
<file path=[Content_Types].xml><?xml version="1.0" encoding="utf-8"?>
<Types xmlns="http://schemas.openxmlformats.org/package/2006/content-types">
  <Default Extension="bin" ContentType="application/vnd.openxmlformats-officedocument.oleObject"/>
  <Default Extension="emf" ContentType="image/x-emf"/>
  <Default Extension="fntdata" ContentType="application/x-fontdata"/>
  <Default Extension="jpeg" ContentType="image/jpeg"/>
  <Default Extension="jp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theme/theme5.xml" ContentType="application/vnd.openxmlformats-officedocument.theme+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theme/theme6.xml" ContentType="application/vnd.openxmlformats-officedocument.theme+xml"/>
  <Override PartName="/ppt/theme/theme7.xml" ContentType="application/vnd.openxmlformats-officedocument.theme+xml"/>
  <Override PartName="/ppt/theme/theme8.xml" ContentType="application/vnd.openxmlformats-officedocument.them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notesSlides/notesSlide1.xml" ContentType="application/vnd.openxmlformats-officedocument.presentationml.notesSlide+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bookmarkIdSeed="3">
  <p:sldMasterIdLst>
    <p:sldMasterId id="2147483901" r:id="rId1"/>
    <p:sldMasterId id="2147483951" r:id="rId2"/>
    <p:sldMasterId id="2147483965" r:id="rId3"/>
    <p:sldMasterId id="2147483975" r:id="rId4"/>
    <p:sldMasterId id="2147483988" r:id="rId5"/>
    <p:sldMasterId id="2147484001" r:id="rId6"/>
  </p:sldMasterIdLst>
  <p:notesMasterIdLst>
    <p:notesMasterId r:id="rId103"/>
  </p:notesMasterIdLst>
  <p:handoutMasterIdLst>
    <p:handoutMasterId r:id="rId104"/>
  </p:handoutMasterIdLst>
  <p:sldIdLst>
    <p:sldId id="1802" r:id="rId7"/>
    <p:sldId id="1623" r:id="rId8"/>
    <p:sldId id="1741" r:id="rId9"/>
    <p:sldId id="1742" r:id="rId10"/>
    <p:sldId id="1715" r:id="rId11"/>
    <p:sldId id="1747" r:id="rId12"/>
    <p:sldId id="1786" r:id="rId13"/>
    <p:sldId id="1784" r:id="rId14"/>
    <p:sldId id="1743" r:id="rId15"/>
    <p:sldId id="259" r:id="rId16"/>
    <p:sldId id="1791" r:id="rId17"/>
    <p:sldId id="1814" r:id="rId18"/>
    <p:sldId id="1813" r:id="rId19"/>
    <p:sldId id="1816" r:id="rId20"/>
    <p:sldId id="256" r:id="rId21"/>
    <p:sldId id="1711" r:id="rId22"/>
    <p:sldId id="1744" r:id="rId23"/>
    <p:sldId id="1425" r:id="rId24"/>
    <p:sldId id="1737" r:id="rId25"/>
    <p:sldId id="1844" r:id="rId26"/>
    <p:sldId id="1690" r:id="rId27"/>
    <p:sldId id="1843" r:id="rId28"/>
    <p:sldId id="1845" r:id="rId29"/>
    <p:sldId id="1846" r:id="rId30"/>
    <p:sldId id="1672" r:id="rId31"/>
    <p:sldId id="1745" r:id="rId32"/>
    <p:sldId id="1673" r:id="rId33"/>
    <p:sldId id="1674" r:id="rId34"/>
    <p:sldId id="1675" r:id="rId35"/>
    <p:sldId id="1676" r:id="rId36"/>
    <p:sldId id="1694" r:id="rId37"/>
    <p:sldId id="1691" r:id="rId38"/>
    <p:sldId id="1712" r:id="rId39"/>
    <p:sldId id="1713" r:id="rId40"/>
    <p:sldId id="1714" r:id="rId41"/>
    <p:sldId id="1416" r:id="rId42"/>
    <p:sldId id="1417" r:id="rId43"/>
    <p:sldId id="1615" r:id="rId44"/>
    <p:sldId id="270" r:id="rId45"/>
    <p:sldId id="1671" r:id="rId46"/>
    <p:sldId id="1564" r:id="rId47"/>
    <p:sldId id="1567" r:id="rId48"/>
    <p:sldId id="1570" r:id="rId49"/>
    <p:sldId id="1563" r:id="rId50"/>
    <p:sldId id="1565" r:id="rId51"/>
    <p:sldId id="1566" r:id="rId52"/>
    <p:sldId id="1569" r:id="rId53"/>
    <p:sldId id="1562" r:id="rId54"/>
    <p:sldId id="1568" r:id="rId55"/>
    <p:sldId id="266" r:id="rId56"/>
    <p:sldId id="1655" r:id="rId57"/>
    <p:sldId id="1654" r:id="rId58"/>
    <p:sldId id="1695" r:id="rId59"/>
    <p:sldId id="1696" r:id="rId60"/>
    <p:sldId id="1697" r:id="rId61"/>
    <p:sldId id="1699" r:id="rId62"/>
    <p:sldId id="1698" r:id="rId63"/>
    <p:sldId id="1700" r:id="rId64"/>
    <p:sldId id="1701" r:id="rId65"/>
    <p:sldId id="1702" r:id="rId66"/>
    <p:sldId id="1703" r:id="rId67"/>
    <p:sldId id="1704" r:id="rId68"/>
    <p:sldId id="267" r:id="rId69"/>
    <p:sldId id="1828" r:id="rId70"/>
    <p:sldId id="268" r:id="rId71"/>
    <p:sldId id="1772" r:id="rId72"/>
    <p:sldId id="1721" r:id="rId73"/>
    <p:sldId id="1773" r:id="rId74"/>
    <p:sldId id="1474" r:id="rId75"/>
    <p:sldId id="1475" r:id="rId76"/>
    <p:sldId id="1501" r:id="rId77"/>
    <p:sldId id="1774" r:id="rId78"/>
    <p:sldId id="1476" r:id="rId79"/>
    <p:sldId id="1496" r:id="rId80"/>
    <p:sldId id="1503" r:id="rId81"/>
    <p:sldId id="1489" r:id="rId82"/>
    <p:sldId id="1502" r:id="rId83"/>
    <p:sldId id="1780" r:id="rId84"/>
    <p:sldId id="1682" r:id="rId85"/>
    <p:sldId id="1497" r:id="rId86"/>
    <p:sldId id="1781" r:id="rId87"/>
    <p:sldId id="1775" r:id="rId88"/>
    <p:sldId id="1485" r:id="rId89"/>
    <p:sldId id="1753" r:id="rId90"/>
    <p:sldId id="1782" r:id="rId91"/>
    <p:sldId id="1776" r:id="rId92"/>
    <p:sldId id="1752" r:id="rId93"/>
    <p:sldId id="1708" r:id="rId94"/>
    <p:sldId id="1748" r:id="rId95"/>
    <p:sldId id="1777" r:id="rId96"/>
    <p:sldId id="1707" r:id="rId97"/>
    <p:sldId id="1783" r:id="rId98"/>
    <p:sldId id="1847" r:id="rId99"/>
    <p:sldId id="1842" r:id="rId100"/>
    <p:sldId id="1705" r:id="rId101"/>
    <p:sldId id="1735" r:id="rId102"/>
  </p:sldIdLst>
  <p:sldSz cx="6858000" cy="9906000" type="A4"/>
  <p:notesSz cx="6808788" cy="9940925"/>
  <p:embeddedFontLst>
    <p:embeddedFont>
      <p:font typeface="Bebas Neue Bold" panose="020B0604020202020204" charset="0"/>
      <p:bold r:id="rId105"/>
    </p:embeddedFont>
    <p:embeddedFont>
      <p:font typeface="Calibri" panose="020F0502020204030204" pitchFamily="34" charset="0"/>
      <p:regular r:id="rId106"/>
      <p:bold r:id="rId107"/>
      <p:italic r:id="rId108"/>
      <p:boldItalic r:id="rId109"/>
    </p:embeddedFont>
    <p:embeddedFont>
      <p:font typeface="Calibri Light" panose="020F0302020204030204" pitchFamily="34" charset="0"/>
      <p:regular r:id="rId110"/>
      <p:italic r:id="rId111"/>
    </p:embeddedFont>
    <p:embeddedFont>
      <p:font typeface="Noto Sans" panose="020B0502040504020204" pitchFamily="34" charset="0"/>
      <p:regular r:id="rId112"/>
      <p:bold r:id="rId113"/>
      <p:italic r:id="rId114"/>
      <p:boldItalic r:id="rId115"/>
    </p:embeddedFont>
    <p:embeddedFont>
      <p:font typeface="Segoe UI" panose="020B0502040204020203" pitchFamily="34" charset="0"/>
      <p:regular r:id="rId116"/>
      <p:bold r:id="rId117"/>
      <p:italic r:id="rId118"/>
      <p:boldItalic r:id="rId119"/>
    </p:embeddedFont>
    <p:embeddedFont>
      <p:font typeface="Source Sans Pro" panose="020B0503030403020204" pitchFamily="34" charset="0"/>
      <p:regular r:id="rId120"/>
      <p:bold r:id="rId121"/>
      <p:italic r:id="rId122"/>
      <p:boldItalic r:id="rId123"/>
    </p:embeddedFont>
    <p:embeddedFont>
      <p:font typeface="Source Sans Pro Black" panose="020B0803030403020204" pitchFamily="34" charset="0"/>
      <p:bold r:id="rId124"/>
      <p:italic r:id="rId125"/>
      <p:boldItalic r:id="rId126"/>
    </p:embeddedFont>
    <p:embeddedFont>
      <p:font typeface="Source Sans Pro Light" panose="020B0403030403020204" pitchFamily="34" charset="0"/>
      <p:regular r:id="rId127"/>
      <p:italic r:id="rId128"/>
    </p:embeddedFont>
    <p:embeddedFont>
      <p:font typeface="Source Sans Pro SemiBold" panose="020B0603030403020204" pitchFamily="34" charset="0"/>
      <p:regular r:id="rId129"/>
      <p:bold r:id="rId130"/>
      <p:italic r:id="rId131"/>
      <p:boldItalic r:id="rId132"/>
    </p:embeddedFont>
    <p:embeddedFont>
      <p:font typeface="Trebuchet MS" panose="020B0603020202020204" pitchFamily="34" charset="0"/>
      <p:regular r:id="rId133"/>
      <p:bold r:id="rId134"/>
      <p:italic r:id="rId135"/>
      <p:boldItalic r:id="rId136"/>
    </p:embeddedFont>
    <p:embeddedFont>
      <p:font typeface="Verdana" panose="020B0604030504040204" pitchFamily="34" charset="0"/>
      <p:regular r:id="rId137"/>
      <p:bold r:id="rId138"/>
      <p:italic r:id="rId139"/>
      <p:boldItalic r:id="rId140"/>
    </p:embeddedFont>
  </p:embeddedFontLst>
  <p:custDataLst>
    <p:tags r:id="rId141"/>
  </p:custDataLst>
  <p:defaultTextStyle>
    <a:defPPr>
      <a:defRPr lang="en-US"/>
    </a:defPPr>
    <a:lvl1pPr marL="0" algn="l" defTabSz="718444" rtl="0" eaLnBrk="1" latinLnBrk="0" hangingPunct="1">
      <a:defRPr sz="1414" kern="1200">
        <a:solidFill>
          <a:schemeClr val="tx1"/>
        </a:solidFill>
        <a:latin typeface="+mn-lt"/>
        <a:ea typeface="+mn-ea"/>
        <a:cs typeface="+mn-cs"/>
      </a:defRPr>
    </a:lvl1pPr>
    <a:lvl2pPr marL="359222" algn="l" defTabSz="718444" rtl="0" eaLnBrk="1" latinLnBrk="0" hangingPunct="1">
      <a:defRPr sz="1414" kern="1200">
        <a:solidFill>
          <a:schemeClr val="tx1"/>
        </a:solidFill>
        <a:latin typeface="+mn-lt"/>
        <a:ea typeface="+mn-ea"/>
        <a:cs typeface="+mn-cs"/>
      </a:defRPr>
    </a:lvl2pPr>
    <a:lvl3pPr marL="718444" algn="l" defTabSz="718444" rtl="0" eaLnBrk="1" latinLnBrk="0" hangingPunct="1">
      <a:defRPr sz="1414" kern="1200">
        <a:solidFill>
          <a:schemeClr val="tx1"/>
        </a:solidFill>
        <a:latin typeface="+mn-lt"/>
        <a:ea typeface="+mn-ea"/>
        <a:cs typeface="+mn-cs"/>
      </a:defRPr>
    </a:lvl3pPr>
    <a:lvl4pPr marL="1077666" algn="l" defTabSz="718444" rtl="0" eaLnBrk="1" latinLnBrk="0" hangingPunct="1">
      <a:defRPr sz="1414" kern="1200">
        <a:solidFill>
          <a:schemeClr val="tx1"/>
        </a:solidFill>
        <a:latin typeface="+mn-lt"/>
        <a:ea typeface="+mn-ea"/>
        <a:cs typeface="+mn-cs"/>
      </a:defRPr>
    </a:lvl4pPr>
    <a:lvl5pPr marL="1436888" algn="l" defTabSz="718444" rtl="0" eaLnBrk="1" latinLnBrk="0" hangingPunct="1">
      <a:defRPr sz="1414" kern="1200">
        <a:solidFill>
          <a:schemeClr val="tx1"/>
        </a:solidFill>
        <a:latin typeface="+mn-lt"/>
        <a:ea typeface="+mn-ea"/>
        <a:cs typeface="+mn-cs"/>
      </a:defRPr>
    </a:lvl5pPr>
    <a:lvl6pPr marL="1796110" algn="l" defTabSz="718444" rtl="0" eaLnBrk="1" latinLnBrk="0" hangingPunct="1">
      <a:defRPr sz="1414" kern="1200">
        <a:solidFill>
          <a:schemeClr val="tx1"/>
        </a:solidFill>
        <a:latin typeface="+mn-lt"/>
        <a:ea typeface="+mn-ea"/>
        <a:cs typeface="+mn-cs"/>
      </a:defRPr>
    </a:lvl6pPr>
    <a:lvl7pPr marL="2155332" algn="l" defTabSz="718444" rtl="0" eaLnBrk="1" latinLnBrk="0" hangingPunct="1">
      <a:defRPr sz="1414" kern="1200">
        <a:solidFill>
          <a:schemeClr val="tx1"/>
        </a:solidFill>
        <a:latin typeface="+mn-lt"/>
        <a:ea typeface="+mn-ea"/>
        <a:cs typeface="+mn-cs"/>
      </a:defRPr>
    </a:lvl7pPr>
    <a:lvl8pPr marL="2514554" algn="l" defTabSz="718444" rtl="0" eaLnBrk="1" latinLnBrk="0" hangingPunct="1">
      <a:defRPr sz="1414" kern="1200">
        <a:solidFill>
          <a:schemeClr val="tx1"/>
        </a:solidFill>
        <a:latin typeface="+mn-lt"/>
        <a:ea typeface="+mn-ea"/>
        <a:cs typeface="+mn-cs"/>
      </a:defRPr>
    </a:lvl8pPr>
    <a:lvl9pPr marL="2873776" algn="l" defTabSz="718444" rtl="0" eaLnBrk="1" latinLnBrk="0" hangingPunct="1">
      <a:defRPr sz="1414" kern="1200">
        <a:solidFill>
          <a:schemeClr val="tx1"/>
        </a:solidFill>
        <a:latin typeface="+mn-lt"/>
        <a:ea typeface="+mn-ea"/>
        <a:cs typeface="+mn-cs"/>
      </a:defRPr>
    </a:lvl9pPr>
  </p:defaultTextStyle>
  <p:extLst>
    <p:ext uri="{521415D9-36F7-43E2-AB2F-B90AF26B5E84}">
      <p14:sectionLst xmlns:p14="http://schemas.microsoft.com/office/powerpoint/2010/main">
        <p14:section name="מקטע ברירת מחדל" id="{6914FCFE-9525-4F53-9670-ACA9CAC78424}">
          <p14:sldIdLst>
            <p14:sldId id="1802"/>
            <p14:sldId id="1623"/>
            <p14:sldId id="1741"/>
            <p14:sldId id="1742"/>
            <p14:sldId id="1715"/>
            <p14:sldId id="1747"/>
            <p14:sldId id="1786"/>
            <p14:sldId id="1784"/>
            <p14:sldId id="1743"/>
            <p14:sldId id="259"/>
            <p14:sldId id="1791"/>
            <p14:sldId id="1814"/>
            <p14:sldId id="1813"/>
            <p14:sldId id="1816"/>
            <p14:sldId id="256"/>
            <p14:sldId id="1711"/>
            <p14:sldId id="1744"/>
            <p14:sldId id="1425"/>
            <p14:sldId id="1737"/>
            <p14:sldId id="1844"/>
            <p14:sldId id="1690"/>
            <p14:sldId id="1843"/>
            <p14:sldId id="1845"/>
            <p14:sldId id="1846"/>
            <p14:sldId id="1672"/>
            <p14:sldId id="1745"/>
            <p14:sldId id="1673"/>
            <p14:sldId id="1674"/>
            <p14:sldId id="1675"/>
            <p14:sldId id="1676"/>
            <p14:sldId id="1694"/>
            <p14:sldId id="1691"/>
            <p14:sldId id="1712"/>
            <p14:sldId id="1713"/>
            <p14:sldId id="1714"/>
            <p14:sldId id="1416"/>
            <p14:sldId id="1417"/>
            <p14:sldId id="1615"/>
            <p14:sldId id="270"/>
            <p14:sldId id="1671"/>
            <p14:sldId id="1564"/>
            <p14:sldId id="1567"/>
            <p14:sldId id="1570"/>
            <p14:sldId id="1563"/>
            <p14:sldId id="1565"/>
            <p14:sldId id="1566"/>
            <p14:sldId id="1569"/>
            <p14:sldId id="1562"/>
            <p14:sldId id="1568"/>
            <p14:sldId id="266"/>
            <p14:sldId id="1655"/>
            <p14:sldId id="1654"/>
            <p14:sldId id="1695"/>
            <p14:sldId id="1696"/>
            <p14:sldId id="1697"/>
            <p14:sldId id="1699"/>
            <p14:sldId id="1698"/>
            <p14:sldId id="1700"/>
            <p14:sldId id="1701"/>
            <p14:sldId id="1702"/>
            <p14:sldId id="1703"/>
            <p14:sldId id="1704"/>
            <p14:sldId id="267"/>
            <p14:sldId id="1828"/>
            <p14:sldId id="268"/>
            <p14:sldId id="1772"/>
            <p14:sldId id="1721"/>
            <p14:sldId id="1773"/>
            <p14:sldId id="1474"/>
            <p14:sldId id="1475"/>
            <p14:sldId id="1501"/>
            <p14:sldId id="1774"/>
            <p14:sldId id="1476"/>
            <p14:sldId id="1496"/>
            <p14:sldId id="1503"/>
            <p14:sldId id="1489"/>
            <p14:sldId id="1502"/>
            <p14:sldId id="1780"/>
            <p14:sldId id="1682"/>
            <p14:sldId id="1497"/>
            <p14:sldId id="1781"/>
            <p14:sldId id="1775"/>
            <p14:sldId id="1485"/>
            <p14:sldId id="1753"/>
            <p14:sldId id="1782"/>
            <p14:sldId id="1776"/>
            <p14:sldId id="1752"/>
            <p14:sldId id="1708"/>
            <p14:sldId id="1748"/>
            <p14:sldId id="1777"/>
            <p14:sldId id="1707"/>
            <p14:sldId id="1783"/>
            <p14:sldId id="1847"/>
          </p14:sldIdLst>
        </p14:section>
        <p14:section name="APENDICES" id="{A507BE79-9C82-461B-92AD-AADF5A635BBC}">
          <p14:sldIdLst>
            <p14:sldId id="1842"/>
            <p14:sldId id="1705"/>
            <p14:sldId id="1735"/>
          </p14:sldIdLst>
        </p14:section>
      </p14:sectionLst>
    </p:ext>
    <p:ext uri="{EFAFB233-063F-42B5-8137-9DF3F51BA10A}">
      <p15:sldGuideLst xmlns:p15="http://schemas.microsoft.com/office/powerpoint/2012/main">
        <p15:guide id="1" orient="horz" pos="2978" userDrawn="1">
          <p15:clr>
            <a:srgbClr val="A4A3A4"/>
          </p15:clr>
        </p15:guide>
        <p15:guide id="2" pos="2160" userDrawn="1">
          <p15:clr>
            <a:srgbClr val="A4A3A4"/>
          </p15:clr>
        </p15:guide>
      </p15:sldGuideLst>
    </p:ext>
    <p:ext uri="{2D200454-40CA-4A62-9FC3-DE9A4176ACB9}">
      <p15:notesGuideLst xmlns:p15="http://schemas.microsoft.com/office/powerpoint/2012/main">
        <p15:guide id="1" orient="horz" pos="3150" userDrawn="1">
          <p15:clr>
            <a:srgbClr val="A4A3A4"/>
          </p15:clr>
        </p15:guide>
        <p15:guide id="2" pos="2145" userDrawn="1">
          <p15:clr>
            <a:srgbClr val="A4A3A4"/>
          </p15:clr>
        </p15:guide>
        <p15:guide id="3" orient="horz" pos="3133" userDrawn="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Brendan Quinlivan" initials="B" lastIdx="2" clrIdx="0"/>
  <p:cmAuthor id="7" name="Precious Khando" initials="PK" lastIdx="22" clrIdx="7">
    <p:extLst>
      <p:ext uri="{19B8F6BF-5375-455C-9EA6-DF929625EA0E}">
        <p15:presenceInfo xmlns:p15="http://schemas.microsoft.com/office/powerpoint/2012/main" userId="Precious Khando" providerId="None"/>
      </p:ext>
    </p:extLst>
  </p:cmAuthor>
  <p:cmAuthor id="1" name="Refilwe Molatlhegi" initials="RM" lastIdx="7" clrIdx="1">
    <p:extLst>
      <p:ext uri="{19B8F6BF-5375-455C-9EA6-DF929625EA0E}">
        <p15:presenceInfo xmlns:p15="http://schemas.microsoft.com/office/powerpoint/2012/main" userId="Refilwe Molatlhegi" providerId="None"/>
      </p:ext>
    </p:extLst>
  </p:cmAuthor>
  <p:cmAuthor id="2" name="Kaizer M. Dhliwayo" initials="KMD" lastIdx="12" clrIdx="2">
    <p:extLst>
      <p:ext uri="{19B8F6BF-5375-455C-9EA6-DF929625EA0E}">
        <p15:presenceInfo xmlns:p15="http://schemas.microsoft.com/office/powerpoint/2012/main" userId="S::kaizerdm@southafrica.net::43486364-a73d-4bb2-92bb-2dd79453437f" providerId="AD"/>
      </p:ext>
    </p:extLst>
  </p:cmAuthor>
  <p:cmAuthor id="3" name="Batandwa Simelane" initials="BS" lastIdx="92" clrIdx="3">
    <p:extLst>
      <p:ext uri="{19B8F6BF-5375-455C-9EA6-DF929625EA0E}">
        <p15:presenceInfo xmlns:p15="http://schemas.microsoft.com/office/powerpoint/2012/main" userId="S-1-5-21-3646163066-3071612718-2677194310-3948" providerId="AD"/>
      </p:ext>
    </p:extLst>
  </p:cmAuthor>
  <p:cmAuthor id="4" name="Neesha Pillay" initials="NP" lastIdx="9" clrIdx="4">
    <p:extLst>
      <p:ext uri="{19B8F6BF-5375-455C-9EA6-DF929625EA0E}">
        <p15:presenceInfo xmlns:p15="http://schemas.microsoft.com/office/powerpoint/2012/main" userId="S-1-5-21-3646163066-3071612718-2677194310-1650" providerId="AD"/>
      </p:ext>
    </p:extLst>
  </p:cmAuthor>
  <p:cmAuthor id="5" name="Morongwa Moraladi" initials="MM" lastIdx="59" clrIdx="5">
    <p:extLst>
      <p:ext uri="{19B8F6BF-5375-455C-9EA6-DF929625EA0E}">
        <p15:presenceInfo xmlns:p15="http://schemas.microsoft.com/office/powerpoint/2012/main" userId="S-1-5-21-3646163066-3071612718-2677194310-21138" providerId="AD"/>
      </p:ext>
    </p:extLst>
  </p:cmAuthor>
  <p:cmAuthor id="6" name="Ruth Lurie Maimon" initials="RLM" lastIdx="1" clrIdx="6">
    <p:extLst>
      <p:ext uri="{19B8F6BF-5375-455C-9EA6-DF929625EA0E}">
        <p15:presenceInfo xmlns:p15="http://schemas.microsoft.com/office/powerpoint/2012/main" userId="fe6aca1ed2a3a91d"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ED7D31"/>
    <a:srgbClr val="00FFFF"/>
    <a:srgbClr val="E4F0F3"/>
    <a:srgbClr val="C19859"/>
    <a:srgbClr val="5B9BD5"/>
    <a:srgbClr val="1D2245"/>
    <a:srgbClr val="1B587C"/>
    <a:srgbClr val="00B050"/>
    <a:srgbClr val="4E854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0E3FDE45-AF77-4B5C-9715-49D594BDF05E}" styleName="סגנון בהיר 1 - הדגשה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 styleId="{9DCAF9ED-07DC-4A11-8D7F-57B35C25682E}" styleName="סגנון ביניים 1 - הדגשה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3240" autoAdjust="0"/>
    <p:restoredTop sz="95214" autoAdjust="0"/>
  </p:normalViewPr>
  <p:slideViewPr>
    <p:cSldViewPr showGuides="1">
      <p:cViewPr varScale="1">
        <p:scale>
          <a:sx n="83" d="100"/>
          <a:sy n="83" d="100"/>
        </p:scale>
        <p:origin x="3072" y="102"/>
      </p:cViewPr>
      <p:guideLst>
        <p:guide orient="horz" pos="2978"/>
        <p:guide pos="2160"/>
      </p:guideLst>
    </p:cSldViewPr>
  </p:slideViewPr>
  <p:outlineViewPr>
    <p:cViewPr>
      <p:scale>
        <a:sx n="33" d="100"/>
        <a:sy n="33" d="100"/>
      </p:scale>
      <p:origin x="0" y="24948"/>
    </p:cViewPr>
  </p:outlineViewPr>
  <p:notesTextViewPr>
    <p:cViewPr>
      <p:scale>
        <a:sx n="3" d="2"/>
        <a:sy n="3" d="2"/>
      </p:scale>
      <p:origin x="0" y="0"/>
    </p:cViewPr>
  </p:notesTextViewPr>
  <p:sorterViewPr>
    <p:cViewPr varScale="1">
      <p:scale>
        <a:sx n="1" d="1"/>
        <a:sy n="1" d="1"/>
      </p:scale>
      <p:origin x="0" y="-12390"/>
    </p:cViewPr>
  </p:sorterViewPr>
  <p:notesViewPr>
    <p:cSldViewPr showGuides="1">
      <p:cViewPr varScale="1">
        <p:scale>
          <a:sx n="80" d="100"/>
          <a:sy n="80" d="100"/>
        </p:scale>
        <p:origin x="4014" y="108"/>
      </p:cViewPr>
      <p:guideLst>
        <p:guide orient="horz" pos="3150"/>
        <p:guide pos="2145"/>
        <p:guide orient="horz" pos="3133"/>
      </p:guideLst>
    </p:cSldViewPr>
  </p:notesViewPr>
  <p:gridSpacing cx="45005" cy="45005"/>
</p:viewPr>
</file>

<file path=ppt/_rels/presentation.xml.rels><?xml version="1.0" encoding="UTF-8" standalone="yes"?>
<Relationships xmlns="http://schemas.openxmlformats.org/package/2006/relationships"><Relationship Id="rId26" Type="http://schemas.openxmlformats.org/officeDocument/2006/relationships/slide" Target="slides/slide20.xml"/><Relationship Id="rId117" Type="http://schemas.openxmlformats.org/officeDocument/2006/relationships/font" Target="fonts/font13.fntdata"/><Relationship Id="rId21" Type="http://schemas.openxmlformats.org/officeDocument/2006/relationships/slide" Target="slides/slide15.xml"/><Relationship Id="rId42" Type="http://schemas.openxmlformats.org/officeDocument/2006/relationships/slide" Target="slides/slide36.xml"/><Relationship Id="rId47" Type="http://schemas.openxmlformats.org/officeDocument/2006/relationships/slide" Target="slides/slide41.xml"/><Relationship Id="rId63" Type="http://schemas.openxmlformats.org/officeDocument/2006/relationships/slide" Target="slides/slide57.xml"/><Relationship Id="rId68" Type="http://schemas.openxmlformats.org/officeDocument/2006/relationships/slide" Target="slides/slide62.xml"/><Relationship Id="rId84" Type="http://schemas.openxmlformats.org/officeDocument/2006/relationships/slide" Target="slides/slide78.xml"/><Relationship Id="rId89" Type="http://schemas.openxmlformats.org/officeDocument/2006/relationships/slide" Target="slides/slide83.xml"/><Relationship Id="rId112" Type="http://schemas.openxmlformats.org/officeDocument/2006/relationships/font" Target="fonts/font8.fntdata"/><Relationship Id="rId133" Type="http://schemas.openxmlformats.org/officeDocument/2006/relationships/font" Target="fonts/font29.fntdata"/><Relationship Id="rId138" Type="http://schemas.openxmlformats.org/officeDocument/2006/relationships/font" Target="fonts/font34.fntdata"/><Relationship Id="rId16" Type="http://schemas.openxmlformats.org/officeDocument/2006/relationships/slide" Target="slides/slide10.xml"/><Relationship Id="rId107" Type="http://schemas.openxmlformats.org/officeDocument/2006/relationships/font" Target="fonts/font3.fntdata"/><Relationship Id="rId11" Type="http://schemas.openxmlformats.org/officeDocument/2006/relationships/slide" Target="slides/slide5.xml"/><Relationship Id="rId32" Type="http://schemas.openxmlformats.org/officeDocument/2006/relationships/slide" Target="slides/slide26.xml"/><Relationship Id="rId37" Type="http://schemas.openxmlformats.org/officeDocument/2006/relationships/slide" Target="slides/slide31.xml"/><Relationship Id="rId53" Type="http://schemas.openxmlformats.org/officeDocument/2006/relationships/slide" Target="slides/slide47.xml"/><Relationship Id="rId58" Type="http://schemas.openxmlformats.org/officeDocument/2006/relationships/slide" Target="slides/slide52.xml"/><Relationship Id="rId74" Type="http://schemas.openxmlformats.org/officeDocument/2006/relationships/slide" Target="slides/slide68.xml"/><Relationship Id="rId79" Type="http://schemas.openxmlformats.org/officeDocument/2006/relationships/slide" Target="slides/slide73.xml"/><Relationship Id="rId102" Type="http://schemas.openxmlformats.org/officeDocument/2006/relationships/slide" Target="slides/slide96.xml"/><Relationship Id="rId123" Type="http://schemas.openxmlformats.org/officeDocument/2006/relationships/font" Target="fonts/font19.fntdata"/><Relationship Id="rId128" Type="http://schemas.openxmlformats.org/officeDocument/2006/relationships/font" Target="fonts/font24.fntdata"/><Relationship Id="rId144" Type="http://schemas.openxmlformats.org/officeDocument/2006/relationships/viewProps" Target="viewProps.xml"/><Relationship Id="rId5" Type="http://schemas.openxmlformats.org/officeDocument/2006/relationships/slideMaster" Target="slideMasters/slideMaster5.xml"/><Relationship Id="rId90" Type="http://schemas.openxmlformats.org/officeDocument/2006/relationships/slide" Target="slides/slide84.xml"/><Relationship Id="rId95" Type="http://schemas.openxmlformats.org/officeDocument/2006/relationships/slide" Target="slides/slide89.xml"/><Relationship Id="rId22" Type="http://schemas.openxmlformats.org/officeDocument/2006/relationships/slide" Target="slides/slide16.xml"/><Relationship Id="rId27" Type="http://schemas.openxmlformats.org/officeDocument/2006/relationships/slide" Target="slides/slide21.xml"/><Relationship Id="rId43" Type="http://schemas.openxmlformats.org/officeDocument/2006/relationships/slide" Target="slides/slide37.xml"/><Relationship Id="rId48" Type="http://schemas.openxmlformats.org/officeDocument/2006/relationships/slide" Target="slides/slide42.xml"/><Relationship Id="rId64" Type="http://schemas.openxmlformats.org/officeDocument/2006/relationships/slide" Target="slides/slide58.xml"/><Relationship Id="rId69" Type="http://schemas.openxmlformats.org/officeDocument/2006/relationships/slide" Target="slides/slide63.xml"/><Relationship Id="rId113" Type="http://schemas.openxmlformats.org/officeDocument/2006/relationships/font" Target="fonts/font9.fntdata"/><Relationship Id="rId118" Type="http://schemas.openxmlformats.org/officeDocument/2006/relationships/font" Target="fonts/font14.fntdata"/><Relationship Id="rId134" Type="http://schemas.openxmlformats.org/officeDocument/2006/relationships/font" Target="fonts/font30.fntdata"/><Relationship Id="rId139" Type="http://schemas.openxmlformats.org/officeDocument/2006/relationships/font" Target="fonts/font35.fntdata"/><Relationship Id="rId80" Type="http://schemas.openxmlformats.org/officeDocument/2006/relationships/slide" Target="slides/slide74.xml"/><Relationship Id="rId85" Type="http://schemas.openxmlformats.org/officeDocument/2006/relationships/slide" Target="slides/slide79.xml"/><Relationship Id="rId3" Type="http://schemas.openxmlformats.org/officeDocument/2006/relationships/slideMaster" Target="slideMasters/slideMaster3.xml"/><Relationship Id="rId12" Type="http://schemas.openxmlformats.org/officeDocument/2006/relationships/slide" Target="slides/slide6.xml"/><Relationship Id="rId17" Type="http://schemas.openxmlformats.org/officeDocument/2006/relationships/slide" Target="slides/slide11.xml"/><Relationship Id="rId25" Type="http://schemas.openxmlformats.org/officeDocument/2006/relationships/slide" Target="slides/slide19.xml"/><Relationship Id="rId33" Type="http://schemas.openxmlformats.org/officeDocument/2006/relationships/slide" Target="slides/slide27.xml"/><Relationship Id="rId38" Type="http://schemas.openxmlformats.org/officeDocument/2006/relationships/slide" Target="slides/slide32.xml"/><Relationship Id="rId46" Type="http://schemas.openxmlformats.org/officeDocument/2006/relationships/slide" Target="slides/slide40.xml"/><Relationship Id="rId59" Type="http://schemas.openxmlformats.org/officeDocument/2006/relationships/slide" Target="slides/slide53.xml"/><Relationship Id="rId67" Type="http://schemas.openxmlformats.org/officeDocument/2006/relationships/slide" Target="slides/slide61.xml"/><Relationship Id="rId103" Type="http://schemas.openxmlformats.org/officeDocument/2006/relationships/notesMaster" Target="notesMasters/notesMaster1.xml"/><Relationship Id="rId108" Type="http://schemas.openxmlformats.org/officeDocument/2006/relationships/font" Target="fonts/font4.fntdata"/><Relationship Id="rId116" Type="http://schemas.openxmlformats.org/officeDocument/2006/relationships/font" Target="fonts/font12.fntdata"/><Relationship Id="rId124" Type="http://schemas.openxmlformats.org/officeDocument/2006/relationships/font" Target="fonts/font20.fntdata"/><Relationship Id="rId129" Type="http://schemas.openxmlformats.org/officeDocument/2006/relationships/font" Target="fonts/font25.fntdata"/><Relationship Id="rId137" Type="http://schemas.openxmlformats.org/officeDocument/2006/relationships/font" Target="fonts/font33.fntdata"/><Relationship Id="rId20" Type="http://schemas.openxmlformats.org/officeDocument/2006/relationships/slide" Target="slides/slide14.xml"/><Relationship Id="rId41" Type="http://schemas.openxmlformats.org/officeDocument/2006/relationships/slide" Target="slides/slide35.xml"/><Relationship Id="rId54" Type="http://schemas.openxmlformats.org/officeDocument/2006/relationships/slide" Target="slides/slide48.xml"/><Relationship Id="rId62" Type="http://schemas.openxmlformats.org/officeDocument/2006/relationships/slide" Target="slides/slide56.xml"/><Relationship Id="rId70" Type="http://schemas.openxmlformats.org/officeDocument/2006/relationships/slide" Target="slides/slide64.xml"/><Relationship Id="rId75" Type="http://schemas.openxmlformats.org/officeDocument/2006/relationships/slide" Target="slides/slide69.xml"/><Relationship Id="rId83" Type="http://schemas.openxmlformats.org/officeDocument/2006/relationships/slide" Target="slides/slide77.xml"/><Relationship Id="rId88" Type="http://schemas.openxmlformats.org/officeDocument/2006/relationships/slide" Target="slides/slide82.xml"/><Relationship Id="rId91" Type="http://schemas.openxmlformats.org/officeDocument/2006/relationships/slide" Target="slides/slide85.xml"/><Relationship Id="rId96" Type="http://schemas.openxmlformats.org/officeDocument/2006/relationships/slide" Target="slides/slide90.xml"/><Relationship Id="rId111" Type="http://schemas.openxmlformats.org/officeDocument/2006/relationships/font" Target="fonts/font7.fntdata"/><Relationship Id="rId132" Type="http://schemas.openxmlformats.org/officeDocument/2006/relationships/font" Target="fonts/font28.fntdata"/><Relationship Id="rId140" Type="http://schemas.openxmlformats.org/officeDocument/2006/relationships/font" Target="fonts/font36.fntdata"/><Relationship Id="rId145"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9.xml"/><Relationship Id="rId23" Type="http://schemas.openxmlformats.org/officeDocument/2006/relationships/slide" Target="slides/slide17.xml"/><Relationship Id="rId28" Type="http://schemas.openxmlformats.org/officeDocument/2006/relationships/slide" Target="slides/slide22.xml"/><Relationship Id="rId36" Type="http://schemas.openxmlformats.org/officeDocument/2006/relationships/slide" Target="slides/slide30.xml"/><Relationship Id="rId49" Type="http://schemas.openxmlformats.org/officeDocument/2006/relationships/slide" Target="slides/slide43.xml"/><Relationship Id="rId57" Type="http://schemas.openxmlformats.org/officeDocument/2006/relationships/slide" Target="slides/slide51.xml"/><Relationship Id="rId106" Type="http://schemas.openxmlformats.org/officeDocument/2006/relationships/font" Target="fonts/font2.fntdata"/><Relationship Id="rId114" Type="http://schemas.openxmlformats.org/officeDocument/2006/relationships/font" Target="fonts/font10.fntdata"/><Relationship Id="rId119" Type="http://schemas.openxmlformats.org/officeDocument/2006/relationships/font" Target="fonts/font15.fntdata"/><Relationship Id="rId127" Type="http://schemas.openxmlformats.org/officeDocument/2006/relationships/font" Target="fonts/font23.fntdata"/><Relationship Id="rId10" Type="http://schemas.openxmlformats.org/officeDocument/2006/relationships/slide" Target="slides/slide4.xml"/><Relationship Id="rId31" Type="http://schemas.openxmlformats.org/officeDocument/2006/relationships/slide" Target="slides/slide25.xml"/><Relationship Id="rId44" Type="http://schemas.openxmlformats.org/officeDocument/2006/relationships/slide" Target="slides/slide38.xml"/><Relationship Id="rId52" Type="http://schemas.openxmlformats.org/officeDocument/2006/relationships/slide" Target="slides/slide46.xml"/><Relationship Id="rId60" Type="http://schemas.openxmlformats.org/officeDocument/2006/relationships/slide" Target="slides/slide54.xml"/><Relationship Id="rId65" Type="http://schemas.openxmlformats.org/officeDocument/2006/relationships/slide" Target="slides/slide59.xml"/><Relationship Id="rId73" Type="http://schemas.openxmlformats.org/officeDocument/2006/relationships/slide" Target="slides/slide67.xml"/><Relationship Id="rId78" Type="http://schemas.openxmlformats.org/officeDocument/2006/relationships/slide" Target="slides/slide72.xml"/><Relationship Id="rId81" Type="http://schemas.openxmlformats.org/officeDocument/2006/relationships/slide" Target="slides/slide75.xml"/><Relationship Id="rId86" Type="http://schemas.openxmlformats.org/officeDocument/2006/relationships/slide" Target="slides/slide80.xml"/><Relationship Id="rId94" Type="http://schemas.openxmlformats.org/officeDocument/2006/relationships/slide" Target="slides/slide88.xml"/><Relationship Id="rId99" Type="http://schemas.openxmlformats.org/officeDocument/2006/relationships/slide" Target="slides/slide93.xml"/><Relationship Id="rId101" Type="http://schemas.openxmlformats.org/officeDocument/2006/relationships/slide" Target="slides/slide95.xml"/><Relationship Id="rId122" Type="http://schemas.openxmlformats.org/officeDocument/2006/relationships/font" Target="fonts/font18.fntdata"/><Relationship Id="rId130" Type="http://schemas.openxmlformats.org/officeDocument/2006/relationships/font" Target="fonts/font26.fntdata"/><Relationship Id="rId135" Type="http://schemas.openxmlformats.org/officeDocument/2006/relationships/font" Target="fonts/font31.fntdata"/><Relationship Id="rId143" Type="http://schemas.openxmlformats.org/officeDocument/2006/relationships/presProps" Target="presProps.xml"/><Relationship Id="rId4" Type="http://schemas.openxmlformats.org/officeDocument/2006/relationships/slideMaster" Target="slideMasters/slideMaster4.xml"/><Relationship Id="rId9" Type="http://schemas.openxmlformats.org/officeDocument/2006/relationships/slide" Target="slides/slide3.xml"/><Relationship Id="rId13" Type="http://schemas.openxmlformats.org/officeDocument/2006/relationships/slide" Target="slides/slide7.xml"/><Relationship Id="rId18" Type="http://schemas.openxmlformats.org/officeDocument/2006/relationships/slide" Target="slides/slide12.xml"/><Relationship Id="rId39" Type="http://schemas.openxmlformats.org/officeDocument/2006/relationships/slide" Target="slides/slide33.xml"/><Relationship Id="rId109" Type="http://schemas.openxmlformats.org/officeDocument/2006/relationships/font" Target="fonts/font5.fntdata"/><Relationship Id="rId34" Type="http://schemas.openxmlformats.org/officeDocument/2006/relationships/slide" Target="slides/slide28.xml"/><Relationship Id="rId50" Type="http://schemas.openxmlformats.org/officeDocument/2006/relationships/slide" Target="slides/slide44.xml"/><Relationship Id="rId55" Type="http://schemas.openxmlformats.org/officeDocument/2006/relationships/slide" Target="slides/slide49.xml"/><Relationship Id="rId76" Type="http://schemas.openxmlformats.org/officeDocument/2006/relationships/slide" Target="slides/slide70.xml"/><Relationship Id="rId97" Type="http://schemas.openxmlformats.org/officeDocument/2006/relationships/slide" Target="slides/slide91.xml"/><Relationship Id="rId104" Type="http://schemas.openxmlformats.org/officeDocument/2006/relationships/handoutMaster" Target="handoutMasters/handoutMaster1.xml"/><Relationship Id="rId120" Type="http://schemas.openxmlformats.org/officeDocument/2006/relationships/font" Target="fonts/font16.fntdata"/><Relationship Id="rId125" Type="http://schemas.openxmlformats.org/officeDocument/2006/relationships/font" Target="fonts/font21.fntdata"/><Relationship Id="rId141" Type="http://schemas.openxmlformats.org/officeDocument/2006/relationships/tags" Target="tags/tag1.xml"/><Relationship Id="rId146" Type="http://schemas.openxmlformats.org/officeDocument/2006/relationships/tableStyles" Target="tableStyles.xml"/><Relationship Id="rId7" Type="http://schemas.openxmlformats.org/officeDocument/2006/relationships/slide" Target="slides/slide1.xml"/><Relationship Id="rId71" Type="http://schemas.openxmlformats.org/officeDocument/2006/relationships/slide" Target="slides/slide65.xml"/><Relationship Id="rId92" Type="http://schemas.openxmlformats.org/officeDocument/2006/relationships/slide" Target="slides/slide86.xml"/><Relationship Id="rId2" Type="http://schemas.openxmlformats.org/officeDocument/2006/relationships/slideMaster" Target="slideMasters/slideMaster2.xml"/><Relationship Id="rId29" Type="http://schemas.openxmlformats.org/officeDocument/2006/relationships/slide" Target="slides/slide23.xml"/><Relationship Id="rId24" Type="http://schemas.openxmlformats.org/officeDocument/2006/relationships/slide" Target="slides/slide18.xml"/><Relationship Id="rId40" Type="http://schemas.openxmlformats.org/officeDocument/2006/relationships/slide" Target="slides/slide34.xml"/><Relationship Id="rId45" Type="http://schemas.openxmlformats.org/officeDocument/2006/relationships/slide" Target="slides/slide39.xml"/><Relationship Id="rId66" Type="http://schemas.openxmlformats.org/officeDocument/2006/relationships/slide" Target="slides/slide60.xml"/><Relationship Id="rId87" Type="http://schemas.openxmlformats.org/officeDocument/2006/relationships/slide" Target="slides/slide81.xml"/><Relationship Id="rId110" Type="http://schemas.openxmlformats.org/officeDocument/2006/relationships/font" Target="fonts/font6.fntdata"/><Relationship Id="rId115" Type="http://schemas.openxmlformats.org/officeDocument/2006/relationships/font" Target="fonts/font11.fntdata"/><Relationship Id="rId131" Type="http://schemas.openxmlformats.org/officeDocument/2006/relationships/font" Target="fonts/font27.fntdata"/><Relationship Id="rId136" Type="http://schemas.openxmlformats.org/officeDocument/2006/relationships/font" Target="fonts/font32.fntdata"/><Relationship Id="rId61" Type="http://schemas.openxmlformats.org/officeDocument/2006/relationships/slide" Target="slides/slide55.xml"/><Relationship Id="rId82" Type="http://schemas.openxmlformats.org/officeDocument/2006/relationships/slide" Target="slides/slide76.xml"/><Relationship Id="rId19" Type="http://schemas.openxmlformats.org/officeDocument/2006/relationships/slide" Target="slides/slide13.xml"/><Relationship Id="rId14" Type="http://schemas.openxmlformats.org/officeDocument/2006/relationships/slide" Target="slides/slide8.xml"/><Relationship Id="rId30" Type="http://schemas.openxmlformats.org/officeDocument/2006/relationships/slide" Target="slides/slide24.xml"/><Relationship Id="rId35" Type="http://schemas.openxmlformats.org/officeDocument/2006/relationships/slide" Target="slides/slide29.xml"/><Relationship Id="rId56" Type="http://schemas.openxmlformats.org/officeDocument/2006/relationships/slide" Target="slides/slide50.xml"/><Relationship Id="rId77" Type="http://schemas.openxmlformats.org/officeDocument/2006/relationships/slide" Target="slides/slide71.xml"/><Relationship Id="rId100" Type="http://schemas.openxmlformats.org/officeDocument/2006/relationships/slide" Target="slides/slide94.xml"/><Relationship Id="rId105" Type="http://schemas.openxmlformats.org/officeDocument/2006/relationships/font" Target="fonts/font1.fntdata"/><Relationship Id="rId126" Type="http://schemas.openxmlformats.org/officeDocument/2006/relationships/font" Target="fonts/font22.fntdata"/><Relationship Id="rId8" Type="http://schemas.openxmlformats.org/officeDocument/2006/relationships/slide" Target="slides/slide2.xml"/><Relationship Id="rId51" Type="http://schemas.openxmlformats.org/officeDocument/2006/relationships/slide" Target="slides/slide45.xml"/><Relationship Id="rId72" Type="http://schemas.openxmlformats.org/officeDocument/2006/relationships/slide" Target="slides/slide66.xml"/><Relationship Id="rId93" Type="http://schemas.openxmlformats.org/officeDocument/2006/relationships/slide" Target="slides/slide87.xml"/><Relationship Id="rId98" Type="http://schemas.openxmlformats.org/officeDocument/2006/relationships/slide" Target="slides/slide92.xml"/><Relationship Id="rId121" Type="http://schemas.openxmlformats.org/officeDocument/2006/relationships/font" Target="fonts/font17.fntdata"/><Relationship Id="rId142" Type="http://schemas.openxmlformats.org/officeDocument/2006/relationships/commentAuthors" Target="commentAuthor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8.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2" y="4"/>
            <a:ext cx="2950475" cy="497045"/>
          </a:xfrm>
          <a:prstGeom prst="rect">
            <a:avLst/>
          </a:prstGeom>
        </p:spPr>
        <p:txBody>
          <a:bodyPr vert="horz" lIns="92566" tIns="46283" rIns="92566" bIns="46283" rtlCol="0"/>
          <a:lstStyle>
            <a:lvl1pPr algn="l">
              <a:defRPr sz="1200"/>
            </a:lvl1pPr>
          </a:lstStyle>
          <a:p>
            <a:endParaRPr lang="en-ZA" dirty="0"/>
          </a:p>
        </p:txBody>
      </p:sp>
      <p:sp>
        <p:nvSpPr>
          <p:cNvPr id="3" name="Date Placeholder 2"/>
          <p:cNvSpPr>
            <a:spLocks noGrp="1"/>
          </p:cNvSpPr>
          <p:nvPr>
            <p:ph type="dt" sz="quarter" idx="1"/>
          </p:nvPr>
        </p:nvSpPr>
        <p:spPr>
          <a:xfrm>
            <a:off x="3856741" y="4"/>
            <a:ext cx="2950475" cy="497045"/>
          </a:xfrm>
          <a:prstGeom prst="rect">
            <a:avLst/>
          </a:prstGeom>
        </p:spPr>
        <p:txBody>
          <a:bodyPr vert="horz" lIns="92566" tIns="46283" rIns="92566" bIns="46283" rtlCol="0"/>
          <a:lstStyle>
            <a:lvl1pPr algn="r">
              <a:defRPr sz="1200"/>
            </a:lvl1pPr>
          </a:lstStyle>
          <a:p>
            <a:fld id="{F3AD71A2-01E8-466D-A629-00B249BB72FF}" type="datetimeFigureOut">
              <a:rPr lang="en-ZA" smtClean="0"/>
              <a:pPr/>
              <a:t>29 Jun 2023</a:t>
            </a:fld>
            <a:endParaRPr lang="en-ZA" dirty="0"/>
          </a:p>
        </p:txBody>
      </p:sp>
      <p:sp>
        <p:nvSpPr>
          <p:cNvPr id="4" name="Footer Placeholder 3"/>
          <p:cNvSpPr>
            <a:spLocks noGrp="1"/>
          </p:cNvSpPr>
          <p:nvPr>
            <p:ph type="ftr" sz="quarter" idx="2"/>
          </p:nvPr>
        </p:nvSpPr>
        <p:spPr>
          <a:xfrm>
            <a:off x="2" y="9442161"/>
            <a:ext cx="2950475" cy="497045"/>
          </a:xfrm>
          <a:prstGeom prst="rect">
            <a:avLst/>
          </a:prstGeom>
        </p:spPr>
        <p:txBody>
          <a:bodyPr vert="horz" lIns="92566" tIns="46283" rIns="92566" bIns="46283" rtlCol="0" anchor="b"/>
          <a:lstStyle>
            <a:lvl1pPr algn="l">
              <a:defRPr sz="1200"/>
            </a:lvl1pPr>
          </a:lstStyle>
          <a:p>
            <a:endParaRPr lang="en-ZA" dirty="0"/>
          </a:p>
        </p:txBody>
      </p:sp>
      <p:sp>
        <p:nvSpPr>
          <p:cNvPr id="5" name="Slide Number Placeholder 4"/>
          <p:cNvSpPr>
            <a:spLocks noGrp="1"/>
          </p:cNvSpPr>
          <p:nvPr>
            <p:ph type="sldNum" sz="quarter" idx="3"/>
          </p:nvPr>
        </p:nvSpPr>
        <p:spPr>
          <a:xfrm>
            <a:off x="3856741" y="9442161"/>
            <a:ext cx="2950475" cy="497045"/>
          </a:xfrm>
          <a:prstGeom prst="rect">
            <a:avLst/>
          </a:prstGeom>
        </p:spPr>
        <p:txBody>
          <a:bodyPr vert="horz" lIns="92566" tIns="46283" rIns="92566" bIns="46283" rtlCol="0" anchor="b"/>
          <a:lstStyle>
            <a:lvl1pPr algn="r">
              <a:defRPr sz="1200"/>
            </a:lvl1pPr>
          </a:lstStyle>
          <a:p>
            <a:fld id="{6D773FB9-D326-49BD-8D64-1007BC9B93A0}" type="slidenum">
              <a:rPr lang="en-ZA" smtClean="0"/>
              <a:pPr/>
              <a:t>‹#›</a:t>
            </a:fld>
            <a:endParaRPr lang="en-ZA" dirty="0"/>
          </a:p>
        </p:txBody>
      </p:sp>
    </p:spTree>
    <p:extLst>
      <p:ext uri="{BB962C8B-B14F-4D97-AF65-F5344CB8AC3E}">
        <p14:creationId xmlns:p14="http://schemas.microsoft.com/office/powerpoint/2010/main" val="3151772807"/>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2" y="4"/>
            <a:ext cx="2950475" cy="497045"/>
          </a:xfrm>
          <a:prstGeom prst="rect">
            <a:avLst/>
          </a:prstGeom>
        </p:spPr>
        <p:txBody>
          <a:bodyPr vert="horz" lIns="92566" tIns="46283" rIns="92566" bIns="46283" rtlCol="0"/>
          <a:lstStyle>
            <a:lvl1pPr algn="l">
              <a:defRPr sz="1200"/>
            </a:lvl1pPr>
          </a:lstStyle>
          <a:p>
            <a:endParaRPr lang="en-ZA" dirty="0"/>
          </a:p>
        </p:txBody>
      </p:sp>
      <p:sp>
        <p:nvSpPr>
          <p:cNvPr id="3" name="Date Placeholder 2"/>
          <p:cNvSpPr>
            <a:spLocks noGrp="1"/>
          </p:cNvSpPr>
          <p:nvPr>
            <p:ph type="dt" idx="1"/>
          </p:nvPr>
        </p:nvSpPr>
        <p:spPr>
          <a:xfrm>
            <a:off x="3856741" y="4"/>
            <a:ext cx="2950475" cy="497045"/>
          </a:xfrm>
          <a:prstGeom prst="rect">
            <a:avLst/>
          </a:prstGeom>
        </p:spPr>
        <p:txBody>
          <a:bodyPr vert="horz" lIns="92566" tIns="46283" rIns="92566" bIns="46283" rtlCol="0"/>
          <a:lstStyle>
            <a:lvl1pPr algn="r">
              <a:defRPr sz="1200"/>
            </a:lvl1pPr>
          </a:lstStyle>
          <a:p>
            <a:fld id="{4387AE1B-F596-4FD4-B55C-F91D5BADD196}" type="datetimeFigureOut">
              <a:rPr lang="en-ZA" smtClean="0"/>
              <a:pPr/>
              <a:t>29 Jun 2023</a:t>
            </a:fld>
            <a:endParaRPr lang="en-ZA" dirty="0"/>
          </a:p>
        </p:txBody>
      </p:sp>
      <p:sp>
        <p:nvSpPr>
          <p:cNvPr id="4" name="Slide Image Placeholder 3"/>
          <p:cNvSpPr>
            <a:spLocks noGrp="1" noRot="1" noChangeAspect="1"/>
          </p:cNvSpPr>
          <p:nvPr>
            <p:ph type="sldImg" idx="2"/>
          </p:nvPr>
        </p:nvSpPr>
        <p:spPr>
          <a:xfrm>
            <a:off x="2114550" y="744538"/>
            <a:ext cx="2579688" cy="3729037"/>
          </a:xfrm>
          <a:prstGeom prst="rect">
            <a:avLst/>
          </a:prstGeom>
          <a:noFill/>
          <a:ln w="12700">
            <a:solidFill>
              <a:prstClr val="black"/>
            </a:solidFill>
          </a:ln>
        </p:spPr>
        <p:txBody>
          <a:bodyPr vert="horz" lIns="92566" tIns="46283" rIns="92566" bIns="46283" rtlCol="0" anchor="ctr"/>
          <a:lstStyle/>
          <a:p>
            <a:endParaRPr lang="en-ZA" dirty="0"/>
          </a:p>
        </p:txBody>
      </p:sp>
      <p:sp>
        <p:nvSpPr>
          <p:cNvPr id="5" name="Notes Placeholder 4"/>
          <p:cNvSpPr>
            <a:spLocks noGrp="1"/>
          </p:cNvSpPr>
          <p:nvPr>
            <p:ph type="body" sz="quarter" idx="3"/>
          </p:nvPr>
        </p:nvSpPr>
        <p:spPr>
          <a:xfrm>
            <a:off x="680879" y="4721943"/>
            <a:ext cx="5447030" cy="4473417"/>
          </a:xfrm>
          <a:prstGeom prst="rect">
            <a:avLst/>
          </a:prstGeom>
        </p:spPr>
        <p:txBody>
          <a:bodyPr vert="horz" lIns="92566" tIns="46283" rIns="92566" bIns="46283"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sp>
        <p:nvSpPr>
          <p:cNvPr id="6" name="Footer Placeholder 5"/>
          <p:cNvSpPr>
            <a:spLocks noGrp="1"/>
          </p:cNvSpPr>
          <p:nvPr>
            <p:ph type="ftr" sz="quarter" idx="4"/>
          </p:nvPr>
        </p:nvSpPr>
        <p:spPr>
          <a:xfrm>
            <a:off x="2" y="9442161"/>
            <a:ext cx="2950475" cy="497045"/>
          </a:xfrm>
          <a:prstGeom prst="rect">
            <a:avLst/>
          </a:prstGeom>
        </p:spPr>
        <p:txBody>
          <a:bodyPr vert="horz" lIns="92566" tIns="46283" rIns="92566" bIns="46283" rtlCol="0" anchor="b"/>
          <a:lstStyle>
            <a:lvl1pPr algn="l">
              <a:defRPr sz="1200"/>
            </a:lvl1pPr>
          </a:lstStyle>
          <a:p>
            <a:endParaRPr lang="en-ZA" dirty="0"/>
          </a:p>
        </p:txBody>
      </p:sp>
      <p:sp>
        <p:nvSpPr>
          <p:cNvPr id="7" name="Slide Number Placeholder 6"/>
          <p:cNvSpPr>
            <a:spLocks noGrp="1"/>
          </p:cNvSpPr>
          <p:nvPr>
            <p:ph type="sldNum" sz="quarter" idx="5"/>
          </p:nvPr>
        </p:nvSpPr>
        <p:spPr>
          <a:xfrm>
            <a:off x="3856741" y="9442161"/>
            <a:ext cx="2950475" cy="497045"/>
          </a:xfrm>
          <a:prstGeom prst="rect">
            <a:avLst/>
          </a:prstGeom>
        </p:spPr>
        <p:txBody>
          <a:bodyPr vert="horz" lIns="92566" tIns="46283" rIns="92566" bIns="46283" rtlCol="0" anchor="b"/>
          <a:lstStyle>
            <a:lvl1pPr algn="r">
              <a:defRPr sz="1200"/>
            </a:lvl1pPr>
          </a:lstStyle>
          <a:p>
            <a:fld id="{59FD38D6-BE9F-4FB7-8CC0-0BA1A27DC543}" type="slidenum">
              <a:rPr lang="en-ZA" smtClean="0"/>
              <a:pPr/>
              <a:t>‹#›</a:t>
            </a:fld>
            <a:endParaRPr lang="en-ZA" dirty="0"/>
          </a:p>
        </p:txBody>
      </p:sp>
    </p:spTree>
    <p:extLst>
      <p:ext uri="{BB962C8B-B14F-4D97-AF65-F5344CB8AC3E}">
        <p14:creationId xmlns:p14="http://schemas.microsoft.com/office/powerpoint/2010/main" val="1975102749"/>
      </p:ext>
    </p:extLst>
  </p:cSld>
  <p:clrMap bg1="lt1" tx1="dk1" bg2="lt2" tx2="dk2" accent1="accent1" accent2="accent2" accent3="accent3" accent4="accent4" accent5="accent5" accent6="accent6" hlink="hlink" folHlink="folHlink"/>
  <p:notesStyle>
    <a:lvl1pPr marL="0" algn="l" defTabSz="718444" rtl="0" eaLnBrk="1" latinLnBrk="0" hangingPunct="1">
      <a:defRPr sz="943" kern="1200">
        <a:solidFill>
          <a:schemeClr val="tx1"/>
        </a:solidFill>
        <a:latin typeface="+mn-lt"/>
        <a:ea typeface="+mn-ea"/>
        <a:cs typeface="+mn-cs"/>
      </a:defRPr>
    </a:lvl1pPr>
    <a:lvl2pPr marL="359222" algn="l" defTabSz="718444" rtl="0" eaLnBrk="1" latinLnBrk="0" hangingPunct="1">
      <a:defRPr sz="943" kern="1200">
        <a:solidFill>
          <a:schemeClr val="tx1"/>
        </a:solidFill>
        <a:latin typeface="+mn-lt"/>
        <a:ea typeface="+mn-ea"/>
        <a:cs typeface="+mn-cs"/>
      </a:defRPr>
    </a:lvl2pPr>
    <a:lvl3pPr marL="718444" algn="l" defTabSz="718444" rtl="0" eaLnBrk="1" latinLnBrk="0" hangingPunct="1">
      <a:defRPr sz="943" kern="1200">
        <a:solidFill>
          <a:schemeClr val="tx1"/>
        </a:solidFill>
        <a:latin typeface="+mn-lt"/>
        <a:ea typeface="+mn-ea"/>
        <a:cs typeface="+mn-cs"/>
      </a:defRPr>
    </a:lvl3pPr>
    <a:lvl4pPr marL="1077666" algn="l" defTabSz="718444" rtl="0" eaLnBrk="1" latinLnBrk="0" hangingPunct="1">
      <a:defRPr sz="943" kern="1200">
        <a:solidFill>
          <a:schemeClr val="tx1"/>
        </a:solidFill>
        <a:latin typeface="+mn-lt"/>
        <a:ea typeface="+mn-ea"/>
        <a:cs typeface="+mn-cs"/>
      </a:defRPr>
    </a:lvl4pPr>
    <a:lvl5pPr marL="1436888" algn="l" defTabSz="718444" rtl="0" eaLnBrk="1" latinLnBrk="0" hangingPunct="1">
      <a:defRPr sz="943" kern="1200">
        <a:solidFill>
          <a:schemeClr val="tx1"/>
        </a:solidFill>
        <a:latin typeface="+mn-lt"/>
        <a:ea typeface="+mn-ea"/>
        <a:cs typeface="+mn-cs"/>
      </a:defRPr>
    </a:lvl5pPr>
    <a:lvl6pPr marL="1796110" algn="l" defTabSz="718444" rtl="0" eaLnBrk="1" latinLnBrk="0" hangingPunct="1">
      <a:defRPr sz="943" kern="1200">
        <a:solidFill>
          <a:schemeClr val="tx1"/>
        </a:solidFill>
        <a:latin typeface="+mn-lt"/>
        <a:ea typeface="+mn-ea"/>
        <a:cs typeface="+mn-cs"/>
      </a:defRPr>
    </a:lvl6pPr>
    <a:lvl7pPr marL="2155332" algn="l" defTabSz="718444" rtl="0" eaLnBrk="1" latinLnBrk="0" hangingPunct="1">
      <a:defRPr sz="943" kern="1200">
        <a:solidFill>
          <a:schemeClr val="tx1"/>
        </a:solidFill>
        <a:latin typeface="+mn-lt"/>
        <a:ea typeface="+mn-ea"/>
        <a:cs typeface="+mn-cs"/>
      </a:defRPr>
    </a:lvl7pPr>
    <a:lvl8pPr marL="2514554" algn="l" defTabSz="718444" rtl="0" eaLnBrk="1" latinLnBrk="0" hangingPunct="1">
      <a:defRPr sz="943" kern="1200">
        <a:solidFill>
          <a:schemeClr val="tx1"/>
        </a:solidFill>
        <a:latin typeface="+mn-lt"/>
        <a:ea typeface="+mn-ea"/>
        <a:cs typeface="+mn-cs"/>
      </a:defRPr>
    </a:lvl8pPr>
    <a:lvl9pPr marL="2873776" algn="l" defTabSz="718444" rtl="0" eaLnBrk="1" latinLnBrk="0" hangingPunct="1">
      <a:defRPr sz="943"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של תמונת שקופית 1"/>
          <p:cNvSpPr>
            <a:spLocks noGrp="1" noRot="1" noChangeAspect="1"/>
          </p:cNvSpPr>
          <p:nvPr>
            <p:ph type="sldImg"/>
          </p:nvPr>
        </p:nvSpPr>
        <p:spPr/>
      </p:sp>
      <p:sp>
        <p:nvSpPr>
          <p:cNvPr id="3" name="מציין מיקום של הערות 2"/>
          <p:cNvSpPr>
            <a:spLocks noGrp="1"/>
          </p:cNvSpPr>
          <p:nvPr>
            <p:ph type="body" idx="1"/>
          </p:nvPr>
        </p:nvSpPr>
        <p:spPr/>
        <p:txBody>
          <a:bodyPr/>
          <a:lstStyle/>
          <a:p>
            <a:endParaRPr lang="he-IL" dirty="0"/>
          </a:p>
        </p:txBody>
      </p:sp>
      <p:sp>
        <p:nvSpPr>
          <p:cNvPr id="4" name="מציין מיקום של מספר שקופית 3"/>
          <p:cNvSpPr>
            <a:spLocks noGrp="1"/>
          </p:cNvSpPr>
          <p:nvPr>
            <p:ph type="sldNum" sz="quarter" idx="5"/>
          </p:nvPr>
        </p:nvSpPr>
        <p:spPr/>
        <p:txBody>
          <a:bodyPr/>
          <a:lstStyle/>
          <a:p>
            <a:fld id="{59FD38D6-BE9F-4FB7-8CC0-0BA1A27DC543}" type="slidenum">
              <a:rPr lang="en-ZA" smtClean="0"/>
              <a:pPr/>
              <a:t>28</a:t>
            </a:fld>
            <a:endParaRPr lang="en-ZA" dirty="0"/>
          </a:p>
        </p:txBody>
      </p:sp>
    </p:spTree>
    <p:extLst>
      <p:ext uri="{BB962C8B-B14F-4D97-AF65-F5344CB8AC3E}">
        <p14:creationId xmlns:p14="http://schemas.microsoft.com/office/powerpoint/2010/main" val="261384925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ZA" dirty="0"/>
          </a:p>
        </p:txBody>
      </p:sp>
      <p:sp>
        <p:nvSpPr>
          <p:cNvPr id="4" name="Slide Number Placeholder 3"/>
          <p:cNvSpPr>
            <a:spLocks noGrp="1"/>
          </p:cNvSpPr>
          <p:nvPr>
            <p:ph type="sldNum" sz="quarter" idx="5"/>
          </p:nvPr>
        </p:nvSpPr>
        <p:spPr/>
        <p:txBody>
          <a:bodyPr/>
          <a:lstStyle/>
          <a:p>
            <a:fld id="{59FD38D6-BE9F-4FB7-8CC0-0BA1A27DC543}" type="slidenum">
              <a:rPr lang="en-ZA" smtClean="0"/>
              <a:pPr/>
              <a:t>69</a:t>
            </a:fld>
            <a:endParaRPr lang="en-ZA" dirty="0"/>
          </a:p>
        </p:txBody>
      </p:sp>
    </p:spTree>
    <p:extLst>
      <p:ext uri="{BB962C8B-B14F-4D97-AF65-F5344CB8AC3E}">
        <p14:creationId xmlns:p14="http://schemas.microsoft.com/office/powerpoint/2010/main" val="68195167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ZA" dirty="0"/>
          </a:p>
        </p:txBody>
      </p:sp>
      <p:sp>
        <p:nvSpPr>
          <p:cNvPr id="4" name="Slide Number Placeholder 3"/>
          <p:cNvSpPr>
            <a:spLocks noGrp="1"/>
          </p:cNvSpPr>
          <p:nvPr>
            <p:ph type="sldNum" sz="quarter" idx="5"/>
          </p:nvPr>
        </p:nvSpPr>
        <p:spPr/>
        <p:txBody>
          <a:bodyPr/>
          <a:lstStyle/>
          <a:p>
            <a:fld id="{59FD38D6-BE9F-4FB7-8CC0-0BA1A27DC543}" type="slidenum">
              <a:rPr lang="en-ZA" smtClean="0"/>
              <a:pPr/>
              <a:t>73</a:t>
            </a:fld>
            <a:endParaRPr lang="en-ZA" dirty="0"/>
          </a:p>
        </p:txBody>
      </p:sp>
    </p:spTree>
    <p:extLst>
      <p:ext uri="{BB962C8B-B14F-4D97-AF65-F5344CB8AC3E}">
        <p14:creationId xmlns:p14="http://schemas.microsoft.com/office/powerpoint/2010/main" val="353998679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ZA" dirty="0"/>
          </a:p>
        </p:txBody>
      </p:sp>
      <p:sp>
        <p:nvSpPr>
          <p:cNvPr id="4" name="Slide Number Placeholder 3"/>
          <p:cNvSpPr>
            <a:spLocks noGrp="1"/>
          </p:cNvSpPr>
          <p:nvPr>
            <p:ph type="sldNum" sz="quarter" idx="5"/>
          </p:nvPr>
        </p:nvSpPr>
        <p:spPr/>
        <p:txBody>
          <a:bodyPr/>
          <a:lstStyle/>
          <a:p>
            <a:fld id="{59FD38D6-BE9F-4FB7-8CC0-0BA1A27DC543}" type="slidenum">
              <a:rPr lang="en-ZA" smtClean="0"/>
              <a:pPr/>
              <a:t>75</a:t>
            </a:fld>
            <a:endParaRPr lang="en-ZA" dirty="0"/>
          </a:p>
        </p:txBody>
      </p:sp>
    </p:spTree>
    <p:extLst>
      <p:ext uri="{BB962C8B-B14F-4D97-AF65-F5344CB8AC3E}">
        <p14:creationId xmlns:p14="http://schemas.microsoft.com/office/powerpoint/2010/main" val="317900447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ZA" dirty="0"/>
          </a:p>
        </p:txBody>
      </p:sp>
      <p:sp>
        <p:nvSpPr>
          <p:cNvPr id="4" name="Slide Number Placeholder 3"/>
          <p:cNvSpPr>
            <a:spLocks noGrp="1"/>
          </p:cNvSpPr>
          <p:nvPr>
            <p:ph type="sldNum" sz="quarter" idx="5"/>
          </p:nvPr>
        </p:nvSpPr>
        <p:spPr/>
        <p:txBody>
          <a:bodyPr/>
          <a:lstStyle/>
          <a:p>
            <a:fld id="{59FD38D6-BE9F-4FB7-8CC0-0BA1A27DC543}" type="slidenum">
              <a:rPr lang="en-ZA" smtClean="0"/>
              <a:pPr/>
              <a:t>76</a:t>
            </a:fld>
            <a:endParaRPr lang="en-ZA" dirty="0"/>
          </a:p>
        </p:txBody>
      </p:sp>
    </p:spTree>
    <p:extLst>
      <p:ext uri="{BB962C8B-B14F-4D97-AF65-F5344CB8AC3E}">
        <p14:creationId xmlns:p14="http://schemas.microsoft.com/office/powerpoint/2010/main" val="124727779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ZA" dirty="0"/>
          </a:p>
        </p:txBody>
      </p:sp>
      <p:sp>
        <p:nvSpPr>
          <p:cNvPr id="4" name="Slide Number Placeholder 3"/>
          <p:cNvSpPr>
            <a:spLocks noGrp="1"/>
          </p:cNvSpPr>
          <p:nvPr>
            <p:ph type="sldNum" sz="quarter" idx="5"/>
          </p:nvPr>
        </p:nvSpPr>
        <p:spPr/>
        <p:txBody>
          <a:bodyPr/>
          <a:lstStyle/>
          <a:p>
            <a:fld id="{59FD38D6-BE9F-4FB7-8CC0-0BA1A27DC543}" type="slidenum">
              <a:rPr lang="en-ZA" smtClean="0"/>
              <a:pPr/>
              <a:t>77</a:t>
            </a:fld>
            <a:endParaRPr lang="en-ZA" dirty="0"/>
          </a:p>
        </p:txBody>
      </p:sp>
    </p:spTree>
    <p:extLst>
      <p:ext uri="{BB962C8B-B14F-4D97-AF65-F5344CB8AC3E}">
        <p14:creationId xmlns:p14="http://schemas.microsoft.com/office/powerpoint/2010/main" val="2012404160"/>
      </p:ext>
    </p:extLst>
  </p:cSld>
  <p:clrMapOvr>
    <a:masterClrMapping/>
  </p:clrMapOvr>
</p:notes>
</file>

<file path=ppt/slideLayouts/_rels/slideLayout1.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12.png"/><Relationship Id="rId2" Type="http://schemas.openxmlformats.org/officeDocument/2006/relationships/image" Target="../media/image1.png"/><Relationship Id="rId1" Type="http://schemas.openxmlformats.org/officeDocument/2006/relationships/slideMaster" Target="../slideMasters/slideMaster3.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11.png"/></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12.png"/><Relationship Id="rId2" Type="http://schemas.openxmlformats.org/officeDocument/2006/relationships/image" Target="../media/image1.png"/><Relationship Id="rId1" Type="http://schemas.openxmlformats.org/officeDocument/2006/relationships/slideMaster" Target="../slideMasters/slideMaster4.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11.png"/></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jpeg"/><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jpeg"/><Relationship Id="rId1" Type="http://schemas.openxmlformats.org/officeDocument/2006/relationships/slideMaster" Target="../slideMasters/slideMaster5.xml"/><Relationship Id="rId4" Type="http://schemas.openxmlformats.org/officeDocument/2006/relationships/image" Target="../media/image17.svg"/></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jpeg"/><Relationship Id="rId1" Type="http://schemas.openxmlformats.org/officeDocument/2006/relationships/slideMaster" Target="../slideMasters/slideMaster5.xml"/><Relationship Id="rId6" Type="http://schemas.openxmlformats.org/officeDocument/2006/relationships/image" Target="../media/image17.svg"/><Relationship Id="rId5" Type="http://schemas.openxmlformats.org/officeDocument/2006/relationships/image" Target="../media/image16.png"/><Relationship Id="rId4" Type="http://schemas.openxmlformats.org/officeDocument/2006/relationships/image" Target="../media/image20.svg"/></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21.jpeg"/><Relationship Id="rId1" Type="http://schemas.openxmlformats.org/officeDocument/2006/relationships/slideMaster" Target="../slideMasters/slideMaster5.xml"/><Relationship Id="rId6" Type="http://schemas.openxmlformats.org/officeDocument/2006/relationships/image" Target="../media/image17.svg"/><Relationship Id="rId5" Type="http://schemas.openxmlformats.org/officeDocument/2006/relationships/image" Target="../media/image16.png"/><Relationship Id="rId4" Type="http://schemas.openxmlformats.org/officeDocument/2006/relationships/image" Target="../media/image20.svg"/></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22.jpg"/><Relationship Id="rId1" Type="http://schemas.openxmlformats.org/officeDocument/2006/relationships/slideMaster" Target="../slideMasters/slideMaster5.xml"/><Relationship Id="rId6" Type="http://schemas.openxmlformats.org/officeDocument/2006/relationships/image" Target="../media/image17.svg"/><Relationship Id="rId5" Type="http://schemas.openxmlformats.org/officeDocument/2006/relationships/image" Target="../media/image16.png"/><Relationship Id="rId4" Type="http://schemas.openxmlformats.org/officeDocument/2006/relationships/image" Target="../media/image20.svg"/></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23.jpg"/><Relationship Id="rId1" Type="http://schemas.openxmlformats.org/officeDocument/2006/relationships/slideMaster" Target="../slideMasters/slideMaster5.xml"/><Relationship Id="rId6" Type="http://schemas.openxmlformats.org/officeDocument/2006/relationships/image" Target="../media/image17.svg"/><Relationship Id="rId5" Type="http://schemas.openxmlformats.org/officeDocument/2006/relationships/image" Target="../media/image16.png"/><Relationship Id="rId4" Type="http://schemas.openxmlformats.org/officeDocument/2006/relationships/image" Target="../media/image20.svg"/></Relationships>
</file>

<file path=ppt/slideLayouts/_rels/slideLayout5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24.jpeg"/><Relationship Id="rId1" Type="http://schemas.openxmlformats.org/officeDocument/2006/relationships/slideMaster" Target="../slideMasters/slideMaster5.xml"/><Relationship Id="rId6" Type="http://schemas.openxmlformats.org/officeDocument/2006/relationships/image" Target="../media/image17.svg"/><Relationship Id="rId5" Type="http://schemas.openxmlformats.org/officeDocument/2006/relationships/image" Target="../media/image16.png"/><Relationship Id="rId4" Type="http://schemas.openxmlformats.org/officeDocument/2006/relationships/image" Target="../media/image20.svg"/></Relationships>
</file>

<file path=ppt/slideLayouts/_rels/slideLayout54.xml.rels><?xml version="1.0" encoding="UTF-8" standalone="yes"?>
<Relationships xmlns="http://schemas.openxmlformats.org/package/2006/relationships"><Relationship Id="rId8" Type="http://schemas.openxmlformats.org/officeDocument/2006/relationships/image" Target="../media/image31.png"/><Relationship Id="rId3" Type="http://schemas.openxmlformats.org/officeDocument/2006/relationships/image" Target="../media/image26.png"/><Relationship Id="rId7" Type="http://schemas.openxmlformats.org/officeDocument/2006/relationships/image" Target="../media/image30.png"/><Relationship Id="rId2" Type="http://schemas.openxmlformats.org/officeDocument/2006/relationships/image" Target="../media/image25.jpg"/><Relationship Id="rId1" Type="http://schemas.openxmlformats.org/officeDocument/2006/relationships/slideMaster" Target="../slideMasters/slideMaster5.xml"/><Relationship Id="rId6" Type="http://schemas.openxmlformats.org/officeDocument/2006/relationships/image" Target="../media/image29.jpeg"/><Relationship Id="rId5" Type="http://schemas.openxmlformats.org/officeDocument/2006/relationships/image" Target="../media/image28.png"/><Relationship Id="rId10" Type="http://schemas.openxmlformats.org/officeDocument/2006/relationships/image" Target="../media/image33.png"/><Relationship Id="rId4" Type="http://schemas.openxmlformats.org/officeDocument/2006/relationships/image" Target="../media/image27.svg"/><Relationship Id="rId9" Type="http://schemas.openxmlformats.org/officeDocument/2006/relationships/image" Target="../media/image32.png"/></Relationships>
</file>

<file path=ppt/slideLayouts/_rels/slideLayout55.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6.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6.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olour Palette">
    <p:spTree>
      <p:nvGrpSpPr>
        <p:cNvPr id="1" name=""/>
        <p:cNvGrpSpPr/>
        <p:nvPr/>
      </p:nvGrpSpPr>
      <p:grpSpPr>
        <a:xfrm>
          <a:off x="0" y="0"/>
          <a:ext cx="0" cy="0"/>
          <a:chOff x="0" y="0"/>
          <a:chExt cx="0" cy="0"/>
        </a:xfrm>
      </p:grpSpPr>
      <p:sp>
        <p:nvSpPr>
          <p:cNvPr id="4" name="Rectangle 3"/>
          <p:cNvSpPr/>
          <p:nvPr userDrawn="1"/>
        </p:nvSpPr>
        <p:spPr>
          <a:xfrm>
            <a:off x="1480576" y="362490"/>
            <a:ext cx="2880000" cy="720000"/>
          </a:xfrm>
          <a:prstGeom prst="rect">
            <a:avLst/>
          </a:prstGeom>
          <a:solidFill>
            <a:srgbClr val="D0021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r>
              <a:rPr kumimoji="0" lang="en-ZA" sz="1414" b="0" i="0" u="none" strike="noStrike" kern="1200" cap="none" spc="0" normalizeH="0" baseline="0" noProof="0" dirty="0">
                <a:ln>
                  <a:noFill/>
                </a:ln>
                <a:solidFill>
                  <a:prstClr val="white"/>
                </a:solidFill>
                <a:effectLst/>
                <a:uLnTx/>
                <a:uFillTx/>
                <a:latin typeface="Source Sans Pro Black" panose="020B0803030403020204" pitchFamily="34" charset="0"/>
                <a:ea typeface="+mn-ea"/>
                <a:cs typeface="+mn-cs"/>
              </a:rPr>
              <a:t>Tourism Market Size</a:t>
            </a:r>
          </a:p>
        </p:txBody>
      </p:sp>
      <p:sp>
        <p:nvSpPr>
          <p:cNvPr id="5" name="Rectangle 4"/>
          <p:cNvSpPr/>
          <p:nvPr userDrawn="1"/>
        </p:nvSpPr>
        <p:spPr>
          <a:xfrm>
            <a:off x="1480576" y="2476526"/>
            <a:ext cx="2880000" cy="720000"/>
          </a:xfrm>
          <a:prstGeom prst="rect">
            <a:avLst/>
          </a:prstGeom>
          <a:solidFill>
            <a:srgbClr val="FF7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r>
              <a:rPr kumimoji="0" lang="en-ZA" sz="1414" b="0" i="0" u="none" strike="noStrike" kern="1200" cap="none" spc="0" normalizeH="0" baseline="0" noProof="0" dirty="0">
                <a:ln>
                  <a:noFill/>
                </a:ln>
                <a:solidFill>
                  <a:prstClr val="white"/>
                </a:solidFill>
                <a:effectLst/>
                <a:uLnTx/>
                <a:uFillTx/>
                <a:latin typeface="Source Sans Pro Black" panose="020B0803030403020204" pitchFamily="34" charset="0"/>
                <a:ea typeface="+mn-ea"/>
                <a:cs typeface="+mn-cs"/>
              </a:rPr>
              <a:t>Length of Stay</a:t>
            </a:r>
          </a:p>
        </p:txBody>
      </p:sp>
      <p:sp>
        <p:nvSpPr>
          <p:cNvPr id="6" name="Rectangle 5"/>
          <p:cNvSpPr/>
          <p:nvPr userDrawn="1"/>
        </p:nvSpPr>
        <p:spPr>
          <a:xfrm>
            <a:off x="1480576" y="1419508"/>
            <a:ext cx="2880000" cy="720000"/>
          </a:xfrm>
          <a:prstGeom prst="rect">
            <a:avLst/>
          </a:prstGeom>
          <a:solidFill>
            <a:srgbClr val="FFC2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r>
              <a:rPr kumimoji="0" lang="en-ZA" sz="1414" b="0" i="0" u="none" strike="noStrike" kern="1200" cap="none" spc="0" normalizeH="0" baseline="0" noProof="0" dirty="0">
                <a:ln>
                  <a:noFill/>
                </a:ln>
                <a:solidFill>
                  <a:prstClr val="white"/>
                </a:solidFill>
                <a:effectLst/>
                <a:uLnTx/>
                <a:uFillTx/>
                <a:latin typeface="Source Sans Pro Black" panose="020B0803030403020204" pitchFamily="34" charset="0"/>
                <a:ea typeface="+mn-ea"/>
                <a:cs typeface="+mn-cs"/>
              </a:rPr>
              <a:t>Tourism Market Value</a:t>
            </a:r>
          </a:p>
        </p:txBody>
      </p:sp>
      <p:sp>
        <p:nvSpPr>
          <p:cNvPr id="7" name="Rectangle 6"/>
          <p:cNvSpPr/>
          <p:nvPr userDrawn="1"/>
        </p:nvSpPr>
        <p:spPr>
          <a:xfrm>
            <a:off x="1480576" y="4590562"/>
            <a:ext cx="2880000" cy="720000"/>
          </a:xfrm>
          <a:prstGeom prst="rect">
            <a:avLst/>
          </a:prstGeom>
          <a:solidFill>
            <a:srgbClr val="53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r>
              <a:rPr kumimoji="0" lang="en-ZA" sz="1414" b="0" i="0" u="none" strike="noStrike" kern="1200" cap="none" spc="0" normalizeH="0" baseline="0" noProof="0" dirty="0">
                <a:ln>
                  <a:noFill/>
                </a:ln>
                <a:solidFill>
                  <a:prstClr val="white"/>
                </a:solidFill>
                <a:effectLst/>
                <a:uLnTx/>
                <a:uFillTx/>
                <a:latin typeface="Source Sans Pro Black" panose="020B0803030403020204" pitchFamily="34" charset="0"/>
                <a:ea typeface="+mn-ea"/>
                <a:cs typeface="+mn-cs"/>
              </a:rPr>
              <a:t>Geographic Spread</a:t>
            </a:r>
          </a:p>
        </p:txBody>
      </p:sp>
      <p:sp>
        <p:nvSpPr>
          <p:cNvPr id="8" name="Rectangle 7"/>
          <p:cNvSpPr/>
          <p:nvPr userDrawn="1"/>
        </p:nvSpPr>
        <p:spPr>
          <a:xfrm>
            <a:off x="1480576" y="3533544"/>
            <a:ext cx="2880000" cy="720000"/>
          </a:xfrm>
          <a:prstGeom prst="rect">
            <a:avLst/>
          </a:prstGeom>
          <a:solidFill>
            <a:srgbClr val="1A8D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r>
              <a:rPr kumimoji="0" lang="en-ZA" sz="1414" b="0" i="0" u="none" strike="noStrike" kern="1200" cap="none" spc="0" normalizeH="0" baseline="0" noProof="0" dirty="0">
                <a:ln>
                  <a:noFill/>
                </a:ln>
                <a:solidFill>
                  <a:prstClr val="white"/>
                </a:solidFill>
                <a:effectLst/>
                <a:uLnTx/>
                <a:uFillTx/>
                <a:latin typeface="Source Sans Pro Black" panose="020B0803030403020204" pitchFamily="34" charset="0"/>
                <a:ea typeface="+mn-ea"/>
                <a:cs typeface="+mn-cs"/>
              </a:rPr>
              <a:t>Bednights</a:t>
            </a:r>
          </a:p>
        </p:txBody>
      </p:sp>
      <p:sp>
        <p:nvSpPr>
          <p:cNvPr id="9" name="Rectangle 8"/>
          <p:cNvSpPr/>
          <p:nvPr userDrawn="1"/>
        </p:nvSpPr>
        <p:spPr>
          <a:xfrm>
            <a:off x="1480576" y="5647580"/>
            <a:ext cx="2880000" cy="720000"/>
          </a:xfrm>
          <a:prstGeom prst="rect">
            <a:avLst/>
          </a:prstGeom>
          <a:solidFill>
            <a:srgbClr val="FFC2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r>
              <a:rPr kumimoji="0" lang="en-ZA" sz="1414" b="0" i="0" u="none" strike="noStrike" kern="1200" cap="none" spc="0" normalizeH="0" baseline="0" noProof="0" dirty="0">
                <a:ln>
                  <a:noFill/>
                </a:ln>
                <a:solidFill>
                  <a:prstClr val="white"/>
                </a:solidFill>
                <a:effectLst/>
                <a:uLnTx/>
                <a:uFillTx/>
                <a:latin typeface="Source Sans Pro Black" panose="020B0803030403020204" pitchFamily="34" charset="0"/>
                <a:ea typeface="+mn-ea"/>
                <a:cs typeface="+mn-cs"/>
              </a:rPr>
              <a:t>Seasonality</a:t>
            </a:r>
          </a:p>
        </p:txBody>
      </p:sp>
      <p:pic>
        <p:nvPicPr>
          <p:cNvPr id="2" name="Picture 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8690" y="4590562"/>
            <a:ext cx="720000" cy="720000"/>
          </a:xfrm>
          <a:prstGeom prst="rect">
            <a:avLst/>
          </a:prstGeom>
        </p:spPr>
      </p:pic>
      <p:pic>
        <p:nvPicPr>
          <p:cNvPr id="3" name="Picture 2"/>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638690" y="2476526"/>
            <a:ext cx="720000" cy="720000"/>
          </a:xfrm>
          <a:prstGeom prst="rect">
            <a:avLst/>
          </a:prstGeom>
        </p:spPr>
      </p:pic>
      <p:pic>
        <p:nvPicPr>
          <p:cNvPr id="12" name="Picture 11"/>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638690" y="1419508"/>
            <a:ext cx="720000" cy="720000"/>
          </a:xfrm>
          <a:prstGeom prst="rect">
            <a:avLst/>
          </a:prstGeom>
        </p:spPr>
      </p:pic>
      <p:pic>
        <p:nvPicPr>
          <p:cNvPr id="13" name="Picture 12"/>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38690" y="362490"/>
            <a:ext cx="720000" cy="720000"/>
          </a:xfrm>
          <a:prstGeom prst="rect">
            <a:avLst/>
          </a:prstGeom>
        </p:spPr>
      </p:pic>
      <p:pic>
        <p:nvPicPr>
          <p:cNvPr id="14" name="Picture 13"/>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638690" y="3533544"/>
            <a:ext cx="720000" cy="720000"/>
          </a:xfrm>
          <a:prstGeom prst="rect">
            <a:avLst/>
          </a:prstGeom>
        </p:spPr>
      </p:pic>
      <p:pic>
        <p:nvPicPr>
          <p:cNvPr id="15" name="Picture 14"/>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638690" y="6239850"/>
            <a:ext cx="720000" cy="720000"/>
          </a:xfrm>
          <a:prstGeom prst="rect">
            <a:avLst/>
          </a:prstGeom>
        </p:spPr>
      </p:pic>
      <p:sp>
        <p:nvSpPr>
          <p:cNvPr id="16" name="Rectangle 15"/>
          <p:cNvSpPr/>
          <p:nvPr userDrawn="1"/>
        </p:nvSpPr>
        <p:spPr>
          <a:xfrm>
            <a:off x="1480576" y="6704598"/>
            <a:ext cx="2880000" cy="720000"/>
          </a:xfrm>
          <a:prstGeom prst="rect">
            <a:avLst/>
          </a:prstGeom>
          <a:solidFill>
            <a:srgbClr val="F0F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ZA" sz="1414" b="0" i="0" u="none" strike="noStrike" kern="1200" cap="none" spc="0" normalizeH="0" baseline="0" noProof="0" dirty="0">
              <a:ln>
                <a:noFill/>
              </a:ln>
              <a:solidFill>
                <a:prstClr val="white"/>
              </a:solidFill>
              <a:effectLst/>
              <a:uLnTx/>
              <a:uFillTx/>
              <a:latin typeface="Source Sans Pro Black" panose="020B0803030403020204" pitchFamily="34" charset="0"/>
              <a:ea typeface="+mn-ea"/>
              <a:cs typeface="+mn-cs"/>
            </a:endParaRPr>
          </a:p>
        </p:txBody>
      </p:sp>
      <p:sp>
        <p:nvSpPr>
          <p:cNvPr id="17" name="Rectangle 16"/>
          <p:cNvSpPr/>
          <p:nvPr userDrawn="1"/>
        </p:nvSpPr>
        <p:spPr>
          <a:xfrm>
            <a:off x="1480576" y="7761616"/>
            <a:ext cx="2880000" cy="720000"/>
          </a:xfrm>
          <a:prstGeom prst="rect">
            <a:avLst/>
          </a:prstGeom>
          <a:solidFill>
            <a:srgbClr val="C8C8C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ZA" sz="1414" b="0" i="0" u="none" strike="noStrike" kern="1200" cap="none" spc="0" normalizeH="0" baseline="0" noProof="0" dirty="0">
              <a:ln>
                <a:noFill/>
              </a:ln>
              <a:solidFill>
                <a:prstClr val="white"/>
              </a:solidFill>
              <a:effectLst/>
              <a:uLnTx/>
              <a:uFillTx/>
              <a:latin typeface="Source Sans Pro Black" panose="020B0803030403020204" pitchFamily="34" charset="0"/>
              <a:ea typeface="+mn-ea"/>
              <a:cs typeface="+mn-cs"/>
            </a:endParaRPr>
          </a:p>
        </p:txBody>
      </p:sp>
      <p:sp>
        <p:nvSpPr>
          <p:cNvPr id="18" name="Rectangle 17"/>
          <p:cNvSpPr/>
          <p:nvPr userDrawn="1"/>
        </p:nvSpPr>
        <p:spPr>
          <a:xfrm>
            <a:off x="1480576" y="8818634"/>
            <a:ext cx="2880000" cy="7200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ZA" sz="1414" b="0" i="0" u="none" strike="noStrike" kern="1200" cap="none" spc="0" normalizeH="0" baseline="0" noProof="0" dirty="0">
              <a:ln>
                <a:noFill/>
              </a:ln>
              <a:solidFill>
                <a:prstClr val="white"/>
              </a:solidFill>
              <a:effectLst/>
              <a:uLnTx/>
              <a:uFillTx/>
              <a:latin typeface="Source Sans Pro Black" panose="020B0803030403020204" pitchFamily="34" charset="0"/>
              <a:ea typeface="+mn-ea"/>
              <a:cs typeface="+mn-cs"/>
            </a:endParaRPr>
          </a:p>
        </p:txBody>
      </p:sp>
      <p:pic>
        <p:nvPicPr>
          <p:cNvPr id="19" name="Picture 18">
            <a:extLst>
              <a:ext uri="{FF2B5EF4-FFF2-40B4-BE49-F238E27FC236}">
                <a16:creationId xmlns:a16="http://schemas.microsoft.com/office/drawing/2014/main" id="{C9099AE7-EE6D-4F59-9113-78D302A98305}"/>
              </a:ext>
            </a:extLst>
          </p:cNvPr>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8657" y="9419354"/>
            <a:ext cx="6858002" cy="486646"/>
          </a:xfrm>
          <a:prstGeom prst="rect">
            <a:avLst/>
          </a:prstGeom>
        </p:spPr>
      </p:pic>
    </p:spTree>
    <p:extLst>
      <p:ext uri="{BB962C8B-B14F-4D97-AF65-F5344CB8AC3E}">
        <p14:creationId xmlns:p14="http://schemas.microsoft.com/office/powerpoint/2010/main" val="43928400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2_Headline Blank">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62BA7861-4949-4307-9C7B-D3BFA1447D3E}"/>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8657" y="9419354"/>
            <a:ext cx="6858002" cy="486646"/>
          </a:xfrm>
          <a:prstGeom prst="rect">
            <a:avLst/>
          </a:prstGeom>
        </p:spPr>
      </p:pic>
      <p:sp>
        <p:nvSpPr>
          <p:cNvPr id="3" name="תיבת טקסט 2">
            <a:extLst>
              <a:ext uri="{FF2B5EF4-FFF2-40B4-BE49-F238E27FC236}">
                <a16:creationId xmlns:a16="http://schemas.microsoft.com/office/drawing/2014/main" id="{F5A3EDF3-2127-449E-8A18-EE2D89D486B3}"/>
              </a:ext>
            </a:extLst>
          </p:cNvPr>
          <p:cNvSpPr txBox="1"/>
          <p:nvPr userDrawn="1"/>
        </p:nvSpPr>
        <p:spPr>
          <a:xfrm>
            <a:off x="6219310" y="9507698"/>
            <a:ext cx="386644" cy="276999"/>
          </a:xfrm>
          <a:prstGeom prst="rect">
            <a:avLst/>
          </a:prstGeom>
          <a:noFill/>
        </p:spPr>
        <p:txBody>
          <a:bodyPr wrap="none" rtlCol="1">
            <a:spAutoFit/>
          </a:bodyPr>
          <a:lstStyle/>
          <a:p>
            <a:pPr algn="l"/>
            <a:fld id="{525CA866-701D-46E2-B125-12AFED5E90C5}" type="slidenum">
              <a:rPr lang="he-IL" sz="1200" b="1" smtClean="0">
                <a:solidFill>
                  <a:srgbClr val="404040"/>
                </a:solidFill>
                <a:latin typeface="Trebuchet MS" panose="020B0603020202020204" pitchFamily="34" charset="0"/>
              </a:rPr>
              <a:t>‹#›</a:t>
            </a:fld>
            <a:endParaRPr lang="he-IL" sz="1200" b="1" dirty="0">
              <a:solidFill>
                <a:srgbClr val="404040"/>
              </a:solidFill>
              <a:latin typeface="Trebuchet MS" panose="020B0603020202020204" pitchFamily="34" charset="0"/>
            </a:endParaRPr>
          </a:p>
        </p:txBody>
      </p:sp>
    </p:spTree>
    <p:extLst>
      <p:ext uri="{BB962C8B-B14F-4D97-AF65-F5344CB8AC3E}">
        <p14:creationId xmlns:p14="http://schemas.microsoft.com/office/powerpoint/2010/main" val="220612795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userDrawn="1">
  <p:cSld name="Custom Layout">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8A5AD741-3E37-4903-B8A6-90B98C8D0EDC}"/>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8657" y="9419354"/>
            <a:ext cx="6858002" cy="486646"/>
          </a:xfrm>
          <a:prstGeom prst="rect">
            <a:avLst/>
          </a:prstGeom>
        </p:spPr>
      </p:pic>
      <p:sp>
        <p:nvSpPr>
          <p:cNvPr id="3" name="תיבת טקסט 2">
            <a:extLst>
              <a:ext uri="{FF2B5EF4-FFF2-40B4-BE49-F238E27FC236}">
                <a16:creationId xmlns:a16="http://schemas.microsoft.com/office/drawing/2014/main" id="{D6D23509-480E-4465-981B-99CD7D729713}"/>
              </a:ext>
            </a:extLst>
          </p:cNvPr>
          <p:cNvSpPr txBox="1"/>
          <p:nvPr userDrawn="1"/>
        </p:nvSpPr>
        <p:spPr>
          <a:xfrm>
            <a:off x="6219310" y="9507698"/>
            <a:ext cx="386644" cy="276999"/>
          </a:xfrm>
          <a:prstGeom prst="rect">
            <a:avLst/>
          </a:prstGeom>
          <a:noFill/>
        </p:spPr>
        <p:txBody>
          <a:bodyPr wrap="none" rtlCol="1">
            <a:spAutoFit/>
          </a:bodyPr>
          <a:lstStyle/>
          <a:p>
            <a:pPr algn="l"/>
            <a:fld id="{525CA866-701D-46E2-B125-12AFED5E90C5}" type="slidenum">
              <a:rPr lang="he-IL" sz="1200" b="1" smtClean="0">
                <a:solidFill>
                  <a:srgbClr val="404040"/>
                </a:solidFill>
                <a:latin typeface="Trebuchet MS" panose="020B0603020202020204" pitchFamily="34" charset="0"/>
              </a:rPr>
              <a:t>‹#›</a:t>
            </a:fld>
            <a:endParaRPr lang="he-IL" sz="1200" b="1" dirty="0">
              <a:solidFill>
                <a:srgbClr val="404040"/>
              </a:solidFill>
              <a:latin typeface="Trebuchet MS" panose="020B0603020202020204" pitchFamily="34" charset="0"/>
            </a:endParaRPr>
          </a:p>
        </p:txBody>
      </p:sp>
    </p:spTree>
    <p:extLst>
      <p:ext uri="{BB962C8B-B14F-4D97-AF65-F5344CB8AC3E}">
        <p14:creationId xmlns:p14="http://schemas.microsoft.com/office/powerpoint/2010/main" val="123049511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4_Graph with comments">
    <p:spTree>
      <p:nvGrpSpPr>
        <p:cNvPr id="1" name=""/>
        <p:cNvGrpSpPr/>
        <p:nvPr/>
      </p:nvGrpSpPr>
      <p:grpSpPr>
        <a:xfrm>
          <a:off x="0" y="0"/>
          <a:ext cx="0" cy="0"/>
          <a:chOff x="0" y="0"/>
          <a:chExt cx="0" cy="0"/>
        </a:xfrm>
      </p:grpSpPr>
      <p:sp>
        <p:nvSpPr>
          <p:cNvPr id="11" name="Text Placeholder 2">
            <a:extLst>
              <a:ext uri="{FF2B5EF4-FFF2-40B4-BE49-F238E27FC236}">
                <a16:creationId xmlns:a16="http://schemas.microsoft.com/office/drawing/2014/main" id="{059E260E-6011-6F46-BA62-B2CE56F182D0}"/>
              </a:ext>
            </a:extLst>
          </p:cNvPr>
          <p:cNvSpPr>
            <a:spLocks noGrp="1"/>
          </p:cNvSpPr>
          <p:nvPr>
            <p:ph type="body" sz="quarter" idx="11" hasCustomPrompt="1"/>
          </p:nvPr>
        </p:nvSpPr>
        <p:spPr>
          <a:xfrm>
            <a:off x="337645" y="1460049"/>
            <a:ext cx="6248052" cy="1177174"/>
          </a:xfrm>
        </p:spPr>
        <p:txBody>
          <a:bodyPr>
            <a:noAutofit/>
          </a:bodyPr>
          <a:lstStyle>
            <a:lvl1pPr marL="96441" indent="-96441">
              <a:lnSpc>
                <a:spcPct val="100000"/>
              </a:lnSpc>
              <a:buFont typeface="Arial" panose="020B0604020202020204" pitchFamily="34" charset="0"/>
              <a:buChar char="•"/>
              <a:defRPr sz="600" b="0" i="0">
                <a:solidFill>
                  <a:schemeClr val="tx1"/>
                </a:solidFill>
                <a:latin typeface="Arial" panose="020B0604020202020204" pitchFamily="34" charset="0"/>
                <a:cs typeface="Arial" panose="020B0604020202020204" pitchFamily="34" charset="0"/>
              </a:defRPr>
            </a:lvl1pPr>
          </a:lstStyle>
          <a:p>
            <a:pPr lvl="0"/>
            <a:r>
              <a:rPr lang="en-US" dirty="0"/>
              <a:t>Comments: 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a:t>
            </a:r>
            <a:r>
              <a:rPr lang="en-US" dirty="0" err="1"/>
              <a:t>Vestibulum</a:t>
            </a:r>
            <a:r>
              <a:rPr lang="en-US" dirty="0"/>
              <a:t> </a:t>
            </a:r>
            <a:r>
              <a:rPr lang="en-US" dirty="0" err="1"/>
              <a:t>tempor</a:t>
            </a:r>
            <a:r>
              <a:rPr lang="en-US" dirty="0"/>
              <a:t> </a:t>
            </a:r>
            <a:r>
              <a:rPr lang="en-US" dirty="0" err="1"/>
              <a:t>enim</a:t>
            </a:r>
            <a:r>
              <a:rPr lang="en-US" dirty="0"/>
              <a:t> </a:t>
            </a:r>
            <a:r>
              <a:rPr lang="en-US" dirty="0" err="1"/>
              <a:t>turpis</a:t>
            </a:r>
            <a:r>
              <a:rPr lang="en-US" dirty="0"/>
              <a:t>, </a:t>
            </a:r>
            <a:r>
              <a:rPr lang="en-US" dirty="0" err="1"/>
              <a:t>nec</a:t>
            </a:r>
            <a:r>
              <a:rPr lang="en-US" dirty="0"/>
              <a:t> </a:t>
            </a:r>
            <a:r>
              <a:rPr lang="en-US" dirty="0" err="1"/>
              <a:t>ullamcorper</a:t>
            </a:r>
            <a:r>
              <a:rPr lang="en-US" dirty="0"/>
              <a:t> </a:t>
            </a:r>
            <a:r>
              <a:rPr lang="en-US" dirty="0" err="1"/>
              <a:t>odio</a:t>
            </a:r>
            <a:r>
              <a:rPr lang="en-US" dirty="0"/>
              <a:t> cursus </a:t>
            </a:r>
            <a:r>
              <a:rPr lang="en-US" dirty="0" err="1"/>
              <a:t>ut.</a:t>
            </a:r>
            <a:r>
              <a:rPr lang="en-US" dirty="0"/>
              <a:t> </a:t>
            </a:r>
            <a:r>
              <a:rPr lang="en-US" dirty="0" err="1"/>
              <a:t>Praesent</a:t>
            </a:r>
            <a:r>
              <a:rPr lang="en-US" dirty="0"/>
              <a:t> ac </a:t>
            </a:r>
            <a:r>
              <a:rPr lang="en-US" dirty="0" err="1"/>
              <a:t>iaculis</a:t>
            </a:r>
            <a:r>
              <a:rPr lang="en-US" dirty="0"/>
              <a:t> </a:t>
            </a:r>
            <a:r>
              <a:rPr lang="en-US" dirty="0" err="1"/>
              <a:t>turpis</a:t>
            </a:r>
            <a:r>
              <a:rPr lang="en-US" dirty="0"/>
              <a:t>, </a:t>
            </a:r>
            <a:r>
              <a:rPr lang="en-US" dirty="0" err="1"/>
              <a:t>consectetur</a:t>
            </a:r>
            <a:r>
              <a:rPr lang="en-US" dirty="0"/>
              <a:t> </a:t>
            </a:r>
            <a:r>
              <a:rPr lang="en-US" dirty="0" err="1"/>
              <a:t>lacinia</a:t>
            </a:r>
            <a:r>
              <a:rPr lang="en-US" dirty="0"/>
              <a:t> </a:t>
            </a:r>
            <a:r>
              <a:rPr lang="en-US" dirty="0" err="1"/>
              <a:t>tortor</a:t>
            </a:r>
            <a:r>
              <a:rPr lang="en-US" dirty="0"/>
              <a:t>. </a:t>
            </a:r>
            <a:r>
              <a:rPr lang="en-US" dirty="0" err="1"/>
              <a:t>Phasellus</a:t>
            </a:r>
            <a:r>
              <a:rPr lang="en-US" dirty="0"/>
              <a:t> </a:t>
            </a:r>
            <a:r>
              <a:rPr lang="en-US" dirty="0" err="1"/>
              <a:t>tincidunt</a:t>
            </a:r>
            <a:r>
              <a:rPr lang="en-US" dirty="0"/>
              <a:t> libero lorem, id </a:t>
            </a:r>
            <a:r>
              <a:rPr lang="en-US" dirty="0" err="1"/>
              <a:t>ultrices</a:t>
            </a:r>
            <a:r>
              <a:rPr lang="en-US" dirty="0"/>
              <a:t> </a:t>
            </a:r>
            <a:r>
              <a:rPr lang="en-US" dirty="0" err="1"/>
              <a:t>justo</a:t>
            </a:r>
            <a:r>
              <a:rPr lang="en-US" dirty="0"/>
              <a:t> </a:t>
            </a:r>
            <a:r>
              <a:rPr lang="en-US" dirty="0" err="1"/>
              <a:t>facilisis</a:t>
            </a:r>
            <a:r>
              <a:rPr lang="en-US" dirty="0"/>
              <a:t> </a:t>
            </a:r>
            <a:r>
              <a:rPr lang="en-US" dirty="0" err="1"/>
              <a:t>eu</a:t>
            </a:r>
            <a:r>
              <a:rPr lang="en-US" dirty="0"/>
              <a:t>. </a:t>
            </a:r>
          </a:p>
          <a:p>
            <a:pPr lvl="0"/>
            <a:r>
              <a:rPr lang="en-US" dirty="0" err="1"/>
              <a:t>Sed</a:t>
            </a:r>
            <a:r>
              <a:rPr lang="en-US" dirty="0"/>
              <a:t> tempus </a:t>
            </a:r>
            <a:r>
              <a:rPr lang="en-US" dirty="0" err="1"/>
              <a:t>erat</a:t>
            </a:r>
            <a:r>
              <a:rPr lang="en-US" dirty="0"/>
              <a:t> </a:t>
            </a:r>
            <a:r>
              <a:rPr lang="en-US" dirty="0" err="1"/>
              <a:t>nisl</a:t>
            </a:r>
            <a:r>
              <a:rPr lang="en-US" dirty="0"/>
              <a:t>, </a:t>
            </a:r>
            <a:r>
              <a:rPr lang="en-US" dirty="0" err="1"/>
              <a:t>feugiat</a:t>
            </a:r>
            <a:r>
              <a:rPr lang="en-US" dirty="0"/>
              <a:t> </a:t>
            </a:r>
            <a:r>
              <a:rPr lang="en-US" dirty="0" err="1"/>
              <a:t>aliquet</a:t>
            </a:r>
            <a:r>
              <a:rPr lang="en-US" dirty="0"/>
              <a:t> </a:t>
            </a:r>
            <a:r>
              <a:rPr lang="en-US" dirty="0" err="1"/>
              <a:t>nisl</a:t>
            </a:r>
            <a:r>
              <a:rPr lang="en-US" dirty="0"/>
              <a:t> </a:t>
            </a:r>
            <a:r>
              <a:rPr lang="en-US" dirty="0" err="1"/>
              <a:t>placerat</a:t>
            </a:r>
            <a:r>
              <a:rPr lang="en-US" dirty="0"/>
              <a:t> vel. </a:t>
            </a:r>
            <a:r>
              <a:rPr lang="en-US" dirty="0" err="1"/>
              <a:t>Duis</a:t>
            </a:r>
            <a:r>
              <a:rPr lang="en-US" dirty="0"/>
              <a:t> id </a:t>
            </a:r>
            <a:r>
              <a:rPr lang="en-US" dirty="0" err="1"/>
              <a:t>neque</a:t>
            </a:r>
            <a:r>
              <a:rPr lang="en-US" dirty="0"/>
              <a:t> </a:t>
            </a:r>
            <a:r>
              <a:rPr lang="en-US" dirty="0" err="1"/>
              <a:t>lacinia</a:t>
            </a:r>
            <a:r>
              <a:rPr lang="en-US" dirty="0"/>
              <a:t>, </a:t>
            </a:r>
            <a:r>
              <a:rPr lang="en-US" dirty="0" err="1"/>
              <a:t>ullamcorper</a:t>
            </a:r>
            <a:r>
              <a:rPr lang="en-US" dirty="0"/>
              <a:t> libero in, </a:t>
            </a:r>
            <a:r>
              <a:rPr lang="en-US" dirty="0" err="1"/>
              <a:t>varius</a:t>
            </a:r>
            <a:r>
              <a:rPr lang="en-US" dirty="0"/>
              <a:t> libero. </a:t>
            </a:r>
          </a:p>
        </p:txBody>
      </p:sp>
      <p:sp>
        <p:nvSpPr>
          <p:cNvPr id="13" name="Text Placeholder 2">
            <a:extLst>
              <a:ext uri="{FF2B5EF4-FFF2-40B4-BE49-F238E27FC236}">
                <a16:creationId xmlns:a16="http://schemas.microsoft.com/office/drawing/2014/main" id="{D1CCA5EF-C324-444A-ADD2-AED19CBBB91A}"/>
              </a:ext>
            </a:extLst>
          </p:cNvPr>
          <p:cNvSpPr>
            <a:spLocks noGrp="1"/>
          </p:cNvSpPr>
          <p:nvPr>
            <p:ph type="body" sz="quarter" idx="12" hasCustomPrompt="1"/>
          </p:nvPr>
        </p:nvSpPr>
        <p:spPr>
          <a:xfrm>
            <a:off x="337645" y="2866188"/>
            <a:ext cx="6248052" cy="584260"/>
          </a:xfrm>
        </p:spPr>
        <p:txBody>
          <a:bodyPr>
            <a:noAutofit/>
          </a:bodyPr>
          <a:lstStyle>
            <a:lvl1pPr marL="0" indent="0">
              <a:lnSpc>
                <a:spcPct val="100000"/>
              </a:lnSpc>
              <a:buFont typeface="Arial" panose="020B0604020202020204" pitchFamily="34" charset="0"/>
              <a:buNone/>
              <a:defRPr sz="675" b="1" i="0">
                <a:solidFill>
                  <a:schemeClr val="tx1"/>
                </a:solidFill>
                <a:latin typeface="Arial" panose="020B0604020202020204" pitchFamily="34" charset="0"/>
                <a:cs typeface="Arial" panose="020B0604020202020204" pitchFamily="34" charset="0"/>
              </a:defRPr>
            </a:lvl1pPr>
          </a:lstStyle>
          <a:p>
            <a:pPr lvl="0"/>
            <a:r>
              <a:rPr lang="en-US" dirty="0"/>
              <a:t>Subtitle/Graph title</a:t>
            </a:r>
          </a:p>
        </p:txBody>
      </p:sp>
      <p:pic>
        <p:nvPicPr>
          <p:cNvPr id="4" name="Picture 3">
            <a:extLst>
              <a:ext uri="{FF2B5EF4-FFF2-40B4-BE49-F238E27FC236}">
                <a16:creationId xmlns:a16="http://schemas.microsoft.com/office/drawing/2014/main" id="{B08585C3-A568-4223-B371-C0617E05BAB8}"/>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8657" y="9419354"/>
            <a:ext cx="6858002" cy="486646"/>
          </a:xfrm>
          <a:prstGeom prst="rect">
            <a:avLst/>
          </a:prstGeom>
        </p:spPr>
      </p:pic>
      <p:sp>
        <p:nvSpPr>
          <p:cNvPr id="5" name="תיבת טקסט 4">
            <a:extLst>
              <a:ext uri="{FF2B5EF4-FFF2-40B4-BE49-F238E27FC236}">
                <a16:creationId xmlns:a16="http://schemas.microsoft.com/office/drawing/2014/main" id="{10D972AE-F5FD-4F08-84CB-770189DACDF4}"/>
              </a:ext>
            </a:extLst>
          </p:cNvPr>
          <p:cNvSpPr txBox="1"/>
          <p:nvPr userDrawn="1"/>
        </p:nvSpPr>
        <p:spPr>
          <a:xfrm>
            <a:off x="6219310" y="9507698"/>
            <a:ext cx="386644" cy="276999"/>
          </a:xfrm>
          <a:prstGeom prst="rect">
            <a:avLst/>
          </a:prstGeom>
          <a:noFill/>
        </p:spPr>
        <p:txBody>
          <a:bodyPr wrap="none" rtlCol="1">
            <a:spAutoFit/>
          </a:bodyPr>
          <a:lstStyle/>
          <a:p>
            <a:pPr algn="l"/>
            <a:fld id="{525CA866-701D-46E2-B125-12AFED5E90C5}" type="slidenum">
              <a:rPr lang="he-IL" sz="1200" b="1" smtClean="0">
                <a:solidFill>
                  <a:srgbClr val="404040"/>
                </a:solidFill>
                <a:latin typeface="Trebuchet MS" panose="020B0603020202020204" pitchFamily="34" charset="0"/>
              </a:rPr>
              <a:t>‹#›</a:t>
            </a:fld>
            <a:endParaRPr lang="he-IL" sz="1200" b="1" dirty="0">
              <a:solidFill>
                <a:srgbClr val="404040"/>
              </a:solidFill>
              <a:latin typeface="Trebuchet MS" panose="020B0603020202020204" pitchFamily="34" charset="0"/>
            </a:endParaRPr>
          </a:p>
        </p:txBody>
      </p:sp>
    </p:spTree>
    <p:extLst>
      <p:ext uri="{BB962C8B-B14F-4D97-AF65-F5344CB8AC3E}">
        <p14:creationId xmlns:p14="http://schemas.microsoft.com/office/powerpoint/2010/main" val="34861624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4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33333872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pPr/>
              <a:t>6/29/2023</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304957046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Colour Palette">
    <p:spTree>
      <p:nvGrpSpPr>
        <p:cNvPr id="1" name=""/>
        <p:cNvGrpSpPr/>
        <p:nvPr/>
      </p:nvGrpSpPr>
      <p:grpSpPr>
        <a:xfrm>
          <a:off x="0" y="0"/>
          <a:ext cx="0" cy="0"/>
          <a:chOff x="0" y="0"/>
          <a:chExt cx="0" cy="0"/>
        </a:xfrm>
      </p:grpSpPr>
      <p:sp>
        <p:nvSpPr>
          <p:cNvPr id="4" name="Rectangle 3"/>
          <p:cNvSpPr/>
          <p:nvPr userDrawn="1"/>
        </p:nvSpPr>
        <p:spPr>
          <a:xfrm>
            <a:off x="1480576" y="362490"/>
            <a:ext cx="2880000" cy="720000"/>
          </a:xfrm>
          <a:prstGeom prst="rect">
            <a:avLst/>
          </a:prstGeom>
          <a:solidFill>
            <a:srgbClr val="D0021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r>
              <a:rPr kumimoji="0" lang="en-ZA" sz="1414" b="0" i="0" u="none" strike="noStrike" kern="1200" cap="none" spc="0" normalizeH="0" baseline="0" noProof="0" dirty="0">
                <a:ln>
                  <a:noFill/>
                </a:ln>
                <a:solidFill>
                  <a:prstClr val="white"/>
                </a:solidFill>
                <a:effectLst/>
                <a:uLnTx/>
                <a:uFillTx/>
                <a:latin typeface="Source Sans Pro Black" panose="020B0803030403020204" pitchFamily="34" charset="0"/>
                <a:ea typeface="+mn-ea"/>
                <a:cs typeface="+mn-cs"/>
              </a:rPr>
              <a:t>Tourism Market Size</a:t>
            </a:r>
          </a:p>
        </p:txBody>
      </p:sp>
      <p:sp>
        <p:nvSpPr>
          <p:cNvPr id="5" name="Rectangle 4"/>
          <p:cNvSpPr/>
          <p:nvPr userDrawn="1"/>
        </p:nvSpPr>
        <p:spPr>
          <a:xfrm>
            <a:off x="1480576" y="2476526"/>
            <a:ext cx="2880000" cy="720000"/>
          </a:xfrm>
          <a:prstGeom prst="rect">
            <a:avLst/>
          </a:prstGeom>
          <a:solidFill>
            <a:srgbClr val="FF7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r>
              <a:rPr kumimoji="0" lang="en-ZA" sz="1414" b="0" i="0" u="none" strike="noStrike" kern="1200" cap="none" spc="0" normalizeH="0" baseline="0" noProof="0" dirty="0">
                <a:ln>
                  <a:noFill/>
                </a:ln>
                <a:solidFill>
                  <a:prstClr val="white"/>
                </a:solidFill>
                <a:effectLst/>
                <a:uLnTx/>
                <a:uFillTx/>
                <a:latin typeface="Source Sans Pro Black" panose="020B0803030403020204" pitchFamily="34" charset="0"/>
                <a:ea typeface="+mn-ea"/>
                <a:cs typeface="+mn-cs"/>
              </a:rPr>
              <a:t>Length of Stay</a:t>
            </a:r>
          </a:p>
        </p:txBody>
      </p:sp>
      <p:sp>
        <p:nvSpPr>
          <p:cNvPr id="6" name="Rectangle 5"/>
          <p:cNvSpPr/>
          <p:nvPr userDrawn="1"/>
        </p:nvSpPr>
        <p:spPr>
          <a:xfrm>
            <a:off x="1480576" y="1419508"/>
            <a:ext cx="2880000" cy="720000"/>
          </a:xfrm>
          <a:prstGeom prst="rect">
            <a:avLst/>
          </a:prstGeom>
          <a:solidFill>
            <a:srgbClr val="FFC2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r>
              <a:rPr kumimoji="0" lang="en-ZA" sz="1414" b="0" i="0" u="none" strike="noStrike" kern="1200" cap="none" spc="0" normalizeH="0" baseline="0" noProof="0" dirty="0">
                <a:ln>
                  <a:noFill/>
                </a:ln>
                <a:solidFill>
                  <a:prstClr val="white"/>
                </a:solidFill>
                <a:effectLst/>
                <a:uLnTx/>
                <a:uFillTx/>
                <a:latin typeface="Source Sans Pro Black" panose="020B0803030403020204" pitchFamily="34" charset="0"/>
                <a:ea typeface="+mn-ea"/>
                <a:cs typeface="+mn-cs"/>
              </a:rPr>
              <a:t>Tourism Market Value</a:t>
            </a:r>
          </a:p>
        </p:txBody>
      </p:sp>
      <p:sp>
        <p:nvSpPr>
          <p:cNvPr id="7" name="Rectangle 6"/>
          <p:cNvSpPr/>
          <p:nvPr userDrawn="1"/>
        </p:nvSpPr>
        <p:spPr>
          <a:xfrm>
            <a:off x="1480576" y="4590562"/>
            <a:ext cx="2880000" cy="720000"/>
          </a:xfrm>
          <a:prstGeom prst="rect">
            <a:avLst/>
          </a:prstGeom>
          <a:solidFill>
            <a:srgbClr val="53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r>
              <a:rPr kumimoji="0" lang="en-ZA" sz="1414" b="0" i="0" u="none" strike="noStrike" kern="1200" cap="none" spc="0" normalizeH="0" baseline="0" noProof="0" dirty="0">
                <a:ln>
                  <a:noFill/>
                </a:ln>
                <a:solidFill>
                  <a:prstClr val="white"/>
                </a:solidFill>
                <a:effectLst/>
                <a:uLnTx/>
                <a:uFillTx/>
                <a:latin typeface="Source Sans Pro Black" panose="020B0803030403020204" pitchFamily="34" charset="0"/>
                <a:ea typeface="+mn-ea"/>
                <a:cs typeface="+mn-cs"/>
              </a:rPr>
              <a:t>Geographic Spread</a:t>
            </a:r>
          </a:p>
        </p:txBody>
      </p:sp>
      <p:sp>
        <p:nvSpPr>
          <p:cNvPr id="8" name="Rectangle 7"/>
          <p:cNvSpPr/>
          <p:nvPr userDrawn="1"/>
        </p:nvSpPr>
        <p:spPr>
          <a:xfrm>
            <a:off x="1480576" y="3533544"/>
            <a:ext cx="2880000" cy="720000"/>
          </a:xfrm>
          <a:prstGeom prst="rect">
            <a:avLst/>
          </a:prstGeom>
          <a:solidFill>
            <a:srgbClr val="1A8D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r>
              <a:rPr kumimoji="0" lang="en-ZA" sz="1414" b="0" i="0" u="none" strike="noStrike" kern="1200" cap="none" spc="0" normalizeH="0" baseline="0" noProof="0" dirty="0">
                <a:ln>
                  <a:noFill/>
                </a:ln>
                <a:solidFill>
                  <a:prstClr val="white"/>
                </a:solidFill>
                <a:effectLst/>
                <a:uLnTx/>
                <a:uFillTx/>
                <a:latin typeface="Source Sans Pro Black" panose="020B0803030403020204" pitchFamily="34" charset="0"/>
                <a:ea typeface="+mn-ea"/>
                <a:cs typeface="+mn-cs"/>
              </a:rPr>
              <a:t>Bednights</a:t>
            </a:r>
          </a:p>
        </p:txBody>
      </p:sp>
      <p:sp>
        <p:nvSpPr>
          <p:cNvPr id="9" name="Rectangle 8"/>
          <p:cNvSpPr/>
          <p:nvPr userDrawn="1"/>
        </p:nvSpPr>
        <p:spPr>
          <a:xfrm>
            <a:off x="1480576" y="5647580"/>
            <a:ext cx="2880000" cy="720000"/>
          </a:xfrm>
          <a:prstGeom prst="rect">
            <a:avLst/>
          </a:prstGeom>
          <a:solidFill>
            <a:srgbClr val="FFC2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r>
              <a:rPr kumimoji="0" lang="en-ZA" sz="1414" b="0" i="0" u="none" strike="noStrike" kern="1200" cap="none" spc="0" normalizeH="0" baseline="0" noProof="0" dirty="0">
                <a:ln>
                  <a:noFill/>
                </a:ln>
                <a:solidFill>
                  <a:prstClr val="white"/>
                </a:solidFill>
                <a:effectLst/>
                <a:uLnTx/>
                <a:uFillTx/>
                <a:latin typeface="Source Sans Pro Black" panose="020B0803030403020204" pitchFamily="34" charset="0"/>
                <a:ea typeface="+mn-ea"/>
                <a:cs typeface="+mn-cs"/>
              </a:rPr>
              <a:t>Seasonality</a:t>
            </a:r>
          </a:p>
        </p:txBody>
      </p:sp>
      <p:pic>
        <p:nvPicPr>
          <p:cNvPr id="2" name="Picture 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8690" y="4590562"/>
            <a:ext cx="720000" cy="720000"/>
          </a:xfrm>
          <a:prstGeom prst="rect">
            <a:avLst/>
          </a:prstGeom>
        </p:spPr>
      </p:pic>
      <p:pic>
        <p:nvPicPr>
          <p:cNvPr id="3" name="Picture 2"/>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638690" y="2476526"/>
            <a:ext cx="720000" cy="720000"/>
          </a:xfrm>
          <a:prstGeom prst="rect">
            <a:avLst/>
          </a:prstGeom>
        </p:spPr>
      </p:pic>
      <p:pic>
        <p:nvPicPr>
          <p:cNvPr id="12" name="Picture 11"/>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638690" y="1419508"/>
            <a:ext cx="720000" cy="720000"/>
          </a:xfrm>
          <a:prstGeom prst="rect">
            <a:avLst/>
          </a:prstGeom>
        </p:spPr>
      </p:pic>
      <p:pic>
        <p:nvPicPr>
          <p:cNvPr id="13" name="Picture 12"/>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38690" y="362490"/>
            <a:ext cx="720000" cy="720000"/>
          </a:xfrm>
          <a:prstGeom prst="rect">
            <a:avLst/>
          </a:prstGeom>
        </p:spPr>
      </p:pic>
      <p:pic>
        <p:nvPicPr>
          <p:cNvPr id="14" name="Picture 13"/>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638690" y="3533544"/>
            <a:ext cx="720000" cy="720000"/>
          </a:xfrm>
          <a:prstGeom prst="rect">
            <a:avLst/>
          </a:prstGeom>
        </p:spPr>
      </p:pic>
      <p:pic>
        <p:nvPicPr>
          <p:cNvPr id="15" name="Picture 14"/>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638690" y="6239850"/>
            <a:ext cx="720000" cy="720000"/>
          </a:xfrm>
          <a:prstGeom prst="rect">
            <a:avLst/>
          </a:prstGeom>
        </p:spPr>
      </p:pic>
      <p:sp>
        <p:nvSpPr>
          <p:cNvPr id="16" name="Rectangle 15"/>
          <p:cNvSpPr/>
          <p:nvPr userDrawn="1"/>
        </p:nvSpPr>
        <p:spPr>
          <a:xfrm>
            <a:off x="1480576" y="6704598"/>
            <a:ext cx="2880000" cy="720000"/>
          </a:xfrm>
          <a:prstGeom prst="rect">
            <a:avLst/>
          </a:prstGeom>
          <a:solidFill>
            <a:srgbClr val="F0F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ZA" sz="1414" b="0" i="0" u="none" strike="noStrike" kern="1200" cap="none" spc="0" normalizeH="0" baseline="0" noProof="0" dirty="0">
              <a:ln>
                <a:noFill/>
              </a:ln>
              <a:solidFill>
                <a:prstClr val="white"/>
              </a:solidFill>
              <a:effectLst/>
              <a:uLnTx/>
              <a:uFillTx/>
              <a:latin typeface="Source Sans Pro Black" panose="020B0803030403020204" pitchFamily="34" charset="0"/>
              <a:ea typeface="+mn-ea"/>
              <a:cs typeface="+mn-cs"/>
            </a:endParaRPr>
          </a:p>
        </p:txBody>
      </p:sp>
      <p:sp>
        <p:nvSpPr>
          <p:cNvPr id="17" name="Rectangle 16"/>
          <p:cNvSpPr/>
          <p:nvPr userDrawn="1"/>
        </p:nvSpPr>
        <p:spPr>
          <a:xfrm>
            <a:off x="1480576" y="7761616"/>
            <a:ext cx="2880000" cy="720000"/>
          </a:xfrm>
          <a:prstGeom prst="rect">
            <a:avLst/>
          </a:prstGeom>
          <a:solidFill>
            <a:srgbClr val="C8C8C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ZA" sz="1414" b="0" i="0" u="none" strike="noStrike" kern="1200" cap="none" spc="0" normalizeH="0" baseline="0" noProof="0" dirty="0">
              <a:ln>
                <a:noFill/>
              </a:ln>
              <a:solidFill>
                <a:prstClr val="white"/>
              </a:solidFill>
              <a:effectLst/>
              <a:uLnTx/>
              <a:uFillTx/>
              <a:latin typeface="Source Sans Pro Black" panose="020B0803030403020204" pitchFamily="34" charset="0"/>
              <a:ea typeface="+mn-ea"/>
              <a:cs typeface="+mn-cs"/>
            </a:endParaRPr>
          </a:p>
        </p:txBody>
      </p:sp>
      <p:sp>
        <p:nvSpPr>
          <p:cNvPr id="18" name="Rectangle 17"/>
          <p:cNvSpPr/>
          <p:nvPr userDrawn="1"/>
        </p:nvSpPr>
        <p:spPr>
          <a:xfrm>
            <a:off x="1480576" y="8818634"/>
            <a:ext cx="2880000" cy="7200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ZA" sz="1414" b="0" i="0" u="none" strike="noStrike" kern="1200" cap="none" spc="0" normalizeH="0" baseline="0" noProof="0" dirty="0">
              <a:ln>
                <a:noFill/>
              </a:ln>
              <a:solidFill>
                <a:prstClr val="white"/>
              </a:solidFill>
              <a:effectLst/>
              <a:uLnTx/>
              <a:uFillTx/>
              <a:latin typeface="Source Sans Pro Black" panose="020B0803030403020204" pitchFamily="34" charset="0"/>
              <a:ea typeface="+mn-ea"/>
              <a:cs typeface="+mn-cs"/>
            </a:endParaRPr>
          </a:p>
        </p:txBody>
      </p:sp>
    </p:spTree>
    <p:extLst>
      <p:ext uri="{BB962C8B-B14F-4D97-AF65-F5344CB8AC3E}">
        <p14:creationId xmlns:p14="http://schemas.microsoft.com/office/powerpoint/2010/main" val="36397809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Cover Page">
    <p:spTree>
      <p:nvGrpSpPr>
        <p:cNvPr id="1" name=""/>
        <p:cNvGrpSpPr/>
        <p:nvPr/>
      </p:nvGrpSpPr>
      <p:grpSpPr>
        <a:xfrm>
          <a:off x="0" y="0"/>
          <a:ext cx="0" cy="0"/>
          <a:chOff x="0" y="0"/>
          <a:chExt cx="0" cy="0"/>
        </a:xfrm>
      </p:grpSpPr>
      <p:sp>
        <p:nvSpPr>
          <p:cNvPr id="10" name="Title 1"/>
          <p:cNvSpPr>
            <a:spLocks noGrp="1"/>
          </p:cNvSpPr>
          <p:nvPr>
            <p:ph type="title"/>
          </p:nvPr>
        </p:nvSpPr>
        <p:spPr>
          <a:xfrm>
            <a:off x="0" y="7596369"/>
            <a:ext cx="6857999" cy="1362075"/>
          </a:xfrm>
        </p:spPr>
        <p:txBody>
          <a:bodyPr lIns="540000" tIns="0" rIns="540000" bIns="0" anchor="t">
            <a:noAutofit/>
          </a:bodyPr>
          <a:lstStyle>
            <a:lvl1pPr algn="l">
              <a:lnSpc>
                <a:spcPct val="100000"/>
              </a:lnSpc>
              <a:defRPr sz="3200" b="0" cap="all">
                <a:solidFill>
                  <a:schemeClr val="bg1">
                    <a:lumMod val="65000"/>
                  </a:schemeClr>
                </a:solidFill>
                <a:latin typeface="Source Sans Pro Light" panose="020B0403030403020204" pitchFamily="34" charset="0"/>
              </a:defRPr>
            </a:lvl1pPr>
          </a:lstStyle>
          <a:p>
            <a:r>
              <a:rPr lang="en-US" dirty="0"/>
              <a:t>Click to edit Master title style</a:t>
            </a:r>
            <a:endParaRPr lang="en-ZA" dirty="0"/>
          </a:p>
        </p:txBody>
      </p:sp>
      <p:sp>
        <p:nvSpPr>
          <p:cNvPr id="11" name="Text Placeholder 2"/>
          <p:cNvSpPr>
            <a:spLocks noGrp="1"/>
          </p:cNvSpPr>
          <p:nvPr>
            <p:ph type="body" idx="1"/>
          </p:nvPr>
        </p:nvSpPr>
        <p:spPr>
          <a:xfrm>
            <a:off x="0" y="5808095"/>
            <a:ext cx="6857999" cy="1829638"/>
          </a:xfrm>
        </p:spPr>
        <p:txBody>
          <a:bodyPr lIns="540000" tIns="0" rIns="540000" bIns="0" anchor="b">
            <a:noAutofit/>
          </a:bodyPr>
          <a:lstStyle>
            <a:lvl1pPr marL="0" indent="0" algn="l">
              <a:buNone/>
              <a:defRPr sz="4800" b="0">
                <a:solidFill>
                  <a:srgbClr val="808080"/>
                </a:solidFill>
                <a:latin typeface="Source Sans Pro Black" panose="020B0803030403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endParaRPr lang="en-US" dirty="0"/>
          </a:p>
        </p:txBody>
      </p:sp>
    </p:spTree>
    <p:extLst>
      <p:ext uri="{BB962C8B-B14F-4D97-AF65-F5344CB8AC3E}">
        <p14:creationId xmlns:p14="http://schemas.microsoft.com/office/powerpoint/2010/main" val="207554503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10" name="Title 1"/>
          <p:cNvSpPr>
            <a:spLocks noGrp="1"/>
          </p:cNvSpPr>
          <p:nvPr>
            <p:ph type="title"/>
          </p:nvPr>
        </p:nvSpPr>
        <p:spPr>
          <a:xfrm>
            <a:off x="0" y="7596369"/>
            <a:ext cx="6857999" cy="1362075"/>
          </a:xfrm>
        </p:spPr>
        <p:txBody>
          <a:bodyPr lIns="540000" tIns="0" rIns="540000" bIns="0" anchor="t">
            <a:noAutofit/>
          </a:bodyPr>
          <a:lstStyle>
            <a:lvl1pPr algn="r">
              <a:lnSpc>
                <a:spcPct val="100000"/>
              </a:lnSpc>
              <a:defRPr sz="3200" b="0" cap="all">
                <a:solidFill>
                  <a:schemeClr val="bg1">
                    <a:lumMod val="65000"/>
                  </a:schemeClr>
                </a:solidFill>
                <a:latin typeface="Source Sans Pro Light" panose="020B0403030403020204" pitchFamily="34" charset="0"/>
              </a:defRPr>
            </a:lvl1pPr>
          </a:lstStyle>
          <a:p>
            <a:r>
              <a:rPr lang="en-US" dirty="0"/>
              <a:t>Click to edit Master title style</a:t>
            </a:r>
            <a:endParaRPr lang="en-ZA" dirty="0"/>
          </a:p>
        </p:txBody>
      </p:sp>
      <p:sp>
        <p:nvSpPr>
          <p:cNvPr id="11" name="Text Placeholder 2"/>
          <p:cNvSpPr>
            <a:spLocks noGrp="1"/>
          </p:cNvSpPr>
          <p:nvPr>
            <p:ph type="body" idx="1"/>
          </p:nvPr>
        </p:nvSpPr>
        <p:spPr>
          <a:xfrm>
            <a:off x="0" y="5808095"/>
            <a:ext cx="6857999" cy="1829638"/>
          </a:xfrm>
        </p:spPr>
        <p:txBody>
          <a:bodyPr lIns="540000" tIns="0" rIns="540000" bIns="0" anchor="b">
            <a:noAutofit/>
          </a:bodyPr>
          <a:lstStyle>
            <a:lvl1pPr marL="0" indent="0" algn="r">
              <a:buNone/>
              <a:defRPr sz="4800" b="0">
                <a:solidFill>
                  <a:srgbClr val="808080"/>
                </a:solidFill>
                <a:latin typeface="Source Sans Pro Black" panose="020B0803030403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endParaRPr lang="en-US" dirty="0"/>
          </a:p>
        </p:txBody>
      </p:sp>
    </p:spTree>
    <p:extLst>
      <p:ext uri="{BB962C8B-B14F-4D97-AF65-F5344CB8AC3E}">
        <p14:creationId xmlns:p14="http://schemas.microsoft.com/office/powerpoint/2010/main" val="111830101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ext Page">
    <p:spTree>
      <p:nvGrpSpPr>
        <p:cNvPr id="1" name=""/>
        <p:cNvGrpSpPr/>
        <p:nvPr/>
      </p:nvGrpSpPr>
      <p:grpSpPr>
        <a:xfrm>
          <a:off x="0" y="0"/>
          <a:ext cx="0" cy="0"/>
          <a:chOff x="0" y="0"/>
          <a:chExt cx="0" cy="0"/>
        </a:xfrm>
      </p:grpSpPr>
      <p:sp>
        <p:nvSpPr>
          <p:cNvPr id="19" name="Title 1"/>
          <p:cNvSpPr>
            <a:spLocks noGrp="1"/>
          </p:cNvSpPr>
          <p:nvPr>
            <p:ph type="ctrTitle" hasCustomPrompt="1"/>
          </p:nvPr>
        </p:nvSpPr>
        <p:spPr>
          <a:xfrm>
            <a:off x="549000" y="158696"/>
            <a:ext cx="5760000" cy="351000"/>
          </a:xfrm>
        </p:spPr>
        <p:txBody>
          <a:bodyPr lIns="72000" tIns="0" rIns="0" bIns="0" anchor="b">
            <a:noAutofit/>
          </a:bodyPr>
          <a:lstStyle>
            <a:lvl1pPr algn="l">
              <a:defRPr sz="2000">
                <a:solidFill>
                  <a:schemeClr val="tx1"/>
                </a:solidFill>
                <a:latin typeface="Source Sans Pro Black" panose="020B0803030403020204" pitchFamily="34" charset="0"/>
              </a:defRPr>
            </a:lvl1pPr>
          </a:lstStyle>
          <a:p>
            <a:r>
              <a:rPr lang="en-US" dirty="0"/>
              <a:t>CLICK TO EDIT MASTER TITLE STYLE</a:t>
            </a:r>
            <a:endParaRPr lang="en-ZA" dirty="0"/>
          </a:p>
        </p:txBody>
      </p:sp>
      <p:sp>
        <p:nvSpPr>
          <p:cNvPr id="20" name="Subtitle 2"/>
          <p:cNvSpPr>
            <a:spLocks noGrp="1"/>
          </p:cNvSpPr>
          <p:nvPr>
            <p:ph type="subTitle" idx="1" hasCustomPrompt="1"/>
          </p:nvPr>
        </p:nvSpPr>
        <p:spPr>
          <a:xfrm>
            <a:off x="549000" y="510031"/>
            <a:ext cx="5760000" cy="270030"/>
          </a:xfrm>
        </p:spPr>
        <p:txBody>
          <a:bodyPr lIns="72000" tIns="0" rIns="0" bIns="0">
            <a:normAutofit/>
          </a:bodyPr>
          <a:lstStyle>
            <a:lvl1pPr marL="0" indent="0" algn="l">
              <a:buNone/>
              <a:defRPr sz="1400" b="0" i="0">
                <a:solidFill>
                  <a:srgbClr val="CC0000"/>
                </a:solidFill>
                <a:latin typeface="Source Sans Pro" panose="020B0503030403020204"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endParaRPr lang="en-ZA" dirty="0"/>
          </a:p>
        </p:txBody>
      </p:sp>
      <p:sp>
        <p:nvSpPr>
          <p:cNvPr id="21" name="Text Placeholder 7"/>
          <p:cNvSpPr>
            <a:spLocks noGrp="1"/>
          </p:cNvSpPr>
          <p:nvPr>
            <p:ph type="body" sz="quarter" idx="13"/>
          </p:nvPr>
        </p:nvSpPr>
        <p:spPr>
          <a:xfrm>
            <a:off x="549000" y="992560"/>
            <a:ext cx="5760000" cy="8107649"/>
          </a:xfrm>
        </p:spPr>
        <p:txBody>
          <a:bodyPr lIns="90000" tIns="0" bIns="90000">
            <a:noAutofit/>
          </a:bodyPr>
          <a:lstStyle>
            <a:lvl1pPr marL="185738" indent="-185738">
              <a:lnSpc>
                <a:spcPct val="110000"/>
              </a:lnSpc>
              <a:spcBef>
                <a:spcPts val="600"/>
              </a:spcBef>
              <a:buClr>
                <a:srgbClr val="C00000"/>
              </a:buClr>
              <a:buSzPct val="125000"/>
              <a:defRPr sz="1000">
                <a:solidFill>
                  <a:schemeClr val="tx1"/>
                </a:solidFill>
                <a:latin typeface="Source Sans Pro" panose="020B0503030403020204" pitchFamily="34" charset="0"/>
                <a:ea typeface="Verdana" pitchFamily="34" charset="0"/>
                <a:cs typeface="Verdana" pitchFamily="34" charset="0"/>
              </a:defRPr>
            </a:lvl1pPr>
            <a:lvl2pPr marL="541338" indent="-185738">
              <a:lnSpc>
                <a:spcPct val="110000"/>
              </a:lnSpc>
              <a:spcBef>
                <a:spcPts val="600"/>
              </a:spcBef>
              <a:buClr>
                <a:srgbClr val="FF9900"/>
              </a:buClr>
              <a:buSzPct val="125000"/>
              <a:buFont typeface="Arial" pitchFamily="34" charset="0"/>
              <a:buChar char="•"/>
              <a:defRPr sz="900">
                <a:solidFill>
                  <a:schemeClr val="tx1"/>
                </a:solidFill>
                <a:latin typeface="Source Sans Pro" panose="020B0503030403020204" pitchFamily="34" charset="0"/>
                <a:ea typeface="Verdana" pitchFamily="34" charset="0"/>
                <a:cs typeface="Verdana" pitchFamily="34" charset="0"/>
              </a:defRPr>
            </a:lvl2pPr>
            <a:lvl3pPr marL="896938" indent="-185738">
              <a:lnSpc>
                <a:spcPct val="110000"/>
              </a:lnSpc>
              <a:spcBef>
                <a:spcPts val="600"/>
              </a:spcBef>
              <a:defRPr sz="900" i="0">
                <a:solidFill>
                  <a:schemeClr val="tx1">
                    <a:lumMod val="65000"/>
                    <a:lumOff val="35000"/>
                  </a:schemeClr>
                </a:solidFill>
                <a:latin typeface="Source Sans Pro" panose="020B0503030403020204" pitchFamily="34" charset="0"/>
                <a:ea typeface="Verdana" pitchFamily="34" charset="0"/>
                <a:cs typeface="Verdana" pitchFamily="34" charset="0"/>
              </a:defRPr>
            </a:lvl3pPr>
            <a:lvl4pPr>
              <a:lnSpc>
                <a:spcPct val="113000"/>
              </a:lnSpc>
              <a:defRPr sz="1050">
                <a:solidFill>
                  <a:schemeClr val="tx1"/>
                </a:solidFill>
                <a:latin typeface="Verdana" pitchFamily="34" charset="0"/>
                <a:ea typeface="Verdana" pitchFamily="34" charset="0"/>
                <a:cs typeface="Verdana" pitchFamily="34" charset="0"/>
              </a:defRPr>
            </a:lvl4pPr>
            <a:lvl5pPr>
              <a:lnSpc>
                <a:spcPct val="113000"/>
              </a:lnSpc>
              <a:defRPr sz="1050">
                <a:solidFill>
                  <a:schemeClr val="tx1"/>
                </a:solidFill>
                <a:latin typeface="Verdana" pitchFamily="34" charset="0"/>
                <a:ea typeface="Verdana" pitchFamily="34" charset="0"/>
                <a:cs typeface="Verdana" pitchFamily="34" charset="0"/>
              </a:defRPr>
            </a:lvl5pPr>
          </a:lstStyle>
          <a:p>
            <a:pPr lvl="0"/>
            <a:r>
              <a:rPr lang="en-US" dirty="0"/>
              <a:t>Click to edit Master text styles</a:t>
            </a:r>
          </a:p>
          <a:p>
            <a:pPr lvl="1"/>
            <a:r>
              <a:rPr lang="en-US" dirty="0"/>
              <a:t>Second level</a:t>
            </a:r>
          </a:p>
          <a:p>
            <a:pPr lvl="2"/>
            <a:r>
              <a:rPr lang="en-US" dirty="0"/>
              <a:t>Third level</a:t>
            </a:r>
          </a:p>
        </p:txBody>
      </p:sp>
      <p:sp>
        <p:nvSpPr>
          <p:cNvPr id="11" name="Slide Number Placeholder 5"/>
          <p:cNvSpPr>
            <a:spLocks noGrp="1"/>
          </p:cNvSpPr>
          <p:nvPr>
            <p:ph type="sldNum" sz="quarter" idx="12"/>
          </p:nvPr>
        </p:nvSpPr>
        <p:spPr>
          <a:xfrm>
            <a:off x="2947447" y="9242270"/>
            <a:ext cx="963107" cy="673472"/>
          </a:xfrm>
          <a:prstGeom prst="rect">
            <a:avLst/>
          </a:prstGeom>
        </p:spPr>
        <p:txBody>
          <a:bodyPr lIns="36000" tIns="36000" rIns="36000" bIns="36000"/>
          <a:lstStyle>
            <a:lvl1pPr algn="ctr">
              <a:defRPr sz="3200" b="0">
                <a:solidFill>
                  <a:schemeClr val="tx1">
                    <a:lumMod val="50000"/>
                    <a:lumOff val="50000"/>
                  </a:schemeClr>
                </a:solidFill>
                <a:latin typeface="Source Sans Pro Light" panose="020B0403030403020204" pitchFamily="34" charset="0"/>
              </a:defRPr>
            </a:lvl1pPr>
          </a:lstStyle>
          <a:p>
            <a:pPr marL="0" marR="0" lvl="0" indent="0" algn="ctr" defTabSz="718444" rtl="0" eaLnBrk="1" fontAlgn="auto" latinLnBrk="0" hangingPunct="1">
              <a:lnSpc>
                <a:spcPct val="100000"/>
              </a:lnSpc>
              <a:spcBef>
                <a:spcPts val="0"/>
              </a:spcBef>
              <a:spcAft>
                <a:spcPts val="0"/>
              </a:spcAft>
              <a:buClrTx/>
              <a:buSzTx/>
              <a:buFontTx/>
              <a:buNone/>
              <a:tabLst/>
              <a:defRPr/>
            </a:pPr>
            <a:fld id="{A969F91B-03B1-4262-A82F-19DE5EE6529B}" type="slidenum">
              <a:rPr kumimoji="0" lang="en-ZA" sz="3200" b="0" i="0" u="none" strike="noStrike" kern="1200" cap="none" spc="0" normalizeH="0" baseline="0" noProof="0" smtClean="0">
                <a:ln>
                  <a:noFill/>
                </a:ln>
                <a:solidFill>
                  <a:prstClr val="black">
                    <a:lumMod val="50000"/>
                    <a:lumOff val="50000"/>
                  </a:prstClr>
                </a:solidFill>
                <a:effectLst/>
                <a:uLnTx/>
                <a:uFillTx/>
                <a:latin typeface="Source Sans Pro Light" panose="020B0403030403020204" pitchFamily="34" charset="0"/>
                <a:ea typeface="+mn-ea"/>
                <a:cs typeface="+mn-cs"/>
              </a:rPr>
              <a:pPr marL="0" marR="0" lvl="0" indent="0" algn="ctr" defTabSz="718444" rtl="0" eaLnBrk="1" fontAlgn="auto" latinLnBrk="0" hangingPunct="1">
                <a:lnSpc>
                  <a:spcPct val="100000"/>
                </a:lnSpc>
                <a:spcBef>
                  <a:spcPts val="0"/>
                </a:spcBef>
                <a:spcAft>
                  <a:spcPts val="0"/>
                </a:spcAft>
                <a:buClrTx/>
                <a:buSzTx/>
                <a:buFontTx/>
                <a:buNone/>
                <a:tabLst/>
                <a:defRPr/>
              </a:pPr>
              <a:t>‹#›</a:t>
            </a:fld>
            <a:endParaRPr kumimoji="0" lang="en-ZA" sz="3200" b="0" i="0" u="none" strike="noStrike" kern="1200" cap="none" spc="0" normalizeH="0" baseline="0" noProof="0" dirty="0">
              <a:ln>
                <a:noFill/>
              </a:ln>
              <a:solidFill>
                <a:prstClr val="black">
                  <a:lumMod val="50000"/>
                  <a:lumOff val="50000"/>
                </a:prstClr>
              </a:solidFill>
              <a:effectLst/>
              <a:uLnTx/>
              <a:uFillTx/>
              <a:latin typeface="Source Sans Pro Light" panose="020B0403030403020204" pitchFamily="34" charset="0"/>
              <a:ea typeface="+mn-ea"/>
              <a:cs typeface="+mn-cs"/>
            </a:endParaRPr>
          </a:p>
        </p:txBody>
      </p:sp>
    </p:spTree>
    <p:extLst>
      <p:ext uri="{BB962C8B-B14F-4D97-AF65-F5344CB8AC3E}">
        <p14:creationId xmlns:p14="http://schemas.microsoft.com/office/powerpoint/2010/main" val="211960778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Headline Blank">
    <p:spTree>
      <p:nvGrpSpPr>
        <p:cNvPr id="1" name=""/>
        <p:cNvGrpSpPr/>
        <p:nvPr/>
      </p:nvGrpSpPr>
      <p:grpSpPr>
        <a:xfrm>
          <a:off x="0" y="0"/>
          <a:ext cx="0" cy="0"/>
          <a:chOff x="0" y="0"/>
          <a:chExt cx="0" cy="0"/>
        </a:xfrm>
      </p:grpSpPr>
      <p:sp>
        <p:nvSpPr>
          <p:cNvPr id="19" name="Title 1"/>
          <p:cNvSpPr>
            <a:spLocks noGrp="1"/>
          </p:cNvSpPr>
          <p:nvPr>
            <p:ph type="ctrTitle" hasCustomPrompt="1"/>
          </p:nvPr>
        </p:nvSpPr>
        <p:spPr>
          <a:xfrm>
            <a:off x="1178750" y="236180"/>
            <a:ext cx="5310590" cy="351000"/>
          </a:xfrm>
        </p:spPr>
        <p:txBody>
          <a:bodyPr lIns="72000" tIns="0" rIns="0" bIns="0" anchor="b">
            <a:noAutofit/>
          </a:bodyPr>
          <a:lstStyle>
            <a:lvl1pPr algn="l">
              <a:defRPr sz="2200">
                <a:solidFill>
                  <a:schemeClr val="bg1"/>
                </a:solidFill>
                <a:latin typeface="Source Sans Pro Black" panose="020B0803030403020204" pitchFamily="34" charset="0"/>
              </a:defRPr>
            </a:lvl1pPr>
          </a:lstStyle>
          <a:p>
            <a:r>
              <a:rPr lang="en-US" dirty="0"/>
              <a:t>HEADLINE SUMMARY</a:t>
            </a:r>
            <a:endParaRPr lang="en-ZA" dirty="0"/>
          </a:p>
        </p:txBody>
      </p:sp>
      <p:sp>
        <p:nvSpPr>
          <p:cNvPr id="20" name="Subtitle 2"/>
          <p:cNvSpPr>
            <a:spLocks noGrp="1"/>
          </p:cNvSpPr>
          <p:nvPr>
            <p:ph type="subTitle" idx="1" hasCustomPrompt="1"/>
          </p:nvPr>
        </p:nvSpPr>
        <p:spPr>
          <a:xfrm>
            <a:off x="1178750" y="587515"/>
            <a:ext cx="5310590" cy="270030"/>
          </a:xfrm>
        </p:spPr>
        <p:txBody>
          <a:bodyPr lIns="72000" tIns="0" rIns="0" bIns="0">
            <a:normAutofit/>
          </a:bodyPr>
          <a:lstStyle>
            <a:lvl1pPr marL="0" indent="0" algn="l">
              <a:buNone/>
              <a:defRPr sz="1400" b="0" i="0">
                <a:solidFill>
                  <a:schemeClr val="bg1"/>
                </a:solidFill>
                <a:latin typeface="Source Sans Pro" panose="020B0503030403020204"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endParaRPr lang="en-ZA" dirty="0"/>
          </a:p>
        </p:txBody>
      </p:sp>
      <p:sp>
        <p:nvSpPr>
          <p:cNvPr id="5" name="Title 1"/>
          <p:cNvSpPr txBox="1">
            <a:spLocks/>
          </p:cNvSpPr>
          <p:nvPr userDrawn="1"/>
        </p:nvSpPr>
        <p:spPr>
          <a:xfrm>
            <a:off x="112503" y="411369"/>
            <a:ext cx="6192105" cy="431461"/>
          </a:xfrm>
          <a:prstGeom prst="rect">
            <a:avLst/>
          </a:prstGeom>
        </p:spPr>
        <p:txBody>
          <a:bodyPr vert="horz" lIns="91440" tIns="45720" rIns="91440" bIns="45720" rtlCol="0" anchor="ctr">
            <a:normAutofit fontScale="47500" lnSpcReduction="20000"/>
          </a:bodyPr>
          <a:lstStyle>
            <a:lvl1pPr algn="ctr" defTabSz="584310" rtl="0" eaLnBrk="1" latinLnBrk="0" hangingPunct="1">
              <a:spcBef>
                <a:spcPct val="0"/>
              </a:spcBef>
              <a:buNone/>
              <a:defRPr sz="2812" kern="1200">
                <a:solidFill>
                  <a:schemeClr val="tx1"/>
                </a:solidFill>
                <a:latin typeface="Source Sans Pro SemiBold" panose="020B0603030403020204" pitchFamily="34" charset="0"/>
                <a:ea typeface="+mj-ea"/>
                <a:cs typeface="+mj-cs"/>
              </a:defRPr>
            </a:lvl1pPr>
          </a:lstStyle>
          <a:p>
            <a:pPr marL="0" marR="0" lvl="0" indent="0" algn="ctr" defTabSz="584310" rtl="0" eaLnBrk="1" fontAlgn="auto" latinLnBrk="0" hangingPunct="1">
              <a:lnSpc>
                <a:spcPct val="100000"/>
              </a:lnSpc>
              <a:spcBef>
                <a:spcPct val="0"/>
              </a:spcBef>
              <a:spcAft>
                <a:spcPts val="0"/>
              </a:spcAft>
              <a:buClrTx/>
              <a:buSzTx/>
              <a:buFontTx/>
              <a:buNone/>
              <a:tabLst/>
              <a:defRPr/>
            </a:pPr>
            <a:r>
              <a:rPr kumimoji="0" lang="en-ZA" sz="2812" b="0" i="0" u="none" strike="noStrike" kern="1200" cap="none" spc="0" normalizeH="0" baseline="0" noProof="0" dirty="0">
                <a:ln>
                  <a:noFill/>
                </a:ln>
                <a:solidFill>
                  <a:prstClr val="black"/>
                </a:solidFill>
                <a:effectLst/>
                <a:uLnTx/>
                <a:uFillTx/>
                <a:latin typeface="Source Sans Pro SemiBold" panose="020B0603030403020204" pitchFamily="34" charset="0"/>
                <a:ea typeface="+mj-ea"/>
                <a:cs typeface="+mj-cs"/>
              </a:rPr>
              <a:t>INTERNATIONAL PERFORMANCE </a:t>
            </a:r>
            <a:br>
              <a:rPr kumimoji="0" lang="en-ZA" sz="2812" b="0" i="0" u="none" strike="noStrike" kern="1200" cap="none" spc="0" normalizeH="0" baseline="0" noProof="0" dirty="0">
                <a:ln>
                  <a:noFill/>
                </a:ln>
                <a:solidFill>
                  <a:prstClr val="black"/>
                </a:solidFill>
                <a:effectLst/>
                <a:uLnTx/>
                <a:uFillTx/>
                <a:latin typeface="Source Sans Pro SemiBold" panose="020B0603030403020204" pitchFamily="34" charset="0"/>
                <a:ea typeface="+mj-ea"/>
                <a:cs typeface="+mj-cs"/>
              </a:rPr>
            </a:br>
            <a:endParaRPr kumimoji="0" lang="en-ZA" sz="2812" b="0" i="0" u="none" strike="noStrike" kern="1200" cap="none" spc="0" normalizeH="0" baseline="0" noProof="0" dirty="0">
              <a:ln>
                <a:noFill/>
              </a:ln>
              <a:solidFill>
                <a:prstClr val="black"/>
              </a:solidFill>
              <a:effectLst/>
              <a:uLnTx/>
              <a:uFillTx/>
              <a:latin typeface="Source Sans Pro SemiBold" panose="020B0603030403020204" pitchFamily="34" charset="0"/>
              <a:ea typeface="+mj-ea"/>
              <a:cs typeface="+mj-cs"/>
            </a:endParaRPr>
          </a:p>
        </p:txBody>
      </p:sp>
    </p:spTree>
    <p:extLst>
      <p:ext uri="{BB962C8B-B14F-4D97-AF65-F5344CB8AC3E}">
        <p14:creationId xmlns:p14="http://schemas.microsoft.com/office/powerpoint/2010/main" val="160123265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Cover Pag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11C70B3-37BE-4591-8093-1BCB19C50AAE}"/>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142726"/>
            <a:ext cx="6973912" cy="9783152"/>
          </a:xfrm>
          <a:prstGeom prst="rect">
            <a:avLst/>
          </a:prstGeom>
        </p:spPr>
      </p:pic>
    </p:spTree>
    <p:extLst>
      <p:ext uri="{BB962C8B-B14F-4D97-AF65-F5344CB8AC3E}">
        <p14:creationId xmlns:p14="http://schemas.microsoft.com/office/powerpoint/2010/main" val="104604236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Headline Text">
    <p:spTree>
      <p:nvGrpSpPr>
        <p:cNvPr id="1" name=""/>
        <p:cNvGrpSpPr/>
        <p:nvPr/>
      </p:nvGrpSpPr>
      <p:grpSpPr>
        <a:xfrm>
          <a:off x="0" y="0"/>
          <a:ext cx="0" cy="0"/>
          <a:chOff x="0" y="0"/>
          <a:chExt cx="0" cy="0"/>
        </a:xfrm>
      </p:grpSpPr>
      <p:sp>
        <p:nvSpPr>
          <p:cNvPr id="21" name="Text Placeholder 7"/>
          <p:cNvSpPr>
            <a:spLocks noGrp="1"/>
          </p:cNvSpPr>
          <p:nvPr>
            <p:ph type="body" sz="quarter" idx="13"/>
          </p:nvPr>
        </p:nvSpPr>
        <p:spPr>
          <a:xfrm>
            <a:off x="0" y="1316180"/>
            <a:ext cx="6858000" cy="7560000"/>
          </a:xfrm>
        </p:spPr>
        <p:txBody>
          <a:bodyPr lIns="360000" tIns="180000" rIns="360000" bIns="180000">
            <a:noAutofit/>
          </a:bodyPr>
          <a:lstStyle>
            <a:lvl1pPr marL="185738" indent="-185738">
              <a:lnSpc>
                <a:spcPct val="110000"/>
              </a:lnSpc>
              <a:spcBef>
                <a:spcPts val="600"/>
              </a:spcBef>
              <a:buClr>
                <a:srgbClr val="C00000"/>
              </a:buClr>
              <a:buSzPct val="125000"/>
              <a:defRPr sz="1050">
                <a:solidFill>
                  <a:schemeClr val="tx1"/>
                </a:solidFill>
                <a:latin typeface="Source Sans Pro" panose="020B0503030403020204" pitchFamily="34" charset="0"/>
                <a:ea typeface="Verdana" pitchFamily="34" charset="0"/>
                <a:cs typeface="Verdana" pitchFamily="34" charset="0"/>
              </a:defRPr>
            </a:lvl1pPr>
            <a:lvl2pPr marL="541338" indent="-185738">
              <a:lnSpc>
                <a:spcPct val="110000"/>
              </a:lnSpc>
              <a:spcBef>
                <a:spcPts val="600"/>
              </a:spcBef>
              <a:buClr>
                <a:srgbClr val="FF9900"/>
              </a:buClr>
              <a:buSzPct val="125000"/>
              <a:buFont typeface="Arial" pitchFamily="34" charset="0"/>
              <a:buChar char="•"/>
              <a:defRPr sz="1050">
                <a:solidFill>
                  <a:schemeClr val="tx1"/>
                </a:solidFill>
                <a:latin typeface="Source Sans Pro" panose="020B0503030403020204" pitchFamily="34" charset="0"/>
                <a:ea typeface="Verdana" pitchFamily="34" charset="0"/>
                <a:cs typeface="Verdana" pitchFamily="34" charset="0"/>
              </a:defRPr>
            </a:lvl2pPr>
            <a:lvl3pPr marL="896938" indent="-185738">
              <a:lnSpc>
                <a:spcPct val="110000"/>
              </a:lnSpc>
              <a:spcBef>
                <a:spcPts val="600"/>
              </a:spcBef>
              <a:defRPr sz="1050" i="0">
                <a:solidFill>
                  <a:schemeClr val="tx1">
                    <a:lumMod val="65000"/>
                    <a:lumOff val="35000"/>
                  </a:schemeClr>
                </a:solidFill>
                <a:latin typeface="Source Sans Pro" panose="020B0503030403020204" pitchFamily="34" charset="0"/>
                <a:ea typeface="Verdana" pitchFamily="34" charset="0"/>
                <a:cs typeface="Verdana" pitchFamily="34" charset="0"/>
              </a:defRPr>
            </a:lvl3pPr>
            <a:lvl4pPr>
              <a:lnSpc>
                <a:spcPct val="113000"/>
              </a:lnSpc>
              <a:defRPr sz="1050">
                <a:solidFill>
                  <a:schemeClr val="tx1"/>
                </a:solidFill>
                <a:latin typeface="Verdana" pitchFamily="34" charset="0"/>
                <a:ea typeface="Verdana" pitchFamily="34" charset="0"/>
                <a:cs typeface="Verdana" pitchFamily="34" charset="0"/>
              </a:defRPr>
            </a:lvl4pPr>
            <a:lvl5pPr>
              <a:lnSpc>
                <a:spcPct val="113000"/>
              </a:lnSpc>
              <a:defRPr sz="1050">
                <a:solidFill>
                  <a:schemeClr val="tx1"/>
                </a:solidFill>
                <a:latin typeface="Verdana" pitchFamily="34" charset="0"/>
                <a:ea typeface="Verdana" pitchFamily="34" charset="0"/>
                <a:cs typeface="Verdana" pitchFamily="34" charset="0"/>
              </a:defRPr>
            </a:lvl5pPr>
          </a:lstStyle>
          <a:p>
            <a:pPr lvl="0"/>
            <a:r>
              <a:rPr lang="en-US" dirty="0"/>
              <a:t>Click to edit Master text styles</a:t>
            </a:r>
          </a:p>
          <a:p>
            <a:pPr lvl="1"/>
            <a:r>
              <a:rPr lang="en-US" dirty="0"/>
              <a:t>Second level</a:t>
            </a:r>
          </a:p>
          <a:p>
            <a:pPr lvl="2"/>
            <a:r>
              <a:rPr lang="en-US" dirty="0"/>
              <a:t>Third level</a:t>
            </a:r>
          </a:p>
        </p:txBody>
      </p:sp>
      <p:sp>
        <p:nvSpPr>
          <p:cNvPr id="12" name="Title 1"/>
          <p:cNvSpPr>
            <a:spLocks noGrp="1"/>
          </p:cNvSpPr>
          <p:nvPr>
            <p:ph type="ctrTitle" hasCustomPrompt="1"/>
          </p:nvPr>
        </p:nvSpPr>
        <p:spPr>
          <a:xfrm>
            <a:off x="1178750" y="236180"/>
            <a:ext cx="5310590" cy="351000"/>
          </a:xfrm>
        </p:spPr>
        <p:txBody>
          <a:bodyPr lIns="72000" tIns="0" rIns="0" bIns="0" anchor="b">
            <a:noAutofit/>
          </a:bodyPr>
          <a:lstStyle>
            <a:lvl1pPr algn="l">
              <a:defRPr sz="2200">
                <a:solidFill>
                  <a:schemeClr val="bg1"/>
                </a:solidFill>
                <a:latin typeface="Source Sans Pro Black" panose="020B0803030403020204" pitchFamily="34" charset="0"/>
              </a:defRPr>
            </a:lvl1pPr>
          </a:lstStyle>
          <a:p>
            <a:r>
              <a:rPr lang="en-US" dirty="0"/>
              <a:t>HEADLINE SUMMARY</a:t>
            </a:r>
            <a:endParaRPr lang="en-ZA" dirty="0"/>
          </a:p>
        </p:txBody>
      </p:sp>
      <p:sp>
        <p:nvSpPr>
          <p:cNvPr id="13" name="Subtitle 2"/>
          <p:cNvSpPr>
            <a:spLocks noGrp="1"/>
          </p:cNvSpPr>
          <p:nvPr>
            <p:ph type="subTitle" idx="1" hasCustomPrompt="1"/>
          </p:nvPr>
        </p:nvSpPr>
        <p:spPr>
          <a:xfrm>
            <a:off x="1178750" y="587515"/>
            <a:ext cx="5310590" cy="270030"/>
          </a:xfrm>
        </p:spPr>
        <p:txBody>
          <a:bodyPr lIns="72000" tIns="0" rIns="0" bIns="0">
            <a:normAutofit/>
          </a:bodyPr>
          <a:lstStyle>
            <a:lvl1pPr marL="0" indent="0" algn="l">
              <a:buNone/>
              <a:defRPr sz="1400" b="0" i="0">
                <a:solidFill>
                  <a:schemeClr val="bg1"/>
                </a:solidFill>
                <a:latin typeface="Source Sans Pro" panose="020B0503030403020204"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endParaRPr lang="en-ZA" dirty="0"/>
          </a:p>
        </p:txBody>
      </p:sp>
    </p:spTree>
    <p:extLst>
      <p:ext uri="{BB962C8B-B14F-4D97-AF65-F5344CB8AC3E}">
        <p14:creationId xmlns:p14="http://schemas.microsoft.com/office/powerpoint/2010/main" val="4155943561"/>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Headline Text Block">
    <p:spTree>
      <p:nvGrpSpPr>
        <p:cNvPr id="1" name=""/>
        <p:cNvGrpSpPr/>
        <p:nvPr/>
      </p:nvGrpSpPr>
      <p:grpSpPr>
        <a:xfrm>
          <a:off x="0" y="0"/>
          <a:ext cx="0" cy="0"/>
          <a:chOff x="0" y="0"/>
          <a:chExt cx="0" cy="0"/>
        </a:xfrm>
      </p:grpSpPr>
      <p:sp>
        <p:nvSpPr>
          <p:cNvPr id="6" name="Text Placeholder 5"/>
          <p:cNvSpPr>
            <a:spLocks noGrp="1"/>
          </p:cNvSpPr>
          <p:nvPr>
            <p:ph type="body" sz="quarter" idx="14"/>
          </p:nvPr>
        </p:nvSpPr>
        <p:spPr>
          <a:xfrm>
            <a:off x="0" y="1316179"/>
            <a:ext cx="6858000" cy="1800000"/>
          </a:xfrm>
          <a:solidFill>
            <a:srgbClr val="F0F0F0"/>
          </a:solidFill>
        </p:spPr>
        <p:txBody>
          <a:bodyPr lIns="360000" tIns="180000" rIns="360000" bIns="180000">
            <a:noAutofit/>
          </a:bodyPr>
          <a:lstStyle>
            <a:lvl1pPr marL="0" indent="0">
              <a:lnSpc>
                <a:spcPct val="110000"/>
              </a:lnSpc>
              <a:spcBef>
                <a:spcPts val="600"/>
              </a:spcBef>
              <a:buSzPct val="125000"/>
              <a:buFont typeface="Arial" panose="020B0604020202020204" pitchFamily="34" charset="0"/>
              <a:buNone/>
              <a:defRPr/>
            </a:lvl1pPr>
            <a:lvl2pPr marL="180000" indent="0">
              <a:lnSpc>
                <a:spcPct val="110000"/>
              </a:lnSpc>
              <a:spcBef>
                <a:spcPts val="600"/>
              </a:spcBef>
              <a:buSzPct val="125000"/>
              <a:buFont typeface="Arial" panose="020B0604020202020204" pitchFamily="34" charset="0"/>
              <a:buNone/>
              <a:defRPr/>
            </a:lvl2pPr>
            <a:lvl3pPr marL="360000" indent="0">
              <a:lnSpc>
                <a:spcPct val="110000"/>
              </a:lnSpc>
              <a:spcBef>
                <a:spcPts val="600"/>
              </a:spcBef>
              <a:buSzPct val="125000"/>
              <a:buFont typeface="Arial" panose="020B0604020202020204" pitchFamily="34" charset="0"/>
              <a:buNone/>
              <a:defRPr/>
            </a:lvl3pPr>
            <a:lvl4pPr marL="1022541" indent="-146077">
              <a:buSzPct val="125000"/>
              <a:buFont typeface="Arial" panose="020B0604020202020204" pitchFamily="34" charset="0"/>
              <a:buChar char="•"/>
              <a:defRPr/>
            </a:lvl4pPr>
            <a:lvl5pPr marL="1314696" indent="-146077">
              <a:buSzPct val="125000"/>
              <a:buFont typeface="Arial" panose="020B0604020202020204" pitchFamily="34" charset="0"/>
              <a:buChar char="•"/>
              <a:defRPr/>
            </a:lvl5pPr>
          </a:lstStyle>
          <a:p>
            <a:pPr lvl="0"/>
            <a:r>
              <a:rPr lang="en-US" dirty="0"/>
              <a:t>Click to edit Master text styles</a:t>
            </a:r>
          </a:p>
          <a:p>
            <a:pPr lvl="1"/>
            <a:r>
              <a:rPr lang="en-US" dirty="0"/>
              <a:t>Second level</a:t>
            </a:r>
          </a:p>
          <a:p>
            <a:pPr lvl="2"/>
            <a:r>
              <a:rPr lang="en-US" dirty="0"/>
              <a:t>Third level</a:t>
            </a:r>
          </a:p>
        </p:txBody>
      </p:sp>
      <p:sp>
        <p:nvSpPr>
          <p:cNvPr id="11" name="Title 1"/>
          <p:cNvSpPr>
            <a:spLocks noGrp="1"/>
          </p:cNvSpPr>
          <p:nvPr>
            <p:ph type="ctrTitle" hasCustomPrompt="1"/>
          </p:nvPr>
        </p:nvSpPr>
        <p:spPr>
          <a:xfrm>
            <a:off x="1178750" y="236180"/>
            <a:ext cx="5310590" cy="351000"/>
          </a:xfrm>
        </p:spPr>
        <p:txBody>
          <a:bodyPr lIns="72000" tIns="0" rIns="0" bIns="0" anchor="b">
            <a:noAutofit/>
          </a:bodyPr>
          <a:lstStyle>
            <a:lvl1pPr algn="l">
              <a:defRPr sz="2200">
                <a:solidFill>
                  <a:schemeClr val="bg1"/>
                </a:solidFill>
                <a:latin typeface="Source Sans Pro Black" panose="020B0803030403020204" pitchFamily="34" charset="0"/>
              </a:defRPr>
            </a:lvl1pPr>
          </a:lstStyle>
          <a:p>
            <a:r>
              <a:rPr lang="en-US" dirty="0"/>
              <a:t>HEADLINE SUMMARY</a:t>
            </a:r>
            <a:endParaRPr lang="en-ZA" dirty="0"/>
          </a:p>
        </p:txBody>
      </p:sp>
      <p:sp>
        <p:nvSpPr>
          <p:cNvPr id="12" name="Subtitle 2"/>
          <p:cNvSpPr>
            <a:spLocks noGrp="1"/>
          </p:cNvSpPr>
          <p:nvPr>
            <p:ph type="subTitle" idx="1" hasCustomPrompt="1"/>
          </p:nvPr>
        </p:nvSpPr>
        <p:spPr>
          <a:xfrm>
            <a:off x="1178750" y="587515"/>
            <a:ext cx="5310590" cy="270030"/>
          </a:xfrm>
        </p:spPr>
        <p:txBody>
          <a:bodyPr lIns="72000" tIns="0" rIns="0" bIns="0">
            <a:normAutofit/>
          </a:bodyPr>
          <a:lstStyle>
            <a:lvl1pPr marL="0" indent="0" algn="l">
              <a:buNone/>
              <a:defRPr sz="1400" b="0" i="0">
                <a:solidFill>
                  <a:schemeClr val="bg1"/>
                </a:solidFill>
                <a:latin typeface="Source Sans Pro" panose="020B0503030403020204"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endParaRPr lang="en-ZA" dirty="0"/>
          </a:p>
        </p:txBody>
      </p:sp>
      <p:sp>
        <p:nvSpPr>
          <p:cNvPr id="14" name="Slide Number Placeholder 5"/>
          <p:cNvSpPr>
            <a:spLocks noGrp="1"/>
          </p:cNvSpPr>
          <p:nvPr>
            <p:ph type="sldNum" sz="quarter" idx="12"/>
          </p:nvPr>
        </p:nvSpPr>
        <p:spPr>
          <a:xfrm>
            <a:off x="2947447" y="9242270"/>
            <a:ext cx="963107" cy="673472"/>
          </a:xfrm>
          <a:prstGeom prst="rect">
            <a:avLst/>
          </a:prstGeom>
        </p:spPr>
        <p:txBody>
          <a:bodyPr lIns="36000" tIns="36000" rIns="36000" bIns="36000"/>
          <a:lstStyle>
            <a:lvl1pPr algn="ctr">
              <a:defRPr sz="3200" b="0">
                <a:solidFill>
                  <a:schemeClr val="tx1">
                    <a:lumMod val="50000"/>
                    <a:lumOff val="50000"/>
                  </a:schemeClr>
                </a:solidFill>
                <a:latin typeface="Source Sans Pro Light" panose="020B0403030403020204" pitchFamily="34" charset="0"/>
              </a:defRPr>
            </a:lvl1pPr>
          </a:lstStyle>
          <a:p>
            <a:pPr marL="0" marR="0" lvl="0" indent="0" algn="ctr" defTabSz="718444" rtl="0" eaLnBrk="1" fontAlgn="auto" latinLnBrk="0" hangingPunct="1">
              <a:lnSpc>
                <a:spcPct val="100000"/>
              </a:lnSpc>
              <a:spcBef>
                <a:spcPts val="0"/>
              </a:spcBef>
              <a:spcAft>
                <a:spcPts val="0"/>
              </a:spcAft>
              <a:buClrTx/>
              <a:buSzTx/>
              <a:buFontTx/>
              <a:buNone/>
              <a:tabLst/>
              <a:defRPr/>
            </a:pPr>
            <a:fld id="{A969F91B-03B1-4262-A82F-19DE5EE6529B}" type="slidenum">
              <a:rPr kumimoji="0" lang="en-ZA" sz="3200" b="0" i="0" u="none" strike="noStrike" kern="1200" cap="none" spc="0" normalizeH="0" baseline="0" noProof="0" smtClean="0">
                <a:ln>
                  <a:noFill/>
                </a:ln>
                <a:solidFill>
                  <a:prstClr val="black">
                    <a:lumMod val="50000"/>
                    <a:lumOff val="50000"/>
                  </a:prstClr>
                </a:solidFill>
                <a:effectLst/>
                <a:uLnTx/>
                <a:uFillTx/>
                <a:latin typeface="Source Sans Pro Light" panose="020B0403030403020204" pitchFamily="34" charset="0"/>
                <a:ea typeface="+mn-ea"/>
                <a:cs typeface="+mn-cs"/>
              </a:rPr>
              <a:pPr marL="0" marR="0" lvl="0" indent="0" algn="ctr" defTabSz="718444" rtl="0" eaLnBrk="1" fontAlgn="auto" latinLnBrk="0" hangingPunct="1">
                <a:lnSpc>
                  <a:spcPct val="100000"/>
                </a:lnSpc>
                <a:spcBef>
                  <a:spcPts val="0"/>
                </a:spcBef>
                <a:spcAft>
                  <a:spcPts val="0"/>
                </a:spcAft>
                <a:buClrTx/>
                <a:buSzTx/>
                <a:buFontTx/>
                <a:buNone/>
                <a:tabLst/>
                <a:defRPr/>
              </a:pPr>
              <a:t>‹#›</a:t>
            </a:fld>
            <a:endParaRPr kumimoji="0" lang="en-ZA" sz="3200" b="0" i="0" u="none" strike="noStrike" kern="1200" cap="none" spc="0" normalizeH="0" baseline="0" noProof="0" dirty="0">
              <a:ln>
                <a:noFill/>
              </a:ln>
              <a:solidFill>
                <a:prstClr val="black">
                  <a:lumMod val="50000"/>
                  <a:lumOff val="50000"/>
                </a:prstClr>
              </a:solidFill>
              <a:effectLst/>
              <a:uLnTx/>
              <a:uFillTx/>
              <a:latin typeface="Source Sans Pro Light" panose="020B0403030403020204" pitchFamily="34" charset="0"/>
              <a:ea typeface="+mn-ea"/>
              <a:cs typeface="+mn-cs"/>
            </a:endParaRPr>
          </a:p>
        </p:txBody>
      </p:sp>
    </p:spTree>
    <p:extLst>
      <p:ext uri="{BB962C8B-B14F-4D97-AF65-F5344CB8AC3E}">
        <p14:creationId xmlns:p14="http://schemas.microsoft.com/office/powerpoint/2010/main" val="106724083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Section 8 Blank">
    <p:spTree>
      <p:nvGrpSpPr>
        <p:cNvPr id="1" name=""/>
        <p:cNvGrpSpPr/>
        <p:nvPr/>
      </p:nvGrpSpPr>
      <p:grpSpPr>
        <a:xfrm>
          <a:off x="0" y="0"/>
          <a:ext cx="0" cy="0"/>
          <a:chOff x="0" y="0"/>
          <a:chExt cx="0" cy="0"/>
        </a:xfrm>
      </p:grpSpPr>
      <p:sp>
        <p:nvSpPr>
          <p:cNvPr id="10" name="Title 1"/>
          <p:cNvSpPr>
            <a:spLocks noGrp="1"/>
          </p:cNvSpPr>
          <p:nvPr>
            <p:ph type="ctrTitle" hasCustomPrompt="1"/>
          </p:nvPr>
        </p:nvSpPr>
        <p:spPr>
          <a:xfrm>
            <a:off x="1178750" y="236180"/>
            <a:ext cx="5310590" cy="351000"/>
          </a:xfrm>
        </p:spPr>
        <p:txBody>
          <a:bodyPr lIns="72000" tIns="0" rIns="0" bIns="0" anchor="b">
            <a:noAutofit/>
          </a:bodyPr>
          <a:lstStyle>
            <a:lvl1pPr algn="l">
              <a:defRPr sz="2200">
                <a:solidFill>
                  <a:schemeClr val="bg1"/>
                </a:solidFill>
                <a:latin typeface="Source Sans Pro Black" panose="020B0803030403020204" pitchFamily="34" charset="0"/>
              </a:defRPr>
            </a:lvl1pPr>
          </a:lstStyle>
          <a:p>
            <a:r>
              <a:rPr lang="en-US" dirty="0"/>
              <a:t>DAY TRIPS</a:t>
            </a:r>
            <a:endParaRPr lang="en-ZA" dirty="0"/>
          </a:p>
        </p:txBody>
      </p:sp>
      <p:sp>
        <p:nvSpPr>
          <p:cNvPr id="11" name="Subtitle 2"/>
          <p:cNvSpPr>
            <a:spLocks noGrp="1"/>
          </p:cNvSpPr>
          <p:nvPr>
            <p:ph type="subTitle" idx="1" hasCustomPrompt="1"/>
          </p:nvPr>
        </p:nvSpPr>
        <p:spPr>
          <a:xfrm>
            <a:off x="1178750" y="587515"/>
            <a:ext cx="5310590" cy="270030"/>
          </a:xfrm>
        </p:spPr>
        <p:txBody>
          <a:bodyPr lIns="72000" tIns="0" rIns="0" bIns="0">
            <a:normAutofit/>
          </a:bodyPr>
          <a:lstStyle>
            <a:lvl1pPr marL="0" indent="0" algn="l">
              <a:buNone/>
              <a:defRPr sz="1400" b="0" i="0">
                <a:solidFill>
                  <a:schemeClr val="bg1"/>
                </a:solidFill>
                <a:latin typeface="Source Sans Pro" panose="020B0503030403020204"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endParaRPr lang="en-ZA" dirty="0"/>
          </a:p>
        </p:txBody>
      </p:sp>
    </p:spTree>
    <p:extLst>
      <p:ext uri="{BB962C8B-B14F-4D97-AF65-F5344CB8AC3E}">
        <p14:creationId xmlns:p14="http://schemas.microsoft.com/office/powerpoint/2010/main" val="97412752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2_Headline 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91515995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6_Headline Blank">
    <p:spTree>
      <p:nvGrpSpPr>
        <p:cNvPr id="1" name=""/>
        <p:cNvGrpSpPr/>
        <p:nvPr/>
      </p:nvGrpSpPr>
      <p:grpSpPr>
        <a:xfrm>
          <a:off x="0" y="0"/>
          <a:ext cx="0" cy="0"/>
          <a:chOff x="0" y="0"/>
          <a:chExt cx="0" cy="0"/>
        </a:xfrm>
      </p:grpSpPr>
      <p:sp>
        <p:nvSpPr>
          <p:cNvPr id="2" name="Rectangle 1"/>
          <p:cNvSpPr/>
          <p:nvPr userDrawn="1"/>
        </p:nvSpPr>
        <p:spPr>
          <a:xfrm>
            <a:off x="0" y="0"/>
            <a:ext cx="6858000" cy="1080000"/>
          </a:xfrm>
          <a:prstGeom prst="rect">
            <a:avLst/>
          </a:prstGeom>
          <a:solidFill>
            <a:srgbClr val="00984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ZA" sz="1414" b="0" i="0" u="none" strike="noStrike" kern="1200" cap="none" spc="0" normalizeH="0" baseline="0" noProof="0" dirty="0">
              <a:ln>
                <a:noFill/>
              </a:ln>
              <a:solidFill>
                <a:prstClr val="white"/>
              </a:solidFill>
              <a:effectLst/>
              <a:uLnTx/>
              <a:uFillTx/>
              <a:latin typeface="Calibri"/>
              <a:ea typeface="+mn-ea"/>
              <a:cs typeface="+mn-cs"/>
            </a:endParaRPr>
          </a:p>
        </p:txBody>
      </p:sp>
      <p:sp>
        <p:nvSpPr>
          <p:cNvPr id="19" name="Title 1"/>
          <p:cNvSpPr>
            <a:spLocks noGrp="1"/>
          </p:cNvSpPr>
          <p:nvPr>
            <p:ph type="ctrTitle" hasCustomPrompt="1"/>
          </p:nvPr>
        </p:nvSpPr>
        <p:spPr>
          <a:xfrm>
            <a:off x="1178750" y="236180"/>
            <a:ext cx="5310590" cy="351000"/>
          </a:xfrm>
        </p:spPr>
        <p:txBody>
          <a:bodyPr lIns="72000" tIns="0" rIns="0" bIns="0" anchor="b">
            <a:noAutofit/>
          </a:bodyPr>
          <a:lstStyle>
            <a:lvl1pPr algn="l">
              <a:defRPr sz="2200">
                <a:solidFill>
                  <a:schemeClr val="bg1"/>
                </a:solidFill>
                <a:latin typeface="Source Sans Pro Black" panose="020B0803030403020204" pitchFamily="34" charset="0"/>
              </a:defRPr>
            </a:lvl1pPr>
          </a:lstStyle>
          <a:p>
            <a:r>
              <a:rPr lang="en-US" dirty="0"/>
              <a:t>HEADLINE SUMMARY</a:t>
            </a:r>
            <a:endParaRPr lang="en-ZA" dirty="0"/>
          </a:p>
        </p:txBody>
      </p:sp>
      <p:sp>
        <p:nvSpPr>
          <p:cNvPr id="20" name="Subtitle 2"/>
          <p:cNvSpPr>
            <a:spLocks noGrp="1"/>
          </p:cNvSpPr>
          <p:nvPr>
            <p:ph type="subTitle" idx="1" hasCustomPrompt="1"/>
          </p:nvPr>
        </p:nvSpPr>
        <p:spPr>
          <a:xfrm>
            <a:off x="1178750" y="587515"/>
            <a:ext cx="5310590" cy="270030"/>
          </a:xfrm>
        </p:spPr>
        <p:txBody>
          <a:bodyPr lIns="72000" tIns="0" rIns="0" bIns="0">
            <a:normAutofit/>
          </a:bodyPr>
          <a:lstStyle>
            <a:lvl1pPr marL="0" indent="0" algn="l">
              <a:buNone/>
              <a:defRPr sz="1400" b="0" i="0">
                <a:solidFill>
                  <a:schemeClr val="bg1"/>
                </a:solidFill>
                <a:latin typeface="Source Sans Pro" panose="020B0503030403020204"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endParaRPr lang="en-ZA" dirty="0"/>
          </a:p>
        </p:txBody>
      </p:sp>
      <p:pic>
        <p:nvPicPr>
          <p:cNvPr id="6" name="Picture 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3625" y="36000"/>
            <a:ext cx="1008000" cy="1008000"/>
          </a:xfrm>
          <a:prstGeom prst="rect">
            <a:avLst/>
          </a:prstGeom>
        </p:spPr>
      </p:pic>
    </p:spTree>
    <p:extLst>
      <p:ext uri="{BB962C8B-B14F-4D97-AF65-F5344CB8AC3E}">
        <p14:creationId xmlns:p14="http://schemas.microsoft.com/office/powerpoint/2010/main" val="395743886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3_Headline Blank">
    <p:spTree>
      <p:nvGrpSpPr>
        <p:cNvPr id="1" name=""/>
        <p:cNvGrpSpPr/>
        <p:nvPr/>
      </p:nvGrpSpPr>
      <p:grpSpPr>
        <a:xfrm>
          <a:off x="0" y="0"/>
          <a:ext cx="0" cy="0"/>
          <a:chOff x="0" y="0"/>
          <a:chExt cx="0" cy="0"/>
        </a:xfrm>
      </p:grpSpPr>
      <p:sp>
        <p:nvSpPr>
          <p:cNvPr id="2" name="Rectangle 1"/>
          <p:cNvSpPr/>
          <p:nvPr userDrawn="1"/>
        </p:nvSpPr>
        <p:spPr>
          <a:xfrm>
            <a:off x="0" y="0"/>
            <a:ext cx="6858000" cy="1080000"/>
          </a:xfrm>
          <a:prstGeom prst="rect">
            <a:avLst/>
          </a:prstGeom>
          <a:solidFill>
            <a:srgbClr val="00984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ZA" sz="1414" b="0" i="0" u="none" strike="noStrike" kern="1200" cap="none" spc="0" normalizeH="0" baseline="0" noProof="0" dirty="0">
              <a:ln>
                <a:noFill/>
              </a:ln>
              <a:solidFill>
                <a:prstClr val="white"/>
              </a:solidFill>
              <a:effectLst/>
              <a:uLnTx/>
              <a:uFillTx/>
              <a:latin typeface="Calibri"/>
              <a:ea typeface="+mn-ea"/>
              <a:cs typeface="+mn-cs"/>
            </a:endParaRPr>
          </a:p>
        </p:txBody>
      </p:sp>
      <p:sp>
        <p:nvSpPr>
          <p:cNvPr id="19" name="Title 1"/>
          <p:cNvSpPr>
            <a:spLocks noGrp="1"/>
          </p:cNvSpPr>
          <p:nvPr>
            <p:ph type="ctrTitle" hasCustomPrompt="1"/>
          </p:nvPr>
        </p:nvSpPr>
        <p:spPr>
          <a:xfrm>
            <a:off x="1178750" y="236180"/>
            <a:ext cx="5310590" cy="351000"/>
          </a:xfrm>
        </p:spPr>
        <p:txBody>
          <a:bodyPr lIns="72000" tIns="0" rIns="0" bIns="0" anchor="b">
            <a:noAutofit/>
          </a:bodyPr>
          <a:lstStyle>
            <a:lvl1pPr algn="l">
              <a:defRPr sz="2200">
                <a:solidFill>
                  <a:schemeClr val="bg1"/>
                </a:solidFill>
                <a:latin typeface="Source Sans Pro Black" panose="020B0803030403020204" pitchFamily="34" charset="0"/>
              </a:defRPr>
            </a:lvl1pPr>
          </a:lstStyle>
          <a:p>
            <a:r>
              <a:rPr lang="en-US" dirty="0"/>
              <a:t>HEADLINE SUMMARY</a:t>
            </a:r>
            <a:endParaRPr lang="en-ZA" dirty="0"/>
          </a:p>
        </p:txBody>
      </p:sp>
      <p:sp>
        <p:nvSpPr>
          <p:cNvPr id="20" name="Subtitle 2"/>
          <p:cNvSpPr>
            <a:spLocks noGrp="1"/>
          </p:cNvSpPr>
          <p:nvPr>
            <p:ph type="subTitle" idx="1" hasCustomPrompt="1"/>
          </p:nvPr>
        </p:nvSpPr>
        <p:spPr>
          <a:xfrm>
            <a:off x="1178750" y="587515"/>
            <a:ext cx="5310590" cy="270030"/>
          </a:xfrm>
        </p:spPr>
        <p:txBody>
          <a:bodyPr lIns="72000" tIns="0" rIns="0" bIns="0">
            <a:normAutofit/>
          </a:bodyPr>
          <a:lstStyle>
            <a:lvl1pPr marL="0" indent="0" algn="l">
              <a:buNone/>
              <a:defRPr sz="1400" b="0" i="0">
                <a:solidFill>
                  <a:schemeClr val="bg1"/>
                </a:solidFill>
                <a:latin typeface="Source Sans Pro" panose="020B0503030403020204"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endParaRPr lang="en-ZA" dirty="0"/>
          </a:p>
        </p:txBody>
      </p:sp>
      <p:pic>
        <p:nvPicPr>
          <p:cNvPr id="6" name="Picture 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3625" y="36000"/>
            <a:ext cx="1008000" cy="1008000"/>
          </a:xfrm>
          <a:prstGeom prst="rect">
            <a:avLst/>
          </a:prstGeom>
        </p:spPr>
      </p:pic>
    </p:spTree>
    <p:extLst>
      <p:ext uri="{BB962C8B-B14F-4D97-AF65-F5344CB8AC3E}">
        <p14:creationId xmlns:p14="http://schemas.microsoft.com/office/powerpoint/2010/main" val="367607953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4_Headline Blank">
    <p:spTree>
      <p:nvGrpSpPr>
        <p:cNvPr id="1" name=""/>
        <p:cNvGrpSpPr/>
        <p:nvPr/>
      </p:nvGrpSpPr>
      <p:grpSpPr>
        <a:xfrm>
          <a:off x="0" y="0"/>
          <a:ext cx="0" cy="0"/>
          <a:chOff x="0" y="0"/>
          <a:chExt cx="0" cy="0"/>
        </a:xfrm>
      </p:grpSpPr>
      <p:sp>
        <p:nvSpPr>
          <p:cNvPr id="2" name="Rectangle 1"/>
          <p:cNvSpPr/>
          <p:nvPr userDrawn="1"/>
        </p:nvSpPr>
        <p:spPr>
          <a:xfrm>
            <a:off x="0" y="0"/>
            <a:ext cx="6858000" cy="1080000"/>
          </a:xfrm>
          <a:prstGeom prst="rect">
            <a:avLst/>
          </a:prstGeom>
          <a:solidFill>
            <a:srgbClr val="00984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ZA" sz="1414" b="0" i="0" u="none" strike="noStrike" kern="1200" cap="none" spc="0" normalizeH="0" baseline="0" noProof="0" dirty="0">
              <a:ln>
                <a:noFill/>
              </a:ln>
              <a:solidFill>
                <a:prstClr val="white"/>
              </a:solidFill>
              <a:effectLst/>
              <a:uLnTx/>
              <a:uFillTx/>
              <a:latin typeface="Calibri"/>
              <a:ea typeface="+mn-ea"/>
              <a:cs typeface="+mn-cs"/>
            </a:endParaRPr>
          </a:p>
        </p:txBody>
      </p:sp>
      <p:sp>
        <p:nvSpPr>
          <p:cNvPr id="19" name="Title 1"/>
          <p:cNvSpPr>
            <a:spLocks noGrp="1"/>
          </p:cNvSpPr>
          <p:nvPr>
            <p:ph type="ctrTitle" hasCustomPrompt="1"/>
          </p:nvPr>
        </p:nvSpPr>
        <p:spPr>
          <a:xfrm>
            <a:off x="1178750" y="236180"/>
            <a:ext cx="5310590" cy="351000"/>
          </a:xfrm>
        </p:spPr>
        <p:txBody>
          <a:bodyPr lIns="72000" tIns="0" rIns="0" bIns="0" anchor="b">
            <a:noAutofit/>
          </a:bodyPr>
          <a:lstStyle>
            <a:lvl1pPr algn="l">
              <a:defRPr sz="2200">
                <a:solidFill>
                  <a:schemeClr val="bg1"/>
                </a:solidFill>
                <a:latin typeface="Source Sans Pro Black" panose="020B0803030403020204" pitchFamily="34" charset="0"/>
              </a:defRPr>
            </a:lvl1pPr>
          </a:lstStyle>
          <a:p>
            <a:r>
              <a:rPr lang="en-US" dirty="0"/>
              <a:t>HEADLINE SUMMARY</a:t>
            </a:r>
            <a:endParaRPr lang="en-ZA" dirty="0"/>
          </a:p>
        </p:txBody>
      </p:sp>
      <p:sp>
        <p:nvSpPr>
          <p:cNvPr id="20" name="Subtitle 2"/>
          <p:cNvSpPr>
            <a:spLocks noGrp="1"/>
          </p:cNvSpPr>
          <p:nvPr>
            <p:ph type="subTitle" idx="1" hasCustomPrompt="1"/>
          </p:nvPr>
        </p:nvSpPr>
        <p:spPr>
          <a:xfrm>
            <a:off x="1178750" y="587515"/>
            <a:ext cx="5310590" cy="270030"/>
          </a:xfrm>
        </p:spPr>
        <p:txBody>
          <a:bodyPr lIns="72000" tIns="0" rIns="0" bIns="0">
            <a:normAutofit/>
          </a:bodyPr>
          <a:lstStyle>
            <a:lvl1pPr marL="0" indent="0" algn="l">
              <a:buNone/>
              <a:defRPr sz="1400" b="0" i="0">
                <a:solidFill>
                  <a:schemeClr val="bg1"/>
                </a:solidFill>
                <a:latin typeface="Source Sans Pro" panose="020B0503030403020204"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endParaRPr lang="en-ZA" dirty="0"/>
          </a:p>
        </p:txBody>
      </p:sp>
      <p:pic>
        <p:nvPicPr>
          <p:cNvPr id="6" name="Picture 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3625" y="36000"/>
            <a:ext cx="1008000" cy="1008000"/>
          </a:xfrm>
          <a:prstGeom prst="rect">
            <a:avLst/>
          </a:prstGeom>
        </p:spPr>
      </p:pic>
    </p:spTree>
    <p:extLst>
      <p:ext uri="{BB962C8B-B14F-4D97-AF65-F5344CB8AC3E}">
        <p14:creationId xmlns:p14="http://schemas.microsoft.com/office/powerpoint/2010/main" val="388136531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Colour Palette">
    <p:spTree>
      <p:nvGrpSpPr>
        <p:cNvPr id="1" name=""/>
        <p:cNvGrpSpPr/>
        <p:nvPr/>
      </p:nvGrpSpPr>
      <p:grpSpPr>
        <a:xfrm>
          <a:off x="0" y="0"/>
          <a:ext cx="0" cy="0"/>
          <a:chOff x="0" y="0"/>
          <a:chExt cx="0" cy="0"/>
        </a:xfrm>
      </p:grpSpPr>
      <p:sp>
        <p:nvSpPr>
          <p:cNvPr id="4" name="Rectangle 3"/>
          <p:cNvSpPr/>
          <p:nvPr userDrawn="1"/>
        </p:nvSpPr>
        <p:spPr>
          <a:xfrm>
            <a:off x="1480576" y="362490"/>
            <a:ext cx="2880000" cy="720000"/>
          </a:xfrm>
          <a:prstGeom prst="rect">
            <a:avLst/>
          </a:prstGeom>
          <a:solidFill>
            <a:srgbClr val="D0021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r>
              <a:rPr kumimoji="0" lang="en-ZA" sz="1414" b="0" i="0" u="none" strike="noStrike" kern="1200" cap="none" spc="0" normalizeH="0" baseline="0" noProof="0" dirty="0">
                <a:ln>
                  <a:noFill/>
                </a:ln>
                <a:solidFill>
                  <a:prstClr val="white"/>
                </a:solidFill>
                <a:effectLst/>
                <a:uLnTx/>
                <a:uFillTx/>
                <a:latin typeface="Source Sans Pro Black" panose="020B0803030403020204" pitchFamily="34" charset="0"/>
                <a:ea typeface="+mn-ea"/>
                <a:cs typeface="+mn-cs"/>
              </a:rPr>
              <a:t>Tourism Market Size</a:t>
            </a:r>
          </a:p>
        </p:txBody>
      </p:sp>
      <p:sp>
        <p:nvSpPr>
          <p:cNvPr id="5" name="Rectangle 4"/>
          <p:cNvSpPr/>
          <p:nvPr userDrawn="1"/>
        </p:nvSpPr>
        <p:spPr>
          <a:xfrm>
            <a:off x="1480576" y="2476526"/>
            <a:ext cx="2880000" cy="720000"/>
          </a:xfrm>
          <a:prstGeom prst="rect">
            <a:avLst/>
          </a:prstGeom>
          <a:solidFill>
            <a:srgbClr val="FF7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r>
              <a:rPr kumimoji="0" lang="en-ZA" sz="1414" b="0" i="0" u="none" strike="noStrike" kern="1200" cap="none" spc="0" normalizeH="0" baseline="0" noProof="0" dirty="0">
                <a:ln>
                  <a:noFill/>
                </a:ln>
                <a:solidFill>
                  <a:prstClr val="white"/>
                </a:solidFill>
                <a:effectLst/>
                <a:uLnTx/>
                <a:uFillTx/>
                <a:latin typeface="Source Sans Pro Black" panose="020B0803030403020204" pitchFamily="34" charset="0"/>
                <a:ea typeface="+mn-ea"/>
                <a:cs typeface="+mn-cs"/>
              </a:rPr>
              <a:t>Length of Stay</a:t>
            </a:r>
          </a:p>
        </p:txBody>
      </p:sp>
      <p:sp>
        <p:nvSpPr>
          <p:cNvPr id="6" name="Rectangle 5"/>
          <p:cNvSpPr/>
          <p:nvPr userDrawn="1"/>
        </p:nvSpPr>
        <p:spPr>
          <a:xfrm>
            <a:off x="1480576" y="1419508"/>
            <a:ext cx="2880000" cy="720000"/>
          </a:xfrm>
          <a:prstGeom prst="rect">
            <a:avLst/>
          </a:prstGeom>
          <a:solidFill>
            <a:srgbClr val="FFC2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r>
              <a:rPr kumimoji="0" lang="en-ZA" sz="1414" b="0" i="0" u="none" strike="noStrike" kern="1200" cap="none" spc="0" normalizeH="0" baseline="0" noProof="0" dirty="0">
                <a:ln>
                  <a:noFill/>
                </a:ln>
                <a:solidFill>
                  <a:prstClr val="white"/>
                </a:solidFill>
                <a:effectLst/>
                <a:uLnTx/>
                <a:uFillTx/>
                <a:latin typeface="Source Sans Pro Black" panose="020B0803030403020204" pitchFamily="34" charset="0"/>
                <a:ea typeface="+mn-ea"/>
                <a:cs typeface="+mn-cs"/>
              </a:rPr>
              <a:t>Tourism Market Value</a:t>
            </a:r>
          </a:p>
        </p:txBody>
      </p:sp>
      <p:sp>
        <p:nvSpPr>
          <p:cNvPr id="7" name="Rectangle 6"/>
          <p:cNvSpPr/>
          <p:nvPr userDrawn="1"/>
        </p:nvSpPr>
        <p:spPr>
          <a:xfrm>
            <a:off x="1480576" y="4590562"/>
            <a:ext cx="2880000" cy="720000"/>
          </a:xfrm>
          <a:prstGeom prst="rect">
            <a:avLst/>
          </a:prstGeom>
          <a:solidFill>
            <a:srgbClr val="53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r>
              <a:rPr kumimoji="0" lang="en-ZA" sz="1414" b="0" i="0" u="none" strike="noStrike" kern="1200" cap="none" spc="0" normalizeH="0" baseline="0" noProof="0" dirty="0">
                <a:ln>
                  <a:noFill/>
                </a:ln>
                <a:solidFill>
                  <a:prstClr val="white"/>
                </a:solidFill>
                <a:effectLst/>
                <a:uLnTx/>
                <a:uFillTx/>
                <a:latin typeface="Source Sans Pro Black" panose="020B0803030403020204" pitchFamily="34" charset="0"/>
                <a:ea typeface="+mn-ea"/>
                <a:cs typeface="+mn-cs"/>
              </a:rPr>
              <a:t>Geographic Spread</a:t>
            </a:r>
          </a:p>
        </p:txBody>
      </p:sp>
      <p:sp>
        <p:nvSpPr>
          <p:cNvPr id="8" name="Rectangle 7"/>
          <p:cNvSpPr/>
          <p:nvPr userDrawn="1"/>
        </p:nvSpPr>
        <p:spPr>
          <a:xfrm>
            <a:off x="1480576" y="3533544"/>
            <a:ext cx="2880000" cy="720000"/>
          </a:xfrm>
          <a:prstGeom prst="rect">
            <a:avLst/>
          </a:prstGeom>
          <a:solidFill>
            <a:srgbClr val="1A8D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r>
              <a:rPr kumimoji="0" lang="en-ZA" sz="1414" b="0" i="0" u="none" strike="noStrike" kern="1200" cap="none" spc="0" normalizeH="0" baseline="0" noProof="0" dirty="0">
                <a:ln>
                  <a:noFill/>
                </a:ln>
                <a:solidFill>
                  <a:prstClr val="white"/>
                </a:solidFill>
                <a:effectLst/>
                <a:uLnTx/>
                <a:uFillTx/>
                <a:latin typeface="Source Sans Pro Black" panose="020B0803030403020204" pitchFamily="34" charset="0"/>
                <a:ea typeface="+mn-ea"/>
                <a:cs typeface="+mn-cs"/>
              </a:rPr>
              <a:t>Bednights</a:t>
            </a:r>
          </a:p>
        </p:txBody>
      </p:sp>
      <p:sp>
        <p:nvSpPr>
          <p:cNvPr id="9" name="Rectangle 8"/>
          <p:cNvSpPr/>
          <p:nvPr userDrawn="1"/>
        </p:nvSpPr>
        <p:spPr>
          <a:xfrm>
            <a:off x="1480576" y="5647580"/>
            <a:ext cx="2880000" cy="720000"/>
          </a:xfrm>
          <a:prstGeom prst="rect">
            <a:avLst/>
          </a:prstGeom>
          <a:solidFill>
            <a:srgbClr val="FFC2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r>
              <a:rPr kumimoji="0" lang="en-ZA" sz="1414" b="0" i="0" u="none" strike="noStrike" kern="1200" cap="none" spc="0" normalizeH="0" baseline="0" noProof="0" dirty="0">
                <a:ln>
                  <a:noFill/>
                </a:ln>
                <a:solidFill>
                  <a:prstClr val="white"/>
                </a:solidFill>
                <a:effectLst/>
                <a:uLnTx/>
                <a:uFillTx/>
                <a:latin typeface="Source Sans Pro Black" panose="020B0803030403020204" pitchFamily="34" charset="0"/>
                <a:ea typeface="+mn-ea"/>
                <a:cs typeface="+mn-cs"/>
              </a:rPr>
              <a:t>Seasonality</a:t>
            </a:r>
          </a:p>
        </p:txBody>
      </p:sp>
      <p:pic>
        <p:nvPicPr>
          <p:cNvPr id="2" name="Picture 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8690" y="4590562"/>
            <a:ext cx="720000" cy="720000"/>
          </a:xfrm>
          <a:prstGeom prst="rect">
            <a:avLst/>
          </a:prstGeom>
        </p:spPr>
      </p:pic>
      <p:pic>
        <p:nvPicPr>
          <p:cNvPr id="3" name="Picture 2"/>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638690" y="2476526"/>
            <a:ext cx="720000" cy="720000"/>
          </a:xfrm>
          <a:prstGeom prst="rect">
            <a:avLst/>
          </a:prstGeom>
        </p:spPr>
      </p:pic>
      <p:pic>
        <p:nvPicPr>
          <p:cNvPr id="12" name="Picture 11"/>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638690" y="1419508"/>
            <a:ext cx="720000" cy="720000"/>
          </a:xfrm>
          <a:prstGeom prst="rect">
            <a:avLst/>
          </a:prstGeom>
        </p:spPr>
      </p:pic>
      <p:pic>
        <p:nvPicPr>
          <p:cNvPr id="13" name="Picture 12"/>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38690" y="362490"/>
            <a:ext cx="720000" cy="720000"/>
          </a:xfrm>
          <a:prstGeom prst="rect">
            <a:avLst/>
          </a:prstGeom>
        </p:spPr>
      </p:pic>
      <p:pic>
        <p:nvPicPr>
          <p:cNvPr id="14" name="Picture 13"/>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638690" y="3533544"/>
            <a:ext cx="720000" cy="720000"/>
          </a:xfrm>
          <a:prstGeom prst="rect">
            <a:avLst/>
          </a:prstGeom>
        </p:spPr>
      </p:pic>
      <p:pic>
        <p:nvPicPr>
          <p:cNvPr id="15" name="Picture 14"/>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638690" y="6239850"/>
            <a:ext cx="720000" cy="720000"/>
          </a:xfrm>
          <a:prstGeom prst="rect">
            <a:avLst/>
          </a:prstGeom>
        </p:spPr>
      </p:pic>
      <p:sp>
        <p:nvSpPr>
          <p:cNvPr id="16" name="Rectangle 15"/>
          <p:cNvSpPr/>
          <p:nvPr userDrawn="1"/>
        </p:nvSpPr>
        <p:spPr>
          <a:xfrm>
            <a:off x="1480576" y="6704598"/>
            <a:ext cx="2880000" cy="720000"/>
          </a:xfrm>
          <a:prstGeom prst="rect">
            <a:avLst/>
          </a:prstGeom>
          <a:solidFill>
            <a:srgbClr val="F0F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ZA" sz="1414" b="0" i="0" u="none" strike="noStrike" kern="1200" cap="none" spc="0" normalizeH="0" baseline="0" noProof="0" dirty="0">
              <a:ln>
                <a:noFill/>
              </a:ln>
              <a:solidFill>
                <a:prstClr val="white"/>
              </a:solidFill>
              <a:effectLst/>
              <a:uLnTx/>
              <a:uFillTx/>
              <a:latin typeface="Source Sans Pro Black" panose="020B0803030403020204" pitchFamily="34" charset="0"/>
              <a:ea typeface="+mn-ea"/>
              <a:cs typeface="+mn-cs"/>
            </a:endParaRPr>
          </a:p>
        </p:txBody>
      </p:sp>
      <p:sp>
        <p:nvSpPr>
          <p:cNvPr id="17" name="Rectangle 16"/>
          <p:cNvSpPr/>
          <p:nvPr userDrawn="1"/>
        </p:nvSpPr>
        <p:spPr>
          <a:xfrm>
            <a:off x="1480576" y="7761616"/>
            <a:ext cx="2880000" cy="720000"/>
          </a:xfrm>
          <a:prstGeom prst="rect">
            <a:avLst/>
          </a:prstGeom>
          <a:solidFill>
            <a:srgbClr val="C8C8C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ZA" sz="1414" b="0" i="0" u="none" strike="noStrike" kern="1200" cap="none" spc="0" normalizeH="0" baseline="0" noProof="0" dirty="0">
              <a:ln>
                <a:noFill/>
              </a:ln>
              <a:solidFill>
                <a:prstClr val="white"/>
              </a:solidFill>
              <a:effectLst/>
              <a:uLnTx/>
              <a:uFillTx/>
              <a:latin typeface="Source Sans Pro Black" panose="020B0803030403020204" pitchFamily="34" charset="0"/>
              <a:ea typeface="+mn-ea"/>
              <a:cs typeface="+mn-cs"/>
            </a:endParaRPr>
          </a:p>
        </p:txBody>
      </p:sp>
      <p:sp>
        <p:nvSpPr>
          <p:cNvPr id="18" name="Rectangle 17"/>
          <p:cNvSpPr/>
          <p:nvPr userDrawn="1"/>
        </p:nvSpPr>
        <p:spPr>
          <a:xfrm>
            <a:off x="1480576" y="8818634"/>
            <a:ext cx="2880000" cy="7200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ZA" sz="1414" b="0" i="0" u="none" strike="noStrike" kern="1200" cap="none" spc="0" normalizeH="0" baseline="0" noProof="0" dirty="0">
              <a:ln>
                <a:noFill/>
              </a:ln>
              <a:solidFill>
                <a:prstClr val="white"/>
              </a:solidFill>
              <a:effectLst/>
              <a:uLnTx/>
              <a:uFillTx/>
              <a:latin typeface="Source Sans Pro Black" panose="020B0803030403020204" pitchFamily="34" charset="0"/>
              <a:ea typeface="+mn-ea"/>
              <a:cs typeface="+mn-cs"/>
            </a:endParaRPr>
          </a:p>
        </p:txBody>
      </p:sp>
    </p:spTree>
    <p:extLst>
      <p:ext uri="{BB962C8B-B14F-4D97-AF65-F5344CB8AC3E}">
        <p14:creationId xmlns:p14="http://schemas.microsoft.com/office/powerpoint/2010/main" val="395573620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Cover Page">
    <p:spTree>
      <p:nvGrpSpPr>
        <p:cNvPr id="1" name=""/>
        <p:cNvGrpSpPr/>
        <p:nvPr/>
      </p:nvGrpSpPr>
      <p:grpSpPr>
        <a:xfrm>
          <a:off x="0" y="0"/>
          <a:ext cx="0" cy="0"/>
          <a:chOff x="0" y="0"/>
          <a:chExt cx="0" cy="0"/>
        </a:xfrm>
      </p:grpSpPr>
      <p:sp>
        <p:nvSpPr>
          <p:cNvPr id="10" name="Title 1"/>
          <p:cNvSpPr>
            <a:spLocks noGrp="1"/>
          </p:cNvSpPr>
          <p:nvPr>
            <p:ph type="title"/>
          </p:nvPr>
        </p:nvSpPr>
        <p:spPr>
          <a:xfrm>
            <a:off x="0" y="7596369"/>
            <a:ext cx="6857999" cy="1362075"/>
          </a:xfrm>
        </p:spPr>
        <p:txBody>
          <a:bodyPr lIns="540000" tIns="0" rIns="540000" bIns="0" anchor="t">
            <a:noAutofit/>
          </a:bodyPr>
          <a:lstStyle>
            <a:lvl1pPr algn="l">
              <a:lnSpc>
                <a:spcPct val="100000"/>
              </a:lnSpc>
              <a:defRPr sz="3200" b="0" cap="all">
                <a:solidFill>
                  <a:schemeClr val="bg1">
                    <a:lumMod val="65000"/>
                  </a:schemeClr>
                </a:solidFill>
                <a:latin typeface="Source Sans Pro Light" panose="020B0403030403020204" pitchFamily="34" charset="0"/>
              </a:defRPr>
            </a:lvl1pPr>
          </a:lstStyle>
          <a:p>
            <a:r>
              <a:rPr lang="en-US" dirty="0"/>
              <a:t>Click to edit Master title style</a:t>
            </a:r>
            <a:endParaRPr lang="en-ZA" dirty="0"/>
          </a:p>
        </p:txBody>
      </p:sp>
      <p:sp>
        <p:nvSpPr>
          <p:cNvPr id="11" name="Text Placeholder 2"/>
          <p:cNvSpPr>
            <a:spLocks noGrp="1"/>
          </p:cNvSpPr>
          <p:nvPr>
            <p:ph type="body" idx="1"/>
          </p:nvPr>
        </p:nvSpPr>
        <p:spPr>
          <a:xfrm>
            <a:off x="0" y="5808095"/>
            <a:ext cx="6857999" cy="1829638"/>
          </a:xfrm>
        </p:spPr>
        <p:txBody>
          <a:bodyPr lIns="540000" tIns="0" rIns="540000" bIns="0" anchor="b">
            <a:noAutofit/>
          </a:bodyPr>
          <a:lstStyle>
            <a:lvl1pPr marL="0" indent="0" algn="l">
              <a:buNone/>
              <a:defRPr sz="4800" b="0">
                <a:solidFill>
                  <a:srgbClr val="808080"/>
                </a:solidFill>
                <a:latin typeface="Source Sans Pro Black" panose="020B0803030403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endParaRPr lang="en-US" dirty="0"/>
          </a:p>
        </p:txBody>
      </p:sp>
    </p:spTree>
    <p:extLst>
      <p:ext uri="{BB962C8B-B14F-4D97-AF65-F5344CB8AC3E}">
        <p14:creationId xmlns:p14="http://schemas.microsoft.com/office/powerpoint/2010/main" val="2819646689"/>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10" name="Title 1"/>
          <p:cNvSpPr>
            <a:spLocks noGrp="1"/>
          </p:cNvSpPr>
          <p:nvPr>
            <p:ph type="title"/>
          </p:nvPr>
        </p:nvSpPr>
        <p:spPr>
          <a:xfrm>
            <a:off x="0" y="7596369"/>
            <a:ext cx="6857999" cy="1362075"/>
          </a:xfrm>
        </p:spPr>
        <p:txBody>
          <a:bodyPr lIns="540000" tIns="0" rIns="540000" bIns="0" anchor="t">
            <a:noAutofit/>
          </a:bodyPr>
          <a:lstStyle>
            <a:lvl1pPr algn="r">
              <a:lnSpc>
                <a:spcPct val="100000"/>
              </a:lnSpc>
              <a:defRPr sz="3200" b="0" cap="all">
                <a:solidFill>
                  <a:schemeClr val="bg1">
                    <a:lumMod val="65000"/>
                  </a:schemeClr>
                </a:solidFill>
                <a:latin typeface="Source Sans Pro Light" panose="020B0403030403020204" pitchFamily="34" charset="0"/>
              </a:defRPr>
            </a:lvl1pPr>
          </a:lstStyle>
          <a:p>
            <a:r>
              <a:rPr lang="en-US" dirty="0"/>
              <a:t>Click to edit Master title style</a:t>
            </a:r>
            <a:endParaRPr lang="en-ZA" dirty="0"/>
          </a:p>
        </p:txBody>
      </p:sp>
      <p:sp>
        <p:nvSpPr>
          <p:cNvPr id="11" name="Text Placeholder 2"/>
          <p:cNvSpPr>
            <a:spLocks noGrp="1"/>
          </p:cNvSpPr>
          <p:nvPr>
            <p:ph type="body" idx="1"/>
          </p:nvPr>
        </p:nvSpPr>
        <p:spPr>
          <a:xfrm>
            <a:off x="0" y="5808095"/>
            <a:ext cx="6857999" cy="1829638"/>
          </a:xfrm>
        </p:spPr>
        <p:txBody>
          <a:bodyPr lIns="540000" tIns="0" rIns="540000" bIns="0" anchor="b">
            <a:noAutofit/>
          </a:bodyPr>
          <a:lstStyle>
            <a:lvl1pPr marL="0" indent="0" algn="r">
              <a:buNone/>
              <a:defRPr sz="4800" b="0">
                <a:solidFill>
                  <a:srgbClr val="808080"/>
                </a:solidFill>
                <a:latin typeface="Source Sans Pro Black" panose="020B0803030403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endParaRPr lang="en-US" dirty="0"/>
          </a:p>
        </p:txBody>
      </p:sp>
    </p:spTree>
    <p:extLst>
      <p:ext uri="{BB962C8B-B14F-4D97-AF65-F5344CB8AC3E}">
        <p14:creationId xmlns:p14="http://schemas.microsoft.com/office/powerpoint/2010/main" val="165599921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4CABE59-6879-4178-9599-25FEFAF1ABB8}"/>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194701" y="-130406"/>
            <a:ext cx="7247403" cy="10166811"/>
          </a:xfrm>
          <a:prstGeom prst="rect">
            <a:avLst/>
          </a:prstGeom>
        </p:spPr>
      </p:pic>
    </p:spTree>
    <p:extLst>
      <p:ext uri="{BB962C8B-B14F-4D97-AF65-F5344CB8AC3E}">
        <p14:creationId xmlns:p14="http://schemas.microsoft.com/office/powerpoint/2010/main" val="987100918"/>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ext Page">
    <p:spTree>
      <p:nvGrpSpPr>
        <p:cNvPr id="1" name=""/>
        <p:cNvGrpSpPr/>
        <p:nvPr/>
      </p:nvGrpSpPr>
      <p:grpSpPr>
        <a:xfrm>
          <a:off x="0" y="0"/>
          <a:ext cx="0" cy="0"/>
          <a:chOff x="0" y="0"/>
          <a:chExt cx="0" cy="0"/>
        </a:xfrm>
      </p:grpSpPr>
      <p:sp>
        <p:nvSpPr>
          <p:cNvPr id="19" name="Title 1"/>
          <p:cNvSpPr>
            <a:spLocks noGrp="1"/>
          </p:cNvSpPr>
          <p:nvPr>
            <p:ph type="ctrTitle" hasCustomPrompt="1"/>
          </p:nvPr>
        </p:nvSpPr>
        <p:spPr>
          <a:xfrm>
            <a:off x="549000" y="158696"/>
            <a:ext cx="5760000" cy="351000"/>
          </a:xfrm>
        </p:spPr>
        <p:txBody>
          <a:bodyPr lIns="72000" tIns="0" rIns="0" bIns="0" anchor="b">
            <a:noAutofit/>
          </a:bodyPr>
          <a:lstStyle>
            <a:lvl1pPr algn="l">
              <a:defRPr sz="2000">
                <a:solidFill>
                  <a:schemeClr val="tx1"/>
                </a:solidFill>
                <a:latin typeface="Source Sans Pro Black" panose="020B0803030403020204" pitchFamily="34" charset="0"/>
              </a:defRPr>
            </a:lvl1pPr>
          </a:lstStyle>
          <a:p>
            <a:r>
              <a:rPr lang="en-US" dirty="0"/>
              <a:t>CLICK TO EDIT MASTER TITLE STYLE</a:t>
            </a:r>
            <a:endParaRPr lang="en-ZA" dirty="0"/>
          </a:p>
        </p:txBody>
      </p:sp>
      <p:sp>
        <p:nvSpPr>
          <p:cNvPr id="20" name="Subtitle 2"/>
          <p:cNvSpPr>
            <a:spLocks noGrp="1"/>
          </p:cNvSpPr>
          <p:nvPr>
            <p:ph type="subTitle" idx="1" hasCustomPrompt="1"/>
          </p:nvPr>
        </p:nvSpPr>
        <p:spPr>
          <a:xfrm>
            <a:off x="549000" y="510031"/>
            <a:ext cx="5760000" cy="270030"/>
          </a:xfrm>
        </p:spPr>
        <p:txBody>
          <a:bodyPr lIns="72000" tIns="0" rIns="0" bIns="0">
            <a:normAutofit/>
          </a:bodyPr>
          <a:lstStyle>
            <a:lvl1pPr marL="0" indent="0" algn="l">
              <a:buNone/>
              <a:defRPr sz="1400" b="0" i="0">
                <a:solidFill>
                  <a:srgbClr val="CC0000"/>
                </a:solidFill>
                <a:latin typeface="Source Sans Pro" panose="020B0503030403020204"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endParaRPr lang="en-ZA" dirty="0"/>
          </a:p>
        </p:txBody>
      </p:sp>
      <p:sp>
        <p:nvSpPr>
          <p:cNvPr id="21" name="Text Placeholder 7"/>
          <p:cNvSpPr>
            <a:spLocks noGrp="1"/>
          </p:cNvSpPr>
          <p:nvPr>
            <p:ph type="body" sz="quarter" idx="13"/>
          </p:nvPr>
        </p:nvSpPr>
        <p:spPr>
          <a:xfrm>
            <a:off x="549000" y="992560"/>
            <a:ext cx="5760000" cy="8107649"/>
          </a:xfrm>
        </p:spPr>
        <p:txBody>
          <a:bodyPr lIns="90000" tIns="0" bIns="90000">
            <a:noAutofit/>
          </a:bodyPr>
          <a:lstStyle>
            <a:lvl1pPr marL="185738" indent="-185738">
              <a:lnSpc>
                <a:spcPct val="110000"/>
              </a:lnSpc>
              <a:spcBef>
                <a:spcPts val="600"/>
              </a:spcBef>
              <a:buClr>
                <a:srgbClr val="C00000"/>
              </a:buClr>
              <a:buSzPct val="125000"/>
              <a:defRPr sz="1000">
                <a:solidFill>
                  <a:schemeClr val="tx1"/>
                </a:solidFill>
                <a:latin typeface="Source Sans Pro" panose="020B0503030403020204" pitchFamily="34" charset="0"/>
                <a:ea typeface="Verdana" pitchFamily="34" charset="0"/>
                <a:cs typeface="Verdana" pitchFamily="34" charset="0"/>
              </a:defRPr>
            </a:lvl1pPr>
            <a:lvl2pPr marL="541338" indent="-185738">
              <a:lnSpc>
                <a:spcPct val="110000"/>
              </a:lnSpc>
              <a:spcBef>
                <a:spcPts val="600"/>
              </a:spcBef>
              <a:buClr>
                <a:srgbClr val="FF9900"/>
              </a:buClr>
              <a:buSzPct val="125000"/>
              <a:buFont typeface="Arial" pitchFamily="34" charset="0"/>
              <a:buChar char="•"/>
              <a:defRPr sz="900">
                <a:solidFill>
                  <a:schemeClr val="tx1"/>
                </a:solidFill>
                <a:latin typeface="Source Sans Pro" panose="020B0503030403020204" pitchFamily="34" charset="0"/>
                <a:ea typeface="Verdana" pitchFamily="34" charset="0"/>
                <a:cs typeface="Verdana" pitchFamily="34" charset="0"/>
              </a:defRPr>
            </a:lvl2pPr>
            <a:lvl3pPr marL="896938" indent="-185738">
              <a:lnSpc>
                <a:spcPct val="110000"/>
              </a:lnSpc>
              <a:spcBef>
                <a:spcPts val="600"/>
              </a:spcBef>
              <a:defRPr sz="900" i="0">
                <a:solidFill>
                  <a:schemeClr val="tx1">
                    <a:lumMod val="65000"/>
                    <a:lumOff val="35000"/>
                  </a:schemeClr>
                </a:solidFill>
                <a:latin typeface="Source Sans Pro" panose="020B0503030403020204" pitchFamily="34" charset="0"/>
                <a:ea typeface="Verdana" pitchFamily="34" charset="0"/>
                <a:cs typeface="Verdana" pitchFamily="34" charset="0"/>
              </a:defRPr>
            </a:lvl3pPr>
            <a:lvl4pPr>
              <a:lnSpc>
                <a:spcPct val="113000"/>
              </a:lnSpc>
              <a:defRPr sz="1050">
                <a:solidFill>
                  <a:schemeClr val="tx1"/>
                </a:solidFill>
                <a:latin typeface="Verdana" pitchFamily="34" charset="0"/>
                <a:ea typeface="Verdana" pitchFamily="34" charset="0"/>
                <a:cs typeface="Verdana" pitchFamily="34" charset="0"/>
              </a:defRPr>
            </a:lvl4pPr>
            <a:lvl5pPr>
              <a:lnSpc>
                <a:spcPct val="113000"/>
              </a:lnSpc>
              <a:defRPr sz="1050">
                <a:solidFill>
                  <a:schemeClr val="tx1"/>
                </a:solidFill>
                <a:latin typeface="Verdana" pitchFamily="34" charset="0"/>
                <a:ea typeface="Verdana" pitchFamily="34" charset="0"/>
                <a:cs typeface="Verdana" pitchFamily="34" charset="0"/>
              </a:defRPr>
            </a:lvl5pPr>
          </a:lstStyle>
          <a:p>
            <a:pPr lvl="0"/>
            <a:r>
              <a:rPr lang="en-US" dirty="0"/>
              <a:t>Click to edit Master text styles</a:t>
            </a:r>
          </a:p>
          <a:p>
            <a:pPr lvl="1"/>
            <a:r>
              <a:rPr lang="en-US" dirty="0"/>
              <a:t>Second level</a:t>
            </a:r>
          </a:p>
          <a:p>
            <a:pPr lvl="2"/>
            <a:r>
              <a:rPr lang="en-US" dirty="0"/>
              <a:t>Third level</a:t>
            </a:r>
          </a:p>
        </p:txBody>
      </p:sp>
      <p:sp>
        <p:nvSpPr>
          <p:cNvPr id="11" name="Slide Number Placeholder 5"/>
          <p:cNvSpPr>
            <a:spLocks noGrp="1"/>
          </p:cNvSpPr>
          <p:nvPr>
            <p:ph type="sldNum" sz="quarter" idx="12"/>
          </p:nvPr>
        </p:nvSpPr>
        <p:spPr>
          <a:xfrm>
            <a:off x="2947447" y="9242270"/>
            <a:ext cx="963107" cy="673472"/>
          </a:xfrm>
          <a:prstGeom prst="rect">
            <a:avLst/>
          </a:prstGeom>
        </p:spPr>
        <p:txBody>
          <a:bodyPr lIns="36000" tIns="36000" rIns="36000" bIns="36000"/>
          <a:lstStyle>
            <a:lvl1pPr algn="ctr">
              <a:defRPr sz="3200" b="0">
                <a:solidFill>
                  <a:schemeClr val="tx1">
                    <a:lumMod val="50000"/>
                    <a:lumOff val="50000"/>
                  </a:schemeClr>
                </a:solidFill>
                <a:latin typeface="Source Sans Pro Light" panose="020B0403030403020204" pitchFamily="34" charset="0"/>
              </a:defRPr>
            </a:lvl1pPr>
          </a:lstStyle>
          <a:p>
            <a:pPr marL="0" marR="0" lvl="0" indent="0" algn="ctr" defTabSz="718444" rtl="0" eaLnBrk="1" fontAlgn="auto" latinLnBrk="0" hangingPunct="1">
              <a:lnSpc>
                <a:spcPct val="100000"/>
              </a:lnSpc>
              <a:spcBef>
                <a:spcPts val="0"/>
              </a:spcBef>
              <a:spcAft>
                <a:spcPts val="0"/>
              </a:spcAft>
              <a:buClrTx/>
              <a:buSzTx/>
              <a:buFontTx/>
              <a:buNone/>
              <a:tabLst/>
              <a:defRPr/>
            </a:pPr>
            <a:fld id="{A969F91B-03B1-4262-A82F-19DE5EE6529B}" type="slidenum">
              <a:rPr kumimoji="0" lang="en-ZA" sz="3200" b="0" i="0" u="none" strike="noStrike" kern="1200" cap="none" spc="0" normalizeH="0" baseline="0" noProof="0" smtClean="0">
                <a:ln>
                  <a:noFill/>
                </a:ln>
                <a:solidFill>
                  <a:prstClr val="black">
                    <a:lumMod val="50000"/>
                    <a:lumOff val="50000"/>
                  </a:prstClr>
                </a:solidFill>
                <a:effectLst/>
                <a:uLnTx/>
                <a:uFillTx/>
                <a:latin typeface="Source Sans Pro Light" panose="020B0403030403020204" pitchFamily="34" charset="0"/>
                <a:ea typeface="+mn-ea"/>
                <a:cs typeface="+mn-cs"/>
              </a:rPr>
              <a:pPr marL="0" marR="0" lvl="0" indent="0" algn="ctr" defTabSz="718444" rtl="0" eaLnBrk="1" fontAlgn="auto" latinLnBrk="0" hangingPunct="1">
                <a:lnSpc>
                  <a:spcPct val="100000"/>
                </a:lnSpc>
                <a:spcBef>
                  <a:spcPts val="0"/>
                </a:spcBef>
                <a:spcAft>
                  <a:spcPts val="0"/>
                </a:spcAft>
                <a:buClrTx/>
                <a:buSzTx/>
                <a:buFontTx/>
                <a:buNone/>
                <a:tabLst/>
                <a:defRPr/>
              </a:pPr>
              <a:t>‹#›</a:t>
            </a:fld>
            <a:endParaRPr kumimoji="0" lang="en-ZA" sz="3200" b="0" i="0" u="none" strike="noStrike" kern="1200" cap="none" spc="0" normalizeH="0" baseline="0" noProof="0" dirty="0">
              <a:ln>
                <a:noFill/>
              </a:ln>
              <a:solidFill>
                <a:prstClr val="black">
                  <a:lumMod val="50000"/>
                  <a:lumOff val="50000"/>
                </a:prstClr>
              </a:solidFill>
              <a:effectLst/>
              <a:uLnTx/>
              <a:uFillTx/>
              <a:latin typeface="Source Sans Pro Light" panose="020B0403030403020204" pitchFamily="34" charset="0"/>
              <a:ea typeface="+mn-ea"/>
              <a:cs typeface="+mn-cs"/>
            </a:endParaRPr>
          </a:p>
        </p:txBody>
      </p:sp>
    </p:spTree>
    <p:extLst>
      <p:ext uri="{BB962C8B-B14F-4D97-AF65-F5344CB8AC3E}">
        <p14:creationId xmlns:p14="http://schemas.microsoft.com/office/powerpoint/2010/main" val="363434790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Headline Blank">
    <p:spTree>
      <p:nvGrpSpPr>
        <p:cNvPr id="1" name=""/>
        <p:cNvGrpSpPr/>
        <p:nvPr/>
      </p:nvGrpSpPr>
      <p:grpSpPr>
        <a:xfrm>
          <a:off x="0" y="0"/>
          <a:ext cx="0" cy="0"/>
          <a:chOff x="0" y="0"/>
          <a:chExt cx="0" cy="0"/>
        </a:xfrm>
      </p:grpSpPr>
      <p:sp>
        <p:nvSpPr>
          <p:cNvPr id="19" name="Title 1"/>
          <p:cNvSpPr>
            <a:spLocks noGrp="1"/>
          </p:cNvSpPr>
          <p:nvPr>
            <p:ph type="ctrTitle" hasCustomPrompt="1"/>
          </p:nvPr>
        </p:nvSpPr>
        <p:spPr>
          <a:xfrm>
            <a:off x="1178750" y="236180"/>
            <a:ext cx="5310590" cy="351000"/>
          </a:xfrm>
        </p:spPr>
        <p:txBody>
          <a:bodyPr lIns="72000" tIns="0" rIns="0" bIns="0" anchor="b">
            <a:noAutofit/>
          </a:bodyPr>
          <a:lstStyle>
            <a:lvl1pPr algn="l">
              <a:defRPr sz="2200">
                <a:solidFill>
                  <a:schemeClr val="bg1"/>
                </a:solidFill>
                <a:latin typeface="Source Sans Pro Black" panose="020B0803030403020204" pitchFamily="34" charset="0"/>
              </a:defRPr>
            </a:lvl1pPr>
          </a:lstStyle>
          <a:p>
            <a:r>
              <a:rPr lang="en-US" dirty="0"/>
              <a:t>HEADLINE SUMMARY</a:t>
            </a:r>
            <a:endParaRPr lang="en-ZA" dirty="0"/>
          </a:p>
        </p:txBody>
      </p:sp>
      <p:sp>
        <p:nvSpPr>
          <p:cNvPr id="20" name="Subtitle 2"/>
          <p:cNvSpPr>
            <a:spLocks noGrp="1"/>
          </p:cNvSpPr>
          <p:nvPr>
            <p:ph type="subTitle" idx="1" hasCustomPrompt="1"/>
          </p:nvPr>
        </p:nvSpPr>
        <p:spPr>
          <a:xfrm>
            <a:off x="1178750" y="587515"/>
            <a:ext cx="5310590" cy="270030"/>
          </a:xfrm>
        </p:spPr>
        <p:txBody>
          <a:bodyPr lIns="72000" tIns="0" rIns="0" bIns="0">
            <a:normAutofit/>
          </a:bodyPr>
          <a:lstStyle>
            <a:lvl1pPr marL="0" indent="0" algn="l">
              <a:buNone/>
              <a:defRPr sz="1400" b="0" i="0">
                <a:solidFill>
                  <a:schemeClr val="bg1"/>
                </a:solidFill>
                <a:latin typeface="Source Sans Pro" panose="020B0503030403020204"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endParaRPr lang="en-ZA" dirty="0"/>
          </a:p>
        </p:txBody>
      </p:sp>
      <p:sp>
        <p:nvSpPr>
          <p:cNvPr id="5" name="Title 1"/>
          <p:cNvSpPr txBox="1">
            <a:spLocks/>
          </p:cNvSpPr>
          <p:nvPr userDrawn="1"/>
        </p:nvSpPr>
        <p:spPr>
          <a:xfrm>
            <a:off x="112503" y="411369"/>
            <a:ext cx="6192105" cy="431461"/>
          </a:xfrm>
          <a:prstGeom prst="rect">
            <a:avLst/>
          </a:prstGeom>
        </p:spPr>
        <p:txBody>
          <a:bodyPr vert="horz" lIns="91440" tIns="45720" rIns="91440" bIns="45720" rtlCol="0" anchor="ctr">
            <a:normAutofit fontScale="47500" lnSpcReduction="20000"/>
          </a:bodyPr>
          <a:lstStyle>
            <a:lvl1pPr algn="ctr" defTabSz="584310" rtl="0" eaLnBrk="1" latinLnBrk="0" hangingPunct="1">
              <a:spcBef>
                <a:spcPct val="0"/>
              </a:spcBef>
              <a:buNone/>
              <a:defRPr sz="2812" kern="1200">
                <a:solidFill>
                  <a:schemeClr val="tx1"/>
                </a:solidFill>
                <a:latin typeface="Source Sans Pro SemiBold" panose="020B0603030403020204" pitchFamily="34" charset="0"/>
                <a:ea typeface="+mj-ea"/>
                <a:cs typeface="+mj-cs"/>
              </a:defRPr>
            </a:lvl1pPr>
          </a:lstStyle>
          <a:p>
            <a:pPr marL="0" marR="0" lvl="0" indent="0" algn="ctr" defTabSz="584310" rtl="0" eaLnBrk="1" fontAlgn="auto" latinLnBrk="0" hangingPunct="1">
              <a:lnSpc>
                <a:spcPct val="100000"/>
              </a:lnSpc>
              <a:spcBef>
                <a:spcPct val="0"/>
              </a:spcBef>
              <a:spcAft>
                <a:spcPts val="0"/>
              </a:spcAft>
              <a:buClrTx/>
              <a:buSzTx/>
              <a:buFontTx/>
              <a:buNone/>
              <a:tabLst/>
              <a:defRPr/>
            </a:pPr>
            <a:r>
              <a:rPr kumimoji="0" lang="en-ZA" sz="2812" b="0" i="0" u="none" strike="noStrike" kern="1200" cap="none" spc="0" normalizeH="0" baseline="0" noProof="0" dirty="0">
                <a:ln>
                  <a:noFill/>
                </a:ln>
                <a:solidFill>
                  <a:prstClr val="black"/>
                </a:solidFill>
                <a:effectLst/>
                <a:uLnTx/>
                <a:uFillTx/>
                <a:latin typeface="Source Sans Pro SemiBold" panose="020B0603030403020204" pitchFamily="34" charset="0"/>
                <a:ea typeface="+mj-ea"/>
                <a:cs typeface="+mj-cs"/>
              </a:rPr>
              <a:t>INTERNATIONAL PERFORMANCE </a:t>
            </a:r>
            <a:br>
              <a:rPr kumimoji="0" lang="en-ZA" sz="2812" b="0" i="0" u="none" strike="noStrike" kern="1200" cap="none" spc="0" normalizeH="0" baseline="0" noProof="0" dirty="0">
                <a:ln>
                  <a:noFill/>
                </a:ln>
                <a:solidFill>
                  <a:prstClr val="black"/>
                </a:solidFill>
                <a:effectLst/>
                <a:uLnTx/>
                <a:uFillTx/>
                <a:latin typeface="Source Sans Pro SemiBold" panose="020B0603030403020204" pitchFamily="34" charset="0"/>
                <a:ea typeface="+mj-ea"/>
                <a:cs typeface="+mj-cs"/>
              </a:rPr>
            </a:br>
            <a:endParaRPr kumimoji="0" lang="en-ZA" sz="2812" b="0" i="0" u="none" strike="noStrike" kern="1200" cap="none" spc="0" normalizeH="0" baseline="0" noProof="0" dirty="0">
              <a:ln>
                <a:noFill/>
              </a:ln>
              <a:solidFill>
                <a:prstClr val="black"/>
              </a:solidFill>
              <a:effectLst/>
              <a:uLnTx/>
              <a:uFillTx/>
              <a:latin typeface="Source Sans Pro SemiBold" panose="020B0603030403020204" pitchFamily="34" charset="0"/>
              <a:ea typeface="+mj-ea"/>
              <a:cs typeface="+mj-cs"/>
            </a:endParaRPr>
          </a:p>
        </p:txBody>
      </p:sp>
    </p:spTree>
    <p:extLst>
      <p:ext uri="{BB962C8B-B14F-4D97-AF65-F5344CB8AC3E}">
        <p14:creationId xmlns:p14="http://schemas.microsoft.com/office/powerpoint/2010/main" val="43920660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Headline Text">
    <p:spTree>
      <p:nvGrpSpPr>
        <p:cNvPr id="1" name=""/>
        <p:cNvGrpSpPr/>
        <p:nvPr/>
      </p:nvGrpSpPr>
      <p:grpSpPr>
        <a:xfrm>
          <a:off x="0" y="0"/>
          <a:ext cx="0" cy="0"/>
          <a:chOff x="0" y="0"/>
          <a:chExt cx="0" cy="0"/>
        </a:xfrm>
      </p:grpSpPr>
      <p:sp>
        <p:nvSpPr>
          <p:cNvPr id="21" name="Text Placeholder 7"/>
          <p:cNvSpPr>
            <a:spLocks noGrp="1"/>
          </p:cNvSpPr>
          <p:nvPr>
            <p:ph type="body" sz="quarter" idx="13"/>
          </p:nvPr>
        </p:nvSpPr>
        <p:spPr>
          <a:xfrm>
            <a:off x="0" y="1316180"/>
            <a:ext cx="6858000" cy="7560000"/>
          </a:xfrm>
        </p:spPr>
        <p:txBody>
          <a:bodyPr lIns="360000" tIns="180000" rIns="360000" bIns="180000">
            <a:noAutofit/>
          </a:bodyPr>
          <a:lstStyle>
            <a:lvl1pPr marL="185738" indent="-185738">
              <a:lnSpc>
                <a:spcPct val="110000"/>
              </a:lnSpc>
              <a:spcBef>
                <a:spcPts val="600"/>
              </a:spcBef>
              <a:buClr>
                <a:srgbClr val="C00000"/>
              </a:buClr>
              <a:buSzPct val="125000"/>
              <a:defRPr sz="1050">
                <a:solidFill>
                  <a:schemeClr val="tx1"/>
                </a:solidFill>
                <a:latin typeface="Source Sans Pro" panose="020B0503030403020204" pitchFamily="34" charset="0"/>
                <a:ea typeface="Verdana" pitchFamily="34" charset="0"/>
                <a:cs typeface="Verdana" pitchFamily="34" charset="0"/>
              </a:defRPr>
            </a:lvl1pPr>
            <a:lvl2pPr marL="541338" indent="-185738">
              <a:lnSpc>
                <a:spcPct val="110000"/>
              </a:lnSpc>
              <a:spcBef>
                <a:spcPts val="600"/>
              </a:spcBef>
              <a:buClr>
                <a:srgbClr val="FF9900"/>
              </a:buClr>
              <a:buSzPct val="125000"/>
              <a:buFont typeface="Arial" pitchFamily="34" charset="0"/>
              <a:buChar char="•"/>
              <a:defRPr sz="1050">
                <a:solidFill>
                  <a:schemeClr val="tx1"/>
                </a:solidFill>
                <a:latin typeface="Source Sans Pro" panose="020B0503030403020204" pitchFamily="34" charset="0"/>
                <a:ea typeface="Verdana" pitchFamily="34" charset="0"/>
                <a:cs typeface="Verdana" pitchFamily="34" charset="0"/>
              </a:defRPr>
            </a:lvl2pPr>
            <a:lvl3pPr marL="896938" indent="-185738">
              <a:lnSpc>
                <a:spcPct val="110000"/>
              </a:lnSpc>
              <a:spcBef>
                <a:spcPts val="600"/>
              </a:spcBef>
              <a:defRPr sz="1050" i="0">
                <a:solidFill>
                  <a:schemeClr val="tx1">
                    <a:lumMod val="65000"/>
                    <a:lumOff val="35000"/>
                  </a:schemeClr>
                </a:solidFill>
                <a:latin typeface="Source Sans Pro" panose="020B0503030403020204" pitchFamily="34" charset="0"/>
                <a:ea typeface="Verdana" pitchFamily="34" charset="0"/>
                <a:cs typeface="Verdana" pitchFamily="34" charset="0"/>
              </a:defRPr>
            </a:lvl3pPr>
            <a:lvl4pPr>
              <a:lnSpc>
                <a:spcPct val="113000"/>
              </a:lnSpc>
              <a:defRPr sz="1050">
                <a:solidFill>
                  <a:schemeClr val="tx1"/>
                </a:solidFill>
                <a:latin typeface="Verdana" pitchFamily="34" charset="0"/>
                <a:ea typeface="Verdana" pitchFamily="34" charset="0"/>
                <a:cs typeface="Verdana" pitchFamily="34" charset="0"/>
              </a:defRPr>
            </a:lvl4pPr>
            <a:lvl5pPr>
              <a:lnSpc>
                <a:spcPct val="113000"/>
              </a:lnSpc>
              <a:defRPr sz="1050">
                <a:solidFill>
                  <a:schemeClr val="tx1"/>
                </a:solidFill>
                <a:latin typeface="Verdana" pitchFamily="34" charset="0"/>
                <a:ea typeface="Verdana" pitchFamily="34" charset="0"/>
                <a:cs typeface="Verdana" pitchFamily="34" charset="0"/>
              </a:defRPr>
            </a:lvl5pPr>
          </a:lstStyle>
          <a:p>
            <a:pPr lvl="0"/>
            <a:r>
              <a:rPr lang="en-US" dirty="0"/>
              <a:t>Click to edit Master text styles</a:t>
            </a:r>
          </a:p>
          <a:p>
            <a:pPr lvl="1"/>
            <a:r>
              <a:rPr lang="en-US" dirty="0"/>
              <a:t>Second level</a:t>
            </a:r>
          </a:p>
          <a:p>
            <a:pPr lvl="2"/>
            <a:r>
              <a:rPr lang="en-US" dirty="0"/>
              <a:t>Third level</a:t>
            </a:r>
          </a:p>
        </p:txBody>
      </p:sp>
      <p:sp>
        <p:nvSpPr>
          <p:cNvPr id="12" name="Title 1"/>
          <p:cNvSpPr>
            <a:spLocks noGrp="1"/>
          </p:cNvSpPr>
          <p:nvPr>
            <p:ph type="ctrTitle" hasCustomPrompt="1"/>
          </p:nvPr>
        </p:nvSpPr>
        <p:spPr>
          <a:xfrm>
            <a:off x="1178750" y="236180"/>
            <a:ext cx="5310590" cy="351000"/>
          </a:xfrm>
        </p:spPr>
        <p:txBody>
          <a:bodyPr lIns="72000" tIns="0" rIns="0" bIns="0" anchor="b">
            <a:noAutofit/>
          </a:bodyPr>
          <a:lstStyle>
            <a:lvl1pPr algn="l">
              <a:defRPr sz="2200">
                <a:solidFill>
                  <a:schemeClr val="bg1"/>
                </a:solidFill>
                <a:latin typeface="Source Sans Pro Black" panose="020B0803030403020204" pitchFamily="34" charset="0"/>
              </a:defRPr>
            </a:lvl1pPr>
          </a:lstStyle>
          <a:p>
            <a:r>
              <a:rPr lang="en-US" dirty="0"/>
              <a:t>HEADLINE SUMMARY</a:t>
            </a:r>
            <a:endParaRPr lang="en-ZA" dirty="0"/>
          </a:p>
        </p:txBody>
      </p:sp>
      <p:sp>
        <p:nvSpPr>
          <p:cNvPr id="13" name="Subtitle 2"/>
          <p:cNvSpPr>
            <a:spLocks noGrp="1"/>
          </p:cNvSpPr>
          <p:nvPr>
            <p:ph type="subTitle" idx="1" hasCustomPrompt="1"/>
          </p:nvPr>
        </p:nvSpPr>
        <p:spPr>
          <a:xfrm>
            <a:off x="1178750" y="587515"/>
            <a:ext cx="5310590" cy="270030"/>
          </a:xfrm>
        </p:spPr>
        <p:txBody>
          <a:bodyPr lIns="72000" tIns="0" rIns="0" bIns="0">
            <a:normAutofit/>
          </a:bodyPr>
          <a:lstStyle>
            <a:lvl1pPr marL="0" indent="0" algn="l">
              <a:buNone/>
              <a:defRPr sz="1400" b="0" i="0">
                <a:solidFill>
                  <a:schemeClr val="bg1"/>
                </a:solidFill>
                <a:latin typeface="Source Sans Pro" panose="020B0503030403020204"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endParaRPr lang="en-ZA" dirty="0"/>
          </a:p>
        </p:txBody>
      </p:sp>
    </p:spTree>
    <p:extLst>
      <p:ext uri="{BB962C8B-B14F-4D97-AF65-F5344CB8AC3E}">
        <p14:creationId xmlns:p14="http://schemas.microsoft.com/office/powerpoint/2010/main" val="43037428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Headline Text Block">
    <p:spTree>
      <p:nvGrpSpPr>
        <p:cNvPr id="1" name=""/>
        <p:cNvGrpSpPr/>
        <p:nvPr/>
      </p:nvGrpSpPr>
      <p:grpSpPr>
        <a:xfrm>
          <a:off x="0" y="0"/>
          <a:ext cx="0" cy="0"/>
          <a:chOff x="0" y="0"/>
          <a:chExt cx="0" cy="0"/>
        </a:xfrm>
      </p:grpSpPr>
      <p:sp>
        <p:nvSpPr>
          <p:cNvPr id="6" name="Text Placeholder 5"/>
          <p:cNvSpPr>
            <a:spLocks noGrp="1"/>
          </p:cNvSpPr>
          <p:nvPr>
            <p:ph type="body" sz="quarter" idx="14"/>
          </p:nvPr>
        </p:nvSpPr>
        <p:spPr>
          <a:xfrm>
            <a:off x="0" y="1316179"/>
            <a:ext cx="6858000" cy="1800000"/>
          </a:xfrm>
          <a:solidFill>
            <a:srgbClr val="F0F0F0"/>
          </a:solidFill>
        </p:spPr>
        <p:txBody>
          <a:bodyPr lIns="360000" tIns="180000" rIns="360000" bIns="180000">
            <a:noAutofit/>
          </a:bodyPr>
          <a:lstStyle>
            <a:lvl1pPr marL="0" indent="0">
              <a:lnSpc>
                <a:spcPct val="110000"/>
              </a:lnSpc>
              <a:spcBef>
                <a:spcPts val="600"/>
              </a:spcBef>
              <a:buSzPct val="125000"/>
              <a:buFont typeface="Arial" panose="020B0604020202020204" pitchFamily="34" charset="0"/>
              <a:buNone/>
              <a:defRPr/>
            </a:lvl1pPr>
            <a:lvl2pPr marL="180000" indent="0">
              <a:lnSpc>
                <a:spcPct val="110000"/>
              </a:lnSpc>
              <a:spcBef>
                <a:spcPts val="600"/>
              </a:spcBef>
              <a:buSzPct val="125000"/>
              <a:buFont typeface="Arial" panose="020B0604020202020204" pitchFamily="34" charset="0"/>
              <a:buNone/>
              <a:defRPr/>
            </a:lvl2pPr>
            <a:lvl3pPr marL="360000" indent="0">
              <a:lnSpc>
                <a:spcPct val="110000"/>
              </a:lnSpc>
              <a:spcBef>
                <a:spcPts val="600"/>
              </a:spcBef>
              <a:buSzPct val="125000"/>
              <a:buFont typeface="Arial" panose="020B0604020202020204" pitchFamily="34" charset="0"/>
              <a:buNone/>
              <a:defRPr/>
            </a:lvl3pPr>
            <a:lvl4pPr marL="1022541" indent="-146077">
              <a:buSzPct val="125000"/>
              <a:buFont typeface="Arial" panose="020B0604020202020204" pitchFamily="34" charset="0"/>
              <a:buChar char="•"/>
              <a:defRPr/>
            </a:lvl4pPr>
            <a:lvl5pPr marL="1314696" indent="-146077">
              <a:buSzPct val="125000"/>
              <a:buFont typeface="Arial" panose="020B0604020202020204" pitchFamily="34" charset="0"/>
              <a:buChar char="•"/>
              <a:defRPr/>
            </a:lvl5pPr>
          </a:lstStyle>
          <a:p>
            <a:pPr lvl="0"/>
            <a:r>
              <a:rPr lang="en-US" dirty="0"/>
              <a:t>Click to edit Master text styles</a:t>
            </a:r>
          </a:p>
          <a:p>
            <a:pPr lvl="1"/>
            <a:r>
              <a:rPr lang="en-US" dirty="0"/>
              <a:t>Second level</a:t>
            </a:r>
          </a:p>
          <a:p>
            <a:pPr lvl="2"/>
            <a:r>
              <a:rPr lang="en-US" dirty="0"/>
              <a:t>Third level</a:t>
            </a:r>
          </a:p>
        </p:txBody>
      </p:sp>
      <p:sp>
        <p:nvSpPr>
          <p:cNvPr id="11" name="Title 1"/>
          <p:cNvSpPr>
            <a:spLocks noGrp="1"/>
          </p:cNvSpPr>
          <p:nvPr>
            <p:ph type="ctrTitle" hasCustomPrompt="1"/>
          </p:nvPr>
        </p:nvSpPr>
        <p:spPr>
          <a:xfrm>
            <a:off x="1178750" y="236180"/>
            <a:ext cx="5310590" cy="351000"/>
          </a:xfrm>
        </p:spPr>
        <p:txBody>
          <a:bodyPr lIns="72000" tIns="0" rIns="0" bIns="0" anchor="b">
            <a:noAutofit/>
          </a:bodyPr>
          <a:lstStyle>
            <a:lvl1pPr algn="l">
              <a:defRPr sz="2200">
                <a:solidFill>
                  <a:schemeClr val="bg1"/>
                </a:solidFill>
                <a:latin typeface="Source Sans Pro Black" panose="020B0803030403020204" pitchFamily="34" charset="0"/>
              </a:defRPr>
            </a:lvl1pPr>
          </a:lstStyle>
          <a:p>
            <a:r>
              <a:rPr lang="en-US" dirty="0"/>
              <a:t>HEADLINE SUMMARY</a:t>
            </a:r>
            <a:endParaRPr lang="en-ZA" dirty="0"/>
          </a:p>
        </p:txBody>
      </p:sp>
      <p:sp>
        <p:nvSpPr>
          <p:cNvPr id="12" name="Subtitle 2"/>
          <p:cNvSpPr>
            <a:spLocks noGrp="1"/>
          </p:cNvSpPr>
          <p:nvPr>
            <p:ph type="subTitle" idx="1" hasCustomPrompt="1"/>
          </p:nvPr>
        </p:nvSpPr>
        <p:spPr>
          <a:xfrm>
            <a:off x="1178750" y="587515"/>
            <a:ext cx="5310590" cy="270030"/>
          </a:xfrm>
        </p:spPr>
        <p:txBody>
          <a:bodyPr lIns="72000" tIns="0" rIns="0" bIns="0">
            <a:normAutofit/>
          </a:bodyPr>
          <a:lstStyle>
            <a:lvl1pPr marL="0" indent="0" algn="l">
              <a:buNone/>
              <a:defRPr sz="1400" b="0" i="0">
                <a:solidFill>
                  <a:schemeClr val="bg1"/>
                </a:solidFill>
                <a:latin typeface="Source Sans Pro" panose="020B0503030403020204"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endParaRPr lang="en-ZA" dirty="0"/>
          </a:p>
        </p:txBody>
      </p:sp>
      <p:sp>
        <p:nvSpPr>
          <p:cNvPr id="14" name="Slide Number Placeholder 5"/>
          <p:cNvSpPr>
            <a:spLocks noGrp="1"/>
          </p:cNvSpPr>
          <p:nvPr>
            <p:ph type="sldNum" sz="quarter" idx="12"/>
          </p:nvPr>
        </p:nvSpPr>
        <p:spPr>
          <a:xfrm>
            <a:off x="2947447" y="9242270"/>
            <a:ext cx="963107" cy="673472"/>
          </a:xfrm>
          <a:prstGeom prst="rect">
            <a:avLst/>
          </a:prstGeom>
        </p:spPr>
        <p:txBody>
          <a:bodyPr lIns="36000" tIns="36000" rIns="36000" bIns="36000"/>
          <a:lstStyle>
            <a:lvl1pPr algn="ctr">
              <a:defRPr sz="3200" b="0">
                <a:solidFill>
                  <a:schemeClr val="tx1">
                    <a:lumMod val="50000"/>
                    <a:lumOff val="50000"/>
                  </a:schemeClr>
                </a:solidFill>
                <a:latin typeface="Source Sans Pro Light" panose="020B0403030403020204" pitchFamily="34" charset="0"/>
              </a:defRPr>
            </a:lvl1pPr>
          </a:lstStyle>
          <a:p>
            <a:pPr marL="0" marR="0" lvl="0" indent="0" algn="ctr" defTabSz="718444" rtl="0" eaLnBrk="1" fontAlgn="auto" latinLnBrk="0" hangingPunct="1">
              <a:lnSpc>
                <a:spcPct val="100000"/>
              </a:lnSpc>
              <a:spcBef>
                <a:spcPts val="0"/>
              </a:spcBef>
              <a:spcAft>
                <a:spcPts val="0"/>
              </a:spcAft>
              <a:buClrTx/>
              <a:buSzTx/>
              <a:buFontTx/>
              <a:buNone/>
              <a:tabLst/>
              <a:defRPr/>
            </a:pPr>
            <a:fld id="{A969F91B-03B1-4262-A82F-19DE5EE6529B}" type="slidenum">
              <a:rPr kumimoji="0" lang="en-ZA" sz="3200" b="0" i="0" u="none" strike="noStrike" kern="1200" cap="none" spc="0" normalizeH="0" baseline="0" noProof="0" smtClean="0">
                <a:ln>
                  <a:noFill/>
                </a:ln>
                <a:solidFill>
                  <a:prstClr val="black">
                    <a:lumMod val="50000"/>
                    <a:lumOff val="50000"/>
                  </a:prstClr>
                </a:solidFill>
                <a:effectLst/>
                <a:uLnTx/>
                <a:uFillTx/>
                <a:latin typeface="Source Sans Pro Light" panose="020B0403030403020204" pitchFamily="34" charset="0"/>
                <a:ea typeface="+mn-ea"/>
                <a:cs typeface="+mn-cs"/>
              </a:rPr>
              <a:pPr marL="0" marR="0" lvl="0" indent="0" algn="ctr" defTabSz="718444" rtl="0" eaLnBrk="1" fontAlgn="auto" latinLnBrk="0" hangingPunct="1">
                <a:lnSpc>
                  <a:spcPct val="100000"/>
                </a:lnSpc>
                <a:spcBef>
                  <a:spcPts val="0"/>
                </a:spcBef>
                <a:spcAft>
                  <a:spcPts val="0"/>
                </a:spcAft>
                <a:buClrTx/>
                <a:buSzTx/>
                <a:buFontTx/>
                <a:buNone/>
                <a:tabLst/>
                <a:defRPr/>
              </a:pPr>
              <a:t>‹#›</a:t>
            </a:fld>
            <a:endParaRPr kumimoji="0" lang="en-ZA" sz="3200" b="0" i="0" u="none" strike="noStrike" kern="1200" cap="none" spc="0" normalizeH="0" baseline="0" noProof="0" dirty="0">
              <a:ln>
                <a:noFill/>
              </a:ln>
              <a:solidFill>
                <a:prstClr val="black">
                  <a:lumMod val="50000"/>
                  <a:lumOff val="50000"/>
                </a:prstClr>
              </a:solidFill>
              <a:effectLst/>
              <a:uLnTx/>
              <a:uFillTx/>
              <a:latin typeface="Source Sans Pro Light" panose="020B0403030403020204" pitchFamily="34" charset="0"/>
              <a:ea typeface="+mn-ea"/>
              <a:cs typeface="+mn-cs"/>
            </a:endParaRPr>
          </a:p>
        </p:txBody>
      </p:sp>
    </p:spTree>
    <p:extLst>
      <p:ext uri="{BB962C8B-B14F-4D97-AF65-F5344CB8AC3E}">
        <p14:creationId xmlns:p14="http://schemas.microsoft.com/office/powerpoint/2010/main" val="1673123692"/>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Section 8 Blank">
    <p:spTree>
      <p:nvGrpSpPr>
        <p:cNvPr id="1" name=""/>
        <p:cNvGrpSpPr/>
        <p:nvPr/>
      </p:nvGrpSpPr>
      <p:grpSpPr>
        <a:xfrm>
          <a:off x="0" y="0"/>
          <a:ext cx="0" cy="0"/>
          <a:chOff x="0" y="0"/>
          <a:chExt cx="0" cy="0"/>
        </a:xfrm>
      </p:grpSpPr>
      <p:sp>
        <p:nvSpPr>
          <p:cNvPr id="10" name="Title 1"/>
          <p:cNvSpPr>
            <a:spLocks noGrp="1"/>
          </p:cNvSpPr>
          <p:nvPr>
            <p:ph type="ctrTitle" hasCustomPrompt="1"/>
          </p:nvPr>
        </p:nvSpPr>
        <p:spPr>
          <a:xfrm>
            <a:off x="1178750" y="236180"/>
            <a:ext cx="5310590" cy="351000"/>
          </a:xfrm>
        </p:spPr>
        <p:txBody>
          <a:bodyPr lIns="72000" tIns="0" rIns="0" bIns="0" anchor="b">
            <a:noAutofit/>
          </a:bodyPr>
          <a:lstStyle>
            <a:lvl1pPr algn="l">
              <a:defRPr sz="2200">
                <a:solidFill>
                  <a:schemeClr val="bg1"/>
                </a:solidFill>
                <a:latin typeface="Source Sans Pro Black" panose="020B0803030403020204" pitchFamily="34" charset="0"/>
              </a:defRPr>
            </a:lvl1pPr>
          </a:lstStyle>
          <a:p>
            <a:r>
              <a:rPr lang="en-US" dirty="0"/>
              <a:t>DAY TRIPS</a:t>
            </a:r>
            <a:endParaRPr lang="en-ZA" dirty="0"/>
          </a:p>
        </p:txBody>
      </p:sp>
      <p:sp>
        <p:nvSpPr>
          <p:cNvPr id="11" name="Subtitle 2"/>
          <p:cNvSpPr>
            <a:spLocks noGrp="1"/>
          </p:cNvSpPr>
          <p:nvPr>
            <p:ph type="subTitle" idx="1" hasCustomPrompt="1"/>
          </p:nvPr>
        </p:nvSpPr>
        <p:spPr>
          <a:xfrm>
            <a:off x="1178750" y="587515"/>
            <a:ext cx="5310590" cy="270030"/>
          </a:xfrm>
        </p:spPr>
        <p:txBody>
          <a:bodyPr lIns="72000" tIns="0" rIns="0" bIns="0">
            <a:normAutofit/>
          </a:bodyPr>
          <a:lstStyle>
            <a:lvl1pPr marL="0" indent="0" algn="l">
              <a:buNone/>
              <a:defRPr sz="1400" b="0" i="0">
                <a:solidFill>
                  <a:schemeClr val="bg1"/>
                </a:solidFill>
                <a:latin typeface="Source Sans Pro" panose="020B0503030403020204"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endParaRPr lang="en-ZA" dirty="0"/>
          </a:p>
        </p:txBody>
      </p:sp>
    </p:spTree>
    <p:extLst>
      <p:ext uri="{BB962C8B-B14F-4D97-AF65-F5344CB8AC3E}">
        <p14:creationId xmlns:p14="http://schemas.microsoft.com/office/powerpoint/2010/main" val="1724808669"/>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1_Headline 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15386316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Colour Palette">
    <p:spTree>
      <p:nvGrpSpPr>
        <p:cNvPr id="1" name=""/>
        <p:cNvGrpSpPr/>
        <p:nvPr/>
      </p:nvGrpSpPr>
      <p:grpSpPr>
        <a:xfrm>
          <a:off x="0" y="0"/>
          <a:ext cx="0" cy="0"/>
          <a:chOff x="0" y="0"/>
          <a:chExt cx="0" cy="0"/>
        </a:xfrm>
      </p:grpSpPr>
      <p:sp>
        <p:nvSpPr>
          <p:cNvPr id="4" name="Rectangle 3"/>
          <p:cNvSpPr/>
          <p:nvPr userDrawn="1"/>
        </p:nvSpPr>
        <p:spPr>
          <a:xfrm>
            <a:off x="1480576" y="362490"/>
            <a:ext cx="2880000" cy="720000"/>
          </a:xfrm>
          <a:prstGeom prst="rect">
            <a:avLst/>
          </a:prstGeom>
          <a:solidFill>
            <a:srgbClr val="D0021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r>
              <a:rPr kumimoji="0" lang="en-ZA" sz="1414" b="0" i="0" u="none" strike="noStrike" kern="1200" cap="none" spc="0" normalizeH="0" baseline="0" noProof="0" dirty="0">
                <a:ln>
                  <a:noFill/>
                </a:ln>
                <a:solidFill>
                  <a:prstClr val="white"/>
                </a:solidFill>
                <a:effectLst/>
                <a:uLnTx/>
                <a:uFillTx/>
                <a:latin typeface="Source Sans Pro Black" panose="020B0803030403020204" pitchFamily="34" charset="0"/>
                <a:ea typeface="+mn-ea"/>
                <a:cs typeface="+mn-cs"/>
              </a:rPr>
              <a:t>Tourism Market Size</a:t>
            </a:r>
          </a:p>
        </p:txBody>
      </p:sp>
      <p:sp>
        <p:nvSpPr>
          <p:cNvPr id="5" name="Rectangle 4"/>
          <p:cNvSpPr/>
          <p:nvPr userDrawn="1"/>
        </p:nvSpPr>
        <p:spPr>
          <a:xfrm>
            <a:off x="1480576" y="2476526"/>
            <a:ext cx="2880000" cy="720000"/>
          </a:xfrm>
          <a:prstGeom prst="rect">
            <a:avLst/>
          </a:prstGeom>
          <a:solidFill>
            <a:srgbClr val="FF7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r>
              <a:rPr kumimoji="0" lang="en-ZA" sz="1414" b="0" i="0" u="none" strike="noStrike" kern="1200" cap="none" spc="0" normalizeH="0" baseline="0" noProof="0" dirty="0">
                <a:ln>
                  <a:noFill/>
                </a:ln>
                <a:solidFill>
                  <a:prstClr val="white"/>
                </a:solidFill>
                <a:effectLst/>
                <a:uLnTx/>
                <a:uFillTx/>
                <a:latin typeface="Source Sans Pro Black" panose="020B0803030403020204" pitchFamily="34" charset="0"/>
                <a:ea typeface="+mn-ea"/>
                <a:cs typeface="+mn-cs"/>
              </a:rPr>
              <a:t>Length of Stay</a:t>
            </a:r>
          </a:p>
        </p:txBody>
      </p:sp>
      <p:sp>
        <p:nvSpPr>
          <p:cNvPr id="6" name="Rectangle 5"/>
          <p:cNvSpPr/>
          <p:nvPr userDrawn="1"/>
        </p:nvSpPr>
        <p:spPr>
          <a:xfrm>
            <a:off x="1480576" y="1419508"/>
            <a:ext cx="2880000" cy="720000"/>
          </a:xfrm>
          <a:prstGeom prst="rect">
            <a:avLst/>
          </a:prstGeom>
          <a:solidFill>
            <a:srgbClr val="FFC2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r>
              <a:rPr kumimoji="0" lang="en-ZA" sz="1414" b="0" i="0" u="none" strike="noStrike" kern="1200" cap="none" spc="0" normalizeH="0" baseline="0" noProof="0" dirty="0">
                <a:ln>
                  <a:noFill/>
                </a:ln>
                <a:solidFill>
                  <a:prstClr val="white"/>
                </a:solidFill>
                <a:effectLst/>
                <a:uLnTx/>
                <a:uFillTx/>
                <a:latin typeface="Source Sans Pro Black" panose="020B0803030403020204" pitchFamily="34" charset="0"/>
                <a:ea typeface="+mn-ea"/>
                <a:cs typeface="+mn-cs"/>
              </a:rPr>
              <a:t>Tourism Market Value</a:t>
            </a:r>
          </a:p>
        </p:txBody>
      </p:sp>
      <p:sp>
        <p:nvSpPr>
          <p:cNvPr id="7" name="Rectangle 6"/>
          <p:cNvSpPr/>
          <p:nvPr userDrawn="1"/>
        </p:nvSpPr>
        <p:spPr>
          <a:xfrm>
            <a:off x="1480576" y="4590562"/>
            <a:ext cx="2880000" cy="720000"/>
          </a:xfrm>
          <a:prstGeom prst="rect">
            <a:avLst/>
          </a:prstGeom>
          <a:solidFill>
            <a:srgbClr val="53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r>
              <a:rPr kumimoji="0" lang="en-ZA" sz="1414" b="0" i="0" u="none" strike="noStrike" kern="1200" cap="none" spc="0" normalizeH="0" baseline="0" noProof="0" dirty="0">
                <a:ln>
                  <a:noFill/>
                </a:ln>
                <a:solidFill>
                  <a:prstClr val="white"/>
                </a:solidFill>
                <a:effectLst/>
                <a:uLnTx/>
                <a:uFillTx/>
                <a:latin typeface="Source Sans Pro Black" panose="020B0803030403020204" pitchFamily="34" charset="0"/>
                <a:ea typeface="+mn-ea"/>
                <a:cs typeface="+mn-cs"/>
              </a:rPr>
              <a:t>Geographic Spread</a:t>
            </a:r>
          </a:p>
        </p:txBody>
      </p:sp>
      <p:sp>
        <p:nvSpPr>
          <p:cNvPr id="8" name="Rectangle 7"/>
          <p:cNvSpPr/>
          <p:nvPr userDrawn="1"/>
        </p:nvSpPr>
        <p:spPr>
          <a:xfrm>
            <a:off x="1480576" y="3533544"/>
            <a:ext cx="2880000" cy="720000"/>
          </a:xfrm>
          <a:prstGeom prst="rect">
            <a:avLst/>
          </a:prstGeom>
          <a:solidFill>
            <a:srgbClr val="1A8D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r>
              <a:rPr kumimoji="0" lang="en-ZA" sz="1414" b="0" i="0" u="none" strike="noStrike" kern="1200" cap="none" spc="0" normalizeH="0" baseline="0" noProof="0" dirty="0">
                <a:ln>
                  <a:noFill/>
                </a:ln>
                <a:solidFill>
                  <a:prstClr val="white"/>
                </a:solidFill>
                <a:effectLst/>
                <a:uLnTx/>
                <a:uFillTx/>
                <a:latin typeface="Source Sans Pro Black" panose="020B0803030403020204" pitchFamily="34" charset="0"/>
                <a:ea typeface="+mn-ea"/>
                <a:cs typeface="+mn-cs"/>
              </a:rPr>
              <a:t>Bednights</a:t>
            </a:r>
          </a:p>
        </p:txBody>
      </p:sp>
      <p:sp>
        <p:nvSpPr>
          <p:cNvPr id="9" name="Rectangle 8"/>
          <p:cNvSpPr/>
          <p:nvPr userDrawn="1"/>
        </p:nvSpPr>
        <p:spPr>
          <a:xfrm>
            <a:off x="1480576" y="5647580"/>
            <a:ext cx="2880000" cy="720000"/>
          </a:xfrm>
          <a:prstGeom prst="rect">
            <a:avLst/>
          </a:prstGeom>
          <a:solidFill>
            <a:srgbClr val="FFC2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r>
              <a:rPr kumimoji="0" lang="en-ZA" sz="1414" b="0" i="0" u="none" strike="noStrike" kern="1200" cap="none" spc="0" normalizeH="0" baseline="0" noProof="0" dirty="0">
                <a:ln>
                  <a:noFill/>
                </a:ln>
                <a:solidFill>
                  <a:prstClr val="white"/>
                </a:solidFill>
                <a:effectLst/>
                <a:uLnTx/>
                <a:uFillTx/>
                <a:latin typeface="Source Sans Pro Black" panose="020B0803030403020204" pitchFamily="34" charset="0"/>
                <a:ea typeface="+mn-ea"/>
                <a:cs typeface="+mn-cs"/>
              </a:rPr>
              <a:t>Seasonality</a:t>
            </a:r>
          </a:p>
        </p:txBody>
      </p:sp>
      <p:pic>
        <p:nvPicPr>
          <p:cNvPr id="2" name="Picture 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8690" y="4590562"/>
            <a:ext cx="720000" cy="720000"/>
          </a:xfrm>
          <a:prstGeom prst="rect">
            <a:avLst/>
          </a:prstGeom>
        </p:spPr>
      </p:pic>
      <p:pic>
        <p:nvPicPr>
          <p:cNvPr id="3" name="Picture 2"/>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638690" y="2476526"/>
            <a:ext cx="720000" cy="720000"/>
          </a:xfrm>
          <a:prstGeom prst="rect">
            <a:avLst/>
          </a:prstGeom>
        </p:spPr>
      </p:pic>
      <p:pic>
        <p:nvPicPr>
          <p:cNvPr id="12" name="Picture 11"/>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638690" y="1419508"/>
            <a:ext cx="720000" cy="720000"/>
          </a:xfrm>
          <a:prstGeom prst="rect">
            <a:avLst/>
          </a:prstGeom>
        </p:spPr>
      </p:pic>
      <p:pic>
        <p:nvPicPr>
          <p:cNvPr id="13" name="Picture 12"/>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38690" y="362490"/>
            <a:ext cx="720000" cy="720000"/>
          </a:xfrm>
          <a:prstGeom prst="rect">
            <a:avLst/>
          </a:prstGeom>
        </p:spPr>
      </p:pic>
      <p:pic>
        <p:nvPicPr>
          <p:cNvPr id="14" name="Picture 13"/>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638690" y="3533544"/>
            <a:ext cx="720000" cy="720000"/>
          </a:xfrm>
          <a:prstGeom prst="rect">
            <a:avLst/>
          </a:prstGeom>
        </p:spPr>
      </p:pic>
      <p:pic>
        <p:nvPicPr>
          <p:cNvPr id="15" name="Picture 14"/>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638690" y="6239850"/>
            <a:ext cx="720000" cy="720000"/>
          </a:xfrm>
          <a:prstGeom prst="rect">
            <a:avLst/>
          </a:prstGeom>
        </p:spPr>
      </p:pic>
      <p:sp>
        <p:nvSpPr>
          <p:cNvPr id="16" name="Rectangle 15"/>
          <p:cNvSpPr/>
          <p:nvPr userDrawn="1"/>
        </p:nvSpPr>
        <p:spPr>
          <a:xfrm>
            <a:off x="1480576" y="6704598"/>
            <a:ext cx="2880000" cy="720000"/>
          </a:xfrm>
          <a:prstGeom prst="rect">
            <a:avLst/>
          </a:prstGeom>
          <a:solidFill>
            <a:srgbClr val="F0F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ZA" sz="1414" b="0" i="0" u="none" strike="noStrike" kern="1200" cap="none" spc="0" normalizeH="0" baseline="0" noProof="0" dirty="0">
              <a:ln>
                <a:noFill/>
              </a:ln>
              <a:solidFill>
                <a:prstClr val="white"/>
              </a:solidFill>
              <a:effectLst/>
              <a:uLnTx/>
              <a:uFillTx/>
              <a:latin typeface="Source Sans Pro Black" panose="020B0803030403020204" pitchFamily="34" charset="0"/>
              <a:ea typeface="+mn-ea"/>
              <a:cs typeface="+mn-cs"/>
            </a:endParaRPr>
          </a:p>
        </p:txBody>
      </p:sp>
      <p:sp>
        <p:nvSpPr>
          <p:cNvPr id="17" name="Rectangle 16"/>
          <p:cNvSpPr/>
          <p:nvPr userDrawn="1"/>
        </p:nvSpPr>
        <p:spPr>
          <a:xfrm>
            <a:off x="1480576" y="7761616"/>
            <a:ext cx="2880000" cy="720000"/>
          </a:xfrm>
          <a:prstGeom prst="rect">
            <a:avLst/>
          </a:prstGeom>
          <a:solidFill>
            <a:srgbClr val="C8C8C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ZA" sz="1414" b="0" i="0" u="none" strike="noStrike" kern="1200" cap="none" spc="0" normalizeH="0" baseline="0" noProof="0" dirty="0">
              <a:ln>
                <a:noFill/>
              </a:ln>
              <a:solidFill>
                <a:prstClr val="white"/>
              </a:solidFill>
              <a:effectLst/>
              <a:uLnTx/>
              <a:uFillTx/>
              <a:latin typeface="Source Sans Pro Black" panose="020B0803030403020204" pitchFamily="34" charset="0"/>
              <a:ea typeface="+mn-ea"/>
              <a:cs typeface="+mn-cs"/>
            </a:endParaRPr>
          </a:p>
        </p:txBody>
      </p:sp>
      <p:sp>
        <p:nvSpPr>
          <p:cNvPr id="18" name="Rectangle 17"/>
          <p:cNvSpPr/>
          <p:nvPr userDrawn="1"/>
        </p:nvSpPr>
        <p:spPr>
          <a:xfrm>
            <a:off x="1480576" y="8818634"/>
            <a:ext cx="2880000" cy="7200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ZA" sz="1414" b="0" i="0" u="none" strike="noStrike" kern="1200" cap="none" spc="0" normalizeH="0" baseline="0" noProof="0" dirty="0">
              <a:ln>
                <a:noFill/>
              </a:ln>
              <a:solidFill>
                <a:prstClr val="white"/>
              </a:solidFill>
              <a:effectLst/>
              <a:uLnTx/>
              <a:uFillTx/>
              <a:latin typeface="Source Sans Pro Black" panose="020B0803030403020204" pitchFamily="34" charset="0"/>
              <a:ea typeface="+mn-ea"/>
              <a:cs typeface="+mn-cs"/>
            </a:endParaRPr>
          </a:p>
        </p:txBody>
      </p:sp>
    </p:spTree>
    <p:extLst>
      <p:ext uri="{BB962C8B-B14F-4D97-AF65-F5344CB8AC3E}">
        <p14:creationId xmlns:p14="http://schemas.microsoft.com/office/powerpoint/2010/main" val="4004707125"/>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Cover Page">
    <p:spTree>
      <p:nvGrpSpPr>
        <p:cNvPr id="1" name=""/>
        <p:cNvGrpSpPr/>
        <p:nvPr/>
      </p:nvGrpSpPr>
      <p:grpSpPr>
        <a:xfrm>
          <a:off x="0" y="0"/>
          <a:ext cx="0" cy="0"/>
          <a:chOff x="0" y="0"/>
          <a:chExt cx="0" cy="0"/>
        </a:xfrm>
      </p:grpSpPr>
      <p:sp>
        <p:nvSpPr>
          <p:cNvPr id="10" name="Title 1"/>
          <p:cNvSpPr>
            <a:spLocks noGrp="1"/>
          </p:cNvSpPr>
          <p:nvPr>
            <p:ph type="title"/>
          </p:nvPr>
        </p:nvSpPr>
        <p:spPr>
          <a:xfrm>
            <a:off x="0" y="7596369"/>
            <a:ext cx="6857999" cy="1362075"/>
          </a:xfrm>
        </p:spPr>
        <p:txBody>
          <a:bodyPr lIns="540000" tIns="0" rIns="540000" bIns="0" anchor="t">
            <a:noAutofit/>
          </a:bodyPr>
          <a:lstStyle>
            <a:lvl1pPr algn="l">
              <a:lnSpc>
                <a:spcPct val="100000"/>
              </a:lnSpc>
              <a:defRPr sz="3200" b="0" cap="all">
                <a:solidFill>
                  <a:schemeClr val="bg1">
                    <a:lumMod val="65000"/>
                  </a:schemeClr>
                </a:solidFill>
                <a:latin typeface="Source Sans Pro Light" panose="020B0403030403020204" pitchFamily="34" charset="0"/>
              </a:defRPr>
            </a:lvl1pPr>
          </a:lstStyle>
          <a:p>
            <a:r>
              <a:rPr lang="en-US" dirty="0"/>
              <a:t>Click to edit Master title style</a:t>
            </a:r>
            <a:endParaRPr lang="en-ZA" dirty="0"/>
          </a:p>
        </p:txBody>
      </p:sp>
      <p:sp>
        <p:nvSpPr>
          <p:cNvPr id="11" name="Text Placeholder 2"/>
          <p:cNvSpPr>
            <a:spLocks noGrp="1"/>
          </p:cNvSpPr>
          <p:nvPr>
            <p:ph type="body" idx="1"/>
          </p:nvPr>
        </p:nvSpPr>
        <p:spPr>
          <a:xfrm>
            <a:off x="0" y="5808095"/>
            <a:ext cx="6857999" cy="1829638"/>
          </a:xfrm>
        </p:spPr>
        <p:txBody>
          <a:bodyPr lIns="540000" tIns="0" rIns="540000" bIns="0" anchor="b">
            <a:noAutofit/>
          </a:bodyPr>
          <a:lstStyle>
            <a:lvl1pPr marL="0" indent="0" algn="l">
              <a:buNone/>
              <a:defRPr sz="4800" b="0">
                <a:solidFill>
                  <a:srgbClr val="808080"/>
                </a:solidFill>
                <a:latin typeface="Source Sans Pro Black" panose="020B0803030403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endParaRPr lang="en-US" dirty="0"/>
          </a:p>
        </p:txBody>
      </p:sp>
    </p:spTree>
    <p:extLst>
      <p:ext uri="{BB962C8B-B14F-4D97-AF65-F5344CB8AC3E}">
        <p14:creationId xmlns:p14="http://schemas.microsoft.com/office/powerpoint/2010/main" val="288372290"/>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10" name="Title 1"/>
          <p:cNvSpPr>
            <a:spLocks noGrp="1"/>
          </p:cNvSpPr>
          <p:nvPr>
            <p:ph type="title"/>
          </p:nvPr>
        </p:nvSpPr>
        <p:spPr>
          <a:xfrm>
            <a:off x="0" y="7596369"/>
            <a:ext cx="6857999" cy="1362075"/>
          </a:xfrm>
        </p:spPr>
        <p:txBody>
          <a:bodyPr lIns="540000" tIns="0" rIns="540000" bIns="0" anchor="t">
            <a:noAutofit/>
          </a:bodyPr>
          <a:lstStyle>
            <a:lvl1pPr algn="r">
              <a:lnSpc>
                <a:spcPct val="100000"/>
              </a:lnSpc>
              <a:defRPr sz="3200" b="0" cap="all">
                <a:solidFill>
                  <a:schemeClr val="bg1">
                    <a:lumMod val="65000"/>
                  </a:schemeClr>
                </a:solidFill>
                <a:latin typeface="Source Sans Pro Light" panose="020B0403030403020204" pitchFamily="34" charset="0"/>
              </a:defRPr>
            </a:lvl1pPr>
          </a:lstStyle>
          <a:p>
            <a:r>
              <a:rPr lang="en-US" dirty="0"/>
              <a:t>Click to edit Master title style</a:t>
            </a:r>
            <a:endParaRPr lang="en-ZA" dirty="0"/>
          </a:p>
        </p:txBody>
      </p:sp>
      <p:sp>
        <p:nvSpPr>
          <p:cNvPr id="11" name="Text Placeholder 2"/>
          <p:cNvSpPr>
            <a:spLocks noGrp="1"/>
          </p:cNvSpPr>
          <p:nvPr>
            <p:ph type="body" idx="1"/>
          </p:nvPr>
        </p:nvSpPr>
        <p:spPr>
          <a:xfrm>
            <a:off x="0" y="5808095"/>
            <a:ext cx="6857999" cy="1829638"/>
          </a:xfrm>
        </p:spPr>
        <p:txBody>
          <a:bodyPr lIns="540000" tIns="0" rIns="540000" bIns="0" anchor="b">
            <a:noAutofit/>
          </a:bodyPr>
          <a:lstStyle>
            <a:lvl1pPr marL="0" indent="0" algn="r">
              <a:buNone/>
              <a:defRPr sz="4800" b="0">
                <a:solidFill>
                  <a:srgbClr val="808080"/>
                </a:solidFill>
                <a:latin typeface="Source Sans Pro Black" panose="020B0803030403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endParaRPr lang="en-US" dirty="0"/>
          </a:p>
        </p:txBody>
      </p:sp>
    </p:spTree>
    <p:extLst>
      <p:ext uri="{BB962C8B-B14F-4D97-AF65-F5344CB8AC3E}">
        <p14:creationId xmlns:p14="http://schemas.microsoft.com/office/powerpoint/2010/main" val="160051261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Text Page">
    <p:spTree>
      <p:nvGrpSpPr>
        <p:cNvPr id="1" name=""/>
        <p:cNvGrpSpPr/>
        <p:nvPr/>
      </p:nvGrpSpPr>
      <p:grpSpPr>
        <a:xfrm>
          <a:off x="0" y="0"/>
          <a:ext cx="0" cy="0"/>
          <a:chOff x="0" y="0"/>
          <a:chExt cx="0" cy="0"/>
        </a:xfrm>
      </p:grpSpPr>
      <p:sp>
        <p:nvSpPr>
          <p:cNvPr id="19" name="Title 1"/>
          <p:cNvSpPr>
            <a:spLocks noGrp="1"/>
          </p:cNvSpPr>
          <p:nvPr>
            <p:ph type="ctrTitle" hasCustomPrompt="1"/>
          </p:nvPr>
        </p:nvSpPr>
        <p:spPr>
          <a:xfrm>
            <a:off x="549000" y="158696"/>
            <a:ext cx="5760000" cy="351000"/>
          </a:xfrm>
        </p:spPr>
        <p:txBody>
          <a:bodyPr lIns="72000" tIns="0" rIns="0" bIns="0" anchor="b">
            <a:noAutofit/>
          </a:bodyPr>
          <a:lstStyle>
            <a:lvl1pPr algn="l">
              <a:defRPr sz="2000">
                <a:solidFill>
                  <a:schemeClr val="tx1"/>
                </a:solidFill>
                <a:latin typeface="Source Sans Pro Black" panose="020B0803030403020204" pitchFamily="34" charset="0"/>
              </a:defRPr>
            </a:lvl1pPr>
          </a:lstStyle>
          <a:p>
            <a:r>
              <a:rPr lang="en-US" dirty="0"/>
              <a:t>CLICK TO EDIT MASTER TITLE STYLE</a:t>
            </a:r>
            <a:endParaRPr lang="en-ZA" dirty="0"/>
          </a:p>
        </p:txBody>
      </p:sp>
      <p:sp>
        <p:nvSpPr>
          <p:cNvPr id="20" name="Subtitle 2"/>
          <p:cNvSpPr>
            <a:spLocks noGrp="1"/>
          </p:cNvSpPr>
          <p:nvPr>
            <p:ph type="subTitle" idx="1" hasCustomPrompt="1"/>
          </p:nvPr>
        </p:nvSpPr>
        <p:spPr>
          <a:xfrm>
            <a:off x="549000" y="510031"/>
            <a:ext cx="5760000" cy="270030"/>
          </a:xfrm>
        </p:spPr>
        <p:txBody>
          <a:bodyPr lIns="72000" tIns="0" rIns="0" bIns="0">
            <a:normAutofit/>
          </a:bodyPr>
          <a:lstStyle>
            <a:lvl1pPr marL="0" indent="0" algn="l">
              <a:buNone/>
              <a:defRPr sz="1400" b="0" i="0">
                <a:solidFill>
                  <a:srgbClr val="CC0000"/>
                </a:solidFill>
                <a:latin typeface="Source Sans Pro" panose="020B0503030403020204"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endParaRPr lang="en-ZA" dirty="0"/>
          </a:p>
        </p:txBody>
      </p:sp>
      <p:sp>
        <p:nvSpPr>
          <p:cNvPr id="21" name="Text Placeholder 7"/>
          <p:cNvSpPr>
            <a:spLocks noGrp="1"/>
          </p:cNvSpPr>
          <p:nvPr>
            <p:ph type="body" sz="quarter" idx="13"/>
          </p:nvPr>
        </p:nvSpPr>
        <p:spPr>
          <a:xfrm>
            <a:off x="549000" y="992560"/>
            <a:ext cx="5760000" cy="8107649"/>
          </a:xfrm>
        </p:spPr>
        <p:txBody>
          <a:bodyPr lIns="90000" tIns="0" bIns="90000">
            <a:noAutofit/>
          </a:bodyPr>
          <a:lstStyle>
            <a:lvl1pPr marL="185738" indent="-185738">
              <a:lnSpc>
                <a:spcPct val="110000"/>
              </a:lnSpc>
              <a:spcBef>
                <a:spcPts val="600"/>
              </a:spcBef>
              <a:buClr>
                <a:srgbClr val="C00000"/>
              </a:buClr>
              <a:buSzPct val="125000"/>
              <a:defRPr sz="1000">
                <a:solidFill>
                  <a:schemeClr val="tx1"/>
                </a:solidFill>
                <a:latin typeface="Source Sans Pro" panose="020B0503030403020204" pitchFamily="34" charset="0"/>
                <a:ea typeface="Verdana" pitchFamily="34" charset="0"/>
                <a:cs typeface="Verdana" pitchFamily="34" charset="0"/>
              </a:defRPr>
            </a:lvl1pPr>
            <a:lvl2pPr marL="541338" indent="-185738">
              <a:lnSpc>
                <a:spcPct val="110000"/>
              </a:lnSpc>
              <a:spcBef>
                <a:spcPts val="600"/>
              </a:spcBef>
              <a:buClr>
                <a:srgbClr val="FF9900"/>
              </a:buClr>
              <a:buSzPct val="125000"/>
              <a:buFont typeface="Arial" pitchFamily="34" charset="0"/>
              <a:buChar char="•"/>
              <a:defRPr sz="900">
                <a:solidFill>
                  <a:schemeClr val="tx1"/>
                </a:solidFill>
                <a:latin typeface="Source Sans Pro" panose="020B0503030403020204" pitchFamily="34" charset="0"/>
                <a:ea typeface="Verdana" pitchFamily="34" charset="0"/>
                <a:cs typeface="Verdana" pitchFamily="34" charset="0"/>
              </a:defRPr>
            </a:lvl2pPr>
            <a:lvl3pPr marL="896938" indent="-185738">
              <a:lnSpc>
                <a:spcPct val="110000"/>
              </a:lnSpc>
              <a:spcBef>
                <a:spcPts val="600"/>
              </a:spcBef>
              <a:defRPr sz="900" i="0">
                <a:solidFill>
                  <a:schemeClr val="tx1">
                    <a:lumMod val="65000"/>
                    <a:lumOff val="35000"/>
                  </a:schemeClr>
                </a:solidFill>
                <a:latin typeface="Source Sans Pro" panose="020B0503030403020204" pitchFamily="34" charset="0"/>
                <a:ea typeface="Verdana" pitchFamily="34" charset="0"/>
                <a:cs typeface="Verdana" pitchFamily="34" charset="0"/>
              </a:defRPr>
            </a:lvl3pPr>
            <a:lvl4pPr>
              <a:lnSpc>
                <a:spcPct val="113000"/>
              </a:lnSpc>
              <a:defRPr sz="1050">
                <a:solidFill>
                  <a:schemeClr val="tx1"/>
                </a:solidFill>
                <a:latin typeface="Verdana" pitchFamily="34" charset="0"/>
                <a:ea typeface="Verdana" pitchFamily="34" charset="0"/>
                <a:cs typeface="Verdana" pitchFamily="34" charset="0"/>
              </a:defRPr>
            </a:lvl4pPr>
            <a:lvl5pPr>
              <a:lnSpc>
                <a:spcPct val="113000"/>
              </a:lnSpc>
              <a:defRPr sz="1050">
                <a:solidFill>
                  <a:schemeClr val="tx1"/>
                </a:solidFill>
                <a:latin typeface="Verdana" pitchFamily="34" charset="0"/>
                <a:ea typeface="Verdana" pitchFamily="34" charset="0"/>
                <a:cs typeface="Verdana" pitchFamily="34" charset="0"/>
              </a:defRPr>
            </a:lvl5pPr>
          </a:lstStyle>
          <a:p>
            <a:pPr lvl="0"/>
            <a:r>
              <a:rPr lang="en-US" dirty="0"/>
              <a:t>Click to edit Master text styles</a:t>
            </a:r>
          </a:p>
          <a:p>
            <a:pPr lvl="1"/>
            <a:r>
              <a:rPr lang="en-US" dirty="0"/>
              <a:t>Second level</a:t>
            </a:r>
          </a:p>
          <a:p>
            <a:pPr lvl="2"/>
            <a:r>
              <a:rPr lang="en-US" dirty="0"/>
              <a:t>Third level</a:t>
            </a:r>
          </a:p>
        </p:txBody>
      </p:sp>
      <p:sp>
        <p:nvSpPr>
          <p:cNvPr id="11" name="Slide Number Placeholder 5"/>
          <p:cNvSpPr>
            <a:spLocks noGrp="1"/>
          </p:cNvSpPr>
          <p:nvPr>
            <p:ph type="sldNum" sz="quarter" idx="12"/>
          </p:nvPr>
        </p:nvSpPr>
        <p:spPr>
          <a:xfrm>
            <a:off x="2947447" y="9242270"/>
            <a:ext cx="963107" cy="673472"/>
          </a:xfrm>
          <a:prstGeom prst="rect">
            <a:avLst/>
          </a:prstGeom>
        </p:spPr>
        <p:txBody>
          <a:bodyPr lIns="36000" tIns="36000" rIns="36000" bIns="36000"/>
          <a:lstStyle>
            <a:lvl1pPr algn="ctr">
              <a:defRPr sz="3200" b="0">
                <a:solidFill>
                  <a:schemeClr val="tx1">
                    <a:lumMod val="50000"/>
                    <a:lumOff val="50000"/>
                  </a:schemeClr>
                </a:solidFill>
                <a:latin typeface="Source Sans Pro Light" panose="020B0403030403020204" pitchFamily="34" charset="0"/>
              </a:defRPr>
            </a:lvl1pPr>
          </a:lstStyle>
          <a:p>
            <a:pPr marL="0" marR="0" lvl="0" indent="0" algn="ctr" defTabSz="718444" rtl="0" eaLnBrk="1" fontAlgn="auto" latinLnBrk="0" hangingPunct="1">
              <a:lnSpc>
                <a:spcPct val="100000"/>
              </a:lnSpc>
              <a:spcBef>
                <a:spcPts val="0"/>
              </a:spcBef>
              <a:spcAft>
                <a:spcPts val="0"/>
              </a:spcAft>
              <a:buClrTx/>
              <a:buSzTx/>
              <a:buFontTx/>
              <a:buNone/>
              <a:tabLst/>
              <a:defRPr/>
            </a:pPr>
            <a:fld id="{A969F91B-03B1-4262-A82F-19DE5EE6529B}" type="slidenum">
              <a:rPr kumimoji="0" lang="en-ZA" sz="3200" b="0" i="0" u="none" strike="noStrike" kern="1200" cap="none" spc="0" normalizeH="0" baseline="0" noProof="0" smtClean="0">
                <a:ln>
                  <a:noFill/>
                </a:ln>
                <a:solidFill>
                  <a:prstClr val="black">
                    <a:lumMod val="50000"/>
                    <a:lumOff val="50000"/>
                  </a:prstClr>
                </a:solidFill>
                <a:effectLst/>
                <a:uLnTx/>
                <a:uFillTx/>
                <a:latin typeface="Source Sans Pro Light" panose="020B0403030403020204" pitchFamily="34" charset="0"/>
                <a:ea typeface="+mn-ea"/>
                <a:cs typeface="+mn-cs"/>
              </a:rPr>
              <a:pPr marL="0" marR="0" lvl="0" indent="0" algn="ctr" defTabSz="718444" rtl="0" eaLnBrk="1" fontAlgn="auto" latinLnBrk="0" hangingPunct="1">
                <a:lnSpc>
                  <a:spcPct val="100000"/>
                </a:lnSpc>
                <a:spcBef>
                  <a:spcPts val="0"/>
                </a:spcBef>
                <a:spcAft>
                  <a:spcPts val="0"/>
                </a:spcAft>
                <a:buClrTx/>
                <a:buSzTx/>
                <a:buFontTx/>
                <a:buNone/>
                <a:tabLst/>
                <a:defRPr/>
              </a:pPr>
              <a:t>‹#›</a:t>
            </a:fld>
            <a:endParaRPr kumimoji="0" lang="en-ZA" sz="3200" b="0" i="0" u="none" strike="noStrike" kern="1200" cap="none" spc="0" normalizeH="0" baseline="0" noProof="0" dirty="0">
              <a:ln>
                <a:noFill/>
              </a:ln>
              <a:solidFill>
                <a:prstClr val="black">
                  <a:lumMod val="50000"/>
                  <a:lumOff val="50000"/>
                </a:prstClr>
              </a:solidFill>
              <a:effectLst/>
              <a:uLnTx/>
              <a:uFillTx/>
              <a:latin typeface="Source Sans Pro Light" panose="020B0403030403020204" pitchFamily="34" charset="0"/>
              <a:ea typeface="+mn-ea"/>
              <a:cs typeface="+mn-cs"/>
            </a:endParaRPr>
          </a:p>
        </p:txBody>
      </p:sp>
    </p:spTree>
    <p:extLst>
      <p:ext uri="{BB962C8B-B14F-4D97-AF65-F5344CB8AC3E}">
        <p14:creationId xmlns:p14="http://schemas.microsoft.com/office/powerpoint/2010/main" val="159608592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ext Page">
    <p:spTree>
      <p:nvGrpSpPr>
        <p:cNvPr id="1" name=""/>
        <p:cNvGrpSpPr/>
        <p:nvPr/>
      </p:nvGrpSpPr>
      <p:grpSpPr>
        <a:xfrm>
          <a:off x="0" y="0"/>
          <a:ext cx="0" cy="0"/>
          <a:chOff x="0" y="0"/>
          <a:chExt cx="0" cy="0"/>
        </a:xfrm>
      </p:grpSpPr>
      <p:sp>
        <p:nvSpPr>
          <p:cNvPr id="19" name="Title 1"/>
          <p:cNvSpPr>
            <a:spLocks noGrp="1"/>
          </p:cNvSpPr>
          <p:nvPr>
            <p:ph type="ctrTitle" hasCustomPrompt="1"/>
          </p:nvPr>
        </p:nvSpPr>
        <p:spPr>
          <a:xfrm>
            <a:off x="549000" y="158696"/>
            <a:ext cx="5760000" cy="351000"/>
          </a:xfrm>
        </p:spPr>
        <p:txBody>
          <a:bodyPr lIns="72000" tIns="0" rIns="0" bIns="0" anchor="b">
            <a:noAutofit/>
          </a:bodyPr>
          <a:lstStyle>
            <a:lvl1pPr algn="l">
              <a:defRPr sz="2000">
                <a:solidFill>
                  <a:schemeClr val="tx1"/>
                </a:solidFill>
                <a:latin typeface="Source Sans Pro Black" panose="020B0803030403020204" pitchFamily="34" charset="0"/>
              </a:defRPr>
            </a:lvl1pPr>
          </a:lstStyle>
          <a:p>
            <a:r>
              <a:rPr lang="en-US" dirty="0"/>
              <a:t>CLICK TO EDIT MASTER TITLE STYLE</a:t>
            </a:r>
            <a:endParaRPr lang="en-ZA" dirty="0"/>
          </a:p>
        </p:txBody>
      </p:sp>
      <p:sp>
        <p:nvSpPr>
          <p:cNvPr id="20" name="Subtitle 2"/>
          <p:cNvSpPr>
            <a:spLocks noGrp="1"/>
          </p:cNvSpPr>
          <p:nvPr>
            <p:ph type="subTitle" idx="1" hasCustomPrompt="1"/>
          </p:nvPr>
        </p:nvSpPr>
        <p:spPr>
          <a:xfrm>
            <a:off x="549000" y="510031"/>
            <a:ext cx="5760000" cy="270030"/>
          </a:xfrm>
        </p:spPr>
        <p:txBody>
          <a:bodyPr lIns="72000" tIns="0" rIns="0" bIns="0">
            <a:normAutofit/>
          </a:bodyPr>
          <a:lstStyle>
            <a:lvl1pPr marL="0" indent="0" algn="l">
              <a:buNone/>
              <a:defRPr sz="1400" b="0" i="0">
                <a:solidFill>
                  <a:srgbClr val="CC0000"/>
                </a:solidFill>
                <a:latin typeface="Source Sans Pro" panose="020B0503030403020204"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endParaRPr lang="en-ZA" dirty="0"/>
          </a:p>
        </p:txBody>
      </p:sp>
      <p:sp>
        <p:nvSpPr>
          <p:cNvPr id="21" name="Text Placeholder 7"/>
          <p:cNvSpPr>
            <a:spLocks noGrp="1"/>
          </p:cNvSpPr>
          <p:nvPr>
            <p:ph type="body" sz="quarter" idx="13"/>
          </p:nvPr>
        </p:nvSpPr>
        <p:spPr>
          <a:xfrm>
            <a:off x="549000" y="992560"/>
            <a:ext cx="5760000" cy="8107649"/>
          </a:xfrm>
        </p:spPr>
        <p:txBody>
          <a:bodyPr lIns="90000" tIns="0" bIns="90000">
            <a:noAutofit/>
          </a:bodyPr>
          <a:lstStyle>
            <a:lvl1pPr marL="185738" indent="-185738">
              <a:lnSpc>
                <a:spcPct val="110000"/>
              </a:lnSpc>
              <a:spcBef>
                <a:spcPts val="600"/>
              </a:spcBef>
              <a:buClr>
                <a:srgbClr val="C00000"/>
              </a:buClr>
              <a:buSzPct val="125000"/>
              <a:defRPr sz="1000">
                <a:solidFill>
                  <a:schemeClr val="tx1"/>
                </a:solidFill>
                <a:latin typeface="Source Sans Pro" panose="020B0503030403020204" pitchFamily="34" charset="0"/>
                <a:ea typeface="Verdana" pitchFamily="34" charset="0"/>
                <a:cs typeface="Verdana" pitchFamily="34" charset="0"/>
              </a:defRPr>
            </a:lvl1pPr>
            <a:lvl2pPr marL="541338" indent="-185738">
              <a:lnSpc>
                <a:spcPct val="110000"/>
              </a:lnSpc>
              <a:spcBef>
                <a:spcPts val="600"/>
              </a:spcBef>
              <a:buClr>
                <a:srgbClr val="FF9900"/>
              </a:buClr>
              <a:buSzPct val="125000"/>
              <a:buFont typeface="Arial" pitchFamily="34" charset="0"/>
              <a:buChar char="•"/>
              <a:defRPr sz="900">
                <a:solidFill>
                  <a:schemeClr val="tx1"/>
                </a:solidFill>
                <a:latin typeface="Source Sans Pro" panose="020B0503030403020204" pitchFamily="34" charset="0"/>
                <a:ea typeface="Verdana" pitchFamily="34" charset="0"/>
                <a:cs typeface="Verdana" pitchFamily="34" charset="0"/>
              </a:defRPr>
            </a:lvl2pPr>
            <a:lvl3pPr marL="896938" indent="-185738">
              <a:lnSpc>
                <a:spcPct val="110000"/>
              </a:lnSpc>
              <a:spcBef>
                <a:spcPts val="600"/>
              </a:spcBef>
              <a:defRPr sz="900" i="0">
                <a:solidFill>
                  <a:schemeClr val="tx1">
                    <a:lumMod val="65000"/>
                    <a:lumOff val="35000"/>
                  </a:schemeClr>
                </a:solidFill>
                <a:latin typeface="Source Sans Pro" panose="020B0503030403020204" pitchFamily="34" charset="0"/>
                <a:ea typeface="Verdana" pitchFamily="34" charset="0"/>
                <a:cs typeface="Verdana" pitchFamily="34" charset="0"/>
              </a:defRPr>
            </a:lvl3pPr>
            <a:lvl4pPr>
              <a:lnSpc>
                <a:spcPct val="113000"/>
              </a:lnSpc>
              <a:defRPr sz="1050">
                <a:solidFill>
                  <a:schemeClr val="tx1"/>
                </a:solidFill>
                <a:latin typeface="Verdana" pitchFamily="34" charset="0"/>
                <a:ea typeface="Verdana" pitchFamily="34" charset="0"/>
                <a:cs typeface="Verdana" pitchFamily="34" charset="0"/>
              </a:defRPr>
            </a:lvl4pPr>
            <a:lvl5pPr>
              <a:lnSpc>
                <a:spcPct val="113000"/>
              </a:lnSpc>
              <a:defRPr sz="1050">
                <a:solidFill>
                  <a:schemeClr val="tx1"/>
                </a:solidFill>
                <a:latin typeface="Verdana" pitchFamily="34" charset="0"/>
                <a:ea typeface="Verdana" pitchFamily="34" charset="0"/>
                <a:cs typeface="Verdana" pitchFamily="34" charset="0"/>
              </a:defRPr>
            </a:lvl5pPr>
          </a:lstStyle>
          <a:p>
            <a:pPr lvl="0"/>
            <a:r>
              <a:rPr lang="en-US" dirty="0"/>
              <a:t>Click to edit Master text styles</a:t>
            </a:r>
          </a:p>
          <a:p>
            <a:pPr lvl="1"/>
            <a:r>
              <a:rPr lang="en-US" dirty="0"/>
              <a:t>Second level</a:t>
            </a:r>
          </a:p>
          <a:p>
            <a:pPr lvl="2"/>
            <a:r>
              <a:rPr lang="en-US" dirty="0"/>
              <a:t>Third level</a:t>
            </a:r>
          </a:p>
        </p:txBody>
      </p:sp>
      <p:sp>
        <p:nvSpPr>
          <p:cNvPr id="11" name="Slide Number Placeholder 5"/>
          <p:cNvSpPr>
            <a:spLocks noGrp="1"/>
          </p:cNvSpPr>
          <p:nvPr>
            <p:ph type="sldNum" sz="quarter" idx="12"/>
          </p:nvPr>
        </p:nvSpPr>
        <p:spPr>
          <a:xfrm>
            <a:off x="2947447" y="9242270"/>
            <a:ext cx="963107" cy="673472"/>
          </a:xfrm>
          <a:prstGeom prst="rect">
            <a:avLst/>
          </a:prstGeom>
        </p:spPr>
        <p:txBody>
          <a:bodyPr lIns="36000" tIns="36000" rIns="36000" bIns="36000"/>
          <a:lstStyle>
            <a:lvl1pPr algn="ctr">
              <a:defRPr sz="3200" b="0">
                <a:solidFill>
                  <a:schemeClr val="tx1">
                    <a:lumMod val="50000"/>
                    <a:lumOff val="50000"/>
                  </a:schemeClr>
                </a:solidFill>
                <a:latin typeface="Source Sans Pro Light" panose="020B0403030403020204" pitchFamily="34" charset="0"/>
              </a:defRPr>
            </a:lvl1pPr>
          </a:lstStyle>
          <a:p>
            <a:pPr marL="0" marR="0" lvl="0" indent="0" algn="ctr" defTabSz="718444" rtl="0" eaLnBrk="1" fontAlgn="auto" latinLnBrk="0" hangingPunct="1">
              <a:lnSpc>
                <a:spcPct val="100000"/>
              </a:lnSpc>
              <a:spcBef>
                <a:spcPts val="0"/>
              </a:spcBef>
              <a:spcAft>
                <a:spcPts val="0"/>
              </a:spcAft>
              <a:buClrTx/>
              <a:buSzTx/>
              <a:buFontTx/>
              <a:buNone/>
              <a:tabLst/>
              <a:defRPr/>
            </a:pPr>
            <a:fld id="{A969F91B-03B1-4262-A82F-19DE5EE6529B}" type="slidenum">
              <a:rPr kumimoji="0" lang="en-ZA" sz="3200" b="0" i="0" u="none" strike="noStrike" kern="1200" cap="none" spc="0" normalizeH="0" baseline="0" noProof="0" smtClean="0">
                <a:ln>
                  <a:noFill/>
                </a:ln>
                <a:solidFill>
                  <a:prstClr val="black">
                    <a:lumMod val="50000"/>
                    <a:lumOff val="50000"/>
                  </a:prstClr>
                </a:solidFill>
                <a:effectLst/>
                <a:uLnTx/>
                <a:uFillTx/>
                <a:latin typeface="Source Sans Pro Light" panose="020B0403030403020204" pitchFamily="34" charset="0"/>
                <a:ea typeface="+mn-ea"/>
                <a:cs typeface="+mn-cs"/>
              </a:rPr>
              <a:pPr marL="0" marR="0" lvl="0" indent="0" algn="ctr" defTabSz="718444" rtl="0" eaLnBrk="1" fontAlgn="auto" latinLnBrk="0" hangingPunct="1">
                <a:lnSpc>
                  <a:spcPct val="100000"/>
                </a:lnSpc>
                <a:spcBef>
                  <a:spcPts val="0"/>
                </a:spcBef>
                <a:spcAft>
                  <a:spcPts val="0"/>
                </a:spcAft>
                <a:buClrTx/>
                <a:buSzTx/>
                <a:buFontTx/>
                <a:buNone/>
                <a:tabLst/>
                <a:defRPr/>
              </a:pPr>
              <a:t>‹#›</a:t>
            </a:fld>
            <a:endParaRPr kumimoji="0" lang="en-ZA" sz="3200" b="0" i="0" u="none" strike="noStrike" kern="1200" cap="none" spc="0" normalizeH="0" baseline="0" noProof="0" dirty="0">
              <a:ln>
                <a:noFill/>
              </a:ln>
              <a:solidFill>
                <a:prstClr val="black">
                  <a:lumMod val="50000"/>
                  <a:lumOff val="50000"/>
                </a:prstClr>
              </a:solidFill>
              <a:effectLst/>
              <a:uLnTx/>
              <a:uFillTx/>
              <a:latin typeface="Source Sans Pro Light" panose="020B0403030403020204" pitchFamily="34" charset="0"/>
              <a:ea typeface="+mn-ea"/>
              <a:cs typeface="+mn-cs"/>
            </a:endParaRPr>
          </a:p>
        </p:txBody>
      </p:sp>
      <p:pic>
        <p:nvPicPr>
          <p:cNvPr id="6" name="Picture 5">
            <a:extLst>
              <a:ext uri="{FF2B5EF4-FFF2-40B4-BE49-F238E27FC236}">
                <a16:creationId xmlns:a16="http://schemas.microsoft.com/office/drawing/2014/main" id="{DB109370-A3D5-4D6B-AA7E-98BAED70C08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8657" y="9419354"/>
            <a:ext cx="6858002" cy="486646"/>
          </a:xfrm>
          <a:prstGeom prst="rect">
            <a:avLst/>
          </a:prstGeom>
        </p:spPr>
      </p:pic>
      <p:sp>
        <p:nvSpPr>
          <p:cNvPr id="7" name="תיבת טקסט 6">
            <a:extLst>
              <a:ext uri="{FF2B5EF4-FFF2-40B4-BE49-F238E27FC236}">
                <a16:creationId xmlns:a16="http://schemas.microsoft.com/office/drawing/2014/main" id="{02EF534B-BA3D-4A20-8831-9EC53B387431}"/>
              </a:ext>
            </a:extLst>
          </p:cNvPr>
          <p:cNvSpPr txBox="1"/>
          <p:nvPr userDrawn="1"/>
        </p:nvSpPr>
        <p:spPr>
          <a:xfrm>
            <a:off x="6219310" y="9507698"/>
            <a:ext cx="386644" cy="276999"/>
          </a:xfrm>
          <a:prstGeom prst="rect">
            <a:avLst/>
          </a:prstGeom>
          <a:noFill/>
        </p:spPr>
        <p:txBody>
          <a:bodyPr wrap="none" rtlCol="1">
            <a:spAutoFit/>
          </a:bodyPr>
          <a:lstStyle/>
          <a:p>
            <a:pPr algn="l"/>
            <a:fld id="{525CA866-701D-46E2-B125-12AFED5E90C5}" type="slidenum">
              <a:rPr lang="he-IL" sz="1200" b="1" smtClean="0">
                <a:solidFill>
                  <a:srgbClr val="404040"/>
                </a:solidFill>
                <a:latin typeface="Trebuchet MS" panose="020B0603020202020204" pitchFamily="34" charset="0"/>
              </a:rPr>
              <a:t>‹#›</a:t>
            </a:fld>
            <a:endParaRPr lang="he-IL" sz="1200" b="1" dirty="0">
              <a:solidFill>
                <a:srgbClr val="404040"/>
              </a:solidFill>
              <a:latin typeface="Trebuchet MS" panose="020B0603020202020204" pitchFamily="34" charset="0"/>
            </a:endParaRPr>
          </a:p>
        </p:txBody>
      </p:sp>
    </p:spTree>
    <p:extLst>
      <p:ext uri="{BB962C8B-B14F-4D97-AF65-F5344CB8AC3E}">
        <p14:creationId xmlns:p14="http://schemas.microsoft.com/office/powerpoint/2010/main" val="3697182415"/>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Headline Blank">
    <p:spTree>
      <p:nvGrpSpPr>
        <p:cNvPr id="1" name=""/>
        <p:cNvGrpSpPr/>
        <p:nvPr/>
      </p:nvGrpSpPr>
      <p:grpSpPr>
        <a:xfrm>
          <a:off x="0" y="0"/>
          <a:ext cx="0" cy="0"/>
          <a:chOff x="0" y="0"/>
          <a:chExt cx="0" cy="0"/>
        </a:xfrm>
      </p:grpSpPr>
      <p:sp>
        <p:nvSpPr>
          <p:cNvPr id="19" name="Title 1"/>
          <p:cNvSpPr>
            <a:spLocks noGrp="1"/>
          </p:cNvSpPr>
          <p:nvPr>
            <p:ph type="ctrTitle" hasCustomPrompt="1"/>
          </p:nvPr>
        </p:nvSpPr>
        <p:spPr>
          <a:xfrm>
            <a:off x="1178750" y="236180"/>
            <a:ext cx="5310590" cy="351000"/>
          </a:xfrm>
        </p:spPr>
        <p:txBody>
          <a:bodyPr lIns="72000" tIns="0" rIns="0" bIns="0" anchor="b">
            <a:noAutofit/>
          </a:bodyPr>
          <a:lstStyle>
            <a:lvl1pPr algn="l">
              <a:defRPr sz="2200">
                <a:solidFill>
                  <a:schemeClr val="bg1"/>
                </a:solidFill>
                <a:latin typeface="Source Sans Pro Black" panose="020B0803030403020204" pitchFamily="34" charset="0"/>
              </a:defRPr>
            </a:lvl1pPr>
          </a:lstStyle>
          <a:p>
            <a:r>
              <a:rPr lang="en-US" dirty="0"/>
              <a:t>HEADLINE SUMMARY</a:t>
            </a:r>
            <a:endParaRPr lang="en-ZA" dirty="0"/>
          </a:p>
        </p:txBody>
      </p:sp>
      <p:sp>
        <p:nvSpPr>
          <p:cNvPr id="20" name="Subtitle 2"/>
          <p:cNvSpPr>
            <a:spLocks noGrp="1"/>
          </p:cNvSpPr>
          <p:nvPr>
            <p:ph type="subTitle" idx="1" hasCustomPrompt="1"/>
          </p:nvPr>
        </p:nvSpPr>
        <p:spPr>
          <a:xfrm>
            <a:off x="1178750" y="587515"/>
            <a:ext cx="5310590" cy="270030"/>
          </a:xfrm>
        </p:spPr>
        <p:txBody>
          <a:bodyPr lIns="72000" tIns="0" rIns="0" bIns="0">
            <a:normAutofit/>
          </a:bodyPr>
          <a:lstStyle>
            <a:lvl1pPr marL="0" indent="0" algn="l">
              <a:buNone/>
              <a:defRPr sz="1400" b="0" i="0">
                <a:solidFill>
                  <a:schemeClr val="bg1"/>
                </a:solidFill>
                <a:latin typeface="Source Sans Pro" panose="020B0503030403020204"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endParaRPr lang="en-ZA" dirty="0"/>
          </a:p>
        </p:txBody>
      </p:sp>
      <p:sp>
        <p:nvSpPr>
          <p:cNvPr id="5" name="Title 1"/>
          <p:cNvSpPr txBox="1">
            <a:spLocks/>
          </p:cNvSpPr>
          <p:nvPr userDrawn="1"/>
        </p:nvSpPr>
        <p:spPr>
          <a:xfrm>
            <a:off x="112503" y="411369"/>
            <a:ext cx="6192105" cy="431461"/>
          </a:xfrm>
          <a:prstGeom prst="rect">
            <a:avLst/>
          </a:prstGeom>
        </p:spPr>
        <p:txBody>
          <a:bodyPr vert="horz" lIns="91440" tIns="45720" rIns="91440" bIns="45720" rtlCol="0" anchor="ctr">
            <a:normAutofit fontScale="47500" lnSpcReduction="20000"/>
          </a:bodyPr>
          <a:lstStyle>
            <a:lvl1pPr algn="ctr" defTabSz="584310" rtl="0" eaLnBrk="1" latinLnBrk="0" hangingPunct="1">
              <a:spcBef>
                <a:spcPct val="0"/>
              </a:spcBef>
              <a:buNone/>
              <a:defRPr sz="2812" kern="1200">
                <a:solidFill>
                  <a:schemeClr val="tx1"/>
                </a:solidFill>
                <a:latin typeface="Source Sans Pro SemiBold" panose="020B0603030403020204" pitchFamily="34" charset="0"/>
                <a:ea typeface="+mj-ea"/>
                <a:cs typeface="+mj-cs"/>
              </a:defRPr>
            </a:lvl1pPr>
          </a:lstStyle>
          <a:p>
            <a:pPr marL="0" marR="0" lvl="0" indent="0" algn="ctr" defTabSz="584310" rtl="0" eaLnBrk="1" fontAlgn="auto" latinLnBrk="0" hangingPunct="1">
              <a:lnSpc>
                <a:spcPct val="100000"/>
              </a:lnSpc>
              <a:spcBef>
                <a:spcPct val="0"/>
              </a:spcBef>
              <a:spcAft>
                <a:spcPts val="0"/>
              </a:spcAft>
              <a:buClrTx/>
              <a:buSzTx/>
              <a:buFontTx/>
              <a:buNone/>
              <a:tabLst/>
              <a:defRPr/>
            </a:pPr>
            <a:r>
              <a:rPr kumimoji="0" lang="en-ZA" sz="2812" b="0" i="0" u="none" strike="noStrike" kern="1200" cap="none" spc="0" normalizeH="0" baseline="0" noProof="0" dirty="0">
                <a:ln>
                  <a:noFill/>
                </a:ln>
                <a:solidFill>
                  <a:prstClr val="black"/>
                </a:solidFill>
                <a:effectLst/>
                <a:uLnTx/>
                <a:uFillTx/>
                <a:latin typeface="Source Sans Pro SemiBold" panose="020B0603030403020204" pitchFamily="34" charset="0"/>
                <a:ea typeface="+mj-ea"/>
                <a:cs typeface="+mj-cs"/>
              </a:rPr>
              <a:t>INTERNATIONAL PERFORMANCE </a:t>
            </a:r>
            <a:br>
              <a:rPr kumimoji="0" lang="en-ZA" sz="2812" b="0" i="0" u="none" strike="noStrike" kern="1200" cap="none" spc="0" normalizeH="0" baseline="0" noProof="0" dirty="0">
                <a:ln>
                  <a:noFill/>
                </a:ln>
                <a:solidFill>
                  <a:prstClr val="black"/>
                </a:solidFill>
                <a:effectLst/>
                <a:uLnTx/>
                <a:uFillTx/>
                <a:latin typeface="Source Sans Pro SemiBold" panose="020B0603030403020204" pitchFamily="34" charset="0"/>
                <a:ea typeface="+mj-ea"/>
                <a:cs typeface="+mj-cs"/>
              </a:rPr>
            </a:br>
            <a:endParaRPr kumimoji="0" lang="en-ZA" sz="2812" b="0" i="0" u="none" strike="noStrike" kern="1200" cap="none" spc="0" normalizeH="0" baseline="0" noProof="0" dirty="0">
              <a:ln>
                <a:noFill/>
              </a:ln>
              <a:solidFill>
                <a:prstClr val="black"/>
              </a:solidFill>
              <a:effectLst/>
              <a:uLnTx/>
              <a:uFillTx/>
              <a:latin typeface="Source Sans Pro SemiBold" panose="020B0603030403020204" pitchFamily="34" charset="0"/>
              <a:ea typeface="+mj-ea"/>
              <a:cs typeface="+mj-cs"/>
            </a:endParaRPr>
          </a:p>
        </p:txBody>
      </p:sp>
    </p:spTree>
    <p:extLst>
      <p:ext uri="{BB962C8B-B14F-4D97-AF65-F5344CB8AC3E}">
        <p14:creationId xmlns:p14="http://schemas.microsoft.com/office/powerpoint/2010/main" val="380652788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Headline Text">
    <p:spTree>
      <p:nvGrpSpPr>
        <p:cNvPr id="1" name=""/>
        <p:cNvGrpSpPr/>
        <p:nvPr/>
      </p:nvGrpSpPr>
      <p:grpSpPr>
        <a:xfrm>
          <a:off x="0" y="0"/>
          <a:ext cx="0" cy="0"/>
          <a:chOff x="0" y="0"/>
          <a:chExt cx="0" cy="0"/>
        </a:xfrm>
      </p:grpSpPr>
      <p:sp>
        <p:nvSpPr>
          <p:cNvPr id="21" name="Text Placeholder 7"/>
          <p:cNvSpPr>
            <a:spLocks noGrp="1"/>
          </p:cNvSpPr>
          <p:nvPr>
            <p:ph type="body" sz="quarter" idx="13"/>
          </p:nvPr>
        </p:nvSpPr>
        <p:spPr>
          <a:xfrm>
            <a:off x="0" y="1316180"/>
            <a:ext cx="6858000" cy="7560000"/>
          </a:xfrm>
        </p:spPr>
        <p:txBody>
          <a:bodyPr lIns="360000" tIns="180000" rIns="360000" bIns="180000">
            <a:noAutofit/>
          </a:bodyPr>
          <a:lstStyle>
            <a:lvl1pPr marL="185738" indent="-185738">
              <a:lnSpc>
                <a:spcPct val="110000"/>
              </a:lnSpc>
              <a:spcBef>
                <a:spcPts val="600"/>
              </a:spcBef>
              <a:buClr>
                <a:srgbClr val="C00000"/>
              </a:buClr>
              <a:buSzPct val="125000"/>
              <a:defRPr sz="1050">
                <a:solidFill>
                  <a:schemeClr val="tx1"/>
                </a:solidFill>
                <a:latin typeface="Source Sans Pro" panose="020B0503030403020204" pitchFamily="34" charset="0"/>
                <a:ea typeface="Verdana" pitchFamily="34" charset="0"/>
                <a:cs typeface="Verdana" pitchFamily="34" charset="0"/>
              </a:defRPr>
            </a:lvl1pPr>
            <a:lvl2pPr marL="541338" indent="-185738">
              <a:lnSpc>
                <a:spcPct val="110000"/>
              </a:lnSpc>
              <a:spcBef>
                <a:spcPts val="600"/>
              </a:spcBef>
              <a:buClr>
                <a:srgbClr val="FF9900"/>
              </a:buClr>
              <a:buSzPct val="125000"/>
              <a:buFont typeface="Arial" pitchFamily="34" charset="0"/>
              <a:buChar char="•"/>
              <a:defRPr sz="1050">
                <a:solidFill>
                  <a:schemeClr val="tx1"/>
                </a:solidFill>
                <a:latin typeface="Source Sans Pro" panose="020B0503030403020204" pitchFamily="34" charset="0"/>
                <a:ea typeface="Verdana" pitchFamily="34" charset="0"/>
                <a:cs typeface="Verdana" pitchFamily="34" charset="0"/>
              </a:defRPr>
            </a:lvl2pPr>
            <a:lvl3pPr marL="896938" indent="-185738">
              <a:lnSpc>
                <a:spcPct val="110000"/>
              </a:lnSpc>
              <a:spcBef>
                <a:spcPts val="600"/>
              </a:spcBef>
              <a:defRPr sz="1050" i="0">
                <a:solidFill>
                  <a:schemeClr val="tx1">
                    <a:lumMod val="65000"/>
                    <a:lumOff val="35000"/>
                  </a:schemeClr>
                </a:solidFill>
                <a:latin typeface="Source Sans Pro" panose="020B0503030403020204" pitchFamily="34" charset="0"/>
                <a:ea typeface="Verdana" pitchFamily="34" charset="0"/>
                <a:cs typeface="Verdana" pitchFamily="34" charset="0"/>
              </a:defRPr>
            </a:lvl3pPr>
            <a:lvl4pPr>
              <a:lnSpc>
                <a:spcPct val="113000"/>
              </a:lnSpc>
              <a:defRPr sz="1050">
                <a:solidFill>
                  <a:schemeClr val="tx1"/>
                </a:solidFill>
                <a:latin typeface="Verdana" pitchFamily="34" charset="0"/>
                <a:ea typeface="Verdana" pitchFamily="34" charset="0"/>
                <a:cs typeface="Verdana" pitchFamily="34" charset="0"/>
              </a:defRPr>
            </a:lvl4pPr>
            <a:lvl5pPr>
              <a:lnSpc>
                <a:spcPct val="113000"/>
              </a:lnSpc>
              <a:defRPr sz="1050">
                <a:solidFill>
                  <a:schemeClr val="tx1"/>
                </a:solidFill>
                <a:latin typeface="Verdana" pitchFamily="34" charset="0"/>
                <a:ea typeface="Verdana" pitchFamily="34" charset="0"/>
                <a:cs typeface="Verdana" pitchFamily="34" charset="0"/>
              </a:defRPr>
            </a:lvl5pPr>
          </a:lstStyle>
          <a:p>
            <a:pPr lvl="0"/>
            <a:r>
              <a:rPr lang="en-US" dirty="0"/>
              <a:t>Click to edit Master text styles</a:t>
            </a:r>
          </a:p>
          <a:p>
            <a:pPr lvl="1"/>
            <a:r>
              <a:rPr lang="en-US" dirty="0"/>
              <a:t>Second level</a:t>
            </a:r>
          </a:p>
          <a:p>
            <a:pPr lvl="2"/>
            <a:r>
              <a:rPr lang="en-US" dirty="0"/>
              <a:t>Third level</a:t>
            </a:r>
          </a:p>
        </p:txBody>
      </p:sp>
      <p:sp>
        <p:nvSpPr>
          <p:cNvPr id="12" name="Title 1"/>
          <p:cNvSpPr>
            <a:spLocks noGrp="1"/>
          </p:cNvSpPr>
          <p:nvPr>
            <p:ph type="ctrTitle" hasCustomPrompt="1"/>
          </p:nvPr>
        </p:nvSpPr>
        <p:spPr>
          <a:xfrm>
            <a:off x="1178750" y="236180"/>
            <a:ext cx="5310590" cy="351000"/>
          </a:xfrm>
        </p:spPr>
        <p:txBody>
          <a:bodyPr lIns="72000" tIns="0" rIns="0" bIns="0" anchor="b">
            <a:noAutofit/>
          </a:bodyPr>
          <a:lstStyle>
            <a:lvl1pPr algn="l">
              <a:defRPr sz="2200">
                <a:solidFill>
                  <a:schemeClr val="bg1"/>
                </a:solidFill>
                <a:latin typeface="Source Sans Pro Black" panose="020B0803030403020204" pitchFamily="34" charset="0"/>
              </a:defRPr>
            </a:lvl1pPr>
          </a:lstStyle>
          <a:p>
            <a:r>
              <a:rPr lang="en-US" dirty="0"/>
              <a:t>HEADLINE SUMMARY</a:t>
            </a:r>
            <a:endParaRPr lang="en-ZA" dirty="0"/>
          </a:p>
        </p:txBody>
      </p:sp>
      <p:sp>
        <p:nvSpPr>
          <p:cNvPr id="13" name="Subtitle 2"/>
          <p:cNvSpPr>
            <a:spLocks noGrp="1"/>
          </p:cNvSpPr>
          <p:nvPr>
            <p:ph type="subTitle" idx="1" hasCustomPrompt="1"/>
          </p:nvPr>
        </p:nvSpPr>
        <p:spPr>
          <a:xfrm>
            <a:off x="1178750" y="587515"/>
            <a:ext cx="5310590" cy="270030"/>
          </a:xfrm>
        </p:spPr>
        <p:txBody>
          <a:bodyPr lIns="72000" tIns="0" rIns="0" bIns="0">
            <a:normAutofit/>
          </a:bodyPr>
          <a:lstStyle>
            <a:lvl1pPr marL="0" indent="0" algn="l">
              <a:buNone/>
              <a:defRPr sz="1400" b="0" i="0">
                <a:solidFill>
                  <a:schemeClr val="bg1"/>
                </a:solidFill>
                <a:latin typeface="Source Sans Pro" panose="020B0503030403020204"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endParaRPr lang="en-ZA" dirty="0"/>
          </a:p>
        </p:txBody>
      </p:sp>
    </p:spTree>
    <p:extLst>
      <p:ext uri="{BB962C8B-B14F-4D97-AF65-F5344CB8AC3E}">
        <p14:creationId xmlns:p14="http://schemas.microsoft.com/office/powerpoint/2010/main" val="2289064384"/>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Headline Text Block">
    <p:spTree>
      <p:nvGrpSpPr>
        <p:cNvPr id="1" name=""/>
        <p:cNvGrpSpPr/>
        <p:nvPr/>
      </p:nvGrpSpPr>
      <p:grpSpPr>
        <a:xfrm>
          <a:off x="0" y="0"/>
          <a:ext cx="0" cy="0"/>
          <a:chOff x="0" y="0"/>
          <a:chExt cx="0" cy="0"/>
        </a:xfrm>
      </p:grpSpPr>
      <p:sp>
        <p:nvSpPr>
          <p:cNvPr id="6" name="Text Placeholder 5"/>
          <p:cNvSpPr>
            <a:spLocks noGrp="1"/>
          </p:cNvSpPr>
          <p:nvPr>
            <p:ph type="body" sz="quarter" idx="14"/>
          </p:nvPr>
        </p:nvSpPr>
        <p:spPr>
          <a:xfrm>
            <a:off x="0" y="1316179"/>
            <a:ext cx="6858000" cy="1800000"/>
          </a:xfrm>
          <a:solidFill>
            <a:srgbClr val="F0F0F0"/>
          </a:solidFill>
        </p:spPr>
        <p:txBody>
          <a:bodyPr lIns="360000" tIns="180000" rIns="360000" bIns="180000">
            <a:noAutofit/>
          </a:bodyPr>
          <a:lstStyle>
            <a:lvl1pPr marL="0" indent="0">
              <a:lnSpc>
                <a:spcPct val="110000"/>
              </a:lnSpc>
              <a:spcBef>
                <a:spcPts val="600"/>
              </a:spcBef>
              <a:buSzPct val="125000"/>
              <a:buFont typeface="Arial" panose="020B0604020202020204" pitchFamily="34" charset="0"/>
              <a:buNone/>
              <a:defRPr/>
            </a:lvl1pPr>
            <a:lvl2pPr marL="180000" indent="0">
              <a:lnSpc>
                <a:spcPct val="110000"/>
              </a:lnSpc>
              <a:spcBef>
                <a:spcPts val="600"/>
              </a:spcBef>
              <a:buSzPct val="125000"/>
              <a:buFont typeface="Arial" panose="020B0604020202020204" pitchFamily="34" charset="0"/>
              <a:buNone/>
              <a:defRPr/>
            </a:lvl2pPr>
            <a:lvl3pPr marL="360000" indent="0">
              <a:lnSpc>
                <a:spcPct val="110000"/>
              </a:lnSpc>
              <a:spcBef>
                <a:spcPts val="600"/>
              </a:spcBef>
              <a:buSzPct val="125000"/>
              <a:buFont typeface="Arial" panose="020B0604020202020204" pitchFamily="34" charset="0"/>
              <a:buNone/>
              <a:defRPr/>
            </a:lvl3pPr>
            <a:lvl4pPr marL="1022541" indent="-146077">
              <a:buSzPct val="125000"/>
              <a:buFont typeface="Arial" panose="020B0604020202020204" pitchFamily="34" charset="0"/>
              <a:buChar char="•"/>
              <a:defRPr/>
            </a:lvl4pPr>
            <a:lvl5pPr marL="1314696" indent="-146077">
              <a:buSzPct val="125000"/>
              <a:buFont typeface="Arial" panose="020B0604020202020204" pitchFamily="34" charset="0"/>
              <a:buChar char="•"/>
              <a:defRPr/>
            </a:lvl5pPr>
          </a:lstStyle>
          <a:p>
            <a:pPr lvl="0"/>
            <a:r>
              <a:rPr lang="en-US" dirty="0"/>
              <a:t>Click to edit Master text styles</a:t>
            </a:r>
          </a:p>
          <a:p>
            <a:pPr lvl="1"/>
            <a:r>
              <a:rPr lang="en-US" dirty="0"/>
              <a:t>Second level</a:t>
            </a:r>
          </a:p>
          <a:p>
            <a:pPr lvl="2"/>
            <a:r>
              <a:rPr lang="en-US" dirty="0"/>
              <a:t>Third level</a:t>
            </a:r>
          </a:p>
        </p:txBody>
      </p:sp>
      <p:sp>
        <p:nvSpPr>
          <p:cNvPr id="11" name="Title 1"/>
          <p:cNvSpPr>
            <a:spLocks noGrp="1"/>
          </p:cNvSpPr>
          <p:nvPr>
            <p:ph type="ctrTitle" hasCustomPrompt="1"/>
          </p:nvPr>
        </p:nvSpPr>
        <p:spPr>
          <a:xfrm>
            <a:off x="1178750" y="236180"/>
            <a:ext cx="5310590" cy="351000"/>
          </a:xfrm>
        </p:spPr>
        <p:txBody>
          <a:bodyPr lIns="72000" tIns="0" rIns="0" bIns="0" anchor="b">
            <a:noAutofit/>
          </a:bodyPr>
          <a:lstStyle>
            <a:lvl1pPr algn="l">
              <a:defRPr sz="2200">
                <a:solidFill>
                  <a:schemeClr val="bg1"/>
                </a:solidFill>
                <a:latin typeface="Source Sans Pro Black" panose="020B0803030403020204" pitchFamily="34" charset="0"/>
              </a:defRPr>
            </a:lvl1pPr>
          </a:lstStyle>
          <a:p>
            <a:r>
              <a:rPr lang="en-US" dirty="0"/>
              <a:t>HEADLINE SUMMARY</a:t>
            </a:r>
            <a:endParaRPr lang="en-ZA" dirty="0"/>
          </a:p>
        </p:txBody>
      </p:sp>
      <p:sp>
        <p:nvSpPr>
          <p:cNvPr id="12" name="Subtitle 2"/>
          <p:cNvSpPr>
            <a:spLocks noGrp="1"/>
          </p:cNvSpPr>
          <p:nvPr>
            <p:ph type="subTitle" idx="1" hasCustomPrompt="1"/>
          </p:nvPr>
        </p:nvSpPr>
        <p:spPr>
          <a:xfrm>
            <a:off x="1178750" y="587515"/>
            <a:ext cx="5310590" cy="270030"/>
          </a:xfrm>
        </p:spPr>
        <p:txBody>
          <a:bodyPr lIns="72000" tIns="0" rIns="0" bIns="0">
            <a:normAutofit/>
          </a:bodyPr>
          <a:lstStyle>
            <a:lvl1pPr marL="0" indent="0" algn="l">
              <a:buNone/>
              <a:defRPr sz="1400" b="0" i="0">
                <a:solidFill>
                  <a:schemeClr val="bg1"/>
                </a:solidFill>
                <a:latin typeface="Source Sans Pro" panose="020B0503030403020204"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endParaRPr lang="en-ZA" dirty="0"/>
          </a:p>
        </p:txBody>
      </p:sp>
      <p:sp>
        <p:nvSpPr>
          <p:cNvPr id="14" name="Slide Number Placeholder 5"/>
          <p:cNvSpPr>
            <a:spLocks noGrp="1"/>
          </p:cNvSpPr>
          <p:nvPr>
            <p:ph type="sldNum" sz="quarter" idx="12"/>
          </p:nvPr>
        </p:nvSpPr>
        <p:spPr>
          <a:xfrm>
            <a:off x="2947447" y="9242270"/>
            <a:ext cx="963107" cy="673472"/>
          </a:xfrm>
          <a:prstGeom prst="rect">
            <a:avLst/>
          </a:prstGeom>
        </p:spPr>
        <p:txBody>
          <a:bodyPr lIns="36000" tIns="36000" rIns="36000" bIns="36000"/>
          <a:lstStyle>
            <a:lvl1pPr algn="ctr">
              <a:defRPr sz="3200" b="0">
                <a:solidFill>
                  <a:schemeClr val="tx1">
                    <a:lumMod val="50000"/>
                    <a:lumOff val="50000"/>
                  </a:schemeClr>
                </a:solidFill>
                <a:latin typeface="Source Sans Pro Light" panose="020B0403030403020204" pitchFamily="34" charset="0"/>
              </a:defRPr>
            </a:lvl1pPr>
          </a:lstStyle>
          <a:p>
            <a:pPr marL="0" marR="0" lvl="0" indent="0" algn="ctr" defTabSz="718444" rtl="0" eaLnBrk="1" fontAlgn="auto" latinLnBrk="0" hangingPunct="1">
              <a:lnSpc>
                <a:spcPct val="100000"/>
              </a:lnSpc>
              <a:spcBef>
                <a:spcPts val="0"/>
              </a:spcBef>
              <a:spcAft>
                <a:spcPts val="0"/>
              </a:spcAft>
              <a:buClrTx/>
              <a:buSzTx/>
              <a:buFontTx/>
              <a:buNone/>
              <a:tabLst/>
              <a:defRPr/>
            </a:pPr>
            <a:fld id="{A969F91B-03B1-4262-A82F-19DE5EE6529B}" type="slidenum">
              <a:rPr kumimoji="0" lang="en-ZA" sz="3200" b="0" i="0" u="none" strike="noStrike" kern="1200" cap="none" spc="0" normalizeH="0" baseline="0" noProof="0" smtClean="0">
                <a:ln>
                  <a:noFill/>
                </a:ln>
                <a:solidFill>
                  <a:prstClr val="black">
                    <a:lumMod val="50000"/>
                    <a:lumOff val="50000"/>
                  </a:prstClr>
                </a:solidFill>
                <a:effectLst/>
                <a:uLnTx/>
                <a:uFillTx/>
                <a:latin typeface="Source Sans Pro Light" panose="020B0403030403020204" pitchFamily="34" charset="0"/>
                <a:ea typeface="+mn-ea"/>
                <a:cs typeface="+mn-cs"/>
              </a:rPr>
              <a:pPr marL="0" marR="0" lvl="0" indent="0" algn="ctr" defTabSz="718444" rtl="0" eaLnBrk="1" fontAlgn="auto" latinLnBrk="0" hangingPunct="1">
                <a:lnSpc>
                  <a:spcPct val="100000"/>
                </a:lnSpc>
                <a:spcBef>
                  <a:spcPts val="0"/>
                </a:spcBef>
                <a:spcAft>
                  <a:spcPts val="0"/>
                </a:spcAft>
                <a:buClrTx/>
                <a:buSzTx/>
                <a:buFontTx/>
                <a:buNone/>
                <a:tabLst/>
                <a:defRPr/>
              </a:pPr>
              <a:t>‹#›</a:t>
            </a:fld>
            <a:endParaRPr kumimoji="0" lang="en-ZA" sz="3200" b="0" i="0" u="none" strike="noStrike" kern="1200" cap="none" spc="0" normalizeH="0" baseline="0" noProof="0" dirty="0">
              <a:ln>
                <a:noFill/>
              </a:ln>
              <a:solidFill>
                <a:prstClr val="black">
                  <a:lumMod val="50000"/>
                  <a:lumOff val="50000"/>
                </a:prstClr>
              </a:solidFill>
              <a:effectLst/>
              <a:uLnTx/>
              <a:uFillTx/>
              <a:latin typeface="Source Sans Pro Light" panose="020B0403030403020204" pitchFamily="34" charset="0"/>
              <a:ea typeface="+mn-ea"/>
              <a:cs typeface="+mn-cs"/>
            </a:endParaRPr>
          </a:p>
        </p:txBody>
      </p:sp>
    </p:spTree>
    <p:extLst>
      <p:ext uri="{BB962C8B-B14F-4D97-AF65-F5344CB8AC3E}">
        <p14:creationId xmlns:p14="http://schemas.microsoft.com/office/powerpoint/2010/main" val="364350389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Section 8 Blank">
    <p:spTree>
      <p:nvGrpSpPr>
        <p:cNvPr id="1" name=""/>
        <p:cNvGrpSpPr/>
        <p:nvPr/>
      </p:nvGrpSpPr>
      <p:grpSpPr>
        <a:xfrm>
          <a:off x="0" y="0"/>
          <a:ext cx="0" cy="0"/>
          <a:chOff x="0" y="0"/>
          <a:chExt cx="0" cy="0"/>
        </a:xfrm>
      </p:grpSpPr>
      <p:sp>
        <p:nvSpPr>
          <p:cNvPr id="10" name="Title 1"/>
          <p:cNvSpPr>
            <a:spLocks noGrp="1"/>
          </p:cNvSpPr>
          <p:nvPr>
            <p:ph type="ctrTitle" hasCustomPrompt="1"/>
          </p:nvPr>
        </p:nvSpPr>
        <p:spPr>
          <a:xfrm>
            <a:off x="1178750" y="236180"/>
            <a:ext cx="5310590" cy="351000"/>
          </a:xfrm>
        </p:spPr>
        <p:txBody>
          <a:bodyPr lIns="72000" tIns="0" rIns="0" bIns="0" anchor="b">
            <a:noAutofit/>
          </a:bodyPr>
          <a:lstStyle>
            <a:lvl1pPr algn="l">
              <a:defRPr sz="2200">
                <a:solidFill>
                  <a:schemeClr val="bg1"/>
                </a:solidFill>
                <a:latin typeface="Source Sans Pro Black" panose="020B0803030403020204" pitchFamily="34" charset="0"/>
              </a:defRPr>
            </a:lvl1pPr>
          </a:lstStyle>
          <a:p>
            <a:r>
              <a:rPr lang="en-US" dirty="0"/>
              <a:t>DAY TRIPS</a:t>
            </a:r>
            <a:endParaRPr lang="en-ZA" dirty="0"/>
          </a:p>
        </p:txBody>
      </p:sp>
      <p:sp>
        <p:nvSpPr>
          <p:cNvPr id="11" name="Subtitle 2"/>
          <p:cNvSpPr>
            <a:spLocks noGrp="1"/>
          </p:cNvSpPr>
          <p:nvPr>
            <p:ph type="subTitle" idx="1" hasCustomPrompt="1"/>
          </p:nvPr>
        </p:nvSpPr>
        <p:spPr>
          <a:xfrm>
            <a:off x="1178750" y="587515"/>
            <a:ext cx="5310590" cy="270030"/>
          </a:xfrm>
        </p:spPr>
        <p:txBody>
          <a:bodyPr lIns="72000" tIns="0" rIns="0" bIns="0">
            <a:normAutofit/>
          </a:bodyPr>
          <a:lstStyle>
            <a:lvl1pPr marL="0" indent="0" algn="l">
              <a:buNone/>
              <a:defRPr sz="1400" b="0" i="0">
                <a:solidFill>
                  <a:schemeClr val="bg1"/>
                </a:solidFill>
                <a:latin typeface="Source Sans Pro" panose="020B0503030403020204"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endParaRPr lang="en-ZA" dirty="0"/>
          </a:p>
        </p:txBody>
      </p:sp>
    </p:spTree>
    <p:extLst>
      <p:ext uri="{BB962C8B-B14F-4D97-AF65-F5344CB8AC3E}">
        <p14:creationId xmlns:p14="http://schemas.microsoft.com/office/powerpoint/2010/main" val="33567206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userDrawn="1">
  <p:cSld name="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23991359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userDrawn="1">
  <p:cSld name="2_Cover">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6B73934C-A30F-4EBF-965A-412E7A092F43}"/>
              </a:ext>
            </a:extLst>
          </p:cNvPr>
          <p:cNvPicPr>
            <a:picLocks noChangeAspect="1"/>
          </p:cNvPicPr>
          <p:nvPr userDrawn="1"/>
        </p:nvPicPr>
        <p:blipFill>
          <a:blip r:embed="rId2">
            <a:extLst>
              <a:ext uri="{28A0092B-C50C-407E-A947-70E740481C1C}">
                <a14:useLocalDpi xmlns:a14="http://schemas.microsoft.com/office/drawing/2010/main" val="0"/>
              </a:ext>
            </a:extLst>
          </a:blip>
          <a:srcRect t="7756" b="7756"/>
          <a:stretch/>
        </p:blipFill>
        <p:spPr>
          <a:xfrm flipH="1">
            <a:off x="0" y="0"/>
            <a:ext cx="6858000" cy="9906000"/>
          </a:xfrm>
          <a:prstGeom prst="rect">
            <a:avLst/>
          </a:prstGeom>
        </p:spPr>
      </p:pic>
      <p:pic>
        <p:nvPicPr>
          <p:cNvPr id="9" name="Picture 8">
            <a:extLst>
              <a:ext uri="{FF2B5EF4-FFF2-40B4-BE49-F238E27FC236}">
                <a16:creationId xmlns:a16="http://schemas.microsoft.com/office/drawing/2014/main" id="{C0B9DB55-FEF1-4808-86C0-B5CF0AC0C29D}"/>
              </a:ext>
            </a:extLst>
          </p:cNvPr>
          <p:cNvPicPr>
            <a:picLocks noChangeAspect="1"/>
          </p:cNvPicPr>
          <p:nvPr userDrawn="1"/>
        </p:nvPicPr>
        <p:blipFill>
          <a:blip r:embed="rId3" cstate="print">
            <a:extLst>
              <a:ext uri="{28A0092B-C50C-407E-A947-70E740481C1C}">
                <a14:useLocalDpi xmlns:a14="http://schemas.microsoft.com/office/drawing/2010/main" val="0"/>
              </a:ext>
            </a:extLst>
          </a:blip>
          <a:srcRect/>
          <a:stretch/>
        </p:blipFill>
        <p:spPr>
          <a:xfrm>
            <a:off x="5305566" y="521498"/>
            <a:ext cx="1339339" cy="1089342"/>
          </a:xfrm>
          <a:prstGeom prst="rect">
            <a:avLst/>
          </a:prstGeom>
        </p:spPr>
      </p:pic>
      <p:sp>
        <p:nvSpPr>
          <p:cNvPr id="10" name="Rectangle 9">
            <a:extLst>
              <a:ext uri="{FF2B5EF4-FFF2-40B4-BE49-F238E27FC236}">
                <a16:creationId xmlns:a16="http://schemas.microsoft.com/office/drawing/2014/main" id="{9F82BFC3-F8CE-4235-B4B3-44611D555397}"/>
              </a:ext>
            </a:extLst>
          </p:cNvPr>
          <p:cNvSpPr/>
          <p:nvPr userDrawn="1"/>
        </p:nvSpPr>
        <p:spPr>
          <a:xfrm>
            <a:off x="122" y="628199"/>
            <a:ext cx="2923040" cy="3739218"/>
          </a:xfrm>
          <a:prstGeom prst="rect">
            <a:avLst/>
          </a:prstGeom>
          <a:solidFill>
            <a:schemeClr val="bg1">
              <a:alpha val="95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50" dirty="0">
              <a:latin typeface="Arial" panose="020B0604020202020204" pitchFamily="34" charset="0"/>
              <a:cs typeface="Arial" panose="020B0604020202020204" pitchFamily="34" charset="0"/>
            </a:endParaRPr>
          </a:p>
        </p:txBody>
      </p:sp>
      <p:sp>
        <p:nvSpPr>
          <p:cNvPr id="12" name="Text Placeholder 15">
            <a:extLst>
              <a:ext uri="{FF2B5EF4-FFF2-40B4-BE49-F238E27FC236}">
                <a16:creationId xmlns:a16="http://schemas.microsoft.com/office/drawing/2014/main" id="{21318684-67A6-4CE4-97C0-6AB7CF124E45}"/>
              </a:ext>
            </a:extLst>
          </p:cNvPr>
          <p:cNvSpPr>
            <a:spLocks noGrp="1"/>
          </p:cNvSpPr>
          <p:nvPr>
            <p:ph type="body" sz="quarter" idx="13" hasCustomPrompt="1"/>
          </p:nvPr>
        </p:nvSpPr>
        <p:spPr>
          <a:xfrm>
            <a:off x="232110" y="805446"/>
            <a:ext cx="2835371" cy="1066044"/>
          </a:xfrm>
        </p:spPr>
        <p:txBody>
          <a:bodyPr>
            <a:noAutofit/>
          </a:bodyPr>
          <a:lstStyle>
            <a:lvl1pPr marL="0" marR="0" indent="0" algn="l" defTabSz="385763" rtl="0" eaLnBrk="1" fontAlgn="auto" latinLnBrk="0" hangingPunct="1">
              <a:lnSpc>
                <a:spcPct val="90000"/>
              </a:lnSpc>
              <a:spcBef>
                <a:spcPts val="422"/>
              </a:spcBef>
              <a:spcAft>
                <a:spcPts val="0"/>
              </a:spcAft>
              <a:buClrTx/>
              <a:buSzTx/>
              <a:buFont typeface="Arial" panose="020B0604020202020204" pitchFamily="34" charset="0"/>
              <a:buNone/>
              <a:tabLst/>
              <a:defRPr sz="1800" b="1">
                <a:solidFill>
                  <a:schemeClr val="tx1"/>
                </a:solidFill>
                <a:latin typeface="Arial" panose="020B0604020202020204" pitchFamily="34" charset="0"/>
                <a:cs typeface="Arial" panose="020B0604020202020204" pitchFamily="34" charset="0"/>
              </a:defRPr>
            </a:lvl1pPr>
          </a:lstStyle>
          <a:p>
            <a:pPr lvl="0"/>
            <a:r>
              <a:rPr lang="en-US" dirty="0"/>
              <a:t>Title goes here</a:t>
            </a:r>
          </a:p>
        </p:txBody>
      </p:sp>
      <p:sp>
        <p:nvSpPr>
          <p:cNvPr id="13" name="Text Placeholder 15">
            <a:extLst>
              <a:ext uri="{FF2B5EF4-FFF2-40B4-BE49-F238E27FC236}">
                <a16:creationId xmlns:a16="http://schemas.microsoft.com/office/drawing/2014/main" id="{F0618262-0D00-424A-990E-429C97064398}"/>
              </a:ext>
            </a:extLst>
          </p:cNvPr>
          <p:cNvSpPr>
            <a:spLocks noGrp="1"/>
          </p:cNvSpPr>
          <p:nvPr>
            <p:ph type="body" sz="quarter" idx="14" hasCustomPrompt="1"/>
          </p:nvPr>
        </p:nvSpPr>
        <p:spPr>
          <a:xfrm>
            <a:off x="232110" y="2062205"/>
            <a:ext cx="2835371" cy="1262864"/>
          </a:xfrm>
        </p:spPr>
        <p:txBody>
          <a:bodyPr>
            <a:noAutofit/>
          </a:bodyPr>
          <a:lstStyle>
            <a:lvl1pPr marL="0" marR="0" indent="0" algn="l" defTabSz="385763" rtl="0" eaLnBrk="1" fontAlgn="auto" latinLnBrk="0" hangingPunct="1">
              <a:lnSpc>
                <a:spcPct val="90000"/>
              </a:lnSpc>
              <a:spcBef>
                <a:spcPts val="422"/>
              </a:spcBef>
              <a:spcAft>
                <a:spcPts val="0"/>
              </a:spcAft>
              <a:buClrTx/>
              <a:buSzTx/>
              <a:buFont typeface="Arial" panose="020B0604020202020204" pitchFamily="34" charset="0"/>
              <a:buNone/>
              <a:tabLst/>
              <a:defRPr sz="1050" b="0">
                <a:solidFill>
                  <a:schemeClr val="tx1"/>
                </a:solidFill>
                <a:latin typeface="Arial" panose="020B0604020202020204" pitchFamily="34" charset="0"/>
                <a:cs typeface="Arial" panose="020B0604020202020204" pitchFamily="34" charset="0"/>
              </a:defRPr>
            </a:lvl1pPr>
          </a:lstStyle>
          <a:p>
            <a:pPr lvl="0"/>
            <a:r>
              <a:rPr lang="en-US" dirty="0"/>
              <a:t>Subtitle goes here</a:t>
            </a:r>
          </a:p>
        </p:txBody>
      </p:sp>
      <p:sp>
        <p:nvSpPr>
          <p:cNvPr id="19" name="Text Placeholder 15">
            <a:extLst>
              <a:ext uri="{FF2B5EF4-FFF2-40B4-BE49-F238E27FC236}">
                <a16:creationId xmlns:a16="http://schemas.microsoft.com/office/drawing/2014/main" id="{58452A1D-646C-4508-831A-29527531015C}"/>
              </a:ext>
            </a:extLst>
          </p:cNvPr>
          <p:cNvSpPr>
            <a:spLocks noGrp="1"/>
          </p:cNvSpPr>
          <p:nvPr>
            <p:ph type="body" sz="quarter" idx="15" hasCustomPrompt="1"/>
          </p:nvPr>
        </p:nvSpPr>
        <p:spPr>
          <a:xfrm>
            <a:off x="232110" y="3803389"/>
            <a:ext cx="2835371" cy="564029"/>
          </a:xfrm>
        </p:spPr>
        <p:txBody>
          <a:bodyPr>
            <a:noAutofit/>
          </a:bodyPr>
          <a:lstStyle>
            <a:lvl1pPr marL="0" marR="0" indent="0" algn="l" defTabSz="385763" rtl="0" eaLnBrk="1" fontAlgn="auto" latinLnBrk="0" hangingPunct="1">
              <a:lnSpc>
                <a:spcPct val="90000"/>
              </a:lnSpc>
              <a:spcBef>
                <a:spcPts val="422"/>
              </a:spcBef>
              <a:spcAft>
                <a:spcPts val="0"/>
              </a:spcAft>
              <a:buClrTx/>
              <a:buSzTx/>
              <a:buFont typeface="Arial" panose="020B0604020202020204" pitchFamily="34" charset="0"/>
              <a:buNone/>
              <a:tabLst/>
              <a:defRPr sz="900" b="0">
                <a:solidFill>
                  <a:schemeClr val="tx1"/>
                </a:solidFill>
                <a:latin typeface="Arial" panose="020B0604020202020204" pitchFamily="34" charset="0"/>
                <a:cs typeface="Arial" panose="020B0604020202020204" pitchFamily="34" charset="0"/>
              </a:defRPr>
            </a:lvl1pPr>
          </a:lstStyle>
          <a:p>
            <a:pPr lvl="0"/>
            <a:r>
              <a:rPr lang="en-US" dirty="0"/>
              <a:t>Date</a:t>
            </a:r>
          </a:p>
        </p:txBody>
      </p:sp>
    </p:spTree>
    <p:extLst>
      <p:ext uri="{BB962C8B-B14F-4D97-AF65-F5344CB8AC3E}">
        <p14:creationId xmlns:p14="http://schemas.microsoft.com/office/powerpoint/2010/main" val="39780415"/>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userDrawn="1">
  <p:cSld name="3_Main findings">
    <p:bg>
      <p:bgPr>
        <a:solidFill>
          <a:schemeClr val="bg1"/>
        </a:solidFill>
        <a:effectLst/>
      </p:bgPr>
    </p:bg>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ECFB19BE-CAF2-4F59-9956-E5C94F47C3F0}"/>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b="-25"/>
          <a:stretch/>
        </p:blipFill>
        <p:spPr>
          <a:xfrm>
            <a:off x="-1" y="-6293"/>
            <a:ext cx="1499959" cy="9923539"/>
          </a:xfrm>
          <a:prstGeom prst="rect">
            <a:avLst/>
          </a:prstGeom>
        </p:spPr>
      </p:pic>
      <p:sp>
        <p:nvSpPr>
          <p:cNvPr id="8" name="Rectangle 7">
            <a:extLst>
              <a:ext uri="{FF2B5EF4-FFF2-40B4-BE49-F238E27FC236}">
                <a16:creationId xmlns:a16="http://schemas.microsoft.com/office/drawing/2014/main" id="{7BB0807D-F317-E543-AC65-6D84336D46A0}"/>
              </a:ext>
            </a:extLst>
          </p:cNvPr>
          <p:cNvSpPr/>
          <p:nvPr/>
        </p:nvSpPr>
        <p:spPr>
          <a:xfrm>
            <a:off x="1647824" y="506412"/>
            <a:ext cx="52950" cy="762667"/>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94" dirty="0">
              <a:solidFill>
                <a:srgbClr val="4472C4"/>
              </a:solidFill>
            </a:endParaRPr>
          </a:p>
        </p:txBody>
      </p:sp>
      <p:sp>
        <p:nvSpPr>
          <p:cNvPr id="16" name="Text Placeholder 15">
            <a:extLst>
              <a:ext uri="{FF2B5EF4-FFF2-40B4-BE49-F238E27FC236}">
                <a16:creationId xmlns:a16="http://schemas.microsoft.com/office/drawing/2014/main" id="{CDD2D839-5487-C849-96DE-7DFB69D81509}"/>
              </a:ext>
            </a:extLst>
          </p:cNvPr>
          <p:cNvSpPr>
            <a:spLocks noGrp="1"/>
          </p:cNvSpPr>
          <p:nvPr>
            <p:ph type="body" sz="quarter" idx="11" hasCustomPrompt="1"/>
          </p:nvPr>
        </p:nvSpPr>
        <p:spPr>
          <a:xfrm>
            <a:off x="1754194" y="1636880"/>
            <a:ext cx="4800986" cy="7688899"/>
          </a:xfrm>
        </p:spPr>
        <p:txBody>
          <a:bodyPr>
            <a:noAutofit/>
          </a:bodyPr>
          <a:lstStyle>
            <a:lvl1pPr>
              <a:defRPr sz="675">
                <a:solidFill>
                  <a:schemeClr val="tx1"/>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a:t>
            </a:r>
            <a:r>
              <a:rPr lang="en-US" dirty="0" err="1"/>
              <a:t>Vestibulum</a:t>
            </a:r>
            <a:r>
              <a:rPr lang="en-US" dirty="0"/>
              <a:t> </a:t>
            </a:r>
            <a:r>
              <a:rPr lang="en-US" dirty="0" err="1"/>
              <a:t>tempor</a:t>
            </a:r>
            <a:r>
              <a:rPr lang="en-US" dirty="0"/>
              <a:t> </a:t>
            </a:r>
            <a:r>
              <a:rPr lang="en-US" dirty="0" err="1"/>
              <a:t>enim</a:t>
            </a:r>
            <a:r>
              <a:rPr lang="en-US" dirty="0"/>
              <a:t> </a:t>
            </a:r>
            <a:r>
              <a:rPr lang="en-US" dirty="0" err="1"/>
              <a:t>turpis</a:t>
            </a:r>
            <a:r>
              <a:rPr lang="en-US" dirty="0"/>
              <a:t>, </a:t>
            </a:r>
            <a:r>
              <a:rPr lang="en-US" dirty="0" err="1"/>
              <a:t>nec</a:t>
            </a:r>
            <a:r>
              <a:rPr lang="en-US" dirty="0"/>
              <a:t> </a:t>
            </a:r>
            <a:r>
              <a:rPr lang="en-US" dirty="0" err="1"/>
              <a:t>ullamcorper</a:t>
            </a:r>
            <a:r>
              <a:rPr lang="en-US" dirty="0"/>
              <a:t> </a:t>
            </a:r>
            <a:r>
              <a:rPr lang="en-US" dirty="0" err="1"/>
              <a:t>odio</a:t>
            </a:r>
            <a:r>
              <a:rPr lang="en-US" dirty="0"/>
              <a:t> cursus </a:t>
            </a:r>
            <a:r>
              <a:rPr lang="en-US" dirty="0" err="1"/>
              <a:t>ut.</a:t>
            </a:r>
            <a:r>
              <a:rPr lang="en-US" dirty="0"/>
              <a:t> </a:t>
            </a:r>
            <a:r>
              <a:rPr lang="en-US" dirty="0" err="1"/>
              <a:t>Praesent</a:t>
            </a:r>
            <a:r>
              <a:rPr lang="en-US" dirty="0"/>
              <a:t> ac </a:t>
            </a:r>
            <a:r>
              <a:rPr lang="en-US" dirty="0" err="1"/>
              <a:t>iaculis</a:t>
            </a:r>
            <a:r>
              <a:rPr lang="en-US" dirty="0"/>
              <a:t> </a:t>
            </a:r>
            <a:r>
              <a:rPr lang="en-US" dirty="0" err="1"/>
              <a:t>turpis</a:t>
            </a:r>
            <a:r>
              <a:rPr lang="en-US" dirty="0"/>
              <a:t>, </a:t>
            </a:r>
            <a:r>
              <a:rPr lang="en-US" dirty="0" err="1"/>
              <a:t>consectetur</a:t>
            </a:r>
            <a:r>
              <a:rPr lang="en-US" dirty="0"/>
              <a:t> </a:t>
            </a:r>
            <a:r>
              <a:rPr lang="en-US" dirty="0" err="1"/>
              <a:t>lacinia</a:t>
            </a:r>
            <a:r>
              <a:rPr lang="en-US" dirty="0"/>
              <a:t> </a:t>
            </a:r>
            <a:r>
              <a:rPr lang="en-US" dirty="0" err="1"/>
              <a:t>tortor</a:t>
            </a:r>
            <a:r>
              <a:rPr lang="en-US" dirty="0"/>
              <a:t>. </a:t>
            </a:r>
            <a:r>
              <a:rPr lang="en-US" dirty="0" err="1"/>
              <a:t>Phasellus</a:t>
            </a:r>
            <a:r>
              <a:rPr lang="en-US" dirty="0"/>
              <a:t> </a:t>
            </a:r>
            <a:r>
              <a:rPr lang="en-US" dirty="0" err="1"/>
              <a:t>tincidunt</a:t>
            </a:r>
            <a:r>
              <a:rPr lang="en-US" dirty="0"/>
              <a:t> libero lorem, id </a:t>
            </a:r>
            <a:r>
              <a:rPr lang="en-US" dirty="0" err="1"/>
              <a:t>ultrices</a:t>
            </a:r>
            <a:r>
              <a:rPr lang="en-US" dirty="0"/>
              <a:t> </a:t>
            </a:r>
            <a:r>
              <a:rPr lang="en-US" dirty="0" err="1"/>
              <a:t>justo</a:t>
            </a:r>
            <a:r>
              <a:rPr lang="en-US" dirty="0"/>
              <a:t> </a:t>
            </a:r>
            <a:r>
              <a:rPr lang="en-US" dirty="0" err="1"/>
              <a:t>facilisis</a:t>
            </a:r>
            <a:r>
              <a:rPr lang="en-US" dirty="0"/>
              <a:t> </a:t>
            </a:r>
            <a:r>
              <a:rPr lang="en-US" dirty="0" err="1"/>
              <a:t>eu</a:t>
            </a:r>
            <a:r>
              <a:rPr lang="en-US" dirty="0"/>
              <a:t>. </a:t>
            </a:r>
          </a:p>
          <a:p>
            <a:pPr lvl="0"/>
            <a:endParaRPr lang="en-US" dirty="0"/>
          </a:p>
          <a:p>
            <a:pPr lvl="0"/>
            <a:r>
              <a:rPr lang="en-US" dirty="0" err="1"/>
              <a:t>Sed</a:t>
            </a:r>
            <a:r>
              <a:rPr lang="en-US" dirty="0"/>
              <a:t> tempus </a:t>
            </a:r>
            <a:r>
              <a:rPr lang="en-US" dirty="0" err="1"/>
              <a:t>erat</a:t>
            </a:r>
            <a:r>
              <a:rPr lang="en-US" dirty="0"/>
              <a:t> </a:t>
            </a:r>
            <a:r>
              <a:rPr lang="en-US" dirty="0" err="1"/>
              <a:t>nisl</a:t>
            </a:r>
            <a:r>
              <a:rPr lang="en-US" dirty="0"/>
              <a:t>, </a:t>
            </a:r>
            <a:r>
              <a:rPr lang="en-US" dirty="0" err="1"/>
              <a:t>feugiat</a:t>
            </a:r>
            <a:r>
              <a:rPr lang="en-US" dirty="0"/>
              <a:t> </a:t>
            </a:r>
            <a:r>
              <a:rPr lang="en-US" dirty="0" err="1"/>
              <a:t>aliquet</a:t>
            </a:r>
            <a:r>
              <a:rPr lang="en-US" dirty="0"/>
              <a:t> </a:t>
            </a:r>
            <a:r>
              <a:rPr lang="en-US" dirty="0" err="1"/>
              <a:t>nisl</a:t>
            </a:r>
            <a:r>
              <a:rPr lang="en-US" dirty="0"/>
              <a:t> </a:t>
            </a:r>
            <a:r>
              <a:rPr lang="en-US" dirty="0" err="1"/>
              <a:t>placerat</a:t>
            </a:r>
            <a:r>
              <a:rPr lang="en-US" dirty="0"/>
              <a:t> vel. </a:t>
            </a:r>
            <a:r>
              <a:rPr lang="en-US" dirty="0" err="1"/>
              <a:t>Duis</a:t>
            </a:r>
            <a:r>
              <a:rPr lang="en-US" dirty="0"/>
              <a:t> id </a:t>
            </a:r>
            <a:r>
              <a:rPr lang="en-US" dirty="0" err="1"/>
              <a:t>neque</a:t>
            </a:r>
            <a:r>
              <a:rPr lang="en-US" dirty="0"/>
              <a:t> </a:t>
            </a:r>
            <a:r>
              <a:rPr lang="en-US" dirty="0" err="1"/>
              <a:t>lacinia</a:t>
            </a:r>
            <a:r>
              <a:rPr lang="en-US" dirty="0"/>
              <a:t>, </a:t>
            </a:r>
            <a:r>
              <a:rPr lang="en-US" dirty="0" err="1"/>
              <a:t>ullamcorper</a:t>
            </a:r>
            <a:r>
              <a:rPr lang="en-US" dirty="0"/>
              <a:t> libero in, </a:t>
            </a:r>
            <a:r>
              <a:rPr lang="en-US" dirty="0" err="1"/>
              <a:t>varius</a:t>
            </a:r>
            <a:r>
              <a:rPr lang="en-US" dirty="0"/>
              <a:t> libero. </a:t>
            </a:r>
          </a:p>
          <a:p>
            <a:pPr lvl="0"/>
            <a:endParaRPr lang="en-US" dirty="0"/>
          </a:p>
          <a:p>
            <a:pPr lvl="0"/>
            <a:r>
              <a:rPr lang="en-US" dirty="0" err="1"/>
              <a:t>Mauris</a:t>
            </a:r>
            <a:r>
              <a:rPr lang="en-US" dirty="0"/>
              <a:t> </a:t>
            </a:r>
            <a:r>
              <a:rPr lang="en-US" dirty="0" err="1"/>
              <a:t>diam</a:t>
            </a:r>
            <a:r>
              <a:rPr lang="en-US" dirty="0"/>
              <a:t> </a:t>
            </a:r>
            <a:r>
              <a:rPr lang="en-US" dirty="0" err="1"/>
              <a:t>mauris</a:t>
            </a:r>
            <a:r>
              <a:rPr lang="en-US" dirty="0"/>
              <a:t>, dictum id </a:t>
            </a:r>
            <a:r>
              <a:rPr lang="en-US" dirty="0" err="1"/>
              <a:t>pretium</a:t>
            </a:r>
            <a:r>
              <a:rPr lang="en-US" dirty="0"/>
              <a:t> et, </a:t>
            </a:r>
            <a:r>
              <a:rPr lang="en-US" dirty="0" err="1"/>
              <a:t>pulvinar</a:t>
            </a:r>
            <a:r>
              <a:rPr lang="en-US" dirty="0"/>
              <a:t> in dolor. </a:t>
            </a:r>
            <a:r>
              <a:rPr lang="en-US" dirty="0" err="1"/>
              <a:t>Donec</a:t>
            </a:r>
            <a:r>
              <a:rPr lang="en-US" dirty="0"/>
              <a:t> </a:t>
            </a:r>
            <a:r>
              <a:rPr lang="en-US" dirty="0" err="1"/>
              <a:t>pulvinar</a:t>
            </a:r>
            <a:r>
              <a:rPr lang="en-US" dirty="0"/>
              <a:t>, </a:t>
            </a:r>
            <a:r>
              <a:rPr lang="en-US" dirty="0" err="1"/>
              <a:t>sapien</a:t>
            </a:r>
            <a:r>
              <a:rPr lang="en-US" dirty="0"/>
              <a:t> </a:t>
            </a:r>
            <a:r>
              <a:rPr lang="en-US" dirty="0" err="1"/>
              <a:t>quis</a:t>
            </a:r>
            <a:r>
              <a:rPr lang="en-US" dirty="0"/>
              <a:t> gravida </a:t>
            </a:r>
            <a:r>
              <a:rPr lang="en-US" dirty="0" err="1"/>
              <a:t>molestie</a:t>
            </a:r>
            <a:r>
              <a:rPr lang="en-US" dirty="0"/>
              <a:t>, </a:t>
            </a:r>
            <a:r>
              <a:rPr lang="en-US" dirty="0" err="1"/>
              <a:t>velit</a:t>
            </a:r>
            <a:r>
              <a:rPr lang="en-US" dirty="0"/>
              <a:t> </a:t>
            </a:r>
            <a:r>
              <a:rPr lang="en-US" dirty="0" err="1"/>
              <a:t>purus</a:t>
            </a:r>
            <a:r>
              <a:rPr lang="en-US" dirty="0"/>
              <a:t> </a:t>
            </a:r>
            <a:r>
              <a:rPr lang="en-US" dirty="0" err="1"/>
              <a:t>suscipit</a:t>
            </a:r>
            <a:r>
              <a:rPr lang="en-US" dirty="0"/>
              <a:t> </a:t>
            </a:r>
            <a:r>
              <a:rPr lang="en-US" dirty="0" err="1"/>
              <a:t>orci</a:t>
            </a:r>
            <a:r>
              <a:rPr lang="en-US" dirty="0"/>
              <a:t>, a </a:t>
            </a:r>
            <a:r>
              <a:rPr lang="en-US" dirty="0" err="1"/>
              <a:t>venenatis</a:t>
            </a:r>
            <a:r>
              <a:rPr lang="en-US" dirty="0"/>
              <a:t> dolor </a:t>
            </a:r>
            <a:r>
              <a:rPr lang="en-US" dirty="0" err="1"/>
              <a:t>eros</a:t>
            </a:r>
            <a:r>
              <a:rPr lang="en-US" dirty="0"/>
              <a:t> ac </a:t>
            </a:r>
            <a:r>
              <a:rPr lang="en-US" dirty="0" err="1"/>
              <a:t>nisl</a:t>
            </a:r>
            <a:r>
              <a:rPr lang="en-US" dirty="0"/>
              <a:t>. </a:t>
            </a:r>
            <a:r>
              <a:rPr lang="en-US" dirty="0" err="1"/>
              <a:t>Vivamus</a:t>
            </a:r>
            <a:r>
              <a:rPr lang="en-US" dirty="0"/>
              <a:t> a </a:t>
            </a:r>
            <a:r>
              <a:rPr lang="en-US" dirty="0" err="1"/>
              <a:t>lectus</a:t>
            </a:r>
            <a:r>
              <a:rPr lang="en-US" dirty="0"/>
              <a:t> at quam porta </a:t>
            </a:r>
            <a:r>
              <a:rPr lang="en-US" dirty="0" err="1"/>
              <a:t>pulvinar</a:t>
            </a:r>
            <a:r>
              <a:rPr lang="en-US" dirty="0"/>
              <a:t> </a:t>
            </a:r>
            <a:r>
              <a:rPr lang="en-US" dirty="0" err="1"/>
              <a:t>sed</a:t>
            </a:r>
            <a:r>
              <a:rPr lang="en-US" dirty="0"/>
              <a:t> sit </a:t>
            </a:r>
            <a:r>
              <a:rPr lang="en-US" dirty="0" err="1"/>
              <a:t>amet</a:t>
            </a:r>
            <a:r>
              <a:rPr lang="en-US" dirty="0"/>
              <a:t> </a:t>
            </a:r>
            <a:r>
              <a:rPr lang="en-US" dirty="0" err="1"/>
              <a:t>neque</a:t>
            </a:r>
            <a:r>
              <a:rPr lang="en-US" dirty="0"/>
              <a:t>. </a:t>
            </a:r>
          </a:p>
          <a:p>
            <a:pPr lvl="0"/>
            <a:endParaRPr lang="en-US" dirty="0"/>
          </a:p>
          <a:p>
            <a:pPr lvl="0"/>
            <a:r>
              <a:rPr lang="en-US" dirty="0" err="1"/>
              <a:t>Vestibulum</a:t>
            </a:r>
            <a:r>
              <a:rPr lang="en-US" dirty="0"/>
              <a:t> </a:t>
            </a:r>
            <a:r>
              <a:rPr lang="en-US" dirty="0" err="1"/>
              <a:t>blandit</a:t>
            </a:r>
            <a:r>
              <a:rPr lang="en-US" dirty="0"/>
              <a:t> libero </a:t>
            </a:r>
            <a:r>
              <a:rPr lang="en-US" dirty="0" err="1"/>
              <a:t>turpis</a:t>
            </a:r>
            <a:r>
              <a:rPr lang="en-US" dirty="0"/>
              <a:t>, </a:t>
            </a:r>
            <a:r>
              <a:rPr lang="en-US" dirty="0" err="1"/>
              <a:t>vestibulum</a:t>
            </a:r>
            <a:r>
              <a:rPr lang="en-US" dirty="0"/>
              <a:t> </a:t>
            </a:r>
            <a:r>
              <a:rPr lang="en-US" dirty="0" err="1"/>
              <a:t>bibendum</a:t>
            </a:r>
            <a:r>
              <a:rPr lang="en-US" dirty="0"/>
              <a:t> </a:t>
            </a:r>
            <a:r>
              <a:rPr lang="en-US" dirty="0" err="1"/>
              <a:t>lectus</a:t>
            </a:r>
            <a:r>
              <a:rPr lang="en-US" dirty="0"/>
              <a:t> </a:t>
            </a:r>
            <a:r>
              <a:rPr lang="en-US" dirty="0" err="1"/>
              <a:t>lacinia</a:t>
            </a:r>
            <a:r>
              <a:rPr lang="en-US" dirty="0"/>
              <a:t> </a:t>
            </a:r>
            <a:r>
              <a:rPr lang="en-US" dirty="0" err="1"/>
              <a:t>nec</a:t>
            </a:r>
            <a:r>
              <a:rPr lang="en-US" dirty="0"/>
              <a:t>. </a:t>
            </a:r>
            <a:r>
              <a:rPr lang="en-US" dirty="0" err="1"/>
              <a:t>Suspendisse</a:t>
            </a:r>
            <a:r>
              <a:rPr lang="en-US" dirty="0"/>
              <a:t> </a:t>
            </a:r>
            <a:r>
              <a:rPr lang="en-US" dirty="0" err="1"/>
              <a:t>potenti</a:t>
            </a:r>
            <a:r>
              <a:rPr lang="en-US" dirty="0"/>
              <a:t>. </a:t>
            </a:r>
            <a:r>
              <a:rPr lang="en-US" dirty="0" err="1"/>
              <a:t>Sed</a:t>
            </a:r>
            <a:r>
              <a:rPr lang="en-US" dirty="0"/>
              <a:t> </a:t>
            </a:r>
            <a:r>
              <a:rPr lang="en-US" dirty="0" err="1"/>
              <a:t>sagittis</a:t>
            </a:r>
            <a:r>
              <a:rPr lang="en-US" dirty="0"/>
              <a:t> </a:t>
            </a:r>
            <a:r>
              <a:rPr lang="en-US" dirty="0" err="1"/>
              <a:t>nec</a:t>
            </a:r>
            <a:r>
              <a:rPr lang="en-US" dirty="0"/>
              <a:t> </a:t>
            </a:r>
            <a:r>
              <a:rPr lang="en-US" dirty="0" err="1"/>
              <a:t>mauris</a:t>
            </a:r>
            <a:r>
              <a:rPr lang="en-US" dirty="0"/>
              <a:t> non </a:t>
            </a:r>
            <a:r>
              <a:rPr lang="en-US" dirty="0" err="1"/>
              <a:t>viverra</a:t>
            </a:r>
            <a:r>
              <a:rPr lang="en-US" dirty="0"/>
              <a:t>. </a:t>
            </a:r>
            <a:r>
              <a:rPr lang="en-US" dirty="0" err="1"/>
              <a:t>Morbi</a:t>
            </a:r>
            <a:r>
              <a:rPr lang="en-US" dirty="0"/>
              <a:t> </a:t>
            </a:r>
            <a:r>
              <a:rPr lang="en-US" dirty="0" err="1"/>
              <a:t>quis</a:t>
            </a:r>
            <a:r>
              <a:rPr lang="en-US" dirty="0"/>
              <a:t> </a:t>
            </a:r>
            <a:r>
              <a:rPr lang="en-US" dirty="0" err="1"/>
              <a:t>consectetur</a:t>
            </a:r>
            <a:r>
              <a:rPr lang="en-US" dirty="0"/>
              <a:t> </a:t>
            </a:r>
            <a:r>
              <a:rPr lang="en-US" dirty="0" err="1"/>
              <a:t>nibh</a:t>
            </a:r>
            <a:r>
              <a:rPr lang="en-US" dirty="0"/>
              <a:t>, a </a:t>
            </a:r>
            <a:r>
              <a:rPr lang="en-US" dirty="0" err="1"/>
              <a:t>consectetur</a:t>
            </a:r>
            <a:r>
              <a:rPr lang="en-US" dirty="0"/>
              <a:t> </a:t>
            </a:r>
            <a:r>
              <a:rPr lang="en-US" dirty="0" err="1"/>
              <a:t>mauris</a:t>
            </a:r>
            <a:r>
              <a:rPr lang="en-US" dirty="0"/>
              <a:t>. </a:t>
            </a:r>
            <a:r>
              <a:rPr lang="en-US" dirty="0" err="1"/>
              <a:t>Nulla</a:t>
            </a:r>
            <a:r>
              <a:rPr lang="en-US" dirty="0"/>
              <a:t> </a:t>
            </a:r>
            <a:r>
              <a:rPr lang="en-US" dirty="0" err="1"/>
              <a:t>facilisi</a:t>
            </a:r>
            <a:r>
              <a:rPr lang="en-US" dirty="0"/>
              <a:t>. </a:t>
            </a:r>
            <a:r>
              <a:rPr lang="en-US" dirty="0" err="1"/>
              <a:t>Nulla</a:t>
            </a:r>
            <a:r>
              <a:rPr lang="en-US" dirty="0"/>
              <a:t> </a:t>
            </a:r>
            <a:r>
              <a:rPr lang="en-US" dirty="0" err="1"/>
              <a:t>diam</a:t>
            </a:r>
            <a:r>
              <a:rPr lang="en-US" dirty="0"/>
              <a:t> </a:t>
            </a:r>
            <a:r>
              <a:rPr lang="en-US" dirty="0" err="1"/>
              <a:t>tortor</a:t>
            </a:r>
            <a:r>
              <a:rPr lang="en-US" dirty="0"/>
              <a:t>, </a:t>
            </a:r>
            <a:r>
              <a:rPr lang="en-US" dirty="0" err="1"/>
              <a:t>accumsan</a:t>
            </a:r>
            <a:r>
              <a:rPr lang="en-US" dirty="0"/>
              <a:t> in </a:t>
            </a:r>
            <a:r>
              <a:rPr lang="en-US" dirty="0" err="1"/>
              <a:t>erat</a:t>
            </a:r>
            <a:r>
              <a:rPr lang="en-US" dirty="0"/>
              <a:t> </a:t>
            </a:r>
            <a:r>
              <a:rPr lang="en-US" dirty="0" err="1"/>
              <a:t>ut</a:t>
            </a:r>
            <a:r>
              <a:rPr lang="en-US" dirty="0"/>
              <a:t>, </a:t>
            </a:r>
            <a:r>
              <a:rPr lang="en-US" dirty="0" err="1"/>
              <a:t>tincidunt</a:t>
            </a:r>
            <a:r>
              <a:rPr lang="en-US" dirty="0"/>
              <a:t> </a:t>
            </a:r>
            <a:r>
              <a:rPr lang="en-US" dirty="0" err="1"/>
              <a:t>interdum</a:t>
            </a:r>
            <a:r>
              <a:rPr lang="en-US" dirty="0"/>
              <a:t> est. </a:t>
            </a:r>
          </a:p>
          <a:p>
            <a:pPr lvl="0"/>
            <a:endParaRPr lang="en-US" dirty="0"/>
          </a:p>
          <a:p>
            <a:pPr lvl="0"/>
            <a:r>
              <a:rPr lang="en-US" dirty="0" err="1"/>
              <a:t>Aliquam</a:t>
            </a:r>
            <a:r>
              <a:rPr lang="en-US" dirty="0"/>
              <a:t> </a:t>
            </a:r>
            <a:r>
              <a:rPr lang="en-US" dirty="0" err="1"/>
              <a:t>erat</a:t>
            </a:r>
            <a:r>
              <a:rPr lang="en-US" dirty="0"/>
              <a:t> </a:t>
            </a:r>
            <a:r>
              <a:rPr lang="en-US" dirty="0" err="1"/>
              <a:t>volutpat.Suspendisse</a:t>
            </a:r>
            <a:r>
              <a:rPr lang="en-US" dirty="0"/>
              <a:t> </a:t>
            </a:r>
            <a:r>
              <a:rPr lang="en-US" dirty="0" err="1"/>
              <a:t>potenti</a:t>
            </a:r>
            <a:r>
              <a:rPr lang="en-US" dirty="0"/>
              <a:t>. </a:t>
            </a:r>
            <a:r>
              <a:rPr lang="en-US" dirty="0" err="1"/>
              <a:t>Donec</a:t>
            </a:r>
            <a:r>
              <a:rPr lang="en-US" dirty="0"/>
              <a:t> </a:t>
            </a:r>
            <a:r>
              <a:rPr lang="en-US" dirty="0" err="1"/>
              <a:t>orci</a:t>
            </a:r>
            <a:r>
              <a:rPr lang="en-US" dirty="0"/>
              <a:t> </a:t>
            </a:r>
            <a:r>
              <a:rPr lang="en-US" dirty="0" err="1"/>
              <a:t>enim</a:t>
            </a:r>
            <a:r>
              <a:rPr lang="en-US" dirty="0"/>
              <a:t>, tempus </a:t>
            </a:r>
            <a:r>
              <a:rPr lang="en-US" dirty="0" err="1"/>
              <a:t>fringilla</a:t>
            </a:r>
            <a:r>
              <a:rPr lang="en-US" dirty="0"/>
              <a:t> </a:t>
            </a:r>
            <a:r>
              <a:rPr lang="en-US" dirty="0" err="1"/>
              <a:t>ultrices</a:t>
            </a:r>
            <a:r>
              <a:rPr lang="en-US" dirty="0"/>
              <a:t> a, </a:t>
            </a:r>
            <a:r>
              <a:rPr lang="en-US" dirty="0" err="1"/>
              <a:t>posuere</a:t>
            </a:r>
            <a:r>
              <a:rPr lang="en-US" dirty="0"/>
              <a:t> </a:t>
            </a:r>
            <a:r>
              <a:rPr lang="en-US" dirty="0" err="1"/>
              <a:t>quis</a:t>
            </a:r>
            <a:r>
              <a:rPr lang="en-US" dirty="0"/>
              <a:t> </a:t>
            </a:r>
            <a:r>
              <a:rPr lang="en-US" dirty="0" err="1"/>
              <a:t>erat</a:t>
            </a:r>
            <a:r>
              <a:rPr lang="en-US" dirty="0"/>
              <a:t>. </a:t>
            </a:r>
            <a:r>
              <a:rPr lang="en-US" dirty="0" err="1"/>
              <a:t>Sed</a:t>
            </a:r>
            <a:r>
              <a:rPr lang="en-US" dirty="0"/>
              <a:t> et </a:t>
            </a:r>
            <a:r>
              <a:rPr lang="en-US" dirty="0" err="1"/>
              <a:t>suscipit</a:t>
            </a:r>
            <a:r>
              <a:rPr lang="en-US" dirty="0"/>
              <a:t> diam. </a:t>
            </a:r>
            <a:r>
              <a:rPr lang="en-US" dirty="0" err="1"/>
              <a:t>Donec</a:t>
            </a:r>
            <a:r>
              <a:rPr lang="en-US" dirty="0"/>
              <a:t> </a:t>
            </a:r>
            <a:r>
              <a:rPr lang="en-US" dirty="0" err="1"/>
              <a:t>viverra</a:t>
            </a:r>
            <a:r>
              <a:rPr lang="en-US" dirty="0"/>
              <a:t> </a:t>
            </a:r>
            <a:r>
              <a:rPr lang="en-US" dirty="0" err="1"/>
              <a:t>lectus</a:t>
            </a:r>
            <a:r>
              <a:rPr lang="en-US" dirty="0"/>
              <a:t> </a:t>
            </a:r>
            <a:r>
              <a:rPr lang="en-US" dirty="0" err="1"/>
              <a:t>sed</a:t>
            </a:r>
            <a:r>
              <a:rPr lang="en-US" dirty="0"/>
              <a:t> </a:t>
            </a:r>
            <a:r>
              <a:rPr lang="en-US" dirty="0" err="1"/>
              <a:t>purus</a:t>
            </a:r>
            <a:r>
              <a:rPr lang="en-US" dirty="0"/>
              <a:t> convallis, et </a:t>
            </a:r>
            <a:r>
              <a:rPr lang="en-US" dirty="0" err="1"/>
              <a:t>porttitor</a:t>
            </a:r>
            <a:r>
              <a:rPr lang="en-US" dirty="0"/>
              <a:t> </a:t>
            </a:r>
            <a:r>
              <a:rPr lang="en-US" dirty="0" err="1"/>
              <a:t>diam</a:t>
            </a:r>
            <a:r>
              <a:rPr lang="en-US" dirty="0"/>
              <a:t> </a:t>
            </a:r>
            <a:r>
              <a:rPr lang="en-US" dirty="0" err="1"/>
              <a:t>rhoncus</a:t>
            </a:r>
            <a:r>
              <a:rPr lang="en-US" dirty="0"/>
              <a:t>. </a:t>
            </a:r>
          </a:p>
          <a:p>
            <a:pPr lvl="0"/>
            <a:endParaRPr lang="en-US" dirty="0"/>
          </a:p>
          <a:p>
            <a:pPr lvl="0"/>
            <a:r>
              <a:rPr lang="en-US" dirty="0" err="1"/>
              <a:t>Aliquam</a:t>
            </a:r>
            <a:r>
              <a:rPr lang="en-US" dirty="0"/>
              <a:t> </a:t>
            </a:r>
            <a:r>
              <a:rPr lang="en-US" dirty="0" err="1"/>
              <a:t>posuere</a:t>
            </a:r>
            <a:r>
              <a:rPr lang="en-US" dirty="0"/>
              <a:t> </a:t>
            </a:r>
            <a:r>
              <a:rPr lang="en-US" dirty="0" err="1"/>
              <a:t>orci</a:t>
            </a:r>
            <a:r>
              <a:rPr lang="en-US" dirty="0"/>
              <a:t> non </a:t>
            </a:r>
            <a:r>
              <a:rPr lang="en-US" dirty="0" err="1"/>
              <a:t>sapien</a:t>
            </a:r>
            <a:r>
              <a:rPr lang="en-US" dirty="0"/>
              <a:t> </a:t>
            </a:r>
            <a:r>
              <a:rPr lang="en-US" dirty="0" err="1"/>
              <a:t>pretium</a:t>
            </a:r>
            <a:r>
              <a:rPr lang="en-US" dirty="0"/>
              <a:t> </a:t>
            </a:r>
            <a:r>
              <a:rPr lang="en-US" dirty="0" err="1"/>
              <a:t>blandit</a:t>
            </a:r>
            <a:r>
              <a:rPr lang="en-US" dirty="0"/>
              <a:t>. </a:t>
            </a:r>
            <a:r>
              <a:rPr lang="en-US" dirty="0" err="1"/>
              <a:t>Proin</a:t>
            </a:r>
            <a:r>
              <a:rPr lang="en-US" dirty="0"/>
              <a:t> </a:t>
            </a:r>
            <a:r>
              <a:rPr lang="en-US" dirty="0" err="1"/>
              <a:t>accumsan</a:t>
            </a:r>
            <a:r>
              <a:rPr lang="en-US" dirty="0"/>
              <a:t>, </a:t>
            </a:r>
            <a:r>
              <a:rPr lang="en-US" dirty="0" err="1"/>
              <a:t>urna</a:t>
            </a:r>
            <a:r>
              <a:rPr lang="en-US" dirty="0"/>
              <a:t> </a:t>
            </a:r>
            <a:r>
              <a:rPr lang="en-US" dirty="0" err="1"/>
              <a:t>malesuada</a:t>
            </a:r>
            <a:r>
              <a:rPr lang="en-US" dirty="0"/>
              <a:t> </a:t>
            </a:r>
            <a:r>
              <a:rPr lang="en-US" dirty="0" err="1"/>
              <a:t>faucibus</a:t>
            </a:r>
            <a:r>
              <a:rPr lang="en-US" dirty="0"/>
              <a:t> </a:t>
            </a:r>
            <a:r>
              <a:rPr lang="en-US" dirty="0" err="1"/>
              <a:t>vestibulum</a:t>
            </a:r>
            <a:r>
              <a:rPr lang="en-US" dirty="0"/>
              <a:t>, </a:t>
            </a:r>
            <a:r>
              <a:rPr lang="en-US" dirty="0" err="1"/>
              <a:t>diam</a:t>
            </a:r>
            <a:r>
              <a:rPr lang="en-US" dirty="0"/>
              <a:t> </a:t>
            </a:r>
            <a:r>
              <a:rPr lang="en-US" dirty="0" err="1"/>
              <a:t>nulla</a:t>
            </a:r>
            <a:r>
              <a:rPr lang="en-US" dirty="0"/>
              <a:t> </a:t>
            </a:r>
            <a:r>
              <a:rPr lang="en-US" dirty="0" err="1"/>
              <a:t>finibus</a:t>
            </a:r>
            <a:r>
              <a:rPr lang="en-US" dirty="0"/>
              <a:t> </a:t>
            </a:r>
            <a:r>
              <a:rPr lang="en-US" dirty="0" err="1"/>
              <a:t>odio</a:t>
            </a:r>
            <a:r>
              <a:rPr lang="en-US" dirty="0"/>
              <a:t>, a </a:t>
            </a:r>
            <a:r>
              <a:rPr lang="en-US" dirty="0" err="1"/>
              <a:t>vestibulum</a:t>
            </a:r>
            <a:r>
              <a:rPr lang="en-US" dirty="0"/>
              <a:t> </a:t>
            </a:r>
            <a:r>
              <a:rPr lang="en-US" dirty="0" err="1"/>
              <a:t>purus</a:t>
            </a:r>
            <a:r>
              <a:rPr lang="en-US" dirty="0"/>
              <a:t> </a:t>
            </a:r>
            <a:r>
              <a:rPr lang="en-US" dirty="0" err="1"/>
              <a:t>sem</a:t>
            </a:r>
            <a:r>
              <a:rPr lang="en-US" dirty="0"/>
              <a:t> vitae </a:t>
            </a:r>
            <a:r>
              <a:rPr lang="en-US" dirty="0" err="1"/>
              <a:t>augue</a:t>
            </a:r>
            <a:r>
              <a:rPr lang="en-US" dirty="0"/>
              <a:t>. </a:t>
            </a:r>
            <a:r>
              <a:rPr lang="en-US" dirty="0" err="1"/>
              <a:t>Proin</a:t>
            </a:r>
            <a:r>
              <a:rPr lang="en-US" dirty="0"/>
              <a:t> a </a:t>
            </a:r>
            <a:r>
              <a:rPr lang="en-US" dirty="0" err="1"/>
              <a:t>nisl</a:t>
            </a:r>
            <a:r>
              <a:rPr lang="en-US" dirty="0"/>
              <a:t> et </a:t>
            </a:r>
            <a:r>
              <a:rPr lang="en-US" dirty="0" err="1"/>
              <a:t>purus</a:t>
            </a:r>
            <a:r>
              <a:rPr lang="en-US" dirty="0"/>
              <a:t> </a:t>
            </a:r>
            <a:r>
              <a:rPr lang="en-US" dirty="0" err="1"/>
              <a:t>tincidunt</a:t>
            </a:r>
            <a:r>
              <a:rPr lang="en-US" dirty="0"/>
              <a:t> </a:t>
            </a:r>
            <a:r>
              <a:rPr lang="en-US" dirty="0" err="1"/>
              <a:t>porttitor</a:t>
            </a:r>
            <a:r>
              <a:rPr lang="en-US" dirty="0"/>
              <a:t>.</a:t>
            </a:r>
          </a:p>
        </p:txBody>
      </p:sp>
      <p:sp>
        <p:nvSpPr>
          <p:cNvPr id="15" name="Text Placeholder 15">
            <a:extLst>
              <a:ext uri="{FF2B5EF4-FFF2-40B4-BE49-F238E27FC236}">
                <a16:creationId xmlns:a16="http://schemas.microsoft.com/office/drawing/2014/main" id="{93293EC9-152D-412E-B537-124FD986400C}"/>
              </a:ext>
            </a:extLst>
          </p:cNvPr>
          <p:cNvSpPr>
            <a:spLocks noGrp="1"/>
          </p:cNvSpPr>
          <p:nvPr>
            <p:ph type="body" sz="quarter" idx="12" hasCustomPrompt="1"/>
          </p:nvPr>
        </p:nvSpPr>
        <p:spPr>
          <a:xfrm>
            <a:off x="1746298" y="628708"/>
            <a:ext cx="4548944" cy="518084"/>
          </a:xfrm>
        </p:spPr>
        <p:txBody>
          <a:bodyPr>
            <a:noAutofit/>
          </a:bodyPr>
          <a:lstStyle>
            <a:lvl1pPr marL="0" indent="0">
              <a:buNone/>
              <a:defRPr sz="1200" b="1">
                <a:solidFill>
                  <a:schemeClr val="accent1"/>
                </a:solidFill>
                <a:latin typeface="Arial" panose="020B0604020202020204" pitchFamily="34" charset="0"/>
                <a:cs typeface="Arial" panose="020B0604020202020204" pitchFamily="34" charset="0"/>
              </a:defRPr>
            </a:lvl1pPr>
          </a:lstStyle>
          <a:p>
            <a:pPr lvl="0"/>
            <a:r>
              <a:rPr lang="en-US" dirty="0"/>
              <a:t>Main findings</a:t>
            </a:r>
          </a:p>
        </p:txBody>
      </p:sp>
      <p:sp>
        <p:nvSpPr>
          <p:cNvPr id="18" name="Espace réservé du pied de page 2">
            <a:extLst>
              <a:ext uri="{FF2B5EF4-FFF2-40B4-BE49-F238E27FC236}">
                <a16:creationId xmlns:a16="http://schemas.microsoft.com/office/drawing/2014/main" id="{98F76F45-5138-40B3-9013-8B0F7E6E9282}"/>
              </a:ext>
            </a:extLst>
          </p:cNvPr>
          <p:cNvSpPr txBox="1">
            <a:spLocks/>
          </p:cNvSpPr>
          <p:nvPr userDrawn="1"/>
        </p:nvSpPr>
        <p:spPr>
          <a:xfrm>
            <a:off x="2450224" y="9515905"/>
            <a:ext cx="1971675" cy="380669"/>
          </a:xfrm>
          <a:prstGeom prst="rect">
            <a:avLst/>
          </a:prstGeom>
        </p:spPr>
        <p:txBody>
          <a:bodyPr vert="horz" lIns="38576" tIns="19289" rIns="38576" bIns="19289" rtlCol="0" anchor="ctr"/>
          <a:lstStyle>
            <a:defPPr>
              <a:defRPr lang="en-US"/>
            </a:defPPr>
            <a:lvl1pPr marL="0" algn="ctr" defTabSz="457200" rtl="0" eaLnBrk="1" latinLnBrk="0" hangingPunct="1">
              <a:defRPr kumimoji="0" sz="1200" kern="1200">
                <a:solidFill>
                  <a:schemeClr val="tx1">
                    <a:lumMod val="75000"/>
                    <a:lumOff val="25000"/>
                  </a:schemeClr>
                </a:solidFill>
                <a:latin typeface="Calibri" pitchFamily="34" charset="0"/>
                <a:ea typeface="+mn-ea"/>
                <a:cs typeface="Calibri"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450" i="1" dirty="0">
                <a:latin typeface="Arial" panose="020B0604020202020204" pitchFamily="34" charset="0"/>
                <a:cs typeface="Arial" panose="020B0604020202020204" pitchFamily="34" charset="0"/>
              </a:rPr>
              <a:t>©</a:t>
            </a:r>
            <a:r>
              <a:rPr lang="en-GB" sz="450" i="1" dirty="0">
                <a:latin typeface="Arial" panose="020B0604020202020204" pitchFamily="34" charset="0"/>
                <a:cs typeface="Arial" panose="020B0604020202020204" pitchFamily="34" charset="0"/>
              </a:rPr>
              <a:t> ForwardKeys</a:t>
            </a:r>
            <a:r>
              <a:rPr lang="en-US" sz="450" i="1" dirty="0">
                <a:latin typeface="Arial" panose="020B0604020202020204" pitchFamily="34" charset="0"/>
                <a:cs typeface="Arial" panose="020B0604020202020204" pitchFamily="34" charset="0"/>
              </a:rPr>
              <a:t>, 2021. All Rights Reserved.</a:t>
            </a:r>
          </a:p>
        </p:txBody>
      </p:sp>
      <p:pic>
        <p:nvPicPr>
          <p:cNvPr id="9" name="Picture 26">
            <a:extLst>
              <a:ext uri="{FF2B5EF4-FFF2-40B4-BE49-F238E27FC236}">
                <a16:creationId xmlns:a16="http://schemas.microsoft.com/office/drawing/2014/main" id="{23312615-9A98-43FC-9484-B300D5264CA2}"/>
              </a:ext>
            </a:extLst>
          </p:cNvPr>
          <p:cNvPicPr>
            <a:picLocks noChangeAspect="1"/>
          </p:cNvPicPr>
          <p:nvPr userDrawn="1"/>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p:blipFill>
        <p:spPr>
          <a:xfrm>
            <a:off x="6340763" y="237969"/>
            <a:ext cx="428832" cy="1101198"/>
          </a:xfrm>
          <a:prstGeom prst="rect">
            <a:avLst/>
          </a:prstGeom>
          <a:solidFill>
            <a:schemeClr val="bg1">
              <a:alpha val="31000"/>
            </a:schemeClr>
          </a:solidFill>
        </p:spPr>
      </p:pic>
    </p:spTree>
    <p:extLst>
      <p:ext uri="{BB962C8B-B14F-4D97-AF65-F5344CB8AC3E}">
        <p14:creationId xmlns:p14="http://schemas.microsoft.com/office/powerpoint/2010/main" val="2430365731"/>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4_Graph with comments">
    <p:spTree>
      <p:nvGrpSpPr>
        <p:cNvPr id="1" name=""/>
        <p:cNvGrpSpPr/>
        <p:nvPr/>
      </p:nvGrpSpPr>
      <p:grpSpPr>
        <a:xfrm>
          <a:off x="0" y="0"/>
          <a:ext cx="0" cy="0"/>
          <a:chOff x="0" y="0"/>
          <a:chExt cx="0" cy="0"/>
        </a:xfrm>
      </p:grpSpPr>
      <p:sp>
        <p:nvSpPr>
          <p:cNvPr id="11" name="Text Placeholder 2">
            <a:extLst>
              <a:ext uri="{FF2B5EF4-FFF2-40B4-BE49-F238E27FC236}">
                <a16:creationId xmlns:a16="http://schemas.microsoft.com/office/drawing/2014/main" id="{059E260E-6011-6F46-BA62-B2CE56F182D0}"/>
              </a:ext>
            </a:extLst>
          </p:cNvPr>
          <p:cNvSpPr>
            <a:spLocks noGrp="1"/>
          </p:cNvSpPr>
          <p:nvPr>
            <p:ph type="body" sz="quarter" idx="11" hasCustomPrompt="1"/>
          </p:nvPr>
        </p:nvSpPr>
        <p:spPr>
          <a:xfrm>
            <a:off x="337645" y="1460049"/>
            <a:ext cx="6248052" cy="1177174"/>
          </a:xfrm>
        </p:spPr>
        <p:txBody>
          <a:bodyPr>
            <a:noAutofit/>
          </a:bodyPr>
          <a:lstStyle>
            <a:lvl1pPr marL="96441" indent="-96441">
              <a:lnSpc>
                <a:spcPct val="100000"/>
              </a:lnSpc>
              <a:buFont typeface="Arial" panose="020B0604020202020204" pitchFamily="34" charset="0"/>
              <a:buChar char="•"/>
              <a:defRPr sz="600" b="0" i="0">
                <a:solidFill>
                  <a:schemeClr val="tx1"/>
                </a:solidFill>
                <a:latin typeface="Arial" panose="020B0604020202020204" pitchFamily="34" charset="0"/>
                <a:cs typeface="Arial" panose="020B0604020202020204" pitchFamily="34" charset="0"/>
              </a:defRPr>
            </a:lvl1pPr>
          </a:lstStyle>
          <a:p>
            <a:pPr lvl="0"/>
            <a:r>
              <a:rPr lang="en-US" dirty="0"/>
              <a:t>Comments: 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a:t>
            </a:r>
            <a:r>
              <a:rPr lang="en-US" dirty="0" err="1"/>
              <a:t>Vestibulum</a:t>
            </a:r>
            <a:r>
              <a:rPr lang="en-US" dirty="0"/>
              <a:t> </a:t>
            </a:r>
            <a:r>
              <a:rPr lang="en-US" dirty="0" err="1"/>
              <a:t>tempor</a:t>
            </a:r>
            <a:r>
              <a:rPr lang="en-US" dirty="0"/>
              <a:t> </a:t>
            </a:r>
            <a:r>
              <a:rPr lang="en-US" dirty="0" err="1"/>
              <a:t>enim</a:t>
            </a:r>
            <a:r>
              <a:rPr lang="en-US" dirty="0"/>
              <a:t> </a:t>
            </a:r>
            <a:r>
              <a:rPr lang="en-US" dirty="0" err="1"/>
              <a:t>turpis</a:t>
            </a:r>
            <a:r>
              <a:rPr lang="en-US" dirty="0"/>
              <a:t>, </a:t>
            </a:r>
            <a:r>
              <a:rPr lang="en-US" dirty="0" err="1"/>
              <a:t>nec</a:t>
            </a:r>
            <a:r>
              <a:rPr lang="en-US" dirty="0"/>
              <a:t> </a:t>
            </a:r>
            <a:r>
              <a:rPr lang="en-US" dirty="0" err="1"/>
              <a:t>ullamcorper</a:t>
            </a:r>
            <a:r>
              <a:rPr lang="en-US" dirty="0"/>
              <a:t> </a:t>
            </a:r>
            <a:r>
              <a:rPr lang="en-US" dirty="0" err="1"/>
              <a:t>odio</a:t>
            </a:r>
            <a:r>
              <a:rPr lang="en-US" dirty="0"/>
              <a:t> cursus </a:t>
            </a:r>
            <a:r>
              <a:rPr lang="en-US" dirty="0" err="1"/>
              <a:t>ut.</a:t>
            </a:r>
            <a:r>
              <a:rPr lang="en-US" dirty="0"/>
              <a:t> </a:t>
            </a:r>
            <a:r>
              <a:rPr lang="en-US" dirty="0" err="1"/>
              <a:t>Praesent</a:t>
            </a:r>
            <a:r>
              <a:rPr lang="en-US" dirty="0"/>
              <a:t> ac </a:t>
            </a:r>
            <a:r>
              <a:rPr lang="en-US" dirty="0" err="1"/>
              <a:t>iaculis</a:t>
            </a:r>
            <a:r>
              <a:rPr lang="en-US" dirty="0"/>
              <a:t> </a:t>
            </a:r>
            <a:r>
              <a:rPr lang="en-US" dirty="0" err="1"/>
              <a:t>turpis</a:t>
            </a:r>
            <a:r>
              <a:rPr lang="en-US" dirty="0"/>
              <a:t>, </a:t>
            </a:r>
            <a:r>
              <a:rPr lang="en-US" dirty="0" err="1"/>
              <a:t>consectetur</a:t>
            </a:r>
            <a:r>
              <a:rPr lang="en-US" dirty="0"/>
              <a:t> </a:t>
            </a:r>
            <a:r>
              <a:rPr lang="en-US" dirty="0" err="1"/>
              <a:t>lacinia</a:t>
            </a:r>
            <a:r>
              <a:rPr lang="en-US" dirty="0"/>
              <a:t> </a:t>
            </a:r>
            <a:r>
              <a:rPr lang="en-US" dirty="0" err="1"/>
              <a:t>tortor</a:t>
            </a:r>
            <a:r>
              <a:rPr lang="en-US" dirty="0"/>
              <a:t>. </a:t>
            </a:r>
            <a:r>
              <a:rPr lang="en-US" dirty="0" err="1"/>
              <a:t>Phasellus</a:t>
            </a:r>
            <a:r>
              <a:rPr lang="en-US" dirty="0"/>
              <a:t> </a:t>
            </a:r>
            <a:r>
              <a:rPr lang="en-US" dirty="0" err="1"/>
              <a:t>tincidunt</a:t>
            </a:r>
            <a:r>
              <a:rPr lang="en-US" dirty="0"/>
              <a:t> libero lorem, id </a:t>
            </a:r>
            <a:r>
              <a:rPr lang="en-US" dirty="0" err="1"/>
              <a:t>ultrices</a:t>
            </a:r>
            <a:r>
              <a:rPr lang="en-US" dirty="0"/>
              <a:t> </a:t>
            </a:r>
            <a:r>
              <a:rPr lang="en-US" dirty="0" err="1"/>
              <a:t>justo</a:t>
            </a:r>
            <a:r>
              <a:rPr lang="en-US" dirty="0"/>
              <a:t> </a:t>
            </a:r>
            <a:r>
              <a:rPr lang="en-US" dirty="0" err="1"/>
              <a:t>facilisis</a:t>
            </a:r>
            <a:r>
              <a:rPr lang="en-US" dirty="0"/>
              <a:t> </a:t>
            </a:r>
            <a:r>
              <a:rPr lang="en-US" dirty="0" err="1"/>
              <a:t>eu</a:t>
            </a:r>
            <a:r>
              <a:rPr lang="en-US" dirty="0"/>
              <a:t>. </a:t>
            </a:r>
          </a:p>
          <a:p>
            <a:pPr lvl="0"/>
            <a:r>
              <a:rPr lang="en-US" dirty="0" err="1"/>
              <a:t>Sed</a:t>
            </a:r>
            <a:r>
              <a:rPr lang="en-US" dirty="0"/>
              <a:t> tempus </a:t>
            </a:r>
            <a:r>
              <a:rPr lang="en-US" dirty="0" err="1"/>
              <a:t>erat</a:t>
            </a:r>
            <a:r>
              <a:rPr lang="en-US" dirty="0"/>
              <a:t> </a:t>
            </a:r>
            <a:r>
              <a:rPr lang="en-US" dirty="0" err="1"/>
              <a:t>nisl</a:t>
            </a:r>
            <a:r>
              <a:rPr lang="en-US" dirty="0"/>
              <a:t>, </a:t>
            </a:r>
            <a:r>
              <a:rPr lang="en-US" dirty="0" err="1"/>
              <a:t>feugiat</a:t>
            </a:r>
            <a:r>
              <a:rPr lang="en-US" dirty="0"/>
              <a:t> </a:t>
            </a:r>
            <a:r>
              <a:rPr lang="en-US" dirty="0" err="1"/>
              <a:t>aliquet</a:t>
            </a:r>
            <a:r>
              <a:rPr lang="en-US" dirty="0"/>
              <a:t> </a:t>
            </a:r>
            <a:r>
              <a:rPr lang="en-US" dirty="0" err="1"/>
              <a:t>nisl</a:t>
            </a:r>
            <a:r>
              <a:rPr lang="en-US" dirty="0"/>
              <a:t> </a:t>
            </a:r>
            <a:r>
              <a:rPr lang="en-US" dirty="0" err="1"/>
              <a:t>placerat</a:t>
            </a:r>
            <a:r>
              <a:rPr lang="en-US" dirty="0"/>
              <a:t> vel. </a:t>
            </a:r>
            <a:r>
              <a:rPr lang="en-US" dirty="0" err="1"/>
              <a:t>Duis</a:t>
            </a:r>
            <a:r>
              <a:rPr lang="en-US" dirty="0"/>
              <a:t> id </a:t>
            </a:r>
            <a:r>
              <a:rPr lang="en-US" dirty="0" err="1"/>
              <a:t>neque</a:t>
            </a:r>
            <a:r>
              <a:rPr lang="en-US" dirty="0"/>
              <a:t> </a:t>
            </a:r>
            <a:r>
              <a:rPr lang="en-US" dirty="0" err="1"/>
              <a:t>lacinia</a:t>
            </a:r>
            <a:r>
              <a:rPr lang="en-US" dirty="0"/>
              <a:t>, </a:t>
            </a:r>
            <a:r>
              <a:rPr lang="en-US" dirty="0" err="1"/>
              <a:t>ullamcorper</a:t>
            </a:r>
            <a:r>
              <a:rPr lang="en-US" dirty="0"/>
              <a:t> libero in, </a:t>
            </a:r>
            <a:r>
              <a:rPr lang="en-US" dirty="0" err="1"/>
              <a:t>varius</a:t>
            </a:r>
            <a:r>
              <a:rPr lang="en-US" dirty="0"/>
              <a:t> libero. </a:t>
            </a:r>
          </a:p>
        </p:txBody>
      </p:sp>
      <p:sp>
        <p:nvSpPr>
          <p:cNvPr id="13" name="Text Placeholder 2">
            <a:extLst>
              <a:ext uri="{FF2B5EF4-FFF2-40B4-BE49-F238E27FC236}">
                <a16:creationId xmlns:a16="http://schemas.microsoft.com/office/drawing/2014/main" id="{D1CCA5EF-C324-444A-ADD2-AED19CBBB91A}"/>
              </a:ext>
            </a:extLst>
          </p:cNvPr>
          <p:cNvSpPr>
            <a:spLocks noGrp="1"/>
          </p:cNvSpPr>
          <p:nvPr>
            <p:ph type="body" sz="quarter" idx="12" hasCustomPrompt="1"/>
          </p:nvPr>
        </p:nvSpPr>
        <p:spPr>
          <a:xfrm>
            <a:off x="337645" y="2866188"/>
            <a:ext cx="6248052" cy="584260"/>
          </a:xfrm>
        </p:spPr>
        <p:txBody>
          <a:bodyPr>
            <a:noAutofit/>
          </a:bodyPr>
          <a:lstStyle>
            <a:lvl1pPr marL="0" indent="0">
              <a:lnSpc>
                <a:spcPct val="100000"/>
              </a:lnSpc>
              <a:buFont typeface="Arial" panose="020B0604020202020204" pitchFamily="34" charset="0"/>
              <a:buNone/>
              <a:defRPr sz="675" b="1" i="0">
                <a:solidFill>
                  <a:schemeClr val="tx1"/>
                </a:solidFill>
                <a:latin typeface="Arial" panose="020B0604020202020204" pitchFamily="34" charset="0"/>
                <a:cs typeface="Arial" panose="020B0604020202020204" pitchFamily="34" charset="0"/>
              </a:defRPr>
            </a:lvl1pPr>
          </a:lstStyle>
          <a:p>
            <a:pPr lvl="0"/>
            <a:r>
              <a:rPr lang="en-US" dirty="0"/>
              <a:t>Subtitle/Graph title</a:t>
            </a:r>
          </a:p>
        </p:txBody>
      </p:sp>
    </p:spTree>
    <p:extLst>
      <p:ext uri="{BB962C8B-B14F-4D97-AF65-F5344CB8AC3E}">
        <p14:creationId xmlns:p14="http://schemas.microsoft.com/office/powerpoint/2010/main" val="466823748"/>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userDrawn="1">
  <p:cSld name="5_Graph">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8BD4CED0-B12B-8B4E-B571-CC77CDFCDEA4}"/>
              </a:ext>
            </a:extLst>
          </p:cNvPr>
          <p:cNvSpPr/>
          <p:nvPr/>
        </p:nvSpPr>
        <p:spPr>
          <a:xfrm>
            <a:off x="262943" y="506412"/>
            <a:ext cx="54000" cy="762667"/>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94" dirty="0">
              <a:solidFill>
                <a:srgbClr val="4472C4"/>
              </a:solidFill>
            </a:endParaRPr>
          </a:p>
        </p:txBody>
      </p:sp>
      <p:sp>
        <p:nvSpPr>
          <p:cNvPr id="3" name="Text Placeholder 2">
            <a:extLst>
              <a:ext uri="{FF2B5EF4-FFF2-40B4-BE49-F238E27FC236}">
                <a16:creationId xmlns:a16="http://schemas.microsoft.com/office/drawing/2014/main" id="{6F6E28C4-C730-6A49-A3B2-6ABCFBDA050F}"/>
              </a:ext>
            </a:extLst>
          </p:cNvPr>
          <p:cNvSpPr>
            <a:spLocks noGrp="1"/>
          </p:cNvSpPr>
          <p:nvPr>
            <p:ph type="body" sz="quarter" idx="10" hasCustomPrompt="1"/>
          </p:nvPr>
        </p:nvSpPr>
        <p:spPr>
          <a:xfrm>
            <a:off x="337645" y="608893"/>
            <a:ext cx="5360546" cy="557706"/>
          </a:xfrm>
        </p:spPr>
        <p:txBody>
          <a:bodyPr>
            <a:noAutofit/>
          </a:bodyPr>
          <a:lstStyle>
            <a:lvl1pPr marL="0" indent="0">
              <a:buNone/>
              <a:defRPr sz="1200" b="1" i="0">
                <a:solidFill>
                  <a:schemeClr val="accent1"/>
                </a:solidFill>
                <a:latin typeface="Arial" panose="020B0604020202020204" pitchFamily="34" charset="0"/>
                <a:cs typeface="Arial" panose="020B0604020202020204" pitchFamily="34" charset="0"/>
              </a:defRPr>
            </a:lvl1pPr>
          </a:lstStyle>
          <a:p>
            <a:pPr lvl="0"/>
            <a:r>
              <a:rPr lang="en-US" dirty="0"/>
              <a:t>Title</a:t>
            </a:r>
          </a:p>
        </p:txBody>
      </p:sp>
      <p:sp>
        <p:nvSpPr>
          <p:cNvPr id="9" name="Espace réservé du numéro de diapositive 22">
            <a:extLst>
              <a:ext uri="{FF2B5EF4-FFF2-40B4-BE49-F238E27FC236}">
                <a16:creationId xmlns:a16="http://schemas.microsoft.com/office/drawing/2014/main" id="{6190F8CE-1864-4573-AFBC-D2C98B11EBDB}"/>
              </a:ext>
            </a:extLst>
          </p:cNvPr>
          <p:cNvSpPr txBox="1">
            <a:spLocks/>
          </p:cNvSpPr>
          <p:nvPr userDrawn="1"/>
        </p:nvSpPr>
        <p:spPr>
          <a:xfrm>
            <a:off x="120677" y="9236225"/>
            <a:ext cx="283061" cy="528320"/>
          </a:xfrm>
          <a:prstGeom prst="rect">
            <a:avLst/>
          </a:prstGeom>
        </p:spPr>
        <p:txBody>
          <a:bodyPr vert="horz" lIns="38576" tIns="19289" rIns="38576" bIns="19289" rtlCol="0" anchor="ctr"/>
          <a:lstStyle>
            <a:defPPr>
              <a:defRPr lang="en-US"/>
            </a:defPPr>
            <a:lvl1pPr marL="0" algn="l" defTabSz="457200" rtl="0" eaLnBrk="1" latinLnBrk="0" hangingPunct="1">
              <a:defRPr kumimoji="0" sz="1200" kern="1200">
                <a:solidFill>
                  <a:schemeClr val="tx1">
                    <a:lumMod val="75000"/>
                    <a:lumOff val="25000"/>
                  </a:schemeClr>
                </a:solidFill>
                <a:latin typeface="Calibri" pitchFamily="34" charset="0"/>
                <a:ea typeface="+mn-ea"/>
                <a:cs typeface="Calibri"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7F24AEEA-8069-CA44-9A7B-461EA09068E2}" type="slidenum">
              <a:rPr lang="en-US" sz="600" smtClean="0">
                <a:solidFill>
                  <a:prstClr val="black">
                    <a:lumMod val="75000"/>
                    <a:lumOff val="25000"/>
                  </a:prstClr>
                </a:solidFill>
                <a:latin typeface="Arial" panose="020B0604020202020204" pitchFamily="34" charset="0"/>
                <a:cs typeface="Arial" panose="020B0604020202020204" pitchFamily="34" charset="0"/>
              </a:rPr>
              <a:t>‹#›</a:t>
            </a:fld>
            <a:endParaRPr lang="en-US" sz="600" dirty="0">
              <a:solidFill>
                <a:prstClr val="black">
                  <a:lumMod val="75000"/>
                  <a:lumOff val="25000"/>
                </a:prstClr>
              </a:solidFill>
              <a:latin typeface="Arial" panose="020B0604020202020204" pitchFamily="34" charset="0"/>
              <a:cs typeface="Arial" panose="020B0604020202020204" pitchFamily="34" charset="0"/>
            </a:endParaRPr>
          </a:p>
        </p:txBody>
      </p:sp>
      <p:sp>
        <p:nvSpPr>
          <p:cNvPr id="13" name="Text Placeholder 2">
            <a:extLst>
              <a:ext uri="{FF2B5EF4-FFF2-40B4-BE49-F238E27FC236}">
                <a16:creationId xmlns:a16="http://schemas.microsoft.com/office/drawing/2014/main" id="{D1CCA5EF-C324-444A-ADD2-AED19CBBB91A}"/>
              </a:ext>
            </a:extLst>
          </p:cNvPr>
          <p:cNvSpPr>
            <a:spLocks noGrp="1"/>
          </p:cNvSpPr>
          <p:nvPr>
            <p:ph type="body" sz="quarter" idx="12" hasCustomPrompt="1"/>
          </p:nvPr>
        </p:nvSpPr>
        <p:spPr>
          <a:xfrm>
            <a:off x="337645" y="1602681"/>
            <a:ext cx="6248052" cy="584260"/>
          </a:xfrm>
        </p:spPr>
        <p:txBody>
          <a:bodyPr>
            <a:noAutofit/>
          </a:bodyPr>
          <a:lstStyle>
            <a:lvl1pPr marL="0" indent="0">
              <a:lnSpc>
                <a:spcPct val="100000"/>
              </a:lnSpc>
              <a:buFont typeface="Arial" panose="020B0604020202020204" pitchFamily="34" charset="0"/>
              <a:buNone/>
              <a:defRPr sz="675" b="1" i="0">
                <a:solidFill>
                  <a:schemeClr val="tx1"/>
                </a:solidFill>
                <a:latin typeface="Arial" panose="020B0604020202020204" pitchFamily="34" charset="0"/>
                <a:cs typeface="Arial" panose="020B0604020202020204" pitchFamily="34" charset="0"/>
              </a:defRPr>
            </a:lvl1pPr>
          </a:lstStyle>
          <a:p>
            <a:pPr lvl="0"/>
            <a:r>
              <a:rPr lang="en-US" dirty="0"/>
              <a:t>Subtitle/Graph title</a:t>
            </a:r>
          </a:p>
        </p:txBody>
      </p:sp>
      <p:sp>
        <p:nvSpPr>
          <p:cNvPr id="12" name="Espace réservé du pied de page 2">
            <a:extLst>
              <a:ext uri="{FF2B5EF4-FFF2-40B4-BE49-F238E27FC236}">
                <a16:creationId xmlns:a16="http://schemas.microsoft.com/office/drawing/2014/main" id="{76AB7C46-33C7-4622-AF22-1DC9A82CFBAA}"/>
              </a:ext>
            </a:extLst>
          </p:cNvPr>
          <p:cNvSpPr txBox="1">
            <a:spLocks/>
          </p:cNvSpPr>
          <p:nvPr userDrawn="1"/>
        </p:nvSpPr>
        <p:spPr>
          <a:xfrm>
            <a:off x="2450224" y="9515905"/>
            <a:ext cx="1971675" cy="380669"/>
          </a:xfrm>
          <a:prstGeom prst="rect">
            <a:avLst/>
          </a:prstGeom>
        </p:spPr>
        <p:txBody>
          <a:bodyPr vert="horz" lIns="38576" tIns="19289" rIns="38576" bIns="19289" rtlCol="0" anchor="ctr"/>
          <a:lstStyle>
            <a:defPPr>
              <a:defRPr lang="en-US"/>
            </a:defPPr>
            <a:lvl1pPr marL="0" algn="ctr" defTabSz="457200" rtl="0" eaLnBrk="1" latinLnBrk="0" hangingPunct="1">
              <a:defRPr kumimoji="0" sz="1200" kern="1200">
                <a:solidFill>
                  <a:schemeClr val="tx1">
                    <a:lumMod val="75000"/>
                    <a:lumOff val="25000"/>
                  </a:schemeClr>
                </a:solidFill>
                <a:latin typeface="Calibri" pitchFamily="34" charset="0"/>
                <a:ea typeface="+mn-ea"/>
                <a:cs typeface="Calibri"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450" i="1" dirty="0">
                <a:latin typeface="Arial" panose="020B0604020202020204" pitchFamily="34" charset="0"/>
                <a:cs typeface="Arial" panose="020B0604020202020204" pitchFamily="34" charset="0"/>
              </a:rPr>
              <a:t>©</a:t>
            </a:r>
            <a:r>
              <a:rPr lang="en-GB" sz="450" i="1" dirty="0">
                <a:latin typeface="Arial" panose="020B0604020202020204" pitchFamily="34" charset="0"/>
                <a:cs typeface="Arial" panose="020B0604020202020204" pitchFamily="34" charset="0"/>
              </a:rPr>
              <a:t> ForwardKeys</a:t>
            </a:r>
            <a:r>
              <a:rPr lang="en-US" sz="450" i="1" dirty="0">
                <a:latin typeface="Arial" panose="020B0604020202020204" pitchFamily="34" charset="0"/>
                <a:cs typeface="Arial" panose="020B0604020202020204" pitchFamily="34" charset="0"/>
              </a:rPr>
              <a:t>, 2021. All Rights Reserved.</a:t>
            </a:r>
          </a:p>
        </p:txBody>
      </p:sp>
      <p:pic>
        <p:nvPicPr>
          <p:cNvPr id="14" name="Picture 26">
            <a:extLst>
              <a:ext uri="{FF2B5EF4-FFF2-40B4-BE49-F238E27FC236}">
                <a16:creationId xmlns:a16="http://schemas.microsoft.com/office/drawing/2014/main" id="{F65879A3-BBB3-4C03-A19B-B07E0C041BEA}"/>
              </a:ext>
            </a:extLst>
          </p:cNvPr>
          <p:cNvPicPr>
            <a:picLocks noChangeAspect="1"/>
          </p:cNvPicPr>
          <p:nvPr userDrawn="1"/>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p:blipFill>
        <p:spPr>
          <a:xfrm>
            <a:off x="6340763" y="237969"/>
            <a:ext cx="428832" cy="1101198"/>
          </a:xfrm>
          <a:prstGeom prst="rect">
            <a:avLst/>
          </a:prstGeom>
          <a:solidFill>
            <a:schemeClr val="bg1">
              <a:alpha val="31000"/>
            </a:schemeClr>
          </a:solidFill>
        </p:spPr>
      </p:pic>
    </p:spTree>
    <p:extLst>
      <p:ext uri="{BB962C8B-B14F-4D97-AF65-F5344CB8AC3E}">
        <p14:creationId xmlns:p14="http://schemas.microsoft.com/office/powerpoint/2010/main" val="586610210"/>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userDrawn="1">
  <p:cSld name="5_Section cover">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2C15098D-E829-4741-B2F6-303880ADF093}"/>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l="3238" r="3238"/>
          <a:stretch/>
        </p:blipFill>
        <p:spPr>
          <a:xfrm>
            <a:off x="63642" y="458383"/>
            <a:ext cx="3136759" cy="5751244"/>
          </a:xfrm>
          <a:prstGeom prst="rect">
            <a:avLst/>
          </a:prstGeom>
        </p:spPr>
      </p:pic>
      <p:sp>
        <p:nvSpPr>
          <p:cNvPr id="11" name="Frame 10">
            <a:extLst>
              <a:ext uri="{FF2B5EF4-FFF2-40B4-BE49-F238E27FC236}">
                <a16:creationId xmlns:a16="http://schemas.microsoft.com/office/drawing/2014/main" id="{2EA2D368-8D58-45A0-AC0E-23363F72C2F1}"/>
              </a:ext>
            </a:extLst>
          </p:cNvPr>
          <p:cNvSpPr/>
          <p:nvPr userDrawn="1"/>
        </p:nvSpPr>
        <p:spPr>
          <a:xfrm>
            <a:off x="1" y="5593"/>
            <a:ext cx="6858000" cy="9906000"/>
          </a:xfrm>
          <a:prstGeom prst="frame">
            <a:avLst>
              <a:gd name="adj1" fmla="val 36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60" dirty="0">
              <a:solidFill>
                <a:schemeClr val="tx1"/>
              </a:solidFill>
            </a:endParaRPr>
          </a:p>
        </p:txBody>
      </p:sp>
      <p:sp>
        <p:nvSpPr>
          <p:cNvPr id="4" name="Rectangle 3">
            <a:extLst>
              <a:ext uri="{FF2B5EF4-FFF2-40B4-BE49-F238E27FC236}">
                <a16:creationId xmlns:a16="http://schemas.microsoft.com/office/drawing/2014/main" id="{9EB47D09-F7B1-4EC9-8397-5C4FE848A9BC}"/>
              </a:ext>
            </a:extLst>
          </p:cNvPr>
          <p:cNvSpPr/>
          <p:nvPr userDrawn="1"/>
        </p:nvSpPr>
        <p:spPr>
          <a:xfrm>
            <a:off x="0" y="5742613"/>
            <a:ext cx="6858000" cy="32694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60" dirty="0"/>
          </a:p>
        </p:txBody>
      </p:sp>
      <p:pic>
        <p:nvPicPr>
          <p:cNvPr id="3" name="Graphic 2">
            <a:extLst>
              <a:ext uri="{FF2B5EF4-FFF2-40B4-BE49-F238E27FC236}">
                <a16:creationId xmlns:a16="http://schemas.microsoft.com/office/drawing/2014/main" id="{627F6E7C-7F1D-4385-8578-3A1737C0BD16}"/>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5519070" y="6234784"/>
            <a:ext cx="844784" cy="2430235"/>
          </a:xfrm>
          <a:prstGeom prst="rect">
            <a:avLst/>
          </a:prstGeom>
        </p:spPr>
      </p:pic>
      <p:cxnSp>
        <p:nvCxnSpPr>
          <p:cNvPr id="6" name="Straight Connector 5">
            <a:extLst>
              <a:ext uri="{FF2B5EF4-FFF2-40B4-BE49-F238E27FC236}">
                <a16:creationId xmlns:a16="http://schemas.microsoft.com/office/drawing/2014/main" id="{5F347A5C-77D4-4F8D-AAB1-AC67192770CD}"/>
              </a:ext>
            </a:extLst>
          </p:cNvPr>
          <p:cNvCxnSpPr/>
          <p:nvPr userDrawn="1"/>
        </p:nvCxnSpPr>
        <p:spPr>
          <a:xfrm>
            <a:off x="379205" y="7449899"/>
            <a:ext cx="5176169" cy="0"/>
          </a:xfrm>
          <a:prstGeom prst="line">
            <a:avLst/>
          </a:prstGeom>
          <a:ln w="34925">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8" name="Oval 7">
            <a:extLst>
              <a:ext uri="{FF2B5EF4-FFF2-40B4-BE49-F238E27FC236}">
                <a16:creationId xmlns:a16="http://schemas.microsoft.com/office/drawing/2014/main" id="{FDCF1EE9-CF09-4191-8311-939803DCF914}"/>
              </a:ext>
            </a:extLst>
          </p:cNvPr>
          <p:cNvSpPr/>
          <p:nvPr userDrawn="1"/>
        </p:nvSpPr>
        <p:spPr>
          <a:xfrm>
            <a:off x="322923" y="7277630"/>
            <a:ext cx="129332" cy="33211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60" dirty="0"/>
          </a:p>
        </p:txBody>
      </p:sp>
      <p:sp>
        <p:nvSpPr>
          <p:cNvPr id="10" name="Text Placeholder 2">
            <a:extLst>
              <a:ext uri="{FF2B5EF4-FFF2-40B4-BE49-F238E27FC236}">
                <a16:creationId xmlns:a16="http://schemas.microsoft.com/office/drawing/2014/main" id="{2A239B84-F8EB-463E-B5B0-77C81AABCCCB}"/>
              </a:ext>
            </a:extLst>
          </p:cNvPr>
          <p:cNvSpPr>
            <a:spLocks noGrp="1"/>
          </p:cNvSpPr>
          <p:nvPr>
            <p:ph type="body" sz="quarter" idx="10" hasCustomPrompt="1"/>
          </p:nvPr>
        </p:nvSpPr>
        <p:spPr>
          <a:xfrm>
            <a:off x="425386" y="6538393"/>
            <a:ext cx="5041040" cy="657423"/>
          </a:xfrm>
        </p:spPr>
        <p:txBody>
          <a:bodyPr>
            <a:noAutofit/>
          </a:bodyPr>
          <a:lstStyle>
            <a:lvl1pPr marL="0" indent="0">
              <a:buNone/>
              <a:defRPr sz="1500" b="1" i="0">
                <a:solidFill>
                  <a:schemeClr val="bg1"/>
                </a:solidFill>
                <a:latin typeface="Arial" panose="020B0604020202020204" pitchFamily="34" charset="0"/>
                <a:cs typeface="Arial" panose="020B0604020202020204" pitchFamily="34" charset="0"/>
              </a:defRPr>
            </a:lvl1pPr>
          </a:lstStyle>
          <a:p>
            <a:pPr lvl="0"/>
            <a:r>
              <a:rPr lang="en-US" dirty="0"/>
              <a:t>Section title</a:t>
            </a:r>
          </a:p>
        </p:txBody>
      </p:sp>
      <p:pic>
        <p:nvPicPr>
          <p:cNvPr id="12" name="Picture 26">
            <a:extLst>
              <a:ext uri="{FF2B5EF4-FFF2-40B4-BE49-F238E27FC236}">
                <a16:creationId xmlns:a16="http://schemas.microsoft.com/office/drawing/2014/main" id="{E19B2148-41B9-4DA4-9F63-9631649DF5B5}"/>
              </a:ext>
            </a:extLst>
          </p:cNvPr>
          <p:cNvPicPr>
            <a:picLocks noChangeAspect="1"/>
          </p:cNvPicPr>
          <p:nvPr userDrawn="1"/>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p:blipFill>
        <p:spPr>
          <a:xfrm>
            <a:off x="6340763" y="237969"/>
            <a:ext cx="428832" cy="1101198"/>
          </a:xfrm>
          <a:prstGeom prst="rect">
            <a:avLst/>
          </a:prstGeom>
          <a:solidFill>
            <a:schemeClr val="bg1">
              <a:alpha val="31000"/>
            </a:schemeClr>
          </a:solidFill>
        </p:spPr>
      </p:pic>
    </p:spTree>
    <p:extLst>
      <p:ext uri="{BB962C8B-B14F-4D97-AF65-F5344CB8AC3E}">
        <p14:creationId xmlns:p14="http://schemas.microsoft.com/office/powerpoint/2010/main" val="1606802894"/>
      </p:ext>
    </p:extLst>
  </p:cSld>
  <p:clrMapOvr>
    <a:masterClrMapping/>
  </p:clrMapOvr>
  <p:extLst>
    <p:ext uri="{DCECCB84-F9BA-43D5-87BE-67443E8EF086}">
      <p15:sldGuideLst xmlns:p15="http://schemas.microsoft.com/office/powerpoint/2012/main">
        <p15:guide id="1" orient="horz" pos="2935">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Headline Text">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86FCFC0C-9B2D-4021-BB45-043BA50BFC77}"/>
              </a:ext>
            </a:extLst>
          </p:cNvPr>
          <p:cNvGrpSpPr/>
          <p:nvPr userDrawn="1"/>
        </p:nvGrpSpPr>
        <p:grpSpPr>
          <a:xfrm rot="16200000">
            <a:off x="6081739" y="510671"/>
            <a:ext cx="1279411" cy="284187"/>
            <a:chOff x="-1768098" y="1682693"/>
            <a:chExt cx="10577544" cy="2349518"/>
          </a:xfrm>
        </p:grpSpPr>
        <p:sp>
          <p:nvSpPr>
            <p:cNvPr id="7" name="Freeform 5">
              <a:extLst>
                <a:ext uri="{FF2B5EF4-FFF2-40B4-BE49-F238E27FC236}">
                  <a16:creationId xmlns:a16="http://schemas.microsoft.com/office/drawing/2014/main" id="{C67D0D35-C8E4-4EFE-94D9-8ECBF2BD3035}"/>
                </a:ext>
              </a:extLst>
            </p:cNvPr>
            <p:cNvSpPr>
              <a:spLocks/>
            </p:cNvSpPr>
            <p:nvPr/>
          </p:nvSpPr>
          <p:spPr bwMode="auto">
            <a:xfrm>
              <a:off x="4837440" y="2043889"/>
              <a:ext cx="3972006" cy="1988322"/>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E3010F"/>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 name="Freeform 5">
              <a:extLst>
                <a:ext uri="{FF2B5EF4-FFF2-40B4-BE49-F238E27FC236}">
                  <a16:creationId xmlns:a16="http://schemas.microsoft.com/office/drawing/2014/main" id="{41EEA323-D05C-4C75-AB83-E6D040FB8442}"/>
                </a:ext>
              </a:extLst>
            </p:cNvPr>
            <p:cNvSpPr>
              <a:spLocks/>
            </p:cNvSpPr>
            <p:nvPr/>
          </p:nvSpPr>
          <p:spPr bwMode="auto">
            <a:xfrm>
              <a:off x="3357940" y="1989081"/>
              <a:ext cx="4081463" cy="2043113"/>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 name="Freeform 6">
              <a:extLst>
                <a:ext uri="{FF2B5EF4-FFF2-40B4-BE49-F238E27FC236}">
                  <a16:creationId xmlns:a16="http://schemas.microsoft.com/office/drawing/2014/main" id="{AE51F78D-0C39-4535-A908-53F5B003C5FE}"/>
                </a:ext>
              </a:extLst>
            </p:cNvPr>
            <p:cNvSpPr>
              <a:spLocks/>
            </p:cNvSpPr>
            <p:nvPr/>
          </p:nvSpPr>
          <p:spPr bwMode="auto">
            <a:xfrm>
              <a:off x="1652965" y="1822393"/>
              <a:ext cx="4418013" cy="2209800"/>
            </a:xfrm>
            <a:custGeom>
              <a:avLst/>
              <a:gdLst>
                <a:gd name="T0" fmla="*/ 1392 w 2783"/>
                <a:gd name="T1" fmla="*/ 0 h 1392"/>
                <a:gd name="T2" fmla="*/ 2783 w 2783"/>
                <a:gd name="T3" fmla="*/ 1392 h 1392"/>
                <a:gd name="T4" fmla="*/ 1983 w 2783"/>
                <a:gd name="T5" fmla="*/ 1392 h 1392"/>
                <a:gd name="T6" fmla="*/ 1392 w 2783"/>
                <a:gd name="T7" fmla="*/ 800 h 1392"/>
                <a:gd name="T8" fmla="*/ 800 w 2783"/>
                <a:gd name="T9" fmla="*/ 1392 h 1392"/>
                <a:gd name="T10" fmla="*/ 0 w 2783"/>
                <a:gd name="T11" fmla="*/ 1392 h 1392"/>
                <a:gd name="T12" fmla="*/ 1392 w 2783"/>
                <a:gd name="T13" fmla="*/ 0 h 1392"/>
                <a:gd name="T14" fmla="*/ 1392 w 2783"/>
                <a:gd name="T15" fmla="*/ 0 h 13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83" h="1392">
                  <a:moveTo>
                    <a:pt x="1392" y="0"/>
                  </a:moveTo>
                  <a:lnTo>
                    <a:pt x="2783" y="1392"/>
                  </a:lnTo>
                  <a:lnTo>
                    <a:pt x="1983" y="1392"/>
                  </a:lnTo>
                  <a:lnTo>
                    <a:pt x="1392" y="800"/>
                  </a:lnTo>
                  <a:lnTo>
                    <a:pt x="800" y="1392"/>
                  </a:lnTo>
                  <a:lnTo>
                    <a:pt x="0" y="1392"/>
                  </a:lnTo>
                  <a:lnTo>
                    <a:pt x="1392" y="0"/>
                  </a:lnTo>
                  <a:lnTo>
                    <a:pt x="1392" y="0"/>
                  </a:lnTo>
                  <a:close/>
                </a:path>
              </a:pathLst>
            </a:custGeom>
            <a:solidFill>
              <a:srgbClr val="07141A"/>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0" name="Freeform 7">
              <a:extLst>
                <a:ext uri="{FF2B5EF4-FFF2-40B4-BE49-F238E27FC236}">
                  <a16:creationId xmlns:a16="http://schemas.microsoft.com/office/drawing/2014/main" id="{3439A3E0-2756-45F4-AC36-9517E72C7190}"/>
                </a:ext>
              </a:extLst>
            </p:cNvPr>
            <p:cNvSpPr>
              <a:spLocks/>
            </p:cNvSpPr>
            <p:nvPr/>
          </p:nvSpPr>
          <p:spPr bwMode="auto">
            <a:xfrm>
              <a:off x="-45660" y="1741431"/>
              <a:ext cx="4578350" cy="2290763"/>
            </a:xfrm>
            <a:custGeom>
              <a:avLst/>
              <a:gdLst>
                <a:gd name="T0" fmla="*/ 1442 w 2884"/>
                <a:gd name="T1" fmla="*/ 0 h 1443"/>
                <a:gd name="T2" fmla="*/ 2884 w 2884"/>
                <a:gd name="T3" fmla="*/ 1443 h 1443"/>
                <a:gd name="T4" fmla="*/ 2055 w 2884"/>
                <a:gd name="T5" fmla="*/ 1443 h 1443"/>
                <a:gd name="T6" fmla="*/ 1442 w 2884"/>
                <a:gd name="T7" fmla="*/ 829 h 1443"/>
                <a:gd name="T8" fmla="*/ 829 w 2884"/>
                <a:gd name="T9" fmla="*/ 1443 h 1443"/>
                <a:gd name="T10" fmla="*/ 0 w 2884"/>
                <a:gd name="T11" fmla="*/ 1443 h 1443"/>
                <a:gd name="T12" fmla="*/ 1442 w 2884"/>
                <a:gd name="T13" fmla="*/ 0 h 1443"/>
                <a:gd name="T14" fmla="*/ 1442 w 2884"/>
                <a:gd name="T15" fmla="*/ 0 h 14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4" h="1443">
                  <a:moveTo>
                    <a:pt x="1442" y="0"/>
                  </a:moveTo>
                  <a:lnTo>
                    <a:pt x="2884" y="1443"/>
                  </a:lnTo>
                  <a:lnTo>
                    <a:pt x="2055" y="1443"/>
                  </a:lnTo>
                  <a:lnTo>
                    <a:pt x="1442" y="829"/>
                  </a:lnTo>
                  <a:lnTo>
                    <a:pt x="829" y="1443"/>
                  </a:lnTo>
                  <a:lnTo>
                    <a:pt x="0" y="1443"/>
                  </a:lnTo>
                  <a:lnTo>
                    <a:pt x="1442" y="0"/>
                  </a:lnTo>
                  <a:lnTo>
                    <a:pt x="1442" y="0"/>
                  </a:lnTo>
                  <a:close/>
                </a:path>
              </a:pathLst>
            </a:custGeom>
            <a:solidFill>
              <a:srgbClr val="008A3B"/>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1" name="Freeform 8">
              <a:extLst>
                <a:ext uri="{FF2B5EF4-FFF2-40B4-BE49-F238E27FC236}">
                  <a16:creationId xmlns:a16="http://schemas.microsoft.com/office/drawing/2014/main" id="{AC30BF63-21BA-4217-9BCE-4BA0281E77CD}"/>
                </a:ext>
              </a:extLst>
            </p:cNvPr>
            <p:cNvSpPr>
              <a:spLocks/>
            </p:cNvSpPr>
            <p:nvPr/>
          </p:nvSpPr>
          <p:spPr bwMode="auto">
            <a:xfrm>
              <a:off x="-1768098" y="1682693"/>
              <a:ext cx="4695825" cy="2349500"/>
            </a:xfrm>
            <a:custGeom>
              <a:avLst/>
              <a:gdLst>
                <a:gd name="T0" fmla="*/ 1479 w 2958"/>
                <a:gd name="T1" fmla="*/ 0 h 1480"/>
                <a:gd name="T2" fmla="*/ 2958 w 2958"/>
                <a:gd name="T3" fmla="*/ 1480 h 1480"/>
                <a:gd name="T4" fmla="*/ 2108 w 2958"/>
                <a:gd name="T5" fmla="*/ 1480 h 1480"/>
                <a:gd name="T6" fmla="*/ 1479 w 2958"/>
                <a:gd name="T7" fmla="*/ 851 h 1480"/>
                <a:gd name="T8" fmla="*/ 850 w 2958"/>
                <a:gd name="T9" fmla="*/ 1480 h 1480"/>
                <a:gd name="T10" fmla="*/ 0 w 2958"/>
                <a:gd name="T11" fmla="*/ 1480 h 1480"/>
                <a:gd name="T12" fmla="*/ 1479 w 2958"/>
                <a:gd name="T13" fmla="*/ 0 h 1480"/>
                <a:gd name="T14" fmla="*/ 1479 w 2958"/>
                <a:gd name="T15" fmla="*/ 0 h 14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58" h="1480">
                  <a:moveTo>
                    <a:pt x="1479" y="0"/>
                  </a:moveTo>
                  <a:lnTo>
                    <a:pt x="2958" y="1480"/>
                  </a:lnTo>
                  <a:lnTo>
                    <a:pt x="2108" y="1480"/>
                  </a:lnTo>
                  <a:lnTo>
                    <a:pt x="1479" y="851"/>
                  </a:lnTo>
                  <a:lnTo>
                    <a:pt x="850" y="1480"/>
                  </a:lnTo>
                  <a:lnTo>
                    <a:pt x="0" y="1480"/>
                  </a:lnTo>
                  <a:lnTo>
                    <a:pt x="1479" y="0"/>
                  </a:lnTo>
                  <a:lnTo>
                    <a:pt x="1479" y="0"/>
                  </a:lnTo>
                  <a:close/>
                </a:path>
              </a:pathLst>
            </a:custGeom>
            <a:solidFill>
              <a:srgbClr val="0D3C89"/>
            </a:solidFill>
            <a:ln>
              <a:noFill/>
            </a:ln>
          </p:spPr>
          <p:txBody>
            <a:bodyPr vert="horz" wrap="square" lIns="91440" tIns="45720" rIns="91440" bIns="45720" numCol="1" anchor="t" anchorCtr="0" compatLnSpc="1">
              <a:prstTxWarp prst="textNoShape">
                <a:avLst/>
              </a:prstTxWarp>
            </a:bodyPr>
            <a:lstStyle/>
            <a:p>
              <a:endParaRPr lang="en-US" dirty="0"/>
            </a:p>
          </p:txBody>
        </p:sp>
      </p:grpSp>
      <p:pic>
        <p:nvPicPr>
          <p:cNvPr id="14" name="Picture 13">
            <a:extLst>
              <a:ext uri="{FF2B5EF4-FFF2-40B4-BE49-F238E27FC236}">
                <a16:creationId xmlns:a16="http://schemas.microsoft.com/office/drawing/2014/main" id="{84E29D85-49F0-499F-AC1B-72EEFC31FCD8}"/>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8657" y="9419354"/>
            <a:ext cx="6858002" cy="486646"/>
          </a:xfrm>
          <a:prstGeom prst="rect">
            <a:avLst/>
          </a:prstGeom>
        </p:spPr>
      </p:pic>
      <p:sp>
        <p:nvSpPr>
          <p:cNvPr id="12" name="תיבת טקסט 11">
            <a:extLst>
              <a:ext uri="{FF2B5EF4-FFF2-40B4-BE49-F238E27FC236}">
                <a16:creationId xmlns:a16="http://schemas.microsoft.com/office/drawing/2014/main" id="{7E080970-4422-44CA-9FF7-9E42B92309A8}"/>
              </a:ext>
            </a:extLst>
          </p:cNvPr>
          <p:cNvSpPr txBox="1"/>
          <p:nvPr userDrawn="1"/>
        </p:nvSpPr>
        <p:spPr>
          <a:xfrm>
            <a:off x="6219310" y="9507698"/>
            <a:ext cx="386644" cy="276999"/>
          </a:xfrm>
          <a:prstGeom prst="rect">
            <a:avLst/>
          </a:prstGeom>
          <a:noFill/>
        </p:spPr>
        <p:txBody>
          <a:bodyPr wrap="none" rtlCol="1">
            <a:spAutoFit/>
          </a:bodyPr>
          <a:lstStyle/>
          <a:p>
            <a:pPr algn="l"/>
            <a:fld id="{525CA866-701D-46E2-B125-12AFED5E90C5}" type="slidenum">
              <a:rPr lang="he-IL" sz="1200" b="1" smtClean="0">
                <a:solidFill>
                  <a:srgbClr val="404040"/>
                </a:solidFill>
                <a:latin typeface="Trebuchet MS" panose="020B0603020202020204" pitchFamily="34" charset="0"/>
              </a:rPr>
              <a:t>‹#›</a:t>
            </a:fld>
            <a:endParaRPr lang="he-IL" sz="1200" b="1" dirty="0">
              <a:solidFill>
                <a:srgbClr val="404040"/>
              </a:solidFill>
              <a:latin typeface="Trebuchet MS" panose="020B0603020202020204" pitchFamily="34" charset="0"/>
            </a:endParaRPr>
          </a:p>
        </p:txBody>
      </p:sp>
    </p:spTree>
    <p:extLst>
      <p:ext uri="{BB962C8B-B14F-4D97-AF65-F5344CB8AC3E}">
        <p14:creationId xmlns:p14="http://schemas.microsoft.com/office/powerpoint/2010/main" val="411497460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9_Section cover">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2C15098D-E829-4741-B2F6-303880ADF093}"/>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l="1034" r="1034"/>
          <a:stretch/>
        </p:blipFill>
        <p:spPr>
          <a:xfrm>
            <a:off x="134542" y="376063"/>
            <a:ext cx="3294459" cy="5764441"/>
          </a:xfrm>
          <a:prstGeom prst="rect">
            <a:avLst/>
          </a:prstGeom>
        </p:spPr>
      </p:pic>
      <p:sp>
        <p:nvSpPr>
          <p:cNvPr id="11" name="Frame 10">
            <a:extLst>
              <a:ext uri="{FF2B5EF4-FFF2-40B4-BE49-F238E27FC236}">
                <a16:creationId xmlns:a16="http://schemas.microsoft.com/office/drawing/2014/main" id="{2EA2D368-8D58-45A0-AC0E-23363F72C2F1}"/>
              </a:ext>
            </a:extLst>
          </p:cNvPr>
          <p:cNvSpPr/>
          <p:nvPr userDrawn="1"/>
        </p:nvSpPr>
        <p:spPr>
          <a:xfrm>
            <a:off x="1" y="5593"/>
            <a:ext cx="6858000" cy="9906000"/>
          </a:xfrm>
          <a:prstGeom prst="frame">
            <a:avLst>
              <a:gd name="adj1" fmla="val 36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60" dirty="0">
              <a:solidFill>
                <a:schemeClr val="tx1"/>
              </a:solidFill>
            </a:endParaRPr>
          </a:p>
        </p:txBody>
      </p:sp>
      <p:sp>
        <p:nvSpPr>
          <p:cNvPr id="4" name="Rectangle 3">
            <a:extLst>
              <a:ext uri="{FF2B5EF4-FFF2-40B4-BE49-F238E27FC236}">
                <a16:creationId xmlns:a16="http://schemas.microsoft.com/office/drawing/2014/main" id="{9EB47D09-F7B1-4EC9-8397-5C4FE848A9BC}"/>
              </a:ext>
            </a:extLst>
          </p:cNvPr>
          <p:cNvSpPr/>
          <p:nvPr userDrawn="1"/>
        </p:nvSpPr>
        <p:spPr>
          <a:xfrm>
            <a:off x="0" y="5742613"/>
            <a:ext cx="6858000" cy="32694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60" dirty="0"/>
          </a:p>
        </p:txBody>
      </p:sp>
      <p:pic>
        <p:nvPicPr>
          <p:cNvPr id="3" name="Graphic 2">
            <a:extLst>
              <a:ext uri="{FF2B5EF4-FFF2-40B4-BE49-F238E27FC236}">
                <a16:creationId xmlns:a16="http://schemas.microsoft.com/office/drawing/2014/main" id="{627F6E7C-7F1D-4385-8578-3A1737C0BD16}"/>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5519070" y="6234784"/>
            <a:ext cx="844784" cy="2430235"/>
          </a:xfrm>
          <a:prstGeom prst="rect">
            <a:avLst/>
          </a:prstGeom>
        </p:spPr>
      </p:pic>
      <p:cxnSp>
        <p:nvCxnSpPr>
          <p:cNvPr id="6" name="Straight Connector 5">
            <a:extLst>
              <a:ext uri="{FF2B5EF4-FFF2-40B4-BE49-F238E27FC236}">
                <a16:creationId xmlns:a16="http://schemas.microsoft.com/office/drawing/2014/main" id="{5F347A5C-77D4-4F8D-AAB1-AC67192770CD}"/>
              </a:ext>
            </a:extLst>
          </p:cNvPr>
          <p:cNvCxnSpPr/>
          <p:nvPr userDrawn="1"/>
        </p:nvCxnSpPr>
        <p:spPr>
          <a:xfrm>
            <a:off x="379205" y="7449899"/>
            <a:ext cx="5176169" cy="0"/>
          </a:xfrm>
          <a:prstGeom prst="line">
            <a:avLst/>
          </a:prstGeom>
          <a:ln w="34925">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8" name="Oval 7">
            <a:extLst>
              <a:ext uri="{FF2B5EF4-FFF2-40B4-BE49-F238E27FC236}">
                <a16:creationId xmlns:a16="http://schemas.microsoft.com/office/drawing/2014/main" id="{FDCF1EE9-CF09-4191-8311-939803DCF914}"/>
              </a:ext>
            </a:extLst>
          </p:cNvPr>
          <p:cNvSpPr/>
          <p:nvPr userDrawn="1"/>
        </p:nvSpPr>
        <p:spPr>
          <a:xfrm>
            <a:off x="322923" y="7277630"/>
            <a:ext cx="129332" cy="33211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60" dirty="0"/>
          </a:p>
        </p:txBody>
      </p:sp>
      <p:sp>
        <p:nvSpPr>
          <p:cNvPr id="10" name="Text Placeholder 2">
            <a:extLst>
              <a:ext uri="{FF2B5EF4-FFF2-40B4-BE49-F238E27FC236}">
                <a16:creationId xmlns:a16="http://schemas.microsoft.com/office/drawing/2014/main" id="{2A239B84-F8EB-463E-B5B0-77C81AABCCCB}"/>
              </a:ext>
            </a:extLst>
          </p:cNvPr>
          <p:cNvSpPr>
            <a:spLocks noGrp="1"/>
          </p:cNvSpPr>
          <p:nvPr>
            <p:ph type="body" sz="quarter" idx="10" hasCustomPrompt="1"/>
          </p:nvPr>
        </p:nvSpPr>
        <p:spPr>
          <a:xfrm>
            <a:off x="425386" y="6538393"/>
            <a:ext cx="5041040" cy="657423"/>
          </a:xfrm>
        </p:spPr>
        <p:txBody>
          <a:bodyPr>
            <a:noAutofit/>
          </a:bodyPr>
          <a:lstStyle>
            <a:lvl1pPr marL="0" indent="0">
              <a:buNone/>
              <a:defRPr sz="1500" b="1" i="0">
                <a:solidFill>
                  <a:schemeClr val="bg1"/>
                </a:solidFill>
                <a:latin typeface="Arial" panose="020B0604020202020204" pitchFamily="34" charset="0"/>
                <a:cs typeface="Arial" panose="020B0604020202020204" pitchFamily="34" charset="0"/>
              </a:defRPr>
            </a:lvl1pPr>
          </a:lstStyle>
          <a:p>
            <a:pPr lvl="0"/>
            <a:r>
              <a:rPr lang="en-US" dirty="0"/>
              <a:t>Section title</a:t>
            </a:r>
          </a:p>
        </p:txBody>
      </p:sp>
      <p:pic>
        <p:nvPicPr>
          <p:cNvPr id="12" name="Picture 26">
            <a:extLst>
              <a:ext uri="{FF2B5EF4-FFF2-40B4-BE49-F238E27FC236}">
                <a16:creationId xmlns:a16="http://schemas.microsoft.com/office/drawing/2014/main" id="{E19B2148-41B9-4DA4-9F63-9631649DF5B5}"/>
              </a:ext>
            </a:extLst>
          </p:cNvPr>
          <p:cNvPicPr>
            <a:picLocks noChangeAspect="1"/>
          </p:cNvPicPr>
          <p:nvPr userDrawn="1"/>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p:blipFill>
        <p:spPr>
          <a:xfrm>
            <a:off x="6340763" y="237969"/>
            <a:ext cx="428832" cy="1101198"/>
          </a:xfrm>
          <a:prstGeom prst="rect">
            <a:avLst/>
          </a:prstGeom>
          <a:solidFill>
            <a:schemeClr val="bg1">
              <a:alpha val="31000"/>
            </a:schemeClr>
          </a:solidFill>
        </p:spPr>
      </p:pic>
    </p:spTree>
    <p:extLst>
      <p:ext uri="{BB962C8B-B14F-4D97-AF65-F5344CB8AC3E}">
        <p14:creationId xmlns:p14="http://schemas.microsoft.com/office/powerpoint/2010/main" val="980374408"/>
      </p:ext>
    </p:extLst>
  </p:cSld>
  <p:clrMapOvr>
    <a:masterClrMapping/>
  </p:clrMapOvr>
  <p:extLst>
    <p:ext uri="{DCECCB84-F9BA-43D5-87BE-67443E8EF086}">
      <p15:sldGuideLst xmlns:p15="http://schemas.microsoft.com/office/powerpoint/2012/main">
        <p15:guide id="1" orient="horz" pos="2935">
          <p15:clr>
            <a:srgbClr val="FBAE40"/>
          </p15:clr>
        </p15:guide>
        <p15:guide id="2" pos="2880">
          <p15:clr>
            <a:srgbClr val="FBAE40"/>
          </p15:clr>
        </p15:guide>
        <p15:guide id="3" orient="horz" pos="123">
          <p15:clr>
            <a:srgbClr val="FBAE40"/>
          </p15:clr>
        </p15:guide>
        <p15:guide id="4" orient="horz" pos="1620">
          <p15:clr>
            <a:srgbClr val="FBAE40"/>
          </p15:clr>
        </p15:guide>
        <p15:guide id="5" pos="113">
          <p15:clr>
            <a:srgbClr val="FBAE40"/>
          </p15:clr>
        </p15:guide>
      </p15:sldGuideLst>
    </p:ext>
  </p:extLst>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10_Section cover">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2C15098D-E829-4741-B2F6-303880ADF093}"/>
              </a:ext>
            </a:extLst>
          </p:cNvPr>
          <p:cNvPicPr>
            <a:picLocks noChangeAspect="1"/>
          </p:cNvPicPr>
          <p:nvPr userDrawn="1"/>
        </p:nvPicPr>
        <p:blipFill>
          <a:blip r:embed="rId2">
            <a:extLst>
              <a:ext uri="{28A0092B-C50C-407E-A947-70E740481C1C}">
                <a14:useLocalDpi xmlns:a14="http://schemas.microsoft.com/office/drawing/2010/main" val="0"/>
              </a:ext>
            </a:extLst>
          </a:blip>
          <a:srcRect l="6488" r="6488"/>
          <a:stretch/>
        </p:blipFill>
        <p:spPr>
          <a:xfrm>
            <a:off x="134542" y="376063"/>
            <a:ext cx="3294459" cy="5764441"/>
          </a:xfrm>
          <a:prstGeom prst="rect">
            <a:avLst/>
          </a:prstGeom>
        </p:spPr>
      </p:pic>
      <p:sp>
        <p:nvSpPr>
          <p:cNvPr id="11" name="Frame 10">
            <a:extLst>
              <a:ext uri="{FF2B5EF4-FFF2-40B4-BE49-F238E27FC236}">
                <a16:creationId xmlns:a16="http://schemas.microsoft.com/office/drawing/2014/main" id="{2EA2D368-8D58-45A0-AC0E-23363F72C2F1}"/>
              </a:ext>
            </a:extLst>
          </p:cNvPr>
          <p:cNvSpPr/>
          <p:nvPr userDrawn="1"/>
        </p:nvSpPr>
        <p:spPr>
          <a:xfrm>
            <a:off x="1" y="5593"/>
            <a:ext cx="6858000" cy="9906000"/>
          </a:xfrm>
          <a:prstGeom prst="frame">
            <a:avLst>
              <a:gd name="adj1" fmla="val 36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60" dirty="0">
              <a:solidFill>
                <a:schemeClr val="tx1"/>
              </a:solidFill>
            </a:endParaRPr>
          </a:p>
        </p:txBody>
      </p:sp>
      <p:sp>
        <p:nvSpPr>
          <p:cNvPr id="4" name="Rectangle 3">
            <a:extLst>
              <a:ext uri="{FF2B5EF4-FFF2-40B4-BE49-F238E27FC236}">
                <a16:creationId xmlns:a16="http://schemas.microsoft.com/office/drawing/2014/main" id="{9EB47D09-F7B1-4EC9-8397-5C4FE848A9BC}"/>
              </a:ext>
            </a:extLst>
          </p:cNvPr>
          <p:cNvSpPr/>
          <p:nvPr userDrawn="1"/>
        </p:nvSpPr>
        <p:spPr>
          <a:xfrm>
            <a:off x="0" y="5742613"/>
            <a:ext cx="6858000" cy="32694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60" dirty="0"/>
          </a:p>
        </p:txBody>
      </p:sp>
      <p:pic>
        <p:nvPicPr>
          <p:cNvPr id="3" name="Graphic 2">
            <a:extLst>
              <a:ext uri="{FF2B5EF4-FFF2-40B4-BE49-F238E27FC236}">
                <a16:creationId xmlns:a16="http://schemas.microsoft.com/office/drawing/2014/main" id="{627F6E7C-7F1D-4385-8578-3A1737C0BD16}"/>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5519070" y="6234784"/>
            <a:ext cx="844784" cy="2430235"/>
          </a:xfrm>
          <a:prstGeom prst="rect">
            <a:avLst/>
          </a:prstGeom>
        </p:spPr>
      </p:pic>
      <p:cxnSp>
        <p:nvCxnSpPr>
          <p:cNvPr id="6" name="Straight Connector 5">
            <a:extLst>
              <a:ext uri="{FF2B5EF4-FFF2-40B4-BE49-F238E27FC236}">
                <a16:creationId xmlns:a16="http://schemas.microsoft.com/office/drawing/2014/main" id="{5F347A5C-77D4-4F8D-AAB1-AC67192770CD}"/>
              </a:ext>
            </a:extLst>
          </p:cNvPr>
          <p:cNvCxnSpPr/>
          <p:nvPr userDrawn="1"/>
        </p:nvCxnSpPr>
        <p:spPr>
          <a:xfrm>
            <a:off x="379205" y="7449899"/>
            <a:ext cx="5176169" cy="0"/>
          </a:xfrm>
          <a:prstGeom prst="line">
            <a:avLst/>
          </a:prstGeom>
          <a:ln w="34925">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8" name="Oval 7">
            <a:extLst>
              <a:ext uri="{FF2B5EF4-FFF2-40B4-BE49-F238E27FC236}">
                <a16:creationId xmlns:a16="http://schemas.microsoft.com/office/drawing/2014/main" id="{FDCF1EE9-CF09-4191-8311-939803DCF914}"/>
              </a:ext>
            </a:extLst>
          </p:cNvPr>
          <p:cNvSpPr/>
          <p:nvPr userDrawn="1"/>
        </p:nvSpPr>
        <p:spPr>
          <a:xfrm>
            <a:off x="322923" y="7277630"/>
            <a:ext cx="129332" cy="33211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60" dirty="0"/>
          </a:p>
        </p:txBody>
      </p:sp>
      <p:sp>
        <p:nvSpPr>
          <p:cNvPr id="10" name="Text Placeholder 2">
            <a:extLst>
              <a:ext uri="{FF2B5EF4-FFF2-40B4-BE49-F238E27FC236}">
                <a16:creationId xmlns:a16="http://schemas.microsoft.com/office/drawing/2014/main" id="{2A239B84-F8EB-463E-B5B0-77C81AABCCCB}"/>
              </a:ext>
            </a:extLst>
          </p:cNvPr>
          <p:cNvSpPr>
            <a:spLocks noGrp="1"/>
          </p:cNvSpPr>
          <p:nvPr>
            <p:ph type="body" sz="quarter" idx="10" hasCustomPrompt="1"/>
          </p:nvPr>
        </p:nvSpPr>
        <p:spPr>
          <a:xfrm>
            <a:off x="425386" y="6538393"/>
            <a:ext cx="5041040" cy="657423"/>
          </a:xfrm>
        </p:spPr>
        <p:txBody>
          <a:bodyPr>
            <a:noAutofit/>
          </a:bodyPr>
          <a:lstStyle>
            <a:lvl1pPr marL="0" indent="0">
              <a:buNone/>
              <a:defRPr sz="1500" b="1" i="0">
                <a:solidFill>
                  <a:schemeClr val="bg1"/>
                </a:solidFill>
                <a:latin typeface="Arial" panose="020B0604020202020204" pitchFamily="34" charset="0"/>
                <a:cs typeface="Arial" panose="020B0604020202020204" pitchFamily="34" charset="0"/>
              </a:defRPr>
            </a:lvl1pPr>
          </a:lstStyle>
          <a:p>
            <a:pPr lvl="0"/>
            <a:r>
              <a:rPr lang="en-US" dirty="0"/>
              <a:t>Section title</a:t>
            </a:r>
          </a:p>
        </p:txBody>
      </p:sp>
      <p:pic>
        <p:nvPicPr>
          <p:cNvPr id="12" name="Picture 26">
            <a:extLst>
              <a:ext uri="{FF2B5EF4-FFF2-40B4-BE49-F238E27FC236}">
                <a16:creationId xmlns:a16="http://schemas.microsoft.com/office/drawing/2014/main" id="{E19B2148-41B9-4DA4-9F63-9631649DF5B5}"/>
              </a:ext>
            </a:extLst>
          </p:cNvPr>
          <p:cNvPicPr>
            <a:picLocks noChangeAspect="1"/>
          </p:cNvPicPr>
          <p:nvPr userDrawn="1"/>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p:blipFill>
        <p:spPr>
          <a:xfrm>
            <a:off x="6340763" y="237969"/>
            <a:ext cx="428832" cy="1101198"/>
          </a:xfrm>
          <a:prstGeom prst="rect">
            <a:avLst/>
          </a:prstGeom>
          <a:solidFill>
            <a:schemeClr val="bg1">
              <a:alpha val="31000"/>
            </a:schemeClr>
          </a:solidFill>
        </p:spPr>
      </p:pic>
    </p:spTree>
    <p:extLst>
      <p:ext uri="{BB962C8B-B14F-4D97-AF65-F5344CB8AC3E}">
        <p14:creationId xmlns:p14="http://schemas.microsoft.com/office/powerpoint/2010/main" val="3031127542"/>
      </p:ext>
    </p:extLst>
  </p:cSld>
  <p:clrMapOvr>
    <a:masterClrMapping/>
  </p:clrMapOvr>
  <p:extLst>
    <p:ext uri="{DCECCB84-F9BA-43D5-87BE-67443E8EF086}">
      <p15:sldGuideLst xmlns:p15="http://schemas.microsoft.com/office/powerpoint/2012/main">
        <p15:guide id="1" orient="horz" pos="2935">
          <p15:clr>
            <a:srgbClr val="FBAE40"/>
          </p15:clr>
        </p15:guide>
        <p15:guide id="2" pos="2880">
          <p15:clr>
            <a:srgbClr val="FBAE40"/>
          </p15:clr>
        </p15:guide>
        <p15:guide id="3" orient="horz" pos="123">
          <p15:clr>
            <a:srgbClr val="FBAE40"/>
          </p15:clr>
        </p15:guide>
        <p15:guide id="4" orient="horz" pos="1620">
          <p15:clr>
            <a:srgbClr val="FBAE40"/>
          </p15:clr>
        </p15:guide>
        <p15:guide id="5" pos="113">
          <p15:clr>
            <a:srgbClr val="FBAE40"/>
          </p15:clr>
        </p15:guide>
      </p15:sldGuideLst>
    </p:ext>
  </p:extLst>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8_Section cover">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2C15098D-E829-4741-B2F6-303880ADF093}"/>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1381" t="1599" r="28" b="9532"/>
          <a:stretch/>
        </p:blipFill>
        <p:spPr>
          <a:xfrm>
            <a:off x="134541" y="382661"/>
            <a:ext cx="3294459" cy="5751244"/>
          </a:xfrm>
          <a:prstGeom prst="rect">
            <a:avLst/>
          </a:prstGeom>
        </p:spPr>
      </p:pic>
      <p:sp>
        <p:nvSpPr>
          <p:cNvPr id="11" name="Frame 10">
            <a:extLst>
              <a:ext uri="{FF2B5EF4-FFF2-40B4-BE49-F238E27FC236}">
                <a16:creationId xmlns:a16="http://schemas.microsoft.com/office/drawing/2014/main" id="{2EA2D368-8D58-45A0-AC0E-23363F72C2F1}"/>
              </a:ext>
            </a:extLst>
          </p:cNvPr>
          <p:cNvSpPr/>
          <p:nvPr userDrawn="1"/>
        </p:nvSpPr>
        <p:spPr>
          <a:xfrm>
            <a:off x="1" y="5593"/>
            <a:ext cx="6858000" cy="9906000"/>
          </a:xfrm>
          <a:prstGeom prst="frame">
            <a:avLst>
              <a:gd name="adj1" fmla="val 36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60" dirty="0">
              <a:solidFill>
                <a:schemeClr val="tx1"/>
              </a:solidFill>
            </a:endParaRPr>
          </a:p>
        </p:txBody>
      </p:sp>
      <p:sp>
        <p:nvSpPr>
          <p:cNvPr id="4" name="Rectangle 3">
            <a:extLst>
              <a:ext uri="{FF2B5EF4-FFF2-40B4-BE49-F238E27FC236}">
                <a16:creationId xmlns:a16="http://schemas.microsoft.com/office/drawing/2014/main" id="{9EB47D09-F7B1-4EC9-8397-5C4FE848A9BC}"/>
              </a:ext>
            </a:extLst>
          </p:cNvPr>
          <p:cNvSpPr/>
          <p:nvPr userDrawn="1"/>
        </p:nvSpPr>
        <p:spPr>
          <a:xfrm>
            <a:off x="0" y="5742613"/>
            <a:ext cx="6858000" cy="32694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60" dirty="0"/>
          </a:p>
        </p:txBody>
      </p:sp>
      <p:pic>
        <p:nvPicPr>
          <p:cNvPr id="3" name="Graphic 2">
            <a:extLst>
              <a:ext uri="{FF2B5EF4-FFF2-40B4-BE49-F238E27FC236}">
                <a16:creationId xmlns:a16="http://schemas.microsoft.com/office/drawing/2014/main" id="{627F6E7C-7F1D-4385-8578-3A1737C0BD16}"/>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5519070" y="6234784"/>
            <a:ext cx="844784" cy="2430235"/>
          </a:xfrm>
          <a:prstGeom prst="rect">
            <a:avLst/>
          </a:prstGeom>
        </p:spPr>
      </p:pic>
      <p:cxnSp>
        <p:nvCxnSpPr>
          <p:cNvPr id="6" name="Straight Connector 5">
            <a:extLst>
              <a:ext uri="{FF2B5EF4-FFF2-40B4-BE49-F238E27FC236}">
                <a16:creationId xmlns:a16="http://schemas.microsoft.com/office/drawing/2014/main" id="{5F347A5C-77D4-4F8D-AAB1-AC67192770CD}"/>
              </a:ext>
            </a:extLst>
          </p:cNvPr>
          <p:cNvCxnSpPr/>
          <p:nvPr userDrawn="1"/>
        </p:nvCxnSpPr>
        <p:spPr>
          <a:xfrm>
            <a:off x="379205" y="7449899"/>
            <a:ext cx="5176169" cy="0"/>
          </a:xfrm>
          <a:prstGeom prst="line">
            <a:avLst/>
          </a:prstGeom>
          <a:ln w="34925">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8" name="Oval 7">
            <a:extLst>
              <a:ext uri="{FF2B5EF4-FFF2-40B4-BE49-F238E27FC236}">
                <a16:creationId xmlns:a16="http://schemas.microsoft.com/office/drawing/2014/main" id="{FDCF1EE9-CF09-4191-8311-939803DCF914}"/>
              </a:ext>
            </a:extLst>
          </p:cNvPr>
          <p:cNvSpPr/>
          <p:nvPr userDrawn="1"/>
        </p:nvSpPr>
        <p:spPr>
          <a:xfrm>
            <a:off x="322923" y="7277630"/>
            <a:ext cx="129332" cy="33211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60" dirty="0"/>
          </a:p>
        </p:txBody>
      </p:sp>
      <p:sp>
        <p:nvSpPr>
          <p:cNvPr id="10" name="Text Placeholder 2">
            <a:extLst>
              <a:ext uri="{FF2B5EF4-FFF2-40B4-BE49-F238E27FC236}">
                <a16:creationId xmlns:a16="http://schemas.microsoft.com/office/drawing/2014/main" id="{2A239B84-F8EB-463E-B5B0-77C81AABCCCB}"/>
              </a:ext>
            </a:extLst>
          </p:cNvPr>
          <p:cNvSpPr>
            <a:spLocks noGrp="1"/>
          </p:cNvSpPr>
          <p:nvPr>
            <p:ph type="body" sz="quarter" idx="10" hasCustomPrompt="1"/>
          </p:nvPr>
        </p:nvSpPr>
        <p:spPr>
          <a:xfrm>
            <a:off x="425386" y="6538393"/>
            <a:ext cx="5041040" cy="657423"/>
          </a:xfrm>
        </p:spPr>
        <p:txBody>
          <a:bodyPr>
            <a:noAutofit/>
          </a:bodyPr>
          <a:lstStyle>
            <a:lvl1pPr marL="0" indent="0">
              <a:buNone/>
              <a:defRPr sz="1500" b="1" i="0">
                <a:solidFill>
                  <a:schemeClr val="bg1"/>
                </a:solidFill>
                <a:latin typeface="Arial" panose="020B0604020202020204" pitchFamily="34" charset="0"/>
                <a:cs typeface="Arial" panose="020B0604020202020204" pitchFamily="34" charset="0"/>
              </a:defRPr>
            </a:lvl1pPr>
          </a:lstStyle>
          <a:p>
            <a:pPr lvl="0"/>
            <a:r>
              <a:rPr lang="en-US" dirty="0"/>
              <a:t>Section title</a:t>
            </a:r>
          </a:p>
        </p:txBody>
      </p:sp>
      <p:pic>
        <p:nvPicPr>
          <p:cNvPr id="12" name="Picture 26">
            <a:extLst>
              <a:ext uri="{FF2B5EF4-FFF2-40B4-BE49-F238E27FC236}">
                <a16:creationId xmlns:a16="http://schemas.microsoft.com/office/drawing/2014/main" id="{E19B2148-41B9-4DA4-9F63-9631649DF5B5}"/>
              </a:ext>
            </a:extLst>
          </p:cNvPr>
          <p:cNvPicPr>
            <a:picLocks noChangeAspect="1"/>
          </p:cNvPicPr>
          <p:nvPr userDrawn="1"/>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p:blipFill>
        <p:spPr>
          <a:xfrm>
            <a:off x="6340763" y="237969"/>
            <a:ext cx="428832" cy="1101198"/>
          </a:xfrm>
          <a:prstGeom prst="rect">
            <a:avLst/>
          </a:prstGeom>
          <a:solidFill>
            <a:schemeClr val="bg1">
              <a:alpha val="31000"/>
            </a:schemeClr>
          </a:solidFill>
        </p:spPr>
      </p:pic>
    </p:spTree>
    <p:extLst>
      <p:ext uri="{BB962C8B-B14F-4D97-AF65-F5344CB8AC3E}">
        <p14:creationId xmlns:p14="http://schemas.microsoft.com/office/powerpoint/2010/main" val="221993189"/>
      </p:ext>
    </p:extLst>
  </p:cSld>
  <p:clrMapOvr>
    <a:masterClrMapping/>
  </p:clrMapOvr>
  <p:extLst>
    <p:ext uri="{DCECCB84-F9BA-43D5-87BE-67443E8EF086}">
      <p15:sldGuideLst xmlns:p15="http://schemas.microsoft.com/office/powerpoint/2012/main">
        <p15:guide id="1" orient="horz" pos="2935">
          <p15:clr>
            <a:srgbClr val="FBAE40"/>
          </p15:clr>
        </p15:guide>
        <p15:guide id="2" pos="2880">
          <p15:clr>
            <a:srgbClr val="FBAE40"/>
          </p15:clr>
        </p15:guide>
        <p15:guide id="3" orient="horz" pos="123">
          <p15:clr>
            <a:srgbClr val="FBAE40"/>
          </p15:clr>
        </p15:guide>
        <p15:guide id="4" orient="horz" pos="1620">
          <p15:clr>
            <a:srgbClr val="FBAE40"/>
          </p15:clr>
        </p15:guide>
        <p15:guide id="5" pos="113">
          <p15:clr>
            <a:srgbClr val="FBAE40"/>
          </p15:clr>
        </p15:guide>
      </p15:sldGuideLst>
    </p:ext>
  </p:extLs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11_Section cover">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2C15098D-E829-4741-B2F6-303880ADF093}"/>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l="2434" t="2340" r="1896"/>
          <a:stretch/>
        </p:blipFill>
        <p:spPr>
          <a:xfrm>
            <a:off x="134542" y="376063"/>
            <a:ext cx="3294459" cy="5764441"/>
          </a:xfrm>
          <a:prstGeom prst="rect">
            <a:avLst/>
          </a:prstGeom>
        </p:spPr>
      </p:pic>
      <p:sp>
        <p:nvSpPr>
          <p:cNvPr id="11" name="Frame 10">
            <a:extLst>
              <a:ext uri="{FF2B5EF4-FFF2-40B4-BE49-F238E27FC236}">
                <a16:creationId xmlns:a16="http://schemas.microsoft.com/office/drawing/2014/main" id="{2EA2D368-8D58-45A0-AC0E-23363F72C2F1}"/>
              </a:ext>
            </a:extLst>
          </p:cNvPr>
          <p:cNvSpPr/>
          <p:nvPr userDrawn="1"/>
        </p:nvSpPr>
        <p:spPr>
          <a:xfrm>
            <a:off x="1" y="5593"/>
            <a:ext cx="6858000" cy="9906000"/>
          </a:xfrm>
          <a:prstGeom prst="frame">
            <a:avLst>
              <a:gd name="adj1" fmla="val 36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60" dirty="0">
              <a:solidFill>
                <a:schemeClr val="tx1"/>
              </a:solidFill>
            </a:endParaRPr>
          </a:p>
        </p:txBody>
      </p:sp>
      <p:sp>
        <p:nvSpPr>
          <p:cNvPr id="4" name="Rectangle 3">
            <a:extLst>
              <a:ext uri="{FF2B5EF4-FFF2-40B4-BE49-F238E27FC236}">
                <a16:creationId xmlns:a16="http://schemas.microsoft.com/office/drawing/2014/main" id="{9EB47D09-F7B1-4EC9-8397-5C4FE848A9BC}"/>
              </a:ext>
            </a:extLst>
          </p:cNvPr>
          <p:cNvSpPr/>
          <p:nvPr userDrawn="1"/>
        </p:nvSpPr>
        <p:spPr>
          <a:xfrm>
            <a:off x="0" y="5742613"/>
            <a:ext cx="6858000" cy="32694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60" dirty="0"/>
          </a:p>
        </p:txBody>
      </p:sp>
      <p:pic>
        <p:nvPicPr>
          <p:cNvPr id="3" name="Graphic 2">
            <a:extLst>
              <a:ext uri="{FF2B5EF4-FFF2-40B4-BE49-F238E27FC236}">
                <a16:creationId xmlns:a16="http://schemas.microsoft.com/office/drawing/2014/main" id="{627F6E7C-7F1D-4385-8578-3A1737C0BD16}"/>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5519070" y="6234784"/>
            <a:ext cx="844784" cy="2430235"/>
          </a:xfrm>
          <a:prstGeom prst="rect">
            <a:avLst/>
          </a:prstGeom>
        </p:spPr>
      </p:pic>
      <p:cxnSp>
        <p:nvCxnSpPr>
          <p:cNvPr id="6" name="Straight Connector 5">
            <a:extLst>
              <a:ext uri="{FF2B5EF4-FFF2-40B4-BE49-F238E27FC236}">
                <a16:creationId xmlns:a16="http://schemas.microsoft.com/office/drawing/2014/main" id="{5F347A5C-77D4-4F8D-AAB1-AC67192770CD}"/>
              </a:ext>
            </a:extLst>
          </p:cNvPr>
          <p:cNvCxnSpPr/>
          <p:nvPr userDrawn="1"/>
        </p:nvCxnSpPr>
        <p:spPr>
          <a:xfrm>
            <a:off x="379205" y="7449899"/>
            <a:ext cx="5176169" cy="0"/>
          </a:xfrm>
          <a:prstGeom prst="line">
            <a:avLst/>
          </a:prstGeom>
          <a:ln w="34925">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8" name="Oval 7">
            <a:extLst>
              <a:ext uri="{FF2B5EF4-FFF2-40B4-BE49-F238E27FC236}">
                <a16:creationId xmlns:a16="http://schemas.microsoft.com/office/drawing/2014/main" id="{FDCF1EE9-CF09-4191-8311-939803DCF914}"/>
              </a:ext>
            </a:extLst>
          </p:cNvPr>
          <p:cNvSpPr/>
          <p:nvPr userDrawn="1"/>
        </p:nvSpPr>
        <p:spPr>
          <a:xfrm>
            <a:off x="322923" y="7277630"/>
            <a:ext cx="129332" cy="33211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60" dirty="0"/>
          </a:p>
        </p:txBody>
      </p:sp>
      <p:sp>
        <p:nvSpPr>
          <p:cNvPr id="10" name="Text Placeholder 2">
            <a:extLst>
              <a:ext uri="{FF2B5EF4-FFF2-40B4-BE49-F238E27FC236}">
                <a16:creationId xmlns:a16="http://schemas.microsoft.com/office/drawing/2014/main" id="{2A239B84-F8EB-463E-B5B0-77C81AABCCCB}"/>
              </a:ext>
            </a:extLst>
          </p:cNvPr>
          <p:cNvSpPr>
            <a:spLocks noGrp="1"/>
          </p:cNvSpPr>
          <p:nvPr>
            <p:ph type="body" sz="quarter" idx="10" hasCustomPrompt="1"/>
          </p:nvPr>
        </p:nvSpPr>
        <p:spPr>
          <a:xfrm>
            <a:off x="425386" y="6538393"/>
            <a:ext cx="5041040" cy="657423"/>
          </a:xfrm>
        </p:spPr>
        <p:txBody>
          <a:bodyPr>
            <a:noAutofit/>
          </a:bodyPr>
          <a:lstStyle>
            <a:lvl1pPr marL="0" indent="0">
              <a:buNone/>
              <a:defRPr sz="1500" b="1" i="0">
                <a:solidFill>
                  <a:schemeClr val="bg1"/>
                </a:solidFill>
                <a:latin typeface="Arial" panose="020B0604020202020204" pitchFamily="34" charset="0"/>
                <a:cs typeface="Arial" panose="020B0604020202020204" pitchFamily="34" charset="0"/>
              </a:defRPr>
            </a:lvl1pPr>
          </a:lstStyle>
          <a:p>
            <a:pPr lvl="0"/>
            <a:r>
              <a:rPr lang="en-US" dirty="0"/>
              <a:t>Section title</a:t>
            </a:r>
          </a:p>
        </p:txBody>
      </p:sp>
      <p:pic>
        <p:nvPicPr>
          <p:cNvPr id="12" name="Picture 26">
            <a:extLst>
              <a:ext uri="{FF2B5EF4-FFF2-40B4-BE49-F238E27FC236}">
                <a16:creationId xmlns:a16="http://schemas.microsoft.com/office/drawing/2014/main" id="{E19B2148-41B9-4DA4-9F63-9631649DF5B5}"/>
              </a:ext>
            </a:extLst>
          </p:cNvPr>
          <p:cNvPicPr>
            <a:picLocks noChangeAspect="1"/>
          </p:cNvPicPr>
          <p:nvPr userDrawn="1"/>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p:blipFill>
        <p:spPr>
          <a:xfrm>
            <a:off x="6340763" y="237969"/>
            <a:ext cx="428832" cy="1101198"/>
          </a:xfrm>
          <a:prstGeom prst="rect">
            <a:avLst/>
          </a:prstGeom>
          <a:solidFill>
            <a:schemeClr val="bg1">
              <a:alpha val="31000"/>
            </a:schemeClr>
          </a:solidFill>
        </p:spPr>
      </p:pic>
    </p:spTree>
    <p:extLst>
      <p:ext uri="{BB962C8B-B14F-4D97-AF65-F5344CB8AC3E}">
        <p14:creationId xmlns:p14="http://schemas.microsoft.com/office/powerpoint/2010/main" val="2094061479"/>
      </p:ext>
    </p:extLst>
  </p:cSld>
  <p:clrMapOvr>
    <a:masterClrMapping/>
  </p:clrMapOvr>
  <p:extLst>
    <p:ext uri="{DCECCB84-F9BA-43D5-87BE-67443E8EF086}">
      <p15:sldGuideLst xmlns:p15="http://schemas.microsoft.com/office/powerpoint/2012/main">
        <p15:guide id="1" orient="horz" pos="2935">
          <p15:clr>
            <a:srgbClr val="FBAE40"/>
          </p15:clr>
        </p15:guide>
        <p15:guide id="2" pos="2880">
          <p15:clr>
            <a:srgbClr val="FBAE40"/>
          </p15:clr>
        </p15:guide>
        <p15:guide id="3" orient="horz" pos="123">
          <p15:clr>
            <a:srgbClr val="FBAE40"/>
          </p15:clr>
        </p15:guide>
        <p15:guide id="4" orient="horz" pos="1620">
          <p15:clr>
            <a:srgbClr val="FBAE40"/>
          </p15:clr>
        </p15:guide>
        <p15:guide id="5" pos="113">
          <p15:clr>
            <a:srgbClr val="FBAE40"/>
          </p15:clr>
        </p15:guide>
      </p15:sldGuideLst>
    </p:ext>
  </p:extLst>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41_Emilio contact">
    <p:spTree>
      <p:nvGrpSpPr>
        <p:cNvPr id="1" name=""/>
        <p:cNvGrpSpPr/>
        <p:nvPr/>
      </p:nvGrpSpPr>
      <p:grpSpPr>
        <a:xfrm>
          <a:off x="0" y="0"/>
          <a:ext cx="0" cy="0"/>
          <a:chOff x="0" y="0"/>
          <a:chExt cx="0" cy="0"/>
        </a:xfrm>
      </p:grpSpPr>
      <p:pic>
        <p:nvPicPr>
          <p:cNvPr id="22" name="Picture 21">
            <a:extLst>
              <a:ext uri="{FF2B5EF4-FFF2-40B4-BE49-F238E27FC236}">
                <a16:creationId xmlns:a16="http://schemas.microsoft.com/office/drawing/2014/main" id="{1D002772-57D0-423C-83E8-0DBA27AE2796}"/>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14551" r="7349" b="7359"/>
          <a:stretch/>
        </p:blipFill>
        <p:spPr>
          <a:xfrm>
            <a:off x="-4223" y="0"/>
            <a:ext cx="6858859" cy="9906000"/>
          </a:xfrm>
          <a:prstGeom prst="rect">
            <a:avLst/>
          </a:prstGeom>
        </p:spPr>
      </p:pic>
      <p:sp>
        <p:nvSpPr>
          <p:cNvPr id="27" name="Rectangle 26">
            <a:extLst>
              <a:ext uri="{FF2B5EF4-FFF2-40B4-BE49-F238E27FC236}">
                <a16:creationId xmlns:a16="http://schemas.microsoft.com/office/drawing/2014/main" id="{01C48733-4A56-4E9A-A670-DCE2C5395791}"/>
              </a:ext>
            </a:extLst>
          </p:cNvPr>
          <p:cNvSpPr/>
          <p:nvPr userDrawn="1"/>
        </p:nvSpPr>
        <p:spPr>
          <a:xfrm>
            <a:off x="-4223" y="3"/>
            <a:ext cx="6865953" cy="9905998"/>
          </a:xfrm>
          <a:prstGeom prst="rect">
            <a:avLst/>
          </a:prstGeom>
          <a:solidFill>
            <a:schemeClr val="accent1">
              <a:alpha val="82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60" dirty="0"/>
          </a:p>
        </p:txBody>
      </p:sp>
      <p:grpSp>
        <p:nvGrpSpPr>
          <p:cNvPr id="11" name="Group 10">
            <a:extLst>
              <a:ext uri="{FF2B5EF4-FFF2-40B4-BE49-F238E27FC236}">
                <a16:creationId xmlns:a16="http://schemas.microsoft.com/office/drawing/2014/main" id="{2F6E5688-0CC5-46F3-A88F-BE7C9230C497}"/>
              </a:ext>
            </a:extLst>
          </p:cNvPr>
          <p:cNvGrpSpPr/>
          <p:nvPr userDrawn="1"/>
        </p:nvGrpSpPr>
        <p:grpSpPr>
          <a:xfrm>
            <a:off x="1728775" y="1161469"/>
            <a:ext cx="3403580" cy="6567656"/>
            <a:chOff x="2305032" y="755379"/>
            <a:chExt cx="4538107" cy="3435107"/>
          </a:xfrm>
        </p:grpSpPr>
        <p:sp>
          <p:nvSpPr>
            <p:cNvPr id="15" name="Rectangle 14">
              <a:extLst>
                <a:ext uri="{FF2B5EF4-FFF2-40B4-BE49-F238E27FC236}">
                  <a16:creationId xmlns:a16="http://schemas.microsoft.com/office/drawing/2014/main" id="{4090537E-9CB6-47A8-8E5E-D8C2406E4241}"/>
                </a:ext>
              </a:extLst>
            </p:cNvPr>
            <p:cNvSpPr/>
            <p:nvPr userDrawn="1"/>
          </p:nvSpPr>
          <p:spPr>
            <a:xfrm>
              <a:off x="2305032" y="755379"/>
              <a:ext cx="4538107" cy="3435107"/>
            </a:xfrm>
            <a:prstGeom prst="rect">
              <a:avLst/>
            </a:prstGeom>
            <a:solidFill>
              <a:schemeClr val="bg1">
                <a:alpha val="95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88" dirty="0">
                <a:latin typeface="Arial" panose="020B0604020202020204" pitchFamily="34" charset="0"/>
                <a:cs typeface="Arial" panose="020B0604020202020204" pitchFamily="34" charset="0"/>
              </a:endParaRPr>
            </a:p>
          </p:txBody>
        </p:sp>
        <p:sp>
          <p:nvSpPr>
            <p:cNvPr id="20" name="TextBox 19">
              <a:extLst>
                <a:ext uri="{FF2B5EF4-FFF2-40B4-BE49-F238E27FC236}">
                  <a16:creationId xmlns:a16="http://schemas.microsoft.com/office/drawing/2014/main" id="{4E997C2A-AA97-4338-88D8-7BB4648835FD}"/>
                </a:ext>
              </a:extLst>
            </p:cNvPr>
            <p:cNvSpPr txBox="1"/>
            <p:nvPr userDrawn="1"/>
          </p:nvSpPr>
          <p:spPr>
            <a:xfrm>
              <a:off x="3140169" y="992588"/>
              <a:ext cx="2854894" cy="156953"/>
            </a:xfrm>
            <a:prstGeom prst="rect">
              <a:avLst/>
            </a:prstGeom>
            <a:noFill/>
          </p:spPr>
          <p:txBody>
            <a:bodyPr wrap="square" rtlCol="0">
              <a:spAutoFit/>
            </a:bodyPr>
            <a:lstStyle/>
            <a:p>
              <a:pPr algn="ctr"/>
              <a:r>
                <a:rPr lang="en-US" sz="1350" b="1" dirty="0">
                  <a:solidFill>
                    <a:srgbClr val="319CDD"/>
                  </a:solidFill>
                  <a:latin typeface="Arial" panose="020B0604020202020204" pitchFamily="34" charset="0"/>
                  <a:ea typeface="Arial" charset="0"/>
                  <a:cs typeface="Arial" panose="020B0604020202020204" pitchFamily="34" charset="0"/>
                </a:rPr>
                <a:t>GET IN CONTACT!</a:t>
              </a:r>
            </a:p>
          </p:txBody>
        </p:sp>
        <p:sp>
          <p:nvSpPr>
            <p:cNvPr id="28" name="ZoneTexte 31">
              <a:extLst>
                <a:ext uri="{FF2B5EF4-FFF2-40B4-BE49-F238E27FC236}">
                  <a16:creationId xmlns:a16="http://schemas.microsoft.com/office/drawing/2014/main" id="{74C3C353-DFBE-479D-9DC6-04738FAAE8D4}"/>
                </a:ext>
              </a:extLst>
            </p:cNvPr>
            <p:cNvSpPr txBox="1"/>
            <p:nvPr/>
          </p:nvSpPr>
          <p:spPr>
            <a:xfrm flipH="1">
              <a:off x="4193449" y="1836915"/>
              <a:ext cx="2362400" cy="304885"/>
            </a:xfrm>
            <a:prstGeom prst="rect">
              <a:avLst/>
            </a:prstGeom>
            <a:noFill/>
          </p:spPr>
          <p:txBody>
            <a:bodyPr wrap="square" rtlCol="0">
              <a:spAutoFit/>
            </a:bodyPr>
            <a:lstStyle/>
            <a:p>
              <a:pPr marL="0" marR="0" lvl="0" indent="0" algn="l" defTabSz="257175"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319CDD"/>
                  </a:solidFill>
                  <a:effectLst/>
                  <a:uLnTx/>
                  <a:uFillTx/>
                  <a:latin typeface="Arial" panose="020B0604020202020204" pitchFamily="34" charset="0"/>
                  <a:ea typeface="+mn-ea"/>
                  <a:cs typeface="Arial" panose="020B0604020202020204" pitchFamily="34" charset="0"/>
                </a:rPr>
                <a:t>Emilio José Inés Villar</a:t>
              </a:r>
            </a:p>
            <a:p>
              <a:pPr marL="0" marR="0" lvl="0" indent="0" algn="l" defTabSz="257175" rtl="0" eaLnBrk="1" fontAlgn="auto" latinLnBrk="0" hangingPunct="1">
                <a:lnSpc>
                  <a:spcPct val="100000"/>
                </a:lnSpc>
                <a:spcBef>
                  <a:spcPts val="0"/>
                </a:spcBef>
                <a:spcAft>
                  <a:spcPts val="0"/>
                </a:spcAft>
                <a:buClrTx/>
                <a:buSzTx/>
                <a:buFontTx/>
                <a:buNone/>
                <a:tabLst/>
                <a:defRPr/>
              </a:pPr>
              <a:r>
                <a:rPr kumimoji="0" lang="en-GB" sz="788" b="0" i="1" u="none" strike="noStrike" kern="1200" cap="none" spc="0" normalizeH="0" baseline="0" noProof="0" dirty="0">
                  <a:ln>
                    <a:noFill/>
                  </a:ln>
                  <a:solidFill>
                    <a:prstClr val="black"/>
                  </a:solidFill>
                  <a:effectLst/>
                  <a:uLnTx/>
                  <a:uFillTx/>
                  <a:latin typeface="Arial" panose="020B0604020202020204" pitchFamily="34" charset="0"/>
                  <a:ea typeface="Franklin Gothic Book" charset="0"/>
                  <a:cs typeface="Arial" panose="020B0604020202020204" pitchFamily="34" charset="0"/>
                </a:rPr>
                <a:t>VP – Destinations</a:t>
              </a:r>
            </a:p>
          </p:txBody>
        </p:sp>
        <p:sp>
          <p:nvSpPr>
            <p:cNvPr id="33" name="ZoneTexte 31">
              <a:extLst>
                <a:ext uri="{FF2B5EF4-FFF2-40B4-BE49-F238E27FC236}">
                  <a16:creationId xmlns:a16="http://schemas.microsoft.com/office/drawing/2014/main" id="{8576728D-DEC4-4E10-A5D9-98FE99BEB8E5}"/>
                </a:ext>
              </a:extLst>
            </p:cNvPr>
            <p:cNvSpPr txBox="1"/>
            <p:nvPr userDrawn="1"/>
          </p:nvSpPr>
          <p:spPr>
            <a:xfrm flipH="1">
              <a:off x="4393789" y="2407847"/>
              <a:ext cx="2434146" cy="140084"/>
            </a:xfrm>
            <a:prstGeom prst="rect">
              <a:avLst/>
            </a:prstGeom>
            <a:noFill/>
          </p:spPr>
          <p:txBody>
            <a:bodyPr wrap="square" rtlCol="0">
              <a:spAutoFit/>
            </a:bodyPr>
            <a:lstStyle/>
            <a:p>
              <a:pPr>
                <a:lnSpc>
                  <a:spcPct val="200000"/>
                </a:lnSpc>
              </a:pPr>
              <a:r>
                <a:rPr lang="en-GB" sz="675" dirty="0">
                  <a:latin typeface="Arial" panose="020B0604020202020204" pitchFamily="34" charset="0"/>
                  <a:ea typeface="Franklin Gothic Book" charset="0"/>
                  <a:cs typeface="Arial" panose="020B0604020202020204" pitchFamily="34" charset="0"/>
                </a:rPr>
                <a:t>emilio.ines@forwardkeys.com</a:t>
              </a:r>
            </a:p>
          </p:txBody>
        </p:sp>
        <p:pic>
          <p:nvPicPr>
            <p:cNvPr id="34" name="Picture 6">
              <a:extLst>
                <a:ext uri="{FF2B5EF4-FFF2-40B4-BE49-F238E27FC236}">
                  <a16:creationId xmlns:a16="http://schemas.microsoft.com/office/drawing/2014/main" id="{AB702E5B-12C0-42E5-A3C3-2094ED90E3A2}"/>
                </a:ext>
              </a:extLst>
            </p:cNvPr>
            <p:cNvPicPr>
              <a:picLocks noChangeAspect="1"/>
            </p:cNvPicPr>
            <p:nvPr userDrawn="1"/>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p:blipFill>
          <p:spPr>
            <a:xfrm>
              <a:off x="4248487" y="2539505"/>
              <a:ext cx="156525" cy="157671"/>
            </a:xfrm>
            <a:prstGeom prst="rect">
              <a:avLst/>
            </a:prstGeom>
          </p:spPr>
        </p:pic>
      </p:grpSp>
      <p:pic>
        <p:nvPicPr>
          <p:cNvPr id="40" name="Picture 13">
            <a:extLst>
              <a:ext uri="{FF2B5EF4-FFF2-40B4-BE49-F238E27FC236}">
                <a16:creationId xmlns:a16="http://schemas.microsoft.com/office/drawing/2014/main" id="{9C05C9B8-50F4-423D-8148-CE02FF22E1BD}"/>
              </a:ext>
            </a:extLst>
          </p:cNvPr>
          <p:cNvPicPr>
            <a:picLocks noChangeAspect="1"/>
          </p:cNvPicPr>
          <p:nvPr userDrawn="1"/>
        </p:nvPicPr>
        <p:blipFill>
          <a:blip r:embed="rId5" cstate="print">
            <a:extLst>
              <a:ext uri="{28A0092B-C50C-407E-A947-70E740481C1C}">
                <a14:useLocalDpi xmlns:a14="http://schemas.microsoft.com/office/drawing/2010/main" val="0"/>
              </a:ext>
            </a:extLst>
          </a:blip>
          <a:srcRect/>
          <a:stretch/>
        </p:blipFill>
        <p:spPr>
          <a:xfrm>
            <a:off x="2760729" y="7840390"/>
            <a:ext cx="1339339" cy="1089344"/>
          </a:xfrm>
          <a:prstGeom prst="rect">
            <a:avLst/>
          </a:prstGeom>
        </p:spPr>
      </p:pic>
      <p:sp>
        <p:nvSpPr>
          <p:cNvPr id="3" name="Oval 2">
            <a:extLst>
              <a:ext uri="{FF2B5EF4-FFF2-40B4-BE49-F238E27FC236}">
                <a16:creationId xmlns:a16="http://schemas.microsoft.com/office/drawing/2014/main" id="{B9C6D1BF-879F-45F0-A98B-9431C5724267}"/>
              </a:ext>
            </a:extLst>
          </p:cNvPr>
          <p:cNvSpPr/>
          <p:nvPr userDrawn="1"/>
        </p:nvSpPr>
        <p:spPr bwMode="gray">
          <a:xfrm>
            <a:off x="2066134" y="3168420"/>
            <a:ext cx="953005" cy="2429427"/>
          </a:xfrm>
          <a:prstGeom prst="ellipse">
            <a:avLst/>
          </a:prstGeom>
          <a:solidFill>
            <a:schemeClr val="bg1"/>
          </a:solidFill>
          <a:ln w="31750">
            <a:solidFill>
              <a:srgbClr val="319CD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514350" rtl="0" eaLnBrk="1" fontAlgn="auto" latinLnBrk="0" hangingPunct="1">
              <a:lnSpc>
                <a:spcPct val="100000"/>
              </a:lnSpc>
              <a:spcBef>
                <a:spcPts val="169"/>
              </a:spcBef>
              <a:spcAft>
                <a:spcPts val="0"/>
              </a:spcAft>
              <a:buClrTx/>
              <a:buSzTx/>
              <a:buFont typeface="Courier New" pitchFamily="49" charset="0"/>
              <a:buNone/>
              <a:tabLst/>
              <a:defRPr/>
            </a:pPr>
            <a:endPar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4" name="Picture 3">
            <a:extLst>
              <a:ext uri="{FF2B5EF4-FFF2-40B4-BE49-F238E27FC236}">
                <a16:creationId xmlns:a16="http://schemas.microsoft.com/office/drawing/2014/main" id="{43B8168D-A04B-4EA7-A394-E791324CE6E5}"/>
              </a:ext>
            </a:extLst>
          </p:cNvPr>
          <p:cNvPicPr>
            <a:picLocks noChangeAspect="1"/>
          </p:cNvPicPr>
          <p:nvPr userDrawn="1"/>
        </p:nvPicPr>
        <p:blipFill rotWithShape="1">
          <a:blip r:embed="rId6" cstate="print">
            <a:extLst>
              <a:ext uri="{28A0092B-C50C-407E-A947-70E740481C1C}">
                <a14:useLocalDpi xmlns:a14="http://schemas.microsoft.com/office/drawing/2010/main"/>
              </a:ext>
            </a:extLst>
          </a:blip>
          <a:srcRect/>
          <a:stretch/>
        </p:blipFill>
        <p:spPr>
          <a:xfrm>
            <a:off x="2097136" y="3246628"/>
            <a:ext cx="891000" cy="2288000"/>
          </a:xfrm>
          <a:prstGeom prst="ellipse">
            <a:avLst/>
          </a:prstGeom>
          <a:ln>
            <a:noFill/>
          </a:ln>
          <a:effectLst/>
        </p:spPr>
      </p:pic>
      <p:sp>
        <p:nvSpPr>
          <p:cNvPr id="37" name="TextBox 36">
            <a:extLst>
              <a:ext uri="{FF2B5EF4-FFF2-40B4-BE49-F238E27FC236}">
                <a16:creationId xmlns:a16="http://schemas.microsoft.com/office/drawing/2014/main" id="{B4AB49C6-342D-4551-885F-5EA85AA6AE9B}"/>
              </a:ext>
            </a:extLst>
          </p:cNvPr>
          <p:cNvSpPr txBox="1"/>
          <p:nvPr userDrawn="1"/>
        </p:nvSpPr>
        <p:spPr>
          <a:xfrm>
            <a:off x="2463152" y="6825694"/>
            <a:ext cx="1933866" cy="253916"/>
          </a:xfrm>
          <a:prstGeom prst="rect">
            <a:avLst/>
          </a:prstGeom>
          <a:noFill/>
        </p:spPr>
        <p:txBody>
          <a:bodyPr wrap="square" rtlCol="0">
            <a:spAutoFit/>
          </a:bodyPr>
          <a:lstStyle/>
          <a:p>
            <a:pPr algn="ctr"/>
            <a:r>
              <a:rPr lang="en-US" sz="525" dirty="0">
                <a:latin typeface="Arial" panose="020B0604020202020204" pitchFamily="34" charset="0"/>
                <a:cs typeface="Arial" panose="020B0604020202020204" pitchFamily="34" charset="0"/>
              </a:rPr>
              <a:t>Check out the latest analysis at </a:t>
            </a:r>
            <a:br>
              <a:rPr lang="en-US" sz="525" dirty="0">
                <a:latin typeface="Arial" panose="020B0604020202020204" pitchFamily="34" charset="0"/>
                <a:cs typeface="Arial" panose="020B0604020202020204" pitchFamily="34" charset="0"/>
              </a:rPr>
            </a:br>
            <a:r>
              <a:rPr lang="en-US" sz="525" b="1" dirty="0">
                <a:latin typeface="Arial" panose="020B0604020202020204" pitchFamily="34" charset="0"/>
                <a:cs typeface="Arial" panose="020B0604020202020204" pitchFamily="34" charset="0"/>
              </a:rPr>
              <a:t>www.forwardkeys.com</a:t>
            </a:r>
            <a:endParaRPr lang="en-GB" sz="525" b="1" dirty="0">
              <a:latin typeface="Arial" panose="020B0604020202020204" pitchFamily="34" charset="0"/>
              <a:cs typeface="Arial" panose="020B0604020202020204" pitchFamily="34" charset="0"/>
            </a:endParaRPr>
          </a:p>
        </p:txBody>
      </p:sp>
      <p:grpSp>
        <p:nvGrpSpPr>
          <p:cNvPr id="38" name="Group 37">
            <a:extLst>
              <a:ext uri="{FF2B5EF4-FFF2-40B4-BE49-F238E27FC236}">
                <a16:creationId xmlns:a16="http://schemas.microsoft.com/office/drawing/2014/main" id="{8CECF53C-9738-44C3-9FDA-248AB809D389}"/>
              </a:ext>
            </a:extLst>
          </p:cNvPr>
          <p:cNvGrpSpPr/>
          <p:nvPr userDrawn="1"/>
        </p:nvGrpSpPr>
        <p:grpSpPr>
          <a:xfrm>
            <a:off x="3067870" y="6431978"/>
            <a:ext cx="722261" cy="332800"/>
            <a:chOff x="4232165" y="3718562"/>
            <a:chExt cx="963014" cy="172800"/>
          </a:xfrm>
        </p:grpSpPr>
        <p:pic>
          <p:nvPicPr>
            <p:cNvPr id="39" name="Picture 38">
              <a:extLst>
                <a:ext uri="{FF2B5EF4-FFF2-40B4-BE49-F238E27FC236}">
                  <a16:creationId xmlns:a16="http://schemas.microsoft.com/office/drawing/2014/main" id="{8DC4DCC9-0787-46AE-B8D4-EFEFCF117FEB}"/>
                </a:ext>
              </a:extLst>
            </p:cNvPr>
            <p:cNvPicPr>
              <a:picLocks noChangeAspect="1"/>
            </p:cNvPicPr>
            <p:nvPr/>
          </p:nvPicPr>
          <p:blipFill>
            <a:blip r:embed="rId7" cstate="print">
              <a:extLst>
                <a:ext uri="{28A0092B-C50C-407E-A947-70E740481C1C}">
                  <a14:useLocalDpi xmlns:a14="http://schemas.microsoft.com/office/drawing/2010/main" val="0"/>
                </a:ext>
              </a:extLst>
            </a:blip>
            <a:srcRect/>
            <a:stretch/>
          </p:blipFill>
          <p:spPr>
            <a:xfrm>
              <a:off x="5022379" y="3718562"/>
              <a:ext cx="172800" cy="172800"/>
            </a:xfrm>
            <a:prstGeom prst="rect">
              <a:avLst/>
            </a:prstGeom>
          </p:spPr>
        </p:pic>
        <p:pic>
          <p:nvPicPr>
            <p:cNvPr id="41" name="image21.png">
              <a:extLst>
                <a:ext uri="{FF2B5EF4-FFF2-40B4-BE49-F238E27FC236}">
                  <a16:creationId xmlns:a16="http://schemas.microsoft.com/office/drawing/2014/main" id="{9C938AEE-1F8A-4AD2-8890-457AA8B38D2B}"/>
                </a:ext>
              </a:extLst>
            </p:cNvPr>
            <p:cNvPicPr>
              <a:picLocks noChangeAspect="1"/>
            </p:cNvPicPr>
            <p:nvPr/>
          </p:nvPicPr>
          <p:blipFill>
            <a:blip r:embed="rId8" cstate="print">
              <a:extLst>
                <a:ext uri="{28A0092B-C50C-407E-A947-70E740481C1C}">
                  <a14:useLocalDpi xmlns:a14="http://schemas.microsoft.com/office/drawing/2010/main" val="0"/>
                </a:ext>
              </a:extLst>
            </a:blip>
            <a:srcRect/>
            <a:stretch/>
          </p:blipFill>
          <p:spPr>
            <a:xfrm>
              <a:off x="4495570" y="3718598"/>
              <a:ext cx="172728" cy="172728"/>
            </a:xfrm>
            <a:prstGeom prst="rect">
              <a:avLst/>
            </a:prstGeom>
            <a:ln w="12700" cap="flat">
              <a:noFill/>
              <a:miter lim="400000"/>
            </a:ln>
            <a:effectLst/>
          </p:spPr>
        </p:pic>
        <p:pic>
          <p:nvPicPr>
            <p:cNvPr id="42" name="image22.png">
              <a:extLst>
                <a:ext uri="{FF2B5EF4-FFF2-40B4-BE49-F238E27FC236}">
                  <a16:creationId xmlns:a16="http://schemas.microsoft.com/office/drawing/2014/main" id="{403A3D19-C040-4F0C-B27E-E6676FB7D2B3}"/>
                </a:ext>
              </a:extLst>
            </p:cNvPr>
            <p:cNvPicPr>
              <a:picLocks noChangeAspect="1"/>
            </p:cNvPicPr>
            <p:nvPr/>
          </p:nvPicPr>
          <p:blipFill>
            <a:blip r:embed="rId9" cstate="print">
              <a:extLst>
                <a:ext uri="{28A0092B-C50C-407E-A947-70E740481C1C}">
                  <a14:useLocalDpi xmlns:a14="http://schemas.microsoft.com/office/drawing/2010/main" val="0"/>
                </a:ext>
              </a:extLst>
            </a:blip>
            <a:srcRect/>
            <a:stretch/>
          </p:blipFill>
          <p:spPr>
            <a:xfrm>
              <a:off x="4758975" y="3718598"/>
              <a:ext cx="172728" cy="172728"/>
            </a:xfrm>
            <a:prstGeom prst="rect">
              <a:avLst/>
            </a:prstGeom>
            <a:ln w="12700" cap="flat">
              <a:noFill/>
              <a:miter lim="400000"/>
            </a:ln>
            <a:effectLst/>
          </p:spPr>
        </p:pic>
        <p:pic>
          <p:nvPicPr>
            <p:cNvPr id="43" name="image23.png">
              <a:extLst>
                <a:ext uri="{FF2B5EF4-FFF2-40B4-BE49-F238E27FC236}">
                  <a16:creationId xmlns:a16="http://schemas.microsoft.com/office/drawing/2014/main" id="{952FC968-8E62-42F6-A082-C043F7896E5F}"/>
                </a:ext>
              </a:extLst>
            </p:cNvPr>
            <p:cNvPicPr>
              <a:picLocks noChangeAspect="1"/>
            </p:cNvPicPr>
            <p:nvPr/>
          </p:nvPicPr>
          <p:blipFill>
            <a:blip r:embed="rId10" cstate="print">
              <a:extLst>
                <a:ext uri="{28A0092B-C50C-407E-A947-70E740481C1C}">
                  <a14:useLocalDpi xmlns:a14="http://schemas.microsoft.com/office/drawing/2010/main" val="0"/>
                </a:ext>
              </a:extLst>
            </a:blip>
            <a:srcRect/>
            <a:stretch/>
          </p:blipFill>
          <p:spPr>
            <a:xfrm>
              <a:off x="4232165" y="3718598"/>
              <a:ext cx="172728" cy="172728"/>
            </a:xfrm>
            <a:prstGeom prst="rect">
              <a:avLst/>
            </a:prstGeom>
            <a:ln w="12700" cap="flat">
              <a:noFill/>
              <a:miter lim="400000"/>
            </a:ln>
            <a:effectLst/>
          </p:spPr>
        </p:pic>
      </p:grpSp>
    </p:spTree>
    <p:extLst>
      <p:ext uri="{BB962C8B-B14F-4D97-AF65-F5344CB8AC3E}">
        <p14:creationId xmlns:p14="http://schemas.microsoft.com/office/powerpoint/2010/main" val="3803988295"/>
      </p:ext>
    </p:extLst>
  </p:cSld>
  <p:clrMapOvr>
    <a:masterClrMapping/>
  </p:clrMapOvr>
  <p:extLst>
    <p:ext uri="{DCECCB84-F9BA-43D5-87BE-67443E8EF086}">
      <p15:sldGuideLst xmlns:p15="http://schemas.microsoft.com/office/powerpoint/2012/main">
        <p15:guide id="1" orient="horz" pos="1620">
          <p15:clr>
            <a:srgbClr val="FBAE40"/>
          </p15:clr>
        </p15:guide>
        <p15:guide id="2" pos="2880">
          <p15:clr>
            <a:srgbClr val="FBAE40"/>
          </p15:clr>
        </p15:guide>
      </p15:sldGuideLst>
    </p:ext>
  </p:extLst>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Colour Palette">
    <p:spTree>
      <p:nvGrpSpPr>
        <p:cNvPr id="1" name=""/>
        <p:cNvGrpSpPr/>
        <p:nvPr/>
      </p:nvGrpSpPr>
      <p:grpSpPr>
        <a:xfrm>
          <a:off x="0" y="0"/>
          <a:ext cx="0" cy="0"/>
          <a:chOff x="0" y="0"/>
          <a:chExt cx="0" cy="0"/>
        </a:xfrm>
      </p:grpSpPr>
      <p:sp>
        <p:nvSpPr>
          <p:cNvPr id="4" name="Rectangle 3"/>
          <p:cNvSpPr/>
          <p:nvPr userDrawn="1"/>
        </p:nvSpPr>
        <p:spPr>
          <a:xfrm>
            <a:off x="1480576" y="362490"/>
            <a:ext cx="2880000" cy="720000"/>
          </a:xfrm>
          <a:prstGeom prst="rect">
            <a:avLst/>
          </a:prstGeom>
          <a:solidFill>
            <a:srgbClr val="D0021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r>
              <a:rPr kumimoji="0" lang="en-ZA" sz="1414" b="0" i="0" u="none" strike="noStrike" kern="1200" cap="none" spc="0" normalizeH="0" baseline="0" noProof="0" dirty="0">
                <a:ln>
                  <a:noFill/>
                </a:ln>
                <a:solidFill>
                  <a:prstClr val="white"/>
                </a:solidFill>
                <a:effectLst/>
                <a:uLnTx/>
                <a:uFillTx/>
                <a:latin typeface="Source Sans Pro Black" panose="020B0803030403020204" pitchFamily="34" charset="0"/>
                <a:ea typeface="+mn-ea"/>
                <a:cs typeface="+mn-cs"/>
              </a:rPr>
              <a:t>Tourism Market Size</a:t>
            </a:r>
          </a:p>
        </p:txBody>
      </p:sp>
      <p:sp>
        <p:nvSpPr>
          <p:cNvPr id="5" name="Rectangle 4"/>
          <p:cNvSpPr/>
          <p:nvPr userDrawn="1"/>
        </p:nvSpPr>
        <p:spPr>
          <a:xfrm>
            <a:off x="1480576" y="2476526"/>
            <a:ext cx="2880000" cy="720000"/>
          </a:xfrm>
          <a:prstGeom prst="rect">
            <a:avLst/>
          </a:prstGeom>
          <a:solidFill>
            <a:srgbClr val="FF7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r>
              <a:rPr kumimoji="0" lang="en-ZA" sz="1414" b="0" i="0" u="none" strike="noStrike" kern="1200" cap="none" spc="0" normalizeH="0" baseline="0" noProof="0" dirty="0">
                <a:ln>
                  <a:noFill/>
                </a:ln>
                <a:solidFill>
                  <a:prstClr val="white"/>
                </a:solidFill>
                <a:effectLst/>
                <a:uLnTx/>
                <a:uFillTx/>
                <a:latin typeface="Source Sans Pro Black" panose="020B0803030403020204" pitchFamily="34" charset="0"/>
                <a:ea typeface="+mn-ea"/>
                <a:cs typeface="+mn-cs"/>
              </a:rPr>
              <a:t>Length of Stay</a:t>
            </a:r>
          </a:p>
        </p:txBody>
      </p:sp>
      <p:sp>
        <p:nvSpPr>
          <p:cNvPr id="6" name="Rectangle 5"/>
          <p:cNvSpPr/>
          <p:nvPr userDrawn="1"/>
        </p:nvSpPr>
        <p:spPr>
          <a:xfrm>
            <a:off x="1480576" y="1419508"/>
            <a:ext cx="2880000" cy="720000"/>
          </a:xfrm>
          <a:prstGeom prst="rect">
            <a:avLst/>
          </a:prstGeom>
          <a:solidFill>
            <a:srgbClr val="FFC2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r>
              <a:rPr kumimoji="0" lang="en-ZA" sz="1414" b="0" i="0" u="none" strike="noStrike" kern="1200" cap="none" spc="0" normalizeH="0" baseline="0" noProof="0" dirty="0">
                <a:ln>
                  <a:noFill/>
                </a:ln>
                <a:solidFill>
                  <a:prstClr val="white"/>
                </a:solidFill>
                <a:effectLst/>
                <a:uLnTx/>
                <a:uFillTx/>
                <a:latin typeface="Source Sans Pro Black" panose="020B0803030403020204" pitchFamily="34" charset="0"/>
                <a:ea typeface="+mn-ea"/>
                <a:cs typeface="+mn-cs"/>
              </a:rPr>
              <a:t>Tourism Market Value</a:t>
            </a:r>
          </a:p>
        </p:txBody>
      </p:sp>
      <p:sp>
        <p:nvSpPr>
          <p:cNvPr id="7" name="Rectangle 6"/>
          <p:cNvSpPr/>
          <p:nvPr userDrawn="1"/>
        </p:nvSpPr>
        <p:spPr>
          <a:xfrm>
            <a:off x="1480576" y="4590562"/>
            <a:ext cx="2880000" cy="720000"/>
          </a:xfrm>
          <a:prstGeom prst="rect">
            <a:avLst/>
          </a:prstGeom>
          <a:solidFill>
            <a:srgbClr val="53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r>
              <a:rPr kumimoji="0" lang="en-ZA" sz="1414" b="0" i="0" u="none" strike="noStrike" kern="1200" cap="none" spc="0" normalizeH="0" baseline="0" noProof="0" dirty="0">
                <a:ln>
                  <a:noFill/>
                </a:ln>
                <a:solidFill>
                  <a:prstClr val="white"/>
                </a:solidFill>
                <a:effectLst/>
                <a:uLnTx/>
                <a:uFillTx/>
                <a:latin typeface="Source Sans Pro Black" panose="020B0803030403020204" pitchFamily="34" charset="0"/>
                <a:ea typeface="+mn-ea"/>
                <a:cs typeface="+mn-cs"/>
              </a:rPr>
              <a:t>Geographic Spread</a:t>
            </a:r>
          </a:p>
        </p:txBody>
      </p:sp>
      <p:sp>
        <p:nvSpPr>
          <p:cNvPr id="8" name="Rectangle 7"/>
          <p:cNvSpPr/>
          <p:nvPr userDrawn="1"/>
        </p:nvSpPr>
        <p:spPr>
          <a:xfrm>
            <a:off x="1480576" y="3533544"/>
            <a:ext cx="2880000" cy="720000"/>
          </a:xfrm>
          <a:prstGeom prst="rect">
            <a:avLst/>
          </a:prstGeom>
          <a:solidFill>
            <a:srgbClr val="1A8D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r>
              <a:rPr kumimoji="0" lang="en-ZA" sz="1414" b="0" i="0" u="none" strike="noStrike" kern="1200" cap="none" spc="0" normalizeH="0" baseline="0" noProof="0" dirty="0">
                <a:ln>
                  <a:noFill/>
                </a:ln>
                <a:solidFill>
                  <a:prstClr val="white"/>
                </a:solidFill>
                <a:effectLst/>
                <a:uLnTx/>
                <a:uFillTx/>
                <a:latin typeface="Source Sans Pro Black" panose="020B0803030403020204" pitchFamily="34" charset="0"/>
                <a:ea typeface="+mn-ea"/>
                <a:cs typeface="+mn-cs"/>
              </a:rPr>
              <a:t>Bednights</a:t>
            </a:r>
          </a:p>
        </p:txBody>
      </p:sp>
      <p:sp>
        <p:nvSpPr>
          <p:cNvPr id="9" name="Rectangle 8"/>
          <p:cNvSpPr/>
          <p:nvPr userDrawn="1"/>
        </p:nvSpPr>
        <p:spPr>
          <a:xfrm>
            <a:off x="1480576" y="5647580"/>
            <a:ext cx="2880000" cy="720000"/>
          </a:xfrm>
          <a:prstGeom prst="rect">
            <a:avLst/>
          </a:prstGeom>
          <a:solidFill>
            <a:srgbClr val="FFC2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r>
              <a:rPr kumimoji="0" lang="en-ZA" sz="1414" b="0" i="0" u="none" strike="noStrike" kern="1200" cap="none" spc="0" normalizeH="0" baseline="0" noProof="0" dirty="0">
                <a:ln>
                  <a:noFill/>
                </a:ln>
                <a:solidFill>
                  <a:prstClr val="white"/>
                </a:solidFill>
                <a:effectLst/>
                <a:uLnTx/>
                <a:uFillTx/>
                <a:latin typeface="Source Sans Pro Black" panose="020B0803030403020204" pitchFamily="34" charset="0"/>
                <a:ea typeface="+mn-ea"/>
                <a:cs typeface="+mn-cs"/>
              </a:rPr>
              <a:t>Seasonality</a:t>
            </a:r>
          </a:p>
        </p:txBody>
      </p:sp>
      <p:pic>
        <p:nvPicPr>
          <p:cNvPr id="2" name="Picture 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8690" y="4590562"/>
            <a:ext cx="720000" cy="720000"/>
          </a:xfrm>
          <a:prstGeom prst="rect">
            <a:avLst/>
          </a:prstGeom>
        </p:spPr>
      </p:pic>
      <p:pic>
        <p:nvPicPr>
          <p:cNvPr id="3" name="Picture 2"/>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638690" y="2476526"/>
            <a:ext cx="720000" cy="720000"/>
          </a:xfrm>
          <a:prstGeom prst="rect">
            <a:avLst/>
          </a:prstGeom>
        </p:spPr>
      </p:pic>
      <p:pic>
        <p:nvPicPr>
          <p:cNvPr id="12" name="Picture 11"/>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638690" y="1419508"/>
            <a:ext cx="720000" cy="720000"/>
          </a:xfrm>
          <a:prstGeom prst="rect">
            <a:avLst/>
          </a:prstGeom>
        </p:spPr>
      </p:pic>
      <p:pic>
        <p:nvPicPr>
          <p:cNvPr id="13" name="Picture 12"/>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38690" y="362490"/>
            <a:ext cx="720000" cy="720000"/>
          </a:xfrm>
          <a:prstGeom prst="rect">
            <a:avLst/>
          </a:prstGeom>
        </p:spPr>
      </p:pic>
      <p:pic>
        <p:nvPicPr>
          <p:cNvPr id="14" name="Picture 13"/>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638690" y="3533544"/>
            <a:ext cx="720000" cy="720000"/>
          </a:xfrm>
          <a:prstGeom prst="rect">
            <a:avLst/>
          </a:prstGeom>
        </p:spPr>
      </p:pic>
      <p:pic>
        <p:nvPicPr>
          <p:cNvPr id="15" name="Picture 14"/>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638690" y="6239850"/>
            <a:ext cx="720000" cy="720000"/>
          </a:xfrm>
          <a:prstGeom prst="rect">
            <a:avLst/>
          </a:prstGeom>
        </p:spPr>
      </p:pic>
      <p:sp>
        <p:nvSpPr>
          <p:cNvPr id="16" name="Rectangle 15"/>
          <p:cNvSpPr/>
          <p:nvPr userDrawn="1"/>
        </p:nvSpPr>
        <p:spPr>
          <a:xfrm>
            <a:off x="1480576" y="6704598"/>
            <a:ext cx="2880000" cy="720000"/>
          </a:xfrm>
          <a:prstGeom prst="rect">
            <a:avLst/>
          </a:prstGeom>
          <a:solidFill>
            <a:srgbClr val="F0F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ZA" sz="1414" b="0" i="0" u="none" strike="noStrike" kern="1200" cap="none" spc="0" normalizeH="0" baseline="0" noProof="0" dirty="0">
              <a:ln>
                <a:noFill/>
              </a:ln>
              <a:solidFill>
                <a:prstClr val="white"/>
              </a:solidFill>
              <a:effectLst/>
              <a:uLnTx/>
              <a:uFillTx/>
              <a:latin typeface="Source Sans Pro Black" panose="020B0803030403020204" pitchFamily="34" charset="0"/>
              <a:ea typeface="+mn-ea"/>
              <a:cs typeface="+mn-cs"/>
            </a:endParaRPr>
          </a:p>
        </p:txBody>
      </p:sp>
      <p:sp>
        <p:nvSpPr>
          <p:cNvPr id="17" name="Rectangle 16"/>
          <p:cNvSpPr/>
          <p:nvPr userDrawn="1"/>
        </p:nvSpPr>
        <p:spPr>
          <a:xfrm>
            <a:off x="1480576" y="7761616"/>
            <a:ext cx="2880000" cy="720000"/>
          </a:xfrm>
          <a:prstGeom prst="rect">
            <a:avLst/>
          </a:prstGeom>
          <a:solidFill>
            <a:srgbClr val="C8C8C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ZA" sz="1414" b="0" i="0" u="none" strike="noStrike" kern="1200" cap="none" spc="0" normalizeH="0" baseline="0" noProof="0" dirty="0">
              <a:ln>
                <a:noFill/>
              </a:ln>
              <a:solidFill>
                <a:prstClr val="white"/>
              </a:solidFill>
              <a:effectLst/>
              <a:uLnTx/>
              <a:uFillTx/>
              <a:latin typeface="Source Sans Pro Black" panose="020B0803030403020204" pitchFamily="34" charset="0"/>
              <a:ea typeface="+mn-ea"/>
              <a:cs typeface="+mn-cs"/>
            </a:endParaRPr>
          </a:p>
        </p:txBody>
      </p:sp>
      <p:sp>
        <p:nvSpPr>
          <p:cNvPr id="18" name="Rectangle 17"/>
          <p:cNvSpPr/>
          <p:nvPr userDrawn="1"/>
        </p:nvSpPr>
        <p:spPr>
          <a:xfrm>
            <a:off x="1480576" y="8818634"/>
            <a:ext cx="2880000" cy="7200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ZA" sz="1414" b="0" i="0" u="none" strike="noStrike" kern="1200" cap="none" spc="0" normalizeH="0" baseline="0" noProof="0" dirty="0">
              <a:ln>
                <a:noFill/>
              </a:ln>
              <a:solidFill>
                <a:prstClr val="white"/>
              </a:solidFill>
              <a:effectLst/>
              <a:uLnTx/>
              <a:uFillTx/>
              <a:latin typeface="Source Sans Pro Black" panose="020B0803030403020204" pitchFamily="34" charset="0"/>
              <a:ea typeface="+mn-ea"/>
              <a:cs typeface="+mn-cs"/>
            </a:endParaRPr>
          </a:p>
        </p:txBody>
      </p:sp>
      <p:pic>
        <p:nvPicPr>
          <p:cNvPr id="19" name="Picture 18">
            <a:extLst>
              <a:ext uri="{FF2B5EF4-FFF2-40B4-BE49-F238E27FC236}">
                <a16:creationId xmlns:a16="http://schemas.microsoft.com/office/drawing/2014/main" id="{C9099AE7-EE6D-4F59-9113-78D302A98305}"/>
              </a:ext>
            </a:extLst>
          </p:cNvPr>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8657" y="9419354"/>
            <a:ext cx="6858002" cy="486646"/>
          </a:xfrm>
          <a:prstGeom prst="rect">
            <a:avLst/>
          </a:prstGeom>
        </p:spPr>
      </p:pic>
    </p:spTree>
    <p:extLst>
      <p:ext uri="{BB962C8B-B14F-4D97-AF65-F5344CB8AC3E}">
        <p14:creationId xmlns:p14="http://schemas.microsoft.com/office/powerpoint/2010/main" val="453765084"/>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Cover Pag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11C70B3-37BE-4591-8093-1BCB19C50AAE}"/>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142726"/>
            <a:ext cx="6973912" cy="9783152"/>
          </a:xfrm>
          <a:prstGeom prst="rect">
            <a:avLst/>
          </a:prstGeom>
        </p:spPr>
      </p:pic>
    </p:spTree>
    <p:extLst>
      <p:ext uri="{BB962C8B-B14F-4D97-AF65-F5344CB8AC3E}">
        <p14:creationId xmlns:p14="http://schemas.microsoft.com/office/powerpoint/2010/main" val="27048629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4CABE59-6879-4178-9599-25FEFAF1ABB8}"/>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69230" y="-130406"/>
            <a:ext cx="7196460" cy="10166811"/>
          </a:xfrm>
          <a:prstGeom prst="rect">
            <a:avLst/>
          </a:prstGeom>
        </p:spPr>
      </p:pic>
    </p:spTree>
    <p:extLst>
      <p:ext uri="{BB962C8B-B14F-4D97-AF65-F5344CB8AC3E}">
        <p14:creationId xmlns:p14="http://schemas.microsoft.com/office/powerpoint/2010/main" val="3081129744"/>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1_Section Header">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4CABE59-6879-4178-9599-25FEFAF1ABB8}"/>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69230" y="-130406"/>
            <a:ext cx="7196460" cy="10166810"/>
          </a:xfrm>
          <a:prstGeom prst="rect">
            <a:avLst/>
          </a:prstGeom>
        </p:spPr>
      </p:pic>
    </p:spTree>
    <p:extLst>
      <p:ext uri="{BB962C8B-B14F-4D97-AF65-F5344CB8AC3E}">
        <p14:creationId xmlns:p14="http://schemas.microsoft.com/office/powerpoint/2010/main" val="4159659510"/>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2_Section Header">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4CABE59-6879-4178-9599-25FEFAF1ABB8}"/>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69230" y="-130406"/>
            <a:ext cx="7196460" cy="10166810"/>
          </a:xfrm>
          <a:prstGeom prst="rect">
            <a:avLst/>
          </a:prstGeom>
        </p:spPr>
      </p:pic>
    </p:spTree>
    <p:extLst>
      <p:ext uri="{BB962C8B-B14F-4D97-AF65-F5344CB8AC3E}">
        <p14:creationId xmlns:p14="http://schemas.microsoft.com/office/powerpoint/2010/main" val="332063594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Headline Blank">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5987D6E7-BD2D-4C3C-A4D1-D2403F64F8B9}"/>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8657" y="9419354"/>
            <a:ext cx="6858002" cy="486646"/>
          </a:xfrm>
          <a:prstGeom prst="rect">
            <a:avLst/>
          </a:prstGeom>
        </p:spPr>
      </p:pic>
      <p:sp>
        <p:nvSpPr>
          <p:cNvPr id="3" name="תיבת טקסט 2">
            <a:extLst>
              <a:ext uri="{FF2B5EF4-FFF2-40B4-BE49-F238E27FC236}">
                <a16:creationId xmlns:a16="http://schemas.microsoft.com/office/drawing/2014/main" id="{31D6F07C-C7A9-4797-9C64-3F72107CE7DF}"/>
              </a:ext>
            </a:extLst>
          </p:cNvPr>
          <p:cNvSpPr txBox="1"/>
          <p:nvPr userDrawn="1"/>
        </p:nvSpPr>
        <p:spPr>
          <a:xfrm>
            <a:off x="6219310" y="9507698"/>
            <a:ext cx="386644" cy="276999"/>
          </a:xfrm>
          <a:prstGeom prst="rect">
            <a:avLst/>
          </a:prstGeom>
          <a:noFill/>
        </p:spPr>
        <p:txBody>
          <a:bodyPr wrap="none" rtlCol="1">
            <a:spAutoFit/>
          </a:bodyPr>
          <a:lstStyle/>
          <a:p>
            <a:pPr algn="l"/>
            <a:fld id="{525CA866-701D-46E2-B125-12AFED5E90C5}" type="slidenum">
              <a:rPr lang="he-IL" sz="1200" b="1" smtClean="0">
                <a:solidFill>
                  <a:srgbClr val="404040"/>
                </a:solidFill>
                <a:latin typeface="Trebuchet MS" panose="020B0603020202020204" pitchFamily="34" charset="0"/>
              </a:rPr>
              <a:t>‹#›</a:t>
            </a:fld>
            <a:endParaRPr lang="he-IL" sz="1200" b="1" dirty="0">
              <a:solidFill>
                <a:srgbClr val="404040"/>
              </a:solidFill>
              <a:latin typeface="Trebuchet MS" panose="020B0603020202020204" pitchFamily="34" charset="0"/>
            </a:endParaRPr>
          </a:p>
        </p:txBody>
      </p:sp>
    </p:spTree>
    <p:extLst>
      <p:ext uri="{BB962C8B-B14F-4D97-AF65-F5344CB8AC3E}">
        <p14:creationId xmlns:p14="http://schemas.microsoft.com/office/powerpoint/2010/main" val="368589811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3_Section Header">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4CABE59-6879-4178-9599-25FEFAF1ABB8}"/>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69230" y="-130406"/>
            <a:ext cx="7196460" cy="10166810"/>
          </a:xfrm>
          <a:prstGeom prst="rect">
            <a:avLst/>
          </a:prstGeom>
        </p:spPr>
      </p:pic>
    </p:spTree>
    <p:extLst>
      <p:ext uri="{BB962C8B-B14F-4D97-AF65-F5344CB8AC3E}">
        <p14:creationId xmlns:p14="http://schemas.microsoft.com/office/powerpoint/2010/main" val="300396155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Text Page">
    <p:spTree>
      <p:nvGrpSpPr>
        <p:cNvPr id="1" name=""/>
        <p:cNvGrpSpPr/>
        <p:nvPr/>
      </p:nvGrpSpPr>
      <p:grpSpPr>
        <a:xfrm>
          <a:off x="0" y="0"/>
          <a:ext cx="0" cy="0"/>
          <a:chOff x="0" y="0"/>
          <a:chExt cx="0" cy="0"/>
        </a:xfrm>
      </p:grpSpPr>
      <p:sp>
        <p:nvSpPr>
          <p:cNvPr id="19" name="Title 1"/>
          <p:cNvSpPr>
            <a:spLocks noGrp="1"/>
          </p:cNvSpPr>
          <p:nvPr>
            <p:ph type="ctrTitle" hasCustomPrompt="1"/>
          </p:nvPr>
        </p:nvSpPr>
        <p:spPr>
          <a:xfrm>
            <a:off x="549000" y="158696"/>
            <a:ext cx="5760000" cy="351000"/>
          </a:xfrm>
        </p:spPr>
        <p:txBody>
          <a:bodyPr lIns="72000" tIns="0" rIns="0" bIns="0" anchor="b">
            <a:noAutofit/>
          </a:bodyPr>
          <a:lstStyle>
            <a:lvl1pPr algn="l">
              <a:defRPr sz="2000">
                <a:solidFill>
                  <a:schemeClr val="tx1"/>
                </a:solidFill>
                <a:latin typeface="Source Sans Pro Black" panose="020B0803030403020204" pitchFamily="34" charset="0"/>
              </a:defRPr>
            </a:lvl1pPr>
          </a:lstStyle>
          <a:p>
            <a:r>
              <a:rPr lang="en-US" dirty="0"/>
              <a:t>CLICK TO EDIT MASTER TITLE STYLE</a:t>
            </a:r>
            <a:endParaRPr lang="en-ZA" dirty="0"/>
          </a:p>
        </p:txBody>
      </p:sp>
      <p:sp>
        <p:nvSpPr>
          <p:cNvPr id="20" name="Subtitle 2"/>
          <p:cNvSpPr>
            <a:spLocks noGrp="1"/>
          </p:cNvSpPr>
          <p:nvPr>
            <p:ph type="subTitle" idx="1" hasCustomPrompt="1"/>
          </p:nvPr>
        </p:nvSpPr>
        <p:spPr>
          <a:xfrm>
            <a:off x="549000" y="510031"/>
            <a:ext cx="5760000" cy="270030"/>
          </a:xfrm>
        </p:spPr>
        <p:txBody>
          <a:bodyPr lIns="72000" tIns="0" rIns="0" bIns="0">
            <a:normAutofit/>
          </a:bodyPr>
          <a:lstStyle>
            <a:lvl1pPr marL="0" indent="0" algn="l">
              <a:buNone/>
              <a:defRPr sz="1400" b="0" i="0">
                <a:solidFill>
                  <a:srgbClr val="CC0000"/>
                </a:solidFill>
                <a:latin typeface="Source Sans Pro" panose="020B0503030403020204"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endParaRPr lang="en-ZA" dirty="0"/>
          </a:p>
        </p:txBody>
      </p:sp>
      <p:sp>
        <p:nvSpPr>
          <p:cNvPr id="21" name="Text Placeholder 7"/>
          <p:cNvSpPr>
            <a:spLocks noGrp="1"/>
          </p:cNvSpPr>
          <p:nvPr>
            <p:ph type="body" sz="quarter" idx="13"/>
          </p:nvPr>
        </p:nvSpPr>
        <p:spPr>
          <a:xfrm>
            <a:off x="549000" y="992560"/>
            <a:ext cx="5760000" cy="8107649"/>
          </a:xfrm>
        </p:spPr>
        <p:txBody>
          <a:bodyPr lIns="90000" tIns="0" bIns="90000">
            <a:noAutofit/>
          </a:bodyPr>
          <a:lstStyle>
            <a:lvl1pPr marL="185738" indent="-185738">
              <a:lnSpc>
                <a:spcPct val="110000"/>
              </a:lnSpc>
              <a:spcBef>
                <a:spcPts val="600"/>
              </a:spcBef>
              <a:buClr>
                <a:srgbClr val="C00000"/>
              </a:buClr>
              <a:buSzPct val="125000"/>
              <a:defRPr sz="1000">
                <a:solidFill>
                  <a:schemeClr val="tx1"/>
                </a:solidFill>
                <a:latin typeface="Source Sans Pro" panose="020B0503030403020204" pitchFamily="34" charset="0"/>
                <a:ea typeface="Verdana" pitchFamily="34" charset="0"/>
                <a:cs typeface="Verdana" pitchFamily="34" charset="0"/>
              </a:defRPr>
            </a:lvl1pPr>
            <a:lvl2pPr marL="541338" indent="-185738">
              <a:lnSpc>
                <a:spcPct val="110000"/>
              </a:lnSpc>
              <a:spcBef>
                <a:spcPts val="600"/>
              </a:spcBef>
              <a:buClr>
                <a:srgbClr val="FF9900"/>
              </a:buClr>
              <a:buSzPct val="125000"/>
              <a:buFont typeface="Arial" pitchFamily="34" charset="0"/>
              <a:buChar char="•"/>
              <a:defRPr sz="900">
                <a:solidFill>
                  <a:schemeClr val="tx1"/>
                </a:solidFill>
                <a:latin typeface="Source Sans Pro" panose="020B0503030403020204" pitchFamily="34" charset="0"/>
                <a:ea typeface="Verdana" pitchFamily="34" charset="0"/>
                <a:cs typeface="Verdana" pitchFamily="34" charset="0"/>
              </a:defRPr>
            </a:lvl2pPr>
            <a:lvl3pPr marL="896938" indent="-185738">
              <a:lnSpc>
                <a:spcPct val="110000"/>
              </a:lnSpc>
              <a:spcBef>
                <a:spcPts val="600"/>
              </a:spcBef>
              <a:defRPr sz="900" i="0">
                <a:solidFill>
                  <a:schemeClr val="tx1">
                    <a:lumMod val="65000"/>
                    <a:lumOff val="35000"/>
                  </a:schemeClr>
                </a:solidFill>
                <a:latin typeface="Source Sans Pro" panose="020B0503030403020204" pitchFamily="34" charset="0"/>
                <a:ea typeface="Verdana" pitchFamily="34" charset="0"/>
                <a:cs typeface="Verdana" pitchFamily="34" charset="0"/>
              </a:defRPr>
            </a:lvl3pPr>
            <a:lvl4pPr>
              <a:lnSpc>
                <a:spcPct val="113000"/>
              </a:lnSpc>
              <a:defRPr sz="1050">
                <a:solidFill>
                  <a:schemeClr val="tx1"/>
                </a:solidFill>
                <a:latin typeface="Verdana" pitchFamily="34" charset="0"/>
                <a:ea typeface="Verdana" pitchFamily="34" charset="0"/>
                <a:cs typeface="Verdana" pitchFamily="34" charset="0"/>
              </a:defRPr>
            </a:lvl4pPr>
            <a:lvl5pPr>
              <a:lnSpc>
                <a:spcPct val="113000"/>
              </a:lnSpc>
              <a:defRPr sz="1050">
                <a:solidFill>
                  <a:schemeClr val="tx1"/>
                </a:solidFill>
                <a:latin typeface="Verdana" pitchFamily="34" charset="0"/>
                <a:ea typeface="Verdana" pitchFamily="34" charset="0"/>
                <a:cs typeface="Verdana" pitchFamily="34" charset="0"/>
              </a:defRPr>
            </a:lvl5pPr>
          </a:lstStyle>
          <a:p>
            <a:pPr lvl="0"/>
            <a:r>
              <a:rPr lang="en-US" dirty="0"/>
              <a:t>Click to edit Master text styles</a:t>
            </a:r>
          </a:p>
          <a:p>
            <a:pPr lvl="1"/>
            <a:r>
              <a:rPr lang="en-US" dirty="0"/>
              <a:t>Second level</a:t>
            </a:r>
          </a:p>
          <a:p>
            <a:pPr lvl="2"/>
            <a:r>
              <a:rPr lang="en-US" dirty="0"/>
              <a:t>Third level</a:t>
            </a:r>
          </a:p>
        </p:txBody>
      </p:sp>
      <p:sp>
        <p:nvSpPr>
          <p:cNvPr id="11" name="Slide Number Placeholder 5"/>
          <p:cNvSpPr>
            <a:spLocks noGrp="1"/>
          </p:cNvSpPr>
          <p:nvPr>
            <p:ph type="sldNum" sz="quarter" idx="12"/>
          </p:nvPr>
        </p:nvSpPr>
        <p:spPr>
          <a:xfrm>
            <a:off x="2947447" y="9242270"/>
            <a:ext cx="963107" cy="673472"/>
          </a:xfrm>
          <a:prstGeom prst="rect">
            <a:avLst/>
          </a:prstGeom>
        </p:spPr>
        <p:txBody>
          <a:bodyPr lIns="36000" tIns="36000" rIns="36000" bIns="36000"/>
          <a:lstStyle>
            <a:lvl1pPr algn="ctr">
              <a:defRPr sz="3200" b="0">
                <a:solidFill>
                  <a:schemeClr val="tx1">
                    <a:lumMod val="50000"/>
                    <a:lumOff val="50000"/>
                  </a:schemeClr>
                </a:solidFill>
                <a:latin typeface="Source Sans Pro Light" panose="020B0403030403020204" pitchFamily="34" charset="0"/>
              </a:defRPr>
            </a:lvl1pPr>
          </a:lstStyle>
          <a:p>
            <a:pPr marL="0" marR="0" lvl="0" indent="0" algn="ctr" defTabSz="718444" rtl="0" eaLnBrk="1" fontAlgn="auto" latinLnBrk="0" hangingPunct="1">
              <a:lnSpc>
                <a:spcPct val="100000"/>
              </a:lnSpc>
              <a:spcBef>
                <a:spcPts val="0"/>
              </a:spcBef>
              <a:spcAft>
                <a:spcPts val="0"/>
              </a:spcAft>
              <a:buClrTx/>
              <a:buSzTx/>
              <a:buFontTx/>
              <a:buNone/>
              <a:tabLst/>
              <a:defRPr/>
            </a:pPr>
            <a:fld id="{A969F91B-03B1-4262-A82F-19DE5EE6529B}" type="slidenum">
              <a:rPr kumimoji="0" lang="en-ZA" sz="3200" b="0" i="0" u="none" strike="noStrike" kern="1200" cap="none" spc="0" normalizeH="0" baseline="0" noProof="0" smtClean="0">
                <a:ln>
                  <a:noFill/>
                </a:ln>
                <a:solidFill>
                  <a:prstClr val="black">
                    <a:lumMod val="50000"/>
                    <a:lumOff val="50000"/>
                  </a:prstClr>
                </a:solidFill>
                <a:effectLst/>
                <a:uLnTx/>
                <a:uFillTx/>
                <a:latin typeface="Source Sans Pro Light" panose="020B0403030403020204" pitchFamily="34" charset="0"/>
                <a:ea typeface="+mn-ea"/>
                <a:cs typeface="+mn-cs"/>
              </a:rPr>
              <a:pPr marL="0" marR="0" lvl="0" indent="0" algn="ctr" defTabSz="718444" rtl="0" eaLnBrk="1" fontAlgn="auto" latinLnBrk="0" hangingPunct="1">
                <a:lnSpc>
                  <a:spcPct val="100000"/>
                </a:lnSpc>
                <a:spcBef>
                  <a:spcPts val="0"/>
                </a:spcBef>
                <a:spcAft>
                  <a:spcPts val="0"/>
                </a:spcAft>
                <a:buClrTx/>
                <a:buSzTx/>
                <a:buFontTx/>
                <a:buNone/>
                <a:tabLst/>
                <a:defRPr/>
              </a:pPr>
              <a:t>‹#›</a:t>
            </a:fld>
            <a:endParaRPr kumimoji="0" lang="en-ZA" sz="3200" b="0" i="0" u="none" strike="noStrike" kern="1200" cap="none" spc="0" normalizeH="0" baseline="0" noProof="0" dirty="0">
              <a:ln>
                <a:noFill/>
              </a:ln>
              <a:solidFill>
                <a:prstClr val="black">
                  <a:lumMod val="50000"/>
                  <a:lumOff val="50000"/>
                </a:prstClr>
              </a:solidFill>
              <a:effectLst/>
              <a:uLnTx/>
              <a:uFillTx/>
              <a:latin typeface="Source Sans Pro Light" panose="020B0403030403020204" pitchFamily="34" charset="0"/>
              <a:ea typeface="+mn-ea"/>
              <a:cs typeface="+mn-cs"/>
            </a:endParaRPr>
          </a:p>
        </p:txBody>
      </p:sp>
      <p:pic>
        <p:nvPicPr>
          <p:cNvPr id="6" name="Picture 5">
            <a:extLst>
              <a:ext uri="{FF2B5EF4-FFF2-40B4-BE49-F238E27FC236}">
                <a16:creationId xmlns:a16="http://schemas.microsoft.com/office/drawing/2014/main" id="{DB109370-A3D5-4D6B-AA7E-98BAED70C08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8657" y="9419354"/>
            <a:ext cx="6858002" cy="486646"/>
          </a:xfrm>
          <a:prstGeom prst="rect">
            <a:avLst/>
          </a:prstGeom>
        </p:spPr>
      </p:pic>
      <p:sp>
        <p:nvSpPr>
          <p:cNvPr id="7" name="תיבת טקסט 6">
            <a:extLst>
              <a:ext uri="{FF2B5EF4-FFF2-40B4-BE49-F238E27FC236}">
                <a16:creationId xmlns:a16="http://schemas.microsoft.com/office/drawing/2014/main" id="{02EF534B-BA3D-4A20-8831-9EC53B387431}"/>
              </a:ext>
            </a:extLst>
          </p:cNvPr>
          <p:cNvSpPr txBox="1"/>
          <p:nvPr userDrawn="1"/>
        </p:nvSpPr>
        <p:spPr>
          <a:xfrm>
            <a:off x="6219310" y="9507698"/>
            <a:ext cx="386644" cy="276999"/>
          </a:xfrm>
          <a:prstGeom prst="rect">
            <a:avLst/>
          </a:prstGeom>
          <a:noFill/>
        </p:spPr>
        <p:txBody>
          <a:bodyPr wrap="none" rtlCol="1">
            <a:spAutoFit/>
          </a:bodyPr>
          <a:lstStyle/>
          <a:p>
            <a:pPr algn="l"/>
            <a:fld id="{525CA866-701D-46E2-B125-12AFED5E90C5}" type="slidenum">
              <a:rPr lang="he-IL" sz="1200" b="1" smtClean="0">
                <a:solidFill>
                  <a:srgbClr val="404040"/>
                </a:solidFill>
                <a:latin typeface="Trebuchet MS" panose="020B0603020202020204" pitchFamily="34" charset="0"/>
              </a:rPr>
              <a:t>‹#›</a:t>
            </a:fld>
            <a:endParaRPr lang="he-IL" sz="1200" b="1" dirty="0">
              <a:solidFill>
                <a:srgbClr val="404040"/>
              </a:solidFill>
              <a:latin typeface="Trebuchet MS" panose="020B0603020202020204" pitchFamily="34" charset="0"/>
            </a:endParaRPr>
          </a:p>
        </p:txBody>
      </p:sp>
    </p:spTree>
    <p:extLst>
      <p:ext uri="{BB962C8B-B14F-4D97-AF65-F5344CB8AC3E}">
        <p14:creationId xmlns:p14="http://schemas.microsoft.com/office/powerpoint/2010/main" val="4259170055"/>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Headline Text">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86FCFC0C-9B2D-4021-BB45-043BA50BFC77}"/>
              </a:ext>
            </a:extLst>
          </p:cNvPr>
          <p:cNvGrpSpPr/>
          <p:nvPr userDrawn="1"/>
        </p:nvGrpSpPr>
        <p:grpSpPr>
          <a:xfrm rot="16200000">
            <a:off x="6081739" y="510671"/>
            <a:ext cx="1279411" cy="284187"/>
            <a:chOff x="-1768098" y="1682693"/>
            <a:chExt cx="10577544" cy="2349518"/>
          </a:xfrm>
        </p:grpSpPr>
        <p:sp>
          <p:nvSpPr>
            <p:cNvPr id="7" name="Freeform 5">
              <a:extLst>
                <a:ext uri="{FF2B5EF4-FFF2-40B4-BE49-F238E27FC236}">
                  <a16:creationId xmlns:a16="http://schemas.microsoft.com/office/drawing/2014/main" id="{C67D0D35-C8E4-4EFE-94D9-8ECBF2BD3035}"/>
                </a:ext>
              </a:extLst>
            </p:cNvPr>
            <p:cNvSpPr>
              <a:spLocks/>
            </p:cNvSpPr>
            <p:nvPr/>
          </p:nvSpPr>
          <p:spPr bwMode="auto">
            <a:xfrm>
              <a:off x="4837440" y="2043889"/>
              <a:ext cx="3972006" cy="1988322"/>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E3010F"/>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 name="Freeform 5">
              <a:extLst>
                <a:ext uri="{FF2B5EF4-FFF2-40B4-BE49-F238E27FC236}">
                  <a16:creationId xmlns:a16="http://schemas.microsoft.com/office/drawing/2014/main" id="{41EEA323-D05C-4C75-AB83-E6D040FB8442}"/>
                </a:ext>
              </a:extLst>
            </p:cNvPr>
            <p:cNvSpPr>
              <a:spLocks/>
            </p:cNvSpPr>
            <p:nvPr/>
          </p:nvSpPr>
          <p:spPr bwMode="auto">
            <a:xfrm>
              <a:off x="3357940" y="1989081"/>
              <a:ext cx="4081463" cy="2043113"/>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 name="Freeform 6">
              <a:extLst>
                <a:ext uri="{FF2B5EF4-FFF2-40B4-BE49-F238E27FC236}">
                  <a16:creationId xmlns:a16="http://schemas.microsoft.com/office/drawing/2014/main" id="{AE51F78D-0C39-4535-A908-53F5B003C5FE}"/>
                </a:ext>
              </a:extLst>
            </p:cNvPr>
            <p:cNvSpPr>
              <a:spLocks/>
            </p:cNvSpPr>
            <p:nvPr/>
          </p:nvSpPr>
          <p:spPr bwMode="auto">
            <a:xfrm>
              <a:off x="1652965" y="1822393"/>
              <a:ext cx="4418013" cy="2209800"/>
            </a:xfrm>
            <a:custGeom>
              <a:avLst/>
              <a:gdLst>
                <a:gd name="T0" fmla="*/ 1392 w 2783"/>
                <a:gd name="T1" fmla="*/ 0 h 1392"/>
                <a:gd name="T2" fmla="*/ 2783 w 2783"/>
                <a:gd name="T3" fmla="*/ 1392 h 1392"/>
                <a:gd name="T4" fmla="*/ 1983 w 2783"/>
                <a:gd name="T5" fmla="*/ 1392 h 1392"/>
                <a:gd name="T6" fmla="*/ 1392 w 2783"/>
                <a:gd name="T7" fmla="*/ 800 h 1392"/>
                <a:gd name="T8" fmla="*/ 800 w 2783"/>
                <a:gd name="T9" fmla="*/ 1392 h 1392"/>
                <a:gd name="T10" fmla="*/ 0 w 2783"/>
                <a:gd name="T11" fmla="*/ 1392 h 1392"/>
                <a:gd name="T12" fmla="*/ 1392 w 2783"/>
                <a:gd name="T13" fmla="*/ 0 h 1392"/>
                <a:gd name="T14" fmla="*/ 1392 w 2783"/>
                <a:gd name="T15" fmla="*/ 0 h 13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83" h="1392">
                  <a:moveTo>
                    <a:pt x="1392" y="0"/>
                  </a:moveTo>
                  <a:lnTo>
                    <a:pt x="2783" y="1392"/>
                  </a:lnTo>
                  <a:lnTo>
                    <a:pt x="1983" y="1392"/>
                  </a:lnTo>
                  <a:lnTo>
                    <a:pt x="1392" y="800"/>
                  </a:lnTo>
                  <a:lnTo>
                    <a:pt x="800" y="1392"/>
                  </a:lnTo>
                  <a:lnTo>
                    <a:pt x="0" y="1392"/>
                  </a:lnTo>
                  <a:lnTo>
                    <a:pt x="1392" y="0"/>
                  </a:lnTo>
                  <a:lnTo>
                    <a:pt x="1392" y="0"/>
                  </a:lnTo>
                  <a:close/>
                </a:path>
              </a:pathLst>
            </a:custGeom>
            <a:solidFill>
              <a:srgbClr val="07141A"/>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0" name="Freeform 7">
              <a:extLst>
                <a:ext uri="{FF2B5EF4-FFF2-40B4-BE49-F238E27FC236}">
                  <a16:creationId xmlns:a16="http://schemas.microsoft.com/office/drawing/2014/main" id="{3439A3E0-2756-45F4-AC36-9517E72C7190}"/>
                </a:ext>
              </a:extLst>
            </p:cNvPr>
            <p:cNvSpPr>
              <a:spLocks/>
            </p:cNvSpPr>
            <p:nvPr/>
          </p:nvSpPr>
          <p:spPr bwMode="auto">
            <a:xfrm>
              <a:off x="-45660" y="1741431"/>
              <a:ext cx="4578350" cy="2290763"/>
            </a:xfrm>
            <a:custGeom>
              <a:avLst/>
              <a:gdLst>
                <a:gd name="T0" fmla="*/ 1442 w 2884"/>
                <a:gd name="T1" fmla="*/ 0 h 1443"/>
                <a:gd name="T2" fmla="*/ 2884 w 2884"/>
                <a:gd name="T3" fmla="*/ 1443 h 1443"/>
                <a:gd name="T4" fmla="*/ 2055 w 2884"/>
                <a:gd name="T5" fmla="*/ 1443 h 1443"/>
                <a:gd name="T6" fmla="*/ 1442 w 2884"/>
                <a:gd name="T7" fmla="*/ 829 h 1443"/>
                <a:gd name="T8" fmla="*/ 829 w 2884"/>
                <a:gd name="T9" fmla="*/ 1443 h 1443"/>
                <a:gd name="T10" fmla="*/ 0 w 2884"/>
                <a:gd name="T11" fmla="*/ 1443 h 1443"/>
                <a:gd name="T12" fmla="*/ 1442 w 2884"/>
                <a:gd name="T13" fmla="*/ 0 h 1443"/>
                <a:gd name="T14" fmla="*/ 1442 w 2884"/>
                <a:gd name="T15" fmla="*/ 0 h 14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4" h="1443">
                  <a:moveTo>
                    <a:pt x="1442" y="0"/>
                  </a:moveTo>
                  <a:lnTo>
                    <a:pt x="2884" y="1443"/>
                  </a:lnTo>
                  <a:lnTo>
                    <a:pt x="2055" y="1443"/>
                  </a:lnTo>
                  <a:lnTo>
                    <a:pt x="1442" y="829"/>
                  </a:lnTo>
                  <a:lnTo>
                    <a:pt x="829" y="1443"/>
                  </a:lnTo>
                  <a:lnTo>
                    <a:pt x="0" y="1443"/>
                  </a:lnTo>
                  <a:lnTo>
                    <a:pt x="1442" y="0"/>
                  </a:lnTo>
                  <a:lnTo>
                    <a:pt x="1442" y="0"/>
                  </a:lnTo>
                  <a:close/>
                </a:path>
              </a:pathLst>
            </a:custGeom>
            <a:solidFill>
              <a:srgbClr val="008A3B"/>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1" name="Freeform 8">
              <a:extLst>
                <a:ext uri="{FF2B5EF4-FFF2-40B4-BE49-F238E27FC236}">
                  <a16:creationId xmlns:a16="http://schemas.microsoft.com/office/drawing/2014/main" id="{AC30BF63-21BA-4217-9BCE-4BA0281E77CD}"/>
                </a:ext>
              </a:extLst>
            </p:cNvPr>
            <p:cNvSpPr>
              <a:spLocks/>
            </p:cNvSpPr>
            <p:nvPr/>
          </p:nvSpPr>
          <p:spPr bwMode="auto">
            <a:xfrm>
              <a:off x="-1768098" y="1682693"/>
              <a:ext cx="4695825" cy="2349500"/>
            </a:xfrm>
            <a:custGeom>
              <a:avLst/>
              <a:gdLst>
                <a:gd name="T0" fmla="*/ 1479 w 2958"/>
                <a:gd name="T1" fmla="*/ 0 h 1480"/>
                <a:gd name="T2" fmla="*/ 2958 w 2958"/>
                <a:gd name="T3" fmla="*/ 1480 h 1480"/>
                <a:gd name="T4" fmla="*/ 2108 w 2958"/>
                <a:gd name="T5" fmla="*/ 1480 h 1480"/>
                <a:gd name="T6" fmla="*/ 1479 w 2958"/>
                <a:gd name="T7" fmla="*/ 851 h 1480"/>
                <a:gd name="T8" fmla="*/ 850 w 2958"/>
                <a:gd name="T9" fmla="*/ 1480 h 1480"/>
                <a:gd name="T10" fmla="*/ 0 w 2958"/>
                <a:gd name="T11" fmla="*/ 1480 h 1480"/>
                <a:gd name="T12" fmla="*/ 1479 w 2958"/>
                <a:gd name="T13" fmla="*/ 0 h 1480"/>
                <a:gd name="T14" fmla="*/ 1479 w 2958"/>
                <a:gd name="T15" fmla="*/ 0 h 14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58" h="1480">
                  <a:moveTo>
                    <a:pt x="1479" y="0"/>
                  </a:moveTo>
                  <a:lnTo>
                    <a:pt x="2958" y="1480"/>
                  </a:lnTo>
                  <a:lnTo>
                    <a:pt x="2108" y="1480"/>
                  </a:lnTo>
                  <a:lnTo>
                    <a:pt x="1479" y="851"/>
                  </a:lnTo>
                  <a:lnTo>
                    <a:pt x="850" y="1480"/>
                  </a:lnTo>
                  <a:lnTo>
                    <a:pt x="0" y="1480"/>
                  </a:lnTo>
                  <a:lnTo>
                    <a:pt x="1479" y="0"/>
                  </a:lnTo>
                  <a:lnTo>
                    <a:pt x="1479" y="0"/>
                  </a:lnTo>
                  <a:close/>
                </a:path>
              </a:pathLst>
            </a:custGeom>
            <a:solidFill>
              <a:srgbClr val="0D3C89"/>
            </a:solidFill>
            <a:ln>
              <a:noFill/>
            </a:ln>
          </p:spPr>
          <p:txBody>
            <a:bodyPr vert="horz" wrap="square" lIns="91440" tIns="45720" rIns="91440" bIns="45720" numCol="1" anchor="t" anchorCtr="0" compatLnSpc="1">
              <a:prstTxWarp prst="textNoShape">
                <a:avLst/>
              </a:prstTxWarp>
            </a:bodyPr>
            <a:lstStyle/>
            <a:p>
              <a:endParaRPr lang="en-US" dirty="0"/>
            </a:p>
          </p:txBody>
        </p:sp>
      </p:grpSp>
      <p:pic>
        <p:nvPicPr>
          <p:cNvPr id="14" name="Picture 13">
            <a:extLst>
              <a:ext uri="{FF2B5EF4-FFF2-40B4-BE49-F238E27FC236}">
                <a16:creationId xmlns:a16="http://schemas.microsoft.com/office/drawing/2014/main" id="{84E29D85-49F0-499F-AC1B-72EEFC31FCD8}"/>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8657" y="9419354"/>
            <a:ext cx="6858002" cy="486646"/>
          </a:xfrm>
          <a:prstGeom prst="rect">
            <a:avLst/>
          </a:prstGeom>
        </p:spPr>
      </p:pic>
      <p:sp>
        <p:nvSpPr>
          <p:cNvPr id="12" name="תיבת טקסט 11">
            <a:extLst>
              <a:ext uri="{FF2B5EF4-FFF2-40B4-BE49-F238E27FC236}">
                <a16:creationId xmlns:a16="http://schemas.microsoft.com/office/drawing/2014/main" id="{7E080970-4422-44CA-9FF7-9E42B92309A8}"/>
              </a:ext>
            </a:extLst>
          </p:cNvPr>
          <p:cNvSpPr txBox="1"/>
          <p:nvPr userDrawn="1"/>
        </p:nvSpPr>
        <p:spPr>
          <a:xfrm>
            <a:off x="6219310" y="9507698"/>
            <a:ext cx="386644" cy="276999"/>
          </a:xfrm>
          <a:prstGeom prst="rect">
            <a:avLst/>
          </a:prstGeom>
          <a:noFill/>
        </p:spPr>
        <p:txBody>
          <a:bodyPr wrap="none" rtlCol="1">
            <a:spAutoFit/>
          </a:bodyPr>
          <a:lstStyle/>
          <a:p>
            <a:pPr algn="l"/>
            <a:fld id="{525CA866-701D-46E2-B125-12AFED5E90C5}" type="slidenum">
              <a:rPr lang="he-IL" sz="1200" b="1" smtClean="0">
                <a:solidFill>
                  <a:srgbClr val="404040"/>
                </a:solidFill>
                <a:latin typeface="Trebuchet MS" panose="020B0603020202020204" pitchFamily="34" charset="0"/>
              </a:rPr>
              <a:t>‹#›</a:t>
            </a:fld>
            <a:endParaRPr lang="he-IL" sz="1200" b="1" dirty="0">
              <a:solidFill>
                <a:srgbClr val="404040"/>
              </a:solidFill>
              <a:latin typeface="Trebuchet MS" panose="020B0603020202020204" pitchFamily="34" charset="0"/>
            </a:endParaRPr>
          </a:p>
        </p:txBody>
      </p:sp>
    </p:spTree>
    <p:extLst>
      <p:ext uri="{BB962C8B-B14F-4D97-AF65-F5344CB8AC3E}">
        <p14:creationId xmlns:p14="http://schemas.microsoft.com/office/powerpoint/2010/main" val="1983441511"/>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Headline Blank">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5987D6E7-BD2D-4C3C-A4D1-D2403F64F8B9}"/>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8657" y="9419354"/>
            <a:ext cx="6858002" cy="486646"/>
          </a:xfrm>
          <a:prstGeom prst="rect">
            <a:avLst/>
          </a:prstGeom>
        </p:spPr>
      </p:pic>
      <p:sp>
        <p:nvSpPr>
          <p:cNvPr id="3" name="תיבת טקסט 2">
            <a:extLst>
              <a:ext uri="{FF2B5EF4-FFF2-40B4-BE49-F238E27FC236}">
                <a16:creationId xmlns:a16="http://schemas.microsoft.com/office/drawing/2014/main" id="{31D6F07C-C7A9-4797-9C64-3F72107CE7DF}"/>
              </a:ext>
            </a:extLst>
          </p:cNvPr>
          <p:cNvSpPr txBox="1"/>
          <p:nvPr userDrawn="1"/>
        </p:nvSpPr>
        <p:spPr>
          <a:xfrm>
            <a:off x="6219310" y="9507698"/>
            <a:ext cx="386644" cy="276999"/>
          </a:xfrm>
          <a:prstGeom prst="rect">
            <a:avLst/>
          </a:prstGeom>
          <a:noFill/>
        </p:spPr>
        <p:txBody>
          <a:bodyPr wrap="none" rtlCol="1">
            <a:spAutoFit/>
          </a:bodyPr>
          <a:lstStyle/>
          <a:p>
            <a:pPr algn="l"/>
            <a:fld id="{525CA866-701D-46E2-B125-12AFED5E90C5}" type="slidenum">
              <a:rPr lang="he-IL" sz="1200" b="1" smtClean="0">
                <a:solidFill>
                  <a:srgbClr val="404040"/>
                </a:solidFill>
                <a:latin typeface="Trebuchet MS" panose="020B0603020202020204" pitchFamily="34" charset="0"/>
              </a:rPr>
              <a:t>‹#›</a:t>
            </a:fld>
            <a:endParaRPr lang="he-IL" sz="1200" b="1" dirty="0">
              <a:solidFill>
                <a:srgbClr val="404040"/>
              </a:solidFill>
              <a:latin typeface="Trebuchet MS" panose="020B0603020202020204" pitchFamily="34" charset="0"/>
            </a:endParaRPr>
          </a:p>
        </p:txBody>
      </p:sp>
    </p:spTree>
    <p:extLst>
      <p:ext uri="{BB962C8B-B14F-4D97-AF65-F5344CB8AC3E}">
        <p14:creationId xmlns:p14="http://schemas.microsoft.com/office/powerpoint/2010/main" val="402156417"/>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Headline Text Block">
    <p:spTree>
      <p:nvGrpSpPr>
        <p:cNvPr id="1" name=""/>
        <p:cNvGrpSpPr/>
        <p:nvPr/>
      </p:nvGrpSpPr>
      <p:grpSpPr>
        <a:xfrm>
          <a:off x="0" y="0"/>
          <a:ext cx="0" cy="0"/>
          <a:chOff x="0" y="0"/>
          <a:chExt cx="0" cy="0"/>
        </a:xfrm>
      </p:grpSpPr>
      <p:sp>
        <p:nvSpPr>
          <p:cNvPr id="6" name="Text Placeholder 5"/>
          <p:cNvSpPr>
            <a:spLocks noGrp="1"/>
          </p:cNvSpPr>
          <p:nvPr>
            <p:ph type="body" sz="quarter" idx="14"/>
          </p:nvPr>
        </p:nvSpPr>
        <p:spPr>
          <a:xfrm>
            <a:off x="0" y="1316179"/>
            <a:ext cx="6858000" cy="1800000"/>
          </a:xfrm>
          <a:solidFill>
            <a:srgbClr val="F0F0F0"/>
          </a:solidFill>
        </p:spPr>
        <p:txBody>
          <a:bodyPr lIns="360000" tIns="180000" rIns="360000" bIns="180000">
            <a:noAutofit/>
          </a:bodyPr>
          <a:lstStyle>
            <a:lvl1pPr marL="0" indent="0">
              <a:lnSpc>
                <a:spcPct val="110000"/>
              </a:lnSpc>
              <a:spcBef>
                <a:spcPts val="600"/>
              </a:spcBef>
              <a:buSzPct val="125000"/>
              <a:buFont typeface="Arial" panose="020B0604020202020204" pitchFamily="34" charset="0"/>
              <a:buNone/>
              <a:defRPr/>
            </a:lvl1pPr>
            <a:lvl2pPr marL="180000" indent="0">
              <a:lnSpc>
                <a:spcPct val="110000"/>
              </a:lnSpc>
              <a:spcBef>
                <a:spcPts val="600"/>
              </a:spcBef>
              <a:buSzPct val="125000"/>
              <a:buFont typeface="Arial" panose="020B0604020202020204" pitchFamily="34" charset="0"/>
              <a:buNone/>
              <a:defRPr/>
            </a:lvl2pPr>
            <a:lvl3pPr marL="360000" indent="0">
              <a:lnSpc>
                <a:spcPct val="110000"/>
              </a:lnSpc>
              <a:spcBef>
                <a:spcPts val="600"/>
              </a:spcBef>
              <a:buSzPct val="125000"/>
              <a:buFont typeface="Arial" panose="020B0604020202020204" pitchFamily="34" charset="0"/>
              <a:buNone/>
              <a:defRPr/>
            </a:lvl3pPr>
            <a:lvl4pPr marL="1022541" indent="-146077">
              <a:buSzPct val="125000"/>
              <a:buFont typeface="Arial" panose="020B0604020202020204" pitchFamily="34" charset="0"/>
              <a:buChar char="•"/>
              <a:defRPr/>
            </a:lvl4pPr>
            <a:lvl5pPr marL="1314696" indent="-146077">
              <a:buSzPct val="125000"/>
              <a:buFont typeface="Arial" panose="020B0604020202020204" pitchFamily="34" charset="0"/>
              <a:buChar char="•"/>
              <a:defRPr/>
            </a:lvl5pPr>
          </a:lstStyle>
          <a:p>
            <a:pPr lvl="0"/>
            <a:r>
              <a:rPr lang="en-US" dirty="0"/>
              <a:t>Click to edit Master text styles</a:t>
            </a:r>
          </a:p>
          <a:p>
            <a:pPr lvl="1"/>
            <a:r>
              <a:rPr lang="en-US" dirty="0"/>
              <a:t>Second level</a:t>
            </a:r>
          </a:p>
          <a:p>
            <a:pPr lvl="2"/>
            <a:r>
              <a:rPr lang="en-US" dirty="0"/>
              <a:t>Third level</a:t>
            </a:r>
          </a:p>
        </p:txBody>
      </p:sp>
      <p:sp>
        <p:nvSpPr>
          <p:cNvPr id="11" name="Title 1"/>
          <p:cNvSpPr>
            <a:spLocks noGrp="1"/>
          </p:cNvSpPr>
          <p:nvPr>
            <p:ph type="ctrTitle" hasCustomPrompt="1"/>
          </p:nvPr>
        </p:nvSpPr>
        <p:spPr>
          <a:xfrm>
            <a:off x="1178750" y="236180"/>
            <a:ext cx="5310590" cy="351000"/>
          </a:xfrm>
        </p:spPr>
        <p:txBody>
          <a:bodyPr lIns="72000" tIns="0" rIns="0" bIns="0" anchor="b">
            <a:noAutofit/>
          </a:bodyPr>
          <a:lstStyle>
            <a:lvl1pPr algn="l">
              <a:defRPr sz="2200">
                <a:solidFill>
                  <a:schemeClr val="bg1"/>
                </a:solidFill>
                <a:latin typeface="Source Sans Pro Black" panose="020B0803030403020204" pitchFamily="34" charset="0"/>
              </a:defRPr>
            </a:lvl1pPr>
          </a:lstStyle>
          <a:p>
            <a:r>
              <a:rPr lang="en-US" dirty="0"/>
              <a:t>HEADLINE SUMMARY</a:t>
            </a:r>
            <a:endParaRPr lang="en-ZA" dirty="0"/>
          </a:p>
        </p:txBody>
      </p:sp>
      <p:sp>
        <p:nvSpPr>
          <p:cNvPr id="12" name="Subtitle 2"/>
          <p:cNvSpPr>
            <a:spLocks noGrp="1"/>
          </p:cNvSpPr>
          <p:nvPr>
            <p:ph type="subTitle" idx="1" hasCustomPrompt="1"/>
          </p:nvPr>
        </p:nvSpPr>
        <p:spPr>
          <a:xfrm>
            <a:off x="1178750" y="587515"/>
            <a:ext cx="5310590" cy="270030"/>
          </a:xfrm>
        </p:spPr>
        <p:txBody>
          <a:bodyPr lIns="72000" tIns="0" rIns="0" bIns="0">
            <a:normAutofit/>
          </a:bodyPr>
          <a:lstStyle>
            <a:lvl1pPr marL="0" indent="0" algn="l">
              <a:buNone/>
              <a:defRPr sz="1400" b="0" i="0">
                <a:solidFill>
                  <a:schemeClr val="bg1"/>
                </a:solidFill>
                <a:latin typeface="Source Sans Pro" panose="020B0503030403020204"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endParaRPr lang="en-ZA" dirty="0"/>
          </a:p>
        </p:txBody>
      </p:sp>
      <p:sp>
        <p:nvSpPr>
          <p:cNvPr id="14" name="Slide Number Placeholder 5"/>
          <p:cNvSpPr>
            <a:spLocks noGrp="1"/>
          </p:cNvSpPr>
          <p:nvPr>
            <p:ph type="sldNum" sz="quarter" idx="12"/>
          </p:nvPr>
        </p:nvSpPr>
        <p:spPr>
          <a:xfrm>
            <a:off x="2947447" y="9242270"/>
            <a:ext cx="963107" cy="673472"/>
          </a:xfrm>
          <a:prstGeom prst="rect">
            <a:avLst/>
          </a:prstGeom>
        </p:spPr>
        <p:txBody>
          <a:bodyPr lIns="36000" tIns="36000" rIns="36000" bIns="36000"/>
          <a:lstStyle>
            <a:lvl1pPr algn="ctr">
              <a:defRPr sz="3200" b="0">
                <a:solidFill>
                  <a:schemeClr val="tx1">
                    <a:lumMod val="50000"/>
                    <a:lumOff val="50000"/>
                  </a:schemeClr>
                </a:solidFill>
                <a:latin typeface="Source Sans Pro Light" panose="020B0403030403020204" pitchFamily="34" charset="0"/>
              </a:defRPr>
            </a:lvl1pPr>
          </a:lstStyle>
          <a:p>
            <a:pPr marL="0" marR="0" lvl="0" indent="0" algn="ctr" defTabSz="718444" rtl="0" eaLnBrk="1" fontAlgn="auto" latinLnBrk="0" hangingPunct="1">
              <a:lnSpc>
                <a:spcPct val="100000"/>
              </a:lnSpc>
              <a:spcBef>
                <a:spcPts val="0"/>
              </a:spcBef>
              <a:spcAft>
                <a:spcPts val="0"/>
              </a:spcAft>
              <a:buClrTx/>
              <a:buSzTx/>
              <a:buFontTx/>
              <a:buNone/>
              <a:tabLst/>
              <a:defRPr/>
            </a:pPr>
            <a:fld id="{A969F91B-03B1-4262-A82F-19DE5EE6529B}" type="slidenum">
              <a:rPr kumimoji="0" lang="en-ZA" sz="3200" b="0" i="0" u="none" strike="noStrike" kern="1200" cap="none" spc="0" normalizeH="0" baseline="0" noProof="0" smtClean="0">
                <a:ln>
                  <a:noFill/>
                </a:ln>
                <a:solidFill>
                  <a:prstClr val="black">
                    <a:lumMod val="50000"/>
                    <a:lumOff val="50000"/>
                  </a:prstClr>
                </a:solidFill>
                <a:effectLst/>
                <a:uLnTx/>
                <a:uFillTx/>
                <a:latin typeface="Source Sans Pro Light" panose="020B0403030403020204" pitchFamily="34" charset="0"/>
                <a:ea typeface="+mn-ea"/>
                <a:cs typeface="+mn-cs"/>
              </a:rPr>
              <a:pPr marL="0" marR="0" lvl="0" indent="0" algn="ctr" defTabSz="718444" rtl="0" eaLnBrk="1" fontAlgn="auto" latinLnBrk="0" hangingPunct="1">
                <a:lnSpc>
                  <a:spcPct val="100000"/>
                </a:lnSpc>
                <a:spcBef>
                  <a:spcPts val="0"/>
                </a:spcBef>
                <a:spcAft>
                  <a:spcPts val="0"/>
                </a:spcAft>
                <a:buClrTx/>
                <a:buSzTx/>
                <a:buFontTx/>
                <a:buNone/>
                <a:tabLst/>
                <a:defRPr/>
              </a:pPr>
              <a:t>‹#›</a:t>
            </a:fld>
            <a:endParaRPr kumimoji="0" lang="en-ZA" sz="3200" b="0" i="0" u="none" strike="noStrike" kern="1200" cap="none" spc="0" normalizeH="0" baseline="0" noProof="0" dirty="0">
              <a:ln>
                <a:noFill/>
              </a:ln>
              <a:solidFill>
                <a:prstClr val="black">
                  <a:lumMod val="50000"/>
                  <a:lumOff val="50000"/>
                </a:prstClr>
              </a:solidFill>
              <a:effectLst/>
              <a:uLnTx/>
              <a:uFillTx/>
              <a:latin typeface="Source Sans Pro Light" panose="020B0403030403020204" pitchFamily="34" charset="0"/>
              <a:ea typeface="+mn-ea"/>
              <a:cs typeface="+mn-cs"/>
            </a:endParaRPr>
          </a:p>
        </p:txBody>
      </p:sp>
      <p:pic>
        <p:nvPicPr>
          <p:cNvPr id="7" name="Picture 6">
            <a:extLst>
              <a:ext uri="{FF2B5EF4-FFF2-40B4-BE49-F238E27FC236}">
                <a16:creationId xmlns:a16="http://schemas.microsoft.com/office/drawing/2014/main" id="{1F18BA65-A443-481F-926A-174C74C315F2}"/>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8657" y="9419354"/>
            <a:ext cx="6858002" cy="486646"/>
          </a:xfrm>
          <a:prstGeom prst="rect">
            <a:avLst/>
          </a:prstGeom>
        </p:spPr>
      </p:pic>
      <p:sp>
        <p:nvSpPr>
          <p:cNvPr id="8" name="תיבת טקסט 7">
            <a:extLst>
              <a:ext uri="{FF2B5EF4-FFF2-40B4-BE49-F238E27FC236}">
                <a16:creationId xmlns:a16="http://schemas.microsoft.com/office/drawing/2014/main" id="{F0A6D9B8-759D-4750-81ED-0042BE44C9D6}"/>
              </a:ext>
            </a:extLst>
          </p:cNvPr>
          <p:cNvSpPr txBox="1"/>
          <p:nvPr userDrawn="1"/>
        </p:nvSpPr>
        <p:spPr>
          <a:xfrm>
            <a:off x="6219310" y="9507698"/>
            <a:ext cx="386644" cy="276999"/>
          </a:xfrm>
          <a:prstGeom prst="rect">
            <a:avLst/>
          </a:prstGeom>
          <a:noFill/>
        </p:spPr>
        <p:txBody>
          <a:bodyPr wrap="none" rtlCol="1">
            <a:spAutoFit/>
          </a:bodyPr>
          <a:lstStyle/>
          <a:p>
            <a:pPr algn="l"/>
            <a:fld id="{525CA866-701D-46E2-B125-12AFED5E90C5}" type="slidenum">
              <a:rPr lang="he-IL" sz="1200" b="1" smtClean="0">
                <a:solidFill>
                  <a:srgbClr val="404040"/>
                </a:solidFill>
                <a:latin typeface="Trebuchet MS" panose="020B0603020202020204" pitchFamily="34" charset="0"/>
              </a:rPr>
              <a:t>‹#›</a:t>
            </a:fld>
            <a:endParaRPr lang="he-IL" sz="1200" b="1" dirty="0">
              <a:solidFill>
                <a:srgbClr val="404040"/>
              </a:solidFill>
              <a:latin typeface="Trebuchet MS" panose="020B0603020202020204" pitchFamily="34" charset="0"/>
            </a:endParaRPr>
          </a:p>
        </p:txBody>
      </p:sp>
    </p:spTree>
    <p:extLst>
      <p:ext uri="{BB962C8B-B14F-4D97-AF65-F5344CB8AC3E}">
        <p14:creationId xmlns:p14="http://schemas.microsoft.com/office/powerpoint/2010/main" val="3968115601"/>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Section 8 Blank">
    <p:spTree>
      <p:nvGrpSpPr>
        <p:cNvPr id="1" name=""/>
        <p:cNvGrpSpPr/>
        <p:nvPr/>
      </p:nvGrpSpPr>
      <p:grpSpPr>
        <a:xfrm>
          <a:off x="0" y="0"/>
          <a:ext cx="0" cy="0"/>
          <a:chOff x="0" y="0"/>
          <a:chExt cx="0" cy="0"/>
        </a:xfrm>
      </p:grpSpPr>
      <p:sp>
        <p:nvSpPr>
          <p:cNvPr id="10" name="Title 1"/>
          <p:cNvSpPr>
            <a:spLocks noGrp="1"/>
          </p:cNvSpPr>
          <p:nvPr>
            <p:ph type="ctrTitle" hasCustomPrompt="1"/>
          </p:nvPr>
        </p:nvSpPr>
        <p:spPr>
          <a:xfrm>
            <a:off x="1178750" y="236180"/>
            <a:ext cx="5310590" cy="351000"/>
          </a:xfrm>
        </p:spPr>
        <p:txBody>
          <a:bodyPr lIns="72000" tIns="0" rIns="0" bIns="0" anchor="b">
            <a:noAutofit/>
          </a:bodyPr>
          <a:lstStyle>
            <a:lvl1pPr algn="l">
              <a:defRPr sz="2200">
                <a:solidFill>
                  <a:schemeClr val="bg1"/>
                </a:solidFill>
                <a:latin typeface="Source Sans Pro Black" panose="020B0803030403020204" pitchFamily="34" charset="0"/>
              </a:defRPr>
            </a:lvl1pPr>
          </a:lstStyle>
          <a:p>
            <a:r>
              <a:rPr lang="en-US" dirty="0"/>
              <a:t>DAY TRIPS</a:t>
            </a:r>
            <a:endParaRPr lang="en-ZA" dirty="0"/>
          </a:p>
        </p:txBody>
      </p:sp>
      <p:sp>
        <p:nvSpPr>
          <p:cNvPr id="11" name="Subtitle 2"/>
          <p:cNvSpPr>
            <a:spLocks noGrp="1"/>
          </p:cNvSpPr>
          <p:nvPr>
            <p:ph type="subTitle" idx="1" hasCustomPrompt="1"/>
          </p:nvPr>
        </p:nvSpPr>
        <p:spPr>
          <a:xfrm>
            <a:off x="1178750" y="587515"/>
            <a:ext cx="5310590" cy="270030"/>
          </a:xfrm>
        </p:spPr>
        <p:txBody>
          <a:bodyPr lIns="72000" tIns="0" rIns="0" bIns="0">
            <a:normAutofit/>
          </a:bodyPr>
          <a:lstStyle>
            <a:lvl1pPr marL="0" indent="0" algn="l">
              <a:buNone/>
              <a:defRPr sz="1400" b="0" i="0">
                <a:solidFill>
                  <a:schemeClr val="bg1"/>
                </a:solidFill>
                <a:latin typeface="Source Sans Pro" panose="020B0503030403020204"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endParaRPr lang="en-ZA" dirty="0"/>
          </a:p>
        </p:txBody>
      </p:sp>
      <p:pic>
        <p:nvPicPr>
          <p:cNvPr id="4" name="Picture 3">
            <a:extLst>
              <a:ext uri="{FF2B5EF4-FFF2-40B4-BE49-F238E27FC236}">
                <a16:creationId xmlns:a16="http://schemas.microsoft.com/office/drawing/2014/main" id="{6CA2C8B7-13D4-4296-91CC-1AC09834DA76}"/>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8657" y="9419354"/>
            <a:ext cx="6858002" cy="486646"/>
          </a:xfrm>
          <a:prstGeom prst="rect">
            <a:avLst/>
          </a:prstGeom>
        </p:spPr>
      </p:pic>
      <p:sp>
        <p:nvSpPr>
          <p:cNvPr id="13" name="תיבת טקסט 12">
            <a:extLst>
              <a:ext uri="{FF2B5EF4-FFF2-40B4-BE49-F238E27FC236}">
                <a16:creationId xmlns:a16="http://schemas.microsoft.com/office/drawing/2014/main" id="{32599EA9-F028-408E-9E0B-63D6F6936454}"/>
              </a:ext>
            </a:extLst>
          </p:cNvPr>
          <p:cNvSpPr txBox="1"/>
          <p:nvPr userDrawn="1"/>
        </p:nvSpPr>
        <p:spPr>
          <a:xfrm>
            <a:off x="6219310" y="9507698"/>
            <a:ext cx="386644" cy="276999"/>
          </a:xfrm>
          <a:prstGeom prst="rect">
            <a:avLst/>
          </a:prstGeom>
          <a:noFill/>
        </p:spPr>
        <p:txBody>
          <a:bodyPr wrap="none" rtlCol="1">
            <a:spAutoFit/>
          </a:bodyPr>
          <a:lstStyle/>
          <a:p>
            <a:pPr algn="l"/>
            <a:fld id="{525CA866-701D-46E2-B125-12AFED5E90C5}" type="slidenum">
              <a:rPr lang="he-IL" sz="1200" b="1" smtClean="0">
                <a:solidFill>
                  <a:srgbClr val="404040"/>
                </a:solidFill>
                <a:latin typeface="Trebuchet MS" panose="020B0603020202020204" pitchFamily="34" charset="0"/>
              </a:rPr>
              <a:t>‹#›</a:t>
            </a:fld>
            <a:endParaRPr lang="he-IL" sz="1200" b="1" dirty="0">
              <a:solidFill>
                <a:srgbClr val="404040"/>
              </a:solidFill>
              <a:latin typeface="Trebuchet MS" panose="020B0603020202020204" pitchFamily="34" charset="0"/>
            </a:endParaRPr>
          </a:p>
        </p:txBody>
      </p:sp>
    </p:spTree>
    <p:extLst>
      <p:ext uri="{BB962C8B-B14F-4D97-AF65-F5344CB8AC3E}">
        <p14:creationId xmlns:p14="http://schemas.microsoft.com/office/powerpoint/2010/main" val="174845266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Headline Text Block">
    <p:spTree>
      <p:nvGrpSpPr>
        <p:cNvPr id="1" name=""/>
        <p:cNvGrpSpPr/>
        <p:nvPr/>
      </p:nvGrpSpPr>
      <p:grpSpPr>
        <a:xfrm>
          <a:off x="0" y="0"/>
          <a:ext cx="0" cy="0"/>
          <a:chOff x="0" y="0"/>
          <a:chExt cx="0" cy="0"/>
        </a:xfrm>
      </p:grpSpPr>
      <p:sp>
        <p:nvSpPr>
          <p:cNvPr id="6" name="Text Placeholder 5"/>
          <p:cNvSpPr>
            <a:spLocks noGrp="1"/>
          </p:cNvSpPr>
          <p:nvPr>
            <p:ph type="body" sz="quarter" idx="14"/>
          </p:nvPr>
        </p:nvSpPr>
        <p:spPr>
          <a:xfrm>
            <a:off x="0" y="1316179"/>
            <a:ext cx="6858000" cy="1800000"/>
          </a:xfrm>
          <a:solidFill>
            <a:srgbClr val="F0F0F0"/>
          </a:solidFill>
        </p:spPr>
        <p:txBody>
          <a:bodyPr lIns="360000" tIns="180000" rIns="360000" bIns="180000">
            <a:noAutofit/>
          </a:bodyPr>
          <a:lstStyle>
            <a:lvl1pPr marL="0" indent="0">
              <a:lnSpc>
                <a:spcPct val="110000"/>
              </a:lnSpc>
              <a:spcBef>
                <a:spcPts val="600"/>
              </a:spcBef>
              <a:buSzPct val="125000"/>
              <a:buFont typeface="Arial" panose="020B0604020202020204" pitchFamily="34" charset="0"/>
              <a:buNone/>
              <a:defRPr/>
            </a:lvl1pPr>
            <a:lvl2pPr marL="180000" indent="0">
              <a:lnSpc>
                <a:spcPct val="110000"/>
              </a:lnSpc>
              <a:spcBef>
                <a:spcPts val="600"/>
              </a:spcBef>
              <a:buSzPct val="125000"/>
              <a:buFont typeface="Arial" panose="020B0604020202020204" pitchFamily="34" charset="0"/>
              <a:buNone/>
              <a:defRPr/>
            </a:lvl2pPr>
            <a:lvl3pPr marL="360000" indent="0">
              <a:lnSpc>
                <a:spcPct val="110000"/>
              </a:lnSpc>
              <a:spcBef>
                <a:spcPts val="600"/>
              </a:spcBef>
              <a:buSzPct val="125000"/>
              <a:buFont typeface="Arial" panose="020B0604020202020204" pitchFamily="34" charset="0"/>
              <a:buNone/>
              <a:defRPr/>
            </a:lvl3pPr>
            <a:lvl4pPr marL="1022541" indent="-146077">
              <a:buSzPct val="125000"/>
              <a:buFont typeface="Arial" panose="020B0604020202020204" pitchFamily="34" charset="0"/>
              <a:buChar char="•"/>
              <a:defRPr/>
            </a:lvl4pPr>
            <a:lvl5pPr marL="1314696" indent="-146077">
              <a:buSzPct val="125000"/>
              <a:buFont typeface="Arial" panose="020B0604020202020204" pitchFamily="34" charset="0"/>
              <a:buChar char="•"/>
              <a:defRPr/>
            </a:lvl5pPr>
          </a:lstStyle>
          <a:p>
            <a:pPr lvl="0"/>
            <a:r>
              <a:rPr lang="en-US" dirty="0"/>
              <a:t>Click to edit Master text styles</a:t>
            </a:r>
          </a:p>
          <a:p>
            <a:pPr lvl="1"/>
            <a:r>
              <a:rPr lang="en-US" dirty="0"/>
              <a:t>Second level</a:t>
            </a:r>
          </a:p>
          <a:p>
            <a:pPr lvl="2"/>
            <a:r>
              <a:rPr lang="en-US" dirty="0"/>
              <a:t>Third level</a:t>
            </a:r>
          </a:p>
        </p:txBody>
      </p:sp>
      <p:sp>
        <p:nvSpPr>
          <p:cNvPr id="11" name="Title 1"/>
          <p:cNvSpPr>
            <a:spLocks noGrp="1"/>
          </p:cNvSpPr>
          <p:nvPr>
            <p:ph type="ctrTitle" hasCustomPrompt="1"/>
          </p:nvPr>
        </p:nvSpPr>
        <p:spPr>
          <a:xfrm>
            <a:off x="1178750" y="236180"/>
            <a:ext cx="5310590" cy="351000"/>
          </a:xfrm>
        </p:spPr>
        <p:txBody>
          <a:bodyPr lIns="72000" tIns="0" rIns="0" bIns="0" anchor="b">
            <a:noAutofit/>
          </a:bodyPr>
          <a:lstStyle>
            <a:lvl1pPr algn="l">
              <a:defRPr sz="2200">
                <a:solidFill>
                  <a:schemeClr val="bg1"/>
                </a:solidFill>
                <a:latin typeface="Source Sans Pro Black" panose="020B0803030403020204" pitchFamily="34" charset="0"/>
              </a:defRPr>
            </a:lvl1pPr>
          </a:lstStyle>
          <a:p>
            <a:r>
              <a:rPr lang="en-US" dirty="0"/>
              <a:t>HEADLINE SUMMARY</a:t>
            </a:r>
            <a:endParaRPr lang="en-ZA" dirty="0"/>
          </a:p>
        </p:txBody>
      </p:sp>
      <p:sp>
        <p:nvSpPr>
          <p:cNvPr id="12" name="Subtitle 2"/>
          <p:cNvSpPr>
            <a:spLocks noGrp="1"/>
          </p:cNvSpPr>
          <p:nvPr>
            <p:ph type="subTitle" idx="1" hasCustomPrompt="1"/>
          </p:nvPr>
        </p:nvSpPr>
        <p:spPr>
          <a:xfrm>
            <a:off x="1178750" y="587515"/>
            <a:ext cx="5310590" cy="270030"/>
          </a:xfrm>
        </p:spPr>
        <p:txBody>
          <a:bodyPr lIns="72000" tIns="0" rIns="0" bIns="0">
            <a:normAutofit/>
          </a:bodyPr>
          <a:lstStyle>
            <a:lvl1pPr marL="0" indent="0" algn="l">
              <a:buNone/>
              <a:defRPr sz="1400" b="0" i="0">
                <a:solidFill>
                  <a:schemeClr val="bg1"/>
                </a:solidFill>
                <a:latin typeface="Source Sans Pro" panose="020B0503030403020204"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endParaRPr lang="en-ZA" dirty="0"/>
          </a:p>
        </p:txBody>
      </p:sp>
      <p:sp>
        <p:nvSpPr>
          <p:cNvPr id="14" name="Slide Number Placeholder 5"/>
          <p:cNvSpPr>
            <a:spLocks noGrp="1"/>
          </p:cNvSpPr>
          <p:nvPr>
            <p:ph type="sldNum" sz="quarter" idx="12"/>
          </p:nvPr>
        </p:nvSpPr>
        <p:spPr>
          <a:xfrm>
            <a:off x="2947447" y="9242270"/>
            <a:ext cx="963107" cy="673472"/>
          </a:xfrm>
          <a:prstGeom prst="rect">
            <a:avLst/>
          </a:prstGeom>
        </p:spPr>
        <p:txBody>
          <a:bodyPr lIns="36000" tIns="36000" rIns="36000" bIns="36000"/>
          <a:lstStyle>
            <a:lvl1pPr algn="ctr">
              <a:defRPr sz="3200" b="0">
                <a:solidFill>
                  <a:schemeClr val="tx1">
                    <a:lumMod val="50000"/>
                    <a:lumOff val="50000"/>
                  </a:schemeClr>
                </a:solidFill>
                <a:latin typeface="Source Sans Pro Light" panose="020B0403030403020204" pitchFamily="34" charset="0"/>
              </a:defRPr>
            </a:lvl1pPr>
          </a:lstStyle>
          <a:p>
            <a:pPr marL="0" marR="0" lvl="0" indent="0" algn="ctr" defTabSz="718444" rtl="0" eaLnBrk="1" fontAlgn="auto" latinLnBrk="0" hangingPunct="1">
              <a:lnSpc>
                <a:spcPct val="100000"/>
              </a:lnSpc>
              <a:spcBef>
                <a:spcPts val="0"/>
              </a:spcBef>
              <a:spcAft>
                <a:spcPts val="0"/>
              </a:spcAft>
              <a:buClrTx/>
              <a:buSzTx/>
              <a:buFontTx/>
              <a:buNone/>
              <a:tabLst/>
              <a:defRPr/>
            </a:pPr>
            <a:fld id="{A969F91B-03B1-4262-A82F-19DE5EE6529B}" type="slidenum">
              <a:rPr kumimoji="0" lang="en-ZA" sz="3200" b="0" i="0" u="none" strike="noStrike" kern="1200" cap="none" spc="0" normalizeH="0" baseline="0" noProof="0" smtClean="0">
                <a:ln>
                  <a:noFill/>
                </a:ln>
                <a:solidFill>
                  <a:prstClr val="black">
                    <a:lumMod val="50000"/>
                    <a:lumOff val="50000"/>
                  </a:prstClr>
                </a:solidFill>
                <a:effectLst/>
                <a:uLnTx/>
                <a:uFillTx/>
                <a:latin typeface="Source Sans Pro Light" panose="020B0403030403020204" pitchFamily="34" charset="0"/>
                <a:ea typeface="+mn-ea"/>
                <a:cs typeface="+mn-cs"/>
              </a:rPr>
              <a:pPr marL="0" marR="0" lvl="0" indent="0" algn="ctr" defTabSz="718444" rtl="0" eaLnBrk="1" fontAlgn="auto" latinLnBrk="0" hangingPunct="1">
                <a:lnSpc>
                  <a:spcPct val="100000"/>
                </a:lnSpc>
                <a:spcBef>
                  <a:spcPts val="0"/>
                </a:spcBef>
                <a:spcAft>
                  <a:spcPts val="0"/>
                </a:spcAft>
                <a:buClrTx/>
                <a:buSzTx/>
                <a:buFontTx/>
                <a:buNone/>
                <a:tabLst/>
                <a:defRPr/>
              </a:pPr>
              <a:t>‹#›</a:t>
            </a:fld>
            <a:endParaRPr kumimoji="0" lang="en-ZA" sz="3200" b="0" i="0" u="none" strike="noStrike" kern="1200" cap="none" spc="0" normalizeH="0" baseline="0" noProof="0" dirty="0">
              <a:ln>
                <a:noFill/>
              </a:ln>
              <a:solidFill>
                <a:prstClr val="black">
                  <a:lumMod val="50000"/>
                  <a:lumOff val="50000"/>
                </a:prstClr>
              </a:solidFill>
              <a:effectLst/>
              <a:uLnTx/>
              <a:uFillTx/>
              <a:latin typeface="Source Sans Pro Light" panose="020B0403030403020204" pitchFamily="34" charset="0"/>
              <a:ea typeface="+mn-ea"/>
              <a:cs typeface="+mn-cs"/>
            </a:endParaRPr>
          </a:p>
        </p:txBody>
      </p:sp>
      <p:pic>
        <p:nvPicPr>
          <p:cNvPr id="7" name="Picture 6">
            <a:extLst>
              <a:ext uri="{FF2B5EF4-FFF2-40B4-BE49-F238E27FC236}">
                <a16:creationId xmlns:a16="http://schemas.microsoft.com/office/drawing/2014/main" id="{1F18BA65-A443-481F-926A-174C74C315F2}"/>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8657" y="9419354"/>
            <a:ext cx="6858002" cy="486646"/>
          </a:xfrm>
          <a:prstGeom prst="rect">
            <a:avLst/>
          </a:prstGeom>
        </p:spPr>
      </p:pic>
      <p:sp>
        <p:nvSpPr>
          <p:cNvPr id="8" name="תיבת טקסט 7">
            <a:extLst>
              <a:ext uri="{FF2B5EF4-FFF2-40B4-BE49-F238E27FC236}">
                <a16:creationId xmlns:a16="http://schemas.microsoft.com/office/drawing/2014/main" id="{F0A6D9B8-759D-4750-81ED-0042BE44C9D6}"/>
              </a:ext>
            </a:extLst>
          </p:cNvPr>
          <p:cNvSpPr txBox="1"/>
          <p:nvPr userDrawn="1"/>
        </p:nvSpPr>
        <p:spPr>
          <a:xfrm>
            <a:off x="6219310" y="9507698"/>
            <a:ext cx="386644" cy="276999"/>
          </a:xfrm>
          <a:prstGeom prst="rect">
            <a:avLst/>
          </a:prstGeom>
          <a:noFill/>
        </p:spPr>
        <p:txBody>
          <a:bodyPr wrap="none" rtlCol="1">
            <a:spAutoFit/>
          </a:bodyPr>
          <a:lstStyle/>
          <a:p>
            <a:pPr algn="l"/>
            <a:fld id="{525CA866-701D-46E2-B125-12AFED5E90C5}" type="slidenum">
              <a:rPr lang="he-IL" sz="1200" b="1" smtClean="0">
                <a:solidFill>
                  <a:srgbClr val="404040"/>
                </a:solidFill>
                <a:latin typeface="Trebuchet MS" panose="020B0603020202020204" pitchFamily="34" charset="0"/>
              </a:rPr>
              <a:t>‹#›</a:t>
            </a:fld>
            <a:endParaRPr lang="he-IL" sz="1200" b="1" dirty="0">
              <a:solidFill>
                <a:srgbClr val="404040"/>
              </a:solidFill>
              <a:latin typeface="Trebuchet MS" panose="020B0603020202020204" pitchFamily="34" charset="0"/>
            </a:endParaRPr>
          </a:p>
        </p:txBody>
      </p:sp>
    </p:spTree>
    <p:extLst>
      <p:ext uri="{BB962C8B-B14F-4D97-AF65-F5344CB8AC3E}">
        <p14:creationId xmlns:p14="http://schemas.microsoft.com/office/powerpoint/2010/main" val="110873683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Section 8 Blank">
    <p:spTree>
      <p:nvGrpSpPr>
        <p:cNvPr id="1" name=""/>
        <p:cNvGrpSpPr/>
        <p:nvPr/>
      </p:nvGrpSpPr>
      <p:grpSpPr>
        <a:xfrm>
          <a:off x="0" y="0"/>
          <a:ext cx="0" cy="0"/>
          <a:chOff x="0" y="0"/>
          <a:chExt cx="0" cy="0"/>
        </a:xfrm>
      </p:grpSpPr>
      <p:sp>
        <p:nvSpPr>
          <p:cNvPr id="10" name="Title 1"/>
          <p:cNvSpPr>
            <a:spLocks noGrp="1"/>
          </p:cNvSpPr>
          <p:nvPr>
            <p:ph type="ctrTitle" hasCustomPrompt="1"/>
          </p:nvPr>
        </p:nvSpPr>
        <p:spPr>
          <a:xfrm>
            <a:off x="1178750" y="236180"/>
            <a:ext cx="5310590" cy="351000"/>
          </a:xfrm>
        </p:spPr>
        <p:txBody>
          <a:bodyPr lIns="72000" tIns="0" rIns="0" bIns="0" anchor="b">
            <a:noAutofit/>
          </a:bodyPr>
          <a:lstStyle>
            <a:lvl1pPr algn="l">
              <a:defRPr sz="2200">
                <a:solidFill>
                  <a:schemeClr val="bg1"/>
                </a:solidFill>
                <a:latin typeface="Source Sans Pro Black" panose="020B0803030403020204" pitchFamily="34" charset="0"/>
              </a:defRPr>
            </a:lvl1pPr>
          </a:lstStyle>
          <a:p>
            <a:r>
              <a:rPr lang="en-US" dirty="0"/>
              <a:t>DAY TRIPS</a:t>
            </a:r>
            <a:endParaRPr lang="en-ZA" dirty="0"/>
          </a:p>
        </p:txBody>
      </p:sp>
      <p:sp>
        <p:nvSpPr>
          <p:cNvPr id="11" name="Subtitle 2"/>
          <p:cNvSpPr>
            <a:spLocks noGrp="1"/>
          </p:cNvSpPr>
          <p:nvPr>
            <p:ph type="subTitle" idx="1" hasCustomPrompt="1"/>
          </p:nvPr>
        </p:nvSpPr>
        <p:spPr>
          <a:xfrm>
            <a:off x="1178750" y="587515"/>
            <a:ext cx="5310590" cy="270030"/>
          </a:xfrm>
        </p:spPr>
        <p:txBody>
          <a:bodyPr lIns="72000" tIns="0" rIns="0" bIns="0">
            <a:normAutofit/>
          </a:bodyPr>
          <a:lstStyle>
            <a:lvl1pPr marL="0" indent="0" algn="l">
              <a:buNone/>
              <a:defRPr sz="1400" b="0" i="0">
                <a:solidFill>
                  <a:schemeClr val="bg1"/>
                </a:solidFill>
                <a:latin typeface="Source Sans Pro" panose="020B0503030403020204"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endParaRPr lang="en-ZA" dirty="0"/>
          </a:p>
        </p:txBody>
      </p:sp>
      <p:pic>
        <p:nvPicPr>
          <p:cNvPr id="4" name="Picture 3">
            <a:extLst>
              <a:ext uri="{FF2B5EF4-FFF2-40B4-BE49-F238E27FC236}">
                <a16:creationId xmlns:a16="http://schemas.microsoft.com/office/drawing/2014/main" id="{6CA2C8B7-13D4-4296-91CC-1AC09834DA76}"/>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8657" y="9419354"/>
            <a:ext cx="6858002" cy="486646"/>
          </a:xfrm>
          <a:prstGeom prst="rect">
            <a:avLst/>
          </a:prstGeom>
        </p:spPr>
      </p:pic>
      <p:sp>
        <p:nvSpPr>
          <p:cNvPr id="13" name="תיבת טקסט 12">
            <a:extLst>
              <a:ext uri="{FF2B5EF4-FFF2-40B4-BE49-F238E27FC236}">
                <a16:creationId xmlns:a16="http://schemas.microsoft.com/office/drawing/2014/main" id="{32599EA9-F028-408E-9E0B-63D6F6936454}"/>
              </a:ext>
            </a:extLst>
          </p:cNvPr>
          <p:cNvSpPr txBox="1"/>
          <p:nvPr userDrawn="1"/>
        </p:nvSpPr>
        <p:spPr>
          <a:xfrm>
            <a:off x="6219310" y="9507698"/>
            <a:ext cx="386644" cy="276999"/>
          </a:xfrm>
          <a:prstGeom prst="rect">
            <a:avLst/>
          </a:prstGeom>
          <a:noFill/>
        </p:spPr>
        <p:txBody>
          <a:bodyPr wrap="none" rtlCol="1">
            <a:spAutoFit/>
          </a:bodyPr>
          <a:lstStyle/>
          <a:p>
            <a:pPr algn="l"/>
            <a:fld id="{525CA866-701D-46E2-B125-12AFED5E90C5}" type="slidenum">
              <a:rPr lang="he-IL" sz="1200" b="1" smtClean="0">
                <a:solidFill>
                  <a:srgbClr val="404040"/>
                </a:solidFill>
                <a:latin typeface="Trebuchet MS" panose="020B0603020202020204" pitchFamily="34" charset="0"/>
              </a:rPr>
              <a:t>‹#›</a:t>
            </a:fld>
            <a:endParaRPr lang="he-IL" sz="1200" b="1" dirty="0">
              <a:solidFill>
                <a:srgbClr val="404040"/>
              </a:solidFill>
              <a:latin typeface="Trebuchet MS" panose="020B0603020202020204" pitchFamily="34" charset="0"/>
            </a:endParaRPr>
          </a:p>
        </p:txBody>
      </p:sp>
    </p:spTree>
    <p:extLst>
      <p:ext uri="{BB962C8B-B14F-4D97-AF65-F5344CB8AC3E}">
        <p14:creationId xmlns:p14="http://schemas.microsoft.com/office/powerpoint/2010/main" val="190207638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1_Headline Blank">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804E90EC-C34A-45E6-B812-5E576D4F7695}"/>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8657" y="9419354"/>
            <a:ext cx="6858002" cy="486646"/>
          </a:xfrm>
          <a:prstGeom prst="rect">
            <a:avLst/>
          </a:prstGeom>
        </p:spPr>
      </p:pic>
      <p:sp>
        <p:nvSpPr>
          <p:cNvPr id="3" name="תיבת טקסט 2">
            <a:extLst>
              <a:ext uri="{FF2B5EF4-FFF2-40B4-BE49-F238E27FC236}">
                <a16:creationId xmlns:a16="http://schemas.microsoft.com/office/drawing/2014/main" id="{BD01A531-A315-441B-A90E-9ECE3F627C44}"/>
              </a:ext>
            </a:extLst>
          </p:cNvPr>
          <p:cNvSpPr txBox="1"/>
          <p:nvPr userDrawn="1"/>
        </p:nvSpPr>
        <p:spPr>
          <a:xfrm>
            <a:off x="6219310" y="9507698"/>
            <a:ext cx="386644" cy="276999"/>
          </a:xfrm>
          <a:prstGeom prst="rect">
            <a:avLst/>
          </a:prstGeom>
          <a:noFill/>
        </p:spPr>
        <p:txBody>
          <a:bodyPr wrap="none" rtlCol="1">
            <a:spAutoFit/>
          </a:bodyPr>
          <a:lstStyle/>
          <a:p>
            <a:pPr algn="l"/>
            <a:fld id="{525CA866-701D-46E2-B125-12AFED5E90C5}" type="slidenum">
              <a:rPr lang="he-IL" sz="1200" b="1" smtClean="0">
                <a:solidFill>
                  <a:srgbClr val="404040"/>
                </a:solidFill>
                <a:latin typeface="Trebuchet MS" panose="020B0603020202020204" pitchFamily="34" charset="0"/>
              </a:rPr>
              <a:t>‹#›</a:t>
            </a:fld>
            <a:endParaRPr lang="he-IL" sz="1200" b="1" dirty="0">
              <a:solidFill>
                <a:srgbClr val="404040"/>
              </a:solidFill>
              <a:latin typeface="Trebuchet MS" panose="020B0603020202020204" pitchFamily="34" charset="0"/>
            </a:endParaRPr>
          </a:p>
        </p:txBody>
      </p:sp>
    </p:spTree>
    <p:extLst>
      <p:ext uri="{BB962C8B-B14F-4D97-AF65-F5344CB8AC3E}">
        <p14:creationId xmlns:p14="http://schemas.microsoft.com/office/powerpoint/2010/main" val="375560847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2.xml"/><Relationship Id="rId13" Type="http://schemas.openxmlformats.org/officeDocument/2006/relationships/theme" Target="../theme/theme2.xml"/><Relationship Id="rId3" Type="http://schemas.openxmlformats.org/officeDocument/2006/relationships/slideLayout" Target="../slideLayouts/slideLayout17.xml"/><Relationship Id="rId7" Type="http://schemas.openxmlformats.org/officeDocument/2006/relationships/slideLayout" Target="../slideLayouts/slideLayout21.xml"/><Relationship Id="rId12" Type="http://schemas.openxmlformats.org/officeDocument/2006/relationships/slideLayout" Target="../slideLayouts/slideLayout26.xml"/><Relationship Id="rId2" Type="http://schemas.openxmlformats.org/officeDocument/2006/relationships/slideLayout" Target="../slideLayouts/slideLayout16.xml"/><Relationship Id="rId1" Type="http://schemas.openxmlformats.org/officeDocument/2006/relationships/slideLayout" Target="../slideLayouts/slideLayout15.xml"/><Relationship Id="rId6" Type="http://schemas.openxmlformats.org/officeDocument/2006/relationships/slideLayout" Target="../slideLayouts/slideLayout20.xml"/><Relationship Id="rId11" Type="http://schemas.openxmlformats.org/officeDocument/2006/relationships/slideLayout" Target="../slideLayouts/slideLayout25.xml"/><Relationship Id="rId5" Type="http://schemas.openxmlformats.org/officeDocument/2006/relationships/slideLayout" Target="../slideLayouts/slideLayout19.xml"/><Relationship Id="rId10" Type="http://schemas.openxmlformats.org/officeDocument/2006/relationships/slideLayout" Target="../slideLayouts/slideLayout24.xml"/><Relationship Id="rId4" Type="http://schemas.openxmlformats.org/officeDocument/2006/relationships/slideLayout" Target="../slideLayouts/slideLayout18.xml"/><Relationship Id="rId9" Type="http://schemas.openxmlformats.org/officeDocument/2006/relationships/slideLayout" Target="../slideLayouts/slideLayout23.xml"/><Relationship Id="rId14" Type="http://schemas.openxmlformats.org/officeDocument/2006/relationships/image" Target="../media/image7.pn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4.xml"/><Relationship Id="rId3" Type="http://schemas.openxmlformats.org/officeDocument/2006/relationships/slideLayout" Target="../slideLayouts/slideLayout29.xml"/><Relationship Id="rId7" Type="http://schemas.openxmlformats.org/officeDocument/2006/relationships/slideLayout" Target="../slideLayouts/slideLayout33.xml"/><Relationship Id="rId2" Type="http://schemas.openxmlformats.org/officeDocument/2006/relationships/slideLayout" Target="../slideLayouts/slideLayout28.xml"/><Relationship Id="rId1" Type="http://schemas.openxmlformats.org/officeDocument/2006/relationships/slideLayout" Target="../slideLayouts/slideLayout27.xml"/><Relationship Id="rId6" Type="http://schemas.openxmlformats.org/officeDocument/2006/relationships/slideLayout" Target="../slideLayouts/slideLayout32.xml"/><Relationship Id="rId11" Type="http://schemas.openxmlformats.org/officeDocument/2006/relationships/image" Target="../media/image7.png"/><Relationship Id="rId5" Type="http://schemas.openxmlformats.org/officeDocument/2006/relationships/slideLayout" Target="../slideLayouts/slideLayout31.xml"/><Relationship Id="rId10" Type="http://schemas.openxmlformats.org/officeDocument/2006/relationships/theme" Target="../theme/theme3.xml"/><Relationship Id="rId4" Type="http://schemas.openxmlformats.org/officeDocument/2006/relationships/slideLayout" Target="../slideLayouts/slideLayout30.xml"/><Relationship Id="rId9" Type="http://schemas.openxmlformats.org/officeDocument/2006/relationships/slideLayout" Target="../slideLayouts/slideLayout35.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3.xml"/><Relationship Id="rId3" Type="http://schemas.openxmlformats.org/officeDocument/2006/relationships/slideLayout" Target="../slideLayouts/slideLayout38.xml"/><Relationship Id="rId7" Type="http://schemas.openxmlformats.org/officeDocument/2006/relationships/slideLayout" Target="../slideLayouts/slideLayout42.xml"/><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image" Target="../media/image7.png"/><Relationship Id="rId5" Type="http://schemas.openxmlformats.org/officeDocument/2006/relationships/slideLayout" Target="../slideLayouts/slideLayout40.xml"/><Relationship Id="rId10" Type="http://schemas.openxmlformats.org/officeDocument/2006/relationships/theme" Target="../theme/theme4.xml"/><Relationship Id="rId4" Type="http://schemas.openxmlformats.org/officeDocument/2006/relationships/slideLayout" Target="../slideLayouts/slideLayout39.xml"/><Relationship Id="rId9" Type="http://schemas.openxmlformats.org/officeDocument/2006/relationships/slideLayout" Target="../slideLayouts/slideLayout4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2.xml"/><Relationship Id="rId3" Type="http://schemas.openxmlformats.org/officeDocument/2006/relationships/slideLayout" Target="../slideLayouts/slideLayout47.xml"/><Relationship Id="rId7" Type="http://schemas.openxmlformats.org/officeDocument/2006/relationships/slideLayout" Target="../slideLayouts/slideLayout51.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theme" Target="../theme/theme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2.xml"/><Relationship Id="rId3" Type="http://schemas.openxmlformats.org/officeDocument/2006/relationships/slideLayout" Target="../slideLayouts/slideLayout57.xml"/><Relationship Id="rId7" Type="http://schemas.openxmlformats.org/officeDocument/2006/relationships/slideLayout" Target="../slideLayouts/slideLayout61.xml"/><Relationship Id="rId12" Type="http://schemas.openxmlformats.org/officeDocument/2006/relationships/theme" Target="../theme/theme6.xml"/><Relationship Id="rId2" Type="http://schemas.openxmlformats.org/officeDocument/2006/relationships/slideLayout" Target="../slideLayouts/slideLayout56.xml"/><Relationship Id="rId1" Type="http://schemas.openxmlformats.org/officeDocument/2006/relationships/slideLayout" Target="../slideLayouts/slideLayout55.xml"/><Relationship Id="rId6" Type="http://schemas.openxmlformats.org/officeDocument/2006/relationships/slideLayout" Target="../slideLayouts/slideLayout60.xml"/><Relationship Id="rId11" Type="http://schemas.openxmlformats.org/officeDocument/2006/relationships/slideLayout" Target="../slideLayouts/slideLayout65.xml"/><Relationship Id="rId5" Type="http://schemas.openxmlformats.org/officeDocument/2006/relationships/slideLayout" Target="../slideLayouts/slideLayout59.xml"/><Relationship Id="rId10" Type="http://schemas.openxmlformats.org/officeDocument/2006/relationships/slideLayout" Target="../slideLayouts/slideLayout64.xml"/><Relationship Id="rId4" Type="http://schemas.openxmlformats.org/officeDocument/2006/relationships/slideLayout" Target="../slideLayouts/slideLayout58.xml"/><Relationship Id="rId9" Type="http://schemas.openxmlformats.org/officeDocument/2006/relationships/slideLayout" Target="../slideLayouts/slideLayout63.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42165" y="396699"/>
            <a:ext cx="6172200" cy="1651000"/>
          </a:xfrm>
          <a:prstGeom prst="rect">
            <a:avLst/>
          </a:prstGeom>
        </p:spPr>
        <p:txBody>
          <a:bodyPr vert="horz" lIns="91440" tIns="45720" rIns="91440" bIns="45720" rtlCol="0" anchor="ctr">
            <a:normAutofit/>
          </a:bodyPr>
          <a:lstStyle/>
          <a:p>
            <a:r>
              <a:rPr lang="en-US"/>
              <a:t>Click to edit Master title style</a:t>
            </a:r>
            <a:endParaRPr lang="en-ZA"/>
          </a:p>
        </p:txBody>
      </p:sp>
      <p:sp>
        <p:nvSpPr>
          <p:cNvPr id="3" name="Text Placeholder 2"/>
          <p:cNvSpPr>
            <a:spLocks noGrp="1"/>
          </p:cNvSpPr>
          <p:nvPr>
            <p:ph type="body" idx="1"/>
          </p:nvPr>
        </p:nvSpPr>
        <p:spPr>
          <a:xfrm>
            <a:off x="542165" y="2311405"/>
            <a:ext cx="6172200" cy="6537502"/>
          </a:xfrm>
          <a:prstGeom prst="rect">
            <a:avLst/>
          </a:prstGeom>
        </p:spPr>
        <p:txBody>
          <a:bodyPr vert="horz" lIns="91440" tIns="45720" rIns="91440" bIns="45720" rtlCol="0">
            <a:normAutofit/>
          </a:bodyPr>
          <a:lstStyle/>
          <a:p>
            <a:pPr lvl="0"/>
            <a:r>
              <a:rPr lang="en-US" dirty="0"/>
              <a:t>Click to edit Master text styles</a:t>
            </a:r>
          </a:p>
          <a:p>
            <a:pPr marL="474751" marR="0" lvl="1" indent="-182597" algn="l" defTabSz="584310" rtl="0" eaLnBrk="1" fontAlgn="auto" latinLnBrk="0" hangingPunct="1">
              <a:lnSpc>
                <a:spcPct val="100000"/>
              </a:lnSpc>
              <a:spcBef>
                <a:spcPct val="20000"/>
              </a:spcBef>
              <a:spcAft>
                <a:spcPts val="0"/>
              </a:spcAft>
              <a:buClrTx/>
              <a:buSzTx/>
              <a:buFont typeface="Arial" pitchFamily="34" charset="0"/>
              <a:buChar char="–"/>
              <a:tabLst/>
              <a:defRPr/>
            </a:pPr>
            <a:r>
              <a:rPr lang="en-US" dirty="0"/>
              <a:t>Second level</a:t>
            </a:r>
          </a:p>
          <a:p>
            <a:pPr lvl="2"/>
            <a:r>
              <a:rPr lang="en-US" dirty="0"/>
              <a:t>Third level</a:t>
            </a:r>
          </a:p>
        </p:txBody>
      </p:sp>
      <p:sp>
        <p:nvSpPr>
          <p:cNvPr id="4" name="Oval 3" hidden="1">
            <a:extLst>
              <a:ext uri="{FF2B5EF4-FFF2-40B4-BE49-F238E27FC236}">
                <a16:creationId xmlns:a16="http://schemas.microsoft.com/office/drawing/2014/main" id="{CA44AACD-0CD4-4B4D-BFD3-BDE85745BCF5}"/>
              </a:ext>
            </a:extLst>
          </p:cNvPr>
          <p:cNvSpPr/>
          <p:nvPr userDrawn="1"/>
        </p:nvSpPr>
        <p:spPr>
          <a:xfrm>
            <a:off x="6272205" y="9621171"/>
            <a:ext cx="207970" cy="204718"/>
          </a:xfrm>
          <a:prstGeom prst="ellipse">
            <a:avLst/>
          </a:prstGeom>
          <a:solidFill>
            <a:schemeClr val="tx1">
              <a:lumMod val="65000"/>
              <a:lumOff val="35000"/>
            </a:schemeClr>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extfeld 5" hidden="1">
            <a:extLst>
              <a:ext uri="{FF2B5EF4-FFF2-40B4-BE49-F238E27FC236}">
                <a16:creationId xmlns:a16="http://schemas.microsoft.com/office/drawing/2014/main" id="{EC873EDA-375B-4183-A071-1F14709F80E1}"/>
              </a:ext>
            </a:extLst>
          </p:cNvPr>
          <p:cNvSpPr txBox="1"/>
          <p:nvPr userDrawn="1"/>
        </p:nvSpPr>
        <p:spPr>
          <a:xfrm>
            <a:off x="6376157" y="9654281"/>
            <a:ext cx="65" cy="138499"/>
          </a:xfrm>
          <a:prstGeom prst="rect">
            <a:avLst/>
          </a:prstGeom>
          <a:noFill/>
        </p:spPr>
        <p:txBody>
          <a:bodyPr wrap="none" lIns="0" tIns="0" rIns="0" bIns="0" rtlCol="0">
            <a:spAutoFit/>
          </a:bodyPr>
          <a:lstStyle/>
          <a:p>
            <a:pPr algn="ctr"/>
            <a:endParaRPr lang="de-DE" sz="900" dirty="0">
              <a:solidFill>
                <a:schemeClr val="bg1"/>
              </a:solidFill>
              <a:latin typeface="+mj-lt"/>
            </a:endParaRPr>
          </a:p>
        </p:txBody>
      </p:sp>
    </p:spTree>
    <p:extLst>
      <p:ext uri="{BB962C8B-B14F-4D97-AF65-F5344CB8AC3E}">
        <p14:creationId xmlns:p14="http://schemas.microsoft.com/office/powerpoint/2010/main" val="3021759088"/>
      </p:ext>
    </p:extLst>
  </p:cSld>
  <p:clrMap bg1="lt1" tx1="dk1" bg2="lt2" tx2="dk2" accent1="accent1" accent2="accent2" accent3="accent3" accent4="accent4" accent5="accent5" accent6="accent6" hlink="hlink" folHlink="folHlink"/>
  <p:sldLayoutIdLst>
    <p:sldLayoutId id="2147483902" r:id="rId1"/>
    <p:sldLayoutId id="2147483903" r:id="rId2"/>
    <p:sldLayoutId id="2147483904" r:id="rId3"/>
    <p:sldLayoutId id="2147483905" r:id="rId4"/>
    <p:sldLayoutId id="2147483907" r:id="rId5"/>
    <p:sldLayoutId id="2147483906" r:id="rId6"/>
    <p:sldLayoutId id="2147483908" r:id="rId7"/>
    <p:sldLayoutId id="2147483930" r:id="rId8"/>
    <p:sldLayoutId id="2147483937" r:id="rId9"/>
    <p:sldLayoutId id="2147483938" r:id="rId10"/>
    <p:sldLayoutId id="2147483950" r:id="rId11"/>
    <p:sldLayoutId id="2147484013" r:id="rId12"/>
    <p:sldLayoutId id="2147484032" r:id="rId13"/>
    <p:sldLayoutId id="2147484033" r:id="rId14"/>
  </p:sldLayoutIdLst>
  <p:hf sldNum="0" hdr="0" dt="0"/>
  <p:txStyles>
    <p:titleStyle>
      <a:lvl1pPr algn="ctr" defTabSz="584310" rtl="0" eaLnBrk="1" latinLnBrk="0" hangingPunct="1">
        <a:spcBef>
          <a:spcPct val="0"/>
        </a:spcBef>
        <a:buNone/>
        <a:defRPr sz="2812" kern="1200">
          <a:solidFill>
            <a:schemeClr val="tx1"/>
          </a:solidFill>
          <a:latin typeface="Source Sans Pro SemiBold" panose="020B0603030403020204" pitchFamily="34" charset="0"/>
          <a:ea typeface="+mj-ea"/>
          <a:cs typeface="+mj-cs"/>
        </a:defRPr>
      </a:lvl1pPr>
    </p:titleStyle>
    <p:bodyStyle>
      <a:lvl1pPr marL="180000" indent="-180000" algn="l" defTabSz="584310" rtl="0" eaLnBrk="1" latinLnBrk="0" hangingPunct="1">
        <a:spcBef>
          <a:spcPct val="20000"/>
        </a:spcBef>
        <a:buSzPct val="125000"/>
        <a:buFont typeface="Arial" panose="020B0604020202020204" pitchFamily="34" charset="0"/>
        <a:buChar char="•"/>
        <a:defRPr sz="1050" kern="1200">
          <a:solidFill>
            <a:schemeClr val="tx1"/>
          </a:solidFill>
          <a:latin typeface="Source Sans Pro" panose="020B0503030403020204" pitchFamily="34" charset="0"/>
          <a:ea typeface="+mn-ea"/>
          <a:cs typeface="+mn-cs"/>
        </a:defRPr>
      </a:lvl1pPr>
      <a:lvl2pPr marL="360000" marR="0" indent="-180000" algn="l" defTabSz="584310" rtl="0" eaLnBrk="1" fontAlgn="auto" latinLnBrk="0" hangingPunct="1">
        <a:lnSpc>
          <a:spcPct val="100000"/>
        </a:lnSpc>
        <a:spcBef>
          <a:spcPct val="20000"/>
        </a:spcBef>
        <a:spcAft>
          <a:spcPts val="0"/>
        </a:spcAft>
        <a:buClrTx/>
        <a:buSzPct val="125000"/>
        <a:buFont typeface="Arial" panose="020B0604020202020204" pitchFamily="34" charset="0"/>
        <a:buChar char="•"/>
        <a:tabLst/>
        <a:defRPr sz="1050" kern="1200">
          <a:solidFill>
            <a:schemeClr val="tx1"/>
          </a:solidFill>
          <a:latin typeface="Source Sans Pro" panose="020B0503030403020204" pitchFamily="34" charset="0"/>
          <a:ea typeface="+mn-ea"/>
          <a:cs typeface="+mn-cs"/>
        </a:defRPr>
      </a:lvl2pPr>
      <a:lvl3pPr marL="540000" indent="-180000" algn="l" defTabSz="584310" rtl="0" eaLnBrk="1" latinLnBrk="0" hangingPunct="1">
        <a:spcBef>
          <a:spcPct val="20000"/>
        </a:spcBef>
        <a:buSzPct val="125000"/>
        <a:buFont typeface="Arial" panose="020B0604020202020204" pitchFamily="34" charset="0"/>
        <a:buChar char="•"/>
        <a:defRPr sz="1050" kern="1200">
          <a:solidFill>
            <a:schemeClr val="tx1"/>
          </a:solidFill>
          <a:latin typeface="Source Sans Pro" panose="020B0503030403020204" pitchFamily="34" charset="0"/>
          <a:ea typeface="+mn-ea"/>
          <a:cs typeface="+mn-cs"/>
        </a:defRPr>
      </a:lvl3pPr>
      <a:lvl4pPr marL="1022541" indent="-146077" algn="l" defTabSz="584310" rtl="0" eaLnBrk="1" latinLnBrk="0" hangingPunct="1">
        <a:spcBef>
          <a:spcPct val="20000"/>
        </a:spcBef>
        <a:buFont typeface="Arial" pitchFamily="34" charset="0"/>
        <a:buChar char="–"/>
        <a:defRPr sz="1050" kern="1200">
          <a:solidFill>
            <a:schemeClr val="tx1"/>
          </a:solidFill>
          <a:latin typeface="Source Sans Pro" panose="020B0503030403020204" pitchFamily="34" charset="0"/>
          <a:ea typeface="+mn-ea"/>
          <a:cs typeface="+mn-cs"/>
        </a:defRPr>
      </a:lvl4pPr>
      <a:lvl5pPr marL="1314696" indent="-146077" algn="l" defTabSz="584310" rtl="0" eaLnBrk="1" latinLnBrk="0" hangingPunct="1">
        <a:spcBef>
          <a:spcPct val="20000"/>
        </a:spcBef>
        <a:buFont typeface="Arial" pitchFamily="34" charset="0"/>
        <a:buChar char="»"/>
        <a:defRPr sz="1050" kern="1200">
          <a:solidFill>
            <a:schemeClr val="tx1"/>
          </a:solidFill>
          <a:latin typeface="Source Sans Pro" panose="020B0503030403020204" pitchFamily="34" charset="0"/>
          <a:ea typeface="+mn-ea"/>
          <a:cs typeface="+mn-cs"/>
        </a:defRPr>
      </a:lvl5pPr>
      <a:lvl6pPr marL="1606852" indent="-146077" algn="l" defTabSz="584310" rtl="0" eaLnBrk="1" latinLnBrk="0" hangingPunct="1">
        <a:spcBef>
          <a:spcPct val="20000"/>
        </a:spcBef>
        <a:buFont typeface="Arial" pitchFamily="34" charset="0"/>
        <a:buChar char="•"/>
        <a:defRPr sz="1279" kern="1200">
          <a:solidFill>
            <a:schemeClr val="tx1"/>
          </a:solidFill>
          <a:latin typeface="+mn-lt"/>
          <a:ea typeface="+mn-ea"/>
          <a:cs typeface="+mn-cs"/>
        </a:defRPr>
      </a:lvl6pPr>
      <a:lvl7pPr marL="1899005" indent="-146077" algn="l" defTabSz="584310" rtl="0" eaLnBrk="1" latinLnBrk="0" hangingPunct="1">
        <a:spcBef>
          <a:spcPct val="20000"/>
        </a:spcBef>
        <a:buFont typeface="Arial" pitchFamily="34" charset="0"/>
        <a:buChar char="•"/>
        <a:defRPr sz="1279" kern="1200">
          <a:solidFill>
            <a:schemeClr val="tx1"/>
          </a:solidFill>
          <a:latin typeface="+mn-lt"/>
          <a:ea typeface="+mn-ea"/>
          <a:cs typeface="+mn-cs"/>
        </a:defRPr>
      </a:lvl7pPr>
      <a:lvl8pPr marL="2191161" indent="-146077" algn="l" defTabSz="584310" rtl="0" eaLnBrk="1" latinLnBrk="0" hangingPunct="1">
        <a:spcBef>
          <a:spcPct val="20000"/>
        </a:spcBef>
        <a:buFont typeface="Arial" pitchFamily="34" charset="0"/>
        <a:buChar char="•"/>
        <a:defRPr sz="1279" kern="1200">
          <a:solidFill>
            <a:schemeClr val="tx1"/>
          </a:solidFill>
          <a:latin typeface="+mn-lt"/>
          <a:ea typeface="+mn-ea"/>
          <a:cs typeface="+mn-cs"/>
        </a:defRPr>
      </a:lvl8pPr>
      <a:lvl9pPr marL="2483315" indent="-146077" algn="l" defTabSz="584310" rtl="0" eaLnBrk="1" latinLnBrk="0" hangingPunct="1">
        <a:spcBef>
          <a:spcPct val="20000"/>
        </a:spcBef>
        <a:buFont typeface="Arial" pitchFamily="34" charset="0"/>
        <a:buChar char="•"/>
        <a:defRPr sz="1279" kern="1200">
          <a:solidFill>
            <a:schemeClr val="tx1"/>
          </a:solidFill>
          <a:latin typeface="+mn-lt"/>
          <a:ea typeface="+mn-ea"/>
          <a:cs typeface="+mn-cs"/>
        </a:defRPr>
      </a:lvl9pPr>
    </p:bodyStyle>
    <p:otherStyle>
      <a:defPPr>
        <a:defRPr lang="en-US"/>
      </a:defPPr>
      <a:lvl1pPr marL="0" algn="l" defTabSz="584310" rtl="0" eaLnBrk="1" latinLnBrk="0" hangingPunct="1">
        <a:defRPr sz="1150" kern="1200">
          <a:solidFill>
            <a:schemeClr val="tx1"/>
          </a:solidFill>
          <a:latin typeface="+mn-lt"/>
          <a:ea typeface="+mn-ea"/>
          <a:cs typeface="+mn-cs"/>
        </a:defRPr>
      </a:lvl1pPr>
      <a:lvl2pPr marL="292155" algn="l" defTabSz="584310" rtl="0" eaLnBrk="1" latinLnBrk="0" hangingPunct="1">
        <a:defRPr sz="1150" kern="1200">
          <a:solidFill>
            <a:schemeClr val="tx1"/>
          </a:solidFill>
          <a:latin typeface="+mn-lt"/>
          <a:ea typeface="+mn-ea"/>
          <a:cs typeface="+mn-cs"/>
        </a:defRPr>
      </a:lvl2pPr>
      <a:lvl3pPr marL="584310" algn="l" defTabSz="584310" rtl="0" eaLnBrk="1" latinLnBrk="0" hangingPunct="1">
        <a:defRPr sz="1150" kern="1200">
          <a:solidFill>
            <a:schemeClr val="tx1"/>
          </a:solidFill>
          <a:latin typeface="+mn-lt"/>
          <a:ea typeface="+mn-ea"/>
          <a:cs typeface="+mn-cs"/>
        </a:defRPr>
      </a:lvl3pPr>
      <a:lvl4pPr marL="876464" algn="l" defTabSz="584310" rtl="0" eaLnBrk="1" latinLnBrk="0" hangingPunct="1">
        <a:defRPr sz="1150" kern="1200">
          <a:solidFill>
            <a:schemeClr val="tx1"/>
          </a:solidFill>
          <a:latin typeface="+mn-lt"/>
          <a:ea typeface="+mn-ea"/>
          <a:cs typeface="+mn-cs"/>
        </a:defRPr>
      </a:lvl4pPr>
      <a:lvl5pPr marL="1168619" algn="l" defTabSz="584310" rtl="0" eaLnBrk="1" latinLnBrk="0" hangingPunct="1">
        <a:defRPr sz="1150" kern="1200">
          <a:solidFill>
            <a:schemeClr val="tx1"/>
          </a:solidFill>
          <a:latin typeface="+mn-lt"/>
          <a:ea typeface="+mn-ea"/>
          <a:cs typeface="+mn-cs"/>
        </a:defRPr>
      </a:lvl5pPr>
      <a:lvl6pPr marL="1460773" algn="l" defTabSz="584310" rtl="0" eaLnBrk="1" latinLnBrk="0" hangingPunct="1">
        <a:defRPr sz="1150" kern="1200">
          <a:solidFill>
            <a:schemeClr val="tx1"/>
          </a:solidFill>
          <a:latin typeface="+mn-lt"/>
          <a:ea typeface="+mn-ea"/>
          <a:cs typeface="+mn-cs"/>
        </a:defRPr>
      </a:lvl6pPr>
      <a:lvl7pPr marL="1752929" algn="l" defTabSz="584310" rtl="0" eaLnBrk="1" latinLnBrk="0" hangingPunct="1">
        <a:defRPr sz="1150" kern="1200">
          <a:solidFill>
            <a:schemeClr val="tx1"/>
          </a:solidFill>
          <a:latin typeface="+mn-lt"/>
          <a:ea typeface="+mn-ea"/>
          <a:cs typeface="+mn-cs"/>
        </a:defRPr>
      </a:lvl7pPr>
      <a:lvl8pPr marL="2045083" algn="l" defTabSz="584310" rtl="0" eaLnBrk="1" latinLnBrk="0" hangingPunct="1">
        <a:defRPr sz="1150" kern="1200">
          <a:solidFill>
            <a:schemeClr val="tx1"/>
          </a:solidFill>
          <a:latin typeface="+mn-lt"/>
          <a:ea typeface="+mn-ea"/>
          <a:cs typeface="+mn-cs"/>
        </a:defRPr>
      </a:lvl8pPr>
      <a:lvl9pPr marL="2337239" algn="l" defTabSz="584310" rtl="0" eaLnBrk="1" latinLnBrk="0" hangingPunct="1">
        <a:defRPr sz="115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42165" y="396699"/>
            <a:ext cx="6172200" cy="1651000"/>
          </a:xfrm>
          <a:prstGeom prst="rect">
            <a:avLst/>
          </a:prstGeom>
        </p:spPr>
        <p:txBody>
          <a:bodyPr vert="horz" lIns="91440" tIns="45720" rIns="91440" bIns="45720" rtlCol="0" anchor="ctr">
            <a:normAutofit/>
          </a:bodyPr>
          <a:lstStyle/>
          <a:p>
            <a:r>
              <a:rPr lang="en-US"/>
              <a:t>Click to edit Master title style</a:t>
            </a:r>
            <a:endParaRPr lang="en-ZA"/>
          </a:p>
        </p:txBody>
      </p:sp>
      <p:sp>
        <p:nvSpPr>
          <p:cNvPr id="3" name="Text Placeholder 2"/>
          <p:cNvSpPr>
            <a:spLocks noGrp="1"/>
          </p:cNvSpPr>
          <p:nvPr>
            <p:ph type="body" idx="1"/>
          </p:nvPr>
        </p:nvSpPr>
        <p:spPr>
          <a:xfrm>
            <a:off x="542165" y="2311405"/>
            <a:ext cx="6172200" cy="6537502"/>
          </a:xfrm>
          <a:prstGeom prst="rect">
            <a:avLst/>
          </a:prstGeom>
        </p:spPr>
        <p:txBody>
          <a:bodyPr vert="horz" lIns="91440" tIns="45720" rIns="91440" bIns="45720" rtlCol="0">
            <a:normAutofit/>
          </a:bodyPr>
          <a:lstStyle/>
          <a:p>
            <a:pPr lvl="0"/>
            <a:r>
              <a:rPr lang="en-US" dirty="0"/>
              <a:t>Click to edit Master text styles</a:t>
            </a:r>
          </a:p>
          <a:p>
            <a:pPr marL="474751" marR="0" lvl="1" indent="-182597" algn="l" defTabSz="584310" rtl="0" eaLnBrk="1" fontAlgn="auto" latinLnBrk="0" hangingPunct="1">
              <a:lnSpc>
                <a:spcPct val="100000"/>
              </a:lnSpc>
              <a:spcBef>
                <a:spcPct val="20000"/>
              </a:spcBef>
              <a:spcAft>
                <a:spcPts val="0"/>
              </a:spcAft>
              <a:buClrTx/>
              <a:buSzTx/>
              <a:buFont typeface="Arial" pitchFamily="34" charset="0"/>
              <a:buChar char="–"/>
              <a:tabLst/>
              <a:defRPr/>
            </a:pPr>
            <a:r>
              <a:rPr lang="en-US" dirty="0"/>
              <a:t>Second level</a:t>
            </a:r>
          </a:p>
          <a:p>
            <a:pPr lvl="2"/>
            <a:r>
              <a:rPr lang="en-US" dirty="0"/>
              <a:t>Third level</a:t>
            </a:r>
          </a:p>
        </p:txBody>
      </p:sp>
      <p:pic>
        <p:nvPicPr>
          <p:cNvPr id="6" name="Picture 5">
            <a:extLst>
              <a:ext uri="{FF2B5EF4-FFF2-40B4-BE49-F238E27FC236}">
                <a16:creationId xmlns:a16="http://schemas.microsoft.com/office/drawing/2014/main" id="{45356814-73C6-634B-A446-1A796052BC5E}"/>
              </a:ext>
            </a:extLst>
          </p:cNvPr>
          <p:cNvPicPr>
            <a:picLocks noChangeAspect="1"/>
          </p:cNvPicPr>
          <p:nvPr userDrawn="1"/>
        </p:nvPicPr>
        <p:blipFill>
          <a:blip r:embed="rId14">
            <a:extLst>
              <a:ext uri="{28A0092B-C50C-407E-A947-70E740481C1C}">
                <a14:useLocalDpi xmlns:a14="http://schemas.microsoft.com/office/drawing/2010/main" val="0"/>
              </a:ext>
            </a:extLst>
          </a:blip>
          <a:stretch>
            <a:fillRect/>
          </a:stretch>
        </p:blipFill>
        <p:spPr>
          <a:xfrm>
            <a:off x="0" y="9419354"/>
            <a:ext cx="6866659" cy="486646"/>
          </a:xfrm>
          <a:prstGeom prst="rect">
            <a:avLst/>
          </a:prstGeom>
        </p:spPr>
      </p:pic>
      <p:sp>
        <p:nvSpPr>
          <p:cNvPr id="5" name="תיבת טקסט 4">
            <a:extLst>
              <a:ext uri="{FF2B5EF4-FFF2-40B4-BE49-F238E27FC236}">
                <a16:creationId xmlns:a16="http://schemas.microsoft.com/office/drawing/2014/main" id="{5E3F1810-6299-448F-8A5E-22500C5B11AE}"/>
              </a:ext>
            </a:extLst>
          </p:cNvPr>
          <p:cNvSpPr txBox="1"/>
          <p:nvPr userDrawn="1"/>
        </p:nvSpPr>
        <p:spPr>
          <a:xfrm>
            <a:off x="6219310" y="9507698"/>
            <a:ext cx="386644" cy="276999"/>
          </a:xfrm>
          <a:prstGeom prst="rect">
            <a:avLst/>
          </a:prstGeom>
          <a:noFill/>
        </p:spPr>
        <p:txBody>
          <a:bodyPr wrap="none" rtlCol="1">
            <a:spAutoFit/>
          </a:bodyPr>
          <a:lstStyle/>
          <a:p>
            <a:pPr algn="l"/>
            <a:fld id="{525CA866-701D-46E2-B125-12AFED5E90C5}" type="slidenum">
              <a:rPr lang="he-IL" sz="1200" b="1" smtClean="0">
                <a:solidFill>
                  <a:srgbClr val="404040"/>
                </a:solidFill>
                <a:latin typeface="Trebuchet MS" panose="020B0603020202020204" pitchFamily="34" charset="0"/>
              </a:rPr>
              <a:t>‹#›</a:t>
            </a:fld>
            <a:endParaRPr lang="he-IL" sz="1200" b="1" dirty="0">
              <a:solidFill>
                <a:srgbClr val="404040"/>
              </a:solidFill>
              <a:latin typeface="Trebuchet MS" panose="020B0603020202020204" pitchFamily="34" charset="0"/>
            </a:endParaRPr>
          </a:p>
        </p:txBody>
      </p:sp>
    </p:spTree>
    <p:extLst>
      <p:ext uri="{BB962C8B-B14F-4D97-AF65-F5344CB8AC3E}">
        <p14:creationId xmlns:p14="http://schemas.microsoft.com/office/powerpoint/2010/main" val="2580748606"/>
      </p:ext>
    </p:extLst>
  </p:cSld>
  <p:clrMap bg1="lt1" tx1="dk1" bg2="lt2" tx2="dk2" accent1="accent1" accent2="accent2" accent3="accent3" accent4="accent4" accent5="accent5" accent6="accent6" hlink="hlink" folHlink="folHlink"/>
  <p:sldLayoutIdLst>
    <p:sldLayoutId id="2147483952" r:id="rId1"/>
    <p:sldLayoutId id="2147483953" r:id="rId2"/>
    <p:sldLayoutId id="2147483954" r:id="rId3"/>
    <p:sldLayoutId id="2147483955" r:id="rId4"/>
    <p:sldLayoutId id="2147483956" r:id="rId5"/>
    <p:sldLayoutId id="2147483957" r:id="rId6"/>
    <p:sldLayoutId id="2147483958" r:id="rId7"/>
    <p:sldLayoutId id="2147483959" r:id="rId8"/>
    <p:sldLayoutId id="2147483961" r:id="rId9"/>
    <p:sldLayoutId id="2147483962" r:id="rId10"/>
    <p:sldLayoutId id="2147483963" r:id="rId11"/>
    <p:sldLayoutId id="2147483964" r:id="rId12"/>
  </p:sldLayoutIdLst>
  <p:hf sldNum="0" hdr="0" dt="0"/>
  <p:txStyles>
    <p:titleStyle>
      <a:lvl1pPr algn="ctr" defTabSz="584310" rtl="0" eaLnBrk="1" latinLnBrk="0" hangingPunct="1">
        <a:spcBef>
          <a:spcPct val="0"/>
        </a:spcBef>
        <a:buNone/>
        <a:defRPr sz="2812" kern="1200">
          <a:solidFill>
            <a:schemeClr val="tx1"/>
          </a:solidFill>
          <a:latin typeface="Source Sans Pro SemiBold" panose="020B0603030403020204" pitchFamily="34" charset="0"/>
          <a:ea typeface="+mj-ea"/>
          <a:cs typeface="+mj-cs"/>
        </a:defRPr>
      </a:lvl1pPr>
    </p:titleStyle>
    <p:bodyStyle>
      <a:lvl1pPr marL="180000" indent="-180000" algn="l" defTabSz="584310" rtl="0" eaLnBrk="1" latinLnBrk="0" hangingPunct="1">
        <a:spcBef>
          <a:spcPct val="20000"/>
        </a:spcBef>
        <a:buSzPct val="125000"/>
        <a:buFont typeface="Arial" panose="020B0604020202020204" pitchFamily="34" charset="0"/>
        <a:buChar char="•"/>
        <a:defRPr sz="1050" kern="1200">
          <a:solidFill>
            <a:schemeClr val="tx1"/>
          </a:solidFill>
          <a:latin typeface="Source Sans Pro" panose="020B0503030403020204" pitchFamily="34" charset="0"/>
          <a:ea typeface="+mn-ea"/>
          <a:cs typeface="+mn-cs"/>
        </a:defRPr>
      </a:lvl1pPr>
      <a:lvl2pPr marL="360000" marR="0" indent="-180000" algn="l" defTabSz="584310" rtl="0" eaLnBrk="1" fontAlgn="auto" latinLnBrk="0" hangingPunct="1">
        <a:lnSpc>
          <a:spcPct val="100000"/>
        </a:lnSpc>
        <a:spcBef>
          <a:spcPct val="20000"/>
        </a:spcBef>
        <a:spcAft>
          <a:spcPts val="0"/>
        </a:spcAft>
        <a:buClrTx/>
        <a:buSzPct val="125000"/>
        <a:buFont typeface="Arial" panose="020B0604020202020204" pitchFamily="34" charset="0"/>
        <a:buChar char="•"/>
        <a:tabLst/>
        <a:defRPr sz="1050" kern="1200">
          <a:solidFill>
            <a:schemeClr val="tx1"/>
          </a:solidFill>
          <a:latin typeface="Source Sans Pro" panose="020B0503030403020204" pitchFamily="34" charset="0"/>
          <a:ea typeface="+mn-ea"/>
          <a:cs typeface="+mn-cs"/>
        </a:defRPr>
      </a:lvl2pPr>
      <a:lvl3pPr marL="540000" indent="-180000" algn="l" defTabSz="584310" rtl="0" eaLnBrk="1" latinLnBrk="0" hangingPunct="1">
        <a:spcBef>
          <a:spcPct val="20000"/>
        </a:spcBef>
        <a:buSzPct val="125000"/>
        <a:buFont typeface="Arial" panose="020B0604020202020204" pitchFamily="34" charset="0"/>
        <a:buChar char="•"/>
        <a:defRPr sz="1050" kern="1200">
          <a:solidFill>
            <a:schemeClr val="tx1"/>
          </a:solidFill>
          <a:latin typeface="Source Sans Pro" panose="020B0503030403020204" pitchFamily="34" charset="0"/>
          <a:ea typeface="+mn-ea"/>
          <a:cs typeface="+mn-cs"/>
        </a:defRPr>
      </a:lvl3pPr>
      <a:lvl4pPr marL="1022541" indent="-146077" algn="l" defTabSz="584310" rtl="0" eaLnBrk="1" latinLnBrk="0" hangingPunct="1">
        <a:spcBef>
          <a:spcPct val="20000"/>
        </a:spcBef>
        <a:buFont typeface="Arial" pitchFamily="34" charset="0"/>
        <a:buChar char="–"/>
        <a:defRPr sz="1050" kern="1200">
          <a:solidFill>
            <a:schemeClr val="tx1"/>
          </a:solidFill>
          <a:latin typeface="Source Sans Pro" panose="020B0503030403020204" pitchFamily="34" charset="0"/>
          <a:ea typeface="+mn-ea"/>
          <a:cs typeface="+mn-cs"/>
        </a:defRPr>
      </a:lvl4pPr>
      <a:lvl5pPr marL="1314696" indent="-146077" algn="l" defTabSz="584310" rtl="0" eaLnBrk="1" latinLnBrk="0" hangingPunct="1">
        <a:spcBef>
          <a:spcPct val="20000"/>
        </a:spcBef>
        <a:buFont typeface="Arial" pitchFamily="34" charset="0"/>
        <a:buChar char="»"/>
        <a:defRPr sz="1050" kern="1200">
          <a:solidFill>
            <a:schemeClr val="tx1"/>
          </a:solidFill>
          <a:latin typeface="Source Sans Pro" panose="020B0503030403020204" pitchFamily="34" charset="0"/>
          <a:ea typeface="+mn-ea"/>
          <a:cs typeface="+mn-cs"/>
        </a:defRPr>
      </a:lvl5pPr>
      <a:lvl6pPr marL="1606852" indent="-146077" algn="l" defTabSz="584310" rtl="0" eaLnBrk="1" latinLnBrk="0" hangingPunct="1">
        <a:spcBef>
          <a:spcPct val="20000"/>
        </a:spcBef>
        <a:buFont typeface="Arial" pitchFamily="34" charset="0"/>
        <a:buChar char="•"/>
        <a:defRPr sz="1279" kern="1200">
          <a:solidFill>
            <a:schemeClr val="tx1"/>
          </a:solidFill>
          <a:latin typeface="+mn-lt"/>
          <a:ea typeface="+mn-ea"/>
          <a:cs typeface="+mn-cs"/>
        </a:defRPr>
      </a:lvl6pPr>
      <a:lvl7pPr marL="1899005" indent="-146077" algn="l" defTabSz="584310" rtl="0" eaLnBrk="1" latinLnBrk="0" hangingPunct="1">
        <a:spcBef>
          <a:spcPct val="20000"/>
        </a:spcBef>
        <a:buFont typeface="Arial" pitchFamily="34" charset="0"/>
        <a:buChar char="•"/>
        <a:defRPr sz="1279" kern="1200">
          <a:solidFill>
            <a:schemeClr val="tx1"/>
          </a:solidFill>
          <a:latin typeface="+mn-lt"/>
          <a:ea typeface="+mn-ea"/>
          <a:cs typeface="+mn-cs"/>
        </a:defRPr>
      </a:lvl7pPr>
      <a:lvl8pPr marL="2191161" indent="-146077" algn="l" defTabSz="584310" rtl="0" eaLnBrk="1" latinLnBrk="0" hangingPunct="1">
        <a:spcBef>
          <a:spcPct val="20000"/>
        </a:spcBef>
        <a:buFont typeface="Arial" pitchFamily="34" charset="0"/>
        <a:buChar char="•"/>
        <a:defRPr sz="1279" kern="1200">
          <a:solidFill>
            <a:schemeClr val="tx1"/>
          </a:solidFill>
          <a:latin typeface="+mn-lt"/>
          <a:ea typeface="+mn-ea"/>
          <a:cs typeface="+mn-cs"/>
        </a:defRPr>
      </a:lvl8pPr>
      <a:lvl9pPr marL="2483315" indent="-146077" algn="l" defTabSz="584310" rtl="0" eaLnBrk="1" latinLnBrk="0" hangingPunct="1">
        <a:spcBef>
          <a:spcPct val="20000"/>
        </a:spcBef>
        <a:buFont typeface="Arial" pitchFamily="34" charset="0"/>
        <a:buChar char="•"/>
        <a:defRPr sz="1279" kern="1200">
          <a:solidFill>
            <a:schemeClr val="tx1"/>
          </a:solidFill>
          <a:latin typeface="+mn-lt"/>
          <a:ea typeface="+mn-ea"/>
          <a:cs typeface="+mn-cs"/>
        </a:defRPr>
      </a:lvl9pPr>
    </p:bodyStyle>
    <p:otherStyle>
      <a:defPPr>
        <a:defRPr lang="en-US"/>
      </a:defPPr>
      <a:lvl1pPr marL="0" algn="l" defTabSz="584310" rtl="0" eaLnBrk="1" latinLnBrk="0" hangingPunct="1">
        <a:defRPr sz="1150" kern="1200">
          <a:solidFill>
            <a:schemeClr val="tx1"/>
          </a:solidFill>
          <a:latin typeface="+mn-lt"/>
          <a:ea typeface="+mn-ea"/>
          <a:cs typeface="+mn-cs"/>
        </a:defRPr>
      </a:lvl1pPr>
      <a:lvl2pPr marL="292155" algn="l" defTabSz="584310" rtl="0" eaLnBrk="1" latinLnBrk="0" hangingPunct="1">
        <a:defRPr sz="1150" kern="1200">
          <a:solidFill>
            <a:schemeClr val="tx1"/>
          </a:solidFill>
          <a:latin typeface="+mn-lt"/>
          <a:ea typeface="+mn-ea"/>
          <a:cs typeface="+mn-cs"/>
        </a:defRPr>
      </a:lvl2pPr>
      <a:lvl3pPr marL="584310" algn="l" defTabSz="584310" rtl="0" eaLnBrk="1" latinLnBrk="0" hangingPunct="1">
        <a:defRPr sz="1150" kern="1200">
          <a:solidFill>
            <a:schemeClr val="tx1"/>
          </a:solidFill>
          <a:latin typeface="+mn-lt"/>
          <a:ea typeface="+mn-ea"/>
          <a:cs typeface="+mn-cs"/>
        </a:defRPr>
      </a:lvl3pPr>
      <a:lvl4pPr marL="876464" algn="l" defTabSz="584310" rtl="0" eaLnBrk="1" latinLnBrk="0" hangingPunct="1">
        <a:defRPr sz="1150" kern="1200">
          <a:solidFill>
            <a:schemeClr val="tx1"/>
          </a:solidFill>
          <a:latin typeface="+mn-lt"/>
          <a:ea typeface="+mn-ea"/>
          <a:cs typeface="+mn-cs"/>
        </a:defRPr>
      </a:lvl4pPr>
      <a:lvl5pPr marL="1168619" algn="l" defTabSz="584310" rtl="0" eaLnBrk="1" latinLnBrk="0" hangingPunct="1">
        <a:defRPr sz="1150" kern="1200">
          <a:solidFill>
            <a:schemeClr val="tx1"/>
          </a:solidFill>
          <a:latin typeface="+mn-lt"/>
          <a:ea typeface="+mn-ea"/>
          <a:cs typeface="+mn-cs"/>
        </a:defRPr>
      </a:lvl5pPr>
      <a:lvl6pPr marL="1460773" algn="l" defTabSz="584310" rtl="0" eaLnBrk="1" latinLnBrk="0" hangingPunct="1">
        <a:defRPr sz="1150" kern="1200">
          <a:solidFill>
            <a:schemeClr val="tx1"/>
          </a:solidFill>
          <a:latin typeface="+mn-lt"/>
          <a:ea typeface="+mn-ea"/>
          <a:cs typeface="+mn-cs"/>
        </a:defRPr>
      </a:lvl6pPr>
      <a:lvl7pPr marL="1752929" algn="l" defTabSz="584310" rtl="0" eaLnBrk="1" latinLnBrk="0" hangingPunct="1">
        <a:defRPr sz="1150" kern="1200">
          <a:solidFill>
            <a:schemeClr val="tx1"/>
          </a:solidFill>
          <a:latin typeface="+mn-lt"/>
          <a:ea typeface="+mn-ea"/>
          <a:cs typeface="+mn-cs"/>
        </a:defRPr>
      </a:lvl7pPr>
      <a:lvl8pPr marL="2045083" algn="l" defTabSz="584310" rtl="0" eaLnBrk="1" latinLnBrk="0" hangingPunct="1">
        <a:defRPr sz="1150" kern="1200">
          <a:solidFill>
            <a:schemeClr val="tx1"/>
          </a:solidFill>
          <a:latin typeface="+mn-lt"/>
          <a:ea typeface="+mn-ea"/>
          <a:cs typeface="+mn-cs"/>
        </a:defRPr>
      </a:lvl8pPr>
      <a:lvl9pPr marL="2337239" algn="l" defTabSz="584310" rtl="0" eaLnBrk="1" latinLnBrk="0" hangingPunct="1">
        <a:defRPr sz="115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42165" y="396699"/>
            <a:ext cx="6172200" cy="1651000"/>
          </a:xfrm>
          <a:prstGeom prst="rect">
            <a:avLst/>
          </a:prstGeom>
        </p:spPr>
        <p:txBody>
          <a:bodyPr vert="horz" lIns="91440" tIns="45720" rIns="91440" bIns="45720" rtlCol="0" anchor="ctr">
            <a:normAutofit/>
          </a:bodyPr>
          <a:lstStyle/>
          <a:p>
            <a:r>
              <a:rPr lang="en-US"/>
              <a:t>Click to edit Master title style</a:t>
            </a:r>
            <a:endParaRPr lang="en-ZA"/>
          </a:p>
        </p:txBody>
      </p:sp>
      <p:sp>
        <p:nvSpPr>
          <p:cNvPr id="3" name="Text Placeholder 2"/>
          <p:cNvSpPr>
            <a:spLocks noGrp="1"/>
          </p:cNvSpPr>
          <p:nvPr>
            <p:ph type="body" idx="1"/>
          </p:nvPr>
        </p:nvSpPr>
        <p:spPr>
          <a:xfrm>
            <a:off x="542165" y="2311405"/>
            <a:ext cx="6172200" cy="6537502"/>
          </a:xfrm>
          <a:prstGeom prst="rect">
            <a:avLst/>
          </a:prstGeom>
        </p:spPr>
        <p:txBody>
          <a:bodyPr vert="horz" lIns="91440" tIns="45720" rIns="91440" bIns="45720" rtlCol="0">
            <a:normAutofit/>
          </a:bodyPr>
          <a:lstStyle/>
          <a:p>
            <a:pPr lvl="0"/>
            <a:r>
              <a:rPr lang="en-US" dirty="0"/>
              <a:t>Click to edit Master text styles</a:t>
            </a:r>
          </a:p>
          <a:p>
            <a:pPr marL="474751" marR="0" lvl="1" indent="-182597" algn="l" defTabSz="584310" rtl="0" eaLnBrk="1" fontAlgn="auto" latinLnBrk="0" hangingPunct="1">
              <a:lnSpc>
                <a:spcPct val="100000"/>
              </a:lnSpc>
              <a:spcBef>
                <a:spcPct val="20000"/>
              </a:spcBef>
              <a:spcAft>
                <a:spcPts val="0"/>
              </a:spcAft>
              <a:buClrTx/>
              <a:buSzTx/>
              <a:buFont typeface="Arial" pitchFamily="34" charset="0"/>
              <a:buChar char="–"/>
              <a:tabLst/>
              <a:defRPr/>
            </a:pPr>
            <a:r>
              <a:rPr lang="en-US" dirty="0"/>
              <a:t>Second level</a:t>
            </a:r>
          </a:p>
          <a:p>
            <a:pPr lvl="2"/>
            <a:r>
              <a:rPr lang="en-US" dirty="0"/>
              <a:t>Third level</a:t>
            </a:r>
          </a:p>
        </p:txBody>
      </p:sp>
      <p:pic>
        <p:nvPicPr>
          <p:cNvPr id="6" name="Picture 5">
            <a:extLst>
              <a:ext uri="{FF2B5EF4-FFF2-40B4-BE49-F238E27FC236}">
                <a16:creationId xmlns:a16="http://schemas.microsoft.com/office/drawing/2014/main" id="{45356814-73C6-634B-A446-1A796052BC5E}"/>
              </a:ext>
            </a:extLst>
          </p:cNvPr>
          <p:cNvPicPr>
            <a:picLocks noChangeAspect="1"/>
          </p:cNvPicPr>
          <p:nvPr userDrawn="1"/>
        </p:nvPicPr>
        <p:blipFill>
          <a:blip r:embed="rId11">
            <a:extLst>
              <a:ext uri="{28A0092B-C50C-407E-A947-70E740481C1C}">
                <a14:useLocalDpi xmlns:a14="http://schemas.microsoft.com/office/drawing/2010/main" val="0"/>
              </a:ext>
            </a:extLst>
          </a:blip>
          <a:stretch>
            <a:fillRect/>
          </a:stretch>
        </p:blipFill>
        <p:spPr>
          <a:xfrm>
            <a:off x="0" y="9419354"/>
            <a:ext cx="6866659" cy="486646"/>
          </a:xfrm>
          <a:prstGeom prst="rect">
            <a:avLst/>
          </a:prstGeom>
        </p:spPr>
      </p:pic>
    </p:spTree>
    <p:extLst>
      <p:ext uri="{BB962C8B-B14F-4D97-AF65-F5344CB8AC3E}">
        <p14:creationId xmlns:p14="http://schemas.microsoft.com/office/powerpoint/2010/main" val="3701970085"/>
      </p:ext>
    </p:extLst>
  </p:cSld>
  <p:clrMap bg1="lt1" tx1="dk1" bg2="lt2" tx2="dk2" accent1="accent1" accent2="accent2" accent3="accent3" accent4="accent4" accent5="accent5" accent6="accent6" hlink="hlink" folHlink="folHlink"/>
  <p:sldLayoutIdLst>
    <p:sldLayoutId id="2147483966" r:id="rId1"/>
    <p:sldLayoutId id="2147483967" r:id="rId2"/>
    <p:sldLayoutId id="2147483968" r:id="rId3"/>
    <p:sldLayoutId id="2147483969" r:id="rId4"/>
    <p:sldLayoutId id="2147483970" r:id="rId5"/>
    <p:sldLayoutId id="2147483971" r:id="rId6"/>
    <p:sldLayoutId id="2147483972" r:id="rId7"/>
    <p:sldLayoutId id="2147483973" r:id="rId8"/>
    <p:sldLayoutId id="2147483974" r:id="rId9"/>
  </p:sldLayoutIdLst>
  <p:hf sldNum="0" hdr="0" dt="0"/>
  <p:txStyles>
    <p:titleStyle>
      <a:lvl1pPr algn="ctr" defTabSz="584310" rtl="0" eaLnBrk="1" latinLnBrk="0" hangingPunct="1">
        <a:spcBef>
          <a:spcPct val="0"/>
        </a:spcBef>
        <a:buNone/>
        <a:defRPr sz="2812" kern="1200">
          <a:solidFill>
            <a:schemeClr val="tx1"/>
          </a:solidFill>
          <a:latin typeface="Source Sans Pro SemiBold" panose="020B0603030403020204" pitchFamily="34" charset="0"/>
          <a:ea typeface="+mj-ea"/>
          <a:cs typeface="+mj-cs"/>
        </a:defRPr>
      </a:lvl1pPr>
    </p:titleStyle>
    <p:bodyStyle>
      <a:lvl1pPr marL="180000" indent="-180000" algn="l" defTabSz="584310" rtl="0" eaLnBrk="1" latinLnBrk="0" hangingPunct="1">
        <a:spcBef>
          <a:spcPct val="20000"/>
        </a:spcBef>
        <a:buSzPct val="125000"/>
        <a:buFont typeface="Arial" panose="020B0604020202020204" pitchFamily="34" charset="0"/>
        <a:buChar char="•"/>
        <a:defRPr sz="1050" kern="1200">
          <a:solidFill>
            <a:schemeClr val="tx1"/>
          </a:solidFill>
          <a:latin typeface="Source Sans Pro" panose="020B0503030403020204" pitchFamily="34" charset="0"/>
          <a:ea typeface="+mn-ea"/>
          <a:cs typeface="+mn-cs"/>
        </a:defRPr>
      </a:lvl1pPr>
      <a:lvl2pPr marL="360000" marR="0" indent="-180000" algn="l" defTabSz="584310" rtl="0" eaLnBrk="1" fontAlgn="auto" latinLnBrk="0" hangingPunct="1">
        <a:lnSpc>
          <a:spcPct val="100000"/>
        </a:lnSpc>
        <a:spcBef>
          <a:spcPct val="20000"/>
        </a:spcBef>
        <a:spcAft>
          <a:spcPts val="0"/>
        </a:spcAft>
        <a:buClrTx/>
        <a:buSzPct val="125000"/>
        <a:buFont typeface="Arial" panose="020B0604020202020204" pitchFamily="34" charset="0"/>
        <a:buChar char="•"/>
        <a:tabLst/>
        <a:defRPr sz="1050" kern="1200">
          <a:solidFill>
            <a:schemeClr val="tx1"/>
          </a:solidFill>
          <a:latin typeface="Source Sans Pro" panose="020B0503030403020204" pitchFamily="34" charset="0"/>
          <a:ea typeface="+mn-ea"/>
          <a:cs typeface="+mn-cs"/>
        </a:defRPr>
      </a:lvl2pPr>
      <a:lvl3pPr marL="540000" indent="-180000" algn="l" defTabSz="584310" rtl="0" eaLnBrk="1" latinLnBrk="0" hangingPunct="1">
        <a:spcBef>
          <a:spcPct val="20000"/>
        </a:spcBef>
        <a:buSzPct val="125000"/>
        <a:buFont typeface="Arial" panose="020B0604020202020204" pitchFamily="34" charset="0"/>
        <a:buChar char="•"/>
        <a:defRPr sz="1050" kern="1200">
          <a:solidFill>
            <a:schemeClr val="tx1"/>
          </a:solidFill>
          <a:latin typeface="Source Sans Pro" panose="020B0503030403020204" pitchFamily="34" charset="0"/>
          <a:ea typeface="+mn-ea"/>
          <a:cs typeface="+mn-cs"/>
        </a:defRPr>
      </a:lvl3pPr>
      <a:lvl4pPr marL="1022541" indent="-146077" algn="l" defTabSz="584310" rtl="0" eaLnBrk="1" latinLnBrk="0" hangingPunct="1">
        <a:spcBef>
          <a:spcPct val="20000"/>
        </a:spcBef>
        <a:buFont typeface="Arial" pitchFamily="34" charset="0"/>
        <a:buChar char="–"/>
        <a:defRPr sz="1050" kern="1200">
          <a:solidFill>
            <a:schemeClr val="tx1"/>
          </a:solidFill>
          <a:latin typeface="Source Sans Pro" panose="020B0503030403020204" pitchFamily="34" charset="0"/>
          <a:ea typeface="+mn-ea"/>
          <a:cs typeface="+mn-cs"/>
        </a:defRPr>
      </a:lvl4pPr>
      <a:lvl5pPr marL="1314696" indent="-146077" algn="l" defTabSz="584310" rtl="0" eaLnBrk="1" latinLnBrk="0" hangingPunct="1">
        <a:spcBef>
          <a:spcPct val="20000"/>
        </a:spcBef>
        <a:buFont typeface="Arial" pitchFamily="34" charset="0"/>
        <a:buChar char="»"/>
        <a:defRPr sz="1050" kern="1200">
          <a:solidFill>
            <a:schemeClr val="tx1"/>
          </a:solidFill>
          <a:latin typeface="Source Sans Pro" panose="020B0503030403020204" pitchFamily="34" charset="0"/>
          <a:ea typeface="+mn-ea"/>
          <a:cs typeface="+mn-cs"/>
        </a:defRPr>
      </a:lvl5pPr>
      <a:lvl6pPr marL="1606852" indent="-146077" algn="l" defTabSz="584310" rtl="0" eaLnBrk="1" latinLnBrk="0" hangingPunct="1">
        <a:spcBef>
          <a:spcPct val="20000"/>
        </a:spcBef>
        <a:buFont typeface="Arial" pitchFamily="34" charset="0"/>
        <a:buChar char="•"/>
        <a:defRPr sz="1279" kern="1200">
          <a:solidFill>
            <a:schemeClr val="tx1"/>
          </a:solidFill>
          <a:latin typeface="+mn-lt"/>
          <a:ea typeface="+mn-ea"/>
          <a:cs typeface="+mn-cs"/>
        </a:defRPr>
      </a:lvl6pPr>
      <a:lvl7pPr marL="1899005" indent="-146077" algn="l" defTabSz="584310" rtl="0" eaLnBrk="1" latinLnBrk="0" hangingPunct="1">
        <a:spcBef>
          <a:spcPct val="20000"/>
        </a:spcBef>
        <a:buFont typeface="Arial" pitchFamily="34" charset="0"/>
        <a:buChar char="•"/>
        <a:defRPr sz="1279" kern="1200">
          <a:solidFill>
            <a:schemeClr val="tx1"/>
          </a:solidFill>
          <a:latin typeface="+mn-lt"/>
          <a:ea typeface="+mn-ea"/>
          <a:cs typeface="+mn-cs"/>
        </a:defRPr>
      </a:lvl7pPr>
      <a:lvl8pPr marL="2191161" indent="-146077" algn="l" defTabSz="584310" rtl="0" eaLnBrk="1" latinLnBrk="0" hangingPunct="1">
        <a:spcBef>
          <a:spcPct val="20000"/>
        </a:spcBef>
        <a:buFont typeface="Arial" pitchFamily="34" charset="0"/>
        <a:buChar char="•"/>
        <a:defRPr sz="1279" kern="1200">
          <a:solidFill>
            <a:schemeClr val="tx1"/>
          </a:solidFill>
          <a:latin typeface="+mn-lt"/>
          <a:ea typeface="+mn-ea"/>
          <a:cs typeface="+mn-cs"/>
        </a:defRPr>
      </a:lvl8pPr>
      <a:lvl9pPr marL="2483315" indent="-146077" algn="l" defTabSz="584310" rtl="0" eaLnBrk="1" latinLnBrk="0" hangingPunct="1">
        <a:spcBef>
          <a:spcPct val="20000"/>
        </a:spcBef>
        <a:buFont typeface="Arial" pitchFamily="34" charset="0"/>
        <a:buChar char="•"/>
        <a:defRPr sz="1279" kern="1200">
          <a:solidFill>
            <a:schemeClr val="tx1"/>
          </a:solidFill>
          <a:latin typeface="+mn-lt"/>
          <a:ea typeface="+mn-ea"/>
          <a:cs typeface="+mn-cs"/>
        </a:defRPr>
      </a:lvl9pPr>
    </p:bodyStyle>
    <p:otherStyle>
      <a:defPPr>
        <a:defRPr lang="en-US"/>
      </a:defPPr>
      <a:lvl1pPr marL="0" algn="l" defTabSz="584310" rtl="0" eaLnBrk="1" latinLnBrk="0" hangingPunct="1">
        <a:defRPr sz="1150" kern="1200">
          <a:solidFill>
            <a:schemeClr val="tx1"/>
          </a:solidFill>
          <a:latin typeface="+mn-lt"/>
          <a:ea typeface="+mn-ea"/>
          <a:cs typeface="+mn-cs"/>
        </a:defRPr>
      </a:lvl1pPr>
      <a:lvl2pPr marL="292155" algn="l" defTabSz="584310" rtl="0" eaLnBrk="1" latinLnBrk="0" hangingPunct="1">
        <a:defRPr sz="1150" kern="1200">
          <a:solidFill>
            <a:schemeClr val="tx1"/>
          </a:solidFill>
          <a:latin typeface="+mn-lt"/>
          <a:ea typeface="+mn-ea"/>
          <a:cs typeface="+mn-cs"/>
        </a:defRPr>
      </a:lvl2pPr>
      <a:lvl3pPr marL="584310" algn="l" defTabSz="584310" rtl="0" eaLnBrk="1" latinLnBrk="0" hangingPunct="1">
        <a:defRPr sz="1150" kern="1200">
          <a:solidFill>
            <a:schemeClr val="tx1"/>
          </a:solidFill>
          <a:latin typeface="+mn-lt"/>
          <a:ea typeface="+mn-ea"/>
          <a:cs typeface="+mn-cs"/>
        </a:defRPr>
      </a:lvl3pPr>
      <a:lvl4pPr marL="876464" algn="l" defTabSz="584310" rtl="0" eaLnBrk="1" latinLnBrk="0" hangingPunct="1">
        <a:defRPr sz="1150" kern="1200">
          <a:solidFill>
            <a:schemeClr val="tx1"/>
          </a:solidFill>
          <a:latin typeface="+mn-lt"/>
          <a:ea typeface="+mn-ea"/>
          <a:cs typeface="+mn-cs"/>
        </a:defRPr>
      </a:lvl4pPr>
      <a:lvl5pPr marL="1168619" algn="l" defTabSz="584310" rtl="0" eaLnBrk="1" latinLnBrk="0" hangingPunct="1">
        <a:defRPr sz="1150" kern="1200">
          <a:solidFill>
            <a:schemeClr val="tx1"/>
          </a:solidFill>
          <a:latin typeface="+mn-lt"/>
          <a:ea typeface="+mn-ea"/>
          <a:cs typeface="+mn-cs"/>
        </a:defRPr>
      </a:lvl5pPr>
      <a:lvl6pPr marL="1460773" algn="l" defTabSz="584310" rtl="0" eaLnBrk="1" latinLnBrk="0" hangingPunct="1">
        <a:defRPr sz="1150" kern="1200">
          <a:solidFill>
            <a:schemeClr val="tx1"/>
          </a:solidFill>
          <a:latin typeface="+mn-lt"/>
          <a:ea typeface="+mn-ea"/>
          <a:cs typeface="+mn-cs"/>
        </a:defRPr>
      </a:lvl6pPr>
      <a:lvl7pPr marL="1752929" algn="l" defTabSz="584310" rtl="0" eaLnBrk="1" latinLnBrk="0" hangingPunct="1">
        <a:defRPr sz="1150" kern="1200">
          <a:solidFill>
            <a:schemeClr val="tx1"/>
          </a:solidFill>
          <a:latin typeface="+mn-lt"/>
          <a:ea typeface="+mn-ea"/>
          <a:cs typeface="+mn-cs"/>
        </a:defRPr>
      </a:lvl7pPr>
      <a:lvl8pPr marL="2045083" algn="l" defTabSz="584310" rtl="0" eaLnBrk="1" latinLnBrk="0" hangingPunct="1">
        <a:defRPr sz="1150" kern="1200">
          <a:solidFill>
            <a:schemeClr val="tx1"/>
          </a:solidFill>
          <a:latin typeface="+mn-lt"/>
          <a:ea typeface="+mn-ea"/>
          <a:cs typeface="+mn-cs"/>
        </a:defRPr>
      </a:lvl8pPr>
      <a:lvl9pPr marL="2337239" algn="l" defTabSz="584310" rtl="0" eaLnBrk="1" latinLnBrk="0" hangingPunct="1">
        <a:defRPr sz="115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42165" y="396699"/>
            <a:ext cx="6172200" cy="1651000"/>
          </a:xfrm>
          <a:prstGeom prst="rect">
            <a:avLst/>
          </a:prstGeom>
        </p:spPr>
        <p:txBody>
          <a:bodyPr vert="horz" lIns="91440" tIns="45720" rIns="91440" bIns="45720" rtlCol="0" anchor="ctr">
            <a:normAutofit/>
          </a:bodyPr>
          <a:lstStyle/>
          <a:p>
            <a:r>
              <a:rPr lang="en-US"/>
              <a:t>Click to edit Master title style</a:t>
            </a:r>
            <a:endParaRPr lang="en-ZA"/>
          </a:p>
        </p:txBody>
      </p:sp>
      <p:sp>
        <p:nvSpPr>
          <p:cNvPr id="3" name="Text Placeholder 2"/>
          <p:cNvSpPr>
            <a:spLocks noGrp="1"/>
          </p:cNvSpPr>
          <p:nvPr>
            <p:ph type="body" idx="1"/>
          </p:nvPr>
        </p:nvSpPr>
        <p:spPr>
          <a:xfrm>
            <a:off x="542165" y="2311405"/>
            <a:ext cx="6172200" cy="6537502"/>
          </a:xfrm>
          <a:prstGeom prst="rect">
            <a:avLst/>
          </a:prstGeom>
        </p:spPr>
        <p:txBody>
          <a:bodyPr vert="horz" lIns="91440" tIns="45720" rIns="91440" bIns="45720" rtlCol="0">
            <a:normAutofit/>
          </a:bodyPr>
          <a:lstStyle/>
          <a:p>
            <a:pPr lvl="0"/>
            <a:r>
              <a:rPr lang="en-US" dirty="0"/>
              <a:t>Click to edit Master text styles</a:t>
            </a:r>
          </a:p>
          <a:p>
            <a:pPr marL="474751" marR="0" lvl="1" indent="-182597" algn="l" defTabSz="584310" rtl="0" eaLnBrk="1" fontAlgn="auto" latinLnBrk="0" hangingPunct="1">
              <a:lnSpc>
                <a:spcPct val="100000"/>
              </a:lnSpc>
              <a:spcBef>
                <a:spcPct val="20000"/>
              </a:spcBef>
              <a:spcAft>
                <a:spcPts val="0"/>
              </a:spcAft>
              <a:buClrTx/>
              <a:buSzTx/>
              <a:buFont typeface="Arial" pitchFamily="34" charset="0"/>
              <a:buChar char="–"/>
              <a:tabLst/>
              <a:defRPr/>
            </a:pPr>
            <a:r>
              <a:rPr lang="en-US" dirty="0"/>
              <a:t>Second level</a:t>
            </a:r>
          </a:p>
          <a:p>
            <a:pPr lvl="2"/>
            <a:r>
              <a:rPr lang="en-US" dirty="0"/>
              <a:t>Third level</a:t>
            </a:r>
          </a:p>
        </p:txBody>
      </p:sp>
      <p:pic>
        <p:nvPicPr>
          <p:cNvPr id="6" name="Picture 5">
            <a:extLst>
              <a:ext uri="{FF2B5EF4-FFF2-40B4-BE49-F238E27FC236}">
                <a16:creationId xmlns:a16="http://schemas.microsoft.com/office/drawing/2014/main" id="{45356814-73C6-634B-A446-1A796052BC5E}"/>
              </a:ext>
            </a:extLst>
          </p:cNvPr>
          <p:cNvPicPr>
            <a:picLocks noChangeAspect="1"/>
          </p:cNvPicPr>
          <p:nvPr userDrawn="1"/>
        </p:nvPicPr>
        <p:blipFill>
          <a:blip r:embed="rId11">
            <a:extLst>
              <a:ext uri="{28A0092B-C50C-407E-A947-70E740481C1C}">
                <a14:useLocalDpi xmlns:a14="http://schemas.microsoft.com/office/drawing/2010/main" val="0"/>
              </a:ext>
            </a:extLst>
          </a:blip>
          <a:stretch>
            <a:fillRect/>
          </a:stretch>
        </p:blipFill>
        <p:spPr>
          <a:xfrm>
            <a:off x="8657" y="9419354"/>
            <a:ext cx="6858002" cy="486646"/>
          </a:xfrm>
          <a:prstGeom prst="rect">
            <a:avLst/>
          </a:prstGeom>
        </p:spPr>
      </p:pic>
      <p:sp>
        <p:nvSpPr>
          <p:cNvPr id="4" name="Oval 3">
            <a:extLst>
              <a:ext uri="{FF2B5EF4-FFF2-40B4-BE49-F238E27FC236}">
                <a16:creationId xmlns:a16="http://schemas.microsoft.com/office/drawing/2014/main" id="{CA44AACD-0CD4-4B4D-BFD3-BDE85745BCF5}"/>
              </a:ext>
            </a:extLst>
          </p:cNvPr>
          <p:cNvSpPr/>
          <p:nvPr userDrawn="1"/>
        </p:nvSpPr>
        <p:spPr>
          <a:xfrm>
            <a:off x="6272205" y="9621171"/>
            <a:ext cx="207970" cy="204718"/>
          </a:xfrm>
          <a:prstGeom prst="ellipse">
            <a:avLst/>
          </a:prstGeom>
          <a:solidFill>
            <a:schemeClr val="tx1">
              <a:lumMod val="65000"/>
              <a:lumOff val="35000"/>
            </a:schemeClr>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Textfeld 5">
            <a:extLst>
              <a:ext uri="{FF2B5EF4-FFF2-40B4-BE49-F238E27FC236}">
                <a16:creationId xmlns:a16="http://schemas.microsoft.com/office/drawing/2014/main" id="{EC873EDA-375B-4183-A071-1F14709F80E1}"/>
              </a:ext>
            </a:extLst>
          </p:cNvPr>
          <p:cNvSpPr txBox="1"/>
          <p:nvPr userDrawn="1"/>
        </p:nvSpPr>
        <p:spPr>
          <a:xfrm>
            <a:off x="6308864" y="9654281"/>
            <a:ext cx="134652" cy="138499"/>
          </a:xfrm>
          <a:prstGeom prst="rect">
            <a:avLst/>
          </a:prstGeom>
          <a:noFill/>
        </p:spPr>
        <p:txBody>
          <a:bodyPr wrap="none" lIns="0" tIns="0" rIns="0" bIns="0" rtlCol="0">
            <a:spAutoFit/>
          </a:bodyPr>
          <a:lstStyle/>
          <a:p>
            <a:pPr marL="0" marR="0" lvl="0" indent="0" algn="ctr" defTabSz="718444" rtl="0" eaLnBrk="1" fontAlgn="auto" latinLnBrk="0" hangingPunct="1">
              <a:lnSpc>
                <a:spcPct val="100000"/>
              </a:lnSpc>
              <a:spcBef>
                <a:spcPts val="0"/>
              </a:spcBef>
              <a:spcAft>
                <a:spcPts val="0"/>
              </a:spcAft>
              <a:buClrTx/>
              <a:buSzTx/>
              <a:buFontTx/>
              <a:buNone/>
              <a:tabLst/>
              <a:defRPr/>
            </a:pPr>
            <a:fld id="{260E2A6B-A809-4840-BF14-8648BC0BDF87}" type="slidenum">
              <a:rPr kumimoji="0" lang="id-ID" sz="900" b="0" i="0" u="none" strike="noStrike" kern="1200" cap="none" spc="0" normalizeH="0" baseline="0" noProof="0" smtClean="0">
                <a:ln>
                  <a:noFill/>
                </a:ln>
                <a:solidFill>
                  <a:prstClr val="white"/>
                </a:solidFill>
                <a:effectLst/>
                <a:uLnTx/>
                <a:uFillTx/>
                <a:latin typeface="Calibri"/>
                <a:ea typeface="+mn-ea"/>
                <a:cs typeface="Calibri Light"/>
              </a:rPr>
              <a:pPr marL="0" marR="0" lvl="0" indent="0" algn="ctr" defTabSz="718444" rtl="0" eaLnBrk="1" fontAlgn="auto" latinLnBrk="0" hangingPunct="1">
                <a:lnSpc>
                  <a:spcPct val="100000"/>
                </a:lnSpc>
                <a:spcBef>
                  <a:spcPts val="0"/>
                </a:spcBef>
                <a:spcAft>
                  <a:spcPts val="0"/>
                </a:spcAft>
                <a:buClrTx/>
                <a:buSzTx/>
                <a:buFontTx/>
                <a:buNone/>
                <a:tabLst/>
                <a:defRPr/>
              </a:pPr>
              <a:t>‹#›</a:t>
            </a:fld>
            <a:endParaRPr kumimoji="0" lang="de-DE" sz="900" b="0" i="0" u="none" strike="noStrike" kern="1200" cap="none" spc="0" normalizeH="0" baseline="0" noProof="0" dirty="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2922912584"/>
      </p:ext>
    </p:extLst>
  </p:cSld>
  <p:clrMap bg1="lt1" tx1="dk1" bg2="lt2" tx2="dk2" accent1="accent1" accent2="accent2" accent3="accent3" accent4="accent4" accent5="accent5" accent6="accent6" hlink="hlink" folHlink="folHlink"/>
  <p:sldLayoutIdLst>
    <p:sldLayoutId id="2147483976" r:id="rId1"/>
    <p:sldLayoutId id="2147483977" r:id="rId2"/>
    <p:sldLayoutId id="2147483978" r:id="rId3"/>
    <p:sldLayoutId id="2147483979" r:id="rId4"/>
    <p:sldLayoutId id="2147483980" r:id="rId5"/>
    <p:sldLayoutId id="2147483981" r:id="rId6"/>
    <p:sldLayoutId id="2147483982" r:id="rId7"/>
    <p:sldLayoutId id="2147483983" r:id="rId8"/>
    <p:sldLayoutId id="2147483986" r:id="rId9"/>
  </p:sldLayoutIdLst>
  <p:hf sldNum="0" hdr="0" dt="0"/>
  <p:txStyles>
    <p:titleStyle>
      <a:lvl1pPr algn="ctr" defTabSz="584310" rtl="0" eaLnBrk="1" latinLnBrk="0" hangingPunct="1">
        <a:spcBef>
          <a:spcPct val="0"/>
        </a:spcBef>
        <a:buNone/>
        <a:defRPr sz="2812" kern="1200">
          <a:solidFill>
            <a:schemeClr val="tx1"/>
          </a:solidFill>
          <a:latin typeface="Source Sans Pro SemiBold" panose="020B0603030403020204" pitchFamily="34" charset="0"/>
          <a:ea typeface="+mj-ea"/>
          <a:cs typeface="+mj-cs"/>
        </a:defRPr>
      </a:lvl1pPr>
    </p:titleStyle>
    <p:bodyStyle>
      <a:lvl1pPr marL="180000" indent="-180000" algn="l" defTabSz="584310" rtl="0" eaLnBrk="1" latinLnBrk="0" hangingPunct="1">
        <a:spcBef>
          <a:spcPct val="20000"/>
        </a:spcBef>
        <a:buSzPct val="125000"/>
        <a:buFont typeface="Arial" panose="020B0604020202020204" pitchFamily="34" charset="0"/>
        <a:buChar char="•"/>
        <a:defRPr sz="1050" kern="1200">
          <a:solidFill>
            <a:schemeClr val="tx1"/>
          </a:solidFill>
          <a:latin typeface="Source Sans Pro" panose="020B0503030403020204" pitchFamily="34" charset="0"/>
          <a:ea typeface="+mn-ea"/>
          <a:cs typeface="+mn-cs"/>
        </a:defRPr>
      </a:lvl1pPr>
      <a:lvl2pPr marL="360000" marR="0" indent="-180000" algn="l" defTabSz="584310" rtl="0" eaLnBrk="1" fontAlgn="auto" latinLnBrk="0" hangingPunct="1">
        <a:lnSpc>
          <a:spcPct val="100000"/>
        </a:lnSpc>
        <a:spcBef>
          <a:spcPct val="20000"/>
        </a:spcBef>
        <a:spcAft>
          <a:spcPts val="0"/>
        </a:spcAft>
        <a:buClrTx/>
        <a:buSzPct val="125000"/>
        <a:buFont typeface="Arial" panose="020B0604020202020204" pitchFamily="34" charset="0"/>
        <a:buChar char="•"/>
        <a:tabLst/>
        <a:defRPr sz="1050" kern="1200">
          <a:solidFill>
            <a:schemeClr val="tx1"/>
          </a:solidFill>
          <a:latin typeface="Source Sans Pro" panose="020B0503030403020204" pitchFamily="34" charset="0"/>
          <a:ea typeface="+mn-ea"/>
          <a:cs typeface="+mn-cs"/>
        </a:defRPr>
      </a:lvl2pPr>
      <a:lvl3pPr marL="540000" indent="-180000" algn="l" defTabSz="584310" rtl="0" eaLnBrk="1" latinLnBrk="0" hangingPunct="1">
        <a:spcBef>
          <a:spcPct val="20000"/>
        </a:spcBef>
        <a:buSzPct val="125000"/>
        <a:buFont typeface="Arial" panose="020B0604020202020204" pitchFamily="34" charset="0"/>
        <a:buChar char="•"/>
        <a:defRPr sz="1050" kern="1200">
          <a:solidFill>
            <a:schemeClr val="tx1"/>
          </a:solidFill>
          <a:latin typeface="Source Sans Pro" panose="020B0503030403020204" pitchFamily="34" charset="0"/>
          <a:ea typeface="+mn-ea"/>
          <a:cs typeface="+mn-cs"/>
        </a:defRPr>
      </a:lvl3pPr>
      <a:lvl4pPr marL="1022541" indent="-146077" algn="l" defTabSz="584310" rtl="0" eaLnBrk="1" latinLnBrk="0" hangingPunct="1">
        <a:spcBef>
          <a:spcPct val="20000"/>
        </a:spcBef>
        <a:buFont typeface="Arial" pitchFamily="34" charset="0"/>
        <a:buChar char="–"/>
        <a:defRPr sz="1050" kern="1200">
          <a:solidFill>
            <a:schemeClr val="tx1"/>
          </a:solidFill>
          <a:latin typeface="Source Sans Pro" panose="020B0503030403020204" pitchFamily="34" charset="0"/>
          <a:ea typeface="+mn-ea"/>
          <a:cs typeface="+mn-cs"/>
        </a:defRPr>
      </a:lvl4pPr>
      <a:lvl5pPr marL="1314696" indent="-146077" algn="l" defTabSz="584310" rtl="0" eaLnBrk="1" latinLnBrk="0" hangingPunct="1">
        <a:spcBef>
          <a:spcPct val="20000"/>
        </a:spcBef>
        <a:buFont typeface="Arial" pitchFamily="34" charset="0"/>
        <a:buChar char="»"/>
        <a:defRPr sz="1050" kern="1200">
          <a:solidFill>
            <a:schemeClr val="tx1"/>
          </a:solidFill>
          <a:latin typeface="Source Sans Pro" panose="020B0503030403020204" pitchFamily="34" charset="0"/>
          <a:ea typeface="+mn-ea"/>
          <a:cs typeface="+mn-cs"/>
        </a:defRPr>
      </a:lvl5pPr>
      <a:lvl6pPr marL="1606852" indent="-146077" algn="l" defTabSz="584310" rtl="0" eaLnBrk="1" latinLnBrk="0" hangingPunct="1">
        <a:spcBef>
          <a:spcPct val="20000"/>
        </a:spcBef>
        <a:buFont typeface="Arial" pitchFamily="34" charset="0"/>
        <a:buChar char="•"/>
        <a:defRPr sz="1279" kern="1200">
          <a:solidFill>
            <a:schemeClr val="tx1"/>
          </a:solidFill>
          <a:latin typeface="+mn-lt"/>
          <a:ea typeface="+mn-ea"/>
          <a:cs typeface="+mn-cs"/>
        </a:defRPr>
      </a:lvl6pPr>
      <a:lvl7pPr marL="1899005" indent="-146077" algn="l" defTabSz="584310" rtl="0" eaLnBrk="1" latinLnBrk="0" hangingPunct="1">
        <a:spcBef>
          <a:spcPct val="20000"/>
        </a:spcBef>
        <a:buFont typeface="Arial" pitchFamily="34" charset="0"/>
        <a:buChar char="•"/>
        <a:defRPr sz="1279" kern="1200">
          <a:solidFill>
            <a:schemeClr val="tx1"/>
          </a:solidFill>
          <a:latin typeface="+mn-lt"/>
          <a:ea typeface="+mn-ea"/>
          <a:cs typeface="+mn-cs"/>
        </a:defRPr>
      </a:lvl7pPr>
      <a:lvl8pPr marL="2191161" indent="-146077" algn="l" defTabSz="584310" rtl="0" eaLnBrk="1" latinLnBrk="0" hangingPunct="1">
        <a:spcBef>
          <a:spcPct val="20000"/>
        </a:spcBef>
        <a:buFont typeface="Arial" pitchFamily="34" charset="0"/>
        <a:buChar char="•"/>
        <a:defRPr sz="1279" kern="1200">
          <a:solidFill>
            <a:schemeClr val="tx1"/>
          </a:solidFill>
          <a:latin typeface="+mn-lt"/>
          <a:ea typeface="+mn-ea"/>
          <a:cs typeface="+mn-cs"/>
        </a:defRPr>
      </a:lvl8pPr>
      <a:lvl9pPr marL="2483315" indent="-146077" algn="l" defTabSz="584310" rtl="0" eaLnBrk="1" latinLnBrk="0" hangingPunct="1">
        <a:spcBef>
          <a:spcPct val="20000"/>
        </a:spcBef>
        <a:buFont typeface="Arial" pitchFamily="34" charset="0"/>
        <a:buChar char="•"/>
        <a:defRPr sz="1279" kern="1200">
          <a:solidFill>
            <a:schemeClr val="tx1"/>
          </a:solidFill>
          <a:latin typeface="+mn-lt"/>
          <a:ea typeface="+mn-ea"/>
          <a:cs typeface="+mn-cs"/>
        </a:defRPr>
      </a:lvl9pPr>
    </p:bodyStyle>
    <p:otherStyle>
      <a:defPPr>
        <a:defRPr lang="en-US"/>
      </a:defPPr>
      <a:lvl1pPr marL="0" algn="l" defTabSz="584310" rtl="0" eaLnBrk="1" latinLnBrk="0" hangingPunct="1">
        <a:defRPr sz="1150" kern="1200">
          <a:solidFill>
            <a:schemeClr val="tx1"/>
          </a:solidFill>
          <a:latin typeface="+mn-lt"/>
          <a:ea typeface="+mn-ea"/>
          <a:cs typeface="+mn-cs"/>
        </a:defRPr>
      </a:lvl1pPr>
      <a:lvl2pPr marL="292155" algn="l" defTabSz="584310" rtl="0" eaLnBrk="1" latinLnBrk="0" hangingPunct="1">
        <a:defRPr sz="1150" kern="1200">
          <a:solidFill>
            <a:schemeClr val="tx1"/>
          </a:solidFill>
          <a:latin typeface="+mn-lt"/>
          <a:ea typeface="+mn-ea"/>
          <a:cs typeface="+mn-cs"/>
        </a:defRPr>
      </a:lvl2pPr>
      <a:lvl3pPr marL="584310" algn="l" defTabSz="584310" rtl="0" eaLnBrk="1" latinLnBrk="0" hangingPunct="1">
        <a:defRPr sz="1150" kern="1200">
          <a:solidFill>
            <a:schemeClr val="tx1"/>
          </a:solidFill>
          <a:latin typeface="+mn-lt"/>
          <a:ea typeface="+mn-ea"/>
          <a:cs typeface="+mn-cs"/>
        </a:defRPr>
      </a:lvl3pPr>
      <a:lvl4pPr marL="876464" algn="l" defTabSz="584310" rtl="0" eaLnBrk="1" latinLnBrk="0" hangingPunct="1">
        <a:defRPr sz="1150" kern="1200">
          <a:solidFill>
            <a:schemeClr val="tx1"/>
          </a:solidFill>
          <a:latin typeface="+mn-lt"/>
          <a:ea typeface="+mn-ea"/>
          <a:cs typeface="+mn-cs"/>
        </a:defRPr>
      </a:lvl4pPr>
      <a:lvl5pPr marL="1168619" algn="l" defTabSz="584310" rtl="0" eaLnBrk="1" latinLnBrk="0" hangingPunct="1">
        <a:defRPr sz="1150" kern="1200">
          <a:solidFill>
            <a:schemeClr val="tx1"/>
          </a:solidFill>
          <a:latin typeface="+mn-lt"/>
          <a:ea typeface="+mn-ea"/>
          <a:cs typeface="+mn-cs"/>
        </a:defRPr>
      </a:lvl5pPr>
      <a:lvl6pPr marL="1460773" algn="l" defTabSz="584310" rtl="0" eaLnBrk="1" latinLnBrk="0" hangingPunct="1">
        <a:defRPr sz="1150" kern="1200">
          <a:solidFill>
            <a:schemeClr val="tx1"/>
          </a:solidFill>
          <a:latin typeface="+mn-lt"/>
          <a:ea typeface="+mn-ea"/>
          <a:cs typeface="+mn-cs"/>
        </a:defRPr>
      </a:lvl6pPr>
      <a:lvl7pPr marL="1752929" algn="l" defTabSz="584310" rtl="0" eaLnBrk="1" latinLnBrk="0" hangingPunct="1">
        <a:defRPr sz="1150" kern="1200">
          <a:solidFill>
            <a:schemeClr val="tx1"/>
          </a:solidFill>
          <a:latin typeface="+mn-lt"/>
          <a:ea typeface="+mn-ea"/>
          <a:cs typeface="+mn-cs"/>
        </a:defRPr>
      </a:lvl7pPr>
      <a:lvl8pPr marL="2045083" algn="l" defTabSz="584310" rtl="0" eaLnBrk="1" latinLnBrk="0" hangingPunct="1">
        <a:defRPr sz="1150" kern="1200">
          <a:solidFill>
            <a:schemeClr val="tx1"/>
          </a:solidFill>
          <a:latin typeface="+mn-lt"/>
          <a:ea typeface="+mn-ea"/>
          <a:cs typeface="+mn-cs"/>
        </a:defRPr>
      </a:lvl8pPr>
      <a:lvl9pPr marL="2337239" algn="l" defTabSz="584310" rtl="0" eaLnBrk="1" latinLnBrk="0" hangingPunct="1">
        <a:defRPr sz="115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71488" y="527403"/>
            <a:ext cx="5915025" cy="1914702"/>
          </a:xfrm>
          <a:prstGeom prst="rect">
            <a:avLst/>
          </a:prstGeom>
        </p:spPr>
        <p:txBody>
          <a:bodyPr vert="horz" lIns="91440" tIns="45720" rIns="91440" bIns="45720" rtlCol="0" anchor="ctr">
            <a:normAutofit/>
          </a:bodyPr>
          <a:lstStyle/>
          <a:p>
            <a:r>
              <a:rPr lang="es-ES_tradnl"/>
              <a:t>Clic para editar título</a:t>
            </a:r>
            <a:endParaRPr lang="en-US" dirty="0"/>
          </a:p>
        </p:txBody>
      </p:sp>
      <p:sp>
        <p:nvSpPr>
          <p:cNvPr id="3" name="Text Placeholder 2"/>
          <p:cNvSpPr>
            <a:spLocks noGrp="1"/>
          </p:cNvSpPr>
          <p:nvPr>
            <p:ph type="body" idx="1"/>
          </p:nvPr>
        </p:nvSpPr>
        <p:spPr>
          <a:xfrm>
            <a:off x="471488" y="2637014"/>
            <a:ext cx="5915025" cy="6285267"/>
          </a:xfrm>
          <a:prstGeom prst="rect">
            <a:avLst/>
          </a:prstGeom>
        </p:spPr>
        <p:txBody>
          <a:bodyPr vert="horz" lIns="91440" tIns="45720" rIns="91440" bIns="45720" rtlCol="0">
            <a:normAutofit/>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n-US" dirty="0"/>
          </a:p>
        </p:txBody>
      </p:sp>
      <p:sp>
        <p:nvSpPr>
          <p:cNvPr id="4" name="Date Placeholder 3"/>
          <p:cNvSpPr>
            <a:spLocks noGrp="1"/>
          </p:cNvSpPr>
          <p:nvPr>
            <p:ph type="dt" sz="half" idx="2"/>
          </p:nvPr>
        </p:nvSpPr>
        <p:spPr>
          <a:xfrm>
            <a:off x="471488" y="9181396"/>
            <a:ext cx="1543050" cy="527403"/>
          </a:xfrm>
          <a:prstGeom prst="rect">
            <a:avLst/>
          </a:prstGeom>
        </p:spPr>
        <p:txBody>
          <a:bodyPr vert="horz" lIns="91440" tIns="45720" rIns="91440" bIns="45720" rtlCol="0" anchor="ctr"/>
          <a:lstStyle>
            <a:lvl1pPr algn="l">
              <a:defRPr sz="675">
                <a:solidFill>
                  <a:schemeClr val="tx1">
                    <a:tint val="75000"/>
                  </a:schemeClr>
                </a:solidFill>
              </a:defRPr>
            </a:lvl1pPr>
          </a:lstStyle>
          <a:p>
            <a:endParaRPr lang="es-ES" dirty="0"/>
          </a:p>
        </p:txBody>
      </p:sp>
      <p:sp>
        <p:nvSpPr>
          <p:cNvPr id="5" name="Footer Placeholder 4"/>
          <p:cNvSpPr>
            <a:spLocks noGrp="1"/>
          </p:cNvSpPr>
          <p:nvPr>
            <p:ph type="ftr" sz="quarter" idx="3"/>
          </p:nvPr>
        </p:nvSpPr>
        <p:spPr>
          <a:xfrm>
            <a:off x="2271713" y="9181396"/>
            <a:ext cx="2314575" cy="527403"/>
          </a:xfrm>
          <a:prstGeom prst="rect">
            <a:avLst/>
          </a:prstGeom>
        </p:spPr>
        <p:txBody>
          <a:bodyPr vert="horz" lIns="91440" tIns="45720" rIns="91440" bIns="45720" rtlCol="0" anchor="ctr"/>
          <a:lstStyle>
            <a:lvl1pPr algn="ctr">
              <a:defRPr sz="675">
                <a:solidFill>
                  <a:schemeClr val="tx1">
                    <a:tint val="75000"/>
                  </a:schemeClr>
                </a:solidFill>
              </a:defRPr>
            </a:lvl1pPr>
          </a:lstStyle>
          <a:p>
            <a:endParaRPr lang="es-ES" dirty="0"/>
          </a:p>
        </p:txBody>
      </p:sp>
      <p:sp>
        <p:nvSpPr>
          <p:cNvPr id="6" name="Slide Number Placeholder 5"/>
          <p:cNvSpPr>
            <a:spLocks noGrp="1"/>
          </p:cNvSpPr>
          <p:nvPr>
            <p:ph type="sldNum" sz="quarter" idx="4"/>
          </p:nvPr>
        </p:nvSpPr>
        <p:spPr>
          <a:xfrm>
            <a:off x="4843463" y="9181396"/>
            <a:ext cx="1543050" cy="527403"/>
          </a:xfrm>
          <a:prstGeom prst="rect">
            <a:avLst/>
          </a:prstGeom>
        </p:spPr>
        <p:txBody>
          <a:bodyPr vert="horz" lIns="91440" tIns="45720" rIns="91440" bIns="45720" rtlCol="0" anchor="ctr"/>
          <a:lstStyle>
            <a:lvl1pPr algn="r">
              <a:defRPr sz="675">
                <a:solidFill>
                  <a:schemeClr val="tx1">
                    <a:tint val="75000"/>
                  </a:schemeClr>
                </a:solidFill>
              </a:defRPr>
            </a:lvl1pPr>
          </a:lstStyle>
          <a:p>
            <a:fld id="{B6D8D08B-4717-4178-A582-F4FA8CC03A78}" type="slidenum">
              <a:rPr lang="es-ES" smtClean="0"/>
              <a:t>‹#›</a:t>
            </a:fld>
            <a:endParaRPr lang="es-ES" dirty="0"/>
          </a:p>
        </p:txBody>
      </p:sp>
    </p:spTree>
    <p:extLst>
      <p:ext uri="{BB962C8B-B14F-4D97-AF65-F5344CB8AC3E}">
        <p14:creationId xmlns:p14="http://schemas.microsoft.com/office/powerpoint/2010/main" val="3223284856"/>
      </p:ext>
    </p:extLst>
  </p:cSld>
  <p:clrMap bg1="lt1" tx1="dk1" bg2="lt2" tx2="dk2" accent1="accent1" accent2="accent2" accent3="accent3" accent4="accent4" accent5="accent5" accent6="accent6" hlink="hlink" folHlink="folHlink"/>
  <p:sldLayoutIdLst>
    <p:sldLayoutId id="2147483989" r:id="rId1"/>
    <p:sldLayoutId id="2147483990" r:id="rId2"/>
    <p:sldLayoutId id="2147483991" r:id="rId3"/>
    <p:sldLayoutId id="2147483992" r:id="rId4"/>
    <p:sldLayoutId id="2147483993" r:id="rId5"/>
    <p:sldLayoutId id="2147483994" r:id="rId6"/>
    <p:sldLayoutId id="2147483995" r:id="rId7"/>
    <p:sldLayoutId id="2147483996" r:id="rId8"/>
    <p:sldLayoutId id="2147483997" r:id="rId9"/>
    <p:sldLayoutId id="2147483998" r:id="rId10"/>
  </p:sldLayoutIdLst>
  <p:hf sldNum="0" hdr="0" dt="0"/>
  <p:txStyles>
    <p:titleStyle>
      <a:lvl1pPr algn="l" defTabSz="514350" rtl="0" eaLnBrk="1" latinLnBrk="0" hangingPunct="1">
        <a:lnSpc>
          <a:spcPct val="90000"/>
        </a:lnSpc>
        <a:spcBef>
          <a:spcPct val="0"/>
        </a:spcBef>
        <a:buNone/>
        <a:defRPr sz="2475" kern="1200">
          <a:solidFill>
            <a:schemeClr val="tx1"/>
          </a:solidFill>
          <a:latin typeface="+mj-lt"/>
          <a:ea typeface="+mj-ea"/>
          <a:cs typeface="+mj-cs"/>
        </a:defRPr>
      </a:lvl1pPr>
    </p:titleStyle>
    <p:bodyStyle>
      <a:lvl1pPr marL="128588" indent="-128588" algn="l" defTabSz="514350" rtl="0" eaLnBrk="1" latinLnBrk="0" hangingPunct="1">
        <a:lnSpc>
          <a:spcPct val="90000"/>
        </a:lnSpc>
        <a:spcBef>
          <a:spcPts val="563"/>
        </a:spcBef>
        <a:buFont typeface="Arial" panose="020B0604020202020204" pitchFamily="34" charset="0"/>
        <a:buChar char="•"/>
        <a:defRPr sz="1575" kern="1200">
          <a:solidFill>
            <a:schemeClr val="tx1"/>
          </a:solidFill>
          <a:latin typeface="+mn-lt"/>
          <a:ea typeface="+mn-ea"/>
          <a:cs typeface="+mn-cs"/>
        </a:defRPr>
      </a:lvl1pPr>
      <a:lvl2pPr marL="385763" indent="-128588" algn="l" defTabSz="514350" rtl="0" eaLnBrk="1" latinLnBrk="0" hangingPunct="1">
        <a:lnSpc>
          <a:spcPct val="90000"/>
        </a:lnSpc>
        <a:spcBef>
          <a:spcPts val="281"/>
        </a:spcBef>
        <a:buFont typeface="Arial" panose="020B0604020202020204" pitchFamily="34" charset="0"/>
        <a:buChar char="•"/>
        <a:defRPr sz="1350" kern="1200">
          <a:solidFill>
            <a:schemeClr val="tx1"/>
          </a:solidFill>
          <a:latin typeface="+mn-lt"/>
          <a:ea typeface="+mn-ea"/>
          <a:cs typeface="+mn-cs"/>
        </a:defRPr>
      </a:lvl2pPr>
      <a:lvl3pPr marL="642938" indent="-128588" algn="l" defTabSz="514350" rtl="0" eaLnBrk="1" latinLnBrk="0" hangingPunct="1">
        <a:lnSpc>
          <a:spcPct val="90000"/>
        </a:lnSpc>
        <a:spcBef>
          <a:spcPts val="281"/>
        </a:spcBef>
        <a:buFont typeface="Arial" panose="020B0604020202020204" pitchFamily="34" charset="0"/>
        <a:buChar char="•"/>
        <a:defRPr sz="1125" kern="1200">
          <a:solidFill>
            <a:schemeClr val="tx1"/>
          </a:solidFill>
          <a:latin typeface="+mn-lt"/>
          <a:ea typeface="+mn-ea"/>
          <a:cs typeface="+mn-cs"/>
        </a:defRPr>
      </a:lvl3pPr>
      <a:lvl4pPr marL="900113" indent="-128588" algn="l" defTabSz="514350" rtl="0" eaLnBrk="1" latinLnBrk="0" hangingPunct="1">
        <a:lnSpc>
          <a:spcPct val="90000"/>
        </a:lnSpc>
        <a:spcBef>
          <a:spcPts val="281"/>
        </a:spcBef>
        <a:buFont typeface="Arial" panose="020B0604020202020204" pitchFamily="34" charset="0"/>
        <a:buChar char="•"/>
        <a:defRPr sz="1013" kern="1200">
          <a:solidFill>
            <a:schemeClr val="tx1"/>
          </a:solidFill>
          <a:latin typeface="+mn-lt"/>
          <a:ea typeface="+mn-ea"/>
          <a:cs typeface="+mn-cs"/>
        </a:defRPr>
      </a:lvl4pPr>
      <a:lvl5pPr marL="1157288" indent="-128588" algn="l" defTabSz="514350" rtl="0" eaLnBrk="1" latinLnBrk="0" hangingPunct="1">
        <a:lnSpc>
          <a:spcPct val="90000"/>
        </a:lnSpc>
        <a:spcBef>
          <a:spcPts val="281"/>
        </a:spcBef>
        <a:buFont typeface="Arial" panose="020B0604020202020204" pitchFamily="34" charset="0"/>
        <a:buChar char="•"/>
        <a:defRPr sz="1013" kern="1200">
          <a:solidFill>
            <a:schemeClr val="tx1"/>
          </a:solidFill>
          <a:latin typeface="+mn-lt"/>
          <a:ea typeface="+mn-ea"/>
          <a:cs typeface="+mn-cs"/>
        </a:defRPr>
      </a:lvl5pPr>
      <a:lvl6pPr marL="1414463" indent="-128588" algn="l" defTabSz="514350" rtl="0" eaLnBrk="1" latinLnBrk="0" hangingPunct="1">
        <a:lnSpc>
          <a:spcPct val="90000"/>
        </a:lnSpc>
        <a:spcBef>
          <a:spcPts val="281"/>
        </a:spcBef>
        <a:buFont typeface="Arial" panose="020B0604020202020204" pitchFamily="34" charset="0"/>
        <a:buChar char="•"/>
        <a:defRPr sz="1013" kern="1200">
          <a:solidFill>
            <a:schemeClr val="tx1"/>
          </a:solidFill>
          <a:latin typeface="+mn-lt"/>
          <a:ea typeface="+mn-ea"/>
          <a:cs typeface="+mn-cs"/>
        </a:defRPr>
      </a:lvl6pPr>
      <a:lvl7pPr marL="1671638" indent="-128588" algn="l" defTabSz="514350" rtl="0" eaLnBrk="1" latinLnBrk="0" hangingPunct="1">
        <a:lnSpc>
          <a:spcPct val="90000"/>
        </a:lnSpc>
        <a:spcBef>
          <a:spcPts val="281"/>
        </a:spcBef>
        <a:buFont typeface="Arial" panose="020B0604020202020204" pitchFamily="34" charset="0"/>
        <a:buChar char="•"/>
        <a:defRPr sz="1013" kern="1200">
          <a:solidFill>
            <a:schemeClr val="tx1"/>
          </a:solidFill>
          <a:latin typeface="+mn-lt"/>
          <a:ea typeface="+mn-ea"/>
          <a:cs typeface="+mn-cs"/>
        </a:defRPr>
      </a:lvl7pPr>
      <a:lvl8pPr marL="1928813" indent="-128588" algn="l" defTabSz="514350" rtl="0" eaLnBrk="1" latinLnBrk="0" hangingPunct="1">
        <a:lnSpc>
          <a:spcPct val="90000"/>
        </a:lnSpc>
        <a:spcBef>
          <a:spcPts val="281"/>
        </a:spcBef>
        <a:buFont typeface="Arial" panose="020B0604020202020204" pitchFamily="34" charset="0"/>
        <a:buChar char="•"/>
        <a:defRPr sz="1013" kern="1200">
          <a:solidFill>
            <a:schemeClr val="tx1"/>
          </a:solidFill>
          <a:latin typeface="+mn-lt"/>
          <a:ea typeface="+mn-ea"/>
          <a:cs typeface="+mn-cs"/>
        </a:defRPr>
      </a:lvl8pPr>
      <a:lvl9pPr marL="2185988" indent="-128588" algn="l" defTabSz="514350" rtl="0" eaLnBrk="1" latinLnBrk="0" hangingPunct="1">
        <a:lnSpc>
          <a:spcPct val="90000"/>
        </a:lnSpc>
        <a:spcBef>
          <a:spcPts val="281"/>
        </a:spcBef>
        <a:buFont typeface="Arial" panose="020B0604020202020204" pitchFamily="34" charset="0"/>
        <a:buChar char="•"/>
        <a:defRPr sz="1013" kern="1200">
          <a:solidFill>
            <a:schemeClr val="tx1"/>
          </a:solidFill>
          <a:latin typeface="+mn-lt"/>
          <a:ea typeface="+mn-ea"/>
          <a:cs typeface="+mn-cs"/>
        </a:defRPr>
      </a:lvl9pPr>
    </p:bodyStyle>
    <p:otherStyle>
      <a:defPPr>
        <a:defRPr lang="en-US"/>
      </a:defPPr>
      <a:lvl1pPr marL="0" algn="l" defTabSz="514350" rtl="0" eaLnBrk="1" latinLnBrk="0" hangingPunct="1">
        <a:defRPr sz="1013" kern="1200">
          <a:solidFill>
            <a:schemeClr val="tx1"/>
          </a:solidFill>
          <a:latin typeface="+mn-lt"/>
          <a:ea typeface="+mn-ea"/>
          <a:cs typeface="+mn-cs"/>
        </a:defRPr>
      </a:lvl1pPr>
      <a:lvl2pPr marL="257175" algn="l" defTabSz="514350" rtl="0" eaLnBrk="1" latinLnBrk="0" hangingPunct="1">
        <a:defRPr sz="1013" kern="1200">
          <a:solidFill>
            <a:schemeClr val="tx1"/>
          </a:solidFill>
          <a:latin typeface="+mn-lt"/>
          <a:ea typeface="+mn-ea"/>
          <a:cs typeface="+mn-cs"/>
        </a:defRPr>
      </a:lvl2pPr>
      <a:lvl3pPr marL="514350" algn="l" defTabSz="514350" rtl="0" eaLnBrk="1" latinLnBrk="0" hangingPunct="1">
        <a:defRPr sz="1013" kern="1200">
          <a:solidFill>
            <a:schemeClr val="tx1"/>
          </a:solidFill>
          <a:latin typeface="+mn-lt"/>
          <a:ea typeface="+mn-ea"/>
          <a:cs typeface="+mn-cs"/>
        </a:defRPr>
      </a:lvl3pPr>
      <a:lvl4pPr marL="771525" algn="l" defTabSz="514350" rtl="0" eaLnBrk="1" latinLnBrk="0" hangingPunct="1">
        <a:defRPr sz="1013" kern="1200">
          <a:solidFill>
            <a:schemeClr val="tx1"/>
          </a:solidFill>
          <a:latin typeface="+mn-lt"/>
          <a:ea typeface="+mn-ea"/>
          <a:cs typeface="+mn-cs"/>
        </a:defRPr>
      </a:lvl4pPr>
      <a:lvl5pPr marL="1028700" algn="l" defTabSz="514350" rtl="0" eaLnBrk="1" latinLnBrk="0" hangingPunct="1">
        <a:defRPr sz="1013" kern="1200">
          <a:solidFill>
            <a:schemeClr val="tx1"/>
          </a:solidFill>
          <a:latin typeface="+mn-lt"/>
          <a:ea typeface="+mn-ea"/>
          <a:cs typeface="+mn-cs"/>
        </a:defRPr>
      </a:lvl5pPr>
      <a:lvl6pPr marL="1285875" algn="l" defTabSz="514350" rtl="0" eaLnBrk="1" latinLnBrk="0" hangingPunct="1">
        <a:defRPr sz="1013" kern="1200">
          <a:solidFill>
            <a:schemeClr val="tx1"/>
          </a:solidFill>
          <a:latin typeface="+mn-lt"/>
          <a:ea typeface="+mn-ea"/>
          <a:cs typeface="+mn-cs"/>
        </a:defRPr>
      </a:lvl6pPr>
      <a:lvl7pPr marL="1543050" algn="l" defTabSz="514350" rtl="0" eaLnBrk="1" latinLnBrk="0" hangingPunct="1">
        <a:defRPr sz="1013" kern="1200">
          <a:solidFill>
            <a:schemeClr val="tx1"/>
          </a:solidFill>
          <a:latin typeface="+mn-lt"/>
          <a:ea typeface="+mn-ea"/>
          <a:cs typeface="+mn-cs"/>
        </a:defRPr>
      </a:lvl7pPr>
      <a:lvl8pPr marL="1800225" algn="l" defTabSz="514350" rtl="0" eaLnBrk="1" latinLnBrk="0" hangingPunct="1">
        <a:defRPr sz="1013" kern="1200">
          <a:solidFill>
            <a:schemeClr val="tx1"/>
          </a:solidFill>
          <a:latin typeface="+mn-lt"/>
          <a:ea typeface="+mn-ea"/>
          <a:cs typeface="+mn-cs"/>
        </a:defRPr>
      </a:lvl8pPr>
      <a:lvl9pPr marL="2057400" algn="l" defTabSz="514350" rtl="0" eaLnBrk="1" latinLnBrk="0" hangingPunct="1">
        <a:defRPr sz="1013"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42165" y="396699"/>
            <a:ext cx="6172200" cy="1651000"/>
          </a:xfrm>
          <a:prstGeom prst="rect">
            <a:avLst/>
          </a:prstGeom>
        </p:spPr>
        <p:txBody>
          <a:bodyPr vert="horz" lIns="91440" tIns="45720" rIns="91440" bIns="45720" rtlCol="0" anchor="ctr">
            <a:normAutofit/>
          </a:bodyPr>
          <a:lstStyle/>
          <a:p>
            <a:r>
              <a:rPr lang="en-US"/>
              <a:t>Click to edit Master title style</a:t>
            </a:r>
            <a:endParaRPr lang="en-ZA"/>
          </a:p>
        </p:txBody>
      </p:sp>
      <p:sp>
        <p:nvSpPr>
          <p:cNvPr id="3" name="Text Placeholder 2"/>
          <p:cNvSpPr>
            <a:spLocks noGrp="1"/>
          </p:cNvSpPr>
          <p:nvPr>
            <p:ph type="body" idx="1"/>
          </p:nvPr>
        </p:nvSpPr>
        <p:spPr>
          <a:xfrm>
            <a:off x="542165" y="2311405"/>
            <a:ext cx="6172200" cy="6537502"/>
          </a:xfrm>
          <a:prstGeom prst="rect">
            <a:avLst/>
          </a:prstGeom>
        </p:spPr>
        <p:txBody>
          <a:bodyPr vert="horz" lIns="91440" tIns="45720" rIns="91440" bIns="45720" rtlCol="0">
            <a:normAutofit/>
          </a:bodyPr>
          <a:lstStyle/>
          <a:p>
            <a:pPr lvl="0"/>
            <a:r>
              <a:rPr lang="en-US" dirty="0"/>
              <a:t>Click to edit Master text styles</a:t>
            </a:r>
          </a:p>
          <a:p>
            <a:pPr marL="474751" marR="0" lvl="1" indent="-182597" algn="l" defTabSz="584310" rtl="0" eaLnBrk="1" fontAlgn="auto" latinLnBrk="0" hangingPunct="1">
              <a:lnSpc>
                <a:spcPct val="100000"/>
              </a:lnSpc>
              <a:spcBef>
                <a:spcPct val="20000"/>
              </a:spcBef>
              <a:spcAft>
                <a:spcPts val="0"/>
              </a:spcAft>
              <a:buClrTx/>
              <a:buSzTx/>
              <a:buFont typeface="Arial" pitchFamily="34" charset="0"/>
              <a:buChar char="–"/>
              <a:tabLst/>
              <a:defRPr/>
            </a:pPr>
            <a:r>
              <a:rPr lang="en-US" dirty="0"/>
              <a:t>Second level</a:t>
            </a:r>
          </a:p>
          <a:p>
            <a:pPr lvl="2"/>
            <a:r>
              <a:rPr lang="en-US" dirty="0"/>
              <a:t>Third level</a:t>
            </a:r>
          </a:p>
        </p:txBody>
      </p:sp>
      <p:sp>
        <p:nvSpPr>
          <p:cNvPr id="4" name="Oval 3" hidden="1">
            <a:extLst>
              <a:ext uri="{FF2B5EF4-FFF2-40B4-BE49-F238E27FC236}">
                <a16:creationId xmlns:a16="http://schemas.microsoft.com/office/drawing/2014/main" id="{CA44AACD-0CD4-4B4D-BFD3-BDE85745BCF5}"/>
              </a:ext>
            </a:extLst>
          </p:cNvPr>
          <p:cNvSpPr/>
          <p:nvPr userDrawn="1"/>
        </p:nvSpPr>
        <p:spPr>
          <a:xfrm>
            <a:off x="6272205" y="9621171"/>
            <a:ext cx="207970" cy="204718"/>
          </a:xfrm>
          <a:prstGeom prst="ellipse">
            <a:avLst/>
          </a:prstGeom>
          <a:solidFill>
            <a:schemeClr val="tx1">
              <a:lumMod val="65000"/>
              <a:lumOff val="35000"/>
            </a:schemeClr>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extfeld 5" hidden="1">
            <a:extLst>
              <a:ext uri="{FF2B5EF4-FFF2-40B4-BE49-F238E27FC236}">
                <a16:creationId xmlns:a16="http://schemas.microsoft.com/office/drawing/2014/main" id="{EC873EDA-375B-4183-A071-1F14709F80E1}"/>
              </a:ext>
            </a:extLst>
          </p:cNvPr>
          <p:cNvSpPr txBox="1"/>
          <p:nvPr userDrawn="1"/>
        </p:nvSpPr>
        <p:spPr>
          <a:xfrm>
            <a:off x="6376157" y="9654281"/>
            <a:ext cx="65" cy="138499"/>
          </a:xfrm>
          <a:prstGeom prst="rect">
            <a:avLst/>
          </a:prstGeom>
          <a:noFill/>
        </p:spPr>
        <p:txBody>
          <a:bodyPr wrap="none" lIns="0" tIns="0" rIns="0" bIns="0" rtlCol="0">
            <a:spAutoFit/>
          </a:bodyPr>
          <a:lstStyle/>
          <a:p>
            <a:pPr algn="ctr"/>
            <a:endParaRPr lang="de-DE" sz="900" dirty="0">
              <a:solidFill>
                <a:schemeClr val="bg1"/>
              </a:solidFill>
              <a:latin typeface="+mj-lt"/>
            </a:endParaRPr>
          </a:p>
        </p:txBody>
      </p:sp>
    </p:spTree>
    <p:extLst>
      <p:ext uri="{BB962C8B-B14F-4D97-AF65-F5344CB8AC3E}">
        <p14:creationId xmlns:p14="http://schemas.microsoft.com/office/powerpoint/2010/main" val="1281293142"/>
      </p:ext>
    </p:extLst>
  </p:cSld>
  <p:clrMap bg1="lt1" tx1="dk1" bg2="lt2" tx2="dk2" accent1="accent1" accent2="accent2" accent3="accent3" accent4="accent4" accent5="accent5" accent6="accent6" hlink="hlink" folHlink="folHlink"/>
  <p:sldLayoutIdLst>
    <p:sldLayoutId id="2147484002" r:id="rId1"/>
    <p:sldLayoutId id="2147484003" r:id="rId2"/>
    <p:sldLayoutId id="2147484004" r:id="rId3"/>
    <p:sldLayoutId id="2147484005" r:id="rId4"/>
    <p:sldLayoutId id="2147484006" r:id="rId5"/>
    <p:sldLayoutId id="2147484007" r:id="rId6"/>
    <p:sldLayoutId id="2147484008" r:id="rId7"/>
    <p:sldLayoutId id="2147484009" r:id="rId8"/>
    <p:sldLayoutId id="2147484010" r:id="rId9"/>
    <p:sldLayoutId id="2147484011" r:id="rId10"/>
    <p:sldLayoutId id="2147484012" r:id="rId11"/>
  </p:sldLayoutIdLst>
  <p:hf sldNum="0" hdr="0" dt="0"/>
  <p:txStyles>
    <p:titleStyle>
      <a:lvl1pPr algn="ctr" defTabSz="584310" rtl="0" eaLnBrk="1" latinLnBrk="0" hangingPunct="1">
        <a:spcBef>
          <a:spcPct val="0"/>
        </a:spcBef>
        <a:buNone/>
        <a:defRPr sz="2812" kern="1200">
          <a:solidFill>
            <a:schemeClr val="tx1"/>
          </a:solidFill>
          <a:latin typeface="Source Sans Pro SemiBold" panose="020B0603030403020204" pitchFamily="34" charset="0"/>
          <a:ea typeface="+mj-ea"/>
          <a:cs typeface="+mj-cs"/>
        </a:defRPr>
      </a:lvl1pPr>
    </p:titleStyle>
    <p:bodyStyle>
      <a:lvl1pPr marL="180000" indent="-180000" algn="l" defTabSz="584310" rtl="0" eaLnBrk="1" latinLnBrk="0" hangingPunct="1">
        <a:spcBef>
          <a:spcPct val="20000"/>
        </a:spcBef>
        <a:buSzPct val="125000"/>
        <a:buFont typeface="Arial" panose="020B0604020202020204" pitchFamily="34" charset="0"/>
        <a:buChar char="•"/>
        <a:defRPr sz="1050" kern="1200">
          <a:solidFill>
            <a:schemeClr val="tx1"/>
          </a:solidFill>
          <a:latin typeface="Source Sans Pro" panose="020B0503030403020204" pitchFamily="34" charset="0"/>
          <a:ea typeface="+mn-ea"/>
          <a:cs typeface="+mn-cs"/>
        </a:defRPr>
      </a:lvl1pPr>
      <a:lvl2pPr marL="360000" marR="0" indent="-180000" algn="l" defTabSz="584310" rtl="0" eaLnBrk="1" fontAlgn="auto" latinLnBrk="0" hangingPunct="1">
        <a:lnSpc>
          <a:spcPct val="100000"/>
        </a:lnSpc>
        <a:spcBef>
          <a:spcPct val="20000"/>
        </a:spcBef>
        <a:spcAft>
          <a:spcPts val="0"/>
        </a:spcAft>
        <a:buClrTx/>
        <a:buSzPct val="125000"/>
        <a:buFont typeface="Arial" panose="020B0604020202020204" pitchFamily="34" charset="0"/>
        <a:buChar char="•"/>
        <a:tabLst/>
        <a:defRPr sz="1050" kern="1200">
          <a:solidFill>
            <a:schemeClr val="tx1"/>
          </a:solidFill>
          <a:latin typeface="Source Sans Pro" panose="020B0503030403020204" pitchFamily="34" charset="0"/>
          <a:ea typeface="+mn-ea"/>
          <a:cs typeface="+mn-cs"/>
        </a:defRPr>
      </a:lvl2pPr>
      <a:lvl3pPr marL="540000" indent="-180000" algn="l" defTabSz="584310" rtl="0" eaLnBrk="1" latinLnBrk="0" hangingPunct="1">
        <a:spcBef>
          <a:spcPct val="20000"/>
        </a:spcBef>
        <a:buSzPct val="125000"/>
        <a:buFont typeface="Arial" panose="020B0604020202020204" pitchFamily="34" charset="0"/>
        <a:buChar char="•"/>
        <a:defRPr sz="1050" kern="1200">
          <a:solidFill>
            <a:schemeClr val="tx1"/>
          </a:solidFill>
          <a:latin typeface="Source Sans Pro" panose="020B0503030403020204" pitchFamily="34" charset="0"/>
          <a:ea typeface="+mn-ea"/>
          <a:cs typeface="+mn-cs"/>
        </a:defRPr>
      </a:lvl3pPr>
      <a:lvl4pPr marL="1022541" indent="-146077" algn="l" defTabSz="584310" rtl="0" eaLnBrk="1" latinLnBrk="0" hangingPunct="1">
        <a:spcBef>
          <a:spcPct val="20000"/>
        </a:spcBef>
        <a:buFont typeface="Arial" pitchFamily="34" charset="0"/>
        <a:buChar char="–"/>
        <a:defRPr sz="1050" kern="1200">
          <a:solidFill>
            <a:schemeClr val="tx1"/>
          </a:solidFill>
          <a:latin typeface="Source Sans Pro" panose="020B0503030403020204" pitchFamily="34" charset="0"/>
          <a:ea typeface="+mn-ea"/>
          <a:cs typeface="+mn-cs"/>
        </a:defRPr>
      </a:lvl4pPr>
      <a:lvl5pPr marL="1314696" indent="-146077" algn="l" defTabSz="584310" rtl="0" eaLnBrk="1" latinLnBrk="0" hangingPunct="1">
        <a:spcBef>
          <a:spcPct val="20000"/>
        </a:spcBef>
        <a:buFont typeface="Arial" pitchFamily="34" charset="0"/>
        <a:buChar char="»"/>
        <a:defRPr sz="1050" kern="1200">
          <a:solidFill>
            <a:schemeClr val="tx1"/>
          </a:solidFill>
          <a:latin typeface="Source Sans Pro" panose="020B0503030403020204" pitchFamily="34" charset="0"/>
          <a:ea typeface="+mn-ea"/>
          <a:cs typeface="+mn-cs"/>
        </a:defRPr>
      </a:lvl5pPr>
      <a:lvl6pPr marL="1606852" indent="-146077" algn="l" defTabSz="584310" rtl="0" eaLnBrk="1" latinLnBrk="0" hangingPunct="1">
        <a:spcBef>
          <a:spcPct val="20000"/>
        </a:spcBef>
        <a:buFont typeface="Arial" pitchFamily="34" charset="0"/>
        <a:buChar char="•"/>
        <a:defRPr sz="1279" kern="1200">
          <a:solidFill>
            <a:schemeClr val="tx1"/>
          </a:solidFill>
          <a:latin typeface="+mn-lt"/>
          <a:ea typeface="+mn-ea"/>
          <a:cs typeface="+mn-cs"/>
        </a:defRPr>
      </a:lvl6pPr>
      <a:lvl7pPr marL="1899005" indent="-146077" algn="l" defTabSz="584310" rtl="0" eaLnBrk="1" latinLnBrk="0" hangingPunct="1">
        <a:spcBef>
          <a:spcPct val="20000"/>
        </a:spcBef>
        <a:buFont typeface="Arial" pitchFamily="34" charset="0"/>
        <a:buChar char="•"/>
        <a:defRPr sz="1279" kern="1200">
          <a:solidFill>
            <a:schemeClr val="tx1"/>
          </a:solidFill>
          <a:latin typeface="+mn-lt"/>
          <a:ea typeface="+mn-ea"/>
          <a:cs typeface="+mn-cs"/>
        </a:defRPr>
      </a:lvl7pPr>
      <a:lvl8pPr marL="2191161" indent="-146077" algn="l" defTabSz="584310" rtl="0" eaLnBrk="1" latinLnBrk="0" hangingPunct="1">
        <a:spcBef>
          <a:spcPct val="20000"/>
        </a:spcBef>
        <a:buFont typeface="Arial" pitchFamily="34" charset="0"/>
        <a:buChar char="•"/>
        <a:defRPr sz="1279" kern="1200">
          <a:solidFill>
            <a:schemeClr val="tx1"/>
          </a:solidFill>
          <a:latin typeface="+mn-lt"/>
          <a:ea typeface="+mn-ea"/>
          <a:cs typeface="+mn-cs"/>
        </a:defRPr>
      </a:lvl8pPr>
      <a:lvl9pPr marL="2483315" indent="-146077" algn="l" defTabSz="584310" rtl="0" eaLnBrk="1" latinLnBrk="0" hangingPunct="1">
        <a:spcBef>
          <a:spcPct val="20000"/>
        </a:spcBef>
        <a:buFont typeface="Arial" pitchFamily="34" charset="0"/>
        <a:buChar char="•"/>
        <a:defRPr sz="1279" kern="1200">
          <a:solidFill>
            <a:schemeClr val="tx1"/>
          </a:solidFill>
          <a:latin typeface="+mn-lt"/>
          <a:ea typeface="+mn-ea"/>
          <a:cs typeface="+mn-cs"/>
        </a:defRPr>
      </a:lvl9pPr>
    </p:bodyStyle>
    <p:otherStyle>
      <a:defPPr>
        <a:defRPr lang="en-US"/>
      </a:defPPr>
      <a:lvl1pPr marL="0" algn="l" defTabSz="584310" rtl="0" eaLnBrk="1" latinLnBrk="0" hangingPunct="1">
        <a:defRPr sz="1150" kern="1200">
          <a:solidFill>
            <a:schemeClr val="tx1"/>
          </a:solidFill>
          <a:latin typeface="+mn-lt"/>
          <a:ea typeface="+mn-ea"/>
          <a:cs typeface="+mn-cs"/>
        </a:defRPr>
      </a:lvl1pPr>
      <a:lvl2pPr marL="292155" algn="l" defTabSz="584310" rtl="0" eaLnBrk="1" latinLnBrk="0" hangingPunct="1">
        <a:defRPr sz="1150" kern="1200">
          <a:solidFill>
            <a:schemeClr val="tx1"/>
          </a:solidFill>
          <a:latin typeface="+mn-lt"/>
          <a:ea typeface="+mn-ea"/>
          <a:cs typeface="+mn-cs"/>
        </a:defRPr>
      </a:lvl2pPr>
      <a:lvl3pPr marL="584310" algn="l" defTabSz="584310" rtl="0" eaLnBrk="1" latinLnBrk="0" hangingPunct="1">
        <a:defRPr sz="1150" kern="1200">
          <a:solidFill>
            <a:schemeClr val="tx1"/>
          </a:solidFill>
          <a:latin typeface="+mn-lt"/>
          <a:ea typeface="+mn-ea"/>
          <a:cs typeface="+mn-cs"/>
        </a:defRPr>
      </a:lvl3pPr>
      <a:lvl4pPr marL="876464" algn="l" defTabSz="584310" rtl="0" eaLnBrk="1" latinLnBrk="0" hangingPunct="1">
        <a:defRPr sz="1150" kern="1200">
          <a:solidFill>
            <a:schemeClr val="tx1"/>
          </a:solidFill>
          <a:latin typeface="+mn-lt"/>
          <a:ea typeface="+mn-ea"/>
          <a:cs typeface="+mn-cs"/>
        </a:defRPr>
      </a:lvl4pPr>
      <a:lvl5pPr marL="1168619" algn="l" defTabSz="584310" rtl="0" eaLnBrk="1" latinLnBrk="0" hangingPunct="1">
        <a:defRPr sz="1150" kern="1200">
          <a:solidFill>
            <a:schemeClr val="tx1"/>
          </a:solidFill>
          <a:latin typeface="+mn-lt"/>
          <a:ea typeface="+mn-ea"/>
          <a:cs typeface="+mn-cs"/>
        </a:defRPr>
      </a:lvl5pPr>
      <a:lvl6pPr marL="1460773" algn="l" defTabSz="584310" rtl="0" eaLnBrk="1" latinLnBrk="0" hangingPunct="1">
        <a:defRPr sz="1150" kern="1200">
          <a:solidFill>
            <a:schemeClr val="tx1"/>
          </a:solidFill>
          <a:latin typeface="+mn-lt"/>
          <a:ea typeface="+mn-ea"/>
          <a:cs typeface="+mn-cs"/>
        </a:defRPr>
      </a:lvl6pPr>
      <a:lvl7pPr marL="1752929" algn="l" defTabSz="584310" rtl="0" eaLnBrk="1" latinLnBrk="0" hangingPunct="1">
        <a:defRPr sz="1150" kern="1200">
          <a:solidFill>
            <a:schemeClr val="tx1"/>
          </a:solidFill>
          <a:latin typeface="+mn-lt"/>
          <a:ea typeface="+mn-ea"/>
          <a:cs typeface="+mn-cs"/>
        </a:defRPr>
      </a:lvl7pPr>
      <a:lvl8pPr marL="2045083" algn="l" defTabSz="584310" rtl="0" eaLnBrk="1" latinLnBrk="0" hangingPunct="1">
        <a:defRPr sz="1150" kern="1200">
          <a:solidFill>
            <a:schemeClr val="tx1"/>
          </a:solidFill>
          <a:latin typeface="+mn-lt"/>
          <a:ea typeface="+mn-ea"/>
          <a:cs typeface="+mn-cs"/>
        </a:defRPr>
      </a:lvl8pPr>
      <a:lvl9pPr marL="2337239" algn="l" defTabSz="584310" rtl="0" eaLnBrk="1" latinLnBrk="0" hangingPunct="1">
        <a:defRPr sz="11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14.xml"/></Relationships>
</file>

<file path=ppt/slides/_rels/slide11.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47.png"/><Relationship Id="rId1" Type="http://schemas.openxmlformats.org/officeDocument/2006/relationships/slideLayout" Target="../slideLayouts/slideLayout9.xml"/></Relationships>
</file>

<file path=ppt/slides/_rels/slide12.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49.png"/><Relationship Id="rId1" Type="http://schemas.openxmlformats.org/officeDocument/2006/relationships/slideLayout" Target="../slideLayouts/slideLayout9.xml"/></Relationships>
</file>

<file path=ppt/slides/_rels/slide13.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Layout" Target="../slideLayouts/slideLayout9.xml"/></Relationships>
</file>

<file path=ppt/slides/_rels/slide14.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Layout" Target="../slideLayouts/slideLayout11.xml"/></Relationships>
</file>

<file path=ppt/slides/_rels/slide15.xml.rels><?xml version="1.0" encoding="UTF-8" standalone="yes"?>
<Relationships xmlns="http://schemas.openxmlformats.org/package/2006/relationships"><Relationship Id="rId2" Type="http://schemas.openxmlformats.org/officeDocument/2006/relationships/image" Target="../media/image53.jpe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7.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slideLayout" Target="../slideLayouts/slideLayout9.xml"/><Relationship Id="rId1" Type="http://schemas.openxmlformats.org/officeDocument/2006/relationships/tags" Target="../tags/tag3.xml"/><Relationship Id="rId6" Type="http://schemas.openxmlformats.org/officeDocument/2006/relationships/hyperlink" Target="https://www.unwto.org/unwto-tourism-recovery-tracker" TargetMode="External"/><Relationship Id="rId5" Type="http://schemas.openxmlformats.org/officeDocument/2006/relationships/image" Target="../media/image45.emf"/><Relationship Id="rId4" Type="http://schemas.openxmlformats.org/officeDocument/2006/relationships/oleObject" Target="../embeddings/oleObject1.bin"/></Relationships>
</file>

<file path=ppt/slides/_rels/slide18.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slideLayout" Target="../slideLayouts/slideLayout9.xml"/><Relationship Id="rId1" Type="http://schemas.openxmlformats.org/officeDocument/2006/relationships/tags" Target="../tags/tag4.xml"/><Relationship Id="rId5" Type="http://schemas.openxmlformats.org/officeDocument/2006/relationships/image" Target="../media/image45.emf"/><Relationship Id="rId4" Type="http://schemas.openxmlformats.org/officeDocument/2006/relationships/oleObject" Target="../embeddings/oleObject2.bin"/></Relationships>
</file>

<file path=ppt/slides/_rels/slide19.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image" Target="../media/image56.png"/><Relationship Id="rId1" Type="http://schemas.openxmlformats.org/officeDocument/2006/relationships/slideLayout" Target="../slideLayouts/slideLayout5.xml"/><Relationship Id="rId6" Type="http://schemas.openxmlformats.org/officeDocument/2006/relationships/image" Target="../media/image60.png"/><Relationship Id="rId5" Type="http://schemas.openxmlformats.org/officeDocument/2006/relationships/image" Target="../media/image59.png"/><Relationship Id="rId4" Type="http://schemas.openxmlformats.org/officeDocument/2006/relationships/image" Target="../media/image58.emf"/></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0.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61.png"/><Relationship Id="rId1" Type="http://schemas.openxmlformats.org/officeDocument/2006/relationships/slideLayout" Target="../slideLayouts/slideLayout5.xml"/><Relationship Id="rId6" Type="http://schemas.openxmlformats.org/officeDocument/2006/relationships/image" Target="../media/image65.png"/><Relationship Id="rId5" Type="http://schemas.openxmlformats.org/officeDocument/2006/relationships/image" Target="../media/image64.png"/><Relationship Id="rId4" Type="http://schemas.openxmlformats.org/officeDocument/2006/relationships/image" Target="../media/image63.emf"/></Relationships>
</file>

<file path=ppt/slides/_rels/slide21.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slideLayout" Target="../slideLayouts/slideLayout9.xml"/><Relationship Id="rId1" Type="http://schemas.openxmlformats.org/officeDocument/2006/relationships/tags" Target="../tags/tag5.xml"/><Relationship Id="rId6" Type="http://schemas.openxmlformats.org/officeDocument/2006/relationships/image" Target="../media/image45.emf"/><Relationship Id="rId5" Type="http://schemas.openxmlformats.org/officeDocument/2006/relationships/oleObject" Target="../embeddings/oleObject2.bin"/><Relationship Id="rId4" Type="http://schemas.openxmlformats.org/officeDocument/2006/relationships/image" Target="../media/image67.png"/></Relationships>
</file>

<file path=ppt/slides/_rels/slide22.xml.rels><?xml version="1.0" encoding="UTF-8" standalone="yes"?>
<Relationships xmlns="http://schemas.openxmlformats.org/package/2006/relationships"><Relationship Id="rId8" Type="http://schemas.openxmlformats.org/officeDocument/2006/relationships/image" Target="../media/image71.png"/><Relationship Id="rId3" Type="http://schemas.openxmlformats.org/officeDocument/2006/relationships/image" Target="../media/image68.png"/><Relationship Id="rId7" Type="http://schemas.openxmlformats.org/officeDocument/2006/relationships/image" Target="../media/image70.png"/><Relationship Id="rId2" Type="http://schemas.openxmlformats.org/officeDocument/2006/relationships/slideLayout" Target="../slideLayouts/slideLayout9.xml"/><Relationship Id="rId1" Type="http://schemas.openxmlformats.org/officeDocument/2006/relationships/tags" Target="../tags/tag6.xml"/><Relationship Id="rId6" Type="http://schemas.openxmlformats.org/officeDocument/2006/relationships/image" Target="../media/image45.emf"/><Relationship Id="rId5" Type="http://schemas.openxmlformats.org/officeDocument/2006/relationships/oleObject" Target="../embeddings/oleObject2.bin"/><Relationship Id="rId4" Type="http://schemas.openxmlformats.org/officeDocument/2006/relationships/image" Target="../media/image69.png"/></Relationships>
</file>

<file path=ppt/slides/_rels/slide23.xml.rels><?xml version="1.0" encoding="UTF-8" standalone="yes"?>
<Relationships xmlns="http://schemas.openxmlformats.org/package/2006/relationships"><Relationship Id="rId3" Type="http://schemas.openxmlformats.org/officeDocument/2006/relationships/image" Target="../media/image73.emf"/><Relationship Id="rId2" Type="http://schemas.openxmlformats.org/officeDocument/2006/relationships/image" Target="../media/image72.emf"/><Relationship Id="rId1" Type="http://schemas.openxmlformats.org/officeDocument/2006/relationships/slideLayout" Target="../slideLayouts/slideLayout5.xml"/><Relationship Id="rId5" Type="http://schemas.openxmlformats.org/officeDocument/2006/relationships/image" Target="../media/image75.emf"/><Relationship Id="rId4" Type="http://schemas.openxmlformats.org/officeDocument/2006/relationships/image" Target="../media/image74.emf"/></Relationships>
</file>

<file path=ppt/slides/_rels/slide24.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image" Target="../media/image76.emf"/><Relationship Id="rId1" Type="http://schemas.openxmlformats.org/officeDocument/2006/relationships/slideLayout" Target="../slideLayouts/slideLayout5.xml"/><Relationship Id="rId4" Type="http://schemas.openxmlformats.org/officeDocument/2006/relationships/image" Target="../media/image78.png"/></Relationships>
</file>

<file path=ppt/slides/_rels/slide25.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image" Target="../media/image79.emf"/><Relationship Id="rId1" Type="http://schemas.openxmlformats.org/officeDocument/2006/relationships/slideLayout" Target="../slideLayouts/slideLayout12.xml"/><Relationship Id="rId6" Type="http://schemas.openxmlformats.org/officeDocument/2006/relationships/image" Target="../media/image83.png"/><Relationship Id="rId5" Type="http://schemas.openxmlformats.org/officeDocument/2006/relationships/image" Target="../media/image82.png"/><Relationship Id="rId4" Type="http://schemas.openxmlformats.org/officeDocument/2006/relationships/image" Target="../media/image81.png"/></Relationships>
</file>

<file path=ppt/slides/_rels/slide26.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image" Target="../media/image84.emf"/><Relationship Id="rId1" Type="http://schemas.openxmlformats.org/officeDocument/2006/relationships/slideLayout" Target="../slideLayouts/slideLayout12.xml"/><Relationship Id="rId6" Type="http://schemas.openxmlformats.org/officeDocument/2006/relationships/image" Target="../media/image83.png"/><Relationship Id="rId5" Type="http://schemas.openxmlformats.org/officeDocument/2006/relationships/image" Target="../media/image82.png"/><Relationship Id="rId4" Type="http://schemas.openxmlformats.org/officeDocument/2006/relationships/image" Target="../media/image86.png"/></Relationships>
</file>

<file path=ppt/slides/_rels/slide27.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87.emf"/><Relationship Id="rId1" Type="http://schemas.openxmlformats.org/officeDocument/2006/relationships/slideLayout" Target="../slideLayouts/slideLayout12.xml"/><Relationship Id="rId4" Type="http://schemas.openxmlformats.org/officeDocument/2006/relationships/image" Target="../media/image89.png"/></Relationships>
</file>

<file path=ppt/slides/_rels/slide28.xml.rels><?xml version="1.0" encoding="UTF-8" standalone="yes"?>
<Relationships xmlns="http://schemas.openxmlformats.org/package/2006/relationships"><Relationship Id="rId3" Type="http://schemas.openxmlformats.org/officeDocument/2006/relationships/image" Target="../media/image90.emf"/><Relationship Id="rId2" Type="http://schemas.openxmlformats.org/officeDocument/2006/relationships/notesSlide" Target="../notesSlides/notesSlide1.xml"/><Relationship Id="rId1" Type="http://schemas.openxmlformats.org/officeDocument/2006/relationships/slideLayout" Target="../slideLayouts/slideLayout12.xml"/><Relationship Id="rId6" Type="http://schemas.openxmlformats.org/officeDocument/2006/relationships/image" Target="../media/image93.png"/><Relationship Id="rId5" Type="http://schemas.openxmlformats.org/officeDocument/2006/relationships/image" Target="../media/image92.png"/><Relationship Id="rId4" Type="http://schemas.openxmlformats.org/officeDocument/2006/relationships/image" Target="../media/image91.png"/></Relationships>
</file>

<file path=ppt/slides/_rels/slide29.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image" Target="../media/image94.emf"/><Relationship Id="rId1" Type="http://schemas.openxmlformats.org/officeDocument/2006/relationships/slideLayout" Target="../slideLayouts/slideLayout12.xml"/><Relationship Id="rId4" Type="http://schemas.openxmlformats.org/officeDocument/2006/relationships/image" Target="../media/image96.png"/></Relationships>
</file>

<file path=ppt/slides/_rels/slide3.xml.rels><?xml version="1.0" encoding="UTF-8" standalone="yes"?>
<Relationships xmlns="http://schemas.openxmlformats.org/package/2006/relationships"><Relationship Id="rId2" Type="http://schemas.openxmlformats.org/officeDocument/2006/relationships/image" Target="../media/image39.jpg"/><Relationship Id="rId1" Type="http://schemas.openxmlformats.org/officeDocument/2006/relationships/slideLayout" Target="../slideLayouts/slideLayout9.xml"/></Relationships>
</file>

<file path=ppt/slides/_rels/slide30.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image" Target="../media/image97.emf"/><Relationship Id="rId1" Type="http://schemas.openxmlformats.org/officeDocument/2006/relationships/slideLayout" Target="../slideLayouts/slideLayout12.xml"/><Relationship Id="rId5" Type="http://schemas.openxmlformats.org/officeDocument/2006/relationships/image" Target="../media/image100.png"/><Relationship Id="rId4" Type="http://schemas.openxmlformats.org/officeDocument/2006/relationships/image" Target="../media/image99.png"/></Relationships>
</file>

<file path=ppt/slides/_rels/slide31.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image" Target="../media/image101.emf"/><Relationship Id="rId1" Type="http://schemas.openxmlformats.org/officeDocument/2006/relationships/slideLayout" Target="../slideLayouts/slideLayout12.xml"/><Relationship Id="rId4" Type="http://schemas.openxmlformats.org/officeDocument/2006/relationships/image" Target="../media/image103.png"/></Relationships>
</file>

<file path=ppt/slides/_rels/slide32.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slideLayout" Target="../slideLayouts/slideLayout9.xml"/><Relationship Id="rId1" Type="http://schemas.openxmlformats.org/officeDocument/2006/relationships/tags" Target="../tags/tag7.xml"/><Relationship Id="rId6" Type="http://schemas.openxmlformats.org/officeDocument/2006/relationships/image" Target="../media/image45.emf"/><Relationship Id="rId5" Type="http://schemas.openxmlformats.org/officeDocument/2006/relationships/oleObject" Target="../embeddings/oleObject2.bin"/><Relationship Id="rId4" Type="http://schemas.openxmlformats.org/officeDocument/2006/relationships/image" Target="../media/image105.png"/></Relationships>
</file>

<file path=ppt/slides/_rels/slide33.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slideLayout" Target="../slideLayouts/slideLayout9.xml"/><Relationship Id="rId1" Type="http://schemas.openxmlformats.org/officeDocument/2006/relationships/tags" Target="../tags/tag8.xml"/><Relationship Id="rId5" Type="http://schemas.openxmlformats.org/officeDocument/2006/relationships/image" Target="../media/image45.emf"/><Relationship Id="rId4" Type="http://schemas.openxmlformats.org/officeDocument/2006/relationships/oleObject" Target="../embeddings/oleObject3.bin"/></Relationships>
</file>

<file path=ppt/slides/_rels/slide34.xml.rels><?xml version="1.0" encoding="UTF-8" standalone="yes"?>
<Relationships xmlns="http://schemas.openxmlformats.org/package/2006/relationships"><Relationship Id="rId3" Type="http://schemas.openxmlformats.org/officeDocument/2006/relationships/image" Target="../media/image107.emf"/><Relationship Id="rId2" Type="http://schemas.openxmlformats.org/officeDocument/2006/relationships/slideLayout" Target="../slideLayouts/slideLayout9.xml"/><Relationship Id="rId1" Type="http://schemas.openxmlformats.org/officeDocument/2006/relationships/tags" Target="../tags/tag9.xml"/><Relationship Id="rId6" Type="http://schemas.openxmlformats.org/officeDocument/2006/relationships/image" Target="../media/image45.emf"/><Relationship Id="rId5" Type="http://schemas.openxmlformats.org/officeDocument/2006/relationships/oleObject" Target="../embeddings/oleObject3.bin"/><Relationship Id="rId4" Type="http://schemas.openxmlformats.org/officeDocument/2006/relationships/image" Target="../media/image108.png"/></Relationships>
</file>

<file path=ppt/slides/_rels/slide35.xml.rels><?xml version="1.0" encoding="UTF-8" standalone="yes"?>
<Relationships xmlns="http://schemas.openxmlformats.org/package/2006/relationships"><Relationship Id="rId3" Type="http://schemas.openxmlformats.org/officeDocument/2006/relationships/image" Target="../media/image109.emf"/><Relationship Id="rId2" Type="http://schemas.openxmlformats.org/officeDocument/2006/relationships/slideLayout" Target="../slideLayouts/slideLayout9.xml"/><Relationship Id="rId1" Type="http://schemas.openxmlformats.org/officeDocument/2006/relationships/tags" Target="../tags/tag10.xml"/><Relationship Id="rId6" Type="http://schemas.openxmlformats.org/officeDocument/2006/relationships/image" Target="../media/image45.emf"/><Relationship Id="rId5" Type="http://schemas.openxmlformats.org/officeDocument/2006/relationships/oleObject" Target="../embeddings/oleObject3.bin"/><Relationship Id="rId4" Type="http://schemas.openxmlformats.org/officeDocument/2006/relationships/image" Target="../media/image110.emf"/></Relationships>
</file>

<file path=ppt/slides/_rels/slide36.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slideLayout" Target="../slideLayouts/slideLayout9.xml"/><Relationship Id="rId1" Type="http://schemas.openxmlformats.org/officeDocument/2006/relationships/tags" Target="../tags/tag11.xml"/><Relationship Id="rId5" Type="http://schemas.openxmlformats.org/officeDocument/2006/relationships/image" Target="../media/image45.emf"/><Relationship Id="rId4" Type="http://schemas.openxmlformats.org/officeDocument/2006/relationships/oleObject" Target="../embeddings/oleObject4.bin"/></Relationships>
</file>

<file path=ppt/slides/_rels/slide37.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slideLayout" Target="../slideLayouts/slideLayout9.xml"/><Relationship Id="rId1" Type="http://schemas.openxmlformats.org/officeDocument/2006/relationships/tags" Target="../tags/tag12.xml"/><Relationship Id="rId6" Type="http://schemas.openxmlformats.org/officeDocument/2006/relationships/image" Target="../media/image113.png"/><Relationship Id="rId5" Type="http://schemas.openxmlformats.org/officeDocument/2006/relationships/image" Target="../media/image45.emf"/><Relationship Id="rId4" Type="http://schemas.openxmlformats.org/officeDocument/2006/relationships/oleObject" Target="../embeddings/oleObject5.bin"/></Relationships>
</file>

<file path=ppt/slides/_rels/slide38.xml.rels><?xml version="1.0" encoding="UTF-8" standalone="yes"?>
<Relationships xmlns="http://schemas.openxmlformats.org/package/2006/relationships"><Relationship Id="rId3" Type="http://schemas.openxmlformats.org/officeDocument/2006/relationships/image" Target="../media/image114.png"/><Relationship Id="rId7" Type="http://schemas.openxmlformats.org/officeDocument/2006/relationships/image" Target="../media/image116.png"/><Relationship Id="rId2" Type="http://schemas.openxmlformats.org/officeDocument/2006/relationships/slideLayout" Target="../slideLayouts/slideLayout9.xml"/><Relationship Id="rId1" Type="http://schemas.openxmlformats.org/officeDocument/2006/relationships/tags" Target="../tags/tag13.xml"/><Relationship Id="rId6" Type="http://schemas.openxmlformats.org/officeDocument/2006/relationships/image" Target="../media/image115.png"/><Relationship Id="rId5" Type="http://schemas.openxmlformats.org/officeDocument/2006/relationships/image" Target="../media/image45.emf"/><Relationship Id="rId4" Type="http://schemas.openxmlformats.org/officeDocument/2006/relationships/oleObject" Target="../embeddings/oleObject6.bin"/></Relationships>
</file>

<file path=ppt/slides/_rels/slide39.xml.rels><?xml version="1.0" encoding="UTF-8" standalone="yes"?>
<Relationships xmlns="http://schemas.openxmlformats.org/package/2006/relationships"><Relationship Id="rId2" Type="http://schemas.openxmlformats.org/officeDocument/2006/relationships/image" Target="../media/image117.png"/><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5.xml"/></Relationships>
</file>

<file path=ppt/slides/_rels/slide40.xml.rels><?xml version="1.0" encoding="UTF-8" standalone="yes"?>
<Relationships xmlns="http://schemas.openxmlformats.org/package/2006/relationships"><Relationship Id="rId3" Type="http://schemas.openxmlformats.org/officeDocument/2006/relationships/image" Target="../media/image118.emf"/><Relationship Id="rId2" Type="http://schemas.openxmlformats.org/officeDocument/2006/relationships/slideLayout" Target="../slideLayouts/slideLayout9.xml"/><Relationship Id="rId1" Type="http://schemas.openxmlformats.org/officeDocument/2006/relationships/tags" Target="../tags/tag14.xml"/><Relationship Id="rId6" Type="http://schemas.openxmlformats.org/officeDocument/2006/relationships/image" Target="../media/image45.emf"/><Relationship Id="rId5" Type="http://schemas.openxmlformats.org/officeDocument/2006/relationships/oleObject" Target="../embeddings/oleObject7.bin"/><Relationship Id="rId4" Type="http://schemas.openxmlformats.org/officeDocument/2006/relationships/image" Target="../media/image119.png"/></Relationships>
</file>

<file path=ppt/slides/_rels/slide41.xml.rels><?xml version="1.0" encoding="UTF-8" standalone="yes"?>
<Relationships xmlns="http://schemas.openxmlformats.org/package/2006/relationships"><Relationship Id="rId8" Type="http://schemas.openxmlformats.org/officeDocument/2006/relationships/image" Target="../media/image123.png"/><Relationship Id="rId3" Type="http://schemas.openxmlformats.org/officeDocument/2006/relationships/image" Target="../media/image120.emf"/><Relationship Id="rId7" Type="http://schemas.openxmlformats.org/officeDocument/2006/relationships/image" Target="../media/image45.emf"/><Relationship Id="rId2" Type="http://schemas.openxmlformats.org/officeDocument/2006/relationships/slideLayout" Target="../slideLayouts/slideLayout9.xml"/><Relationship Id="rId1" Type="http://schemas.openxmlformats.org/officeDocument/2006/relationships/tags" Target="../tags/tag15.xml"/><Relationship Id="rId6" Type="http://schemas.openxmlformats.org/officeDocument/2006/relationships/oleObject" Target="../embeddings/oleObject8.bin"/><Relationship Id="rId5" Type="http://schemas.openxmlformats.org/officeDocument/2006/relationships/image" Target="../media/image122.png"/><Relationship Id="rId4" Type="http://schemas.openxmlformats.org/officeDocument/2006/relationships/image" Target="../media/image121.emf"/></Relationships>
</file>

<file path=ppt/slides/_rels/slide42.xml.rels><?xml version="1.0" encoding="UTF-8" standalone="yes"?>
<Relationships xmlns="http://schemas.openxmlformats.org/package/2006/relationships"><Relationship Id="rId3" Type="http://schemas.openxmlformats.org/officeDocument/2006/relationships/image" Target="../media/image124.emf"/><Relationship Id="rId7" Type="http://schemas.openxmlformats.org/officeDocument/2006/relationships/image" Target="../media/image126.emf"/><Relationship Id="rId2" Type="http://schemas.openxmlformats.org/officeDocument/2006/relationships/slideLayout" Target="../slideLayouts/slideLayout9.xml"/><Relationship Id="rId1" Type="http://schemas.openxmlformats.org/officeDocument/2006/relationships/tags" Target="../tags/tag16.xml"/><Relationship Id="rId6" Type="http://schemas.openxmlformats.org/officeDocument/2006/relationships/image" Target="../media/image45.emf"/><Relationship Id="rId5" Type="http://schemas.openxmlformats.org/officeDocument/2006/relationships/oleObject" Target="../embeddings/oleObject9.bin"/><Relationship Id="rId4" Type="http://schemas.openxmlformats.org/officeDocument/2006/relationships/image" Target="../media/image125.png"/></Relationships>
</file>

<file path=ppt/slides/_rels/slide43.xml.rels><?xml version="1.0" encoding="UTF-8" standalone="yes"?>
<Relationships xmlns="http://schemas.openxmlformats.org/package/2006/relationships"><Relationship Id="rId3" Type="http://schemas.openxmlformats.org/officeDocument/2006/relationships/image" Target="../media/image127.emf"/><Relationship Id="rId7" Type="http://schemas.openxmlformats.org/officeDocument/2006/relationships/image" Target="../media/image129.emf"/><Relationship Id="rId2" Type="http://schemas.openxmlformats.org/officeDocument/2006/relationships/slideLayout" Target="../slideLayouts/slideLayout9.xml"/><Relationship Id="rId1" Type="http://schemas.openxmlformats.org/officeDocument/2006/relationships/tags" Target="../tags/tag17.xml"/><Relationship Id="rId6" Type="http://schemas.openxmlformats.org/officeDocument/2006/relationships/image" Target="../media/image45.emf"/><Relationship Id="rId5" Type="http://schemas.openxmlformats.org/officeDocument/2006/relationships/oleObject" Target="../embeddings/oleObject10.bin"/><Relationship Id="rId4" Type="http://schemas.openxmlformats.org/officeDocument/2006/relationships/image" Target="../media/image128.png"/></Relationships>
</file>

<file path=ppt/slides/_rels/slide44.xml.rels><?xml version="1.0" encoding="UTF-8" standalone="yes"?>
<Relationships xmlns="http://schemas.openxmlformats.org/package/2006/relationships"><Relationship Id="rId3" Type="http://schemas.openxmlformats.org/officeDocument/2006/relationships/image" Target="../media/image130.emf"/><Relationship Id="rId7" Type="http://schemas.openxmlformats.org/officeDocument/2006/relationships/image" Target="../media/image132.emf"/><Relationship Id="rId2" Type="http://schemas.openxmlformats.org/officeDocument/2006/relationships/slideLayout" Target="../slideLayouts/slideLayout9.xml"/><Relationship Id="rId1" Type="http://schemas.openxmlformats.org/officeDocument/2006/relationships/tags" Target="../tags/tag18.xml"/><Relationship Id="rId6" Type="http://schemas.openxmlformats.org/officeDocument/2006/relationships/image" Target="../media/image45.emf"/><Relationship Id="rId5" Type="http://schemas.openxmlformats.org/officeDocument/2006/relationships/oleObject" Target="../embeddings/oleObject11.bin"/><Relationship Id="rId4" Type="http://schemas.openxmlformats.org/officeDocument/2006/relationships/image" Target="../media/image131.png"/></Relationships>
</file>

<file path=ppt/slides/_rels/slide45.xml.rels><?xml version="1.0" encoding="UTF-8" standalone="yes"?>
<Relationships xmlns="http://schemas.openxmlformats.org/package/2006/relationships"><Relationship Id="rId3" Type="http://schemas.openxmlformats.org/officeDocument/2006/relationships/image" Target="../media/image133.emf"/><Relationship Id="rId7" Type="http://schemas.openxmlformats.org/officeDocument/2006/relationships/image" Target="../media/image45.emf"/><Relationship Id="rId2" Type="http://schemas.openxmlformats.org/officeDocument/2006/relationships/slideLayout" Target="../slideLayouts/slideLayout9.xml"/><Relationship Id="rId1" Type="http://schemas.openxmlformats.org/officeDocument/2006/relationships/tags" Target="../tags/tag19.xml"/><Relationship Id="rId6" Type="http://schemas.openxmlformats.org/officeDocument/2006/relationships/oleObject" Target="../embeddings/oleObject12.bin"/><Relationship Id="rId5" Type="http://schemas.openxmlformats.org/officeDocument/2006/relationships/image" Target="../media/image135.png"/><Relationship Id="rId4" Type="http://schemas.openxmlformats.org/officeDocument/2006/relationships/image" Target="../media/image134.emf"/></Relationships>
</file>

<file path=ppt/slides/_rels/slide46.xml.rels><?xml version="1.0" encoding="UTF-8" standalone="yes"?>
<Relationships xmlns="http://schemas.openxmlformats.org/package/2006/relationships"><Relationship Id="rId8" Type="http://schemas.openxmlformats.org/officeDocument/2006/relationships/image" Target="../media/image139.png"/><Relationship Id="rId3" Type="http://schemas.openxmlformats.org/officeDocument/2006/relationships/image" Target="../media/image136.emf"/><Relationship Id="rId7" Type="http://schemas.openxmlformats.org/officeDocument/2006/relationships/image" Target="../media/image45.emf"/><Relationship Id="rId2" Type="http://schemas.openxmlformats.org/officeDocument/2006/relationships/slideLayout" Target="../slideLayouts/slideLayout9.xml"/><Relationship Id="rId1" Type="http://schemas.openxmlformats.org/officeDocument/2006/relationships/tags" Target="../tags/tag20.xml"/><Relationship Id="rId6" Type="http://schemas.openxmlformats.org/officeDocument/2006/relationships/oleObject" Target="../embeddings/oleObject13.bin"/><Relationship Id="rId5" Type="http://schemas.openxmlformats.org/officeDocument/2006/relationships/image" Target="../media/image138.png"/><Relationship Id="rId4" Type="http://schemas.openxmlformats.org/officeDocument/2006/relationships/image" Target="../media/image137.emf"/></Relationships>
</file>

<file path=ppt/slides/_rels/slide47.xml.rels><?xml version="1.0" encoding="UTF-8" standalone="yes"?>
<Relationships xmlns="http://schemas.openxmlformats.org/package/2006/relationships"><Relationship Id="rId3" Type="http://schemas.openxmlformats.org/officeDocument/2006/relationships/image" Target="../media/image140.emf"/><Relationship Id="rId7" Type="http://schemas.openxmlformats.org/officeDocument/2006/relationships/image" Target="../media/image142.emf"/><Relationship Id="rId2" Type="http://schemas.openxmlformats.org/officeDocument/2006/relationships/slideLayout" Target="../slideLayouts/slideLayout9.xml"/><Relationship Id="rId1" Type="http://schemas.openxmlformats.org/officeDocument/2006/relationships/tags" Target="../tags/tag21.xml"/><Relationship Id="rId6" Type="http://schemas.openxmlformats.org/officeDocument/2006/relationships/image" Target="../media/image45.emf"/><Relationship Id="rId5" Type="http://schemas.openxmlformats.org/officeDocument/2006/relationships/oleObject" Target="../embeddings/oleObject14.bin"/><Relationship Id="rId4" Type="http://schemas.openxmlformats.org/officeDocument/2006/relationships/image" Target="../media/image141.png"/></Relationships>
</file>

<file path=ppt/slides/_rels/slide48.xml.rels><?xml version="1.0" encoding="UTF-8" standalone="yes"?>
<Relationships xmlns="http://schemas.openxmlformats.org/package/2006/relationships"><Relationship Id="rId3" Type="http://schemas.openxmlformats.org/officeDocument/2006/relationships/image" Target="../media/image143.png"/><Relationship Id="rId7" Type="http://schemas.openxmlformats.org/officeDocument/2006/relationships/image" Target="../media/image145.emf"/><Relationship Id="rId2" Type="http://schemas.openxmlformats.org/officeDocument/2006/relationships/slideLayout" Target="../slideLayouts/slideLayout9.xml"/><Relationship Id="rId1" Type="http://schemas.openxmlformats.org/officeDocument/2006/relationships/tags" Target="../tags/tag22.xml"/><Relationship Id="rId6" Type="http://schemas.openxmlformats.org/officeDocument/2006/relationships/image" Target="../media/image144.emf"/><Relationship Id="rId5" Type="http://schemas.openxmlformats.org/officeDocument/2006/relationships/image" Target="../media/image45.emf"/><Relationship Id="rId4" Type="http://schemas.openxmlformats.org/officeDocument/2006/relationships/oleObject" Target="../embeddings/oleObject15.bin"/></Relationships>
</file>

<file path=ppt/slides/_rels/slide49.xml.rels><?xml version="1.0" encoding="UTF-8" standalone="yes"?>
<Relationships xmlns="http://schemas.openxmlformats.org/package/2006/relationships"><Relationship Id="rId3" Type="http://schemas.openxmlformats.org/officeDocument/2006/relationships/image" Target="../media/image146.emf"/><Relationship Id="rId7" Type="http://schemas.openxmlformats.org/officeDocument/2006/relationships/image" Target="../media/image148.emf"/><Relationship Id="rId2" Type="http://schemas.openxmlformats.org/officeDocument/2006/relationships/slideLayout" Target="../slideLayouts/slideLayout9.xml"/><Relationship Id="rId1" Type="http://schemas.openxmlformats.org/officeDocument/2006/relationships/tags" Target="../tags/tag23.xml"/><Relationship Id="rId6" Type="http://schemas.openxmlformats.org/officeDocument/2006/relationships/image" Target="../media/image45.emf"/><Relationship Id="rId5" Type="http://schemas.openxmlformats.org/officeDocument/2006/relationships/oleObject" Target="../embeddings/oleObject16.bin"/><Relationship Id="rId4" Type="http://schemas.openxmlformats.org/officeDocument/2006/relationships/image" Target="../media/image147.png"/></Relationships>
</file>

<file path=ppt/slides/_rels/slide5.xml.rels><?xml version="1.0" encoding="UTF-8" standalone="yes"?>
<Relationships xmlns="http://schemas.openxmlformats.org/package/2006/relationships"><Relationship Id="rId2" Type="http://schemas.openxmlformats.org/officeDocument/2006/relationships/image" Target="../media/image41.jpg"/><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2" Type="http://schemas.openxmlformats.org/officeDocument/2006/relationships/image" Target="../media/image149.jpeg"/><Relationship Id="rId1" Type="http://schemas.openxmlformats.org/officeDocument/2006/relationships/slideLayout" Target="../slideLayouts/slideLayout14.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3" Type="http://schemas.openxmlformats.org/officeDocument/2006/relationships/oleObject" Target="../embeddings/oleObject17.bin"/><Relationship Id="rId2" Type="http://schemas.openxmlformats.org/officeDocument/2006/relationships/slideLayout" Target="../slideLayouts/slideLayout9.xml"/><Relationship Id="rId1" Type="http://schemas.openxmlformats.org/officeDocument/2006/relationships/tags" Target="../tags/tag24.xml"/><Relationship Id="rId4" Type="http://schemas.openxmlformats.org/officeDocument/2006/relationships/image" Target="../media/image45.emf"/></Relationships>
</file>

<file path=ppt/slides/_rels/slide53.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image" Target="../media/image150.png"/><Relationship Id="rId1" Type="http://schemas.openxmlformats.org/officeDocument/2006/relationships/slideLayout" Target="../slideLayouts/slideLayout5.xml"/></Relationships>
</file>

<file path=ppt/slides/_rels/slide54.xml.rels><?xml version="1.0" encoding="UTF-8" standalone="yes"?>
<Relationships xmlns="http://schemas.openxmlformats.org/package/2006/relationships"><Relationship Id="rId3" Type="http://schemas.openxmlformats.org/officeDocument/2006/relationships/image" Target="../media/image153.png"/><Relationship Id="rId7" Type="http://schemas.openxmlformats.org/officeDocument/2006/relationships/image" Target="../media/image157.png"/><Relationship Id="rId2" Type="http://schemas.openxmlformats.org/officeDocument/2006/relationships/image" Target="../media/image152.png"/><Relationship Id="rId1" Type="http://schemas.openxmlformats.org/officeDocument/2006/relationships/slideLayout" Target="../slideLayouts/slideLayout5.xml"/><Relationship Id="rId6" Type="http://schemas.openxmlformats.org/officeDocument/2006/relationships/image" Target="../media/image156.png"/><Relationship Id="rId5" Type="http://schemas.openxmlformats.org/officeDocument/2006/relationships/image" Target="../media/image155.png"/><Relationship Id="rId4" Type="http://schemas.openxmlformats.org/officeDocument/2006/relationships/image" Target="../media/image154.png"/></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6.xml.rels><?xml version="1.0" encoding="UTF-8" standalone="yes"?>
<Relationships xmlns="http://schemas.openxmlformats.org/package/2006/relationships"><Relationship Id="rId3" Type="http://schemas.openxmlformats.org/officeDocument/2006/relationships/image" Target="../media/image159.emf"/><Relationship Id="rId2" Type="http://schemas.openxmlformats.org/officeDocument/2006/relationships/image" Target="../media/image158.png"/><Relationship Id="rId1" Type="http://schemas.openxmlformats.org/officeDocument/2006/relationships/slideLayout" Target="../slideLayouts/slideLayout5.xml"/><Relationship Id="rId4" Type="http://schemas.openxmlformats.org/officeDocument/2006/relationships/image" Target="../media/image160.png"/></Relationships>
</file>

<file path=ppt/slides/_rels/slide57.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image" Target="../media/image161.emf"/><Relationship Id="rId1" Type="http://schemas.openxmlformats.org/officeDocument/2006/relationships/slideLayout" Target="../slideLayouts/slideLayout5.xml"/><Relationship Id="rId4" Type="http://schemas.openxmlformats.org/officeDocument/2006/relationships/image" Target="../media/image163.png"/></Relationships>
</file>

<file path=ppt/slides/_rels/slide58.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image" Target="../media/image164.png"/><Relationship Id="rId1" Type="http://schemas.openxmlformats.org/officeDocument/2006/relationships/slideLayout" Target="../slideLayouts/slideLayout5.xml"/></Relationships>
</file>

<file path=ppt/slides/_rels/slide59.xml.rels><?xml version="1.0" encoding="UTF-8" standalone="yes"?>
<Relationships xmlns="http://schemas.openxmlformats.org/package/2006/relationships"><Relationship Id="rId3" Type="http://schemas.openxmlformats.org/officeDocument/2006/relationships/image" Target="../media/image167.png"/><Relationship Id="rId2" Type="http://schemas.openxmlformats.org/officeDocument/2006/relationships/image" Target="../media/image166.png"/><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2" Type="http://schemas.openxmlformats.org/officeDocument/2006/relationships/hyperlink" Target="https://www.unwto.org/unwto-tourism-recovery-tracker" TargetMode="External"/><Relationship Id="rId1" Type="http://schemas.openxmlformats.org/officeDocument/2006/relationships/slideLayout" Target="../slideLayouts/slideLayout5.xml"/></Relationships>
</file>

<file path=ppt/slides/_rels/slide60.xml.rels><?xml version="1.0" encoding="UTF-8" standalone="yes"?>
<Relationships xmlns="http://schemas.openxmlformats.org/package/2006/relationships"><Relationship Id="rId3" Type="http://schemas.openxmlformats.org/officeDocument/2006/relationships/image" Target="../media/image169.emf"/><Relationship Id="rId2" Type="http://schemas.openxmlformats.org/officeDocument/2006/relationships/image" Target="../media/image168.emf"/><Relationship Id="rId1" Type="http://schemas.openxmlformats.org/officeDocument/2006/relationships/slideLayout" Target="../slideLayouts/slideLayout5.xml"/><Relationship Id="rId6" Type="http://schemas.openxmlformats.org/officeDocument/2006/relationships/image" Target="../media/image172.png"/><Relationship Id="rId5" Type="http://schemas.openxmlformats.org/officeDocument/2006/relationships/image" Target="../media/image171.png"/><Relationship Id="rId4" Type="http://schemas.openxmlformats.org/officeDocument/2006/relationships/image" Target="../media/image170.png"/></Relationships>
</file>

<file path=ppt/slides/_rels/slide61.xml.rels><?xml version="1.0" encoding="UTF-8" standalone="yes"?>
<Relationships xmlns="http://schemas.openxmlformats.org/package/2006/relationships"><Relationship Id="rId3" Type="http://schemas.openxmlformats.org/officeDocument/2006/relationships/image" Target="../media/image174.png"/><Relationship Id="rId2" Type="http://schemas.openxmlformats.org/officeDocument/2006/relationships/image" Target="../media/image173.png"/><Relationship Id="rId1" Type="http://schemas.openxmlformats.org/officeDocument/2006/relationships/slideLayout" Target="../slideLayouts/slideLayout5.xml"/></Relationships>
</file>

<file path=ppt/slides/_rels/slide62.xml.rels><?xml version="1.0" encoding="UTF-8" standalone="yes"?>
<Relationships xmlns="http://schemas.openxmlformats.org/package/2006/relationships"><Relationship Id="rId8" Type="http://schemas.openxmlformats.org/officeDocument/2006/relationships/image" Target="../media/image181.svg"/><Relationship Id="rId3" Type="http://schemas.openxmlformats.org/officeDocument/2006/relationships/image" Target="../media/image176.png"/><Relationship Id="rId7" Type="http://schemas.openxmlformats.org/officeDocument/2006/relationships/image" Target="../media/image180.png"/><Relationship Id="rId2" Type="http://schemas.openxmlformats.org/officeDocument/2006/relationships/image" Target="../media/image175.png"/><Relationship Id="rId1" Type="http://schemas.openxmlformats.org/officeDocument/2006/relationships/slideLayout" Target="../slideLayouts/slideLayout5.xml"/><Relationship Id="rId6" Type="http://schemas.openxmlformats.org/officeDocument/2006/relationships/image" Target="../media/image179.png"/><Relationship Id="rId5" Type="http://schemas.openxmlformats.org/officeDocument/2006/relationships/image" Target="../media/image178.png"/><Relationship Id="rId4" Type="http://schemas.openxmlformats.org/officeDocument/2006/relationships/image" Target="../media/image177.png"/></Relationships>
</file>

<file path=ppt/slides/_rels/slide63.xml.rels><?xml version="1.0" encoding="UTF-8" standalone="yes"?>
<Relationships xmlns="http://schemas.openxmlformats.org/package/2006/relationships"><Relationship Id="rId2" Type="http://schemas.openxmlformats.org/officeDocument/2006/relationships/image" Target="../media/image182.jpeg"/><Relationship Id="rId1" Type="http://schemas.openxmlformats.org/officeDocument/2006/relationships/slideLayout" Target="../slideLayouts/slideLayout14.xml"/></Relationships>
</file>

<file path=ppt/slides/_rels/slide64.xml.rels><?xml version="1.0" encoding="UTF-8" standalone="yes"?>
<Relationships xmlns="http://schemas.openxmlformats.org/package/2006/relationships"><Relationship Id="rId2" Type="http://schemas.openxmlformats.org/officeDocument/2006/relationships/image" Target="../media/image183.png"/><Relationship Id="rId1" Type="http://schemas.openxmlformats.org/officeDocument/2006/relationships/slideLayout" Target="../slideLayouts/slideLayout10.xml"/></Relationships>
</file>

<file path=ppt/slides/_rels/slide65.xml.rels><?xml version="1.0" encoding="UTF-8" standalone="yes"?>
<Relationships xmlns="http://schemas.openxmlformats.org/package/2006/relationships"><Relationship Id="rId2" Type="http://schemas.openxmlformats.org/officeDocument/2006/relationships/image" Target="../media/image184.png"/><Relationship Id="rId1" Type="http://schemas.openxmlformats.org/officeDocument/2006/relationships/slideLayout" Target="../slideLayouts/slideLayout14.xml"/></Relationships>
</file>

<file path=ppt/slides/_rels/slide66.xml.rels><?xml version="1.0" encoding="UTF-8" standalone="yes"?>
<Relationships xmlns="http://schemas.openxmlformats.org/package/2006/relationships"><Relationship Id="rId3" Type="http://schemas.openxmlformats.org/officeDocument/2006/relationships/image" Target="../media/image185.jpg"/><Relationship Id="rId2" Type="http://schemas.openxmlformats.org/officeDocument/2006/relationships/image" Target="../media/image7.png"/><Relationship Id="rId1" Type="http://schemas.openxmlformats.org/officeDocument/2006/relationships/slideLayout" Target="../slideLayouts/slideLayout10.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68.xml.rels><?xml version="1.0" encoding="UTF-8" standalone="yes"?>
<Relationships xmlns="http://schemas.openxmlformats.org/package/2006/relationships"><Relationship Id="rId3" Type="http://schemas.openxmlformats.org/officeDocument/2006/relationships/image" Target="../media/image185.jpg"/><Relationship Id="rId2" Type="http://schemas.openxmlformats.org/officeDocument/2006/relationships/image" Target="../media/image7.png"/><Relationship Id="rId1" Type="http://schemas.openxmlformats.org/officeDocument/2006/relationships/slideLayout" Target="../slideLayouts/slideLayout10.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9.xml"/></Relationships>
</file>

<file path=ppt/slides/_rels/slide7.xml.rels><?xml version="1.0" encoding="UTF-8" standalone="yes"?>
<Relationships xmlns="http://schemas.openxmlformats.org/package/2006/relationships"><Relationship Id="rId2" Type="http://schemas.openxmlformats.org/officeDocument/2006/relationships/hyperlink" Target="http://www.southafrica.net/research" TargetMode="External"/><Relationship Id="rId1" Type="http://schemas.openxmlformats.org/officeDocument/2006/relationships/slideLayout" Target="../slideLayouts/slideLayout5.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72.xml.rels><?xml version="1.0" encoding="UTF-8" standalone="yes"?>
<Relationships xmlns="http://schemas.openxmlformats.org/package/2006/relationships"><Relationship Id="rId3" Type="http://schemas.openxmlformats.org/officeDocument/2006/relationships/image" Target="../media/image185.jpg"/><Relationship Id="rId2" Type="http://schemas.openxmlformats.org/officeDocument/2006/relationships/image" Target="../media/image7.png"/><Relationship Id="rId1" Type="http://schemas.openxmlformats.org/officeDocument/2006/relationships/slideLayout" Target="../slideLayouts/slideLayout10.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9.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9.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9.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9.xml"/></Relationships>
</file>

<file path=ppt/slides/_rels/slide78.xml.rels><?xml version="1.0" encoding="UTF-8" standalone="yes"?>
<Relationships xmlns="http://schemas.openxmlformats.org/package/2006/relationships"><Relationship Id="rId3" Type="http://schemas.openxmlformats.org/officeDocument/2006/relationships/image" Target="../media/image185.jpg"/><Relationship Id="rId2" Type="http://schemas.openxmlformats.org/officeDocument/2006/relationships/image" Target="../media/image7.png"/><Relationship Id="rId1" Type="http://schemas.openxmlformats.org/officeDocument/2006/relationships/slideLayout" Target="../slideLayouts/slideLayout10.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8.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jpeg"/><Relationship Id="rId1" Type="http://schemas.openxmlformats.org/officeDocument/2006/relationships/slideLayout" Target="../slideLayouts/slideLayout9.xml"/><Relationship Id="rId4" Type="http://schemas.openxmlformats.org/officeDocument/2006/relationships/image" Target="../media/image44.svg"/></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82.xml.rels><?xml version="1.0" encoding="UTF-8" standalone="yes"?>
<Relationships xmlns="http://schemas.openxmlformats.org/package/2006/relationships"><Relationship Id="rId3" Type="http://schemas.openxmlformats.org/officeDocument/2006/relationships/image" Target="../media/image185.jpg"/><Relationship Id="rId2" Type="http://schemas.openxmlformats.org/officeDocument/2006/relationships/image" Target="../media/image7.png"/><Relationship Id="rId1" Type="http://schemas.openxmlformats.org/officeDocument/2006/relationships/slideLayout" Target="../slideLayouts/slideLayout10.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86.xml.rels><?xml version="1.0" encoding="UTF-8" standalone="yes"?>
<Relationships xmlns="http://schemas.openxmlformats.org/package/2006/relationships"><Relationship Id="rId3" Type="http://schemas.openxmlformats.org/officeDocument/2006/relationships/image" Target="../media/image185.jpg"/><Relationship Id="rId2" Type="http://schemas.openxmlformats.org/officeDocument/2006/relationships/image" Target="../media/image7.png"/><Relationship Id="rId1" Type="http://schemas.openxmlformats.org/officeDocument/2006/relationships/slideLayout" Target="../slideLayouts/slideLayout10.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9.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Layout" Target="../slideLayouts/slideLayout9.xml"/><Relationship Id="rId1" Type="http://schemas.openxmlformats.org/officeDocument/2006/relationships/tags" Target="../tags/tag2.xml"/><Relationship Id="rId4" Type="http://schemas.openxmlformats.org/officeDocument/2006/relationships/image" Target="../media/image45.emf"/></Relationships>
</file>

<file path=ppt/slides/_rels/slide90.xml.rels><?xml version="1.0" encoding="UTF-8" standalone="yes"?>
<Relationships xmlns="http://schemas.openxmlformats.org/package/2006/relationships"><Relationship Id="rId3" Type="http://schemas.openxmlformats.org/officeDocument/2006/relationships/image" Target="../media/image185.jpg"/><Relationship Id="rId2" Type="http://schemas.openxmlformats.org/officeDocument/2006/relationships/image" Target="../media/image7.png"/><Relationship Id="rId1" Type="http://schemas.openxmlformats.org/officeDocument/2006/relationships/slideLayout" Target="../slideLayouts/slideLayout10.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94.xml.rels><?xml version="1.0" encoding="UTF-8" standalone="yes"?>
<Relationships xmlns="http://schemas.openxmlformats.org/package/2006/relationships"><Relationship Id="rId3" Type="http://schemas.openxmlformats.org/officeDocument/2006/relationships/image" Target="../media/image185.jpg"/><Relationship Id="rId2" Type="http://schemas.openxmlformats.org/officeDocument/2006/relationships/image" Target="../media/image7.png"/><Relationship Id="rId1" Type="http://schemas.openxmlformats.org/officeDocument/2006/relationships/slideLayout" Target="../slideLayouts/slideLayout10.xml"/></Relationships>
</file>

<file path=ppt/slides/_rels/slide95.xml.rels><?xml version="1.0" encoding="UTF-8" standalone="yes"?>
<Relationships xmlns="http://schemas.openxmlformats.org/package/2006/relationships"><Relationship Id="rId2" Type="http://schemas.openxmlformats.org/officeDocument/2006/relationships/image" Target="../media/image186.png"/><Relationship Id="rId1" Type="http://schemas.openxmlformats.org/officeDocument/2006/relationships/slideLayout" Target="../slideLayouts/slideLayout5.xml"/></Relationships>
</file>

<file path=ppt/slides/_rels/slide96.xml.rels><?xml version="1.0" encoding="UTF-8" standalone="yes"?>
<Relationships xmlns="http://schemas.openxmlformats.org/package/2006/relationships"><Relationship Id="rId3" Type="http://schemas.openxmlformats.org/officeDocument/2006/relationships/image" Target="../media/image188.jpeg"/><Relationship Id="rId2" Type="http://schemas.openxmlformats.org/officeDocument/2006/relationships/image" Target="../media/image187.jpeg"/><Relationship Id="rId1" Type="http://schemas.openxmlformats.org/officeDocument/2006/relationships/slideLayout" Target="../slideLayouts/slideLayout5.xml"/><Relationship Id="rId4" Type="http://schemas.openxmlformats.org/officeDocument/2006/relationships/image" Target="../media/image189.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FA9FA0A-43EE-8B13-E27C-A3462696E73B}"/>
              </a:ext>
            </a:extLst>
          </p:cNvPr>
          <p:cNvPicPr>
            <a:picLocks noChangeAspect="1"/>
          </p:cNvPicPr>
          <p:nvPr/>
        </p:nvPicPr>
        <p:blipFill>
          <a:blip r:embed="rId2">
            <a:extLst>
              <a:ext uri="{28A0092B-C50C-407E-A947-70E740481C1C}">
                <a14:useLocalDpi xmlns:a14="http://schemas.microsoft.com/office/drawing/2010/main" val="0"/>
              </a:ext>
            </a:extLst>
          </a:blip>
          <a:srcRect l="1073" r="1073"/>
          <a:stretch/>
        </p:blipFill>
        <p:spPr>
          <a:xfrm>
            <a:off x="20" y="10"/>
            <a:ext cx="6857980" cy="9905990"/>
          </a:xfrm>
          <a:prstGeom prst="rect">
            <a:avLst/>
          </a:prstGeom>
        </p:spPr>
      </p:pic>
    </p:spTree>
    <p:extLst>
      <p:ext uri="{BB962C8B-B14F-4D97-AF65-F5344CB8AC3E}">
        <p14:creationId xmlns:p14="http://schemas.microsoft.com/office/powerpoint/2010/main" val="92462675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2"/>
          <a:srcRect l="27250" r="27250" b="48"/>
          <a:stretch>
            <a:fillRect/>
          </a:stretch>
        </p:blipFill>
        <p:spPr>
          <a:xfrm>
            <a:off x="-2910" y="0"/>
            <a:ext cx="6861600" cy="10044076"/>
          </a:xfrm>
          <a:prstGeom prst="rect">
            <a:avLst/>
          </a:prstGeom>
        </p:spPr>
      </p:pic>
      <p:sp>
        <p:nvSpPr>
          <p:cNvPr id="3" name="Rectangle 4">
            <a:extLst>
              <a:ext uri="{FF2B5EF4-FFF2-40B4-BE49-F238E27FC236}">
                <a16:creationId xmlns:a16="http://schemas.microsoft.com/office/drawing/2014/main" id="{B71A104B-4196-EE24-7CD0-D1B8B9B02C4E}"/>
              </a:ext>
            </a:extLst>
          </p:cNvPr>
          <p:cNvSpPr/>
          <p:nvPr/>
        </p:nvSpPr>
        <p:spPr>
          <a:xfrm>
            <a:off x="1" y="3327401"/>
            <a:ext cx="3564014" cy="2764554"/>
          </a:xfrm>
          <a:prstGeom prst="rect">
            <a:avLst/>
          </a:prstGeom>
          <a:solidFill>
            <a:schemeClr val="tx1">
              <a:lumMod val="95000"/>
              <a:lumOff val="5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Autofit/>
          </a:bodyPr>
          <a:lstStyle/>
          <a:p>
            <a:pPr algn="r"/>
            <a:r>
              <a:rPr lang="en-IN" sz="5400" spc="600" dirty="0">
                <a:effectLst>
                  <a:outerShdw blurRad="38100" dist="38100" dir="2700000" algn="tl">
                    <a:srgbClr val="000000">
                      <a:alpha val="43137"/>
                    </a:srgbClr>
                  </a:outerShdw>
                </a:effectLst>
                <a:latin typeface="Bebas Neue Bold" panose="020B0606020202050201" pitchFamily="34" charset="0"/>
              </a:rPr>
              <a:t>GLOBAL</a:t>
            </a:r>
          </a:p>
          <a:p>
            <a:pPr algn="r"/>
            <a:r>
              <a:rPr lang="en-IN" sz="5400" spc="600" dirty="0">
                <a:effectLst>
                  <a:outerShdw blurRad="38100" dist="38100" dir="2700000" algn="tl">
                    <a:srgbClr val="000000">
                      <a:alpha val="43137"/>
                    </a:srgbClr>
                  </a:outerShdw>
                </a:effectLst>
                <a:latin typeface="Bebas Neue Bold" panose="020B0606020202050201" pitchFamily="34" charset="0"/>
              </a:rPr>
              <a:t>Tourism OUTLOOK</a:t>
            </a:r>
          </a:p>
        </p:txBody>
      </p:sp>
    </p:spTree>
    <p:extLst>
      <p:ext uri="{BB962C8B-B14F-4D97-AF65-F5344CB8AC3E}">
        <p14:creationId xmlns:p14="http://schemas.microsoft.com/office/powerpoint/2010/main" val="358510482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 name="תמונה 30">
            <a:extLst>
              <a:ext uri="{FF2B5EF4-FFF2-40B4-BE49-F238E27FC236}">
                <a16:creationId xmlns:a16="http://schemas.microsoft.com/office/drawing/2014/main" id="{C9A0D257-4609-21ED-13EB-013603E41F7C}"/>
              </a:ext>
            </a:extLst>
          </p:cNvPr>
          <p:cNvPicPr>
            <a:picLocks noChangeAspect="1"/>
          </p:cNvPicPr>
          <p:nvPr/>
        </p:nvPicPr>
        <p:blipFill>
          <a:blip r:embed="rId2"/>
          <a:stretch>
            <a:fillRect/>
          </a:stretch>
        </p:blipFill>
        <p:spPr>
          <a:xfrm>
            <a:off x="766730" y="6697723"/>
            <a:ext cx="5400000" cy="2260722"/>
          </a:xfrm>
          <a:prstGeom prst="rect">
            <a:avLst/>
          </a:prstGeom>
        </p:spPr>
      </p:pic>
      <p:pic>
        <p:nvPicPr>
          <p:cNvPr id="7" name="תמונה 6">
            <a:extLst>
              <a:ext uri="{FF2B5EF4-FFF2-40B4-BE49-F238E27FC236}">
                <a16:creationId xmlns:a16="http://schemas.microsoft.com/office/drawing/2014/main" id="{43AACDC0-13F1-28DA-78E6-46F49CE352C4}"/>
              </a:ext>
            </a:extLst>
          </p:cNvPr>
          <p:cNvPicPr>
            <a:picLocks noChangeAspect="1"/>
          </p:cNvPicPr>
          <p:nvPr/>
        </p:nvPicPr>
        <p:blipFill>
          <a:blip r:embed="rId3"/>
          <a:stretch>
            <a:fillRect/>
          </a:stretch>
        </p:blipFill>
        <p:spPr>
          <a:xfrm>
            <a:off x="766730" y="4327053"/>
            <a:ext cx="5400000" cy="2291132"/>
          </a:xfrm>
          <a:prstGeom prst="rect">
            <a:avLst/>
          </a:prstGeom>
        </p:spPr>
      </p:pic>
      <p:sp>
        <p:nvSpPr>
          <p:cNvPr id="8" name="Rectangle 7"/>
          <p:cNvSpPr/>
          <p:nvPr/>
        </p:nvSpPr>
        <p:spPr>
          <a:xfrm>
            <a:off x="3609020" y="227475"/>
            <a:ext cx="2389470" cy="72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72000" rIns="36000" bIns="36000" rtlCol="0" anchor="ctr"/>
          <a:lstStyle/>
          <a:p>
            <a:pPr marL="0" marR="0" lvl="0" indent="0" algn="r" defTabSz="718444" rtl="0" eaLnBrk="1" fontAlgn="auto" latinLnBrk="0" hangingPunct="1">
              <a:lnSpc>
                <a:spcPct val="80000"/>
              </a:lnSpc>
              <a:spcBef>
                <a:spcPts val="0"/>
              </a:spcBef>
              <a:spcAft>
                <a:spcPts val="0"/>
              </a:spcAft>
              <a:buClrTx/>
              <a:buSzTx/>
              <a:buFontTx/>
              <a:buNone/>
              <a:tabLst/>
              <a:defRPr/>
            </a:pPr>
            <a:r>
              <a:rPr lang="en-ZA" sz="2400" dirty="0">
                <a:solidFill>
                  <a:srgbClr val="E3DED1">
                    <a:lumMod val="25000"/>
                  </a:srgbClr>
                </a:solidFill>
                <a:highlight>
                  <a:srgbClr val="FFFFFF"/>
                </a:highlight>
                <a:latin typeface="Source Sans Pro Black" panose="020B0803030403020204" pitchFamily="34" charset="0"/>
                <a:sym typeface="Wingdings" panose="05000000000000000000" pitchFamily="2" charset="2"/>
              </a:rPr>
              <a:t>-20%</a:t>
            </a:r>
            <a:endParaRPr kumimoji="0" lang="en-ZA" sz="2400" b="0" i="0" u="none" strike="noStrike" kern="1200" cap="none" spc="0" normalizeH="0" baseline="0" noProof="0" dirty="0">
              <a:ln>
                <a:noFill/>
              </a:ln>
              <a:solidFill>
                <a:srgbClr val="E3DED1">
                  <a:lumMod val="25000"/>
                </a:srgbClr>
              </a:solidFill>
              <a:effectLst/>
              <a:highlight>
                <a:srgbClr val="FFFFFF"/>
              </a:highlight>
              <a:uLnTx/>
              <a:uFillTx/>
              <a:latin typeface="Source Sans Pro SemiBold" panose="020B0603030403020204" pitchFamily="34" charset="0"/>
              <a:ea typeface="+mn-ea"/>
              <a:cs typeface="+mn-cs"/>
            </a:endParaRPr>
          </a:p>
        </p:txBody>
      </p:sp>
      <p:sp>
        <p:nvSpPr>
          <p:cNvPr id="13" name="Isosceles Triangle 12">
            <a:extLst>
              <a:ext uri="{FF2B5EF4-FFF2-40B4-BE49-F238E27FC236}">
                <a16:creationId xmlns:a16="http://schemas.microsoft.com/office/drawing/2014/main" id="{901ACA06-F857-4CF1-83FA-C84070C28533}"/>
              </a:ext>
            </a:extLst>
          </p:cNvPr>
          <p:cNvSpPr/>
          <p:nvPr/>
        </p:nvSpPr>
        <p:spPr>
          <a:xfrm rot="10800000">
            <a:off x="6039290" y="561854"/>
            <a:ext cx="86085" cy="74211"/>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IN" sz="1414" b="0" i="0" u="none" strike="noStrike" kern="1200" cap="none" spc="0" normalizeH="0" baseline="0" noProof="0" dirty="0">
              <a:ln>
                <a:noFill/>
              </a:ln>
              <a:solidFill>
                <a:prstClr val="white"/>
              </a:solidFill>
              <a:effectLst/>
              <a:highlight>
                <a:srgbClr val="FFFF00"/>
              </a:highlight>
              <a:uLnTx/>
              <a:uFillTx/>
              <a:latin typeface="Calibri"/>
              <a:ea typeface="+mn-ea"/>
              <a:cs typeface="+mn-cs"/>
            </a:endParaRPr>
          </a:p>
        </p:txBody>
      </p:sp>
      <p:sp>
        <p:nvSpPr>
          <p:cNvPr id="14" name="תיבת טקסט 13">
            <a:extLst>
              <a:ext uri="{FF2B5EF4-FFF2-40B4-BE49-F238E27FC236}">
                <a16:creationId xmlns:a16="http://schemas.microsoft.com/office/drawing/2014/main" id="{78475181-56A6-4164-9140-67BB441679D6}"/>
              </a:ext>
            </a:extLst>
          </p:cNvPr>
          <p:cNvSpPr txBox="1"/>
          <p:nvPr/>
        </p:nvSpPr>
        <p:spPr>
          <a:xfrm>
            <a:off x="714150" y="8958735"/>
            <a:ext cx="5411225" cy="461665"/>
          </a:xfrm>
          <a:prstGeom prst="rect">
            <a:avLst/>
          </a:prstGeom>
          <a:noFill/>
        </p:spPr>
        <p:txBody>
          <a:bodyPr wrap="square" rtlCol="1">
            <a:spAutoFit/>
          </a:bodyPr>
          <a:lstStyle/>
          <a:p>
            <a:r>
              <a:rPr lang="en-US" sz="800" kern="1800" baseline="30000" dirty="0">
                <a:solidFill>
                  <a:schemeClr val="tx1">
                    <a:lumMod val="75000"/>
                    <a:lumOff val="25000"/>
                  </a:schemeClr>
                </a:solidFill>
                <a:highlight>
                  <a:srgbClr val="FFFFFF"/>
                </a:highlight>
                <a:latin typeface="Trebuchet MS" panose="020B0603020202020204" pitchFamily="34" charset="0"/>
                <a:cs typeface="Times New Roman" panose="02020603050405020304" pitchFamily="18" charset="0"/>
              </a:rPr>
              <a:t>2 </a:t>
            </a:r>
            <a:r>
              <a:rPr lang="en-US" sz="800" kern="1800" dirty="0">
                <a:solidFill>
                  <a:schemeClr val="tx1">
                    <a:lumMod val="75000"/>
                    <a:lumOff val="25000"/>
                  </a:schemeClr>
                </a:solidFill>
                <a:highlight>
                  <a:srgbClr val="FFFFFF"/>
                </a:highlight>
                <a:latin typeface="Trebuchet MS" panose="020B0603020202020204" pitchFamily="34" charset="0"/>
                <a:cs typeface="Times New Roman" panose="02020603050405020304" pitchFamily="18" charset="0"/>
              </a:rPr>
              <a:t>Excerpt: UNWTO World Tourism Barometer Volume 21, Issue 1, January 2023.</a:t>
            </a:r>
          </a:p>
          <a:p>
            <a:r>
              <a:rPr lang="en-US" sz="800" kern="1800" baseline="30000" dirty="0">
                <a:solidFill>
                  <a:schemeClr val="tx1">
                    <a:lumMod val="75000"/>
                    <a:lumOff val="25000"/>
                  </a:schemeClr>
                </a:solidFill>
                <a:highlight>
                  <a:srgbClr val="FFFFFF"/>
                </a:highlight>
                <a:latin typeface="Trebuchet MS" panose="020B0603020202020204" pitchFamily="34" charset="0"/>
                <a:cs typeface="Times New Roman" panose="02020603050405020304" pitchFamily="18" charset="0"/>
              </a:rPr>
              <a:t>3</a:t>
            </a:r>
            <a:r>
              <a:rPr lang="en-US" sz="800" kern="1800" dirty="0">
                <a:solidFill>
                  <a:schemeClr val="tx1">
                    <a:lumMod val="75000"/>
                    <a:lumOff val="25000"/>
                  </a:schemeClr>
                </a:solidFill>
                <a:highlight>
                  <a:srgbClr val="FFFFFF"/>
                </a:highlight>
                <a:latin typeface="Trebuchet MS" panose="020B0603020202020204" pitchFamily="34" charset="0"/>
                <a:cs typeface="Times New Roman" panose="02020603050405020304" pitchFamily="18" charset="0"/>
              </a:rPr>
              <a:t> Excerpt: UNWTO World Tourism Barometer Volume 21, Issue 2, May 2023.</a:t>
            </a:r>
          </a:p>
          <a:p>
            <a:r>
              <a:rPr lang="en-US" sz="800" kern="1800" baseline="30000" dirty="0">
                <a:solidFill>
                  <a:schemeClr val="tx1">
                    <a:lumMod val="75000"/>
                    <a:lumOff val="25000"/>
                  </a:schemeClr>
                </a:solidFill>
                <a:highlight>
                  <a:srgbClr val="FFFFFF"/>
                </a:highlight>
                <a:latin typeface="Trebuchet MS" panose="020B0603020202020204" pitchFamily="34" charset="0"/>
                <a:cs typeface="Times New Roman" panose="02020603050405020304" pitchFamily="18" charset="0"/>
              </a:rPr>
              <a:t>4 </a:t>
            </a:r>
            <a:r>
              <a:rPr lang="en-US" sz="800" kern="1800" dirty="0">
                <a:solidFill>
                  <a:schemeClr val="tx1">
                    <a:lumMod val="75000"/>
                    <a:lumOff val="25000"/>
                  </a:schemeClr>
                </a:solidFill>
                <a:highlight>
                  <a:srgbClr val="FFFFFF"/>
                </a:highlight>
                <a:latin typeface="Trebuchet MS" panose="020B0603020202020204" pitchFamily="34" charset="0"/>
                <a:cs typeface="Times New Roman" panose="02020603050405020304" pitchFamily="18" charset="0"/>
              </a:rPr>
              <a:t>UNWTO World Tourism Barometer Volume 21, Issue 2, May 2023.</a:t>
            </a:r>
          </a:p>
        </p:txBody>
      </p:sp>
      <p:sp>
        <p:nvSpPr>
          <p:cNvPr id="18" name="Rectangle 1">
            <a:extLst>
              <a:ext uri="{FF2B5EF4-FFF2-40B4-BE49-F238E27FC236}">
                <a16:creationId xmlns:a16="http://schemas.microsoft.com/office/drawing/2014/main" id="{812F8671-6831-4E9F-AE29-C903E2D6AE36}"/>
              </a:ext>
            </a:extLst>
          </p:cNvPr>
          <p:cNvSpPr/>
          <p:nvPr/>
        </p:nvSpPr>
        <p:spPr>
          <a:xfrm>
            <a:off x="6718" y="462166"/>
            <a:ext cx="576000" cy="23385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IN" sz="1414" b="0" i="0" u="none" strike="noStrike" kern="1200" cap="none" spc="0" normalizeH="0" baseline="0" noProof="0" dirty="0">
              <a:ln>
                <a:noFill/>
              </a:ln>
              <a:solidFill>
                <a:prstClr val="white"/>
              </a:solidFill>
              <a:effectLst/>
              <a:highlight>
                <a:srgbClr val="FFFF00"/>
              </a:highlight>
              <a:uLnTx/>
              <a:uFillTx/>
              <a:latin typeface="Calibri"/>
              <a:ea typeface="+mn-ea"/>
              <a:cs typeface="+mn-cs"/>
            </a:endParaRPr>
          </a:p>
        </p:txBody>
      </p:sp>
      <p:sp>
        <p:nvSpPr>
          <p:cNvPr id="19" name="TextBox 4">
            <a:extLst>
              <a:ext uri="{FF2B5EF4-FFF2-40B4-BE49-F238E27FC236}">
                <a16:creationId xmlns:a16="http://schemas.microsoft.com/office/drawing/2014/main" id="{97E25AFC-50A6-4D25-813B-297931BA3AB3}"/>
              </a:ext>
            </a:extLst>
          </p:cNvPr>
          <p:cNvSpPr txBox="1"/>
          <p:nvPr/>
        </p:nvSpPr>
        <p:spPr>
          <a:xfrm>
            <a:off x="728700" y="317485"/>
            <a:ext cx="4770530" cy="523220"/>
          </a:xfrm>
          <a:prstGeom prst="rect">
            <a:avLst/>
          </a:prstGeom>
          <a:noFill/>
        </p:spPr>
        <p:txBody>
          <a:bodyPr wrap="square" lIns="0" rIns="0" rtlCol="0">
            <a:spAutoFit/>
          </a:bodyPr>
          <a:lstStyle>
            <a:defPPr>
              <a:defRPr lang="en-US"/>
            </a:defPPr>
            <a:lvl1pPr>
              <a:defRPr sz="2800" b="1" kern="0">
                <a:solidFill>
                  <a:schemeClr val="tx1">
                    <a:lumMod val="75000"/>
                    <a:lumOff val="25000"/>
                  </a:schemeClr>
                </a:solidFill>
                <a:latin typeface="Bebas Neue Bold" panose="020B0606020202050201" pitchFamily="34" charset="0"/>
                <a:cs typeface="Arial" panose="020B0604020202020204" pitchFamily="34" charset="0"/>
              </a:defRPr>
            </a:lvl1pPr>
          </a:lstStyle>
          <a:p>
            <a:r>
              <a:rPr lang="en-ZA" dirty="0">
                <a:highlight>
                  <a:srgbClr val="FFFFFF"/>
                </a:highlight>
              </a:rPr>
              <a:t>GLOBAL tourism PERFORMANCE </a:t>
            </a:r>
          </a:p>
        </p:txBody>
      </p:sp>
      <p:grpSp>
        <p:nvGrpSpPr>
          <p:cNvPr id="24" name="Group 22">
            <a:extLst>
              <a:ext uri="{FF2B5EF4-FFF2-40B4-BE49-F238E27FC236}">
                <a16:creationId xmlns:a16="http://schemas.microsoft.com/office/drawing/2014/main" id="{BCF67BC9-2170-4874-8E48-0FE5332E210B}"/>
              </a:ext>
            </a:extLst>
          </p:cNvPr>
          <p:cNvGrpSpPr/>
          <p:nvPr/>
        </p:nvGrpSpPr>
        <p:grpSpPr>
          <a:xfrm rot="16200000">
            <a:off x="6081739" y="510671"/>
            <a:ext cx="1279411" cy="284187"/>
            <a:chOff x="-1768098" y="1682693"/>
            <a:chExt cx="10577544" cy="2349518"/>
          </a:xfrm>
        </p:grpSpPr>
        <p:sp>
          <p:nvSpPr>
            <p:cNvPr id="25" name="Freeform 5">
              <a:extLst>
                <a:ext uri="{FF2B5EF4-FFF2-40B4-BE49-F238E27FC236}">
                  <a16:creationId xmlns:a16="http://schemas.microsoft.com/office/drawing/2014/main" id="{1E59609A-E336-4728-96B7-2C7A873241C1}"/>
                </a:ext>
              </a:extLst>
            </p:cNvPr>
            <p:cNvSpPr>
              <a:spLocks/>
            </p:cNvSpPr>
            <p:nvPr/>
          </p:nvSpPr>
          <p:spPr bwMode="auto">
            <a:xfrm>
              <a:off x="4837440" y="2043889"/>
              <a:ext cx="3972006" cy="1988322"/>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E3010F"/>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26" name="Freeform 5">
              <a:extLst>
                <a:ext uri="{FF2B5EF4-FFF2-40B4-BE49-F238E27FC236}">
                  <a16:creationId xmlns:a16="http://schemas.microsoft.com/office/drawing/2014/main" id="{123A6238-EDE8-47E1-ADE5-BF99E84C6F60}"/>
                </a:ext>
              </a:extLst>
            </p:cNvPr>
            <p:cNvSpPr>
              <a:spLocks/>
            </p:cNvSpPr>
            <p:nvPr/>
          </p:nvSpPr>
          <p:spPr bwMode="auto">
            <a:xfrm>
              <a:off x="3357940" y="1989081"/>
              <a:ext cx="4081463" cy="2043113"/>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27" name="Freeform 6">
              <a:extLst>
                <a:ext uri="{FF2B5EF4-FFF2-40B4-BE49-F238E27FC236}">
                  <a16:creationId xmlns:a16="http://schemas.microsoft.com/office/drawing/2014/main" id="{DC2AA7FD-741C-4D4A-A6E5-5638E52327F2}"/>
                </a:ext>
              </a:extLst>
            </p:cNvPr>
            <p:cNvSpPr>
              <a:spLocks/>
            </p:cNvSpPr>
            <p:nvPr/>
          </p:nvSpPr>
          <p:spPr bwMode="auto">
            <a:xfrm>
              <a:off x="1652965" y="1822393"/>
              <a:ext cx="4418013" cy="2209800"/>
            </a:xfrm>
            <a:custGeom>
              <a:avLst/>
              <a:gdLst>
                <a:gd name="T0" fmla="*/ 1392 w 2783"/>
                <a:gd name="T1" fmla="*/ 0 h 1392"/>
                <a:gd name="T2" fmla="*/ 2783 w 2783"/>
                <a:gd name="T3" fmla="*/ 1392 h 1392"/>
                <a:gd name="T4" fmla="*/ 1983 w 2783"/>
                <a:gd name="T5" fmla="*/ 1392 h 1392"/>
                <a:gd name="T6" fmla="*/ 1392 w 2783"/>
                <a:gd name="T7" fmla="*/ 800 h 1392"/>
                <a:gd name="T8" fmla="*/ 800 w 2783"/>
                <a:gd name="T9" fmla="*/ 1392 h 1392"/>
                <a:gd name="T10" fmla="*/ 0 w 2783"/>
                <a:gd name="T11" fmla="*/ 1392 h 1392"/>
                <a:gd name="T12" fmla="*/ 1392 w 2783"/>
                <a:gd name="T13" fmla="*/ 0 h 1392"/>
                <a:gd name="T14" fmla="*/ 1392 w 2783"/>
                <a:gd name="T15" fmla="*/ 0 h 13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83" h="1392">
                  <a:moveTo>
                    <a:pt x="1392" y="0"/>
                  </a:moveTo>
                  <a:lnTo>
                    <a:pt x="2783" y="1392"/>
                  </a:lnTo>
                  <a:lnTo>
                    <a:pt x="1983" y="1392"/>
                  </a:lnTo>
                  <a:lnTo>
                    <a:pt x="1392" y="800"/>
                  </a:lnTo>
                  <a:lnTo>
                    <a:pt x="800" y="1392"/>
                  </a:lnTo>
                  <a:lnTo>
                    <a:pt x="0" y="1392"/>
                  </a:lnTo>
                  <a:lnTo>
                    <a:pt x="1392" y="0"/>
                  </a:lnTo>
                  <a:lnTo>
                    <a:pt x="1392" y="0"/>
                  </a:lnTo>
                  <a:close/>
                </a:path>
              </a:pathLst>
            </a:custGeom>
            <a:solidFill>
              <a:srgbClr val="07141A"/>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28" name="Freeform 7">
              <a:extLst>
                <a:ext uri="{FF2B5EF4-FFF2-40B4-BE49-F238E27FC236}">
                  <a16:creationId xmlns:a16="http://schemas.microsoft.com/office/drawing/2014/main" id="{79EE0B1D-2A74-424B-AFCC-CD3FF96FC071}"/>
                </a:ext>
              </a:extLst>
            </p:cNvPr>
            <p:cNvSpPr>
              <a:spLocks/>
            </p:cNvSpPr>
            <p:nvPr/>
          </p:nvSpPr>
          <p:spPr bwMode="auto">
            <a:xfrm>
              <a:off x="-45660" y="1741431"/>
              <a:ext cx="4578350" cy="2290763"/>
            </a:xfrm>
            <a:custGeom>
              <a:avLst/>
              <a:gdLst>
                <a:gd name="T0" fmla="*/ 1442 w 2884"/>
                <a:gd name="T1" fmla="*/ 0 h 1443"/>
                <a:gd name="T2" fmla="*/ 2884 w 2884"/>
                <a:gd name="T3" fmla="*/ 1443 h 1443"/>
                <a:gd name="T4" fmla="*/ 2055 w 2884"/>
                <a:gd name="T5" fmla="*/ 1443 h 1443"/>
                <a:gd name="T6" fmla="*/ 1442 w 2884"/>
                <a:gd name="T7" fmla="*/ 829 h 1443"/>
                <a:gd name="T8" fmla="*/ 829 w 2884"/>
                <a:gd name="T9" fmla="*/ 1443 h 1443"/>
                <a:gd name="T10" fmla="*/ 0 w 2884"/>
                <a:gd name="T11" fmla="*/ 1443 h 1443"/>
                <a:gd name="T12" fmla="*/ 1442 w 2884"/>
                <a:gd name="T13" fmla="*/ 0 h 1443"/>
                <a:gd name="T14" fmla="*/ 1442 w 2884"/>
                <a:gd name="T15" fmla="*/ 0 h 14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4" h="1443">
                  <a:moveTo>
                    <a:pt x="1442" y="0"/>
                  </a:moveTo>
                  <a:lnTo>
                    <a:pt x="2884" y="1443"/>
                  </a:lnTo>
                  <a:lnTo>
                    <a:pt x="2055" y="1443"/>
                  </a:lnTo>
                  <a:lnTo>
                    <a:pt x="1442" y="829"/>
                  </a:lnTo>
                  <a:lnTo>
                    <a:pt x="829" y="1443"/>
                  </a:lnTo>
                  <a:lnTo>
                    <a:pt x="0" y="1443"/>
                  </a:lnTo>
                  <a:lnTo>
                    <a:pt x="1442" y="0"/>
                  </a:lnTo>
                  <a:lnTo>
                    <a:pt x="1442" y="0"/>
                  </a:lnTo>
                  <a:close/>
                </a:path>
              </a:pathLst>
            </a:custGeom>
            <a:solidFill>
              <a:srgbClr val="008A3B"/>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29" name="Freeform 8">
              <a:extLst>
                <a:ext uri="{FF2B5EF4-FFF2-40B4-BE49-F238E27FC236}">
                  <a16:creationId xmlns:a16="http://schemas.microsoft.com/office/drawing/2014/main" id="{8E9CE710-0D5C-47DC-B530-B52FF95AF97F}"/>
                </a:ext>
              </a:extLst>
            </p:cNvPr>
            <p:cNvSpPr>
              <a:spLocks/>
            </p:cNvSpPr>
            <p:nvPr/>
          </p:nvSpPr>
          <p:spPr bwMode="auto">
            <a:xfrm>
              <a:off x="-1768098" y="1682693"/>
              <a:ext cx="4695825" cy="2349500"/>
            </a:xfrm>
            <a:custGeom>
              <a:avLst/>
              <a:gdLst>
                <a:gd name="T0" fmla="*/ 1479 w 2958"/>
                <a:gd name="T1" fmla="*/ 0 h 1480"/>
                <a:gd name="T2" fmla="*/ 2958 w 2958"/>
                <a:gd name="T3" fmla="*/ 1480 h 1480"/>
                <a:gd name="T4" fmla="*/ 2108 w 2958"/>
                <a:gd name="T5" fmla="*/ 1480 h 1480"/>
                <a:gd name="T6" fmla="*/ 1479 w 2958"/>
                <a:gd name="T7" fmla="*/ 851 h 1480"/>
                <a:gd name="T8" fmla="*/ 850 w 2958"/>
                <a:gd name="T9" fmla="*/ 1480 h 1480"/>
                <a:gd name="T10" fmla="*/ 0 w 2958"/>
                <a:gd name="T11" fmla="*/ 1480 h 1480"/>
                <a:gd name="T12" fmla="*/ 1479 w 2958"/>
                <a:gd name="T13" fmla="*/ 0 h 1480"/>
                <a:gd name="T14" fmla="*/ 1479 w 2958"/>
                <a:gd name="T15" fmla="*/ 0 h 14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58" h="1480">
                  <a:moveTo>
                    <a:pt x="1479" y="0"/>
                  </a:moveTo>
                  <a:lnTo>
                    <a:pt x="2958" y="1480"/>
                  </a:lnTo>
                  <a:lnTo>
                    <a:pt x="2108" y="1480"/>
                  </a:lnTo>
                  <a:lnTo>
                    <a:pt x="1479" y="851"/>
                  </a:lnTo>
                  <a:lnTo>
                    <a:pt x="850" y="1480"/>
                  </a:lnTo>
                  <a:lnTo>
                    <a:pt x="0" y="1480"/>
                  </a:lnTo>
                  <a:lnTo>
                    <a:pt x="1479" y="0"/>
                  </a:lnTo>
                  <a:lnTo>
                    <a:pt x="1479" y="0"/>
                  </a:lnTo>
                  <a:close/>
                </a:path>
              </a:pathLst>
            </a:custGeom>
            <a:solidFill>
              <a:srgbClr val="0D3C89"/>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grpSp>
      <p:sp>
        <p:nvSpPr>
          <p:cNvPr id="6" name="Text Placeholder 1"/>
          <p:cNvSpPr txBox="1">
            <a:spLocks/>
          </p:cNvSpPr>
          <p:nvPr/>
        </p:nvSpPr>
        <p:spPr>
          <a:xfrm>
            <a:off x="714150" y="1065535"/>
            <a:ext cx="5505160" cy="3181979"/>
          </a:xfrm>
          <a:prstGeom prst="rect">
            <a:avLst/>
          </a:prstGeom>
          <a:noFill/>
        </p:spPr>
        <p:txBody>
          <a:bodyPr/>
          <a:lstStyle>
            <a:lvl1pPr marL="180000" indent="-180000" algn="l" defTabSz="584310" rtl="0" eaLnBrk="1" latinLnBrk="0" hangingPunct="1">
              <a:spcBef>
                <a:spcPct val="20000"/>
              </a:spcBef>
              <a:buSzPct val="125000"/>
              <a:buFont typeface="Arial" panose="020B0604020202020204" pitchFamily="34" charset="0"/>
              <a:buChar char="•"/>
              <a:defRPr sz="1050" kern="1200">
                <a:solidFill>
                  <a:schemeClr val="tx1"/>
                </a:solidFill>
                <a:latin typeface="Source Sans Pro" panose="020B0503030403020204" pitchFamily="34" charset="0"/>
                <a:ea typeface="+mn-ea"/>
                <a:cs typeface="+mn-cs"/>
              </a:defRPr>
            </a:lvl1pPr>
            <a:lvl2pPr marL="360000" marR="0" indent="-180000" algn="l" defTabSz="584310" rtl="0" eaLnBrk="1" fontAlgn="auto" latinLnBrk="0" hangingPunct="1">
              <a:lnSpc>
                <a:spcPct val="100000"/>
              </a:lnSpc>
              <a:spcBef>
                <a:spcPct val="20000"/>
              </a:spcBef>
              <a:spcAft>
                <a:spcPts val="0"/>
              </a:spcAft>
              <a:buClrTx/>
              <a:buSzPct val="125000"/>
              <a:buFont typeface="Arial" panose="020B0604020202020204" pitchFamily="34" charset="0"/>
              <a:buChar char="•"/>
              <a:tabLst/>
              <a:defRPr sz="1050" kern="1200">
                <a:solidFill>
                  <a:schemeClr val="tx1"/>
                </a:solidFill>
                <a:latin typeface="Source Sans Pro" panose="020B0503030403020204" pitchFamily="34" charset="0"/>
                <a:ea typeface="+mn-ea"/>
                <a:cs typeface="+mn-cs"/>
              </a:defRPr>
            </a:lvl2pPr>
            <a:lvl3pPr marL="540000" indent="-180000" algn="l" defTabSz="584310" rtl="0" eaLnBrk="1" latinLnBrk="0" hangingPunct="1">
              <a:spcBef>
                <a:spcPct val="20000"/>
              </a:spcBef>
              <a:buSzPct val="125000"/>
              <a:buFont typeface="Arial" panose="020B0604020202020204" pitchFamily="34" charset="0"/>
              <a:buChar char="•"/>
              <a:defRPr sz="1050" kern="1200">
                <a:solidFill>
                  <a:schemeClr val="tx1"/>
                </a:solidFill>
                <a:latin typeface="Source Sans Pro" panose="020B0503030403020204" pitchFamily="34" charset="0"/>
                <a:ea typeface="+mn-ea"/>
                <a:cs typeface="+mn-cs"/>
              </a:defRPr>
            </a:lvl3pPr>
            <a:lvl4pPr marL="1022541" indent="-146077" algn="l" defTabSz="584310" rtl="0" eaLnBrk="1" latinLnBrk="0" hangingPunct="1">
              <a:spcBef>
                <a:spcPct val="20000"/>
              </a:spcBef>
              <a:buFont typeface="Arial" pitchFamily="34" charset="0"/>
              <a:buChar char="–"/>
              <a:defRPr sz="1050" kern="1200">
                <a:solidFill>
                  <a:schemeClr val="tx1"/>
                </a:solidFill>
                <a:latin typeface="Source Sans Pro" panose="020B0503030403020204" pitchFamily="34" charset="0"/>
                <a:ea typeface="+mn-ea"/>
                <a:cs typeface="+mn-cs"/>
              </a:defRPr>
            </a:lvl4pPr>
            <a:lvl5pPr marL="1314696" indent="-146077" algn="l" defTabSz="584310" rtl="0" eaLnBrk="1" latinLnBrk="0" hangingPunct="1">
              <a:spcBef>
                <a:spcPct val="20000"/>
              </a:spcBef>
              <a:buFont typeface="Arial" pitchFamily="34" charset="0"/>
              <a:buChar char="»"/>
              <a:defRPr sz="1050" kern="1200">
                <a:solidFill>
                  <a:schemeClr val="tx1"/>
                </a:solidFill>
                <a:latin typeface="Source Sans Pro" panose="020B0503030403020204" pitchFamily="34" charset="0"/>
                <a:ea typeface="+mn-ea"/>
                <a:cs typeface="+mn-cs"/>
              </a:defRPr>
            </a:lvl5pPr>
            <a:lvl6pPr marL="1606852" indent="-146077" algn="l" defTabSz="584310" rtl="0" eaLnBrk="1" latinLnBrk="0" hangingPunct="1">
              <a:spcBef>
                <a:spcPct val="20000"/>
              </a:spcBef>
              <a:buFont typeface="Arial" pitchFamily="34" charset="0"/>
              <a:buChar char="•"/>
              <a:defRPr sz="1279" kern="1200">
                <a:solidFill>
                  <a:schemeClr val="tx1"/>
                </a:solidFill>
                <a:latin typeface="+mn-lt"/>
                <a:ea typeface="+mn-ea"/>
                <a:cs typeface="+mn-cs"/>
              </a:defRPr>
            </a:lvl6pPr>
            <a:lvl7pPr marL="1899005" indent="-146077" algn="l" defTabSz="584310" rtl="0" eaLnBrk="1" latinLnBrk="0" hangingPunct="1">
              <a:spcBef>
                <a:spcPct val="20000"/>
              </a:spcBef>
              <a:buFont typeface="Arial" pitchFamily="34" charset="0"/>
              <a:buChar char="•"/>
              <a:defRPr sz="1279" kern="1200">
                <a:solidFill>
                  <a:schemeClr val="tx1"/>
                </a:solidFill>
                <a:latin typeface="+mn-lt"/>
                <a:ea typeface="+mn-ea"/>
                <a:cs typeface="+mn-cs"/>
              </a:defRPr>
            </a:lvl7pPr>
            <a:lvl8pPr marL="2191161" indent="-146077" algn="l" defTabSz="584310" rtl="0" eaLnBrk="1" latinLnBrk="0" hangingPunct="1">
              <a:spcBef>
                <a:spcPct val="20000"/>
              </a:spcBef>
              <a:buFont typeface="Arial" pitchFamily="34" charset="0"/>
              <a:buChar char="•"/>
              <a:defRPr sz="1279" kern="1200">
                <a:solidFill>
                  <a:schemeClr val="tx1"/>
                </a:solidFill>
                <a:latin typeface="+mn-lt"/>
                <a:ea typeface="+mn-ea"/>
                <a:cs typeface="+mn-cs"/>
              </a:defRPr>
            </a:lvl8pPr>
            <a:lvl9pPr marL="2483315" indent="-146077" algn="l" defTabSz="584310" rtl="0" eaLnBrk="1" latinLnBrk="0" hangingPunct="1">
              <a:spcBef>
                <a:spcPct val="20000"/>
              </a:spcBef>
              <a:buFont typeface="Arial" pitchFamily="34" charset="0"/>
              <a:buChar char="•"/>
              <a:defRPr sz="1279" kern="1200">
                <a:solidFill>
                  <a:schemeClr val="tx1"/>
                </a:solidFill>
                <a:latin typeface="+mn-lt"/>
                <a:ea typeface="+mn-ea"/>
                <a:cs typeface="+mn-cs"/>
              </a:defRPr>
            </a:lvl9pPr>
          </a:lstStyle>
          <a:p>
            <a:pPr marL="0" indent="0" algn="just" fontAlgn="base">
              <a:spcBef>
                <a:spcPts val="600"/>
              </a:spcBef>
              <a:spcAft>
                <a:spcPts val="600"/>
              </a:spcAft>
              <a:buNone/>
            </a:pPr>
            <a:r>
              <a:rPr lang="en-US" sz="1000" dirty="0">
                <a:solidFill>
                  <a:srgbClr val="404040"/>
                </a:solidFill>
                <a:highlight>
                  <a:srgbClr val="FFFFFF"/>
                </a:highlight>
                <a:latin typeface="Trebuchet MS" panose="020B0603020202020204" pitchFamily="34" charset="0"/>
              </a:rPr>
              <a:t>In 2019, global international tourist arrivals reached 1.5 billion on the back of a decade of uninterrupted growth. Arrivals increased by an average of 5% per year between 2009 and 2019, and by +63% at an aggregate level. However, with the outbreak of the Covid-19 pandemic in late March 2020, t</a:t>
            </a:r>
            <a:r>
              <a:rPr lang="en-US" sz="1000" dirty="0">
                <a:solidFill>
                  <a:srgbClr val="404040"/>
                </a:solidFill>
                <a:effectLst/>
                <a:highlight>
                  <a:srgbClr val="FFFFFF"/>
                </a:highlight>
                <a:latin typeface="Trebuchet MS" panose="020B0603020202020204" pitchFamily="34" charset="0"/>
              </a:rPr>
              <a:t>he number of international tourist arrivals dropped sharply by -73%, from 1.5 billion to 407 million. This was by far the largest annual fall in the sector’s history and the lowest figure recorded since 1989.</a:t>
            </a:r>
            <a:r>
              <a:rPr lang="en-US" sz="1000" baseline="30000" dirty="0">
                <a:solidFill>
                  <a:srgbClr val="404040"/>
                </a:solidFill>
                <a:highlight>
                  <a:srgbClr val="FFFFFF"/>
                </a:highlight>
                <a:latin typeface="Trebuchet MS" panose="020B0603020202020204" pitchFamily="34" charset="0"/>
              </a:rPr>
              <a:t> </a:t>
            </a:r>
            <a:r>
              <a:rPr lang="en-US" sz="1000" dirty="0">
                <a:solidFill>
                  <a:srgbClr val="404040"/>
                </a:solidFill>
                <a:effectLst/>
                <a:highlight>
                  <a:srgbClr val="FFFFFF"/>
                </a:highlight>
                <a:latin typeface="Trebuchet MS" panose="020B0603020202020204" pitchFamily="34" charset="0"/>
              </a:rPr>
              <a:t>When international arrivals recovered slightly in 2021, they stayed well below pre-pandemic levels, totaling 456 million. Worldwide international tourist arrivals bounced back in 2022 but remained -37% below pre-pandemic levels, totaling 963 million. Figures from the UNWTO, show that the recovery was stronger than expected, </a:t>
            </a:r>
            <a:r>
              <a:rPr lang="en-US" sz="1000" dirty="0">
                <a:solidFill>
                  <a:srgbClr val="404040"/>
                </a:solidFill>
                <a:highlight>
                  <a:srgbClr val="FFFFFF"/>
                </a:highlight>
                <a:latin typeface="Trebuchet MS" panose="020B0603020202020204" pitchFamily="34" charset="0"/>
              </a:rPr>
              <a:t>due to </a:t>
            </a:r>
            <a:r>
              <a:rPr lang="en-US" sz="1000" dirty="0">
                <a:solidFill>
                  <a:srgbClr val="404040"/>
                </a:solidFill>
                <a:effectLst/>
                <a:highlight>
                  <a:srgbClr val="FFFFFF"/>
                </a:highlight>
                <a:latin typeface="Trebuchet MS" panose="020B0603020202020204" pitchFamily="34" charset="0"/>
              </a:rPr>
              <a:t>large pent-up demand and the lifting or relaxation of travel restrictions in many countries.</a:t>
            </a:r>
            <a:r>
              <a:rPr lang="en-US" sz="1000" baseline="30000" dirty="0">
                <a:solidFill>
                  <a:srgbClr val="404040"/>
                </a:solidFill>
                <a:effectLst/>
                <a:highlight>
                  <a:srgbClr val="FFFFFF"/>
                </a:highlight>
                <a:latin typeface="Trebuchet MS" panose="020B0603020202020204" pitchFamily="34" charset="0"/>
              </a:rPr>
              <a:t>2 </a:t>
            </a:r>
          </a:p>
          <a:p>
            <a:pPr marL="0" indent="0" algn="just" fontAlgn="base">
              <a:spcBef>
                <a:spcPts val="600"/>
              </a:spcBef>
              <a:spcAft>
                <a:spcPts val="600"/>
              </a:spcAft>
              <a:buNone/>
            </a:pPr>
            <a:r>
              <a:rPr lang="en-US" sz="1000" kern="0" dirty="0">
                <a:solidFill>
                  <a:srgbClr val="222222"/>
                </a:solidFill>
                <a:effectLst/>
                <a:highlight>
                  <a:srgbClr val="FFFFFF"/>
                </a:highlight>
                <a:latin typeface="Trebuchet MS" panose="020B0603020202020204" pitchFamily="34" charset="0"/>
                <a:ea typeface="Times New Roman" panose="02020603050405020304" pitchFamily="18" charset="0"/>
                <a:cs typeface="Arial" panose="020B0604020202020204" pitchFamily="34" charset="0"/>
              </a:rPr>
              <a:t>The latest statistics from the UNWTO show that the recovery evidenced since mid-2022 has continued into Q1 2023 with arrivals only -20% down on 2019. An estimated 235 million tourists travelled, more than double Q1 2022.</a:t>
            </a:r>
            <a:r>
              <a:rPr lang="en-US" sz="1000" kern="0" baseline="30000" dirty="0">
                <a:solidFill>
                  <a:srgbClr val="222222"/>
                </a:solidFill>
                <a:effectLst/>
                <a:highlight>
                  <a:srgbClr val="FFFFFF"/>
                </a:highlight>
                <a:latin typeface="Trebuchet MS" panose="020B0603020202020204" pitchFamily="34" charset="0"/>
                <a:ea typeface="Times New Roman" panose="02020603050405020304" pitchFamily="18" charset="0"/>
                <a:cs typeface="Arial" panose="020B0604020202020204" pitchFamily="34" charset="0"/>
              </a:rPr>
              <a:t>3</a:t>
            </a:r>
            <a:r>
              <a:rPr lang="en-US" sz="1000" kern="0" dirty="0">
                <a:solidFill>
                  <a:srgbClr val="222222"/>
                </a:solidFill>
                <a:effectLst/>
                <a:highlight>
                  <a:srgbClr val="FFFFFF"/>
                </a:highlight>
                <a:latin typeface="Trebuchet MS" panose="020B0603020202020204" pitchFamily="34" charset="0"/>
                <a:ea typeface="Times New Roman" panose="02020603050405020304" pitchFamily="18" charset="0"/>
                <a:cs typeface="Arial" panose="020B0604020202020204" pitchFamily="34" charset="0"/>
              </a:rPr>
              <a:t> The r</a:t>
            </a:r>
            <a:r>
              <a:rPr lang="en-US" sz="1000" dirty="0">
                <a:solidFill>
                  <a:srgbClr val="404040"/>
                </a:solidFill>
                <a:highlight>
                  <a:srgbClr val="FFFFFF"/>
                </a:highlight>
                <a:latin typeface="Trebuchet MS" panose="020B0603020202020204" pitchFamily="34" charset="0"/>
              </a:rPr>
              <a:t>ecovery had begun in May 2022 once many Covid-19 regulations had been relaxed.</a:t>
            </a:r>
            <a:r>
              <a:rPr lang="en-US" sz="1000" baseline="30000" dirty="0">
                <a:solidFill>
                  <a:srgbClr val="404040"/>
                </a:solidFill>
                <a:effectLst/>
                <a:highlight>
                  <a:srgbClr val="FFFFFF"/>
                </a:highlight>
                <a:latin typeface="Trebuchet MS" panose="020B0603020202020204" pitchFamily="34" charset="0"/>
              </a:rPr>
              <a:t>2 </a:t>
            </a:r>
            <a:r>
              <a:rPr lang="en-US" sz="1000" dirty="0">
                <a:solidFill>
                  <a:srgbClr val="404040"/>
                </a:solidFill>
                <a:highlight>
                  <a:srgbClr val="FFFFFF"/>
                </a:highlight>
                <a:latin typeface="Trebuchet MS" panose="020B0603020202020204" pitchFamily="34" charset="0"/>
              </a:rPr>
              <a:t>In South Africa as well, 2022 literally began with the lifting of the curfew, gatherings, and liquor sales regulations on the 30</a:t>
            </a:r>
            <a:r>
              <a:rPr lang="en-US" sz="1000" baseline="30000" dirty="0">
                <a:solidFill>
                  <a:srgbClr val="404040"/>
                </a:solidFill>
                <a:highlight>
                  <a:srgbClr val="FFFFFF"/>
                </a:highlight>
                <a:latin typeface="Trebuchet MS" panose="020B0603020202020204" pitchFamily="34" charset="0"/>
              </a:rPr>
              <a:t>th</a:t>
            </a:r>
            <a:r>
              <a:rPr lang="en-US" sz="1000" dirty="0">
                <a:solidFill>
                  <a:srgbClr val="404040"/>
                </a:solidFill>
                <a:highlight>
                  <a:srgbClr val="FFFFFF"/>
                </a:highlight>
                <a:latin typeface="Trebuchet MS" panose="020B0603020202020204" pitchFamily="34" charset="0"/>
              </a:rPr>
              <a:t> of December 2021. The State of National Disaster ended on the 5</a:t>
            </a:r>
            <a:r>
              <a:rPr lang="en-US" sz="1000" baseline="30000" dirty="0">
                <a:solidFill>
                  <a:srgbClr val="404040"/>
                </a:solidFill>
                <a:highlight>
                  <a:srgbClr val="FFFFFF"/>
                </a:highlight>
                <a:latin typeface="Trebuchet MS" panose="020B0603020202020204" pitchFamily="34" charset="0"/>
              </a:rPr>
              <a:t>th</a:t>
            </a:r>
            <a:r>
              <a:rPr lang="en-US" sz="1000" dirty="0">
                <a:solidFill>
                  <a:srgbClr val="404040"/>
                </a:solidFill>
                <a:highlight>
                  <a:srgbClr val="FFFFFF"/>
                </a:highlight>
                <a:latin typeface="Trebuchet MS" panose="020B0603020202020204" pitchFamily="34" charset="0"/>
              </a:rPr>
              <a:t> of April 2022, and all remaining Covid-19 regulations were scrapped on the 23</a:t>
            </a:r>
            <a:r>
              <a:rPr lang="en-US" sz="1000" baseline="30000" dirty="0">
                <a:solidFill>
                  <a:srgbClr val="404040"/>
                </a:solidFill>
                <a:highlight>
                  <a:srgbClr val="FFFFFF"/>
                </a:highlight>
                <a:latin typeface="Trebuchet MS" panose="020B0603020202020204" pitchFamily="34" charset="0"/>
              </a:rPr>
              <a:t>rd</a:t>
            </a:r>
            <a:r>
              <a:rPr lang="en-US" sz="1000" dirty="0">
                <a:solidFill>
                  <a:srgbClr val="404040"/>
                </a:solidFill>
                <a:highlight>
                  <a:srgbClr val="FFFFFF"/>
                </a:highlight>
                <a:latin typeface="Trebuchet MS" panose="020B0603020202020204" pitchFamily="34" charset="0"/>
              </a:rPr>
              <a:t> of June 2022 (no masks, no vaccination nor negative Covid-19 negative test results required for entry into SA). </a:t>
            </a:r>
            <a:endParaRPr lang="en-US" sz="1000" baseline="30000" dirty="0">
              <a:solidFill>
                <a:srgbClr val="404040"/>
              </a:solidFill>
              <a:effectLst/>
              <a:highlight>
                <a:srgbClr val="FFFFFF"/>
              </a:highlight>
              <a:latin typeface="Trebuchet MS" panose="020B0603020202020204" pitchFamily="34" charset="0"/>
            </a:endParaRPr>
          </a:p>
        </p:txBody>
      </p:sp>
      <p:sp>
        <p:nvSpPr>
          <p:cNvPr id="2" name="TextBox 76">
            <a:extLst>
              <a:ext uri="{FF2B5EF4-FFF2-40B4-BE49-F238E27FC236}">
                <a16:creationId xmlns:a16="http://schemas.microsoft.com/office/drawing/2014/main" id="{6E2EA392-B160-FAA2-67E8-C104CD18D076}"/>
              </a:ext>
            </a:extLst>
          </p:cNvPr>
          <p:cNvSpPr txBox="1"/>
          <p:nvPr/>
        </p:nvSpPr>
        <p:spPr>
          <a:xfrm>
            <a:off x="5415753" y="9585227"/>
            <a:ext cx="38472" cy="153888"/>
          </a:xfrm>
          <a:prstGeom prst="rect">
            <a:avLst/>
          </a:prstGeom>
          <a:noFill/>
          <a:ln>
            <a:noFill/>
          </a:ln>
        </p:spPr>
        <p:txBody>
          <a:bodyPr wrap="none" lIns="0" tIns="0" rIns="0" bIns="0" rtlCol="0" anchor="t">
            <a:spAutoFit/>
          </a:bodyPr>
          <a:lstStyle/>
          <a:p>
            <a:pPr algn="r"/>
            <a:r>
              <a:rPr lang="en-US" sz="1000" b="1" dirty="0">
                <a:solidFill>
                  <a:srgbClr val="404040"/>
                </a:solidFill>
                <a:highlight>
                  <a:srgbClr val="FFFF00"/>
                </a:highlight>
                <a:latin typeface="Trebuchet MS" panose="020B0603020202020204" pitchFamily="34" charset="0"/>
                <a:cs typeface="Arial" panose="020B0604020202020204" pitchFamily="34" charset="0"/>
              </a:rPr>
              <a:t> </a:t>
            </a:r>
            <a:endParaRPr lang="en-ZA" sz="1000" dirty="0">
              <a:solidFill>
                <a:srgbClr val="404040"/>
              </a:solidFill>
              <a:highlight>
                <a:srgbClr val="FFFF00"/>
              </a:highlight>
              <a:latin typeface="Trebuchet MS" panose="020B0603020202020204" pitchFamily="34" charset="0"/>
              <a:cs typeface="Arial" panose="020B0604020202020204" pitchFamily="34" charset="0"/>
            </a:endParaRPr>
          </a:p>
        </p:txBody>
      </p:sp>
      <p:sp>
        <p:nvSpPr>
          <p:cNvPr id="22" name="Text Placeholder 1">
            <a:extLst>
              <a:ext uri="{FF2B5EF4-FFF2-40B4-BE49-F238E27FC236}">
                <a16:creationId xmlns:a16="http://schemas.microsoft.com/office/drawing/2014/main" id="{2CAF0043-CA48-D268-09B7-0589F30A8350}"/>
              </a:ext>
            </a:extLst>
          </p:cNvPr>
          <p:cNvSpPr txBox="1">
            <a:spLocks/>
          </p:cNvSpPr>
          <p:nvPr/>
        </p:nvSpPr>
        <p:spPr>
          <a:xfrm>
            <a:off x="1628608" y="4888390"/>
            <a:ext cx="360409" cy="405045"/>
          </a:xfrm>
          <a:prstGeom prst="rect">
            <a:avLst/>
          </a:prstGeom>
          <a:noFill/>
        </p:spPr>
        <p:txBody>
          <a:bodyPr/>
          <a:lstStyle>
            <a:defPPr>
              <a:defRPr lang="en-US"/>
            </a:defPPr>
            <a:lvl1pPr indent="0" defTabSz="584310">
              <a:lnSpc>
                <a:spcPts val="2400"/>
              </a:lnSpc>
              <a:spcBef>
                <a:spcPct val="20000"/>
              </a:spcBef>
              <a:spcAft>
                <a:spcPts val="1500"/>
              </a:spcAft>
              <a:buSzPct val="125000"/>
              <a:buFont typeface="Arial" panose="020B0604020202020204" pitchFamily="34" charset="0"/>
              <a:buNone/>
              <a:defRPr sz="800" kern="0" baseline="30000">
                <a:solidFill>
                  <a:srgbClr val="E4F0F3"/>
                </a:solidFill>
                <a:effectLst/>
                <a:latin typeface="Arial" panose="020B0604020202020204" pitchFamily="34" charset="0"/>
                <a:ea typeface="Times New Roman" panose="02020603050405020304" pitchFamily="18" charset="0"/>
                <a:cs typeface="Arial" panose="020B0604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r>
              <a:rPr lang="en-US" dirty="0">
                <a:solidFill>
                  <a:schemeClr val="bg1">
                    <a:lumMod val="95000"/>
                  </a:schemeClr>
                </a:solidFill>
              </a:rPr>
              <a:t>4</a:t>
            </a:r>
          </a:p>
        </p:txBody>
      </p:sp>
      <p:sp>
        <p:nvSpPr>
          <p:cNvPr id="30" name="Text Placeholder 1">
            <a:extLst>
              <a:ext uri="{FF2B5EF4-FFF2-40B4-BE49-F238E27FC236}">
                <a16:creationId xmlns:a16="http://schemas.microsoft.com/office/drawing/2014/main" id="{99E2D2B3-F16B-D306-1096-6B9914036A4C}"/>
              </a:ext>
            </a:extLst>
          </p:cNvPr>
          <p:cNvSpPr txBox="1">
            <a:spLocks/>
          </p:cNvSpPr>
          <p:nvPr/>
        </p:nvSpPr>
        <p:spPr>
          <a:xfrm>
            <a:off x="1708020" y="7004180"/>
            <a:ext cx="360409" cy="405045"/>
          </a:xfrm>
          <a:prstGeom prst="rect">
            <a:avLst/>
          </a:prstGeom>
          <a:noFill/>
        </p:spPr>
        <p:txBody>
          <a:bodyPr/>
          <a:lstStyle>
            <a:defPPr>
              <a:defRPr lang="en-US"/>
            </a:defPPr>
            <a:lvl1pPr indent="0" defTabSz="584310">
              <a:lnSpc>
                <a:spcPts val="2400"/>
              </a:lnSpc>
              <a:spcBef>
                <a:spcPct val="20000"/>
              </a:spcBef>
              <a:spcAft>
                <a:spcPts val="1500"/>
              </a:spcAft>
              <a:buSzPct val="125000"/>
              <a:buFont typeface="Arial" panose="020B0604020202020204" pitchFamily="34" charset="0"/>
              <a:buNone/>
              <a:defRPr sz="800" kern="0" baseline="30000">
                <a:solidFill>
                  <a:srgbClr val="E4F0F3"/>
                </a:solidFill>
                <a:effectLst/>
                <a:latin typeface="Arial" panose="020B0604020202020204" pitchFamily="34" charset="0"/>
                <a:ea typeface="Times New Roman" panose="02020603050405020304" pitchFamily="18" charset="0"/>
                <a:cs typeface="Arial" panose="020B0604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r>
              <a:rPr lang="en-US" dirty="0">
                <a:solidFill>
                  <a:schemeClr val="bg1">
                    <a:lumMod val="95000"/>
                  </a:schemeClr>
                </a:solidFill>
              </a:rPr>
              <a:t>4</a:t>
            </a:r>
          </a:p>
        </p:txBody>
      </p:sp>
      <p:sp>
        <p:nvSpPr>
          <p:cNvPr id="3" name="TextBox 76">
            <a:extLst>
              <a:ext uri="{FF2B5EF4-FFF2-40B4-BE49-F238E27FC236}">
                <a16:creationId xmlns:a16="http://schemas.microsoft.com/office/drawing/2014/main" id="{57D53695-D09D-76DE-0CC5-CA662DC4BF07}"/>
              </a:ext>
            </a:extLst>
          </p:cNvPr>
          <p:cNvSpPr txBox="1"/>
          <p:nvPr/>
        </p:nvSpPr>
        <p:spPr>
          <a:xfrm>
            <a:off x="2257837" y="9585227"/>
            <a:ext cx="3196388"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290878219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תמונה 23">
            <a:extLst>
              <a:ext uri="{FF2B5EF4-FFF2-40B4-BE49-F238E27FC236}">
                <a16:creationId xmlns:a16="http://schemas.microsoft.com/office/drawing/2014/main" id="{99D7FFB0-5FEF-C8E0-7915-861B3274FA30}"/>
              </a:ext>
            </a:extLst>
          </p:cNvPr>
          <p:cNvPicPr>
            <a:picLocks noChangeAspect="1"/>
          </p:cNvPicPr>
          <p:nvPr/>
        </p:nvPicPr>
        <p:blipFill>
          <a:blip r:embed="rId2"/>
          <a:stretch>
            <a:fillRect/>
          </a:stretch>
        </p:blipFill>
        <p:spPr>
          <a:xfrm>
            <a:off x="766730" y="2301024"/>
            <a:ext cx="5400000" cy="2246931"/>
          </a:xfrm>
          <a:prstGeom prst="rect">
            <a:avLst/>
          </a:prstGeom>
        </p:spPr>
      </p:pic>
      <p:pic>
        <p:nvPicPr>
          <p:cNvPr id="19" name="תמונה 18">
            <a:extLst>
              <a:ext uri="{FF2B5EF4-FFF2-40B4-BE49-F238E27FC236}">
                <a16:creationId xmlns:a16="http://schemas.microsoft.com/office/drawing/2014/main" id="{F9FFE3DF-B7C0-2FE7-1977-7D6BCAECBD4D}"/>
              </a:ext>
            </a:extLst>
          </p:cNvPr>
          <p:cNvPicPr>
            <a:picLocks noChangeAspect="1"/>
          </p:cNvPicPr>
          <p:nvPr/>
        </p:nvPicPr>
        <p:blipFill>
          <a:blip r:embed="rId3"/>
          <a:stretch>
            <a:fillRect/>
          </a:stretch>
        </p:blipFill>
        <p:spPr>
          <a:xfrm>
            <a:off x="766730" y="6618185"/>
            <a:ext cx="5400000" cy="2301639"/>
          </a:xfrm>
          <a:prstGeom prst="rect">
            <a:avLst/>
          </a:prstGeom>
        </p:spPr>
      </p:pic>
      <p:sp>
        <p:nvSpPr>
          <p:cNvPr id="5" name="Isosceles Triangle 12">
            <a:extLst>
              <a:ext uri="{FF2B5EF4-FFF2-40B4-BE49-F238E27FC236}">
                <a16:creationId xmlns:a16="http://schemas.microsoft.com/office/drawing/2014/main" id="{4DAE3122-8588-61FF-47FA-0AB6ED60AB48}"/>
              </a:ext>
            </a:extLst>
          </p:cNvPr>
          <p:cNvSpPr/>
          <p:nvPr/>
        </p:nvSpPr>
        <p:spPr>
          <a:xfrm rot="10800000">
            <a:off x="6039290" y="561854"/>
            <a:ext cx="86085" cy="74211"/>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IN" sz="1414" b="0" i="0" u="none" strike="noStrike" kern="1200" cap="none" spc="0" normalizeH="0" baseline="0" noProof="0" dirty="0">
              <a:ln>
                <a:noFill/>
              </a:ln>
              <a:solidFill>
                <a:prstClr val="white"/>
              </a:solidFill>
              <a:effectLst/>
              <a:highlight>
                <a:srgbClr val="FFFF00"/>
              </a:highlight>
              <a:uLnTx/>
              <a:uFillTx/>
              <a:latin typeface="Calibri"/>
              <a:ea typeface="+mn-ea"/>
              <a:cs typeface="+mn-cs"/>
            </a:endParaRPr>
          </a:p>
        </p:txBody>
      </p:sp>
      <p:sp>
        <p:nvSpPr>
          <p:cNvPr id="6" name="Rectangle 1">
            <a:extLst>
              <a:ext uri="{FF2B5EF4-FFF2-40B4-BE49-F238E27FC236}">
                <a16:creationId xmlns:a16="http://schemas.microsoft.com/office/drawing/2014/main" id="{1852BCFD-7797-C47B-F975-EED99FFC25DF}"/>
              </a:ext>
            </a:extLst>
          </p:cNvPr>
          <p:cNvSpPr/>
          <p:nvPr/>
        </p:nvSpPr>
        <p:spPr>
          <a:xfrm>
            <a:off x="6718" y="462166"/>
            <a:ext cx="576000" cy="23385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IN" sz="1414" b="0" i="0" u="none" strike="noStrike" kern="1200" cap="none" spc="0" normalizeH="0" baseline="0" noProof="0" dirty="0">
              <a:ln>
                <a:noFill/>
              </a:ln>
              <a:solidFill>
                <a:prstClr val="white"/>
              </a:solidFill>
              <a:effectLst/>
              <a:highlight>
                <a:srgbClr val="FFFF00"/>
              </a:highlight>
              <a:uLnTx/>
              <a:uFillTx/>
              <a:latin typeface="Calibri"/>
              <a:ea typeface="+mn-ea"/>
              <a:cs typeface="+mn-cs"/>
            </a:endParaRPr>
          </a:p>
        </p:txBody>
      </p:sp>
      <p:grpSp>
        <p:nvGrpSpPr>
          <p:cNvPr id="8" name="Group 22">
            <a:extLst>
              <a:ext uri="{FF2B5EF4-FFF2-40B4-BE49-F238E27FC236}">
                <a16:creationId xmlns:a16="http://schemas.microsoft.com/office/drawing/2014/main" id="{15B64FB5-DD28-443D-44D5-D5182C494127}"/>
              </a:ext>
            </a:extLst>
          </p:cNvPr>
          <p:cNvGrpSpPr/>
          <p:nvPr/>
        </p:nvGrpSpPr>
        <p:grpSpPr>
          <a:xfrm rot="16200000">
            <a:off x="6081739" y="510671"/>
            <a:ext cx="1279411" cy="284187"/>
            <a:chOff x="-1768098" y="1682693"/>
            <a:chExt cx="10577544" cy="2349518"/>
          </a:xfrm>
        </p:grpSpPr>
        <p:sp>
          <p:nvSpPr>
            <p:cNvPr id="9" name="Freeform 5">
              <a:extLst>
                <a:ext uri="{FF2B5EF4-FFF2-40B4-BE49-F238E27FC236}">
                  <a16:creationId xmlns:a16="http://schemas.microsoft.com/office/drawing/2014/main" id="{D6B4AF5F-5AFA-2DF0-EC67-D63EE2FB2AC5}"/>
                </a:ext>
              </a:extLst>
            </p:cNvPr>
            <p:cNvSpPr>
              <a:spLocks/>
            </p:cNvSpPr>
            <p:nvPr/>
          </p:nvSpPr>
          <p:spPr bwMode="auto">
            <a:xfrm>
              <a:off x="4837440" y="2043889"/>
              <a:ext cx="3972006" cy="1988322"/>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E3010F"/>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10" name="Freeform 5">
              <a:extLst>
                <a:ext uri="{FF2B5EF4-FFF2-40B4-BE49-F238E27FC236}">
                  <a16:creationId xmlns:a16="http://schemas.microsoft.com/office/drawing/2014/main" id="{1C00993C-ACB4-516B-AC03-8977AD03B8A0}"/>
                </a:ext>
              </a:extLst>
            </p:cNvPr>
            <p:cNvSpPr>
              <a:spLocks/>
            </p:cNvSpPr>
            <p:nvPr/>
          </p:nvSpPr>
          <p:spPr bwMode="auto">
            <a:xfrm>
              <a:off x="3357940" y="1989081"/>
              <a:ext cx="4081463" cy="2043113"/>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11" name="Freeform 6">
              <a:extLst>
                <a:ext uri="{FF2B5EF4-FFF2-40B4-BE49-F238E27FC236}">
                  <a16:creationId xmlns:a16="http://schemas.microsoft.com/office/drawing/2014/main" id="{9F51F9CA-5D4C-571F-5BC5-52E532C6CC2C}"/>
                </a:ext>
              </a:extLst>
            </p:cNvPr>
            <p:cNvSpPr>
              <a:spLocks/>
            </p:cNvSpPr>
            <p:nvPr/>
          </p:nvSpPr>
          <p:spPr bwMode="auto">
            <a:xfrm>
              <a:off x="1652965" y="1822393"/>
              <a:ext cx="4418013" cy="2209800"/>
            </a:xfrm>
            <a:custGeom>
              <a:avLst/>
              <a:gdLst>
                <a:gd name="T0" fmla="*/ 1392 w 2783"/>
                <a:gd name="T1" fmla="*/ 0 h 1392"/>
                <a:gd name="T2" fmla="*/ 2783 w 2783"/>
                <a:gd name="T3" fmla="*/ 1392 h 1392"/>
                <a:gd name="T4" fmla="*/ 1983 w 2783"/>
                <a:gd name="T5" fmla="*/ 1392 h 1392"/>
                <a:gd name="T6" fmla="*/ 1392 w 2783"/>
                <a:gd name="T7" fmla="*/ 800 h 1392"/>
                <a:gd name="T8" fmla="*/ 800 w 2783"/>
                <a:gd name="T9" fmla="*/ 1392 h 1392"/>
                <a:gd name="T10" fmla="*/ 0 w 2783"/>
                <a:gd name="T11" fmla="*/ 1392 h 1392"/>
                <a:gd name="T12" fmla="*/ 1392 w 2783"/>
                <a:gd name="T13" fmla="*/ 0 h 1392"/>
                <a:gd name="T14" fmla="*/ 1392 w 2783"/>
                <a:gd name="T15" fmla="*/ 0 h 13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83" h="1392">
                  <a:moveTo>
                    <a:pt x="1392" y="0"/>
                  </a:moveTo>
                  <a:lnTo>
                    <a:pt x="2783" y="1392"/>
                  </a:lnTo>
                  <a:lnTo>
                    <a:pt x="1983" y="1392"/>
                  </a:lnTo>
                  <a:lnTo>
                    <a:pt x="1392" y="800"/>
                  </a:lnTo>
                  <a:lnTo>
                    <a:pt x="800" y="1392"/>
                  </a:lnTo>
                  <a:lnTo>
                    <a:pt x="0" y="1392"/>
                  </a:lnTo>
                  <a:lnTo>
                    <a:pt x="1392" y="0"/>
                  </a:lnTo>
                  <a:lnTo>
                    <a:pt x="1392" y="0"/>
                  </a:lnTo>
                  <a:close/>
                </a:path>
              </a:pathLst>
            </a:custGeom>
            <a:solidFill>
              <a:srgbClr val="07141A"/>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12" name="Freeform 7">
              <a:extLst>
                <a:ext uri="{FF2B5EF4-FFF2-40B4-BE49-F238E27FC236}">
                  <a16:creationId xmlns:a16="http://schemas.microsoft.com/office/drawing/2014/main" id="{5F557D46-9929-513C-3EB2-0332BE046FE8}"/>
                </a:ext>
              </a:extLst>
            </p:cNvPr>
            <p:cNvSpPr>
              <a:spLocks/>
            </p:cNvSpPr>
            <p:nvPr/>
          </p:nvSpPr>
          <p:spPr bwMode="auto">
            <a:xfrm>
              <a:off x="-45660" y="1741431"/>
              <a:ext cx="4578350" cy="2290763"/>
            </a:xfrm>
            <a:custGeom>
              <a:avLst/>
              <a:gdLst>
                <a:gd name="T0" fmla="*/ 1442 w 2884"/>
                <a:gd name="T1" fmla="*/ 0 h 1443"/>
                <a:gd name="T2" fmla="*/ 2884 w 2884"/>
                <a:gd name="T3" fmla="*/ 1443 h 1443"/>
                <a:gd name="T4" fmla="*/ 2055 w 2884"/>
                <a:gd name="T5" fmla="*/ 1443 h 1443"/>
                <a:gd name="T6" fmla="*/ 1442 w 2884"/>
                <a:gd name="T7" fmla="*/ 829 h 1443"/>
                <a:gd name="T8" fmla="*/ 829 w 2884"/>
                <a:gd name="T9" fmla="*/ 1443 h 1443"/>
                <a:gd name="T10" fmla="*/ 0 w 2884"/>
                <a:gd name="T11" fmla="*/ 1443 h 1443"/>
                <a:gd name="T12" fmla="*/ 1442 w 2884"/>
                <a:gd name="T13" fmla="*/ 0 h 1443"/>
                <a:gd name="T14" fmla="*/ 1442 w 2884"/>
                <a:gd name="T15" fmla="*/ 0 h 14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4" h="1443">
                  <a:moveTo>
                    <a:pt x="1442" y="0"/>
                  </a:moveTo>
                  <a:lnTo>
                    <a:pt x="2884" y="1443"/>
                  </a:lnTo>
                  <a:lnTo>
                    <a:pt x="2055" y="1443"/>
                  </a:lnTo>
                  <a:lnTo>
                    <a:pt x="1442" y="829"/>
                  </a:lnTo>
                  <a:lnTo>
                    <a:pt x="829" y="1443"/>
                  </a:lnTo>
                  <a:lnTo>
                    <a:pt x="0" y="1443"/>
                  </a:lnTo>
                  <a:lnTo>
                    <a:pt x="1442" y="0"/>
                  </a:lnTo>
                  <a:lnTo>
                    <a:pt x="1442" y="0"/>
                  </a:lnTo>
                  <a:close/>
                </a:path>
              </a:pathLst>
            </a:custGeom>
            <a:solidFill>
              <a:srgbClr val="008A3B"/>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13" name="Freeform 8">
              <a:extLst>
                <a:ext uri="{FF2B5EF4-FFF2-40B4-BE49-F238E27FC236}">
                  <a16:creationId xmlns:a16="http://schemas.microsoft.com/office/drawing/2014/main" id="{0B8E25D8-DEEE-739E-A72F-24515B665423}"/>
                </a:ext>
              </a:extLst>
            </p:cNvPr>
            <p:cNvSpPr>
              <a:spLocks/>
            </p:cNvSpPr>
            <p:nvPr/>
          </p:nvSpPr>
          <p:spPr bwMode="auto">
            <a:xfrm>
              <a:off x="-1768098" y="1682693"/>
              <a:ext cx="4695825" cy="2349500"/>
            </a:xfrm>
            <a:custGeom>
              <a:avLst/>
              <a:gdLst>
                <a:gd name="T0" fmla="*/ 1479 w 2958"/>
                <a:gd name="T1" fmla="*/ 0 h 1480"/>
                <a:gd name="T2" fmla="*/ 2958 w 2958"/>
                <a:gd name="T3" fmla="*/ 1480 h 1480"/>
                <a:gd name="T4" fmla="*/ 2108 w 2958"/>
                <a:gd name="T5" fmla="*/ 1480 h 1480"/>
                <a:gd name="T6" fmla="*/ 1479 w 2958"/>
                <a:gd name="T7" fmla="*/ 851 h 1480"/>
                <a:gd name="T8" fmla="*/ 850 w 2958"/>
                <a:gd name="T9" fmla="*/ 1480 h 1480"/>
                <a:gd name="T10" fmla="*/ 0 w 2958"/>
                <a:gd name="T11" fmla="*/ 1480 h 1480"/>
                <a:gd name="T12" fmla="*/ 1479 w 2958"/>
                <a:gd name="T13" fmla="*/ 0 h 1480"/>
                <a:gd name="T14" fmla="*/ 1479 w 2958"/>
                <a:gd name="T15" fmla="*/ 0 h 14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58" h="1480">
                  <a:moveTo>
                    <a:pt x="1479" y="0"/>
                  </a:moveTo>
                  <a:lnTo>
                    <a:pt x="2958" y="1480"/>
                  </a:lnTo>
                  <a:lnTo>
                    <a:pt x="2108" y="1480"/>
                  </a:lnTo>
                  <a:lnTo>
                    <a:pt x="1479" y="851"/>
                  </a:lnTo>
                  <a:lnTo>
                    <a:pt x="850" y="1480"/>
                  </a:lnTo>
                  <a:lnTo>
                    <a:pt x="0" y="1480"/>
                  </a:lnTo>
                  <a:lnTo>
                    <a:pt x="1479" y="0"/>
                  </a:lnTo>
                  <a:lnTo>
                    <a:pt x="1479" y="0"/>
                  </a:lnTo>
                  <a:close/>
                </a:path>
              </a:pathLst>
            </a:custGeom>
            <a:solidFill>
              <a:srgbClr val="0D3C89"/>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grpSp>
      <p:sp>
        <p:nvSpPr>
          <p:cNvPr id="28" name="Text Placeholder 1">
            <a:extLst>
              <a:ext uri="{FF2B5EF4-FFF2-40B4-BE49-F238E27FC236}">
                <a16:creationId xmlns:a16="http://schemas.microsoft.com/office/drawing/2014/main" id="{E1FE8215-A420-3319-3868-FBD1F841C49C}"/>
              </a:ext>
            </a:extLst>
          </p:cNvPr>
          <p:cNvSpPr txBox="1">
            <a:spLocks/>
          </p:cNvSpPr>
          <p:nvPr/>
        </p:nvSpPr>
        <p:spPr>
          <a:xfrm>
            <a:off x="714150" y="1065536"/>
            <a:ext cx="5505160" cy="1388369"/>
          </a:xfrm>
          <a:prstGeom prst="rect">
            <a:avLst/>
          </a:prstGeom>
          <a:noFill/>
        </p:spPr>
        <p:txBody>
          <a:bodyPr/>
          <a:lstStyle>
            <a:lvl1pPr marL="180000" indent="-180000" algn="l" defTabSz="584310" rtl="0" eaLnBrk="1" latinLnBrk="0" hangingPunct="1">
              <a:spcBef>
                <a:spcPct val="20000"/>
              </a:spcBef>
              <a:buSzPct val="125000"/>
              <a:buFont typeface="Arial" panose="020B0604020202020204" pitchFamily="34" charset="0"/>
              <a:buChar char="•"/>
              <a:defRPr sz="1050" kern="1200">
                <a:solidFill>
                  <a:schemeClr val="tx1"/>
                </a:solidFill>
                <a:latin typeface="Source Sans Pro" panose="020B0503030403020204" pitchFamily="34" charset="0"/>
                <a:ea typeface="+mn-ea"/>
                <a:cs typeface="+mn-cs"/>
              </a:defRPr>
            </a:lvl1pPr>
            <a:lvl2pPr marL="360000" marR="0" indent="-180000" algn="l" defTabSz="584310" rtl="0" eaLnBrk="1" fontAlgn="auto" latinLnBrk="0" hangingPunct="1">
              <a:lnSpc>
                <a:spcPct val="100000"/>
              </a:lnSpc>
              <a:spcBef>
                <a:spcPct val="20000"/>
              </a:spcBef>
              <a:spcAft>
                <a:spcPts val="0"/>
              </a:spcAft>
              <a:buClrTx/>
              <a:buSzPct val="125000"/>
              <a:buFont typeface="Arial" panose="020B0604020202020204" pitchFamily="34" charset="0"/>
              <a:buChar char="•"/>
              <a:tabLst/>
              <a:defRPr sz="1050" kern="1200">
                <a:solidFill>
                  <a:schemeClr val="tx1"/>
                </a:solidFill>
                <a:latin typeface="Source Sans Pro" panose="020B0503030403020204" pitchFamily="34" charset="0"/>
                <a:ea typeface="+mn-ea"/>
                <a:cs typeface="+mn-cs"/>
              </a:defRPr>
            </a:lvl2pPr>
            <a:lvl3pPr marL="540000" indent="-180000" algn="l" defTabSz="584310" rtl="0" eaLnBrk="1" latinLnBrk="0" hangingPunct="1">
              <a:spcBef>
                <a:spcPct val="20000"/>
              </a:spcBef>
              <a:buSzPct val="125000"/>
              <a:buFont typeface="Arial" panose="020B0604020202020204" pitchFamily="34" charset="0"/>
              <a:buChar char="•"/>
              <a:defRPr sz="1050" kern="1200">
                <a:solidFill>
                  <a:schemeClr val="tx1"/>
                </a:solidFill>
                <a:latin typeface="Source Sans Pro" panose="020B0503030403020204" pitchFamily="34" charset="0"/>
                <a:ea typeface="+mn-ea"/>
                <a:cs typeface="+mn-cs"/>
              </a:defRPr>
            </a:lvl3pPr>
            <a:lvl4pPr marL="1022541" indent="-146077" algn="l" defTabSz="584310" rtl="0" eaLnBrk="1" latinLnBrk="0" hangingPunct="1">
              <a:spcBef>
                <a:spcPct val="20000"/>
              </a:spcBef>
              <a:buFont typeface="Arial" pitchFamily="34" charset="0"/>
              <a:buChar char="–"/>
              <a:defRPr sz="1050" kern="1200">
                <a:solidFill>
                  <a:schemeClr val="tx1"/>
                </a:solidFill>
                <a:latin typeface="Source Sans Pro" panose="020B0503030403020204" pitchFamily="34" charset="0"/>
                <a:ea typeface="+mn-ea"/>
                <a:cs typeface="+mn-cs"/>
              </a:defRPr>
            </a:lvl4pPr>
            <a:lvl5pPr marL="1314696" indent="-146077" algn="l" defTabSz="584310" rtl="0" eaLnBrk="1" latinLnBrk="0" hangingPunct="1">
              <a:spcBef>
                <a:spcPct val="20000"/>
              </a:spcBef>
              <a:buFont typeface="Arial" pitchFamily="34" charset="0"/>
              <a:buChar char="»"/>
              <a:defRPr sz="1050" kern="1200">
                <a:solidFill>
                  <a:schemeClr val="tx1"/>
                </a:solidFill>
                <a:latin typeface="Source Sans Pro" panose="020B0503030403020204" pitchFamily="34" charset="0"/>
                <a:ea typeface="+mn-ea"/>
                <a:cs typeface="+mn-cs"/>
              </a:defRPr>
            </a:lvl5pPr>
            <a:lvl6pPr marL="1606852" indent="-146077" algn="l" defTabSz="584310" rtl="0" eaLnBrk="1" latinLnBrk="0" hangingPunct="1">
              <a:spcBef>
                <a:spcPct val="20000"/>
              </a:spcBef>
              <a:buFont typeface="Arial" pitchFamily="34" charset="0"/>
              <a:buChar char="•"/>
              <a:defRPr sz="1279" kern="1200">
                <a:solidFill>
                  <a:schemeClr val="tx1"/>
                </a:solidFill>
                <a:latin typeface="+mn-lt"/>
                <a:ea typeface="+mn-ea"/>
                <a:cs typeface="+mn-cs"/>
              </a:defRPr>
            </a:lvl6pPr>
            <a:lvl7pPr marL="1899005" indent="-146077" algn="l" defTabSz="584310" rtl="0" eaLnBrk="1" latinLnBrk="0" hangingPunct="1">
              <a:spcBef>
                <a:spcPct val="20000"/>
              </a:spcBef>
              <a:buFont typeface="Arial" pitchFamily="34" charset="0"/>
              <a:buChar char="•"/>
              <a:defRPr sz="1279" kern="1200">
                <a:solidFill>
                  <a:schemeClr val="tx1"/>
                </a:solidFill>
                <a:latin typeface="+mn-lt"/>
                <a:ea typeface="+mn-ea"/>
                <a:cs typeface="+mn-cs"/>
              </a:defRPr>
            </a:lvl7pPr>
            <a:lvl8pPr marL="2191161" indent="-146077" algn="l" defTabSz="584310" rtl="0" eaLnBrk="1" latinLnBrk="0" hangingPunct="1">
              <a:spcBef>
                <a:spcPct val="20000"/>
              </a:spcBef>
              <a:buFont typeface="Arial" pitchFamily="34" charset="0"/>
              <a:buChar char="•"/>
              <a:defRPr sz="1279" kern="1200">
                <a:solidFill>
                  <a:schemeClr val="tx1"/>
                </a:solidFill>
                <a:latin typeface="+mn-lt"/>
                <a:ea typeface="+mn-ea"/>
                <a:cs typeface="+mn-cs"/>
              </a:defRPr>
            </a:lvl8pPr>
            <a:lvl9pPr marL="2483315" indent="-146077" algn="l" defTabSz="584310" rtl="0" eaLnBrk="1" latinLnBrk="0" hangingPunct="1">
              <a:spcBef>
                <a:spcPct val="20000"/>
              </a:spcBef>
              <a:buFont typeface="Arial" pitchFamily="34" charset="0"/>
              <a:buChar char="•"/>
              <a:defRPr sz="1279" kern="1200">
                <a:solidFill>
                  <a:schemeClr val="tx1"/>
                </a:solidFill>
                <a:latin typeface="+mn-lt"/>
                <a:ea typeface="+mn-ea"/>
                <a:cs typeface="+mn-cs"/>
              </a:defRPr>
            </a:lvl9pPr>
          </a:lstStyle>
          <a:p>
            <a:pPr marL="0" indent="0" algn="just" fontAlgn="base">
              <a:spcBef>
                <a:spcPts val="600"/>
              </a:spcBef>
              <a:spcAft>
                <a:spcPts val="600"/>
              </a:spcAft>
              <a:buNone/>
            </a:pPr>
            <a:r>
              <a:rPr lang="en-US" sz="1000" kern="0" dirty="0">
                <a:solidFill>
                  <a:srgbClr val="222222"/>
                </a:solidFill>
                <a:effectLst/>
                <a:latin typeface="Trebuchet MS" panose="020B0603020202020204" pitchFamily="34" charset="0"/>
                <a:ea typeface="Times New Roman" panose="02020603050405020304" pitchFamily="18" charset="0"/>
                <a:cs typeface="Arial" panose="020B0604020202020204" pitchFamily="34" charset="0"/>
              </a:rPr>
              <a:t>As can be seen in the chart below, the latest UNWTO figures for the first quarter of 2023 show that the Middle East saw the strongest performance and was the only region to exceed 2019 arrivals (+15%). Europe reached -10% of pre-pandemic levels, driven by strong intra-regional demand. Africa reached -12% and the Americas about -14% over 2019 levels. Asia and the Pacific accelerated their recovery with -46% vs. pre-pandemic levels, with this upward trend expected to accelerate now that most destinations, particularly China, have re-opened borders.</a:t>
            </a:r>
            <a:r>
              <a:rPr lang="en-US" sz="1000" kern="0" baseline="30000" dirty="0">
                <a:solidFill>
                  <a:srgbClr val="222222"/>
                </a:solidFill>
                <a:effectLst/>
                <a:latin typeface="Trebuchet MS" panose="020B0603020202020204" pitchFamily="34" charset="0"/>
                <a:ea typeface="Times New Roman" panose="02020603050405020304" pitchFamily="18" charset="0"/>
                <a:cs typeface="Arial" panose="020B0604020202020204" pitchFamily="34" charset="0"/>
              </a:rPr>
              <a:t>3</a:t>
            </a:r>
            <a:endParaRPr lang="en-US" sz="1000" dirty="0">
              <a:solidFill>
                <a:srgbClr val="404040"/>
              </a:solidFill>
              <a:highlight>
                <a:srgbClr val="FFFF00"/>
              </a:highlight>
              <a:latin typeface="Trebuchet MS" panose="020B0603020202020204" pitchFamily="34" charset="0"/>
            </a:endParaRPr>
          </a:p>
        </p:txBody>
      </p:sp>
      <p:sp>
        <p:nvSpPr>
          <p:cNvPr id="2" name="TextBox 76">
            <a:extLst>
              <a:ext uri="{FF2B5EF4-FFF2-40B4-BE49-F238E27FC236}">
                <a16:creationId xmlns:a16="http://schemas.microsoft.com/office/drawing/2014/main" id="{47A7F19F-C4E2-2D73-3AF0-26213A7960D9}"/>
              </a:ext>
            </a:extLst>
          </p:cNvPr>
          <p:cNvSpPr txBox="1"/>
          <p:nvPr/>
        </p:nvSpPr>
        <p:spPr>
          <a:xfrm>
            <a:off x="5415753" y="9585227"/>
            <a:ext cx="38472" cy="153888"/>
          </a:xfrm>
          <a:prstGeom prst="rect">
            <a:avLst/>
          </a:prstGeom>
          <a:noFill/>
          <a:ln>
            <a:noFill/>
          </a:ln>
        </p:spPr>
        <p:txBody>
          <a:bodyPr wrap="none" lIns="0" tIns="0" rIns="0" bIns="0" rtlCol="0" anchor="t">
            <a:spAutoFit/>
          </a:bodyPr>
          <a:lstStyle/>
          <a:p>
            <a:pPr algn="r"/>
            <a:r>
              <a:rPr lang="en-US" sz="1000" b="1" dirty="0">
                <a:solidFill>
                  <a:srgbClr val="404040"/>
                </a:solidFill>
                <a:highlight>
                  <a:srgbClr val="FFFF00"/>
                </a:highlight>
                <a:latin typeface="Trebuchet MS" panose="020B0603020202020204" pitchFamily="34" charset="0"/>
                <a:cs typeface="Arial" panose="020B0604020202020204" pitchFamily="34" charset="0"/>
              </a:rPr>
              <a:t> </a:t>
            </a:r>
            <a:endParaRPr lang="en-ZA" sz="1000" dirty="0">
              <a:solidFill>
                <a:srgbClr val="404040"/>
              </a:solidFill>
              <a:highlight>
                <a:srgbClr val="FFFF00"/>
              </a:highlight>
              <a:latin typeface="Trebuchet MS" panose="020B0603020202020204" pitchFamily="34" charset="0"/>
              <a:cs typeface="Arial" panose="020B0604020202020204" pitchFamily="34" charset="0"/>
            </a:endParaRPr>
          </a:p>
        </p:txBody>
      </p:sp>
      <p:sp>
        <p:nvSpPr>
          <p:cNvPr id="20" name="Rectangle 7">
            <a:extLst>
              <a:ext uri="{FF2B5EF4-FFF2-40B4-BE49-F238E27FC236}">
                <a16:creationId xmlns:a16="http://schemas.microsoft.com/office/drawing/2014/main" id="{37F1C467-7C3B-A970-4037-990D9EE25C17}"/>
              </a:ext>
            </a:extLst>
          </p:cNvPr>
          <p:cNvSpPr/>
          <p:nvPr/>
        </p:nvSpPr>
        <p:spPr>
          <a:xfrm>
            <a:off x="3609020" y="227475"/>
            <a:ext cx="2389470" cy="72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72000" rIns="36000" bIns="36000" rtlCol="0" anchor="ctr"/>
          <a:lstStyle/>
          <a:p>
            <a:pPr marL="0" marR="0" lvl="0" indent="0" algn="r" defTabSz="718444" rtl="0" eaLnBrk="1" fontAlgn="auto" latinLnBrk="0" hangingPunct="1">
              <a:lnSpc>
                <a:spcPct val="80000"/>
              </a:lnSpc>
              <a:spcBef>
                <a:spcPts val="0"/>
              </a:spcBef>
              <a:spcAft>
                <a:spcPts val="0"/>
              </a:spcAft>
              <a:buClrTx/>
              <a:buSzTx/>
              <a:buFontTx/>
              <a:buNone/>
              <a:tabLst/>
              <a:defRPr/>
            </a:pPr>
            <a:r>
              <a:rPr lang="en-ZA" sz="2400" dirty="0">
                <a:solidFill>
                  <a:srgbClr val="E3DED1">
                    <a:lumMod val="25000"/>
                  </a:srgbClr>
                </a:solidFill>
                <a:highlight>
                  <a:srgbClr val="FFFFFF"/>
                </a:highlight>
                <a:latin typeface="Source Sans Pro Black" panose="020B0803030403020204" pitchFamily="34" charset="0"/>
                <a:sym typeface="Wingdings" panose="05000000000000000000" pitchFamily="2" charset="2"/>
              </a:rPr>
              <a:t>-20%</a:t>
            </a:r>
            <a:endParaRPr kumimoji="0" lang="en-ZA" sz="2400" b="0" i="0" u="none" strike="noStrike" kern="1200" cap="none" spc="0" normalizeH="0" baseline="0" noProof="0" dirty="0">
              <a:ln>
                <a:noFill/>
              </a:ln>
              <a:solidFill>
                <a:srgbClr val="E3DED1">
                  <a:lumMod val="25000"/>
                </a:srgbClr>
              </a:solidFill>
              <a:effectLst/>
              <a:highlight>
                <a:srgbClr val="FFFFFF"/>
              </a:highlight>
              <a:uLnTx/>
              <a:uFillTx/>
              <a:latin typeface="Source Sans Pro SemiBold" panose="020B0603030403020204" pitchFamily="34" charset="0"/>
              <a:ea typeface="+mn-ea"/>
              <a:cs typeface="+mn-cs"/>
            </a:endParaRPr>
          </a:p>
        </p:txBody>
      </p:sp>
      <p:sp>
        <p:nvSpPr>
          <p:cNvPr id="21" name="TextBox 4">
            <a:extLst>
              <a:ext uri="{FF2B5EF4-FFF2-40B4-BE49-F238E27FC236}">
                <a16:creationId xmlns:a16="http://schemas.microsoft.com/office/drawing/2014/main" id="{0BDF6AED-2DF2-2185-567D-D641E0AC8255}"/>
              </a:ext>
            </a:extLst>
          </p:cNvPr>
          <p:cNvSpPr txBox="1"/>
          <p:nvPr/>
        </p:nvSpPr>
        <p:spPr>
          <a:xfrm>
            <a:off x="728700" y="317485"/>
            <a:ext cx="4770530" cy="523220"/>
          </a:xfrm>
          <a:prstGeom prst="rect">
            <a:avLst/>
          </a:prstGeom>
          <a:noFill/>
        </p:spPr>
        <p:txBody>
          <a:bodyPr wrap="square" lIns="0" rIns="0" rtlCol="0">
            <a:spAutoFit/>
          </a:bodyPr>
          <a:lstStyle>
            <a:defPPr>
              <a:defRPr lang="en-US"/>
            </a:defPPr>
            <a:lvl1pPr>
              <a:defRPr sz="2800" b="1" kern="0">
                <a:solidFill>
                  <a:schemeClr val="tx1">
                    <a:lumMod val="75000"/>
                    <a:lumOff val="25000"/>
                  </a:schemeClr>
                </a:solidFill>
                <a:latin typeface="Bebas Neue Bold" panose="020B0606020202050201" pitchFamily="34" charset="0"/>
                <a:cs typeface="Arial" panose="020B0604020202020204" pitchFamily="34" charset="0"/>
              </a:defRPr>
            </a:lvl1pPr>
          </a:lstStyle>
          <a:p>
            <a:r>
              <a:rPr lang="en-ZA" dirty="0">
                <a:highlight>
                  <a:srgbClr val="FFFFFF"/>
                </a:highlight>
              </a:rPr>
              <a:t>GLOBAL tourism PERFORMANCE </a:t>
            </a:r>
          </a:p>
        </p:txBody>
      </p:sp>
      <p:sp>
        <p:nvSpPr>
          <p:cNvPr id="26" name="Text Placeholder 1">
            <a:extLst>
              <a:ext uri="{FF2B5EF4-FFF2-40B4-BE49-F238E27FC236}">
                <a16:creationId xmlns:a16="http://schemas.microsoft.com/office/drawing/2014/main" id="{76DCA89C-DA10-BA7E-4705-55A75F99A194}"/>
              </a:ext>
            </a:extLst>
          </p:cNvPr>
          <p:cNvSpPr txBox="1">
            <a:spLocks/>
          </p:cNvSpPr>
          <p:nvPr/>
        </p:nvSpPr>
        <p:spPr>
          <a:xfrm>
            <a:off x="714150" y="4616176"/>
            <a:ext cx="5505160" cy="2018439"/>
          </a:xfrm>
          <a:prstGeom prst="rect">
            <a:avLst/>
          </a:prstGeom>
          <a:noFill/>
        </p:spPr>
        <p:txBody>
          <a:bodyPr/>
          <a:lstStyle>
            <a:lvl1pPr marL="180000" indent="-180000" algn="l" defTabSz="584310" rtl="0" eaLnBrk="1" latinLnBrk="0" hangingPunct="1">
              <a:spcBef>
                <a:spcPct val="20000"/>
              </a:spcBef>
              <a:buSzPct val="125000"/>
              <a:buFont typeface="Arial" panose="020B0604020202020204" pitchFamily="34" charset="0"/>
              <a:buChar char="•"/>
              <a:defRPr sz="1050" kern="1200">
                <a:solidFill>
                  <a:schemeClr val="tx1"/>
                </a:solidFill>
                <a:latin typeface="Source Sans Pro" panose="020B0503030403020204" pitchFamily="34" charset="0"/>
                <a:ea typeface="+mn-ea"/>
                <a:cs typeface="+mn-cs"/>
              </a:defRPr>
            </a:lvl1pPr>
            <a:lvl2pPr marL="360000" marR="0" indent="-180000" algn="l" defTabSz="584310" rtl="0" eaLnBrk="1" fontAlgn="auto" latinLnBrk="0" hangingPunct="1">
              <a:lnSpc>
                <a:spcPct val="100000"/>
              </a:lnSpc>
              <a:spcBef>
                <a:spcPct val="20000"/>
              </a:spcBef>
              <a:spcAft>
                <a:spcPts val="0"/>
              </a:spcAft>
              <a:buClrTx/>
              <a:buSzPct val="125000"/>
              <a:buFont typeface="Arial" panose="020B0604020202020204" pitchFamily="34" charset="0"/>
              <a:buChar char="•"/>
              <a:tabLst/>
              <a:defRPr sz="1050" kern="1200">
                <a:solidFill>
                  <a:schemeClr val="tx1"/>
                </a:solidFill>
                <a:latin typeface="Source Sans Pro" panose="020B0503030403020204" pitchFamily="34" charset="0"/>
                <a:ea typeface="+mn-ea"/>
                <a:cs typeface="+mn-cs"/>
              </a:defRPr>
            </a:lvl2pPr>
            <a:lvl3pPr marL="540000" indent="-180000" algn="l" defTabSz="584310" rtl="0" eaLnBrk="1" latinLnBrk="0" hangingPunct="1">
              <a:spcBef>
                <a:spcPct val="20000"/>
              </a:spcBef>
              <a:buSzPct val="125000"/>
              <a:buFont typeface="Arial" panose="020B0604020202020204" pitchFamily="34" charset="0"/>
              <a:buChar char="•"/>
              <a:defRPr sz="1050" kern="1200">
                <a:solidFill>
                  <a:schemeClr val="tx1"/>
                </a:solidFill>
                <a:latin typeface="Source Sans Pro" panose="020B0503030403020204" pitchFamily="34" charset="0"/>
                <a:ea typeface="+mn-ea"/>
                <a:cs typeface="+mn-cs"/>
              </a:defRPr>
            </a:lvl3pPr>
            <a:lvl4pPr marL="1022541" indent="-146077" algn="l" defTabSz="584310" rtl="0" eaLnBrk="1" latinLnBrk="0" hangingPunct="1">
              <a:spcBef>
                <a:spcPct val="20000"/>
              </a:spcBef>
              <a:buFont typeface="Arial" pitchFamily="34" charset="0"/>
              <a:buChar char="–"/>
              <a:defRPr sz="1050" kern="1200">
                <a:solidFill>
                  <a:schemeClr val="tx1"/>
                </a:solidFill>
                <a:latin typeface="Source Sans Pro" panose="020B0503030403020204" pitchFamily="34" charset="0"/>
                <a:ea typeface="+mn-ea"/>
                <a:cs typeface="+mn-cs"/>
              </a:defRPr>
            </a:lvl4pPr>
            <a:lvl5pPr marL="1314696" indent="-146077" algn="l" defTabSz="584310" rtl="0" eaLnBrk="1" latinLnBrk="0" hangingPunct="1">
              <a:spcBef>
                <a:spcPct val="20000"/>
              </a:spcBef>
              <a:buFont typeface="Arial" pitchFamily="34" charset="0"/>
              <a:buChar char="»"/>
              <a:defRPr sz="1050" kern="1200">
                <a:solidFill>
                  <a:schemeClr val="tx1"/>
                </a:solidFill>
                <a:latin typeface="Source Sans Pro" panose="020B0503030403020204" pitchFamily="34" charset="0"/>
                <a:ea typeface="+mn-ea"/>
                <a:cs typeface="+mn-cs"/>
              </a:defRPr>
            </a:lvl5pPr>
            <a:lvl6pPr marL="1606852" indent="-146077" algn="l" defTabSz="584310" rtl="0" eaLnBrk="1" latinLnBrk="0" hangingPunct="1">
              <a:spcBef>
                <a:spcPct val="20000"/>
              </a:spcBef>
              <a:buFont typeface="Arial" pitchFamily="34" charset="0"/>
              <a:buChar char="•"/>
              <a:defRPr sz="1279" kern="1200">
                <a:solidFill>
                  <a:schemeClr val="tx1"/>
                </a:solidFill>
                <a:latin typeface="+mn-lt"/>
                <a:ea typeface="+mn-ea"/>
                <a:cs typeface="+mn-cs"/>
              </a:defRPr>
            </a:lvl6pPr>
            <a:lvl7pPr marL="1899005" indent="-146077" algn="l" defTabSz="584310" rtl="0" eaLnBrk="1" latinLnBrk="0" hangingPunct="1">
              <a:spcBef>
                <a:spcPct val="20000"/>
              </a:spcBef>
              <a:buFont typeface="Arial" pitchFamily="34" charset="0"/>
              <a:buChar char="•"/>
              <a:defRPr sz="1279" kern="1200">
                <a:solidFill>
                  <a:schemeClr val="tx1"/>
                </a:solidFill>
                <a:latin typeface="+mn-lt"/>
                <a:ea typeface="+mn-ea"/>
                <a:cs typeface="+mn-cs"/>
              </a:defRPr>
            </a:lvl7pPr>
            <a:lvl8pPr marL="2191161" indent="-146077" algn="l" defTabSz="584310" rtl="0" eaLnBrk="1" latinLnBrk="0" hangingPunct="1">
              <a:spcBef>
                <a:spcPct val="20000"/>
              </a:spcBef>
              <a:buFont typeface="Arial" pitchFamily="34" charset="0"/>
              <a:buChar char="•"/>
              <a:defRPr sz="1279" kern="1200">
                <a:solidFill>
                  <a:schemeClr val="tx1"/>
                </a:solidFill>
                <a:latin typeface="+mn-lt"/>
                <a:ea typeface="+mn-ea"/>
                <a:cs typeface="+mn-cs"/>
              </a:defRPr>
            </a:lvl8pPr>
            <a:lvl9pPr marL="2483315" indent="-146077" algn="l" defTabSz="584310" rtl="0" eaLnBrk="1" latinLnBrk="0" hangingPunct="1">
              <a:spcBef>
                <a:spcPct val="20000"/>
              </a:spcBef>
              <a:buFont typeface="Arial" pitchFamily="34" charset="0"/>
              <a:buChar char="•"/>
              <a:defRPr sz="1279" kern="1200">
                <a:solidFill>
                  <a:schemeClr val="tx1"/>
                </a:solidFill>
                <a:latin typeface="+mn-lt"/>
                <a:ea typeface="+mn-ea"/>
                <a:cs typeface="+mn-cs"/>
              </a:defRPr>
            </a:lvl9pPr>
          </a:lstStyle>
          <a:p>
            <a:pPr marL="0" indent="0" algn="just" fontAlgn="base">
              <a:spcBef>
                <a:spcPts val="600"/>
              </a:spcBef>
              <a:spcAft>
                <a:spcPts val="600"/>
              </a:spcAft>
              <a:buNone/>
            </a:pPr>
            <a:r>
              <a:rPr lang="en-US" sz="1000" dirty="0">
                <a:solidFill>
                  <a:srgbClr val="404040"/>
                </a:solidFill>
                <a:highlight>
                  <a:srgbClr val="FFFFFF"/>
                </a:highlight>
                <a:latin typeface="Trebuchet MS" panose="020B0603020202020204" pitchFamily="34" charset="0"/>
              </a:rPr>
              <a:t>The UNWTO Confidence Index chart below highlights the positive impact the relaxation and the removal of Covid-19 restrictions had had on travellers, thus fueling travel inclination and growth, especially in the last few months of 2022. By 2022’s end, travellers’ confidence had been boosted so much, that the index had reached pre-Covid 19 levels.</a:t>
            </a:r>
            <a:r>
              <a:rPr lang="en-US" sz="1000" baseline="30000" dirty="0">
                <a:solidFill>
                  <a:srgbClr val="404040"/>
                </a:solidFill>
                <a:highlight>
                  <a:srgbClr val="FFFFFF"/>
                </a:highlight>
                <a:latin typeface="Trebuchet MS" panose="020B0603020202020204" pitchFamily="34" charset="0"/>
              </a:rPr>
              <a:t>2</a:t>
            </a:r>
          </a:p>
          <a:p>
            <a:pPr marL="0" indent="0" algn="just" fontAlgn="base">
              <a:spcBef>
                <a:spcPts val="600"/>
              </a:spcBef>
              <a:spcAft>
                <a:spcPts val="600"/>
              </a:spcAft>
              <a:buNone/>
            </a:pPr>
            <a:r>
              <a:rPr lang="en-US" sz="1000" dirty="0">
                <a:solidFill>
                  <a:srgbClr val="404040"/>
                </a:solidFill>
                <a:highlight>
                  <a:srgbClr val="FFFFFF"/>
                </a:highlight>
                <a:latin typeface="Trebuchet MS" panose="020B0603020202020204" pitchFamily="34" charset="0"/>
              </a:rPr>
              <a:t>However, tourism's recovery also faces some new challenges. According to the UNWTO Panel of Experts, the economic situation remains the main factor weighing down on the effective recovery of international tourism in 2023, with high inflation and rising oil prices translating into higher transport and accommodation costs. Tourists are expected to increasingly seek value for money and travel closer to home. Added to the challenge posed by the cost-of-living crisis, staffing shortages and continued geopolitical uncertainty derived from the Russian aggression against the Ukraine, also continue to represent downside risks.</a:t>
            </a:r>
            <a:r>
              <a:rPr lang="en-US" sz="1000" baseline="30000" dirty="0">
                <a:solidFill>
                  <a:srgbClr val="404040"/>
                </a:solidFill>
                <a:highlight>
                  <a:srgbClr val="FFFFFF"/>
                </a:highlight>
                <a:latin typeface="Trebuchet MS" panose="020B0603020202020204" pitchFamily="34" charset="0"/>
              </a:rPr>
              <a:t>3</a:t>
            </a:r>
          </a:p>
          <a:p>
            <a:pPr marL="0" indent="0" algn="just" fontAlgn="base">
              <a:spcBef>
                <a:spcPts val="600"/>
              </a:spcBef>
              <a:spcAft>
                <a:spcPts val="600"/>
              </a:spcAft>
              <a:buNone/>
            </a:pPr>
            <a:endParaRPr lang="en-US" sz="1000" baseline="30000" dirty="0">
              <a:solidFill>
                <a:srgbClr val="404040"/>
              </a:solidFill>
              <a:effectLst/>
              <a:highlight>
                <a:srgbClr val="FFFFFF"/>
              </a:highlight>
              <a:latin typeface="Trebuchet MS" panose="020B0603020202020204" pitchFamily="34" charset="0"/>
            </a:endParaRPr>
          </a:p>
          <a:p>
            <a:pPr marL="0" indent="0" algn="just" fontAlgn="base">
              <a:spcBef>
                <a:spcPts val="600"/>
              </a:spcBef>
              <a:spcAft>
                <a:spcPts val="600"/>
              </a:spcAft>
              <a:buNone/>
            </a:pPr>
            <a:endParaRPr lang="en-US" sz="1000" dirty="0">
              <a:solidFill>
                <a:srgbClr val="404040"/>
              </a:solidFill>
              <a:highlight>
                <a:srgbClr val="FFFFFF"/>
              </a:highlight>
              <a:latin typeface="Trebuchet MS" panose="020B0603020202020204" pitchFamily="34" charset="0"/>
            </a:endParaRPr>
          </a:p>
        </p:txBody>
      </p:sp>
      <p:sp>
        <p:nvSpPr>
          <p:cNvPr id="31" name="Text Placeholder 1">
            <a:extLst>
              <a:ext uri="{FF2B5EF4-FFF2-40B4-BE49-F238E27FC236}">
                <a16:creationId xmlns:a16="http://schemas.microsoft.com/office/drawing/2014/main" id="{31C88EBA-8EC0-B81C-70D0-3C37D0F4850C}"/>
              </a:ext>
            </a:extLst>
          </p:cNvPr>
          <p:cNvSpPr txBox="1">
            <a:spLocks/>
          </p:cNvSpPr>
          <p:nvPr/>
        </p:nvSpPr>
        <p:spPr>
          <a:xfrm>
            <a:off x="1381150" y="2560831"/>
            <a:ext cx="360409" cy="405045"/>
          </a:xfrm>
          <a:prstGeom prst="rect">
            <a:avLst/>
          </a:prstGeom>
          <a:noFill/>
        </p:spPr>
        <p:txBody>
          <a:bodyPr/>
          <a:lstStyle>
            <a:defPPr>
              <a:defRPr lang="en-US"/>
            </a:defPPr>
            <a:lvl1pPr indent="0" defTabSz="584310">
              <a:lnSpc>
                <a:spcPts val="2400"/>
              </a:lnSpc>
              <a:spcBef>
                <a:spcPct val="20000"/>
              </a:spcBef>
              <a:spcAft>
                <a:spcPts val="1500"/>
              </a:spcAft>
              <a:buSzPct val="125000"/>
              <a:buFont typeface="Arial" panose="020B0604020202020204" pitchFamily="34" charset="0"/>
              <a:buNone/>
              <a:defRPr sz="800" kern="0" baseline="30000">
                <a:solidFill>
                  <a:srgbClr val="E4F0F3"/>
                </a:solidFill>
                <a:effectLst/>
                <a:latin typeface="Arial" panose="020B0604020202020204" pitchFamily="34" charset="0"/>
                <a:ea typeface="Times New Roman" panose="02020603050405020304" pitchFamily="18" charset="0"/>
                <a:cs typeface="Arial" panose="020B0604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r>
              <a:rPr lang="en-US" dirty="0">
                <a:solidFill>
                  <a:schemeClr val="bg1">
                    <a:lumMod val="95000"/>
                  </a:schemeClr>
                </a:solidFill>
              </a:rPr>
              <a:t>4</a:t>
            </a:r>
          </a:p>
        </p:txBody>
      </p:sp>
      <p:sp>
        <p:nvSpPr>
          <p:cNvPr id="32" name="Text Placeholder 1">
            <a:extLst>
              <a:ext uri="{FF2B5EF4-FFF2-40B4-BE49-F238E27FC236}">
                <a16:creationId xmlns:a16="http://schemas.microsoft.com/office/drawing/2014/main" id="{81C94E7B-4564-FA69-CE3D-22A665F55116}"/>
              </a:ext>
            </a:extLst>
          </p:cNvPr>
          <p:cNvSpPr txBox="1">
            <a:spLocks/>
          </p:cNvSpPr>
          <p:nvPr/>
        </p:nvSpPr>
        <p:spPr>
          <a:xfrm>
            <a:off x="1307534" y="6960928"/>
            <a:ext cx="360409" cy="405045"/>
          </a:xfrm>
          <a:prstGeom prst="rect">
            <a:avLst/>
          </a:prstGeom>
          <a:noFill/>
        </p:spPr>
        <p:txBody>
          <a:bodyPr/>
          <a:lstStyle>
            <a:defPPr>
              <a:defRPr lang="en-US"/>
            </a:defPPr>
            <a:lvl1pPr indent="0" defTabSz="584310">
              <a:lnSpc>
                <a:spcPts val="2400"/>
              </a:lnSpc>
              <a:spcBef>
                <a:spcPct val="20000"/>
              </a:spcBef>
              <a:spcAft>
                <a:spcPts val="1500"/>
              </a:spcAft>
              <a:buSzPct val="125000"/>
              <a:buFont typeface="Arial" panose="020B0604020202020204" pitchFamily="34" charset="0"/>
              <a:buNone/>
              <a:defRPr sz="800" kern="0" baseline="30000">
                <a:solidFill>
                  <a:srgbClr val="E4F0F3"/>
                </a:solidFill>
                <a:effectLst/>
                <a:latin typeface="Arial" panose="020B0604020202020204" pitchFamily="34" charset="0"/>
                <a:ea typeface="Times New Roman" panose="02020603050405020304" pitchFamily="18" charset="0"/>
                <a:cs typeface="Arial" panose="020B0604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r>
              <a:rPr lang="en-US" dirty="0">
                <a:solidFill>
                  <a:schemeClr val="bg1">
                    <a:lumMod val="95000"/>
                  </a:schemeClr>
                </a:solidFill>
              </a:rPr>
              <a:t>4</a:t>
            </a:r>
          </a:p>
        </p:txBody>
      </p:sp>
      <p:sp>
        <p:nvSpPr>
          <p:cNvPr id="33" name="תיבת טקסט 32">
            <a:extLst>
              <a:ext uri="{FF2B5EF4-FFF2-40B4-BE49-F238E27FC236}">
                <a16:creationId xmlns:a16="http://schemas.microsoft.com/office/drawing/2014/main" id="{E7D8E82A-382B-5022-2C59-524F8AF88F76}"/>
              </a:ext>
            </a:extLst>
          </p:cNvPr>
          <p:cNvSpPr txBox="1"/>
          <p:nvPr/>
        </p:nvSpPr>
        <p:spPr>
          <a:xfrm>
            <a:off x="714150" y="8958735"/>
            <a:ext cx="5411225" cy="461665"/>
          </a:xfrm>
          <a:prstGeom prst="rect">
            <a:avLst/>
          </a:prstGeom>
          <a:noFill/>
        </p:spPr>
        <p:txBody>
          <a:bodyPr wrap="square" rtlCol="1">
            <a:spAutoFit/>
          </a:bodyPr>
          <a:lstStyle/>
          <a:p>
            <a:r>
              <a:rPr lang="en-US" sz="800" kern="1800" baseline="30000" dirty="0">
                <a:solidFill>
                  <a:schemeClr val="tx1">
                    <a:lumMod val="75000"/>
                    <a:lumOff val="25000"/>
                  </a:schemeClr>
                </a:solidFill>
                <a:highlight>
                  <a:srgbClr val="FFFFFF"/>
                </a:highlight>
                <a:latin typeface="Trebuchet MS" panose="020B0603020202020204" pitchFamily="34" charset="0"/>
                <a:cs typeface="Times New Roman" panose="02020603050405020304" pitchFamily="18" charset="0"/>
              </a:rPr>
              <a:t>2 </a:t>
            </a:r>
            <a:r>
              <a:rPr lang="en-US" sz="800" kern="1800" dirty="0">
                <a:solidFill>
                  <a:schemeClr val="tx1">
                    <a:lumMod val="75000"/>
                    <a:lumOff val="25000"/>
                  </a:schemeClr>
                </a:solidFill>
                <a:highlight>
                  <a:srgbClr val="FFFFFF"/>
                </a:highlight>
                <a:latin typeface="Trebuchet MS" panose="020B0603020202020204" pitchFamily="34" charset="0"/>
                <a:cs typeface="Times New Roman" panose="02020603050405020304" pitchFamily="18" charset="0"/>
              </a:rPr>
              <a:t>Excerpt: UNWTO World Tourism Barometer Volume 21, Issue 1, January 2023.</a:t>
            </a:r>
          </a:p>
          <a:p>
            <a:r>
              <a:rPr lang="en-US" sz="800" kern="1800" baseline="30000" dirty="0">
                <a:solidFill>
                  <a:schemeClr val="tx1">
                    <a:lumMod val="75000"/>
                    <a:lumOff val="25000"/>
                  </a:schemeClr>
                </a:solidFill>
                <a:highlight>
                  <a:srgbClr val="FFFFFF"/>
                </a:highlight>
                <a:latin typeface="Trebuchet MS" panose="020B0603020202020204" pitchFamily="34" charset="0"/>
                <a:cs typeface="Times New Roman" panose="02020603050405020304" pitchFamily="18" charset="0"/>
              </a:rPr>
              <a:t>3</a:t>
            </a:r>
            <a:r>
              <a:rPr lang="en-US" sz="800" kern="1800" dirty="0">
                <a:solidFill>
                  <a:schemeClr val="tx1">
                    <a:lumMod val="75000"/>
                    <a:lumOff val="25000"/>
                  </a:schemeClr>
                </a:solidFill>
                <a:highlight>
                  <a:srgbClr val="FFFFFF"/>
                </a:highlight>
                <a:latin typeface="Trebuchet MS" panose="020B0603020202020204" pitchFamily="34" charset="0"/>
                <a:cs typeface="Times New Roman" panose="02020603050405020304" pitchFamily="18" charset="0"/>
              </a:rPr>
              <a:t> Excerpt: UNWTO World Tourism Barometer Volume 21, Issue 2, May 2023.</a:t>
            </a:r>
          </a:p>
          <a:p>
            <a:r>
              <a:rPr lang="en-US" sz="800" kern="1800" baseline="30000" dirty="0">
                <a:solidFill>
                  <a:schemeClr val="tx1">
                    <a:lumMod val="75000"/>
                    <a:lumOff val="25000"/>
                  </a:schemeClr>
                </a:solidFill>
                <a:highlight>
                  <a:srgbClr val="FFFFFF"/>
                </a:highlight>
                <a:latin typeface="Trebuchet MS" panose="020B0603020202020204" pitchFamily="34" charset="0"/>
                <a:cs typeface="Times New Roman" panose="02020603050405020304" pitchFamily="18" charset="0"/>
              </a:rPr>
              <a:t>4 </a:t>
            </a:r>
            <a:r>
              <a:rPr lang="en-US" sz="800" kern="1800" dirty="0">
                <a:solidFill>
                  <a:schemeClr val="tx1">
                    <a:lumMod val="75000"/>
                    <a:lumOff val="25000"/>
                  </a:schemeClr>
                </a:solidFill>
                <a:highlight>
                  <a:srgbClr val="FFFFFF"/>
                </a:highlight>
                <a:latin typeface="Trebuchet MS" panose="020B0603020202020204" pitchFamily="34" charset="0"/>
                <a:cs typeface="Times New Roman" panose="02020603050405020304" pitchFamily="18" charset="0"/>
              </a:rPr>
              <a:t>UNWTO World Tourism Barometer Volume 21, Issue 2, May 2023.</a:t>
            </a:r>
          </a:p>
        </p:txBody>
      </p:sp>
      <p:sp>
        <p:nvSpPr>
          <p:cNvPr id="3" name="TextBox 76">
            <a:extLst>
              <a:ext uri="{FF2B5EF4-FFF2-40B4-BE49-F238E27FC236}">
                <a16:creationId xmlns:a16="http://schemas.microsoft.com/office/drawing/2014/main" id="{7F91C361-E0EC-493A-4245-98BB689E7FCF}"/>
              </a:ext>
            </a:extLst>
          </p:cNvPr>
          <p:cNvSpPr txBox="1"/>
          <p:nvPr/>
        </p:nvSpPr>
        <p:spPr>
          <a:xfrm>
            <a:off x="2257837" y="9585227"/>
            <a:ext cx="3196388"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216438869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תמונה 17">
            <a:extLst>
              <a:ext uri="{FF2B5EF4-FFF2-40B4-BE49-F238E27FC236}">
                <a16:creationId xmlns:a16="http://schemas.microsoft.com/office/drawing/2014/main" id="{BDE7101F-149D-F857-1974-A215171C03A2}"/>
              </a:ext>
            </a:extLst>
          </p:cNvPr>
          <p:cNvPicPr>
            <a:picLocks noChangeAspect="1"/>
          </p:cNvPicPr>
          <p:nvPr/>
        </p:nvPicPr>
        <p:blipFill>
          <a:blip r:embed="rId2"/>
          <a:stretch>
            <a:fillRect/>
          </a:stretch>
        </p:blipFill>
        <p:spPr>
          <a:xfrm>
            <a:off x="743850" y="5378223"/>
            <a:ext cx="5400000" cy="2320082"/>
          </a:xfrm>
          <a:prstGeom prst="rect">
            <a:avLst/>
          </a:prstGeom>
        </p:spPr>
      </p:pic>
      <p:sp>
        <p:nvSpPr>
          <p:cNvPr id="6" name="Isosceles Triangle 12">
            <a:extLst>
              <a:ext uri="{FF2B5EF4-FFF2-40B4-BE49-F238E27FC236}">
                <a16:creationId xmlns:a16="http://schemas.microsoft.com/office/drawing/2014/main" id="{11E7B9E3-1B4E-B4A9-97BF-9CCBC4FAFD3F}"/>
              </a:ext>
            </a:extLst>
          </p:cNvPr>
          <p:cNvSpPr/>
          <p:nvPr/>
        </p:nvSpPr>
        <p:spPr>
          <a:xfrm rot="10800000">
            <a:off x="6039290" y="561854"/>
            <a:ext cx="86085" cy="74211"/>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IN" sz="1414" b="0" i="0" u="none" strike="noStrike" kern="1200" cap="none" spc="0" normalizeH="0" baseline="0" noProof="0" dirty="0">
              <a:ln>
                <a:noFill/>
              </a:ln>
              <a:solidFill>
                <a:prstClr val="white"/>
              </a:solidFill>
              <a:effectLst/>
              <a:highlight>
                <a:srgbClr val="FFFF00"/>
              </a:highlight>
              <a:uLnTx/>
              <a:uFillTx/>
              <a:latin typeface="Calibri"/>
              <a:ea typeface="+mn-ea"/>
              <a:cs typeface="+mn-cs"/>
            </a:endParaRPr>
          </a:p>
        </p:txBody>
      </p:sp>
      <p:sp>
        <p:nvSpPr>
          <p:cNvPr id="7" name="Rectangle 1">
            <a:extLst>
              <a:ext uri="{FF2B5EF4-FFF2-40B4-BE49-F238E27FC236}">
                <a16:creationId xmlns:a16="http://schemas.microsoft.com/office/drawing/2014/main" id="{76E2E642-C11E-875C-BD02-017DAB350CC4}"/>
              </a:ext>
            </a:extLst>
          </p:cNvPr>
          <p:cNvSpPr/>
          <p:nvPr/>
        </p:nvSpPr>
        <p:spPr>
          <a:xfrm>
            <a:off x="6718" y="462166"/>
            <a:ext cx="576000" cy="23385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IN" sz="1414" b="0" i="0" u="none" strike="noStrike" kern="1200" cap="none" spc="0" normalizeH="0" baseline="0" noProof="0" dirty="0">
              <a:ln>
                <a:noFill/>
              </a:ln>
              <a:solidFill>
                <a:prstClr val="white"/>
              </a:solidFill>
              <a:effectLst/>
              <a:highlight>
                <a:srgbClr val="FFFF00"/>
              </a:highlight>
              <a:uLnTx/>
              <a:uFillTx/>
              <a:latin typeface="Calibri"/>
              <a:ea typeface="+mn-ea"/>
              <a:cs typeface="+mn-cs"/>
            </a:endParaRPr>
          </a:p>
        </p:txBody>
      </p:sp>
      <p:grpSp>
        <p:nvGrpSpPr>
          <p:cNvPr id="9" name="Group 22">
            <a:extLst>
              <a:ext uri="{FF2B5EF4-FFF2-40B4-BE49-F238E27FC236}">
                <a16:creationId xmlns:a16="http://schemas.microsoft.com/office/drawing/2014/main" id="{028F167B-4C77-0596-84D5-4AD63C8AEF1C}"/>
              </a:ext>
            </a:extLst>
          </p:cNvPr>
          <p:cNvGrpSpPr/>
          <p:nvPr/>
        </p:nvGrpSpPr>
        <p:grpSpPr>
          <a:xfrm rot="16200000">
            <a:off x="6081739" y="510671"/>
            <a:ext cx="1279411" cy="284187"/>
            <a:chOff x="-1768098" y="1682693"/>
            <a:chExt cx="10577544" cy="2349518"/>
          </a:xfrm>
        </p:grpSpPr>
        <p:sp>
          <p:nvSpPr>
            <p:cNvPr id="10" name="Freeform 5">
              <a:extLst>
                <a:ext uri="{FF2B5EF4-FFF2-40B4-BE49-F238E27FC236}">
                  <a16:creationId xmlns:a16="http://schemas.microsoft.com/office/drawing/2014/main" id="{60625E66-F1F2-CDB2-6598-A8FF9A1B2492}"/>
                </a:ext>
              </a:extLst>
            </p:cNvPr>
            <p:cNvSpPr>
              <a:spLocks/>
            </p:cNvSpPr>
            <p:nvPr/>
          </p:nvSpPr>
          <p:spPr bwMode="auto">
            <a:xfrm>
              <a:off x="4837440" y="2043889"/>
              <a:ext cx="3972006" cy="1988322"/>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E3010F"/>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11" name="Freeform 5">
              <a:extLst>
                <a:ext uri="{FF2B5EF4-FFF2-40B4-BE49-F238E27FC236}">
                  <a16:creationId xmlns:a16="http://schemas.microsoft.com/office/drawing/2014/main" id="{34D65630-5F12-49B8-2BB0-CF0985CA89D7}"/>
                </a:ext>
              </a:extLst>
            </p:cNvPr>
            <p:cNvSpPr>
              <a:spLocks/>
            </p:cNvSpPr>
            <p:nvPr/>
          </p:nvSpPr>
          <p:spPr bwMode="auto">
            <a:xfrm>
              <a:off x="3357940" y="1989081"/>
              <a:ext cx="4081463" cy="2043113"/>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12" name="Freeform 6">
              <a:extLst>
                <a:ext uri="{FF2B5EF4-FFF2-40B4-BE49-F238E27FC236}">
                  <a16:creationId xmlns:a16="http://schemas.microsoft.com/office/drawing/2014/main" id="{FF6177A4-D139-A6CF-0DB7-126C500C2DE8}"/>
                </a:ext>
              </a:extLst>
            </p:cNvPr>
            <p:cNvSpPr>
              <a:spLocks/>
            </p:cNvSpPr>
            <p:nvPr/>
          </p:nvSpPr>
          <p:spPr bwMode="auto">
            <a:xfrm>
              <a:off x="1652965" y="1822393"/>
              <a:ext cx="4418013" cy="2209800"/>
            </a:xfrm>
            <a:custGeom>
              <a:avLst/>
              <a:gdLst>
                <a:gd name="T0" fmla="*/ 1392 w 2783"/>
                <a:gd name="T1" fmla="*/ 0 h 1392"/>
                <a:gd name="T2" fmla="*/ 2783 w 2783"/>
                <a:gd name="T3" fmla="*/ 1392 h 1392"/>
                <a:gd name="T4" fmla="*/ 1983 w 2783"/>
                <a:gd name="T5" fmla="*/ 1392 h 1392"/>
                <a:gd name="T6" fmla="*/ 1392 w 2783"/>
                <a:gd name="T7" fmla="*/ 800 h 1392"/>
                <a:gd name="T8" fmla="*/ 800 w 2783"/>
                <a:gd name="T9" fmla="*/ 1392 h 1392"/>
                <a:gd name="T10" fmla="*/ 0 w 2783"/>
                <a:gd name="T11" fmla="*/ 1392 h 1392"/>
                <a:gd name="T12" fmla="*/ 1392 w 2783"/>
                <a:gd name="T13" fmla="*/ 0 h 1392"/>
                <a:gd name="T14" fmla="*/ 1392 w 2783"/>
                <a:gd name="T15" fmla="*/ 0 h 13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83" h="1392">
                  <a:moveTo>
                    <a:pt x="1392" y="0"/>
                  </a:moveTo>
                  <a:lnTo>
                    <a:pt x="2783" y="1392"/>
                  </a:lnTo>
                  <a:lnTo>
                    <a:pt x="1983" y="1392"/>
                  </a:lnTo>
                  <a:lnTo>
                    <a:pt x="1392" y="800"/>
                  </a:lnTo>
                  <a:lnTo>
                    <a:pt x="800" y="1392"/>
                  </a:lnTo>
                  <a:lnTo>
                    <a:pt x="0" y="1392"/>
                  </a:lnTo>
                  <a:lnTo>
                    <a:pt x="1392" y="0"/>
                  </a:lnTo>
                  <a:lnTo>
                    <a:pt x="1392" y="0"/>
                  </a:lnTo>
                  <a:close/>
                </a:path>
              </a:pathLst>
            </a:custGeom>
            <a:solidFill>
              <a:srgbClr val="07141A"/>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13" name="Freeform 7">
              <a:extLst>
                <a:ext uri="{FF2B5EF4-FFF2-40B4-BE49-F238E27FC236}">
                  <a16:creationId xmlns:a16="http://schemas.microsoft.com/office/drawing/2014/main" id="{933C4802-A69A-5B18-4B27-D53BB7751126}"/>
                </a:ext>
              </a:extLst>
            </p:cNvPr>
            <p:cNvSpPr>
              <a:spLocks/>
            </p:cNvSpPr>
            <p:nvPr/>
          </p:nvSpPr>
          <p:spPr bwMode="auto">
            <a:xfrm>
              <a:off x="-45660" y="1741431"/>
              <a:ext cx="4578350" cy="2290763"/>
            </a:xfrm>
            <a:custGeom>
              <a:avLst/>
              <a:gdLst>
                <a:gd name="T0" fmla="*/ 1442 w 2884"/>
                <a:gd name="T1" fmla="*/ 0 h 1443"/>
                <a:gd name="T2" fmla="*/ 2884 w 2884"/>
                <a:gd name="T3" fmla="*/ 1443 h 1443"/>
                <a:gd name="T4" fmla="*/ 2055 w 2884"/>
                <a:gd name="T5" fmla="*/ 1443 h 1443"/>
                <a:gd name="T6" fmla="*/ 1442 w 2884"/>
                <a:gd name="T7" fmla="*/ 829 h 1443"/>
                <a:gd name="T8" fmla="*/ 829 w 2884"/>
                <a:gd name="T9" fmla="*/ 1443 h 1443"/>
                <a:gd name="T10" fmla="*/ 0 w 2884"/>
                <a:gd name="T11" fmla="*/ 1443 h 1443"/>
                <a:gd name="T12" fmla="*/ 1442 w 2884"/>
                <a:gd name="T13" fmla="*/ 0 h 1443"/>
                <a:gd name="T14" fmla="*/ 1442 w 2884"/>
                <a:gd name="T15" fmla="*/ 0 h 14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4" h="1443">
                  <a:moveTo>
                    <a:pt x="1442" y="0"/>
                  </a:moveTo>
                  <a:lnTo>
                    <a:pt x="2884" y="1443"/>
                  </a:lnTo>
                  <a:lnTo>
                    <a:pt x="2055" y="1443"/>
                  </a:lnTo>
                  <a:lnTo>
                    <a:pt x="1442" y="829"/>
                  </a:lnTo>
                  <a:lnTo>
                    <a:pt x="829" y="1443"/>
                  </a:lnTo>
                  <a:lnTo>
                    <a:pt x="0" y="1443"/>
                  </a:lnTo>
                  <a:lnTo>
                    <a:pt x="1442" y="0"/>
                  </a:lnTo>
                  <a:lnTo>
                    <a:pt x="1442" y="0"/>
                  </a:lnTo>
                  <a:close/>
                </a:path>
              </a:pathLst>
            </a:custGeom>
            <a:solidFill>
              <a:srgbClr val="008A3B"/>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14" name="Freeform 8">
              <a:extLst>
                <a:ext uri="{FF2B5EF4-FFF2-40B4-BE49-F238E27FC236}">
                  <a16:creationId xmlns:a16="http://schemas.microsoft.com/office/drawing/2014/main" id="{08265AE2-8CB2-CE2F-0A28-41C200046312}"/>
                </a:ext>
              </a:extLst>
            </p:cNvPr>
            <p:cNvSpPr>
              <a:spLocks/>
            </p:cNvSpPr>
            <p:nvPr/>
          </p:nvSpPr>
          <p:spPr bwMode="auto">
            <a:xfrm>
              <a:off x="-1768098" y="1682693"/>
              <a:ext cx="4695825" cy="2349500"/>
            </a:xfrm>
            <a:custGeom>
              <a:avLst/>
              <a:gdLst>
                <a:gd name="T0" fmla="*/ 1479 w 2958"/>
                <a:gd name="T1" fmla="*/ 0 h 1480"/>
                <a:gd name="T2" fmla="*/ 2958 w 2958"/>
                <a:gd name="T3" fmla="*/ 1480 h 1480"/>
                <a:gd name="T4" fmla="*/ 2108 w 2958"/>
                <a:gd name="T5" fmla="*/ 1480 h 1480"/>
                <a:gd name="T6" fmla="*/ 1479 w 2958"/>
                <a:gd name="T7" fmla="*/ 851 h 1480"/>
                <a:gd name="T8" fmla="*/ 850 w 2958"/>
                <a:gd name="T9" fmla="*/ 1480 h 1480"/>
                <a:gd name="T10" fmla="*/ 0 w 2958"/>
                <a:gd name="T11" fmla="*/ 1480 h 1480"/>
                <a:gd name="T12" fmla="*/ 1479 w 2958"/>
                <a:gd name="T13" fmla="*/ 0 h 1480"/>
                <a:gd name="T14" fmla="*/ 1479 w 2958"/>
                <a:gd name="T15" fmla="*/ 0 h 14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58" h="1480">
                  <a:moveTo>
                    <a:pt x="1479" y="0"/>
                  </a:moveTo>
                  <a:lnTo>
                    <a:pt x="2958" y="1480"/>
                  </a:lnTo>
                  <a:lnTo>
                    <a:pt x="2108" y="1480"/>
                  </a:lnTo>
                  <a:lnTo>
                    <a:pt x="1479" y="851"/>
                  </a:lnTo>
                  <a:lnTo>
                    <a:pt x="850" y="1480"/>
                  </a:lnTo>
                  <a:lnTo>
                    <a:pt x="0" y="1480"/>
                  </a:lnTo>
                  <a:lnTo>
                    <a:pt x="1479" y="0"/>
                  </a:lnTo>
                  <a:lnTo>
                    <a:pt x="1479" y="0"/>
                  </a:lnTo>
                  <a:close/>
                </a:path>
              </a:pathLst>
            </a:custGeom>
            <a:solidFill>
              <a:srgbClr val="0D3C89"/>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grpSp>
      <p:sp>
        <p:nvSpPr>
          <p:cNvPr id="17" name="Text Placeholder 1">
            <a:extLst>
              <a:ext uri="{FF2B5EF4-FFF2-40B4-BE49-F238E27FC236}">
                <a16:creationId xmlns:a16="http://schemas.microsoft.com/office/drawing/2014/main" id="{0DE31518-FEA0-75B1-FB16-D4AA72D625D3}"/>
              </a:ext>
            </a:extLst>
          </p:cNvPr>
          <p:cNvSpPr txBox="1">
            <a:spLocks/>
          </p:cNvSpPr>
          <p:nvPr/>
        </p:nvSpPr>
        <p:spPr>
          <a:xfrm>
            <a:off x="714150" y="1065536"/>
            <a:ext cx="5505160" cy="4354986"/>
          </a:xfrm>
          <a:prstGeom prst="rect">
            <a:avLst/>
          </a:prstGeom>
          <a:noFill/>
        </p:spPr>
        <p:txBody>
          <a:bodyPr/>
          <a:lstStyle>
            <a:lvl1pPr marL="180000" indent="-180000" algn="l" defTabSz="584310" rtl="0" eaLnBrk="1" latinLnBrk="0" hangingPunct="1">
              <a:spcBef>
                <a:spcPct val="20000"/>
              </a:spcBef>
              <a:buSzPct val="125000"/>
              <a:buFont typeface="Arial" panose="020B0604020202020204" pitchFamily="34" charset="0"/>
              <a:buChar char="•"/>
              <a:defRPr sz="1050" kern="1200">
                <a:solidFill>
                  <a:schemeClr val="tx1"/>
                </a:solidFill>
                <a:latin typeface="Source Sans Pro" panose="020B0503030403020204" pitchFamily="34" charset="0"/>
                <a:ea typeface="+mn-ea"/>
                <a:cs typeface="+mn-cs"/>
              </a:defRPr>
            </a:lvl1pPr>
            <a:lvl2pPr marL="360000" marR="0" indent="-180000" algn="l" defTabSz="584310" rtl="0" eaLnBrk="1" fontAlgn="auto" latinLnBrk="0" hangingPunct="1">
              <a:lnSpc>
                <a:spcPct val="100000"/>
              </a:lnSpc>
              <a:spcBef>
                <a:spcPct val="20000"/>
              </a:spcBef>
              <a:spcAft>
                <a:spcPts val="0"/>
              </a:spcAft>
              <a:buClrTx/>
              <a:buSzPct val="125000"/>
              <a:buFont typeface="Arial" panose="020B0604020202020204" pitchFamily="34" charset="0"/>
              <a:buChar char="•"/>
              <a:tabLst/>
              <a:defRPr sz="1050" kern="1200">
                <a:solidFill>
                  <a:schemeClr val="tx1"/>
                </a:solidFill>
                <a:latin typeface="Source Sans Pro" panose="020B0503030403020204" pitchFamily="34" charset="0"/>
                <a:ea typeface="+mn-ea"/>
                <a:cs typeface="+mn-cs"/>
              </a:defRPr>
            </a:lvl2pPr>
            <a:lvl3pPr marL="540000" indent="-180000" algn="l" defTabSz="584310" rtl="0" eaLnBrk="1" latinLnBrk="0" hangingPunct="1">
              <a:spcBef>
                <a:spcPct val="20000"/>
              </a:spcBef>
              <a:buSzPct val="125000"/>
              <a:buFont typeface="Arial" panose="020B0604020202020204" pitchFamily="34" charset="0"/>
              <a:buChar char="•"/>
              <a:defRPr sz="1050" kern="1200">
                <a:solidFill>
                  <a:schemeClr val="tx1"/>
                </a:solidFill>
                <a:latin typeface="Source Sans Pro" panose="020B0503030403020204" pitchFamily="34" charset="0"/>
                <a:ea typeface="+mn-ea"/>
                <a:cs typeface="+mn-cs"/>
              </a:defRPr>
            </a:lvl3pPr>
            <a:lvl4pPr marL="1022541" indent="-146077" algn="l" defTabSz="584310" rtl="0" eaLnBrk="1" latinLnBrk="0" hangingPunct="1">
              <a:spcBef>
                <a:spcPct val="20000"/>
              </a:spcBef>
              <a:buFont typeface="Arial" pitchFamily="34" charset="0"/>
              <a:buChar char="–"/>
              <a:defRPr sz="1050" kern="1200">
                <a:solidFill>
                  <a:schemeClr val="tx1"/>
                </a:solidFill>
                <a:latin typeface="Source Sans Pro" panose="020B0503030403020204" pitchFamily="34" charset="0"/>
                <a:ea typeface="+mn-ea"/>
                <a:cs typeface="+mn-cs"/>
              </a:defRPr>
            </a:lvl4pPr>
            <a:lvl5pPr marL="1314696" indent="-146077" algn="l" defTabSz="584310" rtl="0" eaLnBrk="1" latinLnBrk="0" hangingPunct="1">
              <a:spcBef>
                <a:spcPct val="20000"/>
              </a:spcBef>
              <a:buFont typeface="Arial" pitchFamily="34" charset="0"/>
              <a:buChar char="»"/>
              <a:defRPr sz="1050" kern="1200">
                <a:solidFill>
                  <a:schemeClr val="tx1"/>
                </a:solidFill>
                <a:latin typeface="Source Sans Pro" panose="020B0503030403020204" pitchFamily="34" charset="0"/>
                <a:ea typeface="+mn-ea"/>
                <a:cs typeface="+mn-cs"/>
              </a:defRPr>
            </a:lvl5pPr>
            <a:lvl6pPr marL="1606852" indent="-146077" algn="l" defTabSz="584310" rtl="0" eaLnBrk="1" latinLnBrk="0" hangingPunct="1">
              <a:spcBef>
                <a:spcPct val="20000"/>
              </a:spcBef>
              <a:buFont typeface="Arial" pitchFamily="34" charset="0"/>
              <a:buChar char="•"/>
              <a:defRPr sz="1279" kern="1200">
                <a:solidFill>
                  <a:schemeClr val="tx1"/>
                </a:solidFill>
                <a:latin typeface="+mn-lt"/>
                <a:ea typeface="+mn-ea"/>
                <a:cs typeface="+mn-cs"/>
              </a:defRPr>
            </a:lvl6pPr>
            <a:lvl7pPr marL="1899005" indent="-146077" algn="l" defTabSz="584310" rtl="0" eaLnBrk="1" latinLnBrk="0" hangingPunct="1">
              <a:spcBef>
                <a:spcPct val="20000"/>
              </a:spcBef>
              <a:buFont typeface="Arial" pitchFamily="34" charset="0"/>
              <a:buChar char="•"/>
              <a:defRPr sz="1279" kern="1200">
                <a:solidFill>
                  <a:schemeClr val="tx1"/>
                </a:solidFill>
                <a:latin typeface="+mn-lt"/>
                <a:ea typeface="+mn-ea"/>
                <a:cs typeface="+mn-cs"/>
              </a:defRPr>
            </a:lvl7pPr>
            <a:lvl8pPr marL="2191161" indent="-146077" algn="l" defTabSz="584310" rtl="0" eaLnBrk="1" latinLnBrk="0" hangingPunct="1">
              <a:spcBef>
                <a:spcPct val="20000"/>
              </a:spcBef>
              <a:buFont typeface="Arial" pitchFamily="34" charset="0"/>
              <a:buChar char="•"/>
              <a:defRPr sz="1279" kern="1200">
                <a:solidFill>
                  <a:schemeClr val="tx1"/>
                </a:solidFill>
                <a:latin typeface="+mn-lt"/>
                <a:ea typeface="+mn-ea"/>
                <a:cs typeface="+mn-cs"/>
              </a:defRPr>
            </a:lvl8pPr>
            <a:lvl9pPr marL="2483315" indent="-146077" algn="l" defTabSz="584310" rtl="0" eaLnBrk="1" latinLnBrk="0" hangingPunct="1">
              <a:spcBef>
                <a:spcPct val="20000"/>
              </a:spcBef>
              <a:buFont typeface="Arial" pitchFamily="34" charset="0"/>
              <a:buChar char="•"/>
              <a:defRPr sz="1279" kern="1200">
                <a:solidFill>
                  <a:schemeClr val="tx1"/>
                </a:solidFill>
                <a:latin typeface="+mn-lt"/>
                <a:ea typeface="+mn-ea"/>
                <a:cs typeface="+mn-cs"/>
              </a:defRPr>
            </a:lvl9pPr>
          </a:lstStyle>
          <a:p>
            <a:pPr marL="0" indent="0" algn="just" fontAlgn="base">
              <a:spcBef>
                <a:spcPts val="600"/>
              </a:spcBef>
              <a:spcAft>
                <a:spcPts val="600"/>
              </a:spcAft>
              <a:buNone/>
            </a:pPr>
            <a:r>
              <a:rPr lang="en-US" sz="1000" dirty="0">
                <a:solidFill>
                  <a:schemeClr val="tx1">
                    <a:lumMod val="75000"/>
                    <a:lumOff val="25000"/>
                  </a:schemeClr>
                </a:solidFill>
                <a:highlight>
                  <a:srgbClr val="FFFFFF"/>
                </a:highlight>
                <a:latin typeface="Trebuchet MS" panose="020B0603020202020204" pitchFamily="34" charset="0"/>
              </a:rPr>
              <a:t>Reports from IATA also support the strong recovery obvious in arrival numbers for Q1 2023 and the resurgence of Asian markets as IATA recently announced that strong growth in air travel demand for March 2023 is led once more by carriers in the Asia-Pacific region.</a:t>
            </a:r>
            <a:r>
              <a:rPr lang="en-US" sz="1000" baseline="30000" dirty="0">
                <a:solidFill>
                  <a:schemeClr val="tx1">
                    <a:lumMod val="75000"/>
                    <a:lumOff val="25000"/>
                  </a:schemeClr>
                </a:solidFill>
                <a:highlight>
                  <a:srgbClr val="FFFFFF"/>
                </a:highlight>
                <a:latin typeface="Trebuchet MS" panose="020B0603020202020204" pitchFamily="34" charset="0"/>
              </a:rPr>
              <a:t>5 </a:t>
            </a:r>
            <a:r>
              <a:rPr lang="en-US" sz="1000" dirty="0">
                <a:solidFill>
                  <a:schemeClr val="tx1">
                    <a:lumMod val="75000"/>
                    <a:lumOff val="25000"/>
                  </a:schemeClr>
                </a:solidFill>
                <a:highlight>
                  <a:srgbClr val="FFFFFF"/>
                </a:highlight>
                <a:latin typeface="Trebuchet MS" panose="020B0603020202020204" pitchFamily="34" charset="0"/>
              </a:rPr>
              <a:t>Total international traffic was only -23.0%,</a:t>
            </a:r>
            <a:r>
              <a:rPr lang="en-US" sz="1000" baseline="30000" dirty="0">
                <a:solidFill>
                  <a:schemeClr val="tx1">
                    <a:lumMod val="75000"/>
                    <a:lumOff val="25000"/>
                  </a:schemeClr>
                </a:solidFill>
                <a:highlight>
                  <a:srgbClr val="FFFFFF"/>
                </a:highlight>
                <a:latin typeface="Trebuchet MS" panose="020B0603020202020204" pitchFamily="34" charset="0"/>
              </a:rPr>
              <a:t>6</a:t>
            </a:r>
            <a:r>
              <a:rPr lang="en-US" sz="1000" dirty="0">
                <a:solidFill>
                  <a:schemeClr val="tx1">
                    <a:lumMod val="75000"/>
                    <a:lumOff val="25000"/>
                  </a:schemeClr>
                </a:solidFill>
                <a:highlight>
                  <a:srgbClr val="FFFFFF"/>
                </a:highlight>
                <a:latin typeface="Trebuchet MS" panose="020B0603020202020204" pitchFamily="34" charset="0"/>
              </a:rPr>
              <a:t> -22.5%,</a:t>
            </a:r>
            <a:r>
              <a:rPr lang="en-US" sz="1000" baseline="30000" dirty="0">
                <a:solidFill>
                  <a:schemeClr val="tx1">
                    <a:lumMod val="75000"/>
                    <a:lumOff val="25000"/>
                  </a:schemeClr>
                </a:solidFill>
                <a:highlight>
                  <a:srgbClr val="FFFFFF"/>
                </a:highlight>
                <a:latin typeface="Trebuchet MS" panose="020B0603020202020204" pitchFamily="34" charset="0"/>
              </a:rPr>
              <a:t>7</a:t>
            </a:r>
            <a:r>
              <a:rPr lang="en-US" sz="1000" dirty="0">
                <a:solidFill>
                  <a:schemeClr val="tx1">
                    <a:lumMod val="75000"/>
                    <a:lumOff val="25000"/>
                  </a:schemeClr>
                </a:solidFill>
                <a:highlight>
                  <a:srgbClr val="FFFFFF"/>
                </a:highlight>
                <a:latin typeface="Trebuchet MS" panose="020B0603020202020204" pitchFamily="34" charset="0"/>
              </a:rPr>
              <a:t> &amp; -18.4%</a:t>
            </a:r>
            <a:r>
              <a:rPr lang="en-US" sz="1000" baseline="30000" dirty="0">
                <a:solidFill>
                  <a:schemeClr val="tx1">
                    <a:lumMod val="75000"/>
                    <a:lumOff val="25000"/>
                  </a:schemeClr>
                </a:solidFill>
                <a:highlight>
                  <a:srgbClr val="FFFFFF"/>
                </a:highlight>
                <a:latin typeface="Trebuchet MS" panose="020B0603020202020204" pitchFamily="34" charset="0"/>
              </a:rPr>
              <a:t>5</a:t>
            </a:r>
            <a:r>
              <a:rPr lang="en-US" sz="1000" dirty="0">
                <a:solidFill>
                  <a:schemeClr val="tx1">
                    <a:lumMod val="75000"/>
                    <a:lumOff val="25000"/>
                  </a:schemeClr>
                </a:solidFill>
                <a:highlight>
                  <a:srgbClr val="FFFFFF"/>
                </a:highlight>
                <a:latin typeface="Trebuchet MS" panose="020B0603020202020204" pitchFamily="34" charset="0"/>
              </a:rPr>
              <a:t> down in January, February &amp; March 2023 over their respective months in 2019 respectively). However, IATA has noted that Africa has been slow to recover and d</a:t>
            </a:r>
            <a:r>
              <a:rPr lang="en-US" sz="1000" kern="0" dirty="0">
                <a:solidFill>
                  <a:schemeClr val="tx1">
                    <a:lumMod val="75000"/>
                    <a:lumOff val="25000"/>
                  </a:schemeClr>
                </a:solidFill>
                <a:effectLst/>
                <a:highlight>
                  <a:srgbClr val="FFFFFF"/>
                </a:highlight>
                <a:latin typeface="Trebuchet MS" panose="020B0603020202020204" pitchFamily="34" charset="0"/>
                <a:ea typeface="Times New Roman" panose="02020603050405020304" pitchFamily="18" charset="0"/>
                <a:cs typeface="Times New Roman" panose="02020603050405020304" pitchFamily="18" charset="0"/>
              </a:rPr>
              <a:t>espite the African continent having 18% of the global population it has only a 2.1% share of the global aviation market. Further, the African continent has recovered to 93% of its pre-pandemic dimensions but most (80%) of the travel taking place is international travel (foreign carriers), while domestic travel is only 20% of all air travel. Another problem is the African recovery’s uneven nature, with Southern Africa lagging behind other African regions. IATA’s ‘Focus Africa’ initiative will take a many-pronged approach, including public-private partnerships. </a:t>
            </a:r>
            <a:r>
              <a:rPr lang="en-US" sz="1000" kern="0" dirty="0">
                <a:solidFill>
                  <a:schemeClr val="tx1">
                    <a:lumMod val="75000"/>
                    <a:lumOff val="25000"/>
                  </a:schemeClr>
                </a:solidFill>
                <a:highlight>
                  <a:srgbClr val="FFFFFF"/>
                </a:highlight>
                <a:latin typeface="Trebuchet MS" panose="020B0603020202020204" pitchFamily="34" charset="0"/>
                <a:ea typeface="Times New Roman" panose="02020603050405020304" pitchFamily="18" charset="0"/>
                <a:cs typeface="Times New Roman" panose="02020603050405020304" pitchFamily="18" charset="0"/>
              </a:rPr>
              <a:t>IATA </a:t>
            </a:r>
            <a:r>
              <a:rPr lang="en-US" sz="1000" kern="0" dirty="0">
                <a:solidFill>
                  <a:schemeClr val="tx1">
                    <a:lumMod val="75000"/>
                    <a:lumOff val="25000"/>
                  </a:schemeClr>
                </a:solidFill>
                <a:effectLst/>
                <a:highlight>
                  <a:srgbClr val="FFFFFF"/>
                </a:highlight>
                <a:latin typeface="Trebuchet MS" panose="020B0603020202020204" pitchFamily="34" charset="0"/>
                <a:ea typeface="Times New Roman" panose="02020603050405020304" pitchFamily="18" charset="0"/>
                <a:cs typeface="Times New Roman" panose="02020603050405020304" pitchFamily="18" charset="0"/>
              </a:rPr>
              <a:t>forecasts a global return to profitability for the African industry in 2023 and a full recovery by 2024.</a:t>
            </a:r>
            <a:r>
              <a:rPr lang="en-US" sz="1000" kern="0" baseline="30000" dirty="0">
                <a:solidFill>
                  <a:schemeClr val="tx1">
                    <a:lumMod val="75000"/>
                    <a:lumOff val="25000"/>
                  </a:schemeClr>
                </a:solidFill>
                <a:effectLst/>
                <a:highlight>
                  <a:srgbClr val="FFFFFF"/>
                </a:highlight>
                <a:latin typeface="Trebuchet MS" panose="020B0603020202020204" pitchFamily="34" charset="0"/>
                <a:ea typeface="Times New Roman" panose="02020603050405020304" pitchFamily="18" charset="0"/>
                <a:cs typeface="Times New Roman" panose="02020603050405020304" pitchFamily="18" charset="0"/>
              </a:rPr>
              <a:t>8</a:t>
            </a:r>
            <a:r>
              <a:rPr lang="en-US" sz="1000" kern="0" dirty="0">
                <a:solidFill>
                  <a:schemeClr val="tx1">
                    <a:lumMod val="75000"/>
                    <a:lumOff val="25000"/>
                  </a:schemeClr>
                </a:solidFill>
                <a:effectLst/>
                <a:highlight>
                  <a:srgbClr val="FFFFFF"/>
                </a:highlight>
                <a:latin typeface="Trebuchet MS" panose="020B0603020202020204" pitchFamily="34" charset="0"/>
                <a:ea typeface="Times New Roman" panose="02020603050405020304" pitchFamily="18" charset="0"/>
                <a:cs typeface="Times New Roman" panose="02020603050405020304" pitchFamily="18" charset="0"/>
              </a:rPr>
              <a:t> </a:t>
            </a:r>
          </a:p>
          <a:p>
            <a:pPr marL="0" indent="0" algn="just" fontAlgn="base">
              <a:spcBef>
                <a:spcPts val="600"/>
              </a:spcBef>
              <a:spcAft>
                <a:spcPts val="600"/>
              </a:spcAft>
              <a:buNone/>
            </a:pPr>
            <a:r>
              <a:rPr lang="en-US" sz="1000" dirty="0">
                <a:solidFill>
                  <a:schemeClr val="tx1">
                    <a:lumMod val="75000"/>
                    <a:lumOff val="25000"/>
                  </a:schemeClr>
                </a:solidFill>
                <a:highlight>
                  <a:srgbClr val="FFFFFF"/>
                </a:highlight>
                <a:latin typeface="Trebuchet MS" panose="020B0603020202020204" pitchFamily="34" charset="0"/>
              </a:rPr>
              <a:t>IATA’s and the UNWTO’s Q1 2023 results are in line with UNWTO’s forward-looking scenarios for 2023 which project international arrivals to recover 80% to 95% of pre-pandemic levels.</a:t>
            </a:r>
            <a:r>
              <a:rPr lang="en-US" sz="1000" baseline="30000" dirty="0">
                <a:solidFill>
                  <a:schemeClr val="tx1">
                    <a:lumMod val="75000"/>
                    <a:lumOff val="25000"/>
                  </a:schemeClr>
                </a:solidFill>
                <a:highlight>
                  <a:srgbClr val="FFFFFF"/>
                </a:highlight>
                <a:latin typeface="Trebuchet MS" panose="020B0603020202020204" pitchFamily="34" charset="0"/>
              </a:rPr>
              <a:t>2</a:t>
            </a:r>
            <a:r>
              <a:rPr lang="en-US" sz="1000" dirty="0">
                <a:solidFill>
                  <a:schemeClr val="tx1">
                    <a:lumMod val="75000"/>
                    <a:lumOff val="25000"/>
                  </a:schemeClr>
                </a:solidFill>
                <a:highlight>
                  <a:srgbClr val="FFFFFF"/>
                </a:highlight>
                <a:latin typeface="Trebuchet MS" panose="020B0603020202020204" pitchFamily="34" charset="0"/>
              </a:rPr>
              <a:t> Further, the latest UNWTO Confidence Index chart overleaf, shows bullish prospects for May-August 2023, with an all-time high score of 139 (on a scale of 0 to 200) for this timeframe. Almost 70% of experts expressed better (50%) or much better (19%) prospects for the Northern Hemisphere during the 2023 summer season. Hence, a strong peak season (May-August) is expected in the Northern Hemisphere, and there are strong prospects for the period to be even better than 2022. International tourism is expected to continue its recovery throughout the year backed also by strong pent-up demand from Asia, the sustained recovery of air connectivity, as well as by the recent reopening of China and other major Asian markets and destinations.</a:t>
            </a:r>
            <a:r>
              <a:rPr lang="en-US" sz="1000" baseline="30000" dirty="0">
                <a:solidFill>
                  <a:schemeClr val="tx1">
                    <a:lumMod val="75000"/>
                    <a:lumOff val="25000"/>
                  </a:schemeClr>
                </a:solidFill>
                <a:highlight>
                  <a:srgbClr val="FFFFFF"/>
                </a:highlight>
                <a:latin typeface="Trebuchet MS" panose="020B0603020202020204" pitchFamily="34" charset="0"/>
              </a:rPr>
              <a:t>3 </a:t>
            </a:r>
          </a:p>
        </p:txBody>
      </p:sp>
      <p:sp>
        <p:nvSpPr>
          <p:cNvPr id="25" name="תיבת טקסט 24">
            <a:extLst>
              <a:ext uri="{FF2B5EF4-FFF2-40B4-BE49-F238E27FC236}">
                <a16:creationId xmlns:a16="http://schemas.microsoft.com/office/drawing/2014/main" id="{66716ED4-A2E6-EBDD-BDA8-AC336B0090E1}"/>
              </a:ext>
            </a:extLst>
          </p:cNvPr>
          <p:cNvSpPr txBox="1"/>
          <p:nvPr/>
        </p:nvSpPr>
        <p:spPr>
          <a:xfrm>
            <a:off x="5634245" y="5831904"/>
            <a:ext cx="486000" cy="246221"/>
          </a:xfrm>
          <a:prstGeom prst="rect">
            <a:avLst/>
          </a:prstGeom>
          <a:solidFill>
            <a:srgbClr val="E17933"/>
          </a:solidFill>
        </p:spPr>
        <p:txBody>
          <a:bodyPr wrap="square" rtlCol="1">
            <a:spAutoFit/>
          </a:bodyPr>
          <a:lstStyle/>
          <a:p>
            <a:pPr algn="ctr"/>
            <a:r>
              <a:rPr lang="he-IL" sz="100" b="1" dirty="0">
                <a:solidFill>
                  <a:srgbClr val="E17933"/>
                </a:solidFill>
              </a:rPr>
              <a:t>2</a:t>
            </a:r>
            <a:r>
              <a:rPr lang="he-IL" sz="1000" b="1" dirty="0">
                <a:solidFill>
                  <a:schemeClr val="bg1"/>
                </a:solidFill>
              </a:rPr>
              <a:t>-20%</a:t>
            </a:r>
          </a:p>
        </p:txBody>
      </p:sp>
      <p:sp>
        <p:nvSpPr>
          <p:cNvPr id="26" name="תיבת טקסט 25">
            <a:extLst>
              <a:ext uri="{FF2B5EF4-FFF2-40B4-BE49-F238E27FC236}">
                <a16:creationId xmlns:a16="http://schemas.microsoft.com/office/drawing/2014/main" id="{B1CA44EA-5DB3-7752-A368-B7E5A22E7AC2}"/>
              </a:ext>
            </a:extLst>
          </p:cNvPr>
          <p:cNvSpPr txBox="1"/>
          <p:nvPr/>
        </p:nvSpPr>
        <p:spPr>
          <a:xfrm>
            <a:off x="5634245" y="5533930"/>
            <a:ext cx="486000" cy="246221"/>
          </a:xfrm>
          <a:prstGeom prst="rect">
            <a:avLst/>
          </a:prstGeom>
          <a:solidFill>
            <a:srgbClr val="51824F"/>
          </a:solidFill>
        </p:spPr>
        <p:txBody>
          <a:bodyPr wrap="square" rtlCol="1">
            <a:spAutoFit/>
          </a:bodyPr>
          <a:lstStyle/>
          <a:p>
            <a:pPr algn="ctr"/>
            <a:r>
              <a:rPr lang="he-IL" sz="100" b="1" dirty="0">
                <a:solidFill>
                  <a:srgbClr val="51824F"/>
                </a:solidFill>
              </a:rPr>
              <a:t>2</a:t>
            </a:r>
            <a:r>
              <a:rPr lang="he-IL" sz="1000" b="1" dirty="0">
                <a:solidFill>
                  <a:schemeClr val="bg1"/>
                </a:solidFill>
              </a:rPr>
              <a:t>-5%</a:t>
            </a:r>
          </a:p>
        </p:txBody>
      </p:sp>
      <p:sp>
        <p:nvSpPr>
          <p:cNvPr id="2" name="TextBox 76">
            <a:extLst>
              <a:ext uri="{FF2B5EF4-FFF2-40B4-BE49-F238E27FC236}">
                <a16:creationId xmlns:a16="http://schemas.microsoft.com/office/drawing/2014/main" id="{112CA70F-6902-13BE-4193-2F23CD2B2FB2}"/>
              </a:ext>
            </a:extLst>
          </p:cNvPr>
          <p:cNvSpPr txBox="1"/>
          <p:nvPr/>
        </p:nvSpPr>
        <p:spPr>
          <a:xfrm>
            <a:off x="5415753" y="9585227"/>
            <a:ext cx="38472" cy="153888"/>
          </a:xfrm>
          <a:prstGeom prst="rect">
            <a:avLst/>
          </a:prstGeom>
          <a:noFill/>
          <a:ln>
            <a:noFill/>
          </a:ln>
        </p:spPr>
        <p:txBody>
          <a:bodyPr wrap="none" lIns="0" tIns="0" rIns="0" bIns="0" rtlCol="0" anchor="t">
            <a:spAutoFit/>
          </a:bodyPr>
          <a:lstStyle/>
          <a:p>
            <a:pPr algn="r"/>
            <a:r>
              <a:rPr lang="en-US" sz="1000" b="1" dirty="0">
                <a:solidFill>
                  <a:srgbClr val="404040"/>
                </a:solidFill>
                <a:highlight>
                  <a:srgbClr val="FFFF00"/>
                </a:highlight>
                <a:latin typeface="Trebuchet MS" panose="020B0603020202020204" pitchFamily="34" charset="0"/>
                <a:cs typeface="Arial" panose="020B0604020202020204" pitchFamily="34" charset="0"/>
              </a:rPr>
              <a:t> </a:t>
            </a:r>
            <a:endParaRPr lang="en-ZA" sz="1000" dirty="0">
              <a:solidFill>
                <a:srgbClr val="404040"/>
              </a:solidFill>
              <a:highlight>
                <a:srgbClr val="FFFF00"/>
              </a:highlight>
              <a:latin typeface="Trebuchet MS" panose="020B0603020202020204" pitchFamily="34" charset="0"/>
              <a:cs typeface="Arial" panose="020B0604020202020204" pitchFamily="34" charset="0"/>
            </a:endParaRPr>
          </a:p>
        </p:txBody>
      </p:sp>
      <p:sp>
        <p:nvSpPr>
          <p:cNvPr id="19" name="תיבת טקסט 18">
            <a:extLst>
              <a:ext uri="{FF2B5EF4-FFF2-40B4-BE49-F238E27FC236}">
                <a16:creationId xmlns:a16="http://schemas.microsoft.com/office/drawing/2014/main" id="{93F3F78E-30C0-3097-2C3E-DED4649C8A55}"/>
              </a:ext>
            </a:extLst>
          </p:cNvPr>
          <p:cNvSpPr txBox="1"/>
          <p:nvPr/>
        </p:nvSpPr>
        <p:spPr>
          <a:xfrm>
            <a:off x="1115219" y="5021814"/>
            <a:ext cx="4703023" cy="369332"/>
          </a:xfrm>
          <a:prstGeom prst="rect">
            <a:avLst/>
          </a:prstGeom>
          <a:noFill/>
        </p:spPr>
        <p:txBody>
          <a:bodyPr wrap="square" rtlCol="1">
            <a:spAutoFit/>
          </a:bodyPr>
          <a:lstStyle/>
          <a:p>
            <a:pPr algn="ctr"/>
            <a:r>
              <a:rPr lang="en-US" sz="1000" b="1" i="0" dirty="0">
                <a:solidFill>
                  <a:srgbClr val="404040"/>
                </a:solidFill>
                <a:effectLst/>
                <a:highlight>
                  <a:srgbClr val="FFFFFF"/>
                </a:highlight>
                <a:latin typeface="Trebuchet MS" panose="020B0603020202020204" pitchFamily="34" charset="0"/>
              </a:rPr>
              <a:t>International Tourist Arrivals 2020-2022 &amp; Scenarios for 2023</a:t>
            </a:r>
            <a:r>
              <a:rPr lang="en-US" sz="1000" b="1" i="0" baseline="30000" dirty="0">
                <a:solidFill>
                  <a:srgbClr val="404040"/>
                </a:solidFill>
                <a:effectLst/>
                <a:highlight>
                  <a:srgbClr val="FFFFFF"/>
                </a:highlight>
                <a:latin typeface="Trebuchet MS" panose="020B0603020202020204" pitchFamily="34" charset="0"/>
              </a:rPr>
              <a:t>4</a:t>
            </a:r>
          </a:p>
          <a:p>
            <a:pPr algn="ctr"/>
            <a:r>
              <a:rPr lang="en-US" sz="800" dirty="0">
                <a:solidFill>
                  <a:srgbClr val="404040"/>
                </a:solidFill>
                <a:highlight>
                  <a:srgbClr val="FFFFFF"/>
                </a:highlight>
                <a:latin typeface="Trebuchet MS" panose="020B0603020202020204" pitchFamily="34" charset="0"/>
              </a:rPr>
              <a:t>(% Monthly Change vs. 2019)</a:t>
            </a:r>
          </a:p>
        </p:txBody>
      </p:sp>
      <p:sp>
        <p:nvSpPr>
          <p:cNvPr id="20" name="Rectangle 7">
            <a:extLst>
              <a:ext uri="{FF2B5EF4-FFF2-40B4-BE49-F238E27FC236}">
                <a16:creationId xmlns:a16="http://schemas.microsoft.com/office/drawing/2014/main" id="{A19A4A0D-BD97-B485-E1FA-7DAB3F8B2DF5}"/>
              </a:ext>
            </a:extLst>
          </p:cNvPr>
          <p:cNvSpPr/>
          <p:nvPr/>
        </p:nvSpPr>
        <p:spPr>
          <a:xfrm>
            <a:off x="3609020" y="227475"/>
            <a:ext cx="2389470" cy="72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72000" rIns="36000" bIns="36000" rtlCol="0" anchor="ctr"/>
          <a:lstStyle/>
          <a:p>
            <a:pPr marL="0" marR="0" lvl="0" indent="0" algn="r" defTabSz="718444" rtl="0" eaLnBrk="1" fontAlgn="auto" latinLnBrk="0" hangingPunct="1">
              <a:lnSpc>
                <a:spcPct val="80000"/>
              </a:lnSpc>
              <a:spcBef>
                <a:spcPts val="0"/>
              </a:spcBef>
              <a:spcAft>
                <a:spcPts val="0"/>
              </a:spcAft>
              <a:buClrTx/>
              <a:buSzTx/>
              <a:buFontTx/>
              <a:buNone/>
              <a:tabLst/>
              <a:defRPr/>
            </a:pPr>
            <a:r>
              <a:rPr lang="en-ZA" sz="2400" dirty="0">
                <a:solidFill>
                  <a:srgbClr val="E3DED1">
                    <a:lumMod val="25000"/>
                  </a:srgbClr>
                </a:solidFill>
                <a:highlight>
                  <a:srgbClr val="FFFFFF"/>
                </a:highlight>
                <a:latin typeface="Source Sans Pro Black" panose="020B0803030403020204" pitchFamily="34" charset="0"/>
                <a:sym typeface="Wingdings" panose="05000000000000000000" pitchFamily="2" charset="2"/>
              </a:rPr>
              <a:t>-20%</a:t>
            </a:r>
            <a:endParaRPr kumimoji="0" lang="en-ZA" sz="2400" b="0" i="0" u="none" strike="noStrike" kern="1200" cap="none" spc="0" normalizeH="0" baseline="0" noProof="0" dirty="0">
              <a:ln>
                <a:noFill/>
              </a:ln>
              <a:solidFill>
                <a:srgbClr val="E3DED1">
                  <a:lumMod val="25000"/>
                </a:srgbClr>
              </a:solidFill>
              <a:effectLst/>
              <a:highlight>
                <a:srgbClr val="FFFFFF"/>
              </a:highlight>
              <a:uLnTx/>
              <a:uFillTx/>
              <a:latin typeface="Source Sans Pro SemiBold" panose="020B0603030403020204" pitchFamily="34" charset="0"/>
              <a:ea typeface="+mn-ea"/>
              <a:cs typeface="+mn-cs"/>
            </a:endParaRPr>
          </a:p>
        </p:txBody>
      </p:sp>
      <p:sp>
        <p:nvSpPr>
          <p:cNvPr id="21" name="TextBox 4">
            <a:extLst>
              <a:ext uri="{FF2B5EF4-FFF2-40B4-BE49-F238E27FC236}">
                <a16:creationId xmlns:a16="http://schemas.microsoft.com/office/drawing/2014/main" id="{87F85703-F59F-5B9F-F9FF-85979FF2E6DF}"/>
              </a:ext>
            </a:extLst>
          </p:cNvPr>
          <p:cNvSpPr txBox="1"/>
          <p:nvPr/>
        </p:nvSpPr>
        <p:spPr>
          <a:xfrm>
            <a:off x="728700" y="317485"/>
            <a:ext cx="4770530" cy="523220"/>
          </a:xfrm>
          <a:prstGeom prst="rect">
            <a:avLst/>
          </a:prstGeom>
          <a:noFill/>
        </p:spPr>
        <p:txBody>
          <a:bodyPr wrap="square" lIns="0" rIns="0" rtlCol="0">
            <a:spAutoFit/>
          </a:bodyPr>
          <a:lstStyle>
            <a:defPPr>
              <a:defRPr lang="en-US"/>
            </a:defPPr>
            <a:lvl1pPr>
              <a:defRPr sz="2800" b="1" kern="0">
                <a:solidFill>
                  <a:schemeClr val="tx1">
                    <a:lumMod val="75000"/>
                    <a:lumOff val="25000"/>
                  </a:schemeClr>
                </a:solidFill>
                <a:latin typeface="Bebas Neue Bold" panose="020B0606020202050201" pitchFamily="34" charset="0"/>
                <a:cs typeface="Arial" panose="020B0604020202020204" pitchFamily="34" charset="0"/>
              </a:defRPr>
            </a:lvl1pPr>
          </a:lstStyle>
          <a:p>
            <a:r>
              <a:rPr lang="en-ZA" dirty="0">
                <a:highlight>
                  <a:srgbClr val="FFFFFF"/>
                </a:highlight>
              </a:rPr>
              <a:t>GLOBAL tourism PERFORMANCE </a:t>
            </a:r>
          </a:p>
        </p:txBody>
      </p:sp>
      <p:sp>
        <p:nvSpPr>
          <p:cNvPr id="30" name="תיבת טקסט 29">
            <a:extLst>
              <a:ext uri="{FF2B5EF4-FFF2-40B4-BE49-F238E27FC236}">
                <a16:creationId xmlns:a16="http://schemas.microsoft.com/office/drawing/2014/main" id="{233F2E99-6A29-1D18-2B72-3E511F5BF73E}"/>
              </a:ext>
            </a:extLst>
          </p:cNvPr>
          <p:cNvSpPr txBox="1"/>
          <p:nvPr/>
        </p:nvSpPr>
        <p:spPr>
          <a:xfrm>
            <a:off x="714150" y="8466293"/>
            <a:ext cx="5411225" cy="954107"/>
          </a:xfrm>
          <a:prstGeom prst="rect">
            <a:avLst/>
          </a:prstGeom>
          <a:noFill/>
        </p:spPr>
        <p:txBody>
          <a:bodyPr wrap="square" rtlCol="1">
            <a:spAutoFit/>
          </a:bodyPr>
          <a:lstStyle/>
          <a:p>
            <a:r>
              <a:rPr lang="en-US" sz="800" kern="1800" baseline="30000" dirty="0">
                <a:solidFill>
                  <a:schemeClr val="tx1">
                    <a:lumMod val="75000"/>
                    <a:lumOff val="25000"/>
                  </a:schemeClr>
                </a:solidFill>
                <a:highlight>
                  <a:srgbClr val="FFFFFF"/>
                </a:highlight>
                <a:latin typeface="Trebuchet MS" panose="020B0603020202020204" pitchFamily="34" charset="0"/>
                <a:cs typeface="Times New Roman" panose="02020603050405020304" pitchFamily="18" charset="0"/>
              </a:rPr>
              <a:t>2 </a:t>
            </a:r>
            <a:r>
              <a:rPr lang="en-US" sz="800" kern="1800" dirty="0">
                <a:solidFill>
                  <a:schemeClr val="tx1">
                    <a:lumMod val="75000"/>
                    <a:lumOff val="25000"/>
                  </a:schemeClr>
                </a:solidFill>
                <a:highlight>
                  <a:srgbClr val="FFFFFF"/>
                </a:highlight>
                <a:latin typeface="Trebuchet MS" panose="020B0603020202020204" pitchFamily="34" charset="0"/>
                <a:cs typeface="Times New Roman" panose="02020603050405020304" pitchFamily="18" charset="0"/>
              </a:rPr>
              <a:t>Excerpt: UNWTO World Tourism Barometer Volume 21, Issue 1, January 2023.</a:t>
            </a:r>
          </a:p>
          <a:p>
            <a:r>
              <a:rPr lang="en-US" sz="800" kern="1800" baseline="30000" dirty="0">
                <a:solidFill>
                  <a:schemeClr val="tx1">
                    <a:lumMod val="75000"/>
                    <a:lumOff val="25000"/>
                  </a:schemeClr>
                </a:solidFill>
                <a:highlight>
                  <a:srgbClr val="FFFFFF"/>
                </a:highlight>
                <a:latin typeface="Trebuchet MS" panose="020B0603020202020204" pitchFamily="34" charset="0"/>
                <a:cs typeface="Times New Roman" panose="02020603050405020304" pitchFamily="18" charset="0"/>
              </a:rPr>
              <a:t>3</a:t>
            </a:r>
            <a:r>
              <a:rPr lang="en-US" sz="800" kern="1800" dirty="0">
                <a:solidFill>
                  <a:schemeClr val="tx1">
                    <a:lumMod val="75000"/>
                    <a:lumOff val="25000"/>
                  </a:schemeClr>
                </a:solidFill>
                <a:highlight>
                  <a:srgbClr val="FFFFFF"/>
                </a:highlight>
                <a:latin typeface="Trebuchet MS" panose="020B0603020202020204" pitchFamily="34" charset="0"/>
                <a:cs typeface="Times New Roman" panose="02020603050405020304" pitchFamily="18" charset="0"/>
              </a:rPr>
              <a:t> Excerpt: UNWTO World Tourism Barometer Volume 21, Issue 2, May 2023.</a:t>
            </a:r>
          </a:p>
          <a:p>
            <a:r>
              <a:rPr lang="en-US" sz="800" kern="1800" baseline="30000" dirty="0">
                <a:solidFill>
                  <a:schemeClr val="tx1">
                    <a:lumMod val="75000"/>
                    <a:lumOff val="25000"/>
                  </a:schemeClr>
                </a:solidFill>
                <a:highlight>
                  <a:srgbClr val="FFFFFF"/>
                </a:highlight>
                <a:latin typeface="Trebuchet MS" panose="020B0603020202020204" pitchFamily="34" charset="0"/>
                <a:cs typeface="Times New Roman" panose="02020603050405020304" pitchFamily="18" charset="0"/>
              </a:rPr>
              <a:t>4 </a:t>
            </a:r>
            <a:r>
              <a:rPr lang="en-US" sz="800" kern="1800" dirty="0">
                <a:solidFill>
                  <a:schemeClr val="tx1">
                    <a:lumMod val="75000"/>
                    <a:lumOff val="25000"/>
                  </a:schemeClr>
                </a:solidFill>
                <a:highlight>
                  <a:srgbClr val="FFFFFF"/>
                </a:highlight>
                <a:latin typeface="Trebuchet MS" panose="020B0603020202020204" pitchFamily="34" charset="0"/>
                <a:cs typeface="Times New Roman" panose="02020603050405020304" pitchFamily="18" charset="0"/>
              </a:rPr>
              <a:t>UNWTO World Tourism Barometer Volume 21, Issue 2, May 2023.</a:t>
            </a:r>
          </a:p>
          <a:p>
            <a:r>
              <a:rPr lang="en-US" sz="800" kern="1800" baseline="30000" dirty="0">
                <a:solidFill>
                  <a:schemeClr val="tx1">
                    <a:lumMod val="75000"/>
                    <a:lumOff val="25000"/>
                  </a:schemeClr>
                </a:solidFill>
                <a:highlight>
                  <a:srgbClr val="FFFFFF"/>
                </a:highlight>
                <a:latin typeface="Trebuchet MS" panose="020B0603020202020204" pitchFamily="34" charset="0"/>
                <a:cs typeface="Times New Roman" panose="02020603050405020304" pitchFamily="18" charset="0"/>
              </a:rPr>
              <a:t>5</a:t>
            </a:r>
            <a:r>
              <a:rPr lang="en-US" sz="800" kern="1800" dirty="0">
                <a:solidFill>
                  <a:schemeClr val="tx1">
                    <a:lumMod val="75000"/>
                    <a:lumOff val="25000"/>
                  </a:schemeClr>
                </a:solidFill>
                <a:highlight>
                  <a:srgbClr val="FFFFFF"/>
                </a:highlight>
                <a:latin typeface="Trebuchet MS" panose="020B0603020202020204" pitchFamily="34" charset="0"/>
                <a:cs typeface="Times New Roman" panose="02020603050405020304" pitchFamily="18" charset="0"/>
              </a:rPr>
              <a:t> ‘Air Travel Growth Continues in March’, IATA, 4</a:t>
            </a:r>
            <a:r>
              <a:rPr lang="en-US" sz="800" kern="1800" baseline="30000" dirty="0">
                <a:solidFill>
                  <a:schemeClr val="tx1">
                    <a:lumMod val="75000"/>
                    <a:lumOff val="25000"/>
                  </a:schemeClr>
                </a:solidFill>
                <a:highlight>
                  <a:srgbClr val="FFFFFF"/>
                </a:highlight>
                <a:latin typeface="Trebuchet MS" panose="020B0603020202020204" pitchFamily="34" charset="0"/>
                <a:cs typeface="Times New Roman" panose="02020603050405020304" pitchFamily="18" charset="0"/>
              </a:rPr>
              <a:t>th</a:t>
            </a:r>
            <a:r>
              <a:rPr lang="en-US" sz="800" kern="1800" dirty="0">
                <a:solidFill>
                  <a:schemeClr val="tx1">
                    <a:lumMod val="75000"/>
                    <a:lumOff val="25000"/>
                  </a:schemeClr>
                </a:solidFill>
                <a:highlight>
                  <a:srgbClr val="FFFFFF"/>
                </a:highlight>
                <a:latin typeface="Trebuchet MS" panose="020B0603020202020204" pitchFamily="34" charset="0"/>
                <a:cs typeface="Times New Roman" panose="02020603050405020304" pitchFamily="18" charset="0"/>
              </a:rPr>
              <a:t> May 2023.</a:t>
            </a:r>
          </a:p>
          <a:p>
            <a:r>
              <a:rPr lang="en-US" sz="800" kern="1800" baseline="30000" dirty="0">
                <a:solidFill>
                  <a:schemeClr val="tx1">
                    <a:lumMod val="75000"/>
                    <a:lumOff val="25000"/>
                  </a:schemeClr>
                </a:solidFill>
                <a:highlight>
                  <a:srgbClr val="FFFFFF"/>
                </a:highlight>
                <a:latin typeface="Trebuchet MS" panose="020B0603020202020204" pitchFamily="34" charset="0"/>
                <a:cs typeface="Times New Roman" panose="02020603050405020304" pitchFamily="18" charset="0"/>
              </a:rPr>
              <a:t>6</a:t>
            </a:r>
            <a:r>
              <a:rPr lang="en-US" sz="800" kern="1800" dirty="0">
                <a:solidFill>
                  <a:schemeClr val="tx1">
                    <a:lumMod val="75000"/>
                    <a:lumOff val="25000"/>
                  </a:schemeClr>
                </a:solidFill>
                <a:highlight>
                  <a:srgbClr val="FFFFFF"/>
                </a:highlight>
                <a:latin typeface="Trebuchet MS" panose="020B0603020202020204" pitchFamily="34" charset="0"/>
                <a:cs typeface="Times New Roman" panose="02020603050405020304" pitchFamily="18" charset="0"/>
              </a:rPr>
              <a:t> ‘Passenger Demand Stays Strong in January’, IATA, 8</a:t>
            </a:r>
            <a:r>
              <a:rPr lang="en-US" sz="800" kern="1800" baseline="30000" dirty="0">
                <a:solidFill>
                  <a:schemeClr val="tx1">
                    <a:lumMod val="75000"/>
                    <a:lumOff val="25000"/>
                  </a:schemeClr>
                </a:solidFill>
                <a:highlight>
                  <a:srgbClr val="FFFFFF"/>
                </a:highlight>
                <a:latin typeface="Trebuchet MS" panose="020B0603020202020204" pitchFamily="34" charset="0"/>
                <a:cs typeface="Times New Roman" panose="02020603050405020304" pitchFamily="18" charset="0"/>
              </a:rPr>
              <a:t>th</a:t>
            </a:r>
            <a:r>
              <a:rPr lang="en-US" sz="800" kern="1800" dirty="0">
                <a:solidFill>
                  <a:schemeClr val="tx1">
                    <a:lumMod val="75000"/>
                    <a:lumOff val="25000"/>
                  </a:schemeClr>
                </a:solidFill>
                <a:highlight>
                  <a:srgbClr val="FFFFFF"/>
                </a:highlight>
                <a:latin typeface="Trebuchet MS" panose="020B0603020202020204" pitchFamily="34" charset="0"/>
                <a:cs typeface="Times New Roman" panose="02020603050405020304" pitchFamily="18" charset="0"/>
              </a:rPr>
              <a:t> March 2023.</a:t>
            </a:r>
          </a:p>
          <a:p>
            <a:r>
              <a:rPr lang="en-US" sz="800" kern="1800" baseline="30000" dirty="0">
                <a:solidFill>
                  <a:schemeClr val="tx1">
                    <a:lumMod val="75000"/>
                    <a:lumOff val="25000"/>
                  </a:schemeClr>
                </a:solidFill>
                <a:highlight>
                  <a:srgbClr val="FFFFFF"/>
                </a:highlight>
                <a:latin typeface="Trebuchet MS" panose="020B0603020202020204" pitchFamily="34" charset="0"/>
                <a:cs typeface="Times New Roman" panose="02020603050405020304" pitchFamily="18" charset="0"/>
              </a:rPr>
              <a:t>7</a:t>
            </a:r>
            <a:r>
              <a:rPr lang="en-US" sz="800" kern="1800" dirty="0">
                <a:solidFill>
                  <a:schemeClr val="tx1">
                    <a:lumMod val="75000"/>
                    <a:lumOff val="25000"/>
                  </a:schemeClr>
                </a:solidFill>
                <a:highlight>
                  <a:srgbClr val="FFFFFF"/>
                </a:highlight>
                <a:latin typeface="Trebuchet MS" panose="020B0603020202020204" pitchFamily="34" charset="0"/>
                <a:cs typeface="Times New Roman" panose="02020603050405020304" pitchFamily="18" charset="0"/>
              </a:rPr>
              <a:t> ‘Air Travel Growth Continues in February’, IATA, 4</a:t>
            </a:r>
            <a:r>
              <a:rPr lang="en-US" sz="800" kern="1800" baseline="30000" dirty="0">
                <a:solidFill>
                  <a:schemeClr val="tx1">
                    <a:lumMod val="75000"/>
                    <a:lumOff val="25000"/>
                  </a:schemeClr>
                </a:solidFill>
                <a:highlight>
                  <a:srgbClr val="FFFFFF"/>
                </a:highlight>
                <a:latin typeface="Trebuchet MS" panose="020B0603020202020204" pitchFamily="34" charset="0"/>
                <a:cs typeface="Times New Roman" panose="02020603050405020304" pitchFamily="18" charset="0"/>
              </a:rPr>
              <a:t>th</a:t>
            </a:r>
            <a:r>
              <a:rPr lang="en-US" sz="800" kern="1800" dirty="0">
                <a:solidFill>
                  <a:schemeClr val="tx1">
                    <a:lumMod val="75000"/>
                    <a:lumOff val="25000"/>
                  </a:schemeClr>
                </a:solidFill>
                <a:highlight>
                  <a:srgbClr val="FFFFFF"/>
                </a:highlight>
                <a:latin typeface="Trebuchet MS" panose="020B0603020202020204" pitchFamily="34" charset="0"/>
                <a:cs typeface="Times New Roman" panose="02020603050405020304" pitchFamily="18" charset="0"/>
              </a:rPr>
              <a:t> April 2023.</a:t>
            </a:r>
          </a:p>
          <a:p>
            <a:r>
              <a:rPr lang="en-US" sz="800" kern="1800" baseline="30000" dirty="0">
                <a:solidFill>
                  <a:schemeClr val="tx1">
                    <a:lumMod val="75000"/>
                    <a:lumOff val="25000"/>
                  </a:schemeClr>
                </a:solidFill>
                <a:highlight>
                  <a:srgbClr val="FFFFFF"/>
                </a:highlight>
                <a:latin typeface="Trebuchet MS" panose="020B0603020202020204" pitchFamily="34" charset="0"/>
                <a:cs typeface="Times New Roman" panose="02020603050405020304" pitchFamily="18" charset="0"/>
              </a:rPr>
              <a:t>8</a:t>
            </a:r>
            <a:r>
              <a:rPr lang="en-US" sz="800" kern="1800" dirty="0">
                <a:solidFill>
                  <a:schemeClr val="tx1">
                    <a:lumMod val="75000"/>
                    <a:lumOff val="25000"/>
                  </a:schemeClr>
                </a:solidFill>
                <a:highlight>
                  <a:srgbClr val="FFFFFF"/>
                </a:highlight>
                <a:latin typeface="Trebuchet MS" panose="020B0603020202020204" pitchFamily="34" charset="0"/>
                <a:cs typeface="Times New Roman" panose="02020603050405020304" pitchFamily="18" charset="0"/>
              </a:rPr>
              <a:t>IATA to Focus on Rebuilding Aviation’, 5</a:t>
            </a:r>
            <a:r>
              <a:rPr lang="en-US" sz="800" kern="1800" baseline="30000" dirty="0">
                <a:solidFill>
                  <a:schemeClr val="tx1">
                    <a:lumMod val="75000"/>
                    <a:lumOff val="25000"/>
                  </a:schemeClr>
                </a:solidFill>
                <a:highlight>
                  <a:srgbClr val="FFFFFF"/>
                </a:highlight>
                <a:latin typeface="Trebuchet MS" panose="020B0603020202020204" pitchFamily="34" charset="0"/>
                <a:cs typeface="Times New Roman" panose="02020603050405020304" pitchFamily="18" charset="0"/>
              </a:rPr>
              <a:t>th</a:t>
            </a:r>
            <a:r>
              <a:rPr lang="en-US" sz="800" kern="1800" dirty="0">
                <a:solidFill>
                  <a:schemeClr val="tx1">
                    <a:lumMod val="75000"/>
                    <a:lumOff val="25000"/>
                  </a:schemeClr>
                </a:solidFill>
                <a:highlight>
                  <a:srgbClr val="FFFFFF"/>
                </a:highlight>
                <a:latin typeface="Trebuchet MS" panose="020B0603020202020204" pitchFamily="34" charset="0"/>
                <a:cs typeface="Times New Roman" panose="02020603050405020304" pitchFamily="18" charset="0"/>
              </a:rPr>
              <a:t> April 2023.</a:t>
            </a:r>
          </a:p>
        </p:txBody>
      </p:sp>
      <p:sp>
        <p:nvSpPr>
          <p:cNvPr id="3" name="TextBox 76">
            <a:extLst>
              <a:ext uri="{FF2B5EF4-FFF2-40B4-BE49-F238E27FC236}">
                <a16:creationId xmlns:a16="http://schemas.microsoft.com/office/drawing/2014/main" id="{99BF8AD0-EC94-994A-38E0-30D52E690188}"/>
              </a:ext>
            </a:extLst>
          </p:cNvPr>
          <p:cNvSpPr txBox="1"/>
          <p:nvPr/>
        </p:nvSpPr>
        <p:spPr>
          <a:xfrm>
            <a:off x="2257837" y="9585227"/>
            <a:ext cx="3196388"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269830312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1">
            <a:extLst>
              <a:ext uri="{FF2B5EF4-FFF2-40B4-BE49-F238E27FC236}">
                <a16:creationId xmlns:a16="http://schemas.microsoft.com/office/drawing/2014/main" id="{D3464BDE-9905-9A2B-B465-4C83A2C5FD48}"/>
              </a:ext>
            </a:extLst>
          </p:cNvPr>
          <p:cNvSpPr txBox="1">
            <a:spLocks/>
          </p:cNvSpPr>
          <p:nvPr/>
        </p:nvSpPr>
        <p:spPr>
          <a:xfrm>
            <a:off x="714150" y="1036347"/>
            <a:ext cx="5505160" cy="5311807"/>
          </a:xfrm>
          <a:prstGeom prst="rect">
            <a:avLst/>
          </a:prstGeom>
          <a:noFill/>
        </p:spPr>
        <p:txBody>
          <a:bodyPr/>
          <a:lstStyle>
            <a:defPPr>
              <a:defRPr lang="en-US"/>
            </a:defPPr>
            <a:lvl1pPr indent="0" algn="just" defTabSz="584310">
              <a:spcBef>
                <a:spcPts val="400"/>
              </a:spcBef>
              <a:spcAft>
                <a:spcPts val="600"/>
              </a:spcAft>
              <a:buSzPct val="125000"/>
              <a:buFont typeface="Arial" panose="020B0604020202020204" pitchFamily="34" charset="0"/>
              <a:buNone/>
              <a:defRPr sz="1000" i="0" u="none" strike="noStrike" baseline="0">
                <a:solidFill>
                  <a:srgbClr val="292929"/>
                </a:solidFill>
                <a:effectLst/>
                <a:highlight>
                  <a:srgbClr val="FFFFFF"/>
                </a:highlight>
                <a:latin typeface="Trebuchet MS" panose="020B0603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pPr>
              <a:spcBef>
                <a:spcPts val="600"/>
              </a:spcBef>
            </a:pPr>
            <a:r>
              <a:rPr lang="en-US" dirty="0"/>
              <a:t>The 30</a:t>
            </a:r>
            <a:r>
              <a:rPr lang="en-US" baseline="30000" dirty="0"/>
              <a:t>th</a:t>
            </a:r>
            <a:r>
              <a:rPr lang="en-US" dirty="0"/>
              <a:t> of January 2023 marked the three-year anniversary of the declaration of Covid-19 as a PHEIC (Public Health Emergency of International Concern) by the WHO’s International Health Regulations (IHR) Emergency Committee. The Covid-19 pandemic set unprecedented challenges for global travel as countries introduced lockdowns and travel bans to curb the pandemic starting 6</a:t>
            </a:r>
            <a:r>
              <a:rPr lang="en-US" baseline="30000" dirty="0"/>
              <a:t>th</a:t>
            </a:r>
            <a:r>
              <a:rPr lang="en-US" dirty="0"/>
              <a:t> April 2020. Travel restrictions peaked in May 2020 when 75% of all destinations worldwide had their borders completely closed, bringing international tourism almost to a standstill. By 2021 50% of the world’s population had been vaccinated and many travel restrictions were eased as a result. As of 1</a:t>
            </a:r>
            <a:r>
              <a:rPr lang="en-US" baseline="30000" dirty="0"/>
              <a:t>st</a:t>
            </a:r>
            <a:r>
              <a:rPr lang="en-US" dirty="0"/>
              <a:t> November 2021, only 52% of destinations requested negative Covid-19 testing at the point of entry. But, tourism’s e</a:t>
            </a:r>
            <a:r>
              <a:rPr lang="en-US" sz="1000" dirty="0">
                <a:solidFill>
                  <a:srgbClr val="404040"/>
                </a:solidFill>
              </a:rPr>
              <a:t>arnest recovery began in May 2022 after many Covid-19 regulations had been scrapped. This was also true for South Africa where all Covid-19 regulations ended on the 23</a:t>
            </a:r>
            <a:r>
              <a:rPr lang="en-US" sz="1000" baseline="30000" dirty="0">
                <a:solidFill>
                  <a:srgbClr val="404040"/>
                </a:solidFill>
              </a:rPr>
              <a:t>rd</a:t>
            </a:r>
            <a:r>
              <a:rPr lang="en-US" sz="1000" dirty="0">
                <a:solidFill>
                  <a:srgbClr val="404040"/>
                </a:solidFill>
              </a:rPr>
              <a:t> of June 2022. </a:t>
            </a:r>
            <a:endParaRPr lang="en-US" dirty="0"/>
          </a:p>
          <a:p>
            <a:pPr>
              <a:spcBef>
                <a:spcPts val="600"/>
              </a:spcBef>
            </a:pPr>
            <a:r>
              <a:rPr lang="en-US" dirty="0"/>
              <a:t>However, in its 14</a:t>
            </a:r>
            <a:r>
              <a:rPr lang="en-US" baseline="30000" dirty="0"/>
              <a:t>th</a:t>
            </a:r>
            <a:r>
              <a:rPr lang="en-US" dirty="0"/>
              <a:t> meeting (30</a:t>
            </a:r>
            <a:r>
              <a:rPr lang="en-US" baseline="30000" dirty="0"/>
              <a:t>th</a:t>
            </a:r>
            <a:r>
              <a:rPr lang="en-US" dirty="0"/>
              <a:t> of January 2023), the IHR Emergency Committee and its members, expressed concern regarding the risk posed by Covid-19, with a still high number of deaths, insufficient vaccine uptake in low- and middle-income countries, as well as in the high-risk groups, and the uncertainty associated with emerging variants. The Committee did recognize the disease’s diminishing impact but concluded that there is little doubt Covid-19 will remain a permanently established pathogen in humans and animals for the foreseeable future and therefore did not terminate Covid-19’s PHEIC status.</a:t>
            </a:r>
            <a:r>
              <a:rPr lang="en-US" baseline="30000" dirty="0"/>
              <a:t>9</a:t>
            </a:r>
          </a:p>
          <a:p>
            <a:pPr>
              <a:spcBef>
                <a:spcPts val="600"/>
              </a:spcBef>
            </a:pPr>
            <a:r>
              <a:rPr lang="en-US" dirty="0"/>
              <a:t>In its 15th meeting held on the 4</a:t>
            </a:r>
            <a:r>
              <a:rPr lang="en-US" baseline="30000" dirty="0"/>
              <a:t>th</a:t>
            </a:r>
            <a:r>
              <a:rPr lang="en-US" dirty="0"/>
              <a:t> of May 2023 the IHR Emergency Committee finally announced that “while acknowledging the remaining uncertainties posed by the potential evolution of SARS-CoV-2, they advise that it is time to transition to long-term management of the COVID-19 pandemic... Covid-19 is now an established and ongoing health issue which no longer constitutes a public health emergency of international concern (PHEIC).”</a:t>
            </a:r>
            <a:r>
              <a:rPr lang="en-US" baseline="30000" dirty="0"/>
              <a:t>10</a:t>
            </a:r>
            <a:r>
              <a:rPr lang="en-US" dirty="0"/>
              <a:t> </a:t>
            </a:r>
            <a:r>
              <a:rPr lang="en-US" sz="1000" kern="0" dirty="0">
                <a:solidFill>
                  <a:srgbClr val="222222"/>
                </a:solidFill>
                <a:effectLst/>
                <a:ea typeface="Times New Roman" panose="02020603050405020304" pitchFamily="18" charset="0"/>
                <a:cs typeface="Arial" panose="020B0604020202020204" pitchFamily="34" charset="0"/>
              </a:rPr>
              <a:t>Currently, nearly all destinations have lifted Covid-19 related travel restrictions although as of 22 March 2023, 18 destinations still require vaccination as a condition for entry.</a:t>
            </a:r>
            <a:r>
              <a:rPr lang="en-US" sz="1000" kern="0" baseline="30000" dirty="0">
                <a:solidFill>
                  <a:srgbClr val="222222"/>
                </a:solidFill>
                <a:effectLst/>
                <a:ea typeface="Times New Roman" panose="02020603050405020304" pitchFamily="18" charset="0"/>
                <a:cs typeface="Arial" panose="020B0604020202020204" pitchFamily="34" charset="0"/>
              </a:rPr>
              <a:t>11</a:t>
            </a:r>
            <a:endParaRPr lang="en-US" baseline="30000" dirty="0"/>
          </a:p>
          <a:p>
            <a:pPr>
              <a:spcBef>
                <a:spcPts val="600"/>
              </a:spcBef>
            </a:pPr>
            <a:endParaRPr lang="en-US" dirty="0"/>
          </a:p>
          <a:p>
            <a:pPr>
              <a:spcBef>
                <a:spcPts val="600"/>
              </a:spcBef>
            </a:pPr>
            <a:endParaRPr lang="he-IL" dirty="0"/>
          </a:p>
          <a:p>
            <a:pPr>
              <a:spcBef>
                <a:spcPts val="600"/>
              </a:spcBef>
            </a:pPr>
            <a:endParaRPr lang="en-US" dirty="0"/>
          </a:p>
        </p:txBody>
      </p:sp>
      <p:sp>
        <p:nvSpPr>
          <p:cNvPr id="4" name="תיבת טקסט 3">
            <a:extLst>
              <a:ext uri="{FF2B5EF4-FFF2-40B4-BE49-F238E27FC236}">
                <a16:creationId xmlns:a16="http://schemas.microsoft.com/office/drawing/2014/main" id="{3C081C47-305A-97AF-C723-7BCB36176A7A}"/>
              </a:ext>
            </a:extLst>
          </p:cNvPr>
          <p:cNvSpPr txBox="1"/>
          <p:nvPr/>
        </p:nvSpPr>
        <p:spPr>
          <a:xfrm>
            <a:off x="714150" y="8598405"/>
            <a:ext cx="5505160" cy="830997"/>
          </a:xfrm>
          <a:prstGeom prst="rect">
            <a:avLst/>
          </a:prstGeom>
          <a:noFill/>
        </p:spPr>
        <p:txBody>
          <a:bodyPr wrap="square" rtlCol="1">
            <a:spAutoFit/>
          </a:bodyPr>
          <a:lstStyle/>
          <a:p>
            <a:pPr>
              <a:defRPr/>
            </a:pPr>
            <a:r>
              <a:rPr lang="en-US" sz="800" kern="1800" baseline="30000" dirty="0">
                <a:solidFill>
                  <a:schemeClr val="tx1">
                    <a:lumMod val="75000"/>
                    <a:lumOff val="25000"/>
                  </a:schemeClr>
                </a:solidFill>
                <a:highlight>
                  <a:srgbClr val="FFFFFF"/>
                </a:highlight>
                <a:latin typeface="Trebuchet MS" panose="020B0603020202020204" pitchFamily="34" charset="0"/>
                <a:cs typeface="Times New Roman" panose="02020603050405020304" pitchFamily="18" charset="0"/>
              </a:rPr>
              <a:t>9</a:t>
            </a:r>
            <a:r>
              <a:rPr lang="en-US" sz="800" kern="1800" dirty="0">
                <a:solidFill>
                  <a:schemeClr val="tx1">
                    <a:lumMod val="75000"/>
                    <a:lumOff val="25000"/>
                  </a:schemeClr>
                </a:solidFill>
                <a:highlight>
                  <a:srgbClr val="FFFFFF"/>
                </a:highlight>
                <a:latin typeface="Trebuchet MS" panose="020B0603020202020204" pitchFamily="34" charset="0"/>
                <a:cs typeface="Times New Roman" panose="02020603050405020304" pitchFamily="18" charset="0"/>
              </a:rPr>
              <a:t>Statement on the 14</a:t>
            </a:r>
            <a:r>
              <a:rPr lang="en-US" sz="800" kern="1800" baseline="30000" dirty="0">
                <a:solidFill>
                  <a:schemeClr val="tx1">
                    <a:lumMod val="75000"/>
                    <a:lumOff val="25000"/>
                  </a:schemeClr>
                </a:solidFill>
                <a:highlight>
                  <a:srgbClr val="FFFFFF"/>
                </a:highlight>
                <a:latin typeface="Trebuchet MS" panose="020B0603020202020204" pitchFamily="34" charset="0"/>
                <a:cs typeface="Times New Roman" panose="02020603050405020304" pitchFamily="18" charset="0"/>
              </a:rPr>
              <a:t>th</a:t>
            </a:r>
            <a:r>
              <a:rPr lang="en-US" sz="800" kern="1800" dirty="0">
                <a:solidFill>
                  <a:schemeClr val="tx1">
                    <a:lumMod val="75000"/>
                    <a:lumOff val="25000"/>
                  </a:schemeClr>
                </a:solidFill>
                <a:highlight>
                  <a:srgbClr val="FFFFFF"/>
                </a:highlight>
                <a:latin typeface="Trebuchet MS" panose="020B0603020202020204" pitchFamily="34" charset="0"/>
                <a:cs typeface="Times New Roman" panose="02020603050405020304" pitchFamily="18" charset="0"/>
              </a:rPr>
              <a:t> Meeting Of The International Health Regulations Emergency Committee Regarding Covid-19 Pandemic, WHO, 30</a:t>
            </a:r>
            <a:r>
              <a:rPr lang="en-US" sz="800" kern="1800" baseline="30000" dirty="0">
                <a:solidFill>
                  <a:schemeClr val="tx1">
                    <a:lumMod val="75000"/>
                    <a:lumOff val="25000"/>
                  </a:schemeClr>
                </a:solidFill>
                <a:highlight>
                  <a:srgbClr val="FFFFFF"/>
                </a:highlight>
                <a:latin typeface="Trebuchet MS" panose="020B0603020202020204" pitchFamily="34" charset="0"/>
                <a:cs typeface="Times New Roman" panose="02020603050405020304" pitchFamily="18" charset="0"/>
              </a:rPr>
              <a:t>th</a:t>
            </a:r>
            <a:r>
              <a:rPr lang="en-US" sz="800" kern="1800" dirty="0">
                <a:solidFill>
                  <a:schemeClr val="tx1">
                    <a:lumMod val="75000"/>
                    <a:lumOff val="25000"/>
                  </a:schemeClr>
                </a:solidFill>
                <a:highlight>
                  <a:srgbClr val="FFFFFF"/>
                </a:highlight>
                <a:latin typeface="Trebuchet MS" panose="020B0603020202020204" pitchFamily="34" charset="0"/>
                <a:cs typeface="Times New Roman" panose="02020603050405020304" pitchFamily="18" charset="0"/>
              </a:rPr>
              <a:t> January 2023.</a:t>
            </a:r>
          </a:p>
          <a:p>
            <a:pPr>
              <a:defRPr/>
            </a:pPr>
            <a:r>
              <a:rPr lang="en-US" sz="800" baseline="30000" dirty="0">
                <a:solidFill>
                  <a:schemeClr val="tx1">
                    <a:lumMod val="75000"/>
                    <a:lumOff val="25000"/>
                  </a:schemeClr>
                </a:solidFill>
                <a:highlight>
                  <a:srgbClr val="FFFFFF"/>
                </a:highlight>
                <a:latin typeface="Trebuchet MS" panose="020B0603020202020204" pitchFamily="34" charset="0"/>
              </a:rPr>
              <a:t>10</a:t>
            </a:r>
            <a:r>
              <a:rPr lang="en-US" sz="800" dirty="0">
                <a:solidFill>
                  <a:schemeClr val="tx1">
                    <a:lumMod val="75000"/>
                    <a:lumOff val="25000"/>
                  </a:schemeClr>
                </a:solidFill>
                <a:highlight>
                  <a:srgbClr val="FFFFFF"/>
                </a:highlight>
                <a:latin typeface="Trebuchet MS" panose="020B0603020202020204" pitchFamily="34" charset="0"/>
              </a:rPr>
              <a:t> Statement of the 15</a:t>
            </a:r>
            <a:r>
              <a:rPr lang="en-US" sz="800" baseline="30000" dirty="0">
                <a:solidFill>
                  <a:schemeClr val="tx1">
                    <a:lumMod val="75000"/>
                    <a:lumOff val="25000"/>
                  </a:schemeClr>
                </a:solidFill>
                <a:highlight>
                  <a:srgbClr val="FFFFFF"/>
                </a:highlight>
                <a:latin typeface="Trebuchet MS" panose="020B0603020202020204" pitchFamily="34" charset="0"/>
              </a:rPr>
              <a:t>th</a:t>
            </a:r>
            <a:r>
              <a:rPr lang="en-US" sz="800" dirty="0">
                <a:solidFill>
                  <a:schemeClr val="tx1">
                    <a:lumMod val="75000"/>
                    <a:lumOff val="25000"/>
                  </a:schemeClr>
                </a:solidFill>
                <a:highlight>
                  <a:srgbClr val="FFFFFF"/>
                </a:highlight>
                <a:latin typeface="Trebuchet MS" panose="020B0603020202020204" pitchFamily="34" charset="0"/>
              </a:rPr>
              <a:t> Meeting of the IHR Emergency Committee on the Covid-19 Pandemic, WHO, 5</a:t>
            </a:r>
            <a:r>
              <a:rPr lang="en-US" sz="800" baseline="30000" dirty="0">
                <a:solidFill>
                  <a:schemeClr val="tx1">
                    <a:lumMod val="75000"/>
                    <a:lumOff val="25000"/>
                  </a:schemeClr>
                </a:solidFill>
                <a:highlight>
                  <a:srgbClr val="FFFFFF"/>
                </a:highlight>
                <a:latin typeface="Trebuchet MS" panose="020B0603020202020204" pitchFamily="34" charset="0"/>
              </a:rPr>
              <a:t>th</a:t>
            </a:r>
            <a:r>
              <a:rPr lang="en-US" sz="800" dirty="0">
                <a:solidFill>
                  <a:schemeClr val="tx1">
                    <a:lumMod val="75000"/>
                    <a:lumOff val="25000"/>
                  </a:schemeClr>
                </a:solidFill>
                <a:highlight>
                  <a:srgbClr val="FFFFFF"/>
                </a:highlight>
                <a:latin typeface="Trebuchet MS" panose="020B0603020202020204" pitchFamily="34" charset="0"/>
              </a:rPr>
              <a:t> May 2023.</a:t>
            </a:r>
          </a:p>
          <a:p>
            <a:pPr>
              <a:defRPr/>
            </a:pPr>
            <a:r>
              <a:rPr lang="en-US" sz="800" baseline="30000" dirty="0">
                <a:solidFill>
                  <a:schemeClr val="tx1">
                    <a:lumMod val="75000"/>
                    <a:lumOff val="25000"/>
                  </a:schemeClr>
                </a:solidFill>
                <a:highlight>
                  <a:srgbClr val="FFFFFF"/>
                </a:highlight>
                <a:latin typeface="Trebuchet MS" panose="020B0603020202020204" pitchFamily="34" charset="0"/>
              </a:rPr>
              <a:t>11</a:t>
            </a:r>
            <a:r>
              <a:rPr lang="en-US" sz="800" dirty="0">
                <a:solidFill>
                  <a:schemeClr val="tx1">
                    <a:lumMod val="75000"/>
                    <a:lumOff val="25000"/>
                  </a:schemeClr>
                </a:solidFill>
                <a:highlight>
                  <a:srgbClr val="FFFFFF"/>
                </a:highlight>
                <a:latin typeface="Trebuchet MS" panose="020B0603020202020204" pitchFamily="34" charset="0"/>
              </a:rPr>
              <a:t>‘UNWTO’s New Assessment of Pandemic-related Travel Restrictions’, UNWTO, 9</a:t>
            </a:r>
            <a:r>
              <a:rPr lang="en-US" sz="800" baseline="30000" dirty="0">
                <a:solidFill>
                  <a:schemeClr val="tx1">
                    <a:lumMod val="75000"/>
                    <a:lumOff val="25000"/>
                  </a:schemeClr>
                </a:solidFill>
                <a:highlight>
                  <a:srgbClr val="FFFFFF"/>
                </a:highlight>
                <a:latin typeface="Trebuchet MS" panose="020B0603020202020204" pitchFamily="34" charset="0"/>
              </a:rPr>
              <a:t>th</a:t>
            </a:r>
            <a:r>
              <a:rPr lang="en-US" sz="800" dirty="0">
                <a:solidFill>
                  <a:schemeClr val="tx1">
                    <a:lumMod val="75000"/>
                    <a:lumOff val="25000"/>
                  </a:schemeClr>
                </a:solidFill>
                <a:highlight>
                  <a:srgbClr val="FFFFFF"/>
                </a:highlight>
                <a:latin typeface="Trebuchet MS" panose="020B0603020202020204" pitchFamily="34" charset="0"/>
              </a:rPr>
              <a:t> May 2023.</a:t>
            </a:r>
          </a:p>
          <a:p>
            <a:pPr>
              <a:defRPr/>
            </a:pPr>
            <a:r>
              <a:rPr lang="en-US" sz="800" baseline="30000" dirty="0">
                <a:solidFill>
                  <a:schemeClr val="tx1">
                    <a:lumMod val="75000"/>
                    <a:lumOff val="25000"/>
                  </a:schemeClr>
                </a:solidFill>
                <a:highlight>
                  <a:srgbClr val="FFFFFF"/>
                </a:highlight>
                <a:latin typeface="Trebuchet MS" panose="020B0603020202020204" pitchFamily="34" charset="0"/>
              </a:rPr>
              <a:t>12</a:t>
            </a:r>
            <a:r>
              <a:rPr lang="en-US" sz="800" dirty="0">
                <a:solidFill>
                  <a:schemeClr val="tx1">
                    <a:lumMod val="75000"/>
                    <a:lumOff val="25000"/>
                  </a:schemeClr>
                </a:solidFill>
                <a:highlight>
                  <a:srgbClr val="FFFFFF"/>
                </a:highlight>
                <a:latin typeface="Trebuchet MS" panose="020B0603020202020204" pitchFamily="34" charset="0"/>
              </a:rPr>
              <a:t>The End of Covid-19-related Travel Restrictions – Summary of Findings from the Covid-19-related Travel Restrictions Reports, UNWTO, May 2023.</a:t>
            </a:r>
            <a:endParaRPr lang="he-IL" sz="800" dirty="0">
              <a:solidFill>
                <a:schemeClr val="tx1">
                  <a:lumMod val="75000"/>
                  <a:lumOff val="25000"/>
                </a:schemeClr>
              </a:solidFill>
              <a:highlight>
                <a:srgbClr val="FFFFFF"/>
              </a:highlight>
              <a:latin typeface="Trebuchet MS" panose="020B0603020202020204" pitchFamily="34" charset="0"/>
            </a:endParaRPr>
          </a:p>
        </p:txBody>
      </p:sp>
      <p:sp>
        <p:nvSpPr>
          <p:cNvPr id="7" name="Rectangle 1">
            <a:extLst>
              <a:ext uri="{FF2B5EF4-FFF2-40B4-BE49-F238E27FC236}">
                <a16:creationId xmlns:a16="http://schemas.microsoft.com/office/drawing/2014/main" id="{1BD6AC1E-3C57-D222-756B-772E01F16F06}"/>
              </a:ext>
            </a:extLst>
          </p:cNvPr>
          <p:cNvSpPr/>
          <p:nvPr/>
        </p:nvSpPr>
        <p:spPr>
          <a:xfrm>
            <a:off x="6718" y="462166"/>
            <a:ext cx="576000" cy="23385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IN" sz="1414" b="0" i="0" u="none" strike="noStrike" kern="1200" cap="none" spc="0" normalizeH="0" baseline="0" noProof="0" dirty="0">
              <a:ln>
                <a:noFill/>
              </a:ln>
              <a:solidFill>
                <a:prstClr val="white"/>
              </a:solidFill>
              <a:effectLst/>
              <a:highlight>
                <a:srgbClr val="FFFF00"/>
              </a:highlight>
              <a:uLnTx/>
              <a:uFillTx/>
              <a:latin typeface="Calibri"/>
              <a:ea typeface="+mn-ea"/>
              <a:cs typeface="+mn-cs"/>
            </a:endParaRPr>
          </a:p>
        </p:txBody>
      </p:sp>
      <p:sp>
        <p:nvSpPr>
          <p:cNvPr id="8" name="TextBox 4">
            <a:extLst>
              <a:ext uri="{FF2B5EF4-FFF2-40B4-BE49-F238E27FC236}">
                <a16:creationId xmlns:a16="http://schemas.microsoft.com/office/drawing/2014/main" id="{6869600E-3D06-CD6C-D38D-CDBB6728F3F0}"/>
              </a:ext>
            </a:extLst>
          </p:cNvPr>
          <p:cNvSpPr txBox="1"/>
          <p:nvPr/>
        </p:nvSpPr>
        <p:spPr>
          <a:xfrm>
            <a:off x="728700" y="317485"/>
            <a:ext cx="4770530" cy="523220"/>
          </a:xfrm>
          <a:prstGeom prst="rect">
            <a:avLst/>
          </a:prstGeom>
          <a:noFill/>
        </p:spPr>
        <p:txBody>
          <a:bodyPr wrap="square" lIns="0" rIns="0" rtlCol="0">
            <a:spAutoFit/>
          </a:bodyPr>
          <a:lstStyle>
            <a:defPPr>
              <a:defRPr lang="en-US"/>
            </a:defPPr>
            <a:lvl1pPr>
              <a:defRPr sz="2800" b="1" kern="0">
                <a:solidFill>
                  <a:schemeClr val="tx1">
                    <a:lumMod val="75000"/>
                    <a:lumOff val="25000"/>
                  </a:schemeClr>
                </a:solidFill>
                <a:latin typeface="Bebas Neue Bold" panose="020B0606020202050201" pitchFamily="34" charset="0"/>
                <a:cs typeface="Arial" panose="020B0604020202020204" pitchFamily="34" charset="0"/>
              </a:defRPr>
            </a:lvl1pPr>
          </a:lstStyle>
          <a:p>
            <a:r>
              <a:rPr lang="en-ZA" dirty="0">
                <a:highlight>
                  <a:srgbClr val="FFFFFF"/>
                </a:highlight>
              </a:rPr>
              <a:t>COVID-19 TRAVEL RESTRICTIONS</a:t>
            </a:r>
          </a:p>
        </p:txBody>
      </p:sp>
      <p:grpSp>
        <p:nvGrpSpPr>
          <p:cNvPr id="9" name="Group 22">
            <a:extLst>
              <a:ext uri="{FF2B5EF4-FFF2-40B4-BE49-F238E27FC236}">
                <a16:creationId xmlns:a16="http://schemas.microsoft.com/office/drawing/2014/main" id="{018D5BDE-8841-AF3C-A904-645A6DBA6D0A}"/>
              </a:ext>
            </a:extLst>
          </p:cNvPr>
          <p:cNvGrpSpPr/>
          <p:nvPr/>
        </p:nvGrpSpPr>
        <p:grpSpPr>
          <a:xfrm rot="16200000">
            <a:off x="6081739" y="510671"/>
            <a:ext cx="1279411" cy="284187"/>
            <a:chOff x="-1768098" y="1682693"/>
            <a:chExt cx="10577544" cy="2349518"/>
          </a:xfrm>
        </p:grpSpPr>
        <p:sp>
          <p:nvSpPr>
            <p:cNvPr id="10" name="Freeform 5">
              <a:extLst>
                <a:ext uri="{FF2B5EF4-FFF2-40B4-BE49-F238E27FC236}">
                  <a16:creationId xmlns:a16="http://schemas.microsoft.com/office/drawing/2014/main" id="{AF10006A-2DDC-49C0-CA82-12B9062DF4DD}"/>
                </a:ext>
              </a:extLst>
            </p:cNvPr>
            <p:cNvSpPr>
              <a:spLocks/>
            </p:cNvSpPr>
            <p:nvPr/>
          </p:nvSpPr>
          <p:spPr bwMode="auto">
            <a:xfrm>
              <a:off x="4837440" y="2043889"/>
              <a:ext cx="3972006" cy="1988322"/>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E3010F"/>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11" name="Freeform 5">
              <a:extLst>
                <a:ext uri="{FF2B5EF4-FFF2-40B4-BE49-F238E27FC236}">
                  <a16:creationId xmlns:a16="http://schemas.microsoft.com/office/drawing/2014/main" id="{5B73344E-D0DC-D58A-89DC-8979871A53F9}"/>
                </a:ext>
              </a:extLst>
            </p:cNvPr>
            <p:cNvSpPr>
              <a:spLocks/>
            </p:cNvSpPr>
            <p:nvPr/>
          </p:nvSpPr>
          <p:spPr bwMode="auto">
            <a:xfrm>
              <a:off x="3357940" y="1989081"/>
              <a:ext cx="4081463" cy="2043113"/>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12" name="Freeform 6">
              <a:extLst>
                <a:ext uri="{FF2B5EF4-FFF2-40B4-BE49-F238E27FC236}">
                  <a16:creationId xmlns:a16="http://schemas.microsoft.com/office/drawing/2014/main" id="{7942F969-8F6B-0500-328A-164D5FCADE32}"/>
                </a:ext>
              </a:extLst>
            </p:cNvPr>
            <p:cNvSpPr>
              <a:spLocks/>
            </p:cNvSpPr>
            <p:nvPr/>
          </p:nvSpPr>
          <p:spPr bwMode="auto">
            <a:xfrm>
              <a:off x="1652965" y="1822393"/>
              <a:ext cx="4418013" cy="2209800"/>
            </a:xfrm>
            <a:custGeom>
              <a:avLst/>
              <a:gdLst>
                <a:gd name="T0" fmla="*/ 1392 w 2783"/>
                <a:gd name="T1" fmla="*/ 0 h 1392"/>
                <a:gd name="T2" fmla="*/ 2783 w 2783"/>
                <a:gd name="T3" fmla="*/ 1392 h 1392"/>
                <a:gd name="T4" fmla="*/ 1983 w 2783"/>
                <a:gd name="T5" fmla="*/ 1392 h 1392"/>
                <a:gd name="T6" fmla="*/ 1392 w 2783"/>
                <a:gd name="T7" fmla="*/ 800 h 1392"/>
                <a:gd name="T8" fmla="*/ 800 w 2783"/>
                <a:gd name="T9" fmla="*/ 1392 h 1392"/>
                <a:gd name="T10" fmla="*/ 0 w 2783"/>
                <a:gd name="T11" fmla="*/ 1392 h 1392"/>
                <a:gd name="T12" fmla="*/ 1392 w 2783"/>
                <a:gd name="T13" fmla="*/ 0 h 1392"/>
                <a:gd name="T14" fmla="*/ 1392 w 2783"/>
                <a:gd name="T15" fmla="*/ 0 h 13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83" h="1392">
                  <a:moveTo>
                    <a:pt x="1392" y="0"/>
                  </a:moveTo>
                  <a:lnTo>
                    <a:pt x="2783" y="1392"/>
                  </a:lnTo>
                  <a:lnTo>
                    <a:pt x="1983" y="1392"/>
                  </a:lnTo>
                  <a:lnTo>
                    <a:pt x="1392" y="800"/>
                  </a:lnTo>
                  <a:lnTo>
                    <a:pt x="800" y="1392"/>
                  </a:lnTo>
                  <a:lnTo>
                    <a:pt x="0" y="1392"/>
                  </a:lnTo>
                  <a:lnTo>
                    <a:pt x="1392" y="0"/>
                  </a:lnTo>
                  <a:lnTo>
                    <a:pt x="1392" y="0"/>
                  </a:lnTo>
                  <a:close/>
                </a:path>
              </a:pathLst>
            </a:custGeom>
            <a:solidFill>
              <a:srgbClr val="07141A"/>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13" name="Freeform 7">
              <a:extLst>
                <a:ext uri="{FF2B5EF4-FFF2-40B4-BE49-F238E27FC236}">
                  <a16:creationId xmlns:a16="http://schemas.microsoft.com/office/drawing/2014/main" id="{941F9852-8D52-6513-9271-3A827C7CB643}"/>
                </a:ext>
              </a:extLst>
            </p:cNvPr>
            <p:cNvSpPr>
              <a:spLocks/>
            </p:cNvSpPr>
            <p:nvPr/>
          </p:nvSpPr>
          <p:spPr bwMode="auto">
            <a:xfrm>
              <a:off x="-45660" y="1741431"/>
              <a:ext cx="4578350" cy="2290763"/>
            </a:xfrm>
            <a:custGeom>
              <a:avLst/>
              <a:gdLst>
                <a:gd name="T0" fmla="*/ 1442 w 2884"/>
                <a:gd name="T1" fmla="*/ 0 h 1443"/>
                <a:gd name="T2" fmla="*/ 2884 w 2884"/>
                <a:gd name="T3" fmla="*/ 1443 h 1443"/>
                <a:gd name="T4" fmla="*/ 2055 w 2884"/>
                <a:gd name="T5" fmla="*/ 1443 h 1443"/>
                <a:gd name="T6" fmla="*/ 1442 w 2884"/>
                <a:gd name="T7" fmla="*/ 829 h 1443"/>
                <a:gd name="T8" fmla="*/ 829 w 2884"/>
                <a:gd name="T9" fmla="*/ 1443 h 1443"/>
                <a:gd name="T10" fmla="*/ 0 w 2884"/>
                <a:gd name="T11" fmla="*/ 1443 h 1443"/>
                <a:gd name="T12" fmla="*/ 1442 w 2884"/>
                <a:gd name="T13" fmla="*/ 0 h 1443"/>
                <a:gd name="T14" fmla="*/ 1442 w 2884"/>
                <a:gd name="T15" fmla="*/ 0 h 14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4" h="1443">
                  <a:moveTo>
                    <a:pt x="1442" y="0"/>
                  </a:moveTo>
                  <a:lnTo>
                    <a:pt x="2884" y="1443"/>
                  </a:lnTo>
                  <a:lnTo>
                    <a:pt x="2055" y="1443"/>
                  </a:lnTo>
                  <a:lnTo>
                    <a:pt x="1442" y="829"/>
                  </a:lnTo>
                  <a:lnTo>
                    <a:pt x="829" y="1443"/>
                  </a:lnTo>
                  <a:lnTo>
                    <a:pt x="0" y="1443"/>
                  </a:lnTo>
                  <a:lnTo>
                    <a:pt x="1442" y="0"/>
                  </a:lnTo>
                  <a:lnTo>
                    <a:pt x="1442" y="0"/>
                  </a:lnTo>
                  <a:close/>
                </a:path>
              </a:pathLst>
            </a:custGeom>
            <a:solidFill>
              <a:srgbClr val="008A3B"/>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14" name="Freeform 8">
              <a:extLst>
                <a:ext uri="{FF2B5EF4-FFF2-40B4-BE49-F238E27FC236}">
                  <a16:creationId xmlns:a16="http://schemas.microsoft.com/office/drawing/2014/main" id="{0E8F8BE1-3183-ED73-3082-C0E9832FF41E}"/>
                </a:ext>
              </a:extLst>
            </p:cNvPr>
            <p:cNvSpPr>
              <a:spLocks/>
            </p:cNvSpPr>
            <p:nvPr/>
          </p:nvSpPr>
          <p:spPr bwMode="auto">
            <a:xfrm>
              <a:off x="-1768098" y="1682693"/>
              <a:ext cx="4695825" cy="2349500"/>
            </a:xfrm>
            <a:custGeom>
              <a:avLst/>
              <a:gdLst>
                <a:gd name="T0" fmla="*/ 1479 w 2958"/>
                <a:gd name="T1" fmla="*/ 0 h 1480"/>
                <a:gd name="T2" fmla="*/ 2958 w 2958"/>
                <a:gd name="T3" fmla="*/ 1480 h 1480"/>
                <a:gd name="T4" fmla="*/ 2108 w 2958"/>
                <a:gd name="T5" fmla="*/ 1480 h 1480"/>
                <a:gd name="T6" fmla="*/ 1479 w 2958"/>
                <a:gd name="T7" fmla="*/ 851 h 1480"/>
                <a:gd name="T8" fmla="*/ 850 w 2958"/>
                <a:gd name="T9" fmla="*/ 1480 h 1480"/>
                <a:gd name="T10" fmla="*/ 0 w 2958"/>
                <a:gd name="T11" fmla="*/ 1480 h 1480"/>
                <a:gd name="T12" fmla="*/ 1479 w 2958"/>
                <a:gd name="T13" fmla="*/ 0 h 1480"/>
                <a:gd name="T14" fmla="*/ 1479 w 2958"/>
                <a:gd name="T15" fmla="*/ 0 h 14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58" h="1480">
                  <a:moveTo>
                    <a:pt x="1479" y="0"/>
                  </a:moveTo>
                  <a:lnTo>
                    <a:pt x="2958" y="1480"/>
                  </a:lnTo>
                  <a:lnTo>
                    <a:pt x="2108" y="1480"/>
                  </a:lnTo>
                  <a:lnTo>
                    <a:pt x="1479" y="851"/>
                  </a:lnTo>
                  <a:lnTo>
                    <a:pt x="850" y="1480"/>
                  </a:lnTo>
                  <a:lnTo>
                    <a:pt x="0" y="1480"/>
                  </a:lnTo>
                  <a:lnTo>
                    <a:pt x="1479" y="0"/>
                  </a:lnTo>
                  <a:lnTo>
                    <a:pt x="1479" y="0"/>
                  </a:lnTo>
                  <a:close/>
                </a:path>
              </a:pathLst>
            </a:custGeom>
            <a:solidFill>
              <a:srgbClr val="0D3C89"/>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grpSp>
      <p:sp>
        <p:nvSpPr>
          <p:cNvPr id="2" name="TextBox 76">
            <a:extLst>
              <a:ext uri="{FF2B5EF4-FFF2-40B4-BE49-F238E27FC236}">
                <a16:creationId xmlns:a16="http://schemas.microsoft.com/office/drawing/2014/main" id="{D7C834AD-4271-13A2-19F1-E6ED283E6DDE}"/>
              </a:ext>
            </a:extLst>
          </p:cNvPr>
          <p:cNvSpPr txBox="1"/>
          <p:nvPr/>
        </p:nvSpPr>
        <p:spPr>
          <a:xfrm>
            <a:off x="5415753" y="9585227"/>
            <a:ext cx="38472" cy="153888"/>
          </a:xfrm>
          <a:prstGeom prst="rect">
            <a:avLst/>
          </a:prstGeom>
          <a:noFill/>
          <a:ln>
            <a:noFill/>
          </a:ln>
        </p:spPr>
        <p:txBody>
          <a:bodyPr wrap="none" lIns="0" tIns="0" rIns="0" bIns="0" rtlCol="0" anchor="t">
            <a:spAutoFit/>
          </a:bodyPr>
          <a:lstStyle/>
          <a:p>
            <a:pPr algn="r"/>
            <a:r>
              <a:rPr lang="en-US" sz="1000" b="1" dirty="0">
                <a:solidFill>
                  <a:srgbClr val="404040"/>
                </a:solidFill>
                <a:highlight>
                  <a:srgbClr val="FFFF00"/>
                </a:highlight>
                <a:latin typeface="Trebuchet MS" panose="020B0603020202020204" pitchFamily="34" charset="0"/>
                <a:cs typeface="Arial" panose="020B0604020202020204" pitchFamily="34" charset="0"/>
              </a:rPr>
              <a:t> </a:t>
            </a:r>
            <a:endParaRPr lang="en-ZA" sz="1000" dirty="0">
              <a:solidFill>
                <a:srgbClr val="404040"/>
              </a:solidFill>
              <a:highlight>
                <a:srgbClr val="FFFF00"/>
              </a:highlight>
              <a:latin typeface="Trebuchet MS" panose="020B0603020202020204" pitchFamily="34" charset="0"/>
              <a:cs typeface="Arial" panose="020B0604020202020204" pitchFamily="34" charset="0"/>
            </a:endParaRPr>
          </a:p>
        </p:txBody>
      </p:sp>
      <p:sp>
        <p:nvSpPr>
          <p:cNvPr id="18" name="תיבת טקסט 17">
            <a:extLst>
              <a:ext uri="{FF2B5EF4-FFF2-40B4-BE49-F238E27FC236}">
                <a16:creationId xmlns:a16="http://schemas.microsoft.com/office/drawing/2014/main" id="{4B9D73E9-8E26-30F2-137F-191D6898D06E}"/>
              </a:ext>
            </a:extLst>
          </p:cNvPr>
          <p:cNvSpPr txBox="1"/>
          <p:nvPr/>
        </p:nvSpPr>
        <p:spPr>
          <a:xfrm>
            <a:off x="895820" y="5358045"/>
            <a:ext cx="5141821" cy="246221"/>
          </a:xfrm>
          <a:prstGeom prst="rect">
            <a:avLst/>
          </a:prstGeom>
          <a:noFill/>
        </p:spPr>
        <p:txBody>
          <a:bodyPr wrap="square" rtlCol="1">
            <a:spAutoFit/>
          </a:bodyPr>
          <a:lstStyle/>
          <a:p>
            <a:pPr algn="ctr"/>
            <a:r>
              <a:rPr lang="en-US" sz="1000" b="1" i="0" dirty="0">
                <a:solidFill>
                  <a:schemeClr val="tx1">
                    <a:lumMod val="75000"/>
                    <a:lumOff val="25000"/>
                  </a:schemeClr>
                </a:solidFill>
                <a:effectLst/>
                <a:latin typeface="Trebuchet MS" panose="020B0603020202020204" pitchFamily="34" charset="0"/>
              </a:rPr>
              <a:t>Destinations with Covid-19 Vaccination Entry Requirements as of 22 March 2023</a:t>
            </a:r>
            <a:r>
              <a:rPr lang="en-US" sz="1000" b="1" baseline="30000" dirty="0">
                <a:solidFill>
                  <a:schemeClr val="tx1">
                    <a:lumMod val="75000"/>
                    <a:lumOff val="25000"/>
                  </a:schemeClr>
                </a:solidFill>
                <a:latin typeface="Trebuchet MS" panose="020B0603020202020204" pitchFamily="34" charset="0"/>
              </a:rPr>
              <a:t>12</a:t>
            </a:r>
            <a:endParaRPr lang="en-US" sz="1000" b="1" i="0" baseline="30000" dirty="0">
              <a:solidFill>
                <a:schemeClr val="tx1">
                  <a:lumMod val="75000"/>
                  <a:lumOff val="25000"/>
                </a:schemeClr>
              </a:solidFill>
              <a:effectLst/>
              <a:latin typeface="Trebuchet MS" panose="020B0603020202020204" pitchFamily="34" charset="0"/>
            </a:endParaRPr>
          </a:p>
        </p:txBody>
      </p:sp>
      <p:grpSp>
        <p:nvGrpSpPr>
          <p:cNvPr id="6" name="קבוצה 5">
            <a:extLst>
              <a:ext uri="{FF2B5EF4-FFF2-40B4-BE49-F238E27FC236}">
                <a16:creationId xmlns:a16="http://schemas.microsoft.com/office/drawing/2014/main" id="{8684133D-991B-818B-7759-24DBE940234D}"/>
              </a:ext>
            </a:extLst>
          </p:cNvPr>
          <p:cNvGrpSpPr/>
          <p:nvPr/>
        </p:nvGrpSpPr>
        <p:grpSpPr>
          <a:xfrm>
            <a:off x="766730" y="5550058"/>
            <a:ext cx="5505160" cy="3048347"/>
            <a:chOff x="766730" y="5550058"/>
            <a:chExt cx="5505160" cy="3048347"/>
          </a:xfrm>
        </p:grpSpPr>
        <p:pic>
          <p:nvPicPr>
            <p:cNvPr id="15" name="תמונה 14">
              <a:extLst>
                <a:ext uri="{FF2B5EF4-FFF2-40B4-BE49-F238E27FC236}">
                  <a16:creationId xmlns:a16="http://schemas.microsoft.com/office/drawing/2014/main" id="{C81FF41E-D41C-E456-9376-F78F7705DE56}"/>
                </a:ext>
              </a:extLst>
            </p:cNvPr>
            <p:cNvPicPr>
              <a:picLocks noChangeAspect="1"/>
            </p:cNvPicPr>
            <p:nvPr/>
          </p:nvPicPr>
          <p:blipFill rotWithShape="1">
            <a:blip r:embed="rId2"/>
            <a:srcRect l="2751" r="1438"/>
            <a:stretch/>
          </p:blipFill>
          <p:spPr>
            <a:xfrm>
              <a:off x="766730" y="5550058"/>
              <a:ext cx="5400000" cy="3024538"/>
            </a:xfrm>
            <a:prstGeom prst="rect">
              <a:avLst/>
            </a:prstGeom>
          </p:spPr>
        </p:pic>
        <p:sp>
          <p:nvSpPr>
            <p:cNvPr id="5" name="מלבן 4">
              <a:extLst>
                <a:ext uri="{FF2B5EF4-FFF2-40B4-BE49-F238E27FC236}">
                  <a16:creationId xmlns:a16="http://schemas.microsoft.com/office/drawing/2014/main" id="{947D1C74-E95D-03EA-47C0-FC6131361F81}"/>
                </a:ext>
              </a:extLst>
            </p:cNvPr>
            <p:cNvSpPr/>
            <p:nvPr/>
          </p:nvSpPr>
          <p:spPr>
            <a:xfrm>
              <a:off x="3429000" y="8238365"/>
              <a:ext cx="2842890" cy="3600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he-IL" dirty="0"/>
            </a:p>
          </p:txBody>
        </p:sp>
      </p:grpSp>
      <p:sp>
        <p:nvSpPr>
          <p:cNvPr id="16" name="TextBox 76">
            <a:extLst>
              <a:ext uri="{FF2B5EF4-FFF2-40B4-BE49-F238E27FC236}">
                <a16:creationId xmlns:a16="http://schemas.microsoft.com/office/drawing/2014/main" id="{F4756C38-2B23-C323-F60C-6A88B7F0A259}"/>
              </a:ext>
            </a:extLst>
          </p:cNvPr>
          <p:cNvSpPr txBox="1"/>
          <p:nvPr/>
        </p:nvSpPr>
        <p:spPr>
          <a:xfrm>
            <a:off x="2257837" y="9585227"/>
            <a:ext cx="3196388"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238668324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2"/>
          <a:srcRect l="27207" r="27207" b="48"/>
          <a:stretch>
            <a:fillRect/>
          </a:stretch>
        </p:blipFill>
        <p:spPr>
          <a:xfrm>
            <a:off x="0" y="0"/>
            <a:ext cx="6858000" cy="10038806"/>
          </a:xfrm>
          <a:prstGeom prst="rect">
            <a:avLst/>
          </a:prstGeom>
        </p:spPr>
      </p:pic>
      <p:sp>
        <p:nvSpPr>
          <p:cNvPr id="3" name="Rectangle 4">
            <a:extLst>
              <a:ext uri="{FF2B5EF4-FFF2-40B4-BE49-F238E27FC236}">
                <a16:creationId xmlns:a16="http://schemas.microsoft.com/office/drawing/2014/main" id="{32E64318-6D68-B8E6-3ECD-E10EEBEA0AB9}"/>
              </a:ext>
            </a:extLst>
          </p:cNvPr>
          <p:cNvSpPr/>
          <p:nvPr/>
        </p:nvSpPr>
        <p:spPr>
          <a:xfrm>
            <a:off x="1" y="3327401"/>
            <a:ext cx="4554124" cy="2764554"/>
          </a:xfrm>
          <a:prstGeom prst="rect">
            <a:avLst/>
          </a:prstGeom>
          <a:solidFill>
            <a:schemeClr val="tx1">
              <a:lumMod val="95000"/>
              <a:lumOff val="5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Autofit/>
          </a:bodyPr>
          <a:lstStyle/>
          <a:p>
            <a:pPr algn="r"/>
            <a:r>
              <a:rPr lang="en-IN" sz="5400" spc="600" dirty="0">
                <a:effectLst>
                  <a:outerShdw blurRad="38100" dist="38100" dir="2700000" algn="tl">
                    <a:srgbClr val="000000">
                      <a:alpha val="43137"/>
                    </a:srgbClr>
                  </a:outerShdw>
                </a:effectLst>
                <a:latin typeface="Bebas Neue Bold" panose="020B0606020202050201" pitchFamily="34" charset="0"/>
              </a:rPr>
              <a:t>International Tourism PERFORMANCE</a:t>
            </a: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83" name="Straight Connector 282">
            <a:extLst>
              <a:ext uri="{FF2B5EF4-FFF2-40B4-BE49-F238E27FC236}">
                <a16:creationId xmlns:a16="http://schemas.microsoft.com/office/drawing/2014/main" id="{1FE6B261-0782-4E6F-B8BA-769C9D6DBEC5}"/>
              </a:ext>
            </a:extLst>
          </p:cNvPr>
          <p:cNvCxnSpPr/>
          <p:nvPr/>
        </p:nvCxnSpPr>
        <p:spPr>
          <a:xfrm>
            <a:off x="696896" y="7533525"/>
            <a:ext cx="5498030" cy="0"/>
          </a:xfrm>
          <a:prstGeom prst="line">
            <a:avLst/>
          </a:prstGeom>
          <a:ln>
            <a:gradFill flip="none" rotWithShape="1">
              <a:gsLst>
                <a:gs pos="3000">
                  <a:schemeClr val="bg1">
                    <a:lumMod val="85000"/>
                    <a:alpha val="0"/>
                  </a:schemeClr>
                </a:gs>
                <a:gs pos="100000">
                  <a:schemeClr val="bg1">
                    <a:lumMod val="75000"/>
                  </a:schemeClr>
                </a:gs>
              </a:gsLst>
              <a:lin ang="10800000" scaled="1"/>
              <a:tileRect/>
            </a:gradFill>
          </a:ln>
        </p:spPr>
        <p:style>
          <a:lnRef idx="1">
            <a:schemeClr val="accent1"/>
          </a:lnRef>
          <a:fillRef idx="0">
            <a:schemeClr val="accent1"/>
          </a:fillRef>
          <a:effectRef idx="0">
            <a:schemeClr val="accent1"/>
          </a:effectRef>
          <a:fontRef idx="minor">
            <a:schemeClr val="tx1"/>
          </a:fontRef>
        </p:style>
      </p:cxnSp>
      <p:grpSp>
        <p:nvGrpSpPr>
          <p:cNvPr id="16" name="קבוצה 15">
            <a:extLst>
              <a:ext uri="{FF2B5EF4-FFF2-40B4-BE49-F238E27FC236}">
                <a16:creationId xmlns:a16="http://schemas.microsoft.com/office/drawing/2014/main" id="{1561B96B-462F-4E17-88C6-4F166B84E18B}"/>
              </a:ext>
            </a:extLst>
          </p:cNvPr>
          <p:cNvGrpSpPr/>
          <p:nvPr/>
        </p:nvGrpSpPr>
        <p:grpSpPr>
          <a:xfrm>
            <a:off x="670694" y="1262590"/>
            <a:ext cx="5729372" cy="1165027"/>
            <a:chOff x="670694" y="1504114"/>
            <a:chExt cx="5729372" cy="1165027"/>
          </a:xfrm>
        </p:grpSpPr>
        <p:cxnSp>
          <p:nvCxnSpPr>
            <p:cNvPr id="222" name="Straight Connector 221">
              <a:extLst>
                <a:ext uri="{FF2B5EF4-FFF2-40B4-BE49-F238E27FC236}">
                  <a16:creationId xmlns:a16="http://schemas.microsoft.com/office/drawing/2014/main" id="{9524C99B-0024-4D8C-BFA5-7E133634A4BF}"/>
                </a:ext>
              </a:extLst>
            </p:cNvPr>
            <p:cNvCxnSpPr/>
            <p:nvPr/>
          </p:nvCxnSpPr>
          <p:spPr>
            <a:xfrm>
              <a:off x="689276" y="2669141"/>
              <a:ext cx="5498030" cy="0"/>
            </a:xfrm>
            <a:prstGeom prst="line">
              <a:avLst/>
            </a:prstGeom>
            <a:ln>
              <a:gradFill flip="none" rotWithShape="1">
                <a:gsLst>
                  <a:gs pos="3000">
                    <a:schemeClr val="bg1">
                      <a:lumMod val="85000"/>
                      <a:alpha val="0"/>
                    </a:schemeClr>
                  </a:gs>
                  <a:gs pos="100000">
                    <a:schemeClr val="bg1">
                      <a:lumMod val="75000"/>
                    </a:schemeClr>
                  </a:gs>
                </a:gsLst>
                <a:lin ang="10800000" scaled="1"/>
                <a:tileRect/>
              </a:gradFill>
            </a:ln>
          </p:spPr>
          <p:style>
            <a:lnRef idx="1">
              <a:schemeClr val="accent1"/>
            </a:lnRef>
            <a:fillRef idx="0">
              <a:schemeClr val="accent1"/>
            </a:fillRef>
            <a:effectRef idx="0">
              <a:schemeClr val="accent1"/>
            </a:effectRef>
            <a:fontRef idx="minor">
              <a:schemeClr val="tx1"/>
            </a:fontRef>
          </p:style>
        </p:cxnSp>
        <p:sp>
          <p:nvSpPr>
            <p:cNvPr id="147" name="Freeform: Shape 146">
              <a:extLst>
                <a:ext uri="{FF2B5EF4-FFF2-40B4-BE49-F238E27FC236}">
                  <a16:creationId xmlns:a16="http://schemas.microsoft.com/office/drawing/2014/main" id="{5296A5DD-55FB-45C4-82C3-15B4D74AF545}"/>
                </a:ext>
              </a:extLst>
            </p:cNvPr>
            <p:cNvSpPr>
              <a:spLocks/>
            </p:cNvSpPr>
            <p:nvPr/>
          </p:nvSpPr>
          <p:spPr bwMode="auto">
            <a:xfrm>
              <a:off x="3066180" y="1737595"/>
              <a:ext cx="3333886" cy="661839"/>
            </a:xfrm>
            <a:custGeom>
              <a:avLst/>
              <a:gdLst>
                <a:gd name="connsiteX0" fmla="*/ 0 w 3333886"/>
                <a:gd name="connsiteY0" fmla="*/ 0 h 661839"/>
                <a:gd name="connsiteX1" fmla="*/ 756515 w 3333886"/>
                <a:gd name="connsiteY1" fmla="*/ 0 h 661839"/>
                <a:gd name="connsiteX2" fmla="*/ 2045201 w 3333886"/>
                <a:gd name="connsiteY2" fmla="*/ 0 h 661839"/>
                <a:gd name="connsiteX3" fmla="*/ 2846065 w 3333886"/>
                <a:gd name="connsiteY3" fmla="*/ 0 h 661839"/>
                <a:gd name="connsiteX4" fmla="*/ 2846065 w 3333886"/>
                <a:gd name="connsiteY4" fmla="*/ 1 h 661839"/>
                <a:gd name="connsiteX5" fmla="*/ 2859576 w 3333886"/>
                <a:gd name="connsiteY5" fmla="*/ 1 h 661839"/>
                <a:gd name="connsiteX6" fmla="*/ 2918646 w 3333886"/>
                <a:gd name="connsiteY6" fmla="*/ 1 h 661839"/>
                <a:gd name="connsiteX7" fmla="*/ 2941316 w 3333886"/>
                <a:gd name="connsiteY7" fmla="*/ 1 h 661839"/>
                <a:gd name="connsiteX8" fmla="*/ 2978722 w 3333886"/>
                <a:gd name="connsiteY8" fmla="*/ 1 h 661839"/>
                <a:gd name="connsiteX9" fmla="*/ 3058665 w 3333886"/>
                <a:gd name="connsiteY9" fmla="*/ 1 h 661839"/>
                <a:gd name="connsiteX10" fmla="*/ 3159318 w 3333886"/>
                <a:gd name="connsiteY10" fmla="*/ 47275 h 661839"/>
                <a:gd name="connsiteX11" fmla="*/ 3165608 w 3333886"/>
                <a:gd name="connsiteY11" fmla="*/ 53578 h 661839"/>
                <a:gd name="connsiteX12" fmla="*/ 3310296 w 3333886"/>
                <a:gd name="connsiteY12" fmla="*/ 252130 h 661839"/>
                <a:gd name="connsiteX13" fmla="*/ 3310296 w 3333886"/>
                <a:gd name="connsiteY13" fmla="*/ 409710 h 661839"/>
                <a:gd name="connsiteX14" fmla="*/ 3165608 w 3333886"/>
                <a:gd name="connsiteY14" fmla="*/ 608262 h 661839"/>
                <a:gd name="connsiteX15" fmla="*/ 3058665 w 3333886"/>
                <a:gd name="connsiteY15" fmla="*/ 661839 h 661839"/>
                <a:gd name="connsiteX16" fmla="*/ 2678073 w 3333886"/>
                <a:gd name="connsiteY16" fmla="*/ 661839 h 661839"/>
                <a:gd name="connsiteX17" fmla="*/ 2678743 w 3333886"/>
                <a:gd name="connsiteY17" fmla="*/ 660851 h 661839"/>
                <a:gd name="connsiteX18" fmla="*/ 756515 w 3333886"/>
                <a:gd name="connsiteY18" fmla="*/ 660851 h 661839"/>
                <a:gd name="connsiteX19" fmla="*/ 756515 w 3333886"/>
                <a:gd name="connsiteY19" fmla="*/ 660058 h 661839"/>
                <a:gd name="connsiteX20" fmla="*/ 0 w 3333886"/>
                <a:gd name="connsiteY20" fmla="*/ 660058 h 661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33886" h="661839">
                  <a:moveTo>
                    <a:pt x="0" y="0"/>
                  </a:moveTo>
                  <a:lnTo>
                    <a:pt x="756515" y="0"/>
                  </a:lnTo>
                  <a:lnTo>
                    <a:pt x="2045201" y="0"/>
                  </a:lnTo>
                  <a:lnTo>
                    <a:pt x="2846065" y="0"/>
                  </a:lnTo>
                  <a:lnTo>
                    <a:pt x="2846065" y="1"/>
                  </a:lnTo>
                  <a:lnTo>
                    <a:pt x="2859576" y="1"/>
                  </a:lnTo>
                  <a:cubicBezTo>
                    <a:pt x="2873944" y="1"/>
                    <a:pt x="2893102" y="1"/>
                    <a:pt x="2918646" y="1"/>
                  </a:cubicBezTo>
                  <a:lnTo>
                    <a:pt x="2941316" y="1"/>
                  </a:lnTo>
                  <a:lnTo>
                    <a:pt x="2978722" y="1"/>
                  </a:lnTo>
                  <a:cubicBezTo>
                    <a:pt x="3001901" y="1"/>
                    <a:pt x="3028391" y="1"/>
                    <a:pt x="3058665" y="1"/>
                  </a:cubicBezTo>
                  <a:cubicBezTo>
                    <a:pt x="3099555" y="1"/>
                    <a:pt x="3134154" y="15759"/>
                    <a:pt x="3159318" y="47275"/>
                  </a:cubicBezTo>
                  <a:cubicBezTo>
                    <a:pt x="3162463" y="50427"/>
                    <a:pt x="3162463" y="50427"/>
                    <a:pt x="3165608" y="53578"/>
                  </a:cubicBezTo>
                  <a:cubicBezTo>
                    <a:pt x="3165608" y="53578"/>
                    <a:pt x="3165608" y="53578"/>
                    <a:pt x="3310296" y="252130"/>
                  </a:cubicBezTo>
                  <a:cubicBezTo>
                    <a:pt x="3341750" y="299404"/>
                    <a:pt x="3341750" y="362436"/>
                    <a:pt x="3310296" y="409710"/>
                  </a:cubicBezTo>
                  <a:cubicBezTo>
                    <a:pt x="3310296" y="409710"/>
                    <a:pt x="3310296" y="409710"/>
                    <a:pt x="3165608" y="608262"/>
                  </a:cubicBezTo>
                  <a:cubicBezTo>
                    <a:pt x="3140445" y="639778"/>
                    <a:pt x="3099555" y="661839"/>
                    <a:pt x="3058665" y="661839"/>
                  </a:cubicBezTo>
                  <a:cubicBezTo>
                    <a:pt x="3058665" y="661839"/>
                    <a:pt x="3058665" y="661839"/>
                    <a:pt x="2678073" y="661839"/>
                  </a:cubicBezTo>
                  <a:lnTo>
                    <a:pt x="2678743" y="660851"/>
                  </a:lnTo>
                  <a:lnTo>
                    <a:pt x="756515" y="660851"/>
                  </a:lnTo>
                  <a:lnTo>
                    <a:pt x="756515" y="660058"/>
                  </a:lnTo>
                  <a:lnTo>
                    <a:pt x="0" y="660058"/>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noAutofit/>
            </a:bodyPr>
            <a:lstStyle/>
            <a:p>
              <a:endParaRPr lang="en-IN" dirty="0"/>
            </a:p>
          </p:txBody>
        </p:sp>
        <p:sp>
          <p:nvSpPr>
            <p:cNvPr id="154" name="Rectangle: Rounded Corners 153">
              <a:extLst>
                <a:ext uri="{FF2B5EF4-FFF2-40B4-BE49-F238E27FC236}">
                  <a16:creationId xmlns:a16="http://schemas.microsoft.com/office/drawing/2014/main" id="{A022F5B7-86AA-41C4-8F51-9E4CD3B1395F}"/>
                </a:ext>
              </a:extLst>
            </p:cNvPr>
            <p:cNvSpPr/>
            <p:nvPr/>
          </p:nvSpPr>
          <p:spPr>
            <a:xfrm>
              <a:off x="5299227" y="1882818"/>
              <a:ext cx="945105" cy="384568"/>
            </a:xfrm>
            <a:prstGeom prst="roundRect">
              <a:avLst>
                <a:gd name="adj" fmla="val 50000"/>
              </a:avLst>
            </a:prstGeom>
            <a:solidFill>
              <a:schemeClr val="tx1">
                <a:lumMod val="75000"/>
                <a:lumOff val="25000"/>
              </a:schemeClr>
            </a:solidFill>
            <a:ln w="9525">
              <a:solidFill>
                <a:schemeClr val="tx2">
                  <a:lumMod val="50000"/>
                  <a:lumOff val="50000"/>
                </a:schemeClr>
              </a:solidFill>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55" name="Rectangle 154">
              <a:extLst>
                <a:ext uri="{FF2B5EF4-FFF2-40B4-BE49-F238E27FC236}">
                  <a16:creationId xmlns:a16="http://schemas.microsoft.com/office/drawing/2014/main" id="{EEECF7FA-B32D-4A08-9982-CFDAD87AA389}"/>
                </a:ext>
              </a:extLst>
            </p:cNvPr>
            <p:cNvSpPr/>
            <p:nvPr/>
          </p:nvSpPr>
          <p:spPr>
            <a:xfrm>
              <a:off x="5423318" y="1968528"/>
              <a:ext cx="468077" cy="246221"/>
            </a:xfrm>
            <a:prstGeom prst="rect">
              <a:avLst/>
            </a:prstGeom>
          </p:spPr>
          <p:txBody>
            <a:bodyPr wrap="none" lIns="0" tIns="0" rIns="0" bIns="0" anchor="ctr">
              <a:spAutoFit/>
            </a:bodyPr>
            <a:lstStyle/>
            <a:p>
              <a:pPr algn="ctr"/>
              <a:r>
                <a:rPr lang="en-IN" sz="1600" dirty="0">
                  <a:solidFill>
                    <a:schemeClr val="bg1"/>
                  </a:solidFill>
                  <a:latin typeface="Bebas Neue Bold" panose="020B0606020202050201" pitchFamily="34" charset="0"/>
                </a:rPr>
                <a:t>-21.5%</a:t>
              </a:r>
            </a:p>
          </p:txBody>
        </p:sp>
        <p:sp>
          <p:nvSpPr>
            <p:cNvPr id="157" name="Freeform 6">
              <a:extLst>
                <a:ext uri="{FF2B5EF4-FFF2-40B4-BE49-F238E27FC236}">
                  <a16:creationId xmlns:a16="http://schemas.microsoft.com/office/drawing/2014/main" id="{87DE0251-9EBE-405D-8D3E-A497A67B945F}"/>
                </a:ext>
              </a:extLst>
            </p:cNvPr>
            <p:cNvSpPr>
              <a:spLocks/>
            </p:cNvSpPr>
            <p:nvPr/>
          </p:nvSpPr>
          <p:spPr bwMode="auto">
            <a:xfrm>
              <a:off x="670694" y="1607067"/>
              <a:ext cx="1720780" cy="921058"/>
            </a:xfrm>
            <a:custGeom>
              <a:avLst/>
              <a:gdLst>
                <a:gd name="T0" fmla="*/ 470 w 546"/>
                <a:gd name="T1" fmla="*/ 146 h 292"/>
                <a:gd name="T2" fmla="*/ 491 w 546"/>
                <a:gd name="T3" fmla="*/ 62 h 292"/>
                <a:gd name="T4" fmla="*/ 546 w 546"/>
                <a:gd name="T5" fmla="*/ 0 h 292"/>
                <a:gd name="T6" fmla="*/ 106 w 546"/>
                <a:gd name="T7" fmla="*/ 0 h 292"/>
                <a:gd name="T8" fmla="*/ 106 w 546"/>
                <a:gd name="T9" fmla="*/ 0 h 292"/>
                <a:gd name="T10" fmla="*/ 106 w 546"/>
                <a:gd name="T11" fmla="*/ 0 h 292"/>
                <a:gd name="T12" fmla="*/ 106 w 546"/>
                <a:gd name="T13" fmla="*/ 0 h 292"/>
                <a:gd name="T14" fmla="*/ 106 w 546"/>
                <a:gd name="T15" fmla="*/ 0 h 292"/>
                <a:gd name="T16" fmla="*/ 106 w 546"/>
                <a:gd name="T17" fmla="*/ 0 h 292"/>
                <a:gd name="T18" fmla="*/ 106 w 546"/>
                <a:gd name="T19" fmla="*/ 0 h 292"/>
                <a:gd name="T20" fmla="*/ 105 w 546"/>
                <a:gd name="T21" fmla="*/ 0 h 292"/>
                <a:gd name="T22" fmla="*/ 105 w 546"/>
                <a:gd name="T23" fmla="*/ 0 h 292"/>
                <a:gd name="T24" fmla="*/ 105 w 546"/>
                <a:gd name="T25" fmla="*/ 0 h 292"/>
                <a:gd name="T26" fmla="*/ 105 w 546"/>
                <a:gd name="T27" fmla="*/ 0 h 292"/>
                <a:gd name="T28" fmla="*/ 105 w 546"/>
                <a:gd name="T29" fmla="*/ 0 h 292"/>
                <a:gd name="T30" fmla="*/ 105 w 546"/>
                <a:gd name="T31" fmla="*/ 0 h 292"/>
                <a:gd name="T32" fmla="*/ 105 w 546"/>
                <a:gd name="T33" fmla="*/ 0 h 292"/>
                <a:gd name="T34" fmla="*/ 105 w 546"/>
                <a:gd name="T35" fmla="*/ 0 h 292"/>
                <a:gd name="T36" fmla="*/ 105 w 546"/>
                <a:gd name="T37" fmla="*/ 0 h 292"/>
                <a:gd name="T38" fmla="*/ 105 w 546"/>
                <a:gd name="T39" fmla="*/ 0 h 292"/>
                <a:gd name="T40" fmla="*/ 105 w 546"/>
                <a:gd name="T41" fmla="*/ 0 h 292"/>
                <a:gd name="T42" fmla="*/ 104 w 546"/>
                <a:gd name="T43" fmla="*/ 0 h 292"/>
                <a:gd name="T44" fmla="*/ 104 w 546"/>
                <a:gd name="T45" fmla="*/ 0 h 292"/>
                <a:gd name="T46" fmla="*/ 104 w 546"/>
                <a:gd name="T47" fmla="*/ 0 h 292"/>
                <a:gd name="T48" fmla="*/ 104 w 546"/>
                <a:gd name="T49" fmla="*/ 0 h 292"/>
                <a:gd name="T50" fmla="*/ 104 w 546"/>
                <a:gd name="T51" fmla="*/ 0 h 292"/>
                <a:gd name="T52" fmla="*/ 104 w 546"/>
                <a:gd name="T53" fmla="*/ 0 h 292"/>
                <a:gd name="T54" fmla="*/ 104 w 546"/>
                <a:gd name="T55" fmla="*/ 0 h 292"/>
                <a:gd name="T56" fmla="*/ 104 w 546"/>
                <a:gd name="T57" fmla="*/ 0 h 292"/>
                <a:gd name="T58" fmla="*/ 104 w 546"/>
                <a:gd name="T59" fmla="*/ 0 h 292"/>
                <a:gd name="T60" fmla="*/ 104 w 546"/>
                <a:gd name="T61" fmla="*/ 0 h 292"/>
                <a:gd name="T62" fmla="*/ 104 w 546"/>
                <a:gd name="T63" fmla="*/ 0 h 292"/>
                <a:gd name="T64" fmla="*/ 104 w 546"/>
                <a:gd name="T65" fmla="*/ 0 h 292"/>
                <a:gd name="T66" fmla="*/ 103 w 546"/>
                <a:gd name="T67" fmla="*/ 0 h 292"/>
                <a:gd name="T68" fmla="*/ 103 w 546"/>
                <a:gd name="T69" fmla="*/ 0 h 292"/>
                <a:gd name="T70" fmla="*/ 103 w 546"/>
                <a:gd name="T71" fmla="*/ 0 h 292"/>
                <a:gd name="T72" fmla="*/ 103 w 546"/>
                <a:gd name="T73" fmla="*/ 0 h 292"/>
                <a:gd name="T74" fmla="*/ 96 w 546"/>
                <a:gd name="T75" fmla="*/ 0 h 292"/>
                <a:gd name="T76" fmla="*/ 94 w 546"/>
                <a:gd name="T77" fmla="*/ 0 h 292"/>
                <a:gd name="T78" fmla="*/ 89 w 546"/>
                <a:gd name="T79" fmla="*/ 1 h 292"/>
                <a:gd name="T80" fmla="*/ 88 w 546"/>
                <a:gd name="T81" fmla="*/ 1 h 292"/>
                <a:gd name="T82" fmla="*/ 81 w 546"/>
                <a:gd name="T83" fmla="*/ 3 h 292"/>
                <a:gd name="T84" fmla="*/ 80 w 546"/>
                <a:gd name="T85" fmla="*/ 3 h 292"/>
                <a:gd name="T86" fmla="*/ 74 w 546"/>
                <a:gd name="T87" fmla="*/ 5 h 292"/>
                <a:gd name="T88" fmla="*/ 73 w 546"/>
                <a:gd name="T89" fmla="*/ 5 h 292"/>
                <a:gd name="T90" fmla="*/ 67 w 546"/>
                <a:gd name="T91" fmla="*/ 7 h 292"/>
                <a:gd name="T92" fmla="*/ 66 w 546"/>
                <a:gd name="T93" fmla="*/ 8 h 292"/>
                <a:gd name="T94" fmla="*/ 60 w 546"/>
                <a:gd name="T95" fmla="*/ 10 h 292"/>
                <a:gd name="T96" fmla="*/ 59 w 546"/>
                <a:gd name="T97" fmla="*/ 11 h 292"/>
                <a:gd name="T98" fmla="*/ 53 w 546"/>
                <a:gd name="T99" fmla="*/ 14 h 292"/>
                <a:gd name="T100" fmla="*/ 53 w 546"/>
                <a:gd name="T101" fmla="*/ 14 h 292"/>
                <a:gd name="T102" fmla="*/ 48 w 546"/>
                <a:gd name="T103" fmla="*/ 17 h 292"/>
                <a:gd name="T104" fmla="*/ 47 w 546"/>
                <a:gd name="T105" fmla="*/ 18 h 292"/>
                <a:gd name="T106" fmla="*/ 36 w 546"/>
                <a:gd name="T107" fmla="*/ 26 h 292"/>
                <a:gd name="T108" fmla="*/ 35 w 546"/>
                <a:gd name="T109" fmla="*/ 27 h 292"/>
                <a:gd name="T110" fmla="*/ 26 w 546"/>
                <a:gd name="T111" fmla="*/ 37 h 292"/>
                <a:gd name="T112" fmla="*/ 25 w 546"/>
                <a:gd name="T113" fmla="*/ 37 h 292"/>
                <a:gd name="T114" fmla="*/ 0 w 546"/>
                <a:gd name="T115" fmla="*/ 106 h 292"/>
                <a:gd name="T116" fmla="*/ 0 w 546"/>
                <a:gd name="T117" fmla="*/ 186 h 292"/>
                <a:gd name="T118" fmla="*/ 106 w 546"/>
                <a:gd name="T119" fmla="*/ 292 h 292"/>
                <a:gd name="T120" fmla="*/ 544 w 546"/>
                <a:gd name="T121" fmla="*/ 292 h 292"/>
                <a:gd name="T122" fmla="*/ 542 w 546"/>
                <a:gd name="T123" fmla="*/ 289 h 292"/>
                <a:gd name="T124" fmla="*/ 470 w 546"/>
                <a:gd name="T125" fmla="*/ 146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6" h="292">
                  <a:moveTo>
                    <a:pt x="470" y="146"/>
                  </a:moveTo>
                  <a:cubicBezTo>
                    <a:pt x="470" y="115"/>
                    <a:pt x="477" y="87"/>
                    <a:pt x="491" y="62"/>
                  </a:cubicBezTo>
                  <a:cubicBezTo>
                    <a:pt x="504" y="37"/>
                    <a:pt x="523" y="16"/>
                    <a:pt x="54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3" y="0"/>
                    <a:pt x="103" y="0"/>
                  </a:cubicBezTo>
                  <a:cubicBezTo>
                    <a:pt x="103" y="0"/>
                    <a:pt x="103" y="0"/>
                    <a:pt x="103" y="0"/>
                  </a:cubicBezTo>
                  <a:cubicBezTo>
                    <a:pt x="103" y="0"/>
                    <a:pt x="103" y="0"/>
                    <a:pt x="103" y="0"/>
                  </a:cubicBezTo>
                  <a:cubicBezTo>
                    <a:pt x="103" y="0"/>
                    <a:pt x="103" y="0"/>
                    <a:pt x="103" y="0"/>
                  </a:cubicBezTo>
                  <a:cubicBezTo>
                    <a:pt x="101" y="0"/>
                    <a:pt x="98" y="0"/>
                    <a:pt x="96" y="0"/>
                  </a:cubicBezTo>
                  <a:cubicBezTo>
                    <a:pt x="96" y="0"/>
                    <a:pt x="95" y="0"/>
                    <a:pt x="94" y="0"/>
                  </a:cubicBezTo>
                  <a:cubicBezTo>
                    <a:pt x="92" y="1"/>
                    <a:pt x="90" y="1"/>
                    <a:pt x="89" y="1"/>
                  </a:cubicBezTo>
                  <a:cubicBezTo>
                    <a:pt x="88" y="1"/>
                    <a:pt x="88" y="1"/>
                    <a:pt x="88" y="1"/>
                  </a:cubicBezTo>
                  <a:cubicBezTo>
                    <a:pt x="85" y="2"/>
                    <a:pt x="83" y="2"/>
                    <a:pt x="81" y="3"/>
                  </a:cubicBezTo>
                  <a:cubicBezTo>
                    <a:pt x="81" y="3"/>
                    <a:pt x="80" y="3"/>
                    <a:pt x="80" y="3"/>
                  </a:cubicBezTo>
                  <a:cubicBezTo>
                    <a:pt x="78" y="4"/>
                    <a:pt x="76" y="4"/>
                    <a:pt x="74" y="5"/>
                  </a:cubicBezTo>
                  <a:cubicBezTo>
                    <a:pt x="74" y="5"/>
                    <a:pt x="73" y="5"/>
                    <a:pt x="73" y="5"/>
                  </a:cubicBezTo>
                  <a:cubicBezTo>
                    <a:pt x="71" y="6"/>
                    <a:pt x="69" y="6"/>
                    <a:pt x="67" y="7"/>
                  </a:cubicBezTo>
                  <a:cubicBezTo>
                    <a:pt x="66" y="7"/>
                    <a:pt x="66" y="8"/>
                    <a:pt x="66" y="8"/>
                  </a:cubicBezTo>
                  <a:cubicBezTo>
                    <a:pt x="64" y="8"/>
                    <a:pt x="62" y="9"/>
                    <a:pt x="60" y="10"/>
                  </a:cubicBezTo>
                  <a:cubicBezTo>
                    <a:pt x="60" y="10"/>
                    <a:pt x="60" y="10"/>
                    <a:pt x="59" y="11"/>
                  </a:cubicBezTo>
                  <a:cubicBezTo>
                    <a:pt x="57" y="12"/>
                    <a:pt x="55" y="13"/>
                    <a:pt x="53" y="14"/>
                  </a:cubicBezTo>
                  <a:cubicBezTo>
                    <a:pt x="53" y="14"/>
                    <a:pt x="53" y="14"/>
                    <a:pt x="53" y="14"/>
                  </a:cubicBezTo>
                  <a:cubicBezTo>
                    <a:pt x="51" y="15"/>
                    <a:pt x="49" y="16"/>
                    <a:pt x="48" y="17"/>
                  </a:cubicBezTo>
                  <a:cubicBezTo>
                    <a:pt x="47" y="18"/>
                    <a:pt x="47" y="18"/>
                    <a:pt x="47" y="18"/>
                  </a:cubicBezTo>
                  <a:cubicBezTo>
                    <a:pt x="43" y="21"/>
                    <a:pt x="39" y="23"/>
                    <a:pt x="36" y="26"/>
                  </a:cubicBezTo>
                  <a:cubicBezTo>
                    <a:pt x="36" y="27"/>
                    <a:pt x="36" y="27"/>
                    <a:pt x="35" y="27"/>
                  </a:cubicBezTo>
                  <a:cubicBezTo>
                    <a:pt x="32" y="30"/>
                    <a:pt x="29" y="33"/>
                    <a:pt x="26" y="37"/>
                  </a:cubicBezTo>
                  <a:cubicBezTo>
                    <a:pt x="25" y="37"/>
                    <a:pt x="25" y="37"/>
                    <a:pt x="25" y="37"/>
                  </a:cubicBezTo>
                  <a:cubicBezTo>
                    <a:pt x="10" y="56"/>
                    <a:pt x="0" y="79"/>
                    <a:pt x="0" y="106"/>
                  </a:cubicBezTo>
                  <a:cubicBezTo>
                    <a:pt x="0" y="186"/>
                    <a:pt x="0" y="186"/>
                    <a:pt x="0" y="186"/>
                  </a:cubicBezTo>
                  <a:cubicBezTo>
                    <a:pt x="0" y="244"/>
                    <a:pt x="48" y="292"/>
                    <a:pt x="106" y="292"/>
                  </a:cubicBezTo>
                  <a:cubicBezTo>
                    <a:pt x="544" y="292"/>
                    <a:pt x="544" y="292"/>
                    <a:pt x="544" y="292"/>
                  </a:cubicBezTo>
                  <a:cubicBezTo>
                    <a:pt x="543" y="291"/>
                    <a:pt x="542" y="290"/>
                    <a:pt x="542" y="289"/>
                  </a:cubicBezTo>
                  <a:cubicBezTo>
                    <a:pt x="498" y="256"/>
                    <a:pt x="470" y="204"/>
                    <a:pt x="470" y="146"/>
                  </a:cubicBez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173" name="Freeform: Shape 172">
              <a:extLst>
                <a:ext uri="{FF2B5EF4-FFF2-40B4-BE49-F238E27FC236}">
                  <a16:creationId xmlns:a16="http://schemas.microsoft.com/office/drawing/2014/main" id="{F93DA84C-9F87-4F7F-A848-C41CC115728D}"/>
                </a:ext>
              </a:extLst>
            </p:cNvPr>
            <p:cNvSpPr>
              <a:spLocks/>
            </p:cNvSpPr>
            <p:nvPr/>
          </p:nvSpPr>
          <p:spPr bwMode="auto">
            <a:xfrm>
              <a:off x="3189356" y="1799745"/>
              <a:ext cx="1997402" cy="534408"/>
            </a:xfrm>
            <a:custGeom>
              <a:avLst/>
              <a:gdLst>
                <a:gd name="connsiteX0" fmla="*/ 0 w 1997402"/>
                <a:gd name="connsiteY0" fmla="*/ 0 h 534408"/>
                <a:gd name="connsiteX1" fmla="*/ 1591548 w 1997402"/>
                <a:gd name="connsiteY1" fmla="*/ 0 h 534408"/>
                <a:gd name="connsiteX2" fmla="*/ 1591548 w 1997402"/>
                <a:gd name="connsiteY2" fmla="*/ 356 h 534408"/>
                <a:gd name="connsiteX3" fmla="*/ 1784986 w 1997402"/>
                <a:gd name="connsiteY3" fmla="*/ 356 h 534408"/>
                <a:gd name="connsiteX4" fmla="*/ 1841638 w 1997402"/>
                <a:gd name="connsiteY4" fmla="*/ 28773 h 534408"/>
                <a:gd name="connsiteX5" fmla="*/ 1983239 w 1997402"/>
                <a:gd name="connsiteY5" fmla="*/ 227478 h 534408"/>
                <a:gd name="connsiteX6" fmla="*/ 1983239 w 1997402"/>
                <a:gd name="connsiteY6" fmla="*/ 309529 h 534408"/>
                <a:gd name="connsiteX7" fmla="*/ 1841638 w 1997402"/>
                <a:gd name="connsiteY7" fmla="*/ 505088 h 534408"/>
                <a:gd name="connsiteX8" fmla="*/ 1784986 w 1997402"/>
                <a:gd name="connsiteY8" fmla="*/ 533505 h 534408"/>
                <a:gd name="connsiteX9" fmla="*/ 1591548 w 1997402"/>
                <a:gd name="connsiteY9" fmla="*/ 533505 h 534408"/>
                <a:gd name="connsiteX10" fmla="*/ 1591548 w 1997402"/>
                <a:gd name="connsiteY10" fmla="*/ 534408 h 534408"/>
                <a:gd name="connsiteX11" fmla="*/ 0 w 1997402"/>
                <a:gd name="connsiteY11" fmla="*/ 534408 h 53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7402" h="534408">
                  <a:moveTo>
                    <a:pt x="0" y="0"/>
                  </a:moveTo>
                  <a:lnTo>
                    <a:pt x="1591548" y="0"/>
                  </a:lnTo>
                  <a:lnTo>
                    <a:pt x="1591548" y="356"/>
                  </a:lnTo>
                  <a:lnTo>
                    <a:pt x="1784986" y="356"/>
                  </a:lnTo>
                  <a:cubicBezTo>
                    <a:pt x="1806989" y="356"/>
                    <a:pt x="1829049" y="9846"/>
                    <a:pt x="1841638" y="28773"/>
                  </a:cubicBezTo>
                  <a:lnTo>
                    <a:pt x="1983239" y="227478"/>
                  </a:lnTo>
                  <a:cubicBezTo>
                    <a:pt x="2002123" y="252749"/>
                    <a:pt x="2002123" y="284258"/>
                    <a:pt x="1983239" y="309529"/>
                  </a:cubicBezTo>
                  <a:lnTo>
                    <a:pt x="1841638" y="505088"/>
                  </a:lnTo>
                  <a:cubicBezTo>
                    <a:pt x="1829049" y="524015"/>
                    <a:pt x="1806989" y="533505"/>
                    <a:pt x="1784986" y="533505"/>
                  </a:cubicBezTo>
                  <a:lnTo>
                    <a:pt x="1591548" y="533505"/>
                  </a:lnTo>
                  <a:lnTo>
                    <a:pt x="1591548" y="534408"/>
                  </a:lnTo>
                  <a:lnTo>
                    <a:pt x="0" y="534408"/>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noAutofit/>
            </a:bodyPr>
            <a:lstStyle/>
            <a:p>
              <a:endParaRPr lang="en-IN" dirty="0"/>
            </a:p>
          </p:txBody>
        </p:sp>
        <p:sp>
          <p:nvSpPr>
            <p:cNvPr id="176" name="Freeform 9">
              <a:extLst>
                <a:ext uri="{FF2B5EF4-FFF2-40B4-BE49-F238E27FC236}">
                  <a16:creationId xmlns:a16="http://schemas.microsoft.com/office/drawing/2014/main" id="{BFF2AF43-1D5A-4CAB-B186-3DA2C4C43AAE}"/>
                </a:ext>
              </a:extLst>
            </p:cNvPr>
            <p:cNvSpPr>
              <a:spLocks noEditPoints="1"/>
            </p:cNvSpPr>
            <p:nvPr/>
          </p:nvSpPr>
          <p:spPr bwMode="auto">
            <a:xfrm>
              <a:off x="2152477" y="1504114"/>
              <a:ext cx="1125125" cy="1125125"/>
            </a:xfrm>
            <a:custGeom>
              <a:avLst/>
              <a:gdLst>
                <a:gd name="T0" fmla="*/ 336 w 357"/>
                <a:gd name="T1" fmla="*/ 94 h 357"/>
                <a:gd name="T2" fmla="*/ 333 w 357"/>
                <a:gd name="T3" fmla="*/ 89 h 357"/>
                <a:gd name="T4" fmla="*/ 328 w 357"/>
                <a:gd name="T5" fmla="*/ 81 h 357"/>
                <a:gd name="T6" fmla="*/ 323 w 357"/>
                <a:gd name="T7" fmla="*/ 74 h 357"/>
                <a:gd name="T8" fmla="*/ 264 w 357"/>
                <a:gd name="T9" fmla="*/ 22 h 357"/>
                <a:gd name="T10" fmla="*/ 178 w 357"/>
                <a:gd name="T11" fmla="*/ 0 h 357"/>
                <a:gd name="T12" fmla="*/ 93 w 357"/>
                <a:gd name="T13" fmla="*/ 22 h 357"/>
                <a:gd name="T14" fmla="*/ 76 w 357"/>
                <a:gd name="T15" fmla="*/ 33 h 357"/>
                <a:gd name="T16" fmla="*/ 21 w 357"/>
                <a:gd name="T17" fmla="*/ 95 h 357"/>
                <a:gd name="T18" fmla="*/ 0 w 357"/>
                <a:gd name="T19" fmla="*/ 179 h 357"/>
                <a:gd name="T20" fmla="*/ 72 w 357"/>
                <a:gd name="T21" fmla="*/ 322 h 357"/>
                <a:gd name="T22" fmla="*/ 76 w 357"/>
                <a:gd name="T23" fmla="*/ 325 h 357"/>
                <a:gd name="T24" fmla="*/ 178 w 357"/>
                <a:gd name="T25" fmla="*/ 357 h 357"/>
                <a:gd name="T26" fmla="*/ 323 w 357"/>
                <a:gd name="T27" fmla="*/ 284 h 357"/>
                <a:gd name="T28" fmla="*/ 336 w 357"/>
                <a:gd name="T29" fmla="*/ 263 h 357"/>
                <a:gd name="T30" fmla="*/ 357 w 357"/>
                <a:gd name="T31" fmla="*/ 179 h 357"/>
                <a:gd name="T32" fmla="*/ 336 w 357"/>
                <a:gd name="T33" fmla="*/ 94 h 357"/>
                <a:gd name="T34" fmla="*/ 178 w 357"/>
                <a:gd name="T35" fmla="*/ 323 h 357"/>
                <a:gd name="T36" fmla="*/ 35 w 357"/>
                <a:gd name="T37" fmla="*/ 179 h 357"/>
                <a:gd name="T38" fmla="*/ 178 w 357"/>
                <a:gd name="T39" fmla="*/ 35 h 357"/>
                <a:gd name="T40" fmla="*/ 322 w 357"/>
                <a:gd name="T41" fmla="*/ 179 h 357"/>
                <a:gd name="T42" fmla="*/ 178 w 357"/>
                <a:gd name="T43" fmla="*/ 32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7" h="357">
                  <a:moveTo>
                    <a:pt x="336" y="94"/>
                  </a:moveTo>
                  <a:cubicBezTo>
                    <a:pt x="335" y="92"/>
                    <a:pt x="334" y="91"/>
                    <a:pt x="333" y="89"/>
                  </a:cubicBezTo>
                  <a:cubicBezTo>
                    <a:pt x="331" y="86"/>
                    <a:pt x="330" y="84"/>
                    <a:pt x="328" y="81"/>
                  </a:cubicBezTo>
                  <a:cubicBezTo>
                    <a:pt x="326" y="78"/>
                    <a:pt x="325" y="76"/>
                    <a:pt x="323" y="74"/>
                  </a:cubicBezTo>
                  <a:cubicBezTo>
                    <a:pt x="307" y="52"/>
                    <a:pt x="287" y="35"/>
                    <a:pt x="264" y="22"/>
                  </a:cubicBezTo>
                  <a:cubicBezTo>
                    <a:pt x="239" y="8"/>
                    <a:pt x="210" y="0"/>
                    <a:pt x="178" y="0"/>
                  </a:cubicBezTo>
                  <a:cubicBezTo>
                    <a:pt x="147" y="0"/>
                    <a:pt x="118" y="8"/>
                    <a:pt x="93" y="22"/>
                  </a:cubicBezTo>
                  <a:cubicBezTo>
                    <a:pt x="87" y="25"/>
                    <a:pt x="81" y="29"/>
                    <a:pt x="76" y="33"/>
                  </a:cubicBezTo>
                  <a:cubicBezTo>
                    <a:pt x="53" y="49"/>
                    <a:pt x="34" y="70"/>
                    <a:pt x="21" y="95"/>
                  </a:cubicBezTo>
                  <a:cubicBezTo>
                    <a:pt x="7" y="120"/>
                    <a:pt x="0" y="148"/>
                    <a:pt x="0" y="179"/>
                  </a:cubicBezTo>
                  <a:cubicBezTo>
                    <a:pt x="0" y="237"/>
                    <a:pt x="28" y="289"/>
                    <a:pt x="72" y="322"/>
                  </a:cubicBezTo>
                  <a:cubicBezTo>
                    <a:pt x="73" y="323"/>
                    <a:pt x="74" y="324"/>
                    <a:pt x="76" y="325"/>
                  </a:cubicBezTo>
                  <a:cubicBezTo>
                    <a:pt x="105" y="345"/>
                    <a:pt x="140" y="357"/>
                    <a:pt x="178" y="357"/>
                  </a:cubicBezTo>
                  <a:cubicBezTo>
                    <a:pt x="238" y="357"/>
                    <a:pt x="290" y="328"/>
                    <a:pt x="323" y="284"/>
                  </a:cubicBezTo>
                  <a:cubicBezTo>
                    <a:pt x="328" y="277"/>
                    <a:pt x="332" y="271"/>
                    <a:pt x="336" y="263"/>
                  </a:cubicBezTo>
                  <a:cubicBezTo>
                    <a:pt x="349" y="238"/>
                    <a:pt x="357" y="209"/>
                    <a:pt x="357" y="179"/>
                  </a:cubicBezTo>
                  <a:cubicBezTo>
                    <a:pt x="357" y="148"/>
                    <a:pt x="349" y="119"/>
                    <a:pt x="336" y="94"/>
                  </a:cubicBezTo>
                  <a:close/>
                  <a:moveTo>
                    <a:pt x="178" y="323"/>
                  </a:moveTo>
                  <a:cubicBezTo>
                    <a:pt x="99" y="323"/>
                    <a:pt x="35" y="258"/>
                    <a:pt x="35" y="179"/>
                  </a:cubicBezTo>
                  <a:cubicBezTo>
                    <a:pt x="35" y="99"/>
                    <a:pt x="99" y="35"/>
                    <a:pt x="178" y="35"/>
                  </a:cubicBezTo>
                  <a:cubicBezTo>
                    <a:pt x="258" y="35"/>
                    <a:pt x="322" y="99"/>
                    <a:pt x="322" y="179"/>
                  </a:cubicBezTo>
                  <a:cubicBezTo>
                    <a:pt x="322" y="258"/>
                    <a:pt x="258" y="323"/>
                    <a:pt x="178" y="323"/>
                  </a:cubicBezTo>
                  <a:close/>
                </a:path>
              </a:pathLst>
            </a:custGeom>
            <a:solidFill>
              <a:schemeClr val="accent2"/>
            </a:solidFill>
            <a:ln w="2857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177" name="Oval 10">
              <a:extLst>
                <a:ext uri="{FF2B5EF4-FFF2-40B4-BE49-F238E27FC236}">
                  <a16:creationId xmlns:a16="http://schemas.microsoft.com/office/drawing/2014/main" id="{6DE3B5AA-9F95-4213-83A3-8DA1725229FF}"/>
                </a:ext>
              </a:extLst>
            </p:cNvPr>
            <p:cNvSpPr>
              <a:spLocks noChangeArrowheads="1"/>
            </p:cNvSpPr>
            <p:nvPr/>
          </p:nvSpPr>
          <p:spPr bwMode="auto">
            <a:xfrm>
              <a:off x="2262783" y="1614420"/>
              <a:ext cx="904512" cy="906351"/>
            </a:xfrm>
            <a:prstGeom prst="ellipse">
              <a:avLst/>
            </a:pr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178" name="Freeform 11">
              <a:extLst>
                <a:ext uri="{FF2B5EF4-FFF2-40B4-BE49-F238E27FC236}">
                  <a16:creationId xmlns:a16="http://schemas.microsoft.com/office/drawing/2014/main" id="{B6CE6A16-B306-46A0-8620-D8D17D43786D}"/>
                </a:ext>
              </a:extLst>
            </p:cNvPr>
            <p:cNvSpPr>
              <a:spLocks/>
            </p:cNvSpPr>
            <p:nvPr/>
          </p:nvSpPr>
          <p:spPr bwMode="auto">
            <a:xfrm>
              <a:off x="793869" y="1715535"/>
              <a:ext cx="2272312" cy="705961"/>
            </a:xfrm>
            <a:custGeom>
              <a:avLst/>
              <a:gdLst>
                <a:gd name="T0" fmla="*/ 609 w 721"/>
                <a:gd name="T1" fmla="*/ 0 h 224"/>
                <a:gd name="T2" fmla="*/ 70 w 721"/>
                <a:gd name="T3" fmla="*/ 0 h 224"/>
                <a:gd name="T4" fmla="*/ 0 w 721"/>
                <a:gd name="T5" fmla="*/ 70 h 224"/>
                <a:gd name="T6" fmla="*/ 0 w 721"/>
                <a:gd name="T7" fmla="*/ 153 h 224"/>
                <a:gd name="T8" fmla="*/ 70 w 721"/>
                <a:gd name="T9" fmla="*/ 224 h 224"/>
                <a:gd name="T10" fmla="*/ 609 w 721"/>
                <a:gd name="T11" fmla="*/ 224 h 224"/>
                <a:gd name="T12" fmla="*/ 721 w 721"/>
                <a:gd name="T13" fmla="*/ 112 h 224"/>
                <a:gd name="T14" fmla="*/ 609 w 721"/>
                <a:gd name="T15" fmla="*/ 0 h 2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1" h="224">
                  <a:moveTo>
                    <a:pt x="609" y="0"/>
                  </a:moveTo>
                  <a:cubicBezTo>
                    <a:pt x="70" y="0"/>
                    <a:pt x="70" y="0"/>
                    <a:pt x="70" y="0"/>
                  </a:cubicBezTo>
                  <a:cubicBezTo>
                    <a:pt x="32" y="0"/>
                    <a:pt x="0" y="31"/>
                    <a:pt x="0" y="70"/>
                  </a:cubicBezTo>
                  <a:cubicBezTo>
                    <a:pt x="0" y="153"/>
                    <a:pt x="0" y="153"/>
                    <a:pt x="0" y="153"/>
                  </a:cubicBezTo>
                  <a:cubicBezTo>
                    <a:pt x="0" y="192"/>
                    <a:pt x="32" y="224"/>
                    <a:pt x="70" y="224"/>
                  </a:cubicBezTo>
                  <a:cubicBezTo>
                    <a:pt x="609" y="224"/>
                    <a:pt x="609" y="224"/>
                    <a:pt x="609" y="224"/>
                  </a:cubicBezTo>
                  <a:cubicBezTo>
                    <a:pt x="671" y="224"/>
                    <a:pt x="721" y="174"/>
                    <a:pt x="721" y="112"/>
                  </a:cubicBezTo>
                  <a:cubicBezTo>
                    <a:pt x="721" y="50"/>
                    <a:pt x="671" y="0"/>
                    <a:pt x="609" y="0"/>
                  </a:cubicBezTo>
                  <a:close/>
                </a:path>
              </a:pathLst>
            </a:custGeom>
            <a:solidFill>
              <a:srgbClr val="FFFFFF"/>
            </a:solidFill>
            <a:ln w="1111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IN" dirty="0"/>
            </a:p>
          </p:txBody>
        </p:sp>
        <p:sp>
          <p:nvSpPr>
            <p:cNvPr id="179" name="Oval 12">
              <a:extLst>
                <a:ext uri="{FF2B5EF4-FFF2-40B4-BE49-F238E27FC236}">
                  <a16:creationId xmlns:a16="http://schemas.microsoft.com/office/drawing/2014/main" id="{FD4AB010-724A-4EE6-A10D-B90E61422DC9}"/>
                </a:ext>
              </a:extLst>
            </p:cNvPr>
            <p:cNvSpPr>
              <a:spLocks noChangeArrowheads="1"/>
            </p:cNvSpPr>
            <p:nvPr/>
          </p:nvSpPr>
          <p:spPr bwMode="auto">
            <a:xfrm>
              <a:off x="2439273" y="1792749"/>
              <a:ext cx="547855" cy="549693"/>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180" name="Rectangle 179">
              <a:extLst>
                <a:ext uri="{FF2B5EF4-FFF2-40B4-BE49-F238E27FC236}">
                  <a16:creationId xmlns:a16="http://schemas.microsoft.com/office/drawing/2014/main" id="{091565DB-B2D7-4030-B608-E8DDCE1F0A54}"/>
                </a:ext>
              </a:extLst>
            </p:cNvPr>
            <p:cNvSpPr/>
            <p:nvPr/>
          </p:nvSpPr>
          <p:spPr>
            <a:xfrm>
              <a:off x="787527" y="1816948"/>
              <a:ext cx="1620180" cy="549381"/>
            </a:xfrm>
            <a:prstGeom prst="rect">
              <a:avLst/>
            </a:prstGeom>
          </p:spPr>
          <p:txBody>
            <a:bodyPr wrap="square" anchor="ctr">
              <a:spAutoFit/>
            </a:bodyPr>
            <a:lstStyle/>
            <a:p>
              <a:pPr lvl="0" algn="ctr">
                <a:lnSpc>
                  <a:spcPct val="80000"/>
                </a:lnSpc>
                <a:defRPr/>
              </a:pPr>
              <a:r>
                <a:rPr lang="en-ZA" sz="1800" kern="0" dirty="0">
                  <a:solidFill>
                    <a:schemeClr val="accent2"/>
                  </a:solidFill>
                  <a:latin typeface="Bebas Neue Bold" panose="020B0606020202050201" pitchFamily="34" charset="0"/>
                </a:rPr>
                <a:t>International Tourist Arrivals</a:t>
              </a:r>
            </a:p>
          </p:txBody>
        </p:sp>
        <p:sp>
          <p:nvSpPr>
            <p:cNvPr id="181" name="Rectangle 180">
              <a:extLst>
                <a:ext uri="{FF2B5EF4-FFF2-40B4-BE49-F238E27FC236}">
                  <a16:creationId xmlns:a16="http://schemas.microsoft.com/office/drawing/2014/main" id="{764D3B49-ED47-4D26-9DEB-436BB38D8109}"/>
                </a:ext>
              </a:extLst>
            </p:cNvPr>
            <p:cNvSpPr/>
            <p:nvPr/>
          </p:nvSpPr>
          <p:spPr>
            <a:xfrm>
              <a:off x="3533740" y="1906972"/>
              <a:ext cx="1093248" cy="369332"/>
            </a:xfrm>
            <a:prstGeom prst="rect">
              <a:avLst/>
            </a:prstGeom>
          </p:spPr>
          <p:txBody>
            <a:bodyPr wrap="none" lIns="0" tIns="0" rIns="0" bIns="0" anchor="ctr">
              <a:spAutoFit/>
            </a:bodyPr>
            <a:lstStyle/>
            <a:p>
              <a:pPr lvl="0" algn="ctr">
                <a:defRPr/>
              </a:pPr>
              <a:r>
                <a:rPr lang="en-US" sz="2400" dirty="0">
                  <a:solidFill>
                    <a:schemeClr val="bg1"/>
                  </a:solidFill>
                  <a:latin typeface="Bebas Neue Bold" panose="020B0606020202050201" pitchFamily="34" charset="0"/>
                </a:rPr>
                <a:t>2.1 </a:t>
              </a:r>
              <a:r>
                <a:rPr lang="en-ZA" sz="2400" dirty="0">
                  <a:solidFill>
                    <a:schemeClr val="bg1"/>
                  </a:solidFill>
                  <a:latin typeface="Bebas Neue Bold" panose="020B0606020202050201" pitchFamily="34" charset="0"/>
                </a:rPr>
                <a:t>MILLION</a:t>
              </a:r>
            </a:p>
          </p:txBody>
        </p:sp>
        <p:sp>
          <p:nvSpPr>
            <p:cNvPr id="104" name="Isosceles Triangle 103">
              <a:extLst>
                <a:ext uri="{FF2B5EF4-FFF2-40B4-BE49-F238E27FC236}">
                  <a16:creationId xmlns:a16="http://schemas.microsoft.com/office/drawing/2014/main" id="{5B1558B0-2915-44B8-B2E7-90805569FDD2}"/>
                </a:ext>
              </a:extLst>
            </p:cNvPr>
            <p:cNvSpPr/>
            <p:nvPr/>
          </p:nvSpPr>
          <p:spPr>
            <a:xfrm flipV="1">
              <a:off x="5937580" y="2032451"/>
              <a:ext cx="123871" cy="118374"/>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grpSp>
          <p:nvGrpSpPr>
            <p:cNvPr id="110" name="Group 117">
              <a:extLst>
                <a:ext uri="{FF2B5EF4-FFF2-40B4-BE49-F238E27FC236}">
                  <a16:creationId xmlns:a16="http://schemas.microsoft.com/office/drawing/2014/main" id="{28EC6D8B-8181-486D-BE60-F29C2A3422EE}"/>
                </a:ext>
              </a:extLst>
            </p:cNvPr>
            <p:cNvGrpSpPr>
              <a:grpSpLocks noChangeAspect="1"/>
            </p:cNvGrpSpPr>
            <p:nvPr/>
          </p:nvGrpSpPr>
          <p:grpSpPr bwMode="auto">
            <a:xfrm>
              <a:off x="2521912" y="1903595"/>
              <a:ext cx="332031" cy="376086"/>
              <a:chOff x="173" y="2224"/>
              <a:chExt cx="590" cy="683"/>
            </a:xfrm>
            <a:solidFill>
              <a:schemeClr val="bg1"/>
            </a:solidFill>
          </p:grpSpPr>
          <p:sp>
            <p:nvSpPr>
              <p:cNvPr id="111" name="Freeform 86">
                <a:extLst>
                  <a:ext uri="{FF2B5EF4-FFF2-40B4-BE49-F238E27FC236}">
                    <a16:creationId xmlns:a16="http://schemas.microsoft.com/office/drawing/2014/main" id="{B2E9E8DC-10F2-4F9D-AD32-724A3D0CD947}"/>
                  </a:ext>
                </a:extLst>
              </p:cNvPr>
              <p:cNvSpPr>
                <a:spLocks noEditPoints="1"/>
              </p:cNvSpPr>
              <p:nvPr/>
            </p:nvSpPr>
            <p:spPr bwMode="auto">
              <a:xfrm>
                <a:off x="463" y="2224"/>
                <a:ext cx="300" cy="675"/>
              </a:xfrm>
              <a:custGeom>
                <a:avLst/>
                <a:gdLst>
                  <a:gd name="T0" fmla="*/ 8 w 204"/>
                  <a:gd name="T1" fmla="*/ 203 h 460"/>
                  <a:gd name="T2" fmla="*/ 24 w 204"/>
                  <a:gd name="T3" fmla="*/ 211 h 460"/>
                  <a:gd name="T4" fmla="*/ 26 w 204"/>
                  <a:gd name="T5" fmla="*/ 196 h 460"/>
                  <a:gd name="T6" fmla="*/ 33 w 204"/>
                  <a:gd name="T7" fmla="*/ 190 h 460"/>
                  <a:gd name="T8" fmla="*/ 42 w 204"/>
                  <a:gd name="T9" fmla="*/ 179 h 460"/>
                  <a:gd name="T10" fmla="*/ 43 w 204"/>
                  <a:gd name="T11" fmla="*/ 204 h 460"/>
                  <a:gd name="T12" fmla="*/ 34 w 204"/>
                  <a:gd name="T13" fmla="*/ 230 h 460"/>
                  <a:gd name="T14" fmla="*/ 24 w 204"/>
                  <a:gd name="T15" fmla="*/ 304 h 460"/>
                  <a:gd name="T16" fmla="*/ 50 w 204"/>
                  <a:gd name="T17" fmla="*/ 295 h 460"/>
                  <a:gd name="T18" fmla="*/ 69 w 204"/>
                  <a:gd name="T19" fmla="*/ 290 h 460"/>
                  <a:gd name="T20" fmla="*/ 66 w 204"/>
                  <a:gd name="T21" fmla="*/ 361 h 460"/>
                  <a:gd name="T22" fmla="*/ 74 w 204"/>
                  <a:gd name="T23" fmla="*/ 391 h 460"/>
                  <a:gd name="T24" fmla="*/ 74 w 204"/>
                  <a:gd name="T25" fmla="*/ 413 h 460"/>
                  <a:gd name="T26" fmla="*/ 93 w 204"/>
                  <a:gd name="T27" fmla="*/ 431 h 460"/>
                  <a:gd name="T28" fmla="*/ 97 w 204"/>
                  <a:gd name="T29" fmla="*/ 393 h 460"/>
                  <a:gd name="T30" fmla="*/ 97 w 204"/>
                  <a:gd name="T31" fmla="*/ 362 h 460"/>
                  <a:gd name="T32" fmla="*/ 100 w 204"/>
                  <a:gd name="T33" fmla="*/ 315 h 460"/>
                  <a:gd name="T34" fmla="*/ 107 w 204"/>
                  <a:gd name="T35" fmla="*/ 276 h 460"/>
                  <a:gd name="T36" fmla="*/ 116 w 204"/>
                  <a:gd name="T37" fmla="*/ 291 h 460"/>
                  <a:gd name="T38" fmla="*/ 119 w 204"/>
                  <a:gd name="T39" fmla="*/ 328 h 460"/>
                  <a:gd name="T40" fmla="*/ 121 w 204"/>
                  <a:gd name="T41" fmla="*/ 377 h 460"/>
                  <a:gd name="T42" fmla="*/ 121 w 204"/>
                  <a:gd name="T43" fmla="*/ 402 h 460"/>
                  <a:gd name="T44" fmla="*/ 122 w 204"/>
                  <a:gd name="T45" fmla="*/ 413 h 460"/>
                  <a:gd name="T46" fmla="*/ 127 w 204"/>
                  <a:gd name="T47" fmla="*/ 458 h 460"/>
                  <a:gd name="T48" fmla="*/ 145 w 204"/>
                  <a:gd name="T49" fmla="*/ 427 h 460"/>
                  <a:gd name="T50" fmla="*/ 151 w 204"/>
                  <a:gd name="T51" fmla="*/ 403 h 460"/>
                  <a:gd name="T52" fmla="*/ 158 w 204"/>
                  <a:gd name="T53" fmla="*/ 372 h 460"/>
                  <a:gd name="T54" fmla="*/ 196 w 204"/>
                  <a:gd name="T55" fmla="*/ 398 h 460"/>
                  <a:gd name="T56" fmla="*/ 200 w 204"/>
                  <a:gd name="T57" fmla="*/ 315 h 460"/>
                  <a:gd name="T58" fmla="*/ 194 w 204"/>
                  <a:gd name="T59" fmla="*/ 273 h 460"/>
                  <a:gd name="T60" fmla="*/ 192 w 204"/>
                  <a:gd name="T61" fmla="*/ 253 h 460"/>
                  <a:gd name="T62" fmla="*/ 196 w 204"/>
                  <a:gd name="T63" fmla="*/ 241 h 460"/>
                  <a:gd name="T64" fmla="*/ 178 w 204"/>
                  <a:gd name="T65" fmla="*/ 158 h 460"/>
                  <a:gd name="T66" fmla="*/ 148 w 204"/>
                  <a:gd name="T67" fmla="*/ 87 h 460"/>
                  <a:gd name="T68" fmla="*/ 113 w 204"/>
                  <a:gd name="T69" fmla="*/ 64 h 460"/>
                  <a:gd name="T70" fmla="*/ 117 w 204"/>
                  <a:gd name="T71" fmla="*/ 50 h 460"/>
                  <a:gd name="T72" fmla="*/ 119 w 204"/>
                  <a:gd name="T73" fmla="*/ 28 h 460"/>
                  <a:gd name="T74" fmla="*/ 102 w 204"/>
                  <a:gd name="T75" fmla="*/ 4 h 460"/>
                  <a:gd name="T76" fmla="*/ 73 w 204"/>
                  <a:gd name="T77" fmla="*/ 25 h 460"/>
                  <a:gd name="T78" fmla="*/ 66 w 204"/>
                  <a:gd name="T79" fmla="*/ 32 h 460"/>
                  <a:gd name="T80" fmla="*/ 70 w 204"/>
                  <a:gd name="T81" fmla="*/ 43 h 460"/>
                  <a:gd name="T82" fmla="*/ 76 w 204"/>
                  <a:gd name="T83" fmla="*/ 71 h 460"/>
                  <a:gd name="T84" fmla="*/ 45 w 204"/>
                  <a:gd name="T85" fmla="*/ 90 h 460"/>
                  <a:gd name="T86" fmla="*/ 28 w 204"/>
                  <a:gd name="T87" fmla="*/ 122 h 460"/>
                  <a:gd name="T88" fmla="*/ 16 w 204"/>
                  <a:gd name="T89" fmla="*/ 160 h 460"/>
                  <a:gd name="T90" fmla="*/ 7 w 204"/>
                  <a:gd name="T91" fmla="*/ 195 h 460"/>
                  <a:gd name="T92" fmla="*/ 167 w 204"/>
                  <a:gd name="T93" fmla="*/ 219 h 460"/>
                  <a:gd name="T94" fmla="*/ 173 w 204"/>
                  <a:gd name="T95" fmla="*/ 252 h 460"/>
                  <a:gd name="T96" fmla="*/ 168 w 204"/>
                  <a:gd name="T97" fmla="*/ 247 h 460"/>
                  <a:gd name="T98" fmla="*/ 164 w 204"/>
                  <a:gd name="T99" fmla="*/ 20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4" h="460">
                    <a:moveTo>
                      <a:pt x="7" y="195"/>
                    </a:moveTo>
                    <a:cubicBezTo>
                      <a:pt x="7" y="195"/>
                      <a:pt x="8" y="202"/>
                      <a:pt x="8" y="203"/>
                    </a:cubicBezTo>
                    <a:cubicBezTo>
                      <a:pt x="9" y="205"/>
                      <a:pt x="10" y="208"/>
                      <a:pt x="12" y="210"/>
                    </a:cubicBezTo>
                    <a:cubicBezTo>
                      <a:pt x="15" y="212"/>
                      <a:pt x="21" y="213"/>
                      <a:pt x="24" y="211"/>
                    </a:cubicBezTo>
                    <a:cubicBezTo>
                      <a:pt x="27" y="210"/>
                      <a:pt x="27" y="206"/>
                      <a:pt x="26" y="203"/>
                    </a:cubicBezTo>
                    <a:cubicBezTo>
                      <a:pt x="26" y="203"/>
                      <a:pt x="26" y="197"/>
                      <a:pt x="26" y="196"/>
                    </a:cubicBezTo>
                    <a:cubicBezTo>
                      <a:pt x="29" y="196"/>
                      <a:pt x="32" y="198"/>
                      <a:pt x="34" y="196"/>
                    </a:cubicBezTo>
                    <a:cubicBezTo>
                      <a:pt x="36" y="194"/>
                      <a:pt x="33" y="192"/>
                      <a:pt x="33" y="190"/>
                    </a:cubicBezTo>
                    <a:cubicBezTo>
                      <a:pt x="32" y="188"/>
                      <a:pt x="34" y="187"/>
                      <a:pt x="35" y="185"/>
                    </a:cubicBezTo>
                    <a:cubicBezTo>
                      <a:pt x="37" y="183"/>
                      <a:pt x="39" y="180"/>
                      <a:pt x="42" y="179"/>
                    </a:cubicBezTo>
                    <a:cubicBezTo>
                      <a:pt x="42" y="181"/>
                      <a:pt x="43" y="184"/>
                      <a:pt x="44" y="186"/>
                    </a:cubicBezTo>
                    <a:cubicBezTo>
                      <a:pt x="45" y="192"/>
                      <a:pt x="44" y="198"/>
                      <a:pt x="43" y="204"/>
                    </a:cubicBezTo>
                    <a:cubicBezTo>
                      <a:pt x="42" y="209"/>
                      <a:pt x="41" y="215"/>
                      <a:pt x="39" y="220"/>
                    </a:cubicBezTo>
                    <a:cubicBezTo>
                      <a:pt x="37" y="223"/>
                      <a:pt x="35" y="226"/>
                      <a:pt x="34" y="230"/>
                    </a:cubicBezTo>
                    <a:cubicBezTo>
                      <a:pt x="31" y="240"/>
                      <a:pt x="31" y="251"/>
                      <a:pt x="30" y="261"/>
                    </a:cubicBezTo>
                    <a:cubicBezTo>
                      <a:pt x="28" y="275"/>
                      <a:pt x="25" y="289"/>
                      <a:pt x="24" y="304"/>
                    </a:cubicBezTo>
                    <a:cubicBezTo>
                      <a:pt x="26" y="304"/>
                      <a:pt x="45" y="309"/>
                      <a:pt x="45" y="309"/>
                    </a:cubicBezTo>
                    <a:cubicBezTo>
                      <a:pt x="47" y="305"/>
                      <a:pt x="47" y="299"/>
                      <a:pt x="50" y="295"/>
                    </a:cubicBezTo>
                    <a:cubicBezTo>
                      <a:pt x="53" y="293"/>
                      <a:pt x="57" y="292"/>
                      <a:pt x="60" y="292"/>
                    </a:cubicBezTo>
                    <a:cubicBezTo>
                      <a:pt x="61" y="292"/>
                      <a:pt x="69" y="291"/>
                      <a:pt x="69" y="290"/>
                    </a:cubicBezTo>
                    <a:cubicBezTo>
                      <a:pt x="69" y="295"/>
                      <a:pt x="68" y="301"/>
                      <a:pt x="68" y="306"/>
                    </a:cubicBezTo>
                    <a:cubicBezTo>
                      <a:pt x="68" y="324"/>
                      <a:pt x="65" y="343"/>
                      <a:pt x="66" y="361"/>
                    </a:cubicBezTo>
                    <a:cubicBezTo>
                      <a:pt x="67" y="367"/>
                      <a:pt x="65" y="373"/>
                      <a:pt x="66" y="378"/>
                    </a:cubicBezTo>
                    <a:cubicBezTo>
                      <a:pt x="67" y="384"/>
                      <a:pt x="71" y="387"/>
                      <a:pt x="74" y="391"/>
                    </a:cubicBezTo>
                    <a:cubicBezTo>
                      <a:pt x="77" y="393"/>
                      <a:pt x="77" y="394"/>
                      <a:pt x="76" y="397"/>
                    </a:cubicBezTo>
                    <a:cubicBezTo>
                      <a:pt x="75" y="402"/>
                      <a:pt x="74" y="407"/>
                      <a:pt x="74" y="413"/>
                    </a:cubicBezTo>
                    <a:cubicBezTo>
                      <a:pt x="74" y="418"/>
                      <a:pt x="73" y="425"/>
                      <a:pt x="79" y="429"/>
                    </a:cubicBezTo>
                    <a:cubicBezTo>
                      <a:pt x="83" y="431"/>
                      <a:pt x="89" y="431"/>
                      <a:pt x="93" y="431"/>
                    </a:cubicBezTo>
                    <a:cubicBezTo>
                      <a:pt x="101" y="430"/>
                      <a:pt x="101" y="424"/>
                      <a:pt x="100" y="418"/>
                    </a:cubicBezTo>
                    <a:cubicBezTo>
                      <a:pt x="99" y="410"/>
                      <a:pt x="95" y="401"/>
                      <a:pt x="97" y="393"/>
                    </a:cubicBezTo>
                    <a:cubicBezTo>
                      <a:pt x="98" y="390"/>
                      <a:pt x="100" y="386"/>
                      <a:pt x="99" y="383"/>
                    </a:cubicBezTo>
                    <a:cubicBezTo>
                      <a:pt x="97" y="376"/>
                      <a:pt x="97" y="369"/>
                      <a:pt x="97" y="362"/>
                    </a:cubicBezTo>
                    <a:cubicBezTo>
                      <a:pt x="97" y="352"/>
                      <a:pt x="95" y="343"/>
                      <a:pt x="95" y="333"/>
                    </a:cubicBezTo>
                    <a:cubicBezTo>
                      <a:pt x="96" y="327"/>
                      <a:pt x="98" y="321"/>
                      <a:pt x="100" y="315"/>
                    </a:cubicBezTo>
                    <a:cubicBezTo>
                      <a:pt x="101" y="309"/>
                      <a:pt x="101" y="302"/>
                      <a:pt x="102" y="296"/>
                    </a:cubicBezTo>
                    <a:cubicBezTo>
                      <a:pt x="103" y="289"/>
                      <a:pt x="105" y="283"/>
                      <a:pt x="107" y="276"/>
                    </a:cubicBezTo>
                    <a:cubicBezTo>
                      <a:pt x="108" y="273"/>
                      <a:pt x="112" y="266"/>
                      <a:pt x="114" y="273"/>
                    </a:cubicBezTo>
                    <a:cubicBezTo>
                      <a:pt x="115" y="279"/>
                      <a:pt x="115" y="285"/>
                      <a:pt x="116" y="291"/>
                    </a:cubicBezTo>
                    <a:cubicBezTo>
                      <a:pt x="117" y="299"/>
                      <a:pt x="118" y="305"/>
                      <a:pt x="118" y="313"/>
                    </a:cubicBezTo>
                    <a:cubicBezTo>
                      <a:pt x="119" y="318"/>
                      <a:pt x="120" y="323"/>
                      <a:pt x="119" y="328"/>
                    </a:cubicBezTo>
                    <a:cubicBezTo>
                      <a:pt x="118" y="334"/>
                      <a:pt x="120" y="340"/>
                      <a:pt x="121" y="346"/>
                    </a:cubicBezTo>
                    <a:cubicBezTo>
                      <a:pt x="122" y="356"/>
                      <a:pt x="122" y="366"/>
                      <a:pt x="121" y="377"/>
                    </a:cubicBezTo>
                    <a:cubicBezTo>
                      <a:pt x="121" y="382"/>
                      <a:pt x="121" y="387"/>
                      <a:pt x="120" y="392"/>
                    </a:cubicBezTo>
                    <a:cubicBezTo>
                      <a:pt x="120" y="395"/>
                      <a:pt x="118" y="399"/>
                      <a:pt x="121" y="402"/>
                    </a:cubicBezTo>
                    <a:cubicBezTo>
                      <a:pt x="122" y="403"/>
                      <a:pt x="124" y="404"/>
                      <a:pt x="124" y="406"/>
                    </a:cubicBezTo>
                    <a:cubicBezTo>
                      <a:pt x="124" y="409"/>
                      <a:pt x="123" y="411"/>
                      <a:pt x="122" y="413"/>
                    </a:cubicBezTo>
                    <a:cubicBezTo>
                      <a:pt x="119" y="422"/>
                      <a:pt x="121" y="430"/>
                      <a:pt x="121" y="438"/>
                    </a:cubicBezTo>
                    <a:cubicBezTo>
                      <a:pt x="121" y="445"/>
                      <a:pt x="120" y="454"/>
                      <a:pt x="127" y="458"/>
                    </a:cubicBezTo>
                    <a:cubicBezTo>
                      <a:pt x="132" y="460"/>
                      <a:pt x="142" y="460"/>
                      <a:pt x="146" y="454"/>
                    </a:cubicBezTo>
                    <a:cubicBezTo>
                      <a:pt x="151" y="445"/>
                      <a:pt x="141" y="436"/>
                      <a:pt x="145" y="427"/>
                    </a:cubicBezTo>
                    <a:cubicBezTo>
                      <a:pt x="147" y="423"/>
                      <a:pt x="148" y="421"/>
                      <a:pt x="147" y="416"/>
                    </a:cubicBezTo>
                    <a:cubicBezTo>
                      <a:pt x="147" y="411"/>
                      <a:pt x="150" y="408"/>
                      <a:pt x="151" y="403"/>
                    </a:cubicBezTo>
                    <a:cubicBezTo>
                      <a:pt x="153" y="390"/>
                      <a:pt x="152" y="376"/>
                      <a:pt x="153" y="363"/>
                    </a:cubicBezTo>
                    <a:cubicBezTo>
                      <a:pt x="153" y="365"/>
                      <a:pt x="157" y="370"/>
                      <a:pt x="158" y="372"/>
                    </a:cubicBezTo>
                    <a:cubicBezTo>
                      <a:pt x="160" y="376"/>
                      <a:pt x="163" y="379"/>
                      <a:pt x="166" y="382"/>
                    </a:cubicBezTo>
                    <a:cubicBezTo>
                      <a:pt x="172" y="389"/>
                      <a:pt x="186" y="407"/>
                      <a:pt x="196" y="398"/>
                    </a:cubicBezTo>
                    <a:cubicBezTo>
                      <a:pt x="200" y="395"/>
                      <a:pt x="201" y="390"/>
                      <a:pt x="202" y="384"/>
                    </a:cubicBezTo>
                    <a:cubicBezTo>
                      <a:pt x="204" y="361"/>
                      <a:pt x="203" y="338"/>
                      <a:pt x="200" y="315"/>
                    </a:cubicBezTo>
                    <a:cubicBezTo>
                      <a:pt x="199" y="307"/>
                      <a:pt x="198" y="300"/>
                      <a:pt x="197" y="292"/>
                    </a:cubicBezTo>
                    <a:cubicBezTo>
                      <a:pt x="197" y="286"/>
                      <a:pt x="196" y="279"/>
                      <a:pt x="194" y="273"/>
                    </a:cubicBezTo>
                    <a:cubicBezTo>
                      <a:pt x="192" y="269"/>
                      <a:pt x="188" y="267"/>
                      <a:pt x="187" y="263"/>
                    </a:cubicBezTo>
                    <a:cubicBezTo>
                      <a:pt x="186" y="258"/>
                      <a:pt x="191" y="257"/>
                      <a:pt x="192" y="253"/>
                    </a:cubicBezTo>
                    <a:cubicBezTo>
                      <a:pt x="193" y="250"/>
                      <a:pt x="192" y="247"/>
                      <a:pt x="194" y="244"/>
                    </a:cubicBezTo>
                    <a:cubicBezTo>
                      <a:pt x="195" y="243"/>
                      <a:pt x="195" y="243"/>
                      <a:pt x="196" y="241"/>
                    </a:cubicBezTo>
                    <a:cubicBezTo>
                      <a:pt x="199" y="223"/>
                      <a:pt x="191" y="205"/>
                      <a:pt x="186" y="187"/>
                    </a:cubicBezTo>
                    <a:cubicBezTo>
                      <a:pt x="183" y="178"/>
                      <a:pt x="181" y="168"/>
                      <a:pt x="178" y="158"/>
                    </a:cubicBezTo>
                    <a:cubicBezTo>
                      <a:pt x="176" y="151"/>
                      <a:pt x="174" y="145"/>
                      <a:pt x="173" y="138"/>
                    </a:cubicBezTo>
                    <a:cubicBezTo>
                      <a:pt x="168" y="119"/>
                      <a:pt x="165" y="99"/>
                      <a:pt x="148" y="87"/>
                    </a:cubicBezTo>
                    <a:cubicBezTo>
                      <a:pt x="144" y="84"/>
                      <a:pt x="139" y="81"/>
                      <a:pt x="134" y="78"/>
                    </a:cubicBezTo>
                    <a:cubicBezTo>
                      <a:pt x="126" y="74"/>
                      <a:pt x="118" y="72"/>
                      <a:pt x="113" y="64"/>
                    </a:cubicBezTo>
                    <a:cubicBezTo>
                      <a:pt x="112" y="61"/>
                      <a:pt x="112" y="58"/>
                      <a:pt x="112" y="55"/>
                    </a:cubicBezTo>
                    <a:cubicBezTo>
                      <a:pt x="112" y="52"/>
                      <a:pt x="115" y="52"/>
                      <a:pt x="117" y="50"/>
                    </a:cubicBezTo>
                    <a:cubicBezTo>
                      <a:pt x="119" y="47"/>
                      <a:pt x="121" y="38"/>
                      <a:pt x="117" y="37"/>
                    </a:cubicBezTo>
                    <a:cubicBezTo>
                      <a:pt x="119" y="37"/>
                      <a:pt x="119" y="28"/>
                      <a:pt x="119" y="28"/>
                    </a:cubicBezTo>
                    <a:cubicBezTo>
                      <a:pt x="120" y="21"/>
                      <a:pt x="116" y="14"/>
                      <a:pt x="111" y="9"/>
                    </a:cubicBezTo>
                    <a:cubicBezTo>
                      <a:pt x="108" y="7"/>
                      <a:pt x="105" y="5"/>
                      <a:pt x="102" y="4"/>
                    </a:cubicBezTo>
                    <a:cubicBezTo>
                      <a:pt x="93" y="0"/>
                      <a:pt x="78" y="4"/>
                      <a:pt x="75" y="14"/>
                    </a:cubicBezTo>
                    <a:cubicBezTo>
                      <a:pt x="74" y="17"/>
                      <a:pt x="74" y="21"/>
                      <a:pt x="73" y="25"/>
                    </a:cubicBezTo>
                    <a:cubicBezTo>
                      <a:pt x="72" y="26"/>
                      <a:pt x="72" y="29"/>
                      <a:pt x="70" y="30"/>
                    </a:cubicBezTo>
                    <a:cubicBezTo>
                      <a:pt x="69" y="31"/>
                      <a:pt x="67" y="31"/>
                      <a:pt x="66" y="32"/>
                    </a:cubicBezTo>
                    <a:cubicBezTo>
                      <a:pt x="65" y="33"/>
                      <a:pt x="65" y="35"/>
                      <a:pt x="65" y="37"/>
                    </a:cubicBezTo>
                    <a:cubicBezTo>
                      <a:pt x="65" y="41"/>
                      <a:pt x="66" y="42"/>
                      <a:pt x="70" y="43"/>
                    </a:cubicBezTo>
                    <a:cubicBezTo>
                      <a:pt x="69" y="52"/>
                      <a:pt x="71" y="61"/>
                      <a:pt x="79" y="67"/>
                    </a:cubicBezTo>
                    <a:cubicBezTo>
                      <a:pt x="79" y="67"/>
                      <a:pt x="77" y="71"/>
                      <a:pt x="76" y="71"/>
                    </a:cubicBezTo>
                    <a:cubicBezTo>
                      <a:pt x="72" y="75"/>
                      <a:pt x="65" y="75"/>
                      <a:pt x="60" y="78"/>
                    </a:cubicBezTo>
                    <a:cubicBezTo>
                      <a:pt x="55" y="81"/>
                      <a:pt x="50" y="86"/>
                      <a:pt x="45" y="90"/>
                    </a:cubicBezTo>
                    <a:cubicBezTo>
                      <a:pt x="40" y="95"/>
                      <a:pt x="35" y="99"/>
                      <a:pt x="32" y="105"/>
                    </a:cubicBezTo>
                    <a:cubicBezTo>
                      <a:pt x="30" y="110"/>
                      <a:pt x="29" y="117"/>
                      <a:pt x="28" y="122"/>
                    </a:cubicBezTo>
                    <a:cubicBezTo>
                      <a:pt x="25" y="129"/>
                      <a:pt x="22" y="135"/>
                      <a:pt x="20" y="141"/>
                    </a:cubicBezTo>
                    <a:cubicBezTo>
                      <a:pt x="18" y="147"/>
                      <a:pt x="18" y="154"/>
                      <a:pt x="16" y="160"/>
                    </a:cubicBezTo>
                    <a:cubicBezTo>
                      <a:pt x="14" y="164"/>
                      <a:pt x="12" y="168"/>
                      <a:pt x="10" y="172"/>
                    </a:cubicBezTo>
                    <a:cubicBezTo>
                      <a:pt x="7" y="177"/>
                      <a:pt x="0" y="192"/>
                      <a:pt x="7" y="195"/>
                    </a:cubicBezTo>
                    <a:close/>
                    <a:moveTo>
                      <a:pt x="164" y="206"/>
                    </a:moveTo>
                    <a:cubicBezTo>
                      <a:pt x="167" y="219"/>
                      <a:pt x="167" y="219"/>
                      <a:pt x="167" y="219"/>
                    </a:cubicBezTo>
                    <a:cubicBezTo>
                      <a:pt x="169" y="225"/>
                      <a:pt x="172" y="230"/>
                      <a:pt x="174" y="235"/>
                    </a:cubicBezTo>
                    <a:cubicBezTo>
                      <a:pt x="177" y="240"/>
                      <a:pt x="173" y="247"/>
                      <a:pt x="173" y="252"/>
                    </a:cubicBezTo>
                    <a:cubicBezTo>
                      <a:pt x="173" y="256"/>
                      <a:pt x="170" y="258"/>
                      <a:pt x="167" y="259"/>
                    </a:cubicBezTo>
                    <a:cubicBezTo>
                      <a:pt x="168" y="259"/>
                      <a:pt x="168" y="248"/>
                      <a:pt x="168" y="247"/>
                    </a:cubicBezTo>
                    <a:cubicBezTo>
                      <a:pt x="168" y="240"/>
                      <a:pt x="167" y="232"/>
                      <a:pt x="166" y="225"/>
                    </a:cubicBezTo>
                    <a:cubicBezTo>
                      <a:pt x="166" y="225"/>
                      <a:pt x="164" y="206"/>
                      <a:pt x="164" y="2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endParaRPr lang="en-US" dirty="0">
                  <a:latin typeface="Trebuchet MS" panose="020B0603020202020204" pitchFamily="34" charset="0"/>
                </a:endParaRPr>
              </a:p>
            </p:txBody>
          </p:sp>
          <p:sp>
            <p:nvSpPr>
              <p:cNvPr id="112" name="Freeform 87">
                <a:extLst>
                  <a:ext uri="{FF2B5EF4-FFF2-40B4-BE49-F238E27FC236}">
                    <a16:creationId xmlns:a16="http://schemas.microsoft.com/office/drawing/2014/main" id="{72F4DAEA-EC0D-4D17-98B0-BB36754554F5}"/>
                  </a:ext>
                </a:extLst>
              </p:cNvPr>
              <p:cNvSpPr>
                <a:spLocks noEditPoints="1"/>
              </p:cNvSpPr>
              <p:nvPr/>
            </p:nvSpPr>
            <p:spPr bwMode="auto">
              <a:xfrm>
                <a:off x="173" y="2235"/>
                <a:ext cx="380" cy="672"/>
              </a:xfrm>
              <a:custGeom>
                <a:avLst/>
                <a:gdLst>
                  <a:gd name="T0" fmla="*/ 73 w 258"/>
                  <a:gd name="T1" fmla="*/ 276 h 458"/>
                  <a:gd name="T2" fmla="*/ 73 w 258"/>
                  <a:gd name="T3" fmla="*/ 337 h 458"/>
                  <a:gd name="T4" fmla="*/ 80 w 258"/>
                  <a:gd name="T5" fmla="*/ 387 h 458"/>
                  <a:gd name="T6" fmla="*/ 98 w 258"/>
                  <a:gd name="T7" fmla="*/ 391 h 458"/>
                  <a:gd name="T8" fmla="*/ 98 w 258"/>
                  <a:gd name="T9" fmla="*/ 341 h 458"/>
                  <a:gd name="T10" fmla="*/ 107 w 258"/>
                  <a:gd name="T11" fmla="*/ 323 h 458"/>
                  <a:gd name="T12" fmla="*/ 105 w 258"/>
                  <a:gd name="T13" fmla="*/ 388 h 458"/>
                  <a:gd name="T14" fmla="*/ 106 w 258"/>
                  <a:gd name="T15" fmla="*/ 422 h 458"/>
                  <a:gd name="T16" fmla="*/ 126 w 258"/>
                  <a:gd name="T17" fmla="*/ 430 h 458"/>
                  <a:gd name="T18" fmla="*/ 131 w 258"/>
                  <a:gd name="T19" fmla="*/ 362 h 458"/>
                  <a:gd name="T20" fmla="*/ 141 w 258"/>
                  <a:gd name="T21" fmla="*/ 271 h 458"/>
                  <a:gd name="T22" fmla="*/ 154 w 258"/>
                  <a:gd name="T23" fmla="*/ 205 h 458"/>
                  <a:gd name="T24" fmla="*/ 148 w 258"/>
                  <a:gd name="T25" fmla="*/ 150 h 458"/>
                  <a:gd name="T26" fmla="*/ 159 w 258"/>
                  <a:gd name="T27" fmla="*/ 189 h 458"/>
                  <a:gd name="T28" fmla="*/ 162 w 258"/>
                  <a:gd name="T29" fmla="*/ 325 h 458"/>
                  <a:gd name="T30" fmla="*/ 160 w 258"/>
                  <a:gd name="T31" fmla="*/ 422 h 458"/>
                  <a:gd name="T32" fmla="*/ 166 w 258"/>
                  <a:gd name="T33" fmla="*/ 454 h 458"/>
                  <a:gd name="T34" fmla="*/ 189 w 258"/>
                  <a:gd name="T35" fmla="*/ 454 h 458"/>
                  <a:gd name="T36" fmla="*/ 218 w 258"/>
                  <a:gd name="T37" fmla="*/ 451 h 458"/>
                  <a:gd name="T38" fmla="*/ 236 w 258"/>
                  <a:gd name="T39" fmla="*/ 433 h 458"/>
                  <a:gd name="T40" fmla="*/ 250 w 258"/>
                  <a:gd name="T41" fmla="*/ 409 h 458"/>
                  <a:gd name="T42" fmla="*/ 237 w 258"/>
                  <a:gd name="T43" fmla="*/ 320 h 458"/>
                  <a:gd name="T44" fmla="*/ 199 w 258"/>
                  <a:gd name="T45" fmla="*/ 313 h 458"/>
                  <a:gd name="T46" fmla="*/ 179 w 258"/>
                  <a:gd name="T47" fmla="*/ 312 h 458"/>
                  <a:gd name="T48" fmla="*/ 175 w 258"/>
                  <a:gd name="T49" fmla="*/ 267 h 458"/>
                  <a:gd name="T50" fmla="*/ 173 w 258"/>
                  <a:gd name="T51" fmla="*/ 194 h 458"/>
                  <a:gd name="T52" fmla="*/ 173 w 258"/>
                  <a:gd name="T53" fmla="*/ 173 h 458"/>
                  <a:gd name="T54" fmla="*/ 165 w 258"/>
                  <a:gd name="T55" fmla="*/ 146 h 458"/>
                  <a:gd name="T56" fmla="*/ 164 w 258"/>
                  <a:gd name="T57" fmla="*/ 102 h 458"/>
                  <a:gd name="T58" fmla="*/ 165 w 258"/>
                  <a:gd name="T59" fmla="*/ 82 h 458"/>
                  <a:gd name="T60" fmla="*/ 159 w 258"/>
                  <a:gd name="T61" fmla="*/ 71 h 458"/>
                  <a:gd name="T62" fmla="*/ 154 w 258"/>
                  <a:gd name="T63" fmla="*/ 59 h 458"/>
                  <a:gd name="T64" fmla="*/ 151 w 258"/>
                  <a:gd name="T65" fmla="*/ 48 h 458"/>
                  <a:gd name="T66" fmla="*/ 109 w 258"/>
                  <a:gd name="T67" fmla="*/ 8 h 458"/>
                  <a:gd name="T68" fmla="*/ 90 w 258"/>
                  <a:gd name="T69" fmla="*/ 44 h 458"/>
                  <a:gd name="T70" fmla="*/ 90 w 258"/>
                  <a:gd name="T71" fmla="*/ 55 h 458"/>
                  <a:gd name="T72" fmla="*/ 67 w 258"/>
                  <a:gd name="T73" fmla="*/ 72 h 458"/>
                  <a:gd name="T74" fmla="*/ 43 w 258"/>
                  <a:gd name="T75" fmla="*/ 140 h 458"/>
                  <a:gd name="T76" fmla="*/ 29 w 258"/>
                  <a:gd name="T77" fmla="*/ 175 h 458"/>
                  <a:gd name="T78" fmla="*/ 5 w 258"/>
                  <a:gd name="T79" fmla="*/ 219 h 458"/>
                  <a:gd name="T80" fmla="*/ 2 w 258"/>
                  <a:gd name="T81" fmla="*/ 253 h 458"/>
                  <a:gd name="T82" fmla="*/ 172 w 258"/>
                  <a:gd name="T83" fmla="*/ 313 h 458"/>
                  <a:gd name="T84" fmla="*/ 66 w 258"/>
                  <a:gd name="T85" fmla="*/ 171 h 458"/>
                  <a:gd name="T86" fmla="*/ 74 w 258"/>
                  <a:gd name="T87" fmla="*/ 193 h 458"/>
                  <a:gd name="T88" fmla="*/ 66 w 258"/>
                  <a:gd name="T89" fmla="*/ 171 h 458"/>
                  <a:gd name="T90" fmla="*/ 61 w 258"/>
                  <a:gd name="T91" fmla="*/ 167 h 458"/>
                  <a:gd name="T92" fmla="*/ 62 w 258"/>
                  <a:gd name="T93" fmla="*/ 194 h 458"/>
                  <a:gd name="T94" fmla="*/ 56 w 258"/>
                  <a:gd name="T95" fmla="*/ 177 h 458"/>
                  <a:gd name="T96" fmla="*/ 59 w 258"/>
                  <a:gd name="T97" fmla="*/ 159 h 458"/>
                  <a:gd name="T98" fmla="*/ 45 w 258"/>
                  <a:gd name="T99" fmla="*/ 191 h 458"/>
                  <a:gd name="T100" fmla="*/ 39 w 258"/>
                  <a:gd name="T101" fmla="*/ 157 h 458"/>
                  <a:gd name="T102" fmla="*/ 30 w 258"/>
                  <a:gd name="T103" fmla="*/ 191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8" h="458">
                    <a:moveTo>
                      <a:pt x="2" y="253"/>
                    </a:moveTo>
                    <a:cubicBezTo>
                      <a:pt x="9" y="268"/>
                      <a:pt x="30" y="274"/>
                      <a:pt x="45" y="277"/>
                    </a:cubicBezTo>
                    <a:cubicBezTo>
                      <a:pt x="47" y="277"/>
                      <a:pt x="73" y="279"/>
                      <a:pt x="73" y="276"/>
                    </a:cubicBezTo>
                    <a:cubicBezTo>
                      <a:pt x="73" y="281"/>
                      <a:pt x="73" y="285"/>
                      <a:pt x="73" y="289"/>
                    </a:cubicBezTo>
                    <a:cubicBezTo>
                      <a:pt x="74" y="297"/>
                      <a:pt x="78" y="306"/>
                      <a:pt x="76" y="314"/>
                    </a:cubicBezTo>
                    <a:cubicBezTo>
                      <a:pt x="75" y="322"/>
                      <a:pt x="72" y="329"/>
                      <a:pt x="73" y="337"/>
                    </a:cubicBezTo>
                    <a:cubicBezTo>
                      <a:pt x="73" y="345"/>
                      <a:pt x="74" y="353"/>
                      <a:pt x="74" y="361"/>
                    </a:cubicBezTo>
                    <a:cubicBezTo>
                      <a:pt x="75" y="367"/>
                      <a:pt x="78" y="368"/>
                      <a:pt x="80" y="372"/>
                    </a:cubicBezTo>
                    <a:cubicBezTo>
                      <a:pt x="83" y="377"/>
                      <a:pt x="80" y="383"/>
                      <a:pt x="80" y="387"/>
                    </a:cubicBezTo>
                    <a:cubicBezTo>
                      <a:pt x="80" y="397"/>
                      <a:pt x="78" y="418"/>
                      <a:pt x="90" y="423"/>
                    </a:cubicBezTo>
                    <a:cubicBezTo>
                      <a:pt x="95" y="425"/>
                      <a:pt x="97" y="420"/>
                      <a:pt x="99" y="416"/>
                    </a:cubicBezTo>
                    <a:cubicBezTo>
                      <a:pt x="101" y="408"/>
                      <a:pt x="99" y="399"/>
                      <a:pt x="98" y="391"/>
                    </a:cubicBezTo>
                    <a:cubicBezTo>
                      <a:pt x="96" y="384"/>
                      <a:pt x="96" y="377"/>
                      <a:pt x="96" y="370"/>
                    </a:cubicBezTo>
                    <a:cubicBezTo>
                      <a:pt x="97" y="365"/>
                      <a:pt x="97" y="359"/>
                      <a:pt x="98" y="354"/>
                    </a:cubicBezTo>
                    <a:cubicBezTo>
                      <a:pt x="98" y="349"/>
                      <a:pt x="97" y="345"/>
                      <a:pt x="98" y="341"/>
                    </a:cubicBezTo>
                    <a:cubicBezTo>
                      <a:pt x="99" y="336"/>
                      <a:pt x="101" y="332"/>
                      <a:pt x="102" y="328"/>
                    </a:cubicBezTo>
                    <a:cubicBezTo>
                      <a:pt x="104" y="323"/>
                      <a:pt x="103" y="317"/>
                      <a:pt x="104" y="311"/>
                    </a:cubicBezTo>
                    <a:cubicBezTo>
                      <a:pt x="103" y="315"/>
                      <a:pt x="106" y="319"/>
                      <a:pt x="107" y="323"/>
                    </a:cubicBezTo>
                    <a:cubicBezTo>
                      <a:pt x="108" y="332"/>
                      <a:pt x="107" y="342"/>
                      <a:pt x="106" y="352"/>
                    </a:cubicBezTo>
                    <a:cubicBezTo>
                      <a:pt x="105" y="361"/>
                      <a:pt x="106" y="370"/>
                      <a:pt x="106" y="379"/>
                    </a:cubicBezTo>
                    <a:cubicBezTo>
                      <a:pt x="106" y="382"/>
                      <a:pt x="105" y="385"/>
                      <a:pt x="105" y="388"/>
                    </a:cubicBezTo>
                    <a:cubicBezTo>
                      <a:pt x="106" y="390"/>
                      <a:pt x="107" y="392"/>
                      <a:pt x="107" y="395"/>
                    </a:cubicBezTo>
                    <a:cubicBezTo>
                      <a:pt x="107" y="398"/>
                      <a:pt x="105" y="401"/>
                      <a:pt x="105" y="405"/>
                    </a:cubicBezTo>
                    <a:cubicBezTo>
                      <a:pt x="105" y="411"/>
                      <a:pt x="106" y="416"/>
                      <a:pt x="106" y="422"/>
                    </a:cubicBezTo>
                    <a:cubicBezTo>
                      <a:pt x="106" y="427"/>
                      <a:pt x="105" y="433"/>
                      <a:pt x="105" y="438"/>
                    </a:cubicBezTo>
                    <a:cubicBezTo>
                      <a:pt x="105" y="444"/>
                      <a:pt x="106" y="453"/>
                      <a:pt x="113" y="454"/>
                    </a:cubicBezTo>
                    <a:cubicBezTo>
                      <a:pt x="127" y="456"/>
                      <a:pt x="126" y="440"/>
                      <a:pt x="126" y="430"/>
                    </a:cubicBezTo>
                    <a:cubicBezTo>
                      <a:pt x="125" y="422"/>
                      <a:pt x="123" y="413"/>
                      <a:pt x="125" y="405"/>
                    </a:cubicBezTo>
                    <a:cubicBezTo>
                      <a:pt x="126" y="398"/>
                      <a:pt x="129" y="391"/>
                      <a:pt x="130" y="384"/>
                    </a:cubicBezTo>
                    <a:cubicBezTo>
                      <a:pt x="131" y="377"/>
                      <a:pt x="130" y="370"/>
                      <a:pt x="131" y="362"/>
                    </a:cubicBezTo>
                    <a:cubicBezTo>
                      <a:pt x="132" y="353"/>
                      <a:pt x="135" y="344"/>
                      <a:pt x="137" y="335"/>
                    </a:cubicBezTo>
                    <a:cubicBezTo>
                      <a:pt x="137" y="328"/>
                      <a:pt x="138" y="321"/>
                      <a:pt x="137" y="315"/>
                    </a:cubicBezTo>
                    <a:cubicBezTo>
                      <a:pt x="136" y="300"/>
                      <a:pt x="137" y="286"/>
                      <a:pt x="141" y="271"/>
                    </a:cubicBezTo>
                    <a:cubicBezTo>
                      <a:pt x="143" y="262"/>
                      <a:pt x="146" y="254"/>
                      <a:pt x="149" y="246"/>
                    </a:cubicBezTo>
                    <a:cubicBezTo>
                      <a:pt x="151" y="239"/>
                      <a:pt x="151" y="231"/>
                      <a:pt x="152" y="224"/>
                    </a:cubicBezTo>
                    <a:cubicBezTo>
                      <a:pt x="152" y="218"/>
                      <a:pt x="152" y="211"/>
                      <a:pt x="154" y="205"/>
                    </a:cubicBezTo>
                    <a:cubicBezTo>
                      <a:pt x="156" y="198"/>
                      <a:pt x="153" y="191"/>
                      <a:pt x="151" y="184"/>
                    </a:cubicBezTo>
                    <a:cubicBezTo>
                      <a:pt x="149" y="177"/>
                      <a:pt x="146" y="170"/>
                      <a:pt x="147" y="162"/>
                    </a:cubicBezTo>
                    <a:cubicBezTo>
                      <a:pt x="147" y="158"/>
                      <a:pt x="147" y="154"/>
                      <a:pt x="148" y="150"/>
                    </a:cubicBezTo>
                    <a:cubicBezTo>
                      <a:pt x="148" y="156"/>
                      <a:pt x="146" y="164"/>
                      <a:pt x="151" y="169"/>
                    </a:cubicBezTo>
                    <a:cubicBezTo>
                      <a:pt x="154" y="173"/>
                      <a:pt x="155" y="177"/>
                      <a:pt x="156" y="182"/>
                    </a:cubicBezTo>
                    <a:cubicBezTo>
                      <a:pt x="157" y="185"/>
                      <a:pt x="157" y="187"/>
                      <a:pt x="159" y="189"/>
                    </a:cubicBezTo>
                    <a:cubicBezTo>
                      <a:pt x="159" y="190"/>
                      <a:pt x="164" y="194"/>
                      <a:pt x="164" y="194"/>
                    </a:cubicBezTo>
                    <a:cubicBezTo>
                      <a:pt x="164" y="194"/>
                      <a:pt x="165" y="319"/>
                      <a:pt x="165" y="319"/>
                    </a:cubicBezTo>
                    <a:cubicBezTo>
                      <a:pt x="165" y="321"/>
                      <a:pt x="162" y="323"/>
                      <a:pt x="162" y="325"/>
                    </a:cubicBezTo>
                    <a:cubicBezTo>
                      <a:pt x="160" y="330"/>
                      <a:pt x="161" y="335"/>
                      <a:pt x="161" y="340"/>
                    </a:cubicBezTo>
                    <a:cubicBezTo>
                      <a:pt x="162" y="346"/>
                      <a:pt x="162" y="351"/>
                      <a:pt x="162" y="357"/>
                    </a:cubicBezTo>
                    <a:cubicBezTo>
                      <a:pt x="162" y="379"/>
                      <a:pt x="160" y="400"/>
                      <a:pt x="160" y="422"/>
                    </a:cubicBezTo>
                    <a:cubicBezTo>
                      <a:pt x="160" y="427"/>
                      <a:pt x="158" y="433"/>
                      <a:pt x="160" y="437"/>
                    </a:cubicBezTo>
                    <a:cubicBezTo>
                      <a:pt x="160" y="439"/>
                      <a:pt x="162" y="441"/>
                      <a:pt x="162" y="442"/>
                    </a:cubicBezTo>
                    <a:cubicBezTo>
                      <a:pt x="162" y="445"/>
                      <a:pt x="163" y="453"/>
                      <a:pt x="166" y="454"/>
                    </a:cubicBezTo>
                    <a:cubicBezTo>
                      <a:pt x="172" y="458"/>
                      <a:pt x="172" y="443"/>
                      <a:pt x="172" y="443"/>
                    </a:cubicBezTo>
                    <a:cubicBezTo>
                      <a:pt x="182" y="444"/>
                      <a:pt x="182" y="444"/>
                      <a:pt x="182" y="444"/>
                    </a:cubicBezTo>
                    <a:cubicBezTo>
                      <a:pt x="184" y="445"/>
                      <a:pt x="184" y="457"/>
                      <a:pt x="189" y="454"/>
                    </a:cubicBezTo>
                    <a:cubicBezTo>
                      <a:pt x="190" y="453"/>
                      <a:pt x="192" y="445"/>
                      <a:pt x="192" y="445"/>
                    </a:cubicBezTo>
                    <a:cubicBezTo>
                      <a:pt x="197" y="445"/>
                      <a:pt x="202" y="445"/>
                      <a:pt x="206" y="445"/>
                    </a:cubicBezTo>
                    <a:cubicBezTo>
                      <a:pt x="213" y="445"/>
                      <a:pt x="217" y="443"/>
                      <a:pt x="218" y="451"/>
                    </a:cubicBezTo>
                    <a:cubicBezTo>
                      <a:pt x="220" y="457"/>
                      <a:pt x="225" y="456"/>
                      <a:pt x="226" y="450"/>
                    </a:cubicBezTo>
                    <a:cubicBezTo>
                      <a:pt x="227" y="449"/>
                      <a:pt x="226" y="441"/>
                      <a:pt x="227" y="441"/>
                    </a:cubicBezTo>
                    <a:cubicBezTo>
                      <a:pt x="227" y="440"/>
                      <a:pt x="236" y="433"/>
                      <a:pt x="236" y="433"/>
                    </a:cubicBezTo>
                    <a:cubicBezTo>
                      <a:pt x="232" y="436"/>
                      <a:pt x="238" y="450"/>
                      <a:pt x="242" y="440"/>
                    </a:cubicBezTo>
                    <a:cubicBezTo>
                      <a:pt x="244" y="437"/>
                      <a:pt x="243" y="432"/>
                      <a:pt x="243" y="428"/>
                    </a:cubicBezTo>
                    <a:cubicBezTo>
                      <a:pt x="243" y="421"/>
                      <a:pt x="248" y="416"/>
                      <a:pt x="250" y="409"/>
                    </a:cubicBezTo>
                    <a:cubicBezTo>
                      <a:pt x="254" y="400"/>
                      <a:pt x="254" y="390"/>
                      <a:pt x="255" y="381"/>
                    </a:cubicBezTo>
                    <a:cubicBezTo>
                      <a:pt x="258" y="365"/>
                      <a:pt x="255" y="342"/>
                      <a:pt x="243" y="330"/>
                    </a:cubicBezTo>
                    <a:cubicBezTo>
                      <a:pt x="240" y="327"/>
                      <a:pt x="240" y="323"/>
                      <a:pt x="237" y="320"/>
                    </a:cubicBezTo>
                    <a:cubicBezTo>
                      <a:pt x="234" y="318"/>
                      <a:pt x="231" y="319"/>
                      <a:pt x="228" y="317"/>
                    </a:cubicBezTo>
                    <a:cubicBezTo>
                      <a:pt x="226" y="315"/>
                      <a:pt x="225" y="312"/>
                      <a:pt x="222" y="312"/>
                    </a:cubicBezTo>
                    <a:cubicBezTo>
                      <a:pt x="214" y="310"/>
                      <a:pt x="206" y="315"/>
                      <a:pt x="199" y="313"/>
                    </a:cubicBezTo>
                    <a:cubicBezTo>
                      <a:pt x="196" y="312"/>
                      <a:pt x="196" y="310"/>
                      <a:pt x="194" y="308"/>
                    </a:cubicBezTo>
                    <a:cubicBezTo>
                      <a:pt x="192" y="306"/>
                      <a:pt x="189" y="305"/>
                      <a:pt x="186" y="307"/>
                    </a:cubicBezTo>
                    <a:cubicBezTo>
                      <a:pt x="183" y="308"/>
                      <a:pt x="182" y="312"/>
                      <a:pt x="179" y="312"/>
                    </a:cubicBezTo>
                    <a:cubicBezTo>
                      <a:pt x="175" y="312"/>
                      <a:pt x="177" y="310"/>
                      <a:pt x="177" y="307"/>
                    </a:cubicBezTo>
                    <a:cubicBezTo>
                      <a:pt x="177" y="304"/>
                      <a:pt x="176" y="300"/>
                      <a:pt x="176" y="297"/>
                    </a:cubicBezTo>
                    <a:cubicBezTo>
                      <a:pt x="177" y="287"/>
                      <a:pt x="176" y="277"/>
                      <a:pt x="175" y="267"/>
                    </a:cubicBezTo>
                    <a:cubicBezTo>
                      <a:pt x="175" y="256"/>
                      <a:pt x="175" y="245"/>
                      <a:pt x="174" y="233"/>
                    </a:cubicBezTo>
                    <a:cubicBezTo>
                      <a:pt x="174" y="224"/>
                      <a:pt x="174" y="215"/>
                      <a:pt x="174" y="206"/>
                    </a:cubicBezTo>
                    <a:cubicBezTo>
                      <a:pt x="173" y="202"/>
                      <a:pt x="173" y="198"/>
                      <a:pt x="173" y="194"/>
                    </a:cubicBezTo>
                    <a:cubicBezTo>
                      <a:pt x="173" y="194"/>
                      <a:pt x="177" y="191"/>
                      <a:pt x="177" y="191"/>
                    </a:cubicBezTo>
                    <a:cubicBezTo>
                      <a:pt x="178" y="189"/>
                      <a:pt x="179" y="187"/>
                      <a:pt x="180" y="186"/>
                    </a:cubicBezTo>
                    <a:cubicBezTo>
                      <a:pt x="182" y="178"/>
                      <a:pt x="175" y="178"/>
                      <a:pt x="173" y="173"/>
                    </a:cubicBezTo>
                    <a:cubicBezTo>
                      <a:pt x="171" y="169"/>
                      <a:pt x="169" y="166"/>
                      <a:pt x="168" y="162"/>
                    </a:cubicBezTo>
                    <a:cubicBezTo>
                      <a:pt x="167" y="159"/>
                      <a:pt x="169" y="155"/>
                      <a:pt x="168" y="152"/>
                    </a:cubicBezTo>
                    <a:cubicBezTo>
                      <a:pt x="167" y="150"/>
                      <a:pt x="165" y="148"/>
                      <a:pt x="165" y="146"/>
                    </a:cubicBezTo>
                    <a:cubicBezTo>
                      <a:pt x="165" y="141"/>
                      <a:pt x="167" y="138"/>
                      <a:pt x="167" y="133"/>
                    </a:cubicBezTo>
                    <a:cubicBezTo>
                      <a:pt x="167" y="129"/>
                      <a:pt x="166" y="124"/>
                      <a:pt x="165" y="120"/>
                    </a:cubicBezTo>
                    <a:cubicBezTo>
                      <a:pt x="164" y="114"/>
                      <a:pt x="164" y="108"/>
                      <a:pt x="164" y="102"/>
                    </a:cubicBezTo>
                    <a:cubicBezTo>
                      <a:pt x="164" y="100"/>
                      <a:pt x="161" y="83"/>
                      <a:pt x="160" y="83"/>
                    </a:cubicBezTo>
                    <a:cubicBezTo>
                      <a:pt x="162" y="83"/>
                      <a:pt x="163" y="86"/>
                      <a:pt x="164" y="88"/>
                    </a:cubicBezTo>
                    <a:cubicBezTo>
                      <a:pt x="163" y="86"/>
                      <a:pt x="166" y="84"/>
                      <a:pt x="165" y="82"/>
                    </a:cubicBezTo>
                    <a:cubicBezTo>
                      <a:pt x="165" y="79"/>
                      <a:pt x="163" y="78"/>
                      <a:pt x="162" y="76"/>
                    </a:cubicBezTo>
                    <a:cubicBezTo>
                      <a:pt x="158" y="73"/>
                      <a:pt x="154" y="71"/>
                      <a:pt x="151" y="67"/>
                    </a:cubicBezTo>
                    <a:cubicBezTo>
                      <a:pt x="153" y="68"/>
                      <a:pt x="158" y="68"/>
                      <a:pt x="159" y="71"/>
                    </a:cubicBezTo>
                    <a:cubicBezTo>
                      <a:pt x="159" y="69"/>
                      <a:pt x="155" y="63"/>
                      <a:pt x="153" y="64"/>
                    </a:cubicBezTo>
                    <a:cubicBezTo>
                      <a:pt x="155" y="63"/>
                      <a:pt x="158" y="64"/>
                      <a:pt x="159" y="63"/>
                    </a:cubicBezTo>
                    <a:cubicBezTo>
                      <a:pt x="158" y="62"/>
                      <a:pt x="156" y="60"/>
                      <a:pt x="154" y="59"/>
                    </a:cubicBezTo>
                    <a:cubicBezTo>
                      <a:pt x="152" y="58"/>
                      <a:pt x="150" y="56"/>
                      <a:pt x="148" y="54"/>
                    </a:cubicBezTo>
                    <a:cubicBezTo>
                      <a:pt x="149" y="54"/>
                      <a:pt x="153" y="54"/>
                      <a:pt x="153" y="53"/>
                    </a:cubicBezTo>
                    <a:cubicBezTo>
                      <a:pt x="155" y="52"/>
                      <a:pt x="152" y="50"/>
                      <a:pt x="151" y="48"/>
                    </a:cubicBezTo>
                    <a:cubicBezTo>
                      <a:pt x="145" y="40"/>
                      <a:pt x="147" y="29"/>
                      <a:pt x="142" y="21"/>
                    </a:cubicBezTo>
                    <a:cubicBezTo>
                      <a:pt x="140" y="17"/>
                      <a:pt x="137" y="12"/>
                      <a:pt x="133" y="9"/>
                    </a:cubicBezTo>
                    <a:cubicBezTo>
                      <a:pt x="125" y="2"/>
                      <a:pt x="117" y="0"/>
                      <a:pt x="109" y="8"/>
                    </a:cubicBezTo>
                    <a:cubicBezTo>
                      <a:pt x="104" y="11"/>
                      <a:pt x="101" y="17"/>
                      <a:pt x="98" y="22"/>
                    </a:cubicBezTo>
                    <a:cubicBezTo>
                      <a:pt x="96" y="26"/>
                      <a:pt x="94" y="30"/>
                      <a:pt x="93" y="34"/>
                    </a:cubicBezTo>
                    <a:cubicBezTo>
                      <a:pt x="92" y="37"/>
                      <a:pt x="92" y="41"/>
                      <a:pt x="90" y="44"/>
                    </a:cubicBezTo>
                    <a:cubicBezTo>
                      <a:pt x="88" y="46"/>
                      <a:pt x="85" y="49"/>
                      <a:pt x="86" y="51"/>
                    </a:cubicBezTo>
                    <a:cubicBezTo>
                      <a:pt x="86" y="51"/>
                      <a:pt x="93" y="44"/>
                      <a:pt x="93" y="45"/>
                    </a:cubicBezTo>
                    <a:cubicBezTo>
                      <a:pt x="94" y="48"/>
                      <a:pt x="91" y="52"/>
                      <a:pt x="90" y="55"/>
                    </a:cubicBezTo>
                    <a:cubicBezTo>
                      <a:pt x="88" y="57"/>
                      <a:pt x="85" y="62"/>
                      <a:pt x="83" y="63"/>
                    </a:cubicBezTo>
                    <a:cubicBezTo>
                      <a:pt x="79" y="65"/>
                      <a:pt x="77" y="65"/>
                      <a:pt x="75" y="68"/>
                    </a:cubicBezTo>
                    <a:cubicBezTo>
                      <a:pt x="72" y="71"/>
                      <a:pt x="70" y="71"/>
                      <a:pt x="67" y="72"/>
                    </a:cubicBezTo>
                    <a:cubicBezTo>
                      <a:pt x="57" y="75"/>
                      <a:pt x="56" y="87"/>
                      <a:pt x="54" y="95"/>
                    </a:cubicBezTo>
                    <a:cubicBezTo>
                      <a:pt x="52" y="105"/>
                      <a:pt x="50" y="115"/>
                      <a:pt x="48" y="125"/>
                    </a:cubicBezTo>
                    <a:cubicBezTo>
                      <a:pt x="47" y="130"/>
                      <a:pt x="45" y="135"/>
                      <a:pt x="43" y="140"/>
                    </a:cubicBezTo>
                    <a:cubicBezTo>
                      <a:pt x="43" y="141"/>
                      <a:pt x="42" y="150"/>
                      <a:pt x="44" y="150"/>
                    </a:cubicBezTo>
                    <a:cubicBezTo>
                      <a:pt x="38" y="151"/>
                      <a:pt x="36" y="154"/>
                      <a:pt x="34" y="160"/>
                    </a:cubicBezTo>
                    <a:cubicBezTo>
                      <a:pt x="33" y="165"/>
                      <a:pt x="31" y="170"/>
                      <a:pt x="29" y="175"/>
                    </a:cubicBezTo>
                    <a:cubicBezTo>
                      <a:pt x="29" y="176"/>
                      <a:pt x="25" y="191"/>
                      <a:pt x="25" y="191"/>
                    </a:cubicBezTo>
                    <a:cubicBezTo>
                      <a:pt x="17" y="192"/>
                      <a:pt x="13" y="200"/>
                      <a:pt x="10" y="207"/>
                    </a:cubicBezTo>
                    <a:cubicBezTo>
                      <a:pt x="8" y="211"/>
                      <a:pt x="7" y="215"/>
                      <a:pt x="5" y="219"/>
                    </a:cubicBezTo>
                    <a:cubicBezTo>
                      <a:pt x="4" y="222"/>
                      <a:pt x="3" y="226"/>
                      <a:pt x="2" y="229"/>
                    </a:cubicBezTo>
                    <a:cubicBezTo>
                      <a:pt x="2" y="231"/>
                      <a:pt x="2" y="233"/>
                      <a:pt x="1" y="235"/>
                    </a:cubicBezTo>
                    <a:cubicBezTo>
                      <a:pt x="1" y="240"/>
                      <a:pt x="0" y="247"/>
                      <a:pt x="2" y="253"/>
                    </a:cubicBezTo>
                    <a:close/>
                    <a:moveTo>
                      <a:pt x="168" y="197"/>
                    </a:moveTo>
                    <a:cubicBezTo>
                      <a:pt x="170" y="197"/>
                      <a:pt x="170" y="197"/>
                      <a:pt x="170" y="197"/>
                    </a:cubicBezTo>
                    <a:cubicBezTo>
                      <a:pt x="172" y="313"/>
                      <a:pt x="172" y="313"/>
                      <a:pt x="172" y="313"/>
                    </a:cubicBezTo>
                    <a:cubicBezTo>
                      <a:pt x="170" y="315"/>
                      <a:pt x="170" y="315"/>
                      <a:pt x="170" y="315"/>
                    </a:cubicBezTo>
                    <a:lnTo>
                      <a:pt x="168" y="197"/>
                    </a:lnTo>
                    <a:close/>
                    <a:moveTo>
                      <a:pt x="66" y="171"/>
                    </a:moveTo>
                    <a:cubicBezTo>
                      <a:pt x="66" y="170"/>
                      <a:pt x="66" y="158"/>
                      <a:pt x="66" y="158"/>
                    </a:cubicBezTo>
                    <a:cubicBezTo>
                      <a:pt x="68" y="164"/>
                      <a:pt x="69" y="169"/>
                      <a:pt x="70" y="175"/>
                    </a:cubicBezTo>
                    <a:cubicBezTo>
                      <a:pt x="70" y="177"/>
                      <a:pt x="72" y="194"/>
                      <a:pt x="74" y="193"/>
                    </a:cubicBezTo>
                    <a:cubicBezTo>
                      <a:pt x="68" y="194"/>
                      <a:pt x="68" y="194"/>
                      <a:pt x="68" y="194"/>
                    </a:cubicBezTo>
                    <a:cubicBezTo>
                      <a:pt x="67" y="184"/>
                      <a:pt x="67" y="184"/>
                      <a:pt x="67" y="184"/>
                    </a:cubicBezTo>
                    <a:cubicBezTo>
                      <a:pt x="67" y="184"/>
                      <a:pt x="66" y="173"/>
                      <a:pt x="66" y="171"/>
                    </a:cubicBezTo>
                    <a:close/>
                    <a:moveTo>
                      <a:pt x="56" y="177"/>
                    </a:moveTo>
                    <a:cubicBezTo>
                      <a:pt x="59" y="171"/>
                      <a:pt x="59" y="171"/>
                      <a:pt x="59" y="171"/>
                    </a:cubicBezTo>
                    <a:cubicBezTo>
                      <a:pt x="61" y="167"/>
                      <a:pt x="61" y="167"/>
                      <a:pt x="61" y="167"/>
                    </a:cubicBezTo>
                    <a:cubicBezTo>
                      <a:pt x="61" y="167"/>
                      <a:pt x="62" y="178"/>
                      <a:pt x="62" y="179"/>
                    </a:cubicBezTo>
                    <a:cubicBezTo>
                      <a:pt x="62" y="180"/>
                      <a:pt x="61" y="190"/>
                      <a:pt x="61" y="190"/>
                    </a:cubicBezTo>
                    <a:cubicBezTo>
                      <a:pt x="62" y="194"/>
                      <a:pt x="62" y="194"/>
                      <a:pt x="62" y="194"/>
                    </a:cubicBezTo>
                    <a:cubicBezTo>
                      <a:pt x="57" y="193"/>
                      <a:pt x="57" y="193"/>
                      <a:pt x="57" y="193"/>
                    </a:cubicBezTo>
                    <a:cubicBezTo>
                      <a:pt x="57" y="193"/>
                      <a:pt x="57" y="186"/>
                      <a:pt x="57" y="185"/>
                    </a:cubicBezTo>
                    <a:cubicBezTo>
                      <a:pt x="57" y="184"/>
                      <a:pt x="56" y="177"/>
                      <a:pt x="56" y="177"/>
                    </a:cubicBezTo>
                    <a:close/>
                    <a:moveTo>
                      <a:pt x="44" y="171"/>
                    </a:moveTo>
                    <a:cubicBezTo>
                      <a:pt x="44" y="169"/>
                      <a:pt x="45" y="156"/>
                      <a:pt x="45" y="156"/>
                    </a:cubicBezTo>
                    <a:cubicBezTo>
                      <a:pt x="50" y="158"/>
                      <a:pt x="54" y="164"/>
                      <a:pt x="59" y="159"/>
                    </a:cubicBezTo>
                    <a:cubicBezTo>
                      <a:pt x="58" y="168"/>
                      <a:pt x="49" y="174"/>
                      <a:pt x="51" y="184"/>
                    </a:cubicBezTo>
                    <a:cubicBezTo>
                      <a:pt x="51" y="185"/>
                      <a:pt x="53" y="192"/>
                      <a:pt x="54" y="192"/>
                    </a:cubicBezTo>
                    <a:cubicBezTo>
                      <a:pt x="54" y="192"/>
                      <a:pt x="45" y="191"/>
                      <a:pt x="45" y="191"/>
                    </a:cubicBezTo>
                    <a:cubicBezTo>
                      <a:pt x="45" y="191"/>
                      <a:pt x="44" y="172"/>
                      <a:pt x="44" y="171"/>
                    </a:cubicBezTo>
                    <a:close/>
                    <a:moveTo>
                      <a:pt x="30" y="191"/>
                    </a:moveTo>
                    <a:cubicBezTo>
                      <a:pt x="32" y="180"/>
                      <a:pt x="35" y="168"/>
                      <a:pt x="39" y="157"/>
                    </a:cubicBezTo>
                    <a:cubicBezTo>
                      <a:pt x="42" y="161"/>
                      <a:pt x="39" y="171"/>
                      <a:pt x="39" y="176"/>
                    </a:cubicBezTo>
                    <a:cubicBezTo>
                      <a:pt x="38" y="181"/>
                      <a:pt x="38" y="186"/>
                      <a:pt x="38" y="191"/>
                    </a:cubicBezTo>
                    <a:lnTo>
                      <a:pt x="30" y="1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endParaRPr lang="en-US" dirty="0">
                  <a:latin typeface="Trebuchet MS" panose="020B0603020202020204" pitchFamily="34" charset="0"/>
                </a:endParaRPr>
              </a:p>
            </p:txBody>
          </p:sp>
        </p:grpSp>
      </p:grpSp>
      <p:cxnSp>
        <p:nvCxnSpPr>
          <p:cNvPr id="255" name="Straight Connector 254">
            <a:extLst>
              <a:ext uri="{FF2B5EF4-FFF2-40B4-BE49-F238E27FC236}">
                <a16:creationId xmlns:a16="http://schemas.microsoft.com/office/drawing/2014/main" id="{83901FB7-5D75-4365-9FF9-2AB0BA23E464}"/>
              </a:ext>
            </a:extLst>
          </p:cNvPr>
          <p:cNvCxnSpPr/>
          <p:nvPr/>
        </p:nvCxnSpPr>
        <p:spPr>
          <a:xfrm>
            <a:off x="689276" y="4967305"/>
            <a:ext cx="5498030" cy="0"/>
          </a:xfrm>
          <a:prstGeom prst="line">
            <a:avLst/>
          </a:prstGeom>
          <a:ln>
            <a:gradFill flip="none" rotWithShape="1">
              <a:gsLst>
                <a:gs pos="3000">
                  <a:schemeClr val="bg1">
                    <a:lumMod val="85000"/>
                    <a:alpha val="0"/>
                  </a:schemeClr>
                </a:gs>
                <a:gs pos="100000">
                  <a:schemeClr val="bg1">
                    <a:lumMod val="75000"/>
                  </a:schemeClr>
                </a:gs>
              </a:gsLst>
              <a:lin ang="10800000" scaled="1"/>
              <a:tileRect/>
            </a:gradFill>
          </a:ln>
        </p:spPr>
        <p:style>
          <a:lnRef idx="1">
            <a:schemeClr val="accent1"/>
          </a:lnRef>
          <a:fillRef idx="0">
            <a:schemeClr val="accent1"/>
          </a:fillRef>
          <a:effectRef idx="0">
            <a:schemeClr val="accent1"/>
          </a:effectRef>
          <a:fontRef idx="minor">
            <a:schemeClr val="tx1"/>
          </a:fontRef>
        </p:style>
      </p:cxnSp>
      <p:sp>
        <p:nvSpPr>
          <p:cNvPr id="257" name="Freeform: Shape 256">
            <a:extLst>
              <a:ext uri="{FF2B5EF4-FFF2-40B4-BE49-F238E27FC236}">
                <a16:creationId xmlns:a16="http://schemas.microsoft.com/office/drawing/2014/main" id="{3DA02C34-2EFE-4FBB-BE9C-60E99047DFE7}"/>
              </a:ext>
            </a:extLst>
          </p:cNvPr>
          <p:cNvSpPr>
            <a:spLocks/>
          </p:cNvSpPr>
          <p:nvPr/>
        </p:nvSpPr>
        <p:spPr bwMode="auto">
          <a:xfrm>
            <a:off x="3339420" y="5283396"/>
            <a:ext cx="3333886" cy="661839"/>
          </a:xfrm>
          <a:custGeom>
            <a:avLst/>
            <a:gdLst>
              <a:gd name="connsiteX0" fmla="*/ 0 w 3333886"/>
              <a:gd name="connsiteY0" fmla="*/ 0 h 661839"/>
              <a:gd name="connsiteX1" fmla="*/ 756515 w 3333886"/>
              <a:gd name="connsiteY1" fmla="*/ 0 h 661839"/>
              <a:gd name="connsiteX2" fmla="*/ 2045201 w 3333886"/>
              <a:gd name="connsiteY2" fmla="*/ 0 h 661839"/>
              <a:gd name="connsiteX3" fmla="*/ 2846065 w 3333886"/>
              <a:gd name="connsiteY3" fmla="*/ 0 h 661839"/>
              <a:gd name="connsiteX4" fmla="*/ 2846065 w 3333886"/>
              <a:gd name="connsiteY4" fmla="*/ 1 h 661839"/>
              <a:gd name="connsiteX5" fmla="*/ 2859576 w 3333886"/>
              <a:gd name="connsiteY5" fmla="*/ 1 h 661839"/>
              <a:gd name="connsiteX6" fmla="*/ 2918646 w 3333886"/>
              <a:gd name="connsiteY6" fmla="*/ 1 h 661839"/>
              <a:gd name="connsiteX7" fmla="*/ 2941316 w 3333886"/>
              <a:gd name="connsiteY7" fmla="*/ 1 h 661839"/>
              <a:gd name="connsiteX8" fmla="*/ 2978722 w 3333886"/>
              <a:gd name="connsiteY8" fmla="*/ 1 h 661839"/>
              <a:gd name="connsiteX9" fmla="*/ 3058665 w 3333886"/>
              <a:gd name="connsiteY9" fmla="*/ 1 h 661839"/>
              <a:gd name="connsiteX10" fmla="*/ 3159318 w 3333886"/>
              <a:gd name="connsiteY10" fmla="*/ 47275 h 661839"/>
              <a:gd name="connsiteX11" fmla="*/ 3165608 w 3333886"/>
              <a:gd name="connsiteY11" fmla="*/ 53578 h 661839"/>
              <a:gd name="connsiteX12" fmla="*/ 3310296 w 3333886"/>
              <a:gd name="connsiteY12" fmla="*/ 252130 h 661839"/>
              <a:gd name="connsiteX13" fmla="*/ 3310296 w 3333886"/>
              <a:gd name="connsiteY13" fmla="*/ 409710 h 661839"/>
              <a:gd name="connsiteX14" fmla="*/ 3165608 w 3333886"/>
              <a:gd name="connsiteY14" fmla="*/ 608262 h 661839"/>
              <a:gd name="connsiteX15" fmla="*/ 3058665 w 3333886"/>
              <a:gd name="connsiteY15" fmla="*/ 661839 h 661839"/>
              <a:gd name="connsiteX16" fmla="*/ 2678073 w 3333886"/>
              <a:gd name="connsiteY16" fmla="*/ 661839 h 661839"/>
              <a:gd name="connsiteX17" fmla="*/ 2678743 w 3333886"/>
              <a:gd name="connsiteY17" fmla="*/ 660851 h 661839"/>
              <a:gd name="connsiteX18" fmla="*/ 756515 w 3333886"/>
              <a:gd name="connsiteY18" fmla="*/ 660851 h 661839"/>
              <a:gd name="connsiteX19" fmla="*/ 756515 w 3333886"/>
              <a:gd name="connsiteY19" fmla="*/ 660058 h 661839"/>
              <a:gd name="connsiteX20" fmla="*/ 0 w 3333886"/>
              <a:gd name="connsiteY20" fmla="*/ 660058 h 661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33886" h="661839">
                <a:moveTo>
                  <a:pt x="0" y="0"/>
                </a:moveTo>
                <a:lnTo>
                  <a:pt x="756515" y="0"/>
                </a:lnTo>
                <a:lnTo>
                  <a:pt x="2045201" y="0"/>
                </a:lnTo>
                <a:lnTo>
                  <a:pt x="2846065" y="0"/>
                </a:lnTo>
                <a:lnTo>
                  <a:pt x="2846065" y="1"/>
                </a:lnTo>
                <a:lnTo>
                  <a:pt x="2859576" y="1"/>
                </a:lnTo>
                <a:cubicBezTo>
                  <a:pt x="2873944" y="1"/>
                  <a:pt x="2893102" y="1"/>
                  <a:pt x="2918646" y="1"/>
                </a:cubicBezTo>
                <a:lnTo>
                  <a:pt x="2941316" y="1"/>
                </a:lnTo>
                <a:lnTo>
                  <a:pt x="2978722" y="1"/>
                </a:lnTo>
                <a:cubicBezTo>
                  <a:pt x="3001901" y="1"/>
                  <a:pt x="3028391" y="1"/>
                  <a:pt x="3058665" y="1"/>
                </a:cubicBezTo>
                <a:cubicBezTo>
                  <a:pt x="3099555" y="1"/>
                  <a:pt x="3134154" y="15759"/>
                  <a:pt x="3159318" y="47275"/>
                </a:cubicBezTo>
                <a:cubicBezTo>
                  <a:pt x="3162463" y="50427"/>
                  <a:pt x="3162463" y="50427"/>
                  <a:pt x="3165608" y="53578"/>
                </a:cubicBezTo>
                <a:cubicBezTo>
                  <a:pt x="3165608" y="53578"/>
                  <a:pt x="3165608" y="53578"/>
                  <a:pt x="3310296" y="252130"/>
                </a:cubicBezTo>
                <a:cubicBezTo>
                  <a:pt x="3341750" y="299404"/>
                  <a:pt x="3341750" y="362436"/>
                  <a:pt x="3310296" y="409710"/>
                </a:cubicBezTo>
                <a:cubicBezTo>
                  <a:pt x="3310296" y="409710"/>
                  <a:pt x="3310296" y="409710"/>
                  <a:pt x="3165608" y="608262"/>
                </a:cubicBezTo>
                <a:cubicBezTo>
                  <a:pt x="3140445" y="639778"/>
                  <a:pt x="3099555" y="661839"/>
                  <a:pt x="3058665" y="661839"/>
                </a:cubicBezTo>
                <a:cubicBezTo>
                  <a:pt x="3058665" y="661839"/>
                  <a:pt x="3058665" y="661839"/>
                  <a:pt x="2678073" y="661839"/>
                </a:cubicBezTo>
                <a:lnTo>
                  <a:pt x="2678743" y="660851"/>
                </a:lnTo>
                <a:lnTo>
                  <a:pt x="756515" y="660851"/>
                </a:lnTo>
                <a:lnTo>
                  <a:pt x="756515" y="660058"/>
                </a:lnTo>
                <a:lnTo>
                  <a:pt x="0" y="660058"/>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noAutofit/>
          </a:bodyPr>
          <a:lstStyle/>
          <a:p>
            <a:endParaRPr lang="en-IN" dirty="0">
              <a:highlight>
                <a:srgbClr val="FFFF00"/>
              </a:highlight>
            </a:endParaRPr>
          </a:p>
        </p:txBody>
      </p:sp>
      <p:sp>
        <p:nvSpPr>
          <p:cNvPr id="258" name="Rectangle: Rounded Corners 257">
            <a:extLst>
              <a:ext uri="{FF2B5EF4-FFF2-40B4-BE49-F238E27FC236}">
                <a16:creationId xmlns:a16="http://schemas.microsoft.com/office/drawing/2014/main" id="{1C48CB52-276B-4553-80C4-F4458D871FB3}"/>
              </a:ext>
            </a:extLst>
          </p:cNvPr>
          <p:cNvSpPr/>
          <p:nvPr/>
        </p:nvSpPr>
        <p:spPr>
          <a:xfrm>
            <a:off x="5572467" y="5428619"/>
            <a:ext cx="945105" cy="384568"/>
          </a:xfrm>
          <a:prstGeom prst="roundRect">
            <a:avLst>
              <a:gd name="adj" fmla="val 50000"/>
            </a:avLst>
          </a:prstGeom>
          <a:solidFill>
            <a:schemeClr val="tx1">
              <a:lumMod val="75000"/>
              <a:lumOff val="25000"/>
            </a:schemeClr>
          </a:solidFill>
          <a:ln w="9525">
            <a:solidFill>
              <a:schemeClr val="tx2">
                <a:lumMod val="50000"/>
                <a:lumOff val="50000"/>
              </a:schemeClr>
            </a:solidFill>
            <a:round/>
            <a:headEnd/>
            <a:tailEnd/>
          </a:ln>
        </p:spPr>
        <p:txBody>
          <a:bodyPr vert="horz" wrap="square" lIns="91440" tIns="45720" rIns="91440" bIns="45720" numCol="1" anchor="t" anchorCtr="0" compatLnSpc="1">
            <a:prstTxWarp prst="textNoShape">
              <a:avLst/>
            </a:prstTxWarp>
            <a:noAutofit/>
          </a:bodyPr>
          <a:lstStyle/>
          <a:p>
            <a:endParaRPr lang="en-US" dirty="0">
              <a:highlight>
                <a:srgbClr val="FFFF00"/>
              </a:highlight>
            </a:endParaRPr>
          </a:p>
        </p:txBody>
      </p:sp>
      <p:sp>
        <p:nvSpPr>
          <p:cNvPr id="259" name="Rectangle 258">
            <a:extLst>
              <a:ext uri="{FF2B5EF4-FFF2-40B4-BE49-F238E27FC236}">
                <a16:creationId xmlns:a16="http://schemas.microsoft.com/office/drawing/2014/main" id="{1F14A420-24F8-4B48-888A-CF36003A7753}"/>
              </a:ext>
            </a:extLst>
          </p:cNvPr>
          <p:cNvSpPr/>
          <p:nvPr/>
        </p:nvSpPr>
        <p:spPr>
          <a:xfrm>
            <a:off x="5737435" y="5506603"/>
            <a:ext cx="386324" cy="246221"/>
          </a:xfrm>
          <a:prstGeom prst="rect">
            <a:avLst/>
          </a:prstGeom>
        </p:spPr>
        <p:txBody>
          <a:bodyPr wrap="none" lIns="0" tIns="0" rIns="0" bIns="0" anchor="ctr">
            <a:spAutoFit/>
          </a:bodyPr>
          <a:lstStyle/>
          <a:p>
            <a:pPr algn="ctr"/>
            <a:r>
              <a:rPr lang="en-IN" sz="1600" dirty="0">
                <a:solidFill>
                  <a:schemeClr val="bg1"/>
                </a:solidFill>
                <a:latin typeface="Bebas Neue Bold" panose="020B0606020202050201" pitchFamily="34" charset="0"/>
              </a:rPr>
              <a:t>-2.9%</a:t>
            </a:r>
          </a:p>
        </p:txBody>
      </p:sp>
      <p:sp>
        <p:nvSpPr>
          <p:cNvPr id="260" name="Isosceles Triangle 259">
            <a:extLst>
              <a:ext uri="{FF2B5EF4-FFF2-40B4-BE49-F238E27FC236}">
                <a16:creationId xmlns:a16="http://schemas.microsoft.com/office/drawing/2014/main" id="{28889A08-7327-4E1F-9A2F-CE61BC3182F6}"/>
              </a:ext>
            </a:extLst>
          </p:cNvPr>
          <p:cNvSpPr/>
          <p:nvPr/>
        </p:nvSpPr>
        <p:spPr>
          <a:xfrm flipV="1">
            <a:off x="6235393" y="5570526"/>
            <a:ext cx="123871" cy="118374"/>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highlight>
                <a:srgbClr val="FFFF00"/>
              </a:highlight>
            </a:endParaRPr>
          </a:p>
        </p:txBody>
      </p:sp>
      <p:sp>
        <p:nvSpPr>
          <p:cNvPr id="261" name="Freeform 6">
            <a:extLst>
              <a:ext uri="{FF2B5EF4-FFF2-40B4-BE49-F238E27FC236}">
                <a16:creationId xmlns:a16="http://schemas.microsoft.com/office/drawing/2014/main" id="{C1E6C822-C001-4946-9BAC-8B43AB42841F}"/>
              </a:ext>
            </a:extLst>
          </p:cNvPr>
          <p:cNvSpPr>
            <a:spLocks/>
          </p:cNvSpPr>
          <p:nvPr/>
        </p:nvSpPr>
        <p:spPr bwMode="auto">
          <a:xfrm>
            <a:off x="943934" y="5152868"/>
            <a:ext cx="1720780" cy="921058"/>
          </a:xfrm>
          <a:custGeom>
            <a:avLst/>
            <a:gdLst>
              <a:gd name="T0" fmla="*/ 470 w 546"/>
              <a:gd name="T1" fmla="*/ 146 h 292"/>
              <a:gd name="T2" fmla="*/ 491 w 546"/>
              <a:gd name="T3" fmla="*/ 62 h 292"/>
              <a:gd name="T4" fmla="*/ 546 w 546"/>
              <a:gd name="T5" fmla="*/ 0 h 292"/>
              <a:gd name="T6" fmla="*/ 106 w 546"/>
              <a:gd name="T7" fmla="*/ 0 h 292"/>
              <a:gd name="T8" fmla="*/ 106 w 546"/>
              <a:gd name="T9" fmla="*/ 0 h 292"/>
              <a:gd name="T10" fmla="*/ 106 w 546"/>
              <a:gd name="T11" fmla="*/ 0 h 292"/>
              <a:gd name="T12" fmla="*/ 106 w 546"/>
              <a:gd name="T13" fmla="*/ 0 h 292"/>
              <a:gd name="T14" fmla="*/ 106 w 546"/>
              <a:gd name="T15" fmla="*/ 0 h 292"/>
              <a:gd name="T16" fmla="*/ 106 w 546"/>
              <a:gd name="T17" fmla="*/ 0 h 292"/>
              <a:gd name="T18" fmla="*/ 106 w 546"/>
              <a:gd name="T19" fmla="*/ 0 h 292"/>
              <a:gd name="T20" fmla="*/ 105 w 546"/>
              <a:gd name="T21" fmla="*/ 0 h 292"/>
              <a:gd name="T22" fmla="*/ 105 w 546"/>
              <a:gd name="T23" fmla="*/ 0 h 292"/>
              <a:gd name="T24" fmla="*/ 105 w 546"/>
              <a:gd name="T25" fmla="*/ 0 h 292"/>
              <a:gd name="T26" fmla="*/ 105 w 546"/>
              <a:gd name="T27" fmla="*/ 0 h 292"/>
              <a:gd name="T28" fmla="*/ 105 w 546"/>
              <a:gd name="T29" fmla="*/ 0 h 292"/>
              <a:gd name="T30" fmla="*/ 105 w 546"/>
              <a:gd name="T31" fmla="*/ 0 h 292"/>
              <a:gd name="T32" fmla="*/ 105 w 546"/>
              <a:gd name="T33" fmla="*/ 0 h 292"/>
              <a:gd name="T34" fmla="*/ 105 w 546"/>
              <a:gd name="T35" fmla="*/ 0 h 292"/>
              <a:gd name="T36" fmla="*/ 105 w 546"/>
              <a:gd name="T37" fmla="*/ 0 h 292"/>
              <a:gd name="T38" fmla="*/ 105 w 546"/>
              <a:gd name="T39" fmla="*/ 0 h 292"/>
              <a:gd name="T40" fmla="*/ 105 w 546"/>
              <a:gd name="T41" fmla="*/ 0 h 292"/>
              <a:gd name="T42" fmla="*/ 104 w 546"/>
              <a:gd name="T43" fmla="*/ 0 h 292"/>
              <a:gd name="T44" fmla="*/ 104 w 546"/>
              <a:gd name="T45" fmla="*/ 0 h 292"/>
              <a:gd name="T46" fmla="*/ 104 w 546"/>
              <a:gd name="T47" fmla="*/ 0 h 292"/>
              <a:gd name="T48" fmla="*/ 104 w 546"/>
              <a:gd name="T49" fmla="*/ 0 h 292"/>
              <a:gd name="T50" fmla="*/ 104 w 546"/>
              <a:gd name="T51" fmla="*/ 0 h 292"/>
              <a:gd name="T52" fmla="*/ 104 w 546"/>
              <a:gd name="T53" fmla="*/ 0 h 292"/>
              <a:gd name="T54" fmla="*/ 104 w 546"/>
              <a:gd name="T55" fmla="*/ 0 h 292"/>
              <a:gd name="T56" fmla="*/ 104 w 546"/>
              <a:gd name="T57" fmla="*/ 0 h 292"/>
              <a:gd name="T58" fmla="*/ 104 w 546"/>
              <a:gd name="T59" fmla="*/ 0 h 292"/>
              <a:gd name="T60" fmla="*/ 104 w 546"/>
              <a:gd name="T61" fmla="*/ 0 h 292"/>
              <a:gd name="T62" fmla="*/ 104 w 546"/>
              <a:gd name="T63" fmla="*/ 0 h 292"/>
              <a:gd name="T64" fmla="*/ 104 w 546"/>
              <a:gd name="T65" fmla="*/ 0 h 292"/>
              <a:gd name="T66" fmla="*/ 103 w 546"/>
              <a:gd name="T67" fmla="*/ 0 h 292"/>
              <a:gd name="T68" fmla="*/ 103 w 546"/>
              <a:gd name="T69" fmla="*/ 0 h 292"/>
              <a:gd name="T70" fmla="*/ 103 w 546"/>
              <a:gd name="T71" fmla="*/ 0 h 292"/>
              <a:gd name="T72" fmla="*/ 103 w 546"/>
              <a:gd name="T73" fmla="*/ 0 h 292"/>
              <a:gd name="T74" fmla="*/ 96 w 546"/>
              <a:gd name="T75" fmla="*/ 0 h 292"/>
              <a:gd name="T76" fmla="*/ 94 w 546"/>
              <a:gd name="T77" fmla="*/ 0 h 292"/>
              <a:gd name="T78" fmla="*/ 89 w 546"/>
              <a:gd name="T79" fmla="*/ 1 h 292"/>
              <a:gd name="T80" fmla="*/ 88 w 546"/>
              <a:gd name="T81" fmla="*/ 1 h 292"/>
              <a:gd name="T82" fmla="*/ 81 w 546"/>
              <a:gd name="T83" fmla="*/ 3 h 292"/>
              <a:gd name="T84" fmla="*/ 80 w 546"/>
              <a:gd name="T85" fmla="*/ 3 h 292"/>
              <a:gd name="T86" fmla="*/ 74 w 546"/>
              <a:gd name="T87" fmla="*/ 5 h 292"/>
              <a:gd name="T88" fmla="*/ 73 w 546"/>
              <a:gd name="T89" fmla="*/ 5 h 292"/>
              <a:gd name="T90" fmla="*/ 67 w 546"/>
              <a:gd name="T91" fmla="*/ 7 h 292"/>
              <a:gd name="T92" fmla="*/ 66 w 546"/>
              <a:gd name="T93" fmla="*/ 8 h 292"/>
              <a:gd name="T94" fmla="*/ 60 w 546"/>
              <a:gd name="T95" fmla="*/ 10 h 292"/>
              <a:gd name="T96" fmla="*/ 59 w 546"/>
              <a:gd name="T97" fmla="*/ 11 h 292"/>
              <a:gd name="T98" fmla="*/ 53 w 546"/>
              <a:gd name="T99" fmla="*/ 14 h 292"/>
              <a:gd name="T100" fmla="*/ 53 w 546"/>
              <a:gd name="T101" fmla="*/ 14 h 292"/>
              <a:gd name="T102" fmla="*/ 48 w 546"/>
              <a:gd name="T103" fmla="*/ 17 h 292"/>
              <a:gd name="T104" fmla="*/ 47 w 546"/>
              <a:gd name="T105" fmla="*/ 18 h 292"/>
              <a:gd name="T106" fmla="*/ 36 w 546"/>
              <a:gd name="T107" fmla="*/ 26 h 292"/>
              <a:gd name="T108" fmla="*/ 35 w 546"/>
              <a:gd name="T109" fmla="*/ 27 h 292"/>
              <a:gd name="T110" fmla="*/ 26 w 546"/>
              <a:gd name="T111" fmla="*/ 37 h 292"/>
              <a:gd name="T112" fmla="*/ 25 w 546"/>
              <a:gd name="T113" fmla="*/ 37 h 292"/>
              <a:gd name="T114" fmla="*/ 0 w 546"/>
              <a:gd name="T115" fmla="*/ 106 h 292"/>
              <a:gd name="T116" fmla="*/ 0 w 546"/>
              <a:gd name="T117" fmla="*/ 186 h 292"/>
              <a:gd name="T118" fmla="*/ 106 w 546"/>
              <a:gd name="T119" fmla="*/ 292 h 292"/>
              <a:gd name="T120" fmla="*/ 544 w 546"/>
              <a:gd name="T121" fmla="*/ 292 h 292"/>
              <a:gd name="T122" fmla="*/ 542 w 546"/>
              <a:gd name="T123" fmla="*/ 289 h 292"/>
              <a:gd name="T124" fmla="*/ 470 w 546"/>
              <a:gd name="T125" fmla="*/ 146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6" h="292">
                <a:moveTo>
                  <a:pt x="470" y="146"/>
                </a:moveTo>
                <a:cubicBezTo>
                  <a:pt x="470" y="115"/>
                  <a:pt x="477" y="87"/>
                  <a:pt x="491" y="62"/>
                </a:cubicBezTo>
                <a:cubicBezTo>
                  <a:pt x="504" y="37"/>
                  <a:pt x="523" y="16"/>
                  <a:pt x="54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3" y="0"/>
                  <a:pt x="103" y="0"/>
                </a:cubicBezTo>
                <a:cubicBezTo>
                  <a:pt x="103" y="0"/>
                  <a:pt x="103" y="0"/>
                  <a:pt x="103" y="0"/>
                </a:cubicBezTo>
                <a:cubicBezTo>
                  <a:pt x="103" y="0"/>
                  <a:pt x="103" y="0"/>
                  <a:pt x="103" y="0"/>
                </a:cubicBezTo>
                <a:cubicBezTo>
                  <a:pt x="103" y="0"/>
                  <a:pt x="103" y="0"/>
                  <a:pt x="103" y="0"/>
                </a:cubicBezTo>
                <a:cubicBezTo>
                  <a:pt x="101" y="0"/>
                  <a:pt x="98" y="0"/>
                  <a:pt x="96" y="0"/>
                </a:cubicBezTo>
                <a:cubicBezTo>
                  <a:pt x="96" y="0"/>
                  <a:pt x="95" y="0"/>
                  <a:pt x="94" y="0"/>
                </a:cubicBezTo>
                <a:cubicBezTo>
                  <a:pt x="92" y="1"/>
                  <a:pt x="90" y="1"/>
                  <a:pt x="89" y="1"/>
                </a:cubicBezTo>
                <a:cubicBezTo>
                  <a:pt x="88" y="1"/>
                  <a:pt x="88" y="1"/>
                  <a:pt x="88" y="1"/>
                </a:cubicBezTo>
                <a:cubicBezTo>
                  <a:pt x="85" y="2"/>
                  <a:pt x="83" y="2"/>
                  <a:pt x="81" y="3"/>
                </a:cubicBezTo>
                <a:cubicBezTo>
                  <a:pt x="81" y="3"/>
                  <a:pt x="80" y="3"/>
                  <a:pt x="80" y="3"/>
                </a:cubicBezTo>
                <a:cubicBezTo>
                  <a:pt x="78" y="4"/>
                  <a:pt x="76" y="4"/>
                  <a:pt x="74" y="5"/>
                </a:cubicBezTo>
                <a:cubicBezTo>
                  <a:pt x="74" y="5"/>
                  <a:pt x="73" y="5"/>
                  <a:pt x="73" y="5"/>
                </a:cubicBezTo>
                <a:cubicBezTo>
                  <a:pt x="71" y="6"/>
                  <a:pt x="69" y="6"/>
                  <a:pt x="67" y="7"/>
                </a:cubicBezTo>
                <a:cubicBezTo>
                  <a:pt x="66" y="7"/>
                  <a:pt x="66" y="8"/>
                  <a:pt x="66" y="8"/>
                </a:cubicBezTo>
                <a:cubicBezTo>
                  <a:pt x="64" y="8"/>
                  <a:pt x="62" y="9"/>
                  <a:pt x="60" y="10"/>
                </a:cubicBezTo>
                <a:cubicBezTo>
                  <a:pt x="60" y="10"/>
                  <a:pt x="60" y="10"/>
                  <a:pt x="59" y="11"/>
                </a:cubicBezTo>
                <a:cubicBezTo>
                  <a:pt x="57" y="12"/>
                  <a:pt x="55" y="13"/>
                  <a:pt x="53" y="14"/>
                </a:cubicBezTo>
                <a:cubicBezTo>
                  <a:pt x="53" y="14"/>
                  <a:pt x="53" y="14"/>
                  <a:pt x="53" y="14"/>
                </a:cubicBezTo>
                <a:cubicBezTo>
                  <a:pt x="51" y="15"/>
                  <a:pt x="49" y="16"/>
                  <a:pt x="48" y="17"/>
                </a:cubicBezTo>
                <a:cubicBezTo>
                  <a:pt x="47" y="18"/>
                  <a:pt x="47" y="18"/>
                  <a:pt x="47" y="18"/>
                </a:cubicBezTo>
                <a:cubicBezTo>
                  <a:pt x="43" y="21"/>
                  <a:pt x="39" y="23"/>
                  <a:pt x="36" y="26"/>
                </a:cubicBezTo>
                <a:cubicBezTo>
                  <a:pt x="36" y="27"/>
                  <a:pt x="36" y="27"/>
                  <a:pt x="35" y="27"/>
                </a:cubicBezTo>
                <a:cubicBezTo>
                  <a:pt x="32" y="30"/>
                  <a:pt x="29" y="33"/>
                  <a:pt x="26" y="37"/>
                </a:cubicBezTo>
                <a:cubicBezTo>
                  <a:pt x="25" y="37"/>
                  <a:pt x="25" y="37"/>
                  <a:pt x="25" y="37"/>
                </a:cubicBezTo>
                <a:cubicBezTo>
                  <a:pt x="10" y="56"/>
                  <a:pt x="0" y="79"/>
                  <a:pt x="0" y="106"/>
                </a:cubicBezTo>
                <a:cubicBezTo>
                  <a:pt x="0" y="186"/>
                  <a:pt x="0" y="186"/>
                  <a:pt x="0" y="186"/>
                </a:cubicBezTo>
                <a:cubicBezTo>
                  <a:pt x="0" y="244"/>
                  <a:pt x="48" y="292"/>
                  <a:pt x="106" y="292"/>
                </a:cubicBezTo>
                <a:cubicBezTo>
                  <a:pt x="544" y="292"/>
                  <a:pt x="544" y="292"/>
                  <a:pt x="544" y="292"/>
                </a:cubicBezTo>
                <a:cubicBezTo>
                  <a:pt x="543" y="291"/>
                  <a:pt x="542" y="290"/>
                  <a:pt x="542" y="289"/>
                </a:cubicBezTo>
                <a:cubicBezTo>
                  <a:pt x="498" y="256"/>
                  <a:pt x="470" y="204"/>
                  <a:pt x="470" y="146"/>
                </a:cubicBez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262" name="Freeform: Shape 261">
            <a:extLst>
              <a:ext uri="{FF2B5EF4-FFF2-40B4-BE49-F238E27FC236}">
                <a16:creationId xmlns:a16="http://schemas.microsoft.com/office/drawing/2014/main" id="{7299C299-B9A9-42F2-AFA7-E6B113B45684}"/>
              </a:ext>
            </a:extLst>
          </p:cNvPr>
          <p:cNvSpPr>
            <a:spLocks/>
          </p:cNvSpPr>
          <p:nvPr/>
        </p:nvSpPr>
        <p:spPr bwMode="auto">
          <a:xfrm>
            <a:off x="3462596" y="5345546"/>
            <a:ext cx="1997402" cy="534408"/>
          </a:xfrm>
          <a:custGeom>
            <a:avLst/>
            <a:gdLst>
              <a:gd name="connsiteX0" fmla="*/ 0 w 1997402"/>
              <a:gd name="connsiteY0" fmla="*/ 0 h 534408"/>
              <a:gd name="connsiteX1" fmla="*/ 1591548 w 1997402"/>
              <a:gd name="connsiteY1" fmla="*/ 0 h 534408"/>
              <a:gd name="connsiteX2" fmla="*/ 1591548 w 1997402"/>
              <a:gd name="connsiteY2" fmla="*/ 356 h 534408"/>
              <a:gd name="connsiteX3" fmla="*/ 1784986 w 1997402"/>
              <a:gd name="connsiteY3" fmla="*/ 356 h 534408"/>
              <a:gd name="connsiteX4" fmla="*/ 1841638 w 1997402"/>
              <a:gd name="connsiteY4" fmla="*/ 28773 h 534408"/>
              <a:gd name="connsiteX5" fmla="*/ 1983239 w 1997402"/>
              <a:gd name="connsiteY5" fmla="*/ 227478 h 534408"/>
              <a:gd name="connsiteX6" fmla="*/ 1983239 w 1997402"/>
              <a:gd name="connsiteY6" fmla="*/ 309529 h 534408"/>
              <a:gd name="connsiteX7" fmla="*/ 1841638 w 1997402"/>
              <a:gd name="connsiteY7" fmla="*/ 505088 h 534408"/>
              <a:gd name="connsiteX8" fmla="*/ 1784986 w 1997402"/>
              <a:gd name="connsiteY8" fmla="*/ 533505 h 534408"/>
              <a:gd name="connsiteX9" fmla="*/ 1591548 w 1997402"/>
              <a:gd name="connsiteY9" fmla="*/ 533505 h 534408"/>
              <a:gd name="connsiteX10" fmla="*/ 1591548 w 1997402"/>
              <a:gd name="connsiteY10" fmla="*/ 534408 h 534408"/>
              <a:gd name="connsiteX11" fmla="*/ 0 w 1997402"/>
              <a:gd name="connsiteY11" fmla="*/ 534408 h 53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7402" h="534408">
                <a:moveTo>
                  <a:pt x="0" y="0"/>
                </a:moveTo>
                <a:lnTo>
                  <a:pt x="1591548" y="0"/>
                </a:lnTo>
                <a:lnTo>
                  <a:pt x="1591548" y="356"/>
                </a:lnTo>
                <a:lnTo>
                  <a:pt x="1784986" y="356"/>
                </a:lnTo>
                <a:cubicBezTo>
                  <a:pt x="1806989" y="356"/>
                  <a:pt x="1829049" y="9846"/>
                  <a:pt x="1841638" y="28773"/>
                </a:cubicBezTo>
                <a:lnTo>
                  <a:pt x="1983239" y="227478"/>
                </a:lnTo>
                <a:cubicBezTo>
                  <a:pt x="2002123" y="252749"/>
                  <a:pt x="2002123" y="284258"/>
                  <a:pt x="1983239" y="309529"/>
                </a:cubicBezTo>
                <a:lnTo>
                  <a:pt x="1841638" y="505088"/>
                </a:lnTo>
                <a:cubicBezTo>
                  <a:pt x="1829049" y="524015"/>
                  <a:pt x="1806989" y="533505"/>
                  <a:pt x="1784986" y="533505"/>
                </a:cubicBezTo>
                <a:lnTo>
                  <a:pt x="1591548" y="533505"/>
                </a:lnTo>
                <a:lnTo>
                  <a:pt x="1591548" y="534408"/>
                </a:lnTo>
                <a:lnTo>
                  <a:pt x="0" y="534408"/>
                </a:lnTo>
                <a:close/>
              </a:path>
            </a:pathLst>
          </a:custGeom>
          <a:solidFill>
            <a:srgbClr val="1B587C"/>
          </a:solidFill>
          <a:ln w="9525">
            <a:noFill/>
            <a:round/>
            <a:headEnd/>
            <a:tailEnd/>
          </a:ln>
        </p:spPr>
        <p:txBody>
          <a:bodyPr vert="horz" wrap="square" lIns="91440" tIns="45720" rIns="91440" bIns="45720" numCol="1" anchor="t" anchorCtr="0" compatLnSpc="1">
            <a:prstTxWarp prst="textNoShape">
              <a:avLst/>
            </a:prstTxWarp>
            <a:noAutofit/>
          </a:bodyPr>
          <a:lstStyle/>
          <a:p>
            <a:endParaRPr lang="en-IN" dirty="0">
              <a:highlight>
                <a:srgbClr val="FFFF00"/>
              </a:highlight>
            </a:endParaRPr>
          </a:p>
        </p:txBody>
      </p:sp>
      <p:sp>
        <p:nvSpPr>
          <p:cNvPr id="263" name="Freeform 9">
            <a:extLst>
              <a:ext uri="{FF2B5EF4-FFF2-40B4-BE49-F238E27FC236}">
                <a16:creationId xmlns:a16="http://schemas.microsoft.com/office/drawing/2014/main" id="{F6E019DD-776D-49D7-90BA-BC78B3DAD430}"/>
              </a:ext>
            </a:extLst>
          </p:cNvPr>
          <p:cNvSpPr>
            <a:spLocks noEditPoints="1"/>
          </p:cNvSpPr>
          <p:nvPr/>
        </p:nvSpPr>
        <p:spPr bwMode="auto">
          <a:xfrm>
            <a:off x="2425717" y="5049915"/>
            <a:ext cx="1125125" cy="1125125"/>
          </a:xfrm>
          <a:custGeom>
            <a:avLst/>
            <a:gdLst>
              <a:gd name="T0" fmla="*/ 336 w 357"/>
              <a:gd name="T1" fmla="*/ 94 h 357"/>
              <a:gd name="T2" fmla="*/ 333 w 357"/>
              <a:gd name="T3" fmla="*/ 89 h 357"/>
              <a:gd name="T4" fmla="*/ 328 w 357"/>
              <a:gd name="T5" fmla="*/ 81 h 357"/>
              <a:gd name="T6" fmla="*/ 323 w 357"/>
              <a:gd name="T7" fmla="*/ 74 h 357"/>
              <a:gd name="T8" fmla="*/ 264 w 357"/>
              <a:gd name="T9" fmla="*/ 22 h 357"/>
              <a:gd name="T10" fmla="*/ 178 w 357"/>
              <a:gd name="T11" fmla="*/ 0 h 357"/>
              <a:gd name="T12" fmla="*/ 93 w 357"/>
              <a:gd name="T13" fmla="*/ 22 h 357"/>
              <a:gd name="T14" fmla="*/ 76 w 357"/>
              <a:gd name="T15" fmla="*/ 33 h 357"/>
              <a:gd name="T16" fmla="*/ 21 w 357"/>
              <a:gd name="T17" fmla="*/ 95 h 357"/>
              <a:gd name="T18" fmla="*/ 0 w 357"/>
              <a:gd name="T19" fmla="*/ 179 h 357"/>
              <a:gd name="T20" fmla="*/ 72 w 357"/>
              <a:gd name="T21" fmla="*/ 322 h 357"/>
              <a:gd name="T22" fmla="*/ 76 w 357"/>
              <a:gd name="T23" fmla="*/ 325 h 357"/>
              <a:gd name="T24" fmla="*/ 178 w 357"/>
              <a:gd name="T25" fmla="*/ 357 h 357"/>
              <a:gd name="T26" fmla="*/ 323 w 357"/>
              <a:gd name="T27" fmla="*/ 284 h 357"/>
              <a:gd name="T28" fmla="*/ 336 w 357"/>
              <a:gd name="T29" fmla="*/ 263 h 357"/>
              <a:gd name="T30" fmla="*/ 357 w 357"/>
              <a:gd name="T31" fmla="*/ 179 h 357"/>
              <a:gd name="T32" fmla="*/ 336 w 357"/>
              <a:gd name="T33" fmla="*/ 94 h 357"/>
              <a:gd name="T34" fmla="*/ 178 w 357"/>
              <a:gd name="T35" fmla="*/ 323 h 357"/>
              <a:gd name="T36" fmla="*/ 35 w 357"/>
              <a:gd name="T37" fmla="*/ 179 h 357"/>
              <a:gd name="T38" fmla="*/ 178 w 357"/>
              <a:gd name="T39" fmla="*/ 35 h 357"/>
              <a:gd name="T40" fmla="*/ 322 w 357"/>
              <a:gd name="T41" fmla="*/ 179 h 357"/>
              <a:gd name="T42" fmla="*/ 178 w 357"/>
              <a:gd name="T43" fmla="*/ 32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7" h="357">
                <a:moveTo>
                  <a:pt x="336" y="94"/>
                </a:moveTo>
                <a:cubicBezTo>
                  <a:pt x="335" y="92"/>
                  <a:pt x="334" y="91"/>
                  <a:pt x="333" y="89"/>
                </a:cubicBezTo>
                <a:cubicBezTo>
                  <a:pt x="331" y="86"/>
                  <a:pt x="330" y="84"/>
                  <a:pt x="328" y="81"/>
                </a:cubicBezTo>
                <a:cubicBezTo>
                  <a:pt x="326" y="78"/>
                  <a:pt x="325" y="76"/>
                  <a:pt x="323" y="74"/>
                </a:cubicBezTo>
                <a:cubicBezTo>
                  <a:pt x="307" y="52"/>
                  <a:pt x="287" y="35"/>
                  <a:pt x="264" y="22"/>
                </a:cubicBezTo>
                <a:cubicBezTo>
                  <a:pt x="239" y="8"/>
                  <a:pt x="210" y="0"/>
                  <a:pt x="178" y="0"/>
                </a:cubicBezTo>
                <a:cubicBezTo>
                  <a:pt x="147" y="0"/>
                  <a:pt x="118" y="8"/>
                  <a:pt x="93" y="22"/>
                </a:cubicBezTo>
                <a:cubicBezTo>
                  <a:pt x="87" y="25"/>
                  <a:pt x="81" y="29"/>
                  <a:pt x="76" y="33"/>
                </a:cubicBezTo>
                <a:cubicBezTo>
                  <a:pt x="53" y="49"/>
                  <a:pt x="34" y="70"/>
                  <a:pt x="21" y="95"/>
                </a:cubicBezTo>
                <a:cubicBezTo>
                  <a:pt x="7" y="120"/>
                  <a:pt x="0" y="148"/>
                  <a:pt x="0" y="179"/>
                </a:cubicBezTo>
                <a:cubicBezTo>
                  <a:pt x="0" y="237"/>
                  <a:pt x="28" y="289"/>
                  <a:pt x="72" y="322"/>
                </a:cubicBezTo>
                <a:cubicBezTo>
                  <a:pt x="73" y="323"/>
                  <a:pt x="74" y="324"/>
                  <a:pt x="76" y="325"/>
                </a:cubicBezTo>
                <a:cubicBezTo>
                  <a:pt x="105" y="345"/>
                  <a:pt x="140" y="357"/>
                  <a:pt x="178" y="357"/>
                </a:cubicBezTo>
                <a:cubicBezTo>
                  <a:pt x="238" y="357"/>
                  <a:pt x="290" y="328"/>
                  <a:pt x="323" y="284"/>
                </a:cubicBezTo>
                <a:cubicBezTo>
                  <a:pt x="328" y="277"/>
                  <a:pt x="332" y="271"/>
                  <a:pt x="336" y="263"/>
                </a:cubicBezTo>
                <a:cubicBezTo>
                  <a:pt x="349" y="238"/>
                  <a:pt x="357" y="209"/>
                  <a:pt x="357" y="179"/>
                </a:cubicBezTo>
                <a:cubicBezTo>
                  <a:pt x="357" y="148"/>
                  <a:pt x="349" y="119"/>
                  <a:pt x="336" y="94"/>
                </a:cubicBezTo>
                <a:close/>
                <a:moveTo>
                  <a:pt x="178" y="323"/>
                </a:moveTo>
                <a:cubicBezTo>
                  <a:pt x="99" y="323"/>
                  <a:pt x="35" y="258"/>
                  <a:pt x="35" y="179"/>
                </a:cubicBezTo>
                <a:cubicBezTo>
                  <a:pt x="35" y="99"/>
                  <a:pt x="99" y="35"/>
                  <a:pt x="178" y="35"/>
                </a:cubicBezTo>
                <a:cubicBezTo>
                  <a:pt x="258" y="35"/>
                  <a:pt x="322" y="99"/>
                  <a:pt x="322" y="179"/>
                </a:cubicBezTo>
                <a:cubicBezTo>
                  <a:pt x="322" y="258"/>
                  <a:pt x="258" y="323"/>
                  <a:pt x="178" y="323"/>
                </a:cubicBezTo>
                <a:close/>
              </a:path>
            </a:pathLst>
          </a:custGeom>
          <a:solidFill>
            <a:srgbClr val="1B587C"/>
          </a:solidFill>
          <a:ln w="2857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264" name="Oval 10">
            <a:extLst>
              <a:ext uri="{FF2B5EF4-FFF2-40B4-BE49-F238E27FC236}">
                <a16:creationId xmlns:a16="http://schemas.microsoft.com/office/drawing/2014/main" id="{4CC1CAE8-610E-4BAD-9932-845A56C14C64}"/>
              </a:ext>
            </a:extLst>
          </p:cNvPr>
          <p:cNvSpPr>
            <a:spLocks noChangeArrowheads="1"/>
          </p:cNvSpPr>
          <p:nvPr/>
        </p:nvSpPr>
        <p:spPr bwMode="auto">
          <a:xfrm>
            <a:off x="2536023" y="5160221"/>
            <a:ext cx="904512" cy="906351"/>
          </a:xfrm>
          <a:prstGeom prst="ellipse">
            <a:avLst/>
          </a:pr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265" name="Freeform 11">
            <a:extLst>
              <a:ext uri="{FF2B5EF4-FFF2-40B4-BE49-F238E27FC236}">
                <a16:creationId xmlns:a16="http://schemas.microsoft.com/office/drawing/2014/main" id="{8CEBDF29-5414-4DD5-9B0B-462023C02EF1}"/>
              </a:ext>
            </a:extLst>
          </p:cNvPr>
          <p:cNvSpPr>
            <a:spLocks/>
          </p:cNvSpPr>
          <p:nvPr/>
        </p:nvSpPr>
        <p:spPr bwMode="auto">
          <a:xfrm>
            <a:off x="1067109" y="5261336"/>
            <a:ext cx="2272312" cy="705961"/>
          </a:xfrm>
          <a:custGeom>
            <a:avLst/>
            <a:gdLst>
              <a:gd name="T0" fmla="*/ 609 w 721"/>
              <a:gd name="T1" fmla="*/ 0 h 224"/>
              <a:gd name="T2" fmla="*/ 70 w 721"/>
              <a:gd name="T3" fmla="*/ 0 h 224"/>
              <a:gd name="T4" fmla="*/ 0 w 721"/>
              <a:gd name="T5" fmla="*/ 70 h 224"/>
              <a:gd name="T6" fmla="*/ 0 w 721"/>
              <a:gd name="T7" fmla="*/ 153 h 224"/>
              <a:gd name="T8" fmla="*/ 70 w 721"/>
              <a:gd name="T9" fmla="*/ 224 h 224"/>
              <a:gd name="T10" fmla="*/ 609 w 721"/>
              <a:gd name="T11" fmla="*/ 224 h 224"/>
              <a:gd name="T12" fmla="*/ 721 w 721"/>
              <a:gd name="T13" fmla="*/ 112 h 224"/>
              <a:gd name="T14" fmla="*/ 609 w 721"/>
              <a:gd name="T15" fmla="*/ 0 h 2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1" h="224">
                <a:moveTo>
                  <a:pt x="609" y="0"/>
                </a:moveTo>
                <a:cubicBezTo>
                  <a:pt x="70" y="0"/>
                  <a:pt x="70" y="0"/>
                  <a:pt x="70" y="0"/>
                </a:cubicBezTo>
                <a:cubicBezTo>
                  <a:pt x="32" y="0"/>
                  <a:pt x="0" y="31"/>
                  <a:pt x="0" y="70"/>
                </a:cubicBezTo>
                <a:cubicBezTo>
                  <a:pt x="0" y="153"/>
                  <a:pt x="0" y="153"/>
                  <a:pt x="0" y="153"/>
                </a:cubicBezTo>
                <a:cubicBezTo>
                  <a:pt x="0" y="192"/>
                  <a:pt x="32" y="224"/>
                  <a:pt x="70" y="224"/>
                </a:cubicBezTo>
                <a:cubicBezTo>
                  <a:pt x="609" y="224"/>
                  <a:pt x="609" y="224"/>
                  <a:pt x="609" y="224"/>
                </a:cubicBezTo>
                <a:cubicBezTo>
                  <a:pt x="671" y="224"/>
                  <a:pt x="721" y="174"/>
                  <a:pt x="721" y="112"/>
                </a:cubicBezTo>
                <a:cubicBezTo>
                  <a:pt x="721" y="50"/>
                  <a:pt x="671" y="0"/>
                  <a:pt x="609" y="0"/>
                </a:cubicBezTo>
                <a:close/>
              </a:path>
            </a:pathLst>
          </a:custGeom>
          <a:solidFill>
            <a:srgbClr val="FFFFFF"/>
          </a:solidFill>
          <a:ln w="1111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266" name="Oval 12">
            <a:extLst>
              <a:ext uri="{FF2B5EF4-FFF2-40B4-BE49-F238E27FC236}">
                <a16:creationId xmlns:a16="http://schemas.microsoft.com/office/drawing/2014/main" id="{7FF12939-63A3-4BE8-A172-355EF291EB81}"/>
              </a:ext>
            </a:extLst>
          </p:cNvPr>
          <p:cNvSpPr>
            <a:spLocks noChangeArrowheads="1"/>
          </p:cNvSpPr>
          <p:nvPr/>
        </p:nvSpPr>
        <p:spPr bwMode="auto">
          <a:xfrm>
            <a:off x="2712513" y="5338550"/>
            <a:ext cx="547855" cy="549693"/>
          </a:xfrm>
          <a:prstGeom prst="ellipse">
            <a:avLst/>
          </a:prstGeom>
          <a:solidFill>
            <a:srgbClr val="1B587C"/>
          </a:solidFill>
          <a:ln w="9525">
            <a:noFill/>
            <a:round/>
            <a:headEnd/>
            <a:tailEnd/>
          </a:ln>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267" name="Rectangle 266">
            <a:extLst>
              <a:ext uri="{FF2B5EF4-FFF2-40B4-BE49-F238E27FC236}">
                <a16:creationId xmlns:a16="http://schemas.microsoft.com/office/drawing/2014/main" id="{51E1B149-7106-48ED-960E-051650E75145}"/>
              </a:ext>
            </a:extLst>
          </p:cNvPr>
          <p:cNvSpPr/>
          <p:nvPr/>
        </p:nvSpPr>
        <p:spPr>
          <a:xfrm>
            <a:off x="1060767" y="5355023"/>
            <a:ext cx="1620180" cy="549381"/>
          </a:xfrm>
          <a:prstGeom prst="rect">
            <a:avLst/>
          </a:prstGeom>
        </p:spPr>
        <p:txBody>
          <a:bodyPr wrap="square" anchor="ctr">
            <a:spAutoFit/>
          </a:bodyPr>
          <a:lstStyle/>
          <a:p>
            <a:pPr lvl="0" algn="ctr">
              <a:lnSpc>
                <a:spcPct val="80000"/>
              </a:lnSpc>
              <a:defRPr/>
            </a:pPr>
            <a:r>
              <a:rPr lang="en-ZA" sz="1800" kern="0" dirty="0">
                <a:solidFill>
                  <a:srgbClr val="1B587C"/>
                </a:solidFill>
                <a:latin typeface="Bebas Neue Bold" panose="020B0606020202050201" pitchFamily="34" charset="0"/>
              </a:rPr>
              <a:t>Total </a:t>
            </a:r>
            <a:br>
              <a:rPr lang="en-ZA" sz="1800" kern="0" dirty="0">
                <a:solidFill>
                  <a:srgbClr val="1B587C"/>
                </a:solidFill>
                <a:latin typeface="Bebas Neue Bold" panose="020B0606020202050201" pitchFamily="34" charset="0"/>
              </a:rPr>
            </a:br>
            <a:r>
              <a:rPr lang="en-ZA" sz="1800" kern="0" dirty="0">
                <a:solidFill>
                  <a:srgbClr val="1B587C"/>
                </a:solidFill>
                <a:latin typeface="Bebas Neue Bold" panose="020B0606020202050201" pitchFamily="34" charset="0"/>
              </a:rPr>
              <a:t>Bed Nights</a:t>
            </a:r>
          </a:p>
        </p:txBody>
      </p:sp>
      <p:sp>
        <p:nvSpPr>
          <p:cNvPr id="268" name="Rectangle 267">
            <a:extLst>
              <a:ext uri="{FF2B5EF4-FFF2-40B4-BE49-F238E27FC236}">
                <a16:creationId xmlns:a16="http://schemas.microsoft.com/office/drawing/2014/main" id="{2C571AA6-82AB-4821-8F7E-68241E63BD87}"/>
              </a:ext>
            </a:extLst>
          </p:cNvPr>
          <p:cNvSpPr/>
          <p:nvPr/>
        </p:nvSpPr>
        <p:spPr>
          <a:xfrm>
            <a:off x="3806980" y="5445047"/>
            <a:ext cx="1215076" cy="369332"/>
          </a:xfrm>
          <a:prstGeom prst="rect">
            <a:avLst/>
          </a:prstGeom>
        </p:spPr>
        <p:txBody>
          <a:bodyPr wrap="none" lIns="0" tIns="0" rIns="0" bIns="0" anchor="ctr">
            <a:spAutoFit/>
          </a:bodyPr>
          <a:lstStyle/>
          <a:p>
            <a:pPr lvl="0" algn="ctr">
              <a:defRPr/>
            </a:pPr>
            <a:r>
              <a:rPr lang="en-ZA" sz="2400" dirty="0">
                <a:solidFill>
                  <a:schemeClr val="bg1"/>
                </a:solidFill>
                <a:latin typeface="Bebas Neue Bold" panose="020B0606020202050201" pitchFamily="34" charset="0"/>
              </a:rPr>
              <a:t>28.4 MILLION</a:t>
            </a:r>
          </a:p>
        </p:txBody>
      </p:sp>
      <p:grpSp>
        <p:nvGrpSpPr>
          <p:cNvPr id="166" name="Group 346">
            <a:extLst>
              <a:ext uri="{FF2B5EF4-FFF2-40B4-BE49-F238E27FC236}">
                <a16:creationId xmlns:a16="http://schemas.microsoft.com/office/drawing/2014/main" id="{17AB243A-BDDA-40D5-8828-5BA25B0991E0}"/>
              </a:ext>
            </a:extLst>
          </p:cNvPr>
          <p:cNvGrpSpPr/>
          <p:nvPr/>
        </p:nvGrpSpPr>
        <p:grpSpPr>
          <a:xfrm>
            <a:off x="2812287" y="5460571"/>
            <a:ext cx="339973" cy="338285"/>
            <a:chOff x="4553958" y="1419263"/>
            <a:chExt cx="373147" cy="404227"/>
          </a:xfrm>
          <a:solidFill>
            <a:schemeClr val="bg1"/>
          </a:solidFill>
        </p:grpSpPr>
        <p:grpSp>
          <p:nvGrpSpPr>
            <p:cNvPr id="167" name="Group 347">
              <a:extLst>
                <a:ext uri="{FF2B5EF4-FFF2-40B4-BE49-F238E27FC236}">
                  <a16:creationId xmlns:a16="http://schemas.microsoft.com/office/drawing/2014/main" id="{69C3EEA8-DA66-47E5-BDF8-FE1A5FCD73D4}"/>
                </a:ext>
              </a:extLst>
            </p:cNvPr>
            <p:cNvGrpSpPr/>
            <p:nvPr/>
          </p:nvGrpSpPr>
          <p:grpSpPr>
            <a:xfrm>
              <a:off x="4553958" y="1613186"/>
              <a:ext cx="373147" cy="210304"/>
              <a:chOff x="4995418" y="1644473"/>
              <a:chExt cx="346917" cy="195520"/>
            </a:xfrm>
            <a:grpFill/>
          </p:grpSpPr>
          <p:sp>
            <p:nvSpPr>
              <p:cNvPr id="175" name="Freeform 44">
                <a:extLst>
                  <a:ext uri="{FF2B5EF4-FFF2-40B4-BE49-F238E27FC236}">
                    <a16:creationId xmlns:a16="http://schemas.microsoft.com/office/drawing/2014/main" id="{87BEB8DA-940E-4629-98EF-D6606D3C4716}"/>
                  </a:ext>
                </a:extLst>
              </p:cNvPr>
              <p:cNvSpPr>
                <a:spLocks noEditPoints="1"/>
              </p:cNvSpPr>
              <p:nvPr/>
            </p:nvSpPr>
            <p:spPr bwMode="auto">
              <a:xfrm>
                <a:off x="4995418" y="1644473"/>
                <a:ext cx="346917" cy="195520"/>
              </a:xfrm>
              <a:custGeom>
                <a:avLst/>
                <a:gdLst>
                  <a:gd name="T0" fmla="*/ 1428 w 1552"/>
                  <a:gd name="T1" fmla="*/ 697 h 873"/>
                  <a:gd name="T2" fmla="*/ 1428 w 1552"/>
                  <a:gd name="T3" fmla="*/ 873 h 873"/>
                  <a:gd name="T4" fmla="*/ 1552 w 1552"/>
                  <a:gd name="T5" fmla="*/ 873 h 873"/>
                  <a:gd name="T6" fmla="*/ 1552 w 1552"/>
                  <a:gd name="T7" fmla="*/ 573 h 873"/>
                  <a:gd name="T8" fmla="*/ 124 w 1552"/>
                  <a:gd name="T9" fmla="*/ 573 h 873"/>
                  <a:gd name="T10" fmla="*/ 124 w 1552"/>
                  <a:gd name="T11" fmla="*/ 64 h 873"/>
                  <a:gd name="T12" fmla="*/ 106 w 1552"/>
                  <a:gd name="T13" fmla="*/ 20 h 873"/>
                  <a:gd name="T14" fmla="*/ 62 w 1552"/>
                  <a:gd name="T15" fmla="*/ 0 h 873"/>
                  <a:gd name="T16" fmla="*/ 18 w 1552"/>
                  <a:gd name="T17" fmla="*/ 20 h 873"/>
                  <a:gd name="T18" fmla="*/ 0 w 1552"/>
                  <a:gd name="T19" fmla="*/ 64 h 873"/>
                  <a:gd name="T20" fmla="*/ 0 w 1552"/>
                  <a:gd name="T21" fmla="*/ 873 h 873"/>
                  <a:gd name="T22" fmla="*/ 124 w 1552"/>
                  <a:gd name="T23" fmla="*/ 873 h 873"/>
                  <a:gd name="T24" fmla="*/ 124 w 1552"/>
                  <a:gd name="T25" fmla="*/ 697 h 873"/>
                  <a:gd name="T26" fmla="*/ 1428 w 1552"/>
                  <a:gd name="T27" fmla="*/ 697 h 873"/>
                  <a:gd name="T28" fmla="*/ 1428 w 1552"/>
                  <a:gd name="T29" fmla="*/ 697 h 873"/>
                  <a:gd name="T30" fmla="*/ 1428 w 1552"/>
                  <a:gd name="T31" fmla="*/ 697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52" h="873">
                    <a:moveTo>
                      <a:pt x="1428" y="697"/>
                    </a:moveTo>
                    <a:cubicBezTo>
                      <a:pt x="1428" y="873"/>
                      <a:pt x="1428" y="873"/>
                      <a:pt x="1428" y="873"/>
                    </a:cubicBezTo>
                    <a:cubicBezTo>
                      <a:pt x="1552" y="873"/>
                      <a:pt x="1552" y="873"/>
                      <a:pt x="1552" y="873"/>
                    </a:cubicBezTo>
                    <a:cubicBezTo>
                      <a:pt x="1552" y="573"/>
                      <a:pt x="1552" y="573"/>
                      <a:pt x="1552" y="573"/>
                    </a:cubicBezTo>
                    <a:cubicBezTo>
                      <a:pt x="124" y="573"/>
                      <a:pt x="124" y="573"/>
                      <a:pt x="124" y="573"/>
                    </a:cubicBezTo>
                    <a:cubicBezTo>
                      <a:pt x="124" y="64"/>
                      <a:pt x="124" y="64"/>
                      <a:pt x="124" y="64"/>
                    </a:cubicBezTo>
                    <a:cubicBezTo>
                      <a:pt x="124" y="48"/>
                      <a:pt x="118" y="33"/>
                      <a:pt x="106" y="20"/>
                    </a:cubicBezTo>
                    <a:cubicBezTo>
                      <a:pt x="94" y="7"/>
                      <a:pt x="79" y="0"/>
                      <a:pt x="62" y="0"/>
                    </a:cubicBezTo>
                    <a:cubicBezTo>
                      <a:pt x="45" y="0"/>
                      <a:pt x="30" y="7"/>
                      <a:pt x="18" y="20"/>
                    </a:cubicBezTo>
                    <a:cubicBezTo>
                      <a:pt x="6" y="33"/>
                      <a:pt x="0" y="48"/>
                      <a:pt x="0" y="64"/>
                    </a:cubicBezTo>
                    <a:cubicBezTo>
                      <a:pt x="0" y="873"/>
                      <a:pt x="0" y="873"/>
                      <a:pt x="0" y="873"/>
                    </a:cubicBezTo>
                    <a:cubicBezTo>
                      <a:pt x="124" y="873"/>
                      <a:pt x="124" y="873"/>
                      <a:pt x="124" y="873"/>
                    </a:cubicBezTo>
                    <a:cubicBezTo>
                      <a:pt x="124" y="697"/>
                      <a:pt x="124" y="697"/>
                      <a:pt x="124" y="697"/>
                    </a:cubicBezTo>
                    <a:lnTo>
                      <a:pt x="1428" y="697"/>
                    </a:lnTo>
                    <a:close/>
                    <a:moveTo>
                      <a:pt x="1428" y="697"/>
                    </a:moveTo>
                    <a:cubicBezTo>
                      <a:pt x="1428" y="697"/>
                      <a:pt x="1428" y="697"/>
                      <a:pt x="1428" y="6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black"/>
                  </a:solidFill>
                  <a:effectLst/>
                  <a:highlight>
                    <a:srgbClr val="FFFF00"/>
                  </a:highlight>
                  <a:uLnTx/>
                  <a:uFillTx/>
                  <a:latin typeface="Calibri" panose="020F0502020204030204"/>
                  <a:ea typeface="+mn-ea"/>
                  <a:cs typeface="+mn-cs"/>
                </a:endParaRPr>
              </a:p>
            </p:txBody>
          </p:sp>
          <p:sp>
            <p:nvSpPr>
              <p:cNvPr id="182" name="Freeform 45">
                <a:extLst>
                  <a:ext uri="{FF2B5EF4-FFF2-40B4-BE49-F238E27FC236}">
                    <a16:creationId xmlns:a16="http://schemas.microsoft.com/office/drawing/2014/main" id="{C914D18B-6349-4FAA-84D0-8D9D20C44111}"/>
                  </a:ext>
                </a:extLst>
              </p:cNvPr>
              <p:cNvSpPr>
                <a:spLocks noEditPoints="1"/>
              </p:cNvSpPr>
              <p:nvPr/>
            </p:nvSpPr>
            <p:spPr bwMode="auto">
              <a:xfrm>
                <a:off x="5048191" y="1680809"/>
                <a:ext cx="51043" cy="51043"/>
              </a:xfrm>
              <a:custGeom>
                <a:avLst/>
                <a:gdLst>
                  <a:gd name="T0" fmla="*/ 114 w 230"/>
                  <a:gd name="T1" fmla="*/ 228 h 228"/>
                  <a:gd name="T2" fmla="*/ 195 w 230"/>
                  <a:gd name="T3" fmla="*/ 194 h 228"/>
                  <a:gd name="T4" fmla="*/ 230 w 230"/>
                  <a:gd name="T5" fmla="*/ 114 h 228"/>
                  <a:gd name="T6" fmla="*/ 195 w 230"/>
                  <a:gd name="T7" fmla="*/ 34 h 228"/>
                  <a:gd name="T8" fmla="*/ 114 w 230"/>
                  <a:gd name="T9" fmla="*/ 0 h 228"/>
                  <a:gd name="T10" fmla="*/ 33 w 230"/>
                  <a:gd name="T11" fmla="*/ 34 h 228"/>
                  <a:gd name="T12" fmla="*/ 0 w 230"/>
                  <a:gd name="T13" fmla="*/ 114 h 228"/>
                  <a:gd name="T14" fmla="*/ 33 w 230"/>
                  <a:gd name="T15" fmla="*/ 194 h 228"/>
                  <a:gd name="T16" fmla="*/ 114 w 230"/>
                  <a:gd name="T17" fmla="*/ 228 h 228"/>
                  <a:gd name="T18" fmla="*/ 114 w 230"/>
                  <a:gd name="T19" fmla="*/ 228 h 228"/>
                  <a:gd name="T20" fmla="*/ 114 w 230"/>
                  <a:gd name="T21"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0" h="228">
                    <a:moveTo>
                      <a:pt x="114" y="228"/>
                    </a:moveTo>
                    <a:cubicBezTo>
                      <a:pt x="145" y="228"/>
                      <a:pt x="172" y="217"/>
                      <a:pt x="195" y="194"/>
                    </a:cubicBezTo>
                    <a:cubicBezTo>
                      <a:pt x="219" y="172"/>
                      <a:pt x="230" y="145"/>
                      <a:pt x="230" y="114"/>
                    </a:cubicBezTo>
                    <a:cubicBezTo>
                      <a:pt x="230" y="83"/>
                      <a:pt x="219" y="56"/>
                      <a:pt x="195" y="34"/>
                    </a:cubicBezTo>
                    <a:cubicBezTo>
                      <a:pt x="172" y="12"/>
                      <a:pt x="145" y="0"/>
                      <a:pt x="114" y="0"/>
                    </a:cubicBezTo>
                    <a:cubicBezTo>
                      <a:pt x="82" y="0"/>
                      <a:pt x="56" y="12"/>
                      <a:pt x="33" y="34"/>
                    </a:cubicBezTo>
                    <a:cubicBezTo>
                      <a:pt x="11" y="56"/>
                      <a:pt x="0" y="83"/>
                      <a:pt x="0" y="114"/>
                    </a:cubicBezTo>
                    <a:cubicBezTo>
                      <a:pt x="0" y="145"/>
                      <a:pt x="11" y="172"/>
                      <a:pt x="33" y="194"/>
                    </a:cubicBezTo>
                    <a:cubicBezTo>
                      <a:pt x="56" y="217"/>
                      <a:pt x="82" y="228"/>
                      <a:pt x="114" y="228"/>
                    </a:cubicBezTo>
                    <a:close/>
                    <a:moveTo>
                      <a:pt x="114" y="228"/>
                    </a:moveTo>
                    <a:cubicBezTo>
                      <a:pt x="114" y="228"/>
                      <a:pt x="114" y="228"/>
                      <a:pt x="114" y="2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black"/>
                  </a:solidFill>
                  <a:effectLst/>
                  <a:highlight>
                    <a:srgbClr val="FFFF00"/>
                  </a:highlight>
                  <a:uLnTx/>
                  <a:uFillTx/>
                  <a:latin typeface="Calibri" panose="020F0502020204030204"/>
                  <a:ea typeface="+mn-ea"/>
                  <a:cs typeface="+mn-cs"/>
                </a:endParaRPr>
              </a:p>
            </p:txBody>
          </p:sp>
          <p:sp>
            <p:nvSpPr>
              <p:cNvPr id="183" name="Freeform 46">
                <a:extLst>
                  <a:ext uri="{FF2B5EF4-FFF2-40B4-BE49-F238E27FC236}">
                    <a16:creationId xmlns:a16="http://schemas.microsoft.com/office/drawing/2014/main" id="{437879AC-AB4C-4DCF-B3FF-3EDBCD6B7881}"/>
                  </a:ext>
                </a:extLst>
              </p:cNvPr>
              <p:cNvSpPr>
                <a:spLocks noEditPoints="1"/>
              </p:cNvSpPr>
              <p:nvPr/>
            </p:nvSpPr>
            <p:spPr bwMode="auto">
              <a:xfrm>
                <a:off x="5055977" y="1724931"/>
                <a:ext cx="35470" cy="6921"/>
              </a:xfrm>
              <a:custGeom>
                <a:avLst/>
                <a:gdLst>
                  <a:gd name="T0" fmla="*/ 159 w 159"/>
                  <a:gd name="T1" fmla="*/ 0 h 32"/>
                  <a:gd name="T2" fmla="*/ 0 w 159"/>
                  <a:gd name="T3" fmla="*/ 0 h 32"/>
                  <a:gd name="T4" fmla="*/ 79 w 159"/>
                  <a:gd name="T5" fmla="*/ 32 h 32"/>
                  <a:gd name="T6" fmla="*/ 159 w 159"/>
                  <a:gd name="T7" fmla="*/ 0 h 32"/>
                  <a:gd name="T8" fmla="*/ 159 w 159"/>
                  <a:gd name="T9" fmla="*/ 0 h 32"/>
                  <a:gd name="T10" fmla="*/ 159 w 159"/>
                  <a:gd name="T11" fmla="*/ 0 h 32"/>
                </a:gdLst>
                <a:ahLst/>
                <a:cxnLst>
                  <a:cxn ang="0">
                    <a:pos x="T0" y="T1"/>
                  </a:cxn>
                  <a:cxn ang="0">
                    <a:pos x="T2" y="T3"/>
                  </a:cxn>
                  <a:cxn ang="0">
                    <a:pos x="T4" y="T5"/>
                  </a:cxn>
                  <a:cxn ang="0">
                    <a:pos x="T6" y="T7"/>
                  </a:cxn>
                  <a:cxn ang="0">
                    <a:pos x="T8" y="T9"/>
                  </a:cxn>
                  <a:cxn ang="0">
                    <a:pos x="T10" y="T11"/>
                  </a:cxn>
                </a:cxnLst>
                <a:rect l="0" t="0" r="r" b="b"/>
                <a:pathLst>
                  <a:path w="159" h="32">
                    <a:moveTo>
                      <a:pt x="159" y="0"/>
                    </a:moveTo>
                    <a:cubicBezTo>
                      <a:pt x="0" y="0"/>
                      <a:pt x="0" y="0"/>
                      <a:pt x="0" y="0"/>
                    </a:cubicBezTo>
                    <a:cubicBezTo>
                      <a:pt x="22" y="21"/>
                      <a:pt x="48" y="32"/>
                      <a:pt x="79" y="32"/>
                    </a:cubicBezTo>
                    <a:cubicBezTo>
                      <a:pt x="109" y="32"/>
                      <a:pt x="136" y="21"/>
                      <a:pt x="159" y="0"/>
                    </a:cubicBezTo>
                    <a:close/>
                    <a:moveTo>
                      <a:pt x="159" y="0"/>
                    </a:moveTo>
                    <a:cubicBezTo>
                      <a:pt x="159" y="0"/>
                      <a:pt x="159" y="0"/>
                      <a:pt x="15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black"/>
                  </a:solidFill>
                  <a:effectLst/>
                  <a:highlight>
                    <a:srgbClr val="FFFF00"/>
                  </a:highlight>
                  <a:uLnTx/>
                  <a:uFillTx/>
                  <a:latin typeface="Calibri" panose="020F0502020204030204"/>
                  <a:ea typeface="+mn-ea"/>
                  <a:cs typeface="+mn-cs"/>
                </a:endParaRPr>
              </a:p>
            </p:txBody>
          </p:sp>
          <p:sp>
            <p:nvSpPr>
              <p:cNvPr id="184" name="Freeform 47">
                <a:extLst>
                  <a:ext uri="{FF2B5EF4-FFF2-40B4-BE49-F238E27FC236}">
                    <a16:creationId xmlns:a16="http://schemas.microsoft.com/office/drawing/2014/main" id="{5DC359D2-8B55-4457-8277-7816E39F3670}"/>
                  </a:ext>
                </a:extLst>
              </p:cNvPr>
              <p:cNvSpPr>
                <a:spLocks noEditPoints="1"/>
              </p:cNvSpPr>
              <p:nvPr/>
            </p:nvSpPr>
            <p:spPr bwMode="auto">
              <a:xfrm>
                <a:off x="5038674" y="1684269"/>
                <a:ext cx="302795" cy="73536"/>
              </a:xfrm>
              <a:custGeom>
                <a:avLst/>
                <a:gdLst>
                  <a:gd name="T0" fmla="*/ 1329 w 1355"/>
                  <a:gd name="T1" fmla="*/ 117 h 327"/>
                  <a:gd name="T2" fmla="*/ 1264 w 1355"/>
                  <a:gd name="T3" fmla="*/ 88 h 327"/>
                  <a:gd name="T4" fmla="*/ 364 w 1355"/>
                  <a:gd name="T5" fmla="*/ 0 h 327"/>
                  <a:gd name="T6" fmla="*/ 358 w 1355"/>
                  <a:gd name="T7" fmla="*/ 0 h 327"/>
                  <a:gd name="T8" fmla="*/ 317 w 1355"/>
                  <a:gd name="T9" fmla="*/ 17 h 327"/>
                  <a:gd name="T10" fmla="*/ 300 w 1355"/>
                  <a:gd name="T11" fmla="*/ 58 h 327"/>
                  <a:gd name="T12" fmla="*/ 300 w 1355"/>
                  <a:gd name="T13" fmla="*/ 213 h 327"/>
                  <a:gd name="T14" fmla="*/ 155 w 1355"/>
                  <a:gd name="T15" fmla="*/ 238 h 327"/>
                  <a:gd name="T16" fmla="*/ 55 w 1355"/>
                  <a:gd name="T17" fmla="*/ 197 h 327"/>
                  <a:gd name="T18" fmla="*/ 42 w 1355"/>
                  <a:gd name="T19" fmla="*/ 182 h 327"/>
                  <a:gd name="T20" fmla="*/ 0 w 1355"/>
                  <a:gd name="T21" fmla="*/ 240 h 327"/>
                  <a:gd name="T22" fmla="*/ 0 w 1355"/>
                  <a:gd name="T23" fmla="*/ 267 h 327"/>
                  <a:gd name="T24" fmla="*/ 61 w 1355"/>
                  <a:gd name="T25" fmla="*/ 327 h 327"/>
                  <a:gd name="T26" fmla="*/ 1355 w 1355"/>
                  <a:gd name="T27" fmla="*/ 327 h 327"/>
                  <a:gd name="T28" fmla="*/ 1355 w 1355"/>
                  <a:gd name="T29" fmla="*/ 176 h 327"/>
                  <a:gd name="T30" fmla="*/ 1329 w 1355"/>
                  <a:gd name="T31" fmla="*/ 117 h 327"/>
                  <a:gd name="T32" fmla="*/ 1329 w 1355"/>
                  <a:gd name="T33" fmla="*/ 117 h 327"/>
                  <a:gd name="T34" fmla="*/ 1329 w 1355"/>
                  <a:gd name="T35" fmla="*/ 117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55" h="327">
                    <a:moveTo>
                      <a:pt x="1329" y="117"/>
                    </a:moveTo>
                    <a:cubicBezTo>
                      <a:pt x="1312" y="102"/>
                      <a:pt x="1290" y="92"/>
                      <a:pt x="1264" y="88"/>
                    </a:cubicBezTo>
                    <a:cubicBezTo>
                      <a:pt x="364" y="0"/>
                      <a:pt x="364" y="0"/>
                      <a:pt x="364" y="0"/>
                    </a:cubicBezTo>
                    <a:cubicBezTo>
                      <a:pt x="358" y="0"/>
                      <a:pt x="358" y="0"/>
                      <a:pt x="358" y="0"/>
                    </a:cubicBezTo>
                    <a:cubicBezTo>
                      <a:pt x="342" y="0"/>
                      <a:pt x="328" y="6"/>
                      <a:pt x="317" y="17"/>
                    </a:cubicBezTo>
                    <a:cubicBezTo>
                      <a:pt x="306" y="28"/>
                      <a:pt x="300" y="42"/>
                      <a:pt x="300" y="58"/>
                    </a:cubicBezTo>
                    <a:cubicBezTo>
                      <a:pt x="300" y="213"/>
                      <a:pt x="300" y="213"/>
                      <a:pt x="300" y="213"/>
                    </a:cubicBezTo>
                    <a:cubicBezTo>
                      <a:pt x="294" y="200"/>
                      <a:pt x="193" y="238"/>
                      <a:pt x="155" y="238"/>
                    </a:cubicBezTo>
                    <a:cubicBezTo>
                      <a:pt x="116" y="238"/>
                      <a:pt x="82" y="224"/>
                      <a:pt x="55" y="197"/>
                    </a:cubicBezTo>
                    <a:cubicBezTo>
                      <a:pt x="50" y="192"/>
                      <a:pt x="46" y="187"/>
                      <a:pt x="42" y="182"/>
                    </a:cubicBezTo>
                    <a:cubicBezTo>
                      <a:pt x="18" y="190"/>
                      <a:pt x="0" y="213"/>
                      <a:pt x="0" y="240"/>
                    </a:cubicBezTo>
                    <a:cubicBezTo>
                      <a:pt x="0" y="267"/>
                      <a:pt x="0" y="267"/>
                      <a:pt x="0" y="267"/>
                    </a:cubicBezTo>
                    <a:cubicBezTo>
                      <a:pt x="0" y="300"/>
                      <a:pt x="27" y="327"/>
                      <a:pt x="61" y="327"/>
                    </a:cubicBezTo>
                    <a:cubicBezTo>
                      <a:pt x="1355" y="327"/>
                      <a:pt x="1355" y="327"/>
                      <a:pt x="1355" y="327"/>
                    </a:cubicBezTo>
                    <a:cubicBezTo>
                      <a:pt x="1355" y="176"/>
                      <a:pt x="1355" y="176"/>
                      <a:pt x="1355" y="176"/>
                    </a:cubicBezTo>
                    <a:cubicBezTo>
                      <a:pt x="1355" y="152"/>
                      <a:pt x="1346" y="132"/>
                      <a:pt x="1329" y="117"/>
                    </a:cubicBezTo>
                    <a:close/>
                    <a:moveTo>
                      <a:pt x="1329" y="117"/>
                    </a:moveTo>
                    <a:cubicBezTo>
                      <a:pt x="1329" y="117"/>
                      <a:pt x="1329" y="117"/>
                      <a:pt x="1329" y="1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black"/>
                  </a:solidFill>
                  <a:effectLst/>
                  <a:highlight>
                    <a:srgbClr val="FFFF00"/>
                  </a:highlight>
                  <a:uLnTx/>
                  <a:uFillTx/>
                  <a:latin typeface="Calibri" panose="020F0502020204030204"/>
                  <a:ea typeface="+mn-ea"/>
                  <a:cs typeface="+mn-cs"/>
                </a:endParaRPr>
              </a:p>
            </p:txBody>
          </p:sp>
        </p:grpSp>
        <p:grpSp>
          <p:nvGrpSpPr>
            <p:cNvPr id="168" name="Group 17">
              <a:extLst>
                <a:ext uri="{FF2B5EF4-FFF2-40B4-BE49-F238E27FC236}">
                  <a16:creationId xmlns:a16="http://schemas.microsoft.com/office/drawing/2014/main" id="{EED97827-B82F-4323-86E9-284E81AC175F}"/>
                </a:ext>
              </a:extLst>
            </p:cNvPr>
            <p:cNvGrpSpPr>
              <a:grpSpLocks noChangeAspect="1"/>
            </p:cNvGrpSpPr>
            <p:nvPr/>
          </p:nvGrpSpPr>
          <p:grpSpPr bwMode="auto">
            <a:xfrm>
              <a:off x="4689140" y="1419263"/>
              <a:ext cx="237025" cy="184207"/>
              <a:chOff x="-1538" y="1573"/>
              <a:chExt cx="4685" cy="3641"/>
            </a:xfrm>
            <a:grpFill/>
          </p:grpSpPr>
          <p:sp>
            <p:nvSpPr>
              <p:cNvPr id="169" name="Freeform 18">
                <a:extLst>
                  <a:ext uri="{FF2B5EF4-FFF2-40B4-BE49-F238E27FC236}">
                    <a16:creationId xmlns:a16="http://schemas.microsoft.com/office/drawing/2014/main" id="{8773FA2F-05AA-4505-A9F6-4CFD0C7E48C8}"/>
                  </a:ext>
                </a:extLst>
              </p:cNvPr>
              <p:cNvSpPr>
                <a:spLocks/>
              </p:cNvSpPr>
              <p:nvPr/>
            </p:nvSpPr>
            <p:spPr bwMode="auto">
              <a:xfrm>
                <a:off x="-1538" y="1573"/>
                <a:ext cx="3605" cy="3521"/>
              </a:xfrm>
              <a:custGeom>
                <a:avLst/>
                <a:gdLst>
                  <a:gd name="T0" fmla="*/ 1318 w 2569"/>
                  <a:gd name="T1" fmla="*/ 2155 h 2511"/>
                  <a:gd name="T2" fmla="*/ 1510 w 2569"/>
                  <a:gd name="T3" fmla="*/ 2309 h 2511"/>
                  <a:gd name="T4" fmla="*/ 2569 w 2569"/>
                  <a:gd name="T5" fmla="*/ 1731 h 2511"/>
                  <a:gd name="T6" fmla="*/ 837 w 2569"/>
                  <a:gd name="T7" fmla="*/ 0 h 2511"/>
                  <a:gd name="T8" fmla="*/ 673 w 2569"/>
                  <a:gd name="T9" fmla="*/ 1991 h 2511"/>
                  <a:gd name="T10" fmla="*/ 1318 w 2569"/>
                  <a:gd name="T11" fmla="*/ 2155 h 2511"/>
                </a:gdLst>
                <a:ahLst/>
                <a:cxnLst>
                  <a:cxn ang="0">
                    <a:pos x="T0" y="T1"/>
                  </a:cxn>
                  <a:cxn ang="0">
                    <a:pos x="T2" y="T3"/>
                  </a:cxn>
                  <a:cxn ang="0">
                    <a:pos x="T4" y="T5"/>
                  </a:cxn>
                  <a:cxn ang="0">
                    <a:pos x="T6" y="T7"/>
                  </a:cxn>
                  <a:cxn ang="0">
                    <a:pos x="T8" y="T9"/>
                  </a:cxn>
                  <a:cxn ang="0">
                    <a:pos x="T10" y="T11"/>
                  </a:cxn>
                </a:cxnLst>
                <a:rect l="0" t="0" r="r" b="b"/>
                <a:pathLst>
                  <a:path w="2569" h="2511">
                    <a:moveTo>
                      <a:pt x="1318" y="2155"/>
                    </a:moveTo>
                    <a:cubicBezTo>
                      <a:pt x="1395" y="2184"/>
                      <a:pt x="1462" y="2241"/>
                      <a:pt x="1510" y="2309"/>
                    </a:cubicBezTo>
                    <a:cubicBezTo>
                      <a:pt x="1943" y="2309"/>
                      <a:pt x="2347" y="2068"/>
                      <a:pt x="2569" y="1731"/>
                    </a:cubicBezTo>
                    <a:cubicBezTo>
                      <a:pt x="1462" y="2511"/>
                      <a:pt x="0" y="1270"/>
                      <a:pt x="837" y="0"/>
                    </a:cubicBezTo>
                    <a:cubicBezTo>
                      <a:pt x="144" y="490"/>
                      <a:pt x="57" y="1443"/>
                      <a:pt x="673" y="1991"/>
                    </a:cubicBezTo>
                    <a:cubicBezTo>
                      <a:pt x="885" y="1857"/>
                      <a:pt x="1183" y="1924"/>
                      <a:pt x="1318" y="21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170" name="Freeform 19">
                <a:extLst>
                  <a:ext uri="{FF2B5EF4-FFF2-40B4-BE49-F238E27FC236}">
                    <a16:creationId xmlns:a16="http://schemas.microsoft.com/office/drawing/2014/main" id="{4B6E5D50-5578-4371-8A70-1C1C0A25230A}"/>
                  </a:ext>
                </a:extLst>
              </p:cNvPr>
              <p:cNvSpPr>
                <a:spLocks/>
              </p:cNvSpPr>
              <p:nvPr/>
            </p:nvSpPr>
            <p:spPr bwMode="auto">
              <a:xfrm>
                <a:off x="692" y="1803"/>
                <a:ext cx="810" cy="809"/>
              </a:xfrm>
              <a:custGeom>
                <a:avLst/>
                <a:gdLst>
                  <a:gd name="T0" fmla="*/ 499 w 810"/>
                  <a:gd name="T1" fmla="*/ 269 h 809"/>
                  <a:gd name="T2" fmla="*/ 405 w 810"/>
                  <a:gd name="T3" fmla="*/ 0 h 809"/>
                  <a:gd name="T4" fmla="*/ 310 w 810"/>
                  <a:gd name="T5" fmla="*/ 269 h 809"/>
                  <a:gd name="T6" fmla="*/ 0 w 810"/>
                  <a:gd name="T7" fmla="*/ 269 h 809"/>
                  <a:gd name="T8" fmla="*/ 230 w 810"/>
                  <a:gd name="T9" fmla="*/ 485 h 809"/>
                  <a:gd name="T10" fmla="*/ 135 w 810"/>
                  <a:gd name="T11" fmla="*/ 809 h 809"/>
                  <a:gd name="T12" fmla="*/ 405 w 810"/>
                  <a:gd name="T13" fmla="*/ 621 h 809"/>
                  <a:gd name="T14" fmla="*/ 675 w 810"/>
                  <a:gd name="T15" fmla="*/ 809 h 809"/>
                  <a:gd name="T16" fmla="*/ 581 w 810"/>
                  <a:gd name="T17" fmla="*/ 472 h 809"/>
                  <a:gd name="T18" fmla="*/ 810 w 810"/>
                  <a:gd name="T19" fmla="*/ 269 h 809"/>
                  <a:gd name="T20" fmla="*/ 499 w 810"/>
                  <a:gd name="T21" fmla="*/ 269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0" h="809">
                    <a:moveTo>
                      <a:pt x="499" y="269"/>
                    </a:moveTo>
                    <a:lnTo>
                      <a:pt x="405" y="0"/>
                    </a:lnTo>
                    <a:lnTo>
                      <a:pt x="310" y="269"/>
                    </a:lnTo>
                    <a:lnTo>
                      <a:pt x="0" y="269"/>
                    </a:lnTo>
                    <a:lnTo>
                      <a:pt x="230" y="485"/>
                    </a:lnTo>
                    <a:lnTo>
                      <a:pt x="135" y="809"/>
                    </a:lnTo>
                    <a:lnTo>
                      <a:pt x="405" y="621"/>
                    </a:lnTo>
                    <a:lnTo>
                      <a:pt x="675" y="809"/>
                    </a:lnTo>
                    <a:lnTo>
                      <a:pt x="581" y="472"/>
                    </a:lnTo>
                    <a:lnTo>
                      <a:pt x="810" y="269"/>
                    </a:lnTo>
                    <a:lnTo>
                      <a:pt x="499" y="2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171" name="Freeform 20">
                <a:extLst>
                  <a:ext uri="{FF2B5EF4-FFF2-40B4-BE49-F238E27FC236}">
                    <a16:creationId xmlns:a16="http://schemas.microsoft.com/office/drawing/2014/main" id="{3389BDBC-F315-4A3A-99B3-581B9F75A691}"/>
                  </a:ext>
                </a:extLst>
              </p:cNvPr>
              <p:cNvSpPr>
                <a:spLocks/>
              </p:cNvSpPr>
              <p:nvPr/>
            </p:nvSpPr>
            <p:spPr bwMode="auto">
              <a:xfrm>
                <a:off x="-31" y="2856"/>
                <a:ext cx="406" cy="404"/>
              </a:xfrm>
              <a:custGeom>
                <a:avLst/>
                <a:gdLst>
                  <a:gd name="T0" fmla="*/ 257 w 406"/>
                  <a:gd name="T1" fmla="*/ 134 h 404"/>
                  <a:gd name="T2" fmla="*/ 204 w 406"/>
                  <a:gd name="T3" fmla="*/ 0 h 404"/>
                  <a:gd name="T4" fmla="*/ 149 w 406"/>
                  <a:gd name="T5" fmla="*/ 134 h 404"/>
                  <a:gd name="T6" fmla="*/ 0 w 406"/>
                  <a:gd name="T7" fmla="*/ 134 h 404"/>
                  <a:gd name="T8" fmla="*/ 108 w 406"/>
                  <a:gd name="T9" fmla="*/ 242 h 404"/>
                  <a:gd name="T10" fmla="*/ 67 w 406"/>
                  <a:gd name="T11" fmla="*/ 404 h 404"/>
                  <a:gd name="T12" fmla="*/ 204 w 406"/>
                  <a:gd name="T13" fmla="*/ 310 h 404"/>
                  <a:gd name="T14" fmla="*/ 338 w 406"/>
                  <a:gd name="T15" fmla="*/ 404 h 404"/>
                  <a:gd name="T16" fmla="*/ 284 w 406"/>
                  <a:gd name="T17" fmla="*/ 228 h 404"/>
                  <a:gd name="T18" fmla="*/ 406 w 406"/>
                  <a:gd name="T19" fmla="*/ 134 h 404"/>
                  <a:gd name="T20" fmla="*/ 257 w 406"/>
                  <a:gd name="T21" fmla="*/ 13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6" h="404">
                    <a:moveTo>
                      <a:pt x="257" y="134"/>
                    </a:moveTo>
                    <a:lnTo>
                      <a:pt x="204" y="0"/>
                    </a:lnTo>
                    <a:lnTo>
                      <a:pt x="149" y="134"/>
                    </a:lnTo>
                    <a:lnTo>
                      <a:pt x="0" y="134"/>
                    </a:lnTo>
                    <a:lnTo>
                      <a:pt x="108" y="242"/>
                    </a:lnTo>
                    <a:lnTo>
                      <a:pt x="67" y="404"/>
                    </a:lnTo>
                    <a:lnTo>
                      <a:pt x="204" y="310"/>
                    </a:lnTo>
                    <a:lnTo>
                      <a:pt x="338" y="404"/>
                    </a:lnTo>
                    <a:lnTo>
                      <a:pt x="284" y="228"/>
                    </a:lnTo>
                    <a:lnTo>
                      <a:pt x="406" y="134"/>
                    </a:lnTo>
                    <a:lnTo>
                      <a:pt x="257"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172" name="Freeform 21">
                <a:extLst>
                  <a:ext uri="{FF2B5EF4-FFF2-40B4-BE49-F238E27FC236}">
                    <a16:creationId xmlns:a16="http://schemas.microsoft.com/office/drawing/2014/main" id="{65CF5A9F-8D52-482B-BA64-41244BF07845}"/>
                  </a:ext>
                </a:extLst>
              </p:cNvPr>
              <p:cNvSpPr>
                <a:spLocks/>
              </p:cNvSpPr>
              <p:nvPr/>
            </p:nvSpPr>
            <p:spPr bwMode="auto">
              <a:xfrm>
                <a:off x="1662" y="2422"/>
                <a:ext cx="1485" cy="769"/>
              </a:xfrm>
              <a:custGeom>
                <a:avLst/>
                <a:gdLst>
                  <a:gd name="T0" fmla="*/ 828 w 1058"/>
                  <a:gd name="T1" fmla="*/ 269 h 548"/>
                  <a:gd name="T2" fmla="*/ 289 w 1058"/>
                  <a:gd name="T3" fmla="*/ 260 h 548"/>
                  <a:gd name="T4" fmla="*/ 0 w 1058"/>
                  <a:gd name="T5" fmla="*/ 548 h 548"/>
                  <a:gd name="T6" fmla="*/ 0 w 1058"/>
                  <a:gd name="T7" fmla="*/ 548 h 548"/>
                  <a:gd name="T8" fmla="*/ 1058 w 1058"/>
                  <a:gd name="T9" fmla="*/ 548 h 548"/>
                  <a:gd name="T10" fmla="*/ 1058 w 1058"/>
                  <a:gd name="T11" fmla="*/ 548 h 548"/>
                  <a:gd name="T12" fmla="*/ 828 w 1058"/>
                  <a:gd name="T13" fmla="*/ 269 h 548"/>
                </a:gdLst>
                <a:ahLst/>
                <a:cxnLst>
                  <a:cxn ang="0">
                    <a:pos x="T0" y="T1"/>
                  </a:cxn>
                  <a:cxn ang="0">
                    <a:pos x="T2" y="T3"/>
                  </a:cxn>
                  <a:cxn ang="0">
                    <a:pos x="T4" y="T5"/>
                  </a:cxn>
                  <a:cxn ang="0">
                    <a:pos x="T6" y="T7"/>
                  </a:cxn>
                  <a:cxn ang="0">
                    <a:pos x="T8" y="T9"/>
                  </a:cxn>
                  <a:cxn ang="0">
                    <a:pos x="T10" y="T11"/>
                  </a:cxn>
                  <a:cxn ang="0">
                    <a:pos x="T12" y="T13"/>
                  </a:cxn>
                </a:cxnLst>
                <a:rect l="0" t="0" r="r" b="b"/>
                <a:pathLst>
                  <a:path w="1058" h="548">
                    <a:moveTo>
                      <a:pt x="828" y="269"/>
                    </a:moveTo>
                    <a:cubicBezTo>
                      <a:pt x="741" y="9"/>
                      <a:pt x="375" y="0"/>
                      <a:pt x="289" y="260"/>
                    </a:cubicBezTo>
                    <a:cubicBezTo>
                      <a:pt x="135" y="260"/>
                      <a:pt x="0" y="385"/>
                      <a:pt x="0" y="548"/>
                    </a:cubicBezTo>
                    <a:cubicBezTo>
                      <a:pt x="0" y="548"/>
                      <a:pt x="0" y="548"/>
                      <a:pt x="0" y="548"/>
                    </a:cubicBezTo>
                    <a:cubicBezTo>
                      <a:pt x="1058" y="548"/>
                      <a:pt x="1058" y="548"/>
                      <a:pt x="1058" y="548"/>
                    </a:cubicBezTo>
                    <a:cubicBezTo>
                      <a:pt x="1058" y="548"/>
                      <a:pt x="1058" y="548"/>
                      <a:pt x="1058" y="548"/>
                    </a:cubicBezTo>
                    <a:cubicBezTo>
                      <a:pt x="1058" y="404"/>
                      <a:pt x="953" y="288"/>
                      <a:pt x="828" y="2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174" name="Freeform 22">
                <a:extLst>
                  <a:ext uri="{FF2B5EF4-FFF2-40B4-BE49-F238E27FC236}">
                    <a16:creationId xmlns:a16="http://schemas.microsoft.com/office/drawing/2014/main" id="{2D7A2473-FA4C-483C-80BE-9DBB7D2707DB}"/>
                  </a:ext>
                </a:extLst>
              </p:cNvPr>
              <p:cNvSpPr>
                <a:spLocks/>
              </p:cNvSpPr>
              <p:nvPr/>
            </p:nvSpPr>
            <p:spPr bwMode="auto">
              <a:xfrm>
                <a:off x="-1039" y="4446"/>
                <a:ext cx="1485" cy="768"/>
              </a:xfrm>
              <a:custGeom>
                <a:avLst/>
                <a:gdLst>
                  <a:gd name="T0" fmla="*/ 1058 w 1058"/>
                  <a:gd name="T1" fmla="*/ 548 h 548"/>
                  <a:gd name="T2" fmla="*/ 827 w 1058"/>
                  <a:gd name="T3" fmla="*/ 269 h 548"/>
                  <a:gd name="T4" fmla="*/ 288 w 1058"/>
                  <a:gd name="T5" fmla="*/ 260 h 548"/>
                  <a:gd name="T6" fmla="*/ 0 w 1058"/>
                  <a:gd name="T7" fmla="*/ 548 h 548"/>
                  <a:gd name="T8" fmla="*/ 0 w 1058"/>
                  <a:gd name="T9" fmla="*/ 548 h 548"/>
                  <a:gd name="T10" fmla="*/ 1058 w 1058"/>
                  <a:gd name="T11" fmla="*/ 548 h 548"/>
                </a:gdLst>
                <a:ahLst/>
                <a:cxnLst>
                  <a:cxn ang="0">
                    <a:pos x="T0" y="T1"/>
                  </a:cxn>
                  <a:cxn ang="0">
                    <a:pos x="T2" y="T3"/>
                  </a:cxn>
                  <a:cxn ang="0">
                    <a:pos x="T4" y="T5"/>
                  </a:cxn>
                  <a:cxn ang="0">
                    <a:pos x="T6" y="T7"/>
                  </a:cxn>
                  <a:cxn ang="0">
                    <a:pos x="T8" y="T9"/>
                  </a:cxn>
                  <a:cxn ang="0">
                    <a:pos x="T10" y="T11"/>
                  </a:cxn>
                </a:cxnLst>
                <a:rect l="0" t="0" r="r" b="b"/>
                <a:pathLst>
                  <a:path w="1058" h="548">
                    <a:moveTo>
                      <a:pt x="1058" y="548"/>
                    </a:moveTo>
                    <a:cubicBezTo>
                      <a:pt x="1058" y="404"/>
                      <a:pt x="962" y="289"/>
                      <a:pt x="827" y="269"/>
                    </a:cubicBezTo>
                    <a:cubicBezTo>
                      <a:pt x="741" y="10"/>
                      <a:pt x="375" y="0"/>
                      <a:pt x="288" y="260"/>
                    </a:cubicBezTo>
                    <a:cubicBezTo>
                      <a:pt x="134" y="260"/>
                      <a:pt x="0" y="385"/>
                      <a:pt x="0" y="548"/>
                    </a:cubicBezTo>
                    <a:cubicBezTo>
                      <a:pt x="0" y="548"/>
                      <a:pt x="0" y="548"/>
                      <a:pt x="0" y="548"/>
                    </a:cubicBezTo>
                    <a:cubicBezTo>
                      <a:pt x="1058" y="548"/>
                      <a:pt x="1058" y="548"/>
                      <a:pt x="1058" y="5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grpSp>
      </p:grpSp>
      <p:grpSp>
        <p:nvGrpSpPr>
          <p:cNvPr id="8" name="קבוצה 7">
            <a:extLst>
              <a:ext uri="{FF2B5EF4-FFF2-40B4-BE49-F238E27FC236}">
                <a16:creationId xmlns:a16="http://schemas.microsoft.com/office/drawing/2014/main" id="{A05F4327-D5AE-43DC-8722-13D54312B28C}"/>
              </a:ext>
            </a:extLst>
          </p:cNvPr>
          <p:cNvGrpSpPr/>
          <p:nvPr/>
        </p:nvGrpSpPr>
        <p:grpSpPr>
          <a:xfrm>
            <a:off x="670694" y="6237149"/>
            <a:ext cx="5771270" cy="1229942"/>
            <a:chOff x="696257" y="6478673"/>
            <a:chExt cx="5771270" cy="1229942"/>
          </a:xfrm>
        </p:grpSpPr>
        <p:cxnSp>
          <p:nvCxnSpPr>
            <p:cNvPr id="269" name="Straight Connector 268">
              <a:extLst>
                <a:ext uri="{FF2B5EF4-FFF2-40B4-BE49-F238E27FC236}">
                  <a16:creationId xmlns:a16="http://schemas.microsoft.com/office/drawing/2014/main" id="{9E2EBFE1-8CE6-489A-9DEF-F2D52113562F}"/>
                </a:ext>
              </a:extLst>
            </p:cNvPr>
            <p:cNvCxnSpPr/>
            <p:nvPr/>
          </p:nvCxnSpPr>
          <p:spPr>
            <a:xfrm>
              <a:off x="969497" y="6478673"/>
              <a:ext cx="5498030" cy="0"/>
            </a:xfrm>
            <a:prstGeom prst="line">
              <a:avLst/>
            </a:prstGeom>
            <a:ln>
              <a:gradFill flip="none" rotWithShape="1">
                <a:gsLst>
                  <a:gs pos="3000">
                    <a:schemeClr val="bg1">
                      <a:lumMod val="85000"/>
                      <a:alpha val="0"/>
                    </a:schemeClr>
                  </a:gs>
                  <a:gs pos="100000">
                    <a:schemeClr val="bg1">
                      <a:lumMod val="75000"/>
                    </a:schemeClr>
                  </a:gs>
                </a:gsLst>
                <a:lin ang="10800000" scaled="1"/>
                <a:tileRect/>
              </a:gradFill>
            </a:ln>
          </p:spPr>
          <p:style>
            <a:lnRef idx="1">
              <a:schemeClr val="accent1"/>
            </a:lnRef>
            <a:fillRef idx="0">
              <a:schemeClr val="accent1"/>
            </a:fillRef>
            <a:effectRef idx="0">
              <a:schemeClr val="accent1"/>
            </a:effectRef>
            <a:fontRef idx="minor">
              <a:schemeClr val="tx1"/>
            </a:fontRef>
          </p:style>
        </p:cxnSp>
        <p:sp>
          <p:nvSpPr>
            <p:cNvPr id="271" name="Freeform: Shape 270">
              <a:extLst>
                <a:ext uri="{FF2B5EF4-FFF2-40B4-BE49-F238E27FC236}">
                  <a16:creationId xmlns:a16="http://schemas.microsoft.com/office/drawing/2014/main" id="{BFCFA104-F65E-49D5-AA41-02AA88A83BC2}"/>
                </a:ext>
              </a:extLst>
            </p:cNvPr>
            <p:cNvSpPr>
              <a:spLocks/>
            </p:cNvSpPr>
            <p:nvPr/>
          </p:nvSpPr>
          <p:spPr bwMode="auto">
            <a:xfrm>
              <a:off x="3091743" y="6816971"/>
              <a:ext cx="3333886" cy="661839"/>
            </a:xfrm>
            <a:custGeom>
              <a:avLst/>
              <a:gdLst>
                <a:gd name="connsiteX0" fmla="*/ 0 w 3333886"/>
                <a:gd name="connsiteY0" fmla="*/ 0 h 661839"/>
                <a:gd name="connsiteX1" fmla="*/ 756515 w 3333886"/>
                <a:gd name="connsiteY1" fmla="*/ 0 h 661839"/>
                <a:gd name="connsiteX2" fmla="*/ 2045201 w 3333886"/>
                <a:gd name="connsiteY2" fmla="*/ 0 h 661839"/>
                <a:gd name="connsiteX3" fmla="*/ 2846065 w 3333886"/>
                <a:gd name="connsiteY3" fmla="*/ 0 h 661839"/>
                <a:gd name="connsiteX4" fmla="*/ 2846065 w 3333886"/>
                <a:gd name="connsiteY4" fmla="*/ 1 h 661839"/>
                <a:gd name="connsiteX5" fmla="*/ 2859576 w 3333886"/>
                <a:gd name="connsiteY5" fmla="*/ 1 h 661839"/>
                <a:gd name="connsiteX6" fmla="*/ 2918646 w 3333886"/>
                <a:gd name="connsiteY6" fmla="*/ 1 h 661839"/>
                <a:gd name="connsiteX7" fmla="*/ 2941316 w 3333886"/>
                <a:gd name="connsiteY7" fmla="*/ 1 h 661839"/>
                <a:gd name="connsiteX8" fmla="*/ 2978722 w 3333886"/>
                <a:gd name="connsiteY8" fmla="*/ 1 h 661839"/>
                <a:gd name="connsiteX9" fmla="*/ 3058665 w 3333886"/>
                <a:gd name="connsiteY9" fmla="*/ 1 h 661839"/>
                <a:gd name="connsiteX10" fmla="*/ 3159318 w 3333886"/>
                <a:gd name="connsiteY10" fmla="*/ 47275 h 661839"/>
                <a:gd name="connsiteX11" fmla="*/ 3165608 w 3333886"/>
                <a:gd name="connsiteY11" fmla="*/ 53578 h 661839"/>
                <a:gd name="connsiteX12" fmla="*/ 3310296 w 3333886"/>
                <a:gd name="connsiteY12" fmla="*/ 252130 h 661839"/>
                <a:gd name="connsiteX13" fmla="*/ 3310296 w 3333886"/>
                <a:gd name="connsiteY13" fmla="*/ 409710 h 661839"/>
                <a:gd name="connsiteX14" fmla="*/ 3165608 w 3333886"/>
                <a:gd name="connsiteY14" fmla="*/ 608262 h 661839"/>
                <a:gd name="connsiteX15" fmla="*/ 3058665 w 3333886"/>
                <a:gd name="connsiteY15" fmla="*/ 661839 h 661839"/>
                <a:gd name="connsiteX16" fmla="*/ 2678073 w 3333886"/>
                <a:gd name="connsiteY16" fmla="*/ 661839 h 661839"/>
                <a:gd name="connsiteX17" fmla="*/ 2678743 w 3333886"/>
                <a:gd name="connsiteY17" fmla="*/ 660851 h 661839"/>
                <a:gd name="connsiteX18" fmla="*/ 756515 w 3333886"/>
                <a:gd name="connsiteY18" fmla="*/ 660851 h 661839"/>
                <a:gd name="connsiteX19" fmla="*/ 756515 w 3333886"/>
                <a:gd name="connsiteY19" fmla="*/ 660058 h 661839"/>
                <a:gd name="connsiteX20" fmla="*/ 0 w 3333886"/>
                <a:gd name="connsiteY20" fmla="*/ 660058 h 661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33886" h="661839">
                  <a:moveTo>
                    <a:pt x="0" y="0"/>
                  </a:moveTo>
                  <a:lnTo>
                    <a:pt x="756515" y="0"/>
                  </a:lnTo>
                  <a:lnTo>
                    <a:pt x="2045201" y="0"/>
                  </a:lnTo>
                  <a:lnTo>
                    <a:pt x="2846065" y="0"/>
                  </a:lnTo>
                  <a:lnTo>
                    <a:pt x="2846065" y="1"/>
                  </a:lnTo>
                  <a:lnTo>
                    <a:pt x="2859576" y="1"/>
                  </a:lnTo>
                  <a:cubicBezTo>
                    <a:pt x="2873944" y="1"/>
                    <a:pt x="2893102" y="1"/>
                    <a:pt x="2918646" y="1"/>
                  </a:cubicBezTo>
                  <a:lnTo>
                    <a:pt x="2941316" y="1"/>
                  </a:lnTo>
                  <a:lnTo>
                    <a:pt x="2978722" y="1"/>
                  </a:lnTo>
                  <a:cubicBezTo>
                    <a:pt x="3001901" y="1"/>
                    <a:pt x="3028391" y="1"/>
                    <a:pt x="3058665" y="1"/>
                  </a:cubicBezTo>
                  <a:cubicBezTo>
                    <a:pt x="3099555" y="1"/>
                    <a:pt x="3134154" y="15759"/>
                    <a:pt x="3159318" y="47275"/>
                  </a:cubicBezTo>
                  <a:cubicBezTo>
                    <a:pt x="3162463" y="50427"/>
                    <a:pt x="3162463" y="50427"/>
                    <a:pt x="3165608" y="53578"/>
                  </a:cubicBezTo>
                  <a:cubicBezTo>
                    <a:pt x="3165608" y="53578"/>
                    <a:pt x="3165608" y="53578"/>
                    <a:pt x="3310296" y="252130"/>
                  </a:cubicBezTo>
                  <a:cubicBezTo>
                    <a:pt x="3341750" y="299404"/>
                    <a:pt x="3341750" y="362436"/>
                    <a:pt x="3310296" y="409710"/>
                  </a:cubicBezTo>
                  <a:cubicBezTo>
                    <a:pt x="3310296" y="409710"/>
                    <a:pt x="3310296" y="409710"/>
                    <a:pt x="3165608" y="608262"/>
                  </a:cubicBezTo>
                  <a:cubicBezTo>
                    <a:pt x="3140445" y="639778"/>
                    <a:pt x="3099555" y="661839"/>
                    <a:pt x="3058665" y="661839"/>
                  </a:cubicBezTo>
                  <a:cubicBezTo>
                    <a:pt x="3058665" y="661839"/>
                    <a:pt x="3058665" y="661839"/>
                    <a:pt x="2678073" y="661839"/>
                  </a:cubicBezTo>
                  <a:lnTo>
                    <a:pt x="2678743" y="660851"/>
                  </a:lnTo>
                  <a:lnTo>
                    <a:pt x="756515" y="660851"/>
                  </a:lnTo>
                  <a:lnTo>
                    <a:pt x="756515" y="660058"/>
                  </a:lnTo>
                  <a:lnTo>
                    <a:pt x="0" y="660058"/>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noAutofit/>
            </a:bodyPr>
            <a:lstStyle/>
            <a:p>
              <a:endParaRPr lang="en-IN" dirty="0"/>
            </a:p>
          </p:txBody>
        </p:sp>
        <p:sp>
          <p:nvSpPr>
            <p:cNvPr id="272" name="Rectangle: Rounded Corners 271">
              <a:extLst>
                <a:ext uri="{FF2B5EF4-FFF2-40B4-BE49-F238E27FC236}">
                  <a16:creationId xmlns:a16="http://schemas.microsoft.com/office/drawing/2014/main" id="{1C35BB70-4221-44E1-9C4F-D11F458CB38A}"/>
                </a:ext>
              </a:extLst>
            </p:cNvPr>
            <p:cNvSpPr/>
            <p:nvPr/>
          </p:nvSpPr>
          <p:spPr>
            <a:xfrm>
              <a:off x="5324790" y="6962194"/>
              <a:ext cx="945105" cy="384568"/>
            </a:xfrm>
            <a:prstGeom prst="roundRect">
              <a:avLst>
                <a:gd name="adj" fmla="val 50000"/>
              </a:avLst>
            </a:prstGeom>
            <a:solidFill>
              <a:schemeClr val="tx1">
                <a:lumMod val="75000"/>
                <a:lumOff val="25000"/>
              </a:schemeClr>
            </a:solidFill>
            <a:ln w="9525">
              <a:solidFill>
                <a:schemeClr val="tx2">
                  <a:lumMod val="50000"/>
                  <a:lumOff val="50000"/>
                </a:schemeClr>
              </a:solidFill>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273" name="Rectangle 272">
              <a:extLst>
                <a:ext uri="{FF2B5EF4-FFF2-40B4-BE49-F238E27FC236}">
                  <a16:creationId xmlns:a16="http://schemas.microsoft.com/office/drawing/2014/main" id="{72C87E3E-2026-429C-8A1C-264D0BA4D227}"/>
                </a:ext>
              </a:extLst>
            </p:cNvPr>
            <p:cNvSpPr/>
            <p:nvPr/>
          </p:nvSpPr>
          <p:spPr>
            <a:xfrm>
              <a:off x="5503798" y="7035840"/>
              <a:ext cx="386324" cy="246221"/>
            </a:xfrm>
            <a:prstGeom prst="rect">
              <a:avLst/>
            </a:prstGeom>
          </p:spPr>
          <p:txBody>
            <a:bodyPr wrap="none" lIns="0" tIns="0" rIns="0" bIns="0" anchor="ctr">
              <a:spAutoFit/>
            </a:bodyPr>
            <a:lstStyle/>
            <a:p>
              <a:pPr algn="ctr"/>
              <a:r>
                <a:rPr lang="en-IN" sz="1600" dirty="0">
                  <a:solidFill>
                    <a:schemeClr val="bg1"/>
                  </a:solidFill>
                  <a:latin typeface="Bebas Neue Bold" panose="020B0606020202050201" pitchFamily="34" charset="0"/>
                </a:rPr>
                <a:t>-0.4%</a:t>
              </a:r>
            </a:p>
          </p:txBody>
        </p:sp>
        <p:sp>
          <p:nvSpPr>
            <p:cNvPr id="274" name="Isosceles Triangle 273">
              <a:extLst>
                <a:ext uri="{FF2B5EF4-FFF2-40B4-BE49-F238E27FC236}">
                  <a16:creationId xmlns:a16="http://schemas.microsoft.com/office/drawing/2014/main" id="{5B3F8636-545D-41FB-959B-DFA456CDE529}"/>
                </a:ext>
              </a:extLst>
            </p:cNvPr>
            <p:cNvSpPr/>
            <p:nvPr/>
          </p:nvSpPr>
          <p:spPr>
            <a:xfrm rot="10800000">
              <a:off x="5987716" y="7099763"/>
              <a:ext cx="123871" cy="118374"/>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275" name="Freeform 6">
              <a:extLst>
                <a:ext uri="{FF2B5EF4-FFF2-40B4-BE49-F238E27FC236}">
                  <a16:creationId xmlns:a16="http://schemas.microsoft.com/office/drawing/2014/main" id="{577AD876-BB90-46D1-B475-E6FBAF74E1E7}"/>
                </a:ext>
              </a:extLst>
            </p:cNvPr>
            <p:cNvSpPr>
              <a:spLocks/>
            </p:cNvSpPr>
            <p:nvPr/>
          </p:nvSpPr>
          <p:spPr bwMode="auto">
            <a:xfrm>
              <a:off x="696257" y="6686443"/>
              <a:ext cx="1720780" cy="921058"/>
            </a:xfrm>
            <a:custGeom>
              <a:avLst/>
              <a:gdLst>
                <a:gd name="T0" fmla="*/ 470 w 546"/>
                <a:gd name="T1" fmla="*/ 146 h 292"/>
                <a:gd name="T2" fmla="*/ 491 w 546"/>
                <a:gd name="T3" fmla="*/ 62 h 292"/>
                <a:gd name="T4" fmla="*/ 546 w 546"/>
                <a:gd name="T5" fmla="*/ 0 h 292"/>
                <a:gd name="T6" fmla="*/ 106 w 546"/>
                <a:gd name="T7" fmla="*/ 0 h 292"/>
                <a:gd name="T8" fmla="*/ 106 w 546"/>
                <a:gd name="T9" fmla="*/ 0 h 292"/>
                <a:gd name="T10" fmla="*/ 106 w 546"/>
                <a:gd name="T11" fmla="*/ 0 h 292"/>
                <a:gd name="T12" fmla="*/ 106 w 546"/>
                <a:gd name="T13" fmla="*/ 0 h 292"/>
                <a:gd name="T14" fmla="*/ 106 w 546"/>
                <a:gd name="T15" fmla="*/ 0 h 292"/>
                <a:gd name="T16" fmla="*/ 106 w 546"/>
                <a:gd name="T17" fmla="*/ 0 h 292"/>
                <a:gd name="T18" fmla="*/ 106 w 546"/>
                <a:gd name="T19" fmla="*/ 0 h 292"/>
                <a:gd name="T20" fmla="*/ 105 w 546"/>
                <a:gd name="T21" fmla="*/ 0 h 292"/>
                <a:gd name="T22" fmla="*/ 105 w 546"/>
                <a:gd name="T23" fmla="*/ 0 h 292"/>
                <a:gd name="T24" fmla="*/ 105 w 546"/>
                <a:gd name="T25" fmla="*/ 0 h 292"/>
                <a:gd name="T26" fmla="*/ 105 w 546"/>
                <a:gd name="T27" fmla="*/ 0 h 292"/>
                <a:gd name="T28" fmla="*/ 105 w 546"/>
                <a:gd name="T29" fmla="*/ 0 h 292"/>
                <a:gd name="T30" fmla="*/ 105 w 546"/>
                <a:gd name="T31" fmla="*/ 0 h 292"/>
                <a:gd name="T32" fmla="*/ 105 w 546"/>
                <a:gd name="T33" fmla="*/ 0 h 292"/>
                <a:gd name="T34" fmla="*/ 105 w 546"/>
                <a:gd name="T35" fmla="*/ 0 h 292"/>
                <a:gd name="T36" fmla="*/ 105 w 546"/>
                <a:gd name="T37" fmla="*/ 0 h 292"/>
                <a:gd name="T38" fmla="*/ 105 w 546"/>
                <a:gd name="T39" fmla="*/ 0 h 292"/>
                <a:gd name="T40" fmla="*/ 105 w 546"/>
                <a:gd name="T41" fmla="*/ 0 h 292"/>
                <a:gd name="T42" fmla="*/ 104 w 546"/>
                <a:gd name="T43" fmla="*/ 0 h 292"/>
                <a:gd name="T44" fmla="*/ 104 w 546"/>
                <a:gd name="T45" fmla="*/ 0 h 292"/>
                <a:gd name="T46" fmla="*/ 104 w 546"/>
                <a:gd name="T47" fmla="*/ 0 h 292"/>
                <a:gd name="T48" fmla="*/ 104 w 546"/>
                <a:gd name="T49" fmla="*/ 0 h 292"/>
                <a:gd name="T50" fmla="*/ 104 w 546"/>
                <a:gd name="T51" fmla="*/ 0 h 292"/>
                <a:gd name="T52" fmla="*/ 104 w 546"/>
                <a:gd name="T53" fmla="*/ 0 h 292"/>
                <a:gd name="T54" fmla="*/ 104 w 546"/>
                <a:gd name="T55" fmla="*/ 0 h 292"/>
                <a:gd name="T56" fmla="*/ 104 w 546"/>
                <a:gd name="T57" fmla="*/ 0 h 292"/>
                <a:gd name="T58" fmla="*/ 104 w 546"/>
                <a:gd name="T59" fmla="*/ 0 h 292"/>
                <a:gd name="T60" fmla="*/ 104 w 546"/>
                <a:gd name="T61" fmla="*/ 0 h 292"/>
                <a:gd name="T62" fmla="*/ 104 w 546"/>
                <a:gd name="T63" fmla="*/ 0 h 292"/>
                <a:gd name="T64" fmla="*/ 104 w 546"/>
                <a:gd name="T65" fmla="*/ 0 h 292"/>
                <a:gd name="T66" fmla="*/ 103 w 546"/>
                <a:gd name="T67" fmla="*/ 0 h 292"/>
                <a:gd name="T68" fmla="*/ 103 w 546"/>
                <a:gd name="T69" fmla="*/ 0 h 292"/>
                <a:gd name="T70" fmla="*/ 103 w 546"/>
                <a:gd name="T71" fmla="*/ 0 h 292"/>
                <a:gd name="T72" fmla="*/ 103 w 546"/>
                <a:gd name="T73" fmla="*/ 0 h 292"/>
                <a:gd name="T74" fmla="*/ 96 w 546"/>
                <a:gd name="T75" fmla="*/ 0 h 292"/>
                <a:gd name="T76" fmla="*/ 94 w 546"/>
                <a:gd name="T77" fmla="*/ 0 h 292"/>
                <a:gd name="T78" fmla="*/ 89 w 546"/>
                <a:gd name="T79" fmla="*/ 1 h 292"/>
                <a:gd name="T80" fmla="*/ 88 w 546"/>
                <a:gd name="T81" fmla="*/ 1 h 292"/>
                <a:gd name="T82" fmla="*/ 81 w 546"/>
                <a:gd name="T83" fmla="*/ 3 h 292"/>
                <a:gd name="T84" fmla="*/ 80 w 546"/>
                <a:gd name="T85" fmla="*/ 3 h 292"/>
                <a:gd name="T86" fmla="*/ 74 w 546"/>
                <a:gd name="T87" fmla="*/ 5 h 292"/>
                <a:gd name="T88" fmla="*/ 73 w 546"/>
                <a:gd name="T89" fmla="*/ 5 h 292"/>
                <a:gd name="T90" fmla="*/ 67 w 546"/>
                <a:gd name="T91" fmla="*/ 7 h 292"/>
                <a:gd name="T92" fmla="*/ 66 w 546"/>
                <a:gd name="T93" fmla="*/ 8 h 292"/>
                <a:gd name="T94" fmla="*/ 60 w 546"/>
                <a:gd name="T95" fmla="*/ 10 h 292"/>
                <a:gd name="T96" fmla="*/ 59 w 546"/>
                <a:gd name="T97" fmla="*/ 11 h 292"/>
                <a:gd name="T98" fmla="*/ 53 w 546"/>
                <a:gd name="T99" fmla="*/ 14 h 292"/>
                <a:gd name="T100" fmla="*/ 53 w 546"/>
                <a:gd name="T101" fmla="*/ 14 h 292"/>
                <a:gd name="T102" fmla="*/ 48 w 546"/>
                <a:gd name="T103" fmla="*/ 17 h 292"/>
                <a:gd name="T104" fmla="*/ 47 w 546"/>
                <a:gd name="T105" fmla="*/ 18 h 292"/>
                <a:gd name="T106" fmla="*/ 36 w 546"/>
                <a:gd name="T107" fmla="*/ 26 h 292"/>
                <a:gd name="T108" fmla="*/ 35 w 546"/>
                <a:gd name="T109" fmla="*/ 27 h 292"/>
                <a:gd name="T110" fmla="*/ 26 w 546"/>
                <a:gd name="T111" fmla="*/ 37 h 292"/>
                <a:gd name="T112" fmla="*/ 25 w 546"/>
                <a:gd name="T113" fmla="*/ 37 h 292"/>
                <a:gd name="T114" fmla="*/ 0 w 546"/>
                <a:gd name="T115" fmla="*/ 106 h 292"/>
                <a:gd name="T116" fmla="*/ 0 w 546"/>
                <a:gd name="T117" fmla="*/ 186 h 292"/>
                <a:gd name="T118" fmla="*/ 106 w 546"/>
                <a:gd name="T119" fmla="*/ 292 h 292"/>
                <a:gd name="T120" fmla="*/ 544 w 546"/>
                <a:gd name="T121" fmla="*/ 292 h 292"/>
                <a:gd name="T122" fmla="*/ 542 w 546"/>
                <a:gd name="T123" fmla="*/ 289 h 292"/>
                <a:gd name="T124" fmla="*/ 470 w 546"/>
                <a:gd name="T125" fmla="*/ 146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6" h="292">
                  <a:moveTo>
                    <a:pt x="470" y="146"/>
                  </a:moveTo>
                  <a:cubicBezTo>
                    <a:pt x="470" y="115"/>
                    <a:pt x="477" y="87"/>
                    <a:pt x="491" y="62"/>
                  </a:cubicBezTo>
                  <a:cubicBezTo>
                    <a:pt x="504" y="37"/>
                    <a:pt x="523" y="16"/>
                    <a:pt x="54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3" y="0"/>
                    <a:pt x="103" y="0"/>
                  </a:cubicBezTo>
                  <a:cubicBezTo>
                    <a:pt x="103" y="0"/>
                    <a:pt x="103" y="0"/>
                    <a:pt x="103" y="0"/>
                  </a:cubicBezTo>
                  <a:cubicBezTo>
                    <a:pt x="103" y="0"/>
                    <a:pt x="103" y="0"/>
                    <a:pt x="103" y="0"/>
                  </a:cubicBezTo>
                  <a:cubicBezTo>
                    <a:pt x="103" y="0"/>
                    <a:pt x="103" y="0"/>
                    <a:pt x="103" y="0"/>
                  </a:cubicBezTo>
                  <a:cubicBezTo>
                    <a:pt x="101" y="0"/>
                    <a:pt x="98" y="0"/>
                    <a:pt x="96" y="0"/>
                  </a:cubicBezTo>
                  <a:cubicBezTo>
                    <a:pt x="96" y="0"/>
                    <a:pt x="95" y="0"/>
                    <a:pt x="94" y="0"/>
                  </a:cubicBezTo>
                  <a:cubicBezTo>
                    <a:pt x="92" y="1"/>
                    <a:pt x="90" y="1"/>
                    <a:pt x="89" y="1"/>
                  </a:cubicBezTo>
                  <a:cubicBezTo>
                    <a:pt x="88" y="1"/>
                    <a:pt x="88" y="1"/>
                    <a:pt x="88" y="1"/>
                  </a:cubicBezTo>
                  <a:cubicBezTo>
                    <a:pt x="85" y="2"/>
                    <a:pt x="83" y="2"/>
                    <a:pt x="81" y="3"/>
                  </a:cubicBezTo>
                  <a:cubicBezTo>
                    <a:pt x="81" y="3"/>
                    <a:pt x="80" y="3"/>
                    <a:pt x="80" y="3"/>
                  </a:cubicBezTo>
                  <a:cubicBezTo>
                    <a:pt x="78" y="4"/>
                    <a:pt x="76" y="4"/>
                    <a:pt x="74" y="5"/>
                  </a:cubicBezTo>
                  <a:cubicBezTo>
                    <a:pt x="74" y="5"/>
                    <a:pt x="73" y="5"/>
                    <a:pt x="73" y="5"/>
                  </a:cubicBezTo>
                  <a:cubicBezTo>
                    <a:pt x="71" y="6"/>
                    <a:pt x="69" y="6"/>
                    <a:pt x="67" y="7"/>
                  </a:cubicBezTo>
                  <a:cubicBezTo>
                    <a:pt x="66" y="7"/>
                    <a:pt x="66" y="8"/>
                    <a:pt x="66" y="8"/>
                  </a:cubicBezTo>
                  <a:cubicBezTo>
                    <a:pt x="64" y="8"/>
                    <a:pt x="62" y="9"/>
                    <a:pt x="60" y="10"/>
                  </a:cubicBezTo>
                  <a:cubicBezTo>
                    <a:pt x="60" y="10"/>
                    <a:pt x="60" y="10"/>
                    <a:pt x="59" y="11"/>
                  </a:cubicBezTo>
                  <a:cubicBezTo>
                    <a:pt x="57" y="12"/>
                    <a:pt x="55" y="13"/>
                    <a:pt x="53" y="14"/>
                  </a:cubicBezTo>
                  <a:cubicBezTo>
                    <a:pt x="53" y="14"/>
                    <a:pt x="53" y="14"/>
                    <a:pt x="53" y="14"/>
                  </a:cubicBezTo>
                  <a:cubicBezTo>
                    <a:pt x="51" y="15"/>
                    <a:pt x="49" y="16"/>
                    <a:pt x="48" y="17"/>
                  </a:cubicBezTo>
                  <a:cubicBezTo>
                    <a:pt x="47" y="18"/>
                    <a:pt x="47" y="18"/>
                    <a:pt x="47" y="18"/>
                  </a:cubicBezTo>
                  <a:cubicBezTo>
                    <a:pt x="43" y="21"/>
                    <a:pt x="39" y="23"/>
                    <a:pt x="36" y="26"/>
                  </a:cubicBezTo>
                  <a:cubicBezTo>
                    <a:pt x="36" y="27"/>
                    <a:pt x="36" y="27"/>
                    <a:pt x="35" y="27"/>
                  </a:cubicBezTo>
                  <a:cubicBezTo>
                    <a:pt x="32" y="30"/>
                    <a:pt x="29" y="33"/>
                    <a:pt x="26" y="37"/>
                  </a:cubicBezTo>
                  <a:cubicBezTo>
                    <a:pt x="25" y="37"/>
                    <a:pt x="25" y="37"/>
                    <a:pt x="25" y="37"/>
                  </a:cubicBezTo>
                  <a:cubicBezTo>
                    <a:pt x="10" y="56"/>
                    <a:pt x="0" y="79"/>
                    <a:pt x="0" y="106"/>
                  </a:cubicBezTo>
                  <a:cubicBezTo>
                    <a:pt x="0" y="186"/>
                    <a:pt x="0" y="186"/>
                    <a:pt x="0" y="186"/>
                  </a:cubicBezTo>
                  <a:cubicBezTo>
                    <a:pt x="0" y="244"/>
                    <a:pt x="48" y="292"/>
                    <a:pt x="106" y="292"/>
                  </a:cubicBezTo>
                  <a:cubicBezTo>
                    <a:pt x="544" y="292"/>
                    <a:pt x="544" y="292"/>
                    <a:pt x="544" y="292"/>
                  </a:cubicBezTo>
                  <a:cubicBezTo>
                    <a:pt x="543" y="291"/>
                    <a:pt x="542" y="290"/>
                    <a:pt x="542" y="289"/>
                  </a:cubicBezTo>
                  <a:cubicBezTo>
                    <a:pt x="498" y="256"/>
                    <a:pt x="470" y="204"/>
                    <a:pt x="470" y="146"/>
                  </a:cubicBez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276" name="Freeform: Shape 275">
              <a:extLst>
                <a:ext uri="{FF2B5EF4-FFF2-40B4-BE49-F238E27FC236}">
                  <a16:creationId xmlns:a16="http://schemas.microsoft.com/office/drawing/2014/main" id="{BFAD0F81-20AA-4B13-A0BD-07710F9D3FFE}"/>
                </a:ext>
              </a:extLst>
            </p:cNvPr>
            <p:cNvSpPr>
              <a:spLocks/>
            </p:cNvSpPr>
            <p:nvPr/>
          </p:nvSpPr>
          <p:spPr bwMode="auto">
            <a:xfrm>
              <a:off x="3214919" y="6879121"/>
              <a:ext cx="1997402" cy="534408"/>
            </a:xfrm>
            <a:custGeom>
              <a:avLst/>
              <a:gdLst>
                <a:gd name="connsiteX0" fmla="*/ 0 w 1997402"/>
                <a:gd name="connsiteY0" fmla="*/ 0 h 534408"/>
                <a:gd name="connsiteX1" fmla="*/ 1591548 w 1997402"/>
                <a:gd name="connsiteY1" fmla="*/ 0 h 534408"/>
                <a:gd name="connsiteX2" fmla="*/ 1591548 w 1997402"/>
                <a:gd name="connsiteY2" fmla="*/ 356 h 534408"/>
                <a:gd name="connsiteX3" fmla="*/ 1784986 w 1997402"/>
                <a:gd name="connsiteY3" fmla="*/ 356 h 534408"/>
                <a:gd name="connsiteX4" fmla="*/ 1841638 w 1997402"/>
                <a:gd name="connsiteY4" fmla="*/ 28773 h 534408"/>
                <a:gd name="connsiteX5" fmla="*/ 1983239 w 1997402"/>
                <a:gd name="connsiteY5" fmla="*/ 227478 h 534408"/>
                <a:gd name="connsiteX6" fmla="*/ 1983239 w 1997402"/>
                <a:gd name="connsiteY6" fmla="*/ 309529 h 534408"/>
                <a:gd name="connsiteX7" fmla="*/ 1841638 w 1997402"/>
                <a:gd name="connsiteY7" fmla="*/ 505088 h 534408"/>
                <a:gd name="connsiteX8" fmla="*/ 1784986 w 1997402"/>
                <a:gd name="connsiteY8" fmla="*/ 533505 h 534408"/>
                <a:gd name="connsiteX9" fmla="*/ 1591548 w 1997402"/>
                <a:gd name="connsiteY9" fmla="*/ 533505 h 534408"/>
                <a:gd name="connsiteX10" fmla="*/ 1591548 w 1997402"/>
                <a:gd name="connsiteY10" fmla="*/ 534408 h 534408"/>
                <a:gd name="connsiteX11" fmla="*/ 0 w 1997402"/>
                <a:gd name="connsiteY11" fmla="*/ 534408 h 53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7402" h="534408">
                  <a:moveTo>
                    <a:pt x="0" y="0"/>
                  </a:moveTo>
                  <a:lnTo>
                    <a:pt x="1591548" y="0"/>
                  </a:lnTo>
                  <a:lnTo>
                    <a:pt x="1591548" y="356"/>
                  </a:lnTo>
                  <a:lnTo>
                    <a:pt x="1784986" y="356"/>
                  </a:lnTo>
                  <a:cubicBezTo>
                    <a:pt x="1806989" y="356"/>
                    <a:pt x="1829049" y="9846"/>
                    <a:pt x="1841638" y="28773"/>
                  </a:cubicBezTo>
                  <a:lnTo>
                    <a:pt x="1983239" y="227478"/>
                  </a:lnTo>
                  <a:cubicBezTo>
                    <a:pt x="2002123" y="252749"/>
                    <a:pt x="2002123" y="284258"/>
                    <a:pt x="1983239" y="309529"/>
                  </a:cubicBezTo>
                  <a:lnTo>
                    <a:pt x="1841638" y="505088"/>
                  </a:lnTo>
                  <a:cubicBezTo>
                    <a:pt x="1829049" y="524015"/>
                    <a:pt x="1806989" y="533505"/>
                    <a:pt x="1784986" y="533505"/>
                  </a:cubicBezTo>
                  <a:lnTo>
                    <a:pt x="1591548" y="533505"/>
                  </a:lnTo>
                  <a:lnTo>
                    <a:pt x="1591548" y="534408"/>
                  </a:lnTo>
                  <a:lnTo>
                    <a:pt x="0" y="534408"/>
                  </a:lnTo>
                  <a:close/>
                </a:path>
              </a:pathLst>
            </a:custGeom>
            <a:solidFill>
              <a:srgbClr val="4E8542"/>
            </a:solidFill>
            <a:ln w="9525">
              <a:noFill/>
              <a:round/>
              <a:headEnd/>
              <a:tailEnd/>
            </a:ln>
          </p:spPr>
          <p:txBody>
            <a:bodyPr vert="horz" wrap="square" lIns="91440" tIns="45720" rIns="91440" bIns="45720" numCol="1" anchor="t" anchorCtr="0" compatLnSpc="1">
              <a:prstTxWarp prst="textNoShape">
                <a:avLst/>
              </a:prstTxWarp>
              <a:noAutofit/>
            </a:bodyPr>
            <a:lstStyle/>
            <a:p>
              <a:endParaRPr lang="en-IN" dirty="0"/>
            </a:p>
          </p:txBody>
        </p:sp>
        <p:sp>
          <p:nvSpPr>
            <p:cNvPr id="277" name="Freeform 9">
              <a:extLst>
                <a:ext uri="{FF2B5EF4-FFF2-40B4-BE49-F238E27FC236}">
                  <a16:creationId xmlns:a16="http://schemas.microsoft.com/office/drawing/2014/main" id="{55DD2241-AD7E-4DA6-91EF-628E361BF1C8}"/>
                </a:ext>
              </a:extLst>
            </p:cNvPr>
            <p:cNvSpPr>
              <a:spLocks noEditPoints="1"/>
            </p:cNvSpPr>
            <p:nvPr/>
          </p:nvSpPr>
          <p:spPr bwMode="auto">
            <a:xfrm>
              <a:off x="2178040" y="6583490"/>
              <a:ext cx="1125125" cy="1125125"/>
            </a:xfrm>
            <a:custGeom>
              <a:avLst/>
              <a:gdLst>
                <a:gd name="T0" fmla="*/ 336 w 357"/>
                <a:gd name="T1" fmla="*/ 94 h 357"/>
                <a:gd name="T2" fmla="*/ 333 w 357"/>
                <a:gd name="T3" fmla="*/ 89 h 357"/>
                <a:gd name="T4" fmla="*/ 328 w 357"/>
                <a:gd name="T5" fmla="*/ 81 h 357"/>
                <a:gd name="T6" fmla="*/ 323 w 357"/>
                <a:gd name="T7" fmla="*/ 74 h 357"/>
                <a:gd name="T8" fmla="*/ 264 w 357"/>
                <a:gd name="T9" fmla="*/ 22 h 357"/>
                <a:gd name="T10" fmla="*/ 178 w 357"/>
                <a:gd name="T11" fmla="*/ 0 h 357"/>
                <a:gd name="T12" fmla="*/ 93 w 357"/>
                <a:gd name="T13" fmla="*/ 22 h 357"/>
                <a:gd name="T14" fmla="*/ 76 w 357"/>
                <a:gd name="T15" fmla="*/ 33 h 357"/>
                <a:gd name="T16" fmla="*/ 21 w 357"/>
                <a:gd name="T17" fmla="*/ 95 h 357"/>
                <a:gd name="T18" fmla="*/ 0 w 357"/>
                <a:gd name="T19" fmla="*/ 179 h 357"/>
                <a:gd name="T20" fmla="*/ 72 w 357"/>
                <a:gd name="T21" fmla="*/ 322 h 357"/>
                <a:gd name="T22" fmla="*/ 76 w 357"/>
                <a:gd name="T23" fmla="*/ 325 h 357"/>
                <a:gd name="T24" fmla="*/ 178 w 357"/>
                <a:gd name="T25" fmla="*/ 357 h 357"/>
                <a:gd name="T26" fmla="*/ 323 w 357"/>
                <a:gd name="T27" fmla="*/ 284 h 357"/>
                <a:gd name="T28" fmla="*/ 336 w 357"/>
                <a:gd name="T29" fmla="*/ 263 h 357"/>
                <a:gd name="T30" fmla="*/ 357 w 357"/>
                <a:gd name="T31" fmla="*/ 179 h 357"/>
                <a:gd name="T32" fmla="*/ 336 w 357"/>
                <a:gd name="T33" fmla="*/ 94 h 357"/>
                <a:gd name="T34" fmla="*/ 178 w 357"/>
                <a:gd name="T35" fmla="*/ 323 h 357"/>
                <a:gd name="T36" fmla="*/ 35 w 357"/>
                <a:gd name="T37" fmla="*/ 179 h 357"/>
                <a:gd name="T38" fmla="*/ 178 w 357"/>
                <a:gd name="T39" fmla="*/ 35 h 357"/>
                <a:gd name="T40" fmla="*/ 322 w 357"/>
                <a:gd name="T41" fmla="*/ 179 h 357"/>
                <a:gd name="T42" fmla="*/ 178 w 357"/>
                <a:gd name="T43" fmla="*/ 32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7" h="357">
                  <a:moveTo>
                    <a:pt x="336" y="94"/>
                  </a:moveTo>
                  <a:cubicBezTo>
                    <a:pt x="335" y="92"/>
                    <a:pt x="334" y="91"/>
                    <a:pt x="333" y="89"/>
                  </a:cubicBezTo>
                  <a:cubicBezTo>
                    <a:pt x="331" y="86"/>
                    <a:pt x="330" y="84"/>
                    <a:pt x="328" y="81"/>
                  </a:cubicBezTo>
                  <a:cubicBezTo>
                    <a:pt x="326" y="78"/>
                    <a:pt x="325" y="76"/>
                    <a:pt x="323" y="74"/>
                  </a:cubicBezTo>
                  <a:cubicBezTo>
                    <a:pt x="307" y="52"/>
                    <a:pt x="287" y="35"/>
                    <a:pt x="264" y="22"/>
                  </a:cubicBezTo>
                  <a:cubicBezTo>
                    <a:pt x="239" y="8"/>
                    <a:pt x="210" y="0"/>
                    <a:pt x="178" y="0"/>
                  </a:cubicBezTo>
                  <a:cubicBezTo>
                    <a:pt x="147" y="0"/>
                    <a:pt x="118" y="8"/>
                    <a:pt x="93" y="22"/>
                  </a:cubicBezTo>
                  <a:cubicBezTo>
                    <a:pt x="87" y="25"/>
                    <a:pt x="81" y="29"/>
                    <a:pt x="76" y="33"/>
                  </a:cubicBezTo>
                  <a:cubicBezTo>
                    <a:pt x="53" y="49"/>
                    <a:pt x="34" y="70"/>
                    <a:pt x="21" y="95"/>
                  </a:cubicBezTo>
                  <a:cubicBezTo>
                    <a:pt x="7" y="120"/>
                    <a:pt x="0" y="148"/>
                    <a:pt x="0" y="179"/>
                  </a:cubicBezTo>
                  <a:cubicBezTo>
                    <a:pt x="0" y="237"/>
                    <a:pt x="28" y="289"/>
                    <a:pt x="72" y="322"/>
                  </a:cubicBezTo>
                  <a:cubicBezTo>
                    <a:pt x="73" y="323"/>
                    <a:pt x="74" y="324"/>
                    <a:pt x="76" y="325"/>
                  </a:cubicBezTo>
                  <a:cubicBezTo>
                    <a:pt x="105" y="345"/>
                    <a:pt x="140" y="357"/>
                    <a:pt x="178" y="357"/>
                  </a:cubicBezTo>
                  <a:cubicBezTo>
                    <a:pt x="238" y="357"/>
                    <a:pt x="290" y="328"/>
                    <a:pt x="323" y="284"/>
                  </a:cubicBezTo>
                  <a:cubicBezTo>
                    <a:pt x="328" y="277"/>
                    <a:pt x="332" y="271"/>
                    <a:pt x="336" y="263"/>
                  </a:cubicBezTo>
                  <a:cubicBezTo>
                    <a:pt x="349" y="238"/>
                    <a:pt x="357" y="209"/>
                    <a:pt x="357" y="179"/>
                  </a:cubicBezTo>
                  <a:cubicBezTo>
                    <a:pt x="357" y="148"/>
                    <a:pt x="349" y="119"/>
                    <a:pt x="336" y="94"/>
                  </a:cubicBezTo>
                  <a:close/>
                  <a:moveTo>
                    <a:pt x="178" y="323"/>
                  </a:moveTo>
                  <a:cubicBezTo>
                    <a:pt x="99" y="323"/>
                    <a:pt x="35" y="258"/>
                    <a:pt x="35" y="179"/>
                  </a:cubicBezTo>
                  <a:cubicBezTo>
                    <a:pt x="35" y="99"/>
                    <a:pt x="99" y="35"/>
                    <a:pt x="178" y="35"/>
                  </a:cubicBezTo>
                  <a:cubicBezTo>
                    <a:pt x="258" y="35"/>
                    <a:pt x="322" y="99"/>
                    <a:pt x="322" y="179"/>
                  </a:cubicBezTo>
                  <a:cubicBezTo>
                    <a:pt x="322" y="258"/>
                    <a:pt x="258" y="323"/>
                    <a:pt x="178" y="323"/>
                  </a:cubicBezTo>
                  <a:close/>
                </a:path>
              </a:pathLst>
            </a:custGeom>
            <a:solidFill>
              <a:schemeClr val="accent4"/>
            </a:solidFill>
            <a:ln w="2857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278" name="Oval 10">
              <a:extLst>
                <a:ext uri="{FF2B5EF4-FFF2-40B4-BE49-F238E27FC236}">
                  <a16:creationId xmlns:a16="http://schemas.microsoft.com/office/drawing/2014/main" id="{34C6BA0D-EF2A-4589-ABB3-300B323D2D8E}"/>
                </a:ext>
              </a:extLst>
            </p:cNvPr>
            <p:cNvSpPr>
              <a:spLocks noChangeArrowheads="1"/>
            </p:cNvSpPr>
            <p:nvPr/>
          </p:nvSpPr>
          <p:spPr bwMode="auto">
            <a:xfrm>
              <a:off x="2288346" y="6693796"/>
              <a:ext cx="904512" cy="906351"/>
            </a:xfrm>
            <a:prstGeom prst="ellipse">
              <a:avLst/>
            </a:pr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279" name="Freeform 11">
              <a:extLst>
                <a:ext uri="{FF2B5EF4-FFF2-40B4-BE49-F238E27FC236}">
                  <a16:creationId xmlns:a16="http://schemas.microsoft.com/office/drawing/2014/main" id="{EDAE8ABC-5C3E-481E-B0CE-5EF8C627DAFE}"/>
                </a:ext>
              </a:extLst>
            </p:cNvPr>
            <p:cNvSpPr>
              <a:spLocks/>
            </p:cNvSpPr>
            <p:nvPr/>
          </p:nvSpPr>
          <p:spPr bwMode="auto">
            <a:xfrm>
              <a:off x="819432" y="6794911"/>
              <a:ext cx="2272312" cy="705961"/>
            </a:xfrm>
            <a:custGeom>
              <a:avLst/>
              <a:gdLst>
                <a:gd name="T0" fmla="*/ 609 w 721"/>
                <a:gd name="T1" fmla="*/ 0 h 224"/>
                <a:gd name="T2" fmla="*/ 70 w 721"/>
                <a:gd name="T3" fmla="*/ 0 h 224"/>
                <a:gd name="T4" fmla="*/ 0 w 721"/>
                <a:gd name="T5" fmla="*/ 70 h 224"/>
                <a:gd name="T6" fmla="*/ 0 w 721"/>
                <a:gd name="T7" fmla="*/ 153 h 224"/>
                <a:gd name="T8" fmla="*/ 70 w 721"/>
                <a:gd name="T9" fmla="*/ 224 h 224"/>
                <a:gd name="T10" fmla="*/ 609 w 721"/>
                <a:gd name="T11" fmla="*/ 224 h 224"/>
                <a:gd name="T12" fmla="*/ 721 w 721"/>
                <a:gd name="T13" fmla="*/ 112 h 224"/>
                <a:gd name="T14" fmla="*/ 609 w 721"/>
                <a:gd name="T15" fmla="*/ 0 h 2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1" h="224">
                  <a:moveTo>
                    <a:pt x="609" y="0"/>
                  </a:moveTo>
                  <a:cubicBezTo>
                    <a:pt x="70" y="0"/>
                    <a:pt x="70" y="0"/>
                    <a:pt x="70" y="0"/>
                  </a:cubicBezTo>
                  <a:cubicBezTo>
                    <a:pt x="32" y="0"/>
                    <a:pt x="0" y="31"/>
                    <a:pt x="0" y="70"/>
                  </a:cubicBezTo>
                  <a:cubicBezTo>
                    <a:pt x="0" y="153"/>
                    <a:pt x="0" y="153"/>
                    <a:pt x="0" y="153"/>
                  </a:cubicBezTo>
                  <a:cubicBezTo>
                    <a:pt x="0" y="192"/>
                    <a:pt x="32" y="224"/>
                    <a:pt x="70" y="224"/>
                  </a:cubicBezTo>
                  <a:cubicBezTo>
                    <a:pt x="609" y="224"/>
                    <a:pt x="609" y="224"/>
                    <a:pt x="609" y="224"/>
                  </a:cubicBezTo>
                  <a:cubicBezTo>
                    <a:pt x="671" y="224"/>
                    <a:pt x="721" y="174"/>
                    <a:pt x="721" y="112"/>
                  </a:cubicBezTo>
                  <a:cubicBezTo>
                    <a:pt x="721" y="50"/>
                    <a:pt x="671" y="0"/>
                    <a:pt x="609" y="0"/>
                  </a:cubicBezTo>
                  <a:close/>
                </a:path>
              </a:pathLst>
            </a:custGeom>
            <a:solidFill>
              <a:srgbClr val="FFFFFF"/>
            </a:solidFill>
            <a:ln w="1111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IN" dirty="0"/>
            </a:p>
          </p:txBody>
        </p:sp>
        <p:sp>
          <p:nvSpPr>
            <p:cNvPr id="281" name="Rectangle 280">
              <a:extLst>
                <a:ext uri="{FF2B5EF4-FFF2-40B4-BE49-F238E27FC236}">
                  <a16:creationId xmlns:a16="http://schemas.microsoft.com/office/drawing/2014/main" id="{C53A5FD6-F63C-456D-A475-FCECDA00BC5C}"/>
                </a:ext>
              </a:extLst>
            </p:cNvPr>
            <p:cNvSpPr/>
            <p:nvPr/>
          </p:nvSpPr>
          <p:spPr>
            <a:xfrm>
              <a:off x="813090" y="6891185"/>
              <a:ext cx="1620180" cy="535531"/>
            </a:xfrm>
            <a:prstGeom prst="rect">
              <a:avLst/>
            </a:prstGeom>
          </p:spPr>
          <p:txBody>
            <a:bodyPr wrap="square" anchor="ctr">
              <a:spAutoFit/>
            </a:bodyPr>
            <a:lstStyle/>
            <a:p>
              <a:pPr lvl="0" algn="ctr">
                <a:lnSpc>
                  <a:spcPct val="80000"/>
                </a:lnSpc>
                <a:defRPr/>
              </a:pPr>
              <a:r>
                <a:rPr lang="en-ZA" sz="1800" kern="0" dirty="0">
                  <a:solidFill>
                    <a:schemeClr val="accent4"/>
                  </a:solidFill>
                  <a:latin typeface="Bebas Neue Bold" panose="020B0606020202050201" pitchFamily="34" charset="0"/>
                </a:rPr>
                <a:t>GEOGRAPHIC</a:t>
              </a:r>
            </a:p>
            <a:p>
              <a:pPr lvl="0" algn="ctr">
                <a:lnSpc>
                  <a:spcPct val="80000"/>
                </a:lnSpc>
                <a:defRPr/>
              </a:pPr>
              <a:r>
                <a:rPr lang="en-ZA" sz="1800" kern="0" dirty="0">
                  <a:solidFill>
                    <a:schemeClr val="accent4"/>
                  </a:solidFill>
                  <a:latin typeface="Bebas Neue Bold" panose="020B0606020202050201" pitchFamily="34" charset="0"/>
                </a:rPr>
                <a:t>SPREAD</a:t>
              </a:r>
            </a:p>
          </p:txBody>
        </p:sp>
        <p:sp>
          <p:nvSpPr>
            <p:cNvPr id="282" name="Rectangle 281">
              <a:extLst>
                <a:ext uri="{FF2B5EF4-FFF2-40B4-BE49-F238E27FC236}">
                  <a16:creationId xmlns:a16="http://schemas.microsoft.com/office/drawing/2014/main" id="{52AFD231-58AE-4F92-8BC1-688C401BDB00}"/>
                </a:ext>
              </a:extLst>
            </p:cNvPr>
            <p:cNvSpPr/>
            <p:nvPr/>
          </p:nvSpPr>
          <p:spPr>
            <a:xfrm>
              <a:off x="3798146" y="6974284"/>
              <a:ext cx="615553" cy="369332"/>
            </a:xfrm>
            <a:prstGeom prst="rect">
              <a:avLst/>
            </a:prstGeom>
          </p:spPr>
          <p:txBody>
            <a:bodyPr wrap="none" lIns="0" tIns="0" rIns="0" bIns="0" anchor="ctr">
              <a:spAutoFit/>
            </a:bodyPr>
            <a:lstStyle/>
            <a:p>
              <a:pPr lvl="0" algn="ctr">
                <a:defRPr/>
              </a:pPr>
              <a:r>
                <a:rPr lang="en-ZA" sz="2400" dirty="0">
                  <a:solidFill>
                    <a:schemeClr val="bg1"/>
                  </a:solidFill>
                  <a:latin typeface="Bebas Neue Bold" panose="020B0606020202050201" pitchFamily="34" charset="0"/>
                </a:rPr>
                <a:t>11.2%</a:t>
              </a:r>
            </a:p>
          </p:txBody>
        </p:sp>
        <p:grpSp>
          <p:nvGrpSpPr>
            <p:cNvPr id="3" name="קבוצה 2">
              <a:extLst>
                <a:ext uri="{FF2B5EF4-FFF2-40B4-BE49-F238E27FC236}">
                  <a16:creationId xmlns:a16="http://schemas.microsoft.com/office/drawing/2014/main" id="{950BFC16-2D17-42A0-AE54-34BB909A49E9}"/>
                </a:ext>
              </a:extLst>
            </p:cNvPr>
            <p:cNvGrpSpPr/>
            <p:nvPr/>
          </p:nvGrpSpPr>
          <p:grpSpPr>
            <a:xfrm>
              <a:off x="2464206" y="6883550"/>
              <a:ext cx="547200" cy="550800"/>
              <a:chOff x="-1385435" y="6650515"/>
              <a:chExt cx="547200" cy="550800"/>
            </a:xfrm>
          </p:grpSpPr>
          <p:sp>
            <p:nvSpPr>
              <p:cNvPr id="151" name="Oval 20">
                <a:extLst>
                  <a:ext uri="{FF2B5EF4-FFF2-40B4-BE49-F238E27FC236}">
                    <a16:creationId xmlns:a16="http://schemas.microsoft.com/office/drawing/2014/main" id="{85AFC752-0D1E-43C4-9214-2EA143AF5C49}"/>
                  </a:ext>
                </a:extLst>
              </p:cNvPr>
              <p:cNvSpPr>
                <a:spLocks noChangeArrowheads="1"/>
              </p:cNvSpPr>
              <p:nvPr/>
            </p:nvSpPr>
            <p:spPr bwMode="auto">
              <a:xfrm flipH="1">
                <a:off x="-1385435" y="6650515"/>
                <a:ext cx="547200" cy="550800"/>
              </a:xfrm>
              <a:prstGeom prst="ellipse">
                <a:avLst/>
              </a:prstGeom>
              <a:solidFill>
                <a:srgbClr val="4E8542"/>
              </a:solidFill>
              <a:ln>
                <a:noFill/>
              </a:ln>
            </p:spPr>
            <p:txBody>
              <a:bodyPr vert="horz" wrap="square" lIns="91440" tIns="45720" rIns="91440" bIns="45720" numCol="1" anchor="t" anchorCtr="0" compatLnSpc="1">
                <a:prstTxWarp prst="textNoShape">
                  <a:avLst/>
                </a:prstTxWarp>
              </a:bodyPr>
              <a:lstStyle/>
              <a:p>
                <a:endParaRPr lang="en-IN" dirty="0"/>
              </a:p>
            </p:txBody>
          </p:sp>
          <p:sp>
            <p:nvSpPr>
              <p:cNvPr id="152" name="Freeform 79">
                <a:extLst>
                  <a:ext uri="{FF2B5EF4-FFF2-40B4-BE49-F238E27FC236}">
                    <a16:creationId xmlns:a16="http://schemas.microsoft.com/office/drawing/2014/main" id="{69606D6C-5421-4B43-BDA6-11A14389DCC8}"/>
                  </a:ext>
                </a:extLst>
              </p:cNvPr>
              <p:cNvSpPr>
                <a:spLocks noEditPoints="1"/>
              </p:cNvSpPr>
              <p:nvPr/>
            </p:nvSpPr>
            <p:spPr bwMode="auto">
              <a:xfrm>
                <a:off x="-1174328" y="6724985"/>
                <a:ext cx="239804" cy="424498"/>
              </a:xfrm>
              <a:custGeom>
                <a:avLst/>
                <a:gdLst>
                  <a:gd name="T0" fmla="*/ 1110 w 1128"/>
                  <a:gd name="T1" fmla="*/ 49 h 2005"/>
                  <a:gd name="T2" fmla="*/ 1038 w 1128"/>
                  <a:gd name="T3" fmla="*/ 92 h 2005"/>
                  <a:gd name="T4" fmla="*/ 1016 w 1128"/>
                  <a:gd name="T5" fmla="*/ 84 h 2005"/>
                  <a:gd name="T6" fmla="*/ 1055 w 1128"/>
                  <a:gd name="T7" fmla="*/ 61 h 2005"/>
                  <a:gd name="T8" fmla="*/ 1094 w 1128"/>
                  <a:gd name="T9" fmla="*/ 16 h 2005"/>
                  <a:gd name="T10" fmla="*/ 1085 w 1128"/>
                  <a:gd name="T11" fmla="*/ 2 h 2005"/>
                  <a:gd name="T12" fmla="*/ 810 w 1128"/>
                  <a:gd name="T13" fmla="*/ 158 h 2005"/>
                  <a:gd name="T14" fmla="*/ 608 w 1128"/>
                  <a:gd name="T15" fmla="*/ 562 h 2005"/>
                  <a:gd name="T16" fmla="*/ 654 w 1128"/>
                  <a:gd name="T17" fmla="*/ 792 h 2005"/>
                  <a:gd name="T18" fmla="*/ 704 w 1128"/>
                  <a:gd name="T19" fmla="*/ 923 h 2005"/>
                  <a:gd name="T20" fmla="*/ 690 w 1128"/>
                  <a:gd name="T21" fmla="*/ 1020 h 2005"/>
                  <a:gd name="T22" fmla="*/ 612 w 1128"/>
                  <a:gd name="T23" fmla="*/ 1093 h 2005"/>
                  <a:gd name="T24" fmla="*/ 393 w 1128"/>
                  <a:gd name="T25" fmla="*/ 1193 h 2005"/>
                  <a:gd name="T26" fmla="*/ 248 w 1128"/>
                  <a:gd name="T27" fmla="*/ 1503 h 2005"/>
                  <a:gd name="T28" fmla="*/ 403 w 1128"/>
                  <a:gd name="T29" fmla="*/ 1446 h 2005"/>
                  <a:gd name="T30" fmla="*/ 410 w 1128"/>
                  <a:gd name="T31" fmla="*/ 1451 h 2005"/>
                  <a:gd name="T32" fmla="*/ 443 w 1128"/>
                  <a:gd name="T33" fmla="*/ 1525 h 2005"/>
                  <a:gd name="T34" fmla="*/ 431 w 1128"/>
                  <a:gd name="T35" fmla="*/ 1535 h 2005"/>
                  <a:gd name="T36" fmla="*/ 431 w 1128"/>
                  <a:gd name="T37" fmla="*/ 1535 h 2005"/>
                  <a:gd name="T38" fmla="*/ 180 w 1128"/>
                  <a:gd name="T39" fmla="*/ 1634 h 2005"/>
                  <a:gd name="T40" fmla="*/ 81 w 1128"/>
                  <a:gd name="T41" fmla="*/ 1974 h 2005"/>
                  <a:gd name="T42" fmla="*/ 704 w 1128"/>
                  <a:gd name="T43" fmla="*/ 1651 h 2005"/>
                  <a:gd name="T44" fmla="*/ 1093 w 1128"/>
                  <a:gd name="T45" fmla="*/ 1112 h 2005"/>
                  <a:gd name="T46" fmla="*/ 1006 w 1128"/>
                  <a:gd name="T47" fmla="*/ 741 h 2005"/>
                  <a:gd name="T48" fmla="*/ 941 w 1128"/>
                  <a:gd name="T49" fmla="*/ 656 h 2005"/>
                  <a:gd name="T50" fmla="*/ 870 w 1128"/>
                  <a:gd name="T51" fmla="*/ 516 h 2005"/>
                  <a:gd name="T52" fmla="*/ 995 w 1128"/>
                  <a:gd name="T53" fmla="*/ 199 h 2005"/>
                  <a:gd name="T54" fmla="*/ 1122 w 1128"/>
                  <a:gd name="T55" fmla="*/ 87 h 2005"/>
                  <a:gd name="T56" fmla="*/ 873 w 1128"/>
                  <a:gd name="T57" fmla="*/ 1199 h 2005"/>
                  <a:gd name="T58" fmla="*/ 871 w 1128"/>
                  <a:gd name="T59" fmla="*/ 1203 h 2005"/>
                  <a:gd name="T60" fmla="*/ 613 w 1128"/>
                  <a:gd name="T61" fmla="*/ 1439 h 2005"/>
                  <a:gd name="T62" fmla="*/ 741 w 1128"/>
                  <a:gd name="T63" fmla="*/ 1245 h 2005"/>
                  <a:gd name="T64" fmla="*/ 814 w 1128"/>
                  <a:gd name="T65" fmla="*/ 1161 h 2005"/>
                  <a:gd name="T66" fmla="*/ 871 w 1128"/>
                  <a:gd name="T67" fmla="*/ 799 h 2005"/>
                  <a:gd name="T68" fmla="*/ 872 w 1128"/>
                  <a:gd name="T69" fmla="*/ 800 h 2005"/>
                  <a:gd name="T70" fmla="*/ 867 w 1128"/>
                  <a:gd name="T71" fmla="*/ 1004 h 2005"/>
                  <a:gd name="T72" fmla="*/ 792 w 1128"/>
                  <a:gd name="T73" fmla="*/ 769 h 2005"/>
                  <a:gd name="T74" fmla="*/ 782 w 1128"/>
                  <a:gd name="T75" fmla="*/ 690 h 2005"/>
                  <a:gd name="T76" fmla="*/ 804 w 1128"/>
                  <a:gd name="T77" fmla="*/ 684 h 2005"/>
                  <a:gd name="T78" fmla="*/ 871 w 1128"/>
                  <a:gd name="T79" fmla="*/ 799 h 2005"/>
                  <a:gd name="T80" fmla="*/ 793 w 1128"/>
                  <a:gd name="T81" fmla="*/ 359 h 2005"/>
                  <a:gd name="T82" fmla="*/ 720 w 1128"/>
                  <a:gd name="T83" fmla="*/ 511 h 2005"/>
                  <a:gd name="T84" fmla="*/ 843 w 1128"/>
                  <a:gd name="T85" fmla="*/ 228 h 2005"/>
                  <a:gd name="T86" fmla="*/ 869 w 1128"/>
                  <a:gd name="T87" fmla="*/ 200 h 2005"/>
                  <a:gd name="T88" fmla="*/ 888 w 1128"/>
                  <a:gd name="T89" fmla="*/ 219 h 2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28" h="2005">
                    <a:moveTo>
                      <a:pt x="1125" y="77"/>
                    </a:moveTo>
                    <a:cubicBezTo>
                      <a:pt x="1120" y="68"/>
                      <a:pt x="1115" y="58"/>
                      <a:pt x="1110" y="49"/>
                    </a:cubicBezTo>
                    <a:cubicBezTo>
                      <a:pt x="1094" y="57"/>
                      <a:pt x="1079" y="66"/>
                      <a:pt x="1064" y="75"/>
                    </a:cubicBezTo>
                    <a:cubicBezTo>
                      <a:pt x="1055" y="81"/>
                      <a:pt x="1046" y="86"/>
                      <a:pt x="1038" y="92"/>
                    </a:cubicBezTo>
                    <a:cubicBezTo>
                      <a:pt x="1027" y="100"/>
                      <a:pt x="1027" y="100"/>
                      <a:pt x="1027" y="100"/>
                    </a:cubicBezTo>
                    <a:cubicBezTo>
                      <a:pt x="1023" y="94"/>
                      <a:pt x="1020" y="89"/>
                      <a:pt x="1016" y="84"/>
                    </a:cubicBezTo>
                    <a:cubicBezTo>
                      <a:pt x="1028" y="77"/>
                      <a:pt x="1028" y="77"/>
                      <a:pt x="1028" y="77"/>
                    </a:cubicBezTo>
                    <a:cubicBezTo>
                      <a:pt x="1037" y="72"/>
                      <a:pt x="1046" y="66"/>
                      <a:pt x="1055" y="61"/>
                    </a:cubicBezTo>
                    <a:cubicBezTo>
                      <a:pt x="1071" y="52"/>
                      <a:pt x="1087" y="43"/>
                      <a:pt x="1104" y="35"/>
                    </a:cubicBezTo>
                    <a:cubicBezTo>
                      <a:pt x="1101" y="29"/>
                      <a:pt x="1098" y="22"/>
                      <a:pt x="1094" y="16"/>
                    </a:cubicBezTo>
                    <a:cubicBezTo>
                      <a:pt x="1093" y="12"/>
                      <a:pt x="1091" y="8"/>
                      <a:pt x="1089" y="4"/>
                    </a:cubicBezTo>
                    <a:cubicBezTo>
                      <a:pt x="1087" y="1"/>
                      <a:pt x="1088" y="0"/>
                      <a:pt x="1085" y="2"/>
                    </a:cubicBezTo>
                    <a:cubicBezTo>
                      <a:pt x="1056" y="12"/>
                      <a:pt x="1027" y="24"/>
                      <a:pt x="999" y="38"/>
                    </a:cubicBezTo>
                    <a:cubicBezTo>
                      <a:pt x="932" y="70"/>
                      <a:pt x="867" y="109"/>
                      <a:pt x="810" y="158"/>
                    </a:cubicBezTo>
                    <a:cubicBezTo>
                      <a:pt x="752" y="209"/>
                      <a:pt x="700" y="268"/>
                      <a:pt x="664" y="337"/>
                    </a:cubicBezTo>
                    <a:cubicBezTo>
                      <a:pt x="628" y="407"/>
                      <a:pt x="609" y="483"/>
                      <a:pt x="608" y="562"/>
                    </a:cubicBezTo>
                    <a:cubicBezTo>
                      <a:pt x="608" y="601"/>
                      <a:pt x="613" y="640"/>
                      <a:pt x="620" y="678"/>
                    </a:cubicBezTo>
                    <a:cubicBezTo>
                      <a:pt x="627" y="717"/>
                      <a:pt x="640" y="755"/>
                      <a:pt x="654" y="792"/>
                    </a:cubicBezTo>
                    <a:cubicBezTo>
                      <a:pt x="663" y="819"/>
                      <a:pt x="678" y="844"/>
                      <a:pt x="688" y="871"/>
                    </a:cubicBezTo>
                    <a:cubicBezTo>
                      <a:pt x="695" y="888"/>
                      <a:pt x="700" y="905"/>
                      <a:pt x="704" y="923"/>
                    </a:cubicBezTo>
                    <a:cubicBezTo>
                      <a:pt x="707" y="940"/>
                      <a:pt x="708" y="958"/>
                      <a:pt x="706" y="975"/>
                    </a:cubicBezTo>
                    <a:cubicBezTo>
                      <a:pt x="704" y="992"/>
                      <a:pt x="699" y="1006"/>
                      <a:pt x="690" y="1020"/>
                    </a:cubicBezTo>
                    <a:cubicBezTo>
                      <a:pt x="682" y="1035"/>
                      <a:pt x="668" y="1048"/>
                      <a:pt x="655" y="1060"/>
                    </a:cubicBezTo>
                    <a:cubicBezTo>
                      <a:pt x="642" y="1072"/>
                      <a:pt x="627" y="1083"/>
                      <a:pt x="612" y="1093"/>
                    </a:cubicBezTo>
                    <a:cubicBezTo>
                      <a:pt x="547" y="1137"/>
                      <a:pt x="474" y="1167"/>
                      <a:pt x="400" y="1191"/>
                    </a:cubicBezTo>
                    <a:cubicBezTo>
                      <a:pt x="398" y="1192"/>
                      <a:pt x="396" y="1192"/>
                      <a:pt x="393" y="1193"/>
                    </a:cubicBezTo>
                    <a:cubicBezTo>
                      <a:pt x="242" y="1505"/>
                      <a:pt x="242" y="1505"/>
                      <a:pt x="242" y="1505"/>
                    </a:cubicBezTo>
                    <a:cubicBezTo>
                      <a:pt x="244" y="1504"/>
                      <a:pt x="246" y="1503"/>
                      <a:pt x="248" y="1503"/>
                    </a:cubicBezTo>
                    <a:cubicBezTo>
                      <a:pt x="285" y="1491"/>
                      <a:pt x="321" y="1478"/>
                      <a:pt x="357" y="1464"/>
                    </a:cubicBezTo>
                    <a:cubicBezTo>
                      <a:pt x="372" y="1458"/>
                      <a:pt x="387" y="1452"/>
                      <a:pt x="403" y="1446"/>
                    </a:cubicBezTo>
                    <a:cubicBezTo>
                      <a:pt x="404" y="1445"/>
                      <a:pt x="407" y="1444"/>
                      <a:pt x="407" y="1444"/>
                    </a:cubicBezTo>
                    <a:cubicBezTo>
                      <a:pt x="407" y="1444"/>
                      <a:pt x="409" y="1449"/>
                      <a:pt x="410" y="1451"/>
                    </a:cubicBezTo>
                    <a:cubicBezTo>
                      <a:pt x="418" y="1469"/>
                      <a:pt x="425" y="1486"/>
                      <a:pt x="433" y="1504"/>
                    </a:cubicBezTo>
                    <a:cubicBezTo>
                      <a:pt x="436" y="1511"/>
                      <a:pt x="439" y="1518"/>
                      <a:pt x="443" y="1525"/>
                    </a:cubicBezTo>
                    <a:cubicBezTo>
                      <a:pt x="443" y="1527"/>
                      <a:pt x="444" y="1528"/>
                      <a:pt x="444" y="1529"/>
                    </a:cubicBezTo>
                    <a:cubicBezTo>
                      <a:pt x="444" y="1529"/>
                      <a:pt x="433" y="1534"/>
                      <a:pt x="431" y="1535"/>
                    </a:cubicBezTo>
                    <a:cubicBezTo>
                      <a:pt x="432" y="1535"/>
                      <a:pt x="432" y="1535"/>
                      <a:pt x="433" y="1535"/>
                    </a:cubicBezTo>
                    <a:cubicBezTo>
                      <a:pt x="432" y="1535"/>
                      <a:pt x="432" y="1535"/>
                      <a:pt x="431" y="1535"/>
                    </a:cubicBezTo>
                    <a:cubicBezTo>
                      <a:pt x="371" y="1563"/>
                      <a:pt x="309" y="1588"/>
                      <a:pt x="247" y="1610"/>
                    </a:cubicBezTo>
                    <a:cubicBezTo>
                      <a:pt x="225" y="1618"/>
                      <a:pt x="202" y="1626"/>
                      <a:pt x="180" y="1634"/>
                    </a:cubicBezTo>
                    <a:cubicBezTo>
                      <a:pt x="0" y="2005"/>
                      <a:pt x="0" y="2005"/>
                      <a:pt x="0" y="2005"/>
                    </a:cubicBezTo>
                    <a:cubicBezTo>
                      <a:pt x="27" y="1995"/>
                      <a:pt x="54" y="1985"/>
                      <a:pt x="81" y="1974"/>
                    </a:cubicBezTo>
                    <a:cubicBezTo>
                      <a:pt x="153" y="1946"/>
                      <a:pt x="225" y="1916"/>
                      <a:pt x="295" y="1884"/>
                    </a:cubicBezTo>
                    <a:cubicBezTo>
                      <a:pt x="437" y="1818"/>
                      <a:pt x="576" y="1743"/>
                      <a:pt x="704" y="1651"/>
                    </a:cubicBezTo>
                    <a:cubicBezTo>
                      <a:pt x="826" y="1563"/>
                      <a:pt x="941" y="1458"/>
                      <a:pt x="1017" y="1327"/>
                    </a:cubicBezTo>
                    <a:cubicBezTo>
                      <a:pt x="1055" y="1261"/>
                      <a:pt x="1083" y="1187"/>
                      <a:pt x="1093" y="1112"/>
                    </a:cubicBezTo>
                    <a:cubicBezTo>
                      <a:pt x="1104" y="1034"/>
                      <a:pt x="1097" y="955"/>
                      <a:pt x="1073" y="881"/>
                    </a:cubicBezTo>
                    <a:cubicBezTo>
                      <a:pt x="1057" y="832"/>
                      <a:pt x="1034" y="784"/>
                      <a:pt x="1006" y="741"/>
                    </a:cubicBezTo>
                    <a:cubicBezTo>
                      <a:pt x="993" y="722"/>
                      <a:pt x="980" y="704"/>
                      <a:pt x="966" y="686"/>
                    </a:cubicBezTo>
                    <a:cubicBezTo>
                      <a:pt x="958" y="675"/>
                      <a:pt x="949" y="665"/>
                      <a:pt x="941" y="656"/>
                    </a:cubicBezTo>
                    <a:cubicBezTo>
                      <a:pt x="928" y="641"/>
                      <a:pt x="917" y="624"/>
                      <a:pt x="907" y="608"/>
                    </a:cubicBezTo>
                    <a:cubicBezTo>
                      <a:pt x="889" y="580"/>
                      <a:pt x="876" y="548"/>
                      <a:pt x="870" y="516"/>
                    </a:cubicBezTo>
                    <a:cubicBezTo>
                      <a:pt x="862" y="476"/>
                      <a:pt x="865" y="436"/>
                      <a:pt x="875" y="397"/>
                    </a:cubicBezTo>
                    <a:cubicBezTo>
                      <a:pt x="895" y="322"/>
                      <a:pt x="943" y="255"/>
                      <a:pt x="995" y="199"/>
                    </a:cubicBezTo>
                    <a:cubicBezTo>
                      <a:pt x="1027" y="164"/>
                      <a:pt x="1062" y="133"/>
                      <a:pt x="1099" y="104"/>
                    </a:cubicBezTo>
                    <a:cubicBezTo>
                      <a:pt x="1107" y="98"/>
                      <a:pt x="1114" y="92"/>
                      <a:pt x="1122" y="87"/>
                    </a:cubicBezTo>
                    <a:cubicBezTo>
                      <a:pt x="1128" y="83"/>
                      <a:pt x="1128" y="84"/>
                      <a:pt x="1125" y="77"/>
                    </a:cubicBezTo>
                    <a:close/>
                    <a:moveTo>
                      <a:pt x="873" y="1199"/>
                    </a:moveTo>
                    <a:cubicBezTo>
                      <a:pt x="873" y="1199"/>
                      <a:pt x="873" y="1200"/>
                      <a:pt x="871" y="1202"/>
                    </a:cubicBezTo>
                    <a:cubicBezTo>
                      <a:pt x="871" y="1203"/>
                      <a:pt x="871" y="1203"/>
                      <a:pt x="871" y="1203"/>
                    </a:cubicBezTo>
                    <a:cubicBezTo>
                      <a:pt x="838" y="1254"/>
                      <a:pt x="798" y="1298"/>
                      <a:pt x="752" y="1339"/>
                    </a:cubicBezTo>
                    <a:cubicBezTo>
                      <a:pt x="709" y="1376"/>
                      <a:pt x="661" y="1409"/>
                      <a:pt x="613" y="1439"/>
                    </a:cubicBezTo>
                    <a:cubicBezTo>
                      <a:pt x="598" y="1415"/>
                      <a:pt x="584" y="1391"/>
                      <a:pt x="570" y="1366"/>
                    </a:cubicBezTo>
                    <a:cubicBezTo>
                      <a:pt x="631" y="1331"/>
                      <a:pt x="690" y="1293"/>
                      <a:pt x="741" y="1245"/>
                    </a:cubicBezTo>
                    <a:cubicBezTo>
                      <a:pt x="767" y="1221"/>
                      <a:pt x="789" y="1195"/>
                      <a:pt x="809" y="1167"/>
                    </a:cubicBezTo>
                    <a:cubicBezTo>
                      <a:pt x="814" y="1161"/>
                      <a:pt x="814" y="1161"/>
                      <a:pt x="814" y="1161"/>
                    </a:cubicBezTo>
                    <a:cubicBezTo>
                      <a:pt x="873" y="1199"/>
                      <a:pt x="873" y="1199"/>
                      <a:pt x="873" y="1199"/>
                    </a:cubicBezTo>
                    <a:moveTo>
                      <a:pt x="871" y="799"/>
                    </a:moveTo>
                    <a:cubicBezTo>
                      <a:pt x="871" y="798"/>
                      <a:pt x="870" y="797"/>
                      <a:pt x="871" y="799"/>
                    </a:cubicBezTo>
                    <a:cubicBezTo>
                      <a:pt x="872" y="801"/>
                      <a:pt x="872" y="801"/>
                      <a:pt x="872" y="800"/>
                    </a:cubicBezTo>
                    <a:cubicBezTo>
                      <a:pt x="907" y="863"/>
                      <a:pt x="930" y="933"/>
                      <a:pt x="930" y="1005"/>
                    </a:cubicBezTo>
                    <a:cubicBezTo>
                      <a:pt x="909" y="1005"/>
                      <a:pt x="888" y="1004"/>
                      <a:pt x="867" y="1004"/>
                    </a:cubicBezTo>
                    <a:cubicBezTo>
                      <a:pt x="870" y="950"/>
                      <a:pt x="856" y="897"/>
                      <a:pt x="834" y="848"/>
                    </a:cubicBezTo>
                    <a:cubicBezTo>
                      <a:pt x="822" y="820"/>
                      <a:pt x="807" y="795"/>
                      <a:pt x="792" y="769"/>
                    </a:cubicBezTo>
                    <a:cubicBezTo>
                      <a:pt x="780" y="747"/>
                      <a:pt x="769" y="724"/>
                      <a:pt x="758" y="701"/>
                    </a:cubicBezTo>
                    <a:cubicBezTo>
                      <a:pt x="766" y="698"/>
                      <a:pt x="774" y="694"/>
                      <a:pt x="782" y="690"/>
                    </a:cubicBezTo>
                    <a:cubicBezTo>
                      <a:pt x="788" y="688"/>
                      <a:pt x="802" y="681"/>
                      <a:pt x="802" y="681"/>
                    </a:cubicBezTo>
                    <a:cubicBezTo>
                      <a:pt x="804" y="684"/>
                      <a:pt x="804" y="684"/>
                      <a:pt x="804" y="684"/>
                    </a:cubicBezTo>
                    <a:cubicBezTo>
                      <a:pt x="813" y="703"/>
                      <a:pt x="823" y="721"/>
                      <a:pt x="834" y="739"/>
                    </a:cubicBezTo>
                    <a:cubicBezTo>
                      <a:pt x="847" y="758"/>
                      <a:pt x="860" y="778"/>
                      <a:pt x="871" y="799"/>
                    </a:cubicBezTo>
                    <a:close/>
                    <a:moveTo>
                      <a:pt x="885" y="222"/>
                    </a:moveTo>
                    <a:cubicBezTo>
                      <a:pt x="849" y="264"/>
                      <a:pt x="816" y="308"/>
                      <a:pt x="793" y="359"/>
                    </a:cubicBezTo>
                    <a:cubicBezTo>
                      <a:pt x="772" y="407"/>
                      <a:pt x="760" y="459"/>
                      <a:pt x="761" y="512"/>
                    </a:cubicBezTo>
                    <a:cubicBezTo>
                      <a:pt x="747" y="511"/>
                      <a:pt x="734" y="511"/>
                      <a:pt x="720" y="511"/>
                    </a:cubicBezTo>
                    <a:cubicBezTo>
                      <a:pt x="722" y="441"/>
                      <a:pt x="744" y="373"/>
                      <a:pt x="780" y="314"/>
                    </a:cubicBezTo>
                    <a:cubicBezTo>
                      <a:pt x="798" y="283"/>
                      <a:pt x="819" y="255"/>
                      <a:pt x="843" y="228"/>
                    </a:cubicBezTo>
                    <a:cubicBezTo>
                      <a:pt x="848" y="222"/>
                      <a:pt x="854" y="216"/>
                      <a:pt x="860" y="210"/>
                    </a:cubicBezTo>
                    <a:cubicBezTo>
                      <a:pt x="862" y="207"/>
                      <a:pt x="869" y="200"/>
                      <a:pt x="869" y="200"/>
                    </a:cubicBezTo>
                    <a:cubicBezTo>
                      <a:pt x="869" y="200"/>
                      <a:pt x="882" y="213"/>
                      <a:pt x="888" y="219"/>
                    </a:cubicBezTo>
                    <a:cubicBezTo>
                      <a:pt x="888" y="219"/>
                      <a:pt x="888" y="219"/>
                      <a:pt x="888" y="219"/>
                    </a:cubicBezTo>
                    <a:cubicBezTo>
                      <a:pt x="887" y="220"/>
                      <a:pt x="886" y="221"/>
                      <a:pt x="885" y="22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p>
            </p:txBody>
          </p:sp>
          <p:sp>
            <p:nvSpPr>
              <p:cNvPr id="158" name="Freeform 80">
                <a:extLst>
                  <a:ext uri="{FF2B5EF4-FFF2-40B4-BE49-F238E27FC236}">
                    <a16:creationId xmlns:a16="http://schemas.microsoft.com/office/drawing/2014/main" id="{CE12A2E0-B346-4D72-8D3B-B52467166C41}"/>
                  </a:ext>
                </a:extLst>
              </p:cNvPr>
              <p:cNvSpPr>
                <a:spLocks noEditPoints="1"/>
              </p:cNvSpPr>
              <p:nvPr/>
            </p:nvSpPr>
            <p:spPr bwMode="auto">
              <a:xfrm>
                <a:off x="-1284976" y="6784389"/>
                <a:ext cx="217090" cy="355610"/>
              </a:xfrm>
              <a:custGeom>
                <a:avLst/>
                <a:gdLst>
                  <a:gd name="T0" fmla="*/ 1021 w 1021"/>
                  <a:gd name="T1" fmla="*/ 511 h 1680"/>
                  <a:gd name="T2" fmla="*/ 511 w 1021"/>
                  <a:gd name="T3" fmla="*/ 0 h 1680"/>
                  <a:gd name="T4" fmla="*/ 0 w 1021"/>
                  <a:gd name="T5" fmla="*/ 511 h 1680"/>
                  <a:gd name="T6" fmla="*/ 55 w 1021"/>
                  <a:gd name="T7" fmla="*/ 740 h 1680"/>
                  <a:gd name="T8" fmla="*/ 511 w 1021"/>
                  <a:gd name="T9" fmla="*/ 1680 h 1680"/>
                  <a:gd name="T10" fmla="*/ 966 w 1021"/>
                  <a:gd name="T11" fmla="*/ 740 h 1680"/>
                  <a:gd name="T12" fmla="*/ 1021 w 1021"/>
                  <a:gd name="T13" fmla="*/ 511 h 1680"/>
                  <a:gd name="T14" fmla="*/ 511 w 1021"/>
                  <a:gd name="T15" fmla="*/ 793 h 1680"/>
                  <a:gd name="T16" fmla="*/ 228 w 1021"/>
                  <a:gd name="T17" fmla="*/ 511 h 1680"/>
                  <a:gd name="T18" fmla="*/ 511 w 1021"/>
                  <a:gd name="T19" fmla="*/ 228 h 1680"/>
                  <a:gd name="T20" fmla="*/ 793 w 1021"/>
                  <a:gd name="T21" fmla="*/ 511 h 1680"/>
                  <a:gd name="T22" fmla="*/ 511 w 1021"/>
                  <a:gd name="T23" fmla="*/ 793 h 1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1" h="1680">
                    <a:moveTo>
                      <a:pt x="1021" y="511"/>
                    </a:moveTo>
                    <a:cubicBezTo>
                      <a:pt x="1021" y="229"/>
                      <a:pt x="792" y="0"/>
                      <a:pt x="511" y="0"/>
                    </a:cubicBezTo>
                    <a:cubicBezTo>
                      <a:pt x="229" y="0"/>
                      <a:pt x="0" y="229"/>
                      <a:pt x="0" y="511"/>
                    </a:cubicBezTo>
                    <a:cubicBezTo>
                      <a:pt x="0" y="593"/>
                      <a:pt x="20" y="671"/>
                      <a:pt x="55" y="740"/>
                    </a:cubicBezTo>
                    <a:cubicBezTo>
                      <a:pt x="511" y="1680"/>
                      <a:pt x="511" y="1680"/>
                      <a:pt x="511" y="1680"/>
                    </a:cubicBezTo>
                    <a:cubicBezTo>
                      <a:pt x="966" y="740"/>
                      <a:pt x="966" y="740"/>
                      <a:pt x="966" y="740"/>
                    </a:cubicBezTo>
                    <a:cubicBezTo>
                      <a:pt x="1001" y="671"/>
                      <a:pt x="1021" y="593"/>
                      <a:pt x="1021" y="511"/>
                    </a:cubicBezTo>
                    <a:close/>
                    <a:moveTo>
                      <a:pt x="511" y="793"/>
                    </a:moveTo>
                    <a:cubicBezTo>
                      <a:pt x="355" y="793"/>
                      <a:pt x="228" y="666"/>
                      <a:pt x="228" y="511"/>
                    </a:cubicBezTo>
                    <a:cubicBezTo>
                      <a:pt x="228" y="355"/>
                      <a:pt x="355" y="228"/>
                      <a:pt x="511" y="228"/>
                    </a:cubicBezTo>
                    <a:cubicBezTo>
                      <a:pt x="666" y="228"/>
                      <a:pt x="793" y="355"/>
                      <a:pt x="793" y="511"/>
                    </a:cubicBezTo>
                    <a:cubicBezTo>
                      <a:pt x="793" y="666"/>
                      <a:pt x="666" y="793"/>
                      <a:pt x="511" y="79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p>
            </p:txBody>
          </p:sp>
        </p:grpSp>
      </p:grpSp>
      <p:grpSp>
        <p:nvGrpSpPr>
          <p:cNvPr id="15" name="קבוצה 14">
            <a:extLst>
              <a:ext uri="{FF2B5EF4-FFF2-40B4-BE49-F238E27FC236}">
                <a16:creationId xmlns:a16="http://schemas.microsoft.com/office/drawing/2014/main" id="{0F4CF960-73D9-460A-96FD-92753FAFCADF}"/>
              </a:ext>
            </a:extLst>
          </p:cNvPr>
          <p:cNvGrpSpPr/>
          <p:nvPr/>
        </p:nvGrpSpPr>
        <p:grpSpPr>
          <a:xfrm>
            <a:off x="943934" y="2532434"/>
            <a:ext cx="5736353" cy="1165027"/>
            <a:chOff x="943934" y="2773958"/>
            <a:chExt cx="5736353" cy="1165027"/>
          </a:xfrm>
        </p:grpSpPr>
        <p:sp>
          <p:nvSpPr>
            <p:cNvPr id="229" name="Freeform: Shape 228">
              <a:extLst>
                <a:ext uri="{FF2B5EF4-FFF2-40B4-BE49-F238E27FC236}">
                  <a16:creationId xmlns:a16="http://schemas.microsoft.com/office/drawing/2014/main" id="{0A2E39DB-8EDB-4B6C-BD51-448C742E6F67}"/>
                </a:ext>
              </a:extLst>
            </p:cNvPr>
            <p:cNvSpPr>
              <a:spLocks/>
            </p:cNvSpPr>
            <p:nvPr/>
          </p:nvSpPr>
          <p:spPr bwMode="auto">
            <a:xfrm>
              <a:off x="3346401" y="3007439"/>
              <a:ext cx="3333886" cy="661839"/>
            </a:xfrm>
            <a:custGeom>
              <a:avLst/>
              <a:gdLst>
                <a:gd name="connsiteX0" fmla="*/ 0 w 3333886"/>
                <a:gd name="connsiteY0" fmla="*/ 0 h 661839"/>
                <a:gd name="connsiteX1" fmla="*/ 756515 w 3333886"/>
                <a:gd name="connsiteY1" fmla="*/ 0 h 661839"/>
                <a:gd name="connsiteX2" fmla="*/ 2045201 w 3333886"/>
                <a:gd name="connsiteY2" fmla="*/ 0 h 661839"/>
                <a:gd name="connsiteX3" fmla="*/ 2846065 w 3333886"/>
                <a:gd name="connsiteY3" fmla="*/ 0 h 661839"/>
                <a:gd name="connsiteX4" fmla="*/ 2846065 w 3333886"/>
                <a:gd name="connsiteY4" fmla="*/ 1 h 661839"/>
                <a:gd name="connsiteX5" fmla="*/ 2859576 w 3333886"/>
                <a:gd name="connsiteY5" fmla="*/ 1 h 661839"/>
                <a:gd name="connsiteX6" fmla="*/ 2918646 w 3333886"/>
                <a:gd name="connsiteY6" fmla="*/ 1 h 661839"/>
                <a:gd name="connsiteX7" fmla="*/ 2941316 w 3333886"/>
                <a:gd name="connsiteY7" fmla="*/ 1 h 661839"/>
                <a:gd name="connsiteX8" fmla="*/ 2978722 w 3333886"/>
                <a:gd name="connsiteY8" fmla="*/ 1 h 661839"/>
                <a:gd name="connsiteX9" fmla="*/ 3058665 w 3333886"/>
                <a:gd name="connsiteY9" fmla="*/ 1 h 661839"/>
                <a:gd name="connsiteX10" fmla="*/ 3159318 w 3333886"/>
                <a:gd name="connsiteY10" fmla="*/ 47275 h 661839"/>
                <a:gd name="connsiteX11" fmla="*/ 3165608 w 3333886"/>
                <a:gd name="connsiteY11" fmla="*/ 53578 h 661839"/>
                <a:gd name="connsiteX12" fmla="*/ 3310296 w 3333886"/>
                <a:gd name="connsiteY12" fmla="*/ 252130 h 661839"/>
                <a:gd name="connsiteX13" fmla="*/ 3310296 w 3333886"/>
                <a:gd name="connsiteY13" fmla="*/ 409710 h 661839"/>
                <a:gd name="connsiteX14" fmla="*/ 3165608 w 3333886"/>
                <a:gd name="connsiteY14" fmla="*/ 608262 h 661839"/>
                <a:gd name="connsiteX15" fmla="*/ 3058665 w 3333886"/>
                <a:gd name="connsiteY15" fmla="*/ 661839 h 661839"/>
                <a:gd name="connsiteX16" fmla="*/ 2678073 w 3333886"/>
                <a:gd name="connsiteY16" fmla="*/ 661839 h 661839"/>
                <a:gd name="connsiteX17" fmla="*/ 2678743 w 3333886"/>
                <a:gd name="connsiteY17" fmla="*/ 660851 h 661839"/>
                <a:gd name="connsiteX18" fmla="*/ 756515 w 3333886"/>
                <a:gd name="connsiteY18" fmla="*/ 660851 h 661839"/>
                <a:gd name="connsiteX19" fmla="*/ 756515 w 3333886"/>
                <a:gd name="connsiteY19" fmla="*/ 660058 h 661839"/>
                <a:gd name="connsiteX20" fmla="*/ 0 w 3333886"/>
                <a:gd name="connsiteY20" fmla="*/ 660058 h 661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33886" h="661839">
                  <a:moveTo>
                    <a:pt x="0" y="0"/>
                  </a:moveTo>
                  <a:lnTo>
                    <a:pt x="756515" y="0"/>
                  </a:lnTo>
                  <a:lnTo>
                    <a:pt x="2045201" y="0"/>
                  </a:lnTo>
                  <a:lnTo>
                    <a:pt x="2846065" y="0"/>
                  </a:lnTo>
                  <a:lnTo>
                    <a:pt x="2846065" y="1"/>
                  </a:lnTo>
                  <a:lnTo>
                    <a:pt x="2859576" y="1"/>
                  </a:lnTo>
                  <a:cubicBezTo>
                    <a:pt x="2873944" y="1"/>
                    <a:pt x="2893102" y="1"/>
                    <a:pt x="2918646" y="1"/>
                  </a:cubicBezTo>
                  <a:lnTo>
                    <a:pt x="2941316" y="1"/>
                  </a:lnTo>
                  <a:lnTo>
                    <a:pt x="2978722" y="1"/>
                  </a:lnTo>
                  <a:cubicBezTo>
                    <a:pt x="3001901" y="1"/>
                    <a:pt x="3028391" y="1"/>
                    <a:pt x="3058665" y="1"/>
                  </a:cubicBezTo>
                  <a:cubicBezTo>
                    <a:pt x="3099555" y="1"/>
                    <a:pt x="3134154" y="15759"/>
                    <a:pt x="3159318" y="47275"/>
                  </a:cubicBezTo>
                  <a:cubicBezTo>
                    <a:pt x="3162463" y="50427"/>
                    <a:pt x="3162463" y="50427"/>
                    <a:pt x="3165608" y="53578"/>
                  </a:cubicBezTo>
                  <a:cubicBezTo>
                    <a:pt x="3165608" y="53578"/>
                    <a:pt x="3165608" y="53578"/>
                    <a:pt x="3310296" y="252130"/>
                  </a:cubicBezTo>
                  <a:cubicBezTo>
                    <a:pt x="3341750" y="299404"/>
                    <a:pt x="3341750" y="362436"/>
                    <a:pt x="3310296" y="409710"/>
                  </a:cubicBezTo>
                  <a:cubicBezTo>
                    <a:pt x="3310296" y="409710"/>
                    <a:pt x="3310296" y="409710"/>
                    <a:pt x="3165608" y="608262"/>
                  </a:cubicBezTo>
                  <a:cubicBezTo>
                    <a:pt x="3140445" y="639778"/>
                    <a:pt x="3099555" y="661839"/>
                    <a:pt x="3058665" y="661839"/>
                  </a:cubicBezTo>
                  <a:cubicBezTo>
                    <a:pt x="3058665" y="661839"/>
                    <a:pt x="3058665" y="661839"/>
                    <a:pt x="2678073" y="661839"/>
                  </a:cubicBezTo>
                  <a:lnTo>
                    <a:pt x="2678743" y="660851"/>
                  </a:lnTo>
                  <a:lnTo>
                    <a:pt x="756515" y="660851"/>
                  </a:lnTo>
                  <a:lnTo>
                    <a:pt x="756515" y="660058"/>
                  </a:lnTo>
                  <a:lnTo>
                    <a:pt x="0" y="660058"/>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noAutofit/>
            </a:bodyPr>
            <a:lstStyle/>
            <a:p>
              <a:endParaRPr lang="en-IN" dirty="0"/>
            </a:p>
          </p:txBody>
        </p:sp>
        <p:sp>
          <p:nvSpPr>
            <p:cNvPr id="230" name="Rectangle: Rounded Corners 229">
              <a:extLst>
                <a:ext uri="{FF2B5EF4-FFF2-40B4-BE49-F238E27FC236}">
                  <a16:creationId xmlns:a16="http://schemas.microsoft.com/office/drawing/2014/main" id="{A762E608-F71A-4F8B-81F2-17BCE9D90269}"/>
                </a:ext>
              </a:extLst>
            </p:cNvPr>
            <p:cNvSpPr/>
            <p:nvPr/>
          </p:nvSpPr>
          <p:spPr>
            <a:xfrm>
              <a:off x="5579448" y="3152662"/>
              <a:ext cx="945105" cy="384568"/>
            </a:xfrm>
            <a:prstGeom prst="roundRect">
              <a:avLst>
                <a:gd name="adj" fmla="val 50000"/>
              </a:avLst>
            </a:prstGeom>
            <a:solidFill>
              <a:schemeClr val="tx1">
                <a:lumMod val="75000"/>
                <a:lumOff val="25000"/>
              </a:schemeClr>
            </a:solidFill>
            <a:ln w="9525">
              <a:solidFill>
                <a:schemeClr val="tx2">
                  <a:lumMod val="50000"/>
                  <a:lumOff val="50000"/>
                </a:schemeClr>
              </a:solidFill>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231" name="Rectangle 230">
              <a:extLst>
                <a:ext uri="{FF2B5EF4-FFF2-40B4-BE49-F238E27FC236}">
                  <a16:creationId xmlns:a16="http://schemas.microsoft.com/office/drawing/2014/main" id="{0159314C-B84F-4131-9344-F9A3AB52E755}"/>
                </a:ext>
              </a:extLst>
            </p:cNvPr>
            <p:cNvSpPr/>
            <p:nvPr/>
          </p:nvSpPr>
          <p:spPr>
            <a:xfrm>
              <a:off x="5744417" y="3214370"/>
              <a:ext cx="386324" cy="246221"/>
            </a:xfrm>
            <a:prstGeom prst="rect">
              <a:avLst/>
            </a:prstGeom>
          </p:spPr>
          <p:txBody>
            <a:bodyPr wrap="none" lIns="0" tIns="0" rIns="0" bIns="0" anchor="ctr">
              <a:spAutoFit/>
            </a:bodyPr>
            <a:lstStyle/>
            <a:p>
              <a:pPr algn="ctr"/>
              <a:r>
                <a:rPr lang="en-IN" sz="1600" dirty="0">
                  <a:solidFill>
                    <a:schemeClr val="bg1"/>
                  </a:solidFill>
                  <a:latin typeface="Bebas Neue Bold" panose="020B0606020202050201" pitchFamily="34" charset="0"/>
                </a:rPr>
                <a:t>-0.9%</a:t>
              </a:r>
            </a:p>
          </p:txBody>
        </p:sp>
        <p:sp>
          <p:nvSpPr>
            <p:cNvPr id="234" name="Freeform: Shape 233">
              <a:extLst>
                <a:ext uri="{FF2B5EF4-FFF2-40B4-BE49-F238E27FC236}">
                  <a16:creationId xmlns:a16="http://schemas.microsoft.com/office/drawing/2014/main" id="{FA028D8F-55DE-4CFC-87D8-89427EA802F8}"/>
                </a:ext>
              </a:extLst>
            </p:cNvPr>
            <p:cNvSpPr>
              <a:spLocks/>
            </p:cNvSpPr>
            <p:nvPr/>
          </p:nvSpPr>
          <p:spPr bwMode="auto">
            <a:xfrm>
              <a:off x="3469577" y="3069589"/>
              <a:ext cx="1997402" cy="534408"/>
            </a:xfrm>
            <a:custGeom>
              <a:avLst/>
              <a:gdLst>
                <a:gd name="connsiteX0" fmla="*/ 0 w 1997402"/>
                <a:gd name="connsiteY0" fmla="*/ 0 h 534408"/>
                <a:gd name="connsiteX1" fmla="*/ 1591548 w 1997402"/>
                <a:gd name="connsiteY1" fmla="*/ 0 h 534408"/>
                <a:gd name="connsiteX2" fmla="*/ 1591548 w 1997402"/>
                <a:gd name="connsiteY2" fmla="*/ 356 h 534408"/>
                <a:gd name="connsiteX3" fmla="*/ 1784986 w 1997402"/>
                <a:gd name="connsiteY3" fmla="*/ 356 h 534408"/>
                <a:gd name="connsiteX4" fmla="*/ 1841638 w 1997402"/>
                <a:gd name="connsiteY4" fmla="*/ 28773 h 534408"/>
                <a:gd name="connsiteX5" fmla="*/ 1983239 w 1997402"/>
                <a:gd name="connsiteY5" fmla="*/ 227478 h 534408"/>
                <a:gd name="connsiteX6" fmla="*/ 1983239 w 1997402"/>
                <a:gd name="connsiteY6" fmla="*/ 309529 h 534408"/>
                <a:gd name="connsiteX7" fmla="*/ 1841638 w 1997402"/>
                <a:gd name="connsiteY7" fmla="*/ 505088 h 534408"/>
                <a:gd name="connsiteX8" fmla="*/ 1784986 w 1997402"/>
                <a:gd name="connsiteY8" fmla="*/ 533505 h 534408"/>
                <a:gd name="connsiteX9" fmla="*/ 1591548 w 1997402"/>
                <a:gd name="connsiteY9" fmla="*/ 533505 h 534408"/>
                <a:gd name="connsiteX10" fmla="*/ 1591548 w 1997402"/>
                <a:gd name="connsiteY10" fmla="*/ 534408 h 534408"/>
                <a:gd name="connsiteX11" fmla="*/ 0 w 1997402"/>
                <a:gd name="connsiteY11" fmla="*/ 534408 h 53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7402" h="534408">
                  <a:moveTo>
                    <a:pt x="0" y="0"/>
                  </a:moveTo>
                  <a:lnTo>
                    <a:pt x="1591548" y="0"/>
                  </a:lnTo>
                  <a:lnTo>
                    <a:pt x="1591548" y="356"/>
                  </a:lnTo>
                  <a:lnTo>
                    <a:pt x="1784986" y="356"/>
                  </a:lnTo>
                  <a:cubicBezTo>
                    <a:pt x="1806989" y="356"/>
                    <a:pt x="1829049" y="9846"/>
                    <a:pt x="1841638" y="28773"/>
                  </a:cubicBezTo>
                  <a:lnTo>
                    <a:pt x="1983239" y="227478"/>
                  </a:lnTo>
                  <a:cubicBezTo>
                    <a:pt x="2002123" y="252749"/>
                    <a:pt x="2002123" y="284258"/>
                    <a:pt x="1983239" y="309529"/>
                  </a:cubicBezTo>
                  <a:lnTo>
                    <a:pt x="1841638" y="505088"/>
                  </a:lnTo>
                  <a:cubicBezTo>
                    <a:pt x="1829049" y="524015"/>
                    <a:pt x="1806989" y="533505"/>
                    <a:pt x="1784986" y="533505"/>
                  </a:cubicBezTo>
                  <a:lnTo>
                    <a:pt x="1591548" y="533505"/>
                  </a:lnTo>
                  <a:lnTo>
                    <a:pt x="1591548" y="534408"/>
                  </a:lnTo>
                  <a:lnTo>
                    <a:pt x="0" y="534408"/>
                  </a:lnTo>
                  <a:close/>
                </a:path>
              </a:pathLst>
            </a:custGeom>
            <a:solidFill>
              <a:srgbClr val="FFC000"/>
            </a:solidFill>
            <a:ln w="9525">
              <a:noFill/>
              <a:round/>
              <a:headEnd/>
              <a:tailEnd/>
            </a:ln>
          </p:spPr>
          <p:txBody>
            <a:bodyPr vert="horz" wrap="square" lIns="91440" tIns="45720" rIns="91440" bIns="45720" numCol="1" anchor="t" anchorCtr="0" compatLnSpc="1">
              <a:prstTxWarp prst="textNoShape">
                <a:avLst/>
              </a:prstTxWarp>
              <a:noAutofit/>
            </a:bodyPr>
            <a:lstStyle/>
            <a:p>
              <a:endParaRPr lang="en-IN" dirty="0"/>
            </a:p>
          </p:txBody>
        </p:sp>
        <p:sp>
          <p:nvSpPr>
            <p:cNvPr id="233" name="Freeform 6">
              <a:extLst>
                <a:ext uri="{FF2B5EF4-FFF2-40B4-BE49-F238E27FC236}">
                  <a16:creationId xmlns:a16="http://schemas.microsoft.com/office/drawing/2014/main" id="{FD2B954B-E233-4307-90AE-BBA080CF2044}"/>
                </a:ext>
              </a:extLst>
            </p:cNvPr>
            <p:cNvSpPr>
              <a:spLocks/>
            </p:cNvSpPr>
            <p:nvPr/>
          </p:nvSpPr>
          <p:spPr bwMode="auto">
            <a:xfrm>
              <a:off x="950915" y="2876911"/>
              <a:ext cx="1720780" cy="921058"/>
            </a:xfrm>
            <a:custGeom>
              <a:avLst/>
              <a:gdLst>
                <a:gd name="T0" fmla="*/ 470 w 546"/>
                <a:gd name="T1" fmla="*/ 146 h 292"/>
                <a:gd name="T2" fmla="*/ 491 w 546"/>
                <a:gd name="T3" fmla="*/ 62 h 292"/>
                <a:gd name="T4" fmla="*/ 546 w 546"/>
                <a:gd name="T5" fmla="*/ 0 h 292"/>
                <a:gd name="T6" fmla="*/ 106 w 546"/>
                <a:gd name="T7" fmla="*/ 0 h 292"/>
                <a:gd name="T8" fmla="*/ 106 w 546"/>
                <a:gd name="T9" fmla="*/ 0 h 292"/>
                <a:gd name="T10" fmla="*/ 106 w 546"/>
                <a:gd name="T11" fmla="*/ 0 h 292"/>
                <a:gd name="T12" fmla="*/ 106 w 546"/>
                <a:gd name="T13" fmla="*/ 0 h 292"/>
                <a:gd name="T14" fmla="*/ 106 w 546"/>
                <a:gd name="T15" fmla="*/ 0 h 292"/>
                <a:gd name="T16" fmla="*/ 106 w 546"/>
                <a:gd name="T17" fmla="*/ 0 h 292"/>
                <a:gd name="T18" fmla="*/ 106 w 546"/>
                <a:gd name="T19" fmla="*/ 0 h 292"/>
                <a:gd name="T20" fmla="*/ 105 w 546"/>
                <a:gd name="T21" fmla="*/ 0 h 292"/>
                <a:gd name="T22" fmla="*/ 105 w 546"/>
                <a:gd name="T23" fmla="*/ 0 h 292"/>
                <a:gd name="T24" fmla="*/ 105 w 546"/>
                <a:gd name="T25" fmla="*/ 0 h 292"/>
                <a:gd name="T26" fmla="*/ 105 w 546"/>
                <a:gd name="T27" fmla="*/ 0 h 292"/>
                <a:gd name="T28" fmla="*/ 105 w 546"/>
                <a:gd name="T29" fmla="*/ 0 h 292"/>
                <a:gd name="T30" fmla="*/ 105 w 546"/>
                <a:gd name="T31" fmla="*/ 0 h 292"/>
                <a:gd name="T32" fmla="*/ 105 w 546"/>
                <a:gd name="T33" fmla="*/ 0 h 292"/>
                <a:gd name="T34" fmla="*/ 105 w 546"/>
                <a:gd name="T35" fmla="*/ 0 h 292"/>
                <a:gd name="T36" fmla="*/ 105 w 546"/>
                <a:gd name="T37" fmla="*/ 0 h 292"/>
                <a:gd name="T38" fmla="*/ 105 w 546"/>
                <a:gd name="T39" fmla="*/ 0 h 292"/>
                <a:gd name="T40" fmla="*/ 105 w 546"/>
                <a:gd name="T41" fmla="*/ 0 h 292"/>
                <a:gd name="T42" fmla="*/ 104 w 546"/>
                <a:gd name="T43" fmla="*/ 0 h 292"/>
                <a:gd name="T44" fmla="*/ 104 w 546"/>
                <a:gd name="T45" fmla="*/ 0 h 292"/>
                <a:gd name="T46" fmla="*/ 104 w 546"/>
                <a:gd name="T47" fmla="*/ 0 h 292"/>
                <a:gd name="T48" fmla="*/ 104 w 546"/>
                <a:gd name="T49" fmla="*/ 0 h 292"/>
                <a:gd name="T50" fmla="*/ 104 w 546"/>
                <a:gd name="T51" fmla="*/ 0 h 292"/>
                <a:gd name="T52" fmla="*/ 104 w 546"/>
                <a:gd name="T53" fmla="*/ 0 h 292"/>
                <a:gd name="T54" fmla="*/ 104 w 546"/>
                <a:gd name="T55" fmla="*/ 0 h 292"/>
                <a:gd name="T56" fmla="*/ 104 w 546"/>
                <a:gd name="T57" fmla="*/ 0 h 292"/>
                <a:gd name="T58" fmla="*/ 104 w 546"/>
                <a:gd name="T59" fmla="*/ 0 h 292"/>
                <a:gd name="T60" fmla="*/ 104 w 546"/>
                <a:gd name="T61" fmla="*/ 0 h 292"/>
                <a:gd name="T62" fmla="*/ 104 w 546"/>
                <a:gd name="T63" fmla="*/ 0 h 292"/>
                <a:gd name="T64" fmla="*/ 104 w 546"/>
                <a:gd name="T65" fmla="*/ 0 h 292"/>
                <a:gd name="T66" fmla="*/ 103 w 546"/>
                <a:gd name="T67" fmla="*/ 0 h 292"/>
                <a:gd name="T68" fmla="*/ 103 w 546"/>
                <a:gd name="T69" fmla="*/ 0 h 292"/>
                <a:gd name="T70" fmla="*/ 103 w 546"/>
                <a:gd name="T71" fmla="*/ 0 h 292"/>
                <a:gd name="T72" fmla="*/ 103 w 546"/>
                <a:gd name="T73" fmla="*/ 0 h 292"/>
                <a:gd name="T74" fmla="*/ 96 w 546"/>
                <a:gd name="T75" fmla="*/ 0 h 292"/>
                <a:gd name="T76" fmla="*/ 94 w 546"/>
                <a:gd name="T77" fmla="*/ 0 h 292"/>
                <a:gd name="T78" fmla="*/ 89 w 546"/>
                <a:gd name="T79" fmla="*/ 1 h 292"/>
                <a:gd name="T80" fmla="*/ 88 w 546"/>
                <a:gd name="T81" fmla="*/ 1 h 292"/>
                <a:gd name="T82" fmla="*/ 81 w 546"/>
                <a:gd name="T83" fmla="*/ 3 h 292"/>
                <a:gd name="T84" fmla="*/ 80 w 546"/>
                <a:gd name="T85" fmla="*/ 3 h 292"/>
                <a:gd name="T86" fmla="*/ 74 w 546"/>
                <a:gd name="T87" fmla="*/ 5 h 292"/>
                <a:gd name="T88" fmla="*/ 73 w 546"/>
                <a:gd name="T89" fmla="*/ 5 h 292"/>
                <a:gd name="T90" fmla="*/ 67 w 546"/>
                <a:gd name="T91" fmla="*/ 7 h 292"/>
                <a:gd name="T92" fmla="*/ 66 w 546"/>
                <a:gd name="T93" fmla="*/ 8 h 292"/>
                <a:gd name="T94" fmla="*/ 60 w 546"/>
                <a:gd name="T95" fmla="*/ 10 h 292"/>
                <a:gd name="T96" fmla="*/ 59 w 546"/>
                <a:gd name="T97" fmla="*/ 11 h 292"/>
                <a:gd name="T98" fmla="*/ 53 w 546"/>
                <a:gd name="T99" fmla="*/ 14 h 292"/>
                <a:gd name="T100" fmla="*/ 53 w 546"/>
                <a:gd name="T101" fmla="*/ 14 h 292"/>
                <a:gd name="T102" fmla="*/ 48 w 546"/>
                <a:gd name="T103" fmla="*/ 17 h 292"/>
                <a:gd name="T104" fmla="*/ 47 w 546"/>
                <a:gd name="T105" fmla="*/ 18 h 292"/>
                <a:gd name="T106" fmla="*/ 36 w 546"/>
                <a:gd name="T107" fmla="*/ 26 h 292"/>
                <a:gd name="T108" fmla="*/ 35 w 546"/>
                <a:gd name="T109" fmla="*/ 27 h 292"/>
                <a:gd name="T110" fmla="*/ 26 w 546"/>
                <a:gd name="T111" fmla="*/ 37 h 292"/>
                <a:gd name="T112" fmla="*/ 25 w 546"/>
                <a:gd name="T113" fmla="*/ 37 h 292"/>
                <a:gd name="T114" fmla="*/ 0 w 546"/>
                <a:gd name="T115" fmla="*/ 106 h 292"/>
                <a:gd name="T116" fmla="*/ 0 w 546"/>
                <a:gd name="T117" fmla="*/ 186 h 292"/>
                <a:gd name="T118" fmla="*/ 106 w 546"/>
                <a:gd name="T119" fmla="*/ 292 h 292"/>
                <a:gd name="T120" fmla="*/ 544 w 546"/>
                <a:gd name="T121" fmla="*/ 292 h 292"/>
                <a:gd name="T122" fmla="*/ 542 w 546"/>
                <a:gd name="T123" fmla="*/ 289 h 292"/>
                <a:gd name="T124" fmla="*/ 470 w 546"/>
                <a:gd name="T125" fmla="*/ 146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6" h="292">
                  <a:moveTo>
                    <a:pt x="470" y="146"/>
                  </a:moveTo>
                  <a:cubicBezTo>
                    <a:pt x="470" y="115"/>
                    <a:pt x="477" y="87"/>
                    <a:pt x="491" y="62"/>
                  </a:cubicBezTo>
                  <a:cubicBezTo>
                    <a:pt x="504" y="37"/>
                    <a:pt x="523" y="16"/>
                    <a:pt x="54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3" y="0"/>
                    <a:pt x="103" y="0"/>
                  </a:cubicBezTo>
                  <a:cubicBezTo>
                    <a:pt x="103" y="0"/>
                    <a:pt x="103" y="0"/>
                    <a:pt x="103" y="0"/>
                  </a:cubicBezTo>
                  <a:cubicBezTo>
                    <a:pt x="103" y="0"/>
                    <a:pt x="103" y="0"/>
                    <a:pt x="103" y="0"/>
                  </a:cubicBezTo>
                  <a:cubicBezTo>
                    <a:pt x="103" y="0"/>
                    <a:pt x="103" y="0"/>
                    <a:pt x="103" y="0"/>
                  </a:cubicBezTo>
                  <a:cubicBezTo>
                    <a:pt x="101" y="0"/>
                    <a:pt x="98" y="0"/>
                    <a:pt x="96" y="0"/>
                  </a:cubicBezTo>
                  <a:cubicBezTo>
                    <a:pt x="96" y="0"/>
                    <a:pt x="95" y="0"/>
                    <a:pt x="94" y="0"/>
                  </a:cubicBezTo>
                  <a:cubicBezTo>
                    <a:pt x="92" y="1"/>
                    <a:pt x="90" y="1"/>
                    <a:pt x="89" y="1"/>
                  </a:cubicBezTo>
                  <a:cubicBezTo>
                    <a:pt x="88" y="1"/>
                    <a:pt x="88" y="1"/>
                    <a:pt x="88" y="1"/>
                  </a:cubicBezTo>
                  <a:cubicBezTo>
                    <a:pt x="85" y="2"/>
                    <a:pt x="83" y="2"/>
                    <a:pt x="81" y="3"/>
                  </a:cubicBezTo>
                  <a:cubicBezTo>
                    <a:pt x="81" y="3"/>
                    <a:pt x="80" y="3"/>
                    <a:pt x="80" y="3"/>
                  </a:cubicBezTo>
                  <a:cubicBezTo>
                    <a:pt x="78" y="4"/>
                    <a:pt x="76" y="4"/>
                    <a:pt x="74" y="5"/>
                  </a:cubicBezTo>
                  <a:cubicBezTo>
                    <a:pt x="74" y="5"/>
                    <a:pt x="73" y="5"/>
                    <a:pt x="73" y="5"/>
                  </a:cubicBezTo>
                  <a:cubicBezTo>
                    <a:pt x="71" y="6"/>
                    <a:pt x="69" y="6"/>
                    <a:pt x="67" y="7"/>
                  </a:cubicBezTo>
                  <a:cubicBezTo>
                    <a:pt x="66" y="7"/>
                    <a:pt x="66" y="8"/>
                    <a:pt x="66" y="8"/>
                  </a:cubicBezTo>
                  <a:cubicBezTo>
                    <a:pt x="64" y="8"/>
                    <a:pt x="62" y="9"/>
                    <a:pt x="60" y="10"/>
                  </a:cubicBezTo>
                  <a:cubicBezTo>
                    <a:pt x="60" y="10"/>
                    <a:pt x="60" y="10"/>
                    <a:pt x="59" y="11"/>
                  </a:cubicBezTo>
                  <a:cubicBezTo>
                    <a:pt x="57" y="12"/>
                    <a:pt x="55" y="13"/>
                    <a:pt x="53" y="14"/>
                  </a:cubicBezTo>
                  <a:cubicBezTo>
                    <a:pt x="53" y="14"/>
                    <a:pt x="53" y="14"/>
                    <a:pt x="53" y="14"/>
                  </a:cubicBezTo>
                  <a:cubicBezTo>
                    <a:pt x="51" y="15"/>
                    <a:pt x="49" y="16"/>
                    <a:pt x="48" y="17"/>
                  </a:cubicBezTo>
                  <a:cubicBezTo>
                    <a:pt x="47" y="18"/>
                    <a:pt x="47" y="18"/>
                    <a:pt x="47" y="18"/>
                  </a:cubicBezTo>
                  <a:cubicBezTo>
                    <a:pt x="43" y="21"/>
                    <a:pt x="39" y="23"/>
                    <a:pt x="36" y="26"/>
                  </a:cubicBezTo>
                  <a:cubicBezTo>
                    <a:pt x="36" y="27"/>
                    <a:pt x="36" y="27"/>
                    <a:pt x="35" y="27"/>
                  </a:cubicBezTo>
                  <a:cubicBezTo>
                    <a:pt x="32" y="30"/>
                    <a:pt x="29" y="33"/>
                    <a:pt x="26" y="37"/>
                  </a:cubicBezTo>
                  <a:cubicBezTo>
                    <a:pt x="25" y="37"/>
                    <a:pt x="25" y="37"/>
                    <a:pt x="25" y="37"/>
                  </a:cubicBezTo>
                  <a:cubicBezTo>
                    <a:pt x="10" y="56"/>
                    <a:pt x="0" y="79"/>
                    <a:pt x="0" y="106"/>
                  </a:cubicBezTo>
                  <a:cubicBezTo>
                    <a:pt x="0" y="186"/>
                    <a:pt x="0" y="186"/>
                    <a:pt x="0" y="186"/>
                  </a:cubicBezTo>
                  <a:cubicBezTo>
                    <a:pt x="0" y="244"/>
                    <a:pt x="48" y="292"/>
                    <a:pt x="106" y="292"/>
                  </a:cubicBezTo>
                  <a:cubicBezTo>
                    <a:pt x="544" y="292"/>
                    <a:pt x="544" y="292"/>
                    <a:pt x="544" y="292"/>
                  </a:cubicBezTo>
                  <a:cubicBezTo>
                    <a:pt x="543" y="291"/>
                    <a:pt x="542" y="290"/>
                    <a:pt x="542" y="289"/>
                  </a:cubicBezTo>
                  <a:cubicBezTo>
                    <a:pt x="498" y="256"/>
                    <a:pt x="470" y="204"/>
                    <a:pt x="470" y="146"/>
                  </a:cubicBez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236" name="Oval 10">
              <a:extLst>
                <a:ext uri="{FF2B5EF4-FFF2-40B4-BE49-F238E27FC236}">
                  <a16:creationId xmlns:a16="http://schemas.microsoft.com/office/drawing/2014/main" id="{834D59B6-43AE-4EBB-8C62-F3E30A6E0EE0}"/>
                </a:ext>
              </a:extLst>
            </p:cNvPr>
            <p:cNvSpPr>
              <a:spLocks noChangeArrowheads="1"/>
            </p:cNvSpPr>
            <p:nvPr/>
          </p:nvSpPr>
          <p:spPr bwMode="auto">
            <a:xfrm>
              <a:off x="2543004" y="2884264"/>
              <a:ext cx="904512" cy="906351"/>
            </a:xfrm>
            <a:prstGeom prst="ellipse">
              <a:avLst/>
            </a:pr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IN" dirty="0"/>
            </a:p>
          </p:txBody>
        </p:sp>
        <p:cxnSp>
          <p:nvCxnSpPr>
            <p:cNvPr id="241" name="Straight Connector 240">
              <a:extLst>
                <a:ext uri="{FF2B5EF4-FFF2-40B4-BE49-F238E27FC236}">
                  <a16:creationId xmlns:a16="http://schemas.microsoft.com/office/drawing/2014/main" id="{E0F2E73A-5F27-48F1-A973-1A1AAC0AC420}"/>
                </a:ext>
              </a:extLst>
            </p:cNvPr>
            <p:cNvCxnSpPr/>
            <p:nvPr/>
          </p:nvCxnSpPr>
          <p:spPr>
            <a:xfrm>
              <a:off x="943934" y="3938985"/>
              <a:ext cx="5498030" cy="0"/>
            </a:xfrm>
            <a:prstGeom prst="line">
              <a:avLst/>
            </a:prstGeom>
            <a:ln>
              <a:gradFill flip="none" rotWithShape="1">
                <a:gsLst>
                  <a:gs pos="3000">
                    <a:schemeClr val="bg1">
                      <a:lumMod val="85000"/>
                      <a:alpha val="0"/>
                    </a:schemeClr>
                  </a:gs>
                  <a:gs pos="100000">
                    <a:schemeClr val="bg1">
                      <a:lumMod val="75000"/>
                    </a:schemeClr>
                  </a:gs>
                </a:gsLst>
                <a:lin ang="10800000" scaled="1"/>
                <a:tileRect/>
              </a:gradFill>
            </a:ln>
          </p:spPr>
          <p:style>
            <a:lnRef idx="1">
              <a:schemeClr val="accent1"/>
            </a:lnRef>
            <a:fillRef idx="0">
              <a:schemeClr val="accent1"/>
            </a:fillRef>
            <a:effectRef idx="0">
              <a:schemeClr val="accent1"/>
            </a:effectRef>
            <a:fontRef idx="minor">
              <a:schemeClr val="tx1"/>
            </a:fontRef>
          </p:style>
        </p:cxnSp>
        <p:sp>
          <p:nvSpPr>
            <p:cNvPr id="105" name="Isosceles Triangle 104">
              <a:extLst>
                <a:ext uri="{FF2B5EF4-FFF2-40B4-BE49-F238E27FC236}">
                  <a16:creationId xmlns:a16="http://schemas.microsoft.com/office/drawing/2014/main" id="{5B1558B0-2915-44B8-B2E7-90805569FDD2}"/>
                </a:ext>
              </a:extLst>
            </p:cNvPr>
            <p:cNvSpPr/>
            <p:nvPr/>
          </p:nvSpPr>
          <p:spPr>
            <a:xfrm flipV="1">
              <a:off x="6233778" y="3278293"/>
              <a:ext cx="123871" cy="118374"/>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240" name="Rectangle 239">
              <a:extLst>
                <a:ext uri="{FF2B5EF4-FFF2-40B4-BE49-F238E27FC236}">
                  <a16:creationId xmlns:a16="http://schemas.microsoft.com/office/drawing/2014/main" id="{CD093D1F-89F6-438B-8B49-569AC8F048A3}"/>
                </a:ext>
              </a:extLst>
            </p:cNvPr>
            <p:cNvSpPr/>
            <p:nvPr/>
          </p:nvSpPr>
          <p:spPr>
            <a:xfrm>
              <a:off x="3609579" y="3152814"/>
              <a:ext cx="1583767" cy="369332"/>
            </a:xfrm>
            <a:prstGeom prst="rect">
              <a:avLst/>
            </a:prstGeom>
          </p:spPr>
          <p:txBody>
            <a:bodyPr wrap="none" lIns="0" tIns="0" rIns="0" bIns="0" anchor="ctr">
              <a:spAutoFit/>
            </a:bodyPr>
            <a:lstStyle/>
            <a:p>
              <a:pPr lvl="0" algn="ctr">
                <a:defRPr/>
              </a:pPr>
              <a:r>
                <a:rPr lang="en-ZA" sz="2400" dirty="0">
                  <a:solidFill>
                    <a:schemeClr val="bg1"/>
                  </a:solidFill>
                  <a:latin typeface="Bebas Neue Bold" panose="020B0606020202050201" pitchFamily="34" charset="0"/>
                </a:rPr>
                <a:t>ZAR 25.3 BillioN</a:t>
              </a:r>
            </a:p>
          </p:txBody>
        </p:sp>
        <p:sp>
          <p:nvSpPr>
            <p:cNvPr id="235" name="Freeform 9">
              <a:extLst>
                <a:ext uri="{FF2B5EF4-FFF2-40B4-BE49-F238E27FC236}">
                  <a16:creationId xmlns:a16="http://schemas.microsoft.com/office/drawing/2014/main" id="{CD62EAFB-D67C-4334-80A1-35A4D9FB985D}"/>
                </a:ext>
              </a:extLst>
            </p:cNvPr>
            <p:cNvSpPr>
              <a:spLocks noEditPoints="1"/>
            </p:cNvSpPr>
            <p:nvPr/>
          </p:nvSpPr>
          <p:spPr bwMode="auto">
            <a:xfrm>
              <a:off x="2458261" y="2773958"/>
              <a:ext cx="1125125" cy="1125125"/>
            </a:xfrm>
            <a:custGeom>
              <a:avLst/>
              <a:gdLst>
                <a:gd name="T0" fmla="*/ 336 w 357"/>
                <a:gd name="T1" fmla="*/ 94 h 357"/>
                <a:gd name="T2" fmla="*/ 333 w 357"/>
                <a:gd name="T3" fmla="*/ 89 h 357"/>
                <a:gd name="T4" fmla="*/ 328 w 357"/>
                <a:gd name="T5" fmla="*/ 81 h 357"/>
                <a:gd name="T6" fmla="*/ 323 w 357"/>
                <a:gd name="T7" fmla="*/ 74 h 357"/>
                <a:gd name="T8" fmla="*/ 264 w 357"/>
                <a:gd name="T9" fmla="*/ 22 h 357"/>
                <a:gd name="T10" fmla="*/ 178 w 357"/>
                <a:gd name="T11" fmla="*/ 0 h 357"/>
                <a:gd name="T12" fmla="*/ 93 w 357"/>
                <a:gd name="T13" fmla="*/ 22 h 357"/>
                <a:gd name="T14" fmla="*/ 76 w 357"/>
                <a:gd name="T15" fmla="*/ 33 h 357"/>
                <a:gd name="T16" fmla="*/ 21 w 357"/>
                <a:gd name="T17" fmla="*/ 95 h 357"/>
                <a:gd name="T18" fmla="*/ 0 w 357"/>
                <a:gd name="T19" fmla="*/ 179 h 357"/>
                <a:gd name="T20" fmla="*/ 72 w 357"/>
                <a:gd name="T21" fmla="*/ 322 h 357"/>
                <a:gd name="T22" fmla="*/ 76 w 357"/>
                <a:gd name="T23" fmla="*/ 325 h 357"/>
                <a:gd name="T24" fmla="*/ 178 w 357"/>
                <a:gd name="T25" fmla="*/ 357 h 357"/>
                <a:gd name="T26" fmla="*/ 323 w 357"/>
                <a:gd name="T27" fmla="*/ 284 h 357"/>
                <a:gd name="T28" fmla="*/ 336 w 357"/>
                <a:gd name="T29" fmla="*/ 263 h 357"/>
                <a:gd name="T30" fmla="*/ 357 w 357"/>
                <a:gd name="T31" fmla="*/ 179 h 357"/>
                <a:gd name="T32" fmla="*/ 336 w 357"/>
                <a:gd name="T33" fmla="*/ 94 h 357"/>
                <a:gd name="T34" fmla="*/ 178 w 357"/>
                <a:gd name="T35" fmla="*/ 323 h 357"/>
                <a:gd name="T36" fmla="*/ 35 w 357"/>
                <a:gd name="T37" fmla="*/ 179 h 357"/>
                <a:gd name="T38" fmla="*/ 178 w 357"/>
                <a:gd name="T39" fmla="*/ 35 h 357"/>
                <a:gd name="T40" fmla="*/ 322 w 357"/>
                <a:gd name="T41" fmla="*/ 179 h 357"/>
                <a:gd name="T42" fmla="*/ 178 w 357"/>
                <a:gd name="T43" fmla="*/ 32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7" h="357">
                  <a:moveTo>
                    <a:pt x="336" y="94"/>
                  </a:moveTo>
                  <a:cubicBezTo>
                    <a:pt x="335" y="92"/>
                    <a:pt x="334" y="91"/>
                    <a:pt x="333" y="89"/>
                  </a:cubicBezTo>
                  <a:cubicBezTo>
                    <a:pt x="331" y="86"/>
                    <a:pt x="330" y="84"/>
                    <a:pt x="328" y="81"/>
                  </a:cubicBezTo>
                  <a:cubicBezTo>
                    <a:pt x="326" y="78"/>
                    <a:pt x="325" y="76"/>
                    <a:pt x="323" y="74"/>
                  </a:cubicBezTo>
                  <a:cubicBezTo>
                    <a:pt x="307" y="52"/>
                    <a:pt x="287" y="35"/>
                    <a:pt x="264" y="22"/>
                  </a:cubicBezTo>
                  <a:cubicBezTo>
                    <a:pt x="239" y="8"/>
                    <a:pt x="210" y="0"/>
                    <a:pt x="178" y="0"/>
                  </a:cubicBezTo>
                  <a:cubicBezTo>
                    <a:pt x="147" y="0"/>
                    <a:pt x="118" y="8"/>
                    <a:pt x="93" y="22"/>
                  </a:cubicBezTo>
                  <a:cubicBezTo>
                    <a:pt x="87" y="25"/>
                    <a:pt x="81" y="29"/>
                    <a:pt x="76" y="33"/>
                  </a:cubicBezTo>
                  <a:cubicBezTo>
                    <a:pt x="53" y="49"/>
                    <a:pt x="34" y="70"/>
                    <a:pt x="21" y="95"/>
                  </a:cubicBezTo>
                  <a:cubicBezTo>
                    <a:pt x="7" y="120"/>
                    <a:pt x="0" y="148"/>
                    <a:pt x="0" y="179"/>
                  </a:cubicBezTo>
                  <a:cubicBezTo>
                    <a:pt x="0" y="237"/>
                    <a:pt x="28" y="289"/>
                    <a:pt x="72" y="322"/>
                  </a:cubicBezTo>
                  <a:cubicBezTo>
                    <a:pt x="73" y="323"/>
                    <a:pt x="74" y="324"/>
                    <a:pt x="76" y="325"/>
                  </a:cubicBezTo>
                  <a:cubicBezTo>
                    <a:pt x="105" y="345"/>
                    <a:pt x="140" y="357"/>
                    <a:pt x="178" y="357"/>
                  </a:cubicBezTo>
                  <a:cubicBezTo>
                    <a:pt x="238" y="357"/>
                    <a:pt x="290" y="328"/>
                    <a:pt x="323" y="284"/>
                  </a:cubicBezTo>
                  <a:cubicBezTo>
                    <a:pt x="328" y="277"/>
                    <a:pt x="332" y="271"/>
                    <a:pt x="336" y="263"/>
                  </a:cubicBezTo>
                  <a:cubicBezTo>
                    <a:pt x="349" y="238"/>
                    <a:pt x="357" y="209"/>
                    <a:pt x="357" y="179"/>
                  </a:cubicBezTo>
                  <a:cubicBezTo>
                    <a:pt x="357" y="148"/>
                    <a:pt x="349" y="119"/>
                    <a:pt x="336" y="94"/>
                  </a:cubicBezTo>
                  <a:close/>
                  <a:moveTo>
                    <a:pt x="178" y="323"/>
                  </a:moveTo>
                  <a:cubicBezTo>
                    <a:pt x="99" y="323"/>
                    <a:pt x="35" y="258"/>
                    <a:pt x="35" y="179"/>
                  </a:cubicBezTo>
                  <a:cubicBezTo>
                    <a:pt x="35" y="99"/>
                    <a:pt x="99" y="35"/>
                    <a:pt x="178" y="35"/>
                  </a:cubicBezTo>
                  <a:cubicBezTo>
                    <a:pt x="258" y="35"/>
                    <a:pt x="322" y="99"/>
                    <a:pt x="322" y="179"/>
                  </a:cubicBezTo>
                  <a:cubicBezTo>
                    <a:pt x="322" y="258"/>
                    <a:pt x="258" y="323"/>
                    <a:pt x="178" y="323"/>
                  </a:cubicBezTo>
                  <a:close/>
                </a:path>
              </a:pathLst>
            </a:custGeom>
            <a:solidFill>
              <a:srgbClr val="FFC000"/>
            </a:solidFill>
            <a:ln w="2857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237" name="Freeform 11">
              <a:extLst>
                <a:ext uri="{FF2B5EF4-FFF2-40B4-BE49-F238E27FC236}">
                  <a16:creationId xmlns:a16="http://schemas.microsoft.com/office/drawing/2014/main" id="{3C085FCE-3EEE-4F19-BDB2-BD25EDC0A257}"/>
                </a:ext>
              </a:extLst>
            </p:cNvPr>
            <p:cNvSpPr>
              <a:spLocks/>
            </p:cNvSpPr>
            <p:nvPr/>
          </p:nvSpPr>
          <p:spPr bwMode="auto">
            <a:xfrm>
              <a:off x="1074090" y="2985379"/>
              <a:ext cx="2272312" cy="705961"/>
            </a:xfrm>
            <a:custGeom>
              <a:avLst/>
              <a:gdLst>
                <a:gd name="T0" fmla="*/ 609 w 721"/>
                <a:gd name="T1" fmla="*/ 0 h 224"/>
                <a:gd name="T2" fmla="*/ 70 w 721"/>
                <a:gd name="T3" fmla="*/ 0 h 224"/>
                <a:gd name="T4" fmla="*/ 0 w 721"/>
                <a:gd name="T5" fmla="*/ 70 h 224"/>
                <a:gd name="T6" fmla="*/ 0 w 721"/>
                <a:gd name="T7" fmla="*/ 153 h 224"/>
                <a:gd name="T8" fmla="*/ 70 w 721"/>
                <a:gd name="T9" fmla="*/ 224 h 224"/>
                <a:gd name="T10" fmla="*/ 609 w 721"/>
                <a:gd name="T11" fmla="*/ 224 h 224"/>
                <a:gd name="T12" fmla="*/ 721 w 721"/>
                <a:gd name="T13" fmla="*/ 112 h 224"/>
                <a:gd name="T14" fmla="*/ 609 w 721"/>
                <a:gd name="T15" fmla="*/ 0 h 2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1" h="224">
                  <a:moveTo>
                    <a:pt x="609" y="0"/>
                  </a:moveTo>
                  <a:cubicBezTo>
                    <a:pt x="70" y="0"/>
                    <a:pt x="70" y="0"/>
                    <a:pt x="70" y="0"/>
                  </a:cubicBezTo>
                  <a:cubicBezTo>
                    <a:pt x="32" y="0"/>
                    <a:pt x="0" y="31"/>
                    <a:pt x="0" y="70"/>
                  </a:cubicBezTo>
                  <a:cubicBezTo>
                    <a:pt x="0" y="153"/>
                    <a:pt x="0" y="153"/>
                    <a:pt x="0" y="153"/>
                  </a:cubicBezTo>
                  <a:cubicBezTo>
                    <a:pt x="0" y="192"/>
                    <a:pt x="32" y="224"/>
                    <a:pt x="70" y="224"/>
                  </a:cubicBezTo>
                  <a:cubicBezTo>
                    <a:pt x="609" y="224"/>
                    <a:pt x="609" y="224"/>
                    <a:pt x="609" y="224"/>
                  </a:cubicBezTo>
                  <a:cubicBezTo>
                    <a:pt x="671" y="224"/>
                    <a:pt x="721" y="174"/>
                    <a:pt x="721" y="112"/>
                  </a:cubicBezTo>
                  <a:cubicBezTo>
                    <a:pt x="721" y="50"/>
                    <a:pt x="671" y="0"/>
                    <a:pt x="609" y="0"/>
                  </a:cubicBezTo>
                  <a:close/>
                </a:path>
              </a:pathLst>
            </a:custGeom>
            <a:solidFill>
              <a:srgbClr val="FFFFFF"/>
            </a:solidFill>
            <a:ln w="1111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IN" dirty="0"/>
            </a:p>
          </p:txBody>
        </p:sp>
        <p:sp>
          <p:nvSpPr>
            <p:cNvPr id="238" name="Oval 12">
              <a:extLst>
                <a:ext uri="{FF2B5EF4-FFF2-40B4-BE49-F238E27FC236}">
                  <a16:creationId xmlns:a16="http://schemas.microsoft.com/office/drawing/2014/main" id="{57232B14-36A0-4A8A-905F-7741F9772B14}"/>
                </a:ext>
              </a:extLst>
            </p:cNvPr>
            <p:cNvSpPr>
              <a:spLocks noChangeArrowheads="1"/>
            </p:cNvSpPr>
            <p:nvPr/>
          </p:nvSpPr>
          <p:spPr bwMode="auto">
            <a:xfrm>
              <a:off x="2719494" y="3062593"/>
              <a:ext cx="547855" cy="549693"/>
            </a:xfrm>
            <a:prstGeom prst="ellipse">
              <a:avLst/>
            </a:prstGeom>
            <a:solidFill>
              <a:srgbClr val="FFC000"/>
            </a:solidFill>
            <a:ln w="9525">
              <a:no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239" name="Rectangle 238">
              <a:extLst>
                <a:ext uri="{FF2B5EF4-FFF2-40B4-BE49-F238E27FC236}">
                  <a16:creationId xmlns:a16="http://schemas.microsoft.com/office/drawing/2014/main" id="{44F46B4A-9DF9-42BF-A485-5A1164C6A77E}"/>
                </a:ext>
              </a:extLst>
            </p:cNvPr>
            <p:cNvSpPr/>
            <p:nvPr/>
          </p:nvSpPr>
          <p:spPr>
            <a:xfrm>
              <a:off x="1067748" y="3062790"/>
              <a:ext cx="1620180" cy="549381"/>
            </a:xfrm>
            <a:prstGeom prst="rect">
              <a:avLst/>
            </a:prstGeom>
          </p:spPr>
          <p:txBody>
            <a:bodyPr wrap="square" anchor="ctr">
              <a:spAutoFit/>
            </a:bodyPr>
            <a:lstStyle/>
            <a:p>
              <a:pPr lvl="0" algn="ctr">
                <a:lnSpc>
                  <a:spcPct val="80000"/>
                </a:lnSpc>
                <a:defRPr/>
              </a:pPr>
              <a:r>
                <a:rPr lang="en-ZA" sz="1800" kern="0" dirty="0">
                  <a:solidFill>
                    <a:srgbClr val="FFC000"/>
                  </a:solidFill>
                  <a:latin typeface="Bebas Neue Bold" panose="020B0606020202050201" pitchFamily="34" charset="0"/>
                </a:rPr>
                <a:t>Total Foreign Direct Spend</a:t>
              </a:r>
            </a:p>
          </p:txBody>
        </p:sp>
        <p:grpSp>
          <p:nvGrpSpPr>
            <p:cNvPr id="11" name="קבוצה 10">
              <a:extLst>
                <a:ext uri="{FF2B5EF4-FFF2-40B4-BE49-F238E27FC236}">
                  <a16:creationId xmlns:a16="http://schemas.microsoft.com/office/drawing/2014/main" id="{1BF659E1-738E-4C72-A878-4DB9CCAB02E5}"/>
                </a:ext>
              </a:extLst>
            </p:cNvPr>
            <p:cNvGrpSpPr/>
            <p:nvPr/>
          </p:nvGrpSpPr>
          <p:grpSpPr>
            <a:xfrm>
              <a:off x="2809201" y="3210883"/>
              <a:ext cx="379202" cy="253195"/>
              <a:chOff x="2809201" y="3210883"/>
              <a:chExt cx="379202" cy="253195"/>
            </a:xfrm>
          </p:grpSpPr>
          <p:grpSp>
            <p:nvGrpSpPr>
              <p:cNvPr id="117" name="Group 57">
                <a:extLst>
                  <a:ext uri="{FF2B5EF4-FFF2-40B4-BE49-F238E27FC236}">
                    <a16:creationId xmlns:a16="http://schemas.microsoft.com/office/drawing/2014/main" id="{66B1E5F1-38D1-4C78-B307-437AC607A6C9}"/>
                  </a:ext>
                </a:extLst>
              </p:cNvPr>
              <p:cNvGrpSpPr/>
              <p:nvPr/>
            </p:nvGrpSpPr>
            <p:grpSpPr>
              <a:xfrm>
                <a:off x="2809201" y="3210883"/>
                <a:ext cx="208748" cy="253195"/>
                <a:chOff x="2666263" y="1442610"/>
                <a:chExt cx="312550" cy="380138"/>
              </a:xfrm>
              <a:solidFill>
                <a:schemeClr val="bg1"/>
              </a:solidFill>
            </p:grpSpPr>
            <p:sp>
              <p:nvSpPr>
                <p:cNvPr id="136" name="Freeform 5">
                  <a:extLst>
                    <a:ext uri="{FF2B5EF4-FFF2-40B4-BE49-F238E27FC236}">
                      <a16:creationId xmlns:a16="http://schemas.microsoft.com/office/drawing/2014/main" id="{A10E1086-6C34-4B55-8AED-9DA1A9E81801}"/>
                    </a:ext>
                  </a:extLst>
                </p:cNvPr>
                <p:cNvSpPr>
                  <a:spLocks/>
                </p:cNvSpPr>
                <p:nvPr/>
              </p:nvSpPr>
              <p:spPr bwMode="auto">
                <a:xfrm>
                  <a:off x="2765666" y="1527342"/>
                  <a:ext cx="113744" cy="24397"/>
                </a:xfrm>
                <a:custGeom>
                  <a:avLst/>
                  <a:gdLst>
                    <a:gd name="T0" fmla="*/ 71 w 690"/>
                    <a:gd name="T1" fmla="*/ 0 h 148"/>
                    <a:gd name="T2" fmla="*/ 623 w 690"/>
                    <a:gd name="T3" fmla="*/ 0 h 148"/>
                    <a:gd name="T4" fmla="*/ 644 w 690"/>
                    <a:gd name="T5" fmla="*/ 10 h 148"/>
                    <a:gd name="T6" fmla="*/ 664 w 690"/>
                    <a:gd name="T7" fmla="*/ 18 h 148"/>
                    <a:gd name="T8" fmla="*/ 682 w 690"/>
                    <a:gd name="T9" fmla="*/ 36 h 148"/>
                    <a:gd name="T10" fmla="*/ 690 w 690"/>
                    <a:gd name="T11" fmla="*/ 50 h 148"/>
                    <a:gd name="T12" fmla="*/ 690 w 690"/>
                    <a:gd name="T13" fmla="*/ 76 h 148"/>
                    <a:gd name="T14" fmla="*/ 690 w 690"/>
                    <a:gd name="T15" fmla="*/ 98 h 148"/>
                    <a:gd name="T16" fmla="*/ 682 w 690"/>
                    <a:gd name="T17" fmla="*/ 120 h 148"/>
                    <a:gd name="T18" fmla="*/ 664 w 690"/>
                    <a:gd name="T19" fmla="*/ 138 h 148"/>
                    <a:gd name="T20" fmla="*/ 644 w 690"/>
                    <a:gd name="T21" fmla="*/ 148 h 148"/>
                    <a:gd name="T22" fmla="*/ 623 w 690"/>
                    <a:gd name="T23" fmla="*/ 148 h 148"/>
                    <a:gd name="T24" fmla="*/ 71 w 690"/>
                    <a:gd name="T25" fmla="*/ 148 h 148"/>
                    <a:gd name="T26" fmla="*/ 46 w 690"/>
                    <a:gd name="T27" fmla="*/ 148 h 148"/>
                    <a:gd name="T28" fmla="*/ 30 w 690"/>
                    <a:gd name="T29" fmla="*/ 138 h 148"/>
                    <a:gd name="T30" fmla="*/ 12 w 690"/>
                    <a:gd name="T31" fmla="*/ 120 h 148"/>
                    <a:gd name="T32" fmla="*/ 4 w 690"/>
                    <a:gd name="T33" fmla="*/ 98 h 148"/>
                    <a:gd name="T34" fmla="*/ 0 w 690"/>
                    <a:gd name="T35" fmla="*/ 76 h 148"/>
                    <a:gd name="T36" fmla="*/ 4 w 690"/>
                    <a:gd name="T37" fmla="*/ 50 h 148"/>
                    <a:gd name="T38" fmla="*/ 12 w 690"/>
                    <a:gd name="T39" fmla="*/ 36 h 148"/>
                    <a:gd name="T40" fmla="*/ 30 w 690"/>
                    <a:gd name="T41" fmla="*/ 18 h 148"/>
                    <a:gd name="T42" fmla="*/ 46 w 690"/>
                    <a:gd name="T43" fmla="*/ 10 h 148"/>
                    <a:gd name="T44" fmla="*/ 71 w 690"/>
                    <a:gd name="T45" fmla="*/ 0 h 148"/>
                    <a:gd name="T46" fmla="*/ 71 w 690"/>
                    <a:gd name="T47" fmla="*/ 0 h 148"/>
                    <a:gd name="T48" fmla="*/ 71 w 690"/>
                    <a:gd name="T49"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0" h="148">
                      <a:moveTo>
                        <a:pt x="71" y="0"/>
                      </a:moveTo>
                      <a:lnTo>
                        <a:pt x="623" y="0"/>
                      </a:lnTo>
                      <a:lnTo>
                        <a:pt x="644" y="10"/>
                      </a:lnTo>
                      <a:lnTo>
                        <a:pt x="664" y="18"/>
                      </a:lnTo>
                      <a:lnTo>
                        <a:pt x="682" y="36"/>
                      </a:lnTo>
                      <a:lnTo>
                        <a:pt x="690" y="50"/>
                      </a:lnTo>
                      <a:lnTo>
                        <a:pt x="690" y="76"/>
                      </a:lnTo>
                      <a:lnTo>
                        <a:pt x="690" y="98"/>
                      </a:lnTo>
                      <a:lnTo>
                        <a:pt x="682" y="120"/>
                      </a:lnTo>
                      <a:lnTo>
                        <a:pt x="664" y="138"/>
                      </a:lnTo>
                      <a:lnTo>
                        <a:pt x="644" y="148"/>
                      </a:lnTo>
                      <a:lnTo>
                        <a:pt x="623" y="148"/>
                      </a:lnTo>
                      <a:lnTo>
                        <a:pt x="71" y="148"/>
                      </a:lnTo>
                      <a:lnTo>
                        <a:pt x="46" y="148"/>
                      </a:lnTo>
                      <a:lnTo>
                        <a:pt x="30" y="138"/>
                      </a:lnTo>
                      <a:lnTo>
                        <a:pt x="12" y="120"/>
                      </a:lnTo>
                      <a:lnTo>
                        <a:pt x="4" y="98"/>
                      </a:lnTo>
                      <a:lnTo>
                        <a:pt x="0" y="76"/>
                      </a:lnTo>
                      <a:lnTo>
                        <a:pt x="4" y="50"/>
                      </a:lnTo>
                      <a:lnTo>
                        <a:pt x="12" y="36"/>
                      </a:lnTo>
                      <a:lnTo>
                        <a:pt x="30" y="18"/>
                      </a:lnTo>
                      <a:lnTo>
                        <a:pt x="46" y="10"/>
                      </a:lnTo>
                      <a:lnTo>
                        <a:pt x="71" y="0"/>
                      </a:lnTo>
                      <a:lnTo>
                        <a:pt x="71" y="0"/>
                      </a:lnTo>
                      <a:lnTo>
                        <a:pt x="7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7" name="Freeform 6">
                  <a:extLst>
                    <a:ext uri="{FF2B5EF4-FFF2-40B4-BE49-F238E27FC236}">
                      <a16:creationId xmlns:a16="http://schemas.microsoft.com/office/drawing/2014/main" id="{5BCF5F94-B20B-4D26-A1CE-46B8ACACB304}"/>
                    </a:ext>
                  </a:extLst>
                </p:cNvPr>
                <p:cNvSpPr>
                  <a:spLocks/>
                </p:cNvSpPr>
                <p:nvPr/>
              </p:nvSpPr>
              <p:spPr bwMode="auto">
                <a:xfrm>
                  <a:off x="2757753" y="1442610"/>
                  <a:ext cx="129570" cy="72863"/>
                </a:xfrm>
                <a:custGeom>
                  <a:avLst/>
                  <a:gdLst>
                    <a:gd name="T0" fmla="*/ 169 w 786"/>
                    <a:gd name="T1" fmla="*/ 0 h 442"/>
                    <a:gd name="T2" fmla="*/ 173 w 786"/>
                    <a:gd name="T3" fmla="*/ 8 h 442"/>
                    <a:gd name="T4" fmla="*/ 195 w 786"/>
                    <a:gd name="T5" fmla="*/ 24 h 442"/>
                    <a:gd name="T6" fmla="*/ 219 w 786"/>
                    <a:gd name="T7" fmla="*/ 48 h 442"/>
                    <a:gd name="T8" fmla="*/ 247 w 786"/>
                    <a:gd name="T9" fmla="*/ 72 h 442"/>
                    <a:gd name="T10" fmla="*/ 281 w 786"/>
                    <a:gd name="T11" fmla="*/ 92 h 442"/>
                    <a:gd name="T12" fmla="*/ 310 w 786"/>
                    <a:gd name="T13" fmla="*/ 109 h 442"/>
                    <a:gd name="T14" fmla="*/ 336 w 786"/>
                    <a:gd name="T15" fmla="*/ 113 h 442"/>
                    <a:gd name="T16" fmla="*/ 360 w 786"/>
                    <a:gd name="T17" fmla="*/ 96 h 442"/>
                    <a:gd name="T18" fmla="*/ 380 w 786"/>
                    <a:gd name="T19" fmla="*/ 68 h 442"/>
                    <a:gd name="T20" fmla="*/ 406 w 786"/>
                    <a:gd name="T21" fmla="*/ 32 h 442"/>
                    <a:gd name="T22" fmla="*/ 426 w 786"/>
                    <a:gd name="T23" fmla="*/ 8 h 442"/>
                    <a:gd name="T24" fmla="*/ 450 w 786"/>
                    <a:gd name="T25" fmla="*/ 0 h 442"/>
                    <a:gd name="T26" fmla="*/ 472 w 786"/>
                    <a:gd name="T27" fmla="*/ 16 h 442"/>
                    <a:gd name="T28" fmla="*/ 497 w 786"/>
                    <a:gd name="T29" fmla="*/ 44 h 442"/>
                    <a:gd name="T30" fmla="*/ 517 w 786"/>
                    <a:gd name="T31" fmla="*/ 76 h 442"/>
                    <a:gd name="T32" fmla="*/ 543 w 786"/>
                    <a:gd name="T33" fmla="*/ 100 h 442"/>
                    <a:gd name="T34" fmla="*/ 563 w 786"/>
                    <a:gd name="T35" fmla="*/ 113 h 442"/>
                    <a:gd name="T36" fmla="*/ 579 w 786"/>
                    <a:gd name="T37" fmla="*/ 96 h 442"/>
                    <a:gd name="T38" fmla="*/ 597 w 786"/>
                    <a:gd name="T39" fmla="*/ 68 h 442"/>
                    <a:gd name="T40" fmla="*/ 605 w 786"/>
                    <a:gd name="T41" fmla="*/ 40 h 442"/>
                    <a:gd name="T42" fmla="*/ 617 w 786"/>
                    <a:gd name="T43" fmla="*/ 8 h 442"/>
                    <a:gd name="T44" fmla="*/ 617 w 786"/>
                    <a:gd name="T45" fmla="*/ 0 h 442"/>
                    <a:gd name="T46" fmla="*/ 671 w 786"/>
                    <a:gd name="T47" fmla="*/ 8 h 442"/>
                    <a:gd name="T48" fmla="*/ 716 w 786"/>
                    <a:gd name="T49" fmla="*/ 44 h 442"/>
                    <a:gd name="T50" fmla="*/ 758 w 786"/>
                    <a:gd name="T51" fmla="*/ 92 h 442"/>
                    <a:gd name="T52" fmla="*/ 778 w 786"/>
                    <a:gd name="T53" fmla="*/ 149 h 442"/>
                    <a:gd name="T54" fmla="*/ 786 w 786"/>
                    <a:gd name="T55" fmla="*/ 219 h 442"/>
                    <a:gd name="T56" fmla="*/ 778 w 786"/>
                    <a:gd name="T57" fmla="*/ 287 h 442"/>
                    <a:gd name="T58" fmla="*/ 758 w 786"/>
                    <a:gd name="T59" fmla="*/ 351 h 442"/>
                    <a:gd name="T60" fmla="*/ 716 w 786"/>
                    <a:gd name="T61" fmla="*/ 396 h 442"/>
                    <a:gd name="T62" fmla="*/ 671 w 786"/>
                    <a:gd name="T63" fmla="*/ 434 h 442"/>
                    <a:gd name="T64" fmla="*/ 617 w 786"/>
                    <a:gd name="T65" fmla="*/ 442 h 442"/>
                    <a:gd name="T66" fmla="*/ 169 w 786"/>
                    <a:gd name="T67" fmla="*/ 442 h 442"/>
                    <a:gd name="T68" fmla="*/ 115 w 786"/>
                    <a:gd name="T69" fmla="*/ 434 h 442"/>
                    <a:gd name="T70" fmla="*/ 70 w 786"/>
                    <a:gd name="T71" fmla="*/ 396 h 442"/>
                    <a:gd name="T72" fmla="*/ 32 w 786"/>
                    <a:gd name="T73" fmla="*/ 351 h 442"/>
                    <a:gd name="T74" fmla="*/ 8 w 786"/>
                    <a:gd name="T75" fmla="*/ 287 h 442"/>
                    <a:gd name="T76" fmla="*/ 0 w 786"/>
                    <a:gd name="T77" fmla="*/ 219 h 442"/>
                    <a:gd name="T78" fmla="*/ 8 w 786"/>
                    <a:gd name="T79" fmla="*/ 149 h 442"/>
                    <a:gd name="T80" fmla="*/ 32 w 786"/>
                    <a:gd name="T81" fmla="*/ 92 h 442"/>
                    <a:gd name="T82" fmla="*/ 70 w 786"/>
                    <a:gd name="T83" fmla="*/ 44 h 442"/>
                    <a:gd name="T84" fmla="*/ 115 w 786"/>
                    <a:gd name="T85" fmla="*/ 8 h 442"/>
                    <a:gd name="T86" fmla="*/ 169 w 786"/>
                    <a:gd name="T87" fmla="*/ 0 h 442"/>
                    <a:gd name="T88" fmla="*/ 169 w 786"/>
                    <a:gd name="T89" fmla="*/ 0 h 442"/>
                    <a:gd name="T90" fmla="*/ 169 w 786"/>
                    <a:gd name="T91" fmla="*/ 0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6" h="442">
                      <a:moveTo>
                        <a:pt x="169" y="0"/>
                      </a:moveTo>
                      <a:lnTo>
                        <a:pt x="173" y="8"/>
                      </a:lnTo>
                      <a:lnTo>
                        <a:pt x="195" y="24"/>
                      </a:lnTo>
                      <a:lnTo>
                        <a:pt x="219" y="48"/>
                      </a:lnTo>
                      <a:lnTo>
                        <a:pt x="247" y="72"/>
                      </a:lnTo>
                      <a:lnTo>
                        <a:pt x="281" y="92"/>
                      </a:lnTo>
                      <a:lnTo>
                        <a:pt x="310" y="109"/>
                      </a:lnTo>
                      <a:lnTo>
                        <a:pt x="336" y="113"/>
                      </a:lnTo>
                      <a:lnTo>
                        <a:pt x="360" y="96"/>
                      </a:lnTo>
                      <a:lnTo>
                        <a:pt x="380" y="68"/>
                      </a:lnTo>
                      <a:lnTo>
                        <a:pt x="406" y="32"/>
                      </a:lnTo>
                      <a:lnTo>
                        <a:pt x="426" y="8"/>
                      </a:lnTo>
                      <a:lnTo>
                        <a:pt x="450" y="0"/>
                      </a:lnTo>
                      <a:lnTo>
                        <a:pt x="472" y="16"/>
                      </a:lnTo>
                      <a:lnTo>
                        <a:pt x="497" y="44"/>
                      </a:lnTo>
                      <a:lnTo>
                        <a:pt x="517" y="76"/>
                      </a:lnTo>
                      <a:lnTo>
                        <a:pt x="543" y="100"/>
                      </a:lnTo>
                      <a:lnTo>
                        <a:pt x="563" y="113"/>
                      </a:lnTo>
                      <a:lnTo>
                        <a:pt x="579" y="96"/>
                      </a:lnTo>
                      <a:lnTo>
                        <a:pt x="597" y="68"/>
                      </a:lnTo>
                      <a:lnTo>
                        <a:pt x="605" y="40"/>
                      </a:lnTo>
                      <a:lnTo>
                        <a:pt x="617" y="8"/>
                      </a:lnTo>
                      <a:lnTo>
                        <a:pt x="617" y="0"/>
                      </a:lnTo>
                      <a:lnTo>
                        <a:pt x="671" y="8"/>
                      </a:lnTo>
                      <a:lnTo>
                        <a:pt x="716" y="44"/>
                      </a:lnTo>
                      <a:lnTo>
                        <a:pt x="758" y="92"/>
                      </a:lnTo>
                      <a:lnTo>
                        <a:pt x="778" y="149"/>
                      </a:lnTo>
                      <a:lnTo>
                        <a:pt x="786" y="219"/>
                      </a:lnTo>
                      <a:lnTo>
                        <a:pt x="778" y="287"/>
                      </a:lnTo>
                      <a:lnTo>
                        <a:pt x="758" y="351"/>
                      </a:lnTo>
                      <a:lnTo>
                        <a:pt x="716" y="396"/>
                      </a:lnTo>
                      <a:lnTo>
                        <a:pt x="671" y="434"/>
                      </a:lnTo>
                      <a:lnTo>
                        <a:pt x="617" y="442"/>
                      </a:lnTo>
                      <a:lnTo>
                        <a:pt x="169" y="442"/>
                      </a:lnTo>
                      <a:lnTo>
                        <a:pt x="115" y="434"/>
                      </a:lnTo>
                      <a:lnTo>
                        <a:pt x="70" y="396"/>
                      </a:lnTo>
                      <a:lnTo>
                        <a:pt x="32" y="351"/>
                      </a:lnTo>
                      <a:lnTo>
                        <a:pt x="8" y="287"/>
                      </a:lnTo>
                      <a:lnTo>
                        <a:pt x="0" y="219"/>
                      </a:lnTo>
                      <a:lnTo>
                        <a:pt x="8" y="149"/>
                      </a:lnTo>
                      <a:lnTo>
                        <a:pt x="32" y="92"/>
                      </a:lnTo>
                      <a:lnTo>
                        <a:pt x="70" y="44"/>
                      </a:lnTo>
                      <a:lnTo>
                        <a:pt x="115" y="8"/>
                      </a:lnTo>
                      <a:lnTo>
                        <a:pt x="169" y="0"/>
                      </a:lnTo>
                      <a:lnTo>
                        <a:pt x="169" y="0"/>
                      </a:lnTo>
                      <a:lnTo>
                        <a:pt x="16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8" name="Freeform 7">
                  <a:extLst>
                    <a:ext uri="{FF2B5EF4-FFF2-40B4-BE49-F238E27FC236}">
                      <a16:creationId xmlns:a16="http://schemas.microsoft.com/office/drawing/2014/main" id="{7C946059-F693-41B0-A2AC-5F2DE626C1FA}"/>
                    </a:ext>
                  </a:extLst>
                </p:cNvPr>
                <p:cNvSpPr>
                  <a:spLocks/>
                </p:cNvSpPr>
                <p:nvPr/>
              </p:nvSpPr>
              <p:spPr bwMode="auto">
                <a:xfrm>
                  <a:off x="2810504" y="1667627"/>
                  <a:ext cx="25716" cy="19452"/>
                </a:xfrm>
                <a:custGeom>
                  <a:avLst/>
                  <a:gdLst>
                    <a:gd name="T0" fmla="*/ 62 w 78"/>
                    <a:gd name="T1" fmla="*/ 16 h 59"/>
                    <a:gd name="T2" fmla="*/ 2 w 78"/>
                    <a:gd name="T3" fmla="*/ 4 h 59"/>
                    <a:gd name="T4" fmla="*/ 1 w 78"/>
                    <a:gd name="T5" fmla="*/ 52 h 59"/>
                    <a:gd name="T6" fmla="*/ 62 w 78"/>
                    <a:gd name="T7" fmla="*/ 16 h 59"/>
                  </a:gdLst>
                  <a:ahLst/>
                  <a:cxnLst>
                    <a:cxn ang="0">
                      <a:pos x="T0" y="T1"/>
                    </a:cxn>
                    <a:cxn ang="0">
                      <a:pos x="T2" y="T3"/>
                    </a:cxn>
                    <a:cxn ang="0">
                      <a:pos x="T4" y="T5"/>
                    </a:cxn>
                    <a:cxn ang="0">
                      <a:pos x="T6" y="T7"/>
                    </a:cxn>
                  </a:cxnLst>
                  <a:rect l="0" t="0" r="r" b="b"/>
                  <a:pathLst>
                    <a:path w="78" h="59">
                      <a:moveTo>
                        <a:pt x="62" y="16"/>
                      </a:moveTo>
                      <a:cubicBezTo>
                        <a:pt x="54" y="0"/>
                        <a:pt x="27" y="4"/>
                        <a:pt x="2" y="4"/>
                      </a:cubicBezTo>
                      <a:cubicBezTo>
                        <a:pt x="0" y="18"/>
                        <a:pt x="2" y="36"/>
                        <a:pt x="1" y="52"/>
                      </a:cubicBezTo>
                      <a:cubicBezTo>
                        <a:pt x="33" y="59"/>
                        <a:pt x="78" y="49"/>
                        <a:pt x="6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9" name="Freeform 8">
                  <a:extLst>
                    <a:ext uri="{FF2B5EF4-FFF2-40B4-BE49-F238E27FC236}">
                      <a16:creationId xmlns:a16="http://schemas.microsoft.com/office/drawing/2014/main" id="{3BD674DB-E6EA-470D-88F1-271FCE1F9448}"/>
                    </a:ext>
                  </a:extLst>
                </p:cNvPr>
                <p:cNvSpPr>
                  <a:spLocks noEditPoints="1"/>
                </p:cNvSpPr>
                <p:nvPr/>
              </p:nvSpPr>
              <p:spPr bwMode="auto">
                <a:xfrm>
                  <a:off x="2761380" y="1632514"/>
                  <a:ext cx="121987" cy="121493"/>
                </a:xfrm>
                <a:custGeom>
                  <a:avLst/>
                  <a:gdLst>
                    <a:gd name="T0" fmla="*/ 304 w 368"/>
                    <a:gd name="T1" fmla="*/ 49 h 367"/>
                    <a:gd name="T2" fmla="*/ 169 w 368"/>
                    <a:gd name="T3" fmla="*/ 5 h 367"/>
                    <a:gd name="T4" fmla="*/ 49 w 368"/>
                    <a:gd name="T5" fmla="*/ 65 h 367"/>
                    <a:gd name="T6" fmla="*/ 5 w 368"/>
                    <a:gd name="T7" fmla="*/ 199 h 367"/>
                    <a:gd name="T8" fmla="*/ 65 w 368"/>
                    <a:gd name="T9" fmla="*/ 319 h 367"/>
                    <a:gd name="T10" fmla="*/ 199 w 368"/>
                    <a:gd name="T11" fmla="*/ 362 h 367"/>
                    <a:gd name="T12" fmla="*/ 319 w 368"/>
                    <a:gd name="T13" fmla="*/ 303 h 367"/>
                    <a:gd name="T14" fmla="*/ 363 w 368"/>
                    <a:gd name="T15" fmla="*/ 169 h 367"/>
                    <a:gd name="T16" fmla="*/ 304 w 368"/>
                    <a:gd name="T17" fmla="*/ 49 h 367"/>
                    <a:gd name="T18" fmla="*/ 264 w 368"/>
                    <a:gd name="T19" fmla="*/ 290 h 367"/>
                    <a:gd name="T20" fmla="*/ 221 w 368"/>
                    <a:gd name="T21" fmla="*/ 299 h 367"/>
                    <a:gd name="T22" fmla="*/ 206 w 368"/>
                    <a:gd name="T23" fmla="*/ 276 h 367"/>
                    <a:gd name="T24" fmla="*/ 164 w 368"/>
                    <a:gd name="T25" fmla="*/ 203 h 367"/>
                    <a:gd name="T26" fmla="*/ 150 w 368"/>
                    <a:gd name="T27" fmla="*/ 203 h 367"/>
                    <a:gd name="T28" fmla="*/ 149 w 368"/>
                    <a:gd name="T29" fmla="*/ 251 h 367"/>
                    <a:gd name="T30" fmla="*/ 147 w 368"/>
                    <a:gd name="T31" fmla="*/ 296 h 367"/>
                    <a:gd name="T32" fmla="*/ 108 w 368"/>
                    <a:gd name="T33" fmla="*/ 296 h 367"/>
                    <a:gd name="T34" fmla="*/ 105 w 368"/>
                    <a:gd name="T35" fmla="*/ 242 h 367"/>
                    <a:gd name="T36" fmla="*/ 106 w 368"/>
                    <a:gd name="T37" fmla="*/ 72 h 367"/>
                    <a:gd name="T38" fmla="*/ 178 w 368"/>
                    <a:gd name="T39" fmla="*/ 67 h 367"/>
                    <a:gd name="T40" fmla="*/ 229 w 368"/>
                    <a:gd name="T41" fmla="*/ 78 h 367"/>
                    <a:gd name="T42" fmla="*/ 213 w 368"/>
                    <a:gd name="T43" fmla="*/ 196 h 367"/>
                    <a:gd name="T44" fmla="*/ 253 w 368"/>
                    <a:gd name="T45" fmla="*/ 265 h 367"/>
                    <a:gd name="T46" fmla="*/ 264 w 368"/>
                    <a:gd name="T47" fmla="*/ 29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8" h="367">
                      <a:moveTo>
                        <a:pt x="304" y="49"/>
                      </a:moveTo>
                      <a:cubicBezTo>
                        <a:pt x="275" y="22"/>
                        <a:pt x="226" y="0"/>
                        <a:pt x="169" y="5"/>
                      </a:cubicBezTo>
                      <a:cubicBezTo>
                        <a:pt x="115" y="9"/>
                        <a:pt x="76" y="35"/>
                        <a:pt x="49" y="65"/>
                      </a:cubicBezTo>
                      <a:cubicBezTo>
                        <a:pt x="22" y="95"/>
                        <a:pt x="0" y="139"/>
                        <a:pt x="5" y="199"/>
                      </a:cubicBezTo>
                      <a:cubicBezTo>
                        <a:pt x="10" y="252"/>
                        <a:pt x="33" y="290"/>
                        <a:pt x="65" y="319"/>
                      </a:cubicBezTo>
                      <a:cubicBezTo>
                        <a:pt x="97" y="347"/>
                        <a:pt x="145" y="367"/>
                        <a:pt x="199" y="362"/>
                      </a:cubicBezTo>
                      <a:cubicBezTo>
                        <a:pt x="253" y="358"/>
                        <a:pt x="290" y="335"/>
                        <a:pt x="319" y="303"/>
                      </a:cubicBezTo>
                      <a:cubicBezTo>
                        <a:pt x="347" y="271"/>
                        <a:pt x="368" y="228"/>
                        <a:pt x="363" y="169"/>
                      </a:cubicBezTo>
                      <a:cubicBezTo>
                        <a:pt x="359" y="115"/>
                        <a:pt x="334" y="77"/>
                        <a:pt x="304" y="49"/>
                      </a:cubicBezTo>
                      <a:close/>
                      <a:moveTo>
                        <a:pt x="264" y="290"/>
                      </a:moveTo>
                      <a:cubicBezTo>
                        <a:pt x="262" y="302"/>
                        <a:pt x="233" y="306"/>
                        <a:pt x="221" y="299"/>
                      </a:cubicBezTo>
                      <a:cubicBezTo>
                        <a:pt x="216" y="296"/>
                        <a:pt x="209" y="283"/>
                        <a:pt x="206" y="276"/>
                      </a:cubicBezTo>
                      <a:cubicBezTo>
                        <a:pt x="192" y="252"/>
                        <a:pt x="178" y="224"/>
                        <a:pt x="164" y="203"/>
                      </a:cubicBezTo>
                      <a:cubicBezTo>
                        <a:pt x="150" y="203"/>
                        <a:pt x="150" y="203"/>
                        <a:pt x="150" y="203"/>
                      </a:cubicBezTo>
                      <a:cubicBezTo>
                        <a:pt x="149" y="215"/>
                        <a:pt x="149" y="234"/>
                        <a:pt x="149" y="251"/>
                      </a:cubicBezTo>
                      <a:cubicBezTo>
                        <a:pt x="149" y="267"/>
                        <a:pt x="153" y="289"/>
                        <a:pt x="147" y="296"/>
                      </a:cubicBezTo>
                      <a:cubicBezTo>
                        <a:pt x="141" y="303"/>
                        <a:pt x="114" y="304"/>
                        <a:pt x="108" y="296"/>
                      </a:cubicBezTo>
                      <a:cubicBezTo>
                        <a:pt x="101" y="288"/>
                        <a:pt x="105" y="259"/>
                        <a:pt x="105" y="242"/>
                      </a:cubicBezTo>
                      <a:cubicBezTo>
                        <a:pt x="105" y="187"/>
                        <a:pt x="104" y="122"/>
                        <a:pt x="106" y="72"/>
                      </a:cubicBezTo>
                      <a:cubicBezTo>
                        <a:pt x="119" y="64"/>
                        <a:pt x="153" y="66"/>
                        <a:pt x="178" y="67"/>
                      </a:cubicBezTo>
                      <a:cubicBezTo>
                        <a:pt x="198" y="68"/>
                        <a:pt x="215" y="70"/>
                        <a:pt x="229" y="78"/>
                      </a:cubicBezTo>
                      <a:cubicBezTo>
                        <a:pt x="271" y="103"/>
                        <a:pt x="264" y="184"/>
                        <a:pt x="213" y="196"/>
                      </a:cubicBezTo>
                      <a:cubicBezTo>
                        <a:pt x="226" y="218"/>
                        <a:pt x="238" y="240"/>
                        <a:pt x="253" y="265"/>
                      </a:cubicBezTo>
                      <a:cubicBezTo>
                        <a:pt x="257" y="272"/>
                        <a:pt x="266" y="281"/>
                        <a:pt x="264" y="2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0" name="Freeform 9">
                  <a:extLst>
                    <a:ext uri="{FF2B5EF4-FFF2-40B4-BE49-F238E27FC236}">
                      <a16:creationId xmlns:a16="http://schemas.microsoft.com/office/drawing/2014/main" id="{54711F4D-7C21-4C2F-9D02-970C36D536AF}"/>
                    </a:ext>
                  </a:extLst>
                </p:cNvPr>
                <p:cNvSpPr>
                  <a:spLocks noEditPoints="1"/>
                </p:cNvSpPr>
                <p:nvPr/>
              </p:nvSpPr>
              <p:spPr bwMode="auto">
                <a:xfrm>
                  <a:off x="2666263" y="1563773"/>
                  <a:ext cx="312550" cy="258975"/>
                </a:xfrm>
                <a:custGeom>
                  <a:avLst/>
                  <a:gdLst>
                    <a:gd name="T0" fmla="*/ 939 w 943"/>
                    <a:gd name="T1" fmla="*/ 663 h 783"/>
                    <a:gd name="T2" fmla="*/ 918 w 943"/>
                    <a:gd name="T3" fmla="*/ 633 h 783"/>
                    <a:gd name="T4" fmla="*/ 892 w 943"/>
                    <a:gd name="T5" fmla="*/ 616 h 783"/>
                    <a:gd name="T6" fmla="*/ 859 w 943"/>
                    <a:gd name="T7" fmla="*/ 608 h 783"/>
                    <a:gd name="T8" fmla="*/ 859 w 943"/>
                    <a:gd name="T9" fmla="*/ 282 h 783"/>
                    <a:gd name="T10" fmla="*/ 851 w 943"/>
                    <a:gd name="T11" fmla="*/ 218 h 783"/>
                    <a:gd name="T12" fmla="*/ 829 w 943"/>
                    <a:gd name="T13" fmla="*/ 160 h 783"/>
                    <a:gd name="T14" fmla="*/ 798 w 943"/>
                    <a:gd name="T15" fmla="*/ 105 h 783"/>
                    <a:gd name="T16" fmla="*/ 754 w 943"/>
                    <a:gd name="T17" fmla="*/ 62 h 783"/>
                    <a:gd name="T18" fmla="*/ 701 w 943"/>
                    <a:gd name="T19" fmla="*/ 31 h 783"/>
                    <a:gd name="T20" fmla="*/ 642 w 943"/>
                    <a:gd name="T21" fmla="*/ 9 h 783"/>
                    <a:gd name="T22" fmla="*/ 579 w 943"/>
                    <a:gd name="T23" fmla="*/ 0 h 783"/>
                    <a:gd name="T24" fmla="*/ 364 w 943"/>
                    <a:gd name="T25" fmla="*/ 0 h 783"/>
                    <a:gd name="T26" fmla="*/ 301 w 943"/>
                    <a:gd name="T27" fmla="*/ 9 h 783"/>
                    <a:gd name="T28" fmla="*/ 240 w 943"/>
                    <a:gd name="T29" fmla="*/ 31 h 783"/>
                    <a:gd name="T30" fmla="*/ 189 w 943"/>
                    <a:gd name="T31" fmla="*/ 62 h 783"/>
                    <a:gd name="T32" fmla="*/ 147 w 943"/>
                    <a:gd name="T33" fmla="*/ 105 h 783"/>
                    <a:gd name="T34" fmla="*/ 112 w 943"/>
                    <a:gd name="T35" fmla="*/ 160 h 783"/>
                    <a:gd name="T36" fmla="*/ 94 w 943"/>
                    <a:gd name="T37" fmla="*/ 218 h 783"/>
                    <a:gd name="T38" fmla="*/ 86 w 943"/>
                    <a:gd name="T39" fmla="*/ 282 h 783"/>
                    <a:gd name="T40" fmla="*/ 86 w 943"/>
                    <a:gd name="T41" fmla="*/ 608 h 783"/>
                    <a:gd name="T42" fmla="*/ 51 w 943"/>
                    <a:gd name="T43" fmla="*/ 616 h 783"/>
                    <a:gd name="T44" fmla="*/ 25 w 943"/>
                    <a:gd name="T45" fmla="*/ 633 h 783"/>
                    <a:gd name="T46" fmla="*/ 5 w 943"/>
                    <a:gd name="T47" fmla="*/ 663 h 783"/>
                    <a:gd name="T48" fmla="*/ 0 w 943"/>
                    <a:gd name="T49" fmla="*/ 694 h 783"/>
                    <a:gd name="T50" fmla="*/ 5 w 943"/>
                    <a:gd name="T51" fmla="*/ 729 h 783"/>
                    <a:gd name="T52" fmla="*/ 25 w 943"/>
                    <a:gd name="T53" fmla="*/ 758 h 783"/>
                    <a:gd name="T54" fmla="*/ 51 w 943"/>
                    <a:gd name="T55" fmla="*/ 774 h 783"/>
                    <a:gd name="T56" fmla="*/ 86 w 943"/>
                    <a:gd name="T57" fmla="*/ 783 h 783"/>
                    <a:gd name="T58" fmla="*/ 859 w 943"/>
                    <a:gd name="T59" fmla="*/ 783 h 783"/>
                    <a:gd name="T60" fmla="*/ 892 w 943"/>
                    <a:gd name="T61" fmla="*/ 774 h 783"/>
                    <a:gd name="T62" fmla="*/ 918 w 943"/>
                    <a:gd name="T63" fmla="*/ 758 h 783"/>
                    <a:gd name="T64" fmla="*/ 939 w 943"/>
                    <a:gd name="T65" fmla="*/ 729 h 783"/>
                    <a:gd name="T66" fmla="*/ 943 w 943"/>
                    <a:gd name="T67" fmla="*/ 694 h 783"/>
                    <a:gd name="T68" fmla="*/ 939 w 943"/>
                    <a:gd name="T69" fmla="*/ 663 h 783"/>
                    <a:gd name="T70" fmla="*/ 639 w 943"/>
                    <a:gd name="T71" fmla="*/ 542 h 783"/>
                    <a:gd name="T72" fmla="*/ 489 w 943"/>
                    <a:gd name="T73" fmla="*/ 616 h 783"/>
                    <a:gd name="T74" fmla="*/ 322 w 943"/>
                    <a:gd name="T75" fmla="*/ 560 h 783"/>
                    <a:gd name="T76" fmla="*/ 247 w 943"/>
                    <a:gd name="T77" fmla="*/ 410 h 783"/>
                    <a:gd name="T78" fmla="*/ 302 w 943"/>
                    <a:gd name="T79" fmla="*/ 242 h 783"/>
                    <a:gd name="T80" fmla="*/ 453 w 943"/>
                    <a:gd name="T81" fmla="*/ 167 h 783"/>
                    <a:gd name="T82" fmla="*/ 622 w 943"/>
                    <a:gd name="T83" fmla="*/ 224 h 783"/>
                    <a:gd name="T84" fmla="*/ 696 w 943"/>
                    <a:gd name="T85" fmla="*/ 374 h 783"/>
                    <a:gd name="T86" fmla="*/ 639 w 943"/>
                    <a:gd name="T87" fmla="*/ 542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43" h="783">
                      <a:moveTo>
                        <a:pt x="939" y="663"/>
                      </a:moveTo>
                      <a:cubicBezTo>
                        <a:pt x="918" y="633"/>
                        <a:pt x="918" y="633"/>
                        <a:pt x="918" y="633"/>
                      </a:cubicBezTo>
                      <a:cubicBezTo>
                        <a:pt x="892" y="616"/>
                        <a:pt x="892" y="616"/>
                        <a:pt x="892" y="616"/>
                      </a:cubicBezTo>
                      <a:cubicBezTo>
                        <a:pt x="859" y="608"/>
                        <a:pt x="859" y="608"/>
                        <a:pt x="859" y="608"/>
                      </a:cubicBezTo>
                      <a:cubicBezTo>
                        <a:pt x="859" y="282"/>
                        <a:pt x="859" y="282"/>
                        <a:pt x="859" y="282"/>
                      </a:cubicBezTo>
                      <a:cubicBezTo>
                        <a:pt x="851" y="218"/>
                        <a:pt x="851" y="218"/>
                        <a:pt x="851" y="218"/>
                      </a:cubicBezTo>
                      <a:cubicBezTo>
                        <a:pt x="829" y="160"/>
                        <a:pt x="829" y="160"/>
                        <a:pt x="829" y="160"/>
                      </a:cubicBezTo>
                      <a:cubicBezTo>
                        <a:pt x="798" y="105"/>
                        <a:pt x="798" y="105"/>
                        <a:pt x="798" y="105"/>
                      </a:cubicBezTo>
                      <a:cubicBezTo>
                        <a:pt x="754" y="62"/>
                        <a:pt x="754" y="62"/>
                        <a:pt x="754" y="62"/>
                      </a:cubicBezTo>
                      <a:cubicBezTo>
                        <a:pt x="701" y="31"/>
                        <a:pt x="701" y="31"/>
                        <a:pt x="701" y="31"/>
                      </a:cubicBezTo>
                      <a:cubicBezTo>
                        <a:pt x="642" y="9"/>
                        <a:pt x="642" y="9"/>
                        <a:pt x="642" y="9"/>
                      </a:cubicBezTo>
                      <a:cubicBezTo>
                        <a:pt x="579" y="0"/>
                        <a:pt x="579" y="0"/>
                        <a:pt x="579" y="0"/>
                      </a:cubicBezTo>
                      <a:cubicBezTo>
                        <a:pt x="364" y="0"/>
                        <a:pt x="364" y="0"/>
                        <a:pt x="364" y="0"/>
                      </a:cubicBezTo>
                      <a:cubicBezTo>
                        <a:pt x="301" y="9"/>
                        <a:pt x="301" y="9"/>
                        <a:pt x="301" y="9"/>
                      </a:cubicBezTo>
                      <a:cubicBezTo>
                        <a:pt x="240" y="31"/>
                        <a:pt x="240" y="31"/>
                        <a:pt x="240" y="31"/>
                      </a:cubicBezTo>
                      <a:cubicBezTo>
                        <a:pt x="189" y="62"/>
                        <a:pt x="189" y="62"/>
                        <a:pt x="189" y="62"/>
                      </a:cubicBezTo>
                      <a:cubicBezTo>
                        <a:pt x="147" y="105"/>
                        <a:pt x="147" y="105"/>
                        <a:pt x="147" y="105"/>
                      </a:cubicBezTo>
                      <a:cubicBezTo>
                        <a:pt x="112" y="160"/>
                        <a:pt x="112" y="160"/>
                        <a:pt x="112" y="160"/>
                      </a:cubicBezTo>
                      <a:cubicBezTo>
                        <a:pt x="94" y="218"/>
                        <a:pt x="94" y="218"/>
                        <a:pt x="94" y="218"/>
                      </a:cubicBezTo>
                      <a:cubicBezTo>
                        <a:pt x="86" y="282"/>
                        <a:pt x="86" y="282"/>
                        <a:pt x="86" y="282"/>
                      </a:cubicBezTo>
                      <a:cubicBezTo>
                        <a:pt x="86" y="608"/>
                        <a:pt x="86" y="608"/>
                        <a:pt x="86" y="608"/>
                      </a:cubicBezTo>
                      <a:cubicBezTo>
                        <a:pt x="51" y="616"/>
                        <a:pt x="51" y="616"/>
                        <a:pt x="51" y="616"/>
                      </a:cubicBezTo>
                      <a:cubicBezTo>
                        <a:pt x="25" y="633"/>
                        <a:pt x="25" y="633"/>
                        <a:pt x="25" y="633"/>
                      </a:cubicBezTo>
                      <a:cubicBezTo>
                        <a:pt x="5" y="663"/>
                        <a:pt x="5" y="663"/>
                        <a:pt x="5" y="663"/>
                      </a:cubicBezTo>
                      <a:cubicBezTo>
                        <a:pt x="0" y="694"/>
                        <a:pt x="0" y="694"/>
                        <a:pt x="0" y="694"/>
                      </a:cubicBezTo>
                      <a:cubicBezTo>
                        <a:pt x="5" y="729"/>
                        <a:pt x="5" y="729"/>
                        <a:pt x="5" y="729"/>
                      </a:cubicBezTo>
                      <a:cubicBezTo>
                        <a:pt x="25" y="758"/>
                        <a:pt x="25" y="758"/>
                        <a:pt x="25" y="758"/>
                      </a:cubicBezTo>
                      <a:cubicBezTo>
                        <a:pt x="51" y="774"/>
                        <a:pt x="51" y="774"/>
                        <a:pt x="51" y="774"/>
                      </a:cubicBezTo>
                      <a:cubicBezTo>
                        <a:pt x="86" y="783"/>
                        <a:pt x="86" y="783"/>
                        <a:pt x="86" y="783"/>
                      </a:cubicBezTo>
                      <a:cubicBezTo>
                        <a:pt x="859" y="783"/>
                        <a:pt x="859" y="783"/>
                        <a:pt x="859" y="783"/>
                      </a:cubicBezTo>
                      <a:cubicBezTo>
                        <a:pt x="892" y="774"/>
                        <a:pt x="892" y="774"/>
                        <a:pt x="892" y="774"/>
                      </a:cubicBezTo>
                      <a:cubicBezTo>
                        <a:pt x="918" y="758"/>
                        <a:pt x="918" y="758"/>
                        <a:pt x="918" y="758"/>
                      </a:cubicBezTo>
                      <a:cubicBezTo>
                        <a:pt x="939" y="729"/>
                        <a:pt x="939" y="729"/>
                        <a:pt x="939" y="729"/>
                      </a:cubicBezTo>
                      <a:cubicBezTo>
                        <a:pt x="943" y="694"/>
                        <a:pt x="943" y="694"/>
                        <a:pt x="943" y="694"/>
                      </a:cubicBezTo>
                      <a:lnTo>
                        <a:pt x="939" y="663"/>
                      </a:lnTo>
                      <a:close/>
                      <a:moveTo>
                        <a:pt x="639" y="542"/>
                      </a:moveTo>
                      <a:cubicBezTo>
                        <a:pt x="604" y="582"/>
                        <a:pt x="555" y="610"/>
                        <a:pt x="489" y="616"/>
                      </a:cubicBezTo>
                      <a:cubicBezTo>
                        <a:pt x="416" y="621"/>
                        <a:pt x="360" y="593"/>
                        <a:pt x="322" y="560"/>
                      </a:cubicBezTo>
                      <a:cubicBezTo>
                        <a:pt x="281" y="524"/>
                        <a:pt x="252" y="477"/>
                        <a:pt x="247" y="410"/>
                      </a:cubicBezTo>
                      <a:cubicBezTo>
                        <a:pt x="241" y="335"/>
                        <a:pt x="269" y="280"/>
                        <a:pt x="302" y="242"/>
                      </a:cubicBezTo>
                      <a:cubicBezTo>
                        <a:pt x="335" y="205"/>
                        <a:pt x="388" y="172"/>
                        <a:pt x="453" y="167"/>
                      </a:cubicBezTo>
                      <a:cubicBezTo>
                        <a:pt x="528" y="161"/>
                        <a:pt x="583" y="190"/>
                        <a:pt x="622" y="224"/>
                      </a:cubicBezTo>
                      <a:cubicBezTo>
                        <a:pt x="659" y="258"/>
                        <a:pt x="691" y="306"/>
                        <a:pt x="696" y="374"/>
                      </a:cubicBezTo>
                      <a:cubicBezTo>
                        <a:pt x="702" y="447"/>
                        <a:pt x="674" y="503"/>
                        <a:pt x="639" y="5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118" name="Group 25">
                <a:extLst>
                  <a:ext uri="{FF2B5EF4-FFF2-40B4-BE49-F238E27FC236}">
                    <a16:creationId xmlns:a16="http://schemas.microsoft.com/office/drawing/2014/main" id="{C33330B8-87DC-4495-AEEB-05E070DB5433}"/>
                  </a:ext>
                </a:extLst>
              </p:cNvPr>
              <p:cNvGrpSpPr>
                <a:grpSpLocks noChangeAspect="1"/>
              </p:cNvGrpSpPr>
              <p:nvPr/>
            </p:nvGrpSpPr>
            <p:grpSpPr bwMode="auto">
              <a:xfrm>
                <a:off x="2963955" y="3260158"/>
                <a:ext cx="112092" cy="144301"/>
                <a:chOff x="2" y="334"/>
                <a:chExt cx="4318" cy="5574"/>
              </a:xfrm>
              <a:solidFill>
                <a:schemeClr val="bg1"/>
              </a:solidFill>
            </p:grpSpPr>
            <p:sp>
              <p:nvSpPr>
                <p:cNvPr id="126" name="Freeform 26">
                  <a:extLst>
                    <a:ext uri="{FF2B5EF4-FFF2-40B4-BE49-F238E27FC236}">
                      <a16:creationId xmlns:a16="http://schemas.microsoft.com/office/drawing/2014/main" id="{9D76AFBA-E95B-4A0A-B14A-179BB348830E}"/>
                    </a:ext>
                  </a:extLst>
                </p:cNvPr>
                <p:cNvSpPr>
                  <a:spLocks noEditPoints="1"/>
                </p:cNvSpPr>
                <p:nvPr/>
              </p:nvSpPr>
              <p:spPr bwMode="auto">
                <a:xfrm>
                  <a:off x="1268" y="730"/>
                  <a:ext cx="1517" cy="887"/>
                </a:xfrm>
                <a:custGeom>
                  <a:avLst/>
                  <a:gdLst>
                    <a:gd name="T0" fmla="*/ 147 w 831"/>
                    <a:gd name="T1" fmla="*/ 424 h 487"/>
                    <a:gd name="T2" fmla="*/ 450 w 831"/>
                    <a:gd name="T3" fmla="*/ 481 h 487"/>
                    <a:gd name="T4" fmla="*/ 720 w 831"/>
                    <a:gd name="T5" fmla="*/ 402 h 487"/>
                    <a:gd name="T6" fmla="*/ 820 w 831"/>
                    <a:gd name="T7" fmla="*/ 225 h 487"/>
                    <a:gd name="T8" fmla="*/ 688 w 831"/>
                    <a:gd name="T9" fmla="*/ 66 h 487"/>
                    <a:gd name="T10" fmla="*/ 382 w 831"/>
                    <a:gd name="T11" fmla="*/ 7 h 487"/>
                    <a:gd name="T12" fmla="*/ 110 w 831"/>
                    <a:gd name="T13" fmla="*/ 87 h 487"/>
                    <a:gd name="T14" fmla="*/ 12 w 831"/>
                    <a:gd name="T15" fmla="*/ 265 h 487"/>
                    <a:gd name="T16" fmla="*/ 147 w 831"/>
                    <a:gd name="T17" fmla="*/ 424 h 487"/>
                    <a:gd name="T18" fmla="*/ 239 w 831"/>
                    <a:gd name="T19" fmla="*/ 96 h 487"/>
                    <a:gd name="T20" fmla="*/ 402 w 831"/>
                    <a:gd name="T21" fmla="*/ 89 h 487"/>
                    <a:gd name="T22" fmla="*/ 517 w 831"/>
                    <a:gd name="T23" fmla="*/ 103 h 487"/>
                    <a:gd name="T24" fmla="*/ 480 w 831"/>
                    <a:gd name="T25" fmla="*/ 261 h 487"/>
                    <a:gd name="T26" fmla="*/ 571 w 831"/>
                    <a:gd name="T27" fmla="*/ 353 h 487"/>
                    <a:gd name="T28" fmla="*/ 597 w 831"/>
                    <a:gd name="T29" fmla="*/ 386 h 487"/>
                    <a:gd name="T30" fmla="*/ 499 w 831"/>
                    <a:gd name="T31" fmla="*/ 398 h 487"/>
                    <a:gd name="T32" fmla="*/ 464 w 831"/>
                    <a:gd name="T33" fmla="*/ 367 h 487"/>
                    <a:gd name="T34" fmla="*/ 370 w 831"/>
                    <a:gd name="T35" fmla="*/ 270 h 487"/>
                    <a:gd name="T36" fmla="*/ 340 w 831"/>
                    <a:gd name="T37" fmla="*/ 270 h 487"/>
                    <a:gd name="T38" fmla="*/ 338 w 831"/>
                    <a:gd name="T39" fmla="*/ 334 h 487"/>
                    <a:gd name="T40" fmla="*/ 332 w 831"/>
                    <a:gd name="T41" fmla="*/ 394 h 487"/>
                    <a:gd name="T42" fmla="*/ 243 w 831"/>
                    <a:gd name="T43" fmla="*/ 394 h 487"/>
                    <a:gd name="T44" fmla="*/ 237 w 831"/>
                    <a:gd name="T45" fmla="*/ 322 h 487"/>
                    <a:gd name="T46" fmla="*/ 239 w 831"/>
                    <a:gd name="T47" fmla="*/ 96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1" h="487">
                      <a:moveTo>
                        <a:pt x="147" y="424"/>
                      </a:moveTo>
                      <a:cubicBezTo>
                        <a:pt x="218" y="461"/>
                        <a:pt x="328" y="487"/>
                        <a:pt x="450" y="481"/>
                      </a:cubicBezTo>
                      <a:cubicBezTo>
                        <a:pt x="571" y="476"/>
                        <a:pt x="654" y="445"/>
                        <a:pt x="720" y="402"/>
                      </a:cubicBezTo>
                      <a:cubicBezTo>
                        <a:pt x="784" y="361"/>
                        <a:pt x="831" y="303"/>
                        <a:pt x="820" y="225"/>
                      </a:cubicBezTo>
                      <a:cubicBezTo>
                        <a:pt x="811" y="154"/>
                        <a:pt x="756" y="103"/>
                        <a:pt x="688" y="66"/>
                      </a:cubicBezTo>
                      <a:cubicBezTo>
                        <a:pt x="621" y="30"/>
                        <a:pt x="510" y="0"/>
                        <a:pt x="382" y="7"/>
                      </a:cubicBezTo>
                      <a:cubicBezTo>
                        <a:pt x="260" y="12"/>
                        <a:pt x="171" y="47"/>
                        <a:pt x="110" y="87"/>
                      </a:cubicBezTo>
                      <a:cubicBezTo>
                        <a:pt x="51" y="127"/>
                        <a:pt x="0" y="185"/>
                        <a:pt x="12" y="265"/>
                      </a:cubicBezTo>
                      <a:cubicBezTo>
                        <a:pt x="22" y="335"/>
                        <a:pt x="74" y="385"/>
                        <a:pt x="147" y="424"/>
                      </a:cubicBezTo>
                      <a:close/>
                      <a:moveTo>
                        <a:pt x="239" y="96"/>
                      </a:moveTo>
                      <a:cubicBezTo>
                        <a:pt x="268" y="86"/>
                        <a:pt x="347" y="88"/>
                        <a:pt x="402" y="89"/>
                      </a:cubicBezTo>
                      <a:cubicBezTo>
                        <a:pt x="447" y="90"/>
                        <a:pt x="486" y="93"/>
                        <a:pt x="517" y="103"/>
                      </a:cubicBezTo>
                      <a:cubicBezTo>
                        <a:pt x="613" y="137"/>
                        <a:pt x="596" y="244"/>
                        <a:pt x="480" y="261"/>
                      </a:cubicBezTo>
                      <a:cubicBezTo>
                        <a:pt x="511" y="290"/>
                        <a:pt x="538" y="320"/>
                        <a:pt x="571" y="353"/>
                      </a:cubicBezTo>
                      <a:cubicBezTo>
                        <a:pt x="581" y="362"/>
                        <a:pt x="601" y="373"/>
                        <a:pt x="597" y="386"/>
                      </a:cubicBezTo>
                      <a:cubicBezTo>
                        <a:pt x="593" y="401"/>
                        <a:pt x="526" y="406"/>
                        <a:pt x="499" y="398"/>
                      </a:cubicBezTo>
                      <a:cubicBezTo>
                        <a:pt x="487" y="394"/>
                        <a:pt x="473" y="376"/>
                        <a:pt x="464" y="367"/>
                      </a:cubicBezTo>
                      <a:cubicBezTo>
                        <a:pt x="434" y="336"/>
                        <a:pt x="402" y="298"/>
                        <a:pt x="370" y="270"/>
                      </a:cubicBezTo>
                      <a:cubicBezTo>
                        <a:pt x="340" y="270"/>
                        <a:pt x="340" y="270"/>
                        <a:pt x="340" y="270"/>
                      </a:cubicBezTo>
                      <a:cubicBezTo>
                        <a:pt x="336" y="287"/>
                        <a:pt x="338" y="311"/>
                        <a:pt x="338" y="334"/>
                      </a:cubicBezTo>
                      <a:cubicBezTo>
                        <a:pt x="338" y="355"/>
                        <a:pt x="345" y="384"/>
                        <a:pt x="332" y="394"/>
                      </a:cubicBezTo>
                      <a:cubicBezTo>
                        <a:pt x="319" y="403"/>
                        <a:pt x="257" y="404"/>
                        <a:pt x="243" y="394"/>
                      </a:cubicBezTo>
                      <a:cubicBezTo>
                        <a:pt x="228" y="383"/>
                        <a:pt x="237" y="344"/>
                        <a:pt x="237" y="322"/>
                      </a:cubicBezTo>
                      <a:cubicBezTo>
                        <a:pt x="237" y="248"/>
                        <a:pt x="236" y="163"/>
                        <a:pt x="239"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7" name="Freeform 27">
                  <a:extLst>
                    <a:ext uri="{FF2B5EF4-FFF2-40B4-BE49-F238E27FC236}">
                      <a16:creationId xmlns:a16="http://schemas.microsoft.com/office/drawing/2014/main" id="{1214CCF2-39C7-44F2-ADC9-AC507A503309}"/>
                    </a:ext>
                  </a:extLst>
                </p:cNvPr>
                <p:cNvSpPr>
                  <a:spLocks noEditPoints="1"/>
                </p:cNvSpPr>
                <p:nvPr/>
              </p:nvSpPr>
              <p:spPr bwMode="auto">
                <a:xfrm>
                  <a:off x="168" y="334"/>
                  <a:ext cx="3645" cy="1721"/>
                </a:xfrm>
                <a:custGeom>
                  <a:avLst/>
                  <a:gdLst>
                    <a:gd name="T0" fmla="*/ 285 w 1997"/>
                    <a:gd name="T1" fmla="*/ 801 h 944"/>
                    <a:gd name="T2" fmla="*/ 999 w 1997"/>
                    <a:gd name="T3" fmla="*/ 944 h 944"/>
                    <a:gd name="T4" fmla="*/ 1712 w 1997"/>
                    <a:gd name="T5" fmla="*/ 801 h 944"/>
                    <a:gd name="T6" fmla="*/ 1997 w 1997"/>
                    <a:gd name="T7" fmla="*/ 472 h 944"/>
                    <a:gd name="T8" fmla="*/ 1712 w 1997"/>
                    <a:gd name="T9" fmla="*/ 143 h 944"/>
                    <a:gd name="T10" fmla="*/ 999 w 1997"/>
                    <a:gd name="T11" fmla="*/ 0 h 944"/>
                    <a:gd name="T12" fmla="*/ 285 w 1997"/>
                    <a:gd name="T13" fmla="*/ 143 h 944"/>
                    <a:gd name="T14" fmla="*/ 0 w 1997"/>
                    <a:gd name="T15" fmla="*/ 472 h 944"/>
                    <a:gd name="T16" fmla="*/ 285 w 1997"/>
                    <a:gd name="T17" fmla="*/ 801 h 944"/>
                    <a:gd name="T18" fmla="*/ 637 w 1997"/>
                    <a:gd name="T19" fmla="*/ 263 h 944"/>
                    <a:gd name="T20" fmla="*/ 979 w 1997"/>
                    <a:gd name="T21" fmla="*/ 163 h 944"/>
                    <a:gd name="T22" fmla="*/ 1359 w 1997"/>
                    <a:gd name="T23" fmla="*/ 239 h 944"/>
                    <a:gd name="T24" fmla="*/ 1528 w 1997"/>
                    <a:gd name="T25" fmla="*/ 437 h 944"/>
                    <a:gd name="T26" fmla="*/ 1399 w 1997"/>
                    <a:gd name="T27" fmla="*/ 661 h 944"/>
                    <a:gd name="T28" fmla="*/ 1059 w 1997"/>
                    <a:gd name="T29" fmla="*/ 759 h 944"/>
                    <a:gd name="T30" fmla="*/ 681 w 1997"/>
                    <a:gd name="T31" fmla="*/ 684 h 944"/>
                    <a:gd name="T32" fmla="*/ 512 w 1997"/>
                    <a:gd name="T33" fmla="*/ 486 h 944"/>
                    <a:gd name="T34" fmla="*/ 637 w 1997"/>
                    <a:gd name="T35" fmla="*/ 263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97" h="944">
                      <a:moveTo>
                        <a:pt x="285" y="801"/>
                      </a:moveTo>
                      <a:cubicBezTo>
                        <a:pt x="466" y="889"/>
                        <a:pt x="719" y="944"/>
                        <a:pt x="999" y="944"/>
                      </a:cubicBezTo>
                      <a:cubicBezTo>
                        <a:pt x="1279" y="944"/>
                        <a:pt x="1531" y="889"/>
                        <a:pt x="1712" y="801"/>
                      </a:cubicBezTo>
                      <a:cubicBezTo>
                        <a:pt x="1893" y="713"/>
                        <a:pt x="1997" y="596"/>
                        <a:pt x="1997" y="472"/>
                      </a:cubicBezTo>
                      <a:cubicBezTo>
                        <a:pt x="1997" y="349"/>
                        <a:pt x="1893" y="231"/>
                        <a:pt x="1712" y="143"/>
                      </a:cubicBezTo>
                      <a:cubicBezTo>
                        <a:pt x="1531" y="55"/>
                        <a:pt x="1279" y="0"/>
                        <a:pt x="999" y="0"/>
                      </a:cubicBezTo>
                      <a:cubicBezTo>
                        <a:pt x="719" y="0"/>
                        <a:pt x="466" y="55"/>
                        <a:pt x="285" y="143"/>
                      </a:cubicBezTo>
                      <a:cubicBezTo>
                        <a:pt x="104" y="231"/>
                        <a:pt x="0" y="349"/>
                        <a:pt x="0" y="472"/>
                      </a:cubicBezTo>
                      <a:cubicBezTo>
                        <a:pt x="0" y="596"/>
                        <a:pt x="104" y="713"/>
                        <a:pt x="285" y="801"/>
                      </a:cubicBezTo>
                      <a:close/>
                      <a:moveTo>
                        <a:pt x="637" y="263"/>
                      </a:moveTo>
                      <a:cubicBezTo>
                        <a:pt x="711" y="213"/>
                        <a:pt x="830" y="170"/>
                        <a:pt x="979" y="163"/>
                      </a:cubicBezTo>
                      <a:cubicBezTo>
                        <a:pt x="1147" y="156"/>
                        <a:pt x="1272" y="194"/>
                        <a:pt x="1359" y="239"/>
                      </a:cubicBezTo>
                      <a:cubicBezTo>
                        <a:pt x="1445" y="283"/>
                        <a:pt x="1517" y="348"/>
                        <a:pt x="1528" y="437"/>
                      </a:cubicBezTo>
                      <a:cubicBezTo>
                        <a:pt x="1540" y="535"/>
                        <a:pt x="1476" y="609"/>
                        <a:pt x="1399" y="661"/>
                      </a:cubicBezTo>
                      <a:cubicBezTo>
                        <a:pt x="1320" y="714"/>
                        <a:pt x="1210" y="752"/>
                        <a:pt x="1059" y="759"/>
                      </a:cubicBezTo>
                      <a:cubicBezTo>
                        <a:pt x="894" y="766"/>
                        <a:pt x="768" y="729"/>
                        <a:pt x="681" y="684"/>
                      </a:cubicBezTo>
                      <a:cubicBezTo>
                        <a:pt x="589" y="637"/>
                        <a:pt x="525" y="574"/>
                        <a:pt x="512" y="486"/>
                      </a:cubicBezTo>
                      <a:cubicBezTo>
                        <a:pt x="499" y="386"/>
                        <a:pt x="562" y="313"/>
                        <a:pt x="637" y="2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8" name="Freeform 28">
                  <a:extLst>
                    <a:ext uri="{FF2B5EF4-FFF2-40B4-BE49-F238E27FC236}">
                      <a16:creationId xmlns:a16="http://schemas.microsoft.com/office/drawing/2014/main" id="{35F36A80-D0D7-4A10-95DE-36FDF2CA9BE6}"/>
                    </a:ext>
                  </a:extLst>
                </p:cNvPr>
                <p:cNvSpPr>
                  <a:spLocks/>
                </p:cNvSpPr>
                <p:nvPr/>
              </p:nvSpPr>
              <p:spPr bwMode="auto">
                <a:xfrm>
                  <a:off x="1880" y="987"/>
                  <a:ext cx="319" cy="142"/>
                </a:xfrm>
                <a:custGeom>
                  <a:avLst/>
                  <a:gdLst>
                    <a:gd name="T0" fmla="*/ 3 w 175"/>
                    <a:gd name="T1" fmla="*/ 70 h 78"/>
                    <a:gd name="T2" fmla="*/ 139 w 175"/>
                    <a:gd name="T3" fmla="*/ 22 h 78"/>
                    <a:gd name="T4" fmla="*/ 5 w 175"/>
                    <a:gd name="T5" fmla="*/ 5 h 78"/>
                    <a:gd name="T6" fmla="*/ 3 w 175"/>
                    <a:gd name="T7" fmla="*/ 70 h 78"/>
                  </a:gdLst>
                  <a:ahLst/>
                  <a:cxnLst>
                    <a:cxn ang="0">
                      <a:pos x="T0" y="T1"/>
                    </a:cxn>
                    <a:cxn ang="0">
                      <a:pos x="T2" y="T3"/>
                    </a:cxn>
                    <a:cxn ang="0">
                      <a:pos x="T4" y="T5"/>
                    </a:cxn>
                    <a:cxn ang="0">
                      <a:pos x="T6" y="T7"/>
                    </a:cxn>
                  </a:cxnLst>
                  <a:rect l="0" t="0" r="r" b="b"/>
                  <a:pathLst>
                    <a:path w="175" h="78">
                      <a:moveTo>
                        <a:pt x="3" y="70"/>
                      </a:moveTo>
                      <a:cubicBezTo>
                        <a:pt x="75" y="78"/>
                        <a:pt x="175" y="65"/>
                        <a:pt x="139" y="22"/>
                      </a:cubicBezTo>
                      <a:cubicBezTo>
                        <a:pt x="122" y="0"/>
                        <a:pt x="60" y="6"/>
                        <a:pt x="5" y="5"/>
                      </a:cubicBezTo>
                      <a:cubicBezTo>
                        <a:pt x="0" y="24"/>
                        <a:pt x="4" y="49"/>
                        <a:pt x="3"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9" name="Freeform 29">
                  <a:extLst>
                    <a:ext uri="{FF2B5EF4-FFF2-40B4-BE49-F238E27FC236}">
                      <a16:creationId xmlns:a16="http://schemas.microsoft.com/office/drawing/2014/main" id="{B122446E-D372-4C3B-9D84-A48211575917}"/>
                    </a:ext>
                  </a:extLst>
                </p:cNvPr>
                <p:cNvSpPr>
                  <a:spLocks/>
                </p:cNvSpPr>
                <p:nvPr/>
              </p:nvSpPr>
              <p:spPr bwMode="auto">
                <a:xfrm>
                  <a:off x="929" y="3801"/>
                  <a:ext cx="3254" cy="1414"/>
                </a:xfrm>
                <a:custGeom>
                  <a:avLst/>
                  <a:gdLst>
                    <a:gd name="T0" fmla="*/ 1229 w 1783"/>
                    <a:gd name="T1" fmla="*/ 506 h 776"/>
                    <a:gd name="T2" fmla="*/ 492 w 1783"/>
                    <a:gd name="T3" fmla="*/ 654 h 776"/>
                    <a:gd name="T4" fmla="*/ 0 w 1783"/>
                    <a:gd name="T5" fmla="*/ 595 h 776"/>
                    <a:gd name="T6" fmla="*/ 71 w 1783"/>
                    <a:gd name="T7" fmla="*/ 633 h 776"/>
                    <a:gd name="T8" fmla="*/ 785 w 1783"/>
                    <a:gd name="T9" fmla="*/ 776 h 776"/>
                    <a:gd name="T10" fmla="*/ 1498 w 1783"/>
                    <a:gd name="T11" fmla="*/ 633 h 776"/>
                    <a:gd name="T12" fmla="*/ 1783 w 1783"/>
                    <a:gd name="T13" fmla="*/ 305 h 776"/>
                    <a:gd name="T14" fmla="*/ 1543 w 1783"/>
                    <a:gd name="T15" fmla="*/ 0 h 776"/>
                    <a:gd name="T16" fmla="*/ 1543 w 1783"/>
                    <a:gd name="T17" fmla="*/ 131 h 776"/>
                    <a:gd name="T18" fmla="*/ 1229 w 1783"/>
                    <a:gd name="T19" fmla="*/ 506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3" h="776">
                      <a:moveTo>
                        <a:pt x="1229" y="506"/>
                      </a:moveTo>
                      <a:cubicBezTo>
                        <a:pt x="1038" y="598"/>
                        <a:pt x="778" y="654"/>
                        <a:pt x="492" y="654"/>
                      </a:cubicBezTo>
                      <a:cubicBezTo>
                        <a:pt x="314" y="654"/>
                        <a:pt x="147" y="634"/>
                        <a:pt x="0" y="595"/>
                      </a:cubicBezTo>
                      <a:cubicBezTo>
                        <a:pt x="23" y="609"/>
                        <a:pt x="46" y="621"/>
                        <a:pt x="71" y="633"/>
                      </a:cubicBezTo>
                      <a:cubicBezTo>
                        <a:pt x="252" y="721"/>
                        <a:pt x="505" y="776"/>
                        <a:pt x="785" y="776"/>
                      </a:cubicBezTo>
                      <a:cubicBezTo>
                        <a:pt x="1065" y="776"/>
                        <a:pt x="1317" y="721"/>
                        <a:pt x="1498" y="633"/>
                      </a:cubicBezTo>
                      <a:cubicBezTo>
                        <a:pt x="1679" y="545"/>
                        <a:pt x="1783" y="428"/>
                        <a:pt x="1783" y="305"/>
                      </a:cubicBezTo>
                      <a:cubicBezTo>
                        <a:pt x="1783" y="193"/>
                        <a:pt x="1696" y="84"/>
                        <a:pt x="1543" y="0"/>
                      </a:cubicBezTo>
                      <a:cubicBezTo>
                        <a:pt x="1543" y="131"/>
                        <a:pt x="1543" y="131"/>
                        <a:pt x="1543" y="131"/>
                      </a:cubicBezTo>
                      <a:cubicBezTo>
                        <a:pt x="1543" y="282"/>
                        <a:pt x="1419" y="414"/>
                        <a:pt x="1229" y="5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0" name="Freeform 30">
                  <a:extLst>
                    <a:ext uri="{FF2B5EF4-FFF2-40B4-BE49-F238E27FC236}">
                      <a16:creationId xmlns:a16="http://schemas.microsoft.com/office/drawing/2014/main" id="{4F15D474-551A-4BF3-9D2F-814074A925CC}"/>
                    </a:ext>
                  </a:extLst>
                </p:cNvPr>
                <p:cNvSpPr>
                  <a:spLocks/>
                </p:cNvSpPr>
                <p:nvPr/>
              </p:nvSpPr>
              <p:spPr bwMode="auto">
                <a:xfrm>
                  <a:off x="838" y="1754"/>
                  <a:ext cx="3480" cy="1400"/>
                </a:xfrm>
                <a:custGeom>
                  <a:avLst/>
                  <a:gdLst>
                    <a:gd name="T0" fmla="*/ 1367 w 1907"/>
                    <a:gd name="T1" fmla="*/ 447 h 768"/>
                    <a:gd name="T2" fmla="*/ 630 w 1907"/>
                    <a:gd name="T3" fmla="*/ 595 h 768"/>
                    <a:gd name="T4" fmla="*/ 0 w 1907"/>
                    <a:gd name="T5" fmla="*/ 491 h 768"/>
                    <a:gd name="T6" fmla="*/ 195 w 1907"/>
                    <a:gd name="T7" fmla="*/ 625 h 768"/>
                    <a:gd name="T8" fmla="*/ 909 w 1907"/>
                    <a:gd name="T9" fmla="*/ 768 h 768"/>
                    <a:gd name="T10" fmla="*/ 1622 w 1907"/>
                    <a:gd name="T11" fmla="*/ 625 h 768"/>
                    <a:gd name="T12" fmla="*/ 1907 w 1907"/>
                    <a:gd name="T13" fmla="*/ 296 h 768"/>
                    <a:gd name="T14" fmla="*/ 1682 w 1907"/>
                    <a:gd name="T15" fmla="*/ 0 h 768"/>
                    <a:gd name="T16" fmla="*/ 1682 w 1907"/>
                    <a:gd name="T17" fmla="*/ 72 h 768"/>
                    <a:gd name="T18" fmla="*/ 1367 w 1907"/>
                    <a:gd name="T19" fmla="*/ 447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7" h="768">
                      <a:moveTo>
                        <a:pt x="1367" y="447"/>
                      </a:moveTo>
                      <a:cubicBezTo>
                        <a:pt x="1177" y="539"/>
                        <a:pt x="916" y="595"/>
                        <a:pt x="630" y="595"/>
                      </a:cubicBezTo>
                      <a:cubicBezTo>
                        <a:pt x="394" y="595"/>
                        <a:pt x="176" y="557"/>
                        <a:pt x="0" y="491"/>
                      </a:cubicBezTo>
                      <a:cubicBezTo>
                        <a:pt x="48" y="540"/>
                        <a:pt x="114" y="586"/>
                        <a:pt x="195" y="625"/>
                      </a:cubicBezTo>
                      <a:cubicBezTo>
                        <a:pt x="375" y="713"/>
                        <a:pt x="629" y="768"/>
                        <a:pt x="909" y="768"/>
                      </a:cubicBezTo>
                      <a:cubicBezTo>
                        <a:pt x="1189" y="768"/>
                        <a:pt x="1441" y="713"/>
                        <a:pt x="1622" y="625"/>
                      </a:cubicBezTo>
                      <a:cubicBezTo>
                        <a:pt x="1802" y="537"/>
                        <a:pt x="1907" y="420"/>
                        <a:pt x="1907" y="296"/>
                      </a:cubicBezTo>
                      <a:cubicBezTo>
                        <a:pt x="1907" y="188"/>
                        <a:pt x="1825" y="83"/>
                        <a:pt x="1682" y="0"/>
                      </a:cubicBezTo>
                      <a:cubicBezTo>
                        <a:pt x="1682" y="72"/>
                        <a:pt x="1682" y="72"/>
                        <a:pt x="1682" y="72"/>
                      </a:cubicBezTo>
                      <a:cubicBezTo>
                        <a:pt x="1682" y="224"/>
                        <a:pt x="1557" y="355"/>
                        <a:pt x="1367" y="4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1" name="Freeform 31">
                  <a:extLst>
                    <a:ext uri="{FF2B5EF4-FFF2-40B4-BE49-F238E27FC236}">
                      <a16:creationId xmlns:a16="http://schemas.microsoft.com/office/drawing/2014/main" id="{D52A53AA-CDCA-42A4-A6BC-F248A1D40698}"/>
                    </a:ext>
                  </a:extLst>
                </p:cNvPr>
                <p:cNvSpPr>
                  <a:spLocks noEditPoints="1"/>
                </p:cNvSpPr>
                <p:nvPr/>
              </p:nvSpPr>
              <p:spPr bwMode="auto">
                <a:xfrm>
                  <a:off x="2" y="3639"/>
                  <a:ext cx="3652" cy="1263"/>
                </a:xfrm>
                <a:custGeom>
                  <a:avLst/>
                  <a:gdLst>
                    <a:gd name="T0" fmla="*/ 1714 w 2001"/>
                    <a:gd name="T1" fmla="*/ 550 h 693"/>
                    <a:gd name="T2" fmla="*/ 2001 w 2001"/>
                    <a:gd name="T3" fmla="*/ 220 h 693"/>
                    <a:gd name="T4" fmla="*/ 2001 w 2001"/>
                    <a:gd name="T5" fmla="*/ 58 h 693"/>
                    <a:gd name="T6" fmla="*/ 1934 w 2001"/>
                    <a:gd name="T7" fmla="*/ 81 h 693"/>
                    <a:gd name="T8" fmla="*/ 1737 w 2001"/>
                    <a:gd name="T9" fmla="*/ 215 h 693"/>
                    <a:gd name="T10" fmla="*/ 1002 w 2001"/>
                    <a:gd name="T11" fmla="*/ 363 h 693"/>
                    <a:gd name="T12" fmla="*/ 265 w 2001"/>
                    <a:gd name="T13" fmla="*/ 215 h 693"/>
                    <a:gd name="T14" fmla="*/ 0 w 2001"/>
                    <a:gd name="T15" fmla="*/ 0 h 693"/>
                    <a:gd name="T16" fmla="*/ 0 w 2001"/>
                    <a:gd name="T17" fmla="*/ 220 h 693"/>
                    <a:gd name="T18" fmla="*/ 286 w 2001"/>
                    <a:gd name="T19" fmla="*/ 550 h 693"/>
                    <a:gd name="T20" fmla="*/ 1000 w 2001"/>
                    <a:gd name="T21" fmla="*/ 693 h 693"/>
                    <a:gd name="T22" fmla="*/ 1714 w 2001"/>
                    <a:gd name="T23" fmla="*/ 550 h 693"/>
                    <a:gd name="T24" fmla="*/ 1656 w 2001"/>
                    <a:gd name="T25" fmla="*/ 312 h 693"/>
                    <a:gd name="T26" fmla="*/ 1676 w 2001"/>
                    <a:gd name="T27" fmla="*/ 286 h 693"/>
                    <a:gd name="T28" fmla="*/ 1681 w 2001"/>
                    <a:gd name="T29" fmla="*/ 285 h 693"/>
                    <a:gd name="T30" fmla="*/ 1706 w 2001"/>
                    <a:gd name="T31" fmla="*/ 312 h 693"/>
                    <a:gd name="T32" fmla="*/ 1706 w 2001"/>
                    <a:gd name="T33" fmla="*/ 486 h 693"/>
                    <a:gd name="T34" fmla="*/ 1681 w 2001"/>
                    <a:gd name="T35" fmla="*/ 512 h 693"/>
                    <a:gd name="T36" fmla="*/ 1656 w 2001"/>
                    <a:gd name="T37" fmla="*/ 486 h 693"/>
                    <a:gd name="T38" fmla="*/ 1656 w 2001"/>
                    <a:gd name="T39" fmla="*/ 312 h 693"/>
                    <a:gd name="T40" fmla="*/ 1254 w 2001"/>
                    <a:gd name="T41" fmla="*/ 423 h 693"/>
                    <a:gd name="T42" fmla="*/ 1274 w 2001"/>
                    <a:gd name="T43" fmla="*/ 398 h 693"/>
                    <a:gd name="T44" fmla="*/ 1279 w 2001"/>
                    <a:gd name="T45" fmla="*/ 397 h 693"/>
                    <a:gd name="T46" fmla="*/ 1304 w 2001"/>
                    <a:gd name="T47" fmla="*/ 423 h 693"/>
                    <a:gd name="T48" fmla="*/ 1304 w 2001"/>
                    <a:gd name="T49" fmla="*/ 598 h 693"/>
                    <a:gd name="T50" fmla="*/ 1279 w 2001"/>
                    <a:gd name="T51" fmla="*/ 623 h 693"/>
                    <a:gd name="T52" fmla="*/ 1254 w 2001"/>
                    <a:gd name="T53" fmla="*/ 598 h 693"/>
                    <a:gd name="T54" fmla="*/ 1254 w 2001"/>
                    <a:gd name="T55" fmla="*/ 423 h 693"/>
                    <a:gd name="T56" fmla="*/ 143 w 2001"/>
                    <a:gd name="T57" fmla="*/ 373 h 693"/>
                    <a:gd name="T58" fmla="*/ 118 w 2001"/>
                    <a:gd name="T59" fmla="*/ 398 h 693"/>
                    <a:gd name="T60" fmla="*/ 93 w 2001"/>
                    <a:gd name="T61" fmla="*/ 373 h 693"/>
                    <a:gd name="T62" fmla="*/ 93 w 2001"/>
                    <a:gd name="T63" fmla="*/ 182 h 693"/>
                    <a:gd name="T64" fmla="*/ 113 w 2001"/>
                    <a:gd name="T65" fmla="*/ 157 h 693"/>
                    <a:gd name="T66" fmla="*/ 118 w 2001"/>
                    <a:gd name="T67" fmla="*/ 156 h 693"/>
                    <a:gd name="T68" fmla="*/ 143 w 2001"/>
                    <a:gd name="T69" fmla="*/ 182 h 693"/>
                    <a:gd name="T70" fmla="*/ 143 w 2001"/>
                    <a:gd name="T71" fmla="*/ 373 h 693"/>
                    <a:gd name="T72" fmla="*/ 424 w 2001"/>
                    <a:gd name="T73" fmla="*/ 534 h 693"/>
                    <a:gd name="T74" fmla="*/ 399 w 2001"/>
                    <a:gd name="T75" fmla="*/ 559 h 693"/>
                    <a:gd name="T76" fmla="*/ 374 w 2001"/>
                    <a:gd name="T77" fmla="*/ 534 h 693"/>
                    <a:gd name="T78" fmla="*/ 374 w 2001"/>
                    <a:gd name="T79" fmla="*/ 344 h 693"/>
                    <a:gd name="T80" fmla="*/ 394 w 2001"/>
                    <a:gd name="T81" fmla="*/ 318 h 693"/>
                    <a:gd name="T82" fmla="*/ 396 w 2001"/>
                    <a:gd name="T83" fmla="*/ 318 h 693"/>
                    <a:gd name="T84" fmla="*/ 424 w 2001"/>
                    <a:gd name="T85" fmla="*/ 344 h 693"/>
                    <a:gd name="T86" fmla="*/ 424 w 2001"/>
                    <a:gd name="T87" fmla="*/ 534 h 693"/>
                    <a:gd name="T88" fmla="*/ 853 w 2001"/>
                    <a:gd name="T89" fmla="*/ 625 h 693"/>
                    <a:gd name="T90" fmla="*/ 827 w 2001"/>
                    <a:gd name="T91" fmla="*/ 651 h 693"/>
                    <a:gd name="T92" fmla="*/ 802 w 2001"/>
                    <a:gd name="T93" fmla="*/ 625 h 693"/>
                    <a:gd name="T94" fmla="*/ 802 w 2001"/>
                    <a:gd name="T95" fmla="*/ 435 h 693"/>
                    <a:gd name="T96" fmla="*/ 822 w 2001"/>
                    <a:gd name="T97" fmla="*/ 410 h 693"/>
                    <a:gd name="T98" fmla="*/ 824 w 2001"/>
                    <a:gd name="T99" fmla="*/ 410 h 693"/>
                    <a:gd name="T100" fmla="*/ 853 w 2001"/>
                    <a:gd name="T101" fmla="*/ 435 h 693"/>
                    <a:gd name="T102" fmla="*/ 853 w 2001"/>
                    <a:gd name="T103" fmla="*/ 625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01" h="693">
                      <a:moveTo>
                        <a:pt x="1714" y="550"/>
                      </a:moveTo>
                      <a:cubicBezTo>
                        <a:pt x="1896" y="462"/>
                        <a:pt x="2001" y="343"/>
                        <a:pt x="2001" y="220"/>
                      </a:cubicBezTo>
                      <a:cubicBezTo>
                        <a:pt x="2001" y="58"/>
                        <a:pt x="2001" y="58"/>
                        <a:pt x="2001" y="58"/>
                      </a:cubicBezTo>
                      <a:cubicBezTo>
                        <a:pt x="1979" y="66"/>
                        <a:pt x="1957" y="74"/>
                        <a:pt x="1934" y="81"/>
                      </a:cubicBezTo>
                      <a:cubicBezTo>
                        <a:pt x="1882" y="131"/>
                        <a:pt x="1816" y="176"/>
                        <a:pt x="1737" y="215"/>
                      </a:cubicBezTo>
                      <a:cubicBezTo>
                        <a:pt x="1547" y="307"/>
                        <a:pt x="1288" y="363"/>
                        <a:pt x="1002" y="363"/>
                      </a:cubicBezTo>
                      <a:cubicBezTo>
                        <a:pt x="715" y="363"/>
                        <a:pt x="455" y="307"/>
                        <a:pt x="265" y="215"/>
                      </a:cubicBezTo>
                      <a:cubicBezTo>
                        <a:pt x="146" y="157"/>
                        <a:pt x="53" y="84"/>
                        <a:pt x="0" y="0"/>
                      </a:cubicBezTo>
                      <a:cubicBezTo>
                        <a:pt x="0" y="220"/>
                        <a:pt x="0" y="220"/>
                        <a:pt x="0" y="220"/>
                      </a:cubicBezTo>
                      <a:cubicBezTo>
                        <a:pt x="0" y="343"/>
                        <a:pt x="105" y="462"/>
                        <a:pt x="286" y="550"/>
                      </a:cubicBezTo>
                      <a:cubicBezTo>
                        <a:pt x="467" y="637"/>
                        <a:pt x="721" y="693"/>
                        <a:pt x="1000" y="693"/>
                      </a:cubicBezTo>
                      <a:cubicBezTo>
                        <a:pt x="1279" y="693"/>
                        <a:pt x="1533" y="637"/>
                        <a:pt x="1714" y="550"/>
                      </a:cubicBezTo>
                      <a:close/>
                      <a:moveTo>
                        <a:pt x="1656" y="312"/>
                      </a:moveTo>
                      <a:cubicBezTo>
                        <a:pt x="1655" y="300"/>
                        <a:pt x="1664" y="289"/>
                        <a:pt x="1676" y="286"/>
                      </a:cubicBezTo>
                      <a:cubicBezTo>
                        <a:pt x="1677" y="286"/>
                        <a:pt x="1679" y="285"/>
                        <a:pt x="1681" y="285"/>
                      </a:cubicBezTo>
                      <a:cubicBezTo>
                        <a:pt x="1694" y="285"/>
                        <a:pt x="1707" y="298"/>
                        <a:pt x="1706" y="312"/>
                      </a:cubicBezTo>
                      <a:cubicBezTo>
                        <a:pt x="1706" y="486"/>
                        <a:pt x="1706" y="486"/>
                        <a:pt x="1706" y="486"/>
                      </a:cubicBezTo>
                      <a:cubicBezTo>
                        <a:pt x="1706" y="500"/>
                        <a:pt x="1694" y="512"/>
                        <a:pt x="1681" y="512"/>
                      </a:cubicBezTo>
                      <a:cubicBezTo>
                        <a:pt x="1667" y="512"/>
                        <a:pt x="1655" y="500"/>
                        <a:pt x="1656" y="486"/>
                      </a:cubicBezTo>
                      <a:lnTo>
                        <a:pt x="1656" y="312"/>
                      </a:lnTo>
                      <a:close/>
                      <a:moveTo>
                        <a:pt x="1254" y="423"/>
                      </a:moveTo>
                      <a:cubicBezTo>
                        <a:pt x="1253" y="412"/>
                        <a:pt x="1262" y="400"/>
                        <a:pt x="1274" y="398"/>
                      </a:cubicBezTo>
                      <a:cubicBezTo>
                        <a:pt x="1275" y="397"/>
                        <a:pt x="1277" y="397"/>
                        <a:pt x="1279" y="397"/>
                      </a:cubicBezTo>
                      <a:cubicBezTo>
                        <a:pt x="1292" y="397"/>
                        <a:pt x="1305" y="410"/>
                        <a:pt x="1304" y="423"/>
                      </a:cubicBezTo>
                      <a:cubicBezTo>
                        <a:pt x="1304" y="598"/>
                        <a:pt x="1304" y="598"/>
                        <a:pt x="1304" y="598"/>
                      </a:cubicBezTo>
                      <a:cubicBezTo>
                        <a:pt x="1304" y="611"/>
                        <a:pt x="1292" y="623"/>
                        <a:pt x="1279" y="623"/>
                      </a:cubicBezTo>
                      <a:cubicBezTo>
                        <a:pt x="1265" y="623"/>
                        <a:pt x="1253" y="611"/>
                        <a:pt x="1254" y="598"/>
                      </a:cubicBezTo>
                      <a:lnTo>
                        <a:pt x="1254" y="423"/>
                      </a:lnTo>
                      <a:close/>
                      <a:moveTo>
                        <a:pt x="143" y="373"/>
                      </a:moveTo>
                      <a:cubicBezTo>
                        <a:pt x="143" y="386"/>
                        <a:pt x="131" y="398"/>
                        <a:pt x="118" y="398"/>
                      </a:cubicBezTo>
                      <a:cubicBezTo>
                        <a:pt x="105" y="398"/>
                        <a:pt x="93" y="386"/>
                        <a:pt x="93" y="373"/>
                      </a:cubicBezTo>
                      <a:cubicBezTo>
                        <a:pt x="93" y="182"/>
                        <a:pt x="93" y="182"/>
                        <a:pt x="93" y="182"/>
                      </a:cubicBezTo>
                      <a:cubicBezTo>
                        <a:pt x="92" y="171"/>
                        <a:pt x="101" y="159"/>
                        <a:pt x="113" y="157"/>
                      </a:cubicBezTo>
                      <a:cubicBezTo>
                        <a:pt x="114" y="156"/>
                        <a:pt x="116" y="156"/>
                        <a:pt x="118" y="156"/>
                      </a:cubicBezTo>
                      <a:cubicBezTo>
                        <a:pt x="132" y="156"/>
                        <a:pt x="144" y="169"/>
                        <a:pt x="143" y="182"/>
                      </a:cubicBezTo>
                      <a:lnTo>
                        <a:pt x="143" y="373"/>
                      </a:lnTo>
                      <a:close/>
                      <a:moveTo>
                        <a:pt x="424" y="534"/>
                      </a:moveTo>
                      <a:cubicBezTo>
                        <a:pt x="424" y="547"/>
                        <a:pt x="412" y="559"/>
                        <a:pt x="399" y="559"/>
                      </a:cubicBezTo>
                      <a:cubicBezTo>
                        <a:pt x="386" y="559"/>
                        <a:pt x="374" y="547"/>
                        <a:pt x="374" y="534"/>
                      </a:cubicBezTo>
                      <a:cubicBezTo>
                        <a:pt x="374" y="344"/>
                        <a:pt x="374" y="344"/>
                        <a:pt x="374" y="344"/>
                      </a:cubicBezTo>
                      <a:cubicBezTo>
                        <a:pt x="373" y="332"/>
                        <a:pt x="382" y="320"/>
                        <a:pt x="394" y="318"/>
                      </a:cubicBezTo>
                      <a:cubicBezTo>
                        <a:pt x="394" y="318"/>
                        <a:pt x="395" y="318"/>
                        <a:pt x="396" y="318"/>
                      </a:cubicBezTo>
                      <a:cubicBezTo>
                        <a:pt x="410" y="316"/>
                        <a:pt x="425" y="330"/>
                        <a:pt x="424" y="344"/>
                      </a:cubicBezTo>
                      <a:lnTo>
                        <a:pt x="424" y="534"/>
                      </a:lnTo>
                      <a:close/>
                      <a:moveTo>
                        <a:pt x="853" y="625"/>
                      </a:moveTo>
                      <a:cubicBezTo>
                        <a:pt x="853" y="639"/>
                        <a:pt x="841" y="651"/>
                        <a:pt x="827" y="651"/>
                      </a:cubicBezTo>
                      <a:cubicBezTo>
                        <a:pt x="814" y="651"/>
                        <a:pt x="802" y="639"/>
                        <a:pt x="802" y="625"/>
                      </a:cubicBezTo>
                      <a:cubicBezTo>
                        <a:pt x="802" y="435"/>
                        <a:pt x="802" y="435"/>
                        <a:pt x="802" y="435"/>
                      </a:cubicBezTo>
                      <a:cubicBezTo>
                        <a:pt x="802" y="423"/>
                        <a:pt x="811" y="412"/>
                        <a:pt x="822" y="410"/>
                      </a:cubicBezTo>
                      <a:cubicBezTo>
                        <a:pt x="823" y="410"/>
                        <a:pt x="823" y="410"/>
                        <a:pt x="824" y="410"/>
                      </a:cubicBezTo>
                      <a:cubicBezTo>
                        <a:pt x="838" y="408"/>
                        <a:pt x="853" y="420"/>
                        <a:pt x="853" y="435"/>
                      </a:cubicBezTo>
                      <a:lnTo>
                        <a:pt x="853" y="6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2" name="Freeform 32">
                  <a:extLst>
                    <a:ext uri="{FF2B5EF4-FFF2-40B4-BE49-F238E27FC236}">
                      <a16:creationId xmlns:a16="http://schemas.microsoft.com/office/drawing/2014/main" id="{AE119C37-7271-4072-B0C9-707230A43FB0}"/>
                    </a:ext>
                  </a:extLst>
                </p:cNvPr>
                <p:cNvSpPr>
                  <a:spLocks/>
                </p:cNvSpPr>
                <p:nvPr/>
              </p:nvSpPr>
              <p:spPr bwMode="auto">
                <a:xfrm>
                  <a:off x="5" y="2727"/>
                  <a:ext cx="3300" cy="1482"/>
                </a:xfrm>
                <a:custGeom>
                  <a:avLst/>
                  <a:gdLst>
                    <a:gd name="T0" fmla="*/ 285 w 1808"/>
                    <a:gd name="T1" fmla="*/ 670 h 813"/>
                    <a:gd name="T2" fmla="*/ 1000 w 1808"/>
                    <a:gd name="T3" fmla="*/ 813 h 813"/>
                    <a:gd name="T4" fmla="*/ 1712 w 1808"/>
                    <a:gd name="T5" fmla="*/ 670 h 813"/>
                    <a:gd name="T6" fmla="*/ 1808 w 1808"/>
                    <a:gd name="T7" fmla="*/ 615 h 813"/>
                    <a:gd name="T8" fmla="*/ 1363 w 1808"/>
                    <a:gd name="T9" fmla="*/ 664 h 813"/>
                    <a:gd name="T10" fmla="*/ 627 w 1808"/>
                    <a:gd name="T11" fmla="*/ 516 h 813"/>
                    <a:gd name="T12" fmla="*/ 313 w 1808"/>
                    <a:gd name="T13" fmla="*/ 141 h 813"/>
                    <a:gd name="T14" fmla="*/ 313 w 1808"/>
                    <a:gd name="T15" fmla="*/ 0 h 813"/>
                    <a:gd name="T16" fmla="*/ 285 w 1808"/>
                    <a:gd name="T17" fmla="*/ 12 h 813"/>
                    <a:gd name="T18" fmla="*/ 0 w 1808"/>
                    <a:gd name="T19" fmla="*/ 341 h 813"/>
                    <a:gd name="T20" fmla="*/ 285 w 1808"/>
                    <a:gd name="T21" fmla="*/ 670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08" h="813">
                      <a:moveTo>
                        <a:pt x="285" y="670"/>
                      </a:moveTo>
                      <a:cubicBezTo>
                        <a:pt x="466" y="757"/>
                        <a:pt x="720" y="813"/>
                        <a:pt x="1000" y="813"/>
                      </a:cubicBezTo>
                      <a:cubicBezTo>
                        <a:pt x="1279" y="813"/>
                        <a:pt x="1532" y="757"/>
                        <a:pt x="1712" y="670"/>
                      </a:cubicBezTo>
                      <a:cubicBezTo>
                        <a:pt x="1748" y="653"/>
                        <a:pt x="1779" y="634"/>
                        <a:pt x="1808" y="615"/>
                      </a:cubicBezTo>
                      <a:cubicBezTo>
                        <a:pt x="1673" y="646"/>
                        <a:pt x="1522" y="664"/>
                        <a:pt x="1363" y="664"/>
                      </a:cubicBezTo>
                      <a:cubicBezTo>
                        <a:pt x="1077" y="664"/>
                        <a:pt x="818" y="608"/>
                        <a:pt x="627" y="516"/>
                      </a:cubicBezTo>
                      <a:cubicBezTo>
                        <a:pt x="437" y="424"/>
                        <a:pt x="313" y="293"/>
                        <a:pt x="313" y="141"/>
                      </a:cubicBezTo>
                      <a:cubicBezTo>
                        <a:pt x="313" y="0"/>
                        <a:pt x="313" y="0"/>
                        <a:pt x="313" y="0"/>
                      </a:cubicBezTo>
                      <a:cubicBezTo>
                        <a:pt x="304" y="4"/>
                        <a:pt x="294" y="8"/>
                        <a:pt x="285" y="12"/>
                      </a:cubicBezTo>
                      <a:cubicBezTo>
                        <a:pt x="105" y="100"/>
                        <a:pt x="0" y="218"/>
                        <a:pt x="0" y="341"/>
                      </a:cubicBezTo>
                      <a:cubicBezTo>
                        <a:pt x="0" y="464"/>
                        <a:pt x="105" y="582"/>
                        <a:pt x="285" y="6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3" name="Freeform 33">
                  <a:extLst>
                    <a:ext uri="{FF2B5EF4-FFF2-40B4-BE49-F238E27FC236}">
                      <a16:creationId xmlns:a16="http://schemas.microsoft.com/office/drawing/2014/main" id="{A75B562C-6596-4394-8175-4E4E29CC0B11}"/>
                    </a:ext>
                  </a:extLst>
                </p:cNvPr>
                <p:cNvSpPr>
                  <a:spLocks noEditPoints="1"/>
                </p:cNvSpPr>
                <p:nvPr/>
              </p:nvSpPr>
              <p:spPr bwMode="auto">
                <a:xfrm>
                  <a:off x="668" y="2583"/>
                  <a:ext cx="3652" cy="1263"/>
                </a:xfrm>
                <a:custGeom>
                  <a:avLst/>
                  <a:gdLst>
                    <a:gd name="T0" fmla="*/ 1737 w 2001"/>
                    <a:gd name="T1" fmla="*/ 215 h 693"/>
                    <a:gd name="T2" fmla="*/ 1002 w 2001"/>
                    <a:gd name="T3" fmla="*/ 363 h 693"/>
                    <a:gd name="T4" fmla="*/ 266 w 2001"/>
                    <a:gd name="T5" fmla="*/ 215 h 693"/>
                    <a:gd name="T6" fmla="*/ 0 w 2001"/>
                    <a:gd name="T7" fmla="*/ 0 h 693"/>
                    <a:gd name="T8" fmla="*/ 0 w 2001"/>
                    <a:gd name="T9" fmla="*/ 220 h 693"/>
                    <a:gd name="T10" fmla="*/ 287 w 2001"/>
                    <a:gd name="T11" fmla="*/ 550 h 693"/>
                    <a:gd name="T12" fmla="*/ 1000 w 2001"/>
                    <a:gd name="T13" fmla="*/ 693 h 693"/>
                    <a:gd name="T14" fmla="*/ 1715 w 2001"/>
                    <a:gd name="T15" fmla="*/ 550 h 693"/>
                    <a:gd name="T16" fmla="*/ 2001 w 2001"/>
                    <a:gd name="T17" fmla="*/ 220 h 693"/>
                    <a:gd name="T18" fmla="*/ 2001 w 2001"/>
                    <a:gd name="T19" fmla="*/ 2 h 693"/>
                    <a:gd name="T20" fmla="*/ 1737 w 2001"/>
                    <a:gd name="T21" fmla="*/ 215 h 693"/>
                    <a:gd name="T22" fmla="*/ 143 w 2001"/>
                    <a:gd name="T23" fmla="*/ 373 h 693"/>
                    <a:gd name="T24" fmla="*/ 118 w 2001"/>
                    <a:gd name="T25" fmla="*/ 398 h 693"/>
                    <a:gd name="T26" fmla="*/ 93 w 2001"/>
                    <a:gd name="T27" fmla="*/ 373 h 693"/>
                    <a:gd name="T28" fmla="*/ 93 w 2001"/>
                    <a:gd name="T29" fmla="*/ 182 h 693"/>
                    <a:gd name="T30" fmla="*/ 113 w 2001"/>
                    <a:gd name="T31" fmla="*/ 157 h 693"/>
                    <a:gd name="T32" fmla="*/ 118 w 2001"/>
                    <a:gd name="T33" fmla="*/ 156 h 693"/>
                    <a:gd name="T34" fmla="*/ 143 w 2001"/>
                    <a:gd name="T35" fmla="*/ 182 h 693"/>
                    <a:gd name="T36" fmla="*/ 143 w 2001"/>
                    <a:gd name="T37" fmla="*/ 373 h 693"/>
                    <a:gd name="T38" fmla="*/ 424 w 2001"/>
                    <a:gd name="T39" fmla="*/ 534 h 693"/>
                    <a:gd name="T40" fmla="*/ 399 w 2001"/>
                    <a:gd name="T41" fmla="*/ 559 h 693"/>
                    <a:gd name="T42" fmla="*/ 374 w 2001"/>
                    <a:gd name="T43" fmla="*/ 534 h 693"/>
                    <a:gd name="T44" fmla="*/ 374 w 2001"/>
                    <a:gd name="T45" fmla="*/ 345 h 693"/>
                    <a:gd name="T46" fmla="*/ 394 w 2001"/>
                    <a:gd name="T47" fmla="*/ 318 h 693"/>
                    <a:gd name="T48" fmla="*/ 396 w 2001"/>
                    <a:gd name="T49" fmla="*/ 318 h 693"/>
                    <a:gd name="T50" fmla="*/ 424 w 2001"/>
                    <a:gd name="T51" fmla="*/ 345 h 693"/>
                    <a:gd name="T52" fmla="*/ 424 w 2001"/>
                    <a:gd name="T53" fmla="*/ 534 h 693"/>
                    <a:gd name="T54" fmla="*/ 853 w 2001"/>
                    <a:gd name="T55" fmla="*/ 625 h 693"/>
                    <a:gd name="T56" fmla="*/ 827 w 2001"/>
                    <a:gd name="T57" fmla="*/ 651 h 693"/>
                    <a:gd name="T58" fmla="*/ 802 w 2001"/>
                    <a:gd name="T59" fmla="*/ 625 h 693"/>
                    <a:gd name="T60" fmla="*/ 802 w 2001"/>
                    <a:gd name="T61" fmla="*/ 435 h 693"/>
                    <a:gd name="T62" fmla="*/ 822 w 2001"/>
                    <a:gd name="T63" fmla="*/ 410 h 693"/>
                    <a:gd name="T64" fmla="*/ 824 w 2001"/>
                    <a:gd name="T65" fmla="*/ 410 h 693"/>
                    <a:gd name="T66" fmla="*/ 853 w 2001"/>
                    <a:gd name="T67" fmla="*/ 435 h 693"/>
                    <a:gd name="T68" fmla="*/ 853 w 2001"/>
                    <a:gd name="T69" fmla="*/ 625 h 693"/>
                    <a:gd name="T70" fmla="*/ 1304 w 2001"/>
                    <a:gd name="T71" fmla="*/ 598 h 693"/>
                    <a:gd name="T72" fmla="*/ 1279 w 2001"/>
                    <a:gd name="T73" fmla="*/ 623 h 693"/>
                    <a:gd name="T74" fmla="*/ 1254 w 2001"/>
                    <a:gd name="T75" fmla="*/ 598 h 693"/>
                    <a:gd name="T76" fmla="*/ 1254 w 2001"/>
                    <a:gd name="T77" fmla="*/ 423 h 693"/>
                    <a:gd name="T78" fmla="*/ 1274 w 2001"/>
                    <a:gd name="T79" fmla="*/ 398 h 693"/>
                    <a:gd name="T80" fmla="*/ 1279 w 2001"/>
                    <a:gd name="T81" fmla="*/ 397 h 693"/>
                    <a:gd name="T82" fmla="*/ 1304 w 2001"/>
                    <a:gd name="T83" fmla="*/ 423 h 693"/>
                    <a:gd name="T84" fmla="*/ 1304 w 2001"/>
                    <a:gd name="T85" fmla="*/ 598 h 693"/>
                    <a:gd name="T86" fmla="*/ 1706 w 2001"/>
                    <a:gd name="T87" fmla="*/ 487 h 693"/>
                    <a:gd name="T88" fmla="*/ 1681 w 2001"/>
                    <a:gd name="T89" fmla="*/ 512 h 693"/>
                    <a:gd name="T90" fmla="*/ 1656 w 2001"/>
                    <a:gd name="T91" fmla="*/ 487 h 693"/>
                    <a:gd name="T92" fmla="*/ 1656 w 2001"/>
                    <a:gd name="T93" fmla="*/ 312 h 693"/>
                    <a:gd name="T94" fmla="*/ 1676 w 2001"/>
                    <a:gd name="T95" fmla="*/ 287 h 693"/>
                    <a:gd name="T96" fmla="*/ 1681 w 2001"/>
                    <a:gd name="T97" fmla="*/ 286 h 693"/>
                    <a:gd name="T98" fmla="*/ 1706 w 2001"/>
                    <a:gd name="T99" fmla="*/ 312 h 693"/>
                    <a:gd name="T100" fmla="*/ 1706 w 2001"/>
                    <a:gd name="T101" fmla="*/ 487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01" h="693">
                      <a:moveTo>
                        <a:pt x="1737" y="215"/>
                      </a:moveTo>
                      <a:cubicBezTo>
                        <a:pt x="1547" y="307"/>
                        <a:pt x="1288" y="363"/>
                        <a:pt x="1002" y="363"/>
                      </a:cubicBezTo>
                      <a:cubicBezTo>
                        <a:pt x="715" y="363"/>
                        <a:pt x="455" y="307"/>
                        <a:pt x="266" y="215"/>
                      </a:cubicBezTo>
                      <a:cubicBezTo>
                        <a:pt x="146" y="157"/>
                        <a:pt x="53" y="84"/>
                        <a:pt x="0" y="0"/>
                      </a:cubicBezTo>
                      <a:cubicBezTo>
                        <a:pt x="0" y="220"/>
                        <a:pt x="0" y="220"/>
                        <a:pt x="0" y="220"/>
                      </a:cubicBezTo>
                      <a:cubicBezTo>
                        <a:pt x="0" y="343"/>
                        <a:pt x="106" y="462"/>
                        <a:pt x="287" y="550"/>
                      </a:cubicBezTo>
                      <a:cubicBezTo>
                        <a:pt x="468" y="638"/>
                        <a:pt x="721" y="693"/>
                        <a:pt x="1000" y="693"/>
                      </a:cubicBezTo>
                      <a:cubicBezTo>
                        <a:pt x="1279" y="693"/>
                        <a:pt x="1533" y="638"/>
                        <a:pt x="1715" y="550"/>
                      </a:cubicBezTo>
                      <a:cubicBezTo>
                        <a:pt x="1896" y="462"/>
                        <a:pt x="2001" y="343"/>
                        <a:pt x="2001" y="220"/>
                      </a:cubicBezTo>
                      <a:cubicBezTo>
                        <a:pt x="2001" y="2"/>
                        <a:pt x="2001" y="2"/>
                        <a:pt x="2001" y="2"/>
                      </a:cubicBezTo>
                      <a:cubicBezTo>
                        <a:pt x="1948" y="86"/>
                        <a:pt x="1855" y="157"/>
                        <a:pt x="1737" y="215"/>
                      </a:cubicBezTo>
                      <a:close/>
                      <a:moveTo>
                        <a:pt x="143" y="373"/>
                      </a:moveTo>
                      <a:cubicBezTo>
                        <a:pt x="144" y="386"/>
                        <a:pt x="132" y="398"/>
                        <a:pt x="118" y="398"/>
                      </a:cubicBezTo>
                      <a:cubicBezTo>
                        <a:pt x="105" y="398"/>
                        <a:pt x="93" y="386"/>
                        <a:pt x="93" y="373"/>
                      </a:cubicBezTo>
                      <a:cubicBezTo>
                        <a:pt x="93" y="182"/>
                        <a:pt x="93" y="182"/>
                        <a:pt x="93" y="182"/>
                      </a:cubicBezTo>
                      <a:cubicBezTo>
                        <a:pt x="93" y="171"/>
                        <a:pt x="102" y="160"/>
                        <a:pt x="113" y="157"/>
                      </a:cubicBezTo>
                      <a:cubicBezTo>
                        <a:pt x="115" y="157"/>
                        <a:pt x="116" y="156"/>
                        <a:pt x="118" y="156"/>
                      </a:cubicBezTo>
                      <a:cubicBezTo>
                        <a:pt x="132" y="156"/>
                        <a:pt x="144" y="169"/>
                        <a:pt x="143" y="182"/>
                      </a:cubicBezTo>
                      <a:lnTo>
                        <a:pt x="143" y="373"/>
                      </a:lnTo>
                      <a:close/>
                      <a:moveTo>
                        <a:pt x="424" y="534"/>
                      </a:moveTo>
                      <a:cubicBezTo>
                        <a:pt x="425" y="547"/>
                        <a:pt x="413" y="559"/>
                        <a:pt x="399" y="559"/>
                      </a:cubicBezTo>
                      <a:cubicBezTo>
                        <a:pt x="386" y="559"/>
                        <a:pt x="374" y="547"/>
                        <a:pt x="374" y="534"/>
                      </a:cubicBezTo>
                      <a:cubicBezTo>
                        <a:pt x="374" y="345"/>
                        <a:pt x="374" y="345"/>
                        <a:pt x="374" y="345"/>
                      </a:cubicBezTo>
                      <a:cubicBezTo>
                        <a:pt x="373" y="333"/>
                        <a:pt x="382" y="321"/>
                        <a:pt x="394" y="318"/>
                      </a:cubicBezTo>
                      <a:cubicBezTo>
                        <a:pt x="395" y="318"/>
                        <a:pt x="395" y="318"/>
                        <a:pt x="396" y="318"/>
                      </a:cubicBezTo>
                      <a:cubicBezTo>
                        <a:pt x="411" y="316"/>
                        <a:pt x="425" y="330"/>
                        <a:pt x="424" y="345"/>
                      </a:cubicBezTo>
                      <a:lnTo>
                        <a:pt x="424" y="534"/>
                      </a:lnTo>
                      <a:close/>
                      <a:moveTo>
                        <a:pt x="853" y="625"/>
                      </a:moveTo>
                      <a:cubicBezTo>
                        <a:pt x="853" y="639"/>
                        <a:pt x="841" y="651"/>
                        <a:pt x="827" y="651"/>
                      </a:cubicBezTo>
                      <a:cubicBezTo>
                        <a:pt x="814" y="651"/>
                        <a:pt x="802" y="639"/>
                        <a:pt x="802" y="625"/>
                      </a:cubicBezTo>
                      <a:cubicBezTo>
                        <a:pt x="802" y="435"/>
                        <a:pt x="802" y="435"/>
                        <a:pt x="802" y="435"/>
                      </a:cubicBezTo>
                      <a:cubicBezTo>
                        <a:pt x="802" y="423"/>
                        <a:pt x="811" y="412"/>
                        <a:pt x="822" y="410"/>
                      </a:cubicBezTo>
                      <a:cubicBezTo>
                        <a:pt x="823" y="410"/>
                        <a:pt x="824" y="410"/>
                        <a:pt x="824" y="410"/>
                      </a:cubicBezTo>
                      <a:cubicBezTo>
                        <a:pt x="839" y="408"/>
                        <a:pt x="853" y="421"/>
                        <a:pt x="853" y="435"/>
                      </a:cubicBezTo>
                      <a:lnTo>
                        <a:pt x="853" y="625"/>
                      </a:lnTo>
                      <a:close/>
                      <a:moveTo>
                        <a:pt x="1304" y="598"/>
                      </a:moveTo>
                      <a:cubicBezTo>
                        <a:pt x="1304" y="611"/>
                        <a:pt x="1292" y="623"/>
                        <a:pt x="1279" y="623"/>
                      </a:cubicBezTo>
                      <a:cubicBezTo>
                        <a:pt x="1266" y="623"/>
                        <a:pt x="1253" y="611"/>
                        <a:pt x="1254" y="598"/>
                      </a:cubicBezTo>
                      <a:cubicBezTo>
                        <a:pt x="1254" y="423"/>
                        <a:pt x="1254" y="423"/>
                        <a:pt x="1254" y="423"/>
                      </a:cubicBezTo>
                      <a:cubicBezTo>
                        <a:pt x="1253" y="412"/>
                        <a:pt x="1262" y="401"/>
                        <a:pt x="1274" y="398"/>
                      </a:cubicBezTo>
                      <a:cubicBezTo>
                        <a:pt x="1275" y="398"/>
                        <a:pt x="1277" y="397"/>
                        <a:pt x="1279" y="397"/>
                      </a:cubicBezTo>
                      <a:cubicBezTo>
                        <a:pt x="1293" y="397"/>
                        <a:pt x="1305" y="410"/>
                        <a:pt x="1304" y="423"/>
                      </a:cubicBezTo>
                      <a:lnTo>
                        <a:pt x="1304" y="598"/>
                      </a:lnTo>
                      <a:close/>
                      <a:moveTo>
                        <a:pt x="1706" y="487"/>
                      </a:moveTo>
                      <a:cubicBezTo>
                        <a:pt x="1706" y="500"/>
                        <a:pt x="1694" y="512"/>
                        <a:pt x="1681" y="512"/>
                      </a:cubicBezTo>
                      <a:cubicBezTo>
                        <a:pt x="1668" y="512"/>
                        <a:pt x="1655" y="500"/>
                        <a:pt x="1656" y="487"/>
                      </a:cubicBezTo>
                      <a:cubicBezTo>
                        <a:pt x="1656" y="312"/>
                        <a:pt x="1656" y="312"/>
                        <a:pt x="1656" y="312"/>
                      </a:cubicBezTo>
                      <a:cubicBezTo>
                        <a:pt x="1655" y="300"/>
                        <a:pt x="1664" y="289"/>
                        <a:pt x="1676" y="287"/>
                      </a:cubicBezTo>
                      <a:cubicBezTo>
                        <a:pt x="1677" y="286"/>
                        <a:pt x="1679" y="286"/>
                        <a:pt x="1681" y="286"/>
                      </a:cubicBezTo>
                      <a:cubicBezTo>
                        <a:pt x="1695" y="286"/>
                        <a:pt x="1707" y="298"/>
                        <a:pt x="1706" y="312"/>
                      </a:cubicBezTo>
                      <a:lnTo>
                        <a:pt x="1706" y="4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4" name="Freeform 34">
                  <a:extLst>
                    <a:ext uri="{FF2B5EF4-FFF2-40B4-BE49-F238E27FC236}">
                      <a16:creationId xmlns:a16="http://schemas.microsoft.com/office/drawing/2014/main" id="{98B1C0F0-B038-4514-AC54-C826E4D480A3}"/>
                    </a:ext>
                  </a:extLst>
                </p:cNvPr>
                <p:cNvSpPr>
                  <a:spLocks noEditPoints="1"/>
                </p:cNvSpPr>
                <p:nvPr/>
              </p:nvSpPr>
              <p:spPr bwMode="auto">
                <a:xfrm>
                  <a:off x="535" y="4650"/>
                  <a:ext cx="3650" cy="1258"/>
                </a:xfrm>
                <a:custGeom>
                  <a:avLst/>
                  <a:gdLst>
                    <a:gd name="T0" fmla="*/ 1736 w 2000"/>
                    <a:gd name="T1" fmla="*/ 212 h 690"/>
                    <a:gd name="T2" fmla="*/ 1001 w 2000"/>
                    <a:gd name="T3" fmla="*/ 361 h 690"/>
                    <a:gd name="T4" fmla="*/ 265 w 2000"/>
                    <a:gd name="T5" fmla="*/ 212 h 690"/>
                    <a:gd name="T6" fmla="*/ 70 w 2000"/>
                    <a:gd name="T7" fmla="*/ 82 h 690"/>
                    <a:gd name="T8" fmla="*/ 0 w 2000"/>
                    <a:gd name="T9" fmla="*/ 52 h 690"/>
                    <a:gd name="T10" fmla="*/ 0 w 2000"/>
                    <a:gd name="T11" fmla="*/ 218 h 690"/>
                    <a:gd name="T12" fmla="*/ 286 w 2000"/>
                    <a:gd name="T13" fmla="*/ 547 h 690"/>
                    <a:gd name="T14" fmla="*/ 999 w 2000"/>
                    <a:gd name="T15" fmla="*/ 690 h 690"/>
                    <a:gd name="T16" fmla="*/ 1714 w 2000"/>
                    <a:gd name="T17" fmla="*/ 547 h 690"/>
                    <a:gd name="T18" fmla="*/ 2000 w 2000"/>
                    <a:gd name="T19" fmla="*/ 218 h 690"/>
                    <a:gd name="T20" fmla="*/ 2000 w 2000"/>
                    <a:gd name="T21" fmla="*/ 0 h 690"/>
                    <a:gd name="T22" fmla="*/ 1736 w 2000"/>
                    <a:gd name="T23" fmla="*/ 212 h 690"/>
                    <a:gd name="T24" fmla="*/ 143 w 2000"/>
                    <a:gd name="T25" fmla="*/ 370 h 690"/>
                    <a:gd name="T26" fmla="*/ 118 w 2000"/>
                    <a:gd name="T27" fmla="*/ 395 h 690"/>
                    <a:gd name="T28" fmla="*/ 92 w 2000"/>
                    <a:gd name="T29" fmla="*/ 370 h 690"/>
                    <a:gd name="T30" fmla="*/ 92 w 2000"/>
                    <a:gd name="T31" fmla="*/ 180 h 690"/>
                    <a:gd name="T32" fmla="*/ 112 w 2000"/>
                    <a:gd name="T33" fmla="*/ 154 h 690"/>
                    <a:gd name="T34" fmla="*/ 143 w 2000"/>
                    <a:gd name="T35" fmla="*/ 180 h 690"/>
                    <a:gd name="T36" fmla="*/ 143 w 2000"/>
                    <a:gd name="T37" fmla="*/ 370 h 690"/>
                    <a:gd name="T38" fmla="*/ 424 w 2000"/>
                    <a:gd name="T39" fmla="*/ 531 h 690"/>
                    <a:gd name="T40" fmla="*/ 398 w 2000"/>
                    <a:gd name="T41" fmla="*/ 557 h 690"/>
                    <a:gd name="T42" fmla="*/ 373 w 2000"/>
                    <a:gd name="T43" fmla="*/ 531 h 690"/>
                    <a:gd name="T44" fmla="*/ 373 w 2000"/>
                    <a:gd name="T45" fmla="*/ 342 h 690"/>
                    <a:gd name="T46" fmla="*/ 395 w 2000"/>
                    <a:gd name="T47" fmla="*/ 315 h 690"/>
                    <a:gd name="T48" fmla="*/ 424 w 2000"/>
                    <a:gd name="T49" fmla="*/ 342 h 690"/>
                    <a:gd name="T50" fmla="*/ 424 w 2000"/>
                    <a:gd name="T51" fmla="*/ 531 h 690"/>
                    <a:gd name="T52" fmla="*/ 852 w 2000"/>
                    <a:gd name="T53" fmla="*/ 623 h 690"/>
                    <a:gd name="T54" fmla="*/ 827 w 2000"/>
                    <a:gd name="T55" fmla="*/ 648 h 690"/>
                    <a:gd name="T56" fmla="*/ 802 w 2000"/>
                    <a:gd name="T57" fmla="*/ 623 h 690"/>
                    <a:gd name="T58" fmla="*/ 802 w 2000"/>
                    <a:gd name="T59" fmla="*/ 432 h 690"/>
                    <a:gd name="T60" fmla="*/ 824 w 2000"/>
                    <a:gd name="T61" fmla="*/ 407 h 690"/>
                    <a:gd name="T62" fmla="*/ 852 w 2000"/>
                    <a:gd name="T63" fmla="*/ 432 h 690"/>
                    <a:gd name="T64" fmla="*/ 852 w 2000"/>
                    <a:gd name="T65" fmla="*/ 623 h 690"/>
                    <a:gd name="T66" fmla="*/ 1304 w 2000"/>
                    <a:gd name="T67" fmla="*/ 595 h 690"/>
                    <a:gd name="T68" fmla="*/ 1278 w 2000"/>
                    <a:gd name="T69" fmla="*/ 621 h 690"/>
                    <a:gd name="T70" fmla="*/ 1253 w 2000"/>
                    <a:gd name="T71" fmla="*/ 595 h 690"/>
                    <a:gd name="T72" fmla="*/ 1253 w 2000"/>
                    <a:gd name="T73" fmla="*/ 421 h 690"/>
                    <a:gd name="T74" fmla="*/ 1273 w 2000"/>
                    <a:gd name="T75" fmla="*/ 395 h 690"/>
                    <a:gd name="T76" fmla="*/ 1304 w 2000"/>
                    <a:gd name="T77" fmla="*/ 421 h 690"/>
                    <a:gd name="T78" fmla="*/ 1304 w 2000"/>
                    <a:gd name="T79" fmla="*/ 595 h 690"/>
                    <a:gd name="T80" fmla="*/ 1706 w 2000"/>
                    <a:gd name="T81" fmla="*/ 484 h 690"/>
                    <a:gd name="T82" fmla="*/ 1680 w 2000"/>
                    <a:gd name="T83" fmla="*/ 509 h 690"/>
                    <a:gd name="T84" fmla="*/ 1655 w 2000"/>
                    <a:gd name="T85" fmla="*/ 484 h 690"/>
                    <a:gd name="T86" fmla="*/ 1655 w 2000"/>
                    <a:gd name="T87" fmla="*/ 309 h 690"/>
                    <a:gd name="T88" fmla="*/ 1675 w 2000"/>
                    <a:gd name="T89" fmla="*/ 284 h 690"/>
                    <a:gd name="T90" fmla="*/ 1706 w 2000"/>
                    <a:gd name="T91" fmla="*/ 309 h 690"/>
                    <a:gd name="T92" fmla="*/ 1706 w 2000"/>
                    <a:gd name="T93" fmla="*/ 484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00" h="690">
                      <a:moveTo>
                        <a:pt x="1736" y="212"/>
                      </a:moveTo>
                      <a:cubicBezTo>
                        <a:pt x="1546" y="305"/>
                        <a:pt x="1287" y="361"/>
                        <a:pt x="1001" y="361"/>
                      </a:cubicBezTo>
                      <a:cubicBezTo>
                        <a:pt x="715" y="361"/>
                        <a:pt x="455" y="305"/>
                        <a:pt x="265" y="212"/>
                      </a:cubicBezTo>
                      <a:cubicBezTo>
                        <a:pt x="187" y="175"/>
                        <a:pt x="122" y="131"/>
                        <a:pt x="70" y="82"/>
                      </a:cubicBezTo>
                      <a:cubicBezTo>
                        <a:pt x="46" y="73"/>
                        <a:pt x="22" y="63"/>
                        <a:pt x="0" y="52"/>
                      </a:cubicBezTo>
                      <a:cubicBezTo>
                        <a:pt x="0" y="218"/>
                        <a:pt x="0" y="218"/>
                        <a:pt x="0" y="218"/>
                      </a:cubicBezTo>
                      <a:cubicBezTo>
                        <a:pt x="0" y="341"/>
                        <a:pt x="105" y="459"/>
                        <a:pt x="286" y="547"/>
                      </a:cubicBezTo>
                      <a:cubicBezTo>
                        <a:pt x="467" y="635"/>
                        <a:pt x="720" y="690"/>
                        <a:pt x="999" y="690"/>
                      </a:cubicBezTo>
                      <a:cubicBezTo>
                        <a:pt x="1279" y="690"/>
                        <a:pt x="1533" y="635"/>
                        <a:pt x="1714" y="547"/>
                      </a:cubicBezTo>
                      <a:cubicBezTo>
                        <a:pt x="1895" y="459"/>
                        <a:pt x="2000" y="341"/>
                        <a:pt x="2000" y="218"/>
                      </a:cubicBezTo>
                      <a:cubicBezTo>
                        <a:pt x="2000" y="0"/>
                        <a:pt x="2000" y="0"/>
                        <a:pt x="2000" y="0"/>
                      </a:cubicBezTo>
                      <a:cubicBezTo>
                        <a:pt x="1947" y="83"/>
                        <a:pt x="1855" y="155"/>
                        <a:pt x="1736" y="212"/>
                      </a:cubicBezTo>
                      <a:close/>
                      <a:moveTo>
                        <a:pt x="143" y="370"/>
                      </a:moveTo>
                      <a:cubicBezTo>
                        <a:pt x="143" y="384"/>
                        <a:pt x="131" y="395"/>
                        <a:pt x="118" y="395"/>
                      </a:cubicBezTo>
                      <a:cubicBezTo>
                        <a:pt x="104" y="395"/>
                        <a:pt x="92" y="384"/>
                        <a:pt x="92" y="370"/>
                      </a:cubicBezTo>
                      <a:cubicBezTo>
                        <a:pt x="92" y="180"/>
                        <a:pt x="92" y="180"/>
                        <a:pt x="92" y="180"/>
                      </a:cubicBezTo>
                      <a:cubicBezTo>
                        <a:pt x="92" y="168"/>
                        <a:pt x="101" y="157"/>
                        <a:pt x="112" y="154"/>
                      </a:cubicBezTo>
                      <a:cubicBezTo>
                        <a:pt x="127" y="151"/>
                        <a:pt x="143" y="165"/>
                        <a:pt x="143" y="180"/>
                      </a:cubicBezTo>
                      <a:lnTo>
                        <a:pt x="143" y="370"/>
                      </a:lnTo>
                      <a:close/>
                      <a:moveTo>
                        <a:pt x="424" y="531"/>
                      </a:moveTo>
                      <a:cubicBezTo>
                        <a:pt x="424" y="545"/>
                        <a:pt x="412" y="557"/>
                        <a:pt x="398" y="557"/>
                      </a:cubicBezTo>
                      <a:cubicBezTo>
                        <a:pt x="385" y="557"/>
                        <a:pt x="373" y="545"/>
                        <a:pt x="373" y="531"/>
                      </a:cubicBezTo>
                      <a:cubicBezTo>
                        <a:pt x="373" y="342"/>
                        <a:pt x="373" y="342"/>
                        <a:pt x="373" y="342"/>
                      </a:cubicBezTo>
                      <a:cubicBezTo>
                        <a:pt x="373" y="329"/>
                        <a:pt x="383" y="317"/>
                        <a:pt x="395" y="315"/>
                      </a:cubicBezTo>
                      <a:cubicBezTo>
                        <a:pt x="410" y="314"/>
                        <a:pt x="424" y="327"/>
                        <a:pt x="424" y="342"/>
                      </a:cubicBezTo>
                      <a:lnTo>
                        <a:pt x="424" y="531"/>
                      </a:lnTo>
                      <a:close/>
                      <a:moveTo>
                        <a:pt x="852" y="623"/>
                      </a:moveTo>
                      <a:cubicBezTo>
                        <a:pt x="852" y="636"/>
                        <a:pt x="840" y="648"/>
                        <a:pt x="827" y="648"/>
                      </a:cubicBezTo>
                      <a:cubicBezTo>
                        <a:pt x="813" y="648"/>
                        <a:pt x="801" y="636"/>
                        <a:pt x="802" y="623"/>
                      </a:cubicBezTo>
                      <a:cubicBezTo>
                        <a:pt x="802" y="432"/>
                        <a:pt x="802" y="432"/>
                        <a:pt x="802" y="432"/>
                      </a:cubicBezTo>
                      <a:cubicBezTo>
                        <a:pt x="801" y="420"/>
                        <a:pt x="812" y="409"/>
                        <a:pt x="824" y="407"/>
                      </a:cubicBezTo>
                      <a:cubicBezTo>
                        <a:pt x="838" y="405"/>
                        <a:pt x="852" y="418"/>
                        <a:pt x="852" y="432"/>
                      </a:cubicBezTo>
                      <a:lnTo>
                        <a:pt x="852" y="623"/>
                      </a:lnTo>
                      <a:close/>
                      <a:moveTo>
                        <a:pt x="1304" y="595"/>
                      </a:moveTo>
                      <a:cubicBezTo>
                        <a:pt x="1304" y="609"/>
                        <a:pt x="1292" y="621"/>
                        <a:pt x="1278" y="621"/>
                      </a:cubicBezTo>
                      <a:cubicBezTo>
                        <a:pt x="1265" y="621"/>
                        <a:pt x="1253" y="609"/>
                        <a:pt x="1253" y="595"/>
                      </a:cubicBezTo>
                      <a:cubicBezTo>
                        <a:pt x="1253" y="421"/>
                        <a:pt x="1253" y="421"/>
                        <a:pt x="1253" y="421"/>
                      </a:cubicBezTo>
                      <a:cubicBezTo>
                        <a:pt x="1253" y="409"/>
                        <a:pt x="1262" y="398"/>
                        <a:pt x="1273" y="395"/>
                      </a:cubicBezTo>
                      <a:cubicBezTo>
                        <a:pt x="1288" y="392"/>
                        <a:pt x="1304" y="406"/>
                        <a:pt x="1304" y="421"/>
                      </a:cubicBezTo>
                      <a:lnTo>
                        <a:pt x="1304" y="595"/>
                      </a:lnTo>
                      <a:close/>
                      <a:moveTo>
                        <a:pt x="1706" y="484"/>
                      </a:moveTo>
                      <a:cubicBezTo>
                        <a:pt x="1706" y="497"/>
                        <a:pt x="1694" y="509"/>
                        <a:pt x="1680" y="509"/>
                      </a:cubicBezTo>
                      <a:cubicBezTo>
                        <a:pt x="1667" y="509"/>
                        <a:pt x="1655" y="497"/>
                        <a:pt x="1655" y="484"/>
                      </a:cubicBezTo>
                      <a:cubicBezTo>
                        <a:pt x="1655" y="309"/>
                        <a:pt x="1655" y="309"/>
                        <a:pt x="1655" y="309"/>
                      </a:cubicBezTo>
                      <a:cubicBezTo>
                        <a:pt x="1655" y="298"/>
                        <a:pt x="1664" y="286"/>
                        <a:pt x="1675" y="284"/>
                      </a:cubicBezTo>
                      <a:cubicBezTo>
                        <a:pt x="1690" y="281"/>
                        <a:pt x="1706" y="294"/>
                        <a:pt x="1706" y="309"/>
                      </a:cubicBezTo>
                      <a:lnTo>
                        <a:pt x="1706" y="4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5" name="Freeform 35">
                  <a:extLst>
                    <a:ext uri="{FF2B5EF4-FFF2-40B4-BE49-F238E27FC236}">
                      <a16:creationId xmlns:a16="http://schemas.microsoft.com/office/drawing/2014/main" id="{BE77E0DB-89FB-4545-A208-4A6926810F19}"/>
                    </a:ext>
                  </a:extLst>
                </p:cNvPr>
                <p:cNvSpPr>
                  <a:spLocks noEditPoints="1"/>
                </p:cNvSpPr>
                <p:nvPr/>
              </p:nvSpPr>
              <p:spPr bwMode="auto">
                <a:xfrm>
                  <a:off x="164" y="1484"/>
                  <a:ext cx="3650" cy="1263"/>
                </a:xfrm>
                <a:custGeom>
                  <a:avLst/>
                  <a:gdLst>
                    <a:gd name="T0" fmla="*/ 999 w 2000"/>
                    <a:gd name="T1" fmla="*/ 693 h 693"/>
                    <a:gd name="T2" fmla="*/ 2000 w 2000"/>
                    <a:gd name="T3" fmla="*/ 220 h 693"/>
                    <a:gd name="T4" fmla="*/ 1736 w 2000"/>
                    <a:gd name="T5" fmla="*/ 215 h 693"/>
                    <a:gd name="T6" fmla="*/ 265 w 2000"/>
                    <a:gd name="T7" fmla="*/ 215 h 693"/>
                    <a:gd name="T8" fmla="*/ 0 w 2000"/>
                    <a:gd name="T9" fmla="*/ 220 h 693"/>
                    <a:gd name="T10" fmla="*/ 1655 w 2000"/>
                    <a:gd name="T11" fmla="*/ 487 h 693"/>
                    <a:gd name="T12" fmla="*/ 1675 w 2000"/>
                    <a:gd name="T13" fmla="*/ 287 h 693"/>
                    <a:gd name="T14" fmla="*/ 1679 w 2000"/>
                    <a:gd name="T15" fmla="*/ 285 h 693"/>
                    <a:gd name="T16" fmla="*/ 1705 w 2000"/>
                    <a:gd name="T17" fmla="*/ 311 h 693"/>
                    <a:gd name="T18" fmla="*/ 1705 w 2000"/>
                    <a:gd name="T19" fmla="*/ 487 h 693"/>
                    <a:gd name="T20" fmla="*/ 1655 w 2000"/>
                    <a:gd name="T21" fmla="*/ 487 h 693"/>
                    <a:gd name="T22" fmla="*/ 1253 w 2000"/>
                    <a:gd name="T23" fmla="*/ 598 h 693"/>
                    <a:gd name="T24" fmla="*/ 1273 w 2000"/>
                    <a:gd name="T25" fmla="*/ 398 h 693"/>
                    <a:gd name="T26" fmla="*/ 1277 w 2000"/>
                    <a:gd name="T27" fmla="*/ 396 h 693"/>
                    <a:gd name="T28" fmla="*/ 1303 w 2000"/>
                    <a:gd name="T29" fmla="*/ 422 h 693"/>
                    <a:gd name="T30" fmla="*/ 1303 w 2000"/>
                    <a:gd name="T31" fmla="*/ 598 h 693"/>
                    <a:gd name="T32" fmla="*/ 1253 w 2000"/>
                    <a:gd name="T33" fmla="*/ 599 h 693"/>
                    <a:gd name="T34" fmla="*/ 801 w 2000"/>
                    <a:gd name="T35" fmla="*/ 625 h 693"/>
                    <a:gd name="T36" fmla="*/ 824 w 2000"/>
                    <a:gd name="T37" fmla="*/ 410 h 693"/>
                    <a:gd name="T38" fmla="*/ 852 w 2000"/>
                    <a:gd name="T39" fmla="*/ 431 h 693"/>
                    <a:gd name="T40" fmla="*/ 852 w 2000"/>
                    <a:gd name="T41" fmla="*/ 625 h 693"/>
                    <a:gd name="T42" fmla="*/ 801 w 2000"/>
                    <a:gd name="T43" fmla="*/ 626 h 693"/>
                    <a:gd name="T44" fmla="*/ 395 w 2000"/>
                    <a:gd name="T45" fmla="*/ 318 h 693"/>
                    <a:gd name="T46" fmla="*/ 424 w 2000"/>
                    <a:gd name="T47" fmla="*/ 340 h 693"/>
                    <a:gd name="T48" fmla="*/ 424 w 2000"/>
                    <a:gd name="T49" fmla="*/ 534 h 693"/>
                    <a:gd name="T50" fmla="*/ 373 w 2000"/>
                    <a:gd name="T51" fmla="*/ 535 h 693"/>
                    <a:gd name="T52" fmla="*/ 373 w 2000"/>
                    <a:gd name="T53" fmla="*/ 344 h 693"/>
                    <a:gd name="T54" fmla="*/ 92 w 2000"/>
                    <a:gd name="T55" fmla="*/ 373 h 693"/>
                    <a:gd name="T56" fmla="*/ 112 w 2000"/>
                    <a:gd name="T57" fmla="*/ 157 h 693"/>
                    <a:gd name="T58" fmla="*/ 116 w 2000"/>
                    <a:gd name="T59" fmla="*/ 155 h 693"/>
                    <a:gd name="T60" fmla="*/ 143 w 2000"/>
                    <a:gd name="T61" fmla="*/ 181 h 693"/>
                    <a:gd name="T62" fmla="*/ 143 w 2000"/>
                    <a:gd name="T63" fmla="*/ 373 h 693"/>
                    <a:gd name="T64" fmla="*/ 92 w 2000"/>
                    <a:gd name="T65" fmla="*/ 374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00" h="693">
                      <a:moveTo>
                        <a:pt x="286" y="550"/>
                      </a:moveTo>
                      <a:cubicBezTo>
                        <a:pt x="467" y="638"/>
                        <a:pt x="720" y="693"/>
                        <a:pt x="999" y="693"/>
                      </a:cubicBezTo>
                      <a:cubicBezTo>
                        <a:pt x="1279" y="693"/>
                        <a:pt x="1532" y="638"/>
                        <a:pt x="1714" y="550"/>
                      </a:cubicBezTo>
                      <a:cubicBezTo>
                        <a:pt x="1895" y="462"/>
                        <a:pt x="2000" y="343"/>
                        <a:pt x="2000" y="220"/>
                      </a:cubicBezTo>
                      <a:cubicBezTo>
                        <a:pt x="2000" y="2"/>
                        <a:pt x="2000" y="2"/>
                        <a:pt x="2000" y="2"/>
                      </a:cubicBezTo>
                      <a:cubicBezTo>
                        <a:pt x="1947" y="86"/>
                        <a:pt x="1855" y="157"/>
                        <a:pt x="1736" y="215"/>
                      </a:cubicBezTo>
                      <a:cubicBezTo>
                        <a:pt x="1546" y="307"/>
                        <a:pt x="1287" y="363"/>
                        <a:pt x="1001" y="363"/>
                      </a:cubicBezTo>
                      <a:cubicBezTo>
                        <a:pt x="715" y="363"/>
                        <a:pt x="455" y="307"/>
                        <a:pt x="265" y="215"/>
                      </a:cubicBezTo>
                      <a:cubicBezTo>
                        <a:pt x="145" y="157"/>
                        <a:pt x="52" y="84"/>
                        <a:pt x="0" y="0"/>
                      </a:cubicBezTo>
                      <a:cubicBezTo>
                        <a:pt x="0" y="220"/>
                        <a:pt x="0" y="220"/>
                        <a:pt x="0" y="220"/>
                      </a:cubicBezTo>
                      <a:cubicBezTo>
                        <a:pt x="0" y="343"/>
                        <a:pt x="105" y="462"/>
                        <a:pt x="286" y="550"/>
                      </a:cubicBezTo>
                      <a:close/>
                      <a:moveTo>
                        <a:pt x="1655" y="487"/>
                      </a:moveTo>
                      <a:cubicBezTo>
                        <a:pt x="1655" y="312"/>
                        <a:pt x="1655" y="312"/>
                        <a:pt x="1655" y="312"/>
                      </a:cubicBezTo>
                      <a:cubicBezTo>
                        <a:pt x="1655" y="300"/>
                        <a:pt x="1663" y="289"/>
                        <a:pt x="1675" y="287"/>
                      </a:cubicBezTo>
                      <a:cubicBezTo>
                        <a:pt x="1675" y="286"/>
                        <a:pt x="1675" y="286"/>
                        <a:pt x="1675" y="286"/>
                      </a:cubicBezTo>
                      <a:cubicBezTo>
                        <a:pt x="1676" y="285"/>
                        <a:pt x="1678" y="285"/>
                        <a:pt x="1679" y="285"/>
                      </a:cubicBezTo>
                      <a:cubicBezTo>
                        <a:pt x="1680" y="284"/>
                        <a:pt x="1681" y="284"/>
                        <a:pt x="1681" y="285"/>
                      </a:cubicBezTo>
                      <a:cubicBezTo>
                        <a:pt x="1695" y="285"/>
                        <a:pt x="1706" y="297"/>
                        <a:pt x="1705" y="311"/>
                      </a:cubicBezTo>
                      <a:cubicBezTo>
                        <a:pt x="1705" y="311"/>
                        <a:pt x="1705" y="312"/>
                        <a:pt x="1705" y="312"/>
                      </a:cubicBezTo>
                      <a:cubicBezTo>
                        <a:pt x="1705" y="487"/>
                        <a:pt x="1705" y="487"/>
                        <a:pt x="1705" y="487"/>
                      </a:cubicBezTo>
                      <a:cubicBezTo>
                        <a:pt x="1706" y="501"/>
                        <a:pt x="1694" y="512"/>
                        <a:pt x="1681" y="512"/>
                      </a:cubicBezTo>
                      <a:cubicBezTo>
                        <a:pt x="1667" y="512"/>
                        <a:pt x="1655" y="501"/>
                        <a:pt x="1655" y="487"/>
                      </a:cubicBezTo>
                      <a:cubicBezTo>
                        <a:pt x="1655" y="487"/>
                        <a:pt x="1655" y="487"/>
                        <a:pt x="1655" y="487"/>
                      </a:cubicBezTo>
                      <a:close/>
                      <a:moveTo>
                        <a:pt x="1253" y="598"/>
                      </a:moveTo>
                      <a:cubicBezTo>
                        <a:pt x="1253" y="423"/>
                        <a:pt x="1253" y="423"/>
                        <a:pt x="1253" y="423"/>
                      </a:cubicBezTo>
                      <a:cubicBezTo>
                        <a:pt x="1253" y="411"/>
                        <a:pt x="1261" y="401"/>
                        <a:pt x="1273" y="398"/>
                      </a:cubicBezTo>
                      <a:cubicBezTo>
                        <a:pt x="1273" y="398"/>
                        <a:pt x="1273" y="397"/>
                        <a:pt x="1273" y="397"/>
                      </a:cubicBezTo>
                      <a:cubicBezTo>
                        <a:pt x="1274" y="397"/>
                        <a:pt x="1276" y="396"/>
                        <a:pt x="1277" y="396"/>
                      </a:cubicBezTo>
                      <a:cubicBezTo>
                        <a:pt x="1278" y="396"/>
                        <a:pt x="1279" y="396"/>
                        <a:pt x="1279" y="396"/>
                      </a:cubicBezTo>
                      <a:cubicBezTo>
                        <a:pt x="1293" y="397"/>
                        <a:pt x="1304" y="408"/>
                        <a:pt x="1303" y="422"/>
                      </a:cubicBezTo>
                      <a:cubicBezTo>
                        <a:pt x="1303" y="423"/>
                        <a:pt x="1303" y="423"/>
                        <a:pt x="1303" y="423"/>
                      </a:cubicBezTo>
                      <a:cubicBezTo>
                        <a:pt x="1303" y="598"/>
                        <a:pt x="1303" y="598"/>
                        <a:pt x="1303" y="598"/>
                      </a:cubicBezTo>
                      <a:cubicBezTo>
                        <a:pt x="1304" y="612"/>
                        <a:pt x="1292" y="624"/>
                        <a:pt x="1279" y="624"/>
                      </a:cubicBezTo>
                      <a:cubicBezTo>
                        <a:pt x="1265" y="624"/>
                        <a:pt x="1253" y="613"/>
                        <a:pt x="1253" y="599"/>
                      </a:cubicBezTo>
                      <a:cubicBezTo>
                        <a:pt x="1253" y="599"/>
                        <a:pt x="1253" y="598"/>
                        <a:pt x="1253" y="598"/>
                      </a:cubicBezTo>
                      <a:close/>
                      <a:moveTo>
                        <a:pt x="801" y="625"/>
                      </a:moveTo>
                      <a:cubicBezTo>
                        <a:pt x="801" y="435"/>
                        <a:pt x="801" y="435"/>
                        <a:pt x="801" y="435"/>
                      </a:cubicBezTo>
                      <a:cubicBezTo>
                        <a:pt x="801" y="422"/>
                        <a:pt x="811" y="411"/>
                        <a:pt x="824" y="410"/>
                      </a:cubicBezTo>
                      <a:cubicBezTo>
                        <a:pt x="824" y="409"/>
                        <a:pt x="824" y="409"/>
                        <a:pt x="824" y="409"/>
                      </a:cubicBezTo>
                      <a:cubicBezTo>
                        <a:pt x="837" y="407"/>
                        <a:pt x="850" y="417"/>
                        <a:pt x="852" y="431"/>
                      </a:cubicBezTo>
                      <a:cubicBezTo>
                        <a:pt x="852" y="432"/>
                        <a:pt x="852" y="434"/>
                        <a:pt x="852" y="435"/>
                      </a:cubicBezTo>
                      <a:cubicBezTo>
                        <a:pt x="852" y="625"/>
                        <a:pt x="852" y="625"/>
                        <a:pt x="852" y="625"/>
                      </a:cubicBezTo>
                      <a:cubicBezTo>
                        <a:pt x="852" y="639"/>
                        <a:pt x="841" y="651"/>
                        <a:pt x="827" y="651"/>
                      </a:cubicBezTo>
                      <a:cubicBezTo>
                        <a:pt x="813" y="651"/>
                        <a:pt x="802" y="640"/>
                        <a:pt x="801" y="626"/>
                      </a:cubicBezTo>
                      <a:cubicBezTo>
                        <a:pt x="801" y="626"/>
                        <a:pt x="801" y="626"/>
                        <a:pt x="801" y="625"/>
                      </a:cubicBezTo>
                      <a:close/>
                      <a:moveTo>
                        <a:pt x="395" y="318"/>
                      </a:moveTo>
                      <a:cubicBezTo>
                        <a:pt x="396" y="318"/>
                        <a:pt x="396" y="317"/>
                        <a:pt x="396" y="317"/>
                      </a:cubicBezTo>
                      <a:cubicBezTo>
                        <a:pt x="410" y="316"/>
                        <a:pt x="422" y="326"/>
                        <a:pt x="424" y="340"/>
                      </a:cubicBezTo>
                      <a:cubicBezTo>
                        <a:pt x="424" y="342"/>
                        <a:pt x="424" y="343"/>
                        <a:pt x="424" y="344"/>
                      </a:cubicBezTo>
                      <a:cubicBezTo>
                        <a:pt x="424" y="534"/>
                        <a:pt x="424" y="534"/>
                        <a:pt x="424" y="534"/>
                      </a:cubicBezTo>
                      <a:cubicBezTo>
                        <a:pt x="424" y="548"/>
                        <a:pt x="413" y="559"/>
                        <a:pt x="399" y="560"/>
                      </a:cubicBezTo>
                      <a:cubicBezTo>
                        <a:pt x="385" y="560"/>
                        <a:pt x="373" y="549"/>
                        <a:pt x="373" y="535"/>
                      </a:cubicBezTo>
                      <a:cubicBezTo>
                        <a:pt x="373" y="534"/>
                        <a:pt x="373" y="534"/>
                        <a:pt x="373" y="534"/>
                      </a:cubicBezTo>
                      <a:cubicBezTo>
                        <a:pt x="373" y="344"/>
                        <a:pt x="373" y="344"/>
                        <a:pt x="373" y="344"/>
                      </a:cubicBezTo>
                      <a:cubicBezTo>
                        <a:pt x="372" y="331"/>
                        <a:pt x="382" y="320"/>
                        <a:pt x="395" y="318"/>
                      </a:cubicBezTo>
                      <a:close/>
                      <a:moveTo>
                        <a:pt x="92" y="373"/>
                      </a:moveTo>
                      <a:cubicBezTo>
                        <a:pt x="92" y="182"/>
                        <a:pt x="92" y="182"/>
                        <a:pt x="92" y="182"/>
                      </a:cubicBezTo>
                      <a:cubicBezTo>
                        <a:pt x="92" y="170"/>
                        <a:pt x="100" y="160"/>
                        <a:pt x="112" y="157"/>
                      </a:cubicBezTo>
                      <a:cubicBezTo>
                        <a:pt x="112" y="157"/>
                        <a:pt x="112" y="156"/>
                        <a:pt x="112" y="156"/>
                      </a:cubicBezTo>
                      <a:cubicBezTo>
                        <a:pt x="114" y="156"/>
                        <a:pt x="115" y="155"/>
                        <a:pt x="116" y="155"/>
                      </a:cubicBezTo>
                      <a:cubicBezTo>
                        <a:pt x="117" y="155"/>
                        <a:pt x="118" y="155"/>
                        <a:pt x="118" y="155"/>
                      </a:cubicBezTo>
                      <a:cubicBezTo>
                        <a:pt x="132" y="156"/>
                        <a:pt x="143" y="167"/>
                        <a:pt x="143" y="181"/>
                      </a:cubicBezTo>
                      <a:cubicBezTo>
                        <a:pt x="143" y="182"/>
                        <a:pt x="143" y="182"/>
                        <a:pt x="143" y="182"/>
                      </a:cubicBezTo>
                      <a:cubicBezTo>
                        <a:pt x="143" y="373"/>
                        <a:pt x="143" y="373"/>
                        <a:pt x="143" y="373"/>
                      </a:cubicBezTo>
                      <a:cubicBezTo>
                        <a:pt x="143" y="387"/>
                        <a:pt x="132" y="398"/>
                        <a:pt x="118" y="399"/>
                      </a:cubicBezTo>
                      <a:cubicBezTo>
                        <a:pt x="104" y="399"/>
                        <a:pt x="92" y="388"/>
                        <a:pt x="92" y="374"/>
                      </a:cubicBezTo>
                      <a:cubicBezTo>
                        <a:pt x="92" y="373"/>
                        <a:pt x="92" y="373"/>
                        <a:pt x="92" y="3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119" name="Group 59">
                <a:extLst>
                  <a:ext uri="{FF2B5EF4-FFF2-40B4-BE49-F238E27FC236}">
                    <a16:creationId xmlns:a16="http://schemas.microsoft.com/office/drawing/2014/main" id="{3F25455D-F33D-4B01-BCA2-211F3AE67134}"/>
                  </a:ext>
                </a:extLst>
              </p:cNvPr>
              <p:cNvGrpSpPr/>
              <p:nvPr/>
            </p:nvGrpSpPr>
            <p:grpSpPr>
              <a:xfrm>
                <a:off x="3080517" y="3332477"/>
                <a:ext cx="107886" cy="90919"/>
                <a:chOff x="4572597" y="4321294"/>
                <a:chExt cx="134909" cy="114005"/>
              </a:xfrm>
              <a:solidFill>
                <a:schemeClr val="bg1"/>
              </a:solidFill>
            </p:grpSpPr>
            <p:sp>
              <p:nvSpPr>
                <p:cNvPr id="120" name="Freeform 26">
                  <a:extLst>
                    <a:ext uri="{FF2B5EF4-FFF2-40B4-BE49-F238E27FC236}">
                      <a16:creationId xmlns:a16="http://schemas.microsoft.com/office/drawing/2014/main" id="{6EE7AC08-4139-4172-BA97-A105F99AE55C}"/>
                    </a:ext>
                  </a:extLst>
                </p:cNvPr>
                <p:cNvSpPr>
                  <a:spLocks noEditPoints="1"/>
                </p:cNvSpPr>
                <p:nvPr/>
              </p:nvSpPr>
              <p:spPr bwMode="auto">
                <a:xfrm>
                  <a:off x="4608434" y="4334149"/>
                  <a:ext cx="49244" cy="28793"/>
                </a:xfrm>
                <a:custGeom>
                  <a:avLst/>
                  <a:gdLst>
                    <a:gd name="T0" fmla="*/ 147 w 831"/>
                    <a:gd name="T1" fmla="*/ 424 h 487"/>
                    <a:gd name="T2" fmla="*/ 450 w 831"/>
                    <a:gd name="T3" fmla="*/ 481 h 487"/>
                    <a:gd name="T4" fmla="*/ 720 w 831"/>
                    <a:gd name="T5" fmla="*/ 402 h 487"/>
                    <a:gd name="T6" fmla="*/ 820 w 831"/>
                    <a:gd name="T7" fmla="*/ 225 h 487"/>
                    <a:gd name="T8" fmla="*/ 688 w 831"/>
                    <a:gd name="T9" fmla="*/ 66 h 487"/>
                    <a:gd name="T10" fmla="*/ 382 w 831"/>
                    <a:gd name="T11" fmla="*/ 7 h 487"/>
                    <a:gd name="T12" fmla="*/ 110 w 831"/>
                    <a:gd name="T13" fmla="*/ 87 h 487"/>
                    <a:gd name="T14" fmla="*/ 12 w 831"/>
                    <a:gd name="T15" fmla="*/ 265 h 487"/>
                    <a:gd name="T16" fmla="*/ 147 w 831"/>
                    <a:gd name="T17" fmla="*/ 424 h 487"/>
                    <a:gd name="T18" fmla="*/ 239 w 831"/>
                    <a:gd name="T19" fmla="*/ 96 h 487"/>
                    <a:gd name="T20" fmla="*/ 402 w 831"/>
                    <a:gd name="T21" fmla="*/ 89 h 487"/>
                    <a:gd name="T22" fmla="*/ 517 w 831"/>
                    <a:gd name="T23" fmla="*/ 103 h 487"/>
                    <a:gd name="T24" fmla="*/ 480 w 831"/>
                    <a:gd name="T25" fmla="*/ 261 h 487"/>
                    <a:gd name="T26" fmla="*/ 571 w 831"/>
                    <a:gd name="T27" fmla="*/ 353 h 487"/>
                    <a:gd name="T28" fmla="*/ 597 w 831"/>
                    <a:gd name="T29" fmla="*/ 386 h 487"/>
                    <a:gd name="T30" fmla="*/ 499 w 831"/>
                    <a:gd name="T31" fmla="*/ 398 h 487"/>
                    <a:gd name="T32" fmla="*/ 464 w 831"/>
                    <a:gd name="T33" fmla="*/ 367 h 487"/>
                    <a:gd name="T34" fmla="*/ 370 w 831"/>
                    <a:gd name="T35" fmla="*/ 270 h 487"/>
                    <a:gd name="T36" fmla="*/ 340 w 831"/>
                    <a:gd name="T37" fmla="*/ 270 h 487"/>
                    <a:gd name="T38" fmla="*/ 338 w 831"/>
                    <a:gd name="T39" fmla="*/ 334 h 487"/>
                    <a:gd name="T40" fmla="*/ 332 w 831"/>
                    <a:gd name="T41" fmla="*/ 394 h 487"/>
                    <a:gd name="T42" fmla="*/ 243 w 831"/>
                    <a:gd name="T43" fmla="*/ 394 h 487"/>
                    <a:gd name="T44" fmla="*/ 237 w 831"/>
                    <a:gd name="T45" fmla="*/ 322 h 487"/>
                    <a:gd name="T46" fmla="*/ 239 w 831"/>
                    <a:gd name="T47" fmla="*/ 96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1" h="487">
                      <a:moveTo>
                        <a:pt x="147" y="424"/>
                      </a:moveTo>
                      <a:cubicBezTo>
                        <a:pt x="218" y="461"/>
                        <a:pt x="328" y="487"/>
                        <a:pt x="450" y="481"/>
                      </a:cubicBezTo>
                      <a:cubicBezTo>
                        <a:pt x="571" y="476"/>
                        <a:pt x="654" y="445"/>
                        <a:pt x="720" y="402"/>
                      </a:cubicBezTo>
                      <a:cubicBezTo>
                        <a:pt x="784" y="361"/>
                        <a:pt x="831" y="303"/>
                        <a:pt x="820" y="225"/>
                      </a:cubicBezTo>
                      <a:cubicBezTo>
                        <a:pt x="811" y="154"/>
                        <a:pt x="756" y="103"/>
                        <a:pt x="688" y="66"/>
                      </a:cubicBezTo>
                      <a:cubicBezTo>
                        <a:pt x="621" y="30"/>
                        <a:pt x="510" y="0"/>
                        <a:pt x="382" y="7"/>
                      </a:cubicBezTo>
                      <a:cubicBezTo>
                        <a:pt x="260" y="12"/>
                        <a:pt x="171" y="47"/>
                        <a:pt x="110" y="87"/>
                      </a:cubicBezTo>
                      <a:cubicBezTo>
                        <a:pt x="51" y="127"/>
                        <a:pt x="0" y="185"/>
                        <a:pt x="12" y="265"/>
                      </a:cubicBezTo>
                      <a:cubicBezTo>
                        <a:pt x="22" y="335"/>
                        <a:pt x="74" y="385"/>
                        <a:pt x="147" y="424"/>
                      </a:cubicBezTo>
                      <a:close/>
                      <a:moveTo>
                        <a:pt x="239" y="96"/>
                      </a:moveTo>
                      <a:cubicBezTo>
                        <a:pt x="268" y="86"/>
                        <a:pt x="347" y="88"/>
                        <a:pt x="402" y="89"/>
                      </a:cubicBezTo>
                      <a:cubicBezTo>
                        <a:pt x="447" y="90"/>
                        <a:pt x="486" y="93"/>
                        <a:pt x="517" y="103"/>
                      </a:cubicBezTo>
                      <a:cubicBezTo>
                        <a:pt x="613" y="137"/>
                        <a:pt x="596" y="244"/>
                        <a:pt x="480" y="261"/>
                      </a:cubicBezTo>
                      <a:cubicBezTo>
                        <a:pt x="511" y="290"/>
                        <a:pt x="538" y="320"/>
                        <a:pt x="571" y="353"/>
                      </a:cubicBezTo>
                      <a:cubicBezTo>
                        <a:pt x="581" y="362"/>
                        <a:pt x="601" y="373"/>
                        <a:pt x="597" y="386"/>
                      </a:cubicBezTo>
                      <a:cubicBezTo>
                        <a:pt x="593" y="401"/>
                        <a:pt x="526" y="406"/>
                        <a:pt x="499" y="398"/>
                      </a:cubicBezTo>
                      <a:cubicBezTo>
                        <a:pt x="487" y="394"/>
                        <a:pt x="473" y="376"/>
                        <a:pt x="464" y="367"/>
                      </a:cubicBezTo>
                      <a:cubicBezTo>
                        <a:pt x="434" y="336"/>
                        <a:pt x="402" y="298"/>
                        <a:pt x="370" y="270"/>
                      </a:cubicBezTo>
                      <a:cubicBezTo>
                        <a:pt x="340" y="270"/>
                        <a:pt x="340" y="270"/>
                        <a:pt x="340" y="270"/>
                      </a:cubicBezTo>
                      <a:cubicBezTo>
                        <a:pt x="336" y="287"/>
                        <a:pt x="338" y="311"/>
                        <a:pt x="338" y="334"/>
                      </a:cubicBezTo>
                      <a:cubicBezTo>
                        <a:pt x="338" y="355"/>
                        <a:pt x="345" y="384"/>
                        <a:pt x="332" y="394"/>
                      </a:cubicBezTo>
                      <a:cubicBezTo>
                        <a:pt x="319" y="403"/>
                        <a:pt x="257" y="404"/>
                        <a:pt x="243" y="394"/>
                      </a:cubicBezTo>
                      <a:cubicBezTo>
                        <a:pt x="228" y="383"/>
                        <a:pt x="237" y="344"/>
                        <a:pt x="237" y="322"/>
                      </a:cubicBezTo>
                      <a:cubicBezTo>
                        <a:pt x="237" y="248"/>
                        <a:pt x="236" y="163"/>
                        <a:pt x="239"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1" name="Freeform 27">
                  <a:extLst>
                    <a:ext uri="{FF2B5EF4-FFF2-40B4-BE49-F238E27FC236}">
                      <a16:creationId xmlns:a16="http://schemas.microsoft.com/office/drawing/2014/main" id="{B9A4C9F9-CA33-4A2A-ACB1-0D532183B11E}"/>
                    </a:ext>
                  </a:extLst>
                </p:cNvPr>
                <p:cNvSpPr>
                  <a:spLocks noEditPoints="1"/>
                </p:cNvSpPr>
                <p:nvPr/>
              </p:nvSpPr>
              <p:spPr bwMode="auto">
                <a:xfrm>
                  <a:off x="4572727" y="4321294"/>
                  <a:ext cx="118322" cy="55866"/>
                </a:xfrm>
                <a:custGeom>
                  <a:avLst/>
                  <a:gdLst>
                    <a:gd name="T0" fmla="*/ 285 w 1997"/>
                    <a:gd name="T1" fmla="*/ 801 h 944"/>
                    <a:gd name="T2" fmla="*/ 999 w 1997"/>
                    <a:gd name="T3" fmla="*/ 944 h 944"/>
                    <a:gd name="T4" fmla="*/ 1712 w 1997"/>
                    <a:gd name="T5" fmla="*/ 801 h 944"/>
                    <a:gd name="T6" fmla="*/ 1997 w 1997"/>
                    <a:gd name="T7" fmla="*/ 472 h 944"/>
                    <a:gd name="T8" fmla="*/ 1712 w 1997"/>
                    <a:gd name="T9" fmla="*/ 143 h 944"/>
                    <a:gd name="T10" fmla="*/ 999 w 1997"/>
                    <a:gd name="T11" fmla="*/ 0 h 944"/>
                    <a:gd name="T12" fmla="*/ 285 w 1997"/>
                    <a:gd name="T13" fmla="*/ 143 h 944"/>
                    <a:gd name="T14" fmla="*/ 0 w 1997"/>
                    <a:gd name="T15" fmla="*/ 472 h 944"/>
                    <a:gd name="T16" fmla="*/ 285 w 1997"/>
                    <a:gd name="T17" fmla="*/ 801 h 944"/>
                    <a:gd name="T18" fmla="*/ 637 w 1997"/>
                    <a:gd name="T19" fmla="*/ 263 h 944"/>
                    <a:gd name="T20" fmla="*/ 979 w 1997"/>
                    <a:gd name="T21" fmla="*/ 163 h 944"/>
                    <a:gd name="T22" fmla="*/ 1359 w 1997"/>
                    <a:gd name="T23" fmla="*/ 239 h 944"/>
                    <a:gd name="T24" fmla="*/ 1528 w 1997"/>
                    <a:gd name="T25" fmla="*/ 437 h 944"/>
                    <a:gd name="T26" fmla="*/ 1399 w 1997"/>
                    <a:gd name="T27" fmla="*/ 661 h 944"/>
                    <a:gd name="T28" fmla="*/ 1059 w 1997"/>
                    <a:gd name="T29" fmla="*/ 759 h 944"/>
                    <a:gd name="T30" fmla="*/ 681 w 1997"/>
                    <a:gd name="T31" fmla="*/ 684 h 944"/>
                    <a:gd name="T32" fmla="*/ 512 w 1997"/>
                    <a:gd name="T33" fmla="*/ 486 h 944"/>
                    <a:gd name="T34" fmla="*/ 637 w 1997"/>
                    <a:gd name="T35" fmla="*/ 263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97" h="944">
                      <a:moveTo>
                        <a:pt x="285" y="801"/>
                      </a:moveTo>
                      <a:cubicBezTo>
                        <a:pt x="466" y="889"/>
                        <a:pt x="719" y="944"/>
                        <a:pt x="999" y="944"/>
                      </a:cubicBezTo>
                      <a:cubicBezTo>
                        <a:pt x="1279" y="944"/>
                        <a:pt x="1531" y="889"/>
                        <a:pt x="1712" y="801"/>
                      </a:cubicBezTo>
                      <a:cubicBezTo>
                        <a:pt x="1893" y="713"/>
                        <a:pt x="1997" y="596"/>
                        <a:pt x="1997" y="472"/>
                      </a:cubicBezTo>
                      <a:cubicBezTo>
                        <a:pt x="1997" y="349"/>
                        <a:pt x="1893" y="231"/>
                        <a:pt x="1712" y="143"/>
                      </a:cubicBezTo>
                      <a:cubicBezTo>
                        <a:pt x="1531" y="55"/>
                        <a:pt x="1279" y="0"/>
                        <a:pt x="999" y="0"/>
                      </a:cubicBezTo>
                      <a:cubicBezTo>
                        <a:pt x="719" y="0"/>
                        <a:pt x="466" y="55"/>
                        <a:pt x="285" y="143"/>
                      </a:cubicBezTo>
                      <a:cubicBezTo>
                        <a:pt x="104" y="231"/>
                        <a:pt x="0" y="349"/>
                        <a:pt x="0" y="472"/>
                      </a:cubicBezTo>
                      <a:cubicBezTo>
                        <a:pt x="0" y="596"/>
                        <a:pt x="104" y="713"/>
                        <a:pt x="285" y="801"/>
                      </a:cubicBezTo>
                      <a:close/>
                      <a:moveTo>
                        <a:pt x="637" y="263"/>
                      </a:moveTo>
                      <a:cubicBezTo>
                        <a:pt x="711" y="213"/>
                        <a:pt x="830" y="170"/>
                        <a:pt x="979" y="163"/>
                      </a:cubicBezTo>
                      <a:cubicBezTo>
                        <a:pt x="1147" y="156"/>
                        <a:pt x="1272" y="194"/>
                        <a:pt x="1359" y="239"/>
                      </a:cubicBezTo>
                      <a:cubicBezTo>
                        <a:pt x="1445" y="283"/>
                        <a:pt x="1517" y="348"/>
                        <a:pt x="1528" y="437"/>
                      </a:cubicBezTo>
                      <a:cubicBezTo>
                        <a:pt x="1540" y="535"/>
                        <a:pt x="1476" y="609"/>
                        <a:pt x="1399" y="661"/>
                      </a:cubicBezTo>
                      <a:cubicBezTo>
                        <a:pt x="1320" y="714"/>
                        <a:pt x="1210" y="752"/>
                        <a:pt x="1059" y="759"/>
                      </a:cubicBezTo>
                      <a:cubicBezTo>
                        <a:pt x="894" y="766"/>
                        <a:pt x="768" y="729"/>
                        <a:pt x="681" y="684"/>
                      </a:cubicBezTo>
                      <a:cubicBezTo>
                        <a:pt x="589" y="637"/>
                        <a:pt x="525" y="574"/>
                        <a:pt x="512" y="486"/>
                      </a:cubicBezTo>
                      <a:cubicBezTo>
                        <a:pt x="499" y="386"/>
                        <a:pt x="562" y="313"/>
                        <a:pt x="637" y="2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2" name="Freeform 28">
                  <a:extLst>
                    <a:ext uri="{FF2B5EF4-FFF2-40B4-BE49-F238E27FC236}">
                      <a16:creationId xmlns:a16="http://schemas.microsoft.com/office/drawing/2014/main" id="{3F27E971-DA35-4192-92CB-21831C931216}"/>
                    </a:ext>
                  </a:extLst>
                </p:cNvPr>
                <p:cNvSpPr>
                  <a:spLocks/>
                </p:cNvSpPr>
                <p:nvPr/>
              </p:nvSpPr>
              <p:spPr bwMode="auto">
                <a:xfrm>
                  <a:off x="4628300" y="4342491"/>
                  <a:ext cx="10355" cy="4610"/>
                </a:xfrm>
                <a:custGeom>
                  <a:avLst/>
                  <a:gdLst>
                    <a:gd name="T0" fmla="*/ 3 w 175"/>
                    <a:gd name="T1" fmla="*/ 70 h 78"/>
                    <a:gd name="T2" fmla="*/ 139 w 175"/>
                    <a:gd name="T3" fmla="*/ 22 h 78"/>
                    <a:gd name="T4" fmla="*/ 5 w 175"/>
                    <a:gd name="T5" fmla="*/ 5 h 78"/>
                    <a:gd name="T6" fmla="*/ 3 w 175"/>
                    <a:gd name="T7" fmla="*/ 70 h 78"/>
                  </a:gdLst>
                  <a:ahLst/>
                  <a:cxnLst>
                    <a:cxn ang="0">
                      <a:pos x="T0" y="T1"/>
                    </a:cxn>
                    <a:cxn ang="0">
                      <a:pos x="T2" y="T3"/>
                    </a:cxn>
                    <a:cxn ang="0">
                      <a:pos x="T4" y="T5"/>
                    </a:cxn>
                    <a:cxn ang="0">
                      <a:pos x="T6" y="T7"/>
                    </a:cxn>
                  </a:cxnLst>
                  <a:rect l="0" t="0" r="r" b="b"/>
                  <a:pathLst>
                    <a:path w="175" h="78">
                      <a:moveTo>
                        <a:pt x="3" y="70"/>
                      </a:moveTo>
                      <a:cubicBezTo>
                        <a:pt x="75" y="78"/>
                        <a:pt x="175" y="65"/>
                        <a:pt x="139" y="22"/>
                      </a:cubicBezTo>
                      <a:cubicBezTo>
                        <a:pt x="122" y="0"/>
                        <a:pt x="60" y="6"/>
                        <a:pt x="5" y="5"/>
                      </a:cubicBezTo>
                      <a:cubicBezTo>
                        <a:pt x="0" y="24"/>
                        <a:pt x="4" y="49"/>
                        <a:pt x="3"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3" name="Freeform 30">
                  <a:extLst>
                    <a:ext uri="{FF2B5EF4-FFF2-40B4-BE49-F238E27FC236}">
                      <a16:creationId xmlns:a16="http://schemas.microsoft.com/office/drawing/2014/main" id="{43FCB3A0-1F9D-44CC-A36C-E4EF989D8586}"/>
                    </a:ext>
                  </a:extLst>
                </p:cNvPr>
                <p:cNvSpPr>
                  <a:spLocks/>
                </p:cNvSpPr>
                <p:nvPr/>
              </p:nvSpPr>
              <p:spPr bwMode="auto">
                <a:xfrm>
                  <a:off x="4594476" y="4367389"/>
                  <a:ext cx="112965" cy="45446"/>
                </a:xfrm>
                <a:custGeom>
                  <a:avLst/>
                  <a:gdLst>
                    <a:gd name="T0" fmla="*/ 1367 w 1907"/>
                    <a:gd name="T1" fmla="*/ 447 h 768"/>
                    <a:gd name="T2" fmla="*/ 630 w 1907"/>
                    <a:gd name="T3" fmla="*/ 595 h 768"/>
                    <a:gd name="T4" fmla="*/ 0 w 1907"/>
                    <a:gd name="T5" fmla="*/ 491 h 768"/>
                    <a:gd name="T6" fmla="*/ 195 w 1907"/>
                    <a:gd name="T7" fmla="*/ 625 h 768"/>
                    <a:gd name="T8" fmla="*/ 909 w 1907"/>
                    <a:gd name="T9" fmla="*/ 768 h 768"/>
                    <a:gd name="T10" fmla="*/ 1622 w 1907"/>
                    <a:gd name="T11" fmla="*/ 625 h 768"/>
                    <a:gd name="T12" fmla="*/ 1907 w 1907"/>
                    <a:gd name="T13" fmla="*/ 296 h 768"/>
                    <a:gd name="T14" fmla="*/ 1682 w 1907"/>
                    <a:gd name="T15" fmla="*/ 0 h 768"/>
                    <a:gd name="T16" fmla="*/ 1682 w 1907"/>
                    <a:gd name="T17" fmla="*/ 72 h 768"/>
                    <a:gd name="T18" fmla="*/ 1367 w 1907"/>
                    <a:gd name="T19" fmla="*/ 447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7" h="768">
                      <a:moveTo>
                        <a:pt x="1367" y="447"/>
                      </a:moveTo>
                      <a:cubicBezTo>
                        <a:pt x="1177" y="539"/>
                        <a:pt x="916" y="595"/>
                        <a:pt x="630" y="595"/>
                      </a:cubicBezTo>
                      <a:cubicBezTo>
                        <a:pt x="394" y="595"/>
                        <a:pt x="176" y="557"/>
                        <a:pt x="0" y="491"/>
                      </a:cubicBezTo>
                      <a:cubicBezTo>
                        <a:pt x="48" y="540"/>
                        <a:pt x="114" y="586"/>
                        <a:pt x="195" y="625"/>
                      </a:cubicBezTo>
                      <a:cubicBezTo>
                        <a:pt x="375" y="713"/>
                        <a:pt x="629" y="768"/>
                        <a:pt x="909" y="768"/>
                      </a:cubicBezTo>
                      <a:cubicBezTo>
                        <a:pt x="1189" y="768"/>
                        <a:pt x="1441" y="713"/>
                        <a:pt x="1622" y="625"/>
                      </a:cubicBezTo>
                      <a:cubicBezTo>
                        <a:pt x="1802" y="537"/>
                        <a:pt x="1907" y="420"/>
                        <a:pt x="1907" y="296"/>
                      </a:cubicBezTo>
                      <a:cubicBezTo>
                        <a:pt x="1907" y="188"/>
                        <a:pt x="1825" y="83"/>
                        <a:pt x="1682" y="0"/>
                      </a:cubicBezTo>
                      <a:cubicBezTo>
                        <a:pt x="1682" y="72"/>
                        <a:pt x="1682" y="72"/>
                        <a:pt x="1682" y="72"/>
                      </a:cubicBezTo>
                      <a:cubicBezTo>
                        <a:pt x="1682" y="224"/>
                        <a:pt x="1557" y="355"/>
                        <a:pt x="1367" y="4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4" name="Freeform 33">
                  <a:extLst>
                    <a:ext uri="{FF2B5EF4-FFF2-40B4-BE49-F238E27FC236}">
                      <a16:creationId xmlns:a16="http://schemas.microsoft.com/office/drawing/2014/main" id="{73C9776B-F4C0-4722-8B44-FF0FDCD47145}"/>
                    </a:ext>
                  </a:extLst>
                </p:cNvPr>
                <p:cNvSpPr>
                  <a:spLocks noEditPoints="1"/>
                </p:cNvSpPr>
                <p:nvPr/>
              </p:nvSpPr>
              <p:spPr bwMode="auto">
                <a:xfrm>
                  <a:off x="4588957" y="4394300"/>
                  <a:ext cx="118549" cy="40999"/>
                </a:xfrm>
                <a:custGeom>
                  <a:avLst/>
                  <a:gdLst>
                    <a:gd name="T0" fmla="*/ 1737 w 2001"/>
                    <a:gd name="T1" fmla="*/ 215 h 693"/>
                    <a:gd name="T2" fmla="*/ 1002 w 2001"/>
                    <a:gd name="T3" fmla="*/ 363 h 693"/>
                    <a:gd name="T4" fmla="*/ 266 w 2001"/>
                    <a:gd name="T5" fmla="*/ 215 h 693"/>
                    <a:gd name="T6" fmla="*/ 0 w 2001"/>
                    <a:gd name="T7" fmla="*/ 0 h 693"/>
                    <a:gd name="T8" fmla="*/ 0 w 2001"/>
                    <a:gd name="T9" fmla="*/ 220 h 693"/>
                    <a:gd name="T10" fmla="*/ 287 w 2001"/>
                    <a:gd name="T11" fmla="*/ 550 h 693"/>
                    <a:gd name="T12" fmla="*/ 1000 w 2001"/>
                    <a:gd name="T13" fmla="*/ 693 h 693"/>
                    <a:gd name="T14" fmla="*/ 1715 w 2001"/>
                    <a:gd name="T15" fmla="*/ 550 h 693"/>
                    <a:gd name="T16" fmla="*/ 2001 w 2001"/>
                    <a:gd name="T17" fmla="*/ 220 h 693"/>
                    <a:gd name="T18" fmla="*/ 2001 w 2001"/>
                    <a:gd name="T19" fmla="*/ 2 h 693"/>
                    <a:gd name="T20" fmla="*/ 1737 w 2001"/>
                    <a:gd name="T21" fmla="*/ 215 h 693"/>
                    <a:gd name="T22" fmla="*/ 143 w 2001"/>
                    <a:gd name="T23" fmla="*/ 373 h 693"/>
                    <a:gd name="T24" fmla="*/ 118 w 2001"/>
                    <a:gd name="T25" fmla="*/ 398 h 693"/>
                    <a:gd name="T26" fmla="*/ 93 w 2001"/>
                    <a:gd name="T27" fmla="*/ 373 h 693"/>
                    <a:gd name="T28" fmla="*/ 93 w 2001"/>
                    <a:gd name="T29" fmla="*/ 182 h 693"/>
                    <a:gd name="T30" fmla="*/ 113 w 2001"/>
                    <a:gd name="T31" fmla="*/ 157 h 693"/>
                    <a:gd name="T32" fmla="*/ 118 w 2001"/>
                    <a:gd name="T33" fmla="*/ 156 h 693"/>
                    <a:gd name="T34" fmla="*/ 143 w 2001"/>
                    <a:gd name="T35" fmla="*/ 182 h 693"/>
                    <a:gd name="T36" fmla="*/ 143 w 2001"/>
                    <a:gd name="T37" fmla="*/ 373 h 693"/>
                    <a:gd name="T38" fmla="*/ 424 w 2001"/>
                    <a:gd name="T39" fmla="*/ 534 h 693"/>
                    <a:gd name="T40" fmla="*/ 399 w 2001"/>
                    <a:gd name="T41" fmla="*/ 559 h 693"/>
                    <a:gd name="T42" fmla="*/ 374 w 2001"/>
                    <a:gd name="T43" fmla="*/ 534 h 693"/>
                    <a:gd name="T44" fmla="*/ 374 w 2001"/>
                    <a:gd name="T45" fmla="*/ 345 h 693"/>
                    <a:gd name="T46" fmla="*/ 394 w 2001"/>
                    <a:gd name="T47" fmla="*/ 318 h 693"/>
                    <a:gd name="T48" fmla="*/ 396 w 2001"/>
                    <a:gd name="T49" fmla="*/ 318 h 693"/>
                    <a:gd name="T50" fmla="*/ 424 w 2001"/>
                    <a:gd name="T51" fmla="*/ 345 h 693"/>
                    <a:gd name="T52" fmla="*/ 424 w 2001"/>
                    <a:gd name="T53" fmla="*/ 534 h 693"/>
                    <a:gd name="T54" fmla="*/ 853 w 2001"/>
                    <a:gd name="T55" fmla="*/ 625 h 693"/>
                    <a:gd name="T56" fmla="*/ 827 w 2001"/>
                    <a:gd name="T57" fmla="*/ 651 h 693"/>
                    <a:gd name="T58" fmla="*/ 802 w 2001"/>
                    <a:gd name="T59" fmla="*/ 625 h 693"/>
                    <a:gd name="T60" fmla="*/ 802 w 2001"/>
                    <a:gd name="T61" fmla="*/ 435 h 693"/>
                    <a:gd name="T62" fmla="*/ 822 w 2001"/>
                    <a:gd name="T63" fmla="*/ 410 h 693"/>
                    <a:gd name="T64" fmla="*/ 824 w 2001"/>
                    <a:gd name="T65" fmla="*/ 410 h 693"/>
                    <a:gd name="T66" fmla="*/ 853 w 2001"/>
                    <a:gd name="T67" fmla="*/ 435 h 693"/>
                    <a:gd name="T68" fmla="*/ 853 w 2001"/>
                    <a:gd name="T69" fmla="*/ 625 h 693"/>
                    <a:gd name="T70" fmla="*/ 1304 w 2001"/>
                    <a:gd name="T71" fmla="*/ 598 h 693"/>
                    <a:gd name="T72" fmla="*/ 1279 w 2001"/>
                    <a:gd name="T73" fmla="*/ 623 h 693"/>
                    <a:gd name="T74" fmla="*/ 1254 w 2001"/>
                    <a:gd name="T75" fmla="*/ 598 h 693"/>
                    <a:gd name="T76" fmla="*/ 1254 w 2001"/>
                    <a:gd name="T77" fmla="*/ 423 h 693"/>
                    <a:gd name="T78" fmla="*/ 1274 w 2001"/>
                    <a:gd name="T79" fmla="*/ 398 h 693"/>
                    <a:gd name="T80" fmla="*/ 1279 w 2001"/>
                    <a:gd name="T81" fmla="*/ 397 h 693"/>
                    <a:gd name="T82" fmla="*/ 1304 w 2001"/>
                    <a:gd name="T83" fmla="*/ 423 h 693"/>
                    <a:gd name="T84" fmla="*/ 1304 w 2001"/>
                    <a:gd name="T85" fmla="*/ 598 h 693"/>
                    <a:gd name="T86" fmla="*/ 1706 w 2001"/>
                    <a:gd name="T87" fmla="*/ 487 h 693"/>
                    <a:gd name="T88" fmla="*/ 1681 w 2001"/>
                    <a:gd name="T89" fmla="*/ 512 h 693"/>
                    <a:gd name="T90" fmla="*/ 1656 w 2001"/>
                    <a:gd name="T91" fmla="*/ 487 h 693"/>
                    <a:gd name="T92" fmla="*/ 1656 w 2001"/>
                    <a:gd name="T93" fmla="*/ 312 h 693"/>
                    <a:gd name="T94" fmla="*/ 1676 w 2001"/>
                    <a:gd name="T95" fmla="*/ 287 h 693"/>
                    <a:gd name="T96" fmla="*/ 1681 w 2001"/>
                    <a:gd name="T97" fmla="*/ 286 h 693"/>
                    <a:gd name="T98" fmla="*/ 1706 w 2001"/>
                    <a:gd name="T99" fmla="*/ 312 h 693"/>
                    <a:gd name="T100" fmla="*/ 1706 w 2001"/>
                    <a:gd name="T101" fmla="*/ 487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01" h="693">
                      <a:moveTo>
                        <a:pt x="1737" y="215"/>
                      </a:moveTo>
                      <a:cubicBezTo>
                        <a:pt x="1547" y="307"/>
                        <a:pt x="1288" y="363"/>
                        <a:pt x="1002" y="363"/>
                      </a:cubicBezTo>
                      <a:cubicBezTo>
                        <a:pt x="715" y="363"/>
                        <a:pt x="455" y="307"/>
                        <a:pt x="266" y="215"/>
                      </a:cubicBezTo>
                      <a:cubicBezTo>
                        <a:pt x="146" y="157"/>
                        <a:pt x="53" y="84"/>
                        <a:pt x="0" y="0"/>
                      </a:cubicBezTo>
                      <a:cubicBezTo>
                        <a:pt x="0" y="220"/>
                        <a:pt x="0" y="220"/>
                        <a:pt x="0" y="220"/>
                      </a:cubicBezTo>
                      <a:cubicBezTo>
                        <a:pt x="0" y="343"/>
                        <a:pt x="106" y="462"/>
                        <a:pt x="287" y="550"/>
                      </a:cubicBezTo>
                      <a:cubicBezTo>
                        <a:pt x="468" y="638"/>
                        <a:pt x="721" y="693"/>
                        <a:pt x="1000" y="693"/>
                      </a:cubicBezTo>
                      <a:cubicBezTo>
                        <a:pt x="1279" y="693"/>
                        <a:pt x="1533" y="638"/>
                        <a:pt x="1715" y="550"/>
                      </a:cubicBezTo>
                      <a:cubicBezTo>
                        <a:pt x="1896" y="462"/>
                        <a:pt x="2001" y="343"/>
                        <a:pt x="2001" y="220"/>
                      </a:cubicBezTo>
                      <a:cubicBezTo>
                        <a:pt x="2001" y="2"/>
                        <a:pt x="2001" y="2"/>
                        <a:pt x="2001" y="2"/>
                      </a:cubicBezTo>
                      <a:cubicBezTo>
                        <a:pt x="1948" y="86"/>
                        <a:pt x="1855" y="157"/>
                        <a:pt x="1737" y="215"/>
                      </a:cubicBezTo>
                      <a:close/>
                      <a:moveTo>
                        <a:pt x="143" y="373"/>
                      </a:moveTo>
                      <a:cubicBezTo>
                        <a:pt x="144" y="386"/>
                        <a:pt x="132" y="398"/>
                        <a:pt x="118" y="398"/>
                      </a:cubicBezTo>
                      <a:cubicBezTo>
                        <a:pt x="105" y="398"/>
                        <a:pt x="93" y="386"/>
                        <a:pt x="93" y="373"/>
                      </a:cubicBezTo>
                      <a:cubicBezTo>
                        <a:pt x="93" y="182"/>
                        <a:pt x="93" y="182"/>
                        <a:pt x="93" y="182"/>
                      </a:cubicBezTo>
                      <a:cubicBezTo>
                        <a:pt x="93" y="171"/>
                        <a:pt x="102" y="160"/>
                        <a:pt x="113" y="157"/>
                      </a:cubicBezTo>
                      <a:cubicBezTo>
                        <a:pt x="115" y="157"/>
                        <a:pt x="116" y="156"/>
                        <a:pt x="118" y="156"/>
                      </a:cubicBezTo>
                      <a:cubicBezTo>
                        <a:pt x="132" y="156"/>
                        <a:pt x="144" y="169"/>
                        <a:pt x="143" y="182"/>
                      </a:cubicBezTo>
                      <a:lnTo>
                        <a:pt x="143" y="373"/>
                      </a:lnTo>
                      <a:close/>
                      <a:moveTo>
                        <a:pt x="424" y="534"/>
                      </a:moveTo>
                      <a:cubicBezTo>
                        <a:pt x="425" y="547"/>
                        <a:pt x="413" y="559"/>
                        <a:pt x="399" y="559"/>
                      </a:cubicBezTo>
                      <a:cubicBezTo>
                        <a:pt x="386" y="559"/>
                        <a:pt x="374" y="547"/>
                        <a:pt x="374" y="534"/>
                      </a:cubicBezTo>
                      <a:cubicBezTo>
                        <a:pt x="374" y="345"/>
                        <a:pt x="374" y="345"/>
                        <a:pt x="374" y="345"/>
                      </a:cubicBezTo>
                      <a:cubicBezTo>
                        <a:pt x="373" y="333"/>
                        <a:pt x="382" y="321"/>
                        <a:pt x="394" y="318"/>
                      </a:cubicBezTo>
                      <a:cubicBezTo>
                        <a:pt x="395" y="318"/>
                        <a:pt x="395" y="318"/>
                        <a:pt x="396" y="318"/>
                      </a:cubicBezTo>
                      <a:cubicBezTo>
                        <a:pt x="411" y="316"/>
                        <a:pt x="425" y="330"/>
                        <a:pt x="424" y="345"/>
                      </a:cubicBezTo>
                      <a:lnTo>
                        <a:pt x="424" y="534"/>
                      </a:lnTo>
                      <a:close/>
                      <a:moveTo>
                        <a:pt x="853" y="625"/>
                      </a:moveTo>
                      <a:cubicBezTo>
                        <a:pt x="853" y="639"/>
                        <a:pt x="841" y="651"/>
                        <a:pt x="827" y="651"/>
                      </a:cubicBezTo>
                      <a:cubicBezTo>
                        <a:pt x="814" y="651"/>
                        <a:pt x="802" y="639"/>
                        <a:pt x="802" y="625"/>
                      </a:cubicBezTo>
                      <a:cubicBezTo>
                        <a:pt x="802" y="435"/>
                        <a:pt x="802" y="435"/>
                        <a:pt x="802" y="435"/>
                      </a:cubicBezTo>
                      <a:cubicBezTo>
                        <a:pt x="802" y="423"/>
                        <a:pt x="811" y="412"/>
                        <a:pt x="822" y="410"/>
                      </a:cubicBezTo>
                      <a:cubicBezTo>
                        <a:pt x="823" y="410"/>
                        <a:pt x="824" y="410"/>
                        <a:pt x="824" y="410"/>
                      </a:cubicBezTo>
                      <a:cubicBezTo>
                        <a:pt x="839" y="408"/>
                        <a:pt x="853" y="421"/>
                        <a:pt x="853" y="435"/>
                      </a:cubicBezTo>
                      <a:lnTo>
                        <a:pt x="853" y="625"/>
                      </a:lnTo>
                      <a:close/>
                      <a:moveTo>
                        <a:pt x="1304" y="598"/>
                      </a:moveTo>
                      <a:cubicBezTo>
                        <a:pt x="1304" y="611"/>
                        <a:pt x="1292" y="623"/>
                        <a:pt x="1279" y="623"/>
                      </a:cubicBezTo>
                      <a:cubicBezTo>
                        <a:pt x="1266" y="623"/>
                        <a:pt x="1253" y="611"/>
                        <a:pt x="1254" y="598"/>
                      </a:cubicBezTo>
                      <a:cubicBezTo>
                        <a:pt x="1254" y="423"/>
                        <a:pt x="1254" y="423"/>
                        <a:pt x="1254" y="423"/>
                      </a:cubicBezTo>
                      <a:cubicBezTo>
                        <a:pt x="1253" y="412"/>
                        <a:pt x="1262" y="401"/>
                        <a:pt x="1274" y="398"/>
                      </a:cubicBezTo>
                      <a:cubicBezTo>
                        <a:pt x="1275" y="398"/>
                        <a:pt x="1277" y="397"/>
                        <a:pt x="1279" y="397"/>
                      </a:cubicBezTo>
                      <a:cubicBezTo>
                        <a:pt x="1293" y="397"/>
                        <a:pt x="1305" y="410"/>
                        <a:pt x="1304" y="423"/>
                      </a:cubicBezTo>
                      <a:lnTo>
                        <a:pt x="1304" y="598"/>
                      </a:lnTo>
                      <a:close/>
                      <a:moveTo>
                        <a:pt x="1706" y="487"/>
                      </a:moveTo>
                      <a:cubicBezTo>
                        <a:pt x="1706" y="500"/>
                        <a:pt x="1694" y="512"/>
                        <a:pt x="1681" y="512"/>
                      </a:cubicBezTo>
                      <a:cubicBezTo>
                        <a:pt x="1668" y="512"/>
                        <a:pt x="1655" y="500"/>
                        <a:pt x="1656" y="487"/>
                      </a:cubicBezTo>
                      <a:cubicBezTo>
                        <a:pt x="1656" y="312"/>
                        <a:pt x="1656" y="312"/>
                        <a:pt x="1656" y="312"/>
                      </a:cubicBezTo>
                      <a:cubicBezTo>
                        <a:pt x="1655" y="300"/>
                        <a:pt x="1664" y="289"/>
                        <a:pt x="1676" y="287"/>
                      </a:cubicBezTo>
                      <a:cubicBezTo>
                        <a:pt x="1677" y="286"/>
                        <a:pt x="1679" y="286"/>
                        <a:pt x="1681" y="286"/>
                      </a:cubicBezTo>
                      <a:cubicBezTo>
                        <a:pt x="1695" y="286"/>
                        <a:pt x="1707" y="298"/>
                        <a:pt x="1706" y="312"/>
                      </a:cubicBezTo>
                      <a:lnTo>
                        <a:pt x="1706" y="4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5" name="Freeform 35">
                  <a:extLst>
                    <a:ext uri="{FF2B5EF4-FFF2-40B4-BE49-F238E27FC236}">
                      <a16:creationId xmlns:a16="http://schemas.microsoft.com/office/drawing/2014/main" id="{497707FC-4FE0-43FA-AEFB-2B032C416A00}"/>
                    </a:ext>
                  </a:extLst>
                </p:cNvPr>
                <p:cNvSpPr>
                  <a:spLocks noEditPoints="1"/>
                </p:cNvSpPr>
                <p:nvPr/>
              </p:nvSpPr>
              <p:spPr bwMode="auto">
                <a:xfrm>
                  <a:off x="4572597" y="4358625"/>
                  <a:ext cx="118484" cy="40999"/>
                </a:xfrm>
                <a:custGeom>
                  <a:avLst/>
                  <a:gdLst>
                    <a:gd name="T0" fmla="*/ 999 w 2000"/>
                    <a:gd name="T1" fmla="*/ 693 h 693"/>
                    <a:gd name="T2" fmla="*/ 2000 w 2000"/>
                    <a:gd name="T3" fmla="*/ 220 h 693"/>
                    <a:gd name="T4" fmla="*/ 1736 w 2000"/>
                    <a:gd name="T5" fmla="*/ 215 h 693"/>
                    <a:gd name="T6" fmla="*/ 265 w 2000"/>
                    <a:gd name="T7" fmla="*/ 215 h 693"/>
                    <a:gd name="T8" fmla="*/ 0 w 2000"/>
                    <a:gd name="T9" fmla="*/ 220 h 693"/>
                    <a:gd name="T10" fmla="*/ 1655 w 2000"/>
                    <a:gd name="T11" fmla="*/ 487 h 693"/>
                    <a:gd name="T12" fmla="*/ 1675 w 2000"/>
                    <a:gd name="T13" fmla="*/ 287 h 693"/>
                    <a:gd name="T14" fmla="*/ 1679 w 2000"/>
                    <a:gd name="T15" fmla="*/ 285 h 693"/>
                    <a:gd name="T16" fmla="*/ 1705 w 2000"/>
                    <a:gd name="T17" fmla="*/ 311 h 693"/>
                    <a:gd name="T18" fmla="*/ 1705 w 2000"/>
                    <a:gd name="T19" fmla="*/ 487 h 693"/>
                    <a:gd name="T20" fmla="*/ 1655 w 2000"/>
                    <a:gd name="T21" fmla="*/ 487 h 693"/>
                    <a:gd name="T22" fmla="*/ 1253 w 2000"/>
                    <a:gd name="T23" fmla="*/ 598 h 693"/>
                    <a:gd name="T24" fmla="*/ 1273 w 2000"/>
                    <a:gd name="T25" fmla="*/ 398 h 693"/>
                    <a:gd name="T26" fmla="*/ 1277 w 2000"/>
                    <a:gd name="T27" fmla="*/ 396 h 693"/>
                    <a:gd name="T28" fmla="*/ 1303 w 2000"/>
                    <a:gd name="T29" fmla="*/ 422 h 693"/>
                    <a:gd name="T30" fmla="*/ 1303 w 2000"/>
                    <a:gd name="T31" fmla="*/ 598 h 693"/>
                    <a:gd name="T32" fmla="*/ 1253 w 2000"/>
                    <a:gd name="T33" fmla="*/ 599 h 693"/>
                    <a:gd name="T34" fmla="*/ 801 w 2000"/>
                    <a:gd name="T35" fmla="*/ 625 h 693"/>
                    <a:gd name="T36" fmla="*/ 824 w 2000"/>
                    <a:gd name="T37" fmla="*/ 410 h 693"/>
                    <a:gd name="T38" fmla="*/ 852 w 2000"/>
                    <a:gd name="T39" fmla="*/ 431 h 693"/>
                    <a:gd name="T40" fmla="*/ 852 w 2000"/>
                    <a:gd name="T41" fmla="*/ 625 h 693"/>
                    <a:gd name="T42" fmla="*/ 801 w 2000"/>
                    <a:gd name="T43" fmla="*/ 626 h 693"/>
                    <a:gd name="T44" fmla="*/ 395 w 2000"/>
                    <a:gd name="T45" fmla="*/ 318 h 693"/>
                    <a:gd name="T46" fmla="*/ 424 w 2000"/>
                    <a:gd name="T47" fmla="*/ 340 h 693"/>
                    <a:gd name="T48" fmla="*/ 424 w 2000"/>
                    <a:gd name="T49" fmla="*/ 534 h 693"/>
                    <a:gd name="T50" fmla="*/ 373 w 2000"/>
                    <a:gd name="T51" fmla="*/ 535 h 693"/>
                    <a:gd name="T52" fmla="*/ 373 w 2000"/>
                    <a:gd name="T53" fmla="*/ 344 h 693"/>
                    <a:gd name="T54" fmla="*/ 92 w 2000"/>
                    <a:gd name="T55" fmla="*/ 373 h 693"/>
                    <a:gd name="T56" fmla="*/ 112 w 2000"/>
                    <a:gd name="T57" fmla="*/ 157 h 693"/>
                    <a:gd name="T58" fmla="*/ 116 w 2000"/>
                    <a:gd name="T59" fmla="*/ 155 h 693"/>
                    <a:gd name="T60" fmla="*/ 143 w 2000"/>
                    <a:gd name="T61" fmla="*/ 181 h 693"/>
                    <a:gd name="T62" fmla="*/ 143 w 2000"/>
                    <a:gd name="T63" fmla="*/ 373 h 693"/>
                    <a:gd name="T64" fmla="*/ 92 w 2000"/>
                    <a:gd name="T65" fmla="*/ 374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00" h="693">
                      <a:moveTo>
                        <a:pt x="286" y="550"/>
                      </a:moveTo>
                      <a:cubicBezTo>
                        <a:pt x="467" y="638"/>
                        <a:pt x="720" y="693"/>
                        <a:pt x="999" y="693"/>
                      </a:cubicBezTo>
                      <a:cubicBezTo>
                        <a:pt x="1279" y="693"/>
                        <a:pt x="1532" y="638"/>
                        <a:pt x="1714" y="550"/>
                      </a:cubicBezTo>
                      <a:cubicBezTo>
                        <a:pt x="1895" y="462"/>
                        <a:pt x="2000" y="343"/>
                        <a:pt x="2000" y="220"/>
                      </a:cubicBezTo>
                      <a:cubicBezTo>
                        <a:pt x="2000" y="2"/>
                        <a:pt x="2000" y="2"/>
                        <a:pt x="2000" y="2"/>
                      </a:cubicBezTo>
                      <a:cubicBezTo>
                        <a:pt x="1947" y="86"/>
                        <a:pt x="1855" y="157"/>
                        <a:pt x="1736" y="215"/>
                      </a:cubicBezTo>
                      <a:cubicBezTo>
                        <a:pt x="1546" y="307"/>
                        <a:pt x="1287" y="363"/>
                        <a:pt x="1001" y="363"/>
                      </a:cubicBezTo>
                      <a:cubicBezTo>
                        <a:pt x="715" y="363"/>
                        <a:pt x="455" y="307"/>
                        <a:pt x="265" y="215"/>
                      </a:cubicBezTo>
                      <a:cubicBezTo>
                        <a:pt x="145" y="157"/>
                        <a:pt x="52" y="84"/>
                        <a:pt x="0" y="0"/>
                      </a:cubicBezTo>
                      <a:cubicBezTo>
                        <a:pt x="0" y="220"/>
                        <a:pt x="0" y="220"/>
                        <a:pt x="0" y="220"/>
                      </a:cubicBezTo>
                      <a:cubicBezTo>
                        <a:pt x="0" y="343"/>
                        <a:pt x="105" y="462"/>
                        <a:pt x="286" y="550"/>
                      </a:cubicBezTo>
                      <a:close/>
                      <a:moveTo>
                        <a:pt x="1655" y="487"/>
                      </a:moveTo>
                      <a:cubicBezTo>
                        <a:pt x="1655" y="312"/>
                        <a:pt x="1655" y="312"/>
                        <a:pt x="1655" y="312"/>
                      </a:cubicBezTo>
                      <a:cubicBezTo>
                        <a:pt x="1655" y="300"/>
                        <a:pt x="1663" y="289"/>
                        <a:pt x="1675" y="287"/>
                      </a:cubicBezTo>
                      <a:cubicBezTo>
                        <a:pt x="1675" y="286"/>
                        <a:pt x="1675" y="286"/>
                        <a:pt x="1675" y="286"/>
                      </a:cubicBezTo>
                      <a:cubicBezTo>
                        <a:pt x="1676" y="285"/>
                        <a:pt x="1678" y="285"/>
                        <a:pt x="1679" y="285"/>
                      </a:cubicBezTo>
                      <a:cubicBezTo>
                        <a:pt x="1680" y="284"/>
                        <a:pt x="1681" y="284"/>
                        <a:pt x="1681" y="285"/>
                      </a:cubicBezTo>
                      <a:cubicBezTo>
                        <a:pt x="1695" y="285"/>
                        <a:pt x="1706" y="297"/>
                        <a:pt x="1705" y="311"/>
                      </a:cubicBezTo>
                      <a:cubicBezTo>
                        <a:pt x="1705" y="311"/>
                        <a:pt x="1705" y="312"/>
                        <a:pt x="1705" y="312"/>
                      </a:cubicBezTo>
                      <a:cubicBezTo>
                        <a:pt x="1705" y="487"/>
                        <a:pt x="1705" y="487"/>
                        <a:pt x="1705" y="487"/>
                      </a:cubicBezTo>
                      <a:cubicBezTo>
                        <a:pt x="1706" y="501"/>
                        <a:pt x="1694" y="512"/>
                        <a:pt x="1681" y="512"/>
                      </a:cubicBezTo>
                      <a:cubicBezTo>
                        <a:pt x="1667" y="512"/>
                        <a:pt x="1655" y="501"/>
                        <a:pt x="1655" y="487"/>
                      </a:cubicBezTo>
                      <a:cubicBezTo>
                        <a:pt x="1655" y="487"/>
                        <a:pt x="1655" y="487"/>
                        <a:pt x="1655" y="487"/>
                      </a:cubicBezTo>
                      <a:close/>
                      <a:moveTo>
                        <a:pt x="1253" y="598"/>
                      </a:moveTo>
                      <a:cubicBezTo>
                        <a:pt x="1253" y="423"/>
                        <a:pt x="1253" y="423"/>
                        <a:pt x="1253" y="423"/>
                      </a:cubicBezTo>
                      <a:cubicBezTo>
                        <a:pt x="1253" y="411"/>
                        <a:pt x="1261" y="401"/>
                        <a:pt x="1273" y="398"/>
                      </a:cubicBezTo>
                      <a:cubicBezTo>
                        <a:pt x="1273" y="398"/>
                        <a:pt x="1273" y="397"/>
                        <a:pt x="1273" y="397"/>
                      </a:cubicBezTo>
                      <a:cubicBezTo>
                        <a:pt x="1274" y="397"/>
                        <a:pt x="1276" y="396"/>
                        <a:pt x="1277" y="396"/>
                      </a:cubicBezTo>
                      <a:cubicBezTo>
                        <a:pt x="1278" y="396"/>
                        <a:pt x="1279" y="396"/>
                        <a:pt x="1279" y="396"/>
                      </a:cubicBezTo>
                      <a:cubicBezTo>
                        <a:pt x="1293" y="397"/>
                        <a:pt x="1304" y="408"/>
                        <a:pt x="1303" y="422"/>
                      </a:cubicBezTo>
                      <a:cubicBezTo>
                        <a:pt x="1303" y="423"/>
                        <a:pt x="1303" y="423"/>
                        <a:pt x="1303" y="423"/>
                      </a:cubicBezTo>
                      <a:cubicBezTo>
                        <a:pt x="1303" y="598"/>
                        <a:pt x="1303" y="598"/>
                        <a:pt x="1303" y="598"/>
                      </a:cubicBezTo>
                      <a:cubicBezTo>
                        <a:pt x="1304" y="612"/>
                        <a:pt x="1292" y="624"/>
                        <a:pt x="1279" y="624"/>
                      </a:cubicBezTo>
                      <a:cubicBezTo>
                        <a:pt x="1265" y="624"/>
                        <a:pt x="1253" y="613"/>
                        <a:pt x="1253" y="599"/>
                      </a:cubicBezTo>
                      <a:cubicBezTo>
                        <a:pt x="1253" y="599"/>
                        <a:pt x="1253" y="598"/>
                        <a:pt x="1253" y="598"/>
                      </a:cubicBezTo>
                      <a:close/>
                      <a:moveTo>
                        <a:pt x="801" y="625"/>
                      </a:moveTo>
                      <a:cubicBezTo>
                        <a:pt x="801" y="435"/>
                        <a:pt x="801" y="435"/>
                        <a:pt x="801" y="435"/>
                      </a:cubicBezTo>
                      <a:cubicBezTo>
                        <a:pt x="801" y="422"/>
                        <a:pt x="811" y="411"/>
                        <a:pt x="824" y="410"/>
                      </a:cubicBezTo>
                      <a:cubicBezTo>
                        <a:pt x="824" y="409"/>
                        <a:pt x="824" y="409"/>
                        <a:pt x="824" y="409"/>
                      </a:cubicBezTo>
                      <a:cubicBezTo>
                        <a:pt x="837" y="407"/>
                        <a:pt x="850" y="417"/>
                        <a:pt x="852" y="431"/>
                      </a:cubicBezTo>
                      <a:cubicBezTo>
                        <a:pt x="852" y="432"/>
                        <a:pt x="852" y="434"/>
                        <a:pt x="852" y="435"/>
                      </a:cubicBezTo>
                      <a:cubicBezTo>
                        <a:pt x="852" y="625"/>
                        <a:pt x="852" y="625"/>
                        <a:pt x="852" y="625"/>
                      </a:cubicBezTo>
                      <a:cubicBezTo>
                        <a:pt x="852" y="639"/>
                        <a:pt x="841" y="651"/>
                        <a:pt x="827" y="651"/>
                      </a:cubicBezTo>
                      <a:cubicBezTo>
                        <a:pt x="813" y="651"/>
                        <a:pt x="802" y="640"/>
                        <a:pt x="801" y="626"/>
                      </a:cubicBezTo>
                      <a:cubicBezTo>
                        <a:pt x="801" y="626"/>
                        <a:pt x="801" y="626"/>
                        <a:pt x="801" y="625"/>
                      </a:cubicBezTo>
                      <a:close/>
                      <a:moveTo>
                        <a:pt x="395" y="318"/>
                      </a:moveTo>
                      <a:cubicBezTo>
                        <a:pt x="396" y="318"/>
                        <a:pt x="396" y="317"/>
                        <a:pt x="396" y="317"/>
                      </a:cubicBezTo>
                      <a:cubicBezTo>
                        <a:pt x="410" y="316"/>
                        <a:pt x="422" y="326"/>
                        <a:pt x="424" y="340"/>
                      </a:cubicBezTo>
                      <a:cubicBezTo>
                        <a:pt x="424" y="342"/>
                        <a:pt x="424" y="343"/>
                        <a:pt x="424" y="344"/>
                      </a:cubicBezTo>
                      <a:cubicBezTo>
                        <a:pt x="424" y="534"/>
                        <a:pt x="424" y="534"/>
                        <a:pt x="424" y="534"/>
                      </a:cubicBezTo>
                      <a:cubicBezTo>
                        <a:pt x="424" y="548"/>
                        <a:pt x="413" y="559"/>
                        <a:pt x="399" y="560"/>
                      </a:cubicBezTo>
                      <a:cubicBezTo>
                        <a:pt x="385" y="560"/>
                        <a:pt x="373" y="549"/>
                        <a:pt x="373" y="535"/>
                      </a:cubicBezTo>
                      <a:cubicBezTo>
                        <a:pt x="373" y="534"/>
                        <a:pt x="373" y="534"/>
                        <a:pt x="373" y="534"/>
                      </a:cubicBezTo>
                      <a:cubicBezTo>
                        <a:pt x="373" y="344"/>
                        <a:pt x="373" y="344"/>
                        <a:pt x="373" y="344"/>
                      </a:cubicBezTo>
                      <a:cubicBezTo>
                        <a:pt x="372" y="331"/>
                        <a:pt x="382" y="320"/>
                        <a:pt x="395" y="318"/>
                      </a:cubicBezTo>
                      <a:close/>
                      <a:moveTo>
                        <a:pt x="92" y="373"/>
                      </a:moveTo>
                      <a:cubicBezTo>
                        <a:pt x="92" y="182"/>
                        <a:pt x="92" y="182"/>
                        <a:pt x="92" y="182"/>
                      </a:cubicBezTo>
                      <a:cubicBezTo>
                        <a:pt x="92" y="170"/>
                        <a:pt x="100" y="160"/>
                        <a:pt x="112" y="157"/>
                      </a:cubicBezTo>
                      <a:cubicBezTo>
                        <a:pt x="112" y="157"/>
                        <a:pt x="112" y="156"/>
                        <a:pt x="112" y="156"/>
                      </a:cubicBezTo>
                      <a:cubicBezTo>
                        <a:pt x="114" y="156"/>
                        <a:pt x="115" y="155"/>
                        <a:pt x="116" y="155"/>
                      </a:cubicBezTo>
                      <a:cubicBezTo>
                        <a:pt x="117" y="155"/>
                        <a:pt x="118" y="155"/>
                        <a:pt x="118" y="155"/>
                      </a:cubicBezTo>
                      <a:cubicBezTo>
                        <a:pt x="132" y="156"/>
                        <a:pt x="143" y="167"/>
                        <a:pt x="143" y="181"/>
                      </a:cubicBezTo>
                      <a:cubicBezTo>
                        <a:pt x="143" y="182"/>
                        <a:pt x="143" y="182"/>
                        <a:pt x="143" y="182"/>
                      </a:cubicBezTo>
                      <a:cubicBezTo>
                        <a:pt x="143" y="373"/>
                        <a:pt x="143" y="373"/>
                        <a:pt x="143" y="373"/>
                      </a:cubicBezTo>
                      <a:cubicBezTo>
                        <a:pt x="143" y="387"/>
                        <a:pt x="132" y="398"/>
                        <a:pt x="118" y="399"/>
                      </a:cubicBezTo>
                      <a:cubicBezTo>
                        <a:pt x="104" y="399"/>
                        <a:pt x="92" y="388"/>
                        <a:pt x="92" y="374"/>
                      </a:cubicBezTo>
                      <a:cubicBezTo>
                        <a:pt x="92" y="373"/>
                        <a:pt x="92" y="373"/>
                        <a:pt x="92" y="3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grpSp>
      <p:sp>
        <p:nvSpPr>
          <p:cNvPr id="243" name="Freeform: Shape 242">
            <a:extLst>
              <a:ext uri="{FF2B5EF4-FFF2-40B4-BE49-F238E27FC236}">
                <a16:creationId xmlns:a16="http://schemas.microsoft.com/office/drawing/2014/main" id="{3A5535E6-796B-4CB2-9ED2-F3B26BD0873E}"/>
              </a:ext>
            </a:extLst>
          </p:cNvPr>
          <p:cNvSpPr>
            <a:spLocks/>
          </p:cNvSpPr>
          <p:nvPr/>
        </p:nvSpPr>
        <p:spPr bwMode="auto">
          <a:xfrm>
            <a:off x="3066180" y="4035759"/>
            <a:ext cx="3333886" cy="661839"/>
          </a:xfrm>
          <a:custGeom>
            <a:avLst/>
            <a:gdLst>
              <a:gd name="connsiteX0" fmla="*/ 0 w 3333886"/>
              <a:gd name="connsiteY0" fmla="*/ 0 h 661839"/>
              <a:gd name="connsiteX1" fmla="*/ 756515 w 3333886"/>
              <a:gd name="connsiteY1" fmla="*/ 0 h 661839"/>
              <a:gd name="connsiteX2" fmla="*/ 2045201 w 3333886"/>
              <a:gd name="connsiteY2" fmla="*/ 0 h 661839"/>
              <a:gd name="connsiteX3" fmla="*/ 2846065 w 3333886"/>
              <a:gd name="connsiteY3" fmla="*/ 0 h 661839"/>
              <a:gd name="connsiteX4" fmla="*/ 2846065 w 3333886"/>
              <a:gd name="connsiteY4" fmla="*/ 1 h 661839"/>
              <a:gd name="connsiteX5" fmla="*/ 2859576 w 3333886"/>
              <a:gd name="connsiteY5" fmla="*/ 1 h 661839"/>
              <a:gd name="connsiteX6" fmla="*/ 2918646 w 3333886"/>
              <a:gd name="connsiteY6" fmla="*/ 1 h 661839"/>
              <a:gd name="connsiteX7" fmla="*/ 2941316 w 3333886"/>
              <a:gd name="connsiteY7" fmla="*/ 1 h 661839"/>
              <a:gd name="connsiteX8" fmla="*/ 2978722 w 3333886"/>
              <a:gd name="connsiteY8" fmla="*/ 1 h 661839"/>
              <a:gd name="connsiteX9" fmla="*/ 3058665 w 3333886"/>
              <a:gd name="connsiteY9" fmla="*/ 1 h 661839"/>
              <a:gd name="connsiteX10" fmla="*/ 3159318 w 3333886"/>
              <a:gd name="connsiteY10" fmla="*/ 47275 h 661839"/>
              <a:gd name="connsiteX11" fmla="*/ 3165608 w 3333886"/>
              <a:gd name="connsiteY11" fmla="*/ 53578 h 661839"/>
              <a:gd name="connsiteX12" fmla="*/ 3310296 w 3333886"/>
              <a:gd name="connsiteY12" fmla="*/ 252130 h 661839"/>
              <a:gd name="connsiteX13" fmla="*/ 3310296 w 3333886"/>
              <a:gd name="connsiteY13" fmla="*/ 409710 h 661839"/>
              <a:gd name="connsiteX14" fmla="*/ 3165608 w 3333886"/>
              <a:gd name="connsiteY14" fmla="*/ 608262 h 661839"/>
              <a:gd name="connsiteX15" fmla="*/ 3058665 w 3333886"/>
              <a:gd name="connsiteY15" fmla="*/ 661839 h 661839"/>
              <a:gd name="connsiteX16" fmla="*/ 2678073 w 3333886"/>
              <a:gd name="connsiteY16" fmla="*/ 661839 h 661839"/>
              <a:gd name="connsiteX17" fmla="*/ 2678743 w 3333886"/>
              <a:gd name="connsiteY17" fmla="*/ 660851 h 661839"/>
              <a:gd name="connsiteX18" fmla="*/ 756515 w 3333886"/>
              <a:gd name="connsiteY18" fmla="*/ 660851 h 661839"/>
              <a:gd name="connsiteX19" fmla="*/ 756515 w 3333886"/>
              <a:gd name="connsiteY19" fmla="*/ 660058 h 661839"/>
              <a:gd name="connsiteX20" fmla="*/ 0 w 3333886"/>
              <a:gd name="connsiteY20" fmla="*/ 660058 h 661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33886" h="661839">
                <a:moveTo>
                  <a:pt x="0" y="0"/>
                </a:moveTo>
                <a:lnTo>
                  <a:pt x="756515" y="0"/>
                </a:lnTo>
                <a:lnTo>
                  <a:pt x="2045201" y="0"/>
                </a:lnTo>
                <a:lnTo>
                  <a:pt x="2846065" y="0"/>
                </a:lnTo>
                <a:lnTo>
                  <a:pt x="2846065" y="1"/>
                </a:lnTo>
                <a:lnTo>
                  <a:pt x="2859576" y="1"/>
                </a:lnTo>
                <a:cubicBezTo>
                  <a:pt x="2873944" y="1"/>
                  <a:pt x="2893102" y="1"/>
                  <a:pt x="2918646" y="1"/>
                </a:cubicBezTo>
                <a:lnTo>
                  <a:pt x="2941316" y="1"/>
                </a:lnTo>
                <a:lnTo>
                  <a:pt x="2978722" y="1"/>
                </a:lnTo>
                <a:cubicBezTo>
                  <a:pt x="3001901" y="1"/>
                  <a:pt x="3028391" y="1"/>
                  <a:pt x="3058665" y="1"/>
                </a:cubicBezTo>
                <a:cubicBezTo>
                  <a:pt x="3099555" y="1"/>
                  <a:pt x="3134154" y="15759"/>
                  <a:pt x="3159318" y="47275"/>
                </a:cubicBezTo>
                <a:cubicBezTo>
                  <a:pt x="3162463" y="50427"/>
                  <a:pt x="3162463" y="50427"/>
                  <a:pt x="3165608" y="53578"/>
                </a:cubicBezTo>
                <a:cubicBezTo>
                  <a:pt x="3165608" y="53578"/>
                  <a:pt x="3165608" y="53578"/>
                  <a:pt x="3310296" y="252130"/>
                </a:cubicBezTo>
                <a:cubicBezTo>
                  <a:pt x="3341750" y="299404"/>
                  <a:pt x="3341750" y="362436"/>
                  <a:pt x="3310296" y="409710"/>
                </a:cubicBezTo>
                <a:cubicBezTo>
                  <a:pt x="3310296" y="409710"/>
                  <a:pt x="3310296" y="409710"/>
                  <a:pt x="3165608" y="608262"/>
                </a:cubicBezTo>
                <a:cubicBezTo>
                  <a:pt x="3140445" y="639778"/>
                  <a:pt x="3099555" y="661839"/>
                  <a:pt x="3058665" y="661839"/>
                </a:cubicBezTo>
                <a:cubicBezTo>
                  <a:pt x="3058665" y="661839"/>
                  <a:pt x="3058665" y="661839"/>
                  <a:pt x="2678073" y="661839"/>
                </a:cubicBezTo>
                <a:lnTo>
                  <a:pt x="2678743" y="660851"/>
                </a:lnTo>
                <a:lnTo>
                  <a:pt x="756515" y="660851"/>
                </a:lnTo>
                <a:lnTo>
                  <a:pt x="756515" y="660058"/>
                </a:lnTo>
                <a:lnTo>
                  <a:pt x="0" y="660058"/>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noAutofit/>
          </a:bodyPr>
          <a:lstStyle/>
          <a:p>
            <a:endParaRPr lang="en-IN" dirty="0"/>
          </a:p>
        </p:txBody>
      </p:sp>
      <p:sp>
        <p:nvSpPr>
          <p:cNvPr id="244" name="Rectangle: Rounded Corners 243">
            <a:extLst>
              <a:ext uri="{FF2B5EF4-FFF2-40B4-BE49-F238E27FC236}">
                <a16:creationId xmlns:a16="http://schemas.microsoft.com/office/drawing/2014/main" id="{6AE5007F-95AB-4989-83C2-53EE693B2E4E}"/>
              </a:ext>
            </a:extLst>
          </p:cNvPr>
          <p:cNvSpPr/>
          <p:nvPr/>
        </p:nvSpPr>
        <p:spPr>
          <a:xfrm>
            <a:off x="5299227" y="4180982"/>
            <a:ext cx="945105" cy="384568"/>
          </a:xfrm>
          <a:prstGeom prst="roundRect">
            <a:avLst>
              <a:gd name="adj" fmla="val 50000"/>
            </a:avLst>
          </a:prstGeom>
          <a:solidFill>
            <a:schemeClr val="tx1">
              <a:lumMod val="75000"/>
              <a:lumOff val="25000"/>
            </a:schemeClr>
          </a:solidFill>
          <a:ln w="9525">
            <a:solidFill>
              <a:schemeClr val="tx2">
                <a:lumMod val="50000"/>
                <a:lumOff val="50000"/>
              </a:schemeClr>
            </a:solidFill>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245" name="Rectangle 244">
            <a:extLst>
              <a:ext uri="{FF2B5EF4-FFF2-40B4-BE49-F238E27FC236}">
                <a16:creationId xmlns:a16="http://schemas.microsoft.com/office/drawing/2014/main" id="{9F5E1CA5-7F08-49DC-8CA0-7F8971131BF8}"/>
              </a:ext>
            </a:extLst>
          </p:cNvPr>
          <p:cNvSpPr/>
          <p:nvPr/>
        </p:nvSpPr>
        <p:spPr>
          <a:xfrm>
            <a:off x="5434930" y="4232986"/>
            <a:ext cx="511382" cy="246221"/>
          </a:xfrm>
          <a:prstGeom prst="rect">
            <a:avLst/>
          </a:prstGeom>
        </p:spPr>
        <p:txBody>
          <a:bodyPr wrap="square" lIns="0" tIns="0" rIns="0" bIns="0" anchor="ctr">
            <a:spAutoFit/>
          </a:bodyPr>
          <a:lstStyle/>
          <a:p>
            <a:pPr algn="ctr"/>
            <a:r>
              <a:rPr lang="en-IN" sz="1600" dirty="0">
                <a:solidFill>
                  <a:schemeClr val="bg1"/>
                </a:solidFill>
                <a:latin typeface="Bebas Neue Bold" panose="020B0606020202050201" pitchFamily="34" charset="0"/>
              </a:rPr>
              <a:t>+23.3%</a:t>
            </a:r>
          </a:p>
        </p:txBody>
      </p:sp>
      <p:sp>
        <p:nvSpPr>
          <p:cNvPr id="246" name="Isosceles Triangle 245">
            <a:extLst>
              <a:ext uri="{FF2B5EF4-FFF2-40B4-BE49-F238E27FC236}">
                <a16:creationId xmlns:a16="http://schemas.microsoft.com/office/drawing/2014/main" id="{5B1558B0-2915-44B8-B2E7-90805569FDD2}"/>
              </a:ext>
            </a:extLst>
          </p:cNvPr>
          <p:cNvSpPr/>
          <p:nvPr/>
        </p:nvSpPr>
        <p:spPr>
          <a:xfrm rot="10800000" flipV="1">
            <a:off x="5990064" y="4303628"/>
            <a:ext cx="123871" cy="118374"/>
          </a:xfrm>
          <a:prstGeom prst="triangl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247" name="Freeform 6">
            <a:extLst>
              <a:ext uri="{FF2B5EF4-FFF2-40B4-BE49-F238E27FC236}">
                <a16:creationId xmlns:a16="http://schemas.microsoft.com/office/drawing/2014/main" id="{428EB565-42A1-4A7F-896E-EC3D0D7361B4}"/>
              </a:ext>
            </a:extLst>
          </p:cNvPr>
          <p:cNvSpPr>
            <a:spLocks/>
          </p:cNvSpPr>
          <p:nvPr/>
        </p:nvSpPr>
        <p:spPr bwMode="auto">
          <a:xfrm>
            <a:off x="670694" y="3905231"/>
            <a:ext cx="1720780" cy="921058"/>
          </a:xfrm>
          <a:custGeom>
            <a:avLst/>
            <a:gdLst>
              <a:gd name="T0" fmla="*/ 470 w 546"/>
              <a:gd name="T1" fmla="*/ 146 h 292"/>
              <a:gd name="T2" fmla="*/ 491 w 546"/>
              <a:gd name="T3" fmla="*/ 62 h 292"/>
              <a:gd name="T4" fmla="*/ 546 w 546"/>
              <a:gd name="T5" fmla="*/ 0 h 292"/>
              <a:gd name="T6" fmla="*/ 106 w 546"/>
              <a:gd name="T7" fmla="*/ 0 h 292"/>
              <a:gd name="T8" fmla="*/ 106 w 546"/>
              <a:gd name="T9" fmla="*/ 0 h 292"/>
              <a:gd name="T10" fmla="*/ 106 w 546"/>
              <a:gd name="T11" fmla="*/ 0 h 292"/>
              <a:gd name="T12" fmla="*/ 106 w 546"/>
              <a:gd name="T13" fmla="*/ 0 h 292"/>
              <a:gd name="T14" fmla="*/ 106 w 546"/>
              <a:gd name="T15" fmla="*/ 0 h 292"/>
              <a:gd name="T16" fmla="*/ 106 w 546"/>
              <a:gd name="T17" fmla="*/ 0 h 292"/>
              <a:gd name="T18" fmla="*/ 106 w 546"/>
              <a:gd name="T19" fmla="*/ 0 h 292"/>
              <a:gd name="T20" fmla="*/ 105 w 546"/>
              <a:gd name="T21" fmla="*/ 0 h 292"/>
              <a:gd name="T22" fmla="*/ 105 w 546"/>
              <a:gd name="T23" fmla="*/ 0 h 292"/>
              <a:gd name="T24" fmla="*/ 105 w 546"/>
              <a:gd name="T25" fmla="*/ 0 h 292"/>
              <a:gd name="T26" fmla="*/ 105 w 546"/>
              <a:gd name="T27" fmla="*/ 0 h 292"/>
              <a:gd name="T28" fmla="*/ 105 w 546"/>
              <a:gd name="T29" fmla="*/ 0 h 292"/>
              <a:gd name="T30" fmla="*/ 105 w 546"/>
              <a:gd name="T31" fmla="*/ 0 h 292"/>
              <a:gd name="T32" fmla="*/ 105 w 546"/>
              <a:gd name="T33" fmla="*/ 0 h 292"/>
              <a:gd name="T34" fmla="*/ 105 w 546"/>
              <a:gd name="T35" fmla="*/ 0 h 292"/>
              <a:gd name="T36" fmla="*/ 105 w 546"/>
              <a:gd name="T37" fmla="*/ 0 h 292"/>
              <a:gd name="T38" fmla="*/ 105 w 546"/>
              <a:gd name="T39" fmla="*/ 0 h 292"/>
              <a:gd name="T40" fmla="*/ 105 w 546"/>
              <a:gd name="T41" fmla="*/ 0 h 292"/>
              <a:gd name="T42" fmla="*/ 104 w 546"/>
              <a:gd name="T43" fmla="*/ 0 h 292"/>
              <a:gd name="T44" fmla="*/ 104 w 546"/>
              <a:gd name="T45" fmla="*/ 0 h 292"/>
              <a:gd name="T46" fmla="*/ 104 w 546"/>
              <a:gd name="T47" fmla="*/ 0 h 292"/>
              <a:gd name="T48" fmla="*/ 104 w 546"/>
              <a:gd name="T49" fmla="*/ 0 h 292"/>
              <a:gd name="T50" fmla="*/ 104 w 546"/>
              <a:gd name="T51" fmla="*/ 0 h 292"/>
              <a:gd name="T52" fmla="*/ 104 w 546"/>
              <a:gd name="T53" fmla="*/ 0 h 292"/>
              <a:gd name="T54" fmla="*/ 104 w 546"/>
              <a:gd name="T55" fmla="*/ 0 h 292"/>
              <a:gd name="T56" fmla="*/ 104 w 546"/>
              <a:gd name="T57" fmla="*/ 0 h 292"/>
              <a:gd name="T58" fmla="*/ 104 w 546"/>
              <a:gd name="T59" fmla="*/ 0 h 292"/>
              <a:gd name="T60" fmla="*/ 104 w 546"/>
              <a:gd name="T61" fmla="*/ 0 h 292"/>
              <a:gd name="T62" fmla="*/ 104 w 546"/>
              <a:gd name="T63" fmla="*/ 0 h 292"/>
              <a:gd name="T64" fmla="*/ 104 w 546"/>
              <a:gd name="T65" fmla="*/ 0 h 292"/>
              <a:gd name="T66" fmla="*/ 103 w 546"/>
              <a:gd name="T67" fmla="*/ 0 h 292"/>
              <a:gd name="T68" fmla="*/ 103 w 546"/>
              <a:gd name="T69" fmla="*/ 0 h 292"/>
              <a:gd name="T70" fmla="*/ 103 w 546"/>
              <a:gd name="T71" fmla="*/ 0 h 292"/>
              <a:gd name="T72" fmla="*/ 103 w 546"/>
              <a:gd name="T73" fmla="*/ 0 h 292"/>
              <a:gd name="T74" fmla="*/ 96 w 546"/>
              <a:gd name="T75" fmla="*/ 0 h 292"/>
              <a:gd name="T76" fmla="*/ 94 w 546"/>
              <a:gd name="T77" fmla="*/ 0 h 292"/>
              <a:gd name="T78" fmla="*/ 89 w 546"/>
              <a:gd name="T79" fmla="*/ 1 h 292"/>
              <a:gd name="T80" fmla="*/ 88 w 546"/>
              <a:gd name="T81" fmla="*/ 1 h 292"/>
              <a:gd name="T82" fmla="*/ 81 w 546"/>
              <a:gd name="T83" fmla="*/ 3 h 292"/>
              <a:gd name="T84" fmla="*/ 80 w 546"/>
              <a:gd name="T85" fmla="*/ 3 h 292"/>
              <a:gd name="T86" fmla="*/ 74 w 546"/>
              <a:gd name="T87" fmla="*/ 5 h 292"/>
              <a:gd name="T88" fmla="*/ 73 w 546"/>
              <a:gd name="T89" fmla="*/ 5 h 292"/>
              <a:gd name="T90" fmla="*/ 67 w 546"/>
              <a:gd name="T91" fmla="*/ 7 h 292"/>
              <a:gd name="T92" fmla="*/ 66 w 546"/>
              <a:gd name="T93" fmla="*/ 8 h 292"/>
              <a:gd name="T94" fmla="*/ 60 w 546"/>
              <a:gd name="T95" fmla="*/ 10 h 292"/>
              <a:gd name="T96" fmla="*/ 59 w 546"/>
              <a:gd name="T97" fmla="*/ 11 h 292"/>
              <a:gd name="T98" fmla="*/ 53 w 546"/>
              <a:gd name="T99" fmla="*/ 14 h 292"/>
              <a:gd name="T100" fmla="*/ 53 w 546"/>
              <a:gd name="T101" fmla="*/ 14 h 292"/>
              <a:gd name="T102" fmla="*/ 48 w 546"/>
              <a:gd name="T103" fmla="*/ 17 h 292"/>
              <a:gd name="T104" fmla="*/ 47 w 546"/>
              <a:gd name="T105" fmla="*/ 18 h 292"/>
              <a:gd name="T106" fmla="*/ 36 w 546"/>
              <a:gd name="T107" fmla="*/ 26 h 292"/>
              <a:gd name="T108" fmla="*/ 35 w 546"/>
              <a:gd name="T109" fmla="*/ 27 h 292"/>
              <a:gd name="T110" fmla="*/ 26 w 546"/>
              <a:gd name="T111" fmla="*/ 37 h 292"/>
              <a:gd name="T112" fmla="*/ 25 w 546"/>
              <a:gd name="T113" fmla="*/ 37 h 292"/>
              <a:gd name="T114" fmla="*/ 0 w 546"/>
              <a:gd name="T115" fmla="*/ 106 h 292"/>
              <a:gd name="T116" fmla="*/ 0 w 546"/>
              <a:gd name="T117" fmla="*/ 186 h 292"/>
              <a:gd name="T118" fmla="*/ 106 w 546"/>
              <a:gd name="T119" fmla="*/ 292 h 292"/>
              <a:gd name="T120" fmla="*/ 544 w 546"/>
              <a:gd name="T121" fmla="*/ 292 h 292"/>
              <a:gd name="T122" fmla="*/ 542 w 546"/>
              <a:gd name="T123" fmla="*/ 289 h 292"/>
              <a:gd name="T124" fmla="*/ 470 w 546"/>
              <a:gd name="T125" fmla="*/ 146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6" h="292">
                <a:moveTo>
                  <a:pt x="470" y="146"/>
                </a:moveTo>
                <a:cubicBezTo>
                  <a:pt x="470" y="115"/>
                  <a:pt x="477" y="87"/>
                  <a:pt x="491" y="62"/>
                </a:cubicBezTo>
                <a:cubicBezTo>
                  <a:pt x="504" y="37"/>
                  <a:pt x="523" y="16"/>
                  <a:pt x="54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3" y="0"/>
                  <a:pt x="103" y="0"/>
                </a:cubicBezTo>
                <a:cubicBezTo>
                  <a:pt x="103" y="0"/>
                  <a:pt x="103" y="0"/>
                  <a:pt x="103" y="0"/>
                </a:cubicBezTo>
                <a:cubicBezTo>
                  <a:pt x="103" y="0"/>
                  <a:pt x="103" y="0"/>
                  <a:pt x="103" y="0"/>
                </a:cubicBezTo>
                <a:cubicBezTo>
                  <a:pt x="103" y="0"/>
                  <a:pt x="103" y="0"/>
                  <a:pt x="103" y="0"/>
                </a:cubicBezTo>
                <a:cubicBezTo>
                  <a:pt x="101" y="0"/>
                  <a:pt x="98" y="0"/>
                  <a:pt x="96" y="0"/>
                </a:cubicBezTo>
                <a:cubicBezTo>
                  <a:pt x="96" y="0"/>
                  <a:pt x="95" y="0"/>
                  <a:pt x="94" y="0"/>
                </a:cubicBezTo>
                <a:cubicBezTo>
                  <a:pt x="92" y="1"/>
                  <a:pt x="90" y="1"/>
                  <a:pt x="89" y="1"/>
                </a:cubicBezTo>
                <a:cubicBezTo>
                  <a:pt x="88" y="1"/>
                  <a:pt x="88" y="1"/>
                  <a:pt x="88" y="1"/>
                </a:cubicBezTo>
                <a:cubicBezTo>
                  <a:pt x="85" y="2"/>
                  <a:pt x="83" y="2"/>
                  <a:pt x="81" y="3"/>
                </a:cubicBezTo>
                <a:cubicBezTo>
                  <a:pt x="81" y="3"/>
                  <a:pt x="80" y="3"/>
                  <a:pt x="80" y="3"/>
                </a:cubicBezTo>
                <a:cubicBezTo>
                  <a:pt x="78" y="4"/>
                  <a:pt x="76" y="4"/>
                  <a:pt x="74" y="5"/>
                </a:cubicBezTo>
                <a:cubicBezTo>
                  <a:pt x="74" y="5"/>
                  <a:pt x="73" y="5"/>
                  <a:pt x="73" y="5"/>
                </a:cubicBezTo>
                <a:cubicBezTo>
                  <a:pt x="71" y="6"/>
                  <a:pt x="69" y="6"/>
                  <a:pt x="67" y="7"/>
                </a:cubicBezTo>
                <a:cubicBezTo>
                  <a:pt x="66" y="7"/>
                  <a:pt x="66" y="8"/>
                  <a:pt x="66" y="8"/>
                </a:cubicBezTo>
                <a:cubicBezTo>
                  <a:pt x="64" y="8"/>
                  <a:pt x="62" y="9"/>
                  <a:pt x="60" y="10"/>
                </a:cubicBezTo>
                <a:cubicBezTo>
                  <a:pt x="60" y="10"/>
                  <a:pt x="60" y="10"/>
                  <a:pt x="59" y="11"/>
                </a:cubicBezTo>
                <a:cubicBezTo>
                  <a:pt x="57" y="12"/>
                  <a:pt x="55" y="13"/>
                  <a:pt x="53" y="14"/>
                </a:cubicBezTo>
                <a:cubicBezTo>
                  <a:pt x="53" y="14"/>
                  <a:pt x="53" y="14"/>
                  <a:pt x="53" y="14"/>
                </a:cubicBezTo>
                <a:cubicBezTo>
                  <a:pt x="51" y="15"/>
                  <a:pt x="49" y="16"/>
                  <a:pt x="48" y="17"/>
                </a:cubicBezTo>
                <a:cubicBezTo>
                  <a:pt x="47" y="18"/>
                  <a:pt x="47" y="18"/>
                  <a:pt x="47" y="18"/>
                </a:cubicBezTo>
                <a:cubicBezTo>
                  <a:pt x="43" y="21"/>
                  <a:pt x="39" y="23"/>
                  <a:pt x="36" y="26"/>
                </a:cubicBezTo>
                <a:cubicBezTo>
                  <a:pt x="36" y="27"/>
                  <a:pt x="36" y="27"/>
                  <a:pt x="35" y="27"/>
                </a:cubicBezTo>
                <a:cubicBezTo>
                  <a:pt x="32" y="30"/>
                  <a:pt x="29" y="33"/>
                  <a:pt x="26" y="37"/>
                </a:cubicBezTo>
                <a:cubicBezTo>
                  <a:pt x="25" y="37"/>
                  <a:pt x="25" y="37"/>
                  <a:pt x="25" y="37"/>
                </a:cubicBezTo>
                <a:cubicBezTo>
                  <a:pt x="10" y="56"/>
                  <a:pt x="0" y="79"/>
                  <a:pt x="0" y="106"/>
                </a:cubicBezTo>
                <a:cubicBezTo>
                  <a:pt x="0" y="186"/>
                  <a:pt x="0" y="186"/>
                  <a:pt x="0" y="186"/>
                </a:cubicBezTo>
                <a:cubicBezTo>
                  <a:pt x="0" y="244"/>
                  <a:pt x="48" y="292"/>
                  <a:pt x="106" y="292"/>
                </a:cubicBezTo>
                <a:cubicBezTo>
                  <a:pt x="544" y="292"/>
                  <a:pt x="544" y="292"/>
                  <a:pt x="544" y="292"/>
                </a:cubicBezTo>
                <a:cubicBezTo>
                  <a:pt x="543" y="291"/>
                  <a:pt x="542" y="290"/>
                  <a:pt x="542" y="289"/>
                </a:cubicBezTo>
                <a:cubicBezTo>
                  <a:pt x="498" y="256"/>
                  <a:pt x="470" y="204"/>
                  <a:pt x="470" y="146"/>
                </a:cubicBez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248" name="Freeform: Shape 247">
            <a:extLst>
              <a:ext uri="{FF2B5EF4-FFF2-40B4-BE49-F238E27FC236}">
                <a16:creationId xmlns:a16="http://schemas.microsoft.com/office/drawing/2014/main" id="{A67F26E1-A02C-4492-A60C-1AD8BADFB676}"/>
              </a:ext>
            </a:extLst>
          </p:cNvPr>
          <p:cNvSpPr>
            <a:spLocks/>
          </p:cNvSpPr>
          <p:nvPr/>
        </p:nvSpPr>
        <p:spPr bwMode="auto">
          <a:xfrm>
            <a:off x="3189356" y="4097909"/>
            <a:ext cx="1997402" cy="534408"/>
          </a:xfrm>
          <a:custGeom>
            <a:avLst/>
            <a:gdLst>
              <a:gd name="connsiteX0" fmla="*/ 0 w 1997402"/>
              <a:gd name="connsiteY0" fmla="*/ 0 h 534408"/>
              <a:gd name="connsiteX1" fmla="*/ 1591548 w 1997402"/>
              <a:gd name="connsiteY1" fmla="*/ 0 h 534408"/>
              <a:gd name="connsiteX2" fmla="*/ 1591548 w 1997402"/>
              <a:gd name="connsiteY2" fmla="*/ 356 h 534408"/>
              <a:gd name="connsiteX3" fmla="*/ 1784986 w 1997402"/>
              <a:gd name="connsiteY3" fmla="*/ 356 h 534408"/>
              <a:gd name="connsiteX4" fmla="*/ 1841638 w 1997402"/>
              <a:gd name="connsiteY4" fmla="*/ 28773 h 534408"/>
              <a:gd name="connsiteX5" fmla="*/ 1983239 w 1997402"/>
              <a:gd name="connsiteY5" fmla="*/ 227478 h 534408"/>
              <a:gd name="connsiteX6" fmla="*/ 1983239 w 1997402"/>
              <a:gd name="connsiteY6" fmla="*/ 309529 h 534408"/>
              <a:gd name="connsiteX7" fmla="*/ 1841638 w 1997402"/>
              <a:gd name="connsiteY7" fmla="*/ 505088 h 534408"/>
              <a:gd name="connsiteX8" fmla="*/ 1784986 w 1997402"/>
              <a:gd name="connsiteY8" fmla="*/ 533505 h 534408"/>
              <a:gd name="connsiteX9" fmla="*/ 1591548 w 1997402"/>
              <a:gd name="connsiteY9" fmla="*/ 533505 h 534408"/>
              <a:gd name="connsiteX10" fmla="*/ 1591548 w 1997402"/>
              <a:gd name="connsiteY10" fmla="*/ 534408 h 534408"/>
              <a:gd name="connsiteX11" fmla="*/ 0 w 1997402"/>
              <a:gd name="connsiteY11" fmla="*/ 534408 h 53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7402" h="534408">
                <a:moveTo>
                  <a:pt x="0" y="0"/>
                </a:moveTo>
                <a:lnTo>
                  <a:pt x="1591548" y="0"/>
                </a:lnTo>
                <a:lnTo>
                  <a:pt x="1591548" y="356"/>
                </a:lnTo>
                <a:lnTo>
                  <a:pt x="1784986" y="356"/>
                </a:lnTo>
                <a:cubicBezTo>
                  <a:pt x="1806989" y="356"/>
                  <a:pt x="1829049" y="9846"/>
                  <a:pt x="1841638" y="28773"/>
                </a:cubicBezTo>
                <a:lnTo>
                  <a:pt x="1983239" y="227478"/>
                </a:lnTo>
                <a:cubicBezTo>
                  <a:pt x="2002123" y="252749"/>
                  <a:pt x="2002123" y="284258"/>
                  <a:pt x="1983239" y="309529"/>
                </a:cubicBezTo>
                <a:lnTo>
                  <a:pt x="1841638" y="505088"/>
                </a:lnTo>
                <a:cubicBezTo>
                  <a:pt x="1829049" y="524015"/>
                  <a:pt x="1806989" y="533505"/>
                  <a:pt x="1784986" y="533505"/>
                </a:cubicBezTo>
                <a:lnTo>
                  <a:pt x="1591548" y="533505"/>
                </a:lnTo>
                <a:lnTo>
                  <a:pt x="1591548" y="534408"/>
                </a:lnTo>
                <a:lnTo>
                  <a:pt x="0" y="534408"/>
                </a:lnTo>
                <a:close/>
              </a:path>
            </a:pathLst>
          </a:custGeom>
          <a:solidFill>
            <a:srgbClr val="604878"/>
          </a:solidFill>
          <a:ln w="9525">
            <a:noFill/>
            <a:round/>
            <a:headEnd/>
            <a:tailEnd/>
          </a:ln>
        </p:spPr>
        <p:txBody>
          <a:bodyPr vert="horz" wrap="square" lIns="91440" tIns="45720" rIns="91440" bIns="45720" numCol="1" anchor="t" anchorCtr="0" compatLnSpc="1">
            <a:prstTxWarp prst="textNoShape">
              <a:avLst/>
            </a:prstTxWarp>
            <a:noAutofit/>
          </a:bodyPr>
          <a:lstStyle/>
          <a:p>
            <a:endParaRPr lang="en-IN" dirty="0"/>
          </a:p>
        </p:txBody>
      </p:sp>
      <p:sp>
        <p:nvSpPr>
          <p:cNvPr id="250" name="Oval 10">
            <a:extLst>
              <a:ext uri="{FF2B5EF4-FFF2-40B4-BE49-F238E27FC236}">
                <a16:creationId xmlns:a16="http://schemas.microsoft.com/office/drawing/2014/main" id="{D3497EBD-BC51-4FC1-A5D4-55BE24DE9662}"/>
              </a:ext>
            </a:extLst>
          </p:cNvPr>
          <p:cNvSpPr>
            <a:spLocks noChangeArrowheads="1"/>
          </p:cNvSpPr>
          <p:nvPr/>
        </p:nvSpPr>
        <p:spPr bwMode="auto">
          <a:xfrm>
            <a:off x="2262783" y="3912584"/>
            <a:ext cx="904512" cy="906351"/>
          </a:xfrm>
          <a:prstGeom prst="ellipse">
            <a:avLst/>
          </a:pr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254" name="Rectangle 253">
            <a:extLst>
              <a:ext uri="{FF2B5EF4-FFF2-40B4-BE49-F238E27FC236}">
                <a16:creationId xmlns:a16="http://schemas.microsoft.com/office/drawing/2014/main" id="{4AB5A48C-67F9-4A12-9431-5AF49DFD323C}"/>
              </a:ext>
            </a:extLst>
          </p:cNvPr>
          <p:cNvSpPr/>
          <p:nvPr/>
        </p:nvSpPr>
        <p:spPr>
          <a:xfrm>
            <a:off x="3579801" y="4171430"/>
            <a:ext cx="1136529" cy="369332"/>
          </a:xfrm>
          <a:prstGeom prst="rect">
            <a:avLst/>
          </a:prstGeom>
        </p:spPr>
        <p:txBody>
          <a:bodyPr wrap="none" lIns="0" tIns="0" rIns="0" bIns="0" anchor="ctr">
            <a:spAutoFit/>
          </a:bodyPr>
          <a:lstStyle/>
          <a:p>
            <a:pPr lvl="0" algn="ctr">
              <a:defRPr/>
            </a:pPr>
            <a:r>
              <a:rPr lang="en-ZA" sz="2400" dirty="0">
                <a:solidFill>
                  <a:schemeClr val="bg1"/>
                </a:solidFill>
                <a:latin typeface="Bebas Neue Bold" panose="020B0606020202050201" pitchFamily="34" charset="0"/>
              </a:rPr>
              <a:t>13.8 nights</a:t>
            </a:r>
          </a:p>
        </p:txBody>
      </p:sp>
      <p:sp>
        <p:nvSpPr>
          <p:cNvPr id="249" name="Freeform 9">
            <a:extLst>
              <a:ext uri="{FF2B5EF4-FFF2-40B4-BE49-F238E27FC236}">
                <a16:creationId xmlns:a16="http://schemas.microsoft.com/office/drawing/2014/main" id="{A2EF7344-F2EE-43AA-B7D8-1C9BD851E522}"/>
              </a:ext>
            </a:extLst>
          </p:cNvPr>
          <p:cNvSpPr>
            <a:spLocks noEditPoints="1"/>
          </p:cNvSpPr>
          <p:nvPr/>
        </p:nvSpPr>
        <p:spPr bwMode="auto">
          <a:xfrm>
            <a:off x="2152477" y="3802278"/>
            <a:ext cx="1125125" cy="1125125"/>
          </a:xfrm>
          <a:custGeom>
            <a:avLst/>
            <a:gdLst>
              <a:gd name="T0" fmla="*/ 336 w 357"/>
              <a:gd name="T1" fmla="*/ 94 h 357"/>
              <a:gd name="T2" fmla="*/ 333 w 357"/>
              <a:gd name="T3" fmla="*/ 89 h 357"/>
              <a:gd name="T4" fmla="*/ 328 w 357"/>
              <a:gd name="T5" fmla="*/ 81 h 357"/>
              <a:gd name="T6" fmla="*/ 323 w 357"/>
              <a:gd name="T7" fmla="*/ 74 h 357"/>
              <a:gd name="T8" fmla="*/ 264 w 357"/>
              <a:gd name="T9" fmla="*/ 22 h 357"/>
              <a:gd name="T10" fmla="*/ 178 w 357"/>
              <a:gd name="T11" fmla="*/ 0 h 357"/>
              <a:gd name="T12" fmla="*/ 93 w 357"/>
              <a:gd name="T13" fmla="*/ 22 h 357"/>
              <a:gd name="T14" fmla="*/ 76 w 357"/>
              <a:gd name="T15" fmla="*/ 33 h 357"/>
              <a:gd name="T16" fmla="*/ 21 w 357"/>
              <a:gd name="T17" fmla="*/ 95 h 357"/>
              <a:gd name="T18" fmla="*/ 0 w 357"/>
              <a:gd name="T19" fmla="*/ 179 h 357"/>
              <a:gd name="T20" fmla="*/ 72 w 357"/>
              <a:gd name="T21" fmla="*/ 322 h 357"/>
              <a:gd name="T22" fmla="*/ 76 w 357"/>
              <a:gd name="T23" fmla="*/ 325 h 357"/>
              <a:gd name="T24" fmla="*/ 178 w 357"/>
              <a:gd name="T25" fmla="*/ 357 h 357"/>
              <a:gd name="T26" fmla="*/ 323 w 357"/>
              <a:gd name="T27" fmla="*/ 284 h 357"/>
              <a:gd name="T28" fmla="*/ 336 w 357"/>
              <a:gd name="T29" fmla="*/ 263 h 357"/>
              <a:gd name="T30" fmla="*/ 357 w 357"/>
              <a:gd name="T31" fmla="*/ 179 h 357"/>
              <a:gd name="T32" fmla="*/ 336 w 357"/>
              <a:gd name="T33" fmla="*/ 94 h 357"/>
              <a:gd name="T34" fmla="*/ 178 w 357"/>
              <a:gd name="T35" fmla="*/ 323 h 357"/>
              <a:gd name="T36" fmla="*/ 35 w 357"/>
              <a:gd name="T37" fmla="*/ 179 h 357"/>
              <a:gd name="T38" fmla="*/ 178 w 357"/>
              <a:gd name="T39" fmla="*/ 35 h 357"/>
              <a:gd name="T40" fmla="*/ 322 w 357"/>
              <a:gd name="T41" fmla="*/ 179 h 357"/>
              <a:gd name="T42" fmla="*/ 178 w 357"/>
              <a:gd name="T43" fmla="*/ 32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7" h="357">
                <a:moveTo>
                  <a:pt x="336" y="94"/>
                </a:moveTo>
                <a:cubicBezTo>
                  <a:pt x="335" y="92"/>
                  <a:pt x="334" y="91"/>
                  <a:pt x="333" y="89"/>
                </a:cubicBezTo>
                <a:cubicBezTo>
                  <a:pt x="331" y="86"/>
                  <a:pt x="330" y="84"/>
                  <a:pt x="328" y="81"/>
                </a:cubicBezTo>
                <a:cubicBezTo>
                  <a:pt x="326" y="78"/>
                  <a:pt x="325" y="76"/>
                  <a:pt x="323" y="74"/>
                </a:cubicBezTo>
                <a:cubicBezTo>
                  <a:pt x="307" y="52"/>
                  <a:pt x="287" y="35"/>
                  <a:pt x="264" y="22"/>
                </a:cubicBezTo>
                <a:cubicBezTo>
                  <a:pt x="239" y="8"/>
                  <a:pt x="210" y="0"/>
                  <a:pt x="178" y="0"/>
                </a:cubicBezTo>
                <a:cubicBezTo>
                  <a:pt x="147" y="0"/>
                  <a:pt x="118" y="8"/>
                  <a:pt x="93" y="22"/>
                </a:cubicBezTo>
                <a:cubicBezTo>
                  <a:pt x="87" y="25"/>
                  <a:pt x="81" y="29"/>
                  <a:pt x="76" y="33"/>
                </a:cubicBezTo>
                <a:cubicBezTo>
                  <a:pt x="53" y="49"/>
                  <a:pt x="34" y="70"/>
                  <a:pt x="21" y="95"/>
                </a:cubicBezTo>
                <a:cubicBezTo>
                  <a:pt x="7" y="120"/>
                  <a:pt x="0" y="148"/>
                  <a:pt x="0" y="179"/>
                </a:cubicBezTo>
                <a:cubicBezTo>
                  <a:pt x="0" y="237"/>
                  <a:pt x="28" y="289"/>
                  <a:pt x="72" y="322"/>
                </a:cubicBezTo>
                <a:cubicBezTo>
                  <a:pt x="73" y="323"/>
                  <a:pt x="74" y="324"/>
                  <a:pt x="76" y="325"/>
                </a:cubicBezTo>
                <a:cubicBezTo>
                  <a:pt x="105" y="345"/>
                  <a:pt x="140" y="357"/>
                  <a:pt x="178" y="357"/>
                </a:cubicBezTo>
                <a:cubicBezTo>
                  <a:pt x="238" y="357"/>
                  <a:pt x="290" y="328"/>
                  <a:pt x="323" y="284"/>
                </a:cubicBezTo>
                <a:cubicBezTo>
                  <a:pt x="328" y="277"/>
                  <a:pt x="332" y="271"/>
                  <a:pt x="336" y="263"/>
                </a:cubicBezTo>
                <a:cubicBezTo>
                  <a:pt x="349" y="238"/>
                  <a:pt x="357" y="209"/>
                  <a:pt x="357" y="179"/>
                </a:cubicBezTo>
                <a:cubicBezTo>
                  <a:pt x="357" y="148"/>
                  <a:pt x="349" y="119"/>
                  <a:pt x="336" y="94"/>
                </a:cubicBezTo>
                <a:close/>
                <a:moveTo>
                  <a:pt x="178" y="323"/>
                </a:moveTo>
                <a:cubicBezTo>
                  <a:pt x="99" y="323"/>
                  <a:pt x="35" y="258"/>
                  <a:pt x="35" y="179"/>
                </a:cubicBezTo>
                <a:cubicBezTo>
                  <a:pt x="35" y="99"/>
                  <a:pt x="99" y="35"/>
                  <a:pt x="178" y="35"/>
                </a:cubicBezTo>
                <a:cubicBezTo>
                  <a:pt x="258" y="35"/>
                  <a:pt x="322" y="99"/>
                  <a:pt x="322" y="179"/>
                </a:cubicBezTo>
                <a:cubicBezTo>
                  <a:pt x="322" y="258"/>
                  <a:pt x="258" y="323"/>
                  <a:pt x="178" y="323"/>
                </a:cubicBezTo>
                <a:close/>
              </a:path>
            </a:pathLst>
          </a:custGeom>
          <a:solidFill>
            <a:schemeClr val="accent5"/>
          </a:solidFill>
          <a:ln w="2857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251" name="Freeform 11">
            <a:extLst>
              <a:ext uri="{FF2B5EF4-FFF2-40B4-BE49-F238E27FC236}">
                <a16:creationId xmlns:a16="http://schemas.microsoft.com/office/drawing/2014/main" id="{DB3C06C8-A067-456B-A146-B231232C4876}"/>
              </a:ext>
            </a:extLst>
          </p:cNvPr>
          <p:cNvSpPr>
            <a:spLocks/>
          </p:cNvSpPr>
          <p:nvPr/>
        </p:nvSpPr>
        <p:spPr bwMode="auto">
          <a:xfrm>
            <a:off x="793869" y="4013699"/>
            <a:ext cx="2272312" cy="705961"/>
          </a:xfrm>
          <a:custGeom>
            <a:avLst/>
            <a:gdLst>
              <a:gd name="T0" fmla="*/ 609 w 721"/>
              <a:gd name="T1" fmla="*/ 0 h 224"/>
              <a:gd name="T2" fmla="*/ 70 w 721"/>
              <a:gd name="T3" fmla="*/ 0 h 224"/>
              <a:gd name="T4" fmla="*/ 0 w 721"/>
              <a:gd name="T5" fmla="*/ 70 h 224"/>
              <a:gd name="T6" fmla="*/ 0 w 721"/>
              <a:gd name="T7" fmla="*/ 153 h 224"/>
              <a:gd name="T8" fmla="*/ 70 w 721"/>
              <a:gd name="T9" fmla="*/ 224 h 224"/>
              <a:gd name="T10" fmla="*/ 609 w 721"/>
              <a:gd name="T11" fmla="*/ 224 h 224"/>
              <a:gd name="T12" fmla="*/ 721 w 721"/>
              <a:gd name="T13" fmla="*/ 112 h 224"/>
              <a:gd name="T14" fmla="*/ 609 w 721"/>
              <a:gd name="T15" fmla="*/ 0 h 2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1" h="224">
                <a:moveTo>
                  <a:pt x="609" y="0"/>
                </a:moveTo>
                <a:cubicBezTo>
                  <a:pt x="70" y="0"/>
                  <a:pt x="70" y="0"/>
                  <a:pt x="70" y="0"/>
                </a:cubicBezTo>
                <a:cubicBezTo>
                  <a:pt x="32" y="0"/>
                  <a:pt x="0" y="31"/>
                  <a:pt x="0" y="70"/>
                </a:cubicBezTo>
                <a:cubicBezTo>
                  <a:pt x="0" y="153"/>
                  <a:pt x="0" y="153"/>
                  <a:pt x="0" y="153"/>
                </a:cubicBezTo>
                <a:cubicBezTo>
                  <a:pt x="0" y="192"/>
                  <a:pt x="32" y="224"/>
                  <a:pt x="70" y="224"/>
                </a:cubicBezTo>
                <a:cubicBezTo>
                  <a:pt x="609" y="224"/>
                  <a:pt x="609" y="224"/>
                  <a:pt x="609" y="224"/>
                </a:cubicBezTo>
                <a:cubicBezTo>
                  <a:pt x="671" y="224"/>
                  <a:pt x="721" y="174"/>
                  <a:pt x="721" y="112"/>
                </a:cubicBezTo>
                <a:cubicBezTo>
                  <a:pt x="721" y="50"/>
                  <a:pt x="671" y="0"/>
                  <a:pt x="609" y="0"/>
                </a:cubicBezTo>
                <a:close/>
              </a:path>
            </a:pathLst>
          </a:custGeom>
          <a:solidFill>
            <a:srgbClr val="FFFFFF"/>
          </a:solidFill>
          <a:ln w="1111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IN" dirty="0"/>
          </a:p>
        </p:txBody>
      </p:sp>
      <p:sp>
        <p:nvSpPr>
          <p:cNvPr id="252" name="Oval 12">
            <a:extLst>
              <a:ext uri="{FF2B5EF4-FFF2-40B4-BE49-F238E27FC236}">
                <a16:creationId xmlns:a16="http://schemas.microsoft.com/office/drawing/2014/main" id="{3DCE882F-F6E1-4256-9D1E-63DBC4C9AFAD}"/>
              </a:ext>
            </a:extLst>
          </p:cNvPr>
          <p:cNvSpPr>
            <a:spLocks noChangeArrowheads="1"/>
          </p:cNvSpPr>
          <p:nvPr/>
        </p:nvSpPr>
        <p:spPr bwMode="auto">
          <a:xfrm>
            <a:off x="2439273" y="4090913"/>
            <a:ext cx="547855" cy="549693"/>
          </a:xfrm>
          <a:prstGeom prst="ellipse">
            <a:avLst/>
          </a:prstGeom>
          <a:solidFill>
            <a:srgbClr val="604878"/>
          </a:solidFill>
          <a:ln w="9525">
            <a:no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253" name="Rectangle 252">
            <a:extLst>
              <a:ext uri="{FF2B5EF4-FFF2-40B4-BE49-F238E27FC236}">
                <a16:creationId xmlns:a16="http://schemas.microsoft.com/office/drawing/2014/main" id="{0285B3AC-B097-4ADF-B28F-1C4543B451F2}"/>
              </a:ext>
            </a:extLst>
          </p:cNvPr>
          <p:cNvSpPr/>
          <p:nvPr/>
        </p:nvSpPr>
        <p:spPr>
          <a:xfrm>
            <a:off x="787527" y="4199130"/>
            <a:ext cx="1620180" cy="313932"/>
          </a:xfrm>
          <a:prstGeom prst="rect">
            <a:avLst/>
          </a:prstGeom>
        </p:spPr>
        <p:txBody>
          <a:bodyPr wrap="square" anchor="ctr">
            <a:spAutoFit/>
          </a:bodyPr>
          <a:lstStyle/>
          <a:p>
            <a:pPr lvl="0" algn="ctr">
              <a:lnSpc>
                <a:spcPct val="80000"/>
              </a:lnSpc>
              <a:defRPr/>
            </a:pPr>
            <a:r>
              <a:rPr lang="en-ZA" sz="1800" kern="0" dirty="0">
                <a:solidFill>
                  <a:schemeClr val="accent5"/>
                </a:solidFill>
                <a:latin typeface="Bebas Neue Bold" panose="020B0606020202050201" pitchFamily="34" charset="0"/>
              </a:rPr>
              <a:t>Length of Stay</a:t>
            </a:r>
          </a:p>
        </p:txBody>
      </p:sp>
      <p:grpSp>
        <p:nvGrpSpPr>
          <p:cNvPr id="141" name="Group 27">
            <a:extLst>
              <a:ext uri="{FF2B5EF4-FFF2-40B4-BE49-F238E27FC236}">
                <a16:creationId xmlns:a16="http://schemas.microsoft.com/office/drawing/2014/main" id="{6AB7B731-2EB9-444A-8C6A-6EB2D407A461}"/>
              </a:ext>
            </a:extLst>
          </p:cNvPr>
          <p:cNvGrpSpPr>
            <a:grpSpLocks noChangeAspect="1"/>
          </p:cNvGrpSpPr>
          <p:nvPr/>
        </p:nvGrpSpPr>
        <p:grpSpPr bwMode="auto">
          <a:xfrm>
            <a:off x="2532811" y="4175863"/>
            <a:ext cx="366046" cy="360467"/>
            <a:chOff x="3537" y="843"/>
            <a:chExt cx="328" cy="323"/>
          </a:xfrm>
          <a:solidFill>
            <a:schemeClr val="bg1"/>
          </a:solidFill>
        </p:grpSpPr>
        <p:sp>
          <p:nvSpPr>
            <p:cNvPr id="142" name="Freeform 28">
              <a:extLst>
                <a:ext uri="{FF2B5EF4-FFF2-40B4-BE49-F238E27FC236}">
                  <a16:creationId xmlns:a16="http://schemas.microsoft.com/office/drawing/2014/main" id="{5A4EB95A-99D2-4CC8-9A64-43B3FAB01C9B}"/>
                </a:ext>
              </a:extLst>
            </p:cNvPr>
            <p:cNvSpPr>
              <a:spLocks noEditPoints="1"/>
            </p:cNvSpPr>
            <p:nvPr/>
          </p:nvSpPr>
          <p:spPr bwMode="auto">
            <a:xfrm>
              <a:off x="3604" y="843"/>
              <a:ext cx="31" cy="75"/>
            </a:xfrm>
            <a:custGeom>
              <a:avLst/>
              <a:gdLst>
                <a:gd name="T0" fmla="*/ 61 w 145"/>
                <a:gd name="T1" fmla="*/ 353 h 353"/>
                <a:gd name="T2" fmla="*/ 83 w 145"/>
                <a:gd name="T3" fmla="*/ 353 h 353"/>
                <a:gd name="T4" fmla="*/ 145 w 145"/>
                <a:gd name="T5" fmla="*/ 292 h 353"/>
                <a:gd name="T6" fmla="*/ 145 w 145"/>
                <a:gd name="T7" fmla="*/ 61 h 353"/>
                <a:gd name="T8" fmla="*/ 83 w 145"/>
                <a:gd name="T9" fmla="*/ 0 h 353"/>
                <a:gd name="T10" fmla="*/ 61 w 145"/>
                <a:gd name="T11" fmla="*/ 0 h 353"/>
                <a:gd name="T12" fmla="*/ 0 w 145"/>
                <a:gd name="T13" fmla="*/ 61 h 353"/>
                <a:gd name="T14" fmla="*/ 0 w 145"/>
                <a:gd name="T15" fmla="*/ 292 h 353"/>
                <a:gd name="T16" fmla="*/ 61 w 145"/>
                <a:gd name="T17" fmla="*/ 353 h 353"/>
                <a:gd name="T18" fmla="*/ 61 w 145"/>
                <a:gd name="T19" fmla="*/ 353 h 353"/>
                <a:gd name="T20" fmla="*/ 61 w 145"/>
                <a:gd name="T21" fmla="*/ 353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5" h="353">
                  <a:moveTo>
                    <a:pt x="61" y="353"/>
                  </a:moveTo>
                  <a:cubicBezTo>
                    <a:pt x="83" y="353"/>
                    <a:pt x="83" y="353"/>
                    <a:pt x="83" y="353"/>
                  </a:cubicBezTo>
                  <a:cubicBezTo>
                    <a:pt x="117" y="353"/>
                    <a:pt x="145" y="326"/>
                    <a:pt x="145" y="292"/>
                  </a:cubicBezTo>
                  <a:cubicBezTo>
                    <a:pt x="145" y="61"/>
                    <a:pt x="145" y="61"/>
                    <a:pt x="145" y="61"/>
                  </a:cubicBezTo>
                  <a:cubicBezTo>
                    <a:pt x="145" y="27"/>
                    <a:pt x="117" y="0"/>
                    <a:pt x="83" y="0"/>
                  </a:cubicBezTo>
                  <a:cubicBezTo>
                    <a:pt x="61" y="0"/>
                    <a:pt x="61" y="0"/>
                    <a:pt x="61" y="0"/>
                  </a:cubicBezTo>
                  <a:cubicBezTo>
                    <a:pt x="27" y="0"/>
                    <a:pt x="0" y="27"/>
                    <a:pt x="0" y="61"/>
                  </a:cubicBezTo>
                  <a:cubicBezTo>
                    <a:pt x="0" y="292"/>
                    <a:pt x="0" y="292"/>
                    <a:pt x="0" y="292"/>
                  </a:cubicBezTo>
                  <a:cubicBezTo>
                    <a:pt x="0" y="326"/>
                    <a:pt x="27" y="353"/>
                    <a:pt x="61" y="353"/>
                  </a:cubicBezTo>
                  <a:close/>
                  <a:moveTo>
                    <a:pt x="61" y="353"/>
                  </a:moveTo>
                  <a:cubicBezTo>
                    <a:pt x="61" y="353"/>
                    <a:pt x="61" y="353"/>
                    <a:pt x="61" y="35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3" name="Freeform 29">
              <a:extLst>
                <a:ext uri="{FF2B5EF4-FFF2-40B4-BE49-F238E27FC236}">
                  <a16:creationId xmlns:a16="http://schemas.microsoft.com/office/drawing/2014/main" id="{F1CD6B24-A78D-474D-98DE-CF55056A9398}"/>
                </a:ext>
              </a:extLst>
            </p:cNvPr>
            <p:cNvSpPr>
              <a:spLocks noEditPoints="1"/>
            </p:cNvSpPr>
            <p:nvPr/>
          </p:nvSpPr>
          <p:spPr bwMode="auto">
            <a:xfrm>
              <a:off x="3770" y="843"/>
              <a:ext cx="31" cy="75"/>
            </a:xfrm>
            <a:custGeom>
              <a:avLst/>
              <a:gdLst>
                <a:gd name="T0" fmla="*/ 61 w 144"/>
                <a:gd name="T1" fmla="*/ 354 h 354"/>
                <a:gd name="T2" fmla="*/ 83 w 144"/>
                <a:gd name="T3" fmla="*/ 354 h 354"/>
                <a:gd name="T4" fmla="*/ 144 w 144"/>
                <a:gd name="T5" fmla="*/ 293 h 354"/>
                <a:gd name="T6" fmla="*/ 144 w 144"/>
                <a:gd name="T7" fmla="*/ 61 h 354"/>
                <a:gd name="T8" fmla="*/ 83 w 144"/>
                <a:gd name="T9" fmla="*/ 0 h 354"/>
                <a:gd name="T10" fmla="*/ 61 w 144"/>
                <a:gd name="T11" fmla="*/ 0 h 354"/>
                <a:gd name="T12" fmla="*/ 0 w 144"/>
                <a:gd name="T13" fmla="*/ 61 h 354"/>
                <a:gd name="T14" fmla="*/ 0 w 144"/>
                <a:gd name="T15" fmla="*/ 293 h 354"/>
                <a:gd name="T16" fmla="*/ 61 w 144"/>
                <a:gd name="T17" fmla="*/ 354 h 354"/>
                <a:gd name="T18" fmla="*/ 61 w 144"/>
                <a:gd name="T19" fmla="*/ 354 h 354"/>
                <a:gd name="T20" fmla="*/ 61 w 144"/>
                <a:gd name="T21" fmla="*/ 354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 h="354">
                  <a:moveTo>
                    <a:pt x="61" y="354"/>
                  </a:moveTo>
                  <a:cubicBezTo>
                    <a:pt x="83" y="354"/>
                    <a:pt x="83" y="354"/>
                    <a:pt x="83" y="354"/>
                  </a:cubicBezTo>
                  <a:cubicBezTo>
                    <a:pt x="117" y="354"/>
                    <a:pt x="144" y="326"/>
                    <a:pt x="144" y="293"/>
                  </a:cubicBezTo>
                  <a:cubicBezTo>
                    <a:pt x="144" y="61"/>
                    <a:pt x="144" y="61"/>
                    <a:pt x="144" y="61"/>
                  </a:cubicBezTo>
                  <a:cubicBezTo>
                    <a:pt x="144" y="27"/>
                    <a:pt x="117" y="0"/>
                    <a:pt x="83" y="0"/>
                  </a:cubicBezTo>
                  <a:cubicBezTo>
                    <a:pt x="61" y="0"/>
                    <a:pt x="61" y="0"/>
                    <a:pt x="61" y="0"/>
                  </a:cubicBezTo>
                  <a:cubicBezTo>
                    <a:pt x="27" y="0"/>
                    <a:pt x="0" y="27"/>
                    <a:pt x="0" y="61"/>
                  </a:cubicBezTo>
                  <a:cubicBezTo>
                    <a:pt x="0" y="293"/>
                    <a:pt x="0" y="293"/>
                    <a:pt x="0" y="293"/>
                  </a:cubicBezTo>
                  <a:cubicBezTo>
                    <a:pt x="0" y="326"/>
                    <a:pt x="27" y="354"/>
                    <a:pt x="61" y="354"/>
                  </a:cubicBezTo>
                  <a:close/>
                  <a:moveTo>
                    <a:pt x="61" y="354"/>
                  </a:moveTo>
                  <a:cubicBezTo>
                    <a:pt x="61" y="354"/>
                    <a:pt x="61" y="354"/>
                    <a:pt x="6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4" name="Freeform 30">
              <a:extLst>
                <a:ext uri="{FF2B5EF4-FFF2-40B4-BE49-F238E27FC236}">
                  <a16:creationId xmlns:a16="http://schemas.microsoft.com/office/drawing/2014/main" id="{F44FF79B-9ACC-4D6A-9769-96DFB96BFB6E}"/>
                </a:ext>
              </a:extLst>
            </p:cNvPr>
            <p:cNvSpPr>
              <a:spLocks noEditPoints="1"/>
            </p:cNvSpPr>
            <p:nvPr/>
          </p:nvSpPr>
          <p:spPr bwMode="auto">
            <a:xfrm>
              <a:off x="3537" y="870"/>
              <a:ext cx="328" cy="296"/>
            </a:xfrm>
            <a:custGeom>
              <a:avLst/>
              <a:gdLst>
                <a:gd name="T0" fmla="*/ 1453 w 1552"/>
                <a:gd name="T1" fmla="*/ 0 h 1398"/>
                <a:gd name="T2" fmla="*/ 1296 w 1552"/>
                <a:gd name="T3" fmla="*/ 0 h 1398"/>
                <a:gd name="T4" fmla="*/ 1296 w 1552"/>
                <a:gd name="T5" fmla="*/ 183 h 1398"/>
                <a:gd name="T6" fmla="*/ 1185 w 1552"/>
                <a:gd name="T7" fmla="*/ 277 h 1398"/>
                <a:gd name="T8" fmla="*/ 1163 w 1552"/>
                <a:gd name="T9" fmla="*/ 277 h 1398"/>
                <a:gd name="T10" fmla="*/ 1052 w 1552"/>
                <a:gd name="T11" fmla="*/ 167 h 1398"/>
                <a:gd name="T12" fmla="*/ 1052 w 1552"/>
                <a:gd name="T13" fmla="*/ 0 h 1398"/>
                <a:gd name="T14" fmla="*/ 512 w 1552"/>
                <a:gd name="T15" fmla="*/ 0 h 1398"/>
                <a:gd name="T16" fmla="*/ 512 w 1552"/>
                <a:gd name="T17" fmla="*/ 168 h 1398"/>
                <a:gd name="T18" fmla="*/ 401 w 1552"/>
                <a:gd name="T19" fmla="*/ 279 h 1398"/>
                <a:gd name="T20" fmla="*/ 379 w 1552"/>
                <a:gd name="T21" fmla="*/ 279 h 1398"/>
                <a:gd name="T22" fmla="*/ 268 w 1552"/>
                <a:gd name="T23" fmla="*/ 168 h 1398"/>
                <a:gd name="T24" fmla="*/ 268 w 1552"/>
                <a:gd name="T25" fmla="*/ 0 h 1398"/>
                <a:gd name="T26" fmla="*/ 99 w 1552"/>
                <a:gd name="T27" fmla="*/ 0 h 1398"/>
                <a:gd name="T28" fmla="*/ 0 w 1552"/>
                <a:gd name="T29" fmla="*/ 99 h 1398"/>
                <a:gd name="T30" fmla="*/ 0 w 1552"/>
                <a:gd name="T31" fmla="*/ 1299 h 1398"/>
                <a:gd name="T32" fmla="*/ 99 w 1552"/>
                <a:gd name="T33" fmla="*/ 1398 h 1398"/>
                <a:gd name="T34" fmla="*/ 1453 w 1552"/>
                <a:gd name="T35" fmla="*/ 1398 h 1398"/>
                <a:gd name="T36" fmla="*/ 1552 w 1552"/>
                <a:gd name="T37" fmla="*/ 1299 h 1398"/>
                <a:gd name="T38" fmla="*/ 1552 w 1552"/>
                <a:gd name="T39" fmla="*/ 99 h 1398"/>
                <a:gd name="T40" fmla="*/ 1453 w 1552"/>
                <a:gd name="T41" fmla="*/ 0 h 1398"/>
                <a:gd name="T42" fmla="*/ 1453 w 1552"/>
                <a:gd name="T43" fmla="*/ 1299 h 1398"/>
                <a:gd name="T44" fmla="*/ 99 w 1552"/>
                <a:gd name="T45" fmla="*/ 1299 h 1398"/>
                <a:gd name="T46" fmla="*/ 99 w 1552"/>
                <a:gd name="T47" fmla="*/ 393 h 1398"/>
                <a:gd name="T48" fmla="*/ 1453 w 1552"/>
                <a:gd name="T49" fmla="*/ 393 h 1398"/>
                <a:gd name="T50" fmla="*/ 1453 w 1552"/>
                <a:gd name="T51" fmla="*/ 1299 h 1398"/>
                <a:gd name="T52" fmla="*/ 1453 w 1552"/>
                <a:gd name="T53" fmla="*/ 1299 h 1398"/>
                <a:gd name="T54" fmla="*/ 1453 w 1552"/>
                <a:gd name="T55" fmla="*/ 1299 h 1398"/>
                <a:gd name="T56" fmla="*/ 1453 w 1552"/>
                <a:gd name="T57" fmla="*/ 1299 h 1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52" h="1398">
                  <a:moveTo>
                    <a:pt x="1453" y="0"/>
                  </a:moveTo>
                  <a:cubicBezTo>
                    <a:pt x="1296" y="0"/>
                    <a:pt x="1296" y="0"/>
                    <a:pt x="1296" y="0"/>
                  </a:cubicBezTo>
                  <a:cubicBezTo>
                    <a:pt x="1296" y="183"/>
                    <a:pt x="1296" y="183"/>
                    <a:pt x="1296" y="183"/>
                  </a:cubicBezTo>
                  <a:cubicBezTo>
                    <a:pt x="1296" y="244"/>
                    <a:pt x="1246" y="277"/>
                    <a:pt x="1185" y="277"/>
                  </a:cubicBezTo>
                  <a:cubicBezTo>
                    <a:pt x="1163" y="277"/>
                    <a:pt x="1163" y="277"/>
                    <a:pt x="1163" y="277"/>
                  </a:cubicBezTo>
                  <a:cubicBezTo>
                    <a:pt x="1102" y="277"/>
                    <a:pt x="1052" y="228"/>
                    <a:pt x="1052" y="167"/>
                  </a:cubicBezTo>
                  <a:cubicBezTo>
                    <a:pt x="1052" y="0"/>
                    <a:pt x="1052" y="0"/>
                    <a:pt x="1052" y="0"/>
                  </a:cubicBezTo>
                  <a:cubicBezTo>
                    <a:pt x="512" y="0"/>
                    <a:pt x="512" y="0"/>
                    <a:pt x="512" y="0"/>
                  </a:cubicBezTo>
                  <a:cubicBezTo>
                    <a:pt x="512" y="168"/>
                    <a:pt x="512" y="168"/>
                    <a:pt x="512" y="168"/>
                  </a:cubicBezTo>
                  <a:cubicBezTo>
                    <a:pt x="512" y="229"/>
                    <a:pt x="462" y="279"/>
                    <a:pt x="401" y="279"/>
                  </a:cubicBezTo>
                  <a:cubicBezTo>
                    <a:pt x="379" y="279"/>
                    <a:pt x="379" y="279"/>
                    <a:pt x="379" y="279"/>
                  </a:cubicBezTo>
                  <a:cubicBezTo>
                    <a:pt x="318" y="279"/>
                    <a:pt x="268" y="229"/>
                    <a:pt x="268" y="168"/>
                  </a:cubicBezTo>
                  <a:cubicBezTo>
                    <a:pt x="268" y="0"/>
                    <a:pt x="268" y="0"/>
                    <a:pt x="268" y="0"/>
                  </a:cubicBezTo>
                  <a:cubicBezTo>
                    <a:pt x="99" y="0"/>
                    <a:pt x="99" y="0"/>
                    <a:pt x="99" y="0"/>
                  </a:cubicBezTo>
                  <a:cubicBezTo>
                    <a:pt x="45" y="0"/>
                    <a:pt x="0" y="44"/>
                    <a:pt x="0" y="99"/>
                  </a:cubicBezTo>
                  <a:cubicBezTo>
                    <a:pt x="0" y="1299"/>
                    <a:pt x="0" y="1299"/>
                    <a:pt x="0" y="1299"/>
                  </a:cubicBezTo>
                  <a:cubicBezTo>
                    <a:pt x="0" y="1354"/>
                    <a:pt x="45" y="1398"/>
                    <a:pt x="99" y="1398"/>
                  </a:cubicBezTo>
                  <a:cubicBezTo>
                    <a:pt x="1453" y="1398"/>
                    <a:pt x="1453" y="1398"/>
                    <a:pt x="1453" y="1398"/>
                  </a:cubicBezTo>
                  <a:cubicBezTo>
                    <a:pt x="1507" y="1398"/>
                    <a:pt x="1552" y="1354"/>
                    <a:pt x="1552" y="1299"/>
                  </a:cubicBezTo>
                  <a:cubicBezTo>
                    <a:pt x="1552" y="99"/>
                    <a:pt x="1552" y="99"/>
                    <a:pt x="1552" y="99"/>
                  </a:cubicBezTo>
                  <a:cubicBezTo>
                    <a:pt x="1552" y="44"/>
                    <a:pt x="1507" y="0"/>
                    <a:pt x="1453" y="0"/>
                  </a:cubicBezTo>
                  <a:close/>
                  <a:moveTo>
                    <a:pt x="1453" y="1299"/>
                  </a:moveTo>
                  <a:cubicBezTo>
                    <a:pt x="99" y="1299"/>
                    <a:pt x="99" y="1299"/>
                    <a:pt x="99" y="1299"/>
                  </a:cubicBezTo>
                  <a:cubicBezTo>
                    <a:pt x="99" y="393"/>
                    <a:pt x="99" y="393"/>
                    <a:pt x="99" y="393"/>
                  </a:cubicBezTo>
                  <a:cubicBezTo>
                    <a:pt x="1453" y="393"/>
                    <a:pt x="1453" y="393"/>
                    <a:pt x="1453" y="393"/>
                  </a:cubicBezTo>
                  <a:cubicBezTo>
                    <a:pt x="1453" y="1299"/>
                    <a:pt x="1453" y="1299"/>
                    <a:pt x="1453" y="1299"/>
                  </a:cubicBezTo>
                  <a:cubicBezTo>
                    <a:pt x="1453" y="1299"/>
                    <a:pt x="1453" y="1299"/>
                    <a:pt x="1453" y="1299"/>
                  </a:cubicBezTo>
                  <a:close/>
                  <a:moveTo>
                    <a:pt x="1453" y="1299"/>
                  </a:moveTo>
                  <a:cubicBezTo>
                    <a:pt x="1453" y="1299"/>
                    <a:pt x="1453" y="1299"/>
                    <a:pt x="1453" y="129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5" name="Freeform 31">
              <a:extLst>
                <a:ext uri="{FF2B5EF4-FFF2-40B4-BE49-F238E27FC236}">
                  <a16:creationId xmlns:a16="http://schemas.microsoft.com/office/drawing/2014/main" id="{DB8EE4E1-6239-49FC-9A52-598F592F4ECB}"/>
                </a:ext>
              </a:extLst>
            </p:cNvPr>
            <p:cNvSpPr>
              <a:spLocks noEditPoints="1"/>
            </p:cNvSpPr>
            <p:nvPr/>
          </p:nvSpPr>
          <p:spPr bwMode="auto">
            <a:xfrm>
              <a:off x="3709" y="979"/>
              <a:ext cx="43" cy="38"/>
            </a:xfrm>
            <a:custGeom>
              <a:avLst/>
              <a:gdLst>
                <a:gd name="T0" fmla="*/ 13 w 204"/>
                <a:gd name="T1" fmla="*/ 180 h 180"/>
                <a:gd name="T2" fmla="*/ 192 w 204"/>
                <a:gd name="T3" fmla="*/ 180 h 180"/>
                <a:gd name="T4" fmla="*/ 204 w 204"/>
                <a:gd name="T5" fmla="*/ 167 h 180"/>
                <a:gd name="T6" fmla="*/ 204 w 204"/>
                <a:gd name="T7" fmla="*/ 13 h 180"/>
                <a:gd name="T8" fmla="*/ 192 w 204"/>
                <a:gd name="T9" fmla="*/ 0 h 180"/>
                <a:gd name="T10" fmla="*/ 13 w 204"/>
                <a:gd name="T11" fmla="*/ 0 h 180"/>
                <a:gd name="T12" fmla="*/ 0 w 204"/>
                <a:gd name="T13" fmla="*/ 13 h 180"/>
                <a:gd name="T14" fmla="*/ 0 w 204"/>
                <a:gd name="T15" fmla="*/ 167 h 180"/>
                <a:gd name="T16" fmla="*/ 13 w 204"/>
                <a:gd name="T17" fmla="*/ 180 h 180"/>
                <a:gd name="T18" fmla="*/ 13 w 204"/>
                <a:gd name="T19" fmla="*/ 180 h 180"/>
                <a:gd name="T20" fmla="*/ 13 w 204"/>
                <a:gd name="T21"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4" h="180">
                  <a:moveTo>
                    <a:pt x="13" y="180"/>
                  </a:moveTo>
                  <a:cubicBezTo>
                    <a:pt x="192" y="180"/>
                    <a:pt x="192" y="180"/>
                    <a:pt x="192" y="180"/>
                  </a:cubicBezTo>
                  <a:cubicBezTo>
                    <a:pt x="199" y="180"/>
                    <a:pt x="204" y="174"/>
                    <a:pt x="204" y="167"/>
                  </a:cubicBezTo>
                  <a:cubicBezTo>
                    <a:pt x="204" y="13"/>
                    <a:pt x="204" y="13"/>
                    <a:pt x="204" y="13"/>
                  </a:cubicBezTo>
                  <a:cubicBezTo>
                    <a:pt x="204" y="5"/>
                    <a:pt x="199" y="0"/>
                    <a:pt x="192" y="0"/>
                  </a:cubicBezTo>
                  <a:cubicBezTo>
                    <a:pt x="13" y="0"/>
                    <a:pt x="13" y="0"/>
                    <a:pt x="13" y="0"/>
                  </a:cubicBezTo>
                  <a:cubicBezTo>
                    <a:pt x="6" y="0"/>
                    <a:pt x="0" y="5"/>
                    <a:pt x="0" y="13"/>
                  </a:cubicBezTo>
                  <a:cubicBezTo>
                    <a:pt x="0" y="167"/>
                    <a:pt x="0" y="167"/>
                    <a:pt x="0" y="167"/>
                  </a:cubicBezTo>
                  <a:cubicBezTo>
                    <a:pt x="0" y="174"/>
                    <a:pt x="6" y="180"/>
                    <a:pt x="13" y="180"/>
                  </a:cubicBezTo>
                  <a:close/>
                  <a:moveTo>
                    <a:pt x="13" y="180"/>
                  </a:moveTo>
                  <a:cubicBezTo>
                    <a:pt x="13" y="180"/>
                    <a:pt x="13" y="180"/>
                    <a:pt x="13" y="18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8" name="Freeform 32">
              <a:extLst>
                <a:ext uri="{FF2B5EF4-FFF2-40B4-BE49-F238E27FC236}">
                  <a16:creationId xmlns:a16="http://schemas.microsoft.com/office/drawing/2014/main" id="{62488EDD-523D-464F-B3F6-17A3B866A2FE}"/>
                </a:ext>
              </a:extLst>
            </p:cNvPr>
            <p:cNvSpPr>
              <a:spLocks noEditPoints="1"/>
            </p:cNvSpPr>
            <p:nvPr/>
          </p:nvSpPr>
          <p:spPr bwMode="auto">
            <a:xfrm>
              <a:off x="3771" y="979"/>
              <a:ext cx="43" cy="38"/>
            </a:xfrm>
            <a:custGeom>
              <a:avLst/>
              <a:gdLst>
                <a:gd name="T0" fmla="*/ 13 w 204"/>
                <a:gd name="T1" fmla="*/ 180 h 180"/>
                <a:gd name="T2" fmla="*/ 192 w 204"/>
                <a:gd name="T3" fmla="*/ 180 h 180"/>
                <a:gd name="T4" fmla="*/ 204 w 204"/>
                <a:gd name="T5" fmla="*/ 167 h 180"/>
                <a:gd name="T6" fmla="*/ 204 w 204"/>
                <a:gd name="T7" fmla="*/ 13 h 180"/>
                <a:gd name="T8" fmla="*/ 192 w 204"/>
                <a:gd name="T9" fmla="*/ 0 h 180"/>
                <a:gd name="T10" fmla="*/ 13 w 204"/>
                <a:gd name="T11" fmla="*/ 0 h 180"/>
                <a:gd name="T12" fmla="*/ 0 w 204"/>
                <a:gd name="T13" fmla="*/ 13 h 180"/>
                <a:gd name="T14" fmla="*/ 0 w 204"/>
                <a:gd name="T15" fmla="*/ 167 h 180"/>
                <a:gd name="T16" fmla="*/ 13 w 204"/>
                <a:gd name="T17" fmla="*/ 180 h 180"/>
                <a:gd name="T18" fmla="*/ 13 w 204"/>
                <a:gd name="T19" fmla="*/ 180 h 180"/>
                <a:gd name="T20" fmla="*/ 13 w 204"/>
                <a:gd name="T21"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4" h="180">
                  <a:moveTo>
                    <a:pt x="13" y="180"/>
                  </a:moveTo>
                  <a:cubicBezTo>
                    <a:pt x="192" y="180"/>
                    <a:pt x="192" y="180"/>
                    <a:pt x="192" y="180"/>
                  </a:cubicBezTo>
                  <a:cubicBezTo>
                    <a:pt x="199" y="180"/>
                    <a:pt x="204" y="174"/>
                    <a:pt x="204" y="167"/>
                  </a:cubicBezTo>
                  <a:cubicBezTo>
                    <a:pt x="204" y="13"/>
                    <a:pt x="204" y="13"/>
                    <a:pt x="204" y="13"/>
                  </a:cubicBezTo>
                  <a:cubicBezTo>
                    <a:pt x="204" y="5"/>
                    <a:pt x="199" y="0"/>
                    <a:pt x="192" y="0"/>
                  </a:cubicBezTo>
                  <a:cubicBezTo>
                    <a:pt x="13" y="0"/>
                    <a:pt x="13" y="0"/>
                    <a:pt x="13" y="0"/>
                  </a:cubicBezTo>
                  <a:cubicBezTo>
                    <a:pt x="6" y="0"/>
                    <a:pt x="0" y="5"/>
                    <a:pt x="0" y="13"/>
                  </a:cubicBezTo>
                  <a:cubicBezTo>
                    <a:pt x="0" y="167"/>
                    <a:pt x="0" y="167"/>
                    <a:pt x="0" y="167"/>
                  </a:cubicBezTo>
                  <a:cubicBezTo>
                    <a:pt x="0" y="174"/>
                    <a:pt x="6" y="180"/>
                    <a:pt x="13" y="180"/>
                  </a:cubicBezTo>
                  <a:close/>
                  <a:moveTo>
                    <a:pt x="13" y="180"/>
                  </a:moveTo>
                  <a:cubicBezTo>
                    <a:pt x="13" y="180"/>
                    <a:pt x="13" y="180"/>
                    <a:pt x="13" y="18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9" name="Freeform 33">
              <a:extLst>
                <a:ext uri="{FF2B5EF4-FFF2-40B4-BE49-F238E27FC236}">
                  <a16:creationId xmlns:a16="http://schemas.microsoft.com/office/drawing/2014/main" id="{2017BDEC-7340-48D5-A497-1106B55698DB}"/>
                </a:ext>
              </a:extLst>
            </p:cNvPr>
            <p:cNvSpPr>
              <a:spLocks noEditPoints="1"/>
            </p:cNvSpPr>
            <p:nvPr/>
          </p:nvSpPr>
          <p:spPr bwMode="auto">
            <a:xfrm>
              <a:off x="3586" y="1033"/>
              <a:ext cx="43" cy="38"/>
            </a:xfrm>
            <a:custGeom>
              <a:avLst/>
              <a:gdLst>
                <a:gd name="T0" fmla="*/ 13 w 204"/>
                <a:gd name="T1" fmla="*/ 180 h 180"/>
                <a:gd name="T2" fmla="*/ 191 w 204"/>
                <a:gd name="T3" fmla="*/ 180 h 180"/>
                <a:gd name="T4" fmla="*/ 204 w 204"/>
                <a:gd name="T5" fmla="*/ 167 h 180"/>
                <a:gd name="T6" fmla="*/ 204 w 204"/>
                <a:gd name="T7" fmla="*/ 12 h 180"/>
                <a:gd name="T8" fmla="*/ 191 w 204"/>
                <a:gd name="T9" fmla="*/ 0 h 180"/>
                <a:gd name="T10" fmla="*/ 13 w 204"/>
                <a:gd name="T11" fmla="*/ 0 h 180"/>
                <a:gd name="T12" fmla="*/ 0 w 204"/>
                <a:gd name="T13" fmla="*/ 12 h 180"/>
                <a:gd name="T14" fmla="*/ 0 w 204"/>
                <a:gd name="T15" fmla="*/ 167 h 180"/>
                <a:gd name="T16" fmla="*/ 13 w 204"/>
                <a:gd name="T17" fmla="*/ 180 h 180"/>
                <a:gd name="T18" fmla="*/ 13 w 204"/>
                <a:gd name="T19" fmla="*/ 180 h 180"/>
                <a:gd name="T20" fmla="*/ 13 w 204"/>
                <a:gd name="T21"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4" h="180">
                  <a:moveTo>
                    <a:pt x="13" y="180"/>
                  </a:moveTo>
                  <a:cubicBezTo>
                    <a:pt x="191" y="180"/>
                    <a:pt x="191" y="180"/>
                    <a:pt x="191" y="180"/>
                  </a:cubicBezTo>
                  <a:cubicBezTo>
                    <a:pt x="199" y="180"/>
                    <a:pt x="204" y="174"/>
                    <a:pt x="204" y="167"/>
                  </a:cubicBezTo>
                  <a:cubicBezTo>
                    <a:pt x="204" y="12"/>
                    <a:pt x="204" y="12"/>
                    <a:pt x="204" y="12"/>
                  </a:cubicBezTo>
                  <a:cubicBezTo>
                    <a:pt x="204" y="5"/>
                    <a:pt x="199" y="0"/>
                    <a:pt x="191" y="0"/>
                  </a:cubicBezTo>
                  <a:cubicBezTo>
                    <a:pt x="13" y="0"/>
                    <a:pt x="13" y="0"/>
                    <a:pt x="13" y="0"/>
                  </a:cubicBezTo>
                  <a:cubicBezTo>
                    <a:pt x="6" y="0"/>
                    <a:pt x="0" y="5"/>
                    <a:pt x="0" y="12"/>
                  </a:cubicBezTo>
                  <a:cubicBezTo>
                    <a:pt x="0" y="167"/>
                    <a:pt x="0" y="167"/>
                    <a:pt x="0" y="167"/>
                  </a:cubicBezTo>
                  <a:cubicBezTo>
                    <a:pt x="0" y="174"/>
                    <a:pt x="6" y="180"/>
                    <a:pt x="13" y="180"/>
                  </a:cubicBezTo>
                  <a:close/>
                  <a:moveTo>
                    <a:pt x="13" y="180"/>
                  </a:moveTo>
                  <a:cubicBezTo>
                    <a:pt x="13" y="180"/>
                    <a:pt x="13" y="180"/>
                    <a:pt x="13" y="18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3" name="Freeform 34">
              <a:extLst>
                <a:ext uri="{FF2B5EF4-FFF2-40B4-BE49-F238E27FC236}">
                  <a16:creationId xmlns:a16="http://schemas.microsoft.com/office/drawing/2014/main" id="{EE4B7B72-59F7-43FE-B26F-D4F404BF457F}"/>
                </a:ext>
              </a:extLst>
            </p:cNvPr>
            <p:cNvSpPr>
              <a:spLocks noEditPoints="1"/>
            </p:cNvSpPr>
            <p:nvPr/>
          </p:nvSpPr>
          <p:spPr bwMode="auto">
            <a:xfrm>
              <a:off x="3648" y="1033"/>
              <a:ext cx="43" cy="38"/>
            </a:xfrm>
            <a:custGeom>
              <a:avLst/>
              <a:gdLst>
                <a:gd name="T0" fmla="*/ 13 w 204"/>
                <a:gd name="T1" fmla="*/ 180 h 180"/>
                <a:gd name="T2" fmla="*/ 192 w 204"/>
                <a:gd name="T3" fmla="*/ 180 h 180"/>
                <a:gd name="T4" fmla="*/ 204 w 204"/>
                <a:gd name="T5" fmla="*/ 167 h 180"/>
                <a:gd name="T6" fmla="*/ 204 w 204"/>
                <a:gd name="T7" fmla="*/ 12 h 180"/>
                <a:gd name="T8" fmla="*/ 192 w 204"/>
                <a:gd name="T9" fmla="*/ 0 h 180"/>
                <a:gd name="T10" fmla="*/ 13 w 204"/>
                <a:gd name="T11" fmla="*/ 0 h 180"/>
                <a:gd name="T12" fmla="*/ 0 w 204"/>
                <a:gd name="T13" fmla="*/ 12 h 180"/>
                <a:gd name="T14" fmla="*/ 0 w 204"/>
                <a:gd name="T15" fmla="*/ 167 h 180"/>
                <a:gd name="T16" fmla="*/ 13 w 204"/>
                <a:gd name="T17" fmla="*/ 180 h 180"/>
                <a:gd name="T18" fmla="*/ 13 w 204"/>
                <a:gd name="T19" fmla="*/ 180 h 180"/>
                <a:gd name="T20" fmla="*/ 13 w 204"/>
                <a:gd name="T21"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4" h="180">
                  <a:moveTo>
                    <a:pt x="13" y="180"/>
                  </a:moveTo>
                  <a:cubicBezTo>
                    <a:pt x="192" y="180"/>
                    <a:pt x="192" y="180"/>
                    <a:pt x="192" y="180"/>
                  </a:cubicBezTo>
                  <a:cubicBezTo>
                    <a:pt x="199" y="180"/>
                    <a:pt x="204" y="174"/>
                    <a:pt x="204" y="167"/>
                  </a:cubicBezTo>
                  <a:cubicBezTo>
                    <a:pt x="204" y="12"/>
                    <a:pt x="204" y="12"/>
                    <a:pt x="204" y="12"/>
                  </a:cubicBezTo>
                  <a:cubicBezTo>
                    <a:pt x="204" y="5"/>
                    <a:pt x="199" y="0"/>
                    <a:pt x="192" y="0"/>
                  </a:cubicBezTo>
                  <a:cubicBezTo>
                    <a:pt x="13" y="0"/>
                    <a:pt x="13" y="0"/>
                    <a:pt x="13" y="0"/>
                  </a:cubicBezTo>
                  <a:cubicBezTo>
                    <a:pt x="6" y="0"/>
                    <a:pt x="0" y="5"/>
                    <a:pt x="0" y="12"/>
                  </a:cubicBezTo>
                  <a:cubicBezTo>
                    <a:pt x="0" y="167"/>
                    <a:pt x="0" y="167"/>
                    <a:pt x="0" y="167"/>
                  </a:cubicBezTo>
                  <a:cubicBezTo>
                    <a:pt x="0" y="174"/>
                    <a:pt x="6" y="180"/>
                    <a:pt x="13" y="180"/>
                  </a:cubicBezTo>
                  <a:close/>
                  <a:moveTo>
                    <a:pt x="13" y="180"/>
                  </a:moveTo>
                  <a:cubicBezTo>
                    <a:pt x="13" y="180"/>
                    <a:pt x="13" y="180"/>
                    <a:pt x="13" y="18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6" name="Freeform 35">
              <a:extLst>
                <a:ext uri="{FF2B5EF4-FFF2-40B4-BE49-F238E27FC236}">
                  <a16:creationId xmlns:a16="http://schemas.microsoft.com/office/drawing/2014/main" id="{BB0D6CC2-71C6-4C73-A001-4A00B322181C}"/>
                </a:ext>
              </a:extLst>
            </p:cNvPr>
            <p:cNvSpPr>
              <a:spLocks noEditPoints="1"/>
            </p:cNvSpPr>
            <p:nvPr/>
          </p:nvSpPr>
          <p:spPr bwMode="auto">
            <a:xfrm>
              <a:off x="3709" y="1033"/>
              <a:ext cx="43" cy="38"/>
            </a:xfrm>
            <a:custGeom>
              <a:avLst/>
              <a:gdLst>
                <a:gd name="T0" fmla="*/ 13 w 204"/>
                <a:gd name="T1" fmla="*/ 180 h 180"/>
                <a:gd name="T2" fmla="*/ 192 w 204"/>
                <a:gd name="T3" fmla="*/ 180 h 180"/>
                <a:gd name="T4" fmla="*/ 204 w 204"/>
                <a:gd name="T5" fmla="*/ 167 h 180"/>
                <a:gd name="T6" fmla="*/ 204 w 204"/>
                <a:gd name="T7" fmla="*/ 12 h 180"/>
                <a:gd name="T8" fmla="*/ 192 w 204"/>
                <a:gd name="T9" fmla="*/ 0 h 180"/>
                <a:gd name="T10" fmla="*/ 13 w 204"/>
                <a:gd name="T11" fmla="*/ 0 h 180"/>
                <a:gd name="T12" fmla="*/ 0 w 204"/>
                <a:gd name="T13" fmla="*/ 12 h 180"/>
                <a:gd name="T14" fmla="*/ 0 w 204"/>
                <a:gd name="T15" fmla="*/ 167 h 180"/>
                <a:gd name="T16" fmla="*/ 13 w 204"/>
                <a:gd name="T17" fmla="*/ 180 h 180"/>
                <a:gd name="T18" fmla="*/ 13 w 204"/>
                <a:gd name="T19" fmla="*/ 180 h 180"/>
                <a:gd name="T20" fmla="*/ 13 w 204"/>
                <a:gd name="T21"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4" h="180">
                  <a:moveTo>
                    <a:pt x="13" y="180"/>
                  </a:moveTo>
                  <a:cubicBezTo>
                    <a:pt x="192" y="180"/>
                    <a:pt x="192" y="180"/>
                    <a:pt x="192" y="180"/>
                  </a:cubicBezTo>
                  <a:cubicBezTo>
                    <a:pt x="199" y="180"/>
                    <a:pt x="204" y="174"/>
                    <a:pt x="204" y="167"/>
                  </a:cubicBezTo>
                  <a:cubicBezTo>
                    <a:pt x="204" y="12"/>
                    <a:pt x="204" y="12"/>
                    <a:pt x="204" y="12"/>
                  </a:cubicBezTo>
                  <a:cubicBezTo>
                    <a:pt x="204" y="5"/>
                    <a:pt x="199" y="0"/>
                    <a:pt x="192" y="0"/>
                  </a:cubicBezTo>
                  <a:cubicBezTo>
                    <a:pt x="13" y="0"/>
                    <a:pt x="13" y="0"/>
                    <a:pt x="13" y="0"/>
                  </a:cubicBezTo>
                  <a:cubicBezTo>
                    <a:pt x="6" y="0"/>
                    <a:pt x="0" y="5"/>
                    <a:pt x="0" y="12"/>
                  </a:cubicBezTo>
                  <a:cubicBezTo>
                    <a:pt x="0" y="167"/>
                    <a:pt x="0" y="167"/>
                    <a:pt x="0" y="167"/>
                  </a:cubicBezTo>
                  <a:cubicBezTo>
                    <a:pt x="0" y="174"/>
                    <a:pt x="6" y="180"/>
                    <a:pt x="13" y="180"/>
                  </a:cubicBezTo>
                  <a:close/>
                  <a:moveTo>
                    <a:pt x="13" y="180"/>
                  </a:moveTo>
                  <a:cubicBezTo>
                    <a:pt x="13" y="180"/>
                    <a:pt x="13" y="180"/>
                    <a:pt x="13" y="18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1" name="Freeform 36">
              <a:extLst>
                <a:ext uri="{FF2B5EF4-FFF2-40B4-BE49-F238E27FC236}">
                  <a16:creationId xmlns:a16="http://schemas.microsoft.com/office/drawing/2014/main" id="{5D9BE0CB-3F7E-4771-9DA9-78F07708E811}"/>
                </a:ext>
              </a:extLst>
            </p:cNvPr>
            <p:cNvSpPr>
              <a:spLocks noEditPoints="1"/>
            </p:cNvSpPr>
            <p:nvPr/>
          </p:nvSpPr>
          <p:spPr bwMode="auto">
            <a:xfrm>
              <a:off x="3771" y="1033"/>
              <a:ext cx="43" cy="38"/>
            </a:xfrm>
            <a:custGeom>
              <a:avLst/>
              <a:gdLst>
                <a:gd name="T0" fmla="*/ 13 w 204"/>
                <a:gd name="T1" fmla="*/ 180 h 180"/>
                <a:gd name="T2" fmla="*/ 192 w 204"/>
                <a:gd name="T3" fmla="*/ 180 h 180"/>
                <a:gd name="T4" fmla="*/ 204 w 204"/>
                <a:gd name="T5" fmla="*/ 167 h 180"/>
                <a:gd name="T6" fmla="*/ 204 w 204"/>
                <a:gd name="T7" fmla="*/ 12 h 180"/>
                <a:gd name="T8" fmla="*/ 192 w 204"/>
                <a:gd name="T9" fmla="*/ 0 h 180"/>
                <a:gd name="T10" fmla="*/ 13 w 204"/>
                <a:gd name="T11" fmla="*/ 0 h 180"/>
                <a:gd name="T12" fmla="*/ 0 w 204"/>
                <a:gd name="T13" fmla="*/ 12 h 180"/>
                <a:gd name="T14" fmla="*/ 0 w 204"/>
                <a:gd name="T15" fmla="*/ 167 h 180"/>
                <a:gd name="T16" fmla="*/ 13 w 204"/>
                <a:gd name="T17" fmla="*/ 180 h 180"/>
                <a:gd name="T18" fmla="*/ 13 w 204"/>
                <a:gd name="T19" fmla="*/ 180 h 180"/>
                <a:gd name="T20" fmla="*/ 13 w 204"/>
                <a:gd name="T21"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4" h="180">
                  <a:moveTo>
                    <a:pt x="13" y="180"/>
                  </a:moveTo>
                  <a:cubicBezTo>
                    <a:pt x="192" y="180"/>
                    <a:pt x="192" y="180"/>
                    <a:pt x="192" y="180"/>
                  </a:cubicBezTo>
                  <a:cubicBezTo>
                    <a:pt x="199" y="180"/>
                    <a:pt x="204" y="174"/>
                    <a:pt x="204" y="167"/>
                  </a:cubicBezTo>
                  <a:cubicBezTo>
                    <a:pt x="204" y="12"/>
                    <a:pt x="204" y="12"/>
                    <a:pt x="204" y="12"/>
                  </a:cubicBezTo>
                  <a:cubicBezTo>
                    <a:pt x="204" y="5"/>
                    <a:pt x="199" y="0"/>
                    <a:pt x="192" y="0"/>
                  </a:cubicBezTo>
                  <a:cubicBezTo>
                    <a:pt x="13" y="0"/>
                    <a:pt x="13" y="0"/>
                    <a:pt x="13" y="0"/>
                  </a:cubicBezTo>
                  <a:cubicBezTo>
                    <a:pt x="6" y="0"/>
                    <a:pt x="0" y="5"/>
                    <a:pt x="0" y="12"/>
                  </a:cubicBezTo>
                  <a:cubicBezTo>
                    <a:pt x="0" y="167"/>
                    <a:pt x="0" y="167"/>
                    <a:pt x="0" y="167"/>
                  </a:cubicBezTo>
                  <a:cubicBezTo>
                    <a:pt x="0" y="174"/>
                    <a:pt x="6" y="180"/>
                    <a:pt x="13" y="180"/>
                  </a:cubicBezTo>
                  <a:close/>
                  <a:moveTo>
                    <a:pt x="13" y="180"/>
                  </a:moveTo>
                  <a:cubicBezTo>
                    <a:pt x="13" y="180"/>
                    <a:pt x="13" y="180"/>
                    <a:pt x="13" y="18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2" name="Freeform 37">
              <a:extLst>
                <a:ext uri="{FF2B5EF4-FFF2-40B4-BE49-F238E27FC236}">
                  <a16:creationId xmlns:a16="http://schemas.microsoft.com/office/drawing/2014/main" id="{F7B83BB6-120F-444D-B1E8-4505080B9828}"/>
                </a:ext>
              </a:extLst>
            </p:cNvPr>
            <p:cNvSpPr>
              <a:spLocks noEditPoints="1"/>
            </p:cNvSpPr>
            <p:nvPr/>
          </p:nvSpPr>
          <p:spPr bwMode="auto">
            <a:xfrm>
              <a:off x="3586" y="1086"/>
              <a:ext cx="43" cy="39"/>
            </a:xfrm>
            <a:custGeom>
              <a:avLst/>
              <a:gdLst>
                <a:gd name="T0" fmla="*/ 191 w 204"/>
                <a:gd name="T1" fmla="*/ 0 h 180"/>
                <a:gd name="T2" fmla="*/ 13 w 204"/>
                <a:gd name="T3" fmla="*/ 0 h 180"/>
                <a:gd name="T4" fmla="*/ 0 w 204"/>
                <a:gd name="T5" fmla="*/ 13 h 180"/>
                <a:gd name="T6" fmla="*/ 0 w 204"/>
                <a:gd name="T7" fmla="*/ 168 h 180"/>
                <a:gd name="T8" fmla="*/ 13 w 204"/>
                <a:gd name="T9" fmla="*/ 180 h 180"/>
                <a:gd name="T10" fmla="*/ 191 w 204"/>
                <a:gd name="T11" fmla="*/ 180 h 180"/>
                <a:gd name="T12" fmla="*/ 204 w 204"/>
                <a:gd name="T13" fmla="*/ 168 h 180"/>
                <a:gd name="T14" fmla="*/ 204 w 204"/>
                <a:gd name="T15" fmla="*/ 13 h 180"/>
                <a:gd name="T16" fmla="*/ 191 w 204"/>
                <a:gd name="T17" fmla="*/ 0 h 180"/>
                <a:gd name="T18" fmla="*/ 191 w 204"/>
                <a:gd name="T19" fmla="*/ 0 h 180"/>
                <a:gd name="T20" fmla="*/ 191 w 204"/>
                <a:gd name="T21"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4" h="180">
                  <a:moveTo>
                    <a:pt x="191" y="0"/>
                  </a:moveTo>
                  <a:cubicBezTo>
                    <a:pt x="13" y="0"/>
                    <a:pt x="13" y="0"/>
                    <a:pt x="13" y="0"/>
                  </a:cubicBezTo>
                  <a:cubicBezTo>
                    <a:pt x="6" y="0"/>
                    <a:pt x="0" y="6"/>
                    <a:pt x="0" y="13"/>
                  </a:cubicBezTo>
                  <a:cubicBezTo>
                    <a:pt x="0" y="168"/>
                    <a:pt x="0" y="168"/>
                    <a:pt x="0" y="168"/>
                  </a:cubicBezTo>
                  <a:cubicBezTo>
                    <a:pt x="0" y="175"/>
                    <a:pt x="6" y="180"/>
                    <a:pt x="13" y="180"/>
                  </a:cubicBezTo>
                  <a:cubicBezTo>
                    <a:pt x="191" y="180"/>
                    <a:pt x="191" y="180"/>
                    <a:pt x="191" y="180"/>
                  </a:cubicBezTo>
                  <a:cubicBezTo>
                    <a:pt x="199" y="180"/>
                    <a:pt x="204" y="175"/>
                    <a:pt x="204" y="168"/>
                  </a:cubicBezTo>
                  <a:cubicBezTo>
                    <a:pt x="204" y="13"/>
                    <a:pt x="204" y="13"/>
                    <a:pt x="204" y="13"/>
                  </a:cubicBezTo>
                  <a:cubicBezTo>
                    <a:pt x="204" y="6"/>
                    <a:pt x="199" y="0"/>
                    <a:pt x="191" y="0"/>
                  </a:cubicBezTo>
                  <a:close/>
                  <a:moveTo>
                    <a:pt x="191" y="0"/>
                  </a:moveTo>
                  <a:cubicBezTo>
                    <a:pt x="191" y="0"/>
                    <a:pt x="191" y="0"/>
                    <a:pt x="19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3" name="Freeform 38">
              <a:extLst>
                <a:ext uri="{FF2B5EF4-FFF2-40B4-BE49-F238E27FC236}">
                  <a16:creationId xmlns:a16="http://schemas.microsoft.com/office/drawing/2014/main" id="{8B618D9C-33C2-4CC8-AB9E-57459A06CD77}"/>
                </a:ext>
              </a:extLst>
            </p:cNvPr>
            <p:cNvSpPr>
              <a:spLocks noEditPoints="1"/>
            </p:cNvSpPr>
            <p:nvPr/>
          </p:nvSpPr>
          <p:spPr bwMode="auto">
            <a:xfrm>
              <a:off x="3648" y="1086"/>
              <a:ext cx="43" cy="39"/>
            </a:xfrm>
            <a:custGeom>
              <a:avLst/>
              <a:gdLst>
                <a:gd name="T0" fmla="*/ 192 w 204"/>
                <a:gd name="T1" fmla="*/ 0 h 180"/>
                <a:gd name="T2" fmla="*/ 13 w 204"/>
                <a:gd name="T3" fmla="*/ 0 h 180"/>
                <a:gd name="T4" fmla="*/ 0 w 204"/>
                <a:gd name="T5" fmla="*/ 13 h 180"/>
                <a:gd name="T6" fmla="*/ 0 w 204"/>
                <a:gd name="T7" fmla="*/ 168 h 180"/>
                <a:gd name="T8" fmla="*/ 13 w 204"/>
                <a:gd name="T9" fmla="*/ 180 h 180"/>
                <a:gd name="T10" fmla="*/ 192 w 204"/>
                <a:gd name="T11" fmla="*/ 180 h 180"/>
                <a:gd name="T12" fmla="*/ 204 w 204"/>
                <a:gd name="T13" fmla="*/ 168 h 180"/>
                <a:gd name="T14" fmla="*/ 204 w 204"/>
                <a:gd name="T15" fmla="*/ 13 h 180"/>
                <a:gd name="T16" fmla="*/ 192 w 204"/>
                <a:gd name="T17" fmla="*/ 0 h 180"/>
                <a:gd name="T18" fmla="*/ 192 w 204"/>
                <a:gd name="T19" fmla="*/ 0 h 180"/>
                <a:gd name="T20" fmla="*/ 192 w 204"/>
                <a:gd name="T21"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4" h="180">
                  <a:moveTo>
                    <a:pt x="192" y="0"/>
                  </a:moveTo>
                  <a:cubicBezTo>
                    <a:pt x="13" y="0"/>
                    <a:pt x="13" y="0"/>
                    <a:pt x="13" y="0"/>
                  </a:cubicBezTo>
                  <a:cubicBezTo>
                    <a:pt x="6" y="0"/>
                    <a:pt x="0" y="6"/>
                    <a:pt x="0" y="13"/>
                  </a:cubicBezTo>
                  <a:cubicBezTo>
                    <a:pt x="0" y="168"/>
                    <a:pt x="0" y="168"/>
                    <a:pt x="0" y="168"/>
                  </a:cubicBezTo>
                  <a:cubicBezTo>
                    <a:pt x="0" y="175"/>
                    <a:pt x="6" y="180"/>
                    <a:pt x="13" y="180"/>
                  </a:cubicBezTo>
                  <a:cubicBezTo>
                    <a:pt x="192" y="180"/>
                    <a:pt x="192" y="180"/>
                    <a:pt x="192" y="180"/>
                  </a:cubicBezTo>
                  <a:cubicBezTo>
                    <a:pt x="199" y="180"/>
                    <a:pt x="204" y="175"/>
                    <a:pt x="204" y="168"/>
                  </a:cubicBezTo>
                  <a:cubicBezTo>
                    <a:pt x="204" y="13"/>
                    <a:pt x="204" y="13"/>
                    <a:pt x="204" y="13"/>
                  </a:cubicBezTo>
                  <a:cubicBezTo>
                    <a:pt x="204" y="6"/>
                    <a:pt x="199" y="0"/>
                    <a:pt x="192" y="0"/>
                  </a:cubicBezTo>
                  <a:close/>
                  <a:moveTo>
                    <a:pt x="192" y="0"/>
                  </a:moveTo>
                  <a:cubicBezTo>
                    <a:pt x="192" y="0"/>
                    <a:pt x="192" y="0"/>
                    <a:pt x="19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4" name="Freeform 39">
              <a:extLst>
                <a:ext uri="{FF2B5EF4-FFF2-40B4-BE49-F238E27FC236}">
                  <a16:creationId xmlns:a16="http://schemas.microsoft.com/office/drawing/2014/main" id="{BD083425-318B-4D1D-9274-A48DF61BA976}"/>
                </a:ext>
              </a:extLst>
            </p:cNvPr>
            <p:cNvSpPr>
              <a:spLocks noEditPoints="1"/>
            </p:cNvSpPr>
            <p:nvPr/>
          </p:nvSpPr>
          <p:spPr bwMode="auto">
            <a:xfrm>
              <a:off x="3709" y="1086"/>
              <a:ext cx="43" cy="39"/>
            </a:xfrm>
            <a:custGeom>
              <a:avLst/>
              <a:gdLst>
                <a:gd name="T0" fmla="*/ 192 w 204"/>
                <a:gd name="T1" fmla="*/ 0 h 180"/>
                <a:gd name="T2" fmla="*/ 13 w 204"/>
                <a:gd name="T3" fmla="*/ 0 h 180"/>
                <a:gd name="T4" fmla="*/ 0 w 204"/>
                <a:gd name="T5" fmla="*/ 13 h 180"/>
                <a:gd name="T6" fmla="*/ 0 w 204"/>
                <a:gd name="T7" fmla="*/ 168 h 180"/>
                <a:gd name="T8" fmla="*/ 13 w 204"/>
                <a:gd name="T9" fmla="*/ 180 h 180"/>
                <a:gd name="T10" fmla="*/ 192 w 204"/>
                <a:gd name="T11" fmla="*/ 180 h 180"/>
                <a:gd name="T12" fmla="*/ 204 w 204"/>
                <a:gd name="T13" fmla="*/ 168 h 180"/>
                <a:gd name="T14" fmla="*/ 204 w 204"/>
                <a:gd name="T15" fmla="*/ 13 h 180"/>
                <a:gd name="T16" fmla="*/ 192 w 204"/>
                <a:gd name="T17" fmla="*/ 0 h 180"/>
                <a:gd name="T18" fmla="*/ 192 w 204"/>
                <a:gd name="T19" fmla="*/ 0 h 180"/>
                <a:gd name="T20" fmla="*/ 192 w 204"/>
                <a:gd name="T21"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4" h="180">
                  <a:moveTo>
                    <a:pt x="192" y="0"/>
                  </a:moveTo>
                  <a:cubicBezTo>
                    <a:pt x="13" y="0"/>
                    <a:pt x="13" y="0"/>
                    <a:pt x="13" y="0"/>
                  </a:cubicBezTo>
                  <a:cubicBezTo>
                    <a:pt x="6" y="0"/>
                    <a:pt x="0" y="6"/>
                    <a:pt x="0" y="13"/>
                  </a:cubicBezTo>
                  <a:cubicBezTo>
                    <a:pt x="0" y="168"/>
                    <a:pt x="0" y="168"/>
                    <a:pt x="0" y="168"/>
                  </a:cubicBezTo>
                  <a:cubicBezTo>
                    <a:pt x="0" y="175"/>
                    <a:pt x="6" y="180"/>
                    <a:pt x="13" y="180"/>
                  </a:cubicBezTo>
                  <a:cubicBezTo>
                    <a:pt x="192" y="180"/>
                    <a:pt x="192" y="180"/>
                    <a:pt x="192" y="180"/>
                  </a:cubicBezTo>
                  <a:cubicBezTo>
                    <a:pt x="199" y="180"/>
                    <a:pt x="204" y="175"/>
                    <a:pt x="204" y="168"/>
                  </a:cubicBezTo>
                  <a:cubicBezTo>
                    <a:pt x="204" y="13"/>
                    <a:pt x="204" y="13"/>
                    <a:pt x="204" y="13"/>
                  </a:cubicBezTo>
                  <a:cubicBezTo>
                    <a:pt x="204" y="6"/>
                    <a:pt x="199" y="0"/>
                    <a:pt x="192" y="0"/>
                  </a:cubicBezTo>
                  <a:close/>
                  <a:moveTo>
                    <a:pt x="192" y="0"/>
                  </a:moveTo>
                  <a:cubicBezTo>
                    <a:pt x="192" y="0"/>
                    <a:pt x="192" y="0"/>
                    <a:pt x="19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5" name="Freeform 40">
              <a:extLst>
                <a:ext uri="{FF2B5EF4-FFF2-40B4-BE49-F238E27FC236}">
                  <a16:creationId xmlns:a16="http://schemas.microsoft.com/office/drawing/2014/main" id="{D714D22D-6FED-42D2-9667-37DECFCF9A57}"/>
                </a:ext>
              </a:extLst>
            </p:cNvPr>
            <p:cNvSpPr>
              <a:spLocks noEditPoints="1"/>
            </p:cNvSpPr>
            <p:nvPr/>
          </p:nvSpPr>
          <p:spPr bwMode="auto">
            <a:xfrm>
              <a:off x="3771" y="1086"/>
              <a:ext cx="43" cy="39"/>
            </a:xfrm>
            <a:custGeom>
              <a:avLst/>
              <a:gdLst>
                <a:gd name="T0" fmla="*/ 192 w 204"/>
                <a:gd name="T1" fmla="*/ 0 h 180"/>
                <a:gd name="T2" fmla="*/ 13 w 204"/>
                <a:gd name="T3" fmla="*/ 0 h 180"/>
                <a:gd name="T4" fmla="*/ 0 w 204"/>
                <a:gd name="T5" fmla="*/ 13 h 180"/>
                <a:gd name="T6" fmla="*/ 0 w 204"/>
                <a:gd name="T7" fmla="*/ 168 h 180"/>
                <a:gd name="T8" fmla="*/ 13 w 204"/>
                <a:gd name="T9" fmla="*/ 180 h 180"/>
                <a:gd name="T10" fmla="*/ 192 w 204"/>
                <a:gd name="T11" fmla="*/ 180 h 180"/>
                <a:gd name="T12" fmla="*/ 204 w 204"/>
                <a:gd name="T13" fmla="*/ 168 h 180"/>
                <a:gd name="T14" fmla="*/ 204 w 204"/>
                <a:gd name="T15" fmla="*/ 13 h 180"/>
                <a:gd name="T16" fmla="*/ 192 w 204"/>
                <a:gd name="T17" fmla="*/ 0 h 180"/>
                <a:gd name="T18" fmla="*/ 192 w 204"/>
                <a:gd name="T19" fmla="*/ 0 h 180"/>
                <a:gd name="T20" fmla="*/ 192 w 204"/>
                <a:gd name="T21"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4" h="180">
                  <a:moveTo>
                    <a:pt x="192" y="0"/>
                  </a:moveTo>
                  <a:cubicBezTo>
                    <a:pt x="13" y="0"/>
                    <a:pt x="13" y="0"/>
                    <a:pt x="13" y="0"/>
                  </a:cubicBezTo>
                  <a:cubicBezTo>
                    <a:pt x="6" y="0"/>
                    <a:pt x="0" y="6"/>
                    <a:pt x="0" y="13"/>
                  </a:cubicBezTo>
                  <a:cubicBezTo>
                    <a:pt x="0" y="168"/>
                    <a:pt x="0" y="168"/>
                    <a:pt x="0" y="168"/>
                  </a:cubicBezTo>
                  <a:cubicBezTo>
                    <a:pt x="0" y="175"/>
                    <a:pt x="6" y="180"/>
                    <a:pt x="13" y="180"/>
                  </a:cubicBezTo>
                  <a:cubicBezTo>
                    <a:pt x="192" y="180"/>
                    <a:pt x="192" y="180"/>
                    <a:pt x="192" y="180"/>
                  </a:cubicBezTo>
                  <a:cubicBezTo>
                    <a:pt x="199" y="180"/>
                    <a:pt x="204" y="175"/>
                    <a:pt x="204" y="168"/>
                  </a:cubicBezTo>
                  <a:cubicBezTo>
                    <a:pt x="204" y="13"/>
                    <a:pt x="204" y="13"/>
                    <a:pt x="204" y="13"/>
                  </a:cubicBezTo>
                  <a:cubicBezTo>
                    <a:pt x="204" y="6"/>
                    <a:pt x="199" y="0"/>
                    <a:pt x="192" y="0"/>
                  </a:cubicBezTo>
                  <a:close/>
                  <a:moveTo>
                    <a:pt x="192" y="0"/>
                  </a:moveTo>
                  <a:cubicBezTo>
                    <a:pt x="192" y="0"/>
                    <a:pt x="192" y="0"/>
                    <a:pt x="19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30" name="קבוצה 329">
            <a:extLst>
              <a:ext uri="{FF2B5EF4-FFF2-40B4-BE49-F238E27FC236}">
                <a16:creationId xmlns:a16="http://schemas.microsoft.com/office/drawing/2014/main" id="{D8E220B2-E8F0-B948-C77E-3C3D10931CED}"/>
              </a:ext>
            </a:extLst>
          </p:cNvPr>
          <p:cNvGrpSpPr/>
          <p:nvPr/>
        </p:nvGrpSpPr>
        <p:grpSpPr>
          <a:xfrm>
            <a:off x="943934" y="7608295"/>
            <a:ext cx="5729372" cy="1125125"/>
            <a:chOff x="976478" y="7831478"/>
            <a:chExt cx="5729372" cy="1125125"/>
          </a:xfrm>
        </p:grpSpPr>
        <p:sp>
          <p:nvSpPr>
            <p:cNvPr id="331" name="Freeform: Shape 326">
              <a:extLst>
                <a:ext uri="{FF2B5EF4-FFF2-40B4-BE49-F238E27FC236}">
                  <a16:creationId xmlns:a16="http://schemas.microsoft.com/office/drawing/2014/main" id="{E6164439-EAE3-083C-BDC1-EDC511B197C1}"/>
                </a:ext>
              </a:extLst>
            </p:cNvPr>
            <p:cNvSpPr>
              <a:spLocks/>
            </p:cNvSpPr>
            <p:nvPr/>
          </p:nvSpPr>
          <p:spPr bwMode="auto">
            <a:xfrm>
              <a:off x="3371964" y="8064959"/>
              <a:ext cx="3333886" cy="661839"/>
            </a:xfrm>
            <a:custGeom>
              <a:avLst/>
              <a:gdLst>
                <a:gd name="connsiteX0" fmla="*/ 0 w 3333886"/>
                <a:gd name="connsiteY0" fmla="*/ 0 h 661839"/>
                <a:gd name="connsiteX1" fmla="*/ 756515 w 3333886"/>
                <a:gd name="connsiteY1" fmla="*/ 0 h 661839"/>
                <a:gd name="connsiteX2" fmla="*/ 2045201 w 3333886"/>
                <a:gd name="connsiteY2" fmla="*/ 0 h 661839"/>
                <a:gd name="connsiteX3" fmla="*/ 2846065 w 3333886"/>
                <a:gd name="connsiteY3" fmla="*/ 0 h 661839"/>
                <a:gd name="connsiteX4" fmla="*/ 2846065 w 3333886"/>
                <a:gd name="connsiteY4" fmla="*/ 1 h 661839"/>
                <a:gd name="connsiteX5" fmla="*/ 2859576 w 3333886"/>
                <a:gd name="connsiteY5" fmla="*/ 1 h 661839"/>
                <a:gd name="connsiteX6" fmla="*/ 2918646 w 3333886"/>
                <a:gd name="connsiteY6" fmla="*/ 1 h 661839"/>
                <a:gd name="connsiteX7" fmla="*/ 2941316 w 3333886"/>
                <a:gd name="connsiteY7" fmla="*/ 1 h 661839"/>
                <a:gd name="connsiteX8" fmla="*/ 2978722 w 3333886"/>
                <a:gd name="connsiteY8" fmla="*/ 1 h 661839"/>
                <a:gd name="connsiteX9" fmla="*/ 3058665 w 3333886"/>
                <a:gd name="connsiteY9" fmla="*/ 1 h 661839"/>
                <a:gd name="connsiteX10" fmla="*/ 3159318 w 3333886"/>
                <a:gd name="connsiteY10" fmla="*/ 47275 h 661839"/>
                <a:gd name="connsiteX11" fmla="*/ 3165608 w 3333886"/>
                <a:gd name="connsiteY11" fmla="*/ 53578 h 661839"/>
                <a:gd name="connsiteX12" fmla="*/ 3310296 w 3333886"/>
                <a:gd name="connsiteY12" fmla="*/ 252130 h 661839"/>
                <a:gd name="connsiteX13" fmla="*/ 3310296 w 3333886"/>
                <a:gd name="connsiteY13" fmla="*/ 409710 h 661839"/>
                <a:gd name="connsiteX14" fmla="*/ 3165608 w 3333886"/>
                <a:gd name="connsiteY14" fmla="*/ 608262 h 661839"/>
                <a:gd name="connsiteX15" fmla="*/ 3058665 w 3333886"/>
                <a:gd name="connsiteY15" fmla="*/ 661839 h 661839"/>
                <a:gd name="connsiteX16" fmla="*/ 2678073 w 3333886"/>
                <a:gd name="connsiteY16" fmla="*/ 661839 h 661839"/>
                <a:gd name="connsiteX17" fmla="*/ 2678743 w 3333886"/>
                <a:gd name="connsiteY17" fmla="*/ 660851 h 661839"/>
                <a:gd name="connsiteX18" fmla="*/ 756515 w 3333886"/>
                <a:gd name="connsiteY18" fmla="*/ 660851 h 661839"/>
                <a:gd name="connsiteX19" fmla="*/ 756515 w 3333886"/>
                <a:gd name="connsiteY19" fmla="*/ 660058 h 661839"/>
                <a:gd name="connsiteX20" fmla="*/ 0 w 3333886"/>
                <a:gd name="connsiteY20" fmla="*/ 660058 h 661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33886" h="661839">
                  <a:moveTo>
                    <a:pt x="0" y="0"/>
                  </a:moveTo>
                  <a:lnTo>
                    <a:pt x="756515" y="0"/>
                  </a:lnTo>
                  <a:lnTo>
                    <a:pt x="2045201" y="0"/>
                  </a:lnTo>
                  <a:lnTo>
                    <a:pt x="2846065" y="0"/>
                  </a:lnTo>
                  <a:lnTo>
                    <a:pt x="2846065" y="1"/>
                  </a:lnTo>
                  <a:lnTo>
                    <a:pt x="2859576" y="1"/>
                  </a:lnTo>
                  <a:cubicBezTo>
                    <a:pt x="2873944" y="1"/>
                    <a:pt x="2893102" y="1"/>
                    <a:pt x="2918646" y="1"/>
                  </a:cubicBezTo>
                  <a:lnTo>
                    <a:pt x="2941316" y="1"/>
                  </a:lnTo>
                  <a:lnTo>
                    <a:pt x="2978722" y="1"/>
                  </a:lnTo>
                  <a:cubicBezTo>
                    <a:pt x="3001901" y="1"/>
                    <a:pt x="3028391" y="1"/>
                    <a:pt x="3058665" y="1"/>
                  </a:cubicBezTo>
                  <a:cubicBezTo>
                    <a:pt x="3099555" y="1"/>
                    <a:pt x="3134154" y="15759"/>
                    <a:pt x="3159318" y="47275"/>
                  </a:cubicBezTo>
                  <a:cubicBezTo>
                    <a:pt x="3162463" y="50427"/>
                    <a:pt x="3162463" y="50427"/>
                    <a:pt x="3165608" y="53578"/>
                  </a:cubicBezTo>
                  <a:cubicBezTo>
                    <a:pt x="3165608" y="53578"/>
                    <a:pt x="3165608" y="53578"/>
                    <a:pt x="3310296" y="252130"/>
                  </a:cubicBezTo>
                  <a:cubicBezTo>
                    <a:pt x="3341750" y="299404"/>
                    <a:pt x="3341750" y="362436"/>
                    <a:pt x="3310296" y="409710"/>
                  </a:cubicBezTo>
                  <a:cubicBezTo>
                    <a:pt x="3310296" y="409710"/>
                    <a:pt x="3310296" y="409710"/>
                    <a:pt x="3165608" y="608262"/>
                  </a:cubicBezTo>
                  <a:cubicBezTo>
                    <a:pt x="3140445" y="639778"/>
                    <a:pt x="3099555" y="661839"/>
                    <a:pt x="3058665" y="661839"/>
                  </a:cubicBezTo>
                  <a:cubicBezTo>
                    <a:pt x="3058665" y="661839"/>
                    <a:pt x="3058665" y="661839"/>
                    <a:pt x="2678073" y="661839"/>
                  </a:cubicBezTo>
                  <a:lnTo>
                    <a:pt x="2678743" y="660851"/>
                  </a:lnTo>
                  <a:lnTo>
                    <a:pt x="756515" y="660851"/>
                  </a:lnTo>
                  <a:lnTo>
                    <a:pt x="756515" y="660058"/>
                  </a:lnTo>
                  <a:lnTo>
                    <a:pt x="0" y="660058"/>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noAutofit/>
            </a:bodyPr>
            <a:lstStyle/>
            <a:p>
              <a:endParaRPr lang="en-IN" dirty="0"/>
            </a:p>
          </p:txBody>
        </p:sp>
        <p:sp>
          <p:nvSpPr>
            <p:cNvPr id="332" name="Freeform 9">
              <a:extLst>
                <a:ext uri="{FF2B5EF4-FFF2-40B4-BE49-F238E27FC236}">
                  <a16:creationId xmlns:a16="http://schemas.microsoft.com/office/drawing/2014/main" id="{C66D64DB-D469-A41F-FFCD-BF985874C249}"/>
                </a:ext>
              </a:extLst>
            </p:cNvPr>
            <p:cNvSpPr>
              <a:spLocks noEditPoints="1"/>
            </p:cNvSpPr>
            <p:nvPr/>
          </p:nvSpPr>
          <p:spPr bwMode="auto">
            <a:xfrm>
              <a:off x="2458261" y="7831478"/>
              <a:ext cx="1125125" cy="1125125"/>
            </a:xfrm>
            <a:custGeom>
              <a:avLst/>
              <a:gdLst>
                <a:gd name="T0" fmla="*/ 336 w 357"/>
                <a:gd name="T1" fmla="*/ 94 h 357"/>
                <a:gd name="T2" fmla="*/ 333 w 357"/>
                <a:gd name="T3" fmla="*/ 89 h 357"/>
                <a:gd name="T4" fmla="*/ 328 w 357"/>
                <a:gd name="T5" fmla="*/ 81 h 357"/>
                <a:gd name="T6" fmla="*/ 323 w 357"/>
                <a:gd name="T7" fmla="*/ 74 h 357"/>
                <a:gd name="T8" fmla="*/ 264 w 357"/>
                <a:gd name="T9" fmla="*/ 22 h 357"/>
                <a:gd name="T10" fmla="*/ 178 w 357"/>
                <a:gd name="T11" fmla="*/ 0 h 357"/>
                <a:gd name="T12" fmla="*/ 93 w 357"/>
                <a:gd name="T13" fmla="*/ 22 h 357"/>
                <a:gd name="T14" fmla="*/ 76 w 357"/>
                <a:gd name="T15" fmla="*/ 33 h 357"/>
                <a:gd name="T16" fmla="*/ 21 w 357"/>
                <a:gd name="T17" fmla="*/ 95 h 357"/>
                <a:gd name="T18" fmla="*/ 0 w 357"/>
                <a:gd name="T19" fmla="*/ 179 h 357"/>
                <a:gd name="T20" fmla="*/ 72 w 357"/>
                <a:gd name="T21" fmla="*/ 322 h 357"/>
                <a:gd name="T22" fmla="*/ 76 w 357"/>
                <a:gd name="T23" fmla="*/ 325 h 357"/>
                <a:gd name="T24" fmla="*/ 178 w 357"/>
                <a:gd name="T25" fmla="*/ 357 h 357"/>
                <a:gd name="T26" fmla="*/ 323 w 357"/>
                <a:gd name="T27" fmla="*/ 284 h 357"/>
                <a:gd name="T28" fmla="*/ 336 w 357"/>
                <a:gd name="T29" fmla="*/ 263 h 357"/>
                <a:gd name="T30" fmla="*/ 357 w 357"/>
                <a:gd name="T31" fmla="*/ 179 h 357"/>
                <a:gd name="T32" fmla="*/ 336 w 357"/>
                <a:gd name="T33" fmla="*/ 94 h 357"/>
                <a:gd name="T34" fmla="*/ 178 w 357"/>
                <a:gd name="T35" fmla="*/ 323 h 357"/>
                <a:gd name="T36" fmla="*/ 35 w 357"/>
                <a:gd name="T37" fmla="*/ 179 h 357"/>
                <a:gd name="T38" fmla="*/ 178 w 357"/>
                <a:gd name="T39" fmla="*/ 35 h 357"/>
                <a:gd name="T40" fmla="*/ 322 w 357"/>
                <a:gd name="T41" fmla="*/ 179 h 357"/>
                <a:gd name="T42" fmla="*/ 178 w 357"/>
                <a:gd name="T43" fmla="*/ 32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7" h="357">
                  <a:moveTo>
                    <a:pt x="336" y="94"/>
                  </a:moveTo>
                  <a:cubicBezTo>
                    <a:pt x="335" y="92"/>
                    <a:pt x="334" y="91"/>
                    <a:pt x="333" y="89"/>
                  </a:cubicBezTo>
                  <a:cubicBezTo>
                    <a:pt x="331" y="86"/>
                    <a:pt x="330" y="84"/>
                    <a:pt x="328" y="81"/>
                  </a:cubicBezTo>
                  <a:cubicBezTo>
                    <a:pt x="326" y="78"/>
                    <a:pt x="325" y="76"/>
                    <a:pt x="323" y="74"/>
                  </a:cubicBezTo>
                  <a:cubicBezTo>
                    <a:pt x="307" y="52"/>
                    <a:pt x="287" y="35"/>
                    <a:pt x="264" y="22"/>
                  </a:cubicBezTo>
                  <a:cubicBezTo>
                    <a:pt x="239" y="8"/>
                    <a:pt x="210" y="0"/>
                    <a:pt x="178" y="0"/>
                  </a:cubicBezTo>
                  <a:cubicBezTo>
                    <a:pt x="147" y="0"/>
                    <a:pt x="118" y="8"/>
                    <a:pt x="93" y="22"/>
                  </a:cubicBezTo>
                  <a:cubicBezTo>
                    <a:pt x="87" y="25"/>
                    <a:pt x="81" y="29"/>
                    <a:pt x="76" y="33"/>
                  </a:cubicBezTo>
                  <a:cubicBezTo>
                    <a:pt x="53" y="49"/>
                    <a:pt x="34" y="70"/>
                    <a:pt x="21" y="95"/>
                  </a:cubicBezTo>
                  <a:cubicBezTo>
                    <a:pt x="7" y="120"/>
                    <a:pt x="0" y="148"/>
                    <a:pt x="0" y="179"/>
                  </a:cubicBezTo>
                  <a:cubicBezTo>
                    <a:pt x="0" y="237"/>
                    <a:pt x="28" y="289"/>
                    <a:pt x="72" y="322"/>
                  </a:cubicBezTo>
                  <a:cubicBezTo>
                    <a:pt x="73" y="323"/>
                    <a:pt x="74" y="324"/>
                    <a:pt x="76" y="325"/>
                  </a:cubicBezTo>
                  <a:cubicBezTo>
                    <a:pt x="105" y="345"/>
                    <a:pt x="140" y="357"/>
                    <a:pt x="178" y="357"/>
                  </a:cubicBezTo>
                  <a:cubicBezTo>
                    <a:pt x="238" y="357"/>
                    <a:pt x="290" y="328"/>
                    <a:pt x="323" y="284"/>
                  </a:cubicBezTo>
                  <a:cubicBezTo>
                    <a:pt x="328" y="277"/>
                    <a:pt x="332" y="271"/>
                    <a:pt x="336" y="263"/>
                  </a:cubicBezTo>
                  <a:cubicBezTo>
                    <a:pt x="349" y="238"/>
                    <a:pt x="357" y="209"/>
                    <a:pt x="357" y="179"/>
                  </a:cubicBezTo>
                  <a:cubicBezTo>
                    <a:pt x="357" y="148"/>
                    <a:pt x="349" y="119"/>
                    <a:pt x="336" y="94"/>
                  </a:cubicBezTo>
                  <a:close/>
                  <a:moveTo>
                    <a:pt x="178" y="323"/>
                  </a:moveTo>
                  <a:cubicBezTo>
                    <a:pt x="99" y="323"/>
                    <a:pt x="35" y="258"/>
                    <a:pt x="35" y="179"/>
                  </a:cubicBezTo>
                  <a:cubicBezTo>
                    <a:pt x="35" y="99"/>
                    <a:pt x="99" y="35"/>
                    <a:pt x="178" y="35"/>
                  </a:cubicBezTo>
                  <a:cubicBezTo>
                    <a:pt x="258" y="35"/>
                    <a:pt x="322" y="99"/>
                    <a:pt x="322" y="179"/>
                  </a:cubicBezTo>
                  <a:cubicBezTo>
                    <a:pt x="322" y="258"/>
                    <a:pt x="258" y="323"/>
                    <a:pt x="178" y="323"/>
                  </a:cubicBezTo>
                  <a:close/>
                </a:path>
              </a:pathLst>
            </a:custGeom>
            <a:solidFill>
              <a:schemeClr val="accent6">
                <a:lumMod val="75000"/>
              </a:schemeClr>
            </a:solidFill>
            <a:ln w="2857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333" name="Rectangle: Rounded Corners 327">
              <a:extLst>
                <a:ext uri="{FF2B5EF4-FFF2-40B4-BE49-F238E27FC236}">
                  <a16:creationId xmlns:a16="http://schemas.microsoft.com/office/drawing/2014/main" id="{CB1522C1-785C-115D-448C-1D495D935C9D}"/>
                </a:ext>
              </a:extLst>
            </p:cNvPr>
            <p:cNvSpPr/>
            <p:nvPr/>
          </p:nvSpPr>
          <p:spPr>
            <a:xfrm>
              <a:off x="5605011" y="8210182"/>
              <a:ext cx="945105" cy="384568"/>
            </a:xfrm>
            <a:prstGeom prst="roundRect">
              <a:avLst>
                <a:gd name="adj" fmla="val 50000"/>
              </a:avLst>
            </a:prstGeom>
            <a:solidFill>
              <a:schemeClr val="tx1">
                <a:lumMod val="75000"/>
                <a:lumOff val="25000"/>
              </a:schemeClr>
            </a:solidFill>
            <a:ln w="9525">
              <a:solidFill>
                <a:schemeClr val="tx2">
                  <a:lumMod val="50000"/>
                  <a:lumOff val="50000"/>
                </a:schemeClr>
              </a:solidFill>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334" name="Rectangle 328">
              <a:extLst>
                <a:ext uri="{FF2B5EF4-FFF2-40B4-BE49-F238E27FC236}">
                  <a16:creationId xmlns:a16="http://schemas.microsoft.com/office/drawing/2014/main" id="{D922B314-9CAA-36CE-78D5-2B7D7258941D}"/>
                </a:ext>
              </a:extLst>
            </p:cNvPr>
            <p:cNvSpPr/>
            <p:nvPr/>
          </p:nvSpPr>
          <p:spPr>
            <a:xfrm>
              <a:off x="5780188" y="8278483"/>
              <a:ext cx="411971" cy="246221"/>
            </a:xfrm>
            <a:prstGeom prst="rect">
              <a:avLst/>
            </a:prstGeom>
          </p:spPr>
          <p:txBody>
            <a:bodyPr wrap="none" lIns="0" tIns="0" rIns="0" bIns="0" anchor="ctr">
              <a:spAutoFit/>
            </a:bodyPr>
            <a:lstStyle/>
            <a:p>
              <a:pPr algn="ctr"/>
              <a:r>
                <a:rPr lang="en-IN" sz="1600" dirty="0">
                  <a:solidFill>
                    <a:schemeClr val="bg1"/>
                  </a:solidFill>
                  <a:latin typeface="Bebas Neue Bold" panose="020B0606020202050201" pitchFamily="34" charset="0"/>
                </a:rPr>
                <a:t>+0.8%</a:t>
              </a:r>
            </a:p>
          </p:txBody>
        </p:sp>
        <p:sp>
          <p:nvSpPr>
            <p:cNvPr id="335" name="Freeform 6">
              <a:extLst>
                <a:ext uri="{FF2B5EF4-FFF2-40B4-BE49-F238E27FC236}">
                  <a16:creationId xmlns:a16="http://schemas.microsoft.com/office/drawing/2014/main" id="{7E354DBA-5814-5963-A924-D24AFABE8D52}"/>
                </a:ext>
              </a:extLst>
            </p:cNvPr>
            <p:cNvSpPr>
              <a:spLocks/>
            </p:cNvSpPr>
            <p:nvPr/>
          </p:nvSpPr>
          <p:spPr bwMode="auto">
            <a:xfrm>
              <a:off x="976478" y="7934431"/>
              <a:ext cx="1720780" cy="921058"/>
            </a:xfrm>
            <a:custGeom>
              <a:avLst/>
              <a:gdLst>
                <a:gd name="T0" fmla="*/ 470 w 546"/>
                <a:gd name="T1" fmla="*/ 146 h 292"/>
                <a:gd name="T2" fmla="*/ 491 w 546"/>
                <a:gd name="T3" fmla="*/ 62 h 292"/>
                <a:gd name="T4" fmla="*/ 546 w 546"/>
                <a:gd name="T5" fmla="*/ 0 h 292"/>
                <a:gd name="T6" fmla="*/ 106 w 546"/>
                <a:gd name="T7" fmla="*/ 0 h 292"/>
                <a:gd name="T8" fmla="*/ 106 w 546"/>
                <a:gd name="T9" fmla="*/ 0 h 292"/>
                <a:gd name="T10" fmla="*/ 106 w 546"/>
                <a:gd name="T11" fmla="*/ 0 h 292"/>
                <a:gd name="T12" fmla="*/ 106 w 546"/>
                <a:gd name="T13" fmla="*/ 0 h 292"/>
                <a:gd name="T14" fmla="*/ 106 w 546"/>
                <a:gd name="T15" fmla="*/ 0 h 292"/>
                <a:gd name="T16" fmla="*/ 106 w 546"/>
                <a:gd name="T17" fmla="*/ 0 h 292"/>
                <a:gd name="T18" fmla="*/ 106 w 546"/>
                <a:gd name="T19" fmla="*/ 0 h 292"/>
                <a:gd name="T20" fmla="*/ 105 w 546"/>
                <a:gd name="T21" fmla="*/ 0 h 292"/>
                <a:gd name="T22" fmla="*/ 105 w 546"/>
                <a:gd name="T23" fmla="*/ 0 h 292"/>
                <a:gd name="T24" fmla="*/ 105 w 546"/>
                <a:gd name="T25" fmla="*/ 0 h 292"/>
                <a:gd name="T26" fmla="*/ 105 w 546"/>
                <a:gd name="T27" fmla="*/ 0 h 292"/>
                <a:gd name="T28" fmla="*/ 105 w 546"/>
                <a:gd name="T29" fmla="*/ 0 h 292"/>
                <a:gd name="T30" fmla="*/ 105 w 546"/>
                <a:gd name="T31" fmla="*/ 0 h 292"/>
                <a:gd name="T32" fmla="*/ 105 w 546"/>
                <a:gd name="T33" fmla="*/ 0 h 292"/>
                <a:gd name="T34" fmla="*/ 105 w 546"/>
                <a:gd name="T35" fmla="*/ 0 h 292"/>
                <a:gd name="T36" fmla="*/ 105 w 546"/>
                <a:gd name="T37" fmla="*/ 0 h 292"/>
                <a:gd name="T38" fmla="*/ 105 w 546"/>
                <a:gd name="T39" fmla="*/ 0 h 292"/>
                <a:gd name="T40" fmla="*/ 105 w 546"/>
                <a:gd name="T41" fmla="*/ 0 h 292"/>
                <a:gd name="T42" fmla="*/ 104 w 546"/>
                <a:gd name="T43" fmla="*/ 0 h 292"/>
                <a:gd name="T44" fmla="*/ 104 w 546"/>
                <a:gd name="T45" fmla="*/ 0 h 292"/>
                <a:gd name="T46" fmla="*/ 104 w 546"/>
                <a:gd name="T47" fmla="*/ 0 h 292"/>
                <a:gd name="T48" fmla="*/ 104 w 546"/>
                <a:gd name="T49" fmla="*/ 0 h 292"/>
                <a:gd name="T50" fmla="*/ 104 w 546"/>
                <a:gd name="T51" fmla="*/ 0 h 292"/>
                <a:gd name="T52" fmla="*/ 104 w 546"/>
                <a:gd name="T53" fmla="*/ 0 h 292"/>
                <a:gd name="T54" fmla="*/ 104 w 546"/>
                <a:gd name="T55" fmla="*/ 0 h 292"/>
                <a:gd name="T56" fmla="*/ 104 w 546"/>
                <a:gd name="T57" fmla="*/ 0 h 292"/>
                <a:gd name="T58" fmla="*/ 104 w 546"/>
                <a:gd name="T59" fmla="*/ 0 h 292"/>
                <a:gd name="T60" fmla="*/ 104 w 546"/>
                <a:gd name="T61" fmla="*/ 0 h 292"/>
                <a:gd name="T62" fmla="*/ 104 w 546"/>
                <a:gd name="T63" fmla="*/ 0 h 292"/>
                <a:gd name="T64" fmla="*/ 104 w 546"/>
                <a:gd name="T65" fmla="*/ 0 h 292"/>
                <a:gd name="T66" fmla="*/ 103 w 546"/>
                <a:gd name="T67" fmla="*/ 0 h 292"/>
                <a:gd name="T68" fmla="*/ 103 w 546"/>
                <a:gd name="T69" fmla="*/ 0 h 292"/>
                <a:gd name="T70" fmla="*/ 103 w 546"/>
                <a:gd name="T71" fmla="*/ 0 h 292"/>
                <a:gd name="T72" fmla="*/ 103 w 546"/>
                <a:gd name="T73" fmla="*/ 0 h 292"/>
                <a:gd name="T74" fmla="*/ 96 w 546"/>
                <a:gd name="T75" fmla="*/ 0 h 292"/>
                <a:gd name="T76" fmla="*/ 94 w 546"/>
                <a:gd name="T77" fmla="*/ 0 h 292"/>
                <a:gd name="T78" fmla="*/ 89 w 546"/>
                <a:gd name="T79" fmla="*/ 1 h 292"/>
                <a:gd name="T80" fmla="*/ 88 w 546"/>
                <a:gd name="T81" fmla="*/ 1 h 292"/>
                <a:gd name="T82" fmla="*/ 81 w 546"/>
                <a:gd name="T83" fmla="*/ 3 h 292"/>
                <a:gd name="T84" fmla="*/ 80 w 546"/>
                <a:gd name="T85" fmla="*/ 3 h 292"/>
                <a:gd name="T86" fmla="*/ 74 w 546"/>
                <a:gd name="T87" fmla="*/ 5 h 292"/>
                <a:gd name="T88" fmla="*/ 73 w 546"/>
                <a:gd name="T89" fmla="*/ 5 h 292"/>
                <a:gd name="T90" fmla="*/ 67 w 546"/>
                <a:gd name="T91" fmla="*/ 7 h 292"/>
                <a:gd name="T92" fmla="*/ 66 w 546"/>
                <a:gd name="T93" fmla="*/ 8 h 292"/>
                <a:gd name="T94" fmla="*/ 60 w 546"/>
                <a:gd name="T95" fmla="*/ 10 h 292"/>
                <a:gd name="T96" fmla="*/ 59 w 546"/>
                <a:gd name="T97" fmla="*/ 11 h 292"/>
                <a:gd name="T98" fmla="*/ 53 w 546"/>
                <a:gd name="T99" fmla="*/ 14 h 292"/>
                <a:gd name="T100" fmla="*/ 53 w 546"/>
                <a:gd name="T101" fmla="*/ 14 h 292"/>
                <a:gd name="T102" fmla="*/ 48 w 546"/>
                <a:gd name="T103" fmla="*/ 17 h 292"/>
                <a:gd name="T104" fmla="*/ 47 w 546"/>
                <a:gd name="T105" fmla="*/ 18 h 292"/>
                <a:gd name="T106" fmla="*/ 36 w 546"/>
                <a:gd name="T107" fmla="*/ 26 h 292"/>
                <a:gd name="T108" fmla="*/ 35 w 546"/>
                <a:gd name="T109" fmla="*/ 27 h 292"/>
                <a:gd name="T110" fmla="*/ 26 w 546"/>
                <a:gd name="T111" fmla="*/ 37 h 292"/>
                <a:gd name="T112" fmla="*/ 25 w 546"/>
                <a:gd name="T113" fmla="*/ 37 h 292"/>
                <a:gd name="T114" fmla="*/ 0 w 546"/>
                <a:gd name="T115" fmla="*/ 106 h 292"/>
                <a:gd name="T116" fmla="*/ 0 w 546"/>
                <a:gd name="T117" fmla="*/ 186 h 292"/>
                <a:gd name="T118" fmla="*/ 106 w 546"/>
                <a:gd name="T119" fmla="*/ 292 h 292"/>
                <a:gd name="T120" fmla="*/ 544 w 546"/>
                <a:gd name="T121" fmla="*/ 292 h 292"/>
                <a:gd name="T122" fmla="*/ 542 w 546"/>
                <a:gd name="T123" fmla="*/ 289 h 292"/>
                <a:gd name="T124" fmla="*/ 470 w 546"/>
                <a:gd name="T125" fmla="*/ 146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6" h="292">
                  <a:moveTo>
                    <a:pt x="470" y="146"/>
                  </a:moveTo>
                  <a:cubicBezTo>
                    <a:pt x="470" y="115"/>
                    <a:pt x="477" y="87"/>
                    <a:pt x="491" y="62"/>
                  </a:cubicBezTo>
                  <a:cubicBezTo>
                    <a:pt x="504" y="37"/>
                    <a:pt x="523" y="16"/>
                    <a:pt x="54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3" y="0"/>
                    <a:pt x="103" y="0"/>
                  </a:cubicBezTo>
                  <a:cubicBezTo>
                    <a:pt x="103" y="0"/>
                    <a:pt x="103" y="0"/>
                    <a:pt x="103" y="0"/>
                  </a:cubicBezTo>
                  <a:cubicBezTo>
                    <a:pt x="103" y="0"/>
                    <a:pt x="103" y="0"/>
                    <a:pt x="103" y="0"/>
                  </a:cubicBezTo>
                  <a:cubicBezTo>
                    <a:pt x="103" y="0"/>
                    <a:pt x="103" y="0"/>
                    <a:pt x="103" y="0"/>
                  </a:cubicBezTo>
                  <a:cubicBezTo>
                    <a:pt x="101" y="0"/>
                    <a:pt x="98" y="0"/>
                    <a:pt x="96" y="0"/>
                  </a:cubicBezTo>
                  <a:cubicBezTo>
                    <a:pt x="96" y="0"/>
                    <a:pt x="95" y="0"/>
                    <a:pt x="94" y="0"/>
                  </a:cubicBezTo>
                  <a:cubicBezTo>
                    <a:pt x="92" y="1"/>
                    <a:pt x="90" y="1"/>
                    <a:pt x="89" y="1"/>
                  </a:cubicBezTo>
                  <a:cubicBezTo>
                    <a:pt x="88" y="1"/>
                    <a:pt x="88" y="1"/>
                    <a:pt x="88" y="1"/>
                  </a:cubicBezTo>
                  <a:cubicBezTo>
                    <a:pt x="85" y="2"/>
                    <a:pt x="83" y="2"/>
                    <a:pt x="81" y="3"/>
                  </a:cubicBezTo>
                  <a:cubicBezTo>
                    <a:pt x="81" y="3"/>
                    <a:pt x="80" y="3"/>
                    <a:pt x="80" y="3"/>
                  </a:cubicBezTo>
                  <a:cubicBezTo>
                    <a:pt x="78" y="4"/>
                    <a:pt x="76" y="4"/>
                    <a:pt x="74" y="5"/>
                  </a:cubicBezTo>
                  <a:cubicBezTo>
                    <a:pt x="74" y="5"/>
                    <a:pt x="73" y="5"/>
                    <a:pt x="73" y="5"/>
                  </a:cubicBezTo>
                  <a:cubicBezTo>
                    <a:pt x="71" y="6"/>
                    <a:pt x="69" y="6"/>
                    <a:pt x="67" y="7"/>
                  </a:cubicBezTo>
                  <a:cubicBezTo>
                    <a:pt x="66" y="7"/>
                    <a:pt x="66" y="8"/>
                    <a:pt x="66" y="8"/>
                  </a:cubicBezTo>
                  <a:cubicBezTo>
                    <a:pt x="64" y="8"/>
                    <a:pt x="62" y="9"/>
                    <a:pt x="60" y="10"/>
                  </a:cubicBezTo>
                  <a:cubicBezTo>
                    <a:pt x="60" y="10"/>
                    <a:pt x="60" y="10"/>
                    <a:pt x="59" y="11"/>
                  </a:cubicBezTo>
                  <a:cubicBezTo>
                    <a:pt x="57" y="12"/>
                    <a:pt x="55" y="13"/>
                    <a:pt x="53" y="14"/>
                  </a:cubicBezTo>
                  <a:cubicBezTo>
                    <a:pt x="53" y="14"/>
                    <a:pt x="53" y="14"/>
                    <a:pt x="53" y="14"/>
                  </a:cubicBezTo>
                  <a:cubicBezTo>
                    <a:pt x="51" y="15"/>
                    <a:pt x="49" y="16"/>
                    <a:pt x="48" y="17"/>
                  </a:cubicBezTo>
                  <a:cubicBezTo>
                    <a:pt x="47" y="18"/>
                    <a:pt x="47" y="18"/>
                    <a:pt x="47" y="18"/>
                  </a:cubicBezTo>
                  <a:cubicBezTo>
                    <a:pt x="43" y="21"/>
                    <a:pt x="39" y="23"/>
                    <a:pt x="36" y="26"/>
                  </a:cubicBezTo>
                  <a:cubicBezTo>
                    <a:pt x="36" y="27"/>
                    <a:pt x="36" y="27"/>
                    <a:pt x="35" y="27"/>
                  </a:cubicBezTo>
                  <a:cubicBezTo>
                    <a:pt x="32" y="30"/>
                    <a:pt x="29" y="33"/>
                    <a:pt x="26" y="37"/>
                  </a:cubicBezTo>
                  <a:cubicBezTo>
                    <a:pt x="25" y="37"/>
                    <a:pt x="25" y="37"/>
                    <a:pt x="25" y="37"/>
                  </a:cubicBezTo>
                  <a:cubicBezTo>
                    <a:pt x="10" y="56"/>
                    <a:pt x="0" y="79"/>
                    <a:pt x="0" y="106"/>
                  </a:cubicBezTo>
                  <a:cubicBezTo>
                    <a:pt x="0" y="186"/>
                    <a:pt x="0" y="186"/>
                    <a:pt x="0" y="186"/>
                  </a:cubicBezTo>
                  <a:cubicBezTo>
                    <a:pt x="0" y="244"/>
                    <a:pt x="48" y="292"/>
                    <a:pt x="106" y="292"/>
                  </a:cubicBezTo>
                  <a:cubicBezTo>
                    <a:pt x="544" y="292"/>
                    <a:pt x="544" y="292"/>
                    <a:pt x="544" y="292"/>
                  </a:cubicBezTo>
                  <a:cubicBezTo>
                    <a:pt x="543" y="291"/>
                    <a:pt x="542" y="290"/>
                    <a:pt x="542" y="289"/>
                  </a:cubicBezTo>
                  <a:cubicBezTo>
                    <a:pt x="498" y="256"/>
                    <a:pt x="470" y="204"/>
                    <a:pt x="470" y="146"/>
                  </a:cubicBez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336" name="Freeform: Shape 331">
              <a:extLst>
                <a:ext uri="{FF2B5EF4-FFF2-40B4-BE49-F238E27FC236}">
                  <a16:creationId xmlns:a16="http://schemas.microsoft.com/office/drawing/2014/main" id="{2481B4B5-054F-FBDB-0C93-F4A76B9D2106}"/>
                </a:ext>
              </a:extLst>
            </p:cNvPr>
            <p:cNvSpPr>
              <a:spLocks/>
            </p:cNvSpPr>
            <p:nvPr/>
          </p:nvSpPr>
          <p:spPr bwMode="auto">
            <a:xfrm>
              <a:off x="3495140" y="8127109"/>
              <a:ext cx="1997402" cy="534408"/>
            </a:xfrm>
            <a:custGeom>
              <a:avLst/>
              <a:gdLst>
                <a:gd name="connsiteX0" fmla="*/ 0 w 1997402"/>
                <a:gd name="connsiteY0" fmla="*/ 0 h 534408"/>
                <a:gd name="connsiteX1" fmla="*/ 1591548 w 1997402"/>
                <a:gd name="connsiteY1" fmla="*/ 0 h 534408"/>
                <a:gd name="connsiteX2" fmla="*/ 1591548 w 1997402"/>
                <a:gd name="connsiteY2" fmla="*/ 356 h 534408"/>
                <a:gd name="connsiteX3" fmla="*/ 1784986 w 1997402"/>
                <a:gd name="connsiteY3" fmla="*/ 356 h 534408"/>
                <a:gd name="connsiteX4" fmla="*/ 1841638 w 1997402"/>
                <a:gd name="connsiteY4" fmla="*/ 28773 h 534408"/>
                <a:gd name="connsiteX5" fmla="*/ 1983239 w 1997402"/>
                <a:gd name="connsiteY5" fmla="*/ 227478 h 534408"/>
                <a:gd name="connsiteX6" fmla="*/ 1983239 w 1997402"/>
                <a:gd name="connsiteY6" fmla="*/ 309529 h 534408"/>
                <a:gd name="connsiteX7" fmla="*/ 1841638 w 1997402"/>
                <a:gd name="connsiteY7" fmla="*/ 505088 h 534408"/>
                <a:gd name="connsiteX8" fmla="*/ 1784986 w 1997402"/>
                <a:gd name="connsiteY8" fmla="*/ 533505 h 534408"/>
                <a:gd name="connsiteX9" fmla="*/ 1591548 w 1997402"/>
                <a:gd name="connsiteY9" fmla="*/ 533505 h 534408"/>
                <a:gd name="connsiteX10" fmla="*/ 1591548 w 1997402"/>
                <a:gd name="connsiteY10" fmla="*/ 534408 h 534408"/>
                <a:gd name="connsiteX11" fmla="*/ 0 w 1997402"/>
                <a:gd name="connsiteY11" fmla="*/ 534408 h 53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7402" h="534408">
                  <a:moveTo>
                    <a:pt x="0" y="0"/>
                  </a:moveTo>
                  <a:lnTo>
                    <a:pt x="1591548" y="0"/>
                  </a:lnTo>
                  <a:lnTo>
                    <a:pt x="1591548" y="356"/>
                  </a:lnTo>
                  <a:lnTo>
                    <a:pt x="1784986" y="356"/>
                  </a:lnTo>
                  <a:cubicBezTo>
                    <a:pt x="1806989" y="356"/>
                    <a:pt x="1829049" y="9846"/>
                    <a:pt x="1841638" y="28773"/>
                  </a:cubicBezTo>
                  <a:lnTo>
                    <a:pt x="1983239" y="227478"/>
                  </a:lnTo>
                  <a:cubicBezTo>
                    <a:pt x="2002123" y="252749"/>
                    <a:pt x="2002123" y="284258"/>
                    <a:pt x="1983239" y="309529"/>
                  </a:cubicBezTo>
                  <a:lnTo>
                    <a:pt x="1841638" y="505088"/>
                  </a:lnTo>
                  <a:cubicBezTo>
                    <a:pt x="1829049" y="524015"/>
                    <a:pt x="1806989" y="533505"/>
                    <a:pt x="1784986" y="533505"/>
                  </a:cubicBezTo>
                  <a:lnTo>
                    <a:pt x="1591548" y="533505"/>
                  </a:lnTo>
                  <a:lnTo>
                    <a:pt x="1591548" y="534408"/>
                  </a:lnTo>
                  <a:lnTo>
                    <a:pt x="0" y="534408"/>
                  </a:lnTo>
                  <a:close/>
                </a:path>
              </a:pathLst>
            </a:custGeom>
            <a:solidFill>
              <a:srgbClr val="9A743A"/>
            </a:solidFill>
            <a:ln w="9525">
              <a:noFill/>
              <a:round/>
              <a:headEnd/>
              <a:tailEnd/>
            </a:ln>
          </p:spPr>
          <p:txBody>
            <a:bodyPr vert="horz" wrap="square" lIns="91440" tIns="45720" rIns="91440" bIns="45720" numCol="1" anchor="t" anchorCtr="0" compatLnSpc="1">
              <a:prstTxWarp prst="textNoShape">
                <a:avLst/>
              </a:prstTxWarp>
              <a:noAutofit/>
            </a:bodyPr>
            <a:lstStyle/>
            <a:p>
              <a:endParaRPr lang="en-IN" dirty="0"/>
            </a:p>
          </p:txBody>
        </p:sp>
        <p:sp>
          <p:nvSpPr>
            <p:cNvPr id="337" name="Oval 10">
              <a:extLst>
                <a:ext uri="{FF2B5EF4-FFF2-40B4-BE49-F238E27FC236}">
                  <a16:creationId xmlns:a16="http://schemas.microsoft.com/office/drawing/2014/main" id="{1DB2F390-350F-CFC7-BE94-A024455103FF}"/>
                </a:ext>
              </a:extLst>
            </p:cNvPr>
            <p:cNvSpPr>
              <a:spLocks noChangeArrowheads="1"/>
            </p:cNvSpPr>
            <p:nvPr/>
          </p:nvSpPr>
          <p:spPr bwMode="auto">
            <a:xfrm>
              <a:off x="2568567" y="7941784"/>
              <a:ext cx="904512" cy="906351"/>
            </a:xfrm>
            <a:prstGeom prst="ellipse">
              <a:avLst/>
            </a:pr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338" name="Freeform 11">
              <a:extLst>
                <a:ext uri="{FF2B5EF4-FFF2-40B4-BE49-F238E27FC236}">
                  <a16:creationId xmlns:a16="http://schemas.microsoft.com/office/drawing/2014/main" id="{43D583C4-6F44-B55A-61DE-BAC7D19AABAD}"/>
                </a:ext>
              </a:extLst>
            </p:cNvPr>
            <p:cNvSpPr>
              <a:spLocks/>
            </p:cNvSpPr>
            <p:nvPr/>
          </p:nvSpPr>
          <p:spPr bwMode="auto">
            <a:xfrm>
              <a:off x="1099653" y="8042899"/>
              <a:ext cx="2272312" cy="705961"/>
            </a:xfrm>
            <a:custGeom>
              <a:avLst/>
              <a:gdLst>
                <a:gd name="T0" fmla="*/ 609 w 721"/>
                <a:gd name="T1" fmla="*/ 0 h 224"/>
                <a:gd name="T2" fmla="*/ 70 w 721"/>
                <a:gd name="T3" fmla="*/ 0 h 224"/>
                <a:gd name="T4" fmla="*/ 0 w 721"/>
                <a:gd name="T5" fmla="*/ 70 h 224"/>
                <a:gd name="T6" fmla="*/ 0 w 721"/>
                <a:gd name="T7" fmla="*/ 153 h 224"/>
                <a:gd name="T8" fmla="*/ 70 w 721"/>
                <a:gd name="T9" fmla="*/ 224 h 224"/>
                <a:gd name="T10" fmla="*/ 609 w 721"/>
                <a:gd name="T11" fmla="*/ 224 h 224"/>
                <a:gd name="T12" fmla="*/ 721 w 721"/>
                <a:gd name="T13" fmla="*/ 112 h 224"/>
                <a:gd name="T14" fmla="*/ 609 w 721"/>
                <a:gd name="T15" fmla="*/ 0 h 2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1" h="224">
                  <a:moveTo>
                    <a:pt x="609" y="0"/>
                  </a:moveTo>
                  <a:cubicBezTo>
                    <a:pt x="70" y="0"/>
                    <a:pt x="70" y="0"/>
                    <a:pt x="70" y="0"/>
                  </a:cubicBezTo>
                  <a:cubicBezTo>
                    <a:pt x="32" y="0"/>
                    <a:pt x="0" y="31"/>
                    <a:pt x="0" y="70"/>
                  </a:cubicBezTo>
                  <a:cubicBezTo>
                    <a:pt x="0" y="153"/>
                    <a:pt x="0" y="153"/>
                    <a:pt x="0" y="153"/>
                  </a:cubicBezTo>
                  <a:cubicBezTo>
                    <a:pt x="0" y="192"/>
                    <a:pt x="32" y="224"/>
                    <a:pt x="70" y="224"/>
                  </a:cubicBezTo>
                  <a:cubicBezTo>
                    <a:pt x="609" y="224"/>
                    <a:pt x="609" y="224"/>
                    <a:pt x="609" y="224"/>
                  </a:cubicBezTo>
                  <a:cubicBezTo>
                    <a:pt x="671" y="224"/>
                    <a:pt x="721" y="174"/>
                    <a:pt x="721" y="112"/>
                  </a:cubicBezTo>
                  <a:cubicBezTo>
                    <a:pt x="721" y="50"/>
                    <a:pt x="671" y="0"/>
                    <a:pt x="609" y="0"/>
                  </a:cubicBezTo>
                  <a:close/>
                </a:path>
              </a:pathLst>
            </a:custGeom>
            <a:solidFill>
              <a:srgbClr val="FFFFFF"/>
            </a:solidFill>
            <a:ln w="1111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IN" dirty="0"/>
            </a:p>
          </p:txBody>
        </p:sp>
        <p:sp>
          <p:nvSpPr>
            <p:cNvPr id="339" name="Oval 12">
              <a:extLst>
                <a:ext uri="{FF2B5EF4-FFF2-40B4-BE49-F238E27FC236}">
                  <a16:creationId xmlns:a16="http://schemas.microsoft.com/office/drawing/2014/main" id="{95D4E035-7710-70EF-25A8-D51F781162F5}"/>
                </a:ext>
              </a:extLst>
            </p:cNvPr>
            <p:cNvSpPr>
              <a:spLocks noChangeArrowheads="1"/>
            </p:cNvSpPr>
            <p:nvPr/>
          </p:nvSpPr>
          <p:spPr bwMode="auto">
            <a:xfrm>
              <a:off x="2745057" y="8120113"/>
              <a:ext cx="547855" cy="549693"/>
            </a:xfrm>
            <a:prstGeom prst="ellipse">
              <a:avLst/>
            </a:pr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340" name="Rectangle 336">
              <a:extLst>
                <a:ext uri="{FF2B5EF4-FFF2-40B4-BE49-F238E27FC236}">
                  <a16:creationId xmlns:a16="http://schemas.microsoft.com/office/drawing/2014/main" id="{66D60890-DF35-816D-7F62-03C26E10E5D0}"/>
                </a:ext>
              </a:extLst>
            </p:cNvPr>
            <p:cNvSpPr/>
            <p:nvPr/>
          </p:nvSpPr>
          <p:spPr>
            <a:xfrm>
              <a:off x="1093311" y="8133828"/>
              <a:ext cx="1620180" cy="535531"/>
            </a:xfrm>
            <a:prstGeom prst="rect">
              <a:avLst/>
            </a:prstGeom>
          </p:spPr>
          <p:txBody>
            <a:bodyPr wrap="square" anchor="ctr">
              <a:spAutoFit/>
            </a:bodyPr>
            <a:lstStyle/>
            <a:p>
              <a:pPr lvl="0" algn="ctr">
                <a:lnSpc>
                  <a:spcPct val="80000"/>
                </a:lnSpc>
                <a:defRPr/>
              </a:pPr>
              <a:r>
                <a:rPr lang="en-ZA" sz="1800" dirty="0">
                  <a:solidFill>
                    <a:schemeClr val="accent6">
                      <a:lumMod val="75000"/>
                    </a:schemeClr>
                  </a:solidFill>
                  <a:latin typeface="Bebas Neue Bold" panose="020B0606020202050201" pitchFamily="34" charset="0"/>
                </a:rPr>
                <a:t>SATISFACTION</a:t>
              </a:r>
            </a:p>
            <a:p>
              <a:pPr lvl="0" algn="ctr">
                <a:lnSpc>
                  <a:spcPct val="80000"/>
                </a:lnSpc>
                <a:defRPr/>
              </a:pPr>
              <a:r>
                <a:rPr lang="en-ZA" sz="1800" dirty="0">
                  <a:solidFill>
                    <a:schemeClr val="accent6">
                      <a:lumMod val="75000"/>
                    </a:schemeClr>
                  </a:solidFill>
                  <a:latin typeface="Bebas Neue Bold" panose="020B0606020202050201" pitchFamily="34" charset="0"/>
                </a:rPr>
                <a:t>RATING</a:t>
              </a:r>
            </a:p>
          </p:txBody>
        </p:sp>
        <p:sp>
          <p:nvSpPr>
            <p:cNvPr id="341" name="Rectangle 337">
              <a:extLst>
                <a:ext uri="{FF2B5EF4-FFF2-40B4-BE49-F238E27FC236}">
                  <a16:creationId xmlns:a16="http://schemas.microsoft.com/office/drawing/2014/main" id="{A75B8AAD-A3A2-B44E-640A-93385D562392}"/>
                </a:ext>
              </a:extLst>
            </p:cNvPr>
            <p:cNvSpPr/>
            <p:nvPr/>
          </p:nvSpPr>
          <p:spPr>
            <a:xfrm>
              <a:off x="4235457" y="8216927"/>
              <a:ext cx="301366" cy="369332"/>
            </a:xfrm>
            <a:prstGeom prst="rect">
              <a:avLst/>
            </a:prstGeom>
          </p:spPr>
          <p:txBody>
            <a:bodyPr wrap="none" lIns="0" tIns="0" rIns="0" bIns="0" anchor="ctr">
              <a:spAutoFit/>
            </a:bodyPr>
            <a:lstStyle/>
            <a:p>
              <a:pPr lvl="0" algn="ctr">
                <a:defRPr/>
              </a:pPr>
              <a:r>
                <a:rPr lang="en-ZA" sz="2400" dirty="0">
                  <a:solidFill>
                    <a:schemeClr val="bg1"/>
                  </a:solidFill>
                  <a:latin typeface="Bebas Neue Bold" panose="020B0606020202050201" pitchFamily="34" charset="0"/>
                </a:rPr>
                <a:t>4.6</a:t>
              </a:r>
            </a:p>
          </p:txBody>
        </p:sp>
        <p:sp>
          <p:nvSpPr>
            <p:cNvPr id="342" name="כוכב: 5 פינות 341">
              <a:extLst>
                <a:ext uri="{FF2B5EF4-FFF2-40B4-BE49-F238E27FC236}">
                  <a16:creationId xmlns:a16="http://schemas.microsoft.com/office/drawing/2014/main" id="{95605259-2A79-0A78-7230-B29EBE909710}"/>
                </a:ext>
              </a:extLst>
            </p:cNvPr>
            <p:cNvSpPr/>
            <p:nvPr/>
          </p:nvSpPr>
          <p:spPr>
            <a:xfrm>
              <a:off x="2840113" y="8243432"/>
              <a:ext cx="343761" cy="316323"/>
            </a:xfrm>
            <a:prstGeom prst="star5">
              <a:avLst>
                <a:gd name="adj" fmla="val 27795"/>
                <a:gd name="hf" fmla="val 105146"/>
                <a:gd name="vf" fmla="val 110557"/>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he-IL" dirty="0"/>
            </a:p>
          </p:txBody>
        </p:sp>
      </p:grpSp>
      <p:grpSp>
        <p:nvGrpSpPr>
          <p:cNvPr id="2" name="קבוצה 1">
            <a:extLst>
              <a:ext uri="{FF2B5EF4-FFF2-40B4-BE49-F238E27FC236}">
                <a16:creationId xmlns:a16="http://schemas.microsoft.com/office/drawing/2014/main" id="{5CB3E139-69F4-428C-ED26-0AA1BDC493B9}"/>
              </a:ext>
            </a:extLst>
          </p:cNvPr>
          <p:cNvGrpSpPr/>
          <p:nvPr/>
        </p:nvGrpSpPr>
        <p:grpSpPr>
          <a:xfrm>
            <a:off x="6718" y="13059"/>
            <a:ext cx="6856820" cy="1279411"/>
            <a:chOff x="6718" y="13059"/>
            <a:chExt cx="6856820" cy="1279411"/>
          </a:xfrm>
        </p:grpSpPr>
        <p:grpSp>
          <p:nvGrpSpPr>
            <p:cNvPr id="212" name="Group 211">
              <a:extLst>
                <a:ext uri="{FF2B5EF4-FFF2-40B4-BE49-F238E27FC236}">
                  <a16:creationId xmlns:a16="http://schemas.microsoft.com/office/drawing/2014/main" id="{CA20DF57-7BA4-4EA8-9F92-20F43E7A486B}"/>
                </a:ext>
              </a:extLst>
            </p:cNvPr>
            <p:cNvGrpSpPr/>
            <p:nvPr/>
          </p:nvGrpSpPr>
          <p:grpSpPr>
            <a:xfrm rot="16200000">
              <a:off x="6081739" y="510671"/>
              <a:ext cx="1279411" cy="284187"/>
              <a:chOff x="-1768098" y="1682693"/>
              <a:chExt cx="10577544" cy="2349518"/>
            </a:xfrm>
          </p:grpSpPr>
          <p:sp>
            <p:nvSpPr>
              <p:cNvPr id="213" name="Freeform 5">
                <a:extLst>
                  <a:ext uri="{FF2B5EF4-FFF2-40B4-BE49-F238E27FC236}">
                    <a16:creationId xmlns:a16="http://schemas.microsoft.com/office/drawing/2014/main" id="{05D40369-6FE1-405C-AB32-F06A3E5670A5}"/>
                  </a:ext>
                </a:extLst>
              </p:cNvPr>
              <p:cNvSpPr>
                <a:spLocks/>
              </p:cNvSpPr>
              <p:nvPr/>
            </p:nvSpPr>
            <p:spPr bwMode="auto">
              <a:xfrm>
                <a:off x="4837440" y="2043889"/>
                <a:ext cx="3972006" cy="1988322"/>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E3010F"/>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214" name="Freeform 5">
                <a:extLst>
                  <a:ext uri="{FF2B5EF4-FFF2-40B4-BE49-F238E27FC236}">
                    <a16:creationId xmlns:a16="http://schemas.microsoft.com/office/drawing/2014/main" id="{559FA994-E419-42B4-8071-839058E86724}"/>
                  </a:ext>
                </a:extLst>
              </p:cNvPr>
              <p:cNvSpPr>
                <a:spLocks/>
              </p:cNvSpPr>
              <p:nvPr/>
            </p:nvSpPr>
            <p:spPr bwMode="auto">
              <a:xfrm>
                <a:off x="3357940" y="1989081"/>
                <a:ext cx="4081463" cy="2043113"/>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215" name="Freeform 6">
                <a:extLst>
                  <a:ext uri="{FF2B5EF4-FFF2-40B4-BE49-F238E27FC236}">
                    <a16:creationId xmlns:a16="http://schemas.microsoft.com/office/drawing/2014/main" id="{56DC157F-7439-4786-BB1A-082F04A4196D}"/>
                  </a:ext>
                </a:extLst>
              </p:cNvPr>
              <p:cNvSpPr>
                <a:spLocks/>
              </p:cNvSpPr>
              <p:nvPr/>
            </p:nvSpPr>
            <p:spPr bwMode="auto">
              <a:xfrm>
                <a:off x="1652965" y="1822393"/>
                <a:ext cx="4418013" cy="2209800"/>
              </a:xfrm>
              <a:custGeom>
                <a:avLst/>
                <a:gdLst>
                  <a:gd name="T0" fmla="*/ 1392 w 2783"/>
                  <a:gd name="T1" fmla="*/ 0 h 1392"/>
                  <a:gd name="T2" fmla="*/ 2783 w 2783"/>
                  <a:gd name="T3" fmla="*/ 1392 h 1392"/>
                  <a:gd name="T4" fmla="*/ 1983 w 2783"/>
                  <a:gd name="T5" fmla="*/ 1392 h 1392"/>
                  <a:gd name="T6" fmla="*/ 1392 w 2783"/>
                  <a:gd name="T7" fmla="*/ 800 h 1392"/>
                  <a:gd name="T8" fmla="*/ 800 w 2783"/>
                  <a:gd name="T9" fmla="*/ 1392 h 1392"/>
                  <a:gd name="T10" fmla="*/ 0 w 2783"/>
                  <a:gd name="T11" fmla="*/ 1392 h 1392"/>
                  <a:gd name="T12" fmla="*/ 1392 w 2783"/>
                  <a:gd name="T13" fmla="*/ 0 h 1392"/>
                  <a:gd name="T14" fmla="*/ 1392 w 2783"/>
                  <a:gd name="T15" fmla="*/ 0 h 13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83" h="1392">
                    <a:moveTo>
                      <a:pt x="1392" y="0"/>
                    </a:moveTo>
                    <a:lnTo>
                      <a:pt x="2783" y="1392"/>
                    </a:lnTo>
                    <a:lnTo>
                      <a:pt x="1983" y="1392"/>
                    </a:lnTo>
                    <a:lnTo>
                      <a:pt x="1392" y="800"/>
                    </a:lnTo>
                    <a:lnTo>
                      <a:pt x="800" y="1392"/>
                    </a:lnTo>
                    <a:lnTo>
                      <a:pt x="0" y="1392"/>
                    </a:lnTo>
                    <a:lnTo>
                      <a:pt x="1392" y="0"/>
                    </a:lnTo>
                    <a:lnTo>
                      <a:pt x="1392" y="0"/>
                    </a:lnTo>
                    <a:close/>
                  </a:path>
                </a:pathLst>
              </a:custGeom>
              <a:solidFill>
                <a:srgbClr val="07141A"/>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216" name="Freeform 7">
                <a:extLst>
                  <a:ext uri="{FF2B5EF4-FFF2-40B4-BE49-F238E27FC236}">
                    <a16:creationId xmlns:a16="http://schemas.microsoft.com/office/drawing/2014/main" id="{574B1400-741E-4AAA-9C30-B90A802D741F}"/>
                  </a:ext>
                </a:extLst>
              </p:cNvPr>
              <p:cNvSpPr>
                <a:spLocks/>
              </p:cNvSpPr>
              <p:nvPr/>
            </p:nvSpPr>
            <p:spPr bwMode="auto">
              <a:xfrm>
                <a:off x="-45660" y="1741431"/>
                <a:ext cx="4578350" cy="2290763"/>
              </a:xfrm>
              <a:custGeom>
                <a:avLst/>
                <a:gdLst>
                  <a:gd name="T0" fmla="*/ 1442 w 2884"/>
                  <a:gd name="T1" fmla="*/ 0 h 1443"/>
                  <a:gd name="T2" fmla="*/ 2884 w 2884"/>
                  <a:gd name="T3" fmla="*/ 1443 h 1443"/>
                  <a:gd name="T4" fmla="*/ 2055 w 2884"/>
                  <a:gd name="T5" fmla="*/ 1443 h 1443"/>
                  <a:gd name="T6" fmla="*/ 1442 w 2884"/>
                  <a:gd name="T7" fmla="*/ 829 h 1443"/>
                  <a:gd name="T8" fmla="*/ 829 w 2884"/>
                  <a:gd name="T9" fmla="*/ 1443 h 1443"/>
                  <a:gd name="T10" fmla="*/ 0 w 2884"/>
                  <a:gd name="T11" fmla="*/ 1443 h 1443"/>
                  <a:gd name="T12" fmla="*/ 1442 w 2884"/>
                  <a:gd name="T13" fmla="*/ 0 h 1443"/>
                  <a:gd name="T14" fmla="*/ 1442 w 2884"/>
                  <a:gd name="T15" fmla="*/ 0 h 14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4" h="1443">
                    <a:moveTo>
                      <a:pt x="1442" y="0"/>
                    </a:moveTo>
                    <a:lnTo>
                      <a:pt x="2884" y="1443"/>
                    </a:lnTo>
                    <a:lnTo>
                      <a:pt x="2055" y="1443"/>
                    </a:lnTo>
                    <a:lnTo>
                      <a:pt x="1442" y="829"/>
                    </a:lnTo>
                    <a:lnTo>
                      <a:pt x="829" y="1443"/>
                    </a:lnTo>
                    <a:lnTo>
                      <a:pt x="0" y="1443"/>
                    </a:lnTo>
                    <a:lnTo>
                      <a:pt x="1442" y="0"/>
                    </a:lnTo>
                    <a:lnTo>
                      <a:pt x="1442" y="0"/>
                    </a:lnTo>
                    <a:close/>
                  </a:path>
                </a:pathLst>
              </a:custGeom>
              <a:solidFill>
                <a:srgbClr val="008A3B"/>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217" name="Freeform 8">
                <a:extLst>
                  <a:ext uri="{FF2B5EF4-FFF2-40B4-BE49-F238E27FC236}">
                    <a16:creationId xmlns:a16="http://schemas.microsoft.com/office/drawing/2014/main" id="{D110F3F5-9F89-4A83-9172-F01B34B45A0C}"/>
                  </a:ext>
                </a:extLst>
              </p:cNvPr>
              <p:cNvSpPr>
                <a:spLocks/>
              </p:cNvSpPr>
              <p:nvPr/>
            </p:nvSpPr>
            <p:spPr bwMode="auto">
              <a:xfrm>
                <a:off x="-1768098" y="1682693"/>
                <a:ext cx="4695825" cy="2349500"/>
              </a:xfrm>
              <a:custGeom>
                <a:avLst/>
                <a:gdLst>
                  <a:gd name="T0" fmla="*/ 1479 w 2958"/>
                  <a:gd name="T1" fmla="*/ 0 h 1480"/>
                  <a:gd name="T2" fmla="*/ 2958 w 2958"/>
                  <a:gd name="T3" fmla="*/ 1480 h 1480"/>
                  <a:gd name="T4" fmla="*/ 2108 w 2958"/>
                  <a:gd name="T5" fmla="*/ 1480 h 1480"/>
                  <a:gd name="T6" fmla="*/ 1479 w 2958"/>
                  <a:gd name="T7" fmla="*/ 851 h 1480"/>
                  <a:gd name="T8" fmla="*/ 850 w 2958"/>
                  <a:gd name="T9" fmla="*/ 1480 h 1480"/>
                  <a:gd name="T10" fmla="*/ 0 w 2958"/>
                  <a:gd name="T11" fmla="*/ 1480 h 1480"/>
                  <a:gd name="T12" fmla="*/ 1479 w 2958"/>
                  <a:gd name="T13" fmla="*/ 0 h 1480"/>
                  <a:gd name="T14" fmla="*/ 1479 w 2958"/>
                  <a:gd name="T15" fmla="*/ 0 h 14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58" h="1480">
                    <a:moveTo>
                      <a:pt x="1479" y="0"/>
                    </a:moveTo>
                    <a:lnTo>
                      <a:pt x="2958" y="1480"/>
                    </a:lnTo>
                    <a:lnTo>
                      <a:pt x="2108" y="1480"/>
                    </a:lnTo>
                    <a:lnTo>
                      <a:pt x="1479" y="851"/>
                    </a:lnTo>
                    <a:lnTo>
                      <a:pt x="850" y="1480"/>
                    </a:lnTo>
                    <a:lnTo>
                      <a:pt x="0" y="1480"/>
                    </a:lnTo>
                    <a:lnTo>
                      <a:pt x="1479" y="0"/>
                    </a:lnTo>
                    <a:lnTo>
                      <a:pt x="1479" y="0"/>
                    </a:lnTo>
                    <a:close/>
                  </a:path>
                </a:pathLst>
              </a:custGeom>
              <a:solidFill>
                <a:srgbClr val="0D3C89"/>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grpSp>
        <p:sp>
          <p:nvSpPr>
            <p:cNvPr id="108" name="Rectangle 1">
              <a:extLst>
                <a:ext uri="{FF2B5EF4-FFF2-40B4-BE49-F238E27FC236}">
                  <a16:creationId xmlns:a16="http://schemas.microsoft.com/office/drawing/2014/main" id="{8420D7B9-6DF0-4131-A346-B45D2C71CE32}"/>
                </a:ext>
              </a:extLst>
            </p:cNvPr>
            <p:cNvSpPr/>
            <p:nvPr/>
          </p:nvSpPr>
          <p:spPr>
            <a:xfrm>
              <a:off x="6718" y="462166"/>
              <a:ext cx="576000" cy="23385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IN" sz="1414" b="0" i="0" u="sng" strike="noStrike" kern="1200" cap="none" spc="0" normalizeH="0" baseline="0" noProof="0" dirty="0">
                <a:ln>
                  <a:noFill/>
                </a:ln>
                <a:solidFill>
                  <a:prstClr val="white"/>
                </a:solidFill>
                <a:effectLst/>
                <a:highlight>
                  <a:srgbClr val="FFFF00"/>
                </a:highlight>
                <a:uLnTx/>
                <a:uFillTx/>
                <a:latin typeface="Calibri"/>
                <a:ea typeface="+mn-ea"/>
                <a:cs typeface="+mn-cs"/>
              </a:endParaRPr>
            </a:p>
          </p:txBody>
        </p:sp>
        <p:sp>
          <p:nvSpPr>
            <p:cNvPr id="109" name="TextBox 4">
              <a:extLst>
                <a:ext uri="{FF2B5EF4-FFF2-40B4-BE49-F238E27FC236}">
                  <a16:creationId xmlns:a16="http://schemas.microsoft.com/office/drawing/2014/main" id="{E48C9084-0159-4DE9-AC71-1DB0BF5D66D6}"/>
                </a:ext>
              </a:extLst>
            </p:cNvPr>
            <p:cNvSpPr txBox="1"/>
            <p:nvPr/>
          </p:nvSpPr>
          <p:spPr>
            <a:xfrm>
              <a:off x="728700" y="317485"/>
              <a:ext cx="4770530" cy="523220"/>
            </a:xfrm>
            <a:prstGeom prst="rect">
              <a:avLst/>
            </a:prstGeom>
            <a:noFill/>
          </p:spPr>
          <p:txBody>
            <a:bodyPr wrap="square" lIns="0" rIns="0" rtlCol="0">
              <a:spAutoFit/>
            </a:bodyPr>
            <a:lstStyle>
              <a:defPPr>
                <a:defRPr lang="en-US"/>
              </a:defPPr>
              <a:lvl1pPr>
                <a:defRPr sz="2800" b="1" kern="0">
                  <a:solidFill>
                    <a:schemeClr val="tx1">
                      <a:lumMod val="75000"/>
                      <a:lumOff val="25000"/>
                    </a:schemeClr>
                  </a:solidFill>
                  <a:latin typeface="Bebas Neue Bold" panose="020B0606020202050201" pitchFamily="34" charset="0"/>
                  <a:cs typeface="Arial" panose="020B0604020202020204" pitchFamily="34" charset="0"/>
                </a:defRPr>
              </a:lvl1pPr>
            </a:lstStyle>
            <a:p>
              <a:r>
                <a:rPr lang="en-ZA" dirty="0"/>
                <a:t>KEY PERFORMANCE INDICATORS</a:t>
              </a:r>
            </a:p>
          </p:txBody>
        </p:sp>
        <p:sp>
          <p:nvSpPr>
            <p:cNvPr id="199" name="כוכב: 5 פינות 198">
              <a:extLst>
                <a:ext uri="{FF2B5EF4-FFF2-40B4-BE49-F238E27FC236}">
                  <a16:creationId xmlns:a16="http://schemas.microsoft.com/office/drawing/2014/main" id="{DD09718A-54B9-E19E-1A5E-7DAD857EF8BB}"/>
                </a:ext>
              </a:extLst>
            </p:cNvPr>
            <p:cNvSpPr/>
            <p:nvPr/>
          </p:nvSpPr>
          <p:spPr>
            <a:xfrm>
              <a:off x="1935374" y="724485"/>
              <a:ext cx="266400" cy="237754"/>
            </a:xfrm>
            <a:prstGeom prst="star5">
              <a:avLst>
                <a:gd name="adj" fmla="val 27795"/>
                <a:gd name="hf" fmla="val 105146"/>
                <a:gd name="vf" fmla="val 110557"/>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he-IL" dirty="0">
                <a:highlight>
                  <a:srgbClr val="FFFF00"/>
                </a:highlight>
              </a:endParaRPr>
            </a:p>
          </p:txBody>
        </p:sp>
      </p:grpSp>
      <p:sp>
        <p:nvSpPr>
          <p:cNvPr id="23" name="Isosceles Triangle 245">
            <a:extLst>
              <a:ext uri="{FF2B5EF4-FFF2-40B4-BE49-F238E27FC236}">
                <a16:creationId xmlns:a16="http://schemas.microsoft.com/office/drawing/2014/main" id="{2172F3D9-1D1F-F6CE-57C8-0C7A2DF46B41}"/>
              </a:ext>
            </a:extLst>
          </p:cNvPr>
          <p:cNvSpPr/>
          <p:nvPr/>
        </p:nvSpPr>
        <p:spPr>
          <a:xfrm rot="10800000" flipV="1">
            <a:off x="6272084" y="8133691"/>
            <a:ext cx="123871" cy="118374"/>
          </a:xfrm>
          <a:prstGeom prst="triangl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highlight>
                <a:srgbClr val="FFFF00"/>
              </a:highlight>
            </a:endParaRPr>
          </a:p>
        </p:txBody>
      </p:sp>
      <p:sp>
        <p:nvSpPr>
          <p:cNvPr id="4" name="TextBox 76">
            <a:extLst>
              <a:ext uri="{FF2B5EF4-FFF2-40B4-BE49-F238E27FC236}">
                <a16:creationId xmlns:a16="http://schemas.microsoft.com/office/drawing/2014/main" id="{E2A5FEB3-5B9A-711C-02FF-15F71C7EAC37}"/>
              </a:ext>
            </a:extLst>
          </p:cNvPr>
          <p:cNvSpPr txBox="1"/>
          <p:nvPr/>
        </p:nvSpPr>
        <p:spPr>
          <a:xfrm>
            <a:off x="5415753" y="9585227"/>
            <a:ext cx="38472" cy="153888"/>
          </a:xfrm>
          <a:prstGeom prst="rect">
            <a:avLst/>
          </a:prstGeom>
          <a:noFill/>
          <a:ln>
            <a:noFill/>
          </a:ln>
        </p:spPr>
        <p:txBody>
          <a:bodyPr wrap="none" lIns="0" tIns="0" rIns="0" bIns="0" rtlCol="0" anchor="t">
            <a:spAutoFit/>
          </a:bodyPr>
          <a:lstStyle/>
          <a:p>
            <a:pPr algn="r"/>
            <a:r>
              <a:rPr lang="en-US" sz="1000" b="1" dirty="0">
                <a:solidFill>
                  <a:srgbClr val="404040"/>
                </a:solidFill>
                <a:highlight>
                  <a:srgbClr val="FFFF00"/>
                </a:highlight>
                <a:latin typeface="Trebuchet MS" panose="020B0603020202020204" pitchFamily="34" charset="0"/>
                <a:cs typeface="Arial" panose="020B0604020202020204" pitchFamily="34" charset="0"/>
              </a:rPr>
              <a:t> </a:t>
            </a:r>
            <a:endParaRPr lang="en-ZA" sz="1000" dirty="0">
              <a:solidFill>
                <a:srgbClr val="404040"/>
              </a:solidFill>
              <a:highlight>
                <a:srgbClr val="FFFF00"/>
              </a:highlight>
              <a:latin typeface="Trebuchet MS" panose="020B0603020202020204" pitchFamily="34" charset="0"/>
              <a:cs typeface="Arial" panose="020B0604020202020204" pitchFamily="34" charset="0"/>
            </a:endParaRPr>
          </a:p>
        </p:txBody>
      </p:sp>
      <p:sp>
        <p:nvSpPr>
          <p:cNvPr id="5" name="TextBox 76">
            <a:extLst>
              <a:ext uri="{FF2B5EF4-FFF2-40B4-BE49-F238E27FC236}">
                <a16:creationId xmlns:a16="http://schemas.microsoft.com/office/drawing/2014/main" id="{A6791283-A52A-2D9F-6F4F-D6DE4C1843D5}"/>
              </a:ext>
            </a:extLst>
          </p:cNvPr>
          <p:cNvSpPr txBox="1"/>
          <p:nvPr/>
        </p:nvSpPr>
        <p:spPr>
          <a:xfrm>
            <a:off x="2257837" y="9585227"/>
            <a:ext cx="3196388"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1945930787"/>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תמונה 6">
            <a:extLst>
              <a:ext uri="{FF2B5EF4-FFF2-40B4-BE49-F238E27FC236}">
                <a16:creationId xmlns:a16="http://schemas.microsoft.com/office/drawing/2014/main" id="{43C187C4-DC92-0053-D015-FD66DD47E299}"/>
              </a:ext>
            </a:extLst>
          </p:cNvPr>
          <p:cNvPicPr>
            <a:picLocks noChangeAspect="1"/>
          </p:cNvPicPr>
          <p:nvPr/>
        </p:nvPicPr>
        <p:blipFill rotWithShape="1">
          <a:blip r:embed="rId3"/>
          <a:srcRect t="24549"/>
          <a:stretch/>
        </p:blipFill>
        <p:spPr>
          <a:xfrm>
            <a:off x="658972" y="6256301"/>
            <a:ext cx="5400000" cy="2659268"/>
          </a:xfrm>
          <a:prstGeom prst="rect">
            <a:avLst/>
          </a:prstGeom>
        </p:spPr>
      </p:pic>
      <p:sp>
        <p:nvSpPr>
          <p:cNvPr id="87" name="TextBox 862">
            <a:extLst>
              <a:ext uri="{FF2B5EF4-FFF2-40B4-BE49-F238E27FC236}">
                <a16:creationId xmlns:a16="http://schemas.microsoft.com/office/drawing/2014/main" id="{89CE0C07-AB49-4511-8131-1DE2D5E2C4A1}"/>
              </a:ext>
            </a:extLst>
          </p:cNvPr>
          <p:cNvSpPr txBox="1"/>
          <p:nvPr/>
        </p:nvSpPr>
        <p:spPr>
          <a:xfrm>
            <a:off x="658972" y="3692860"/>
            <a:ext cx="5400000" cy="2557914"/>
          </a:xfrm>
          <a:prstGeom prst="rect">
            <a:avLst/>
          </a:prstGeom>
          <a:noFill/>
        </p:spPr>
        <p:txBody>
          <a:bodyPr/>
          <a:lstStyle>
            <a:defPPr>
              <a:defRPr lang="en-US"/>
            </a:defPPr>
            <a:lvl1pPr indent="0" algn="just" defTabSz="584310">
              <a:spcBef>
                <a:spcPts val="600"/>
              </a:spcBef>
              <a:spcAft>
                <a:spcPts val="600"/>
              </a:spcAft>
              <a:buSzPct val="125000"/>
              <a:buFont typeface="Arial" panose="020B0604020202020204" pitchFamily="34" charset="0"/>
              <a:buNone/>
              <a:defRPr sz="1000">
                <a:solidFill>
                  <a:srgbClr val="404040"/>
                </a:solidFill>
                <a:effectLst/>
                <a:latin typeface="Trebuchet MS" panose="020B0603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pPr>
              <a:spcBef>
                <a:spcPts val="0"/>
              </a:spcBef>
              <a:spcAft>
                <a:spcPts val="0"/>
              </a:spcAft>
            </a:pPr>
            <a:endParaRPr lang="en-US" sz="1000" dirty="0">
              <a:solidFill>
                <a:schemeClr val="tx1">
                  <a:lumMod val="75000"/>
                  <a:lumOff val="25000"/>
                </a:schemeClr>
              </a:solidFill>
              <a:highlight>
                <a:srgbClr val="FFFF00"/>
              </a:highlight>
            </a:endParaRPr>
          </a:p>
          <a:p>
            <a:pPr>
              <a:spcBef>
                <a:spcPts val="0"/>
              </a:spcBef>
              <a:spcAft>
                <a:spcPts val="0"/>
              </a:spcAft>
            </a:pPr>
            <a:endParaRPr lang="en-US" dirty="0">
              <a:solidFill>
                <a:schemeClr val="tx1">
                  <a:lumMod val="75000"/>
                  <a:lumOff val="25000"/>
                </a:schemeClr>
              </a:solidFill>
              <a:highlight>
                <a:srgbClr val="FFFF00"/>
              </a:highlight>
            </a:endParaRPr>
          </a:p>
          <a:p>
            <a:pPr>
              <a:spcBef>
                <a:spcPts val="0"/>
              </a:spcBef>
              <a:spcAft>
                <a:spcPts val="0"/>
              </a:spcAft>
            </a:pPr>
            <a:endParaRPr lang="en-US" sz="1000" dirty="0">
              <a:solidFill>
                <a:schemeClr val="tx1">
                  <a:lumMod val="75000"/>
                  <a:lumOff val="25000"/>
                </a:schemeClr>
              </a:solidFill>
              <a:highlight>
                <a:srgbClr val="FFFF00"/>
              </a:highlight>
            </a:endParaRPr>
          </a:p>
          <a:p>
            <a:pPr>
              <a:spcBef>
                <a:spcPts val="0"/>
              </a:spcBef>
              <a:spcAft>
                <a:spcPts val="0"/>
              </a:spcAft>
            </a:pPr>
            <a:endParaRPr lang="en-US" sz="1000" dirty="0">
              <a:solidFill>
                <a:schemeClr val="tx1">
                  <a:lumMod val="75000"/>
                  <a:lumOff val="25000"/>
                </a:schemeClr>
              </a:solidFill>
              <a:highlight>
                <a:srgbClr val="FFFF00"/>
              </a:highlight>
            </a:endParaRPr>
          </a:p>
          <a:p>
            <a:pPr>
              <a:spcBef>
                <a:spcPts val="0"/>
              </a:spcBef>
              <a:spcAft>
                <a:spcPts val="0"/>
              </a:spcAft>
            </a:pPr>
            <a:r>
              <a:rPr lang="en-US" sz="1000" dirty="0">
                <a:solidFill>
                  <a:schemeClr val="tx1">
                    <a:lumMod val="75000"/>
                    <a:lumOff val="25000"/>
                  </a:schemeClr>
                </a:solidFill>
                <a:highlight>
                  <a:srgbClr val="FFFFFF"/>
                </a:highlight>
              </a:rPr>
              <a:t>As can be seen in the chart below, South Africa’s international arrivals </a:t>
            </a:r>
            <a:r>
              <a:rPr lang="en-US" dirty="0">
                <a:solidFill>
                  <a:schemeClr val="tx1">
                    <a:lumMod val="75000"/>
                    <a:lumOff val="25000"/>
                  </a:schemeClr>
                </a:solidFill>
                <a:highlight>
                  <a:srgbClr val="FFFFFF"/>
                </a:highlight>
              </a:rPr>
              <a:t>are recovering and for the past half-year, the recovery is very much in line with the world’s average (-19% for March 2023 over March 2019). </a:t>
            </a:r>
            <a:r>
              <a:rPr lang="en-US" sz="1000" dirty="0">
                <a:solidFill>
                  <a:schemeClr val="tx1">
                    <a:lumMod val="75000"/>
                    <a:lumOff val="25000"/>
                  </a:schemeClr>
                </a:solidFill>
                <a:highlight>
                  <a:srgbClr val="FFFFFF"/>
                </a:highlight>
              </a:rPr>
              <a:t>South Africa’s recovery continues to be far better than that of Asia and the Pacific but is lagging behind </a:t>
            </a:r>
            <a:r>
              <a:rPr lang="en-US" dirty="0">
                <a:solidFill>
                  <a:schemeClr val="tx1">
                    <a:lumMod val="75000"/>
                    <a:lumOff val="25000"/>
                  </a:schemeClr>
                </a:solidFill>
                <a:highlight>
                  <a:srgbClr val="FFFFFF"/>
                </a:highlight>
              </a:rPr>
              <a:t>Africa, the </a:t>
            </a:r>
            <a:r>
              <a:rPr lang="en-US" sz="1000" dirty="0">
                <a:solidFill>
                  <a:schemeClr val="tx1">
                    <a:lumMod val="75000"/>
                    <a:lumOff val="25000"/>
                  </a:schemeClr>
                </a:solidFill>
                <a:highlight>
                  <a:srgbClr val="FFFFFF"/>
                </a:highlight>
              </a:rPr>
              <a:t>Americas, Europe, as well as the Middle East. The Middle East is the first </a:t>
            </a:r>
            <a:r>
              <a:rPr lang="en-US" dirty="0">
                <a:solidFill>
                  <a:schemeClr val="tx1">
                    <a:lumMod val="75000"/>
                    <a:lumOff val="25000"/>
                  </a:schemeClr>
                </a:solidFill>
                <a:highlight>
                  <a:srgbClr val="FFFFFF"/>
                </a:highlight>
              </a:rPr>
              <a:t>and only region to show real positive growth over 2019. </a:t>
            </a:r>
            <a:r>
              <a:rPr lang="en-US" sz="1000" dirty="0">
                <a:solidFill>
                  <a:schemeClr val="tx1">
                    <a:lumMod val="75000"/>
                    <a:lumOff val="25000"/>
                  </a:schemeClr>
                </a:solidFill>
                <a:highlight>
                  <a:srgbClr val="FFFFFF"/>
                </a:highlight>
              </a:rPr>
              <a:t>With the exception of August 2022, the Middle East was back to 2019 tourism levels since July 2022 and since January 2023 is outdoing 2019 monthly levels by +16% on average. No other region has shown such a remarkable reclamation.</a:t>
            </a:r>
          </a:p>
        </p:txBody>
      </p:sp>
      <p:graphicFrame>
        <p:nvGraphicFramePr>
          <p:cNvPr id="4" name="Object 3" hidden="1">
            <a:extLst>
              <a:ext uri="{FF2B5EF4-FFF2-40B4-BE49-F238E27FC236}">
                <a16:creationId xmlns:a16="http://schemas.microsoft.com/office/drawing/2014/main" id="{8CD7EAD1-1DA7-4956-A986-80F6EDC6D345}"/>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59" imgH="360" progId="TCLayout.ActiveDocument.1">
                  <p:embed/>
                </p:oleObj>
              </mc:Choice>
              <mc:Fallback>
                <p:oleObj name="think-cell Slide" r:id="rId4" imgW="359" imgH="360" progId="TCLayout.ActiveDocument.1">
                  <p:embed/>
                  <p:pic>
                    <p:nvPicPr>
                      <p:cNvPr id="4" name="Object 3" hidden="1">
                        <a:extLst>
                          <a:ext uri="{FF2B5EF4-FFF2-40B4-BE49-F238E27FC236}">
                            <a16:creationId xmlns:a16="http://schemas.microsoft.com/office/drawing/2014/main" id="{8CD7EAD1-1DA7-4956-A986-80F6EDC6D345}"/>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grpSp>
        <p:nvGrpSpPr>
          <p:cNvPr id="2" name="קבוצה 1">
            <a:extLst>
              <a:ext uri="{FF2B5EF4-FFF2-40B4-BE49-F238E27FC236}">
                <a16:creationId xmlns:a16="http://schemas.microsoft.com/office/drawing/2014/main" id="{20BAF41E-24B6-F329-1E88-48D3BE34BD2E}"/>
              </a:ext>
            </a:extLst>
          </p:cNvPr>
          <p:cNvGrpSpPr/>
          <p:nvPr/>
        </p:nvGrpSpPr>
        <p:grpSpPr>
          <a:xfrm>
            <a:off x="6718" y="13059"/>
            <a:ext cx="6856820" cy="1279411"/>
            <a:chOff x="6718" y="13059"/>
            <a:chExt cx="6856820" cy="1279411"/>
          </a:xfrm>
        </p:grpSpPr>
        <p:grpSp>
          <p:nvGrpSpPr>
            <p:cNvPr id="341" name="Group 340">
              <a:extLst>
                <a:ext uri="{FF2B5EF4-FFF2-40B4-BE49-F238E27FC236}">
                  <a16:creationId xmlns:a16="http://schemas.microsoft.com/office/drawing/2014/main" id="{D0E8AF54-C124-4416-A290-B52DF9B79F99}"/>
                </a:ext>
              </a:extLst>
            </p:cNvPr>
            <p:cNvGrpSpPr/>
            <p:nvPr/>
          </p:nvGrpSpPr>
          <p:grpSpPr>
            <a:xfrm rot="16200000">
              <a:off x="6081739" y="510671"/>
              <a:ext cx="1279411" cy="284187"/>
              <a:chOff x="-1768098" y="1682693"/>
              <a:chExt cx="10577544" cy="2349518"/>
            </a:xfrm>
          </p:grpSpPr>
          <p:sp>
            <p:nvSpPr>
              <p:cNvPr id="342" name="Freeform 5">
                <a:extLst>
                  <a:ext uri="{FF2B5EF4-FFF2-40B4-BE49-F238E27FC236}">
                    <a16:creationId xmlns:a16="http://schemas.microsoft.com/office/drawing/2014/main" id="{7A7DA167-6D8A-401E-9FED-D658E3D8E1CD}"/>
                  </a:ext>
                </a:extLst>
              </p:cNvPr>
              <p:cNvSpPr>
                <a:spLocks/>
              </p:cNvSpPr>
              <p:nvPr/>
            </p:nvSpPr>
            <p:spPr bwMode="auto">
              <a:xfrm>
                <a:off x="4837440" y="2043889"/>
                <a:ext cx="3972006" cy="1988322"/>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E3010F"/>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43" name="Freeform 5">
                <a:extLst>
                  <a:ext uri="{FF2B5EF4-FFF2-40B4-BE49-F238E27FC236}">
                    <a16:creationId xmlns:a16="http://schemas.microsoft.com/office/drawing/2014/main" id="{E64815FD-BFF2-4424-A580-B03E722615A3}"/>
                  </a:ext>
                </a:extLst>
              </p:cNvPr>
              <p:cNvSpPr>
                <a:spLocks/>
              </p:cNvSpPr>
              <p:nvPr/>
            </p:nvSpPr>
            <p:spPr bwMode="auto">
              <a:xfrm>
                <a:off x="3357940" y="1989081"/>
                <a:ext cx="4081463" cy="2043113"/>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44" name="Freeform 6">
                <a:extLst>
                  <a:ext uri="{FF2B5EF4-FFF2-40B4-BE49-F238E27FC236}">
                    <a16:creationId xmlns:a16="http://schemas.microsoft.com/office/drawing/2014/main" id="{20CBBF24-1EA2-44BC-A20C-5CA74795C07D}"/>
                  </a:ext>
                </a:extLst>
              </p:cNvPr>
              <p:cNvSpPr>
                <a:spLocks/>
              </p:cNvSpPr>
              <p:nvPr/>
            </p:nvSpPr>
            <p:spPr bwMode="auto">
              <a:xfrm>
                <a:off x="1652965" y="1822393"/>
                <a:ext cx="4418013" cy="2209800"/>
              </a:xfrm>
              <a:custGeom>
                <a:avLst/>
                <a:gdLst>
                  <a:gd name="T0" fmla="*/ 1392 w 2783"/>
                  <a:gd name="T1" fmla="*/ 0 h 1392"/>
                  <a:gd name="T2" fmla="*/ 2783 w 2783"/>
                  <a:gd name="T3" fmla="*/ 1392 h 1392"/>
                  <a:gd name="T4" fmla="*/ 1983 w 2783"/>
                  <a:gd name="T5" fmla="*/ 1392 h 1392"/>
                  <a:gd name="T6" fmla="*/ 1392 w 2783"/>
                  <a:gd name="T7" fmla="*/ 800 h 1392"/>
                  <a:gd name="T8" fmla="*/ 800 w 2783"/>
                  <a:gd name="T9" fmla="*/ 1392 h 1392"/>
                  <a:gd name="T10" fmla="*/ 0 w 2783"/>
                  <a:gd name="T11" fmla="*/ 1392 h 1392"/>
                  <a:gd name="T12" fmla="*/ 1392 w 2783"/>
                  <a:gd name="T13" fmla="*/ 0 h 1392"/>
                  <a:gd name="T14" fmla="*/ 1392 w 2783"/>
                  <a:gd name="T15" fmla="*/ 0 h 13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83" h="1392">
                    <a:moveTo>
                      <a:pt x="1392" y="0"/>
                    </a:moveTo>
                    <a:lnTo>
                      <a:pt x="2783" y="1392"/>
                    </a:lnTo>
                    <a:lnTo>
                      <a:pt x="1983" y="1392"/>
                    </a:lnTo>
                    <a:lnTo>
                      <a:pt x="1392" y="800"/>
                    </a:lnTo>
                    <a:lnTo>
                      <a:pt x="800" y="1392"/>
                    </a:lnTo>
                    <a:lnTo>
                      <a:pt x="0" y="1392"/>
                    </a:lnTo>
                    <a:lnTo>
                      <a:pt x="1392" y="0"/>
                    </a:lnTo>
                    <a:lnTo>
                      <a:pt x="1392" y="0"/>
                    </a:lnTo>
                    <a:close/>
                  </a:path>
                </a:pathLst>
              </a:custGeom>
              <a:solidFill>
                <a:srgbClr val="07141A"/>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45" name="Freeform 7">
                <a:extLst>
                  <a:ext uri="{FF2B5EF4-FFF2-40B4-BE49-F238E27FC236}">
                    <a16:creationId xmlns:a16="http://schemas.microsoft.com/office/drawing/2014/main" id="{706F07C8-1216-4103-A305-F247FFA2C058}"/>
                  </a:ext>
                </a:extLst>
              </p:cNvPr>
              <p:cNvSpPr>
                <a:spLocks/>
              </p:cNvSpPr>
              <p:nvPr/>
            </p:nvSpPr>
            <p:spPr bwMode="auto">
              <a:xfrm>
                <a:off x="-45660" y="1741431"/>
                <a:ext cx="4578350" cy="2290763"/>
              </a:xfrm>
              <a:custGeom>
                <a:avLst/>
                <a:gdLst>
                  <a:gd name="T0" fmla="*/ 1442 w 2884"/>
                  <a:gd name="T1" fmla="*/ 0 h 1443"/>
                  <a:gd name="T2" fmla="*/ 2884 w 2884"/>
                  <a:gd name="T3" fmla="*/ 1443 h 1443"/>
                  <a:gd name="T4" fmla="*/ 2055 w 2884"/>
                  <a:gd name="T5" fmla="*/ 1443 h 1443"/>
                  <a:gd name="T6" fmla="*/ 1442 w 2884"/>
                  <a:gd name="T7" fmla="*/ 829 h 1443"/>
                  <a:gd name="T8" fmla="*/ 829 w 2884"/>
                  <a:gd name="T9" fmla="*/ 1443 h 1443"/>
                  <a:gd name="T10" fmla="*/ 0 w 2884"/>
                  <a:gd name="T11" fmla="*/ 1443 h 1443"/>
                  <a:gd name="T12" fmla="*/ 1442 w 2884"/>
                  <a:gd name="T13" fmla="*/ 0 h 1443"/>
                  <a:gd name="T14" fmla="*/ 1442 w 2884"/>
                  <a:gd name="T15" fmla="*/ 0 h 14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4" h="1443">
                    <a:moveTo>
                      <a:pt x="1442" y="0"/>
                    </a:moveTo>
                    <a:lnTo>
                      <a:pt x="2884" y="1443"/>
                    </a:lnTo>
                    <a:lnTo>
                      <a:pt x="2055" y="1443"/>
                    </a:lnTo>
                    <a:lnTo>
                      <a:pt x="1442" y="829"/>
                    </a:lnTo>
                    <a:lnTo>
                      <a:pt x="829" y="1443"/>
                    </a:lnTo>
                    <a:lnTo>
                      <a:pt x="0" y="1443"/>
                    </a:lnTo>
                    <a:lnTo>
                      <a:pt x="1442" y="0"/>
                    </a:lnTo>
                    <a:lnTo>
                      <a:pt x="1442" y="0"/>
                    </a:lnTo>
                    <a:close/>
                  </a:path>
                </a:pathLst>
              </a:custGeom>
              <a:solidFill>
                <a:srgbClr val="008A3B"/>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46" name="Freeform 8">
                <a:extLst>
                  <a:ext uri="{FF2B5EF4-FFF2-40B4-BE49-F238E27FC236}">
                    <a16:creationId xmlns:a16="http://schemas.microsoft.com/office/drawing/2014/main" id="{4D9376E3-11C7-4648-9A79-E9B1116C5831}"/>
                  </a:ext>
                </a:extLst>
              </p:cNvPr>
              <p:cNvSpPr>
                <a:spLocks/>
              </p:cNvSpPr>
              <p:nvPr/>
            </p:nvSpPr>
            <p:spPr bwMode="auto">
              <a:xfrm>
                <a:off x="-1768098" y="1682693"/>
                <a:ext cx="4695825" cy="2349500"/>
              </a:xfrm>
              <a:custGeom>
                <a:avLst/>
                <a:gdLst>
                  <a:gd name="T0" fmla="*/ 1479 w 2958"/>
                  <a:gd name="T1" fmla="*/ 0 h 1480"/>
                  <a:gd name="T2" fmla="*/ 2958 w 2958"/>
                  <a:gd name="T3" fmla="*/ 1480 h 1480"/>
                  <a:gd name="T4" fmla="*/ 2108 w 2958"/>
                  <a:gd name="T5" fmla="*/ 1480 h 1480"/>
                  <a:gd name="T6" fmla="*/ 1479 w 2958"/>
                  <a:gd name="T7" fmla="*/ 851 h 1480"/>
                  <a:gd name="T8" fmla="*/ 850 w 2958"/>
                  <a:gd name="T9" fmla="*/ 1480 h 1480"/>
                  <a:gd name="T10" fmla="*/ 0 w 2958"/>
                  <a:gd name="T11" fmla="*/ 1480 h 1480"/>
                  <a:gd name="T12" fmla="*/ 1479 w 2958"/>
                  <a:gd name="T13" fmla="*/ 0 h 1480"/>
                  <a:gd name="T14" fmla="*/ 1479 w 2958"/>
                  <a:gd name="T15" fmla="*/ 0 h 14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58" h="1480">
                    <a:moveTo>
                      <a:pt x="1479" y="0"/>
                    </a:moveTo>
                    <a:lnTo>
                      <a:pt x="2958" y="1480"/>
                    </a:lnTo>
                    <a:lnTo>
                      <a:pt x="2108" y="1480"/>
                    </a:lnTo>
                    <a:lnTo>
                      <a:pt x="1479" y="851"/>
                    </a:lnTo>
                    <a:lnTo>
                      <a:pt x="850" y="1480"/>
                    </a:lnTo>
                    <a:lnTo>
                      <a:pt x="0" y="1480"/>
                    </a:lnTo>
                    <a:lnTo>
                      <a:pt x="1479" y="0"/>
                    </a:lnTo>
                    <a:lnTo>
                      <a:pt x="1479" y="0"/>
                    </a:lnTo>
                    <a:close/>
                  </a:path>
                </a:pathLst>
              </a:custGeom>
              <a:solidFill>
                <a:srgbClr val="0D3C89"/>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266" name="Rectangle 1">
              <a:extLst>
                <a:ext uri="{FF2B5EF4-FFF2-40B4-BE49-F238E27FC236}">
                  <a16:creationId xmlns:a16="http://schemas.microsoft.com/office/drawing/2014/main" id="{AB68C728-45AE-473F-AC03-9D1E6889F129}"/>
                </a:ext>
              </a:extLst>
            </p:cNvPr>
            <p:cNvSpPr/>
            <p:nvPr/>
          </p:nvSpPr>
          <p:spPr>
            <a:xfrm>
              <a:off x="6718" y="470546"/>
              <a:ext cx="576000" cy="23385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IN" sz="1414" b="0" i="0" u="sng" strike="noStrike" kern="1200" cap="none" spc="0" normalizeH="0" baseline="0" noProof="0" dirty="0">
                <a:ln>
                  <a:noFill/>
                </a:ln>
                <a:solidFill>
                  <a:prstClr val="white"/>
                </a:solidFill>
                <a:effectLst/>
                <a:uLnTx/>
                <a:uFillTx/>
                <a:latin typeface="Calibri"/>
                <a:ea typeface="+mn-ea"/>
                <a:cs typeface="+mn-cs"/>
              </a:endParaRPr>
            </a:p>
          </p:txBody>
        </p:sp>
        <p:sp>
          <p:nvSpPr>
            <p:cNvPr id="267" name="TextBox 4">
              <a:extLst>
                <a:ext uri="{FF2B5EF4-FFF2-40B4-BE49-F238E27FC236}">
                  <a16:creationId xmlns:a16="http://schemas.microsoft.com/office/drawing/2014/main" id="{0FCAB5C1-2EE9-4280-A077-ADAD795E53DC}"/>
                </a:ext>
              </a:extLst>
            </p:cNvPr>
            <p:cNvSpPr txBox="1"/>
            <p:nvPr/>
          </p:nvSpPr>
          <p:spPr>
            <a:xfrm>
              <a:off x="728700" y="325865"/>
              <a:ext cx="4770530" cy="523220"/>
            </a:xfrm>
            <a:prstGeom prst="rect">
              <a:avLst/>
            </a:prstGeom>
            <a:noFill/>
          </p:spPr>
          <p:txBody>
            <a:bodyPr wrap="square" lIns="0" rIns="0" rtlCol="0">
              <a:spAutoFit/>
            </a:bodyPr>
            <a:lstStyle>
              <a:defPPr>
                <a:defRPr lang="en-US"/>
              </a:defPPr>
              <a:lvl1pPr>
                <a:defRPr sz="2800" b="1" kern="0">
                  <a:solidFill>
                    <a:schemeClr val="tx1">
                      <a:lumMod val="75000"/>
                      <a:lumOff val="25000"/>
                    </a:schemeClr>
                  </a:solidFill>
                  <a:latin typeface="Bebas Neue Bold" panose="020B0606020202050201" pitchFamily="34" charset="0"/>
                  <a:cs typeface="Arial" panose="020B0604020202020204" pitchFamily="34" charset="0"/>
                </a:defRPr>
              </a:lvl1pPr>
            </a:lstStyle>
            <a:p>
              <a:r>
                <a:rPr lang="en-US" dirty="0">
                  <a:sym typeface="Trebuchet MS"/>
                </a:rPr>
                <a:t>SA INTERNATIONAL TOURISM RECOVERY</a:t>
              </a:r>
              <a:endParaRPr lang="en-ZA" dirty="0"/>
            </a:p>
          </p:txBody>
        </p:sp>
      </p:grpSp>
      <p:sp>
        <p:nvSpPr>
          <p:cNvPr id="272" name="Google Shape;166;p4">
            <a:extLst>
              <a:ext uri="{FF2B5EF4-FFF2-40B4-BE49-F238E27FC236}">
                <a16:creationId xmlns:a16="http://schemas.microsoft.com/office/drawing/2014/main" id="{6CF6BECC-495A-41F8-9C66-760E6399B762}"/>
              </a:ext>
            </a:extLst>
          </p:cNvPr>
          <p:cNvSpPr/>
          <p:nvPr/>
        </p:nvSpPr>
        <p:spPr>
          <a:xfrm>
            <a:off x="3879050" y="1292470"/>
            <a:ext cx="2179923" cy="2557913"/>
          </a:xfrm>
          <a:prstGeom prst="rect">
            <a:avLst/>
          </a:prstGeom>
          <a:solidFill>
            <a:schemeClr val="accent3"/>
          </a:solidFill>
          <a:ln>
            <a:noFill/>
          </a:ln>
        </p:spPr>
        <p:txBody>
          <a:bodyPr spcFirstLastPara="1" wrap="square" lIns="82939" tIns="82939" rIns="82939" bIns="82939" anchor="ctr" anchorCtr="0">
            <a:noAutofit/>
          </a:bodyPr>
          <a:lstStyle/>
          <a:p>
            <a:pPr indent="414772">
              <a:buClr>
                <a:schemeClr val="dk1"/>
              </a:buClr>
              <a:buSzPts val="1100"/>
            </a:pPr>
            <a:r>
              <a:rPr lang="en-US" sz="1179" dirty="0">
                <a:solidFill>
                  <a:schemeClr val="bg1"/>
                </a:solidFill>
                <a:latin typeface="Segoe UI" panose="020B0502040204020203" pitchFamily="34" charset="0"/>
                <a:ea typeface="Trebuchet MS"/>
                <a:cs typeface="Segoe UI" panose="020B0502040204020203" pitchFamily="34" charset="0"/>
                <a:sym typeface="Trebuchet MS"/>
              </a:rPr>
              <a:t>South African arrivals in </a:t>
            </a:r>
          </a:p>
          <a:p>
            <a:pPr indent="414772">
              <a:buClr>
                <a:schemeClr val="dk1"/>
              </a:buClr>
              <a:buSzPts val="1100"/>
            </a:pPr>
            <a:r>
              <a:rPr lang="en-US" sz="1179" dirty="0">
                <a:solidFill>
                  <a:schemeClr val="bg1"/>
                </a:solidFill>
                <a:latin typeface="Segoe UI" panose="020B0502040204020203" pitchFamily="34" charset="0"/>
                <a:ea typeface="Trebuchet MS"/>
                <a:cs typeface="Segoe UI" panose="020B0502040204020203" pitchFamily="34" charset="0"/>
                <a:sym typeface="Trebuchet MS"/>
              </a:rPr>
              <a:t>Q1 2023 are -21.5%</a:t>
            </a:r>
          </a:p>
          <a:p>
            <a:pPr indent="414772">
              <a:buClr>
                <a:schemeClr val="dk1"/>
              </a:buClr>
              <a:buSzPts val="1100"/>
            </a:pPr>
            <a:r>
              <a:rPr lang="en-US" sz="1179" dirty="0">
                <a:solidFill>
                  <a:schemeClr val="bg1"/>
                </a:solidFill>
                <a:latin typeface="Segoe UI" panose="020B0502040204020203" pitchFamily="34" charset="0"/>
                <a:ea typeface="Trebuchet MS"/>
                <a:cs typeface="Segoe UI" panose="020B0502040204020203" pitchFamily="34" charset="0"/>
                <a:sym typeface="Trebuchet MS"/>
              </a:rPr>
              <a:t>lower than arrivals in</a:t>
            </a:r>
          </a:p>
          <a:p>
            <a:pPr indent="414772">
              <a:buClr>
                <a:schemeClr val="dk1"/>
              </a:buClr>
              <a:buSzPts val="1100"/>
            </a:pPr>
            <a:r>
              <a:rPr lang="en-US" sz="1179" dirty="0">
                <a:solidFill>
                  <a:schemeClr val="bg1"/>
                </a:solidFill>
                <a:latin typeface="Segoe UI" panose="020B0502040204020203" pitchFamily="34" charset="0"/>
                <a:ea typeface="Trebuchet MS"/>
                <a:cs typeface="Segoe UI" panose="020B0502040204020203" pitchFamily="34" charset="0"/>
                <a:sym typeface="Trebuchet MS"/>
              </a:rPr>
              <a:t>Q1 2019 as well as</a:t>
            </a:r>
          </a:p>
          <a:p>
            <a:pPr indent="414772">
              <a:buClr>
                <a:schemeClr val="dk1"/>
              </a:buClr>
              <a:buSzPts val="1100"/>
            </a:pPr>
            <a:r>
              <a:rPr lang="en-US" sz="1179" dirty="0">
                <a:solidFill>
                  <a:schemeClr val="bg1"/>
                </a:solidFill>
                <a:latin typeface="Segoe UI" panose="020B0502040204020203" pitchFamily="34" charset="0"/>
                <a:ea typeface="Trebuchet MS"/>
                <a:cs typeface="Segoe UI" panose="020B0502040204020203" pitchFamily="34" charset="0"/>
                <a:sym typeface="Trebuchet MS"/>
              </a:rPr>
              <a:t>March 2019.</a:t>
            </a:r>
          </a:p>
          <a:p>
            <a:pPr indent="414772">
              <a:buClr>
                <a:schemeClr val="dk1"/>
              </a:buClr>
              <a:buSzPts val="1100"/>
            </a:pPr>
            <a:endParaRPr lang="en-US" sz="1179" dirty="0">
              <a:solidFill>
                <a:schemeClr val="bg1"/>
              </a:solidFill>
              <a:latin typeface="Segoe UI" panose="020B0502040204020203" pitchFamily="34" charset="0"/>
              <a:ea typeface="Trebuchet MS"/>
              <a:cs typeface="Segoe UI" panose="020B0502040204020203" pitchFamily="34" charset="0"/>
              <a:sym typeface="Trebuchet MS"/>
            </a:endParaRPr>
          </a:p>
          <a:p>
            <a:pPr indent="414772">
              <a:buClr>
                <a:schemeClr val="dk1"/>
              </a:buClr>
              <a:buSzPts val="1100"/>
            </a:pPr>
            <a:r>
              <a:rPr lang="en-US" sz="1179" dirty="0">
                <a:solidFill>
                  <a:schemeClr val="bg1"/>
                </a:solidFill>
                <a:latin typeface="Segoe UI" panose="020B0502040204020203" pitchFamily="34" charset="0"/>
                <a:ea typeface="Trebuchet MS"/>
                <a:cs typeface="Segoe UI" panose="020B0502040204020203" pitchFamily="34" charset="0"/>
                <a:sym typeface="Trebuchet MS"/>
              </a:rPr>
              <a:t>T</a:t>
            </a:r>
            <a:r>
              <a:rPr lang="en-US" sz="1179" dirty="0">
                <a:solidFill>
                  <a:schemeClr val="bg1"/>
                </a:solidFill>
                <a:latin typeface="Segoe UI" panose="020B0502040204020203" pitchFamily="34" charset="0"/>
                <a:cs typeface="Segoe UI" panose="020B0502040204020203" pitchFamily="34" charset="0"/>
                <a:sym typeface="Trebuchet MS"/>
              </a:rPr>
              <a:t>his is an improvement </a:t>
            </a:r>
          </a:p>
          <a:p>
            <a:pPr indent="414772">
              <a:buClr>
                <a:schemeClr val="dk1"/>
              </a:buClr>
              <a:buSzPts val="1100"/>
            </a:pPr>
            <a:r>
              <a:rPr lang="en-US" sz="1179" dirty="0">
                <a:solidFill>
                  <a:schemeClr val="bg1"/>
                </a:solidFill>
                <a:latin typeface="Segoe UI" panose="020B0502040204020203" pitchFamily="34" charset="0"/>
                <a:cs typeface="Segoe UI" panose="020B0502040204020203" pitchFamily="34" charset="0"/>
                <a:sym typeface="Trebuchet MS"/>
              </a:rPr>
              <a:t>over Q4 2022 ‘s -32.1%</a:t>
            </a:r>
          </a:p>
          <a:p>
            <a:pPr indent="414772">
              <a:buClr>
                <a:schemeClr val="dk1"/>
              </a:buClr>
              <a:buSzPts val="1100"/>
            </a:pPr>
            <a:r>
              <a:rPr lang="en-US" sz="1179" dirty="0">
                <a:solidFill>
                  <a:schemeClr val="bg1"/>
                </a:solidFill>
                <a:latin typeface="Segoe UI" panose="020B0502040204020203" pitchFamily="34" charset="0"/>
                <a:cs typeface="Segoe UI" panose="020B0502040204020203" pitchFamily="34" charset="0"/>
                <a:sym typeface="Trebuchet MS"/>
              </a:rPr>
              <a:t>as well as December</a:t>
            </a:r>
          </a:p>
          <a:p>
            <a:pPr indent="414772">
              <a:buClr>
                <a:schemeClr val="dk1"/>
              </a:buClr>
              <a:buSzPts val="1100"/>
            </a:pPr>
            <a:r>
              <a:rPr lang="en-US" sz="1179" dirty="0">
                <a:solidFill>
                  <a:schemeClr val="bg1"/>
                </a:solidFill>
                <a:latin typeface="Segoe UI" panose="020B0502040204020203" pitchFamily="34" charset="0"/>
                <a:cs typeface="Segoe UI" panose="020B0502040204020203" pitchFamily="34" charset="0"/>
                <a:sym typeface="Trebuchet MS"/>
              </a:rPr>
              <a:t>2022’s -30.9% over Q4</a:t>
            </a:r>
          </a:p>
          <a:p>
            <a:pPr indent="414772">
              <a:buClr>
                <a:schemeClr val="dk1"/>
              </a:buClr>
              <a:buSzPts val="1100"/>
            </a:pPr>
            <a:r>
              <a:rPr lang="en-US" sz="1179" dirty="0">
                <a:solidFill>
                  <a:schemeClr val="bg1"/>
                </a:solidFill>
                <a:latin typeface="Segoe UI" panose="020B0502040204020203" pitchFamily="34" charset="0"/>
                <a:cs typeface="Segoe UI" panose="020B0502040204020203" pitchFamily="34" charset="0"/>
                <a:sym typeface="Trebuchet MS"/>
              </a:rPr>
              <a:t>and December 2019</a:t>
            </a:r>
          </a:p>
          <a:p>
            <a:pPr indent="414772">
              <a:buClr>
                <a:schemeClr val="dk1"/>
              </a:buClr>
              <a:buSzPts val="1100"/>
            </a:pPr>
            <a:r>
              <a:rPr lang="en-US" sz="1179" dirty="0">
                <a:solidFill>
                  <a:schemeClr val="bg1"/>
                </a:solidFill>
                <a:latin typeface="Segoe UI" panose="020B0502040204020203" pitchFamily="34" charset="0"/>
                <a:cs typeface="Segoe UI" panose="020B0502040204020203" pitchFamily="34" charset="0"/>
                <a:sym typeface="Trebuchet MS"/>
              </a:rPr>
              <a:t>respectively.</a:t>
            </a:r>
            <a:endParaRPr lang="en-US" sz="1179" dirty="0">
              <a:solidFill>
                <a:schemeClr val="bg1"/>
              </a:solidFill>
              <a:latin typeface="Segoe UI" panose="020B0502040204020203" pitchFamily="34" charset="0"/>
              <a:ea typeface="Trebuchet MS"/>
              <a:cs typeface="Segoe UI" panose="020B0502040204020203" pitchFamily="34" charset="0"/>
              <a:sym typeface="Trebuchet MS"/>
            </a:endParaRPr>
          </a:p>
        </p:txBody>
      </p:sp>
      <p:sp>
        <p:nvSpPr>
          <p:cNvPr id="274" name="Google Shape;167;p4">
            <a:extLst>
              <a:ext uri="{FF2B5EF4-FFF2-40B4-BE49-F238E27FC236}">
                <a16:creationId xmlns:a16="http://schemas.microsoft.com/office/drawing/2014/main" id="{9759FEF6-7DAE-4E48-97EA-8B32A473ECF3}"/>
              </a:ext>
            </a:extLst>
          </p:cNvPr>
          <p:cNvSpPr/>
          <p:nvPr/>
        </p:nvSpPr>
        <p:spPr>
          <a:xfrm>
            <a:off x="3744035" y="1292469"/>
            <a:ext cx="520377" cy="2557913"/>
          </a:xfrm>
          <a:prstGeom prst="rect">
            <a:avLst/>
          </a:prstGeom>
          <a:solidFill>
            <a:srgbClr val="FFFFFF">
              <a:alpha val="51372"/>
            </a:srgbClr>
          </a:solidFill>
          <a:ln>
            <a:noFill/>
          </a:ln>
        </p:spPr>
        <p:txBody>
          <a:bodyPr spcFirstLastPara="1" wrap="square" lIns="82939" tIns="82939" rIns="82939" bIns="82939" anchor="ctr" anchorCtr="0">
            <a:noAutofit/>
          </a:bodyPr>
          <a:lstStyle/>
          <a:p>
            <a:pPr marL="414772">
              <a:buClr>
                <a:srgbClr val="000000"/>
              </a:buClr>
              <a:buSzPts val="1400"/>
            </a:pPr>
            <a:endParaRPr sz="1270" dirty="0">
              <a:solidFill>
                <a:schemeClr val="bg1"/>
              </a:solidFill>
              <a:highlight>
                <a:srgbClr val="FFFF00"/>
              </a:highlight>
              <a:latin typeface="Arial"/>
              <a:ea typeface="Arial"/>
              <a:cs typeface="Arial"/>
              <a:sym typeface="Arial"/>
            </a:endParaRPr>
          </a:p>
        </p:txBody>
      </p:sp>
      <p:sp>
        <p:nvSpPr>
          <p:cNvPr id="68" name="תיבת טקסט 67">
            <a:extLst>
              <a:ext uri="{FF2B5EF4-FFF2-40B4-BE49-F238E27FC236}">
                <a16:creationId xmlns:a16="http://schemas.microsoft.com/office/drawing/2014/main" id="{11459058-2546-4D8A-8FB8-BE706528B16E}"/>
              </a:ext>
            </a:extLst>
          </p:cNvPr>
          <p:cNvSpPr txBox="1"/>
          <p:nvPr/>
        </p:nvSpPr>
        <p:spPr>
          <a:xfrm>
            <a:off x="714150" y="9093460"/>
            <a:ext cx="4227439" cy="338554"/>
          </a:xfrm>
          <a:prstGeom prst="rect">
            <a:avLst/>
          </a:prstGeom>
          <a:noFill/>
        </p:spPr>
        <p:txBody>
          <a:bodyPr wrap="none" rtlCol="1">
            <a:spAutoFit/>
          </a:bodyPr>
          <a:lstStyle/>
          <a:p>
            <a:r>
              <a:rPr lang="en-US" sz="800" baseline="30000" dirty="0">
                <a:solidFill>
                  <a:schemeClr val="tx1">
                    <a:lumMod val="75000"/>
                    <a:lumOff val="25000"/>
                  </a:schemeClr>
                </a:solidFill>
                <a:latin typeface="Trebuchet MS" panose="020B0603020202020204" pitchFamily="34" charset="0"/>
              </a:rPr>
              <a:t>1 </a:t>
            </a:r>
            <a:r>
              <a:rPr lang="en-US" sz="800" dirty="0">
                <a:solidFill>
                  <a:schemeClr val="tx1">
                    <a:lumMod val="75000"/>
                    <a:lumOff val="25000"/>
                  </a:schemeClr>
                </a:solidFill>
                <a:latin typeface="Trebuchet MS" panose="020B0603020202020204" pitchFamily="34" charset="0"/>
              </a:rPr>
              <a:t>Statistical Release P0351: </a:t>
            </a:r>
            <a:r>
              <a:rPr lang="en-US" sz="800" dirty="0">
                <a:solidFill>
                  <a:schemeClr val="tx1">
                    <a:lumMod val="75000"/>
                    <a:lumOff val="25000"/>
                  </a:schemeClr>
                </a:solidFill>
              </a:rPr>
              <a:t>Tourism and Migration Statistics SA, April 2023</a:t>
            </a:r>
            <a:r>
              <a:rPr lang="en-US" sz="800" dirty="0">
                <a:solidFill>
                  <a:schemeClr val="tx1">
                    <a:lumMod val="75000"/>
                    <a:lumOff val="25000"/>
                  </a:schemeClr>
                </a:solidFill>
                <a:latin typeface="Trebuchet MS" panose="020B0603020202020204" pitchFamily="34" charset="0"/>
              </a:rPr>
              <a:t>.</a:t>
            </a:r>
          </a:p>
          <a:p>
            <a:r>
              <a:rPr lang="en-US" sz="800" baseline="30000" dirty="0">
                <a:solidFill>
                  <a:schemeClr val="tx1">
                    <a:lumMod val="75000"/>
                    <a:lumOff val="25000"/>
                  </a:schemeClr>
                </a:solidFill>
                <a:latin typeface="Trebuchet MS" panose="020B0603020202020204" pitchFamily="34" charset="0"/>
              </a:rPr>
              <a:t>13</a:t>
            </a:r>
            <a:r>
              <a:rPr lang="en-US" sz="800" dirty="0">
                <a:solidFill>
                  <a:schemeClr val="tx1">
                    <a:lumMod val="75000"/>
                    <a:lumOff val="25000"/>
                  </a:schemeClr>
                </a:solidFill>
                <a:latin typeface="Trebuchet MS" panose="020B0603020202020204" pitchFamily="34" charset="0"/>
              </a:rPr>
              <a:t> UNWTO Recovery Tracker, </a:t>
            </a:r>
            <a:r>
              <a:rPr lang="en-US" sz="800" u="sng" dirty="0">
                <a:solidFill>
                  <a:schemeClr val="tx1">
                    <a:lumMod val="75000"/>
                    <a:lumOff val="25000"/>
                  </a:schemeClr>
                </a:solidFill>
                <a:latin typeface="Trebuchet MS" panose="020B0603020202020204" pitchFamily="34" charset="0"/>
                <a:hlinkClick r:id="rId6">
                  <a:extLst>
                    <a:ext uri="{A12FA001-AC4F-418D-AE19-62706E023703}">
                      <ahyp:hlinkClr xmlns:ahyp="http://schemas.microsoft.com/office/drawing/2018/hyperlinkcolor" val="tx"/>
                    </a:ext>
                  </a:extLst>
                </a:hlinkClick>
              </a:rPr>
              <a:t>https://www.unwto.org/unwto-tourism-recovery-tracker</a:t>
            </a:r>
            <a:r>
              <a:rPr lang="en-US" sz="800" dirty="0">
                <a:solidFill>
                  <a:schemeClr val="tx1">
                    <a:lumMod val="75000"/>
                    <a:lumOff val="25000"/>
                  </a:schemeClr>
                </a:solidFill>
                <a:latin typeface="Trebuchet MS" panose="020B0603020202020204" pitchFamily="34" charset="0"/>
              </a:rPr>
              <a:t>.</a:t>
            </a:r>
          </a:p>
        </p:txBody>
      </p:sp>
      <p:sp>
        <p:nvSpPr>
          <p:cNvPr id="85" name="TextBox 862">
            <a:extLst>
              <a:ext uri="{FF2B5EF4-FFF2-40B4-BE49-F238E27FC236}">
                <a16:creationId xmlns:a16="http://schemas.microsoft.com/office/drawing/2014/main" id="{D4C0D633-CB90-4435-AF19-40892C866213}"/>
              </a:ext>
            </a:extLst>
          </p:cNvPr>
          <p:cNvSpPr txBox="1"/>
          <p:nvPr/>
        </p:nvSpPr>
        <p:spPr>
          <a:xfrm>
            <a:off x="658972" y="1262588"/>
            <a:ext cx="3085063" cy="2700301"/>
          </a:xfrm>
          <a:prstGeom prst="rect">
            <a:avLst/>
          </a:prstGeom>
          <a:noFill/>
        </p:spPr>
        <p:txBody>
          <a:bodyPr/>
          <a:lstStyle>
            <a:defPPr>
              <a:defRPr lang="en-US"/>
            </a:defPPr>
            <a:lvl1pPr indent="0" algn="just" defTabSz="584310">
              <a:spcBef>
                <a:spcPts val="600"/>
              </a:spcBef>
              <a:spcAft>
                <a:spcPts val="600"/>
              </a:spcAft>
              <a:buSzPct val="125000"/>
              <a:buFont typeface="Arial" panose="020B0604020202020204" pitchFamily="34" charset="0"/>
              <a:buNone/>
              <a:defRPr sz="1000">
                <a:solidFill>
                  <a:srgbClr val="404040"/>
                </a:solidFill>
                <a:effectLst/>
                <a:latin typeface="Trebuchet MS" panose="020B0603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r>
              <a:rPr lang="en-US" sz="1000" dirty="0">
                <a:solidFill>
                  <a:schemeClr val="tx1">
                    <a:lumMod val="75000"/>
                    <a:lumOff val="25000"/>
                  </a:schemeClr>
                </a:solidFill>
                <a:highlight>
                  <a:srgbClr val="FFFFFF"/>
                </a:highlight>
              </a:rPr>
              <a:t>International tourist arrivals in South Africa during Q1 2023 were down by -21.5% over Q1 2019 and amounted to 2.1 million tourists. This marks a continued and considerable recovery compared to Q1 2021 when arrivals amounted to 0.4 million (or -85.7% over Q1 2019). The decline this quarter marks further improvement when compared to Q4 2022, when arrivals were -32.1% less than in Q4 2019. Being given that Q3 2022 and the 2022-2023 summer and holiday season (Q4 2022 - Q1 2023) were the first </a:t>
            </a:r>
            <a:r>
              <a:rPr lang="en-US" sz="1000" b="0" i="0" dirty="0">
                <a:solidFill>
                  <a:schemeClr val="tx1">
                    <a:lumMod val="75000"/>
                    <a:lumOff val="25000"/>
                  </a:schemeClr>
                </a:solidFill>
                <a:effectLst/>
                <a:highlight>
                  <a:srgbClr val="FFFFFF"/>
                </a:highlight>
              </a:rPr>
              <a:t>uninterrupted ones since Covid-19 lockdowns and restrictions began.</a:t>
            </a:r>
          </a:p>
          <a:p>
            <a:pPr marL="0" indent="0" algn="just">
              <a:spcBef>
                <a:spcPts val="0"/>
              </a:spcBef>
              <a:spcAft>
                <a:spcPts val="0"/>
              </a:spcAft>
              <a:buNone/>
            </a:pPr>
            <a:r>
              <a:rPr lang="en-US" sz="1000" dirty="0">
                <a:solidFill>
                  <a:schemeClr val="tx1">
                    <a:lumMod val="75000"/>
                    <a:lumOff val="25000"/>
                  </a:schemeClr>
                </a:solidFill>
                <a:highlight>
                  <a:srgbClr val="FFFFFF"/>
                </a:highlight>
              </a:rPr>
              <a:t>On a monthly basis, international arrivals in South Africa for the first three months of January to March 2023 were -21.7% lower on average than their respective months in 2019. The comparative figure </a:t>
            </a:r>
            <a:r>
              <a:rPr lang="en-US" dirty="0">
                <a:solidFill>
                  <a:schemeClr val="tx1">
                    <a:lumMod val="75000"/>
                    <a:lumOff val="25000"/>
                  </a:schemeClr>
                </a:solidFill>
                <a:highlight>
                  <a:srgbClr val="FFFFFF"/>
                </a:highlight>
              </a:rPr>
              <a:t>for January to March 2022 was -60.9% over these months in 2019, further indicating the recovery made. </a:t>
            </a:r>
          </a:p>
          <a:p>
            <a:endParaRPr lang="en-US" dirty="0">
              <a:solidFill>
                <a:schemeClr val="tx1">
                  <a:lumMod val="75000"/>
                  <a:lumOff val="25000"/>
                </a:schemeClr>
              </a:solidFill>
              <a:highlight>
                <a:srgbClr val="FFFF00"/>
              </a:highlight>
            </a:endParaRPr>
          </a:p>
        </p:txBody>
      </p:sp>
      <p:sp>
        <p:nvSpPr>
          <p:cNvPr id="29" name="Rectangle 7">
            <a:extLst>
              <a:ext uri="{FF2B5EF4-FFF2-40B4-BE49-F238E27FC236}">
                <a16:creationId xmlns:a16="http://schemas.microsoft.com/office/drawing/2014/main" id="{5608D2E9-5972-2D4F-0BC1-6D49AACB1CEC}"/>
              </a:ext>
            </a:extLst>
          </p:cNvPr>
          <p:cNvSpPr/>
          <p:nvPr/>
        </p:nvSpPr>
        <p:spPr>
          <a:xfrm>
            <a:off x="3609020" y="227475"/>
            <a:ext cx="2389470" cy="72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72000" rIns="36000" bIns="36000" rtlCol="0" anchor="ctr"/>
          <a:lstStyle/>
          <a:p>
            <a:pPr marL="0" marR="0" lvl="0" indent="0" algn="r" defTabSz="718444" rtl="0" eaLnBrk="1" fontAlgn="auto" latinLnBrk="0" hangingPunct="1">
              <a:lnSpc>
                <a:spcPct val="80000"/>
              </a:lnSpc>
              <a:spcBef>
                <a:spcPts val="0"/>
              </a:spcBef>
              <a:spcAft>
                <a:spcPts val="0"/>
              </a:spcAft>
              <a:buClrTx/>
              <a:buSzTx/>
              <a:buFontTx/>
              <a:buNone/>
              <a:tabLst/>
              <a:defRPr/>
            </a:pPr>
            <a:r>
              <a:rPr lang="en-ZA" sz="2400" dirty="0">
                <a:solidFill>
                  <a:srgbClr val="E3DED1">
                    <a:lumMod val="25000"/>
                  </a:srgbClr>
                </a:solidFill>
                <a:latin typeface="Source Sans Pro Black" panose="020B0803030403020204" pitchFamily="34" charset="0"/>
                <a:sym typeface="Wingdings" panose="05000000000000000000" pitchFamily="2" charset="2"/>
              </a:rPr>
              <a:t>-21.5%</a:t>
            </a:r>
            <a:endParaRPr kumimoji="0" lang="en-ZA" sz="2400" b="0" i="0" u="none" strike="noStrike" kern="1200" cap="none" spc="0" normalizeH="0" baseline="0" noProof="0" dirty="0">
              <a:ln>
                <a:noFill/>
              </a:ln>
              <a:solidFill>
                <a:srgbClr val="E3DED1">
                  <a:lumMod val="25000"/>
                </a:srgbClr>
              </a:solidFill>
              <a:effectLst/>
              <a:uLnTx/>
              <a:uFillTx/>
              <a:latin typeface="Source Sans Pro SemiBold" panose="020B0603030403020204" pitchFamily="34" charset="0"/>
              <a:ea typeface="+mn-ea"/>
              <a:cs typeface="+mn-cs"/>
            </a:endParaRPr>
          </a:p>
        </p:txBody>
      </p:sp>
      <p:sp>
        <p:nvSpPr>
          <p:cNvPr id="30" name="Isosceles Triangle 12">
            <a:extLst>
              <a:ext uri="{FF2B5EF4-FFF2-40B4-BE49-F238E27FC236}">
                <a16:creationId xmlns:a16="http://schemas.microsoft.com/office/drawing/2014/main" id="{51E045A0-7BEB-E1EC-EBDF-D4C0A26EAEE2}"/>
              </a:ext>
            </a:extLst>
          </p:cNvPr>
          <p:cNvSpPr/>
          <p:nvPr/>
        </p:nvSpPr>
        <p:spPr>
          <a:xfrm rot="10800000">
            <a:off x="6039290" y="550370"/>
            <a:ext cx="86085" cy="74211"/>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IN" sz="1414" b="0" i="0" u="none" strike="noStrike" kern="1200" cap="none" spc="0" normalizeH="0" baseline="0" noProof="0" dirty="0">
              <a:ln>
                <a:noFill/>
              </a:ln>
              <a:solidFill>
                <a:prstClr val="white"/>
              </a:solidFill>
              <a:effectLst/>
              <a:highlight>
                <a:srgbClr val="FFFF00"/>
              </a:highlight>
              <a:uLnTx/>
              <a:uFillTx/>
              <a:latin typeface="Calibri"/>
              <a:ea typeface="+mn-ea"/>
              <a:cs typeface="+mn-cs"/>
            </a:endParaRPr>
          </a:p>
        </p:txBody>
      </p:sp>
      <p:sp>
        <p:nvSpPr>
          <p:cNvPr id="31" name="מלבן 30">
            <a:extLst>
              <a:ext uri="{FF2B5EF4-FFF2-40B4-BE49-F238E27FC236}">
                <a16:creationId xmlns:a16="http://schemas.microsoft.com/office/drawing/2014/main" id="{3AAD2C30-A018-D64F-1AFB-E28EA80E6624}"/>
              </a:ext>
            </a:extLst>
          </p:cNvPr>
          <p:cNvSpPr/>
          <p:nvPr/>
        </p:nvSpPr>
        <p:spPr>
          <a:xfrm>
            <a:off x="658972" y="5828922"/>
            <a:ext cx="5400000" cy="3085200"/>
          </a:xfrm>
          <a:prstGeom prst="rect">
            <a:avLst/>
          </a:prstGeom>
          <a:noFill/>
          <a:ln w="6350">
            <a:solidFill>
              <a:srgbClr val="D9D9D9"/>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he-IL" dirty="0">
              <a:highlight>
                <a:srgbClr val="FFFF00"/>
              </a:highlight>
            </a:endParaRPr>
          </a:p>
        </p:txBody>
      </p:sp>
      <p:sp>
        <p:nvSpPr>
          <p:cNvPr id="11" name="תיבת טקסט 10">
            <a:extLst>
              <a:ext uri="{FF2B5EF4-FFF2-40B4-BE49-F238E27FC236}">
                <a16:creationId xmlns:a16="http://schemas.microsoft.com/office/drawing/2014/main" id="{535E188A-267F-4E10-95B8-F2D456612F17}"/>
              </a:ext>
            </a:extLst>
          </p:cNvPr>
          <p:cNvSpPr txBox="1"/>
          <p:nvPr/>
        </p:nvSpPr>
        <p:spPr>
          <a:xfrm>
            <a:off x="5634245" y="7227468"/>
            <a:ext cx="397866" cy="1406667"/>
          </a:xfrm>
          <a:prstGeom prst="rect">
            <a:avLst/>
          </a:prstGeom>
          <a:noFill/>
        </p:spPr>
        <p:txBody>
          <a:bodyPr wrap="none" rtlCol="1">
            <a:spAutoFit/>
          </a:bodyPr>
          <a:lstStyle/>
          <a:p>
            <a:pPr algn="l" rtl="0">
              <a:lnSpc>
                <a:spcPct val="107000"/>
              </a:lnSpc>
              <a:spcAft>
                <a:spcPts val="700"/>
              </a:spcAft>
            </a:pPr>
            <a:r>
              <a:rPr lang="en-US" sz="680" b="1" dirty="0">
                <a:solidFill>
                  <a:schemeClr val="tx1">
                    <a:lumMod val="75000"/>
                    <a:lumOff val="25000"/>
                  </a:schemeClr>
                </a:solidFill>
                <a:effectLst/>
                <a:highlight>
                  <a:srgbClr val="FFFFFF"/>
                </a:highlight>
                <a:latin typeface="Trebuchet MS" panose="020B0603020202020204" pitchFamily="34" charset="0"/>
                <a:ea typeface="Calibri" panose="020F0502020204030204" pitchFamily="34" charset="0"/>
                <a:cs typeface="Arial" panose="020B0604020202020204" pitchFamily="34" charset="0"/>
              </a:rPr>
              <a:t>-11%</a:t>
            </a:r>
          </a:p>
          <a:p>
            <a:pPr algn="l" rtl="0">
              <a:lnSpc>
                <a:spcPct val="107000"/>
              </a:lnSpc>
              <a:spcAft>
                <a:spcPts val="700"/>
              </a:spcAft>
            </a:pPr>
            <a:r>
              <a:rPr lang="en-US" sz="680" b="1" dirty="0">
                <a:solidFill>
                  <a:schemeClr val="tx1">
                    <a:lumMod val="75000"/>
                    <a:lumOff val="25000"/>
                  </a:schemeClr>
                </a:solidFill>
                <a:effectLst/>
                <a:highlight>
                  <a:srgbClr val="FFFFFF"/>
                </a:highlight>
                <a:latin typeface="Trebuchet MS" panose="020B0603020202020204" pitchFamily="34" charset="0"/>
                <a:ea typeface="Calibri" panose="020F0502020204030204" pitchFamily="34" charset="0"/>
                <a:cs typeface="Arial" panose="020B0604020202020204" pitchFamily="34" charset="0"/>
              </a:rPr>
              <a:t>-13%</a:t>
            </a:r>
          </a:p>
          <a:p>
            <a:pPr algn="l" rtl="0">
              <a:lnSpc>
                <a:spcPct val="107000"/>
              </a:lnSpc>
              <a:spcAft>
                <a:spcPts val="700"/>
              </a:spcAft>
            </a:pPr>
            <a:r>
              <a:rPr lang="en-US" sz="680" b="1" dirty="0">
                <a:solidFill>
                  <a:schemeClr val="tx1">
                    <a:lumMod val="75000"/>
                    <a:lumOff val="25000"/>
                  </a:schemeClr>
                </a:solidFill>
                <a:effectLst/>
                <a:highlight>
                  <a:srgbClr val="FFFFFF"/>
                </a:highlight>
                <a:latin typeface="Trebuchet MS" panose="020B0603020202020204" pitchFamily="34" charset="0"/>
                <a:ea typeface="Calibri" panose="020F0502020204030204" pitchFamily="34" charset="0"/>
                <a:cs typeface="Arial" panose="020B0604020202020204" pitchFamily="34" charset="0"/>
              </a:rPr>
              <a:t>+17%</a:t>
            </a:r>
          </a:p>
          <a:p>
            <a:pPr algn="l" rtl="0">
              <a:lnSpc>
                <a:spcPct val="107000"/>
              </a:lnSpc>
              <a:spcAft>
                <a:spcPts val="700"/>
              </a:spcAft>
            </a:pPr>
            <a:r>
              <a:rPr lang="en-US" sz="680" b="1" dirty="0">
                <a:solidFill>
                  <a:schemeClr val="tx1">
                    <a:lumMod val="75000"/>
                    <a:lumOff val="25000"/>
                  </a:schemeClr>
                </a:solidFill>
                <a:effectLst/>
                <a:highlight>
                  <a:srgbClr val="FFFFFF"/>
                </a:highlight>
                <a:latin typeface="Trebuchet MS" panose="020B0603020202020204" pitchFamily="34" charset="0"/>
                <a:ea typeface="Calibri" panose="020F0502020204030204" pitchFamily="34" charset="0"/>
                <a:cs typeface="Arial" panose="020B0604020202020204" pitchFamily="34" charset="0"/>
              </a:rPr>
              <a:t>-19%</a:t>
            </a:r>
          </a:p>
          <a:p>
            <a:pPr algn="l" rtl="0">
              <a:lnSpc>
                <a:spcPct val="107000"/>
              </a:lnSpc>
              <a:spcAft>
                <a:spcPts val="700"/>
              </a:spcAft>
            </a:pPr>
            <a:r>
              <a:rPr lang="en-US" sz="680" b="1" dirty="0">
                <a:solidFill>
                  <a:schemeClr val="tx1">
                    <a:lumMod val="75000"/>
                    <a:lumOff val="25000"/>
                  </a:schemeClr>
                </a:solidFill>
                <a:effectLst/>
                <a:highlight>
                  <a:srgbClr val="FFFFFF"/>
                </a:highlight>
                <a:latin typeface="Trebuchet MS" panose="020B0603020202020204" pitchFamily="34" charset="0"/>
                <a:ea typeface="Calibri" panose="020F0502020204030204" pitchFamily="34" charset="0"/>
                <a:cs typeface="Arial" panose="020B0604020202020204" pitchFamily="34" charset="0"/>
              </a:rPr>
              <a:t>-22%</a:t>
            </a:r>
          </a:p>
          <a:p>
            <a:pPr algn="l" rtl="0">
              <a:lnSpc>
                <a:spcPct val="107000"/>
              </a:lnSpc>
              <a:spcAft>
                <a:spcPts val="700"/>
              </a:spcAft>
            </a:pPr>
            <a:r>
              <a:rPr lang="en-US" sz="680" b="1" dirty="0">
                <a:solidFill>
                  <a:schemeClr val="tx1">
                    <a:lumMod val="75000"/>
                    <a:lumOff val="25000"/>
                  </a:schemeClr>
                </a:solidFill>
                <a:effectLst/>
                <a:highlight>
                  <a:srgbClr val="FFFFFF"/>
                </a:highlight>
                <a:latin typeface="Trebuchet MS" panose="020B0603020202020204" pitchFamily="34" charset="0"/>
                <a:ea typeface="Calibri" panose="020F0502020204030204" pitchFamily="34" charset="0"/>
                <a:cs typeface="Arial" panose="020B0604020202020204" pitchFamily="34" charset="0"/>
              </a:rPr>
              <a:t>-14%</a:t>
            </a:r>
          </a:p>
          <a:p>
            <a:pPr algn="l" rtl="0">
              <a:lnSpc>
                <a:spcPct val="107000"/>
              </a:lnSpc>
              <a:spcAft>
                <a:spcPts val="700"/>
              </a:spcAft>
            </a:pPr>
            <a:r>
              <a:rPr lang="en-US" sz="680" b="1" dirty="0">
                <a:solidFill>
                  <a:schemeClr val="tx1">
                    <a:lumMod val="75000"/>
                    <a:lumOff val="25000"/>
                  </a:schemeClr>
                </a:solidFill>
                <a:effectLst/>
                <a:highlight>
                  <a:srgbClr val="FFFFFF"/>
                </a:highlight>
                <a:latin typeface="Trebuchet MS" panose="020B0603020202020204" pitchFamily="34" charset="0"/>
                <a:ea typeface="Calibri" panose="020F0502020204030204" pitchFamily="34" charset="0"/>
                <a:cs typeface="Arial" panose="020B0604020202020204" pitchFamily="34" charset="0"/>
              </a:rPr>
              <a:t>-43%</a:t>
            </a:r>
          </a:p>
        </p:txBody>
      </p:sp>
      <p:sp>
        <p:nvSpPr>
          <p:cNvPr id="78" name="Isosceles Triangle 278">
            <a:extLst>
              <a:ext uri="{FF2B5EF4-FFF2-40B4-BE49-F238E27FC236}">
                <a16:creationId xmlns:a16="http://schemas.microsoft.com/office/drawing/2014/main" id="{8EAC78AA-ECEB-4D65-84B0-9936017F0878}"/>
              </a:ext>
            </a:extLst>
          </p:cNvPr>
          <p:cNvSpPr/>
          <p:nvPr/>
        </p:nvSpPr>
        <p:spPr>
          <a:xfrm flipV="1">
            <a:off x="5958286" y="7298146"/>
            <a:ext cx="54000" cy="36000"/>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highlight>
                <a:srgbClr val="FFFFFF"/>
              </a:highlight>
            </a:endParaRPr>
          </a:p>
        </p:txBody>
      </p:sp>
      <p:sp>
        <p:nvSpPr>
          <p:cNvPr id="79" name="Isosceles Triangle 278">
            <a:extLst>
              <a:ext uri="{FF2B5EF4-FFF2-40B4-BE49-F238E27FC236}">
                <a16:creationId xmlns:a16="http://schemas.microsoft.com/office/drawing/2014/main" id="{19D0D573-CDCA-48CB-BBF7-1A7B33D59EA9}"/>
              </a:ext>
            </a:extLst>
          </p:cNvPr>
          <p:cNvSpPr/>
          <p:nvPr/>
        </p:nvSpPr>
        <p:spPr>
          <a:xfrm flipV="1">
            <a:off x="5955905" y="7497890"/>
            <a:ext cx="54000" cy="36000"/>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highlight>
                <a:srgbClr val="FFFFFF"/>
              </a:highlight>
            </a:endParaRPr>
          </a:p>
        </p:txBody>
      </p:sp>
      <p:sp>
        <p:nvSpPr>
          <p:cNvPr id="80" name="Isosceles Triangle 278">
            <a:extLst>
              <a:ext uri="{FF2B5EF4-FFF2-40B4-BE49-F238E27FC236}">
                <a16:creationId xmlns:a16="http://schemas.microsoft.com/office/drawing/2014/main" id="{F517FF9F-1DAD-41E9-9CD1-D96F5E3E5834}"/>
              </a:ext>
            </a:extLst>
          </p:cNvPr>
          <p:cNvSpPr/>
          <p:nvPr/>
        </p:nvSpPr>
        <p:spPr>
          <a:xfrm>
            <a:off x="5953523" y="7697634"/>
            <a:ext cx="54000" cy="36000"/>
          </a:xfrm>
          <a:prstGeom prst="triangl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highlight>
                <a:srgbClr val="FFFFFF"/>
              </a:highlight>
            </a:endParaRPr>
          </a:p>
        </p:txBody>
      </p:sp>
      <p:sp>
        <p:nvSpPr>
          <p:cNvPr id="81" name="Isosceles Triangle 278">
            <a:extLst>
              <a:ext uri="{FF2B5EF4-FFF2-40B4-BE49-F238E27FC236}">
                <a16:creationId xmlns:a16="http://schemas.microsoft.com/office/drawing/2014/main" id="{687C3320-B241-4D8C-A8A6-F8D8A2C8F40A}"/>
              </a:ext>
            </a:extLst>
          </p:cNvPr>
          <p:cNvSpPr/>
          <p:nvPr/>
        </p:nvSpPr>
        <p:spPr>
          <a:xfrm flipV="1">
            <a:off x="5951143" y="7897378"/>
            <a:ext cx="54000" cy="36000"/>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highlight>
                <a:srgbClr val="FFFFFF"/>
              </a:highlight>
            </a:endParaRPr>
          </a:p>
        </p:txBody>
      </p:sp>
      <p:sp>
        <p:nvSpPr>
          <p:cNvPr id="82" name="Isosceles Triangle 278">
            <a:extLst>
              <a:ext uri="{FF2B5EF4-FFF2-40B4-BE49-F238E27FC236}">
                <a16:creationId xmlns:a16="http://schemas.microsoft.com/office/drawing/2014/main" id="{8126CFE7-C30C-4627-B29C-6DA93AA395A9}"/>
              </a:ext>
            </a:extLst>
          </p:cNvPr>
          <p:cNvSpPr/>
          <p:nvPr/>
        </p:nvSpPr>
        <p:spPr>
          <a:xfrm flipV="1">
            <a:off x="5949280" y="8097122"/>
            <a:ext cx="54000" cy="36000"/>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highlight>
                <a:srgbClr val="FFFFFF"/>
              </a:highlight>
            </a:endParaRPr>
          </a:p>
        </p:txBody>
      </p:sp>
      <p:sp>
        <p:nvSpPr>
          <p:cNvPr id="83" name="Isosceles Triangle 278">
            <a:extLst>
              <a:ext uri="{FF2B5EF4-FFF2-40B4-BE49-F238E27FC236}">
                <a16:creationId xmlns:a16="http://schemas.microsoft.com/office/drawing/2014/main" id="{33C3A15A-EBFA-4EBF-994F-818BB5531737}"/>
              </a:ext>
            </a:extLst>
          </p:cNvPr>
          <p:cNvSpPr/>
          <p:nvPr/>
        </p:nvSpPr>
        <p:spPr>
          <a:xfrm flipV="1">
            <a:off x="5957999" y="8296866"/>
            <a:ext cx="54000" cy="36000"/>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highlight>
                <a:srgbClr val="FFFFFF"/>
              </a:highlight>
            </a:endParaRPr>
          </a:p>
        </p:txBody>
      </p:sp>
      <p:sp>
        <p:nvSpPr>
          <p:cNvPr id="84" name="Isosceles Triangle 278">
            <a:extLst>
              <a:ext uri="{FF2B5EF4-FFF2-40B4-BE49-F238E27FC236}">
                <a16:creationId xmlns:a16="http://schemas.microsoft.com/office/drawing/2014/main" id="{EDF8C7D0-629A-48E4-AF28-C13B370B1056}"/>
              </a:ext>
            </a:extLst>
          </p:cNvPr>
          <p:cNvSpPr/>
          <p:nvPr/>
        </p:nvSpPr>
        <p:spPr>
          <a:xfrm flipV="1">
            <a:off x="5963049" y="8496613"/>
            <a:ext cx="54000" cy="36000"/>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highlight>
                <a:srgbClr val="FFFFFF"/>
              </a:highlight>
            </a:endParaRPr>
          </a:p>
        </p:txBody>
      </p:sp>
      <p:sp>
        <p:nvSpPr>
          <p:cNvPr id="22" name="תיבת טקסט 21">
            <a:extLst>
              <a:ext uri="{FF2B5EF4-FFF2-40B4-BE49-F238E27FC236}">
                <a16:creationId xmlns:a16="http://schemas.microsoft.com/office/drawing/2014/main" id="{078CE8E1-D514-D5A8-11E0-A3B88DB82C19}"/>
              </a:ext>
            </a:extLst>
          </p:cNvPr>
          <p:cNvSpPr txBox="1"/>
          <p:nvPr/>
        </p:nvSpPr>
        <p:spPr>
          <a:xfrm>
            <a:off x="5028588" y="6859658"/>
            <a:ext cx="1046544" cy="430540"/>
          </a:xfrm>
          <a:prstGeom prst="rect">
            <a:avLst/>
          </a:prstGeom>
          <a:noFill/>
        </p:spPr>
        <p:txBody>
          <a:bodyPr/>
          <a:lstStyle>
            <a:defPPr>
              <a:defRPr lang="en-US"/>
            </a:defPPr>
            <a:lvl1pPr indent="0" algn="just" defTabSz="584310">
              <a:spcBef>
                <a:spcPts val="0"/>
              </a:spcBef>
              <a:spcAft>
                <a:spcPts val="0"/>
              </a:spcAft>
              <a:buSzPct val="125000"/>
              <a:buFont typeface="Arial" panose="020B0604020202020204" pitchFamily="34" charset="0"/>
              <a:buNone/>
              <a:defRPr sz="1000">
                <a:solidFill>
                  <a:schemeClr val="tx1">
                    <a:lumMod val="75000"/>
                    <a:lumOff val="25000"/>
                  </a:schemeClr>
                </a:solidFill>
                <a:effectLst/>
                <a:latin typeface="Trebuchet MS" panose="020B0603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pPr algn="ctr"/>
            <a:r>
              <a:rPr lang="en-US" sz="680" b="1" dirty="0">
                <a:highlight>
                  <a:srgbClr val="FFFFFF"/>
                </a:highlight>
              </a:rPr>
              <a:t>% Growth</a:t>
            </a:r>
          </a:p>
          <a:p>
            <a:pPr algn="ctr"/>
            <a:r>
              <a:rPr lang="en-US" sz="680" b="1" dirty="0">
                <a:highlight>
                  <a:srgbClr val="FFFFFF"/>
                </a:highlight>
              </a:rPr>
              <a:t>Mar. 2023 over</a:t>
            </a:r>
          </a:p>
          <a:p>
            <a:pPr algn="ctr"/>
            <a:r>
              <a:rPr lang="en-US" sz="680" b="1" dirty="0">
                <a:highlight>
                  <a:srgbClr val="FFFFFF"/>
                </a:highlight>
              </a:rPr>
              <a:t>Mar. 2019</a:t>
            </a:r>
            <a:endParaRPr lang="he-IL" sz="680" b="1" dirty="0">
              <a:highlight>
                <a:srgbClr val="FFFFFF"/>
              </a:highlight>
            </a:endParaRPr>
          </a:p>
        </p:txBody>
      </p:sp>
      <p:sp>
        <p:nvSpPr>
          <p:cNvPr id="26" name="תיבת טקסט 25">
            <a:extLst>
              <a:ext uri="{FF2B5EF4-FFF2-40B4-BE49-F238E27FC236}">
                <a16:creationId xmlns:a16="http://schemas.microsoft.com/office/drawing/2014/main" id="{DAB9FC46-531B-4586-8D37-1C5AFECB698D}"/>
              </a:ext>
            </a:extLst>
          </p:cNvPr>
          <p:cNvSpPr txBox="1"/>
          <p:nvPr/>
        </p:nvSpPr>
        <p:spPr>
          <a:xfrm>
            <a:off x="1763815" y="5988115"/>
            <a:ext cx="3031506" cy="321242"/>
          </a:xfrm>
          <a:prstGeom prst="rect">
            <a:avLst/>
          </a:prstGeom>
          <a:solidFill>
            <a:schemeClr val="bg1"/>
          </a:solidFill>
        </p:spPr>
        <p:txBody>
          <a:bodyPr vert="horz" wrap="square" lIns="0" tIns="13335" rIns="0" bIns="0" rtlCol="0">
            <a:spAutoFit/>
          </a:bodyPr>
          <a:lstStyle>
            <a:defPPr>
              <a:defRPr lang="en-US"/>
            </a:defPPr>
            <a:lvl1pPr marL="12700" algn="ctr">
              <a:lnSpc>
                <a:spcPct val="100000"/>
              </a:lnSpc>
              <a:spcBef>
                <a:spcPts val="105"/>
              </a:spcBef>
              <a:defRPr sz="1000" b="1">
                <a:solidFill>
                  <a:schemeClr val="tx1">
                    <a:lumMod val="75000"/>
                    <a:lumOff val="25000"/>
                  </a:schemeClr>
                </a:solidFill>
                <a:uFill>
                  <a:solidFill>
                    <a:srgbClr val="000000"/>
                  </a:solidFill>
                </a:uFill>
                <a:latin typeface="Trebuchet MS" panose="020B0603020202020204" pitchFamily="34" charset="0"/>
                <a:cs typeface="Times New Roman"/>
              </a:defRPr>
            </a:lvl1pPr>
          </a:lstStyle>
          <a:p>
            <a:r>
              <a:rPr lang="en-US" dirty="0">
                <a:highlight>
                  <a:srgbClr val="FFFFFF"/>
                </a:highlight>
              </a:rPr>
              <a:t>January 2020 – March 2023 Monthly Change in International Tourist Arrivals by Region vs. 2019</a:t>
            </a:r>
            <a:r>
              <a:rPr lang="en-US" baseline="30000" dirty="0">
                <a:highlight>
                  <a:srgbClr val="FFFFFF"/>
                </a:highlight>
              </a:rPr>
              <a:t>13</a:t>
            </a:r>
            <a:endParaRPr lang="en-US" b="0" baseline="30000" dirty="0">
              <a:highlight>
                <a:srgbClr val="FFFFFF"/>
              </a:highlight>
            </a:endParaRPr>
          </a:p>
        </p:txBody>
      </p:sp>
      <p:sp>
        <p:nvSpPr>
          <p:cNvPr id="12" name="תיבת טקסט 11">
            <a:extLst>
              <a:ext uri="{FF2B5EF4-FFF2-40B4-BE49-F238E27FC236}">
                <a16:creationId xmlns:a16="http://schemas.microsoft.com/office/drawing/2014/main" id="{4150C2A9-A24D-1C14-1562-69F52B242C4F}"/>
              </a:ext>
            </a:extLst>
          </p:cNvPr>
          <p:cNvSpPr txBox="1"/>
          <p:nvPr/>
        </p:nvSpPr>
        <p:spPr>
          <a:xfrm>
            <a:off x="4869160" y="701334"/>
            <a:ext cx="1378904" cy="246221"/>
          </a:xfrm>
          <a:prstGeom prst="rect">
            <a:avLst/>
          </a:prstGeom>
          <a:noFill/>
        </p:spPr>
        <p:txBody>
          <a:bodyPr/>
          <a:lstStyle>
            <a:defPPr>
              <a:defRPr lang="en-US"/>
            </a:defPPr>
            <a:lvl1pPr indent="0" algn="just" defTabSz="584310">
              <a:spcBef>
                <a:spcPts val="0"/>
              </a:spcBef>
              <a:spcAft>
                <a:spcPts val="0"/>
              </a:spcAft>
              <a:buSzPct val="125000"/>
              <a:buFont typeface="Arial" panose="020B0604020202020204" pitchFamily="34" charset="0"/>
              <a:buNone/>
              <a:defRPr sz="1000">
                <a:solidFill>
                  <a:schemeClr val="tx1">
                    <a:lumMod val="75000"/>
                    <a:lumOff val="25000"/>
                  </a:schemeClr>
                </a:solidFill>
                <a:effectLst/>
                <a:highlight>
                  <a:srgbClr val="FFFF00"/>
                </a:highlight>
                <a:latin typeface="Trebuchet MS" panose="020B0603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pPr algn="ctr"/>
            <a:r>
              <a:rPr lang="en-US" sz="800" dirty="0">
                <a:highlight>
                  <a:srgbClr val="FFFFFF"/>
                </a:highlight>
              </a:rPr>
              <a:t>Mar. 23 over Mar. 19</a:t>
            </a:r>
          </a:p>
          <a:p>
            <a:pPr algn="ctr"/>
            <a:r>
              <a:rPr lang="en-US" sz="800" dirty="0">
                <a:highlight>
                  <a:srgbClr val="FFFFFF"/>
                </a:highlight>
              </a:rPr>
              <a:t>&amp; Q1 2023 over Q1 2019</a:t>
            </a:r>
            <a:endParaRPr lang="he-IL" sz="800" dirty="0">
              <a:highlight>
                <a:srgbClr val="FFFFFF"/>
              </a:highlight>
            </a:endParaRPr>
          </a:p>
          <a:p>
            <a:pPr algn="ctr"/>
            <a:endParaRPr lang="he-IL" sz="800" dirty="0">
              <a:highlight>
                <a:srgbClr val="FFFFFF"/>
              </a:highlight>
            </a:endParaRPr>
          </a:p>
        </p:txBody>
      </p:sp>
      <p:sp>
        <p:nvSpPr>
          <p:cNvPr id="3" name="TextBox 76">
            <a:extLst>
              <a:ext uri="{FF2B5EF4-FFF2-40B4-BE49-F238E27FC236}">
                <a16:creationId xmlns:a16="http://schemas.microsoft.com/office/drawing/2014/main" id="{F81064D4-0613-646A-932C-9D3FF7C87A79}"/>
              </a:ext>
            </a:extLst>
          </p:cNvPr>
          <p:cNvSpPr txBox="1"/>
          <p:nvPr/>
        </p:nvSpPr>
        <p:spPr>
          <a:xfrm>
            <a:off x="5415753" y="9585227"/>
            <a:ext cx="38472" cy="153888"/>
          </a:xfrm>
          <a:prstGeom prst="rect">
            <a:avLst/>
          </a:prstGeom>
          <a:noFill/>
          <a:ln>
            <a:noFill/>
          </a:ln>
        </p:spPr>
        <p:txBody>
          <a:bodyPr wrap="none" lIns="0" tIns="0" rIns="0" bIns="0" rtlCol="0" anchor="t">
            <a:spAutoFit/>
          </a:bodyPr>
          <a:lstStyle/>
          <a:p>
            <a:pPr algn="r"/>
            <a:r>
              <a:rPr lang="en-US" sz="1000" b="1" dirty="0">
                <a:solidFill>
                  <a:srgbClr val="404040"/>
                </a:solidFill>
                <a:highlight>
                  <a:srgbClr val="FFFF00"/>
                </a:highlight>
                <a:latin typeface="Trebuchet MS" panose="020B0603020202020204" pitchFamily="34" charset="0"/>
                <a:cs typeface="Arial" panose="020B0604020202020204" pitchFamily="34" charset="0"/>
              </a:rPr>
              <a:t> </a:t>
            </a:r>
            <a:endParaRPr lang="en-ZA" sz="1000" dirty="0">
              <a:solidFill>
                <a:srgbClr val="404040"/>
              </a:solidFill>
              <a:highlight>
                <a:srgbClr val="FFFF00"/>
              </a:highlight>
              <a:latin typeface="Trebuchet MS" panose="020B0603020202020204" pitchFamily="34" charset="0"/>
              <a:cs typeface="Arial" panose="020B0604020202020204" pitchFamily="34" charset="0"/>
            </a:endParaRPr>
          </a:p>
        </p:txBody>
      </p:sp>
      <p:sp>
        <p:nvSpPr>
          <p:cNvPr id="5" name="TextBox 76">
            <a:extLst>
              <a:ext uri="{FF2B5EF4-FFF2-40B4-BE49-F238E27FC236}">
                <a16:creationId xmlns:a16="http://schemas.microsoft.com/office/drawing/2014/main" id="{C38F89D4-EB85-60CA-FDE3-CE14276D2B18}"/>
              </a:ext>
            </a:extLst>
          </p:cNvPr>
          <p:cNvSpPr txBox="1"/>
          <p:nvPr/>
        </p:nvSpPr>
        <p:spPr>
          <a:xfrm>
            <a:off x="2257837" y="9585227"/>
            <a:ext cx="3196388"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1757137018"/>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תמונה 16">
            <a:extLst>
              <a:ext uri="{FF2B5EF4-FFF2-40B4-BE49-F238E27FC236}">
                <a16:creationId xmlns:a16="http://schemas.microsoft.com/office/drawing/2014/main" id="{E088078A-142A-9483-0DF6-DFDEBA7C88E9}"/>
              </a:ext>
            </a:extLst>
          </p:cNvPr>
          <p:cNvPicPr>
            <a:picLocks noChangeAspect="1"/>
          </p:cNvPicPr>
          <p:nvPr/>
        </p:nvPicPr>
        <p:blipFill>
          <a:blip r:embed="rId3"/>
          <a:stretch>
            <a:fillRect/>
          </a:stretch>
        </p:blipFill>
        <p:spPr>
          <a:xfrm>
            <a:off x="711552" y="2277597"/>
            <a:ext cx="5400000" cy="3530498"/>
          </a:xfrm>
          <a:prstGeom prst="rect">
            <a:avLst/>
          </a:prstGeom>
        </p:spPr>
      </p:pic>
      <p:graphicFrame>
        <p:nvGraphicFramePr>
          <p:cNvPr id="4" name="Object 3" hidden="1">
            <a:extLst>
              <a:ext uri="{FF2B5EF4-FFF2-40B4-BE49-F238E27FC236}">
                <a16:creationId xmlns:a16="http://schemas.microsoft.com/office/drawing/2014/main" id="{8CD7EAD1-1DA7-4956-A986-80F6EDC6D345}"/>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59" imgH="360" progId="TCLayout.ActiveDocument.1">
                  <p:embed/>
                </p:oleObj>
              </mc:Choice>
              <mc:Fallback>
                <p:oleObj name="think-cell Slide" r:id="rId4" imgW="359" imgH="360" progId="TCLayout.ActiveDocument.1">
                  <p:embed/>
                  <p:pic>
                    <p:nvPicPr>
                      <p:cNvPr id="4" name="Object 3" hidden="1">
                        <a:extLst>
                          <a:ext uri="{FF2B5EF4-FFF2-40B4-BE49-F238E27FC236}">
                            <a16:creationId xmlns:a16="http://schemas.microsoft.com/office/drawing/2014/main" id="{8CD7EAD1-1DA7-4956-A986-80F6EDC6D345}"/>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grpSp>
        <p:nvGrpSpPr>
          <p:cNvPr id="341" name="Group 340">
            <a:extLst>
              <a:ext uri="{FF2B5EF4-FFF2-40B4-BE49-F238E27FC236}">
                <a16:creationId xmlns:a16="http://schemas.microsoft.com/office/drawing/2014/main" id="{D0E8AF54-C124-4416-A290-B52DF9B79F99}"/>
              </a:ext>
            </a:extLst>
          </p:cNvPr>
          <p:cNvGrpSpPr/>
          <p:nvPr/>
        </p:nvGrpSpPr>
        <p:grpSpPr>
          <a:xfrm rot="16200000">
            <a:off x="6081739" y="510671"/>
            <a:ext cx="1279411" cy="284187"/>
            <a:chOff x="-1768098" y="1682693"/>
            <a:chExt cx="10577544" cy="2349518"/>
          </a:xfrm>
        </p:grpSpPr>
        <p:sp>
          <p:nvSpPr>
            <p:cNvPr id="342" name="Freeform 5">
              <a:extLst>
                <a:ext uri="{FF2B5EF4-FFF2-40B4-BE49-F238E27FC236}">
                  <a16:creationId xmlns:a16="http://schemas.microsoft.com/office/drawing/2014/main" id="{7A7DA167-6D8A-401E-9FED-D658E3D8E1CD}"/>
                </a:ext>
              </a:extLst>
            </p:cNvPr>
            <p:cNvSpPr>
              <a:spLocks/>
            </p:cNvSpPr>
            <p:nvPr/>
          </p:nvSpPr>
          <p:spPr bwMode="auto">
            <a:xfrm>
              <a:off x="4837440" y="2043889"/>
              <a:ext cx="3972006" cy="1988322"/>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E3010F"/>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43" name="Freeform 5">
              <a:extLst>
                <a:ext uri="{FF2B5EF4-FFF2-40B4-BE49-F238E27FC236}">
                  <a16:creationId xmlns:a16="http://schemas.microsoft.com/office/drawing/2014/main" id="{E64815FD-BFF2-4424-A580-B03E722615A3}"/>
                </a:ext>
              </a:extLst>
            </p:cNvPr>
            <p:cNvSpPr>
              <a:spLocks/>
            </p:cNvSpPr>
            <p:nvPr/>
          </p:nvSpPr>
          <p:spPr bwMode="auto">
            <a:xfrm>
              <a:off x="3357940" y="1989081"/>
              <a:ext cx="4081463" cy="2043113"/>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44" name="Freeform 6">
              <a:extLst>
                <a:ext uri="{FF2B5EF4-FFF2-40B4-BE49-F238E27FC236}">
                  <a16:creationId xmlns:a16="http://schemas.microsoft.com/office/drawing/2014/main" id="{20CBBF24-1EA2-44BC-A20C-5CA74795C07D}"/>
                </a:ext>
              </a:extLst>
            </p:cNvPr>
            <p:cNvSpPr>
              <a:spLocks/>
            </p:cNvSpPr>
            <p:nvPr/>
          </p:nvSpPr>
          <p:spPr bwMode="auto">
            <a:xfrm>
              <a:off x="1652965" y="1822393"/>
              <a:ext cx="4418013" cy="2209800"/>
            </a:xfrm>
            <a:custGeom>
              <a:avLst/>
              <a:gdLst>
                <a:gd name="T0" fmla="*/ 1392 w 2783"/>
                <a:gd name="T1" fmla="*/ 0 h 1392"/>
                <a:gd name="T2" fmla="*/ 2783 w 2783"/>
                <a:gd name="T3" fmla="*/ 1392 h 1392"/>
                <a:gd name="T4" fmla="*/ 1983 w 2783"/>
                <a:gd name="T5" fmla="*/ 1392 h 1392"/>
                <a:gd name="T6" fmla="*/ 1392 w 2783"/>
                <a:gd name="T7" fmla="*/ 800 h 1392"/>
                <a:gd name="T8" fmla="*/ 800 w 2783"/>
                <a:gd name="T9" fmla="*/ 1392 h 1392"/>
                <a:gd name="T10" fmla="*/ 0 w 2783"/>
                <a:gd name="T11" fmla="*/ 1392 h 1392"/>
                <a:gd name="T12" fmla="*/ 1392 w 2783"/>
                <a:gd name="T13" fmla="*/ 0 h 1392"/>
                <a:gd name="T14" fmla="*/ 1392 w 2783"/>
                <a:gd name="T15" fmla="*/ 0 h 13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83" h="1392">
                  <a:moveTo>
                    <a:pt x="1392" y="0"/>
                  </a:moveTo>
                  <a:lnTo>
                    <a:pt x="2783" y="1392"/>
                  </a:lnTo>
                  <a:lnTo>
                    <a:pt x="1983" y="1392"/>
                  </a:lnTo>
                  <a:lnTo>
                    <a:pt x="1392" y="800"/>
                  </a:lnTo>
                  <a:lnTo>
                    <a:pt x="800" y="1392"/>
                  </a:lnTo>
                  <a:lnTo>
                    <a:pt x="0" y="1392"/>
                  </a:lnTo>
                  <a:lnTo>
                    <a:pt x="1392" y="0"/>
                  </a:lnTo>
                  <a:lnTo>
                    <a:pt x="1392" y="0"/>
                  </a:lnTo>
                  <a:close/>
                </a:path>
              </a:pathLst>
            </a:custGeom>
            <a:solidFill>
              <a:srgbClr val="07141A"/>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45" name="Freeform 7">
              <a:extLst>
                <a:ext uri="{FF2B5EF4-FFF2-40B4-BE49-F238E27FC236}">
                  <a16:creationId xmlns:a16="http://schemas.microsoft.com/office/drawing/2014/main" id="{706F07C8-1216-4103-A305-F247FFA2C058}"/>
                </a:ext>
              </a:extLst>
            </p:cNvPr>
            <p:cNvSpPr>
              <a:spLocks/>
            </p:cNvSpPr>
            <p:nvPr/>
          </p:nvSpPr>
          <p:spPr bwMode="auto">
            <a:xfrm>
              <a:off x="-45660" y="1741431"/>
              <a:ext cx="4578350" cy="2290763"/>
            </a:xfrm>
            <a:custGeom>
              <a:avLst/>
              <a:gdLst>
                <a:gd name="T0" fmla="*/ 1442 w 2884"/>
                <a:gd name="T1" fmla="*/ 0 h 1443"/>
                <a:gd name="T2" fmla="*/ 2884 w 2884"/>
                <a:gd name="T3" fmla="*/ 1443 h 1443"/>
                <a:gd name="T4" fmla="*/ 2055 w 2884"/>
                <a:gd name="T5" fmla="*/ 1443 h 1443"/>
                <a:gd name="T6" fmla="*/ 1442 w 2884"/>
                <a:gd name="T7" fmla="*/ 829 h 1443"/>
                <a:gd name="T8" fmla="*/ 829 w 2884"/>
                <a:gd name="T9" fmla="*/ 1443 h 1443"/>
                <a:gd name="T10" fmla="*/ 0 w 2884"/>
                <a:gd name="T11" fmla="*/ 1443 h 1443"/>
                <a:gd name="T12" fmla="*/ 1442 w 2884"/>
                <a:gd name="T13" fmla="*/ 0 h 1443"/>
                <a:gd name="T14" fmla="*/ 1442 w 2884"/>
                <a:gd name="T15" fmla="*/ 0 h 14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4" h="1443">
                  <a:moveTo>
                    <a:pt x="1442" y="0"/>
                  </a:moveTo>
                  <a:lnTo>
                    <a:pt x="2884" y="1443"/>
                  </a:lnTo>
                  <a:lnTo>
                    <a:pt x="2055" y="1443"/>
                  </a:lnTo>
                  <a:lnTo>
                    <a:pt x="1442" y="829"/>
                  </a:lnTo>
                  <a:lnTo>
                    <a:pt x="829" y="1443"/>
                  </a:lnTo>
                  <a:lnTo>
                    <a:pt x="0" y="1443"/>
                  </a:lnTo>
                  <a:lnTo>
                    <a:pt x="1442" y="0"/>
                  </a:lnTo>
                  <a:lnTo>
                    <a:pt x="1442" y="0"/>
                  </a:lnTo>
                  <a:close/>
                </a:path>
              </a:pathLst>
            </a:custGeom>
            <a:solidFill>
              <a:srgbClr val="008A3B"/>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46" name="Freeform 8">
              <a:extLst>
                <a:ext uri="{FF2B5EF4-FFF2-40B4-BE49-F238E27FC236}">
                  <a16:creationId xmlns:a16="http://schemas.microsoft.com/office/drawing/2014/main" id="{4D9376E3-11C7-4648-9A79-E9B1116C5831}"/>
                </a:ext>
              </a:extLst>
            </p:cNvPr>
            <p:cNvSpPr>
              <a:spLocks/>
            </p:cNvSpPr>
            <p:nvPr/>
          </p:nvSpPr>
          <p:spPr bwMode="auto">
            <a:xfrm>
              <a:off x="-1768098" y="1682693"/>
              <a:ext cx="4695825" cy="2349500"/>
            </a:xfrm>
            <a:custGeom>
              <a:avLst/>
              <a:gdLst>
                <a:gd name="T0" fmla="*/ 1479 w 2958"/>
                <a:gd name="T1" fmla="*/ 0 h 1480"/>
                <a:gd name="T2" fmla="*/ 2958 w 2958"/>
                <a:gd name="T3" fmla="*/ 1480 h 1480"/>
                <a:gd name="T4" fmla="*/ 2108 w 2958"/>
                <a:gd name="T5" fmla="*/ 1480 h 1480"/>
                <a:gd name="T6" fmla="*/ 1479 w 2958"/>
                <a:gd name="T7" fmla="*/ 851 h 1480"/>
                <a:gd name="T8" fmla="*/ 850 w 2958"/>
                <a:gd name="T9" fmla="*/ 1480 h 1480"/>
                <a:gd name="T10" fmla="*/ 0 w 2958"/>
                <a:gd name="T11" fmla="*/ 1480 h 1480"/>
                <a:gd name="T12" fmla="*/ 1479 w 2958"/>
                <a:gd name="T13" fmla="*/ 0 h 1480"/>
                <a:gd name="T14" fmla="*/ 1479 w 2958"/>
                <a:gd name="T15" fmla="*/ 0 h 14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58" h="1480">
                  <a:moveTo>
                    <a:pt x="1479" y="0"/>
                  </a:moveTo>
                  <a:lnTo>
                    <a:pt x="2958" y="1480"/>
                  </a:lnTo>
                  <a:lnTo>
                    <a:pt x="2108" y="1480"/>
                  </a:lnTo>
                  <a:lnTo>
                    <a:pt x="1479" y="851"/>
                  </a:lnTo>
                  <a:lnTo>
                    <a:pt x="850" y="1480"/>
                  </a:lnTo>
                  <a:lnTo>
                    <a:pt x="0" y="1480"/>
                  </a:lnTo>
                  <a:lnTo>
                    <a:pt x="1479" y="0"/>
                  </a:lnTo>
                  <a:lnTo>
                    <a:pt x="1479" y="0"/>
                  </a:lnTo>
                  <a:close/>
                </a:path>
              </a:pathLst>
            </a:custGeom>
            <a:solidFill>
              <a:srgbClr val="0D3C89"/>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273" name="TextBox 862">
            <a:extLst>
              <a:ext uri="{FF2B5EF4-FFF2-40B4-BE49-F238E27FC236}">
                <a16:creationId xmlns:a16="http://schemas.microsoft.com/office/drawing/2014/main" id="{C803B474-17A6-49CD-BFE3-5CF50EF23D11}"/>
              </a:ext>
            </a:extLst>
          </p:cNvPr>
          <p:cNvSpPr txBox="1"/>
          <p:nvPr/>
        </p:nvSpPr>
        <p:spPr>
          <a:xfrm>
            <a:off x="658972" y="1262590"/>
            <a:ext cx="5505160" cy="777020"/>
          </a:xfrm>
          <a:prstGeom prst="rect">
            <a:avLst/>
          </a:prstGeom>
          <a:noFill/>
        </p:spPr>
        <p:txBody>
          <a:bodyPr/>
          <a:lstStyle>
            <a:defPPr>
              <a:defRPr lang="en-US"/>
            </a:defPPr>
            <a:lvl1pPr indent="0" algn="just" defTabSz="584310">
              <a:spcBef>
                <a:spcPts val="600"/>
              </a:spcBef>
              <a:spcAft>
                <a:spcPts val="600"/>
              </a:spcAft>
              <a:buSzPct val="125000"/>
              <a:buFont typeface="Arial" panose="020B0604020202020204" pitchFamily="34" charset="0"/>
              <a:buNone/>
              <a:defRPr sz="1000">
                <a:solidFill>
                  <a:srgbClr val="404040"/>
                </a:solidFill>
                <a:effectLst/>
                <a:latin typeface="Trebuchet MS" panose="020B0603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pPr>
              <a:spcBef>
                <a:spcPts val="0"/>
              </a:spcBef>
              <a:spcAft>
                <a:spcPts val="300"/>
              </a:spcAft>
            </a:pPr>
            <a:r>
              <a:rPr lang="en-US" sz="1000" dirty="0">
                <a:solidFill>
                  <a:schemeClr val="tx1">
                    <a:lumMod val="75000"/>
                    <a:lumOff val="25000"/>
                  </a:schemeClr>
                </a:solidFill>
                <a:highlight>
                  <a:srgbClr val="FFFFFF"/>
                </a:highlight>
              </a:rPr>
              <a:t>International tourist arrivals in Q1 2023 amounted to 2.1 million. Showing great recovery, arrivals </a:t>
            </a:r>
            <a:r>
              <a:rPr lang="en-US" dirty="0">
                <a:solidFill>
                  <a:schemeClr val="tx1">
                    <a:lumMod val="75000"/>
                    <a:lumOff val="25000"/>
                  </a:schemeClr>
                </a:solidFill>
                <a:highlight>
                  <a:srgbClr val="FFFFFF"/>
                </a:highlight>
              </a:rPr>
              <a:t>a</a:t>
            </a:r>
            <a:r>
              <a:rPr lang="en-US" sz="1000" dirty="0">
                <a:solidFill>
                  <a:schemeClr val="tx1">
                    <a:lumMod val="75000"/>
                    <a:lumOff val="25000"/>
                  </a:schemeClr>
                </a:solidFill>
                <a:highlight>
                  <a:srgbClr val="FFFFFF"/>
                </a:highlight>
              </a:rPr>
              <a:t>re -21.5% less than in Q1 2019, and </a:t>
            </a:r>
            <a:r>
              <a:rPr lang="en-US" sz="1000" i="1" dirty="0">
                <a:solidFill>
                  <a:schemeClr val="tx1">
                    <a:lumMod val="75000"/>
                    <a:lumOff val="25000"/>
                  </a:schemeClr>
                </a:solidFill>
                <a:highlight>
                  <a:srgbClr val="FFFFFF"/>
                </a:highlight>
              </a:rPr>
              <a:t>+102.5% more than Q1 2022</a:t>
            </a:r>
            <a:r>
              <a:rPr lang="en-US" sz="1000" dirty="0">
                <a:solidFill>
                  <a:schemeClr val="tx1">
                    <a:lumMod val="75000"/>
                    <a:lumOff val="25000"/>
                  </a:schemeClr>
                </a:solidFill>
                <a:highlight>
                  <a:srgbClr val="FFFFFF"/>
                </a:highlight>
              </a:rPr>
              <a:t>. This is a great improvement since Q1 2022 &amp; Q1 2021 when arrivals were -61.3% &amp; -84.1% over Q1 2019, respectively. </a:t>
            </a:r>
            <a:r>
              <a:rPr lang="en-US" dirty="0">
                <a:solidFill>
                  <a:schemeClr val="tx1">
                    <a:lumMod val="75000"/>
                    <a:lumOff val="25000"/>
                  </a:schemeClr>
                </a:solidFill>
                <a:highlight>
                  <a:srgbClr val="FFFFFF"/>
                </a:highlight>
              </a:rPr>
              <a:t>Africa remains the largest source continent (73.1%). Europe maintains its 2</a:t>
            </a:r>
            <a:r>
              <a:rPr lang="en-US" baseline="30000" dirty="0">
                <a:solidFill>
                  <a:schemeClr val="tx1">
                    <a:lumMod val="75000"/>
                    <a:lumOff val="25000"/>
                  </a:schemeClr>
                </a:solidFill>
                <a:highlight>
                  <a:srgbClr val="FFFFFF"/>
                </a:highlight>
              </a:rPr>
              <a:t>nd</a:t>
            </a:r>
            <a:r>
              <a:rPr lang="en-US" dirty="0">
                <a:solidFill>
                  <a:schemeClr val="tx1">
                    <a:lumMod val="75000"/>
                    <a:lumOff val="25000"/>
                  </a:schemeClr>
                </a:solidFill>
                <a:highlight>
                  <a:srgbClr val="FFFFFF"/>
                </a:highlight>
              </a:rPr>
              <a:t> place (18.3%). The Middle East and Australasia are also showing great recovery, declining far less than South Africa’s average (-7.0% &amp; -7.6% over Q1 2019 vs. -21.5% respectively).</a:t>
            </a:r>
          </a:p>
        </p:txBody>
      </p:sp>
      <p:grpSp>
        <p:nvGrpSpPr>
          <p:cNvPr id="38" name="קבוצה 37">
            <a:extLst>
              <a:ext uri="{FF2B5EF4-FFF2-40B4-BE49-F238E27FC236}">
                <a16:creationId xmlns:a16="http://schemas.microsoft.com/office/drawing/2014/main" id="{38474564-44A2-49AC-A5E4-1A945E921188}"/>
              </a:ext>
            </a:extLst>
          </p:cNvPr>
          <p:cNvGrpSpPr/>
          <p:nvPr/>
        </p:nvGrpSpPr>
        <p:grpSpPr>
          <a:xfrm>
            <a:off x="677491" y="478769"/>
            <a:ext cx="3896978" cy="765283"/>
            <a:chOff x="677491" y="478769"/>
            <a:chExt cx="3896978" cy="765283"/>
          </a:xfrm>
        </p:grpSpPr>
        <p:sp>
          <p:nvSpPr>
            <p:cNvPr id="39" name="Freeform: Shape 32">
              <a:extLst>
                <a:ext uri="{FF2B5EF4-FFF2-40B4-BE49-F238E27FC236}">
                  <a16:creationId xmlns:a16="http://schemas.microsoft.com/office/drawing/2014/main" id="{1A8E470D-44F1-477F-AE98-6E306330EE44}"/>
                </a:ext>
              </a:extLst>
            </p:cNvPr>
            <p:cNvSpPr>
              <a:spLocks/>
            </p:cNvSpPr>
            <p:nvPr/>
          </p:nvSpPr>
          <p:spPr bwMode="auto">
            <a:xfrm>
              <a:off x="2306842" y="637577"/>
              <a:ext cx="2267627" cy="450167"/>
            </a:xfrm>
            <a:custGeom>
              <a:avLst/>
              <a:gdLst>
                <a:gd name="connsiteX0" fmla="*/ 0 w 3333886"/>
                <a:gd name="connsiteY0" fmla="*/ 0 h 661839"/>
                <a:gd name="connsiteX1" fmla="*/ 756515 w 3333886"/>
                <a:gd name="connsiteY1" fmla="*/ 0 h 661839"/>
                <a:gd name="connsiteX2" fmla="*/ 2045201 w 3333886"/>
                <a:gd name="connsiteY2" fmla="*/ 0 h 661839"/>
                <a:gd name="connsiteX3" fmla="*/ 2846065 w 3333886"/>
                <a:gd name="connsiteY3" fmla="*/ 0 h 661839"/>
                <a:gd name="connsiteX4" fmla="*/ 2846065 w 3333886"/>
                <a:gd name="connsiteY4" fmla="*/ 1 h 661839"/>
                <a:gd name="connsiteX5" fmla="*/ 2859576 w 3333886"/>
                <a:gd name="connsiteY5" fmla="*/ 1 h 661839"/>
                <a:gd name="connsiteX6" fmla="*/ 2918646 w 3333886"/>
                <a:gd name="connsiteY6" fmla="*/ 1 h 661839"/>
                <a:gd name="connsiteX7" fmla="*/ 2941316 w 3333886"/>
                <a:gd name="connsiteY7" fmla="*/ 1 h 661839"/>
                <a:gd name="connsiteX8" fmla="*/ 2978722 w 3333886"/>
                <a:gd name="connsiteY8" fmla="*/ 1 h 661839"/>
                <a:gd name="connsiteX9" fmla="*/ 3058665 w 3333886"/>
                <a:gd name="connsiteY9" fmla="*/ 1 h 661839"/>
                <a:gd name="connsiteX10" fmla="*/ 3159318 w 3333886"/>
                <a:gd name="connsiteY10" fmla="*/ 47275 h 661839"/>
                <a:gd name="connsiteX11" fmla="*/ 3165608 w 3333886"/>
                <a:gd name="connsiteY11" fmla="*/ 53578 h 661839"/>
                <a:gd name="connsiteX12" fmla="*/ 3310296 w 3333886"/>
                <a:gd name="connsiteY12" fmla="*/ 252130 h 661839"/>
                <a:gd name="connsiteX13" fmla="*/ 3310296 w 3333886"/>
                <a:gd name="connsiteY13" fmla="*/ 409710 h 661839"/>
                <a:gd name="connsiteX14" fmla="*/ 3165608 w 3333886"/>
                <a:gd name="connsiteY14" fmla="*/ 608262 h 661839"/>
                <a:gd name="connsiteX15" fmla="*/ 3058665 w 3333886"/>
                <a:gd name="connsiteY15" fmla="*/ 661839 h 661839"/>
                <a:gd name="connsiteX16" fmla="*/ 2678073 w 3333886"/>
                <a:gd name="connsiteY16" fmla="*/ 661839 h 661839"/>
                <a:gd name="connsiteX17" fmla="*/ 2678743 w 3333886"/>
                <a:gd name="connsiteY17" fmla="*/ 660851 h 661839"/>
                <a:gd name="connsiteX18" fmla="*/ 756515 w 3333886"/>
                <a:gd name="connsiteY18" fmla="*/ 660851 h 661839"/>
                <a:gd name="connsiteX19" fmla="*/ 756515 w 3333886"/>
                <a:gd name="connsiteY19" fmla="*/ 660058 h 661839"/>
                <a:gd name="connsiteX20" fmla="*/ 0 w 3333886"/>
                <a:gd name="connsiteY20" fmla="*/ 660058 h 661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33886" h="661839">
                  <a:moveTo>
                    <a:pt x="0" y="0"/>
                  </a:moveTo>
                  <a:lnTo>
                    <a:pt x="756515" y="0"/>
                  </a:lnTo>
                  <a:lnTo>
                    <a:pt x="2045201" y="0"/>
                  </a:lnTo>
                  <a:lnTo>
                    <a:pt x="2846065" y="0"/>
                  </a:lnTo>
                  <a:lnTo>
                    <a:pt x="2846065" y="1"/>
                  </a:lnTo>
                  <a:lnTo>
                    <a:pt x="2859576" y="1"/>
                  </a:lnTo>
                  <a:cubicBezTo>
                    <a:pt x="2873944" y="1"/>
                    <a:pt x="2893102" y="1"/>
                    <a:pt x="2918646" y="1"/>
                  </a:cubicBezTo>
                  <a:lnTo>
                    <a:pt x="2941316" y="1"/>
                  </a:lnTo>
                  <a:lnTo>
                    <a:pt x="2978722" y="1"/>
                  </a:lnTo>
                  <a:cubicBezTo>
                    <a:pt x="3001901" y="1"/>
                    <a:pt x="3028391" y="1"/>
                    <a:pt x="3058665" y="1"/>
                  </a:cubicBezTo>
                  <a:cubicBezTo>
                    <a:pt x="3099555" y="1"/>
                    <a:pt x="3134154" y="15759"/>
                    <a:pt x="3159318" y="47275"/>
                  </a:cubicBezTo>
                  <a:cubicBezTo>
                    <a:pt x="3162463" y="50427"/>
                    <a:pt x="3162463" y="50427"/>
                    <a:pt x="3165608" y="53578"/>
                  </a:cubicBezTo>
                  <a:cubicBezTo>
                    <a:pt x="3165608" y="53578"/>
                    <a:pt x="3165608" y="53578"/>
                    <a:pt x="3310296" y="252130"/>
                  </a:cubicBezTo>
                  <a:cubicBezTo>
                    <a:pt x="3341750" y="299404"/>
                    <a:pt x="3341750" y="362436"/>
                    <a:pt x="3310296" y="409710"/>
                  </a:cubicBezTo>
                  <a:cubicBezTo>
                    <a:pt x="3310296" y="409710"/>
                    <a:pt x="3310296" y="409710"/>
                    <a:pt x="3165608" y="608262"/>
                  </a:cubicBezTo>
                  <a:cubicBezTo>
                    <a:pt x="3140445" y="639778"/>
                    <a:pt x="3099555" y="661839"/>
                    <a:pt x="3058665" y="661839"/>
                  </a:cubicBezTo>
                  <a:cubicBezTo>
                    <a:pt x="3058665" y="661839"/>
                    <a:pt x="3058665" y="661839"/>
                    <a:pt x="2678073" y="661839"/>
                  </a:cubicBezTo>
                  <a:lnTo>
                    <a:pt x="2678743" y="660851"/>
                  </a:lnTo>
                  <a:lnTo>
                    <a:pt x="756515" y="660851"/>
                  </a:lnTo>
                  <a:lnTo>
                    <a:pt x="756515" y="660058"/>
                  </a:lnTo>
                  <a:lnTo>
                    <a:pt x="0" y="660058"/>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noAutofit/>
            </a:bodyPr>
            <a:lstStyle/>
            <a:p>
              <a:endParaRPr lang="en-IN" dirty="0">
                <a:highlight>
                  <a:srgbClr val="FFFF00"/>
                </a:highlight>
              </a:endParaRPr>
            </a:p>
          </p:txBody>
        </p:sp>
        <p:sp>
          <p:nvSpPr>
            <p:cNvPr id="40" name="Rectangle: Rounded Corners 48">
              <a:extLst>
                <a:ext uri="{FF2B5EF4-FFF2-40B4-BE49-F238E27FC236}">
                  <a16:creationId xmlns:a16="http://schemas.microsoft.com/office/drawing/2014/main" id="{69887621-1537-4503-9460-36907116608B}"/>
                </a:ext>
              </a:extLst>
            </p:cNvPr>
            <p:cNvSpPr/>
            <p:nvPr/>
          </p:nvSpPr>
          <p:spPr>
            <a:xfrm>
              <a:off x="3777523" y="733747"/>
              <a:ext cx="642837" cy="261574"/>
            </a:xfrm>
            <a:prstGeom prst="roundRect">
              <a:avLst>
                <a:gd name="adj" fmla="val 50000"/>
              </a:avLst>
            </a:prstGeom>
            <a:solidFill>
              <a:schemeClr val="tx1">
                <a:lumMod val="75000"/>
                <a:lumOff val="25000"/>
              </a:schemeClr>
            </a:solidFill>
            <a:ln w="9525">
              <a:solidFill>
                <a:schemeClr val="tx2">
                  <a:lumMod val="50000"/>
                  <a:lumOff val="50000"/>
                </a:schemeClr>
              </a:solidFill>
              <a:round/>
              <a:headEnd/>
              <a:tailEnd/>
            </a:ln>
          </p:spPr>
          <p:txBody>
            <a:bodyPr vert="horz" wrap="square" lIns="91440" tIns="45720" rIns="91440" bIns="45720" numCol="1" anchor="t" anchorCtr="0" compatLnSpc="1">
              <a:prstTxWarp prst="textNoShape">
                <a:avLst/>
              </a:prstTxWarp>
              <a:noAutofit/>
            </a:bodyPr>
            <a:lstStyle/>
            <a:p>
              <a:endParaRPr lang="en-US" dirty="0">
                <a:highlight>
                  <a:srgbClr val="FFFF00"/>
                </a:highlight>
              </a:endParaRPr>
            </a:p>
          </p:txBody>
        </p:sp>
        <p:sp>
          <p:nvSpPr>
            <p:cNvPr id="41" name="Rectangle 49">
              <a:extLst>
                <a:ext uri="{FF2B5EF4-FFF2-40B4-BE49-F238E27FC236}">
                  <a16:creationId xmlns:a16="http://schemas.microsoft.com/office/drawing/2014/main" id="{F5486F88-B3DA-4C1E-8A31-B433C0058C30}"/>
                </a:ext>
              </a:extLst>
            </p:cNvPr>
            <p:cNvSpPr/>
            <p:nvPr/>
          </p:nvSpPr>
          <p:spPr>
            <a:xfrm>
              <a:off x="3894575" y="764094"/>
              <a:ext cx="349455" cy="184666"/>
            </a:xfrm>
            <a:prstGeom prst="rect">
              <a:avLst/>
            </a:prstGeom>
          </p:spPr>
          <p:txBody>
            <a:bodyPr wrap="none" lIns="0" tIns="0" rIns="0" bIns="0" anchor="ctr">
              <a:spAutoFit/>
            </a:bodyPr>
            <a:lstStyle/>
            <a:p>
              <a:pPr algn="ctr"/>
              <a:r>
                <a:rPr lang="en-IN" sz="1200" dirty="0">
                  <a:solidFill>
                    <a:schemeClr val="bg1"/>
                  </a:solidFill>
                  <a:latin typeface="Bebas Neue Bold" panose="020B0606020202050201" pitchFamily="34" charset="0"/>
                </a:rPr>
                <a:t>-21.5%</a:t>
              </a:r>
            </a:p>
          </p:txBody>
        </p:sp>
        <p:sp>
          <p:nvSpPr>
            <p:cNvPr id="42" name="Isosceles Triangle 50">
              <a:extLst>
                <a:ext uri="{FF2B5EF4-FFF2-40B4-BE49-F238E27FC236}">
                  <a16:creationId xmlns:a16="http://schemas.microsoft.com/office/drawing/2014/main" id="{129667ED-0184-4EF6-93B0-E1A516BC011C}"/>
                </a:ext>
              </a:extLst>
            </p:cNvPr>
            <p:cNvSpPr/>
            <p:nvPr/>
          </p:nvSpPr>
          <p:spPr>
            <a:xfrm rot="10800000">
              <a:off x="4263399" y="816169"/>
              <a:ext cx="84254" cy="80515"/>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highlight>
                  <a:srgbClr val="FFFF00"/>
                </a:highlight>
              </a:endParaRPr>
            </a:p>
          </p:txBody>
        </p:sp>
        <p:sp>
          <p:nvSpPr>
            <p:cNvPr id="43" name="Freeform 6">
              <a:extLst>
                <a:ext uri="{FF2B5EF4-FFF2-40B4-BE49-F238E27FC236}">
                  <a16:creationId xmlns:a16="http://schemas.microsoft.com/office/drawing/2014/main" id="{D976FD05-1432-4445-8C82-C39925329D32}"/>
                </a:ext>
              </a:extLst>
            </p:cNvPr>
            <p:cNvSpPr>
              <a:spLocks/>
            </p:cNvSpPr>
            <p:nvPr/>
          </p:nvSpPr>
          <p:spPr bwMode="auto">
            <a:xfrm>
              <a:off x="677491" y="548795"/>
              <a:ext cx="1170432" cy="626482"/>
            </a:xfrm>
            <a:custGeom>
              <a:avLst/>
              <a:gdLst>
                <a:gd name="T0" fmla="*/ 470 w 546"/>
                <a:gd name="T1" fmla="*/ 146 h 292"/>
                <a:gd name="T2" fmla="*/ 491 w 546"/>
                <a:gd name="T3" fmla="*/ 62 h 292"/>
                <a:gd name="T4" fmla="*/ 546 w 546"/>
                <a:gd name="T5" fmla="*/ 0 h 292"/>
                <a:gd name="T6" fmla="*/ 106 w 546"/>
                <a:gd name="T7" fmla="*/ 0 h 292"/>
                <a:gd name="T8" fmla="*/ 106 w 546"/>
                <a:gd name="T9" fmla="*/ 0 h 292"/>
                <a:gd name="T10" fmla="*/ 106 w 546"/>
                <a:gd name="T11" fmla="*/ 0 h 292"/>
                <a:gd name="T12" fmla="*/ 106 w 546"/>
                <a:gd name="T13" fmla="*/ 0 h 292"/>
                <a:gd name="T14" fmla="*/ 106 w 546"/>
                <a:gd name="T15" fmla="*/ 0 h 292"/>
                <a:gd name="T16" fmla="*/ 106 w 546"/>
                <a:gd name="T17" fmla="*/ 0 h 292"/>
                <a:gd name="T18" fmla="*/ 106 w 546"/>
                <a:gd name="T19" fmla="*/ 0 h 292"/>
                <a:gd name="T20" fmla="*/ 105 w 546"/>
                <a:gd name="T21" fmla="*/ 0 h 292"/>
                <a:gd name="T22" fmla="*/ 105 w 546"/>
                <a:gd name="T23" fmla="*/ 0 h 292"/>
                <a:gd name="T24" fmla="*/ 105 w 546"/>
                <a:gd name="T25" fmla="*/ 0 h 292"/>
                <a:gd name="T26" fmla="*/ 105 w 546"/>
                <a:gd name="T27" fmla="*/ 0 h 292"/>
                <a:gd name="T28" fmla="*/ 105 w 546"/>
                <a:gd name="T29" fmla="*/ 0 h 292"/>
                <a:gd name="T30" fmla="*/ 105 w 546"/>
                <a:gd name="T31" fmla="*/ 0 h 292"/>
                <a:gd name="T32" fmla="*/ 105 w 546"/>
                <a:gd name="T33" fmla="*/ 0 h 292"/>
                <a:gd name="T34" fmla="*/ 105 w 546"/>
                <a:gd name="T35" fmla="*/ 0 h 292"/>
                <a:gd name="T36" fmla="*/ 105 w 546"/>
                <a:gd name="T37" fmla="*/ 0 h 292"/>
                <a:gd name="T38" fmla="*/ 105 w 546"/>
                <a:gd name="T39" fmla="*/ 0 h 292"/>
                <a:gd name="T40" fmla="*/ 105 w 546"/>
                <a:gd name="T41" fmla="*/ 0 h 292"/>
                <a:gd name="T42" fmla="*/ 104 w 546"/>
                <a:gd name="T43" fmla="*/ 0 h 292"/>
                <a:gd name="T44" fmla="*/ 104 w 546"/>
                <a:gd name="T45" fmla="*/ 0 h 292"/>
                <a:gd name="T46" fmla="*/ 104 w 546"/>
                <a:gd name="T47" fmla="*/ 0 h 292"/>
                <a:gd name="T48" fmla="*/ 104 w 546"/>
                <a:gd name="T49" fmla="*/ 0 h 292"/>
                <a:gd name="T50" fmla="*/ 104 w 546"/>
                <a:gd name="T51" fmla="*/ 0 h 292"/>
                <a:gd name="T52" fmla="*/ 104 w 546"/>
                <a:gd name="T53" fmla="*/ 0 h 292"/>
                <a:gd name="T54" fmla="*/ 104 w 546"/>
                <a:gd name="T55" fmla="*/ 0 h 292"/>
                <a:gd name="T56" fmla="*/ 104 w 546"/>
                <a:gd name="T57" fmla="*/ 0 h 292"/>
                <a:gd name="T58" fmla="*/ 104 w 546"/>
                <a:gd name="T59" fmla="*/ 0 h 292"/>
                <a:gd name="T60" fmla="*/ 104 w 546"/>
                <a:gd name="T61" fmla="*/ 0 h 292"/>
                <a:gd name="T62" fmla="*/ 104 w 546"/>
                <a:gd name="T63" fmla="*/ 0 h 292"/>
                <a:gd name="T64" fmla="*/ 104 w 546"/>
                <a:gd name="T65" fmla="*/ 0 h 292"/>
                <a:gd name="T66" fmla="*/ 103 w 546"/>
                <a:gd name="T67" fmla="*/ 0 h 292"/>
                <a:gd name="T68" fmla="*/ 103 w 546"/>
                <a:gd name="T69" fmla="*/ 0 h 292"/>
                <a:gd name="T70" fmla="*/ 103 w 546"/>
                <a:gd name="T71" fmla="*/ 0 h 292"/>
                <a:gd name="T72" fmla="*/ 103 w 546"/>
                <a:gd name="T73" fmla="*/ 0 h 292"/>
                <a:gd name="T74" fmla="*/ 96 w 546"/>
                <a:gd name="T75" fmla="*/ 0 h 292"/>
                <a:gd name="T76" fmla="*/ 94 w 546"/>
                <a:gd name="T77" fmla="*/ 0 h 292"/>
                <a:gd name="T78" fmla="*/ 89 w 546"/>
                <a:gd name="T79" fmla="*/ 1 h 292"/>
                <a:gd name="T80" fmla="*/ 88 w 546"/>
                <a:gd name="T81" fmla="*/ 1 h 292"/>
                <a:gd name="T82" fmla="*/ 81 w 546"/>
                <a:gd name="T83" fmla="*/ 3 h 292"/>
                <a:gd name="T84" fmla="*/ 80 w 546"/>
                <a:gd name="T85" fmla="*/ 3 h 292"/>
                <a:gd name="T86" fmla="*/ 74 w 546"/>
                <a:gd name="T87" fmla="*/ 5 h 292"/>
                <a:gd name="T88" fmla="*/ 73 w 546"/>
                <a:gd name="T89" fmla="*/ 5 h 292"/>
                <a:gd name="T90" fmla="*/ 67 w 546"/>
                <a:gd name="T91" fmla="*/ 7 h 292"/>
                <a:gd name="T92" fmla="*/ 66 w 546"/>
                <a:gd name="T93" fmla="*/ 8 h 292"/>
                <a:gd name="T94" fmla="*/ 60 w 546"/>
                <a:gd name="T95" fmla="*/ 10 h 292"/>
                <a:gd name="T96" fmla="*/ 59 w 546"/>
                <a:gd name="T97" fmla="*/ 11 h 292"/>
                <a:gd name="T98" fmla="*/ 53 w 546"/>
                <a:gd name="T99" fmla="*/ 14 h 292"/>
                <a:gd name="T100" fmla="*/ 53 w 546"/>
                <a:gd name="T101" fmla="*/ 14 h 292"/>
                <a:gd name="T102" fmla="*/ 48 w 546"/>
                <a:gd name="T103" fmla="*/ 17 h 292"/>
                <a:gd name="T104" fmla="*/ 47 w 546"/>
                <a:gd name="T105" fmla="*/ 18 h 292"/>
                <a:gd name="T106" fmla="*/ 36 w 546"/>
                <a:gd name="T107" fmla="*/ 26 h 292"/>
                <a:gd name="T108" fmla="*/ 35 w 546"/>
                <a:gd name="T109" fmla="*/ 27 h 292"/>
                <a:gd name="T110" fmla="*/ 26 w 546"/>
                <a:gd name="T111" fmla="*/ 37 h 292"/>
                <a:gd name="T112" fmla="*/ 25 w 546"/>
                <a:gd name="T113" fmla="*/ 37 h 292"/>
                <a:gd name="T114" fmla="*/ 0 w 546"/>
                <a:gd name="T115" fmla="*/ 106 h 292"/>
                <a:gd name="T116" fmla="*/ 0 w 546"/>
                <a:gd name="T117" fmla="*/ 186 h 292"/>
                <a:gd name="T118" fmla="*/ 106 w 546"/>
                <a:gd name="T119" fmla="*/ 292 h 292"/>
                <a:gd name="T120" fmla="*/ 544 w 546"/>
                <a:gd name="T121" fmla="*/ 292 h 292"/>
                <a:gd name="T122" fmla="*/ 542 w 546"/>
                <a:gd name="T123" fmla="*/ 289 h 292"/>
                <a:gd name="T124" fmla="*/ 470 w 546"/>
                <a:gd name="T125" fmla="*/ 146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6" h="292">
                  <a:moveTo>
                    <a:pt x="470" y="146"/>
                  </a:moveTo>
                  <a:cubicBezTo>
                    <a:pt x="470" y="115"/>
                    <a:pt x="477" y="87"/>
                    <a:pt x="491" y="62"/>
                  </a:cubicBezTo>
                  <a:cubicBezTo>
                    <a:pt x="504" y="37"/>
                    <a:pt x="523" y="16"/>
                    <a:pt x="54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3" y="0"/>
                    <a:pt x="103" y="0"/>
                  </a:cubicBezTo>
                  <a:cubicBezTo>
                    <a:pt x="103" y="0"/>
                    <a:pt x="103" y="0"/>
                    <a:pt x="103" y="0"/>
                  </a:cubicBezTo>
                  <a:cubicBezTo>
                    <a:pt x="103" y="0"/>
                    <a:pt x="103" y="0"/>
                    <a:pt x="103" y="0"/>
                  </a:cubicBezTo>
                  <a:cubicBezTo>
                    <a:pt x="103" y="0"/>
                    <a:pt x="103" y="0"/>
                    <a:pt x="103" y="0"/>
                  </a:cubicBezTo>
                  <a:cubicBezTo>
                    <a:pt x="101" y="0"/>
                    <a:pt x="98" y="0"/>
                    <a:pt x="96" y="0"/>
                  </a:cubicBezTo>
                  <a:cubicBezTo>
                    <a:pt x="96" y="0"/>
                    <a:pt x="95" y="0"/>
                    <a:pt x="94" y="0"/>
                  </a:cubicBezTo>
                  <a:cubicBezTo>
                    <a:pt x="92" y="1"/>
                    <a:pt x="90" y="1"/>
                    <a:pt x="89" y="1"/>
                  </a:cubicBezTo>
                  <a:cubicBezTo>
                    <a:pt x="88" y="1"/>
                    <a:pt x="88" y="1"/>
                    <a:pt x="88" y="1"/>
                  </a:cubicBezTo>
                  <a:cubicBezTo>
                    <a:pt x="85" y="2"/>
                    <a:pt x="83" y="2"/>
                    <a:pt x="81" y="3"/>
                  </a:cubicBezTo>
                  <a:cubicBezTo>
                    <a:pt x="81" y="3"/>
                    <a:pt x="80" y="3"/>
                    <a:pt x="80" y="3"/>
                  </a:cubicBezTo>
                  <a:cubicBezTo>
                    <a:pt x="78" y="4"/>
                    <a:pt x="76" y="4"/>
                    <a:pt x="74" y="5"/>
                  </a:cubicBezTo>
                  <a:cubicBezTo>
                    <a:pt x="74" y="5"/>
                    <a:pt x="73" y="5"/>
                    <a:pt x="73" y="5"/>
                  </a:cubicBezTo>
                  <a:cubicBezTo>
                    <a:pt x="71" y="6"/>
                    <a:pt x="69" y="6"/>
                    <a:pt x="67" y="7"/>
                  </a:cubicBezTo>
                  <a:cubicBezTo>
                    <a:pt x="66" y="7"/>
                    <a:pt x="66" y="8"/>
                    <a:pt x="66" y="8"/>
                  </a:cubicBezTo>
                  <a:cubicBezTo>
                    <a:pt x="64" y="8"/>
                    <a:pt x="62" y="9"/>
                    <a:pt x="60" y="10"/>
                  </a:cubicBezTo>
                  <a:cubicBezTo>
                    <a:pt x="60" y="10"/>
                    <a:pt x="60" y="10"/>
                    <a:pt x="59" y="11"/>
                  </a:cubicBezTo>
                  <a:cubicBezTo>
                    <a:pt x="57" y="12"/>
                    <a:pt x="55" y="13"/>
                    <a:pt x="53" y="14"/>
                  </a:cubicBezTo>
                  <a:cubicBezTo>
                    <a:pt x="53" y="14"/>
                    <a:pt x="53" y="14"/>
                    <a:pt x="53" y="14"/>
                  </a:cubicBezTo>
                  <a:cubicBezTo>
                    <a:pt x="51" y="15"/>
                    <a:pt x="49" y="16"/>
                    <a:pt x="48" y="17"/>
                  </a:cubicBezTo>
                  <a:cubicBezTo>
                    <a:pt x="47" y="18"/>
                    <a:pt x="47" y="18"/>
                    <a:pt x="47" y="18"/>
                  </a:cubicBezTo>
                  <a:cubicBezTo>
                    <a:pt x="43" y="21"/>
                    <a:pt x="39" y="23"/>
                    <a:pt x="36" y="26"/>
                  </a:cubicBezTo>
                  <a:cubicBezTo>
                    <a:pt x="36" y="27"/>
                    <a:pt x="36" y="27"/>
                    <a:pt x="35" y="27"/>
                  </a:cubicBezTo>
                  <a:cubicBezTo>
                    <a:pt x="32" y="30"/>
                    <a:pt x="29" y="33"/>
                    <a:pt x="26" y="37"/>
                  </a:cubicBezTo>
                  <a:cubicBezTo>
                    <a:pt x="25" y="37"/>
                    <a:pt x="25" y="37"/>
                    <a:pt x="25" y="37"/>
                  </a:cubicBezTo>
                  <a:cubicBezTo>
                    <a:pt x="10" y="56"/>
                    <a:pt x="0" y="79"/>
                    <a:pt x="0" y="106"/>
                  </a:cubicBezTo>
                  <a:cubicBezTo>
                    <a:pt x="0" y="186"/>
                    <a:pt x="0" y="186"/>
                    <a:pt x="0" y="186"/>
                  </a:cubicBezTo>
                  <a:cubicBezTo>
                    <a:pt x="0" y="244"/>
                    <a:pt x="48" y="292"/>
                    <a:pt x="106" y="292"/>
                  </a:cubicBezTo>
                  <a:cubicBezTo>
                    <a:pt x="544" y="292"/>
                    <a:pt x="544" y="292"/>
                    <a:pt x="544" y="292"/>
                  </a:cubicBezTo>
                  <a:cubicBezTo>
                    <a:pt x="543" y="291"/>
                    <a:pt x="542" y="290"/>
                    <a:pt x="542" y="289"/>
                  </a:cubicBezTo>
                  <a:cubicBezTo>
                    <a:pt x="498" y="256"/>
                    <a:pt x="470" y="204"/>
                    <a:pt x="470" y="146"/>
                  </a:cubicBez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44" name="Freeform: Shape 52">
              <a:extLst>
                <a:ext uri="{FF2B5EF4-FFF2-40B4-BE49-F238E27FC236}">
                  <a16:creationId xmlns:a16="http://schemas.microsoft.com/office/drawing/2014/main" id="{5A2AA266-8626-4501-9EB1-EBCCE23E24CA}"/>
                </a:ext>
              </a:extLst>
            </p:cNvPr>
            <p:cNvSpPr>
              <a:spLocks/>
            </p:cNvSpPr>
            <p:nvPr/>
          </p:nvSpPr>
          <p:spPr bwMode="auto">
            <a:xfrm>
              <a:off x="2390623" y="679850"/>
              <a:ext cx="1358584" cy="363491"/>
            </a:xfrm>
            <a:custGeom>
              <a:avLst/>
              <a:gdLst>
                <a:gd name="connsiteX0" fmla="*/ 0 w 1997402"/>
                <a:gd name="connsiteY0" fmla="*/ 0 h 534408"/>
                <a:gd name="connsiteX1" fmla="*/ 1591548 w 1997402"/>
                <a:gd name="connsiteY1" fmla="*/ 0 h 534408"/>
                <a:gd name="connsiteX2" fmla="*/ 1591548 w 1997402"/>
                <a:gd name="connsiteY2" fmla="*/ 356 h 534408"/>
                <a:gd name="connsiteX3" fmla="*/ 1784986 w 1997402"/>
                <a:gd name="connsiteY3" fmla="*/ 356 h 534408"/>
                <a:gd name="connsiteX4" fmla="*/ 1841638 w 1997402"/>
                <a:gd name="connsiteY4" fmla="*/ 28773 h 534408"/>
                <a:gd name="connsiteX5" fmla="*/ 1983239 w 1997402"/>
                <a:gd name="connsiteY5" fmla="*/ 227478 h 534408"/>
                <a:gd name="connsiteX6" fmla="*/ 1983239 w 1997402"/>
                <a:gd name="connsiteY6" fmla="*/ 309529 h 534408"/>
                <a:gd name="connsiteX7" fmla="*/ 1841638 w 1997402"/>
                <a:gd name="connsiteY7" fmla="*/ 505088 h 534408"/>
                <a:gd name="connsiteX8" fmla="*/ 1784986 w 1997402"/>
                <a:gd name="connsiteY8" fmla="*/ 533505 h 534408"/>
                <a:gd name="connsiteX9" fmla="*/ 1591548 w 1997402"/>
                <a:gd name="connsiteY9" fmla="*/ 533505 h 534408"/>
                <a:gd name="connsiteX10" fmla="*/ 1591548 w 1997402"/>
                <a:gd name="connsiteY10" fmla="*/ 534408 h 534408"/>
                <a:gd name="connsiteX11" fmla="*/ 0 w 1997402"/>
                <a:gd name="connsiteY11" fmla="*/ 534408 h 53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7402" h="534408">
                  <a:moveTo>
                    <a:pt x="0" y="0"/>
                  </a:moveTo>
                  <a:lnTo>
                    <a:pt x="1591548" y="0"/>
                  </a:lnTo>
                  <a:lnTo>
                    <a:pt x="1591548" y="356"/>
                  </a:lnTo>
                  <a:lnTo>
                    <a:pt x="1784986" y="356"/>
                  </a:lnTo>
                  <a:cubicBezTo>
                    <a:pt x="1806989" y="356"/>
                    <a:pt x="1829049" y="9846"/>
                    <a:pt x="1841638" y="28773"/>
                  </a:cubicBezTo>
                  <a:lnTo>
                    <a:pt x="1983239" y="227478"/>
                  </a:lnTo>
                  <a:cubicBezTo>
                    <a:pt x="2002123" y="252749"/>
                    <a:pt x="2002123" y="284258"/>
                    <a:pt x="1983239" y="309529"/>
                  </a:cubicBezTo>
                  <a:lnTo>
                    <a:pt x="1841638" y="505088"/>
                  </a:lnTo>
                  <a:cubicBezTo>
                    <a:pt x="1829049" y="524015"/>
                    <a:pt x="1806989" y="533505"/>
                    <a:pt x="1784986" y="533505"/>
                  </a:cubicBezTo>
                  <a:lnTo>
                    <a:pt x="1591548" y="533505"/>
                  </a:lnTo>
                  <a:lnTo>
                    <a:pt x="1591548" y="534408"/>
                  </a:lnTo>
                  <a:lnTo>
                    <a:pt x="0" y="534408"/>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noAutofit/>
            </a:bodyPr>
            <a:lstStyle/>
            <a:p>
              <a:endParaRPr lang="en-IN" dirty="0">
                <a:highlight>
                  <a:srgbClr val="FFFF00"/>
                </a:highlight>
              </a:endParaRPr>
            </a:p>
          </p:txBody>
        </p:sp>
        <p:sp>
          <p:nvSpPr>
            <p:cNvPr id="45" name="Freeform 9">
              <a:extLst>
                <a:ext uri="{FF2B5EF4-FFF2-40B4-BE49-F238E27FC236}">
                  <a16:creationId xmlns:a16="http://schemas.microsoft.com/office/drawing/2014/main" id="{8B74AA0A-478A-4297-B6B3-EA0B86FB3CB7}"/>
                </a:ext>
              </a:extLst>
            </p:cNvPr>
            <p:cNvSpPr>
              <a:spLocks noEditPoints="1"/>
            </p:cNvSpPr>
            <p:nvPr/>
          </p:nvSpPr>
          <p:spPr bwMode="auto">
            <a:xfrm>
              <a:off x="1685363" y="478769"/>
              <a:ext cx="765282" cy="765283"/>
            </a:xfrm>
            <a:custGeom>
              <a:avLst/>
              <a:gdLst>
                <a:gd name="T0" fmla="*/ 336 w 357"/>
                <a:gd name="T1" fmla="*/ 94 h 357"/>
                <a:gd name="T2" fmla="*/ 333 w 357"/>
                <a:gd name="T3" fmla="*/ 89 h 357"/>
                <a:gd name="T4" fmla="*/ 328 w 357"/>
                <a:gd name="T5" fmla="*/ 81 h 357"/>
                <a:gd name="T6" fmla="*/ 323 w 357"/>
                <a:gd name="T7" fmla="*/ 74 h 357"/>
                <a:gd name="T8" fmla="*/ 264 w 357"/>
                <a:gd name="T9" fmla="*/ 22 h 357"/>
                <a:gd name="T10" fmla="*/ 178 w 357"/>
                <a:gd name="T11" fmla="*/ 0 h 357"/>
                <a:gd name="T12" fmla="*/ 93 w 357"/>
                <a:gd name="T13" fmla="*/ 22 h 357"/>
                <a:gd name="T14" fmla="*/ 76 w 357"/>
                <a:gd name="T15" fmla="*/ 33 h 357"/>
                <a:gd name="T16" fmla="*/ 21 w 357"/>
                <a:gd name="T17" fmla="*/ 95 h 357"/>
                <a:gd name="T18" fmla="*/ 0 w 357"/>
                <a:gd name="T19" fmla="*/ 179 h 357"/>
                <a:gd name="T20" fmla="*/ 72 w 357"/>
                <a:gd name="T21" fmla="*/ 322 h 357"/>
                <a:gd name="T22" fmla="*/ 76 w 357"/>
                <a:gd name="T23" fmla="*/ 325 h 357"/>
                <a:gd name="T24" fmla="*/ 178 w 357"/>
                <a:gd name="T25" fmla="*/ 357 h 357"/>
                <a:gd name="T26" fmla="*/ 323 w 357"/>
                <a:gd name="T27" fmla="*/ 284 h 357"/>
                <a:gd name="T28" fmla="*/ 336 w 357"/>
                <a:gd name="T29" fmla="*/ 263 h 357"/>
                <a:gd name="T30" fmla="*/ 357 w 357"/>
                <a:gd name="T31" fmla="*/ 179 h 357"/>
                <a:gd name="T32" fmla="*/ 336 w 357"/>
                <a:gd name="T33" fmla="*/ 94 h 357"/>
                <a:gd name="T34" fmla="*/ 178 w 357"/>
                <a:gd name="T35" fmla="*/ 323 h 357"/>
                <a:gd name="T36" fmla="*/ 35 w 357"/>
                <a:gd name="T37" fmla="*/ 179 h 357"/>
                <a:gd name="T38" fmla="*/ 178 w 357"/>
                <a:gd name="T39" fmla="*/ 35 h 357"/>
                <a:gd name="T40" fmla="*/ 322 w 357"/>
                <a:gd name="T41" fmla="*/ 179 h 357"/>
                <a:gd name="T42" fmla="*/ 178 w 357"/>
                <a:gd name="T43" fmla="*/ 32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7" h="357">
                  <a:moveTo>
                    <a:pt x="336" y="94"/>
                  </a:moveTo>
                  <a:cubicBezTo>
                    <a:pt x="335" y="92"/>
                    <a:pt x="334" y="91"/>
                    <a:pt x="333" y="89"/>
                  </a:cubicBezTo>
                  <a:cubicBezTo>
                    <a:pt x="331" y="86"/>
                    <a:pt x="330" y="84"/>
                    <a:pt x="328" y="81"/>
                  </a:cubicBezTo>
                  <a:cubicBezTo>
                    <a:pt x="326" y="78"/>
                    <a:pt x="325" y="76"/>
                    <a:pt x="323" y="74"/>
                  </a:cubicBezTo>
                  <a:cubicBezTo>
                    <a:pt x="307" y="52"/>
                    <a:pt x="287" y="35"/>
                    <a:pt x="264" y="22"/>
                  </a:cubicBezTo>
                  <a:cubicBezTo>
                    <a:pt x="239" y="8"/>
                    <a:pt x="210" y="0"/>
                    <a:pt x="178" y="0"/>
                  </a:cubicBezTo>
                  <a:cubicBezTo>
                    <a:pt x="147" y="0"/>
                    <a:pt x="118" y="8"/>
                    <a:pt x="93" y="22"/>
                  </a:cubicBezTo>
                  <a:cubicBezTo>
                    <a:pt x="87" y="25"/>
                    <a:pt x="81" y="29"/>
                    <a:pt x="76" y="33"/>
                  </a:cubicBezTo>
                  <a:cubicBezTo>
                    <a:pt x="53" y="49"/>
                    <a:pt x="34" y="70"/>
                    <a:pt x="21" y="95"/>
                  </a:cubicBezTo>
                  <a:cubicBezTo>
                    <a:pt x="7" y="120"/>
                    <a:pt x="0" y="148"/>
                    <a:pt x="0" y="179"/>
                  </a:cubicBezTo>
                  <a:cubicBezTo>
                    <a:pt x="0" y="237"/>
                    <a:pt x="28" y="289"/>
                    <a:pt x="72" y="322"/>
                  </a:cubicBezTo>
                  <a:cubicBezTo>
                    <a:pt x="73" y="323"/>
                    <a:pt x="74" y="324"/>
                    <a:pt x="76" y="325"/>
                  </a:cubicBezTo>
                  <a:cubicBezTo>
                    <a:pt x="105" y="345"/>
                    <a:pt x="140" y="357"/>
                    <a:pt x="178" y="357"/>
                  </a:cubicBezTo>
                  <a:cubicBezTo>
                    <a:pt x="238" y="357"/>
                    <a:pt x="290" y="328"/>
                    <a:pt x="323" y="284"/>
                  </a:cubicBezTo>
                  <a:cubicBezTo>
                    <a:pt x="328" y="277"/>
                    <a:pt x="332" y="271"/>
                    <a:pt x="336" y="263"/>
                  </a:cubicBezTo>
                  <a:cubicBezTo>
                    <a:pt x="349" y="238"/>
                    <a:pt x="357" y="209"/>
                    <a:pt x="357" y="179"/>
                  </a:cubicBezTo>
                  <a:cubicBezTo>
                    <a:pt x="357" y="148"/>
                    <a:pt x="349" y="119"/>
                    <a:pt x="336" y="94"/>
                  </a:cubicBezTo>
                  <a:close/>
                  <a:moveTo>
                    <a:pt x="178" y="323"/>
                  </a:moveTo>
                  <a:cubicBezTo>
                    <a:pt x="99" y="323"/>
                    <a:pt x="35" y="258"/>
                    <a:pt x="35" y="179"/>
                  </a:cubicBezTo>
                  <a:cubicBezTo>
                    <a:pt x="35" y="99"/>
                    <a:pt x="99" y="35"/>
                    <a:pt x="178" y="35"/>
                  </a:cubicBezTo>
                  <a:cubicBezTo>
                    <a:pt x="258" y="35"/>
                    <a:pt x="322" y="99"/>
                    <a:pt x="322" y="179"/>
                  </a:cubicBezTo>
                  <a:cubicBezTo>
                    <a:pt x="322" y="258"/>
                    <a:pt x="258" y="323"/>
                    <a:pt x="178" y="323"/>
                  </a:cubicBezTo>
                  <a:close/>
                </a:path>
              </a:pathLst>
            </a:custGeom>
            <a:solidFill>
              <a:schemeClr val="accent2"/>
            </a:solidFill>
            <a:ln w="2857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46" name="Oval 10">
              <a:extLst>
                <a:ext uri="{FF2B5EF4-FFF2-40B4-BE49-F238E27FC236}">
                  <a16:creationId xmlns:a16="http://schemas.microsoft.com/office/drawing/2014/main" id="{2EA7ADE4-0127-4E74-8EC3-1EB4E66CE734}"/>
                </a:ext>
              </a:extLst>
            </p:cNvPr>
            <p:cNvSpPr>
              <a:spLocks noChangeArrowheads="1"/>
            </p:cNvSpPr>
            <p:nvPr/>
          </p:nvSpPr>
          <p:spPr bwMode="auto">
            <a:xfrm>
              <a:off x="1760391" y="553796"/>
              <a:ext cx="615227" cy="616478"/>
            </a:xfrm>
            <a:prstGeom prst="ellipse">
              <a:avLst/>
            </a:pr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47" name="Freeform 11">
              <a:extLst>
                <a:ext uri="{FF2B5EF4-FFF2-40B4-BE49-F238E27FC236}">
                  <a16:creationId xmlns:a16="http://schemas.microsoft.com/office/drawing/2014/main" id="{02AE928A-4EB2-4BE5-8504-F1726C29BC57}"/>
                </a:ext>
              </a:extLst>
            </p:cNvPr>
            <p:cNvSpPr>
              <a:spLocks/>
            </p:cNvSpPr>
            <p:nvPr/>
          </p:nvSpPr>
          <p:spPr bwMode="auto">
            <a:xfrm>
              <a:off x="761272" y="622572"/>
              <a:ext cx="1545571" cy="480178"/>
            </a:xfrm>
            <a:custGeom>
              <a:avLst/>
              <a:gdLst>
                <a:gd name="T0" fmla="*/ 609 w 721"/>
                <a:gd name="T1" fmla="*/ 0 h 224"/>
                <a:gd name="T2" fmla="*/ 70 w 721"/>
                <a:gd name="T3" fmla="*/ 0 h 224"/>
                <a:gd name="T4" fmla="*/ 0 w 721"/>
                <a:gd name="T5" fmla="*/ 70 h 224"/>
                <a:gd name="T6" fmla="*/ 0 w 721"/>
                <a:gd name="T7" fmla="*/ 153 h 224"/>
                <a:gd name="T8" fmla="*/ 70 w 721"/>
                <a:gd name="T9" fmla="*/ 224 h 224"/>
                <a:gd name="T10" fmla="*/ 609 w 721"/>
                <a:gd name="T11" fmla="*/ 224 h 224"/>
                <a:gd name="T12" fmla="*/ 721 w 721"/>
                <a:gd name="T13" fmla="*/ 112 h 224"/>
                <a:gd name="T14" fmla="*/ 609 w 721"/>
                <a:gd name="T15" fmla="*/ 0 h 2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1" h="224">
                  <a:moveTo>
                    <a:pt x="609" y="0"/>
                  </a:moveTo>
                  <a:cubicBezTo>
                    <a:pt x="70" y="0"/>
                    <a:pt x="70" y="0"/>
                    <a:pt x="70" y="0"/>
                  </a:cubicBezTo>
                  <a:cubicBezTo>
                    <a:pt x="32" y="0"/>
                    <a:pt x="0" y="31"/>
                    <a:pt x="0" y="70"/>
                  </a:cubicBezTo>
                  <a:cubicBezTo>
                    <a:pt x="0" y="153"/>
                    <a:pt x="0" y="153"/>
                    <a:pt x="0" y="153"/>
                  </a:cubicBezTo>
                  <a:cubicBezTo>
                    <a:pt x="0" y="192"/>
                    <a:pt x="32" y="224"/>
                    <a:pt x="70" y="224"/>
                  </a:cubicBezTo>
                  <a:cubicBezTo>
                    <a:pt x="609" y="224"/>
                    <a:pt x="609" y="224"/>
                    <a:pt x="609" y="224"/>
                  </a:cubicBezTo>
                  <a:cubicBezTo>
                    <a:pt x="671" y="224"/>
                    <a:pt x="721" y="174"/>
                    <a:pt x="721" y="112"/>
                  </a:cubicBezTo>
                  <a:cubicBezTo>
                    <a:pt x="721" y="50"/>
                    <a:pt x="671" y="0"/>
                    <a:pt x="609" y="0"/>
                  </a:cubicBezTo>
                  <a:close/>
                </a:path>
              </a:pathLst>
            </a:custGeom>
            <a:solidFill>
              <a:srgbClr val="FFFFFF"/>
            </a:solidFill>
            <a:ln w="1111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48" name="Oval 12">
              <a:extLst>
                <a:ext uri="{FF2B5EF4-FFF2-40B4-BE49-F238E27FC236}">
                  <a16:creationId xmlns:a16="http://schemas.microsoft.com/office/drawing/2014/main" id="{310E9643-29D3-4266-BA9A-BE418E45B143}"/>
                </a:ext>
              </a:extLst>
            </p:cNvPr>
            <p:cNvSpPr>
              <a:spLocks noChangeArrowheads="1"/>
            </p:cNvSpPr>
            <p:nvPr/>
          </p:nvSpPr>
          <p:spPr bwMode="auto">
            <a:xfrm>
              <a:off x="1880435" y="669483"/>
              <a:ext cx="372638" cy="373888"/>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49" name="Rectangle 57">
              <a:extLst>
                <a:ext uri="{FF2B5EF4-FFF2-40B4-BE49-F238E27FC236}">
                  <a16:creationId xmlns:a16="http://schemas.microsoft.com/office/drawing/2014/main" id="{4C27C7DE-2406-4AAC-ABE1-2ABAD7D940EF}"/>
                </a:ext>
              </a:extLst>
            </p:cNvPr>
            <p:cNvSpPr/>
            <p:nvPr/>
          </p:nvSpPr>
          <p:spPr>
            <a:xfrm>
              <a:off x="711830" y="632520"/>
              <a:ext cx="1192264" cy="447815"/>
            </a:xfrm>
            <a:prstGeom prst="rect">
              <a:avLst/>
            </a:prstGeom>
          </p:spPr>
          <p:txBody>
            <a:bodyPr wrap="square" anchor="ctr">
              <a:spAutoFit/>
            </a:bodyPr>
            <a:lstStyle/>
            <a:p>
              <a:pPr lvl="0" algn="ctr">
                <a:lnSpc>
                  <a:spcPct val="80000"/>
                </a:lnSpc>
                <a:defRPr/>
              </a:pPr>
              <a:r>
                <a:rPr lang="en-ZA" sz="1400" kern="0" dirty="0">
                  <a:solidFill>
                    <a:schemeClr val="accent2"/>
                  </a:solidFill>
                  <a:latin typeface="Bebas Neue Bold" panose="020B0606020202050201" pitchFamily="34" charset="0"/>
                </a:rPr>
                <a:t>International Tourist Arrivals</a:t>
              </a:r>
            </a:p>
          </p:txBody>
        </p:sp>
        <p:sp>
          <p:nvSpPr>
            <p:cNvPr id="50" name="Rectangle 58">
              <a:extLst>
                <a:ext uri="{FF2B5EF4-FFF2-40B4-BE49-F238E27FC236}">
                  <a16:creationId xmlns:a16="http://schemas.microsoft.com/office/drawing/2014/main" id="{144B622A-18B3-4CE3-B067-5F838098A14F}"/>
                </a:ext>
              </a:extLst>
            </p:cNvPr>
            <p:cNvSpPr/>
            <p:nvPr/>
          </p:nvSpPr>
          <p:spPr>
            <a:xfrm>
              <a:off x="2648083" y="717928"/>
              <a:ext cx="819135" cy="276999"/>
            </a:xfrm>
            <a:prstGeom prst="rect">
              <a:avLst/>
            </a:prstGeom>
          </p:spPr>
          <p:txBody>
            <a:bodyPr wrap="none" lIns="0" tIns="0" rIns="0" bIns="0" anchor="ctr">
              <a:spAutoFit/>
            </a:bodyPr>
            <a:lstStyle/>
            <a:p>
              <a:pPr lvl="0" algn="ctr">
                <a:defRPr/>
              </a:pPr>
              <a:r>
                <a:rPr lang="en-ZA" sz="1800" dirty="0">
                  <a:solidFill>
                    <a:schemeClr val="bg1"/>
                  </a:solidFill>
                  <a:latin typeface="Bebas Neue Bold" panose="020B0606020202050201" pitchFamily="34" charset="0"/>
                </a:rPr>
                <a:t>2.1 MILLION</a:t>
              </a:r>
            </a:p>
          </p:txBody>
        </p:sp>
        <p:grpSp>
          <p:nvGrpSpPr>
            <p:cNvPr id="51" name="Group 286">
              <a:extLst>
                <a:ext uri="{FF2B5EF4-FFF2-40B4-BE49-F238E27FC236}">
                  <a16:creationId xmlns:a16="http://schemas.microsoft.com/office/drawing/2014/main" id="{F7740DD3-19A2-4672-81CE-7B5B843FD146}"/>
                </a:ext>
              </a:extLst>
            </p:cNvPr>
            <p:cNvGrpSpPr>
              <a:grpSpLocks noChangeAspect="1"/>
            </p:cNvGrpSpPr>
            <p:nvPr/>
          </p:nvGrpSpPr>
          <p:grpSpPr bwMode="auto">
            <a:xfrm>
              <a:off x="1964574" y="736354"/>
              <a:ext cx="210256" cy="238155"/>
              <a:chOff x="173" y="2224"/>
              <a:chExt cx="590" cy="683"/>
            </a:xfrm>
            <a:solidFill>
              <a:schemeClr val="bg1"/>
            </a:solidFill>
          </p:grpSpPr>
          <p:sp>
            <p:nvSpPr>
              <p:cNvPr id="52" name="Freeform 86">
                <a:extLst>
                  <a:ext uri="{FF2B5EF4-FFF2-40B4-BE49-F238E27FC236}">
                    <a16:creationId xmlns:a16="http://schemas.microsoft.com/office/drawing/2014/main" id="{0E433B3A-A042-4B5D-898A-4727D1EB6D4F}"/>
                  </a:ext>
                </a:extLst>
              </p:cNvPr>
              <p:cNvSpPr>
                <a:spLocks noEditPoints="1"/>
              </p:cNvSpPr>
              <p:nvPr/>
            </p:nvSpPr>
            <p:spPr bwMode="auto">
              <a:xfrm>
                <a:off x="463" y="2224"/>
                <a:ext cx="300" cy="675"/>
              </a:xfrm>
              <a:custGeom>
                <a:avLst/>
                <a:gdLst>
                  <a:gd name="T0" fmla="*/ 8 w 204"/>
                  <a:gd name="T1" fmla="*/ 203 h 460"/>
                  <a:gd name="T2" fmla="*/ 24 w 204"/>
                  <a:gd name="T3" fmla="*/ 211 h 460"/>
                  <a:gd name="T4" fmla="*/ 26 w 204"/>
                  <a:gd name="T5" fmla="*/ 196 h 460"/>
                  <a:gd name="T6" fmla="*/ 33 w 204"/>
                  <a:gd name="T7" fmla="*/ 190 h 460"/>
                  <a:gd name="T8" fmla="*/ 42 w 204"/>
                  <a:gd name="T9" fmla="*/ 179 h 460"/>
                  <a:gd name="T10" fmla="*/ 43 w 204"/>
                  <a:gd name="T11" fmla="*/ 204 h 460"/>
                  <a:gd name="T12" fmla="*/ 34 w 204"/>
                  <a:gd name="T13" fmla="*/ 230 h 460"/>
                  <a:gd name="T14" fmla="*/ 24 w 204"/>
                  <a:gd name="T15" fmla="*/ 304 h 460"/>
                  <a:gd name="T16" fmla="*/ 50 w 204"/>
                  <a:gd name="T17" fmla="*/ 295 h 460"/>
                  <a:gd name="T18" fmla="*/ 69 w 204"/>
                  <a:gd name="T19" fmla="*/ 290 h 460"/>
                  <a:gd name="T20" fmla="*/ 66 w 204"/>
                  <a:gd name="T21" fmla="*/ 361 h 460"/>
                  <a:gd name="T22" fmla="*/ 74 w 204"/>
                  <a:gd name="T23" fmla="*/ 391 h 460"/>
                  <a:gd name="T24" fmla="*/ 74 w 204"/>
                  <a:gd name="T25" fmla="*/ 413 h 460"/>
                  <a:gd name="T26" fmla="*/ 93 w 204"/>
                  <a:gd name="T27" fmla="*/ 431 h 460"/>
                  <a:gd name="T28" fmla="*/ 97 w 204"/>
                  <a:gd name="T29" fmla="*/ 393 h 460"/>
                  <a:gd name="T30" fmla="*/ 97 w 204"/>
                  <a:gd name="T31" fmla="*/ 362 h 460"/>
                  <a:gd name="T32" fmla="*/ 100 w 204"/>
                  <a:gd name="T33" fmla="*/ 315 h 460"/>
                  <a:gd name="T34" fmla="*/ 107 w 204"/>
                  <a:gd name="T35" fmla="*/ 276 h 460"/>
                  <a:gd name="T36" fmla="*/ 116 w 204"/>
                  <a:gd name="T37" fmla="*/ 291 h 460"/>
                  <a:gd name="T38" fmla="*/ 119 w 204"/>
                  <a:gd name="T39" fmla="*/ 328 h 460"/>
                  <a:gd name="T40" fmla="*/ 121 w 204"/>
                  <a:gd name="T41" fmla="*/ 377 h 460"/>
                  <a:gd name="T42" fmla="*/ 121 w 204"/>
                  <a:gd name="T43" fmla="*/ 402 h 460"/>
                  <a:gd name="T44" fmla="*/ 122 w 204"/>
                  <a:gd name="T45" fmla="*/ 413 h 460"/>
                  <a:gd name="T46" fmla="*/ 127 w 204"/>
                  <a:gd name="T47" fmla="*/ 458 h 460"/>
                  <a:gd name="T48" fmla="*/ 145 w 204"/>
                  <a:gd name="T49" fmla="*/ 427 h 460"/>
                  <a:gd name="T50" fmla="*/ 151 w 204"/>
                  <a:gd name="T51" fmla="*/ 403 h 460"/>
                  <a:gd name="T52" fmla="*/ 158 w 204"/>
                  <a:gd name="T53" fmla="*/ 372 h 460"/>
                  <a:gd name="T54" fmla="*/ 196 w 204"/>
                  <a:gd name="T55" fmla="*/ 398 h 460"/>
                  <a:gd name="T56" fmla="*/ 200 w 204"/>
                  <a:gd name="T57" fmla="*/ 315 h 460"/>
                  <a:gd name="T58" fmla="*/ 194 w 204"/>
                  <a:gd name="T59" fmla="*/ 273 h 460"/>
                  <a:gd name="T60" fmla="*/ 192 w 204"/>
                  <a:gd name="T61" fmla="*/ 253 h 460"/>
                  <a:gd name="T62" fmla="*/ 196 w 204"/>
                  <a:gd name="T63" fmla="*/ 241 h 460"/>
                  <a:gd name="T64" fmla="*/ 178 w 204"/>
                  <a:gd name="T65" fmla="*/ 158 h 460"/>
                  <a:gd name="T66" fmla="*/ 148 w 204"/>
                  <a:gd name="T67" fmla="*/ 87 h 460"/>
                  <a:gd name="T68" fmla="*/ 113 w 204"/>
                  <a:gd name="T69" fmla="*/ 64 h 460"/>
                  <a:gd name="T70" fmla="*/ 117 w 204"/>
                  <a:gd name="T71" fmla="*/ 50 h 460"/>
                  <a:gd name="T72" fmla="*/ 119 w 204"/>
                  <a:gd name="T73" fmla="*/ 28 h 460"/>
                  <a:gd name="T74" fmla="*/ 102 w 204"/>
                  <a:gd name="T75" fmla="*/ 4 h 460"/>
                  <a:gd name="T76" fmla="*/ 73 w 204"/>
                  <a:gd name="T77" fmla="*/ 25 h 460"/>
                  <a:gd name="T78" fmla="*/ 66 w 204"/>
                  <a:gd name="T79" fmla="*/ 32 h 460"/>
                  <a:gd name="T80" fmla="*/ 70 w 204"/>
                  <a:gd name="T81" fmla="*/ 43 h 460"/>
                  <a:gd name="T82" fmla="*/ 76 w 204"/>
                  <a:gd name="T83" fmla="*/ 71 h 460"/>
                  <a:gd name="T84" fmla="*/ 45 w 204"/>
                  <a:gd name="T85" fmla="*/ 90 h 460"/>
                  <a:gd name="T86" fmla="*/ 28 w 204"/>
                  <a:gd name="T87" fmla="*/ 122 h 460"/>
                  <a:gd name="T88" fmla="*/ 16 w 204"/>
                  <a:gd name="T89" fmla="*/ 160 h 460"/>
                  <a:gd name="T90" fmla="*/ 7 w 204"/>
                  <a:gd name="T91" fmla="*/ 195 h 460"/>
                  <a:gd name="T92" fmla="*/ 167 w 204"/>
                  <a:gd name="T93" fmla="*/ 219 h 460"/>
                  <a:gd name="T94" fmla="*/ 173 w 204"/>
                  <a:gd name="T95" fmla="*/ 252 h 460"/>
                  <a:gd name="T96" fmla="*/ 168 w 204"/>
                  <a:gd name="T97" fmla="*/ 247 h 460"/>
                  <a:gd name="T98" fmla="*/ 164 w 204"/>
                  <a:gd name="T99" fmla="*/ 20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4" h="460">
                    <a:moveTo>
                      <a:pt x="7" y="195"/>
                    </a:moveTo>
                    <a:cubicBezTo>
                      <a:pt x="7" y="195"/>
                      <a:pt x="8" y="202"/>
                      <a:pt x="8" y="203"/>
                    </a:cubicBezTo>
                    <a:cubicBezTo>
                      <a:pt x="9" y="205"/>
                      <a:pt x="10" y="208"/>
                      <a:pt x="12" y="210"/>
                    </a:cubicBezTo>
                    <a:cubicBezTo>
                      <a:pt x="15" y="212"/>
                      <a:pt x="21" y="213"/>
                      <a:pt x="24" y="211"/>
                    </a:cubicBezTo>
                    <a:cubicBezTo>
                      <a:pt x="27" y="210"/>
                      <a:pt x="27" y="206"/>
                      <a:pt x="26" y="203"/>
                    </a:cubicBezTo>
                    <a:cubicBezTo>
                      <a:pt x="26" y="203"/>
                      <a:pt x="26" y="197"/>
                      <a:pt x="26" y="196"/>
                    </a:cubicBezTo>
                    <a:cubicBezTo>
                      <a:pt x="29" y="196"/>
                      <a:pt x="32" y="198"/>
                      <a:pt x="34" y="196"/>
                    </a:cubicBezTo>
                    <a:cubicBezTo>
                      <a:pt x="36" y="194"/>
                      <a:pt x="33" y="192"/>
                      <a:pt x="33" y="190"/>
                    </a:cubicBezTo>
                    <a:cubicBezTo>
                      <a:pt x="32" y="188"/>
                      <a:pt x="34" y="187"/>
                      <a:pt x="35" y="185"/>
                    </a:cubicBezTo>
                    <a:cubicBezTo>
                      <a:pt x="37" y="183"/>
                      <a:pt x="39" y="180"/>
                      <a:pt x="42" y="179"/>
                    </a:cubicBezTo>
                    <a:cubicBezTo>
                      <a:pt x="42" y="181"/>
                      <a:pt x="43" y="184"/>
                      <a:pt x="44" y="186"/>
                    </a:cubicBezTo>
                    <a:cubicBezTo>
                      <a:pt x="45" y="192"/>
                      <a:pt x="44" y="198"/>
                      <a:pt x="43" y="204"/>
                    </a:cubicBezTo>
                    <a:cubicBezTo>
                      <a:pt x="42" y="209"/>
                      <a:pt x="41" y="215"/>
                      <a:pt x="39" y="220"/>
                    </a:cubicBezTo>
                    <a:cubicBezTo>
                      <a:pt x="37" y="223"/>
                      <a:pt x="35" y="226"/>
                      <a:pt x="34" y="230"/>
                    </a:cubicBezTo>
                    <a:cubicBezTo>
                      <a:pt x="31" y="240"/>
                      <a:pt x="31" y="251"/>
                      <a:pt x="30" y="261"/>
                    </a:cubicBezTo>
                    <a:cubicBezTo>
                      <a:pt x="28" y="275"/>
                      <a:pt x="25" y="289"/>
                      <a:pt x="24" y="304"/>
                    </a:cubicBezTo>
                    <a:cubicBezTo>
                      <a:pt x="26" y="304"/>
                      <a:pt x="45" y="309"/>
                      <a:pt x="45" y="309"/>
                    </a:cubicBezTo>
                    <a:cubicBezTo>
                      <a:pt x="47" y="305"/>
                      <a:pt x="47" y="299"/>
                      <a:pt x="50" y="295"/>
                    </a:cubicBezTo>
                    <a:cubicBezTo>
                      <a:pt x="53" y="293"/>
                      <a:pt x="57" y="292"/>
                      <a:pt x="60" y="292"/>
                    </a:cubicBezTo>
                    <a:cubicBezTo>
                      <a:pt x="61" y="292"/>
                      <a:pt x="69" y="291"/>
                      <a:pt x="69" y="290"/>
                    </a:cubicBezTo>
                    <a:cubicBezTo>
                      <a:pt x="69" y="295"/>
                      <a:pt x="68" y="301"/>
                      <a:pt x="68" y="306"/>
                    </a:cubicBezTo>
                    <a:cubicBezTo>
                      <a:pt x="68" y="324"/>
                      <a:pt x="65" y="343"/>
                      <a:pt x="66" y="361"/>
                    </a:cubicBezTo>
                    <a:cubicBezTo>
                      <a:pt x="67" y="367"/>
                      <a:pt x="65" y="373"/>
                      <a:pt x="66" y="378"/>
                    </a:cubicBezTo>
                    <a:cubicBezTo>
                      <a:pt x="67" y="384"/>
                      <a:pt x="71" y="387"/>
                      <a:pt x="74" y="391"/>
                    </a:cubicBezTo>
                    <a:cubicBezTo>
                      <a:pt x="77" y="393"/>
                      <a:pt x="77" y="394"/>
                      <a:pt x="76" y="397"/>
                    </a:cubicBezTo>
                    <a:cubicBezTo>
                      <a:pt x="75" y="402"/>
                      <a:pt x="74" y="407"/>
                      <a:pt x="74" y="413"/>
                    </a:cubicBezTo>
                    <a:cubicBezTo>
                      <a:pt x="74" y="418"/>
                      <a:pt x="73" y="425"/>
                      <a:pt x="79" y="429"/>
                    </a:cubicBezTo>
                    <a:cubicBezTo>
                      <a:pt x="83" y="431"/>
                      <a:pt x="89" y="431"/>
                      <a:pt x="93" y="431"/>
                    </a:cubicBezTo>
                    <a:cubicBezTo>
                      <a:pt x="101" y="430"/>
                      <a:pt x="101" y="424"/>
                      <a:pt x="100" y="418"/>
                    </a:cubicBezTo>
                    <a:cubicBezTo>
                      <a:pt x="99" y="410"/>
                      <a:pt x="95" y="401"/>
                      <a:pt x="97" y="393"/>
                    </a:cubicBezTo>
                    <a:cubicBezTo>
                      <a:pt x="98" y="390"/>
                      <a:pt x="100" y="386"/>
                      <a:pt x="99" y="383"/>
                    </a:cubicBezTo>
                    <a:cubicBezTo>
                      <a:pt x="97" y="376"/>
                      <a:pt x="97" y="369"/>
                      <a:pt x="97" y="362"/>
                    </a:cubicBezTo>
                    <a:cubicBezTo>
                      <a:pt x="97" y="352"/>
                      <a:pt x="95" y="343"/>
                      <a:pt x="95" y="333"/>
                    </a:cubicBezTo>
                    <a:cubicBezTo>
                      <a:pt x="96" y="327"/>
                      <a:pt x="98" y="321"/>
                      <a:pt x="100" y="315"/>
                    </a:cubicBezTo>
                    <a:cubicBezTo>
                      <a:pt x="101" y="309"/>
                      <a:pt x="101" y="302"/>
                      <a:pt x="102" y="296"/>
                    </a:cubicBezTo>
                    <a:cubicBezTo>
                      <a:pt x="103" y="289"/>
                      <a:pt x="105" y="283"/>
                      <a:pt x="107" y="276"/>
                    </a:cubicBezTo>
                    <a:cubicBezTo>
                      <a:pt x="108" y="273"/>
                      <a:pt x="112" y="266"/>
                      <a:pt x="114" y="273"/>
                    </a:cubicBezTo>
                    <a:cubicBezTo>
                      <a:pt x="115" y="279"/>
                      <a:pt x="115" y="285"/>
                      <a:pt x="116" y="291"/>
                    </a:cubicBezTo>
                    <a:cubicBezTo>
                      <a:pt x="117" y="299"/>
                      <a:pt x="118" y="305"/>
                      <a:pt x="118" y="313"/>
                    </a:cubicBezTo>
                    <a:cubicBezTo>
                      <a:pt x="119" y="318"/>
                      <a:pt x="120" y="323"/>
                      <a:pt x="119" y="328"/>
                    </a:cubicBezTo>
                    <a:cubicBezTo>
                      <a:pt x="118" y="334"/>
                      <a:pt x="120" y="340"/>
                      <a:pt x="121" y="346"/>
                    </a:cubicBezTo>
                    <a:cubicBezTo>
                      <a:pt x="122" y="356"/>
                      <a:pt x="122" y="366"/>
                      <a:pt x="121" y="377"/>
                    </a:cubicBezTo>
                    <a:cubicBezTo>
                      <a:pt x="121" y="382"/>
                      <a:pt x="121" y="387"/>
                      <a:pt x="120" y="392"/>
                    </a:cubicBezTo>
                    <a:cubicBezTo>
                      <a:pt x="120" y="395"/>
                      <a:pt x="118" y="399"/>
                      <a:pt x="121" y="402"/>
                    </a:cubicBezTo>
                    <a:cubicBezTo>
                      <a:pt x="122" y="403"/>
                      <a:pt x="124" y="404"/>
                      <a:pt x="124" y="406"/>
                    </a:cubicBezTo>
                    <a:cubicBezTo>
                      <a:pt x="124" y="409"/>
                      <a:pt x="123" y="411"/>
                      <a:pt x="122" y="413"/>
                    </a:cubicBezTo>
                    <a:cubicBezTo>
                      <a:pt x="119" y="422"/>
                      <a:pt x="121" y="430"/>
                      <a:pt x="121" y="438"/>
                    </a:cubicBezTo>
                    <a:cubicBezTo>
                      <a:pt x="121" y="445"/>
                      <a:pt x="120" y="454"/>
                      <a:pt x="127" y="458"/>
                    </a:cubicBezTo>
                    <a:cubicBezTo>
                      <a:pt x="132" y="460"/>
                      <a:pt x="142" y="460"/>
                      <a:pt x="146" y="454"/>
                    </a:cubicBezTo>
                    <a:cubicBezTo>
                      <a:pt x="151" y="445"/>
                      <a:pt x="141" y="436"/>
                      <a:pt x="145" y="427"/>
                    </a:cubicBezTo>
                    <a:cubicBezTo>
                      <a:pt x="147" y="423"/>
                      <a:pt x="148" y="421"/>
                      <a:pt x="147" y="416"/>
                    </a:cubicBezTo>
                    <a:cubicBezTo>
                      <a:pt x="147" y="411"/>
                      <a:pt x="150" y="408"/>
                      <a:pt x="151" y="403"/>
                    </a:cubicBezTo>
                    <a:cubicBezTo>
                      <a:pt x="153" y="390"/>
                      <a:pt x="152" y="376"/>
                      <a:pt x="153" y="363"/>
                    </a:cubicBezTo>
                    <a:cubicBezTo>
                      <a:pt x="153" y="365"/>
                      <a:pt x="157" y="370"/>
                      <a:pt x="158" y="372"/>
                    </a:cubicBezTo>
                    <a:cubicBezTo>
                      <a:pt x="160" y="376"/>
                      <a:pt x="163" y="379"/>
                      <a:pt x="166" y="382"/>
                    </a:cubicBezTo>
                    <a:cubicBezTo>
                      <a:pt x="172" y="389"/>
                      <a:pt x="186" y="407"/>
                      <a:pt x="196" y="398"/>
                    </a:cubicBezTo>
                    <a:cubicBezTo>
                      <a:pt x="200" y="395"/>
                      <a:pt x="201" y="390"/>
                      <a:pt x="202" y="384"/>
                    </a:cubicBezTo>
                    <a:cubicBezTo>
                      <a:pt x="204" y="361"/>
                      <a:pt x="203" y="338"/>
                      <a:pt x="200" y="315"/>
                    </a:cubicBezTo>
                    <a:cubicBezTo>
                      <a:pt x="199" y="307"/>
                      <a:pt x="198" y="300"/>
                      <a:pt x="197" y="292"/>
                    </a:cubicBezTo>
                    <a:cubicBezTo>
                      <a:pt x="197" y="286"/>
                      <a:pt x="196" y="279"/>
                      <a:pt x="194" y="273"/>
                    </a:cubicBezTo>
                    <a:cubicBezTo>
                      <a:pt x="192" y="269"/>
                      <a:pt x="188" y="267"/>
                      <a:pt x="187" y="263"/>
                    </a:cubicBezTo>
                    <a:cubicBezTo>
                      <a:pt x="186" y="258"/>
                      <a:pt x="191" y="257"/>
                      <a:pt x="192" y="253"/>
                    </a:cubicBezTo>
                    <a:cubicBezTo>
                      <a:pt x="193" y="250"/>
                      <a:pt x="192" y="247"/>
                      <a:pt x="194" y="244"/>
                    </a:cubicBezTo>
                    <a:cubicBezTo>
                      <a:pt x="195" y="243"/>
                      <a:pt x="195" y="243"/>
                      <a:pt x="196" y="241"/>
                    </a:cubicBezTo>
                    <a:cubicBezTo>
                      <a:pt x="199" y="223"/>
                      <a:pt x="191" y="205"/>
                      <a:pt x="186" y="187"/>
                    </a:cubicBezTo>
                    <a:cubicBezTo>
                      <a:pt x="183" y="178"/>
                      <a:pt x="181" y="168"/>
                      <a:pt x="178" y="158"/>
                    </a:cubicBezTo>
                    <a:cubicBezTo>
                      <a:pt x="176" y="151"/>
                      <a:pt x="174" y="145"/>
                      <a:pt x="173" y="138"/>
                    </a:cubicBezTo>
                    <a:cubicBezTo>
                      <a:pt x="168" y="119"/>
                      <a:pt x="165" y="99"/>
                      <a:pt x="148" y="87"/>
                    </a:cubicBezTo>
                    <a:cubicBezTo>
                      <a:pt x="144" y="84"/>
                      <a:pt x="139" y="81"/>
                      <a:pt x="134" y="78"/>
                    </a:cubicBezTo>
                    <a:cubicBezTo>
                      <a:pt x="126" y="74"/>
                      <a:pt x="118" y="72"/>
                      <a:pt x="113" y="64"/>
                    </a:cubicBezTo>
                    <a:cubicBezTo>
                      <a:pt x="112" y="61"/>
                      <a:pt x="112" y="58"/>
                      <a:pt x="112" y="55"/>
                    </a:cubicBezTo>
                    <a:cubicBezTo>
                      <a:pt x="112" y="52"/>
                      <a:pt x="115" y="52"/>
                      <a:pt x="117" y="50"/>
                    </a:cubicBezTo>
                    <a:cubicBezTo>
                      <a:pt x="119" y="47"/>
                      <a:pt x="121" y="38"/>
                      <a:pt x="117" y="37"/>
                    </a:cubicBezTo>
                    <a:cubicBezTo>
                      <a:pt x="119" y="37"/>
                      <a:pt x="119" y="28"/>
                      <a:pt x="119" y="28"/>
                    </a:cubicBezTo>
                    <a:cubicBezTo>
                      <a:pt x="120" y="21"/>
                      <a:pt x="116" y="14"/>
                      <a:pt x="111" y="9"/>
                    </a:cubicBezTo>
                    <a:cubicBezTo>
                      <a:pt x="108" y="7"/>
                      <a:pt x="105" y="5"/>
                      <a:pt x="102" y="4"/>
                    </a:cubicBezTo>
                    <a:cubicBezTo>
                      <a:pt x="93" y="0"/>
                      <a:pt x="78" y="4"/>
                      <a:pt x="75" y="14"/>
                    </a:cubicBezTo>
                    <a:cubicBezTo>
                      <a:pt x="74" y="17"/>
                      <a:pt x="74" y="21"/>
                      <a:pt x="73" y="25"/>
                    </a:cubicBezTo>
                    <a:cubicBezTo>
                      <a:pt x="72" y="26"/>
                      <a:pt x="72" y="29"/>
                      <a:pt x="70" y="30"/>
                    </a:cubicBezTo>
                    <a:cubicBezTo>
                      <a:pt x="69" y="31"/>
                      <a:pt x="67" y="31"/>
                      <a:pt x="66" y="32"/>
                    </a:cubicBezTo>
                    <a:cubicBezTo>
                      <a:pt x="65" y="33"/>
                      <a:pt x="65" y="35"/>
                      <a:pt x="65" y="37"/>
                    </a:cubicBezTo>
                    <a:cubicBezTo>
                      <a:pt x="65" y="41"/>
                      <a:pt x="66" y="42"/>
                      <a:pt x="70" y="43"/>
                    </a:cubicBezTo>
                    <a:cubicBezTo>
                      <a:pt x="69" y="52"/>
                      <a:pt x="71" y="61"/>
                      <a:pt x="79" y="67"/>
                    </a:cubicBezTo>
                    <a:cubicBezTo>
                      <a:pt x="79" y="67"/>
                      <a:pt x="77" y="71"/>
                      <a:pt x="76" y="71"/>
                    </a:cubicBezTo>
                    <a:cubicBezTo>
                      <a:pt x="72" y="75"/>
                      <a:pt x="65" y="75"/>
                      <a:pt x="60" y="78"/>
                    </a:cubicBezTo>
                    <a:cubicBezTo>
                      <a:pt x="55" y="81"/>
                      <a:pt x="50" y="86"/>
                      <a:pt x="45" y="90"/>
                    </a:cubicBezTo>
                    <a:cubicBezTo>
                      <a:pt x="40" y="95"/>
                      <a:pt x="35" y="99"/>
                      <a:pt x="32" y="105"/>
                    </a:cubicBezTo>
                    <a:cubicBezTo>
                      <a:pt x="30" y="110"/>
                      <a:pt x="29" y="117"/>
                      <a:pt x="28" y="122"/>
                    </a:cubicBezTo>
                    <a:cubicBezTo>
                      <a:pt x="25" y="129"/>
                      <a:pt x="22" y="135"/>
                      <a:pt x="20" y="141"/>
                    </a:cubicBezTo>
                    <a:cubicBezTo>
                      <a:pt x="18" y="147"/>
                      <a:pt x="18" y="154"/>
                      <a:pt x="16" y="160"/>
                    </a:cubicBezTo>
                    <a:cubicBezTo>
                      <a:pt x="14" y="164"/>
                      <a:pt x="12" y="168"/>
                      <a:pt x="10" y="172"/>
                    </a:cubicBezTo>
                    <a:cubicBezTo>
                      <a:pt x="7" y="177"/>
                      <a:pt x="0" y="192"/>
                      <a:pt x="7" y="195"/>
                    </a:cubicBezTo>
                    <a:close/>
                    <a:moveTo>
                      <a:pt x="164" y="206"/>
                    </a:moveTo>
                    <a:cubicBezTo>
                      <a:pt x="167" y="219"/>
                      <a:pt x="167" y="219"/>
                      <a:pt x="167" y="219"/>
                    </a:cubicBezTo>
                    <a:cubicBezTo>
                      <a:pt x="169" y="225"/>
                      <a:pt x="172" y="230"/>
                      <a:pt x="174" y="235"/>
                    </a:cubicBezTo>
                    <a:cubicBezTo>
                      <a:pt x="177" y="240"/>
                      <a:pt x="173" y="247"/>
                      <a:pt x="173" y="252"/>
                    </a:cubicBezTo>
                    <a:cubicBezTo>
                      <a:pt x="173" y="256"/>
                      <a:pt x="170" y="258"/>
                      <a:pt x="167" y="259"/>
                    </a:cubicBezTo>
                    <a:cubicBezTo>
                      <a:pt x="168" y="259"/>
                      <a:pt x="168" y="248"/>
                      <a:pt x="168" y="247"/>
                    </a:cubicBezTo>
                    <a:cubicBezTo>
                      <a:pt x="168" y="240"/>
                      <a:pt x="167" y="232"/>
                      <a:pt x="166" y="225"/>
                    </a:cubicBezTo>
                    <a:cubicBezTo>
                      <a:pt x="166" y="225"/>
                      <a:pt x="164" y="206"/>
                      <a:pt x="164" y="2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endParaRPr lang="en-US" dirty="0">
                  <a:highlight>
                    <a:srgbClr val="FFFF00"/>
                  </a:highlight>
                </a:endParaRPr>
              </a:p>
            </p:txBody>
          </p:sp>
          <p:sp>
            <p:nvSpPr>
              <p:cNvPr id="53" name="Freeform 87">
                <a:extLst>
                  <a:ext uri="{FF2B5EF4-FFF2-40B4-BE49-F238E27FC236}">
                    <a16:creationId xmlns:a16="http://schemas.microsoft.com/office/drawing/2014/main" id="{F12BC441-43E9-44B5-B299-C9EEEA8E6F2A}"/>
                  </a:ext>
                </a:extLst>
              </p:cNvPr>
              <p:cNvSpPr>
                <a:spLocks noEditPoints="1"/>
              </p:cNvSpPr>
              <p:nvPr/>
            </p:nvSpPr>
            <p:spPr bwMode="auto">
              <a:xfrm>
                <a:off x="173" y="2235"/>
                <a:ext cx="380" cy="672"/>
              </a:xfrm>
              <a:custGeom>
                <a:avLst/>
                <a:gdLst>
                  <a:gd name="T0" fmla="*/ 73 w 258"/>
                  <a:gd name="T1" fmla="*/ 276 h 458"/>
                  <a:gd name="T2" fmla="*/ 73 w 258"/>
                  <a:gd name="T3" fmla="*/ 337 h 458"/>
                  <a:gd name="T4" fmla="*/ 80 w 258"/>
                  <a:gd name="T5" fmla="*/ 387 h 458"/>
                  <a:gd name="T6" fmla="*/ 98 w 258"/>
                  <a:gd name="T7" fmla="*/ 391 h 458"/>
                  <a:gd name="T8" fmla="*/ 98 w 258"/>
                  <a:gd name="T9" fmla="*/ 341 h 458"/>
                  <a:gd name="T10" fmla="*/ 107 w 258"/>
                  <a:gd name="T11" fmla="*/ 323 h 458"/>
                  <a:gd name="T12" fmla="*/ 105 w 258"/>
                  <a:gd name="T13" fmla="*/ 388 h 458"/>
                  <a:gd name="T14" fmla="*/ 106 w 258"/>
                  <a:gd name="T15" fmla="*/ 422 h 458"/>
                  <a:gd name="T16" fmla="*/ 126 w 258"/>
                  <a:gd name="T17" fmla="*/ 430 h 458"/>
                  <a:gd name="T18" fmla="*/ 131 w 258"/>
                  <a:gd name="T19" fmla="*/ 362 h 458"/>
                  <a:gd name="T20" fmla="*/ 141 w 258"/>
                  <a:gd name="T21" fmla="*/ 271 h 458"/>
                  <a:gd name="T22" fmla="*/ 154 w 258"/>
                  <a:gd name="T23" fmla="*/ 205 h 458"/>
                  <a:gd name="T24" fmla="*/ 148 w 258"/>
                  <a:gd name="T25" fmla="*/ 150 h 458"/>
                  <a:gd name="T26" fmla="*/ 159 w 258"/>
                  <a:gd name="T27" fmla="*/ 189 h 458"/>
                  <a:gd name="T28" fmla="*/ 162 w 258"/>
                  <a:gd name="T29" fmla="*/ 325 h 458"/>
                  <a:gd name="T30" fmla="*/ 160 w 258"/>
                  <a:gd name="T31" fmla="*/ 422 h 458"/>
                  <a:gd name="T32" fmla="*/ 166 w 258"/>
                  <a:gd name="T33" fmla="*/ 454 h 458"/>
                  <a:gd name="T34" fmla="*/ 189 w 258"/>
                  <a:gd name="T35" fmla="*/ 454 h 458"/>
                  <a:gd name="T36" fmla="*/ 218 w 258"/>
                  <a:gd name="T37" fmla="*/ 451 h 458"/>
                  <a:gd name="T38" fmla="*/ 236 w 258"/>
                  <a:gd name="T39" fmla="*/ 433 h 458"/>
                  <a:gd name="T40" fmla="*/ 250 w 258"/>
                  <a:gd name="T41" fmla="*/ 409 h 458"/>
                  <a:gd name="T42" fmla="*/ 237 w 258"/>
                  <a:gd name="T43" fmla="*/ 320 h 458"/>
                  <a:gd name="T44" fmla="*/ 199 w 258"/>
                  <a:gd name="T45" fmla="*/ 313 h 458"/>
                  <a:gd name="T46" fmla="*/ 179 w 258"/>
                  <a:gd name="T47" fmla="*/ 312 h 458"/>
                  <a:gd name="T48" fmla="*/ 175 w 258"/>
                  <a:gd name="T49" fmla="*/ 267 h 458"/>
                  <a:gd name="T50" fmla="*/ 173 w 258"/>
                  <a:gd name="T51" fmla="*/ 194 h 458"/>
                  <a:gd name="T52" fmla="*/ 173 w 258"/>
                  <a:gd name="T53" fmla="*/ 173 h 458"/>
                  <a:gd name="T54" fmla="*/ 165 w 258"/>
                  <a:gd name="T55" fmla="*/ 146 h 458"/>
                  <a:gd name="T56" fmla="*/ 164 w 258"/>
                  <a:gd name="T57" fmla="*/ 102 h 458"/>
                  <a:gd name="T58" fmla="*/ 165 w 258"/>
                  <a:gd name="T59" fmla="*/ 82 h 458"/>
                  <a:gd name="T60" fmla="*/ 159 w 258"/>
                  <a:gd name="T61" fmla="*/ 71 h 458"/>
                  <a:gd name="T62" fmla="*/ 154 w 258"/>
                  <a:gd name="T63" fmla="*/ 59 h 458"/>
                  <a:gd name="T64" fmla="*/ 151 w 258"/>
                  <a:gd name="T65" fmla="*/ 48 h 458"/>
                  <a:gd name="T66" fmla="*/ 109 w 258"/>
                  <a:gd name="T67" fmla="*/ 8 h 458"/>
                  <a:gd name="T68" fmla="*/ 90 w 258"/>
                  <a:gd name="T69" fmla="*/ 44 h 458"/>
                  <a:gd name="T70" fmla="*/ 90 w 258"/>
                  <a:gd name="T71" fmla="*/ 55 h 458"/>
                  <a:gd name="T72" fmla="*/ 67 w 258"/>
                  <a:gd name="T73" fmla="*/ 72 h 458"/>
                  <a:gd name="T74" fmla="*/ 43 w 258"/>
                  <a:gd name="T75" fmla="*/ 140 h 458"/>
                  <a:gd name="T76" fmla="*/ 29 w 258"/>
                  <a:gd name="T77" fmla="*/ 175 h 458"/>
                  <a:gd name="T78" fmla="*/ 5 w 258"/>
                  <a:gd name="T79" fmla="*/ 219 h 458"/>
                  <a:gd name="T80" fmla="*/ 2 w 258"/>
                  <a:gd name="T81" fmla="*/ 253 h 458"/>
                  <a:gd name="T82" fmla="*/ 172 w 258"/>
                  <a:gd name="T83" fmla="*/ 313 h 458"/>
                  <a:gd name="T84" fmla="*/ 66 w 258"/>
                  <a:gd name="T85" fmla="*/ 171 h 458"/>
                  <a:gd name="T86" fmla="*/ 74 w 258"/>
                  <a:gd name="T87" fmla="*/ 193 h 458"/>
                  <a:gd name="T88" fmla="*/ 66 w 258"/>
                  <a:gd name="T89" fmla="*/ 171 h 458"/>
                  <a:gd name="T90" fmla="*/ 61 w 258"/>
                  <a:gd name="T91" fmla="*/ 167 h 458"/>
                  <a:gd name="T92" fmla="*/ 62 w 258"/>
                  <a:gd name="T93" fmla="*/ 194 h 458"/>
                  <a:gd name="T94" fmla="*/ 56 w 258"/>
                  <a:gd name="T95" fmla="*/ 177 h 458"/>
                  <a:gd name="T96" fmla="*/ 59 w 258"/>
                  <a:gd name="T97" fmla="*/ 159 h 458"/>
                  <a:gd name="T98" fmla="*/ 45 w 258"/>
                  <a:gd name="T99" fmla="*/ 191 h 458"/>
                  <a:gd name="T100" fmla="*/ 39 w 258"/>
                  <a:gd name="T101" fmla="*/ 157 h 458"/>
                  <a:gd name="T102" fmla="*/ 30 w 258"/>
                  <a:gd name="T103" fmla="*/ 191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8" h="458">
                    <a:moveTo>
                      <a:pt x="2" y="253"/>
                    </a:moveTo>
                    <a:cubicBezTo>
                      <a:pt x="9" y="268"/>
                      <a:pt x="30" y="274"/>
                      <a:pt x="45" y="277"/>
                    </a:cubicBezTo>
                    <a:cubicBezTo>
                      <a:pt x="47" y="277"/>
                      <a:pt x="73" y="279"/>
                      <a:pt x="73" y="276"/>
                    </a:cubicBezTo>
                    <a:cubicBezTo>
                      <a:pt x="73" y="281"/>
                      <a:pt x="73" y="285"/>
                      <a:pt x="73" y="289"/>
                    </a:cubicBezTo>
                    <a:cubicBezTo>
                      <a:pt x="74" y="297"/>
                      <a:pt x="78" y="306"/>
                      <a:pt x="76" y="314"/>
                    </a:cubicBezTo>
                    <a:cubicBezTo>
                      <a:pt x="75" y="322"/>
                      <a:pt x="72" y="329"/>
                      <a:pt x="73" y="337"/>
                    </a:cubicBezTo>
                    <a:cubicBezTo>
                      <a:pt x="73" y="345"/>
                      <a:pt x="74" y="353"/>
                      <a:pt x="74" y="361"/>
                    </a:cubicBezTo>
                    <a:cubicBezTo>
                      <a:pt x="75" y="367"/>
                      <a:pt x="78" y="368"/>
                      <a:pt x="80" y="372"/>
                    </a:cubicBezTo>
                    <a:cubicBezTo>
                      <a:pt x="83" y="377"/>
                      <a:pt x="80" y="383"/>
                      <a:pt x="80" y="387"/>
                    </a:cubicBezTo>
                    <a:cubicBezTo>
                      <a:pt x="80" y="397"/>
                      <a:pt x="78" y="418"/>
                      <a:pt x="90" y="423"/>
                    </a:cubicBezTo>
                    <a:cubicBezTo>
                      <a:pt x="95" y="425"/>
                      <a:pt x="97" y="420"/>
                      <a:pt x="99" y="416"/>
                    </a:cubicBezTo>
                    <a:cubicBezTo>
                      <a:pt x="101" y="408"/>
                      <a:pt x="99" y="399"/>
                      <a:pt x="98" y="391"/>
                    </a:cubicBezTo>
                    <a:cubicBezTo>
                      <a:pt x="96" y="384"/>
                      <a:pt x="96" y="377"/>
                      <a:pt x="96" y="370"/>
                    </a:cubicBezTo>
                    <a:cubicBezTo>
                      <a:pt x="97" y="365"/>
                      <a:pt x="97" y="359"/>
                      <a:pt x="98" y="354"/>
                    </a:cubicBezTo>
                    <a:cubicBezTo>
                      <a:pt x="98" y="349"/>
                      <a:pt x="97" y="345"/>
                      <a:pt x="98" y="341"/>
                    </a:cubicBezTo>
                    <a:cubicBezTo>
                      <a:pt x="99" y="336"/>
                      <a:pt x="101" y="332"/>
                      <a:pt x="102" y="328"/>
                    </a:cubicBezTo>
                    <a:cubicBezTo>
                      <a:pt x="104" y="323"/>
                      <a:pt x="103" y="317"/>
                      <a:pt x="104" y="311"/>
                    </a:cubicBezTo>
                    <a:cubicBezTo>
                      <a:pt x="103" y="315"/>
                      <a:pt x="106" y="319"/>
                      <a:pt x="107" y="323"/>
                    </a:cubicBezTo>
                    <a:cubicBezTo>
                      <a:pt x="108" y="332"/>
                      <a:pt x="107" y="342"/>
                      <a:pt x="106" y="352"/>
                    </a:cubicBezTo>
                    <a:cubicBezTo>
                      <a:pt x="105" y="361"/>
                      <a:pt x="106" y="370"/>
                      <a:pt x="106" y="379"/>
                    </a:cubicBezTo>
                    <a:cubicBezTo>
                      <a:pt x="106" y="382"/>
                      <a:pt x="105" y="385"/>
                      <a:pt x="105" y="388"/>
                    </a:cubicBezTo>
                    <a:cubicBezTo>
                      <a:pt x="106" y="390"/>
                      <a:pt x="107" y="392"/>
                      <a:pt x="107" y="395"/>
                    </a:cubicBezTo>
                    <a:cubicBezTo>
                      <a:pt x="107" y="398"/>
                      <a:pt x="105" y="401"/>
                      <a:pt x="105" y="405"/>
                    </a:cubicBezTo>
                    <a:cubicBezTo>
                      <a:pt x="105" y="411"/>
                      <a:pt x="106" y="416"/>
                      <a:pt x="106" y="422"/>
                    </a:cubicBezTo>
                    <a:cubicBezTo>
                      <a:pt x="106" y="427"/>
                      <a:pt x="105" y="433"/>
                      <a:pt x="105" y="438"/>
                    </a:cubicBezTo>
                    <a:cubicBezTo>
                      <a:pt x="105" y="444"/>
                      <a:pt x="106" y="453"/>
                      <a:pt x="113" y="454"/>
                    </a:cubicBezTo>
                    <a:cubicBezTo>
                      <a:pt x="127" y="456"/>
                      <a:pt x="126" y="440"/>
                      <a:pt x="126" y="430"/>
                    </a:cubicBezTo>
                    <a:cubicBezTo>
                      <a:pt x="125" y="422"/>
                      <a:pt x="123" y="413"/>
                      <a:pt x="125" y="405"/>
                    </a:cubicBezTo>
                    <a:cubicBezTo>
                      <a:pt x="126" y="398"/>
                      <a:pt x="129" y="391"/>
                      <a:pt x="130" y="384"/>
                    </a:cubicBezTo>
                    <a:cubicBezTo>
                      <a:pt x="131" y="377"/>
                      <a:pt x="130" y="370"/>
                      <a:pt x="131" y="362"/>
                    </a:cubicBezTo>
                    <a:cubicBezTo>
                      <a:pt x="132" y="353"/>
                      <a:pt x="135" y="344"/>
                      <a:pt x="137" y="335"/>
                    </a:cubicBezTo>
                    <a:cubicBezTo>
                      <a:pt x="137" y="328"/>
                      <a:pt x="138" y="321"/>
                      <a:pt x="137" y="315"/>
                    </a:cubicBezTo>
                    <a:cubicBezTo>
                      <a:pt x="136" y="300"/>
                      <a:pt x="137" y="286"/>
                      <a:pt x="141" y="271"/>
                    </a:cubicBezTo>
                    <a:cubicBezTo>
                      <a:pt x="143" y="262"/>
                      <a:pt x="146" y="254"/>
                      <a:pt x="149" y="246"/>
                    </a:cubicBezTo>
                    <a:cubicBezTo>
                      <a:pt x="151" y="239"/>
                      <a:pt x="151" y="231"/>
                      <a:pt x="152" y="224"/>
                    </a:cubicBezTo>
                    <a:cubicBezTo>
                      <a:pt x="152" y="218"/>
                      <a:pt x="152" y="211"/>
                      <a:pt x="154" y="205"/>
                    </a:cubicBezTo>
                    <a:cubicBezTo>
                      <a:pt x="156" y="198"/>
                      <a:pt x="153" y="191"/>
                      <a:pt x="151" y="184"/>
                    </a:cubicBezTo>
                    <a:cubicBezTo>
                      <a:pt x="149" y="177"/>
                      <a:pt x="146" y="170"/>
                      <a:pt x="147" y="162"/>
                    </a:cubicBezTo>
                    <a:cubicBezTo>
                      <a:pt x="147" y="158"/>
                      <a:pt x="147" y="154"/>
                      <a:pt x="148" y="150"/>
                    </a:cubicBezTo>
                    <a:cubicBezTo>
                      <a:pt x="148" y="156"/>
                      <a:pt x="146" y="164"/>
                      <a:pt x="151" y="169"/>
                    </a:cubicBezTo>
                    <a:cubicBezTo>
                      <a:pt x="154" y="173"/>
                      <a:pt x="155" y="177"/>
                      <a:pt x="156" y="182"/>
                    </a:cubicBezTo>
                    <a:cubicBezTo>
                      <a:pt x="157" y="185"/>
                      <a:pt x="157" y="187"/>
                      <a:pt x="159" y="189"/>
                    </a:cubicBezTo>
                    <a:cubicBezTo>
                      <a:pt x="159" y="190"/>
                      <a:pt x="164" y="194"/>
                      <a:pt x="164" y="194"/>
                    </a:cubicBezTo>
                    <a:cubicBezTo>
                      <a:pt x="164" y="194"/>
                      <a:pt x="165" y="319"/>
                      <a:pt x="165" y="319"/>
                    </a:cubicBezTo>
                    <a:cubicBezTo>
                      <a:pt x="165" y="321"/>
                      <a:pt x="162" y="323"/>
                      <a:pt x="162" y="325"/>
                    </a:cubicBezTo>
                    <a:cubicBezTo>
                      <a:pt x="160" y="330"/>
                      <a:pt x="161" y="335"/>
                      <a:pt x="161" y="340"/>
                    </a:cubicBezTo>
                    <a:cubicBezTo>
                      <a:pt x="162" y="346"/>
                      <a:pt x="162" y="351"/>
                      <a:pt x="162" y="357"/>
                    </a:cubicBezTo>
                    <a:cubicBezTo>
                      <a:pt x="162" y="379"/>
                      <a:pt x="160" y="400"/>
                      <a:pt x="160" y="422"/>
                    </a:cubicBezTo>
                    <a:cubicBezTo>
                      <a:pt x="160" y="427"/>
                      <a:pt x="158" y="433"/>
                      <a:pt x="160" y="437"/>
                    </a:cubicBezTo>
                    <a:cubicBezTo>
                      <a:pt x="160" y="439"/>
                      <a:pt x="162" y="441"/>
                      <a:pt x="162" y="442"/>
                    </a:cubicBezTo>
                    <a:cubicBezTo>
                      <a:pt x="162" y="445"/>
                      <a:pt x="163" y="453"/>
                      <a:pt x="166" y="454"/>
                    </a:cubicBezTo>
                    <a:cubicBezTo>
                      <a:pt x="172" y="458"/>
                      <a:pt x="172" y="443"/>
                      <a:pt x="172" y="443"/>
                    </a:cubicBezTo>
                    <a:cubicBezTo>
                      <a:pt x="182" y="444"/>
                      <a:pt x="182" y="444"/>
                      <a:pt x="182" y="444"/>
                    </a:cubicBezTo>
                    <a:cubicBezTo>
                      <a:pt x="184" y="445"/>
                      <a:pt x="184" y="457"/>
                      <a:pt x="189" y="454"/>
                    </a:cubicBezTo>
                    <a:cubicBezTo>
                      <a:pt x="190" y="453"/>
                      <a:pt x="192" y="445"/>
                      <a:pt x="192" y="445"/>
                    </a:cubicBezTo>
                    <a:cubicBezTo>
                      <a:pt x="197" y="445"/>
                      <a:pt x="202" y="445"/>
                      <a:pt x="206" y="445"/>
                    </a:cubicBezTo>
                    <a:cubicBezTo>
                      <a:pt x="213" y="445"/>
                      <a:pt x="217" y="443"/>
                      <a:pt x="218" y="451"/>
                    </a:cubicBezTo>
                    <a:cubicBezTo>
                      <a:pt x="220" y="457"/>
                      <a:pt x="225" y="456"/>
                      <a:pt x="226" y="450"/>
                    </a:cubicBezTo>
                    <a:cubicBezTo>
                      <a:pt x="227" y="449"/>
                      <a:pt x="226" y="441"/>
                      <a:pt x="227" y="441"/>
                    </a:cubicBezTo>
                    <a:cubicBezTo>
                      <a:pt x="227" y="440"/>
                      <a:pt x="236" y="433"/>
                      <a:pt x="236" y="433"/>
                    </a:cubicBezTo>
                    <a:cubicBezTo>
                      <a:pt x="232" y="436"/>
                      <a:pt x="238" y="450"/>
                      <a:pt x="242" y="440"/>
                    </a:cubicBezTo>
                    <a:cubicBezTo>
                      <a:pt x="244" y="437"/>
                      <a:pt x="243" y="432"/>
                      <a:pt x="243" y="428"/>
                    </a:cubicBezTo>
                    <a:cubicBezTo>
                      <a:pt x="243" y="421"/>
                      <a:pt x="248" y="416"/>
                      <a:pt x="250" y="409"/>
                    </a:cubicBezTo>
                    <a:cubicBezTo>
                      <a:pt x="254" y="400"/>
                      <a:pt x="254" y="390"/>
                      <a:pt x="255" y="381"/>
                    </a:cubicBezTo>
                    <a:cubicBezTo>
                      <a:pt x="258" y="365"/>
                      <a:pt x="255" y="342"/>
                      <a:pt x="243" y="330"/>
                    </a:cubicBezTo>
                    <a:cubicBezTo>
                      <a:pt x="240" y="327"/>
                      <a:pt x="240" y="323"/>
                      <a:pt x="237" y="320"/>
                    </a:cubicBezTo>
                    <a:cubicBezTo>
                      <a:pt x="234" y="318"/>
                      <a:pt x="231" y="319"/>
                      <a:pt x="228" y="317"/>
                    </a:cubicBezTo>
                    <a:cubicBezTo>
                      <a:pt x="226" y="315"/>
                      <a:pt x="225" y="312"/>
                      <a:pt x="222" y="312"/>
                    </a:cubicBezTo>
                    <a:cubicBezTo>
                      <a:pt x="214" y="310"/>
                      <a:pt x="206" y="315"/>
                      <a:pt x="199" y="313"/>
                    </a:cubicBezTo>
                    <a:cubicBezTo>
                      <a:pt x="196" y="312"/>
                      <a:pt x="196" y="310"/>
                      <a:pt x="194" y="308"/>
                    </a:cubicBezTo>
                    <a:cubicBezTo>
                      <a:pt x="192" y="306"/>
                      <a:pt x="189" y="305"/>
                      <a:pt x="186" y="307"/>
                    </a:cubicBezTo>
                    <a:cubicBezTo>
                      <a:pt x="183" y="308"/>
                      <a:pt x="182" y="312"/>
                      <a:pt x="179" y="312"/>
                    </a:cubicBezTo>
                    <a:cubicBezTo>
                      <a:pt x="175" y="312"/>
                      <a:pt x="177" y="310"/>
                      <a:pt x="177" y="307"/>
                    </a:cubicBezTo>
                    <a:cubicBezTo>
                      <a:pt x="177" y="304"/>
                      <a:pt x="176" y="300"/>
                      <a:pt x="176" y="297"/>
                    </a:cubicBezTo>
                    <a:cubicBezTo>
                      <a:pt x="177" y="287"/>
                      <a:pt x="176" y="277"/>
                      <a:pt x="175" y="267"/>
                    </a:cubicBezTo>
                    <a:cubicBezTo>
                      <a:pt x="175" y="256"/>
                      <a:pt x="175" y="245"/>
                      <a:pt x="174" y="233"/>
                    </a:cubicBezTo>
                    <a:cubicBezTo>
                      <a:pt x="174" y="224"/>
                      <a:pt x="174" y="215"/>
                      <a:pt x="174" y="206"/>
                    </a:cubicBezTo>
                    <a:cubicBezTo>
                      <a:pt x="173" y="202"/>
                      <a:pt x="173" y="198"/>
                      <a:pt x="173" y="194"/>
                    </a:cubicBezTo>
                    <a:cubicBezTo>
                      <a:pt x="173" y="194"/>
                      <a:pt x="177" y="191"/>
                      <a:pt x="177" y="191"/>
                    </a:cubicBezTo>
                    <a:cubicBezTo>
                      <a:pt x="178" y="189"/>
                      <a:pt x="179" y="187"/>
                      <a:pt x="180" y="186"/>
                    </a:cubicBezTo>
                    <a:cubicBezTo>
                      <a:pt x="182" y="178"/>
                      <a:pt x="175" y="178"/>
                      <a:pt x="173" y="173"/>
                    </a:cubicBezTo>
                    <a:cubicBezTo>
                      <a:pt x="171" y="169"/>
                      <a:pt x="169" y="166"/>
                      <a:pt x="168" y="162"/>
                    </a:cubicBezTo>
                    <a:cubicBezTo>
                      <a:pt x="167" y="159"/>
                      <a:pt x="169" y="155"/>
                      <a:pt x="168" y="152"/>
                    </a:cubicBezTo>
                    <a:cubicBezTo>
                      <a:pt x="167" y="150"/>
                      <a:pt x="165" y="148"/>
                      <a:pt x="165" y="146"/>
                    </a:cubicBezTo>
                    <a:cubicBezTo>
                      <a:pt x="165" y="141"/>
                      <a:pt x="167" y="138"/>
                      <a:pt x="167" y="133"/>
                    </a:cubicBezTo>
                    <a:cubicBezTo>
                      <a:pt x="167" y="129"/>
                      <a:pt x="166" y="124"/>
                      <a:pt x="165" y="120"/>
                    </a:cubicBezTo>
                    <a:cubicBezTo>
                      <a:pt x="164" y="114"/>
                      <a:pt x="164" y="108"/>
                      <a:pt x="164" y="102"/>
                    </a:cubicBezTo>
                    <a:cubicBezTo>
                      <a:pt x="164" y="100"/>
                      <a:pt x="161" y="83"/>
                      <a:pt x="160" y="83"/>
                    </a:cubicBezTo>
                    <a:cubicBezTo>
                      <a:pt x="162" y="83"/>
                      <a:pt x="163" y="86"/>
                      <a:pt x="164" y="88"/>
                    </a:cubicBezTo>
                    <a:cubicBezTo>
                      <a:pt x="163" y="86"/>
                      <a:pt x="166" y="84"/>
                      <a:pt x="165" y="82"/>
                    </a:cubicBezTo>
                    <a:cubicBezTo>
                      <a:pt x="165" y="79"/>
                      <a:pt x="163" y="78"/>
                      <a:pt x="162" y="76"/>
                    </a:cubicBezTo>
                    <a:cubicBezTo>
                      <a:pt x="158" y="73"/>
                      <a:pt x="154" y="71"/>
                      <a:pt x="151" y="67"/>
                    </a:cubicBezTo>
                    <a:cubicBezTo>
                      <a:pt x="153" y="68"/>
                      <a:pt x="158" y="68"/>
                      <a:pt x="159" y="71"/>
                    </a:cubicBezTo>
                    <a:cubicBezTo>
                      <a:pt x="159" y="69"/>
                      <a:pt x="155" y="63"/>
                      <a:pt x="153" y="64"/>
                    </a:cubicBezTo>
                    <a:cubicBezTo>
                      <a:pt x="155" y="63"/>
                      <a:pt x="158" y="64"/>
                      <a:pt x="159" y="63"/>
                    </a:cubicBezTo>
                    <a:cubicBezTo>
                      <a:pt x="158" y="62"/>
                      <a:pt x="156" y="60"/>
                      <a:pt x="154" y="59"/>
                    </a:cubicBezTo>
                    <a:cubicBezTo>
                      <a:pt x="152" y="58"/>
                      <a:pt x="150" y="56"/>
                      <a:pt x="148" y="54"/>
                    </a:cubicBezTo>
                    <a:cubicBezTo>
                      <a:pt x="149" y="54"/>
                      <a:pt x="153" y="54"/>
                      <a:pt x="153" y="53"/>
                    </a:cubicBezTo>
                    <a:cubicBezTo>
                      <a:pt x="155" y="52"/>
                      <a:pt x="152" y="50"/>
                      <a:pt x="151" y="48"/>
                    </a:cubicBezTo>
                    <a:cubicBezTo>
                      <a:pt x="145" y="40"/>
                      <a:pt x="147" y="29"/>
                      <a:pt x="142" y="21"/>
                    </a:cubicBezTo>
                    <a:cubicBezTo>
                      <a:pt x="140" y="17"/>
                      <a:pt x="137" y="12"/>
                      <a:pt x="133" y="9"/>
                    </a:cubicBezTo>
                    <a:cubicBezTo>
                      <a:pt x="125" y="2"/>
                      <a:pt x="117" y="0"/>
                      <a:pt x="109" y="8"/>
                    </a:cubicBezTo>
                    <a:cubicBezTo>
                      <a:pt x="104" y="11"/>
                      <a:pt x="101" y="17"/>
                      <a:pt x="98" y="22"/>
                    </a:cubicBezTo>
                    <a:cubicBezTo>
                      <a:pt x="96" y="26"/>
                      <a:pt x="94" y="30"/>
                      <a:pt x="93" y="34"/>
                    </a:cubicBezTo>
                    <a:cubicBezTo>
                      <a:pt x="92" y="37"/>
                      <a:pt x="92" y="41"/>
                      <a:pt x="90" y="44"/>
                    </a:cubicBezTo>
                    <a:cubicBezTo>
                      <a:pt x="88" y="46"/>
                      <a:pt x="85" y="49"/>
                      <a:pt x="86" y="51"/>
                    </a:cubicBezTo>
                    <a:cubicBezTo>
                      <a:pt x="86" y="51"/>
                      <a:pt x="93" y="44"/>
                      <a:pt x="93" y="45"/>
                    </a:cubicBezTo>
                    <a:cubicBezTo>
                      <a:pt x="94" y="48"/>
                      <a:pt x="91" y="52"/>
                      <a:pt x="90" y="55"/>
                    </a:cubicBezTo>
                    <a:cubicBezTo>
                      <a:pt x="88" y="57"/>
                      <a:pt x="85" y="62"/>
                      <a:pt x="83" y="63"/>
                    </a:cubicBezTo>
                    <a:cubicBezTo>
                      <a:pt x="79" y="65"/>
                      <a:pt x="77" y="65"/>
                      <a:pt x="75" y="68"/>
                    </a:cubicBezTo>
                    <a:cubicBezTo>
                      <a:pt x="72" y="71"/>
                      <a:pt x="70" y="71"/>
                      <a:pt x="67" y="72"/>
                    </a:cubicBezTo>
                    <a:cubicBezTo>
                      <a:pt x="57" y="75"/>
                      <a:pt x="56" y="87"/>
                      <a:pt x="54" y="95"/>
                    </a:cubicBezTo>
                    <a:cubicBezTo>
                      <a:pt x="52" y="105"/>
                      <a:pt x="50" y="115"/>
                      <a:pt x="48" y="125"/>
                    </a:cubicBezTo>
                    <a:cubicBezTo>
                      <a:pt x="47" y="130"/>
                      <a:pt x="45" y="135"/>
                      <a:pt x="43" y="140"/>
                    </a:cubicBezTo>
                    <a:cubicBezTo>
                      <a:pt x="43" y="141"/>
                      <a:pt x="42" y="150"/>
                      <a:pt x="44" y="150"/>
                    </a:cubicBezTo>
                    <a:cubicBezTo>
                      <a:pt x="38" y="151"/>
                      <a:pt x="36" y="154"/>
                      <a:pt x="34" y="160"/>
                    </a:cubicBezTo>
                    <a:cubicBezTo>
                      <a:pt x="33" y="165"/>
                      <a:pt x="31" y="170"/>
                      <a:pt x="29" y="175"/>
                    </a:cubicBezTo>
                    <a:cubicBezTo>
                      <a:pt x="29" y="176"/>
                      <a:pt x="25" y="191"/>
                      <a:pt x="25" y="191"/>
                    </a:cubicBezTo>
                    <a:cubicBezTo>
                      <a:pt x="17" y="192"/>
                      <a:pt x="13" y="200"/>
                      <a:pt x="10" y="207"/>
                    </a:cubicBezTo>
                    <a:cubicBezTo>
                      <a:pt x="8" y="211"/>
                      <a:pt x="7" y="215"/>
                      <a:pt x="5" y="219"/>
                    </a:cubicBezTo>
                    <a:cubicBezTo>
                      <a:pt x="4" y="222"/>
                      <a:pt x="3" y="226"/>
                      <a:pt x="2" y="229"/>
                    </a:cubicBezTo>
                    <a:cubicBezTo>
                      <a:pt x="2" y="231"/>
                      <a:pt x="2" y="233"/>
                      <a:pt x="1" y="235"/>
                    </a:cubicBezTo>
                    <a:cubicBezTo>
                      <a:pt x="1" y="240"/>
                      <a:pt x="0" y="247"/>
                      <a:pt x="2" y="253"/>
                    </a:cubicBezTo>
                    <a:close/>
                    <a:moveTo>
                      <a:pt x="168" y="197"/>
                    </a:moveTo>
                    <a:cubicBezTo>
                      <a:pt x="170" y="197"/>
                      <a:pt x="170" y="197"/>
                      <a:pt x="170" y="197"/>
                    </a:cubicBezTo>
                    <a:cubicBezTo>
                      <a:pt x="172" y="313"/>
                      <a:pt x="172" y="313"/>
                      <a:pt x="172" y="313"/>
                    </a:cubicBezTo>
                    <a:cubicBezTo>
                      <a:pt x="170" y="315"/>
                      <a:pt x="170" y="315"/>
                      <a:pt x="170" y="315"/>
                    </a:cubicBezTo>
                    <a:lnTo>
                      <a:pt x="168" y="197"/>
                    </a:lnTo>
                    <a:close/>
                    <a:moveTo>
                      <a:pt x="66" y="171"/>
                    </a:moveTo>
                    <a:cubicBezTo>
                      <a:pt x="66" y="170"/>
                      <a:pt x="66" y="158"/>
                      <a:pt x="66" y="158"/>
                    </a:cubicBezTo>
                    <a:cubicBezTo>
                      <a:pt x="68" y="164"/>
                      <a:pt x="69" y="169"/>
                      <a:pt x="70" y="175"/>
                    </a:cubicBezTo>
                    <a:cubicBezTo>
                      <a:pt x="70" y="177"/>
                      <a:pt x="72" y="194"/>
                      <a:pt x="74" y="193"/>
                    </a:cubicBezTo>
                    <a:cubicBezTo>
                      <a:pt x="68" y="194"/>
                      <a:pt x="68" y="194"/>
                      <a:pt x="68" y="194"/>
                    </a:cubicBezTo>
                    <a:cubicBezTo>
                      <a:pt x="67" y="184"/>
                      <a:pt x="67" y="184"/>
                      <a:pt x="67" y="184"/>
                    </a:cubicBezTo>
                    <a:cubicBezTo>
                      <a:pt x="67" y="184"/>
                      <a:pt x="66" y="173"/>
                      <a:pt x="66" y="171"/>
                    </a:cubicBezTo>
                    <a:close/>
                    <a:moveTo>
                      <a:pt x="56" y="177"/>
                    </a:moveTo>
                    <a:cubicBezTo>
                      <a:pt x="59" y="171"/>
                      <a:pt x="59" y="171"/>
                      <a:pt x="59" y="171"/>
                    </a:cubicBezTo>
                    <a:cubicBezTo>
                      <a:pt x="61" y="167"/>
                      <a:pt x="61" y="167"/>
                      <a:pt x="61" y="167"/>
                    </a:cubicBezTo>
                    <a:cubicBezTo>
                      <a:pt x="61" y="167"/>
                      <a:pt x="62" y="178"/>
                      <a:pt x="62" y="179"/>
                    </a:cubicBezTo>
                    <a:cubicBezTo>
                      <a:pt x="62" y="180"/>
                      <a:pt x="61" y="190"/>
                      <a:pt x="61" y="190"/>
                    </a:cubicBezTo>
                    <a:cubicBezTo>
                      <a:pt x="62" y="194"/>
                      <a:pt x="62" y="194"/>
                      <a:pt x="62" y="194"/>
                    </a:cubicBezTo>
                    <a:cubicBezTo>
                      <a:pt x="57" y="193"/>
                      <a:pt x="57" y="193"/>
                      <a:pt x="57" y="193"/>
                    </a:cubicBezTo>
                    <a:cubicBezTo>
                      <a:pt x="57" y="193"/>
                      <a:pt x="57" y="186"/>
                      <a:pt x="57" y="185"/>
                    </a:cubicBezTo>
                    <a:cubicBezTo>
                      <a:pt x="57" y="184"/>
                      <a:pt x="56" y="177"/>
                      <a:pt x="56" y="177"/>
                    </a:cubicBezTo>
                    <a:close/>
                    <a:moveTo>
                      <a:pt x="44" y="171"/>
                    </a:moveTo>
                    <a:cubicBezTo>
                      <a:pt x="44" y="169"/>
                      <a:pt x="45" y="156"/>
                      <a:pt x="45" y="156"/>
                    </a:cubicBezTo>
                    <a:cubicBezTo>
                      <a:pt x="50" y="158"/>
                      <a:pt x="54" y="164"/>
                      <a:pt x="59" y="159"/>
                    </a:cubicBezTo>
                    <a:cubicBezTo>
                      <a:pt x="58" y="168"/>
                      <a:pt x="49" y="174"/>
                      <a:pt x="51" y="184"/>
                    </a:cubicBezTo>
                    <a:cubicBezTo>
                      <a:pt x="51" y="185"/>
                      <a:pt x="53" y="192"/>
                      <a:pt x="54" y="192"/>
                    </a:cubicBezTo>
                    <a:cubicBezTo>
                      <a:pt x="54" y="192"/>
                      <a:pt x="45" y="191"/>
                      <a:pt x="45" y="191"/>
                    </a:cubicBezTo>
                    <a:cubicBezTo>
                      <a:pt x="45" y="191"/>
                      <a:pt x="44" y="172"/>
                      <a:pt x="44" y="171"/>
                    </a:cubicBezTo>
                    <a:close/>
                    <a:moveTo>
                      <a:pt x="30" y="191"/>
                    </a:moveTo>
                    <a:cubicBezTo>
                      <a:pt x="32" y="180"/>
                      <a:pt x="35" y="168"/>
                      <a:pt x="39" y="157"/>
                    </a:cubicBezTo>
                    <a:cubicBezTo>
                      <a:pt x="42" y="161"/>
                      <a:pt x="39" y="171"/>
                      <a:pt x="39" y="176"/>
                    </a:cubicBezTo>
                    <a:cubicBezTo>
                      <a:pt x="38" y="181"/>
                      <a:pt x="38" y="186"/>
                      <a:pt x="38" y="191"/>
                    </a:cubicBezTo>
                    <a:lnTo>
                      <a:pt x="30" y="1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endParaRPr lang="en-US" dirty="0">
                  <a:highlight>
                    <a:srgbClr val="FFFF00"/>
                  </a:highlight>
                </a:endParaRPr>
              </a:p>
            </p:txBody>
          </p:sp>
        </p:grpSp>
      </p:grpSp>
      <p:grpSp>
        <p:nvGrpSpPr>
          <p:cNvPr id="11" name="קבוצה 10">
            <a:extLst>
              <a:ext uri="{FF2B5EF4-FFF2-40B4-BE49-F238E27FC236}">
                <a16:creationId xmlns:a16="http://schemas.microsoft.com/office/drawing/2014/main" id="{0922A1D1-D3B4-474A-894B-BCBBD30F6D31}"/>
              </a:ext>
            </a:extLst>
          </p:cNvPr>
          <p:cNvGrpSpPr/>
          <p:nvPr/>
        </p:nvGrpSpPr>
        <p:grpSpPr>
          <a:xfrm>
            <a:off x="493962" y="6214336"/>
            <a:ext cx="4952891" cy="3014139"/>
            <a:chOff x="493962" y="6018518"/>
            <a:chExt cx="4952891" cy="3014139"/>
          </a:xfrm>
        </p:grpSpPr>
        <p:sp>
          <p:nvSpPr>
            <p:cNvPr id="214" name="Freeform 1042">
              <a:extLst>
                <a:ext uri="{FF2B5EF4-FFF2-40B4-BE49-F238E27FC236}">
                  <a16:creationId xmlns:a16="http://schemas.microsoft.com/office/drawing/2014/main" id="{614887C0-3569-43B6-BB5F-249D140BE1C2}"/>
                </a:ext>
              </a:extLst>
            </p:cNvPr>
            <p:cNvSpPr>
              <a:spLocks/>
            </p:cNvSpPr>
            <p:nvPr/>
          </p:nvSpPr>
          <p:spPr bwMode="auto">
            <a:xfrm>
              <a:off x="2966361" y="6883894"/>
              <a:ext cx="20233" cy="27328"/>
            </a:xfrm>
            <a:custGeom>
              <a:avLst/>
              <a:gdLst>
                <a:gd name="T0" fmla="*/ 0 w 25"/>
                <a:gd name="T1" fmla="*/ 15 h 27"/>
                <a:gd name="T2" fmla="*/ 19 w 25"/>
                <a:gd name="T3" fmla="*/ 27 h 27"/>
                <a:gd name="T4" fmla="*/ 25 w 25"/>
                <a:gd name="T5" fmla="*/ 15 h 27"/>
                <a:gd name="T6" fmla="*/ 21 w 25"/>
                <a:gd name="T7" fmla="*/ 0 h 27"/>
                <a:gd name="T8" fmla="*/ 0 w 25"/>
                <a:gd name="T9" fmla="*/ 15 h 27"/>
              </a:gdLst>
              <a:ahLst/>
              <a:cxnLst>
                <a:cxn ang="0">
                  <a:pos x="T0" y="T1"/>
                </a:cxn>
                <a:cxn ang="0">
                  <a:pos x="T2" y="T3"/>
                </a:cxn>
                <a:cxn ang="0">
                  <a:pos x="T4" y="T5"/>
                </a:cxn>
                <a:cxn ang="0">
                  <a:pos x="T6" y="T7"/>
                </a:cxn>
                <a:cxn ang="0">
                  <a:pos x="T8" y="T9"/>
                </a:cxn>
              </a:cxnLst>
              <a:rect l="0" t="0" r="r" b="b"/>
              <a:pathLst>
                <a:path w="25" h="27">
                  <a:moveTo>
                    <a:pt x="0" y="15"/>
                  </a:moveTo>
                  <a:lnTo>
                    <a:pt x="19" y="27"/>
                  </a:lnTo>
                  <a:lnTo>
                    <a:pt x="25" y="15"/>
                  </a:lnTo>
                  <a:lnTo>
                    <a:pt x="21" y="0"/>
                  </a:lnTo>
                  <a:lnTo>
                    <a:pt x="0" y="15"/>
                  </a:lnTo>
                </a:path>
              </a:pathLst>
            </a:custGeom>
            <a:solidFill>
              <a:srgbClr val="FF4040"/>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15" name="Freeform 1044">
              <a:extLst>
                <a:ext uri="{FF2B5EF4-FFF2-40B4-BE49-F238E27FC236}">
                  <a16:creationId xmlns:a16="http://schemas.microsoft.com/office/drawing/2014/main" id="{0B2DDB0B-E88B-47EB-BF87-1196B134BA35}"/>
                </a:ext>
              </a:extLst>
            </p:cNvPr>
            <p:cNvSpPr>
              <a:spLocks/>
            </p:cNvSpPr>
            <p:nvPr/>
          </p:nvSpPr>
          <p:spPr bwMode="auto">
            <a:xfrm>
              <a:off x="2929942" y="7175389"/>
              <a:ext cx="12140" cy="36437"/>
            </a:xfrm>
            <a:custGeom>
              <a:avLst/>
              <a:gdLst>
                <a:gd name="T0" fmla="*/ 0 w 15"/>
                <a:gd name="T1" fmla="*/ 19 h 36"/>
                <a:gd name="T2" fmla="*/ 13 w 15"/>
                <a:gd name="T3" fmla="*/ 36 h 36"/>
                <a:gd name="T4" fmla="*/ 15 w 15"/>
                <a:gd name="T5" fmla="*/ 0 h 36"/>
                <a:gd name="T6" fmla="*/ 0 w 15"/>
                <a:gd name="T7" fmla="*/ 19 h 36"/>
              </a:gdLst>
              <a:ahLst/>
              <a:cxnLst>
                <a:cxn ang="0">
                  <a:pos x="T0" y="T1"/>
                </a:cxn>
                <a:cxn ang="0">
                  <a:pos x="T2" y="T3"/>
                </a:cxn>
                <a:cxn ang="0">
                  <a:pos x="T4" y="T5"/>
                </a:cxn>
                <a:cxn ang="0">
                  <a:pos x="T6" y="T7"/>
                </a:cxn>
              </a:cxnLst>
              <a:rect l="0" t="0" r="r" b="b"/>
              <a:pathLst>
                <a:path w="15" h="36">
                  <a:moveTo>
                    <a:pt x="0" y="19"/>
                  </a:moveTo>
                  <a:lnTo>
                    <a:pt x="13" y="36"/>
                  </a:lnTo>
                  <a:lnTo>
                    <a:pt x="15" y="0"/>
                  </a:lnTo>
                  <a:lnTo>
                    <a:pt x="0" y="19"/>
                  </a:lnTo>
                </a:path>
              </a:pathLst>
            </a:custGeom>
            <a:solidFill>
              <a:srgbClr val="FF4040"/>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16" name="Freeform 1111">
              <a:extLst>
                <a:ext uri="{FF2B5EF4-FFF2-40B4-BE49-F238E27FC236}">
                  <a16:creationId xmlns:a16="http://schemas.microsoft.com/office/drawing/2014/main" id="{4433433C-73CC-47A4-95FD-B547B6672463}"/>
                </a:ext>
              </a:extLst>
            </p:cNvPr>
            <p:cNvSpPr>
              <a:spLocks/>
            </p:cNvSpPr>
            <p:nvPr/>
          </p:nvSpPr>
          <p:spPr bwMode="auto">
            <a:xfrm>
              <a:off x="3076425" y="7186522"/>
              <a:ext cx="25898" cy="60728"/>
            </a:xfrm>
            <a:custGeom>
              <a:avLst/>
              <a:gdLst>
                <a:gd name="T0" fmla="*/ 15 w 32"/>
                <a:gd name="T1" fmla="*/ 0 h 60"/>
                <a:gd name="T2" fmla="*/ 2 w 32"/>
                <a:gd name="T3" fmla="*/ 15 h 60"/>
                <a:gd name="T4" fmla="*/ 0 w 32"/>
                <a:gd name="T5" fmla="*/ 45 h 60"/>
                <a:gd name="T6" fmla="*/ 17 w 32"/>
                <a:gd name="T7" fmla="*/ 60 h 60"/>
                <a:gd name="T8" fmla="*/ 32 w 32"/>
                <a:gd name="T9" fmla="*/ 36 h 60"/>
                <a:gd name="T10" fmla="*/ 15 w 32"/>
                <a:gd name="T11" fmla="*/ 0 h 60"/>
              </a:gdLst>
              <a:ahLst/>
              <a:cxnLst>
                <a:cxn ang="0">
                  <a:pos x="T0" y="T1"/>
                </a:cxn>
                <a:cxn ang="0">
                  <a:pos x="T2" y="T3"/>
                </a:cxn>
                <a:cxn ang="0">
                  <a:pos x="T4" y="T5"/>
                </a:cxn>
                <a:cxn ang="0">
                  <a:pos x="T6" y="T7"/>
                </a:cxn>
                <a:cxn ang="0">
                  <a:pos x="T8" y="T9"/>
                </a:cxn>
                <a:cxn ang="0">
                  <a:pos x="T10" y="T11"/>
                </a:cxn>
              </a:cxnLst>
              <a:rect l="0" t="0" r="r" b="b"/>
              <a:pathLst>
                <a:path w="32" h="60">
                  <a:moveTo>
                    <a:pt x="15" y="0"/>
                  </a:moveTo>
                  <a:lnTo>
                    <a:pt x="2" y="15"/>
                  </a:lnTo>
                  <a:lnTo>
                    <a:pt x="0" y="45"/>
                  </a:lnTo>
                  <a:lnTo>
                    <a:pt x="17" y="60"/>
                  </a:lnTo>
                  <a:lnTo>
                    <a:pt x="32" y="36"/>
                  </a:lnTo>
                  <a:lnTo>
                    <a:pt x="15" y="0"/>
                  </a:lnTo>
                  <a:close/>
                </a:path>
              </a:pathLst>
            </a:custGeom>
            <a:solidFill>
              <a:srgbClr val="FF4040"/>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grpSp>
          <p:nvGrpSpPr>
            <p:cNvPr id="217" name="Group 718">
              <a:extLst>
                <a:ext uri="{FF2B5EF4-FFF2-40B4-BE49-F238E27FC236}">
                  <a16:creationId xmlns:a16="http://schemas.microsoft.com/office/drawing/2014/main" id="{CCD16F95-0AB3-4856-9339-8567979911D3}"/>
                </a:ext>
              </a:extLst>
            </p:cNvPr>
            <p:cNvGrpSpPr/>
            <p:nvPr/>
          </p:nvGrpSpPr>
          <p:grpSpPr>
            <a:xfrm>
              <a:off x="2672586" y="6252321"/>
              <a:ext cx="2763748" cy="1080961"/>
              <a:chOff x="3018127" y="5806743"/>
              <a:chExt cx="2763748" cy="1080961"/>
            </a:xfrm>
            <a:solidFill>
              <a:srgbClr val="FF4040"/>
            </a:solidFill>
          </p:grpSpPr>
          <p:sp>
            <p:nvSpPr>
              <p:cNvPr id="218" name="Freeform 1040">
                <a:extLst>
                  <a:ext uri="{FF2B5EF4-FFF2-40B4-BE49-F238E27FC236}">
                    <a16:creationId xmlns:a16="http://schemas.microsoft.com/office/drawing/2014/main" id="{3DCA7A78-1822-437D-A229-AE87A18693D8}"/>
                  </a:ext>
                </a:extLst>
              </p:cNvPr>
              <p:cNvSpPr>
                <a:spLocks/>
              </p:cNvSpPr>
              <p:nvPr/>
            </p:nvSpPr>
            <p:spPr bwMode="auto">
              <a:xfrm>
                <a:off x="3294097" y="6451473"/>
                <a:ext cx="13758" cy="10121"/>
              </a:xfrm>
              <a:custGeom>
                <a:avLst/>
                <a:gdLst>
                  <a:gd name="T0" fmla="*/ 0 w 17"/>
                  <a:gd name="T1" fmla="*/ 10 h 10"/>
                  <a:gd name="T2" fmla="*/ 13 w 17"/>
                  <a:gd name="T3" fmla="*/ 0 h 10"/>
                  <a:gd name="T4" fmla="*/ 17 w 17"/>
                  <a:gd name="T5" fmla="*/ 6 h 10"/>
                  <a:gd name="T6" fmla="*/ 0 w 17"/>
                  <a:gd name="T7" fmla="*/ 10 h 10"/>
                </a:gdLst>
                <a:ahLst/>
                <a:cxnLst>
                  <a:cxn ang="0">
                    <a:pos x="T0" y="T1"/>
                  </a:cxn>
                  <a:cxn ang="0">
                    <a:pos x="T2" y="T3"/>
                  </a:cxn>
                  <a:cxn ang="0">
                    <a:pos x="T4" y="T5"/>
                  </a:cxn>
                  <a:cxn ang="0">
                    <a:pos x="T6" y="T7"/>
                  </a:cxn>
                </a:cxnLst>
                <a:rect l="0" t="0" r="r" b="b"/>
                <a:pathLst>
                  <a:path w="17" h="10">
                    <a:moveTo>
                      <a:pt x="0" y="10"/>
                    </a:moveTo>
                    <a:lnTo>
                      <a:pt x="13" y="0"/>
                    </a:lnTo>
                    <a:lnTo>
                      <a:pt x="17" y="6"/>
                    </a:lnTo>
                    <a:lnTo>
                      <a:pt x="0" y="10"/>
                    </a:lnTo>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19" name="Freeform 1046">
                <a:extLst>
                  <a:ext uri="{FF2B5EF4-FFF2-40B4-BE49-F238E27FC236}">
                    <a16:creationId xmlns:a16="http://schemas.microsoft.com/office/drawing/2014/main" id="{E84B2EB2-E6CB-4DEA-848C-A61178989101}"/>
                  </a:ext>
                </a:extLst>
              </p:cNvPr>
              <p:cNvSpPr>
                <a:spLocks/>
              </p:cNvSpPr>
              <p:nvPr/>
            </p:nvSpPr>
            <p:spPr bwMode="auto">
              <a:xfrm>
                <a:off x="3272246" y="6769284"/>
                <a:ext cx="18614" cy="44534"/>
              </a:xfrm>
              <a:custGeom>
                <a:avLst/>
                <a:gdLst>
                  <a:gd name="T0" fmla="*/ 0 w 23"/>
                  <a:gd name="T1" fmla="*/ 6 h 44"/>
                  <a:gd name="T2" fmla="*/ 4 w 23"/>
                  <a:gd name="T3" fmla="*/ 40 h 44"/>
                  <a:gd name="T4" fmla="*/ 15 w 23"/>
                  <a:gd name="T5" fmla="*/ 44 h 44"/>
                  <a:gd name="T6" fmla="*/ 23 w 23"/>
                  <a:gd name="T7" fmla="*/ 17 h 44"/>
                  <a:gd name="T8" fmla="*/ 15 w 23"/>
                  <a:gd name="T9" fmla="*/ 0 h 44"/>
                  <a:gd name="T10" fmla="*/ 0 w 23"/>
                  <a:gd name="T11" fmla="*/ 6 h 44"/>
                </a:gdLst>
                <a:ahLst/>
                <a:cxnLst>
                  <a:cxn ang="0">
                    <a:pos x="T0" y="T1"/>
                  </a:cxn>
                  <a:cxn ang="0">
                    <a:pos x="T2" y="T3"/>
                  </a:cxn>
                  <a:cxn ang="0">
                    <a:pos x="T4" y="T5"/>
                  </a:cxn>
                  <a:cxn ang="0">
                    <a:pos x="T6" y="T7"/>
                  </a:cxn>
                  <a:cxn ang="0">
                    <a:pos x="T8" y="T9"/>
                  </a:cxn>
                  <a:cxn ang="0">
                    <a:pos x="T10" y="T11"/>
                  </a:cxn>
                </a:cxnLst>
                <a:rect l="0" t="0" r="r" b="b"/>
                <a:pathLst>
                  <a:path w="23" h="44">
                    <a:moveTo>
                      <a:pt x="0" y="6"/>
                    </a:moveTo>
                    <a:lnTo>
                      <a:pt x="4" y="40"/>
                    </a:lnTo>
                    <a:lnTo>
                      <a:pt x="15" y="44"/>
                    </a:lnTo>
                    <a:lnTo>
                      <a:pt x="23" y="17"/>
                    </a:lnTo>
                    <a:lnTo>
                      <a:pt x="15" y="0"/>
                    </a:lnTo>
                    <a:lnTo>
                      <a:pt x="0" y="6"/>
                    </a:lnTo>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20" name="Freeform 1110">
                <a:extLst>
                  <a:ext uri="{FF2B5EF4-FFF2-40B4-BE49-F238E27FC236}">
                    <a16:creationId xmlns:a16="http://schemas.microsoft.com/office/drawing/2014/main" id="{8B3DC134-AD33-4472-BED8-C37288E10DA9}"/>
                  </a:ext>
                </a:extLst>
              </p:cNvPr>
              <p:cNvSpPr>
                <a:spLocks noEditPoints="1"/>
              </p:cNvSpPr>
              <p:nvPr/>
            </p:nvSpPr>
            <p:spPr bwMode="auto">
              <a:xfrm>
                <a:off x="3094202" y="5806743"/>
                <a:ext cx="2687673" cy="1080961"/>
              </a:xfrm>
              <a:custGeom>
                <a:avLst/>
                <a:gdLst>
                  <a:gd name="T0" fmla="*/ 2797 w 3321"/>
                  <a:gd name="T1" fmla="*/ 261 h 1068"/>
                  <a:gd name="T2" fmla="*/ 2177 w 3321"/>
                  <a:gd name="T3" fmla="*/ 160 h 1068"/>
                  <a:gd name="T4" fmla="*/ 2005 w 3321"/>
                  <a:gd name="T5" fmla="*/ 94 h 1068"/>
                  <a:gd name="T6" fmla="*/ 1668 w 3321"/>
                  <a:gd name="T7" fmla="*/ 64 h 1068"/>
                  <a:gd name="T8" fmla="*/ 1366 w 3321"/>
                  <a:gd name="T9" fmla="*/ 175 h 1068"/>
                  <a:gd name="T10" fmla="*/ 1306 w 3321"/>
                  <a:gd name="T11" fmla="*/ 365 h 1068"/>
                  <a:gd name="T12" fmla="*/ 1170 w 3321"/>
                  <a:gd name="T13" fmla="*/ 269 h 1068"/>
                  <a:gd name="T14" fmla="*/ 776 w 3321"/>
                  <a:gd name="T15" fmla="*/ 412 h 1068"/>
                  <a:gd name="T16" fmla="*/ 565 w 3321"/>
                  <a:gd name="T17" fmla="*/ 301 h 1068"/>
                  <a:gd name="T18" fmla="*/ 505 w 3321"/>
                  <a:gd name="T19" fmla="*/ 224 h 1068"/>
                  <a:gd name="T20" fmla="*/ 249 w 3321"/>
                  <a:gd name="T21" fmla="*/ 436 h 1068"/>
                  <a:gd name="T22" fmla="*/ 188 w 3321"/>
                  <a:gd name="T23" fmla="*/ 543 h 1068"/>
                  <a:gd name="T24" fmla="*/ 399 w 3321"/>
                  <a:gd name="T25" fmla="*/ 532 h 1068"/>
                  <a:gd name="T26" fmla="*/ 467 w 3321"/>
                  <a:gd name="T27" fmla="*/ 521 h 1068"/>
                  <a:gd name="T28" fmla="*/ 411 w 3321"/>
                  <a:gd name="T29" fmla="*/ 664 h 1068"/>
                  <a:gd name="T30" fmla="*/ 226 w 3321"/>
                  <a:gd name="T31" fmla="*/ 654 h 1068"/>
                  <a:gd name="T32" fmla="*/ 0 w 3321"/>
                  <a:gd name="T33" fmla="*/ 799 h 1068"/>
                  <a:gd name="T34" fmla="*/ 345 w 3321"/>
                  <a:gd name="T35" fmla="*/ 972 h 1068"/>
                  <a:gd name="T36" fmla="*/ 439 w 3321"/>
                  <a:gd name="T37" fmla="*/ 1019 h 1068"/>
                  <a:gd name="T38" fmla="*/ 558 w 3321"/>
                  <a:gd name="T39" fmla="*/ 863 h 1068"/>
                  <a:gd name="T40" fmla="*/ 661 w 3321"/>
                  <a:gd name="T41" fmla="*/ 848 h 1068"/>
                  <a:gd name="T42" fmla="*/ 844 w 3321"/>
                  <a:gd name="T43" fmla="*/ 980 h 1068"/>
                  <a:gd name="T44" fmla="*/ 876 w 3321"/>
                  <a:gd name="T45" fmla="*/ 884 h 1068"/>
                  <a:gd name="T46" fmla="*/ 993 w 3321"/>
                  <a:gd name="T47" fmla="*/ 936 h 1068"/>
                  <a:gd name="T48" fmla="*/ 1225 w 3321"/>
                  <a:gd name="T49" fmla="*/ 1032 h 1068"/>
                  <a:gd name="T50" fmla="*/ 1408 w 3321"/>
                  <a:gd name="T51" fmla="*/ 955 h 1068"/>
                  <a:gd name="T52" fmla="*/ 1815 w 3321"/>
                  <a:gd name="T53" fmla="*/ 733 h 1068"/>
                  <a:gd name="T54" fmla="*/ 2305 w 3321"/>
                  <a:gd name="T55" fmla="*/ 927 h 1068"/>
                  <a:gd name="T56" fmla="*/ 2612 w 3321"/>
                  <a:gd name="T57" fmla="*/ 551 h 1068"/>
                  <a:gd name="T58" fmla="*/ 2750 w 3321"/>
                  <a:gd name="T59" fmla="*/ 748 h 1068"/>
                  <a:gd name="T60" fmla="*/ 3095 w 3321"/>
                  <a:gd name="T61" fmla="*/ 457 h 1068"/>
                  <a:gd name="T62" fmla="*/ 286 w 3321"/>
                  <a:gd name="T63" fmla="*/ 506 h 1068"/>
                  <a:gd name="T64" fmla="*/ 384 w 3321"/>
                  <a:gd name="T65" fmla="*/ 312 h 1068"/>
                  <a:gd name="T66" fmla="*/ 179 w 3321"/>
                  <a:gd name="T67" fmla="*/ 750 h 1068"/>
                  <a:gd name="T68" fmla="*/ 198 w 3321"/>
                  <a:gd name="T69" fmla="*/ 854 h 1068"/>
                  <a:gd name="T70" fmla="*/ 298 w 3321"/>
                  <a:gd name="T71" fmla="*/ 816 h 1068"/>
                  <a:gd name="T72" fmla="*/ 256 w 3321"/>
                  <a:gd name="T73" fmla="*/ 833 h 1068"/>
                  <a:gd name="T74" fmla="*/ 482 w 3321"/>
                  <a:gd name="T75" fmla="*/ 810 h 1068"/>
                  <a:gd name="T76" fmla="*/ 505 w 3321"/>
                  <a:gd name="T77" fmla="*/ 645 h 1068"/>
                  <a:gd name="T78" fmla="*/ 546 w 3321"/>
                  <a:gd name="T79" fmla="*/ 801 h 1068"/>
                  <a:gd name="T80" fmla="*/ 586 w 3321"/>
                  <a:gd name="T81" fmla="*/ 662 h 1068"/>
                  <a:gd name="T82" fmla="*/ 603 w 3321"/>
                  <a:gd name="T83" fmla="*/ 692 h 1068"/>
                  <a:gd name="T84" fmla="*/ 739 w 3321"/>
                  <a:gd name="T85" fmla="*/ 805 h 1068"/>
                  <a:gd name="T86" fmla="*/ 869 w 3321"/>
                  <a:gd name="T87" fmla="*/ 921 h 1068"/>
                  <a:gd name="T88" fmla="*/ 820 w 3321"/>
                  <a:gd name="T89" fmla="*/ 910 h 1068"/>
                  <a:gd name="T90" fmla="*/ 848 w 3321"/>
                  <a:gd name="T91" fmla="*/ 944 h 1068"/>
                  <a:gd name="T92" fmla="*/ 876 w 3321"/>
                  <a:gd name="T93" fmla="*/ 801 h 1068"/>
                  <a:gd name="T94" fmla="*/ 986 w 3321"/>
                  <a:gd name="T95" fmla="*/ 925 h 1068"/>
                  <a:gd name="T96" fmla="*/ 991 w 3321"/>
                  <a:gd name="T97" fmla="*/ 735 h 1068"/>
                  <a:gd name="T98" fmla="*/ 1023 w 3321"/>
                  <a:gd name="T99" fmla="*/ 705 h 1068"/>
                  <a:gd name="T100" fmla="*/ 1029 w 3321"/>
                  <a:gd name="T101" fmla="*/ 927 h 1068"/>
                  <a:gd name="T102" fmla="*/ 1063 w 3321"/>
                  <a:gd name="T103" fmla="*/ 833 h 1068"/>
                  <a:gd name="T104" fmla="*/ 1063 w 3321"/>
                  <a:gd name="T105" fmla="*/ 916 h 1068"/>
                  <a:gd name="T106" fmla="*/ 1104 w 3321"/>
                  <a:gd name="T107" fmla="*/ 927 h 1068"/>
                  <a:gd name="T108" fmla="*/ 1159 w 3321"/>
                  <a:gd name="T109" fmla="*/ 645 h 1068"/>
                  <a:gd name="T110" fmla="*/ 1244 w 3321"/>
                  <a:gd name="T111" fmla="*/ 953 h 1068"/>
                  <a:gd name="T112" fmla="*/ 1242 w 3321"/>
                  <a:gd name="T113" fmla="*/ 991 h 1068"/>
                  <a:gd name="T114" fmla="*/ 1278 w 3321"/>
                  <a:gd name="T115" fmla="*/ 914 h 1068"/>
                  <a:gd name="T116" fmla="*/ 1280 w 3321"/>
                  <a:gd name="T117" fmla="*/ 961 h 1068"/>
                  <a:gd name="T118" fmla="*/ 1325 w 3321"/>
                  <a:gd name="T119" fmla="*/ 901 h 1068"/>
                  <a:gd name="T120" fmla="*/ 1351 w 3321"/>
                  <a:gd name="T121" fmla="*/ 737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21" h="1068">
                    <a:moveTo>
                      <a:pt x="3270" y="393"/>
                    </a:moveTo>
                    <a:lnTo>
                      <a:pt x="3321" y="367"/>
                    </a:lnTo>
                    <a:lnTo>
                      <a:pt x="3285" y="344"/>
                    </a:lnTo>
                    <a:lnTo>
                      <a:pt x="3259" y="346"/>
                    </a:lnTo>
                    <a:lnTo>
                      <a:pt x="3251" y="337"/>
                    </a:lnTo>
                    <a:lnTo>
                      <a:pt x="3238" y="340"/>
                    </a:lnTo>
                    <a:lnTo>
                      <a:pt x="3246" y="363"/>
                    </a:lnTo>
                    <a:lnTo>
                      <a:pt x="3223" y="323"/>
                    </a:lnTo>
                    <a:lnTo>
                      <a:pt x="3206" y="323"/>
                    </a:lnTo>
                    <a:lnTo>
                      <a:pt x="3119" y="273"/>
                    </a:lnTo>
                    <a:lnTo>
                      <a:pt x="2984" y="254"/>
                    </a:lnTo>
                    <a:lnTo>
                      <a:pt x="2976" y="267"/>
                    </a:lnTo>
                    <a:lnTo>
                      <a:pt x="2991" y="282"/>
                    </a:lnTo>
                    <a:lnTo>
                      <a:pt x="2976" y="290"/>
                    </a:lnTo>
                    <a:lnTo>
                      <a:pt x="2946" y="278"/>
                    </a:lnTo>
                    <a:lnTo>
                      <a:pt x="2935" y="261"/>
                    </a:lnTo>
                    <a:lnTo>
                      <a:pt x="2921" y="271"/>
                    </a:lnTo>
                    <a:lnTo>
                      <a:pt x="2844" y="263"/>
                    </a:lnTo>
                    <a:lnTo>
                      <a:pt x="2829" y="273"/>
                    </a:lnTo>
                    <a:lnTo>
                      <a:pt x="2797" y="261"/>
                    </a:lnTo>
                    <a:lnTo>
                      <a:pt x="2806" y="241"/>
                    </a:lnTo>
                    <a:lnTo>
                      <a:pt x="2784" y="226"/>
                    </a:lnTo>
                    <a:lnTo>
                      <a:pt x="2678" y="229"/>
                    </a:lnTo>
                    <a:lnTo>
                      <a:pt x="2663" y="209"/>
                    </a:lnTo>
                    <a:lnTo>
                      <a:pt x="2616" y="203"/>
                    </a:lnTo>
                    <a:lnTo>
                      <a:pt x="2633" y="199"/>
                    </a:lnTo>
                    <a:lnTo>
                      <a:pt x="2625" y="186"/>
                    </a:lnTo>
                    <a:lnTo>
                      <a:pt x="2484" y="164"/>
                    </a:lnTo>
                    <a:lnTo>
                      <a:pt x="2460" y="192"/>
                    </a:lnTo>
                    <a:lnTo>
                      <a:pt x="2463" y="209"/>
                    </a:lnTo>
                    <a:lnTo>
                      <a:pt x="2429" y="218"/>
                    </a:lnTo>
                    <a:lnTo>
                      <a:pt x="2386" y="205"/>
                    </a:lnTo>
                    <a:lnTo>
                      <a:pt x="2356" y="211"/>
                    </a:lnTo>
                    <a:lnTo>
                      <a:pt x="2339" y="192"/>
                    </a:lnTo>
                    <a:lnTo>
                      <a:pt x="2316" y="233"/>
                    </a:lnTo>
                    <a:lnTo>
                      <a:pt x="2271" y="205"/>
                    </a:lnTo>
                    <a:lnTo>
                      <a:pt x="2284" y="160"/>
                    </a:lnTo>
                    <a:lnTo>
                      <a:pt x="2190" y="132"/>
                    </a:lnTo>
                    <a:lnTo>
                      <a:pt x="2179" y="135"/>
                    </a:lnTo>
                    <a:lnTo>
                      <a:pt x="2177" y="160"/>
                    </a:lnTo>
                    <a:lnTo>
                      <a:pt x="2141" y="162"/>
                    </a:lnTo>
                    <a:lnTo>
                      <a:pt x="2096" y="154"/>
                    </a:lnTo>
                    <a:lnTo>
                      <a:pt x="2100" y="145"/>
                    </a:lnTo>
                    <a:lnTo>
                      <a:pt x="2052" y="139"/>
                    </a:lnTo>
                    <a:lnTo>
                      <a:pt x="2011" y="145"/>
                    </a:lnTo>
                    <a:lnTo>
                      <a:pt x="2030" y="156"/>
                    </a:lnTo>
                    <a:lnTo>
                      <a:pt x="2011" y="154"/>
                    </a:lnTo>
                    <a:lnTo>
                      <a:pt x="2000" y="128"/>
                    </a:lnTo>
                    <a:lnTo>
                      <a:pt x="1994" y="139"/>
                    </a:lnTo>
                    <a:lnTo>
                      <a:pt x="1951" y="128"/>
                    </a:lnTo>
                    <a:lnTo>
                      <a:pt x="1947" y="141"/>
                    </a:lnTo>
                    <a:lnTo>
                      <a:pt x="1968" y="139"/>
                    </a:lnTo>
                    <a:lnTo>
                      <a:pt x="1892" y="154"/>
                    </a:lnTo>
                    <a:lnTo>
                      <a:pt x="1892" y="154"/>
                    </a:lnTo>
                    <a:lnTo>
                      <a:pt x="1900" y="164"/>
                    </a:lnTo>
                    <a:lnTo>
                      <a:pt x="1851" y="175"/>
                    </a:lnTo>
                    <a:lnTo>
                      <a:pt x="1892" y="154"/>
                    </a:lnTo>
                    <a:lnTo>
                      <a:pt x="1890" y="154"/>
                    </a:lnTo>
                    <a:lnTo>
                      <a:pt x="1892" y="154"/>
                    </a:lnTo>
                    <a:lnTo>
                      <a:pt x="2005" y="94"/>
                    </a:lnTo>
                    <a:lnTo>
                      <a:pt x="2015" y="77"/>
                    </a:lnTo>
                    <a:lnTo>
                      <a:pt x="1994" y="68"/>
                    </a:lnTo>
                    <a:lnTo>
                      <a:pt x="2009" y="75"/>
                    </a:lnTo>
                    <a:lnTo>
                      <a:pt x="2017" y="64"/>
                    </a:lnTo>
                    <a:lnTo>
                      <a:pt x="1971" y="36"/>
                    </a:lnTo>
                    <a:lnTo>
                      <a:pt x="1885" y="45"/>
                    </a:lnTo>
                    <a:lnTo>
                      <a:pt x="1907" y="26"/>
                    </a:lnTo>
                    <a:lnTo>
                      <a:pt x="1856" y="28"/>
                    </a:lnTo>
                    <a:lnTo>
                      <a:pt x="1885" y="15"/>
                    </a:lnTo>
                    <a:lnTo>
                      <a:pt x="1851" y="0"/>
                    </a:lnTo>
                    <a:lnTo>
                      <a:pt x="1802" y="23"/>
                    </a:lnTo>
                    <a:lnTo>
                      <a:pt x="1800" y="43"/>
                    </a:lnTo>
                    <a:lnTo>
                      <a:pt x="1760" y="45"/>
                    </a:lnTo>
                    <a:lnTo>
                      <a:pt x="1777" y="58"/>
                    </a:lnTo>
                    <a:lnTo>
                      <a:pt x="1758" y="51"/>
                    </a:lnTo>
                    <a:lnTo>
                      <a:pt x="1721" y="64"/>
                    </a:lnTo>
                    <a:lnTo>
                      <a:pt x="1709" y="64"/>
                    </a:lnTo>
                    <a:lnTo>
                      <a:pt x="1711" y="56"/>
                    </a:lnTo>
                    <a:lnTo>
                      <a:pt x="1660" y="58"/>
                    </a:lnTo>
                    <a:lnTo>
                      <a:pt x="1668" y="64"/>
                    </a:lnTo>
                    <a:lnTo>
                      <a:pt x="1559" y="92"/>
                    </a:lnTo>
                    <a:lnTo>
                      <a:pt x="1572" y="94"/>
                    </a:lnTo>
                    <a:lnTo>
                      <a:pt x="1555" y="107"/>
                    </a:lnTo>
                    <a:lnTo>
                      <a:pt x="1540" y="100"/>
                    </a:lnTo>
                    <a:lnTo>
                      <a:pt x="1555" y="132"/>
                    </a:lnTo>
                    <a:lnTo>
                      <a:pt x="1449" y="145"/>
                    </a:lnTo>
                    <a:lnTo>
                      <a:pt x="1459" y="179"/>
                    </a:lnTo>
                    <a:lnTo>
                      <a:pt x="1504" y="205"/>
                    </a:lnTo>
                    <a:lnTo>
                      <a:pt x="1496" y="254"/>
                    </a:lnTo>
                    <a:lnTo>
                      <a:pt x="1479" y="241"/>
                    </a:lnTo>
                    <a:lnTo>
                      <a:pt x="1481" y="218"/>
                    </a:lnTo>
                    <a:lnTo>
                      <a:pt x="1496" y="205"/>
                    </a:lnTo>
                    <a:lnTo>
                      <a:pt x="1415" y="182"/>
                    </a:lnTo>
                    <a:lnTo>
                      <a:pt x="1398" y="188"/>
                    </a:lnTo>
                    <a:lnTo>
                      <a:pt x="1404" y="199"/>
                    </a:lnTo>
                    <a:lnTo>
                      <a:pt x="1374" y="196"/>
                    </a:lnTo>
                    <a:lnTo>
                      <a:pt x="1415" y="226"/>
                    </a:lnTo>
                    <a:lnTo>
                      <a:pt x="1370" y="216"/>
                    </a:lnTo>
                    <a:lnTo>
                      <a:pt x="1359" y="211"/>
                    </a:lnTo>
                    <a:lnTo>
                      <a:pt x="1366" y="175"/>
                    </a:lnTo>
                    <a:lnTo>
                      <a:pt x="1351" y="167"/>
                    </a:lnTo>
                    <a:lnTo>
                      <a:pt x="1355" y="184"/>
                    </a:lnTo>
                    <a:lnTo>
                      <a:pt x="1323" y="209"/>
                    </a:lnTo>
                    <a:lnTo>
                      <a:pt x="1344" y="235"/>
                    </a:lnTo>
                    <a:lnTo>
                      <a:pt x="1334" y="278"/>
                    </a:lnTo>
                    <a:lnTo>
                      <a:pt x="1378" y="286"/>
                    </a:lnTo>
                    <a:lnTo>
                      <a:pt x="1385" y="284"/>
                    </a:lnTo>
                    <a:lnTo>
                      <a:pt x="1387" y="286"/>
                    </a:lnTo>
                    <a:lnTo>
                      <a:pt x="1402" y="290"/>
                    </a:lnTo>
                    <a:lnTo>
                      <a:pt x="1410" y="308"/>
                    </a:lnTo>
                    <a:lnTo>
                      <a:pt x="1400" y="320"/>
                    </a:lnTo>
                    <a:lnTo>
                      <a:pt x="1423" y="327"/>
                    </a:lnTo>
                    <a:lnTo>
                      <a:pt x="1393" y="320"/>
                    </a:lnTo>
                    <a:lnTo>
                      <a:pt x="1395" y="301"/>
                    </a:lnTo>
                    <a:lnTo>
                      <a:pt x="1387" y="286"/>
                    </a:lnTo>
                    <a:lnTo>
                      <a:pt x="1378" y="286"/>
                    </a:lnTo>
                    <a:lnTo>
                      <a:pt x="1361" y="290"/>
                    </a:lnTo>
                    <a:lnTo>
                      <a:pt x="1344" y="295"/>
                    </a:lnTo>
                    <a:lnTo>
                      <a:pt x="1351" y="323"/>
                    </a:lnTo>
                    <a:lnTo>
                      <a:pt x="1306" y="365"/>
                    </a:lnTo>
                    <a:lnTo>
                      <a:pt x="1268" y="352"/>
                    </a:lnTo>
                    <a:lnTo>
                      <a:pt x="1304" y="344"/>
                    </a:lnTo>
                    <a:lnTo>
                      <a:pt x="1295" y="337"/>
                    </a:lnTo>
                    <a:lnTo>
                      <a:pt x="1323" y="323"/>
                    </a:lnTo>
                    <a:lnTo>
                      <a:pt x="1329" y="301"/>
                    </a:lnTo>
                    <a:lnTo>
                      <a:pt x="1312" y="282"/>
                    </a:lnTo>
                    <a:lnTo>
                      <a:pt x="1317" y="229"/>
                    </a:lnTo>
                    <a:lnTo>
                      <a:pt x="1302" y="209"/>
                    </a:lnTo>
                    <a:lnTo>
                      <a:pt x="1314" y="169"/>
                    </a:lnTo>
                    <a:lnTo>
                      <a:pt x="1297" y="162"/>
                    </a:lnTo>
                    <a:lnTo>
                      <a:pt x="1259" y="162"/>
                    </a:lnTo>
                    <a:lnTo>
                      <a:pt x="1242" y="201"/>
                    </a:lnTo>
                    <a:lnTo>
                      <a:pt x="1217" y="216"/>
                    </a:lnTo>
                    <a:lnTo>
                      <a:pt x="1212" y="229"/>
                    </a:lnTo>
                    <a:lnTo>
                      <a:pt x="1227" y="233"/>
                    </a:lnTo>
                    <a:lnTo>
                      <a:pt x="1219" y="265"/>
                    </a:lnTo>
                    <a:lnTo>
                      <a:pt x="1240" y="269"/>
                    </a:lnTo>
                    <a:lnTo>
                      <a:pt x="1255" y="290"/>
                    </a:lnTo>
                    <a:lnTo>
                      <a:pt x="1242" y="310"/>
                    </a:lnTo>
                    <a:lnTo>
                      <a:pt x="1170" y="269"/>
                    </a:lnTo>
                    <a:lnTo>
                      <a:pt x="1116" y="258"/>
                    </a:lnTo>
                    <a:lnTo>
                      <a:pt x="1106" y="267"/>
                    </a:lnTo>
                    <a:lnTo>
                      <a:pt x="1114" y="288"/>
                    </a:lnTo>
                    <a:lnTo>
                      <a:pt x="1097" y="303"/>
                    </a:lnTo>
                    <a:lnTo>
                      <a:pt x="1082" y="284"/>
                    </a:lnTo>
                    <a:lnTo>
                      <a:pt x="1010" y="310"/>
                    </a:lnTo>
                    <a:lnTo>
                      <a:pt x="995" y="290"/>
                    </a:lnTo>
                    <a:lnTo>
                      <a:pt x="1010" y="284"/>
                    </a:lnTo>
                    <a:lnTo>
                      <a:pt x="995" y="286"/>
                    </a:lnTo>
                    <a:lnTo>
                      <a:pt x="897" y="327"/>
                    </a:lnTo>
                    <a:lnTo>
                      <a:pt x="871" y="352"/>
                    </a:lnTo>
                    <a:lnTo>
                      <a:pt x="844" y="329"/>
                    </a:lnTo>
                    <a:lnTo>
                      <a:pt x="871" y="318"/>
                    </a:lnTo>
                    <a:lnTo>
                      <a:pt x="869" y="310"/>
                    </a:lnTo>
                    <a:lnTo>
                      <a:pt x="816" y="295"/>
                    </a:lnTo>
                    <a:lnTo>
                      <a:pt x="829" y="305"/>
                    </a:lnTo>
                    <a:lnTo>
                      <a:pt x="831" y="374"/>
                    </a:lnTo>
                    <a:lnTo>
                      <a:pt x="799" y="357"/>
                    </a:lnTo>
                    <a:lnTo>
                      <a:pt x="754" y="382"/>
                    </a:lnTo>
                    <a:lnTo>
                      <a:pt x="776" y="412"/>
                    </a:lnTo>
                    <a:lnTo>
                      <a:pt x="729" y="408"/>
                    </a:lnTo>
                    <a:lnTo>
                      <a:pt x="707" y="393"/>
                    </a:lnTo>
                    <a:lnTo>
                      <a:pt x="701" y="406"/>
                    </a:lnTo>
                    <a:lnTo>
                      <a:pt x="724" y="412"/>
                    </a:lnTo>
                    <a:lnTo>
                      <a:pt x="731" y="429"/>
                    </a:lnTo>
                    <a:lnTo>
                      <a:pt x="718" y="431"/>
                    </a:lnTo>
                    <a:lnTo>
                      <a:pt x="669" y="412"/>
                    </a:lnTo>
                    <a:lnTo>
                      <a:pt x="671" y="374"/>
                    </a:lnTo>
                    <a:lnTo>
                      <a:pt x="622" y="340"/>
                    </a:lnTo>
                    <a:lnTo>
                      <a:pt x="741" y="370"/>
                    </a:lnTo>
                    <a:lnTo>
                      <a:pt x="780" y="348"/>
                    </a:lnTo>
                    <a:lnTo>
                      <a:pt x="778" y="325"/>
                    </a:lnTo>
                    <a:lnTo>
                      <a:pt x="688" y="278"/>
                    </a:lnTo>
                    <a:lnTo>
                      <a:pt x="639" y="276"/>
                    </a:lnTo>
                    <a:lnTo>
                      <a:pt x="624" y="267"/>
                    </a:lnTo>
                    <a:lnTo>
                      <a:pt x="641" y="263"/>
                    </a:lnTo>
                    <a:lnTo>
                      <a:pt x="620" y="258"/>
                    </a:lnTo>
                    <a:lnTo>
                      <a:pt x="603" y="261"/>
                    </a:lnTo>
                    <a:lnTo>
                      <a:pt x="571" y="282"/>
                    </a:lnTo>
                    <a:lnTo>
                      <a:pt x="565" y="301"/>
                    </a:lnTo>
                    <a:lnTo>
                      <a:pt x="565" y="301"/>
                    </a:lnTo>
                    <a:lnTo>
                      <a:pt x="571" y="282"/>
                    </a:lnTo>
                    <a:lnTo>
                      <a:pt x="573" y="263"/>
                    </a:lnTo>
                    <a:lnTo>
                      <a:pt x="575" y="263"/>
                    </a:lnTo>
                    <a:lnTo>
                      <a:pt x="573" y="282"/>
                    </a:lnTo>
                    <a:lnTo>
                      <a:pt x="605" y="258"/>
                    </a:lnTo>
                    <a:lnTo>
                      <a:pt x="584" y="263"/>
                    </a:lnTo>
                    <a:lnTo>
                      <a:pt x="588" y="256"/>
                    </a:lnTo>
                    <a:lnTo>
                      <a:pt x="567" y="250"/>
                    </a:lnTo>
                    <a:lnTo>
                      <a:pt x="605" y="239"/>
                    </a:lnTo>
                    <a:lnTo>
                      <a:pt x="575" y="226"/>
                    </a:lnTo>
                    <a:lnTo>
                      <a:pt x="554" y="239"/>
                    </a:lnTo>
                    <a:lnTo>
                      <a:pt x="565" y="222"/>
                    </a:lnTo>
                    <a:lnTo>
                      <a:pt x="550" y="220"/>
                    </a:lnTo>
                    <a:lnTo>
                      <a:pt x="539" y="239"/>
                    </a:lnTo>
                    <a:lnTo>
                      <a:pt x="533" y="241"/>
                    </a:lnTo>
                    <a:lnTo>
                      <a:pt x="533" y="224"/>
                    </a:lnTo>
                    <a:lnTo>
                      <a:pt x="505" y="252"/>
                    </a:lnTo>
                    <a:lnTo>
                      <a:pt x="520" y="229"/>
                    </a:lnTo>
                    <a:lnTo>
                      <a:pt x="505" y="224"/>
                    </a:lnTo>
                    <a:lnTo>
                      <a:pt x="475" y="254"/>
                    </a:lnTo>
                    <a:lnTo>
                      <a:pt x="445" y="243"/>
                    </a:lnTo>
                    <a:lnTo>
                      <a:pt x="454" y="263"/>
                    </a:lnTo>
                    <a:lnTo>
                      <a:pt x="441" y="252"/>
                    </a:lnTo>
                    <a:lnTo>
                      <a:pt x="422" y="273"/>
                    </a:lnTo>
                    <a:lnTo>
                      <a:pt x="424" y="256"/>
                    </a:lnTo>
                    <a:lnTo>
                      <a:pt x="413" y="271"/>
                    </a:lnTo>
                    <a:lnTo>
                      <a:pt x="405" y="261"/>
                    </a:lnTo>
                    <a:lnTo>
                      <a:pt x="411" y="276"/>
                    </a:lnTo>
                    <a:lnTo>
                      <a:pt x="388" y="269"/>
                    </a:lnTo>
                    <a:lnTo>
                      <a:pt x="382" y="290"/>
                    </a:lnTo>
                    <a:lnTo>
                      <a:pt x="360" y="299"/>
                    </a:lnTo>
                    <a:lnTo>
                      <a:pt x="379" y="299"/>
                    </a:lnTo>
                    <a:lnTo>
                      <a:pt x="345" y="310"/>
                    </a:lnTo>
                    <a:lnTo>
                      <a:pt x="339" y="325"/>
                    </a:lnTo>
                    <a:lnTo>
                      <a:pt x="350" y="325"/>
                    </a:lnTo>
                    <a:lnTo>
                      <a:pt x="307" y="350"/>
                    </a:lnTo>
                    <a:lnTo>
                      <a:pt x="290" y="393"/>
                    </a:lnTo>
                    <a:lnTo>
                      <a:pt x="243" y="427"/>
                    </a:lnTo>
                    <a:lnTo>
                      <a:pt x="249" y="436"/>
                    </a:lnTo>
                    <a:lnTo>
                      <a:pt x="273" y="429"/>
                    </a:lnTo>
                    <a:lnTo>
                      <a:pt x="252" y="436"/>
                    </a:lnTo>
                    <a:lnTo>
                      <a:pt x="249" y="436"/>
                    </a:lnTo>
                    <a:lnTo>
                      <a:pt x="226" y="440"/>
                    </a:lnTo>
                    <a:lnTo>
                      <a:pt x="200" y="455"/>
                    </a:lnTo>
                    <a:lnTo>
                      <a:pt x="207" y="461"/>
                    </a:lnTo>
                    <a:lnTo>
                      <a:pt x="188" y="461"/>
                    </a:lnTo>
                    <a:lnTo>
                      <a:pt x="190" y="474"/>
                    </a:lnTo>
                    <a:lnTo>
                      <a:pt x="166" y="474"/>
                    </a:lnTo>
                    <a:lnTo>
                      <a:pt x="188" y="478"/>
                    </a:lnTo>
                    <a:lnTo>
                      <a:pt x="164" y="485"/>
                    </a:lnTo>
                    <a:lnTo>
                      <a:pt x="166" y="500"/>
                    </a:lnTo>
                    <a:lnTo>
                      <a:pt x="207" y="491"/>
                    </a:lnTo>
                    <a:lnTo>
                      <a:pt x="207" y="496"/>
                    </a:lnTo>
                    <a:lnTo>
                      <a:pt x="166" y="506"/>
                    </a:lnTo>
                    <a:lnTo>
                      <a:pt x="177" y="513"/>
                    </a:lnTo>
                    <a:lnTo>
                      <a:pt x="173" y="532"/>
                    </a:lnTo>
                    <a:lnTo>
                      <a:pt x="200" y="515"/>
                    </a:lnTo>
                    <a:lnTo>
                      <a:pt x="168" y="543"/>
                    </a:lnTo>
                    <a:lnTo>
                      <a:pt x="188" y="543"/>
                    </a:lnTo>
                    <a:lnTo>
                      <a:pt x="177" y="566"/>
                    </a:lnTo>
                    <a:lnTo>
                      <a:pt x="217" y="575"/>
                    </a:lnTo>
                    <a:lnTo>
                      <a:pt x="252" y="553"/>
                    </a:lnTo>
                    <a:lnTo>
                      <a:pt x="260" y="532"/>
                    </a:lnTo>
                    <a:lnTo>
                      <a:pt x="269" y="553"/>
                    </a:lnTo>
                    <a:lnTo>
                      <a:pt x="290" y="528"/>
                    </a:lnTo>
                    <a:lnTo>
                      <a:pt x="290" y="528"/>
                    </a:lnTo>
                    <a:lnTo>
                      <a:pt x="269" y="553"/>
                    </a:lnTo>
                    <a:lnTo>
                      <a:pt x="279" y="594"/>
                    </a:lnTo>
                    <a:lnTo>
                      <a:pt x="298" y="615"/>
                    </a:lnTo>
                    <a:lnTo>
                      <a:pt x="296" y="643"/>
                    </a:lnTo>
                    <a:lnTo>
                      <a:pt x="350" y="624"/>
                    </a:lnTo>
                    <a:lnTo>
                      <a:pt x="362" y="566"/>
                    </a:lnTo>
                    <a:lnTo>
                      <a:pt x="352" y="564"/>
                    </a:lnTo>
                    <a:lnTo>
                      <a:pt x="392" y="547"/>
                    </a:lnTo>
                    <a:lnTo>
                      <a:pt x="384" y="547"/>
                    </a:lnTo>
                    <a:lnTo>
                      <a:pt x="382" y="547"/>
                    </a:lnTo>
                    <a:lnTo>
                      <a:pt x="354" y="543"/>
                    </a:lnTo>
                    <a:lnTo>
                      <a:pt x="384" y="547"/>
                    </a:lnTo>
                    <a:lnTo>
                      <a:pt x="399" y="532"/>
                    </a:lnTo>
                    <a:lnTo>
                      <a:pt x="375" y="515"/>
                    </a:lnTo>
                    <a:lnTo>
                      <a:pt x="354" y="528"/>
                    </a:lnTo>
                    <a:lnTo>
                      <a:pt x="371" y="515"/>
                    </a:lnTo>
                    <a:lnTo>
                      <a:pt x="371" y="464"/>
                    </a:lnTo>
                    <a:lnTo>
                      <a:pt x="445" y="414"/>
                    </a:lnTo>
                    <a:lnTo>
                      <a:pt x="439" y="404"/>
                    </a:lnTo>
                    <a:lnTo>
                      <a:pt x="452" y="378"/>
                    </a:lnTo>
                    <a:lnTo>
                      <a:pt x="488" y="372"/>
                    </a:lnTo>
                    <a:lnTo>
                      <a:pt x="477" y="314"/>
                    </a:lnTo>
                    <a:lnTo>
                      <a:pt x="428" y="282"/>
                    </a:lnTo>
                    <a:lnTo>
                      <a:pt x="422" y="282"/>
                    </a:lnTo>
                    <a:lnTo>
                      <a:pt x="422" y="282"/>
                    </a:lnTo>
                    <a:lnTo>
                      <a:pt x="431" y="282"/>
                    </a:lnTo>
                    <a:lnTo>
                      <a:pt x="431" y="282"/>
                    </a:lnTo>
                    <a:lnTo>
                      <a:pt x="477" y="312"/>
                    </a:lnTo>
                    <a:lnTo>
                      <a:pt x="488" y="370"/>
                    </a:lnTo>
                    <a:lnTo>
                      <a:pt x="511" y="399"/>
                    </a:lnTo>
                    <a:lnTo>
                      <a:pt x="437" y="457"/>
                    </a:lnTo>
                    <a:lnTo>
                      <a:pt x="441" y="513"/>
                    </a:lnTo>
                    <a:lnTo>
                      <a:pt x="467" y="521"/>
                    </a:lnTo>
                    <a:lnTo>
                      <a:pt x="469" y="532"/>
                    </a:lnTo>
                    <a:lnTo>
                      <a:pt x="548" y="515"/>
                    </a:lnTo>
                    <a:lnTo>
                      <a:pt x="614" y="459"/>
                    </a:lnTo>
                    <a:lnTo>
                      <a:pt x="614" y="461"/>
                    </a:lnTo>
                    <a:lnTo>
                      <a:pt x="548" y="515"/>
                    </a:lnTo>
                    <a:lnTo>
                      <a:pt x="567" y="513"/>
                    </a:lnTo>
                    <a:lnTo>
                      <a:pt x="565" y="523"/>
                    </a:lnTo>
                    <a:lnTo>
                      <a:pt x="592" y="530"/>
                    </a:lnTo>
                    <a:lnTo>
                      <a:pt x="477" y="549"/>
                    </a:lnTo>
                    <a:lnTo>
                      <a:pt x="482" y="570"/>
                    </a:lnTo>
                    <a:lnTo>
                      <a:pt x="494" y="570"/>
                    </a:lnTo>
                    <a:lnTo>
                      <a:pt x="488" y="607"/>
                    </a:lnTo>
                    <a:lnTo>
                      <a:pt x="460" y="587"/>
                    </a:lnTo>
                    <a:lnTo>
                      <a:pt x="445" y="590"/>
                    </a:lnTo>
                    <a:lnTo>
                      <a:pt x="437" y="611"/>
                    </a:lnTo>
                    <a:lnTo>
                      <a:pt x="439" y="654"/>
                    </a:lnTo>
                    <a:lnTo>
                      <a:pt x="428" y="651"/>
                    </a:lnTo>
                    <a:lnTo>
                      <a:pt x="437" y="643"/>
                    </a:lnTo>
                    <a:lnTo>
                      <a:pt x="411" y="664"/>
                    </a:lnTo>
                    <a:lnTo>
                      <a:pt x="411" y="664"/>
                    </a:lnTo>
                    <a:lnTo>
                      <a:pt x="371" y="656"/>
                    </a:lnTo>
                    <a:lnTo>
                      <a:pt x="320" y="679"/>
                    </a:lnTo>
                    <a:lnTo>
                      <a:pt x="328" y="748"/>
                    </a:lnTo>
                    <a:lnTo>
                      <a:pt x="347" y="754"/>
                    </a:lnTo>
                    <a:lnTo>
                      <a:pt x="328" y="748"/>
                    </a:lnTo>
                    <a:lnTo>
                      <a:pt x="322" y="743"/>
                    </a:lnTo>
                    <a:lnTo>
                      <a:pt x="328" y="748"/>
                    </a:lnTo>
                    <a:lnTo>
                      <a:pt x="318" y="679"/>
                    </a:lnTo>
                    <a:lnTo>
                      <a:pt x="290" y="664"/>
                    </a:lnTo>
                    <a:lnTo>
                      <a:pt x="260" y="675"/>
                    </a:lnTo>
                    <a:lnTo>
                      <a:pt x="264" y="666"/>
                    </a:lnTo>
                    <a:lnTo>
                      <a:pt x="239" y="654"/>
                    </a:lnTo>
                    <a:lnTo>
                      <a:pt x="239" y="654"/>
                    </a:lnTo>
                    <a:lnTo>
                      <a:pt x="241" y="637"/>
                    </a:lnTo>
                    <a:lnTo>
                      <a:pt x="262" y="622"/>
                    </a:lnTo>
                    <a:lnTo>
                      <a:pt x="249" y="613"/>
                    </a:lnTo>
                    <a:lnTo>
                      <a:pt x="256" y="587"/>
                    </a:lnTo>
                    <a:lnTo>
                      <a:pt x="220" y="607"/>
                    </a:lnTo>
                    <a:lnTo>
                      <a:pt x="217" y="639"/>
                    </a:lnTo>
                    <a:lnTo>
                      <a:pt x="226" y="654"/>
                    </a:lnTo>
                    <a:lnTo>
                      <a:pt x="226" y="654"/>
                    </a:lnTo>
                    <a:lnTo>
                      <a:pt x="224" y="690"/>
                    </a:lnTo>
                    <a:lnTo>
                      <a:pt x="209" y="681"/>
                    </a:lnTo>
                    <a:lnTo>
                      <a:pt x="200" y="692"/>
                    </a:lnTo>
                    <a:lnTo>
                      <a:pt x="200" y="694"/>
                    </a:lnTo>
                    <a:lnTo>
                      <a:pt x="173" y="694"/>
                    </a:lnTo>
                    <a:lnTo>
                      <a:pt x="173" y="716"/>
                    </a:lnTo>
                    <a:lnTo>
                      <a:pt x="162" y="703"/>
                    </a:lnTo>
                    <a:lnTo>
                      <a:pt x="151" y="722"/>
                    </a:lnTo>
                    <a:lnTo>
                      <a:pt x="164" y="728"/>
                    </a:lnTo>
                    <a:lnTo>
                      <a:pt x="143" y="735"/>
                    </a:lnTo>
                    <a:lnTo>
                      <a:pt x="139" y="735"/>
                    </a:lnTo>
                    <a:lnTo>
                      <a:pt x="126" y="741"/>
                    </a:lnTo>
                    <a:lnTo>
                      <a:pt x="166" y="767"/>
                    </a:lnTo>
                    <a:lnTo>
                      <a:pt x="128" y="741"/>
                    </a:lnTo>
                    <a:lnTo>
                      <a:pt x="111" y="748"/>
                    </a:lnTo>
                    <a:lnTo>
                      <a:pt x="90" y="778"/>
                    </a:lnTo>
                    <a:lnTo>
                      <a:pt x="49" y="773"/>
                    </a:lnTo>
                    <a:lnTo>
                      <a:pt x="56" y="797"/>
                    </a:lnTo>
                    <a:lnTo>
                      <a:pt x="0" y="799"/>
                    </a:lnTo>
                    <a:lnTo>
                      <a:pt x="7" y="814"/>
                    </a:lnTo>
                    <a:lnTo>
                      <a:pt x="51" y="827"/>
                    </a:lnTo>
                    <a:lnTo>
                      <a:pt x="45" y="835"/>
                    </a:lnTo>
                    <a:lnTo>
                      <a:pt x="60" y="848"/>
                    </a:lnTo>
                    <a:lnTo>
                      <a:pt x="68" y="867"/>
                    </a:lnTo>
                    <a:lnTo>
                      <a:pt x="49" y="908"/>
                    </a:lnTo>
                    <a:lnTo>
                      <a:pt x="102" y="923"/>
                    </a:lnTo>
                    <a:lnTo>
                      <a:pt x="109" y="925"/>
                    </a:lnTo>
                    <a:lnTo>
                      <a:pt x="134" y="927"/>
                    </a:lnTo>
                    <a:lnTo>
                      <a:pt x="134" y="912"/>
                    </a:lnTo>
                    <a:lnTo>
                      <a:pt x="149" y="904"/>
                    </a:lnTo>
                    <a:lnTo>
                      <a:pt x="183" y="914"/>
                    </a:lnTo>
                    <a:lnTo>
                      <a:pt x="207" y="899"/>
                    </a:lnTo>
                    <a:lnTo>
                      <a:pt x="194" y="876"/>
                    </a:lnTo>
                    <a:lnTo>
                      <a:pt x="194" y="876"/>
                    </a:lnTo>
                    <a:lnTo>
                      <a:pt x="207" y="897"/>
                    </a:lnTo>
                    <a:lnTo>
                      <a:pt x="228" y="884"/>
                    </a:lnTo>
                    <a:lnTo>
                      <a:pt x="252" y="895"/>
                    </a:lnTo>
                    <a:lnTo>
                      <a:pt x="269" y="925"/>
                    </a:lnTo>
                    <a:lnTo>
                      <a:pt x="345" y="972"/>
                    </a:lnTo>
                    <a:lnTo>
                      <a:pt x="352" y="1015"/>
                    </a:lnTo>
                    <a:lnTo>
                      <a:pt x="371" y="995"/>
                    </a:lnTo>
                    <a:lnTo>
                      <a:pt x="364" y="968"/>
                    </a:lnTo>
                    <a:lnTo>
                      <a:pt x="392" y="972"/>
                    </a:lnTo>
                    <a:lnTo>
                      <a:pt x="350" y="944"/>
                    </a:lnTo>
                    <a:lnTo>
                      <a:pt x="352" y="936"/>
                    </a:lnTo>
                    <a:lnTo>
                      <a:pt x="328" y="933"/>
                    </a:lnTo>
                    <a:lnTo>
                      <a:pt x="290" y="891"/>
                    </a:lnTo>
                    <a:lnTo>
                      <a:pt x="288" y="867"/>
                    </a:lnTo>
                    <a:lnTo>
                      <a:pt x="311" y="863"/>
                    </a:lnTo>
                    <a:lnTo>
                      <a:pt x="311" y="876"/>
                    </a:lnTo>
                    <a:lnTo>
                      <a:pt x="326" y="867"/>
                    </a:lnTo>
                    <a:lnTo>
                      <a:pt x="352" y="904"/>
                    </a:lnTo>
                    <a:lnTo>
                      <a:pt x="407" y="938"/>
                    </a:lnTo>
                    <a:lnTo>
                      <a:pt x="422" y="923"/>
                    </a:lnTo>
                    <a:lnTo>
                      <a:pt x="437" y="957"/>
                    </a:lnTo>
                    <a:lnTo>
                      <a:pt x="422" y="980"/>
                    </a:lnTo>
                    <a:lnTo>
                      <a:pt x="439" y="1008"/>
                    </a:lnTo>
                    <a:lnTo>
                      <a:pt x="475" y="1010"/>
                    </a:lnTo>
                    <a:lnTo>
                      <a:pt x="439" y="1019"/>
                    </a:lnTo>
                    <a:lnTo>
                      <a:pt x="448" y="1038"/>
                    </a:lnTo>
                    <a:lnTo>
                      <a:pt x="473" y="1045"/>
                    </a:lnTo>
                    <a:lnTo>
                      <a:pt x="467" y="1025"/>
                    </a:lnTo>
                    <a:lnTo>
                      <a:pt x="488" y="1021"/>
                    </a:lnTo>
                    <a:lnTo>
                      <a:pt x="488" y="1010"/>
                    </a:lnTo>
                    <a:lnTo>
                      <a:pt x="462" y="998"/>
                    </a:lnTo>
                    <a:lnTo>
                      <a:pt x="475" y="993"/>
                    </a:lnTo>
                    <a:lnTo>
                      <a:pt x="465" y="963"/>
                    </a:lnTo>
                    <a:lnTo>
                      <a:pt x="479" y="974"/>
                    </a:lnTo>
                    <a:lnTo>
                      <a:pt x="494" y="955"/>
                    </a:lnTo>
                    <a:lnTo>
                      <a:pt x="524" y="961"/>
                    </a:lnTo>
                    <a:lnTo>
                      <a:pt x="528" y="940"/>
                    </a:lnTo>
                    <a:lnTo>
                      <a:pt x="554" y="938"/>
                    </a:lnTo>
                    <a:lnTo>
                      <a:pt x="548" y="925"/>
                    </a:lnTo>
                    <a:lnTo>
                      <a:pt x="567" y="899"/>
                    </a:lnTo>
                    <a:lnTo>
                      <a:pt x="567" y="899"/>
                    </a:lnTo>
                    <a:lnTo>
                      <a:pt x="584" y="867"/>
                    </a:lnTo>
                    <a:lnTo>
                      <a:pt x="558" y="865"/>
                    </a:lnTo>
                    <a:lnTo>
                      <a:pt x="558" y="861"/>
                    </a:lnTo>
                    <a:lnTo>
                      <a:pt x="558" y="863"/>
                    </a:lnTo>
                    <a:lnTo>
                      <a:pt x="565" y="863"/>
                    </a:lnTo>
                    <a:lnTo>
                      <a:pt x="569" y="848"/>
                    </a:lnTo>
                    <a:lnTo>
                      <a:pt x="569" y="839"/>
                    </a:lnTo>
                    <a:lnTo>
                      <a:pt x="582" y="837"/>
                    </a:lnTo>
                    <a:lnTo>
                      <a:pt x="582" y="837"/>
                    </a:lnTo>
                    <a:lnTo>
                      <a:pt x="571" y="842"/>
                    </a:lnTo>
                    <a:lnTo>
                      <a:pt x="569" y="848"/>
                    </a:lnTo>
                    <a:lnTo>
                      <a:pt x="565" y="863"/>
                    </a:lnTo>
                    <a:lnTo>
                      <a:pt x="584" y="865"/>
                    </a:lnTo>
                    <a:lnTo>
                      <a:pt x="595" y="842"/>
                    </a:lnTo>
                    <a:lnTo>
                      <a:pt x="622" y="835"/>
                    </a:lnTo>
                    <a:lnTo>
                      <a:pt x="624" y="835"/>
                    </a:lnTo>
                    <a:lnTo>
                      <a:pt x="622" y="846"/>
                    </a:lnTo>
                    <a:lnTo>
                      <a:pt x="635" y="846"/>
                    </a:lnTo>
                    <a:lnTo>
                      <a:pt x="654" y="850"/>
                    </a:lnTo>
                    <a:lnTo>
                      <a:pt x="635" y="865"/>
                    </a:lnTo>
                    <a:lnTo>
                      <a:pt x="658" y="884"/>
                    </a:lnTo>
                    <a:lnTo>
                      <a:pt x="697" y="867"/>
                    </a:lnTo>
                    <a:lnTo>
                      <a:pt x="678" y="865"/>
                    </a:lnTo>
                    <a:lnTo>
                      <a:pt x="661" y="848"/>
                    </a:lnTo>
                    <a:lnTo>
                      <a:pt x="675" y="852"/>
                    </a:lnTo>
                    <a:lnTo>
                      <a:pt x="680" y="842"/>
                    </a:lnTo>
                    <a:lnTo>
                      <a:pt x="714" y="833"/>
                    </a:lnTo>
                    <a:lnTo>
                      <a:pt x="737" y="818"/>
                    </a:lnTo>
                    <a:lnTo>
                      <a:pt x="739" y="810"/>
                    </a:lnTo>
                    <a:lnTo>
                      <a:pt x="737" y="818"/>
                    </a:lnTo>
                    <a:lnTo>
                      <a:pt x="737" y="835"/>
                    </a:lnTo>
                    <a:lnTo>
                      <a:pt x="735" y="850"/>
                    </a:lnTo>
                    <a:lnTo>
                      <a:pt x="712" y="867"/>
                    </a:lnTo>
                    <a:lnTo>
                      <a:pt x="741" y="889"/>
                    </a:lnTo>
                    <a:lnTo>
                      <a:pt x="737" y="889"/>
                    </a:lnTo>
                    <a:lnTo>
                      <a:pt x="754" y="899"/>
                    </a:lnTo>
                    <a:lnTo>
                      <a:pt x="784" y="918"/>
                    </a:lnTo>
                    <a:lnTo>
                      <a:pt x="784" y="940"/>
                    </a:lnTo>
                    <a:lnTo>
                      <a:pt x="803" y="942"/>
                    </a:lnTo>
                    <a:lnTo>
                      <a:pt x="810" y="940"/>
                    </a:lnTo>
                    <a:lnTo>
                      <a:pt x="808" y="942"/>
                    </a:lnTo>
                    <a:lnTo>
                      <a:pt x="816" y="951"/>
                    </a:lnTo>
                    <a:lnTo>
                      <a:pt x="827" y="963"/>
                    </a:lnTo>
                    <a:lnTo>
                      <a:pt x="844" y="980"/>
                    </a:lnTo>
                    <a:lnTo>
                      <a:pt x="852" y="970"/>
                    </a:lnTo>
                    <a:lnTo>
                      <a:pt x="854" y="976"/>
                    </a:lnTo>
                    <a:lnTo>
                      <a:pt x="850" y="974"/>
                    </a:lnTo>
                    <a:lnTo>
                      <a:pt x="844" y="980"/>
                    </a:lnTo>
                    <a:lnTo>
                      <a:pt x="850" y="989"/>
                    </a:lnTo>
                    <a:lnTo>
                      <a:pt x="857" y="995"/>
                    </a:lnTo>
                    <a:lnTo>
                      <a:pt x="865" y="998"/>
                    </a:lnTo>
                    <a:lnTo>
                      <a:pt x="880" y="989"/>
                    </a:lnTo>
                    <a:lnTo>
                      <a:pt x="895" y="983"/>
                    </a:lnTo>
                    <a:lnTo>
                      <a:pt x="899" y="1000"/>
                    </a:lnTo>
                    <a:lnTo>
                      <a:pt x="912" y="1004"/>
                    </a:lnTo>
                    <a:lnTo>
                      <a:pt x="916" y="985"/>
                    </a:lnTo>
                    <a:lnTo>
                      <a:pt x="918" y="980"/>
                    </a:lnTo>
                    <a:lnTo>
                      <a:pt x="925" y="970"/>
                    </a:lnTo>
                    <a:lnTo>
                      <a:pt x="935" y="965"/>
                    </a:lnTo>
                    <a:lnTo>
                      <a:pt x="916" y="951"/>
                    </a:lnTo>
                    <a:lnTo>
                      <a:pt x="906" y="938"/>
                    </a:lnTo>
                    <a:lnTo>
                      <a:pt x="901" y="933"/>
                    </a:lnTo>
                    <a:lnTo>
                      <a:pt x="888" y="895"/>
                    </a:lnTo>
                    <a:lnTo>
                      <a:pt x="876" y="884"/>
                    </a:lnTo>
                    <a:lnTo>
                      <a:pt x="886" y="844"/>
                    </a:lnTo>
                    <a:lnTo>
                      <a:pt x="899" y="852"/>
                    </a:lnTo>
                    <a:lnTo>
                      <a:pt x="914" y="842"/>
                    </a:lnTo>
                    <a:lnTo>
                      <a:pt x="903" y="839"/>
                    </a:lnTo>
                    <a:lnTo>
                      <a:pt x="916" y="837"/>
                    </a:lnTo>
                    <a:lnTo>
                      <a:pt x="940" y="833"/>
                    </a:lnTo>
                    <a:lnTo>
                      <a:pt x="976" y="827"/>
                    </a:lnTo>
                    <a:lnTo>
                      <a:pt x="986" y="839"/>
                    </a:lnTo>
                    <a:lnTo>
                      <a:pt x="986" y="861"/>
                    </a:lnTo>
                    <a:lnTo>
                      <a:pt x="969" y="865"/>
                    </a:lnTo>
                    <a:lnTo>
                      <a:pt x="955" y="867"/>
                    </a:lnTo>
                    <a:lnTo>
                      <a:pt x="957" y="882"/>
                    </a:lnTo>
                    <a:lnTo>
                      <a:pt x="931" y="882"/>
                    </a:lnTo>
                    <a:lnTo>
                      <a:pt x="955" y="914"/>
                    </a:lnTo>
                    <a:lnTo>
                      <a:pt x="963" y="916"/>
                    </a:lnTo>
                    <a:lnTo>
                      <a:pt x="974" y="918"/>
                    </a:lnTo>
                    <a:lnTo>
                      <a:pt x="978" y="927"/>
                    </a:lnTo>
                    <a:lnTo>
                      <a:pt x="978" y="927"/>
                    </a:lnTo>
                    <a:lnTo>
                      <a:pt x="980" y="948"/>
                    </a:lnTo>
                    <a:lnTo>
                      <a:pt x="993" y="936"/>
                    </a:lnTo>
                    <a:lnTo>
                      <a:pt x="1010" y="953"/>
                    </a:lnTo>
                    <a:lnTo>
                      <a:pt x="1001" y="963"/>
                    </a:lnTo>
                    <a:lnTo>
                      <a:pt x="980" y="953"/>
                    </a:lnTo>
                    <a:lnTo>
                      <a:pt x="978" y="968"/>
                    </a:lnTo>
                    <a:lnTo>
                      <a:pt x="980" y="976"/>
                    </a:lnTo>
                    <a:lnTo>
                      <a:pt x="993" y="978"/>
                    </a:lnTo>
                    <a:lnTo>
                      <a:pt x="986" y="987"/>
                    </a:lnTo>
                    <a:lnTo>
                      <a:pt x="997" y="993"/>
                    </a:lnTo>
                    <a:lnTo>
                      <a:pt x="997" y="1023"/>
                    </a:lnTo>
                    <a:lnTo>
                      <a:pt x="1029" y="1015"/>
                    </a:lnTo>
                    <a:lnTo>
                      <a:pt x="1048" y="1006"/>
                    </a:lnTo>
                    <a:lnTo>
                      <a:pt x="1091" y="1025"/>
                    </a:lnTo>
                    <a:lnTo>
                      <a:pt x="1116" y="1038"/>
                    </a:lnTo>
                    <a:lnTo>
                      <a:pt x="1121" y="1042"/>
                    </a:lnTo>
                    <a:lnTo>
                      <a:pt x="1125" y="1057"/>
                    </a:lnTo>
                    <a:lnTo>
                      <a:pt x="1148" y="1068"/>
                    </a:lnTo>
                    <a:lnTo>
                      <a:pt x="1187" y="1030"/>
                    </a:lnTo>
                    <a:lnTo>
                      <a:pt x="1210" y="1030"/>
                    </a:lnTo>
                    <a:lnTo>
                      <a:pt x="1210" y="1032"/>
                    </a:lnTo>
                    <a:lnTo>
                      <a:pt x="1225" y="1032"/>
                    </a:lnTo>
                    <a:lnTo>
                      <a:pt x="1227" y="1027"/>
                    </a:lnTo>
                    <a:lnTo>
                      <a:pt x="1227" y="1030"/>
                    </a:lnTo>
                    <a:lnTo>
                      <a:pt x="1236" y="1032"/>
                    </a:lnTo>
                    <a:lnTo>
                      <a:pt x="1259" y="1032"/>
                    </a:lnTo>
                    <a:lnTo>
                      <a:pt x="1285" y="1004"/>
                    </a:lnTo>
                    <a:lnTo>
                      <a:pt x="1291" y="1021"/>
                    </a:lnTo>
                    <a:lnTo>
                      <a:pt x="1300" y="1040"/>
                    </a:lnTo>
                    <a:lnTo>
                      <a:pt x="1317" y="1032"/>
                    </a:lnTo>
                    <a:lnTo>
                      <a:pt x="1334" y="1025"/>
                    </a:lnTo>
                    <a:lnTo>
                      <a:pt x="1351" y="1032"/>
                    </a:lnTo>
                    <a:lnTo>
                      <a:pt x="1353" y="1004"/>
                    </a:lnTo>
                    <a:lnTo>
                      <a:pt x="1340" y="1002"/>
                    </a:lnTo>
                    <a:lnTo>
                      <a:pt x="1334" y="1002"/>
                    </a:lnTo>
                    <a:lnTo>
                      <a:pt x="1338" y="985"/>
                    </a:lnTo>
                    <a:lnTo>
                      <a:pt x="1338" y="985"/>
                    </a:lnTo>
                    <a:lnTo>
                      <a:pt x="1342" y="974"/>
                    </a:lnTo>
                    <a:lnTo>
                      <a:pt x="1353" y="974"/>
                    </a:lnTo>
                    <a:lnTo>
                      <a:pt x="1368" y="970"/>
                    </a:lnTo>
                    <a:lnTo>
                      <a:pt x="1383" y="968"/>
                    </a:lnTo>
                    <a:lnTo>
                      <a:pt x="1408" y="955"/>
                    </a:lnTo>
                    <a:lnTo>
                      <a:pt x="1434" y="940"/>
                    </a:lnTo>
                    <a:lnTo>
                      <a:pt x="1444" y="933"/>
                    </a:lnTo>
                    <a:lnTo>
                      <a:pt x="1442" y="929"/>
                    </a:lnTo>
                    <a:lnTo>
                      <a:pt x="1444" y="933"/>
                    </a:lnTo>
                    <a:lnTo>
                      <a:pt x="1453" y="908"/>
                    </a:lnTo>
                    <a:lnTo>
                      <a:pt x="1440" y="878"/>
                    </a:lnTo>
                    <a:lnTo>
                      <a:pt x="1481" y="867"/>
                    </a:lnTo>
                    <a:lnTo>
                      <a:pt x="1487" y="852"/>
                    </a:lnTo>
                    <a:lnTo>
                      <a:pt x="1493" y="827"/>
                    </a:lnTo>
                    <a:lnTo>
                      <a:pt x="1536" y="829"/>
                    </a:lnTo>
                    <a:lnTo>
                      <a:pt x="1542" y="801"/>
                    </a:lnTo>
                    <a:lnTo>
                      <a:pt x="1559" y="795"/>
                    </a:lnTo>
                    <a:lnTo>
                      <a:pt x="1536" y="780"/>
                    </a:lnTo>
                    <a:lnTo>
                      <a:pt x="1559" y="792"/>
                    </a:lnTo>
                    <a:lnTo>
                      <a:pt x="1587" y="782"/>
                    </a:lnTo>
                    <a:lnTo>
                      <a:pt x="1643" y="752"/>
                    </a:lnTo>
                    <a:lnTo>
                      <a:pt x="1745" y="767"/>
                    </a:lnTo>
                    <a:lnTo>
                      <a:pt x="1745" y="735"/>
                    </a:lnTo>
                    <a:lnTo>
                      <a:pt x="1770" y="718"/>
                    </a:lnTo>
                    <a:lnTo>
                      <a:pt x="1815" y="733"/>
                    </a:lnTo>
                    <a:lnTo>
                      <a:pt x="1832" y="758"/>
                    </a:lnTo>
                    <a:lnTo>
                      <a:pt x="1877" y="754"/>
                    </a:lnTo>
                    <a:lnTo>
                      <a:pt x="1947" y="782"/>
                    </a:lnTo>
                    <a:lnTo>
                      <a:pt x="2028" y="763"/>
                    </a:lnTo>
                    <a:lnTo>
                      <a:pt x="2060" y="767"/>
                    </a:lnTo>
                    <a:lnTo>
                      <a:pt x="2086" y="778"/>
                    </a:lnTo>
                    <a:lnTo>
                      <a:pt x="2109" y="765"/>
                    </a:lnTo>
                    <a:lnTo>
                      <a:pt x="2135" y="722"/>
                    </a:lnTo>
                    <a:lnTo>
                      <a:pt x="2124" y="707"/>
                    </a:lnTo>
                    <a:lnTo>
                      <a:pt x="2186" y="688"/>
                    </a:lnTo>
                    <a:lnTo>
                      <a:pt x="2220" y="701"/>
                    </a:lnTo>
                    <a:lnTo>
                      <a:pt x="2252" y="773"/>
                    </a:lnTo>
                    <a:lnTo>
                      <a:pt x="2303" y="788"/>
                    </a:lnTo>
                    <a:lnTo>
                      <a:pt x="2314" y="816"/>
                    </a:lnTo>
                    <a:lnTo>
                      <a:pt x="2375" y="799"/>
                    </a:lnTo>
                    <a:lnTo>
                      <a:pt x="2348" y="869"/>
                    </a:lnTo>
                    <a:lnTo>
                      <a:pt x="2309" y="880"/>
                    </a:lnTo>
                    <a:lnTo>
                      <a:pt x="2316" y="906"/>
                    </a:lnTo>
                    <a:lnTo>
                      <a:pt x="2303" y="923"/>
                    </a:lnTo>
                    <a:lnTo>
                      <a:pt x="2305" y="927"/>
                    </a:lnTo>
                    <a:lnTo>
                      <a:pt x="2326" y="906"/>
                    </a:lnTo>
                    <a:lnTo>
                      <a:pt x="2350" y="921"/>
                    </a:lnTo>
                    <a:lnTo>
                      <a:pt x="2380" y="906"/>
                    </a:lnTo>
                    <a:lnTo>
                      <a:pt x="2469" y="801"/>
                    </a:lnTo>
                    <a:lnTo>
                      <a:pt x="2471" y="752"/>
                    </a:lnTo>
                    <a:lnTo>
                      <a:pt x="2488" y="718"/>
                    </a:lnTo>
                    <a:lnTo>
                      <a:pt x="2484" y="703"/>
                    </a:lnTo>
                    <a:lnTo>
                      <a:pt x="2463" y="694"/>
                    </a:lnTo>
                    <a:lnTo>
                      <a:pt x="2486" y="692"/>
                    </a:lnTo>
                    <a:lnTo>
                      <a:pt x="2460" y="671"/>
                    </a:lnTo>
                    <a:lnTo>
                      <a:pt x="2441" y="669"/>
                    </a:lnTo>
                    <a:lnTo>
                      <a:pt x="2435" y="688"/>
                    </a:lnTo>
                    <a:lnTo>
                      <a:pt x="2437" y="677"/>
                    </a:lnTo>
                    <a:lnTo>
                      <a:pt x="2420" y="686"/>
                    </a:lnTo>
                    <a:lnTo>
                      <a:pt x="2424" y="669"/>
                    </a:lnTo>
                    <a:lnTo>
                      <a:pt x="2409" y="681"/>
                    </a:lnTo>
                    <a:lnTo>
                      <a:pt x="2409" y="662"/>
                    </a:lnTo>
                    <a:lnTo>
                      <a:pt x="2384" y="658"/>
                    </a:lnTo>
                    <a:lnTo>
                      <a:pt x="2507" y="551"/>
                    </a:lnTo>
                    <a:lnTo>
                      <a:pt x="2612" y="551"/>
                    </a:lnTo>
                    <a:lnTo>
                      <a:pt x="2625" y="538"/>
                    </a:lnTo>
                    <a:lnTo>
                      <a:pt x="2671" y="551"/>
                    </a:lnTo>
                    <a:lnTo>
                      <a:pt x="2652" y="553"/>
                    </a:lnTo>
                    <a:lnTo>
                      <a:pt x="2661" y="560"/>
                    </a:lnTo>
                    <a:lnTo>
                      <a:pt x="2716" y="553"/>
                    </a:lnTo>
                    <a:lnTo>
                      <a:pt x="2705" y="534"/>
                    </a:lnTo>
                    <a:lnTo>
                      <a:pt x="2757" y="487"/>
                    </a:lnTo>
                    <a:lnTo>
                      <a:pt x="2812" y="481"/>
                    </a:lnTo>
                    <a:lnTo>
                      <a:pt x="2808" y="515"/>
                    </a:lnTo>
                    <a:lnTo>
                      <a:pt x="2859" y="491"/>
                    </a:lnTo>
                    <a:lnTo>
                      <a:pt x="2865" y="464"/>
                    </a:lnTo>
                    <a:lnTo>
                      <a:pt x="2889" y="464"/>
                    </a:lnTo>
                    <a:lnTo>
                      <a:pt x="2876" y="474"/>
                    </a:lnTo>
                    <a:lnTo>
                      <a:pt x="2865" y="508"/>
                    </a:lnTo>
                    <a:lnTo>
                      <a:pt x="2838" y="519"/>
                    </a:lnTo>
                    <a:lnTo>
                      <a:pt x="2778" y="579"/>
                    </a:lnTo>
                    <a:lnTo>
                      <a:pt x="2750" y="585"/>
                    </a:lnTo>
                    <a:lnTo>
                      <a:pt x="2733" y="613"/>
                    </a:lnTo>
                    <a:lnTo>
                      <a:pt x="2731" y="660"/>
                    </a:lnTo>
                    <a:lnTo>
                      <a:pt x="2750" y="748"/>
                    </a:lnTo>
                    <a:lnTo>
                      <a:pt x="2774" y="724"/>
                    </a:lnTo>
                    <a:lnTo>
                      <a:pt x="2780" y="701"/>
                    </a:lnTo>
                    <a:lnTo>
                      <a:pt x="2806" y="696"/>
                    </a:lnTo>
                    <a:lnTo>
                      <a:pt x="2801" y="675"/>
                    </a:lnTo>
                    <a:lnTo>
                      <a:pt x="2840" y="660"/>
                    </a:lnTo>
                    <a:lnTo>
                      <a:pt x="2833" y="641"/>
                    </a:lnTo>
                    <a:lnTo>
                      <a:pt x="2842" y="622"/>
                    </a:lnTo>
                    <a:lnTo>
                      <a:pt x="2861" y="626"/>
                    </a:lnTo>
                    <a:lnTo>
                      <a:pt x="2850" y="602"/>
                    </a:lnTo>
                    <a:lnTo>
                      <a:pt x="2859" y="587"/>
                    </a:lnTo>
                    <a:lnTo>
                      <a:pt x="2840" y="579"/>
                    </a:lnTo>
                    <a:lnTo>
                      <a:pt x="2865" y="534"/>
                    </a:lnTo>
                    <a:lnTo>
                      <a:pt x="2889" y="534"/>
                    </a:lnTo>
                    <a:lnTo>
                      <a:pt x="2908" y="517"/>
                    </a:lnTo>
                    <a:lnTo>
                      <a:pt x="2908" y="534"/>
                    </a:lnTo>
                    <a:lnTo>
                      <a:pt x="2942" y="515"/>
                    </a:lnTo>
                    <a:lnTo>
                      <a:pt x="2980" y="532"/>
                    </a:lnTo>
                    <a:lnTo>
                      <a:pt x="3033" y="487"/>
                    </a:lnTo>
                    <a:lnTo>
                      <a:pt x="3095" y="464"/>
                    </a:lnTo>
                    <a:lnTo>
                      <a:pt x="3095" y="457"/>
                    </a:lnTo>
                    <a:lnTo>
                      <a:pt x="3127" y="470"/>
                    </a:lnTo>
                    <a:lnTo>
                      <a:pt x="3134" y="451"/>
                    </a:lnTo>
                    <a:lnTo>
                      <a:pt x="3102" y="406"/>
                    </a:lnTo>
                    <a:lnTo>
                      <a:pt x="3121" y="410"/>
                    </a:lnTo>
                    <a:lnTo>
                      <a:pt x="3151" y="393"/>
                    </a:lnTo>
                    <a:lnTo>
                      <a:pt x="3157" y="382"/>
                    </a:lnTo>
                    <a:lnTo>
                      <a:pt x="3144" y="367"/>
                    </a:lnTo>
                    <a:lnTo>
                      <a:pt x="3157" y="363"/>
                    </a:lnTo>
                    <a:lnTo>
                      <a:pt x="3170" y="363"/>
                    </a:lnTo>
                    <a:lnTo>
                      <a:pt x="3161" y="370"/>
                    </a:lnTo>
                    <a:lnTo>
                      <a:pt x="3170" y="382"/>
                    </a:lnTo>
                    <a:lnTo>
                      <a:pt x="3204" y="382"/>
                    </a:lnTo>
                    <a:lnTo>
                      <a:pt x="3225" y="406"/>
                    </a:lnTo>
                    <a:lnTo>
                      <a:pt x="3236" y="399"/>
                    </a:lnTo>
                    <a:lnTo>
                      <a:pt x="3246" y="414"/>
                    </a:lnTo>
                    <a:lnTo>
                      <a:pt x="3276" y="414"/>
                    </a:lnTo>
                    <a:lnTo>
                      <a:pt x="3261" y="404"/>
                    </a:lnTo>
                    <a:lnTo>
                      <a:pt x="3281" y="399"/>
                    </a:lnTo>
                    <a:lnTo>
                      <a:pt x="3270" y="393"/>
                    </a:lnTo>
                    <a:close/>
                    <a:moveTo>
                      <a:pt x="286" y="506"/>
                    </a:moveTo>
                    <a:lnTo>
                      <a:pt x="286" y="504"/>
                    </a:lnTo>
                    <a:lnTo>
                      <a:pt x="294" y="496"/>
                    </a:lnTo>
                    <a:lnTo>
                      <a:pt x="294" y="496"/>
                    </a:lnTo>
                    <a:lnTo>
                      <a:pt x="286" y="506"/>
                    </a:lnTo>
                    <a:close/>
                    <a:moveTo>
                      <a:pt x="288" y="434"/>
                    </a:moveTo>
                    <a:lnTo>
                      <a:pt x="288" y="434"/>
                    </a:lnTo>
                    <a:lnTo>
                      <a:pt x="318" y="421"/>
                    </a:lnTo>
                    <a:lnTo>
                      <a:pt x="320" y="423"/>
                    </a:lnTo>
                    <a:lnTo>
                      <a:pt x="288" y="434"/>
                    </a:lnTo>
                    <a:close/>
                    <a:moveTo>
                      <a:pt x="356" y="340"/>
                    </a:moveTo>
                    <a:lnTo>
                      <a:pt x="326" y="370"/>
                    </a:lnTo>
                    <a:lnTo>
                      <a:pt x="313" y="406"/>
                    </a:lnTo>
                    <a:lnTo>
                      <a:pt x="313" y="406"/>
                    </a:lnTo>
                    <a:lnTo>
                      <a:pt x="326" y="367"/>
                    </a:lnTo>
                    <a:lnTo>
                      <a:pt x="356" y="340"/>
                    </a:lnTo>
                    <a:lnTo>
                      <a:pt x="356" y="340"/>
                    </a:lnTo>
                    <a:close/>
                    <a:moveTo>
                      <a:pt x="382" y="314"/>
                    </a:moveTo>
                    <a:lnTo>
                      <a:pt x="362" y="318"/>
                    </a:lnTo>
                    <a:lnTo>
                      <a:pt x="362" y="316"/>
                    </a:lnTo>
                    <a:lnTo>
                      <a:pt x="384" y="312"/>
                    </a:lnTo>
                    <a:lnTo>
                      <a:pt x="382" y="314"/>
                    </a:lnTo>
                    <a:close/>
                    <a:moveTo>
                      <a:pt x="420" y="301"/>
                    </a:moveTo>
                    <a:lnTo>
                      <a:pt x="388" y="299"/>
                    </a:lnTo>
                    <a:lnTo>
                      <a:pt x="390" y="297"/>
                    </a:lnTo>
                    <a:lnTo>
                      <a:pt x="420" y="301"/>
                    </a:lnTo>
                    <a:lnTo>
                      <a:pt x="420" y="301"/>
                    </a:lnTo>
                    <a:close/>
                    <a:moveTo>
                      <a:pt x="575" y="344"/>
                    </a:moveTo>
                    <a:lnTo>
                      <a:pt x="588" y="325"/>
                    </a:lnTo>
                    <a:lnTo>
                      <a:pt x="588" y="327"/>
                    </a:lnTo>
                    <a:lnTo>
                      <a:pt x="575" y="344"/>
                    </a:lnTo>
                    <a:lnTo>
                      <a:pt x="575" y="344"/>
                    </a:lnTo>
                    <a:close/>
                    <a:moveTo>
                      <a:pt x="584" y="402"/>
                    </a:moveTo>
                    <a:lnTo>
                      <a:pt x="584" y="402"/>
                    </a:lnTo>
                    <a:lnTo>
                      <a:pt x="592" y="376"/>
                    </a:lnTo>
                    <a:lnTo>
                      <a:pt x="592" y="376"/>
                    </a:lnTo>
                    <a:lnTo>
                      <a:pt x="584" y="402"/>
                    </a:lnTo>
                    <a:close/>
                    <a:moveTo>
                      <a:pt x="164" y="735"/>
                    </a:moveTo>
                    <a:lnTo>
                      <a:pt x="164" y="735"/>
                    </a:lnTo>
                    <a:lnTo>
                      <a:pt x="179" y="750"/>
                    </a:lnTo>
                    <a:lnTo>
                      <a:pt x="179" y="750"/>
                    </a:lnTo>
                    <a:lnTo>
                      <a:pt x="181" y="763"/>
                    </a:lnTo>
                    <a:lnTo>
                      <a:pt x="181" y="763"/>
                    </a:lnTo>
                    <a:lnTo>
                      <a:pt x="179" y="750"/>
                    </a:lnTo>
                    <a:lnTo>
                      <a:pt x="164" y="735"/>
                    </a:lnTo>
                    <a:close/>
                    <a:moveTo>
                      <a:pt x="181" y="842"/>
                    </a:moveTo>
                    <a:lnTo>
                      <a:pt x="181" y="842"/>
                    </a:lnTo>
                    <a:lnTo>
                      <a:pt x="188" y="846"/>
                    </a:lnTo>
                    <a:lnTo>
                      <a:pt x="181" y="842"/>
                    </a:lnTo>
                    <a:close/>
                    <a:moveTo>
                      <a:pt x="186" y="778"/>
                    </a:moveTo>
                    <a:lnTo>
                      <a:pt x="177" y="773"/>
                    </a:lnTo>
                    <a:lnTo>
                      <a:pt x="175" y="773"/>
                    </a:lnTo>
                    <a:lnTo>
                      <a:pt x="179" y="769"/>
                    </a:lnTo>
                    <a:lnTo>
                      <a:pt x="175" y="773"/>
                    </a:lnTo>
                    <a:lnTo>
                      <a:pt x="183" y="778"/>
                    </a:lnTo>
                    <a:lnTo>
                      <a:pt x="181" y="763"/>
                    </a:lnTo>
                    <a:lnTo>
                      <a:pt x="181" y="763"/>
                    </a:lnTo>
                    <a:lnTo>
                      <a:pt x="183" y="778"/>
                    </a:lnTo>
                    <a:lnTo>
                      <a:pt x="207" y="786"/>
                    </a:lnTo>
                    <a:lnTo>
                      <a:pt x="186" y="778"/>
                    </a:lnTo>
                    <a:close/>
                    <a:moveTo>
                      <a:pt x="198" y="854"/>
                    </a:moveTo>
                    <a:lnTo>
                      <a:pt x="198" y="854"/>
                    </a:lnTo>
                    <a:lnTo>
                      <a:pt x="196" y="854"/>
                    </a:lnTo>
                    <a:lnTo>
                      <a:pt x="222" y="842"/>
                    </a:lnTo>
                    <a:lnTo>
                      <a:pt x="222" y="844"/>
                    </a:lnTo>
                    <a:lnTo>
                      <a:pt x="198" y="854"/>
                    </a:lnTo>
                    <a:close/>
                    <a:moveTo>
                      <a:pt x="479" y="681"/>
                    </a:moveTo>
                    <a:lnTo>
                      <a:pt x="479" y="679"/>
                    </a:lnTo>
                    <a:lnTo>
                      <a:pt x="477" y="675"/>
                    </a:lnTo>
                    <a:lnTo>
                      <a:pt x="479" y="681"/>
                    </a:lnTo>
                    <a:close/>
                    <a:moveTo>
                      <a:pt x="460" y="784"/>
                    </a:moveTo>
                    <a:lnTo>
                      <a:pt x="460" y="784"/>
                    </a:lnTo>
                    <a:lnTo>
                      <a:pt x="473" y="769"/>
                    </a:lnTo>
                    <a:lnTo>
                      <a:pt x="462" y="784"/>
                    </a:lnTo>
                    <a:lnTo>
                      <a:pt x="456" y="799"/>
                    </a:lnTo>
                    <a:lnTo>
                      <a:pt x="460" y="784"/>
                    </a:lnTo>
                    <a:close/>
                    <a:moveTo>
                      <a:pt x="281" y="758"/>
                    </a:moveTo>
                    <a:lnTo>
                      <a:pt x="311" y="792"/>
                    </a:lnTo>
                    <a:lnTo>
                      <a:pt x="320" y="792"/>
                    </a:lnTo>
                    <a:lnTo>
                      <a:pt x="313" y="792"/>
                    </a:lnTo>
                    <a:lnTo>
                      <a:pt x="298" y="816"/>
                    </a:lnTo>
                    <a:lnTo>
                      <a:pt x="311" y="792"/>
                    </a:lnTo>
                    <a:lnTo>
                      <a:pt x="281" y="758"/>
                    </a:lnTo>
                    <a:lnTo>
                      <a:pt x="281" y="758"/>
                    </a:lnTo>
                    <a:close/>
                    <a:moveTo>
                      <a:pt x="422" y="850"/>
                    </a:moveTo>
                    <a:lnTo>
                      <a:pt x="422" y="850"/>
                    </a:lnTo>
                    <a:lnTo>
                      <a:pt x="422" y="850"/>
                    </a:lnTo>
                    <a:lnTo>
                      <a:pt x="435" y="837"/>
                    </a:lnTo>
                    <a:lnTo>
                      <a:pt x="422" y="850"/>
                    </a:lnTo>
                    <a:close/>
                    <a:moveTo>
                      <a:pt x="467" y="812"/>
                    </a:moveTo>
                    <a:lnTo>
                      <a:pt x="456" y="801"/>
                    </a:lnTo>
                    <a:lnTo>
                      <a:pt x="433" y="799"/>
                    </a:lnTo>
                    <a:lnTo>
                      <a:pt x="392" y="814"/>
                    </a:lnTo>
                    <a:lnTo>
                      <a:pt x="371" y="807"/>
                    </a:lnTo>
                    <a:lnTo>
                      <a:pt x="352" y="833"/>
                    </a:lnTo>
                    <a:lnTo>
                      <a:pt x="386" y="857"/>
                    </a:lnTo>
                    <a:lnTo>
                      <a:pt x="384" y="857"/>
                    </a:lnTo>
                    <a:lnTo>
                      <a:pt x="352" y="833"/>
                    </a:lnTo>
                    <a:lnTo>
                      <a:pt x="311" y="842"/>
                    </a:lnTo>
                    <a:lnTo>
                      <a:pt x="284" y="829"/>
                    </a:lnTo>
                    <a:lnTo>
                      <a:pt x="256" y="833"/>
                    </a:lnTo>
                    <a:lnTo>
                      <a:pt x="232" y="854"/>
                    </a:lnTo>
                    <a:lnTo>
                      <a:pt x="232" y="852"/>
                    </a:lnTo>
                    <a:lnTo>
                      <a:pt x="256" y="833"/>
                    </a:lnTo>
                    <a:lnTo>
                      <a:pt x="241" y="831"/>
                    </a:lnTo>
                    <a:lnTo>
                      <a:pt x="241" y="822"/>
                    </a:lnTo>
                    <a:lnTo>
                      <a:pt x="239" y="820"/>
                    </a:lnTo>
                    <a:lnTo>
                      <a:pt x="241" y="820"/>
                    </a:lnTo>
                    <a:lnTo>
                      <a:pt x="241" y="822"/>
                    </a:lnTo>
                    <a:lnTo>
                      <a:pt x="243" y="831"/>
                    </a:lnTo>
                    <a:lnTo>
                      <a:pt x="256" y="833"/>
                    </a:lnTo>
                    <a:lnTo>
                      <a:pt x="284" y="829"/>
                    </a:lnTo>
                    <a:lnTo>
                      <a:pt x="311" y="842"/>
                    </a:lnTo>
                    <a:lnTo>
                      <a:pt x="352" y="833"/>
                    </a:lnTo>
                    <a:lnTo>
                      <a:pt x="371" y="807"/>
                    </a:lnTo>
                    <a:lnTo>
                      <a:pt x="392" y="814"/>
                    </a:lnTo>
                    <a:lnTo>
                      <a:pt x="431" y="797"/>
                    </a:lnTo>
                    <a:lnTo>
                      <a:pt x="454" y="801"/>
                    </a:lnTo>
                    <a:lnTo>
                      <a:pt x="456" y="799"/>
                    </a:lnTo>
                    <a:lnTo>
                      <a:pt x="467" y="810"/>
                    </a:lnTo>
                    <a:lnTo>
                      <a:pt x="482" y="810"/>
                    </a:lnTo>
                    <a:lnTo>
                      <a:pt x="467" y="812"/>
                    </a:lnTo>
                    <a:close/>
                    <a:moveTo>
                      <a:pt x="479" y="731"/>
                    </a:moveTo>
                    <a:lnTo>
                      <a:pt x="479" y="731"/>
                    </a:lnTo>
                    <a:lnTo>
                      <a:pt x="482" y="737"/>
                    </a:lnTo>
                    <a:lnTo>
                      <a:pt x="473" y="713"/>
                    </a:lnTo>
                    <a:lnTo>
                      <a:pt x="484" y="703"/>
                    </a:lnTo>
                    <a:lnTo>
                      <a:pt x="479" y="681"/>
                    </a:lnTo>
                    <a:lnTo>
                      <a:pt x="488" y="703"/>
                    </a:lnTo>
                    <a:lnTo>
                      <a:pt x="475" y="713"/>
                    </a:lnTo>
                    <a:lnTo>
                      <a:pt x="479" y="731"/>
                    </a:lnTo>
                    <a:close/>
                    <a:moveTo>
                      <a:pt x="488" y="677"/>
                    </a:moveTo>
                    <a:lnTo>
                      <a:pt x="486" y="681"/>
                    </a:lnTo>
                    <a:lnTo>
                      <a:pt x="484" y="681"/>
                    </a:lnTo>
                    <a:lnTo>
                      <a:pt x="488" y="669"/>
                    </a:lnTo>
                    <a:lnTo>
                      <a:pt x="494" y="666"/>
                    </a:lnTo>
                    <a:lnTo>
                      <a:pt x="494" y="656"/>
                    </a:lnTo>
                    <a:lnTo>
                      <a:pt x="505" y="645"/>
                    </a:lnTo>
                    <a:lnTo>
                      <a:pt x="511" y="639"/>
                    </a:lnTo>
                    <a:lnTo>
                      <a:pt x="511" y="639"/>
                    </a:lnTo>
                    <a:lnTo>
                      <a:pt x="505" y="645"/>
                    </a:lnTo>
                    <a:lnTo>
                      <a:pt x="497" y="656"/>
                    </a:lnTo>
                    <a:lnTo>
                      <a:pt x="494" y="664"/>
                    </a:lnTo>
                    <a:lnTo>
                      <a:pt x="490" y="669"/>
                    </a:lnTo>
                    <a:lnTo>
                      <a:pt x="488" y="677"/>
                    </a:lnTo>
                    <a:close/>
                    <a:moveTo>
                      <a:pt x="490" y="807"/>
                    </a:moveTo>
                    <a:lnTo>
                      <a:pt x="501" y="805"/>
                    </a:lnTo>
                    <a:lnTo>
                      <a:pt x="524" y="805"/>
                    </a:lnTo>
                    <a:lnTo>
                      <a:pt x="490" y="807"/>
                    </a:lnTo>
                    <a:close/>
                    <a:moveTo>
                      <a:pt x="528" y="805"/>
                    </a:moveTo>
                    <a:lnTo>
                      <a:pt x="533" y="803"/>
                    </a:lnTo>
                    <a:lnTo>
                      <a:pt x="533" y="805"/>
                    </a:lnTo>
                    <a:lnTo>
                      <a:pt x="528" y="805"/>
                    </a:lnTo>
                    <a:close/>
                    <a:moveTo>
                      <a:pt x="541" y="814"/>
                    </a:moveTo>
                    <a:lnTo>
                      <a:pt x="543" y="818"/>
                    </a:lnTo>
                    <a:lnTo>
                      <a:pt x="552" y="827"/>
                    </a:lnTo>
                    <a:lnTo>
                      <a:pt x="554" y="833"/>
                    </a:lnTo>
                    <a:lnTo>
                      <a:pt x="541" y="814"/>
                    </a:lnTo>
                    <a:close/>
                    <a:moveTo>
                      <a:pt x="573" y="812"/>
                    </a:moveTo>
                    <a:lnTo>
                      <a:pt x="560" y="803"/>
                    </a:lnTo>
                    <a:lnTo>
                      <a:pt x="546" y="801"/>
                    </a:lnTo>
                    <a:lnTo>
                      <a:pt x="541" y="801"/>
                    </a:lnTo>
                    <a:lnTo>
                      <a:pt x="548" y="801"/>
                    </a:lnTo>
                    <a:lnTo>
                      <a:pt x="560" y="801"/>
                    </a:lnTo>
                    <a:lnTo>
                      <a:pt x="573" y="810"/>
                    </a:lnTo>
                    <a:lnTo>
                      <a:pt x="580" y="824"/>
                    </a:lnTo>
                    <a:lnTo>
                      <a:pt x="573" y="812"/>
                    </a:lnTo>
                    <a:close/>
                    <a:moveTo>
                      <a:pt x="580" y="731"/>
                    </a:moveTo>
                    <a:lnTo>
                      <a:pt x="580" y="739"/>
                    </a:lnTo>
                    <a:lnTo>
                      <a:pt x="577" y="739"/>
                    </a:lnTo>
                    <a:lnTo>
                      <a:pt x="577" y="733"/>
                    </a:lnTo>
                    <a:lnTo>
                      <a:pt x="580" y="731"/>
                    </a:lnTo>
                    <a:lnTo>
                      <a:pt x="580" y="731"/>
                    </a:lnTo>
                    <a:close/>
                    <a:moveTo>
                      <a:pt x="586" y="829"/>
                    </a:moveTo>
                    <a:lnTo>
                      <a:pt x="582" y="827"/>
                    </a:lnTo>
                    <a:lnTo>
                      <a:pt x="582" y="827"/>
                    </a:lnTo>
                    <a:lnTo>
                      <a:pt x="588" y="829"/>
                    </a:lnTo>
                    <a:lnTo>
                      <a:pt x="586" y="829"/>
                    </a:lnTo>
                    <a:close/>
                    <a:moveTo>
                      <a:pt x="586" y="662"/>
                    </a:moveTo>
                    <a:lnTo>
                      <a:pt x="586" y="660"/>
                    </a:lnTo>
                    <a:lnTo>
                      <a:pt x="586" y="662"/>
                    </a:lnTo>
                    <a:lnTo>
                      <a:pt x="588" y="664"/>
                    </a:lnTo>
                    <a:lnTo>
                      <a:pt x="586" y="662"/>
                    </a:lnTo>
                    <a:close/>
                    <a:moveTo>
                      <a:pt x="588" y="703"/>
                    </a:moveTo>
                    <a:lnTo>
                      <a:pt x="590" y="703"/>
                    </a:lnTo>
                    <a:lnTo>
                      <a:pt x="595" y="709"/>
                    </a:lnTo>
                    <a:lnTo>
                      <a:pt x="588" y="703"/>
                    </a:lnTo>
                    <a:close/>
                    <a:moveTo>
                      <a:pt x="601" y="726"/>
                    </a:moveTo>
                    <a:lnTo>
                      <a:pt x="599" y="726"/>
                    </a:lnTo>
                    <a:lnTo>
                      <a:pt x="601" y="726"/>
                    </a:lnTo>
                    <a:lnTo>
                      <a:pt x="601" y="726"/>
                    </a:lnTo>
                    <a:close/>
                    <a:moveTo>
                      <a:pt x="601" y="724"/>
                    </a:moveTo>
                    <a:lnTo>
                      <a:pt x="601" y="722"/>
                    </a:lnTo>
                    <a:lnTo>
                      <a:pt x="601" y="724"/>
                    </a:lnTo>
                    <a:lnTo>
                      <a:pt x="603" y="722"/>
                    </a:lnTo>
                    <a:lnTo>
                      <a:pt x="601" y="724"/>
                    </a:lnTo>
                    <a:close/>
                    <a:moveTo>
                      <a:pt x="597" y="686"/>
                    </a:moveTo>
                    <a:lnTo>
                      <a:pt x="597" y="686"/>
                    </a:lnTo>
                    <a:lnTo>
                      <a:pt x="597" y="686"/>
                    </a:lnTo>
                    <a:lnTo>
                      <a:pt x="603" y="692"/>
                    </a:lnTo>
                    <a:lnTo>
                      <a:pt x="603" y="692"/>
                    </a:lnTo>
                    <a:lnTo>
                      <a:pt x="597" y="686"/>
                    </a:lnTo>
                    <a:close/>
                    <a:moveTo>
                      <a:pt x="646" y="733"/>
                    </a:moveTo>
                    <a:lnTo>
                      <a:pt x="641" y="724"/>
                    </a:lnTo>
                    <a:lnTo>
                      <a:pt x="637" y="713"/>
                    </a:lnTo>
                    <a:lnTo>
                      <a:pt x="624" y="711"/>
                    </a:lnTo>
                    <a:lnTo>
                      <a:pt x="622" y="713"/>
                    </a:lnTo>
                    <a:lnTo>
                      <a:pt x="624" y="711"/>
                    </a:lnTo>
                    <a:lnTo>
                      <a:pt x="639" y="713"/>
                    </a:lnTo>
                    <a:lnTo>
                      <a:pt x="646" y="735"/>
                    </a:lnTo>
                    <a:lnTo>
                      <a:pt x="646" y="733"/>
                    </a:lnTo>
                    <a:close/>
                    <a:moveTo>
                      <a:pt x="650" y="737"/>
                    </a:moveTo>
                    <a:lnTo>
                      <a:pt x="648" y="737"/>
                    </a:lnTo>
                    <a:lnTo>
                      <a:pt x="650" y="737"/>
                    </a:lnTo>
                    <a:lnTo>
                      <a:pt x="650" y="737"/>
                    </a:lnTo>
                    <a:close/>
                    <a:moveTo>
                      <a:pt x="720" y="769"/>
                    </a:moveTo>
                    <a:lnTo>
                      <a:pt x="720" y="769"/>
                    </a:lnTo>
                    <a:lnTo>
                      <a:pt x="724" y="771"/>
                    </a:lnTo>
                    <a:lnTo>
                      <a:pt x="720" y="769"/>
                    </a:lnTo>
                    <a:close/>
                    <a:moveTo>
                      <a:pt x="739" y="807"/>
                    </a:moveTo>
                    <a:lnTo>
                      <a:pt x="739" y="805"/>
                    </a:lnTo>
                    <a:lnTo>
                      <a:pt x="754" y="803"/>
                    </a:lnTo>
                    <a:lnTo>
                      <a:pt x="754" y="803"/>
                    </a:lnTo>
                    <a:lnTo>
                      <a:pt x="739" y="807"/>
                    </a:lnTo>
                    <a:close/>
                    <a:moveTo>
                      <a:pt x="767" y="886"/>
                    </a:moveTo>
                    <a:lnTo>
                      <a:pt x="767" y="886"/>
                    </a:lnTo>
                    <a:lnTo>
                      <a:pt x="782" y="891"/>
                    </a:lnTo>
                    <a:lnTo>
                      <a:pt x="767" y="886"/>
                    </a:lnTo>
                    <a:close/>
                    <a:moveTo>
                      <a:pt x="888" y="726"/>
                    </a:moveTo>
                    <a:lnTo>
                      <a:pt x="895" y="726"/>
                    </a:lnTo>
                    <a:lnTo>
                      <a:pt x="893" y="726"/>
                    </a:lnTo>
                    <a:lnTo>
                      <a:pt x="886" y="728"/>
                    </a:lnTo>
                    <a:lnTo>
                      <a:pt x="888" y="726"/>
                    </a:lnTo>
                    <a:close/>
                    <a:moveTo>
                      <a:pt x="869" y="758"/>
                    </a:moveTo>
                    <a:lnTo>
                      <a:pt x="869" y="756"/>
                    </a:lnTo>
                    <a:lnTo>
                      <a:pt x="869" y="758"/>
                    </a:lnTo>
                    <a:lnTo>
                      <a:pt x="865" y="760"/>
                    </a:lnTo>
                    <a:lnTo>
                      <a:pt x="863" y="758"/>
                    </a:lnTo>
                    <a:lnTo>
                      <a:pt x="869" y="758"/>
                    </a:lnTo>
                    <a:close/>
                    <a:moveTo>
                      <a:pt x="869" y="921"/>
                    </a:moveTo>
                    <a:lnTo>
                      <a:pt x="869" y="921"/>
                    </a:lnTo>
                    <a:lnTo>
                      <a:pt x="869" y="921"/>
                    </a:lnTo>
                    <a:lnTo>
                      <a:pt x="869" y="921"/>
                    </a:lnTo>
                    <a:close/>
                    <a:moveTo>
                      <a:pt x="861" y="927"/>
                    </a:moveTo>
                    <a:lnTo>
                      <a:pt x="863" y="933"/>
                    </a:lnTo>
                    <a:lnTo>
                      <a:pt x="863" y="942"/>
                    </a:lnTo>
                    <a:lnTo>
                      <a:pt x="861" y="942"/>
                    </a:lnTo>
                    <a:lnTo>
                      <a:pt x="863" y="933"/>
                    </a:lnTo>
                    <a:lnTo>
                      <a:pt x="861" y="927"/>
                    </a:lnTo>
                    <a:close/>
                    <a:moveTo>
                      <a:pt x="861" y="918"/>
                    </a:moveTo>
                    <a:lnTo>
                      <a:pt x="859" y="925"/>
                    </a:lnTo>
                    <a:lnTo>
                      <a:pt x="859" y="923"/>
                    </a:lnTo>
                    <a:lnTo>
                      <a:pt x="861" y="918"/>
                    </a:lnTo>
                    <a:lnTo>
                      <a:pt x="861" y="918"/>
                    </a:lnTo>
                    <a:close/>
                    <a:moveTo>
                      <a:pt x="848" y="784"/>
                    </a:moveTo>
                    <a:lnTo>
                      <a:pt x="848" y="786"/>
                    </a:lnTo>
                    <a:lnTo>
                      <a:pt x="848" y="784"/>
                    </a:lnTo>
                    <a:lnTo>
                      <a:pt x="848" y="784"/>
                    </a:lnTo>
                    <a:close/>
                    <a:moveTo>
                      <a:pt x="808" y="910"/>
                    </a:moveTo>
                    <a:lnTo>
                      <a:pt x="808" y="908"/>
                    </a:lnTo>
                    <a:lnTo>
                      <a:pt x="820" y="910"/>
                    </a:lnTo>
                    <a:lnTo>
                      <a:pt x="808" y="910"/>
                    </a:lnTo>
                    <a:close/>
                    <a:moveTo>
                      <a:pt x="833" y="931"/>
                    </a:moveTo>
                    <a:lnTo>
                      <a:pt x="831" y="938"/>
                    </a:lnTo>
                    <a:lnTo>
                      <a:pt x="831" y="938"/>
                    </a:lnTo>
                    <a:lnTo>
                      <a:pt x="820" y="936"/>
                    </a:lnTo>
                    <a:lnTo>
                      <a:pt x="820" y="936"/>
                    </a:lnTo>
                    <a:lnTo>
                      <a:pt x="829" y="938"/>
                    </a:lnTo>
                    <a:lnTo>
                      <a:pt x="833" y="925"/>
                    </a:lnTo>
                    <a:lnTo>
                      <a:pt x="835" y="925"/>
                    </a:lnTo>
                    <a:lnTo>
                      <a:pt x="833" y="931"/>
                    </a:lnTo>
                    <a:close/>
                    <a:moveTo>
                      <a:pt x="839" y="901"/>
                    </a:moveTo>
                    <a:lnTo>
                      <a:pt x="844" y="906"/>
                    </a:lnTo>
                    <a:lnTo>
                      <a:pt x="839" y="901"/>
                    </a:lnTo>
                    <a:lnTo>
                      <a:pt x="835" y="904"/>
                    </a:lnTo>
                    <a:lnTo>
                      <a:pt x="839" y="901"/>
                    </a:lnTo>
                    <a:close/>
                    <a:moveTo>
                      <a:pt x="848" y="944"/>
                    </a:moveTo>
                    <a:lnTo>
                      <a:pt x="842" y="942"/>
                    </a:lnTo>
                    <a:lnTo>
                      <a:pt x="839" y="942"/>
                    </a:lnTo>
                    <a:lnTo>
                      <a:pt x="842" y="942"/>
                    </a:lnTo>
                    <a:lnTo>
                      <a:pt x="848" y="944"/>
                    </a:lnTo>
                    <a:lnTo>
                      <a:pt x="848" y="944"/>
                    </a:lnTo>
                    <a:close/>
                    <a:moveTo>
                      <a:pt x="848" y="951"/>
                    </a:moveTo>
                    <a:lnTo>
                      <a:pt x="848" y="951"/>
                    </a:lnTo>
                    <a:lnTo>
                      <a:pt x="854" y="955"/>
                    </a:lnTo>
                    <a:lnTo>
                      <a:pt x="854" y="955"/>
                    </a:lnTo>
                    <a:lnTo>
                      <a:pt x="848" y="951"/>
                    </a:lnTo>
                    <a:close/>
                    <a:moveTo>
                      <a:pt x="850" y="750"/>
                    </a:moveTo>
                    <a:lnTo>
                      <a:pt x="850" y="750"/>
                    </a:lnTo>
                    <a:lnTo>
                      <a:pt x="859" y="748"/>
                    </a:lnTo>
                    <a:lnTo>
                      <a:pt x="861" y="754"/>
                    </a:lnTo>
                    <a:lnTo>
                      <a:pt x="859" y="750"/>
                    </a:lnTo>
                    <a:lnTo>
                      <a:pt x="850" y="750"/>
                    </a:lnTo>
                    <a:close/>
                    <a:moveTo>
                      <a:pt x="874" y="987"/>
                    </a:moveTo>
                    <a:lnTo>
                      <a:pt x="859" y="980"/>
                    </a:lnTo>
                    <a:lnTo>
                      <a:pt x="861" y="980"/>
                    </a:lnTo>
                    <a:lnTo>
                      <a:pt x="874" y="987"/>
                    </a:lnTo>
                    <a:lnTo>
                      <a:pt x="874" y="987"/>
                    </a:lnTo>
                    <a:close/>
                    <a:moveTo>
                      <a:pt x="869" y="803"/>
                    </a:moveTo>
                    <a:lnTo>
                      <a:pt x="874" y="799"/>
                    </a:lnTo>
                    <a:lnTo>
                      <a:pt x="876" y="801"/>
                    </a:lnTo>
                    <a:lnTo>
                      <a:pt x="869" y="803"/>
                    </a:lnTo>
                    <a:close/>
                    <a:moveTo>
                      <a:pt x="882" y="735"/>
                    </a:moveTo>
                    <a:lnTo>
                      <a:pt x="876" y="733"/>
                    </a:lnTo>
                    <a:lnTo>
                      <a:pt x="871" y="741"/>
                    </a:lnTo>
                    <a:lnTo>
                      <a:pt x="869" y="745"/>
                    </a:lnTo>
                    <a:lnTo>
                      <a:pt x="869" y="745"/>
                    </a:lnTo>
                    <a:lnTo>
                      <a:pt x="876" y="733"/>
                    </a:lnTo>
                    <a:lnTo>
                      <a:pt x="882" y="733"/>
                    </a:lnTo>
                    <a:lnTo>
                      <a:pt x="884" y="731"/>
                    </a:lnTo>
                    <a:lnTo>
                      <a:pt x="882" y="735"/>
                    </a:lnTo>
                    <a:close/>
                    <a:moveTo>
                      <a:pt x="895" y="827"/>
                    </a:moveTo>
                    <a:lnTo>
                      <a:pt x="886" y="816"/>
                    </a:lnTo>
                    <a:lnTo>
                      <a:pt x="886" y="814"/>
                    </a:lnTo>
                    <a:lnTo>
                      <a:pt x="886" y="816"/>
                    </a:lnTo>
                    <a:lnTo>
                      <a:pt x="893" y="824"/>
                    </a:lnTo>
                    <a:lnTo>
                      <a:pt x="895" y="827"/>
                    </a:lnTo>
                    <a:lnTo>
                      <a:pt x="895" y="827"/>
                    </a:lnTo>
                    <a:close/>
                    <a:moveTo>
                      <a:pt x="984" y="925"/>
                    </a:moveTo>
                    <a:lnTo>
                      <a:pt x="984" y="925"/>
                    </a:lnTo>
                    <a:lnTo>
                      <a:pt x="986" y="925"/>
                    </a:lnTo>
                    <a:lnTo>
                      <a:pt x="984" y="925"/>
                    </a:lnTo>
                    <a:close/>
                    <a:moveTo>
                      <a:pt x="937" y="731"/>
                    </a:moveTo>
                    <a:lnTo>
                      <a:pt x="944" y="731"/>
                    </a:lnTo>
                    <a:lnTo>
                      <a:pt x="944" y="731"/>
                    </a:lnTo>
                    <a:lnTo>
                      <a:pt x="937" y="731"/>
                    </a:lnTo>
                    <a:close/>
                    <a:moveTo>
                      <a:pt x="948" y="739"/>
                    </a:moveTo>
                    <a:lnTo>
                      <a:pt x="946" y="735"/>
                    </a:lnTo>
                    <a:lnTo>
                      <a:pt x="952" y="741"/>
                    </a:lnTo>
                    <a:lnTo>
                      <a:pt x="948" y="739"/>
                    </a:lnTo>
                    <a:close/>
                    <a:moveTo>
                      <a:pt x="955" y="743"/>
                    </a:moveTo>
                    <a:lnTo>
                      <a:pt x="955" y="741"/>
                    </a:lnTo>
                    <a:lnTo>
                      <a:pt x="957" y="741"/>
                    </a:lnTo>
                    <a:lnTo>
                      <a:pt x="955" y="743"/>
                    </a:lnTo>
                    <a:close/>
                    <a:moveTo>
                      <a:pt x="976" y="735"/>
                    </a:moveTo>
                    <a:lnTo>
                      <a:pt x="980" y="731"/>
                    </a:lnTo>
                    <a:lnTo>
                      <a:pt x="982" y="731"/>
                    </a:lnTo>
                    <a:lnTo>
                      <a:pt x="976" y="735"/>
                    </a:lnTo>
                    <a:close/>
                    <a:moveTo>
                      <a:pt x="991" y="737"/>
                    </a:moveTo>
                    <a:lnTo>
                      <a:pt x="984" y="733"/>
                    </a:lnTo>
                    <a:lnTo>
                      <a:pt x="991" y="735"/>
                    </a:lnTo>
                    <a:lnTo>
                      <a:pt x="991" y="737"/>
                    </a:lnTo>
                    <a:close/>
                    <a:moveTo>
                      <a:pt x="1008" y="739"/>
                    </a:moveTo>
                    <a:lnTo>
                      <a:pt x="1003" y="731"/>
                    </a:lnTo>
                    <a:lnTo>
                      <a:pt x="1001" y="731"/>
                    </a:lnTo>
                    <a:lnTo>
                      <a:pt x="1003" y="731"/>
                    </a:lnTo>
                    <a:lnTo>
                      <a:pt x="1010" y="739"/>
                    </a:lnTo>
                    <a:lnTo>
                      <a:pt x="1008" y="739"/>
                    </a:lnTo>
                    <a:close/>
                    <a:moveTo>
                      <a:pt x="1123" y="886"/>
                    </a:moveTo>
                    <a:lnTo>
                      <a:pt x="1125" y="886"/>
                    </a:lnTo>
                    <a:lnTo>
                      <a:pt x="1123" y="886"/>
                    </a:lnTo>
                    <a:lnTo>
                      <a:pt x="1123" y="886"/>
                    </a:lnTo>
                    <a:close/>
                    <a:moveTo>
                      <a:pt x="1121" y="658"/>
                    </a:moveTo>
                    <a:lnTo>
                      <a:pt x="1099" y="662"/>
                    </a:lnTo>
                    <a:lnTo>
                      <a:pt x="1099" y="660"/>
                    </a:lnTo>
                    <a:lnTo>
                      <a:pt x="1121" y="658"/>
                    </a:lnTo>
                    <a:close/>
                    <a:moveTo>
                      <a:pt x="1089" y="656"/>
                    </a:moveTo>
                    <a:lnTo>
                      <a:pt x="1091" y="656"/>
                    </a:lnTo>
                    <a:lnTo>
                      <a:pt x="1087" y="660"/>
                    </a:lnTo>
                    <a:lnTo>
                      <a:pt x="1089" y="656"/>
                    </a:lnTo>
                    <a:close/>
                    <a:moveTo>
                      <a:pt x="1023" y="705"/>
                    </a:moveTo>
                    <a:lnTo>
                      <a:pt x="1023" y="705"/>
                    </a:lnTo>
                    <a:lnTo>
                      <a:pt x="1025" y="703"/>
                    </a:lnTo>
                    <a:lnTo>
                      <a:pt x="1023" y="705"/>
                    </a:lnTo>
                    <a:close/>
                    <a:moveTo>
                      <a:pt x="1025" y="745"/>
                    </a:moveTo>
                    <a:lnTo>
                      <a:pt x="1023" y="748"/>
                    </a:lnTo>
                    <a:lnTo>
                      <a:pt x="1021" y="745"/>
                    </a:lnTo>
                    <a:lnTo>
                      <a:pt x="1025" y="745"/>
                    </a:lnTo>
                    <a:close/>
                    <a:moveTo>
                      <a:pt x="1018" y="675"/>
                    </a:moveTo>
                    <a:lnTo>
                      <a:pt x="1033" y="690"/>
                    </a:lnTo>
                    <a:lnTo>
                      <a:pt x="1033" y="690"/>
                    </a:lnTo>
                    <a:lnTo>
                      <a:pt x="1018" y="675"/>
                    </a:lnTo>
                    <a:close/>
                    <a:moveTo>
                      <a:pt x="1016" y="673"/>
                    </a:moveTo>
                    <a:lnTo>
                      <a:pt x="1021" y="669"/>
                    </a:lnTo>
                    <a:lnTo>
                      <a:pt x="1027" y="671"/>
                    </a:lnTo>
                    <a:lnTo>
                      <a:pt x="1023" y="671"/>
                    </a:lnTo>
                    <a:lnTo>
                      <a:pt x="1016" y="673"/>
                    </a:lnTo>
                    <a:lnTo>
                      <a:pt x="1016" y="673"/>
                    </a:lnTo>
                    <a:close/>
                    <a:moveTo>
                      <a:pt x="1023" y="931"/>
                    </a:moveTo>
                    <a:lnTo>
                      <a:pt x="1027" y="927"/>
                    </a:lnTo>
                    <a:lnTo>
                      <a:pt x="1029" y="927"/>
                    </a:lnTo>
                    <a:lnTo>
                      <a:pt x="1023" y="931"/>
                    </a:lnTo>
                    <a:close/>
                    <a:moveTo>
                      <a:pt x="1048" y="927"/>
                    </a:moveTo>
                    <a:lnTo>
                      <a:pt x="1040" y="929"/>
                    </a:lnTo>
                    <a:lnTo>
                      <a:pt x="1018" y="861"/>
                    </a:lnTo>
                    <a:lnTo>
                      <a:pt x="1021" y="861"/>
                    </a:lnTo>
                    <a:lnTo>
                      <a:pt x="1018" y="861"/>
                    </a:lnTo>
                    <a:lnTo>
                      <a:pt x="1040" y="927"/>
                    </a:lnTo>
                    <a:lnTo>
                      <a:pt x="1048" y="927"/>
                    </a:lnTo>
                    <a:lnTo>
                      <a:pt x="1048" y="927"/>
                    </a:lnTo>
                    <a:close/>
                    <a:moveTo>
                      <a:pt x="1052" y="914"/>
                    </a:moveTo>
                    <a:lnTo>
                      <a:pt x="1052" y="912"/>
                    </a:lnTo>
                    <a:lnTo>
                      <a:pt x="1057" y="914"/>
                    </a:lnTo>
                    <a:lnTo>
                      <a:pt x="1052" y="914"/>
                    </a:lnTo>
                    <a:close/>
                    <a:moveTo>
                      <a:pt x="1055" y="861"/>
                    </a:moveTo>
                    <a:lnTo>
                      <a:pt x="1057" y="850"/>
                    </a:lnTo>
                    <a:lnTo>
                      <a:pt x="1057" y="844"/>
                    </a:lnTo>
                    <a:lnTo>
                      <a:pt x="1061" y="842"/>
                    </a:lnTo>
                    <a:lnTo>
                      <a:pt x="1057" y="837"/>
                    </a:lnTo>
                    <a:lnTo>
                      <a:pt x="1063" y="839"/>
                    </a:lnTo>
                    <a:lnTo>
                      <a:pt x="1063" y="833"/>
                    </a:lnTo>
                    <a:lnTo>
                      <a:pt x="1067" y="827"/>
                    </a:lnTo>
                    <a:lnTo>
                      <a:pt x="1070" y="829"/>
                    </a:lnTo>
                    <a:lnTo>
                      <a:pt x="1076" y="829"/>
                    </a:lnTo>
                    <a:lnTo>
                      <a:pt x="1082" y="833"/>
                    </a:lnTo>
                    <a:lnTo>
                      <a:pt x="1091" y="824"/>
                    </a:lnTo>
                    <a:lnTo>
                      <a:pt x="1095" y="827"/>
                    </a:lnTo>
                    <a:lnTo>
                      <a:pt x="1089" y="839"/>
                    </a:lnTo>
                    <a:lnTo>
                      <a:pt x="1093" y="857"/>
                    </a:lnTo>
                    <a:lnTo>
                      <a:pt x="1108" y="865"/>
                    </a:lnTo>
                    <a:lnTo>
                      <a:pt x="1108" y="867"/>
                    </a:lnTo>
                    <a:lnTo>
                      <a:pt x="1104" y="876"/>
                    </a:lnTo>
                    <a:lnTo>
                      <a:pt x="1106" y="880"/>
                    </a:lnTo>
                    <a:lnTo>
                      <a:pt x="1091" y="889"/>
                    </a:lnTo>
                    <a:lnTo>
                      <a:pt x="1074" y="886"/>
                    </a:lnTo>
                    <a:lnTo>
                      <a:pt x="1057" y="876"/>
                    </a:lnTo>
                    <a:lnTo>
                      <a:pt x="1055" y="861"/>
                    </a:lnTo>
                    <a:close/>
                    <a:moveTo>
                      <a:pt x="1063" y="916"/>
                    </a:moveTo>
                    <a:lnTo>
                      <a:pt x="1061" y="910"/>
                    </a:lnTo>
                    <a:lnTo>
                      <a:pt x="1063" y="916"/>
                    </a:lnTo>
                    <a:lnTo>
                      <a:pt x="1063" y="916"/>
                    </a:lnTo>
                    <a:close/>
                    <a:moveTo>
                      <a:pt x="1123" y="946"/>
                    </a:moveTo>
                    <a:lnTo>
                      <a:pt x="1119" y="951"/>
                    </a:lnTo>
                    <a:lnTo>
                      <a:pt x="1110" y="948"/>
                    </a:lnTo>
                    <a:lnTo>
                      <a:pt x="1104" y="936"/>
                    </a:lnTo>
                    <a:lnTo>
                      <a:pt x="1101" y="927"/>
                    </a:lnTo>
                    <a:lnTo>
                      <a:pt x="1095" y="925"/>
                    </a:lnTo>
                    <a:lnTo>
                      <a:pt x="1093" y="916"/>
                    </a:lnTo>
                    <a:lnTo>
                      <a:pt x="1082" y="910"/>
                    </a:lnTo>
                    <a:lnTo>
                      <a:pt x="1074" y="910"/>
                    </a:lnTo>
                    <a:lnTo>
                      <a:pt x="1070" y="904"/>
                    </a:lnTo>
                    <a:lnTo>
                      <a:pt x="1061" y="908"/>
                    </a:lnTo>
                    <a:lnTo>
                      <a:pt x="1061" y="906"/>
                    </a:lnTo>
                    <a:lnTo>
                      <a:pt x="1070" y="901"/>
                    </a:lnTo>
                    <a:lnTo>
                      <a:pt x="1074" y="908"/>
                    </a:lnTo>
                    <a:lnTo>
                      <a:pt x="1082" y="908"/>
                    </a:lnTo>
                    <a:lnTo>
                      <a:pt x="1089" y="912"/>
                    </a:lnTo>
                    <a:lnTo>
                      <a:pt x="1093" y="916"/>
                    </a:lnTo>
                    <a:lnTo>
                      <a:pt x="1093" y="916"/>
                    </a:lnTo>
                    <a:lnTo>
                      <a:pt x="1095" y="923"/>
                    </a:lnTo>
                    <a:lnTo>
                      <a:pt x="1104" y="927"/>
                    </a:lnTo>
                    <a:lnTo>
                      <a:pt x="1104" y="936"/>
                    </a:lnTo>
                    <a:lnTo>
                      <a:pt x="1110" y="948"/>
                    </a:lnTo>
                    <a:lnTo>
                      <a:pt x="1119" y="948"/>
                    </a:lnTo>
                    <a:lnTo>
                      <a:pt x="1123" y="946"/>
                    </a:lnTo>
                    <a:lnTo>
                      <a:pt x="1127" y="944"/>
                    </a:lnTo>
                    <a:lnTo>
                      <a:pt x="1123" y="946"/>
                    </a:lnTo>
                    <a:close/>
                    <a:moveTo>
                      <a:pt x="1163" y="974"/>
                    </a:moveTo>
                    <a:lnTo>
                      <a:pt x="1163" y="974"/>
                    </a:lnTo>
                    <a:lnTo>
                      <a:pt x="1170" y="976"/>
                    </a:lnTo>
                    <a:lnTo>
                      <a:pt x="1163" y="974"/>
                    </a:lnTo>
                    <a:close/>
                    <a:moveTo>
                      <a:pt x="1159" y="645"/>
                    </a:moveTo>
                    <a:lnTo>
                      <a:pt x="1138" y="647"/>
                    </a:lnTo>
                    <a:lnTo>
                      <a:pt x="1133" y="649"/>
                    </a:lnTo>
                    <a:lnTo>
                      <a:pt x="1136" y="647"/>
                    </a:lnTo>
                    <a:lnTo>
                      <a:pt x="1161" y="645"/>
                    </a:lnTo>
                    <a:lnTo>
                      <a:pt x="1176" y="666"/>
                    </a:lnTo>
                    <a:lnTo>
                      <a:pt x="1182" y="666"/>
                    </a:lnTo>
                    <a:lnTo>
                      <a:pt x="1180" y="666"/>
                    </a:lnTo>
                    <a:lnTo>
                      <a:pt x="1176" y="666"/>
                    </a:lnTo>
                    <a:lnTo>
                      <a:pt x="1159" y="645"/>
                    </a:lnTo>
                    <a:close/>
                    <a:moveTo>
                      <a:pt x="1182" y="933"/>
                    </a:moveTo>
                    <a:lnTo>
                      <a:pt x="1178" y="938"/>
                    </a:lnTo>
                    <a:lnTo>
                      <a:pt x="1178" y="938"/>
                    </a:lnTo>
                    <a:lnTo>
                      <a:pt x="1180" y="933"/>
                    </a:lnTo>
                    <a:lnTo>
                      <a:pt x="1187" y="931"/>
                    </a:lnTo>
                    <a:lnTo>
                      <a:pt x="1187" y="931"/>
                    </a:lnTo>
                    <a:lnTo>
                      <a:pt x="1182" y="933"/>
                    </a:lnTo>
                    <a:close/>
                    <a:moveTo>
                      <a:pt x="1210" y="1027"/>
                    </a:moveTo>
                    <a:lnTo>
                      <a:pt x="1214" y="1012"/>
                    </a:lnTo>
                    <a:lnTo>
                      <a:pt x="1214" y="1010"/>
                    </a:lnTo>
                    <a:lnTo>
                      <a:pt x="1210" y="1027"/>
                    </a:lnTo>
                    <a:close/>
                    <a:moveTo>
                      <a:pt x="1223" y="948"/>
                    </a:moveTo>
                    <a:lnTo>
                      <a:pt x="1223" y="948"/>
                    </a:lnTo>
                    <a:lnTo>
                      <a:pt x="1225" y="948"/>
                    </a:lnTo>
                    <a:lnTo>
                      <a:pt x="1223" y="948"/>
                    </a:lnTo>
                    <a:close/>
                    <a:moveTo>
                      <a:pt x="1248" y="968"/>
                    </a:moveTo>
                    <a:lnTo>
                      <a:pt x="1246" y="972"/>
                    </a:lnTo>
                    <a:lnTo>
                      <a:pt x="1248" y="970"/>
                    </a:lnTo>
                    <a:lnTo>
                      <a:pt x="1248" y="968"/>
                    </a:lnTo>
                    <a:close/>
                    <a:moveTo>
                      <a:pt x="1244" y="953"/>
                    </a:moveTo>
                    <a:lnTo>
                      <a:pt x="1248" y="955"/>
                    </a:lnTo>
                    <a:lnTo>
                      <a:pt x="1244" y="955"/>
                    </a:lnTo>
                    <a:lnTo>
                      <a:pt x="1244" y="953"/>
                    </a:lnTo>
                    <a:close/>
                    <a:moveTo>
                      <a:pt x="1242" y="942"/>
                    </a:moveTo>
                    <a:lnTo>
                      <a:pt x="1234" y="946"/>
                    </a:lnTo>
                    <a:lnTo>
                      <a:pt x="1240" y="942"/>
                    </a:lnTo>
                    <a:lnTo>
                      <a:pt x="1242" y="942"/>
                    </a:lnTo>
                    <a:close/>
                    <a:moveTo>
                      <a:pt x="1227" y="681"/>
                    </a:moveTo>
                    <a:lnTo>
                      <a:pt x="1227" y="679"/>
                    </a:lnTo>
                    <a:lnTo>
                      <a:pt x="1227" y="681"/>
                    </a:lnTo>
                    <a:lnTo>
                      <a:pt x="1240" y="673"/>
                    </a:lnTo>
                    <a:lnTo>
                      <a:pt x="1227" y="681"/>
                    </a:lnTo>
                    <a:close/>
                    <a:moveTo>
                      <a:pt x="1234" y="961"/>
                    </a:moveTo>
                    <a:lnTo>
                      <a:pt x="1236" y="961"/>
                    </a:lnTo>
                    <a:lnTo>
                      <a:pt x="1234" y="963"/>
                    </a:lnTo>
                    <a:lnTo>
                      <a:pt x="1234" y="963"/>
                    </a:lnTo>
                    <a:lnTo>
                      <a:pt x="1234" y="961"/>
                    </a:lnTo>
                    <a:close/>
                    <a:moveTo>
                      <a:pt x="1234" y="987"/>
                    </a:moveTo>
                    <a:lnTo>
                      <a:pt x="1240" y="989"/>
                    </a:lnTo>
                    <a:lnTo>
                      <a:pt x="1242" y="991"/>
                    </a:lnTo>
                    <a:lnTo>
                      <a:pt x="1234" y="987"/>
                    </a:lnTo>
                    <a:close/>
                    <a:moveTo>
                      <a:pt x="1242" y="1010"/>
                    </a:moveTo>
                    <a:lnTo>
                      <a:pt x="1240" y="1010"/>
                    </a:lnTo>
                    <a:lnTo>
                      <a:pt x="1240" y="1010"/>
                    </a:lnTo>
                    <a:lnTo>
                      <a:pt x="1244" y="1004"/>
                    </a:lnTo>
                    <a:lnTo>
                      <a:pt x="1244" y="995"/>
                    </a:lnTo>
                    <a:lnTo>
                      <a:pt x="1246" y="1000"/>
                    </a:lnTo>
                    <a:lnTo>
                      <a:pt x="1242" y="1010"/>
                    </a:lnTo>
                    <a:close/>
                    <a:moveTo>
                      <a:pt x="1246" y="978"/>
                    </a:moveTo>
                    <a:lnTo>
                      <a:pt x="1244" y="976"/>
                    </a:lnTo>
                    <a:lnTo>
                      <a:pt x="1246" y="974"/>
                    </a:lnTo>
                    <a:lnTo>
                      <a:pt x="1253" y="978"/>
                    </a:lnTo>
                    <a:lnTo>
                      <a:pt x="1253" y="978"/>
                    </a:lnTo>
                    <a:lnTo>
                      <a:pt x="1246" y="978"/>
                    </a:lnTo>
                    <a:close/>
                    <a:moveTo>
                      <a:pt x="1293" y="961"/>
                    </a:moveTo>
                    <a:lnTo>
                      <a:pt x="1297" y="961"/>
                    </a:lnTo>
                    <a:lnTo>
                      <a:pt x="1295" y="961"/>
                    </a:lnTo>
                    <a:lnTo>
                      <a:pt x="1293" y="961"/>
                    </a:lnTo>
                    <a:lnTo>
                      <a:pt x="1293" y="961"/>
                    </a:lnTo>
                    <a:close/>
                    <a:moveTo>
                      <a:pt x="1278" y="914"/>
                    </a:moveTo>
                    <a:lnTo>
                      <a:pt x="1287" y="918"/>
                    </a:lnTo>
                    <a:lnTo>
                      <a:pt x="1289" y="923"/>
                    </a:lnTo>
                    <a:lnTo>
                      <a:pt x="1283" y="929"/>
                    </a:lnTo>
                    <a:lnTo>
                      <a:pt x="1283" y="938"/>
                    </a:lnTo>
                    <a:lnTo>
                      <a:pt x="1289" y="942"/>
                    </a:lnTo>
                    <a:lnTo>
                      <a:pt x="1287" y="942"/>
                    </a:lnTo>
                    <a:lnTo>
                      <a:pt x="1283" y="938"/>
                    </a:lnTo>
                    <a:lnTo>
                      <a:pt x="1283" y="929"/>
                    </a:lnTo>
                    <a:lnTo>
                      <a:pt x="1287" y="923"/>
                    </a:lnTo>
                    <a:lnTo>
                      <a:pt x="1287" y="918"/>
                    </a:lnTo>
                    <a:lnTo>
                      <a:pt x="1278" y="914"/>
                    </a:lnTo>
                    <a:lnTo>
                      <a:pt x="1278" y="914"/>
                    </a:lnTo>
                    <a:close/>
                    <a:moveTo>
                      <a:pt x="1257" y="662"/>
                    </a:moveTo>
                    <a:lnTo>
                      <a:pt x="1276" y="679"/>
                    </a:lnTo>
                    <a:lnTo>
                      <a:pt x="1274" y="679"/>
                    </a:lnTo>
                    <a:lnTo>
                      <a:pt x="1257" y="662"/>
                    </a:lnTo>
                    <a:lnTo>
                      <a:pt x="1257" y="662"/>
                    </a:lnTo>
                    <a:close/>
                    <a:moveTo>
                      <a:pt x="1257" y="955"/>
                    </a:moveTo>
                    <a:lnTo>
                      <a:pt x="1276" y="951"/>
                    </a:lnTo>
                    <a:lnTo>
                      <a:pt x="1280" y="961"/>
                    </a:lnTo>
                    <a:lnTo>
                      <a:pt x="1261" y="963"/>
                    </a:lnTo>
                    <a:lnTo>
                      <a:pt x="1278" y="961"/>
                    </a:lnTo>
                    <a:lnTo>
                      <a:pt x="1276" y="953"/>
                    </a:lnTo>
                    <a:lnTo>
                      <a:pt x="1259" y="955"/>
                    </a:lnTo>
                    <a:lnTo>
                      <a:pt x="1257" y="955"/>
                    </a:lnTo>
                    <a:close/>
                    <a:moveTo>
                      <a:pt x="1323" y="983"/>
                    </a:moveTo>
                    <a:lnTo>
                      <a:pt x="1310" y="980"/>
                    </a:lnTo>
                    <a:lnTo>
                      <a:pt x="1293" y="980"/>
                    </a:lnTo>
                    <a:lnTo>
                      <a:pt x="1278" y="980"/>
                    </a:lnTo>
                    <a:lnTo>
                      <a:pt x="1261" y="980"/>
                    </a:lnTo>
                    <a:lnTo>
                      <a:pt x="1261" y="980"/>
                    </a:lnTo>
                    <a:lnTo>
                      <a:pt x="1300" y="980"/>
                    </a:lnTo>
                    <a:lnTo>
                      <a:pt x="1325" y="980"/>
                    </a:lnTo>
                    <a:lnTo>
                      <a:pt x="1332" y="985"/>
                    </a:lnTo>
                    <a:lnTo>
                      <a:pt x="1323" y="983"/>
                    </a:lnTo>
                    <a:close/>
                    <a:moveTo>
                      <a:pt x="1321" y="910"/>
                    </a:moveTo>
                    <a:lnTo>
                      <a:pt x="1325" y="916"/>
                    </a:lnTo>
                    <a:lnTo>
                      <a:pt x="1325" y="916"/>
                    </a:lnTo>
                    <a:lnTo>
                      <a:pt x="1317" y="904"/>
                    </a:lnTo>
                    <a:lnTo>
                      <a:pt x="1325" y="901"/>
                    </a:lnTo>
                    <a:lnTo>
                      <a:pt x="1325" y="901"/>
                    </a:lnTo>
                    <a:lnTo>
                      <a:pt x="1319" y="904"/>
                    </a:lnTo>
                    <a:lnTo>
                      <a:pt x="1321" y="910"/>
                    </a:lnTo>
                    <a:close/>
                    <a:moveTo>
                      <a:pt x="1329" y="948"/>
                    </a:moveTo>
                    <a:lnTo>
                      <a:pt x="1329" y="951"/>
                    </a:lnTo>
                    <a:lnTo>
                      <a:pt x="1325" y="955"/>
                    </a:lnTo>
                    <a:lnTo>
                      <a:pt x="1329" y="948"/>
                    </a:lnTo>
                    <a:close/>
                    <a:moveTo>
                      <a:pt x="1321" y="959"/>
                    </a:moveTo>
                    <a:lnTo>
                      <a:pt x="1321" y="961"/>
                    </a:lnTo>
                    <a:lnTo>
                      <a:pt x="1312" y="961"/>
                    </a:lnTo>
                    <a:lnTo>
                      <a:pt x="1310" y="959"/>
                    </a:lnTo>
                    <a:lnTo>
                      <a:pt x="1321" y="959"/>
                    </a:lnTo>
                    <a:close/>
                    <a:moveTo>
                      <a:pt x="1376" y="726"/>
                    </a:moveTo>
                    <a:lnTo>
                      <a:pt x="1368" y="728"/>
                    </a:lnTo>
                    <a:lnTo>
                      <a:pt x="1361" y="733"/>
                    </a:lnTo>
                    <a:lnTo>
                      <a:pt x="1351" y="737"/>
                    </a:lnTo>
                    <a:lnTo>
                      <a:pt x="1336" y="724"/>
                    </a:lnTo>
                    <a:lnTo>
                      <a:pt x="1302" y="696"/>
                    </a:lnTo>
                    <a:lnTo>
                      <a:pt x="1304" y="696"/>
                    </a:lnTo>
                    <a:lnTo>
                      <a:pt x="1351" y="737"/>
                    </a:lnTo>
                    <a:lnTo>
                      <a:pt x="1363" y="731"/>
                    </a:lnTo>
                    <a:lnTo>
                      <a:pt x="1376" y="726"/>
                    </a:lnTo>
                    <a:lnTo>
                      <a:pt x="1387" y="737"/>
                    </a:lnTo>
                    <a:lnTo>
                      <a:pt x="1376" y="726"/>
                    </a:lnTo>
                    <a:close/>
                    <a:moveTo>
                      <a:pt x="1402" y="910"/>
                    </a:moveTo>
                    <a:lnTo>
                      <a:pt x="1385" y="908"/>
                    </a:lnTo>
                    <a:lnTo>
                      <a:pt x="1402" y="910"/>
                    </a:lnTo>
                    <a:lnTo>
                      <a:pt x="1404" y="910"/>
                    </a:lnTo>
                    <a:lnTo>
                      <a:pt x="1402" y="910"/>
                    </a:lnTo>
                    <a:close/>
                    <a:moveTo>
                      <a:pt x="1432" y="750"/>
                    </a:moveTo>
                    <a:lnTo>
                      <a:pt x="1430" y="745"/>
                    </a:lnTo>
                    <a:lnTo>
                      <a:pt x="1434" y="752"/>
                    </a:lnTo>
                    <a:lnTo>
                      <a:pt x="1432" y="750"/>
                    </a:lnTo>
                    <a:close/>
                    <a:moveTo>
                      <a:pt x="1517" y="773"/>
                    </a:moveTo>
                    <a:lnTo>
                      <a:pt x="1523" y="771"/>
                    </a:lnTo>
                    <a:lnTo>
                      <a:pt x="1523" y="771"/>
                    </a:lnTo>
                    <a:lnTo>
                      <a:pt x="1517" y="77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21" name="Freeform 1112">
                <a:extLst>
                  <a:ext uri="{FF2B5EF4-FFF2-40B4-BE49-F238E27FC236}">
                    <a16:creationId xmlns:a16="http://schemas.microsoft.com/office/drawing/2014/main" id="{64A476F2-EAD1-4103-BAD4-B2903F48FEA9}"/>
                  </a:ext>
                </a:extLst>
              </p:cNvPr>
              <p:cNvSpPr>
                <a:spLocks/>
              </p:cNvSpPr>
              <p:nvPr/>
            </p:nvSpPr>
            <p:spPr bwMode="auto">
              <a:xfrm>
                <a:off x="3330517" y="6828999"/>
                <a:ext cx="42893" cy="30363"/>
              </a:xfrm>
              <a:custGeom>
                <a:avLst/>
                <a:gdLst>
                  <a:gd name="T0" fmla="*/ 45 w 53"/>
                  <a:gd name="T1" fmla="*/ 30 h 30"/>
                  <a:gd name="T2" fmla="*/ 53 w 53"/>
                  <a:gd name="T3" fmla="*/ 0 h 30"/>
                  <a:gd name="T4" fmla="*/ 0 w 53"/>
                  <a:gd name="T5" fmla="*/ 7 h 30"/>
                  <a:gd name="T6" fmla="*/ 45 w 53"/>
                  <a:gd name="T7" fmla="*/ 30 h 30"/>
                </a:gdLst>
                <a:ahLst/>
                <a:cxnLst>
                  <a:cxn ang="0">
                    <a:pos x="T0" y="T1"/>
                  </a:cxn>
                  <a:cxn ang="0">
                    <a:pos x="T2" y="T3"/>
                  </a:cxn>
                  <a:cxn ang="0">
                    <a:pos x="T4" y="T5"/>
                  </a:cxn>
                  <a:cxn ang="0">
                    <a:pos x="T6" y="T7"/>
                  </a:cxn>
                </a:cxnLst>
                <a:rect l="0" t="0" r="r" b="b"/>
                <a:pathLst>
                  <a:path w="53" h="30">
                    <a:moveTo>
                      <a:pt x="45" y="30"/>
                    </a:moveTo>
                    <a:lnTo>
                      <a:pt x="53" y="0"/>
                    </a:lnTo>
                    <a:lnTo>
                      <a:pt x="0" y="7"/>
                    </a:lnTo>
                    <a:lnTo>
                      <a:pt x="45" y="3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22" name="Freeform 1113">
                <a:extLst>
                  <a:ext uri="{FF2B5EF4-FFF2-40B4-BE49-F238E27FC236}">
                    <a16:creationId xmlns:a16="http://schemas.microsoft.com/office/drawing/2014/main" id="{1720426B-50B0-45A6-9B2D-72C39E001C7C}"/>
                  </a:ext>
                </a:extLst>
              </p:cNvPr>
              <p:cNvSpPr>
                <a:spLocks noEditPoints="1"/>
              </p:cNvSpPr>
              <p:nvPr/>
            </p:nvSpPr>
            <p:spPr bwMode="auto">
              <a:xfrm>
                <a:off x="3030268" y="6718677"/>
                <a:ext cx="170761" cy="153845"/>
              </a:xfrm>
              <a:custGeom>
                <a:avLst/>
                <a:gdLst>
                  <a:gd name="T0" fmla="*/ 181 w 211"/>
                  <a:gd name="T1" fmla="*/ 22 h 152"/>
                  <a:gd name="T2" fmla="*/ 128 w 211"/>
                  <a:gd name="T3" fmla="*/ 7 h 152"/>
                  <a:gd name="T4" fmla="*/ 22 w 211"/>
                  <a:gd name="T5" fmla="*/ 0 h 152"/>
                  <a:gd name="T6" fmla="*/ 3 w 211"/>
                  <a:gd name="T7" fmla="*/ 13 h 152"/>
                  <a:gd name="T8" fmla="*/ 9 w 211"/>
                  <a:gd name="T9" fmla="*/ 39 h 152"/>
                  <a:gd name="T10" fmla="*/ 9 w 211"/>
                  <a:gd name="T11" fmla="*/ 39 h 152"/>
                  <a:gd name="T12" fmla="*/ 0 w 211"/>
                  <a:gd name="T13" fmla="*/ 99 h 152"/>
                  <a:gd name="T14" fmla="*/ 11 w 211"/>
                  <a:gd name="T15" fmla="*/ 103 h 152"/>
                  <a:gd name="T16" fmla="*/ 9 w 211"/>
                  <a:gd name="T17" fmla="*/ 133 h 152"/>
                  <a:gd name="T18" fmla="*/ 34 w 211"/>
                  <a:gd name="T19" fmla="*/ 131 h 152"/>
                  <a:gd name="T20" fmla="*/ 34 w 211"/>
                  <a:gd name="T21" fmla="*/ 131 h 152"/>
                  <a:gd name="T22" fmla="*/ 66 w 211"/>
                  <a:gd name="T23" fmla="*/ 152 h 152"/>
                  <a:gd name="T24" fmla="*/ 126 w 211"/>
                  <a:gd name="T25" fmla="*/ 137 h 152"/>
                  <a:gd name="T26" fmla="*/ 160 w 211"/>
                  <a:gd name="T27" fmla="*/ 101 h 152"/>
                  <a:gd name="T28" fmla="*/ 154 w 211"/>
                  <a:gd name="T29" fmla="*/ 86 h 152"/>
                  <a:gd name="T30" fmla="*/ 173 w 211"/>
                  <a:gd name="T31" fmla="*/ 60 h 152"/>
                  <a:gd name="T32" fmla="*/ 211 w 211"/>
                  <a:gd name="T33" fmla="*/ 39 h 152"/>
                  <a:gd name="T34" fmla="*/ 211 w 211"/>
                  <a:gd name="T35" fmla="*/ 26 h 152"/>
                  <a:gd name="T36" fmla="*/ 188 w 211"/>
                  <a:gd name="T37" fmla="*/ 24 h 152"/>
                  <a:gd name="T38" fmla="*/ 181 w 211"/>
                  <a:gd name="T39" fmla="*/ 22 h 152"/>
                  <a:gd name="T40" fmla="*/ 34 w 211"/>
                  <a:gd name="T41" fmla="*/ 82 h 152"/>
                  <a:gd name="T42" fmla="*/ 34 w 211"/>
                  <a:gd name="T43" fmla="*/ 82 h 152"/>
                  <a:gd name="T44" fmla="*/ 54 w 211"/>
                  <a:gd name="T45" fmla="*/ 43 h 152"/>
                  <a:gd name="T46" fmla="*/ 54 w 211"/>
                  <a:gd name="T47" fmla="*/ 43 h 152"/>
                  <a:gd name="T48" fmla="*/ 34 w 211"/>
                  <a:gd name="T49" fmla="*/ 8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1" h="152">
                    <a:moveTo>
                      <a:pt x="181" y="22"/>
                    </a:moveTo>
                    <a:lnTo>
                      <a:pt x="128" y="7"/>
                    </a:lnTo>
                    <a:lnTo>
                      <a:pt x="22" y="0"/>
                    </a:lnTo>
                    <a:lnTo>
                      <a:pt x="3" y="13"/>
                    </a:lnTo>
                    <a:lnTo>
                      <a:pt x="9" y="39"/>
                    </a:lnTo>
                    <a:lnTo>
                      <a:pt x="9" y="39"/>
                    </a:lnTo>
                    <a:lnTo>
                      <a:pt x="0" y="99"/>
                    </a:lnTo>
                    <a:lnTo>
                      <a:pt x="11" y="103"/>
                    </a:lnTo>
                    <a:lnTo>
                      <a:pt x="9" y="133"/>
                    </a:lnTo>
                    <a:lnTo>
                      <a:pt x="34" y="131"/>
                    </a:lnTo>
                    <a:lnTo>
                      <a:pt x="34" y="131"/>
                    </a:lnTo>
                    <a:lnTo>
                      <a:pt x="66" y="152"/>
                    </a:lnTo>
                    <a:lnTo>
                      <a:pt x="126" y="137"/>
                    </a:lnTo>
                    <a:lnTo>
                      <a:pt x="160" y="101"/>
                    </a:lnTo>
                    <a:lnTo>
                      <a:pt x="154" y="86"/>
                    </a:lnTo>
                    <a:lnTo>
                      <a:pt x="173" y="60"/>
                    </a:lnTo>
                    <a:lnTo>
                      <a:pt x="211" y="39"/>
                    </a:lnTo>
                    <a:lnTo>
                      <a:pt x="211" y="26"/>
                    </a:lnTo>
                    <a:lnTo>
                      <a:pt x="188" y="24"/>
                    </a:lnTo>
                    <a:lnTo>
                      <a:pt x="181" y="22"/>
                    </a:lnTo>
                    <a:close/>
                    <a:moveTo>
                      <a:pt x="34" y="82"/>
                    </a:moveTo>
                    <a:lnTo>
                      <a:pt x="34" y="82"/>
                    </a:lnTo>
                    <a:lnTo>
                      <a:pt x="54" y="43"/>
                    </a:lnTo>
                    <a:lnTo>
                      <a:pt x="54" y="43"/>
                    </a:lnTo>
                    <a:lnTo>
                      <a:pt x="34" y="82"/>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23" name="Freeform 1115">
                <a:extLst>
                  <a:ext uri="{FF2B5EF4-FFF2-40B4-BE49-F238E27FC236}">
                    <a16:creationId xmlns:a16="http://schemas.microsoft.com/office/drawing/2014/main" id="{FC61C7E5-869C-4C24-959F-EEDB7CAEEBC5}"/>
                  </a:ext>
                </a:extLst>
              </p:cNvPr>
              <p:cNvSpPr>
                <a:spLocks/>
              </p:cNvSpPr>
              <p:nvPr/>
            </p:nvSpPr>
            <p:spPr bwMode="auto">
              <a:xfrm>
                <a:off x="3018127" y="6459570"/>
                <a:ext cx="63934" cy="87044"/>
              </a:xfrm>
              <a:custGeom>
                <a:avLst/>
                <a:gdLst>
                  <a:gd name="T0" fmla="*/ 64 w 79"/>
                  <a:gd name="T1" fmla="*/ 73 h 86"/>
                  <a:gd name="T2" fmla="*/ 69 w 79"/>
                  <a:gd name="T3" fmla="*/ 30 h 86"/>
                  <a:gd name="T4" fmla="*/ 60 w 79"/>
                  <a:gd name="T5" fmla="*/ 21 h 86"/>
                  <a:gd name="T6" fmla="*/ 62 w 79"/>
                  <a:gd name="T7" fmla="*/ 21 h 86"/>
                  <a:gd name="T8" fmla="*/ 69 w 79"/>
                  <a:gd name="T9" fmla="*/ 30 h 86"/>
                  <a:gd name="T10" fmla="*/ 79 w 79"/>
                  <a:gd name="T11" fmla="*/ 19 h 86"/>
                  <a:gd name="T12" fmla="*/ 71 w 79"/>
                  <a:gd name="T13" fmla="*/ 4 h 86"/>
                  <a:gd name="T14" fmla="*/ 49 w 79"/>
                  <a:gd name="T15" fmla="*/ 0 h 86"/>
                  <a:gd name="T16" fmla="*/ 45 w 79"/>
                  <a:gd name="T17" fmla="*/ 9 h 86"/>
                  <a:gd name="T18" fmla="*/ 37 w 79"/>
                  <a:gd name="T19" fmla="*/ 19 h 86"/>
                  <a:gd name="T20" fmla="*/ 43 w 79"/>
                  <a:gd name="T21" fmla="*/ 9 h 86"/>
                  <a:gd name="T22" fmla="*/ 37 w 79"/>
                  <a:gd name="T23" fmla="*/ 4 h 86"/>
                  <a:gd name="T24" fmla="*/ 28 w 79"/>
                  <a:gd name="T25" fmla="*/ 26 h 86"/>
                  <a:gd name="T26" fmla="*/ 3 w 79"/>
                  <a:gd name="T27" fmla="*/ 30 h 86"/>
                  <a:gd name="T28" fmla="*/ 11 w 79"/>
                  <a:gd name="T29" fmla="*/ 36 h 86"/>
                  <a:gd name="T30" fmla="*/ 7 w 79"/>
                  <a:gd name="T31" fmla="*/ 45 h 86"/>
                  <a:gd name="T32" fmla="*/ 22 w 79"/>
                  <a:gd name="T33" fmla="*/ 49 h 86"/>
                  <a:gd name="T34" fmla="*/ 7 w 79"/>
                  <a:gd name="T35" fmla="*/ 64 h 86"/>
                  <a:gd name="T36" fmla="*/ 26 w 79"/>
                  <a:gd name="T37" fmla="*/ 60 h 86"/>
                  <a:gd name="T38" fmla="*/ 0 w 79"/>
                  <a:gd name="T39" fmla="*/ 71 h 86"/>
                  <a:gd name="T40" fmla="*/ 9 w 79"/>
                  <a:gd name="T41" fmla="*/ 79 h 86"/>
                  <a:gd name="T42" fmla="*/ 3 w 79"/>
                  <a:gd name="T43" fmla="*/ 86 h 86"/>
                  <a:gd name="T44" fmla="*/ 64 w 79"/>
                  <a:gd name="T45" fmla="*/ 7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 h="86">
                    <a:moveTo>
                      <a:pt x="64" y="73"/>
                    </a:moveTo>
                    <a:lnTo>
                      <a:pt x="69" y="30"/>
                    </a:lnTo>
                    <a:lnTo>
                      <a:pt x="60" y="21"/>
                    </a:lnTo>
                    <a:lnTo>
                      <a:pt x="62" y="21"/>
                    </a:lnTo>
                    <a:lnTo>
                      <a:pt x="69" y="30"/>
                    </a:lnTo>
                    <a:lnTo>
                      <a:pt x="79" y="19"/>
                    </a:lnTo>
                    <a:lnTo>
                      <a:pt x="71" y="4"/>
                    </a:lnTo>
                    <a:lnTo>
                      <a:pt x="49" y="0"/>
                    </a:lnTo>
                    <a:lnTo>
                      <a:pt x="45" y="9"/>
                    </a:lnTo>
                    <a:lnTo>
                      <a:pt x="37" y="19"/>
                    </a:lnTo>
                    <a:lnTo>
                      <a:pt x="43" y="9"/>
                    </a:lnTo>
                    <a:lnTo>
                      <a:pt x="37" y="4"/>
                    </a:lnTo>
                    <a:lnTo>
                      <a:pt x="28" y="26"/>
                    </a:lnTo>
                    <a:lnTo>
                      <a:pt x="3" y="30"/>
                    </a:lnTo>
                    <a:lnTo>
                      <a:pt x="11" y="36"/>
                    </a:lnTo>
                    <a:lnTo>
                      <a:pt x="7" y="45"/>
                    </a:lnTo>
                    <a:lnTo>
                      <a:pt x="22" y="49"/>
                    </a:lnTo>
                    <a:lnTo>
                      <a:pt x="7" y="64"/>
                    </a:lnTo>
                    <a:lnTo>
                      <a:pt x="26" y="60"/>
                    </a:lnTo>
                    <a:lnTo>
                      <a:pt x="0" y="71"/>
                    </a:lnTo>
                    <a:lnTo>
                      <a:pt x="9" y="79"/>
                    </a:lnTo>
                    <a:lnTo>
                      <a:pt x="3" y="86"/>
                    </a:lnTo>
                    <a:lnTo>
                      <a:pt x="64" y="7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24" name="Freeform 1116">
                <a:extLst>
                  <a:ext uri="{FF2B5EF4-FFF2-40B4-BE49-F238E27FC236}">
                    <a16:creationId xmlns:a16="http://schemas.microsoft.com/office/drawing/2014/main" id="{34C3E730-792C-4DA6-81C7-5D94CEB10339}"/>
                  </a:ext>
                </a:extLst>
              </p:cNvPr>
              <p:cNvSpPr>
                <a:spLocks/>
              </p:cNvSpPr>
              <p:nvPr/>
            </p:nvSpPr>
            <p:spPr bwMode="auto">
              <a:xfrm>
                <a:off x="3075588" y="6379612"/>
                <a:ext cx="106827" cy="203438"/>
              </a:xfrm>
              <a:custGeom>
                <a:avLst/>
                <a:gdLst>
                  <a:gd name="T0" fmla="*/ 4 w 132"/>
                  <a:gd name="T1" fmla="*/ 79 h 201"/>
                  <a:gd name="T2" fmla="*/ 19 w 132"/>
                  <a:gd name="T3" fmla="*/ 64 h 201"/>
                  <a:gd name="T4" fmla="*/ 19 w 132"/>
                  <a:gd name="T5" fmla="*/ 94 h 201"/>
                  <a:gd name="T6" fmla="*/ 49 w 132"/>
                  <a:gd name="T7" fmla="*/ 88 h 201"/>
                  <a:gd name="T8" fmla="*/ 40 w 132"/>
                  <a:gd name="T9" fmla="*/ 98 h 201"/>
                  <a:gd name="T10" fmla="*/ 57 w 132"/>
                  <a:gd name="T11" fmla="*/ 105 h 201"/>
                  <a:gd name="T12" fmla="*/ 53 w 132"/>
                  <a:gd name="T13" fmla="*/ 124 h 201"/>
                  <a:gd name="T14" fmla="*/ 23 w 132"/>
                  <a:gd name="T15" fmla="*/ 137 h 201"/>
                  <a:gd name="T16" fmla="*/ 36 w 132"/>
                  <a:gd name="T17" fmla="*/ 143 h 201"/>
                  <a:gd name="T18" fmla="*/ 15 w 132"/>
                  <a:gd name="T19" fmla="*/ 158 h 201"/>
                  <a:gd name="T20" fmla="*/ 45 w 132"/>
                  <a:gd name="T21" fmla="*/ 169 h 201"/>
                  <a:gd name="T22" fmla="*/ 59 w 132"/>
                  <a:gd name="T23" fmla="*/ 165 h 201"/>
                  <a:gd name="T24" fmla="*/ 6 w 132"/>
                  <a:gd name="T25" fmla="*/ 201 h 201"/>
                  <a:gd name="T26" fmla="*/ 125 w 132"/>
                  <a:gd name="T27" fmla="*/ 175 h 201"/>
                  <a:gd name="T28" fmla="*/ 115 w 132"/>
                  <a:gd name="T29" fmla="*/ 167 h 201"/>
                  <a:gd name="T30" fmla="*/ 132 w 132"/>
                  <a:gd name="T31" fmla="*/ 139 h 201"/>
                  <a:gd name="T32" fmla="*/ 104 w 132"/>
                  <a:gd name="T33" fmla="*/ 137 h 201"/>
                  <a:gd name="T34" fmla="*/ 111 w 132"/>
                  <a:gd name="T35" fmla="*/ 128 h 201"/>
                  <a:gd name="T36" fmla="*/ 98 w 132"/>
                  <a:gd name="T37" fmla="*/ 118 h 201"/>
                  <a:gd name="T38" fmla="*/ 106 w 132"/>
                  <a:gd name="T39" fmla="*/ 115 h 201"/>
                  <a:gd name="T40" fmla="*/ 76 w 132"/>
                  <a:gd name="T41" fmla="*/ 73 h 201"/>
                  <a:gd name="T42" fmla="*/ 47 w 132"/>
                  <a:gd name="T43" fmla="*/ 62 h 201"/>
                  <a:gd name="T44" fmla="*/ 72 w 132"/>
                  <a:gd name="T45" fmla="*/ 28 h 201"/>
                  <a:gd name="T46" fmla="*/ 32 w 132"/>
                  <a:gd name="T47" fmla="*/ 24 h 201"/>
                  <a:gd name="T48" fmla="*/ 49 w 132"/>
                  <a:gd name="T49" fmla="*/ 0 h 201"/>
                  <a:gd name="T50" fmla="*/ 19 w 132"/>
                  <a:gd name="T51" fmla="*/ 0 h 201"/>
                  <a:gd name="T52" fmla="*/ 4 w 132"/>
                  <a:gd name="T53" fmla="*/ 19 h 201"/>
                  <a:gd name="T54" fmla="*/ 0 w 132"/>
                  <a:gd name="T55" fmla="*/ 47 h 201"/>
                  <a:gd name="T56" fmla="*/ 13 w 132"/>
                  <a:gd name="T57" fmla="*/ 49 h 201"/>
                  <a:gd name="T58" fmla="*/ 4 w 132"/>
                  <a:gd name="T59" fmla="*/ 7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2" h="201">
                    <a:moveTo>
                      <a:pt x="4" y="79"/>
                    </a:moveTo>
                    <a:lnTo>
                      <a:pt x="19" y="64"/>
                    </a:lnTo>
                    <a:lnTo>
                      <a:pt x="19" y="94"/>
                    </a:lnTo>
                    <a:lnTo>
                      <a:pt x="49" y="88"/>
                    </a:lnTo>
                    <a:lnTo>
                      <a:pt x="40" y="98"/>
                    </a:lnTo>
                    <a:lnTo>
                      <a:pt x="57" y="105"/>
                    </a:lnTo>
                    <a:lnTo>
                      <a:pt x="53" y="124"/>
                    </a:lnTo>
                    <a:lnTo>
                      <a:pt x="23" y="137"/>
                    </a:lnTo>
                    <a:lnTo>
                      <a:pt x="36" y="143"/>
                    </a:lnTo>
                    <a:lnTo>
                      <a:pt x="15" y="158"/>
                    </a:lnTo>
                    <a:lnTo>
                      <a:pt x="45" y="169"/>
                    </a:lnTo>
                    <a:lnTo>
                      <a:pt x="59" y="165"/>
                    </a:lnTo>
                    <a:lnTo>
                      <a:pt x="6" y="201"/>
                    </a:lnTo>
                    <a:lnTo>
                      <a:pt x="125" y="175"/>
                    </a:lnTo>
                    <a:lnTo>
                      <a:pt x="115" y="167"/>
                    </a:lnTo>
                    <a:lnTo>
                      <a:pt x="132" y="139"/>
                    </a:lnTo>
                    <a:lnTo>
                      <a:pt x="104" y="137"/>
                    </a:lnTo>
                    <a:lnTo>
                      <a:pt x="111" y="128"/>
                    </a:lnTo>
                    <a:lnTo>
                      <a:pt x="98" y="118"/>
                    </a:lnTo>
                    <a:lnTo>
                      <a:pt x="106" y="115"/>
                    </a:lnTo>
                    <a:lnTo>
                      <a:pt x="76" y="73"/>
                    </a:lnTo>
                    <a:lnTo>
                      <a:pt x="47" y="62"/>
                    </a:lnTo>
                    <a:lnTo>
                      <a:pt x="72" y="28"/>
                    </a:lnTo>
                    <a:lnTo>
                      <a:pt x="32" y="24"/>
                    </a:lnTo>
                    <a:lnTo>
                      <a:pt x="49" y="0"/>
                    </a:lnTo>
                    <a:lnTo>
                      <a:pt x="19" y="0"/>
                    </a:lnTo>
                    <a:lnTo>
                      <a:pt x="4" y="19"/>
                    </a:lnTo>
                    <a:lnTo>
                      <a:pt x="0" y="47"/>
                    </a:lnTo>
                    <a:lnTo>
                      <a:pt x="13" y="49"/>
                    </a:lnTo>
                    <a:lnTo>
                      <a:pt x="4" y="79"/>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grpSp>
        <p:sp>
          <p:nvSpPr>
            <p:cNvPr id="70" name="Freeform 1047">
              <a:extLst>
                <a:ext uri="{FF2B5EF4-FFF2-40B4-BE49-F238E27FC236}">
                  <a16:creationId xmlns:a16="http://schemas.microsoft.com/office/drawing/2014/main" id="{F7099172-57BC-455C-8143-351C53EB3C66}"/>
                </a:ext>
              </a:extLst>
            </p:cNvPr>
            <p:cNvSpPr>
              <a:spLocks/>
            </p:cNvSpPr>
            <p:nvPr/>
          </p:nvSpPr>
          <p:spPr bwMode="auto">
            <a:xfrm>
              <a:off x="3453557" y="6128840"/>
              <a:ext cx="71218" cy="37449"/>
            </a:xfrm>
            <a:custGeom>
              <a:avLst/>
              <a:gdLst>
                <a:gd name="T0" fmla="*/ 0 w 88"/>
                <a:gd name="T1" fmla="*/ 26 h 37"/>
                <a:gd name="T2" fmla="*/ 17 w 88"/>
                <a:gd name="T3" fmla="*/ 17 h 37"/>
                <a:gd name="T4" fmla="*/ 5 w 88"/>
                <a:gd name="T5" fmla="*/ 11 h 37"/>
                <a:gd name="T6" fmla="*/ 66 w 88"/>
                <a:gd name="T7" fmla="*/ 0 h 37"/>
                <a:gd name="T8" fmla="*/ 77 w 88"/>
                <a:gd name="T9" fmla="*/ 2 h 37"/>
                <a:gd name="T10" fmla="*/ 66 w 88"/>
                <a:gd name="T11" fmla="*/ 11 h 37"/>
                <a:gd name="T12" fmla="*/ 88 w 88"/>
                <a:gd name="T13" fmla="*/ 11 h 37"/>
                <a:gd name="T14" fmla="*/ 30 w 88"/>
                <a:gd name="T15" fmla="*/ 30 h 37"/>
                <a:gd name="T16" fmla="*/ 17 w 88"/>
                <a:gd name="T17" fmla="*/ 37 h 37"/>
                <a:gd name="T18" fmla="*/ 22 w 88"/>
                <a:gd name="T19" fmla="*/ 28 h 37"/>
                <a:gd name="T20" fmla="*/ 0 w 88"/>
                <a:gd name="T21" fmla="*/ 2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37">
                  <a:moveTo>
                    <a:pt x="0" y="26"/>
                  </a:moveTo>
                  <a:lnTo>
                    <a:pt x="17" y="17"/>
                  </a:lnTo>
                  <a:lnTo>
                    <a:pt x="5" y="11"/>
                  </a:lnTo>
                  <a:lnTo>
                    <a:pt x="66" y="0"/>
                  </a:lnTo>
                  <a:lnTo>
                    <a:pt x="77" y="2"/>
                  </a:lnTo>
                  <a:lnTo>
                    <a:pt x="66" y="11"/>
                  </a:lnTo>
                  <a:lnTo>
                    <a:pt x="88" y="11"/>
                  </a:lnTo>
                  <a:lnTo>
                    <a:pt x="30" y="30"/>
                  </a:lnTo>
                  <a:lnTo>
                    <a:pt x="17" y="37"/>
                  </a:lnTo>
                  <a:lnTo>
                    <a:pt x="22" y="28"/>
                  </a:lnTo>
                  <a:lnTo>
                    <a:pt x="0" y="26"/>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71" name="Freeform 1048">
              <a:extLst>
                <a:ext uri="{FF2B5EF4-FFF2-40B4-BE49-F238E27FC236}">
                  <a16:creationId xmlns:a16="http://schemas.microsoft.com/office/drawing/2014/main" id="{16D3B571-7B24-41A2-957E-F70AE39F9833}"/>
                </a:ext>
              </a:extLst>
            </p:cNvPr>
            <p:cNvSpPr>
              <a:spLocks/>
            </p:cNvSpPr>
            <p:nvPr/>
          </p:nvSpPr>
          <p:spPr bwMode="auto">
            <a:xfrm>
              <a:off x="3453557" y="6128840"/>
              <a:ext cx="71218" cy="37449"/>
            </a:xfrm>
            <a:custGeom>
              <a:avLst/>
              <a:gdLst>
                <a:gd name="T0" fmla="*/ 0 w 88"/>
                <a:gd name="T1" fmla="*/ 26 h 37"/>
                <a:gd name="T2" fmla="*/ 17 w 88"/>
                <a:gd name="T3" fmla="*/ 17 h 37"/>
                <a:gd name="T4" fmla="*/ 5 w 88"/>
                <a:gd name="T5" fmla="*/ 11 h 37"/>
                <a:gd name="T6" fmla="*/ 66 w 88"/>
                <a:gd name="T7" fmla="*/ 0 h 37"/>
                <a:gd name="T8" fmla="*/ 77 w 88"/>
                <a:gd name="T9" fmla="*/ 2 h 37"/>
                <a:gd name="T10" fmla="*/ 66 w 88"/>
                <a:gd name="T11" fmla="*/ 11 h 37"/>
                <a:gd name="T12" fmla="*/ 88 w 88"/>
                <a:gd name="T13" fmla="*/ 11 h 37"/>
                <a:gd name="T14" fmla="*/ 30 w 88"/>
                <a:gd name="T15" fmla="*/ 30 h 37"/>
                <a:gd name="T16" fmla="*/ 17 w 88"/>
                <a:gd name="T17" fmla="*/ 37 h 37"/>
                <a:gd name="T18" fmla="*/ 22 w 88"/>
                <a:gd name="T19" fmla="*/ 28 h 37"/>
                <a:gd name="T20" fmla="*/ 0 w 88"/>
                <a:gd name="T21" fmla="*/ 2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37">
                  <a:moveTo>
                    <a:pt x="0" y="26"/>
                  </a:moveTo>
                  <a:lnTo>
                    <a:pt x="17" y="17"/>
                  </a:lnTo>
                  <a:lnTo>
                    <a:pt x="5" y="11"/>
                  </a:lnTo>
                  <a:lnTo>
                    <a:pt x="66" y="0"/>
                  </a:lnTo>
                  <a:lnTo>
                    <a:pt x="77" y="2"/>
                  </a:lnTo>
                  <a:lnTo>
                    <a:pt x="66" y="11"/>
                  </a:lnTo>
                  <a:lnTo>
                    <a:pt x="88" y="11"/>
                  </a:lnTo>
                  <a:lnTo>
                    <a:pt x="30" y="30"/>
                  </a:lnTo>
                  <a:lnTo>
                    <a:pt x="17" y="37"/>
                  </a:lnTo>
                  <a:lnTo>
                    <a:pt x="22" y="28"/>
                  </a:lnTo>
                  <a:lnTo>
                    <a:pt x="0" y="26"/>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72" name="Freeform 1049">
              <a:extLst>
                <a:ext uri="{FF2B5EF4-FFF2-40B4-BE49-F238E27FC236}">
                  <a16:creationId xmlns:a16="http://schemas.microsoft.com/office/drawing/2014/main" id="{AC349961-BF33-4907-8CD5-F5A86DBE13CA}"/>
                </a:ext>
              </a:extLst>
            </p:cNvPr>
            <p:cNvSpPr>
              <a:spLocks/>
            </p:cNvSpPr>
            <p:nvPr/>
          </p:nvSpPr>
          <p:spPr bwMode="auto">
            <a:xfrm>
              <a:off x="3476218" y="6524585"/>
              <a:ext cx="27516" cy="21254"/>
            </a:xfrm>
            <a:custGeom>
              <a:avLst/>
              <a:gdLst>
                <a:gd name="T0" fmla="*/ 0 w 34"/>
                <a:gd name="T1" fmla="*/ 21 h 21"/>
                <a:gd name="T2" fmla="*/ 9 w 34"/>
                <a:gd name="T3" fmla="*/ 0 h 21"/>
                <a:gd name="T4" fmla="*/ 34 w 34"/>
                <a:gd name="T5" fmla="*/ 11 h 21"/>
                <a:gd name="T6" fmla="*/ 0 w 34"/>
                <a:gd name="T7" fmla="*/ 21 h 21"/>
              </a:gdLst>
              <a:ahLst/>
              <a:cxnLst>
                <a:cxn ang="0">
                  <a:pos x="T0" y="T1"/>
                </a:cxn>
                <a:cxn ang="0">
                  <a:pos x="T2" y="T3"/>
                </a:cxn>
                <a:cxn ang="0">
                  <a:pos x="T4" y="T5"/>
                </a:cxn>
                <a:cxn ang="0">
                  <a:pos x="T6" y="T7"/>
                </a:cxn>
              </a:cxnLst>
              <a:rect l="0" t="0" r="r" b="b"/>
              <a:pathLst>
                <a:path w="34" h="21">
                  <a:moveTo>
                    <a:pt x="0" y="21"/>
                  </a:moveTo>
                  <a:lnTo>
                    <a:pt x="9" y="0"/>
                  </a:lnTo>
                  <a:lnTo>
                    <a:pt x="34" y="11"/>
                  </a:lnTo>
                  <a:lnTo>
                    <a:pt x="0" y="21"/>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73" name="Freeform 1050">
              <a:extLst>
                <a:ext uri="{FF2B5EF4-FFF2-40B4-BE49-F238E27FC236}">
                  <a16:creationId xmlns:a16="http://schemas.microsoft.com/office/drawing/2014/main" id="{F5D8F847-AD50-42C3-99D7-85B97E3D7957}"/>
                </a:ext>
              </a:extLst>
            </p:cNvPr>
            <p:cNvSpPr>
              <a:spLocks/>
            </p:cNvSpPr>
            <p:nvPr/>
          </p:nvSpPr>
          <p:spPr bwMode="auto">
            <a:xfrm>
              <a:off x="3476218" y="6524585"/>
              <a:ext cx="27516" cy="21254"/>
            </a:xfrm>
            <a:custGeom>
              <a:avLst/>
              <a:gdLst>
                <a:gd name="T0" fmla="*/ 0 w 34"/>
                <a:gd name="T1" fmla="*/ 21 h 21"/>
                <a:gd name="T2" fmla="*/ 9 w 34"/>
                <a:gd name="T3" fmla="*/ 0 h 21"/>
                <a:gd name="T4" fmla="*/ 34 w 34"/>
                <a:gd name="T5" fmla="*/ 11 h 21"/>
                <a:gd name="T6" fmla="*/ 0 w 34"/>
                <a:gd name="T7" fmla="*/ 21 h 21"/>
              </a:gdLst>
              <a:ahLst/>
              <a:cxnLst>
                <a:cxn ang="0">
                  <a:pos x="T0" y="T1"/>
                </a:cxn>
                <a:cxn ang="0">
                  <a:pos x="T2" y="T3"/>
                </a:cxn>
                <a:cxn ang="0">
                  <a:pos x="T4" y="T5"/>
                </a:cxn>
                <a:cxn ang="0">
                  <a:pos x="T6" y="T7"/>
                </a:cxn>
              </a:cxnLst>
              <a:rect l="0" t="0" r="r" b="b"/>
              <a:pathLst>
                <a:path w="34" h="21">
                  <a:moveTo>
                    <a:pt x="0" y="21"/>
                  </a:moveTo>
                  <a:lnTo>
                    <a:pt x="9" y="0"/>
                  </a:lnTo>
                  <a:lnTo>
                    <a:pt x="34" y="11"/>
                  </a:lnTo>
                  <a:lnTo>
                    <a:pt x="0" y="21"/>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74" name="Freeform 1051">
              <a:extLst>
                <a:ext uri="{FF2B5EF4-FFF2-40B4-BE49-F238E27FC236}">
                  <a16:creationId xmlns:a16="http://schemas.microsoft.com/office/drawing/2014/main" id="{89648D9B-DA1F-4FAE-A23E-F64751A4D3B4}"/>
                </a:ext>
              </a:extLst>
            </p:cNvPr>
            <p:cNvSpPr>
              <a:spLocks/>
            </p:cNvSpPr>
            <p:nvPr/>
          </p:nvSpPr>
          <p:spPr bwMode="auto">
            <a:xfrm>
              <a:off x="3523156" y="6408190"/>
              <a:ext cx="84167" cy="79959"/>
            </a:xfrm>
            <a:custGeom>
              <a:avLst/>
              <a:gdLst>
                <a:gd name="T0" fmla="*/ 0 w 104"/>
                <a:gd name="T1" fmla="*/ 38 h 79"/>
                <a:gd name="T2" fmla="*/ 8 w 104"/>
                <a:gd name="T3" fmla="*/ 55 h 79"/>
                <a:gd name="T4" fmla="*/ 19 w 104"/>
                <a:gd name="T5" fmla="*/ 51 h 79"/>
                <a:gd name="T6" fmla="*/ 32 w 104"/>
                <a:gd name="T7" fmla="*/ 62 h 79"/>
                <a:gd name="T8" fmla="*/ 42 w 104"/>
                <a:gd name="T9" fmla="*/ 55 h 79"/>
                <a:gd name="T10" fmla="*/ 38 w 104"/>
                <a:gd name="T11" fmla="*/ 75 h 79"/>
                <a:gd name="T12" fmla="*/ 104 w 104"/>
                <a:gd name="T13" fmla="*/ 79 h 79"/>
                <a:gd name="T14" fmla="*/ 78 w 104"/>
                <a:gd name="T15" fmla="*/ 64 h 79"/>
                <a:gd name="T16" fmla="*/ 66 w 104"/>
                <a:gd name="T17" fmla="*/ 40 h 79"/>
                <a:gd name="T18" fmla="*/ 68 w 104"/>
                <a:gd name="T19" fmla="*/ 15 h 79"/>
                <a:gd name="T20" fmla="*/ 83 w 104"/>
                <a:gd name="T21" fmla="*/ 0 h 79"/>
                <a:gd name="T22" fmla="*/ 27 w 104"/>
                <a:gd name="T23" fmla="*/ 6 h 79"/>
                <a:gd name="T24" fmla="*/ 12 w 104"/>
                <a:gd name="T25" fmla="*/ 38 h 79"/>
                <a:gd name="T26" fmla="*/ 0 w 104"/>
                <a:gd name="T27"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4" h="79">
                  <a:moveTo>
                    <a:pt x="0" y="38"/>
                  </a:moveTo>
                  <a:lnTo>
                    <a:pt x="8" y="55"/>
                  </a:lnTo>
                  <a:lnTo>
                    <a:pt x="19" y="51"/>
                  </a:lnTo>
                  <a:lnTo>
                    <a:pt x="32" y="62"/>
                  </a:lnTo>
                  <a:lnTo>
                    <a:pt x="42" y="55"/>
                  </a:lnTo>
                  <a:lnTo>
                    <a:pt x="38" y="75"/>
                  </a:lnTo>
                  <a:lnTo>
                    <a:pt x="104" y="79"/>
                  </a:lnTo>
                  <a:lnTo>
                    <a:pt x="78" y="64"/>
                  </a:lnTo>
                  <a:lnTo>
                    <a:pt x="66" y="40"/>
                  </a:lnTo>
                  <a:lnTo>
                    <a:pt x="68" y="15"/>
                  </a:lnTo>
                  <a:lnTo>
                    <a:pt x="83" y="0"/>
                  </a:lnTo>
                  <a:lnTo>
                    <a:pt x="27" y="6"/>
                  </a:lnTo>
                  <a:lnTo>
                    <a:pt x="12" y="38"/>
                  </a:lnTo>
                  <a:lnTo>
                    <a:pt x="0" y="38"/>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75" name="Freeform 1052">
              <a:extLst>
                <a:ext uri="{FF2B5EF4-FFF2-40B4-BE49-F238E27FC236}">
                  <a16:creationId xmlns:a16="http://schemas.microsoft.com/office/drawing/2014/main" id="{85790760-C78E-446E-9B6C-EBEA5F19E95D}"/>
                </a:ext>
              </a:extLst>
            </p:cNvPr>
            <p:cNvSpPr>
              <a:spLocks/>
            </p:cNvSpPr>
            <p:nvPr/>
          </p:nvSpPr>
          <p:spPr bwMode="auto">
            <a:xfrm>
              <a:off x="3523156" y="6408190"/>
              <a:ext cx="84167" cy="79959"/>
            </a:xfrm>
            <a:custGeom>
              <a:avLst/>
              <a:gdLst>
                <a:gd name="T0" fmla="*/ 0 w 104"/>
                <a:gd name="T1" fmla="*/ 38 h 79"/>
                <a:gd name="T2" fmla="*/ 8 w 104"/>
                <a:gd name="T3" fmla="*/ 55 h 79"/>
                <a:gd name="T4" fmla="*/ 19 w 104"/>
                <a:gd name="T5" fmla="*/ 51 h 79"/>
                <a:gd name="T6" fmla="*/ 32 w 104"/>
                <a:gd name="T7" fmla="*/ 62 h 79"/>
                <a:gd name="T8" fmla="*/ 42 w 104"/>
                <a:gd name="T9" fmla="*/ 55 h 79"/>
                <a:gd name="T10" fmla="*/ 38 w 104"/>
                <a:gd name="T11" fmla="*/ 75 h 79"/>
                <a:gd name="T12" fmla="*/ 104 w 104"/>
                <a:gd name="T13" fmla="*/ 79 h 79"/>
                <a:gd name="T14" fmla="*/ 78 w 104"/>
                <a:gd name="T15" fmla="*/ 64 h 79"/>
                <a:gd name="T16" fmla="*/ 66 w 104"/>
                <a:gd name="T17" fmla="*/ 40 h 79"/>
                <a:gd name="T18" fmla="*/ 68 w 104"/>
                <a:gd name="T19" fmla="*/ 15 h 79"/>
                <a:gd name="T20" fmla="*/ 83 w 104"/>
                <a:gd name="T21" fmla="*/ 0 h 79"/>
                <a:gd name="T22" fmla="*/ 27 w 104"/>
                <a:gd name="T23" fmla="*/ 6 h 79"/>
                <a:gd name="T24" fmla="*/ 12 w 104"/>
                <a:gd name="T25" fmla="*/ 38 h 79"/>
                <a:gd name="T26" fmla="*/ 0 w 104"/>
                <a:gd name="T27"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4" h="79">
                  <a:moveTo>
                    <a:pt x="0" y="38"/>
                  </a:moveTo>
                  <a:lnTo>
                    <a:pt x="8" y="55"/>
                  </a:lnTo>
                  <a:lnTo>
                    <a:pt x="19" y="51"/>
                  </a:lnTo>
                  <a:lnTo>
                    <a:pt x="32" y="62"/>
                  </a:lnTo>
                  <a:lnTo>
                    <a:pt x="42" y="55"/>
                  </a:lnTo>
                  <a:lnTo>
                    <a:pt x="38" y="75"/>
                  </a:lnTo>
                  <a:lnTo>
                    <a:pt x="104" y="79"/>
                  </a:lnTo>
                  <a:lnTo>
                    <a:pt x="78" y="64"/>
                  </a:lnTo>
                  <a:lnTo>
                    <a:pt x="66" y="40"/>
                  </a:lnTo>
                  <a:lnTo>
                    <a:pt x="68" y="15"/>
                  </a:lnTo>
                  <a:lnTo>
                    <a:pt x="83" y="0"/>
                  </a:lnTo>
                  <a:lnTo>
                    <a:pt x="27" y="6"/>
                  </a:lnTo>
                  <a:lnTo>
                    <a:pt x="12" y="38"/>
                  </a:lnTo>
                  <a:lnTo>
                    <a:pt x="0" y="38"/>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76" name="Freeform 1053">
              <a:extLst>
                <a:ext uri="{FF2B5EF4-FFF2-40B4-BE49-F238E27FC236}">
                  <a16:creationId xmlns:a16="http://schemas.microsoft.com/office/drawing/2014/main" id="{1FD31A86-AD8B-444D-9F70-94B982E46881}"/>
                </a:ext>
              </a:extLst>
            </p:cNvPr>
            <p:cNvSpPr>
              <a:spLocks/>
            </p:cNvSpPr>
            <p:nvPr/>
          </p:nvSpPr>
          <p:spPr bwMode="auto">
            <a:xfrm>
              <a:off x="3552291" y="6278636"/>
              <a:ext cx="212036" cy="129553"/>
            </a:xfrm>
            <a:custGeom>
              <a:avLst/>
              <a:gdLst>
                <a:gd name="T0" fmla="*/ 0 w 262"/>
                <a:gd name="T1" fmla="*/ 109 h 128"/>
                <a:gd name="T2" fmla="*/ 23 w 262"/>
                <a:gd name="T3" fmla="*/ 113 h 128"/>
                <a:gd name="T4" fmla="*/ 8 w 262"/>
                <a:gd name="T5" fmla="*/ 123 h 128"/>
                <a:gd name="T6" fmla="*/ 51 w 262"/>
                <a:gd name="T7" fmla="*/ 128 h 128"/>
                <a:gd name="T8" fmla="*/ 53 w 262"/>
                <a:gd name="T9" fmla="*/ 113 h 128"/>
                <a:gd name="T10" fmla="*/ 64 w 262"/>
                <a:gd name="T11" fmla="*/ 115 h 128"/>
                <a:gd name="T12" fmla="*/ 51 w 262"/>
                <a:gd name="T13" fmla="*/ 106 h 128"/>
                <a:gd name="T14" fmla="*/ 70 w 262"/>
                <a:gd name="T15" fmla="*/ 111 h 128"/>
                <a:gd name="T16" fmla="*/ 66 w 262"/>
                <a:gd name="T17" fmla="*/ 94 h 128"/>
                <a:gd name="T18" fmla="*/ 74 w 262"/>
                <a:gd name="T19" fmla="*/ 104 h 128"/>
                <a:gd name="T20" fmla="*/ 87 w 262"/>
                <a:gd name="T21" fmla="*/ 94 h 128"/>
                <a:gd name="T22" fmla="*/ 79 w 262"/>
                <a:gd name="T23" fmla="*/ 83 h 128"/>
                <a:gd name="T24" fmla="*/ 106 w 262"/>
                <a:gd name="T25" fmla="*/ 85 h 128"/>
                <a:gd name="T26" fmla="*/ 98 w 262"/>
                <a:gd name="T27" fmla="*/ 79 h 128"/>
                <a:gd name="T28" fmla="*/ 111 w 262"/>
                <a:gd name="T29" fmla="*/ 81 h 128"/>
                <a:gd name="T30" fmla="*/ 117 w 262"/>
                <a:gd name="T31" fmla="*/ 68 h 128"/>
                <a:gd name="T32" fmla="*/ 247 w 262"/>
                <a:gd name="T33" fmla="*/ 27 h 128"/>
                <a:gd name="T34" fmla="*/ 262 w 262"/>
                <a:gd name="T35" fmla="*/ 12 h 128"/>
                <a:gd name="T36" fmla="*/ 236 w 262"/>
                <a:gd name="T37" fmla="*/ 0 h 128"/>
                <a:gd name="T38" fmla="*/ 181 w 262"/>
                <a:gd name="T39" fmla="*/ 25 h 128"/>
                <a:gd name="T40" fmla="*/ 123 w 262"/>
                <a:gd name="T41" fmla="*/ 25 h 128"/>
                <a:gd name="T42" fmla="*/ 64 w 262"/>
                <a:gd name="T43" fmla="*/ 59 h 128"/>
                <a:gd name="T44" fmla="*/ 32 w 262"/>
                <a:gd name="T45" fmla="*/ 64 h 128"/>
                <a:gd name="T46" fmla="*/ 32 w 262"/>
                <a:gd name="T47" fmla="*/ 79 h 128"/>
                <a:gd name="T48" fmla="*/ 51 w 262"/>
                <a:gd name="T49" fmla="*/ 81 h 128"/>
                <a:gd name="T50" fmla="*/ 30 w 262"/>
                <a:gd name="T51" fmla="*/ 81 h 128"/>
                <a:gd name="T52" fmla="*/ 40 w 262"/>
                <a:gd name="T53" fmla="*/ 87 h 128"/>
                <a:gd name="T54" fmla="*/ 23 w 262"/>
                <a:gd name="T55" fmla="*/ 94 h 128"/>
                <a:gd name="T56" fmla="*/ 42 w 262"/>
                <a:gd name="T57" fmla="*/ 102 h 128"/>
                <a:gd name="T58" fmla="*/ 0 w 262"/>
                <a:gd name="T59" fmla="*/ 10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2" h="128">
                  <a:moveTo>
                    <a:pt x="0" y="109"/>
                  </a:moveTo>
                  <a:lnTo>
                    <a:pt x="23" y="113"/>
                  </a:lnTo>
                  <a:lnTo>
                    <a:pt x="8" y="123"/>
                  </a:lnTo>
                  <a:lnTo>
                    <a:pt x="51" y="128"/>
                  </a:lnTo>
                  <a:lnTo>
                    <a:pt x="53" y="113"/>
                  </a:lnTo>
                  <a:lnTo>
                    <a:pt x="64" y="115"/>
                  </a:lnTo>
                  <a:lnTo>
                    <a:pt x="51" y="106"/>
                  </a:lnTo>
                  <a:lnTo>
                    <a:pt x="70" y="111"/>
                  </a:lnTo>
                  <a:lnTo>
                    <a:pt x="66" y="94"/>
                  </a:lnTo>
                  <a:lnTo>
                    <a:pt x="74" y="104"/>
                  </a:lnTo>
                  <a:lnTo>
                    <a:pt x="87" y="94"/>
                  </a:lnTo>
                  <a:lnTo>
                    <a:pt x="79" y="83"/>
                  </a:lnTo>
                  <a:lnTo>
                    <a:pt x="106" y="85"/>
                  </a:lnTo>
                  <a:lnTo>
                    <a:pt x="98" y="79"/>
                  </a:lnTo>
                  <a:lnTo>
                    <a:pt x="111" y="81"/>
                  </a:lnTo>
                  <a:lnTo>
                    <a:pt x="117" y="68"/>
                  </a:lnTo>
                  <a:lnTo>
                    <a:pt x="247" y="27"/>
                  </a:lnTo>
                  <a:lnTo>
                    <a:pt x="262" y="12"/>
                  </a:lnTo>
                  <a:lnTo>
                    <a:pt x="236" y="0"/>
                  </a:lnTo>
                  <a:lnTo>
                    <a:pt x="181" y="25"/>
                  </a:lnTo>
                  <a:lnTo>
                    <a:pt x="123" y="25"/>
                  </a:lnTo>
                  <a:lnTo>
                    <a:pt x="64" y="59"/>
                  </a:lnTo>
                  <a:lnTo>
                    <a:pt x="32" y="64"/>
                  </a:lnTo>
                  <a:lnTo>
                    <a:pt x="32" y="79"/>
                  </a:lnTo>
                  <a:lnTo>
                    <a:pt x="51" y="81"/>
                  </a:lnTo>
                  <a:lnTo>
                    <a:pt x="30" y="81"/>
                  </a:lnTo>
                  <a:lnTo>
                    <a:pt x="40" y="87"/>
                  </a:lnTo>
                  <a:lnTo>
                    <a:pt x="23" y="94"/>
                  </a:lnTo>
                  <a:lnTo>
                    <a:pt x="42" y="102"/>
                  </a:lnTo>
                  <a:lnTo>
                    <a:pt x="0" y="109"/>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77" name="Freeform 1054">
              <a:extLst>
                <a:ext uri="{FF2B5EF4-FFF2-40B4-BE49-F238E27FC236}">
                  <a16:creationId xmlns:a16="http://schemas.microsoft.com/office/drawing/2014/main" id="{D730C05F-B8C5-4993-9BEA-0D04F819944D}"/>
                </a:ext>
              </a:extLst>
            </p:cNvPr>
            <p:cNvSpPr>
              <a:spLocks/>
            </p:cNvSpPr>
            <p:nvPr/>
          </p:nvSpPr>
          <p:spPr bwMode="auto">
            <a:xfrm>
              <a:off x="3552291" y="6278636"/>
              <a:ext cx="212036" cy="129553"/>
            </a:xfrm>
            <a:custGeom>
              <a:avLst/>
              <a:gdLst>
                <a:gd name="T0" fmla="*/ 0 w 262"/>
                <a:gd name="T1" fmla="*/ 109 h 128"/>
                <a:gd name="T2" fmla="*/ 23 w 262"/>
                <a:gd name="T3" fmla="*/ 113 h 128"/>
                <a:gd name="T4" fmla="*/ 8 w 262"/>
                <a:gd name="T5" fmla="*/ 123 h 128"/>
                <a:gd name="T6" fmla="*/ 51 w 262"/>
                <a:gd name="T7" fmla="*/ 128 h 128"/>
                <a:gd name="T8" fmla="*/ 53 w 262"/>
                <a:gd name="T9" fmla="*/ 113 h 128"/>
                <a:gd name="T10" fmla="*/ 64 w 262"/>
                <a:gd name="T11" fmla="*/ 115 h 128"/>
                <a:gd name="T12" fmla="*/ 51 w 262"/>
                <a:gd name="T13" fmla="*/ 106 h 128"/>
                <a:gd name="T14" fmla="*/ 70 w 262"/>
                <a:gd name="T15" fmla="*/ 111 h 128"/>
                <a:gd name="T16" fmla="*/ 66 w 262"/>
                <a:gd name="T17" fmla="*/ 94 h 128"/>
                <a:gd name="T18" fmla="*/ 74 w 262"/>
                <a:gd name="T19" fmla="*/ 104 h 128"/>
                <a:gd name="T20" fmla="*/ 87 w 262"/>
                <a:gd name="T21" fmla="*/ 94 h 128"/>
                <a:gd name="T22" fmla="*/ 79 w 262"/>
                <a:gd name="T23" fmla="*/ 83 h 128"/>
                <a:gd name="T24" fmla="*/ 106 w 262"/>
                <a:gd name="T25" fmla="*/ 85 h 128"/>
                <a:gd name="T26" fmla="*/ 98 w 262"/>
                <a:gd name="T27" fmla="*/ 79 h 128"/>
                <a:gd name="T28" fmla="*/ 111 w 262"/>
                <a:gd name="T29" fmla="*/ 81 h 128"/>
                <a:gd name="T30" fmla="*/ 117 w 262"/>
                <a:gd name="T31" fmla="*/ 68 h 128"/>
                <a:gd name="T32" fmla="*/ 247 w 262"/>
                <a:gd name="T33" fmla="*/ 27 h 128"/>
                <a:gd name="T34" fmla="*/ 262 w 262"/>
                <a:gd name="T35" fmla="*/ 12 h 128"/>
                <a:gd name="T36" fmla="*/ 236 w 262"/>
                <a:gd name="T37" fmla="*/ 0 h 128"/>
                <a:gd name="T38" fmla="*/ 181 w 262"/>
                <a:gd name="T39" fmla="*/ 25 h 128"/>
                <a:gd name="T40" fmla="*/ 123 w 262"/>
                <a:gd name="T41" fmla="*/ 25 h 128"/>
                <a:gd name="T42" fmla="*/ 64 w 262"/>
                <a:gd name="T43" fmla="*/ 59 h 128"/>
                <a:gd name="T44" fmla="*/ 32 w 262"/>
                <a:gd name="T45" fmla="*/ 64 h 128"/>
                <a:gd name="T46" fmla="*/ 32 w 262"/>
                <a:gd name="T47" fmla="*/ 79 h 128"/>
                <a:gd name="T48" fmla="*/ 51 w 262"/>
                <a:gd name="T49" fmla="*/ 81 h 128"/>
                <a:gd name="T50" fmla="*/ 30 w 262"/>
                <a:gd name="T51" fmla="*/ 81 h 128"/>
                <a:gd name="T52" fmla="*/ 40 w 262"/>
                <a:gd name="T53" fmla="*/ 87 h 128"/>
                <a:gd name="T54" fmla="*/ 23 w 262"/>
                <a:gd name="T55" fmla="*/ 94 h 128"/>
                <a:gd name="T56" fmla="*/ 42 w 262"/>
                <a:gd name="T57" fmla="*/ 102 h 128"/>
                <a:gd name="T58" fmla="*/ 0 w 262"/>
                <a:gd name="T59" fmla="*/ 10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2" h="128">
                  <a:moveTo>
                    <a:pt x="0" y="109"/>
                  </a:moveTo>
                  <a:lnTo>
                    <a:pt x="23" y="113"/>
                  </a:lnTo>
                  <a:lnTo>
                    <a:pt x="8" y="123"/>
                  </a:lnTo>
                  <a:lnTo>
                    <a:pt x="51" y="128"/>
                  </a:lnTo>
                  <a:lnTo>
                    <a:pt x="53" y="113"/>
                  </a:lnTo>
                  <a:lnTo>
                    <a:pt x="64" y="115"/>
                  </a:lnTo>
                  <a:lnTo>
                    <a:pt x="51" y="106"/>
                  </a:lnTo>
                  <a:lnTo>
                    <a:pt x="70" y="111"/>
                  </a:lnTo>
                  <a:lnTo>
                    <a:pt x="66" y="94"/>
                  </a:lnTo>
                  <a:lnTo>
                    <a:pt x="74" y="104"/>
                  </a:lnTo>
                  <a:lnTo>
                    <a:pt x="87" y="94"/>
                  </a:lnTo>
                  <a:lnTo>
                    <a:pt x="79" y="83"/>
                  </a:lnTo>
                  <a:lnTo>
                    <a:pt x="106" y="85"/>
                  </a:lnTo>
                  <a:lnTo>
                    <a:pt x="98" y="79"/>
                  </a:lnTo>
                  <a:lnTo>
                    <a:pt x="111" y="81"/>
                  </a:lnTo>
                  <a:lnTo>
                    <a:pt x="117" y="68"/>
                  </a:lnTo>
                  <a:lnTo>
                    <a:pt x="247" y="27"/>
                  </a:lnTo>
                  <a:lnTo>
                    <a:pt x="262" y="12"/>
                  </a:lnTo>
                  <a:lnTo>
                    <a:pt x="236" y="0"/>
                  </a:lnTo>
                  <a:lnTo>
                    <a:pt x="181" y="25"/>
                  </a:lnTo>
                  <a:lnTo>
                    <a:pt x="123" y="25"/>
                  </a:lnTo>
                  <a:lnTo>
                    <a:pt x="64" y="59"/>
                  </a:lnTo>
                  <a:lnTo>
                    <a:pt x="32" y="64"/>
                  </a:lnTo>
                  <a:lnTo>
                    <a:pt x="32" y="79"/>
                  </a:lnTo>
                  <a:lnTo>
                    <a:pt x="51" y="81"/>
                  </a:lnTo>
                  <a:lnTo>
                    <a:pt x="30" y="81"/>
                  </a:lnTo>
                  <a:lnTo>
                    <a:pt x="40" y="87"/>
                  </a:lnTo>
                  <a:lnTo>
                    <a:pt x="23" y="94"/>
                  </a:lnTo>
                  <a:lnTo>
                    <a:pt x="42" y="102"/>
                  </a:lnTo>
                  <a:lnTo>
                    <a:pt x="0" y="109"/>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78" name="Freeform 1055">
              <a:extLst>
                <a:ext uri="{FF2B5EF4-FFF2-40B4-BE49-F238E27FC236}">
                  <a16:creationId xmlns:a16="http://schemas.microsoft.com/office/drawing/2014/main" id="{63B1A1AA-1465-4759-9E81-D03D0C85A8E4}"/>
                </a:ext>
              </a:extLst>
            </p:cNvPr>
            <p:cNvSpPr>
              <a:spLocks/>
            </p:cNvSpPr>
            <p:nvPr/>
          </p:nvSpPr>
          <p:spPr bwMode="auto">
            <a:xfrm>
              <a:off x="3674495" y="6109610"/>
              <a:ext cx="39656" cy="26315"/>
            </a:xfrm>
            <a:custGeom>
              <a:avLst/>
              <a:gdLst>
                <a:gd name="T0" fmla="*/ 0 w 49"/>
                <a:gd name="T1" fmla="*/ 17 h 26"/>
                <a:gd name="T2" fmla="*/ 15 w 49"/>
                <a:gd name="T3" fmla="*/ 26 h 26"/>
                <a:gd name="T4" fmla="*/ 49 w 49"/>
                <a:gd name="T5" fmla="*/ 15 h 26"/>
                <a:gd name="T6" fmla="*/ 30 w 49"/>
                <a:gd name="T7" fmla="*/ 0 h 26"/>
                <a:gd name="T8" fmla="*/ 0 w 49"/>
                <a:gd name="T9" fmla="*/ 17 h 26"/>
              </a:gdLst>
              <a:ahLst/>
              <a:cxnLst>
                <a:cxn ang="0">
                  <a:pos x="T0" y="T1"/>
                </a:cxn>
                <a:cxn ang="0">
                  <a:pos x="T2" y="T3"/>
                </a:cxn>
                <a:cxn ang="0">
                  <a:pos x="T4" y="T5"/>
                </a:cxn>
                <a:cxn ang="0">
                  <a:pos x="T6" y="T7"/>
                </a:cxn>
                <a:cxn ang="0">
                  <a:pos x="T8" y="T9"/>
                </a:cxn>
              </a:cxnLst>
              <a:rect l="0" t="0" r="r" b="b"/>
              <a:pathLst>
                <a:path w="49" h="26">
                  <a:moveTo>
                    <a:pt x="0" y="17"/>
                  </a:moveTo>
                  <a:lnTo>
                    <a:pt x="15" y="26"/>
                  </a:lnTo>
                  <a:lnTo>
                    <a:pt x="49" y="15"/>
                  </a:lnTo>
                  <a:lnTo>
                    <a:pt x="30" y="0"/>
                  </a:lnTo>
                  <a:lnTo>
                    <a:pt x="0" y="1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79" name="Freeform 1056">
              <a:extLst>
                <a:ext uri="{FF2B5EF4-FFF2-40B4-BE49-F238E27FC236}">
                  <a16:creationId xmlns:a16="http://schemas.microsoft.com/office/drawing/2014/main" id="{E51A7DED-B92B-456C-BA9A-58CA27ADDDFC}"/>
                </a:ext>
              </a:extLst>
            </p:cNvPr>
            <p:cNvSpPr>
              <a:spLocks/>
            </p:cNvSpPr>
            <p:nvPr/>
          </p:nvSpPr>
          <p:spPr bwMode="auto">
            <a:xfrm>
              <a:off x="3674495" y="6109610"/>
              <a:ext cx="39656" cy="26315"/>
            </a:xfrm>
            <a:custGeom>
              <a:avLst/>
              <a:gdLst>
                <a:gd name="T0" fmla="*/ 0 w 49"/>
                <a:gd name="T1" fmla="*/ 17 h 26"/>
                <a:gd name="T2" fmla="*/ 15 w 49"/>
                <a:gd name="T3" fmla="*/ 26 h 26"/>
                <a:gd name="T4" fmla="*/ 49 w 49"/>
                <a:gd name="T5" fmla="*/ 15 h 26"/>
                <a:gd name="T6" fmla="*/ 30 w 49"/>
                <a:gd name="T7" fmla="*/ 0 h 26"/>
                <a:gd name="T8" fmla="*/ 0 w 49"/>
                <a:gd name="T9" fmla="*/ 17 h 26"/>
              </a:gdLst>
              <a:ahLst/>
              <a:cxnLst>
                <a:cxn ang="0">
                  <a:pos x="T0" y="T1"/>
                </a:cxn>
                <a:cxn ang="0">
                  <a:pos x="T2" y="T3"/>
                </a:cxn>
                <a:cxn ang="0">
                  <a:pos x="T4" y="T5"/>
                </a:cxn>
                <a:cxn ang="0">
                  <a:pos x="T6" y="T7"/>
                </a:cxn>
                <a:cxn ang="0">
                  <a:pos x="T8" y="T9"/>
                </a:cxn>
              </a:cxnLst>
              <a:rect l="0" t="0" r="r" b="b"/>
              <a:pathLst>
                <a:path w="49" h="26">
                  <a:moveTo>
                    <a:pt x="0" y="17"/>
                  </a:moveTo>
                  <a:lnTo>
                    <a:pt x="15" y="26"/>
                  </a:lnTo>
                  <a:lnTo>
                    <a:pt x="49" y="15"/>
                  </a:lnTo>
                  <a:lnTo>
                    <a:pt x="30" y="0"/>
                  </a:lnTo>
                  <a:lnTo>
                    <a:pt x="0" y="17"/>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80" name="Freeform 1057">
              <a:extLst>
                <a:ext uri="{FF2B5EF4-FFF2-40B4-BE49-F238E27FC236}">
                  <a16:creationId xmlns:a16="http://schemas.microsoft.com/office/drawing/2014/main" id="{C07A264B-8D5E-4083-A1F5-570C3EF027DE}"/>
                </a:ext>
              </a:extLst>
            </p:cNvPr>
            <p:cNvSpPr>
              <a:spLocks/>
            </p:cNvSpPr>
            <p:nvPr/>
          </p:nvSpPr>
          <p:spPr bwMode="auto">
            <a:xfrm>
              <a:off x="4067813" y="6161230"/>
              <a:ext cx="35609" cy="17207"/>
            </a:xfrm>
            <a:custGeom>
              <a:avLst/>
              <a:gdLst>
                <a:gd name="T0" fmla="*/ 0 w 44"/>
                <a:gd name="T1" fmla="*/ 0 h 17"/>
                <a:gd name="T2" fmla="*/ 21 w 44"/>
                <a:gd name="T3" fmla="*/ 13 h 17"/>
                <a:gd name="T4" fmla="*/ 13 w 44"/>
                <a:gd name="T5" fmla="*/ 17 h 17"/>
                <a:gd name="T6" fmla="*/ 32 w 44"/>
                <a:gd name="T7" fmla="*/ 17 h 17"/>
                <a:gd name="T8" fmla="*/ 44 w 44"/>
                <a:gd name="T9" fmla="*/ 9 h 17"/>
                <a:gd name="T10" fmla="*/ 0 w 44"/>
                <a:gd name="T11" fmla="*/ 0 h 17"/>
              </a:gdLst>
              <a:ahLst/>
              <a:cxnLst>
                <a:cxn ang="0">
                  <a:pos x="T0" y="T1"/>
                </a:cxn>
                <a:cxn ang="0">
                  <a:pos x="T2" y="T3"/>
                </a:cxn>
                <a:cxn ang="0">
                  <a:pos x="T4" y="T5"/>
                </a:cxn>
                <a:cxn ang="0">
                  <a:pos x="T6" y="T7"/>
                </a:cxn>
                <a:cxn ang="0">
                  <a:pos x="T8" y="T9"/>
                </a:cxn>
                <a:cxn ang="0">
                  <a:pos x="T10" y="T11"/>
                </a:cxn>
              </a:cxnLst>
              <a:rect l="0" t="0" r="r" b="b"/>
              <a:pathLst>
                <a:path w="44" h="17">
                  <a:moveTo>
                    <a:pt x="0" y="0"/>
                  </a:moveTo>
                  <a:lnTo>
                    <a:pt x="21" y="13"/>
                  </a:lnTo>
                  <a:lnTo>
                    <a:pt x="13" y="17"/>
                  </a:lnTo>
                  <a:lnTo>
                    <a:pt x="32" y="17"/>
                  </a:lnTo>
                  <a:lnTo>
                    <a:pt x="44" y="9"/>
                  </a:lnTo>
                  <a:lnTo>
                    <a:pt x="0" y="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81" name="Freeform 1058">
              <a:extLst>
                <a:ext uri="{FF2B5EF4-FFF2-40B4-BE49-F238E27FC236}">
                  <a16:creationId xmlns:a16="http://schemas.microsoft.com/office/drawing/2014/main" id="{5B0AC62B-8A72-4639-91E2-BAB9078F98D4}"/>
                </a:ext>
              </a:extLst>
            </p:cNvPr>
            <p:cNvSpPr>
              <a:spLocks/>
            </p:cNvSpPr>
            <p:nvPr/>
          </p:nvSpPr>
          <p:spPr bwMode="auto">
            <a:xfrm>
              <a:off x="4067813" y="6161230"/>
              <a:ext cx="35609" cy="17207"/>
            </a:xfrm>
            <a:custGeom>
              <a:avLst/>
              <a:gdLst>
                <a:gd name="T0" fmla="*/ 0 w 44"/>
                <a:gd name="T1" fmla="*/ 0 h 17"/>
                <a:gd name="T2" fmla="*/ 21 w 44"/>
                <a:gd name="T3" fmla="*/ 13 h 17"/>
                <a:gd name="T4" fmla="*/ 13 w 44"/>
                <a:gd name="T5" fmla="*/ 17 h 17"/>
                <a:gd name="T6" fmla="*/ 32 w 44"/>
                <a:gd name="T7" fmla="*/ 17 h 17"/>
                <a:gd name="T8" fmla="*/ 44 w 44"/>
                <a:gd name="T9" fmla="*/ 9 h 17"/>
                <a:gd name="T10" fmla="*/ 0 w 44"/>
                <a:gd name="T11" fmla="*/ 0 h 17"/>
              </a:gdLst>
              <a:ahLst/>
              <a:cxnLst>
                <a:cxn ang="0">
                  <a:pos x="T0" y="T1"/>
                </a:cxn>
                <a:cxn ang="0">
                  <a:pos x="T2" y="T3"/>
                </a:cxn>
                <a:cxn ang="0">
                  <a:pos x="T4" y="T5"/>
                </a:cxn>
                <a:cxn ang="0">
                  <a:pos x="T6" y="T7"/>
                </a:cxn>
                <a:cxn ang="0">
                  <a:pos x="T8" y="T9"/>
                </a:cxn>
                <a:cxn ang="0">
                  <a:pos x="T10" y="T11"/>
                </a:cxn>
              </a:cxnLst>
              <a:rect l="0" t="0" r="r" b="b"/>
              <a:pathLst>
                <a:path w="44" h="17">
                  <a:moveTo>
                    <a:pt x="0" y="0"/>
                  </a:moveTo>
                  <a:lnTo>
                    <a:pt x="21" y="13"/>
                  </a:lnTo>
                  <a:lnTo>
                    <a:pt x="13" y="17"/>
                  </a:lnTo>
                  <a:lnTo>
                    <a:pt x="32" y="17"/>
                  </a:lnTo>
                  <a:lnTo>
                    <a:pt x="44" y="9"/>
                  </a:lnTo>
                  <a:lnTo>
                    <a:pt x="0" y="0"/>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82" name="Freeform 1059">
              <a:extLst>
                <a:ext uri="{FF2B5EF4-FFF2-40B4-BE49-F238E27FC236}">
                  <a16:creationId xmlns:a16="http://schemas.microsoft.com/office/drawing/2014/main" id="{47E69A5E-D0B3-4214-850C-7822A9C33EAA}"/>
                </a:ext>
              </a:extLst>
            </p:cNvPr>
            <p:cNvSpPr>
              <a:spLocks/>
            </p:cNvSpPr>
            <p:nvPr/>
          </p:nvSpPr>
          <p:spPr bwMode="auto">
            <a:xfrm>
              <a:off x="4072668" y="6113659"/>
              <a:ext cx="88213" cy="49594"/>
            </a:xfrm>
            <a:custGeom>
              <a:avLst/>
              <a:gdLst>
                <a:gd name="T0" fmla="*/ 0 w 109"/>
                <a:gd name="T1" fmla="*/ 41 h 49"/>
                <a:gd name="T2" fmla="*/ 30 w 109"/>
                <a:gd name="T3" fmla="*/ 13 h 49"/>
                <a:gd name="T4" fmla="*/ 70 w 109"/>
                <a:gd name="T5" fmla="*/ 0 h 49"/>
                <a:gd name="T6" fmla="*/ 109 w 109"/>
                <a:gd name="T7" fmla="*/ 24 h 49"/>
                <a:gd name="T8" fmla="*/ 96 w 109"/>
                <a:gd name="T9" fmla="*/ 28 h 49"/>
                <a:gd name="T10" fmla="*/ 100 w 109"/>
                <a:gd name="T11" fmla="*/ 39 h 49"/>
                <a:gd name="T12" fmla="*/ 45 w 109"/>
                <a:gd name="T13" fmla="*/ 49 h 49"/>
                <a:gd name="T14" fmla="*/ 0 w 109"/>
                <a:gd name="T15" fmla="*/ 4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9">
                  <a:moveTo>
                    <a:pt x="0" y="41"/>
                  </a:moveTo>
                  <a:lnTo>
                    <a:pt x="30" y="13"/>
                  </a:lnTo>
                  <a:lnTo>
                    <a:pt x="70" y="0"/>
                  </a:lnTo>
                  <a:lnTo>
                    <a:pt x="109" y="24"/>
                  </a:lnTo>
                  <a:lnTo>
                    <a:pt x="96" y="28"/>
                  </a:lnTo>
                  <a:lnTo>
                    <a:pt x="100" y="39"/>
                  </a:lnTo>
                  <a:lnTo>
                    <a:pt x="45" y="49"/>
                  </a:lnTo>
                  <a:lnTo>
                    <a:pt x="0" y="41"/>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83" name="Freeform 1060">
              <a:extLst>
                <a:ext uri="{FF2B5EF4-FFF2-40B4-BE49-F238E27FC236}">
                  <a16:creationId xmlns:a16="http://schemas.microsoft.com/office/drawing/2014/main" id="{4148755C-6871-488A-9EE1-8B71C9DFD4D2}"/>
                </a:ext>
              </a:extLst>
            </p:cNvPr>
            <p:cNvSpPr>
              <a:spLocks/>
            </p:cNvSpPr>
            <p:nvPr/>
          </p:nvSpPr>
          <p:spPr bwMode="auto">
            <a:xfrm>
              <a:off x="4072668" y="6113659"/>
              <a:ext cx="88213" cy="49594"/>
            </a:xfrm>
            <a:custGeom>
              <a:avLst/>
              <a:gdLst>
                <a:gd name="T0" fmla="*/ 0 w 109"/>
                <a:gd name="T1" fmla="*/ 41 h 49"/>
                <a:gd name="T2" fmla="*/ 30 w 109"/>
                <a:gd name="T3" fmla="*/ 13 h 49"/>
                <a:gd name="T4" fmla="*/ 70 w 109"/>
                <a:gd name="T5" fmla="*/ 0 h 49"/>
                <a:gd name="T6" fmla="*/ 109 w 109"/>
                <a:gd name="T7" fmla="*/ 24 h 49"/>
                <a:gd name="T8" fmla="*/ 96 w 109"/>
                <a:gd name="T9" fmla="*/ 28 h 49"/>
                <a:gd name="T10" fmla="*/ 100 w 109"/>
                <a:gd name="T11" fmla="*/ 39 h 49"/>
                <a:gd name="T12" fmla="*/ 45 w 109"/>
                <a:gd name="T13" fmla="*/ 49 h 49"/>
                <a:gd name="T14" fmla="*/ 0 w 109"/>
                <a:gd name="T15" fmla="*/ 4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9">
                  <a:moveTo>
                    <a:pt x="0" y="41"/>
                  </a:moveTo>
                  <a:lnTo>
                    <a:pt x="30" y="13"/>
                  </a:lnTo>
                  <a:lnTo>
                    <a:pt x="70" y="0"/>
                  </a:lnTo>
                  <a:lnTo>
                    <a:pt x="109" y="24"/>
                  </a:lnTo>
                  <a:lnTo>
                    <a:pt x="96" y="28"/>
                  </a:lnTo>
                  <a:lnTo>
                    <a:pt x="100" y="39"/>
                  </a:lnTo>
                  <a:lnTo>
                    <a:pt x="45" y="49"/>
                  </a:lnTo>
                  <a:lnTo>
                    <a:pt x="0" y="41"/>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84" name="Freeform 1061">
              <a:extLst>
                <a:ext uri="{FF2B5EF4-FFF2-40B4-BE49-F238E27FC236}">
                  <a16:creationId xmlns:a16="http://schemas.microsoft.com/office/drawing/2014/main" id="{DB4FBBF1-949A-4CDD-957D-3192CB347640}"/>
                </a:ext>
              </a:extLst>
            </p:cNvPr>
            <p:cNvSpPr>
              <a:spLocks/>
            </p:cNvSpPr>
            <p:nvPr/>
          </p:nvSpPr>
          <p:spPr bwMode="auto">
            <a:xfrm>
              <a:off x="4092092" y="6157181"/>
              <a:ext cx="97925" cy="53643"/>
            </a:xfrm>
            <a:custGeom>
              <a:avLst/>
              <a:gdLst>
                <a:gd name="T0" fmla="*/ 0 w 121"/>
                <a:gd name="T1" fmla="*/ 23 h 53"/>
                <a:gd name="T2" fmla="*/ 21 w 121"/>
                <a:gd name="T3" fmla="*/ 28 h 53"/>
                <a:gd name="T4" fmla="*/ 38 w 121"/>
                <a:gd name="T5" fmla="*/ 45 h 53"/>
                <a:gd name="T6" fmla="*/ 49 w 121"/>
                <a:gd name="T7" fmla="*/ 38 h 53"/>
                <a:gd name="T8" fmla="*/ 100 w 121"/>
                <a:gd name="T9" fmla="*/ 53 h 53"/>
                <a:gd name="T10" fmla="*/ 117 w 121"/>
                <a:gd name="T11" fmla="*/ 47 h 53"/>
                <a:gd name="T12" fmla="*/ 104 w 121"/>
                <a:gd name="T13" fmla="*/ 34 h 53"/>
                <a:gd name="T14" fmla="*/ 115 w 121"/>
                <a:gd name="T15" fmla="*/ 36 h 53"/>
                <a:gd name="T16" fmla="*/ 121 w 121"/>
                <a:gd name="T17" fmla="*/ 17 h 53"/>
                <a:gd name="T18" fmla="*/ 95 w 121"/>
                <a:gd name="T19" fmla="*/ 4 h 53"/>
                <a:gd name="T20" fmla="*/ 70 w 121"/>
                <a:gd name="T21" fmla="*/ 21 h 53"/>
                <a:gd name="T22" fmla="*/ 89 w 121"/>
                <a:gd name="T23" fmla="*/ 13 h 53"/>
                <a:gd name="T24" fmla="*/ 78 w 121"/>
                <a:gd name="T25" fmla="*/ 0 h 53"/>
                <a:gd name="T26" fmla="*/ 36 w 121"/>
                <a:gd name="T27" fmla="*/ 4 h 53"/>
                <a:gd name="T28" fmla="*/ 0 w 121"/>
                <a:gd name="T29" fmla="*/ 2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 h="53">
                  <a:moveTo>
                    <a:pt x="0" y="23"/>
                  </a:moveTo>
                  <a:lnTo>
                    <a:pt x="21" y="28"/>
                  </a:lnTo>
                  <a:lnTo>
                    <a:pt x="38" y="45"/>
                  </a:lnTo>
                  <a:lnTo>
                    <a:pt x="49" y="38"/>
                  </a:lnTo>
                  <a:lnTo>
                    <a:pt x="100" y="53"/>
                  </a:lnTo>
                  <a:lnTo>
                    <a:pt x="117" y="47"/>
                  </a:lnTo>
                  <a:lnTo>
                    <a:pt x="104" y="34"/>
                  </a:lnTo>
                  <a:lnTo>
                    <a:pt x="115" y="36"/>
                  </a:lnTo>
                  <a:lnTo>
                    <a:pt x="121" y="17"/>
                  </a:lnTo>
                  <a:lnTo>
                    <a:pt x="95" y="4"/>
                  </a:lnTo>
                  <a:lnTo>
                    <a:pt x="70" y="21"/>
                  </a:lnTo>
                  <a:lnTo>
                    <a:pt x="89" y="13"/>
                  </a:lnTo>
                  <a:lnTo>
                    <a:pt x="78" y="0"/>
                  </a:lnTo>
                  <a:lnTo>
                    <a:pt x="36" y="4"/>
                  </a:lnTo>
                  <a:lnTo>
                    <a:pt x="0" y="23"/>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85" name="Freeform 1062">
              <a:extLst>
                <a:ext uri="{FF2B5EF4-FFF2-40B4-BE49-F238E27FC236}">
                  <a16:creationId xmlns:a16="http://schemas.microsoft.com/office/drawing/2014/main" id="{7C6CC535-62B7-465C-8740-56C212DAAAA5}"/>
                </a:ext>
              </a:extLst>
            </p:cNvPr>
            <p:cNvSpPr>
              <a:spLocks/>
            </p:cNvSpPr>
            <p:nvPr/>
          </p:nvSpPr>
          <p:spPr bwMode="auto">
            <a:xfrm>
              <a:off x="4092092" y="6157181"/>
              <a:ext cx="97925" cy="53643"/>
            </a:xfrm>
            <a:custGeom>
              <a:avLst/>
              <a:gdLst>
                <a:gd name="T0" fmla="*/ 0 w 121"/>
                <a:gd name="T1" fmla="*/ 23 h 53"/>
                <a:gd name="T2" fmla="*/ 21 w 121"/>
                <a:gd name="T3" fmla="*/ 28 h 53"/>
                <a:gd name="T4" fmla="*/ 38 w 121"/>
                <a:gd name="T5" fmla="*/ 45 h 53"/>
                <a:gd name="T6" fmla="*/ 49 w 121"/>
                <a:gd name="T7" fmla="*/ 38 h 53"/>
                <a:gd name="T8" fmla="*/ 100 w 121"/>
                <a:gd name="T9" fmla="*/ 53 h 53"/>
                <a:gd name="T10" fmla="*/ 117 w 121"/>
                <a:gd name="T11" fmla="*/ 47 h 53"/>
                <a:gd name="T12" fmla="*/ 104 w 121"/>
                <a:gd name="T13" fmla="*/ 34 h 53"/>
                <a:gd name="T14" fmla="*/ 115 w 121"/>
                <a:gd name="T15" fmla="*/ 36 h 53"/>
                <a:gd name="T16" fmla="*/ 121 w 121"/>
                <a:gd name="T17" fmla="*/ 17 h 53"/>
                <a:gd name="T18" fmla="*/ 95 w 121"/>
                <a:gd name="T19" fmla="*/ 4 h 53"/>
                <a:gd name="T20" fmla="*/ 70 w 121"/>
                <a:gd name="T21" fmla="*/ 21 h 53"/>
                <a:gd name="T22" fmla="*/ 89 w 121"/>
                <a:gd name="T23" fmla="*/ 13 h 53"/>
                <a:gd name="T24" fmla="*/ 78 w 121"/>
                <a:gd name="T25" fmla="*/ 0 h 53"/>
                <a:gd name="T26" fmla="*/ 36 w 121"/>
                <a:gd name="T27" fmla="*/ 4 h 53"/>
                <a:gd name="T28" fmla="*/ 0 w 121"/>
                <a:gd name="T29" fmla="*/ 2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 h="53">
                  <a:moveTo>
                    <a:pt x="0" y="23"/>
                  </a:moveTo>
                  <a:lnTo>
                    <a:pt x="21" y="28"/>
                  </a:lnTo>
                  <a:lnTo>
                    <a:pt x="38" y="45"/>
                  </a:lnTo>
                  <a:lnTo>
                    <a:pt x="49" y="38"/>
                  </a:lnTo>
                  <a:lnTo>
                    <a:pt x="100" y="53"/>
                  </a:lnTo>
                  <a:lnTo>
                    <a:pt x="117" y="47"/>
                  </a:lnTo>
                  <a:lnTo>
                    <a:pt x="104" y="34"/>
                  </a:lnTo>
                  <a:lnTo>
                    <a:pt x="115" y="36"/>
                  </a:lnTo>
                  <a:lnTo>
                    <a:pt x="121" y="17"/>
                  </a:lnTo>
                  <a:lnTo>
                    <a:pt x="95" y="4"/>
                  </a:lnTo>
                  <a:lnTo>
                    <a:pt x="70" y="21"/>
                  </a:lnTo>
                  <a:lnTo>
                    <a:pt x="89" y="13"/>
                  </a:lnTo>
                  <a:lnTo>
                    <a:pt x="78" y="0"/>
                  </a:lnTo>
                  <a:lnTo>
                    <a:pt x="36" y="4"/>
                  </a:lnTo>
                  <a:lnTo>
                    <a:pt x="0" y="23"/>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86" name="Freeform 1063">
              <a:extLst>
                <a:ext uri="{FF2B5EF4-FFF2-40B4-BE49-F238E27FC236}">
                  <a16:creationId xmlns:a16="http://schemas.microsoft.com/office/drawing/2014/main" id="{52EA2735-A7B7-4569-8C3F-6C956645B68A}"/>
                </a:ext>
              </a:extLst>
            </p:cNvPr>
            <p:cNvSpPr>
              <a:spLocks/>
            </p:cNvSpPr>
            <p:nvPr/>
          </p:nvSpPr>
          <p:spPr bwMode="auto">
            <a:xfrm>
              <a:off x="4185160" y="6185520"/>
              <a:ext cx="82548" cy="55668"/>
            </a:xfrm>
            <a:custGeom>
              <a:avLst/>
              <a:gdLst>
                <a:gd name="T0" fmla="*/ 0 w 102"/>
                <a:gd name="T1" fmla="*/ 47 h 55"/>
                <a:gd name="T2" fmla="*/ 6 w 102"/>
                <a:gd name="T3" fmla="*/ 55 h 55"/>
                <a:gd name="T4" fmla="*/ 93 w 102"/>
                <a:gd name="T5" fmla="*/ 45 h 55"/>
                <a:gd name="T6" fmla="*/ 102 w 102"/>
                <a:gd name="T7" fmla="*/ 25 h 55"/>
                <a:gd name="T8" fmla="*/ 76 w 102"/>
                <a:gd name="T9" fmla="*/ 10 h 55"/>
                <a:gd name="T10" fmla="*/ 57 w 102"/>
                <a:gd name="T11" fmla="*/ 17 h 55"/>
                <a:gd name="T12" fmla="*/ 59 w 102"/>
                <a:gd name="T13" fmla="*/ 4 h 55"/>
                <a:gd name="T14" fmla="*/ 49 w 102"/>
                <a:gd name="T15" fmla="*/ 0 h 55"/>
                <a:gd name="T16" fmla="*/ 8 w 102"/>
                <a:gd name="T17" fmla="*/ 40 h 55"/>
                <a:gd name="T18" fmla="*/ 0 w 102"/>
                <a:gd name="T19" fmla="*/ 4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55">
                  <a:moveTo>
                    <a:pt x="0" y="47"/>
                  </a:moveTo>
                  <a:lnTo>
                    <a:pt x="6" y="55"/>
                  </a:lnTo>
                  <a:lnTo>
                    <a:pt x="93" y="45"/>
                  </a:lnTo>
                  <a:lnTo>
                    <a:pt x="102" y="25"/>
                  </a:lnTo>
                  <a:lnTo>
                    <a:pt x="76" y="10"/>
                  </a:lnTo>
                  <a:lnTo>
                    <a:pt x="57" y="17"/>
                  </a:lnTo>
                  <a:lnTo>
                    <a:pt x="59" y="4"/>
                  </a:lnTo>
                  <a:lnTo>
                    <a:pt x="49" y="0"/>
                  </a:lnTo>
                  <a:lnTo>
                    <a:pt x="8" y="40"/>
                  </a:lnTo>
                  <a:lnTo>
                    <a:pt x="0" y="4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87" name="Freeform 1064">
              <a:extLst>
                <a:ext uri="{FF2B5EF4-FFF2-40B4-BE49-F238E27FC236}">
                  <a16:creationId xmlns:a16="http://schemas.microsoft.com/office/drawing/2014/main" id="{5FB19EAF-E55F-459D-90FC-8B65040EFB8D}"/>
                </a:ext>
              </a:extLst>
            </p:cNvPr>
            <p:cNvSpPr>
              <a:spLocks/>
            </p:cNvSpPr>
            <p:nvPr/>
          </p:nvSpPr>
          <p:spPr bwMode="auto">
            <a:xfrm>
              <a:off x="4185160" y="6185520"/>
              <a:ext cx="82548" cy="55668"/>
            </a:xfrm>
            <a:custGeom>
              <a:avLst/>
              <a:gdLst>
                <a:gd name="T0" fmla="*/ 0 w 102"/>
                <a:gd name="T1" fmla="*/ 47 h 55"/>
                <a:gd name="T2" fmla="*/ 6 w 102"/>
                <a:gd name="T3" fmla="*/ 55 h 55"/>
                <a:gd name="T4" fmla="*/ 93 w 102"/>
                <a:gd name="T5" fmla="*/ 45 h 55"/>
                <a:gd name="T6" fmla="*/ 102 w 102"/>
                <a:gd name="T7" fmla="*/ 25 h 55"/>
                <a:gd name="T8" fmla="*/ 76 w 102"/>
                <a:gd name="T9" fmla="*/ 10 h 55"/>
                <a:gd name="T10" fmla="*/ 57 w 102"/>
                <a:gd name="T11" fmla="*/ 17 h 55"/>
                <a:gd name="T12" fmla="*/ 59 w 102"/>
                <a:gd name="T13" fmla="*/ 4 h 55"/>
                <a:gd name="T14" fmla="*/ 49 w 102"/>
                <a:gd name="T15" fmla="*/ 0 h 55"/>
                <a:gd name="T16" fmla="*/ 8 w 102"/>
                <a:gd name="T17" fmla="*/ 40 h 55"/>
                <a:gd name="T18" fmla="*/ 0 w 102"/>
                <a:gd name="T19" fmla="*/ 4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55">
                  <a:moveTo>
                    <a:pt x="0" y="47"/>
                  </a:moveTo>
                  <a:lnTo>
                    <a:pt x="6" y="55"/>
                  </a:lnTo>
                  <a:lnTo>
                    <a:pt x="93" y="45"/>
                  </a:lnTo>
                  <a:lnTo>
                    <a:pt x="102" y="25"/>
                  </a:lnTo>
                  <a:lnTo>
                    <a:pt x="76" y="10"/>
                  </a:lnTo>
                  <a:lnTo>
                    <a:pt x="57" y="17"/>
                  </a:lnTo>
                  <a:lnTo>
                    <a:pt x="59" y="4"/>
                  </a:lnTo>
                  <a:lnTo>
                    <a:pt x="49" y="0"/>
                  </a:lnTo>
                  <a:lnTo>
                    <a:pt x="8" y="40"/>
                  </a:lnTo>
                  <a:lnTo>
                    <a:pt x="0" y="47"/>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88" name="Freeform 1065">
              <a:extLst>
                <a:ext uri="{FF2B5EF4-FFF2-40B4-BE49-F238E27FC236}">
                  <a16:creationId xmlns:a16="http://schemas.microsoft.com/office/drawing/2014/main" id="{B6FB3576-E4A4-45FC-914D-4393A92FF8AA}"/>
                </a:ext>
              </a:extLst>
            </p:cNvPr>
            <p:cNvSpPr>
              <a:spLocks/>
            </p:cNvSpPr>
            <p:nvPr/>
          </p:nvSpPr>
          <p:spPr bwMode="auto">
            <a:xfrm>
              <a:off x="4696635" y="6305964"/>
              <a:ext cx="93068" cy="52631"/>
            </a:xfrm>
            <a:custGeom>
              <a:avLst/>
              <a:gdLst>
                <a:gd name="T0" fmla="*/ 0 w 115"/>
                <a:gd name="T1" fmla="*/ 28 h 52"/>
                <a:gd name="T2" fmla="*/ 24 w 115"/>
                <a:gd name="T3" fmla="*/ 3 h 52"/>
                <a:gd name="T4" fmla="*/ 39 w 115"/>
                <a:gd name="T5" fmla="*/ 0 h 52"/>
                <a:gd name="T6" fmla="*/ 64 w 115"/>
                <a:gd name="T7" fmla="*/ 20 h 52"/>
                <a:gd name="T8" fmla="*/ 68 w 115"/>
                <a:gd name="T9" fmla="*/ 5 h 52"/>
                <a:gd name="T10" fmla="*/ 98 w 115"/>
                <a:gd name="T11" fmla="*/ 17 h 52"/>
                <a:gd name="T12" fmla="*/ 94 w 115"/>
                <a:gd name="T13" fmla="*/ 37 h 52"/>
                <a:gd name="T14" fmla="*/ 115 w 115"/>
                <a:gd name="T15" fmla="*/ 43 h 52"/>
                <a:gd name="T16" fmla="*/ 53 w 115"/>
                <a:gd name="T17" fmla="*/ 47 h 52"/>
                <a:gd name="T18" fmla="*/ 49 w 115"/>
                <a:gd name="T19" fmla="*/ 39 h 52"/>
                <a:gd name="T20" fmla="*/ 41 w 115"/>
                <a:gd name="T21" fmla="*/ 52 h 52"/>
                <a:gd name="T22" fmla="*/ 0 w 115"/>
                <a:gd name="T23" fmla="*/ 2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52">
                  <a:moveTo>
                    <a:pt x="0" y="28"/>
                  </a:moveTo>
                  <a:lnTo>
                    <a:pt x="24" y="3"/>
                  </a:lnTo>
                  <a:lnTo>
                    <a:pt x="39" y="0"/>
                  </a:lnTo>
                  <a:lnTo>
                    <a:pt x="64" y="20"/>
                  </a:lnTo>
                  <a:lnTo>
                    <a:pt x="68" y="5"/>
                  </a:lnTo>
                  <a:lnTo>
                    <a:pt x="98" y="17"/>
                  </a:lnTo>
                  <a:lnTo>
                    <a:pt x="94" y="37"/>
                  </a:lnTo>
                  <a:lnTo>
                    <a:pt x="115" y="43"/>
                  </a:lnTo>
                  <a:lnTo>
                    <a:pt x="53" y="47"/>
                  </a:lnTo>
                  <a:lnTo>
                    <a:pt x="49" y="39"/>
                  </a:lnTo>
                  <a:lnTo>
                    <a:pt x="41" y="52"/>
                  </a:lnTo>
                  <a:lnTo>
                    <a:pt x="0" y="28"/>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89" name="Freeform 1066">
              <a:extLst>
                <a:ext uri="{FF2B5EF4-FFF2-40B4-BE49-F238E27FC236}">
                  <a16:creationId xmlns:a16="http://schemas.microsoft.com/office/drawing/2014/main" id="{1D6F8864-AC00-4BBE-9D7D-BE66D33F3517}"/>
                </a:ext>
              </a:extLst>
            </p:cNvPr>
            <p:cNvSpPr>
              <a:spLocks/>
            </p:cNvSpPr>
            <p:nvPr/>
          </p:nvSpPr>
          <p:spPr bwMode="auto">
            <a:xfrm>
              <a:off x="4696635" y="6305964"/>
              <a:ext cx="93068" cy="52631"/>
            </a:xfrm>
            <a:custGeom>
              <a:avLst/>
              <a:gdLst>
                <a:gd name="T0" fmla="*/ 0 w 115"/>
                <a:gd name="T1" fmla="*/ 28 h 52"/>
                <a:gd name="T2" fmla="*/ 24 w 115"/>
                <a:gd name="T3" fmla="*/ 3 h 52"/>
                <a:gd name="T4" fmla="*/ 39 w 115"/>
                <a:gd name="T5" fmla="*/ 0 h 52"/>
                <a:gd name="T6" fmla="*/ 64 w 115"/>
                <a:gd name="T7" fmla="*/ 20 h 52"/>
                <a:gd name="T8" fmla="*/ 68 w 115"/>
                <a:gd name="T9" fmla="*/ 5 h 52"/>
                <a:gd name="T10" fmla="*/ 98 w 115"/>
                <a:gd name="T11" fmla="*/ 17 h 52"/>
                <a:gd name="T12" fmla="*/ 94 w 115"/>
                <a:gd name="T13" fmla="*/ 37 h 52"/>
                <a:gd name="T14" fmla="*/ 115 w 115"/>
                <a:gd name="T15" fmla="*/ 43 h 52"/>
                <a:gd name="T16" fmla="*/ 53 w 115"/>
                <a:gd name="T17" fmla="*/ 47 h 52"/>
                <a:gd name="T18" fmla="*/ 49 w 115"/>
                <a:gd name="T19" fmla="*/ 39 h 52"/>
                <a:gd name="T20" fmla="*/ 41 w 115"/>
                <a:gd name="T21" fmla="*/ 52 h 52"/>
                <a:gd name="T22" fmla="*/ 0 w 115"/>
                <a:gd name="T23" fmla="*/ 2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52">
                  <a:moveTo>
                    <a:pt x="0" y="28"/>
                  </a:moveTo>
                  <a:lnTo>
                    <a:pt x="24" y="3"/>
                  </a:lnTo>
                  <a:lnTo>
                    <a:pt x="39" y="0"/>
                  </a:lnTo>
                  <a:lnTo>
                    <a:pt x="64" y="20"/>
                  </a:lnTo>
                  <a:lnTo>
                    <a:pt x="68" y="5"/>
                  </a:lnTo>
                  <a:lnTo>
                    <a:pt x="98" y="17"/>
                  </a:lnTo>
                  <a:lnTo>
                    <a:pt x="94" y="37"/>
                  </a:lnTo>
                  <a:lnTo>
                    <a:pt x="115" y="43"/>
                  </a:lnTo>
                  <a:lnTo>
                    <a:pt x="53" y="47"/>
                  </a:lnTo>
                  <a:lnTo>
                    <a:pt x="49" y="39"/>
                  </a:lnTo>
                  <a:lnTo>
                    <a:pt x="41" y="52"/>
                  </a:lnTo>
                  <a:lnTo>
                    <a:pt x="0" y="28"/>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90" name="Freeform 1067">
              <a:extLst>
                <a:ext uri="{FF2B5EF4-FFF2-40B4-BE49-F238E27FC236}">
                  <a16:creationId xmlns:a16="http://schemas.microsoft.com/office/drawing/2014/main" id="{270F912C-AEB6-4485-9183-DA7261621E24}"/>
                </a:ext>
              </a:extLst>
            </p:cNvPr>
            <p:cNvSpPr>
              <a:spLocks/>
            </p:cNvSpPr>
            <p:nvPr/>
          </p:nvSpPr>
          <p:spPr bwMode="auto">
            <a:xfrm>
              <a:off x="4760570" y="6309001"/>
              <a:ext cx="56651" cy="34412"/>
            </a:xfrm>
            <a:custGeom>
              <a:avLst/>
              <a:gdLst>
                <a:gd name="T0" fmla="*/ 0 w 70"/>
                <a:gd name="T1" fmla="*/ 0 h 34"/>
                <a:gd name="T2" fmla="*/ 23 w 70"/>
                <a:gd name="T3" fmla="*/ 12 h 34"/>
                <a:gd name="T4" fmla="*/ 17 w 70"/>
                <a:gd name="T5" fmla="*/ 23 h 34"/>
                <a:gd name="T6" fmla="*/ 28 w 70"/>
                <a:gd name="T7" fmla="*/ 34 h 34"/>
                <a:gd name="T8" fmla="*/ 49 w 70"/>
                <a:gd name="T9" fmla="*/ 34 h 34"/>
                <a:gd name="T10" fmla="*/ 70 w 70"/>
                <a:gd name="T11" fmla="*/ 21 h 34"/>
                <a:gd name="T12" fmla="*/ 0 w 70"/>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70" h="34">
                  <a:moveTo>
                    <a:pt x="0" y="0"/>
                  </a:moveTo>
                  <a:lnTo>
                    <a:pt x="23" y="12"/>
                  </a:lnTo>
                  <a:lnTo>
                    <a:pt x="17" y="23"/>
                  </a:lnTo>
                  <a:lnTo>
                    <a:pt x="28" y="34"/>
                  </a:lnTo>
                  <a:lnTo>
                    <a:pt x="49" y="34"/>
                  </a:lnTo>
                  <a:lnTo>
                    <a:pt x="70" y="21"/>
                  </a:lnTo>
                  <a:lnTo>
                    <a:pt x="0" y="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91" name="Freeform 1068">
              <a:extLst>
                <a:ext uri="{FF2B5EF4-FFF2-40B4-BE49-F238E27FC236}">
                  <a16:creationId xmlns:a16="http://schemas.microsoft.com/office/drawing/2014/main" id="{910B4382-AD04-45C3-ADAC-9141C929A695}"/>
                </a:ext>
              </a:extLst>
            </p:cNvPr>
            <p:cNvSpPr>
              <a:spLocks/>
            </p:cNvSpPr>
            <p:nvPr/>
          </p:nvSpPr>
          <p:spPr bwMode="auto">
            <a:xfrm>
              <a:off x="4760570" y="6309001"/>
              <a:ext cx="56651" cy="34412"/>
            </a:xfrm>
            <a:custGeom>
              <a:avLst/>
              <a:gdLst>
                <a:gd name="T0" fmla="*/ 0 w 70"/>
                <a:gd name="T1" fmla="*/ 0 h 34"/>
                <a:gd name="T2" fmla="*/ 23 w 70"/>
                <a:gd name="T3" fmla="*/ 12 h 34"/>
                <a:gd name="T4" fmla="*/ 17 w 70"/>
                <a:gd name="T5" fmla="*/ 23 h 34"/>
                <a:gd name="T6" fmla="*/ 28 w 70"/>
                <a:gd name="T7" fmla="*/ 34 h 34"/>
                <a:gd name="T8" fmla="*/ 49 w 70"/>
                <a:gd name="T9" fmla="*/ 34 h 34"/>
                <a:gd name="T10" fmla="*/ 70 w 70"/>
                <a:gd name="T11" fmla="*/ 21 h 34"/>
                <a:gd name="T12" fmla="*/ 0 w 70"/>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70" h="34">
                  <a:moveTo>
                    <a:pt x="0" y="0"/>
                  </a:moveTo>
                  <a:lnTo>
                    <a:pt x="23" y="12"/>
                  </a:lnTo>
                  <a:lnTo>
                    <a:pt x="17" y="23"/>
                  </a:lnTo>
                  <a:lnTo>
                    <a:pt x="28" y="34"/>
                  </a:lnTo>
                  <a:lnTo>
                    <a:pt x="49" y="34"/>
                  </a:lnTo>
                  <a:lnTo>
                    <a:pt x="70" y="21"/>
                  </a:lnTo>
                  <a:lnTo>
                    <a:pt x="0" y="0"/>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92" name="Freeform 1069">
              <a:extLst>
                <a:ext uri="{FF2B5EF4-FFF2-40B4-BE49-F238E27FC236}">
                  <a16:creationId xmlns:a16="http://schemas.microsoft.com/office/drawing/2014/main" id="{D18823E1-398F-4CFB-893F-D0C9CB567380}"/>
                </a:ext>
              </a:extLst>
            </p:cNvPr>
            <p:cNvSpPr>
              <a:spLocks/>
            </p:cNvSpPr>
            <p:nvPr/>
          </p:nvSpPr>
          <p:spPr bwMode="auto">
            <a:xfrm>
              <a:off x="4829360" y="6328231"/>
              <a:ext cx="63934" cy="28340"/>
            </a:xfrm>
            <a:custGeom>
              <a:avLst/>
              <a:gdLst>
                <a:gd name="T0" fmla="*/ 0 w 79"/>
                <a:gd name="T1" fmla="*/ 0 h 28"/>
                <a:gd name="T2" fmla="*/ 13 w 79"/>
                <a:gd name="T3" fmla="*/ 19 h 28"/>
                <a:gd name="T4" fmla="*/ 51 w 79"/>
                <a:gd name="T5" fmla="*/ 28 h 28"/>
                <a:gd name="T6" fmla="*/ 79 w 79"/>
                <a:gd name="T7" fmla="*/ 21 h 28"/>
                <a:gd name="T8" fmla="*/ 0 w 79"/>
                <a:gd name="T9" fmla="*/ 0 h 28"/>
              </a:gdLst>
              <a:ahLst/>
              <a:cxnLst>
                <a:cxn ang="0">
                  <a:pos x="T0" y="T1"/>
                </a:cxn>
                <a:cxn ang="0">
                  <a:pos x="T2" y="T3"/>
                </a:cxn>
                <a:cxn ang="0">
                  <a:pos x="T4" y="T5"/>
                </a:cxn>
                <a:cxn ang="0">
                  <a:pos x="T6" y="T7"/>
                </a:cxn>
                <a:cxn ang="0">
                  <a:pos x="T8" y="T9"/>
                </a:cxn>
              </a:cxnLst>
              <a:rect l="0" t="0" r="r" b="b"/>
              <a:pathLst>
                <a:path w="79" h="28">
                  <a:moveTo>
                    <a:pt x="0" y="0"/>
                  </a:moveTo>
                  <a:lnTo>
                    <a:pt x="13" y="19"/>
                  </a:lnTo>
                  <a:lnTo>
                    <a:pt x="51" y="28"/>
                  </a:lnTo>
                  <a:lnTo>
                    <a:pt x="79" y="21"/>
                  </a:lnTo>
                  <a:lnTo>
                    <a:pt x="0" y="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93" name="Freeform 1070">
              <a:extLst>
                <a:ext uri="{FF2B5EF4-FFF2-40B4-BE49-F238E27FC236}">
                  <a16:creationId xmlns:a16="http://schemas.microsoft.com/office/drawing/2014/main" id="{0F3072DA-15B6-4348-826A-BBCFBE360AA3}"/>
                </a:ext>
              </a:extLst>
            </p:cNvPr>
            <p:cNvSpPr>
              <a:spLocks/>
            </p:cNvSpPr>
            <p:nvPr/>
          </p:nvSpPr>
          <p:spPr bwMode="auto">
            <a:xfrm>
              <a:off x="4829360" y="6328231"/>
              <a:ext cx="63934" cy="28340"/>
            </a:xfrm>
            <a:custGeom>
              <a:avLst/>
              <a:gdLst>
                <a:gd name="T0" fmla="*/ 0 w 79"/>
                <a:gd name="T1" fmla="*/ 0 h 28"/>
                <a:gd name="T2" fmla="*/ 13 w 79"/>
                <a:gd name="T3" fmla="*/ 19 h 28"/>
                <a:gd name="T4" fmla="*/ 51 w 79"/>
                <a:gd name="T5" fmla="*/ 28 h 28"/>
                <a:gd name="T6" fmla="*/ 79 w 79"/>
                <a:gd name="T7" fmla="*/ 21 h 28"/>
                <a:gd name="T8" fmla="*/ 0 w 79"/>
                <a:gd name="T9" fmla="*/ 0 h 28"/>
              </a:gdLst>
              <a:ahLst/>
              <a:cxnLst>
                <a:cxn ang="0">
                  <a:pos x="T0" y="T1"/>
                </a:cxn>
                <a:cxn ang="0">
                  <a:pos x="T2" y="T3"/>
                </a:cxn>
                <a:cxn ang="0">
                  <a:pos x="T4" y="T5"/>
                </a:cxn>
                <a:cxn ang="0">
                  <a:pos x="T6" y="T7"/>
                </a:cxn>
                <a:cxn ang="0">
                  <a:pos x="T8" y="T9"/>
                </a:cxn>
              </a:cxnLst>
              <a:rect l="0" t="0" r="r" b="b"/>
              <a:pathLst>
                <a:path w="79" h="28">
                  <a:moveTo>
                    <a:pt x="0" y="0"/>
                  </a:moveTo>
                  <a:lnTo>
                    <a:pt x="13" y="19"/>
                  </a:lnTo>
                  <a:lnTo>
                    <a:pt x="51" y="28"/>
                  </a:lnTo>
                  <a:lnTo>
                    <a:pt x="79" y="21"/>
                  </a:lnTo>
                  <a:lnTo>
                    <a:pt x="0" y="0"/>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94" name="Freeform 1071">
              <a:extLst>
                <a:ext uri="{FF2B5EF4-FFF2-40B4-BE49-F238E27FC236}">
                  <a16:creationId xmlns:a16="http://schemas.microsoft.com/office/drawing/2014/main" id="{9850D243-62F4-492F-A72C-CABA94BAD01C}"/>
                </a:ext>
              </a:extLst>
            </p:cNvPr>
            <p:cNvSpPr>
              <a:spLocks/>
            </p:cNvSpPr>
            <p:nvPr/>
          </p:nvSpPr>
          <p:spPr bwMode="auto">
            <a:xfrm>
              <a:off x="2960696" y="6161230"/>
              <a:ext cx="146482" cy="129553"/>
            </a:xfrm>
            <a:custGeom>
              <a:avLst/>
              <a:gdLst>
                <a:gd name="T0" fmla="*/ 0 w 181"/>
                <a:gd name="T1" fmla="*/ 15 h 128"/>
                <a:gd name="T2" fmla="*/ 0 w 181"/>
                <a:gd name="T3" fmla="*/ 30 h 128"/>
                <a:gd name="T4" fmla="*/ 19 w 181"/>
                <a:gd name="T5" fmla="*/ 30 h 128"/>
                <a:gd name="T6" fmla="*/ 13 w 181"/>
                <a:gd name="T7" fmla="*/ 39 h 128"/>
                <a:gd name="T8" fmla="*/ 28 w 181"/>
                <a:gd name="T9" fmla="*/ 43 h 128"/>
                <a:gd name="T10" fmla="*/ 9 w 181"/>
                <a:gd name="T11" fmla="*/ 43 h 128"/>
                <a:gd name="T12" fmla="*/ 41 w 181"/>
                <a:gd name="T13" fmla="*/ 56 h 128"/>
                <a:gd name="T14" fmla="*/ 28 w 181"/>
                <a:gd name="T15" fmla="*/ 60 h 128"/>
                <a:gd name="T16" fmla="*/ 36 w 181"/>
                <a:gd name="T17" fmla="*/ 71 h 128"/>
                <a:gd name="T18" fmla="*/ 66 w 181"/>
                <a:gd name="T19" fmla="*/ 64 h 128"/>
                <a:gd name="T20" fmla="*/ 64 w 181"/>
                <a:gd name="T21" fmla="*/ 52 h 128"/>
                <a:gd name="T22" fmla="*/ 79 w 181"/>
                <a:gd name="T23" fmla="*/ 47 h 128"/>
                <a:gd name="T24" fmla="*/ 81 w 181"/>
                <a:gd name="T25" fmla="*/ 62 h 128"/>
                <a:gd name="T26" fmla="*/ 100 w 181"/>
                <a:gd name="T27" fmla="*/ 52 h 128"/>
                <a:gd name="T28" fmla="*/ 96 w 181"/>
                <a:gd name="T29" fmla="*/ 62 h 128"/>
                <a:gd name="T30" fmla="*/ 113 w 181"/>
                <a:gd name="T31" fmla="*/ 62 h 128"/>
                <a:gd name="T32" fmla="*/ 49 w 181"/>
                <a:gd name="T33" fmla="*/ 77 h 128"/>
                <a:gd name="T34" fmla="*/ 51 w 181"/>
                <a:gd name="T35" fmla="*/ 88 h 128"/>
                <a:gd name="T36" fmla="*/ 105 w 181"/>
                <a:gd name="T37" fmla="*/ 79 h 128"/>
                <a:gd name="T38" fmla="*/ 68 w 181"/>
                <a:gd name="T39" fmla="*/ 90 h 128"/>
                <a:gd name="T40" fmla="*/ 88 w 181"/>
                <a:gd name="T41" fmla="*/ 96 h 128"/>
                <a:gd name="T42" fmla="*/ 53 w 181"/>
                <a:gd name="T43" fmla="*/ 103 h 128"/>
                <a:gd name="T44" fmla="*/ 107 w 181"/>
                <a:gd name="T45" fmla="*/ 128 h 128"/>
                <a:gd name="T46" fmla="*/ 141 w 181"/>
                <a:gd name="T47" fmla="*/ 62 h 128"/>
                <a:gd name="T48" fmla="*/ 181 w 181"/>
                <a:gd name="T49" fmla="*/ 47 h 128"/>
                <a:gd name="T50" fmla="*/ 137 w 181"/>
                <a:gd name="T51" fmla="*/ 34 h 128"/>
                <a:gd name="T52" fmla="*/ 130 w 181"/>
                <a:gd name="T53" fmla="*/ 17 h 128"/>
                <a:gd name="T54" fmla="*/ 117 w 181"/>
                <a:gd name="T55" fmla="*/ 28 h 128"/>
                <a:gd name="T56" fmla="*/ 124 w 181"/>
                <a:gd name="T57" fmla="*/ 13 h 128"/>
                <a:gd name="T58" fmla="*/ 92 w 181"/>
                <a:gd name="T59" fmla="*/ 0 h 128"/>
                <a:gd name="T60" fmla="*/ 83 w 181"/>
                <a:gd name="T61" fmla="*/ 13 h 128"/>
                <a:gd name="T62" fmla="*/ 96 w 181"/>
                <a:gd name="T63" fmla="*/ 43 h 128"/>
                <a:gd name="T64" fmla="*/ 62 w 181"/>
                <a:gd name="T65" fmla="*/ 11 h 128"/>
                <a:gd name="T66" fmla="*/ 51 w 181"/>
                <a:gd name="T67" fmla="*/ 17 h 128"/>
                <a:gd name="T68" fmla="*/ 60 w 181"/>
                <a:gd name="T69" fmla="*/ 34 h 128"/>
                <a:gd name="T70" fmla="*/ 26 w 181"/>
                <a:gd name="T71" fmla="*/ 19 h 128"/>
                <a:gd name="T72" fmla="*/ 49 w 181"/>
                <a:gd name="T73" fmla="*/ 11 h 128"/>
                <a:gd name="T74" fmla="*/ 0 w 181"/>
                <a:gd name="T75" fmla="*/ 15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1" h="128">
                  <a:moveTo>
                    <a:pt x="0" y="15"/>
                  </a:moveTo>
                  <a:lnTo>
                    <a:pt x="0" y="30"/>
                  </a:lnTo>
                  <a:lnTo>
                    <a:pt x="19" y="30"/>
                  </a:lnTo>
                  <a:lnTo>
                    <a:pt x="13" y="39"/>
                  </a:lnTo>
                  <a:lnTo>
                    <a:pt x="28" y="43"/>
                  </a:lnTo>
                  <a:lnTo>
                    <a:pt x="9" y="43"/>
                  </a:lnTo>
                  <a:lnTo>
                    <a:pt x="41" y="56"/>
                  </a:lnTo>
                  <a:lnTo>
                    <a:pt x="28" y="60"/>
                  </a:lnTo>
                  <a:lnTo>
                    <a:pt x="36" y="71"/>
                  </a:lnTo>
                  <a:lnTo>
                    <a:pt x="66" y="64"/>
                  </a:lnTo>
                  <a:lnTo>
                    <a:pt x="64" y="52"/>
                  </a:lnTo>
                  <a:lnTo>
                    <a:pt x="79" y="47"/>
                  </a:lnTo>
                  <a:lnTo>
                    <a:pt x="81" y="62"/>
                  </a:lnTo>
                  <a:lnTo>
                    <a:pt x="100" y="52"/>
                  </a:lnTo>
                  <a:lnTo>
                    <a:pt x="96" y="62"/>
                  </a:lnTo>
                  <a:lnTo>
                    <a:pt x="113" y="62"/>
                  </a:lnTo>
                  <a:lnTo>
                    <a:pt x="49" y="77"/>
                  </a:lnTo>
                  <a:lnTo>
                    <a:pt x="51" y="88"/>
                  </a:lnTo>
                  <a:lnTo>
                    <a:pt x="105" y="79"/>
                  </a:lnTo>
                  <a:lnTo>
                    <a:pt x="68" y="90"/>
                  </a:lnTo>
                  <a:lnTo>
                    <a:pt x="88" y="96"/>
                  </a:lnTo>
                  <a:lnTo>
                    <a:pt x="53" y="103"/>
                  </a:lnTo>
                  <a:lnTo>
                    <a:pt x="107" y="128"/>
                  </a:lnTo>
                  <a:lnTo>
                    <a:pt x="141" y="62"/>
                  </a:lnTo>
                  <a:lnTo>
                    <a:pt x="181" y="47"/>
                  </a:lnTo>
                  <a:lnTo>
                    <a:pt x="137" y="34"/>
                  </a:lnTo>
                  <a:lnTo>
                    <a:pt x="130" y="17"/>
                  </a:lnTo>
                  <a:lnTo>
                    <a:pt x="117" y="28"/>
                  </a:lnTo>
                  <a:lnTo>
                    <a:pt x="124" y="13"/>
                  </a:lnTo>
                  <a:lnTo>
                    <a:pt x="92" y="0"/>
                  </a:lnTo>
                  <a:lnTo>
                    <a:pt x="83" y="13"/>
                  </a:lnTo>
                  <a:lnTo>
                    <a:pt x="96" y="43"/>
                  </a:lnTo>
                  <a:lnTo>
                    <a:pt x="62" y="11"/>
                  </a:lnTo>
                  <a:lnTo>
                    <a:pt x="51" y="17"/>
                  </a:lnTo>
                  <a:lnTo>
                    <a:pt x="60" y="34"/>
                  </a:lnTo>
                  <a:lnTo>
                    <a:pt x="26" y="19"/>
                  </a:lnTo>
                  <a:lnTo>
                    <a:pt x="49" y="11"/>
                  </a:lnTo>
                  <a:lnTo>
                    <a:pt x="0" y="1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95" name="Freeform 1072">
              <a:extLst>
                <a:ext uri="{FF2B5EF4-FFF2-40B4-BE49-F238E27FC236}">
                  <a16:creationId xmlns:a16="http://schemas.microsoft.com/office/drawing/2014/main" id="{A9F1FD2E-8F45-4952-A130-11C8FB198729}"/>
                </a:ext>
              </a:extLst>
            </p:cNvPr>
            <p:cNvSpPr>
              <a:spLocks/>
            </p:cNvSpPr>
            <p:nvPr/>
          </p:nvSpPr>
          <p:spPr bwMode="auto">
            <a:xfrm>
              <a:off x="2960696" y="6161230"/>
              <a:ext cx="146482" cy="129553"/>
            </a:xfrm>
            <a:custGeom>
              <a:avLst/>
              <a:gdLst>
                <a:gd name="T0" fmla="*/ 0 w 181"/>
                <a:gd name="T1" fmla="*/ 15 h 128"/>
                <a:gd name="T2" fmla="*/ 0 w 181"/>
                <a:gd name="T3" fmla="*/ 30 h 128"/>
                <a:gd name="T4" fmla="*/ 19 w 181"/>
                <a:gd name="T5" fmla="*/ 30 h 128"/>
                <a:gd name="T6" fmla="*/ 13 w 181"/>
                <a:gd name="T7" fmla="*/ 39 h 128"/>
                <a:gd name="T8" fmla="*/ 28 w 181"/>
                <a:gd name="T9" fmla="*/ 43 h 128"/>
                <a:gd name="T10" fmla="*/ 9 w 181"/>
                <a:gd name="T11" fmla="*/ 43 h 128"/>
                <a:gd name="T12" fmla="*/ 41 w 181"/>
                <a:gd name="T13" fmla="*/ 56 h 128"/>
                <a:gd name="T14" fmla="*/ 28 w 181"/>
                <a:gd name="T15" fmla="*/ 60 h 128"/>
                <a:gd name="T16" fmla="*/ 36 w 181"/>
                <a:gd name="T17" fmla="*/ 71 h 128"/>
                <a:gd name="T18" fmla="*/ 66 w 181"/>
                <a:gd name="T19" fmla="*/ 64 h 128"/>
                <a:gd name="T20" fmla="*/ 64 w 181"/>
                <a:gd name="T21" fmla="*/ 52 h 128"/>
                <a:gd name="T22" fmla="*/ 79 w 181"/>
                <a:gd name="T23" fmla="*/ 47 h 128"/>
                <a:gd name="T24" fmla="*/ 81 w 181"/>
                <a:gd name="T25" fmla="*/ 62 h 128"/>
                <a:gd name="T26" fmla="*/ 100 w 181"/>
                <a:gd name="T27" fmla="*/ 52 h 128"/>
                <a:gd name="T28" fmla="*/ 96 w 181"/>
                <a:gd name="T29" fmla="*/ 62 h 128"/>
                <a:gd name="T30" fmla="*/ 113 w 181"/>
                <a:gd name="T31" fmla="*/ 62 h 128"/>
                <a:gd name="T32" fmla="*/ 49 w 181"/>
                <a:gd name="T33" fmla="*/ 77 h 128"/>
                <a:gd name="T34" fmla="*/ 51 w 181"/>
                <a:gd name="T35" fmla="*/ 88 h 128"/>
                <a:gd name="T36" fmla="*/ 105 w 181"/>
                <a:gd name="T37" fmla="*/ 79 h 128"/>
                <a:gd name="T38" fmla="*/ 68 w 181"/>
                <a:gd name="T39" fmla="*/ 90 h 128"/>
                <a:gd name="T40" fmla="*/ 88 w 181"/>
                <a:gd name="T41" fmla="*/ 96 h 128"/>
                <a:gd name="T42" fmla="*/ 53 w 181"/>
                <a:gd name="T43" fmla="*/ 103 h 128"/>
                <a:gd name="T44" fmla="*/ 107 w 181"/>
                <a:gd name="T45" fmla="*/ 128 h 128"/>
                <a:gd name="T46" fmla="*/ 141 w 181"/>
                <a:gd name="T47" fmla="*/ 62 h 128"/>
                <a:gd name="T48" fmla="*/ 181 w 181"/>
                <a:gd name="T49" fmla="*/ 47 h 128"/>
                <a:gd name="T50" fmla="*/ 137 w 181"/>
                <a:gd name="T51" fmla="*/ 34 h 128"/>
                <a:gd name="T52" fmla="*/ 130 w 181"/>
                <a:gd name="T53" fmla="*/ 17 h 128"/>
                <a:gd name="T54" fmla="*/ 117 w 181"/>
                <a:gd name="T55" fmla="*/ 28 h 128"/>
                <a:gd name="T56" fmla="*/ 124 w 181"/>
                <a:gd name="T57" fmla="*/ 13 h 128"/>
                <a:gd name="T58" fmla="*/ 92 w 181"/>
                <a:gd name="T59" fmla="*/ 0 h 128"/>
                <a:gd name="T60" fmla="*/ 83 w 181"/>
                <a:gd name="T61" fmla="*/ 13 h 128"/>
                <a:gd name="T62" fmla="*/ 96 w 181"/>
                <a:gd name="T63" fmla="*/ 43 h 128"/>
                <a:gd name="T64" fmla="*/ 62 w 181"/>
                <a:gd name="T65" fmla="*/ 11 h 128"/>
                <a:gd name="T66" fmla="*/ 51 w 181"/>
                <a:gd name="T67" fmla="*/ 17 h 128"/>
                <a:gd name="T68" fmla="*/ 60 w 181"/>
                <a:gd name="T69" fmla="*/ 34 h 128"/>
                <a:gd name="T70" fmla="*/ 26 w 181"/>
                <a:gd name="T71" fmla="*/ 19 h 128"/>
                <a:gd name="T72" fmla="*/ 49 w 181"/>
                <a:gd name="T73" fmla="*/ 11 h 128"/>
                <a:gd name="T74" fmla="*/ 0 w 181"/>
                <a:gd name="T75" fmla="*/ 15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1" h="128">
                  <a:moveTo>
                    <a:pt x="0" y="15"/>
                  </a:moveTo>
                  <a:lnTo>
                    <a:pt x="0" y="30"/>
                  </a:lnTo>
                  <a:lnTo>
                    <a:pt x="19" y="30"/>
                  </a:lnTo>
                  <a:lnTo>
                    <a:pt x="13" y="39"/>
                  </a:lnTo>
                  <a:lnTo>
                    <a:pt x="28" y="43"/>
                  </a:lnTo>
                  <a:lnTo>
                    <a:pt x="9" y="43"/>
                  </a:lnTo>
                  <a:lnTo>
                    <a:pt x="41" y="56"/>
                  </a:lnTo>
                  <a:lnTo>
                    <a:pt x="28" y="60"/>
                  </a:lnTo>
                  <a:lnTo>
                    <a:pt x="36" y="71"/>
                  </a:lnTo>
                  <a:lnTo>
                    <a:pt x="66" y="64"/>
                  </a:lnTo>
                  <a:lnTo>
                    <a:pt x="64" y="52"/>
                  </a:lnTo>
                  <a:lnTo>
                    <a:pt x="79" y="47"/>
                  </a:lnTo>
                  <a:lnTo>
                    <a:pt x="81" y="62"/>
                  </a:lnTo>
                  <a:lnTo>
                    <a:pt x="100" y="52"/>
                  </a:lnTo>
                  <a:lnTo>
                    <a:pt x="96" y="62"/>
                  </a:lnTo>
                  <a:lnTo>
                    <a:pt x="113" y="62"/>
                  </a:lnTo>
                  <a:lnTo>
                    <a:pt x="49" y="77"/>
                  </a:lnTo>
                  <a:lnTo>
                    <a:pt x="51" y="88"/>
                  </a:lnTo>
                  <a:lnTo>
                    <a:pt x="105" y="79"/>
                  </a:lnTo>
                  <a:lnTo>
                    <a:pt x="68" y="90"/>
                  </a:lnTo>
                  <a:lnTo>
                    <a:pt x="88" y="96"/>
                  </a:lnTo>
                  <a:lnTo>
                    <a:pt x="53" y="103"/>
                  </a:lnTo>
                  <a:lnTo>
                    <a:pt x="107" y="128"/>
                  </a:lnTo>
                  <a:lnTo>
                    <a:pt x="141" y="62"/>
                  </a:lnTo>
                  <a:lnTo>
                    <a:pt x="181" y="47"/>
                  </a:lnTo>
                  <a:lnTo>
                    <a:pt x="137" y="34"/>
                  </a:lnTo>
                  <a:lnTo>
                    <a:pt x="130" y="17"/>
                  </a:lnTo>
                  <a:lnTo>
                    <a:pt x="117" y="28"/>
                  </a:lnTo>
                  <a:lnTo>
                    <a:pt x="124" y="13"/>
                  </a:lnTo>
                  <a:lnTo>
                    <a:pt x="92" y="0"/>
                  </a:lnTo>
                  <a:lnTo>
                    <a:pt x="83" y="13"/>
                  </a:lnTo>
                  <a:lnTo>
                    <a:pt x="96" y="43"/>
                  </a:lnTo>
                  <a:lnTo>
                    <a:pt x="62" y="11"/>
                  </a:lnTo>
                  <a:lnTo>
                    <a:pt x="51" y="17"/>
                  </a:lnTo>
                  <a:lnTo>
                    <a:pt x="60" y="34"/>
                  </a:lnTo>
                  <a:lnTo>
                    <a:pt x="26" y="19"/>
                  </a:lnTo>
                  <a:lnTo>
                    <a:pt x="49" y="11"/>
                  </a:lnTo>
                  <a:lnTo>
                    <a:pt x="0" y="15"/>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96" name="Freeform 1073">
              <a:extLst>
                <a:ext uri="{FF2B5EF4-FFF2-40B4-BE49-F238E27FC236}">
                  <a16:creationId xmlns:a16="http://schemas.microsoft.com/office/drawing/2014/main" id="{6B9CAD5F-C5DC-4A4C-8490-3BFBC5000F3C}"/>
                </a:ext>
              </a:extLst>
            </p:cNvPr>
            <p:cNvSpPr>
              <a:spLocks/>
            </p:cNvSpPr>
            <p:nvPr/>
          </p:nvSpPr>
          <p:spPr bwMode="auto">
            <a:xfrm>
              <a:off x="3053765" y="6141999"/>
              <a:ext cx="132724" cy="56680"/>
            </a:xfrm>
            <a:custGeom>
              <a:avLst/>
              <a:gdLst>
                <a:gd name="T0" fmla="*/ 0 w 164"/>
                <a:gd name="T1" fmla="*/ 15 h 56"/>
                <a:gd name="T2" fmla="*/ 24 w 164"/>
                <a:gd name="T3" fmla="*/ 19 h 56"/>
                <a:gd name="T4" fmla="*/ 9 w 164"/>
                <a:gd name="T5" fmla="*/ 28 h 56"/>
                <a:gd name="T6" fmla="*/ 15 w 164"/>
                <a:gd name="T7" fmla="*/ 32 h 56"/>
                <a:gd name="T8" fmla="*/ 75 w 164"/>
                <a:gd name="T9" fmla="*/ 32 h 56"/>
                <a:gd name="T10" fmla="*/ 36 w 164"/>
                <a:gd name="T11" fmla="*/ 38 h 56"/>
                <a:gd name="T12" fmla="*/ 98 w 164"/>
                <a:gd name="T13" fmla="*/ 56 h 56"/>
                <a:gd name="T14" fmla="*/ 139 w 164"/>
                <a:gd name="T15" fmla="*/ 47 h 56"/>
                <a:gd name="T16" fmla="*/ 164 w 164"/>
                <a:gd name="T17" fmla="*/ 28 h 56"/>
                <a:gd name="T18" fmla="*/ 156 w 164"/>
                <a:gd name="T19" fmla="*/ 17 h 56"/>
                <a:gd name="T20" fmla="*/ 117 w 164"/>
                <a:gd name="T21" fmla="*/ 17 h 56"/>
                <a:gd name="T22" fmla="*/ 124 w 164"/>
                <a:gd name="T23" fmla="*/ 9 h 56"/>
                <a:gd name="T24" fmla="*/ 92 w 164"/>
                <a:gd name="T25" fmla="*/ 17 h 56"/>
                <a:gd name="T26" fmla="*/ 90 w 164"/>
                <a:gd name="T27" fmla="*/ 0 h 56"/>
                <a:gd name="T28" fmla="*/ 81 w 164"/>
                <a:gd name="T29" fmla="*/ 24 h 56"/>
                <a:gd name="T30" fmla="*/ 36 w 164"/>
                <a:gd name="T31" fmla="*/ 0 h 56"/>
                <a:gd name="T32" fmla="*/ 39 w 164"/>
                <a:gd name="T33" fmla="*/ 15 h 56"/>
                <a:gd name="T34" fmla="*/ 26 w 164"/>
                <a:gd name="T35" fmla="*/ 9 h 56"/>
                <a:gd name="T36" fmla="*/ 30 w 164"/>
                <a:gd name="T37" fmla="*/ 21 h 56"/>
                <a:gd name="T38" fmla="*/ 0 w 164"/>
                <a:gd name="T39" fmla="*/ 1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4" h="56">
                  <a:moveTo>
                    <a:pt x="0" y="15"/>
                  </a:moveTo>
                  <a:lnTo>
                    <a:pt x="24" y="19"/>
                  </a:lnTo>
                  <a:lnTo>
                    <a:pt x="9" y="28"/>
                  </a:lnTo>
                  <a:lnTo>
                    <a:pt x="15" y="32"/>
                  </a:lnTo>
                  <a:lnTo>
                    <a:pt x="75" y="32"/>
                  </a:lnTo>
                  <a:lnTo>
                    <a:pt x="36" y="38"/>
                  </a:lnTo>
                  <a:lnTo>
                    <a:pt x="98" y="56"/>
                  </a:lnTo>
                  <a:lnTo>
                    <a:pt x="139" y="47"/>
                  </a:lnTo>
                  <a:lnTo>
                    <a:pt x="164" y="28"/>
                  </a:lnTo>
                  <a:lnTo>
                    <a:pt x="156" y="17"/>
                  </a:lnTo>
                  <a:lnTo>
                    <a:pt x="117" y="17"/>
                  </a:lnTo>
                  <a:lnTo>
                    <a:pt x="124" y="9"/>
                  </a:lnTo>
                  <a:lnTo>
                    <a:pt x="92" y="17"/>
                  </a:lnTo>
                  <a:lnTo>
                    <a:pt x="90" y="0"/>
                  </a:lnTo>
                  <a:lnTo>
                    <a:pt x="81" y="24"/>
                  </a:lnTo>
                  <a:lnTo>
                    <a:pt x="36" y="0"/>
                  </a:lnTo>
                  <a:lnTo>
                    <a:pt x="39" y="15"/>
                  </a:lnTo>
                  <a:lnTo>
                    <a:pt x="26" y="9"/>
                  </a:lnTo>
                  <a:lnTo>
                    <a:pt x="30" y="21"/>
                  </a:lnTo>
                  <a:lnTo>
                    <a:pt x="0" y="1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97" name="Freeform 1074">
              <a:extLst>
                <a:ext uri="{FF2B5EF4-FFF2-40B4-BE49-F238E27FC236}">
                  <a16:creationId xmlns:a16="http://schemas.microsoft.com/office/drawing/2014/main" id="{0B4AA09E-49B9-493D-A7CA-577D8C625262}"/>
                </a:ext>
              </a:extLst>
            </p:cNvPr>
            <p:cNvSpPr>
              <a:spLocks/>
            </p:cNvSpPr>
            <p:nvPr/>
          </p:nvSpPr>
          <p:spPr bwMode="auto">
            <a:xfrm>
              <a:off x="3053765" y="6141999"/>
              <a:ext cx="132724" cy="56680"/>
            </a:xfrm>
            <a:custGeom>
              <a:avLst/>
              <a:gdLst>
                <a:gd name="T0" fmla="*/ 0 w 164"/>
                <a:gd name="T1" fmla="*/ 15 h 56"/>
                <a:gd name="T2" fmla="*/ 24 w 164"/>
                <a:gd name="T3" fmla="*/ 19 h 56"/>
                <a:gd name="T4" fmla="*/ 9 w 164"/>
                <a:gd name="T5" fmla="*/ 28 h 56"/>
                <a:gd name="T6" fmla="*/ 15 w 164"/>
                <a:gd name="T7" fmla="*/ 32 h 56"/>
                <a:gd name="T8" fmla="*/ 75 w 164"/>
                <a:gd name="T9" fmla="*/ 32 h 56"/>
                <a:gd name="T10" fmla="*/ 36 w 164"/>
                <a:gd name="T11" fmla="*/ 38 h 56"/>
                <a:gd name="T12" fmla="*/ 98 w 164"/>
                <a:gd name="T13" fmla="*/ 56 h 56"/>
                <a:gd name="T14" fmla="*/ 139 w 164"/>
                <a:gd name="T15" fmla="*/ 47 h 56"/>
                <a:gd name="T16" fmla="*/ 164 w 164"/>
                <a:gd name="T17" fmla="*/ 28 h 56"/>
                <a:gd name="T18" fmla="*/ 156 w 164"/>
                <a:gd name="T19" fmla="*/ 17 h 56"/>
                <a:gd name="T20" fmla="*/ 117 w 164"/>
                <a:gd name="T21" fmla="*/ 17 h 56"/>
                <a:gd name="T22" fmla="*/ 124 w 164"/>
                <a:gd name="T23" fmla="*/ 9 h 56"/>
                <a:gd name="T24" fmla="*/ 92 w 164"/>
                <a:gd name="T25" fmla="*/ 17 h 56"/>
                <a:gd name="T26" fmla="*/ 90 w 164"/>
                <a:gd name="T27" fmla="*/ 0 h 56"/>
                <a:gd name="T28" fmla="*/ 81 w 164"/>
                <a:gd name="T29" fmla="*/ 24 h 56"/>
                <a:gd name="T30" fmla="*/ 36 w 164"/>
                <a:gd name="T31" fmla="*/ 0 h 56"/>
                <a:gd name="T32" fmla="*/ 39 w 164"/>
                <a:gd name="T33" fmla="*/ 15 h 56"/>
                <a:gd name="T34" fmla="*/ 26 w 164"/>
                <a:gd name="T35" fmla="*/ 9 h 56"/>
                <a:gd name="T36" fmla="*/ 30 w 164"/>
                <a:gd name="T37" fmla="*/ 21 h 56"/>
                <a:gd name="T38" fmla="*/ 0 w 164"/>
                <a:gd name="T39" fmla="*/ 1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4" h="56">
                  <a:moveTo>
                    <a:pt x="0" y="15"/>
                  </a:moveTo>
                  <a:lnTo>
                    <a:pt x="24" y="19"/>
                  </a:lnTo>
                  <a:lnTo>
                    <a:pt x="9" y="28"/>
                  </a:lnTo>
                  <a:lnTo>
                    <a:pt x="15" y="32"/>
                  </a:lnTo>
                  <a:lnTo>
                    <a:pt x="75" y="32"/>
                  </a:lnTo>
                  <a:lnTo>
                    <a:pt x="36" y="38"/>
                  </a:lnTo>
                  <a:lnTo>
                    <a:pt x="98" y="56"/>
                  </a:lnTo>
                  <a:lnTo>
                    <a:pt x="139" y="47"/>
                  </a:lnTo>
                  <a:lnTo>
                    <a:pt x="164" y="28"/>
                  </a:lnTo>
                  <a:lnTo>
                    <a:pt x="156" y="17"/>
                  </a:lnTo>
                  <a:lnTo>
                    <a:pt x="117" y="17"/>
                  </a:lnTo>
                  <a:lnTo>
                    <a:pt x="124" y="9"/>
                  </a:lnTo>
                  <a:lnTo>
                    <a:pt x="92" y="17"/>
                  </a:lnTo>
                  <a:lnTo>
                    <a:pt x="90" y="0"/>
                  </a:lnTo>
                  <a:lnTo>
                    <a:pt x="81" y="24"/>
                  </a:lnTo>
                  <a:lnTo>
                    <a:pt x="36" y="0"/>
                  </a:lnTo>
                  <a:lnTo>
                    <a:pt x="39" y="15"/>
                  </a:lnTo>
                  <a:lnTo>
                    <a:pt x="26" y="9"/>
                  </a:lnTo>
                  <a:lnTo>
                    <a:pt x="30" y="21"/>
                  </a:lnTo>
                  <a:lnTo>
                    <a:pt x="0" y="15"/>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98" name="Freeform 1075">
              <a:extLst>
                <a:ext uri="{FF2B5EF4-FFF2-40B4-BE49-F238E27FC236}">
                  <a16:creationId xmlns:a16="http://schemas.microsoft.com/office/drawing/2014/main" id="{6E805B0D-FFB8-431B-8039-606BDB8C258E}"/>
                </a:ext>
              </a:extLst>
            </p:cNvPr>
            <p:cNvSpPr>
              <a:spLocks/>
            </p:cNvSpPr>
            <p:nvPr/>
          </p:nvSpPr>
          <p:spPr bwMode="auto">
            <a:xfrm>
              <a:off x="3099085" y="6233091"/>
              <a:ext cx="56651" cy="34412"/>
            </a:xfrm>
            <a:custGeom>
              <a:avLst/>
              <a:gdLst>
                <a:gd name="T0" fmla="*/ 0 w 70"/>
                <a:gd name="T1" fmla="*/ 28 h 34"/>
                <a:gd name="T2" fmla="*/ 6 w 70"/>
                <a:gd name="T3" fmla="*/ 10 h 34"/>
                <a:gd name="T4" fmla="*/ 34 w 70"/>
                <a:gd name="T5" fmla="*/ 0 h 34"/>
                <a:gd name="T6" fmla="*/ 40 w 70"/>
                <a:gd name="T7" fmla="*/ 10 h 34"/>
                <a:gd name="T8" fmla="*/ 70 w 70"/>
                <a:gd name="T9" fmla="*/ 17 h 34"/>
                <a:gd name="T10" fmla="*/ 27 w 70"/>
                <a:gd name="T11" fmla="*/ 34 h 34"/>
                <a:gd name="T12" fmla="*/ 34 w 70"/>
                <a:gd name="T13" fmla="*/ 25 h 34"/>
                <a:gd name="T14" fmla="*/ 0 w 70"/>
                <a:gd name="T15" fmla="*/ 28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34">
                  <a:moveTo>
                    <a:pt x="0" y="28"/>
                  </a:moveTo>
                  <a:lnTo>
                    <a:pt x="6" y="10"/>
                  </a:lnTo>
                  <a:lnTo>
                    <a:pt x="34" y="0"/>
                  </a:lnTo>
                  <a:lnTo>
                    <a:pt x="40" y="10"/>
                  </a:lnTo>
                  <a:lnTo>
                    <a:pt x="70" y="17"/>
                  </a:lnTo>
                  <a:lnTo>
                    <a:pt x="27" y="34"/>
                  </a:lnTo>
                  <a:lnTo>
                    <a:pt x="34" y="25"/>
                  </a:lnTo>
                  <a:lnTo>
                    <a:pt x="0" y="28"/>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99" name="Freeform 1076">
              <a:extLst>
                <a:ext uri="{FF2B5EF4-FFF2-40B4-BE49-F238E27FC236}">
                  <a16:creationId xmlns:a16="http://schemas.microsoft.com/office/drawing/2014/main" id="{3E9A82D3-C797-4AD3-9E66-FB97848EFE43}"/>
                </a:ext>
              </a:extLst>
            </p:cNvPr>
            <p:cNvSpPr>
              <a:spLocks/>
            </p:cNvSpPr>
            <p:nvPr/>
          </p:nvSpPr>
          <p:spPr bwMode="auto">
            <a:xfrm>
              <a:off x="3099085" y="6233091"/>
              <a:ext cx="56651" cy="34412"/>
            </a:xfrm>
            <a:custGeom>
              <a:avLst/>
              <a:gdLst>
                <a:gd name="T0" fmla="*/ 0 w 70"/>
                <a:gd name="T1" fmla="*/ 28 h 34"/>
                <a:gd name="T2" fmla="*/ 6 w 70"/>
                <a:gd name="T3" fmla="*/ 10 h 34"/>
                <a:gd name="T4" fmla="*/ 34 w 70"/>
                <a:gd name="T5" fmla="*/ 0 h 34"/>
                <a:gd name="T6" fmla="*/ 40 w 70"/>
                <a:gd name="T7" fmla="*/ 10 h 34"/>
                <a:gd name="T8" fmla="*/ 70 w 70"/>
                <a:gd name="T9" fmla="*/ 17 h 34"/>
                <a:gd name="T10" fmla="*/ 27 w 70"/>
                <a:gd name="T11" fmla="*/ 34 h 34"/>
                <a:gd name="T12" fmla="*/ 34 w 70"/>
                <a:gd name="T13" fmla="*/ 25 h 34"/>
                <a:gd name="T14" fmla="*/ 0 w 70"/>
                <a:gd name="T15" fmla="*/ 28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34">
                  <a:moveTo>
                    <a:pt x="0" y="28"/>
                  </a:moveTo>
                  <a:lnTo>
                    <a:pt x="6" y="10"/>
                  </a:lnTo>
                  <a:lnTo>
                    <a:pt x="34" y="0"/>
                  </a:lnTo>
                  <a:lnTo>
                    <a:pt x="40" y="10"/>
                  </a:lnTo>
                  <a:lnTo>
                    <a:pt x="70" y="17"/>
                  </a:lnTo>
                  <a:lnTo>
                    <a:pt x="27" y="34"/>
                  </a:lnTo>
                  <a:lnTo>
                    <a:pt x="34" y="25"/>
                  </a:lnTo>
                  <a:lnTo>
                    <a:pt x="0" y="28"/>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00" name="Freeform 1077">
              <a:extLst>
                <a:ext uri="{FF2B5EF4-FFF2-40B4-BE49-F238E27FC236}">
                  <a16:creationId xmlns:a16="http://schemas.microsoft.com/office/drawing/2014/main" id="{152C1FCD-C42F-430F-B88C-5B874E04AC80}"/>
                </a:ext>
              </a:extLst>
            </p:cNvPr>
            <p:cNvSpPr>
              <a:spLocks/>
            </p:cNvSpPr>
            <p:nvPr/>
          </p:nvSpPr>
          <p:spPr bwMode="auto">
            <a:xfrm>
              <a:off x="3172731" y="7201704"/>
              <a:ext cx="38037" cy="36437"/>
            </a:xfrm>
            <a:custGeom>
              <a:avLst/>
              <a:gdLst>
                <a:gd name="T0" fmla="*/ 0 w 47"/>
                <a:gd name="T1" fmla="*/ 23 h 36"/>
                <a:gd name="T2" fmla="*/ 4 w 47"/>
                <a:gd name="T3" fmla="*/ 0 h 36"/>
                <a:gd name="T4" fmla="*/ 32 w 47"/>
                <a:gd name="T5" fmla="*/ 0 h 36"/>
                <a:gd name="T6" fmla="*/ 47 w 47"/>
                <a:gd name="T7" fmla="*/ 17 h 36"/>
                <a:gd name="T8" fmla="*/ 26 w 47"/>
                <a:gd name="T9" fmla="*/ 19 h 36"/>
                <a:gd name="T10" fmla="*/ 2 w 47"/>
                <a:gd name="T11" fmla="*/ 36 h 36"/>
                <a:gd name="T12" fmla="*/ 13 w 47"/>
                <a:gd name="T13" fmla="*/ 25 h 36"/>
                <a:gd name="T14" fmla="*/ 0 w 47"/>
                <a:gd name="T15" fmla="*/ 23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36">
                  <a:moveTo>
                    <a:pt x="0" y="23"/>
                  </a:moveTo>
                  <a:lnTo>
                    <a:pt x="4" y="0"/>
                  </a:lnTo>
                  <a:lnTo>
                    <a:pt x="32" y="0"/>
                  </a:lnTo>
                  <a:lnTo>
                    <a:pt x="47" y="17"/>
                  </a:lnTo>
                  <a:lnTo>
                    <a:pt x="26" y="19"/>
                  </a:lnTo>
                  <a:lnTo>
                    <a:pt x="2" y="36"/>
                  </a:lnTo>
                  <a:lnTo>
                    <a:pt x="13" y="25"/>
                  </a:lnTo>
                  <a:lnTo>
                    <a:pt x="0" y="23"/>
                  </a:ln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01" name="Freeform 1078">
              <a:extLst>
                <a:ext uri="{FF2B5EF4-FFF2-40B4-BE49-F238E27FC236}">
                  <a16:creationId xmlns:a16="http://schemas.microsoft.com/office/drawing/2014/main" id="{EF085F2E-56DA-4AC9-B6F9-8DC2FB7A0F5A}"/>
                </a:ext>
              </a:extLst>
            </p:cNvPr>
            <p:cNvSpPr>
              <a:spLocks/>
            </p:cNvSpPr>
            <p:nvPr/>
          </p:nvSpPr>
          <p:spPr bwMode="auto">
            <a:xfrm>
              <a:off x="3172731" y="7201704"/>
              <a:ext cx="38037" cy="36437"/>
            </a:xfrm>
            <a:custGeom>
              <a:avLst/>
              <a:gdLst>
                <a:gd name="T0" fmla="*/ 0 w 47"/>
                <a:gd name="T1" fmla="*/ 23 h 36"/>
                <a:gd name="T2" fmla="*/ 4 w 47"/>
                <a:gd name="T3" fmla="*/ 0 h 36"/>
                <a:gd name="T4" fmla="*/ 32 w 47"/>
                <a:gd name="T5" fmla="*/ 0 h 36"/>
                <a:gd name="T6" fmla="*/ 47 w 47"/>
                <a:gd name="T7" fmla="*/ 17 h 36"/>
                <a:gd name="T8" fmla="*/ 26 w 47"/>
                <a:gd name="T9" fmla="*/ 19 h 36"/>
                <a:gd name="T10" fmla="*/ 2 w 47"/>
                <a:gd name="T11" fmla="*/ 36 h 36"/>
                <a:gd name="T12" fmla="*/ 13 w 47"/>
                <a:gd name="T13" fmla="*/ 25 h 36"/>
                <a:gd name="T14" fmla="*/ 0 w 47"/>
                <a:gd name="T15" fmla="*/ 23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36">
                  <a:moveTo>
                    <a:pt x="0" y="23"/>
                  </a:moveTo>
                  <a:lnTo>
                    <a:pt x="4" y="0"/>
                  </a:lnTo>
                  <a:lnTo>
                    <a:pt x="32" y="0"/>
                  </a:lnTo>
                  <a:lnTo>
                    <a:pt x="47" y="17"/>
                  </a:lnTo>
                  <a:lnTo>
                    <a:pt x="26" y="19"/>
                  </a:lnTo>
                  <a:lnTo>
                    <a:pt x="2" y="36"/>
                  </a:lnTo>
                  <a:lnTo>
                    <a:pt x="13" y="25"/>
                  </a:lnTo>
                  <a:lnTo>
                    <a:pt x="0" y="23"/>
                  </a:lnTo>
                </a:path>
              </a:pathLst>
            </a:cu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02" name="Freeform 1079">
              <a:extLst>
                <a:ext uri="{FF2B5EF4-FFF2-40B4-BE49-F238E27FC236}">
                  <a16:creationId xmlns:a16="http://schemas.microsoft.com/office/drawing/2014/main" id="{3D42E6DB-7C5D-4C8E-B216-DC83FF2E640C}"/>
                </a:ext>
              </a:extLst>
            </p:cNvPr>
            <p:cNvSpPr>
              <a:spLocks/>
            </p:cNvSpPr>
            <p:nvPr/>
          </p:nvSpPr>
          <p:spPr bwMode="auto">
            <a:xfrm>
              <a:off x="2717907" y="6831263"/>
              <a:ext cx="8903" cy="15182"/>
            </a:xfrm>
            <a:custGeom>
              <a:avLst/>
              <a:gdLst>
                <a:gd name="T0" fmla="*/ 0 w 11"/>
                <a:gd name="T1" fmla="*/ 15 h 15"/>
                <a:gd name="T2" fmla="*/ 0 w 11"/>
                <a:gd name="T3" fmla="*/ 5 h 15"/>
                <a:gd name="T4" fmla="*/ 11 w 11"/>
                <a:gd name="T5" fmla="*/ 0 h 15"/>
                <a:gd name="T6" fmla="*/ 0 w 11"/>
                <a:gd name="T7" fmla="*/ 15 h 15"/>
              </a:gdLst>
              <a:ahLst/>
              <a:cxnLst>
                <a:cxn ang="0">
                  <a:pos x="T0" y="T1"/>
                </a:cxn>
                <a:cxn ang="0">
                  <a:pos x="T2" y="T3"/>
                </a:cxn>
                <a:cxn ang="0">
                  <a:pos x="T4" y="T5"/>
                </a:cxn>
                <a:cxn ang="0">
                  <a:pos x="T6" y="T7"/>
                </a:cxn>
              </a:cxnLst>
              <a:rect l="0" t="0" r="r" b="b"/>
              <a:pathLst>
                <a:path w="11" h="15">
                  <a:moveTo>
                    <a:pt x="0" y="15"/>
                  </a:moveTo>
                  <a:lnTo>
                    <a:pt x="0" y="5"/>
                  </a:lnTo>
                  <a:lnTo>
                    <a:pt x="11" y="0"/>
                  </a:lnTo>
                  <a:lnTo>
                    <a:pt x="0" y="1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03" name="Freeform 1080">
              <a:extLst>
                <a:ext uri="{FF2B5EF4-FFF2-40B4-BE49-F238E27FC236}">
                  <a16:creationId xmlns:a16="http://schemas.microsoft.com/office/drawing/2014/main" id="{9DC6A86F-32A5-4ACD-A3D6-DFE813968DB6}"/>
                </a:ext>
              </a:extLst>
            </p:cNvPr>
            <p:cNvSpPr>
              <a:spLocks/>
            </p:cNvSpPr>
            <p:nvPr/>
          </p:nvSpPr>
          <p:spPr bwMode="auto">
            <a:xfrm>
              <a:off x="2717907" y="6831263"/>
              <a:ext cx="8903" cy="15182"/>
            </a:xfrm>
            <a:custGeom>
              <a:avLst/>
              <a:gdLst>
                <a:gd name="T0" fmla="*/ 0 w 11"/>
                <a:gd name="T1" fmla="*/ 15 h 15"/>
                <a:gd name="T2" fmla="*/ 0 w 11"/>
                <a:gd name="T3" fmla="*/ 5 h 15"/>
                <a:gd name="T4" fmla="*/ 11 w 11"/>
                <a:gd name="T5" fmla="*/ 0 h 15"/>
                <a:gd name="T6" fmla="*/ 0 w 11"/>
                <a:gd name="T7" fmla="*/ 15 h 15"/>
              </a:gdLst>
              <a:ahLst/>
              <a:cxnLst>
                <a:cxn ang="0">
                  <a:pos x="T0" y="T1"/>
                </a:cxn>
                <a:cxn ang="0">
                  <a:pos x="T2" y="T3"/>
                </a:cxn>
                <a:cxn ang="0">
                  <a:pos x="T4" y="T5"/>
                </a:cxn>
                <a:cxn ang="0">
                  <a:pos x="T6" y="T7"/>
                </a:cxn>
              </a:cxnLst>
              <a:rect l="0" t="0" r="r" b="b"/>
              <a:pathLst>
                <a:path w="11" h="15">
                  <a:moveTo>
                    <a:pt x="0" y="15"/>
                  </a:moveTo>
                  <a:lnTo>
                    <a:pt x="0" y="5"/>
                  </a:lnTo>
                  <a:lnTo>
                    <a:pt x="11" y="0"/>
                  </a:lnTo>
                  <a:lnTo>
                    <a:pt x="0" y="15"/>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04" name="Freeform 1081">
              <a:extLst>
                <a:ext uri="{FF2B5EF4-FFF2-40B4-BE49-F238E27FC236}">
                  <a16:creationId xmlns:a16="http://schemas.microsoft.com/office/drawing/2014/main" id="{2BBF8E29-A0D5-4F19-A333-D24F64FB5470}"/>
                </a:ext>
              </a:extLst>
            </p:cNvPr>
            <p:cNvSpPr>
              <a:spLocks/>
            </p:cNvSpPr>
            <p:nvPr/>
          </p:nvSpPr>
          <p:spPr bwMode="auto">
            <a:xfrm>
              <a:off x="2721144" y="6846444"/>
              <a:ext cx="8903" cy="9110"/>
            </a:xfrm>
            <a:custGeom>
              <a:avLst/>
              <a:gdLst>
                <a:gd name="T0" fmla="*/ 0 w 11"/>
                <a:gd name="T1" fmla="*/ 7 h 9"/>
                <a:gd name="T2" fmla="*/ 4 w 11"/>
                <a:gd name="T3" fmla="*/ 0 h 9"/>
                <a:gd name="T4" fmla="*/ 11 w 11"/>
                <a:gd name="T5" fmla="*/ 9 h 9"/>
                <a:gd name="T6" fmla="*/ 0 w 11"/>
                <a:gd name="T7" fmla="*/ 7 h 9"/>
              </a:gdLst>
              <a:ahLst/>
              <a:cxnLst>
                <a:cxn ang="0">
                  <a:pos x="T0" y="T1"/>
                </a:cxn>
                <a:cxn ang="0">
                  <a:pos x="T2" y="T3"/>
                </a:cxn>
                <a:cxn ang="0">
                  <a:pos x="T4" y="T5"/>
                </a:cxn>
                <a:cxn ang="0">
                  <a:pos x="T6" y="T7"/>
                </a:cxn>
              </a:cxnLst>
              <a:rect l="0" t="0" r="r" b="b"/>
              <a:pathLst>
                <a:path w="11" h="9">
                  <a:moveTo>
                    <a:pt x="0" y="7"/>
                  </a:moveTo>
                  <a:lnTo>
                    <a:pt x="4" y="0"/>
                  </a:lnTo>
                  <a:lnTo>
                    <a:pt x="11" y="9"/>
                  </a:lnTo>
                  <a:lnTo>
                    <a:pt x="0" y="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05" name="Freeform 1082">
              <a:extLst>
                <a:ext uri="{FF2B5EF4-FFF2-40B4-BE49-F238E27FC236}">
                  <a16:creationId xmlns:a16="http://schemas.microsoft.com/office/drawing/2014/main" id="{6408A51F-F588-4D87-AFB0-E9C824EE0A25}"/>
                </a:ext>
              </a:extLst>
            </p:cNvPr>
            <p:cNvSpPr>
              <a:spLocks/>
            </p:cNvSpPr>
            <p:nvPr/>
          </p:nvSpPr>
          <p:spPr bwMode="auto">
            <a:xfrm>
              <a:off x="2721144" y="6846444"/>
              <a:ext cx="8903" cy="9110"/>
            </a:xfrm>
            <a:custGeom>
              <a:avLst/>
              <a:gdLst>
                <a:gd name="T0" fmla="*/ 0 w 11"/>
                <a:gd name="T1" fmla="*/ 7 h 9"/>
                <a:gd name="T2" fmla="*/ 4 w 11"/>
                <a:gd name="T3" fmla="*/ 0 h 9"/>
                <a:gd name="T4" fmla="*/ 11 w 11"/>
                <a:gd name="T5" fmla="*/ 9 h 9"/>
                <a:gd name="T6" fmla="*/ 0 w 11"/>
                <a:gd name="T7" fmla="*/ 7 h 9"/>
              </a:gdLst>
              <a:ahLst/>
              <a:cxnLst>
                <a:cxn ang="0">
                  <a:pos x="T0" y="T1"/>
                </a:cxn>
                <a:cxn ang="0">
                  <a:pos x="T2" y="T3"/>
                </a:cxn>
                <a:cxn ang="0">
                  <a:pos x="T4" y="T5"/>
                </a:cxn>
                <a:cxn ang="0">
                  <a:pos x="T6" y="T7"/>
                </a:cxn>
              </a:cxnLst>
              <a:rect l="0" t="0" r="r" b="b"/>
              <a:pathLst>
                <a:path w="11" h="9">
                  <a:moveTo>
                    <a:pt x="0" y="7"/>
                  </a:moveTo>
                  <a:lnTo>
                    <a:pt x="4" y="0"/>
                  </a:lnTo>
                  <a:lnTo>
                    <a:pt x="11" y="9"/>
                  </a:lnTo>
                  <a:lnTo>
                    <a:pt x="0" y="7"/>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06" name="Freeform 1083">
              <a:extLst>
                <a:ext uri="{FF2B5EF4-FFF2-40B4-BE49-F238E27FC236}">
                  <a16:creationId xmlns:a16="http://schemas.microsoft.com/office/drawing/2014/main" id="{F44D979E-EDC6-4CC3-9633-3D99501DBB6D}"/>
                </a:ext>
              </a:extLst>
            </p:cNvPr>
            <p:cNvSpPr>
              <a:spLocks/>
            </p:cNvSpPr>
            <p:nvPr/>
          </p:nvSpPr>
          <p:spPr bwMode="auto">
            <a:xfrm>
              <a:off x="5405579" y="6693612"/>
              <a:ext cx="41274" cy="15182"/>
            </a:xfrm>
            <a:custGeom>
              <a:avLst/>
              <a:gdLst>
                <a:gd name="T0" fmla="*/ 0 w 51"/>
                <a:gd name="T1" fmla="*/ 4 h 15"/>
                <a:gd name="T2" fmla="*/ 32 w 51"/>
                <a:gd name="T3" fmla="*/ 0 h 15"/>
                <a:gd name="T4" fmla="*/ 51 w 51"/>
                <a:gd name="T5" fmla="*/ 6 h 15"/>
                <a:gd name="T6" fmla="*/ 40 w 51"/>
                <a:gd name="T7" fmla="*/ 15 h 15"/>
                <a:gd name="T8" fmla="*/ 0 w 51"/>
                <a:gd name="T9" fmla="*/ 4 h 15"/>
              </a:gdLst>
              <a:ahLst/>
              <a:cxnLst>
                <a:cxn ang="0">
                  <a:pos x="T0" y="T1"/>
                </a:cxn>
                <a:cxn ang="0">
                  <a:pos x="T2" y="T3"/>
                </a:cxn>
                <a:cxn ang="0">
                  <a:pos x="T4" y="T5"/>
                </a:cxn>
                <a:cxn ang="0">
                  <a:pos x="T6" y="T7"/>
                </a:cxn>
                <a:cxn ang="0">
                  <a:pos x="T8" y="T9"/>
                </a:cxn>
              </a:cxnLst>
              <a:rect l="0" t="0" r="r" b="b"/>
              <a:pathLst>
                <a:path w="51" h="15">
                  <a:moveTo>
                    <a:pt x="0" y="4"/>
                  </a:moveTo>
                  <a:lnTo>
                    <a:pt x="32" y="0"/>
                  </a:lnTo>
                  <a:lnTo>
                    <a:pt x="51" y="6"/>
                  </a:lnTo>
                  <a:lnTo>
                    <a:pt x="40" y="15"/>
                  </a:lnTo>
                  <a:lnTo>
                    <a:pt x="0" y="4"/>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07" name="Freeform 1084">
              <a:extLst>
                <a:ext uri="{FF2B5EF4-FFF2-40B4-BE49-F238E27FC236}">
                  <a16:creationId xmlns:a16="http://schemas.microsoft.com/office/drawing/2014/main" id="{E937D968-B2AE-4701-A8AC-223F7482D054}"/>
                </a:ext>
              </a:extLst>
            </p:cNvPr>
            <p:cNvSpPr>
              <a:spLocks/>
            </p:cNvSpPr>
            <p:nvPr/>
          </p:nvSpPr>
          <p:spPr bwMode="auto">
            <a:xfrm>
              <a:off x="5405579" y="6693612"/>
              <a:ext cx="41274" cy="15182"/>
            </a:xfrm>
            <a:custGeom>
              <a:avLst/>
              <a:gdLst>
                <a:gd name="T0" fmla="*/ 0 w 51"/>
                <a:gd name="T1" fmla="*/ 4 h 15"/>
                <a:gd name="T2" fmla="*/ 32 w 51"/>
                <a:gd name="T3" fmla="*/ 0 h 15"/>
                <a:gd name="T4" fmla="*/ 51 w 51"/>
                <a:gd name="T5" fmla="*/ 6 h 15"/>
                <a:gd name="T6" fmla="*/ 40 w 51"/>
                <a:gd name="T7" fmla="*/ 15 h 15"/>
                <a:gd name="T8" fmla="*/ 0 w 51"/>
                <a:gd name="T9" fmla="*/ 4 h 15"/>
              </a:gdLst>
              <a:ahLst/>
              <a:cxnLst>
                <a:cxn ang="0">
                  <a:pos x="T0" y="T1"/>
                </a:cxn>
                <a:cxn ang="0">
                  <a:pos x="T2" y="T3"/>
                </a:cxn>
                <a:cxn ang="0">
                  <a:pos x="T4" y="T5"/>
                </a:cxn>
                <a:cxn ang="0">
                  <a:pos x="T6" y="T7"/>
                </a:cxn>
                <a:cxn ang="0">
                  <a:pos x="T8" y="T9"/>
                </a:cxn>
              </a:cxnLst>
              <a:rect l="0" t="0" r="r" b="b"/>
              <a:pathLst>
                <a:path w="51" h="15">
                  <a:moveTo>
                    <a:pt x="0" y="4"/>
                  </a:moveTo>
                  <a:lnTo>
                    <a:pt x="32" y="0"/>
                  </a:lnTo>
                  <a:lnTo>
                    <a:pt x="51" y="6"/>
                  </a:lnTo>
                  <a:lnTo>
                    <a:pt x="40" y="15"/>
                  </a:lnTo>
                  <a:lnTo>
                    <a:pt x="0" y="4"/>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08" name="Freeform 1085">
              <a:extLst>
                <a:ext uri="{FF2B5EF4-FFF2-40B4-BE49-F238E27FC236}">
                  <a16:creationId xmlns:a16="http://schemas.microsoft.com/office/drawing/2014/main" id="{FE5E7547-6EAC-4D92-9C4D-D91A484B98C2}"/>
                </a:ext>
              </a:extLst>
            </p:cNvPr>
            <p:cNvSpPr>
              <a:spLocks/>
            </p:cNvSpPr>
            <p:nvPr/>
          </p:nvSpPr>
          <p:spPr bwMode="auto">
            <a:xfrm>
              <a:off x="3427660" y="7449677"/>
              <a:ext cx="25898" cy="7084"/>
            </a:xfrm>
            <a:custGeom>
              <a:avLst/>
              <a:gdLst>
                <a:gd name="T0" fmla="*/ 0 w 32"/>
                <a:gd name="T1" fmla="*/ 0 h 7"/>
                <a:gd name="T2" fmla="*/ 18 w 32"/>
                <a:gd name="T3" fmla="*/ 7 h 7"/>
                <a:gd name="T4" fmla="*/ 32 w 32"/>
                <a:gd name="T5" fmla="*/ 2 h 7"/>
                <a:gd name="T6" fmla="*/ 0 w 32"/>
                <a:gd name="T7" fmla="*/ 0 h 7"/>
              </a:gdLst>
              <a:ahLst/>
              <a:cxnLst>
                <a:cxn ang="0">
                  <a:pos x="T0" y="T1"/>
                </a:cxn>
                <a:cxn ang="0">
                  <a:pos x="T2" y="T3"/>
                </a:cxn>
                <a:cxn ang="0">
                  <a:pos x="T4" y="T5"/>
                </a:cxn>
                <a:cxn ang="0">
                  <a:pos x="T6" y="T7"/>
                </a:cxn>
              </a:cxnLst>
              <a:rect l="0" t="0" r="r" b="b"/>
              <a:pathLst>
                <a:path w="32" h="7">
                  <a:moveTo>
                    <a:pt x="0" y="0"/>
                  </a:moveTo>
                  <a:lnTo>
                    <a:pt x="18" y="7"/>
                  </a:lnTo>
                  <a:lnTo>
                    <a:pt x="32" y="2"/>
                  </a:lnTo>
                  <a:lnTo>
                    <a:pt x="0" y="0"/>
                  </a:ln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09" name="Freeform 1086">
              <a:extLst>
                <a:ext uri="{FF2B5EF4-FFF2-40B4-BE49-F238E27FC236}">
                  <a16:creationId xmlns:a16="http://schemas.microsoft.com/office/drawing/2014/main" id="{A33990F6-66A1-498A-A312-25A3656EDF14}"/>
                </a:ext>
              </a:extLst>
            </p:cNvPr>
            <p:cNvSpPr>
              <a:spLocks/>
            </p:cNvSpPr>
            <p:nvPr/>
          </p:nvSpPr>
          <p:spPr bwMode="auto">
            <a:xfrm>
              <a:off x="3427660" y="7449677"/>
              <a:ext cx="25898" cy="7084"/>
            </a:xfrm>
            <a:custGeom>
              <a:avLst/>
              <a:gdLst>
                <a:gd name="T0" fmla="*/ 0 w 32"/>
                <a:gd name="T1" fmla="*/ 0 h 7"/>
                <a:gd name="T2" fmla="*/ 18 w 32"/>
                <a:gd name="T3" fmla="*/ 7 h 7"/>
                <a:gd name="T4" fmla="*/ 32 w 32"/>
                <a:gd name="T5" fmla="*/ 2 h 7"/>
                <a:gd name="T6" fmla="*/ 0 w 32"/>
                <a:gd name="T7" fmla="*/ 0 h 7"/>
              </a:gdLst>
              <a:ahLst/>
              <a:cxnLst>
                <a:cxn ang="0">
                  <a:pos x="T0" y="T1"/>
                </a:cxn>
                <a:cxn ang="0">
                  <a:pos x="T2" y="T3"/>
                </a:cxn>
                <a:cxn ang="0">
                  <a:pos x="T4" y="T5"/>
                </a:cxn>
                <a:cxn ang="0">
                  <a:pos x="T6" y="T7"/>
                </a:cxn>
              </a:cxnLst>
              <a:rect l="0" t="0" r="r" b="b"/>
              <a:pathLst>
                <a:path w="32" h="7">
                  <a:moveTo>
                    <a:pt x="0" y="0"/>
                  </a:moveTo>
                  <a:lnTo>
                    <a:pt x="18" y="7"/>
                  </a:lnTo>
                  <a:lnTo>
                    <a:pt x="32" y="2"/>
                  </a:lnTo>
                  <a:lnTo>
                    <a:pt x="0" y="0"/>
                  </a:lnTo>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10" name="Freeform 1087">
              <a:extLst>
                <a:ext uri="{FF2B5EF4-FFF2-40B4-BE49-F238E27FC236}">
                  <a16:creationId xmlns:a16="http://schemas.microsoft.com/office/drawing/2014/main" id="{0ED8029B-F13E-4475-A0B5-3180A16DD42A}"/>
                </a:ext>
              </a:extLst>
            </p:cNvPr>
            <p:cNvSpPr>
              <a:spLocks/>
            </p:cNvSpPr>
            <p:nvPr/>
          </p:nvSpPr>
          <p:spPr bwMode="auto">
            <a:xfrm>
              <a:off x="4371299" y="8148050"/>
              <a:ext cx="558415" cy="523275"/>
            </a:xfrm>
            <a:custGeom>
              <a:avLst/>
              <a:gdLst>
                <a:gd name="T0" fmla="*/ 12 w 690"/>
                <a:gd name="T1" fmla="*/ 278 h 517"/>
                <a:gd name="T2" fmla="*/ 19 w 690"/>
                <a:gd name="T3" fmla="*/ 272 h 517"/>
                <a:gd name="T4" fmla="*/ 15 w 690"/>
                <a:gd name="T5" fmla="*/ 195 h 517"/>
                <a:gd name="T6" fmla="*/ 61 w 690"/>
                <a:gd name="T7" fmla="*/ 171 h 517"/>
                <a:gd name="T8" fmla="*/ 157 w 690"/>
                <a:gd name="T9" fmla="*/ 128 h 517"/>
                <a:gd name="T10" fmla="*/ 166 w 690"/>
                <a:gd name="T11" fmla="*/ 99 h 517"/>
                <a:gd name="T12" fmla="*/ 176 w 690"/>
                <a:gd name="T13" fmla="*/ 96 h 517"/>
                <a:gd name="T14" fmla="*/ 193 w 690"/>
                <a:gd name="T15" fmla="*/ 84 h 517"/>
                <a:gd name="T16" fmla="*/ 247 w 690"/>
                <a:gd name="T17" fmla="*/ 60 h 517"/>
                <a:gd name="T18" fmla="*/ 264 w 690"/>
                <a:gd name="T19" fmla="*/ 71 h 517"/>
                <a:gd name="T20" fmla="*/ 277 w 690"/>
                <a:gd name="T21" fmla="*/ 62 h 517"/>
                <a:gd name="T22" fmla="*/ 332 w 690"/>
                <a:gd name="T23" fmla="*/ 26 h 517"/>
                <a:gd name="T24" fmla="*/ 400 w 690"/>
                <a:gd name="T25" fmla="*/ 30 h 517"/>
                <a:gd name="T26" fmla="*/ 460 w 690"/>
                <a:gd name="T27" fmla="*/ 124 h 517"/>
                <a:gd name="T28" fmla="*/ 487 w 690"/>
                <a:gd name="T29" fmla="*/ 26 h 517"/>
                <a:gd name="T30" fmla="*/ 524 w 690"/>
                <a:gd name="T31" fmla="*/ 62 h 517"/>
                <a:gd name="T32" fmla="*/ 568 w 690"/>
                <a:gd name="T33" fmla="*/ 146 h 517"/>
                <a:gd name="T34" fmla="*/ 624 w 690"/>
                <a:gd name="T35" fmla="*/ 208 h 517"/>
                <a:gd name="T36" fmla="*/ 643 w 690"/>
                <a:gd name="T37" fmla="*/ 227 h 517"/>
                <a:gd name="T38" fmla="*/ 690 w 690"/>
                <a:gd name="T39" fmla="*/ 310 h 517"/>
                <a:gd name="T40" fmla="*/ 651 w 690"/>
                <a:gd name="T41" fmla="*/ 408 h 517"/>
                <a:gd name="T42" fmla="*/ 590 w 690"/>
                <a:gd name="T43" fmla="*/ 496 h 517"/>
                <a:gd name="T44" fmla="*/ 568 w 690"/>
                <a:gd name="T45" fmla="*/ 517 h 517"/>
                <a:gd name="T46" fmla="*/ 517 w 690"/>
                <a:gd name="T47" fmla="*/ 511 h 517"/>
                <a:gd name="T48" fmla="*/ 458 w 690"/>
                <a:gd name="T49" fmla="*/ 483 h 517"/>
                <a:gd name="T50" fmla="*/ 428 w 690"/>
                <a:gd name="T51" fmla="*/ 449 h 517"/>
                <a:gd name="T52" fmla="*/ 419 w 690"/>
                <a:gd name="T53" fmla="*/ 440 h 517"/>
                <a:gd name="T54" fmla="*/ 421 w 690"/>
                <a:gd name="T55" fmla="*/ 391 h 517"/>
                <a:gd name="T56" fmla="*/ 377 w 690"/>
                <a:gd name="T57" fmla="*/ 428 h 517"/>
                <a:gd name="T58" fmla="*/ 311 w 690"/>
                <a:gd name="T59" fmla="*/ 370 h 517"/>
                <a:gd name="T60" fmla="*/ 181 w 690"/>
                <a:gd name="T61" fmla="*/ 413 h 517"/>
                <a:gd name="T62" fmla="*/ 83 w 690"/>
                <a:gd name="T63" fmla="*/ 440 h 517"/>
                <a:gd name="T64" fmla="*/ 44 w 690"/>
                <a:gd name="T65" fmla="*/ 372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0" h="517">
                  <a:moveTo>
                    <a:pt x="0" y="274"/>
                  </a:moveTo>
                  <a:lnTo>
                    <a:pt x="12" y="278"/>
                  </a:lnTo>
                  <a:lnTo>
                    <a:pt x="6" y="263"/>
                  </a:lnTo>
                  <a:lnTo>
                    <a:pt x="19" y="272"/>
                  </a:lnTo>
                  <a:lnTo>
                    <a:pt x="4" y="242"/>
                  </a:lnTo>
                  <a:lnTo>
                    <a:pt x="15" y="195"/>
                  </a:lnTo>
                  <a:lnTo>
                    <a:pt x="19" y="208"/>
                  </a:lnTo>
                  <a:lnTo>
                    <a:pt x="61" y="171"/>
                  </a:lnTo>
                  <a:lnTo>
                    <a:pt x="132" y="154"/>
                  </a:lnTo>
                  <a:lnTo>
                    <a:pt x="157" y="128"/>
                  </a:lnTo>
                  <a:lnTo>
                    <a:pt x="157" y="111"/>
                  </a:lnTo>
                  <a:lnTo>
                    <a:pt x="166" y="99"/>
                  </a:lnTo>
                  <a:lnTo>
                    <a:pt x="176" y="120"/>
                  </a:lnTo>
                  <a:lnTo>
                    <a:pt x="176" y="96"/>
                  </a:lnTo>
                  <a:lnTo>
                    <a:pt x="193" y="101"/>
                  </a:lnTo>
                  <a:lnTo>
                    <a:pt x="193" y="84"/>
                  </a:lnTo>
                  <a:lnTo>
                    <a:pt x="219" y="60"/>
                  </a:lnTo>
                  <a:lnTo>
                    <a:pt x="247" y="60"/>
                  </a:lnTo>
                  <a:lnTo>
                    <a:pt x="253" y="86"/>
                  </a:lnTo>
                  <a:lnTo>
                    <a:pt x="264" y="71"/>
                  </a:lnTo>
                  <a:lnTo>
                    <a:pt x="283" y="79"/>
                  </a:lnTo>
                  <a:lnTo>
                    <a:pt x="277" y="62"/>
                  </a:lnTo>
                  <a:lnTo>
                    <a:pt x="291" y="37"/>
                  </a:lnTo>
                  <a:lnTo>
                    <a:pt x="332" y="26"/>
                  </a:lnTo>
                  <a:lnTo>
                    <a:pt x="321" y="9"/>
                  </a:lnTo>
                  <a:lnTo>
                    <a:pt x="400" y="30"/>
                  </a:lnTo>
                  <a:lnTo>
                    <a:pt x="383" y="75"/>
                  </a:lnTo>
                  <a:lnTo>
                    <a:pt x="460" y="124"/>
                  </a:lnTo>
                  <a:lnTo>
                    <a:pt x="479" y="105"/>
                  </a:lnTo>
                  <a:lnTo>
                    <a:pt x="487" y="26"/>
                  </a:lnTo>
                  <a:lnTo>
                    <a:pt x="507" y="0"/>
                  </a:lnTo>
                  <a:lnTo>
                    <a:pt x="524" y="62"/>
                  </a:lnTo>
                  <a:lnTo>
                    <a:pt x="549" y="75"/>
                  </a:lnTo>
                  <a:lnTo>
                    <a:pt x="568" y="146"/>
                  </a:lnTo>
                  <a:lnTo>
                    <a:pt x="609" y="169"/>
                  </a:lnTo>
                  <a:lnTo>
                    <a:pt x="624" y="208"/>
                  </a:lnTo>
                  <a:lnTo>
                    <a:pt x="641" y="205"/>
                  </a:lnTo>
                  <a:lnTo>
                    <a:pt x="643" y="227"/>
                  </a:lnTo>
                  <a:lnTo>
                    <a:pt x="679" y="257"/>
                  </a:lnTo>
                  <a:lnTo>
                    <a:pt x="690" y="310"/>
                  </a:lnTo>
                  <a:lnTo>
                    <a:pt x="681" y="363"/>
                  </a:lnTo>
                  <a:lnTo>
                    <a:pt x="651" y="408"/>
                  </a:lnTo>
                  <a:lnTo>
                    <a:pt x="630" y="487"/>
                  </a:lnTo>
                  <a:lnTo>
                    <a:pt x="590" y="496"/>
                  </a:lnTo>
                  <a:lnTo>
                    <a:pt x="566" y="509"/>
                  </a:lnTo>
                  <a:lnTo>
                    <a:pt x="568" y="517"/>
                  </a:lnTo>
                  <a:lnTo>
                    <a:pt x="543" y="492"/>
                  </a:lnTo>
                  <a:lnTo>
                    <a:pt x="517" y="511"/>
                  </a:lnTo>
                  <a:lnTo>
                    <a:pt x="485" y="502"/>
                  </a:lnTo>
                  <a:lnTo>
                    <a:pt x="458" y="483"/>
                  </a:lnTo>
                  <a:lnTo>
                    <a:pt x="447" y="445"/>
                  </a:lnTo>
                  <a:lnTo>
                    <a:pt x="428" y="449"/>
                  </a:lnTo>
                  <a:lnTo>
                    <a:pt x="426" y="423"/>
                  </a:lnTo>
                  <a:lnTo>
                    <a:pt x="419" y="440"/>
                  </a:lnTo>
                  <a:lnTo>
                    <a:pt x="406" y="440"/>
                  </a:lnTo>
                  <a:lnTo>
                    <a:pt x="421" y="391"/>
                  </a:lnTo>
                  <a:lnTo>
                    <a:pt x="392" y="438"/>
                  </a:lnTo>
                  <a:lnTo>
                    <a:pt x="377" y="428"/>
                  </a:lnTo>
                  <a:lnTo>
                    <a:pt x="362" y="391"/>
                  </a:lnTo>
                  <a:lnTo>
                    <a:pt x="311" y="370"/>
                  </a:lnTo>
                  <a:lnTo>
                    <a:pt x="219" y="387"/>
                  </a:lnTo>
                  <a:lnTo>
                    <a:pt x="181" y="413"/>
                  </a:lnTo>
                  <a:lnTo>
                    <a:pt x="117" y="415"/>
                  </a:lnTo>
                  <a:lnTo>
                    <a:pt x="83" y="440"/>
                  </a:lnTo>
                  <a:lnTo>
                    <a:pt x="34" y="423"/>
                  </a:lnTo>
                  <a:lnTo>
                    <a:pt x="44" y="372"/>
                  </a:lnTo>
                  <a:lnTo>
                    <a:pt x="0" y="274"/>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11" name="Freeform 1088">
              <a:extLst>
                <a:ext uri="{FF2B5EF4-FFF2-40B4-BE49-F238E27FC236}">
                  <a16:creationId xmlns:a16="http://schemas.microsoft.com/office/drawing/2014/main" id="{F972D5CE-A007-4CE8-995E-7BF335B9B6BA}"/>
                </a:ext>
              </a:extLst>
            </p:cNvPr>
            <p:cNvSpPr>
              <a:spLocks/>
            </p:cNvSpPr>
            <p:nvPr/>
          </p:nvSpPr>
          <p:spPr bwMode="auto">
            <a:xfrm>
              <a:off x="4371299" y="8148050"/>
              <a:ext cx="558415" cy="523275"/>
            </a:xfrm>
            <a:custGeom>
              <a:avLst/>
              <a:gdLst>
                <a:gd name="T0" fmla="*/ 12 w 690"/>
                <a:gd name="T1" fmla="*/ 278 h 517"/>
                <a:gd name="T2" fmla="*/ 19 w 690"/>
                <a:gd name="T3" fmla="*/ 272 h 517"/>
                <a:gd name="T4" fmla="*/ 15 w 690"/>
                <a:gd name="T5" fmla="*/ 195 h 517"/>
                <a:gd name="T6" fmla="*/ 61 w 690"/>
                <a:gd name="T7" fmla="*/ 171 h 517"/>
                <a:gd name="T8" fmla="*/ 157 w 690"/>
                <a:gd name="T9" fmla="*/ 128 h 517"/>
                <a:gd name="T10" fmla="*/ 166 w 690"/>
                <a:gd name="T11" fmla="*/ 99 h 517"/>
                <a:gd name="T12" fmla="*/ 176 w 690"/>
                <a:gd name="T13" fmla="*/ 96 h 517"/>
                <a:gd name="T14" fmla="*/ 193 w 690"/>
                <a:gd name="T15" fmla="*/ 84 h 517"/>
                <a:gd name="T16" fmla="*/ 247 w 690"/>
                <a:gd name="T17" fmla="*/ 60 h 517"/>
                <a:gd name="T18" fmla="*/ 264 w 690"/>
                <a:gd name="T19" fmla="*/ 71 h 517"/>
                <a:gd name="T20" fmla="*/ 277 w 690"/>
                <a:gd name="T21" fmla="*/ 62 h 517"/>
                <a:gd name="T22" fmla="*/ 332 w 690"/>
                <a:gd name="T23" fmla="*/ 26 h 517"/>
                <a:gd name="T24" fmla="*/ 400 w 690"/>
                <a:gd name="T25" fmla="*/ 30 h 517"/>
                <a:gd name="T26" fmla="*/ 460 w 690"/>
                <a:gd name="T27" fmla="*/ 124 h 517"/>
                <a:gd name="T28" fmla="*/ 487 w 690"/>
                <a:gd name="T29" fmla="*/ 26 h 517"/>
                <a:gd name="T30" fmla="*/ 524 w 690"/>
                <a:gd name="T31" fmla="*/ 62 h 517"/>
                <a:gd name="T32" fmla="*/ 568 w 690"/>
                <a:gd name="T33" fmla="*/ 146 h 517"/>
                <a:gd name="T34" fmla="*/ 624 w 690"/>
                <a:gd name="T35" fmla="*/ 208 h 517"/>
                <a:gd name="T36" fmla="*/ 643 w 690"/>
                <a:gd name="T37" fmla="*/ 227 h 517"/>
                <a:gd name="T38" fmla="*/ 690 w 690"/>
                <a:gd name="T39" fmla="*/ 310 h 517"/>
                <a:gd name="T40" fmla="*/ 651 w 690"/>
                <a:gd name="T41" fmla="*/ 408 h 517"/>
                <a:gd name="T42" fmla="*/ 590 w 690"/>
                <a:gd name="T43" fmla="*/ 496 h 517"/>
                <a:gd name="T44" fmla="*/ 568 w 690"/>
                <a:gd name="T45" fmla="*/ 517 h 517"/>
                <a:gd name="T46" fmla="*/ 517 w 690"/>
                <a:gd name="T47" fmla="*/ 511 h 517"/>
                <a:gd name="T48" fmla="*/ 458 w 690"/>
                <a:gd name="T49" fmla="*/ 483 h 517"/>
                <a:gd name="T50" fmla="*/ 428 w 690"/>
                <a:gd name="T51" fmla="*/ 449 h 517"/>
                <a:gd name="T52" fmla="*/ 419 w 690"/>
                <a:gd name="T53" fmla="*/ 440 h 517"/>
                <a:gd name="T54" fmla="*/ 421 w 690"/>
                <a:gd name="T55" fmla="*/ 391 h 517"/>
                <a:gd name="T56" fmla="*/ 377 w 690"/>
                <a:gd name="T57" fmla="*/ 428 h 517"/>
                <a:gd name="T58" fmla="*/ 311 w 690"/>
                <a:gd name="T59" fmla="*/ 370 h 517"/>
                <a:gd name="T60" fmla="*/ 181 w 690"/>
                <a:gd name="T61" fmla="*/ 413 h 517"/>
                <a:gd name="T62" fmla="*/ 83 w 690"/>
                <a:gd name="T63" fmla="*/ 440 h 517"/>
                <a:gd name="T64" fmla="*/ 44 w 690"/>
                <a:gd name="T65" fmla="*/ 372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0" h="517">
                  <a:moveTo>
                    <a:pt x="0" y="274"/>
                  </a:moveTo>
                  <a:lnTo>
                    <a:pt x="12" y="278"/>
                  </a:lnTo>
                  <a:lnTo>
                    <a:pt x="6" y="263"/>
                  </a:lnTo>
                  <a:lnTo>
                    <a:pt x="19" y="272"/>
                  </a:lnTo>
                  <a:lnTo>
                    <a:pt x="4" y="242"/>
                  </a:lnTo>
                  <a:lnTo>
                    <a:pt x="15" y="195"/>
                  </a:lnTo>
                  <a:lnTo>
                    <a:pt x="19" y="208"/>
                  </a:lnTo>
                  <a:lnTo>
                    <a:pt x="61" y="171"/>
                  </a:lnTo>
                  <a:lnTo>
                    <a:pt x="132" y="154"/>
                  </a:lnTo>
                  <a:lnTo>
                    <a:pt x="157" y="128"/>
                  </a:lnTo>
                  <a:lnTo>
                    <a:pt x="157" y="111"/>
                  </a:lnTo>
                  <a:lnTo>
                    <a:pt x="166" y="99"/>
                  </a:lnTo>
                  <a:lnTo>
                    <a:pt x="176" y="120"/>
                  </a:lnTo>
                  <a:lnTo>
                    <a:pt x="176" y="96"/>
                  </a:lnTo>
                  <a:lnTo>
                    <a:pt x="193" y="101"/>
                  </a:lnTo>
                  <a:lnTo>
                    <a:pt x="193" y="84"/>
                  </a:lnTo>
                  <a:lnTo>
                    <a:pt x="219" y="60"/>
                  </a:lnTo>
                  <a:lnTo>
                    <a:pt x="247" y="60"/>
                  </a:lnTo>
                  <a:lnTo>
                    <a:pt x="253" y="86"/>
                  </a:lnTo>
                  <a:lnTo>
                    <a:pt x="264" y="71"/>
                  </a:lnTo>
                  <a:lnTo>
                    <a:pt x="283" y="79"/>
                  </a:lnTo>
                  <a:lnTo>
                    <a:pt x="277" y="62"/>
                  </a:lnTo>
                  <a:lnTo>
                    <a:pt x="291" y="37"/>
                  </a:lnTo>
                  <a:lnTo>
                    <a:pt x="332" y="26"/>
                  </a:lnTo>
                  <a:lnTo>
                    <a:pt x="321" y="9"/>
                  </a:lnTo>
                  <a:lnTo>
                    <a:pt x="400" y="30"/>
                  </a:lnTo>
                  <a:lnTo>
                    <a:pt x="383" y="75"/>
                  </a:lnTo>
                  <a:lnTo>
                    <a:pt x="460" y="124"/>
                  </a:lnTo>
                  <a:lnTo>
                    <a:pt x="479" y="105"/>
                  </a:lnTo>
                  <a:lnTo>
                    <a:pt x="487" y="26"/>
                  </a:lnTo>
                  <a:lnTo>
                    <a:pt x="507" y="0"/>
                  </a:lnTo>
                  <a:lnTo>
                    <a:pt x="524" y="62"/>
                  </a:lnTo>
                  <a:lnTo>
                    <a:pt x="549" y="75"/>
                  </a:lnTo>
                  <a:lnTo>
                    <a:pt x="568" y="146"/>
                  </a:lnTo>
                  <a:lnTo>
                    <a:pt x="609" y="169"/>
                  </a:lnTo>
                  <a:lnTo>
                    <a:pt x="624" y="208"/>
                  </a:lnTo>
                  <a:lnTo>
                    <a:pt x="641" y="205"/>
                  </a:lnTo>
                  <a:lnTo>
                    <a:pt x="643" y="227"/>
                  </a:lnTo>
                  <a:lnTo>
                    <a:pt x="679" y="257"/>
                  </a:lnTo>
                  <a:lnTo>
                    <a:pt x="690" y="310"/>
                  </a:lnTo>
                  <a:lnTo>
                    <a:pt x="681" y="363"/>
                  </a:lnTo>
                  <a:lnTo>
                    <a:pt x="651" y="408"/>
                  </a:lnTo>
                  <a:lnTo>
                    <a:pt x="630" y="487"/>
                  </a:lnTo>
                  <a:lnTo>
                    <a:pt x="590" y="496"/>
                  </a:lnTo>
                  <a:lnTo>
                    <a:pt x="566" y="509"/>
                  </a:lnTo>
                  <a:lnTo>
                    <a:pt x="568" y="517"/>
                  </a:lnTo>
                  <a:lnTo>
                    <a:pt x="543" y="492"/>
                  </a:lnTo>
                  <a:lnTo>
                    <a:pt x="517" y="511"/>
                  </a:lnTo>
                  <a:lnTo>
                    <a:pt x="485" y="502"/>
                  </a:lnTo>
                  <a:lnTo>
                    <a:pt x="458" y="483"/>
                  </a:lnTo>
                  <a:lnTo>
                    <a:pt x="447" y="445"/>
                  </a:lnTo>
                  <a:lnTo>
                    <a:pt x="428" y="449"/>
                  </a:lnTo>
                  <a:lnTo>
                    <a:pt x="426" y="423"/>
                  </a:lnTo>
                  <a:lnTo>
                    <a:pt x="419" y="440"/>
                  </a:lnTo>
                  <a:lnTo>
                    <a:pt x="406" y="440"/>
                  </a:lnTo>
                  <a:lnTo>
                    <a:pt x="421" y="391"/>
                  </a:lnTo>
                  <a:lnTo>
                    <a:pt x="392" y="438"/>
                  </a:lnTo>
                  <a:lnTo>
                    <a:pt x="377" y="428"/>
                  </a:lnTo>
                  <a:lnTo>
                    <a:pt x="362" y="391"/>
                  </a:lnTo>
                  <a:lnTo>
                    <a:pt x="311" y="370"/>
                  </a:lnTo>
                  <a:lnTo>
                    <a:pt x="219" y="387"/>
                  </a:lnTo>
                  <a:lnTo>
                    <a:pt x="181" y="413"/>
                  </a:lnTo>
                  <a:lnTo>
                    <a:pt x="117" y="415"/>
                  </a:lnTo>
                  <a:lnTo>
                    <a:pt x="83" y="440"/>
                  </a:lnTo>
                  <a:lnTo>
                    <a:pt x="34" y="423"/>
                  </a:lnTo>
                  <a:lnTo>
                    <a:pt x="44" y="372"/>
                  </a:lnTo>
                  <a:lnTo>
                    <a:pt x="0" y="274"/>
                  </a:lnTo>
                </a:path>
              </a:pathLst>
            </a:custGeom>
            <a:solidFill>
              <a:srgbClr val="4E854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12" name="Freeform 1089">
              <a:extLst>
                <a:ext uri="{FF2B5EF4-FFF2-40B4-BE49-F238E27FC236}">
                  <a16:creationId xmlns:a16="http://schemas.microsoft.com/office/drawing/2014/main" id="{1283DDC0-AC01-4EA9-9DD1-CD57BA71AEF2}"/>
                </a:ext>
              </a:extLst>
            </p:cNvPr>
            <p:cNvSpPr>
              <a:spLocks/>
            </p:cNvSpPr>
            <p:nvPr/>
          </p:nvSpPr>
          <p:spPr bwMode="auto">
            <a:xfrm>
              <a:off x="4809128" y="8701688"/>
              <a:ext cx="47748" cy="58703"/>
            </a:xfrm>
            <a:custGeom>
              <a:avLst/>
              <a:gdLst>
                <a:gd name="T0" fmla="*/ 0 w 59"/>
                <a:gd name="T1" fmla="*/ 11 h 58"/>
                <a:gd name="T2" fmla="*/ 0 w 59"/>
                <a:gd name="T3" fmla="*/ 0 h 58"/>
                <a:gd name="T4" fmla="*/ 30 w 59"/>
                <a:gd name="T5" fmla="*/ 9 h 58"/>
                <a:gd name="T6" fmla="*/ 53 w 59"/>
                <a:gd name="T7" fmla="*/ 2 h 58"/>
                <a:gd name="T8" fmla="*/ 59 w 59"/>
                <a:gd name="T9" fmla="*/ 15 h 58"/>
                <a:gd name="T10" fmla="*/ 59 w 59"/>
                <a:gd name="T11" fmla="*/ 34 h 58"/>
                <a:gd name="T12" fmla="*/ 36 w 59"/>
                <a:gd name="T13" fmla="*/ 58 h 58"/>
                <a:gd name="T14" fmla="*/ 21 w 59"/>
                <a:gd name="T15" fmla="*/ 58 h 58"/>
                <a:gd name="T16" fmla="*/ 0 w 59"/>
                <a:gd name="T17" fmla="*/ 1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8">
                  <a:moveTo>
                    <a:pt x="0" y="11"/>
                  </a:moveTo>
                  <a:lnTo>
                    <a:pt x="0" y="0"/>
                  </a:lnTo>
                  <a:lnTo>
                    <a:pt x="30" y="9"/>
                  </a:lnTo>
                  <a:lnTo>
                    <a:pt x="53" y="2"/>
                  </a:lnTo>
                  <a:lnTo>
                    <a:pt x="59" y="15"/>
                  </a:lnTo>
                  <a:lnTo>
                    <a:pt x="59" y="34"/>
                  </a:lnTo>
                  <a:lnTo>
                    <a:pt x="36" y="58"/>
                  </a:lnTo>
                  <a:lnTo>
                    <a:pt x="21" y="58"/>
                  </a:lnTo>
                  <a:lnTo>
                    <a:pt x="0" y="11"/>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13" name="Freeform 1090">
              <a:extLst>
                <a:ext uri="{FF2B5EF4-FFF2-40B4-BE49-F238E27FC236}">
                  <a16:creationId xmlns:a16="http://schemas.microsoft.com/office/drawing/2014/main" id="{A7946CE0-851A-4A35-B0C3-BDEF10EBB49B}"/>
                </a:ext>
              </a:extLst>
            </p:cNvPr>
            <p:cNvSpPr>
              <a:spLocks/>
            </p:cNvSpPr>
            <p:nvPr/>
          </p:nvSpPr>
          <p:spPr bwMode="auto">
            <a:xfrm>
              <a:off x="4809128" y="8701688"/>
              <a:ext cx="47748" cy="58703"/>
            </a:xfrm>
            <a:custGeom>
              <a:avLst/>
              <a:gdLst>
                <a:gd name="T0" fmla="*/ 0 w 59"/>
                <a:gd name="T1" fmla="*/ 11 h 58"/>
                <a:gd name="T2" fmla="*/ 0 w 59"/>
                <a:gd name="T3" fmla="*/ 0 h 58"/>
                <a:gd name="T4" fmla="*/ 30 w 59"/>
                <a:gd name="T5" fmla="*/ 9 h 58"/>
                <a:gd name="T6" fmla="*/ 53 w 59"/>
                <a:gd name="T7" fmla="*/ 2 h 58"/>
                <a:gd name="T8" fmla="*/ 59 w 59"/>
                <a:gd name="T9" fmla="*/ 15 h 58"/>
                <a:gd name="T10" fmla="*/ 59 w 59"/>
                <a:gd name="T11" fmla="*/ 34 h 58"/>
                <a:gd name="T12" fmla="*/ 36 w 59"/>
                <a:gd name="T13" fmla="*/ 58 h 58"/>
                <a:gd name="T14" fmla="*/ 21 w 59"/>
                <a:gd name="T15" fmla="*/ 58 h 58"/>
                <a:gd name="T16" fmla="*/ 0 w 59"/>
                <a:gd name="T17" fmla="*/ 1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8">
                  <a:moveTo>
                    <a:pt x="0" y="11"/>
                  </a:moveTo>
                  <a:lnTo>
                    <a:pt x="0" y="0"/>
                  </a:lnTo>
                  <a:lnTo>
                    <a:pt x="30" y="9"/>
                  </a:lnTo>
                  <a:lnTo>
                    <a:pt x="53" y="2"/>
                  </a:lnTo>
                  <a:lnTo>
                    <a:pt x="59" y="15"/>
                  </a:lnTo>
                  <a:lnTo>
                    <a:pt x="59" y="34"/>
                  </a:lnTo>
                  <a:lnTo>
                    <a:pt x="36" y="58"/>
                  </a:lnTo>
                  <a:lnTo>
                    <a:pt x="21" y="58"/>
                  </a:lnTo>
                  <a:lnTo>
                    <a:pt x="0" y="11"/>
                  </a:lnTo>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14" name="Freeform 1091">
              <a:extLst>
                <a:ext uri="{FF2B5EF4-FFF2-40B4-BE49-F238E27FC236}">
                  <a16:creationId xmlns:a16="http://schemas.microsoft.com/office/drawing/2014/main" id="{14533AB9-8CA8-4110-86D9-C424C87E9C85}"/>
                </a:ext>
              </a:extLst>
            </p:cNvPr>
            <p:cNvSpPr>
              <a:spLocks/>
            </p:cNvSpPr>
            <p:nvPr/>
          </p:nvSpPr>
          <p:spPr bwMode="auto">
            <a:xfrm>
              <a:off x="5106949" y="8701688"/>
              <a:ext cx="106827" cy="127529"/>
            </a:xfrm>
            <a:custGeom>
              <a:avLst/>
              <a:gdLst>
                <a:gd name="T0" fmla="*/ 0 w 132"/>
                <a:gd name="T1" fmla="*/ 109 h 126"/>
                <a:gd name="T2" fmla="*/ 28 w 132"/>
                <a:gd name="T3" fmla="*/ 73 h 126"/>
                <a:gd name="T4" fmla="*/ 77 w 132"/>
                <a:gd name="T5" fmla="*/ 43 h 126"/>
                <a:gd name="T6" fmla="*/ 100 w 132"/>
                <a:gd name="T7" fmla="*/ 0 h 126"/>
                <a:gd name="T8" fmla="*/ 115 w 132"/>
                <a:gd name="T9" fmla="*/ 13 h 126"/>
                <a:gd name="T10" fmla="*/ 130 w 132"/>
                <a:gd name="T11" fmla="*/ 7 h 126"/>
                <a:gd name="T12" fmla="*/ 132 w 132"/>
                <a:gd name="T13" fmla="*/ 22 h 126"/>
                <a:gd name="T14" fmla="*/ 107 w 132"/>
                <a:gd name="T15" fmla="*/ 54 h 126"/>
                <a:gd name="T16" fmla="*/ 113 w 132"/>
                <a:gd name="T17" fmla="*/ 66 h 126"/>
                <a:gd name="T18" fmla="*/ 85 w 132"/>
                <a:gd name="T19" fmla="*/ 71 h 126"/>
                <a:gd name="T20" fmla="*/ 73 w 132"/>
                <a:gd name="T21" fmla="*/ 113 h 126"/>
                <a:gd name="T22" fmla="*/ 43 w 132"/>
                <a:gd name="T23" fmla="*/ 126 h 126"/>
                <a:gd name="T24" fmla="*/ 0 w 132"/>
                <a:gd name="T25" fmla="*/ 10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2" h="126">
                  <a:moveTo>
                    <a:pt x="0" y="109"/>
                  </a:moveTo>
                  <a:lnTo>
                    <a:pt x="28" y="73"/>
                  </a:lnTo>
                  <a:lnTo>
                    <a:pt x="77" y="43"/>
                  </a:lnTo>
                  <a:lnTo>
                    <a:pt x="100" y="0"/>
                  </a:lnTo>
                  <a:lnTo>
                    <a:pt x="115" y="13"/>
                  </a:lnTo>
                  <a:lnTo>
                    <a:pt x="130" y="7"/>
                  </a:lnTo>
                  <a:lnTo>
                    <a:pt x="132" y="22"/>
                  </a:lnTo>
                  <a:lnTo>
                    <a:pt x="107" y="54"/>
                  </a:lnTo>
                  <a:lnTo>
                    <a:pt x="113" y="66"/>
                  </a:lnTo>
                  <a:lnTo>
                    <a:pt x="85" y="71"/>
                  </a:lnTo>
                  <a:lnTo>
                    <a:pt x="73" y="113"/>
                  </a:lnTo>
                  <a:lnTo>
                    <a:pt x="43" y="126"/>
                  </a:lnTo>
                  <a:lnTo>
                    <a:pt x="0" y="109"/>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15" name="Freeform 1092">
              <a:extLst>
                <a:ext uri="{FF2B5EF4-FFF2-40B4-BE49-F238E27FC236}">
                  <a16:creationId xmlns:a16="http://schemas.microsoft.com/office/drawing/2014/main" id="{8F67B1EC-3C3E-4F3B-954D-D2510DFC158B}"/>
                </a:ext>
              </a:extLst>
            </p:cNvPr>
            <p:cNvSpPr>
              <a:spLocks/>
            </p:cNvSpPr>
            <p:nvPr/>
          </p:nvSpPr>
          <p:spPr bwMode="auto">
            <a:xfrm>
              <a:off x="5106949" y="8701688"/>
              <a:ext cx="106827" cy="127529"/>
            </a:xfrm>
            <a:custGeom>
              <a:avLst/>
              <a:gdLst>
                <a:gd name="T0" fmla="*/ 0 w 132"/>
                <a:gd name="T1" fmla="*/ 109 h 126"/>
                <a:gd name="T2" fmla="*/ 28 w 132"/>
                <a:gd name="T3" fmla="*/ 73 h 126"/>
                <a:gd name="T4" fmla="*/ 77 w 132"/>
                <a:gd name="T5" fmla="*/ 43 h 126"/>
                <a:gd name="T6" fmla="*/ 100 w 132"/>
                <a:gd name="T7" fmla="*/ 0 h 126"/>
                <a:gd name="T8" fmla="*/ 115 w 132"/>
                <a:gd name="T9" fmla="*/ 13 h 126"/>
                <a:gd name="T10" fmla="*/ 130 w 132"/>
                <a:gd name="T11" fmla="*/ 7 h 126"/>
                <a:gd name="T12" fmla="*/ 132 w 132"/>
                <a:gd name="T13" fmla="*/ 22 h 126"/>
                <a:gd name="T14" fmla="*/ 107 w 132"/>
                <a:gd name="T15" fmla="*/ 54 h 126"/>
                <a:gd name="T16" fmla="*/ 113 w 132"/>
                <a:gd name="T17" fmla="*/ 66 h 126"/>
                <a:gd name="T18" fmla="*/ 85 w 132"/>
                <a:gd name="T19" fmla="*/ 71 h 126"/>
                <a:gd name="T20" fmla="*/ 73 w 132"/>
                <a:gd name="T21" fmla="*/ 113 h 126"/>
                <a:gd name="T22" fmla="*/ 43 w 132"/>
                <a:gd name="T23" fmla="*/ 126 h 126"/>
                <a:gd name="T24" fmla="*/ 0 w 132"/>
                <a:gd name="T25" fmla="*/ 10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2" h="126">
                  <a:moveTo>
                    <a:pt x="0" y="109"/>
                  </a:moveTo>
                  <a:lnTo>
                    <a:pt x="28" y="73"/>
                  </a:lnTo>
                  <a:lnTo>
                    <a:pt x="77" y="43"/>
                  </a:lnTo>
                  <a:lnTo>
                    <a:pt x="100" y="0"/>
                  </a:lnTo>
                  <a:lnTo>
                    <a:pt x="115" y="13"/>
                  </a:lnTo>
                  <a:lnTo>
                    <a:pt x="130" y="7"/>
                  </a:lnTo>
                  <a:lnTo>
                    <a:pt x="132" y="22"/>
                  </a:lnTo>
                  <a:lnTo>
                    <a:pt x="107" y="54"/>
                  </a:lnTo>
                  <a:lnTo>
                    <a:pt x="113" y="66"/>
                  </a:lnTo>
                  <a:lnTo>
                    <a:pt x="85" y="71"/>
                  </a:lnTo>
                  <a:lnTo>
                    <a:pt x="73" y="113"/>
                  </a:lnTo>
                  <a:lnTo>
                    <a:pt x="43" y="126"/>
                  </a:lnTo>
                  <a:lnTo>
                    <a:pt x="0" y="109"/>
                  </a:lnTo>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16" name="Freeform 1093">
              <a:extLst>
                <a:ext uri="{FF2B5EF4-FFF2-40B4-BE49-F238E27FC236}">
                  <a16:creationId xmlns:a16="http://schemas.microsoft.com/office/drawing/2014/main" id="{C1447411-AB9F-42AE-B6C0-D08081802FF9}"/>
                </a:ext>
              </a:extLst>
            </p:cNvPr>
            <p:cNvSpPr>
              <a:spLocks/>
            </p:cNvSpPr>
            <p:nvPr/>
          </p:nvSpPr>
          <p:spPr bwMode="auto">
            <a:xfrm>
              <a:off x="5191925" y="8578209"/>
              <a:ext cx="80929" cy="140687"/>
            </a:xfrm>
            <a:custGeom>
              <a:avLst/>
              <a:gdLst>
                <a:gd name="T0" fmla="*/ 0 w 100"/>
                <a:gd name="T1" fmla="*/ 0 h 139"/>
                <a:gd name="T2" fmla="*/ 27 w 100"/>
                <a:gd name="T3" fmla="*/ 15 h 139"/>
                <a:gd name="T4" fmla="*/ 34 w 100"/>
                <a:gd name="T5" fmla="*/ 47 h 139"/>
                <a:gd name="T6" fmla="*/ 46 w 100"/>
                <a:gd name="T7" fmla="*/ 56 h 139"/>
                <a:gd name="T8" fmla="*/ 53 w 100"/>
                <a:gd name="T9" fmla="*/ 43 h 139"/>
                <a:gd name="T10" fmla="*/ 59 w 100"/>
                <a:gd name="T11" fmla="*/ 62 h 139"/>
                <a:gd name="T12" fmla="*/ 100 w 100"/>
                <a:gd name="T13" fmla="*/ 62 h 139"/>
                <a:gd name="T14" fmla="*/ 91 w 100"/>
                <a:gd name="T15" fmla="*/ 94 h 139"/>
                <a:gd name="T16" fmla="*/ 70 w 100"/>
                <a:gd name="T17" fmla="*/ 99 h 139"/>
                <a:gd name="T18" fmla="*/ 53 w 100"/>
                <a:gd name="T19" fmla="*/ 137 h 139"/>
                <a:gd name="T20" fmla="*/ 36 w 100"/>
                <a:gd name="T21" fmla="*/ 139 h 139"/>
                <a:gd name="T22" fmla="*/ 44 w 100"/>
                <a:gd name="T23" fmla="*/ 124 h 139"/>
                <a:gd name="T24" fmla="*/ 19 w 100"/>
                <a:gd name="T25" fmla="*/ 97 h 139"/>
                <a:gd name="T26" fmla="*/ 38 w 100"/>
                <a:gd name="T27" fmla="*/ 71 h 139"/>
                <a:gd name="T28" fmla="*/ 36 w 100"/>
                <a:gd name="T29" fmla="*/ 50 h 139"/>
                <a:gd name="T30" fmla="*/ 0 w 100"/>
                <a:gd name="T3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0" h="139">
                  <a:moveTo>
                    <a:pt x="0" y="0"/>
                  </a:moveTo>
                  <a:lnTo>
                    <a:pt x="27" y="15"/>
                  </a:lnTo>
                  <a:lnTo>
                    <a:pt x="34" y="47"/>
                  </a:lnTo>
                  <a:lnTo>
                    <a:pt x="46" y="56"/>
                  </a:lnTo>
                  <a:lnTo>
                    <a:pt x="53" y="43"/>
                  </a:lnTo>
                  <a:lnTo>
                    <a:pt x="59" y="62"/>
                  </a:lnTo>
                  <a:lnTo>
                    <a:pt x="100" y="62"/>
                  </a:lnTo>
                  <a:lnTo>
                    <a:pt x="91" y="94"/>
                  </a:lnTo>
                  <a:lnTo>
                    <a:pt x="70" y="99"/>
                  </a:lnTo>
                  <a:lnTo>
                    <a:pt x="53" y="137"/>
                  </a:lnTo>
                  <a:lnTo>
                    <a:pt x="36" y="139"/>
                  </a:lnTo>
                  <a:lnTo>
                    <a:pt x="44" y="124"/>
                  </a:lnTo>
                  <a:lnTo>
                    <a:pt x="19" y="97"/>
                  </a:lnTo>
                  <a:lnTo>
                    <a:pt x="38" y="71"/>
                  </a:lnTo>
                  <a:lnTo>
                    <a:pt x="36" y="50"/>
                  </a:ln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17" name="Freeform 1094">
              <a:extLst>
                <a:ext uri="{FF2B5EF4-FFF2-40B4-BE49-F238E27FC236}">
                  <a16:creationId xmlns:a16="http://schemas.microsoft.com/office/drawing/2014/main" id="{B7400305-2D20-4AA7-9F8E-CBEAD73E0B94}"/>
                </a:ext>
              </a:extLst>
            </p:cNvPr>
            <p:cNvSpPr>
              <a:spLocks/>
            </p:cNvSpPr>
            <p:nvPr/>
          </p:nvSpPr>
          <p:spPr bwMode="auto">
            <a:xfrm>
              <a:off x="5191925" y="8578209"/>
              <a:ext cx="80929" cy="140687"/>
            </a:xfrm>
            <a:custGeom>
              <a:avLst/>
              <a:gdLst>
                <a:gd name="T0" fmla="*/ 0 w 100"/>
                <a:gd name="T1" fmla="*/ 0 h 139"/>
                <a:gd name="T2" fmla="*/ 27 w 100"/>
                <a:gd name="T3" fmla="*/ 15 h 139"/>
                <a:gd name="T4" fmla="*/ 34 w 100"/>
                <a:gd name="T5" fmla="*/ 47 h 139"/>
                <a:gd name="T6" fmla="*/ 46 w 100"/>
                <a:gd name="T7" fmla="*/ 56 h 139"/>
                <a:gd name="T8" fmla="*/ 53 w 100"/>
                <a:gd name="T9" fmla="*/ 43 h 139"/>
                <a:gd name="T10" fmla="*/ 59 w 100"/>
                <a:gd name="T11" fmla="*/ 62 h 139"/>
                <a:gd name="T12" fmla="*/ 100 w 100"/>
                <a:gd name="T13" fmla="*/ 62 h 139"/>
                <a:gd name="T14" fmla="*/ 91 w 100"/>
                <a:gd name="T15" fmla="*/ 94 h 139"/>
                <a:gd name="T16" fmla="*/ 70 w 100"/>
                <a:gd name="T17" fmla="*/ 99 h 139"/>
                <a:gd name="T18" fmla="*/ 53 w 100"/>
                <a:gd name="T19" fmla="*/ 137 h 139"/>
                <a:gd name="T20" fmla="*/ 36 w 100"/>
                <a:gd name="T21" fmla="*/ 139 h 139"/>
                <a:gd name="T22" fmla="*/ 44 w 100"/>
                <a:gd name="T23" fmla="*/ 124 h 139"/>
                <a:gd name="T24" fmla="*/ 19 w 100"/>
                <a:gd name="T25" fmla="*/ 97 h 139"/>
                <a:gd name="T26" fmla="*/ 38 w 100"/>
                <a:gd name="T27" fmla="*/ 71 h 139"/>
                <a:gd name="T28" fmla="*/ 36 w 100"/>
                <a:gd name="T29" fmla="*/ 50 h 139"/>
                <a:gd name="T30" fmla="*/ 0 w 100"/>
                <a:gd name="T3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0" h="139">
                  <a:moveTo>
                    <a:pt x="0" y="0"/>
                  </a:moveTo>
                  <a:lnTo>
                    <a:pt x="27" y="15"/>
                  </a:lnTo>
                  <a:lnTo>
                    <a:pt x="34" y="47"/>
                  </a:lnTo>
                  <a:lnTo>
                    <a:pt x="46" y="56"/>
                  </a:lnTo>
                  <a:lnTo>
                    <a:pt x="53" y="43"/>
                  </a:lnTo>
                  <a:lnTo>
                    <a:pt x="59" y="62"/>
                  </a:lnTo>
                  <a:lnTo>
                    <a:pt x="100" y="62"/>
                  </a:lnTo>
                  <a:lnTo>
                    <a:pt x="91" y="94"/>
                  </a:lnTo>
                  <a:lnTo>
                    <a:pt x="70" y="99"/>
                  </a:lnTo>
                  <a:lnTo>
                    <a:pt x="53" y="137"/>
                  </a:lnTo>
                  <a:lnTo>
                    <a:pt x="36" y="139"/>
                  </a:lnTo>
                  <a:lnTo>
                    <a:pt x="44" y="124"/>
                  </a:lnTo>
                  <a:lnTo>
                    <a:pt x="19" y="97"/>
                  </a:lnTo>
                  <a:lnTo>
                    <a:pt x="38" y="71"/>
                  </a:lnTo>
                  <a:lnTo>
                    <a:pt x="36" y="50"/>
                  </a:lnTo>
                  <a:lnTo>
                    <a:pt x="0" y="0"/>
                  </a:lnTo>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18" name="Oval 1095">
              <a:extLst>
                <a:ext uri="{FF2B5EF4-FFF2-40B4-BE49-F238E27FC236}">
                  <a16:creationId xmlns:a16="http://schemas.microsoft.com/office/drawing/2014/main" id="{3D832FF3-1381-48BB-B84D-C315B47870C2}"/>
                </a:ext>
              </a:extLst>
            </p:cNvPr>
            <p:cNvSpPr>
              <a:spLocks noChangeArrowheads="1"/>
            </p:cNvSpPr>
            <p:nvPr/>
          </p:nvSpPr>
          <p:spPr bwMode="auto">
            <a:xfrm>
              <a:off x="3555529" y="8360598"/>
              <a:ext cx="15376" cy="17207"/>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19" name="Oval 1096">
              <a:extLst>
                <a:ext uri="{FF2B5EF4-FFF2-40B4-BE49-F238E27FC236}">
                  <a16:creationId xmlns:a16="http://schemas.microsoft.com/office/drawing/2014/main" id="{123B6F4B-D4F0-41B2-9E0A-D156CBAE1A39}"/>
                </a:ext>
              </a:extLst>
            </p:cNvPr>
            <p:cNvSpPr>
              <a:spLocks noChangeArrowheads="1"/>
            </p:cNvSpPr>
            <p:nvPr/>
          </p:nvSpPr>
          <p:spPr bwMode="auto">
            <a:xfrm>
              <a:off x="3803982" y="7822144"/>
              <a:ext cx="15376" cy="19230"/>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20" name="Oval 1097">
              <a:extLst>
                <a:ext uri="{FF2B5EF4-FFF2-40B4-BE49-F238E27FC236}">
                  <a16:creationId xmlns:a16="http://schemas.microsoft.com/office/drawing/2014/main" id="{D4B3AF7A-BD09-4A0F-8D31-BB2ADB40CE66}"/>
                </a:ext>
              </a:extLst>
            </p:cNvPr>
            <p:cNvSpPr>
              <a:spLocks noChangeArrowheads="1"/>
            </p:cNvSpPr>
            <p:nvPr/>
          </p:nvSpPr>
          <p:spPr bwMode="auto">
            <a:xfrm>
              <a:off x="3390432" y="8204731"/>
              <a:ext cx="15376" cy="17207"/>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21" name="Oval 1098">
              <a:extLst>
                <a:ext uri="{FF2B5EF4-FFF2-40B4-BE49-F238E27FC236}">
                  <a16:creationId xmlns:a16="http://schemas.microsoft.com/office/drawing/2014/main" id="{CAB72A70-24E0-425C-BCF9-4B3B4291A6DD}"/>
                </a:ext>
              </a:extLst>
            </p:cNvPr>
            <p:cNvSpPr>
              <a:spLocks noChangeArrowheads="1"/>
            </p:cNvSpPr>
            <p:nvPr/>
          </p:nvSpPr>
          <p:spPr bwMode="auto">
            <a:xfrm>
              <a:off x="3555529" y="7997243"/>
              <a:ext cx="15376" cy="17207"/>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22" name="Oval 1099">
              <a:extLst>
                <a:ext uri="{FF2B5EF4-FFF2-40B4-BE49-F238E27FC236}">
                  <a16:creationId xmlns:a16="http://schemas.microsoft.com/office/drawing/2014/main" id="{8A161FBC-FDB3-4831-A15A-753FA65EBF07}"/>
                </a:ext>
              </a:extLst>
            </p:cNvPr>
            <p:cNvSpPr>
              <a:spLocks noChangeArrowheads="1"/>
            </p:cNvSpPr>
            <p:nvPr/>
          </p:nvSpPr>
          <p:spPr bwMode="auto">
            <a:xfrm>
              <a:off x="3514255" y="8392987"/>
              <a:ext cx="15376" cy="19230"/>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23" name="Freeform 1100">
              <a:extLst>
                <a:ext uri="{FF2B5EF4-FFF2-40B4-BE49-F238E27FC236}">
                  <a16:creationId xmlns:a16="http://schemas.microsoft.com/office/drawing/2014/main" id="{2A7BB941-0DBD-43E7-9B26-B263B5690FF4}"/>
                </a:ext>
              </a:extLst>
            </p:cNvPr>
            <p:cNvSpPr>
              <a:spLocks/>
            </p:cNvSpPr>
            <p:nvPr/>
          </p:nvSpPr>
          <p:spPr bwMode="auto">
            <a:xfrm>
              <a:off x="3291699" y="7369719"/>
              <a:ext cx="60697" cy="81982"/>
            </a:xfrm>
            <a:custGeom>
              <a:avLst/>
              <a:gdLst>
                <a:gd name="T0" fmla="*/ 0 w 75"/>
                <a:gd name="T1" fmla="*/ 39 h 81"/>
                <a:gd name="T2" fmla="*/ 2 w 75"/>
                <a:gd name="T3" fmla="*/ 22 h 81"/>
                <a:gd name="T4" fmla="*/ 11 w 75"/>
                <a:gd name="T5" fmla="*/ 13 h 81"/>
                <a:gd name="T6" fmla="*/ 28 w 75"/>
                <a:gd name="T7" fmla="*/ 22 h 81"/>
                <a:gd name="T8" fmla="*/ 66 w 75"/>
                <a:gd name="T9" fmla="*/ 0 h 81"/>
                <a:gd name="T10" fmla="*/ 75 w 75"/>
                <a:gd name="T11" fmla="*/ 24 h 81"/>
                <a:gd name="T12" fmla="*/ 34 w 75"/>
                <a:gd name="T13" fmla="*/ 35 h 81"/>
                <a:gd name="T14" fmla="*/ 53 w 75"/>
                <a:gd name="T15" fmla="*/ 54 h 81"/>
                <a:gd name="T16" fmla="*/ 45 w 75"/>
                <a:gd name="T17" fmla="*/ 64 h 81"/>
                <a:gd name="T18" fmla="*/ 22 w 75"/>
                <a:gd name="T19" fmla="*/ 81 h 81"/>
                <a:gd name="T20" fmla="*/ 2 w 75"/>
                <a:gd name="T21" fmla="*/ 75 h 81"/>
                <a:gd name="T22" fmla="*/ 11 w 75"/>
                <a:gd name="T23" fmla="*/ 37 h 81"/>
                <a:gd name="T24" fmla="*/ 0 w 75"/>
                <a:gd name="T25" fmla="*/ 3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5" h="81">
                  <a:moveTo>
                    <a:pt x="0" y="39"/>
                  </a:moveTo>
                  <a:lnTo>
                    <a:pt x="2" y="22"/>
                  </a:lnTo>
                  <a:lnTo>
                    <a:pt x="11" y="13"/>
                  </a:lnTo>
                  <a:lnTo>
                    <a:pt x="28" y="22"/>
                  </a:lnTo>
                  <a:lnTo>
                    <a:pt x="66" y="0"/>
                  </a:lnTo>
                  <a:lnTo>
                    <a:pt x="75" y="24"/>
                  </a:lnTo>
                  <a:lnTo>
                    <a:pt x="34" y="35"/>
                  </a:lnTo>
                  <a:lnTo>
                    <a:pt x="53" y="54"/>
                  </a:lnTo>
                  <a:lnTo>
                    <a:pt x="45" y="64"/>
                  </a:lnTo>
                  <a:lnTo>
                    <a:pt x="22" y="81"/>
                  </a:lnTo>
                  <a:lnTo>
                    <a:pt x="2" y="75"/>
                  </a:lnTo>
                  <a:lnTo>
                    <a:pt x="11" y="37"/>
                  </a:lnTo>
                  <a:lnTo>
                    <a:pt x="0" y="39"/>
                  </a:ln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24" name="Freeform 1101">
              <a:extLst>
                <a:ext uri="{FF2B5EF4-FFF2-40B4-BE49-F238E27FC236}">
                  <a16:creationId xmlns:a16="http://schemas.microsoft.com/office/drawing/2014/main" id="{12ACB415-DFDB-4F75-B523-F71FA2FD3B5A}"/>
                </a:ext>
              </a:extLst>
            </p:cNvPr>
            <p:cNvSpPr>
              <a:spLocks/>
            </p:cNvSpPr>
            <p:nvPr/>
          </p:nvSpPr>
          <p:spPr bwMode="auto">
            <a:xfrm>
              <a:off x="3291699" y="7369719"/>
              <a:ext cx="60697" cy="81982"/>
            </a:xfrm>
            <a:custGeom>
              <a:avLst/>
              <a:gdLst>
                <a:gd name="T0" fmla="*/ 0 w 75"/>
                <a:gd name="T1" fmla="*/ 39 h 81"/>
                <a:gd name="T2" fmla="*/ 2 w 75"/>
                <a:gd name="T3" fmla="*/ 22 h 81"/>
                <a:gd name="T4" fmla="*/ 11 w 75"/>
                <a:gd name="T5" fmla="*/ 13 h 81"/>
                <a:gd name="T6" fmla="*/ 28 w 75"/>
                <a:gd name="T7" fmla="*/ 22 h 81"/>
                <a:gd name="T8" fmla="*/ 66 w 75"/>
                <a:gd name="T9" fmla="*/ 0 h 81"/>
                <a:gd name="T10" fmla="*/ 75 w 75"/>
                <a:gd name="T11" fmla="*/ 24 h 81"/>
                <a:gd name="T12" fmla="*/ 34 w 75"/>
                <a:gd name="T13" fmla="*/ 35 h 81"/>
                <a:gd name="T14" fmla="*/ 53 w 75"/>
                <a:gd name="T15" fmla="*/ 54 h 81"/>
                <a:gd name="T16" fmla="*/ 45 w 75"/>
                <a:gd name="T17" fmla="*/ 64 h 81"/>
                <a:gd name="T18" fmla="*/ 22 w 75"/>
                <a:gd name="T19" fmla="*/ 81 h 81"/>
                <a:gd name="T20" fmla="*/ 2 w 75"/>
                <a:gd name="T21" fmla="*/ 75 h 81"/>
                <a:gd name="T22" fmla="*/ 11 w 75"/>
                <a:gd name="T23" fmla="*/ 37 h 81"/>
                <a:gd name="T24" fmla="*/ 0 w 75"/>
                <a:gd name="T25" fmla="*/ 3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5" h="81">
                  <a:moveTo>
                    <a:pt x="0" y="39"/>
                  </a:moveTo>
                  <a:lnTo>
                    <a:pt x="2" y="22"/>
                  </a:lnTo>
                  <a:lnTo>
                    <a:pt x="11" y="13"/>
                  </a:lnTo>
                  <a:lnTo>
                    <a:pt x="28" y="22"/>
                  </a:lnTo>
                  <a:lnTo>
                    <a:pt x="66" y="0"/>
                  </a:lnTo>
                  <a:lnTo>
                    <a:pt x="75" y="24"/>
                  </a:lnTo>
                  <a:lnTo>
                    <a:pt x="34" y="35"/>
                  </a:lnTo>
                  <a:lnTo>
                    <a:pt x="53" y="54"/>
                  </a:lnTo>
                  <a:lnTo>
                    <a:pt x="45" y="64"/>
                  </a:lnTo>
                  <a:lnTo>
                    <a:pt x="22" y="81"/>
                  </a:lnTo>
                  <a:lnTo>
                    <a:pt x="2" y="75"/>
                  </a:lnTo>
                  <a:lnTo>
                    <a:pt x="11" y="37"/>
                  </a:lnTo>
                  <a:lnTo>
                    <a:pt x="0" y="39"/>
                  </a:lnTo>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25" name="Freeform 1102">
              <a:extLst>
                <a:ext uri="{FF2B5EF4-FFF2-40B4-BE49-F238E27FC236}">
                  <a16:creationId xmlns:a16="http://schemas.microsoft.com/office/drawing/2014/main" id="{11CAEA97-74E0-4362-B599-6EAEE5DA8552}"/>
                </a:ext>
              </a:extLst>
            </p:cNvPr>
            <p:cNvSpPr>
              <a:spLocks/>
            </p:cNvSpPr>
            <p:nvPr/>
          </p:nvSpPr>
          <p:spPr bwMode="auto">
            <a:xfrm>
              <a:off x="3453557" y="7432471"/>
              <a:ext cx="25898" cy="28340"/>
            </a:xfrm>
            <a:custGeom>
              <a:avLst/>
              <a:gdLst>
                <a:gd name="T0" fmla="*/ 0 w 32"/>
                <a:gd name="T1" fmla="*/ 17 h 28"/>
                <a:gd name="T2" fmla="*/ 26 w 32"/>
                <a:gd name="T3" fmla="*/ 0 h 28"/>
                <a:gd name="T4" fmla="*/ 32 w 32"/>
                <a:gd name="T5" fmla="*/ 28 h 28"/>
                <a:gd name="T6" fmla="*/ 0 w 32"/>
                <a:gd name="T7" fmla="*/ 17 h 28"/>
              </a:gdLst>
              <a:ahLst/>
              <a:cxnLst>
                <a:cxn ang="0">
                  <a:pos x="T0" y="T1"/>
                </a:cxn>
                <a:cxn ang="0">
                  <a:pos x="T2" y="T3"/>
                </a:cxn>
                <a:cxn ang="0">
                  <a:pos x="T4" y="T5"/>
                </a:cxn>
                <a:cxn ang="0">
                  <a:pos x="T6" y="T7"/>
                </a:cxn>
              </a:cxnLst>
              <a:rect l="0" t="0" r="r" b="b"/>
              <a:pathLst>
                <a:path w="32" h="28">
                  <a:moveTo>
                    <a:pt x="0" y="17"/>
                  </a:moveTo>
                  <a:lnTo>
                    <a:pt x="26" y="0"/>
                  </a:lnTo>
                  <a:lnTo>
                    <a:pt x="32" y="28"/>
                  </a:lnTo>
                  <a:lnTo>
                    <a:pt x="0" y="17"/>
                  </a:ln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26" name="Freeform 1103">
              <a:extLst>
                <a:ext uri="{FF2B5EF4-FFF2-40B4-BE49-F238E27FC236}">
                  <a16:creationId xmlns:a16="http://schemas.microsoft.com/office/drawing/2014/main" id="{7093213F-1459-4DE6-BD41-676EFF3D1EBA}"/>
                </a:ext>
              </a:extLst>
            </p:cNvPr>
            <p:cNvSpPr>
              <a:spLocks/>
            </p:cNvSpPr>
            <p:nvPr/>
          </p:nvSpPr>
          <p:spPr bwMode="auto">
            <a:xfrm>
              <a:off x="3453557" y="7432471"/>
              <a:ext cx="25898" cy="28340"/>
            </a:xfrm>
            <a:custGeom>
              <a:avLst/>
              <a:gdLst>
                <a:gd name="T0" fmla="*/ 0 w 32"/>
                <a:gd name="T1" fmla="*/ 17 h 28"/>
                <a:gd name="T2" fmla="*/ 26 w 32"/>
                <a:gd name="T3" fmla="*/ 0 h 28"/>
                <a:gd name="T4" fmla="*/ 32 w 32"/>
                <a:gd name="T5" fmla="*/ 28 h 28"/>
                <a:gd name="T6" fmla="*/ 0 w 32"/>
                <a:gd name="T7" fmla="*/ 17 h 28"/>
              </a:gdLst>
              <a:ahLst/>
              <a:cxnLst>
                <a:cxn ang="0">
                  <a:pos x="T0" y="T1"/>
                </a:cxn>
                <a:cxn ang="0">
                  <a:pos x="T2" y="T3"/>
                </a:cxn>
                <a:cxn ang="0">
                  <a:pos x="T4" y="T5"/>
                </a:cxn>
                <a:cxn ang="0">
                  <a:pos x="T6" y="T7"/>
                </a:cxn>
              </a:cxnLst>
              <a:rect l="0" t="0" r="r" b="b"/>
              <a:pathLst>
                <a:path w="32" h="28">
                  <a:moveTo>
                    <a:pt x="0" y="17"/>
                  </a:moveTo>
                  <a:lnTo>
                    <a:pt x="26" y="0"/>
                  </a:lnTo>
                  <a:lnTo>
                    <a:pt x="32" y="28"/>
                  </a:lnTo>
                  <a:lnTo>
                    <a:pt x="0" y="17"/>
                  </a:lnTo>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27" name="Freeform 1104">
              <a:extLst>
                <a:ext uri="{FF2B5EF4-FFF2-40B4-BE49-F238E27FC236}">
                  <a16:creationId xmlns:a16="http://schemas.microsoft.com/office/drawing/2014/main" id="{D949F0A3-2D80-4A98-9046-DF85396EC573}"/>
                </a:ext>
              </a:extLst>
            </p:cNvPr>
            <p:cNvSpPr>
              <a:spLocks/>
            </p:cNvSpPr>
            <p:nvPr/>
          </p:nvSpPr>
          <p:spPr bwMode="auto">
            <a:xfrm>
              <a:off x="3294935" y="7344414"/>
              <a:ext cx="22660" cy="30363"/>
            </a:xfrm>
            <a:custGeom>
              <a:avLst/>
              <a:gdLst>
                <a:gd name="T0" fmla="*/ 0 w 28"/>
                <a:gd name="T1" fmla="*/ 30 h 30"/>
                <a:gd name="T2" fmla="*/ 9 w 28"/>
                <a:gd name="T3" fmla="*/ 30 h 30"/>
                <a:gd name="T4" fmla="*/ 28 w 28"/>
                <a:gd name="T5" fmla="*/ 8 h 30"/>
                <a:gd name="T6" fmla="*/ 18 w 28"/>
                <a:gd name="T7" fmla="*/ 0 h 30"/>
                <a:gd name="T8" fmla="*/ 0 w 28"/>
                <a:gd name="T9" fmla="*/ 30 h 30"/>
              </a:gdLst>
              <a:ahLst/>
              <a:cxnLst>
                <a:cxn ang="0">
                  <a:pos x="T0" y="T1"/>
                </a:cxn>
                <a:cxn ang="0">
                  <a:pos x="T2" y="T3"/>
                </a:cxn>
                <a:cxn ang="0">
                  <a:pos x="T4" y="T5"/>
                </a:cxn>
                <a:cxn ang="0">
                  <a:pos x="T6" y="T7"/>
                </a:cxn>
                <a:cxn ang="0">
                  <a:pos x="T8" y="T9"/>
                </a:cxn>
              </a:cxnLst>
              <a:rect l="0" t="0" r="r" b="b"/>
              <a:pathLst>
                <a:path w="28" h="30">
                  <a:moveTo>
                    <a:pt x="0" y="30"/>
                  </a:moveTo>
                  <a:lnTo>
                    <a:pt x="9" y="30"/>
                  </a:lnTo>
                  <a:lnTo>
                    <a:pt x="28" y="8"/>
                  </a:lnTo>
                  <a:lnTo>
                    <a:pt x="18" y="0"/>
                  </a:lnTo>
                  <a:lnTo>
                    <a:pt x="0" y="30"/>
                  </a:ln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28" name="Freeform 1105">
              <a:extLst>
                <a:ext uri="{FF2B5EF4-FFF2-40B4-BE49-F238E27FC236}">
                  <a16:creationId xmlns:a16="http://schemas.microsoft.com/office/drawing/2014/main" id="{02248597-8C11-429A-9384-E9431B2D9975}"/>
                </a:ext>
              </a:extLst>
            </p:cNvPr>
            <p:cNvSpPr>
              <a:spLocks/>
            </p:cNvSpPr>
            <p:nvPr/>
          </p:nvSpPr>
          <p:spPr bwMode="auto">
            <a:xfrm>
              <a:off x="3294935" y="7344414"/>
              <a:ext cx="22660" cy="30363"/>
            </a:xfrm>
            <a:custGeom>
              <a:avLst/>
              <a:gdLst>
                <a:gd name="T0" fmla="*/ 0 w 28"/>
                <a:gd name="T1" fmla="*/ 30 h 30"/>
                <a:gd name="T2" fmla="*/ 9 w 28"/>
                <a:gd name="T3" fmla="*/ 30 h 30"/>
                <a:gd name="T4" fmla="*/ 28 w 28"/>
                <a:gd name="T5" fmla="*/ 8 h 30"/>
                <a:gd name="T6" fmla="*/ 18 w 28"/>
                <a:gd name="T7" fmla="*/ 0 h 30"/>
                <a:gd name="T8" fmla="*/ 0 w 28"/>
                <a:gd name="T9" fmla="*/ 30 h 30"/>
              </a:gdLst>
              <a:ahLst/>
              <a:cxnLst>
                <a:cxn ang="0">
                  <a:pos x="T0" y="T1"/>
                </a:cxn>
                <a:cxn ang="0">
                  <a:pos x="T2" y="T3"/>
                </a:cxn>
                <a:cxn ang="0">
                  <a:pos x="T4" y="T5"/>
                </a:cxn>
                <a:cxn ang="0">
                  <a:pos x="T6" y="T7"/>
                </a:cxn>
                <a:cxn ang="0">
                  <a:pos x="T8" y="T9"/>
                </a:cxn>
              </a:cxnLst>
              <a:rect l="0" t="0" r="r" b="b"/>
              <a:pathLst>
                <a:path w="28" h="30">
                  <a:moveTo>
                    <a:pt x="0" y="30"/>
                  </a:moveTo>
                  <a:lnTo>
                    <a:pt x="9" y="30"/>
                  </a:lnTo>
                  <a:lnTo>
                    <a:pt x="28" y="8"/>
                  </a:lnTo>
                  <a:lnTo>
                    <a:pt x="18" y="0"/>
                  </a:lnTo>
                  <a:lnTo>
                    <a:pt x="0" y="30"/>
                  </a:lnTo>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29" name="Freeform 1106">
              <a:extLst>
                <a:ext uri="{FF2B5EF4-FFF2-40B4-BE49-F238E27FC236}">
                  <a16:creationId xmlns:a16="http://schemas.microsoft.com/office/drawing/2014/main" id="{401A9F9A-0655-467E-BA21-919B9D1C5418}"/>
                </a:ext>
              </a:extLst>
            </p:cNvPr>
            <p:cNvSpPr>
              <a:spLocks noEditPoints="1"/>
            </p:cNvSpPr>
            <p:nvPr/>
          </p:nvSpPr>
          <p:spPr bwMode="auto">
            <a:xfrm>
              <a:off x="3281177" y="7294821"/>
              <a:ext cx="353662" cy="451412"/>
            </a:xfrm>
            <a:custGeom>
              <a:avLst/>
              <a:gdLst>
                <a:gd name="T0" fmla="*/ 380 w 437"/>
                <a:gd name="T1" fmla="*/ 230 h 446"/>
                <a:gd name="T2" fmla="*/ 369 w 437"/>
                <a:gd name="T3" fmla="*/ 230 h 446"/>
                <a:gd name="T4" fmla="*/ 375 w 437"/>
                <a:gd name="T5" fmla="*/ 209 h 446"/>
                <a:gd name="T6" fmla="*/ 303 w 437"/>
                <a:gd name="T7" fmla="*/ 245 h 446"/>
                <a:gd name="T8" fmla="*/ 290 w 437"/>
                <a:gd name="T9" fmla="*/ 237 h 446"/>
                <a:gd name="T10" fmla="*/ 360 w 437"/>
                <a:gd name="T11" fmla="*/ 269 h 446"/>
                <a:gd name="T12" fmla="*/ 375 w 437"/>
                <a:gd name="T13" fmla="*/ 245 h 446"/>
                <a:gd name="T14" fmla="*/ 369 w 437"/>
                <a:gd name="T15" fmla="*/ 284 h 446"/>
                <a:gd name="T16" fmla="*/ 307 w 437"/>
                <a:gd name="T17" fmla="*/ 335 h 446"/>
                <a:gd name="T18" fmla="*/ 252 w 437"/>
                <a:gd name="T19" fmla="*/ 348 h 446"/>
                <a:gd name="T20" fmla="*/ 196 w 437"/>
                <a:gd name="T21" fmla="*/ 408 h 446"/>
                <a:gd name="T22" fmla="*/ 209 w 437"/>
                <a:gd name="T23" fmla="*/ 395 h 446"/>
                <a:gd name="T24" fmla="*/ 307 w 437"/>
                <a:gd name="T25" fmla="*/ 335 h 446"/>
                <a:gd name="T26" fmla="*/ 369 w 437"/>
                <a:gd name="T27" fmla="*/ 284 h 446"/>
                <a:gd name="T28" fmla="*/ 307 w 437"/>
                <a:gd name="T29" fmla="*/ 264 h 446"/>
                <a:gd name="T30" fmla="*/ 286 w 437"/>
                <a:gd name="T31" fmla="*/ 232 h 446"/>
                <a:gd name="T32" fmla="*/ 213 w 437"/>
                <a:gd name="T33" fmla="*/ 155 h 446"/>
                <a:gd name="T34" fmla="*/ 181 w 437"/>
                <a:gd name="T35" fmla="*/ 153 h 446"/>
                <a:gd name="T36" fmla="*/ 162 w 437"/>
                <a:gd name="T37" fmla="*/ 132 h 446"/>
                <a:gd name="T38" fmla="*/ 47 w 437"/>
                <a:gd name="T39" fmla="*/ 109 h 446"/>
                <a:gd name="T40" fmla="*/ 88 w 437"/>
                <a:gd name="T41" fmla="*/ 98 h 446"/>
                <a:gd name="T42" fmla="*/ 79 w 437"/>
                <a:gd name="T43" fmla="*/ 74 h 446"/>
                <a:gd name="T44" fmla="*/ 164 w 437"/>
                <a:gd name="T45" fmla="*/ 132 h 446"/>
                <a:gd name="T46" fmla="*/ 184 w 437"/>
                <a:gd name="T47" fmla="*/ 153 h 446"/>
                <a:gd name="T48" fmla="*/ 239 w 437"/>
                <a:gd name="T49" fmla="*/ 138 h 446"/>
                <a:gd name="T50" fmla="*/ 226 w 437"/>
                <a:gd name="T51" fmla="*/ 94 h 446"/>
                <a:gd name="T52" fmla="*/ 209 w 437"/>
                <a:gd name="T53" fmla="*/ 27 h 446"/>
                <a:gd name="T54" fmla="*/ 184 w 437"/>
                <a:gd name="T55" fmla="*/ 0 h 446"/>
                <a:gd name="T56" fmla="*/ 145 w 437"/>
                <a:gd name="T57" fmla="*/ 2 h 446"/>
                <a:gd name="T58" fmla="*/ 35 w 437"/>
                <a:gd name="T59" fmla="*/ 25 h 446"/>
                <a:gd name="T60" fmla="*/ 45 w 437"/>
                <a:gd name="T61" fmla="*/ 57 h 446"/>
                <a:gd name="T62" fmla="*/ 24 w 437"/>
                <a:gd name="T63" fmla="*/ 87 h 446"/>
                <a:gd name="T64" fmla="*/ 41 w 437"/>
                <a:gd name="T65" fmla="*/ 96 h 446"/>
                <a:gd name="T66" fmla="*/ 24 w 437"/>
                <a:gd name="T67" fmla="*/ 87 h 446"/>
                <a:gd name="T68" fmla="*/ 17 w 437"/>
                <a:gd name="T69" fmla="*/ 79 h 446"/>
                <a:gd name="T70" fmla="*/ 13 w 437"/>
                <a:gd name="T71" fmla="*/ 151 h 446"/>
                <a:gd name="T72" fmla="*/ 11 w 437"/>
                <a:gd name="T73" fmla="*/ 175 h 446"/>
                <a:gd name="T74" fmla="*/ 90 w 437"/>
                <a:gd name="T75" fmla="*/ 305 h 446"/>
                <a:gd name="T76" fmla="*/ 147 w 437"/>
                <a:gd name="T77" fmla="*/ 380 h 446"/>
                <a:gd name="T78" fmla="*/ 179 w 437"/>
                <a:gd name="T79" fmla="*/ 365 h 446"/>
                <a:gd name="T80" fmla="*/ 160 w 437"/>
                <a:gd name="T81" fmla="*/ 446 h 446"/>
                <a:gd name="T82" fmla="*/ 160 w 437"/>
                <a:gd name="T83" fmla="*/ 446 h 446"/>
                <a:gd name="T84" fmla="*/ 160 w 437"/>
                <a:gd name="T85" fmla="*/ 446 h 446"/>
                <a:gd name="T86" fmla="*/ 311 w 437"/>
                <a:gd name="T87" fmla="*/ 395 h 446"/>
                <a:gd name="T88" fmla="*/ 324 w 437"/>
                <a:gd name="T89" fmla="*/ 380 h 446"/>
                <a:gd name="T90" fmla="*/ 403 w 437"/>
                <a:gd name="T91" fmla="*/ 335 h 446"/>
                <a:gd name="T92" fmla="*/ 435 w 437"/>
                <a:gd name="T93" fmla="*/ 286 h 446"/>
                <a:gd name="T94" fmla="*/ 420 w 437"/>
                <a:gd name="T95" fmla="*/ 256 h 446"/>
                <a:gd name="T96" fmla="*/ 24 w 437"/>
                <a:gd name="T97" fmla="*/ 111 h 446"/>
                <a:gd name="T98" fmla="*/ 13 w 437"/>
                <a:gd name="T99" fmla="*/ 113 h 446"/>
                <a:gd name="T100" fmla="*/ 58 w 437"/>
                <a:gd name="T101" fmla="*/ 138 h 446"/>
                <a:gd name="T102" fmla="*/ 15 w 437"/>
                <a:gd name="T103" fmla="*/ 149 h 446"/>
                <a:gd name="T104" fmla="*/ 35 w 437"/>
                <a:gd name="T105" fmla="*/ 155 h 446"/>
                <a:gd name="T106" fmla="*/ 66 w 437"/>
                <a:gd name="T107" fmla="*/ 128 h 446"/>
                <a:gd name="T108" fmla="*/ 58 w 437"/>
                <a:gd name="T109" fmla="*/ 138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37" h="446">
                  <a:moveTo>
                    <a:pt x="420" y="256"/>
                  </a:moveTo>
                  <a:lnTo>
                    <a:pt x="380" y="230"/>
                  </a:lnTo>
                  <a:lnTo>
                    <a:pt x="369" y="232"/>
                  </a:lnTo>
                  <a:lnTo>
                    <a:pt x="369" y="230"/>
                  </a:lnTo>
                  <a:lnTo>
                    <a:pt x="380" y="230"/>
                  </a:lnTo>
                  <a:lnTo>
                    <a:pt x="375" y="209"/>
                  </a:lnTo>
                  <a:lnTo>
                    <a:pt x="339" y="243"/>
                  </a:lnTo>
                  <a:lnTo>
                    <a:pt x="303" y="245"/>
                  </a:lnTo>
                  <a:lnTo>
                    <a:pt x="294" y="235"/>
                  </a:lnTo>
                  <a:lnTo>
                    <a:pt x="290" y="237"/>
                  </a:lnTo>
                  <a:lnTo>
                    <a:pt x="307" y="262"/>
                  </a:lnTo>
                  <a:lnTo>
                    <a:pt x="360" y="269"/>
                  </a:lnTo>
                  <a:lnTo>
                    <a:pt x="375" y="245"/>
                  </a:lnTo>
                  <a:lnTo>
                    <a:pt x="375" y="245"/>
                  </a:lnTo>
                  <a:lnTo>
                    <a:pt x="360" y="271"/>
                  </a:lnTo>
                  <a:lnTo>
                    <a:pt x="369" y="284"/>
                  </a:lnTo>
                  <a:lnTo>
                    <a:pt x="356" y="318"/>
                  </a:lnTo>
                  <a:lnTo>
                    <a:pt x="307" y="335"/>
                  </a:lnTo>
                  <a:lnTo>
                    <a:pt x="307" y="335"/>
                  </a:lnTo>
                  <a:lnTo>
                    <a:pt x="252" y="348"/>
                  </a:lnTo>
                  <a:lnTo>
                    <a:pt x="209" y="395"/>
                  </a:lnTo>
                  <a:lnTo>
                    <a:pt x="196" y="408"/>
                  </a:lnTo>
                  <a:lnTo>
                    <a:pt x="209" y="395"/>
                  </a:lnTo>
                  <a:lnTo>
                    <a:pt x="209" y="395"/>
                  </a:lnTo>
                  <a:lnTo>
                    <a:pt x="252" y="348"/>
                  </a:lnTo>
                  <a:lnTo>
                    <a:pt x="307" y="335"/>
                  </a:lnTo>
                  <a:lnTo>
                    <a:pt x="356" y="318"/>
                  </a:lnTo>
                  <a:lnTo>
                    <a:pt x="369" y="284"/>
                  </a:lnTo>
                  <a:lnTo>
                    <a:pt x="360" y="271"/>
                  </a:lnTo>
                  <a:lnTo>
                    <a:pt x="307" y="264"/>
                  </a:lnTo>
                  <a:lnTo>
                    <a:pt x="290" y="237"/>
                  </a:lnTo>
                  <a:lnTo>
                    <a:pt x="286" y="232"/>
                  </a:lnTo>
                  <a:lnTo>
                    <a:pt x="243" y="164"/>
                  </a:lnTo>
                  <a:lnTo>
                    <a:pt x="213" y="155"/>
                  </a:lnTo>
                  <a:lnTo>
                    <a:pt x="199" y="162"/>
                  </a:lnTo>
                  <a:lnTo>
                    <a:pt x="181" y="153"/>
                  </a:lnTo>
                  <a:lnTo>
                    <a:pt x="164" y="145"/>
                  </a:lnTo>
                  <a:lnTo>
                    <a:pt x="162" y="132"/>
                  </a:lnTo>
                  <a:lnTo>
                    <a:pt x="88" y="98"/>
                  </a:lnTo>
                  <a:lnTo>
                    <a:pt x="47" y="109"/>
                  </a:lnTo>
                  <a:lnTo>
                    <a:pt x="47" y="109"/>
                  </a:lnTo>
                  <a:lnTo>
                    <a:pt x="88" y="98"/>
                  </a:lnTo>
                  <a:lnTo>
                    <a:pt x="79" y="74"/>
                  </a:lnTo>
                  <a:lnTo>
                    <a:pt x="79" y="74"/>
                  </a:lnTo>
                  <a:lnTo>
                    <a:pt x="88" y="98"/>
                  </a:lnTo>
                  <a:lnTo>
                    <a:pt x="164" y="132"/>
                  </a:lnTo>
                  <a:lnTo>
                    <a:pt x="164" y="145"/>
                  </a:lnTo>
                  <a:lnTo>
                    <a:pt x="184" y="153"/>
                  </a:lnTo>
                  <a:lnTo>
                    <a:pt x="213" y="155"/>
                  </a:lnTo>
                  <a:lnTo>
                    <a:pt x="239" y="138"/>
                  </a:lnTo>
                  <a:lnTo>
                    <a:pt x="248" y="136"/>
                  </a:lnTo>
                  <a:lnTo>
                    <a:pt x="226" y="94"/>
                  </a:lnTo>
                  <a:lnTo>
                    <a:pt x="194" y="68"/>
                  </a:lnTo>
                  <a:lnTo>
                    <a:pt x="209" y="27"/>
                  </a:lnTo>
                  <a:lnTo>
                    <a:pt x="196" y="21"/>
                  </a:lnTo>
                  <a:lnTo>
                    <a:pt x="184" y="0"/>
                  </a:lnTo>
                  <a:lnTo>
                    <a:pt x="145" y="2"/>
                  </a:lnTo>
                  <a:lnTo>
                    <a:pt x="145" y="2"/>
                  </a:lnTo>
                  <a:lnTo>
                    <a:pt x="45" y="6"/>
                  </a:lnTo>
                  <a:lnTo>
                    <a:pt x="35" y="25"/>
                  </a:lnTo>
                  <a:lnTo>
                    <a:pt x="35" y="49"/>
                  </a:lnTo>
                  <a:lnTo>
                    <a:pt x="45" y="57"/>
                  </a:lnTo>
                  <a:lnTo>
                    <a:pt x="26" y="79"/>
                  </a:lnTo>
                  <a:lnTo>
                    <a:pt x="24" y="87"/>
                  </a:lnTo>
                  <a:lnTo>
                    <a:pt x="41" y="96"/>
                  </a:lnTo>
                  <a:lnTo>
                    <a:pt x="41" y="96"/>
                  </a:lnTo>
                  <a:lnTo>
                    <a:pt x="24" y="87"/>
                  </a:lnTo>
                  <a:lnTo>
                    <a:pt x="24" y="87"/>
                  </a:lnTo>
                  <a:lnTo>
                    <a:pt x="26" y="79"/>
                  </a:lnTo>
                  <a:lnTo>
                    <a:pt x="17" y="79"/>
                  </a:lnTo>
                  <a:lnTo>
                    <a:pt x="0" y="113"/>
                  </a:lnTo>
                  <a:lnTo>
                    <a:pt x="13" y="151"/>
                  </a:lnTo>
                  <a:lnTo>
                    <a:pt x="15" y="149"/>
                  </a:lnTo>
                  <a:lnTo>
                    <a:pt x="11" y="175"/>
                  </a:lnTo>
                  <a:lnTo>
                    <a:pt x="75" y="249"/>
                  </a:lnTo>
                  <a:lnTo>
                    <a:pt x="90" y="305"/>
                  </a:lnTo>
                  <a:lnTo>
                    <a:pt x="115" y="326"/>
                  </a:lnTo>
                  <a:lnTo>
                    <a:pt x="147" y="380"/>
                  </a:lnTo>
                  <a:lnTo>
                    <a:pt x="177" y="365"/>
                  </a:lnTo>
                  <a:lnTo>
                    <a:pt x="179" y="365"/>
                  </a:lnTo>
                  <a:lnTo>
                    <a:pt x="147" y="380"/>
                  </a:lnTo>
                  <a:lnTo>
                    <a:pt x="160" y="446"/>
                  </a:lnTo>
                  <a:lnTo>
                    <a:pt x="160" y="446"/>
                  </a:lnTo>
                  <a:lnTo>
                    <a:pt x="160" y="446"/>
                  </a:lnTo>
                  <a:lnTo>
                    <a:pt x="160" y="446"/>
                  </a:lnTo>
                  <a:lnTo>
                    <a:pt x="160" y="446"/>
                  </a:lnTo>
                  <a:lnTo>
                    <a:pt x="248" y="425"/>
                  </a:lnTo>
                  <a:lnTo>
                    <a:pt x="311" y="395"/>
                  </a:lnTo>
                  <a:lnTo>
                    <a:pt x="324" y="380"/>
                  </a:lnTo>
                  <a:lnTo>
                    <a:pt x="324" y="380"/>
                  </a:lnTo>
                  <a:lnTo>
                    <a:pt x="354" y="371"/>
                  </a:lnTo>
                  <a:lnTo>
                    <a:pt x="403" y="335"/>
                  </a:lnTo>
                  <a:lnTo>
                    <a:pt x="403" y="318"/>
                  </a:lnTo>
                  <a:lnTo>
                    <a:pt x="435" y="286"/>
                  </a:lnTo>
                  <a:lnTo>
                    <a:pt x="437" y="275"/>
                  </a:lnTo>
                  <a:lnTo>
                    <a:pt x="420" y="256"/>
                  </a:lnTo>
                  <a:close/>
                  <a:moveTo>
                    <a:pt x="13" y="113"/>
                  </a:moveTo>
                  <a:lnTo>
                    <a:pt x="24" y="111"/>
                  </a:lnTo>
                  <a:lnTo>
                    <a:pt x="24" y="111"/>
                  </a:lnTo>
                  <a:lnTo>
                    <a:pt x="13" y="113"/>
                  </a:lnTo>
                  <a:lnTo>
                    <a:pt x="13" y="113"/>
                  </a:lnTo>
                  <a:close/>
                  <a:moveTo>
                    <a:pt x="58" y="138"/>
                  </a:moveTo>
                  <a:lnTo>
                    <a:pt x="35" y="155"/>
                  </a:lnTo>
                  <a:lnTo>
                    <a:pt x="15" y="149"/>
                  </a:lnTo>
                  <a:lnTo>
                    <a:pt x="15" y="149"/>
                  </a:lnTo>
                  <a:lnTo>
                    <a:pt x="35" y="155"/>
                  </a:lnTo>
                  <a:lnTo>
                    <a:pt x="58" y="138"/>
                  </a:lnTo>
                  <a:lnTo>
                    <a:pt x="66" y="128"/>
                  </a:lnTo>
                  <a:lnTo>
                    <a:pt x="66" y="128"/>
                  </a:lnTo>
                  <a:lnTo>
                    <a:pt x="58" y="138"/>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30" name="Freeform 1108">
              <a:extLst>
                <a:ext uri="{FF2B5EF4-FFF2-40B4-BE49-F238E27FC236}">
                  <a16:creationId xmlns:a16="http://schemas.microsoft.com/office/drawing/2014/main" id="{E0AB5EEF-9B83-48C6-A399-581C4D10BB1F}"/>
                </a:ext>
              </a:extLst>
            </p:cNvPr>
            <p:cNvSpPr>
              <a:spLocks/>
            </p:cNvSpPr>
            <p:nvPr/>
          </p:nvSpPr>
          <p:spPr bwMode="auto">
            <a:xfrm>
              <a:off x="3175969" y="7196644"/>
              <a:ext cx="254119" cy="123481"/>
            </a:xfrm>
            <a:custGeom>
              <a:avLst/>
              <a:gdLst>
                <a:gd name="T0" fmla="*/ 165 w 314"/>
                <a:gd name="T1" fmla="*/ 103 h 122"/>
                <a:gd name="T2" fmla="*/ 162 w 314"/>
                <a:gd name="T3" fmla="*/ 122 h 122"/>
                <a:gd name="T4" fmla="*/ 173 w 314"/>
                <a:gd name="T5" fmla="*/ 103 h 122"/>
                <a:gd name="T6" fmla="*/ 275 w 314"/>
                <a:gd name="T7" fmla="*/ 99 h 122"/>
                <a:gd name="T8" fmla="*/ 314 w 314"/>
                <a:gd name="T9" fmla="*/ 97 h 122"/>
                <a:gd name="T10" fmla="*/ 301 w 314"/>
                <a:gd name="T11" fmla="*/ 54 h 122"/>
                <a:gd name="T12" fmla="*/ 309 w 314"/>
                <a:gd name="T13" fmla="*/ 45 h 122"/>
                <a:gd name="T14" fmla="*/ 277 w 314"/>
                <a:gd name="T15" fmla="*/ 9 h 122"/>
                <a:gd name="T16" fmla="*/ 256 w 314"/>
                <a:gd name="T17" fmla="*/ 9 h 122"/>
                <a:gd name="T18" fmla="*/ 201 w 314"/>
                <a:gd name="T19" fmla="*/ 24 h 122"/>
                <a:gd name="T20" fmla="*/ 150 w 314"/>
                <a:gd name="T21" fmla="*/ 0 h 122"/>
                <a:gd name="T22" fmla="*/ 120 w 314"/>
                <a:gd name="T23" fmla="*/ 0 h 122"/>
                <a:gd name="T24" fmla="*/ 81 w 314"/>
                <a:gd name="T25" fmla="*/ 22 h 122"/>
                <a:gd name="T26" fmla="*/ 49 w 314"/>
                <a:gd name="T27" fmla="*/ 18 h 122"/>
                <a:gd name="T28" fmla="*/ 60 w 314"/>
                <a:gd name="T29" fmla="*/ 28 h 122"/>
                <a:gd name="T30" fmla="*/ 0 w 314"/>
                <a:gd name="T31" fmla="*/ 41 h 122"/>
                <a:gd name="T32" fmla="*/ 13 w 314"/>
                <a:gd name="T33" fmla="*/ 73 h 122"/>
                <a:gd name="T34" fmla="*/ 0 w 314"/>
                <a:gd name="T35" fmla="*/ 77 h 122"/>
                <a:gd name="T36" fmla="*/ 13 w 314"/>
                <a:gd name="T37" fmla="*/ 82 h 122"/>
                <a:gd name="T38" fmla="*/ 20 w 314"/>
                <a:gd name="T39" fmla="*/ 101 h 122"/>
                <a:gd name="T40" fmla="*/ 37 w 314"/>
                <a:gd name="T41" fmla="*/ 99 h 122"/>
                <a:gd name="T42" fmla="*/ 20 w 314"/>
                <a:gd name="T43" fmla="*/ 107 h 122"/>
                <a:gd name="T44" fmla="*/ 39 w 314"/>
                <a:gd name="T45" fmla="*/ 103 h 122"/>
                <a:gd name="T46" fmla="*/ 60 w 314"/>
                <a:gd name="T47" fmla="*/ 116 h 122"/>
                <a:gd name="T48" fmla="*/ 81 w 314"/>
                <a:gd name="T49" fmla="*/ 103 h 122"/>
                <a:gd name="T50" fmla="*/ 111 w 314"/>
                <a:gd name="T51" fmla="*/ 120 h 122"/>
                <a:gd name="T52" fmla="*/ 165 w 314"/>
                <a:gd name="T53" fmla="*/ 103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4" h="122">
                  <a:moveTo>
                    <a:pt x="165" y="103"/>
                  </a:moveTo>
                  <a:lnTo>
                    <a:pt x="162" y="122"/>
                  </a:lnTo>
                  <a:lnTo>
                    <a:pt x="173" y="103"/>
                  </a:lnTo>
                  <a:lnTo>
                    <a:pt x="275" y="99"/>
                  </a:lnTo>
                  <a:lnTo>
                    <a:pt x="314" y="97"/>
                  </a:lnTo>
                  <a:lnTo>
                    <a:pt x="301" y="54"/>
                  </a:lnTo>
                  <a:lnTo>
                    <a:pt x="309" y="45"/>
                  </a:lnTo>
                  <a:lnTo>
                    <a:pt x="277" y="9"/>
                  </a:lnTo>
                  <a:lnTo>
                    <a:pt x="256" y="9"/>
                  </a:lnTo>
                  <a:lnTo>
                    <a:pt x="201" y="24"/>
                  </a:lnTo>
                  <a:lnTo>
                    <a:pt x="150" y="0"/>
                  </a:lnTo>
                  <a:lnTo>
                    <a:pt x="120" y="0"/>
                  </a:lnTo>
                  <a:lnTo>
                    <a:pt x="81" y="22"/>
                  </a:lnTo>
                  <a:lnTo>
                    <a:pt x="49" y="18"/>
                  </a:lnTo>
                  <a:lnTo>
                    <a:pt x="60" y="28"/>
                  </a:lnTo>
                  <a:lnTo>
                    <a:pt x="0" y="41"/>
                  </a:lnTo>
                  <a:lnTo>
                    <a:pt x="13" y="73"/>
                  </a:lnTo>
                  <a:lnTo>
                    <a:pt x="0" y="77"/>
                  </a:lnTo>
                  <a:lnTo>
                    <a:pt x="13" y="82"/>
                  </a:lnTo>
                  <a:lnTo>
                    <a:pt x="20" y="101"/>
                  </a:lnTo>
                  <a:lnTo>
                    <a:pt x="37" y="99"/>
                  </a:lnTo>
                  <a:lnTo>
                    <a:pt x="20" y="107"/>
                  </a:lnTo>
                  <a:lnTo>
                    <a:pt x="39" y="103"/>
                  </a:lnTo>
                  <a:lnTo>
                    <a:pt x="60" y="116"/>
                  </a:lnTo>
                  <a:lnTo>
                    <a:pt x="81" y="103"/>
                  </a:lnTo>
                  <a:lnTo>
                    <a:pt x="111" y="120"/>
                  </a:lnTo>
                  <a:lnTo>
                    <a:pt x="165" y="103"/>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31" name="Freeform 1109">
              <a:extLst>
                <a:ext uri="{FF2B5EF4-FFF2-40B4-BE49-F238E27FC236}">
                  <a16:creationId xmlns:a16="http://schemas.microsoft.com/office/drawing/2014/main" id="{10286844-AB66-43AB-8964-A0A95A4D8EB5}"/>
                </a:ext>
              </a:extLst>
            </p:cNvPr>
            <p:cNvSpPr>
              <a:spLocks/>
            </p:cNvSpPr>
            <p:nvPr/>
          </p:nvSpPr>
          <p:spPr bwMode="auto">
            <a:xfrm>
              <a:off x="3259327" y="7327209"/>
              <a:ext cx="30753" cy="21254"/>
            </a:xfrm>
            <a:custGeom>
              <a:avLst/>
              <a:gdLst>
                <a:gd name="T0" fmla="*/ 0 w 38"/>
                <a:gd name="T1" fmla="*/ 10 h 21"/>
                <a:gd name="T2" fmla="*/ 13 w 38"/>
                <a:gd name="T3" fmla="*/ 21 h 21"/>
                <a:gd name="T4" fmla="*/ 38 w 38"/>
                <a:gd name="T5" fmla="*/ 0 h 21"/>
                <a:gd name="T6" fmla="*/ 0 w 38"/>
                <a:gd name="T7" fmla="*/ 10 h 21"/>
              </a:gdLst>
              <a:ahLst/>
              <a:cxnLst>
                <a:cxn ang="0">
                  <a:pos x="T0" y="T1"/>
                </a:cxn>
                <a:cxn ang="0">
                  <a:pos x="T2" y="T3"/>
                </a:cxn>
                <a:cxn ang="0">
                  <a:pos x="T4" y="T5"/>
                </a:cxn>
                <a:cxn ang="0">
                  <a:pos x="T6" y="T7"/>
                </a:cxn>
              </a:cxnLst>
              <a:rect l="0" t="0" r="r" b="b"/>
              <a:pathLst>
                <a:path w="38" h="21">
                  <a:moveTo>
                    <a:pt x="0" y="10"/>
                  </a:moveTo>
                  <a:lnTo>
                    <a:pt x="13" y="21"/>
                  </a:lnTo>
                  <a:lnTo>
                    <a:pt x="38" y="0"/>
                  </a:lnTo>
                  <a:lnTo>
                    <a:pt x="0" y="10"/>
                  </a:ln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32" name="Freeform 1114">
              <a:extLst>
                <a:ext uri="{FF2B5EF4-FFF2-40B4-BE49-F238E27FC236}">
                  <a16:creationId xmlns:a16="http://schemas.microsoft.com/office/drawing/2014/main" id="{AC5867CF-6A20-4C0E-987C-7178FF3567B4}"/>
                </a:ext>
              </a:extLst>
            </p:cNvPr>
            <p:cNvSpPr>
              <a:spLocks/>
            </p:cNvSpPr>
            <p:nvPr/>
          </p:nvSpPr>
          <p:spPr bwMode="auto">
            <a:xfrm>
              <a:off x="2475118" y="6611630"/>
              <a:ext cx="149719" cy="88056"/>
            </a:xfrm>
            <a:custGeom>
              <a:avLst/>
              <a:gdLst>
                <a:gd name="T0" fmla="*/ 168 w 185"/>
                <a:gd name="T1" fmla="*/ 6 h 87"/>
                <a:gd name="T2" fmla="*/ 153 w 185"/>
                <a:gd name="T3" fmla="*/ 8 h 87"/>
                <a:gd name="T4" fmla="*/ 138 w 185"/>
                <a:gd name="T5" fmla="*/ 0 h 87"/>
                <a:gd name="T6" fmla="*/ 134 w 185"/>
                <a:gd name="T7" fmla="*/ 10 h 87"/>
                <a:gd name="T8" fmla="*/ 104 w 185"/>
                <a:gd name="T9" fmla="*/ 10 h 87"/>
                <a:gd name="T10" fmla="*/ 106 w 185"/>
                <a:gd name="T11" fmla="*/ 25 h 87"/>
                <a:gd name="T12" fmla="*/ 95 w 185"/>
                <a:gd name="T13" fmla="*/ 8 h 87"/>
                <a:gd name="T14" fmla="*/ 85 w 185"/>
                <a:gd name="T15" fmla="*/ 21 h 87"/>
                <a:gd name="T16" fmla="*/ 68 w 185"/>
                <a:gd name="T17" fmla="*/ 12 h 87"/>
                <a:gd name="T18" fmla="*/ 53 w 185"/>
                <a:gd name="T19" fmla="*/ 36 h 87"/>
                <a:gd name="T20" fmla="*/ 51 w 185"/>
                <a:gd name="T21" fmla="*/ 15 h 87"/>
                <a:gd name="T22" fmla="*/ 21 w 185"/>
                <a:gd name="T23" fmla="*/ 2 h 87"/>
                <a:gd name="T24" fmla="*/ 31 w 185"/>
                <a:gd name="T25" fmla="*/ 19 h 87"/>
                <a:gd name="T26" fmla="*/ 14 w 185"/>
                <a:gd name="T27" fmla="*/ 10 h 87"/>
                <a:gd name="T28" fmla="*/ 19 w 185"/>
                <a:gd name="T29" fmla="*/ 23 h 87"/>
                <a:gd name="T30" fmla="*/ 4 w 185"/>
                <a:gd name="T31" fmla="*/ 19 h 87"/>
                <a:gd name="T32" fmla="*/ 12 w 185"/>
                <a:gd name="T33" fmla="*/ 27 h 87"/>
                <a:gd name="T34" fmla="*/ 0 w 185"/>
                <a:gd name="T35" fmla="*/ 32 h 87"/>
                <a:gd name="T36" fmla="*/ 44 w 185"/>
                <a:gd name="T37" fmla="*/ 32 h 87"/>
                <a:gd name="T38" fmla="*/ 31 w 185"/>
                <a:gd name="T39" fmla="*/ 38 h 87"/>
                <a:gd name="T40" fmla="*/ 44 w 185"/>
                <a:gd name="T41" fmla="*/ 44 h 87"/>
                <a:gd name="T42" fmla="*/ 10 w 185"/>
                <a:gd name="T43" fmla="*/ 47 h 87"/>
                <a:gd name="T44" fmla="*/ 44 w 185"/>
                <a:gd name="T45" fmla="*/ 53 h 87"/>
                <a:gd name="T46" fmla="*/ 29 w 185"/>
                <a:gd name="T47" fmla="*/ 76 h 87"/>
                <a:gd name="T48" fmla="*/ 91 w 185"/>
                <a:gd name="T49" fmla="*/ 87 h 87"/>
                <a:gd name="T50" fmla="*/ 161 w 185"/>
                <a:gd name="T51" fmla="*/ 64 h 87"/>
                <a:gd name="T52" fmla="*/ 185 w 185"/>
                <a:gd name="T53" fmla="*/ 40 h 87"/>
                <a:gd name="T54" fmla="*/ 157 w 185"/>
                <a:gd name="T55" fmla="*/ 12 h 87"/>
                <a:gd name="T56" fmla="*/ 168 w 185"/>
                <a:gd name="T57" fmla="*/ 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5" h="87">
                  <a:moveTo>
                    <a:pt x="168" y="6"/>
                  </a:moveTo>
                  <a:lnTo>
                    <a:pt x="153" y="8"/>
                  </a:lnTo>
                  <a:lnTo>
                    <a:pt x="138" y="0"/>
                  </a:lnTo>
                  <a:lnTo>
                    <a:pt x="134" y="10"/>
                  </a:lnTo>
                  <a:lnTo>
                    <a:pt x="104" y="10"/>
                  </a:lnTo>
                  <a:lnTo>
                    <a:pt x="106" y="25"/>
                  </a:lnTo>
                  <a:lnTo>
                    <a:pt x="95" y="8"/>
                  </a:lnTo>
                  <a:lnTo>
                    <a:pt x="85" y="21"/>
                  </a:lnTo>
                  <a:lnTo>
                    <a:pt x="68" y="12"/>
                  </a:lnTo>
                  <a:lnTo>
                    <a:pt x="53" y="36"/>
                  </a:lnTo>
                  <a:lnTo>
                    <a:pt x="51" y="15"/>
                  </a:lnTo>
                  <a:lnTo>
                    <a:pt x="21" y="2"/>
                  </a:lnTo>
                  <a:lnTo>
                    <a:pt x="31" y="19"/>
                  </a:lnTo>
                  <a:lnTo>
                    <a:pt x="14" y="10"/>
                  </a:lnTo>
                  <a:lnTo>
                    <a:pt x="19" y="23"/>
                  </a:lnTo>
                  <a:lnTo>
                    <a:pt x="4" y="19"/>
                  </a:lnTo>
                  <a:lnTo>
                    <a:pt x="12" y="27"/>
                  </a:lnTo>
                  <a:lnTo>
                    <a:pt x="0" y="32"/>
                  </a:lnTo>
                  <a:lnTo>
                    <a:pt x="44" y="32"/>
                  </a:lnTo>
                  <a:lnTo>
                    <a:pt x="31" y="38"/>
                  </a:lnTo>
                  <a:lnTo>
                    <a:pt x="44" y="44"/>
                  </a:lnTo>
                  <a:lnTo>
                    <a:pt x="10" y="47"/>
                  </a:lnTo>
                  <a:lnTo>
                    <a:pt x="44" y="53"/>
                  </a:lnTo>
                  <a:lnTo>
                    <a:pt x="29" y="76"/>
                  </a:lnTo>
                  <a:lnTo>
                    <a:pt x="91" y="87"/>
                  </a:lnTo>
                  <a:lnTo>
                    <a:pt x="161" y="64"/>
                  </a:lnTo>
                  <a:lnTo>
                    <a:pt x="185" y="40"/>
                  </a:lnTo>
                  <a:lnTo>
                    <a:pt x="157" y="12"/>
                  </a:lnTo>
                  <a:lnTo>
                    <a:pt x="168" y="6"/>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grpSp>
          <p:nvGrpSpPr>
            <p:cNvPr id="133" name="Group 634">
              <a:extLst>
                <a:ext uri="{FF2B5EF4-FFF2-40B4-BE49-F238E27FC236}">
                  <a16:creationId xmlns:a16="http://schemas.microsoft.com/office/drawing/2014/main" id="{B840CB37-3E69-4761-A51C-26D428AFACA6}"/>
                </a:ext>
              </a:extLst>
            </p:cNvPr>
            <p:cNvGrpSpPr/>
            <p:nvPr/>
          </p:nvGrpSpPr>
          <p:grpSpPr>
            <a:xfrm>
              <a:off x="3421186" y="6929440"/>
              <a:ext cx="1680908" cy="1238853"/>
              <a:chOff x="5414460" y="3094625"/>
              <a:chExt cx="2750764" cy="1621058"/>
            </a:xfrm>
            <a:solidFill>
              <a:srgbClr val="1B587C"/>
            </a:solidFill>
          </p:grpSpPr>
          <p:sp>
            <p:nvSpPr>
              <p:cNvPr id="180" name="Oval 1117">
                <a:extLst>
                  <a:ext uri="{FF2B5EF4-FFF2-40B4-BE49-F238E27FC236}">
                    <a16:creationId xmlns:a16="http://schemas.microsoft.com/office/drawing/2014/main" id="{A330F008-0933-453F-B9A4-9474A5EE9235}"/>
                  </a:ext>
                </a:extLst>
              </p:cNvPr>
              <p:cNvSpPr>
                <a:spLocks noChangeArrowheads="1"/>
              </p:cNvSpPr>
              <p:nvPr/>
            </p:nvSpPr>
            <p:spPr bwMode="auto">
              <a:xfrm>
                <a:off x="8072517" y="4559405"/>
                <a:ext cx="25163" cy="2251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81" name="Oval 1118">
                <a:extLst>
                  <a:ext uri="{FF2B5EF4-FFF2-40B4-BE49-F238E27FC236}">
                    <a16:creationId xmlns:a16="http://schemas.microsoft.com/office/drawing/2014/main" id="{C3122362-30B1-4451-96E4-096AEECB708A}"/>
                  </a:ext>
                </a:extLst>
              </p:cNvPr>
              <p:cNvSpPr>
                <a:spLocks noChangeArrowheads="1"/>
              </p:cNvSpPr>
              <p:nvPr/>
            </p:nvSpPr>
            <p:spPr bwMode="auto">
              <a:xfrm>
                <a:off x="8140061" y="4626949"/>
                <a:ext cx="25163" cy="2251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82" name="Oval 1119">
                <a:extLst>
                  <a:ext uri="{FF2B5EF4-FFF2-40B4-BE49-F238E27FC236}">
                    <a16:creationId xmlns:a16="http://schemas.microsoft.com/office/drawing/2014/main" id="{B606B349-100E-4A88-8E66-A08968A248C6}"/>
                  </a:ext>
                </a:extLst>
              </p:cNvPr>
              <p:cNvSpPr>
                <a:spLocks noChangeArrowheads="1"/>
              </p:cNvSpPr>
              <p:nvPr/>
            </p:nvSpPr>
            <p:spPr bwMode="auto">
              <a:xfrm>
                <a:off x="8003649" y="4424317"/>
                <a:ext cx="26488" cy="2251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83" name="Oval 1120">
                <a:extLst>
                  <a:ext uri="{FF2B5EF4-FFF2-40B4-BE49-F238E27FC236}">
                    <a16:creationId xmlns:a16="http://schemas.microsoft.com/office/drawing/2014/main" id="{A3DD3536-9696-417E-9EE5-03B46D008775}"/>
                  </a:ext>
                </a:extLst>
              </p:cNvPr>
              <p:cNvSpPr>
                <a:spLocks noChangeArrowheads="1"/>
              </p:cNvSpPr>
              <p:nvPr/>
            </p:nvSpPr>
            <p:spPr bwMode="auto">
              <a:xfrm>
                <a:off x="7801017" y="4355448"/>
                <a:ext cx="25163" cy="2251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84" name="Oval 1121">
                <a:extLst>
                  <a:ext uri="{FF2B5EF4-FFF2-40B4-BE49-F238E27FC236}">
                    <a16:creationId xmlns:a16="http://schemas.microsoft.com/office/drawing/2014/main" id="{9BB68A95-82C8-42F8-971A-0700232748E7}"/>
                  </a:ext>
                </a:extLst>
              </p:cNvPr>
              <p:cNvSpPr>
                <a:spLocks noChangeArrowheads="1"/>
              </p:cNvSpPr>
              <p:nvPr/>
            </p:nvSpPr>
            <p:spPr bwMode="auto">
              <a:xfrm>
                <a:off x="7936105" y="4424317"/>
                <a:ext cx="25163" cy="2251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85" name="Oval 1122">
                <a:extLst>
                  <a:ext uri="{FF2B5EF4-FFF2-40B4-BE49-F238E27FC236}">
                    <a16:creationId xmlns:a16="http://schemas.microsoft.com/office/drawing/2014/main" id="{9B07F515-1CA6-45DF-8383-CD6779B5F819}"/>
                  </a:ext>
                </a:extLst>
              </p:cNvPr>
              <p:cNvSpPr>
                <a:spLocks noChangeArrowheads="1"/>
              </p:cNvSpPr>
              <p:nvPr/>
            </p:nvSpPr>
            <p:spPr bwMode="auto">
              <a:xfrm>
                <a:off x="7654009" y="4355448"/>
                <a:ext cx="25163" cy="2251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86" name="Freeform 1123">
                <a:extLst>
                  <a:ext uri="{FF2B5EF4-FFF2-40B4-BE49-F238E27FC236}">
                    <a16:creationId xmlns:a16="http://schemas.microsoft.com/office/drawing/2014/main" id="{FD5FF0C8-1802-4F66-B570-3A9E89F2DD5B}"/>
                  </a:ext>
                </a:extLst>
              </p:cNvPr>
              <p:cNvSpPr>
                <a:spLocks/>
              </p:cNvSpPr>
              <p:nvPr/>
            </p:nvSpPr>
            <p:spPr bwMode="auto">
              <a:xfrm>
                <a:off x="6221016" y="4228306"/>
                <a:ext cx="42381" cy="84761"/>
              </a:xfrm>
              <a:custGeom>
                <a:avLst/>
                <a:gdLst>
                  <a:gd name="T0" fmla="*/ 0 w 32"/>
                  <a:gd name="T1" fmla="*/ 0 h 64"/>
                  <a:gd name="T2" fmla="*/ 7 w 32"/>
                  <a:gd name="T3" fmla="*/ 64 h 64"/>
                  <a:gd name="T4" fmla="*/ 32 w 32"/>
                  <a:gd name="T5" fmla="*/ 54 h 64"/>
                  <a:gd name="T6" fmla="*/ 19 w 32"/>
                  <a:gd name="T7" fmla="*/ 15 h 64"/>
                  <a:gd name="T8" fmla="*/ 0 w 32"/>
                  <a:gd name="T9" fmla="*/ 0 h 64"/>
                </a:gdLst>
                <a:ahLst/>
                <a:cxnLst>
                  <a:cxn ang="0">
                    <a:pos x="T0" y="T1"/>
                  </a:cxn>
                  <a:cxn ang="0">
                    <a:pos x="T2" y="T3"/>
                  </a:cxn>
                  <a:cxn ang="0">
                    <a:pos x="T4" y="T5"/>
                  </a:cxn>
                  <a:cxn ang="0">
                    <a:pos x="T6" y="T7"/>
                  </a:cxn>
                  <a:cxn ang="0">
                    <a:pos x="T8" y="T9"/>
                  </a:cxn>
                </a:cxnLst>
                <a:rect l="0" t="0" r="r" b="b"/>
                <a:pathLst>
                  <a:path w="32" h="64">
                    <a:moveTo>
                      <a:pt x="0" y="0"/>
                    </a:moveTo>
                    <a:lnTo>
                      <a:pt x="7" y="64"/>
                    </a:lnTo>
                    <a:lnTo>
                      <a:pt x="32" y="54"/>
                    </a:lnTo>
                    <a:lnTo>
                      <a:pt x="19" y="15"/>
                    </a:lnTo>
                    <a:lnTo>
                      <a:pt x="0"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87" name="Freeform 1124">
                <a:extLst>
                  <a:ext uri="{FF2B5EF4-FFF2-40B4-BE49-F238E27FC236}">
                    <a16:creationId xmlns:a16="http://schemas.microsoft.com/office/drawing/2014/main" id="{B66C86E7-A6A2-4E7B-8491-A272161BA9ED}"/>
                  </a:ext>
                </a:extLst>
              </p:cNvPr>
              <p:cNvSpPr>
                <a:spLocks/>
              </p:cNvSpPr>
              <p:nvPr/>
            </p:nvSpPr>
            <p:spPr bwMode="auto">
              <a:xfrm>
                <a:off x="6877915" y="4293202"/>
                <a:ext cx="231769" cy="248986"/>
              </a:xfrm>
              <a:custGeom>
                <a:avLst/>
                <a:gdLst>
                  <a:gd name="T0" fmla="*/ 169 w 175"/>
                  <a:gd name="T1" fmla="*/ 103 h 188"/>
                  <a:gd name="T2" fmla="*/ 141 w 175"/>
                  <a:gd name="T3" fmla="*/ 58 h 188"/>
                  <a:gd name="T4" fmla="*/ 147 w 175"/>
                  <a:gd name="T5" fmla="*/ 47 h 188"/>
                  <a:gd name="T6" fmla="*/ 118 w 175"/>
                  <a:gd name="T7" fmla="*/ 45 h 188"/>
                  <a:gd name="T8" fmla="*/ 94 w 175"/>
                  <a:gd name="T9" fmla="*/ 92 h 188"/>
                  <a:gd name="T10" fmla="*/ 77 w 175"/>
                  <a:gd name="T11" fmla="*/ 99 h 188"/>
                  <a:gd name="T12" fmla="*/ 26 w 175"/>
                  <a:gd name="T13" fmla="*/ 103 h 188"/>
                  <a:gd name="T14" fmla="*/ 26 w 175"/>
                  <a:gd name="T15" fmla="*/ 101 h 188"/>
                  <a:gd name="T16" fmla="*/ 77 w 175"/>
                  <a:gd name="T17" fmla="*/ 96 h 188"/>
                  <a:gd name="T18" fmla="*/ 94 w 175"/>
                  <a:gd name="T19" fmla="*/ 90 h 188"/>
                  <a:gd name="T20" fmla="*/ 116 w 175"/>
                  <a:gd name="T21" fmla="*/ 43 h 188"/>
                  <a:gd name="T22" fmla="*/ 147 w 175"/>
                  <a:gd name="T23" fmla="*/ 45 h 188"/>
                  <a:gd name="T24" fmla="*/ 175 w 175"/>
                  <a:gd name="T25" fmla="*/ 30 h 188"/>
                  <a:gd name="T26" fmla="*/ 147 w 175"/>
                  <a:gd name="T27" fmla="*/ 17 h 188"/>
                  <a:gd name="T28" fmla="*/ 139 w 175"/>
                  <a:gd name="T29" fmla="*/ 0 h 188"/>
                  <a:gd name="T30" fmla="*/ 105 w 175"/>
                  <a:gd name="T31" fmla="*/ 30 h 188"/>
                  <a:gd name="T32" fmla="*/ 94 w 175"/>
                  <a:gd name="T33" fmla="*/ 49 h 188"/>
                  <a:gd name="T34" fmla="*/ 94 w 175"/>
                  <a:gd name="T35" fmla="*/ 49 h 188"/>
                  <a:gd name="T36" fmla="*/ 105 w 175"/>
                  <a:gd name="T37" fmla="*/ 30 h 188"/>
                  <a:gd name="T38" fmla="*/ 86 w 175"/>
                  <a:gd name="T39" fmla="*/ 39 h 188"/>
                  <a:gd name="T40" fmla="*/ 86 w 175"/>
                  <a:gd name="T41" fmla="*/ 41 h 188"/>
                  <a:gd name="T42" fmla="*/ 64 w 175"/>
                  <a:gd name="T43" fmla="*/ 64 h 188"/>
                  <a:gd name="T44" fmla="*/ 43 w 175"/>
                  <a:gd name="T45" fmla="*/ 69 h 188"/>
                  <a:gd name="T46" fmla="*/ 37 w 175"/>
                  <a:gd name="T47" fmla="*/ 90 h 188"/>
                  <a:gd name="T48" fmla="*/ 11 w 175"/>
                  <a:gd name="T49" fmla="*/ 90 h 188"/>
                  <a:gd name="T50" fmla="*/ 11 w 175"/>
                  <a:gd name="T51" fmla="*/ 90 h 188"/>
                  <a:gd name="T52" fmla="*/ 0 w 175"/>
                  <a:gd name="T53" fmla="*/ 109 h 188"/>
                  <a:gd name="T54" fmla="*/ 22 w 175"/>
                  <a:gd name="T55" fmla="*/ 165 h 188"/>
                  <a:gd name="T56" fmla="*/ 47 w 175"/>
                  <a:gd name="T57" fmla="*/ 163 h 188"/>
                  <a:gd name="T58" fmla="*/ 52 w 175"/>
                  <a:gd name="T59" fmla="*/ 178 h 188"/>
                  <a:gd name="T60" fmla="*/ 69 w 175"/>
                  <a:gd name="T61" fmla="*/ 169 h 188"/>
                  <a:gd name="T62" fmla="*/ 103 w 175"/>
                  <a:gd name="T63" fmla="*/ 188 h 188"/>
                  <a:gd name="T64" fmla="*/ 120 w 175"/>
                  <a:gd name="T65" fmla="*/ 178 h 188"/>
                  <a:gd name="T66" fmla="*/ 124 w 175"/>
                  <a:gd name="T67" fmla="*/ 148 h 188"/>
                  <a:gd name="T68" fmla="*/ 154 w 175"/>
                  <a:gd name="T69" fmla="*/ 99 h 188"/>
                  <a:gd name="T70" fmla="*/ 169 w 175"/>
                  <a:gd name="T71" fmla="*/ 103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188">
                    <a:moveTo>
                      <a:pt x="169" y="103"/>
                    </a:moveTo>
                    <a:lnTo>
                      <a:pt x="141" y="58"/>
                    </a:lnTo>
                    <a:lnTo>
                      <a:pt x="147" y="47"/>
                    </a:lnTo>
                    <a:lnTo>
                      <a:pt x="118" y="45"/>
                    </a:lnTo>
                    <a:lnTo>
                      <a:pt x="94" y="92"/>
                    </a:lnTo>
                    <a:lnTo>
                      <a:pt x="77" y="99"/>
                    </a:lnTo>
                    <a:lnTo>
                      <a:pt x="26" y="103"/>
                    </a:lnTo>
                    <a:lnTo>
                      <a:pt x="26" y="101"/>
                    </a:lnTo>
                    <a:lnTo>
                      <a:pt x="77" y="96"/>
                    </a:lnTo>
                    <a:lnTo>
                      <a:pt x="94" y="90"/>
                    </a:lnTo>
                    <a:lnTo>
                      <a:pt x="116" y="43"/>
                    </a:lnTo>
                    <a:lnTo>
                      <a:pt x="147" y="45"/>
                    </a:lnTo>
                    <a:lnTo>
                      <a:pt x="175" y="30"/>
                    </a:lnTo>
                    <a:lnTo>
                      <a:pt x="147" y="17"/>
                    </a:lnTo>
                    <a:lnTo>
                      <a:pt x="139" y="0"/>
                    </a:lnTo>
                    <a:lnTo>
                      <a:pt x="105" y="30"/>
                    </a:lnTo>
                    <a:lnTo>
                      <a:pt x="94" y="49"/>
                    </a:lnTo>
                    <a:lnTo>
                      <a:pt x="94" y="49"/>
                    </a:lnTo>
                    <a:lnTo>
                      <a:pt x="105" y="30"/>
                    </a:lnTo>
                    <a:lnTo>
                      <a:pt x="86" y="39"/>
                    </a:lnTo>
                    <a:lnTo>
                      <a:pt x="86" y="41"/>
                    </a:lnTo>
                    <a:lnTo>
                      <a:pt x="64" y="64"/>
                    </a:lnTo>
                    <a:lnTo>
                      <a:pt x="43" y="69"/>
                    </a:lnTo>
                    <a:lnTo>
                      <a:pt x="37" y="90"/>
                    </a:lnTo>
                    <a:lnTo>
                      <a:pt x="11" y="90"/>
                    </a:lnTo>
                    <a:lnTo>
                      <a:pt x="11" y="90"/>
                    </a:lnTo>
                    <a:lnTo>
                      <a:pt x="0" y="109"/>
                    </a:lnTo>
                    <a:lnTo>
                      <a:pt x="22" y="165"/>
                    </a:lnTo>
                    <a:lnTo>
                      <a:pt x="47" y="163"/>
                    </a:lnTo>
                    <a:lnTo>
                      <a:pt x="52" y="178"/>
                    </a:lnTo>
                    <a:lnTo>
                      <a:pt x="69" y="169"/>
                    </a:lnTo>
                    <a:lnTo>
                      <a:pt x="103" y="188"/>
                    </a:lnTo>
                    <a:lnTo>
                      <a:pt x="120" y="178"/>
                    </a:lnTo>
                    <a:lnTo>
                      <a:pt x="124" y="148"/>
                    </a:lnTo>
                    <a:lnTo>
                      <a:pt x="154" y="99"/>
                    </a:lnTo>
                    <a:lnTo>
                      <a:pt x="169" y="10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88" name="Freeform 1125">
                <a:extLst>
                  <a:ext uri="{FF2B5EF4-FFF2-40B4-BE49-F238E27FC236}">
                    <a16:creationId xmlns:a16="http://schemas.microsoft.com/office/drawing/2014/main" id="{C6373B59-249D-456B-B645-6F2ECCE77C20}"/>
                  </a:ext>
                </a:extLst>
              </p:cNvPr>
              <p:cNvSpPr>
                <a:spLocks/>
              </p:cNvSpPr>
              <p:nvPr/>
            </p:nvSpPr>
            <p:spPr bwMode="auto">
              <a:xfrm>
                <a:off x="7054059" y="4638868"/>
                <a:ext cx="55625" cy="14568"/>
              </a:xfrm>
              <a:custGeom>
                <a:avLst/>
                <a:gdLst>
                  <a:gd name="T0" fmla="*/ 0 w 42"/>
                  <a:gd name="T1" fmla="*/ 2 h 11"/>
                  <a:gd name="T2" fmla="*/ 4 w 42"/>
                  <a:gd name="T3" fmla="*/ 11 h 11"/>
                  <a:gd name="T4" fmla="*/ 42 w 42"/>
                  <a:gd name="T5" fmla="*/ 2 h 11"/>
                  <a:gd name="T6" fmla="*/ 12 w 42"/>
                  <a:gd name="T7" fmla="*/ 0 h 11"/>
                  <a:gd name="T8" fmla="*/ 0 w 42"/>
                  <a:gd name="T9" fmla="*/ 2 h 11"/>
                </a:gdLst>
                <a:ahLst/>
                <a:cxnLst>
                  <a:cxn ang="0">
                    <a:pos x="T0" y="T1"/>
                  </a:cxn>
                  <a:cxn ang="0">
                    <a:pos x="T2" y="T3"/>
                  </a:cxn>
                  <a:cxn ang="0">
                    <a:pos x="T4" y="T5"/>
                  </a:cxn>
                  <a:cxn ang="0">
                    <a:pos x="T6" y="T7"/>
                  </a:cxn>
                  <a:cxn ang="0">
                    <a:pos x="T8" y="T9"/>
                  </a:cxn>
                </a:cxnLst>
                <a:rect l="0" t="0" r="r" b="b"/>
                <a:pathLst>
                  <a:path w="42" h="11">
                    <a:moveTo>
                      <a:pt x="0" y="2"/>
                    </a:moveTo>
                    <a:lnTo>
                      <a:pt x="4" y="11"/>
                    </a:lnTo>
                    <a:lnTo>
                      <a:pt x="42" y="2"/>
                    </a:lnTo>
                    <a:lnTo>
                      <a:pt x="12" y="0"/>
                    </a:lnTo>
                    <a:lnTo>
                      <a:pt x="0" y="2"/>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89" name="Freeform 1126">
                <a:extLst>
                  <a:ext uri="{FF2B5EF4-FFF2-40B4-BE49-F238E27FC236}">
                    <a16:creationId xmlns:a16="http://schemas.microsoft.com/office/drawing/2014/main" id="{86E5E9EB-227C-44B5-9520-3264A4236EAD}"/>
                  </a:ext>
                </a:extLst>
              </p:cNvPr>
              <p:cNvSpPr>
                <a:spLocks/>
              </p:cNvSpPr>
              <p:nvPr/>
            </p:nvSpPr>
            <p:spPr bwMode="auto">
              <a:xfrm>
                <a:off x="7101737" y="4407099"/>
                <a:ext cx="140386" cy="166874"/>
              </a:xfrm>
              <a:custGeom>
                <a:avLst/>
                <a:gdLst>
                  <a:gd name="T0" fmla="*/ 32 w 106"/>
                  <a:gd name="T1" fmla="*/ 53 h 126"/>
                  <a:gd name="T2" fmla="*/ 23 w 106"/>
                  <a:gd name="T3" fmla="*/ 27 h 126"/>
                  <a:gd name="T4" fmla="*/ 93 w 106"/>
                  <a:gd name="T5" fmla="*/ 23 h 126"/>
                  <a:gd name="T6" fmla="*/ 106 w 106"/>
                  <a:gd name="T7" fmla="*/ 0 h 126"/>
                  <a:gd name="T8" fmla="*/ 85 w 106"/>
                  <a:gd name="T9" fmla="*/ 15 h 126"/>
                  <a:gd name="T10" fmla="*/ 36 w 106"/>
                  <a:gd name="T11" fmla="*/ 8 h 126"/>
                  <a:gd name="T12" fmla="*/ 19 w 106"/>
                  <a:gd name="T13" fmla="*/ 19 h 126"/>
                  <a:gd name="T14" fmla="*/ 0 w 106"/>
                  <a:gd name="T15" fmla="*/ 74 h 126"/>
                  <a:gd name="T16" fmla="*/ 13 w 106"/>
                  <a:gd name="T17" fmla="*/ 98 h 126"/>
                  <a:gd name="T18" fmla="*/ 10 w 106"/>
                  <a:gd name="T19" fmla="*/ 121 h 126"/>
                  <a:gd name="T20" fmla="*/ 25 w 106"/>
                  <a:gd name="T21" fmla="*/ 126 h 126"/>
                  <a:gd name="T22" fmla="*/ 25 w 106"/>
                  <a:gd name="T23" fmla="*/ 79 h 126"/>
                  <a:gd name="T24" fmla="*/ 36 w 106"/>
                  <a:gd name="T25" fmla="*/ 74 h 126"/>
                  <a:gd name="T26" fmla="*/ 38 w 106"/>
                  <a:gd name="T27" fmla="*/ 94 h 126"/>
                  <a:gd name="T28" fmla="*/ 47 w 106"/>
                  <a:gd name="T29" fmla="*/ 113 h 126"/>
                  <a:gd name="T30" fmla="*/ 66 w 106"/>
                  <a:gd name="T31" fmla="*/ 104 h 126"/>
                  <a:gd name="T32" fmla="*/ 42 w 106"/>
                  <a:gd name="T33" fmla="*/ 62 h 126"/>
                  <a:gd name="T34" fmla="*/ 79 w 106"/>
                  <a:gd name="T35" fmla="*/ 42 h 126"/>
                  <a:gd name="T36" fmla="*/ 32 w 106"/>
                  <a:gd name="T37" fmla="*/ 5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6" h="126">
                    <a:moveTo>
                      <a:pt x="32" y="53"/>
                    </a:moveTo>
                    <a:lnTo>
                      <a:pt x="23" y="27"/>
                    </a:lnTo>
                    <a:lnTo>
                      <a:pt x="93" y="23"/>
                    </a:lnTo>
                    <a:lnTo>
                      <a:pt x="106" y="0"/>
                    </a:lnTo>
                    <a:lnTo>
                      <a:pt x="85" y="15"/>
                    </a:lnTo>
                    <a:lnTo>
                      <a:pt x="36" y="8"/>
                    </a:lnTo>
                    <a:lnTo>
                      <a:pt x="19" y="19"/>
                    </a:lnTo>
                    <a:lnTo>
                      <a:pt x="0" y="74"/>
                    </a:lnTo>
                    <a:lnTo>
                      <a:pt x="13" y="98"/>
                    </a:lnTo>
                    <a:lnTo>
                      <a:pt x="10" y="121"/>
                    </a:lnTo>
                    <a:lnTo>
                      <a:pt x="25" y="126"/>
                    </a:lnTo>
                    <a:lnTo>
                      <a:pt x="25" y="79"/>
                    </a:lnTo>
                    <a:lnTo>
                      <a:pt x="36" y="74"/>
                    </a:lnTo>
                    <a:lnTo>
                      <a:pt x="38" y="94"/>
                    </a:lnTo>
                    <a:lnTo>
                      <a:pt x="47" y="113"/>
                    </a:lnTo>
                    <a:lnTo>
                      <a:pt x="66" y="104"/>
                    </a:lnTo>
                    <a:lnTo>
                      <a:pt x="42" y="62"/>
                    </a:lnTo>
                    <a:lnTo>
                      <a:pt x="79" y="42"/>
                    </a:lnTo>
                    <a:lnTo>
                      <a:pt x="32" y="5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90" name="Freeform 1127">
                <a:extLst>
                  <a:ext uri="{FF2B5EF4-FFF2-40B4-BE49-F238E27FC236}">
                    <a16:creationId xmlns:a16="http://schemas.microsoft.com/office/drawing/2014/main" id="{433C2670-62C9-40F9-A40D-BE1F5F844924}"/>
                  </a:ext>
                </a:extLst>
              </p:cNvPr>
              <p:cNvSpPr>
                <a:spLocks/>
              </p:cNvSpPr>
              <p:nvPr/>
            </p:nvSpPr>
            <p:spPr bwMode="auto">
              <a:xfrm>
                <a:off x="7211662" y="4638868"/>
                <a:ext cx="75490" cy="45029"/>
              </a:xfrm>
              <a:custGeom>
                <a:avLst/>
                <a:gdLst>
                  <a:gd name="T0" fmla="*/ 0 w 57"/>
                  <a:gd name="T1" fmla="*/ 19 h 34"/>
                  <a:gd name="T2" fmla="*/ 2 w 57"/>
                  <a:gd name="T3" fmla="*/ 34 h 34"/>
                  <a:gd name="T4" fmla="*/ 57 w 57"/>
                  <a:gd name="T5" fmla="*/ 0 h 34"/>
                  <a:gd name="T6" fmla="*/ 17 w 57"/>
                  <a:gd name="T7" fmla="*/ 11 h 34"/>
                  <a:gd name="T8" fmla="*/ 0 w 57"/>
                  <a:gd name="T9" fmla="*/ 19 h 34"/>
                </a:gdLst>
                <a:ahLst/>
                <a:cxnLst>
                  <a:cxn ang="0">
                    <a:pos x="T0" y="T1"/>
                  </a:cxn>
                  <a:cxn ang="0">
                    <a:pos x="T2" y="T3"/>
                  </a:cxn>
                  <a:cxn ang="0">
                    <a:pos x="T4" y="T5"/>
                  </a:cxn>
                  <a:cxn ang="0">
                    <a:pos x="T6" y="T7"/>
                  </a:cxn>
                  <a:cxn ang="0">
                    <a:pos x="T8" y="T9"/>
                  </a:cxn>
                </a:cxnLst>
                <a:rect l="0" t="0" r="r" b="b"/>
                <a:pathLst>
                  <a:path w="57" h="34">
                    <a:moveTo>
                      <a:pt x="0" y="19"/>
                    </a:moveTo>
                    <a:lnTo>
                      <a:pt x="2" y="34"/>
                    </a:lnTo>
                    <a:lnTo>
                      <a:pt x="57" y="0"/>
                    </a:lnTo>
                    <a:lnTo>
                      <a:pt x="17" y="11"/>
                    </a:lnTo>
                    <a:lnTo>
                      <a:pt x="0" y="19"/>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91" name="Freeform 1128">
                <a:extLst>
                  <a:ext uri="{FF2B5EF4-FFF2-40B4-BE49-F238E27FC236}">
                    <a16:creationId xmlns:a16="http://schemas.microsoft.com/office/drawing/2014/main" id="{A3C8784C-14FD-496C-88D3-25DB71AD2113}"/>
                  </a:ext>
                </a:extLst>
              </p:cNvPr>
              <p:cNvSpPr>
                <a:spLocks/>
              </p:cNvSpPr>
              <p:nvPr/>
            </p:nvSpPr>
            <p:spPr bwMode="auto">
              <a:xfrm>
                <a:off x="7293774" y="4397829"/>
                <a:ext cx="25163" cy="68868"/>
              </a:xfrm>
              <a:custGeom>
                <a:avLst/>
                <a:gdLst>
                  <a:gd name="T0" fmla="*/ 19 w 19"/>
                  <a:gd name="T1" fmla="*/ 11 h 52"/>
                  <a:gd name="T2" fmla="*/ 4 w 19"/>
                  <a:gd name="T3" fmla="*/ 22 h 52"/>
                  <a:gd name="T4" fmla="*/ 10 w 19"/>
                  <a:gd name="T5" fmla="*/ 0 h 52"/>
                  <a:gd name="T6" fmla="*/ 0 w 19"/>
                  <a:gd name="T7" fmla="*/ 20 h 52"/>
                  <a:gd name="T8" fmla="*/ 4 w 19"/>
                  <a:gd name="T9" fmla="*/ 43 h 52"/>
                  <a:gd name="T10" fmla="*/ 15 w 19"/>
                  <a:gd name="T11" fmla="*/ 52 h 52"/>
                  <a:gd name="T12" fmla="*/ 8 w 19"/>
                  <a:gd name="T13" fmla="*/ 30 h 52"/>
                  <a:gd name="T14" fmla="*/ 19 w 19"/>
                  <a:gd name="T15" fmla="*/ 28 h 52"/>
                  <a:gd name="T16" fmla="*/ 19 w 19"/>
                  <a:gd name="T17" fmla="*/ 1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52">
                    <a:moveTo>
                      <a:pt x="19" y="11"/>
                    </a:moveTo>
                    <a:lnTo>
                      <a:pt x="4" y="22"/>
                    </a:lnTo>
                    <a:lnTo>
                      <a:pt x="10" y="0"/>
                    </a:lnTo>
                    <a:lnTo>
                      <a:pt x="0" y="20"/>
                    </a:lnTo>
                    <a:lnTo>
                      <a:pt x="4" y="43"/>
                    </a:lnTo>
                    <a:lnTo>
                      <a:pt x="15" y="52"/>
                    </a:lnTo>
                    <a:lnTo>
                      <a:pt x="8" y="30"/>
                    </a:lnTo>
                    <a:lnTo>
                      <a:pt x="19" y="28"/>
                    </a:lnTo>
                    <a:lnTo>
                      <a:pt x="19" y="11"/>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92" name="Freeform 1129">
                <a:extLst>
                  <a:ext uri="{FF2B5EF4-FFF2-40B4-BE49-F238E27FC236}">
                    <a16:creationId xmlns:a16="http://schemas.microsoft.com/office/drawing/2014/main" id="{A35E1C17-C3DD-4F72-8B84-DF3F3929576F}"/>
                  </a:ext>
                </a:extLst>
              </p:cNvPr>
              <p:cNvSpPr>
                <a:spLocks/>
              </p:cNvSpPr>
              <p:nvPr/>
            </p:nvSpPr>
            <p:spPr bwMode="auto">
              <a:xfrm>
                <a:off x="7062005" y="4191223"/>
                <a:ext cx="52976" cy="64895"/>
              </a:xfrm>
              <a:custGeom>
                <a:avLst/>
                <a:gdLst>
                  <a:gd name="T0" fmla="*/ 40 w 40"/>
                  <a:gd name="T1" fmla="*/ 0 h 49"/>
                  <a:gd name="T2" fmla="*/ 0 w 40"/>
                  <a:gd name="T3" fmla="*/ 49 h 49"/>
                  <a:gd name="T4" fmla="*/ 28 w 40"/>
                  <a:gd name="T5" fmla="*/ 26 h 49"/>
                  <a:gd name="T6" fmla="*/ 40 w 40"/>
                  <a:gd name="T7" fmla="*/ 0 h 49"/>
                </a:gdLst>
                <a:ahLst/>
                <a:cxnLst>
                  <a:cxn ang="0">
                    <a:pos x="T0" y="T1"/>
                  </a:cxn>
                  <a:cxn ang="0">
                    <a:pos x="T2" y="T3"/>
                  </a:cxn>
                  <a:cxn ang="0">
                    <a:pos x="T4" y="T5"/>
                  </a:cxn>
                  <a:cxn ang="0">
                    <a:pos x="T6" y="T7"/>
                  </a:cxn>
                </a:cxnLst>
                <a:rect l="0" t="0" r="r" b="b"/>
                <a:pathLst>
                  <a:path w="40" h="49">
                    <a:moveTo>
                      <a:pt x="40" y="0"/>
                    </a:moveTo>
                    <a:lnTo>
                      <a:pt x="0" y="49"/>
                    </a:lnTo>
                    <a:lnTo>
                      <a:pt x="28" y="26"/>
                    </a:lnTo>
                    <a:lnTo>
                      <a:pt x="40"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93" name="Freeform 1130">
                <a:extLst>
                  <a:ext uri="{FF2B5EF4-FFF2-40B4-BE49-F238E27FC236}">
                    <a16:creationId xmlns:a16="http://schemas.microsoft.com/office/drawing/2014/main" id="{FA6D7BB6-BB30-44FF-AF4E-0CC4E5BF73B6}"/>
                  </a:ext>
                </a:extLst>
              </p:cNvPr>
              <p:cNvSpPr>
                <a:spLocks/>
              </p:cNvSpPr>
              <p:nvPr/>
            </p:nvSpPr>
            <p:spPr bwMode="auto">
              <a:xfrm>
                <a:off x="6568007" y="4324987"/>
                <a:ext cx="242364" cy="254284"/>
              </a:xfrm>
              <a:custGeom>
                <a:avLst/>
                <a:gdLst>
                  <a:gd name="T0" fmla="*/ 183 w 183"/>
                  <a:gd name="T1" fmla="*/ 143 h 192"/>
                  <a:gd name="T2" fmla="*/ 141 w 183"/>
                  <a:gd name="T3" fmla="*/ 107 h 192"/>
                  <a:gd name="T4" fmla="*/ 143 w 183"/>
                  <a:gd name="T5" fmla="*/ 87 h 192"/>
                  <a:gd name="T6" fmla="*/ 130 w 183"/>
                  <a:gd name="T7" fmla="*/ 89 h 192"/>
                  <a:gd name="T8" fmla="*/ 134 w 183"/>
                  <a:gd name="T9" fmla="*/ 75 h 192"/>
                  <a:gd name="T10" fmla="*/ 92 w 183"/>
                  <a:gd name="T11" fmla="*/ 55 h 192"/>
                  <a:gd name="T12" fmla="*/ 41 w 183"/>
                  <a:gd name="T13" fmla="*/ 6 h 192"/>
                  <a:gd name="T14" fmla="*/ 0 w 183"/>
                  <a:gd name="T15" fmla="*/ 0 h 192"/>
                  <a:gd name="T16" fmla="*/ 64 w 183"/>
                  <a:gd name="T17" fmla="*/ 66 h 192"/>
                  <a:gd name="T18" fmla="*/ 124 w 183"/>
                  <a:gd name="T19" fmla="*/ 164 h 192"/>
                  <a:gd name="T20" fmla="*/ 160 w 183"/>
                  <a:gd name="T21" fmla="*/ 192 h 192"/>
                  <a:gd name="T22" fmla="*/ 179 w 183"/>
                  <a:gd name="T23" fmla="*/ 190 h 192"/>
                  <a:gd name="T24" fmla="*/ 183 w 183"/>
                  <a:gd name="T25" fmla="*/ 143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3" h="192">
                    <a:moveTo>
                      <a:pt x="183" y="143"/>
                    </a:moveTo>
                    <a:lnTo>
                      <a:pt x="141" y="107"/>
                    </a:lnTo>
                    <a:lnTo>
                      <a:pt x="143" y="87"/>
                    </a:lnTo>
                    <a:lnTo>
                      <a:pt x="130" y="89"/>
                    </a:lnTo>
                    <a:lnTo>
                      <a:pt x="134" y="75"/>
                    </a:lnTo>
                    <a:lnTo>
                      <a:pt x="92" y="55"/>
                    </a:lnTo>
                    <a:lnTo>
                      <a:pt x="41" y="6"/>
                    </a:lnTo>
                    <a:lnTo>
                      <a:pt x="0" y="0"/>
                    </a:lnTo>
                    <a:lnTo>
                      <a:pt x="64" y="66"/>
                    </a:lnTo>
                    <a:lnTo>
                      <a:pt x="124" y="164"/>
                    </a:lnTo>
                    <a:lnTo>
                      <a:pt x="160" y="192"/>
                    </a:lnTo>
                    <a:lnTo>
                      <a:pt x="179" y="190"/>
                    </a:lnTo>
                    <a:lnTo>
                      <a:pt x="183" y="14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94" name="Freeform 1131">
                <a:extLst>
                  <a:ext uri="{FF2B5EF4-FFF2-40B4-BE49-F238E27FC236}">
                    <a16:creationId xmlns:a16="http://schemas.microsoft.com/office/drawing/2014/main" id="{6A136A29-8EFF-4479-90E7-FBA49291A227}"/>
                  </a:ext>
                </a:extLst>
              </p:cNvPr>
              <p:cNvSpPr>
                <a:spLocks/>
              </p:cNvSpPr>
              <p:nvPr/>
            </p:nvSpPr>
            <p:spPr bwMode="auto">
              <a:xfrm>
                <a:off x="6872617" y="3993888"/>
                <a:ext cx="47678" cy="42381"/>
              </a:xfrm>
              <a:custGeom>
                <a:avLst/>
                <a:gdLst>
                  <a:gd name="T0" fmla="*/ 11 w 36"/>
                  <a:gd name="T1" fmla="*/ 0 h 32"/>
                  <a:gd name="T2" fmla="*/ 0 w 36"/>
                  <a:gd name="T3" fmla="*/ 23 h 32"/>
                  <a:gd name="T4" fmla="*/ 15 w 36"/>
                  <a:gd name="T5" fmla="*/ 32 h 32"/>
                  <a:gd name="T6" fmla="*/ 36 w 36"/>
                  <a:gd name="T7" fmla="*/ 4 h 32"/>
                  <a:gd name="T8" fmla="*/ 11 w 36"/>
                  <a:gd name="T9" fmla="*/ 0 h 32"/>
                </a:gdLst>
                <a:ahLst/>
                <a:cxnLst>
                  <a:cxn ang="0">
                    <a:pos x="T0" y="T1"/>
                  </a:cxn>
                  <a:cxn ang="0">
                    <a:pos x="T2" y="T3"/>
                  </a:cxn>
                  <a:cxn ang="0">
                    <a:pos x="T4" y="T5"/>
                  </a:cxn>
                  <a:cxn ang="0">
                    <a:pos x="T6" y="T7"/>
                  </a:cxn>
                  <a:cxn ang="0">
                    <a:pos x="T8" y="T9"/>
                  </a:cxn>
                </a:cxnLst>
                <a:rect l="0" t="0" r="r" b="b"/>
                <a:pathLst>
                  <a:path w="36" h="32">
                    <a:moveTo>
                      <a:pt x="11" y="0"/>
                    </a:moveTo>
                    <a:lnTo>
                      <a:pt x="0" y="23"/>
                    </a:lnTo>
                    <a:lnTo>
                      <a:pt x="15" y="32"/>
                    </a:lnTo>
                    <a:lnTo>
                      <a:pt x="36" y="4"/>
                    </a:lnTo>
                    <a:lnTo>
                      <a:pt x="11"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95" name="Freeform 1132">
                <a:extLst>
                  <a:ext uri="{FF2B5EF4-FFF2-40B4-BE49-F238E27FC236}">
                    <a16:creationId xmlns:a16="http://schemas.microsoft.com/office/drawing/2014/main" id="{7A3F14D5-2DFA-49A0-B1A9-7B2B865997EE}"/>
                  </a:ext>
                </a:extLst>
              </p:cNvPr>
              <p:cNvSpPr>
                <a:spLocks/>
              </p:cNvSpPr>
              <p:nvPr/>
            </p:nvSpPr>
            <p:spPr bwMode="auto">
              <a:xfrm>
                <a:off x="6799775" y="4581920"/>
                <a:ext cx="202632" cy="64895"/>
              </a:xfrm>
              <a:custGeom>
                <a:avLst/>
                <a:gdLst>
                  <a:gd name="T0" fmla="*/ 128 w 153"/>
                  <a:gd name="T1" fmla="*/ 28 h 49"/>
                  <a:gd name="T2" fmla="*/ 119 w 153"/>
                  <a:gd name="T3" fmla="*/ 15 h 49"/>
                  <a:gd name="T4" fmla="*/ 8 w 153"/>
                  <a:gd name="T5" fmla="*/ 0 h 49"/>
                  <a:gd name="T6" fmla="*/ 0 w 153"/>
                  <a:gd name="T7" fmla="*/ 15 h 49"/>
                  <a:gd name="T8" fmla="*/ 25 w 153"/>
                  <a:gd name="T9" fmla="*/ 26 h 49"/>
                  <a:gd name="T10" fmla="*/ 153 w 153"/>
                  <a:gd name="T11" fmla="*/ 49 h 49"/>
                  <a:gd name="T12" fmla="*/ 151 w 153"/>
                  <a:gd name="T13" fmla="*/ 32 h 49"/>
                  <a:gd name="T14" fmla="*/ 128 w 153"/>
                  <a:gd name="T15" fmla="*/ 2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 h="49">
                    <a:moveTo>
                      <a:pt x="128" y="28"/>
                    </a:moveTo>
                    <a:lnTo>
                      <a:pt x="119" y="15"/>
                    </a:lnTo>
                    <a:lnTo>
                      <a:pt x="8" y="0"/>
                    </a:lnTo>
                    <a:lnTo>
                      <a:pt x="0" y="15"/>
                    </a:lnTo>
                    <a:lnTo>
                      <a:pt x="25" y="26"/>
                    </a:lnTo>
                    <a:lnTo>
                      <a:pt x="153" y="49"/>
                    </a:lnTo>
                    <a:lnTo>
                      <a:pt x="151" y="32"/>
                    </a:lnTo>
                    <a:lnTo>
                      <a:pt x="128" y="28"/>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96" name="Freeform 1133">
                <a:extLst>
                  <a:ext uri="{FF2B5EF4-FFF2-40B4-BE49-F238E27FC236}">
                    <a16:creationId xmlns:a16="http://schemas.microsoft.com/office/drawing/2014/main" id="{14CB0D1D-BA2E-4D67-BFAE-B37332BEC360}"/>
                  </a:ext>
                </a:extLst>
              </p:cNvPr>
              <p:cNvSpPr>
                <a:spLocks/>
              </p:cNvSpPr>
              <p:nvPr/>
            </p:nvSpPr>
            <p:spPr bwMode="auto">
              <a:xfrm>
                <a:off x="7124252" y="4026998"/>
                <a:ext cx="92708" cy="136413"/>
              </a:xfrm>
              <a:custGeom>
                <a:avLst/>
                <a:gdLst>
                  <a:gd name="T0" fmla="*/ 13 w 70"/>
                  <a:gd name="T1" fmla="*/ 82 h 103"/>
                  <a:gd name="T2" fmla="*/ 47 w 70"/>
                  <a:gd name="T3" fmla="*/ 92 h 103"/>
                  <a:gd name="T4" fmla="*/ 47 w 70"/>
                  <a:gd name="T5" fmla="*/ 82 h 103"/>
                  <a:gd name="T6" fmla="*/ 70 w 70"/>
                  <a:gd name="T7" fmla="*/ 103 h 103"/>
                  <a:gd name="T8" fmla="*/ 66 w 70"/>
                  <a:gd name="T9" fmla="*/ 82 h 103"/>
                  <a:gd name="T10" fmla="*/ 30 w 70"/>
                  <a:gd name="T11" fmla="*/ 71 h 103"/>
                  <a:gd name="T12" fmla="*/ 25 w 70"/>
                  <a:gd name="T13" fmla="*/ 56 h 103"/>
                  <a:gd name="T14" fmla="*/ 45 w 70"/>
                  <a:gd name="T15" fmla="*/ 28 h 103"/>
                  <a:gd name="T16" fmla="*/ 38 w 70"/>
                  <a:gd name="T17" fmla="*/ 0 h 103"/>
                  <a:gd name="T18" fmla="*/ 13 w 70"/>
                  <a:gd name="T19" fmla="*/ 0 h 103"/>
                  <a:gd name="T20" fmla="*/ 0 w 70"/>
                  <a:gd name="T21" fmla="*/ 41 h 103"/>
                  <a:gd name="T22" fmla="*/ 13 w 70"/>
                  <a:gd name="T23" fmla="*/ 8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103">
                    <a:moveTo>
                      <a:pt x="13" y="82"/>
                    </a:moveTo>
                    <a:lnTo>
                      <a:pt x="47" y="92"/>
                    </a:lnTo>
                    <a:lnTo>
                      <a:pt x="47" y="82"/>
                    </a:lnTo>
                    <a:lnTo>
                      <a:pt x="70" y="103"/>
                    </a:lnTo>
                    <a:lnTo>
                      <a:pt x="66" y="82"/>
                    </a:lnTo>
                    <a:lnTo>
                      <a:pt x="30" y="71"/>
                    </a:lnTo>
                    <a:lnTo>
                      <a:pt x="25" y="56"/>
                    </a:lnTo>
                    <a:lnTo>
                      <a:pt x="45" y="28"/>
                    </a:lnTo>
                    <a:lnTo>
                      <a:pt x="38" y="0"/>
                    </a:lnTo>
                    <a:lnTo>
                      <a:pt x="13" y="0"/>
                    </a:lnTo>
                    <a:lnTo>
                      <a:pt x="0" y="41"/>
                    </a:lnTo>
                    <a:lnTo>
                      <a:pt x="13" y="82"/>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97" name="Freeform 1134">
                <a:extLst>
                  <a:ext uri="{FF2B5EF4-FFF2-40B4-BE49-F238E27FC236}">
                    <a16:creationId xmlns:a16="http://schemas.microsoft.com/office/drawing/2014/main" id="{9BCD7B2A-44DF-4F0E-9363-3ACF4D3CF021}"/>
                  </a:ext>
                </a:extLst>
              </p:cNvPr>
              <p:cNvSpPr>
                <a:spLocks/>
              </p:cNvSpPr>
              <p:nvPr/>
            </p:nvSpPr>
            <p:spPr bwMode="auto">
              <a:xfrm>
                <a:off x="7132198" y="4146194"/>
                <a:ext cx="25163" cy="25163"/>
              </a:xfrm>
              <a:custGeom>
                <a:avLst/>
                <a:gdLst>
                  <a:gd name="T0" fmla="*/ 15 w 19"/>
                  <a:gd name="T1" fmla="*/ 19 h 19"/>
                  <a:gd name="T2" fmla="*/ 19 w 19"/>
                  <a:gd name="T3" fmla="*/ 2 h 19"/>
                  <a:gd name="T4" fmla="*/ 11 w 19"/>
                  <a:gd name="T5" fmla="*/ 0 h 19"/>
                  <a:gd name="T6" fmla="*/ 0 w 19"/>
                  <a:gd name="T7" fmla="*/ 0 h 19"/>
                  <a:gd name="T8" fmla="*/ 15 w 19"/>
                  <a:gd name="T9" fmla="*/ 19 h 19"/>
                </a:gdLst>
                <a:ahLst/>
                <a:cxnLst>
                  <a:cxn ang="0">
                    <a:pos x="T0" y="T1"/>
                  </a:cxn>
                  <a:cxn ang="0">
                    <a:pos x="T2" y="T3"/>
                  </a:cxn>
                  <a:cxn ang="0">
                    <a:pos x="T4" y="T5"/>
                  </a:cxn>
                  <a:cxn ang="0">
                    <a:pos x="T6" y="T7"/>
                  </a:cxn>
                  <a:cxn ang="0">
                    <a:pos x="T8" y="T9"/>
                  </a:cxn>
                </a:cxnLst>
                <a:rect l="0" t="0" r="r" b="b"/>
                <a:pathLst>
                  <a:path w="19" h="19">
                    <a:moveTo>
                      <a:pt x="15" y="19"/>
                    </a:moveTo>
                    <a:lnTo>
                      <a:pt x="19" y="2"/>
                    </a:lnTo>
                    <a:lnTo>
                      <a:pt x="11" y="0"/>
                    </a:lnTo>
                    <a:lnTo>
                      <a:pt x="0" y="0"/>
                    </a:lnTo>
                    <a:lnTo>
                      <a:pt x="15" y="19"/>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98" name="Freeform 1135">
                <a:extLst>
                  <a:ext uri="{FF2B5EF4-FFF2-40B4-BE49-F238E27FC236}">
                    <a16:creationId xmlns:a16="http://schemas.microsoft.com/office/drawing/2014/main" id="{327C6262-C611-4853-9860-E66EA37542E9}"/>
                  </a:ext>
                </a:extLst>
              </p:cNvPr>
              <p:cNvSpPr>
                <a:spLocks/>
              </p:cNvSpPr>
              <p:nvPr/>
            </p:nvSpPr>
            <p:spPr bwMode="auto">
              <a:xfrm>
                <a:off x="7169281" y="4180628"/>
                <a:ext cx="22515" cy="37083"/>
              </a:xfrm>
              <a:custGeom>
                <a:avLst/>
                <a:gdLst>
                  <a:gd name="T0" fmla="*/ 2 w 17"/>
                  <a:gd name="T1" fmla="*/ 28 h 28"/>
                  <a:gd name="T2" fmla="*/ 17 w 17"/>
                  <a:gd name="T3" fmla="*/ 15 h 28"/>
                  <a:gd name="T4" fmla="*/ 0 w 17"/>
                  <a:gd name="T5" fmla="*/ 0 h 28"/>
                  <a:gd name="T6" fmla="*/ 2 w 17"/>
                  <a:gd name="T7" fmla="*/ 28 h 28"/>
                </a:gdLst>
                <a:ahLst/>
                <a:cxnLst>
                  <a:cxn ang="0">
                    <a:pos x="T0" y="T1"/>
                  </a:cxn>
                  <a:cxn ang="0">
                    <a:pos x="T2" y="T3"/>
                  </a:cxn>
                  <a:cxn ang="0">
                    <a:pos x="T4" y="T5"/>
                  </a:cxn>
                  <a:cxn ang="0">
                    <a:pos x="T6" y="T7"/>
                  </a:cxn>
                </a:cxnLst>
                <a:rect l="0" t="0" r="r" b="b"/>
                <a:pathLst>
                  <a:path w="17" h="28">
                    <a:moveTo>
                      <a:pt x="2" y="28"/>
                    </a:moveTo>
                    <a:lnTo>
                      <a:pt x="17" y="15"/>
                    </a:lnTo>
                    <a:lnTo>
                      <a:pt x="0" y="0"/>
                    </a:lnTo>
                    <a:lnTo>
                      <a:pt x="2" y="28"/>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99" name="Freeform 1136">
                <a:extLst>
                  <a:ext uri="{FF2B5EF4-FFF2-40B4-BE49-F238E27FC236}">
                    <a16:creationId xmlns:a16="http://schemas.microsoft.com/office/drawing/2014/main" id="{048CF9F4-8529-453D-B13D-15120FDC4413}"/>
                  </a:ext>
                </a:extLst>
              </p:cNvPr>
              <p:cNvSpPr>
                <a:spLocks/>
              </p:cNvSpPr>
              <p:nvPr/>
            </p:nvSpPr>
            <p:spPr bwMode="auto">
              <a:xfrm>
                <a:off x="7171930" y="4228306"/>
                <a:ext cx="99329" cy="96681"/>
              </a:xfrm>
              <a:custGeom>
                <a:avLst/>
                <a:gdLst>
                  <a:gd name="T0" fmla="*/ 40 w 75"/>
                  <a:gd name="T1" fmla="*/ 64 h 73"/>
                  <a:gd name="T2" fmla="*/ 60 w 75"/>
                  <a:gd name="T3" fmla="*/ 73 h 73"/>
                  <a:gd name="T4" fmla="*/ 66 w 75"/>
                  <a:gd name="T5" fmla="*/ 43 h 73"/>
                  <a:gd name="T6" fmla="*/ 72 w 75"/>
                  <a:gd name="T7" fmla="*/ 60 h 73"/>
                  <a:gd name="T8" fmla="*/ 75 w 75"/>
                  <a:gd name="T9" fmla="*/ 17 h 73"/>
                  <a:gd name="T10" fmla="*/ 62 w 75"/>
                  <a:gd name="T11" fmla="*/ 0 h 73"/>
                  <a:gd name="T12" fmla="*/ 34 w 75"/>
                  <a:gd name="T13" fmla="*/ 28 h 73"/>
                  <a:gd name="T14" fmla="*/ 17 w 75"/>
                  <a:gd name="T15" fmla="*/ 24 h 73"/>
                  <a:gd name="T16" fmla="*/ 0 w 75"/>
                  <a:gd name="T17" fmla="*/ 49 h 73"/>
                  <a:gd name="T18" fmla="*/ 28 w 75"/>
                  <a:gd name="T19" fmla="*/ 32 h 73"/>
                  <a:gd name="T20" fmla="*/ 40 w 75"/>
                  <a:gd name="T21"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73">
                    <a:moveTo>
                      <a:pt x="40" y="64"/>
                    </a:moveTo>
                    <a:lnTo>
                      <a:pt x="60" y="73"/>
                    </a:lnTo>
                    <a:lnTo>
                      <a:pt x="66" y="43"/>
                    </a:lnTo>
                    <a:lnTo>
                      <a:pt x="72" y="60"/>
                    </a:lnTo>
                    <a:lnTo>
                      <a:pt x="75" y="17"/>
                    </a:lnTo>
                    <a:lnTo>
                      <a:pt x="62" y="0"/>
                    </a:lnTo>
                    <a:lnTo>
                      <a:pt x="34" y="28"/>
                    </a:lnTo>
                    <a:lnTo>
                      <a:pt x="17" y="24"/>
                    </a:lnTo>
                    <a:lnTo>
                      <a:pt x="0" y="49"/>
                    </a:lnTo>
                    <a:lnTo>
                      <a:pt x="28" y="32"/>
                    </a:lnTo>
                    <a:lnTo>
                      <a:pt x="40" y="64"/>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00" name="Freeform 1137">
                <a:extLst>
                  <a:ext uri="{FF2B5EF4-FFF2-40B4-BE49-F238E27FC236}">
                    <a16:creationId xmlns:a16="http://schemas.microsoft.com/office/drawing/2014/main" id="{8FA65D45-96BA-44D5-85B2-6A3A7A8B23E0}"/>
                  </a:ext>
                </a:extLst>
              </p:cNvPr>
              <p:cNvSpPr>
                <a:spLocks/>
              </p:cNvSpPr>
              <p:nvPr/>
            </p:nvSpPr>
            <p:spPr bwMode="auto">
              <a:xfrm>
                <a:off x="7183849" y="4205792"/>
                <a:ext cx="22515" cy="39732"/>
              </a:xfrm>
              <a:custGeom>
                <a:avLst/>
                <a:gdLst>
                  <a:gd name="T0" fmla="*/ 10 w 17"/>
                  <a:gd name="T1" fmla="*/ 30 h 30"/>
                  <a:gd name="T2" fmla="*/ 17 w 17"/>
                  <a:gd name="T3" fmla="*/ 0 h 30"/>
                  <a:gd name="T4" fmla="*/ 4 w 17"/>
                  <a:gd name="T5" fmla="*/ 13 h 30"/>
                  <a:gd name="T6" fmla="*/ 0 w 17"/>
                  <a:gd name="T7" fmla="*/ 19 h 30"/>
                  <a:gd name="T8" fmla="*/ 10 w 17"/>
                  <a:gd name="T9" fmla="*/ 30 h 30"/>
                </a:gdLst>
                <a:ahLst/>
                <a:cxnLst>
                  <a:cxn ang="0">
                    <a:pos x="T0" y="T1"/>
                  </a:cxn>
                  <a:cxn ang="0">
                    <a:pos x="T2" y="T3"/>
                  </a:cxn>
                  <a:cxn ang="0">
                    <a:pos x="T4" y="T5"/>
                  </a:cxn>
                  <a:cxn ang="0">
                    <a:pos x="T6" y="T7"/>
                  </a:cxn>
                  <a:cxn ang="0">
                    <a:pos x="T8" y="T9"/>
                  </a:cxn>
                </a:cxnLst>
                <a:rect l="0" t="0" r="r" b="b"/>
                <a:pathLst>
                  <a:path w="17" h="30">
                    <a:moveTo>
                      <a:pt x="10" y="30"/>
                    </a:moveTo>
                    <a:lnTo>
                      <a:pt x="17" y="0"/>
                    </a:lnTo>
                    <a:lnTo>
                      <a:pt x="4" y="13"/>
                    </a:lnTo>
                    <a:lnTo>
                      <a:pt x="0" y="19"/>
                    </a:lnTo>
                    <a:lnTo>
                      <a:pt x="10" y="3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01" name="Freeform 1138">
                <a:extLst>
                  <a:ext uri="{FF2B5EF4-FFF2-40B4-BE49-F238E27FC236}">
                    <a16:creationId xmlns:a16="http://schemas.microsoft.com/office/drawing/2014/main" id="{5CC2EB97-5ED4-48BB-A373-D63264F65E9D}"/>
                  </a:ext>
                </a:extLst>
              </p:cNvPr>
              <p:cNvSpPr>
                <a:spLocks/>
              </p:cNvSpPr>
              <p:nvPr/>
            </p:nvSpPr>
            <p:spPr bwMode="auto">
              <a:xfrm>
                <a:off x="7126901" y="3874693"/>
                <a:ext cx="42381" cy="74166"/>
              </a:xfrm>
              <a:custGeom>
                <a:avLst/>
                <a:gdLst>
                  <a:gd name="T0" fmla="*/ 32 w 32"/>
                  <a:gd name="T1" fmla="*/ 0 h 56"/>
                  <a:gd name="T2" fmla="*/ 15 w 32"/>
                  <a:gd name="T3" fmla="*/ 2 h 56"/>
                  <a:gd name="T4" fmla="*/ 0 w 32"/>
                  <a:gd name="T5" fmla="*/ 24 h 56"/>
                  <a:gd name="T6" fmla="*/ 13 w 32"/>
                  <a:gd name="T7" fmla="*/ 56 h 56"/>
                  <a:gd name="T8" fmla="*/ 32 w 32"/>
                  <a:gd name="T9" fmla="*/ 0 h 56"/>
                </a:gdLst>
                <a:ahLst/>
                <a:cxnLst>
                  <a:cxn ang="0">
                    <a:pos x="T0" y="T1"/>
                  </a:cxn>
                  <a:cxn ang="0">
                    <a:pos x="T2" y="T3"/>
                  </a:cxn>
                  <a:cxn ang="0">
                    <a:pos x="T4" y="T5"/>
                  </a:cxn>
                  <a:cxn ang="0">
                    <a:pos x="T6" y="T7"/>
                  </a:cxn>
                  <a:cxn ang="0">
                    <a:pos x="T8" y="T9"/>
                  </a:cxn>
                </a:cxnLst>
                <a:rect l="0" t="0" r="r" b="b"/>
                <a:pathLst>
                  <a:path w="32" h="56">
                    <a:moveTo>
                      <a:pt x="32" y="0"/>
                    </a:moveTo>
                    <a:lnTo>
                      <a:pt x="15" y="2"/>
                    </a:lnTo>
                    <a:lnTo>
                      <a:pt x="0" y="24"/>
                    </a:lnTo>
                    <a:lnTo>
                      <a:pt x="13" y="56"/>
                    </a:lnTo>
                    <a:lnTo>
                      <a:pt x="32"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02" name="Freeform 1139">
                <a:extLst>
                  <a:ext uri="{FF2B5EF4-FFF2-40B4-BE49-F238E27FC236}">
                    <a16:creationId xmlns:a16="http://schemas.microsoft.com/office/drawing/2014/main" id="{8489C3FB-81A9-4340-99AE-9B9FA373BC5C}"/>
                  </a:ext>
                </a:extLst>
              </p:cNvPr>
              <p:cNvSpPr>
                <a:spLocks/>
              </p:cNvSpPr>
              <p:nvPr/>
            </p:nvSpPr>
            <p:spPr bwMode="auto">
              <a:xfrm>
                <a:off x="7346750" y="3660141"/>
                <a:ext cx="50327" cy="62247"/>
              </a:xfrm>
              <a:custGeom>
                <a:avLst/>
                <a:gdLst>
                  <a:gd name="T0" fmla="*/ 28 w 38"/>
                  <a:gd name="T1" fmla="*/ 47 h 47"/>
                  <a:gd name="T2" fmla="*/ 38 w 38"/>
                  <a:gd name="T3" fmla="*/ 17 h 47"/>
                  <a:gd name="T4" fmla="*/ 32 w 38"/>
                  <a:gd name="T5" fmla="*/ 2 h 47"/>
                  <a:gd name="T6" fmla="*/ 13 w 38"/>
                  <a:gd name="T7" fmla="*/ 0 h 47"/>
                  <a:gd name="T8" fmla="*/ 0 w 38"/>
                  <a:gd name="T9" fmla="*/ 13 h 47"/>
                  <a:gd name="T10" fmla="*/ 0 w 38"/>
                  <a:gd name="T11" fmla="*/ 23 h 47"/>
                  <a:gd name="T12" fmla="*/ 9 w 38"/>
                  <a:gd name="T13" fmla="*/ 13 h 47"/>
                  <a:gd name="T14" fmla="*/ 13 w 38"/>
                  <a:gd name="T15" fmla="*/ 19 h 47"/>
                  <a:gd name="T16" fmla="*/ 9 w 38"/>
                  <a:gd name="T17" fmla="*/ 47 h 47"/>
                  <a:gd name="T18" fmla="*/ 28 w 38"/>
                  <a:gd name="T19"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47">
                    <a:moveTo>
                      <a:pt x="28" y="47"/>
                    </a:moveTo>
                    <a:lnTo>
                      <a:pt x="38" y="17"/>
                    </a:lnTo>
                    <a:lnTo>
                      <a:pt x="32" y="2"/>
                    </a:lnTo>
                    <a:lnTo>
                      <a:pt x="13" y="0"/>
                    </a:lnTo>
                    <a:lnTo>
                      <a:pt x="0" y="13"/>
                    </a:lnTo>
                    <a:lnTo>
                      <a:pt x="0" y="23"/>
                    </a:lnTo>
                    <a:lnTo>
                      <a:pt x="9" y="13"/>
                    </a:lnTo>
                    <a:lnTo>
                      <a:pt x="13" y="19"/>
                    </a:lnTo>
                    <a:lnTo>
                      <a:pt x="9" y="47"/>
                    </a:lnTo>
                    <a:lnTo>
                      <a:pt x="28" y="47"/>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03" name="Freeform 1140">
                <a:extLst>
                  <a:ext uri="{FF2B5EF4-FFF2-40B4-BE49-F238E27FC236}">
                    <a16:creationId xmlns:a16="http://schemas.microsoft.com/office/drawing/2014/main" id="{EB149D7D-92FB-49B2-A5E6-A325994F767C}"/>
                  </a:ext>
                </a:extLst>
              </p:cNvPr>
              <p:cNvSpPr>
                <a:spLocks/>
              </p:cNvSpPr>
              <p:nvPr/>
            </p:nvSpPr>
            <p:spPr bwMode="auto">
              <a:xfrm>
                <a:off x="7371913" y="3464131"/>
                <a:ext cx="254283" cy="203957"/>
              </a:xfrm>
              <a:custGeom>
                <a:avLst/>
                <a:gdLst>
                  <a:gd name="T0" fmla="*/ 0 w 192"/>
                  <a:gd name="T1" fmla="*/ 146 h 154"/>
                  <a:gd name="T2" fmla="*/ 79 w 192"/>
                  <a:gd name="T3" fmla="*/ 133 h 154"/>
                  <a:gd name="T4" fmla="*/ 83 w 192"/>
                  <a:gd name="T5" fmla="*/ 154 h 154"/>
                  <a:gd name="T6" fmla="*/ 105 w 192"/>
                  <a:gd name="T7" fmla="*/ 141 h 154"/>
                  <a:gd name="T8" fmla="*/ 102 w 192"/>
                  <a:gd name="T9" fmla="*/ 126 h 154"/>
                  <a:gd name="T10" fmla="*/ 126 w 192"/>
                  <a:gd name="T11" fmla="*/ 135 h 154"/>
                  <a:gd name="T12" fmla="*/ 154 w 192"/>
                  <a:gd name="T13" fmla="*/ 114 h 154"/>
                  <a:gd name="T14" fmla="*/ 154 w 192"/>
                  <a:gd name="T15" fmla="*/ 129 h 154"/>
                  <a:gd name="T16" fmla="*/ 162 w 192"/>
                  <a:gd name="T17" fmla="*/ 122 h 154"/>
                  <a:gd name="T18" fmla="*/ 175 w 192"/>
                  <a:gd name="T19" fmla="*/ 88 h 154"/>
                  <a:gd name="T20" fmla="*/ 175 w 192"/>
                  <a:gd name="T21" fmla="*/ 64 h 154"/>
                  <a:gd name="T22" fmla="*/ 192 w 192"/>
                  <a:gd name="T23" fmla="*/ 37 h 154"/>
                  <a:gd name="T24" fmla="*/ 179 w 192"/>
                  <a:gd name="T25" fmla="*/ 0 h 154"/>
                  <a:gd name="T26" fmla="*/ 171 w 192"/>
                  <a:gd name="T27" fmla="*/ 0 h 154"/>
                  <a:gd name="T28" fmla="*/ 175 w 192"/>
                  <a:gd name="T29" fmla="*/ 11 h 154"/>
                  <a:gd name="T30" fmla="*/ 160 w 192"/>
                  <a:gd name="T31" fmla="*/ 9 h 154"/>
                  <a:gd name="T32" fmla="*/ 151 w 192"/>
                  <a:gd name="T33" fmla="*/ 52 h 154"/>
                  <a:gd name="T34" fmla="*/ 134 w 192"/>
                  <a:gd name="T35" fmla="*/ 79 h 154"/>
                  <a:gd name="T36" fmla="*/ 111 w 192"/>
                  <a:gd name="T37" fmla="*/ 92 h 154"/>
                  <a:gd name="T38" fmla="*/ 111 w 192"/>
                  <a:gd name="T39" fmla="*/ 79 h 154"/>
                  <a:gd name="T40" fmla="*/ 102 w 192"/>
                  <a:gd name="T41" fmla="*/ 82 h 154"/>
                  <a:gd name="T42" fmla="*/ 83 w 192"/>
                  <a:gd name="T43" fmla="*/ 118 h 154"/>
                  <a:gd name="T44" fmla="*/ 34 w 192"/>
                  <a:gd name="T45" fmla="*/ 118 h 154"/>
                  <a:gd name="T46" fmla="*/ 0 w 192"/>
                  <a:gd name="T47" fmla="*/ 14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2" h="154">
                    <a:moveTo>
                      <a:pt x="0" y="146"/>
                    </a:moveTo>
                    <a:lnTo>
                      <a:pt x="79" y="133"/>
                    </a:lnTo>
                    <a:lnTo>
                      <a:pt x="83" y="154"/>
                    </a:lnTo>
                    <a:lnTo>
                      <a:pt x="105" y="141"/>
                    </a:lnTo>
                    <a:lnTo>
                      <a:pt x="102" y="126"/>
                    </a:lnTo>
                    <a:lnTo>
                      <a:pt x="126" y="135"/>
                    </a:lnTo>
                    <a:lnTo>
                      <a:pt x="154" y="114"/>
                    </a:lnTo>
                    <a:lnTo>
                      <a:pt x="154" y="129"/>
                    </a:lnTo>
                    <a:lnTo>
                      <a:pt x="162" y="122"/>
                    </a:lnTo>
                    <a:lnTo>
                      <a:pt x="175" y="88"/>
                    </a:lnTo>
                    <a:lnTo>
                      <a:pt x="175" y="64"/>
                    </a:lnTo>
                    <a:lnTo>
                      <a:pt x="192" y="37"/>
                    </a:lnTo>
                    <a:lnTo>
                      <a:pt x="179" y="0"/>
                    </a:lnTo>
                    <a:lnTo>
                      <a:pt x="171" y="0"/>
                    </a:lnTo>
                    <a:lnTo>
                      <a:pt x="175" y="11"/>
                    </a:lnTo>
                    <a:lnTo>
                      <a:pt x="160" y="9"/>
                    </a:lnTo>
                    <a:lnTo>
                      <a:pt x="151" y="52"/>
                    </a:lnTo>
                    <a:lnTo>
                      <a:pt x="134" y="79"/>
                    </a:lnTo>
                    <a:lnTo>
                      <a:pt x="111" y="92"/>
                    </a:lnTo>
                    <a:lnTo>
                      <a:pt x="111" y="79"/>
                    </a:lnTo>
                    <a:lnTo>
                      <a:pt x="102" y="82"/>
                    </a:lnTo>
                    <a:lnTo>
                      <a:pt x="83" y="118"/>
                    </a:lnTo>
                    <a:lnTo>
                      <a:pt x="34" y="118"/>
                    </a:lnTo>
                    <a:lnTo>
                      <a:pt x="0" y="146"/>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04" name="Freeform 1141">
                <a:extLst>
                  <a:ext uri="{FF2B5EF4-FFF2-40B4-BE49-F238E27FC236}">
                    <a16:creationId xmlns:a16="http://schemas.microsoft.com/office/drawing/2014/main" id="{B656DA95-F34F-402B-92A9-4A30EFFD92CA}"/>
                  </a:ext>
                </a:extLst>
              </p:cNvPr>
              <p:cNvSpPr>
                <a:spLocks/>
              </p:cNvSpPr>
              <p:nvPr/>
            </p:nvSpPr>
            <p:spPr bwMode="auto">
              <a:xfrm>
                <a:off x="7401050" y="3650870"/>
                <a:ext cx="52976" cy="37083"/>
              </a:xfrm>
              <a:custGeom>
                <a:avLst/>
                <a:gdLst>
                  <a:gd name="T0" fmla="*/ 36 w 40"/>
                  <a:gd name="T1" fmla="*/ 17 h 28"/>
                  <a:gd name="T2" fmla="*/ 40 w 40"/>
                  <a:gd name="T3" fmla="*/ 0 h 28"/>
                  <a:gd name="T4" fmla="*/ 0 w 40"/>
                  <a:gd name="T5" fmla="*/ 15 h 28"/>
                  <a:gd name="T6" fmla="*/ 14 w 40"/>
                  <a:gd name="T7" fmla="*/ 28 h 28"/>
                  <a:gd name="T8" fmla="*/ 36 w 40"/>
                  <a:gd name="T9" fmla="*/ 17 h 28"/>
                </a:gdLst>
                <a:ahLst/>
                <a:cxnLst>
                  <a:cxn ang="0">
                    <a:pos x="T0" y="T1"/>
                  </a:cxn>
                  <a:cxn ang="0">
                    <a:pos x="T2" y="T3"/>
                  </a:cxn>
                  <a:cxn ang="0">
                    <a:pos x="T4" y="T5"/>
                  </a:cxn>
                  <a:cxn ang="0">
                    <a:pos x="T6" y="T7"/>
                  </a:cxn>
                  <a:cxn ang="0">
                    <a:pos x="T8" y="T9"/>
                  </a:cxn>
                </a:cxnLst>
                <a:rect l="0" t="0" r="r" b="b"/>
                <a:pathLst>
                  <a:path w="40" h="28">
                    <a:moveTo>
                      <a:pt x="36" y="17"/>
                    </a:moveTo>
                    <a:lnTo>
                      <a:pt x="40" y="0"/>
                    </a:lnTo>
                    <a:lnTo>
                      <a:pt x="0" y="15"/>
                    </a:lnTo>
                    <a:lnTo>
                      <a:pt x="14" y="28"/>
                    </a:lnTo>
                    <a:lnTo>
                      <a:pt x="36" y="17"/>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05" name="Freeform 1142">
                <a:extLst>
                  <a:ext uri="{FF2B5EF4-FFF2-40B4-BE49-F238E27FC236}">
                    <a16:creationId xmlns:a16="http://schemas.microsoft.com/office/drawing/2014/main" id="{39B19B92-673C-4D8F-839D-9BDA83A48353}"/>
                  </a:ext>
                </a:extLst>
              </p:cNvPr>
              <p:cNvSpPr>
                <a:spLocks/>
              </p:cNvSpPr>
              <p:nvPr/>
            </p:nvSpPr>
            <p:spPr bwMode="auto">
              <a:xfrm>
                <a:off x="7575870" y="3354206"/>
                <a:ext cx="132439" cy="109925"/>
              </a:xfrm>
              <a:custGeom>
                <a:avLst/>
                <a:gdLst>
                  <a:gd name="T0" fmla="*/ 23 w 100"/>
                  <a:gd name="T1" fmla="*/ 75 h 83"/>
                  <a:gd name="T2" fmla="*/ 10 w 100"/>
                  <a:gd name="T3" fmla="*/ 60 h 83"/>
                  <a:gd name="T4" fmla="*/ 59 w 100"/>
                  <a:gd name="T5" fmla="*/ 73 h 83"/>
                  <a:gd name="T6" fmla="*/ 70 w 100"/>
                  <a:gd name="T7" fmla="*/ 53 h 83"/>
                  <a:gd name="T8" fmla="*/ 100 w 100"/>
                  <a:gd name="T9" fmla="*/ 47 h 83"/>
                  <a:gd name="T10" fmla="*/ 89 w 100"/>
                  <a:gd name="T11" fmla="*/ 32 h 83"/>
                  <a:gd name="T12" fmla="*/ 93 w 100"/>
                  <a:gd name="T13" fmla="*/ 21 h 83"/>
                  <a:gd name="T14" fmla="*/ 66 w 100"/>
                  <a:gd name="T15" fmla="*/ 24 h 83"/>
                  <a:gd name="T16" fmla="*/ 36 w 100"/>
                  <a:gd name="T17" fmla="*/ 0 h 83"/>
                  <a:gd name="T18" fmla="*/ 23 w 100"/>
                  <a:gd name="T19" fmla="*/ 47 h 83"/>
                  <a:gd name="T20" fmla="*/ 10 w 100"/>
                  <a:gd name="T21" fmla="*/ 45 h 83"/>
                  <a:gd name="T22" fmla="*/ 0 w 100"/>
                  <a:gd name="T23" fmla="*/ 60 h 83"/>
                  <a:gd name="T24" fmla="*/ 4 w 100"/>
                  <a:gd name="T25" fmla="*/ 83 h 83"/>
                  <a:gd name="T26" fmla="*/ 23 w 100"/>
                  <a:gd name="T27" fmla="*/ 7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0" h="83">
                    <a:moveTo>
                      <a:pt x="23" y="75"/>
                    </a:moveTo>
                    <a:lnTo>
                      <a:pt x="10" y="60"/>
                    </a:lnTo>
                    <a:lnTo>
                      <a:pt x="59" y="73"/>
                    </a:lnTo>
                    <a:lnTo>
                      <a:pt x="70" y="53"/>
                    </a:lnTo>
                    <a:lnTo>
                      <a:pt x="100" y="47"/>
                    </a:lnTo>
                    <a:lnTo>
                      <a:pt x="89" y="32"/>
                    </a:lnTo>
                    <a:lnTo>
                      <a:pt x="93" y="21"/>
                    </a:lnTo>
                    <a:lnTo>
                      <a:pt x="66" y="24"/>
                    </a:lnTo>
                    <a:lnTo>
                      <a:pt x="36" y="0"/>
                    </a:lnTo>
                    <a:lnTo>
                      <a:pt x="23" y="47"/>
                    </a:lnTo>
                    <a:lnTo>
                      <a:pt x="10" y="45"/>
                    </a:lnTo>
                    <a:lnTo>
                      <a:pt x="0" y="60"/>
                    </a:lnTo>
                    <a:lnTo>
                      <a:pt x="4" y="83"/>
                    </a:lnTo>
                    <a:lnTo>
                      <a:pt x="23" y="75"/>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06" name="Freeform 1143">
                <a:extLst>
                  <a:ext uri="{FF2B5EF4-FFF2-40B4-BE49-F238E27FC236}">
                    <a16:creationId xmlns:a16="http://schemas.microsoft.com/office/drawing/2014/main" id="{069A11CC-1C03-4957-AD3D-9A637F0DDBC0}"/>
                  </a:ext>
                </a:extLst>
              </p:cNvPr>
              <p:cNvSpPr>
                <a:spLocks noEditPoints="1"/>
              </p:cNvSpPr>
              <p:nvPr/>
            </p:nvSpPr>
            <p:spPr bwMode="auto">
              <a:xfrm>
                <a:off x="5414460" y="3117141"/>
                <a:ext cx="2044862" cy="1297906"/>
              </a:xfrm>
              <a:custGeom>
                <a:avLst/>
                <a:gdLst>
                  <a:gd name="T0" fmla="*/ 1485 w 1544"/>
                  <a:gd name="T1" fmla="*/ 220 h 980"/>
                  <a:gd name="T2" fmla="*/ 1421 w 1544"/>
                  <a:gd name="T3" fmla="*/ 87 h 980"/>
                  <a:gd name="T4" fmla="*/ 1255 w 1544"/>
                  <a:gd name="T5" fmla="*/ 89 h 980"/>
                  <a:gd name="T6" fmla="*/ 1001 w 1544"/>
                  <a:gd name="T7" fmla="*/ 72 h 980"/>
                  <a:gd name="T8" fmla="*/ 743 w 1544"/>
                  <a:gd name="T9" fmla="*/ 102 h 980"/>
                  <a:gd name="T10" fmla="*/ 662 w 1544"/>
                  <a:gd name="T11" fmla="*/ 141 h 980"/>
                  <a:gd name="T12" fmla="*/ 509 w 1544"/>
                  <a:gd name="T13" fmla="*/ 288 h 980"/>
                  <a:gd name="T14" fmla="*/ 469 w 1544"/>
                  <a:gd name="T15" fmla="*/ 354 h 980"/>
                  <a:gd name="T16" fmla="*/ 292 w 1544"/>
                  <a:gd name="T17" fmla="*/ 371 h 980"/>
                  <a:gd name="T18" fmla="*/ 85 w 1544"/>
                  <a:gd name="T19" fmla="*/ 337 h 980"/>
                  <a:gd name="T20" fmla="*/ 0 w 1544"/>
                  <a:gd name="T21" fmla="*/ 301 h 980"/>
                  <a:gd name="T22" fmla="*/ 75 w 1544"/>
                  <a:gd name="T23" fmla="*/ 480 h 980"/>
                  <a:gd name="T24" fmla="*/ 226 w 1544"/>
                  <a:gd name="T25" fmla="*/ 559 h 980"/>
                  <a:gd name="T26" fmla="*/ 379 w 1544"/>
                  <a:gd name="T27" fmla="*/ 566 h 980"/>
                  <a:gd name="T28" fmla="*/ 447 w 1544"/>
                  <a:gd name="T29" fmla="*/ 647 h 980"/>
                  <a:gd name="T30" fmla="*/ 526 w 1544"/>
                  <a:gd name="T31" fmla="*/ 796 h 980"/>
                  <a:gd name="T32" fmla="*/ 760 w 1544"/>
                  <a:gd name="T33" fmla="*/ 632 h 980"/>
                  <a:gd name="T34" fmla="*/ 807 w 1544"/>
                  <a:gd name="T35" fmla="*/ 615 h 980"/>
                  <a:gd name="T36" fmla="*/ 907 w 1544"/>
                  <a:gd name="T37" fmla="*/ 517 h 980"/>
                  <a:gd name="T38" fmla="*/ 907 w 1544"/>
                  <a:gd name="T39" fmla="*/ 517 h 980"/>
                  <a:gd name="T40" fmla="*/ 854 w 1544"/>
                  <a:gd name="T41" fmla="*/ 730 h 980"/>
                  <a:gd name="T42" fmla="*/ 922 w 1544"/>
                  <a:gd name="T43" fmla="*/ 867 h 980"/>
                  <a:gd name="T44" fmla="*/ 990 w 1544"/>
                  <a:gd name="T45" fmla="*/ 899 h 980"/>
                  <a:gd name="T46" fmla="*/ 995 w 1544"/>
                  <a:gd name="T47" fmla="*/ 771 h 980"/>
                  <a:gd name="T48" fmla="*/ 1029 w 1544"/>
                  <a:gd name="T49" fmla="*/ 828 h 980"/>
                  <a:gd name="T50" fmla="*/ 1101 w 1544"/>
                  <a:gd name="T51" fmla="*/ 743 h 980"/>
                  <a:gd name="T52" fmla="*/ 990 w 1544"/>
                  <a:gd name="T53" fmla="*/ 617 h 980"/>
                  <a:gd name="T54" fmla="*/ 1172 w 1544"/>
                  <a:gd name="T55" fmla="*/ 628 h 980"/>
                  <a:gd name="T56" fmla="*/ 1325 w 1544"/>
                  <a:gd name="T57" fmla="*/ 482 h 980"/>
                  <a:gd name="T58" fmla="*/ 1295 w 1544"/>
                  <a:gd name="T59" fmla="*/ 363 h 980"/>
                  <a:gd name="T60" fmla="*/ 1323 w 1544"/>
                  <a:gd name="T61" fmla="*/ 269 h 980"/>
                  <a:gd name="T62" fmla="*/ 1431 w 1544"/>
                  <a:gd name="T63" fmla="*/ 262 h 980"/>
                  <a:gd name="T64" fmla="*/ 1397 w 1544"/>
                  <a:gd name="T65" fmla="*/ 399 h 980"/>
                  <a:gd name="T66" fmla="*/ 1421 w 1544"/>
                  <a:gd name="T67" fmla="*/ 294 h 980"/>
                  <a:gd name="T68" fmla="*/ 1218 w 1544"/>
                  <a:gd name="T69" fmla="*/ 130 h 980"/>
                  <a:gd name="T70" fmla="*/ 777 w 1544"/>
                  <a:gd name="T71" fmla="*/ 512 h 980"/>
                  <a:gd name="T72" fmla="*/ 758 w 1544"/>
                  <a:gd name="T73" fmla="*/ 519 h 980"/>
                  <a:gd name="T74" fmla="*/ 682 w 1544"/>
                  <a:gd name="T75" fmla="*/ 493 h 980"/>
                  <a:gd name="T76" fmla="*/ 466 w 1544"/>
                  <a:gd name="T77" fmla="*/ 384 h 980"/>
                  <a:gd name="T78" fmla="*/ 441 w 1544"/>
                  <a:gd name="T79" fmla="*/ 408 h 980"/>
                  <a:gd name="T80" fmla="*/ 432 w 1544"/>
                  <a:gd name="T81" fmla="*/ 534 h 980"/>
                  <a:gd name="T82" fmla="*/ 532 w 1544"/>
                  <a:gd name="T83" fmla="*/ 440 h 980"/>
                  <a:gd name="T84" fmla="*/ 518 w 1544"/>
                  <a:gd name="T85" fmla="*/ 448 h 980"/>
                  <a:gd name="T86" fmla="*/ 518 w 1544"/>
                  <a:gd name="T87" fmla="*/ 348 h 980"/>
                  <a:gd name="T88" fmla="*/ 599 w 1544"/>
                  <a:gd name="T89" fmla="*/ 369 h 980"/>
                  <a:gd name="T90" fmla="*/ 594 w 1544"/>
                  <a:gd name="T91" fmla="*/ 465 h 980"/>
                  <a:gd name="T92" fmla="*/ 611 w 1544"/>
                  <a:gd name="T93" fmla="*/ 506 h 980"/>
                  <a:gd name="T94" fmla="*/ 780 w 1544"/>
                  <a:gd name="T95" fmla="*/ 568 h 980"/>
                  <a:gd name="T96" fmla="*/ 818 w 1544"/>
                  <a:gd name="T97" fmla="*/ 572 h 980"/>
                  <a:gd name="T98" fmla="*/ 816 w 1544"/>
                  <a:gd name="T99" fmla="*/ 596 h 980"/>
                  <a:gd name="T100" fmla="*/ 812 w 1544"/>
                  <a:gd name="T101" fmla="*/ 521 h 980"/>
                  <a:gd name="T102" fmla="*/ 978 w 1544"/>
                  <a:gd name="T103" fmla="*/ 619 h 980"/>
                  <a:gd name="T104" fmla="*/ 956 w 1544"/>
                  <a:gd name="T105" fmla="*/ 649 h 980"/>
                  <a:gd name="T106" fmla="*/ 939 w 1544"/>
                  <a:gd name="T107" fmla="*/ 623 h 980"/>
                  <a:gd name="T108" fmla="*/ 929 w 1544"/>
                  <a:gd name="T109" fmla="*/ 589 h 980"/>
                  <a:gd name="T110" fmla="*/ 1029 w 1544"/>
                  <a:gd name="T111" fmla="*/ 705 h 980"/>
                  <a:gd name="T112" fmla="*/ 1039 w 1544"/>
                  <a:gd name="T113" fmla="*/ 760 h 980"/>
                  <a:gd name="T114" fmla="*/ 1039 w 1544"/>
                  <a:gd name="T115" fmla="*/ 762 h 980"/>
                  <a:gd name="T116" fmla="*/ 784 w 1544"/>
                  <a:gd name="T117" fmla="*/ 132 h 980"/>
                  <a:gd name="T118" fmla="*/ 1033 w 1544"/>
                  <a:gd name="T119" fmla="*/ 258 h 980"/>
                  <a:gd name="T120" fmla="*/ 1438 w 1544"/>
                  <a:gd name="T121" fmla="*/ 247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44" h="980">
                    <a:moveTo>
                      <a:pt x="1474" y="241"/>
                    </a:moveTo>
                    <a:lnTo>
                      <a:pt x="1472" y="237"/>
                    </a:lnTo>
                    <a:lnTo>
                      <a:pt x="1465" y="230"/>
                    </a:lnTo>
                    <a:lnTo>
                      <a:pt x="1465" y="230"/>
                    </a:lnTo>
                    <a:lnTo>
                      <a:pt x="1472" y="237"/>
                    </a:lnTo>
                    <a:lnTo>
                      <a:pt x="1485" y="220"/>
                    </a:lnTo>
                    <a:lnTo>
                      <a:pt x="1478" y="194"/>
                    </a:lnTo>
                    <a:lnTo>
                      <a:pt x="1517" y="183"/>
                    </a:lnTo>
                    <a:lnTo>
                      <a:pt x="1544" y="113"/>
                    </a:lnTo>
                    <a:lnTo>
                      <a:pt x="1483" y="130"/>
                    </a:lnTo>
                    <a:lnTo>
                      <a:pt x="1472" y="102"/>
                    </a:lnTo>
                    <a:lnTo>
                      <a:pt x="1421" y="87"/>
                    </a:lnTo>
                    <a:lnTo>
                      <a:pt x="1389" y="12"/>
                    </a:lnTo>
                    <a:lnTo>
                      <a:pt x="1355" y="0"/>
                    </a:lnTo>
                    <a:lnTo>
                      <a:pt x="1293" y="19"/>
                    </a:lnTo>
                    <a:lnTo>
                      <a:pt x="1304" y="36"/>
                    </a:lnTo>
                    <a:lnTo>
                      <a:pt x="1278" y="79"/>
                    </a:lnTo>
                    <a:lnTo>
                      <a:pt x="1255" y="89"/>
                    </a:lnTo>
                    <a:lnTo>
                      <a:pt x="1229" y="81"/>
                    </a:lnTo>
                    <a:lnTo>
                      <a:pt x="1229" y="81"/>
                    </a:lnTo>
                    <a:lnTo>
                      <a:pt x="1199" y="77"/>
                    </a:lnTo>
                    <a:lnTo>
                      <a:pt x="1118" y="96"/>
                    </a:lnTo>
                    <a:lnTo>
                      <a:pt x="1048" y="68"/>
                    </a:lnTo>
                    <a:lnTo>
                      <a:pt x="1001" y="72"/>
                    </a:lnTo>
                    <a:lnTo>
                      <a:pt x="984" y="47"/>
                    </a:lnTo>
                    <a:lnTo>
                      <a:pt x="939" y="32"/>
                    </a:lnTo>
                    <a:lnTo>
                      <a:pt x="916" y="49"/>
                    </a:lnTo>
                    <a:lnTo>
                      <a:pt x="914" y="81"/>
                    </a:lnTo>
                    <a:lnTo>
                      <a:pt x="812" y="66"/>
                    </a:lnTo>
                    <a:lnTo>
                      <a:pt x="743" y="102"/>
                    </a:lnTo>
                    <a:lnTo>
                      <a:pt x="760" y="124"/>
                    </a:lnTo>
                    <a:lnTo>
                      <a:pt x="760" y="124"/>
                    </a:lnTo>
                    <a:lnTo>
                      <a:pt x="743" y="100"/>
                    </a:lnTo>
                    <a:lnTo>
                      <a:pt x="709" y="115"/>
                    </a:lnTo>
                    <a:lnTo>
                      <a:pt x="705" y="143"/>
                    </a:lnTo>
                    <a:lnTo>
                      <a:pt x="662" y="141"/>
                    </a:lnTo>
                    <a:lnTo>
                      <a:pt x="650" y="181"/>
                    </a:lnTo>
                    <a:lnTo>
                      <a:pt x="609" y="190"/>
                    </a:lnTo>
                    <a:lnTo>
                      <a:pt x="622" y="220"/>
                    </a:lnTo>
                    <a:lnTo>
                      <a:pt x="613" y="247"/>
                    </a:lnTo>
                    <a:lnTo>
                      <a:pt x="547" y="282"/>
                    </a:lnTo>
                    <a:lnTo>
                      <a:pt x="509" y="288"/>
                    </a:lnTo>
                    <a:lnTo>
                      <a:pt x="503" y="314"/>
                    </a:lnTo>
                    <a:lnTo>
                      <a:pt x="520" y="320"/>
                    </a:lnTo>
                    <a:lnTo>
                      <a:pt x="520" y="344"/>
                    </a:lnTo>
                    <a:lnTo>
                      <a:pt x="520" y="344"/>
                    </a:lnTo>
                    <a:lnTo>
                      <a:pt x="498" y="339"/>
                    </a:lnTo>
                    <a:lnTo>
                      <a:pt x="469" y="354"/>
                    </a:lnTo>
                    <a:lnTo>
                      <a:pt x="454" y="320"/>
                    </a:lnTo>
                    <a:lnTo>
                      <a:pt x="430" y="346"/>
                    </a:lnTo>
                    <a:lnTo>
                      <a:pt x="356" y="344"/>
                    </a:lnTo>
                    <a:lnTo>
                      <a:pt x="317" y="384"/>
                    </a:lnTo>
                    <a:lnTo>
                      <a:pt x="292" y="371"/>
                    </a:lnTo>
                    <a:lnTo>
                      <a:pt x="292" y="371"/>
                    </a:lnTo>
                    <a:lnTo>
                      <a:pt x="290" y="352"/>
                    </a:lnTo>
                    <a:lnTo>
                      <a:pt x="221" y="322"/>
                    </a:lnTo>
                    <a:lnTo>
                      <a:pt x="168" y="339"/>
                    </a:lnTo>
                    <a:lnTo>
                      <a:pt x="170" y="350"/>
                    </a:lnTo>
                    <a:lnTo>
                      <a:pt x="130" y="356"/>
                    </a:lnTo>
                    <a:lnTo>
                      <a:pt x="85" y="337"/>
                    </a:lnTo>
                    <a:lnTo>
                      <a:pt x="81" y="318"/>
                    </a:lnTo>
                    <a:lnTo>
                      <a:pt x="68" y="312"/>
                    </a:lnTo>
                    <a:lnTo>
                      <a:pt x="64" y="297"/>
                    </a:lnTo>
                    <a:lnTo>
                      <a:pt x="34" y="314"/>
                    </a:lnTo>
                    <a:lnTo>
                      <a:pt x="8" y="292"/>
                    </a:lnTo>
                    <a:lnTo>
                      <a:pt x="0" y="301"/>
                    </a:lnTo>
                    <a:lnTo>
                      <a:pt x="11" y="344"/>
                    </a:lnTo>
                    <a:lnTo>
                      <a:pt x="23" y="365"/>
                    </a:lnTo>
                    <a:lnTo>
                      <a:pt x="36" y="371"/>
                    </a:lnTo>
                    <a:lnTo>
                      <a:pt x="21" y="412"/>
                    </a:lnTo>
                    <a:lnTo>
                      <a:pt x="53" y="438"/>
                    </a:lnTo>
                    <a:lnTo>
                      <a:pt x="75" y="480"/>
                    </a:lnTo>
                    <a:lnTo>
                      <a:pt x="81" y="472"/>
                    </a:lnTo>
                    <a:lnTo>
                      <a:pt x="100" y="478"/>
                    </a:lnTo>
                    <a:lnTo>
                      <a:pt x="124" y="521"/>
                    </a:lnTo>
                    <a:lnTo>
                      <a:pt x="160" y="544"/>
                    </a:lnTo>
                    <a:lnTo>
                      <a:pt x="211" y="536"/>
                    </a:lnTo>
                    <a:lnTo>
                      <a:pt x="226" y="559"/>
                    </a:lnTo>
                    <a:lnTo>
                      <a:pt x="300" y="570"/>
                    </a:lnTo>
                    <a:lnTo>
                      <a:pt x="300" y="570"/>
                    </a:lnTo>
                    <a:lnTo>
                      <a:pt x="300" y="570"/>
                    </a:lnTo>
                    <a:lnTo>
                      <a:pt x="300" y="570"/>
                    </a:lnTo>
                    <a:lnTo>
                      <a:pt x="300" y="570"/>
                    </a:lnTo>
                    <a:lnTo>
                      <a:pt x="379" y="566"/>
                    </a:lnTo>
                    <a:lnTo>
                      <a:pt x="407" y="596"/>
                    </a:lnTo>
                    <a:lnTo>
                      <a:pt x="407" y="596"/>
                    </a:lnTo>
                    <a:lnTo>
                      <a:pt x="422" y="613"/>
                    </a:lnTo>
                    <a:lnTo>
                      <a:pt x="447" y="606"/>
                    </a:lnTo>
                    <a:lnTo>
                      <a:pt x="422" y="619"/>
                    </a:lnTo>
                    <a:lnTo>
                      <a:pt x="447" y="647"/>
                    </a:lnTo>
                    <a:lnTo>
                      <a:pt x="473" y="640"/>
                    </a:lnTo>
                    <a:lnTo>
                      <a:pt x="477" y="619"/>
                    </a:lnTo>
                    <a:lnTo>
                      <a:pt x="486" y="621"/>
                    </a:lnTo>
                    <a:lnTo>
                      <a:pt x="496" y="726"/>
                    </a:lnTo>
                    <a:lnTo>
                      <a:pt x="511" y="739"/>
                    </a:lnTo>
                    <a:lnTo>
                      <a:pt x="526" y="796"/>
                    </a:lnTo>
                    <a:lnTo>
                      <a:pt x="564" y="867"/>
                    </a:lnTo>
                    <a:lnTo>
                      <a:pt x="607" y="831"/>
                    </a:lnTo>
                    <a:lnTo>
                      <a:pt x="616" y="737"/>
                    </a:lnTo>
                    <a:lnTo>
                      <a:pt x="718" y="662"/>
                    </a:lnTo>
                    <a:lnTo>
                      <a:pt x="745" y="626"/>
                    </a:lnTo>
                    <a:lnTo>
                      <a:pt x="760" y="632"/>
                    </a:lnTo>
                    <a:lnTo>
                      <a:pt x="754" y="587"/>
                    </a:lnTo>
                    <a:lnTo>
                      <a:pt x="756" y="587"/>
                    </a:lnTo>
                    <a:lnTo>
                      <a:pt x="763" y="634"/>
                    </a:lnTo>
                    <a:lnTo>
                      <a:pt x="782" y="630"/>
                    </a:lnTo>
                    <a:lnTo>
                      <a:pt x="794" y="611"/>
                    </a:lnTo>
                    <a:lnTo>
                      <a:pt x="807" y="615"/>
                    </a:lnTo>
                    <a:lnTo>
                      <a:pt x="818" y="647"/>
                    </a:lnTo>
                    <a:lnTo>
                      <a:pt x="824" y="628"/>
                    </a:lnTo>
                    <a:lnTo>
                      <a:pt x="824" y="628"/>
                    </a:lnTo>
                    <a:lnTo>
                      <a:pt x="869" y="546"/>
                    </a:lnTo>
                    <a:lnTo>
                      <a:pt x="899" y="536"/>
                    </a:lnTo>
                    <a:lnTo>
                      <a:pt x="907" y="517"/>
                    </a:lnTo>
                    <a:lnTo>
                      <a:pt x="888" y="510"/>
                    </a:lnTo>
                    <a:lnTo>
                      <a:pt x="888" y="508"/>
                    </a:lnTo>
                    <a:lnTo>
                      <a:pt x="907" y="517"/>
                    </a:lnTo>
                    <a:lnTo>
                      <a:pt x="927" y="527"/>
                    </a:lnTo>
                    <a:lnTo>
                      <a:pt x="927" y="527"/>
                    </a:lnTo>
                    <a:lnTo>
                      <a:pt x="907" y="517"/>
                    </a:lnTo>
                    <a:lnTo>
                      <a:pt x="901" y="536"/>
                    </a:lnTo>
                    <a:lnTo>
                      <a:pt x="871" y="546"/>
                    </a:lnTo>
                    <a:lnTo>
                      <a:pt x="826" y="628"/>
                    </a:lnTo>
                    <a:lnTo>
                      <a:pt x="820" y="647"/>
                    </a:lnTo>
                    <a:lnTo>
                      <a:pt x="856" y="692"/>
                    </a:lnTo>
                    <a:lnTo>
                      <a:pt x="854" y="730"/>
                    </a:lnTo>
                    <a:lnTo>
                      <a:pt x="873" y="737"/>
                    </a:lnTo>
                    <a:lnTo>
                      <a:pt x="897" y="709"/>
                    </a:lnTo>
                    <a:lnTo>
                      <a:pt x="912" y="724"/>
                    </a:lnTo>
                    <a:lnTo>
                      <a:pt x="929" y="833"/>
                    </a:lnTo>
                    <a:lnTo>
                      <a:pt x="929" y="833"/>
                    </a:lnTo>
                    <a:lnTo>
                      <a:pt x="922" y="867"/>
                    </a:lnTo>
                    <a:lnTo>
                      <a:pt x="956" y="895"/>
                    </a:lnTo>
                    <a:lnTo>
                      <a:pt x="956" y="895"/>
                    </a:lnTo>
                    <a:lnTo>
                      <a:pt x="976" y="954"/>
                    </a:lnTo>
                    <a:lnTo>
                      <a:pt x="1020" y="980"/>
                    </a:lnTo>
                    <a:lnTo>
                      <a:pt x="1012" y="918"/>
                    </a:lnTo>
                    <a:lnTo>
                      <a:pt x="990" y="899"/>
                    </a:lnTo>
                    <a:lnTo>
                      <a:pt x="988" y="899"/>
                    </a:lnTo>
                    <a:lnTo>
                      <a:pt x="959" y="882"/>
                    </a:lnTo>
                    <a:lnTo>
                      <a:pt x="937" y="831"/>
                    </a:lnTo>
                    <a:lnTo>
                      <a:pt x="956" y="775"/>
                    </a:lnTo>
                    <a:lnTo>
                      <a:pt x="1001" y="807"/>
                    </a:lnTo>
                    <a:lnTo>
                      <a:pt x="995" y="771"/>
                    </a:lnTo>
                    <a:lnTo>
                      <a:pt x="1007" y="760"/>
                    </a:lnTo>
                    <a:lnTo>
                      <a:pt x="1007" y="760"/>
                    </a:lnTo>
                    <a:lnTo>
                      <a:pt x="995" y="771"/>
                    </a:lnTo>
                    <a:lnTo>
                      <a:pt x="1001" y="807"/>
                    </a:lnTo>
                    <a:lnTo>
                      <a:pt x="1012" y="826"/>
                    </a:lnTo>
                    <a:lnTo>
                      <a:pt x="1029" y="828"/>
                    </a:lnTo>
                    <a:lnTo>
                      <a:pt x="1037" y="860"/>
                    </a:lnTo>
                    <a:lnTo>
                      <a:pt x="1052" y="837"/>
                    </a:lnTo>
                    <a:lnTo>
                      <a:pt x="1063" y="843"/>
                    </a:lnTo>
                    <a:lnTo>
                      <a:pt x="1067" y="831"/>
                    </a:lnTo>
                    <a:lnTo>
                      <a:pt x="1108" y="807"/>
                    </a:lnTo>
                    <a:lnTo>
                      <a:pt x="1101" y="743"/>
                    </a:lnTo>
                    <a:lnTo>
                      <a:pt x="1046" y="683"/>
                    </a:lnTo>
                    <a:lnTo>
                      <a:pt x="1052" y="664"/>
                    </a:lnTo>
                    <a:lnTo>
                      <a:pt x="1084" y="636"/>
                    </a:lnTo>
                    <a:lnTo>
                      <a:pt x="1039" y="606"/>
                    </a:lnTo>
                    <a:lnTo>
                      <a:pt x="990" y="617"/>
                    </a:lnTo>
                    <a:lnTo>
                      <a:pt x="990" y="617"/>
                    </a:lnTo>
                    <a:lnTo>
                      <a:pt x="1039" y="604"/>
                    </a:lnTo>
                    <a:lnTo>
                      <a:pt x="1084" y="634"/>
                    </a:lnTo>
                    <a:lnTo>
                      <a:pt x="1116" y="634"/>
                    </a:lnTo>
                    <a:lnTo>
                      <a:pt x="1123" y="658"/>
                    </a:lnTo>
                    <a:lnTo>
                      <a:pt x="1127" y="638"/>
                    </a:lnTo>
                    <a:lnTo>
                      <a:pt x="1172" y="628"/>
                    </a:lnTo>
                    <a:lnTo>
                      <a:pt x="1180" y="611"/>
                    </a:lnTo>
                    <a:lnTo>
                      <a:pt x="1191" y="617"/>
                    </a:lnTo>
                    <a:lnTo>
                      <a:pt x="1193" y="617"/>
                    </a:lnTo>
                    <a:lnTo>
                      <a:pt x="1229" y="606"/>
                    </a:lnTo>
                    <a:lnTo>
                      <a:pt x="1267" y="579"/>
                    </a:lnTo>
                    <a:lnTo>
                      <a:pt x="1325" y="482"/>
                    </a:lnTo>
                    <a:lnTo>
                      <a:pt x="1295" y="478"/>
                    </a:lnTo>
                    <a:lnTo>
                      <a:pt x="1325" y="465"/>
                    </a:lnTo>
                    <a:lnTo>
                      <a:pt x="1293" y="444"/>
                    </a:lnTo>
                    <a:lnTo>
                      <a:pt x="1325" y="450"/>
                    </a:lnTo>
                    <a:lnTo>
                      <a:pt x="1280" y="391"/>
                    </a:lnTo>
                    <a:lnTo>
                      <a:pt x="1295" y="363"/>
                    </a:lnTo>
                    <a:lnTo>
                      <a:pt x="1338" y="344"/>
                    </a:lnTo>
                    <a:lnTo>
                      <a:pt x="1306" y="333"/>
                    </a:lnTo>
                    <a:lnTo>
                      <a:pt x="1276" y="344"/>
                    </a:lnTo>
                    <a:lnTo>
                      <a:pt x="1252" y="318"/>
                    </a:lnTo>
                    <a:lnTo>
                      <a:pt x="1255" y="309"/>
                    </a:lnTo>
                    <a:lnTo>
                      <a:pt x="1323" y="269"/>
                    </a:lnTo>
                    <a:lnTo>
                      <a:pt x="1331" y="282"/>
                    </a:lnTo>
                    <a:lnTo>
                      <a:pt x="1314" y="316"/>
                    </a:lnTo>
                    <a:lnTo>
                      <a:pt x="1365" y="290"/>
                    </a:lnTo>
                    <a:lnTo>
                      <a:pt x="1410" y="258"/>
                    </a:lnTo>
                    <a:lnTo>
                      <a:pt x="1431" y="262"/>
                    </a:lnTo>
                    <a:lnTo>
                      <a:pt x="1431" y="262"/>
                    </a:lnTo>
                    <a:lnTo>
                      <a:pt x="1410" y="258"/>
                    </a:lnTo>
                    <a:lnTo>
                      <a:pt x="1365" y="290"/>
                    </a:lnTo>
                    <a:lnTo>
                      <a:pt x="1385" y="299"/>
                    </a:lnTo>
                    <a:lnTo>
                      <a:pt x="1372" y="331"/>
                    </a:lnTo>
                    <a:lnTo>
                      <a:pt x="1404" y="337"/>
                    </a:lnTo>
                    <a:lnTo>
                      <a:pt x="1397" y="399"/>
                    </a:lnTo>
                    <a:lnTo>
                      <a:pt x="1434" y="393"/>
                    </a:lnTo>
                    <a:lnTo>
                      <a:pt x="1457" y="369"/>
                    </a:lnTo>
                    <a:lnTo>
                      <a:pt x="1436" y="318"/>
                    </a:lnTo>
                    <a:lnTo>
                      <a:pt x="1429" y="322"/>
                    </a:lnTo>
                    <a:lnTo>
                      <a:pt x="1436" y="318"/>
                    </a:lnTo>
                    <a:lnTo>
                      <a:pt x="1421" y="294"/>
                    </a:lnTo>
                    <a:lnTo>
                      <a:pt x="1457" y="271"/>
                    </a:lnTo>
                    <a:lnTo>
                      <a:pt x="1474" y="241"/>
                    </a:lnTo>
                    <a:close/>
                    <a:moveTo>
                      <a:pt x="1261" y="121"/>
                    </a:moveTo>
                    <a:lnTo>
                      <a:pt x="1263" y="124"/>
                    </a:lnTo>
                    <a:lnTo>
                      <a:pt x="1218" y="130"/>
                    </a:lnTo>
                    <a:lnTo>
                      <a:pt x="1218" y="130"/>
                    </a:lnTo>
                    <a:lnTo>
                      <a:pt x="1261" y="121"/>
                    </a:lnTo>
                    <a:close/>
                    <a:moveTo>
                      <a:pt x="769" y="542"/>
                    </a:moveTo>
                    <a:lnTo>
                      <a:pt x="769" y="542"/>
                    </a:lnTo>
                    <a:lnTo>
                      <a:pt x="760" y="532"/>
                    </a:lnTo>
                    <a:lnTo>
                      <a:pt x="760" y="532"/>
                    </a:lnTo>
                    <a:lnTo>
                      <a:pt x="777" y="512"/>
                    </a:lnTo>
                    <a:lnTo>
                      <a:pt x="780" y="514"/>
                    </a:lnTo>
                    <a:lnTo>
                      <a:pt x="763" y="532"/>
                    </a:lnTo>
                    <a:lnTo>
                      <a:pt x="769" y="542"/>
                    </a:lnTo>
                    <a:close/>
                    <a:moveTo>
                      <a:pt x="748" y="521"/>
                    </a:moveTo>
                    <a:lnTo>
                      <a:pt x="758" y="519"/>
                    </a:lnTo>
                    <a:lnTo>
                      <a:pt x="758" y="519"/>
                    </a:lnTo>
                    <a:lnTo>
                      <a:pt x="748" y="521"/>
                    </a:lnTo>
                    <a:lnTo>
                      <a:pt x="748" y="521"/>
                    </a:lnTo>
                    <a:lnTo>
                      <a:pt x="711" y="521"/>
                    </a:lnTo>
                    <a:lnTo>
                      <a:pt x="711" y="521"/>
                    </a:lnTo>
                    <a:lnTo>
                      <a:pt x="748" y="521"/>
                    </a:lnTo>
                    <a:close/>
                    <a:moveTo>
                      <a:pt x="682" y="493"/>
                    </a:moveTo>
                    <a:lnTo>
                      <a:pt x="682" y="495"/>
                    </a:lnTo>
                    <a:lnTo>
                      <a:pt x="645" y="482"/>
                    </a:lnTo>
                    <a:lnTo>
                      <a:pt x="682" y="493"/>
                    </a:lnTo>
                    <a:close/>
                    <a:moveTo>
                      <a:pt x="462" y="363"/>
                    </a:moveTo>
                    <a:lnTo>
                      <a:pt x="466" y="384"/>
                    </a:lnTo>
                    <a:lnTo>
                      <a:pt x="466" y="384"/>
                    </a:lnTo>
                    <a:lnTo>
                      <a:pt x="462" y="363"/>
                    </a:lnTo>
                    <a:lnTo>
                      <a:pt x="462" y="363"/>
                    </a:lnTo>
                    <a:close/>
                    <a:moveTo>
                      <a:pt x="441" y="408"/>
                    </a:moveTo>
                    <a:lnTo>
                      <a:pt x="445" y="418"/>
                    </a:lnTo>
                    <a:lnTo>
                      <a:pt x="445" y="418"/>
                    </a:lnTo>
                    <a:lnTo>
                      <a:pt x="441" y="408"/>
                    </a:lnTo>
                    <a:lnTo>
                      <a:pt x="441" y="408"/>
                    </a:lnTo>
                    <a:close/>
                    <a:moveTo>
                      <a:pt x="458" y="585"/>
                    </a:moveTo>
                    <a:lnTo>
                      <a:pt x="432" y="534"/>
                    </a:lnTo>
                    <a:lnTo>
                      <a:pt x="447" y="519"/>
                    </a:lnTo>
                    <a:lnTo>
                      <a:pt x="449" y="519"/>
                    </a:lnTo>
                    <a:lnTo>
                      <a:pt x="432" y="534"/>
                    </a:lnTo>
                    <a:lnTo>
                      <a:pt x="460" y="585"/>
                    </a:lnTo>
                    <a:lnTo>
                      <a:pt x="458" y="585"/>
                    </a:lnTo>
                    <a:close/>
                    <a:moveTo>
                      <a:pt x="558" y="393"/>
                    </a:moveTo>
                    <a:lnTo>
                      <a:pt x="509" y="393"/>
                    </a:lnTo>
                    <a:lnTo>
                      <a:pt x="509" y="420"/>
                    </a:lnTo>
                    <a:lnTo>
                      <a:pt x="532" y="440"/>
                    </a:lnTo>
                    <a:lnTo>
                      <a:pt x="518" y="448"/>
                    </a:lnTo>
                    <a:lnTo>
                      <a:pt x="522" y="463"/>
                    </a:lnTo>
                    <a:lnTo>
                      <a:pt x="471" y="521"/>
                    </a:lnTo>
                    <a:lnTo>
                      <a:pt x="471" y="521"/>
                    </a:lnTo>
                    <a:lnTo>
                      <a:pt x="520" y="463"/>
                    </a:lnTo>
                    <a:lnTo>
                      <a:pt x="518" y="448"/>
                    </a:lnTo>
                    <a:lnTo>
                      <a:pt x="530" y="440"/>
                    </a:lnTo>
                    <a:lnTo>
                      <a:pt x="507" y="420"/>
                    </a:lnTo>
                    <a:lnTo>
                      <a:pt x="507" y="393"/>
                    </a:lnTo>
                    <a:lnTo>
                      <a:pt x="556" y="393"/>
                    </a:lnTo>
                    <a:lnTo>
                      <a:pt x="571" y="380"/>
                    </a:lnTo>
                    <a:lnTo>
                      <a:pt x="518" y="348"/>
                    </a:lnTo>
                    <a:lnTo>
                      <a:pt x="518" y="348"/>
                    </a:lnTo>
                    <a:lnTo>
                      <a:pt x="571" y="378"/>
                    </a:lnTo>
                    <a:lnTo>
                      <a:pt x="596" y="369"/>
                    </a:lnTo>
                    <a:lnTo>
                      <a:pt x="616" y="378"/>
                    </a:lnTo>
                    <a:lnTo>
                      <a:pt x="616" y="378"/>
                    </a:lnTo>
                    <a:lnTo>
                      <a:pt x="599" y="369"/>
                    </a:lnTo>
                    <a:lnTo>
                      <a:pt x="571" y="380"/>
                    </a:lnTo>
                    <a:lnTo>
                      <a:pt x="558" y="393"/>
                    </a:lnTo>
                    <a:close/>
                    <a:moveTo>
                      <a:pt x="611" y="506"/>
                    </a:moveTo>
                    <a:lnTo>
                      <a:pt x="628" y="478"/>
                    </a:lnTo>
                    <a:lnTo>
                      <a:pt x="594" y="465"/>
                    </a:lnTo>
                    <a:lnTo>
                      <a:pt x="594" y="465"/>
                    </a:lnTo>
                    <a:lnTo>
                      <a:pt x="628" y="476"/>
                    </a:lnTo>
                    <a:lnTo>
                      <a:pt x="628" y="478"/>
                    </a:lnTo>
                    <a:lnTo>
                      <a:pt x="611" y="506"/>
                    </a:lnTo>
                    <a:lnTo>
                      <a:pt x="658" y="532"/>
                    </a:lnTo>
                    <a:lnTo>
                      <a:pt x="658" y="532"/>
                    </a:lnTo>
                    <a:lnTo>
                      <a:pt x="611" y="506"/>
                    </a:lnTo>
                    <a:close/>
                    <a:moveTo>
                      <a:pt x="745" y="576"/>
                    </a:moveTo>
                    <a:lnTo>
                      <a:pt x="743" y="576"/>
                    </a:lnTo>
                    <a:lnTo>
                      <a:pt x="756" y="568"/>
                    </a:lnTo>
                    <a:lnTo>
                      <a:pt x="756" y="568"/>
                    </a:lnTo>
                    <a:lnTo>
                      <a:pt x="745" y="576"/>
                    </a:lnTo>
                    <a:close/>
                    <a:moveTo>
                      <a:pt x="780" y="568"/>
                    </a:moveTo>
                    <a:lnTo>
                      <a:pt x="756" y="546"/>
                    </a:lnTo>
                    <a:lnTo>
                      <a:pt x="748" y="559"/>
                    </a:lnTo>
                    <a:lnTo>
                      <a:pt x="745" y="559"/>
                    </a:lnTo>
                    <a:lnTo>
                      <a:pt x="754" y="546"/>
                    </a:lnTo>
                    <a:lnTo>
                      <a:pt x="780" y="568"/>
                    </a:lnTo>
                    <a:lnTo>
                      <a:pt x="818" y="572"/>
                    </a:lnTo>
                    <a:lnTo>
                      <a:pt x="818" y="572"/>
                    </a:lnTo>
                    <a:lnTo>
                      <a:pt x="780" y="568"/>
                    </a:lnTo>
                    <a:close/>
                    <a:moveTo>
                      <a:pt x="797" y="591"/>
                    </a:moveTo>
                    <a:lnTo>
                      <a:pt x="799" y="591"/>
                    </a:lnTo>
                    <a:lnTo>
                      <a:pt x="807" y="608"/>
                    </a:lnTo>
                    <a:lnTo>
                      <a:pt x="816" y="596"/>
                    </a:lnTo>
                    <a:lnTo>
                      <a:pt x="816" y="596"/>
                    </a:lnTo>
                    <a:lnTo>
                      <a:pt x="807" y="608"/>
                    </a:lnTo>
                    <a:lnTo>
                      <a:pt x="797" y="591"/>
                    </a:lnTo>
                    <a:close/>
                    <a:moveTo>
                      <a:pt x="884" y="491"/>
                    </a:moveTo>
                    <a:lnTo>
                      <a:pt x="812" y="521"/>
                    </a:lnTo>
                    <a:lnTo>
                      <a:pt x="812" y="521"/>
                    </a:lnTo>
                    <a:lnTo>
                      <a:pt x="809" y="521"/>
                    </a:lnTo>
                    <a:lnTo>
                      <a:pt x="884" y="491"/>
                    </a:lnTo>
                    <a:lnTo>
                      <a:pt x="888" y="504"/>
                    </a:lnTo>
                    <a:lnTo>
                      <a:pt x="884" y="491"/>
                    </a:lnTo>
                    <a:close/>
                    <a:moveTo>
                      <a:pt x="978" y="619"/>
                    </a:moveTo>
                    <a:lnTo>
                      <a:pt x="978" y="619"/>
                    </a:lnTo>
                    <a:lnTo>
                      <a:pt x="980" y="638"/>
                    </a:lnTo>
                    <a:lnTo>
                      <a:pt x="980" y="638"/>
                    </a:lnTo>
                    <a:lnTo>
                      <a:pt x="978" y="619"/>
                    </a:lnTo>
                    <a:close/>
                    <a:moveTo>
                      <a:pt x="971" y="668"/>
                    </a:moveTo>
                    <a:lnTo>
                      <a:pt x="971" y="670"/>
                    </a:lnTo>
                    <a:lnTo>
                      <a:pt x="956" y="649"/>
                    </a:lnTo>
                    <a:lnTo>
                      <a:pt x="956" y="649"/>
                    </a:lnTo>
                    <a:lnTo>
                      <a:pt x="956" y="649"/>
                    </a:lnTo>
                    <a:lnTo>
                      <a:pt x="971" y="668"/>
                    </a:lnTo>
                    <a:close/>
                    <a:moveTo>
                      <a:pt x="971" y="634"/>
                    </a:moveTo>
                    <a:lnTo>
                      <a:pt x="939" y="623"/>
                    </a:lnTo>
                    <a:lnTo>
                      <a:pt x="939" y="623"/>
                    </a:lnTo>
                    <a:lnTo>
                      <a:pt x="971" y="632"/>
                    </a:lnTo>
                    <a:lnTo>
                      <a:pt x="971" y="634"/>
                    </a:lnTo>
                    <a:close/>
                    <a:moveTo>
                      <a:pt x="912" y="593"/>
                    </a:moveTo>
                    <a:lnTo>
                      <a:pt x="912" y="593"/>
                    </a:lnTo>
                    <a:lnTo>
                      <a:pt x="929" y="589"/>
                    </a:lnTo>
                    <a:lnTo>
                      <a:pt x="929" y="589"/>
                    </a:lnTo>
                    <a:lnTo>
                      <a:pt x="912" y="593"/>
                    </a:lnTo>
                    <a:close/>
                    <a:moveTo>
                      <a:pt x="967" y="705"/>
                    </a:moveTo>
                    <a:lnTo>
                      <a:pt x="967" y="705"/>
                    </a:lnTo>
                    <a:lnTo>
                      <a:pt x="1010" y="690"/>
                    </a:lnTo>
                    <a:lnTo>
                      <a:pt x="1029" y="705"/>
                    </a:lnTo>
                    <a:lnTo>
                      <a:pt x="1029" y="705"/>
                    </a:lnTo>
                    <a:lnTo>
                      <a:pt x="1012" y="690"/>
                    </a:lnTo>
                    <a:lnTo>
                      <a:pt x="967" y="705"/>
                    </a:lnTo>
                    <a:close/>
                    <a:moveTo>
                      <a:pt x="1078" y="756"/>
                    </a:moveTo>
                    <a:lnTo>
                      <a:pt x="1078" y="756"/>
                    </a:lnTo>
                    <a:lnTo>
                      <a:pt x="1039" y="762"/>
                    </a:lnTo>
                    <a:lnTo>
                      <a:pt x="1039" y="760"/>
                    </a:lnTo>
                    <a:lnTo>
                      <a:pt x="1078" y="754"/>
                    </a:lnTo>
                    <a:lnTo>
                      <a:pt x="1078" y="756"/>
                    </a:lnTo>
                    <a:close/>
                    <a:moveTo>
                      <a:pt x="1039" y="762"/>
                    </a:moveTo>
                    <a:lnTo>
                      <a:pt x="1039" y="762"/>
                    </a:lnTo>
                    <a:lnTo>
                      <a:pt x="1022" y="760"/>
                    </a:lnTo>
                    <a:lnTo>
                      <a:pt x="1039" y="762"/>
                    </a:lnTo>
                    <a:close/>
                    <a:moveTo>
                      <a:pt x="1033" y="258"/>
                    </a:moveTo>
                    <a:lnTo>
                      <a:pt x="963" y="230"/>
                    </a:lnTo>
                    <a:lnTo>
                      <a:pt x="901" y="232"/>
                    </a:lnTo>
                    <a:lnTo>
                      <a:pt x="869" y="200"/>
                    </a:lnTo>
                    <a:lnTo>
                      <a:pt x="794" y="181"/>
                    </a:lnTo>
                    <a:lnTo>
                      <a:pt x="784" y="132"/>
                    </a:lnTo>
                    <a:lnTo>
                      <a:pt x="786" y="134"/>
                    </a:lnTo>
                    <a:lnTo>
                      <a:pt x="794" y="181"/>
                    </a:lnTo>
                    <a:lnTo>
                      <a:pt x="871" y="200"/>
                    </a:lnTo>
                    <a:lnTo>
                      <a:pt x="901" y="232"/>
                    </a:lnTo>
                    <a:lnTo>
                      <a:pt x="963" y="230"/>
                    </a:lnTo>
                    <a:lnTo>
                      <a:pt x="1033" y="258"/>
                    </a:lnTo>
                    <a:lnTo>
                      <a:pt x="1097" y="241"/>
                    </a:lnTo>
                    <a:lnTo>
                      <a:pt x="1033" y="258"/>
                    </a:lnTo>
                    <a:close/>
                    <a:moveTo>
                      <a:pt x="1438" y="247"/>
                    </a:moveTo>
                    <a:lnTo>
                      <a:pt x="1431" y="252"/>
                    </a:lnTo>
                    <a:lnTo>
                      <a:pt x="1431" y="252"/>
                    </a:lnTo>
                    <a:lnTo>
                      <a:pt x="1438" y="247"/>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07" name="Freeform 1144">
                <a:extLst>
                  <a:ext uri="{FF2B5EF4-FFF2-40B4-BE49-F238E27FC236}">
                    <a16:creationId xmlns:a16="http://schemas.microsoft.com/office/drawing/2014/main" id="{FDB537FD-8F9D-44B3-9153-F50DAF965DBC}"/>
                  </a:ext>
                </a:extLst>
              </p:cNvPr>
              <p:cNvSpPr>
                <a:spLocks/>
              </p:cNvSpPr>
              <p:nvPr/>
            </p:nvSpPr>
            <p:spPr bwMode="auto">
              <a:xfrm>
                <a:off x="7618250" y="3094625"/>
                <a:ext cx="67544" cy="245013"/>
              </a:xfrm>
              <a:custGeom>
                <a:avLst/>
                <a:gdLst>
                  <a:gd name="T0" fmla="*/ 8 w 51"/>
                  <a:gd name="T1" fmla="*/ 185 h 185"/>
                  <a:gd name="T2" fmla="*/ 17 w 51"/>
                  <a:gd name="T3" fmla="*/ 170 h 185"/>
                  <a:gd name="T4" fmla="*/ 29 w 51"/>
                  <a:gd name="T5" fmla="*/ 179 h 185"/>
                  <a:gd name="T6" fmla="*/ 14 w 51"/>
                  <a:gd name="T7" fmla="*/ 147 h 185"/>
                  <a:gd name="T8" fmla="*/ 23 w 51"/>
                  <a:gd name="T9" fmla="*/ 115 h 185"/>
                  <a:gd name="T10" fmla="*/ 51 w 51"/>
                  <a:gd name="T11" fmla="*/ 126 h 185"/>
                  <a:gd name="T12" fmla="*/ 25 w 51"/>
                  <a:gd name="T13" fmla="*/ 64 h 185"/>
                  <a:gd name="T14" fmla="*/ 17 w 51"/>
                  <a:gd name="T15" fmla="*/ 0 h 185"/>
                  <a:gd name="T16" fmla="*/ 0 w 51"/>
                  <a:gd name="T17" fmla="*/ 47 h 185"/>
                  <a:gd name="T18" fmla="*/ 8 w 51"/>
                  <a:gd name="T19" fmla="*/ 70 h 185"/>
                  <a:gd name="T20" fmla="*/ 8 w 51"/>
                  <a:gd name="T21" fmla="*/ 18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185">
                    <a:moveTo>
                      <a:pt x="8" y="185"/>
                    </a:moveTo>
                    <a:lnTo>
                      <a:pt x="17" y="170"/>
                    </a:lnTo>
                    <a:lnTo>
                      <a:pt x="29" y="179"/>
                    </a:lnTo>
                    <a:lnTo>
                      <a:pt x="14" y="147"/>
                    </a:lnTo>
                    <a:lnTo>
                      <a:pt x="23" y="115"/>
                    </a:lnTo>
                    <a:lnTo>
                      <a:pt x="51" y="126"/>
                    </a:lnTo>
                    <a:lnTo>
                      <a:pt x="25" y="64"/>
                    </a:lnTo>
                    <a:lnTo>
                      <a:pt x="17" y="0"/>
                    </a:lnTo>
                    <a:lnTo>
                      <a:pt x="0" y="47"/>
                    </a:lnTo>
                    <a:lnTo>
                      <a:pt x="8" y="70"/>
                    </a:lnTo>
                    <a:lnTo>
                      <a:pt x="8" y="185"/>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08" name="Freeform 1145">
                <a:extLst>
                  <a:ext uri="{FF2B5EF4-FFF2-40B4-BE49-F238E27FC236}">
                    <a16:creationId xmlns:a16="http://schemas.microsoft.com/office/drawing/2014/main" id="{B0448B07-0442-47A5-B912-B834B5141984}"/>
                  </a:ext>
                </a:extLst>
              </p:cNvPr>
              <p:cNvSpPr>
                <a:spLocks/>
              </p:cNvSpPr>
              <p:nvPr/>
            </p:nvSpPr>
            <p:spPr bwMode="auto">
              <a:xfrm>
                <a:off x="7936105" y="4695817"/>
                <a:ext cx="64895" cy="19866"/>
              </a:xfrm>
              <a:custGeom>
                <a:avLst/>
                <a:gdLst>
                  <a:gd name="T0" fmla="*/ 0 w 49"/>
                  <a:gd name="T1" fmla="*/ 4 h 15"/>
                  <a:gd name="T2" fmla="*/ 49 w 49"/>
                  <a:gd name="T3" fmla="*/ 15 h 15"/>
                  <a:gd name="T4" fmla="*/ 28 w 49"/>
                  <a:gd name="T5" fmla="*/ 0 h 15"/>
                  <a:gd name="T6" fmla="*/ 0 w 49"/>
                  <a:gd name="T7" fmla="*/ 4 h 15"/>
                </a:gdLst>
                <a:ahLst/>
                <a:cxnLst>
                  <a:cxn ang="0">
                    <a:pos x="T0" y="T1"/>
                  </a:cxn>
                  <a:cxn ang="0">
                    <a:pos x="T2" y="T3"/>
                  </a:cxn>
                  <a:cxn ang="0">
                    <a:pos x="T4" y="T5"/>
                  </a:cxn>
                  <a:cxn ang="0">
                    <a:pos x="T6" y="T7"/>
                  </a:cxn>
                </a:cxnLst>
                <a:rect l="0" t="0" r="r" b="b"/>
                <a:pathLst>
                  <a:path w="49" h="15">
                    <a:moveTo>
                      <a:pt x="0" y="4"/>
                    </a:moveTo>
                    <a:lnTo>
                      <a:pt x="49" y="15"/>
                    </a:lnTo>
                    <a:lnTo>
                      <a:pt x="28" y="0"/>
                    </a:lnTo>
                    <a:lnTo>
                      <a:pt x="0" y="4"/>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09" name="Freeform 1146">
                <a:extLst>
                  <a:ext uri="{FF2B5EF4-FFF2-40B4-BE49-F238E27FC236}">
                    <a16:creationId xmlns:a16="http://schemas.microsoft.com/office/drawing/2014/main" id="{C60CE20C-3063-4995-A033-F462A7F596C7}"/>
                  </a:ext>
                </a:extLst>
              </p:cNvPr>
              <p:cNvSpPr>
                <a:spLocks/>
              </p:cNvSpPr>
              <p:nvPr/>
            </p:nvSpPr>
            <p:spPr bwMode="auto">
              <a:xfrm>
                <a:off x="7868561" y="4626949"/>
                <a:ext cx="11920" cy="14568"/>
              </a:xfrm>
              <a:custGeom>
                <a:avLst/>
                <a:gdLst>
                  <a:gd name="T0" fmla="*/ 0 w 9"/>
                  <a:gd name="T1" fmla="*/ 11 h 11"/>
                  <a:gd name="T2" fmla="*/ 9 w 9"/>
                  <a:gd name="T3" fmla="*/ 5 h 11"/>
                  <a:gd name="T4" fmla="*/ 7 w 9"/>
                  <a:gd name="T5" fmla="*/ 0 h 11"/>
                  <a:gd name="T6" fmla="*/ 0 w 9"/>
                  <a:gd name="T7" fmla="*/ 11 h 11"/>
                </a:gdLst>
                <a:ahLst/>
                <a:cxnLst>
                  <a:cxn ang="0">
                    <a:pos x="T0" y="T1"/>
                  </a:cxn>
                  <a:cxn ang="0">
                    <a:pos x="T2" y="T3"/>
                  </a:cxn>
                  <a:cxn ang="0">
                    <a:pos x="T4" y="T5"/>
                  </a:cxn>
                  <a:cxn ang="0">
                    <a:pos x="T6" y="T7"/>
                  </a:cxn>
                </a:cxnLst>
                <a:rect l="0" t="0" r="r" b="b"/>
                <a:pathLst>
                  <a:path w="9" h="11">
                    <a:moveTo>
                      <a:pt x="0" y="11"/>
                    </a:moveTo>
                    <a:lnTo>
                      <a:pt x="9" y="5"/>
                    </a:lnTo>
                    <a:lnTo>
                      <a:pt x="7" y="0"/>
                    </a:lnTo>
                    <a:lnTo>
                      <a:pt x="0" y="11"/>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10" name="Freeform 1147">
                <a:extLst>
                  <a:ext uri="{FF2B5EF4-FFF2-40B4-BE49-F238E27FC236}">
                    <a16:creationId xmlns:a16="http://schemas.microsoft.com/office/drawing/2014/main" id="{0D342F63-FC94-4B49-B04D-0457F12F80D8}"/>
                  </a:ext>
                </a:extLst>
              </p:cNvPr>
              <p:cNvSpPr>
                <a:spLocks/>
              </p:cNvSpPr>
              <p:nvPr/>
            </p:nvSpPr>
            <p:spPr bwMode="auto">
              <a:xfrm>
                <a:off x="7371913" y="4457426"/>
                <a:ext cx="454267" cy="223823"/>
              </a:xfrm>
              <a:custGeom>
                <a:avLst/>
                <a:gdLst>
                  <a:gd name="T0" fmla="*/ 286 w 343"/>
                  <a:gd name="T1" fmla="*/ 96 h 169"/>
                  <a:gd name="T2" fmla="*/ 258 w 343"/>
                  <a:gd name="T3" fmla="*/ 88 h 169"/>
                  <a:gd name="T4" fmla="*/ 230 w 343"/>
                  <a:gd name="T5" fmla="*/ 58 h 169"/>
                  <a:gd name="T6" fmla="*/ 175 w 343"/>
                  <a:gd name="T7" fmla="*/ 36 h 169"/>
                  <a:gd name="T8" fmla="*/ 175 w 343"/>
                  <a:gd name="T9" fmla="*/ 36 h 169"/>
                  <a:gd name="T10" fmla="*/ 120 w 343"/>
                  <a:gd name="T11" fmla="*/ 19 h 169"/>
                  <a:gd name="T12" fmla="*/ 75 w 343"/>
                  <a:gd name="T13" fmla="*/ 51 h 169"/>
                  <a:gd name="T14" fmla="*/ 58 w 343"/>
                  <a:gd name="T15" fmla="*/ 34 h 169"/>
                  <a:gd name="T16" fmla="*/ 51 w 343"/>
                  <a:gd name="T17" fmla="*/ 7 h 169"/>
                  <a:gd name="T18" fmla="*/ 26 w 343"/>
                  <a:gd name="T19" fmla="*/ 0 h 169"/>
                  <a:gd name="T20" fmla="*/ 0 w 343"/>
                  <a:gd name="T21" fmla="*/ 19 h 169"/>
                  <a:gd name="T22" fmla="*/ 26 w 343"/>
                  <a:gd name="T23" fmla="*/ 32 h 169"/>
                  <a:gd name="T24" fmla="*/ 51 w 343"/>
                  <a:gd name="T25" fmla="*/ 30 h 169"/>
                  <a:gd name="T26" fmla="*/ 19 w 343"/>
                  <a:gd name="T27" fmla="*/ 39 h 169"/>
                  <a:gd name="T28" fmla="*/ 34 w 343"/>
                  <a:gd name="T29" fmla="*/ 64 h 169"/>
                  <a:gd name="T30" fmla="*/ 49 w 343"/>
                  <a:gd name="T31" fmla="*/ 43 h 169"/>
                  <a:gd name="T32" fmla="*/ 60 w 343"/>
                  <a:gd name="T33" fmla="*/ 64 h 169"/>
                  <a:gd name="T34" fmla="*/ 124 w 343"/>
                  <a:gd name="T35" fmla="*/ 86 h 169"/>
                  <a:gd name="T36" fmla="*/ 141 w 343"/>
                  <a:gd name="T37" fmla="*/ 122 h 169"/>
                  <a:gd name="T38" fmla="*/ 128 w 343"/>
                  <a:gd name="T39" fmla="*/ 120 h 169"/>
                  <a:gd name="T40" fmla="*/ 117 w 343"/>
                  <a:gd name="T41" fmla="*/ 137 h 169"/>
                  <a:gd name="T42" fmla="*/ 156 w 343"/>
                  <a:gd name="T43" fmla="*/ 130 h 169"/>
                  <a:gd name="T44" fmla="*/ 177 w 343"/>
                  <a:gd name="T45" fmla="*/ 148 h 169"/>
                  <a:gd name="T46" fmla="*/ 177 w 343"/>
                  <a:gd name="T47" fmla="*/ 148 h 169"/>
                  <a:gd name="T48" fmla="*/ 205 w 343"/>
                  <a:gd name="T49" fmla="*/ 150 h 169"/>
                  <a:gd name="T50" fmla="*/ 232 w 343"/>
                  <a:gd name="T51" fmla="*/ 120 h 169"/>
                  <a:gd name="T52" fmla="*/ 262 w 343"/>
                  <a:gd name="T53" fmla="*/ 133 h 169"/>
                  <a:gd name="T54" fmla="*/ 290 w 343"/>
                  <a:gd name="T55" fmla="*/ 163 h 169"/>
                  <a:gd name="T56" fmla="*/ 343 w 343"/>
                  <a:gd name="T57" fmla="*/ 169 h 169"/>
                  <a:gd name="T58" fmla="*/ 281 w 343"/>
                  <a:gd name="T59" fmla="*/ 120 h 169"/>
                  <a:gd name="T60" fmla="*/ 286 w 343"/>
                  <a:gd name="T61" fmla="*/ 96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3" h="169">
                    <a:moveTo>
                      <a:pt x="286" y="96"/>
                    </a:moveTo>
                    <a:lnTo>
                      <a:pt x="258" y="88"/>
                    </a:lnTo>
                    <a:lnTo>
                      <a:pt x="230" y="58"/>
                    </a:lnTo>
                    <a:lnTo>
                      <a:pt x="175" y="36"/>
                    </a:lnTo>
                    <a:lnTo>
                      <a:pt x="175" y="36"/>
                    </a:lnTo>
                    <a:lnTo>
                      <a:pt x="120" y="19"/>
                    </a:lnTo>
                    <a:lnTo>
                      <a:pt x="75" y="51"/>
                    </a:lnTo>
                    <a:lnTo>
                      <a:pt x="58" y="34"/>
                    </a:lnTo>
                    <a:lnTo>
                      <a:pt x="51" y="7"/>
                    </a:lnTo>
                    <a:lnTo>
                      <a:pt x="26" y="0"/>
                    </a:lnTo>
                    <a:lnTo>
                      <a:pt x="0" y="19"/>
                    </a:lnTo>
                    <a:lnTo>
                      <a:pt x="26" y="32"/>
                    </a:lnTo>
                    <a:lnTo>
                      <a:pt x="51" y="30"/>
                    </a:lnTo>
                    <a:lnTo>
                      <a:pt x="19" y="39"/>
                    </a:lnTo>
                    <a:lnTo>
                      <a:pt x="34" y="64"/>
                    </a:lnTo>
                    <a:lnTo>
                      <a:pt x="49" y="43"/>
                    </a:lnTo>
                    <a:lnTo>
                      <a:pt x="60" y="64"/>
                    </a:lnTo>
                    <a:lnTo>
                      <a:pt x="124" y="86"/>
                    </a:lnTo>
                    <a:lnTo>
                      <a:pt x="141" y="122"/>
                    </a:lnTo>
                    <a:lnTo>
                      <a:pt x="128" y="120"/>
                    </a:lnTo>
                    <a:lnTo>
                      <a:pt x="117" y="137"/>
                    </a:lnTo>
                    <a:lnTo>
                      <a:pt x="156" y="130"/>
                    </a:lnTo>
                    <a:lnTo>
                      <a:pt x="177" y="148"/>
                    </a:lnTo>
                    <a:lnTo>
                      <a:pt x="177" y="148"/>
                    </a:lnTo>
                    <a:lnTo>
                      <a:pt x="205" y="150"/>
                    </a:lnTo>
                    <a:lnTo>
                      <a:pt x="232" y="120"/>
                    </a:lnTo>
                    <a:lnTo>
                      <a:pt x="262" y="133"/>
                    </a:lnTo>
                    <a:lnTo>
                      <a:pt x="290" y="163"/>
                    </a:lnTo>
                    <a:lnTo>
                      <a:pt x="343" y="169"/>
                    </a:lnTo>
                    <a:lnTo>
                      <a:pt x="281" y="120"/>
                    </a:lnTo>
                    <a:lnTo>
                      <a:pt x="286" y="96"/>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11" name="Freeform 1148">
                <a:extLst>
                  <a:ext uri="{FF2B5EF4-FFF2-40B4-BE49-F238E27FC236}">
                    <a16:creationId xmlns:a16="http://schemas.microsoft.com/office/drawing/2014/main" id="{2891A6E1-8BD0-4E73-AD84-766CD9F57207}"/>
                  </a:ext>
                </a:extLst>
              </p:cNvPr>
              <p:cNvSpPr>
                <a:spLocks/>
              </p:cNvSpPr>
              <p:nvPr/>
            </p:nvSpPr>
            <p:spPr bwMode="auto">
              <a:xfrm>
                <a:off x="7766582" y="4542188"/>
                <a:ext cx="91383" cy="49003"/>
              </a:xfrm>
              <a:custGeom>
                <a:avLst/>
                <a:gdLst>
                  <a:gd name="T0" fmla="*/ 49 w 69"/>
                  <a:gd name="T1" fmla="*/ 13 h 37"/>
                  <a:gd name="T2" fmla="*/ 0 w 69"/>
                  <a:gd name="T3" fmla="*/ 24 h 37"/>
                  <a:gd name="T4" fmla="*/ 41 w 69"/>
                  <a:gd name="T5" fmla="*/ 37 h 37"/>
                  <a:gd name="T6" fmla="*/ 69 w 69"/>
                  <a:gd name="T7" fmla="*/ 11 h 37"/>
                  <a:gd name="T8" fmla="*/ 58 w 69"/>
                  <a:gd name="T9" fmla="*/ 0 h 37"/>
                  <a:gd name="T10" fmla="*/ 49 w 69"/>
                  <a:gd name="T11" fmla="*/ 13 h 37"/>
                </a:gdLst>
                <a:ahLst/>
                <a:cxnLst>
                  <a:cxn ang="0">
                    <a:pos x="T0" y="T1"/>
                  </a:cxn>
                  <a:cxn ang="0">
                    <a:pos x="T2" y="T3"/>
                  </a:cxn>
                  <a:cxn ang="0">
                    <a:pos x="T4" y="T5"/>
                  </a:cxn>
                  <a:cxn ang="0">
                    <a:pos x="T6" y="T7"/>
                  </a:cxn>
                  <a:cxn ang="0">
                    <a:pos x="T8" y="T9"/>
                  </a:cxn>
                  <a:cxn ang="0">
                    <a:pos x="T10" y="T11"/>
                  </a:cxn>
                </a:cxnLst>
                <a:rect l="0" t="0" r="r" b="b"/>
                <a:pathLst>
                  <a:path w="69" h="37">
                    <a:moveTo>
                      <a:pt x="49" y="13"/>
                    </a:moveTo>
                    <a:lnTo>
                      <a:pt x="0" y="24"/>
                    </a:lnTo>
                    <a:lnTo>
                      <a:pt x="41" y="37"/>
                    </a:lnTo>
                    <a:lnTo>
                      <a:pt x="69" y="11"/>
                    </a:lnTo>
                    <a:lnTo>
                      <a:pt x="58" y="0"/>
                    </a:lnTo>
                    <a:lnTo>
                      <a:pt x="49" y="1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12" name="Freeform 1149">
                <a:extLst>
                  <a:ext uri="{FF2B5EF4-FFF2-40B4-BE49-F238E27FC236}">
                    <a16:creationId xmlns:a16="http://schemas.microsoft.com/office/drawing/2014/main" id="{665BE927-8694-4E16-A809-89F81F0B9C0B}"/>
                  </a:ext>
                </a:extLst>
              </p:cNvPr>
              <p:cNvSpPr>
                <a:spLocks/>
              </p:cNvSpPr>
              <p:nvPr/>
            </p:nvSpPr>
            <p:spPr bwMode="auto">
              <a:xfrm>
                <a:off x="7860614" y="4531593"/>
                <a:ext cx="10595" cy="22515"/>
              </a:xfrm>
              <a:custGeom>
                <a:avLst/>
                <a:gdLst>
                  <a:gd name="T0" fmla="*/ 8 w 8"/>
                  <a:gd name="T1" fmla="*/ 4 h 17"/>
                  <a:gd name="T2" fmla="*/ 0 w 8"/>
                  <a:gd name="T3" fmla="*/ 0 h 17"/>
                  <a:gd name="T4" fmla="*/ 8 w 8"/>
                  <a:gd name="T5" fmla="*/ 17 h 17"/>
                  <a:gd name="T6" fmla="*/ 8 w 8"/>
                  <a:gd name="T7" fmla="*/ 4 h 17"/>
                </a:gdLst>
                <a:ahLst/>
                <a:cxnLst>
                  <a:cxn ang="0">
                    <a:pos x="T0" y="T1"/>
                  </a:cxn>
                  <a:cxn ang="0">
                    <a:pos x="T2" y="T3"/>
                  </a:cxn>
                  <a:cxn ang="0">
                    <a:pos x="T4" y="T5"/>
                  </a:cxn>
                  <a:cxn ang="0">
                    <a:pos x="T6" y="T7"/>
                  </a:cxn>
                </a:cxnLst>
                <a:rect l="0" t="0" r="r" b="b"/>
                <a:pathLst>
                  <a:path w="8" h="17">
                    <a:moveTo>
                      <a:pt x="8" y="4"/>
                    </a:moveTo>
                    <a:lnTo>
                      <a:pt x="0" y="0"/>
                    </a:lnTo>
                    <a:lnTo>
                      <a:pt x="8" y="17"/>
                    </a:lnTo>
                    <a:lnTo>
                      <a:pt x="8" y="4"/>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13" name="Freeform 1150">
                <a:extLst>
                  <a:ext uri="{FF2B5EF4-FFF2-40B4-BE49-F238E27FC236}">
                    <a16:creationId xmlns:a16="http://schemas.microsoft.com/office/drawing/2014/main" id="{37CD5A9E-1784-43E0-9008-A75C3E325068}"/>
                  </a:ext>
                </a:extLst>
              </p:cNvPr>
              <p:cNvSpPr>
                <a:spLocks/>
              </p:cNvSpPr>
              <p:nvPr/>
            </p:nvSpPr>
            <p:spPr bwMode="auto">
              <a:xfrm>
                <a:off x="7823531" y="4509078"/>
                <a:ext cx="37083" cy="22515"/>
              </a:xfrm>
              <a:custGeom>
                <a:avLst/>
                <a:gdLst>
                  <a:gd name="T0" fmla="*/ 0 w 28"/>
                  <a:gd name="T1" fmla="*/ 0 h 17"/>
                  <a:gd name="T2" fmla="*/ 28 w 28"/>
                  <a:gd name="T3" fmla="*/ 17 h 17"/>
                  <a:gd name="T4" fmla="*/ 28 w 28"/>
                  <a:gd name="T5" fmla="*/ 15 h 17"/>
                  <a:gd name="T6" fmla="*/ 0 w 28"/>
                  <a:gd name="T7" fmla="*/ 0 h 17"/>
                </a:gdLst>
                <a:ahLst/>
                <a:cxnLst>
                  <a:cxn ang="0">
                    <a:pos x="T0" y="T1"/>
                  </a:cxn>
                  <a:cxn ang="0">
                    <a:pos x="T2" y="T3"/>
                  </a:cxn>
                  <a:cxn ang="0">
                    <a:pos x="T4" y="T5"/>
                  </a:cxn>
                  <a:cxn ang="0">
                    <a:pos x="T6" y="T7"/>
                  </a:cxn>
                </a:cxnLst>
                <a:rect l="0" t="0" r="r" b="b"/>
                <a:pathLst>
                  <a:path w="28" h="17">
                    <a:moveTo>
                      <a:pt x="0" y="0"/>
                    </a:moveTo>
                    <a:lnTo>
                      <a:pt x="28" y="17"/>
                    </a:lnTo>
                    <a:lnTo>
                      <a:pt x="28" y="15"/>
                    </a:lnTo>
                    <a:lnTo>
                      <a:pt x="0"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grpSp>
        <p:sp>
          <p:nvSpPr>
            <p:cNvPr id="134" name="Oval 1151">
              <a:extLst>
                <a:ext uri="{FF2B5EF4-FFF2-40B4-BE49-F238E27FC236}">
                  <a16:creationId xmlns:a16="http://schemas.microsoft.com/office/drawing/2014/main" id="{BF913689-322C-4989-914D-C2B3A3A264D6}"/>
                </a:ext>
              </a:extLst>
            </p:cNvPr>
            <p:cNvSpPr>
              <a:spLocks noChangeArrowheads="1"/>
            </p:cNvSpPr>
            <p:nvPr/>
          </p:nvSpPr>
          <p:spPr bwMode="auto">
            <a:xfrm>
              <a:off x="5417720" y="8204731"/>
              <a:ext cx="12140" cy="11133"/>
            </a:xfrm>
            <a:prstGeom prst="ellipse">
              <a:avLst/>
            </a:pr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35" name="Oval 1152">
              <a:extLst>
                <a:ext uri="{FF2B5EF4-FFF2-40B4-BE49-F238E27FC236}">
                  <a16:creationId xmlns:a16="http://schemas.microsoft.com/office/drawing/2014/main" id="{28F0D20E-D4D0-4D5C-BE57-42F8AE7D5710}"/>
                </a:ext>
              </a:extLst>
            </p:cNvPr>
            <p:cNvSpPr>
              <a:spLocks noChangeArrowheads="1"/>
            </p:cNvSpPr>
            <p:nvPr/>
          </p:nvSpPr>
          <p:spPr bwMode="auto">
            <a:xfrm>
              <a:off x="5331124" y="8282665"/>
              <a:ext cx="10521" cy="10121"/>
            </a:xfrm>
            <a:prstGeom prst="ellipse">
              <a:avLst/>
            </a:pr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36" name="Oval 1153">
              <a:extLst>
                <a:ext uri="{FF2B5EF4-FFF2-40B4-BE49-F238E27FC236}">
                  <a16:creationId xmlns:a16="http://schemas.microsoft.com/office/drawing/2014/main" id="{E0F07DB0-04D0-4A6C-BF60-E03A27F7957B}"/>
                </a:ext>
              </a:extLst>
            </p:cNvPr>
            <p:cNvSpPr>
              <a:spLocks noChangeArrowheads="1"/>
            </p:cNvSpPr>
            <p:nvPr/>
          </p:nvSpPr>
          <p:spPr bwMode="auto">
            <a:xfrm>
              <a:off x="5391822" y="8241168"/>
              <a:ext cx="9712" cy="15182"/>
            </a:xfrm>
            <a:prstGeom prst="ellipse">
              <a:avLst/>
            </a:pr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37" name="Oval 1154">
              <a:extLst>
                <a:ext uri="{FF2B5EF4-FFF2-40B4-BE49-F238E27FC236}">
                  <a16:creationId xmlns:a16="http://schemas.microsoft.com/office/drawing/2014/main" id="{B6DA05A6-F3D3-4E21-BB76-EE7A8F599A31}"/>
                </a:ext>
              </a:extLst>
            </p:cNvPr>
            <p:cNvSpPr>
              <a:spLocks noChangeArrowheads="1"/>
            </p:cNvSpPr>
            <p:nvPr/>
          </p:nvSpPr>
          <p:spPr bwMode="auto">
            <a:xfrm>
              <a:off x="5355403" y="8332259"/>
              <a:ext cx="10521" cy="13158"/>
            </a:xfrm>
            <a:prstGeom prst="ellipse">
              <a:avLst/>
            </a:pr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38" name="Oval 1155">
              <a:extLst>
                <a:ext uri="{FF2B5EF4-FFF2-40B4-BE49-F238E27FC236}">
                  <a16:creationId xmlns:a16="http://schemas.microsoft.com/office/drawing/2014/main" id="{5DEE6AD8-6A62-4F9A-B437-CDC45C10952E}"/>
                </a:ext>
              </a:extLst>
            </p:cNvPr>
            <p:cNvSpPr>
              <a:spLocks noChangeArrowheads="1"/>
            </p:cNvSpPr>
            <p:nvPr/>
          </p:nvSpPr>
          <p:spPr bwMode="auto">
            <a:xfrm>
              <a:off x="564371" y="7618704"/>
              <a:ext cx="8903" cy="13158"/>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39" name="Oval 1156">
              <a:extLst>
                <a:ext uri="{FF2B5EF4-FFF2-40B4-BE49-F238E27FC236}">
                  <a16:creationId xmlns:a16="http://schemas.microsoft.com/office/drawing/2014/main" id="{CEA86E9E-C58D-446E-AC70-BEBCEF30D783}"/>
                </a:ext>
              </a:extLst>
            </p:cNvPr>
            <p:cNvSpPr>
              <a:spLocks noChangeArrowheads="1"/>
            </p:cNvSpPr>
            <p:nvPr/>
          </p:nvSpPr>
          <p:spPr bwMode="auto">
            <a:xfrm>
              <a:off x="5417720" y="8153111"/>
              <a:ext cx="12140" cy="10121"/>
            </a:xfrm>
            <a:prstGeom prst="ellipse">
              <a:avLst/>
            </a:pr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40" name="Freeform 1157">
              <a:extLst>
                <a:ext uri="{FF2B5EF4-FFF2-40B4-BE49-F238E27FC236}">
                  <a16:creationId xmlns:a16="http://schemas.microsoft.com/office/drawing/2014/main" id="{9EFC1B5A-FF70-42A7-A20E-A75AB9BACBBD}"/>
                </a:ext>
              </a:extLst>
            </p:cNvPr>
            <p:cNvSpPr>
              <a:spLocks/>
            </p:cNvSpPr>
            <p:nvPr/>
          </p:nvSpPr>
          <p:spPr bwMode="auto">
            <a:xfrm>
              <a:off x="3214006" y="7886920"/>
              <a:ext cx="176427" cy="276313"/>
            </a:xfrm>
            <a:custGeom>
              <a:avLst/>
              <a:gdLst>
                <a:gd name="T0" fmla="*/ 175 w 218"/>
                <a:gd name="T1" fmla="*/ 156 h 273"/>
                <a:gd name="T2" fmla="*/ 211 w 218"/>
                <a:gd name="T3" fmla="*/ 105 h 273"/>
                <a:gd name="T4" fmla="*/ 203 w 218"/>
                <a:gd name="T5" fmla="*/ 92 h 273"/>
                <a:gd name="T6" fmla="*/ 203 w 218"/>
                <a:gd name="T7" fmla="*/ 28 h 273"/>
                <a:gd name="T8" fmla="*/ 218 w 218"/>
                <a:gd name="T9" fmla="*/ 11 h 273"/>
                <a:gd name="T10" fmla="*/ 169 w 218"/>
                <a:gd name="T11" fmla="*/ 17 h 273"/>
                <a:gd name="T12" fmla="*/ 113 w 218"/>
                <a:gd name="T13" fmla="*/ 0 h 273"/>
                <a:gd name="T14" fmla="*/ 83 w 218"/>
                <a:gd name="T15" fmla="*/ 8 h 273"/>
                <a:gd name="T16" fmla="*/ 83 w 218"/>
                <a:gd name="T17" fmla="*/ 8 h 273"/>
                <a:gd name="T18" fmla="*/ 30 w 218"/>
                <a:gd name="T19" fmla="*/ 15 h 273"/>
                <a:gd name="T20" fmla="*/ 37 w 218"/>
                <a:gd name="T21" fmla="*/ 38 h 273"/>
                <a:gd name="T22" fmla="*/ 24 w 218"/>
                <a:gd name="T23" fmla="*/ 55 h 273"/>
                <a:gd name="T24" fmla="*/ 9 w 218"/>
                <a:gd name="T25" fmla="*/ 98 h 273"/>
                <a:gd name="T26" fmla="*/ 24 w 218"/>
                <a:gd name="T27" fmla="*/ 94 h 273"/>
                <a:gd name="T28" fmla="*/ 47 w 218"/>
                <a:gd name="T29" fmla="*/ 92 h 273"/>
                <a:gd name="T30" fmla="*/ 47 w 218"/>
                <a:gd name="T31" fmla="*/ 79 h 273"/>
                <a:gd name="T32" fmla="*/ 83 w 218"/>
                <a:gd name="T33" fmla="*/ 72 h 273"/>
                <a:gd name="T34" fmla="*/ 100 w 218"/>
                <a:gd name="T35" fmla="*/ 43 h 273"/>
                <a:gd name="T36" fmla="*/ 100 w 218"/>
                <a:gd name="T37" fmla="*/ 43 h 273"/>
                <a:gd name="T38" fmla="*/ 83 w 218"/>
                <a:gd name="T39" fmla="*/ 72 h 273"/>
                <a:gd name="T40" fmla="*/ 96 w 218"/>
                <a:gd name="T41" fmla="*/ 81 h 273"/>
                <a:gd name="T42" fmla="*/ 88 w 218"/>
                <a:gd name="T43" fmla="*/ 92 h 273"/>
                <a:gd name="T44" fmla="*/ 86 w 218"/>
                <a:gd name="T45" fmla="*/ 92 h 273"/>
                <a:gd name="T46" fmla="*/ 64 w 218"/>
                <a:gd name="T47" fmla="*/ 124 h 273"/>
                <a:gd name="T48" fmla="*/ 54 w 218"/>
                <a:gd name="T49" fmla="*/ 115 h 273"/>
                <a:gd name="T50" fmla="*/ 47 w 218"/>
                <a:gd name="T51" fmla="*/ 122 h 273"/>
                <a:gd name="T52" fmla="*/ 45 w 218"/>
                <a:gd name="T53" fmla="*/ 92 h 273"/>
                <a:gd name="T54" fmla="*/ 24 w 218"/>
                <a:gd name="T55" fmla="*/ 94 h 273"/>
                <a:gd name="T56" fmla="*/ 24 w 218"/>
                <a:gd name="T57" fmla="*/ 94 h 273"/>
                <a:gd name="T58" fmla="*/ 24 w 218"/>
                <a:gd name="T59" fmla="*/ 94 h 273"/>
                <a:gd name="T60" fmla="*/ 24 w 218"/>
                <a:gd name="T61" fmla="*/ 94 h 273"/>
                <a:gd name="T62" fmla="*/ 24 w 218"/>
                <a:gd name="T63" fmla="*/ 94 h 273"/>
                <a:gd name="T64" fmla="*/ 11 w 218"/>
                <a:gd name="T65" fmla="*/ 98 h 273"/>
                <a:gd name="T66" fmla="*/ 0 w 218"/>
                <a:gd name="T67" fmla="*/ 119 h 273"/>
                <a:gd name="T68" fmla="*/ 26 w 218"/>
                <a:gd name="T69" fmla="*/ 115 h 273"/>
                <a:gd name="T70" fmla="*/ 26 w 218"/>
                <a:gd name="T71" fmla="*/ 115 h 273"/>
                <a:gd name="T72" fmla="*/ 26 w 218"/>
                <a:gd name="T73" fmla="*/ 115 h 273"/>
                <a:gd name="T74" fmla="*/ 0 w 218"/>
                <a:gd name="T75" fmla="*/ 119 h 273"/>
                <a:gd name="T76" fmla="*/ 2 w 218"/>
                <a:gd name="T77" fmla="*/ 132 h 273"/>
                <a:gd name="T78" fmla="*/ 11 w 218"/>
                <a:gd name="T79" fmla="*/ 149 h 273"/>
                <a:gd name="T80" fmla="*/ 9 w 218"/>
                <a:gd name="T81" fmla="*/ 149 h 273"/>
                <a:gd name="T82" fmla="*/ 11 w 218"/>
                <a:gd name="T83" fmla="*/ 184 h 273"/>
                <a:gd name="T84" fmla="*/ 32 w 218"/>
                <a:gd name="T85" fmla="*/ 220 h 273"/>
                <a:gd name="T86" fmla="*/ 64 w 218"/>
                <a:gd name="T87" fmla="*/ 235 h 273"/>
                <a:gd name="T88" fmla="*/ 81 w 218"/>
                <a:gd name="T89" fmla="*/ 239 h 273"/>
                <a:gd name="T90" fmla="*/ 100 w 218"/>
                <a:gd name="T91" fmla="*/ 273 h 273"/>
                <a:gd name="T92" fmla="*/ 169 w 218"/>
                <a:gd name="T93" fmla="*/ 269 h 273"/>
                <a:gd name="T94" fmla="*/ 192 w 218"/>
                <a:gd name="T95" fmla="*/ 254 h 273"/>
                <a:gd name="T96" fmla="*/ 166 w 218"/>
                <a:gd name="T97" fmla="*/ 181 h 273"/>
                <a:gd name="T98" fmla="*/ 175 w 218"/>
                <a:gd name="T99" fmla="*/ 156 h 273"/>
                <a:gd name="T100" fmla="*/ 175 w 218"/>
                <a:gd name="T101" fmla="*/ 15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8" h="273">
                  <a:moveTo>
                    <a:pt x="175" y="156"/>
                  </a:moveTo>
                  <a:lnTo>
                    <a:pt x="211" y="105"/>
                  </a:lnTo>
                  <a:lnTo>
                    <a:pt x="203" y="92"/>
                  </a:lnTo>
                  <a:lnTo>
                    <a:pt x="203" y="28"/>
                  </a:lnTo>
                  <a:lnTo>
                    <a:pt x="218" y="11"/>
                  </a:lnTo>
                  <a:lnTo>
                    <a:pt x="169" y="17"/>
                  </a:lnTo>
                  <a:lnTo>
                    <a:pt x="113" y="0"/>
                  </a:lnTo>
                  <a:lnTo>
                    <a:pt x="83" y="8"/>
                  </a:lnTo>
                  <a:lnTo>
                    <a:pt x="83" y="8"/>
                  </a:lnTo>
                  <a:lnTo>
                    <a:pt x="30" y="15"/>
                  </a:lnTo>
                  <a:lnTo>
                    <a:pt x="37" y="38"/>
                  </a:lnTo>
                  <a:lnTo>
                    <a:pt x="24" y="55"/>
                  </a:lnTo>
                  <a:lnTo>
                    <a:pt x="9" y="98"/>
                  </a:lnTo>
                  <a:lnTo>
                    <a:pt x="24" y="94"/>
                  </a:lnTo>
                  <a:lnTo>
                    <a:pt x="47" y="92"/>
                  </a:lnTo>
                  <a:lnTo>
                    <a:pt x="47" y="79"/>
                  </a:lnTo>
                  <a:lnTo>
                    <a:pt x="83" y="72"/>
                  </a:lnTo>
                  <a:lnTo>
                    <a:pt x="100" y="43"/>
                  </a:lnTo>
                  <a:lnTo>
                    <a:pt x="100" y="43"/>
                  </a:lnTo>
                  <a:lnTo>
                    <a:pt x="83" y="72"/>
                  </a:lnTo>
                  <a:lnTo>
                    <a:pt x="96" y="81"/>
                  </a:lnTo>
                  <a:lnTo>
                    <a:pt x="88" y="92"/>
                  </a:lnTo>
                  <a:lnTo>
                    <a:pt x="86" y="92"/>
                  </a:lnTo>
                  <a:lnTo>
                    <a:pt x="64" y="124"/>
                  </a:lnTo>
                  <a:lnTo>
                    <a:pt x="54" y="115"/>
                  </a:lnTo>
                  <a:lnTo>
                    <a:pt x="47" y="122"/>
                  </a:lnTo>
                  <a:lnTo>
                    <a:pt x="45" y="92"/>
                  </a:lnTo>
                  <a:lnTo>
                    <a:pt x="24" y="94"/>
                  </a:lnTo>
                  <a:lnTo>
                    <a:pt x="24" y="94"/>
                  </a:lnTo>
                  <a:lnTo>
                    <a:pt x="24" y="94"/>
                  </a:lnTo>
                  <a:lnTo>
                    <a:pt x="24" y="94"/>
                  </a:lnTo>
                  <a:lnTo>
                    <a:pt x="24" y="94"/>
                  </a:lnTo>
                  <a:lnTo>
                    <a:pt x="11" y="98"/>
                  </a:lnTo>
                  <a:lnTo>
                    <a:pt x="0" y="119"/>
                  </a:lnTo>
                  <a:lnTo>
                    <a:pt x="26" y="115"/>
                  </a:lnTo>
                  <a:lnTo>
                    <a:pt x="26" y="115"/>
                  </a:lnTo>
                  <a:lnTo>
                    <a:pt x="26" y="115"/>
                  </a:lnTo>
                  <a:lnTo>
                    <a:pt x="0" y="119"/>
                  </a:lnTo>
                  <a:lnTo>
                    <a:pt x="2" y="132"/>
                  </a:lnTo>
                  <a:lnTo>
                    <a:pt x="11" y="149"/>
                  </a:lnTo>
                  <a:lnTo>
                    <a:pt x="9" y="149"/>
                  </a:lnTo>
                  <a:lnTo>
                    <a:pt x="11" y="184"/>
                  </a:lnTo>
                  <a:lnTo>
                    <a:pt x="32" y="220"/>
                  </a:lnTo>
                  <a:lnTo>
                    <a:pt x="64" y="235"/>
                  </a:lnTo>
                  <a:lnTo>
                    <a:pt x="81" y="239"/>
                  </a:lnTo>
                  <a:lnTo>
                    <a:pt x="100" y="273"/>
                  </a:lnTo>
                  <a:lnTo>
                    <a:pt x="169" y="269"/>
                  </a:lnTo>
                  <a:lnTo>
                    <a:pt x="192" y="254"/>
                  </a:lnTo>
                  <a:lnTo>
                    <a:pt x="166" y="181"/>
                  </a:lnTo>
                  <a:lnTo>
                    <a:pt x="175" y="156"/>
                  </a:lnTo>
                  <a:lnTo>
                    <a:pt x="175" y="156"/>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41" name="Freeform 1158">
              <a:extLst>
                <a:ext uri="{FF2B5EF4-FFF2-40B4-BE49-F238E27FC236}">
                  <a16:creationId xmlns:a16="http://schemas.microsoft.com/office/drawing/2014/main" id="{F3A84314-B519-440D-82E6-6ACD2A6967F3}"/>
                </a:ext>
              </a:extLst>
            </p:cNvPr>
            <p:cNvSpPr>
              <a:spLocks noEditPoints="1"/>
            </p:cNvSpPr>
            <p:nvPr/>
          </p:nvSpPr>
          <p:spPr bwMode="auto">
            <a:xfrm>
              <a:off x="2571425" y="7298870"/>
              <a:ext cx="947686" cy="1277315"/>
            </a:xfrm>
            <a:custGeom>
              <a:avLst/>
              <a:gdLst>
                <a:gd name="T0" fmla="*/ 1009 w 1171"/>
                <a:gd name="T1" fmla="*/ 468 h 1262"/>
                <a:gd name="T2" fmla="*/ 1031 w 1171"/>
                <a:gd name="T3" fmla="*/ 442 h 1262"/>
                <a:gd name="T4" fmla="*/ 924 w 1171"/>
                <a:gd name="T5" fmla="*/ 278 h 1262"/>
                <a:gd name="T6" fmla="*/ 890 w 1171"/>
                <a:gd name="T7" fmla="*/ 147 h 1262"/>
                <a:gd name="T8" fmla="*/ 716 w 1171"/>
                <a:gd name="T9" fmla="*/ 132 h 1262"/>
                <a:gd name="T10" fmla="*/ 637 w 1171"/>
                <a:gd name="T11" fmla="*/ 96 h 1262"/>
                <a:gd name="T12" fmla="*/ 458 w 1171"/>
                <a:gd name="T13" fmla="*/ 205 h 1262"/>
                <a:gd name="T14" fmla="*/ 456 w 1171"/>
                <a:gd name="T15" fmla="*/ 128 h 1262"/>
                <a:gd name="T16" fmla="*/ 445 w 1171"/>
                <a:gd name="T17" fmla="*/ 2 h 1262"/>
                <a:gd name="T18" fmla="*/ 125 w 1171"/>
                <a:gd name="T19" fmla="*/ 147 h 1262"/>
                <a:gd name="T20" fmla="*/ 368 w 1171"/>
                <a:gd name="T21" fmla="*/ 329 h 1262"/>
                <a:gd name="T22" fmla="*/ 215 w 1171"/>
                <a:gd name="T23" fmla="*/ 226 h 1262"/>
                <a:gd name="T24" fmla="*/ 77 w 1171"/>
                <a:gd name="T25" fmla="*/ 175 h 1262"/>
                <a:gd name="T26" fmla="*/ 15 w 1171"/>
                <a:gd name="T27" fmla="*/ 382 h 1262"/>
                <a:gd name="T28" fmla="*/ 13 w 1171"/>
                <a:gd name="T29" fmla="*/ 436 h 1262"/>
                <a:gd name="T30" fmla="*/ 64 w 1171"/>
                <a:gd name="T31" fmla="*/ 440 h 1262"/>
                <a:gd name="T32" fmla="*/ 34 w 1171"/>
                <a:gd name="T33" fmla="*/ 457 h 1262"/>
                <a:gd name="T34" fmla="*/ 77 w 1171"/>
                <a:gd name="T35" fmla="*/ 523 h 1262"/>
                <a:gd name="T36" fmla="*/ 153 w 1171"/>
                <a:gd name="T37" fmla="*/ 530 h 1262"/>
                <a:gd name="T38" fmla="*/ 168 w 1171"/>
                <a:gd name="T39" fmla="*/ 583 h 1262"/>
                <a:gd name="T40" fmla="*/ 319 w 1171"/>
                <a:gd name="T41" fmla="*/ 555 h 1262"/>
                <a:gd name="T42" fmla="*/ 379 w 1171"/>
                <a:gd name="T43" fmla="*/ 555 h 1262"/>
                <a:gd name="T44" fmla="*/ 543 w 1171"/>
                <a:gd name="T45" fmla="*/ 457 h 1262"/>
                <a:gd name="T46" fmla="*/ 462 w 1171"/>
                <a:gd name="T47" fmla="*/ 621 h 1262"/>
                <a:gd name="T48" fmla="*/ 513 w 1171"/>
                <a:gd name="T49" fmla="*/ 688 h 1262"/>
                <a:gd name="T50" fmla="*/ 500 w 1171"/>
                <a:gd name="T51" fmla="*/ 741 h 1262"/>
                <a:gd name="T52" fmla="*/ 494 w 1171"/>
                <a:gd name="T53" fmla="*/ 955 h 1262"/>
                <a:gd name="T54" fmla="*/ 556 w 1171"/>
                <a:gd name="T55" fmla="*/ 1132 h 1262"/>
                <a:gd name="T56" fmla="*/ 758 w 1171"/>
                <a:gd name="T57" fmla="*/ 1247 h 1262"/>
                <a:gd name="T58" fmla="*/ 856 w 1171"/>
                <a:gd name="T59" fmla="*/ 1119 h 1262"/>
                <a:gd name="T60" fmla="*/ 894 w 1171"/>
                <a:gd name="T61" fmla="*/ 856 h 1262"/>
                <a:gd name="T62" fmla="*/ 860 w 1171"/>
                <a:gd name="T63" fmla="*/ 818 h 1262"/>
                <a:gd name="T64" fmla="*/ 788 w 1171"/>
                <a:gd name="T65" fmla="*/ 812 h 1262"/>
                <a:gd name="T66" fmla="*/ 831 w 1171"/>
                <a:gd name="T67" fmla="*/ 619 h 1262"/>
                <a:gd name="T68" fmla="*/ 907 w 1171"/>
                <a:gd name="T69" fmla="*/ 579 h 1262"/>
                <a:gd name="T70" fmla="*/ 1012 w 1171"/>
                <a:gd name="T71" fmla="*/ 592 h 1262"/>
                <a:gd name="T72" fmla="*/ 1063 w 1171"/>
                <a:gd name="T73" fmla="*/ 483 h 1262"/>
                <a:gd name="T74" fmla="*/ 560 w 1171"/>
                <a:gd name="T75" fmla="*/ 532 h 1262"/>
                <a:gd name="T76" fmla="*/ 571 w 1171"/>
                <a:gd name="T77" fmla="*/ 609 h 1262"/>
                <a:gd name="T78" fmla="*/ 684 w 1171"/>
                <a:gd name="T79" fmla="*/ 472 h 1262"/>
                <a:gd name="T80" fmla="*/ 709 w 1171"/>
                <a:gd name="T81" fmla="*/ 322 h 1262"/>
                <a:gd name="T82" fmla="*/ 345 w 1171"/>
                <a:gd name="T83" fmla="*/ 446 h 1262"/>
                <a:gd name="T84" fmla="*/ 232 w 1171"/>
                <a:gd name="T85" fmla="*/ 431 h 1262"/>
                <a:gd name="T86" fmla="*/ 104 w 1171"/>
                <a:gd name="T87" fmla="*/ 386 h 1262"/>
                <a:gd name="T88" fmla="*/ 87 w 1171"/>
                <a:gd name="T89" fmla="*/ 495 h 1262"/>
                <a:gd name="T90" fmla="*/ 162 w 1171"/>
                <a:gd name="T91" fmla="*/ 485 h 1262"/>
                <a:gd name="T92" fmla="*/ 552 w 1171"/>
                <a:gd name="T93" fmla="*/ 427 h 1262"/>
                <a:gd name="T94" fmla="*/ 537 w 1171"/>
                <a:gd name="T95" fmla="*/ 495 h 1262"/>
                <a:gd name="T96" fmla="*/ 524 w 1171"/>
                <a:gd name="T97" fmla="*/ 621 h 1262"/>
                <a:gd name="T98" fmla="*/ 588 w 1171"/>
                <a:gd name="T99" fmla="*/ 1149 h 1262"/>
                <a:gd name="T100" fmla="*/ 637 w 1171"/>
                <a:gd name="T101" fmla="*/ 1036 h 1262"/>
                <a:gd name="T102" fmla="*/ 841 w 1171"/>
                <a:gd name="T103" fmla="*/ 1102 h 1262"/>
                <a:gd name="T104" fmla="*/ 833 w 1171"/>
                <a:gd name="T105" fmla="*/ 1130 h 1262"/>
                <a:gd name="T106" fmla="*/ 858 w 1171"/>
                <a:gd name="T107" fmla="*/ 955 h 1262"/>
                <a:gd name="T108" fmla="*/ 882 w 1171"/>
                <a:gd name="T109" fmla="*/ 931 h 1262"/>
                <a:gd name="T110" fmla="*/ 856 w 1171"/>
                <a:gd name="T111" fmla="*/ 901 h 1262"/>
                <a:gd name="T112" fmla="*/ 805 w 1171"/>
                <a:gd name="T113" fmla="*/ 882 h 1262"/>
                <a:gd name="T114" fmla="*/ 671 w 1171"/>
                <a:gd name="T115" fmla="*/ 942 h 1262"/>
                <a:gd name="T116" fmla="*/ 630 w 1171"/>
                <a:gd name="T117" fmla="*/ 775 h 1262"/>
                <a:gd name="T118" fmla="*/ 669 w 1171"/>
                <a:gd name="T119" fmla="*/ 784 h 1262"/>
                <a:gd name="T120" fmla="*/ 713 w 1171"/>
                <a:gd name="T121" fmla="*/ 515 h 1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1" h="1262">
                  <a:moveTo>
                    <a:pt x="1063" y="483"/>
                  </a:moveTo>
                  <a:lnTo>
                    <a:pt x="1037" y="463"/>
                  </a:lnTo>
                  <a:lnTo>
                    <a:pt x="1029" y="474"/>
                  </a:lnTo>
                  <a:lnTo>
                    <a:pt x="1050" y="504"/>
                  </a:lnTo>
                  <a:lnTo>
                    <a:pt x="1048" y="504"/>
                  </a:lnTo>
                  <a:lnTo>
                    <a:pt x="1029" y="474"/>
                  </a:lnTo>
                  <a:lnTo>
                    <a:pt x="1009" y="468"/>
                  </a:lnTo>
                  <a:lnTo>
                    <a:pt x="1009" y="466"/>
                  </a:lnTo>
                  <a:lnTo>
                    <a:pt x="1029" y="472"/>
                  </a:lnTo>
                  <a:lnTo>
                    <a:pt x="1035" y="461"/>
                  </a:lnTo>
                  <a:lnTo>
                    <a:pt x="1022" y="459"/>
                  </a:lnTo>
                  <a:lnTo>
                    <a:pt x="1035" y="453"/>
                  </a:lnTo>
                  <a:lnTo>
                    <a:pt x="1031" y="440"/>
                  </a:lnTo>
                  <a:lnTo>
                    <a:pt x="1031" y="442"/>
                  </a:lnTo>
                  <a:lnTo>
                    <a:pt x="973" y="399"/>
                  </a:lnTo>
                  <a:lnTo>
                    <a:pt x="954" y="348"/>
                  </a:lnTo>
                  <a:lnTo>
                    <a:pt x="926" y="365"/>
                  </a:lnTo>
                  <a:lnTo>
                    <a:pt x="926" y="363"/>
                  </a:lnTo>
                  <a:lnTo>
                    <a:pt x="954" y="348"/>
                  </a:lnTo>
                  <a:lnTo>
                    <a:pt x="933" y="333"/>
                  </a:lnTo>
                  <a:lnTo>
                    <a:pt x="924" y="278"/>
                  </a:lnTo>
                  <a:lnTo>
                    <a:pt x="903" y="258"/>
                  </a:lnTo>
                  <a:lnTo>
                    <a:pt x="882" y="278"/>
                  </a:lnTo>
                  <a:lnTo>
                    <a:pt x="903" y="260"/>
                  </a:lnTo>
                  <a:lnTo>
                    <a:pt x="905" y="243"/>
                  </a:lnTo>
                  <a:lnTo>
                    <a:pt x="848" y="141"/>
                  </a:lnTo>
                  <a:lnTo>
                    <a:pt x="875" y="175"/>
                  </a:lnTo>
                  <a:lnTo>
                    <a:pt x="890" y="147"/>
                  </a:lnTo>
                  <a:lnTo>
                    <a:pt x="875" y="109"/>
                  </a:lnTo>
                  <a:lnTo>
                    <a:pt x="841" y="115"/>
                  </a:lnTo>
                  <a:lnTo>
                    <a:pt x="841" y="105"/>
                  </a:lnTo>
                  <a:lnTo>
                    <a:pt x="822" y="105"/>
                  </a:lnTo>
                  <a:lnTo>
                    <a:pt x="790" y="119"/>
                  </a:lnTo>
                  <a:lnTo>
                    <a:pt x="724" y="105"/>
                  </a:lnTo>
                  <a:lnTo>
                    <a:pt x="716" y="132"/>
                  </a:lnTo>
                  <a:lnTo>
                    <a:pt x="724" y="278"/>
                  </a:lnTo>
                  <a:lnTo>
                    <a:pt x="724" y="278"/>
                  </a:lnTo>
                  <a:lnTo>
                    <a:pt x="724" y="278"/>
                  </a:lnTo>
                  <a:lnTo>
                    <a:pt x="716" y="132"/>
                  </a:lnTo>
                  <a:lnTo>
                    <a:pt x="724" y="105"/>
                  </a:lnTo>
                  <a:lnTo>
                    <a:pt x="654" y="83"/>
                  </a:lnTo>
                  <a:lnTo>
                    <a:pt x="637" y="96"/>
                  </a:lnTo>
                  <a:lnTo>
                    <a:pt x="635" y="122"/>
                  </a:lnTo>
                  <a:lnTo>
                    <a:pt x="618" y="128"/>
                  </a:lnTo>
                  <a:lnTo>
                    <a:pt x="566" y="109"/>
                  </a:lnTo>
                  <a:lnTo>
                    <a:pt x="554" y="92"/>
                  </a:lnTo>
                  <a:lnTo>
                    <a:pt x="492" y="75"/>
                  </a:lnTo>
                  <a:lnTo>
                    <a:pt x="458" y="128"/>
                  </a:lnTo>
                  <a:lnTo>
                    <a:pt x="458" y="205"/>
                  </a:lnTo>
                  <a:lnTo>
                    <a:pt x="496" y="252"/>
                  </a:lnTo>
                  <a:lnTo>
                    <a:pt x="507" y="252"/>
                  </a:lnTo>
                  <a:lnTo>
                    <a:pt x="496" y="252"/>
                  </a:lnTo>
                  <a:lnTo>
                    <a:pt x="430" y="297"/>
                  </a:lnTo>
                  <a:lnTo>
                    <a:pt x="496" y="252"/>
                  </a:lnTo>
                  <a:lnTo>
                    <a:pt x="456" y="205"/>
                  </a:lnTo>
                  <a:lnTo>
                    <a:pt x="456" y="128"/>
                  </a:lnTo>
                  <a:lnTo>
                    <a:pt x="456" y="128"/>
                  </a:lnTo>
                  <a:lnTo>
                    <a:pt x="492" y="75"/>
                  </a:lnTo>
                  <a:lnTo>
                    <a:pt x="464" y="60"/>
                  </a:lnTo>
                  <a:lnTo>
                    <a:pt x="488" y="36"/>
                  </a:lnTo>
                  <a:lnTo>
                    <a:pt x="477" y="15"/>
                  </a:lnTo>
                  <a:lnTo>
                    <a:pt x="488" y="0"/>
                  </a:lnTo>
                  <a:lnTo>
                    <a:pt x="445" y="2"/>
                  </a:lnTo>
                  <a:lnTo>
                    <a:pt x="445" y="2"/>
                  </a:lnTo>
                  <a:lnTo>
                    <a:pt x="324" y="8"/>
                  </a:lnTo>
                  <a:lnTo>
                    <a:pt x="260" y="36"/>
                  </a:lnTo>
                  <a:lnTo>
                    <a:pt x="200" y="28"/>
                  </a:lnTo>
                  <a:lnTo>
                    <a:pt x="185" y="58"/>
                  </a:lnTo>
                  <a:lnTo>
                    <a:pt x="143" y="87"/>
                  </a:lnTo>
                  <a:lnTo>
                    <a:pt x="125" y="147"/>
                  </a:lnTo>
                  <a:lnTo>
                    <a:pt x="77" y="175"/>
                  </a:lnTo>
                  <a:lnTo>
                    <a:pt x="151" y="177"/>
                  </a:lnTo>
                  <a:lnTo>
                    <a:pt x="153" y="184"/>
                  </a:lnTo>
                  <a:lnTo>
                    <a:pt x="215" y="226"/>
                  </a:lnTo>
                  <a:lnTo>
                    <a:pt x="353" y="316"/>
                  </a:lnTo>
                  <a:lnTo>
                    <a:pt x="353" y="331"/>
                  </a:lnTo>
                  <a:lnTo>
                    <a:pt x="368" y="329"/>
                  </a:lnTo>
                  <a:lnTo>
                    <a:pt x="394" y="322"/>
                  </a:lnTo>
                  <a:lnTo>
                    <a:pt x="394" y="322"/>
                  </a:lnTo>
                  <a:lnTo>
                    <a:pt x="366" y="329"/>
                  </a:lnTo>
                  <a:lnTo>
                    <a:pt x="366" y="329"/>
                  </a:lnTo>
                  <a:lnTo>
                    <a:pt x="353" y="331"/>
                  </a:lnTo>
                  <a:lnTo>
                    <a:pt x="351" y="316"/>
                  </a:lnTo>
                  <a:lnTo>
                    <a:pt x="215" y="226"/>
                  </a:lnTo>
                  <a:lnTo>
                    <a:pt x="185" y="226"/>
                  </a:lnTo>
                  <a:lnTo>
                    <a:pt x="185" y="224"/>
                  </a:lnTo>
                  <a:lnTo>
                    <a:pt x="215" y="224"/>
                  </a:lnTo>
                  <a:lnTo>
                    <a:pt x="153" y="184"/>
                  </a:lnTo>
                  <a:lnTo>
                    <a:pt x="153" y="184"/>
                  </a:lnTo>
                  <a:lnTo>
                    <a:pt x="151" y="177"/>
                  </a:lnTo>
                  <a:lnTo>
                    <a:pt x="77" y="175"/>
                  </a:lnTo>
                  <a:lnTo>
                    <a:pt x="8" y="295"/>
                  </a:lnTo>
                  <a:lnTo>
                    <a:pt x="77" y="288"/>
                  </a:lnTo>
                  <a:lnTo>
                    <a:pt x="77" y="288"/>
                  </a:lnTo>
                  <a:lnTo>
                    <a:pt x="8" y="295"/>
                  </a:lnTo>
                  <a:lnTo>
                    <a:pt x="21" y="307"/>
                  </a:lnTo>
                  <a:lnTo>
                    <a:pt x="23" y="342"/>
                  </a:lnTo>
                  <a:lnTo>
                    <a:pt x="15" y="382"/>
                  </a:lnTo>
                  <a:lnTo>
                    <a:pt x="0" y="404"/>
                  </a:lnTo>
                  <a:lnTo>
                    <a:pt x="15" y="425"/>
                  </a:lnTo>
                  <a:lnTo>
                    <a:pt x="64" y="427"/>
                  </a:lnTo>
                  <a:lnTo>
                    <a:pt x="59" y="429"/>
                  </a:lnTo>
                  <a:lnTo>
                    <a:pt x="15" y="425"/>
                  </a:lnTo>
                  <a:lnTo>
                    <a:pt x="13" y="436"/>
                  </a:lnTo>
                  <a:lnTo>
                    <a:pt x="13" y="436"/>
                  </a:lnTo>
                  <a:lnTo>
                    <a:pt x="13" y="444"/>
                  </a:lnTo>
                  <a:lnTo>
                    <a:pt x="64" y="440"/>
                  </a:lnTo>
                  <a:lnTo>
                    <a:pt x="104" y="444"/>
                  </a:lnTo>
                  <a:lnTo>
                    <a:pt x="104" y="444"/>
                  </a:lnTo>
                  <a:lnTo>
                    <a:pt x="104" y="444"/>
                  </a:lnTo>
                  <a:lnTo>
                    <a:pt x="64" y="440"/>
                  </a:lnTo>
                  <a:lnTo>
                    <a:pt x="64" y="440"/>
                  </a:lnTo>
                  <a:lnTo>
                    <a:pt x="64" y="440"/>
                  </a:lnTo>
                  <a:lnTo>
                    <a:pt x="64" y="440"/>
                  </a:lnTo>
                  <a:lnTo>
                    <a:pt x="64" y="440"/>
                  </a:lnTo>
                  <a:lnTo>
                    <a:pt x="13" y="444"/>
                  </a:lnTo>
                  <a:lnTo>
                    <a:pt x="28" y="457"/>
                  </a:lnTo>
                  <a:lnTo>
                    <a:pt x="45" y="453"/>
                  </a:lnTo>
                  <a:lnTo>
                    <a:pt x="34" y="457"/>
                  </a:lnTo>
                  <a:lnTo>
                    <a:pt x="42" y="470"/>
                  </a:lnTo>
                  <a:lnTo>
                    <a:pt x="62" y="457"/>
                  </a:lnTo>
                  <a:lnTo>
                    <a:pt x="62" y="457"/>
                  </a:lnTo>
                  <a:lnTo>
                    <a:pt x="42" y="470"/>
                  </a:lnTo>
                  <a:lnTo>
                    <a:pt x="70" y="504"/>
                  </a:lnTo>
                  <a:lnTo>
                    <a:pt x="70" y="504"/>
                  </a:lnTo>
                  <a:lnTo>
                    <a:pt x="77" y="523"/>
                  </a:lnTo>
                  <a:lnTo>
                    <a:pt x="104" y="540"/>
                  </a:lnTo>
                  <a:lnTo>
                    <a:pt x="113" y="527"/>
                  </a:lnTo>
                  <a:lnTo>
                    <a:pt x="104" y="540"/>
                  </a:lnTo>
                  <a:lnTo>
                    <a:pt x="168" y="583"/>
                  </a:lnTo>
                  <a:lnTo>
                    <a:pt x="170" y="557"/>
                  </a:lnTo>
                  <a:lnTo>
                    <a:pt x="151" y="547"/>
                  </a:lnTo>
                  <a:lnTo>
                    <a:pt x="153" y="530"/>
                  </a:lnTo>
                  <a:lnTo>
                    <a:pt x="153" y="530"/>
                  </a:lnTo>
                  <a:lnTo>
                    <a:pt x="155" y="512"/>
                  </a:lnTo>
                  <a:lnTo>
                    <a:pt x="157" y="512"/>
                  </a:lnTo>
                  <a:lnTo>
                    <a:pt x="153" y="530"/>
                  </a:lnTo>
                  <a:lnTo>
                    <a:pt x="153" y="547"/>
                  </a:lnTo>
                  <a:lnTo>
                    <a:pt x="170" y="557"/>
                  </a:lnTo>
                  <a:lnTo>
                    <a:pt x="168" y="583"/>
                  </a:lnTo>
                  <a:lnTo>
                    <a:pt x="245" y="572"/>
                  </a:lnTo>
                  <a:lnTo>
                    <a:pt x="245" y="572"/>
                  </a:lnTo>
                  <a:lnTo>
                    <a:pt x="264" y="579"/>
                  </a:lnTo>
                  <a:lnTo>
                    <a:pt x="317" y="555"/>
                  </a:lnTo>
                  <a:lnTo>
                    <a:pt x="294" y="466"/>
                  </a:lnTo>
                  <a:lnTo>
                    <a:pt x="294" y="466"/>
                  </a:lnTo>
                  <a:lnTo>
                    <a:pt x="319" y="555"/>
                  </a:lnTo>
                  <a:lnTo>
                    <a:pt x="332" y="551"/>
                  </a:lnTo>
                  <a:lnTo>
                    <a:pt x="313" y="470"/>
                  </a:lnTo>
                  <a:lnTo>
                    <a:pt x="313" y="470"/>
                  </a:lnTo>
                  <a:lnTo>
                    <a:pt x="332" y="551"/>
                  </a:lnTo>
                  <a:lnTo>
                    <a:pt x="345" y="549"/>
                  </a:lnTo>
                  <a:lnTo>
                    <a:pt x="345" y="551"/>
                  </a:lnTo>
                  <a:lnTo>
                    <a:pt x="379" y="555"/>
                  </a:lnTo>
                  <a:lnTo>
                    <a:pt x="402" y="587"/>
                  </a:lnTo>
                  <a:lnTo>
                    <a:pt x="441" y="577"/>
                  </a:lnTo>
                  <a:lnTo>
                    <a:pt x="458" y="540"/>
                  </a:lnTo>
                  <a:lnTo>
                    <a:pt x="490" y="547"/>
                  </a:lnTo>
                  <a:lnTo>
                    <a:pt x="526" y="470"/>
                  </a:lnTo>
                  <a:lnTo>
                    <a:pt x="543" y="457"/>
                  </a:lnTo>
                  <a:lnTo>
                    <a:pt x="543" y="457"/>
                  </a:lnTo>
                  <a:lnTo>
                    <a:pt x="526" y="470"/>
                  </a:lnTo>
                  <a:lnTo>
                    <a:pt x="492" y="547"/>
                  </a:lnTo>
                  <a:lnTo>
                    <a:pt x="460" y="540"/>
                  </a:lnTo>
                  <a:lnTo>
                    <a:pt x="441" y="577"/>
                  </a:lnTo>
                  <a:lnTo>
                    <a:pt x="462" y="589"/>
                  </a:lnTo>
                  <a:lnTo>
                    <a:pt x="462" y="621"/>
                  </a:lnTo>
                  <a:lnTo>
                    <a:pt x="462" y="621"/>
                  </a:lnTo>
                  <a:lnTo>
                    <a:pt x="460" y="641"/>
                  </a:lnTo>
                  <a:lnTo>
                    <a:pt x="458" y="641"/>
                  </a:lnTo>
                  <a:lnTo>
                    <a:pt x="462" y="653"/>
                  </a:lnTo>
                  <a:lnTo>
                    <a:pt x="456" y="653"/>
                  </a:lnTo>
                  <a:lnTo>
                    <a:pt x="445" y="668"/>
                  </a:lnTo>
                  <a:lnTo>
                    <a:pt x="488" y="724"/>
                  </a:lnTo>
                  <a:lnTo>
                    <a:pt x="513" y="688"/>
                  </a:lnTo>
                  <a:lnTo>
                    <a:pt x="537" y="696"/>
                  </a:lnTo>
                  <a:lnTo>
                    <a:pt x="541" y="636"/>
                  </a:lnTo>
                  <a:lnTo>
                    <a:pt x="541" y="636"/>
                  </a:lnTo>
                  <a:lnTo>
                    <a:pt x="537" y="696"/>
                  </a:lnTo>
                  <a:lnTo>
                    <a:pt x="513" y="690"/>
                  </a:lnTo>
                  <a:lnTo>
                    <a:pt x="488" y="724"/>
                  </a:lnTo>
                  <a:lnTo>
                    <a:pt x="500" y="741"/>
                  </a:lnTo>
                  <a:lnTo>
                    <a:pt x="500" y="743"/>
                  </a:lnTo>
                  <a:lnTo>
                    <a:pt x="507" y="754"/>
                  </a:lnTo>
                  <a:lnTo>
                    <a:pt x="507" y="754"/>
                  </a:lnTo>
                  <a:lnTo>
                    <a:pt x="507" y="762"/>
                  </a:lnTo>
                  <a:lnTo>
                    <a:pt x="507" y="762"/>
                  </a:lnTo>
                  <a:lnTo>
                    <a:pt x="530" y="844"/>
                  </a:lnTo>
                  <a:lnTo>
                    <a:pt x="494" y="955"/>
                  </a:lnTo>
                  <a:lnTo>
                    <a:pt x="494" y="955"/>
                  </a:lnTo>
                  <a:lnTo>
                    <a:pt x="494" y="955"/>
                  </a:lnTo>
                  <a:lnTo>
                    <a:pt x="494" y="955"/>
                  </a:lnTo>
                  <a:lnTo>
                    <a:pt x="494" y="955"/>
                  </a:lnTo>
                  <a:lnTo>
                    <a:pt x="543" y="1047"/>
                  </a:lnTo>
                  <a:lnTo>
                    <a:pt x="543" y="1055"/>
                  </a:lnTo>
                  <a:lnTo>
                    <a:pt x="556" y="1132"/>
                  </a:lnTo>
                  <a:lnTo>
                    <a:pt x="577" y="1155"/>
                  </a:lnTo>
                  <a:lnTo>
                    <a:pt x="577" y="1155"/>
                  </a:lnTo>
                  <a:lnTo>
                    <a:pt x="605" y="1217"/>
                  </a:lnTo>
                  <a:lnTo>
                    <a:pt x="601" y="1237"/>
                  </a:lnTo>
                  <a:lnTo>
                    <a:pt x="611" y="1262"/>
                  </a:lnTo>
                  <a:lnTo>
                    <a:pt x="720" y="1262"/>
                  </a:lnTo>
                  <a:lnTo>
                    <a:pt x="758" y="1247"/>
                  </a:lnTo>
                  <a:lnTo>
                    <a:pt x="807" y="1202"/>
                  </a:lnTo>
                  <a:lnTo>
                    <a:pt x="850" y="1153"/>
                  </a:lnTo>
                  <a:lnTo>
                    <a:pt x="856" y="1121"/>
                  </a:lnTo>
                  <a:lnTo>
                    <a:pt x="856" y="1121"/>
                  </a:lnTo>
                  <a:lnTo>
                    <a:pt x="856" y="1121"/>
                  </a:lnTo>
                  <a:lnTo>
                    <a:pt x="856" y="1119"/>
                  </a:lnTo>
                  <a:lnTo>
                    <a:pt x="856" y="1119"/>
                  </a:lnTo>
                  <a:lnTo>
                    <a:pt x="856" y="1102"/>
                  </a:lnTo>
                  <a:lnTo>
                    <a:pt x="901" y="1076"/>
                  </a:lnTo>
                  <a:lnTo>
                    <a:pt x="888" y="1000"/>
                  </a:lnTo>
                  <a:lnTo>
                    <a:pt x="986" y="923"/>
                  </a:lnTo>
                  <a:lnTo>
                    <a:pt x="986" y="835"/>
                  </a:lnTo>
                  <a:lnTo>
                    <a:pt x="963" y="852"/>
                  </a:lnTo>
                  <a:lnTo>
                    <a:pt x="894" y="856"/>
                  </a:lnTo>
                  <a:lnTo>
                    <a:pt x="892" y="888"/>
                  </a:lnTo>
                  <a:lnTo>
                    <a:pt x="892" y="888"/>
                  </a:lnTo>
                  <a:lnTo>
                    <a:pt x="899" y="901"/>
                  </a:lnTo>
                  <a:lnTo>
                    <a:pt x="888" y="901"/>
                  </a:lnTo>
                  <a:lnTo>
                    <a:pt x="875" y="867"/>
                  </a:lnTo>
                  <a:lnTo>
                    <a:pt x="875" y="820"/>
                  </a:lnTo>
                  <a:lnTo>
                    <a:pt x="860" y="818"/>
                  </a:lnTo>
                  <a:lnTo>
                    <a:pt x="860" y="818"/>
                  </a:lnTo>
                  <a:lnTo>
                    <a:pt x="828" y="803"/>
                  </a:lnTo>
                  <a:lnTo>
                    <a:pt x="820" y="797"/>
                  </a:lnTo>
                  <a:lnTo>
                    <a:pt x="788" y="812"/>
                  </a:lnTo>
                  <a:lnTo>
                    <a:pt x="786" y="854"/>
                  </a:lnTo>
                  <a:lnTo>
                    <a:pt x="784" y="854"/>
                  </a:lnTo>
                  <a:lnTo>
                    <a:pt x="788" y="812"/>
                  </a:lnTo>
                  <a:lnTo>
                    <a:pt x="818" y="794"/>
                  </a:lnTo>
                  <a:lnTo>
                    <a:pt x="799" y="765"/>
                  </a:lnTo>
                  <a:lnTo>
                    <a:pt x="796" y="713"/>
                  </a:lnTo>
                  <a:lnTo>
                    <a:pt x="792" y="700"/>
                  </a:lnTo>
                  <a:lnTo>
                    <a:pt x="803" y="679"/>
                  </a:lnTo>
                  <a:lnTo>
                    <a:pt x="818" y="636"/>
                  </a:lnTo>
                  <a:lnTo>
                    <a:pt x="831" y="619"/>
                  </a:lnTo>
                  <a:lnTo>
                    <a:pt x="824" y="596"/>
                  </a:lnTo>
                  <a:lnTo>
                    <a:pt x="769" y="570"/>
                  </a:lnTo>
                  <a:lnTo>
                    <a:pt x="728" y="523"/>
                  </a:lnTo>
                  <a:lnTo>
                    <a:pt x="769" y="570"/>
                  </a:lnTo>
                  <a:lnTo>
                    <a:pt x="824" y="596"/>
                  </a:lnTo>
                  <a:lnTo>
                    <a:pt x="875" y="589"/>
                  </a:lnTo>
                  <a:lnTo>
                    <a:pt x="907" y="579"/>
                  </a:lnTo>
                  <a:lnTo>
                    <a:pt x="963" y="598"/>
                  </a:lnTo>
                  <a:lnTo>
                    <a:pt x="1012" y="589"/>
                  </a:lnTo>
                  <a:lnTo>
                    <a:pt x="1065" y="570"/>
                  </a:lnTo>
                  <a:lnTo>
                    <a:pt x="1116" y="521"/>
                  </a:lnTo>
                  <a:lnTo>
                    <a:pt x="1118" y="521"/>
                  </a:lnTo>
                  <a:lnTo>
                    <a:pt x="1065" y="572"/>
                  </a:lnTo>
                  <a:lnTo>
                    <a:pt x="1012" y="592"/>
                  </a:lnTo>
                  <a:lnTo>
                    <a:pt x="999" y="609"/>
                  </a:lnTo>
                  <a:lnTo>
                    <a:pt x="999" y="673"/>
                  </a:lnTo>
                  <a:lnTo>
                    <a:pt x="1005" y="686"/>
                  </a:lnTo>
                  <a:lnTo>
                    <a:pt x="1112" y="589"/>
                  </a:lnTo>
                  <a:lnTo>
                    <a:pt x="1171" y="483"/>
                  </a:lnTo>
                  <a:lnTo>
                    <a:pt x="1165" y="455"/>
                  </a:lnTo>
                  <a:lnTo>
                    <a:pt x="1063" y="483"/>
                  </a:lnTo>
                  <a:close/>
                  <a:moveTo>
                    <a:pt x="654" y="974"/>
                  </a:moveTo>
                  <a:lnTo>
                    <a:pt x="654" y="1034"/>
                  </a:lnTo>
                  <a:lnTo>
                    <a:pt x="654" y="1034"/>
                  </a:lnTo>
                  <a:lnTo>
                    <a:pt x="654" y="974"/>
                  </a:lnTo>
                  <a:lnTo>
                    <a:pt x="654" y="974"/>
                  </a:lnTo>
                  <a:close/>
                  <a:moveTo>
                    <a:pt x="545" y="577"/>
                  </a:moveTo>
                  <a:lnTo>
                    <a:pt x="560" y="532"/>
                  </a:lnTo>
                  <a:lnTo>
                    <a:pt x="560" y="532"/>
                  </a:lnTo>
                  <a:lnTo>
                    <a:pt x="545" y="577"/>
                  </a:lnTo>
                  <a:lnTo>
                    <a:pt x="573" y="609"/>
                  </a:lnTo>
                  <a:lnTo>
                    <a:pt x="573" y="609"/>
                  </a:lnTo>
                  <a:lnTo>
                    <a:pt x="569" y="630"/>
                  </a:lnTo>
                  <a:lnTo>
                    <a:pt x="569" y="630"/>
                  </a:lnTo>
                  <a:lnTo>
                    <a:pt x="571" y="609"/>
                  </a:lnTo>
                  <a:lnTo>
                    <a:pt x="545" y="577"/>
                  </a:lnTo>
                  <a:close/>
                  <a:moveTo>
                    <a:pt x="671" y="438"/>
                  </a:moveTo>
                  <a:lnTo>
                    <a:pt x="688" y="391"/>
                  </a:lnTo>
                  <a:lnTo>
                    <a:pt x="688" y="391"/>
                  </a:lnTo>
                  <a:lnTo>
                    <a:pt x="671" y="436"/>
                  </a:lnTo>
                  <a:lnTo>
                    <a:pt x="686" y="470"/>
                  </a:lnTo>
                  <a:lnTo>
                    <a:pt x="684" y="472"/>
                  </a:lnTo>
                  <a:lnTo>
                    <a:pt x="671" y="438"/>
                  </a:lnTo>
                  <a:close/>
                  <a:moveTo>
                    <a:pt x="615" y="519"/>
                  </a:moveTo>
                  <a:lnTo>
                    <a:pt x="615" y="519"/>
                  </a:lnTo>
                  <a:lnTo>
                    <a:pt x="622" y="506"/>
                  </a:lnTo>
                  <a:lnTo>
                    <a:pt x="622" y="506"/>
                  </a:lnTo>
                  <a:lnTo>
                    <a:pt x="615" y="519"/>
                  </a:lnTo>
                  <a:close/>
                  <a:moveTo>
                    <a:pt x="709" y="322"/>
                  </a:moveTo>
                  <a:lnTo>
                    <a:pt x="707" y="386"/>
                  </a:lnTo>
                  <a:lnTo>
                    <a:pt x="707" y="386"/>
                  </a:lnTo>
                  <a:lnTo>
                    <a:pt x="707" y="322"/>
                  </a:lnTo>
                  <a:lnTo>
                    <a:pt x="571" y="254"/>
                  </a:lnTo>
                  <a:lnTo>
                    <a:pt x="571" y="254"/>
                  </a:lnTo>
                  <a:lnTo>
                    <a:pt x="709" y="322"/>
                  </a:lnTo>
                  <a:close/>
                  <a:moveTo>
                    <a:pt x="345" y="446"/>
                  </a:moveTo>
                  <a:lnTo>
                    <a:pt x="345" y="446"/>
                  </a:lnTo>
                  <a:lnTo>
                    <a:pt x="345" y="446"/>
                  </a:lnTo>
                  <a:lnTo>
                    <a:pt x="345" y="446"/>
                  </a:lnTo>
                  <a:close/>
                  <a:moveTo>
                    <a:pt x="230" y="431"/>
                  </a:moveTo>
                  <a:lnTo>
                    <a:pt x="300" y="401"/>
                  </a:lnTo>
                  <a:lnTo>
                    <a:pt x="300" y="401"/>
                  </a:lnTo>
                  <a:lnTo>
                    <a:pt x="232" y="431"/>
                  </a:lnTo>
                  <a:lnTo>
                    <a:pt x="209" y="480"/>
                  </a:lnTo>
                  <a:lnTo>
                    <a:pt x="209" y="480"/>
                  </a:lnTo>
                  <a:lnTo>
                    <a:pt x="230" y="431"/>
                  </a:lnTo>
                  <a:close/>
                  <a:moveTo>
                    <a:pt x="104" y="386"/>
                  </a:moveTo>
                  <a:lnTo>
                    <a:pt x="117" y="399"/>
                  </a:lnTo>
                  <a:lnTo>
                    <a:pt x="117" y="399"/>
                  </a:lnTo>
                  <a:lnTo>
                    <a:pt x="104" y="386"/>
                  </a:lnTo>
                  <a:lnTo>
                    <a:pt x="104" y="386"/>
                  </a:lnTo>
                  <a:close/>
                  <a:moveTo>
                    <a:pt x="96" y="250"/>
                  </a:moveTo>
                  <a:lnTo>
                    <a:pt x="96" y="252"/>
                  </a:lnTo>
                  <a:lnTo>
                    <a:pt x="77" y="258"/>
                  </a:lnTo>
                  <a:lnTo>
                    <a:pt x="77" y="258"/>
                  </a:lnTo>
                  <a:lnTo>
                    <a:pt x="96" y="250"/>
                  </a:lnTo>
                  <a:close/>
                  <a:moveTo>
                    <a:pt x="87" y="495"/>
                  </a:moveTo>
                  <a:lnTo>
                    <a:pt x="106" y="489"/>
                  </a:lnTo>
                  <a:lnTo>
                    <a:pt x="106" y="489"/>
                  </a:lnTo>
                  <a:lnTo>
                    <a:pt x="87" y="495"/>
                  </a:lnTo>
                  <a:close/>
                  <a:moveTo>
                    <a:pt x="166" y="515"/>
                  </a:moveTo>
                  <a:lnTo>
                    <a:pt x="162" y="485"/>
                  </a:lnTo>
                  <a:lnTo>
                    <a:pt x="160" y="480"/>
                  </a:lnTo>
                  <a:lnTo>
                    <a:pt x="162" y="485"/>
                  </a:lnTo>
                  <a:lnTo>
                    <a:pt x="162" y="485"/>
                  </a:lnTo>
                  <a:lnTo>
                    <a:pt x="168" y="515"/>
                  </a:lnTo>
                  <a:lnTo>
                    <a:pt x="166" y="515"/>
                  </a:lnTo>
                  <a:close/>
                  <a:moveTo>
                    <a:pt x="524" y="421"/>
                  </a:moveTo>
                  <a:lnTo>
                    <a:pt x="524" y="421"/>
                  </a:lnTo>
                  <a:lnTo>
                    <a:pt x="524" y="412"/>
                  </a:lnTo>
                  <a:lnTo>
                    <a:pt x="552" y="427"/>
                  </a:lnTo>
                  <a:lnTo>
                    <a:pt x="545" y="440"/>
                  </a:lnTo>
                  <a:lnTo>
                    <a:pt x="537" y="442"/>
                  </a:lnTo>
                  <a:lnTo>
                    <a:pt x="537" y="442"/>
                  </a:lnTo>
                  <a:lnTo>
                    <a:pt x="524" y="421"/>
                  </a:lnTo>
                  <a:close/>
                  <a:moveTo>
                    <a:pt x="558" y="487"/>
                  </a:moveTo>
                  <a:lnTo>
                    <a:pt x="558" y="487"/>
                  </a:lnTo>
                  <a:lnTo>
                    <a:pt x="537" y="495"/>
                  </a:lnTo>
                  <a:lnTo>
                    <a:pt x="537" y="495"/>
                  </a:lnTo>
                  <a:lnTo>
                    <a:pt x="558" y="487"/>
                  </a:lnTo>
                  <a:close/>
                  <a:moveTo>
                    <a:pt x="524" y="621"/>
                  </a:moveTo>
                  <a:lnTo>
                    <a:pt x="524" y="621"/>
                  </a:lnTo>
                  <a:lnTo>
                    <a:pt x="524" y="636"/>
                  </a:lnTo>
                  <a:lnTo>
                    <a:pt x="524" y="636"/>
                  </a:lnTo>
                  <a:lnTo>
                    <a:pt x="524" y="621"/>
                  </a:lnTo>
                  <a:close/>
                  <a:moveTo>
                    <a:pt x="505" y="741"/>
                  </a:moveTo>
                  <a:lnTo>
                    <a:pt x="517" y="737"/>
                  </a:lnTo>
                  <a:lnTo>
                    <a:pt x="517" y="737"/>
                  </a:lnTo>
                  <a:lnTo>
                    <a:pt x="505" y="741"/>
                  </a:lnTo>
                  <a:close/>
                  <a:moveTo>
                    <a:pt x="598" y="1164"/>
                  </a:moveTo>
                  <a:lnTo>
                    <a:pt x="588" y="1149"/>
                  </a:lnTo>
                  <a:lnTo>
                    <a:pt x="588" y="1149"/>
                  </a:lnTo>
                  <a:lnTo>
                    <a:pt x="598" y="1164"/>
                  </a:lnTo>
                  <a:lnTo>
                    <a:pt x="598" y="1164"/>
                  </a:lnTo>
                  <a:close/>
                  <a:moveTo>
                    <a:pt x="635" y="1083"/>
                  </a:moveTo>
                  <a:lnTo>
                    <a:pt x="635" y="1083"/>
                  </a:lnTo>
                  <a:lnTo>
                    <a:pt x="635" y="1036"/>
                  </a:lnTo>
                  <a:lnTo>
                    <a:pt x="643" y="1036"/>
                  </a:lnTo>
                  <a:lnTo>
                    <a:pt x="637" y="1036"/>
                  </a:lnTo>
                  <a:lnTo>
                    <a:pt x="637" y="1083"/>
                  </a:lnTo>
                  <a:lnTo>
                    <a:pt x="652" y="1102"/>
                  </a:lnTo>
                  <a:lnTo>
                    <a:pt x="652" y="1119"/>
                  </a:lnTo>
                  <a:lnTo>
                    <a:pt x="650" y="1119"/>
                  </a:lnTo>
                  <a:lnTo>
                    <a:pt x="650" y="1100"/>
                  </a:lnTo>
                  <a:lnTo>
                    <a:pt x="635" y="1083"/>
                  </a:lnTo>
                  <a:close/>
                  <a:moveTo>
                    <a:pt x="841" y="1102"/>
                  </a:moveTo>
                  <a:lnTo>
                    <a:pt x="841" y="1102"/>
                  </a:lnTo>
                  <a:lnTo>
                    <a:pt x="841" y="1102"/>
                  </a:lnTo>
                  <a:lnTo>
                    <a:pt x="824" y="1119"/>
                  </a:lnTo>
                  <a:lnTo>
                    <a:pt x="822" y="1117"/>
                  </a:lnTo>
                  <a:lnTo>
                    <a:pt x="841" y="1102"/>
                  </a:lnTo>
                  <a:close/>
                  <a:moveTo>
                    <a:pt x="826" y="1121"/>
                  </a:moveTo>
                  <a:lnTo>
                    <a:pt x="833" y="1130"/>
                  </a:lnTo>
                  <a:lnTo>
                    <a:pt x="833" y="1130"/>
                  </a:lnTo>
                  <a:lnTo>
                    <a:pt x="826" y="1121"/>
                  </a:lnTo>
                  <a:close/>
                  <a:moveTo>
                    <a:pt x="856" y="1000"/>
                  </a:moveTo>
                  <a:lnTo>
                    <a:pt x="835" y="1047"/>
                  </a:lnTo>
                  <a:lnTo>
                    <a:pt x="835" y="1047"/>
                  </a:lnTo>
                  <a:lnTo>
                    <a:pt x="856" y="1000"/>
                  </a:lnTo>
                  <a:lnTo>
                    <a:pt x="858" y="955"/>
                  </a:lnTo>
                  <a:lnTo>
                    <a:pt x="858" y="955"/>
                  </a:lnTo>
                  <a:lnTo>
                    <a:pt x="856" y="1000"/>
                  </a:lnTo>
                  <a:close/>
                  <a:moveTo>
                    <a:pt x="899" y="950"/>
                  </a:moveTo>
                  <a:lnTo>
                    <a:pt x="909" y="914"/>
                  </a:lnTo>
                  <a:lnTo>
                    <a:pt x="909" y="914"/>
                  </a:lnTo>
                  <a:lnTo>
                    <a:pt x="899" y="950"/>
                  </a:lnTo>
                  <a:lnTo>
                    <a:pt x="882" y="931"/>
                  </a:lnTo>
                  <a:lnTo>
                    <a:pt x="882" y="923"/>
                  </a:lnTo>
                  <a:lnTo>
                    <a:pt x="882" y="929"/>
                  </a:lnTo>
                  <a:lnTo>
                    <a:pt x="899" y="950"/>
                  </a:lnTo>
                  <a:close/>
                  <a:moveTo>
                    <a:pt x="884" y="906"/>
                  </a:moveTo>
                  <a:lnTo>
                    <a:pt x="884" y="906"/>
                  </a:lnTo>
                  <a:lnTo>
                    <a:pt x="863" y="899"/>
                  </a:lnTo>
                  <a:lnTo>
                    <a:pt x="856" y="901"/>
                  </a:lnTo>
                  <a:lnTo>
                    <a:pt x="863" y="899"/>
                  </a:lnTo>
                  <a:lnTo>
                    <a:pt x="863" y="899"/>
                  </a:lnTo>
                  <a:lnTo>
                    <a:pt x="884" y="906"/>
                  </a:lnTo>
                  <a:close/>
                  <a:moveTo>
                    <a:pt x="803" y="882"/>
                  </a:moveTo>
                  <a:lnTo>
                    <a:pt x="803" y="865"/>
                  </a:lnTo>
                  <a:lnTo>
                    <a:pt x="805" y="865"/>
                  </a:lnTo>
                  <a:lnTo>
                    <a:pt x="805" y="882"/>
                  </a:lnTo>
                  <a:lnTo>
                    <a:pt x="707" y="844"/>
                  </a:lnTo>
                  <a:lnTo>
                    <a:pt x="711" y="878"/>
                  </a:lnTo>
                  <a:lnTo>
                    <a:pt x="673" y="878"/>
                  </a:lnTo>
                  <a:lnTo>
                    <a:pt x="673" y="942"/>
                  </a:lnTo>
                  <a:lnTo>
                    <a:pt x="692" y="959"/>
                  </a:lnTo>
                  <a:lnTo>
                    <a:pt x="692" y="959"/>
                  </a:lnTo>
                  <a:lnTo>
                    <a:pt x="671" y="942"/>
                  </a:lnTo>
                  <a:lnTo>
                    <a:pt x="671" y="878"/>
                  </a:lnTo>
                  <a:lnTo>
                    <a:pt x="709" y="878"/>
                  </a:lnTo>
                  <a:lnTo>
                    <a:pt x="707" y="841"/>
                  </a:lnTo>
                  <a:lnTo>
                    <a:pt x="671" y="846"/>
                  </a:lnTo>
                  <a:lnTo>
                    <a:pt x="669" y="784"/>
                  </a:lnTo>
                  <a:lnTo>
                    <a:pt x="652" y="773"/>
                  </a:lnTo>
                  <a:lnTo>
                    <a:pt x="630" y="775"/>
                  </a:lnTo>
                  <a:lnTo>
                    <a:pt x="624" y="792"/>
                  </a:lnTo>
                  <a:lnTo>
                    <a:pt x="601" y="794"/>
                  </a:lnTo>
                  <a:lnTo>
                    <a:pt x="601" y="794"/>
                  </a:lnTo>
                  <a:lnTo>
                    <a:pt x="624" y="792"/>
                  </a:lnTo>
                  <a:lnTo>
                    <a:pt x="630" y="775"/>
                  </a:lnTo>
                  <a:lnTo>
                    <a:pt x="652" y="773"/>
                  </a:lnTo>
                  <a:lnTo>
                    <a:pt x="669" y="784"/>
                  </a:lnTo>
                  <a:lnTo>
                    <a:pt x="671" y="846"/>
                  </a:lnTo>
                  <a:lnTo>
                    <a:pt x="707" y="841"/>
                  </a:lnTo>
                  <a:lnTo>
                    <a:pt x="803" y="882"/>
                  </a:lnTo>
                  <a:close/>
                  <a:moveTo>
                    <a:pt x="713" y="515"/>
                  </a:moveTo>
                  <a:lnTo>
                    <a:pt x="726" y="519"/>
                  </a:lnTo>
                  <a:lnTo>
                    <a:pt x="726" y="519"/>
                  </a:lnTo>
                  <a:lnTo>
                    <a:pt x="713" y="515"/>
                  </a:lnTo>
                  <a:close/>
                  <a:moveTo>
                    <a:pt x="892" y="463"/>
                  </a:moveTo>
                  <a:lnTo>
                    <a:pt x="914" y="438"/>
                  </a:lnTo>
                  <a:lnTo>
                    <a:pt x="914" y="438"/>
                  </a:lnTo>
                  <a:lnTo>
                    <a:pt x="892" y="463"/>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42" name="Oval 1159">
              <a:extLst>
                <a:ext uri="{FF2B5EF4-FFF2-40B4-BE49-F238E27FC236}">
                  <a16:creationId xmlns:a16="http://schemas.microsoft.com/office/drawing/2014/main" id="{C2D5DB52-2B67-4A7E-A01F-3CD30234B7AD}"/>
                </a:ext>
              </a:extLst>
            </p:cNvPr>
            <p:cNvSpPr>
              <a:spLocks noChangeArrowheads="1"/>
            </p:cNvSpPr>
            <p:nvPr/>
          </p:nvSpPr>
          <p:spPr bwMode="auto">
            <a:xfrm>
              <a:off x="2893525" y="7945624"/>
              <a:ext cx="15376" cy="17207"/>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43" name="Freeform 1160">
              <a:extLst>
                <a:ext uri="{FF2B5EF4-FFF2-40B4-BE49-F238E27FC236}">
                  <a16:creationId xmlns:a16="http://schemas.microsoft.com/office/drawing/2014/main" id="{407D3A45-3177-4B12-BEDA-8F9EF7F66803}"/>
                </a:ext>
              </a:extLst>
            </p:cNvPr>
            <p:cNvSpPr>
              <a:spLocks/>
            </p:cNvSpPr>
            <p:nvPr/>
          </p:nvSpPr>
          <p:spPr bwMode="auto">
            <a:xfrm>
              <a:off x="3405809" y="8174367"/>
              <a:ext cx="97925" cy="239876"/>
            </a:xfrm>
            <a:custGeom>
              <a:avLst/>
              <a:gdLst>
                <a:gd name="T0" fmla="*/ 81 w 121"/>
                <a:gd name="T1" fmla="*/ 26 h 237"/>
                <a:gd name="T2" fmla="*/ 83 w 121"/>
                <a:gd name="T3" fmla="*/ 43 h 237"/>
                <a:gd name="T4" fmla="*/ 55 w 121"/>
                <a:gd name="T5" fmla="*/ 62 h 237"/>
                <a:gd name="T6" fmla="*/ 23 w 121"/>
                <a:gd name="T7" fmla="*/ 70 h 237"/>
                <a:gd name="T8" fmla="*/ 13 w 121"/>
                <a:gd name="T9" fmla="*/ 92 h 237"/>
                <a:gd name="T10" fmla="*/ 23 w 121"/>
                <a:gd name="T11" fmla="*/ 132 h 237"/>
                <a:gd name="T12" fmla="*/ 0 w 121"/>
                <a:gd name="T13" fmla="*/ 169 h 237"/>
                <a:gd name="T14" fmla="*/ 10 w 121"/>
                <a:gd name="T15" fmla="*/ 218 h 237"/>
                <a:gd name="T16" fmla="*/ 34 w 121"/>
                <a:gd name="T17" fmla="*/ 237 h 237"/>
                <a:gd name="T18" fmla="*/ 72 w 121"/>
                <a:gd name="T19" fmla="*/ 218 h 237"/>
                <a:gd name="T20" fmla="*/ 113 w 121"/>
                <a:gd name="T21" fmla="*/ 55 h 237"/>
                <a:gd name="T22" fmla="*/ 121 w 121"/>
                <a:gd name="T23" fmla="*/ 60 h 237"/>
                <a:gd name="T24" fmla="*/ 102 w 121"/>
                <a:gd name="T25" fmla="*/ 0 h 237"/>
                <a:gd name="T26" fmla="*/ 81 w 121"/>
                <a:gd name="T27" fmla="*/ 26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 h="237">
                  <a:moveTo>
                    <a:pt x="81" y="26"/>
                  </a:moveTo>
                  <a:lnTo>
                    <a:pt x="83" y="43"/>
                  </a:lnTo>
                  <a:lnTo>
                    <a:pt x="55" y="62"/>
                  </a:lnTo>
                  <a:lnTo>
                    <a:pt x="23" y="70"/>
                  </a:lnTo>
                  <a:lnTo>
                    <a:pt x="13" y="92"/>
                  </a:lnTo>
                  <a:lnTo>
                    <a:pt x="23" y="132"/>
                  </a:lnTo>
                  <a:lnTo>
                    <a:pt x="0" y="169"/>
                  </a:lnTo>
                  <a:lnTo>
                    <a:pt x="10" y="218"/>
                  </a:lnTo>
                  <a:lnTo>
                    <a:pt x="34" y="237"/>
                  </a:lnTo>
                  <a:lnTo>
                    <a:pt x="72" y="218"/>
                  </a:lnTo>
                  <a:lnTo>
                    <a:pt x="113" y="55"/>
                  </a:lnTo>
                  <a:lnTo>
                    <a:pt x="121" y="60"/>
                  </a:lnTo>
                  <a:lnTo>
                    <a:pt x="102" y="0"/>
                  </a:lnTo>
                  <a:lnTo>
                    <a:pt x="81" y="26"/>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44" name="Freeform 1161">
              <a:extLst>
                <a:ext uri="{FF2B5EF4-FFF2-40B4-BE49-F238E27FC236}">
                  <a16:creationId xmlns:a16="http://schemas.microsoft.com/office/drawing/2014/main" id="{DCBED020-CA56-4182-B0EA-065EBE69FB14}"/>
                </a:ext>
              </a:extLst>
            </p:cNvPr>
            <p:cNvSpPr>
              <a:spLocks/>
            </p:cNvSpPr>
            <p:nvPr/>
          </p:nvSpPr>
          <p:spPr bwMode="auto">
            <a:xfrm>
              <a:off x="3512636" y="7506358"/>
              <a:ext cx="8903" cy="28340"/>
            </a:xfrm>
            <a:custGeom>
              <a:avLst/>
              <a:gdLst>
                <a:gd name="T0" fmla="*/ 11 w 11"/>
                <a:gd name="T1" fmla="*/ 26 h 28"/>
                <a:gd name="T2" fmla="*/ 6 w 11"/>
                <a:gd name="T3" fmla="*/ 0 h 28"/>
                <a:gd name="T4" fmla="*/ 0 w 11"/>
                <a:gd name="T5" fmla="*/ 23 h 28"/>
                <a:gd name="T6" fmla="*/ 6 w 11"/>
                <a:gd name="T7" fmla="*/ 28 h 28"/>
                <a:gd name="T8" fmla="*/ 11 w 11"/>
                <a:gd name="T9" fmla="*/ 26 h 28"/>
              </a:gdLst>
              <a:ahLst/>
              <a:cxnLst>
                <a:cxn ang="0">
                  <a:pos x="T0" y="T1"/>
                </a:cxn>
                <a:cxn ang="0">
                  <a:pos x="T2" y="T3"/>
                </a:cxn>
                <a:cxn ang="0">
                  <a:pos x="T4" y="T5"/>
                </a:cxn>
                <a:cxn ang="0">
                  <a:pos x="T6" y="T7"/>
                </a:cxn>
                <a:cxn ang="0">
                  <a:pos x="T8" y="T9"/>
                </a:cxn>
              </a:cxnLst>
              <a:rect l="0" t="0" r="r" b="b"/>
              <a:pathLst>
                <a:path w="11" h="28">
                  <a:moveTo>
                    <a:pt x="11" y="26"/>
                  </a:moveTo>
                  <a:lnTo>
                    <a:pt x="6" y="0"/>
                  </a:lnTo>
                  <a:lnTo>
                    <a:pt x="0" y="23"/>
                  </a:lnTo>
                  <a:lnTo>
                    <a:pt x="6" y="28"/>
                  </a:lnTo>
                  <a:lnTo>
                    <a:pt x="11" y="26"/>
                  </a:ln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45" name="Freeform 1162">
              <a:extLst>
                <a:ext uri="{FF2B5EF4-FFF2-40B4-BE49-F238E27FC236}">
                  <a16:creationId xmlns:a16="http://schemas.microsoft.com/office/drawing/2014/main" id="{0C61D367-E3CC-423C-B571-77AC91E2519F}"/>
                </a:ext>
              </a:extLst>
            </p:cNvPr>
            <p:cNvSpPr>
              <a:spLocks/>
            </p:cNvSpPr>
            <p:nvPr/>
          </p:nvSpPr>
          <p:spPr bwMode="auto">
            <a:xfrm>
              <a:off x="1805831" y="6018518"/>
              <a:ext cx="837622" cy="765175"/>
            </a:xfrm>
            <a:custGeom>
              <a:avLst/>
              <a:gdLst>
                <a:gd name="T0" fmla="*/ 115 w 1035"/>
                <a:gd name="T1" fmla="*/ 180 h 756"/>
                <a:gd name="T2" fmla="*/ 134 w 1035"/>
                <a:gd name="T3" fmla="*/ 148 h 756"/>
                <a:gd name="T4" fmla="*/ 90 w 1035"/>
                <a:gd name="T5" fmla="*/ 131 h 756"/>
                <a:gd name="T6" fmla="*/ 194 w 1035"/>
                <a:gd name="T7" fmla="*/ 73 h 756"/>
                <a:gd name="T8" fmla="*/ 298 w 1035"/>
                <a:gd name="T9" fmla="*/ 49 h 756"/>
                <a:gd name="T10" fmla="*/ 381 w 1035"/>
                <a:gd name="T11" fmla="*/ 79 h 756"/>
                <a:gd name="T12" fmla="*/ 360 w 1035"/>
                <a:gd name="T13" fmla="*/ 45 h 756"/>
                <a:gd name="T14" fmla="*/ 486 w 1035"/>
                <a:gd name="T15" fmla="*/ 64 h 756"/>
                <a:gd name="T16" fmla="*/ 550 w 1035"/>
                <a:gd name="T17" fmla="*/ 45 h 756"/>
                <a:gd name="T18" fmla="*/ 454 w 1035"/>
                <a:gd name="T19" fmla="*/ 17 h 756"/>
                <a:gd name="T20" fmla="*/ 567 w 1035"/>
                <a:gd name="T21" fmla="*/ 32 h 756"/>
                <a:gd name="T22" fmla="*/ 565 w 1035"/>
                <a:gd name="T23" fmla="*/ 5 h 756"/>
                <a:gd name="T24" fmla="*/ 780 w 1035"/>
                <a:gd name="T25" fmla="*/ 15 h 756"/>
                <a:gd name="T26" fmla="*/ 797 w 1035"/>
                <a:gd name="T27" fmla="*/ 17 h 756"/>
                <a:gd name="T28" fmla="*/ 869 w 1035"/>
                <a:gd name="T29" fmla="*/ 41 h 756"/>
                <a:gd name="T30" fmla="*/ 660 w 1035"/>
                <a:gd name="T31" fmla="*/ 71 h 756"/>
                <a:gd name="T32" fmla="*/ 771 w 1035"/>
                <a:gd name="T33" fmla="*/ 88 h 756"/>
                <a:gd name="T34" fmla="*/ 895 w 1035"/>
                <a:gd name="T35" fmla="*/ 81 h 756"/>
                <a:gd name="T36" fmla="*/ 984 w 1035"/>
                <a:gd name="T37" fmla="*/ 69 h 756"/>
                <a:gd name="T38" fmla="*/ 876 w 1035"/>
                <a:gd name="T39" fmla="*/ 122 h 756"/>
                <a:gd name="T40" fmla="*/ 946 w 1035"/>
                <a:gd name="T41" fmla="*/ 141 h 756"/>
                <a:gd name="T42" fmla="*/ 882 w 1035"/>
                <a:gd name="T43" fmla="*/ 190 h 756"/>
                <a:gd name="T44" fmla="*/ 890 w 1035"/>
                <a:gd name="T45" fmla="*/ 229 h 756"/>
                <a:gd name="T46" fmla="*/ 873 w 1035"/>
                <a:gd name="T47" fmla="*/ 257 h 756"/>
                <a:gd name="T48" fmla="*/ 903 w 1035"/>
                <a:gd name="T49" fmla="*/ 284 h 756"/>
                <a:gd name="T50" fmla="*/ 865 w 1035"/>
                <a:gd name="T51" fmla="*/ 310 h 756"/>
                <a:gd name="T52" fmla="*/ 884 w 1035"/>
                <a:gd name="T53" fmla="*/ 338 h 756"/>
                <a:gd name="T54" fmla="*/ 895 w 1035"/>
                <a:gd name="T55" fmla="*/ 363 h 756"/>
                <a:gd name="T56" fmla="*/ 784 w 1035"/>
                <a:gd name="T57" fmla="*/ 383 h 756"/>
                <a:gd name="T58" fmla="*/ 807 w 1035"/>
                <a:gd name="T59" fmla="*/ 421 h 756"/>
                <a:gd name="T60" fmla="*/ 867 w 1035"/>
                <a:gd name="T61" fmla="*/ 434 h 756"/>
                <a:gd name="T62" fmla="*/ 858 w 1035"/>
                <a:gd name="T63" fmla="*/ 460 h 756"/>
                <a:gd name="T64" fmla="*/ 771 w 1035"/>
                <a:gd name="T65" fmla="*/ 430 h 756"/>
                <a:gd name="T66" fmla="*/ 790 w 1035"/>
                <a:gd name="T67" fmla="*/ 477 h 756"/>
                <a:gd name="T68" fmla="*/ 792 w 1035"/>
                <a:gd name="T69" fmla="*/ 526 h 756"/>
                <a:gd name="T70" fmla="*/ 697 w 1035"/>
                <a:gd name="T71" fmla="*/ 541 h 756"/>
                <a:gd name="T72" fmla="*/ 628 w 1035"/>
                <a:gd name="T73" fmla="*/ 603 h 756"/>
                <a:gd name="T74" fmla="*/ 599 w 1035"/>
                <a:gd name="T75" fmla="*/ 590 h 756"/>
                <a:gd name="T76" fmla="*/ 541 w 1035"/>
                <a:gd name="T77" fmla="*/ 630 h 756"/>
                <a:gd name="T78" fmla="*/ 537 w 1035"/>
                <a:gd name="T79" fmla="*/ 662 h 756"/>
                <a:gd name="T80" fmla="*/ 535 w 1035"/>
                <a:gd name="T81" fmla="*/ 686 h 756"/>
                <a:gd name="T82" fmla="*/ 499 w 1035"/>
                <a:gd name="T83" fmla="*/ 746 h 756"/>
                <a:gd name="T84" fmla="*/ 424 w 1035"/>
                <a:gd name="T85" fmla="*/ 739 h 756"/>
                <a:gd name="T86" fmla="*/ 403 w 1035"/>
                <a:gd name="T87" fmla="*/ 722 h 756"/>
                <a:gd name="T88" fmla="*/ 366 w 1035"/>
                <a:gd name="T89" fmla="*/ 652 h 756"/>
                <a:gd name="T90" fmla="*/ 356 w 1035"/>
                <a:gd name="T91" fmla="*/ 618 h 756"/>
                <a:gd name="T92" fmla="*/ 345 w 1035"/>
                <a:gd name="T93" fmla="*/ 543 h 756"/>
                <a:gd name="T94" fmla="*/ 343 w 1035"/>
                <a:gd name="T95" fmla="*/ 534 h 756"/>
                <a:gd name="T96" fmla="*/ 352 w 1035"/>
                <a:gd name="T97" fmla="*/ 485 h 756"/>
                <a:gd name="T98" fmla="*/ 381 w 1035"/>
                <a:gd name="T99" fmla="*/ 464 h 756"/>
                <a:gd name="T100" fmla="*/ 358 w 1035"/>
                <a:gd name="T101" fmla="*/ 440 h 756"/>
                <a:gd name="T102" fmla="*/ 324 w 1035"/>
                <a:gd name="T103" fmla="*/ 440 h 756"/>
                <a:gd name="T104" fmla="*/ 298 w 1035"/>
                <a:gd name="T105" fmla="*/ 423 h 756"/>
                <a:gd name="T106" fmla="*/ 275 w 1035"/>
                <a:gd name="T107" fmla="*/ 344 h 756"/>
                <a:gd name="T108" fmla="*/ 207 w 1035"/>
                <a:gd name="T109" fmla="*/ 287 h 756"/>
                <a:gd name="T110" fmla="*/ 113 w 1035"/>
                <a:gd name="T111" fmla="*/ 295 h 756"/>
                <a:gd name="T112" fmla="*/ 26 w 1035"/>
                <a:gd name="T113" fmla="*/ 257 h 756"/>
                <a:gd name="T114" fmla="*/ 113 w 1035"/>
                <a:gd name="T115" fmla="*/ 240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35" h="756">
                  <a:moveTo>
                    <a:pt x="0" y="214"/>
                  </a:moveTo>
                  <a:lnTo>
                    <a:pt x="6" y="201"/>
                  </a:lnTo>
                  <a:lnTo>
                    <a:pt x="72" y="180"/>
                  </a:lnTo>
                  <a:lnTo>
                    <a:pt x="115" y="180"/>
                  </a:lnTo>
                  <a:lnTo>
                    <a:pt x="141" y="163"/>
                  </a:lnTo>
                  <a:lnTo>
                    <a:pt x="132" y="158"/>
                  </a:lnTo>
                  <a:lnTo>
                    <a:pt x="147" y="152"/>
                  </a:lnTo>
                  <a:lnTo>
                    <a:pt x="134" y="148"/>
                  </a:lnTo>
                  <a:lnTo>
                    <a:pt x="158" y="141"/>
                  </a:lnTo>
                  <a:lnTo>
                    <a:pt x="149" y="135"/>
                  </a:lnTo>
                  <a:lnTo>
                    <a:pt x="119" y="146"/>
                  </a:lnTo>
                  <a:lnTo>
                    <a:pt x="90" y="131"/>
                  </a:lnTo>
                  <a:lnTo>
                    <a:pt x="128" y="122"/>
                  </a:lnTo>
                  <a:lnTo>
                    <a:pt x="149" y="99"/>
                  </a:lnTo>
                  <a:lnTo>
                    <a:pt x="196" y="99"/>
                  </a:lnTo>
                  <a:lnTo>
                    <a:pt x="194" y="73"/>
                  </a:lnTo>
                  <a:lnTo>
                    <a:pt x="228" y="71"/>
                  </a:lnTo>
                  <a:lnTo>
                    <a:pt x="262" y="90"/>
                  </a:lnTo>
                  <a:lnTo>
                    <a:pt x="222" y="66"/>
                  </a:lnTo>
                  <a:lnTo>
                    <a:pt x="298" y="49"/>
                  </a:lnTo>
                  <a:lnTo>
                    <a:pt x="317" y="62"/>
                  </a:lnTo>
                  <a:lnTo>
                    <a:pt x="322" y="84"/>
                  </a:lnTo>
                  <a:lnTo>
                    <a:pt x="330" y="64"/>
                  </a:lnTo>
                  <a:lnTo>
                    <a:pt x="381" y="79"/>
                  </a:lnTo>
                  <a:lnTo>
                    <a:pt x="364" y="66"/>
                  </a:lnTo>
                  <a:lnTo>
                    <a:pt x="388" y="69"/>
                  </a:lnTo>
                  <a:lnTo>
                    <a:pt x="366" y="56"/>
                  </a:lnTo>
                  <a:lnTo>
                    <a:pt x="360" y="45"/>
                  </a:lnTo>
                  <a:lnTo>
                    <a:pt x="373" y="43"/>
                  </a:lnTo>
                  <a:lnTo>
                    <a:pt x="471" y="75"/>
                  </a:lnTo>
                  <a:lnTo>
                    <a:pt x="464" y="64"/>
                  </a:lnTo>
                  <a:lnTo>
                    <a:pt x="486" y="64"/>
                  </a:lnTo>
                  <a:lnTo>
                    <a:pt x="471" y="54"/>
                  </a:lnTo>
                  <a:lnTo>
                    <a:pt x="505" y="56"/>
                  </a:lnTo>
                  <a:lnTo>
                    <a:pt x="452" y="32"/>
                  </a:lnTo>
                  <a:lnTo>
                    <a:pt x="550" y="45"/>
                  </a:lnTo>
                  <a:lnTo>
                    <a:pt x="526" y="32"/>
                  </a:lnTo>
                  <a:lnTo>
                    <a:pt x="471" y="30"/>
                  </a:lnTo>
                  <a:lnTo>
                    <a:pt x="490" y="28"/>
                  </a:lnTo>
                  <a:lnTo>
                    <a:pt x="454" y="17"/>
                  </a:lnTo>
                  <a:lnTo>
                    <a:pt x="496" y="19"/>
                  </a:lnTo>
                  <a:lnTo>
                    <a:pt x="479" y="15"/>
                  </a:lnTo>
                  <a:lnTo>
                    <a:pt x="496" y="11"/>
                  </a:lnTo>
                  <a:lnTo>
                    <a:pt x="567" y="32"/>
                  </a:lnTo>
                  <a:lnTo>
                    <a:pt x="560" y="26"/>
                  </a:lnTo>
                  <a:lnTo>
                    <a:pt x="592" y="17"/>
                  </a:lnTo>
                  <a:lnTo>
                    <a:pt x="565" y="15"/>
                  </a:lnTo>
                  <a:lnTo>
                    <a:pt x="565" y="5"/>
                  </a:lnTo>
                  <a:lnTo>
                    <a:pt x="582" y="0"/>
                  </a:lnTo>
                  <a:lnTo>
                    <a:pt x="771" y="7"/>
                  </a:lnTo>
                  <a:lnTo>
                    <a:pt x="786" y="11"/>
                  </a:lnTo>
                  <a:lnTo>
                    <a:pt x="780" y="15"/>
                  </a:lnTo>
                  <a:lnTo>
                    <a:pt x="652" y="17"/>
                  </a:lnTo>
                  <a:lnTo>
                    <a:pt x="667" y="22"/>
                  </a:lnTo>
                  <a:lnTo>
                    <a:pt x="618" y="28"/>
                  </a:lnTo>
                  <a:lnTo>
                    <a:pt x="797" y="17"/>
                  </a:lnTo>
                  <a:lnTo>
                    <a:pt x="803" y="28"/>
                  </a:lnTo>
                  <a:lnTo>
                    <a:pt x="780" y="34"/>
                  </a:lnTo>
                  <a:lnTo>
                    <a:pt x="820" y="30"/>
                  </a:lnTo>
                  <a:lnTo>
                    <a:pt x="869" y="41"/>
                  </a:lnTo>
                  <a:lnTo>
                    <a:pt x="797" y="62"/>
                  </a:lnTo>
                  <a:lnTo>
                    <a:pt x="682" y="60"/>
                  </a:lnTo>
                  <a:lnTo>
                    <a:pt x="709" y="64"/>
                  </a:lnTo>
                  <a:lnTo>
                    <a:pt x="660" y="71"/>
                  </a:lnTo>
                  <a:lnTo>
                    <a:pt x="660" y="81"/>
                  </a:lnTo>
                  <a:lnTo>
                    <a:pt x="788" y="66"/>
                  </a:lnTo>
                  <a:lnTo>
                    <a:pt x="799" y="73"/>
                  </a:lnTo>
                  <a:lnTo>
                    <a:pt x="771" y="88"/>
                  </a:lnTo>
                  <a:lnTo>
                    <a:pt x="854" y="64"/>
                  </a:lnTo>
                  <a:lnTo>
                    <a:pt x="858" y="86"/>
                  </a:lnTo>
                  <a:lnTo>
                    <a:pt x="818" y="126"/>
                  </a:lnTo>
                  <a:lnTo>
                    <a:pt x="895" y="81"/>
                  </a:lnTo>
                  <a:lnTo>
                    <a:pt x="895" y="88"/>
                  </a:lnTo>
                  <a:lnTo>
                    <a:pt x="933" y="88"/>
                  </a:lnTo>
                  <a:lnTo>
                    <a:pt x="944" y="71"/>
                  </a:lnTo>
                  <a:lnTo>
                    <a:pt x="984" y="69"/>
                  </a:lnTo>
                  <a:lnTo>
                    <a:pt x="1035" y="84"/>
                  </a:lnTo>
                  <a:lnTo>
                    <a:pt x="986" y="103"/>
                  </a:lnTo>
                  <a:lnTo>
                    <a:pt x="988" y="111"/>
                  </a:lnTo>
                  <a:lnTo>
                    <a:pt x="876" y="122"/>
                  </a:lnTo>
                  <a:lnTo>
                    <a:pt x="965" y="124"/>
                  </a:lnTo>
                  <a:lnTo>
                    <a:pt x="893" y="141"/>
                  </a:lnTo>
                  <a:lnTo>
                    <a:pt x="897" y="154"/>
                  </a:lnTo>
                  <a:lnTo>
                    <a:pt x="946" y="141"/>
                  </a:lnTo>
                  <a:lnTo>
                    <a:pt x="910" y="158"/>
                  </a:lnTo>
                  <a:lnTo>
                    <a:pt x="905" y="178"/>
                  </a:lnTo>
                  <a:lnTo>
                    <a:pt x="918" y="173"/>
                  </a:lnTo>
                  <a:lnTo>
                    <a:pt x="882" y="190"/>
                  </a:lnTo>
                  <a:lnTo>
                    <a:pt x="871" y="229"/>
                  </a:lnTo>
                  <a:lnTo>
                    <a:pt x="888" y="222"/>
                  </a:lnTo>
                  <a:lnTo>
                    <a:pt x="916" y="229"/>
                  </a:lnTo>
                  <a:lnTo>
                    <a:pt x="890" y="229"/>
                  </a:lnTo>
                  <a:lnTo>
                    <a:pt x="890" y="242"/>
                  </a:lnTo>
                  <a:lnTo>
                    <a:pt x="931" y="246"/>
                  </a:lnTo>
                  <a:lnTo>
                    <a:pt x="933" y="261"/>
                  </a:lnTo>
                  <a:lnTo>
                    <a:pt x="873" y="257"/>
                  </a:lnTo>
                  <a:lnTo>
                    <a:pt x="888" y="263"/>
                  </a:lnTo>
                  <a:lnTo>
                    <a:pt x="856" y="267"/>
                  </a:lnTo>
                  <a:lnTo>
                    <a:pt x="873" y="282"/>
                  </a:lnTo>
                  <a:lnTo>
                    <a:pt x="903" y="284"/>
                  </a:lnTo>
                  <a:lnTo>
                    <a:pt x="884" y="293"/>
                  </a:lnTo>
                  <a:lnTo>
                    <a:pt x="910" y="301"/>
                  </a:lnTo>
                  <a:lnTo>
                    <a:pt x="907" y="321"/>
                  </a:lnTo>
                  <a:lnTo>
                    <a:pt x="865" y="310"/>
                  </a:lnTo>
                  <a:lnTo>
                    <a:pt x="890" y="321"/>
                  </a:lnTo>
                  <a:lnTo>
                    <a:pt x="876" y="327"/>
                  </a:lnTo>
                  <a:lnTo>
                    <a:pt x="888" y="325"/>
                  </a:lnTo>
                  <a:lnTo>
                    <a:pt x="884" y="338"/>
                  </a:lnTo>
                  <a:lnTo>
                    <a:pt x="916" y="344"/>
                  </a:lnTo>
                  <a:lnTo>
                    <a:pt x="867" y="340"/>
                  </a:lnTo>
                  <a:lnTo>
                    <a:pt x="858" y="348"/>
                  </a:lnTo>
                  <a:lnTo>
                    <a:pt x="895" y="363"/>
                  </a:lnTo>
                  <a:lnTo>
                    <a:pt x="890" y="376"/>
                  </a:lnTo>
                  <a:lnTo>
                    <a:pt x="861" y="385"/>
                  </a:lnTo>
                  <a:lnTo>
                    <a:pt x="829" y="366"/>
                  </a:lnTo>
                  <a:lnTo>
                    <a:pt x="784" y="383"/>
                  </a:lnTo>
                  <a:lnTo>
                    <a:pt x="816" y="391"/>
                  </a:lnTo>
                  <a:lnTo>
                    <a:pt x="786" y="400"/>
                  </a:lnTo>
                  <a:lnTo>
                    <a:pt x="820" y="402"/>
                  </a:lnTo>
                  <a:lnTo>
                    <a:pt x="807" y="421"/>
                  </a:lnTo>
                  <a:lnTo>
                    <a:pt x="820" y="410"/>
                  </a:lnTo>
                  <a:lnTo>
                    <a:pt x="858" y="425"/>
                  </a:lnTo>
                  <a:lnTo>
                    <a:pt x="846" y="438"/>
                  </a:lnTo>
                  <a:lnTo>
                    <a:pt x="867" y="434"/>
                  </a:lnTo>
                  <a:lnTo>
                    <a:pt x="858" y="447"/>
                  </a:lnTo>
                  <a:lnTo>
                    <a:pt x="871" y="440"/>
                  </a:lnTo>
                  <a:lnTo>
                    <a:pt x="873" y="472"/>
                  </a:lnTo>
                  <a:lnTo>
                    <a:pt x="858" y="460"/>
                  </a:lnTo>
                  <a:lnTo>
                    <a:pt x="858" y="472"/>
                  </a:lnTo>
                  <a:lnTo>
                    <a:pt x="841" y="472"/>
                  </a:lnTo>
                  <a:lnTo>
                    <a:pt x="820" y="445"/>
                  </a:lnTo>
                  <a:lnTo>
                    <a:pt x="771" y="430"/>
                  </a:lnTo>
                  <a:lnTo>
                    <a:pt x="807" y="447"/>
                  </a:lnTo>
                  <a:lnTo>
                    <a:pt x="761" y="457"/>
                  </a:lnTo>
                  <a:lnTo>
                    <a:pt x="748" y="472"/>
                  </a:lnTo>
                  <a:lnTo>
                    <a:pt x="790" y="477"/>
                  </a:lnTo>
                  <a:lnTo>
                    <a:pt x="754" y="485"/>
                  </a:lnTo>
                  <a:lnTo>
                    <a:pt x="809" y="474"/>
                  </a:lnTo>
                  <a:lnTo>
                    <a:pt x="861" y="487"/>
                  </a:lnTo>
                  <a:lnTo>
                    <a:pt x="792" y="526"/>
                  </a:lnTo>
                  <a:lnTo>
                    <a:pt x="726" y="541"/>
                  </a:lnTo>
                  <a:lnTo>
                    <a:pt x="703" y="541"/>
                  </a:lnTo>
                  <a:lnTo>
                    <a:pt x="688" y="526"/>
                  </a:lnTo>
                  <a:lnTo>
                    <a:pt x="697" y="541"/>
                  </a:lnTo>
                  <a:lnTo>
                    <a:pt x="675" y="551"/>
                  </a:lnTo>
                  <a:lnTo>
                    <a:pt x="652" y="592"/>
                  </a:lnTo>
                  <a:lnTo>
                    <a:pt x="633" y="590"/>
                  </a:lnTo>
                  <a:lnTo>
                    <a:pt x="628" y="603"/>
                  </a:lnTo>
                  <a:lnTo>
                    <a:pt x="609" y="605"/>
                  </a:lnTo>
                  <a:lnTo>
                    <a:pt x="599" y="601"/>
                  </a:lnTo>
                  <a:lnTo>
                    <a:pt x="611" y="592"/>
                  </a:lnTo>
                  <a:lnTo>
                    <a:pt x="599" y="590"/>
                  </a:lnTo>
                  <a:lnTo>
                    <a:pt x="590" y="611"/>
                  </a:lnTo>
                  <a:lnTo>
                    <a:pt x="560" y="613"/>
                  </a:lnTo>
                  <a:lnTo>
                    <a:pt x="560" y="630"/>
                  </a:lnTo>
                  <a:lnTo>
                    <a:pt x="541" y="630"/>
                  </a:lnTo>
                  <a:lnTo>
                    <a:pt x="558" y="643"/>
                  </a:lnTo>
                  <a:lnTo>
                    <a:pt x="535" y="648"/>
                  </a:lnTo>
                  <a:lnTo>
                    <a:pt x="554" y="662"/>
                  </a:lnTo>
                  <a:lnTo>
                    <a:pt x="537" y="662"/>
                  </a:lnTo>
                  <a:lnTo>
                    <a:pt x="550" y="665"/>
                  </a:lnTo>
                  <a:lnTo>
                    <a:pt x="537" y="682"/>
                  </a:lnTo>
                  <a:lnTo>
                    <a:pt x="526" y="680"/>
                  </a:lnTo>
                  <a:lnTo>
                    <a:pt x="535" y="686"/>
                  </a:lnTo>
                  <a:lnTo>
                    <a:pt x="513" y="692"/>
                  </a:lnTo>
                  <a:lnTo>
                    <a:pt x="526" y="714"/>
                  </a:lnTo>
                  <a:lnTo>
                    <a:pt x="513" y="746"/>
                  </a:lnTo>
                  <a:lnTo>
                    <a:pt x="499" y="746"/>
                  </a:lnTo>
                  <a:lnTo>
                    <a:pt x="511" y="756"/>
                  </a:lnTo>
                  <a:lnTo>
                    <a:pt x="475" y="756"/>
                  </a:lnTo>
                  <a:lnTo>
                    <a:pt x="471" y="737"/>
                  </a:lnTo>
                  <a:lnTo>
                    <a:pt x="424" y="739"/>
                  </a:lnTo>
                  <a:lnTo>
                    <a:pt x="435" y="733"/>
                  </a:lnTo>
                  <a:lnTo>
                    <a:pt x="409" y="724"/>
                  </a:lnTo>
                  <a:lnTo>
                    <a:pt x="422" y="722"/>
                  </a:lnTo>
                  <a:lnTo>
                    <a:pt x="403" y="722"/>
                  </a:lnTo>
                  <a:lnTo>
                    <a:pt x="409" y="705"/>
                  </a:lnTo>
                  <a:lnTo>
                    <a:pt x="398" y="709"/>
                  </a:lnTo>
                  <a:lnTo>
                    <a:pt x="366" y="665"/>
                  </a:lnTo>
                  <a:lnTo>
                    <a:pt x="366" y="652"/>
                  </a:lnTo>
                  <a:lnTo>
                    <a:pt x="390" y="637"/>
                  </a:lnTo>
                  <a:lnTo>
                    <a:pt x="381" y="635"/>
                  </a:lnTo>
                  <a:lnTo>
                    <a:pt x="356" y="650"/>
                  </a:lnTo>
                  <a:lnTo>
                    <a:pt x="356" y="618"/>
                  </a:lnTo>
                  <a:lnTo>
                    <a:pt x="334" y="601"/>
                  </a:lnTo>
                  <a:lnTo>
                    <a:pt x="341" y="575"/>
                  </a:lnTo>
                  <a:lnTo>
                    <a:pt x="326" y="564"/>
                  </a:lnTo>
                  <a:lnTo>
                    <a:pt x="345" y="543"/>
                  </a:lnTo>
                  <a:lnTo>
                    <a:pt x="334" y="541"/>
                  </a:lnTo>
                  <a:lnTo>
                    <a:pt x="375" y="541"/>
                  </a:lnTo>
                  <a:lnTo>
                    <a:pt x="371" y="532"/>
                  </a:lnTo>
                  <a:lnTo>
                    <a:pt x="343" y="534"/>
                  </a:lnTo>
                  <a:lnTo>
                    <a:pt x="386" y="513"/>
                  </a:lnTo>
                  <a:lnTo>
                    <a:pt x="375" y="507"/>
                  </a:lnTo>
                  <a:lnTo>
                    <a:pt x="386" y="485"/>
                  </a:lnTo>
                  <a:lnTo>
                    <a:pt x="352" y="485"/>
                  </a:lnTo>
                  <a:lnTo>
                    <a:pt x="313" y="466"/>
                  </a:lnTo>
                  <a:lnTo>
                    <a:pt x="381" y="477"/>
                  </a:lnTo>
                  <a:lnTo>
                    <a:pt x="369" y="468"/>
                  </a:lnTo>
                  <a:lnTo>
                    <a:pt x="381" y="464"/>
                  </a:lnTo>
                  <a:lnTo>
                    <a:pt x="354" y="451"/>
                  </a:lnTo>
                  <a:lnTo>
                    <a:pt x="364" y="445"/>
                  </a:lnTo>
                  <a:lnTo>
                    <a:pt x="349" y="449"/>
                  </a:lnTo>
                  <a:lnTo>
                    <a:pt x="358" y="440"/>
                  </a:lnTo>
                  <a:lnTo>
                    <a:pt x="341" y="442"/>
                  </a:lnTo>
                  <a:lnTo>
                    <a:pt x="360" y="434"/>
                  </a:lnTo>
                  <a:lnTo>
                    <a:pt x="330" y="423"/>
                  </a:lnTo>
                  <a:lnTo>
                    <a:pt x="324" y="440"/>
                  </a:lnTo>
                  <a:lnTo>
                    <a:pt x="298" y="442"/>
                  </a:lnTo>
                  <a:lnTo>
                    <a:pt x="294" y="434"/>
                  </a:lnTo>
                  <a:lnTo>
                    <a:pt x="311" y="423"/>
                  </a:lnTo>
                  <a:lnTo>
                    <a:pt x="298" y="423"/>
                  </a:lnTo>
                  <a:lnTo>
                    <a:pt x="313" y="395"/>
                  </a:lnTo>
                  <a:lnTo>
                    <a:pt x="296" y="391"/>
                  </a:lnTo>
                  <a:lnTo>
                    <a:pt x="305" y="378"/>
                  </a:lnTo>
                  <a:lnTo>
                    <a:pt x="275" y="344"/>
                  </a:lnTo>
                  <a:lnTo>
                    <a:pt x="285" y="342"/>
                  </a:lnTo>
                  <a:lnTo>
                    <a:pt x="247" y="312"/>
                  </a:lnTo>
                  <a:lnTo>
                    <a:pt x="247" y="301"/>
                  </a:lnTo>
                  <a:lnTo>
                    <a:pt x="207" y="287"/>
                  </a:lnTo>
                  <a:lnTo>
                    <a:pt x="166" y="278"/>
                  </a:lnTo>
                  <a:lnTo>
                    <a:pt x="132" y="293"/>
                  </a:lnTo>
                  <a:lnTo>
                    <a:pt x="102" y="282"/>
                  </a:lnTo>
                  <a:lnTo>
                    <a:pt x="113" y="295"/>
                  </a:lnTo>
                  <a:lnTo>
                    <a:pt x="83" y="289"/>
                  </a:lnTo>
                  <a:lnTo>
                    <a:pt x="58" y="278"/>
                  </a:lnTo>
                  <a:lnTo>
                    <a:pt x="83" y="267"/>
                  </a:lnTo>
                  <a:lnTo>
                    <a:pt x="26" y="257"/>
                  </a:lnTo>
                  <a:lnTo>
                    <a:pt x="47" y="248"/>
                  </a:lnTo>
                  <a:lnTo>
                    <a:pt x="115" y="250"/>
                  </a:lnTo>
                  <a:lnTo>
                    <a:pt x="124" y="246"/>
                  </a:lnTo>
                  <a:lnTo>
                    <a:pt x="113" y="240"/>
                  </a:lnTo>
                  <a:lnTo>
                    <a:pt x="124" y="235"/>
                  </a:lnTo>
                  <a:lnTo>
                    <a:pt x="62" y="240"/>
                  </a:lnTo>
                  <a:lnTo>
                    <a:pt x="0" y="214"/>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46" name="Freeform 1163">
              <a:extLst>
                <a:ext uri="{FF2B5EF4-FFF2-40B4-BE49-F238E27FC236}">
                  <a16:creationId xmlns:a16="http://schemas.microsoft.com/office/drawing/2014/main" id="{A01F0605-D587-4423-8E7C-8E9D98758895}"/>
                </a:ext>
              </a:extLst>
            </p:cNvPr>
            <p:cNvSpPr>
              <a:spLocks/>
            </p:cNvSpPr>
            <p:nvPr/>
          </p:nvSpPr>
          <p:spPr bwMode="auto">
            <a:xfrm>
              <a:off x="1805831" y="6018518"/>
              <a:ext cx="837622" cy="765175"/>
            </a:xfrm>
            <a:custGeom>
              <a:avLst/>
              <a:gdLst>
                <a:gd name="T0" fmla="*/ 115 w 1035"/>
                <a:gd name="T1" fmla="*/ 180 h 756"/>
                <a:gd name="T2" fmla="*/ 134 w 1035"/>
                <a:gd name="T3" fmla="*/ 148 h 756"/>
                <a:gd name="T4" fmla="*/ 90 w 1035"/>
                <a:gd name="T5" fmla="*/ 131 h 756"/>
                <a:gd name="T6" fmla="*/ 194 w 1035"/>
                <a:gd name="T7" fmla="*/ 73 h 756"/>
                <a:gd name="T8" fmla="*/ 298 w 1035"/>
                <a:gd name="T9" fmla="*/ 49 h 756"/>
                <a:gd name="T10" fmla="*/ 381 w 1035"/>
                <a:gd name="T11" fmla="*/ 79 h 756"/>
                <a:gd name="T12" fmla="*/ 360 w 1035"/>
                <a:gd name="T13" fmla="*/ 45 h 756"/>
                <a:gd name="T14" fmla="*/ 486 w 1035"/>
                <a:gd name="T15" fmla="*/ 64 h 756"/>
                <a:gd name="T16" fmla="*/ 550 w 1035"/>
                <a:gd name="T17" fmla="*/ 45 h 756"/>
                <a:gd name="T18" fmla="*/ 454 w 1035"/>
                <a:gd name="T19" fmla="*/ 17 h 756"/>
                <a:gd name="T20" fmla="*/ 567 w 1035"/>
                <a:gd name="T21" fmla="*/ 32 h 756"/>
                <a:gd name="T22" fmla="*/ 565 w 1035"/>
                <a:gd name="T23" fmla="*/ 5 h 756"/>
                <a:gd name="T24" fmla="*/ 780 w 1035"/>
                <a:gd name="T25" fmla="*/ 15 h 756"/>
                <a:gd name="T26" fmla="*/ 797 w 1035"/>
                <a:gd name="T27" fmla="*/ 17 h 756"/>
                <a:gd name="T28" fmla="*/ 869 w 1035"/>
                <a:gd name="T29" fmla="*/ 41 h 756"/>
                <a:gd name="T30" fmla="*/ 660 w 1035"/>
                <a:gd name="T31" fmla="*/ 71 h 756"/>
                <a:gd name="T32" fmla="*/ 771 w 1035"/>
                <a:gd name="T33" fmla="*/ 88 h 756"/>
                <a:gd name="T34" fmla="*/ 895 w 1035"/>
                <a:gd name="T35" fmla="*/ 81 h 756"/>
                <a:gd name="T36" fmla="*/ 984 w 1035"/>
                <a:gd name="T37" fmla="*/ 69 h 756"/>
                <a:gd name="T38" fmla="*/ 876 w 1035"/>
                <a:gd name="T39" fmla="*/ 122 h 756"/>
                <a:gd name="T40" fmla="*/ 946 w 1035"/>
                <a:gd name="T41" fmla="*/ 141 h 756"/>
                <a:gd name="T42" fmla="*/ 882 w 1035"/>
                <a:gd name="T43" fmla="*/ 190 h 756"/>
                <a:gd name="T44" fmla="*/ 890 w 1035"/>
                <a:gd name="T45" fmla="*/ 229 h 756"/>
                <a:gd name="T46" fmla="*/ 873 w 1035"/>
                <a:gd name="T47" fmla="*/ 257 h 756"/>
                <a:gd name="T48" fmla="*/ 903 w 1035"/>
                <a:gd name="T49" fmla="*/ 284 h 756"/>
                <a:gd name="T50" fmla="*/ 865 w 1035"/>
                <a:gd name="T51" fmla="*/ 310 h 756"/>
                <a:gd name="T52" fmla="*/ 884 w 1035"/>
                <a:gd name="T53" fmla="*/ 338 h 756"/>
                <a:gd name="T54" fmla="*/ 895 w 1035"/>
                <a:gd name="T55" fmla="*/ 363 h 756"/>
                <a:gd name="T56" fmla="*/ 784 w 1035"/>
                <a:gd name="T57" fmla="*/ 383 h 756"/>
                <a:gd name="T58" fmla="*/ 807 w 1035"/>
                <a:gd name="T59" fmla="*/ 421 h 756"/>
                <a:gd name="T60" fmla="*/ 867 w 1035"/>
                <a:gd name="T61" fmla="*/ 434 h 756"/>
                <a:gd name="T62" fmla="*/ 858 w 1035"/>
                <a:gd name="T63" fmla="*/ 460 h 756"/>
                <a:gd name="T64" fmla="*/ 771 w 1035"/>
                <a:gd name="T65" fmla="*/ 430 h 756"/>
                <a:gd name="T66" fmla="*/ 790 w 1035"/>
                <a:gd name="T67" fmla="*/ 477 h 756"/>
                <a:gd name="T68" fmla="*/ 792 w 1035"/>
                <a:gd name="T69" fmla="*/ 526 h 756"/>
                <a:gd name="T70" fmla="*/ 697 w 1035"/>
                <a:gd name="T71" fmla="*/ 541 h 756"/>
                <a:gd name="T72" fmla="*/ 628 w 1035"/>
                <a:gd name="T73" fmla="*/ 603 h 756"/>
                <a:gd name="T74" fmla="*/ 599 w 1035"/>
                <a:gd name="T75" fmla="*/ 590 h 756"/>
                <a:gd name="T76" fmla="*/ 541 w 1035"/>
                <a:gd name="T77" fmla="*/ 630 h 756"/>
                <a:gd name="T78" fmla="*/ 537 w 1035"/>
                <a:gd name="T79" fmla="*/ 662 h 756"/>
                <a:gd name="T80" fmla="*/ 535 w 1035"/>
                <a:gd name="T81" fmla="*/ 686 h 756"/>
                <a:gd name="T82" fmla="*/ 499 w 1035"/>
                <a:gd name="T83" fmla="*/ 746 h 756"/>
                <a:gd name="T84" fmla="*/ 424 w 1035"/>
                <a:gd name="T85" fmla="*/ 739 h 756"/>
                <a:gd name="T86" fmla="*/ 403 w 1035"/>
                <a:gd name="T87" fmla="*/ 722 h 756"/>
                <a:gd name="T88" fmla="*/ 366 w 1035"/>
                <a:gd name="T89" fmla="*/ 652 h 756"/>
                <a:gd name="T90" fmla="*/ 356 w 1035"/>
                <a:gd name="T91" fmla="*/ 618 h 756"/>
                <a:gd name="T92" fmla="*/ 345 w 1035"/>
                <a:gd name="T93" fmla="*/ 543 h 756"/>
                <a:gd name="T94" fmla="*/ 343 w 1035"/>
                <a:gd name="T95" fmla="*/ 534 h 756"/>
                <a:gd name="T96" fmla="*/ 352 w 1035"/>
                <a:gd name="T97" fmla="*/ 485 h 756"/>
                <a:gd name="T98" fmla="*/ 381 w 1035"/>
                <a:gd name="T99" fmla="*/ 464 h 756"/>
                <a:gd name="T100" fmla="*/ 358 w 1035"/>
                <a:gd name="T101" fmla="*/ 440 h 756"/>
                <a:gd name="T102" fmla="*/ 324 w 1035"/>
                <a:gd name="T103" fmla="*/ 440 h 756"/>
                <a:gd name="T104" fmla="*/ 298 w 1035"/>
                <a:gd name="T105" fmla="*/ 423 h 756"/>
                <a:gd name="T106" fmla="*/ 275 w 1035"/>
                <a:gd name="T107" fmla="*/ 344 h 756"/>
                <a:gd name="T108" fmla="*/ 207 w 1035"/>
                <a:gd name="T109" fmla="*/ 287 h 756"/>
                <a:gd name="T110" fmla="*/ 113 w 1035"/>
                <a:gd name="T111" fmla="*/ 295 h 756"/>
                <a:gd name="T112" fmla="*/ 26 w 1035"/>
                <a:gd name="T113" fmla="*/ 257 h 756"/>
                <a:gd name="T114" fmla="*/ 113 w 1035"/>
                <a:gd name="T115" fmla="*/ 240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35" h="756">
                  <a:moveTo>
                    <a:pt x="0" y="214"/>
                  </a:moveTo>
                  <a:lnTo>
                    <a:pt x="6" y="201"/>
                  </a:lnTo>
                  <a:lnTo>
                    <a:pt x="72" y="180"/>
                  </a:lnTo>
                  <a:lnTo>
                    <a:pt x="115" y="180"/>
                  </a:lnTo>
                  <a:lnTo>
                    <a:pt x="141" y="163"/>
                  </a:lnTo>
                  <a:lnTo>
                    <a:pt x="132" y="158"/>
                  </a:lnTo>
                  <a:lnTo>
                    <a:pt x="147" y="152"/>
                  </a:lnTo>
                  <a:lnTo>
                    <a:pt x="134" y="148"/>
                  </a:lnTo>
                  <a:lnTo>
                    <a:pt x="158" y="141"/>
                  </a:lnTo>
                  <a:lnTo>
                    <a:pt x="149" y="135"/>
                  </a:lnTo>
                  <a:lnTo>
                    <a:pt x="119" y="146"/>
                  </a:lnTo>
                  <a:lnTo>
                    <a:pt x="90" y="131"/>
                  </a:lnTo>
                  <a:lnTo>
                    <a:pt x="128" y="122"/>
                  </a:lnTo>
                  <a:lnTo>
                    <a:pt x="149" y="99"/>
                  </a:lnTo>
                  <a:lnTo>
                    <a:pt x="196" y="99"/>
                  </a:lnTo>
                  <a:lnTo>
                    <a:pt x="194" y="73"/>
                  </a:lnTo>
                  <a:lnTo>
                    <a:pt x="228" y="71"/>
                  </a:lnTo>
                  <a:lnTo>
                    <a:pt x="262" y="90"/>
                  </a:lnTo>
                  <a:lnTo>
                    <a:pt x="222" y="66"/>
                  </a:lnTo>
                  <a:lnTo>
                    <a:pt x="298" y="49"/>
                  </a:lnTo>
                  <a:lnTo>
                    <a:pt x="317" y="62"/>
                  </a:lnTo>
                  <a:lnTo>
                    <a:pt x="322" y="84"/>
                  </a:lnTo>
                  <a:lnTo>
                    <a:pt x="330" y="64"/>
                  </a:lnTo>
                  <a:lnTo>
                    <a:pt x="381" y="79"/>
                  </a:lnTo>
                  <a:lnTo>
                    <a:pt x="364" y="66"/>
                  </a:lnTo>
                  <a:lnTo>
                    <a:pt x="388" y="69"/>
                  </a:lnTo>
                  <a:lnTo>
                    <a:pt x="366" y="56"/>
                  </a:lnTo>
                  <a:lnTo>
                    <a:pt x="360" y="45"/>
                  </a:lnTo>
                  <a:lnTo>
                    <a:pt x="373" y="43"/>
                  </a:lnTo>
                  <a:lnTo>
                    <a:pt x="471" y="75"/>
                  </a:lnTo>
                  <a:lnTo>
                    <a:pt x="464" y="64"/>
                  </a:lnTo>
                  <a:lnTo>
                    <a:pt x="486" y="64"/>
                  </a:lnTo>
                  <a:lnTo>
                    <a:pt x="471" y="54"/>
                  </a:lnTo>
                  <a:lnTo>
                    <a:pt x="505" y="56"/>
                  </a:lnTo>
                  <a:lnTo>
                    <a:pt x="452" y="32"/>
                  </a:lnTo>
                  <a:lnTo>
                    <a:pt x="550" y="45"/>
                  </a:lnTo>
                  <a:lnTo>
                    <a:pt x="526" y="32"/>
                  </a:lnTo>
                  <a:lnTo>
                    <a:pt x="471" y="30"/>
                  </a:lnTo>
                  <a:lnTo>
                    <a:pt x="490" y="28"/>
                  </a:lnTo>
                  <a:lnTo>
                    <a:pt x="454" y="17"/>
                  </a:lnTo>
                  <a:lnTo>
                    <a:pt x="496" y="19"/>
                  </a:lnTo>
                  <a:lnTo>
                    <a:pt x="479" y="15"/>
                  </a:lnTo>
                  <a:lnTo>
                    <a:pt x="496" y="11"/>
                  </a:lnTo>
                  <a:lnTo>
                    <a:pt x="567" y="32"/>
                  </a:lnTo>
                  <a:lnTo>
                    <a:pt x="560" y="26"/>
                  </a:lnTo>
                  <a:lnTo>
                    <a:pt x="592" y="17"/>
                  </a:lnTo>
                  <a:lnTo>
                    <a:pt x="565" y="15"/>
                  </a:lnTo>
                  <a:lnTo>
                    <a:pt x="565" y="5"/>
                  </a:lnTo>
                  <a:lnTo>
                    <a:pt x="582" y="0"/>
                  </a:lnTo>
                  <a:lnTo>
                    <a:pt x="771" y="7"/>
                  </a:lnTo>
                  <a:lnTo>
                    <a:pt x="786" y="11"/>
                  </a:lnTo>
                  <a:lnTo>
                    <a:pt x="780" y="15"/>
                  </a:lnTo>
                  <a:lnTo>
                    <a:pt x="652" y="17"/>
                  </a:lnTo>
                  <a:lnTo>
                    <a:pt x="667" y="22"/>
                  </a:lnTo>
                  <a:lnTo>
                    <a:pt x="618" y="28"/>
                  </a:lnTo>
                  <a:lnTo>
                    <a:pt x="797" y="17"/>
                  </a:lnTo>
                  <a:lnTo>
                    <a:pt x="803" y="28"/>
                  </a:lnTo>
                  <a:lnTo>
                    <a:pt x="780" y="34"/>
                  </a:lnTo>
                  <a:lnTo>
                    <a:pt x="820" y="30"/>
                  </a:lnTo>
                  <a:lnTo>
                    <a:pt x="869" y="41"/>
                  </a:lnTo>
                  <a:lnTo>
                    <a:pt x="797" y="62"/>
                  </a:lnTo>
                  <a:lnTo>
                    <a:pt x="682" y="60"/>
                  </a:lnTo>
                  <a:lnTo>
                    <a:pt x="709" y="64"/>
                  </a:lnTo>
                  <a:lnTo>
                    <a:pt x="660" y="71"/>
                  </a:lnTo>
                  <a:lnTo>
                    <a:pt x="660" y="81"/>
                  </a:lnTo>
                  <a:lnTo>
                    <a:pt x="788" y="66"/>
                  </a:lnTo>
                  <a:lnTo>
                    <a:pt x="799" y="73"/>
                  </a:lnTo>
                  <a:lnTo>
                    <a:pt x="771" y="88"/>
                  </a:lnTo>
                  <a:lnTo>
                    <a:pt x="854" y="64"/>
                  </a:lnTo>
                  <a:lnTo>
                    <a:pt x="858" y="86"/>
                  </a:lnTo>
                  <a:lnTo>
                    <a:pt x="818" y="126"/>
                  </a:lnTo>
                  <a:lnTo>
                    <a:pt x="895" y="81"/>
                  </a:lnTo>
                  <a:lnTo>
                    <a:pt x="895" y="88"/>
                  </a:lnTo>
                  <a:lnTo>
                    <a:pt x="933" y="88"/>
                  </a:lnTo>
                  <a:lnTo>
                    <a:pt x="944" y="71"/>
                  </a:lnTo>
                  <a:lnTo>
                    <a:pt x="984" y="69"/>
                  </a:lnTo>
                  <a:lnTo>
                    <a:pt x="1035" y="84"/>
                  </a:lnTo>
                  <a:lnTo>
                    <a:pt x="986" y="103"/>
                  </a:lnTo>
                  <a:lnTo>
                    <a:pt x="988" y="111"/>
                  </a:lnTo>
                  <a:lnTo>
                    <a:pt x="876" y="122"/>
                  </a:lnTo>
                  <a:lnTo>
                    <a:pt x="965" y="124"/>
                  </a:lnTo>
                  <a:lnTo>
                    <a:pt x="893" y="141"/>
                  </a:lnTo>
                  <a:lnTo>
                    <a:pt x="897" y="154"/>
                  </a:lnTo>
                  <a:lnTo>
                    <a:pt x="946" y="141"/>
                  </a:lnTo>
                  <a:lnTo>
                    <a:pt x="910" y="158"/>
                  </a:lnTo>
                  <a:lnTo>
                    <a:pt x="905" y="178"/>
                  </a:lnTo>
                  <a:lnTo>
                    <a:pt x="918" y="173"/>
                  </a:lnTo>
                  <a:lnTo>
                    <a:pt x="882" y="190"/>
                  </a:lnTo>
                  <a:lnTo>
                    <a:pt x="871" y="229"/>
                  </a:lnTo>
                  <a:lnTo>
                    <a:pt x="888" y="222"/>
                  </a:lnTo>
                  <a:lnTo>
                    <a:pt x="916" y="229"/>
                  </a:lnTo>
                  <a:lnTo>
                    <a:pt x="890" y="229"/>
                  </a:lnTo>
                  <a:lnTo>
                    <a:pt x="890" y="242"/>
                  </a:lnTo>
                  <a:lnTo>
                    <a:pt x="931" y="246"/>
                  </a:lnTo>
                  <a:lnTo>
                    <a:pt x="933" y="261"/>
                  </a:lnTo>
                  <a:lnTo>
                    <a:pt x="873" y="257"/>
                  </a:lnTo>
                  <a:lnTo>
                    <a:pt x="888" y="263"/>
                  </a:lnTo>
                  <a:lnTo>
                    <a:pt x="856" y="267"/>
                  </a:lnTo>
                  <a:lnTo>
                    <a:pt x="873" y="282"/>
                  </a:lnTo>
                  <a:lnTo>
                    <a:pt x="903" y="284"/>
                  </a:lnTo>
                  <a:lnTo>
                    <a:pt x="884" y="293"/>
                  </a:lnTo>
                  <a:lnTo>
                    <a:pt x="910" y="301"/>
                  </a:lnTo>
                  <a:lnTo>
                    <a:pt x="907" y="321"/>
                  </a:lnTo>
                  <a:lnTo>
                    <a:pt x="865" y="310"/>
                  </a:lnTo>
                  <a:lnTo>
                    <a:pt x="890" y="321"/>
                  </a:lnTo>
                  <a:lnTo>
                    <a:pt x="876" y="327"/>
                  </a:lnTo>
                  <a:lnTo>
                    <a:pt x="888" y="325"/>
                  </a:lnTo>
                  <a:lnTo>
                    <a:pt x="884" y="338"/>
                  </a:lnTo>
                  <a:lnTo>
                    <a:pt x="916" y="344"/>
                  </a:lnTo>
                  <a:lnTo>
                    <a:pt x="867" y="340"/>
                  </a:lnTo>
                  <a:lnTo>
                    <a:pt x="858" y="348"/>
                  </a:lnTo>
                  <a:lnTo>
                    <a:pt x="895" y="363"/>
                  </a:lnTo>
                  <a:lnTo>
                    <a:pt x="890" y="376"/>
                  </a:lnTo>
                  <a:lnTo>
                    <a:pt x="861" y="385"/>
                  </a:lnTo>
                  <a:lnTo>
                    <a:pt x="829" y="366"/>
                  </a:lnTo>
                  <a:lnTo>
                    <a:pt x="784" y="383"/>
                  </a:lnTo>
                  <a:lnTo>
                    <a:pt x="816" y="391"/>
                  </a:lnTo>
                  <a:lnTo>
                    <a:pt x="786" y="400"/>
                  </a:lnTo>
                  <a:lnTo>
                    <a:pt x="820" y="402"/>
                  </a:lnTo>
                  <a:lnTo>
                    <a:pt x="807" y="421"/>
                  </a:lnTo>
                  <a:lnTo>
                    <a:pt x="820" y="410"/>
                  </a:lnTo>
                  <a:lnTo>
                    <a:pt x="858" y="425"/>
                  </a:lnTo>
                  <a:lnTo>
                    <a:pt x="846" y="438"/>
                  </a:lnTo>
                  <a:lnTo>
                    <a:pt x="867" y="434"/>
                  </a:lnTo>
                  <a:lnTo>
                    <a:pt x="858" y="447"/>
                  </a:lnTo>
                  <a:lnTo>
                    <a:pt x="871" y="440"/>
                  </a:lnTo>
                  <a:lnTo>
                    <a:pt x="873" y="472"/>
                  </a:lnTo>
                  <a:lnTo>
                    <a:pt x="858" y="460"/>
                  </a:lnTo>
                  <a:lnTo>
                    <a:pt x="858" y="472"/>
                  </a:lnTo>
                  <a:lnTo>
                    <a:pt x="841" y="472"/>
                  </a:lnTo>
                  <a:lnTo>
                    <a:pt x="820" y="445"/>
                  </a:lnTo>
                  <a:lnTo>
                    <a:pt x="771" y="430"/>
                  </a:lnTo>
                  <a:lnTo>
                    <a:pt x="807" y="447"/>
                  </a:lnTo>
                  <a:lnTo>
                    <a:pt x="761" y="457"/>
                  </a:lnTo>
                  <a:lnTo>
                    <a:pt x="748" y="472"/>
                  </a:lnTo>
                  <a:lnTo>
                    <a:pt x="790" y="477"/>
                  </a:lnTo>
                  <a:lnTo>
                    <a:pt x="754" y="485"/>
                  </a:lnTo>
                  <a:lnTo>
                    <a:pt x="809" y="474"/>
                  </a:lnTo>
                  <a:lnTo>
                    <a:pt x="861" y="487"/>
                  </a:lnTo>
                  <a:lnTo>
                    <a:pt x="792" y="526"/>
                  </a:lnTo>
                  <a:lnTo>
                    <a:pt x="726" y="541"/>
                  </a:lnTo>
                  <a:lnTo>
                    <a:pt x="703" y="541"/>
                  </a:lnTo>
                  <a:lnTo>
                    <a:pt x="688" y="526"/>
                  </a:lnTo>
                  <a:lnTo>
                    <a:pt x="697" y="541"/>
                  </a:lnTo>
                  <a:lnTo>
                    <a:pt x="675" y="551"/>
                  </a:lnTo>
                  <a:lnTo>
                    <a:pt x="652" y="592"/>
                  </a:lnTo>
                  <a:lnTo>
                    <a:pt x="633" y="590"/>
                  </a:lnTo>
                  <a:lnTo>
                    <a:pt x="628" y="603"/>
                  </a:lnTo>
                  <a:lnTo>
                    <a:pt x="609" y="605"/>
                  </a:lnTo>
                  <a:lnTo>
                    <a:pt x="599" y="601"/>
                  </a:lnTo>
                  <a:lnTo>
                    <a:pt x="611" y="592"/>
                  </a:lnTo>
                  <a:lnTo>
                    <a:pt x="599" y="590"/>
                  </a:lnTo>
                  <a:lnTo>
                    <a:pt x="590" y="611"/>
                  </a:lnTo>
                  <a:lnTo>
                    <a:pt x="560" y="613"/>
                  </a:lnTo>
                  <a:lnTo>
                    <a:pt x="560" y="630"/>
                  </a:lnTo>
                  <a:lnTo>
                    <a:pt x="541" y="630"/>
                  </a:lnTo>
                  <a:lnTo>
                    <a:pt x="558" y="643"/>
                  </a:lnTo>
                  <a:lnTo>
                    <a:pt x="535" y="648"/>
                  </a:lnTo>
                  <a:lnTo>
                    <a:pt x="554" y="662"/>
                  </a:lnTo>
                  <a:lnTo>
                    <a:pt x="537" y="662"/>
                  </a:lnTo>
                  <a:lnTo>
                    <a:pt x="550" y="665"/>
                  </a:lnTo>
                  <a:lnTo>
                    <a:pt x="537" y="682"/>
                  </a:lnTo>
                  <a:lnTo>
                    <a:pt x="526" y="680"/>
                  </a:lnTo>
                  <a:lnTo>
                    <a:pt x="535" y="686"/>
                  </a:lnTo>
                  <a:lnTo>
                    <a:pt x="513" y="692"/>
                  </a:lnTo>
                  <a:lnTo>
                    <a:pt x="526" y="714"/>
                  </a:lnTo>
                  <a:lnTo>
                    <a:pt x="513" y="746"/>
                  </a:lnTo>
                  <a:lnTo>
                    <a:pt x="499" y="746"/>
                  </a:lnTo>
                  <a:lnTo>
                    <a:pt x="511" y="756"/>
                  </a:lnTo>
                  <a:lnTo>
                    <a:pt x="475" y="756"/>
                  </a:lnTo>
                  <a:lnTo>
                    <a:pt x="471" y="737"/>
                  </a:lnTo>
                  <a:lnTo>
                    <a:pt x="424" y="739"/>
                  </a:lnTo>
                  <a:lnTo>
                    <a:pt x="435" y="733"/>
                  </a:lnTo>
                  <a:lnTo>
                    <a:pt x="409" y="724"/>
                  </a:lnTo>
                  <a:lnTo>
                    <a:pt x="422" y="722"/>
                  </a:lnTo>
                  <a:lnTo>
                    <a:pt x="403" y="722"/>
                  </a:lnTo>
                  <a:lnTo>
                    <a:pt x="409" y="705"/>
                  </a:lnTo>
                  <a:lnTo>
                    <a:pt x="398" y="709"/>
                  </a:lnTo>
                  <a:lnTo>
                    <a:pt x="366" y="665"/>
                  </a:lnTo>
                  <a:lnTo>
                    <a:pt x="366" y="652"/>
                  </a:lnTo>
                  <a:lnTo>
                    <a:pt x="390" y="637"/>
                  </a:lnTo>
                  <a:lnTo>
                    <a:pt x="381" y="635"/>
                  </a:lnTo>
                  <a:lnTo>
                    <a:pt x="356" y="650"/>
                  </a:lnTo>
                  <a:lnTo>
                    <a:pt x="356" y="618"/>
                  </a:lnTo>
                  <a:lnTo>
                    <a:pt x="334" y="601"/>
                  </a:lnTo>
                  <a:lnTo>
                    <a:pt x="341" y="575"/>
                  </a:lnTo>
                  <a:lnTo>
                    <a:pt x="326" y="564"/>
                  </a:lnTo>
                  <a:lnTo>
                    <a:pt x="345" y="543"/>
                  </a:lnTo>
                  <a:lnTo>
                    <a:pt x="334" y="541"/>
                  </a:lnTo>
                  <a:lnTo>
                    <a:pt x="375" y="541"/>
                  </a:lnTo>
                  <a:lnTo>
                    <a:pt x="371" y="532"/>
                  </a:lnTo>
                  <a:lnTo>
                    <a:pt x="343" y="534"/>
                  </a:lnTo>
                  <a:lnTo>
                    <a:pt x="386" y="513"/>
                  </a:lnTo>
                  <a:lnTo>
                    <a:pt x="375" y="507"/>
                  </a:lnTo>
                  <a:lnTo>
                    <a:pt x="386" y="485"/>
                  </a:lnTo>
                  <a:lnTo>
                    <a:pt x="352" y="485"/>
                  </a:lnTo>
                  <a:lnTo>
                    <a:pt x="313" y="466"/>
                  </a:lnTo>
                  <a:lnTo>
                    <a:pt x="381" y="477"/>
                  </a:lnTo>
                  <a:lnTo>
                    <a:pt x="369" y="468"/>
                  </a:lnTo>
                  <a:lnTo>
                    <a:pt x="381" y="464"/>
                  </a:lnTo>
                  <a:lnTo>
                    <a:pt x="354" y="451"/>
                  </a:lnTo>
                  <a:lnTo>
                    <a:pt x="364" y="445"/>
                  </a:lnTo>
                  <a:lnTo>
                    <a:pt x="349" y="449"/>
                  </a:lnTo>
                  <a:lnTo>
                    <a:pt x="358" y="440"/>
                  </a:lnTo>
                  <a:lnTo>
                    <a:pt x="341" y="442"/>
                  </a:lnTo>
                  <a:lnTo>
                    <a:pt x="360" y="434"/>
                  </a:lnTo>
                  <a:lnTo>
                    <a:pt x="330" y="423"/>
                  </a:lnTo>
                  <a:lnTo>
                    <a:pt x="324" y="440"/>
                  </a:lnTo>
                  <a:lnTo>
                    <a:pt x="298" y="442"/>
                  </a:lnTo>
                  <a:lnTo>
                    <a:pt x="294" y="434"/>
                  </a:lnTo>
                  <a:lnTo>
                    <a:pt x="311" y="423"/>
                  </a:lnTo>
                  <a:lnTo>
                    <a:pt x="298" y="423"/>
                  </a:lnTo>
                  <a:lnTo>
                    <a:pt x="313" y="395"/>
                  </a:lnTo>
                  <a:lnTo>
                    <a:pt x="296" y="391"/>
                  </a:lnTo>
                  <a:lnTo>
                    <a:pt x="305" y="378"/>
                  </a:lnTo>
                  <a:lnTo>
                    <a:pt x="275" y="344"/>
                  </a:lnTo>
                  <a:lnTo>
                    <a:pt x="285" y="342"/>
                  </a:lnTo>
                  <a:lnTo>
                    <a:pt x="247" y="312"/>
                  </a:lnTo>
                  <a:lnTo>
                    <a:pt x="247" y="301"/>
                  </a:lnTo>
                  <a:lnTo>
                    <a:pt x="207" y="287"/>
                  </a:lnTo>
                  <a:lnTo>
                    <a:pt x="166" y="278"/>
                  </a:lnTo>
                  <a:lnTo>
                    <a:pt x="132" y="293"/>
                  </a:lnTo>
                  <a:lnTo>
                    <a:pt x="102" y="282"/>
                  </a:lnTo>
                  <a:lnTo>
                    <a:pt x="113" y="295"/>
                  </a:lnTo>
                  <a:lnTo>
                    <a:pt x="83" y="289"/>
                  </a:lnTo>
                  <a:lnTo>
                    <a:pt x="58" y="278"/>
                  </a:lnTo>
                  <a:lnTo>
                    <a:pt x="83" y="267"/>
                  </a:lnTo>
                  <a:lnTo>
                    <a:pt x="26" y="257"/>
                  </a:lnTo>
                  <a:lnTo>
                    <a:pt x="47" y="248"/>
                  </a:lnTo>
                  <a:lnTo>
                    <a:pt x="115" y="250"/>
                  </a:lnTo>
                  <a:lnTo>
                    <a:pt x="124" y="246"/>
                  </a:lnTo>
                  <a:lnTo>
                    <a:pt x="113" y="240"/>
                  </a:lnTo>
                  <a:lnTo>
                    <a:pt x="124" y="235"/>
                  </a:lnTo>
                  <a:lnTo>
                    <a:pt x="62" y="240"/>
                  </a:lnTo>
                  <a:lnTo>
                    <a:pt x="0" y="214"/>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47" name="Freeform 1164">
              <a:extLst>
                <a:ext uri="{FF2B5EF4-FFF2-40B4-BE49-F238E27FC236}">
                  <a16:creationId xmlns:a16="http://schemas.microsoft.com/office/drawing/2014/main" id="{7CACF773-AD82-400D-B951-2394A3DFE778}"/>
                </a:ext>
              </a:extLst>
            </p:cNvPr>
            <p:cNvSpPr>
              <a:spLocks/>
            </p:cNvSpPr>
            <p:nvPr/>
          </p:nvSpPr>
          <p:spPr bwMode="auto">
            <a:xfrm>
              <a:off x="1885142" y="7641983"/>
              <a:ext cx="21042" cy="11133"/>
            </a:xfrm>
            <a:custGeom>
              <a:avLst/>
              <a:gdLst>
                <a:gd name="T0" fmla="*/ 26 w 26"/>
                <a:gd name="T1" fmla="*/ 7 h 11"/>
                <a:gd name="T2" fmla="*/ 0 w 26"/>
                <a:gd name="T3" fmla="*/ 0 h 11"/>
                <a:gd name="T4" fmla="*/ 2 w 26"/>
                <a:gd name="T5" fmla="*/ 11 h 11"/>
                <a:gd name="T6" fmla="*/ 26 w 26"/>
                <a:gd name="T7" fmla="*/ 7 h 11"/>
              </a:gdLst>
              <a:ahLst/>
              <a:cxnLst>
                <a:cxn ang="0">
                  <a:pos x="T0" y="T1"/>
                </a:cxn>
                <a:cxn ang="0">
                  <a:pos x="T2" y="T3"/>
                </a:cxn>
                <a:cxn ang="0">
                  <a:pos x="T4" y="T5"/>
                </a:cxn>
                <a:cxn ang="0">
                  <a:pos x="T6" y="T7"/>
                </a:cxn>
              </a:cxnLst>
              <a:rect l="0" t="0" r="r" b="b"/>
              <a:pathLst>
                <a:path w="26" h="11">
                  <a:moveTo>
                    <a:pt x="26" y="7"/>
                  </a:moveTo>
                  <a:lnTo>
                    <a:pt x="0" y="0"/>
                  </a:lnTo>
                  <a:lnTo>
                    <a:pt x="2" y="11"/>
                  </a:lnTo>
                  <a:lnTo>
                    <a:pt x="26" y="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48" name="Freeform 1165">
              <a:extLst>
                <a:ext uri="{FF2B5EF4-FFF2-40B4-BE49-F238E27FC236}">
                  <a16:creationId xmlns:a16="http://schemas.microsoft.com/office/drawing/2014/main" id="{ACF3FDA1-9CC2-4EAE-8035-3B600306CFA5}"/>
                </a:ext>
              </a:extLst>
            </p:cNvPr>
            <p:cNvSpPr>
              <a:spLocks/>
            </p:cNvSpPr>
            <p:nvPr/>
          </p:nvSpPr>
          <p:spPr bwMode="auto">
            <a:xfrm>
              <a:off x="1640735" y="7559999"/>
              <a:ext cx="148101" cy="58703"/>
            </a:xfrm>
            <a:custGeom>
              <a:avLst/>
              <a:gdLst>
                <a:gd name="T0" fmla="*/ 51 w 183"/>
                <a:gd name="T1" fmla="*/ 17 h 58"/>
                <a:gd name="T2" fmla="*/ 106 w 183"/>
                <a:gd name="T3" fmla="*/ 28 h 58"/>
                <a:gd name="T4" fmla="*/ 134 w 183"/>
                <a:gd name="T5" fmla="*/ 47 h 58"/>
                <a:gd name="T6" fmla="*/ 123 w 183"/>
                <a:gd name="T7" fmla="*/ 58 h 58"/>
                <a:gd name="T8" fmla="*/ 183 w 183"/>
                <a:gd name="T9" fmla="*/ 49 h 58"/>
                <a:gd name="T10" fmla="*/ 72 w 183"/>
                <a:gd name="T11" fmla="*/ 0 h 58"/>
                <a:gd name="T12" fmla="*/ 25 w 183"/>
                <a:gd name="T13" fmla="*/ 2 h 58"/>
                <a:gd name="T14" fmla="*/ 0 w 183"/>
                <a:gd name="T15" fmla="*/ 24 h 58"/>
                <a:gd name="T16" fmla="*/ 53 w 183"/>
                <a:gd name="T17" fmla="*/ 9 h 58"/>
                <a:gd name="T18" fmla="*/ 51 w 183"/>
                <a:gd name="T19" fmla="*/ 1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3" h="58">
                  <a:moveTo>
                    <a:pt x="51" y="17"/>
                  </a:moveTo>
                  <a:lnTo>
                    <a:pt x="106" y="28"/>
                  </a:lnTo>
                  <a:lnTo>
                    <a:pt x="134" y="47"/>
                  </a:lnTo>
                  <a:lnTo>
                    <a:pt x="123" y="58"/>
                  </a:lnTo>
                  <a:lnTo>
                    <a:pt x="183" y="49"/>
                  </a:lnTo>
                  <a:lnTo>
                    <a:pt x="72" y="0"/>
                  </a:lnTo>
                  <a:lnTo>
                    <a:pt x="25" y="2"/>
                  </a:lnTo>
                  <a:lnTo>
                    <a:pt x="0" y="24"/>
                  </a:lnTo>
                  <a:lnTo>
                    <a:pt x="53" y="9"/>
                  </a:lnTo>
                  <a:lnTo>
                    <a:pt x="51" y="1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49" name="Freeform 1166">
              <a:extLst>
                <a:ext uri="{FF2B5EF4-FFF2-40B4-BE49-F238E27FC236}">
                  <a16:creationId xmlns:a16="http://schemas.microsoft.com/office/drawing/2014/main" id="{B7FE6EB1-5FB2-4DC6-BEC5-8A6B6F8C7685}"/>
                </a:ext>
              </a:extLst>
            </p:cNvPr>
            <p:cNvSpPr>
              <a:spLocks/>
            </p:cNvSpPr>
            <p:nvPr/>
          </p:nvSpPr>
          <p:spPr bwMode="auto">
            <a:xfrm>
              <a:off x="1787217" y="7618704"/>
              <a:ext cx="80929" cy="34412"/>
            </a:xfrm>
            <a:custGeom>
              <a:avLst/>
              <a:gdLst>
                <a:gd name="T0" fmla="*/ 0 w 100"/>
                <a:gd name="T1" fmla="*/ 26 h 34"/>
                <a:gd name="T2" fmla="*/ 42 w 100"/>
                <a:gd name="T3" fmla="*/ 34 h 34"/>
                <a:gd name="T4" fmla="*/ 100 w 100"/>
                <a:gd name="T5" fmla="*/ 23 h 34"/>
                <a:gd name="T6" fmla="*/ 74 w 100"/>
                <a:gd name="T7" fmla="*/ 4 h 34"/>
                <a:gd name="T8" fmla="*/ 42 w 100"/>
                <a:gd name="T9" fmla="*/ 0 h 34"/>
                <a:gd name="T10" fmla="*/ 17 w 100"/>
                <a:gd name="T11" fmla="*/ 2 h 34"/>
                <a:gd name="T12" fmla="*/ 32 w 100"/>
                <a:gd name="T13" fmla="*/ 23 h 34"/>
                <a:gd name="T14" fmla="*/ 0 w 100"/>
                <a:gd name="T15" fmla="*/ 26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34">
                  <a:moveTo>
                    <a:pt x="0" y="26"/>
                  </a:moveTo>
                  <a:lnTo>
                    <a:pt x="42" y="34"/>
                  </a:lnTo>
                  <a:lnTo>
                    <a:pt x="100" y="23"/>
                  </a:lnTo>
                  <a:lnTo>
                    <a:pt x="74" y="4"/>
                  </a:lnTo>
                  <a:lnTo>
                    <a:pt x="42" y="0"/>
                  </a:lnTo>
                  <a:lnTo>
                    <a:pt x="17" y="2"/>
                  </a:lnTo>
                  <a:lnTo>
                    <a:pt x="32" y="23"/>
                  </a:lnTo>
                  <a:lnTo>
                    <a:pt x="0" y="26"/>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50" name="Oval 1167">
              <a:extLst>
                <a:ext uri="{FF2B5EF4-FFF2-40B4-BE49-F238E27FC236}">
                  <a16:creationId xmlns:a16="http://schemas.microsoft.com/office/drawing/2014/main" id="{48051A33-0A9F-4340-B87F-2A32CFA460EB}"/>
                </a:ext>
              </a:extLst>
            </p:cNvPr>
            <p:cNvSpPr>
              <a:spLocks noChangeArrowheads="1"/>
            </p:cNvSpPr>
            <p:nvPr/>
          </p:nvSpPr>
          <p:spPr bwMode="auto">
            <a:xfrm>
              <a:off x="1762938" y="7510406"/>
              <a:ext cx="13758" cy="19230"/>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51" name="Oval 1168">
              <a:extLst>
                <a:ext uri="{FF2B5EF4-FFF2-40B4-BE49-F238E27FC236}">
                  <a16:creationId xmlns:a16="http://schemas.microsoft.com/office/drawing/2014/main" id="{42BB522F-53C2-435C-AA4D-2C8FB664E556}"/>
                </a:ext>
              </a:extLst>
            </p:cNvPr>
            <p:cNvSpPr>
              <a:spLocks noChangeArrowheads="1"/>
            </p:cNvSpPr>
            <p:nvPr/>
          </p:nvSpPr>
          <p:spPr bwMode="auto">
            <a:xfrm>
              <a:off x="2025151" y="7685504"/>
              <a:ext cx="15376" cy="17207"/>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52" name="Freeform 1169">
              <a:extLst>
                <a:ext uri="{FF2B5EF4-FFF2-40B4-BE49-F238E27FC236}">
                  <a16:creationId xmlns:a16="http://schemas.microsoft.com/office/drawing/2014/main" id="{8AF73A7F-2921-4D60-AF00-FED94B7815AE}"/>
                </a:ext>
              </a:extLst>
            </p:cNvPr>
            <p:cNvSpPr>
              <a:spLocks/>
            </p:cNvSpPr>
            <p:nvPr/>
          </p:nvSpPr>
          <p:spPr bwMode="auto">
            <a:xfrm>
              <a:off x="1630214" y="7774573"/>
              <a:ext cx="42893" cy="45546"/>
            </a:xfrm>
            <a:custGeom>
              <a:avLst/>
              <a:gdLst>
                <a:gd name="T0" fmla="*/ 34 w 53"/>
                <a:gd name="T1" fmla="*/ 2 h 45"/>
                <a:gd name="T2" fmla="*/ 0 w 53"/>
                <a:gd name="T3" fmla="*/ 0 h 45"/>
                <a:gd name="T4" fmla="*/ 0 w 53"/>
                <a:gd name="T5" fmla="*/ 17 h 45"/>
                <a:gd name="T6" fmla="*/ 10 w 53"/>
                <a:gd name="T7" fmla="*/ 15 h 45"/>
                <a:gd name="T8" fmla="*/ 45 w 53"/>
                <a:gd name="T9" fmla="*/ 45 h 45"/>
                <a:gd name="T10" fmla="*/ 53 w 53"/>
                <a:gd name="T11" fmla="*/ 23 h 45"/>
                <a:gd name="T12" fmla="*/ 34 w 53"/>
                <a:gd name="T13" fmla="*/ 2 h 45"/>
              </a:gdLst>
              <a:ahLst/>
              <a:cxnLst>
                <a:cxn ang="0">
                  <a:pos x="T0" y="T1"/>
                </a:cxn>
                <a:cxn ang="0">
                  <a:pos x="T2" y="T3"/>
                </a:cxn>
                <a:cxn ang="0">
                  <a:pos x="T4" y="T5"/>
                </a:cxn>
                <a:cxn ang="0">
                  <a:pos x="T6" y="T7"/>
                </a:cxn>
                <a:cxn ang="0">
                  <a:pos x="T8" y="T9"/>
                </a:cxn>
                <a:cxn ang="0">
                  <a:pos x="T10" y="T11"/>
                </a:cxn>
                <a:cxn ang="0">
                  <a:pos x="T12" y="T13"/>
                </a:cxn>
              </a:cxnLst>
              <a:rect l="0" t="0" r="r" b="b"/>
              <a:pathLst>
                <a:path w="53" h="45">
                  <a:moveTo>
                    <a:pt x="34" y="2"/>
                  </a:moveTo>
                  <a:lnTo>
                    <a:pt x="0" y="0"/>
                  </a:lnTo>
                  <a:lnTo>
                    <a:pt x="0" y="17"/>
                  </a:lnTo>
                  <a:lnTo>
                    <a:pt x="10" y="15"/>
                  </a:lnTo>
                  <a:lnTo>
                    <a:pt x="45" y="45"/>
                  </a:lnTo>
                  <a:lnTo>
                    <a:pt x="53" y="23"/>
                  </a:lnTo>
                  <a:lnTo>
                    <a:pt x="34" y="2"/>
                  </a:lnTo>
                  <a:close/>
                </a:path>
              </a:pathLst>
            </a:custGeom>
            <a:solidFill>
              <a:srgbClr val="6048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53" name="Freeform 1170">
              <a:extLst>
                <a:ext uri="{FF2B5EF4-FFF2-40B4-BE49-F238E27FC236}">
                  <a16:creationId xmlns:a16="http://schemas.microsoft.com/office/drawing/2014/main" id="{1EBB783D-DF18-4569-B091-B695C417F9F3}"/>
                </a:ext>
              </a:extLst>
            </p:cNvPr>
            <p:cNvSpPr>
              <a:spLocks/>
            </p:cNvSpPr>
            <p:nvPr/>
          </p:nvSpPr>
          <p:spPr bwMode="auto">
            <a:xfrm>
              <a:off x="1540381" y="7653117"/>
              <a:ext cx="62315" cy="79959"/>
            </a:xfrm>
            <a:custGeom>
              <a:avLst/>
              <a:gdLst>
                <a:gd name="T0" fmla="*/ 66 w 77"/>
                <a:gd name="T1" fmla="*/ 39 h 79"/>
                <a:gd name="T2" fmla="*/ 55 w 77"/>
                <a:gd name="T3" fmla="*/ 36 h 79"/>
                <a:gd name="T4" fmla="*/ 51 w 77"/>
                <a:gd name="T5" fmla="*/ 0 h 79"/>
                <a:gd name="T6" fmla="*/ 13 w 77"/>
                <a:gd name="T7" fmla="*/ 11 h 79"/>
                <a:gd name="T8" fmla="*/ 30 w 77"/>
                <a:gd name="T9" fmla="*/ 32 h 79"/>
                <a:gd name="T10" fmla="*/ 13 w 77"/>
                <a:gd name="T11" fmla="*/ 32 h 79"/>
                <a:gd name="T12" fmla="*/ 0 w 77"/>
                <a:gd name="T13" fmla="*/ 60 h 79"/>
                <a:gd name="T14" fmla="*/ 36 w 77"/>
                <a:gd name="T15" fmla="*/ 75 h 79"/>
                <a:gd name="T16" fmla="*/ 36 w 77"/>
                <a:gd name="T17" fmla="*/ 75 h 79"/>
                <a:gd name="T18" fmla="*/ 77 w 77"/>
                <a:gd name="T19" fmla="*/ 79 h 79"/>
                <a:gd name="T20" fmla="*/ 47 w 77"/>
                <a:gd name="T21" fmla="*/ 62 h 79"/>
                <a:gd name="T22" fmla="*/ 66 w 77"/>
                <a:gd name="T23" fmla="*/ 3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 h="79">
                  <a:moveTo>
                    <a:pt x="66" y="39"/>
                  </a:moveTo>
                  <a:lnTo>
                    <a:pt x="55" y="36"/>
                  </a:lnTo>
                  <a:lnTo>
                    <a:pt x="51" y="0"/>
                  </a:lnTo>
                  <a:lnTo>
                    <a:pt x="13" y="11"/>
                  </a:lnTo>
                  <a:lnTo>
                    <a:pt x="30" y="32"/>
                  </a:lnTo>
                  <a:lnTo>
                    <a:pt x="13" y="32"/>
                  </a:lnTo>
                  <a:lnTo>
                    <a:pt x="0" y="60"/>
                  </a:lnTo>
                  <a:lnTo>
                    <a:pt x="36" y="75"/>
                  </a:lnTo>
                  <a:lnTo>
                    <a:pt x="36" y="75"/>
                  </a:lnTo>
                  <a:lnTo>
                    <a:pt x="77" y="79"/>
                  </a:lnTo>
                  <a:lnTo>
                    <a:pt x="47" y="62"/>
                  </a:lnTo>
                  <a:lnTo>
                    <a:pt x="66" y="39"/>
                  </a:lnTo>
                  <a:close/>
                </a:path>
              </a:pathLst>
            </a:custGeom>
            <a:solidFill>
              <a:srgbClr val="6048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54" name="Freeform 1171">
              <a:extLst>
                <a:ext uri="{FF2B5EF4-FFF2-40B4-BE49-F238E27FC236}">
                  <a16:creationId xmlns:a16="http://schemas.microsoft.com/office/drawing/2014/main" id="{B4F2EEC2-9081-46C7-8170-AA345E462D34}"/>
                </a:ext>
              </a:extLst>
            </p:cNvPr>
            <p:cNvSpPr>
              <a:spLocks/>
            </p:cNvSpPr>
            <p:nvPr/>
          </p:nvSpPr>
          <p:spPr bwMode="auto">
            <a:xfrm>
              <a:off x="1580037" y="7689553"/>
              <a:ext cx="82548" cy="87044"/>
            </a:xfrm>
            <a:custGeom>
              <a:avLst/>
              <a:gdLst>
                <a:gd name="T0" fmla="*/ 62 w 102"/>
                <a:gd name="T1" fmla="*/ 84 h 86"/>
                <a:gd name="T2" fmla="*/ 98 w 102"/>
                <a:gd name="T3" fmla="*/ 86 h 86"/>
                <a:gd name="T4" fmla="*/ 102 w 102"/>
                <a:gd name="T5" fmla="*/ 15 h 86"/>
                <a:gd name="T6" fmla="*/ 79 w 102"/>
                <a:gd name="T7" fmla="*/ 20 h 86"/>
                <a:gd name="T8" fmla="*/ 55 w 102"/>
                <a:gd name="T9" fmla="*/ 37 h 86"/>
                <a:gd name="T10" fmla="*/ 79 w 102"/>
                <a:gd name="T11" fmla="*/ 20 h 86"/>
                <a:gd name="T12" fmla="*/ 102 w 102"/>
                <a:gd name="T13" fmla="*/ 15 h 86"/>
                <a:gd name="T14" fmla="*/ 75 w 102"/>
                <a:gd name="T15" fmla="*/ 0 h 86"/>
                <a:gd name="T16" fmla="*/ 17 w 102"/>
                <a:gd name="T17" fmla="*/ 3 h 86"/>
                <a:gd name="T18" fmla="*/ 0 w 102"/>
                <a:gd name="T19" fmla="*/ 26 h 86"/>
                <a:gd name="T20" fmla="*/ 28 w 102"/>
                <a:gd name="T21" fmla="*/ 43 h 86"/>
                <a:gd name="T22" fmla="*/ 34 w 102"/>
                <a:gd name="T23" fmla="*/ 50 h 86"/>
                <a:gd name="T24" fmla="*/ 34 w 102"/>
                <a:gd name="T25" fmla="*/ 52 h 86"/>
                <a:gd name="T26" fmla="*/ 62 w 102"/>
                <a:gd name="T27" fmla="*/ 8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 h="86">
                  <a:moveTo>
                    <a:pt x="62" y="84"/>
                  </a:moveTo>
                  <a:lnTo>
                    <a:pt x="98" y="86"/>
                  </a:lnTo>
                  <a:lnTo>
                    <a:pt x="102" y="15"/>
                  </a:lnTo>
                  <a:lnTo>
                    <a:pt x="79" y="20"/>
                  </a:lnTo>
                  <a:lnTo>
                    <a:pt x="55" y="37"/>
                  </a:lnTo>
                  <a:lnTo>
                    <a:pt x="79" y="20"/>
                  </a:lnTo>
                  <a:lnTo>
                    <a:pt x="102" y="15"/>
                  </a:lnTo>
                  <a:lnTo>
                    <a:pt x="75" y="0"/>
                  </a:lnTo>
                  <a:lnTo>
                    <a:pt x="17" y="3"/>
                  </a:lnTo>
                  <a:lnTo>
                    <a:pt x="0" y="26"/>
                  </a:lnTo>
                  <a:lnTo>
                    <a:pt x="28" y="43"/>
                  </a:lnTo>
                  <a:lnTo>
                    <a:pt x="34" y="50"/>
                  </a:lnTo>
                  <a:lnTo>
                    <a:pt x="34" y="52"/>
                  </a:lnTo>
                  <a:lnTo>
                    <a:pt x="62" y="84"/>
                  </a:lnTo>
                  <a:close/>
                </a:path>
              </a:pathLst>
            </a:custGeom>
            <a:solidFill>
              <a:srgbClr val="6048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55" name="Freeform 1172">
              <a:extLst>
                <a:ext uri="{FF2B5EF4-FFF2-40B4-BE49-F238E27FC236}">
                  <a16:creationId xmlns:a16="http://schemas.microsoft.com/office/drawing/2014/main" id="{D17EC757-9F1C-406C-8760-720DE4CA3D7D}"/>
                </a:ext>
              </a:extLst>
            </p:cNvPr>
            <p:cNvSpPr>
              <a:spLocks/>
            </p:cNvSpPr>
            <p:nvPr/>
          </p:nvSpPr>
          <p:spPr bwMode="auto">
            <a:xfrm>
              <a:off x="1866527" y="8960795"/>
              <a:ext cx="47748" cy="52631"/>
            </a:xfrm>
            <a:custGeom>
              <a:avLst/>
              <a:gdLst>
                <a:gd name="T0" fmla="*/ 0 w 59"/>
                <a:gd name="T1" fmla="*/ 0 h 52"/>
                <a:gd name="T2" fmla="*/ 0 w 59"/>
                <a:gd name="T3" fmla="*/ 52 h 52"/>
                <a:gd name="T4" fmla="*/ 59 w 59"/>
                <a:gd name="T5" fmla="*/ 47 h 52"/>
                <a:gd name="T6" fmla="*/ 12 w 59"/>
                <a:gd name="T7" fmla="*/ 26 h 52"/>
                <a:gd name="T8" fmla="*/ 0 w 59"/>
                <a:gd name="T9" fmla="*/ 0 h 52"/>
              </a:gdLst>
              <a:ahLst/>
              <a:cxnLst>
                <a:cxn ang="0">
                  <a:pos x="T0" y="T1"/>
                </a:cxn>
                <a:cxn ang="0">
                  <a:pos x="T2" y="T3"/>
                </a:cxn>
                <a:cxn ang="0">
                  <a:pos x="T4" y="T5"/>
                </a:cxn>
                <a:cxn ang="0">
                  <a:pos x="T6" y="T7"/>
                </a:cxn>
                <a:cxn ang="0">
                  <a:pos x="T8" y="T9"/>
                </a:cxn>
              </a:cxnLst>
              <a:rect l="0" t="0" r="r" b="b"/>
              <a:pathLst>
                <a:path w="59" h="52">
                  <a:moveTo>
                    <a:pt x="0" y="0"/>
                  </a:moveTo>
                  <a:lnTo>
                    <a:pt x="0" y="52"/>
                  </a:lnTo>
                  <a:lnTo>
                    <a:pt x="59" y="47"/>
                  </a:lnTo>
                  <a:lnTo>
                    <a:pt x="12" y="26"/>
                  </a:ln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56" name="Freeform 1173">
              <a:extLst>
                <a:ext uri="{FF2B5EF4-FFF2-40B4-BE49-F238E27FC236}">
                  <a16:creationId xmlns:a16="http://schemas.microsoft.com/office/drawing/2014/main" id="{089C0BD1-4D91-466F-A767-894E58AB22B2}"/>
                </a:ext>
              </a:extLst>
            </p:cNvPr>
            <p:cNvSpPr>
              <a:spLocks noEditPoints="1"/>
            </p:cNvSpPr>
            <p:nvPr/>
          </p:nvSpPr>
          <p:spPr bwMode="auto">
            <a:xfrm>
              <a:off x="1668251" y="7750282"/>
              <a:ext cx="663623" cy="1236829"/>
            </a:xfrm>
            <a:custGeom>
              <a:avLst/>
              <a:gdLst>
                <a:gd name="T0" fmla="*/ 647 w 820"/>
                <a:gd name="T1" fmla="*/ 237 h 1222"/>
                <a:gd name="T2" fmla="*/ 536 w 820"/>
                <a:gd name="T3" fmla="*/ 246 h 1222"/>
                <a:gd name="T4" fmla="*/ 534 w 820"/>
                <a:gd name="T5" fmla="*/ 143 h 1222"/>
                <a:gd name="T6" fmla="*/ 485 w 820"/>
                <a:gd name="T7" fmla="*/ 173 h 1222"/>
                <a:gd name="T8" fmla="*/ 451 w 820"/>
                <a:gd name="T9" fmla="*/ 178 h 1222"/>
                <a:gd name="T10" fmla="*/ 377 w 820"/>
                <a:gd name="T11" fmla="*/ 81 h 1222"/>
                <a:gd name="T12" fmla="*/ 355 w 820"/>
                <a:gd name="T13" fmla="*/ 30 h 1222"/>
                <a:gd name="T14" fmla="*/ 204 w 820"/>
                <a:gd name="T15" fmla="*/ 52 h 1222"/>
                <a:gd name="T16" fmla="*/ 193 w 820"/>
                <a:gd name="T17" fmla="*/ 0 h 1222"/>
                <a:gd name="T18" fmla="*/ 64 w 820"/>
                <a:gd name="T19" fmla="*/ 47 h 1222"/>
                <a:gd name="T20" fmla="*/ 49 w 820"/>
                <a:gd name="T21" fmla="*/ 86 h 1222"/>
                <a:gd name="T22" fmla="*/ 87 w 820"/>
                <a:gd name="T23" fmla="*/ 88 h 1222"/>
                <a:gd name="T24" fmla="*/ 132 w 820"/>
                <a:gd name="T25" fmla="*/ 214 h 1222"/>
                <a:gd name="T26" fmla="*/ 221 w 820"/>
                <a:gd name="T27" fmla="*/ 282 h 1222"/>
                <a:gd name="T28" fmla="*/ 130 w 820"/>
                <a:gd name="T29" fmla="*/ 214 h 1222"/>
                <a:gd name="T30" fmla="*/ 36 w 820"/>
                <a:gd name="T31" fmla="*/ 229 h 1222"/>
                <a:gd name="T32" fmla="*/ 27 w 820"/>
                <a:gd name="T33" fmla="*/ 287 h 1222"/>
                <a:gd name="T34" fmla="*/ 211 w 820"/>
                <a:gd name="T35" fmla="*/ 524 h 1222"/>
                <a:gd name="T36" fmla="*/ 155 w 820"/>
                <a:gd name="T37" fmla="*/ 955 h 1222"/>
                <a:gd name="T38" fmla="*/ 138 w 820"/>
                <a:gd name="T39" fmla="*/ 1047 h 1222"/>
                <a:gd name="T40" fmla="*/ 144 w 820"/>
                <a:gd name="T41" fmla="*/ 1094 h 1222"/>
                <a:gd name="T42" fmla="*/ 162 w 820"/>
                <a:gd name="T43" fmla="*/ 1182 h 1222"/>
                <a:gd name="T44" fmla="*/ 200 w 820"/>
                <a:gd name="T45" fmla="*/ 1222 h 1222"/>
                <a:gd name="T46" fmla="*/ 247 w 820"/>
                <a:gd name="T47" fmla="*/ 1188 h 1222"/>
                <a:gd name="T48" fmla="*/ 294 w 820"/>
                <a:gd name="T49" fmla="*/ 1083 h 1222"/>
                <a:gd name="T50" fmla="*/ 304 w 820"/>
                <a:gd name="T51" fmla="*/ 983 h 1222"/>
                <a:gd name="T52" fmla="*/ 302 w 820"/>
                <a:gd name="T53" fmla="*/ 947 h 1222"/>
                <a:gd name="T54" fmla="*/ 417 w 820"/>
                <a:gd name="T55" fmla="*/ 810 h 1222"/>
                <a:gd name="T56" fmla="*/ 588 w 820"/>
                <a:gd name="T57" fmla="*/ 652 h 1222"/>
                <a:gd name="T58" fmla="*/ 749 w 820"/>
                <a:gd name="T59" fmla="*/ 436 h 1222"/>
                <a:gd name="T60" fmla="*/ 83 w 820"/>
                <a:gd name="T61" fmla="*/ 265 h 1222"/>
                <a:gd name="T62" fmla="*/ 83 w 820"/>
                <a:gd name="T63" fmla="*/ 265 h 1222"/>
                <a:gd name="T64" fmla="*/ 368 w 820"/>
                <a:gd name="T65" fmla="*/ 107 h 1222"/>
                <a:gd name="T66" fmla="*/ 272 w 820"/>
                <a:gd name="T67" fmla="*/ 186 h 1222"/>
                <a:gd name="T68" fmla="*/ 221 w 820"/>
                <a:gd name="T69" fmla="*/ 203 h 1222"/>
                <a:gd name="T70" fmla="*/ 211 w 820"/>
                <a:gd name="T71" fmla="*/ 398 h 1222"/>
                <a:gd name="T72" fmla="*/ 179 w 820"/>
                <a:gd name="T73" fmla="*/ 301 h 1222"/>
                <a:gd name="T74" fmla="*/ 211 w 820"/>
                <a:gd name="T75" fmla="*/ 370 h 1222"/>
                <a:gd name="T76" fmla="*/ 242 w 820"/>
                <a:gd name="T77" fmla="*/ 423 h 1222"/>
                <a:gd name="T78" fmla="*/ 245 w 820"/>
                <a:gd name="T79" fmla="*/ 541 h 1222"/>
                <a:gd name="T80" fmla="*/ 236 w 820"/>
                <a:gd name="T81" fmla="*/ 489 h 1222"/>
                <a:gd name="T82" fmla="*/ 211 w 820"/>
                <a:gd name="T83" fmla="*/ 398 h 1222"/>
                <a:gd name="T84" fmla="*/ 185 w 820"/>
                <a:gd name="T85" fmla="*/ 1026 h 1222"/>
                <a:gd name="T86" fmla="*/ 223 w 820"/>
                <a:gd name="T87" fmla="*/ 814 h 1222"/>
                <a:gd name="T88" fmla="*/ 228 w 820"/>
                <a:gd name="T89" fmla="*/ 701 h 1222"/>
                <a:gd name="T90" fmla="*/ 266 w 820"/>
                <a:gd name="T91" fmla="*/ 626 h 1222"/>
                <a:gd name="T92" fmla="*/ 247 w 820"/>
                <a:gd name="T93" fmla="*/ 400 h 1222"/>
                <a:gd name="T94" fmla="*/ 334 w 820"/>
                <a:gd name="T95" fmla="*/ 173 h 1222"/>
                <a:gd name="T96" fmla="*/ 309 w 820"/>
                <a:gd name="T97" fmla="*/ 137 h 1222"/>
                <a:gd name="T98" fmla="*/ 309 w 820"/>
                <a:gd name="T99" fmla="*/ 137 h 1222"/>
                <a:gd name="T100" fmla="*/ 347 w 820"/>
                <a:gd name="T101" fmla="*/ 594 h 1222"/>
                <a:gd name="T102" fmla="*/ 432 w 820"/>
                <a:gd name="T103" fmla="*/ 739 h 1222"/>
                <a:gd name="T104" fmla="*/ 419 w 820"/>
                <a:gd name="T105" fmla="*/ 684 h 1222"/>
                <a:gd name="T106" fmla="*/ 466 w 820"/>
                <a:gd name="T107" fmla="*/ 686 h 1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0" h="1222">
                  <a:moveTo>
                    <a:pt x="809" y="299"/>
                  </a:moveTo>
                  <a:lnTo>
                    <a:pt x="781" y="295"/>
                  </a:lnTo>
                  <a:lnTo>
                    <a:pt x="739" y="263"/>
                  </a:lnTo>
                  <a:lnTo>
                    <a:pt x="656" y="257"/>
                  </a:lnTo>
                  <a:lnTo>
                    <a:pt x="647" y="237"/>
                  </a:lnTo>
                  <a:lnTo>
                    <a:pt x="611" y="222"/>
                  </a:lnTo>
                  <a:lnTo>
                    <a:pt x="594" y="222"/>
                  </a:lnTo>
                  <a:lnTo>
                    <a:pt x="573" y="252"/>
                  </a:lnTo>
                  <a:lnTo>
                    <a:pt x="573" y="242"/>
                  </a:lnTo>
                  <a:lnTo>
                    <a:pt x="536" y="246"/>
                  </a:lnTo>
                  <a:lnTo>
                    <a:pt x="551" y="242"/>
                  </a:lnTo>
                  <a:lnTo>
                    <a:pt x="536" y="218"/>
                  </a:lnTo>
                  <a:lnTo>
                    <a:pt x="564" y="184"/>
                  </a:lnTo>
                  <a:lnTo>
                    <a:pt x="534" y="143"/>
                  </a:lnTo>
                  <a:lnTo>
                    <a:pt x="534" y="143"/>
                  </a:lnTo>
                  <a:lnTo>
                    <a:pt x="534" y="143"/>
                  </a:lnTo>
                  <a:lnTo>
                    <a:pt x="534" y="143"/>
                  </a:lnTo>
                  <a:lnTo>
                    <a:pt x="534" y="143"/>
                  </a:lnTo>
                  <a:lnTo>
                    <a:pt x="494" y="118"/>
                  </a:lnTo>
                  <a:lnTo>
                    <a:pt x="485" y="173"/>
                  </a:lnTo>
                  <a:lnTo>
                    <a:pt x="511" y="175"/>
                  </a:lnTo>
                  <a:lnTo>
                    <a:pt x="511" y="175"/>
                  </a:lnTo>
                  <a:lnTo>
                    <a:pt x="485" y="173"/>
                  </a:lnTo>
                  <a:lnTo>
                    <a:pt x="451" y="178"/>
                  </a:lnTo>
                  <a:lnTo>
                    <a:pt x="451" y="178"/>
                  </a:lnTo>
                  <a:lnTo>
                    <a:pt x="424" y="143"/>
                  </a:lnTo>
                  <a:lnTo>
                    <a:pt x="443" y="113"/>
                  </a:lnTo>
                  <a:lnTo>
                    <a:pt x="394" y="69"/>
                  </a:lnTo>
                  <a:lnTo>
                    <a:pt x="377" y="81"/>
                  </a:lnTo>
                  <a:lnTo>
                    <a:pt x="377" y="81"/>
                  </a:lnTo>
                  <a:lnTo>
                    <a:pt x="394" y="69"/>
                  </a:lnTo>
                  <a:lnTo>
                    <a:pt x="372" y="66"/>
                  </a:lnTo>
                  <a:lnTo>
                    <a:pt x="372" y="52"/>
                  </a:lnTo>
                  <a:lnTo>
                    <a:pt x="340" y="34"/>
                  </a:lnTo>
                  <a:lnTo>
                    <a:pt x="355" y="30"/>
                  </a:lnTo>
                  <a:lnTo>
                    <a:pt x="255" y="32"/>
                  </a:lnTo>
                  <a:lnTo>
                    <a:pt x="221" y="2"/>
                  </a:lnTo>
                  <a:lnTo>
                    <a:pt x="223" y="15"/>
                  </a:lnTo>
                  <a:lnTo>
                    <a:pt x="196" y="28"/>
                  </a:lnTo>
                  <a:lnTo>
                    <a:pt x="204" y="52"/>
                  </a:lnTo>
                  <a:lnTo>
                    <a:pt x="193" y="60"/>
                  </a:lnTo>
                  <a:lnTo>
                    <a:pt x="185" y="39"/>
                  </a:lnTo>
                  <a:lnTo>
                    <a:pt x="196" y="13"/>
                  </a:lnTo>
                  <a:lnTo>
                    <a:pt x="198" y="11"/>
                  </a:lnTo>
                  <a:lnTo>
                    <a:pt x="193" y="0"/>
                  </a:lnTo>
                  <a:lnTo>
                    <a:pt x="136" y="24"/>
                  </a:lnTo>
                  <a:lnTo>
                    <a:pt x="104" y="75"/>
                  </a:lnTo>
                  <a:lnTo>
                    <a:pt x="96" y="64"/>
                  </a:lnTo>
                  <a:lnTo>
                    <a:pt x="96" y="64"/>
                  </a:lnTo>
                  <a:lnTo>
                    <a:pt x="64" y="47"/>
                  </a:lnTo>
                  <a:lnTo>
                    <a:pt x="27" y="60"/>
                  </a:lnTo>
                  <a:lnTo>
                    <a:pt x="6" y="47"/>
                  </a:lnTo>
                  <a:lnTo>
                    <a:pt x="0" y="69"/>
                  </a:lnTo>
                  <a:lnTo>
                    <a:pt x="40" y="90"/>
                  </a:lnTo>
                  <a:lnTo>
                    <a:pt x="49" y="86"/>
                  </a:lnTo>
                  <a:lnTo>
                    <a:pt x="44" y="73"/>
                  </a:lnTo>
                  <a:lnTo>
                    <a:pt x="64" y="60"/>
                  </a:lnTo>
                  <a:lnTo>
                    <a:pt x="85" y="66"/>
                  </a:lnTo>
                  <a:lnTo>
                    <a:pt x="87" y="90"/>
                  </a:lnTo>
                  <a:lnTo>
                    <a:pt x="87" y="88"/>
                  </a:lnTo>
                  <a:lnTo>
                    <a:pt x="96" y="143"/>
                  </a:lnTo>
                  <a:lnTo>
                    <a:pt x="102" y="143"/>
                  </a:lnTo>
                  <a:lnTo>
                    <a:pt x="70" y="188"/>
                  </a:lnTo>
                  <a:lnTo>
                    <a:pt x="96" y="207"/>
                  </a:lnTo>
                  <a:lnTo>
                    <a:pt x="132" y="214"/>
                  </a:lnTo>
                  <a:lnTo>
                    <a:pt x="168" y="250"/>
                  </a:lnTo>
                  <a:lnTo>
                    <a:pt x="217" y="254"/>
                  </a:lnTo>
                  <a:lnTo>
                    <a:pt x="211" y="276"/>
                  </a:lnTo>
                  <a:lnTo>
                    <a:pt x="221" y="282"/>
                  </a:lnTo>
                  <a:lnTo>
                    <a:pt x="221" y="282"/>
                  </a:lnTo>
                  <a:lnTo>
                    <a:pt x="221" y="282"/>
                  </a:lnTo>
                  <a:lnTo>
                    <a:pt x="208" y="276"/>
                  </a:lnTo>
                  <a:lnTo>
                    <a:pt x="217" y="257"/>
                  </a:lnTo>
                  <a:lnTo>
                    <a:pt x="168" y="252"/>
                  </a:lnTo>
                  <a:lnTo>
                    <a:pt x="130" y="214"/>
                  </a:lnTo>
                  <a:lnTo>
                    <a:pt x="130" y="214"/>
                  </a:lnTo>
                  <a:lnTo>
                    <a:pt x="96" y="210"/>
                  </a:lnTo>
                  <a:lnTo>
                    <a:pt x="70" y="188"/>
                  </a:lnTo>
                  <a:lnTo>
                    <a:pt x="49" y="199"/>
                  </a:lnTo>
                  <a:lnTo>
                    <a:pt x="36" y="229"/>
                  </a:lnTo>
                  <a:lnTo>
                    <a:pt x="36" y="250"/>
                  </a:lnTo>
                  <a:lnTo>
                    <a:pt x="53" y="257"/>
                  </a:lnTo>
                  <a:lnTo>
                    <a:pt x="44" y="272"/>
                  </a:lnTo>
                  <a:lnTo>
                    <a:pt x="44" y="272"/>
                  </a:lnTo>
                  <a:lnTo>
                    <a:pt x="27" y="287"/>
                  </a:lnTo>
                  <a:lnTo>
                    <a:pt x="32" y="310"/>
                  </a:lnTo>
                  <a:lnTo>
                    <a:pt x="70" y="355"/>
                  </a:lnTo>
                  <a:lnTo>
                    <a:pt x="113" y="455"/>
                  </a:lnTo>
                  <a:lnTo>
                    <a:pt x="211" y="524"/>
                  </a:lnTo>
                  <a:lnTo>
                    <a:pt x="211" y="524"/>
                  </a:lnTo>
                  <a:lnTo>
                    <a:pt x="217" y="581"/>
                  </a:lnTo>
                  <a:lnTo>
                    <a:pt x="193" y="718"/>
                  </a:lnTo>
                  <a:lnTo>
                    <a:pt x="193" y="788"/>
                  </a:lnTo>
                  <a:lnTo>
                    <a:pt x="159" y="874"/>
                  </a:lnTo>
                  <a:lnTo>
                    <a:pt x="155" y="955"/>
                  </a:lnTo>
                  <a:lnTo>
                    <a:pt x="181" y="959"/>
                  </a:lnTo>
                  <a:lnTo>
                    <a:pt x="166" y="1011"/>
                  </a:lnTo>
                  <a:lnTo>
                    <a:pt x="174" y="1026"/>
                  </a:lnTo>
                  <a:lnTo>
                    <a:pt x="155" y="1062"/>
                  </a:lnTo>
                  <a:lnTo>
                    <a:pt x="138" y="1047"/>
                  </a:lnTo>
                  <a:lnTo>
                    <a:pt x="125" y="1066"/>
                  </a:lnTo>
                  <a:lnTo>
                    <a:pt x="149" y="1066"/>
                  </a:lnTo>
                  <a:lnTo>
                    <a:pt x="144" y="1079"/>
                  </a:lnTo>
                  <a:lnTo>
                    <a:pt x="166" y="1096"/>
                  </a:lnTo>
                  <a:lnTo>
                    <a:pt x="144" y="1094"/>
                  </a:lnTo>
                  <a:lnTo>
                    <a:pt x="155" y="1128"/>
                  </a:lnTo>
                  <a:lnTo>
                    <a:pt x="144" y="1141"/>
                  </a:lnTo>
                  <a:lnTo>
                    <a:pt x="155" y="1152"/>
                  </a:lnTo>
                  <a:lnTo>
                    <a:pt x="151" y="1158"/>
                  </a:lnTo>
                  <a:lnTo>
                    <a:pt x="162" y="1182"/>
                  </a:lnTo>
                  <a:lnTo>
                    <a:pt x="170" y="1169"/>
                  </a:lnTo>
                  <a:lnTo>
                    <a:pt x="172" y="1194"/>
                  </a:lnTo>
                  <a:lnTo>
                    <a:pt x="202" y="1201"/>
                  </a:lnTo>
                  <a:lnTo>
                    <a:pt x="183" y="1216"/>
                  </a:lnTo>
                  <a:lnTo>
                    <a:pt x="200" y="1222"/>
                  </a:lnTo>
                  <a:lnTo>
                    <a:pt x="206" y="1199"/>
                  </a:lnTo>
                  <a:lnTo>
                    <a:pt x="247" y="1188"/>
                  </a:lnTo>
                  <a:lnTo>
                    <a:pt x="247" y="1188"/>
                  </a:lnTo>
                  <a:lnTo>
                    <a:pt x="247" y="1188"/>
                  </a:lnTo>
                  <a:lnTo>
                    <a:pt x="247" y="1188"/>
                  </a:lnTo>
                  <a:lnTo>
                    <a:pt x="247" y="1188"/>
                  </a:lnTo>
                  <a:lnTo>
                    <a:pt x="230" y="1173"/>
                  </a:lnTo>
                  <a:lnTo>
                    <a:pt x="242" y="1132"/>
                  </a:lnTo>
                  <a:lnTo>
                    <a:pt x="255" y="1139"/>
                  </a:lnTo>
                  <a:lnTo>
                    <a:pt x="294" y="1083"/>
                  </a:lnTo>
                  <a:lnTo>
                    <a:pt x="264" y="1051"/>
                  </a:lnTo>
                  <a:lnTo>
                    <a:pt x="296" y="1030"/>
                  </a:lnTo>
                  <a:lnTo>
                    <a:pt x="302" y="1002"/>
                  </a:lnTo>
                  <a:lnTo>
                    <a:pt x="317" y="987"/>
                  </a:lnTo>
                  <a:lnTo>
                    <a:pt x="304" y="983"/>
                  </a:lnTo>
                  <a:lnTo>
                    <a:pt x="330" y="983"/>
                  </a:lnTo>
                  <a:lnTo>
                    <a:pt x="326" y="968"/>
                  </a:lnTo>
                  <a:lnTo>
                    <a:pt x="315" y="979"/>
                  </a:lnTo>
                  <a:lnTo>
                    <a:pt x="304" y="968"/>
                  </a:lnTo>
                  <a:lnTo>
                    <a:pt x="302" y="947"/>
                  </a:lnTo>
                  <a:lnTo>
                    <a:pt x="349" y="949"/>
                  </a:lnTo>
                  <a:lnTo>
                    <a:pt x="353" y="904"/>
                  </a:lnTo>
                  <a:lnTo>
                    <a:pt x="426" y="897"/>
                  </a:lnTo>
                  <a:lnTo>
                    <a:pt x="447" y="865"/>
                  </a:lnTo>
                  <a:lnTo>
                    <a:pt x="417" y="810"/>
                  </a:lnTo>
                  <a:lnTo>
                    <a:pt x="477" y="827"/>
                  </a:lnTo>
                  <a:lnTo>
                    <a:pt x="502" y="806"/>
                  </a:lnTo>
                  <a:lnTo>
                    <a:pt x="502" y="803"/>
                  </a:lnTo>
                  <a:lnTo>
                    <a:pt x="583" y="703"/>
                  </a:lnTo>
                  <a:lnTo>
                    <a:pt x="588" y="652"/>
                  </a:lnTo>
                  <a:lnTo>
                    <a:pt x="654" y="607"/>
                  </a:lnTo>
                  <a:lnTo>
                    <a:pt x="694" y="607"/>
                  </a:lnTo>
                  <a:lnTo>
                    <a:pt x="711" y="590"/>
                  </a:lnTo>
                  <a:lnTo>
                    <a:pt x="745" y="513"/>
                  </a:lnTo>
                  <a:lnTo>
                    <a:pt x="749" y="436"/>
                  </a:lnTo>
                  <a:lnTo>
                    <a:pt x="813" y="363"/>
                  </a:lnTo>
                  <a:lnTo>
                    <a:pt x="820" y="331"/>
                  </a:lnTo>
                  <a:lnTo>
                    <a:pt x="809" y="299"/>
                  </a:lnTo>
                  <a:close/>
                  <a:moveTo>
                    <a:pt x="123" y="242"/>
                  </a:moveTo>
                  <a:lnTo>
                    <a:pt x="83" y="265"/>
                  </a:lnTo>
                  <a:lnTo>
                    <a:pt x="64" y="295"/>
                  </a:lnTo>
                  <a:lnTo>
                    <a:pt x="42" y="291"/>
                  </a:lnTo>
                  <a:lnTo>
                    <a:pt x="42" y="291"/>
                  </a:lnTo>
                  <a:lnTo>
                    <a:pt x="64" y="295"/>
                  </a:lnTo>
                  <a:lnTo>
                    <a:pt x="83" y="265"/>
                  </a:lnTo>
                  <a:lnTo>
                    <a:pt x="123" y="242"/>
                  </a:lnTo>
                  <a:lnTo>
                    <a:pt x="123" y="242"/>
                  </a:lnTo>
                  <a:close/>
                  <a:moveTo>
                    <a:pt x="383" y="92"/>
                  </a:moveTo>
                  <a:lnTo>
                    <a:pt x="383" y="94"/>
                  </a:lnTo>
                  <a:lnTo>
                    <a:pt x="368" y="107"/>
                  </a:lnTo>
                  <a:lnTo>
                    <a:pt x="368" y="107"/>
                  </a:lnTo>
                  <a:lnTo>
                    <a:pt x="383" y="92"/>
                  </a:lnTo>
                  <a:close/>
                  <a:moveTo>
                    <a:pt x="266" y="178"/>
                  </a:moveTo>
                  <a:lnTo>
                    <a:pt x="270" y="184"/>
                  </a:lnTo>
                  <a:lnTo>
                    <a:pt x="272" y="186"/>
                  </a:lnTo>
                  <a:lnTo>
                    <a:pt x="264" y="178"/>
                  </a:lnTo>
                  <a:lnTo>
                    <a:pt x="223" y="184"/>
                  </a:lnTo>
                  <a:lnTo>
                    <a:pt x="223" y="184"/>
                  </a:lnTo>
                  <a:lnTo>
                    <a:pt x="266" y="178"/>
                  </a:lnTo>
                  <a:close/>
                  <a:moveTo>
                    <a:pt x="221" y="203"/>
                  </a:moveTo>
                  <a:lnTo>
                    <a:pt x="221" y="203"/>
                  </a:lnTo>
                  <a:lnTo>
                    <a:pt x="236" y="201"/>
                  </a:lnTo>
                  <a:lnTo>
                    <a:pt x="236" y="201"/>
                  </a:lnTo>
                  <a:lnTo>
                    <a:pt x="221" y="203"/>
                  </a:lnTo>
                  <a:close/>
                  <a:moveTo>
                    <a:pt x="211" y="398"/>
                  </a:moveTo>
                  <a:lnTo>
                    <a:pt x="211" y="370"/>
                  </a:lnTo>
                  <a:lnTo>
                    <a:pt x="191" y="383"/>
                  </a:lnTo>
                  <a:lnTo>
                    <a:pt x="170" y="372"/>
                  </a:lnTo>
                  <a:lnTo>
                    <a:pt x="155" y="340"/>
                  </a:lnTo>
                  <a:lnTo>
                    <a:pt x="179" y="301"/>
                  </a:lnTo>
                  <a:lnTo>
                    <a:pt x="179" y="301"/>
                  </a:lnTo>
                  <a:lnTo>
                    <a:pt x="155" y="338"/>
                  </a:lnTo>
                  <a:lnTo>
                    <a:pt x="170" y="370"/>
                  </a:lnTo>
                  <a:lnTo>
                    <a:pt x="191" y="381"/>
                  </a:lnTo>
                  <a:lnTo>
                    <a:pt x="211" y="370"/>
                  </a:lnTo>
                  <a:lnTo>
                    <a:pt x="211" y="398"/>
                  </a:lnTo>
                  <a:lnTo>
                    <a:pt x="225" y="398"/>
                  </a:lnTo>
                  <a:lnTo>
                    <a:pt x="242" y="398"/>
                  </a:lnTo>
                  <a:lnTo>
                    <a:pt x="225" y="398"/>
                  </a:lnTo>
                  <a:lnTo>
                    <a:pt x="242" y="423"/>
                  </a:lnTo>
                  <a:lnTo>
                    <a:pt x="232" y="474"/>
                  </a:lnTo>
                  <a:lnTo>
                    <a:pt x="242" y="481"/>
                  </a:lnTo>
                  <a:lnTo>
                    <a:pt x="236" y="489"/>
                  </a:lnTo>
                  <a:lnTo>
                    <a:pt x="228" y="511"/>
                  </a:lnTo>
                  <a:lnTo>
                    <a:pt x="245" y="541"/>
                  </a:lnTo>
                  <a:lnTo>
                    <a:pt x="255" y="605"/>
                  </a:lnTo>
                  <a:lnTo>
                    <a:pt x="255" y="605"/>
                  </a:lnTo>
                  <a:lnTo>
                    <a:pt x="245" y="541"/>
                  </a:lnTo>
                  <a:lnTo>
                    <a:pt x="228" y="509"/>
                  </a:lnTo>
                  <a:lnTo>
                    <a:pt x="236" y="489"/>
                  </a:lnTo>
                  <a:lnTo>
                    <a:pt x="221" y="481"/>
                  </a:lnTo>
                  <a:lnTo>
                    <a:pt x="230" y="474"/>
                  </a:lnTo>
                  <a:lnTo>
                    <a:pt x="240" y="423"/>
                  </a:lnTo>
                  <a:lnTo>
                    <a:pt x="225" y="398"/>
                  </a:lnTo>
                  <a:lnTo>
                    <a:pt x="211" y="398"/>
                  </a:lnTo>
                  <a:close/>
                  <a:moveTo>
                    <a:pt x="185" y="1026"/>
                  </a:moveTo>
                  <a:lnTo>
                    <a:pt x="185" y="1026"/>
                  </a:lnTo>
                  <a:lnTo>
                    <a:pt x="198" y="1021"/>
                  </a:lnTo>
                  <a:lnTo>
                    <a:pt x="198" y="1021"/>
                  </a:lnTo>
                  <a:lnTo>
                    <a:pt x="185" y="1026"/>
                  </a:lnTo>
                  <a:close/>
                  <a:moveTo>
                    <a:pt x="200" y="861"/>
                  </a:moveTo>
                  <a:lnTo>
                    <a:pt x="200" y="861"/>
                  </a:lnTo>
                  <a:lnTo>
                    <a:pt x="223" y="814"/>
                  </a:lnTo>
                  <a:lnTo>
                    <a:pt x="219" y="799"/>
                  </a:lnTo>
                  <a:lnTo>
                    <a:pt x="223" y="814"/>
                  </a:lnTo>
                  <a:lnTo>
                    <a:pt x="200" y="861"/>
                  </a:lnTo>
                  <a:close/>
                  <a:moveTo>
                    <a:pt x="266" y="626"/>
                  </a:moveTo>
                  <a:lnTo>
                    <a:pt x="247" y="635"/>
                  </a:lnTo>
                  <a:lnTo>
                    <a:pt x="247" y="677"/>
                  </a:lnTo>
                  <a:lnTo>
                    <a:pt x="228" y="701"/>
                  </a:lnTo>
                  <a:lnTo>
                    <a:pt x="215" y="744"/>
                  </a:lnTo>
                  <a:lnTo>
                    <a:pt x="228" y="701"/>
                  </a:lnTo>
                  <a:lnTo>
                    <a:pt x="247" y="677"/>
                  </a:lnTo>
                  <a:lnTo>
                    <a:pt x="247" y="635"/>
                  </a:lnTo>
                  <a:lnTo>
                    <a:pt x="266" y="626"/>
                  </a:lnTo>
                  <a:lnTo>
                    <a:pt x="266" y="605"/>
                  </a:lnTo>
                  <a:lnTo>
                    <a:pt x="266" y="607"/>
                  </a:lnTo>
                  <a:lnTo>
                    <a:pt x="266" y="626"/>
                  </a:lnTo>
                  <a:close/>
                  <a:moveTo>
                    <a:pt x="247" y="400"/>
                  </a:moveTo>
                  <a:lnTo>
                    <a:pt x="247" y="400"/>
                  </a:lnTo>
                  <a:lnTo>
                    <a:pt x="298" y="374"/>
                  </a:lnTo>
                  <a:lnTo>
                    <a:pt x="298" y="374"/>
                  </a:lnTo>
                  <a:lnTo>
                    <a:pt x="247" y="400"/>
                  </a:lnTo>
                  <a:close/>
                  <a:moveTo>
                    <a:pt x="317" y="171"/>
                  </a:moveTo>
                  <a:lnTo>
                    <a:pt x="334" y="173"/>
                  </a:lnTo>
                  <a:lnTo>
                    <a:pt x="294" y="197"/>
                  </a:lnTo>
                  <a:lnTo>
                    <a:pt x="294" y="197"/>
                  </a:lnTo>
                  <a:lnTo>
                    <a:pt x="334" y="173"/>
                  </a:lnTo>
                  <a:lnTo>
                    <a:pt x="317" y="171"/>
                  </a:lnTo>
                  <a:lnTo>
                    <a:pt x="309" y="137"/>
                  </a:lnTo>
                  <a:lnTo>
                    <a:pt x="338" y="143"/>
                  </a:lnTo>
                  <a:lnTo>
                    <a:pt x="381" y="124"/>
                  </a:lnTo>
                  <a:lnTo>
                    <a:pt x="381" y="124"/>
                  </a:lnTo>
                  <a:lnTo>
                    <a:pt x="338" y="143"/>
                  </a:lnTo>
                  <a:lnTo>
                    <a:pt x="309" y="137"/>
                  </a:lnTo>
                  <a:lnTo>
                    <a:pt x="317" y="171"/>
                  </a:lnTo>
                  <a:close/>
                  <a:moveTo>
                    <a:pt x="347" y="594"/>
                  </a:moveTo>
                  <a:lnTo>
                    <a:pt x="358" y="549"/>
                  </a:lnTo>
                  <a:lnTo>
                    <a:pt x="358" y="549"/>
                  </a:lnTo>
                  <a:lnTo>
                    <a:pt x="347" y="594"/>
                  </a:lnTo>
                  <a:lnTo>
                    <a:pt x="430" y="650"/>
                  </a:lnTo>
                  <a:lnTo>
                    <a:pt x="430" y="650"/>
                  </a:lnTo>
                  <a:lnTo>
                    <a:pt x="347" y="594"/>
                  </a:lnTo>
                  <a:close/>
                  <a:moveTo>
                    <a:pt x="432" y="739"/>
                  </a:moveTo>
                  <a:lnTo>
                    <a:pt x="432" y="739"/>
                  </a:lnTo>
                  <a:lnTo>
                    <a:pt x="447" y="727"/>
                  </a:lnTo>
                  <a:lnTo>
                    <a:pt x="432" y="739"/>
                  </a:lnTo>
                  <a:close/>
                  <a:moveTo>
                    <a:pt x="466" y="686"/>
                  </a:moveTo>
                  <a:lnTo>
                    <a:pt x="419" y="684"/>
                  </a:lnTo>
                  <a:lnTo>
                    <a:pt x="419" y="684"/>
                  </a:lnTo>
                  <a:lnTo>
                    <a:pt x="466" y="686"/>
                  </a:lnTo>
                  <a:lnTo>
                    <a:pt x="481" y="654"/>
                  </a:lnTo>
                  <a:lnTo>
                    <a:pt x="481" y="656"/>
                  </a:lnTo>
                  <a:lnTo>
                    <a:pt x="483" y="656"/>
                  </a:lnTo>
                  <a:lnTo>
                    <a:pt x="466" y="686"/>
                  </a:lnTo>
                  <a:close/>
                </a:path>
              </a:pathLst>
            </a:custGeom>
            <a:solidFill>
              <a:srgbClr val="6048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57" name="Freeform 1174">
              <a:extLst>
                <a:ext uri="{FF2B5EF4-FFF2-40B4-BE49-F238E27FC236}">
                  <a16:creationId xmlns:a16="http://schemas.microsoft.com/office/drawing/2014/main" id="{A8F18A12-8EEB-4FF6-85D6-B4ED651DBDF9}"/>
                </a:ext>
              </a:extLst>
            </p:cNvPr>
            <p:cNvSpPr>
              <a:spLocks/>
            </p:cNvSpPr>
            <p:nvPr/>
          </p:nvSpPr>
          <p:spPr bwMode="auto">
            <a:xfrm>
              <a:off x="1775077" y="8872740"/>
              <a:ext cx="9712" cy="26315"/>
            </a:xfrm>
            <a:custGeom>
              <a:avLst/>
              <a:gdLst>
                <a:gd name="T0" fmla="*/ 4 w 12"/>
                <a:gd name="T1" fmla="*/ 0 h 26"/>
                <a:gd name="T2" fmla="*/ 0 w 12"/>
                <a:gd name="T3" fmla="*/ 13 h 26"/>
                <a:gd name="T4" fmla="*/ 12 w 12"/>
                <a:gd name="T5" fmla="*/ 26 h 26"/>
                <a:gd name="T6" fmla="*/ 4 w 12"/>
                <a:gd name="T7" fmla="*/ 0 h 26"/>
              </a:gdLst>
              <a:ahLst/>
              <a:cxnLst>
                <a:cxn ang="0">
                  <a:pos x="T0" y="T1"/>
                </a:cxn>
                <a:cxn ang="0">
                  <a:pos x="T2" y="T3"/>
                </a:cxn>
                <a:cxn ang="0">
                  <a:pos x="T4" y="T5"/>
                </a:cxn>
                <a:cxn ang="0">
                  <a:pos x="T6" y="T7"/>
                </a:cxn>
              </a:cxnLst>
              <a:rect l="0" t="0" r="r" b="b"/>
              <a:pathLst>
                <a:path w="12" h="26">
                  <a:moveTo>
                    <a:pt x="4" y="0"/>
                  </a:moveTo>
                  <a:lnTo>
                    <a:pt x="0" y="13"/>
                  </a:lnTo>
                  <a:lnTo>
                    <a:pt x="12" y="26"/>
                  </a:lnTo>
                  <a:lnTo>
                    <a:pt x="4"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58" name="Freeform 1175">
              <a:extLst>
                <a:ext uri="{FF2B5EF4-FFF2-40B4-BE49-F238E27FC236}">
                  <a16:creationId xmlns:a16="http://schemas.microsoft.com/office/drawing/2014/main" id="{95C030E4-02E6-4A38-A912-5F59A22D823C}"/>
                </a:ext>
              </a:extLst>
            </p:cNvPr>
            <p:cNvSpPr>
              <a:spLocks/>
            </p:cNvSpPr>
            <p:nvPr/>
          </p:nvSpPr>
          <p:spPr bwMode="auto">
            <a:xfrm>
              <a:off x="1787217" y="8725981"/>
              <a:ext cx="6475" cy="32389"/>
            </a:xfrm>
            <a:custGeom>
              <a:avLst/>
              <a:gdLst>
                <a:gd name="T0" fmla="*/ 0 w 8"/>
                <a:gd name="T1" fmla="*/ 27 h 32"/>
                <a:gd name="T2" fmla="*/ 8 w 8"/>
                <a:gd name="T3" fmla="*/ 32 h 32"/>
                <a:gd name="T4" fmla="*/ 8 w 8"/>
                <a:gd name="T5" fmla="*/ 0 h 32"/>
                <a:gd name="T6" fmla="*/ 0 w 8"/>
                <a:gd name="T7" fmla="*/ 27 h 32"/>
              </a:gdLst>
              <a:ahLst/>
              <a:cxnLst>
                <a:cxn ang="0">
                  <a:pos x="T0" y="T1"/>
                </a:cxn>
                <a:cxn ang="0">
                  <a:pos x="T2" y="T3"/>
                </a:cxn>
                <a:cxn ang="0">
                  <a:pos x="T4" y="T5"/>
                </a:cxn>
                <a:cxn ang="0">
                  <a:pos x="T6" y="T7"/>
                </a:cxn>
              </a:cxnLst>
              <a:rect l="0" t="0" r="r" b="b"/>
              <a:pathLst>
                <a:path w="8" h="32">
                  <a:moveTo>
                    <a:pt x="0" y="27"/>
                  </a:moveTo>
                  <a:lnTo>
                    <a:pt x="8" y="32"/>
                  </a:lnTo>
                  <a:lnTo>
                    <a:pt x="8" y="0"/>
                  </a:lnTo>
                  <a:lnTo>
                    <a:pt x="0" y="27"/>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59" name="Freeform 1176">
              <a:extLst>
                <a:ext uri="{FF2B5EF4-FFF2-40B4-BE49-F238E27FC236}">
                  <a16:creationId xmlns:a16="http://schemas.microsoft.com/office/drawing/2014/main" id="{EC9B44D9-0128-4D36-A15B-48A75E3A1803}"/>
                </a:ext>
              </a:extLst>
            </p:cNvPr>
            <p:cNvSpPr>
              <a:spLocks/>
            </p:cNvSpPr>
            <p:nvPr/>
          </p:nvSpPr>
          <p:spPr bwMode="auto">
            <a:xfrm>
              <a:off x="1795310" y="8981038"/>
              <a:ext cx="17805" cy="13158"/>
            </a:xfrm>
            <a:custGeom>
              <a:avLst/>
              <a:gdLst>
                <a:gd name="T0" fmla="*/ 0 w 22"/>
                <a:gd name="T1" fmla="*/ 0 h 13"/>
                <a:gd name="T2" fmla="*/ 22 w 22"/>
                <a:gd name="T3" fmla="*/ 13 h 13"/>
                <a:gd name="T4" fmla="*/ 22 w 22"/>
                <a:gd name="T5" fmla="*/ 2 h 13"/>
                <a:gd name="T6" fmla="*/ 0 w 22"/>
                <a:gd name="T7" fmla="*/ 0 h 13"/>
              </a:gdLst>
              <a:ahLst/>
              <a:cxnLst>
                <a:cxn ang="0">
                  <a:pos x="T0" y="T1"/>
                </a:cxn>
                <a:cxn ang="0">
                  <a:pos x="T2" y="T3"/>
                </a:cxn>
                <a:cxn ang="0">
                  <a:pos x="T4" y="T5"/>
                </a:cxn>
                <a:cxn ang="0">
                  <a:pos x="T6" y="T7"/>
                </a:cxn>
              </a:cxnLst>
              <a:rect l="0" t="0" r="r" b="b"/>
              <a:pathLst>
                <a:path w="22" h="13">
                  <a:moveTo>
                    <a:pt x="0" y="0"/>
                  </a:moveTo>
                  <a:lnTo>
                    <a:pt x="22" y="13"/>
                  </a:lnTo>
                  <a:lnTo>
                    <a:pt x="22" y="2"/>
                  </a:ln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60" name="Freeform 1177">
              <a:extLst>
                <a:ext uri="{FF2B5EF4-FFF2-40B4-BE49-F238E27FC236}">
                  <a16:creationId xmlns:a16="http://schemas.microsoft.com/office/drawing/2014/main" id="{CB1C83B1-4783-4433-BFE5-A31DAA68DC79}"/>
                </a:ext>
              </a:extLst>
            </p:cNvPr>
            <p:cNvSpPr>
              <a:spLocks/>
            </p:cNvSpPr>
            <p:nvPr/>
          </p:nvSpPr>
          <p:spPr bwMode="auto">
            <a:xfrm>
              <a:off x="1799357" y="8946626"/>
              <a:ext cx="27516" cy="34412"/>
            </a:xfrm>
            <a:custGeom>
              <a:avLst/>
              <a:gdLst>
                <a:gd name="T0" fmla="*/ 0 w 34"/>
                <a:gd name="T1" fmla="*/ 4 h 34"/>
                <a:gd name="T2" fmla="*/ 17 w 34"/>
                <a:gd name="T3" fmla="*/ 34 h 34"/>
                <a:gd name="T4" fmla="*/ 34 w 34"/>
                <a:gd name="T5" fmla="*/ 21 h 34"/>
                <a:gd name="T6" fmla="*/ 8 w 34"/>
                <a:gd name="T7" fmla="*/ 14 h 34"/>
                <a:gd name="T8" fmla="*/ 8 w 34"/>
                <a:gd name="T9" fmla="*/ 0 h 34"/>
                <a:gd name="T10" fmla="*/ 0 w 34"/>
                <a:gd name="T11" fmla="*/ 4 h 34"/>
              </a:gdLst>
              <a:ahLst/>
              <a:cxnLst>
                <a:cxn ang="0">
                  <a:pos x="T0" y="T1"/>
                </a:cxn>
                <a:cxn ang="0">
                  <a:pos x="T2" y="T3"/>
                </a:cxn>
                <a:cxn ang="0">
                  <a:pos x="T4" y="T5"/>
                </a:cxn>
                <a:cxn ang="0">
                  <a:pos x="T6" y="T7"/>
                </a:cxn>
                <a:cxn ang="0">
                  <a:pos x="T8" y="T9"/>
                </a:cxn>
                <a:cxn ang="0">
                  <a:pos x="T10" y="T11"/>
                </a:cxn>
              </a:cxnLst>
              <a:rect l="0" t="0" r="r" b="b"/>
              <a:pathLst>
                <a:path w="34" h="34">
                  <a:moveTo>
                    <a:pt x="0" y="4"/>
                  </a:moveTo>
                  <a:lnTo>
                    <a:pt x="17" y="34"/>
                  </a:lnTo>
                  <a:lnTo>
                    <a:pt x="34" y="21"/>
                  </a:lnTo>
                  <a:lnTo>
                    <a:pt x="8" y="14"/>
                  </a:lnTo>
                  <a:lnTo>
                    <a:pt x="8" y="0"/>
                  </a:lnTo>
                  <a:lnTo>
                    <a:pt x="0" y="4"/>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61" name="Freeform 1178">
              <a:extLst>
                <a:ext uri="{FF2B5EF4-FFF2-40B4-BE49-F238E27FC236}">
                  <a16:creationId xmlns:a16="http://schemas.microsoft.com/office/drawing/2014/main" id="{8705F04A-BCD9-42B8-AE31-3EAAAB5A593A}"/>
                </a:ext>
              </a:extLst>
            </p:cNvPr>
            <p:cNvSpPr>
              <a:spLocks/>
            </p:cNvSpPr>
            <p:nvPr/>
          </p:nvSpPr>
          <p:spPr bwMode="auto">
            <a:xfrm>
              <a:off x="1817970" y="8960795"/>
              <a:ext cx="48558" cy="52631"/>
            </a:xfrm>
            <a:custGeom>
              <a:avLst/>
              <a:gdLst>
                <a:gd name="T0" fmla="*/ 60 w 60"/>
                <a:gd name="T1" fmla="*/ 52 h 52"/>
                <a:gd name="T2" fmla="*/ 60 w 60"/>
                <a:gd name="T3" fmla="*/ 0 h 52"/>
                <a:gd name="T4" fmla="*/ 28 w 60"/>
                <a:gd name="T5" fmla="*/ 3 h 52"/>
                <a:gd name="T6" fmla="*/ 28 w 60"/>
                <a:gd name="T7" fmla="*/ 15 h 52"/>
                <a:gd name="T8" fmla="*/ 47 w 60"/>
                <a:gd name="T9" fmla="*/ 18 h 52"/>
                <a:gd name="T10" fmla="*/ 34 w 60"/>
                <a:gd name="T11" fmla="*/ 26 h 52"/>
                <a:gd name="T12" fmla="*/ 47 w 60"/>
                <a:gd name="T13" fmla="*/ 39 h 52"/>
                <a:gd name="T14" fmla="*/ 21 w 60"/>
                <a:gd name="T15" fmla="*/ 35 h 52"/>
                <a:gd name="T16" fmla="*/ 19 w 60"/>
                <a:gd name="T17" fmla="*/ 37 h 52"/>
                <a:gd name="T18" fmla="*/ 4 w 60"/>
                <a:gd name="T19" fmla="*/ 28 h 52"/>
                <a:gd name="T20" fmla="*/ 0 w 60"/>
                <a:gd name="T21" fmla="*/ 37 h 52"/>
                <a:gd name="T22" fmla="*/ 17 w 60"/>
                <a:gd name="T23" fmla="*/ 39 h 52"/>
                <a:gd name="T24" fmla="*/ 13 w 60"/>
                <a:gd name="T25" fmla="*/ 43 h 52"/>
                <a:gd name="T26" fmla="*/ 60 w 60"/>
                <a:gd name="T2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 h="52">
                  <a:moveTo>
                    <a:pt x="60" y="52"/>
                  </a:moveTo>
                  <a:lnTo>
                    <a:pt x="60" y="0"/>
                  </a:lnTo>
                  <a:lnTo>
                    <a:pt x="28" y="3"/>
                  </a:lnTo>
                  <a:lnTo>
                    <a:pt x="28" y="15"/>
                  </a:lnTo>
                  <a:lnTo>
                    <a:pt x="47" y="18"/>
                  </a:lnTo>
                  <a:lnTo>
                    <a:pt x="34" y="26"/>
                  </a:lnTo>
                  <a:lnTo>
                    <a:pt x="47" y="39"/>
                  </a:lnTo>
                  <a:lnTo>
                    <a:pt x="21" y="35"/>
                  </a:lnTo>
                  <a:lnTo>
                    <a:pt x="19" y="37"/>
                  </a:lnTo>
                  <a:lnTo>
                    <a:pt x="4" y="28"/>
                  </a:lnTo>
                  <a:lnTo>
                    <a:pt x="0" y="37"/>
                  </a:lnTo>
                  <a:lnTo>
                    <a:pt x="17" y="39"/>
                  </a:lnTo>
                  <a:lnTo>
                    <a:pt x="13" y="43"/>
                  </a:lnTo>
                  <a:lnTo>
                    <a:pt x="60" y="52"/>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62" name="Freeform 1179">
              <a:extLst>
                <a:ext uri="{FF2B5EF4-FFF2-40B4-BE49-F238E27FC236}">
                  <a16:creationId xmlns:a16="http://schemas.microsoft.com/office/drawing/2014/main" id="{FFCE872F-D4C5-4E20-B8D9-BF618BFB5487}"/>
                </a:ext>
              </a:extLst>
            </p:cNvPr>
            <p:cNvSpPr>
              <a:spLocks/>
            </p:cNvSpPr>
            <p:nvPr/>
          </p:nvSpPr>
          <p:spPr bwMode="auto">
            <a:xfrm>
              <a:off x="1847105" y="9021524"/>
              <a:ext cx="27516" cy="11133"/>
            </a:xfrm>
            <a:custGeom>
              <a:avLst/>
              <a:gdLst>
                <a:gd name="T0" fmla="*/ 0 w 34"/>
                <a:gd name="T1" fmla="*/ 0 h 11"/>
                <a:gd name="T2" fmla="*/ 34 w 34"/>
                <a:gd name="T3" fmla="*/ 11 h 11"/>
                <a:gd name="T4" fmla="*/ 32 w 34"/>
                <a:gd name="T5" fmla="*/ 2 h 11"/>
                <a:gd name="T6" fmla="*/ 0 w 34"/>
                <a:gd name="T7" fmla="*/ 0 h 11"/>
              </a:gdLst>
              <a:ahLst/>
              <a:cxnLst>
                <a:cxn ang="0">
                  <a:pos x="T0" y="T1"/>
                </a:cxn>
                <a:cxn ang="0">
                  <a:pos x="T2" y="T3"/>
                </a:cxn>
                <a:cxn ang="0">
                  <a:pos x="T4" y="T5"/>
                </a:cxn>
                <a:cxn ang="0">
                  <a:pos x="T6" y="T7"/>
                </a:cxn>
              </a:cxnLst>
              <a:rect l="0" t="0" r="r" b="b"/>
              <a:pathLst>
                <a:path w="34" h="11">
                  <a:moveTo>
                    <a:pt x="0" y="0"/>
                  </a:moveTo>
                  <a:lnTo>
                    <a:pt x="34" y="11"/>
                  </a:lnTo>
                  <a:lnTo>
                    <a:pt x="32" y="2"/>
                  </a:ln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63" name="Freeform 1180">
              <a:extLst>
                <a:ext uri="{FF2B5EF4-FFF2-40B4-BE49-F238E27FC236}">
                  <a16:creationId xmlns:a16="http://schemas.microsoft.com/office/drawing/2014/main" id="{925871DD-7FA1-4DD5-8DF0-7937A636C18D}"/>
                </a:ext>
              </a:extLst>
            </p:cNvPr>
            <p:cNvSpPr>
              <a:spLocks/>
            </p:cNvSpPr>
            <p:nvPr/>
          </p:nvSpPr>
          <p:spPr bwMode="auto">
            <a:xfrm>
              <a:off x="1874620" y="9015451"/>
              <a:ext cx="13758" cy="6073"/>
            </a:xfrm>
            <a:custGeom>
              <a:avLst/>
              <a:gdLst>
                <a:gd name="T0" fmla="*/ 0 w 17"/>
                <a:gd name="T1" fmla="*/ 6 h 6"/>
                <a:gd name="T2" fmla="*/ 17 w 17"/>
                <a:gd name="T3" fmla="*/ 6 h 6"/>
                <a:gd name="T4" fmla="*/ 5 w 17"/>
                <a:gd name="T5" fmla="*/ 0 h 6"/>
                <a:gd name="T6" fmla="*/ 0 w 17"/>
                <a:gd name="T7" fmla="*/ 6 h 6"/>
              </a:gdLst>
              <a:ahLst/>
              <a:cxnLst>
                <a:cxn ang="0">
                  <a:pos x="T0" y="T1"/>
                </a:cxn>
                <a:cxn ang="0">
                  <a:pos x="T2" y="T3"/>
                </a:cxn>
                <a:cxn ang="0">
                  <a:pos x="T4" y="T5"/>
                </a:cxn>
                <a:cxn ang="0">
                  <a:pos x="T6" y="T7"/>
                </a:cxn>
              </a:cxnLst>
              <a:rect l="0" t="0" r="r" b="b"/>
              <a:pathLst>
                <a:path w="17" h="6">
                  <a:moveTo>
                    <a:pt x="0" y="6"/>
                  </a:moveTo>
                  <a:lnTo>
                    <a:pt x="17" y="6"/>
                  </a:lnTo>
                  <a:lnTo>
                    <a:pt x="5" y="0"/>
                  </a:lnTo>
                  <a:lnTo>
                    <a:pt x="0" y="6"/>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64" name="Freeform 1181">
              <a:extLst>
                <a:ext uri="{FF2B5EF4-FFF2-40B4-BE49-F238E27FC236}">
                  <a16:creationId xmlns:a16="http://schemas.microsoft.com/office/drawing/2014/main" id="{15F05D0D-21C1-4D56-8EA4-88B96D7F9C29}"/>
                </a:ext>
              </a:extLst>
            </p:cNvPr>
            <p:cNvSpPr>
              <a:spLocks/>
            </p:cNvSpPr>
            <p:nvPr/>
          </p:nvSpPr>
          <p:spPr bwMode="auto">
            <a:xfrm>
              <a:off x="1978211" y="8933467"/>
              <a:ext cx="15376" cy="6073"/>
            </a:xfrm>
            <a:custGeom>
              <a:avLst/>
              <a:gdLst>
                <a:gd name="T0" fmla="*/ 0 w 19"/>
                <a:gd name="T1" fmla="*/ 0 h 6"/>
                <a:gd name="T2" fmla="*/ 9 w 19"/>
                <a:gd name="T3" fmla="*/ 6 h 6"/>
                <a:gd name="T4" fmla="*/ 19 w 19"/>
                <a:gd name="T5" fmla="*/ 2 h 6"/>
                <a:gd name="T6" fmla="*/ 0 w 19"/>
                <a:gd name="T7" fmla="*/ 0 h 6"/>
              </a:gdLst>
              <a:ahLst/>
              <a:cxnLst>
                <a:cxn ang="0">
                  <a:pos x="T0" y="T1"/>
                </a:cxn>
                <a:cxn ang="0">
                  <a:pos x="T2" y="T3"/>
                </a:cxn>
                <a:cxn ang="0">
                  <a:pos x="T4" y="T5"/>
                </a:cxn>
                <a:cxn ang="0">
                  <a:pos x="T6" y="T7"/>
                </a:cxn>
              </a:cxnLst>
              <a:rect l="0" t="0" r="r" b="b"/>
              <a:pathLst>
                <a:path w="19" h="6">
                  <a:moveTo>
                    <a:pt x="0" y="0"/>
                  </a:moveTo>
                  <a:lnTo>
                    <a:pt x="9" y="6"/>
                  </a:lnTo>
                  <a:lnTo>
                    <a:pt x="19" y="2"/>
                  </a:ln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65" name="Freeform 1182">
              <a:extLst>
                <a:ext uri="{FF2B5EF4-FFF2-40B4-BE49-F238E27FC236}">
                  <a16:creationId xmlns:a16="http://schemas.microsoft.com/office/drawing/2014/main" id="{50ECDB9C-100B-42BC-9D47-73C0AFC190BF}"/>
                </a:ext>
              </a:extLst>
            </p:cNvPr>
            <p:cNvSpPr>
              <a:spLocks/>
            </p:cNvSpPr>
            <p:nvPr/>
          </p:nvSpPr>
          <p:spPr bwMode="auto">
            <a:xfrm>
              <a:off x="1973355" y="8939541"/>
              <a:ext cx="12140" cy="9110"/>
            </a:xfrm>
            <a:custGeom>
              <a:avLst/>
              <a:gdLst>
                <a:gd name="T0" fmla="*/ 0 w 15"/>
                <a:gd name="T1" fmla="*/ 9 h 9"/>
                <a:gd name="T2" fmla="*/ 15 w 15"/>
                <a:gd name="T3" fmla="*/ 0 h 9"/>
                <a:gd name="T4" fmla="*/ 15 w 15"/>
                <a:gd name="T5" fmla="*/ 0 h 9"/>
                <a:gd name="T6" fmla="*/ 0 w 15"/>
                <a:gd name="T7" fmla="*/ 9 h 9"/>
              </a:gdLst>
              <a:ahLst/>
              <a:cxnLst>
                <a:cxn ang="0">
                  <a:pos x="T0" y="T1"/>
                </a:cxn>
                <a:cxn ang="0">
                  <a:pos x="T2" y="T3"/>
                </a:cxn>
                <a:cxn ang="0">
                  <a:pos x="T4" y="T5"/>
                </a:cxn>
                <a:cxn ang="0">
                  <a:pos x="T6" y="T7"/>
                </a:cxn>
              </a:cxnLst>
              <a:rect l="0" t="0" r="r" b="b"/>
              <a:pathLst>
                <a:path w="15" h="9">
                  <a:moveTo>
                    <a:pt x="0" y="9"/>
                  </a:moveTo>
                  <a:lnTo>
                    <a:pt x="15" y="0"/>
                  </a:lnTo>
                  <a:lnTo>
                    <a:pt x="15" y="0"/>
                  </a:lnTo>
                  <a:lnTo>
                    <a:pt x="0" y="9"/>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66" name="Freeform 1183">
              <a:extLst>
                <a:ext uri="{FF2B5EF4-FFF2-40B4-BE49-F238E27FC236}">
                  <a16:creationId xmlns:a16="http://schemas.microsoft.com/office/drawing/2014/main" id="{087CA203-4EDD-4C35-9717-5056BE70D082}"/>
                </a:ext>
              </a:extLst>
            </p:cNvPr>
            <p:cNvSpPr>
              <a:spLocks/>
            </p:cNvSpPr>
            <p:nvPr/>
          </p:nvSpPr>
          <p:spPr bwMode="auto">
            <a:xfrm>
              <a:off x="1990350" y="8931444"/>
              <a:ext cx="24278" cy="17207"/>
            </a:xfrm>
            <a:custGeom>
              <a:avLst/>
              <a:gdLst>
                <a:gd name="T0" fmla="*/ 0 w 30"/>
                <a:gd name="T1" fmla="*/ 17 h 17"/>
                <a:gd name="T2" fmla="*/ 30 w 30"/>
                <a:gd name="T3" fmla="*/ 6 h 17"/>
                <a:gd name="T4" fmla="*/ 13 w 30"/>
                <a:gd name="T5" fmla="*/ 0 h 17"/>
                <a:gd name="T6" fmla="*/ 0 w 30"/>
                <a:gd name="T7" fmla="*/ 17 h 17"/>
              </a:gdLst>
              <a:ahLst/>
              <a:cxnLst>
                <a:cxn ang="0">
                  <a:pos x="T0" y="T1"/>
                </a:cxn>
                <a:cxn ang="0">
                  <a:pos x="T2" y="T3"/>
                </a:cxn>
                <a:cxn ang="0">
                  <a:pos x="T4" y="T5"/>
                </a:cxn>
                <a:cxn ang="0">
                  <a:pos x="T6" y="T7"/>
                </a:cxn>
              </a:cxnLst>
              <a:rect l="0" t="0" r="r" b="b"/>
              <a:pathLst>
                <a:path w="30" h="17">
                  <a:moveTo>
                    <a:pt x="0" y="17"/>
                  </a:moveTo>
                  <a:lnTo>
                    <a:pt x="30" y="6"/>
                  </a:lnTo>
                  <a:lnTo>
                    <a:pt x="13" y="0"/>
                  </a:lnTo>
                  <a:lnTo>
                    <a:pt x="0" y="17"/>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67" name="Freeform 1184">
              <a:extLst>
                <a:ext uri="{FF2B5EF4-FFF2-40B4-BE49-F238E27FC236}">
                  <a16:creationId xmlns:a16="http://schemas.microsoft.com/office/drawing/2014/main" id="{5903773D-BD09-474C-878F-09481A4FD87D}"/>
                </a:ext>
              </a:extLst>
            </p:cNvPr>
            <p:cNvSpPr>
              <a:spLocks/>
            </p:cNvSpPr>
            <p:nvPr/>
          </p:nvSpPr>
          <p:spPr bwMode="auto">
            <a:xfrm>
              <a:off x="2011392" y="7864653"/>
              <a:ext cx="56651" cy="65789"/>
            </a:xfrm>
            <a:custGeom>
              <a:avLst/>
              <a:gdLst>
                <a:gd name="T0" fmla="*/ 0 w 70"/>
                <a:gd name="T1" fmla="*/ 30 h 65"/>
                <a:gd name="T2" fmla="*/ 27 w 70"/>
                <a:gd name="T3" fmla="*/ 65 h 65"/>
                <a:gd name="T4" fmla="*/ 61 w 70"/>
                <a:gd name="T5" fmla="*/ 60 h 65"/>
                <a:gd name="T6" fmla="*/ 70 w 70"/>
                <a:gd name="T7" fmla="*/ 5 h 65"/>
                <a:gd name="T8" fmla="*/ 19 w 70"/>
                <a:gd name="T9" fmla="*/ 0 h 65"/>
                <a:gd name="T10" fmla="*/ 0 w 70"/>
                <a:gd name="T11" fmla="*/ 30 h 65"/>
              </a:gdLst>
              <a:ahLst/>
              <a:cxnLst>
                <a:cxn ang="0">
                  <a:pos x="T0" y="T1"/>
                </a:cxn>
                <a:cxn ang="0">
                  <a:pos x="T2" y="T3"/>
                </a:cxn>
                <a:cxn ang="0">
                  <a:pos x="T4" y="T5"/>
                </a:cxn>
                <a:cxn ang="0">
                  <a:pos x="T6" y="T7"/>
                </a:cxn>
                <a:cxn ang="0">
                  <a:pos x="T8" y="T9"/>
                </a:cxn>
                <a:cxn ang="0">
                  <a:pos x="T10" y="T11"/>
                </a:cxn>
              </a:cxnLst>
              <a:rect l="0" t="0" r="r" b="b"/>
              <a:pathLst>
                <a:path w="70" h="65">
                  <a:moveTo>
                    <a:pt x="0" y="30"/>
                  </a:moveTo>
                  <a:lnTo>
                    <a:pt x="27" y="65"/>
                  </a:lnTo>
                  <a:lnTo>
                    <a:pt x="61" y="60"/>
                  </a:lnTo>
                  <a:lnTo>
                    <a:pt x="70" y="5"/>
                  </a:lnTo>
                  <a:lnTo>
                    <a:pt x="19" y="0"/>
                  </a:lnTo>
                  <a:lnTo>
                    <a:pt x="0" y="30"/>
                  </a:lnTo>
                  <a:close/>
                </a:path>
              </a:pathLst>
            </a:custGeom>
            <a:solidFill>
              <a:srgbClr val="604878"/>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68" name="Freeform 1185">
              <a:extLst>
                <a:ext uri="{FF2B5EF4-FFF2-40B4-BE49-F238E27FC236}">
                  <a16:creationId xmlns:a16="http://schemas.microsoft.com/office/drawing/2014/main" id="{9B1E4A99-15D9-4950-9A12-9AF65E8AB23B}"/>
                </a:ext>
              </a:extLst>
            </p:cNvPr>
            <p:cNvSpPr>
              <a:spLocks/>
            </p:cNvSpPr>
            <p:nvPr/>
          </p:nvSpPr>
          <p:spPr bwMode="auto">
            <a:xfrm>
              <a:off x="1957979" y="7778621"/>
              <a:ext cx="13758" cy="13158"/>
            </a:xfrm>
            <a:custGeom>
              <a:avLst/>
              <a:gdLst>
                <a:gd name="T0" fmla="*/ 17 w 17"/>
                <a:gd name="T1" fmla="*/ 0 h 13"/>
                <a:gd name="T2" fmla="*/ 0 w 17"/>
                <a:gd name="T3" fmla="*/ 13 h 13"/>
                <a:gd name="T4" fmla="*/ 17 w 17"/>
                <a:gd name="T5" fmla="*/ 11 h 13"/>
                <a:gd name="T6" fmla="*/ 17 w 17"/>
                <a:gd name="T7" fmla="*/ 0 h 13"/>
              </a:gdLst>
              <a:ahLst/>
              <a:cxnLst>
                <a:cxn ang="0">
                  <a:pos x="T0" y="T1"/>
                </a:cxn>
                <a:cxn ang="0">
                  <a:pos x="T2" y="T3"/>
                </a:cxn>
                <a:cxn ang="0">
                  <a:pos x="T4" y="T5"/>
                </a:cxn>
                <a:cxn ang="0">
                  <a:pos x="T6" y="T7"/>
                </a:cxn>
              </a:cxnLst>
              <a:rect l="0" t="0" r="r" b="b"/>
              <a:pathLst>
                <a:path w="17" h="13">
                  <a:moveTo>
                    <a:pt x="17" y="0"/>
                  </a:moveTo>
                  <a:lnTo>
                    <a:pt x="0" y="13"/>
                  </a:lnTo>
                  <a:lnTo>
                    <a:pt x="17" y="11"/>
                  </a:lnTo>
                  <a:lnTo>
                    <a:pt x="17" y="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69" name="Freeform 1186">
              <a:extLst>
                <a:ext uri="{FF2B5EF4-FFF2-40B4-BE49-F238E27FC236}">
                  <a16:creationId xmlns:a16="http://schemas.microsoft.com/office/drawing/2014/main" id="{0A37AE33-BBB6-4AC8-8A84-C841480818CE}"/>
                </a:ext>
              </a:extLst>
            </p:cNvPr>
            <p:cNvSpPr>
              <a:spLocks/>
            </p:cNvSpPr>
            <p:nvPr/>
          </p:nvSpPr>
          <p:spPr bwMode="auto">
            <a:xfrm>
              <a:off x="1197240" y="7382876"/>
              <a:ext cx="417597" cy="330969"/>
            </a:xfrm>
            <a:custGeom>
              <a:avLst/>
              <a:gdLst>
                <a:gd name="T0" fmla="*/ 454 w 516"/>
                <a:gd name="T1" fmla="*/ 299 h 327"/>
                <a:gd name="T2" fmla="*/ 435 w 516"/>
                <a:gd name="T3" fmla="*/ 278 h 327"/>
                <a:gd name="T4" fmla="*/ 475 w 516"/>
                <a:gd name="T5" fmla="*/ 267 h 327"/>
                <a:gd name="T6" fmla="*/ 484 w 516"/>
                <a:gd name="T7" fmla="*/ 261 h 327"/>
                <a:gd name="T8" fmla="*/ 475 w 516"/>
                <a:gd name="T9" fmla="*/ 267 h 327"/>
                <a:gd name="T10" fmla="*/ 479 w 516"/>
                <a:gd name="T11" fmla="*/ 301 h 327"/>
                <a:gd name="T12" fmla="*/ 488 w 516"/>
                <a:gd name="T13" fmla="*/ 256 h 327"/>
                <a:gd name="T14" fmla="*/ 494 w 516"/>
                <a:gd name="T15" fmla="*/ 252 h 327"/>
                <a:gd name="T16" fmla="*/ 499 w 516"/>
                <a:gd name="T17" fmla="*/ 265 h 327"/>
                <a:gd name="T18" fmla="*/ 516 w 516"/>
                <a:gd name="T19" fmla="*/ 209 h 327"/>
                <a:gd name="T20" fmla="*/ 492 w 516"/>
                <a:gd name="T21" fmla="*/ 201 h 327"/>
                <a:gd name="T22" fmla="*/ 454 w 516"/>
                <a:gd name="T23" fmla="*/ 209 h 327"/>
                <a:gd name="T24" fmla="*/ 435 w 516"/>
                <a:gd name="T25" fmla="*/ 259 h 327"/>
                <a:gd name="T26" fmla="*/ 384 w 516"/>
                <a:gd name="T27" fmla="*/ 263 h 327"/>
                <a:gd name="T28" fmla="*/ 364 w 516"/>
                <a:gd name="T29" fmla="*/ 250 h 327"/>
                <a:gd name="T30" fmla="*/ 330 w 516"/>
                <a:gd name="T31" fmla="*/ 192 h 327"/>
                <a:gd name="T32" fmla="*/ 330 w 516"/>
                <a:gd name="T33" fmla="*/ 148 h 327"/>
                <a:gd name="T34" fmla="*/ 341 w 516"/>
                <a:gd name="T35" fmla="*/ 126 h 327"/>
                <a:gd name="T36" fmla="*/ 307 w 516"/>
                <a:gd name="T37" fmla="*/ 115 h 327"/>
                <a:gd name="T38" fmla="*/ 264 w 516"/>
                <a:gd name="T39" fmla="*/ 54 h 327"/>
                <a:gd name="T40" fmla="*/ 228 w 516"/>
                <a:gd name="T41" fmla="*/ 66 h 327"/>
                <a:gd name="T42" fmla="*/ 181 w 516"/>
                <a:gd name="T43" fmla="*/ 17 h 327"/>
                <a:gd name="T44" fmla="*/ 105 w 516"/>
                <a:gd name="T45" fmla="*/ 28 h 327"/>
                <a:gd name="T46" fmla="*/ 41 w 516"/>
                <a:gd name="T47" fmla="*/ 0 h 327"/>
                <a:gd name="T48" fmla="*/ 0 w 516"/>
                <a:gd name="T49" fmla="*/ 4 h 327"/>
                <a:gd name="T50" fmla="*/ 26 w 516"/>
                <a:gd name="T51" fmla="*/ 54 h 327"/>
                <a:gd name="T52" fmla="*/ 53 w 516"/>
                <a:gd name="T53" fmla="*/ 77 h 327"/>
                <a:gd name="T54" fmla="*/ 51 w 516"/>
                <a:gd name="T55" fmla="*/ 92 h 327"/>
                <a:gd name="T56" fmla="*/ 36 w 516"/>
                <a:gd name="T57" fmla="*/ 94 h 327"/>
                <a:gd name="T58" fmla="*/ 68 w 516"/>
                <a:gd name="T59" fmla="*/ 105 h 327"/>
                <a:gd name="T60" fmla="*/ 87 w 516"/>
                <a:gd name="T61" fmla="*/ 128 h 327"/>
                <a:gd name="T62" fmla="*/ 85 w 516"/>
                <a:gd name="T63" fmla="*/ 148 h 327"/>
                <a:gd name="T64" fmla="*/ 124 w 516"/>
                <a:gd name="T65" fmla="*/ 180 h 327"/>
                <a:gd name="T66" fmla="*/ 130 w 516"/>
                <a:gd name="T67" fmla="*/ 169 h 327"/>
                <a:gd name="T68" fmla="*/ 45 w 516"/>
                <a:gd name="T69" fmla="*/ 47 h 327"/>
                <a:gd name="T70" fmla="*/ 38 w 516"/>
                <a:gd name="T71" fmla="*/ 13 h 327"/>
                <a:gd name="T72" fmla="*/ 58 w 516"/>
                <a:gd name="T73" fmla="*/ 22 h 327"/>
                <a:gd name="T74" fmla="*/ 90 w 516"/>
                <a:gd name="T75" fmla="*/ 75 h 327"/>
                <a:gd name="T76" fmla="*/ 134 w 516"/>
                <a:gd name="T77" fmla="*/ 115 h 327"/>
                <a:gd name="T78" fmla="*/ 134 w 516"/>
                <a:gd name="T79" fmla="*/ 130 h 327"/>
                <a:gd name="T80" fmla="*/ 196 w 516"/>
                <a:gd name="T81" fmla="*/ 186 h 327"/>
                <a:gd name="T82" fmla="*/ 205 w 516"/>
                <a:gd name="T83" fmla="*/ 209 h 327"/>
                <a:gd name="T84" fmla="*/ 196 w 516"/>
                <a:gd name="T85" fmla="*/ 224 h 327"/>
                <a:gd name="T86" fmla="*/ 211 w 516"/>
                <a:gd name="T87" fmla="*/ 246 h 327"/>
                <a:gd name="T88" fmla="*/ 335 w 516"/>
                <a:gd name="T89" fmla="*/ 303 h 327"/>
                <a:gd name="T90" fmla="*/ 388 w 516"/>
                <a:gd name="T91" fmla="*/ 299 h 327"/>
                <a:gd name="T92" fmla="*/ 422 w 516"/>
                <a:gd name="T93" fmla="*/ 327 h 327"/>
                <a:gd name="T94" fmla="*/ 437 w 516"/>
                <a:gd name="T95" fmla="*/ 299 h 327"/>
                <a:gd name="T96" fmla="*/ 454 w 516"/>
                <a:gd name="T97" fmla="*/ 299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16" h="327">
                  <a:moveTo>
                    <a:pt x="454" y="299"/>
                  </a:moveTo>
                  <a:lnTo>
                    <a:pt x="435" y="278"/>
                  </a:lnTo>
                  <a:lnTo>
                    <a:pt x="475" y="267"/>
                  </a:lnTo>
                  <a:lnTo>
                    <a:pt x="484" y="261"/>
                  </a:lnTo>
                  <a:lnTo>
                    <a:pt x="475" y="267"/>
                  </a:lnTo>
                  <a:lnTo>
                    <a:pt x="479" y="301"/>
                  </a:lnTo>
                  <a:lnTo>
                    <a:pt x="488" y="256"/>
                  </a:lnTo>
                  <a:lnTo>
                    <a:pt x="494" y="252"/>
                  </a:lnTo>
                  <a:lnTo>
                    <a:pt x="499" y="265"/>
                  </a:lnTo>
                  <a:lnTo>
                    <a:pt x="516" y="209"/>
                  </a:lnTo>
                  <a:lnTo>
                    <a:pt x="492" y="201"/>
                  </a:lnTo>
                  <a:lnTo>
                    <a:pt x="454" y="209"/>
                  </a:lnTo>
                  <a:lnTo>
                    <a:pt x="435" y="259"/>
                  </a:lnTo>
                  <a:lnTo>
                    <a:pt x="384" y="263"/>
                  </a:lnTo>
                  <a:lnTo>
                    <a:pt x="364" y="250"/>
                  </a:lnTo>
                  <a:lnTo>
                    <a:pt x="330" y="192"/>
                  </a:lnTo>
                  <a:lnTo>
                    <a:pt x="330" y="148"/>
                  </a:lnTo>
                  <a:lnTo>
                    <a:pt x="341" y="126"/>
                  </a:lnTo>
                  <a:lnTo>
                    <a:pt x="307" y="115"/>
                  </a:lnTo>
                  <a:lnTo>
                    <a:pt x="264" y="54"/>
                  </a:lnTo>
                  <a:lnTo>
                    <a:pt x="228" y="66"/>
                  </a:lnTo>
                  <a:lnTo>
                    <a:pt x="181" y="17"/>
                  </a:lnTo>
                  <a:lnTo>
                    <a:pt x="105" y="28"/>
                  </a:lnTo>
                  <a:lnTo>
                    <a:pt x="41" y="0"/>
                  </a:lnTo>
                  <a:lnTo>
                    <a:pt x="0" y="4"/>
                  </a:lnTo>
                  <a:lnTo>
                    <a:pt x="26" y="54"/>
                  </a:lnTo>
                  <a:lnTo>
                    <a:pt x="53" y="77"/>
                  </a:lnTo>
                  <a:lnTo>
                    <a:pt x="51" y="92"/>
                  </a:lnTo>
                  <a:lnTo>
                    <a:pt x="36" y="94"/>
                  </a:lnTo>
                  <a:lnTo>
                    <a:pt x="68" y="105"/>
                  </a:lnTo>
                  <a:lnTo>
                    <a:pt x="87" y="128"/>
                  </a:lnTo>
                  <a:lnTo>
                    <a:pt x="85" y="148"/>
                  </a:lnTo>
                  <a:lnTo>
                    <a:pt x="124" y="180"/>
                  </a:lnTo>
                  <a:lnTo>
                    <a:pt x="130" y="169"/>
                  </a:lnTo>
                  <a:lnTo>
                    <a:pt x="45" y="47"/>
                  </a:lnTo>
                  <a:lnTo>
                    <a:pt x="38" y="13"/>
                  </a:lnTo>
                  <a:lnTo>
                    <a:pt x="58" y="22"/>
                  </a:lnTo>
                  <a:lnTo>
                    <a:pt x="90" y="75"/>
                  </a:lnTo>
                  <a:lnTo>
                    <a:pt x="134" y="115"/>
                  </a:lnTo>
                  <a:lnTo>
                    <a:pt x="134" y="130"/>
                  </a:lnTo>
                  <a:lnTo>
                    <a:pt x="196" y="186"/>
                  </a:lnTo>
                  <a:lnTo>
                    <a:pt x="205" y="209"/>
                  </a:lnTo>
                  <a:lnTo>
                    <a:pt x="196" y="224"/>
                  </a:lnTo>
                  <a:lnTo>
                    <a:pt x="211" y="246"/>
                  </a:lnTo>
                  <a:lnTo>
                    <a:pt x="335" y="303"/>
                  </a:lnTo>
                  <a:lnTo>
                    <a:pt x="388" y="299"/>
                  </a:lnTo>
                  <a:lnTo>
                    <a:pt x="422" y="327"/>
                  </a:lnTo>
                  <a:lnTo>
                    <a:pt x="437" y="299"/>
                  </a:lnTo>
                  <a:lnTo>
                    <a:pt x="454" y="299"/>
                  </a:lnTo>
                  <a:close/>
                </a:path>
              </a:pathLst>
            </a:custGeom>
            <a:solidFill>
              <a:srgbClr val="6048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70" name="Freeform 1187">
              <a:extLst>
                <a:ext uri="{FF2B5EF4-FFF2-40B4-BE49-F238E27FC236}">
                  <a16:creationId xmlns:a16="http://schemas.microsoft.com/office/drawing/2014/main" id="{3BB3FD4A-948B-4A18-AF2B-95784C2D5F50}"/>
                </a:ext>
              </a:extLst>
            </p:cNvPr>
            <p:cNvSpPr>
              <a:spLocks/>
            </p:cNvSpPr>
            <p:nvPr/>
          </p:nvSpPr>
          <p:spPr bwMode="auto">
            <a:xfrm>
              <a:off x="1041855" y="7011423"/>
              <a:ext cx="69600" cy="49594"/>
            </a:xfrm>
            <a:custGeom>
              <a:avLst/>
              <a:gdLst>
                <a:gd name="T0" fmla="*/ 86 w 86"/>
                <a:gd name="T1" fmla="*/ 49 h 49"/>
                <a:gd name="T2" fmla="*/ 47 w 86"/>
                <a:gd name="T3" fmla="*/ 8 h 49"/>
                <a:gd name="T4" fmla="*/ 0 w 86"/>
                <a:gd name="T5" fmla="*/ 0 h 49"/>
                <a:gd name="T6" fmla="*/ 62 w 86"/>
                <a:gd name="T7" fmla="*/ 40 h 49"/>
                <a:gd name="T8" fmla="*/ 86 w 86"/>
                <a:gd name="T9" fmla="*/ 49 h 49"/>
              </a:gdLst>
              <a:ahLst/>
              <a:cxnLst>
                <a:cxn ang="0">
                  <a:pos x="T0" y="T1"/>
                </a:cxn>
                <a:cxn ang="0">
                  <a:pos x="T2" y="T3"/>
                </a:cxn>
                <a:cxn ang="0">
                  <a:pos x="T4" y="T5"/>
                </a:cxn>
                <a:cxn ang="0">
                  <a:pos x="T6" y="T7"/>
                </a:cxn>
                <a:cxn ang="0">
                  <a:pos x="T8" y="T9"/>
                </a:cxn>
              </a:cxnLst>
              <a:rect l="0" t="0" r="r" b="b"/>
              <a:pathLst>
                <a:path w="86" h="49">
                  <a:moveTo>
                    <a:pt x="86" y="49"/>
                  </a:moveTo>
                  <a:lnTo>
                    <a:pt x="47" y="8"/>
                  </a:lnTo>
                  <a:lnTo>
                    <a:pt x="0" y="0"/>
                  </a:lnTo>
                  <a:lnTo>
                    <a:pt x="62" y="40"/>
                  </a:lnTo>
                  <a:lnTo>
                    <a:pt x="86" y="49"/>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71" name="Freeform 1199">
              <a:extLst>
                <a:ext uri="{FF2B5EF4-FFF2-40B4-BE49-F238E27FC236}">
                  <a16:creationId xmlns:a16="http://schemas.microsoft.com/office/drawing/2014/main" id="{9823477C-052B-438D-916D-B3FD27A9BDA4}"/>
                </a:ext>
              </a:extLst>
            </p:cNvPr>
            <p:cNvSpPr>
              <a:spLocks/>
            </p:cNvSpPr>
            <p:nvPr/>
          </p:nvSpPr>
          <p:spPr bwMode="auto">
            <a:xfrm>
              <a:off x="1485349" y="6248273"/>
              <a:ext cx="41274" cy="13158"/>
            </a:xfrm>
            <a:custGeom>
              <a:avLst/>
              <a:gdLst>
                <a:gd name="T0" fmla="*/ 51 w 51"/>
                <a:gd name="T1" fmla="*/ 4 h 13"/>
                <a:gd name="T2" fmla="*/ 13 w 51"/>
                <a:gd name="T3" fmla="*/ 0 h 13"/>
                <a:gd name="T4" fmla="*/ 0 w 51"/>
                <a:gd name="T5" fmla="*/ 4 h 13"/>
                <a:gd name="T6" fmla="*/ 11 w 51"/>
                <a:gd name="T7" fmla="*/ 13 h 13"/>
                <a:gd name="T8" fmla="*/ 51 w 51"/>
                <a:gd name="T9" fmla="*/ 4 h 13"/>
              </a:gdLst>
              <a:ahLst/>
              <a:cxnLst>
                <a:cxn ang="0">
                  <a:pos x="T0" y="T1"/>
                </a:cxn>
                <a:cxn ang="0">
                  <a:pos x="T2" y="T3"/>
                </a:cxn>
                <a:cxn ang="0">
                  <a:pos x="T4" y="T5"/>
                </a:cxn>
                <a:cxn ang="0">
                  <a:pos x="T6" y="T7"/>
                </a:cxn>
                <a:cxn ang="0">
                  <a:pos x="T8" y="T9"/>
                </a:cxn>
              </a:cxnLst>
              <a:rect l="0" t="0" r="r" b="b"/>
              <a:pathLst>
                <a:path w="51" h="13">
                  <a:moveTo>
                    <a:pt x="51" y="4"/>
                  </a:moveTo>
                  <a:lnTo>
                    <a:pt x="13" y="0"/>
                  </a:lnTo>
                  <a:lnTo>
                    <a:pt x="0" y="4"/>
                  </a:lnTo>
                  <a:lnTo>
                    <a:pt x="11" y="13"/>
                  </a:lnTo>
                  <a:lnTo>
                    <a:pt x="51" y="4"/>
                  </a:lnTo>
                  <a:close/>
                </a:path>
              </a:pathLst>
            </a:custGeom>
            <a:solidFill>
              <a:srgbClr val="60487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72" name="Freeform 1203">
              <a:extLst>
                <a:ext uri="{FF2B5EF4-FFF2-40B4-BE49-F238E27FC236}">
                  <a16:creationId xmlns:a16="http://schemas.microsoft.com/office/drawing/2014/main" id="{77792E84-48A2-48B6-B101-DB3A33199B90}"/>
                </a:ext>
              </a:extLst>
            </p:cNvPr>
            <p:cNvSpPr>
              <a:spLocks/>
            </p:cNvSpPr>
            <p:nvPr/>
          </p:nvSpPr>
          <p:spPr bwMode="auto">
            <a:xfrm>
              <a:off x="676862" y="6842398"/>
              <a:ext cx="36419" cy="26315"/>
            </a:xfrm>
            <a:custGeom>
              <a:avLst/>
              <a:gdLst>
                <a:gd name="T0" fmla="*/ 17 w 45"/>
                <a:gd name="T1" fmla="*/ 11 h 26"/>
                <a:gd name="T2" fmla="*/ 0 w 45"/>
                <a:gd name="T3" fmla="*/ 11 h 26"/>
                <a:gd name="T4" fmla="*/ 13 w 45"/>
                <a:gd name="T5" fmla="*/ 26 h 26"/>
                <a:gd name="T6" fmla="*/ 45 w 45"/>
                <a:gd name="T7" fmla="*/ 4 h 26"/>
                <a:gd name="T8" fmla="*/ 15 w 45"/>
                <a:gd name="T9" fmla="*/ 0 h 26"/>
                <a:gd name="T10" fmla="*/ 17 w 45"/>
                <a:gd name="T11" fmla="*/ 11 h 26"/>
              </a:gdLst>
              <a:ahLst/>
              <a:cxnLst>
                <a:cxn ang="0">
                  <a:pos x="T0" y="T1"/>
                </a:cxn>
                <a:cxn ang="0">
                  <a:pos x="T2" y="T3"/>
                </a:cxn>
                <a:cxn ang="0">
                  <a:pos x="T4" y="T5"/>
                </a:cxn>
                <a:cxn ang="0">
                  <a:pos x="T6" y="T7"/>
                </a:cxn>
                <a:cxn ang="0">
                  <a:pos x="T8" y="T9"/>
                </a:cxn>
                <a:cxn ang="0">
                  <a:pos x="T10" y="T11"/>
                </a:cxn>
              </a:cxnLst>
              <a:rect l="0" t="0" r="r" b="b"/>
              <a:pathLst>
                <a:path w="45" h="26">
                  <a:moveTo>
                    <a:pt x="17" y="11"/>
                  </a:moveTo>
                  <a:lnTo>
                    <a:pt x="0" y="11"/>
                  </a:lnTo>
                  <a:lnTo>
                    <a:pt x="13" y="26"/>
                  </a:lnTo>
                  <a:lnTo>
                    <a:pt x="45" y="4"/>
                  </a:lnTo>
                  <a:lnTo>
                    <a:pt x="15" y="0"/>
                  </a:lnTo>
                  <a:lnTo>
                    <a:pt x="17" y="11"/>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73" name="Freeform 1204">
              <a:extLst>
                <a:ext uri="{FF2B5EF4-FFF2-40B4-BE49-F238E27FC236}">
                  <a16:creationId xmlns:a16="http://schemas.microsoft.com/office/drawing/2014/main" id="{4A7033CD-5455-4DC6-A5A0-EB4C04834CFC}"/>
                </a:ext>
              </a:extLst>
            </p:cNvPr>
            <p:cNvSpPr>
              <a:spLocks/>
            </p:cNvSpPr>
            <p:nvPr/>
          </p:nvSpPr>
          <p:spPr bwMode="auto">
            <a:xfrm>
              <a:off x="931791" y="6834301"/>
              <a:ext cx="19423" cy="19230"/>
            </a:xfrm>
            <a:custGeom>
              <a:avLst/>
              <a:gdLst>
                <a:gd name="T0" fmla="*/ 9 w 24"/>
                <a:gd name="T1" fmla="*/ 10 h 19"/>
                <a:gd name="T2" fmla="*/ 21 w 24"/>
                <a:gd name="T3" fmla="*/ 4 h 19"/>
                <a:gd name="T4" fmla="*/ 0 w 24"/>
                <a:gd name="T5" fmla="*/ 0 h 19"/>
                <a:gd name="T6" fmla="*/ 6 w 24"/>
                <a:gd name="T7" fmla="*/ 19 h 19"/>
                <a:gd name="T8" fmla="*/ 9 w 24"/>
                <a:gd name="T9" fmla="*/ 10 h 19"/>
                <a:gd name="T10" fmla="*/ 24 w 24"/>
                <a:gd name="T11" fmla="*/ 19 h 19"/>
                <a:gd name="T12" fmla="*/ 9 w 24"/>
                <a:gd name="T13" fmla="*/ 10 h 19"/>
              </a:gdLst>
              <a:ahLst/>
              <a:cxnLst>
                <a:cxn ang="0">
                  <a:pos x="T0" y="T1"/>
                </a:cxn>
                <a:cxn ang="0">
                  <a:pos x="T2" y="T3"/>
                </a:cxn>
                <a:cxn ang="0">
                  <a:pos x="T4" y="T5"/>
                </a:cxn>
                <a:cxn ang="0">
                  <a:pos x="T6" y="T7"/>
                </a:cxn>
                <a:cxn ang="0">
                  <a:pos x="T8" y="T9"/>
                </a:cxn>
                <a:cxn ang="0">
                  <a:pos x="T10" y="T11"/>
                </a:cxn>
                <a:cxn ang="0">
                  <a:pos x="T12" y="T13"/>
                </a:cxn>
              </a:cxnLst>
              <a:rect l="0" t="0" r="r" b="b"/>
              <a:pathLst>
                <a:path w="24" h="19">
                  <a:moveTo>
                    <a:pt x="9" y="10"/>
                  </a:moveTo>
                  <a:lnTo>
                    <a:pt x="21" y="4"/>
                  </a:lnTo>
                  <a:lnTo>
                    <a:pt x="0" y="0"/>
                  </a:lnTo>
                  <a:lnTo>
                    <a:pt x="6" y="19"/>
                  </a:lnTo>
                  <a:lnTo>
                    <a:pt x="9" y="10"/>
                  </a:lnTo>
                  <a:lnTo>
                    <a:pt x="24" y="19"/>
                  </a:lnTo>
                  <a:lnTo>
                    <a:pt x="9" y="1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74" name="Freeform 1205">
              <a:extLst>
                <a:ext uri="{FF2B5EF4-FFF2-40B4-BE49-F238E27FC236}">
                  <a16:creationId xmlns:a16="http://schemas.microsoft.com/office/drawing/2014/main" id="{DA7FF217-99EB-417A-8FF7-24C4F2A58AFF}"/>
                </a:ext>
              </a:extLst>
            </p:cNvPr>
            <p:cNvSpPr>
              <a:spLocks/>
            </p:cNvSpPr>
            <p:nvPr/>
          </p:nvSpPr>
          <p:spPr bwMode="auto">
            <a:xfrm>
              <a:off x="942312" y="6851506"/>
              <a:ext cx="8903" cy="30363"/>
            </a:xfrm>
            <a:custGeom>
              <a:avLst/>
              <a:gdLst>
                <a:gd name="T0" fmla="*/ 0 w 11"/>
                <a:gd name="T1" fmla="*/ 0 h 30"/>
                <a:gd name="T2" fmla="*/ 11 w 11"/>
                <a:gd name="T3" fmla="*/ 30 h 30"/>
                <a:gd name="T4" fmla="*/ 11 w 11"/>
                <a:gd name="T5" fmla="*/ 4 h 30"/>
                <a:gd name="T6" fmla="*/ 0 w 11"/>
                <a:gd name="T7" fmla="*/ 0 h 30"/>
              </a:gdLst>
              <a:ahLst/>
              <a:cxnLst>
                <a:cxn ang="0">
                  <a:pos x="T0" y="T1"/>
                </a:cxn>
                <a:cxn ang="0">
                  <a:pos x="T2" y="T3"/>
                </a:cxn>
                <a:cxn ang="0">
                  <a:pos x="T4" y="T5"/>
                </a:cxn>
                <a:cxn ang="0">
                  <a:pos x="T6" y="T7"/>
                </a:cxn>
              </a:cxnLst>
              <a:rect l="0" t="0" r="r" b="b"/>
              <a:pathLst>
                <a:path w="11" h="30">
                  <a:moveTo>
                    <a:pt x="0" y="0"/>
                  </a:moveTo>
                  <a:lnTo>
                    <a:pt x="11" y="30"/>
                  </a:lnTo>
                  <a:lnTo>
                    <a:pt x="11" y="4"/>
                  </a:lnTo>
                  <a:lnTo>
                    <a:pt x="0" y="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75" name="Freeform 1206">
              <a:extLst>
                <a:ext uri="{FF2B5EF4-FFF2-40B4-BE49-F238E27FC236}">
                  <a16:creationId xmlns:a16="http://schemas.microsoft.com/office/drawing/2014/main" id="{95AD7FBD-74B7-4454-9665-63425A98E32E}"/>
                </a:ext>
              </a:extLst>
            </p:cNvPr>
            <p:cNvSpPr>
              <a:spLocks/>
            </p:cNvSpPr>
            <p:nvPr/>
          </p:nvSpPr>
          <p:spPr bwMode="auto">
            <a:xfrm>
              <a:off x="952832" y="6834301"/>
              <a:ext cx="13758" cy="19230"/>
            </a:xfrm>
            <a:custGeom>
              <a:avLst/>
              <a:gdLst>
                <a:gd name="T0" fmla="*/ 17 w 17"/>
                <a:gd name="T1" fmla="*/ 15 h 19"/>
                <a:gd name="T2" fmla="*/ 10 w 17"/>
                <a:gd name="T3" fmla="*/ 0 h 19"/>
                <a:gd name="T4" fmla="*/ 0 w 17"/>
                <a:gd name="T5" fmla="*/ 0 h 19"/>
                <a:gd name="T6" fmla="*/ 4 w 17"/>
                <a:gd name="T7" fmla="*/ 19 h 19"/>
                <a:gd name="T8" fmla="*/ 15 w 17"/>
                <a:gd name="T9" fmla="*/ 19 h 19"/>
                <a:gd name="T10" fmla="*/ 8 w 17"/>
                <a:gd name="T11" fmla="*/ 2 h 19"/>
                <a:gd name="T12" fmla="*/ 17 w 17"/>
                <a:gd name="T13" fmla="*/ 15 h 19"/>
              </a:gdLst>
              <a:ahLst/>
              <a:cxnLst>
                <a:cxn ang="0">
                  <a:pos x="T0" y="T1"/>
                </a:cxn>
                <a:cxn ang="0">
                  <a:pos x="T2" y="T3"/>
                </a:cxn>
                <a:cxn ang="0">
                  <a:pos x="T4" y="T5"/>
                </a:cxn>
                <a:cxn ang="0">
                  <a:pos x="T6" y="T7"/>
                </a:cxn>
                <a:cxn ang="0">
                  <a:pos x="T8" y="T9"/>
                </a:cxn>
                <a:cxn ang="0">
                  <a:pos x="T10" y="T11"/>
                </a:cxn>
                <a:cxn ang="0">
                  <a:pos x="T12" y="T13"/>
                </a:cxn>
              </a:cxnLst>
              <a:rect l="0" t="0" r="r" b="b"/>
              <a:pathLst>
                <a:path w="17" h="19">
                  <a:moveTo>
                    <a:pt x="17" y="15"/>
                  </a:moveTo>
                  <a:lnTo>
                    <a:pt x="10" y="0"/>
                  </a:lnTo>
                  <a:lnTo>
                    <a:pt x="0" y="0"/>
                  </a:lnTo>
                  <a:lnTo>
                    <a:pt x="4" y="19"/>
                  </a:lnTo>
                  <a:lnTo>
                    <a:pt x="15" y="19"/>
                  </a:lnTo>
                  <a:lnTo>
                    <a:pt x="8" y="2"/>
                  </a:lnTo>
                  <a:lnTo>
                    <a:pt x="17" y="1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76" name="Freeform 1207">
              <a:extLst>
                <a:ext uri="{FF2B5EF4-FFF2-40B4-BE49-F238E27FC236}">
                  <a16:creationId xmlns:a16="http://schemas.microsoft.com/office/drawing/2014/main" id="{A40D726E-D669-44E8-AAC2-D3ED7B02FF44}"/>
                </a:ext>
              </a:extLst>
            </p:cNvPr>
            <p:cNvSpPr>
              <a:spLocks/>
            </p:cNvSpPr>
            <p:nvPr/>
          </p:nvSpPr>
          <p:spPr bwMode="auto">
            <a:xfrm>
              <a:off x="964972" y="6861628"/>
              <a:ext cx="11330" cy="15182"/>
            </a:xfrm>
            <a:custGeom>
              <a:avLst/>
              <a:gdLst>
                <a:gd name="T0" fmla="*/ 14 w 14"/>
                <a:gd name="T1" fmla="*/ 2 h 15"/>
                <a:gd name="T2" fmla="*/ 0 w 14"/>
                <a:gd name="T3" fmla="*/ 0 h 15"/>
                <a:gd name="T4" fmla="*/ 14 w 14"/>
                <a:gd name="T5" fmla="*/ 15 h 15"/>
                <a:gd name="T6" fmla="*/ 14 w 14"/>
                <a:gd name="T7" fmla="*/ 2 h 15"/>
              </a:gdLst>
              <a:ahLst/>
              <a:cxnLst>
                <a:cxn ang="0">
                  <a:pos x="T0" y="T1"/>
                </a:cxn>
                <a:cxn ang="0">
                  <a:pos x="T2" y="T3"/>
                </a:cxn>
                <a:cxn ang="0">
                  <a:pos x="T4" y="T5"/>
                </a:cxn>
                <a:cxn ang="0">
                  <a:pos x="T6" y="T7"/>
                </a:cxn>
              </a:cxnLst>
              <a:rect l="0" t="0" r="r" b="b"/>
              <a:pathLst>
                <a:path w="14" h="15">
                  <a:moveTo>
                    <a:pt x="14" y="2"/>
                  </a:moveTo>
                  <a:lnTo>
                    <a:pt x="0" y="0"/>
                  </a:lnTo>
                  <a:lnTo>
                    <a:pt x="14" y="15"/>
                  </a:lnTo>
                  <a:lnTo>
                    <a:pt x="14" y="2"/>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77" name="Freeform 1208">
              <a:extLst>
                <a:ext uri="{FF2B5EF4-FFF2-40B4-BE49-F238E27FC236}">
                  <a16:creationId xmlns:a16="http://schemas.microsoft.com/office/drawing/2014/main" id="{5055DA8C-CD1D-4F06-BE65-2AFA2B0B5EA6}"/>
                </a:ext>
              </a:extLst>
            </p:cNvPr>
            <p:cNvSpPr>
              <a:spLocks/>
            </p:cNvSpPr>
            <p:nvPr/>
          </p:nvSpPr>
          <p:spPr bwMode="auto">
            <a:xfrm>
              <a:off x="968210" y="6881871"/>
              <a:ext cx="16995" cy="29352"/>
            </a:xfrm>
            <a:custGeom>
              <a:avLst/>
              <a:gdLst>
                <a:gd name="T0" fmla="*/ 0 w 21"/>
                <a:gd name="T1" fmla="*/ 0 h 29"/>
                <a:gd name="T2" fmla="*/ 21 w 21"/>
                <a:gd name="T3" fmla="*/ 29 h 29"/>
                <a:gd name="T4" fmla="*/ 17 w 21"/>
                <a:gd name="T5" fmla="*/ 10 h 29"/>
                <a:gd name="T6" fmla="*/ 0 w 21"/>
                <a:gd name="T7" fmla="*/ 0 h 29"/>
              </a:gdLst>
              <a:ahLst/>
              <a:cxnLst>
                <a:cxn ang="0">
                  <a:pos x="T0" y="T1"/>
                </a:cxn>
                <a:cxn ang="0">
                  <a:pos x="T2" y="T3"/>
                </a:cxn>
                <a:cxn ang="0">
                  <a:pos x="T4" y="T5"/>
                </a:cxn>
                <a:cxn ang="0">
                  <a:pos x="T6" y="T7"/>
                </a:cxn>
              </a:cxnLst>
              <a:rect l="0" t="0" r="r" b="b"/>
              <a:pathLst>
                <a:path w="21" h="29">
                  <a:moveTo>
                    <a:pt x="0" y="0"/>
                  </a:moveTo>
                  <a:lnTo>
                    <a:pt x="21" y="29"/>
                  </a:lnTo>
                  <a:lnTo>
                    <a:pt x="17" y="10"/>
                  </a:lnTo>
                  <a:lnTo>
                    <a:pt x="0" y="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78" name="Freeform 1209">
              <a:extLst>
                <a:ext uri="{FF2B5EF4-FFF2-40B4-BE49-F238E27FC236}">
                  <a16:creationId xmlns:a16="http://schemas.microsoft.com/office/drawing/2014/main" id="{8C657F7E-7CB1-4F18-B048-A0E30541B8E2}"/>
                </a:ext>
              </a:extLst>
            </p:cNvPr>
            <p:cNvSpPr>
              <a:spLocks/>
            </p:cNvSpPr>
            <p:nvPr/>
          </p:nvSpPr>
          <p:spPr bwMode="auto">
            <a:xfrm>
              <a:off x="661487" y="7544820"/>
              <a:ext cx="15376" cy="24291"/>
            </a:xfrm>
            <a:custGeom>
              <a:avLst/>
              <a:gdLst>
                <a:gd name="T0" fmla="*/ 0 w 19"/>
                <a:gd name="T1" fmla="*/ 9 h 24"/>
                <a:gd name="T2" fmla="*/ 6 w 19"/>
                <a:gd name="T3" fmla="*/ 24 h 24"/>
                <a:gd name="T4" fmla="*/ 19 w 19"/>
                <a:gd name="T5" fmla="*/ 15 h 24"/>
                <a:gd name="T6" fmla="*/ 2 w 19"/>
                <a:gd name="T7" fmla="*/ 0 h 24"/>
                <a:gd name="T8" fmla="*/ 0 w 19"/>
                <a:gd name="T9" fmla="*/ 9 h 24"/>
              </a:gdLst>
              <a:ahLst/>
              <a:cxnLst>
                <a:cxn ang="0">
                  <a:pos x="T0" y="T1"/>
                </a:cxn>
                <a:cxn ang="0">
                  <a:pos x="T2" y="T3"/>
                </a:cxn>
                <a:cxn ang="0">
                  <a:pos x="T4" y="T5"/>
                </a:cxn>
                <a:cxn ang="0">
                  <a:pos x="T6" y="T7"/>
                </a:cxn>
                <a:cxn ang="0">
                  <a:pos x="T8" y="T9"/>
                </a:cxn>
              </a:cxnLst>
              <a:rect l="0" t="0" r="r" b="b"/>
              <a:pathLst>
                <a:path w="19" h="24">
                  <a:moveTo>
                    <a:pt x="0" y="9"/>
                  </a:moveTo>
                  <a:lnTo>
                    <a:pt x="6" y="24"/>
                  </a:lnTo>
                  <a:lnTo>
                    <a:pt x="19" y="15"/>
                  </a:lnTo>
                  <a:lnTo>
                    <a:pt x="2" y="0"/>
                  </a:lnTo>
                  <a:lnTo>
                    <a:pt x="0" y="9"/>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79" name="Freeform 1210">
              <a:extLst>
                <a:ext uri="{FF2B5EF4-FFF2-40B4-BE49-F238E27FC236}">
                  <a16:creationId xmlns:a16="http://schemas.microsoft.com/office/drawing/2014/main" id="{71803B13-F97D-4556-B6F4-CFA2178C63EC}"/>
                </a:ext>
              </a:extLst>
            </p:cNvPr>
            <p:cNvSpPr>
              <a:spLocks/>
            </p:cNvSpPr>
            <p:nvPr/>
          </p:nvSpPr>
          <p:spPr bwMode="auto">
            <a:xfrm>
              <a:off x="1993588" y="6992195"/>
              <a:ext cx="91450" cy="109310"/>
            </a:xfrm>
            <a:custGeom>
              <a:avLst/>
              <a:gdLst>
                <a:gd name="T0" fmla="*/ 111 w 113"/>
                <a:gd name="T1" fmla="*/ 72 h 108"/>
                <a:gd name="T2" fmla="*/ 96 w 113"/>
                <a:gd name="T3" fmla="*/ 83 h 108"/>
                <a:gd name="T4" fmla="*/ 107 w 113"/>
                <a:gd name="T5" fmla="*/ 66 h 108"/>
                <a:gd name="T6" fmla="*/ 92 w 113"/>
                <a:gd name="T7" fmla="*/ 66 h 108"/>
                <a:gd name="T8" fmla="*/ 98 w 113"/>
                <a:gd name="T9" fmla="*/ 51 h 108"/>
                <a:gd name="T10" fmla="*/ 68 w 113"/>
                <a:gd name="T11" fmla="*/ 51 h 108"/>
                <a:gd name="T12" fmla="*/ 58 w 113"/>
                <a:gd name="T13" fmla="*/ 32 h 108"/>
                <a:gd name="T14" fmla="*/ 43 w 113"/>
                <a:gd name="T15" fmla="*/ 42 h 108"/>
                <a:gd name="T16" fmla="*/ 64 w 113"/>
                <a:gd name="T17" fmla="*/ 0 h 108"/>
                <a:gd name="T18" fmla="*/ 47 w 113"/>
                <a:gd name="T19" fmla="*/ 4 h 108"/>
                <a:gd name="T20" fmla="*/ 0 w 113"/>
                <a:gd name="T21" fmla="*/ 85 h 108"/>
                <a:gd name="T22" fmla="*/ 62 w 113"/>
                <a:gd name="T23" fmla="*/ 81 h 108"/>
                <a:gd name="T24" fmla="*/ 56 w 113"/>
                <a:gd name="T25" fmla="*/ 89 h 108"/>
                <a:gd name="T26" fmla="*/ 79 w 113"/>
                <a:gd name="T27" fmla="*/ 87 h 108"/>
                <a:gd name="T28" fmla="*/ 62 w 113"/>
                <a:gd name="T29" fmla="*/ 102 h 108"/>
                <a:gd name="T30" fmla="*/ 90 w 113"/>
                <a:gd name="T31" fmla="*/ 81 h 108"/>
                <a:gd name="T32" fmla="*/ 90 w 113"/>
                <a:gd name="T33" fmla="*/ 102 h 108"/>
                <a:gd name="T34" fmla="*/ 98 w 113"/>
                <a:gd name="T35" fmla="*/ 96 h 108"/>
                <a:gd name="T36" fmla="*/ 98 w 113"/>
                <a:gd name="T37" fmla="*/ 108 h 108"/>
                <a:gd name="T38" fmla="*/ 113 w 113"/>
                <a:gd name="T39" fmla="*/ 89 h 108"/>
                <a:gd name="T40" fmla="*/ 111 w 113"/>
                <a:gd name="T41" fmla="*/ 7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3" h="108">
                  <a:moveTo>
                    <a:pt x="111" y="72"/>
                  </a:moveTo>
                  <a:lnTo>
                    <a:pt x="96" y="83"/>
                  </a:lnTo>
                  <a:lnTo>
                    <a:pt x="107" y="66"/>
                  </a:lnTo>
                  <a:lnTo>
                    <a:pt x="92" y="66"/>
                  </a:lnTo>
                  <a:lnTo>
                    <a:pt x="98" y="51"/>
                  </a:lnTo>
                  <a:lnTo>
                    <a:pt x="68" y="51"/>
                  </a:lnTo>
                  <a:lnTo>
                    <a:pt x="58" y="32"/>
                  </a:lnTo>
                  <a:lnTo>
                    <a:pt x="43" y="42"/>
                  </a:lnTo>
                  <a:lnTo>
                    <a:pt x="64" y="0"/>
                  </a:lnTo>
                  <a:lnTo>
                    <a:pt x="47" y="4"/>
                  </a:lnTo>
                  <a:lnTo>
                    <a:pt x="0" y="85"/>
                  </a:lnTo>
                  <a:lnTo>
                    <a:pt x="62" y="81"/>
                  </a:lnTo>
                  <a:lnTo>
                    <a:pt x="56" y="89"/>
                  </a:lnTo>
                  <a:lnTo>
                    <a:pt x="79" y="87"/>
                  </a:lnTo>
                  <a:lnTo>
                    <a:pt x="62" y="102"/>
                  </a:lnTo>
                  <a:lnTo>
                    <a:pt x="90" y="81"/>
                  </a:lnTo>
                  <a:lnTo>
                    <a:pt x="90" y="102"/>
                  </a:lnTo>
                  <a:lnTo>
                    <a:pt x="98" y="96"/>
                  </a:lnTo>
                  <a:lnTo>
                    <a:pt x="98" y="108"/>
                  </a:lnTo>
                  <a:lnTo>
                    <a:pt x="113" y="89"/>
                  </a:lnTo>
                  <a:lnTo>
                    <a:pt x="111" y="72"/>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55" name="Freeform 1188">
              <a:extLst>
                <a:ext uri="{FF2B5EF4-FFF2-40B4-BE49-F238E27FC236}">
                  <a16:creationId xmlns:a16="http://schemas.microsoft.com/office/drawing/2014/main" id="{8C6ABF2B-E95E-4DB3-A602-2002D9305748}"/>
                </a:ext>
              </a:extLst>
            </p:cNvPr>
            <p:cNvSpPr>
              <a:spLocks/>
            </p:cNvSpPr>
            <p:nvPr/>
          </p:nvSpPr>
          <p:spPr bwMode="auto">
            <a:xfrm>
              <a:off x="1075036" y="6362644"/>
              <a:ext cx="144864" cy="112347"/>
            </a:xfrm>
            <a:custGeom>
              <a:avLst/>
              <a:gdLst>
                <a:gd name="T0" fmla="*/ 49 w 179"/>
                <a:gd name="T1" fmla="*/ 111 h 111"/>
                <a:gd name="T2" fmla="*/ 89 w 179"/>
                <a:gd name="T3" fmla="*/ 98 h 111"/>
                <a:gd name="T4" fmla="*/ 96 w 179"/>
                <a:gd name="T5" fmla="*/ 75 h 111"/>
                <a:gd name="T6" fmla="*/ 179 w 179"/>
                <a:gd name="T7" fmla="*/ 34 h 111"/>
                <a:gd name="T8" fmla="*/ 140 w 179"/>
                <a:gd name="T9" fmla="*/ 8 h 111"/>
                <a:gd name="T10" fmla="*/ 115 w 179"/>
                <a:gd name="T11" fmla="*/ 19 h 111"/>
                <a:gd name="T12" fmla="*/ 77 w 179"/>
                <a:gd name="T13" fmla="*/ 0 h 111"/>
                <a:gd name="T14" fmla="*/ 21 w 179"/>
                <a:gd name="T15" fmla="*/ 4 h 111"/>
                <a:gd name="T16" fmla="*/ 34 w 179"/>
                <a:gd name="T17" fmla="*/ 23 h 111"/>
                <a:gd name="T18" fmla="*/ 8 w 179"/>
                <a:gd name="T19" fmla="*/ 68 h 111"/>
                <a:gd name="T20" fmla="*/ 0 w 179"/>
                <a:gd name="T21" fmla="*/ 83 h 111"/>
                <a:gd name="T22" fmla="*/ 32 w 179"/>
                <a:gd name="T23" fmla="*/ 90 h 111"/>
                <a:gd name="T24" fmla="*/ 49 w 179"/>
                <a:gd name="T2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11">
                  <a:moveTo>
                    <a:pt x="49" y="111"/>
                  </a:moveTo>
                  <a:lnTo>
                    <a:pt x="89" y="98"/>
                  </a:lnTo>
                  <a:lnTo>
                    <a:pt x="96" y="75"/>
                  </a:lnTo>
                  <a:lnTo>
                    <a:pt x="179" y="34"/>
                  </a:lnTo>
                  <a:lnTo>
                    <a:pt x="140" y="8"/>
                  </a:lnTo>
                  <a:lnTo>
                    <a:pt x="115" y="19"/>
                  </a:lnTo>
                  <a:lnTo>
                    <a:pt x="77" y="0"/>
                  </a:lnTo>
                  <a:lnTo>
                    <a:pt x="21" y="4"/>
                  </a:lnTo>
                  <a:lnTo>
                    <a:pt x="34" y="23"/>
                  </a:lnTo>
                  <a:lnTo>
                    <a:pt x="8" y="68"/>
                  </a:lnTo>
                  <a:lnTo>
                    <a:pt x="0" y="83"/>
                  </a:lnTo>
                  <a:lnTo>
                    <a:pt x="32" y="90"/>
                  </a:lnTo>
                  <a:lnTo>
                    <a:pt x="49" y="111"/>
                  </a:lnTo>
                  <a:close/>
                </a:path>
              </a:pathLst>
            </a:custGeom>
            <a:solidFill>
              <a:srgbClr val="60487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56" name="Freeform 1189">
              <a:extLst>
                <a:ext uri="{FF2B5EF4-FFF2-40B4-BE49-F238E27FC236}">
                  <a16:creationId xmlns:a16="http://schemas.microsoft.com/office/drawing/2014/main" id="{161BF865-B48A-468F-A951-B2F174E6E099}"/>
                </a:ext>
              </a:extLst>
            </p:cNvPr>
            <p:cNvSpPr>
              <a:spLocks/>
            </p:cNvSpPr>
            <p:nvPr/>
          </p:nvSpPr>
          <p:spPr bwMode="auto">
            <a:xfrm>
              <a:off x="1116311" y="6256370"/>
              <a:ext cx="101972" cy="62752"/>
            </a:xfrm>
            <a:custGeom>
              <a:avLst/>
              <a:gdLst>
                <a:gd name="T0" fmla="*/ 36 w 126"/>
                <a:gd name="T1" fmla="*/ 47 h 62"/>
                <a:gd name="T2" fmla="*/ 43 w 126"/>
                <a:gd name="T3" fmla="*/ 62 h 62"/>
                <a:gd name="T4" fmla="*/ 55 w 126"/>
                <a:gd name="T5" fmla="*/ 56 h 62"/>
                <a:gd name="T6" fmla="*/ 53 w 126"/>
                <a:gd name="T7" fmla="*/ 41 h 62"/>
                <a:gd name="T8" fmla="*/ 66 w 126"/>
                <a:gd name="T9" fmla="*/ 49 h 62"/>
                <a:gd name="T10" fmla="*/ 75 w 126"/>
                <a:gd name="T11" fmla="*/ 28 h 62"/>
                <a:gd name="T12" fmla="*/ 85 w 126"/>
                <a:gd name="T13" fmla="*/ 28 h 62"/>
                <a:gd name="T14" fmla="*/ 89 w 126"/>
                <a:gd name="T15" fmla="*/ 47 h 62"/>
                <a:gd name="T16" fmla="*/ 117 w 126"/>
                <a:gd name="T17" fmla="*/ 32 h 62"/>
                <a:gd name="T18" fmla="*/ 109 w 126"/>
                <a:gd name="T19" fmla="*/ 15 h 62"/>
                <a:gd name="T20" fmla="*/ 126 w 126"/>
                <a:gd name="T21" fmla="*/ 11 h 62"/>
                <a:gd name="T22" fmla="*/ 109 w 126"/>
                <a:gd name="T23" fmla="*/ 0 h 62"/>
                <a:gd name="T24" fmla="*/ 62 w 126"/>
                <a:gd name="T25" fmla="*/ 11 h 62"/>
                <a:gd name="T26" fmla="*/ 0 w 126"/>
                <a:gd name="T27" fmla="*/ 47 h 62"/>
                <a:gd name="T28" fmla="*/ 30 w 126"/>
                <a:gd name="T29" fmla="*/ 58 h 62"/>
                <a:gd name="T30" fmla="*/ 36 w 126"/>
                <a:gd name="T31" fmla="*/ 4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6" h="62">
                  <a:moveTo>
                    <a:pt x="36" y="47"/>
                  </a:moveTo>
                  <a:lnTo>
                    <a:pt x="43" y="62"/>
                  </a:lnTo>
                  <a:lnTo>
                    <a:pt x="55" y="56"/>
                  </a:lnTo>
                  <a:lnTo>
                    <a:pt x="53" y="41"/>
                  </a:lnTo>
                  <a:lnTo>
                    <a:pt x="66" y="49"/>
                  </a:lnTo>
                  <a:lnTo>
                    <a:pt x="75" y="28"/>
                  </a:lnTo>
                  <a:lnTo>
                    <a:pt x="85" y="28"/>
                  </a:lnTo>
                  <a:lnTo>
                    <a:pt x="89" y="47"/>
                  </a:lnTo>
                  <a:lnTo>
                    <a:pt x="117" y="32"/>
                  </a:lnTo>
                  <a:lnTo>
                    <a:pt x="109" y="15"/>
                  </a:lnTo>
                  <a:lnTo>
                    <a:pt x="126" y="11"/>
                  </a:lnTo>
                  <a:lnTo>
                    <a:pt x="109" y="0"/>
                  </a:lnTo>
                  <a:lnTo>
                    <a:pt x="62" y="11"/>
                  </a:lnTo>
                  <a:lnTo>
                    <a:pt x="0" y="47"/>
                  </a:lnTo>
                  <a:lnTo>
                    <a:pt x="30" y="58"/>
                  </a:lnTo>
                  <a:lnTo>
                    <a:pt x="36" y="47"/>
                  </a:lnTo>
                  <a:close/>
                </a:path>
              </a:pathLst>
            </a:custGeom>
            <a:solidFill>
              <a:srgbClr val="60487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57" name="Freeform 1190">
              <a:extLst>
                <a:ext uri="{FF2B5EF4-FFF2-40B4-BE49-F238E27FC236}">
                  <a16:creationId xmlns:a16="http://schemas.microsoft.com/office/drawing/2014/main" id="{37DA75A3-A5A1-4839-9CA3-5153DAC6F031}"/>
                </a:ext>
              </a:extLst>
            </p:cNvPr>
            <p:cNvSpPr>
              <a:spLocks/>
            </p:cNvSpPr>
            <p:nvPr/>
          </p:nvSpPr>
          <p:spPr bwMode="auto">
            <a:xfrm>
              <a:off x="1171343" y="6401105"/>
              <a:ext cx="248454" cy="153845"/>
            </a:xfrm>
            <a:custGeom>
              <a:avLst/>
              <a:gdLst>
                <a:gd name="T0" fmla="*/ 305 w 307"/>
                <a:gd name="T1" fmla="*/ 116 h 152"/>
                <a:gd name="T2" fmla="*/ 307 w 307"/>
                <a:gd name="T3" fmla="*/ 101 h 152"/>
                <a:gd name="T4" fmla="*/ 245 w 307"/>
                <a:gd name="T5" fmla="*/ 73 h 152"/>
                <a:gd name="T6" fmla="*/ 230 w 307"/>
                <a:gd name="T7" fmla="*/ 17 h 152"/>
                <a:gd name="T8" fmla="*/ 207 w 307"/>
                <a:gd name="T9" fmla="*/ 2 h 152"/>
                <a:gd name="T10" fmla="*/ 183 w 307"/>
                <a:gd name="T11" fmla="*/ 2 h 152"/>
                <a:gd name="T12" fmla="*/ 196 w 307"/>
                <a:gd name="T13" fmla="*/ 45 h 152"/>
                <a:gd name="T14" fmla="*/ 186 w 307"/>
                <a:gd name="T15" fmla="*/ 56 h 152"/>
                <a:gd name="T16" fmla="*/ 158 w 307"/>
                <a:gd name="T17" fmla="*/ 15 h 152"/>
                <a:gd name="T18" fmla="*/ 145 w 307"/>
                <a:gd name="T19" fmla="*/ 13 h 152"/>
                <a:gd name="T20" fmla="*/ 154 w 307"/>
                <a:gd name="T21" fmla="*/ 26 h 152"/>
                <a:gd name="T22" fmla="*/ 119 w 307"/>
                <a:gd name="T23" fmla="*/ 35 h 152"/>
                <a:gd name="T24" fmla="*/ 130 w 307"/>
                <a:gd name="T25" fmla="*/ 24 h 152"/>
                <a:gd name="T26" fmla="*/ 100 w 307"/>
                <a:gd name="T27" fmla="*/ 13 h 152"/>
                <a:gd name="T28" fmla="*/ 73 w 307"/>
                <a:gd name="T29" fmla="*/ 26 h 152"/>
                <a:gd name="T30" fmla="*/ 83 w 307"/>
                <a:gd name="T31" fmla="*/ 15 h 152"/>
                <a:gd name="T32" fmla="*/ 75 w 307"/>
                <a:gd name="T33" fmla="*/ 0 h 152"/>
                <a:gd name="T34" fmla="*/ 45 w 307"/>
                <a:gd name="T35" fmla="*/ 9 h 152"/>
                <a:gd name="T36" fmla="*/ 9 w 307"/>
                <a:gd name="T37" fmla="*/ 30 h 152"/>
                <a:gd name="T38" fmla="*/ 15 w 307"/>
                <a:gd name="T39" fmla="*/ 37 h 152"/>
                <a:gd name="T40" fmla="*/ 0 w 307"/>
                <a:gd name="T41" fmla="*/ 49 h 152"/>
                <a:gd name="T42" fmla="*/ 19 w 307"/>
                <a:gd name="T43" fmla="*/ 56 h 152"/>
                <a:gd name="T44" fmla="*/ 15 w 307"/>
                <a:gd name="T45" fmla="*/ 62 h 152"/>
                <a:gd name="T46" fmla="*/ 60 w 307"/>
                <a:gd name="T47" fmla="*/ 60 h 152"/>
                <a:gd name="T48" fmla="*/ 13 w 307"/>
                <a:gd name="T49" fmla="*/ 75 h 152"/>
                <a:gd name="T50" fmla="*/ 24 w 307"/>
                <a:gd name="T51" fmla="*/ 88 h 152"/>
                <a:gd name="T52" fmla="*/ 117 w 307"/>
                <a:gd name="T53" fmla="*/ 92 h 152"/>
                <a:gd name="T54" fmla="*/ 28 w 307"/>
                <a:gd name="T55" fmla="*/ 105 h 152"/>
                <a:gd name="T56" fmla="*/ 49 w 307"/>
                <a:gd name="T57" fmla="*/ 126 h 152"/>
                <a:gd name="T58" fmla="*/ 85 w 307"/>
                <a:gd name="T59" fmla="*/ 129 h 152"/>
                <a:gd name="T60" fmla="*/ 98 w 307"/>
                <a:gd name="T61" fmla="*/ 152 h 152"/>
                <a:gd name="T62" fmla="*/ 160 w 307"/>
                <a:gd name="T63" fmla="*/ 148 h 152"/>
                <a:gd name="T64" fmla="*/ 211 w 307"/>
                <a:gd name="T65" fmla="*/ 122 h 152"/>
                <a:gd name="T66" fmla="*/ 232 w 307"/>
                <a:gd name="T67" fmla="*/ 137 h 152"/>
                <a:gd name="T68" fmla="*/ 273 w 307"/>
                <a:gd name="T69" fmla="*/ 143 h 152"/>
                <a:gd name="T70" fmla="*/ 296 w 307"/>
                <a:gd name="T71" fmla="*/ 131 h 152"/>
                <a:gd name="T72" fmla="*/ 271 w 307"/>
                <a:gd name="T73" fmla="*/ 118 h 152"/>
                <a:gd name="T74" fmla="*/ 288 w 307"/>
                <a:gd name="T75" fmla="*/ 109 h 152"/>
                <a:gd name="T76" fmla="*/ 305 w 307"/>
                <a:gd name="T77" fmla="*/ 11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7" h="152">
                  <a:moveTo>
                    <a:pt x="305" y="116"/>
                  </a:moveTo>
                  <a:lnTo>
                    <a:pt x="307" y="101"/>
                  </a:lnTo>
                  <a:lnTo>
                    <a:pt x="245" y="73"/>
                  </a:lnTo>
                  <a:lnTo>
                    <a:pt x="230" y="17"/>
                  </a:lnTo>
                  <a:lnTo>
                    <a:pt x="207" y="2"/>
                  </a:lnTo>
                  <a:lnTo>
                    <a:pt x="183" y="2"/>
                  </a:lnTo>
                  <a:lnTo>
                    <a:pt x="196" y="45"/>
                  </a:lnTo>
                  <a:lnTo>
                    <a:pt x="186" y="56"/>
                  </a:lnTo>
                  <a:lnTo>
                    <a:pt x="158" y="15"/>
                  </a:lnTo>
                  <a:lnTo>
                    <a:pt x="145" y="13"/>
                  </a:lnTo>
                  <a:lnTo>
                    <a:pt x="154" y="26"/>
                  </a:lnTo>
                  <a:lnTo>
                    <a:pt x="119" y="35"/>
                  </a:lnTo>
                  <a:lnTo>
                    <a:pt x="130" y="24"/>
                  </a:lnTo>
                  <a:lnTo>
                    <a:pt x="100" y="13"/>
                  </a:lnTo>
                  <a:lnTo>
                    <a:pt x="73" y="26"/>
                  </a:lnTo>
                  <a:lnTo>
                    <a:pt x="83" y="15"/>
                  </a:lnTo>
                  <a:lnTo>
                    <a:pt x="75" y="0"/>
                  </a:lnTo>
                  <a:lnTo>
                    <a:pt x="45" y="9"/>
                  </a:lnTo>
                  <a:lnTo>
                    <a:pt x="9" y="30"/>
                  </a:lnTo>
                  <a:lnTo>
                    <a:pt x="15" y="37"/>
                  </a:lnTo>
                  <a:lnTo>
                    <a:pt x="0" y="49"/>
                  </a:lnTo>
                  <a:lnTo>
                    <a:pt x="19" y="56"/>
                  </a:lnTo>
                  <a:lnTo>
                    <a:pt x="15" y="62"/>
                  </a:lnTo>
                  <a:lnTo>
                    <a:pt x="60" y="60"/>
                  </a:lnTo>
                  <a:lnTo>
                    <a:pt x="13" y="75"/>
                  </a:lnTo>
                  <a:lnTo>
                    <a:pt x="24" y="88"/>
                  </a:lnTo>
                  <a:lnTo>
                    <a:pt x="117" y="92"/>
                  </a:lnTo>
                  <a:lnTo>
                    <a:pt x="28" y="105"/>
                  </a:lnTo>
                  <a:lnTo>
                    <a:pt x="49" y="126"/>
                  </a:lnTo>
                  <a:lnTo>
                    <a:pt x="85" y="129"/>
                  </a:lnTo>
                  <a:lnTo>
                    <a:pt x="98" y="152"/>
                  </a:lnTo>
                  <a:lnTo>
                    <a:pt x="160" y="148"/>
                  </a:lnTo>
                  <a:lnTo>
                    <a:pt x="211" y="122"/>
                  </a:lnTo>
                  <a:lnTo>
                    <a:pt x="232" y="137"/>
                  </a:lnTo>
                  <a:lnTo>
                    <a:pt x="273" y="143"/>
                  </a:lnTo>
                  <a:lnTo>
                    <a:pt x="296" y="131"/>
                  </a:lnTo>
                  <a:lnTo>
                    <a:pt x="271" y="118"/>
                  </a:lnTo>
                  <a:lnTo>
                    <a:pt x="288" y="109"/>
                  </a:lnTo>
                  <a:lnTo>
                    <a:pt x="305" y="116"/>
                  </a:lnTo>
                  <a:close/>
                </a:path>
              </a:pathLst>
            </a:custGeom>
            <a:solidFill>
              <a:srgbClr val="60487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58" name="Freeform 1191">
              <a:extLst>
                <a:ext uri="{FF2B5EF4-FFF2-40B4-BE49-F238E27FC236}">
                  <a16:creationId xmlns:a16="http://schemas.microsoft.com/office/drawing/2014/main" id="{F60983E7-D127-4D20-B0F8-E747D9258FDD}"/>
                </a:ext>
              </a:extLst>
            </p:cNvPr>
            <p:cNvSpPr>
              <a:spLocks/>
            </p:cNvSpPr>
            <p:nvPr/>
          </p:nvSpPr>
          <p:spPr bwMode="auto">
            <a:xfrm>
              <a:off x="1188338" y="6282685"/>
              <a:ext cx="169143" cy="84008"/>
            </a:xfrm>
            <a:custGeom>
              <a:avLst/>
              <a:gdLst>
                <a:gd name="T0" fmla="*/ 52 w 209"/>
                <a:gd name="T1" fmla="*/ 23 h 83"/>
                <a:gd name="T2" fmla="*/ 20 w 209"/>
                <a:gd name="T3" fmla="*/ 23 h 83"/>
                <a:gd name="T4" fmla="*/ 18 w 209"/>
                <a:gd name="T5" fmla="*/ 32 h 83"/>
                <a:gd name="T6" fmla="*/ 52 w 209"/>
                <a:gd name="T7" fmla="*/ 32 h 83"/>
                <a:gd name="T8" fmla="*/ 9 w 209"/>
                <a:gd name="T9" fmla="*/ 40 h 83"/>
                <a:gd name="T10" fmla="*/ 45 w 209"/>
                <a:gd name="T11" fmla="*/ 40 h 83"/>
                <a:gd name="T12" fmla="*/ 9 w 209"/>
                <a:gd name="T13" fmla="*/ 47 h 83"/>
                <a:gd name="T14" fmla="*/ 0 w 209"/>
                <a:gd name="T15" fmla="*/ 53 h 83"/>
                <a:gd name="T16" fmla="*/ 20 w 209"/>
                <a:gd name="T17" fmla="*/ 60 h 83"/>
                <a:gd name="T18" fmla="*/ 49 w 209"/>
                <a:gd name="T19" fmla="*/ 64 h 83"/>
                <a:gd name="T20" fmla="*/ 75 w 209"/>
                <a:gd name="T21" fmla="*/ 49 h 83"/>
                <a:gd name="T22" fmla="*/ 67 w 209"/>
                <a:gd name="T23" fmla="*/ 64 h 83"/>
                <a:gd name="T24" fmla="*/ 116 w 209"/>
                <a:gd name="T25" fmla="*/ 53 h 83"/>
                <a:gd name="T26" fmla="*/ 58 w 209"/>
                <a:gd name="T27" fmla="*/ 70 h 83"/>
                <a:gd name="T28" fmla="*/ 86 w 209"/>
                <a:gd name="T29" fmla="*/ 83 h 83"/>
                <a:gd name="T30" fmla="*/ 154 w 209"/>
                <a:gd name="T31" fmla="*/ 60 h 83"/>
                <a:gd name="T32" fmla="*/ 199 w 209"/>
                <a:gd name="T33" fmla="*/ 62 h 83"/>
                <a:gd name="T34" fmla="*/ 209 w 209"/>
                <a:gd name="T35" fmla="*/ 43 h 83"/>
                <a:gd name="T36" fmla="*/ 194 w 209"/>
                <a:gd name="T37" fmla="*/ 28 h 83"/>
                <a:gd name="T38" fmla="*/ 186 w 209"/>
                <a:gd name="T39" fmla="*/ 40 h 83"/>
                <a:gd name="T40" fmla="*/ 167 w 209"/>
                <a:gd name="T41" fmla="*/ 38 h 83"/>
                <a:gd name="T42" fmla="*/ 171 w 209"/>
                <a:gd name="T43" fmla="*/ 28 h 83"/>
                <a:gd name="T44" fmla="*/ 156 w 209"/>
                <a:gd name="T45" fmla="*/ 26 h 83"/>
                <a:gd name="T46" fmla="*/ 165 w 209"/>
                <a:gd name="T47" fmla="*/ 17 h 83"/>
                <a:gd name="T48" fmla="*/ 154 w 209"/>
                <a:gd name="T49" fmla="*/ 0 h 83"/>
                <a:gd name="T50" fmla="*/ 126 w 209"/>
                <a:gd name="T51" fmla="*/ 15 h 83"/>
                <a:gd name="T52" fmla="*/ 143 w 209"/>
                <a:gd name="T53" fmla="*/ 23 h 83"/>
                <a:gd name="T54" fmla="*/ 135 w 209"/>
                <a:gd name="T55" fmla="*/ 32 h 83"/>
                <a:gd name="T56" fmla="*/ 150 w 209"/>
                <a:gd name="T57" fmla="*/ 45 h 83"/>
                <a:gd name="T58" fmla="*/ 109 w 209"/>
                <a:gd name="T59" fmla="*/ 45 h 83"/>
                <a:gd name="T60" fmla="*/ 90 w 209"/>
                <a:gd name="T61" fmla="*/ 23 h 83"/>
                <a:gd name="T62" fmla="*/ 47 w 209"/>
                <a:gd name="T63" fmla="*/ 13 h 83"/>
                <a:gd name="T64" fmla="*/ 30 w 209"/>
                <a:gd name="T65" fmla="*/ 21 h 83"/>
                <a:gd name="T66" fmla="*/ 52 w 209"/>
                <a:gd name="T67" fmla="*/ 2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9" h="83">
                  <a:moveTo>
                    <a:pt x="52" y="23"/>
                  </a:moveTo>
                  <a:lnTo>
                    <a:pt x="20" y="23"/>
                  </a:lnTo>
                  <a:lnTo>
                    <a:pt x="18" y="32"/>
                  </a:lnTo>
                  <a:lnTo>
                    <a:pt x="52" y="32"/>
                  </a:lnTo>
                  <a:lnTo>
                    <a:pt x="9" y="40"/>
                  </a:lnTo>
                  <a:lnTo>
                    <a:pt x="45" y="40"/>
                  </a:lnTo>
                  <a:lnTo>
                    <a:pt x="9" y="47"/>
                  </a:lnTo>
                  <a:lnTo>
                    <a:pt x="0" y="53"/>
                  </a:lnTo>
                  <a:lnTo>
                    <a:pt x="20" y="60"/>
                  </a:lnTo>
                  <a:lnTo>
                    <a:pt x="49" y="64"/>
                  </a:lnTo>
                  <a:lnTo>
                    <a:pt x="75" y="49"/>
                  </a:lnTo>
                  <a:lnTo>
                    <a:pt x="67" y="64"/>
                  </a:lnTo>
                  <a:lnTo>
                    <a:pt x="116" y="53"/>
                  </a:lnTo>
                  <a:lnTo>
                    <a:pt x="58" y="70"/>
                  </a:lnTo>
                  <a:lnTo>
                    <a:pt x="86" y="83"/>
                  </a:lnTo>
                  <a:lnTo>
                    <a:pt x="154" y="60"/>
                  </a:lnTo>
                  <a:lnTo>
                    <a:pt x="199" y="62"/>
                  </a:lnTo>
                  <a:lnTo>
                    <a:pt x="209" y="43"/>
                  </a:lnTo>
                  <a:lnTo>
                    <a:pt x="194" y="28"/>
                  </a:lnTo>
                  <a:lnTo>
                    <a:pt x="186" y="40"/>
                  </a:lnTo>
                  <a:lnTo>
                    <a:pt x="167" y="38"/>
                  </a:lnTo>
                  <a:lnTo>
                    <a:pt x="171" y="28"/>
                  </a:lnTo>
                  <a:lnTo>
                    <a:pt x="156" y="26"/>
                  </a:lnTo>
                  <a:lnTo>
                    <a:pt x="165" y="17"/>
                  </a:lnTo>
                  <a:lnTo>
                    <a:pt x="154" y="0"/>
                  </a:lnTo>
                  <a:lnTo>
                    <a:pt x="126" y="15"/>
                  </a:lnTo>
                  <a:lnTo>
                    <a:pt x="143" y="23"/>
                  </a:lnTo>
                  <a:lnTo>
                    <a:pt x="135" y="32"/>
                  </a:lnTo>
                  <a:lnTo>
                    <a:pt x="150" y="45"/>
                  </a:lnTo>
                  <a:lnTo>
                    <a:pt x="109" y="45"/>
                  </a:lnTo>
                  <a:lnTo>
                    <a:pt x="90" y="23"/>
                  </a:lnTo>
                  <a:lnTo>
                    <a:pt x="47" y="13"/>
                  </a:lnTo>
                  <a:lnTo>
                    <a:pt x="30" y="21"/>
                  </a:lnTo>
                  <a:lnTo>
                    <a:pt x="52" y="23"/>
                  </a:lnTo>
                  <a:close/>
                </a:path>
              </a:pathLst>
            </a:custGeom>
            <a:solidFill>
              <a:srgbClr val="60487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59" name="Freeform 1192">
              <a:extLst>
                <a:ext uri="{FF2B5EF4-FFF2-40B4-BE49-F238E27FC236}">
                  <a16:creationId xmlns:a16="http://schemas.microsoft.com/office/drawing/2014/main" id="{4D8AC334-CFB5-4B6B-8FD2-AED02D63CA31}"/>
                </a:ext>
              </a:extLst>
            </p:cNvPr>
            <p:cNvSpPr>
              <a:spLocks/>
            </p:cNvSpPr>
            <p:nvPr/>
          </p:nvSpPr>
          <p:spPr bwMode="auto">
            <a:xfrm>
              <a:off x="1357480" y="6191593"/>
              <a:ext cx="86595" cy="54655"/>
            </a:xfrm>
            <a:custGeom>
              <a:avLst/>
              <a:gdLst>
                <a:gd name="T0" fmla="*/ 34 w 107"/>
                <a:gd name="T1" fmla="*/ 19 h 54"/>
                <a:gd name="T2" fmla="*/ 26 w 107"/>
                <a:gd name="T3" fmla="*/ 24 h 54"/>
                <a:gd name="T4" fmla="*/ 32 w 107"/>
                <a:gd name="T5" fmla="*/ 30 h 54"/>
                <a:gd name="T6" fmla="*/ 11 w 107"/>
                <a:gd name="T7" fmla="*/ 32 h 54"/>
                <a:gd name="T8" fmla="*/ 47 w 107"/>
                <a:gd name="T9" fmla="*/ 39 h 54"/>
                <a:gd name="T10" fmla="*/ 107 w 107"/>
                <a:gd name="T11" fmla="*/ 54 h 54"/>
                <a:gd name="T12" fmla="*/ 98 w 107"/>
                <a:gd name="T13" fmla="*/ 24 h 54"/>
                <a:gd name="T14" fmla="*/ 53 w 107"/>
                <a:gd name="T15" fmla="*/ 4 h 54"/>
                <a:gd name="T16" fmla="*/ 41 w 107"/>
                <a:gd name="T17" fmla="*/ 13 h 54"/>
                <a:gd name="T18" fmla="*/ 36 w 107"/>
                <a:gd name="T19" fmla="*/ 0 h 54"/>
                <a:gd name="T20" fmla="*/ 0 w 107"/>
                <a:gd name="T21" fmla="*/ 0 h 54"/>
                <a:gd name="T22" fmla="*/ 9 w 107"/>
                <a:gd name="T23" fmla="*/ 19 h 54"/>
                <a:gd name="T24" fmla="*/ 34 w 107"/>
                <a:gd name="T25" fmla="*/ 1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7" h="54">
                  <a:moveTo>
                    <a:pt x="34" y="19"/>
                  </a:moveTo>
                  <a:lnTo>
                    <a:pt x="26" y="24"/>
                  </a:lnTo>
                  <a:lnTo>
                    <a:pt x="32" y="30"/>
                  </a:lnTo>
                  <a:lnTo>
                    <a:pt x="11" y="32"/>
                  </a:lnTo>
                  <a:lnTo>
                    <a:pt x="47" y="39"/>
                  </a:lnTo>
                  <a:lnTo>
                    <a:pt x="107" y="54"/>
                  </a:lnTo>
                  <a:lnTo>
                    <a:pt x="98" y="24"/>
                  </a:lnTo>
                  <a:lnTo>
                    <a:pt x="53" y="4"/>
                  </a:lnTo>
                  <a:lnTo>
                    <a:pt x="41" y="13"/>
                  </a:lnTo>
                  <a:lnTo>
                    <a:pt x="36" y="0"/>
                  </a:lnTo>
                  <a:lnTo>
                    <a:pt x="0" y="0"/>
                  </a:lnTo>
                  <a:lnTo>
                    <a:pt x="9" y="19"/>
                  </a:lnTo>
                  <a:lnTo>
                    <a:pt x="34" y="19"/>
                  </a:lnTo>
                  <a:close/>
                </a:path>
              </a:pathLst>
            </a:custGeom>
            <a:solidFill>
              <a:srgbClr val="60487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60" name="Freeform 1193">
              <a:extLst>
                <a:ext uri="{FF2B5EF4-FFF2-40B4-BE49-F238E27FC236}">
                  <a16:creationId xmlns:a16="http://schemas.microsoft.com/office/drawing/2014/main" id="{C3ED6BDE-8A08-4EB0-8BF1-466049744171}"/>
                </a:ext>
              </a:extLst>
            </p:cNvPr>
            <p:cNvSpPr>
              <a:spLocks/>
            </p:cNvSpPr>
            <p:nvPr/>
          </p:nvSpPr>
          <p:spPr bwMode="auto">
            <a:xfrm>
              <a:off x="1398755" y="6293819"/>
              <a:ext cx="69600" cy="51619"/>
            </a:xfrm>
            <a:custGeom>
              <a:avLst/>
              <a:gdLst>
                <a:gd name="T0" fmla="*/ 0 w 86"/>
                <a:gd name="T1" fmla="*/ 34 h 51"/>
                <a:gd name="T2" fmla="*/ 58 w 86"/>
                <a:gd name="T3" fmla="*/ 25 h 51"/>
                <a:gd name="T4" fmla="*/ 28 w 86"/>
                <a:gd name="T5" fmla="*/ 36 h 51"/>
                <a:gd name="T6" fmla="*/ 41 w 86"/>
                <a:gd name="T7" fmla="*/ 44 h 51"/>
                <a:gd name="T8" fmla="*/ 32 w 86"/>
                <a:gd name="T9" fmla="*/ 49 h 51"/>
                <a:gd name="T10" fmla="*/ 73 w 86"/>
                <a:gd name="T11" fmla="*/ 51 h 51"/>
                <a:gd name="T12" fmla="*/ 75 w 86"/>
                <a:gd name="T13" fmla="*/ 32 h 51"/>
                <a:gd name="T14" fmla="*/ 86 w 86"/>
                <a:gd name="T15" fmla="*/ 38 h 51"/>
                <a:gd name="T16" fmla="*/ 75 w 86"/>
                <a:gd name="T17" fmla="*/ 0 h 51"/>
                <a:gd name="T18" fmla="*/ 24 w 86"/>
                <a:gd name="T19" fmla="*/ 2 h 51"/>
                <a:gd name="T20" fmla="*/ 43 w 86"/>
                <a:gd name="T21" fmla="*/ 19 h 51"/>
                <a:gd name="T22" fmla="*/ 9 w 86"/>
                <a:gd name="T23" fmla="*/ 2 h 51"/>
                <a:gd name="T24" fmla="*/ 5 w 86"/>
                <a:gd name="T25" fmla="*/ 10 h 51"/>
                <a:gd name="T26" fmla="*/ 24 w 86"/>
                <a:gd name="T27" fmla="*/ 23 h 51"/>
                <a:gd name="T28" fmla="*/ 9 w 86"/>
                <a:gd name="T29" fmla="*/ 21 h 51"/>
                <a:gd name="T30" fmla="*/ 0 w 86"/>
                <a:gd name="T31" fmla="*/ 3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6" h="51">
                  <a:moveTo>
                    <a:pt x="0" y="34"/>
                  </a:moveTo>
                  <a:lnTo>
                    <a:pt x="58" y="25"/>
                  </a:lnTo>
                  <a:lnTo>
                    <a:pt x="28" y="36"/>
                  </a:lnTo>
                  <a:lnTo>
                    <a:pt x="41" y="44"/>
                  </a:lnTo>
                  <a:lnTo>
                    <a:pt x="32" y="49"/>
                  </a:lnTo>
                  <a:lnTo>
                    <a:pt x="73" y="51"/>
                  </a:lnTo>
                  <a:lnTo>
                    <a:pt x="75" y="32"/>
                  </a:lnTo>
                  <a:lnTo>
                    <a:pt x="86" y="38"/>
                  </a:lnTo>
                  <a:lnTo>
                    <a:pt x="75" y="0"/>
                  </a:lnTo>
                  <a:lnTo>
                    <a:pt x="24" y="2"/>
                  </a:lnTo>
                  <a:lnTo>
                    <a:pt x="43" y="19"/>
                  </a:lnTo>
                  <a:lnTo>
                    <a:pt x="9" y="2"/>
                  </a:lnTo>
                  <a:lnTo>
                    <a:pt x="5" y="10"/>
                  </a:lnTo>
                  <a:lnTo>
                    <a:pt x="24" y="23"/>
                  </a:lnTo>
                  <a:lnTo>
                    <a:pt x="9" y="21"/>
                  </a:lnTo>
                  <a:lnTo>
                    <a:pt x="0" y="34"/>
                  </a:lnTo>
                  <a:close/>
                </a:path>
              </a:pathLst>
            </a:custGeom>
            <a:solidFill>
              <a:srgbClr val="60487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61" name="Freeform 1194">
              <a:extLst>
                <a:ext uri="{FF2B5EF4-FFF2-40B4-BE49-F238E27FC236}">
                  <a16:creationId xmlns:a16="http://schemas.microsoft.com/office/drawing/2014/main" id="{E8765CA9-C168-44F5-8BBB-B011CA68B590}"/>
                </a:ext>
              </a:extLst>
            </p:cNvPr>
            <p:cNvSpPr>
              <a:spLocks/>
            </p:cNvSpPr>
            <p:nvPr/>
          </p:nvSpPr>
          <p:spPr bwMode="auto">
            <a:xfrm>
              <a:off x="1398755" y="6385923"/>
              <a:ext cx="83357" cy="82995"/>
            </a:xfrm>
            <a:custGeom>
              <a:avLst/>
              <a:gdLst>
                <a:gd name="T0" fmla="*/ 58 w 103"/>
                <a:gd name="T1" fmla="*/ 82 h 82"/>
                <a:gd name="T2" fmla="*/ 103 w 103"/>
                <a:gd name="T3" fmla="*/ 67 h 82"/>
                <a:gd name="T4" fmla="*/ 98 w 103"/>
                <a:gd name="T5" fmla="*/ 37 h 82"/>
                <a:gd name="T6" fmla="*/ 69 w 103"/>
                <a:gd name="T7" fmla="*/ 32 h 82"/>
                <a:gd name="T8" fmla="*/ 88 w 103"/>
                <a:gd name="T9" fmla="*/ 17 h 82"/>
                <a:gd name="T10" fmla="*/ 86 w 103"/>
                <a:gd name="T11" fmla="*/ 0 h 82"/>
                <a:gd name="T12" fmla="*/ 22 w 103"/>
                <a:gd name="T13" fmla="*/ 7 h 82"/>
                <a:gd name="T14" fmla="*/ 32 w 103"/>
                <a:gd name="T15" fmla="*/ 13 h 82"/>
                <a:gd name="T16" fmla="*/ 22 w 103"/>
                <a:gd name="T17" fmla="*/ 17 h 82"/>
                <a:gd name="T18" fmla="*/ 43 w 103"/>
                <a:gd name="T19" fmla="*/ 24 h 82"/>
                <a:gd name="T20" fmla="*/ 34 w 103"/>
                <a:gd name="T21" fmla="*/ 24 h 82"/>
                <a:gd name="T22" fmla="*/ 39 w 103"/>
                <a:gd name="T23" fmla="*/ 37 h 82"/>
                <a:gd name="T24" fmla="*/ 5 w 103"/>
                <a:gd name="T25" fmla="*/ 30 h 82"/>
                <a:gd name="T26" fmla="*/ 0 w 103"/>
                <a:gd name="T27" fmla="*/ 41 h 82"/>
                <a:gd name="T28" fmla="*/ 39 w 103"/>
                <a:gd name="T29" fmla="*/ 60 h 82"/>
                <a:gd name="T30" fmla="*/ 58 w 103"/>
                <a:gd name="T31"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3" h="82">
                  <a:moveTo>
                    <a:pt x="58" y="82"/>
                  </a:moveTo>
                  <a:lnTo>
                    <a:pt x="103" y="67"/>
                  </a:lnTo>
                  <a:lnTo>
                    <a:pt x="98" y="37"/>
                  </a:lnTo>
                  <a:lnTo>
                    <a:pt x="69" y="32"/>
                  </a:lnTo>
                  <a:lnTo>
                    <a:pt x="88" y="17"/>
                  </a:lnTo>
                  <a:lnTo>
                    <a:pt x="86" y="0"/>
                  </a:lnTo>
                  <a:lnTo>
                    <a:pt x="22" y="7"/>
                  </a:lnTo>
                  <a:lnTo>
                    <a:pt x="32" y="13"/>
                  </a:lnTo>
                  <a:lnTo>
                    <a:pt x="22" y="17"/>
                  </a:lnTo>
                  <a:lnTo>
                    <a:pt x="43" y="24"/>
                  </a:lnTo>
                  <a:lnTo>
                    <a:pt x="34" y="24"/>
                  </a:lnTo>
                  <a:lnTo>
                    <a:pt x="39" y="37"/>
                  </a:lnTo>
                  <a:lnTo>
                    <a:pt x="5" y="30"/>
                  </a:lnTo>
                  <a:lnTo>
                    <a:pt x="0" y="41"/>
                  </a:lnTo>
                  <a:lnTo>
                    <a:pt x="39" y="60"/>
                  </a:lnTo>
                  <a:lnTo>
                    <a:pt x="58" y="82"/>
                  </a:lnTo>
                  <a:close/>
                </a:path>
              </a:pathLst>
            </a:custGeom>
            <a:solidFill>
              <a:srgbClr val="60487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62" name="Freeform 1195">
              <a:extLst>
                <a:ext uri="{FF2B5EF4-FFF2-40B4-BE49-F238E27FC236}">
                  <a16:creationId xmlns:a16="http://schemas.microsoft.com/office/drawing/2014/main" id="{83781CD8-7629-405C-A07A-B0C898492657}"/>
                </a:ext>
              </a:extLst>
            </p:cNvPr>
            <p:cNvSpPr>
              <a:spLocks/>
            </p:cNvSpPr>
            <p:nvPr/>
          </p:nvSpPr>
          <p:spPr bwMode="auto">
            <a:xfrm>
              <a:off x="1457833" y="6206775"/>
              <a:ext cx="47748" cy="43522"/>
            </a:xfrm>
            <a:custGeom>
              <a:avLst/>
              <a:gdLst>
                <a:gd name="T0" fmla="*/ 25 w 59"/>
                <a:gd name="T1" fmla="*/ 28 h 43"/>
                <a:gd name="T2" fmla="*/ 8 w 59"/>
                <a:gd name="T3" fmla="*/ 30 h 43"/>
                <a:gd name="T4" fmla="*/ 17 w 59"/>
                <a:gd name="T5" fmla="*/ 43 h 43"/>
                <a:gd name="T6" fmla="*/ 53 w 59"/>
                <a:gd name="T7" fmla="*/ 36 h 43"/>
                <a:gd name="T8" fmla="*/ 59 w 59"/>
                <a:gd name="T9" fmla="*/ 21 h 43"/>
                <a:gd name="T10" fmla="*/ 0 w 59"/>
                <a:gd name="T11" fmla="*/ 0 h 43"/>
                <a:gd name="T12" fmla="*/ 6 w 59"/>
                <a:gd name="T13" fmla="*/ 26 h 43"/>
                <a:gd name="T14" fmla="*/ 25 w 59"/>
                <a:gd name="T15" fmla="*/ 28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43">
                  <a:moveTo>
                    <a:pt x="25" y="28"/>
                  </a:moveTo>
                  <a:lnTo>
                    <a:pt x="8" y="30"/>
                  </a:lnTo>
                  <a:lnTo>
                    <a:pt x="17" y="43"/>
                  </a:lnTo>
                  <a:lnTo>
                    <a:pt x="53" y="36"/>
                  </a:lnTo>
                  <a:lnTo>
                    <a:pt x="59" y="21"/>
                  </a:lnTo>
                  <a:lnTo>
                    <a:pt x="0" y="0"/>
                  </a:lnTo>
                  <a:lnTo>
                    <a:pt x="6" y="26"/>
                  </a:lnTo>
                  <a:lnTo>
                    <a:pt x="25" y="28"/>
                  </a:lnTo>
                  <a:close/>
                </a:path>
              </a:pathLst>
            </a:custGeom>
            <a:solidFill>
              <a:srgbClr val="60487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63" name="Freeform 1196">
              <a:extLst>
                <a:ext uri="{FF2B5EF4-FFF2-40B4-BE49-F238E27FC236}">
                  <a16:creationId xmlns:a16="http://schemas.microsoft.com/office/drawing/2014/main" id="{6EA8000B-7166-4B53-9740-40AA92992473}"/>
                </a:ext>
              </a:extLst>
            </p:cNvPr>
            <p:cNvSpPr>
              <a:spLocks/>
            </p:cNvSpPr>
            <p:nvPr/>
          </p:nvSpPr>
          <p:spPr bwMode="auto">
            <a:xfrm>
              <a:off x="1474829" y="6271552"/>
              <a:ext cx="236315" cy="93116"/>
            </a:xfrm>
            <a:custGeom>
              <a:avLst/>
              <a:gdLst>
                <a:gd name="T0" fmla="*/ 139 w 292"/>
                <a:gd name="T1" fmla="*/ 79 h 92"/>
                <a:gd name="T2" fmla="*/ 145 w 292"/>
                <a:gd name="T3" fmla="*/ 92 h 92"/>
                <a:gd name="T4" fmla="*/ 211 w 292"/>
                <a:gd name="T5" fmla="*/ 92 h 92"/>
                <a:gd name="T6" fmla="*/ 226 w 292"/>
                <a:gd name="T7" fmla="*/ 90 h 92"/>
                <a:gd name="T8" fmla="*/ 226 w 292"/>
                <a:gd name="T9" fmla="*/ 77 h 92"/>
                <a:gd name="T10" fmla="*/ 256 w 292"/>
                <a:gd name="T11" fmla="*/ 92 h 92"/>
                <a:gd name="T12" fmla="*/ 283 w 292"/>
                <a:gd name="T13" fmla="*/ 90 h 92"/>
                <a:gd name="T14" fmla="*/ 279 w 292"/>
                <a:gd name="T15" fmla="*/ 73 h 92"/>
                <a:gd name="T16" fmla="*/ 292 w 292"/>
                <a:gd name="T17" fmla="*/ 64 h 92"/>
                <a:gd name="T18" fmla="*/ 247 w 292"/>
                <a:gd name="T19" fmla="*/ 43 h 92"/>
                <a:gd name="T20" fmla="*/ 192 w 292"/>
                <a:gd name="T21" fmla="*/ 60 h 92"/>
                <a:gd name="T22" fmla="*/ 139 w 292"/>
                <a:gd name="T23" fmla="*/ 54 h 92"/>
                <a:gd name="T24" fmla="*/ 134 w 292"/>
                <a:gd name="T25" fmla="*/ 60 h 92"/>
                <a:gd name="T26" fmla="*/ 115 w 292"/>
                <a:gd name="T27" fmla="*/ 43 h 92"/>
                <a:gd name="T28" fmla="*/ 96 w 292"/>
                <a:gd name="T29" fmla="*/ 49 h 92"/>
                <a:gd name="T30" fmla="*/ 111 w 292"/>
                <a:gd name="T31" fmla="*/ 41 h 92"/>
                <a:gd name="T32" fmla="*/ 90 w 292"/>
                <a:gd name="T33" fmla="*/ 34 h 92"/>
                <a:gd name="T34" fmla="*/ 130 w 292"/>
                <a:gd name="T35" fmla="*/ 32 h 92"/>
                <a:gd name="T36" fmla="*/ 94 w 292"/>
                <a:gd name="T37" fmla="*/ 26 h 92"/>
                <a:gd name="T38" fmla="*/ 111 w 292"/>
                <a:gd name="T39" fmla="*/ 26 h 92"/>
                <a:gd name="T40" fmla="*/ 90 w 292"/>
                <a:gd name="T41" fmla="*/ 15 h 92"/>
                <a:gd name="T42" fmla="*/ 55 w 292"/>
                <a:gd name="T43" fmla="*/ 26 h 92"/>
                <a:gd name="T44" fmla="*/ 62 w 292"/>
                <a:gd name="T45" fmla="*/ 15 h 92"/>
                <a:gd name="T46" fmla="*/ 45 w 292"/>
                <a:gd name="T47" fmla="*/ 7 h 92"/>
                <a:gd name="T48" fmla="*/ 19 w 292"/>
                <a:gd name="T49" fmla="*/ 0 h 92"/>
                <a:gd name="T50" fmla="*/ 0 w 292"/>
                <a:gd name="T51" fmla="*/ 15 h 92"/>
                <a:gd name="T52" fmla="*/ 34 w 292"/>
                <a:gd name="T53" fmla="*/ 32 h 92"/>
                <a:gd name="T54" fmla="*/ 64 w 292"/>
                <a:gd name="T55" fmla="*/ 28 h 92"/>
                <a:gd name="T56" fmla="*/ 90 w 292"/>
                <a:gd name="T57" fmla="*/ 88 h 92"/>
                <a:gd name="T58" fmla="*/ 102 w 292"/>
                <a:gd name="T59" fmla="*/ 79 h 92"/>
                <a:gd name="T60" fmla="*/ 121 w 292"/>
                <a:gd name="T61" fmla="*/ 92 h 92"/>
                <a:gd name="T62" fmla="*/ 139 w 292"/>
                <a:gd name="T63" fmla="*/ 7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2" h="92">
                  <a:moveTo>
                    <a:pt x="139" y="79"/>
                  </a:moveTo>
                  <a:lnTo>
                    <a:pt x="145" y="92"/>
                  </a:lnTo>
                  <a:lnTo>
                    <a:pt x="211" y="92"/>
                  </a:lnTo>
                  <a:lnTo>
                    <a:pt x="226" y="90"/>
                  </a:lnTo>
                  <a:lnTo>
                    <a:pt x="226" y="77"/>
                  </a:lnTo>
                  <a:lnTo>
                    <a:pt x="256" y="92"/>
                  </a:lnTo>
                  <a:lnTo>
                    <a:pt x="283" y="90"/>
                  </a:lnTo>
                  <a:lnTo>
                    <a:pt x="279" y="73"/>
                  </a:lnTo>
                  <a:lnTo>
                    <a:pt x="292" y="64"/>
                  </a:lnTo>
                  <a:lnTo>
                    <a:pt x="247" y="43"/>
                  </a:lnTo>
                  <a:lnTo>
                    <a:pt x="192" y="60"/>
                  </a:lnTo>
                  <a:lnTo>
                    <a:pt x="139" y="54"/>
                  </a:lnTo>
                  <a:lnTo>
                    <a:pt x="134" y="60"/>
                  </a:lnTo>
                  <a:lnTo>
                    <a:pt x="115" y="43"/>
                  </a:lnTo>
                  <a:lnTo>
                    <a:pt x="96" y="49"/>
                  </a:lnTo>
                  <a:lnTo>
                    <a:pt x="111" y="41"/>
                  </a:lnTo>
                  <a:lnTo>
                    <a:pt x="90" y="34"/>
                  </a:lnTo>
                  <a:lnTo>
                    <a:pt x="130" y="32"/>
                  </a:lnTo>
                  <a:lnTo>
                    <a:pt x="94" y="26"/>
                  </a:lnTo>
                  <a:lnTo>
                    <a:pt x="111" y="26"/>
                  </a:lnTo>
                  <a:lnTo>
                    <a:pt x="90" y="15"/>
                  </a:lnTo>
                  <a:lnTo>
                    <a:pt x="55" y="26"/>
                  </a:lnTo>
                  <a:lnTo>
                    <a:pt x="62" y="15"/>
                  </a:lnTo>
                  <a:lnTo>
                    <a:pt x="45" y="7"/>
                  </a:lnTo>
                  <a:lnTo>
                    <a:pt x="19" y="0"/>
                  </a:lnTo>
                  <a:lnTo>
                    <a:pt x="0" y="15"/>
                  </a:lnTo>
                  <a:lnTo>
                    <a:pt x="34" y="32"/>
                  </a:lnTo>
                  <a:lnTo>
                    <a:pt x="64" y="28"/>
                  </a:lnTo>
                  <a:lnTo>
                    <a:pt x="90" y="88"/>
                  </a:lnTo>
                  <a:lnTo>
                    <a:pt x="102" y="79"/>
                  </a:lnTo>
                  <a:lnTo>
                    <a:pt x="121" y="92"/>
                  </a:lnTo>
                  <a:lnTo>
                    <a:pt x="139" y="79"/>
                  </a:lnTo>
                  <a:close/>
                </a:path>
              </a:pathLst>
            </a:custGeom>
            <a:solidFill>
              <a:srgbClr val="60487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64" name="Freeform 1197">
              <a:extLst>
                <a:ext uri="{FF2B5EF4-FFF2-40B4-BE49-F238E27FC236}">
                  <a16:creationId xmlns:a16="http://schemas.microsoft.com/office/drawing/2014/main" id="{379EA6B6-514F-43E7-AABE-2AD11124FAF5}"/>
                </a:ext>
              </a:extLst>
            </p:cNvPr>
            <p:cNvSpPr>
              <a:spLocks/>
            </p:cNvSpPr>
            <p:nvPr/>
          </p:nvSpPr>
          <p:spPr bwMode="auto">
            <a:xfrm>
              <a:off x="1483731" y="6035725"/>
              <a:ext cx="482340" cy="273276"/>
            </a:xfrm>
            <a:custGeom>
              <a:avLst/>
              <a:gdLst>
                <a:gd name="T0" fmla="*/ 13 w 596"/>
                <a:gd name="T1" fmla="*/ 131 h 270"/>
                <a:gd name="T2" fmla="*/ 17 w 596"/>
                <a:gd name="T3" fmla="*/ 146 h 270"/>
                <a:gd name="T4" fmla="*/ 44 w 596"/>
                <a:gd name="T5" fmla="*/ 167 h 270"/>
                <a:gd name="T6" fmla="*/ 57 w 596"/>
                <a:gd name="T7" fmla="*/ 180 h 270"/>
                <a:gd name="T8" fmla="*/ 74 w 596"/>
                <a:gd name="T9" fmla="*/ 195 h 270"/>
                <a:gd name="T10" fmla="*/ 130 w 596"/>
                <a:gd name="T11" fmla="*/ 197 h 270"/>
                <a:gd name="T12" fmla="*/ 155 w 596"/>
                <a:gd name="T13" fmla="*/ 163 h 270"/>
                <a:gd name="T14" fmla="*/ 219 w 596"/>
                <a:gd name="T15" fmla="*/ 165 h 270"/>
                <a:gd name="T16" fmla="*/ 219 w 596"/>
                <a:gd name="T17" fmla="*/ 173 h 270"/>
                <a:gd name="T18" fmla="*/ 159 w 596"/>
                <a:gd name="T19" fmla="*/ 176 h 270"/>
                <a:gd name="T20" fmla="*/ 172 w 596"/>
                <a:gd name="T21" fmla="*/ 199 h 270"/>
                <a:gd name="T22" fmla="*/ 191 w 596"/>
                <a:gd name="T23" fmla="*/ 197 h 270"/>
                <a:gd name="T24" fmla="*/ 196 w 596"/>
                <a:gd name="T25" fmla="*/ 205 h 270"/>
                <a:gd name="T26" fmla="*/ 213 w 596"/>
                <a:gd name="T27" fmla="*/ 220 h 270"/>
                <a:gd name="T28" fmla="*/ 213 w 596"/>
                <a:gd name="T29" fmla="*/ 220 h 270"/>
                <a:gd name="T30" fmla="*/ 134 w 596"/>
                <a:gd name="T31" fmla="*/ 212 h 270"/>
                <a:gd name="T32" fmla="*/ 121 w 596"/>
                <a:gd name="T33" fmla="*/ 261 h 270"/>
                <a:gd name="T34" fmla="*/ 162 w 596"/>
                <a:gd name="T35" fmla="*/ 255 h 270"/>
                <a:gd name="T36" fmla="*/ 187 w 596"/>
                <a:gd name="T37" fmla="*/ 257 h 270"/>
                <a:gd name="T38" fmla="*/ 230 w 596"/>
                <a:gd name="T39" fmla="*/ 261 h 270"/>
                <a:gd name="T40" fmla="*/ 257 w 596"/>
                <a:gd name="T41" fmla="*/ 259 h 270"/>
                <a:gd name="T42" fmla="*/ 311 w 596"/>
                <a:gd name="T43" fmla="*/ 244 h 270"/>
                <a:gd name="T44" fmla="*/ 240 w 596"/>
                <a:gd name="T45" fmla="*/ 231 h 270"/>
                <a:gd name="T46" fmla="*/ 306 w 596"/>
                <a:gd name="T47" fmla="*/ 205 h 270"/>
                <a:gd name="T48" fmla="*/ 328 w 596"/>
                <a:gd name="T49" fmla="*/ 197 h 270"/>
                <a:gd name="T50" fmla="*/ 366 w 596"/>
                <a:gd name="T51" fmla="*/ 180 h 270"/>
                <a:gd name="T52" fmla="*/ 343 w 596"/>
                <a:gd name="T53" fmla="*/ 163 h 270"/>
                <a:gd name="T54" fmla="*/ 343 w 596"/>
                <a:gd name="T55" fmla="*/ 163 h 270"/>
                <a:gd name="T56" fmla="*/ 313 w 596"/>
                <a:gd name="T57" fmla="*/ 156 h 270"/>
                <a:gd name="T58" fmla="*/ 417 w 596"/>
                <a:gd name="T59" fmla="*/ 139 h 270"/>
                <a:gd name="T60" fmla="*/ 441 w 596"/>
                <a:gd name="T61" fmla="*/ 122 h 270"/>
                <a:gd name="T62" fmla="*/ 541 w 596"/>
                <a:gd name="T63" fmla="*/ 71 h 270"/>
                <a:gd name="T64" fmla="*/ 464 w 596"/>
                <a:gd name="T65" fmla="*/ 69 h 270"/>
                <a:gd name="T66" fmla="*/ 596 w 596"/>
                <a:gd name="T67" fmla="*/ 41 h 270"/>
                <a:gd name="T68" fmla="*/ 554 w 596"/>
                <a:gd name="T69" fmla="*/ 13 h 270"/>
                <a:gd name="T70" fmla="*/ 383 w 596"/>
                <a:gd name="T71" fmla="*/ 0 h 270"/>
                <a:gd name="T72" fmla="*/ 360 w 596"/>
                <a:gd name="T73" fmla="*/ 7 h 270"/>
                <a:gd name="T74" fmla="*/ 332 w 596"/>
                <a:gd name="T75" fmla="*/ 30 h 270"/>
                <a:gd name="T76" fmla="*/ 275 w 596"/>
                <a:gd name="T77" fmla="*/ 17 h 270"/>
                <a:gd name="T78" fmla="*/ 226 w 596"/>
                <a:gd name="T79" fmla="*/ 20 h 270"/>
                <a:gd name="T80" fmla="*/ 255 w 596"/>
                <a:gd name="T81" fmla="*/ 47 h 270"/>
                <a:gd name="T82" fmla="*/ 185 w 596"/>
                <a:gd name="T83" fmla="*/ 49 h 270"/>
                <a:gd name="T84" fmla="*/ 119 w 596"/>
                <a:gd name="T85" fmla="*/ 64 h 270"/>
                <a:gd name="T86" fmla="*/ 110 w 596"/>
                <a:gd name="T87" fmla="*/ 73 h 270"/>
                <a:gd name="T88" fmla="*/ 117 w 596"/>
                <a:gd name="T89" fmla="*/ 86 h 270"/>
                <a:gd name="T90" fmla="*/ 153 w 596"/>
                <a:gd name="T91" fmla="*/ 105 h 270"/>
                <a:gd name="T92" fmla="*/ 183 w 596"/>
                <a:gd name="T93" fmla="*/ 90 h 270"/>
                <a:gd name="T94" fmla="*/ 240 w 596"/>
                <a:gd name="T95" fmla="*/ 92 h 270"/>
                <a:gd name="T96" fmla="*/ 279 w 596"/>
                <a:gd name="T97" fmla="*/ 94 h 270"/>
                <a:gd name="T98" fmla="*/ 287 w 596"/>
                <a:gd name="T99" fmla="*/ 94 h 270"/>
                <a:gd name="T100" fmla="*/ 245 w 596"/>
                <a:gd name="T101" fmla="*/ 137 h 270"/>
                <a:gd name="T102" fmla="*/ 262 w 596"/>
                <a:gd name="T103" fmla="*/ 146 h 270"/>
                <a:gd name="T104" fmla="*/ 245 w 596"/>
                <a:gd name="T105" fmla="*/ 137 h 270"/>
                <a:gd name="T106" fmla="*/ 164 w 596"/>
                <a:gd name="T107" fmla="*/ 124 h 270"/>
                <a:gd name="T108" fmla="*/ 177 w 596"/>
                <a:gd name="T109" fmla="*/ 141 h 270"/>
                <a:gd name="T110" fmla="*/ 145 w 596"/>
                <a:gd name="T111" fmla="*/ 124 h 270"/>
                <a:gd name="T112" fmla="*/ 134 w 596"/>
                <a:gd name="T113" fmla="*/ 124 h 270"/>
                <a:gd name="T114" fmla="*/ 83 w 596"/>
                <a:gd name="T115" fmla="*/ 84 h 270"/>
                <a:gd name="T116" fmla="*/ 21 w 596"/>
                <a:gd name="T117" fmla="*/ 88 h 270"/>
                <a:gd name="T118" fmla="*/ 47 w 596"/>
                <a:gd name="T119" fmla="*/ 122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6" h="270">
                  <a:moveTo>
                    <a:pt x="47" y="122"/>
                  </a:moveTo>
                  <a:lnTo>
                    <a:pt x="2" y="122"/>
                  </a:lnTo>
                  <a:lnTo>
                    <a:pt x="13" y="131"/>
                  </a:lnTo>
                  <a:lnTo>
                    <a:pt x="4" y="131"/>
                  </a:lnTo>
                  <a:lnTo>
                    <a:pt x="44" y="139"/>
                  </a:lnTo>
                  <a:lnTo>
                    <a:pt x="17" y="146"/>
                  </a:lnTo>
                  <a:lnTo>
                    <a:pt x="30" y="156"/>
                  </a:lnTo>
                  <a:lnTo>
                    <a:pt x="104" y="154"/>
                  </a:lnTo>
                  <a:lnTo>
                    <a:pt x="44" y="167"/>
                  </a:lnTo>
                  <a:lnTo>
                    <a:pt x="64" y="173"/>
                  </a:lnTo>
                  <a:lnTo>
                    <a:pt x="51" y="176"/>
                  </a:lnTo>
                  <a:lnTo>
                    <a:pt x="57" y="180"/>
                  </a:lnTo>
                  <a:lnTo>
                    <a:pt x="81" y="184"/>
                  </a:lnTo>
                  <a:lnTo>
                    <a:pt x="59" y="184"/>
                  </a:lnTo>
                  <a:lnTo>
                    <a:pt x="74" y="195"/>
                  </a:lnTo>
                  <a:lnTo>
                    <a:pt x="119" y="197"/>
                  </a:lnTo>
                  <a:lnTo>
                    <a:pt x="106" y="180"/>
                  </a:lnTo>
                  <a:lnTo>
                    <a:pt x="130" y="197"/>
                  </a:lnTo>
                  <a:lnTo>
                    <a:pt x="140" y="163"/>
                  </a:lnTo>
                  <a:lnTo>
                    <a:pt x="147" y="178"/>
                  </a:lnTo>
                  <a:lnTo>
                    <a:pt x="155" y="163"/>
                  </a:lnTo>
                  <a:lnTo>
                    <a:pt x="194" y="156"/>
                  </a:lnTo>
                  <a:lnTo>
                    <a:pt x="181" y="143"/>
                  </a:lnTo>
                  <a:lnTo>
                    <a:pt x="219" y="165"/>
                  </a:lnTo>
                  <a:lnTo>
                    <a:pt x="196" y="165"/>
                  </a:lnTo>
                  <a:lnTo>
                    <a:pt x="249" y="167"/>
                  </a:lnTo>
                  <a:lnTo>
                    <a:pt x="219" y="173"/>
                  </a:lnTo>
                  <a:lnTo>
                    <a:pt x="236" y="184"/>
                  </a:lnTo>
                  <a:lnTo>
                    <a:pt x="187" y="169"/>
                  </a:lnTo>
                  <a:lnTo>
                    <a:pt x="159" y="176"/>
                  </a:lnTo>
                  <a:lnTo>
                    <a:pt x="149" y="199"/>
                  </a:lnTo>
                  <a:lnTo>
                    <a:pt x="177" y="190"/>
                  </a:lnTo>
                  <a:lnTo>
                    <a:pt x="172" y="199"/>
                  </a:lnTo>
                  <a:lnTo>
                    <a:pt x="181" y="199"/>
                  </a:lnTo>
                  <a:lnTo>
                    <a:pt x="198" y="182"/>
                  </a:lnTo>
                  <a:lnTo>
                    <a:pt x="191" y="197"/>
                  </a:lnTo>
                  <a:lnTo>
                    <a:pt x="208" y="199"/>
                  </a:lnTo>
                  <a:lnTo>
                    <a:pt x="179" y="205"/>
                  </a:lnTo>
                  <a:lnTo>
                    <a:pt x="196" y="205"/>
                  </a:lnTo>
                  <a:lnTo>
                    <a:pt x="181" y="210"/>
                  </a:lnTo>
                  <a:lnTo>
                    <a:pt x="194" y="220"/>
                  </a:lnTo>
                  <a:lnTo>
                    <a:pt x="213" y="220"/>
                  </a:lnTo>
                  <a:lnTo>
                    <a:pt x="236" y="201"/>
                  </a:lnTo>
                  <a:lnTo>
                    <a:pt x="215" y="220"/>
                  </a:lnTo>
                  <a:lnTo>
                    <a:pt x="213" y="220"/>
                  </a:lnTo>
                  <a:lnTo>
                    <a:pt x="200" y="229"/>
                  </a:lnTo>
                  <a:lnTo>
                    <a:pt x="166" y="210"/>
                  </a:lnTo>
                  <a:lnTo>
                    <a:pt x="134" y="212"/>
                  </a:lnTo>
                  <a:lnTo>
                    <a:pt x="162" y="233"/>
                  </a:lnTo>
                  <a:lnTo>
                    <a:pt x="117" y="246"/>
                  </a:lnTo>
                  <a:lnTo>
                    <a:pt x="121" y="261"/>
                  </a:lnTo>
                  <a:lnTo>
                    <a:pt x="130" y="246"/>
                  </a:lnTo>
                  <a:lnTo>
                    <a:pt x="130" y="261"/>
                  </a:lnTo>
                  <a:lnTo>
                    <a:pt x="162" y="255"/>
                  </a:lnTo>
                  <a:lnTo>
                    <a:pt x="183" y="267"/>
                  </a:lnTo>
                  <a:lnTo>
                    <a:pt x="198" y="265"/>
                  </a:lnTo>
                  <a:lnTo>
                    <a:pt x="187" y="257"/>
                  </a:lnTo>
                  <a:lnTo>
                    <a:pt x="219" y="259"/>
                  </a:lnTo>
                  <a:lnTo>
                    <a:pt x="215" y="250"/>
                  </a:lnTo>
                  <a:lnTo>
                    <a:pt x="230" y="261"/>
                  </a:lnTo>
                  <a:lnTo>
                    <a:pt x="236" y="259"/>
                  </a:lnTo>
                  <a:lnTo>
                    <a:pt x="234" y="250"/>
                  </a:lnTo>
                  <a:lnTo>
                    <a:pt x="257" y="259"/>
                  </a:lnTo>
                  <a:lnTo>
                    <a:pt x="257" y="270"/>
                  </a:lnTo>
                  <a:lnTo>
                    <a:pt x="302" y="259"/>
                  </a:lnTo>
                  <a:lnTo>
                    <a:pt x="311" y="244"/>
                  </a:lnTo>
                  <a:lnTo>
                    <a:pt x="292" y="246"/>
                  </a:lnTo>
                  <a:lnTo>
                    <a:pt x="292" y="233"/>
                  </a:lnTo>
                  <a:lnTo>
                    <a:pt x="240" y="231"/>
                  </a:lnTo>
                  <a:lnTo>
                    <a:pt x="306" y="229"/>
                  </a:lnTo>
                  <a:lnTo>
                    <a:pt x="317" y="218"/>
                  </a:lnTo>
                  <a:lnTo>
                    <a:pt x="306" y="205"/>
                  </a:lnTo>
                  <a:lnTo>
                    <a:pt x="345" y="205"/>
                  </a:lnTo>
                  <a:lnTo>
                    <a:pt x="351" y="199"/>
                  </a:lnTo>
                  <a:lnTo>
                    <a:pt x="328" y="197"/>
                  </a:lnTo>
                  <a:lnTo>
                    <a:pt x="360" y="195"/>
                  </a:lnTo>
                  <a:lnTo>
                    <a:pt x="338" y="186"/>
                  </a:lnTo>
                  <a:lnTo>
                    <a:pt x="366" y="180"/>
                  </a:lnTo>
                  <a:lnTo>
                    <a:pt x="364" y="173"/>
                  </a:lnTo>
                  <a:lnTo>
                    <a:pt x="313" y="169"/>
                  </a:lnTo>
                  <a:lnTo>
                    <a:pt x="343" y="163"/>
                  </a:lnTo>
                  <a:lnTo>
                    <a:pt x="313" y="161"/>
                  </a:lnTo>
                  <a:lnTo>
                    <a:pt x="343" y="163"/>
                  </a:lnTo>
                  <a:lnTo>
                    <a:pt x="343" y="163"/>
                  </a:lnTo>
                  <a:lnTo>
                    <a:pt x="366" y="165"/>
                  </a:lnTo>
                  <a:lnTo>
                    <a:pt x="368" y="158"/>
                  </a:lnTo>
                  <a:lnTo>
                    <a:pt x="313" y="156"/>
                  </a:lnTo>
                  <a:lnTo>
                    <a:pt x="385" y="146"/>
                  </a:lnTo>
                  <a:lnTo>
                    <a:pt x="364" y="135"/>
                  </a:lnTo>
                  <a:lnTo>
                    <a:pt x="417" y="139"/>
                  </a:lnTo>
                  <a:lnTo>
                    <a:pt x="432" y="124"/>
                  </a:lnTo>
                  <a:lnTo>
                    <a:pt x="407" y="124"/>
                  </a:lnTo>
                  <a:lnTo>
                    <a:pt x="441" y="122"/>
                  </a:lnTo>
                  <a:lnTo>
                    <a:pt x="436" y="111"/>
                  </a:lnTo>
                  <a:lnTo>
                    <a:pt x="453" y="114"/>
                  </a:lnTo>
                  <a:lnTo>
                    <a:pt x="541" y="71"/>
                  </a:lnTo>
                  <a:lnTo>
                    <a:pt x="443" y="86"/>
                  </a:lnTo>
                  <a:lnTo>
                    <a:pt x="498" y="67"/>
                  </a:lnTo>
                  <a:lnTo>
                    <a:pt x="464" y="69"/>
                  </a:lnTo>
                  <a:lnTo>
                    <a:pt x="458" y="60"/>
                  </a:lnTo>
                  <a:lnTo>
                    <a:pt x="517" y="64"/>
                  </a:lnTo>
                  <a:lnTo>
                    <a:pt x="596" y="41"/>
                  </a:lnTo>
                  <a:lnTo>
                    <a:pt x="594" y="30"/>
                  </a:lnTo>
                  <a:lnTo>
                    <a:pt x="562" y="30"/>
                  </a:lnTo>
                  <a:lnTo>
                    <a:pt x="554" y="13"/>
                  </a:lnTo>
                  <a:lnTo>
                    <a:pt x="464" y="20"/>
                  </a:lnTo>
                  <a:lnTo>
                    <a:pt x="502" y="9"/>
                  </a:lnTo>
                  <a:lnTo>
                    <a:pt x="383" y="0"/>
                  </a:lnTo>
                  <a:lnTo>
                    <a:pt x="375" y="11"/>
                  </a:lnTo>
                  <a:lnTo>
                    <a:pt x="383" y="15"/>
                  </a:lnTo>
                  <a:lnTo>
                    <a:pt x="360" y="7"/>
                  </a:lnTo>
                  <a:lnTo>
                    <a:pt x="306" y="7"/>
                  </a:lnTo>
                  <a:lnTo>
                    <a:pt x="345" y="24"/>
                  </a:lnTo>
                  <a:lnTo>
                    <a:pt x="332" y="30"/>
                  </a:lnTo>
                  <a:lnTo>
                    <a:pt x="313" y="11"/>
                  </a:lnTo>
                  <a:lnTo>
                    <a:pt x="264" y="9"/>
                  </a:lnTo>
                  <a:lnTo>
                    <a:pt x="275" y="17"/>
                  </a:lnTo>
                  <a:lnTo>
                    <a:pt x="236" y="15"/>
                  </a:lnTo>
                  <a:lnTo>
                    <a:pt x="255" y="28"/>
                  </a:lnTo>
                  <a:lnTo>
                    <a:pt x="226" y="20"/>
                  </a:lnTo>
                  <a:lnTo>
                    <a:pt x="234" y="28"/>
                  </a:lnTo>
                  <a:lnTo>
                    <a:pt x="217" y="30"/>
                  </a:lnTo>
                  <a:lnTo>
                    <a:pt x="255" y="47"/>
                  </a:lnTo>
                  <a:lnTo>
                    <a:pt x="174" y="28"/>
                  </a:lnTo>
                  <a:lnTo>
                    <a:pt x="153" y="43"/>
                  </a:lnTo>
                  <a:lnTo>
                    <a:pt x="185" y="49"/>
                  </a:lnTo>
                  <a:lnTo>
                    <a:pt x="130" y="43"/>
                  </a:lnTo>
                  <a:lnTo>
                    <a:pt x="74" y="64"/>
                  </a:lnTo>
                  <a:lnTo>
                    <a:pt x="119" y="64"/>
                  </a:lnTo>
                  <a:lnTo>
                    <a:pt x="102" y="73"/>
                  </a:lnTo>
                  <a:lnTo>
                    <a:pt x="166" y="67"/>
                  </a:lnTo>
                  <a:lnTo>
                    <a:pt x="110" y="73"/>
                  </a:lnTo>
                  <a:lnTo>
                    <a:pt x="128" y="77"/>
                  </a:lnTo>
                  <a:lnTo>
                    <a:pt x="110" y="79"/>
                  </a:lnTo>
                  <a:lnTo>
                    <a:pt x="117" y="86"/>
                  </a:lnTo>
                  <a:lnTo>
                    <a:pt x="200" y="75"/>
                  </a:lnTo>
                  <a:lnTo>
                    <a:pt x="119" y="92"/>
                  </a:lnTo>
                  <a:lnTo>
                    <a:pt x="153" y="105"/>
                  </a:lnTo>
                  <a:lnTo>
                    <a:pt x="185" y="86"/>
                  </a:lnTo>
                  <a:lnTo>
                    <a:pt x="240" y="84"/>
                  </a:lnTo>
                  <a:lnTo>
                    <a:pt x="183" y="90"/>
                  </a:lnTo>
                  <a:lnTo>
                    <a:pt x="170" y="105"/>
                  </a:lnTo>
                  <a:lnTo>
                    <a:pt x="204" y="107"/>
                  </a:lnTo>
                  <a:lnTo>
                    <a:pt x="240" y="92"/>
                  </a:lnTo>
                  <a:lnTo>
                    <a:pt x="215" y="105"/>
                  </a:lnTo>
                  <a:lnTo>
                    <a:pt x="240" y="105"/>
                  </a:lnTo>
                  <a:lnTo>
                    <a:pt x="279" y="94"/>
                  </a:lnTo>
                  <a:lnTo>
                    <a:pt x="275" y="79"/>
                  </a:lnTo>
                  <a:lnTo>
                    <a:pt x="317" y="69"/>
                  </a:lnTo>
                  <a:lnTo>
                    <a:pt x="287" y="94"/>
                  </a:lnTo>
                  <a:lnTo>
                    <a:pt x="353" y="88"/>
                  </a:lnTo>
                  <a:lnTo>
                    <a:pt x="219" y="114"/>
                  </a:lnTo>
                  <a:lnTo>
                    <a:pt x="245" y="137"/>
                  </a:lnTo>
                  <a:lnTo>
                    <a:pt x="253" y="139"/>
                  </a:lnTo>
                  <a:lnTo>
                    <a:pt x="277" y="139"/>
                  </a:lnTo>
                  <a:lnTo>
                    <a:pt x="262" y="146"/>
                  </a:lnTo>
                  <a:lnTo>
                    <a:pt x="253" y="139"/>
                  </a:lnTo>
                  <a:lnTo>
                    <a:pt x="249" y="139"/>
                  </a:lnTo>
                  <a:lnTo>
                    <a:pt x="245" y="137"/>
                  </a:lnTo>
                  <a:lnTo>
                    <a:pt x="211" y="118"/>
                  </a:lnTo>
                  <a:lnTo>
                    <a:pt x="166" y="114"/>
                  </a:lnTo>
                  <a:lnTo>
                    <a:pt x="164" y="124"/>
                  </a:lnTo>
                  <a:lnTo>
                    <a:pt x="185" y="131"/>
                  </a:lnTo>
                  <a:lnTo>
                    <a:pt x="166" y="135"/>
                  </a:lnTo>
                  <a:lnTo>
                    <a:pt x="177" y="141"/>
                  </a:lnTo>
                  <a:lnTo>
                    <a:pt x="149" y="141"/>
                  </a:lnTo>
                  <a:lnTo>
                    <a:pt x="157" y="131"/>
                  </a:lnTo>
                  <a:lnTo>
                    <a:pt x="145" y="124"/>
                  </a:lnTo>
                  <a:lnTo>
                    <a:pt x="149" y="114"/>
                  </a:lnTo>
                  <a:lnTo>
                    <a:pt x="136" y="111"/>
                  </a:lnTo>
                  <a:lnTo>
                    <a:pt x="134" y="124"/>
                  </a:lnTo>
                  <a:lnTo>
                    <a:pt x="123" y="107"/>
                  </a:lnTo>
                  <a:lnTo>
                    <a:pt x="98" y="107"/>
                  </a:lnTo>
                  <a:lnTo>
                    <a:pt x="83" y="84"/>
                  </a:lnTo>
                  <a:lnTo>
                    <a:pt x="30" y="73"/>
                  </a:lnTo>
                  <a:lnTo>
                    <a:pt x="64" y="82"/>
                  </a:lnTo>
                  <a:lnTo>
                    <a:pt x="21" y="88"/>
                  </a:lnTo>
                  <a:lnTo>
                    <a:pt x="47" y="105"/>
                  </a:lnTo>
                  <a:lnTo>
                    <a:pt x="0" y="114"/>
                  </a:lnTo>
                  <a:lnTo>
                    <a:pt x="47" y="122"/>
                  </a:lnTo>
                  <a:close/>
                </a:path>
              </a:pathLst>
            </a:custGeom>
            <a:solidFill>
              <a:srgbClr val="60487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65" name="Freeform 1198">
              <a:extLst>
                <a:ext uri="{FF2B5EF4-FFF2-40B4-BE49-F238E27FC236}">
                  <a16:creationId xmlns:a16="http://schemas.microsoft.com/office/drawing/2014/main" id="{898A14CE-EB84-4DB6-ADC7-EE0CB443BF98}"/>
                </a:ext>
              </a:extLst>
            </p:cNvPr>
            <p:cNvSpPr>
              <a:spLocks/>
            </p:cNvSpPr>
            <p:nvPr/>
          </p:nvSpPr>
          <p:spPr bwMode="auto">
            <a:xfrm>
              <a:off x="1483731" y="6326208"/>
              <a:ext cx="38037" cy="32389"/>
            </a:xfrm>
            <a:custGeom>
              <a:avLst/>
              <a:gdLst>
                <a:gd name="T0" fmla="*/ 38 w 47"/>
                <a:gd name="T1" fmla="*/ 6 h 32"/>
                <a:gd name="T2" fmla="*/ 8 w 47"/>
                <a:gd name="T3" fmla="*/ 0 h 32"/>
                <a:gd name="T4" fmla="*/ 0 w 47"/>
                <a:gd name="T5" fmla="*/ 23 h 32"/>
                <a:gd name="T6" fmla="*/ 47 w 47"/>
                <a:gd name="T7" fmla="*/ 32 h 32"/>
                <a:gd name="T8" fmla="*/ 38 w 47"/>
                <a:gd name="T9" fmla="*/ 6 h 32"/>
              </a:gdLst>
              <a:ahLst/>
              <a:cxnLst>
                <a:cxn ang="0">
                  <a:pos x="T0" y="T1"/>
                </a:cxn>
                <a:cxn ang="0">
                  <a:pos x="T2" y="T3"/>
                </a:cxn>
                <a:cxn ang="0">
                  <a:pos x="T4" y="T5"/>
                </a:cxn>
                <a:cxn ang="0">
                  <a:pos x="T6" y="T7"/>
                </a:cxn>
                <a:cxn ang="0">
                  <a:pos x="T8" y="T9"/>
                </a:cxn>
              </a:cxnLst>
              <a:rect l="0" t="0" r="r" b="b"/>
              <a:pathLst>
                <a:path w="47" h="32">
                  <a:moveTo>
                    <a:pt x="38" y="6"/>
                  </a:moveTo>
                  <a:lnTo>
                    <a:pt x="8" y="0"/>
                  </a:lnTo>
                  <a:lnTo>
                    <a:pt x="0" y="23"/>
                  </a:lnTo>
                  <a:lnTo>
                    <a:pt x="47" y="32"/>
                  </a:lnTo>
                  <a:lnTo>
                    <a:pt x="38" y="6"/>
                  </a:lnTo>
                  <a:close/>
                </a:path>
              </a:pathLst>
            </a:custGeom>
            <a:solidFill>
              <a:srgbClr val="60487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66" name="Freeform 1200">
              <a:extLst>
                <a:ext uri="{FF2B5EF4-FFF2-40B4-BE49-F238E27FC236}">
                  <a16:creationId xmlns:a16="http://schemas.microsoft.com/office/drawing/2014/main" id="{64DCD569-950B-4639-8B59-6EC3F1D934AA}"/>
                </a:ext>
              </a:extLst>
            </p:cNvPr>
            <p:cNvSpPr>
              <a:spLocks/>
            </p:cNvSpPr>
            <p:nvPr/>
          </p:nvSpPr>
          <p:spPr bwMode="auto">
            <a:xfrm>
              <a:off x="1491824" y="6381876"/>
              <a:ext cx="74455" cy="64777"/>
            </a:xfrm>
            <a:custGeom>
              <a:avLst/>
              <a:gdLst>
                <a:gd name="T0" fmla="*/ 92 w 92"/>
                <a:gd name="T1" fmla="*/ 4 h 64"/>
                <a:gd name="T2" fmla="*/ 7 w 92"/>
                <a:gd name="T3" fmla="*/ 0 h 64"/>
                <a:gd name="T4" fmla="*/ 17 w 92"/>
                <a:gd name="T5" fmla="*/ 11 h 64"/>
                <a:gd name="T6" fmla="*/ 0 w 92"/>
                <a:gd name="T7" fmla="*/ 11 h 64"/>
                <a:gd name="T8" fmla="*/ 3 w 92"/>
                <a:gd name="T9" fmla="*/ 41 h 64"/>
                <a:gd name="T10" fmla="*/ 11 w 92"/>
                <a:gd name="T11" fmla="*/ 47 h 64"/>
                <a:gd name="T12" fmla="*/ 9 w 92"/>
                <a:gd name="T13" fmla="*/ 62 h 64"/>
                <a:gd name="T14" fmla="*/ 22 w 92"/>
                <a:gd name="T15" fmla="*/ 64 h 64"/>
                <a:gd name="T16" fmla="*/ 37 w 92"/>
                <a:gd name="T17" fmla="*/ 51 h 64"/>
                <a:gd name="T18" fmla="*/ 22 w 92"/>
                <a:gd name="T19" fmla="*/ 41 h 64"/>
                <a:gd name="T20" fmla="*/ 60 w 92"/>
                <a:gd name="T21" fmla="*/ 41 h 64"/>
                <a:gd name="T22" fmla="*/ 92 w 92"/>
                <a:gd name="T23" fmla="*/ 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2" h="64">
                  <a:moveTo>
                    <a:pt x="92" y="4"/>
                  </a:moveTo>
                  <a:lnTo>
                    <a:pt x="7" y="0"/>
                  </a:lnTo>
                  <a:lnTo>
                    <a:pt x="17" y="11"/>
                  </a:lnTo>
                  <a:lnTo>
                    <a:pt x="0" y="11"/>
                  </a:lnTo>
                  <a:lnTo>
                    <a:pt x="3" y="41"/>
                  </a:lnTo>
                  <a:lnTo>
                    <a:pt x="11" y="47"/>
                  </a:lnTo>
                  <a:lnTo>
                    <a:pt x="9" y="62"/>
                  </a:lnTo>
                  <a:lnTo>
                    <a:pt x="22" y="64"/>
                  </a:lnTo>
                  <a:lnTo>
                    <a:pt x="37" y="51"/>
                  </a:lnTo>
                  <a:lnTo>
                    <a:pt x="22" y="41"/>
                  </a:lnTo>
                  <a:lnTo>
                    <a:pt x="60" y="41"/>
                  </a:lnTo>
                  <a:lnTo>
                    <a:pt x="92" y="4"/>
                  </a:lnTo>
                  <a:close/>
                </a:path>
              </a:pathLst>
            </a:custGeom>
            <a:solidFill>
              <a:srgbClr val="60487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67" name="Freeform 1201">
              <a:extLst>
                <a:ext uri="{FF2B5EF4-FFF2-40B4-BE49-F238E27FC236}">
                  <a16:creationId xmlns:a16="http://schemas.microsoft.com/office/drawing/2014/main" id="{FF996E74-B258-4DA7-A73C-473AC85B4283}"/>
                </a:ext>
              </a:extLst>
            </p:cNvPr>
            <p:cNvSpPr>
              <a:spLocks/>
            </p:cNvSpPr>
            <p:nvPr/>
          </p:nvSpPr>
          <p:spPr bwMode="auto">
            <a:xfrm>
              <a:off x="1569517" y="6385925"/>
              <a:ext cx="394936" cy="350199"/>
            </a:xfrm>
            <a:custGeom>
              <a:avLst/>
              <a:gdLst>
                <a:gd name="T0" fmla="*/ 458 w 488"/>
                <a:gd name="T1" fmla="*/ 212 h 346"/>
                <a:gd name="T2" fmla="*/ 439 w 488"/>
                <a:gd name="T3" fmla="*/ 203 h 346"/>
                <a:gd name="T4" fmla="*/ 411 w 488"/>
                <a:gd name="T5" fmla="*/ 182 h 346"/>
                <a:gd name="T6" fmla="*/ 379 w 488"/>
                <a:gd name="T7" fmla="*/ 152 h 346"/>
                <a:gd name="T8" fmla="*/ 403 w 488"/>
                <a:gd name="T9" fmla="*/ 144 h 346"/>
                <a:gd name="T10" fmla="*/ 390 w 488"/>
                <a:gd name="T11" fmla="*/ 126 h 346"/>
                <a:gd name="T12" fmla="*/ 358 w 488"/>
                <a:gd name="T13" fmla="*/ 124 h 346"/>
                <a:gd name="T14" fmla="*/ 350 w 488"/>
                <a:gd name="T15" fmla="*/ 116 h 346"/>
                <a:gd name="T16" fmla="*/ 333 w 488"/>
                <a:gd name="T17" fmla="*/ 107 h 346"/>
                <a:gd name="T18" fmla="*/ 326 w 488"/>
                <a:gd name="T19" fmla="*/ 103 h 346"/>
                <a:gd name="T20" fmla="*/ 307 w 488"/>
                <a:gd name="T21" fmla="*/ 90 h 346"/>
                <a:gd name="T22" fmla="*/ 318 w 488"/>
                <a:gd name="T23" fmla="*/ 77 h 346"/>
                <a:gd name="T24" fmla="*/ 288 w 488"/>
                <a:gd name="T25" fmla="*/ 84 h 346"/>
                <a:gd name="T26" fmla="*/ 281 w 488"/>
                <a:gd name="T27" fmla="*/ 69 h 346"/>
                <a:gd name="T28" fmla="*/ 269 w 488"/>
                <a:gd name="T29" fmla="*/ 62 h 346"/>
                <a:gd name="T30" fmla="*/ 211 w 488"/>
                <a:gd name="T31" fmla="*/ 37 h 346"/>
                <a:gd name="T32" fmla="*/ 173 w 488"/>
                <a:gd name="T33" fmla="*/ 45 h 346"/>
                <a:gd name="T34" fmla="*/ 160 w 488"/>
                <a:gd name="T35" fmla="*/ 28 h 346"/>
                <a:gd name="T36" fmla="*/ 143 w 488"/>
                <a:gd name="T37" fmla="*/ 5 h 346"/>
                <a:gd name="T38" fmla="*/ 109 w 488"/>
                <a:gd name="T39" fmla="*/ 20 h 346"/>
                <a:gd name="T40" fmla="*/ 105 w 488"/>
                <a:gd name="T41" fmla="*/ 30 h 346"/>
                <a:gd name="T42" fmla="*/ 102 w 488"/>
                <a:gd name="T43" fmla="*/ 37 h 346"/>
                <a:gd name="T44" fmla="*/ 88 w 488"/>
                <a:gd name="T45" fmla="*/ 50 h 346"/>
                <a:gd name="T46" fmla="*/ 90 w 488"/>
                <a:gd name="T47" fmla="*/ 73 h 346"/>
                <a:gd name="T48" fmla="*/ 58 w 488"/>
                <a:gd name="T49" fmla="*/ 90 h 346"/>
                <a:gd name="T50" fmla="*/ 64 w 488"/>
                <a:gd name="T51" fmla="*/ 62 h 346"/>
                <a:gd name="T52" fmla="*/ 85 w 488"/>
                <a:gd name="T53" fmla="*/ 7 h 346"/>
                <a:gd name="T54" fmla="*/ 24 w 488"/>
                <a:gd name="T55" fmla="*/ 13 h 346"/>
                <a:gd name="T56" fmla="*/ 0 w 488"/>
                <a:gd name="T57" fmla="*/ 79 h 346"/>
                <a:gd name="T58" fmla="*/ 11 w 488"/>
                <a:gd name="T59" fmla="*/ 90 h 346"/>
                <a:gd name="T60" fmla="*/ 156 w 488"/>
                <a:gd name="T61" fmla="*/ 131 h 346"/>
                <a:gd name="T62" fmla="*/ 190 w 488"/>
                <a:gd name="T63" fmla="*/ 126 h 346"/>
                <a:gd name="T64" fmla="*/ 211 w 488"/>
                <a:gd name="T65" fmla="*/ 116 h 346"/>
                <a:gd name="T66" fmla="*/ 243 w 488"/>
                <a:gd name="T67" fmla="*/ 144 h 346"/>
                <a:gd name="T68" fmla="*/ 228 w 488"/>
                <a:gd name="T69" fmla="*/ 163 h 346"/>
                <a:gd name="T70" fmla="*/ 258 w 488"/>
                <a:gd name="T71" fmla="*/ 158 h 346"/>
                <a:gd name="T72" fmla="*/ 303 w 488"/>
                <a:gd name="T73" fmla="*/ 201 h 346"/>
                <a:gd name="T74" fmla="*/ 281 w 488"/>
                <a:gd name="T75" fmla="*/ 255 h 346"/>
                <a:gd name="T76" fmla="*/ 203 w 488"/>
                <a:gd name="T77" fmla="*/ 274 h 346"/>
                <a:gd name="T78" fmla="*/ 245 w 488"/>
                <a:gd name="T79" fmla="*/ 274 h 346"/>
                <a:gd name="T80" fmla="*/ 260 w 488"/>
                <a:gd name="T81" fmla="*/ 270 h 346"/>
                <a:gd name="T82" fmla="*/ 292 w 488"/>
                <a:gd name="T83" fmla="*/ 293 h 346"/>
                <a:gd name="T84" fmla="*/ 307 w 488"/>
                <a:gd name="T85" fmla="*/ 304 h 346"/>
                <a:gd name="T86" fmla="*/ 407 w 488"/>
                <a:gd name="T87" fmla="*/ 346 h 346"/>
                <a:gd name="T88" fmla="*/ 431 w 488"/>
                <a:gd name="T89" fmla="*/ 329 h 346"/>
                <a:gd name="T90" fmla="*/ 424 w 488"/>
                <a:gd name="T91" fmla="*/ 289 h 346"/>
                <a:gd name="T92" fmla="*/ 399 w 488"/>
                <a:gd name="T93" fmla="*/ 272 h 346"/>
                <a:gd name="T94" fmla="*/ 377 w 488"/>
                <a:gd name="T95" fmla="*/ 250 h 346"/>
                <a:gd name="T96" fmla="*/ 375 w 488"/>
                <a:gd name="T97" fmla="*/ 227 h 346"/>
                <a:gd name="T98" fmla="*/ 452 w 488"/>
                <a:gd name="T99" fmla="*/ 270 h 346"/>
                <a:gd name="T100" fmla="*/ 469 w 488"/>
                <a:gd name="T101" fmla="*/ 250 h 346"/>
                <a:gd name="T102" fmla="*/ 469 w 488"/>
                <a:gd name="T103" fmla="*/ 229 h 346"/>
                <a:gd name="T104" fmla="*/ 488 w 488"/>
                <a:gd name="T105" fmla="*/ 218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88" h="346">
                  <a:moveTo>
                    <a:pt x="488" y="218"/>
                  </a:moveTo>
                  <a:lnTo>
                    <a:pt x="458" y="212"/>
                  </a:lnTo>
                  <a:lnTo>
                    <a:pt x="460" y="201"/>
                  </a:lnTo>
                  <a:lnTo>
                    <a:pt x="439" y="203"/>
                  </a:lnTo>
                  <a:lnTo>
                    <a:pt x="431" y="180"/>
                  </a:lnTo>
                  <a:lnTo>
                    <a:pt x="411" y="182"/>
                  </a:lnTo>
                  <a:lnTo>
                    <a:pt x="369" y="163"/>
                  </a:lnTo>
                  <a:lnTo>
                    <a:pt x="379" y="152"/>
                  </a:lnTo>
                  <a:lnTo>
                    <a:pt x="367" y="146"/>
                  </a:lnTo>
                  <a:lnTo>
                    <a:pt x="403" y="144"/>
                  </a:lnTo>
                  <a:lnTo>
                    <a:pt x="360" y="135"/>
                  </a:lnTo>
                  <a:lnTo>
                    <a:pt x="390" y="126"/>
                  </a:lnTo>
                  <a:lnTo>
                    <a:pt x="373" y="114"/>
                  </a:lnTo>
                  <a:lnTo>
                    <a:pt x="358" y="124"/>
                  </a:lnTo>
                  <a:lnTo>
                    <a:pt x="364" y="116"/>
                  </a:lnTo>
                  <a:lnTo>
                    <a:pt x="350" y="116"/>
                  </a:lnTo>
                  <a:lnTo>
                    <a:pt x="367" y="105"/>
                  </a:lnTo>
                  <a:lnTo>
                    <a:pt x="333" y="107"/>
                  </a:lnTo>
                  <a:lnTo>
                    <a:pt x="343" y="97"/>
                  </a:lnTo>
                  <a:lnTo>
                    <a:pt x="326" y="103"/>
                  </a:lnTo>
                  <a:lnTo>
                    <a:pt x="330" y="90"/>
                  </a:lnTo>
                  <a:lnTo>
                    <a:pt x="307" y="90"/>
                  </a:lnTo>
                  <a:lnTo>
                    <a:pt x="322" y="88"/>
                  </a:lnTo>
                  <a:lnTo>
                    <a:pt x="318" y="77"/>
                  </a:lnTo>
                  <a:lnTo>
                    <a:pt x="298" y="71"/>
                  </a:lnTo>
                  <a:lnTo>
                    <a:pt x="288" y="84"/>
                  </a:lnTo>
                  <a:lnTo>
                    <a:pt x="273" y="77"/>
                  </a:lnTo>
                  <a:lnTo>
                    <a:pt x="281" y="69"/>
                  </a:lnTo>
                  <a:lnTo>
                    <a:pt x="256" y="73"/>
                  </a:lnTo>
                  <a:lnTo>
                    <a:pt x="269" y="62"/>
                  </a:lnTo>
                  <a:lnTo>
                    <a:pt x="252" y="45"/>
                  </a:lnTo>
                  <a:lnTo>
                    <a:pt x="211" y="37"/>
                  </a:lnTo>
                  <a:lnTo>
                    <a:pt x="186" y="54"/>
                  </a:lnTo>
                  <a:lnTo>
                    <a:pt x="173" y="45"/>
                  </a:lnTo>
                  <a:lnTo>
                    <a:pt x="154" y="62"/>
                  </a:lnTo>
                  <a:lnTo>
                    <a:pt x="160" y="28"/>
                  </a:lnTo>
                  <a:lnTo>
                    <a:pt x="145" y="22"/>
                  </a:lnTo>
                  <a:lnTo>
                    <a:pt x="143" y="5"/>
                  </a:lnTo>
                  <a:lnTo>
                    <a:pt x="124" y="7"/>
                  </a:lnTo>
                  <a:lnTo>
                    <a:pt x="109" y="20"/>
                  </a:lnTo>
                  <a:lnTo>
                    <a:pt x="85" y="17"/>
                  </a:lnTo>
                  <a:lnTo>
                    <a:pt x="105" y="30"/>
                  </a:lnTo>
                  <a:lnTo>
                    <a:pt x="75" y="28"/>
                  </a:lnTo>
                  <a:lnTo>
                    <a:pt x="102" y="37"/>
                  </a:lnTo>
                  <a:lnTo>
                    <a:pt x="73" y="32"/>
                  </a:lnTo>
                  <a:lnTo>
                    <a:pt x="88" y="50"/>
                  </a:lnTo>
                  <a:lnTo>
                    <a:pt x="68" y="60"/>
                  </a:lnTo>
                  <a:lnTo>
                    <a:pt x="90" y="73"/>
                  </a:lnTo>
                  <a:lnTo>
                    <a:pt x="88" y="90"/>
                  </a:lnTo>
                  <a:lnTo>
                    <a:pt x="58" y="90"/>
                  </a:lnTo>
                  <a:lnTo>
                    <a:pt x="85" y="84"/>
                  </a:lnTo>
                  <a:lnTo>
                    <a:pt x="64" y="62"/>
                  </a:lnTo>
                  <a:lnTo>
                    <a:pt x="56" y="41"/>
                  </a:lnTo>
                  <a:lnTo>
                    <a:pt x="85" y="7"/>
                  </a:lnTo>
                  <a:lnTo>
                    <a:pt x="58" y="0"/>
                  </a:lnTo>
                  <a:lnTo>
                    <a:pt x="24" y="13"/>
                  </a:lnTo>
                  <a:lnTo>
                    <a:pt x="2" y="41"/>
                  </a:lnTo>
                  <a:lnTo>
                    <a:pt x="0" y="79"/>
                  </a:lnTo>
                  <a:lnTo>
                    <a:pt x="49" y="92"/>
                  </a:lnTo>
                  <a:lnTo>
                    <a:pt x="11" y="90"/>
                  </a:lnTo>
                  <a:lnTo>
                    <a:pt x="32" y="114"/>
                  </a:lnTo>
                  <a:lnTo>
                    <a:pt x="156" y="131"/>
                  </a:lnTo>
                  <a:lnTo>
                    <a:pt x="143" y="120"/>
                  </a:lnTo>
                  <a:lnTo>
                    <a:pt x="190" y="126"/>
                  </a:lnTo>
                  <a:lnTo>
                    <a:pt x="183" y="109"/>
                  </a:lnTo>
                  <a:lnTo>
                    <a:pt x="211" y="116"/>
                  </a:lnTo>
                  <a:lnTo>
                    <a:pt x="211" y="129"/>
                  </a:lnTo>
                  <a:lnTo>
                    <a:pt x="243" y="144"/>
                  </a:lnTo>
                  <a:lnTo>
                    <a:pt x="228" y="150"/>
                  </a:lnTo>
                  <a:lnTo>
                    <a:pt x="228" y="163"/>
                  </a:lnTo>
                  <a:lnTo>
                    <a:pt x="269" y="150"/>
                  </a:lnTo>
                  <a:lnTo>
                    <a:pt x="258" y="158"/>
                  </a:lnTo>
                  <a:lnTo>
                    <a:pt x="275" y="161"/>
                  </a:lnTo>
                  <a:lnTo>
                    <a:pt x="303" y="201"/>
                  </a:lnTo>
                  <a:lnTo>
                    <a:pt x="264" y="233"/>
                  </a:lnTo>
                  <a:lnTo>
                    <a:pt x="281" y="255"/>
                  </a:lnTo>
                  <a:lnTo>
                    <a:pt x="215" y="255"/>
                  </a:lnTo>
                  <a:lnTo>
                    <a:pt x="203" y="274"/>
                  </a:lnTo>
                  <a:lnTo>
                    <a:pt x="228" y="287"/>
                  </a:lnTo>
                  <a:lnTo>
                    <a:pt x="245" y="274"/>
                  </a:lnTo>
                  <a:lnTo>
                    <a:pt x="260" y="280"/>
                  </a:lnTo>
                  <a:lnTo>
                    <a:pt x="260" y="270"/>
                  </a:lnTo>
                  <a:lnTo>
                    <a:pt x="284" y="274"/>
                  </a:lnTo>
                  <a:lnTo>
                    <a:pt x="292" y="293"/>
                  </a:lnTo>
                  <a:lnTo>
                    <a:pt x="320" y="304"/>
                  </a:lnTo>
                  <a:lnTo>
                    <a:pt x="307" y="304"/>
                  </a:lnTo>
                  <a:lnTo>
                    <a:pt x="320" y="321"/>
                  </a:lnTo>
                  <a:lnTo>
                    <a:pt x="407" y="346"/>
                  </a:lnTo>
                  <a:lnTo>
                    <a:pt x="360" y="299"/>
                  </a:lnTo>
                  <a:lnTo>
                    <a:pt x="431" y="329"/>
                  </a:lnTo>
                  <a:lnTo>
                    <a:pt x="439" y="299"/>
                  </a:lnTo>
                  <a:lnTo>
                    <a:pt x="424" y="289"/>
                  </a:lnTo>
                  <a:lnTo>
                    <a:pt x="426" y="276"/>
                  </a:lnTo>
                  <a:lnTo>
                    <a:pt x="399" y="272"/>
                  </a:lnTo>
                  <a:lnTo>
                    <a:pt x="388" y="248"/>
                  </a:lnTo>
                  <a:lnTo>
                    <a:pt x="377" y="250"/>
                  </a:lnTo>
                  <a:lnTo>
                    <a:pt x="390" y="238"/>
                  </a:lnTo>
                  <a:lnTo>
                    <a:pt x="375" y="227"/>
                  </a:lnTo>
                  <a:lnTo>
                    <a:pt x="396" y="223"/>
                  </a:lnTo>
                  <a:lnTo>
                    <a:pt x="452" y="270"/>
                  </a:lnTo>
                  <a:lnTo>
                    <a:pt x="454" y="244"/>
                  </a:lnTo>
                  <a:lnTo>
                    <a:pt x="469" y="250"/>
                  </a:lnTo>
                  <a:lnTo>
                    <a:pt x="475" y="238"/>
                  </a:lnTo>
                  <a:lnTo>
                    <a:pt x="469" y="229"/>
                  </a:lnTo>
                  <a:lnTo>
                    <a:pt x="484" y="231"/>
                  </a:lnTo>
                  <a:lnTo>
                    <a:pt x="488" y="218"/>
                  </a:lnTo>
                  <a:close/>
                </a:path>
              </a:pathLst>
            </a:custGeom>
            <a:solidFill>
              <a:srgbClr val="60487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68" name="Freeform 1202">
              <a:extLst>
                <a:ext uri="{FF2B5EF4-FFF2-40B4-BE49-F238E27FC236}">
                  <a16:creationId xmlns:a16="http://schemas.microsoft.com/office/drawing/2014/main" id="{3F1C02C6-CE25-4BF7-B789-8C38819C7E33}"/>
                </a:ext>
              </a:extLst>
            </p:cNvPr>
            <p:cNvSpPr>
              <a:spLocks/>
            </p:cNvSpPr>
            <p:nvPr/>
          </p:nvSpPr>
          <p:spPr bwMode="auto">
            <a:xfrm>
              <a:off x="1609172" y="6628838"/>
              <a:ext cx="91450" cy="77934"/>
            </a:xfrm>
            <a:custGeom>
              <a:avLst/>
              <a:gdLst>
                <a:gd name="T0" fmla="*/ 39 w 113"/>
                <a:gd name="T1" fmla="*/ 17 h 77"/>
                <a:gd name="T2" fmla="*/ 26 w 113"/>
                <a:gd name="T3" fmla="*/ 0 h 77"/>
                <a:gd name="T4" fmla="*/ 17 w 113"/>
                <a:gd name="T5" fmla="*/ 47 h 77"/>
                <a:gd name="T6" fmla="*/ 0 w 113"/>
                <a:gd name="T7" fmla="*/ 62 h 77"/>
                <a:gd name="T8" fmla="*/ 26 w 113"/>
                <a:gd name="T9" fmla="*/ 55 h 77"/>
                <a:gd name="T10" fmla="*/ 32 w 113"/>
                <a:gd name="T11" fmla="*/ 77 h 77"/>
                <a:gd name="T12" fmla="*/ 62 w 113"/>
                <a:gd name="T13" fmla="*/ 51 h 77"/>
                <a:gd name="T14" fmla="*/ 107 w 113"/>
                <a:gd name="T15" fmla="*/ 68 h 77"/>
                <a:gd name="T16" fmla="*/ 113 w 113"/>
                <a:gd name="T17" fmla="*/ 55 h 77"/>
                <a:gd name="T18" fmla="*/ 64 w 113"/>
                <a:gd name="T19" fmla="*/ 21 h 77"/>
                <a:gd name="T20" fmla="*/ 39 w 113"/>
                <a:gd name="T21" fmla="*/ 1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77">
                  <a:moveTo>
                    <a:pt x="39" y="17"/>
                  </a:moveTo>
                  <a:lnTo>
                    <a:pt x="26" y="0"/>
                  </a:lnTo>
                  <a:lnTo>
                    <a:pt x="17" y="47"/>
                  </a:lnTo>
                  <a:lnTo>
                    <a:pt x="0" y="62"/>
                  </a:lnTo>
                  <a:lnTo>
                    <a:pt x="26" y="55"/>
                  </a:lnTo>
                  <a:lnTo>
                    <a:pt x="32" y="77"/>
                  </a:lnTo>
                  <a:lnTo>
                    <a:pt x="62" y="51"/>
                  </a:lnTo>
                  <a:lnTo>
                    <a:pt x="107" y="68"/>
                  </a:lnTo>
                  <a:lnTo>
                    <a:pt x="113" y="55"/>
                  </a:lnTo>
                  <a:lnTo>
                    <a:pt x="64" y="21"/>
                  </a:lnTo>
                  <a:lnTo>
                    <a:pt x="39" y="17"/>
                  </a:lnTo>
                  <a:close/>
                </a:path>
              </a:pathLst>
            </a:custGeom>
            <a:solidFill>
              <a:srgbClr val="60487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69" name="Freeform 1211">
              <a:extLst>
                <a:ext uri="{FF2B5EF4-FFF2-40B4-BE49-F238E27FC236}">
                  <a16:creationId xmlns:a16="http://schemas.microsoft.com/office/drawing/2014/main" id="{231EF4A2-5006-43EF-BF59-74108B67065A}"/>
                </a:ext>
              </a:extLst>
            </p:cNvPr>
            <p:cNvSpPr>
              <a:spLocks noEditPoints="1"/>
            </p:cNvSpPr>
            <p:nvPr/>
          </p:nvSpPr>
          <p:spPr bwMode="auto">
            <a:xfrm>
              <a:off x="493962" y="6446654"/>
              <a:ext cx="1549802" cy="1076912"/>
            </a:xfrm>
            <a:custGeom>
              <a:avLst/>
              <a:gdLst>
                <a:gd name="T0" fmla="*/ 1747 w 1915"/>
                <a:gd name="T1" fmla="*/ 590 h 1064"/>
                <a:gd name="T2" fmla="*/ 1915 w 1915"/>
                <a:gd name="T3" fmla="*/ 502 h 1064"/>
                <a:gd name="T4" fmla="*/ 1847 w 1915"/>
                <a:gd name="T5" fmla="*/ 462 h 1064"/>
                <a:gd name="T6" fmla="*/ 1800 w 1915"/>
                <a:gd name="T7" fmla="*/ 383 h 1064"/>
                <a:gd name="T8" fmla="*/ 1766 w 1915"/>
                <a:gd name="T9" fmla="*/ 329 h 1064"/>
                <a:gd name="T10" fmla="*/ 1700 w 1915"/>
                <a:gd name="T11" fmla="*/ 383 h 1064"/>
                <a:gd name="T12" fmla="*/ 1681 w 1915"/>
                <a:gd name="T13" fmla="*/ 336 h 1064"/>
                <a:gd name="T14" fmla="*/ 1544 w 1915"/>
                <a:gd name="T15" fmla="*/ 297 h 1064"/>
                <a:gd name="T16" fmla="*/ 1566 w 1915"/>
                <a:gd name="T17" fmla="*/ 430 h 1064"/>
                <a:gd name="T18" fmla="*/ 1474 w 1915"/>
                <a:gd name="T19" fmla="*/ 524 h 1064"/>
                <a:gd name="T20" fmla="*/ 1285 w 1915"/>
                <a:gd name="T21" fmla="*/ 412 h 1064"/>
                <a:gd name="T22" fmla="*/ 1289 w 1915"/>
                <a:gd name="T23" fmla="*/ 265 h 1064"/>
                <a:gd name="T24" fmla="*/ 1346 w 1915"/>
                <a:gd name="T25" fmla="*/ 197 h 1064"/>
                <a:gd name="T26" fmla="*/ 1476 w 1915"/>
                <a:gd name="T27" fmla="*/ 148 h 1064"/>
                <a:gd name="T28" fmla="*/ 1404 w 1915"/>
                <a:gd name="T29" fmla="*/ 103 h 1064"/>
                <a:gd name="T30" fmla="*/ 1306 w 1915"/>
                <a:gd name="T31" fmla="*/ 81 h 1064"/>
                <a:gd name="T32" fmla="*/ 1242 w 1915"/>
                <a:gd name="T33" fmla="*/ 0 h 1064"/>
                <a:gd name="T34" fmla="*/ 1236 w 1915"/>
                <a:gd name="T35" fmla="*/ 118 h 1064"/>
                <a:gd name="T36" fmla="*/ 1195 w 1915"/>
                <a:gd name="T37" fmla="*/ 124 h 1064"/>
                <a:gd name="T38" fmla="*/ 1118 w 1915"/>
                <a:gd name="T39" fmla="*/ 128 h 1064"/>
                <a:gd name="T40" fmla="*/ 1035 w 1915"/>
                <a:gd name="T41" fmla="*/ 145 h 1064"/>
                <a:gd name="T42" fmla="*/ 858 w 1915"/>
                <a:gd name="T43" fmla="*/ 92 h 1064"/>
                <a:gd name="T44" fmla="*/ 631 w 1915"/>
                <a:gd name="T45" fmla="*/ 77 h 1064"/>
                <a:gd name="T46" fmla="*/ 279 w 1915"/>
                <a:gd name="T47" fmla="*/ 49 h 1064"/>
                <a:gd name="T48" fmla="*/ 141 w 1915"/>
                <a:gd name="T49" fmla="*/ 39 h 1064"/>
                <a:gd name="T50" fmla="*/ 34 w 1915"/>
                <a:gd name="T51" fmla="*/ 107 h 1064"/>
                <a:gd name="T52" fmla="*/ 75 w 1915"/>
                <a:gd name="T53" fmla="*/ 178 h 1064"/>
                <a:gd name="T54" fmla="*/ 92 w 1915"/>
                <a:gd name="T55" fmla="*/ 227 h 1064"/>
                <a:gd name="T56" fmla="*/ 49 w 1915"/>
                <a:gd name="T57" fmla="*/ 312 h 1064"/>
                <a:gd name="T58" fmla="*/ 98 w 1915"/>
                <a:gd name="T59" fmla="*/ 333 h 1064"/>
                <a:gd name="T60" fmla="*/ 160 w 1915"/>
                <a:gd name="T61" fmla="*/ 417 h 1064"/>
                <a:gd name="T62" fmla="*/ 151 w 1915"/>
                <a:gd name="T63" fmla="*/ 421 h 1064"/>
                <a:gd name="T64" fmla="*/ 317 w 1915"/>
                <a:gd name="T65" fmla="*/ 299 h 1064"/>
                <a:gd name="T66" fmla="*/ 339 w 1915"/>
                <a:gd name="T67" fmla="*/ 323 h 1064"/>
                <a:gd name="T68" fmla="*/ 484 w 1915"/>
                <a:gd name="T69" fmla="*/ 336 h 1064"/>
                <a:gd name="T70" fmla="*/ 511 w 1915"/>
                <a:gd name="T71" fmla="*/ 355 h 1064"/>
                <a:gd name="T72" fmla="*/ 565 w 1915"/>
                <a:gd name="T73" fmla="*/ 376 h 1064"/>
                <a:gd name="T74" fmla="*/ 628 w 1915"/>
                <a:gd name="T75" fmla="*/ 436 h 1064"/>
                <a:gd name="T76" fmla="*/ 694 w 1915"/>
                <a:gd name="T77" fmla="*/ 541 h 1064"/>
                <a:gd name="T78" fmla="*/ 1244 w 1915"/>
                <a:gd name="T79" fmla="*/ 588 h 1064"/>
                <a:gd name="T80" fmla="*/ 765 w 1915"/>
                <a:gd name="T81" fmla="*/ 656 h 1064"/>
                <a:gd name="T82" fmla="*/ 869 w 1915"/>
                <a:gd name="T83" fmla="*/ 929 h 1064"/>
                <a:gd name="T84" fmla="*/ 1208 w 1915"/>
                <a:gd name="T85" fmla="*/ 1017 h 1064"/>
                <a:gd name="T86" fmla="*/ 1363 w 1915"/>
                <a:gd name="T87" fmla="*/ 959 h 1064"/>
                <a:gd name="T88" fmla="*/ 1476 w 1915"/>
                <a:gd name="T89" fmla="*/ 959 h 1064"/>
                <a:gd name="T90" fmla="*/ 1566 w 1915"/>
                <a:gd name="T91" fmla="*/ 820 h 1064"/>
                <a:gd name="T92" fmla="*/ 1674 w 1915"/>
                <a:gd name="T93" fmla="*/ 750 h 1064"/>
                <a:gd name="T94" fmla="*/ 1787 w 1915"/>
                <a:gd name="T95" fmla="*/ 673 h 1064"/>
                <a:gd name="T96" fmla="*/ 460 w 1915"/>
                <a:gd name="T97" fmla="*/ 329 h 1064"/>
                <a:gd name="T98" fmla="*/ 1395 w 1915"/>
                <a:gd name="T99" fmla="*/ 688 h 1064"/>
                <a:gd name="T100" fmla="*/ 1427 w 1915"/>
                <a:gd name="T101" fmla="*/ 650 h 1064"/>
                <a:gd name="T102" fmla="*/ 1253 w 1915"/>
                <a:gd name="T103" fmla="*/ 600 h 1064"/>
                <a:gd name="T104" fmla="*/ 1423 w 1915"/>
                <a:gd name="T105" fmla="*/ 650 h 1064"/>
                <a:gd name="T106" fmla="*/ 1453 w 1915"/>
                <a:gd name="T107" fmla="*/ 701 h 1064"/>
                <a:gd name="T108" fmla="*/ 1451 w 1915"/>
                <a:gd name="T109" fmla="*/ 752 h 1064"/>
                <a:gd name="T110" fmla="*/ 1659 w 1915"/>
                <a:gd name="T111" fmla="*/ 675 h 1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15" h="1064">
                  <a:moveTo>
                    <a:pt x="1832" y="639"/>
                  </a:moveTo>
                  <a:lnTo>
                    <a:pt x="1819" y="669"/>
                  </a:lnTo>
                  <a:lnTo>
                    <a:pt x="1774" y="660"/>
                  </a:lnTo>
                  <a:lnTo>
                    <a:pt x="1753" y="637"/>
                  </a:lnTo>
                  <a:lnTo>
                    <a:pt x="1760" y="622"/>
                  </a:lnTo>
                  <a:lnTo>
                    <a:pt x="1732" y="615"/>
                  </a:lnTo>
                  <a:lnTo>
                    <a:pt x="1768" y="605"/>
                  </a:lnTo>
                  <a:lnTo>
                    <a:pt x="1747" y="590"/>
                  </a:lnTo>
                  <a:lnTo>
                    <a:pt x="1689" y="609"/>
                  </a:lnTo>
                  <a:lnTo>
                    <a:pt x="1653" y="643"/>
                  </a:lnTo>
                  <a:lnTo>
                    <a:pt x="1689" y="598"/>
                  </a:lnTo>
                  <a:lnTo>
                    <a:pt x="1736" y="568"/>
                  </a:lnTo>
                  <a:lnTo>
                    <a:pt x="1843" y="568"/>
                  </a:lnTo>
                  <a:lnTo>
                    <a:pt x="1915" y="524"/>
                  </a:lnTo>
                  <a:lnTo>
                    <a:pt x="1904" y="502"/>
                  </a:lnTo>
                  <a:lnTo>
                    <a:pt x="1915" y="502"/>
                  </a:lnTo>
                  <a:lnTo>
                    <a:pt x="1913" y="492"/>
                  </a:lnTo>
                  <a:lnTo>
                    <a:pt x="1889" y="496"/>
                  </a:lnTo>
                  <a:lnTo>
                    <a:pt x="1889" y="479"/>
                  </a:lnTo>
                  <a:lnTo>
                    <a:pt x="1836" y="500"/>
                  </a:lnTo>
                  <a:lnTo>
                    <a:pt x="1823" y="489"/>
                  </a:lnTo>
                  <a:lnTo>
                    <a:pt x="1885" y="470"/>
                  </a:lnTo>
                  <a:lnTo>
                    <a:pt x="1857" y="453"/>
                  </a:lnTo>
                  <a:lnTo>
                    <a:pt x="1847" y="462"/>
                  </a:lnTo>
                  <a:lnTo>
                    <a:pt x="1836" y="440"/>
                  </a:lnTo>
                  <a:lnTo>
                    <a:pt x="1806" y="430"/>
                  </a:lnTo>
                  <a:lnTo>
                    <a:pt x="1811" y="421"/>
                  </a:lnTo>
                  <a:lnTo>
                    <a:pt x="1791" y="421"/>
                  </a:lnTo>
                  <a:lnTo>
                    <a:pt x="1819" y="410"/>
                  </a:lnTo>
                  <a:lnTo>
                    <a:pt x="1802" y="402"/>
                  </a:lnTo>
                  <a:lnTo>
                    <a:pt x="1809" y="395"/>
                  </a:lnTo>
                  <a:lnTo>
                    <a:pt x="1800" y="383"/>
                  </a:lnTo>
                  <a:lnTo>
                    <a:pt x="1787" y="385"/>
                  </a:lnTo>
                  <a:lnTo>
                    <a:pt x="1798" y="376"/>
                  </a:lnTo>
                  <a:lnTo>
                    <a:pt x="1781" y="374"/>
                  </a:lnTo>
                  <a:lnTo>
                    <a:pt x="1794" y="372"/>
                  </a:lnTo>
                  <a:lnTo>
                    <a:pt x="1787" y="361"/>
                  </a:lnTo>
                  <a:lnTo>
                    <a:pt x="1768" y="363"/>
                  </a:lnTo>
                  <a:lnTo>
                    <a:pt x="1785" y="357"/>
                  </a:lnTo>
                  <a:lnTo>
                    <a:pt x="1766" y="329"/>
                  </a:lnTo>
                  <a:lnTo>
                    <a:pt x="1747" y="344"/>
                  </a:lnTo>
                  <a:lnTo>
                    <a:pt x="1753" y="351"/>
                  </a:lnTo>
                  <a:lnTo>
                    <a:pt x="1736" y="376"/>
                  </a:lnTo>
                  <a:lnTo>
                    <a:pt x="1732" y="365"/>
                  </a:lnTo>
                  <a:lnTo>
                    <a:pt x="1708" y="385"/>
                  </a:lnTo>
                  <a:lnTo>
                    <a:pt x="1706" y="372"/>
                  </a:lnTo>
                  <a:lnTo>
                    <a:pt x="1700" y="378"/>
                  </a:lnTo>
                  <a:lnTo>
                    <a:pt x="1700" y="383"/>
                  </a:lnTo>
                  <a:lnTo>
                    <a:pt x="1683" y="391"/>
                  </a:lnTo>
                  <a:lnTo>
                    <a:pt x="1700" y="378"/>
                  </a:lnTo>
                  <a:lnTo>
                    <a:pt x="1698" y="365"/>
                  </a:lnTo>
                  <a:lnTo>
                    <a:pt x="1657" y="376"/>
                  </a:lnTo>
                  <a:lnTo>
                    <a:pt x="1685" y="355"/>
                  </a:lnTo>
                  <a:lnTo>
                    <a:pt x="1676" y="340"/>
                  </a:lnTo>
                  <a:lnTo>
                    <a:pt x="1651" y="336"/>
                  </a:lnTo>
                  <a:lnTo>
                    <a:pt x="1681" y="336"/>
                  </a:lnTo>
                  <a:lnTo>
                    <a:pt x="1679" y="310"/>
                  </a:lnTo>
                  <a:lnTo>
                    <a:pt x="1644" y="308"/>
                  </a:lnTo>
                  <a:lnTo>
                    <a:pt x="1644" y="297"/>
                  </a:lnTo>
                  <a:lnTo>
                    <a:pt x="1604" y="274"/>
                  </a:lnTo>
                  <a:lnTo>
                    <a:pt x="1585" y="282"/>
                  </a:lnTo>
                  <a:lnTo>
                    <a:pt x="1538" y="272"/>
                  </a:lnTo>
                  <a:lnTo>
                    <a:pt x="1529" y="286"/>
                  </a:lnTo>
                  <a:lnTo>
                    <a:pt x="1544" y="297"/>
                  </a:lnTo>
                  <a:lnTo>
                    <a:pt x="1532" y="316"/>
                  </a:lnTo>
                  <a:lnTo>
                    <a:pt x="1544" y="318"/>
                  </a:lnTo>
                  <a:lnTo>
                    <a:pt x="1540" y="336"/>
                  </a:lnTo>
                  <a:lnTo>
                    <a:pt x="1551" y="346"/>
                  </a:lnTo>
                  <a:lnTo>
                    <a:pt x="1521" y="368"/>
                  </a:lnTo>
                  <a:lnTo>
                    <a:pt x="1542" y="378"/>
                  </a:lnTo>
                  <a:lnTo>
                    <a:pt x="1557" y="430"/>
                  </a:lnTo>
                  <a:lnTo>
                    <a:pt x="1566" y="430"/>
                  </a:lnTo>
                  <a:lnTo>
                    <a:pt x="1504" y="470"/>
                  </a:lnTo>
                  <a:lnTo>
                    <a:pt x="1523" y="517"/>
                  </a:lnTo>
                  <a:lnTo>
                    <a:pt x="1536" y="524"/>
                  </a:lnTo>
                  <a:lnTo>
                    <a:pt x="1504" y="549"/>
                  </a:lnTo>
                  <a:lnTo>
                    <a:pt x="1480" y="551"/>
                  </a:lnTo>
                  <a:lnTo>
                    <a:pt x="1489" y="536"/>
                  </a:lnTo>
                  <a:lnTo>
                    <a:pt x="1463" y="526"/>
                  </a:lnTo>
                  <a:lnTo>
                    <a:pt x="1474" y="524"/>
                  </a:lnTo>
                  <a:lnTo>
                    <a:pt x="1459" y="506"/>
                  </a:lnTo>
                  <a:lnTo>
                    <a:pt x="1459" y="455"/>
                  </a:lnTo>
                  <a:lnTo>
                    <a:pt x="1410" y="453"/>
                  </a:lnTo>
                  <a:lnTo>
                    <a:pt x="1404" y="464"/>
                  </a:lnTo>
                  <a:lnTo>
                    <a:pt x="1408" y="449"/>
                  </a:lnTo>
                  <a:lnTo>
                    <a:pt x="1342" y="417"/>
                  </a:lnTo>
                  <a:lnTo>
                    <a:pt x="1312" y="404"/>
                  </a:lnTo>
                  <a:lnTo>
                    <a:pt x="1285" y="412"/>
                  </a:lnTo>
                  <a:lnTo>
                    <a:pt x="1276" y="368"/>
                  </a:lnTo>
                  <a:lnTo>
                    <a:pt x="1257" y="374"/>
                  </a:lnTo>
                  <a:lnTo>
                    <a:pt x="1244" y="361"/>
                  </a:lnTo>
                  <a:lnTo>
                    <a:pt x="1250" y="301"/>
                  </a:lnTo>
                  <a:lnTo>
                    <a:pt x="1287" y="284"/>
                  </a:lnTo>
                  <a:lnTo>
                    <a:pt x="1287" y="269"/>
                  </a:lnTo>
                  <a:lnTo>
                    <a:pt x="1295" y="269"/>
                  </a:lnTo>
                  <a:lnTo>
                    <a:pt x="1289" y="265"/>
                  </a:lnTo>
                  <a:lnTo>
                    <a:pt x="1321" y="261"/>
                  </a:lnTo>
                  <a:lnTo>
                    <a:pt x="1316" y="248"/>
                  </a:lnTo>
                  <a:lnTo>
                    <a:pt x="1272" y="233"/>
                  </a:lnTo>
                  <a:lnTo>
                    <a:pt x="1319" y="248"/>
                  </a:lnTo>
                  <a:lnTo>
                    <a:pt x="1331" y="229"/>
                  </a:lnTo>
                  <a:lnTo>
                    <a:pt x="1359" y="231"/>
                  </a:lnTo>
                  <a:lnTo>
                    <a:pt x="1382" y="199"/>
                  </a:lnTo>
                  <a:lnTo>
                    <a:pt x="1346" y="197"/>
                  </a:lnTo>
                  <a:lnTo>
                    <a:pt x="1329" y="180"/>
                  </a:lnTo>
                  <a:lnTo>
                    <a:pt x="1378" y="195"/>
                  </a:lnTo>
                  <a:lnTo>
                    <a:pt x="1400" y="175"/>
                  </a:lnTo>
                  <a:lnTo>
                    <a:pt x="1389" y="163"/>
                  </a:lnTo>
                  <a:lnTo>
                    <a:pt x="1438" y="171"/>
                  </a:lnTo>
                  <a:lnTo>
                    <a:pt x="1434" y="158"/>
                  </a:lnTo>
                  <a:lnTo>
                    <a:pt x="1444" y="167"/>
                  </a:lnTo>
                  <a:lnTo>
                    <a:pt x="1476" y="148"/>
                  </a:lnTo>
                  <a:lnTo>
                    <a:pt x="1457" y="107"/>
                  </a:lnTo>
                  <a:lnTo>
                    <a:pt x="1478" y="103"/>
                  </a:lnTo>
                  <a:lnTo>
                    <a:pt x="1468" y="96"/>
                  </a:lnTo>
                  <a:lnTo>
                    <a:pt x="1476" y="88"/>
                  </a:lnTo>
                  <a:lnTo>
                    <a:pt x="1457" y="71"/>
                  </a:lnTo>
                  <a:lnTo>
                    <a:pt x="1408" y="66"/>
                  </a:lnTo>
                  <a:lnTo>
                    <a:pt x="1421" y="98"/>
                  </a:lnTo>
                  <a:lnTo>
                    <a:pt x="1404" y="103"/>
                  </a:lnTo>
                  <a:lnTo>
                    <a:pt x="1389" y="137"/>
                  </a:lnTo>
                  <a:lnTo>
                    <a:pt x="1376" y="143"/>
                  </a:lnTo>
                  <a:lnTo>
                    <a:pt x="1357" y="120"/>
                  </a:lnTo>
                  <a:lnTo>
                    <a:pt x="1368" y="113"/>
                  </a:lnTo>
                  <a:lnTo>
                    <a:pt x="1361" y="96"/>
                  </a:lnTo>
                  <a:lnTo>
                    <a:pt x="1340" y="84"/>
                  </a:lnTo>
                  <a:lnTo>
                    <a:pt x="1325" y="113"/>
                  </a:lnTo>
                  <a:lnTo>
                    <a:pt x="1306" y="81"/>
                  </a:lnTo>
                  <a:lnTo>
                    <a:pt x="1316" y="77"/>
                  </a:lnTo>
                  <a:lnTo>
                    <a:pt x="1285" y="71"/>
                  </a:lnTo>
                  <a:lnTo>
                    <a:pt x="1295" y="62"/>
                  </a:lnTo>
                  <a:lnTo>
                    <a:pt x="1289" y="56"/>
                  </a:lnTo>
                  <a:lnTo>
                    <a:pt x="1304" y="56"/>
                  </a:lnTo>
                  <a:lnTo>
                    <a:pt x="1280" y="37"/>
                  </a:lnTo>
                  <a:lnTo>
                    <a:pt x="1278" y="22"/>
                  </a:lnTo>
                  <a:lnTo>
                    <a:pt x="1242" y="0"/>
                  </a:lnTo>
                  <a:lnTo>
                    <a:pt x="1236" y="24"/>
                  </a:lnTo>
                  <a:lnTo>
                    <a:pt x="1223" y="22"/>
                  </a:lnTo>
                  <a:lnTo>
                    <a:pt x="1218" y="60"/>
                  </a:lnTo>
                  <a:lnTo>
                    <a:pt x="1267" y="77"/>
                  </a:lnTo>
                  <a:lnTo>
                    <a:pt x="1250" y="98"/>
                  </a:lnTo>
                  <a:lnTo>
                    <a:pt x="1261" y="90"/>
                  </a:lnTo>
                  <a:lnTo>
                    <a:pt x="1270" y="103"/>
                  </a:lnTo>
                  <a:lnTo>
                    <a:pt x="1236" y="118"/>
                  </a:lnTo>
                  <a:lnTo>
                    <a:pt x="1240" y="143"/>
                  </a:lnTo>
                  <a:lnTo>
                    <a:pt x="1223" y="133"/>
                  </a:lnTo>
                  <a:lnTo>
                    <a:pt x="1227" y="116"/>
                  </a:lnTo>
                  <a:lnTo>
                    <a:pt x="1216" y="118"/>
                  </a:lnTo>
                  <a:lnTo>
                    <a:pt x="1206" y="107"/>
                  </a:lnTo>
                  <a:lnTo>
                    <a:pt x="1180" y="109"/>
                  </a:lnTo>
                  <a:lnTo>
                    <a:pt x="1191" y="122"/>
                  </a:lnTo>
                  <a:lnTo>
                    <a:pt x="1195" y="124"/>
                  </a:lnTo>
                  <a:lnTo>
                    <a:pt x="1208" y="120"/>
                  </a:lnTo>
                  <a:lnTo>
                    <a:pt x="1204" y="133"/>
                  </a:lnTo>
                  <a:lnTo>
                    <a:pt x="1195" y="124"/>
                  </a:lnTo>
                  <a:lnTo>
                    <a:pt x="1193" y="124"/>
                  </a:lnTo>
                  <a:lnTo>
                    <a:pt x="1191" y="122"/>
                  </a:lnTo>
                  <a:lnTo>
                    <a:pt x="1184" y="118"/>
                  </a:lnTo>
                  <a:lnTo>
                    <a:pt x="1187" y="126"/>
                  </a:lnTo>
                  <a:lnTo>
                    <a:pt x="1118" y="128"/>
                  </a:lnTo>
                  <a:lnTo>
                    <a:pt x="1103" y="116"/>
                  </a:lnTo>
                  <a:lnTo>
                    <a:pt x="1078" y="118"/>
                  </a:lnTo>
                  <a:lnTo>
                    <a:pt x="1054" y="90"/>
                  </a:lnTo>
                  <a:lnTo>
                    <a:pt x="1010" y="109"/>
                  </a:lnTo>
                  <a:lnTo>
                    <a:pt x="1023" y="116"/>
                  </a:lnTo>
                  <a:lnTo>
                    <a:pt x="1059" y="101"/>
                  </a:lnTo>
                  <a:lnTo>
                    <a:pt x="1023" y="126"/>
                  </a:lnTo>
                  <a:lnTo>
                    <a:pt x="1035" y="145"/>
                  </a:lnTo>
                  <a:lnTo>
                    <a:pt x="1027" y="156"/>
                  </a:lnTo>
                  <a:lnTo>
                    <a:pt x="1023" y="141"/>
                  </a:lnTo>
                  <a:lnTo>
                    <a:pt x="988" y="118"/>
                  </a:lnTo>
                  <a:lnTo>
                    <a:pt x="910" y="126"/>
                  </a:lnTo>
                  <a:lnTo>
                    <a:pt x="895" y="120"/>
                  </a:lnTo>
                  <a:lnTo>
                    <a:pt x="920" y="107"/>
                  </a:lnTo>
                  <a:lnTo>
                    <a:pt x="899" y="92"/>
                  </a:lnTo>
                  <a:lnTo>
                    <a:pt x="858" y="92"/>
                  </a:lnTo>
                  <a:lnTo>
                    <a:pt x="773" y="64"/>
                  </a:lnTo>
                  <a:lnTo>
                    <a:pt x="741" y="81"/>
                  </a:lnTo>
                  <a:lnTo>
                    <a:pt x="743" y="58"/>
                  </a:lnTo>
                  <a:lnTo>
                    <a:pt x="720" y="81"/>
                  </a:lnTo>
                  <a:lnTo>
                    <a:pt x="682" y="45"/>
                  </a:lnTo>
                  <a:lnTo>
                    <a:pt x="688" y="54"/>
                  </a:lnTo>
                  <a:lnTo>
                    <a:pt x="631" y="86"/>
                  </a:lnTo>
                  <a:lnTo>
                    <a:pt x="631" y="77"/>
                  </a:lnTo>
                  <a:lnTo>
                    <a:pt x="599" y="88"/>
                  </a:lnTo>
                  <a:lnTo>
                    <a:pt x="652" y="54"/>
                  </a:lnTo>
                  <a:lnTo>
                    <a:pt x="582" y="81"/>
                  </a:lnTo>
                  <a:lnTo>
                    <a:pt x="571" y="90"/>
                  </a:lnTo>
                  <a:lnTo>
                    <a:pt x="577" y="103"/>
                  </a:lnTo>
                  <a:lnTo>
                    <a:pt x="460" y="69"/>
                  </a:lnTo>
                  <a:lnTo>
                    <a:pt x="460" y="71"/>
                  </a:lnTo>
                  <a:lnTo>
                    <a:pt x="279" y="49"/>
                  </a:lnTo>
                  <a:lnTo>
                    <a:pt x="271" y="37"/>
                  </a:lnTo>
                  <a:lnTo>
                    <a:pt x="222" y="28"/>
                  </a:lnTo>
                  <a:lnTo>
                    <a:pt x="215" y="39"/>
                  </a:lnTo>
                  <a:lnTo>
                    <a:pt x="200" y="37"/>
                  </a:lnTo>
                  <a:lnTo>
                    <a:pt x="215" y="26"/>
                  </a:lnTo>
                  <a:lnTo>
                    <a:pt x="194" y="19"/>
                  </a:lnTo>
                  <a:lnTo>
                    <a:pt x="173" y="37"/>
                  </a:lnTo>
                  <a:lnTo>
                    <a:pt x="141" y="39"/>
                  </a:lnTo>
                  <a:lnTo>
                    <a:pt x="139" y="54"/>
                  </a:lnTo>
                  <a:lnTo>
                    <a:pt x="134" y="45"/>
                  </a:lnTo>
                  <a:lnTo>
                    <a:pt x="104" y="54"/>
                  </a:lnTo>
                  <a:lnTo>
                    <a:pt x="109" y="66"/>
                  </a:lnTo>
                  <a:lnTo>
                    <a:pt x="96" y="62"/>
                  </a:lnTo>
                  <a:lnTo>
                    <a:pt x="77" y="86"/>
                  </a:lnTo>
                  <a:lnTo>
                    <a:pt x="32" y="96"/>
                  </a:lnTo>
                  <a:lnTo>
                    <a:pt x="34" y="107"/>
                  </a:lnTo>
                  <a:lnTo>
                    <a:pt x="21" y="111"/>
                  </a:lnTo>
                  <a:lnTo>
                    <a:pt x="75" y="148"/>
                  </a:lnTo>
                  <a:lnTo>
                    <a:pt x="147" y="165"/>
                  </a:lnTo>
                  <a:lnTo>
                    <a:pt x="102" y="160"/>
                  </a:lnTo>
                  <a:lnTo>
                    <a:pt x="104" y="171"/>
                  </a:lnTo>
                  <a:lnTo>
                    <a:pt x="121" y="171"/>
                  </a:lnTo>
                  <a:lnTo>
                    <a:pt x="107" y="180"/>
                  </a:lnTo>
                  <a:lnTo>
                    <a:pt x="75" y="178"/>
                  </a:lnTo>
                  <a:lnTo>
                    <a:pt x="75" y="160"/>
                  </a:lnTo>
                  <a:lnTo>
                    <a:pt x="58" y="163"/>
                  </a:lnTo>
                  <a:lnTo>
                    <a:pt x="0" y="188"/>
                  </a:lnTo>
                  <a:lnTo>
                    <a:pt x="32" y="197"/>
                  </a:lnTo>
                  <a:lnTo>
                    <a:pt x="19" y="201"/>
                  </a:lnTo>
                  <a:lnTo>
                    <a:pt x="34" y="218"/>
                  </a:lnTo>
                  <a:lnTo>
                    <a:pt x="85" y="216"/>
                  </a:lnTo>
                  <a:lnTo>
                    <a:pt x="92" y="227"/>
                  </a:lnTo>
                  <a:lnTo>
                    <a:pt x="126" y="214"/>
                  </a:lnTo>
                  <a:lnTo>
                    <a:pt x="113" y="218"/>
                  </a:lnTo>
                  <a:lnTo>
                    <a:pt x="119" y="246"/>
                  </a:lnTo>
                  <a:lnTo>
                    <a:pt x="51" y="269"/>
                  </a:lnTo>
                  <a:lnTo>
                    <a:pt x="32" y="299"/>
                  </a:lnTo>
                  <a:lnTo>
                    <a:pt x="49" y="295"/>
                  </a:lnTo>
                  <a:lnTo>
                    <a:pt x="36" y="301"/>
                  </a:lnTo>
                  <a:lnTo>
                    <a:pt x="49" y="312"/>
                  </a:lnTo>
                  <a:lnTo>
                    <a:pt x="75" y="316"/>
                  </a:lnTo>
                  <a:lnTo>
                    <a:pt x="60" y="329"/>
                  </a:lnTo>
                  <a:lnTo>
                    <a:pt x="70" y="344"/>
                  </a:lnTo>
                  <a:lnTo>
                    <a:pt x="85" y="346"/>
                  </a:lnTo>
                  <a:lnTo>
                    <a:pt x="98" y="333"/>
                  </a:lnTo>
                  <a:lnTo>
                    <a:pt x="96" y="329"/>
                  </a:lnTo>
                  <a:lnTo>
                    <a:pt x="113" y="316"/>
                  </a:lnTo>
                  <a:lnTo>
                    <a:pt x="98" y="333"/>
                  </a:lnTo>
                  <a:lnTo>
                    <a:pt x="109" y="359"/>
                  </a:lnTo>
                  <a:lnTo>
                    <a:pt x="102" y="372"/>
                  </a:lnTo>
                  <a:lnTo>
                    <a:pt x="134" y="355"/>
                  </a:lnTo>
                  <a:lnTo>
                    <a:pt x="156" y="376"/>
                  </a:lnTo>
                  <a:lnTo>
                    <a:pt x="162" y="363"/>
                  </a:lnTo>
                  <a:lnTo>
                    <a:pt x="168" y="372"/>
                  </a:lnTo>
                  <a:lnTo>
                    <a:pt x="192" y="361"/>
                  </a:lnTo>
                  <a:lnTo>
                    <a:pt x="160" y="417"/>
                  </a:lnTo>
                  <a:lnTo>
                    <a:pt x="134" y="427"/>
                  </a:lnTo>
                  <a:lnTo>
                    <a:pt x="134" y="438"/>
                  </a:lnTo>
                  <a:lnTo>
                    <a:pt x="102" y="440"/>
                  </a:lnTo>
                  <a:lnTo>
                    <a:pt x="79" y="462"/>
                  </a:lnTo>
                  <a:lnTo>
                    <a:pt x="109" y="445"/>
                  </a:lnTo>
                  <a:lnTo>
                    <a:pt x="143" y="447"/>
                  </a:lnTo>
                  <a:lnTo>
                    <a:pt x="160" y="432"/>
                  </a:lnTo>
                  <a:lnTo>
                    <a:pt x="151" y="421"/>
                  </a:lnTo>
                  <a:lnTo>
                    <a:pt x="173" y="423"/>
                  </a:lnTo>
                  <a:lnTo>
                    <a:pt x="236" y="380"/>
                  </a:lnTo>
                  <a:lnTo>
                    <a:pt x="249" y="365"/>
                  </a:lnTo>
                  <a:lnTo>
                    <a:pt x="239" y="355"/>
                  </a:lnTo>
                  <a:lnTo>
                    <a:pt x="294" y="304"/>
                  </a:lnTo>
                  <a:lnTo>
                    <a:pt x="303" y="278"/>
                  </a:lnTo>
                  <a:lnTo>
                    <a:pt x="296" y="304"/>
                  </a:lnTo>
                  <a:lnTo>
                    <a:pt x="317" y="299"/>
                  </a:lnTo>
                  <a:lnTo>
                    <a:pt x="307" y="310"/>
                  </a:lnTo>
                  <a:lnTo>
                    <a:pt x="324" y="314"/>
                  </a:lnTo>
                  <a:lnTo>
                    <a:pt x="283" y="318"/>
                  </a:lnTo>
                  <a:lnTo>
                    <a:pt x="275" y="342"/>
                  </a:lnTo>
                  <a:lnTo>
                    <a:pt x="290" y="342"/>
                  </a:lnTo>
                  <a:lnTo>
                    <a:pt x="277" y="359"/>
                  </a:lnTo>
                  <a:lnTo>
                    <a:pt x="330" y="336"/>
                  </a:lnTo>
                  <a:lnTo>
                    <a:pt x="339" y="323"/>
                  </a:lnTo>
                  <a:lnTo>
                    <a:pt x="330" y="316"/>
                  </a:lnTo>
                  <a:lnTo>
                    <a:pt x="343" y="304"/>
                  </a:lnTo>
                  <a:lnTo>
                    <a:pt x="341" y="314"/>
                  </a:lnTo>
                  <a:lnTo>
                    <a:pt x="369" y="308"/>
                  </a:lnTo>
                  <a:lnTo>
                    <a:pt x="362" y="318"/>
                  </a:lnTo>
                  <a:lnTo>
                    <a:pt x="407" y="336"/>
                  </a:lnTo>
                  <a:lnTo>
                    <a:pt x="473" y="344"/>
                  </a:lnTo>
                  <a:lnTo>
                    <a:pt x="484" y="336"/>
                  </a:lnTo>
                  <a:lnTo>
                    <a:pt x="492" y="340"/>
                  </a:lnTo>
                  <a:lnTo>
                    <a:pt x="481" y="351"/>
                  </a:lnTo>
                  <a:lnTo>
                    <a:pt x="501" y="359"/>
                  </a:lnTo>
                  <a:lnTo>
                    <a:pt x="509" y="353"/>
                  </a:lnTo>
                  <a:lnTo>
                    <a:pt x="498" y="336"/>
                  </a:lnTo>
                  <a:lnTo>
                    <a:pt x="509" y="353"/>
                  </a:lnTo>
                  <a:lnTo>
                    <a:pt x="511" y="355"/>
                  </a:lnTo>
                  <a:lnTo>
                    <a:pt x="511" y="355"/>
                  </a:lnTo>
                  <a:lnTo>
                    <a:pt x="518" y="372"/>
                  </a:lnTo>
                  <a:lnTo>
                    <a:pt x="535" y="378"/>
                  </a:lnTo>
                  <a:lnTo>
                    <a:pt x="543" y="374"/>
                  </a:lnTo>
                  <a:lnTo>
                    <a:pt x="528" y="365"/>
                  </a:lnTo>
                  <a:lnTo>
                    <a:pt x="543" y="365"/>
                  </a:lnTo>
                  <a:lnTo>
                    <a:pt x="558" y="380"/>
                  </a:lnTo>
                  <a:lnTo>
                    <a:pt x="554" y="353"/>
                  </a:lnTo>
                  <a:lnTo>
                    <a:pt x="565" y="376"/>
                  </a:lnTo>
                  <a:lnTo>
                    <a:pt x="590" y="389"/>
                  </a:lnTo>
                  <a:lnTo>
                    <a:pt x="594" y="393"/>
                  </a:lnTo>
                  <a:lnTo>
                    <a:pt x="590" y="408"/>
                  </a:lnTo>
                  <a:lnTo>
                    <a:pt x="622" y="430"/>
                  </a:lnTo>
                  <a:lnTo>
                    <a:pt x="614" y="447"/>
                  </a:lnTo>
                  <a:lnTo>
                    <a:pt x="631" y="432"/>
                  </a:lnTo>
                  <a:lnTo>
                    <a:pt x="633" y="455"/>
                  </a:lnTo>
                  <a:lnTo>
                    <a:pt x="628" y="436"/>
                  </a:lnTo>
                  <a:lnTo>
                    <a:pt x="622" y="447"/>
                  </a:lnTo>
                  <a:lnTo>
                    <a:pt x="633" y="455"/>
                  </a:lnTo>
                  <a:lnTo>
                    <a:pt x="635" y="464"/>
                  </a:lnTo>
                  <a:lnTo>
                    <a:pt x="645" y="459"/>
                  </a:lnTo>
                  <a:lnTo>
                    <a:pt x="641" y="472"/>
                  </a:lnTo>
                  <a:lnTo>
                    <a:pt x="669" y="517"/>
                  </a:lnTo>
                  <a:lnTo>
                    <a:pt x="684" y="519"/>
                  </a:lnTo>
                  <a:lnTo>
                    <a:pt x="694" y="541"/>
                  </a:lnTo>
                  <a:lnTo>
                    <a:pt x="688" y="547"/>
                  </a:lnTo>
                  <a:lnTo>
                    <a:pt x="741" y="562"/>
                  </a:lnTo>
                  <a:lnTo>
                    <a:pt x="739" y="575"/>
                  </a:lnTo>
                  <a:lnTo>
                    <a:pt x="765" y="579"/>
                  </a:lnTo>
                  <a:lnTo>
                    <a:pt x="771" y="596"/>
                  </a:lnTo>
                  <a:lnTo>
                    <a:pt x="1242" y="596"/>
                  </a:lnTo>
                  <a:lnTo>
                    <a:pt x="1242" y="586"/>
                  </a:lnTo>
                  <a:lnTo>
                    <a:pt x="1244" y="588"/>
                  </a:lnTo>
                  <a:lnTo>
                    <a:pt x="1242" y="596"/>
                  </a:lnTo>
                  <a:lnTo>
                    <a:pt x="771" y="596"/>
                  </a:lnTo>
                  <a:lnTo>
                    <a:pt x="782" y="615"/>
                  </a:lnTo>
                  <a:lnTo>
                    <a:pt x="769" y="630"/>
                  </a:lnTo>
                  <a:lnTo>
                    <a:pt x="773" y="615"/>
                  </a:lnTo>
                  <a:lnTo>
                    <a:pt x="739" y="613"/>
                  </a:lnTo>
                  <a:lnTo>
                    <a:pt x="752" y="652"/>
                  </a:lnTo>
                  <a:lnTo>
                    <a:pt x="765" y="656"/>
                  </a:lnTo>
                  <a:lnTo>
                    <a:pt x="754" y="658"/>
                  </a:lnTo>
                  <a:lnTo>
                    <a:pt x="746" y="778"/>
                  </a:lnTo>
                  <a:lnTo>
                    <a:pt x="769" y="823"/>
                  </a:lnTo>
                  <a:lnTo>
                    <a:pt x="786" y="823"/>
                  </a:lnTo>
                  <a:lnTo>
                    <a:pt x="780" y="840"/>
                  </a:lnTo>
                  <a:lnTo>
                    <a:pt x="812" y="891"/>
                  </a:lnTo>
                  <a:lnTo>
                    <a:pt x="844" y="902"/>
                  </a:lnTo>
                  <a:lnTo>
                    <a:pt x="869" y="929"/>
                  </a:lnTo>
                  <a:lnTo>
                    <a:pt x="910" y="927"/>
                  </a:lnTo>
                  <a:lnTo>
                    <a:pt x="974" y="953"/>
                  </a:lnTo>
                  <a:lnTo>
                    <a:pt x="1050" y="942"/>
                  </a:lnTo>
                  <a:lnTo>
                    <a:pt x="1097" y="993"/>
                  </a:lnTo>
                  <a:lnTo>
                    <a:pt x="1135" y="981"/>
                  </a:lnTo>
                  <a:lnTo>
                    <a:pt x="1178" y="1040"/>
                  </a:lnTo>
                  <a:lnTo>
                    <a:pt x="1210" y="1053"/>
                  </a:lnTo>
                  <a:lnTo>
                    <a:pt x="1208" y="1017"/>
                  </a:lnTo>
                  <a:lnTo>
                    <a:pt x="1242" y="998"/>
                  </a:lnTo>
                  <a:lnTo>
                    <a:pt x="1246" y="981"/>
                  </a:lnTo>
                  <a:lnTo>
                    <a:pt x="1297" y="981"/>
                  </a:lnTo>
                  <a:lnTo>
                    <a:pt x="1342" y="993"/>
                  </a:lnTo>
                  <a:lnTo>
                    <a:pt x="1342" y="972"/>
                  </a:lnTo>
                  <a:lnTo>
                    <a:pt x="1325" y="970"/>
                  </a:lnTo>
                  <a:lnTo>
                    <a:pt x="1361" y="970"/>
                  </a:lnTo>
                  <a:lnTo>
                    <a:pt x="1363" y="959"/>
                  </a:lnTo>
                  <a:lnTo>
                    <a:pt x="1368" y="972"/>
                  </a:lnTo>
                  <a:lnTo>
                    <a:pt x="1436" y="976"/>
                  </a:lnTo>
                  <a:lnTo>
                    <a:pt x="1455" y="993"/>
                  </a:lnTo>
                  <a:lnTo>
                    <a:pt x="1457" y="1023"/>
                  </a:lnTo>
                  <a:lnTo>
                    <a:pt x="1480" y="1064"/>
                  </a:lnTo>
                  <a:lnTo>
                    <a:pt x="1493" y="1062"/>
                  </a:lnTo>
                  <a:lnTo>
                    <a:pt x="1498" y="1032"/>
                  </a:lnTo>
                  <a:lnTo>
                    <a:pt x="1476" y="959"/>
                  </a:lnTo>
                  <a:lnTo>
                    <a:pt x="1489" y="929"/>
                  </a:lnTo>
                  <a:lnTo>
                    <a:pt x="1576" y="870"/>
                  </a:lnTo>
                  <a:lnTo>
                    <a:pt x="1559" y="863"/>
                  </a:lnTo>
                  <a:lnTo>
                    <a:pt x="1574" y="861"/>
                  </a:lnTo>
                  <a:lnTo>
                    <a:pt x="1561" y="842"/>
                  </a:lnTo>
                  <a:lnTo>
                    <a:pt x="1566" y="825"/>
                  </a:lnTo>
                  <a:lnTo>
                    <a:pt x="1547" y="812"/>
                  </a:lnTo>
                  <a:lnTo>
                    <a:pt x="1566" y="820"/>
                  </a:lnTo>
                  <a:lnTo>
                    <a:pt x="1559" y="799"/>
                  </a:lnTo>
                  <a:lnTo>
                    <a:pt x="1572" y="793"/>
                  </a:lnTo>
                  <a:lnTo>
                    <a:pt x="1574" y="840"/>
                  </a:lnTo>
                  <a:lnTo>
                    <a:pt x="1587" y="812"/>
                  </a:lnTo>
                  <a:lnTo>
                    <a:pt x="1578" y="791"/>
                  </a:lnTo>
                  <a:lnTo>
                    <a:pt x="1589" y="803"/>
                  </a:lnTo>
                  <a:lnTo>
                    <a:pt x="1606" y="767"/>
                  </a:lnTo>
                  <a:lnTo>
                    <a:pt x="1674" y="750"/>
                  </a:lnTo>
                  <a:lnTo>
                    <a:pt x="1657" y="739"/>
                  </a:lnTo>
                  <a:lnTo>
                    <a:pt x="1670" y="709"/>
                  </a:lnTo>
                  <a:lnTo>
                    <a:pt x="1721" y="688"/>
                  </a:lnTo>
                  <a:lnTo>
                    <a:pt x="1723" y="677"/>
                  </a:lnTo>
                  <a:lnTo>
                    <a:pt x="1721" y="675"/>
                  </a:lnTo>
                  <a:lnTo>
                    <a:pt x="1766" y="660"/>
                  </a:lnTo>
                  <a:lnTo>
                    <a:pt x="1760" y="673"/>
                  </a:lnTo>
                  <a:lnTo>
                    <a:pt x="1787" y="673"/>
                  </a:lnTo>
                  <a:lnTo>
                    <a:pt x="1736" y="692"/>
                  </a:lnTo>
                  <a:lnTo>
                    <a:pt x="1751" y="712"/>
                  </a:lnTo>
                  <a:lnTo>
                    <a:pt x="1770" y="688"/>
                  </a:lnTo>
                  <a:lnTo>
                    <a:pt x="1823" y="675"/>
                  </a:lnTo>
                  <a:lnTo>
                    <a:pt x="1845" y="656"/>
                  </a:lnTo>
                  <a:lnTo>
                    <a:pt x="1832" y="658"/>
                  </a:lnTo>
                  <a:lnTo>
                    <a:pt x="1832" y="639"/>
                  </a:lnTo>
                  <a:close/>
                  <a:moveTo>
                    <a:pt x="460" y="329"/>
                  </a:moveTo>
                  <a:lnTo>
                    <a:pt x="460" y="329"/>
                  </a:lnTo>
                  <a:lnTo>
                    <a:pt x="492" y="329"/>
                  </a:lnTo>
                  <a:lnTo>
                    <a:pt x="492" y="329"/>
                  </a:lnTo>
                  <a:lnTo>
                    <a:pt x="460" y="329"/>
                  </a:lnTo>
                  <a:close/>
                  <a:moveTo>
                    <a:pt x="1436" y="709"/>
                  </a:moveTo>
                  <a:lnTo>
                    <a:pt x="1442" y="675"/>
                  </a:lnTo>
                  <a:lnTo>
                    <a:pt x="1417" y="667"/>
                  </a:lnTo>
                  <a:lnTo>
                    <a:pt x="1395" y="688"/>
                  </a:lnTo>
                  <a:lnTo>
                    <a:pt x="1387" y="746"/>
                  </a:lnTo>
                  <a:lnTo>
                    <a:pt x="1372" y="748"/>
                  </a:lnTo>
                  <a:lnTo>
                    <a:pt x="1368" y="720"/>
                  </a:lnTo>
                  <a:lnTo>
                    <a:pt x="1380" y="677"/>
                  </a:lnTo>
                  <a:lnTo>
                    <a:pt x="1368" y="684"/>
                  </a:lnTo>
                  <a:lnTo>
                    <a:pt x="1389" y="662"/>
                  </a:lnTo>
                  <a:lnTo>
                    <a:pt x="1434" y="662"/>
                  </a:lnTo>
                  <a:lnTo>
                    <a:pt x="1427" y="650"/>
                  </a:lnTo>
                  <a:lnTo>
                    <a:pt x="1423" y="650"/>
                  </a:lnTo>
                  <a:lnTo>
                    <a:pt x="1357" y="643"/>
                  </a:lnTo>
                  <a:lnTo>
                    <a:pt x="1368" y="630"/>
                  </a:lnTo>
                  <a:lnTo>
                    <a:pt x="1327" y="647"/>
                  </a:lnTo>
                  <a:lnTo>
                    <a:pt x="1297" y="647"/>
                  </a:lnTo>
                  <a:lnTo>
                    <a:pt x="1333" y="620"/>
                  </a:lnTo>
                  <a:lnTo>
                    <a:pt x="1255" y="603"/>
                  </a:lnTo>
                  <a:lnTo>
                    <a:pt x="1253" y="600"/>
                  </a:lnTo>
                  <a:lnTo>
                    <a:pt x="1333" y="618"/>
                  </a:lnTo>
                  <a:lnTo>
                    <a:pt x="1363" y="594"/>
                  </a:lnTo>
                  <a:lnTo>
                    <a:pt x="1378" y="611"/>
                  </a:lnTo>
                  <a:lnTo>
                    <a:pt x="1378" y="600"/>
                  </a:lnTo>
                  <a:lnTo>
                    <a:pt x="1393" y="600"/>
                  </a:lnTo>
                  <a:lnTo>
                    <a:pt x="1404" y="620"/>
                  </a:lnTo>
                  <a:lnTo>
                    <a:pt x="1417" y="618"/>
                  </a:lnTo>
                  <a:lnTo>
                    <a:pt x="1423" y="650"/>
                  </a:lnTo>
                  <a:lnTo>
                    <a:pt x="1425" y="650"/>
                  </a:lnTo>
                  <a:lnTo>
                    <a:pt x="1487" y="660"/>
                  </a:lnTo>
                  <a:lnTo>
                    <a:pt x="1506" y="684"/>
                  </a:lnTo>
                  <a:lnTo>
                    <a:pt x="1485" y="688"/>
                  </a:lnTo>
                  <a:lnTo>
                    <a:pt x="1472" y="675"/>
                  </a:lnTo>
                  <a:lnTo>
                    <a:pt x="1470" y="714"/>
                  </a:lnTo>
                  <a:lnTo>
                    <a:pt x="1459" y="720"/>
                  </a:lnTo>
                  <a:lnTo>
                    <a:pt x="1453" y="701"/>
                  </a:lnTo>
                  <a:lnTo>
                    <a:pt x="1436" y="709"/>
                  </a:lnTo>
                  <a:close/>
                  <a:moveTo>
                    <a:pt x="1662" y="675"/>
                  </a:moveTo>
                  <a:lnTo>
                    <a:pt x="1574" y="692"/>
                  </a:lnTo>
                  <a:lnTo>
                    <a:pt x="1568" y="712"/>
                  </a:lnTo>
                  <a:lnTo>
                    <a:pt x="1519" y="720"/>
                  </a:lnTo>
                  <a:lnTo>
                    <a:pt x="1521" y="726"/>
                  </a:lnTo>
                  <a:lnTo>
                    <a:pt x="1472" y="754"/>
                  </a:lnTo>
                  <a:lnTo>
                    <a:pt x="1451" y="752"/>
                  </a:lnTo>
                  <a:lnTo>
                    <a:pt x="1449" y="744"/>
                  </a:lnTo>
                  <a:lnTo>
                    <a:pt x="1449" y="744"/>
                  </a:lnTo>
                  <a:lnTo>
                    <a:pt x="1521" y="724"/>
                  </a:lnTo>
                  <a:lnTo>
                    <a:pt x="1517" y="718"/>
                  </a:lnTo>
                  <a:lnTo>
                    <a:pt x="1504" y="716"/>
                  </a:lnTo>
                  <a:lnTo>
                    <a:pt x="1515" y="707"/>
                  </a:lnTo>
                  <a:lnTo>
                    <a:pt x="1574" y="692"/>
                  </a:lnTo>
                  <a:lnTo>
                    <a:pt x="1659" y="675"/>
                  </a:lnTo>
                  <a:lnTo>
                    <a:pt x="1681" y="630"/>
                  </a:lnTo>
                  <a:lnTo>
                    <a:pt x="1708" y="639"/>
                  </a:lnTo>
                  <a:lnTo>
                    <a:pt x="1708" y="639"/>
                  </a:lnTo>
                  <a:lnTo>
                    <a:pt x="1683" y="630"/>
                  </a:lnTo>
                  <a:lnTo>
                    <a:pt x="1662" y="675"/>
                  </a:lnTo>
                  <a:close/>
                </a:path>
              </a:pathLst>
            </a:custGeom>
            <a:solidFill>
              <a:srgbClr val="6048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grpSp>
      <p:grpSp>
        <p:nvGrpSpPr>
          <p:cNvPr id="3" name="קבוצה 2">
            <a:extLst>
              <a:ext uri="{FF2B5EF4-FFF2-40B4-BE49-F238E27FC236}">
                <a16:creationId xmlns:a16="http://schemas.microsoft.com/office/drawing/2014/main" id="{1B74BCD8-0F26-4B9D-9970-D722CB5BD3F3}"/>
              </a:ext>
            </a:extLst>
          </p:cNvPr>
          <p:cNvGrpSpPr/>
          <p:nvPr/>
        </p:nvGrpSpPr>
        <p:grpSpPr>
          <a:xfrm>
            <a:off x="4568814" y="6265245"/>
            <a:ext cx="1840626" cy="667975"/>
            <a:chOff x="4568814" y="5725795"/>
            <a:chExt cx="1840626" cy="667975"/>
          </a:xfrm>
        </p:grpSpPr>
        <p:sp>
          <p:nvSpPr>
            <p:cNvPr id="225" name="Rectangle: Rounded Corners 441">
              <a:extLst>
                <a:ext uri="{FF2B5EF4-FFF2-40B4-BE49-F238E27FC236}">
                  <a16:creationId xmlns:a16="http://schemas.microsoft.com/office/drawing/2014/main" id="{E82B63F7-3275-4DBD-BB97-FF2E49B3AF29}"/>
                </a:ext>
              </a:extLst>
            </p:cNvPr>
            <p:cNvSpPr/>
            <p:nvPr/>
          </p:nvSpPr>
          <p:spPr>
            <a:xfrm>
              <a:off x="4568814" y="5811116"/>
              <a:ext cx="1840626" cy="582654"/>
            </a:xfrm>
            <a:prstGeom prst="roundRect">
              <a:avLst/>
            </a:prstGeom>
            <a:solidFill>
              <a:schemeClr val="bg1"/>
            </a:solidFill>
            <a:ln w="3175">
              <a:solidFill>
                <a:schemeClr val="bg1">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highlight>
                  <a:srgbClr val="FFFF00"/>
                </a:highlight>
                <a:latin typeface="Trebuchet MS" panose="020B0603020202020204" pitchFamily="34" charset="0"/>
              </a:endParaRPr>
            </a:p>
          </p:txBody>
        </p:sp>
        <p:sp>
          <p:nvSpPr>
            <p:cNvPr id="226" name="Rectangle 442">
              <a:extLst>
                <a:ext uri="{FF2B5EF4-FFF2-40B4-BE49-F238E27FC236}">
                  <a16:creationId xmlns:a16="http://schemas.microsoft.com/office/drawing/2014/main" id="{F24AD610-D2A5-4137-A391-E8A1E0698B3E}"/>
                </a:ext>
              </a:extLst>
            </p:cNvPr>
            <p:cNvSpPr/>
            <p:nvPr/>
          </p:nvSpPr>
          <p:spPr>
            <a:xfrm>
              <a:off x="5265509" y="5725795"/>
              <a:ext cx="447237" cy="161583"/>
            </a:xfrm>
            <a:prstGeom prst="rect">
              <a:avLst/>
            </a:prstGeom>
            <a:solidFill>
              <a:schemeClr val="bg1"/>
            </a:solidFill>
          </p:spPr>
          <p:txBody>
            <a:bodyPr wrap="none" lIns="0" tIns="0" rIns="0" bIns="0">
              <a:spAutoFit/>
            </a:bodyPr>
            <a:lstStyle/>
            <a:p>
              <a:pPr lvl="0" algn="ctr" defTabSz="914400" eaLnBrk="0" fontAlgn="base" hangingPunct="0">
                <a:spcBef>
                  <a:spcPct val="0"/>
                </a:spcBef>
                <a:spcAft>
                  <a:spcPct val="0"/>
                </a:spcAft>
                <a:defRPr/>
              </a:pPr>
              <a:r>
                <a:rPr lang="en-ZA" sz="1050" b="1" dirty="0">
                  <a:solidFill>
                    <a:srgbClr val="FF4040"/>
                  </a:solidFill>
                  <a:latin typeface="Trebuchet MS" panose="020B0603020202020204" pitchFamily="34" charset="0"/>
                  <a:ea typeface="ヒラギノ角ゴ Pro W3" pitchFamily="-112" charset="-128"/>
                  <a:cs typeface="Arial" pitchFamily="34" charset="0"/>
                </a:rPr>
                <a:t>Europe</a:t>
              </a:r>
            </a:p>
          </p:txBody>
        </p:sp>
        <p:sp>
          <p:nvSpPr>
            <p:cNvPr id="227" name="Rectangle 443">
              <a:extLst>
                <a:ext uri="{FF2B5EF4-FFF2-40B4-BE49-F238E27FC236}">
                  <a16:creationId xmlns:a16="http://schemas.microsoft.com/office/drawing/2014/main" id="{276C169A-491C-4828-9259-2B71FF1A0CE0}"/>
                </a:ext>
              </a:extLst>
            </p:cNvPr>
            <p:cNvSpPr/>
            <p:nvPr/>
          </p:nvSpPr>
          <p:spPr>
            <a:xfrm>
              <a:off x="4717326" y="5898105"/>
              <a:ext cx="498534" cy="430887"/>
            </a:xfrm>
            <a:prstGeom prst="rect">
              <a:avLst/>
            </a:prstGeom>
            <a:noFill/>
          </p:spPr>
          <p:txBody>
            <a:bodyPr wrap="none" lIns="0" tIns="0" rIns="0" bIns="0">
              <a:spAutoFit/>
            </a:bodyPr>
            <a:lstStyle/>
            <a:p>
              <a:pPr lvl="0" algn="ctr" defTabSz="914400" eaLnBrk="0" fontAlgn="base" hangingPunct="0">
                <a:spcBef>
                  <a:spcPct val="0"/>
                </a:spcBef>
                <a:spcAft>
                  <a:spcPct val="0"/>
                </a:spcAft>
                <a:buClr>
                  <a:prstClr val="black"/>
                </a:buClr>
                <a:buSzPct val="65000"/>
                <a:defRPr/>
              </a:pPr>
              <a:r>
                <a:rPr lang="en-US" sz="1000" b="1" dirty="0">
                  <a:solidFill>
                    <a:srgbClr val="FF4040"/>
                  </a:solidFill>
                  <a:latin typeface="Trebuchet MS" panose="020B0603020202020204" pitchFamily="34" charset="0"/>
                  <a:ea typeface="ＭＳ Ｐゴシック" pitchFamily="-112" charset="-128"/>
                  <a:cs typeface="Arial" pitchFamily="34" charset="0"/>
                </a:rPr>
                <a:t>387,296</a:t>
              </a:r>
              <a:endParaRPr lang="en-ZA" sz="1000" b="1" dirty="0">
                <a:solidFill>
                  <a:srgbClr val="FF4040"/>
                </a:solidFill>
                <a:latin typeface="Trebuchet MS" panose="020B0603020202020204" pitchFamily="34" charset="0"/>
                <a:ea typeface="ＭＳ Ｐゴシック" pitchFamily="-112" charset="-128"/>
                <a:cs typeface="Arial" pitchFamily="34" charset="0"/>
              </a:endParaRPr>
            </a:p>
            <a:p>
              <a:pPr lvl="0" algn="ctr" defTabSz="914400" eaLnBrk="0" fontAlgn="base" hangingPunct="0">
                <a:spcBef>
                  <a:spcPct val="0"/>
                </a:spcBef>
                <a:spcAft>
                  <a:spcPct val="0"/>
                </a:spcAft>
                <a:buClr>
                  <a:prstClr val="black"/>
                </a:buClr>
                <a:buSzPct val="65000"/>
                <a:defRPr/>
              </a:pPr>
              <a:r>
                <a:rPr lang="en-ZA" sz="800" dirty="0">
                  <a:solidFill>
                    <a:schemeClr val="tx1">
                      <a:lumMod val="75000"/>
                      <a:lumOff val="25000"/>
                    </a:schemeClr>
                  </a:solidFill>
                  <a:latin typeface="Trebuchet MS" panose="020B0603020202020204" pitchFamily="34" charset="0"/>
                  <a:ea typeface="ＭＳ Ｐゴシック" pitchFamily="-112" charset="-128"/>
                  <a:cs typeface="Arial" pitchFamily="34" charset="0"/>
                </a:rPr>
                <a:t>Arrivals</a:t>
              </a:r>
            </a:p>
            <a:p>
              <a:pPr lvl="0" algn="ctr" defTabSz="914400" eaLnBrk="0" fontAlgn="base" hangingPunct="0">
                <a:spcBef>
                  <a:spcPct val="0"/>
                </a:spcBef>
                <a:spcAft>
                  <a:spcPct val="0"/>
                </a:spcAft>
                <a:buClr>
                  <a:prstClr val="black"/>
                </a:buClr>
                <a:buSzPct val="65000"/>
                <a:defRPr/>
              </a:pPr>
              <a:r>
                <a:rPr lang="en-US" sz="1000" b="1" dirty="0">
                  <a:solidFill>
                    <a:srgbClr val="FF4040"/>
                  </a:solidFill>
                  <a:latin typeface="Trebuchet MS" panose="020B0603020202020204" pitchFamily="34" charset="0"/>
                  <a:ea typeface="ＭＳ Ｐゴシック" pitchFamily="-112" charset="-128"/>
                  <a:cs typeface="Arial" pitchFamily="34" charset="0"/>
                </a:rPr>
                <a:t>18.3</a:t>
              </a:r>
              <a:r>
                <a:rPr lang="en-ZA" sz="1000" b="1" dirty="0">
                  <a:solidFill>
                    <a:srgbClr val="FF4040"/>
                  </a:solidFill>
                  <a:latin typeface="Trebuchet MS" panose="020B0603020202020204" pitchFamily="34" charset="0"/>
                  <a:ea typeface="ＭＳ Ｐゴシック" pitchFamily="-112" charset="-128"/>
                  <a:cs typeface="Arial" pitchFamily="34" charset="0"/>
                </a:rPr>
                <a:t>%</a:t>
              </a:r>
            </a:p>
          </p:txBody>
        </p:sp>
        <p:sp>
          <p:nvSpPr>
            <p:cNvPr id="228" name="Rectangle 446">
              <a:extLst>
                <a:ext uri="{FF2B5EF4-FFF2-40B4-BE49-F238E27FC236}">
                  <a16:creationId xmlns:a16="http://schemas.microsoft.com/office/drawing/2014/main" id="{1970D0F1-FAB0-427C-BCAD-9666E3C28D4E}"/>
                </a:ext>
              </a:extLst>
            </p:cNvPr>
            <p:cNvSpPr/>
            <p:nvPr/>
          </p:nvSpPr>
          <p:spPr>
            <a:xfrm>
              <a:off x="5423709" y="5977679"/>
              <a:ext cx="806311" cy="276999"/>
            </a:xfrm>
            <a:prstGeom prst="rect">
              <a:avLst/>
            </a:prstGeom>
            <a:noFill/>
          </p:spPr>
          <p:txBody>
            <a:bodyPr wrap="none" lIns="0" tIns="0" rIns="0" bIns="0">
              <a:spAutoFit/>
            </a:bodyPr>
            <a:lstStyle/>
            <a:p>
              <a:pPr lvl="0" algn="ctr" defTabSz="914400" eaLnBrk="0" fontAlgn="base" hangingPunct="0">
                <a:spcBef>
                  <a:spcPct val="0"/>
                </a:spcBef>
                <a:spcAft>
                  <a:spcPct val="0"/>
                </a:spcAft>
                <a:buClr>
                  <a:prstClr val="black"/>
                </a:buClr>
                <a:buSzPct val="65000"/>
                <a:defRPr/>
              </a:pPr>
              <a:r>
                <a:rPr lang="en-ZA" sz="1000" b="1" dirty="0">
                  <a:solidFill>
                    <a:srgbClr val="FF4040"/>
                  </a:solidFill>
                  <a:latin typeface="Trebuchet MS" panose="020B0603020202020204" pitchFamily="34" charset="0"/>
                  <a:ea typeface="ＭＳ Ｐゴシック" pitchFamily="-112" charset="-128"/>
                  <a:cs typeface="Arial" pitchFamily="34" charset="0"/>
                </a:rPr>
                <a:t>-17.2% down </a:t>
              </a:r>
              <a:br>
                <a:rPr kumimoji="0" lang="en-ZA" sz="800" b="0" i="0" u="none" strike="noStrike" kern="1200" cap="none" spc="0" normalizeH="0" baseline="0" noProof="0" dirty="0">
                  <a:ln>
                    <a:noFill/>
                  </a:ln>
                  <a:solidFill>
                    <a:srgbClr val="D0021B"/>
                  </a:solidFill>
                  <a:effectLst/>
                  <a:uLnTx/>
                  <a:uFillTx/>
                  <a:latin typeface="Trebuchet MS" panose="020B0603020202020204" pitchFamily="34" charset="0"/>
                  <a:ea typeface="ヒラギノ角ゴ Pro W3" pitchFamily="-112" charset="-128"/>
                  <a:cs typeface="Arial" pitchFamily="34" charset="0"/>
                </a:rPr>
              </a:br>
              <a:r>
                <a:rPr kumimoji="0" lang="en-ZA" sz="800" b="0" i="0" u="none" strike="noStrike" kern="1200" cap="none" spc="0" normalizeH="0" baseline="0" noProof="0" dirty="0">
                  <a:ln>
                    <a:noFill/>
                  </a:ln>
                  <a:solidFill>
                    <a:schemeClr val="tx1">
                      <a:lumMod val="75000"/>
                      <a:lumOff val="25000"/>
                    </a:schemeClr>
                  </a:solidFill>
                  <a:effectLst/>
                  <a:uLnTx/>
                  <a:uFillTx/>
                  <a:latin typeface="Trebuchet MS" panose="020B0603020202020204" pitchFamily="34" charset="0"/>
                  <a:ea typeface="ヒラギノ角ゴ Pro W3" pitchFamily="-112" charset="-128"/>
                  <a:cs typeface="Arial" pitchFamily="34" charset="0"/>
                </a:rPr>
                <a:t>from Q1 2019</a:t>
              </a:r>
            </a:p>
          </p:txBody>
        </p:sp>
        <p:sp>
          <p:nvSpPr>
            <p:cNvPr id="229" name="Freeform: Shape 447">
              <a:extLst>
                <a:ext uri="{FF2B5EF4-FFF2-40B4-BE49-F238E27FC236}">
                  <a16:creationId xmlns:a16="http://schemas.microsoft.com/office/drawing/2014/main" id="{619C1C87-959D-4118-83D6-2429EDB7CB1B}"/>
                </a:ext>
              </a:extLst>
            </p:cNvPr>
            <p:cNvSpPr/>
            <p:nvPr/>
          </p:nvSpPr>
          <p:spPr>
            <a:xfrm>
              <a:off x="5333709" y="5950194"/>
              <a:ext cx="0" cy="357187"/>
            </a:xfrm>
            <a:custGeom>
              <a:avLst/>
              <a:gdLst>
                <a:gd name="connsiteX0" fmla="*/ 0 w 0"/>
                <a:gd name="connsiteY0" fmla="*/ 0 h 357187"/>
                <a:gd name="connsiteX1" fmla="*/ 0 w 0"/>
                <a:gd name="connsiteY1" fmla="*/ 357187 h 357187"/>
              </a:gdLst>
              <a:ahLst/>
              <a:cxnLst>
                <a:cxn ang="0">
                  <a:pos x="connsiteX0" y="connsiteY0"/>
                </a:cxn>
                <a:cxn ang="0">
                  <a:pos x="connsiteX1" y="connsiteY1"/>
                </a:cxn>
              </a:cxnLst>
              <a:rect l="l" t="t" r="r" b="b"/>
              <a:pathLst>
                <a:path h="357187">
                  <a:moveTo>
                    <a:pt x="0" y="0"/>
                  </a:moveTo>
                  <a:lnTo>
                    <a:pt x="0" y="357187"/>
                  </a:lnTo>
                </a:path>
              </a:pathLst>
            </a:custGeom>
            <a:noFill/>
            <a:ln w="9525">
              <a:solidFill>
                <a:schemeClr val="tx2">
                  <a:lumMod val="75000"/>
                  <a:lumOff val="25000"/>
                </a:schemeClr>
              </a:solidFill>
              <a:prstDash val="sys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highlight>
                  <a:srgbClr val="FFFF00"/>
                </a:highlight>
                <a:latin typeface="Trebuchet MS" panose="020B0603020202020204" pitchFamily="34" charset="0"/>
              </a:endParaRPr>
            </a:p>
          </p:txBody>
        </p:sp>
        <p:sp>
          <p:nvSpPr>
            <p:cNvPr id="230" name="Isosceles Triangle 448">
              <a:extLst>
                <a:ext uri="{FF2B5EF4-FFF2-40B4-BE49-F238E27FC236}">
                  <a16:creationId xmlns:a16="http://schemas.microsoft.com/office/drawing/2014/main" id="{0E4BDBBA-4AAF-4739-A6AB-EF141CBB7E86}"/>
                </a:ext>
              </a:extLst>
            </p:cNvPr>
            <p:cNvSpPr/>
            <p:nvPr/>
          </p:nvSpPr>
          <p:spPr>
            <a:xfrm flipV="1">
              <a:off x="6233809" y="6081669"/>
              <a:ext cx="80061" cy="69018"/>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highlight>
                  <a:srgbClr val="FFFF00"/>
                </a:highlight>
                <a:latin typeface="Trebuchet MS" panose="020B0603020202020204" pitchFamily="34" charset="0"/>
              </a:endParaRPr>
            </a:p>
          </p:txBody>
        </p:sp>
      </p:grpSp>
      <p:grpSp>
        <p:nvGrpSpPr>
          <p:cNvPr id="9" name="קבוצה 8">
            <a:extLst>
              <a:ext uri="{FF2B5EF4-FFF2-40B4-BE49-F238E27FC236}">
                <a16:creationId xmlns:a16="http://schemas.microsoft.com/office/drawing/2014/main" id="{7A755EB7-213E-4A88-8CE1-40D562888C78}"/>
              </a:ext>
            </a:extLst>
          </p:cNvPr>
          <p:cNvGrpSpPr/>
          <p:nvPr/>
        </p:nvGrpSpPr>
        <p:grpSpPr>
          <a:xfrm>
            <a:off x="413665" y="8696125"/>
            <a:ext cx="1839600" cy="667365"/>
            <a:chOff x="413665" y="8696125"/>
            <a:chExt cx="1839600" cy="667365"/>
          </a:xfrm>
        </p:grpSpPr>
        <p:sp>
          <p:nvSpPr>
            <p:cNvPr id="231" name="Rectangle: Rounded Corners 449">
              <a:extLst>
                <a:ext uri="{FF2B5EF4-FFF2-40B4-BE49-F238E27FC236}">
                  <a16:creationId xmlns:a16="http://schemas.microsoft.com/office/drawing/2014/main" id="{A9CF8743-EA25-45C3-AA7B-CEBFC03C9237}"/>
                </a:ext>
              </a:extLst>
            </p:cNvPr>
            <p:cNvSpPr/>
            <p:nvPr/>
          </p:nvSpPr>
          <p:spPr>
            <a:xfrm>
              <a:off x="413665" y="8780836"/>
              <a:ext cx="1839600" cy="582654"/>
            </a:xfrm>
            <a:prstGeom prst="roundRect">
              <a:avLst/>
            </a:prstGeom>
            <a:solidFill>
              <a:schemeClr val="bg1"/>
            </a:solidFill>
            <a:ln w="3175">
              <a:solidFill>
                <a:schemeClr val="bg1">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highlight>
                  <a:srgbClr val="FFFF00"/>
                </a:highlight>
                <a:latin typeface="Trebuchet MS" panose="020B0603020202020204" pitchFamily="34" charset="0"/>
              </a:endParaRPr>
            </a:p>
          </p:txBody>
        </p:sp>
        <p:sp>
          <p:nvSpPr>
            <p:cNvPr id="232" name="Rectangle 450">
              <a:extLst>
                <a:ext uri="{FF2B5EF4-FFF2-40B4-BE49-F238E27FC236}">
                  <a16:creationId xmlns:a16="http://schemas.microsoft.com/office/drawing/2014/main" id="{E38DC505-877B-48C4-948E-B3C2C1F31961}"/>
                </a:ext>
              </a:extLst>
            </p:cNvPr>
            <p:cNvSpPr/>
            <p:nvPr/>
          </p:nvSpPr>
          <p:spPr>
            <a:xfrm>
              <a:off x="1046528" y="8696125"/>
              <a:ext cx="573875" cy="161583"/>
            </a:xfrm>
            <a:prstGeom prst="rect">
              <a:avLst/>
            </a:prstGeom>
            <a:solidFill>
              <a:schemeClr val="bg1"/>
            </a:solidFill>
          </p:spPr>
          <p:txBody>
            <a:bodyPr wrap="none" lIns="0" tIns="0" rIns="0" bIns="0">
              <a:spAutoFit/>
            </a:bodyPr>
            <a:lstStyle/>
            <a:p>
              <a:pPr lvl="0" algn="ctr" defTabSz="914400" eaLnBrk="0" fontAlgn="base" hangingPunct="0">
                <a:spcBef>
                  <a:spcPct val="0"/>
                </a:spcBef>
                <a:spcAft>
                  <a:spcPct val="0"/>
                </a:spcAft>
                <a:defRPr/>
              </a:pPr>
              <a:r>
                <a:rPr lang="en-ZA" sz="1050" b="1" dirty="0">
                  <a:solidFill>
                    <a:srgbClr val="604878"/>
                  </a:solidFill>
                  <a:latin typeface="Trebuchet MS" panose="020B0603020202020204" pitchFamily="34" charset="0"/>
                  <a:ea typeface="ヒラギノ角ゴ Pro W3" pitchFamily="-112" charset="-128"/>
                  <a:cs typeface="Arial" pitchFamily="34" charset="0"/>
                </a:rPr>
                <a:t>Americas</a:t>
              </a:r>
            </a:p>
          </p:txBody>
        </p:sp>
        <p:sp>
          <p:nvSpPr>
            <p:cNvPr id="233" name="Rectangle 451">
              <a:extLst>
                <a:ext uri="{FF2B5EF4-FFF2-40B4-BE49-F238E27FC236}">
                  <a16:creationId xmlns:a16="http://schemas.microsoft.com/office/drawing/2014/main" id="{D0CDFC5D-2997-4291-AC3A-6B9EBD7AB657}"/>
                </a:ext>
              </a:extLst>
            </p:cNvPr>
            <p:cNvSpPr/>
            <p:nvPr/>
          </p:nvSpPr>
          <p:spPr>
            <a:xfrm>
              <a:off x="488026" y="8865440"/>
              <a:ext cx="575478" cy="430887"/>
            </a:xfrm>
            <a:prstGeom prst="rect">
              <a:avLst/>
            </a:prstGeom>
            <a:noFill/>
          </p:spPr>
          <p:txBody>
            <a:bodyPr wrap="none" lIns="0" tIns="0" rIns="0" bIns="0">
              <a:spAutoFit/>
            </a:bodyPr>
            <a:lstStyle/>
            <a:p>
              <a:pPr lvl="0" algn="ctr" defTabSz="914400" eaLnBrk="0" fontAlgn="base" hangingPunct="0">
                <a:spcBef>
                  <a:spcPct val="0"/>
                </a:spcBef>
                <a:spcAft>
                  <a:spcPct val="0"/>
                </a:spcAft>
                <a:buClr>
                  <a:prstClr val="black"/>
                </a:buClr>
                <a:buSzPct val="65000"/>
                <a:defRPr/>
              </a:pPr>
              <a:r>
                <a:rPr lang="en-ZA" sz="1000" b="1" dirty="0">
                  <a:solidFill>
                    <a:srgbClr val="604878"/>
                  </a:solidFill>
                  <a:latin typeface="Trebuchet MS" panose="020B0603020202020204" pitchFamily="34" charset="0"/>
                  <a:ea typeface="ＭＳ Ｐゴシック" pitchFamily="-112" charset="-128"/>
                  <a:cs typeface="Arial" pitchFamily="34" charset="0"/>
                </a:rPr>
                <a:t> 104,990 </a:t>
              </a:r>
              <a:endParaRPr lang="he-IL" sz="1000" b="1" dirty="0">
                <a:solidFill>
                  <a:srgbClr val="604878"/>
                </a:solidFill>
                <a:latin typeface="Trebuchet MS" panose="020B0603020202020204" pitchFamily="34" charset="0"/>
                <a:ea typeface="ＭＳ Ｐゴシック" pitchFamily="-112" charset="-128"/>
                <a:cs typeface="Arial" pitchFamily="34" charset="0"/>
              </a:endParaRPr>
            </a:p>
            <a:p>
              <a:pPr lvl="0" algn="ctr" defTabSz="914400" eaLnBrk="0" fontAlgn="base" hangingPunct="0">
                <a:spcBef>
                  <a:spcPct val="0"/>
                </a:spcBef>
                <a:spcAft>
                  <a:spcPct val="0"/>
                </a:spcAft>
                <a:buClr>
                  <a:prstClr val="black"/>
                </a:buClr>
                <a:buSzPct val="65000"/>
                <a:defRPr/>
              </a:pPr>
              <a:r>
                <a:rPr lang="en-ZA" sz="800" dirty="0">
                  <a:solidFill>
                    <a:schemeClr val="tx1">
                      <a:lumMod val="75000"/>
                      <a:lumOff val="25000"/>
                    </a:schemeClr>
                  </a:solidFill>
                  <a:latin typeface="Trebuchet MS" panose="020B0603020202020204" pitchFamily="34" charset="0"/>
                  <a:ea typeface="ＭＳ Ｐゴシック" pitchFamily="-112" charset="-128"/>
                  <a:cs typeface="Arial" pitchFamily="34" charset="0"/>
                </a:rPr>
                <a:t>Arrivals</a:t>
              </a:r>
            </a:p>
            <a:p>
              <a:pPr lvl="0" algn="ctr" defTabSz="914400" eaLnBrk="0" fontAlgn="base" hangingPunct="0">
                <a:spcBef>
                  <a:spcPct val="0"/>
                </a:spcBef>
                <a:spcAft>
                  <a:spcPct val="0"/>
                </a:spcAft>
                <a:buClr>
                  <a:prstClr val="black"/>
                </a:buClr>
                <a:buSzPct val="65000"/>
                <a:defRPr/>
              </a:pPr>
              <a:r>
                <a:rPr lang="en-US" sz="1000" b="1" dirty="0">
                  <a:solidFill>
                    <a:srgbClr val="604878"/>
                  </a:solidFill>
                  <a:latin typeface="Trebuchet MS" panose="020B0603020202020204" pitchFamily="34" charset="0"/>
                  <a:ea typeface="ＭＳ Ｐゴシック" pitchFamily="-112" charset="-128"/>
                  <a:cs typeface="Arial" pitchFamily="34" charset="0"/>
                </a:rPr>
                <a:t>4.9%</a:t>
              </a:r>
              <a:endParaRPr lang="en-ZA" sz="1000" b="1" dirty="0">
                <a:solidFill>
                  <a:srgbClr val="604878"/>
                </a:solidFill>
                <a:latin typeface="Trebuchet MS" panose="020B0603020202020204" pitchFamily="34" charset="0"/>
                <a:ea typeface="ＭＳ Ｐゴシック" pitchFamily="-112" charset="-128"/>
                <a:cs typeface="Arial" pitchFamily="34" charset="0"/>
              </a:endParaRPr>
            </a:p>
          </p:txBody>
        </p:sp>
        <p:sp>
          <p:nvSpPr>
            <p:cNvPr id="234" name="Rectangle 453">
              <a:extLst>
                <a:ext uri="{FF2B5EF4-FFF2-40B4-BE49-F238E27FC236}">
                  <a16:creationId xmlns:a16="http://schemas.microsoft.com/office/drawing/2014/main" id="{3B84031F-B141-4C88-BA94-B2EE82D2090C}"/>
                </a:ext>
              </a:extLst>
            </p:cNvPr>
            <p:cNvSpPr/>
            <p:nvPr/>
          </p:nvSpPr>
          <p:spPr>
            <a:xfrm>
              <a:off x="1190485" y="8945014"/>
              <a:ext cx="767839" cy="276999"/>
            </a:xfrm>
            <a:prstGeom prst="rect">
              <a:avLst/>
            </a:prstGeom>
            <a:noFill/>
          </p:spPr>
          <p:txBody>
            <a:bodyPr wrap="none" lIns="0" tIns="0" rIns="0" bIns="0">
              <a:spAutoFit/>
            </a:bodyPr>
            <a:lstStyle/>
            <a:p>
              <a:pPr lvl="0" algn="ctr" defTabSz="914400" eaLnBrk="0" fontAlgn="base" hangingPunct="0">
                <a:spcBef>
                  <a:spcPct val="0"/>
                </a:spcBef>
                <a:spcAft>
                  <a:spcPct val="0"/>
                </a:spcAft>
                <a:buClr>
                  <a:prstClr val="black"/>
                </a:buClr>
                <a:buSzPct val="65000"/>
                <a:defRPr/>
              </a:pPr>
              <a:r>
                <a:rPr lang="en-ZA" sz="1000" b="1" dirty="0">
                  <a:solidFill>
                    <a:srgbClr val="604878"/>
                  </a:solidFill>
                  <a:latin typeface="Trebuchet MS" panose="020B0603020202020204" pitchFamily="34" charset="0"/>
                  <a:ea typeface="ＭＳ Ｐゴシック" pitchFamily="-112" charset="-128"/>
                  <a:cs typeface="Arial" pitchFamily="34" charset="0"/>
                </a:rPr>
                <a:t>-21.8</a:t>
              </a:r>
              <a:r>
                <a:rPr lang="en-US" sz="1000" b="1" dirty="0">
                  <a:solidFill>
                    <a:srgbClr val="604878"/>
                  </a:solidFill>
                  <a:latin typeface="Trebuchet MS" panose="020B0603020202020204" pitchFamily="34" charset="0"/>
                  <a:ea typeface="ＭＳ Ｐゴシック" pitchFamily="-112" charset="-128"/>
                  <a:cs typeface="Arial" pitchFamily="34" charset="0"/>
                </a:rPr>
                <a:t>%</a:t>
              </a:r>
              <a:r>
                <a:rPr lang="en-ZA" sz="1000" b="1" dirty="0">
                  <a:solidFill>
                    <a:srgbClr val="604878"/>
                  </a:solidFill>
                  <a:latin typeface="Trebuchet MS" panose="020B0603020202020204" pitchFamily="34" charset="0"/>
                  <a:ea typeface="ＭＳ Ｐゴシック" pitchFamily="-112" charset="-128"/>
                  <a:cs typeface="Arial" pitchFamily="34" charset="0"/>
                </a:rPr>
                <a:t> down</a:t>
              </a:r>
              <a:br>
                <a:rPr kumimoji="0" lang="en-ZA" sz="800" b="0" i="0" u="none" strike="noStrike" kern="1200" cap="none" spc="0" normalizeH="0" baseline="0" noProof="0" dirty="0">
                  <a:ln>
                    <a:noFill/>
                  </a:ln>
                  <a:solidFill>
                    <a:srgbClr val="D0021B"/>
                  </a:solidFill>
                  <a:effectLst/>
                  <a:uLnTx/>
                  <a:uFillTx/>
                  <a:latin typeface="Trebuchet MS" panose="020B0603020202020204" pitchFamily="34" charset="0"/>
                  <a:ea typeface="ヒラギノ角ゴ Pro W3" pitchFamily="-112" charset="-128"/>
                  <a:cs typeface="Arial" pitchFamily="34" charset="0"/>
                </a:rPr>
              </a:br>
              <a:r>
                <a:rPr kumimoji="0" lang="en-ZA" sz="800" b="0" i="0" u="none" strike="noStrike" kern="1200" cap="none" spc="0" normalizeH="0" baseline="0" noProof="0" dirty="0">
                  <a:ln>
                    <a:noFill/>
                  </a:ln>
                  <a:solidFill>
                    <a:schemeClr val="tx1">
                      <a:lumMod val="75000"/>
                      <a:lumOff val="25000"/>
                    </a:schemeClr>
                  </a:solidFill>
                  <a:effectLst/>
                  <a:uLnTx/>
                  <a:uFillTx/>
                  <a:latin typeface="Trebuchet MS" panose="020B0603020202020204" pitchFamily="34" charset="0"/>
                  <a:ea typeface="ヒラギノ角ゴ Pro W3" pitchFamily="-112" charset="-128"/>
                  <a:cs typeface="Arial" pitchFamily="34" charset="0"/>
                </a:rPr>
                <a:t>from Q1 2019</a:t>
              </a:r>
            </a:p>
          </p:txBody>
        </p:sp>
        <p:sp>
          <p:nvSpPr>
            <p:cNvPr id="235" name="Freeform: Shape 454">
              <a:extLst>
                <a:ext uri="{FF2B5EF4-FFF2-40B4-BE49-F238E27FC236}">
                  <a16:creationId xmlns:a16="http://schemas.microsoft.com/office/drawing/2014/main" id="{F2608610-0454-47BB-A951-DB2FB2E60BEA}"/>
                </a:ext>
              </a:extLst>
            </p:cNvPr>
            <p:cNvSpPr/>
            <p:nvPr/>
          </p:nvSpPr>
          <p:spPr>
            <a:xfrm>
              <a:off x="1103239" y="8920524"/>
              <a:ext cx="0" cy="357187"/>
            </a:xfrm>
            <a:custGeom>
              <a:avLst/>
              <a:gdLst>
                <a:gd name="connsiteX0" fmla="*/ 0 w 0"/>
                <a:gd name="connsiteY0" fmla="*/ 0 h 357187"/>
                <a:gd name="connsiteX1" fmla="*/ 0 w 0"/>
                <a:gd name="connsiteY1" fmla="*/ 357187 h 357187"/>
              </a:gdLst>
              <a:ahLst/>
              <a:cxnLst>
                <a:cxn ang="0">
                  <a:pos x="connsiteX0" y="connsiteY0"/>
                </a:cxn>
                <a:cxn ang="0">
                  <a:pos x="connsiteX1" y="connsiteY1"/>
                </a:cxn>
              </a:cxnLst>
              <a:rect l="l" t="t" r="r" b="b"/>
              <a:pathLst>
                <a:path h="357187">
                  <a:moveTo>
                    <a:pt x="0" y="0"/>
                  </a:moveTo>
                  <a:lnTo>
                    <a:pt x="0" y="357187"/>
                  </a:lnTo>
                </a:path>
              </a:pathLst>
            </a:custGeom>
            <a:noFill/>
            <a:ln w="9525">
              <a:solidFill>
                <a:schemeClr val="tx2">
                  <a:lumMod val="75000"/>
                  <a:lumOff val="25000"/>
                </a:schemeClr>
              </a:solidFill>
              <a:prstDash val="sys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highlight>
                  <a:srgbClr val="FFFF00"/>
                </a:highlight>
                <a:latin typeface="Trebuchet MS" panose="020B0603020202020204" pitchFamily="34" charset="0"/>
              </a:endParaRPr>
            </a:p>
          </p:txBody>
        </p:sp>
        <p:sp>
          <p:nvSpPr>
            <p:cNvPr id="236" name="Isosceles Triangle 455">
              <a:extLst>
                <a:ext uri="{FF2B5EF4-FFF2-40B4-BE49-F238E27FC236}">
                  <a16:creationId xmlns:a16="http://schemas.microsoft.com/office/drawing/2014/main" id="{9A43133B-5660-455F-A242-970117F010F4}"/>
                </a:ext>
              </a:extLst>
            </p:cNvPr>
            <p:cNvSpPr/>
            <p:nvPr/>
          </p:nvSpPr>
          <p:spPr>
            <a:xfrm flipV="1">
              <a:off x="2033845" y="9049004"/>
              <a:ext cx="80061" cy="69018"/>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highlight>
                  <a:srgbClr val="FFFF00"/>
                </a:highlight>
                <a:latin typeface="Trebuchet MS" panose="020B0603020202020204" pitchFamily="34" charset="0"/>
              </a:endParaRPr>
            </a:p>
          </p:txBody>
        </p:sp>
      </p:grpSp>
      <p:grpSp>
        <p:nvGrpSpPr>
          <p:cNvPr id="7" name="קבוצה 6">
            <a:extLst>
              <a:ext uri="{FF2B5EF4-FFF2-40B4-BE49-F238E27FC236}">
                <a16:creationId xmlns:a16="http://schemas.microsoft.com/office/drawing/2014/main" id="{B17DB838-B45D-4772-96E6-29F40ADDD52C}"/>
              </a:ext>
            </a:extLst>
          </p:cNvPr>
          <p:cNvGrpSpPr/>
          <p:nvPr/>
        </p:nvGrpSpPr>
        <p:grpSpPr>
          <a:xfrm>
            <a:off x="4569840" y="8696125"/>
            <a:ext cx="1839600" cy="667365"/>
            <a:chOff x="4569840" y="8696125"/>
            <a:chExt cx="1839600" cy="667365"/>
          </a:xfrm>
        </p:grpSpPr>
        <p:sp>
          <p:nvSpPr>
            <p:cNvPr id="247" name="Rectangle: Rounded Corners 471">
              <a:extLst>
                <a:ext uri="{FF2B5EF4-FFF2-40B4-BE49-F238E27FC236}">
                  <a16:creationId xmlns:a16="http://schemas.microsoft.com/office/drawing/2014/main" id="{6A5B2594-1CBD-4DF2-87E8-1B852D117DFE}"/>
                </a:ext>
              </a:extLst>
            </p:cNvPr>
            <p:cNvSpPr/>
            <p:nvPr/>
          </p:nvSpPr>
          <p:spPr>
            <a:xfrm>
              <a:off x="4569840" y="8780836"/>
              <a:ext cx="1839600" cy="582654"/>
            </a:xfrm>
            <a:prstGeom prst="roundRect">
              <a:avLst/>
            </a:prstGeom>
            <a:solidFill>
              <a:schemeClr val="bg1">
                <a:alpha val="73000"/>
              </a:schemeClr>
            </a:solidFill>
            <a:ln w="3175">
              <a:solidFill>
                <a:schemeClr val="bg1">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highlight>
                  <a:srgbClr val="FFFF00"/>
                </a:highlight>
                <a:latin typeface="Trebuchet MS" panose="020B0603020202020204" pitchFamily="34" charset="0"/>
              </a:endParaRPr>
            </a:p>
          </p:txBody>
        </p:sp>
        <p:sp>
          <p:nvSpPr>
            <p:cNvPr id="248" name="Rectangle 472">
              <a:extLst>
                <a:ext uri="{FF2B5EF4-FFF2-40B4-BE49-F238E27FC236}">
                  <a16:creationId xmlns:a16="http://schemas.microsoft.com/office/drawing/2014/main" id="{0F80A99E-18E4-4656-B4A3-791EF862D975}"/>
                </a:ext>
              </a:extLst>
            </p:cNvPr>
            <p:cNvSpPr/>
            <p:nvPr/>
          </p:nvSpPr>
          <p:spPr>
            <a:xfrm>
              <a:off x="5145796" y="8696125"/>
              <a:ext cx="687689" cy="161583"/>
            </a:xfrm>
            <a:prstGeom prst="rect">
              <a:avLst/>
            </a:prstGeom>
            <a:solidFill>
              <a:schemeClr val="bg1"/>
            </a:solidFill>
          </p:spPr>
          <p:txBody>
            <a:bodyPr wrap="none" lIns="0" tIns="0" rIns="0" bIns="0">
              <a:spAutoFit/>
            </a:bodyPr>
            <a:lstStyle/>
            <a:p>
              <a:pPr lvl="0" algn="ctr" defTabSz="914400" eaLnBrk="0" fontAlgn="base" hangingPunct="0">
                <a:spcBef>
                  <a:spcPct val="0"/>
                </a:spcBef>
                <a:spcAft>
                  <a:spcPct val="0"/>
                </a:spcAft>
                <a:defRPr/>
              </a:pPr>
              <a:r>
                <a:rPr lang="en-ZA" sz="1050" b="1" dirty="0">
                  <a:solidFill>
                    <a:srgbClr val="4E8542"/>
                  </a:solidFill>
                  <a:latin typeface="Trebuchet MS" panose="020B0603020202020204" pitchFamily="34" charset="0"/>
                  <a:ea typeface="ヒラギノ角ゴ Pro W3" pitchFamily="-112" charset="-128"/>
                  <a:cs typeface="Arial" pitchFamily="34" charset="0"/>
                </a:rPr>
                <a:t>Australasia</a:t>
              </a:r>
            </a:p>
          </p:txBody>
        </p:sp>
        <p:sp>
          <p:nvSpPr>
            <p:cNvPr id="249" name="Rectangle 473">
              <a:extLst>
                <a:ext uri="{FF2B5EF4-FFF2-40B4-BE49-F238E27FC236}">
                  <a16:creationId xmlns:a16="http://schemas.microsoft.com/office/drawing/2014/main" id="{FB484434-2929-4742-85BB-D086629D2387}"/>
                </a:ext>
              </a:extLst>
            </p:cNvPr>
            <p:cNvSpPr/>
            <p:nvPr/>
          </p:nvSpPr>
          <p:spPr>
            <a:xfrm>
              <a:off x="4755004" y="8865440"/>
              <a:ext cx="423193" cy="430887"/>
            </a:xfrm>
            <a:prstGeom prst="rect">
              <a:avLst/>
            </a:prstGeom>
            <a:noFill/>
          </p:spPr>
          <p:txBody>
            <a:bodyPr wrap="none" lIns="0" tIns="0" rIns="0" bIns="0">
              <a:spAutoFit/>
            </a:bodyPr>
            <a:lstStyle/>
            <a:p>
              <a:pPr lvl="0" algn="ctr" defTabSz="914400" eaLnBrk="0" fontAlgn="base" hangingPunct="0">
                <a:spcBef>
                  <a:spcPct val="0"/>
                </a:spcBef>
                <a:spcAft>
                  <a:spcPct val="0"/>
                </a:spcAft>
                <a:buClr>
                  <a:prstClr val="black"/>
                </a:buClr>
                <a:buSzPct val="65000"/>
                <a:defRPr/>
              </a:pPr>
              <a:r>
                <a:rPr lang="en-US" sz="1000" b="1" dirty="0">
                  <a:solidFill>
                    <a:srgbClr val="4E8542"/>
                  </a:solidFill>
                  <a:latin typeface="Trebuchet MS" panose="020B0603020202020204" pitchFamily="34" charset="0"/>
                  <a:ea typeface="ＭＳ Ｐゴシック" pitchFamily="-112" charset="-128"/>
                  <a:cs typeface="Arial" pitchFamily="34" charset="0"/>
                </a:rPr>
                <a:t>24,623</a:t>
              </a:r>
              <a:endParaRPr lang="en-ZA" sz="1000" b="1" dirty="0">
                <a:solidFill>
                  <a:srgbClr val="4E8542"/>
                </a:solidFill>
                <a:latin typeface="Trebuchet MS" panose="020B0603020202020204" pitchFamily="34" charset="0"/>
                <a:ea typeface="ＭＳ Ｐゴシック" pitchFamily="-112" charset="-128"/>
                <a:cs typeface="Arial" pitchFamily="34" charset="0"/>
              </a:endParaRPr>
            </a:p>
            <a:p>
              <a:pPr lvl="0" algn="ctr" defTabSz="914400" eaLnBrk="0" fontAlgn="base" hangingPunct="0">
                <a:spcBef>
                  <a:spcPct val="0"/>
                </a:spcBef>
                <a:spcAft>
                  <a:spcPct val="0"/>
                </a:spcAft>
                <a:buClr>
                  <a:prstClr val="black"/>
                </a:buClr>
                <a:buSzPct val="65000"/>
                <a:defRPr/>
              </a:pPr>
              <a:r>
                <a:rPr lang="en-ZA" sz="800" dirty="0">
                  <a:solidFill>
                    <a:schemeClr val="tx1">
                      <a:lumMod val="75000"/>
                      <a:lumOff val="25000"/>
                    </a:schemeClr>
                  </a:solidFill>
                  <a:latin typeface="Trebuchet MS" panose="020B0603020202020204" pitchFamily="34" charset="0"/>
                  <a:ea typeface="ＭＳ Ｐゴシック" pitchFamily="-112" charset="-128"/>
                  <a:cs typeface="Arial" pitchFamily="34" charset="0"/>
                </a:rPr>
                <a:t>Arrivals</a:t>
              </a:r>
            </a:p>
            <a:p>
              <a:pPr lvl="0" algn="ctr" defTabSz="914400" eaLnBrk="0" fontAlgn="base" hangingPunct="0">
                <a:spcBef>
                  <a:spcPct val="0"/>
                </a:spcBef>
                <a:spcAft>
                  <a:spcPct val="0"/>
                </a:spcAft>
                <a:buClr>
                  <a:prstClr val="black"/>
                </a:buClr>
                <a:buSzPct val="65000"/>
                <a:defRPr/>
              </a:pPr>
              <a:r>
                <a:rPr lang="en-ZA" sz="1000" b="1" dirty="0">
                  <a:solidFill>
                    <a:srgbClr val="4E8542"/>
                  </a:solidFill>
                  <a:latin typeface="Trebuchet MS" panose="020B0603020202020204" pitchFamily="34" charset="0"/>
                  <a:ea typeface="ＭＳ Ｐゴシック" pitchFamily="-112" charset="-128"/>
                  <a:cs typeface="Arial" pitchFamily="34" charset="0"/>
                </a:rPr>
                <a:t>1.2%</a:t>
              </a:r>
            </a:p>
          </p:txBody>
        </p:sp>
        <p:sp>
          <p:nvSpPr>
            <p:cNvPr id="250" name="Rectangle 474">
              <a:extLst>
                <a:ext uri="{FF2B5EF4-FFF2-40B4-BE49-F238E27FC236}">
                  <a16:creationId xmlns:a16="http://schemas.microsoft.com/office/drawing/2014/main" id="{04E09D9C-DFE9-407B-8CC0-9BB2A2E166FB}"/>
                </a:ext>
              </a:extLst>
            </p:cNvPr>
            <p:cNvSpPr/>
            <p:nvPr/>
          </p:nvSpPr>
          <p:spPr>
            <a:xfrm>
              <a:off x="5461383" y="8945014"/>
              <a:ext cx="730969" cy="276999"/>
            </a:xfrm>
            <a:prstGeom prst="rect">
              <a:avLst/>
            </a:prstGeom>
            <a:noFill/>
          </p:spPr>
          <p:txBody>
            <a:bodyPr wrap="none" lIns="0" tIns="0" rIns="0" bIns="0">
              <a:spAutoFit/>
            </a:bodyPr>
            <a:lstStyle/>
            <a:p>
              <a:pPr lvl="0" algn="ctr" defTabSz="914400" eaLnBrk="0" fontAlgn="base" hangingPunct="0">
                <a:spcBef>
                  <a:spcPct val="0"/>
                </a:spcBef>
                <a:spcAft>
                  <a:spcPct val="0"/>
                </a:spcAft>
                <a:buClr>
                  <a:prstClr val="black"/>
                </a:buClr>
                <a:buSzPct val="65000"/>
                <a:defRPr/>
              </a:pPr>
              <a:r>
                <a:rPr lang="en-ZA" sz="1000" b="1" dirty="0">
                  <a:solidFill>
                    <a:srgbClr val="4E8542"/>
                  </a:solidFill>
                  <a:latin typeface="Trebuchet MS" panose="020B0603020202020204" pitchFamily="34" charset="0"/>
                  <a:ea typeface="ＭＳ Ｐゴシック" pitchFamily="-112" charset="-128"/>
                  <a:cs typeface="Arial" pitchFamily="34" charset="0"/>
                </a:rPr>
                <a:t>-7.6% down </a:t>
              </a:r>
              <a:br>
                <a:rPr kumimoji="0" lang="en-ZA" sz="800" b="0" i="0" u="none" strike="noStrike" kern="1200" cap="none" spc="0" normalizeH="0" baseline="0" noProof="0" dirty="0">
                  <a:ln>
                    <a:noFill/>
                  </a:ln>
                  <a:solidFill>
                    <a:srgbClr val="D0021B"/>
                  </a:solidFill>
                  <a:effectLst/>
                  <a:uLnTx/>
                  <a:uFillTx/>
                  <a:latin typeface="Trebuchet MS" panose="020B0603020202020204" pitchFamily="34" charset="0"/>
                  <a:ea typeface="ヒラギノ角ゴ Pro W3" pitchFamily="-112" charset="-128"/>
                  <a:cs typeface="Arial" pitchFamily="34" charset="0"/>
                </a:rPr>
              </a:br>
              <a:r>
                <a:rPr kumimoji="0" lang="en-ZA" sz="800" b="0" i="0" u="none" strike="noStrike" kern="1200" cap="none" spc="0" normalizeH="0" baseline="0" noProof="0" dirty="0">
                  <a:ln>
                    <a:noFill/>
                  </a:ln>
                  <a:solidFill>
                    <a:schemeClr val="tx1">
                      <a:lumMod val="75000"/>
                      <a:lumOff val="25000"/>
                    </a:schemeClr>
                  </a:solidFill>
                  <a:effectLst/>
                  <a:uLnTx/>
                  <a:uFillTx/>
                  <a:latin typeface="Trebuchet MS" panose="020B0603020202020204" pitchFamily="34" charset="0"/>
                  <a:ea typeface="ヒラギノ角ゴ Pro W3" pitchFamily="-112" charset="-128"/>
                  <a:cs typeface="Arial" pitchFamily="34" charset="0"/>
                </a:rPr>
                <a:t>from Q1 2019</a:t>
              </a:r>
            </a:p>
          </p:txBody>
        </p:sp>
        <p:sp>
          <p:nvSpPr>
            <p:cNvPr id="251" name="Freeform: Shape 475">
              <a:extLst>
                <a:ext uri="{FF2B5EF4-FFF2-40B4-BE49-F238E27FC236}">
                  <a16:creationId xmlns:a16="http://schemas.microsoft.com/office/drawing/2014/main" id="{854D4E4A-7717-4603-A92C-B59C64938542}"/>
                </a:ext>
              </a:extLst>
            </p:cNvPr>
            <p:cNvSpPr/>
            <p:nvPr/>
          </p:nvSpPr>
          <p:spPr>
            <a:xfrm>
              <a:off x="5333709" y="8920524"/>
              <a:ext cx="0" cy="357187"/>
            </a:xfrm>
            <a:custGeom>
              <a:avLst/>
              <a:gdLst>
                <a:gd name="connsiteX0" fmla="*/ 0 w 0"/>
                <a:gd name="connsiteY0" fmla="*/ 0 h 357187"/>
                <a:gd name="connsiteX1" fmla="*/ 0 w 0"/>
                <a:gd name="connsiteY1" fmla="*/ 357187 h 357187"/>
              </a:gdLst>
              <a:ahLst/>
              <a:cxnLst>
                <a:cxn ang="0">
                  <a:pos x="connsiteX0" y="connsiteY0"/>
                </a:cxn>
                <a:cxn ang="0">
                  <a:pos x="connsiteX1" y="connsiteY1"/>
                </a:cxn>
              </a:cxnLst>
              <a:rect l="l" t="t" r="r" b="b"/>
              <a:pathLst>
                <a:path h="357187">
                  <a:moveTo>
                    <a:pt x="0" y="0"/>
                  </a:moveTo>
                  <a:lnTo>
                    <a:pt x="0" y="357187"/>
                  </a:lnTo>
                </a:path>
              </a:pathLst>
            </a:custGeom>
            <a:noFill/>
            <a:ln w="9525">
              <a:solidFill>
                <a:schemeClr val="tx2">
                  <a:lumMod val="75000"/>
                  <a:lumOff val="25000"/>
                </a:schemeClr>
              </a:solidFill>
              <a:prstDash val="sys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highlight>
                  <a:srgbClr val="FFFF00"/>
                </a:highlight>
                <a:latin typeface="Trebuchet MS" panose="020B0603020202020204" pitchFamily="34" charset="0"/>
              </a:endParaRPr>
            </a:p>
          </p:txBody>
        </p:sp>
        <p:sp>
          <p:nvSpPr>
            <p:cNvPr id="252" name="Isosceles Triangle 477">
              <a:extLst>
                <a:ext uri="{FF2B5EF4-FFF2-40B4-BE49-F238E27FC236}">
                  <a16:creationId xmlns:a16="http://schemas.microsoft.com/office/drawing/2014/main" id="{C75FB9B8-3887-4A60-818C-51B7B7C6E6D1}"/>
                </a:ext>
              </a:extLst>
            </p:cNvPr>
            <p:cNvSpPr/>
            <p:nvPr/>
          </p:nvSpPr>
          <p:spPr>
            <a:xfrm flipV="1">
              <a:off x="6233809" y="9049004"/>
              <a:ext cx="80061" cy="69018"/>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highlight>
                  <a:srgbClr val="FFFF00"/>
                </a:highlight>
                <a:latin typeface="Trebuchet MS" panose="020B0603020202020204" pitchFamily="34" charset="0"/>
              </a:endParaRPr>
            </a:p>
          </p:txBody>
        </p:sp>
      </p:grpSp>
      <p:grpSp>
        <p:nvGrpSpPr>
          <p:cNvPr id="5" name="קבוצה 4">
            <a:extLst>
              <a:ext uri="{FF2B5EF4-FFF2-40B4-BE49-F238E27FC236}">
                <a16:creationId xmlns:a16="http://schemas.microsoft.com/office/drawing/2014/main" id="{7AD4C6FB-76D4-4805-AFDF-EE11007A0BDD}"/>
              </a:ext>
            </a:extLst>
          </p:cNvPr>
          <p:cNvGrpSpPr/>
          <p:nvPr/>
        </p:nvGrpSpPr>
        <p:grpSpPr>
          <a:xfrm>
            <a:off x="1923180" y="6265245"/>
            <a:ext cx="1839600" cy="667365"/>
            <a:chOff x="1923180" y="5725795"/>
            <a:chExt cx="1839600" cy="667365"/>
          </a:xfrm>
        </p:grpSpPr>
        <p:sp>
          <p:nvSpPr>
            <p:cNvPr id="237" name="Rectangle: Rounded Corners 456">
              <a:extLst>
                <a:ext uri="{FF2B5EF4-FFF2-40B4-BE49-F238E27FC236}">
                  <a16:creationId xmlns:a16="http://schemas.microsoft.com/office/drawing/2014/main" id="{3A56CCC5-422D-4997-8D9D-3C2F8F677C4C}"/>
                </a:ext>
              </a:extLst>
            </p:cNvPr>
            <p:cNvSpPr/>
            <p:nvPr/>
          </p:nvSpPr>
          <p:spPr>
            <a:xfrm>
              <a:off x="1923180" y="5810506"/>
              <a:ext cx="1839600" cy="582654"/>
            </a:xfrm>
            <a:prstGeom prst="roundRect">
              <a:avLst/>
            </a:prstGeom>
            <a:solidFill>
              <a:schemeClr val="bg1">
                <a:alpha val="73000"/>
              </a:schemeClr>
            </a:solidFill>
            <a:ln w="3175">
              <a:solidFill>
                <a:schemeClr val="bg1">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highlight>
                  <a:srgbClr val="FFFF00"/>
                </a:highlight>
                <a:latin typeface="Trebuchet MS" panose="020B0603020202020204" pitchFamily="34" charset="0"/>
              </a:endParaRPr>
            </a:p>
          </p:txBody>
        </p:sp>
        <p:sp>
          <p:nvSpPr>
            <p:cNvPr id="238" name="Rectangle 457">
              <a:extLst>
                <a:ext uri="{FF2B5EF4-FFF2-40B4-BE49-F238E27FC236}">
                  <a16:creationId xmlns:a16="http://schemas.microsoft.com/office/drawing/2014/main" id="{FEC28680-4755-4767-ADF9-F86BB54027AB}"/>
                </a:ext>
              </a:extLst>
            </p:cNvPr>
            <p:cNvSpPr/>
            <p:nvPr/>
          </p:nvSpPr>
          <p:spPr>
            <a:xfrm>
              <a:off x="2485511" y="5725795"/>
              <a:ext cx="714939" cy="161583"/>
            </a:xfrm>
            <a:prstGeom prst="rect">
              <a:avLst/>
            </a:prstGeom>
            <a:solidFill>
              <a:schemeClr val="bg1"/>
            </a:solidFill>
          </p:spPr>
          <p:txBody>
            <a:bodyPr wrap="none" lIns="0" tIns="0" rIns="0" bIns="0">
              <a:spAutoFit/>
            </a:bodyPr>
            <a:lstStyle/>
            <a:p>
              <a:pPr lvl="0" algn="ctr" defTabSz="914400" eaLnBrk="0" fontAlgn="base" hangingPunct="0">
                <a:spcBef>
                  <a:spcPct val="0"/>
                </a:spcBef>
                <a:spcAft>
                  <a:spcPct val="0"/>
                </a:spcAft>
                <a:defRPr/>
              </a:pPr>
              <a:r>
                <a:rPr lang="en-ZA" sz="1050" b="1" dirty="0">
                  <a:solidFill>
                    <a:schemeClr val="accent6"/>
                  </a:solidFill>
                  <a:latin typeface="Trebuchet MS" panose="020B0603020202020204" pitchFamily="34" charset="0"/>
                  <a:ea typeface="ヒラギノ角ゴ Pro W3" pitchFamily="-112" charset="-128"/>
                  <a:cs typeface="Arial" pitchFamily="34" charset="0"/>
                </a:rPr>
                <a:t>Middle East</a:t>
              </a:r>
            </a:p>
          </p:txBody>
        </p:sp>
        <p:sp>
          <p:nvSpPr>
            <p:cNvPr id="239" name="Rectangle 458">
              <a:extLst>
                <a:ext uri="{FF2B5EF4-FFF2-40B4-BE49-F238E27FC236}">
                  <a16:creationId xmlns:a16="http://schemas.microsoft.com/office/drawing/2014/main" id="{41729943-F9B1-41EE-85DC-05609A7453FB}"/>
                </a:ext>
              </a:extLst>
            </p:cNvPr>
            <p:cNvSpPr/>
            <p:nvPr/>
          </p:nvSpPr>
          <p:spPr>
            <a:xfrm>
              <a:off x="2022076" y="5898105"/>
              <a:ext cx="423193" cy="430887"/>
            </a:xfrm>
            <a:prstGeom prst="rect">
              <a:avLst/>
            </a:prstGeom>
            <a:noFill/>
          </p:spPr>
          <p:txBody>
            <a:bodyPr wrap="none" lIns="0" tIns="0" rIns="0" bIns="0">
              <a:spAutoFit/>
            </a:bodyPr>
            <a:lstStyle/>
            <a:p>
              <a:pPr lvl="0" algn="ctr" defTabSz="914400" eaLnBrk="0" fontAlgn="base" hangingPunct="0">
                <a:spcBef>
                  <a:spcPct val="0"/>
                </a:spcBef>
                <a:spcAft>
                  <a:spcPct val="0"/>
                </a:spcAft>
                <a:buClr>
                  <a:prstClr val="black"/>
                </a:buClr>
                <a:buSzPct val="65000"/>
                <a:defRPr/>
              </a:pPr>
              <a:r>
                <a:rPr lang="en-ZA" sz="1000" b="1" dirty="0">
                  <a:solidFill>
                    <a:schemeClr val="accent6"/>
                  </a:solidFill>
                  <a:latin typeface="Trebuchet MS" panose="020B0603020202020204" pitchFamily="34" charset="0"/>
                  <a:ea typeface="ＭＳ Ｐゴシック" pitchFamily="-112" charset="-128"/>
                  <a:cs typeface="Arial" pitchFamily="34" charset="0"/>
                </a:rPr>
                <a:t>11,075</a:t>
              </a:r>
            </a:p>
            <a:p>
              <a:pPr lvl="0" algn="ctr" defTabSz="914400" eaLnBrk="0" fontAlgn="base" hangingPunct="0">
                <a:spcBef>
                  <a:spcPct val="0"/>
                </a:spcBef>
                <a:spcAft>
                  <a:spcPct val="0"/>
                </a:spcAft>
                <a:buClr>
                  <a:prstClr val="black"/>
                </a:buClr>
                <a:buSzPct val="65000"/>
                <a:defRPr/>
              </a:pPr>
              <a:r>
                <a:rPr lang="en-ZA" sz="800" dirty="0">
                  <a:solidFill>
                    <a:schemeClr val="tx1">
                      <a:lumMod val="75000"/>
                      <a:lumOff val="25000"/>
                    </a:schemeClr>
                  </a:solidFill>
                  <a:latin typeface="Trebuchet MS" panose="020B0603020202020204" pitchFamily="34" charset="0"/>
                  <a:ea typeface="ＭＳ Ｐゴシック" pitchFamily="-112" charset="-128"/>
                  <a:cs typeface="Arial" pitchFamily="34" charset="0"/>
                </a:rPr>
                <a:t>Arrivals</a:t>
              </a:r>
            </a:p>
            <a:p>
              <a:pPr lvl="0" algn="ctr" defTabSz="914400" eaLnBrk="0" fontAlgn="base" hangingPunct="0">
                <a:spcBef>
                  <a:spcPct val="0"/>
                </a:spcBef>
                <a:spcAft>
                  <a:spcPct val="0"/>
                </a:spcAft>
                <a:buClr>
                  <a:prstClr val="black"/>
                </a:buClr>
                <a:buSzPct val="65000"/>
                <a:defRPr/>
              </a:pPr>
              <a:r>
                <a:rPr lang="en-ZA" sz="1000" b="1" dirty="0">
                  <a:solidFill>
                    <a:schemeClr val="accent6"/>
                  </a:solidFill>
                  <a:latin typeface="Trebuchet MS" panose="020B0603020202020204" pitchFamily="34" charset="0"/>
                  <a:ea typeface="ＭＳ Ｐゴシック" pitchFamily="-112" charset="-128"/>
                  <a:cs typeface="Arial" pitchFamily="34" charset="0"/>
                </a:rPr>
                <a:t>0.5%</a:t>
              </a:r>
            </a:p>
          </p:txBody>
        </p:sp>
        <p:sp>
          <p:nvSpPr>
            <p:cNvPr id="240" name="Rectangle 460">
              <a:extLst>
                <a:ext uri="{FF2B5EF4-FFF2-40B4-BE49-F238E27FC236}">
                  <a16:creationId xmlns:a16="http://schemas.microsoft.com/office/drawing/2014/main" id="{464773B7-C4B1-46A3-9B41-8E7180ED19CC}"/>
                </a:ext>
              </a:extLst>
            </p:cNvPr>
            <p:cNvSpPr/>
            <p:nvPr/>
          </p:nvSpPr>
          <p:spPr>
            <a:xfrm>
              <a:off x="2713322" y="5977679"/>
              <a:ext cx="692498" cy="276999"/>
            </a:xfrm>
            <a:prstGeom prst="rect">
              <a:avLst/>
            </a:prstGeom>
            <a:noFill/>
          </p:spPr>
          <p:txBody>
            <a:bodyPr wrap="none" lIns="0" tIns="0" rIns="0" bIns="0">
              <a:spAutoFit/>
            </a:bodyPr>
            <a:lstStyle/>
            <a:p>
              <a:pPr lvl="0" algn="ctr" defTabSz="914400" eaLnBrk="0" fontAlgn="base" hangingPunct="0">
                <a:spcBef>
                  <a:spcPct val="0"/>
                </a:spcBef>
                <a:spcAft>
                  <a:spcPct val="0"/>
                </a:spcAft>
                <a:buClr>
                  <a:prstClr val="black"/>
                </a:buClr>
                <a:buSzPct val="65000"/>
                <a:defRPr/>
              </a:pPr>
              <a:r>
                <a:rPr lang="en-ZA" sz="1000" b="1" dirty="0">
                  <a:solidFill>
                    <a:schemeClr val="accent6"/>
                  </a:solidFill>
                  <a:latin typeface="Trebuchet MS" panose="020B0603020202020204" pitchFamily="34" charset="0"/>
                  <a:ea typeface="ＭＳ Ｐゴシック" pitchFamily="-112" charset="-128"/>
                  <a:cs typeface="Arial" pitchFamily="34" charset="0"/>
                </a:rPr>
                <a:t>-7.0% down</a:t>
              </a:r>
              <a:br>
                <a:rPr kumimoji="0" lang="en-ZA" sz="800" b="0" i="0" u="none" strike="noStrike" kern="1200" cap="none" spc="0" normalizeH="0" baseline="0" noProof="0" dirty="0">
                  <a:ln>
                    <a:noFill/>
                  </a:ln>
                  <a:solidFill>
                    <a:srgbClr val="D0021B"/>
                  </a:solidFill>
                  <a:effectLst/>
                  <a:uLnTx/>
                  <a:uFillTx/>
                  <a:latin typeface="Trebuchet MS" panose="020B0603020202020204" pitchFamily="34" charset="0"/>
                  <a:ea typeface="ヒラギノ角ゴ Pro W3" pitchFamily="-112" charset="-128"/>
                  <a:cs typeface="Arial" pitchFamily="34" charset="0"/>
                </a:rPr>
              </a:br>
              <a:r>
                <a:rPr kumimoji="0" lang="en-ZA" sz="800" b="0" i="0" u="none" strike="noStrike" kern="1200" cap="none" spc="0" normalizeH="0" baseline="0" noProof="0" dirty="0">
                  <a:ln>
                    <a:noFill/>
                  </a:ln>
                  <a:solidFill>
                    <a:schemeClr val="tx1">
                      <a:lumMod val="75000"/>
                      <a:lumOff val="25000"/>
                    </a:schemeClr>
                  </a:solidFill>
                  <a:effectLst/>
                  <a:uLnTx/>
                  <a:uFillTx/>
                  <a:latin typeface="Trebuchet MS" panose="020B0603020202020204" pitchFamily="34" charset="0"/>
                  <a:ea typeface="ヒラギノ角ゴ Pro W3" pitchFamily="-112" charset="-128"/>
                  <a:cs typeface="Arial" pitchFamily="34" charset="0"/>
                </a:rPr>
                <a:t>from Q1 2019</a:t>
              </a:r>
            </a:p>
          </p:txBody>
        </p:sp>
        <p:sp>
          <p:nvSpPr>
            <p:cNvPr id="241" name="Freeform: Shape 461">
              <a:extLst>
                <a:ext uri="{FF2B5EF4-FFF2-40B4-BE49-F238E27FC236}">
                  <a16:creationId xmlns:a16="http://schemas.microsoft.com/office/drawing/2014/main" id="{6C953A72-4D79-46EE-9468-30BB1D55E0AF}"/>
                </a:ext>
              </a:extLst>
            </p:cNvPr>
            <p:cNvSpPr/>
            <p:nvPr/>
          </p:nvSpPr>
          <p:spPr>
            <a:xfrm>
              <a:off x="2588404" y="5950194"/>
              <a:ext cx="0" cy="357187"/>
            </a:xfrm>
            <a:custGeom>
              <a:avLst/>
              <a:gdLst>
                <a:gd name="connsiteX0" fmla="*/ 0 w 0"/>
                <a:gd name="connsiteY0" fmla="*/ 0 h 357187"/>
                <a:gd name="connsiteX1" fmla="*/ 0 w 0"/>
                <a:gd name="connsiteY1" fmla="*/ 357187 h 357187"/>
              </a:gdLst>
              <a:ahLst/>
              <a:cxnLst>
                <a:cxn ang="0">
                  <a:pos x="connsiteX0" y="connsiteY0"/>
                </a:cxn>
                <a:cxn ang="0">
                  <a:pos x="connsiteX1" y="connsiteY1"/>
                </a:cxn>
              </a:cxnLst>
              <a:rect l="l" t="t" r="r" b="b"/>
              <a:pathLst>
                <a:path h="357187">
                  <a:moveTo>
                    <a:pt x="0" y="0"/>
                  </a:moveTo>
                  <a:lnTo>
                    <a:pt x="0" y="357187"/>
                  </a:lnTo>
                </a:path>
              </a:pathLst>
            </a:custGeom>
            <a:noFill/>
            <a:ln w="9525">
              <a:solidFill>
                <a:schemeClr val="tx2">
                  <a:lumMod val="75000"/>
                  <a:lumOff val="25000"/>
                </a:schemeClr>
              </a:solidFill>
              <a:prstDash val="sys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highlight>
                  <a:srgbClr val="FFFF00"/>
                </a:highlight>
                <a:latin typeface="Trebuchet MS" panose="020B0603020202020204" pitchFamily="34" charset="0"/>
              </a:endParaRPr>
            </a:p>
          </p:txBody>
        </p:sp>
        <p:sp>
          <p:nvSpPr>
            <p:cNvPr id="259" name="Isosceles Triangle 267">
              <a:extLst>
                <a:ext uri="{FF2B5EF4-FFF2-40B4-BE49-F238E27FC236}">
                  <a16:creationId xmlns:a16="http://schemas.microsoft.com/office/drawing/2014/main" id="{4E6BDDB0-2410-46DE-91C6-BD3A90725A22}"/>
                </a:ext>
              </a:extLst>
            </p:cNvPr>
            <p:cNvSpPr/>
            <p:nvPr/>
          </p:nvSpPr>
          <p:spPr>
            <a:xfrm flipV="1">
              <a:off x="3528959" y="6081669"/>
              <a:ext cx="80061" cy="69018"/>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highlight>
                  <a:srgbClr val="FFFF00"/>
                </a:highlight>
                <a:latin typeface="Trebuchet MS" panose="020B0603020202020204" pitchFamily="34" charset="0"/>
              </a:endParaRPr>
            </a:p>
          </p:txBody>
        </p:sp>
      </p:grpSp>
      <p:grpSp>
        <p:nvGrpSpPr>
          <p:cNvPr id="6" name="קבוצה 5">
            <a:extLst>
              <a:ext uri="{FF2B5EF4-FFF2-40B4-BE49-F238E27FC236}">
                <a16:creationId xmlns:a16="http://schemas.microsoft.com/office/drawing/2014/main" id="{85A2D24F-393D-43A5-A66E-5BE820C55827}"/>
              </a:ext>
            </a:extLst>
          </p:cNvPr>
          <p:cNvGrpSpPr/>
          <p:nvPr/>
        </p:nvGrpSpPr>
        <p:grpSpPr>
          <a:xfrm>
            <a:off x="4569840" y="7386508"/>
            <a:ext cx="1839600" cy="667365"/>
            <a:chOff x="4569840" y="7386508"/>
            <a:chExt cx="1839600" cy="667365"/>
          </a:xfrm>
        </p:grpSpPr>
        <p:sp>
          <p:nvSpPr>
            <p:cNvPr id="253" name="Rectangle: Rounded Corners 493">
              <a:extLst>
                <a:ext uri="{FF2B5EF4-FFF2-40B4-BE49-F238E27FC236}">
                  <a16:creationId xmlns:a16="http://schemas.microsoft.com/office/drawing/2014/main" id="{9E76B7AE-4A7B-4ED3-A5FE-E647B6239586}"/>
                </a:ext>
              </a:extLst>
            </p:cNvPr>
            <p:cNvSpPr/>
            <p:nvPr/>
          </p:nvSpPr>
          <p:spPr>
            <a:xfrm>
              <a:off x="4569840" y="7471219"/>
              <a:ext cx="1839600" cy="582654"/>
            </a:xfrm>
            <a:prstGeom prst="roundRect">
              <a:avLst/>
            </a:prstGeom>
            <a:solidFill>
              <a:schemeClr val="bg1">
                <a:alpha val="73000"/>
              </a:schemeClr>
            </a:solidFill>
            <a:ln w="3175">
              <a:solidFill>
                <a:schemeClr val="bg1">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highlight>
                  <a:srgbClr val="FFFF00"/>
                </a:highlight>
                <a:latin typeface="Trebuchet MS" panose="020B0603020202020204" pitchFamily="34" charset="0"/>
              </a:endParaRPr>
            </a:p>
          </p:txBody>
        </p:sp>
        <p:sp>
          <p:nvSpPr>
            <p:cNvPr id="254" name="Rectangle 494">
              <a:extLst>
                <a:ext uri="{FF2B5EF4-FFF2-40B4-BE49-F238E27FC236}">
                  <a16:creationId xmlns:a16="http://schemas.microsoft.com/office/drawing/2014/main" id="{7B086C9F-A5AD-47C6-A427-14DE78E8DD82}"/>
                </a:ext>
              </a:extLst>
            </p:cNvPr>
            <p:cNvSpPr/>
            <p:nvPr/>
          </p:nvSpPr>
          <p:spPr>
            <a:xfrm>
              <a:off x="5362201" y="7386508"/>
              <a:ext cx="254878" cy="161583"/>
            </a:xfrm>
            <a:prstGeom prst="rect">
              <a:avLst/>
            </a:prstGeom>
            <a:solidFill>
              <a:schemeClr val="bg1"/>
            </a:solidFill>
          </p:spPr>
          <p:txBody>
            <a:bodyPr wrap="none" lIns="0" tIns="0" rIns="0" bIns="0">
              <a:spAutoFit/>
            </a:bodyPr>
            <a:lstStyle/>
            <a:p>
              <a:pPr lvl="0" algn="ctr" defTabSz="914400" eaLnBrk="0" fontAlgn="base" hangingPunct="0">
                <a:spcBef>
                  <a:spcPct val="0"/>
                </a:spcBef>
                <a:spcAft>
                  <a:spcPct val="0"/>
                </a:spcAft>
                <a:defRPr/>
              </a:pPr>
              <a:r>
                <a:rPr lang="en-ZA" sz="1050" b="1" dirty="0">
                  <a:solidFill>
                    <a:srgbClr val="1B587C"/>
                  </a:solidFill>
                  <a:latin typeface="Trebuchet MS" panose="020B0603020202020204" pitchFamily="34" charset="0"/>
                  <a:ea typeface="ヒラギノ角ゴ Pro W3" pitchFamily="-112" charset="-128"/>
                  <a:cs typeface="Arial" pitchFamily="34" charset="0"/>
                </a:rPr>
                <a:t>Asia</a:t>
              </a:r>
            </a:p>
          </p:txBody>
        </p:sp>
        <p:sp>
          <p:nvSpPr>
            <p:cNvPr id="255" name="Rectangle 495">
              <a:extLst>
                <a:ext uri="{FF2B5EF4-FFF2-40B4-BE49-F238E27FC236}">
                  <a16:creationId xmlns:a16="http://schemas.microsoft.com/office/drawing/2014/main" id="{971E1072-E551-4153-818F-A1EB79503564}"/>
                </a:ext>
              </a:extLst>
            </p:cNvPr>
            <p:cNvSpPr/>
            <p:nvPr/>
          </p:nvSpPr>
          <p:spPr>
            <a:xfrm>
              <a:off x="4755000" y="7558818"/>
              <a:ext cx="423193" cy="430887"/>
            </a:xfrm>
            <a:prstGeom prst="rect">
              <a:avLst/>
            </a:prstGeom>
            <a:noFill/>
          </p:spPr>
          <p:txBody>
            <a:bodyPr wrap="none" lIns="0" tIns="0" rIns="0" bIns="0">
              <a:spAutoFit/>
            </a:bodyPr>
            <a:lstStyle/>
            <a:p>
              <a:pPr lvl="0" algn="ctr" defTabSz="914400" eaLnBrk="0" fontAlgn="base" hangingPunct="0">
                <a:spcBef>
                  <a:spcPct val="0"/>
                </a:spcBef>
                <a:spcAft>
                  <a:spcPct val="0"/>
                </a:spcAft>
                <a:buClr>
                  <a:prstClr val="black"/>
                </a:buClr>
                <a:buSzPct val="65000"/>
                <a:defRPr/>
              </a:pPr>
              <a:r>
                <a:rPr lang="en-US" sz="1000" b="1" dirty="0">
                  <a:solidFill>
                    <a:srgbClr val="1B587C"/>
                  </a:solidFill>
                  <a:latin typeface="Trebuchet MS" panose="020B0603020202020204" pitchFamily="34" charset="0"/>
                  <a:ea typeface="ＭＳ Ｐゴシック" pitchFamily="-112" charset="-128"/>
                  <a:cs typeface="Arial" pitchFamily="34" charset="0"/>
                </a:rPr>
                <a:t>39,671</a:t>
              </a:r>
              <a:endParaRPr lang="he-IL" sz="1000" b="1" dirty="0">
                <a:solidFill>
                  <a:srgbClr val="1B587C"/>
                </a:solidFill>
                <a:latin typeface="Trebuchet MS" panose="020B0603020202020204" pitchFamily="34" charset="0"/>
                <a:ea typeface="ＭＳ Ｐゴシック" pitchFamily="-112" charset="-128"/>
                <a:cs typeface="Arial" pitchFamily="34" charset="0"/>
              </a:endParaRPr>
            </a:p>
            <a:p>
              <a:pPr lvl="0" algn="ctr" defTabSz="914400" eaLnBrk="0" fontAlgn="base" hangingPunct="0">
                <a:spcBef>
                  <a:spcPct val="0"/>
                </a:spcBef>
                <a:spcAft>
                  <a:spcPct val="0"/>
                </a:spcAft>
                <a:buClr>
                  <a:prstClr val="black"/>
                </a:buClr>
                <a:buSzPct val="65000"/>
                <a:defRPr/>
              </a:pPr>
              <a:r>
                <a:rPr lang="en-ZA" sz="800" dirty="0">
                  <a:solidFill>
                    <a:schemeClr val="tx1">
                      <a:lumMod val="75000"/>
                      <a:lumOff val="25000"/>
                    </a:schemeClr>
                  </a:solidFill>
                  <a:latin typeface="Trebuchet MS" panose="020B0603020202020204" pitchFamily="34" charset="0"/>
                  <a:ea typeface="ＭＳ Ｐゴシック" pitchFamily="-112" charset="-128"/>
                  <a:cs typeface="Arial" pitchFamily="34" charset="0"/>
                </a:rPr>
                <a:t>Arrivals</a:t>
              </a:r>
            </a:p>
            <a:p>
              <a:pPr lvl="0" algn="ctr" defTabSz="914400" eaLnBrk="0" fontAlgn="base" hangingPunct="0">
                <a:spcBef>
                  <a:spcPct val="0"/>
                </a:spcBef>
                <a:spcAft>
                  <a:spcPct val="0"/>
                </a:spcAft>
                <a:buClr>
                  <a:prstClr val="black"/>
                </a:buClr>
                <a:buSzPct val="65000"/>
                <a:defRPr/>
              </a:pPr>
              <a:r>
                <a:rPr lang="en-US" sz="1000" b="1" dirty="0">
                  <a:solidFill>
                    <a:srgbClr val="1B587C"/>
                  </a:solidFill>
                  <a:latin typeface="Trebuchet MS" panose="020B0603020202020204" pitchFamily="34" charset="0"/>
                  <a:ea typeface="ＭＳ Ｐゴシック" pitchFamily="-112" charset="-128"/>
                  <a:cs typeface="Arial" pitchFamily="34" charset="0"/>
                </a:rPr>
                <a:t>1.9</a:t>
              </a:r>
              <a:r>
                <a:rPr lang="en-ZA" sz="1000" b="1" dirty="0">
                  <a:solidFill>
                    <a:srgbClr val="1B587C"/>
                  </a:solidFill>
                  <a:latin typeface="Trebuchet MS" panose="020B0603020202020204" pitchFamily="34" charset="0"/>
                  <a:ea typeface="ＭＳ Ｐゴシック" pitchFamily="-112" charset="-128"/>
                  <a:cs typeface="Arial" pitchFamily="34" charset="0"/>
                </a:rPr>
                <a:t>%</a:t>
              </a:r>
            </a:p>
          </p:txBody>
        </p:sp>
        <p:sp>
          <p:nvSpPr>
            <p:cNvPr id="256" name="Rectangle 496">
              <a:extLst>
                <a:ext uri="{FF2B5EF4-FFF2-40B4-BE49-F238E27FC236}">
                  <a16:creationId xmlns:a16="http://schemas.microsoft.com/office/drawing/2014/main" id="{0C9CFC2C-206E-49E5-AD59-6F23AAA532B2}"/>
                </a:ext>
              </a:extLst>
            </p:cNvPr>
            <p:cNvSpPr/>
            <p:nvPr/>
          </p:nvSpPr>
          <p:spPr>
            <a:xfrm>
              <a:off x="5420958" y="7647970"/>
              <a:ext cx="767839" cy="276999"/>
            </a:xfrm>
            <a:prstGeom prst="rect">
              <a:avLst/>
            </a:prstGeom>
            <a:noFill/>
          </p:spPr>
          <p:txBody>
            <a:bodyPr wrap="none" lIns="0" tIns="0" rIns="0" bIns="0">
              <a:spAutoFit/>
            </a:bodyPr>
            <a:lstStyle/>
            <a:p>
              <a:pPr lvl="0" algn="ctr" defTabSz="914400" eaLnBrk="0" fontAlgn="base" hangingPunct="0">
                <a:spcBef>
                  <a:spcPct val="0"/>
                </a:spcBef>
                <a:spcAft>
                  <a:spcPct val="0"/>
                </a:spcAft>
                <a:buClr>
                  <a:prstClr val="black"/>
                </a:buClr>
                <a:buSzPct val="65000"/>
                <a:defRPr/>
              </a:pPr>
              <a:r>
                <a:rPr lang="en-ZA" sz="1000" b="1" dirty="0">
                  <a:solidFill>
                    <a:srgbClr val="1B587C"/>
                  </a:solidFill>
                  <a:latin typeface="Trebuchet MS" panose="020B0603020202020204" pitchFamily="34" charset="0"/>
                  <a:ea typeface="ＭＳ Ｐゴシック" pitchFamily="-112" charset="-128"/>
                  <a:cs typeface="Arial" pitchFamily="34" charset="0"/>
                </a:rPr>
                <a:t>-47.4% down</a:t>
              </a:r>
              <a:br>
                <a:rPr kumimoji="0" lang="en-ZA" sz="800" b="0" i="0" u="none" strike="noStrike" kern="1200" cap="none" spc="0" normalizeH="0" baseline="0" noProof="0" dirty="0">
                  <a:ln>
                    <a:noFill/>
                  </a:ln>
                  <a:solidFill>
                    <a:srgbClr val="D0021B"/>
                  </a:solidFill>
                  <a:effectLst/>
                  <a:uLnTx/>
                  <a:uFillTx/>
                  <a:latin typeface="Trebuchet MS" panose="020B0603020202020204" pitchFamily="34" charset="0"/>
                  <a:ea typeface="ヒラギノ角ゴ Pro W3" pitchFamily="-112" charset="-128"/>
                  <a:cs typeface="Arial" pitchFamily="34" charset="0"/>
                </a:rPr>
              </a:br>
              <a:r>
                <a:rPr kumimoji="0" lang="en-ZA" sz="800" b="0" i="0" u="none" strike="noStrike" kern="1200" cap="none" spc="0" normalizeH="0" baseline="0" noProof="0" dirty="0">
                  <a:ln>
                    <a:noFill/>
                  </a:ln>
                  <a:solidFill>
                    <a:schemeClr val="tx1">
                      <a:lumMod val="75000"/>
                      <a:lumOff val="25000"/>
                    </a:schemeClr>
                  </a:solidFill>
                  <a:effectLst/>
                  <a:uLnTx/>
                  <a:uFillTx/>
                  <a:latin typeface="Trebuchet MS" panose="020B0603020202020204" pitchFamily="34" charset="0"/>
                  <a:ea typeface="ヒラギノ角ゴ Pro W3" pitchFamily="-112" charset="-128"/>
                  <a:cs typeface="Arial" pitchFamily="34" charset="0"/>
                </a:rPr>
                <a:t>from Q1 2019</a:t>
              </a:r>
            </a:p>
          </p:txBody>
        </p:sp>
        <p:sp>
          <p:nvSpPr>
            <p:cNvPr id="258" name="Freeform: Shape 497">
              <a:extLst>
                <a:ext uri="{FF2B5EF4-FFF2-40B4-BE49-F238E27FC236}">
                  <a16:creationId xmlns:a16="http://schemas.microsoft.com/office/drawing/2014/main" id="{A35F2F93-C334-4C60-8650-253F32FC5B25}"/>
                </a:ext>
              </a:extLst>
            </p:cNvPr>
            <p:cNvSpPr/>
            <p:nvPr/>
          </p:nvSpPr>
          <p:spPr>
            <a:xfrm>
              <a:off x="5333709" y="7610907"/>
              <a:ext cx="0" cy="357187"/>
            </a:xfrm>
            <a:custGeom>
              <a:avLst/>
              <a:gdLst>
                <a:gd name="connsiteX0" fmla="*/ 0 w 0"/>
                <a:gd name="connsiteY0" fmla="*/ 0 h 357187"/>
                <a:gd name="connsiteX1" fmla="*/ 0 w 0"/>
                <a:gd name="connsiteY1" fmla="*/ 357187 h 357187"/>
              </a:gdLst>
              <a:ahLst/>
              <a:cxnLst>
                <a:cxn ang="0">
                  <a:pos x="connsiteX0" y="connsiteY0"/>
                </a:cxn>
                <a:cxn ang="0">
                  <a:pos x="connsiteX1" y="connsiteY1"/>
                </a:cxn>
              </a:cxnLst>
              <a:rect l="l" t="t" r="r" b="b"/>
              <a:pathLst>
                <a:path h="357187">
                  <a:moveTo>
                    <a:pt x="0" y="0"/>
                  </a:moveTo>
                  <a:lnTo>
                    <a:pt x="0" y="357187"/>
                  </a:lnTo>
                </a:path>
              </a:pathLst>
            </a:custGeom>
            <a:noFill/>
            <a:ln w="9525">
              <a:solidFill>
                <a:schemeClr val="tx2">
                  <a:lumMod val="75000"/>
                  <a:lumOff val="25000"/>
                </a:schemeClr>
              </a:solidFill>
              <a:prstDash val="sys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highlight>
                  <a:srgbClr val="FFFF00"/>
                </a:highlight>
                <a:latin typeface="Trebuchet MS" panose="020B0603020202020204" pitchFamily="34" charset="0"/>
              </a:endParaRPr>
            </a:p>
          </p:txBody>
        </p:sp>
        <p:sp>
          <p:nvSpPr>
            <p:cNvPr id="260" name="Isosceles Triangle 268">
              <a:extLst>
                <a:ext uri="{FF2B5EF4-FFF2-40B4-BE49-F238E27FC236}">
                  <a16:creationId xmlns:a16="http://schemas.microsoft.com/office/drawing/2014/main" id="{DAFC6304-D623-4518-85DF-152022A5A5B7}"/>
                </a:ext>
              </a:extLst>
            </p:cNvPr>
            <p:cNvSpPr/>
            <p:nvPr/>
          </p:nvSpPr>
          <p:spPr>
            <a:xfrm flipV="1">
              <a:off x="6233809" y="7751960"/>
              <a:ext cx="80061" cy="69018"/>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highlight>
                  <a:srgbClr val="FFFF00"/>
                </a:highlight>
                <a:latin typeface="Trebuchet MS" panose="020B0603020202020204" pitchFamily="34" charset="0"/>
              </a:endParaRPr>
            </a:p>
          </p:txBody>
        </p:sp>
      </p:grpSp>
      <p:sp>
        <p:nvSpPr>
          <p:cNvPr id="242" name="Rectangle: Rounded Corners 463">
            <a:extLst>
              <a:ext uri="{FF2B5EF4-FFF2-40B4-BE49-F238E27FC236}">
                <a16:creationId xmlns:a16="http://schemas.microsoft.com/office/drawing/2014/main" id="{7BEA5CF3-6755-422C-BCA7-86AD41866546}"/>
              </a:ext>
            </a:extLst>
          </p:cNvPr>
          <p:cNvSpPr/>
          <p:nvPr/>
        </p:nvSpPr>
        <p:spPr>
          <a:xfrm>
            <a:off x="2535833" y="8780836"/>
            <a:ext cx="1839600" cy="582654"/>
          </a:xfrm>
          <a:prstGeom prst="roundRect">
            <a:avLst/>
          </a:prstGeom>
          <a:solidFill>
            <a:schemeClr val="bg1">
              <a:alpha val="73000"/>
            </a:schemeClr>
          </a:solidFill>
          <a:ln w="3175">
            <a:solidFill>
              <a:schemeClr val="bg1">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highlight>
                <a:srgbClr val="FFFF00"/>
              </a:highlight>
              <a:latin typeface="Trebuchet MS" panose="020B0603020202020204" pitchFamily="34" charset="0"/>
            </a:endParaRPr>
          </a:p>
        </p:txBody>
      </p:sp>
      <p:sp>
        <p:nvSpPr>
          <p:cNvPr id="243" name="Rectangle 464">
            <a:extLst>
              <a:ext uri="{FF2B5EF4-FFF2-40B4-BE49-F238E27FC236}">
                <a16:creationId xmlns:a16="http://schemas.microsoft.com/office/drawing/2014/main" id="{9741D30B-43B5-4319-AE8C-5AF3D2D7CE2F}"/>
              </a:ext>
            </a:extLst>
          </p:cNvPr>
          <p:cNvSpPr/>
          <p:nvPr/>
        </p:nvSpPr>
        <p:spPr>
          <a:xfrm>
            <a:off x="3235520" y="8696125"/>
            <a:ext cx="373500" cy="161583"/>
          </a:xfrm>
          <a:prstGeom prst="rect">
            <a:avLst/>
          </a:prstGeom>
          <a:solidFill>
            <a:schemeClr val="bg1"/>
          </a:solidFill>
        </p:spPr>
        <p:txBody>
          <a:bodyPr wrap="none" lIns="0" tIns="0" rIns="0" bIns="0">
            <a:spAutoFit/>
          </a:bodyPr>
          <a:lstStyle/>
          <a:p>
            <a:pPr lvl="0" algn="ctr" defTabSz="914400" eaLnBrk="0" fontAlgn="base" hangingPunct="0">
              <a:spcBef>
                <a:spcPct val="0"/>
              </a:spcBef>
              <a:spcAft>
                <a:spcPct val="0"/>
              </a:spcAft>
              <a:defRPr/>
            </a:pPr>
            <a:r>
              <a:rPr lang="en-ZA" sz="1050" b="1" dirty="0">
                <a:solidFill>
                  <a:schemeClr val="accent1"/>
                </a:solidFill>
                <a:latin typeface="Trebuchet MS" panose="020B0603020202020204" pitchFamily="34" charset="0"/>
                <a:ea typeface="ヒラギノ角ゴ Pro W3" pitchFamily="-112" charset="-128"/>
                <a:cs typeface="Arial" pitchFamily="34" charset="0"/>
              </a:rPr>
              <a:t>Africa</a:t>
            </a:r>
          </a:p>
        </p:txBody>
      </p:sp>
      <p:sp>
        <p:nvSpPr>
          <p:cNvPr id="244" name="Rectangle 465">
            <a:extLst>
              <a:ext uri="{FF2B5EF4-FFF2-40B4-BE49-F238E27FC236}">
                <a16:creationId xmlns:a16="http://schemas.microsoft.com/office/drawing/2014/main" id="{D9F31811-6092-4D52-90E9-918F93C48118}"/>
              </a:ext>
            </a:extLst>
          </p:cNvPr>
          <p:cNvSpPr/>
          <p:nvPr/>
        </p:nvSpPr>
        <p:spPr>
          <a:xfrm>
            <a:off x="2642190" y="8865440"/>
            <a:ext cx="620362" cy="430887"/>
          </a:xfrm>
          <a:prstGeom prst="rect">
            <a:avLst/>
          </a:prstGeom>
          <a:noFill/>
        </p:spPr>
        <p:txBody>
          <a:bodyPr wrap="none" lIns="0" tIns="0" rIns="0" bIns="0">
            <a:spAutoFit/>
          </a:bodyPr>
          <a:lstStyle/>
          <a:p>
            <a:pPr lvl="0" algn="ctr" defTabSz="914400" eaLnBrk="0" fontAlgn="base" hangingPunct="0">
              <a:spcBef>
                <a:spcPct val="0"/>
              </a:spcBef>
              <a:spcAft>
                <a:spcPct val="0"/>
              </a:spcAft>
              <a:buClr>
                <a:prstClr val="black"/>
              </a:buClr>
              <a:buSzPct val="65000"/>
              <a:defRPr/>
            </a:pPr>
            <a:r>
              <a:rPr lang="en-ZA" sz="1000" b="1" dirty="0">
                <a:solidFill>
                  <a:schemeClr val="accent1"/>
                </a:solidFill>
                <a:latin typeface="Trebuchet MS" panose="020B0603020202020204" pitchFamily="34" charset="0"/>
                <a:ea typeface="ＭＳ Ｐゴシック" pitchFamily="-112" charset="-128"/>
                <a:cs typeface="Arial" pitchFamily="34" charset="0"/>
              </a:rPr>
              <a:t>1,551,123</a:t>
            </a:r>
          </a:p>
          <a:p>
            <a:pPr lvl="0" algn="ctr" defTabSz="914400" eaLnBrk="0" fontAlgn="base" hangingPunct="0">
              <a:spcBef>
                <a:spcPct val="0"/>
              </a:spcBef>
              <a:spcAft>
                <a:spcPct val="0"/>
              </a:spcAft>
              <a:buClr>
                <a:prstClr val="black"/>
              </a:buClr>
              <a:buSzPct val="65000"/>
              <a:defRPr/>
            </a:pPr>
            <a:r>
              <a:rPr lang="en-ZA" sz="800" dirty="0">
                <a:solidFill>
                  <a:schemeClr val="tx1">
                    <a:lumMod val="75000"/>
                    <a:lumOff val="25000"/>
                  </a:schemeClr>
                </a:solidFill>
                <a:latin typeface="Trebuchet MS" panose="020B0603020202020204" pitchFamily="34" charset="0"/>
                <a:ea typeface="ＭＳ Ｐゴシック" pitchFamily="-112" charset="-128"/>
                <a:cs typeface="Arial" pitchFamily="34" charset="0"/>
              </a:rPr>
              <a:t>Arrivals</a:t>
            </a:r>
          </a:p>
          <a:p>
            <a:pPr lvl="0" algn="ctr" defTabSz="914400" eaLnBrk="0" fontAlgn="base" hangingPunct="0">
              <a:spcBef>
                <a:spcPct val="0"/>
              </a:spcBef>
              <a:spcAft>
                <a:spcPct val="0"/>
              </a:spcAft>
              <a:buClr>
                <a:prstClr val="black"/>
              </a:buClr>
              <a:buSzPct val="65000"/>
              <a:defRPr/>
            </a:pPr>
            <a:r>
              <a:rPr lang="en-ZA" sz="1000" b="1" dirty="0">
                <a:solidFill>
                  <a:schemeClr val="accent1"/>
                </a:solidFill>
                <a:latin typeface="Trebuchet MS" panose="020B0603020202020204" pitchFamily="34" charset="0"/>
                <a:ea typeface="ＭＳ Ｐゴシック" pitchFamily="-112" charset="-128"/>
                <a:cs typeface="Arial" pitchFamily="34" charset="0"/>
              </a:rPr>
              <a:t>73.1%</a:t>
            </a:r>
          </a:p>
        </p:txBody>
      </p:sp>
      <p:sp>
        <p:nvSpPr>
          <p:cNvPr id="245" name="Rectangle 466">
            <a:extLst>
              <a:ext uri="{FF2B5EF4-FFF2-40B4-BE49-F238E27FC236}">
                <a16:creationId xmlns:a16="http://schemas.microsoft.com/office/drawing/2014/main" id="{8ADC38F5-B8DE-493E-A1D9-2C91A52E4AC6}"/>
              </a:ext>
            </a:extLst>
          </p:cNvPr>
          <p:cNvSpPr/>
          <p:nvPr/>
        </p:nvSpPr>
        <p:spPr>
          <a:xfrm>
            <a:off x="3360765" y="8945014"/>
            <a:ext cx="923330" cy="276999"/>
          </a:xfrm>
          <a:prstGeom prst="rect">
            <a:avLst/>
          </a:prstGeom>
          <a:noFill/>
        </p:spPr>
        <p:txBody>
          <a:bodyPr wrap="none" lIns="0" tIns="0" rIns="0" bIns="0">
            <a:spAutoFit/>
          </a:bodyPr>
          <a:lstStyle/>
          <a:p>
            <a:pPr lvl="0" algn="ctr" defTabSz="914400" eaLnBrk="0" fontAlgn="base" hangingPunct="0">
              <a:spcBef>
                <a:spcPct val="0"/>
              </a:spcBef>
              <a:spcAft>
                <a:spcPct val="0"/>
              </a:spcAft>
              <a:buClr>
                <a:prstClr val="black"/>
              </a:buClr>
              <a:buSzPct val="65000"/>
              <a:defRPr/>
            </a:pPr>
            <a:r>
              <a:rPr lang="en-ZA" sz="1000" b="1" dirty="0">
                <a:solidFill>
                  <a:schemeClr val="accent1"/>
                </a:solidFill>
                <a:latin typeface="Trebuchet MS" panose="020B0603020202020204" pitchFamily="34" charset="0"/>
                <a:ea typeface="ＭＳ Ｐゴシック" pitchFamily="-112" charset="-128"/>
                <a:cs typeface="Arial" pitchFamily="34" charset="0"/>
              </a:rPr>
              <a:t>-21.8% down	</a:t>
            </a:r>
            <a:br>
              <a:rPr kumimoji="0" lang="en-ZA" sz="800" b="0" i="0" u="none" strike="noStrike" kern="1200" cap="none" spc="0" normalizeH="0" baseline="0" noProof="0" dirty="0">
                <a:ln>
                  <a:noFill/>
                </a:ln>
                <a:solidFill>
                  <a:srgbClr val="D0021B"/>
                </a:solidFill>
                <a:effectLst/>
                <a:uLnTx/>
                <a:uFillTx/>
                <a:latin typeface="Trebuchet MS" panose="020B0603020202020204" pitchFamily="34" charset="0"/>
                <a:ea typeface="ヒラギノ角ゴ Pro W3" pitchFamily="-112" charset="-128"/>
                <a:cs typeface="Arial" pitchFamily="34" charset="0"/>
              </a:rPr>
            </a:br>
            <a:r>
              <a:rPr kumimoji="0" lang="en-ZA" sz="800" b="0" i="0" u="none" strike="noStrike" kern="1200" cap="none" spc="0" normalizeH="0" baseline="0" noProof="0" dirty="0">
                <a:ln>
                  <a:noFill/>
                </a:ln>
                <a:solidFill>
                  <a:schemeClr val="tx1">
                    <a:lumMod val="75000"/>
                    <a:lumOff val="25000"/>
                  </a:schemeClr>
                </a:solidFill>
                <a:effectLst/>
                <a:uLnTx/>
                <a:uFillTx/>
                <a:latin typeface="Trebuchet MS" panose="020B0603020202020204" pitchFamily="34" charset="0"/>
                <a:ea typeface="ヒラギノ角ゴ Pro W3" pitchFamily="-112" charset="-128"/>
                <a:cs typeface="Arial" pitchFamily="34" charset="0"/>
              </a:rPr>
              <a:t>from Q1 2019</a:t>
            </a:r>
          </a:p>
        </p:txBody>
      </p:sp>
      <p:sp>
        <p:nvSpPr>
          <p:cNvPr id="246" name="Freeform: Shape 467">
            <a:extLst>
              <a:ext uri="{FF2B5EF4-FFF2-40B4-BE49-F238E27FC236}">
                <a16:creationId xmlns:a16="http://schemas.microsoft.com/office/drawing/2014/main" id="{0FC1AE2E-6618-4CFC-8FC3-DFEC4CF8BAD1}"/>
              </a:ext>
            </a:extLst>
          </p:cNvPr>
          <p:cNvSpPr/>
          <p:nvPr/>
        </p:nvSpPr>
        <p:spPr>
          <a:xfrm>
            <a:off x="3293985" y="8920524"/>
            <a:ext cx="0" cy="357187"/>
          </a:xfrm>
          <a:custGeom>
            <a:avLst/>
            <a:gdLst>
              <a:gd name="connsiteX0" fmla="*/ 0 w 0"/>
              <a:gd name="connsiteY0" fmla="*/ 0 h 357187"/>
              <a:gd name="connsiteX1" fmla="*/ 0 w 0"/>
              <a:gd name="connsiteY1" fmla="*/ 357187 h 357187"/>
            </a:gdLst>
            <a:ahLst/>
            <a:cxnLst>
              <a:cxn ang="0">
                <a:pos x="connsiteX0" y="connsiteY0"/>
              </a:cxn>
              <a:cxn ang="0">
                <a:pos x="connsiteX1" y="connsiteY1"/>
              </a:cxn>
            </a:cxnLst>
            <a:rect l="l" t="t" r="r" b="b"/>
            <a:pathLst>
              <a:path h="357187">
                <a:moveTo>
                  <a:pt x="0" y="0"/>
                </a:moveTo>
                <a:lnTo>
                  <a:pt x="0" y="357187"/>
                </a:lnTo>
              </a:path>
            </a:pathLst>
          </a:custGeom>
          <a:noFill/>
          <a:ln w="9525">
            <a:solidFill>
              <a:schemeClr val="tx2">
                <a:lumMod val="75000"/>
                <a:lumOff val="25000"/>
              </a:schemeClr>
            </a:solidFill>
            <a:prstDash val="sys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highlight>
                <a:srgbClr val="FFFF00"/>
              </a:highlight>
              <a:latin typeface="Trebuchet MS" panose="020B0603020202020204" pitchFamily="34" charset="0"/>
            </a:endParaRPr>
          </a:p>
        </p:txBody>
      </p:sp>
      <p:sp>
        <p:nvSpPr>
          <p:cNvPr id="261" name="Isosceles Triangle 269">
            <a:extLst>
              <a:ext uri="{FF2B5EF4-FFF2-40B4-BE49-F238E27FC236}">
                <a16:creationId xmlns:a16="http://schemas.microsoft.com/office/drawing/2014/main" id="{E472EEF5-E2F0-485A-B9E4-C138D3540DBA}"/>
              </a:ext>
            </a:extLst>
          </p:cNvPr>
          <p:cNvSpPr/>
          <p:nvPr/>
        </p:nvSpPr>
        <p:spPr>
          <a:xfrm flipV="1">
            <a:off x="4208584" y="9049004"/>
            <a:ext cx="80061" cy="69018"/>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highlight>
                <a:srgbClr val="FFFF00"/>
              </a:highlight>
              <a:latin typeface="Trebuchet MS" panose="020B0603020202020204" pitchFamily="34" charset="0"/>
            </a:endParaRPr>
          </a:p>
        </p:txBody>
      </p:sp>
      <p:sp>
        <p:nvSpPr>
          <p:cNvPr id="262" name="תיבת טקסט 261">
            <a:extLst>
              <a:ext uri="{FF2B5EF4-FFF2-40B4-BE49-F238E27FC236}">
                <a16:creationId xmlns:a16="http://schemas.microsoft.com/office/drawing/2014/main" id="{F2C5BF8C-10C3-403A-A15E-040A22350766}"/>
              </a:ext>
            </a:extLst>
          </p:cNvPr>
          <p:cNvSpPr txBox="1"/>
          <p:nvPr/>
        </p:nvSpPr>
        <p:spPr>
          <a:xfrm>
            <a:off x="711830" y="5843808"/>
            <a:ext cx="5504400" cy="369332"/>
          </a:xfrm>
          <a:prstGeom prst="rect">
            <a:avLst/>
          </a:prstGeom>
          <a:noFill/>
        </p:spPr>
        <p:txBody>
          <a:bodyPr wrap="square" rtlCol="1">
            <a:spAutoFit/>
          </a:bodyPr>
          <a:lstStyle/>
          <a:p>
            <a:pPr algn="ctr"/>
            <a:r>
              <a:rPr lang="en-US" sz="1000" b="1" dirty="0">
                <a:solidFill>
                  <a:srgbClr val="404040"/>
                </a:solidFill>
                <a:latin typeface="Trebuchet MS" panose="020B0603020202020204" pitchFamily="34" charset="0"/>
              </a:rPr>
              <a:t>International Tourist Arrivals Q1 2023</a:t>
            </a:r>
          </a:p>
          <a:p>
            <a:pPr algn="ctr"/>
            <a:r>
              <a:rPr lang="en-US" sz="800" dirty="0">
                <a:solidFill>
                  <a:srgbClr val="404040"/>
                </a:solidFill>
                <a:latin typeface="Trebuchet MS" panose="020B0603020202020204" pitchFamily="34" charset="0"/>
              </a:rPr>
              <a:t>(Actual, Share &amp; Q1 2019 – Q1 2023 Growth)</a:t>
            </a:r>
            <a:endParaRPr lang="he-IL" sz="800" baseline="30000" dirty="0">
              <a:solidFill>
                <a:srgbClr val="404040"/>
              </a:solidFill>
              <a:latin typeface="Trebuchet MS" panose="020B0603020202020204" pitchFamily="34" charset="0"/>
            </a:endParaRPr>
          </a:p>
        </p:txBody>
      </p:sp>
      <p:sp>
        <p:nvSpPr>
          <p:cNvPr id="2" name="Rectangle 7">
            <a:extLst>
              <a:ext uri="{FF2B5EF4-FFF2-40B4-BE49-F238E27FC236}">
                <a16:creationId xmlns:a16="http://schemas.microsoft.com/office/drawing/2014/main" id="{142FF85F-63D9-F116-F11E-AC3C2BBAC014}"/>
              </a:ext>
            </a:extLst>
          </p:cNvPr>
          <p:cNvSpPr/>
          <p:nvPr/>
        </p:nvSpPr>
        <p:spPr>
          <a:xfrm>
            <a:off x="3609020" y="227475"/>
            <a:ext cx="2389470" cy="72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72000" rIns="36000" bIns="36000" rtlCol="0" anchor="ctr"/>
          <a:lstStyle/>
          <a:p>
            <a:pPr marL="0" marR="0" lvl="0" indent="0" algn="r" defTabSz="718444" rtl="0" eaLnBrk="1" fontAlgn="auto" latinLnBrk="0" hangingPunct="1">
              <a:lnSpc>
                <a:spcPct val="80000"/>
              </a:lnSpc>
              <a:spcBef>
                <a:spcPts val="0"/>
              </a:spcBef>
              <a:spcAft>
                <a:spcPts val="0"/>
              </a:spcAft>
              <a:buClrTx/>
              <a:buSzTx/>
              <a:buFontTx/>
              <a:buNone/>
              <a:tabLst/>
              <a:defRPr/>
            </a:pPr>
            <a:r>
              <a:rPr lang="en-ZA" sz="2400" dirty="0">
                <a:solidFill>
                  <a:srgbClr val="E3DED1">
                    <a:lumMod val="25000"/>
                  </a:srgbClr>
                </a:solidFill>
                <a:latin typeface="Source Sans Pro Black" panose="020B0803030403020204" pitchFamily="34" charset="0"/>
                <a:sym typeface="Wingdings" panose="05000000000000000000" pitchFamily="2" charset="2"/>
              </a:rPr>
              <a:t>-21.5%</a:t>
            </a:r>
            <a:endParaRPr kumimoji="0" lang="en-ZA" sz="2400" b="0" i="0" u="none" strike="noStrike" kern="1200" cap="none" spc="0" normalizeH="0" baseline="0" noProof="0" dirty="0">
              <a:ln>
                <a:noFill/>
              </a:ln>
              <a:solidFill>
                <a:srgbClr val="E3DED1">
                  <a:lumMod val="25000"/>
                </a:srgbClr>
              </a:solidFill>
              <a:effectLst/>
              <a:uLnTx/>
              <a:uFillTx/>
              <a:latin typeface="Source Sans Pro SemiBold" panose="020B0603030403020204" pitchFamily="34" charset="0"/>
            </a:endParaRPr>
          </a:p>
        </p:txBody>
      </p:sp>
      <p:sp>
        <p:nvSpPr>
          <p:cNvPr id="8" name="Isosceles Triangle 12">
            <a:extLst>
              <a:ext uri="{FF2B5EF4-FFF2-40B4-BE49-F238E27FC236}">
                <a16:creationId xmlns:a16="http://schemas.microsoft.com/office/drawing/2014/main" id="{D2C675ED-4A0A-7A21-F45E-1C4DE29EE8C6}"/>
              </a:ext>
            </a:extLst>
          </p:cNvPr>
          <p:cNvSpPr/>
          <p:nvPr/>
        </p:nvSpPr>
        <p:spPr>
          <a:xfrm rot="10800000">
            <a:off x="6039290" y="550370"/>
            <a:ext cx="86085" cy="74211"/>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IN" sz="1414"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תיבת טקסט 11">
            <a:extLst>
              <a:ext uri="{FF2B5EF4-FFF2-40B4-BE49-F238E27FC236}">
                <a16:creationId xmlns:a16="http://schemas.microsoft.com/office/drawing/2014/main" id="{15917514-8230-571B-16A4-572437C0300D}"/>
              </a:ext>
            </a:extLst>
          </p:cNvPr>
          <p:cNvSpPr txBox="1"/>
          <p:nvPr/>
        </p:nvSpPr>
        <p:spPr>
          <a:xfrm>
            <a:off x="4869160" y="701334"/>
            <a:ext cx="1378904" cy="246221"/>
          </a:xfrm>
          <a:prstGeom prst="rect">
            <a:avLst/>
          </a:prstGeom>
          <a:noFill/>
        </p:spPr>
        <p:txBody>
          <a:bodyPr/>
          <a:lstStyle>
            <a:defPPr>
              <a:defRPr lang="en-US"/>
            </a:defPPr>
            <a:lvl1pPr indent="0" algn="just" defTabSz="584310">
              <a:spcBef>
                <a:spcPts val="0"/>
              </a:spcBef>
              <a:spcAft>
                <a:spcPts val="0"/>
              </a:spcAft>
              <a:buSzPct val="125000"/>
              <a:buFont typeface="Arial" panose="020B0604020202020204" pitchFamily="34" charset="0"/>
              <a:buNone/>
              <a:defRPr sz="1000">
                <a:solidFill>
                  <a:schemeClr val="tx1">
                    <a:lumMod val="75000"/>
                    <a:lumOff val="25000"/>
                  </a:schemeClr>
                </a:solidFill>
                <a:effectLst/>
                <a:highlight>
                  <a:srgbClr val="FFFF00"/>
                </a:highlight>
                <a:latin typeface="Trebuchet MS" panose="020B0603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pPr algn="ctr"/>
            <a:r>
              <a:rPr lang="en-US" sz="800" dirty="0">
                <a:highlight>
                  <a:srgbClr val="FFFFFF"/>
                </a:highlight>
              </a:rPr>
              <a:t>Q1 2023 over Q1 2019</a:t>
            </a:r>
            <a:endParaRPr lang="he-IL" sz="800" dirty="0">
              <a:highlight>
                <a:srgbClr val="FFFFFF"/>
              </a:highlight>
            </a:endParaRPr>
          </a:p>
        </p:txBody>
      </p:sp>
      <p:sp>
        <p:nvSpPr>
          <p:cNvPr id="10" name="TextBox 76">
            <a:extLst>
              <a:ext uri="{FF2B5EF4-FFF2-40B4-BE49-F238E27FC236}">
                <a16:creationId xmlns:a16="http://schemas.microsoft.com/office/drawing/2014/main" id="{2521A3FB-0ED2-31B5-4E4A-454F898262FB}"/>
              </a:ext>
            </a:extLst>
          </p:cNvPr>
          <p:cNvSpPr txBox="1"/>
          <p:nvPr/>
        </p:nvSpPr>
        <p:spPr>
          <a:xfrm>
            <a:off x="5415753" y="9585227"/>
            <a:ext cx="38472" cy="153888"/>
          </a:xfrm>
          <a:prstGeom prst="rect">
            <a:avLst/>
          </a:prstGeom>
          <a:noFill/>
          <a:ln>
            <a:noFill/>
          </a:ln>
        </p:spPr>
        <p:txBody>
          <a:bodyPr wrap="none" lIns="0" tIns="0" rIns="0" bIns="0" rtlCol="0" anchor="t">
            <a:spAutoFit/>
          </a:bodyPr>
          <a:lstStyle/>
          <a:p>
            <a:pPr algn="r"/>
            <a:r>
              <a:rPr lang="en-US" sz="1000" b="1" dirty="0">
                <a:solidFill>
                  <a:srgbClr val="404040"/>
                </a:solidFill>
                <a:highlight>
                  <a:srgbClr val="FFFF00"/>
                </a:highlight>
                <a:latin typeface="Trebuchet MS" panose="020B0603020202020204" pitchFamily="34" charset="0"/>
                <a:cs typeface="Arial" panose="020B0604020202020204" pitchFamily="34" charset="0"/>
              </a:rPr>
              <a:t> </a:t>
            </a:r>
            <a:endParaRPr lang="en-ZA" sz="1000" dirty="0">
              <a:solidFill>
                <a:srgbClr val="404040"/>
              </a:solidFill>
              <a:highlight>
                <a:srgbClr val="FFFF00"/>
              </a:highlight>
              <a:latin typeface="Trebuchet MS" panose="020B0603020202020204" pitchFamily="34" charset="0"/>
              <a:cs typeface="Arial" panose="020B0604020202020204" pitchFamily="34" charset="0"/>
            </a:endParaRPr>
          </a:p>
        </p:txBody>
      </p:sp>
      <p:sp>
        <p:nvSpPr>
          <p:cNvPr id="13" name="TextBox 76">
            <a:extLst>
              <a:ext uri="{FF2B5EF4-FFF2-40B4-BE49-F238E27FC236}">
                <a16:creationId xmlns:a16="http://schemas.microsoft.com/office/drawing/2014/main" id="{67A4E9E9-E981-5B55-5885-5FDE63E0BAE9}"/>
              </a:ext>
            </a:extLst>
          </p:cNvPr>
          <p:cNvSpPr txBox="1"/>
          <p:nvPr/>
        </p:nvSpPr>
        <p:spPr>
          <a:xfrm>
            <a:off x="2257837" y="9585227"/>
            <a:ext cx="3196388"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234646016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 name="תמונה 43">
            <a:extLst>
              <a:ext uri="{FF2B5EF4-FFF2-40B4-BE49-F238E27FC236}">
                <a16:creationId xmlns:a16="http://schemas.microsoft.com/office/drawing/2014/main" id="{2EDA7986-8BF4-303C-8347-0E440740AA7C}"/>
              </a:ext>
            </a:extLst>
          </p:cNvPr>
          <p:cNvPicPr>
            <a:picLocks noChangeAspect="1"/>
          </p:cNvPicPr>
          <p:nvPr/>
        </p:nvPicPr>
        <p:blipFill>
          <a:blip r:embed="rId2"/>
          <a:stretch>
            <a:fillRect/>
          </a:stretch>
        </p:blipFill>
        <p:spPr>
          <a:xfrm>
            <a:off x="3113965" y="6426645"/>
            <a:ext cx="4356000" cy="2846835"/>
          </a:xfrm>
          <a:prstGeom prst="rect">
            <a:avLst/>
          </a:prstGeom>
        </p:spPr>
      </p:pic>
      <p:pic>
        <p:nvPicPr>
          <p:cNvPr id="6" name="תמונה 5">
            <a:extLst>
              <a:ext uri="{FF2B5EF4-FFF2-40B4-BE49-F238E27FC236}">
                <a16:creationId xmlns:a16="http://schemas.microsoft.com/office/drawing/2014/main" id="{C163BFA0-D891-7885-B693-FDF56B97911F}"/>
              </a:ext>
            </a:extLst>
          </p:cNvPr>
          <p:cNvPicPr>
            <a:picLocks noChangeAspect="1"/>
          </p:cNvPicPr>
          <p:nvPr/>
        </p:nvPicPr>
        <p:blipFill>
          <a:blip r:embed="rId3"/>
          <a:stretch>
            <a:fillRect/>
          </a:stretch>
        </p:blipFill>
        <p:spPr>
          <a:xfrm>
            <a:off x="-746980" y="6426645"/>
            <a:ext cx="4356000" cy="2846835"/>
          </a:xfrm>
          <a:prstGeom prst="rect">
            <a:avLst/>
          </a:prstGeom>
        </p:spPr>
      </p:pic>
      <p:pic>
        <p:nvPicPr>
          <p:cNvPr id="36" name="תמונה 35">
            <a:extLst>
              <a:ext uri="{FF2B5EF4-FFF2-40B4-BE49-F238E27FC236}">
                <a16:creationId xmlns:a16="http://schemas.microsoft.com/office/drawing/2014/main" id="{9AF3B2DD-9047-793B-9357-84AD5ED02DEA}"/>
              </a:ext>
            </a:extLst>
          </p:cNvPr>
          <p:cNvPicPr>
            <a:picLocks noChangeAspect="1"/>
          </p:cNvPicPr>
          <p:nvPr/>
        </p:nvPicPr>
        <p:blipFill>
          <a:blip r:embed="rId4"/>
          <a:stretch>
            <a:fillRect/>
          </a:stretch>
        </p:blipFill>
        <p:spPr>
          <a:xfrm>
            <a:off x="1928829" y="6892604"/>
            <a:ext cx="2887200" cy="2290866"/>
          </a:xfrm>
          <a:prstGeom prst="rect">
            <a:avLst/>
          </a:prstGeom>
        </p:spPr>
      </p:pic>
      <p:grpSp>
        <p:nvGrpSpPr>
          <p:cNvPr id="5" name="קבוצה 4">
            <a:extLst>
              <a:ext uri="{FF2B5EF4-FFF2-40B4-BE49-F238E27FC236}">
                <a16:creationId xmlns:a16="http://schemas.microsoft.com/office/drawing/2014/main" id="{6AC3851D-E769-4480-8FD2-031997E7EC1D}"/>
              </a:ext>
            </a:extLst>
          </p:cNvPr>
          <p:cNvGrpSpPr/>
          <p:nvPr/>
        </p:nvGrpSpPr>
        <p:grpSpPr>
          <a:xfrm>
            <a:off x="6718" y="317485"/>
            <a:ext cx="6032572" cy="954107"/>
            <a:chOff x="6718" y="317485"/>
            <a:chExt cx="6032572" cy="954107"/>
          </a:xfrm>
        </p:grpSpPr>
        <p:sp>
          <p:nvSpPr>
            <p:cNvPr id="3" name="Rectangle 1">
              <a:extLst>
                <a:ext uri="{FF2B5EF4-FFF2-40B4-BE49-F238E27FC236}">
                  <a16:creationId xmlns:a16="http://schemas.microsoft.com/office/drawing/2014/main" id="{43B2B2DA-9406-43BA-9552-1289F4FE3630}"/>
                </a:ext>
              </a:extLst>
            </p:cNvPr>
            <p:cNvSpPr/>
            <p:nvPr/>
          </p:nvSpPr>
          <p:spPr>
            <a:xfrm>
              <a:off x="6718" y="462166"/>
              <a:ext cx="576000" cy="23385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IN" sz="1414" b="0" i="0" u="sng" strike="noStrike" kern="1200" cap="none" spc="0" normalizeH="0" baseline="0" noProof="0" dirty="0">
                <a:ln>
                  <a:noFill/>
                </a:ln>
                <a:solidFill>
                  <a:prstClr val="white"/>
                </a:solidFill>
                <a:effectLst/>
                <a:highlight>
                  <a:srgbClr val="FFFF00"/>
                </a:highlight>
                <a:uLnTx/>
                <a:uFillTx/>
                <a:latin typeface="Calibri"/>
                <a:ea typeface="+mn-ea"/>
                <a:cs typeface="+mn-cs"/>
              </a:endParaRPr>
            </a:p>
          </p:txBody>
        </p:sp>
        <p:sp>
          <p:nvSpPr>
            <p:cNvPr id="4" name="TextBox 4">
              <a:extLst>
                <a:ext uri="{FF2B5EF4-FFF2-40B4-BE49-F238E27FC236}">
                  <a16:creationId xmlns:a16="http://schemas.microsoft.com/office/drawing/2014/main" id="{C5D6F63D-2A00-4971-9A1A-D4256EB2F9D6}"/>
                </a:ext>
              </a:extLst>
            </p:cNvPr>
            <p:cNvSpPr txBox="1"/>
            <p:nvPr/>
          </p:nvSpPr>
          <p:spPr>
            <a:xfrm>
              <a:off x="728700" y="317485"/>
              <a:ext cx="5310590" cy="954107"/>
            </a:xfrm>
            <a:prstGeom prst="rect">
              <a:avLst/>
            </a:prstGeom>
            <a:noFill/>
          </p:spPr>
          <p:txBody>
            <a:bodyPr wrap="square" lIns="0" rIns="0" rtlCol="0">
              <a:spAutoFit/>
            </a:bodyPr>
            <a:lstStyle>
              <a:defPPr>
                <a:defRPr lang="en-US"/>
              </a:defPPr>
              <a:lvl1pPr>
                <a:defRPr sz="2800" b="1" kern="0">
                  <a:solidFill>
                    <a:schemeClr val="tx1">
                      <a:lumMod val="75000"/>
                      <a:lumOff val="25000"/>
                    </a:schemeClr>
                  </a:solidFill>
                  <a:latin typeface="Bebas Neue Bold" panose="020B0606020202050201" pitchFamily="34" charset="0"/>
                  <a:cs typeface="Arial" panose="020B0604020202020204" pitchFamily="34" charset="0"/>
                </a:defRPr>
              </a:lvl1pPr>
            </a:lstStyle>
            <a:p>
              <a:r>
                <a:rPr lang="en-US" dirty="0">
                  <a:highlight>
                    <a:srgbClr val="FFFFFF"/>
                  </a:highlight>
                  <a:sym typeface="Trebuchet MS"/>
                </a:rPr>
                <a:t>AFRICA RECOVERY –</a:t>
              </a:r>
            </a:p>
            <a:p>
              <a:r>
                <a:rPr lang="en-US" dirty="0">
                  <a:highlight>
                    <a:srgbClr val="FFFFFF"/>
                  </a:highlight>
                  <a:sym typeface="Trebuchet MS"/>
                </a:rPr>
                <a:t>PRIORITY MARKETS</a:t>
              </a:r>
              <a:endParaRPr lang="en-ZA" dirty="0">
                <a:highlight>
                  <a:srgbClr val="FFFFFF"/>
                </a:highlight>
              </a:endParaRPr>
            </a:p>
          </p:txBody>
        </p:sp>
      </p:grpSp>
      <p:sp>
        <p:nvSpPr>
          <p:cNvPr id="35" name="תיבת טקסט 34">
            <a:extLst>
              <a:ext uri="{FF2B5EF4-FFF2-40B4-BE49-F238E27FC236}">
                <a16:creationId xmlns:a16="http://schemas.microsoft.com/office/drawing/2014/main" id="{C8333C59-FB7E-471D-BCC5-36054B490E2F}"/>
              </a:ext>
            </a:extLst>
          </p:cNvPr>
          <p:cNvSpPr txBox="1"/>
          <p:nvPr/>
        </p:nvSpPr>
        <p:spPr>
          <a:xfrm>
            <a:off x="728700" y="9228475"/>
            <a:ext cx="3578224" cy="215444"/>
          </a:xfrm>
          <a:prstGeom prst="rect">
            <a:avLst/>
          </a:prstGeom>
          <a:noFill/>
        </p:spPr>
        <p:txBody>
          <a:bodyPr wrap="none" rtlCol="1">
            <a:spAutoFit/>
          </a:bodyPr>
          <a:lstStyle/>
          <a:p>
            <a:r>
              <a:rPr lang="en-US" sz="800" baseline="30000" dirty="0">
                <a:solidFill>
                  <a:schemeClr val="tx1">
                    <a:lumMod val="75000"/>
                    <a:lumOff val="25000"/>
                  </a:schemeClr>
                </a:solidFill>
                <a:latin typeface="Trebuchet MS" panose="020B0603020202020204" pitchFamily="34" charset="0"/>
              </a:rPr>
              <a:t>1 </a:t>
            </a:r>
            <a:r>
              <a:rPr lang="en-US" sz="800" dirty="0">
                <a:solidFill>
                  <a:schemeClr val="tx1">
                    <a:lumMod val="75000"/>
                    <a:lumOff val="25000"/>
                  </a:schemeClr>
                </a:solidFill>
                <a:latin typeface="Trebuchet MS" panose="020B0603020202020204" pitchFamily="34" charset="0"/>
              </a:rPr>
              <a:t>Statistical Release P0351: </a:t>
            </a:r>
            <a:r>
              <a:rPr lang="en-US" sz="800" dirty="0">
                <a:solidFill>
                  <a:schemeClr val="tx1">
                    <a:lumMod val="75000"/>
                    <a:lumOff val="25000"/>
                  </a:schemeClr>
                </a:solidFill>
              </a:rPr>
              <a:t>Tourism and Migration Statistics SA, April 2023</a:t>
            </a:r>
            <a:r>
              <a:rPr lang="en-US" sz="800" dirty="0">
                <a:solidFill>
                  <a:schemeClr val="tx1">
                    <a:lumMod val="75000"/>
                    <a:lumOff val="25000"/>
                  </a:schemeClr>
                </a:solidFill>
                <a:latin typeface="Trebuchet MS" panose="020B0603020202020204" pitchFamily="34" charset="0"/>
              </a:rPr>
              <a:t>.</a:t>
            </a:r>
          </a:p>
        </p:txBody>
      </p:sp>
      <p:sp>
        <p:nvSpPr>
          <p:cNvPr id="55" name="TextBox 862">
            <a:extLst>
              <a:ext uri="{FF2B5EF4-FFF2-40B4-BE49-F238E27FC236}">
                <a16:creationId xmlns:a16="http://schemas.microsoft.com/office/drawing/2014/main" id="{D03C1F0E-AEA5-4377-BB47-E81AFC4F1130}"/>
              </a:ext>
            </a:extLst>
          </p:cNvPr>
          <p:cNvSpPr txBox="1"/>
          <p:nvPr/>
        </p:nvSpPr>
        <p:spPr>
          <a:xfrm>
            <a:off x="658972" y="1262589"/>
            <a:ext cx="2770028" cy="2232601"/>
          </a:xfrm>
          <a:prstGeom prst="rect">
            <a:avLst/>
          </a:prstGeom>
          <a:noFill/>
        </p:spPr>
        <p:txBody>
          <a:bodyPr numCol="1"/>
          <a:lstStyle>
            <a:defPPr>
              <a:defRPr lang="en-US"/>
            </a:defPPr>
            <a:lvl1pPr indent="0" algn="just" defTabSz="584310">
              <a:spcBef>
                <a:spcPts val="600"/>
              </a:spcBef>
              <a:spcAft>
                <a:spcPts val="600"/>
              </a:spcAft>
              <a:buSzPct val="125000"/>
              <a:buFont typeface="Arial" panose="020B0604020202020204" pitchFamily="34" charset="0"/>
              <a:buNone/>
              <a:defRPr sz="1000">
                <a:solidFill>
                  <a:srgbClr val="404040"/>
                </a:solidFill>
                <a:effectLst/>
                <a:latin typeface="Trebuchet MS" panose="020B0603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pPr>
              <a:spcBef>
                <a:spcPts val="1200"/>
              </a:spcBef>
            </a:pPr>
            <a:r>
              <a:rPr lang="en-US" dirty="0">
                <a:solidFill>
                  <a:schemeClr val="tx1">
                    <a:lumMod val="75000"/>
                    <a:lumOff val="25000"/>
                  </a:schemeClr>
                </a:solidFill>
                <a:highlight>
                  <a:srgbClr val="FFFFFF"/>
                </a:highlight>
              </a:rPr>
              <a:t>A similar average recovery rate is evident for priority Africa markets (-21.7% for January-March). Kenya is the only one to show positive growth with two exceptional peaks in October 2022 (+18.4%) and in January-March 2023 (+31.9% per month). Kenya’s continued positive growth is undoubtedly due to the visa waiver agreement (instituted in January), consistent brand marketing and increased air frequency. The Africa priority markets’ recovery is therefore still led then by Kenya (+31.9%), Zimbabwe (-18.4%), Zambia (-18.6%) &amp; Mozambique (-7.0%), all declining less than average (-21.7%).</a:t>
            </a:r>
          </a:p>
        </p:txBody>
      </p:sp>
      <p:pic>
        <p:nvPicPr>
          <p:cNvPr id="75" name="תמונה 74">
            <a:extLst>
              <a:ext uri="{FF2B5EF4-FFF2-40B4-BE49-F238E27FC236}">
                <a16:creationId xmlns:a16="http://schemas.microsoft.com/office/drawing/2014/main" id="{A2D0F3C7-414F-4D5D-8247-85398869859B}"/>
              </a:ext>
            </a:extLst>
          </p:cNvPr>
          <p:cNvPicPr>
            <a:picLocks noChangeAspect="1"/>
          </p:cNvPicPr>
          <p:nvPr/>
        </p:nvPicPr>
        <p:blipFill rotWithShape="1">
          <a:blip r:embed="rId5"/>
          <a:srcRect l="80010" t="51171" r="6867" b="7521"/>
          <a:stretch/>
        </p:blipFill>
        <p:spPr>
          <a:xfrm>
            <a:off x="5285625" y="4618252"/>
            <a:ext cx="708660" cy="1455420"/>
          </a:xfrm>
          <a:prstGeom prst="rect">
            <a:avLst/>
          </a:prstGeom>
        </p:spPr>
      </p:pic>
      <p:sp>
        <p:nvSpPr>
          <p:cNvPr id="69" name="TextBox 862">
            <a:extLst>
              <a:ext uri="{FF2B5EF4-FFF2-40B4-BE49-F238E27FC236}">
                <a16:creationId xmlns:a16="http://schemas.microsoft.com/office/drawing/2014/main" id="{58F15AAA-0987-49C7-B2EB-306DA8B888E8}"/>
              </a:ext>
            </a:extLst>
          </p:cNvPr>
          <p:cNvSpPr txBox="1"/>
          <p:nvPr/>
        </p:nvSpPr>
        <p:spPr>
          <a:xfrm>
            <a:off x="3394104" y="1262589"/>
            <a:ext cx="2770028" cy="2242145"/>
          </a:xfrm>
          <a:prstGeom prst="rect">
            <a:avLst/>
          </a:prstGeom>
          <a:noFill/>
        </p:spPr>
        <p:txBody>
          <a:bodyPr numCol="1"/>
          <a:lstStyle>
            <a:defPPr>
              <a:defRPr lang="en-US"/>
            </a:defPPr>
            <a:lvl1pPr indent="0" algn="just" defTabSz="584310">
              <a:spcBef>
                <a:spcPts val="600"/>
              </a:spcBef>
              <a:spcAft>
                <a:spcPts val="600"/>
              </a:spcAft>
              <a:buSzPct val="125000"/>
              <a:buFont typeface="Arial" panose="020B0604020202020204" pitchFamily="34" charset="0"/>
              <a:buNone/>
              <a:defRPr sz="1000">
                <a:solidFill>
                  <a:srgbClr val="404040"/>
                </a:solidFill>
                <a:effectLst/>
                <a:latin typeface="Trebuchet MS" panose="020B0603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pPr>
              <a:spcBef>
                <a:spcPts val="1200"/>
              </a:spcBef>
            </a:pPr>
            <a:r>
              <a:rPr lang="en-US" dirty="0">
                <a:solidFill>
                  <a:schemeClr val="tx1">
                    <a:lumMod val="75000"/>
                    <a:lumOff val="25000"/>
                  </a:schemeClr>
                </a:solidFill>
                <a:highlight>
                  <a:srgbClr val="FFFFFF"/>
                </a:highlight>
              </a:rPr>
              <a:t>The decline is mostly also led by the same countries as before, namely, Nigeria, Botswana, and Malawi. These markets have consistently shown the highest decline rates (-61.6%, -43.9%, &amp; -38.1% respectively for January-March on average). Missing this quarter from the top decline list is eSwatini which has shown incredible recovery in Q1 2023 (-26.6% on average for January-March). Share changes take into account volume and hence share increases, versus pre-Covid-19 times, have been the greatest for Mozambique, eSwatini, and Zimbabwe (+3.7%, +1.0%, &amp; +0.9% points, respectively).</a:t>
            </a:r>
          </a:p>
        </p:txBody>
      </p:sp>
      <p:sp>
        <p:nvSpPr>
          <p:cNvPr id="64" name="תיבת טקסט 63">
            <a:extLst>
              <a:ext uri="{FF2B5EF4-FFF2-40B4-BE49-F238E27FC236}">
                <a16:creationId xmlns:a16="http://schemas.microsoft.com/office/drawing/2014/main" id="{714EBE9E-0F82-4361-BC1C-4076145814AA}"/>
              </a:ext>
            </a:extLst>
          </p:cNvPr>
          <p:cNvSpPr txBox="1"/>
          <p:nvPr/>
        </p:nvSpPr>
        <p:spPr>
          <a:xfrm>
            <a:off x="1890133" y="6457174"/>
            <a:ext cx="2964592" cy="409920"/>
          </a:xfrm>
          <a:prstGeom prst="rect">
            <a:avLst/>
          </a:prstGeom>
          <a:noFill/>
        </p:spPr>
        <p:txBody>
          <a:bodyPr wrap="square" rtlCol="1">
            <a:spAutoFit/>
          </a:bodyPr>
          <a:lstStyle/>
          <a:p>
            <a:pPr algn="ctr" rtl="1">
              <a:lnSpc>
                <a:spcPct val="107000"/>
              </a:lnSpc>
              <a:spcAft>
                <a:spcPts val="800"/>
              </a:spcAft>
            </a:pPr>
            <a:r>
              <a:rPr lang="en-US" sz="1000" b="1" dirty="0">
                <a:solidFill>
                  <a:srgbClr val="404040"/>
                </a:solidFill>
                <a:effectLst/>
                <a:latin typeface="Trebuchet MS" panose="020B0603020202020204" pitchFamily="34" charset="0"/>
                <a:ea typeface="Calibri" panose="020F0502020204030204" pitchFamily="34" charset="0"/>
                <a:cs typeface="Segoe UI" panose="020B0502040204020203" pitchFamily="34" charset="0"/>
              </a:rPr>
              <a:t>Share of Priority Africa Tourist Arrivals by Country Prior vs. Post Covid-19</a:t>
            </a:r>
            <a:r>
              <a:rPr lang="en-US" sz="1000" baseline="30000" dirty="0">
                <a:solidFill>
                  <a:srgbClr val="404040"/>
                </a:solidFill>
                <a:effectLst/>
                <a:latin typeface="Trebuchet MS" panose="020B0603020202020204" pitchFamily="34" charset="0"/>
                <a:ea typeface="Calibri" panose="020F0502020204030204" pitchFamily="34" charset="0"/>
                <a:cs typeface="Segoe UI" panose="020B0502040204020203" pitchFamily="34" charset="0"/>
              </a:rPr>
              <a:t>1</a:t>
            </a:r>
            <a:endParaRPr lang="he-IL" sz="1000" baseline="30000" dirty="0">
              <a:solidFill>
                <a:srgbClr val="404040"/>
              </a:solidFill>
              <a:latin typeface="Trebuchet MS" panose="020B0603020202020204" pitchFamily="34" charset="0"/>
            </a:endParaRPr>
          </a:p>
        </p:txBody>
      </p:sp>
      <p:sp>
        <p:nvSpPr>
          <p:cNvPr id="2" name="תיבת טקסט 1">
            <a:extLst>
              <a:ext uri="{FF2B5EF4-FFF2-40B4-BE49-F238E27FC236}">
                <a16:creationId xmlns:a16="http://schemas.microsoft.com/office/drawing/2014/main" id="{ECF285F2-69B9-A746-4727-682260C3C9D4}"/>
              </a:ext>
            </a:extLst>
          </p:cNvPr>
          <p:cNvSpPr txBox="1"/>
          <p:nvPr/>
        </p:nvSpPr>
        <p:spPr>
          <a:xfrm>
            <a:off x="5423935" y="4232920"/>
            <a:ext cx="1046544" cy="430540"/>
          </a:xfrm>
          <a:prstGeom prst="rect">
            <a:avLst/>
          </a:prstGeom>
          <a:noFill/>
        </p:spPr>
        <p:txBody>
          <a:bodyPr/>
          <a:lstStyle>
            <a:defPPr>
              <a:defRPr lang="en-US"/>
            </a:defPPr>
            <a:lvl1pPr indent="0" algn="just" defTabSz="584310">
              <a:spcBef>
                <a:spcPts val="0"/>
              </a:spcBef>
              <a:spcAft>
                <a:spcPts val="0"/>
              </a:spcAft>
              <a:buSzPct val="125000"/>
              <a:buFont typeface="Arial" panose="020B0604020202020204" pitchFamily="34" charset="0"/>
              <a:buNone/>
              <a:defRPr sz="1000">
                <a:solidFill>
                  <a:schemeClr val="tx1">
                    <a:lumMod val="75000"/>
                    <a:lumOff val="25000"/>
                  </a:schemeClr>
                </a:solidFill>
                <a:effectLst/>
                <a:latin typeface="Trebuchet MS" panose="020B0603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pPr algn="ctr"/>
            <a:r>
              <a:rPr lang="en-US" sz="680" b="1" dirty="0"/>
              <a:t>% Growth</a:t>
            </a:r>
          </a:p>
          <a:p>
            <a:pPr algn="ctr"/>
            <a:r>
              <a:rPr lang="en-US" sz="680" b="1" dirty="0"/>
              <a:t>Mar. 2023 over</a:t>
            </a:r>
          </a:p>
          <a:p>
            <a:pPr algn="ctr"/>
            <a:r>
              <a:rPr lang="en-US" sz="680" b="1" dirty="0"/>
              <a:t>Mar. 2019</a:t>
            </a:r>
            <a:endParaRPr lang="he-IL" sz="680" b="1" dirty="0"/>
          </a:p>
        </p:txBody>
      </p:sp>
      <p:sp>
        <p:nvSpPr>
          <p:cNvPr id="82" name="תיבת טקסט 81">
            <a:extLst>
              <a:ext uri="{FF2B5EF4-FFF2-40B4-BE49-F238E27FC236}">
                <a16:creationId xmlns:a16="http://schemas.microsoft.com/office/drawing/2014/main" id="{5A2865DB-DD3C-4B75-99CF-D407A783D5B8}"/>
              </a:ext>
            </a:extLst>
          </p:cNvPr>
          <p:cNvSpPr txBox="1"/>
          <p:nvPr/>
        </p:nvSpPr>
        <p:spPr>
          <a:xfrm>
            <a:off x="5895787" y="4593458"/>
            <a:ext cx="574196" cy="1477328"/>
          </a:xfrm>
          <a:prstGeom prst="rect">
            <a:avLst/>
          </a:prstGeom>
          <a:noFill/>
        </p:spPr>
        <p:txBody>
          <a:bodyPr wrap="none" rtlCol="1">
            <a:spAutoFit/>
          </a:bodyPr>
          <a:lstStyle/>
          <a:p>
            <a:pPr algn="l"/>
            <a:r>
              <a:rPr lang="en-US" sz="900" b="1" dirty="0">
                <a:solidFill>
                  <a:schemeClr val="tx1">
                    <a:lumMod val="75000"/>
                    <a:lumOff val="25000"/>
                  </a:schemeClr>
                </a:solidFill>
                <a:latin typeface="Trebuchet MS" panose="020B0603020202020204" pitchFamily="34" charset="0"/>
              </a:rPr>
              <a:t>+33.7%</a:t>
            </a:r>
          </a:p>
          <a:p>
            <a:pPr algn="l"/>
            <a:r>
              <a:rPr lang="en-US" sz="900" b="1" dirty="0">
                <a:solidFill>
                  <a:schemeClr val="tx1">
                    <a:lumMod val="75000"/>
                    <a:lumOff val="25000"/>
                  </a:schemeClr>
                </a:solidFill>
                <a:latin typeface="Trebuchet MS" panose="020B0603020202020204" pitchFamily="34" charset="0"/>
              </a:rPr>
              <a:t>-59.9%</a:t>
            </a:r>
          </a:p>
          <a:p>
            <a:pPr algn="l"/>
            <a:r>
              <a:rPr lang="en-US" sz="900" b="1" dirty="0">
                <a:solidFill>
                  <a:schemeClr val="tx1">
                    <a:lumMod val="75000"/>
                    <a:lumOff val="25000"/>
                  </a:schemeClr>
                </a:solidFill>
                <a:latin typeface="Trebuchet MS" panose="020B0603020202020204" pitchFamily="34" charset="0"/>
              </a:rPr>
              <a:t>-14.6%</a:t>
            </a:r>
          </a:p>
          <a:p>
            <a:pPr algn="l"/>
            <a:r>
              <a:rPr lang="en-US" sz="900" b="1" dirty="0">
                <a:solidFill>
                  <a:schemeClr val="tx1">
                    <a:lumMod val="75000"/>
                    <a:lumOff val="25000"/>
                  </a:schemeClr>
                </a:solidFill>
                <a:latin typeface="Trebuchet MS" panose="020B0603020202020204" pitchFamily="34" charset="0"/>
              </a:rPr>
              <a:t>-42.2%</a:t>
            </a:r>
          </a:p>
          <a:p>
            <a:pPr algn="l"/>
            <a:r>
              <a:rPr lang="en-US" sz="900" b="1" dirty="0">
                <a:solidFill>
                  <a:schemeClr val="tx1">
                    <a:lumMod val="75000"/>
                    <a:lumOff val="25000"/>
                  </a:schemeClr>
                </a:solidFill>
                <a:latin typeface="Trebuchet MS" panose="020B0603020202020204" pitchFamily="34" charset="0"/>
              </a:rPr>
              <a:t>-19.2%</a:t>
            </a:r>
          </a:p>
          <a:p>
            <a:pPr algn="l"/>
            <a:r>
              <a:rPr lang="en-US" sz="900" b="1" dirty="0">
                <a:solidFill>
                  <a:schemeClr val="tx1">
                    <a:lumMod val="75000"/>
                    <a:lumOff val="25000"/>
                  </a:schemeClr>
                </a:solidFill>
                <a:latin typeface="Trebuchet MS" panose="020B0603020202020204" pitchFamily="34" charset="0"/>
              </a:rPr>
              <a:t>-49.0%</a:t>
            </a:r>
          </a:p>
          <a:p>
            <a:pPr algn="l"/>
            <a:r>
              <a:rPr lang="en-US" sz="900" b="1" dirty="0">
                <a:solidFill>
                  <a:schemeClr val="tx1">
                    <a:lumMod val="75000"/>
                    <a:lumOff val="25000"/>
                  </a:schemeClr>
                </a:solidFill>
                <a:latin typeface="Trebuchet MS" panose="020B0603020202020204" pitchFamily="34" charset="0"/>
              </a:rPr>
              <a:t>-23.7%</a:t>
            </a:r>
          </a:p>
          <a:p>
            <a:pPr algn="l"/>
            <a:r>
              <a:rPr lang="en-US" sz="900" b="1" dirty="0">
                <a:solidFill>
                  <a:schemeClr val="tx1">
                    <a:lumMod val="75000"/>
                    <a:lumOff val="25000"/>
                  </a:schemeClr>
                </a:solidFill>
                <a:latin typeface="Trebuchet MS" panose="020B0603020202020204" pitchFamily="34" charset="0"/>
              </a:rPr>
              <a:t>  -3.1%</a:t>
            </a:r>
          </a:p>
          <a:p>
            <a:pPr algn="l"/>
            <a:r>
              <a:rPr lang="en-US" sz="900" b="1" dirty="0">
                <a:solidFill>
                  <a:schemeClr val="tx1">
                    <a:lumMod val="75000"/>
                    <a:lumOff val="25000"/>
                  </a:schemeClr>
                </a:solidFill>
                <a:latin typeface="Trebuchet MS" panose="020B0603020202020204" pitchFamily="34" charset="0"/>
              </a:rPr>
              <a:t>-32.9%</a:t>
            </a:r>
          </a:p>
          <a:p>
            <a:pPr algn="l"/>
            <a:r>
              <a:rPr lang="en-US" sz="900" b="1" dirty="0">
                <a:solidFill>
                  <a:schemeClr val="tx1">
                    <a:lumMod val="75000"/>
                    <a:lumOff val="25000"/>
                  </a:schemeClr>
                </a:solidFill>
                <a:latin typeface="Trebuchet MS" panose="020B0603020202020204" pitchFamily="34" charset="0"/>
              </a:rPr>
              <a:t>-13.5%</a:t>
            </a:r>
          </a:p>
        </p:txBody>
      </p:sp>
      <p:sp>
        <p:nvSpPr>
          <p:cNvPr id="84" name="Isosceles Triangle 448">
            <a:extLst>
              <a:ext uri="{FF2B5EF4-FFF2-40B4-BE49-F238E27FC236}">
                <a16:creationId xmlns:a16="http://schemas.microsoft.com/office/drawing/2014/main" id="{0803D111-76AC-46B0-BFAE-686B929A4721}"/>
              </a:ext>
            </a:extLst>
          </p:cNvPr>
          <p:cNvSpPr/>
          <p:nvPr/>
        </p:nvSpPr>
        <p:spPr>
          <a:xfrm rot="10800000" flipV="1">
            <a:off x="6409279" y="4683468"/>
            <a:ext cx="80061" cy="69018"/>
          </a:xfrm>
          <a:prstGeom prst="triangl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sz="900" dirty="0">
              <a:highlight>
                <a:srgbClr val="FFFFFF"/>
              </a:highlight>
              <a:latin typeface="Trebuchet MS" panose="020B0603020202020204" pitchFamily="34" charset="0"/>
            </a:endParaRPr>
          </a:p>
        </p:txBody>
      </p:sp>
      <p:sp>
        <p:nvSpPr>
          <p:cNvPr id="85" name="Isosceles Triangle 448">
            <a:extLst>
              <a:ext uri="{FF2B5EF4-FFF2-40B4-BE49-F238E27FC236}">
                <a16:creationId xmlns:a16="http://schemas.microsoft.com/office/drawing/2014/main" id="{95E10E77-7780-400A-8206-4849C814A384}"/>
              </a:ext>
            </a:extLst>
          </p:cNvPr>
          <p:cNvSpPr/>
          <p:nvPr/>
        </p:nvSpPr>
        <p:spPr>
          <a:xfrm flipV="1">
            <a:off x="6409279" y="4820815"/>
            <a:ext cx="80061" cy="69018"/>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sz="900" dirty="0">
              <a:highlight>
                <a:srgbClr val="FFFFFF"/>
              </a:highlight>
              <a:latin typeface="Trebuchet MS" panose="020B0603020202020204" pitchFamily="34" charset="0"/>
            </a:endParaRPr>
          </a:p>
        </p:txBody>
      </p:sp>
      <p:sp>
        <p:nvSpPr>
          <p:cNvPr id="86" name="Isosceles Triangle 448">
            <a:extLst>
              <a:ext uri="{FF2B5EF4-FFF2-40B4-BE49-F238E27FC236}">
                <a16:creationId xmlns:a16="http://schemas.microsoft.com/office/drawing/2014/main" id="{EF5156B2-F8FB-4F4B-88BC-A3269B0B2B21}"/>
              </a:ext>
            </a:extLst>
          </p:cNvPr>
          <p:cNvSpPr/>
          <p:nvPr/>
        </p:nvSpPr>
        <p:spPr>
          <a:xfrm flipV="1">
            <a:off x="6409279" y="4958162"/>
            <a:ext cx="80061" cy="69018"/>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sz="900" dirty="0">
              <a:highlight>
                <a:srgbClr val="FFFFFF"/>
              </a:highlight>
              <a:latin typeface="Trebuchet MS" panose="020B0603020202020204" pitchFamily="34" charset="0"/>
            </a:endParaRPr>
          </a:p>
        </p:txBody>
      </p:sp>
      <p:sp>
        <p:nvSpPr>
          <p:cNvPr id="87" name="Isosceles Triangle 448">
            <a:extLst>
              <a:ext uri="{FF2B5EF4-FFF2-40B4-BE49-F238E27FC236}">
                <a16:creationId xmlns:a16="http://schemas.microsoft.com/office/drawing/2014/main" id="{3981EC7C-6F68-42CD-B343-6756088F525C}"/>
              </a:ext>
            </a:extLst>
          </p:cNvPr>
          <p:cNvSpPr/>
          <p:nvPr/>
        </p:nvSpPr>
        <p:spPr>
          <a:xfrm flipV="1">
            <a:off x="6409279" y="5232856"/>
            <a:ext cx="80061" cy="69018"/>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sz="900" dirty="0">
              <a:highlight>
                <a:srgbClr val="FFFFFF"/>
              </a:highlight>
              <a:latin typeface="Trebuchet MS" panose="020B0603020202020204" pitchFamily="34" charset="0"/>
            </a:endParaRPr>
          </a:p>
        </p:txBody>
      </p:sp>
      <p:sp>
        <p:nvSpPr>
          <p:cNvPr id="88" name="Isosceles Triangle 448">
            <a:extLst>
              <a:ext uri="{FF2B5EF4-FFF2-40B4-BE49-F238E27FC236}">
                <a16:creationId xmlns:a16="http://schemas.microsoft.com/office/drawing/2014/main" id="{81311123-FD1C-44F2-824D-23D933D5DE7A}"/>
              </a:ext>
            </a:extLst>
          </p:cNvPr>
          <p:cNvSpPr/>
          <p:nvPr/>
        </p:nvSpPr>
        <p:spPr>
          <a:xfrm flipV="1">
            <a:off x="6409279" y="5370203"/>
            <a:ext cx="80061" cy="69018"/>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sz="900" dirty="0">
              <a:highlight>
                <a:srgbClr val="FFFFFF"/>
              </a:highlight>
              <a:latin typeface="Trebuchet MS" panose="020B0603020202020204" pitchFamily="34" charset="0"/>
            </a:endParaRPr>
          </a:p>
        </p:txBody>
      </p:sp>
      <p:sp>
        <p:nvSpPr>
          <p:cNvPr id="89" name="Isosceles Triangle 448">
            <a:extLst>
              <a:ext uri="{FF2B5EF4-FFF2-40B4-BE49-F238E27FC236}">
                <a16:creationId xmlns:a16="http://schemas.microsoft.com/office/drawing/2014/main" id="{AAD30ADB-99C0-4F36-95E4-03813C8FEEF3}"/>
              </a:ext>
            </a:extLst>
          </p:cNvPr>
          <p:cNvSpPr/>
          <p:nvPr/>
        </p:nvSpPr>
        <p:spPr>
          <a:xfrm flipV="1">
            <a:off x="6409279" y="5507550"/>
            <a:ext cx="80061" cy="69018"/>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sz="900" dirty="0">
              <a:highlight>
                <a:srgbClr val="FFFFFF"/>
              </a:highlight>
              <a:latin typeface="Trebuchet MS" panose="020B0603020202020204" pitchFamily="34" charset="0"/>
            </a:endParaRPr>
          </a:p>
        </p:txBody>
      </p:sp>
      <p:sp>
        <p:nvSpPr>
          <p:cNvPr id="90" name="Isosceles Triangle 448">
            <a:extLst>
              <a:ext uri="{FF2B5EF4-FFF2-40B4-BE49-F238E27FC236}">
                <a16:creationId xmlns:a16="http://schemas.microsoft.com/office/drawing/2014/main" id="{EAF3B3A9-1DD9-42A2-A6B6-C7903652042D}"/>
              </a:ext>
            </a:extLst>
          </p:cNvPr>
          <p:cNvSpPr/>
          <p:nvPr/>
        </p:nvSpPr>
        <p:spPr>
          <a:xfrm flipV="1">
            <a:off x="6409279" y="5644897"/>
            <a:ext cx="80061" cy="69018"/>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sz="900" dirty="0">
              <a:highlight>
                <a:srgbClr val="FFFFFF"/>
              </a:highlight>
              <a:latin typeface="Trebuchet MS" panose="020B0603020202020204" pitchFamily="34" charset="0"/>
            </a:endParaRPr>
          </a:p>
        </p:txBody>
      </p:sp>
      <p:sp>
        <p:nvSpPr>
          <p:cNvPr id="91" name="Isosceles Triangle 448">
            <a:extLst>
              <a:ext uri="{FF2B5EF4-FFF2-40B4-BE49-F238E27FC236}">
                <a16:creationId xmlns:a16="http://schemas.microsoft.com/office/drawing/2014/main" id="{EB2AA77F-38B8-472D-A9BA-6F371ABDF61A}"/>
              </a:ext>
            </a:extLst>
          </p:cNvPr>
          <p:cNvSpPr/>
          <p:nvPr/>
        </p:nvSpPr>
        <p:spPr>
          <a:xfrm flipV="1">
            <a:off x="6409279" y="5782244"/>
            <a:ext cx="80061" cy="69018"/>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sz="900" dirty="0">
              <a:highlight>
                <a:srgbClr val="FFFFFF"/>
              </a:highlight>
              <a:latin typeface="Trebuchet MS" panose="020B0603020202020204" pitchFamily="34" charset="0"/>
            </a:endParaRPr>
          </a:p>
        </p:txBody>
      </p:sp>
      <p:sp>
        <p:nvSpPr>
          <p:cNvPr id="92" name="Isosceles Triangle 448">
            <a:extLst>
              <a:ext uri="{FF2B5EF4-FFF2-40B4-BE49-F238E27FC236}">
                <a16:creationId xmlns:a16="http://schemas.microsoft.com/office/drawing/2014/main" id="{4151F7E7-4F2E-4E58-9A1A-3C1DFEE67874}"/>
              </a:ext>
            </a:extLst>
          </p:cNvPr>
          <p:cNvSpPr/>
          <p:nvPr/>
        </p:nvSpPr>
        <p:spPr>
          <a:xfrm flipV="1">
            <a:off x="6409279" y="5919595"/>
            <a:ext cx="80061" cy="69018"/>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sz="900" dirty="0">
              <a:highlight>
                <a:srgbClr val="FFFFFF"/>
              </a:highlight>
              <a:latin typeface="Trebuchet MS" panose="020B0603020202020204" pitchFamily="34" charset="0"/>
            </a:endParaRPr>
          </a:p>
        </p:txBody>
      </p:sp>
      <p:sp>
        <p:nvSpPr>
          <p:cNvPr id="93" name="Isosceles Triangle 448">
            <a:extLst>
              <a:ext uri="{FF2B5EF4-FFF2-40B4-BE49-F238E27FC236}">
                <a16:creationId xmlns:a16="http://schemas.microsoft.com/office/drawing/2014/main" id="{8A342B02-5092-48F5-ADD3-6BE93BCAAFC0}"/>
              </a:ext>
            </a:extLst>
          </p:cNvPr>
          <p:cNvSpPr/>
          <p:nvPr/>
        </p:nvSpPr>
        <p:spPr>
          <a:xfrm flipV="1">
            <a:off x="6409279" y="5095509"/>
            <a:ext cx="80061" cy="69018"/>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sz="900" dirty="0">
              <a:highlight>
                <a:srgbClr val="FFFFFF"/>
              </a:highlight>
              <a:latin typeface="Trebuchet MS" panose="020B0603020202020204" pitchFamily="34" charset="0"/>
            </a:endParaRPr>
          </a:p>
        </p:txBody>
      </p:sp>
      <p:sp>
        <p:nvSpPr>
          <p:cNvPr id="47" name="Rectangle 7">
            <a:extLst>
              <a:ext uri="{FF2B5EF4-FFF2-40B4-BE49-F238E27FC236}">
                <a16:creationId xmlns:a16="http://schemas.microsoft.com/office/drawing/2014/main" id="{ABDD5B37-4E08-AF31-D669-104FA21A875F}"/>
              </a:ext>
            </a:extLst>
          </p:cNvPr>
          <p:cNvSpPr/>
          <p:nvPr/>
        </p:nvSpPr>
        <p:spPr>
          <a:xfrm>
            <a:off x="3609020" y="227475"/>
            <a:ext cx="2389470" cy="72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72000" rIns="36000" bIns="36000" rtlCol="0" anchor="ctr"/>
          <a:lstStyle/>
          <a:p>
            <a:pPr marL="0" marR="0" lvl="0" indent="0" algn="r" defTabSz="718444" rtl="0" eaLnBrk="1" fontAlgn="auto" latinLnBrk="0" hangingPunct="1">
              <a:lnSpc>
                <a:spcPct val="80000"/>
              </a:lnSpc>
              <a:spcBef>
                <a:spcPts val="0"/>
              </a:spcBef>
              <a:spcAft>
                <a:spcPts val="0"/>
              </a:spcAft>
              <a:buClrTx/>
              <a:buSzTx/>
              <a:buFontTx/>
              <a:buNone/>
              <a:tabLst/>
              <a:defRPr/>
            </a:pPr>
            <a:r>
              <a:rPr lang="en-ZA" sz="2400" dirty="0">
                <a:solidFill>
                  <a:srgbClr val="E3DED1">
                    <a:lumMod val="25000"/>
                  </a:srgbClr>
                </a:solidFill>
                <a:highlight>
                  <a:srgbClr val="FFFFFF"/>
                </a:highlight>
                <a:latin typeface="Source Sans Pro Black" panose="020B0803030403020204" pitchFamily="34" charset="0"/>
                <a:sym typeface="Wingdings" panose="05000000000000000000" pitchFamily="2" charset="2"/>
              </a:rPr>
              <a:t>-21.7%</a:t>
            </a:r>
            <a:endParaRPr kumimoji="0" lang="en-ZA" sz="2400" b="0" i="0" u="none" strike="noStrike" kern="1200" cap="none" spc="0" normalizeH="0" baseline="0" noProof="0" dirty="0">
              <a:ln>
                <a:noFill/>
              </a:ln>
              <a:solidFill>
                <a:srgbClr val="E3DED1">
                  <a:lumMod val="25000"/>
                </a:srgbClr>
              </a:solidFill>
              <a:effectLst/>
              <a:highlight>
                <a:srgbClr val="FFFFFF"/>
              </a:highlight>
              <a:uLnTx/>
              <a:uFillTx/>
              <a:latin typeface="Source Sans Pro SemiBold" panose="020B0603030403020204" pitchFamily="34" charset="0"/>
              <a:ea typeface="+mn-ea"/>
              <a:cs typeface="+mn-cs"/>
            </a:endParaRPr>
          </a:p>
        </p:txBody>
      </p:sp>
      <p:sp>
        <p:nvSpPr>
          <p:cNvPr id="48" name="Isosceles Triangle 12">
            <a:extLst>
              <a:ext uri="{FF2B5EF4-FFF2-40B4-BE49-F238E27FC236}">
                <a16:creationId xmlns:a16="http://schemas.microsoft.com/office/drawing/2014/main" id="{47998968-DE04-4555-12D4-3964CE35D154}"/>
              </a:ext>
            </a:extLst>
          </p:cNvPr>
          <p:cNvSpPr/>
          <p:nvPr/>
        </p:nvSpPr>
        <p:spPr>
          <a:xfrm rot="10800000">
            <a:off x="6039290" y="550370"/>
            <a:ext cx="86085" cy="74211"/>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IN" sz="1414" b="0" i="0" u="none" strike="noStrike" kern="1200" cap="none" spc="0" normalizeH="0" baseline="0" noProof="0" dirty="0">
              <a:ln>
                <a:noFill/>
              </a:ln>
              <a:solidFill>
                <a:prstClr val="white"/>
              </a:solidFill>
              <a:effectLst/>
              <a:highlight>
                <a:srgbClr val="FFFF00"/>
              </a:highlight>
              <a:uLnTx/>
              <a:uFillTx/>
              <a:latin typeface="Calibri"/>
              <a:ea typeface="+mn-ea"/>
              <a:cs typeface="+mn-cs"/>
            </a:endParaRPr>
          </a:p>
        </p:txBody>
      </p:sp>
      <p:sp>
        <p:nvSpPr>
          <p:cNvPr id="49" name="תיבת טקסט 48">
            <a:extLst>
              <a:ext uri="{FF2B5EF4-FFF2-40B4-BE49-F238E27FC236}">
                <a16:creationId xmlns:a16="http://schemas.microsoft.com/office/drawing/2014/main" id="{95E8FFF5-43D4-AB75-4C0E-C683D8092D43}"/>
              </a:ext>
            </a:extLst>
          </p:cNvPr>
          <p:cNvSpPr txBox="1"/>
          <p:nvPr/>
        </p:nvSpPr>
        <p:spPr>
          <a:xfrm>
            <a:off x="4779150" y="701334"/>
            <a:ext cx="1468914" cy="246221"/>
          </a:xfrm>
          <a:prstGeom prst="rect">
            <a:avLst/>
          </a:prstGeom>
          <a:noFill/>
        </p:spPr>
        <p:txBody>
          <a:bodyPr/>
          <a:lstStyle>
            <a:defPPr>
              <a:defRPr lang="en-US"/>
            </a:defPPr>
            <a:lvl1pPr indent="0" algn="just" defTabSz="584310">
              <a:spcBef>
                <a:spcPts val="0"/>
              </a:spcBef>
              <a:spcAft>
                <a:spcPts val="0"/>
              </a:spcAft>
              <a:buSzPct val="125000"/>
              <a:buFont typeface="Arial" panose="020B0604020202020204" pitchFamily="34" charset="0"/>
              <a:buNone/>
              <a:defRPr sz="1000">
                <a:solidFill>
                  <a:schemeClr val="tx1">
                    <a:lumMod val="75000"/>
                    <a:lumOff val="25000"/>
                  </a:schemeClr>
                </a:solidFill>
                <a:effectLst/>
                <a:highlight>
                  <a:srgbClr val="FFFF00"/>
                </a:highlight>
                <a:latin typeface="Trebuchet MS" panose="020B0603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pPr algn="ctr"/>
            <a:r>
              <a:rPr lang="en-US" sz="800" dirty="0">
                <a:highlight>
                  <a:srgbClr val="FFFFFF"/>
                </a:highlight>
              </a:rPr>
              <a:t>Jan-Mar 23 over Jan-Mar 19</a:t>
            </a:r>
          </a:p>
          <a:p>
            <a:pPr algn="ctr"/>
            <a:r>
              <a:rPr lang="en-US" sz="800" dirty="0">
                <a:highlight>
                  <a:srgbClr val="FFFFFF"/>
                </a:highlight>
              </a:rPr>
              <a:t>monthly average</a:t>
            </a:r>
            <a:endParaRPr lang="he-IL" sz="800" dirty="0">
              <a:highlight>
                <a:srgbClr val="FFFFFF"/>
              </a:highlight>
            </a:endParaRPr>
          </a:p>
        </p:txBody>
      </p:sp>
      <p:sp>
        <p:nvSpPr>
          <p:cNvPr id="7" name="TextBox 76">
            <a:extLst>
              <a:ext uri="{FF2B5EF4-FFF2-40B4-BE49-F238E27FC236}">
                <a16:creationId xmlns:a16="http://schemas.microsoft.com/office/drawing/2014/main" id="{EFDD43B2-D734-DA9D-9EBE-18C5674D34ED}"/>
              </a:ext>
            </a:extLst>
          </p:cNvPr>
          <p:cNvSpPr txBox="1"/>
          <p:nvPr/>
        </p:nvSpPr>
        <p:spPr>
          <a:xfrm>
            <a:off x="5415753" y="9585227"/>
            <a:ext cx="38472" cy="153888"/>
          </a:xfrm>
          <a:prstGeom prst="rect">
            <a:avLst/>
          </a:prstGeom>
          <a:noFill/>
          <a:ln>
            <a:noFill/>
          </a:ln>
        </p:spPr>
        <p:txBody>
          <a:bodyPr wrap="none" lIns="0" tIns="0" rIns="0" bIns="0" rtlCol="0" anchor="t">
            <a:spAutoFit/>
          </a:bodyPr>
          <a:lstStyle/>
          <a:p>
            <a:pPr algn="r"/>
            <a:r>
              <a:rPr lang="en-US" sz="1000" b="1" dirty="0">
                <a:solidFill>
                  <a:srgbClr val="404040"/>
                </a:solidFill>
                <a:highlight>
                  <a:srgbClr val="FFFF00"/>
                </a:highlight>
                <a:latin typeface="Trebuchet MS" panose="020B0603020202020204" pitchFamily="34" charset="0"/>
                <a:cs typeface="Arial" panose="020B0604020202020204" pitchFamily="34" charset="0"/>
              </a:rPr>
              <a:t> </a:t>
            </a:r>
            <a:endParaRPr lang="en-ZA" sz="1000" dirty="0">
              <a:solidFill>
                <a:srgbClr val="404040"/>
              </a:solidFill>
              <a:highlight>
                <a:srgbClr val="FFFF00"/>
              </a:highlight>
              <a:latin typeface="Trebuchet MS" panose="020B0603020202020204" pitchFamily="34" charset="0"/>
              <a:cs typeface="Arial" panose="020B0604020202020204" pitchFamily="34" charset="0"/>
            </a:endParaRPr>
          </a:p>
        </p:txBody>
      </p:sp>
      <p:pic>
        <p:nvPicPr>
          <p:cNvPr id="13" name="תמונה 12">
            <a:extLst>
              <a:ext uri="{FF2B5EF4-FFF2-40B4-BE49-F238E27FC236}">
                <a16:creationId xmlns:a16="http://schemas.microsoft.com/office/drawing/2014/main" id="{F635E5C2-7E6A-7B82-F682-CC503ACA59F5}"/>
              </a:ext>
            </a:extLst>
          </p:cNvPr>
          <p:cNvPicPr>
            <a:picLocks noChangeAspect="1"/>
          </p:cNvPicPr>
          <p:nvPr/>
        </p:nvPicPr>
        <p:blipFill rotWithShape="1">
          <a:blip r:embed="rId6"/>
          <a:srcRect t="19456" r="7490"/>
          <a:stretch/>
        </p:blipFill>
        <p:spPr>
          <a:xfrm>
            <a:off x="323655" y="3555375"/>
            <a:ext cx="4995555" cy="2837785"/>
          </a:xfrm>
          <a:prstGeom prst="rect">
            <a:avLst/>
          </a:prstGeom>
        </p:spPr>
      </p:pic>
      <p:sp>
        <p:nvSpPr>
          <p:cNvPr id="39" name="Rectangle 103">
            <a:extLst>
              <a:ext uri="{FF2B5EF4-FFF2-40B4-BE49-F238E27FC236}">
                <a16:creationId xmlns:a16="http://schemas.microsoft.com/office/drawing/2014/main" id="{E9E4F3C2-D506-FA17-E626-1D8F0C63E99E}"/>
              </a:ext>
            </a:extLst>
          </p:cNvPr>
          <p:cNvSpPr/>
          <p:nvPr/>
        </p:nvSpPr>
        <p:spPr>
          <a:xfrm rot="16200000">
            <a:off x="3302980" y="3638861"/>
            <a:ext cx="450000" cy="5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rtlCol="0" anchor="t" anchorCtr="0"/>
          <a:lstStyle/>
          <a:p>
            <a:pPr algn="ctr"/>
            <a:endParaRPr lang="en-ZA" sz="500" i="1" dirty="0">
              <a:solidFill>
                <a:schemeClr val="tx1">
                  <a:lumMod val="65000"/>
                  <a:lumOff val="35000"/>
                </a:schemeClr>
              </a:solidFill>
              <a:latin typeface="Trebuchet MS" panose="020B0603020202020204" pitchFamily="34" charset="0"/>
              <a:cs typeface="Segoe UI" panose="020B0502040204020203" pitchFamily="34" charset="0"/>
            </a:endParaRPr>
          </a:p>
        </p:txBody>
      </p:sp>
      <p:sp>
        <p:nvSpPr>
          <p:cNvPr id="42" name="Rectangle 103">
            <a:extLst>
              <a:ext uri="{FF2B5EF4-FFF2-40B4-BE49-F238E27FC236}">
                <a16:creationId xmlns:a16="http://schemas.microsoft.com/office/drawing/2014/main" id="{53980D35-6F99-E0B3-E5F9-D219E315E7F2}"/>
              </a:ext>
            </a:extLst>
          </p:cNvPr>
          <p:cNvSpPr/>
          <p:nvPr/>
        </p:nvSpPr>
        <p:spPr>
          <a:xfrm rot="16200000">
            <a:off x="4069745" y="3729489"/>
            <a:ext cx="450000" cy="55686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vert" rtlCol="0" anchor="t" anchorCtr="0"/>
          <a:lstStyle/>
          <a:p>
            <a:pPr algn="ctr"/>
            <a:r>
              <a:rPr lang="en-ZA" sz="500" i="1" dirty="0">
                <a:solidFill>
                  <a:schemeClr val="tx1">
                    <a:lumMod val="65000"/>
                    <a:lumOff val="35000"/>
                  </a:schemeClr>
                </a:solidFill>
                <a:highlight>
                  <a:srgbClr val="FFFFFF"/>
                </a:highlight>
                <a:latin typeface="Trebuchet MS" panose="020B0603020202020204" pitchFamily="34" charset="0"/>
                <a:cs typeface="Segoe UI" panose="020B0502040204020203" pitchFamily="34" charset="0"/>
              </a:rPr>
              <a:t>No masks;</a:t>
            </a:r>
          </a:p>
          <a:p>
            <a:pPr algn="ctr"/>
            <a:r>
              <a:rPr lang="en-ZA" sz="500" i="1" dirty="0">
                <a:solidFill>
                  <a:schemeClr val="tx1">
                    <a:lumMod val="65000"/>
                    <a:lumOff val="35000"/>
                  </a:schemeClr>
                </a:solidFill>
                <a:highlight>
                  <a:srgbClr val="FFFFFF"/>
                </a:highlight>
                <a:latin typeface="Trebuchet MS" panose="020B0603020202020204" pitchFamily="34" charset="0"/>
                <a:cs typeface="Segoe UI" panose="020B0502040204020203" pitchFamily="34" charset="0"/>
              </a:rPr>
              <a:t>No vaccination</a:t>
            </a:r>
          </a:p>
          <a:p>
            <a:pPr algn="ctr"/>
            <a:r>
              <a:rPr lang="en-ZA" sz="500" i="1" dirty="0">
                <a:solidFill>
                  <a:schemeClr val="tx1">
                    <a:lumMod val="65000"/>
                    <a:lumOff val="35000"/>
                  </a:schemeClr>
                </a:solidFill>
                <a:highlight>
                  <a:srgbClr val="FFFFFF"/>
                </a:highlight>
                <a:latin typeface="Trebuchet MS" panose="020B0603020202020204" pitchFamily="34" charset="0"/>
                <a:cs typeface="Segoe UI" panose="020B0502040204020203" pitchFamily="34" charset="0"/>
              </a:rPr>
              <a:t>No Covid-19 entry test</a:t>
            </a:r>
          </a:p>
          <a:p>
            <a:pPr algn="ctr"/>
            <a:r>
              <a:rPr lang="en-ZA" sz="500" i="1" dirty="0">
                <a:solidFill>
                  <a:schemeClr val="tx1">
                    <a:lumMod val="65000"/>
                    <a:lumOff val="35000"/>
                  </a:schemeClr>
                </a:solidFill>
                <a:highlight>
                  <a:srgbClr val="FFFFFF"/>
                </a:highlight>
                <a:latin typeface="Trebuchet MS" panose="020B0603020202020204" pitchFamily="34" charset="0"/>
                <a:cs typeface="Segoe UI" panose="020B0502040204020203" pitchFamily="34" charset="0"/>
              </a:rPr>
              <a:t>23.06.22</a:t>
            </a:r>
          </a:p>
        </p:txBody>
      </p:sp>
      <p:sp>
        <p:nvSpPr>
          <p:cNvPr id="43" name="Rectangle 103">
            <a:extLst>
              <a:ext uri="{FF2B5EF4-FFF2-40B4-BE49-F238E27FC236}">
                <a16:creationId xmlns:a16="http://schemas.microsoft.com/office/drawing/2014/main" id="{9F021C80-A3C1-8813-1019-CFFDB0C8E3CD}"/>
              </a:ext>
            </a:extLst>
          </p:cNvPr>
          <p:cNvSpPr/>
          <p:nvPr/>
        </p:nvSpPr>
        <p:spPr>
          <a:xfrm rot="16200000">
            <a:off x="3694585" y="3761409"/>
            <a:ext cx="449327" cy="49234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vert" rtlCol="0" anchor="t" anchorCtr="0"/>
          <a:lstStyle/>
          <a:p>
            <a:pPr algn="ctr"/>
            <a:r>
              <a:rPr lang="en-US" sz="500" i="1" dirty="0">
                <a:solidFill>
                  <a:schemeClr val="tx1">
                    <a:lumMod val="65000"/>
                    <a:lumOff val="35000"/>
                  </a:schemeClr>
                </a:solidFill>
                <a:highlight>
                  <a:srgbClr val="FFFFFF"/>
                </a:highlight>
                <a:latin typeface="Trebuchet MS" panose="020B0603020202020204" pitchFamily="34" charset="0"/>
                <a:cs typeface="Segoe UI" panose="020B0502040204020203" pitchFamily="34" charset="0"/>
              </a:rPr>
              <a:t>National State of Disaster Ended</a:t>
            </a:r>
          </a:p>
          <a:p>
            <a:pPr algn="ctr"/>
            <a:r>
              <a:rPr lang="en-US" sz="500" i="1" dirty="0">
                <a:solidFill>
                  <a:schemeClr val="tx1">
                    <a:lumMod val="65000"/>
                    <a:lumOff val="35000"/>
                  </a:schemeClr>
                </a:solidFill>
                <a:highlight>
                  <a:srgbClr val="FFFFFF"/>
                </a:highlight>
                <a:latin typeface="Trebuchet MS" panose="020B0603020202020204" pitchFamily="34" charset="0"/>
                <a:cs typeface="Segoe UI" panose="020B0502040204020203" pitchFamily="34" charset="0"/>
              </a:rPr>
              <a:t>05.04.22</a:t>
            </a:r>
          </a:p>
        </p:txBody>
      </p:sp>
      <p:sp>
        <p:nvSpPr>
          <p:cNvPr id="65" name="תיבת טקסט 64">
            <a:extLst>
              <a:ext uri="{FF2B5EF4-FFF2-40B4-BE49-F238E27FC236}">
                <a16:creationId xmlns:a16="http://schemas.microsoft.com/office/drawing/2014/main" id="{29D2FA5E-CAD8-48CD-AEA3-1F3DB1540C1D}"/>
              </a:ext>
            </a:extLst>
          </p:cNvPr>
          <p:cNvSpPr txBox="1"/>
          <p:nvPr/>
        </p:nvSpPr>
        <p:spPr>
          <a:xfrm>
            <a:off x="184263" y="3495190"/>
            <a:ext cx="5449982" cy="369332"/>
          </a:xfrm>
          <a:prstGeom prst="rect">
            <a:avLst/>
          </a:prstGeom>
          <a:noFill/>
        </p:spPr>
        <p:txBody>
          <a:bodyPr wrap="square" rtlCol="1" anchor="ctr">
            <a:spAutoFit/>
          </a:bodyPr>
          <a:lstStyle/>
          <a:p>
            <a:pPr algn="ctr" rtl="0">
              <a:defRPr sz="1400" b="0" i="0" u="none" strike="noStrike" kern="1200" spc="0" baseline="0">
                <a:solidFill>
                  <a:sysClr val="windowText" lastClr="000000">
                    <a:lumMod val="65000"/>
                    <a:lumOff val="35000"/>
                  </a:sysClr>
                </a:solidFill>
                <a:latin typeface="+mn-lt"/>
                <a:ea typeface="+mn-ea"/>
                <a:cs typeface="+mn-cs"/>
              </a:defRPr>
            </a:pPr>
            <a:r>
              <a:rPr lang="en-US" sz="1000" b="1" dirty="0">
                <a:solidFill>
                  <a:schemeClr val="tx1">
                    <a:lumMod val="75000"/>
                    <a:lumOff val="25000"/>
                  </a:schemeClr>
                </a:solidFill>
                <a:effectLst/>
                <a:latin typeface="Trebuchet MS" panose="020B0603020202020204" pitchFamily="34" charset="0"/>
              </a:rPr>
              <a:t>Recovery of Africa Tourist Arrivals </a:t>
            </a:r>
            <a:r>
              <a:rPr lang="en-US" sz="1000" b="1" dirty="0">
                <a:solidFill>
                  <a:schemeClr val="tx1">
                    <a:lumMod val="75000"/>
                    <a:lumOff val="25000"/>
                  </a:schemeClr>
                </a:solidFill>
                <a:latin typeface="Trebuchet MS" panose="020B0603020202020204" pitchFamily="34" charset="0"/>
              </a:rPr>
              <a:t>vs. </a:t>
            </a:r>
            <a:r>
              <a:rPr lang="en-US" sz="1000" b="1" dirty="0">
                <a:solidFill>
                  <a:schemeClr val="tx1">
                    <a:lumMod val="75000"/>
                    <a:lumOff val="25000"/>
                  </a:schemeClr>
                </a:solidFill>
                <a:effectLst/>
                <a:latin typeface="Trebuchet MS" panose="020B0603020202020204" pitchFamily="34" charset="0"/>
              </a:rPr>
              <a:t>Same Month in 2019</a:t>
            </a:r>
            <a:r>
              <a:rPr lang="en-US" sz="1000" baseline="30000" dirty="0">
                <a:solidFill>
                  <a:srgbClr val="404040"/>
                </a:solidFill>
                <a:effectLst/>
                <a:latin typeface="Trebuchet MS" panose="020B0603020202020204" pitchFamily="34" charset="0"/>
                <a:ea typeface="Calibri" panose="020F0502020204030204" pitchFamily="34" charset="0"/>
                <a:cs typeface="Segoe UI" panose="020B0502040204020203" pitchFamily="34" charset="0"/>
              </a:rPr>
              <a:t>1</a:t>
            </a:r>
            <a:endParaRPr lang="en-US" sz="1000" dirty="0">
              <a:solidFill>
                <a:schemeClr val="tx1">
                  <a:lumMod val="75000"/>
                  <a:lumOff val="25000"/>
                </a:schemeClr>
              </a:solidFill>
              <a:effectLst/>
              <a:latin typeface="Trebuchet MS" panose="020B0603020202020204" pitchFamily="34" charset="0"/>
            </a:endParaRPr>
          </a:p>
          <a:p>
            <a:pPr algn="ctr" rtl="0">
              <a:defRPr sz="1400" b="0" i="0" u="none" strike="noStrike" kern="1200" spc="0" baseline="0">
                <a:solidFill>
                  <a:sysClr val="windowText" lastClr="000000">
                    <a:lumMod val="65000"/>
                    <a:lumOff val="35000"/>
                  </a:sysClr>
                </a:solidFill>
                <a:latin typeface="+mn-lt"/>
                <a:ea typeface="+mn-ea"/>
                <a:cs typeface="+mn-cs"/>
              </a:defRPr>
            </a:pPr>
            <a:r>
              <a:rPr lang="en-US" sz="800" dirty="0">
                <a:solidFill>
                  <a:schemeClr val="tx1">
                    <a:lumMod val="75000"/>
                    <a:lumOff val="25000"/>
                  </a:schemeClr>
                </a:solidFill>
                <a:latin typeface="Trebuchet MS" panose="020B0603020202020204" pitchFamily="34" charset="0"/>
              </a:rPr>
              <a:t>Jan. 2020 – Mar. 2023</a:t>
            </a:r>
            <a:endParaRPr lang="en-US" sz="800" dirty="0">
              <a:solidFill>
                <a:schemeClr val="tx1">
                  <a:lumMod val="75000"/>
                  <a:lumOff val="25000"/>
                </a:schemeClr>
              </a:solidFill>
              <a:effectLst/>
              <a:latin typeface="Trebuchet MS" panose="020B0603020202020204" pitchFamily="34" charset="0"/>
            </a:endParaRPr>
          </a:p>
        </p:txBody>
      </p:sp>
      <p:grpSp>
        <p:nvGrpSpPr>
          <p:cNvPr id="22" name="קבוצה 21">
            <a:extLst>
              <a:ext uri="{FF2B5EF4-FFF2-40B4-BE49-F238E27FC236}">
                <a16:creationId xmlns:a16="http://schemas.microsoft.com/office/drawing/2014/main" id="{1E51D209-CAEB-A75C-7C99-5F8F04E9716E}"/>
              </a:ext>
            </a:extLst>
          </p:cNvPr>
          <p:cNvGrpSpPr/>
          <p:nvPr/>
        </p:nvGrpSpPr>
        <p:grpSpPr>
          <a:xfrm>
            <a:off x="988185" y="3955011"/>
            <a:ext cx="75295" cy="2163876"/>
            <a:chOff x="1403775" y="3890934"/>
            <a:chExt cx="75295" cy="2163876"/>
          </a:xfrm>
        </p:grpSpPr>
        <p:cxnSp>
          <p:nvCxnSpPr>
            <p:cNvPr id="94" name="Straight Connector 94">
              <a:extLst>
                <a:ext uri="{FF2B5EF4-FFF2-40B4-BE49-F238E27FC236}">
                  <a16:creationId xmlns:a16="http://schemas.microsoft.com/office/drawing/2014/main" id="{4D83768D-81A6-4DA4-92AC-D261B97DF48F}"/>
                </a:ext>
              </a:extLst>
            </p:cNvPr>
            <p:cNvCxnSpPr>
              <a:cxnSpLocks/>
            </p:cNvCxnSpPr>
            <p:nvPr/>
          </p:nvCxnSpPr>
          <p:spPr>
            <a:xfrm>
              <a:off x="1479070" y="3964663"/>
              <a:ext cx="0" cy="2090147"/>
            </a:xfrm>
            <a:prstGeom prst="line">
              <a:avLst/>
            </a:prstGeom>
            <a:ln w="12700">
              <a:solidFill>
                <a:schemeClr val="accent2"/>
              </a:solidFill>
              <a:prstDash val="dash"/>
            </a:ln>
          </p:spPr>
          <p:style>
            <a:lnRef idx="1">
              <a:schemeClr val="accent1"/>
            </a:lnRef>
            <a:fillRef idx="0">
              <a:schemeClr val="accent1"/>
            </a:fillRef>
            <a:effectRef idx="0">
              <a:schemeClr val="accent1"/>
            </a:effectRef>
            <a:fontRef idx="minor">
              <a:schemeClr val="tx1"/>
            </a:fontRef>
          </p:style>
        </p:cxnSp>
        <p:sp>
          <p:nvSpPr>
            <p:cNvPr id="95" name="Rectangle 99">
              <a:extLst>
                <a:ext uri="{FF2B5EF4-FFF2-40B4-BE49-F238E27FC236}">
                  <a16:creationId xmlns:a16="http://schemas.microsoft.com/office/drawing/2014/main" id="{2904DC9D-6DB4-4D61-B52D-502D9E197349}"/>
                </a:ext>
              </a:extLst>
            </p:cNvPr>
            <p:cNvSpPr/>
            <p:nvPr/>
          </p:nvSpPr>
          <p:spPr>
            <a:xfrm rot="16200000">
              <a:off x="1215831" y="4078878"/>
              <a:ext cx="447887" cy="72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ZA" sz="500" dirty="0">
                  <a:solidFill>
                    <a:schemeClr val="bg1">
                      <a:lumMod val="75000"/>
                    </a:schemeClr>
                  </a:solidFill>
                  <a:latin typeface="Trebuchet MS" panose="020B0603020202020204" pitchFamily="34" charset="0"/>
                  <a:cs typeface="Segoe UI" panose="020B0502040204020203" pitchFamily="34" charset="0"/>
                </a:rPr>
                <a:t>Level 5</a:t>
              </a:r>
            </a:p>
          </p:txBody>
        </p:sp>
      </p:grpSp>
      <p:grpSp>
        <p:nvGrpSpPr>
          <p:cNvPr id="23" name="קבוצה 22">
            <a:extLst>
              <a:ext uri="{FF2B5EF4-FFF2-40B4-BE49-F238E27FC236}">
                <a16:creationId xmlns:a16="http://schemas.microsoft.com/office/drawing/2014/main" id="{F264C36A-41AD-5C3E-BD0E-6DC231DE2AFB}"/>
              </a:ext>
            </a:extLst>
          </p:cNvPr>
          <p:cNvGrpSpPr/>
          <p:nvPr/>
        </p:nvGrpSpPr>
        <p:grpSpPr>
          <a:xfrm>
            <a:off x="1088740" y="3955011"/>
            <a:ext cx="75788" cy="2163876"/>
            <a:chOff x="1583795" y="3890934"/>
            <a:chExt cx="75788" cy="2163876"/>
          </a:xfrm>
        </p:grpSpPr>
        <p:cxnSp>
          <p:nvCxnSpPr>
            <p:cNvPr id="96" name="Straight Connector 95">
              <a:extLst>
                <a:ext uri="{FF2B5EF4-FFF2-40B4-BE49-F238E27FC236}">
                  <a16:creationId xmlns:a16="http://schemas.microsoft.com/office/drawing/2014/main" id="{AFBB59A7-103E-438C-A660-011382A1A384}"/>
                </a:ext>
              </a:extLst>
            </p:cNvPr>
            <p:cNvCxnSpPr>
              <a:cxnSpLocks/>
            </p:cNvCxnSpPr>
            <p:nvPr/>
          </p:nvCxnSpPr>
          <p:spPr>
            <a:xfrm>
              <a:off x="1659583" y="3964663"/>
              <a:ext cx="0" cy="2090147"/>
            </a:xfrm>
            <a:prstGeom prst="line">
              <a:avLst/>
            </a:prstGeom>
            <a:ln w="12700">
              <a:solidFill>
                <a:srgbClr val="F79646"/>
              </a:solidFill>
              <a:prstDash val="dash"/>
            </a:ln>
          </p:spPr>
          <p:style>
            <a:lnRef idx="1">
              <a:schemeClr val="accent1"/>
            </a:lnRef>
            <a:fillRef idx="0">
              <a:schemeClr val="accent1"/>
            </a:fillRef>
            <a:effectRef idx="0">
              <a:schemeClr val="accent1"/>
            </a:effectRef>
            <a:fontRef idx="minor">
              <a:schemeClr val="tx1"/>
            </a:fontRef>
          </p:style>
        </p:cxnSp>
        <p:sp>
          <p:nvSpPr>
            <p:cNvPr id="98" name="Rectangle 100">
              <a:extLst>
                <a:ext uri="{FF2B5EF4-FFF2-40B4-BE49-F238E27FC236}">
                  <a16:creationId xmlns:a16="http://schemas.microsoft.com/office/drawing/2014/main" id="{EF6127D4-3C0A-48B4-ADF0-21F003274A63}"/>
                </a:ext>
              </a:extLst>
            </p:cNvPr>
            <p:cNvSpPr/>
            <p:nvPr/>
          </p:nvSpPr>
          <p:spPr>
            <a:xfrm rot="16200000">
              <a:off x="1395131" y="4079598"/>
              <a:ext cx="449327" cy="72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ZA" sz="500" dirty="0">
                  <a:solidFill>
                    <a:schemeClr val="bg1">
                      <a:lumMod val="75000"/>
                    </a:schemeClr>
                  </a:solidFill>
                  <a:latin typeface="Trebuchet MS" panose="020B0603020202020204" pitchFamily="34" charset="0"/>
                  <a:cs typeface="Segoe UI" panose="020B0502040204020203" pitchFamily="34" charset="0"/>
                </a:rPr>
                <a:t>Level 4</a:t>
              </a:r>
            </a:p>
          </p:txBody>
        </p:sp>
      </p:grpSp>
      <p:grpSp>
        <p:nvGrpSpPr>
          <p:cNvPr id="24" name="קבוצה 23">
            <a:extLst>
              <a:ext uri="{FF2B5EF4-FFF2-40B4-BE49-F238E27FC236}">
                <a16:creationId xmlns:a16="http://schemas.microsoft.com/office/drawing/2014/main" id="{11C34045-6D5C-604B-D37C-FA3EE38919B9}"/>
              </a:ext>
            </a:extLst>
          </p:cNvPr>
          <p:cNvGrpSpPr/>
          <p:nvPr/>
        </p:nvGrpSpPr>
        <p:grpSpPr>
          <a:xfrm>
            <a:off x="1218165" y="3955011"/>
            <a:ext cx="86075" cy="2163876"/>
            <a:chOff x="1718811" y="3890934"/>
            <a:chExt cx="86075" cy="2163876"/>
          </a:xfrm>
        </p:grpSpPr>
        <p:cxnSp>
          <p:nvCxnSpPr>
            <p:cNvPr id="97" name="Straight Connector 96">
              <a:extLst>
                <a:ext uri="{FF2B5EF4-FFF2-40B4-BE49-F238E27FC236}">
                  <a16:creationId xmlns:a16="http://schemas.microsoft.com/office/drawing/2014/main" id="{A7AA35D5-C6F4-4CF4-B4B9-F9E59357DD18}"/>
                </a:ext>
              </a:extLst>
            </p:cNvPr>
            <p:cNvCxnSpPr>
              <a:cxnSpLocks/>
            </p:cNvCxnSpPr>
            <p:nvPr/>
          </p:nvCxnSpPr>
          <p:spPr>
            <a:xfrm>
              <a:off x="1804886" y="3964663"/>
              <a:ext cx="0" cy="2090147"/>
            </a:xfrm>
            <a:prstGeom prst="line">
              <a:avLst/>
            </a:prstGeom>
            <a:ln w="12700">
              <a:solidFill>
                <a:schemeClr val="accent4"/>
              </a:solidFill>
              <a:prstDash val="dash"/>
            </a:ln>
          </p:spPr>
          <p:style>
            <a:lnRef idx="1">
              <a:schemeClr val="accent1"/>
            </a:lnRef>
            <a:fillRef idx="0">
              <a:schemeClr val="accent1"/>
            </a:fillRef>
            <a:effectRef idx="0">
              <a:schemeClr val="accent1"/>
            </a:effectRef>
            <a:fontRef idx="minor">
              <a:schemeClr val="tx1"/>
            </a:fontRef>
          </p:style>
        </p:cxnSp>
        <p:sp>
          <p:nvSpPr>
            <p:cNvPr id="99" name="Rectangle 101">
              <a:extLst>
                <a:ext uri="{FF2B5EF4-FFF2-40B4-BE49-F238E27FC236}">
                  <a16:creationId xmlns:a16="http://schemas.microsoft.com/office/drawing/2014/main" id="{B21C85D8-16ED-4992-8E66-6F8398032B3C}"/>
                </a:ext>
              </a:extLst>
            </p:cNvPr>
            <p:cNvSpPr/>
            <p:nvPr/>
          </p:nvSpPr>
          <p:spPr>
            <a:xfrm rot="16200000">
              <a:off x="1528707" y="4081038"/>
              <a:ext cx="452207" cy="72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ZA" sz="500" dirty="0">
                  <a:solidFill>
                    <a:schemeClr val="bg1">
                      <a:lumMod val="75000"/>
                    </a:schemeClr>
                  </a:solidFill>
                  <a:latin typeface="Trebuchet MS" panose="020B0603020202020204" pitchFamily="34" charset="0"/>
                  <a:cs typeface="Segoe UI" panose="020B0502040204020203" pitchFamily="34" charset="0"/>
                </a:rPr>
                <a:t>Level 3</a:t>
              </a:r>
            </a:p>
          </p:txBody>
        </p:sp>
      </p:grpSp>
      <p:grpSp>
        <p:nvGrpSpPr>
          <p:cNvPr id="25" name="קבוצה 24">
            <a:extLst>
              <a:ext uri="{FF2B5EF4-FFF2-40B4-BE49-F238E27FC236}">
                <a16:creationId xmlns:a16="http://schemas.microsoft.com/office/drawing/2014/main" id="{658C6BFB-02F6-1C7F-8561-5647A3039DFD}"/>
              </a:ext>
            </a:extLst>
          </p:cNvPr>
          <p:cNvGrpSpPr/>
          <p:nvPr/>
        </p:nvGrpSpPr>
        <p:grpSpPr>
          <a:xfrm>
            <a:off x="1493785" y="3955011"/>
            <a:ext cx="90009" cy="2163876"/>
            <a:chOff x="2123855" y="3890934"/>
            <a:chExt cx="90009" cy="2163876"/>
          </a:xfrm>
        </p:grpSpPr>
        <p:cxnSp>
          <p:nvCxnSpPr>
            <p:cNvPr id="102" name="Straight Connector 97">
              <a:extLst>
                <a:ext uri="{FF2B5EF4-FFF2-40B4-BE49-F238E27FC236}">
                  <a16:creationId xmlns:a16="http://schemas.microsoft.com/office/drawing/2014/main" id="{647EACB2-6B34-4389-9070-0FAC999ED9B2}"/>
                </a:ext>
              </a:extLst>
            </p:cNvPr>
            <p:cNvCxnSpPr>
              <a:cxnSpLocks/>
            </p:cNvCxnSpPr>
            <p:nvPr/>
          </p:nvCxnSpPr>
          <p:spPr>
            <a:xfrm>
              <a:off x="2213864" y="3964663"/>
              <a:ext cx="0" cy="2090147"/>
            </a:xfrm>
            <a:prstGeom prst="line">
              <a:avLst/>
            </a:prstGeom>
            <a:ln w="12700">
              <a:solidFill>
                <a:srgbClr val="9BBB59"/>
              </a:solidFill>
              <a:prstDash val="dash"/>
            </a:ln>
          </p:spPr>
          <p:style>
            <a:lnRef idx="1">
              <a:schemeClr val="accent1"/>
            </a:lnRef>
            <a:fillRef idx="0">
              <a:schemeClr val="accent1"/>
            </a:fillRef>
            <a:effectRef idx="0">
              <a:schemeClr val="accent1"/>
            </a:effectRef>
            <a:fontRef idx="minor">
              <a:schemeClr val="tx1"/>
            </a:fontRef>
          </p:style>
        </p:cxnSp>
        <p:sp>
          <p:nvSpPr>
            <p:cNvPr id="104" name="Rectangle 102">
              <a:extLst>
                <a:ext uri="{FF2B5EF4-FFF2-40B4-BE49-F238E27FC236}">
                  <a16:creationId xmlns:a16="http://schemas.microsoft.com/office/drawing/2014/main" id="{479D50A2-C529-4B22-B995-A2527DF5241C}"/>
                </a:ext>
              </a:extLst>
            </p:cNvPr>
            <p:cNvSpPr/>
            <p:nvPr/>
          </p:nvSpPr>
          <p:spPr>
            <a:xfrm rot="16200000">
              <a:off x="1935191" y="4079598"/>
              <a:ext cx="449327" cy="72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ZA" sz="500" dirty="0">
                  <a:solidFill>
                    <a:schemeClr val="bg1">
                      <a:lumMod val="75000"/>
                    </a:schemeClr>
                  </a:solidFill>
                  <a:latin typeface="Trebuchet MS" panose="020B0603020202020204" pitchFamily="34" charset="0"/>
                  <a:cs typeface="Segoe UI" panose="020B0502040204020203" pitchFamily="34" charset="0"/>
                </a:rPr>
                <a:t>Level 2</a:t>
              </a:r>
            </a:p>
          </p:txBody>
        </p:sp>
      </p:grpSp>
      <p:grpSp>
        <p:nvGrpSpPr>
          <p:cNvPr id="26" name="קבוצה 25">
            <a:extLst>
              <a:ext uri="{FF2B5EF4-FFF2-40B4-BE49-F238E27FC236}">
                <a16:creationId xmlns:a16="http://schemas.microsoft.com/office/drawing/2014/main" id="{4BCFCB69-0157-263A-1DDE-8D3DC407C7FF}"/>
              </a:ext>
            </a:extLst>
          </p:cNvPr>
          <p:cNvGrpSpPr/>
          <p:nvPr/>
        </p:nvGrpSpPr>
        <p:grpSpPr>
          <a:xfrm>
            <a:off x="1636352" y="3955011"/>
            <a:ext cx="82458" cy="2163876"/>
            <a:chOff x="2303875" y="3890934"/>
            <a:chExt cx="82458" cy="2163876"/>
          </a:xfrm>
        </p:grpSpPr>
        <p:cxnSp>
          <p:nvCxnSpPr>
            <p:cNvPr id="103" name="Straight Connector 98">
              <a:extLst>
                <a:ext uri="{FF2B5EF4-FFF2-40B4-BE49-F238E27FC236}">
                  <a16:creationId xmlns:a16="http://schemas.microsoft.com/office/drawing/2014/main" id="{788D8720-D16D-4682-A3E3-FDB58253FA62}"/>
                </a:ext>
              </a:extLst>
            </p:cNvPr>
            <p:cNvCxnSpPr>
              <a:cxnSpLocks/>
            </p:cNvCxnSpPr>
            <p:nvPr/>
          </p:nvCxnSpPr>
          <p:spPr>
            <a:xfrm>
              <a:off x="2386333" y="3964663"/>
              <a:ext cx="0" cy="2090147"/>
            </a:xfrm>
            <a:prstGeom prst="line">
              <a:avLst/>
            </a:prstGeom>
            <a:ln w="12700">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105" name="Rectangle 103">
              <a:extLst>
                <a:ext uri="{FF2B5EF4-FFF2-40B4-BE49-F238E27FC236}">
                  <a16:creationId xmlns:a16="http://schemas.microsoft.com/office/drawing/2014/main" id="{9008AC7F-11E1-4B0D-908F-1A808F807EC3}"/>
                </a:ext>
              </a:extLst>
            </p:cNvPr>
            <p:cNvSpPr/>
            <p:nvPr/>
          </p:nvSpPr>
          <p:spPr>
            <a:xfrm rot="16200000">
              <a:off x="2115211" y="4079598"/>
              <a:ext cx="449327" cy="72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ZA" sz="500" dirty="0">
                  <a:solidFill>
                    <a:schemeClr val="bg1">
                      <a:lumMod val="75000"/>
                    </a:schemeClr>
                  </a:solidFill>
                  <a:latin typeface="Trebuchet MS" panose="020B0603020202020204" pitchFamily="34" charset="0"/>
                  <a:cs typeface="Segoe UI" panose="020B0502040204020203" pitchFamily="34" charset="0"/>
                </a:rPr>
                <a:t>Level 1</a:t>
              </a:r>
            </a:p>
          </p:txBody>
        </p:sp>
      </p:grpSp>
      <p:grpSp>
        <p:nvGrpSpPr>
          <p:cNvPr id="27" name="קבוצה 26">
            <a:extLst>
              <a:ext uri="{FF2B5EF4-FFF2-40B4-BE49-F238E27FC236}">
                <a16:creationId xmlns:a16="http://schemas.microsoft.com/office/drawing/2014/main" id="{03217F8B-5B9A-490C-0ED2-0A9379F30FB7}"/>
              </a:ext>
            </a:extLst>
          </p:cNvPr>
          <p:cNvGrpSpPr/>
          <p:nvPr/>
        </p:nvGrpSpPr>
        <p:grpSpPr>
          <a:xfrm>
            <a:off x="2033845" y="3955011"/>
            <a:ext cx="74644" cy="2163876"/>
            <a:chOff x="2828584" y="3890934"/>
            <a:chExt cx="74644" cy="2163876"/>
          </a:xfrm>
        </p:grpSpPr>
        <p:cxnSp>
          <p:nvCxnSpPr>
            <p:cNvPr id="106" name="Straight Connector 104">
              <a:extLst>
                <a:ext uri="{FF2B5EF4-FFF2-40B4-BE49-F238E27FC236}">
                  <a16:creationId xmlns:a16="http://schemas.microsoft.com/office/drawing/2014/main" id="{3543468C-29CD-4756-9479-5040C85627A0}"/>
                </a:ext>
              </a:extLst>
            </p:cNvPr>
            <p:cNvCxnSpPr>
              <a:cxnSpLocks/>
            </p:cNvCxnSpPr>
            <p:nvPr/>
          </p:nvCxnSpPr>
          <p:spPr>
            <a:xfrm>
              <a:off x="2903228" y="3964663"/>
              <a:ext cx="0" cy="2090147"/>
            </a:xfrm>
            <a:prstGeom prst="line">
              <a:avLst/>
            </a:prstGeom>
            <a:ln w="12700">
              <a:solidFill>
                <a:schemeClr val="accent4"/>
              </a:solidFill>
              <a:prstDash val="dash"/>
            </a:ln>
          </p:spPr>
          <p:style>
            <a:lnRef idx="1">
              <a:schemeClr val="accent1"/>
            </a:lnRef>
            <a:fillRef idx="0">
              <a:schemeClr val="accent1"/>
            </a:fillRef>
            <a:effectRef idx="0">
              <a:schemeClr val="accent1"/>
            </a:effectRef>
            <a:fontRef idx="minor">
              <a:schemeClr val="tx1"/>
            </a:fontRef>
          </p:style>
        </p:cxnSp>
        <p:sp>
          <p:nvSpPr>
            <p:cNvPr id="108" name="Rectangle 107">
              <a:extLst>
                <a:ext uri="{FF2B5EF4-FFF2-40B4-BE49-F238E27FC236}">
                  <a16:creationId xmlns:a16="http://schemas.microsoft.com/office/drawing/2014/main" id="{C0645012-6C91-4BC3-9D34-F2527C6BB9C1}"/>
                </a:ext>
              </a:extLst>
            </p:cNvPr>
            <p:cNvSpPr/>
            <p:nvPr/>
          </p:nvSpPr>
          <p:spPr>
            <a:xfrm rot="16200000">
              <a:off x="2639584" y="4079934"/>
              <a:ext cx="450000" cy="72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ZA" sz="500" dirty="0">
                  <a:solidFill>
                    <a:schemeClr val="bg1">
                      <a:lumMod val="75000"/>
                    </a:schemeClr>
                  </a:solidFill>
                  <a:latin typeface="Trebuchet MS" panose="020B0603020202020204" pitchFamily="34" charset="0"/>
                  <a:cs typeface="Segoe UI" panose="020B0502040204020203" pitchFamily="34" charset="0"/>
                </a:rPr>
                <a:t>Level 3</a:t>
              </a:r>
            </a:p>
          </p:txBody>
        </p:sp>
      </p:grpSp>
      <p:grpSp>
        <p:nvGrpSpPr>
          <p:cNvPr id="28" name="קבוצה 27">
            <a:extLst>
              <a:ext uri="{FF2B5EF4-FFF2-40B4-BE49-F238E27FC236}">
                <a16:creationId xmlns:a16="http://schemas.microsoft.com/office/drawing/2014/main" id="{17C124C9-74FE-5B33-37D2-32A9DEA021D5}"/>
              </a:ext>
            </a:extLst>
          </p:cNvPr>
          <p:cNvGrpSpPr/>
          <p:nvPr/>
        </p:nvGrpSpPr>
        <p:grpSpPr>
          <a:xfrm>
            <a:off x="2258870" y="3955011"/>
            <a:ext cx="85153" cy="2163876"/>
            <a:chOff x="3130394" y="3890934"/>
            <a:chExt cx="85153" cy="2163876"/>
          </a:xfrm>
        </p:grpSpPr>
        <p:cxnSp>
          <p:nvCxnSpPr>
            <p:cNvPr id="107" name="Straight Connector 105">
              <a:extLst>
                <a:ext uri="{FF2B5EF4-FFF2-40B4-BE49-F238E27FC236}">
                  <a16:creationId xmlns:a16="http://schemas.microsoft.com/office/drawing/2014/main" id="{B4E970CF-4D15-44BE-92CA-FFA473313CB5}"/>
                </a:ext>
              </a:extLst>
            </p:cNvPr>
            <p:cNvCxnSpPr>
              <a:cxnSpLocks/>
            </p:cNvCxnSpPr>
            <p:nvPr/>
          </p:nvCxnSpPr>
          <p:spPr>
            <a:xfrm>
              <a:off x="3215547" y="3964663"/>
              <a:ext cx="0" cy="2090147"/>
            </a:xfrm>
            <a:prstGeom prst="line">
              <a:avLst/>
            </a:prstGeom>
            <a:ln w="12700">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109" name="Rectangle 108">
              <a:extLst>
                <a:ext uri="{FF2B5EF4-FFF2-40B4-BE49-F238E27FC236}">
                  <a16:creationId xmlns:a16="http://schemas.microsoft.com/office/drawing/2014/main" id="{239D31AD-BA6E-4B9E-98E4-55513482564B}"/>
                </a:ext>
              </a:extLst>
            </p:cNvPr>
            <p:cNvSpPr/>
            <p:nvPr/>
          </p:nvSpPr>
          <p:spPr>
            <a:xfrm rot="16200000">
              <a:off x="2941394" y="4079934"/>
              <a:ext cx="450000" cy="72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ZA" sz="500" dirty="0">
                  <a:solidFill>
                    <a:schemeClr val="bg1">
                      <a:lumMod val="75000"/>
                    </a:schemeClr>
                  </a:solidFill>
                  <a:latin typeface="Trebuchet MS" panose="020B0603020202020204" pitchFamily="34" charset="0"/>
                  <a:cs typeface="Segoe UI" panose="020B0502040204020203" pitchFamily="34" charset="0"/>
                </a:rPr>
                <a:t>Level 1</a:t>
              </a:r>
            </a:p>
          </p:txBody>
        </p:sp>
      </p:grpSp>
      <p:grpSp>
        <p:nvGrpSpPr>
          <p:cNvPr id="29" name="קבוצה 28">
            <a:extLst>
              <a:ext uri="{FF2B5EF4-FFF2-40B4-BE49-F238E27FC236}">
                <a16:creationId xmlns:a16="http://schemas.microsoft.com/office/drawing/2014/main" id="{FFB2A403-38DF-2989-D435-A67542BDADC9}"/>
              </a:ext>
            </a:extLst>
          </p:cNvPr>
          <p:cNvGrpSpPr/>
          <p:nvPr/>
        </p:nvGrpSpPr>
        <p:grpSpPr>
          <a:xfrm>
            <a:off x="2636920" y="3955011"/>
            <a:ext cx="72000" cy="2163876"/>
            <a:chOff x="3611162" y="3890934"/>
            <a:chExt cx="72000" cy="2163876"/>
          </a:xfrm>
        </p:grpSpPr>
        <p:cxnSp>
          <p:nvCxnSpPr>
            <p:cNvPr id="115" name="Straight Connector 97">
              <a:extLst>
                <a:ext uri="{FF2B5EF4-FFF2-40B4-BE49-F238E27FC236}">
                  <a16:creationId xmlns:a16="http://schemas.microsoft.com/office/drawing/2014/main" id="{3ED2E3D5-1B0E-4491-BF2B-16987C27C196}"/>
                </a:ext>
              </a:extLst>
            </p:cNvPr>
            <p:cNvCxnSpPr>
              <a:cxnSpLocks/>
            </p:cNvCxnSpPr>
            <p:nvPr/>
          </p:nvCxnSpPr>
          <p:spPr>
            <a:xfrm>
              <a:off x="3682215" y="3964663"/>
              <a:ext cx="0" cy="2090147"/>
            </a:xfrm>
            <a:prstGeom prst="line">
              <a:avLst/>
            </a:prstGeom>
            <a:ln w="12700">
              <a:solidFill>
                <a:srgbClr val="9BBB59"/>
              </a:solidFill>
              <a:prstDash val="dash"/>
            </a:ln>
          </p:spPr>
          <p:style>
            <a:lnRef idx="1">
              <a:schemeClr val="accent1"/>
            </a:lnRef>
            <a:fillRef idx="0">
              <a:schemeClr val="accent1"/>
            </a:fillRef>
            <a:effectRef idx="0">
              <a:schemeClr val="accent1"/>
            </a:effectRef>
            <a:fontRef idx="minor">
              <a:schemeClr val="tx1"/>
            </a:fontRef>
          </p:style>
        </p:cxnSp>
        <p:sp>
          <p:nvSpPr>
            <p:cNvPr id="116" name="Rectangle 102">
              <a:extLst>
                <a:ext uri="{FF2B5EF4-FFF2-40B4-BE49-F238E27FC236}">
                  <a16:creationId xmlns:a16="http://schemas.microsoft.com/office/drawing/2014/main" id="{998D37F3-ED1C-497C-88CA-3F4193DD4CCD}"/>
                </a:ext>
              </a:extLst>
            </p:cNvPr>
            <p:cNvSpPr/>
            <p:nvPr/>
          </p:nvSpPr>
          <p:spPr>
            <a:xfrm rot="16200000">
              <a:off x="3422498" y="4079598"/>
              <a:ext cx="449327" cy="72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ZA" sz="500" dirty="0">
                  <a:solidFill>
                    <a:schemeClr val="bg1">
                      <a:lumMod val="75000"/>
                    </a:schemeClr>
                  </a:solidFill>
                  <a:latin typeface="Trebuchet MS" panose="020B0603020202020204" pitchFamily="34" charset="0"/>
                  <a:cs typeface="Segoe UI" panose="020B0502040204020203" pitchFamily="34" charset="0"/>
                </a:rPr>
                <a:t>Level 2</a:t>
              </a:r>
            </a:p>
          </p:txBody>
        </p:sp>
      </p:grpSp>
      <p:grpSp>
        <p:nvGrpSpPr>
          <p:cNvPr id="30" name="קבוצה 29">
            <a:extLst>
              <a:ext uri="{FF2B5EF4-FFF2-40B4-BE49-F238E27FC236}">
                <a16:creationId xmlns:a16="http://schemas.microsoft.com/office/drawing/2014/main" id="{E1D3B5DF-19D8-DBF2-5B9F-A87D73DD089C}"/>
              </a:ext>
            </a:extLst>
          </p:cNvPr>
          <p:cNvGrpSpPr/>
          <p:nvPr/>
        </p:nvGrpSpPr>
        <p:grpSpPr>
          <a:xfrm>
            <a:off x="2708920" y="3955011"/>
            <a:ext cx="72000" cy="2163876"/>
            <a:chOff x="3696410" y="3890934"/>
            <a:chExt cx="72000" cy="2163876"/>
          </a:xfrm>
        </p:grpSpPr>
        <p:cxnSp>
          <p:nvCxnSpPr>
            <p:cNvPr id="110" name="Straight Connector 177">
              <a:extLst>
                <a:ext uri="{FF2B5EF4-FFF2-40B4-BE49-F238E27FC236}">
                  <a16:creationId xmlns:a16="http://schemas.microsoft.com/office/drawing/2014/main" id="{9D9E906B-2057-4231-889E-00BB2411735E}"/>
                </a:ext>
              </a:extLst>
            </p:cNvPr>
            <p:cNvCxnSpPr>
              <a:cxnSpLocks/>
            </p:cNvCxnSpPr>
            <p:nvPr/>
          </p:nvCxnSpPr>
          <p:spPr>
            <a:xfrm>
              <a:off x="3765326" y="3964663"/>
              <a:ext cx="0" cy="2090147"/>
            </a:xfrm>
            <a:prstGeom prst="line">
              <a:avLst/>
            </a:prstGeom>
            <a:ln w="12700">
              <a:solidFill>
                <a:schemeClr val="accent4"/>
              </a:solidFill>
              <a:prstDash val="dash"/>
            </a:ln>
          </p:spPr>
          <p:style>
            <a:lnRef idx="1">
              <a:schemeClr val="accent1"/>
            </a:lnRef>
            <a:fillRef idx="0">
              <a:schemeClr val="accent1"/>
            </a:fillRef>
            <a:effectRef idx="0">
              <a:schemeClr val="accent1"/>
            </a:effectRef>
            <a:fontRef idx="minor">
              <a:schemeClr val="tx1"/>
            </a:fontRef>
          </p:style>
        </p:cxnSp>
        <p:sp>
          <p:nvSpPr>
            <p:cNvPr id="118" name="Rectangle 100">
              <a:extLst>
                <a:ext uri="{FF2B5EF4-FFF2-40B4-BE49-F238E27FC236}">
                  <a16:creationId xmlns:a16="http://schemas.microsoft.com/office/drawing/2014/main" id="{AE4AE31F-B4F5-4DBC-9F5C-27C20D2DD0E0}"/>
                </a:ext>
              </a:extLst>
            </p:cNvPr>
            <p:cNvSpPr/>
            <p:nvPr/>
          </p:nvSpPr>
          <p:spPr>
            <a:xfrm rot="16200000">
              <a:off x="3507746" y="4079598"/>
              <a:ext cx="449327" cy="72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ZA" sz="500" dirty="0">
                  <a:solidFill>
                    <a:schemeClr val="bg1">
                      <a:lumMod val="75000"/>
                    </a:schemeClr>
                  </a:solidFill>
                  <a:latin typeface="Trebuchet MS" panose="020B0603020202020204" pitchFamily="34" charset="0"/>
                  <a:cs typeface="Segoe UI" panose="020B0502040204020203" pitchFamily="34" charset="0"/>
                </a:rPr>
                <a:t>Level 3</a:t>
              </a:r>
            </a:p>
          </p:txBody>
        </p:sp>
      </p:grpSp>
      <p:grpSp>
        <p:nvGrpSpPr>
          <p:cNvPr id="31" name="קבוצה 30">
            <a:extLst>
              <a:ext uri="{FF2B5EF4-FFF2-40B4-BE49-F238E27FC236}">
                <a16:creationId xmlns:a16="http://schemas.microsoft.com/office/drawing/2014/main" id="{13818888-9A18-97AF-EFB8-6EF51527F521}"/>
              </a:ext>
            </a:extLst>
          </p:cNvPr>
          <p:cNvGrpSpPr/>
          <p:nvPr/>
        </p:nvGrpSpPr>
        <p:grpSpPr>
          <a:xfrm>
            <a:off x="2753925" y="3955011"/>
            <a:ext cx="72000" cy="2163876"/>
            <a:chOff x="3767370" y="3890934"/>
            <a:chExt cx="72000" cy="2163876"/>
          </a:xfrm>
        </p:grpSpPr>
        <p:cxnSp>
          <p:nvCxnSpPr>
            <p:cNvPr id="117" name="Straight Connector 95">
              <a:extLst>
                <a:ext uri="{FF2B5EF4-FFF2-40B4-BE49-F238E27FC236}">
                  <a16:creationId xmlns:a16="http://schemas.microsoft.com/office/drawing/2014/main" id="{4F2F7828-EECA-4CED-9842-15D2404745DE}"/>
                </a:ext>
              </a:extLst>
            </p:cNvPr>
            <p:cNvCxnSpPr>
              <a:cxnSpLocks/>
            </p:cNvCxnSpPr>
            <p:nvPr/>
          </p:nvCxnSpPr>
          <p:spPr>
            <a:xfrm>
              <a:off x="3837045" y="3964663"/>
              <a:ext cx="0" cy="2090147"/>
            </a:xfrm>
            <a:prstGeom prst="line">
              <a:avLst/>
            </a:prstGeom>
            <a:ln w="12700">
              <a:solidFill>
                <a:srgbClr val="F79646"/>
              </a:solidFill>
              <a:prstDash val="dash"/>
            </a:ln>
          </p:spPr>
          <p:style>
            <a:lnRef idx="1">
              <a:schemeClr val="accent1"/>
            </a:lnRef>
            <a:fillRef idx="0">
              <a:schemeClr val="accent1"/>
            </a:fillRef>
            <a:effectRef idx="0">
              <a:schemeClr val="accent1"/>
            </a:effectRef>
            <a:fontRef idx="minor">
              <a:schemeClr val="tx1"/>
            </a:fontRef>
          </p:style>
        </p:cxnSp>
        <p:sp>
          <p:nvSpPr>
            <p:cNvPr id="119" name="Rectangle 102">
              <a:extLst>
                <a:ext uri="{FF2B5EF4-FFF2-40B4-BE49-F238E27FC236}">
                  <a16:creationId xmlns:a16="http://schemas.microsoft.com/office/drawing/2014/main" id="{3C6DEFBD-7858-4411-B65A-D54592699BD6}"/>
                </a:ext>
              </a:extLst>
            </p:cNvPr>
            <p:cNvSpPr/>
            <p:nvPr/>
          </p:nvSpPr>
          <p:spPr>
            <a:xfrm rot="16200000">
              <a:off x="3578706" y="4079598"/>
              <a:ext cx="449327" cy="72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ZA" sz="500" dirty="0">
                  <a:solidFill>
                    <a:schemeClr val="bg1">
                      <a:lumMod val="75000"/>
                    </a:schemeClr>
                  </a:solidFill>
                  <a:latin typeface="Trebuchet MS" panose="020B0603020202020204" pitchFamily="34" charset="0"/>
                  <a:cs typeface="Segoe UI" panose="020B0502040204020203" pitchFamily="34" charset="0"/>
                </a:rPr>
                <a:t>Level 4</a:t>
              </a:r>
            </a:p>
          </p:txBody>
        </p:sp>
      </p:grpSp>
      <p:grpSp>
        <p:nvGrpSpPr>
          <p:cNvPr id="32" name="קבוצה 31">
            <a:extLst>
              <a:ext uri="{FF2B5EF4-FFF2-40B4-BE49-F238E27FC236}">
                <a16:creationId xmlns:a16="http://schemas.microsoft.com/office/drawing/2014/main" id="{A6B0FD10-0115-218F-4C76-99B3885D109F}"/>
              </a:ext>
            </a:extLst>
          </p:cNvPr>
          <p:cNvGrpSpPr/>
          <p:nvPr/>
        </p:nvGrpSpPr>
        <p:grpSpPr>
          <a:xfrm>
            <a:off x="2888940" y="3955011"/>
            <a:ext cx="73980" cy="2163876"/>
            <a:chOff x="3916673" y="3890934"/>
            <a:chExt cx="73980" cy="2163876"/>
          </a:xfrm>
        </p:grpSpPr>
        <p:cxnSp>
          <p:nvCxnSpPr>
            <p:cNvPr id="113" name="Straight Connector 96">
              <a:extLst>
                <a:ext uri="{FF2B5EF4-FFF2-40B4-BE49-F238E27FC236}">
                  <a16:creationId xmlns:a16="http://schemas.microsoft.com/office/drawing/2014/main" id="{3772CA14-8BBB-4603-804D-E64ED571F349}"/>
                </a:ext>
              </a:extLst>
            </p:cNvPr>
            <p:cNvCxnSpPr>
              <a:cxnSpLocks/>
            </p:cNvCxnSpPr>
            <p:nvPr/>
          </p:nvCxnSpPr>
          <p:spPr>
            <a:xfrm>
              <a:off x="3990653" y="3964663"/>
              <a:ext cx="0" cy="2090147"/>
            </a:xfrm>
            <a:prstGeom prst="line">
              <a:avLst/>
            </a:prstGeom>
            <a:ln w="12700">
              <a:solidFill>
                <a:schemeClr val="accent4"/>
              </a:solidFill>
              <a:prstDash val="dash"/>
            </a:ln>
          </p:spPr>
          <p:style>
            <a:lnRef idx="1">
              <a:schemeClr val="accent1"/>
            </a:lnRef>
            <a:fillRef idx="0">
              <a:schemeClr val="accent1"/>
            </a:fillRef>
            <a:effectRef idx="0">
              <a:schemeClr val="accent1"/>
            </a:effectRef>
            <a:fontRef idx="minor">
              <a:schemeClr val="tx1"/>
            </a:fontRef>
          </p:style>
        </p:cxnSp>
        <p:sp>
          <p:nvSpPr>
            <p:cNvPr id="114" name="Rectangle 101">
              <a:extLst>
                <a:ext uri="{FF2B5EF4-FFF2-40B4-BE49-F238E27FC236}">
                  <a16:creationId xmlns:a16="http://schemas.microsoft.com/office/drawing/2014/main" id="{B4898E6F-BFB9-43B4-BC9E-5502B806C773}"/>
                </a:ext>
              </a:extLst>
            </p:cNvPr>
            <p:cNvSpPr/>
            <p:nvPr/>
          </p:nvSpPr>
          <p:spPr>
            <a:xfrm rot="16200000">
              <a:off x="3726569" y="4081038"/>
              <a:ext cx="452207" cy="72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ZA" sz="500" dirty="0">
                  <a:solidFill>
                    <a:schemeClr val="bg1">
                      <a:lumMod val="75000"/>
                    </a:schemeClr>
                  </a:solidFill>
                  <a:latin typeface="Trebuchet MS" panose="020B0603020202020204" pitchFamily="34" charset="0"/>
                  <a:cs typeface="Segoe UI" panose="020B0502040204020203" pitchFamily="34" charset="0"/>
                </a:rPr>
                <a:t>Level 3</a:t>
              </a:r>
            </a:p>
          </p:txBody>
        </p:sp>
      </p:grpSp>
      <p:grpSp>
        <p:nvGrpSpPr>
          <p:cNvPr id="33" name="קבוצה 32">
            <a:extLst>
              <a:ext uri="{FF2B5EF4-FFF2-40B4-BE49-F238E27FC236}">
                <a16:creationId xmlns:a16="http://schemas.microsoft.com/office/drawing/2014/main" id="{9FB0D124-3714-8756-528E-0BAF30000384}"/>
              </a:ext>
            </a:extLst>
          </p:cNvPr>
          <p:cNvGrpSpPr/>
          <p:nvPr/>
        </p:nvGrpSpPr>
        <p:grpSpPr>
          <a:xfrm>
            <a:off x="3068960" y="3955011"/>
            <a:ext cx="72751" cy="2163876"/>
            <a:chOff x="4154193" y="3890934"/>
            <a:chExt cx="72751" cy="2163876"/>
          </a:xfrm>
        </p:grpSpPr>
        <p:cxnSp>
          <p:nvCxnSpPr>
            <p:cNvPr id="121" name="Straight Connector 98">
              <a:extLst>
                <a:ext uri="{FF2B5EF4-FFF2-40B4-BE49-F238E27FC236}">
                  <a16:creationId xmlns:a16="http://schemas.microsoft.com/office/drawing/2014/main" id="{AC0B0213-C4F7-4A25-9305-978A6FA559EB}"/>
                </a:ext>
              </a:extLst>
            </p:cNvPr>
            <p:cNvCxnSpPr>
              <a:cxnSpLocks/>
            </p:cNvCxnSpPr>
            <p:nvPr/>
          </p:nvCxnSpPr>
          <p:spPr>
            <a:xfrm>
              <a:off x="4226944" y="3964663"/>
              <a:ext cx="0" cy="2090147"/>
            </a:xfrm>
            <a:prstGeom prst="line">
              <a:avLst/>
            </a:prstGeom>
            <a:ln w="12700">
              <a:solidFill>
                <a:srgbClr val="9BBB59"/>
              </a:solidFill>
              <a:prstDash val="dash"/>
            </a:ln>
          </p:spPr>
          <p:style>
            <a:lnRef idx="1">
              <a:schemeClr val="accent1"/>
            </a:lnRef>
            <a:fillRef idx="0">
              <a:schemeClr val="accent1"/>
            </a:fillRef>
            <a:effectRef idx="0">
              <a:schemeClr val="accent1"/>
            </a:effectRef>
            <a:fontRef idx="minor">
              <a:schemeClr val="tx1"/>
            </a:fontRef>
          </p:style>
        </p:cxnSp>
        <p:sp>
          <p:nvSpPr>
            <p:cNvPr id="122" name="Rectangle 103">
              <a:extLst>
                <a:ext uri="{FF2B5EF4-FFF2-40B4-BE49-F238E27FC236}">
                  <a16:creationId xmlns:a16="http://schemas.microsoft.com/office/drawing/2014/main" id="{522554F1-A143-484B-BC91-635EC03279CD}"/>
                </a:ext>
              </a:extLst>
            </p:cNvPr>
            <p:cNvSpPr/>
            <p:nvPr/>
          </p:nvSpPr>
          <p:spPr>
            <a:xfrm rot="16200000">
              <a:off x="3965529" y="4079598"/>
              <a:ext cx="449327" cy="72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ZA" sz="500" dirty="0">
                  <a:solidFill>
                    <a:schemeClr val="bg1">
                      <a:lumMod val="75000"/>
                    </a:schemeClr>
                  </a:solidFill>
                  <a:latin typeface="Trebuchet MS" panose="020B0603020202020204" pitchFamily="34" charset="0"/>
                  <a:cs typeface="Segoe UI" panose="020B0502040204020203" pitchFamily="34" charset="0"/>
                </a:rPr>
                <a:t>Level 2</a:t>
              </a:r>
            </a:p>
          </p:txBody>
        </p:sp>
      </p:grpSp>
      <p:grpSp>
        <p:nvGrpSpPr>
          <p:cNvPr id="34" name="קבוצה 33">
            <a:extLst>
              <a:ext uri="{FF2B5EF4-FFF2-40B4-BE49-F238E27FC236}">
                <a16:creationId xmlns:a16="http://schemas.microsoft.com/office/drawing/2014/main" id="{F8F568CB-775B-B8A1-4B26-3F38D8D83E76}"/>
              </a:ext>
            </a:extLst>
          </p:cNvPr>
          <p:cNvGrpSpPr/>
          <p:nvPr/>
        </p:nvGrpSpPr>
        <p:grpSpPr>
          <a:xfrm>
            <a:off x="3113965" y="3955011"/>
            <a:ext cx="73290" cy="2163876"/>
            <a:chOff x="4241233" y="3890934"/>
            <a:chExt cx="73290" cy="2163876"/>
          </a:xfrm>
        </p:grpSpPr>
        <p:cxnSp>
          <p:nvCxnSpPr>
            <p:cNvPr id="60" name="Straight Connector 98">
              <a:extLst>
                <a:ext uri="{FF2B5EF4-FFF2-40B4-BE49-F238E27FC236}">
                  <a16:creationId xmlns:a16="http://schemas.microsoft.com/office/drawing/2014/main" id="{F3793D2B-045C-4498-8FDA-0011C123E312}"/>
                </a:ext>
              </a:extLst>
            </p:cNvPr>
            <p:cNvCxnSpPr>
              <a:cxnSpLocks/>
            </p:cNvCxnSpPr>
            <p:nvPr/>
          </p:nvCxnSpPr>
          <p:spPr>
            <a:xfrm>
              <a:off x="4314523" y="3964663"/>
              <a:ext cx="0" cy="2090147"/>
            </a:xfrm>
            <a:prstGeom prst="line">
              <a:avLst/>
            </a:prstGeom>
            <a:ln w="12700">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61" name="Rectangle 103">
              <a:extLst>
                <a:ext uri="{FF2B5EF4-FFF2-40B4-BE49-F238E27FC236}">
                  <a16:creationId xmlns:a16="http://schemas.microsoft.com/office/drawing/2014/main" id="{D5BCA521-4241-412F-BA96-18ECBF2E812E}"/>
                </a:ext>
              </a:extLst>
            </p:cNvPr>
            <p:cNvSpPr/>
            <p:nvPr/>
          </p:nvSpPr>
          <p:spPr>
            <a:xfrm rot="16200000">
              <a:off x="4052569" y="4079598"/>
              <a:ext cx="449327" cy="72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ZA" sz="500" dirty="0">
                  <a:solidFill>
                    <a:schemeClr val="bg1">
                      <a:lumMod val="75000"/>
                    </a:schemeClr>
                  </a:solidFill>
                  <a:latin typeface="Trebuchet MS" panose="020B0603020202020204" pitchFamily="34" charset="0"/>
                  <a:cs typeface="Segoe UI" panose="020B0502040204020203" pitchFamily="34" charset="0"/>
                </a:rPr>
                <a:t>Level 1</a:t>
              </a:r>
            </a:p>
          </p:txBody>
        </p:sp>
      </p:grpSp>
      <p:cxnSp>
        <p:nvCxnSpPr>
          <p:cNvPr id="38" name="Straight Connector 98">
            <a:extLst>
              <a:ext uri="{FF2B5EF4-FFF2-40B4-BE49-F238E27FC236}">
                <a16:creationId xmlns:a16="http://schemas.microsoft.com/office/drawing/2014/main" id="{9E18C0ED-CA87-D136-AC9A-EF8F02DE8993}"/>
              </a:ext>
            </a:extLst>
          </p:cNvPr>
          <p:cNvCxnSpPr>
            <a:cxnSpLocks/>
          </p:cNvCxnSpPr>
          <p:nvPr/>
        </p:nvCxnSpPr>
        <p:spPr>
          <a:xfrm>
            <a:off x="3542823" y="4282887"/>
            <a:ext cx="0" cy="1836000"/>
          </a:xfrm>
          <a:prstGeom prst="line">
            <a:avLst/>
          </a:prstGeom>
          <a:ln w="1270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98">
            <a:extLst>
              <a:ext uri="{FF2B5EF4-FFF2-40B4-BE49-F238E27FC236}">
                <a16:creationId xmlns:a16="http://schemas.microsoft.com/office/drawing/2014/main" id="{B84073A6-5E34-FEBF-2AD8-1EE860E6DB16}"/>
              </a:ext>
            </a:extLst>
          </p:cNvPr>
          <p:cNvCxnSpPr>
            <a:cxnSpLocks/>
          </p:cNvCxnSpPr>
          <p:nvPr/>
        </p:nvCxnSpPr>
        <p:spPr>
          <a:xfrm>
            <a:off x="3898100" y="4287130"/>
            <a:ext cx="0" cy="1836000"/>
          </a:xfrm>
          <a:prstGeom prst="line">
            <a:avLst/>
          </a:prstGeom>
          <a:ln w="1270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98">
            <a:extLst>
              <a:ext uri="{FF2B5EF4-FFF2-40B4-BE49-F238E27FC236}">
                <a16:creationId xmlns:a16="http://schemas.microsoft.com/office/drawing/2014/main" id="{5C278027-4337-5754-6746-3242B3BE509C}"/>
              </a:ext>
            </a:extLst>
          </p:cNvPr>
          <p:cNvCxnSpPr>
            <a:cxnSpLocks/>
          </p:cNvCxnSpPr>
          <p:nvPr/>
        </p:nvCxnSpPr>
        <p:spPr>
          <a:xfrm>
            <a:off x="4248615" y="4287130"/>
            <a:ext cx="0" cy="1836000"/>
          </a:xfrm>
          <a:prstGeom prst="line">
            <a:avLst/>
          </a:prstGeom>
          <a:ln w="1270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14" name="Rectangle 103">
            <a:extLst>
              <a:ext uri="{FF2B5EF4-FFF2-40B4-BE49-F238E27FC236}">
                <a16:creationId xmlns:a16="http://schemas.microsoft.com/office/drawing/2014/main" id="{F105AAC1-95C8-60C0-F1A0-085E7C66FF26}"/>
              </a:ext>
            </a:extLst>
          </p:cNvPr>
          <p:cNvSpPr/>
          <p:nvPr/>
        </p:nvSpPr>
        <p:spPr>
          <a:xfrm rot="16200000">
            <a:off x="3317381" y="3729153"/>
            <a:ext cx="449327" cy="55685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vert" rtlCol="0" anchor="t" anchorCtr="0"/>
          <a:lstStyle/>
          <a:p>
            <a:pPr algn="ctr"/>
            <a:r>
              <a:rPr lang="en-ZA" sz="500" i="1" dirty="0">
                <a:solidFill>
                  <a:schemeClr val="tx1">
                    <a:lumMod val="65000"/>
                    <a:lumOff val="35000"/>
                  </a:schemeClr>
                </a:solidFill>
                <a:highlight>
                  <a:srgbClr val="FFFFFF"/>
                </a:highlight>
                <a:latin typeface="Trebuchet MS" panose="020B0603020202020204" pitchFamily="34" charset="0"/>
                <a:cs typeface="Segoe UI" panose="020B0502040204020203" pitchFamily="34" charset="0"/>
              </a:rPr>
              <a:t>Curfew lifted;</a:t>
            </a:r>
          </a:p>
          <a:p>
            <a:pPr algn="ctr"/>
            <a:r>
              <a:rPr lang="en-ZA" sz="500" i="1" dirty="0">
                <a:solidFill>
                  <a:schemeClr val="tx1">
                    <a:lumMod val="65000"/>
                    <a:lumOff val="35000"/>
                  </a:schemeClr>
                </a:solidFill>
                <a:highlight>
                  <a:srgbClr val="FFFFFF"/>
                </a:highlight>
                <a:latin typeface="Trebuchet MS" panose="020B0603020202020204" pitchFamily="34" charset="0"/>
                <a:cs typeface="Segoe UI" panose="020B0502040204020203" pitchFamily="34" charset="0"/>
              </a:rPr>
              <a:t>Gatherings indoor &amp; liquor allowed</a:t>
            </a:r>
          </a:p>
          <a:p>
            <a:pPr algn="ctr"/>
            <a:r>
              <a:rPr lang="en-ZA" sz="500" i="1" dirty="0">
                <a:solidFill>
                  <a:schemeClr val="tx1">
                    <a:lumMod val="65000"/>
                    <a:lumOff val="35000"/>
                  </a:schemeClr>
                </a:solidFill>
                <a:highlight>
                  <a:srgbClr val="FFFFFF"/>
                </a:highlight>
                <a:latin typeface="Trebuchet MS" panose="020B0603020202020204" pitchFamily="34" charset="0"/>
                <a:cs typeface="Segoe UI" panose="020B0502040204020203" pitchFamily="34" charset="0"/>
              </a:rPr>
              <a:t>30.12.21</a:t>
            </a:r>
          </a:p>
        </p:txBody>
      </p:sp>
      <p:sp>
        <p:nvSpPr>
          <p:cNvPr id="8" name="TextBox 76">
            <a:extLst>
              <a:ext uri="{FF2B5EF4-FFF2-40B4-BE49-F238E27FC236}">
                <a16:creationId xmlns:a16="http://schemas.microsoft.com/office/drawing/2014/main" id="{2C387BC1-1F5D-9D14-0FFF-1D94A8BB7AC3}"/>
              </a:ext>
            </a:extLst>
          </p:cNvPr>
          <p:cNvSpPr txBox="1"/>
          <p:nvPr/>
        </p:nvSpPr>
        <p:spPr>
          <a:xfrm>
            <a:off x="2257837" y="9585227"/>
            <a:ext cx="3196388"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385852744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88322B0D-3A08-4FCC-AD99-B9C1500193A9}"/>
              </a:ext>
            </a:extLst>
          </p:cNvPr>
          <p:cNvGrpSpPr/>
          <p:nvPr/>
        </p:nvGrpSpPr>
        <p:grpSpPr>
          <a:xfrm rot="16200000">
            <a:off x="6081739" y="510671"/>
            <a:ext cx="1279411" cy="284187"/>
            <a:chOff x="-1768098" y="1682693"/>
            <a:chExt cx="10577544" cy="2349518"/>
          </a:xfrm>
        </p:grpSpPr>
        <p:sp>
          <p:nvSpPr>
            <p:cNvPr id="79" name="Freeform 5">
              <a:extLst>
                <a:ext uri="{FF2B5EF4-FFF2-40B4-BE49-F238E27FC236}">
                  <a16:creationId xmlns:a16="http://schemas.microsoft.com/office/drawing/2014/main" id="{F611F29F-6457-4828-A682-566505F34DBA}"/>
                </a:ext>
              </a:extLst>
            </p:cNvPr>
            <p:cNvSpPr>
              <a:spLocks/>
            </p:cNvSpPr>
            <p:nvPr/>
          </p:nvSpPr>
          <p:spPr bwMode="auto">
            <a:xfrm>
              <a:off x="4837440" y="2043889"/>
              <a:ext cx="3972006" cy="1988322"/>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E3010F"/>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80" name="Freeform 5">
              <a:extLst>
                <a:ext uri="{FF2B5EF4-FFF2-40B4-BE49-F238E27FC236}">
                  <a16:creationId xmlns:a16="http://schemas.microsoft.com/office/drawing/2014/main" id="{34A7CA90-DD24-46B3-AA57-98DD3D5D7E2D}"/>
                </a:ext>
              </a:extLst>
            </p:cNvPr>
            <p:cNvSpPr>
              <a:spLocks/>
            </p:cNvSpPr>
            <p:nvPr/>
          </p:nvSpPr>
          <p:spPr bwMode="auto">
            <a:xfrm>
              <a:off x="3357940" y="1989081"/>
              <a:ext cx="4081463" cy="2043113"/>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81" name="Freeform 6">
              <a:extLst>
                <a:ext uri="{FF2B5EF4-FFF2-40B4-BE49-F238E27FC236}">
                  <a16:creationId xmlns:a16="http://schemas.microsoft.com/office/drawing/2014/main" id="{1FA843B6-FC40-4715-B02E-C8A23C8760B8}"/>
                </a:ext>
              </a:extLst>
            </p:cNvPr>
            <p:cNvSpPr>
              <a:spLocks/>
            </p:cNvSpPr>
            <p:nvPr/>
          </p:nvSpPr>
          <p:spPr bwMode="auto">
            <a:xfrm>
              <a:off x="1652965" y="1822393"/>
              <a:ext cx="4418013" cy="2209800"/>
            </a:xfrm>
            <a:custGeom>
              <a:avLst/>
              <a:gdLst>
                <a:gd name="T0" fmla="*/ 1392 w 2783"/>
                <a:gd name="T1" fmla="*/ 0 h 1392"/>
                <a:gd name="T2" fmla="*/ 2783 w 2783"/>
                <a:gd name="T3" fmla="*/ 1392 h 1392"/>
                <a:gd name="T4" fmla="*/ 1983 w 2783"/>
                <a:gd name="T5" fmla="*/ 1392 h 1392"/>
                <a:gd name="T6" fmla="*/ 1392 w 2783"/>
                <a:gd name="T7" fmla="*/ 800 h 1392"/>
                <a:gd name="T8" fmla="*/ 800 w 2783"/>
                <a:gd name="T9" fmla="*/ 1392 h 1392"/>
                <a:gd name="T10" fmla="*/ 0 w 2783"/>
                <a:gd name="T11" fmla="*/ 1392 h 1392"/>
                <a:gd name="T12" fmla="*/ 1392 w 2783"/>
                <a:gd name="T13" fmla="*/ 0 h 1392"/>
                <a:gd name="T14" fmla="*/ 1392 w 2783"/>
                <a:gd name="T15" fmla="*/ 0 h 13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83" h="1392">
                  <a:moveTo>
                    <a:pt x="1392" y="0"/>
                  </a:moveTo>
                  <a:lnTo>
                    <a:pt x="2783" y="1392"/>
                  </a:lnTo>
                  <a:lnTo>
                    <a:pt x="1983" y="1392"/>
                  </a:lnTo>
                  <a:lnTo>
                    <a:pt x="1392" y="800"/>
                  </a:lnTo>
                  <a:lnTo>
                    <a:pt x="800" y="1392"/>
                  </a:lnTo>
                  <a:lnTo>
                    <a:pt x="0" y="1392"/>
                  </a:lnTo>
                  <a:lnTo>
                    <a:pt x="1392" y="0"/>
                  </a:lnTo>
                  <a:lnTo>
                    <a:pt x="1392" y="0"/>
                  </a:lnTo>
                  <a:close/>
                </a:path>
              </a:pathLst>
            </a:custGeom>
            <a:solidFill>
              <a:srgbClr val="07141A"/>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82" name="Freeform 7">
              <a:extLst>
                <a:ext uri="{FF2B5EF4-FFF2-40B4-BE49-F238E27FC236}">
                  <a16:creationId xmlns:a16="http://schemas.microsoft.com/office/drawing/2014/main" id="{2401D380-5F08-40CF-9B12-397B3CEEC84A}"/>
                </a:ext>
              </a:extLst>
            </p:cNvPr>
            <p:cNvSpPr>
              <a:spLocks/>
            </p:cNvSpPr>
            <p:nvPr/>
          </p:nvSpPr>
          <p:spPr bwMode="auto">
            <a:xfrm>
              <a:off x="-45660" y="1741431"/>
              <a:ext cx="4578350" cy="2290763"/>
            </a:xfrm>
            <a:custGeom>
              <a:avLst/>
              <a:gdLst>
                <a:gd name="T0" fmla="*/ 1442 w 2884"/>
                <a:gd name="T1" fmla="*/ 0 h 1443"/>
                <a:gd name="T2" fmla="*/ 2884 w 2884"/>
                <a:gd name="T3" fmla="*/ 1443 h 1443"/>
                <a:gd name="T4" fmla="*/ 2055 w 2884"/>
                <a:gd name="T5" fmla="*/ 1443 h 1443"/>
                <a:gd name="T6" fmla="*/ 1442 w 2884"/>
                <a:gd name="T7" fmla="*/ 829 h 1443"/>
                <a:gd name="T8" fmla="*/ 829 w 2884"/>
                <a:gd name="T9" fmla="*/ 1443 h 1443"/>
                <a:gd name="T10" fmla="*/ 0 w 2884"/>
                <a:gd name="T11" fmla="*/ 1443 h 1443"/>
                <a:gd name="T12" fmla="*/ 1442 w 2884"/>
                <a:gd name="T13" fmla="*/ 0 h 1443"/>
                <a:gd name="T14" fmla="*/ 1442 w 2884"/>
                <a:gd name="T15" fmla="*/ 0 h 14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4" h="1443">
                  <a:moveTo>
                    <a:pt x="1442" y="0"/>
                  </a:moveTo>
                  <a:lnTo>
                    <a:pt x="2884" y="1443"/>
                  </a:lnTo>
                  <a:lnTo>
                    <a:pt x="2055" y="1443"/>
                  </a:lnTo>
                  <a:lnTo>
                    <a:pt x="1442" y="829"/>
                  </a:lnTo>
                  <a:lnTo>
                    <a:pt x="829" y="1443"/>
                  </a:lnTo>
                  <a:lnTo>
                    <a:pt x="0" y="1443"/>
                  </a:lnTo>
                  <a:lnTo>
                    <a:pt x="1442" y="0"/>
                  </a:lnTo>
                  <a:lnTo>
                    <a:pt x="1442" y="0"/>
                  </a:lnTo>
                  <a:close/>
                </a:path>
              </a:pathLst>
            </a:custGeom>
            <a:solidFill>
              <a:srgbClr val="008A3B"/>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83" name="Freeform 8">
              <a:extLst>
                <a:ext uri="{FF2B5EF4-FFF2-40B4-BE49-F238E27FC236}">
                  <a16:creationId xmlns:a16="http://schemas.microsoft.com/office/drawing/2014/main" id="{3C7DC7D8-31D8-4B33-8383-E1338AF36D01}"/>
                </a:ext>
              </a:extLst>
            </p:cNvPr>
            <p:cNvSpPr>
              <a:spLocks/>
            </p:cNvSpPr>
            <p:nvPr/>
          </p:nvSpPr>
          <p:spPr bwMode="auto">
            <a:xfrm>
              <a:off x="-1768098" y="1682693"/>
              <a:ext cx="4695825" cy="2349500"/>
            </a:xfrm>
            <a:custGeom>
              <a:avLst/>
              <a:gdLst>
                <a:gd name="T0" fmla="*/ 1479 w 2958"/>
                <a:gd name="T1" fmla="*/ 0 h 1480"/>
                <a:gd name="T2" fmla="*/ 2958 w 2958"/>
                <a:gd name="T3" fmla="*/ 1480 h 1480"/>
                <a:gd name="T4" fmla="*/ 2108 w 2958"/>
                <a:gd name="T5" fmla="*/ 1480 h 1480"/>
                <a:gd name="T6" fmla="*/ 1479 w 2958"/>
                <a:gd name="T7" fmla="*/ 851 h 1480"/>
                <a:gd name="T8" fmla="*/ 850 w 2958"/>
                <a:gd name="T9" fmla="*/ 1480 h 1480"/>
                <a:gd name="T10" fmla="*/ 0 w 2958"/>
                <a:gd name="T11" fmla="*/ 1480 h 1480"/>
                <a:gd name="T12" fmla="*/ 1479 w 2958"/>
                <a:gd name="T13" fmla="*/ 0 h 1480"/>
                <a:gd name="T14" fmla="*/ 1479 w 2958"/>
                <a:gd name="T15" fmla="*/ 0 h 14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58" h="1480">
                  <a:moveTo>
                    <a:pt x="1479" y="0"/>
                  </a:moveTo>
                  <a:lnTo>
                    <a:pt x="2958" y="1480"/>
                  </a:lnTo>
                  <a:lnTo>
                    <a:pt x="2108" y="1480"/>
                  </a:lnTo>
                  <a:lnTo>
                    <a:pt x="1479" y="851"/>
                  </a:lnTo>
                  <a:lnTo>
                    <a:pt x="850" y="1480"/>
                  </a:lnTo>
                  <a:lnTo>
                    <a:pt x="0" y="1480"/>
                  </a:lnTo>
                  <a:lnTo>
                    <a:pt x="1479" y="0"/>
                  </a:lnTo>
                  <a:lnTo>
                    <a:pt x="1479" y="0"/>
                  </a:lnTo>
                  <a:close/>
                </a:path>
              </a:pathLst>
            </a:custGeom>
            <a:solidFill>
              <a:srgbClr val="0D3C89"/>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grpSp>
      <p:sp>
        <p:nvSpPr>
          <p:cNvPr id="450" name="Text Placeholder 1">
            <a:extLst>
              <a:ext uri="{FF2B5EF4-FFF2-40B4-BE49-F238E27FC236}">
                <a16:creationId xmlns:a16="http://schemas.microsoft.com/office/drawing/2014/main" id="{22CBBCF7-50EA-40F6-B3A8-38AACF6C73E6}"/>
              </a:ext>
            </a:extLst>
          </p:cNvPr>
          <p:cNvSpPr txBox="1">
            <a:spLocks/>
          </p:cNvSpPr>
          <p:nvPr/>
        </p:nvSpPr>
        <p:spPr>
          <a:xfrm>
            <a:off x="714150" y="2640734"/>
            <a:ext cx="5504400" cy="2114169"/>
          </a:xfrm>
          <a:prstGeom prst="rect">
            <a:avLst/>
          </a:prstGeom>
        </p:spPr>
        <p:txBody>
          <a:bodyPr wrap="square" lIns="91440" tIns="45720" rIns="91440" bIns="45720">
            <a:noAutofit/>
          </a:bodyPr>
          <a:lstStyle>
            <a:lvl1pPr marL="180000" indent="-180000" algn="l" defTabSz="584310" rtl="0" eaLnBrk="1" latinLnBrk="0" hangingPunct="1">
              <a:spcBef>
                <a:spcPct val="20000"/>
              </a:spcBef>
              <a:buSzPct val="125000"/>
              <a:buFont typeface="Arial" panose="020B0604020202020204" pitchFamily="34" charset="0"/>
              <a:buChar char="•"/>
              <a:defRPr sz="1050" kern="1200">
                <a:solidFill>
                  <a:schemeClr val="tx1"/>
                </a:solidFill>
                <a:latin typeface="Source Sans Pro" panose="020B0503030403020204" pitchFamily="34" charset="0"/>
                <a:ea typeface="+mn-ea"/>
                <a:cs typeface="+mn-cs"/>
              </a:defRPr>
            </a:lvl1pPr>
            <a:lvl2pPr marL="360000" marR="0" indent="-180000" algn="l" defTabSz="584310" rtl="0" eaLnBrk="1" fontAlgn="auto" latinLnBrk="0" hangingPunct="1">
              <a:lnSpc>
                <a:spcPct val="100000"/>
              </a:lnSpc>
              <a:spcBef>
                <a:spcPct val="20000"/>
              </a:spcBef>
              <a:spcAft>
                <a:spcPts val="0"/>
              </a:spcAft>
              <a:buClrTx/>
              <a:buSzPct val="125000"/>
              <a:buFont typeface="Arial" panose="020B0604020202020204" pitchFamily="34" charset="0"/>
              <a:buChar char="•"/>
              <a:tabLst/>
              <a:defRPr sz="1050" kern="1200">
                <a:solidFill>
                  <a:schemeClr val="tx1"/>
                </a:solidFill>
                <a:latin typeface="Source Sans Pro" panose="020B0503030403020204" pitchFamily="34" charset="0"/>
                <a:ea typeface="+mn-ea"/>
                <a:cs typeface="+mn-cs"/>
              </a:defRPr>
            </a:lvl2pPr>
            <a:lvl3pPr marL="540000" indent="-180000" algn="l" defTabSz="584310" rtl="0" eaLnBrk="1" latinLnBrk="0" hangingPunct="1">
              <a:spcBef>
                <a:spcPct val="20000"/>
              </a:spcBef>
              <a:buSzPct val="125000"/>
              <a:buFont typeface="Arial" panose="020B0604020202020204" pitchFamily="34" charset="0"/>
              <a:buChar char="•"/>
              <a:defRPr sz="1050" kern="1200">
                <a:solidFill>
                  <a:schemeClr val="tx1"/>
                </a:solidFill>
                <a:latin typeface="Source Sans Pro" panose="020B0503030403020204" pitchFamily="34" charset="0"/>
                <a:ea typeface="+mn-ea"/>
                <a:cs typeface="+mn-cs"/>
              </a:defRPr>
            </a:lvl3pPr>
            <a:lvl4pPr marL="1022541" indent="-146077" algn="l" defTabSz="584310" rtl="0" eaLnBrk="1" latinLnBrk="0" hangingPunct="1">
              <a:spcBef>
                <a:spcPct val="20000"/>
              </a:spcBef>
              <a:buFont typeface="Arial" pitchFamily="34" charset="0"/>
              <a:buChar char="–"/>
              <a:defRPr sz="1050" kern="1200">
                <a:solidFill>
                  <a:schemeClr val="tx1"/>
                </a:solidFill>
                <a:latin typeface="Source Sans Pro" panose="020B0503030403020204" pitchFamily="34" charset="0"/>
                <a:ea typeface="+mn-ea"/>
                <a:cs typeface="+mn-cs"/>
              </a:defRPr>
            </a:lvl4pPr>
            <a:lvl5pPr marL="1314696" indent="-146077" algn="l" defTabSz="584310" rtl="0" eaLnBrk="1" latinLnBrk="0" hangingPunct="1">
              <a:spcBef>
                <a:spcPct val="20000"/>
              </a:spcBef>
              <a:buFont typeface="Arial" pitchFamily="34" charset="0"/>
              <a:buChar char="»"/>
              <a:defRPr sz="1050" kern="1200">
                <a:solidFill>
                  <a:schemeClr val="tx1"/>
                </a:solidFill>
                <a:latin typeface="Source Sans Pro" panose="020B0503030403020204" pitchFamily="34" charset="0"/>
                <a:ea typeface="+mn-ea"/>
                <a:cs typeface="+mn-cs"/>
              </a:defRPr>
            </a:lvl5pPr>
            <a:lvl6pPr marL="1606852" indent="-146077" algn="l" defTabSz="584310" rtl="0" eaLnBrk="1" latinLnBrk="0" hangingPunct="1">
              <a:spcBef>
                <a:spcPct val="20000"/>
              </a:spcBef>
              <a:buFont typeface="Arial" pitchFamily="34" charset="0"/>
              <a:buChar char="•"/>
              <a:defRPr sz="1279" kern="1200">
                <a:solidFill>
                  <a:schemeClr val="tx1"/>
                </a:solidFill>
                <a:latin typeface="+mn-lt"/>
                <a:ea typeface="+mn-ea"/>
                <a:cs typeface="+mn-cs"/>
              </a:defRPr>
            </a:lvl6pPr>
            <a:lvl7pPr marL="1899005" indent="-146077" algn="l" defTabSz="584310" rtl="0" eaLnBrk="1" latinLnBrk="0" hangingPunct="1">
              <a:spcBef>
                <a:spcPct val="20000"/>
              </a:spcBef>
              <a:buFont typeface="Arial" pitchFamily="34" charset="0"/>
              <a:buChar char="•"/>
              <a:defRPr sz="1279" kern="1200">
                <a:solidFill>
                  <a:schemeClr val="tx1"/>
                </a:solidFill>
                <a:latin typeface="+mn-lt"/>
                <a:ea typeface="+mn-ea"/>
                <a:cs typeface="+mn-cs"/>
              </a:defRPr>
            </a:lvl7pPr>
            <a:lvl8pPr marL="2191161" indent="-146077" algn="l" defTabSz="584310" rtl="0" eaLnBrk="1" latinLnBrk="0" hangingPunct="1">
              <a:spcBef>
                <a:spcPct val="20000"/>
              </a:spcBef>
              <a:buFont typeface="Arial" pitchFamily="34" charset="0"/>
              <a:buChar char="•"/>
              <a:defRPr sz="1279" kern="1200">
                <a:solidFill>
                  <a:schemeClr val="tx1"/>
                </a:solidFill>
                <a:latin typeface="+mn-lt"/>
                <a:ea typeface="+mn-ea"/>
                <a:cs typeface="+mn-cs"/>
              </a:defRPr>
            </a:lvl8pPr>
            <a:lvl9pPr marL="2483315" indent="-146077" algn="l" defTabSz="584310" rtl="0" eaLnBrk="1" latinLnBrk="0" hangingPunct="1">
              <a:spcBef>
                <a:spcPct val="20000"/>
              </a:spcBef>
              <a:buFont typeface="Arial" pitchFamily="34" charset="0"/>
              <a:buChar char="•"/>
              <a:defRPr sz="1279" kern="1200">
                <a:solidFill>
                  <a:schemeClr val="tx1"/>
                </a:solidFill>
                <a:latin typeface="+mn-lt"/>
                <a:ea typeface="+mn-ea"/>
                <a:cs typeface="+mn-cs"/>
              </a:defRPr>
            </a:lvl9pPr>
          </a:lstStyle>
          <a:p>
            <a:pPr marL="274320" lvl="1" indent="-274320" algn="just">
              <a:spcBef>
                <a:spcPts val="600"/>
              </a:spcBef>
              <a:spcAft>
                <a:spcPts val="600"/>
              </a:spcAft>
              <a:buClr>
                <a:srgbClr val="C00000"/>
              </a:buClr>
              <a:buSzPct val="170000"/>
              <a:buFont typeface="Wingdings" panose="05000000000000000000" pitchFamily="2" charset="2"/>
              <a:buChar char="Ø"/>
            </a:pPr>
            <a:r>
              <a:rPr lang="en-US" b="1" dirty="0">
                <a:solidFill>
                  <a:srgbClr val="404040"/>
                </a:solidFill>
                <a:latin typeface="Trebuchet MS" panose="020B0603020202020204" pitchFamily="34" charset="0"/>
              </a:rPr>
              <a:t>Visitor – </a:t>
            </a:r>
            <a:r>
              <a:rPr lang="en-US" dirty="0">
                <a:solidFill>
                  <a:srgbClr val="404040"/>
                </a:solidFill>
                <a:latin typeface="Trebuchet MS" panose="020B0603020202020204" pitchFamily="34" charset="0"/>
              </a:rPr>
              <a:t>Any person travelling to a place other than his/her usual environment for less than 12 months and whose main purpose for the travel is other than the exercise of an activity to be remunerated at the place visited.</a:t>
            </a:r>
          </a:p>
          <a:p>
            <a:pPr marL="274320" lvl="1" indent="-274320" algn="just">
              <a:spcBef>
                <a:spcPts val="600"/>
              </a:spcBef>
              <a:spcAft>
                <a:spcPts val="600"/>
              </a:spcAft>
              <a:buClr>
                <a:srgbClr val="C00000"/>
              </a:buClr>
              <a:buSzPct val="170000"/>
              <a:buFont typeface="Wingdings" panose="05000000000000000000" pitchFamily="2" charset="2"/>
              <a:buChar char="Ø"/>
            </a:pPr>
            <a:r>
              <a:rPr lang="en-US" b="1" dirty="0">
                <a:solidFill>
                  <a:srgbClr val="404040"/>
                </a:solidFill>
                <a:latin typeface="Trebuchet MS" panose="020B0603020202020204" pitchFamily="34" charset="0"/>
              </a:rPr>
              <a:t>Same day visitor </a:t>
            </a:r>
            <a:r>
              <a:rPr lang="en-US" dirty="0">
                <a:solidFill>
                  <a:srgbClr val="404040"/>
                </a:solidFill>
                <a:latin typeface="Trebuchet MS" panose="020B0603020202020204" pitchFamily="34" charset="0"/>
              </a:rPr>
              <a:t>– Any person who visits a place without staying the night.</a:t>
            </a:r>
          </a:p>
          <a:p>
            <a:pPr marL="274320" lvl="1" indent="-274320" algn="just">
              <a:spcBef>
                <a:spcPts val="600"/>
              </a:spcBef>
              <a:spcAft>
                <a:spcPts val="600"/>
              </a:spcAft>
              <a:buClr>
                <a:srgbClr val="C00000"/>
              </a:buClr>
              <a:buSzPct val="170000"/>
              <a:buFont typeface="Wingdings" panose="05000000000000000000" pitchFamily="2" charset="2"/>
              <a:buChar char="Ø"/>
            </a:pPr>
            <a:r>
              <a:rPr lang="en-US" b="1" dirty="0">
                <a:solidFill>
                  <a:srgbClr val="404040"/>
                </a:solidFill>
                <a:latin typeface="Trebuchet MS" panose="020B0603020202020204" pitchFamily="34" charset="0"/>
              </a:rPr>
              <a:t>Tourist – </a:t>
            </a:r>
            <a:r>
              <a:rPr lang="en-US" dirty="0">
                <a:solidFill>
                  <a:srgbClr val="404040"/>
                </a:solidFill>
                <a:latin typeface="Trebuchet MS" panose="020B0603020202020204" pitchFamily="34" charset="0"/>
              </a:rPr>
              <a:t>A</a:t>
            </a:r>
            <a:r>
              <a:rPr lang="en-US" b="1" dirty="0">
                <a:solidFill>
                  <a:srgbClr val="404040"/>
                </a:solidFill>
                <a:latin typeface="Trebuchet MS" panose="020B0603020202020204" pitchFamily="34" charset="0"/>
              </a:rPr>
              <a:t> </a:t>
            </a:r>
            <a:r>
              <a:rPr lang="en-US" dirty="0">
                <a:solidFill>
                  <a:srgbClr val="404040"/>
                </a:solidFill>
                <a:latin typeface="Trebuchet MS" panose="020B0603020202020204" pitchFamily="34" charset="0"/>
              </a:rPr>
              <a:t>visitor who stays at least one night in the place visited.</a:t>
            </a:r>
          </a:p>
          <a:p>
            <a:pPr marL="274320" lvl="1" indent="-274320" algn="just">
              <a:spcBef>
                <a:spcPts val="600"/>
              </a:spcBef>
              <a:spcAft>
                <a:spcPts val="600"/>
              </a:spcAft>
              <a:buClr>
                <a:srgbClr val="C00000"/>
              </a:buClr>
              <a:buSzPct val="170000"/>
              <a:buFont typeface="Wingdings" panose="05000000000000000000" pitchFamily="2" charset="2"/>
              <a:buChar char="Ø"/>
            </a:pPr>
            <a:r>
              <a:rPr lang="en-US" b="1" dirty="0">
                <a:solidFill>
                  <a:srgbClr val="404040"/>
                </a:solidFill>
                <a:latin typeface="Trebuchet MS" panose="020B0603020202020204" pitchFamily="34" charset="0"/>
              </a:rPr>
              <a:t>International Tourist – </a:t>
            </a:r>
            <a:r>
              <a:rPr lang="en-US" dirty="0">
                <a:solidFill>
                  <a:srgbClr val="404040"/>
                </a:solidFill>
                <a:latin typeface="Trebuchet MS" panose="020B0603020202020204" pitchFamily="34" charset="0"/>
              </a:rPr>
              <a:t>An international visitor who stays at least one night in collective or private accommodation in the country visited.</a:t>
            </a:r>
          </a:p>
        </p:txBody>
      </p:sp>
      <p:sp>
        <p:nvSpPr>
          <p:cNvPr id="865" name="Rectangle 864">
            <a:extLst>
              <a:ext uri="{FF2B5EF4-FFF2-40B4-BE49-F238E27FC236}">
                <a16:creationId xmlns:a16="http://schemas.microsoft.com/office/drawing/2014/main" id="{60D79FF9-D09D-4E8C-96FE-8FEA7DA8D535}"/>
              </a:ext>
            </a:extLst>
          </p:cNvPr>
          <p:cNvSpPr/>
          <p:nvPr/>
        </p:nvSpPr>
        <p:spPr>
          <a:xfrm>
            <a:off x="714150" y="5894449"/>
            <a:ext cx="5504400" cy="2654573"/>
          </a:xfrm>
          <a:prstGeom prst="rect">
            <a:avLst/>
          </a:prstGeom>
        </p:spPr>
        <p:txBody>
          <a:bodyPr wrap="square">
            <a:spAutoFit/>
          </a:bodyPr>
          <a:lstStyle/>
          <a:p>
            <a:pPr marL="274320" lvl="1" indent="-274320" algn="just">
              <a:spcBef>
                <a:spcPts val="600"/>
              </a:spcBef>
              <a:spcAft>
                <a:spcPts val="600"/>
              </a:spcAft>
              <a:buClr>
                <a:srgbClr val="FFC000"/>
              </a:buClr>
              <a:buSzPct val="170000"/>
              <a:buFont typeface="Wingdings" panose="05000000000000000000" pitchFamily="2" charset="2"/>
              <a:buChar char="Ø"/>
            </a:pPr>
            <a:r>
              <a:rPr lang="en-US" sz="1050" b="1" dirty="0">
                <a:solidFill>
                  <a:srgbClr val="404040"/>
                </a:solidFill>
                <a:latin typeface="Trebuchet MS" panose="020B0603020202020204" pitchFamily="34" charset="0"/>
              </a:rPr>
              <a:t>Domestic Visitor – </a:t>
            </a:r>
            <a:r>
              <a:rPr lang="en-US" sz="1050" dirty="0">
                <a:solidFill>
                  <a:srgbClr val="404040"/>
                </a:solidFill>
                <a:latin typeface="Trebuchet MS" panose="020B0603020202020204" pitchFamily="34" charset="0"/>
              </a:rPr>
              <a:t>A visitor whose country of residence is the country visited. They may be nationals of this country or foreign nationals.</a:t>
            </a:r>
          </a:p>
          <a:p>
            <a:pPr marL="274320" lvl="1" indent="-274320" algn="just">
              <a:spcBef>
                <a:spcPts val="600"/>
              </a:spcBef>
              <a:spcAft>
                <a:spcPts val="600"/>
              </a:spcAft>
              <a:buClr>
                <a:srgbClr val="FFC000"/>
              </a:buClr>
              <a:buSzPct val="170000"/>
              <a:buFont typeface="Wingdings" panose="05000000000000000000" pitchFamily="2" charset="2"/>
              <a:buChar char="Ø"/>
            </a:pPr>
            <a:r>
              <a:rPr lang="en-US" sz="1050" b="1" dirty="0">
                <a:solidFill>
                  <a:srgbClr val="404040"/>
                </a:solidFill>
                <a:latin typeface="Trebuchet MS" panose="020B0603020202020204" pitchFamily="34" charset="0"/>
              </a:rPr>
              <a:t>Domestic Tourist – </a:t>
            </a:r>
            <a:r>
              <a:rPr lang="en-US" sz="1050" dirty="0">
                <a:solidFill>
                  <a:srgbClr val="404040"/>
                </a:solidFill>
                <a:latin typeface="Trebuchet MS" panose="020B0603020202020204" pitchFamily="34" charset="0"/>
              </a:rPr>
              <a:t>A resident of the country of reference who spends at least one night in the place visited outside of his/her usual environment.</a:t>
            </a:r>
          </a:p>
          <a:p>
            <a:pPr marL="274320" lvl="1" indent="-274320" algn="just">
              <a:spcBef>
                <a:spcPts val="600"/>
              </a:spcBef>
              <a:spcAft>
                <a:spcPts val="600"/>
              </a:spcAft>
              <a:buClr>
                <a:srgbClr val="FFC000"/>
              </a:buClr>
              <a:buSzPct val="170000"/>
              <a:buFont typeface="Wingdings" panose="05000000000000000000" pitchFamily="2" charset="2"/>
              <a:buChar char="Ø"/>
            </a:pPr>
            <a:r>
              <a:rPr lang="en-US" sz="1050" b="1" dirty="0">
                <a:solidFill>
                  <a:srgbClr val="404040"/>
                </a:solidFill>
                <a:latin typeface="Trebuchet MS" panose="020B0603020202020204" pitchFamily="34" charset="0"/>
              </a:rPr>
              <a:t>Overnight Trip – </a:t>
            </a:r>
            <a:r>
              <a:rPr lang="en-US" sz="1050" dirty="0">
                <a:solidFill>
                  <a:srgbClr val="404040"/>
                </a:solidFill>
                <a:latin typeface="Trebuchet MS" panose="020B0603020202020204" pitchFamily="34" charset="0"/>
              </a:rPr>
              <a:t>A journey undertaken by one or more members of the household for at least one night away from home, where the persons travelling did not receive any remuneration (did not make any profit) at the destination. For a trip to be complete, the person must return to his/her place of residence.</a:t>
            </a:r>
          </a:p>
          <a:p>
            <a:pPr marL="274320" lvl="1" indent="-274320" algn="just">
              <a:spcBef>
                <a:spcPts val="600"/>
              </a:spcBef>
              <a:spcAft>
                <a:spcPts val="600"/>
              </a:spcAft>
              <a:buClr>
                <a:srgbClr val="FFC000"/>
              </a:buClr>
              <a:buSzPct val="170000"/>
              <a:buFont typeface="Wingdings" panose="05000000000000000000" pitchFamily="2" charset="2"/>
              <a:buChar char="Ø"/>
            </a:pPr>
            <a:r>
              <a:rPr lang="en-US" sz="1050" b="1" dirty="0">
                <a:solidFill>
                  <a:srgbClr val="404040"/>
                </a:solidFill>
                <a:latin typeface="Trebuchet MS" panose="020B0603020202020204" pitchFamily="34" charset="0"/>
              </a:rPr>
              <a:t>Usual Environment - </a:t>
            </a:r>
            <a:r>
              <a:rPr lang="en-US" sz="1050" dirty="0">
                <a:solidFill>
                  <a:srgbClr val="404040"/>
                </a:solidFill>
                <a:latin typeface="Trebuchet MS" panose="020B0603020202020204" pitchFamily="34" charset="0"/>
              </a:rPr>
              <a:t>To be outside the usual environment the person should travel more than 40 kilometers from his/her place of residence (one-way) AND the place should NOT be visited more than once a week. This includes their place of work and place of study. Leisure and recreational trips are included irrespective of frequency.</a:t>
            </a:r>
          </a:p>
        </p:txBody>
      </p:sp>
      <p:sp>
        <p:nvSpPr>
          <p:cNvPr id="423" name="Rectangle 1">
            <a:extLst>
              <a:ext uri="{FF2B5EF4-FFF2-40B4-BE49-F238E27FC236}">
                <a16:creationId xmlns:a16="http://schemas.microsoft.com/office/drawing/2014/main" id="{4811C373-931F-4D27-B2D4-859F42765B4F}"/>
              </a:ext>
            </a:extLst>
          </p:cNvPr>
          <p:cNvSpPr/>
          <p:nvPr/>
        </p:nvSpPr>
        <p:spPr>
          <a:xfrm>
            <a:off x="6718" y="462166"/>
            <a:ext cx="576000" cy="23385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IN" sz="1414" b="0" i="0" u="none" strike="noStrike" kern="1200" cap="none" spc="0" normalizeH="0" baseline="0" noProof="0" dirty="0">
              <a:ln>
                <a:noFill/>
              </a:ln>
              <a:solidFill>
                <a:prstClr val="white"/>
              </a:solidFill>
              <a:effectLst/>
              <a:highlight>
                <a:srgbClr val="FFFF00"/>
              </a:highlight>
              <a:uLnTx/>
              <a:uFillTx/>
              <a:latin typeface="Calibri"/>
              <a:ea typeface="+mn-ea"/>
              <a:cs typeface="+mn-cs"/>
            </a:endParaRPr>
          </a:p>
        </p:txBody>
      </p:sp>
      <p:sp>
        <p:nvSpPr>
          <p:cNvPr id="424" name="TextBox 4">
            <a:extLst>
              <a:ext uri="{FF2B5EF4-FFF2-40B4-BE49-F238E27FC236}">
                <a16:creationId xmlns:a16="http://schemas.microsoft.com/office/drawing/2014/main" id="{EB01D77E-722A-4D61-9F07-CFAF83A0D0A1}"/>
              </a:ext>
            </a:extLst>
          </p:cNvPr>
          <p:cNvSpPr txBox="1"/>
          <p:nvPr/>
        </p:nvSpPr>
        <p:spPr>
          <a:xfrm>
            <a:off x="728700" y="317485"/>
            <a:ext cx="4770530" cy="523220"/>
          </a:xfrm>
          <a:prstGeom prst="rect">
            <a:avLst/>
          </a:prstGeom>
          <a:noFill/>
        </p:spPr>
        <p:txBody>
          <a:bodyPr wrap="square" lIns="0" rIns="0" rtlCol="0">
            <a:spAutoFit/>
          </a:bodyPr>
          <a:lstStyle>
            <a:defPPr>
              <a:defRPr lang="en-US"/>
            </a:defPPr>
            <a:lvl1pPr>
              <a:defRPr sz="2800" b="1" kern="0">
                <a:solidFill>
                  <a:schemeClr val="tx1">
                    <a:lumMod val="75000"/>
                    <a:lumOff val="25000"/>
                  </a:schemeClr>
                </a:solidFill>
                <a:latin typeface="Bebas Neue Bold" panose="020B0606020202050201" pitchFamily="34" charset="0"/>
                <a:cs typeface="Arial" panose="020B0604020202020204" pitchFamily="34" charset="0"/>
              </a:defRPr>
            </a:lvl1pPr>
          </a:lstStyle>
          <a:p>
            <a:r>
              <a:rPr lang="en-ZA" dirty="0">
                <a:highlight>
                  <a:srgbClr val="FFFFFF"/>
                </a:highlight>
              </a:rPr>
              <a:t>definitions</a:t>
            </a:r>
          </a:p>
        </p:txBody>
      </p:sp>
      <p:grpSp>
        <p:nvGrpSpPr>
          <p:cNvPr id="2" name="קבוצה 1">
            <a:extLst>
              <a:ext uri="{FF2B5EF4-FFF2-40B4-BE49-F238E27FC236}">
                <a16:creationId xmlns:a16="http://schemas.microsoft.com/office/drawing/2014/main" id="{95684107-C8F2-432C-A4D0-2667C2E53011}"/>
              </a:ext>
            </a:extLst>
          </p:cNvPr>
          <p:cNvGrpSpPr/>
          <p:nvPr/>
        </p:nvGrpSpPr>
        <p:grpSpPr>
          <a:xfrm>
            <a:off x="738733" y="1112099"/>
            <a:ext cx="5551035" cy="1446384"/>
            <a:chOff x="668274" y="1112099"/>
            <a:chExt cx="5551035" cy="1446384"/>
          </a:xfrm>
        </p:grpSpPr>
        <p:grpSp>
          <p:nvGrpSpPr>
            <p:cNvPr id="437" name="Group 436">
              <a:extLst>
                <a:ext uri="{FF2B5EF4-FFF2-40B4-BE49-F238E27FC236}">
                  <a16:creationId xmlns:a16="http://schemas.microsoft.com/office/drawing/2014/main" id="{BF96C3C9-0168-4A8F-A7CD-779181F43325}"/>
                </a:ext>
              </a:extLst>
            </p:cNvPr>
            <p:cNvGrpSpPr/>
            <p:nvPr/>
          </p:nvGrpSpPr>
          <p:grpSpPr>
            <a:xfrm>
              <a:off x="668274" y="1494439"/>
              <a:ext cx="5551035" cy="697364"/>
              <a:chOff x="321227" y="2167467"/>
              <a:chExt cx="3970866" cy="982134"/>
            </a:xfrm>
          </p:grpSpPr>
          <p:sp>
            <p:nvSpPr>
              <p:cNvPr id="438" name="Rectangle 437">
                <a:extLst>
                  <a:ext uri="{FF2B5EF4-FFF2-40B4-BE49-F238E27FC236}">
                    <a16:creationId xmlns:a16="http://schemas.microsoft.com/office/drawing/2014/main" id="{810F6843-6F88-47A0-A5B6-06C1DE1F47A9}"/>
                  </a:ext>
                </a:extLst>
              </p:cNvPr>
              <p:cNvSpPr/>
              <p:nvPr/>
            </p:nvSpPr>
            <p:spPr>
              <a:xfrm>
                <a:off x="490560" y="2167467"/>
                <a:ext cx="3632200" cy="982134"/>
              </a:xfrm>
              <a:prstGeom prst="rect">
                <a:avLst/>
              </a:prstGeom>
              <a:solidFill>
                <a:srgbClr val="FFFFFF">
                  <a:lumMod val="85000"/>
                </a:srgbClr>
              </a:solidFill>
              <a:ln w="25400" cap="flat" cmpd="sng" algn="ctr">
                <a:noFill/>
                <a:prstDash val="solid"/>
              </a:ln>
              <a:effectLst/>
            </p:spPr>
            <p:txBody>
              <a:bodyPr rtlCol="0" anchor="ctr"/>
              <a:lstStyle/>
              <a:p>
                <a:pPr marL="0" marR="0" lvl="0" indent="0" algn="ctr" defTabSz="410291" eaLnBrk="1" fontAlgn="auto" latinLnBrk="0" hangingPunct="1">
                  <a:lnSpc>
                    <a:spcPct val="100000"/>
                  </a:lnSpc>
                  <a:spcBef>
                    <a:spcPts val="0"/>
                  </a:spcBef>
                  <a:spcAft>
                    <a:spcPts val="0"/>
                  </a:spcAft>
                  <a:buClrTx/>
                  <a:buSzTx/>
                  <a:buFontTx/>
                  <a:buNone/>
                  <a:tabLst/>
                  <a:defRPr/>
                </a:pPr>
                <a:endParaRPr kumimoji="0" lang="en-ZA" sz="1600" b="0" i="0" u="none" strike="noStrike" kern="0" cap="none" spc="0" normalizeH="0" baseline="0" noProof="0" dirty="0">
                  <a:ln>
                    <a:noFill/>
                  </a:ln>
                  <a:solidFill>
                    <a:srgbClr val="FFFFFF"/>
                  </a:solidFill>
                  <a:effectLst/>
                  <a:highlight>
                    <a:srgbClr val="FFFF00"/>
                  </a:highlight>
                  <a:uLnTx/>
                  <a:uFillTx/>
                  <a:latin typeface="Calibri"/>
                  <a:ea typeface="+mn-ea"/>
                  <a:cs typeface="+mn-cs"/>
                </a:endParaRPr>
              </a:p>
            </p:txBody>
          </p:sp>
          <p:sp>
            <p:nvSpPr>
              <p:cNvPr id="439" name="Rounded Rectangle 9">
                <a:extLst>
                  <a:ext uri="{FF2B5EF4-FFF2-40B4-BE49-F238E27FC236}">
                    <a16:creationId xmlns:a16="http://schemas.microsoft.com/office/drawing/2014/main" id="{27E6453D-119F-4329-8AE4-808733E1900E}"/>
                  </a:ext>
                </a:extLst>
              </p:cNvPr>
              <p:cNvSpPr/>
              <p:nvPr/>
            </p:nvSpPr>
            <p:spPr>
              <a:xfrm>
                <a:off x="321227" y="2302934"/>
                <a:ext cx="3970866" cy="711200"/>
              </a:xfrm>
              <a:prstGeom prst="roundRect">
                <a:avLst>
                  <a:gd name="adj" fmla="val 43334"/>
                </a:avLst>
              </a:prstGeom>
              <a:solidFill>
                <a:schemeClr val="accent2"/>
              </a:solidFill>
              <a:ln w="25400" cap="flat" cmpd="sng" algn="ctr">
                <a:noFill/>
                <a:prstDash val="solid"/>
              </a:ln>
              <a:effectLst/>
            </p:spPr>
            <p:txBody>
              <a:bodyPr rtlCol="0" anchor="ctr"/>
              <a:lstStyle/>
              <a:p>
                <a:pPr marL="0" marR="0" lvl="0" indent="0" algn="ctr" defTabSz="410291" eaLnBrk="1" fontAlgn="auto" latinLnBrk="0" hangingPunct="1">
                  <a:lnSpc>
                    <a:spcPct val="100000"/>
                  </a:lnSpc>
                  <a:spcBef>
                    <a:spcPts val="0"/>
                  </a:spcBef>
                  <a:spcAft>
                    <a:spcPts val="0"/>
                  </a:spcAft>
                  <a:buClrTx/>
                  <a:buSzTx/>
                  <a:buFontTx/>
                  <a:buNone/>
                  <a:tabLst/>
                  <a:defRPr/>
                </a:pPr>
                <a:endParaRPr kumimoji="0" lang="en-ZA" sz="1600" b="0" i="0" u="none" strike="noStrike" kern="0" cap="none" spc="0" normalizeH="0" baseline="0" noProof="0" dirty="0">
                  <a:ln>
                    <a:noFill/>
                  </a:ln>
                  <a:solidFill>
                    <a:srgbClr val="FFFFFF"/>
                  </a:solidFill>
                  <a:effectLst/>
                  <a:highlight>
                    <a:srgbClr val="FFFF00"/>
                  </a:highlight>
                  <a:uLnTx/>
                  <a:uFillTx/>
                  <a:latin typeface="Calibri"/>
                  <a:ea typeface="+mn-ea"/>
                  <a:cs typeface="+mn-cs"/>
                </a:endParaRPr>
              </a:p>
            </p:txBody>
          </p:sp>
          <p:sp>
            <p:nvSpPr>
              <p:cNvPr id="440" name="Rectangle 439">
                <a:extLst>
                  <a:ext uri="{FF2B5EF4-FFF2-40B4-BE49-F238E27FC236}">
                    <a16:creationId xmlns:a16="http://schemas.microsoft.com/office/drawing/2014/main" id="{DF821FCE-AF79-4DCC-8BF8-7A727C4B44D6}"/>
                  </a:ext>
                </a:extLst>
              </p:cNvPr>
              <p:cNvSpPr/>
              <p:nvPr/>
            </p:nvSpPr>
            <p:spPr>
              <a:xfrm>
                <a:off x="812293" y="2167467"/>
                <a:ext cx="2971800" cy="423333"/>
              </a:xfrm>
              <a:prstGeom prst="rect">
                <a:avLst/>
              </a:prstGeom>
              <a:solidFill>
                <a:srgbClr val="FFFFFF">
                  <a:lumMod val="95000"/>
                </a:srgbClr>
              </a:solidFill>
              <a:ln w="25400" cap="flat" cmpd="sng" algn="ctr">
                <a:noFill/>
                <a:prstDash val="solid"/>
              </a:ln>
              <a:effectLst/>
            </p:spPr>
            <p:txBody>
              <a:bodyPr rtlCol="0" anchor="ctr"/>
              <a:lstStyle/>
              <a:p>
                <a:pPr marL="0" marR="0" lvl="0" indent="0" algn="ctr" defTabSz="410291" eaLnBrk="1" fontAlgn="auto" latinLnBrk="0" hangingPunct="1">
                  <a:lnSpc>
                    <a:spcPct val="100000"/>
                  </a:lnSpc>
                  <a:spcBef>
                    <a:spcPts val="0"/>
                  </a:spcBef>
                  <a:spcAft>
                    <a:spcPts val="0"/>
                  </a:spcAft>
                  <a:buClrTx/>
                  <a:buSzTx/>
                  <a:buFontTx/>
                  <a:buNone/>
                  <a:tabLst/>
                  <a:defRPr/>
                </a:pPr>
                <a:endParaRPr kumimoji="0" lang="en-ZA" sz="1600" b="0" i="0" u="none" strike="noStrike" kern="0" cap="none" spc="0" normalizeH="0" baseline="0" noProof="0" dirty="0">
                  <a:ln>
                    <a:noFill/>
                  </a:ln>
                  <a:solidFill>
                    <a:srgbClr val="FFFFFF"/>
                  </a:solidFill>
                  <a:effectLst/>
                  <a:highlight>
                    <a:srgbClr val="FFFF00"/>
                  </a:highlight>
                  <a:uLnTx/>
                  <a:uFillTx/>
                  <a:latin typeface="Calibri"/>
                  <a:ea typeface="+mn-ea"/>
                  <a:cs typeface="+mn-cs"/>
                </a:endParaRPr>
              </a:p>
            </p:txBody>
          </p:sp>
          <p:sp>
            <p:nvSpPr>
              <p:cNvPr id="441" name="Rectangle 440">
                <a:extLst>
                  <a:ext uri="{FF2B5EF4-FFF2-40B4-BE49-F238E27FC236}">
                    <a16:creationId xmlns:a16="http://schemas.microsoft.com/office/drawing/2014/main" id="{1764E4C2-9071-4292-93C9-42B94A0AD180}"/>
                  </a:ext>
                </a:extLst>
              </p:cNvPr>
              <p:cNvSpPr/>
              <p:nvPr/>
            </p:nvSpPr>
            <p:spPr>
              <a:xfrm>
                <a:off x="812293" y="2590800"/>
                <a:ext cx="2971800" cy="558801"/>
              </a:xfrm>
              <a:prstGeom prst="rect">
                <a:avLst/>
              </a:prstGeom>
              <a:solidFill>
                <a:srgbClr val="FFFFFF">
                  <a:lumMod val="85000"/>
                </a:srgbClr>
              </a:solidFill>
              <a:ln w="25400" cap="flat" cmpd="sng" algn="ctr">
                <a:noFill/>
                <a:prstDash val="solid"/>
              </a:ln>
              <a:effectLst/>
            </p:spPr>
            <p:txBody>
              <a:bodyPr rtlCol="0" anchor="ctr"/>
              <a:lstStyle/>
              <a:p>
                <a:pPr marL="0" marR="0" lvl="0" indent="0" algn="ctr" defTabSz="410291" eaLnBrk="1" fontAlgn="auto" latinLnBrk="0" hangingPunct="1">
                  <a:lnSpc>
                    <a:spcPct val="100000"/>
                  </a:lnSpc>
                  <a:spcBef>
                    <a:spcPts val="0"/>
                  </a:spcBef>
                  <a:spcAft>
                    <a:spcPts val="0"/>
                  </a:spcAft>
                  <a:buClrTx/>
                  <a:buSzTx/>
                  <a:buFontTx/>
                  <a:buNone/>
                  <a:tabLst/>
                  <a:defRPr/>
                </a:pPr>
                <a:endParaRPr kumimoji="0" lang="en-ZA" sz="1600" b="0" i="0" u="none" strike="noStrike" kern="0" cap="none" spc="0" normalizeH="0" baseline="0" noProof="0" dirty="0">
                  <a:ln>
                    <a:noFill/>
                  </a:ln>
                  <a:solidFill>
                    <a:srgbClr val="FFFFFF"/>
                  </a:solidFill>
                  <a:effectLst/>
                  <a:highlight>
                    <a:srgbClr val="FFFF00"/>
                  </a:highlight>
                  <a:uLnTx/>
                  <a:uFillTx/>
                  <a:latin typeface="Calibri"/>
                  <a:ea typeface="+mn-ea"/>
                  <a:cs typeface="+mn-cs"/>
                </a:endParaRPr>
              </a:p>
            </p:txBody>
          </p:sp>
        </p:grpSp>
        <p:grpSp>
          <p:nvGrpSpPr>
            <p:cNvPr id="429" name="Group 428">
              <a:extLst>
                <a:ext uri="{FF2B5EF4-FFF2-40B4-BE49-F238E27FC236}">
                  <a16:creationId xmlns:a16="http://schemas.microsoft.com/office/drawing/2014/main" id="{816A6A16-6FF8-41FE-AE2B-2B0C8941B6F1}"/>
                </a:ext>
              </a:extLst>
            </p:cNvPr>
            <p:cNvGrpSpPr/>
            <p:nvPr/>
          </p:nvGrpSpPr>
          <p:grpSpPr>
            <a:xfrm>
              <a:off x="2705808" y="1112099"/>
              <a:ext cx="1446384" cy="1446384"/>
              <a:chOff x="-711617" y="294223"/>
              <a:chExt cx="1274644" cy="1274644"/>
            </a:xfrm>
          </p:grpSpPr>
          <p:sp>
            <p:nvSpPr>
              <p:cNvPr id="430" name="Oval 429">
                <a:extLst>
                  <a:ext uri="{FF2B5EF4-FFF2-40B4-BE49-F238E27FC236}">
                    <a16:creationId xmlns:a16="http://schemas.microsoft.com/office/drawing/2014/main" id="{E0DF5630-B927-4D91-8902-B629DB8A1075}"/>
                  </a:ext>
                </a:extLst>
              </p:cNvPr>
              <p:cNvSpPr/>
              <p:nvPr/>
            </p:nvSpPr>
            <p:spPr>
              <a:xfrm>
                <a:off x="-711617" y="294223"/>
                <a:ext cx="1274644" cy="1274644"/>
              </a:xfrm>
              <a:prstGeom prst="ellipse">
                <a:avLst/>
              </a:prstGeom>
              <a:solidFill>
                <a:schemeClr val="accent2">
                  <a:alpha val="60000"/>
                </a:schemeClr>
              </a:solidFill>
              <a:ln w="25400" cap="flat" cmpd="sng" algn="ctr">
                <a:solidFill>
                  <a:srgbClr val="FFFFFF"/>
                </a:solidFill>
                <a:prstDash val="solid"/>
              </a:ln>
              <a:effectLst/>
            </p:spPr>
            <p:txBody>
              <a:bodyPr rtlCol="0" anchor="ctr"/>
              <a:lstStyle/>
              <a:p>
                <a:pPr marL="0" marR="0" lvl="0" indent="0" algn="ctr" defTabSz="410291" eaLnBrk="1" fontAlgn="auto" latinLnBrk="0" hangingPunct="1">
                  <a:lnSpc>
                    <a:spcPct val="100000"/>
                  </a:lnSpc>
                  <a:spcBef>
                    <a:spcPts val="0"/>
                  </a:spcBef>
                  <a:spcAft>
                    <a:spcPts val="0"/>
                  </a:spcAft>
                  <a:buClrTx/>
                  <a:buSzTx/>
                  <a:buFontTx/>
                  <a:buNone/>
                  <a:tabLst/>
                  <a:defRPr/>
                </a:pPr>
                <a:endParaRPr kumimoji="0" lang="en-ZA" sz="1600" b="0" i="0" u="none" strike="noStrike" kern="0" cap="none" spc="0" normalizeH="0" baseline="0" noProof="0" dirty="0">
                  <a:ln>
                    <a:noFill/>
                  </a:ln>
                  <a:solidFill>
                    <a:srgbClr val="FFFFFF"/>
                  </a:solidFill>
                  <a:effectLst/>
                  <a:highlight>
                    <a:srgbClr val="FFFF00"/>
                  </a:highlight>
                  <a:uLnTx/>
                  <a:uFillTx/>
                  <a:latin typeface="Calibri"/>
                  <a:ea typeface="+mn-ea"/>
                  <a:cs typeface="+mn-cs"/>
                </a:endParaRPr>
              </a:p>
            </p:txBody>
          </p:sp>
          <p:sp>
            <p:nvSpPr>
              <p:cNvPr id="431" name="Oval 430">
                <a:extLst>
                  <a:ext uri="{FF2B5EF4-FFF2-40B4-BE49-F238E27FC236}">
                    <a16:creationId xmlns:a16="http://schemas.microsoft.com/office/drawing/2014/main" id="{786309F7-26B1-481C-A800-D301427A8519}"/>
                  </a:ext>
                </a:extLst>
              </p:cNvPr>
              <p:cNvSpPr/>
              <p:nvPr/>
            </p:nvSpPr>
            <p:spPr>
              <a:xfrm>
                <a:off x="-531495" y="474345"/>
                <a:ext cx="914400" cy="914400"/>
              </a:xfrm>
              <a:prstGeom prst="ellipse">
                <a:avLst/>
              </a:prstGeom>
              <a:solidFill>
                <a:srgbClr val="FFFFFF"/>
              </a:solidFill>
              <a:ln w="25400" cap="flat" cmpd="sng" algn="ctr">
                <a:noFill/>
                <a:prstDash val="solid"/>
              </a:ln>
              <a:effectLst/>
            </p:spPr>
            <p:txBody>
              <a:bodyPr rtlCol="0" anchor="ctr"/>
              <a:lstStyle/>
              <a:p>
                <a:pPr marL="0" marR="0" lvl="0" indent="0" algn="ctr" defTabSz="410291" eaLnBrk="1" fontAlgn="auto" latinLnBrk="0" hangingPunct="1">
                  <a:lnSpc>
                    <a:spcPct val="100000"/>
                  </a:lnSpc>
                  <a:spcBef>
                    <a:spcPts val="0"/>
                  </a:spcBef>
                  <a:spcAft>
                    <a:spcPts val="0"/>
                  </a:spcAft>
                  <a:buClrTx/>
                  <a:buSzTx/>
                  <a:buFontTx/>
                  <a:buNone/>
                  <a:tabLst/>
                  <a:defRPr/>
                </a:pPr>
                <a:endParaRPr kumimoji="0" lang="en-ZA" sz="1600" b="0" i="0" u="none" strike="noStrike" kern="0" cap="none" spc="0" normalizeH="0" baseline="0" noProof="0" dirty="0">
                  <a:ln>
                    <a:noFill/>
                  </a:ln>
                  <a:solidFill>
                    <a:srgbClr val="FFFFFF"/>
                  </a:solidFill>
                  <a:effectLst/>
                  <a:highlight>
                    <a:srgbClr val="FFFF00"/>
                  </a:highlight>
                  <a:uLnTx/>
                  <a:uFillTx/>
                  <a:latin typeface="Calibri"/>
                  <a:ea typeface="+mn-ea"/>
                  <a:cs typeface="+mn-cs"/>
                </a:endParaRPr>
              </a:p>
            </p:txBody>
          </p:sp>
        </p:grpSp>
        <p:grpSp>
          <p:nvGrpSpPr>
            <p:cNvPr id="854" name="Group 853">
              <a:extLst>
                <a:ext uri="{FF2B5EF4-FFF2-40B4-BE49-F238E27FC236}">
                  <a16:creationId xmlns:a16="http://schemas.microsoft.com/office/drawing/2014/main" id="{26D969BE-CA45-4D1E-B512-ABE7CA912D1F}"/>
                </a:ext>
              </a:extLst>
            </p:cNvPr>
            <p:cNvGrpSpPr>
              <a:grpSpLocks noChangeAspect="1"/>
            </p:cNvGrpSpPr>
            <p:nvPr/>
          </p:nvGrpSpPr>
          <p:grpSpPr bwMode="auto">
            <a:xfrm>
              <a:off x="3100798" y="1484661"/>
              <a:ext cx="598232" cy="677611"/>
              <a:chOff x="173" y="2224"/>
              <a:chExt cx="590" cy="683"/>
            </a:xfrm>
            <a:solidFill>
              <a:srgbClr val="008A3B"/>
            </a:solidFill>
          </p:grpSpPr>
          <p:sp>
            <p:nvSpPr>
              <p:cNvPr id="855" name="Freeform 86">
                <a:extLst>
                  <a:ext uri="{FF2B5EF4-FFF2-40B4-BE49-F238E27FC236}">
                    <a16:creationId xmlns:a16="http://schemas.microsoft.com/office/drawing/2014/main" id="{A827C945-20EB-4841-98AE-7517DA5893F3}"/>
                  </a:ext>
                </a:extLst>
              </p:cNvPr>
              <p:cNvSpPr>
                <a:spLocks noEditPoints="1"/>
              </p:cNvSpPr>
              <p:nvPr/>
            </p:nvSpPr>
            <p:spPr bwMode="auto">
              <a:xfrm>
                <a:off x="463" y="2224"/>
                <a:ext cx="300" cy="675"/>
              </a:xfrm>
              <a:custGeom>
                <a:avLst/>
                <a:gdLst>
                  <a:gd name="T0" fmla="*/ 8 w 204"/>
                  <a:gd name="T1" fmla="*/ 203 h 460"/>
                  <a:gd name="T2" fmla="*/ 24 w 204"/>
                  <a:gd name="T3" fmla="*/ 211 h 460"/>
                  <a:gd name="T4" fmla="*/ 26 w 204"/>
                  <a:gd name="T5" fmla="*/ 196 h 460"/>
                  <a:gd name="T6" fmla="*/ 33 w 204"/>
                  <a:gd name="T7" fmla="*/ 190 h 460"/>
                  <a:gd name="T8" fmla="*/ 42 w 204"/>
                  <a:gd name="T9" fmla="*/ 179 h 460"/>
                  <a:gd name="T10" fmla="*/ 43 w 204"/>
                  <a:gd name="T11" fmla="*/ 204 h 460"/>
                  <a:gd name="T12" fmla="*/ 34 w 204"/>
                  <a:gd name="T13" fmla="*/ 230 h 460"/>
                  <a:gd name="T14" fmla="*/ 24 w 204"/>
                  <a:gd name="T15" fmla="*/ 304 h 460"/>
                  <a:gd name="T16" fmla="*/ 50 w 204"/>
                  <a:gd name="T17" fmla="*/ 295 h 460"/>
                  <a:gd name="T18" fmla="*/ 69 w 204"/>
                  <a:gd name="T19" fmla="*/ 290 h 460"/>
                  <a:gd name="T20" fmla="*/ 66 w 204"/>
                  <a:gd name="T21" fmla="*/ 361 h 460"/>
                  <a:gd name="T22" fmla="*/ 74 w 204"/>
                  <a:gd name="T23" fmla="*/ 391 h 460"/>
                  <a:gd name="T24" fmla="*/ 74 w 204"/>
                  <a:gd name="T25" fmla="*/ 413 h 460"/>
                  <a:gd name="T26" fmla="*/ 93 w 204"/>
                  <a:gd name="T27" fmla="*/ 431 h 460"/>
                  <a:gd name="T28" fmla="*/ 97 w 204"/>
                  <a:gd name="T29" fmla="*/ 393 h 460"/>
                  <a:gd name="T30" fmla="*/ 97 w 204"/>
                  <a:gd name="T31" fmla="*/ 362 h 460"/>
                  <a:gd name="T32" fmla="*/ 100 w 204"/>
                  <a:gd name="T33" fmla="*/ 315 h 460"/>
                  <a:gd name="T34" fmla="*/ 107 w 204"/>
                  <a:gd name="T35" fmla="*/ 276 h 460"/>
                  <a:gd name="T36" fmla="*/ 116 w 204"/>
                  <a:gd name="T37" fmla="*/ 291 h 460"/>
                  <a:gd name="T38" fmla="*/ 119 w 204"/>
                  <a:gd name="T39" fmla="*/ 328 h 460"/>
                  <a:gd name="T40" fmla="*/ 121 w 204"/>
                  <a:gd name="T41" fmla="*/ 377 h 460"/>
                  <a:gd name="T42" fmla="*/ 121 w 204"/>
                  <a:gd name="T43" fmla="*/ 402 h 460"/>
                  <a:gd name="T44" fmla="*/ 122 w 204"/>
                  <a:gd name="T45" fmla="*/ 413 h 460"/>
                  <a:gd name="T46" fmla="*/ 127 w 204"/>
                  <a:gd name="T47" fmla="*/ 458 h 460"/>
                  <a:gd name="T48" fmla="*/ 145 w 204"/>
                  <a:gd name="T49" fmla="*/ 427 h 460"/>
                  <a:gd name="T50" fmla="*/ 151 w 204"/>
                  <a:gd name="T51" fmla="*/ 403 h 460"/>
                  <a:gd name="T52" fmla="*/ 158 w 204"/>
                  <a:gd name="T53" fmla="*/ 372 h 460"/>
                  <a:gd name="T54" fmla="*/ 196 w 204"/>
                  <a:gd name="T55" fmla="*/ 398 h 460"/>
                  <a:gd name="T56" fmla="*/ 200 w 204"/>
                  <a:gd name="T57" fmla="*/ 315 h 460"/>
                  <a:gd name="T58" fmla="*/ 194 w 204"/>
                  <a:gd name="T59" fmla="*/ 273 h 460"/>
                  <a:gd name="T60" fmla="*/ 192 w 204"/>
                  <a:gd name="T61" fmla="*/ 253 h 460"/>
                  <a:gd name="T62" fmla="*/ 196 w 204"/>
                  <a:gd name="T63" fmla="*/ 241 h 460"/>
                  <a:gd name="T64" fmla="*/ 178 w 204"/>
                  <a:gd name="T65" fmla="*/ 158 h 460"/>
                  <a:gd name="T66" fmla="*/ 148 w 204"/>
                  <a:gd name="T67" fmla="*/ 87 h 460"/>
                  <a:gd name="T68" fmla="*/ 113 w 204"/>
                  <a:gd name="T69" fmla="*/ 64 h 460"/>
                  <a:gd name="T70" fmla="*/ 117 w 204"/>
                  <a:gd name="T71" fmla="*/ 50 h 460"/>
                  <a:gd name="T72" fmla="*/ 119 w 204"/>
                  <a:gd name="T73" fmla="*/ 28 h 460"/>
                  <a:gd name="T74" fmla="*/ 102 w 204"/>
                  <a:gd name="T75" fmla="*/ 4 h 460"/>
                  <a:gd name="T76" fmla="*/ 73 w 204"/>
                  <a:gd name="T77" fmla="*/ 25 h 460"/>
                  <a:gd name="T78" fmla="*/ 66 w 204"/>
                  <a:gd name="T79" fmla="*/ 32 h 460"/>
                  <a:gd name="T80" fmla="*/ 70 w 204"/>
                  <a:gd name="T81" fmla="*/ 43 h 460"/>
                  <a:gd name="T82" fmla="*/ 76 w 204"/>
                  <a:gd name="T83" fmla="*/ 71 h 460"/>
                  <a:gd name="T84" fmla="*/ 45 w 204"/>
                  <a:gd name="T85" fmla="*/ 90 h 460"/>
                  <a:gd name="T86" fmla="*/ 28 w 204"/>
                  <a:gd name="T87" fmla="*/ 122 h 460"/>
                  <a:gd name="T88" fmla="*/ 16 w 204"/>
                  <a:gd name="T89" fmla="*/ 160 h 460"/>
                  <a:gd name="T90" fmla="*/ 7 w 204"/>
                  <a:gd name="T91" fmla="*/ 195 h 460"/>
                  <a:gd name="T92" fmla="*/ 167 w 204"/>
                  <a:gd name="T93" fmla="*/ 219 h 460"/>
                  <a:gd name="T94" fmla="*/ 173 w 204"/>
                  <a:gd name="T95" fmla="*/ 252 h 460"/>
                  <a:gd name="T96" fmla="*/ 168 w 204"/>
                  <a:gd name="T97" fmla="*/ 247 h 460"/>
                  <a:gd name="T98" fmla="*/ 164 w 204"/>
                  <a:gd name="T99" fmla="*/ 20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4" h="460">
                    <a:moveTo>
                      <a:pt x="7" y="195"/>
                    </a:moveTo>
                    <a:cubicBezTo>
                      <a:pt x="7" y="195"/>
                      <a:pt x="8" y="202"/>
                      <a:pt x="8" y="203"/>
                    </a:cubicBezTo>
                    <a:cubicBezTo>
                      <a:pt x="9" y="205"/>
                      <a:pt x="10" y="208"/>
                      <a:pt x="12" y="210"/>
                    </a:cubicBezTo>
                    <a:cubicBezTo>
                      <a:pt x="15" y="212"/>
                      <a:pt x="21" y="213"/>
                      <a:pt x="24" y="211"/>
                    </a:cubicBezTo>
                    <a:cubicBezTo>
                      <a:pt x="27" y="210"/>
                      <a:pt x="27" y="206"/>
                      <a:pt x="26" y="203"/>
                    </a:cubicBezTo>
                    <a:cubicBezTo>
                      <a:pt x="26" y="203"/>
                      <a:pt x="26" y="197"/>
                      <a:pt x="26" y="196"/>
                    </a:cubicBezTo>
                    <a:cubicBezTo>
                      <a:pt x="29" y="196"/>
                      <a:pt x="32" y="198"/>
                      <a:pt x="34" y="196"/>
                    </a:cubicBezTo>
                    <a:cubicBezTo>
                      <a:pt x="36" y="194"/>
                      <a:pt x="33" y="192"/>
                      <a:pt x="33" y="190"/>
                    </a:cubicBezTo>
                    <a:cubicBezTo>
                      <a:pt x="32" y="188"/>
                      <a:pt x="34" y="187"/>
                      <a:pt x="35" y="185"/>
                    </a:cubicBezTo>
                    <a:cubicBezTo>
                      <a:pt x="37" y="183"/>
                      <a:pt x="39" y="180"/>
                      <a:pt x="42" y="179"/>
                    </a:cubicBezTo>
                    <a:cubicBezTo>
                      <a:pt x="42" y="181"/>
                      <a:pt x="43" y="184"/>
                      <a:pt x="44" y="186"/>
                    </a:cubicBezTo>
                    <a:cubicBezTo>
                      <a:pt x="45" y="192"/>
                      <a:pt x="44" y="198"/>
                      <a:pt x="43" y="204"/>
                    </a:cubicBezTo>
                    <a:cubicBezTo>
                      <a:pt x="42" y="209"/>
                      <a:pt x="41" y="215"/>
                      <a:pt x="39" y="220"/>
                    </a:cubicBezTo>
                    <a:cubicBezTo>
                      <a:pt x="37" y="223"/>
                      <a:pt x="35" y="226"/>
                      <a:pt x="34" y="230"/>
                    </a:cubicBezTo>
                    <a:cubicBezTo>
                      <a:pt x="31" y="240"/>
                      <a:pt x="31" y="251"/>
                      <a:pt x="30" y="261"/>
                    </a:cubicBezTo>
                    <a:cubicBezTo>
                      <a:pt x="28" y="275"/>
                      <a:pt x="25" y="289"/>
                      <a:pt x="24" y="304"/>
                    </a:cubicBezTo>
                    <a:cubicBezTo>
                      <a:pt x="26" y="304"/>
                      <a:pt x="45" y="309"/>
                      <a:pt x="45" y="309"/>
                    </a:cubicBezTo>
                    <a:cubicBezTo>
                      <a:pt x="47" y="305"/>
                      <a:pt x="47" y="299"/>
                      <a:pt x="50" y="295"/>
                    </a:cubicBezTo>
                    <a:cubicBezTo>
                      <a:pt x="53" y="293"/>
                      <a:pt x="57" y="292"/>
                      <a:pt x="60" y="292"/>
                    </a:cubicBezTo>
                    <a:cubicBezTo>
                      <a:pt x="61" y="292"/>
                      <a:pt x="69" y="291"/>
                      <a:pt x="69" y="290"/>
                    </a:cubicBezTo>
                    <a:cubicBezTo>
                      <a:pt x="69" y="295"/>
                      <a:pt x="68" y="301"/>
                      <a:pt x="68" y="306"/>
                    </a:cubicBezTo>
                    <a:cubicBezTo>
                      <a:pt x="68" y="324"/>
                      <a:pt x="65" y="343"/>
                      <a:pt x="66" y="361"/>
                    </a:cubicBezTo>
                    <a:cubicBezTo>
                      <a:pt x="67" y="367"/>
                      <a:pt x="65" y="373"/>
                      <a:pt x="66" y="378"/>
                    </a:cubicBezTo>
                    <a:cubicBezTo>
                      <a:pt x="67" y="384"/>
                      <a:pt x="71" y="387"/>
                      <a:pt x="74" y="391"/>
                    </a:cubicBezTo>
                    <a:cubicBezTo>
                      <a:pt x="77" y="393"/>
                      <a:pt x="77" y="394"/>
                      <a:pt x="76" y="397"/>
                    </a:cubicBezTo>
                    <a:cubicBezTo>
                      <a:pt x="75" y="402"/>
                      <a:pt x="74" y="407"/>
                      <a:pt x="74" y="413"/>
                    </a:cubicBezTo>
                    <a:cubicBezTo>
                      <a:pt x="74" y="418"/>
                      <a:pt x="73" y="425"/>
                      <a:pt x="79" y="429"/>
                    </a:cubicBezTo>
                    <a:cubicBezTo>
                      <a:pt x="83" y="431"/>
                      <a:pt x="89" y="431"/>
                      <a:pt x="93" y="431"/>
                    </a:cubicBezTo>
                    <a:cubicBezTo>
                      <a:pt x="101" y="430"/>
                      <a:pt x="101" y="424"/>
                      <a:pt x="100" y="418"/>
                    </a:cubicBezTo>
                    <a:cubicBezTo>
                      <a:pt x="99" y="410"/>
                      <a:pt x="95" y="401"/>
                      <a:pt x="97" y="393"/>
                    </a:cubicBezTo>
                    <a:cubicBezTo>
                      <a:pt x="98" y="390"/>
                      <a:pt x="100" y="386"/>
                      <a:pt x="99" y="383"/>
                    </a:cubicBezTo>
                    <a:cubicBezTo>
                      <a:pt x="97" y="376"/>
                      <a:pt x="97" y="369"/>
                      <a:pt x="97" y="362"/>
                    </a:cubicBezTo>
                    <a:cubicBezTo>
                      <a:pt x="97" y="352"/>
                      <a:pt x="95" y="343"/>
                      <a:pt x="95" y="333"/>
                    </a:cubicBezTo>
                    <a:cubicBezTo>
                      <a:pt x="96" y="327"/>
                      <a:pt x="98" y="321"/>
                      <a:pt x="100" y="315"/>
                    </a:cubicBezTo>
                    <a:cubicBezTo>
                      <a:pt x="101" y="309"/>
                      <a:pt x="101" y="302"/>
                      <a:pt x="102" y="296"/>
                    </a:cubicBezTo>
                    <a:cubicBezTo>
                      <a:pt x="103" y="289"/>
                      <a:pt x="105" y="283"/>
                      <a:pt x="107" y="276"/>
                    </a:cubicBezTo>
                    <a:cubicBezTo>
                      <a:pt x="108" y="273"/>
                      <a:pt x="112" y="266"/>
                      <a:pt x="114" y="273"/>
                    </a:cubicBezTo>
                    <a:cubicBezTo>
                      <a:pt x="115" y="279"/>
                      <a:pt x="115" y="285"/>
                      <a:pt x="116" y="291"/>
                    </a:cubicBezTo>
                    <a:cubicBezTo>
                      <a:pt x="117" y="299"/>
                      <a:pt x="118" y="305"/>
                      <a:pt x="118" y="313"/>
                    </a:cubicBezTo>
                    <a:cubicBezTo>
                      <a:pt x="119" y="318"/>
                      <a:pt x="120" y="323"/>
                      <a:pt x="119" y="328"/>
                    </a:cubicBezTo>
                    <a:cubicBezTo>
                      <a:pt x="118" y="334"/>
                      <a:pt x="120" y="340"/>
                      <a:pt x="121" y="346"/>
                    </a:cubicBezTo>
                    <a:cubicBezTo>
                      <a:pt x="122" y="356"/>
                      <a:pt x="122" y="366"/>
                      <a:pt x="121" y="377"/>
                    </a:cubicBezTo>
                    <a:cubicBezTo>
                      <a:pt x="121" y="382"/>
                      <a:pt x="121" y="387"/>
                      <a:pt x="120" y="392"/>
                    </a:cubicBezTo>
                    <a:cubicBezTo>
                      <a:pt x="120" y="395"/>
                      <a:pt x="118" y="399"/>
                      <a:pt x="121" y="402"/>
                    </a:cubicBezTo>
                    <a:cubicBezTo>
                      <a:pt x="122" y="403"/>
                      <a:pt x="124" y="404"/>
                      <a:pt x="124" y="406"/>
                    </a:cubicBezTo>
                    <a:cubicBezTo>
                      <a:pt x="124" y="409"/>
                      <a:pt x="123" y="411"/>
                      <a:pt x="122" y="413"/>
                    </a:cubicBezTo>
                    <a:cubicBezTo>
                      <a:pt x="119" y="422"/>
                      <a:pt x="121" y="430"/>
                      <a:pt x="121" y="438"/>
                    </a:cubicBezTo>
                    <a:cubicBezTo>
                      <a:pt x="121" y="445"/>
                      <a:pt x="120" y="454"/>
                      <a:pt x="127" y="458"/>
                    </a:cubicBezTo>
                    <a:cubicBezTo>
                      <a:pt x="132" y="460"/>
                      <a:pt x="142" y="460"/>
                      <a:pt x="146" y="454"/>
                    </a:cubicBezTo>
                    <a:cubicBezTo>
                      <a:pt x="151" y="445"/>
                      <a:pt x="141" y="436"/>
                      <a:pt x="145" y="427"/>
                    </a:cubicBezTo>
                    <a:cubicBezTo>
                      <a:pt x="147" y="423"/>
                      <a:pt x="148" y="421"/>
                      <a:pt x="147" y="416"/>
                    </a:cubicBezTo>
                    <a:cubicBezTo>
                      <a:pt x="147" y="411"/>
                      <a:pt x="150" y="408"/>
                      <a:pt x="151" y="403"/>
                    </a:cubicBezTo>
                    <a:cubicBezTo>
                      <a:pt x="153" y="390"/>
                      <a:pt x="152" y="376"/>
                      <a:pt x="153" y="363"/>
                    </a:cubicBezTo>
                    <a:cubicBezTo>
                      <a:pt x="153" y="365"/>
                      <a:pt x="157" y="370"/>
                      <a:pt x="158" y="372"/>
                    </a:cubicBezTo>
                    <a:cubicBezTo>
                      <a:pt x="160" y="376"/>
                      <a:pt x="163" y="379"/>
                      <a:pt x="166" y="382"/>
                    </a:cubicBezTo>
                    <a:cubicBezTo>
                      <a:pt x="172" y="389"/>
                      <a:pt x="186" y="407"/>
                      <a:pt x="196" y="398"/>
                    </a:cubicBezTo>
                    <a:cubicBezTo>
                      <a:pt x="200" y="395"/>
                      <a:pt x="201" y="390"/>
                      <a:pt x="202" y="384"/>
                    </a:cubicBezTo>
                    <a:cubicBezTo>
                      <a:pt x="204" y="361"/>
                      <a:pt x="203" y="338"/>
                      <a:pt x="200" y="315"/>
                    </a:cubicBezTo>
                    <a:cubicBezTo>
                      <a:pt x="199" y="307"/>
                      <a:pt x="198" y="300"/>
                      <a:pt x="197" y="292"/>
                    </a:cubicBezTo>
                    <a:cubicBezTo>
                      <a:pt x="197" y="286"/>
                      <a:pt x="196" y="279"/>
                      <a:pt x="194" y="273"/>
                    </a:cubicBezTo>
                    <a:cubicBezTo>
                      <a:pt x="192" y="269"/>
                      <a:pt x="188" y="267"/>
                      <a:pt x="187" y="263"/>
                    </a:cubicBezTo>
                    <a:cubicBezTo>
                      <a:pt x="186" y="258"/>
                      <a:pt x="191" y="257"/>
                      <a:pt x="192" y="253"/>
                    </a:cubicBezTo>
                    <a:cubicBezTo>
                      <a:pt x="193" y="250"/>
                      <a:pt x="192" y="247"/>
                      <a:pt x="194" y="244"/>
                    </a:cubicBezTo>
                    <a:cubicBezTo>
                      <a:pt x="195" y="243"/>
                      <a:pt x="195" y="243"/>
                      <a:pt x="196" y="241"/>
                    </a:cubicBezTo>
                    <a:cubicBezTo>
                      <a:pt x="199" y="223"/>
                      <a:pt x="191" y="205"/>
                      <a:pt x="186" y="187"/>
                    </a:cubicBezTo>
                    <a:cubicBezTo>
                      <a:pt x="183" y="178"/>
                      <a:pt x="181" y="168"/>
                      <a:pt x="178" y="158"/>
                    </a:cubicBezTo>
                    <a:cubicBezTo>
                      <a:pt x="176" y="151"/>
                      <a:pt x="174" y="145"/>
                      <a:pt x="173" y="138"/>
                    </a:cubicBezTo>
                    <a:cubicBezTo>
                      <a:pt x="168" y="119"/>
                      <a:pt x="165" y="99"/>
                      <a:pt x="148" y="87"/>
                    </a:cubicBezTo>
                    <a:cubicBezTo>
                      <a:pt x="144" y="84"/>
                      <a:pt x="139" y="81"/>
                      <a:pt x="134" y="78"/>
                    </a:cubicBezTo>
                    <a:cubicBezTo>
                      <a:pt x="126" y="74"/>
                      <a:pt x="118" y="72"/>
                      <a:pt x="113" y="64"/>
                    </a:cubicBezTo>
                    <a:cubicBezTo>
                      <a:pt x="112" y="61"/>
                      <a:pt x="112" y="58"/>
                      <a:pt x="112" y="55"/>
                    </a:cubicBezTo>
                    <a:cubicBezTo>
                      <a:pt x="112" y="52"/>
                      <a:pt x="115" y="52"/>
                      <a:pt x="117" y="50"/>
                    </a:cubicBezTo>
                    <a:cubicBezTo>
                      <a:pt x="119" y="47"/>
                      <a:pt x="121" y="38"/>
                      <a:pt x="117" y="37"/>
                    </a:cubicBezTo>
                    <a:cubicBezTo>
                      <a:pt x="119" y="37"/>
                      <a:pt x="119" y="28"/>
                      <a:pt x="119" y="28"/>
                    </a:cubicBezTo>
                    <a:cubicBezTo>
                      <a:pt x="120" y="21"/>
                      <a:pt x="116" y="14"/>
                      <a:pt x="111" y="9"/>
                    </a:cubicBezTo>
                    <a:cubicBezTo>
                      <a:pt x="108" y="7"/>
                      <a:pt x="105" y="5"/>
                      <a:pt x="102" y="4"/>
                    </a:cubicBezTo>
                    <a:cubicBezTo>
                      <a:pt x="93" y="0"/>
                      <a:pt x="78" y="4"/>
                      <a:pt x="75" y="14"/>
                    </a:cubicBezTo>
                    <a:cubicBezTo>
                      <a:pt x="74" y="17"/>
                      <a:pt x="74" y="21"/>
                      <a:pt x="73" y="25"/>
                    </a:cubicBezTo>
                    <a:cubicBezTo>
                      <a:pt x="72" y="26"/>
                      <a:pt x="72" y="29"/>
                      <a:pt x="70" y="30"/>
                    </a:cubicBezTo>
                    <a:cubicBezTo>
                      <a:pt x="69" y="31"/>
                      <a:pt x="67" y="31"/>
                      <a:pt x="66" y="32"/>
                    </a:cubicBezTo>
                    <a:cubicBezTo>
                      <a:pt x="65" y="33"/>
                      <a:pt x="65" y="35"/>
                      <a:pt x="65" y="37"/>
                    </a:cubicBezTo>
                    <a:cubicBezTo>
                      <a:pt x="65" y="41"/>
                      <a:pt x="66" y="42"/>
                      <a:pt x="70" y="43"/>
                    </a:cubicBezTo>
                    <a:cubicBezTo>
                      <a:pt x="69" y="52"/>
                      <a:pt x="71" y="61"/>
                      <a:pt x="79" y="67"/>
                    </a:cubicBezTo>
                    <a:cubicBezTo>
                      <a:pt x="79" y="67"/>
                      <a:pt x="77" y="71"/>
                      <a:pt x="76" y="71"/>
                    </a:cubicBezTo>
                    <a:cubicBezTo>
                      <a:pt x="72" y="75"/>
                      <a:pt x="65" y="75"/>
                      <a:pt x="60" y="78"/>
                    </a:cubicBezTo>
                    <a:cubicBezTo>
                      <a:pt x="55" y="81"/>
                      <a:pt x="50" y="86"/>
                      <a:pt x="45" y="90"/>
                    </a:cubicBezTo>
                    <a:cubicBezTo>
                      <a:pt x="40" y="95"/>
                      <a:pt x="35" y="99"/>
                      <a:pt x="32" y="105"/>
                    </a:cubicBezTo>
                    <a:cubicBezTo>
                      <a:pt x="30" y="110"/>
                      <a:pt x="29" y="117"/>
                      <a:pt x="28" y="122"/>
                    </a:cubicBezTo>
                    <a:cubicBezTo>
                      <a:pt x="25" y="129"/>
                      <a:pt x="22" y="135"/>
                      <a:pt x="20" y="141"/>
                    </a:cubicBezTo>
                    <a:cubicBezTo>
                      <a:pt x="18" y="147"/>
                      <a:pt x="18" y="154"/>
                      <a:pt x="16" y="160"/>
                    </a:cubicBezTo>
                    <a:cubicBezTo>
                      <a:pt x="14" y="164"/>
                      <a:pt x="12" y="168"/>
                      <a:pt x="10" y="172"/>
                    </a:cubicBezTo>
                    <a:cubicBezTo>
                      <a:pt x="7" y="177"/>
                      <a:pt x="0" y="192"/>
                      <a:pt x="7" y="195"/>
                    </a:cubicBezTo>
                    <a:close/>
                    <a:moveTo>
                      <a:pt x="164" y="206"/>
                    </a:moveTo>
                    <a:cubicBezTo>
                      <a:pt x="167" y="219"/>
                      <a:pt x="167" y="219"/>
                      <a:pt x="167" y="219"/>
                    </a:cubicBezTo>
                    <a:cubicBezTo>
                      <a:pt x="169" y="225"/>
                      <a:pt x="172" y="230"/>
                      <a:pt x="174" y="235"/>
                    </a:cubicBezTo>
                    <a:cubicBezTo>
                      <a:pt x="177" y="240"/>
                      <a:pt x="173" y="247"/>
                      <a:pt x="173" y="252"/>
                    </a:cubicBezTo>
                    <a:cubicBezTo>
                      <a:pt x="173" y="256"/>
                      <a:pt x="170" y="258"/>
                      <a:pt x="167" y="259"/>
                    </a:cubicBezTo>
                    <a:cubicBezTo>
                      <a:pt x="168" y="259"/>
                      <a:pt x="168" y="248"/>
                      <a:pt x="168" y="247"/>
                    </a:cubicBezTo>
                    <a:cubicBezTo>
                      <a:pt x="168" y="240"/>
                      <a:pt x="167" y="232"/>
                      <a:pt x="166" y="225"/>
                    </a:cubicBezTo>
                    <a:cubicBezTo>
                      <a:pt x="166" y="225"/>
                      <a:pt x="164" y="206"/>
                      <a:pt x="164" y="20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endParaRPr lang="en-US" dirty="0">
                  <a:highlight>
                    <a:srgbClr val="FFFF00"/>
                  </a:highlight>
                  <a:latin typeface="Trebuchet MS" panose="020B0603020202020204" pitchFamily="34" charset="0"/>
                </a:endParaRPr>
              </a:p>
            </p:txBody>
          </p:sp>
          <p:sp>
            <p:nvSpPr>
              <p:cNvPr id="856" name="Freeform 87">
                <a:extLst>
                  <a:ext uri="{FF2B5EF4-FFF2-40B4-BE49-F238E27FC236}">
                    <a16:creationId xmlns:a16="http://schemas.microsoft.com/office/drawing/2014/main" id="{1CBB3405-3CE9-47C0-AB16-4C11BA7FF711}"/>
                  </a:ext>
                </a:extLst>
              </p:cNvPr>
              <p:cNvSpPr>
                <a:spLocks noEditPoints="1"/>
              </p:cNvSpPr>
              <p:nvPr/>
            </p:nvSpPr>
            <p:spPr bwMode="auto">
              <a:xfrm>
                <a:off x="173" y="2235"/>
                <a:ext cx="380" cy="672"/>
              </a:xfrm>
              <a:custGeom>
                <a:avLst/>
                <a:gdLst>
                  <a:gd name="T0" fmla="*/ 73 w 258"/>
                  <a:gd name="T1" fmla="*/ 276 h 458"/>
                  <a:gd name="T2" fmla="*/ 73 w 258"/>
                  <a:gd name="T3" fmla="*/ 337 h 458"/>
                  <a:gd name="T4" fmla="*/ 80 w 258"/>
                  <a:gd name="T5" fmla="*/ 387 h 458"/>
                  <a:gd name="T6" fmla="*/ 98 w 258"/>
                  <a:gd name="T7" fmla="*/ 391 h 458"/>
                  <a:gd name="T8" fmla="*/ 98 w 258"/>
                  <a:gd name="T9" fmla="*/ 341 h 458"/>
                  <a:gd name="T10" fmla="*/ 107 w 258"/>
                  <a:gd name="T11" fmla="*/ 323 h 458"/>
                  <a:gd name="T12" fmla="*/ 105 w 258"/>
                  <a:gd name="T13" fmla="*/ 388 h 458"/>
                  <a:gd name="T14" fmla="*/ 106 w 258"/>
                  <a:gd name="T15" fmla="*/ 422 h 458"/>
                  <a:gd name="T16" fmla="*/ 126 w 258"/>
                  <a:gd name="T17" fmla="*/ 430 h 458"/>
                  <a:gd name="T18" fmla="*/ 131 w 258"/>
                  <a:gd name="T19" fmla="*/ 362 h 458"/>
                  <a:gd name="T20" fmla="*/ 141 w 258"/>
                  <a:gd name="T21" fmla="*/ 271 h 458"/>
                  <a:gd name="T22" fmla="*/ 154 w 258"/>
                  <a:gd name="T23" fmla="*/ 205 h 458"/>
                  <a:gd name="T24" fmla="*/ 148 w 258"/>
                  <a:gd name="T25" fmla="*/ 150 h 458"/>
                  <a:gd name="T26" fmla="*/ 159 w 258"/>
                  <a:gd name="T27" fmla="*/ 189 h 458"/>
                  <a:gd name="T28" fmla="*/ 162 w 258"/>
                  <a:gd name="T29" fmla="*/ 325 h 458"/>
                  <a:gd name="T30" fmla="*/ 160 w 258"/>
                  <a:gd name="T31" fmla="*/ 422 h 458"/>
                  <a:gd name="T32" fmla="*/ 166 w 258"/>
                  <a:gd name="T33" fmla="*/ 454 h 458"/>
                  <a:gd name="T34" fmla="*/ 189 w 258"/>
                  <a:gd name="T35" fmla="*/ 454 h 458"/>
                  <a:gd name="T36" fmla="*/ 218 w 258"/>
                  <a:gd name="T37" fmla="*/ 451 h 458"/>
                  <a:gd name="T38" fmla="*/ 236 w 258"/>
                  <a:gd name="T39" fmla="*/ 433 h 458"/>
                  <a:gd name="T40" fmla="*/ 250 w 258"/>
                  <a:gd name="T41" fmla="*/ 409 h 458"/>
                  <a:gd name="T42" fmla="*/ 237 w 258"/>
                  <a:gd name="T43" fmla="*/ 320 h 458"/>
                  <a:gd name="T44" fmla="*/ 199 w 258"/>
                  <a:gd name="T45" fmla="*/ 313 h 458"/>
                  <a:gd name="T46" fmla="*/ 179 w 258"/>
                  <a:gd name="T47" fmla="*/ 312 h 458"/>
                  <a:gd name="T48" fmla="*/ 175 w 258"/>
                  <a:gd name="T49" fmla="*/ 267 h 458"/>
                  <a:gd name="T50" fmla="*/ 173 w 258"/>
                  <a:gd name="T51" fmla="*/ 194 h 458"/>
                  <a:gd name="T52" fmla="*/ 173 w 258"/>
                  <a:gd name="T53" fmla="*/ 173 h 458"/>
                  <a:gd name="T54" fmla="*/ 165 w 258"/>
                  <a:gd name="T55" fmla="*/ 146 h 458"/>
                  <a:gd name="T56" fmla="*/ 164 w 258"/>
                  <a:gd name="T57" fmla="*/ 102 h 458"/>
                  <a:gd name="T58" fmla="*/ 165 w 258"/>
                  <a:gd name="T59" fmla="*/ 82 h 458"/>
                  <a:gd name="T60" fmla="*/ 159 w 258"/>
                  <a:gd name="T61" fmla="*/ 71 h 458"/>
                  <a:gd name="T62" fmla="*/ 154 w 258"/>
                  <a:gd name="T63" fmla="*/ 59 h 458"/>
                  <a:gd name="T64" fmla="*/ 151 w 258"/>
                  <a:gd name="T65" fmla="*/ 48 h 458"/>
                  <a:gd name="T66" fmla="*/ 109 w 258"/>
                  <a:gd name="T67" fmla="*/ 8 h 458"/>
                  <a:gd name="T68" fmla="*/ 90 w 258"/>
                  <a:gd name="T69" fmla="*/ 44 h 458"/>
                  <a:gd name="T70" fmla="*/ 90 w 258"/>
                  <a:gd name="T71" fmla="*/ 55 h 458"/>
                  <a:gd name="T72" fmla="*/ 67 w 258"/>
                  <a:gd name="T73" fmla="*/ 72 h 458"/>
                  <a:gd name="T74" fmla="*/ 43 w 258"/>
                  <a:gd name="T75" fmla="*/ 140 h 458"/>
                  <a:gd name="T76" fmla="*/ 29 w 258"/>
                  <a:gd name="T77" fmla="*/ 175 h 458"/>
                  <a:gd name="T78" fmla="*/ 5 w 258"/>
                  <a:gd name="T79" fmla="*/ 219 h 458"/>
                  <a:gd name="T80" fmla="*/ 2 w 258"/>
                  <a:gd name="T81" fmla="*/ 253 h 458"/>
                  <a:gd name="T82" fmla="*/ 172 w 258"/>
                  <a:gd name="T83" fmla="*/ 313 h 458"/>
                  <a:gd name="T84" fmla="*/ 66 w 258"/>
                  <a:gd name="T85" fmla="*/ 171 h 458"/>
                  <a:gd name="T86" fmla="*/ 74 w 258"/>
                  <a:gd name="T87" fmla="*/ 193 h 458"/>
                  <a:gd name="T88" fmla="*/ 66 w 258"/>
                  <a:gd name="T89" fmla="*/ 171 h 458"/>
                  <a:gd name="T90" fmla="*/ 61 w 258"/>
                  <a:gd name="T91" fmla="*/ 167 h 458"/>
                  <a:gd name="T92" fmla="*/ 62 w 258"/>
                  <a:gd name="T93" fmla="*/ 194 h 458"/>
                  <a:gd name="T94" fmla="*/ 56 w 258"/>
                  <a:gd name="T95" fmla="*/ 177 h 458"/>
                  <a:gd name="T96" fmla="*/ 59 w 258"/>
                  <a:gd name="T97" fmla="*/ 159 h 458"/>
                  <a:gd name="T98" fmla="*/ 45 w 258"/>
                  <a:gd name="T99" fmla="*/ 191 h 458"/>
                  <a:gd name="T100" fmla="*/ 39 w 258"/>
                  <a:gd name="T101" fmla="*/ 157 h 458"/>
                  <a:gd name="T102" fmla="*/ 30 w 258"/>
                  <a:gd name="T103" fmla="*/ 191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8" h="458">
                    <a:moveTo>
                      <a:pt x="2" y="253"/>
                    </a:moveTo>
                    <a:cubicBezTo>
                      <a:pt x="9" y="268"/>
                      <a:pt x="30" y="274"/>
                      <a:pt x="45" y="277"/>
                    </a:cubicBezTo>
                    <a:cubicBezTo>
                      <a:pt x="47" y="277"/>
                      <a:pt x="73" y="279"/>
                      <a:pt x="73" y="276"/>
                    </a:cubicBezTo>
                    <a:cubicBezTo>
                      <a:pt x="73" y="281"/>
                      <a:pt x="73" y="285"/>
                      <a:pt x="73" y="289"/>
                    </a:cubicBezTo>
                    <a:cubicBezTo>
                      <a:pt x="74" y="297"/>
                      <a:pt x="78" y="306"/>
                      <a:pt x="76" y="314"/>
                    </a:cubicBezTo>
                    <a:cubicBezTo>
                      <a:pt x="75" y="322"/>
                      <a:pt x="72" y="329"/>
                      <a:pt x="73" y="337"/>
                    </a:cubicBezTo>
                    <a:cubicBezTo>
                      <a:pt x="73" y="345"/>
                      <a:pt x="74" y="353"/>
                      <a:pt x="74" y="361"/>
                    </a:cubicBezTo>
                    <a:cubicBezTo>
                      <a:pt x="75" y="367"/>
                      <a:pt x="78" y="368"/>
                      <a:pt x="80" y="372"/>
                    </a:cubicBezTo>
                    <a:cubicBezTo>
                      <a:pt x="83" y="377"/>
                      <a:pt x="80" y="383"/>
                      <a:pt x="80" y="387"/>
                    </a:cubicBezTo>
                    <a:cubicBezTo>
                      <a:pt x="80" y="397"/>
                      <a:pt x="78" y="418"/>
                      <a:pt x="90" y="423"/>
                    </a:cubicBezTo>
                    <a:cubicBezTo>
                      <a:pt x="95" y="425"/>
                      <a:pt x="97" y="420"/>
                      <a:pt x="99" y="416"/>
                    </a:cubicBezTo>
                    <a:cubicBezTo>
                      <a:pt x="101" y="408"/>
                      <a:pt x="99" y="399"/>
                      <a:pt x="98" y="391"/>
                    </a:cubicBezTo>
                    <a:cubicBezTo>
                      <a:pt x="96" y="384"/>
                      <a:pt x="96" y="377"/>
                      <a:pt x="96" y="370"/>
                    </a:cubicBezTo>
                    <a:cubicBezTo>
                      <a:pt x="97" y="365"/>
                      <a:pt x="97" y="359"/>
                      <a:pt x="98" y="354"/>
                    </a:cubicBezTo>
                    <a:cubicBezTo>
                      <a:pt x="98" y="349"/>
                      <a:pt x="97" y="345"/>
                      <a:pt x="98" y="341"/>
                    </a:cubicBezTo>
                    <a:cubicBezTo>
                      <a:pt x="99" y="336"/>
                      <a:pt x="101" y="332"/>
                      <a:pt x="102" y="328"/>
                    </a:cubicBezTo>
                    <a:cubicBezTo>
                      <a:pt x="104" y="323"/>
                      <a:pt x="103" y="317"/>
                      <a:pt x="104" y="311"/>
                    </a:cubicBezTo>
                    <a:cubicBezTo>
                      <a:pt x="103" y="315"/>
                      <a:pt x="106" y="319"/>
                      <a:pt x="107" y="323"/>
                    </a:cubicBezTo>
                    <a:cubicBezTo>
                      <a:pt x="108" y="332"/>
                      <a:pt x="107" y="342"/>
                      <a:pt x="106" y="352"/>
                    </a:cubicBezTo>
                    <a:cubicBezTo>
                      <a:pt x="105" y="361"/>
                      <a:pt x="106" y="370"/>
                      <a:pt x="106" y="379"/>
                    </a:cubicBezTo>
                    <a:cubicBezTo>
                      <a:pt x="106" y="382"/>
                      <a:pt x="105" y="385"/>
                      <a:pt x="105" y="388"/>
                    </a:cubicBezTo>
                    <a:cubicBezTo>
                      <a:pt x="106" y="390"/>
                      <a:pt x="107" y="392"/>
                      <a:pt x="107" y="395"/>
                    </a:cubicBezTo>
                    <a:cubicBezTo>
                      <a:pt x="107" y="398"/>
                      <a:pt x="105" y="401"/>
                      <a:pt x="105" y="405"/>
                    </a:cubicBezTo>
                    <a:cubicBezTo>
                      <a:pt x="105" y="411"/>
                      <a:pt x="106" y="416"/>
                      <a:pt x="106" y="422"/>
                    </a:cubicBezTo>
                    <a:cubicBezTo>
                      <a:pt x="106" y="427"/>
                      <a:pt x="105" y="433"/>
                      <a:pt x="105" y="438"/>
                    </a:cubicBezTo>
                    <a:cubicBezTo>
                      <a:pt x="105" y="444"/>
                      <a:pt x="106" y="453"/>
                      <a:pt x="113" y="454"/>
                    </a:cubicBezTo>
                    <a:cubicBezTo>
                      <a:pt x="127" y="456"/>
                      <a:pt x="126" y="440"/>
                      <a:pt x="126" y="430"/>
                    </a:cubicBezTo>
                    <a:cubicBezTo>
                      <a:pt x="125" y="422"/>
                      <a:pt x="123" y="413"/>
                      <a:pt x="125" y="405"/>
                    </a:cubicBezTo>
                    <a:cubicBezTo>
                      <a:pt x="126" y="398"/>
                      <a:pt x="129" y="391"/>
                      <a:pt x="130" y="384"/>
                    </a:cubicBezTo>
                    <a:cubicBezTo>
                      <a:pt x="131" y="377"/>
                      <a:pt x="130" y="370"/>
                      <a:pt x="131" y="362"/>
                    </a:cubicBezTo>
                    <a:cubicBezTo>
                      <a:pt x="132" y="353"/>
                      <a:pt x="135" y="344"/>
                      <a:pt x="137" y="335"/>
                    </a:cubicBezTo>
                    <a:cubicBezTo>
                      <a:pt x="137" y="328"/>
                      <a:pt x="138" y="321"/>
                      <a:pt x="137" y="315"/>
                    </a:cubicBezTo>
                    <a:cubicBezTo>
                      <a:pt x="136" y="300"/>
                      <a:pt x="137" y="286"/>
                      <a:pt x="141" y="271"/>
                    </a:cubicBezTo>
                    <a:cubicBezTo>
                      <a:pt x="143" y="262"/>
                      <a:pt x="146" y="254"/>
                      <a:pt x="149" y="246"/>
                    </a:cubicBezTo>
                    <a:cubicBezTo>
                      <a:pt x="151" y="239"/>
                      <a:pt x="151" y="231"/>
                      <a:pt x="152" y="224"/>
                    </a:cubicBezTo>
                    <a:cubicBezTo>
                      <a:pt x="152" y="218"/>
                      <a:pt x="152" y="211"/>
                      <a:pt x="154" y="205"/>
                    </a:cubicBezTo>
                    <a:cubicBezTo>
                      <a:pt x="156" y="198"/>
                      <a:pt x="153" y="191"/>
                      <a:pt x="151" y="184"/>
                    </a:cubicBezTo>
                    <a:cubicBezTo>
                      <a:pt x="149" y="177"/>
                      <a:pt x="146" y="170"/>
                      <a:pt x="147" y="162"/>
                    </a:cubicBezTo>
                    <a:cubicBezTo>
                      <a:pt x="147" y="158"/>
                      <a:pt x="147" y="154"/>
                      <a:pt x="148" y="150"/>
                    </a:cubicBezTo>
                    <a:cubicBezTo>
                      <a:pt x="148" y="156"/>
                      <a:pt x="146" y="164"/>
                      <a:pt x="151" y="169"/>
                    </a:cubicBezTo>
                    <a:cubicBezTo>
                      <a:pt x="154" y="173"/>
                      <a:pt x="155" y="177"/>
                      <a:pt x="156" y="182"/>
                    </a:cubicBezTo>
                    <a:cubicBezTo>
                      <a:pt x="157" y="185"/>
                      <a:pt x="157" y="187"/>
                      <a:pt x="159" y="189"/>
                    </a:cubicBezTo>
                    <a:cubicBezTo>
                      <a:pt x="159" y="190"/>
                      <a:pt x="164" y="194"/>
                      <a:pt x="164" y="194"/>
                    </a:cubicBezTo>
                    <a:cubicBezTo>
                      <a:pt x="164" y="194"/>
                      <a:pt x="165" y="319"/>
                      <a:pt x="165" y="319"/>
                    </a:cubicBezTo>
                    <a:cubicBezTo>
                      <a:pt x="165" y="321"/>
                      <a:pt x="162" y="323"/>
                      <a:pt x="162" y="325"/>
                    </a:cubicBezTo>
                    <a:cubicBezTo>
                      <a:pt x="160" y="330"/>
                      <a:pt x="161" y="335"/>
                      <a:pt x="161" y="340"/>
                    </a:cubicBezTo>
                    <a:cubicBezTo>
                      <a:pt x="162" y="346"/>
                      <a:pt x="162" y="351"/>
                      <a:pt x="162" y="357"/>
                    </a:cubicBezTo>
                    <a:cubicBezTo>
                      <a:pt x="162" y="379"/>
                      <a:pt x="160" y="400"/>
                      <a:pt x="160" y="422"/>
                    </a:cubicBezTo>
                    <a:cubicBezTo>
                      <a:pt x="160" y="427"/>
                      <a:pt x="158" y="433"/>
                      <a:pt x="160" y="437"/>
                    </a:cubicBezTo>
                    <a:cubicBezTo>
                      <a:pt x="160" y="439"/>
                      <a:pt x="162" y="441"/>
                      <a:pt x="162" y="442"/>
                    </a:cubicBezTo>
                    <a:cubicBezTo>
                      <a:pt x="162" y="445"/>
                      <a:pt x="163" y="453"/>
                      <a:pt x="166" y="454"/>
                    </a:cubicBezTo>
                    <a:cubicBezTo>
                      <a:pt x="172" y="458"/>
                      <a:pt x="172" y="443"/>
                      <a:pt x="172" y="443"/>
                    </a:cubicBezTo>
                    <a:cubicBezTo>
                      <a:pt x="182" y="444"/>
                      <a:pt x="182" y="444"/>
                      <a:pt x="182" y="444"/>
                    </a:cubicBezTo>
                    <a:cubicBezTo>
                      <a:pt x="184" y="445"/>
                      <a:pt x="184" y="457"/>
                      <a:pt x="189" y="454"/>
                    </a:cubicBezTo>
                    <a:cubicBezTo>
                      <a:pt x="190" y="453"/>
                      <a:pt x="192" y="445"/>
                      <a:pt x="192" y="445"/>
                    </a:cubicBezTo>
                    <a:cubicBezTo>
                      <a:pt x="197" y="445"/>
                      <a:pt x="202" y="445"/>
                      <a:pt x="206" y="445"/>
                    </a:cubicBezTo>
                    <a:cubicBezTo>
                      <a:pt x="213" y="445"/>
                      <a:pt x="217" y="443"/>
                      <a:pt x="218" y="451"/>
                    </a:cubicBezTo>
                    <a:cubicBezTo>
                      <a:pt x="220" y="457"/>
                      <a:pt x="225" y="456"/>
                      <a:pt x="226" y="450"/>
                    </a:cubicBezTo>
                    <a:cubicBezTo>
                      <a:pt x="227" y="449"/>
                      <a:pt x="226" y="441"/>
                      <a:pt x="227" y="441"/>
                    </a:cubicBezTo>
                    <a:cubicBezTo>
                      <a:pt x="227" y="440"/>
                      <a:pt x="236" y="433"/>
                      <a:pt x="236" y="433"/>
                    </a:cubicBezTo>
                    <a:cubicBezTo>
                      <a:pt x="232" y="436"/>
                      <a:pt x="238" y="450"/>
                      <a:pt x="242" y="440"/>
                    </a:cubicBezTo>
                    <a:cubicBezTo>
                      <a:pt x="244" y="437"/>
                      <a:pt x="243" y="432"/>
                      <a:pt x="243" y="428"/>
                    </a:cubicBezTo>
                    <a:cubicBezTo>
                      <a:pt x="243" y="421"/>
                      <a:pt x="248" y="416"/>
                      <a:pt x="250" y="409"/>
                    </a:cubicBezTo>
                    <a:cubicBezTo>
                      <a:pt x="254" y="400"/>
                      <a:pt x="254" y="390"/>
                      <a:pt x="255" y="381"/>
                    </a:cubicBezTo>
                    <a:cubicBezTo>
                      <a:pt x="258" y="365"/>
                      <a:pt x="255" y="342"/>
                      <a:pt x="243" y="330"/>
                    </a:cubicBezTo>
                    <a:cubicBezTo>
                      <a:pt x="240" y="327"/>
                      <a:pt x="240" y="323"/>
                      <a:pt x="237" y="320"/>
                    </a:cubicBezTo>
                    <a:cubicBezTo>
                      <a:pt x="234" y="318"/>
                      <a:pt x="231" y="319"/>
                      <a:pt x="228" y="317"/>
                    </a:cubicBezTo>
                    <a:cubicBezTo>
                      <a:pt x="226" y="315"/>
                      <a:pt x="225" y="312"/>
                      <a:pt x="222" y="312"/>
                    </a:cubicBezTo>
                    <a:cubicBezTo>
                      <a:pt x="214" y="310"/>
                      <a:pt x="206" y="315"/>
                      <a:pt x="199" y="313"/>
                    </a:cubicBezTo>
                    <a:cubicBezTo>
                      <a:pt x="196" y="312"/>
                      <a:pt x="196" y="310"/>
                      <a:pt x="194" y="308"/>
                    </a:cubicBezTo>
                    <a:cubicBezTo>
                      <a:pt x="192" y="306"/>
                      <a:pt x="189" y="305"/>
                      <a:pt x="186" y="307"/>
                    </a:cubicBezTo>
                    <a:cubicBezTo>
                      <a:pt x="183" y="308"/>
                      <a:pt x="182" y="312"/>
                      <a:pt x="179" y="312"/>
                    </a:cubicBezTo>
                    <a:cubicBezTo>
                      <a:pt x="175" y="312"/>
                      <a:pt x="177" y="310"/>
                      <a:pt x="177" y="307"/>
                    </a:cubicBezTo>
                    <a:cubicBezTo>
                      <a:pt x="177" y="304"/>
                      <a:pt x="176" y="300"/>
                      <a:pt x="176" y="297"/>
                    </a:cubicBezTo>
                    <a:cubicBezTo>
                      <a:pt x="177" y="287"/>
                      <a:pt x="176" y="277"/>
                      <a:pt x="175" y="267"/>
                    </a:cubicBezTo>
                    <a:cubicBezTo>
                      <a:pt x="175" y="256"/>
                      <a:pt x="175" y="245"/>
                      <a:pt x="174" y="233"/>
                    </a:cubicBezTo>
                    <a:cubicBezTo>
                      <a:pt x="174" y="224"/>
                      <a:pt x="174" y="215"/>
                      <a:pt x="174" y="206"/>
                    </a:cubicBezTo>
                    <a:cubicBezTo>
                      <a:pt x="173" y="202"/>
                      <a:pt x="173" y="198"/>
                      <a:pt x="173" y="194"/>
                    </a:cubicBezTo>
                    <a:cubicBezTo>
                      <a:pt x="173" y="194"/>
                      <a:pt x="177" y="191"/>
                      <a:pt x="177" y="191"/>
                    </a:cubicBezTo>
                    <a:cubicBezTo>
                      <a:pt x="178" y="189"/>
                      <a:pt x="179" y="187"/>
                      <a:pt x="180" y="186"/>
                    </a:cubicBezTo>
                    <a:cubicBezTo>
                      <a:pt x="182" y="178"/>
                      <a:pt x="175" y="178"/>
                      <a:pt x="173" y="173"/>
                    </a:cubicBezTo>
                    <a:cubicBezTo>
                      <a:pt x="171" y="169"/>
                      <a:pt x="169" y="166"/>
                      <a:pt x="168" y="162"/>
                    </a:cubicBezTo>
                    <a:cubicBezTo>
                      <a:pt x="167" y="159"/>
                      <a:pt x="169" y="155"/>
                      <a:pt x="168" y="152"/>
                    </a:cubicBezTo>
                    <a:cubicBezTo>
                      <a:pt x="167" y="150"/>
                      <a:pt x="165" y="148"/>
                      <a:pt x="165" y="146"/>
                    </a:cubicBezTo>
                    <a:cubicBezTo>
                      <a:pt x="165" y="141"/>
                      <a:pt x="167" y="138"/>
                      <a:pt x="167" y="133"/>
                    </a:cubicBezTo>
                    <a:cubicBezTo>
                      <a:pt x="167" y="129"/>
                      <a:pt x="166" y="124"/>
                      <a:pt x="165" y="120"/>
                    </a:cubicBezTo>
                    <a:cubicBezTo>
                      <a:pt x="164" y="114"/>
                      <a:pt x="164" y="108"/>
                      <a:pt x="164" y="102"/>
                    </a:cubicBezTo>
                    <a:cubicBezTo>
                      <a:pt x="164" y="100"/>
                      <a:pt x="161" y="83"/>
                      <a:pt x="160" y="83"/>
                    </a:cubicBezTo>
                    <a:cubicBezTo>
                      <a:pt x="162" y="83"/>
                      <a:pt x="163" y="86"/>
                      <a:pt x="164" y="88"/>
                    </a:cubicBezTo>
                    <a:cubicBezTo>
                      <a:pt x="163" y="86"/>
                      <a:pt x="166" y="84"/>
                      <a:pt x="165" y="82"/>
                    </a:cubicBezTo>
                    <a:cubicBezTo>
                      <a:pt x="165" y="79"/>
                      <a:pt x="163" y="78"/>
                      <a:pt x="162" y="76"/>
                    </a:cubicBezTo>
                    <a:cubicBezTo>
                      <a:pt x="158" y="73"/>
                      <a:pt x="154" y="71"/>
                      <a:pt x="151" y="67"/>
                    </a:cubicBezTo>
                    <a:cubicBezTo>
                      <a:pt x="153" y="68"/>
                      <a:pt x="158" y="68"/>
                      <a:pt x="159" y="71"/>
                    </a:cubicBezTo>
                    <a:cubicBezTo>
                      <a:pt x="159" y="69"/>
                      <a:pt x="155" y="63"/>
                      <a:pt x="153" y="64"/>
                    </a:cubicBezTo>
                    <a:cubicBezTo>
                      <a:pt x="155" y="63"/>
                      <a:pt x="158" y="64"/>
                      <a:pt x="159" y="63"/>
                    </a:cubicBezTo>
                    <a:cubicBezTo>
                      <a:pt x="158" y="62"/>
                      <a:pt x="156" y="60"/>
                      <a:pt x="154" y="59"/>
                    </a:cubicBezTo>
                    <a:cubicBezTo>
                      <a:pt x="152" y="58"/>
                      <a:pt x="150" y="56"/>
                      <a:pt x="148" y="54"/>
                    </a:cubicBezTo>
                    <a:cubicBezTo>
                      <a:pt x="149" y="54"/>
                      <a:pt x="153" y="54"/>
                      <a:pt x="153" y="53"/>
                    </a:cubicBezTo>
                    <a:cubicBezTo>
                      <a:pt x="155" y="52"/>
                      <a:pt x="152" y="50"/>
                      <a:pt x="151" y="48"/>
                    </a:cubicBezTo>
                    <a:cubicBezTo>
                      <a:pt x="145" y="40"/>
                      <a:pt x="147" y="29"/>
                      <a:pt x="142" y="21"/>
                    </a:cubicBezTo>
                    <a:cubicBezTo>
                      <a:pt x="140" y="17"/>
                      <a:pt x="137" y="12"/>
                      <a:pt x="133" y="9"/>
                    </a:cubicBezTo>
                    <a:cubicBezTo>
                      <a:pt x="125" y="2"/>
                      <a:pt x="117" y="0"/>
                      <a:pt x="109" y="8"/>
                    </a:cubicBezTo>
                    <a:cubicBezTo>
                      <a:pt x="104" y="11"/>
                      <a:pt x="101" y="17"/>
                      <a:pt x="98" y="22"/>
                    </a:cubicBezTo>
                    <a:cubicBezTo>
                      <a:pt x="96" y="26"/>
                      <a:pt x="94" y="30"/>
                      <a:pt x="93" y="34"/>
                    </a:cubicBezTo>
                    <a:cubicBezTo>
                      <a:pt x="92" y="37"/>
                      <a:pt x="92" y="41"/>
                      <a:pt x="90" y="44"/>
                    </a:cubicBezTo>
                    <a:cubicBezTo>
                      <a:pt x="88" y="46"/>
                      <a:pt x="85" y="49"/>
                      <a:pt x="86" y="51"/>
                    </a:cubicBezTo>
                    <a:cubicBezTo>
                      <a:pt x="86" y="51"/>
                      <a:pt x="93" y="44"/>
                      <a:pt x="93" y="45"/>
                    </a:cubicBezTo>
                    <a:cubicBezTo>
                      <a:pt x="94" y="48"/>
                      <a:pt x="91" y="52"/>
                      <a:pt x="90" y="55"/>
                    </a:cubicBezTo>
                    <a:cubicBezTo>
                      <a:pt x="88" y="57"/>
                      <a:pt x="85" y="62"/>
                      <a:pt x="83" y="63"/>
                    </a:cubicBezTo>
                    <a:cubicBezTo>
                      <a:pt x="79" y="65"/>
                      <a:pt x="77" y="65"/>
                      <a:pt x="75" y="68"/>
                    </a:cubicBezTo>
                    <a:cubicBezTo>
                      <a:pt x="72" y="71"/>
                      <a:pt x="70" y="71"/>
                      <a:pt x="67" y="72"/>
                    </a:cubicBezTo>
                    <a:cubicBezTo>
                      <a:pt x="57" y="75"/>
                      <a:pt x="56" y="87"/>
                      <a:pt x="54" y="95"/>
                    </a:cubicBezTo>
                    <a:cubicBezTo>
                      <a:pt x="52" y="105"/>
                      <a:pt x="50" y="115"/>
                      <a:pt x="48" y="125"/>
                    </a:cubicBezTo>
                    <a:cubicBezTo>
                      <a:pt x="47" y="130"/>
                      <a:pt x="45" y="135"/>
                      <a:pt x="43" y="140"/>
                    </a:cubicBezTo>
                    <a:cubicBezTo>
                      <a:pt x="43" y="141"/>
                      <a:pt x="42" y="150"/>
                      <a:pt x="44" y="150"/>
                    </a:cubicBezTo>
                    <a:cubicBezTo>
                      <a:pt x="38" y="151"/>
                      <a:pt x="36" y="154"/>
                      <a:pt x="34" y="160"/>
                    </a:cubicBezTo>
                    <a:cubicBezTo>
                      <a:pt x="33" y="165"/>
                      <a:pt x="31" y="170"/>
                      <a:pt x="29" y="175"/>
                    </a:cubicBezTo>
                    <a:cubicBezTo>
                      <a:pt x="29" y="176"/>
                      <a:pt x="25" y="191"/>
                      <a:pt x="25" y="191"/>
                    </a:cubicBezTo>
                    <a:cubicBezTo>
                      <a:pt x="17" y="192"/>
                      <a:pt x="13" y="200"/>
                      <a:pt x="10" y="207"/>
                    </a:cubicBezTo>
                    <a:cubicBezTo>
                      <a:pt x="8" y="211"/>
                      <a:pt x="7" y="215"/>
                      <a:pt x="5" y="219"/>
                    </a:cubicBezTo>
                    <a:cubicBezTo>
                      <a:pt x="4" y="222"/>
                      <a:pt x="3" y="226"/>
                      <a:pt x="2" y="229"/>
                    </a:cubicBezTo>
                    <a:cubicBezTo>
                      <a:pt x="2" y="231"/>
                      <a:pt x="2" y="233"/>
                      <a:pt x="1" y="235"/>
                    </a:cubicBezTo>
                    <a:cubicBezTo>
                      <a:pt x="1" y="240"/>
                      <a:pt x="0" y="247"/>
                      <a:pt x="2" y="253"/>
                    </a:cubicBezTo>
                    <a:close/>
                    <a:moveTo>
                      <a:pt x="168" y="197"/>
                    </a:moveTo>
                    <a:cubicBezTo>
                      <a:pt x="170" y="197"/>
                      <a:pt x="170" y="197"/>
                      <a:pt x="170" y="197"/>
                    </a:cubicBezTo>
                    <a:cubicBezTo>
                      <a:pt x="172" y="313"/>
                      <a:pt x="172" y="313"/>
                      <a:pt x="172" y="313"/>
                    </a:cubicBezTo>
                    <a:cubicBezTo>
                      <a:pt x="170" y="315"/>
                      <a:pt x="170" y="315"/>
                      <a:pt x="170" y="315"/>
                    </a:cubicBezTo>
                    <a:lnTo>
                      <a:pt x="168" y="197"/>
                    </a:lnTo>
                    <a:close/>
                    <a:moveTo>
                      <a:pt x="66" y="171"/>
                    </a:moveTo>
                    <a:cubicBezTo>
                      <a:pt x="66" y="170"/>
                      <a:pt x="66" y="158"/>
                      <a:pt x="66" y="158"/>
                    </a:cubicBezTo>
                    <a:cubicBezTo>
                      <a:pt x="68" y="164"/>
                      <a:pt x="69" y="169"/>
                      <a:pt x="70" y="175"/>
                    </a:cubicBezTo>
                    <a:cubicBezTo>
                      <a:pt x="70" y="177"/>
                      <a:pt x="72" y="194"/>
                      <a:pt x="74" y="193"/>
                    </a:cubicBezTo>
                    <a:cubicBezTo>
                      <a:pt x="68" y="194"/>
                      <a:pt x="68" y="194"/>
                      <a:pt x="68" y="194"/>
                    </a:cubicBezTo>
                    <a:cubicBezTo>
                      <a:pt x="67" y="184"/>
                      <a:pt x="67" y="184"/>
                      <a:pt x="67" y="184"/>
                    </a:cubicBezTo>
                    <a:cubicBezTo>
                      <a:pt x="67" y="184"/>
                      <a:pt x="66" y="173"/>
                      <a:pt x="66" y="171"/>
                    </a:cubicBezTo>
                    <a:close/>
                    <a:moveTo>
                      <a:pt x="56" y="177"/>
                    </a:moveTo>
                    <a:cubicBezTo>
                      <a:pt x="59" y="171"/>
                      <a:pt x="59" y="171"/>
                      <a:pt x="59" y="171"/>
                    </a:cubicBezTo>
                    <a:cubicBezTo>
                      <a:pt x="61" y="167"/>
                      <a:pt x="61" y="167"/>
                      <a:pt x="61" y="167"/>
                    </a:cubicBezTo>
                    <a:cubicBezTo>
                      <a:pt x="61" y="167"/>
                      <a:pt x="62" y="178"/>
                      <a:pt x="62" y="179"/>
                    </a:cubicBezTo>
                    <a:cubicBezTo>
                      <a:pt x="62" y="180"/>
                      <a:pt x="61" y="190"/>
                      <a:pt x="61" y="190"/>
                    </a:cubicBezTo>
                    <a:cubicBezTo>
                      <a:pt x="62" y="194"/>
                      <a:pt x="62" y="194"/>
                      <a:pt x="62" y="194"/>
                    </a:cubicBezTo>
                    <a:cubicBezTo>
                      <a:pt x="57" y="193"/>
                      <a:pt x="57" y="193"/>
                      <a:pt x="57" y="193"/>
                    </a:cubicBezTo>
                    <a:cubicBezTo>
                      <a:pt x="57" y="193"/>
                      <a:pt x="57" y="186"/>
                      <a:pt x="57" y="185"/>
                    </a:cubicBezTo>
                    <a:cubicBezTo>
                      <a:pt x="57" y="184"/>
                      <a:pt x="56" y="177"/>
                      <a:pt x="56" y="177"/>
                    </a:cubicBezTo>
                    <a:close/>
                    <a:moveTo>
                      <a:pt x="44" y="171"/>
                    </a:moveTo>
                    <a:cubicBezTo>
                      <a:pt x="44" y="169"/>
                      <a:pt x="45" y="156"/>
                      <a:pt x="45" y="156"/>
                    </a:cubicBezTo>
                    <a:cubicBezTo>
                      <a:pt x="50" y="158"/>
                      <a:pt x="54" y="164"/>
                      <a:pt x="59" y="159"/>
                    </a:cubicBezTo>
                    <a:cubicBezTo>
                      <a:pt x="58" y="168"/>
                      <a:pt x="49" y="174"/>
                      <a:pt x="51" y="184"/>
                    </a:cubicBezTo>
                    <a:cubicBezTo>
                      <a:pt x="51" y="185"/>
                      <a:pt x="53" y="192"/>
                      <a:pt x="54" y="192"/>
                    </a:cubicBezTo>
                    <a:cubicBezTo>
                      <a:pt x="54" y="192"/>
                      <a:pt x="45" y="191"/>
                      <a:pt x="45" y="191"/>
                    </a:cubicBezTo>
                    <a:cubicBezTo>
                      <a:pt x="45" y="191"/>
                      <a:pt x="44" y="172"/>
                      <a:pt x="44" y="171"/>
                    </a:cubicBezTo>
                    <a:close/>
                    <a:moveTo>
                      <a:pt x="30" y="191"/>
                    </a:moveTo>
                    <a:cubicBezTo>
                      <a:pt x="32" y="180"/>
                      <a:pt x="35" y="168"/>
                      <a:pt x="39" y="157"/>
                    </a:cubicBezTo>
                    <a:cubicBezTo>
                      <a:pt x="42" y="161"/>
                      <a:pt x="39" y="171"/>
                      <a:pt x="39" y="176"/>
                    </a:cubicBezTo>
                    <a:cubicBezTo>
                      <a:pt x="38" y="181"/>
                      <a:pt x="38" y="186"/>
                      <a:pt x="38" y="191"/>
                    </a:cubicBezTo>
                    <a:lnTo>
                      <a:pt x="30" y="19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endParaRPr lang="en-US" dirty="0">
                  <a:highlight>
                    <a:srgbClr val="FFFF00"/>
                  </a:highlight>
                  <a:latin typeface="Trebuchet MS" panose="020B0603020202020204" pitchFamily="34" charset="0"/>
                </a:endParaRPr>
              </a:p>
            </p:txBody>
          </p:sp>
        </p:grpSp>
      </p:grpSp>
      <p:grpSp>
        <p:nvGrpSpPr>
          <p:cNvPr id="3" name="קבוצה 2">
            <a:extLst>
              <a:ext uri="{FF2B5EF4-FFF2-40B4-BE49-F238E27FC236}">
                <a16:creationId xmlns:a16="http://schemas.microsoft.com/office/drawing/2014/main" id="{02CFA25F-54B2-4BE4-90CA-18AF3B763133}"/>
              </a:ext>
            </a:extLst>
          </p:cNvPr>
          <p:cNvGrpSpPr/>
          <p:nvPr/>
        </p:nvGrpSpPr>
        <p:grpSpPr>
          <a:xfrm>
            <a:off x="738733" y="4368351"/>
            <a:ext cx="5551035" cy="1446384"/>
            <a:chOff x="668274" y="4368351"/>
            <a:chExt cx="5551035" cy="1446384"/>
          </a:xfrm>
        </p:grpSpPr>
        <p:grpSp>
          <p:nvGrpSpPr>
            <p:cNvPr id="453" name="Group 452">
              <a:extLst>
                <a:ext uri="{FF2B5EF4-FFF2-40B4-BE49-F238E27FC236}">
                  <a16:creationId xmlns:a16="http://schemas.microsoft.com/office/drawing/2014/main" id="{C2EFE50E-AED2-427A-AC81-C24920AE82BA}"/>
                </a:ext>
              </a:extLst>
            </p:cNvPr>
            <p:cNvGrpSpPr/>
            <p:nvPr/>
          </p:nvGrpSpPr>
          <p:grpSpPr>
            <a:xfrm>
              <a:off x="668274" y="4750691"/>
              <a:ext cx="5551035" cy="697364"/>
              <a:chOff x="321227" y="2167467"/>
              <a:chExt cx="3970866" cy="982134"/>
            </a:xfrm>
          </p:grpSpPr>
          <p:sp>
            <p:nvSpPr>
              <p:cNvPr id="454" name="Rectangle 453">
                <a:extLst>
                  <a:ext uri="{FF2B5EF4-FFF2-40B4-BE49-F238E27FC236}">
                    <a16:creationId xmlns:a16="http://schemas.microsoft.com/office/drawing/2014/main" id="{C90554F5-E143-4DDD-ADBC-02C54329F057}"/>
                  </a:ext>
                </a:extLst>
              </p:cNvPr>
              <p:cNvSpPr/>
              <p:nvPr/>
            </p:nvSpPr>
            <p:spPr>
              <a:xfrm>
                <a:off x="490560" y="2167467"/>
                <a:ext cx="3632200" cy="982134"/>
              </a:xfrm>
              <a:prstGeom prst="rect">
                <a:avLst/>
              </a:prstGeom>
              <a:solidFill>
                <a:srgbClr val="FFFFFF">
                  <a:lumMod val="85000"/>
                </a:srgbClr>
              </a:solidFill>
              <a:ln w="25400" cap="flat" cmpd="sng" algn="ctr">
                <a:noFill/>
                <a:prstDash val="solid"/>
              </a:ln>
              <a:effectLst/>
            </p:spPr>
            <p:txBody>
              <a:bodyPr rtlCol="0" anchor="ctr"/>
              <a:lstStyle/>
              <a:p>
                <a:pPr marL="0" marR="0" lvl="0" indent="0" algn="ctr" defTabSz="410291" eaLnBrk="1" fontAlgn="auto" latinLnBrk="0" hangingPunct="1">
                  <a:lnSpc>
                    <a:spcPct val="100000"/>
                  </a:lnSpc>
                  <a:spcBef>
                    <a:spcPts val="0"/>
                  </a:spcBef>
                  <a:spcAft>
                    <a:spcPts val="0"/>
                  </a:spcAft>
                  <a:buClrTx/>
                  <a:buSzTx/>
                  <a:buFontTx/>
                  <a:buNone/>
                  <a:tabLst/>
                  <a:defRPr/>
                </a:pPr>
                <a:endParaRPr kumimoji="0" lang="en-ZA" sz="1600" b="0" i="0" u="none" strike="noStrike" kern="0" cap="none" spc="0" normalizeH="0" baseline="0" noProof="0" dirty="0">
                  <a:ln>
                    <a:noFill/>
                  </a:ln>
                  <a:solidFill>
                    <a:srgbClr val="FFFFFF"/>
                  </a:solidFill>
                  <a:effectLst/>
                  <a:highlight>
                    <a:srgbClr val="FFFF00"/>
                  </a:highlight>
                  <a:uLnTx/>
                  <a:uFillTx/>
                  <a:latin typeface="Calibri"/>
                  <a:ea typeface="+mn-ea"/>
                  <a:cs typeface="+mn-cs"/>
                </a:endParaRPr>
              </a:p>
            </p:txBody>
          </p:sp>
          <p:sp>
            <p:nvSpPr>
              <p:cNvPr id="853" name="Rounded Rectangle 9">
                <a:extLst>
                  <a:ext uri="{FF2B5EF4-FFF2-40B4-BE49-F238E27FC236}">
                    <a16:creationId xmlns:a16="http://schemas.microsoft.com/office/drawing/2014/main" id="{1E8C1AEC-6109-47E6-93FE-F355D21EDFF6}"/>
                  </a:ext>
                </a:extLst>
              </p:cNvPr>
              <p:cNvSpPr/>
              <p:nvPr/>
            </p:nvSpPr>
            <p:spPr>
              <a:xfrm>
                <a:off x="321227" y="2302934"/>
                <a:ext cx="3970866" cy="711200"/>
              </a:xfrm>
              <a:prstGeom prst="roundRect">
                <a:avLst>
                  <a:gd name="adj" fmla="val 43334"/>
                </a:avLst>
              </a:prstGeom>
              <a:solidFill>
                <a:srgbClr val="FFC000"/>
              </a:solidFill>
              <a:ln w="25400" cap="flat" cmpd="sng" algn="ctr">
                <a:noFill/>
                <a:prstDash val="solid"/>
              </a:ln>
              <a:effectLst/>
            </p:spPr>
            <p:txBody>
              <a:bodyPr rtlCol="0" anchor="ctr"/>
              <a:lstStyle/>
              <a:p>
                <a:pPr marL="0" marR="0" lvl="0" indent="0" algn="ctr" defTabSz="410291" eaLnBrk="1" fontAlgn="auto" latinLnBrk="0" hangingPunct="1">
                  <a:lnSpc>
                    <a:spcPct val="100000"/>
                  </a:lnSpc>
                  <a:spcBef>
                    <a:spcPts val="0"/>
                  </a:spcBef>
                  <a:spcAft>
                    <a:spcPts val="0"/>
                  </a:spcAft>
                  <a:buClrTx/>
                  <a:buSzTx/>
                  <a:buFontTx/>
                  <a:buNone/>
                  <a:tabLst/>
                  <a:defRPr/>
                </a:pPr>
                <a:endParaRPr kumimoji="0" lang="en-ZA" sz="1600" b="0" i="0" u="none" strike="noStrike" kern="0" cap="none" spc="0" normalizeH="0" baseline="0" noProof="0" dirty="0">
                  <a:ln>
                    <a:noFill/>
                  </a:ln>
                  <a:solidFill>
                    <a:srgbClr val="FFFFFF"/>
                  </a:solidFill>
                  <a:effectLst/>
                  <a:highlight>
                    <a:srgbClr val="FFFF00"/>
                  </a:highlight>
                  <a:uLnTx/>
                  <a:uFillTx/>
                  <a:latin typeface="Calibri"/>
                  <a:ea typeface="+mn-ea"/>
                  <a:cs typeface="+mn-cs"/>
                </a:endParaRPr>
              </a:p>
            </p:txBody>
          </p:sp>
          <p:sp>
            <p:nvSpPr>
              <p:cNvPr id="863" name="Rectangle 862">
                <a:extLst>
                  <a:ext uri="{FF2B5EF4-FFF2-40B4-BE49-F238E27FC236}">
                    <a16:creationId xmlns:a16="http://schemas.microsoft.com/office/drawing/2014/main" id="{DBF591EA-0D87-451A-B28B-353DB889F544}"/>
                  </a:ext>
                </a:extLst>
              </p:cNvPr>
              <p:cNvSpPr/>
              <p:nvPr/>
            </p:nvSpPr>
            <p:spPr>
              <a:xfrm>
                <a:off x="812293" y="2167467"/>
                <a:ext cx="2971800" cy="423333"/>
              </a:xfrm>
              <a:prstGeom prst="rect">
                <a:avLst/>
              </a:prstGeom>
              <a:solidFill>
                <a:srgbClr val="FFFFFF">
                  <a:lumMod val="95000"/>
                </a:srgbClr>
              </a:solidFill>
              <a:ln w="25400" cap="flat" cmpd="sng" algn="ctr">
                <a:noFill/>
                <a:prstDash val="solid"/>
              </a:ln>
              <a:effectLst/>
            </p:spPr>
            <p:txBody>
              <a:bodyPr rtlCol="0" anchor="ctr"/>
              <a:lstStyle/>
              <a:p>
                <a:pPr marL="0" marR="0" lvl="0" indent="0" algn="ctr" defTabSz="410291" eaLnBrk="1" fontAlgn="auto" latinLnBrk="0" hangingPunct="1">
                  <a:lnSpc>
                    <a:spcPct val="100000"/>
                  </a:lnSpc>
                  <a:spcBef>
                    <a:spcPts val="0"/>
                  </a:spcBef>
                  <a:spcAft>
                    <a:spcPts val="0"/>
                  </a:spcAft>
                  <a:buClrTx/>
                  <a:buSzTx/>
                  <a:buFontTx/>
                  <a:buNone/>
                  <a:tabLst/>
                  <a:defRPr/>
                </a:pPr>
                <a:endParaRPr kumimoji="0" lang="en-ZA" sz="1600" b="0" i="0" u="none" strike="noStrike" kern="0" cap="none" spc="0" normalizeH="0" baseline="0" noProof="0" dirty="0">
                  <a:ln>
                    <a:noFill/>
                  </a:ln>
                  <a:solidFill>
                    <a:srgbClr val="FFFFFF"/>
                  </a:solidFill>
                  <a:effectLst/>
                  <a:highlight>
                    <a:srgbClr val="FFFF00"/>
                  </a:highlight>
                  <a:uLnTx/>
                  <a:uFillTx/>
                  <a:latin typeface="Calibri"/>
                  <a:ea typeface="+mn-ea"/>
                  <a:cs typeface="+mn-cs"/>
                </a:endParaRPr>
              </a:p>
            </p:txBody>
          </p:sp>
          <p:sp>
            <p:nvSpPr>
              <p:cNvPr id="864" name="Rectangle 863">
                <a:extLst>
                  <a:ext uri="{FF2B5EF4-FFF2-40B4-BE49-F238E27FC236}">
                    <a16:creationId xmlns:a16="http://schemas.microsoft.com/office/drawing/2014/main" id="{0859A462-8133-48EF-AE0D-8864E14C7F76}"/>
                  </a:ext>
                </a:extLst>
              </p:cNvPr>
              <p:cNvSpPr/>
              <p:nvPr/>
            </p:nvSpPr>
            <p:spPr>
              <a:xfrm>
                <a:off x="812293" y="2590800"/>
                <a:ext cx="2971800" cy="558801"/>
              </a:xfrm>
              <a:prstGeom prst="rect">
                <a:avLst/>
              </a:prstGeom>
              <a:solidFill>
                <a:srgbClr val="FFFFFF">
                  <a:lumMod val="85000"/>
                </a:srgbClr>
              </a:solidFill>
              <a:ln w="25400" cap="flat" cmpd="sng" algn="ctr">
                <a:noFill/>
                <a:prstDash val="solid"/>
              </a:ln>
              <a:effectLst/>
            </p:spPr>
            <p:txBody>
              <a:bodyPr rtlCol="0" anchor="ctr"/>
              <a:lstStyle/>
              <a:p>
                <a:pPr marL="0" marR="0" lvl="0" indent="0" algn="ctr" defTabSz="410291" eaLnBrk="1" fontAlgn="auto" latinLnBrk="0" hangingPunct="1">
                  <a:lnSpc>
                    <a:spcPct val="100000"/>
                  </a:lnSpc>
                  <a:spcBef>
                    <a:spcPts val="0"/>
                  </a:spcBef>
                  <a:spcAft>
                    <a:spcPts val="0"/>
                  </a:spcAft>
                  <a:buClrTx/>
                  <a:buSzTx/>
                  <a:buFontTx/>
                  <a:buNone/>
                  <a:tabLst/>
                  <a:defRPr/>
                </a:pPr>
                <a:endParaRPr kumimoji="0" lang="en-ZA" sz="1600" b="0" i="0" u="none" strike="noStrike" kern="0" cap="none" spc="0" normalizeH="0" baseline="0" noProof="0" dirty="0">
                  <a:ln>
                    <a:noFill/>
                  </a:ln>
                  <a:solidFill>
                    <a:srgbClr val="FFFFFF"/>
                  </a:solidFill>
                  <a:effectLst/>
                  <a:highlight>
                    <a:srgbClr val="FFFF00"/>
                  </a:highlight>
                  <a:uLnTx/>
                  <a:uFillTx/>
                  <a:latin typeface="Calibri"/>
                  <a:ea typeface="+mn-ea"/>
                  <a:cs typeface="+mn-cs"/>
                </a:endParaRPr>
              </a:p>
            </p:txBody>
          </p:sp>
        </p:grpSp>
        <p:grpSp>
          <p:nvGrpSpPr>
            <p:cNvPr id="866" name="Group 865">
              <a:extLst>
                <a:ext uri="{FF2B5EF4-FFF2-40B4-BE49-F238E27FC236}">
                  <a16:creationId xmlns:a16="http://schemas.microsoft.com/office/drawing/2014/main" id="{8EAA20AF-3FAD-4EBB-B0DB-80B3F365336F}"/>
                </a:ext>
              </a:extLst>
            </p:cNvPr>
            <p:cNvGrpSpPr/>
            <p:nvPr/>
          </p:nvGrpSpPr>
          <p:grpSpPr>
            <a:xfrm>
              <a:off x="2705808" y="4368351"/>
              <a:ext cx="1446384" cy="1446384"/>
              <a:chOff x="-711617" y="294223"/>
              <a:chExt cx="1274644" cy="1274644"/>
            </a:xfrm>
          </p:grpSpPr>
          <p:sp>
            <p:nvSpPr>
              <p:cNvPr id="867" name="Oval 866">
                <a:extLst>
                  <a:ext uri="{FF2B5EF4-FFF2-40B4-BE49-F238E27FC236}">
                    <a16:creationId xmlns:a16="http://schemas.microsoft.com/office/drawing/2014/main" id="{AE56D5DA-F3A2-4557-BAC3-E3F127E03772}"/>
                  </a:ext>
                </a:extLst>
              </p:cNvPr>
              <p:cNvSpPr/>
              <p:nvPr/>
            </p:nvSpPr>
            <p:spPr>
              <a:xfrm>
                <a:off x="-711617" y="294223"/>
                <a:ext cx="1274644" cy="1274644"/>
              </a:xfrm>
              <a:prstGeom prst="ellipse">
                <a:avLst/>
              </a:prstGeom>
              <a:solidFill>
                <a:srgbClr val="FFC000"/>
              </a:solidFill>
              <a:ln w="25400" cap="flat" cmpd="sng" algn="ctr">
                <a:solidFill>
                  <a:srgbClr val="FFFFFF"/>
                </a:solidFill>
                <a:prstDash val="solid"/>
              </a:ln>
              <a:effectLst/>
            </p:spPr>
            <p:txBody>
              <a:bodyPr rtlCol="0" anchor="ctr"/>
              <a:lstStyle/>
              <a:p>
                <a:pPr marL="0" marR="0" lvl="0" indent="0" algn="ctr" defTabSz="410291" eaLnBrk="1" fontAlgn="auto" latinLnBrk="0" hangingPunct="1">
                  <a:lnSpc>
                    <a:spcPct val="100000"/>
                  </a:lnSpc>
                  <a:spcBef>
                    <a:spcPts val="0"/>
                  </a:spcBef>
                  <a:spcAft>
                    <a:spcPts val="0"/>
                  </a:spcAft>
                  <a:buClrTx/>
                  <a:buSzTx/>
                  <a:buFontTx/>
                  <a:buNone/>
                  <a:tabLst/>
                  <a:defRPr/>
                </a:pPr>
                <a:endParaRPr kumimoji="0" lang="en-ZA" sz="1600" b="0" i="0" u="none" strike="noStrike" kern="0" cap="none" spc="0" normalizeH="0" baseline="0" noProof="0" dirty="0">
                  <a:ln>
                    <a:noFill/>
                  </a:ln>
                  <a:solidFill>
                    <a:srgbClr val="FFFFFF"/>
                  </a:solidFill>
                  <a:effectLst/>
                  <a:highlight>
                    <a:srgbClr val="FFFF00"/>
                  </a:highlight>
                  <a:uLnTx/>
                  <a:uFillTx/>
                  <a:latin typeface="Calibri"/>
                  <a:ea typeface="+mn-ea"/>
                  <a:cs typeface="+mn-cs"/>
                </a:endParaRPr>
              </a:p>
            </p:txBody>
          </p:sp>
          <p:sp>
            <p:nvSpPr>
              <p:cNvPr id="868" name="Oval 867">
                <a:extLst>
                  <a:ext uri="{FF2B5EF4-FFF2-40B4-BE49-F238E27FC236}">
                    <a16:creationId xmlns:a16="http://schemas.microsoft.com/office/drawing/2014/main" id="{09D62E84-6CF2-4404-9472-05F3806E55BA}"/>
                  </a:ext>
                </a:extLst>
              </p:cNvPr>
              <p:cNvSpPr/>
              <p:nvPr/>
            </p:nvSpPr>
            <p:spPr>
              <a:xfrm>
                <a:off x="-531495" y="474345"/>
                <a:ext cx="914400" cy="914400"/>
              </a:xfrm>
              <a:prstGeom prst="ellipse">
                <a:avLst/>
              </a:prstGeom>
              <a:solidFill>
                <a:srgbClr val="FFFFFF"/>
              </a:solidFill>
              <a:ln w="25400" cap="flat" cmpd="sng" algn="ctr">
                <a:noFill/>
                <a:prstDash val="solid"/>
              </a:ln>
              <a:effectLst/>
            </p:spPr>
            <p:txBody>
              <a:bodyPr rtlCol="0" anchor="ctr"/>
              <a:lstStyle/>
              <a:p>
                <a:pPr marL="0" marR="0" lvl="0" indent="0" algn="ctr" defTabSz="410291" eaLnBrk="1" fontAlgn="auto" latinLnBrk="0" hangingPunct="1">
                  <a:lnSpc>
                    <a:spcPct val="100000"/>
                  </a:lnSpc>
                  <a:spcBef>
                    <a:spcPts val="0"/>
                  </a:spcBef>
                  <a:spcAft>
                    <a:spcPts val="0"/>
                  </a:spcAft>
                  <a:buClrTx/>
                  <a:buSzTx/>
                  <a:buFontTx/>
                  <a:buNone/>
                  <a:tabLst/>
                  <a:defRPr/>
                </a:pPr>
                <a:endParaRPr kumimoji="0" lang="en-ZA" sz="1600" b="0" i="0" u="none" strike="noStrike" kern="0" cap="none" spc="0" normalizeH="0" baseline="0" noProof="0" dirty="0">
                  <a:ln>
                    <a:noFill/>
                  </a:ln>
                  <a:solidFill>
                    <a:srgbClr val="FFFFFF"/>
                  </a:solidFill>
                  <a:effectLst/>
                  <a:highlight>
                    <a:srgbClr val="FFFF00"/>
                  </a:highlight>
                  <a:uLnTx/>
                  <a:uFillTx/>
                  <a:latin typeface="Calibri"/>
                  <a:ea typeface="+mn-ea"/>
                  <a:cs typeface="+mn-cs"/>
                </a:endParaRPr>
              </a:p>
            </p:txBody>
          </p:sp>
        </p:grpSp>
        <p:sp>
          <p:nvSpPr>
            <p:cNvPr id="975" name="Freeform 153">
              <a:extLst>
                <a:ext uri="{FF2B5EF4-FFF2-40B4-BE49-F238E27FC236}">
                  <a16:creationId xmlns:a16="http://schemas.microsoft.com/office/drawing/2014/main" id="{6B39E7E3-B059-46B9-8F91-038141DD6E9B}"/>
                </a:ext>
              </a:extLst>
            </p:cNvPr>
            <p:cNvSpPr/>
            <p:nvPr/>
          </p:nvSpPr>
          <p:spPr>
            <a:xfrm rot="19986711">
              <a:off x="3067215" y="4827291"/>
              <a:ext cx="549387" cy="640253"/>
            </a:xfrm>
            <a:custGeom>
              <a:avLst/>
              <a:gdLst>
                <a:gd name="connsiteX0" fmla="*/ 617653 w 856803"/>
                <a:gd name="connsiteY0" fmla="*/ 702035 h 998513"/>
                <a:gd name="connsiteX1" fmla="*/ 604871 w 856803"/>
                <a:gd name="connsiteY1" fmla="*/ 707749 h 998513"/>
                <a:gd name="connsiteX2" fmla="*/ 607815 w 856803"/>
                <a:gd name="connsiteY2" fmla="*/ 721436 h 998513"/>
                <a:gd name="connsiteX3" fmla="*/ 749349 w 856803"/>
                <a:gd name="connsiteY3" fmla="*/ 793204 h 998513"/>
                <a:gd name="connsiteX4" fmla="*/ 762131 w 856803"/>
                <a:gd name="connsiteY4" fmla="*/ 787490 h 998513"/>
                <a:gd name="connsiteX5" fmla="*/ 759187 w 856803"/>
                <a:gd name="connsiteY5" fmla="*/ 773803 h 998513"/>
                <a:gd name="connsiteX6" fmla="*/ 344520 w 856803"/>
                <a:gd name="connsiteY6" fmla="*/ 385436 h 998513"/>
                <a:gd name="connsiteX7" fmla="*/ 388281 w 856803"/>
                <a:gd name="connsiteY7" fmla="*/ 509254 h 998513"/>
                <a:gd name="connsiteX8" fmla="*/ 274617 w 856803"/>
                <a:gd name="connsiteY8" fmla="*/ 607340 h 998513"/>
                <a:gd name="connsiteX9" fmla="*/ 32343 w 856803"/>
                <a:gd name="connsiteY9" fmla="*/ 671356 h 998513"/>
                <a:gd name="connsiteX10" fmla="*/ 14439 w 856803"/>
                <a:gd name="connsiteY10" fmla="*/ 599988 h 998513"/>
                <a:gd name="connsiteX11" fmla="*/ 232562 w 856803"/>
                <a:gd name="connsiteY11" fmla="*/ 528645 h 998513"/>
                <a:gd name="connsiteX12" fmla="*/ 752985 w 856803"/>
                <a:gd name="connsiteY12" fmla="*/ 538292 h 998513"/>
                <a:gd name="connsiteX13" fmla="*/ 707309 w 856803"/>
                <a:gd name="connsiteY13" fmla="*/ 628371 h 998513"/>
                <a:gd name="connsiteX14" fmla="*/ 765631 w 856803"/>
                <a:gd name="connsiteY14" fmla="*/ 657944 h 998513"/>
                <a:gd name="connsiteX15" fmla="*/ 811307 w 856803"/>
                <a:gd name="connsiteY15" fmla="*/ 567865 h 998513"/>
                <a:gd name="connsiteX16" fmla="*/ 780349 w 856803"/>
                <a:gd name="connsiteY16" fmla="*/ 515583 h 998513"/>
                <a:gd name="connsiteX17" fmla="*/ 844080 w 856803"/>
                <a:gd name="connsiteY17" fmla="*/ 547899 h 998513"/>
                <a:gd name="connsiteX18" fmla="*/ 848497 w 856803"/>
                <a:gd name="connsiteY18" fmla="*/ 568431 h 998513"/>
                <a:gd name="connsiteX19" fmla="*/ 829324 w 856803"/>
                <a:gd name="connsiteY19" fmla="*/ 577001 h 998513"/>
                <a:gd name="connsiteX20" fmla="*/ 827033 w 856803"/>
                <a:gd name="connsiteY20" fmla="*/ 575839 h 998513"/>
                <a:gd name="connsiteX21" fmla="*/ 781357 w 856803"/>
                <a:gd name="connsiteY21" fmla="*/ 665918 h 998513"/>
                <a:gd name="connsiteX22" fmla="*/ 842947 w 856803"/>
                <a:gd name="connsiteY22" fmla="*/ 697148 h 998513"/>
                <a:gd name="connsiteX23" fmla="*/ 847548 w 856803"/>
                <a:gd name="connsiteY23" fmla="*/ 718537 h 998513"/>
                <a:gd name="connsiteX24" fmla="*/ 712624 w 856803"/>
                <a:gd name="connsiteY24" fmla="*/ 984623 h 998513"/>
                <a:gd name="connsiteX25" fmla="*/ 692650 w 856803"/>
                <a:gd name="connsiteY25" fmla="*/ 993551 h 998513"/>
                <a:gd name="connsiteX26" fmla="*/ 662592 w 856803"/>
                <a:gd name="connsiteY26" fmla="*/ 978310 h 998513"/>
                <a:gd name="connsiteX27" fmla="*/ 657294 w 856803"/>
                <a:gd name="connsiteY27" fmla="*/ 988758 h 998513"/>
                <a:gd name="connsiteX28" fmla="*/ 638121 w 856803"/>
                <a:gd name="connsiteY28" fmla="*/ 997328 h 998513"/>
                <a:gd name="connsiteX29" fmla="*/ 633705 w 856803"/>
                <a:gd name="connsiteY29" fmla="*/ 976797 h 998513"/>
                <a:gd name="connsiteX30" fmla="*/ 639003 w 856803"/>
                <a:gd name="connsiteY30" fmla="*/ 966348 h 998513"/>
                <a:gd name="connsiteX31" fmla="*/ 531542 w 856803"/>
                <a:gd name="connsiteY31" fmla="*/ 911858 h 998513"/>
                <a:gd name="connsiteX32" fmla="*/ 526244 w 856803"/>
                <a:gd name="connsiteY32" fmla="*/ 922306 h 998513"/>
                <a:gd name="connsiteX33" fmla="*/ 507071 w 856803"/>
                <a:gd name="connsiteY33" fmla="*/ 930876 h 998513"/>
                <a:gd name="connsiteX34" fmla="*/ 502655 w 856803"/>
                <a:gd name="connsiteY34" fmla="*/ 910345 h 998513"/>
                <a:gd name="connsiteX35" fmla="*/ 507953 w 856803"/>
                <a:gd name="connsiteY35" fmla="*/ 899897 h 998513"/>
                <a:gd name="connsiteX36" fmla="*/ 479695 w 856803"/>
                <a:gd name="connsiteY36" fmla="*/ 885568 h 998513"/>
                <a:gd name="connsiteX37" fmla="*/ 475095 w 856803"/>
                <a:gd name="connsiteY37" fmla="*/ 864179 h 998513"/>
                <a:gd name="connsiteX38" fmla="*/ 610018 w 856803"/>
                <a:gd name="connsiteY38" fmla="*/ 598094 h 998513"/>
                <a:gd name="connsiteX39" fmla="*/ 629992 w 856803"/>
                <a:gd name="connsiteY39" fmla="*/ 589165 h 998513"/>
                <a:gd name="connsiteX40" fmla="*/ 691583 w 856803"/>
                <a:gd name="connsiteY40" fmla="*/ 620396 h 998513"/>
                <a:gd name="connsiteX41" fmla="*/ 737260 w 856803"/>
                <a:gd name="connsiteY41" fmla="*/ 530318 h 998513"/>
                <a:gd name="connsiteX42" fmla="*/ 734968 w 856803"/>
                <a:gd name="connsiteY42" fmla="*/ 529156 h 998513"/>
                <a:gd name="connsiteX43" fmla="*/ 728789 w 856803"/>
                <a:gd name="connsiteY43" fmla="*/ 520665 h 998513"/>
                <a:gd name="connsiteX44" fmla="*/ 729079 w 856803"/>
                <a:gd name="connsiteY44" fmla="*/ 518685 h 998513"/>
                <a:gd name="connsiteX45" fmla="*/ 735365 w 856803"/>
                <a:gd name="connsiteY45" fmla="*/ 523510 h 998513"/>
                <a:gd name="connsiteX46" fmla="*/ 742543 w 856803"/>
                <a:gd name="connsiteY46" fmla="*/ 528251 h 998513"/>
                <a:gd name="connsiteX47" fmla="*/ 771568 w 856803"/>
                <a:gd name="connsiteY47" fmla="*/ 526372 h 998513"/>
                <a:gd name="connsiteX48" fmla="*/ 648100 w 856803"/>
                <a:gd name="connsiteY48" fmla="*/ 116467 h 998513"/>
                <a:gd name="connsiteX49" fmla="*/ 707161 w 856803"/>
                <a:gd name="connsiteY49" fmla="*/ 193951 h 998513"/>
                <a:gd name="connsiteX50" fmla="*/ 692392 w 856803"/>
                <a:gd name="connsiteY50" fmla="*/ 378244 h 998513"/>
                <a:gd name="connsiteX51" fmla="*/ 777438 w 856803"/>
                <a:gd name="connsiteY51" fmla="*/ 485296 h 998513"/>
                <a:gd name="connsiteX52" fmla="*/ 782503 w 856803"/>
                <a:gd name="connsiteY52" fmla="*/ 512938 h 998513"/>
                <a:gd name="connsiteX53" fmla="*/ 780349 w 856803"/>
                <a:gd name="connsiteY53" fmla="*/ 515583 h 998513"/>
                <a:gd name="connsiteX54" fmla="*/ 749724 w 856803"/>
                <a:gd name="connsiteY54" fmla="*/ 500054 h 998513"/>
                <a:gd name="connsiteX55" fmla="*/ 730551 w 856803"/>
                <a:gd name="connsiteY55" fmla="*/ 508624 h 998513"/>
                <a:gd name="connsiteX56" fmla="*/ 729079 w 856803"/>
                <a:gd name="connsiteY56" fmla="*/ 518685 h 998513"/>
                <a:gd name="connsiteX57" fmla="*/ 721890 w 856803"/>
                <a:gd name="connsiteY57" fmla="*/ 513168 h 998513"/>
                <a:gd name="connsiteX58" fmla="*/ 624220 w 856803"/>
                <a:gd name="connsiteY58" fmla="*/ 409242 h 998513"/>
                <a:gd name="connsiteX59" fmla="*/ 609751 w 856803"/>
                <a:gd name="connsiteY59" fmla="*/ 308473 h 998513"/>
                <a:gd name="connsiteX60" fmla="*/ 503415 w 856803"/>
                <a:gd name="connsiteY60" fmla="*/ 382409 h 998513"/>
                <a:gd name="connsiteX61" fmla="*/ 536835 w 856803"/>
                <a:gd name="connsiteY61" fmla="*/ 600973 h 998513"/>
                <a:gd name="connsiteX62" fmla="*/ 428712 w 856803"/>
                <a:gd name="connsiteY62" fmla="*/ 875621 h 998513"/>
                <a:gd name="connsiteX63" fmla="*/ 362819 w 856803"/>
                <a:gd name="connsiteY63" fmla="*/ 850404 h 998513"/>
                <a:gd name="connsiteX64" fmla="*/ 434908 w 856803"/>
                <a:gd name="connsiteY64" fmla="*/ 588629 h 998513"/>
                <a:gd name="connsiteX65" fmla="*/ 361857 w 856803"/>
                <a:gd name="connsiteY65" fmla="*/ 325383 h 998513"/>
                <a:gd name="connsiteX66" fmla="*/ 648100 w 856803"/>
                <a:gd name="connsiteY66" fmla="*/ 116467 h 998513"/>
                <a:gd name="connsiteX67" fmla="*/ 576075 w 856803"/>
                <a:gd name="connsiteY67" fmla="*/ 19295 h 998513"/>
                <a:gd name="connsiteX68" fmla="*/ 633888 w 856803"/>
                <a:gd name="connsiteY68" fmla="*/ 86311 h 998513"/>
                <a:gd name="connsiteX69" fmla="*/ 333962 w 856803"/>
                <a:gd name="connsiteY69" fmla="*/ 286650 h 998513"/>
                <a:gd name="connsiteX70" fmla="*/ 314615 w 856803"/>
                <a:gd name="connsiteY70" fmla="*/ 262779 h 998513"/>
                <a:gd name="connsiteX71" fmla="*/ 307049 w 856803"/>
                <a:gd name="connsiteY71" fmla="*/ 256804 h 998513"/>
                <a:gd name="connsiteX72" fmla="*/ 276783 w 856803"/>
                <a:gd name="connsiteY72" fmla="*/ 332990 h 998513"/>
                <a:gd name="connsiteX73" fmla="*/ 240234 w 856803"/>
                <a:gd name="connsiteY73" fmla="*/ 330066 h 998513"/>
                <a:gd name="connsiteX74" fmla="*/ 300118 w 856803"/>
                <a:gd name="connsiteY74" fmla="*/ 251330 h 998513"/>
                <a:gd name="connsiteX75" fmla="*/ 292595 w 856803"/>
                <a:gd name="connsiteY75" fmla="*/ 245389 h 998513"/>
                <a:gd name="connsiteX76" fmla="*/ 284216 w 856803"/>
                <a:gd name="connsiteY76" fmla="*/ 236845 h 998513"/>
                <a:gd name="connsiteX77" fmla="*/ 218188 w 856803"/>
                <a:gd name="connsiteY77" fmla="*/ 295150 h 998513"/>
                <a:gd name="connsiteX78" fmla="*/ 186913 w 856803"/>
                <a:gd name="connsiteY78" fmla="*/ 276013 h 998513"/>
                <a:gd name="connsiteX79" fmla="*/ 278905 w 856803"/>
                <a:gd name="connsiteY79" fmla="*/ 231430 h 998513"/>
                <a:gd name="connsiteX80" fmla="*/ 271458 w 856803"/>
                <a:gd name="connsiteY80" fmla="*/ 223837 h 998513"/>
                <a:gd name="connsiteX81" fmla="*/ 254756 w 856803"/>
                <a:gd name="connsiteY81" fmla="*/ 187477 h 998513"/>
                <a:gd name="connsiteX82" fmla="*/ 481367 w 856803"/>
                <a:gd name="connsiteY82" fmla="*/ 2416 h 998513"/>
                <a:gd name="connsiteX83" fmla="*/ 576075 w 856803"/>
                <a:gd name="connsiteY83" fmla="*/ 19295 h 998513"/>
                <a:gd name="connsiteX84" fmla="*/ 816639 w 856803"/>
                <a:gd name="connsiteY84" fmla="*/ 27789 h 998513"/>
                <a:gd name="connsiteX85" fmla="*/ 848863 w 856803"/>
                <a:gd name="connsiteY85" fmla="*/ 126313 h 998513"/>
                <a:gd name="connsiteX86" fmla="*/ 750340 w 856803"/>
                <a:gd name="connsiteY86" fmla="*/ 158537 h 998513"/>
                <a:gd name="connsiteX87" fmla="*/ 718114 w 856803"/>
                <a:gd name="connsiteY87" fmla="*/ 60014 h 998513"/>
                <a:gd name="connsiteX88" fmla="*/ 816639 w 856803"/>
                <a:gd name="connsiteY88" fmla="*/ 27789 h 99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856803" h="998513">
                  <a:moveTo>
                    <a:pt x="617653" y="702035"/>
                  </a:moveTo>
                  <a:cubicBezTo>
                    <a:pt x="613310" y="699833"/>
                    <a:pt x="607588" y="702391"/>
                    <a:pt x="604871" y="707749"/>
                  </a:cubicBezTo>
                  <a:cubicBezTo>
                    <a:pt x="602155" y="713106"/>
                    <a:pt x="603473" y="719234"/>
                    <a:pt x="607815" y="721436"/>
                  </a:cubicBezTo>
                  <a:lnTo>
                    <a:pt x="749349" y="793204"/>
                  </a:lnTo>
                  <a:cubicBezTo>
                    <a:pt x="753692" y="795406"/>
                    <a:pt x="759415" y="792847"/>
                    <a:pt x="762131" y="787490"/>
                  </a:cubicBezTo>
                  <a:cubicBezTo>
                    <a:pt x="764848" y="782133"/>
                    <a:pt x="763530" y="776005"/>
                    <a:pt x="759187" y="773803"/>
                  </a:cubicBezTo>
                  <a:close/>
                  <a:moveTo>
                    <a:pt x="344520" y="385436"/>
                  </a:moveTo>
                  <a:lnTo>
                    <a:pt x="388281" y="509254"/>
                  </a:lnTo>
                  <a:cubicBezTo>
                    <a:pt x="351030" y="545004"/>
                    <a:pt x="313080" y="588596"/>
                    <a:pt x="274617" y="607340"/>
                  </a:cubicBezTo>
                  <a:lnTo>
                    <a:pt x="32343" y="671356"/>
                  </a:lnTo>
                  <a:cubicBezTo>
                    <a:pt x="1068" y="652219"/>
                    <a:pt x="-12540" y="630566"/>
                    <a:pt x="14439" y="599988"/>
                  </a:cubicBezTo>
                  <a:lnTo>
                    <a:pt x="232562" y="528645"/>
                  </a:lnTo>
                  <a:close/>
                  <a:moveTo>
                    <a:pt x="752985" y="538292"/>
                  </a:moveTo>
                  <a:lnTo>
                    <a:pt x="707309" y="628371"/>
                  </a:lnTo>
                  <a:lnTo>
                    <a:pt x="765631" y="657944"/>
                  </a:lnTo>
                  <a:lnTo>
                    <a:pt x="811307" y="567865"/>
                  </a:lnTo>
                  <a:close/>
                  <a:moveTo>
                    <a:pt x="780349" y="515583"/>
                  </a:moveTo>
                  <a:lnTo>
                    <a:pt x="844080" y="547899"/>
                  </a:lnTo>
                  <a:cubicBezTo>
                    <a:pt x="850594" y="551202"/>
                    <a:pt x="852571" y="560395"/>
                    <a:pt x="848497" y="568431"/>
                  </a:cubicBezTo>
                  <a:cubicBezTo>
                    <a:pt x="844422" y="576467"/>
                    <a:pt x="835838" y="580304"/>
                    <a:pt x="829324" y="577001"/>
                  </a:cubicBezTo>
                  <a:lnTo>
                    <a:pt x="827033" y="575839"/>
                  </a:lnTo>
                  <a:lnTo>
                    <a:pt x="781357" y="665918"/>
                  </a:lnTo>
                  <a:lnTo>
                    <a:pt x="842947" y="697148"/>
                  </a:lnTo>
                  <a:cubicBezTo>
                    <a:pt x="849734" y="700589"/>
                    <a:pt x="851793" y="710165"/>
                    <a:pt x="847548" y="718537"/>
                  </a:cubicBezTo>
                  <a:lnTo>
                    <a:pt x="712624" y="984623"/>
                  </a:lnTo>
                  <a:cubicBezTo>
                    <a:pt x="708379" y="992995"/>
                    <a:pt x="699437" y="996992"/>
                    <a:pt x="692650" y="993551"/>
                  </a:cubicBezTo>
                  <a:lnTo>
                    <a:pt x="662592" y="978310"/>
                  </a:lnTo>
                  <a:lnTo>
                    <a:pt x="657294" y="988758"/>
                  </a:lnTo>
                  <a:cubicBezTo>
                    <a:pt x="653220" y="996794"/>
                    <a:pt x="644635" y="1000631"/>
                    <a:pt x="638121" y="997328"/>
                  </a:cubicBezTo>
                  <a:cubicBezTo>
                    <a:pt x="631608" y="994025"/>
                    <a:pt x="629630" y="984832"/>
                    <a:pt x="633705" y="976797"/>
                  </a:cubicBezTo>
                  <a:lnTo>
                    <a:pt x="639003" y="966348"/>
                  </a:lnTo>
                  <a:lnTo>
                    <a:pt x="531542" y="911858"/>
                  </a:lnTo>
                  <a:lnTo>
                    <a:pt x="526244" y="922306"/>
                  </a:lnTo>
                  <a:cubicBezTo>
                    <a:pt x="522169" y="930342"/>
                    <a:pt x="513585" y="934179"/>
                    <a:pt x="507071" y="930876"/>
                  </a:cubicBezTo>
                  <a:cubicBezTo>
                    <a:pt x="500557" y="927573"/>
                    <a:pt x="498580" y="918381"/>
                    <a:pt x="502655" y="910345"/>
                  </a:cubicBezTo>
                  <a:lnTo>
                    <a:pt x="507953" y="899897"/>
                  </a:lnTo>
                  <a:lnTo>
                    <a:pt x="479695" y="885568"/>
                  </a:lnTo>
                  <a:cubicBezTo>
                    <a:pt x="472909" y="882127"/>
                    <a:pt x="470849" y="872551"/>
                    <a:pt x="475095" y="864179"/>
                  </a:cubicBezTo>
                  <a:lnTo>
                    <a:pt x="610018" y="598094"/>
                  </a:lnTo>
                  <a:cubicBezTo>
                    <a:pt x="614264" y="589721"/>
                    <a:pt x="623206" y="585724"/>
                    <a:pt x="629992" y="589165"/>
                  </a:cubicBezTo>
                  <a:lnTo>
                    <a:pt x="691583" y="620396"/>
                  </a:lnTo>
                  <a:lnTo>
                    <a:pt x="737260" y="530318"/>
                  </a:lnTo>
                  <a:lnTo>
                    <a:pt x="734968" y="529156"/>
                  </a:lnTo>
                  <a:cubicBezTo>
                    <a:pt x="731711" y="527504"/>
                    <a:pt x="729588" y="524380"/>
                    <a:pt x="728789" y="520665"/>
                  </a:cubicBezTo>
                  <a:lnTo>
                    <a:pt x="729079" y="518685"/>
                  </a:lnTo>
                  <a:lnTo>
                    <a:pt x="735365" y="523510"/>
                  </a:lnTo>
                  <a:cubicBezTo>
                    <a:pt x="738922" y="526099"/>
                    <a:pt x="741429" y="527754"/>
                    <a:pt x="742543" y="528251"/>
                  </a:cubicBezTo>
                  <a:cubicBezTo>
                    <a:pt x="747000" y="530238"/>
                    <a:pt x="761213" y="531571"/>
                    <a:pt x="771568" y="526372"/>
                  </a:cubicBezTo>
                  <a:close/>
                  <a:moveTo>
                    <a:pt x="648100" y="116467"/>
                  </a:moveTo>
                  <a:cubicBezTo>
                    <a:pt x="671454" y="129675"/>
                    <a:pt x="699779" y="150321"/>
                    <a:pt x="707161" y="193951"/>
                  </a:cubicBezTo>
                  <a:cubicBezTo>
                    <a:pt x="714544" y="237580"/>
                    <a:pt x="675521" y="355483"/>
                    <a:pt x="692392" y="378244"/>
                  </a:cubicBezTo>
                  <a:cubicBezTo>
                    <a:pt x="709263" y="401005"/>
                    <a:pt x="755481" y="437007"/>
                    <a:pt x="777438" y="485296"/>
                  </a:cubicBezTo>
                  <a:cubicBezTo>
                    <a:pt x="782928" y="497368"/>
                    <a:pt x="784048" y="506337"/>
                    <a:pt x="782503" y="512938"/>
                  </a:cubicBezTo>
                  <a:lnTo>
                    <a:pt x="780349" y="515583"/>
                  </a:lnTo>
                  <a:lnTo>
                    <a:pt x="749724" y="500054"/>
                  </a:lnTo>
                  <a:cubicBezTo>
                    <a:pt x="743210" y="496751"/>
                    <a:pt x="734626" y="500588"/>
                    <a:pt x="730551" y="508624"/>
                  </a:cubicBezTo>
                  <a:lnTo>
                    <a:pt x="729079" y="518685"/>
                  </a:lnTo>
                  <a:lnTo>
                    <a:pt x="721890" y="513168"/>
                  </a:lnTo>
                  <a:cubicBezTo>
                    <a:pt x="690017" y="487785"/>
                    <a:pt x="632726" y="436914"/>
                    <a:pt x="624220" y="409242"/>
                  </a:cubicBezTo>
                  <a:cubicBezTo>
                    <a:pt x="612877" y="372347"/>
                    <a:pt x="614573" y="342062"/>
                    <a:pt x="609751" y="308473"/>
                  </a:cubicBezTo>
                  <a:cubicBezTo>
                    <a:pt x="574305" y="333118"/>
                    <a:pt x="548611" y="367626"/>
                    <a:pt x="503415" y="382409"/>
                  </a:cubicBezTo>
                  <a:cubicBezTo>
                    <a:pt x="524699" y="434180"/>
                    <a:pt x="545198" y="547843"/>
                    <a:pt x="536835" y="600973"/>
                  </a:cubicBezTo>
                  <a:cubicBezTo>
                    <a:pt x="528471" y="654103"/>
                    <a:pt x="464753" y="784071"/>
                    <a:pt x="428712" y="875621"/>
                  </a:cubicBezTo>
                  <a:cubicBezTo>
                    <a:pt x="398079" y="897242"/>
                    <a:pt x="366988" y="884208"/>
                    <a:pt x="362819" y="850404"/>
                  </a:cubicBezTo>
                  <a:lnTo>
                    <a:pt x="434908" y="588629"/>
                  </a:lnTo>
                  <a:cubicBezTo>
                    <a:pt x="415363" y="498946"/>
                    <a:pt x="383747" y="424450"/>
                    <a:pt x="361857" y="325383"/>
                  </a:cubicBezTo>
                  <a:cubicBezTo>
                    <a:pt x="398699" y="246260"/>
                    <a:pt x="601864" y="103129"/>
                    <a:pt x="648100" y="116467"/>
                  </a:cubicBezTo>
                  <a:close/>
                  <a:moveTo>
                    <a:pt x="576075" y="19295"/>
                  </a:moveTo>
                  <a:cubicBezTo>
                    <a:pt x="587981" y="72322"/>
                    <a:pt x="645415" y="51724"/>
                    <a:pt x="633888" y="86311"/>
                  </a:cubicBezTo>
                  <a:cubicBezTo>
                    <a:pt x="544510" y="128959"/>
                    <a:pt x="441339" y="182644"/>
                    <a:pt x="333962" y="286650"/>
                  </a:cubicBezTo>
                  <a:cubicBezTo>
                    <a:pt x="328353" y="276429"/>
                    <a:pt x="321707" y="269064"/>
                    <a:pt x="314615" y="262779"/>
                  </a:cubicBezTo>
                  <a:lnTo>
                    <a:pt x="307049" y="256804"/>
                  </a:lnTo>
                  <a:lnTo>
                    <a:pt x="276783" y="332990"/>
                  </a:lnTo>
                  <a:lnTo>
                    <a:pt x="240234" y="330066"/>
                  </a:lnTo>
                  <a:lnTo>
                    <a:pt x="300118" y="251330"/>
                  </a:lnTo>
                  <a:lnTo>
                    <a:pt x="292595" y="245389"/>
                  </a:lnTo>
                  <a:lnTo>
                    <a:pt x="284216" y="236845"/>
                  </a:lnTo>
                  <a:lnTo>
                    <a:pt x="218188" y="295150"/>
                  </a:lnTo>
                  <a:lnTo>
                    <a:pt x="186913" y="276013"/>
                  </a:lnTo>
                  <a:lnTo>
                    <a:pt x="278905" y="231430"/>
                  </a:lnTo>
                  <a:lnTo>
                    <a:pt x="271458" y="223837"/>
                  </a:lnTo>
                  <a:cubicBezTo>
                    <a:pt x="264954" y="214776"/>
                    <a:pt x="259189" y="203248"/>
                    <a:pt x="254756" y="187477"/>
                  </a:cubicBezTo>
                  <a:cubicBezTo>
                    <a:pt x="323647" y="28987"/>
                    <a:pt x="419127" y="24949"/>
                    <a:pt x="481367" y="2416"/>
                  </a:cubicBezTo>
                  <a:cubicBezTo>
                    <a:pt x="515636" y="-6980"/>
                    <a:pt x="544506" y="13669"/>
                    <a:pt x="576075" y="19295"/>
                  </a:cubicBezTo>
                  <a:close/>
                  <a:moveTo>
                    <a:pt x="816639" y="27789"/>
                  </a:moveTo>
                  <a:cubicBezTo>
                    <a:pt x="852744" y="46096"/>
                    <a:pt x="867172" y="90207"/>
                    <a:pt x="848863" y="126313"/>
                  </a:cubicBezTo>
                  <a:cubicBezTo>
                    <a:pt x="830555" y="162418"/>
                    <a:pt x="786445" y="176845"/>
                    <a:pt x="750340" y="158537"/>
                  </a:cubicBezTo>
                  <a:cubicBezTo>
                    <a:pt x="714234" y="140230"/>
                    <a:pt x="699807" y="96119"/>
                    <a:pt x="718114" y="60014"/>
                  </a:cubicBezTo>
                  <a:cubicBezTo>
                    <a:pt x="736423" y="23908"/>
                    <a:pt x="780533" y="9481"/>
                    <a:pt x="816639" y="27789"/>
                  </a:cubicBezTo>
                  <a:close/>
                </a:path>
              </a:pathLst>
            </a:custGeom>
            <a:solidFill>
              <a:srgbClr val="FFC000"/>
            </a:soli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highlight>
                  <a:srgbClr val="FFFF00"/>
                </a:highlight>
                <a:latin typeface="Trebuchet MS" panose="020B0603020202020204" pitchFamily="34" charset="0"/>
              </a:endParaRPr>
            </a:p>
          </p:txBody>
        </p:sp>
      </p:grpSp>
      <p:sp>
        <p:nvSpPr>
          <p:cNvPr id="42" name="מלבן 41" hidden="1">
            <a:extLst>
              <a:ext uri="{FF2B5EF4-FFF2-40B4-BE49-F238E27FC236}">
                <a16:creationId xmlns:a16="http://schemas.microsoft.com/office/drawing/2014/main" id="{6962F1FC-62A6-45CA-9248-BBA310CA04BB}"/>
              </a:ext>
            </a:extLst>
          </p:cNvPr>
          <p:cNvSpPr/>
          <p:nvPr/>
        </p:nvSpPr>
        <p:spPr>
          <a:xfrm>
            <a:off x="4269296" y="1018654"/>
            <a:ext cx="2673792" cy="1628044"/>
          </a:xfrm>
          <a:prstGeom prst="rect">
            <a:avLst/>
          </a:prstGeom>
          <a:solidFill>
            <a:srgbClr val="66F469"/>
          </a:solidFill>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500" dirty="0">
                <a:solidFill>
                  <a:schemeClr val="tx1"/>
                </a:solidFill>
              </a:rPr>
              <a:t>NICE !!</a:t>
            </a:r>
          </a:p>
          <a:p>
            <a:pPr algn="ctr"/>
            <a:endParaRPr lang="en-US" sz="1500" dirty="0">
              <a:solidFill>
                <a:schemeClr val="tx1"/>
              </a:solidFill>
            </a:endParaRPr>
          </a:p>
          <a:p>
            <a:pPr algn="ctr"/>
            <a:r>
              <a:rPr lang="en-US" sz="1500" dirty="0">
                <a:solidFill>
                  <a:schemeClr val="tx1"/>
                </a:solidFill>
              </a:rPr>
              <a:t>Change the green to the MAROON</a:t>
            </a:r>
            <a:endParaRPr lang="he-IL" sz="1500" dirty="0">
              <a:solidFill>
                <a:schemeClr val="tx1"/>
              </a:solidFill>
            </a:endParaRPr>
          </a:p>
        </p:txBody>
      </p:sp>
      <p:sp>
        <p:nvSpPr>
          <p:cNvPr id="4" name="TextBox 76">
            <a:extLst>
              <a:ext uri="{FF2B5EF4-FFF2-40B4-BE49-F238E27FC236}">
                <a16:creationId xmlns:a16="http://schemas.microsoft.com/office/drawing/2014/main" id="{9B83CEF5-7B55-0693-2DBC-C6398AE67A96}"/>
              </a:ext>
            </a:extLst>
          </p:cNvPr>
          <p:cNvSpPr txBox="1"/>
          <p:nvPr/>
        </p:nvSpPr>
        <p:spPr>
          <a:xfrm>
            <a:off x="5415753" y="9585227"/>
            <a:ext cx="38472" cy="153888"/>
          </a:xfrm>
          <a:prstGeom prst="rect">
            <a:avLst/>
          </a:prstGeom>
          <a:noFill/>
          <a:ln>
            <a:noFill/>
          </a:ln>
        </p:spPr>
        <p:txBody>
          <a:bodyPr wrap="none" lIns="0" tIns="0" rIns="0" bIns="0" rtlCol="0" anchor="t">
            <a:spAutoFit/>
          </a:bodyPr>
          <a:lstStyle/>
          <a:p>
            <a:pPr algn="r"/>
            <a:r>
              <a:rPr lang="en-US" sz="1000" b="1" dirty="0">
                <a:solidFill>
                  <a:srgbClr val="404040"/>
                </a:solidFill>
                <a:highlight>
                  <a:srgbClr val="FFFF00"/>
                </a:highlight>
                <a:latin typeface="Trebuchet MS" panose="020B0603020202020204" pitchFamily="34" charset="0"/>
                <a:cs typeface="Arial" panose="020B0604020202020204" pitchFamily="34" charset="0"/>
              </a:rPr>
              <a:t> </a:t>
            </a:r>
            <a:endParaRPr lang="en-ZA" sz="1000" dirty="0">
              <a:solidFill>
                <a:srgbClr val="404040"/>
              </a:solidFill>
              <a:highlight>
                <a:srgbClr val="FFFF00"/>
              </a:highlight>
              <a:latin typeface="Trebuchet MS" panose="020B0603020202020204" pitchFamily="34" charset="0"/>
              <a:cs typeface="Arial" panose="020B0604020202020204" pitchFamily="34" charset="0"/>
            </a:endParaRPr>
          </a:p>
        </p:txBody>
      </p:sp>
      <p:sp>
        <p:nvSpPr>
          <p:cNvPr id="5" name="TextBox 76">
            <a:extLst>
              <a:ext uri="{FF2B5EF4-FFF2-40B4-BE49-F238E27FC236}">
                <a16:creationId xmlns:a16="http://schemas.microsoft.com/office/drawing/2014/main" id="{59FFD1BF-E742-0E14-9617-7E38C2E85270}"/>
              </a:ext>
            </a:extLst>
          </p:cNvPr>
          <p:cNvSpPr txBox="1"/>
          <p:nvPr/>
        </p:nvSpPr>
        <p:spPr>
          <a:xfrm>
            <a:off x="2257837" y="9585227"/>
            <a:ext cx="3196388"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2131898210"/>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תמונה 5">
            <a:extLst>
              <a:ext uri="{FF2B5EF4-FFF2-40B4-BE49-F238E27FC236}">
                <a16:creationId xmlns:a16="http://schemas.microsoft.com/office/drawing/2014/main" id="{ABF1DB57-2D22-B03A-B9B6-734D7FB5E1FC}"/>
              </a:ext>
            </a:extLst>
          </p:cNvPr>
          <p:cNvPicPr>
            <a:picLocks noChangeAspect="1"/>
          </p:cNvPicPr>
          <p:nvPr/>
        </p:nvPicPr>
        <p:blipFill>
          <a:blip r:embed="rId2"/>
          <a:stretch>
            <a:fillRect/>
          </a:stretch>
        </p:blipFill>
        <p:spPr>
          <a:xfrm>
            <a:off x="-756619" y="6426645"/>
            <a:ext cx="4356000" cy="2846835"/>
          </a:xfrm>
          <a:prstGeom prst="rect">
            <a:avLst/>
          </a:prstGeom>
        </p:spPr>
      </p:pic>
      <p:pic>
        <p:nvPicPr>
          <p:cNvPr id="58" name="תמונה 57">
            <a:extLst>
              <a:ext uri="{FF2B5EF4-FFF2-40B4-BE49-F238E27FC236}">
                <a16:creationId xmlns:a16="http://schemas.microsoft.com/office/drawing/2014/main" id="{EE190978-6E54-EE21-CD5D-25E035621F7F}"/>
              </a:ext>
            </a:extLst>
          </p:cNvPr>
          <p:cNvPicPr>
            <a:picLocks noChangeAspect="1"/>
          </p:cNvPicPr>
          <p:nvPr/>
        </p:nvPicPr>
        <p:blipFill>
          <a:blip r:embed="rId3"/>
          <a:stretch>
            <a:fillRect/>
          </a:stretch>
        </p:blipFill>
        <p:spPr>
          <a:xfrm>
            <a:off x="3170610" y="6450157"/>
            <a:ext cx="4320000" cy="2821456"/>
          </a:xfrm>
          <a:prstGeom prst="rect">
            <a:avLst/>
          </a:prstGeom>
        </p:spPr>
      </p:pic>
      <p:pic>
        <p:nvPicPr>
          <p:cNvPr id="11" name="תמונה 10">
            <a:extLst>
              <a:ext uri="{FF2B5EF4-FFF2-40B4-BE49-F238E27FC236}">
                <a16:creationId xmlns:a16="http://schemas.microsoft.com/office/drawing/2014/main" id="{FAE0FB4B-465A-6006-860E-15D445F8CBDB}"/>
              </a:ext>
            </a:extLst>
          </p:cNvPr>
          <p:cNvPicPr>
            <a:picLocks noChangeAspect="1"/>
          </p:cNvPicPr>
          <p:nvPr/>
        </p:nvPicPr>
        <p:blipFill>
          <a:blip r:embed="rId4"/>
          <a:stretch>
            <a:fillRect/>
          </a:stretch>
        </p:blipFill>
        <p:spPr>
          <a:xfrm>
            <a:off x="1926996" y="6437951"/>
            <a:ext cx="2880000" cy="2791656"/>
          </a:xfrm>
          <a:prstGeom prst="rect">
            <a:avLst/>
          </a:prstGeom>
        </p:spPr>
      </p:pic>
      <p:pic>
        <p:nvPicPr>
          <p:cNvPr id="71" name="תמונה 70">
            <a:extLst>
              <a:ext uri="{FF2B5EF4-FFF2-40B4-BE49-F238E27FC236}">
                <a16:creationId xmlns:a16="http://schemas.microsoft.com/office/drawing/2014/main" id="{A42F2EF9-2F86-EBB6-0820-716BAE7A21BD}"/>
              </a:ext>
            </a:extLst>
          </p:cNvPr>
          <p:cNvPicPr>
            <a:picLocks noChangeAspect="1"/>
          </p:cNvPicPr>
          <p:nvPr/>
        </p:nvPicPr>
        <p:blipFill rotWithShape="1">
          <a:blip r:embed="rId5"/>
          <a:srcRect t="20038" r="8176"/>
          <a:stretch/>
        </p:blipFill>
        <p:spPr>
          <a:xfrm>
            <a:off x="323655" y="3395867"/>
            <a:ext cx="4958526" cy="2817273"/>
          </a:xfrm>
          <a:prstGeom prst="rect">
            <a:avLst/>
          </a:prstGeom>
        </p:spPr>
      </p:pic>
      <p:grpSp>
        <p:nvGrpSpPr>
          <p:cNvPr id="2" name="קבוצה 1">
            <a:extLst>
              <a:ext uri="{FF2B5EF4-FFF2-40B4-BE49-F238E27FC236}">
                <a16:creationId xmlns:a16="http://schemas.microsoft.com/office/drawing/2014/main" id="{56633B28-30B7-DABC-B218-A694A3710D41}"/>
              </a:ext>
            </a:extLst>
          </p:cNvPr>
          <p:cNvGrpSpPr/>
          <p:nvPr/>
        </p:nvGrpSpPr>
        <p:grpSpPr>
          <a:xfrm>
            <a:off x="6718" y="317485"/>
            <a:ext cx="6032572" cy="954107"/>
            <a:chOff x="6718" y="317485"/>
            <a:chExt cx="6032572" cy="954107"/>
          </a:xfrm>
        </p:grpSpPr>
        <p:sp>
          <p:nvSpPr>
            <p:cNvPr id="3" name="Rectangle 1">
              <a:extLst>
                <a:ext uri="{FF2B5EF4-FFF2-40B4-BE49-F238E27FC236}">
                  <a16:creationId xmlns:a16="http://schemas.microsoft.com/office/drawing/2014/main" id="{43B2B2DA-9406-43BA-9552-1289F4FE3630}"/>
                </a:ext>
              </a:extLst>
            </p:cNvPr>
            <p:cNvSpPr/>
            <p:nvPr/>
          </p:nvSpPr>
          <p:spPr>
            <a:xfrm>
              <a:off x="6718" y="462166"/>
              <a:ext cx="576000" cy="23385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IN" sz="1414" b="0" i="0" u="sng" strike="noStrike" kern="1200" cap="none" spc="0" normalizeH="0" baseline="0" noProof="0" dirty="0">
                <a:ln>
                  <a:noFill/>
                </a:ln>
                <a:solidFill>
                  <a:prstClr val="white"/>
                </a:solidFill>
                <a:effectLst/>
                <a:highlight>
                  <a:srgbClr val="FFFFFF"/>
                </a:highlight>
                <a:uLnTx/>
                <a:uFillTx/>
                <a:latin typeface="Calibri"/>
                <a:ea typeface="+mn-ea"/>
                <a:cs typeface="+mn-cs"/>
              </a:endParaRPr>
            </a:p>
          </p:txBody>
        </p:sp>
        <p:sp>
          <p:nvSpPr>
            <p:cNvPr id="4" name="TextBox 4">
              <a:extLst>
                <a:ext uri="{FF2B5EF4-FFF2-40B4-BE49-F238E27FC236}">
                  <a16:creationId xmlns:a16="http://schemas.microsoft.com/office/drawing/2014/main" id="{C5D6F63D-2A00-4971-9A1A-D4256EB2F9D6}"/>
                </a:ext>
              </a:extLst>
            </p:cNvPr>
            <p:cNvSpPr txBox="1"/>
            <p:nvPr/>
          </p:nvSpPr>
          <p:spPr>
            <a:xfrm>
              <a:off x="728700" y="317485"/>
              <a:ext cx="5310590" cy="954107"/>
            </a:xfrm>
            <a:prstGeom prst="rect">
              <a:avLst/>
            </a:prstGeom>
            <a:noFill/>
          </p:spPr>
          <p:txBody>
            <a:bodyPr wrap="square" lIns="0" rIns="0" rtlCol="0">
              <a:spAutoFit/>
            </a:bodyPr>
            <a:lstStyle>
              <a:defPPr>
                <a:defRPr lang="en-US"/>
              </a:defPPr>
              <a:lvl1pPr>
                <a:defRPr sz="2800" b="1" kern="0">
                  <a:solidFill>
                    <a:schemeClr val="tx1">
                      <a:lumMod val="75000"/>
                      <a:lumOff val="25000"/>
                    </a:schemeClr>
                  </a:solidFill>
                  <a:latin typeface="Bebas Neue Bold" panose="020B0606020202050201" pitchFamily="34" charset="0"/>
                  <a:cs typeface="Arial" panose="020B0604020202020204" pitchFamily="34" charset="0"/>
                </a:defRPr>
              </a:lvl1pPr>
            </a:lstStyle>
            <a:p>
              <a:r>
                <a:rPr lang="en-US" dirty="0">
                  <a:highlight>
                    <a:srgbClr val="FFFFFF"/>
                  </a:highlight>
                  <a:sym typeface="Trebuchet MS"/>
                </a:rPr>
                <a:t>OVERSEAS RECOVERY – </a:t>
              </a:r>
            </a:p>
            <a:p>
              <a:r>
                <a:rPr lang="en-US" dirty="0">
                  <a:highlight>
                    <a:srgbClr val="FFFFFF"/>
                  </a:highlight>
                  <a:sym typeface="Trebuchet MS"/>
                </a:rPr>
                <a:t>PRIORITY MARKETS</a:t>
              </a:r>
              <a:endParaRPr lang="en-ZA" dirty="0">
                <a:highlight>
                  <a:srgbClr val="FFFFFF"/>
                </a:highlight>
              </a:endParaRPr>
            </a:p>
          </p:txBody>
        </p:sp>
      </p:grpSp>
      <p:sp>
        <p:nvSpPr>
          <p:cNvPr id="107" name="TextBox 862">
            <a:extLst>
              <a:ext uri="{FF2B5EF4-FFF2-40B4-BE49-F238E27FC236}">
                <a16:creationId xmlns:a16="http://schemas.microsoft.com/office/drawing/2014/main" id="{49C42F68-3652-48F0-B87F-643CB2EA4EE8}"/>
              </a:ext>
            </a:extLst>
          </p:cNvPr>
          <p:cNvSpPr txBox="1"/>
          <p:nvPr/>
        </p:nvSpPr>
        <p:spPr>
          <a:xfrm>
            <a:off x="658972" y="1262589"/>
            <a:ext cx="2770028" cy="1309571"/>
          </a:xfrm>
          <a:prstGeom prst="rect">
            <a:avLst/>
          </a:prstGeom>
          <a:noFill/>
        </p:spPr>
        <p:txBody>
          <a:bodyPr numCol="1"/>
          <a:lstStyle>
            <a:defPPr>
              <a:defRPr lang="en-US"/>
            </a:defPPr>
            <a:lvl1pPr indent="0" algn="just" defTabSz="584310">
              <a:spcBef>
                <a:spcPts val="600"/>
              </a:spcBef>
              <a:spcAft>
                <a:spcPts val="600"/>
              </a:spcAft>
              <a:buSzPct val="125000"/>
              <a:buFont typeface="Arial" panose="020B0604020202020204" pitchFamily="34" charset="0"/>
              <a:buNone/>
              <a:defRPr sz="1000">
                <a:solidFill>
                  <a:srgbClr val="404040"/>
                </a:solidFill>
                <a:effectLst/>
                <a:latin typeface="Trebuchet MS" panose="020B0603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pPr algn="just">
              <a:spcBef>
                <a:spcPts val="1200"/>
              </a:spcBef>
            </a:pPr>
            <a:r>
              <a:rPr lang="en-US" dirty="0">
                <a:solidFill>
                  <a:schemeClr val="tx1">
                    <a:lumMod val="75000"/>
                    <a:lumOff val="25000"/>
                  </a:schemeClr>
                </a:solidFill>
                <a:highlight>
                  <a:srgbClr val="FFFFFF"/>
                </a:highlight>
              </a:rPr>
              <a:t>Overseas priority markets’ recovery (-19.2%) is slightly better this quarter than Africa priority markets (-21.7%) and is still clearly led by Russia with an incredible +69.8% growth for January-March 2023 over 2019. Similar recovery patterns to those of Q3-Q4 2022 are also present in Q1 2023. The USA continues to show an incredible recovery, declining this quarter by a mere -3.6% on average for January-March over 2019 versus its -11.7% over 2019 in Q4 2022. Except for the USA and Russia, the countries to decline well below the overseas average are those</a:t>
            </a:r>
          </a:p>
        </p:txBody>
      </p:sp>
      <p:sp>
        <p:nvSpPr>
          <p:cNvPr id="108" name="TextBox 862">
            <a:extLst>
              <a:ext uri="{FF2B5EF4-FFF2-40B4-BE49-F238E27FC236}">
                <a16:creationId xmlns:a16="http://schemas.microsoft.com/office/drawing/2014/main" id="{B3424AE8-F203-47D4-9BAB-F09E3615547D}"/>
              </a:ext>
            </a:extLst>
          </p:cNvPr>
          <p:cNvSpPr txBox="1"/>
          <p:nvPr/>
        </p:nvSpPr>
        <p:spPr>
          <a:xfrm>
            <a:off x="3394104" y="1262589"/>
            <a:ext cx="2770028" cy="1309571"/>
          </a:xfrm>
          <a:prstGeom prst="rect">
            <a:avLst/>
          </a:prstGeom>
          <a:noFill/>
        </p:spPr>
        <p:txBody>
          <a:bodyPr numCol="1"/>
          <a:lstStyle>
            <a:defPPr>
              <a:defRPr lang="en-US"/>
            </a:defPPr>
            <a:lvl1pPr indent="0" algn="just" defTabSz="584310">
              <a:spcBef>
                <a:spcPts val="600"/>
              </a:spcBef>
              <a:spcAft>
                <a:spcPts val="600"/>
              </a:spcAft>
              <a:buSzPct val="125000"/>
              <a:buFont typeface="Arial" panose="020B0604020202020204" pitchFamily="34" charset="0"/>
              <a:buNone/>
              <a:defRPr sz="1000">
                <a:solidFill>
                  <a:srgbClr val="404040"/>
                </a:solidFill>
                <a:effectLst/>
                <a:latin typeface="Trebuchet MS" panose="020B0603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pPr algn="just">
              <a:spcBef>
                <a:spcPts val="1200"/>
              </a:spcBef>
            </a:pPr>
            <a:r>
              <a:rPr lang="en-US" dirty="0">
                <a:solidFill>
                  <a:schemeClr val="tx1">
                    <a:lumMod val="75000"/>
                    <a:lumOff val="25000"/>
                  </a:schemeClr>
                </a:solidFill>
                <a:highlight>
                  <a:srgbClr val="FFFFFF"/>
                </a:highlight>
              </a:rPr>
              <a:t>with traditional ties to South Africa, namely the Netherlands, Germany, Australia and the UK (-6.8%, -11.7%, -13.3% and -14.6% respectively). Patterns continue to persist in terms of decline as well. China, Brazil, Japan, and France, remain the top declining overseas priority markets, recovering much less than the average -19.2% (-76.1%, -71.9%, -65.8%, &amp; -34.8% respectively for January-March). Share changes also reflect volume and hence, USA gains are the greatest (+5.1% points), followed by UK, Russia &amp; Australia (+1.8%, +1.0%, &amp; +0.7% points) respectively.</a:t>
            </a:r>
          </a:p>
        </p:txBody>
      </p:sp>
      <p:pic>
        <p:nvPicPr>
          <p:cNvPr id="89" name="תמונה 88">
            <a:extLst>
              <a:ext uri="{FF2B5EF4-FFF2-40B4-BE49-F238E27FC236}">
                <a16:creationId xmlns:a16="http://schemas.microsoft.com/office/drawing/2014/main" id="{E320E99C-0608-41EA-94A3-0F2027219ABE}"/>
              </a:ext>
            </a:extLst>
          </p:cNvPr>
          <p:cNvPicPr>
            <a:picLocks noChangeAspect="1"/>
          </p:cNvPicPr>
          <p:nvPr/>
        </p:nvPicPr>
        <p:blipFill rotWithShape="1">
          <a:blip r:embed="rId6"/>
          <a:srcRect l="86761" t="21228" b="14780"/>
          <a:stretch/>
        </p:blipFill>
        <p:spPr>
          <a:xfrm>
            <a:off x="5274205" y="3672750"/>
            <a:ext cx="714914" cy="2255403"/>
          </a:xfrm>
          <a:prstGeom prst="rect">
            <a:avLst/>
          </a:prstGeom>
        </p:spPr>
      </p:pic>
      <p:sp>
        <p:nvSpPr>
          <p:cNvPr id="19" name="תיבת טקסט 18">
            <a:extLst>
              <a:ext uri="{FF2B5EF4-FFF2-40B4-BE49-F238E27FC236}">
                <a16:creationId xmlns:a16="http://schemas.microsoft.com/office/drawing/2014/main" id="{EEC9EA93-E022-46FC-8490-87FCFA004CB7}"/>
              </a:ext>
            </a:extLst>
          </p:cNvPr>
          <p:cNvSpPr txBox="1"/>
          <p:nvPr/>
        </p:nvSpPr>
        <p:spPr>
          <a:xfrm>
            <a:off x="5884445" y="3857923"/>
            <a:ext cx="537327" cy="2041585"/>
          </a:xfrm>
          <a:prstGeom prst="rect">
            <a:avLst/>
          </a:prstGeom>
          <a:noFill/>
        </p:spPr>
        <p:txBody>
          <a:bodyPr wrap="none" rtlCol="1">
            <a:spAutoFit/>
          </a:bodyPr>
          <a:lstStyle/>
          <a:p>
            <a:pPr algn="l">
              <a:lnSpc>
                <a:spcPts val="850"/>
              </a:lnSpc>
              <a:spcAft>
                <a:spcPts val="200"/>
              </a:spcAft>
            </a:pPr>
            <a:r>
              <a:rPr lang="en-US" sz="800" b="1" dirty="0">
                <a:solidFill>
                  <a:schemeClr val="tx1">
                    <a:lumMod val="75000"/>
                    <a:lumOff val="25000"/>
                  </a:schemeClr>
                </a:solidFill>
                <a:highlight>
                  <a:srgbClr val="FFFFFF"/>
                </a:highlight>
                <a:latin typeface="Trebuchet MS" panose="020B0603020202020204" pitchFamily="34" charset="0"/>
              </a:rPr>
              <a:t>+70.4%</a:t>
            </a:r>
          </a:p>
          <a:p>
            <a:pPr algn="l">
              <a:lnSpc>
                <a:spcPts val="850"/>
              </a:lnSpc>
              <a:spcAft>
                <a:spcPts val="200"/>
              </a:spcAft>
            </a:pPr>
            <a:r>
              <a:rPr lang="en-US" sz="800" b="1" dirty="0">
                <a:solidFill>
                  <a:schemeClr val="tx1">
                    <a:lumMod val="75000"/>
                    <a:lumOff val="25000"/>
                  </a:schemeClr>
                </a:solidFill>
                <a:highlight>
                  <a:srgbClr val="FFFFFF"/>
                </a:highlight>
                <a:latin typeface="Trebuchet MS" panose="020B0603020202020204" pitchFamily="34" charset="0"/>
              </a:rPr>
              <a:t>-63.7%</a:t>
            </a:r>
          </a:p>
          <a:p>
            <a:pPr algn="l">
              <a:lnSpc>
                <a:spcPts val="850"/>
              </a:lnSpc>
              <a:spcAft>
                <a:spcPts val="200"/>
              </a:spcAft>
            </a:pPr>
            <a:r>
              <a:rPr lang="en-US" sz="800" b="1" dirty="0">
                <a:solidFill>
                  <a:schemeClr val="tx1">
                    <a:lumMod val="75000"/>
                    <a:lumOff val="25000"/>
                  </a:schemeClr>
                </a:solidFill>
                <a:highlight>
                  <a:srgbClr val="FFFFFF"/>
                </a:highlight>
                <a:latin typeface="Trebuchet MS" panose="020B0603020202020204" pitchFamily="34" charset="0"/>
              </a:rPr>
              <a:t>-22.9%</a:t>
            </a:r>
          </a:p>
          <a:p>
            <a:pPr algn="l">
              <a:lnSpc>
                <a:spcPts val="850"/>
              </a:lnSpc>
              <a:spcAft>
                <a:spcPts val="200"/>
              </a:spcAft>
            </a:pPr>
            <a:r>
              <a:rPr lang="en-US" sz="800" b="1" dirty="0">
                <a:solidFill>
                  <a:schemeClr val="tx1">
                    <a:lumMod val="75000"/>
                    <a:lumOff val="25000"/>
                  </a:schemeClr>
                </a:solidFill>
                <a:highlight>
                  <a:srgbClr val="FFFFFF"/>
                </a:highlight>
                <a:latin typeface="Trebuchet MS" panose="020B0603020202020204" pitchFamily="34" charset="0"/>
              </a:rPr>
              <a:t>-32.6%</a:t>
            </a:r>
          </a:p>
          <a:p>
            <a:pPr algn="l">
              <a:lnSpc>
                <a:spcPts val="850"/>
              </a:lnSpc>
              <a:spcAft>
                <a:spcPts val="200"/>
              </a:spcAft>
            </a:pPr>
            <a:r>
              <a:rPr lang="en-US" sz="800" b="1" dirty="0">
                <a:solidFill>
                  <a:schemeClr val="tx1">
                    <a:lumMod val="75000"/>
                    <a:lumOff val="25000"/>
                  </a:schemeClr>
                </a:solidFill>
                <a:highlight>
                  <a:srgbClr val="FFFFFF"/>
                </a:highlight>
                <a:latin typeface="Trebuchet MS" panose="020B0603020202020204" pitchFamily="34" charset="0"/>
              </a:rPr>
              <a:t>-75.4%</a:t>
            </a:r>
          </a:p>
          <a:p>
            <a:pPr algn="l">
              <a:lnSpc>
                <a:spcPts val="850"/>
              </a:lnSpc>
              <a:spcAft>
                <a:spcPts val="200"/>
              </a:spcAft>
            </a:pPr>
            <a:r>
              <a:rPr lang="en-US" sz="800" b="1" dirty="0">
                <a:solidFill>
                  <a:schemeClr val="tx1">
                    <a:lumMod val="75000"/>
                    <a:lumOff val="25000"/>
                  </a:schemeClr>
                </a:solidFill>
                <a:highlight>
                  <a:srgbClr val="FFFFFF"/>
                </a:highlight>
                <a:latin typeface="Trebuchet MS" panose="020B0603020202020204" pitchFamily="34" charset="0"/>
              </a:rPr>
              <a:t>-21.5%</a:t>
            </a:r>
          </a:p>
          <a:p>
            <a:pPr algn="l">
              <a:lnSpc>
                <a:spcPts val="850"/>
              </a:lnSpc>
              <a:spcAft>
                <a:spcPts val="200"/>
              </a:spcAft>
            </a:pPr>
            <a:r>
              <a:rPr lang="en-US" sz="800" b="1" dirty="0">
                <a:solidFill>
                  <a:schemeClr val="tx1">
                    <a:lumMod val="75000"/>
                    <a:lumOff val="25000"/>
                  </a:schemeClr>
                </a:solidFill>
                <a:highlight>
                  <a:srgbClr val="FFFFFF"/>
                </a:highlight>
                <a:latin typeface="Trebuchet MS" panose="020B0603020202020204" pitchFamily="34" charset="0"/>
              </a:rPr>
              <a:t>-24.7%</a:t>
            </a:r>
          </a:p>
          <a:p>
            <a:pPr algn="l">
              <a:lnSpc>
                <a:spcPts val="850"/>
              </a:lnSpc>
              <a:spcAft>
                <a:spcPts val="200"/>
              </a:spcAft>
            </a:pPr>
            <a:r>
              <a:rPr lang="en-US" sz="800" b="1" dirty="0">
                <a:solidFill>
                  <a:schemeClr val="tx1">
                    <a:lumMod val="75000"/>
                    <a:lumOff val="25000"/>
                  </a:schemeClr>
                </a:solidFill>
                <a:highlight>
                  <a:srgbClr val="FFFFFF"/>
                </a:highlight>
                <a:latin typeface="Trebuchet MS" panose="020B0603020202020204" pitchFamily="34" charset="0"/>
              </a:rPr>
              <a:t>-64.3%</a:t>
            </a:r>
          </a:p>
          <a:p>
            <a:pPr algn="l">
              <a:lnSpc>
                <a:spcPts val="850"/>
              </a:lnSpc>
              <a:spcAft>
                <a:spcPts val="200"/>
              </a:spcAft>
            </a:pPr>
            <a:r>
              <a:rPr lang="en-US" sz="800" b="1" dirty="0">
                <a:solidFill>
                  <a:schemeClr val="tx1">
                    <a:lumMod val="75000"/>
                    <a:lumOff val="25000"/>
                  </a:schemeClr>
                </a:solidFill>
                <a:highlight>
                  <a:srgbClr val="FFFFFF"/>
                </a:highlight>
                <a:latin typeface="Trebuchet MS" panose="020B0603020202020204" pitchFamily="34" charset="0"/>
              </a:rPr>
              <a:t> +0.6%</a:t>
            </a:r>
          </a:p>
          <a:p>
            <a:pPr algn="l">
              <a:lnSpc>
                <a:spcPts val="850"/>
              </a:lnSpc>
              <a:spcAft>
                <a:spcPts val="200"/>
              </a:spcAft>
            </a:pPr>
            <a:r>
              <a:rPr lang="en-US" sz="800" b="1" dirty="0">
                <a:solidFill>
                  <a:schemeClr val="tx1">
                    <a:lumMod val="75000"/>
                    <a:lumOff val="25000"/>
                  </a:schemeClr>
                </a:solidFill>
                <a:highlight>
                  <a:srgbClr val="FFFFFF"/>
                </a:highlight>
                <a:latin typeface="Trebuchet MS" panose="020B0603020202020204" pitchFamily="34" charset="0"/>
              </a:rPr>
              <a:t>-10.8%</a:t>
            </a:r>
          </a:p>
          <a:p>
            <a:pPr algn="l">
              <a:lnSpc>
                <a:spcPts val="850"/>
              </a:lnSpc>
              <a:spcAft>
                <a:spcPts val="200"/>
              </a:spcAft>
            </a:pPr>
            <a:r>
              <a:rPr lang="en-US" sz="800" b="1" dirty="0">
                <a:solidFill>
                  <a:schemeClr val="tx1">
                    <a:lumMod val="75000"/>
                    <a:lumOff val="25000"/>
                  </a:schemeClr>
                </a:solidFill>
                <a:highlight>
                  <a:srgbClr val="FFFFFF"/>
                </a:highlight>
                <a:latin typeface="Trebuchet MS" panose="020B0603020202020204" pitchFamily="34" charset="0"/>
              </a:rPr>
              <a:t>-37.8%</a:t>
            </a:r>
          </a:p>
          <a:p>
            <a:pPr algn="l">
              <a:lnSpc>
                <a:spcPts val="850"/>
              </a:lnSpc>
              <a:spcAft>
                <a:spcPts val="200"/>
              </a:spcAft>
            </a:pPr>
            <a:r>
              <a:rPr lang="en-US" sz="800" b="1" dirty="0">
                <a:solidFill>
                  <a:schemeClr val="tx1">
                    <a:lumMod val="75000"/>
                    <a:lumOff val="25000"/>
                  </a:schemeClr>
                </a:solidFill>
                <a:highlight>
                  <a:srgbClr val="FFFFFF"/>
                </a:highlight>
                <a:latin typeface="Trebuchet MS" panose="020B0603020202020204" pitchFamily="34" charset="0"/>
              </a:rPr>
              <a:t>-14.0%</a:t>
            </a:r>
          </a:p>
          <a:p>
            <a:pPr algn="l">
              <a:lnSpc>
                <a:spcPts val="850"/>
              </a:lnSpc>
              <a:spcAft>
                <a:spcPts val="200"/>
              </a:spcAft>
            </a:pPr>
            <a:r>
              <a:rPr lang="en-US" sz="800" b="1" dirty="0">
                <a:solidFill>
                  <a:schemeClr val="tx1">
                    <a:lumMod val="75000"/>
                    <a:lumOff val="25000"/>
                  </a:schemeClr>
                </a:solidFill>
                <a:highlight>
                  <a:srgbClr val="FFFFFF"/>
                </a:highlight>
                <a:latin typeface="Trebuchet MS" panose="020B0603020202020204" pitchFamily="34" charset="0"/>
              </a:rPr>
              <a:t>-16.4%</a:t>
            </a:r>
          </a:p>
          <a:p>
            <a:pPr algn="l">
              <a:lnSpc>
                <a:spcPts val="850"/>
              </a:lnSpc>
              <a:spcAft>
                <a:spcPts val="200"/>
              </a:spcAft>
            </a:pPr>
            <a:r>
              <a:rPr lang="en-US" sz="800" b="1" dirty="0">
                <a:solidFill>
                  <a:schemeClr val="tx1">
                    <a:lumMod val="75000"/>
                    <a:lumOff val="25000"/>
                  </a:schemeClr>
                </a:solidFill>
                <a:highlight>
                  <a:srgbClr val="FFFFFF"/>
                </a:highlight>
                <a:latin typeface="Trebuchet MS" panose="020B0603020202020204" pitchFamily="34" charset="0"/>
              </a:rPr>
              <a:t>-13.9%</a:t>
            </a:r>
          </a:p>
        </p:txBody>
      </p:sp>
      <p:sp>
        <p:nvSpPr>
          <p:cNvPr id="93" name="Isosceles Triangle 448">
            <a:extLst>
              <a:ext uri="{FF2B5EF4-FFF2-40B4-BE49-F238E27FC236}">
                <a16:creationId xmlns:a16="http://schemas.microsoft.com/office/drawing/2014/main" id="{D2BD1214-CD29-4C11-9C70-3B6ED172643D}"/>
              </a:ext>
            </a:extLst>
          </p:cNvPr>
          <p:cNvSpPr/>
          <p:nvPr/>
        </p:nvSpPr>
        <p:spPr>
          <a:xfrm flipV="1">
            <a:off x="6364274" y="4481325"/>
            <a:ext cx="80061" cy="69018"/>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sz="900" dirty="0">
              <a:highlight>
                <a:srgbClr val="FFFF00"/>
              </a:highlight>
              <a:latin typeface="Trebuchet MS" panose="020B0603020202020204" pitchFamily="34" charset="0"/>
            </a:endParaRPr>
          </a:p>
        </p:txBody>
      </p:sp>
      <p:sp>
        <p:nvSpPr>
          <p:cNvPr id="94" name="Isosceles Triangle 448">
            <a:extLst>
              <a:ext uri="{FF2B5EF4-FFF2-40B4-BE49-F238E27FC236}">
                <a16:creationId xmlns:a16="http://schemas.microsoft.com/office/drawing/2014/main" id="{22D5F9AA-80F1-431C-A61D-31DD008B886B}"/>
              </a:ext>
            </a:extLst>
          </p:cNvPr>
          <p:cNvSpPr/>
          <p:nvPr/>
        </p:nvSpPr>
        <p:spPr>
          <a:xfrm flipV="1">
            <a:off x="6364274" y="4622185"/>
            <a:ext cx="80061" cy="69018"/>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sz="900" dirty="0">
              <a:highlight>
                <a:srgbClr val="FFFF00"/>
              </a:highlight>
              <a:latin typeface="Trebuchet MS" panose="020B0603020202020204" pitchFamily="34" charset="0"/>
            </a:endParaRPr>
          </a:p>
        </p:txBody>
      </p:sp>
      <p:sp>
        <p:nvSpPr>
          <p:cNvPr id="95" name="Isosceles Triangle 448">
            <a:extLst>
              <a:ext uri="{FF2B5EF4-FFF2-40B4-BE49-F238E27FC236}">
                <a16:creationId xmlns:a16="http://schemas.microsoft.com/office/drawing/2014/main" id="{8B5060C1-E14A-43E0-860A-756B9D832A79}"/>
              </a:ext>
            </a:extLst>
          </p:cNvPr>
          <p:cNvSpPr/>
          <p:nvPr/>
        </p:nvSpPr>
        <p:spPr>
          <a:xfrm flipV="1">
            <a:off x="6364274" y="4763045"/>
            <a:ext cx="80061" cy="69018"/>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sz="900" dirty="0">
              <a:highlight>
                <a:srgbClr val="FFFF00"/>
              </a:highlight>
              <a:latin typeface="Trebuchet MS" panose="020B0603020202020204" pitchFamily="34" charset="0"/>
            </a:endParaRPr>
          </a:p>
        </p:txBody>
      </p:sp>
      <p:sp>
        <p:nvSpPr>
          <p:cNvPr id="96" name="Isosceles Triangle 448">
            <a:extLst>
              <a:ext uri="{FF2B5EF4-FFF2-40B4-BE49-F238E27FC236}">
                <a16:creationId xmlns:a16="http://schemas.microsoft.com/office/drawing/2014/main" id="{A53FBAB2-AFA9-419A-B7F2-AD49F5EF9CE8}"/>
              </a:ext>
            </a:extLst>
          </p:cNvPr>
          <p:cNvSpPr/>
          <p:nvPr/>
        </p:nvSpPr>
        <p:spPr>
          <a:xfrm>
            <a:off x="6364274" y="5044765"/>
            <a:ext cx="80061" cy="69018"/>
          </a:xfrm>
          <a:prstGeom prst="triangl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sz="900" dirty="0">
              <a:highlight>
                <a:srgbClr val="FFFF00"/>
              </a:highlight>
              <a:latin typeface="Trebuchet MS" panose="020B0603020202020204" pitchFamily="34" charset="0"/>
            </a:endParaRPr>
          </a:p>
        </p:txBody>
      </p:sp>
      <p:sp>
        <p:nvSpPr>
          <p:cNvPr id="97" name="Isosceles Triangle 448">
            <a:extLst>
              <a:ext uri="{FF2B5EF4-FFF2-40B4-BE49-F238E27FC236}">
                <a16:creationId xmlns:a16="http://schemas.microsoft.com/office/drawing/2014/main" id="{1AB9ECE8-2D13-41FF-AD55-E432098CCC81}"/>
              </a:ext>
            </a:extLst>
          </p:cNvPr>
          <p:cNvSpPr/>
          <p:nvPr/>
        </p:nvSpPr>
        <p:spPr>
          <a:xfrm flipV="1">
            <a:off x="6364274" y="5185625"/>
            <a:ext cx="80061" cy="69018"/>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sz="900" dirty="0">
              <a:highlight>
                <a:srgbClr val="FFFF00"/>
              </a:highlight>
              <a:latin typeface="Trebuchet MS" panose="020B0603020202020204" pitchFamily="34" charset="0"/>
            </a:endParaRPr>
          </a:p>
        </p:txBody>
      </p:sp>
      <p:sp>
        <p:nvSpPr>
          <p:cNvPr id="98" name="Isosceles Triangle 448">
            <a:extLst>
              <a:ext uri="{FF2B5EF4-FFF2-40B4-BE49-F238E27FC236}">
                <a16:creationId xmlns:a16="http://schemas.microsoft.com/office/drawing/2014/main" id="{E2B44A30-AEE4-49F0-8B9B-6A2561DB8031}"/>
              </a:ext>
            </a:extLst>
          </p:cNvPr>
          <p:cNvSpPr/>
          <p:nvPr/>
        </p:nvSpPr>
        <p:spPr>
          <a:xfrm flipV="1">
            <a:off x="6364274" y="5326485"/>
            <a:ext cx="80061" cy="69018"/>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sz="900" dirty="0">
              <a:highlight>
                <a:srgbClr val="FFFF00"/>
              </a:highlight>
              <a:latin typeface="Trebuchet MS" panose="020B0603020202020204" pitchFamily="34" charset="0"/>
            </a:endParaRPr>
          </a:p>
        </p:txBody>
      </p:sp>
      <p:sp>
        <p:nvSpPr>
          <p:cNvPr id="99" name="Isosceles Triangle 448">
            <a:extLst>
              <a:ext uri="{FF2B5EF4-FFF2-40B4-BE49-F238E27FC236}">
                <a16:creationId xmlns:a16="http://schemas.microsoft.com/office/drawing/2014/main" id="{B66C2827-E22F-47A4-8BDA-C7AE7450AD24}"/>
              </a:ext>
            </a:extLst>
          </p:cNvPr>
          <p:cNvSpPr/>
          <p:nvPr/>
        </p:nvSpPr>
        <p:spPr>
          <a:xfrm flipV="1">
            <a:off x="6364274" y="5467345"/>
            <a:ext cx="80061" cy="69018"/>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sz="900" dirty="0">
              <a:highlight>
                <a:srgbClr val="FFFF00"/>
              </a:highlight>
              <a:latin typeface="Trebuchet MS" panose="020B0603020202020204" pitchFamily="34" charset="0"/>
            </a:endParaRPr>
          </a:p>
        </p:txBody>
      </p:sp>
      <p:sp>
        <p:nvSpPr>
          <p:cNvPr id="100" name="Isosceles Triangle 448">
            <a:extLst>
              <a:ext uri="{FF2B5EF4-FFF2-40B4-BE49-F238E27FC236}">
                <a16:creationId xmlns:a16="http://schemas.microsoft.com/office/drawing/2014/main" id="{3AA24872-815D-4AE0-A150-917DDDB5A533}"/>
              </a:ext>
            </a:extLst>
          </p:cNvPr>
          <p:cNvSpPr/>
          <p:nvPr/>
        </p:nvSpPr>
        <p:spPr>
          <a:xfrm flipV="1">
            <a:off x="6364274" y="5608205"/>
            <a:ext cx="80061" cy="69018"/>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sz="900" dirty="0">
              <a:highlight>
                <a:srgbClr val="FFFF00"/>
              </a:highlight>
              <a:latin typeface="Trebuchet MS" panose="020B0603020202020204" pitchFamily="34" charset="0"/>
            </a:endParaRPr>
          </a:p>
        </p:txBody>
      </p:sp>
      <p:sp>
        <p:nvSpPr>
          <p:cNvPr id="101" name="Isosceles Triangle 448">
            <a:extLst>
              <a:ext uri="{FF2B5EF4-FFF2-40B4-BE49-F238E27FC236}">
                <a16:creationId xmlns:a16="http://schemas.microsoft.com/office/drawing/2014/main" id="{15753354-E0BF-4A53-841B-9D995E149A27}"/>
              </a:ext>
            </a:extLst>
          </p:cNvPr>
          <p:cNvSpPr/>
          <p:nvPr/>
        </p:nvSpPr>
        <p:spPr>
          <a:xfrm flipV="1">
            <a:off x="6364274" y="5749070"/>
            <a:ext cx="80061" cy="69018"/>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sz="900" dirty="0">
              <a:highlight>
                <a:srgbClr val="FFFF00"/>
              </a:highlight>
              <a:latin typeface="Trebuchet MS" panose="020B0603020202020204" pitchFamily="34" charset="0"/>
            </a:endParaRPr>
          </a:p>
        </p:txBody>
      </p:sp>
      <p:sp>
        <p:nvSpPr>
          <p:cNvPr id="102" name="Isosceles Triangle 448">
            <a:extLst>
              <a:ext uri="{FF2B5EF4-FFF2-40B4-BE49-F238E27FC236}">
                <a16:creationId xmlns:a16="http://schemas.microsoft.com/office/drawing/2014/main" id="{F494236A-AE63-42FA-8118-AE57BD7F371D}"/>
              </a:ext>
            </a:extLst>
          </p:cNvPr>
          <p:cNvSpPr/>
          <p:nvPr/>
        </p:nvSpPr>
        <p:spPr>
          <a:xfrm flipV="1">
            <a:off x="6364274" y="4903905"/>
            <a:ext cx="80061" cy="69018"/>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sz="900" dirty="0">
              <a:highlight>
                <a:srgbClr val="FFFF00"/>
              </a:highlight>
              <a:latin typeface="Trebuchet MS" panose="020B0603020202020204" pitchFamily="34" charset="0"/>
            </a:endParaRPr>
          </a:p>
        </p:txBody>
      </p:sp>
      <p:sp>
        <p:nvSpPr>
          <p:cNvPr id="103" name="Isosceles Triangle 448">
            <a:extLst>
              <a:ext uri="{FF2B5EF4-FFF2-40B4-BE49-F238E27FC236}">
                <a16:creationId xmlns:a16="http://schemas.microsoft.com/office/drawing/2014/main" id="{B21F9C31-77C6-4F3B-873C-12F14363F1E4}"/>
              </a:ext>
            </a:extLst>
          </p:cNvPr>
          <p:cNvSpPr/>
          <p:nvPr/>
        </p:nvSpPr>
        <p:spPr>
          <a:xfrm flipH="1">
            <a:off x="6364274" y="3917885"/>
            <a:ext cx="80061" cy="69018"/>
          </a:xfrm>
          <a:prstGeom prst="triangl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sz="900" dirty="0">
              <a:highlight>
                <a:srgbClr val="FFFF00"/>
              </a:highlight>
              <a:latin typeface="Trebuchet MS" panose="020B0603020202020204" pitchFamily="34" charset="0"/>
            </a:endParaRPr>
          </a:p>
        </p:txBody>
      </p:sp>
      <p:sp>
        <p:nvSpPr>
          <p:cNvPr id="104" name="Isosceles Triangle 448">
            <a:extLst>
              <a:ext uri="{FF2B5EF4-FFF2-40B4-BE49-F238E27FC236}">
                <a16:creationId xmlns:a16="http://schemas.microsoft.com/office/drawing/2014/main" id="{00860B64-26A9-4FC7-A9A7-741F61EABB5F}"/>
              </a:ext>
            </a:extLst>
          </p:cNvPr>
          <p:cNvSpPr/>
          <p:nvPr/>
        </p:nvSpPr>
        <p:spPr>
          <a:xfrm flipV="1">
            <a:off x="6364274" y="4058745"/>
            <a:ext cx="80061" cy="69018"/>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sz="900" dirty="0">
              <a:highlight>
                <a:srgbClr val="FFFF00"/>
              </a:highlight>
              <a:latin typeface="Trebuchet MS" panose="020B0603020202020204" pitchFamily="34" charset="0"/>
            </a:endParaRPr>
          </a:p>
        </p:txBody>
      </p:sp>
      <p:sp>
        <p:nvSpPr>
          <p:cNvPr id="105" name="Isosceles Triangle 448">
            <a:extLst>
              <a:ext uri="{FF2B5EF4-FFF2-40B4-BE49-F238E27FC236}">
                <a16:creationId xmlns:a16="http://schemas.microsoft.com/office/drawing/2014/main" id="{7F3C9799-A531-4B5B-A655-B5B179409CFB}"/>
              </a:ext>
            </a:extLst>
          </p:cNvPr>
          <p:cNvSpPr/>
          <p:nvPr/>
        </p:nvSpPr>
        <p:spPr>
          <a:xfrm flipV="1">
            <a:off x="6364274" y="4199605"/>
            <a:ext cx="80061" cy="69018"/>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sz="900" dirty="0">
              <a:highlight>
                <a:srgbClr val="FFFF00"/>
              </a:highlight>
              <a:latin typeface="Trebuchet MS" panose="020B0603020202020204" pitchFamily="34" charset="0"/>
            </a:endParaRPr>
          </a:p>
        </p:txBody>
      </p:sp>
      <p:sp>
        <p:nvSpPr>
          <p:cNvPr id="106" name="Isosceles Triangle 448">
            <a:extLst>
              <a:ext uri="{FF2B5EF4-FFF2-40B4-BE49-F238E27FC236}">
                <a16:creationId xmlns:a16="http://schemas.microsoft.com/office/drawing/2014/main" id="{564576F4-678A-4560-B465-D5EDD2EE995B}"/>
              </a:ext>
            </a:extLst>
          </p:cNvPr>
          <p:cNvSpPr/>
          <p:nvPr/>
        </p:nvSpPr>
        <p:spPr>
          <a:xfrm flipV="1">
            <a:off x="6364274" y="4340465"/>
            <a:ext cx="80061" cy="69018"/>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sz="900" dirty="0">
              <a:highlight>
                <a:srgbClr val="FFFF00"/>
              </a:highlight>
              <a:latin typeface="Trebuchet MS" panose="020B0603020202020204" pitchFamily="34" charset="0"/>
            </a:endParaRPr>
          </a:p>
        </p:txBody>
      </p:sp>
      <p:sp>
        <p:nvSpPr>
          <p:cNvPr id="59" name="תיבת טקסט 58">
            <a:extLst>
              <a:ext uri="{FF2B5EF4-FFF2-40B4-BE49-F238E27FC236}">
                <a16:creationId xmlns:a16="http://schemas.microsoft.com/office/drawing/2014/main" id="{8A523AB8-220A-4DCB-BBF2-F7509588BD20}"/>
              </a:ext>
            </a:extLst>
          </p:cNvPr>
          <p:cNvSpPr txBox="1"/>
          <p:nvPr/>
        </p:nvSpPr>
        <p:spPr>
          <a:xfrm>
            <a:off x="669113" y="6180205"/>
            <a:ext cx="5449982" cy="245260"/>
          </a:xfrm>
          <a:prstGeom prst="rect">
            <a:avLst/>
          </a:prstGeom>
          <a:noFill/>
        </p:spPr>
        <p:txBody>
          <a:bodyPr wrap="square" rtlCol="1">
            <a:spAutoFit/>
          </a:bodyPr>
          <a:lstStyle/>
          <a:p>
            <a:pPr algn="ctr" rtl="1">
              <a:lnSpc>
                <a:spcPct val="107000"/>
              </a:lnSpc>
              <a:spcAft>
                <a:spcPts val="800"/>
              </a:spcAft>
            </a:pPr>
            <a:r>
              <a:rPr lang="en-US" sz="1000" b="1" dirty="0">
                <a:solidFill>
                  <a:srgbClr val="404040"/>
                </a:solidFill>
                <a:effectLst/>
                <a:highlight>
                  <a:srgbClr val="FFFFFF"/>
                </a:highlight>
                <a:latin typeface="Trebuchet MS" panose="020B0603020202020204" pitchFamily="34" charset="0"/>
                <a:ea typeface="Calibri" panose="020F0502020204030204" pitchFamily="34" charset="0"/>
                <a:cs typeface="Segoe UI" panose="020B0502040204020203" pitchFamily="34" charset="0"/>
              </a:rPr>
              <a:t>Share of Priority Overseas Tourist Arrivals by Country Prior vs. Post Covid-19</a:t>
            </a:r>
            <a:r>
              <a:rPr lang="en-US" sz="1000" baseline="30000" dirty="0">
                <a:solidFill>
                  <a:srgbClr val="404040"/>
                </a:solidFill>
                <a:effectLst/>
                <a:highlight>
                  <a:srgbClr val="FFFFFF"/>
                </a:highlight>
                <a:latin typeface="Trebuchet MS" panose="020B0603020202020204" pitchFamily="34" charset="0"/>
                <a:ea typeface="Calibri" panose="020F0502020204030204" pitchFamily="34" charset="0"/>
                <a:cs typeface="Segoe UI" panose="020B0502040204020203" pitchFamily="34" charset="0"/>
              </a:rPr>
              <a:t>1</a:t>
            </a:r>
            <a:endParaRPr lang="he-IL" sz="1000" baseline="30000" dirty="0">
              <a:solidFill>
                <a:srgbClr val="404040"/>
              </a:solidFill>
              <a:highlight>
                <a:srgbClr val="FFFFFF"/>
              </a:highlight>
              <a:latin typeface="Trebuchet MS" panose="020B0603020202020204" pitchFamily="34" charset="0"/>
            </a:endParaRPr>
          </a:p>
        </p:txBody>
      </p:sp>
      <p:sp>
        <p:nvSpPr>
          <p:cNvPr id="5" name="תיבת טקסט 4">
            <a:extLst>
              <a:ext uri="{FF2B5EF4-FFF2-40B4-BE49-F238E27FC236}">
                <a16:creationId xmlns:a16="http://schemas.microsoft.com/office/drawing/2014/main" id="{CE22E182-736F-0AB4-FACD-01C0CC0623A2}"/>
              </a:ext>
            </a:extLst>
          </p:cNvPr>
          <p:cNvSpPr txBox="1"/>
          <p:nvPr/>
        </p:nvSpPr>
        <p:spPr>
          <a:xfrm>
            <a:off x="5333925" y="3439392"/>
            <a:ext cx="1046544" cy="430540"/>
          </a:xfrm>
          <a:prstGeom prst="rect">
            <a:avLst/>
          </a:prstGeom>
          <a:noFill/>
        </p:spPr>
        <p:txBody>
          <a:bodyPr/>
          <a:lstStyle>
            <a:defPPr>
              <a:defRPr lang="en-US"/>
            </a:defPPr>
            <a:lvl1pPr indent="0" algn="just" defTabSz="584310">
              <a:spcBef>
                <a:spcPts val="0"/>
              </a:spcBef>
              <a:spcAft>
                <a:spcPts val="0"/>
              </a:spcAft>
              <a:buSzPct val="125000"/>
              <a:buFont typeface="Arial" panose="020B0604020202020204" pitchFamily="34" charset="0"/>
              <a:buNone/>
              <a:defRPr sz="1000">
                <a:solidFill>
                  <a:schemeClr val="tx1">
                    <a:lumMod val="75000"/>
                    <a:lumOff val="25000"/>
                  </a:schemeClr>
                </a:solidFill>
                <a:effectLst/>
                <a:latin typeface="Trebuchet MS" panose="020B0603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pPr algn="ctr"/>
            <a:r>
              <a:rPr lang="en-US" sz="680" b="1" dirty="0">
                <a:highlight>
                  <a:srgbClr val="FFFFFF"/>
                </a:highlight>
              </a:rPr>
              <a:t>% Growth</a:t>
            </a:r>
          </a:p>
          <a:p>
            <a:pPr algn="ctr"/>
            <a:r>
              <a:rPr lang="en-US" sz="680" b="1" dirty="0">
                <a:highlight>
                  <a:srgbClr val="FFFFFF"/>
                </a:highlight>
              </a:rPr>
              <a:t>Mar. 2023 over</a:t>
            </a:r>
          </a:p>
          <a:p>
            <a:pPr algn="ctr"/>
            <a:r>
              <a:rPr lang="en-US" sz="680" b="1" dirty="0">
                <a:highlight>
                  <a:srgbClr val="FFFFFF"/>
                </a:highlight>
              </a:rPr>
              <a:t>Mar. 2019</a:t>
            </a:r>
            <a:endParaRPr lang="he-IL" sz="680" b="1" dirty="0">
              <a:highlight>
                <a:srgbClr val="FFFFFF"/>
              </a:highlight>
            </a:endParaRPr>
          </a:p>
        </p:txBody>
      </p:sp>
      <p:sp>
        <p:nvSpPr>
          <p:cNvPr id="7" name="תיבת טקסט 6">
            <a:extLst>
              <a:ext uri="{FF2B5EF4-FFF2-40B4-BE49-F238E27FC236}">
                <a16:creationId xmlns:a16="http://schemas.microsoft.com/office/drawing/2014/main" id="{C7A0603D-560A-5A2C-682E-79C13312C43B}"/>
              </a:ext>
            </a:extLst>
          </p:cNvPr>
          <p:cNvSpPr txBox="1"/>
          <p:nvPr/>
        </p:nvSpPr>
        <p:spPr>
          <a:xfrm>
            <a:off x="714150" y="9238056"/>
            <a:ext cx="3578224" cy="215444"/>
          </a:xfrm>
          <a:prstGeom prst="rect">
            <a:avLst/>
          </a:prstGeom>
          <a:noFill/>
        </p:spPr>
        <p:txBody>
          <a:bodyPr wrap="none" rtlCol="1">
            <a:spAutoFit/>
          </a:bodyPr>
          <a:lstStyle/>
          <a:p>
            <a:r>
              <a:rPr lang="en-US" sz="800" baseline="30000" dirty="0">
                <a:solidFill>
                  <a:schemeClr val="tx1">
                    <a:lumMod val="75000"/>
                    <a:lumOff val="25000"/>
                  </a:schemeClr>
                </a:solidFill>
                <a:latin typeface="Trebuchet MS" panose="020B0603020202020204" pitchFamily="34" charset="0"/>
              </a:rPr>
              <a:t>1 </a:t>
            </a:r>
            <a:r>
              <a:rPr lang="en-US" sz="800" dirty="0">
                <a:solidFill>
                  <a:schemeClr val="tx1">
                    <a:lumMod val="75000"/>
                    <a:lumOff val="25000"/>
                  </a:schemeClr>
                </a:solidFill>
                <a:latin typeface="Trebuchet MS" panose="020B0603020202020204" pitchFamily="34" charset="0"/>
              </a:rPr>
              <a:t>Statistical Release P0351: </a:t>
            </a:r>
            <a:r>
              <a:rPr lang="en-US" sz="800" dirty="0">
                <a:solidFill>
                  <a:schemeClr val="tx1">
                    <a:lumMod val="75000"/>
                    <a:lumOff val="25000"/>
                  </a:schemeClr>
                </a:solidFill>
              </a:rPr>
              <a:t>Tourism and Migration Statistics SA, April 2023</a:t>
            </a:r>
            <a:r>
              <a:rPr lang="en-US" sz="800" dirty="0">
                <a:solidFill>
                  <a:schemeClr val="tx1">
                    <a:lumMod val="75000"/>
                    <a:lumOff val="25000"/>
                  </a:schemeClr>
                </a:solidFill>
                <a:latin typeface="Trebuchet MS" panose="020B0603020202020204" pitchFamily="34" charset="0"/>
              </a:rPr>
              <a:t>.</a:t>
            </a:r>
          </a:p>
        </p:txBody>
      </p:sp>
      <p:sp>
        <p:nvSpPr>
          <p:cNvPr id="40" name="Rectangle 7">
            <a:extLst>
              <a:ext uri="{FF2B5EF4-FFF2-40B4-BE49-F238E27FC236}">
                <a16:creationId xmlns:a16="http://schemas.microsoft.com/office/drawing/2014/main" id="{193E364B-21B7-0F5C-15CA-C7A938316FD4}"/>
              </a:ext>
            </a:extLst>
          </p:cNvPr>
          <p:cNvSpPr/>
          <p:nvPr/>
        </p:nvSpPr>
        <p:spPr>
          <a:xfrm>
            <a:off x="3609020" y="227475"/>
            <a:ext cx="2389470" cy="72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72000" rIns="36000" bIns="36000" rtlCol="0" anchor="ctr"/>
          <a:lstStyle/>
          <a:p>
            <a:pPr marL="0" marR="0" lvl="0" indent="0" algn="r" defTabSz="718444" rtl="0" eaLnBrk="1" fontAlgn="auto" latinLnBrk="0" hangingPunct="1">
              <a:lnSpc>
                <a:spcPct val="80000"/>
              </a:lnSpc>
              <a:spcBef>
                <a:spcPts val="0"/>
              </a:spcBef>
              <a:spcAft>
                <a:spcPts val="0"/>
              </a:spcAft>
              <a:buClrTx/>
              <a:buSzTx/>
              <a:buFontTx/>
              <a:buNone/>
              <a:tabLst/>
              <a:defRPr/>
            </a:pPr>
            <a:r>
              <a:rPr lang="en-ZA" sz="2400" dirty="0">
                <a:solidFill>
                  <a:srgbClr val="E3DED1">
                    <a:lumMod val="25000"/>
                  </a:srgbClr>
                </a:solidFill>
                <a:highlight>
                  <a:srgbClr val="FFFFFF"/>
                </a:highlight>
                <a:latin typeface="Source Sans Pro Black" panose="020B0803030403020204" pitchFamily="34" charset="0"/>
                <a:sym typeface="Wingdings" panose="05000000000000000000" pitchFamily="2" charset="2"/>
              </a:rPr>
              <a:t>-19.2%</a:t>
            </a:r>
            <a:endParaRPr kumimoji="0" lang="en-ZA" sz="2400" b="0" i="0" u="none" strike="noStrike" kern="1200" cap="none" spc="0" normalizeH="0" baseline="0" noProof="0" dirty="0">
              <a:ln>
                <a:noFill/>
              </a:ln>
              <a:solidFill>
                <a:srgbClr val="E3DED1">
                  <a:lumMod val="25000"/>
                </a:srgbClr>
              </a:solidFill>
              <a:effectLst/>
              <a:highlight>
                <a:srgbClr val="FFFFFF"/>
              </a:highlight>
              <a:uLnTx/>
              <a:uFillTx/>
              <a:latin typeface="Source Sans Pro SemiBold" panose="020B0603030403020204" pitchFamily="34" charset="0"/>
              <a:ea typeface="+mn-ea"/>
              <a:cs typeface="+mn-cs"/>
            </a:endParaRPr>
          </a:p>
        </p:txBody>
      </p:sp>
      <p:sp>
        <p:nvSpPr>
          <p:cNvPr id="56" name="Isosceles Triangle 12">
            <a:extLst>
              <a:ext uri="{FF2B5EF4-FFF2-40B4-BE49-F238E27FC236}">
                <a16:creationId xmlns:a16="http://schemas.microsoft.com/office/drawing/2014/main" id="{145106FB-9F40-CD89-2657-6B5547766D5A}"/>
              </a:ext>
            </a:extLst>
          </p:cNvPr>
          <p:cNvSpPr/>
          <p:nvPr/>
        </p:nvSpPr>
        <p:spPr>
          <a:xfrm rot="10800000">
            <a:off x="6039290" y="550370"/>
            <a:ext cx="86085" cy="74211"/>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IN" sz="1414" b="0" i="0" u="none" strike="noStrike" kern="1200" cap="none" spc="0" normalizeH="0" baseline="0" noProof="0" dirty="0">
              <a:ln>
                <a:noFill/>
              </a:ln>
              <a:solidFill>
                <a:prstClr val="white"/>
              </a:solidFill>
              <a:effectLst/>
              <a:highlight>
                <a:srgbClr val="FFFF00"/>
              </a:highlight>
              <a:uLnTx/>
              <a:uFillTx/>
              <a:latin typeface="Calibri"/>
              <a:ea typeface="+mn-ea"/>
              <a:cs typeface="+mn-cs"/>
            </a:endParaRPr>
          </a:p>
        </p:txBody>
      </p:sp>
      <p:sp>
        <p:nvSpPr>
          <p:cNvPr id="8" name="תיבת טקסט 7">
            <a:extLst>
              <a:ext uri="{FF2B5EF4-FFF2-40B4-BE49-F238E27FC236}">
                <a16:creationId xmlns:a16="http://schemas.microsoft.com/office/drawing/2014/main" id="{B65440AD-C4E2-9DCE-F6A3-E464D71304A9}"/>
              </a:ext>
            </a:extLst>
          </p:cNvPr>
          <p:cNvSpPr txBox="1"/>
          <p:nvPr/>
        </p:nvSpPr>
        <p:spPr>
          <a:xfrm>
            <a:off x="4779150" y="701334"/>
            <a:ext cx="1468914" cy="246221"/>
          </a:xfrm>
          <a:prstGeom prst="rect">
            <a:avLst/>
          </a:prstGeom>
          <a:noFill/>
        </p:spPr>
        <p:txBody>
          <a:bodyPr/>
          <a:lstStyle>
            <a:defPPr>
              <a:defRPr lang="en-US"/>
            </a:defPPr>
            <a:lvl1pPr indent="0" algn="just" defTabSz="584310">
              <a:spcBef>
                <a:spcPts val="0"/>
              </a:spcBef>
              <a:spcAft>
                <a:spcPts val="0"/>
              </a:spcAft>
              <a:buSzPct val="125000"/>
              <a:buFont typeface="Arial" panose="020B0604020202020204" pitchFamily="34" charset="0"/>
              <a:buNone/>
              <a:defRPr sz="1000">
                <a:solidFill>
                  <a:schemeClr val="tx1">
                    <a:lumMod val="75000"/>
                    <a:lumOff val="25000"/>
                  </a:schemeClr>
                </a:solidFill>
                <a:effectLst/>
                <a:highlight>
                  <a:srgbClr val="FFFF00"/>
                </a:highlight>
                <a:latin typeface="Trebuchet MS" panose="020B0603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pPr algn="ctr"/>
            <a:r>
              <a:rPr lang="en-US" sz="800" dirty="0">
                <a:highlight>
                  <a:srgbClr val="FFFFFF"/>
                </a:highlight>
              </a:rPr>
              <a:t>Jan-Mar 23 over Jan-Mar 19</a:t>
            </a:r>
          </a:p>
          <a:p>
            <a:pPr algn="ctr"/>
            <a:r>
              <a:rPr lang="en-US" sz="800" dirty="0">
                <a:highlight>
                  <a:srgbClr val="FFFFFF"/>
                </a:highlight>
              </a:rPr>
              <a:t>monthly average</a:t>
            </a:r>
            <a:endParaRPr lang="he-IL" sz="800" dirty="0">
              <a:highlight>
                <a:srgbClr val="FFFFFF"/>
              </a:highlight>
            </a:endParaRPr>
          </a:p>
        </p:txBody>
      </p:sp>
      <p:sp>
        <p:nvSpPr>
          <p:cNvPr id="9" name="TextBox 76">
            <a:extLst>
              <a:ext uri="{FF2B5EF4-FFF2-40B4-BE49-F238E27FC236}">
                <a16:creationId xmlns:a16="http://schemas.microsoft.com/office/drawing/2014/main" id="{A78AF68B-5621-C5BC-FC1D-654597FD3BA1}"/>
              </a:ext>
            </a:extLst>
          </p:cNvPr>
          <p:cNvSpPr txBox="1"/>
          <p:nvPr/>
        </p:nvSpPr>
        <p:spPr>
          <a:xfrm>
            <a:off x="5415753" y="9585227"/>
            <a:ext cx="38472" cy="153888"/>
          </a:xfrm>
          <a:prstGeom prst="rect">
            <a:avLst/>
          </a:prstGeom>
          <a:noFill/>
          <a:ln>
            <a:noFill/>
          </a:ln>
        </p:spPr>
        <p:txBody>
          <a:bodyPr wrap="none" lIns="0" tIns="0" rIns="0" bIns="0" rtlCol="0" anchor="t">
            <a:spAutoFit/>
          </a:bodyPr>
          <a:lstStyle/>
          <a:p>
            <a:pPr algn="r"/>
            <a:r>
              <a:rPr lang="en-US" sz="1000" b="1" dirty="0">
                <a:solidFill>
                  <a:srgbClr val="404040"/>
                </a:solidFill>
                <a:highlight>
                  <a:srgbClr val="FFFF00"/>
                </a:highlight>
                <a:latin typeface="Trebuchet MS" panose="020B0603020202020204" pitchFamily="34" charset="0"/>
                <a:cs typeface="Arial" panose="020B0604020202020204" pitchFamily="34" charset="0"/>
              </a:rPr>
              <a:t> </a:t>
            </a:r>
            <a:endParaRPr lang="en-ZA" sz="1000" dirty="0">
              <a:solidFill>
                <a:srgbClr val="404040"/>
              </a:solidFill>
              <a:highlight>
                <a:srgbClr val="FFFF00"/>
              </a:highlight>
              <a:latin typeface="Trebuchet MS" panose="020B0603020202020204" pitchFamily="34" charset="0"/>
              <a:cs typeface="Arial" panose="020B0604020202020204" pitchFamily="34" charset="0"/>
            </a:endParaRPr>
          </a:p>
        </p:txBody>
      </p:sp>
      <p:grpSp>
        <p:nvGrpSpPr>
          <p:cNvPr id="21" name="קבוצה 20">
            <a:extLst>
              <a:ext uri="{FF2B5EF4-FFF2-40B4-BE49-F238E27FC236}">
                <a16:creationId xmlns:a16="http://schemas.microsoft.com/office/drawing/2014/main" id="{EF96B502-7809-ABA6-81BA-9114FA5F7B61}"/>
              </a:ext>
            </a:extLst>
          </p:cNvPr>
          <p:cNvGrpSpPr/>
          <p:nvPr/>
        </p:nvGrpSpPr>
        <p:grpSpPr>
          <a:xfrm>
            <a:off x="956900" y="3759403"/>
            <a:ext cx="75295" cy="2163876"/>
            <a:chOff x="1403775" y="3890934"/>
            <a:chExt cx="75295" cy="2163876"/>
          </a:xfrm>
        </p:grpSpPr>
        <p:cxnSp>
          <p:nvCxnSpPr>
            <p:cNvPr id="68" name="Straight Connector 94">
              <a:extLst>
                <a:ext uri="{FF2B5EF4-FFF2-40B4-BE49-F238E27FC236}">
                  <a16:creationId xmlns:a16="http://schemas.microsoft.com/office/drawing/2014/main" id="{1ECCD6D0-A981-6105-3678-092EF3528488}"/>
                </a:ext>
              </a:extLst>
            </p:cNvPr>
            <p:cNvCxnSpPr>
              <a:cxnSpLocks/>
            </p:cNvCxnSpPr>
            <p:nvPr/>
          </p:nvCxnSpPr>
          <p:spPr>
            <a:xfrm>
              <a:off x="1479070" y="3964663"/>
              <a:ext cx="0" cy="2090147"/>
            </a:xfrm>
            <a:prstGeom prst="line">
              <a:avLst/>
            </a:prstGeom>
            <a:ln w="12700">
              <a:solidFill>
                <a:schemeClr val="accent2"/>
              </a:solidFill>
              <a:prstDash val="dash"/>
            </a:ln>
          </p:spPr>
          <p:style>
            <a:lnRef idx="1">
              <a:schemeClr val="accent1"/>
            </a:lnRef>
            <a:fillRef idx="0">
              <a:schemeClr val="accent1"/>
            </a:fillRef>
            <a:effectRef idx="0">
              <a:schemeClr val="accent1"/>
            </a:effectRef>
            <a:fontRef idx="minor">
              <a:schemeClr val="tx1"/>
            </a:fontRef>
          </p:style>
        </p:cxnSp>
        <p:sp>
          <p:nvSpPr>
            <p:cNvPr id="69" name="Rectangle 99">
              <a:extLst>
                <a:ext uri="{FF2B5EF4-FFF2-40B4-BE49-F238E27FC236}">
                  <a16:creationId xmlns:a16="http://schemas.microsoft.com/office/drawing/2014/main" id="{4BAC16C5-9476-7DE0-B363-03D8C191D0FE}"/>
                </a:ext>
              </a:extLst>
            </p:cNvPr>
            <p:cNvSpPr/>
            <p:nvPr/>
          </p:nvSpPr>
          <p:spPr>
            <a:xfrm rot="16200000">
              <a:off x="1215831" y="4078878"/>
              <a:ext cx="447887" cy="72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ZA" sz="500" dirty="0">
                  <a:solidFill>
                    <a:schemeClr val="bg1">
                      <a:lumMod val="75000"/>
                    </a:schemeClr>
                  </a:solidFill>
                  <a:latin typeface="Trebuchet MS" panose="020B0603020202020204" pitchFamily="34" charset="0"/>
                  <a:cs typeface="Segoe UI" panose="020B0502040204020203" pitchFamily="34" charset="0"/>
                </a:rPr>
                <a:t>Level 5</a:t>
              </a:r>
            </a:p>
          </p:txBody>
        </p:sp>
      </p:grpSp>
      <p:grpSp>
        <p:nvGrpSpPr>
          <p:cNvPr id="22" name="קבוצה 21">
            <a:extLst>
              <a:ext uri="{FF2B5EF4-FFF2-40B4-BE49-F238E27FC236}">
                <a16:creationId xmlns:a16="http://schemas.microsoft.com/office/drawing/2014/main" id="{D6F79891-EEEA-418F-A466-E030EC2BE423}"/>
              </a:ext>
            </a:extLst>
          </p:cNvPr>
          <p:cNvGrpSpPr/>
          <p:nvPr/>
        </p:nvGrpSpPr>
        <p:grpSpPr>
          <a:xfrm>
            <a:off x="1080737" y="3759403"/>
            <a:ext cx="75788" cy="2163876"/>
            <a:chOff x="1583795" y="3890934"/>
            <a:chExt cx="75788" cy="2163876"/>
          </a:xfrm>
        </p:grpSpPr>
        <p:cxnSp>
          <p:nvCxnSpPr>
            <p:cNvPr id="66" name="Straight Connector 95">
              <a:extLst>
                <a:ext uri="{FF2B5EF4-FFF2-40B4-BE49-F238E27FC236}">
                  <a16:creationId xmlns:a16="http://schemas.microsoft.com/office/drawing/2014/main" id="{DEFF7B9D-0357-05A1-42C7-5949A60C6492}"/>
                </a:ext>
              </a:extLst>
            </p:cNvPr>
            <p:cNvCxnSpPr>
              <a:cxnSpLocks/>
            </p:cNvCxnSpPr>
            <p:nvPr/>
          </p:nvCxnSpPr>
          <p:spPr>
            <a:xfrm>
              <a:off x="1659583" y="3964663"/>
              <a:ext cx="0" cy="2090147"/>
            </a:xfrm>
            <a:prstGeom prst="line">
              <a:avLst/>
            </a:prstGeom>
            <a:ln w="12700">
              <a:solidFill>
                <a:srgbClr val="F79646"/>
              </a:solidFill>
              <a:prstDash val="dash"/>
            </a:ln>
          </p:spPr>
          <p:style>
            <a:lnRef idx="1">
              <a:schemeClr val="accent1"/>
            </a:lnRef>
            <a:fillRef idx="0">
              <a:schemeClr val="accent1"/>
            </a:fillRef>
            <a:effectRef idx="0">
              <a:schemeClr val="accent1"/>
            </a:effectRef>
            <a:fontRef idx="minor">
              <a:schemeClr val="tx1"/>
            </a:fontRef>
          </p:style>
        </p:cxnSp>
        <p:sp>
          <p:nvSpPr>
            <p:cNvPr id="67" name="Rectangle 100">
              <a:extLst>
                <a:ext uri="{FF2B5EF4-FFF2-40B4-BE49-F238E27FC236}">
                  <a16:creationId xmlns:a16="http://schemas.microsoft.com/office/drawing/2014/main" id="{80152E82-22C6-1E1B-4429-DEC37CCBD700}"/>
                </a:ext>
              </a:extLst>
            </p:cNvPr>
            <p:cNvSpPr/>
            <p:nvPr/>
          </p:nvSpPr>
          <p:spPr>
            <a:xfrm rot="16200000">
              <a:off x="1395131" y="4079598"/>
              <a:ext cx="449327" cy="72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ZA" sz="500" dirty="0">
                  <a:solidFill>
                    <a:schemeClr val="bg1">
                      <a:lumMod val="75000"/>
                    </a:schemeClr>
                  </a:solidFill>
                  <a:latin typeface="Trebuchet MS" panose="020B0603020202020204" pitchFamily="34" charset="0"/>
                  <a:cs typeface="Segoe UI" panose="020B0502040204020203" pitchFamily="34" charset="0"/>
                </a:rPr>
                <a:t>Level 4</a:t>
              </a:r>
            </a:p>
          </p:txBody>
        </p:sp>
      </p:grpSp>
      <p:grpSp>
        <p:nvGrpSpPr>
          <p:cNvPr id="23" name="קבוצה 22">
            <a:extLst>
              <a:ext uri="{FF2B5EF4-FFF2-40B4-BE49-F238E27FC236}">
                <a16:creationId xmlns:a16="http://schemas.microsoft.com/office/drawing/2014/main" id="{756C7181-7DC4-AF6C-E166-FCEB2A0AA2A3}"/>
              </a:ext>
            </a:extLst>
          </p:cNvPr>
          <p:cNvGrpSpPr/>
          <p:nvPr/>
        </p:nvGrpSpPr>
        <p:grpSpPr>
          <a:xfrm>
            <a:off x="1185860" y="3759403"/>
            <a:ext cx="86075" cy="2163876"/>
            <a:chOff x="1718811" y="3890934"/>
            <a:chExt cx="86075" cy="2163876"/>
          </a:xfrm>
        </p:grpSpPr>
        <p:cxnSp>
          <p:nvCxnSpPr>
            <p:cNvPr id="64" name="Straight Connector 96">
              <a:extLst>
                <a:ext uri="{FF2B5EF4-FFF2-40B4-BE49-F238E27FC236}">
                  <a16:creationId xmlns:a16="http://schemas.microsoft.com/office/drawing/2014/main" id="{72F524B9-6AFF-CE2F-5B24-63F343F7ED98}"/>
                </a:ext>
              </a:extLst>
            </p:cNvPr>
            <p:cNvCxnSpPr>
              <a:cxnSpLocks/>
            </p:cNvCxnSpPr>
            <p:nvPr/>
          </p:nvCxnSpPr>
          <p:spPr>
            <a:xfrm>
              <a:off x="1804886" y="3964663"/>
              <a:ext cx="0" cy="2090147"/>
            </a:xfrm>
            <a:prstGeom prst="line">
              <a:avLst/>
            </a:prstGeom>
            <a:ln w="12700">
              <a:solidFill>
                <a:schemeClr val="accent4"/>
              </a:solidFill>
              <a:prstDash val="dash"/>
            </a:ln>
          </p:spPr>
          <p:style>
            <a:lnRef idx="1">
              <a:schemeClr val="accent1"/>
            </a:lnRef>
            <a:fillRef idx="0">
              <a:schemeClr val="accent1"/>
            </a:fillRef>
            <a:effectRef idx="0">
              <a:schemeClr val="accent1"/>
            </a:effectRef>
            <a:fontRef idx="minor">
              <a:schemeClr val="tx1"/>
            </a:fontRef>
          </p:style>
        </p:cxnSp>
        <p:sp>
          <p:nvSpPr>
            <p:cNvPr id="65" name="Rectangle 101">
              <a:extLst>
                <a:ext uri="{FF2B5EF4-FFF2-40B4-BE49-F238E27FC236}">
                  <a16:creationId xmlns:a16="http://schemas.microsoft.com/office/drawing/2014/main" id="{292A8858-46C4-CE2F-BAD3-233169DDFDE2}"/>
                </a:ext>
              </a:extLst>
            </p:cNvPr>
            <p:cNvSpPr/>
            <p:nvPr/>
          </p:nvSpPr>
          <p:spPr>
            <a:xfrm rot="16200000">
              <a:off x="1528707" y="4081038"/>
              <a:ext cx="452207" cy="72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ZA" sz="500" dirty="0">
                  <a:solidFill>
                    <a:schemeClr val="bg1">
                      <a:lumMod val="75000"/>
                    </a:schemeClr>
                  </a:solidFill>
                  <a:latin typeface="Trebuchet MS" panose="020B0603020202020204" pitchFamily="34" charset="0"/>
                  <a:cs typeface="Segoe UI" panose="020B0502040204020203" pitchFamily="34" charset="0"/>
                </a:rPr>
                <a:t>Level 3</a:t>
              </a:r>
            </a:p>
          </p:txBody>
        </p:sp>
      </p:grpSp>
      <p:grpSp>
        <p:nvGrpSpPr>
          <p:cNvPr id="24" name="קבוצה 23">
            <a:extLst>
              <a:ext uri="{FF2B5EF4-FFF2-40B4-BE49-F238E27FC236}">
                <a16:creationId xmlns:a16="http://schemas.microsoft.com/office/drawing/2014/main" id="{3BC7430B-8415-A397-A094-DB18E76DC1F1}"/>
              </a:ext>
            </a:extLst>
          </p:cNvPr>
          <p:cNvGrpSpPr/>
          <p:nvPr/>
        </p:nvGrpSpPr>
        <p:grpSpPr>
          <a:xfrm>
            <a:off x="1487436" y="3759403"/>
            <a:ext cx="90009" cy="2163876"/>
            <a:chOff x="2123855" y="3890934"/>
            <a:chExt cx="90009" cy="2163876"/>
          </a:xfrm>
        </p:grpSpPr>
        <p:cxnSp>
          <p:nvCxnSpPr>
            <p:cNvPr id="62" name="Straight Connector 97">
              <a:extLst>
                <a:ext uri="{FF2B5EF4-FFF2-40B4-BE49-F238E27FC236}">
                  <a16:creationId xmlns:a16="http://schemas.microsoft.com/office/drawing/2014/main" id="{21E33669-1BF7-9099-33C5-A6F492A4AE0C}"/>
                </a:ext>
              </a:extLst>
            </p:cNvPr>
            <p:cNvCxnSpPr>
              <a:cxnSpLocks/>
            </p:cNvCxnSpPr>
            <p:nvPr/>
          </p:nvCxnSpPr>
          <p:spPr>
            <a:xfrm>
              <a:off x="2213864" y="3964663"/>
              <a:ext cx="0" cy="2090147"/>
            </a:xfrm>
            <a:prstGeom prst="line">
              <a:avLst/>
            </a:prstGeom>
            <a:ln w="12700">
              <a:solidFill>
                <a:srgbClr val="9BBB59"/>
              </a:solidFill>
              <a:prstDash val="dash"/>
            </a:ln>
          </p:spPr>
          <p:style>
            <a:lnRef idx="1">
              <a:schemeClr val="accent1"/>
            </a:lnRef>
            <a:fillRef idx="0">
              <a:schemeClr val="accent1"/>
            </a:fillRef>
            <a:effectRef idx="0">
              <a:schemeClr val="accent1"/>
            </a:effectRef>
            <a:fontRef idx="minor">
              <a:schemeClr val="tx1"/>
            </a:fontRef>
          </p:style>
        </p:cxnSp>
        <p:sp>
          <p:nvSpPr>
            <p:cNvPr id="63" name="Rectangle 102">
              <a:extLst>
                <a:ext uri="{FF2B5EF4-FFF2-40B4-BE49-F238E27FC236}">
                  <a16:creationId xmlns:a16="http://schemas.microsoft.com/office/drawing/2014/main" id="{1C8DD443-A0F1-45CB-AB86-63B07D49A6E2}"/>
                </a:ext>
              </a:extLst>
            </p:cNvPr>
            <p:cNvSpPr/>
            <p:nvPr/>
          </p:nvSpPr>
          <p:spPr>
            <a:xfrm rot="16200000">
              <a:off x="1935191" y="4079598"/>
              <a:ext cx="449327" cy="72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ZA" sz="500" dirty="0">
                  <a:solidFill>
                    <a:schemeClr val="bg1">
                      <a:lumMod val="75000"/>
                    </a:schemeClr>
                  </a:solidFill>
                  <a:latin typeface="Trebuchet MS" panose="020B0603020202020204" pitchFamily="34" charset="0"/>
                  <a:cs typeface="Segoe UI" panose="020B0502040204020203" pitchFamily="34" charset="0"/>
                </a:rPr>
                <a:t>Level 2</a:t>
              </a:r>
            </a:p>
          </p:txBody>
        </p:sp>
      </p:grpSp>
      <p:grpSp>
        <p:nvGrpSpPr>
          <p:cNvPr id="25" name="קבוצה 24">
            <a:extLst>
              <a:ext uri="{FF2B5EF4-FFF2-40B4-BE49-F238E27FC236}">
                <a16:creationId xmlns:a16="http://schemas.microsoft.com/office/drawing/2014/main" id="{48A0C4B3-61EA-B98B-D321-E5F1BC0AD65E}"/>
              </a:ext>
            </a:extLst>
          </p:cNvPr>
          <p:cNvGrpSpPr/>
          <p:nvPr/>
        </p:nvGrpSpPr>
        <p:grpSpPr>
          <a:xfrm>
            <a:off x="1628800" y="3759403"/>
            <a:ext cx="82458" cy="2163876"/>
            <a:chOff x="2303875" y="3890934"/>
            <a:chExt cx="82458" cy="2163876"/>
          </a:xfrm>
        </p:grpSpPr>
        <p:cxnSp>
          <p:nvCxnSpPr>
            <p:cNvPr id="60" name="Straight Connector 98">
              <a:extLst>
                <a:ext uri="{FF2B5EF4-FFF2-40B4-BE49-F238E27FC236}">
                  <a16:creationId xmlns:a16="http://schemas.microsoft.com/office/drawing/2014/main" id="{74668AA5-8F58-CFCB-CC2A-CB0ABE03392E}"/>
                </a:ext>
              </a:extLst>
            </p:cNvPr>
            <p:cNvCxnSpPr>
              <a:cxnSpLocks/>
            </p:cNvCxnSpPr>
            <p:nvPr/>
          </p:nvCxnSpPr>
          <p:spPr>
            <a:xfrm>
              <a:off x="2386333" y="3964663"/>
              <a:ext cx="0" cy="2090147"/>
            </a:xfrm>
            <a:prstGeom prst="line">
              <a:avLst/>
            </a:prstGeom>
            <a:ln w="12700">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61" name="Rectangle 103">
              <a:extLst>
                <a:ext uri="{FF2B5EF4-FFF2-40B4-BE49-F238E27FC236}">
                  <a16:creationId xmlns:a16="http://schemas.microsoft.com/office/drawing/2014/main" id="{3A4C6B03-7C9E-123F-4D8A-A04628CC8D1A}"/>
                </a:ext>
              </a:extLst>
            </p:cNvPr>
            <p:cNvSpPr/>
            <p:nvPr/>
          </p:nvSpPr>
          <p:spPr>
            <a:xfrm rot="16200000">
              <a:off x="2115211" y="4079598"/>
              <a:ext cx="449327" cy="72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ZA" sz="500" dirty="0">
                  <a:solidFill>
                    <a:schemeClr val="bg1">
                      <a:lumMod val="75000"/>
                    </a:schemeClr>
                  </a:solidFill>
                  <a:latin typeface="Trebuchet MS" panose="020B0603020202020204" pitchFamily="34" charset="0"/>
                  <a:cs typeface="Segoe UI" panose="020B0502040204020203" pitchFamily="34" charset="0"/>
                </a:rPr>
                <a:t>Level 1</a:t>
              </a:r>
            </a:p>
          </p:txBody>
        </p:sp>
      </p:grpSp>
      <p:grpSp>
        <p:nvGrpSpPr>
          <p:cNvPr id="26" name="קבוצה 25">
            <a:extLst>
              <a:ext uri="{FF2B5EF4-FFF2-40B4-BE49-F238E27FC236}">
                <a16:creationId xmlns:a16="http://schemas.microsoft.com/office/drawing/2014/main" id="{F8A7F004-FE52-C0CB-7932-06C7165B215B}"/>
              </a:ext>
            </a:extLst>
          </p:cNvPr>
          <p:cNvGrpSpPr/>
          <p:nvPr/>
        </p:nvGrpSpPr>
        <p:grpSpPr>
          <a:xfrm>
            <a:off x="2026149" y="3759403"/>
            <a:ext cx="74644" cy="2163876"/>
            <a:chOff x="2828584" y="3890934"/>
            <a:chExt cx="74644" cy="2163876"/>
          </a:xfrm>
        </p:grpSpPr>
        <p:cxnSp>
          <p:nvCxnSpPr>
            <p:cNvPr id="55" name="Straight Connector 104">
              <a:extLst>
                <a:ext uri="{FF2B5EF4-FFF2-40B4-BE49-F238E27FC236}">
                  <a16:creationId xmlns:a16="http://schemas.microsoft.com/office/drawing/2014/main" id="{A4D0348F-9BB4-66D6-1287-133C56470BAE}"/>
                </a:ext>
              </a:extLst>
            </p:cNvPr>
            <p:cNvCxnSpPr>
              <a:cxnSpLocks/>
            </p:cNvCxnSpPr>
            <p:nvPr/>
          </p:nvCxnSpPr>
          <p:spPr>
            <a:xfrm>
              <a:off x="2903228" y="3964663"/>
              <a:ext cx="0" cy="2090147"/>
            </a:xfrm>
            <a:prstGeom prst="line">
              <a:avLst/>
            </a:prstGeom>
            <a:ln w="12700">
              <a:solidFill>
                <a:schemeClr val="accent4"/>
              </a:solidFill>
              <a:prstDash val="dash"/>
            </a:ln>
          </p:spPr>
          <p:style>
            <a:lnRef idx="1">
              <a:schemeClr val="accent1"/>
            </a:lnRef>
            <a:fillRef idx="0">
              <a:schemeClr val="accent1"/>
            </a:fillRef>
            <a:effectRef idx="0">
              <a:schemeClr val="accent1"/>
            </a:effectRef>
            <a:fontRef idx="minor">
              <a:schemeClr val="tx1"/>
            </a:fontRef>
          </p:style>
        </p:cxnSp>
        <p:sp>
          <p:nvSpPr>
            <p:cNvPr id="57" name="Rectangle 107">
              <a:extLst>
                <a:ext uri="{FF2B5EF4-FFF2-40B4-BE49-F238E27FC236}">
                  <a16:creationId xmlns:a16="http://schemas.microsoft.com/office/drawing/2014/main" id="{1F6F0848-2AC4-2F59-57FD-59374EE6196F}"/>
                </a:ext>
              </a:extLst>
            </p:cNvPr>
            <p:cNvSpPr/>
            <p:nvPr/>
          </p:nvSpPr>
          <p:spPr>
            <a:xfrm rot="16200000">
              <a:off x="2639584" y="4079934"/>
              <a:ext cx="450000" cy="72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ZA" sz="500" dirty="0">
                  <a:solidFill>
                    <a:schemeClr val="bg1">
                      <a:lumMod val="75000"/>
                    </a:schemeClr>
                  </a:solidFill>
                  <a:latin typeface="Trebuchet MS" panose="020B0603020202020204" pitchFamily="34" charset="0"/>
                  <a:cs typeface="Segoe UI" panose="020B0502040204020203" pitchFamily="34" charset="0"/>
                </a:rPr>
                <a:t>Level 3</a:t>
              </a:r>
            </a:p>
          </p:txBody>
        </p:sp>
      </p:grpSp>
      <p:grpSp>
        <p:nvGrpSpPr>
          <p:cNvPr id="27" name="קבוצה 26">
            <a:extLst>
              <a:ext uri="{FF2B5EF4-FFF2-40B4-BE49-F238E27FC236}">
                <a16:creationId xmlns:a16="http://schemas.microsoft.com/office/drawing/2014/main" id="{5EBF43CD-691D-A23F-6A93-3B76255EBA2F}"/>
              </a:ext>
            </a:extLst>
          </p:cNvPr>
          <p:cNvGrpSpPr/>
          <p:nvPr/>
        </p:nvGrpSpPr>
        <p:grpSpPr>
          <a:xfrm>
            <a:off x="2256058" y="3759403"/>
            <a:ext cx="85153" cy="2163876"/>
            <a:chOff x="3130394" y="3890934"/>
            <a:chExt cx="85153" cy="2163876"/>
          </a:xfrm>
        </p:grpSpPr>
        <p:cxnSp>
          <p:nvCxnSpPr>
            <p:cNvPr id="53" name="Straight Connector 105">
              <a:extLst>
                <a:ext uri="{FF2B5EF4-FFF2-40B4-BE49-F238E27FC236}">
                  <a16:creationId xmlns:a16="http://schemas.microsoft.com/office/drawing/2014/main" id="{B3DEE808-0C19-D6E1-F215-0B8C2632C117}"/>
                </a:ext>
              </a:extLst>
            </p:cNvPr>
            <p:cNvCxnSpPr>
              <a:cxnSpLocks/>
            </p:cNvCxnSpPr>
            <p:nvPr/>
          </p:nvCxnSpPr>
          <p:spPr>
            <a:xfrm>
              <a:off x="3215547" y="3964663"/>
              <a:ext cx="0" cy="2090147"/>
            </a:xfrm>
            <a:prstGeom prst="line">
              <a:avLst/>
            </a:prstGeom>
            <a:ln w="12700">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54" name="Rectangle 108">
              <a:extLst>
                <a:ext uri="{FF2B5EF4-FFF2-40B4-BE49-F238E27FC236}">
                  <a16:creationId xmlns:a16="http://schemas.microsoft.com/office/drawing/2014/main" id="{C413DF02-5BBD-9D81-6597-BF79BAE4BA31}"/>
                </a:ext>
              </a:extLst>
            </p:cNvPr>
            <p:cNvSpPr/>
            <p:nvPr/>
          </p:nvSpPr>
          <p:spPr>
            <a:xfrm rot="16200000">
              <a:off x="2941394" y="4079934"/>
              <a:ext cx="450000" cy="72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ZA" sz="500" dirty="0">
                  <a:solidFill>
                    <a:schemeClr val="bg1">
                      <a:lumMod val="75000"/>
                    </a:schemeClr>
                  </a:solidFill>
                  <a:latin typeface="Trebuchet MS" panose="020B0603020202020204" pitchFamily="34" charset="0"/>
                  <a:cs typeface="Segoe UI" panose="020B0502040204020203" pitchFamily="34" charset="0"/>
                </a:rPr>
                <a:t>Level 1</a:t>
              </a:r>
            </a:p>
          </p:txBody>
        </p:sp>
      </p:grpSp>
      <p:grpSp>
        <p:nvGrpSpPr>
          <p:cNvPr id="29" name="קבוצה 28">
            <a:extLst>
              <a:ext uri="{FF2B5EF4-FFF2-40B4-BE49-F238E27FC236}">
                <a16:creationId xmlns:a16="http://schemas.microsoft.com/office/drawing/2014/main" id="{740221CE-150C-32BF-FF06-4100962384DF}"/>
              </a:ext>
            </a:extLst>
          </p:cNvPr>
          <p:cNvGrpSpPr/>
          <p:nvPr/>
        </p:nvGrpSpPr>
        <p:grpSpPr>
          <a:xfrm>
            <a:off x="2619498" y="3759403"/>
            <a:ext cx="72000" cy="2163876"/>
            <a:chOff x="3611162" y="3890934"/>
            <a:chExt cx="72000" cy="2163876"/>
          </a:xfrm>
        </p:grpSpPr>
        <p:cxnSp>
          <p:nvCxnSpPr>
            <p:cNvPr id="49" name="Straight Connector 97">
              <a:extLst>
                <a:ext uri="{FF2B5EF4-FFF2-40B4-BE49-F238E27FC236}">
                  <a16:creationId xmlns:a16="http://schemas.microsoft.com/office/drawing/2014/main" id="{107513A7-BEE4-FF55-33AF-730D45AE33C3}"/>
                </a:ext>
              </a:extLst>
            </p:cNvPr>
            <p:cNvCxnSpPr>
              <a:cxnSpLocks/>
            </p:cNvCxnSpPr>
            <p:nvPr/>
          </p:nvCxnSpPr>
          <p:spPr>
            <a:xfrm>
              <a:off x="3682215" y="3964663"/>
              <a:ext cx="0" cy="2090147"/>
            </a:xfrm>
            <a:prstGeom prst="line">
              <a:avLst/>
            </a:prstGeom>
            <a:ln w="12700">
              <a:solidFill>
                <a:srgbClr val="9BBB59"/>
              </a:solidFill>
              <a:prstDash val="dash"/>
            </a:ln>
          </p:spPr>
          <p:style>
            <a:lnRef idx="1">
              <a:schemeClr val="accent1"/>
            </a:lnRef>
            <a:fillRef idx="0">
              <a:schemeClr val="accent1"/>
            </a:fillRef>
            <a:effectRef idx="0">
              <a:schemeClr val="accent1"/>
            </a:effectRef>
            <a:fontRef idx="minor">
              <a:schemeClr val="tx1"/>
            </a:fontRef>
          </p:style>
        </p:cxnSp>
        <p:sp>
          <p:nvSpPr>
            <p:cNvPr id="50" name="Rectangle 102">
              <a:extLst>
                <a:ext uri="{FF2B5EF4-FFF2-40B4-BE49-F238E27FC236}">
                  <a16:creationId xmlns:a16="http://schemas.microsoft.com/office/drawing/2014/main" id="{472C2EF9-5BC1-66BC-1C14-4B87DBC19672}"/>
                </a:ext>
              </a:extLst>
            </p:cNvPr>
            <p:cNvSpPr/>
            <p:nvPr/>
          </p:nvSpPr>
          <p:spPr>
            <a:xfrm rot="16200000">
              <a:off x="3422498" y="4079598"/>
              <a:ext cx="449327" cy="72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ZA" sz="500" dirty="0">
                  <a:solidFill>
                    <a:schemeClr val="bg1">
                      <a:lumMod val="75000"/>
                    </a:schemeClr>
                  </a:solidFill>
                  <a:latin typeface="Trebuchet MS" panose="020B0603020202020204" pitchFamily="34" charset="0"/>
                  <a:cs typeface="Segoe UI" panose="020B0502040204020203" pitchFamily="34" charset="0"/>
                </a:rPr>
                <a:t>Level 2</a:t>
              </a:r>
            </a:p>
          </p:txBody>
        </p:sp>
      </p:grpSp>
      <p:grpSp>
        <p:nvGrpSpPr>
          <p:cNvPr id="30" name="קבוצה 29">
            <a:extLst>
              <a:ext uri="{FF2B5EF4-FFF2-40B4-BE49-F238E27FC236}">
                <a16:creationId xmlns:a16="http://schemas.microsoft.com/office/drawing/2014/main" id="{53D8C399-1CB7-87F4-CFAB-37D4025423AF}"/>
              </a:ext>
            </a:extLst>
          </p:cNvPr>
          <p:cNvGrpSpPr/>
          <p:nvPr/>
        </p:nvGrpSpPr>
        <p:grpSpPr>
          <a:xfrm>
            <a:off x="2689503" y="3759403"/>
            <a:ext cx="72000" cy="2163876"/>
            <a:chOff x="3696410" y="3890934"/>
            <a:chExt cx="72000" cy="2163876"/>
          </a:xfrm>
        </p:grpSpPr>
        <p:cxnSp>
          <p:nvCxnSpPr>
            <p:cNvPr id="47" name="Straight Connector 177">
              <a:extLst>
                <a:ext uri="{FF2B5EF4-FFF2-40B4-BE49-F238E27FC236}">
                  <a16:creationId xmlns:a16="http://schemas.microsoft.com/office/drawing/2014/main" id="{B6D7F45B-F320-D79C-44E5-B9E907BF0E56}"/>
                </a:ext>
              </a:extLst>
            </p:cNvPr>
            <p:cNvCxnSpPr>
              <a:cxnSpLocks/>
            </p:cNvCxnSpPr>
            <p:nvPr/>
          </p:nvCxnSpPr>
          <p:spPr>
            <a:xfrm>
              <a:off x="3765326" y="3964663"/>
              <a:ext cx="0" cy="2090147"/>
            </a:xfrm>
            <a:prstGeom prst="line">
              <a:avLst/>
            </a:prstGeom>
            <a:ln w="12700">
              <a:solidFill>
                <a:schemeClr val="accent4"/>
              </a:solidFill>
              <a:prstDash val="dash"/>
            </a:ln>
          </p:spPr>
          <p:style>
            <a:lnRef idx="1">
              <a:schemeClr val="accent1"/>
            </a:lnRef>
            <a:fillRef idx="0">
              <a:schemeClr val="accent1"/>
            </a:fillRef>
            <a:effectRef idx="0">
              <a:schemeClr val="accent1"/>
            </a:effectRef>
            <a:fontRef idx="minor">
              <a:schemeClr val="tx1"/>
            </a:fontRef>
          </p:style>
        </p:cxnSp>
        <p:sp>
          <p:nvSpPr>
            <p:cNvPr id="48" name="Rectangle 100">
              <a:extLst>
                <a:ext uri="{FF2B5EF4-FFF2-40B4-BE49-F238E27FC236}">
                  <a16:creationId xmlns:a16="http://schemas.microsoft.com/office/drawing/2014/main" id="{B5C205C3-ADE0-D281-29D6-FB896D1EA9C0}"/>
                </a:ext>
              </a:extLst>
            </p:cNvPr>
            <p:cNvSpPr/>
            <p:nvPr/>
          </p:nvSpPr>
          <p:spPr>
            <a:xfrm rot="16200000">
              <a:off x="3507746" y="4079598"/>
              <a:ext cx="449327" cy="72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ZA" sz="500" dirty="0">
                  <a:solidFill>
                    <a:schemeClr val="bg1">
                      <a:lumMod val="75000"/>
                    </a:schemeClr>
                  </a:solidFill>
                  <a:latin typeface="Trebuchet MS" panose="020B0603020202020204" pitchFamily="34" charset="0"/>
                  <a:cs typeface="Segoe UI" panose="020B0502040204020203" pitchFamily="34" charset="0"/>
                </a:rPr>
                <a:t>Level 3</a:t>
              </a:r>
            </a:p>
          </p:txBody>
        </p:sp>
      </p:grpSp>
      <p:grpSp>
        <p:nvGrpSpPr>
          <p:cNvPr id="31" name="קבוצה 30">
            <a:extLst>
              <a:ext uri="{FF2B5EF4-FFF2-40B4-BE49-F238E27FC236}">
                <a16:creationId xmlns:a16="http://schemas.microsoft.com/office/drawing/2014/main" id="{D4C05937-A28C-1A39-4D71-628CDA7EB948}"/>
              </a:ext>
            </a:extLst>
          </p:cNvPr>
          <p:cNvGrpSpPr/>
          <p:nvPr/>
        </p:nvGrpSpPr>
        <p:grpSpPr>
          <a:xfrm>
            <a:off x="2737727" y="3759403"/>
            <a:ext cx="72000" cy="2163876"/>
            <a:chOff x="3767370" y="3890934"/>
            <a:chExt cx="72000" cy="2163876"/>
          </a:xfrm>
        </p:grpSpPr>
        <p:cxnSp>
          <p:nvCxnSpPr>
            <p:cNvPr id="45" name="Straight Connector 95">
              <a:extLst>
                <a:ext uri="{FF2B5EF4-FFF2-40B4-BE49-F238E27FC236}">
                  <a16:creationId xmlns:a16="http://schemas.microsoft.com/office/drawing/2014/main" id="{0C757263-45FF-5A51-6A9C-67962A8D357D}"/>
                </a:ext>
              </a:extLst>
            </p:cNvPr>
            <p:cNvCxnSpPr>
              <a:cxnSpLocks/>
            </p:cNvCxnSpPr>
            <p:nvPr/>
          </p:nvCxnSpPr>
          <p:spPr>
            <a:xfrm>
              <a:off x="3837045" y="3964663"/>
              <a:ext cx="0" cy="2090147"/>
            </a:xfrm>
            <a:prstGeom prst="line">
              <a:avLst/>
            </a:prstGeom>
            <a:ln w="12700">
              <a:solidFill>
                <a:srgbClr val="F79646"/>
              </a:solidFill>
              <a:prstDash val="dash"/>
            </a:ln>
          </p:spPr>
          <p:style>
            <a:lnRef idx="1">
              <a:schemeClr val="accent1"/>
            </a:lnRef>
            <a:fillRef idx="0">
              <a:schemeClr val="accent1"/>
            </a:fillRef>
            <a:effectRef idx="0">
              <a:schemeClr val="accent1"/>
            </a:effectRef>
            <a:fontRef idx="minor">
              <a:schemeClr val="tx1"/>
            </a:fontRef>
          </p:style>
        </p:cxnSp>
        <p:sp>
          <p:nvSpPr>
            <p:cNvPr id="46" name="Rectangle 102">
              <a:extLst>
                <a:ext uri="{FF2B5EF4-FFF2-40B4-BE49-F238E27FC236}">
                  <a16:creationId xmlns:a16="http://schemas.microsoft.com/office/drawing/2014/main" id="{80551591-7D99-8B3E-3F60-91C2CB59C2E7}"/>
                </a:ext>
              </a:extLst>
            </p:cNvPr>
            <p:cNvSpPr/>
            <p:nvPr/>
          </p:nvSpPr>
          <p:spPr>
            <a:xfrm rot="16200000">
              <a:off x="3578706" y="4079598"/>
              <a:ext cx="449327" cy="72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ZA" sz="500" dirty="0">
                  <a:solidFill>
                    <a:schemeClr val="bg1">
                      <a:lumMod val="75000"/>
                    </a:schemeClr>
                  </a:solidFill>
                  <a:latin typeface="Trebuchet MS" panose="020B0603020202020204" pitchFamily="34" charset="0"/>
                  <a:cs typeface="Segoe UI" panose="020B0502040204020203" pitchFamily="34" charset="0"/>
                </a:rPr>
                <a:t>Level 4</a:t>
              </a:r>
            </a:p>
          </p:txBody>
        </p:sp>
      </p:grpSp>
      <p:grpSp>
        <p:nvGrpSpPr>
          <p:cNvPr id="28" name="קבוצה 27">
            <a:extLst>
              <a:ext uri="{FF2B5EF4-FFF2-40B4-BE49-F238E27FC236}">
                <a16:creationId xmlns:a16="http://schemas.microsoft.com/office/drawing/2014/main" id="{FE4DD409-FDA4-36BC-EEF9-6FD31D1BD2C2}"/>
              </a:ext>
            </a:extLst>
          </p:cNvPr>
          <p:cNvGrpSpPr/>
          <p:nvPr/>
        </p:nvGrpSpPr>
        <p:grpSpPr>
          <a:xfrm>
            <a:off x="2843935" y="3759403"/>
            <a:ext cx="73980" cy="2163876"/>
            <a:chOff x="3916673" y="3890934"/>
            <a:chExt cx="73980" cy="2163876"/>
          </a:xfrm>
        </p:grpSpPr>
        <p:cxnSp>
          <p:nvCxnSpPr>
            <p:cNvPr id="51" name="Straight Connector 96">
              <a:extLst>
                <a:ext uri="{FF2B5EF4-FFF2-40B4-BE49-F238E27FC236}">
                  <a16:creationId xmlns:a16="http://schemas.microsoft.com/office/drawing/2014/main" id="{CE077201-2B09-2E47-1968-EE29A592B8CC}"/>
                </a:ext>
              </a:extLst>
            </p:cNvPr>
            <p:cNvCxnSpPr>
              <a:cxnSpLocks/>
            </p:cNvCxnSpPr>
            <p:nvPr/>
          </p:nvCxnSpPr>
          <p:spPr>
            <a:xfrm>
              <a:off x="3990653" y="3964663"/>
              <a:ext cx="0" cy="2090147"/>
            </a:xfrm>
            <a:prstGeom prst="line">
              <a:avLst/>
            </a:prstGeom>
            <a:ln w="12700">
              <a:solidFill>
                <a:schemeClr val="accent4"/>
              </a:solidFill>
              <a:prstDash val="dash"/>
            </a:ln>
          </p:spPr>
          <p:style>
            <a:lnRef idx="1">
              <a:schemeClr val="accent1"/>
            </a:lnRef>
            <a:fillRef idx="0">
              <a:schemeClr val="accent1"/>
            </a:fillRef>
            <a:effectRef idx="0">
              <a:schemeClr val="accent1"/>
            </a:effectRef>
            <a:fontRef idx="minor">
              <a:schemeClr val="tx1"/>
            </a:fontRef>
          </p:style>
        </p:cxnSp>
        <p:sp>
          <p:nvSpPr>
            <p:cNvPr id="52" name="Rectangle 101">
              <a:extLst>
                <a:ext uri="{FF2B5EF4-FFF2-40B4-BE49-F238E27FC236}">
                  <a16:creationId xmlns:a16="http://schemas.microsoft.com/office/drawing/2014/main" id="{84D1F2F4-2CCF-D04D-772D-5F6EE87156AE}"/>
                </a:ext>
              </a:extLst>
            </p:cNvPr>
            <p:cNvSpPr/>
            <p:nvPr/>
          </p:nvSpPr>
          <p:spPr>
            <a:xfrm rot="16200000">
              <a:off x="3726569" y="4081038"/>
              <a:ext cx="452207" cy="72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ZA" sz="500" dirty="0">
                  <a:solidFill>
                    <a:schemeClr val="bg1">
                      <a:lumMod val="75000"/>
                    </a:schemeClr>
                  </a:solidFill>
                  <a:latin typeface="Trebuchet MS" panose="020B0603020202020204" pitchFamily="34" charset="0"/>
                  <a:cs typeface="Segoe UI" panose="020B0502040204020203" pitchFamily="34" charset="0"/>
                </a:rPr>
                <a:t>Level 3</a:t>
              </a:r>
            </a:p>
          </p:txBody>
        </p:sp>
      </p:grpSp>
      <p:grpSp>
        <p:nvGrpSpPr>
          <p:cNvPr id="33" name="קבוצה 32">
            <a:extLst>
              <a:ext uri="{FF2B5EF4-FFF2-40B4-BE49-F238E27FC236}">
                <a16:creationId xmlns:a16="http://schemas.microsoft.com/office/drawing/2014/main" id="{0D4121BE-57A9-C75B-3D9E-626EBD0E77B0}"/>
              </a:ext>
            </a:extLst>
          </p:cNvPr>
          <p:cNvGrpSpPr/>
          <p:nvPr/>
        </p:nvGrpSpPr>
        <p:grpSpPr>
          <a:xfrm>
            <a:off x="3037440" y="3759403"/>
            <a:ext cx="72751" cy="2163876"/>
            <a:chOff x="4154193" y="3890934"/>
            <a:chExt cx="72751" cy="2163876"/>
          </a:xfrm>
        </p:grpSpPr>
        <p:cxnSp>
          <p:nvCxnSpPr>
            <p:cNvPr id="43" name="Straight Connector 98">
              <a:extLst>
                <a:ext uri="{FF2B5EF4-FFF2-40B4-BE49-F238E27FC236}">
                  <a16:creationId xmlns:a16="http://schemas.microsoft.com/office/drawing/2014/main" id="{211B41EF-0A42-3C14-8C6F-EABB77CBA94D}"/>
                </a:ext>
              </a:extLst>
            </p:cNvPr>
            <p:cNvCxnSpPr>
              <a:cxnSpLocks/>
            </p:cNvCxnSpPr>
            <p:nvPr/>
          </p:nvCxnSpPr>
          <p:spPr>
            <a:xfrm>
              <a:off x="4226944" y="3964663"/>
              <a:ext cx="0" cy="2090147"/>
            </a:xfrm>
            <a:prstGeom prst="line">
              <a:avLst/>
            </a:prstGeom>
            <a:ln w="12700">
              <a:solidFill>
                <a:srgbClr val="9BBB59"/>
              </a:solidFill>
              <a:prstDash val="dash"/>
            </a:ln>
          </p:spPr>
          <p:style>
            <a:lnRef idx="1">
              <a:schemeClr val="accent1"/>
            </a:lnRef>
            <a:fillRef idx="0">
              <a:schemeClr val="accent1"/>
            </a:fillRef>
            <a:effectRef idx="0">
              <a:schemeClr val="accent1"/>
            </a:effectRef>
            <a:fontRef idx="minor">
              <a:schemeClr val="tx1"/>
            </a:fontRef>
          </p:style>
        </p:cxnSp>
        <p:sp>
          <p:nvSpPr>
            <p:cNvPr id="44" name="Rectangle 103">
              <a:extLst>
                <a:ext uri="{FF2B5EF4-FFF2-40B4-BE49-F238E27FC236}">
                  <a16:creationId xmlns:a16="http://schemas.microsoft.com/office/drawing/2014/main" id="{F3423100-42E1-FFDC-F962-054AB0499107}"/>
                </a:ext>
              </a:extLst>
            </p:cNvPr>
            <p:cNvSpPr/>
            <p:nvPr/>
          </p:nvSpPr>
          <p:spPr>
            <a:xfrm rot="16200000">
              <a:off x="3965529" y="4079598"/>
              <a:ext cx="449327" cy="72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ZA" sz="500" dirty="0">
                  <a:solidFill>
                    <a:schemeClr val="bg1">
                      <a:lumMod val="75000"/>
                    </a:schemeClr>
                  </a:solidFill>
                  <a:latin typeface="Trebuchet MS" panose="020B0603020202020204" pitchFamily="34" charset="0"/>
                  <a:cs typeface="Segoe UI" panose="020B0502040204020203" pitchFamily="34" charset="0"/>
                </a:rPr>
                <a:t>Level 2</a:t>
              </a:r>
            </a:p>
          </p:txBody>
        </p:sp>
      </p:grpSp>
      <p:grpSp>
        <p:nvGrpSpPr>
          <p:cNvPr id="34" name="קבוצה 33">
            <a:extLst>
              <a:ext uri="{FF2B5EF4-FFF2-40B4-BE49-F238E27FC236}">
                <a16:creationId xmlns:a16="http://schemas.microsoft.com/office/drawing/2014/main" id="{8AE9F6F7-E871-FE83-3F46-1FEA8EE9A1D2}"/>
              </a:ext>
            </a:extLst>
          </p:cNvPr>
          <p:cNvGrpSpPr/>
          <p:nvPr/>
        </p:nvGrpSpPr>
        <p:grpSpPr>
          <a:xfrm>
            <a:off x="3091682" y="3759403"/>
            <a:ext cx="73290" cy="2163876"/>
            <a:chOff x="4241233" y="3890934"/>
            <a:chExt cx="73290" cy="2163876"/>
          </a:xfrm>
        </p:grpSpPr>
        <p:cxnSp>
          <p:nvCxnSpPr>
            <p:cNvPr id="41" name="Straight Connector 98">
              <a:extLst>
                <a:ext uri="{FF2B5EF4-FFF2-40B4-BE49-F238E27FC236}">
                  <a16:creationId xmlns:a16="http://schemas.microsoft.com/office/drawing/2014/main" id="{B8E27240-6741-97D7-53A0-D26B5090DCFF}"/>
                </a:ext>
              </a:extLst>
            </p:cNvPr>
            <p:cNvCxnSpPr>
              <a:cxnSpLocks/>
            </p:cNvCxnSpPr>
            <p:nvPr/>
          </p:nvCxnSpPr>
          <p:spPr>
            <a:xfrm>
              <a:off x="4314523" y="3964663"/>
              <a:ext cx="0" cy="2090147"/>
            </a:xfrm>
            <a:prstGeom prst="line">
              <a:avLst/>
            </a:prstGeom>
            <a:ln w="12700">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42" name="Rectangle 103">
              <a:extLst>
                <a:ext uri="{FF2B5EF4-FFF2-40B4-BE49-F238E27FC236}">
                  <a16:creationId xmlns:a16="http://schemas.microsoft.com/office/drawing/2014/main" id="{79332858-6CDD-51E8-B405-DFACA7F6BEB5}"/>
                </a:ext>
              </a:extLst>
            </p:cNvPr>
            <p:cNvSpPr/>
            <p:nvPr/>
          </p:nvSpPr>
          <p:spPr>
            <a:xfrm rot="16200000">
              <a:off x="4052569" y="4079598"/>
              <a:ext cx="449327" cy="72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ZA" sz="500" dirty="0">
                  <a:solidFill>
                    <a:schemeClr val="bg1">
                      <a:lumMod val="75000"/>
                    </a:schemeClr>
                  </a:solidFill>
                  <a:latin typeface="Trebuchet MS" panose="020B0603020202020204" pitchFamily="34" charset="0"/>
                  <a:cs typeface="Segoe UI" panose="020B0502040204020203" pitchFamily="34" charset="0"/>
                </a:rPr>
                <a:t>Level 1</a:t>
              </a:r>
            </a:p>
          </p:txBody>
        </p:sp>
      </p:grpSp>
      <p:cxnSp>
        <p:nvCxnSpPr>
          <p:cNvPr id="87" name="Straight Connector 98">
            <a:extLst>
              <a:ext uri="{FF2B5EF4-FFF2-40B4-BE49-F238E27FC236}">
                <a16:creationId xmlns:a16="http://schemas.microsoft.com/office/drawing/2014/main" id="{272AE3FE-077B-B3B4-8722-CC1025D0F152}"/>
              </a:ext>
            </a:extLst>
          </p:cNvPr>
          <p:cNvCxnSpPr>
            <a:cxnSpLocks/>
          </p:cNvCxnSpPr>
          <p:nvPr/>
        </p:nvCxnSpPr>
        <p:spPr>
          <a:xfrm>
            <a:off x="3522185" y="4087279"/>
            <a:ext cx="0" cy="1836000"/>
          </a:xfrm>
          <a:prstGeom prst="line">
            <a:avLst/>
          </a:prstGeom>
          <a:ln w="1270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98">
            <a:extLst>
              <a:ext uri="{FF2B5EF4-FFF2-40B4-BE49-F238E27FC236}">
                <a16:creationId xmlns:a16="http://schemas.microsoft.com/office/drawing/2014/main" id="{B3979BD4-7EE1-AD63-49BE-37B3A67F66E7}"/>
              </a:ext>
            </a:extLst>
          </p:cNvPr>
          <p:cNvCxnSpPr>
            <a:cxnSpLocks/>
          </p:cNvCxnSpPr>
          <p:nvPr/>
        </p:nvCxnSpPr>
        <p:spPr>
          <a:xfrm>
            <a:off x="3885039" y="4087279"/>
            <a:ext cx="0" cy="1836000"/>
          </a:xfrm>
          <a:prstGeom prst="line">
            <a:avLst/>
          </a:prstGeom>
          <a:ln w="1270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0" name="Straight Connector 98">
            <a:extLst>
              <a:ext uri="{FF2B5EF4-FFF2-40B4-BE49-F238E27FC236}">
                <a16:creationId xmlns:a16="http://schemas.microsoft.com/office/drawing/2014/main" id="{754CA115-069E-8EFB-A80B-00AD00D6E5DF}"/>
              </a:ext>
            </a:extLst>
          </p:cNvPr>
          <p:cNvCxnSpPr>
            <a:cxnSpLocks/>
          </p:cNvCxnSpPr>
          <p:nvPr/>
        </p:nvCxnSpPr>
        <p:spPr>
          <a:xfrm>
            <a:off x="4231039" y="4087279"/>
            <a:ext cx="0" cy="1836000"/>
          </a:xfrm>
          <a:prstGeom prst="line">
            <a:avLst/>
          </a:prstGeom>
          <a:ln w="1270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32" name="תיבת טקסט 31">
            <a:extLst>
              <a:ext uri="{FF2B5EF4-FFF2-40B4-BE49-F238E27FC236}">
                <a16:creationId xmlns:a16="http://schemas.microsoft.com/office/drawing/2014/main" id="{E1A53401-ADA3-5D34-E8BE-8A9404B63D7A}"/>
              </a:ext>
            </a:extLst>
          </p:cNvPr>
          <p:cNvSpPr txBox="1"/>
          <p:nvPr/>
        </p:nvSpPr>
        <p:spPr>
          <a:xfrm>
            <a:off x="98630" y="3287815"/>
            <a:ext cx="5449982" cy="369332"/>
          </a:xfrm>
          <a:prstGeom prst="rect">
            <a:avLst/>
          </a:prstGeom>
          <a:noFill/>
        </p:spPr>
        <p:txBody>
          <a:bodyPr wrap="square" rtlCol="1" anchor="ctr">
            <a:spAutoFit/>
          </a:bodyPr>
          <a:lstStyle/>
          <a:p>
            <a:pPr algn="ctr" rtl="0">
              <a:defRPr sz="1400" b="0" i="0" u="none" strike="noStrike" kern="1200" spc="0" baseline="0">
                <a:solidFill>
                  <a:sysClr val="windowText" lastClr="000000">
                    <a:lumMod val="65000"/>
                    <a:lumOff val="35000"/>
                  </a:sysClr>
                </a:solidFill>
                <a:latin typeface="+mn-lt"/>
                <a:ea typeface="+mn-ea"/>
                <a:cs typeface="+mn-cs"/>
              </a:defRPr>
            </a:pPr>
            <a:r>
              <a:rPr lang="en-US" sz="1000" b="1" dirty="0">
                <a:solidFill>
                  <a:schemeClr val="tx1">
                    <a:lumMod val="75000"/>
                    <a:lumOff val="25000"/>
                  </a:schemeClr>
                </a:solidFill>
                <a:effectLst/>
                <a:highlight>
                  <a:srgbClr val="FFFFFF"/>
                </a:highlight>
                <a:latin typeface="Trebuchet MS" panose="020B0603020202020204" pitchFamily="34" charset="0"/>
              </a:rPr>
              <a:t>Recovery of Overseas Tourist Arrivals </a:t>
            </a:r>
            <a:r>
              <a:rPr lang="en-US" sz="1000" b="1" dirty="0">
                <a:solidFill>
                  <a:schemeClr val="tx1">
                    <a:lumMod val="75000"/>
                    <a:lumOff val="25000"/>
                  </a:schemeClr>
                </a:solidFill>
                <a:highlight>
                  <a:srgbClr val="FFFFFF"/>
                </a:highlight>
                <a:latin typeface="Trebuchet MS" panose="020B0603020202020204" pitchFamily="34" charset="0"/>
              </a:rPr>
              <a:t>vs. </a:t>
            </a:r>
            <a:r>
              <a:rPr lang="en-US" sz="1000" b="1" dirty="0">
                <a:solidFill>
                  <a:schemeClr val="tx1">
                    <a:lumMod val="75000"/>
                    <a:lumOff val="25000"/>
                  </a:schemeClr>
                </a:solidFill>
                <a:effectLst/>
                <a:highlight>
                  <a:srgbClr val="FFFFFF"/>
                </a:highlight>
                <a:latin typeface="Trebuchet MS" panose="020B0603020202020204" pitchFamily="34" charset="0"/>
              </a:rPr>
              <a:t>Same Month in 2019</a:t>
            </a:r>
            <a:r>
              <a:rPr lang="en-US" sz="1000" baseline="30000" dirty="0">
                <a:solidFill>
                  <a:schemeClr val="tx1">
                    <a:lumMod val="75000"/>
                    <a:lumOff val="25000"/>
                  </a:schemeClr>
                </a:solidFill>
                <a:effectLst/>
                <a:highlight>
                  <a:srgbClr val="FFFFFF"/>
                </a:highlight>
                <a:latin typeface="Trebuchet MS" panose="020B0603020202020204" pitchFamily="34" charset="0"/>
                <a:ea typeface="Calibri" panose="020F0502020204030204" pitchFamily="34" charset="0"/>
                <a:cs typeface="Segoe UI" panose="020B0502040204020203" pitchFamily="34" charset="0"/>
              </a:rPr>
              <a:t>1</a:t>
            </a:r>
            <a:endParaRPr lang="en-US" sz="1000" dirty="0">
              <a:solidFill>
                <a:schemeClr val="tx1">
                  <a:lumMod val="75000"/>
                  <a:lumOff val="25000"/>
                </a:schemeClr>
              </a:solidFill>
              <a:effectLst/>
              <a:highlight>
                <a:srgbClr val="FFFFFF"/>
              </a:highlight>
              <a:latin typeface="Trebuchet MS" panose="020B0603020202020204" pitchFamily="34" charset="0"/>
            </a:endParaRPr>
          </a:p>
          <a:p>
            <a:pPr algn="ctr" rtl="0">
              <a:defRPr sz="1400" b="0" i="0" u="none" strike="noStrike" kern="1200" spc="0" baseline="0">
                <a:solidFill>
                  <a:sysClr val="windowText" lastClr="000000">
                    <a:lumMod val="65000"/>
                    <a:lumOff val="35000"/>
                  </a:sysClr>
                </a:solidFill>
                <a:latin typeface="+mn-lt"/>
                <a:ea typeface="+mn-ea"/>
                <a:cs typeface="+mn-cs"/>
              </a:defRPr>
            </a:pPr>
            <a:r>
              <a:rPr lang="en-US" sz="800" dirty="0">
                <a:solidFill>
                  <a:schemeClr val="tx1">
                    <a:lumMod val="75000"/>
                    <a:lumOff val="25000"/>
                  </a:schemeClr>
                </a:solidFill>
                <a:highlight>
                  <a:srgbClr val="FFFFFF"/>
                </a:highlight>
                <a:latin typeface="Trebuchet MS" panose="020B0603020202020204" pitchFamily="34" charset="0"/>
              </a:rPr>
              <a:t>Jan. 2020 – Mar. 2023</a:t>
            </a:r>
            <a:endParaRPr lang="en-US" sz="800" dirty="0">
              <a:solidFill>
                <a:schemeClr val="tx1">
                  <a:lumMod val="75000"/>
                  <a:lumOff val="25000"/>
                </a:schemeClr>
              </a:solidFill>
              <a:effectLst/>
              <a:highlight>
                <a:srgbClr val="FFFFFF"/>
              </a:highlight>
              <a:latin typeface="Trebuchet MS" panose="020B0603020202020204" pitchFamily="34" charset="0"/>
            </a:endParaRPr>
          </a:p>
        </p:txBody>
      </p:sp>
      <p:sp>
        <p:nvSpPr>
          <p:cNvPr id="73" name="Rectangle 103">
            <a:extLst>
              <a:ext uri="{FF2B5EF4-FFF2-40B4-BE49-F238E27FC236}">
                <a16:creationId xmlns:a16="http://schemas.microsoft.com/office/drawing/2014/main" id="{B3566DBA-9FC9-D451-3B8D-B75843367CC4}"/>
              </a:ext>
            </a:extLst>
          </p:cNvPr>
          <p:cNvSpPr/>
          <p:nvPr/>
        </p:nvSpPr>
        <p:spPr>
          <a:xfrm rot="16200000">
            <a:off x="3257975" y="3526071"/>
            <a:ext cx="450000" cy="5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vert" rtlCol="0" anchor="t" anchorCtr="0"/>
          <a:lstStyle/>
          <a:p>
            <a:pPr algn="ctr"/>
            <a:r>
              <a:rPr lang="en-ZA" sz="500" i="1" dirty="0">
                <a:solidFill>
                  <a:schemeClr val="tx1">
                    <a:lumMod val="65000"/>
                    <a:lumOff val="35000"/>
                  </a:schemeClr>
                </a:solidFill>
                <a:highlight>
                  <a:srgbClr val="FFFFFF"/>
                </a:highlight>
                <a:latin typeface="Trebuchet MS" panose="020B0603020202020204" pitchFamily="34" charset="0"/>
                <a:cs typeface="Segoe UI" panose="020B0502040204020203" pitchFamily="34" charset="0"/>
              </a:rPr>
              <a:t>Curfew lifted;</a:t>
            </a:r>
          </a:p>
          <a:p>
            <a:pPr algn="ctr"/>
            <a:r>
              <a:rPr lang="en-ZA" sz="500" i="1" dirty="0">
                <a:solidFill>
                  <a:schemeClr val="tx1">
                    <a:lumMod val="65000"/>
                    <a:lumOff val="35000"/>
                  </a:schemeClr>
                </a:solidFill>
                <a:highlight>
                  <a:srgbClr val="FFFFFF"/>
                </a:highlight>
                <a:latin typeface="Trebuchet MS" panose="020B0603020202020204" pitchFamily="34" charset="0"/>
                <a:cs typeface="Segoe UI" panose="020B0502040204020203" pitchFamily="34" charset="0"/>
              </a:rPr>
              <a:t>Gatherings indoor &amp; liquor allowed</a:t>
            </a:r>
          </a:p>
          <a:p>
            <a:pPr algn="ctr"/>
            <a:r>
              <a:rPr lang="en-ZA" sz="500" i="1" dirty="0">
                <a:solidFill>
                  <a:schemeClr val="tx1">
                    <a:lumMod val="65000"/>
                    <a:lumOff val="35000"/>
                  </a:schemeClr>
                </a:solidFill>
                <a:highlight>
                  <a:srgbClr val="FFFFFF"/>
                </a:highlight>
                <a:latin typeface="Trebuchet MS" panose="020B0603020202020204" pitchFamily="34" charset="0"/>
                <a:cs typeface="Segoe UI" panose="020B0502040204020203" pitchFamily="34" charset="0"/>
              </a:rPr>
              <a:t>30.12.21</a:t>
            </a:r>
          </a:p>
        </p:txBody>
      </p:sp>
      <p:sp>
        <p:nvSpPr>
          <p:cNvPr id="74" name="Rectangle 103">
            <a:extLst>
              <a:ext uri="{FF2B5EF4-FFF2-40B4-BE49-F238E27FC236}">
                <a16:creationId xmlns:a16="http://schemas.microsoft.com/office/drawing/2014/main" id="{3DC49A7F-9629-EC44-7C20-B91D2C8C71F9}"/>
              </a:ext>
            </a:extLst>
          </p:cNvPr>
          <p:cNvSpPr/>
          <p:nvPr/>
        </p:nvSpPr>
        <p:spPr>
          <a:xfrm rot="16200000">
            <a:off x="3630530" y="3558562"/>
            <a:ext cx="449327" cy="49234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vert" rtlCol="0" anchor="t" anchorCtr="0"/>
          <a:lstStyle/>
          <a:p>
            <a:pPr algn="ctr"/>
            <a:r>
              <a:rPr lang="en-US" sz="500" i="1" dirty="0">
                <a:solidFill>
                  <a:schemeClr val="tx1">
                    <a:lumMod val="65000"/>
                    <a:lumOff val="35000"/>
                  </a:schemeClr>
                </a:solidFill>
                <a:highlight>
                  <a:srgbClr val="FFFFFF"/>
                </a:highlight>
                <a:latin typeface="Trebuchet MS" panose="020B0603020202020204" pitchFamily="34" charset="0"/>
                <a:cs typeface="Segoe UI" panose="020B0502040204020203" pitchFamily="34" charset="0"/>
              </a:rPr>
              <a:t>National State of Disaster Ended</a:t>
            </a:r>
          </a:p>
          <a:p>
            <a:pPr algn="ctr"/>
            <a:r>
              <a:rPr lang="en-US" sz="500" i="1" dirty="0">
                <a:solidFill>
                  <a:schemeClr val="tx1">
                    <a:lumMod val="65000"/>
                    <a:lumOff val="35000"/>
                  </a:schemeClr>
                </a:solidFill>
                <a:highlight>
                  <a:srgbClr val="FFFFFF"/>
                </a:highlight>
                <a:latin typeface="Trebuchet MS" panose="020B0603020202020204" pitchFamily="34" charset="0"/>
                <a:cs typeface="Segoe UI" panose="020B0502040204020203" pitchFamily="34" charset="0"/>
              </a:rPr>
              <a:t>05.04.22</a:t>
            </a:r>
          </a:p>
        </p:txBody>
      </p:sp>
      <p:sp>
        <p:nvSpPr>
          <p:cNvPr id="75" name="Rectangle 103">
            <a:extLst>
              <a:ext uri="{FF2B5EF4-FFF2-40B4-BE49-F238E27FC236}">
                <a16:creationId xmlns:a16="http://schemas.microsoft.com/office/drawing/2014/main" id="{8CE0C6F4-D8F6-4530-CFD9-AA2A81949173}"/>
              </a:ext>
            </a:extLst>
          </p:cNvPr>
          <p:cNvSpPr/>
          <p:nvPr/>
        </p:nvSpPr>
        <p:spPr>
          <a:xfrm rot="16200000">
            <a:off x="4008720" y="3526641"/>
            <a:ext cx="450000" cy="55686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vert" rtlCol="0" anchor="t" anchorCtr="0"/>
          <a:lstStyle/>
          <a:p>
            <a:pPr algn="ctr"/>
            <a:r>
              <a:rPr lang="en-ZA" sz="500" i="1" dirty="0">
                <a:solidFill>
                  <a:schemeClr val="tx1">
                    <a:lumMod val="65000"/>
                    <a:lumOff val="35000"/>
                  </a:schemeClr>
                </a:solidFill>
                <a:highlight>
                  <a:srgbClr val="FFFFFF"/>
                </a:highlight>
                <a:latin typeface="Trebuchet MS" panose="020B0603020202020204" pitchFamily="34" charset="0"/>
                <a:cs typeface="Segoe UI" panose="020B0502040204020203" pitchFamily="34" charset="0"/>
              </a:rPr>
              <a:t>No masks;</a:t>
            </a:r>
          </a:p>
          <a:p>
            <a:pPr algn="ctr"/>
            <a:r>
              <a:rPr lang="en-ZA" sz="500" i="1" dirty="0">
                <a:solidFill>
                  <a:schemeClr val="tx1">
                    <a:lumMod val="65000"/>
                    <a:lumOff val="35000"/>
                  </a:schemeClr>
                </a:solidFill>
                <a:highlight>
                  <a:srgbClr val="FFFFFF"/>
                </a:highlight>
                <a:latin typeface="Trebuchet MS" panose="020B0603020202020204" pitchFamily="34" charset="0"/>
                <a:cs typeface="Segoe UI" panose="020B0502040204020203" pitchFamily="34" charset="0"/>
              </a:rPr>
              <a:t>No vaccination</a:t>
            </a:r>
          </a:p>
          <a:p>
            <a:pPr algn="ctr"/>
            <a:r>
              <a:rPr lang="en-ZA" sz="500" i="1" dirty="0">
                <a:solidFill>
                  <a:schemeClr val="tx1">
                    <a:lumMod val="65000"/>
                    <a:lumOff val="35000"/>
                  </a:schemeClr>
                </a:solidFill>
                <a:highlight>
                  <a:srgbClr val="FFFFFF"/>
                </a:highlight>
                <a:latin typeface="Trebuchet MS" panose="020B0603020202020204" pitchFamily="34" charset="0"/>
                <a:cs typeface="Segoe UI" panose="020B0502040204020203" pitchFamily="34" charset="0"/>
              </a:rPr>
              <a:t>No Covid-19 entry test</a:t>
            </a:r>
          </a:p>
          <a:p>
            <a:pPr algn="ctr"/>
            <a:r>
              <a:rPr lang="en-ZA" sz="500" i="1" dirty="0">
                <a:solidFill>
                  <a:schemeClr val="tx1">
                    <a:lumMod val="65000"/>
                    <a:lumOff val="35000"/>
                  </a:schemeClr>
                </a:solidFill>
                <a:highlight>
                  <a:srgbClr val="FFFFFF"/>
                </a:highlight>
                <a:latin typeface="Trebuchet MS" panose="020B0603020202020204" pitchFamily="34" charset="0"/>
                <a:cs typeface="Segoe UI" panose="020B0502040204020203" pitchFamily="34" charset="0"/>
              </a:rPr>
              <a:t>23.06.22</a:t>
            </a:r>
          </a:p>
        </p:txBody>
      </p:sp>
      <p:sp>
        <p:nvSpPr>
          <p:cNvPr id="76" name="TextBox 76">
            <a:extLst>
              <a:ext uri="{FF2B5EF4-FFF2-40B4-BE49-F238E27FC236}">
                <a16:creationId xmlns:a16="http://schemas.microsoft.com/office/drawing/2014/main" id="{3A3D8924-8B61-9324-D6C2-30F2EB42863B}"/>
              </a:ext>
            </a:extLst>
          </p:cNvPr>
          <p:cNvSpPr txBox="1"/>
          <p:nvPr/>
        </p:nvSpPr>
        <p:spPr>
          <a:xfrm>
            <a:off x="2257837" y="9585227"/>
            <a:ext cx="3196388"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149321587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תמונה 6">
            <a:extLst>
              <a:ext uri="{FF2B5EF4-FFF2-40B4-BE49-F238E27FC236}">
                <a16:creationId xmlns:a16="http://schemas.microsoft.com/office/drawing/2014/main" id="{260FD3E7-E925-52B2-C79F-0EC0803FD704}"/>
              </a:ext>
            </a:extLst>
          </p:cNvPr>
          <p:cNvPicPr>
            <a:picLocks noChangeAspect="1"/>
          </p:cNvPicPr>
          <p:nvPr/>
        </p:nvPicPr>
        <p:blipFill>
          <a:blip r:embed="rId3"/>
          <a:stretch>
            <a:fillRect/>
          </a:stretch>
        </p:blipFill>
        <p:spPr>
          <a:xfrm>
            <a:off x="863217" y="5810406"/>
            <a:ext cx="5400000" cy="3530498"/>
          </a:xfrm>
          <a:prstGeom prst="rect">
            <a:avLst/>
          </a:prstGeom>
        </p:spPr>
      </p:pic>
      <p:pic>
        <p:nvPicPr>
          <p:cNvPr id="9" name="תמונה 8">
            <a:extLst>
              <a:ext uri="{FF2B5EF4-FFF2-40B4-BE49-F238E27FC236}">
                <a16:creationId xmlns:a16="http://schemas.microsoft.com/office/drawing/2014/main" id="{5F1C98D3-60B3-7DDC-AD35-007B5BA52283}"/>
              </a:ext>
            </a:extLst>
          </p:cNvPr>
          <p:cNvPicPr>
            <a:picLocks noChangeAspect="1"/>
          </p:cNvPicPr>
          <p:nvPr/>
        </p:nvPicPr>
        <p:blipFill>
          <a:blip r:embed="rId4"/>
          <a:stretch>
            <a:fillRect/>
          </a:stretch>
        </p:blipFill>
        <p:spPr>
          <a:xfrm>
            <a:off x="863217" y="2188812"/>
            <a:ext cx="5400000" cy="3530498"/>
          </a:xfrm>
          <a:prstGeom prst="rect">
            <a:avLst/>
          </a:prstGeom>
        </p:spPr>
      </p:pic>
      <p:graphicFrame>
        <p:nvGraphicFramePr>
          <p:cNvPr id="4" name="Object 3" hidden="1">
            <a:extLst>
              <a:ext uri="{FF2B5EF4-FFF2-40B4-BE49-F238E27FC236}">
                <a16:creationId xmlns:a16="http://schemas.microsoft.com/office/drawing/2014/main" id="{8CD7EAD1-1DA7-4956-A986-80F6EDC6D345}"/>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359" imgH="360" progId="TCLayout.ActiveDocument.1">
                  <p:embed/>
                </p:oleObj>
              </mc:Choice>
              <mc:Fallback>
                <p:oleObj name="think-cell Slide" r:id="rId5" imgW="359" imgH="360" progId="TCLayout.ActiveDocument.1">
                  <p:embed/>
                  <p:pic>
                    <p:nvPicPr>
                      <p:cNvPr id="4" name="Object 3" hidden="1">
                        <a:extLst>
                          <a:ext uri="{FF2B5EF4-FFF2-40B4-BE49-F238E27FC236}">
                            <a16:creationId xmlns:a16="http://schemas.microsoft.com/office/drawing/2014/main" id="{8CD7EAD1-1DA7-4956-A986-80F6EDC6D345}"/>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73" name="TextBox 862">
            <a:extLst>
              <a:ext uri="{FF2B5EF4-FFF2-40B4-BE49-F238E27FC236}">
                <a16:creationId xmlns:a16="http://schemas.microsoft.com/office/drawing/2014/main" id="{C803B474-17A6-49CD-BFE3-5CF50EF23D11}"/>
              </a:ext>
            </a:extLst>
          </p:cNvPr>
          <p:cNvSpPr txBox="1"/>
          <p:nvPr/>
        </p:nvSpPr>
        <p:spPr>
          <a:xfrm>
            <a:off x="714150" y="1127575"/>
            <a:ext cx="5505160" cy="777020"/>
          </a:xfrm>
          <a:prstGeom prst="rect">
            <a:avLst/>
          </a:prstGeom>
          <a:noFill/>
        </p:spPr>
        <p:txBody>
          <a:bodyPr/>
          <a:lstStyle>
            <a:defPPr>
              <a:defRPr lang="en-US"/>
            </a:defPPr>
            <a:lvl1pPr lvl="0" indent="0" algn="just" defTabSz="914400" eaLnBrk="0" fontAlgn="base" hangingPunct="0">
              <a:spcBef>
                <a:spcPct val="0"/>
              </a:spcBef>
              <a:spcAft>
                <a:spcPct val="0"/>
              </a:spcAft>
              <a:buClr>
                <a:prstClr val="black"/>
              </a:buClr>
              <a:buSzPct val="65000"/>
              <a:buFont typeface="Arial" panose="020B0604020202020204" pitchFamily="34" charset="0"/>
              <a:buNone/>
              <a:defRPr sz="1000" b="0">
                <a:solidFill>
                  <a:schemeClr val="tx1">
                    <a:lumMod val="75000"/>
                    <a:lumOff val="25000"/>
                  </a:schemeClr>
                </a:solidFill>
                <a:effectLst/>
                <a:latin typeface="Trebuchet MS" panose="020B0603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pPr>
              <a:spcBef>
                <a:spcPts val="1200"/>
              </a:spcBef>
              <a:spcAft>
                <a:spcPts val="600"/>
              </a:spcAft>
            </a:pPr>
            <a:r>
              <a:rPr lang="en-US" dirty="0">
                <a:highlight>
                  <a:srgbClr val="FFFFFF"/>
                </a:highlight>
              </a:rPr>
              <a:t>Quarter 1 2023 continues the complete turnaround in travellers’ behaviour evidenced first in Q2 2022. VFR and holiday now dominate in terms of purpose, just as they used to, with a 50.0% and an 18.2% share, respectively. In fact, as in Q3-Q4 2022, VFR has surpassed its 2019 levels, this time by +8.2% points, whilst holiday is now only -4.0% points away from its Q1 2019 levels. Personal shopping has considerably gone down since Q1 2019 and is now 4.8% of main purpose. Business travel continues to be greater than in Q1 2019 but much less so.</a:t>
            </a:r>
          </a:p>
        </p:txBody>
      </p:sp>
      <p:grpSp>
        <p:nvGrpSpPr>
          <p:cNvPr id="3" name="קבוצה 2">
            <a:extLst>
              <a:ext uri="{FF2B5EF4-FFF2-40B4-BE49-F238E27FC236}">
                <a16:creationId xmlns:a16="http://schemas.microsoft.com/office/drawing/2014/main" id="{E0FBD5CD-0F56-E2C7-0537-71D2C9BCCF66}"/>
              </a:ext>
            </a:extLst>
          </p:cNvPr>
          <p:cNvGrpSpPr/>
          <p:nvPr/>
        </p:nvGrpSpPr>
        <p:grpSpPr>
          <a:xfrm>
            <a:off x="6718" y="13059"/>
            <a:ext cx="6856820" cy="1279411"/>
            <a:chOff x="6718" y="13059"/>
            <a:chExt cx="6856820" cy="1279411"/>
          </a:xfrm>
        </p:grpSpPr>
        <p:grpSp>
          <p:nvGrpSpPr>
            <p:cNvPr id="341" name="Group 340">
              <a:extLst>
                <a:ext uri="{FF2B5EF4-FFF2-40B4-BE49-F238E27FC236}">
                  <a16:creationId xmlns:a16="http://schemas.microsoft.com/office/drawing/2014/main" id="{D0E8AF54-C124-4416-A290-B52DF9B79F99}"/>
                </a:ext>
              </a:extLst>
            </p:cNvPr>
            <p:cNvGrpSpPr/>
            <p:nvPr/>
          </p:nvGrpSpPr>
          <p:grpSpPr>
            <a:xfrm rot="16200000">
              <a:off x="6081739" y="510671"/>
              <a:ext cx="1279411" cy="284187"/>
              <a:chOff x="-1768098" y="1682693"/>
              <a:chExt cx="10577544" cy="2349518"/>
            </a:xfrm>
          </p:grpSpPr>
          <p:sp>
            <p:nvSpPr>
              <p:cNvPr id="342" name="Freeform 5">
                <a:extLst>
                  <a:ext uri="{FF2B5EF4-FFF2-40B4-BE49-F238E27FC236}">
                    <a16:creationId xmlns:a16="http://schemas.microsoft.com/office/drawing/2014/main" id="{7A7DA167-6D8A-401E-9FED-D658E3D8E1CD}"/>
                  </a:ext>
                </a:extLst>
              </p:cNvPr>
              <p:cNvSpPr>
                <a:spLocks/>
              </p:cNvSpPr>
              <p:nvPr/>
            </p:nvSpPr>
            <p:spPr bwMode="auto">
              <a:xfrm>
                <a:off x="4837440" y="2043889"/>
                <a:ext cx="3972006" cy="1988322"/>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E3010F"/>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343" name="Freeform 5">
                <a:extLst>
                  <a:ext uri="{FF2B5EF4-FFF2-40B4-BE49-F238E27FC236}">
                    <a16:creationId xmlns:a16="http://schemas.microsoft.com/office/drawing/2014/main" id="{E64815FD-BFF2-4424-A580-B03E722615A3}"/>
                  </a:ext>
                </a:extLst>
              </p:cNvPr>
              <p:cNvSpPr>
                <a:spLocks/>
              </p:cNvSpPr>
              <p:nvPr/>
            </p:nvSpPr>
            <p:spPr bwMode="auto">
              <a:xfrm>
                <a:off x="3357940" y="1989081"/>
                <a:ext cx="4081463" cy="2043113"/>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344" name="Freeform 6">
                <a:extLst>
                  <a:ext uri="{FF2B5EF4-FFF2-40B4-BE49-F238E27FC236}">
                    <a16:creationId xmlns:a16="http://schemas.microsoft.com/office/drawing/2014/main" id="{20CBBF24-1EA2-44BC-A20C-5CA74795C07D}"/>
                  </a:ext>
                </a:extLst>
              </p:cNvPr>
              <p:cNvSpPr>
                <a:spLocks/>
              </p:cNvSpPr>
              <p:nvPr/>
            </p:nvSpPr>
            <p:spPr bwMode="auto">
              <a:xfrm>
                <a:off x="1652965" y="1822393"/>
                <a:ext cx="4418013" cy="2209800"/>
              </a:xfrm>
              <a:custGeom>
                <a:avLst/>
                <a:gdLst>
                  <a:gd name="T0" fmla="*/ 1392 w 2783"/>
                  <a:gd name="T1" fmla="*/ 0 h 1392"/>
                  <a:gd name="T2" fmla="*/ 2783 w 2783"/>
                  <a:gd name="T3" fmla="*/ 1392 h 1392"/>
                  <a:gd name="T4" fmla="*/ 1983 w 2783"/>
                  <a:gd name="T5" fmla="*/ 1392 h 1392"/>
                  <a:gd name="T6" fmla="*/ 1392 w 2783"/>
                  <a:gd name="T7" fmla="*/ 800 h 1392"/>
                  <a:gd name="T8" fmla="*/ 800 w 2783"/>
                  <a:gd name="T9" fmla="*/ 1392 h 1392"/>
                  <a:gd name="T10" fmla="*/ 0 w 2783"/>
                  <a:gd name="T11" fmla="*/ 1392 h 1392"/>
                  <a:gd name="T12" fmla="*/ 1392 w 2783"/>
                  <a:gd name="T13" fmla="*/ 0 h 1392"/>
                  <a:gd name="T14" fmla="*/ 1392 w 2783"/>
                  <a:gd name="T15" fmla="*/ 0 h 13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83" h="1392">
                    <a:moveTo>
                      <a:pt x="1392" y="0"/>
                    </a:moveTo>
                    <a:lnTo>
                      <a:pt x="2783" y="1392"/>
                    </a:lnTo>
                    <a:lnTo>
                      <a:pt x="1983" y="1392"/>
                    </a:lnTo>
                    <a:lnTo>
                      <a:pt x="1392" y="800"/>
                    </a:lnTo>
                    <a:lnTo>
                      <a:pt x="800" y="1392"/>
                    </a:lnTo>
                    <a:lnTo>
                      <a:pt x="0" y="1392"/>
                    </a:lnTo>
                    <a:lnTo>
                      <a:pt x="1392" y="0"/>
                    </a:lnTo>
                    <a:lnTo>
                      <a:pt x="1392" y="0"/>
                    </a:lnTo>
                    <a:close/>
                  </a:path>
                </a:pathLst>
              </a:custGeom>
              <a:solidFill>
                <a:srgbClr val="07141A"/>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345" name="Freeform 7">
                <a:extLst>
                  <a:ext uri="{FF2B5EF4-FFF2-40B4-BE49-F238E27FC236}">
                    <a16:creationId xmlns:a16="http://schemas.microsoft.com/office/drawing/2014/main" id="{706F07C8-1216-4103-A305-F247FFA2C058}"/>
                  </a:ext>
                </a:extLst>
              </p:cNvPr>
              <p:cNvSpPr>
                <a:spLocks/>
              </p:cNvSpPr>
              <p:nvPr/>
            </p:nvSpPr>
            <p:spPr bwMode="auto">
              <a:xfrm>
                <a:off x="-45660" y="1741431"/>
                <a:ext cx="4578350" cy="2290763"/>
              </a:xfrm>
              <a:custGeom>
                <a:avLst/>
                <a:gdLst>
                  <a:gd name="T0" fmla="*/ 1442 w 2884"/>
                  <a:gd name="T1" fmla="*/ 0 h 1443"/>
                  <a:gd name="T2" fmla="*/ 2884 w 2884"/>
                  <a:gd name="T3" fmla="*/ 1443 h 1443"/>
                  <a:gd name="T4" fmla="*/ 2055 w 2884"/>
                  <a:gd name="T5" fmla="*/ 1443 h 1443"/>
                  <a:gd name="T6" fmla="*/ 1442 w 2884"/>
                  <a:gd name="T7" fmla="*/ 829 h 1443"/>
                  <a:gd name="T8" fmla="*/ 829 w 2884"/>
                  <a:gd name="T9" fmla="*/ 1443 h 1443"/>
                  <a:gd name="T10" fmla="*/ 0 w 2884"/>
                  <a:gd name="T11" fmla="*/ 1443 h 1443"/>
                  <a:gd name="T12" fmla="*/ 1442 w 2884"/>
                  <a:gd name="T13" fmla="*/ 0 h 1443"/>
                  <a:gd name="T14" fmla="*/ 1442 w 2884"/>
                  <a:gd name="T15" fmla="*/ 0 h 14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4" h="1443">
                    <a:moveTo>
                      <a:pt x="1442" y="0"/>
                    </a:moveTo>
                    <a:lnTo>
                      <a:pt x="2884" y="1443"/>
                    </a:lnTo>
                    <a:lnTo>
                      <a:pt x="2055" y="1443"/>
                    </a:lnTo>
                    <a:lnTo>
                      <a:pt x="1442" y="829"/>
                    </a:lnTo>
                    <a:lnTo>
                      <a:pt x="829" y="1443"/>
                    </a:lnTo>
                    <a:lnTo>
                      <a:pt x="0" y="1443"/>
                    </a:lnTo>
                    <a:lnTo>
                      <a:pt x="1442" y="0"/>
                    </a:lnTo>
                    <a:lnTo>
                      <a:pt x="1442" y="0"/>
                    </a:lnTo>
                    <a:close/>
                  </a:path>
                </a:pathLst>
              </a:custGeom>
              <a:solidFill>
                <a:srgbClr val="008A3B"/>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346" name="Freeform 8">
                <a:extLst>
                  <a:ext uri="{FF2B5EF4-FFF2-40B4-BE49-F238E27FC236}">
                    <a16:creationId xmlns:a16="http://schemas.microsoft.com/office/drawing/2014/main" id="{4D9376E3-11C7-4648-9A79-E9B1116C5831}"/>
                  </a:ext>
                </a:extLst>
              </p:cNvPr>
              <p:cNvSpPr>
                <a:spLocks/>
              </p:cNvSpPr>
              <p:nvPr/>
            </p:nvSpPr>
            <p:spPr bwMode="auto">
              <a:xfrm>
                <a:off x="-1768098" y="1682693"/>
                <a:ext cx="4695825" cy="2349500"/>
              </a:xfrm>
              <a:custGeom>
                <a:avLst/>
                <a:gdLst>
                  <a:gd name="T0" fmla="*/ 1479 w 2958"/>
                  <a:gd name="T1" fmla="*/ 0 h 1480"/>
                  <a:gd name="T2" fmla="*/ 2958 w 2958"/>
                  <a:gd name="T3" fmla="*/ 1480 h 1480"/>
                  <a:gd name="T4" fmla="*/ 2108 w 2958"/>
                  <a:gd name="T5" fmla="*/ 1480 h 1480"/>
                  <a:gd name="T6" fmla="*/ 1479 w 2958"/>
                  <a:gd name="T7" fmla="*/ 851 h 1480"/>
                  <a:gd name="T8" fmla="*/ 850 w 2958"/>
                  <a:gd name="T9" fmla="*/ 1480 h 1480"/>
                  <a:gd name="T10" fmla="*/ 0 w 2958"/>
                  <a:gd name="T11" fmla="*/ 1480 h 1480"/>
                  <a:gd name="T12" fmla="*/ 1479 w 2958"/>
                  <a:gd name="T13" fmla="*/ 0 h 1480"/>
                  <a:gd name="T14" fmla="*/ 1479 w 2958"/>
                  <a:gd name="T15" fmla="*/ 0 h 14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58" h="1480">
                    <a:moveTo>
                      <a:pt x="1479" y="0"/>
                    </a:moveTo>
                    <a:lnTo>
                      <a:pt x="2958" y="1480"/>
                    </a:lnTo>
                    <a:lnTo>
                      <a:pt x="2108" y="1480"/>
                    </a:lnTo>
                    <a:lnTo>
                      <a:pt x="1479" y="851"/>
                    </a:lnTo>
                    <a:lnTo>
                      <a:pt x="850" y="1480"/>
                    </a:lnTo>
                    <a:lnTo>
                      <a:pt x="0" y="1480"/>
                    </a:lnTo>
                    <a:lnTo>
                      <a:pt x="1479" y="0"/>
                    </a:lnTo>
                    <a:lnTo>
                      <a:pt x="1479" y="0"/>
                    </a:lnTo>
                    <a:close/>
                  </a:path>
                </a:pathLst>
              </a:custGeom>
              <a:solidFill>
                <a:srgbClr val="0D3C89"/>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grpSp>
        <p:grpSp>
          <p:nvGrpSpPr>
            <p:cNvPr id="2" name="קבוצה 1">
              <a:extLst>
                <a:ext uri="{FF2B5EF4-FFF2-40B4-BE49-F238E27FC236}">
                  <a16:creationId xmlns:a16="http://schemas.microsoft.com/office/drawing/2014/main" id="{15CDE698-F79A-8953-B6DA-A44EF2C5DD6C}"/>
                </a:ext>
              </a:extLst>
            </p:cNvPr>
            <p:cNvGrpSpPr/>
            <p:nvPr/>
          </p:nvGrpSpPr>
          <p:grpSpPr>
            <a:xfrm>
              <a:off x="6718" y="317485"/>
              <a:ext cx="5492512" cy="523220"/>
              <a:chOff x="6718" y="317485"/>
              <a:chExt cx="5492512" cy="523220"/>
            </a:xfrm>
          </p:grpSpPr>
          <p:sp>
            <p:nvSpPr>
              <p:cNvPr id="31" name="Rectangle 1">
                <a:extLst>
                  <a:ext uri="{FF2B5EF4-FFF2-40B4-BE49-F238E27FC236}">
                    <a16:creationId xmlns:a16="http://schemas.microsoft.com/office/drawing/2014/main" id="{850AEC49-D44C-4755-9F68-08B7EFF31515}"/>
                  </a:ext>
                </a:extLst>
              </p:cNvPr>
              <p:cNvSpPr/>
              <p:nvPr/>
            </p:nvSpPr>
            <p:spPr>
              <a:xfrm>
                <a:off x="6718" y="462166"/>
                <a:ext cx="576000" cy="23385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IN" sz="1414" b="0" i="0" u="sng" strike="noStrike" kern="1200" cap="none" spc="0" normalizeH="0" baseline="0" noProof="0" dirty="0">
                  <a:ln>
                    <a:noFill/>
                  </a:ln>
                  <a:solidFill>
                    <a:prstClr val="white"/>
                  </a:solidFill>
                  <a:effectLst/>
                  <a:highlight>
                    <a:srgbClr val="FFFF00"/>
                  </a:highlight>
                  <a:uLnTx/>
                  <a:uFillTx/>
                  <a:latin typeface="Calibri"/>
                  <a:ea typeface="+mn-ea"/>
                  <a:cs typeface="+mn-cs"/>
                </a:endParaRPr>
              </a:p>
            </p:txBody>
          </p:sp>
          <p:sp>
            <p:nvSpPr>
              <p:cNvPr id="32" name="TextBox 4">
                <a:extLst>
                  <a:ext uri="{FF2B5EF4-FFF2-40B4-BE49-F238E27FC236}">
                    <a16:creationId xmlns:a16="http://schemas.microsoft.com/office/drawing/2014/main" id="{021D7B39-616B-41B9-BD97-1E86F0BE0D24}"/>
                  </a:ext>
                </a:extLst>
              </p:cNvPr>
              <p:cNvSpPr txBox="1"/>
              <p:nvPr/>
            </p:nvSpPr>
            <p:spPr>
              <a:xfrm>
                <a:off x="728700" y="317485"/>
                <a:ext cx="4770530" cy="523220"/>
              </a:xfrm>
              <a:prstGeom prst="rect">
                <a:avLst/>
              </a:prstGeom>
              <a:noFill/>
            </p:spPr>
            <p:txBody>
              <a:bodyPr wrap="square" lIns="0" rIns="0" rtlCol="0">
                <a:spAutoFit/>
              </a:bodyPr>
              <a:lstStyle>
                <a:defPPr>
                  <a:defRPr lang="en-US"/>
                </a:defPPr>
                <a:lvl1pPr>
                  <a:defRPr sz="2800" b="1" kern="0">
                    <a:solidFill>
                      <a:schemeClr val="tx1">
                        <a:lumMod val="75000"/>
                        <a:lumOff val="25000"/>
                      </a:schemeClr>
                    </a:solidFill>
                    <a:latin typeface="Bebas Neue Bold" panose="020B0606020202050201" pitchFamily="34" charset="0"/>
                    <a:cs typeface="Arial" panose="020B0604020202020204" pitchFamily="34" charset="0"/>
                  </a:defRPr>
                </a:lvl1pPr>
              </a:lstStyle>
              <a:p>
                <a:r>
                  <a:rPr lang="en-US" dirty="0">
                    <a:sym typeface="Trebuchet MS"/>
                  </a:rPr>
                  <a:t>Purpose of travel</a:t>
                </a:r>
              </a:p>
            </p:txBody>
          </p:sp>
        </p:grpSp>
      </p:grpSp>
      <p:sp>
        <p:nvSpPr>
          <p:cNvPr id="5" name="TextBox 76">
            <a:extLst>
              <a:ext uri="{FF2B5EF4-FFF2-40B4-BE49-F238E27FC236}">
                <a16:creationId xmlns:a16="http://schemas.microsoft.com/office/drawing/2014/main" id="{1A94E000-7C44-A042-B9FB-DF03F6EE4150}"/>
              </a:ext>
            </a:extLst>
          </p:cNvPr>
          <p:cNvSpPr txBox="1"/>
          <p:nvPr/>
        </p:nvSpPr>
        <p:spPr>
          <a:xfrm>
            <a:off x="5415753" y="9585227"/>
            <a:ext cx="38472" cy="153888"/>
          </a:xfrm>
          <a:prstGeom prst="rect">
            <a:avLst/>
          </a:prstGeom>
          <a:noFill/>
          <a:ln>
            <a:noFill/>
          </a:ln>
        </p:spPr>
        <p:txBody>
          <a:bodyPr wrap="none" lIns="0" tIns="0" rIns="0" bIns="0" rtlCol="0" anchor="t">
            <a:spAutoFit/>
          </a:bodyPr>
          <a:lstStyle/>
          <a:p>
            <a:pPr algn="r"/>
            <a:r>
              <a:rPr lang="en-US" sz="1000" b="1" dirty="0">
                <a:solidFill>
                  <a:srgbClr val="404040"/>
                </a:solidFill>
                <a:highlight>
                  <a:srgbClr val="FFFF00"/>
                </a:highlight>
                <a:latin typeface="Trebuchet MS" panose="020B0603020202020204" pitchFamily="34" charset="0"/>
                <a:cs typeface="Arial" panose="020B0604020202020204" pitchFamily="34" charset="0"/>
              </a:rPr>
              <a:t> </a:t>
            </a:r>
            <a:endParaRPr lang="en-ZA" sz="1000" dirty="0">
              <a:solidFill>
                <a:srgbClr val="404040"/>
              </a:solidFill>
              <a:highlight>
                <a:srgbClr val="FFFF00"/>
              </a:highlight>
              <a:latin typeface="Trebuchet MS" panose="020B0603020202020204" pitchFamily="34" charset="0"/>
              <a:cs typeface="Arial" panose="020B0604020202020204" pitchFamily="34" charset="0"/>
            </a:endParaRPr>
          </a:p>
        </p:txBody>
      </p:sp>
      <p:sp>
        <p:nvSpPr>
          <p:cNvPr id="8" name="TextBox 76">
            <a:extLst>
              <a:ext uri="{FF2B5EF4-FFF2-40B4-BE49-F238E27FC236}">
                <a16:creationId xmlns:a16="http://schemas.microsoft.com/office/drawing/2014/main" id="{E79EABDA-E69D-D3CE-D055-B11D3281EEB9}"/>
              </a:ext>
            </a:extLst>
          </p:cNvPr>
          <p:cNvSpPr txBox="1"/>
          <p:nvPr/>
        </p:nvSpPr>
        <p:spPr>
          <a:xfrm>
            <a:off x="2257837" y="9585227"/>
            <a:ext cx="3196388"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67520550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5" name="תמונה 274">
            <a:extLst>
              <a:ext uri="{FF2B5EF4-FFF2-40B4-BE49-F238E27FC236}">
                <a16:creationId xmlns:a16="http://schemas.microsoft.com/office/drawing/2014/main" id="{7B40DEB0-FBDF-365D-6AA6-A8E7ABAF9911}"/>
              </a:ext>
            </a:extLst>
          </p:cNvPr>
          <p:cNvPicPr>
            <a:picLocks noChangeAspect="1"/>
          </p:cNvPicPr>
          <p:nvPr/>
        </p:nvPicPr>
        <p:blipFill>
          <a:blip r:embed="rId3"/>
          <a:stretch>
            <a:fillRect/>
          </a:stretch>
        </p:blipFill>
        <p:spPr>
          <a:xfrm>
            <a:off x="766730" y="5810406"/>
            <a:ext cx="5400000" cy="3530498"/>
          </a:xfrm>
          <a:prstGeom prst="rect">
            <a:avLst/>
          </a:prstGeom>
        </p:spPr>
      </p:pic>
      <p:pic>
        <p:nvPicPr>
          <p:cNvPr id="272" name="תמונה 271">
            <a:extLst>
              <a:ext uri="{FF2B5EF4-FFF2-40B4-BE49-F238E27FC236}">
                <a16:creationId xmlns:a16="http://schemas.microsoft.com/office/drawing/2014/main" id="{3C718340-1AE2-5CEC-F8CD-66D4B7BAF7D7}"/>
              </a:ext>
            </a:extLst>
          </p:cNvPr>
          <p:cNvPicPr>
            <a:picLocks noChangeAspect="1"/>
          </p:cNvPicPr>
          <p:nvPr/>
        </p:nvPicPr>
        <p:blipFill>
          <a:blip r:embed="rId4"/>
          <a:stretch>
            <a:fillRect/>
          </a:stretch>
        </p:blipFill>
        <p:spPr>
          <a:xfrm>
            <a:off x="766730" y="2188812"/>
            <a:ext cx="5400000" cy="3530498"/>
          </a:xfrm>
          <a:prstGeom prst="rect">
            <a:avLst/>
          </a:prstGeom>
        </p:spPr>
      </p:pic>
      <p:graphicFrame>
        <p:nvGraphicFramePr>
          <p:cNvPr id="4" name="Object 3" hidden="1">
            <a:extLst>
              <a:ext uri="{FF2B5EF4-FFF2-40B4-BE49-F238E27FC236}">
                <a16:creationId xmlns:a16="http://schemas.microsoft.com/office/drawing/2014/main" id="{8CD7EAD1-1DA7-4956-A986-80F6EDC6D345}"/>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359" imgH="360" progId="TCLayout.ActiveDocument.1">
                  <p:embed/>
                </p:oleObj>
              </mc:Choice>
              <mc:Fallback>
                <p:oleObj name="think-cell Slide" r:id="rId5" imgW="359" imgH="360" progId="TCLayout.ActiveDocument.1">
                  <p:embed/>
                  <p:pic>
                    <p:nvPicPr>
                      <p:cNvPr id="4" name="Object 3" hidden="1">
                        <a:extLst>
                          <a:ext uri="{FF2B5EF4-FFF2-40B4-BE49-F238E27FC236}">
                            <a16:creationId xmlns:a16="http://schemas.microsoft.com/office/drawing/2014/main" id="{8CD7EAD1-1DA7-4956-A986-80F6EDC6D345}"/>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73" name="TextBox 862">
            <a:extLst>
              <a:ext uri="{FF2B5EF4-FFF2-40B4-BE49-F238E27FC236}">
                <a16:creationId xmlns:a16="http://schemas.microsoft.com/office/drawing/2014/main" id="{C803B474-17A6-49CD-BFE3-5CF50EF23D11}"/>
              </a:ext>
            </a:extLst>
          </p:cNvPr>
          <p:cNvSpPr txBox="1"/>
          <p:nvPr/>
        </p:nvSpPr>
        <p:spPr>
          <a:xfrm>
            <a:off x="714150" y="1127575"/>
            <a:ext cx="5505160" cy="777020"/>
          </a:xfrm>
          <a:prstGeom prst="rect">
            <a:avLst/>
          </a:prstGeom>
          <a:noFill/>
        </p:spPr>
        <p:txBody>
          <a:bodyPr/>
          <a:lstStyle>
            <a:defPPr>
              <a:defRPr lang="en-US"/>
            </a:defPPr>
            <a:lvl1pPr lvl="0" indent="0" algn="just" defTabSz="914400" eaLnBrk="0" fontAlgn="base" hangingPunct="0">
              <a:spcBef>
                <a:spcPct val="0"/>
              </a:spcBef>
              <a:spcAft>
                <a:spcPct val="0"/>
              </a:spcAft>
              <a:buClr>
                <a:prstClr val="black"/>
              </a:buClr>
              <a:buSzPct val="65000"/>
              <a:buFont typeface="Arial" panose="020B0604020202020204" pitchFamily="34" charset="0"/>
              <a:buNone/>
              <a:defRPr sz="1000" b="0">
                <a:solidFill>
                  <a:schemeClr val="tx1">
                    <a:lumMod val="75000"/>
                    <a:lumOff val="25000"/>
                  </a:schemeClr>
                </a:solidFill>
                <a:effectLst/>
                <a:latin typeface="Trebuchet MS" panose="020B0603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r>
              <a:rPr lang="en-US" dirty="0">
                <a:highlight>
                  <a:srgbClr val="FFFFFF"/>
                </a:highlight>
              </a:rPr>
              <a:t>Forward travel analysis reveals that 52.2% of all airport tourists carried on to another destination this quarter compared to 45.6% in Q1 2022. These are dominated by travelers from Europe (57.9%) and the Americas (21.9%). Travellers from Asia (7.7%) and Africa Air make up almost another 13.0%. Penetration rates of forward travel by region, highlight that it is most common among Asia, Americas, and Middle East tourists (81.2%, 77.1%, &amp; 63.2% respectively). Just over half of European tourists (55.1%) carry on to another destination.</a:t>
            </a:r>
          </a:p>
        </p:txBody>
      </p:sp>
      <p:grpSp>
        <p:nvGrpSpPr>
          <p:cNvPr id="341" name="Group 340">
            <a:extLst>
              <a:ext uri="{FF2B5EF4-FFF2-40B4-BE49-F238E27FC236}">
                <a16:creationId xmlns:a16="http://schemas.microsoft.com/office/drawing/2014/main" id="{D0E8AF54-C124-4416-A290-B52DF9B79F99}"/>
              </a:ext>
            </a:extLst>
          </p:cNvPr>
          <p:cNvGrpSpPr/>
          <p:nvPr/>
        </p:nvGrpSpPr>
        <p:grpSpPr>
          <a:xfrm rot="16200000">
            <a:off x="6081739" y="510671"/>
            <a:ext cx="1279411" cy="284187"/>
            <a:chOff x="-1768098" y="1682693"/>
            <a:chExt cx="10577544" cy="2349518"/>
          </a:xfrm>
        </p:grpSpPr>
        <p:sp>
          <p:nvSpPr>
            <p:cNvPr id="342" name="Freeform 5">
              <a:extLst>
                <a:ext uri="{FF2B5EF4-FFF2-40B4-BE49-F238E27FC236}">
                  <a16:creationId xmlns:a16="http://schemas.microsoft.com/office/drawing/2014/main" id="{7A7DA167-6D8A-401E-9FED-D658E3D8E1CD}"/>
                </a:ext>
              </a:extLst>
            </p:cNvPr>
            <p:cNvSpPr>
              <a:spLocks/>
            </p:cNvSpPr>
            <p:nvPr/>
          </p:nvSpPr>
          <p:spPr bwMode="auto">
            <a:xfrm>
              <a:off x="4837440" y="2043889"/>
              <a:ext cx="3972006" cy="1988322"/>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E3010F"/>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343" name="Freeform 5">
              <a:extLst>
                <a:ext uri="{FF2B5EF4-FFF2-40B4-BE49-F238E27FC236}">
                  <a16:creationId xmlns:a16="http://schemas.microsoft.com/office/drawing/2014/main" id="{E64815FD-BFF2-4424-A580-B03E722615A3}"/>
                </a:ext>
              </a:extLst>
            </p:cNvPr>
            <p:cNvSpPr>
              <a:spLocks/>
            </p:cNvSpPr>
            <p:nvPr/>
          </p:nvSpPr>
          <p:spPr bwMode="auto">
            <a:xfrm>
              <a:off x="3357940" y="1989081"/>
              <a:ext cx="4081463" cy="2043113"/>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344" name="Freeform 6">
              <a:extLst>
                <a:ext uri="{FF2B5EF4-FFF2-40B4-BE49-F238E27FC236}">
                  <a16:creationId xmlns:a16="http://schemas.microsoft.com/office/drawing/2014/main" id="{20CBBF24-1EA2-44BC-A20C-5CA74795C07D}"/>
                </a:ext>
              </a:extLst>
            </p:cNvPr>
            <p:cNvSpPr>
              <a:spLocks/>
            </p:cNvSpPr>
            <p:nvPr/>
          </p:nvSpPr>
          <p:spPr bwMode="auto">
            <a:xfrm>
              <a:off x="1652965" y="1822393"/>
              <a:ext cx="4418013" cy="2209800"/>
            </a:xfrm>
            <a:custGeom>
              <a:avLst/>
              <a:gdLst>
                <a:gd name="T0" fmla="*/ 1392 w 2783"/>
                <a:gd name="T1" fmla="*/ 0 h 1392"/>
                <a:gd name="T2" fmla="*/ 2783 w 2783"/>
                <a:gd name="T3" fmla="*/ 1392 h 1392"/>
                <a:gd name="T4" fmla="*/ 1983 w 2783"/>
                <a:gd name="T5" fmla="*/ 1392 h 1392"/>
                <a:gd name="T6" fmla="*/ 1392 w 2783"/>
                <a:gd name="T7" fmla="*/ 800 h 1392"/>
                <a:gd name="T8" fmla="*/ 800 w 2783"/>
                <a:gd name="T9" fmla="*/ 1392 h 1392"/>
                <a:gd name="T10" fmla="*/ 0 w 2783"/>
                <a:gd name="T11" fmla="*/ 1392 h 1392"/>
                <a:gd name="T12" fmla="*/ 1392 w 2783"/>
                <a:gd name="T13" fmla="*/ 0 h 1392"/>
                <a:gd name="T14" fmla="*/ 1392 w 2783"/>
                <a:gd name="T15" fmla="*/ 0 h 13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83" h="1392">
                  <a:moveTo>
                    <a:pt x="1392" y="0"/>
                  </a:moveTo>
                  <a:lnTo>
                    <a:pt x="2783" y="1392"/>
                  </a:lnTo>
                  <a:lnTo>
                    <a:pt x="1983" y="1392"/>
                  </a:lnTo>
                  <a:lnTo>
                    <a:pt x="1392" y="800"/>
                  </a:lnTo>
                  <a:lnTo>
                    <a:pt x="800" y="1392"/>
                  </a:lnTo>
                  <a:lnTo>
                    <a:pt x="0" y="1392"/>
                  </a:lnTo>
                  <a:lnTo>
                    <a:pt x="1392" y="0"/>
                  </a:lnTo>
                  <a:lnTo>
                    <a:pt x="1392" y="0"/>
                  </a:lnTo>
                  <a:close/>
                </a:path>
              </a:pathLst>
            </a:custGeom>
            <a:solidFill>
              <a:srgbClr val="07141A"/>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345" name="Freeform 7">
              <a:extLst>
                <a:ext uri="{FF2B5EF4-FFF2-40B4-BE49-F238E27FC236}">
                  <a16:creationId xmlns:a16="http://schemas.microsoft.com/office/drawing/2014/main" id="{706F07C8-1216-4103-A305-F247FFA2C058}"/>
                </a:ext>
              </a:extLst>
            </p:cNvPr>
            <p:cNvSpPr>
              <a:spLocks/>
            </p:cNvSpPr>
            <p:nvPr/>
          </p:nvSpPr>
          <p:spPr bwMode="auto">
            <a:xfrm>
              <a:off x="-45660" y="1741431"/>
              <a:ext cx="4578350" cy="2290763"/>
            </a:xfrm>
            <a:custGeom>
              <a:avLst/>
              <a:gdLst>
                <a:gd name="T0" fmla="*/ 1442 w 2884"/>
                <a:gd name="T1" fmla="*/ 0 h 1443"/>
                <a:gd name="T2" fmla="*/ 2884 w 2884"/>
                <a:gd name="T3" fmla="*/ 1443 h 1443"/>
                <a:gd name="T4" fmla="*/ 2055 w 2884"/>
                <a:gd name="T5" fmla="*/ 1443 h 1443"/>
                <a:gd name="T6" fmla="*/ 1442 w 2884"/>
                <a:gd name="T7" fmla="*/ 829 h 1443"/>
                <a:gd name="T8" fmla="*/ 829 w 2884"/>
                <a:gd name="T9" fmla="*/ 1443 h 1443"/>
                <a:gd name="T10" fmla="*/ 0 w 2884"/>
                <a:gd name="T11" fmla="*/ 1443 h 1443"/>
                <a:gd name="T12" fmla="*/ 1442 w 2884"/>
                <a:gd name="T13" fmla="*/ 0 h 1443"/>
                <a:gd name="T14" fmla="*/ 1442 w 2884"/>
                <a:gd name="T15" fmla="*/ 0 h 14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4" h="1443">
                  <a:moveTo>
                    <a:pt x="1442" y="0"/>
                  </a:moveTo>
                  <a:lnTo>
                    <a:pt x="2884" y="1443"/>
                  </a:lnTo>
                  <a:lnTo>
                    <a:pt x="2055" y="1443"/>
                  </a:lnTo>
                  <a:lnTo>
                    <a:pt x="1442" y="829"/>
                  </a:lnTo>
                  <a:lnTo>
                    <a:pt x="829" y="1443"/>
                  </a:lnTo>
                  <a:lnTo>
                    <a:pt x="0" y="1443"/>
                  </a:lnTo>
                  <a:lnTo>
                    <a:pt x="1442" y="0"/>
                  </a:lnTo>
                  <a:lnTo>
                    <a:pt x="1442" y="0"/>
                  </a:lnTo>
                  <a:close/>
                </a:path>
              </a:pathLst>
            </a:custGeom>
            <a:solidFill>
              <a:srgbClr val="008A3B"/>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346" name="Freeform 8">
              <a:extLst>
                <a:ext uri="{FF2B5EF4-FFF2-40B4-BE49-F238E27FC236}">
                  <a16:creationId xmlns:a16="http://schemas.microsoft.com/office/drawing/2014/main" id="{4D9376E3-11C7-4648-9A79-E9B1116C5831}"/>
                </a:ext>
              </a:extLst>
            </p:cNvPr>
            <p:cNvSpPr>
              <a:spLocks/>
            </p:cNvSpPr>
            <p:nvPr/>
          </p:nvSpPr>
          <p:spPr bwMode="auto">
            <a:xfrm>
              <a:off x="-1768098" y="1682693"/>
              <a:ext cx="4695825" cy="2349500"/>
            </a:xfrm>
            <a:custGeom>
              <a:avLst/>
              <a:gdLst>
                <a:gd name="T0" fmla="*/ 1479 w 2958"/>
                <a:gd name="T1" fmla="*/ 0 h 1480"/>
                <a:gd name="T2" fmla="*/ 2958 w 2958"/>
                <a:gd name="T3" fmla="*/ 1480 h 1480"/>
                <a:gd name="T4" fmla="*/ 2108 w 2958"/>
                <a:gd name="T5" fmla="*/ 1480 h 1480"/>
                <a:gd name="T6" fmla="*/ 1479 w 2958"/>
                <a:gd name="T7" fmla="*/ 851 h 1480"/>
                <a:gd name="T8" fmla="*/ 850 w 2958"/>
                <a:gd name="T9" fmla="*/ 1480 h 1480"/>
                <a:gd name="T10" fmla="*/ 0 w 2958"/>
                <a:gd name="T11" fmla="*/ 1480 h 1480"/>
                <a:gd name="T12" fmla="*/ 1479 w 2958"/>
                <a:gd name="T13" fmla="*/ 0 h 1480"/>
                <a:gd name="T14" fmla="*/ 1479 w 2958"/>
                <a:gd name="T15" fmla="*/ 0 h 14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58" h="1480">
                  <a:moveTo>
                    <a:pt x="1479" y="0"/>
                  </a:moveTo>
                  <a:lnTo>
                    <a:pt x="2958" y="1480"/>
                  </a:lnTo>
                  <a:lnTo>
                    <a:pt x="2108" y="1480"/>
                  </a:lnTo>
                  <a:lnTo>
                    <a:pt x="1479" y="851"/>
                  </a:lnTo>
                  <a:lnTo>
                    <a:pt x="850" y="1480"/>
                  </a:lnTo>
                  <a:lnTo>
                    <a:pt x="0" y="1480"/>
                  </a:lnTo>
                  <a:lnTo>
                    <a:pt x="1479" y="0"/>
                  </a:lnTo>
                  <a:lnTo>
                    <a:pt x="1479" y="0"/>
                  </a:lnTo>
                  <a:close/>
                </a:path>
              </a:pathLst>
            </a:custGeom>
            <a:solidFill>
              <a:srgbClr val="0D3C89"/>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grpSp>
      <p:grpSp>
        <p:nvGrpSpPr>
          <p:cNvPr id="2" name="קבוצה 1">
            <a:extLst>
              <a:ext uri="{FF2B5EF4-FFF2-40B4-BE49-F238E27FC236}">
                <a16:creationId xmlns:a16="http://schemas.microsoft.com/office/drawing/2014/main" id="{15CDE698-F79A-8953-B6DA-A44EF2C5DD6C}"/>
              </a:ext>
            </a:extLst>
          </p:cNvPr>
          <p:cNvGrpSpPr/>
          <p:nvPr/>
        </p:nvGrpSpPr>
        <p:grpSpPr>
          <a:xfrm>
            <a:off x="6718" y="317485"/>
            <a:ext cx="5492512" cy="523220"/>
            <a:chOff x="6718" y="317485"/>
            <a:chExt cx="5492512" cy="523220"/>
          </a:xfrm>
        </p:grpSpPr>
        <p:sp>
          <p:nvSpPr>
            <p:cNvPr id="31" name="Rectangle 1">
              <a:extLst>
                <a:ext uri="{FF2B5EF4-FFF2-40B4-BE49-F238E27FC236}">
                  <a16:creationId xmlns:a16="http://schemas.microsoft.com/office/drawing/2014/main" id="{850AEC49-D44C-4755-9F68-08B7EFF31515}"/>
                </a:ext>
              </a:extLst>
            </p:cNvPr>
            <p:cNvSpPr/>
            <p:nvPr/>
          </p:nvSpPr>
          <p:spPr>
            <a:xfrm>
              <a:off x="6718" y="462166"/>
              <a:ext cx="576000" cy="23385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IN" sz="1414" b="0" i="0" u="sng" strike="noStrike" kern="1200" cap="none" spc="0" normalizeH="0" baseline="0" noProof="0" dirty="0">
                <a:ln>
                  <a:noFill/>
                </a:ln>
                <a:solidFill>
                  <a:prstClr val="white"/>
                </a:solidFill>
                <a:effectLst/>
                <a:highlight>
                  <a:srgbClr val="FFFF00"/>
                </a:highlight>
                <a:uLnTx/>
                <a:uFillTx/>
                <a:latin typeface="Calibri"/>
                <a:ea typeface="+mn-ea"/>
                <a:cs typeface="+mn-cs"/>
              </a:endParaRPr>
            </a:p>
          </p:txBody>
        </p:sp>
        <p:sp>
          <p:nvSpPr>
            <p:cNvPr id="32" name="TextBox 4">
              <a:extLst>
                <a:ext uri="{FF2B5EF4-FFF2-40B4-BE49-F238E27FC236}">
                  <a16:creationId xmlns:a16="http://schemas.microsoft.com/office/drawing/2014/main" id="{021D7B39-616B-41B9-BD97-1E86F0BE0D24}"/>
                </a:ext>
              </a:extLst>
            </p:cNvPr>
            <p:cNvSpPr txBox="1"/>
            <p:nvPr/>
          </p:nvSpPr>
          <p:spPr>
            <a:xfrm>
              <a:off x="728700" y="317485"/>
              <a:ext cx="4770530" cy="523220"/>
            </a:xfrm>
            <a:prstGeom prst="rect">
              <a:avLst/>
            </a:prstGeom>
            <a:noFill/>
          </p:spPr>
          <p:txBody>
            <a:bodyPr wrap="square" lIns="0" rIns="0" rtlCol="0">
              <a:spAutoFit/>
            </a:bodyPr>
            <a:lstStyle>
              <a:defPPr>
                <a:defRPr lang="en-US"/>
              </a:defPPr>
              <a:lvl1pPr>
                <a:defRPr sz="2800" b="1" kern="0">
                  <a:solidFill>
                    <a:schemeClr val="tx1">
                      <a:lumMod val="75000"/>
                      <a:lumOff val="25000"/>
                    </a:schemeClr>
                  </a:solidFill>
                  <a:latin typeface="Bebas Neue Bold" panose="020B0606020202050201" pitchFamily="34" charset="0"/>
                  <a:cs typeface="Arial" panose="020B0604020202020204" pitchFamily="34" charset="0"/>
                </a:defRPr>
              </a:lvl1pPr>
            </a:lstStyle>
            <a:p>
              <a:r>
                <a:rPr lang="en-US" dirty="0">
                  <a:sym typeface="Trebuchet MS"/>
                </a:rPr>
                <a:t>Purpose of travel</a:t>
              </a:r>
            </a:p>
          </p:txBody>
        </p:sp>
      </p:grpSp>
      <p:sp>
        <p:nvSpPr>
          <p:cNvPr id="5" name="TextBox 76">
            <a:extLst>
              <a:ext uri="{FF2B5EF4-FFF2-40B4-BE49-F238E27FC236}">
                <a16:creationId xmlns:a16="http://schemas.microsoft.com/office/drawing/2014/main" id="{1A94E000-7C44-A042-B9FB-DF03F6EE4150}"/>
              </a:ext>
            </a:extLst>
          </p:cNvPr>
          <p:cNvSpPr txBox="1"/>
          <p:nvPr/>
        </p:nvSpPr>
        <p:spPr>
          <a:xfrm>
            <a:off x="5415753" y="9585227"/>
            <a:ext cx="38472" cy="153888"/>
          </a:xfrm>
          <a:prstGeom prst="rect">
            <a:avLst/>
          </a:prstGeom>
          <a:noFill/>
          <a:ln>
            <a:noFill/>
          </a:ln>
        </p:spPr>
        <p:txBody>
          <a:bodyPr wrap="none" lIns="0" tIns="0" rIns="0" bIns="0" rtlCol="0" anchor="t">
            <a:spAutoFit/>
          </a:bodyPr>
          <a:lstStyle/>
          <a:p>
            <a:pPr algn="r"/>
            <a:r>
              <a:rPr lang="en-US" sz="1000" b="1" dirty="0">
                <a:solidFill>
                  <a:srgbClr val="404040"/>
                </a:solidFill>
                <a:highlight>
                  <a:srgbClr val="FFFF00"/>
                </a:highlight>
                <a:latin typeface="Trebuchet MS" panose="020B0603020202020204" pitchFamily="34" charset="0"/>
                <a:cs typeface="Arial" panose="020B0604020202020204" pitchFamily="34" charset="0"/>
              </a:rPr>
              <a:t> </a:t>
            </a:r>
            <a:endParaRPr lang="en-ZA" sz="1000" dirty="0">
              <a:solidFill>
                <a:srgbClr val="404040"/>
              </a:solidFill>
              <a:highlight>
                <a:srgbClr val="FFFF00"/>
              </a:highlight>
              <a:latin typeface="Trebuchet MS" panose="020B0603020202020204" pitchFamily="34" charset="0"/>
              <a:cs typeface="Arial" panose="020B0604020202020204" pitchFamily="34" charset="0"/>
            </a:endParaRPr>
          </a:p>
        </p:txBody>
      </p:sp>
      <p:pic>
        <p:nvPicPr>
          <p:cNvPr id="9" name="תמונה 8">
            <a:extLst>
              <a:ext uri="{FF2B5EF4-FFF2-40B4-BE49-F238E27FC236}">
                <a16:creationId xmlns:a16="http://schemas.microsoft.com/office/drawing/2014/main" id="{4AD956C7-4ADB-830F-3154-F9EF88A46468}"/>
              </a:ext>
            </a:extLst>
          </p:cNvPr>
          <p:cNvPicPr>
            <a:picLocks noChangeAspect="1"/>
          </p:cNvPicPr>
          <p:nvPr/>
        </p:nvPicPr>
        <p:blipFill>
          <a:blip r:embed="rId7"/>
          <a:stretch>
            <a:fillRect/>
          </a:stretch>
        </p:blipFill>
        <p:spPr>
          <a:xfrm>
            <a:off x="766730" y="4860473"/>
            <a:ext cx="1080000" cy="705609"/>
          </a:xfrm>
          <a:prstGeom prst="rect">
            <a:avLst/>
          </a:prstGeom>
        </p:spPr>
      </p:pic>
      <p:pic>
        <p:nvPicPr>
          <p:cNvPr id="11" name="תמונה 10">
            <a:extLst>
              <a:ext uri="{FF2B5EF4-FFF2-40B4-BE49-F238E27FC236}">
                <a16:creationId xmlns:a16="http://schemas.microsoft.com/office/drawing/2014/main" id="{6AF38873-515F-E3E9-597E-38482086949E}"/>
              </a:ext>
            </a:extLst>
          </p:cNvPr>
          <p:cNvPicPr>
            <a:picLocks noChangeAspect="1"/>
          </p:cNvPicPr>
          <p:nvPr/>
        </p:nvPicPr>
        <p:blipFill>
          <a:blip r:embed="rId8"/>
          <a:stretch>
            <a:fillRect/>
          </a:stretch>
        </p:blipFill>
        <p:spPr>
          <a:xfrm>
            <a:off x="5086730" y="4860473"/>
            <a:ext cx="1080000" cy="705609"/>
          </a:xfrm>
          <a:prstGeom prst="rect">
            <a:avLst/>
          </a:prstGeom>
        </p:spPr>
      </p:pic>
      <p:sp>
        <p:nvSpPr>
          <p:cNvPr id="12" name="תיבת טקסט 11">
            <a:extLst>
              <a:ext uri="{FF2B5EF4-FFF2-40B4-BE49-F238E27FC236}">
                <a16:creationId xmlns:a16="http://schemas.microsoft.com/office/drawing/2014/main" id="{99710EB5-1BDD-D2F8-1783-2FEC343001AB}"/>
              </a:ext>
            </a:extLst>
          </p:cNvPr>
          <p:cNvSpPr txBox="1"/>
          <p:nvPr/>
        </p:nvSpPr>
        <p:spPr>
          <a:xfrm>
            <a:off x="961122" y="5488520"/>
            <a:ext cx="691215" cy="246221"/>
          </a:xfrm>
          <a:prstGeom prst="rect">
            <a:avLst/>
          </a:prstGeom>
          <a:noFill/>
        </p:spPr>
        <p:txBody>
          <a:bodyPr wrap="none" rtlCol="1">
            <a:spAutoFit/>
          </a:bodyPr>
          <a:lstStyle/>
          <a:p>
            <a:pPr algn="l"/>
            <a:r>
              <a:rPr lang="en-US" sz="1000" b="1" dirty="0">
                <a:solidFill>
                  <a:schemeClr val="tx1">
                    <a:lumMod val="75000"/>
                    <a:lumOff val="25000"/>
                  </a:schemeClr>
                </a:solidFill>
                <a:latin typeface="Trebuchet MS" panose="020B0603020202020204" pitchFamily="34" charset="0"/>
              </a:rPr>
              <a:t>Q1 2022</a:t>
            </a:r>
            <a:endParaRPr lang="he-IL" sz="1000" b="1" dirty="0">
              <a:solidFill>
                <a:schemeClr val="tx1">
                  <a:lumMod val="75000"/>
                  <a:lumOff val="25000"/>
                </a:schemeClr>
              </a:solidFill>
              <a:latin typeface="Trebuchet MS" panose="020B0603020202020204" pitchFamily="34" charset="0"/>
            </a:endParaRPr>
          </a:p>
        </p:txBody>
      </p:sp>
      <p:sp>
        <p:nvSpPr>
          <p:cNvPr id="13" name="תיבת טקסט 12">
            <a:extLst>
              <a:ext uri="{FF2B5EF4-FFF2-40B4-BE49-F238E27FC236}">
                <a16:creationId xmlns:a16="http://schemas.microsoft.com/office/drawing/2014/main" id="{CB3C51B7-C891-DB6F-B556-E4E8EF9DFD6F}"/>
              </a:ext>
            </a:extLst>
          </p:cNvPr>
          <p:cNvSpPr txBox="1"/>
          <p:nvPr/>
        </p:nvSpPr>
        <p:spPr>
          <a:xfrm>
            <a:off x="5281122" y="5472140"/>
            <a:ext cx="691215" cy="246221"/>
          </a:xfrm>
          <a:prstGeom prst="rect">
            <a:avLst/>
          </a:prstGeom>
          <a:noFill/>
        </p:spPr>
        <p:txBody>
          <a:bodyPr wrap="none" rtlCol="1">
            <a:spAutoFit/>
          </a:bodyPr>
          <a:lstStyle/>
          <a:p>
            <a:pPr algn="l"/>
            <a:r>
              <a:rPr lang="en-US" sz="1000" b="1" dirty="0">
                <a:solidFill>
                  <a:schemeClr val="tx1">
                    <a:lumMod val="75000"/>
                    <a:lumOff val="25000"/>
                  </a:schemeClr>
                </a:solidFill>
                <a:latin typeface="Trebuchet MS" panose="020B0603020202020204" pitchFamily="34" charset="0"/>
              </a:rPr>
              <a:t>Q1 2023</a:t>
            </a:r>
            <a:endParaRPr lang="he-IL" sz="1000" b="1" dirty="0">
              <a:solidFill>
                <a:schemeClr val="tx1">
                  <a:lumMod val="75000"/>
                  <a:lumOff val="25000"/>
                </a:schemeClr>
              </a:solidFill>
              <a:latin typeface="Trebuchet MS" panose="020B0603020202020204" pitchFamily="34" charset="0"/>
            </a:endParaRPr>
          </a:p>
        </p:txBody>
      </p:sp>
      <p:sp>
        <p:nvSpPr>
          <p:cNvPr id="14" name="TextBox 76">
            <a:extLst>
              <a:ext uri="{FF2B5EF4-FFF2-40B4-BE49-F238E27FC236}">
                <a16:creationId xmlns:a16="http://schemas.microsoft.com/office/drawing/2014/main" id="{A73B1B67-63F1-4E1D-0090-00BEEC891BB8}"/>
              </a:ext>
            </a:extLst>
          </p:cNvPr>
          <p:cNvSpPr txBox="1"/>
          <p:nvPr/>
        </p:nvSpPr>
        <p:spPr>
          <a:xfrm>
            <a:off x="2257837" y="9585227"/>
            <a:ext cx="3196388"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59391236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340">
            <a:extLst>
              <a:ext uri="{FF2B5EF4-FFF2-40B4-BE49-F238E27FC236}">
                <a16:creationId xmlns:a16="http://schemas.microsoft.com/office/drawing/2014/main" id="{4A86A3FB-1732-C72F-0F9A-F66B6B3994FE}"/>
              </a:ext>
            </a:extLst>
          </p:cNvPr>
          <p:cNvGrpSpPr/>
          <p:nvPr/>
        </p:nvGrpSpPr>
        <p:grpSpPr>
          <a:xfrm rot="16200000">
            <a:off x="6081739" y="510671"/>
            <a:ext cx="1279411" cy="284187"/>
            <a:chOff x="-1768098" y="1682693"/>
            <a:chExt cx="10577544" cy="2349518"/>
          </a:xfrm>
        </p:grpSpPr>
        <p:sp>
          <p:nvSpPr>
            <p:cNvPr id="13" name="Freeform 5">
              <a:extLst>
                <a:ext uri="{FF2B5EF4-FFF2-40B4-BE49-F238E27FC236}">
                  <a16:creationId xmlns:a16="http://schemas.microsoft.com/office/drawing/2014/main" id="{8411400C-31A2-13C7-408B-DD966D1F153E}"/>
                </a:ext>
              </a:extLst>
            </p:cNvPr>
            <p:cNvSpPr>
              <a:spLocks/>
            </p:cNvSpPr>
            <p:nvPr/>
          </p:nvSpPr>
          <p:spPr bwMode="auto">
            <a:xfrm>
              <a:off x="4837440" y="2043889"/>
              <a:ext cx="3972006" cy="1988322"/>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E3010F"/>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14" name="Freeform 5">
              <a:extLst>
                <a:ext uri="{FF2B5EF4-FFF2-40B4-BE49-F238E27FC236}">
                  <a16:creationId xmlns:a16="http://schemas.microsoft.com/office/drawing/2014/main" id="{743D8362-823C-5059-EDD1-E6F6A68349B3}"/>
                </a:ext>
              </a:extLst>
            </p:cNvPr>
            <p:cNvSpPr>
              <a:spLocks/>
            </p:cNvSpPr>
            <p:nvPr/>
          </p:nvSpPr>
          <p:spPr bwMode="auto">
            <a:xfrm>
              <a:off x="3357940" y="1989081"/>
              <a:ext cx="4081463" cy="2043113"/>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15" name="Freeform 6">
              <a:extLst>
                <a:ext uri="{FF2B5EF4-FFF2-40B4-BE49-F238E27FC236}">
                  <a16:creationId xmlns:a16="http://schemas.microsoft.com/office/drawing/2014/main" id="{AD7048FF-B494-1CF0-8F81-EE066B145614}"/>
                </a:ext>
              </a:extLst>
            </p:cNvPr>
            <p:cNvSpPr>
              <a:spLocks/>
            </p:cNvSpPr>
            <p:nvPr/>
          </p:nvSpPr>
          <p:spPr bwMode="auto">
            <a:xfrm>
              <a:off x="1652965" y="1822393"/>
              <a:ext cx="4418013" cy="2209800"/>
            </a:xfrm>
            <a:custGeom>
              <a:avLst/>
              <a:gdLst>
                <a:gd name="T0" fmla="*/ 1392 w 2783"/>
                <a:gd name="T1" fmla="*/ 0 h 1392"/>
                <a:gd name="T2" fmla="*/ 2783 w 2783"/>
                <a:gd name="T3" fmla="*/ 1392 h 1392"/>
                <a:gd name="T4" fmla="*/ 1983 w 2783"/>
                <a:gd name="T5" fmla="*/ 1392 h 1392"/>
                <a:gd name="T6" fmla="*/ 1392 w 2783"/>
                <a:gd name="T7" fmla="*/ 800 h 1392"/>
                <a:gd name="T8" fmla="*/ 800 w 2783"/>
                <a:gd name="T9" fmla="*/ 1392 h 1392"/>
                <a:gd name="T10" fmla="*/ 0 w 2783"/>
                <a:gd name="T11" fmla="*/ 1392 h 1392"/>
                <a:gd name="T12" fmla="*/ 1392 w 2783"/>
                <a:gd name="T13" fmla="*/ 0 h 1392"/>
                <a:gd name="T14" fmla="*/ 1392 w 2783"/>
                <a:gd name="T15" fmla="*/ 0 h 13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83" h="1392">
                  <a:moveTo>
                    <a:pt x="1392" y="0"/>
                  </a:moveTo>
                  <a:lnTo>
                    <a:pt x="2783" y="1392"/>
                  </a:lnTo>
                  <a:lnTo>
                    <a:pt x="1983" y="1392"/>
                  </a:lnTo>
                  <a:lnTo>
                    <a:pt x="1392" y="800"/>
                  </a:lnTo>
                  <a:lnTo>
                    <a:pt x="800" y="1392"/>
                  </a:lnTo>
                  <a:lnTo>
                    <a:pt x="0" y="1392"/>
                  </a:lnTo>
                  <a:lnTo>
                    <a:pt x="1392" y="0"/>
                  </a:lnTo>
                  <a:lnTo>
                    <a:pt x="1392" y="0"/>
                  </a:lnTo>
                  <a:close/>
                </a:path>
              </a:pathLst>
            </a:custGeom>
            <a:solidFill>
              <a:srgbClr val="07141A"/>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16" name="Freeform 7">
              <a:extLst>
                <a:ext uri="{FF2B5EF4-FFF2-40B4-BE49-F238E27FC236}">
                  <a16:creationId xmlns:a16="http://schemas.microsoft.com/office/drawing/2014/main" id="{52B465F4-BB09-FB03-9823-335C4927BD5D}"/>
                </a:ext>
              </a:extLst>
            </p:cNvPr>
            <p:cNvSpPr>
              <a:spLocks/>
            </p:cNvSpPr>
            <p:nvPr/>
          </p:nvSpPr>
          <p:spPr bwMode="auto">
            <a:xfrm>
              <a:off x="-45660" y="1741431"/>
              <a:ext cx="4578350" cy="2290763"/>
            </a:xfrm>
            <a:custGeom>
              <a:avLst/>
              <a:gdLst>
                <a:gd name="T0" fmla="*/ 1442 w 2884"/>
                <a:gd name="T1" fmla="*/ 0 h 1443"/>
                <a:gd name="T2" fmla="*/ 2884 w 2884"/>
                <a:gd name="T3" fmla="*/ 1443 h 1443"/>
                <a:gd name="T4" fmla="*/ 2055 w 2884"/>
                <a:gd name="T5" fmla="*/ 1443 h 1443"/>
                <a:gd name="T6" fmla="*/ 1442 w 2884"/>
                <a:gd name="T7" fmla="*/ 829 h 1443"/>
                <a:gd name="T8" fmla="*/ 829 w 2884"/>
                <a:gd name="T9" fmla="*/ 1443 h 1443"/>
                <a:gd name="T10" fmla="*/ 0 w 2884"/>
                <a:gd name="T11" fmla="*/ 1443 h 1443"/>
                <a:gd name="T12" fmla="*/ 1442 w 2884"/>
                <a:gd name="T13" fmla="*/ 0 h 1443"/>
                <a:gd name="T14" fmla="*/ 1442 w 2884"/>
                <a:gd name="T15" fmla="*/ 0 h 14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4" h="1443">
                  <a:moveTo>
                    <a:pt x="1442" y="0"/>
                  </a:moveTo>
                  <a:lnTo>
                    <a:pt x="2884" y="1443"/>
                  </a:lnTo>
                  <a:lnTo>
                    <a:pt x="2055" y="1443"/>
                  </a:lnTo>
                  <a:lnTo>
                    <a:pt x="1442" y="829"/>
                  </a:lnTo>
                  <a:lnTo>
                    <a:pt x="829" y="1443"/>
                  </a:lnTo>
                  <a:lnTo>
                    <a:pt x="0" y="1443"/>
                  </a:lnTo>
                  <a:lnTo>
                    <a:pt x="1442" y="0"/>
                  </a:lnTo>
                  <a:lnTo>
                    <a:pt x="1442" y="0"/>
                  </a:lnTo>
                  <a:close/>
                </a:path>
              </a:pathLst>
            </a:custGeom>
            <a:solidFill>
              <a:srgbClr val="008A3B"/>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17" name="Freeform 8">
              <a:extLst>
                <a:ext uri="{FF2B5EF4-FFF2-40B4-BE49-F238E27FC236}">
                  <a16:creationId xmlns:a16="http://schemas.microsoft.com/office/drawing/2014/main" id="{61BD573E-D3C5-E263-2781-632A833BB17A}"/>
                </a:ext>
              </a:extLst>
            </p:cNvPr>
            <p:cNvSpPr>
              <a:spLocks/>
            </p:cNvSpPr>
            <p:nvPr/>
          </p:nvSpPr>
          <p:spPr bwMode="auto">
            <a:xfrm>
              <a:off x="-1768098" y="1682693"/>
              <a:ext cx="4695825" cy="2349500"/>
            </a:xfrm>
            <a:custGeom>
              <a:avLst/>
              <a:gdLst>
                <a:gd name="T0" fmla="*/ 1479 w 2958"/>
                <a:gd name="T1" fmla="*/ 0 h 1480"/>
                <a:gd name="T2" fmla="*/ 2958 w 2958"/>
                <a:gd name="T3" fmla="*/ 1480 h 1480"/>
                <a:gd name="T4" fmla="*/ 2108 w 2958"/>
                <a:gd name="T5" fmla="*/ 1480 h 1480"/>
                <a:gd name="T6" fmla="*/ 1479 w 2958"/>
                <a:gd name="T7" fmla="*/ 851 h 1480"/>
                <a:gd name="T8" fmla="*/ 850 w 2958"/>
                <a:gd name="T9" fmla="*/ 1480 h 1480"/>
                <a:gd name="T10" fmla="*/ 0 w 2958"/>
                <a:gd name="T11" fmla="*/ 1480 h 1480"/>
                <a:gd name="T12" fmla="*/ 1479 w 2958"/>
                <a:gd name="T13" fmla="*/ 0 h 1480"/>
                <a:gd name="T14" fmla="*/ 1479 w 2958"/>
                <a:gd name="T15" fmla="*/ 0 h 14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58" h="1480">
                  <a:moveTo>
                    <a:pt x="1479" y="0"/>
                  </a:moveTo>
                  <a:lnTo>
                    <a:pt x="2958" y="1480"/>
                  </a:lnTo>
                  <a:lnTo>
                    <a:pt x="2108" y="1480"/>
                  </a:lnTo>
                  <a:lnTo>
                    <a:pt x="1479" y="851"/>
                  </a:lnTo>
                  <a:lnTo>
                    <a:pt x="850" y="1480"/>
                  </a:lnTo>
                  <a:lnTo>
                    <a:pt x="0" y="1480"/>
                  </a:lnTo>
                  <a:lnTo>
                    <a:pt x="1479" y="0"/>
                  </a:lnTo>
                  <a:lnTo>
                    <a:pt x="1479" y="0"/>
                  </a:lnTo>
                  <a:close/>
                </a:path>
              </a:pathLst>
            </a:custGeom>
            <a:solidFill>
              <a:srgbClr val="0D3C89"/>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grpSp>
      <p:grpSp>
        <p:nvGrpSpPr>
          <p:cNvPr id="10" name="קבוצה 9">
            <a:extLst>
              <a:ext uri="{FF2B5EF4-FFF2-40B4-BE49-F238E27FC236}">
                <a16:creationId xmlns:a16="http://schemas.microsoft.com/office/drawing/2014/main" id="{2AE47FD6-8A73-EA82-445A-6B036FA12F83}"/>
              </a:ext>
            </a:extLst>
          </p:cNvPr>
          <p:cNvGrpSpPr/>
          <p:nvPr/>
        </p:nvGrpSpPr>
        <p:grpSpPr>
          <a:xfrm>
            <a:off x="6718" y="317485"/>
            <a:ext cx="5492512" cy="523220"/>
            <a:chOff x="6718" y="317485"/>
            <a:chExt cx="5492512" cy="523220"/>
          </a:xfrm>
        </p:grpSpPr>
        <p:sp>
          <p:nvSpPr>
            <p:cNvPr id="11" name="Rectangle 1">
              <a:extLst>
                <a:ext uri="{FF2B5EF4-FFF2-40B4-BE49-F238E27FC236}">
                  <a16:creationId xmlns:a16="http://schemas.microsoft.com/office/drawing/2014/main" id="{290527E7-E70D-DD6D-8021-5B1E37AFE4E7}"/>
                </a:ext>
              </a:extLst>
            </p:cNvPr>
            <p:cNvSpPr/>
            <p:nvPr/>
          </p:nvSpPr>
          <p:spPr>
            <a:xfrm>
              <a:off x="6718" y="462166"/>
              <a:ext cx="576000" cy="23385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IN" sz="1414" b="0" i="0" u="sng" strike="noStrike" kern="1200" cap="none" spc="0" normalizeH="0" baseline="0" noProof="0" dirty="0">
                <a:ln>
                  <a:noFill/>
                </a:ln>
                <a:solidFill>
                  <a:prstClr val="white"/>
                </a:solidFill>
                <a:effectLst/>
                <a:highlight>
                  <a:srgbClr val="FFFF00"/>
                </a:highlight>
                <a:uLnTx/>
                <a:uFillTx/>
                <a:latin typeface="Calibri"/>
                <a:ea typeface="+mn-ea"/>
                <a:cs typeface="+mn-cs"/>
              </a:endParaRPr>
            </a:p>
          </p:txBody>
        </p:sp>
        <p:sp>
          <p:nvSpPr>
            <p:cNvPr id="12" name="TextBox 4">
              <a:extLst>
                <a:ext uri="{FF2B5EF4-FFF2-40B4-BE49-F238E27FC236}">
                  <a16:creationId xmlns:a16="http://schemas.microsoft.com/office/drawing/2014/main" id="{2247305E-676C-E884-FA5E-5288062126CA}"/>
                </a:ext>
              </a:extLst>
            </p:cNvPr>
            <p:cNvSpPr txBox="1"/>
            <p:nvPr/>
          </p:nvSpPr>
          <p:spPr>
            <a:xfrm>
              <a:off x="728700" y="317485"/>
              <a:ext cx="4770530" cy="523220"/>
            </a:xfrm>
            <a:prstGeom prst="rect">
              <a:avLst/>
            </a:prstGeom>
            <a:noFill/>
          </p:spPr>
          <p:txBody>
            <a:bodyPr wrap="square" lIns="0" rIns="0" rtlCol="0">
              <a:spAutoFit/>
            </a:bodyPr>
            <a:lstStyle>
              <a:defPPr>
                <a:defRPr lang="en-US"/>
              </a:defPPr>
              <a:lvl1pPr>
                <a:defRPr sz="2800" b="1" kern="0">
                  <a:solidFill>
                    <a:schemeClr val="tx1">
                      <a:lumMod val="75000"/>
                      <a:lumOff val="25000"/>
                    </a:schemeClr>
                  </a:solidFill>
                  <a:latin typeface="Bebas Neue Bold" panose="020B0606020202050201" pitchFamily="34" charset="0"/>
                  <a:cs typeface="Arial" panose="020B0604020202020204" pitchFamily="34" charset="0"/>
                </a:defRPr>
              </a:lvl1pPr>
            </a:lstStyle>
            <a:p>
              <a:r>
                <a:rPr lang="en-US" dirty="0">
                  <a:sym typeface="Trebuchet MS"/>
                </a:rPr>
                <a:t>Purpose of travel</a:t>
              </a:r>
            </a:p>
          </p:txBody>
        </p:sp>
      </p:grpSp>
      <p:pic>
        <p:nvPicPr>
          <p:cNvPr id="19" name="תמונה 18">
            <a:extLst>
              <a:ext uri="{FF2B5EF4-FFF2-40B4-BE49-F238E27FC236}">
                <a16:creationId xmlns:a16="http://schemas.microsoft.com/office/drawing/2014/main" id="{88EA3D01-6DB5-5CDE-CCDA-3C03D39D715E}"/>
              </a:ext>
            </a:extLst>
          </p:cNvPr>
          <p:cNvPicPr>
            <a:picLocks noChangeAspect="1"/>
          </p:cNvPicPr>
          <p:nvPr/>
        </p:nvPicPr>
        <p:blipFill>
          <a:blip r:embed="rId2"/>
          <a:stretch>
            <a:fillRect/>
          </a:stretch>
        </p:blipFill>
        <p:spPr>
          <a:xfrm>
            <a:off x="863995" y="2323351"/>
            <a:ext cx="2520000" cy="2825705"/>
          </a:xfrm>
          <a:prstGeom prst="rect">
            <a:avLst/>
          </a:prstGeom>
        </p:spPr>
      </p:pic>
      <p:pic>
        <p:nvPicPr>
          <p:cNvPr id="21" name="תמונה 20">
            <a:extLst>
              <a:ext uri="{FF2B5EF4-FFF2-40B4-BE49-F238E27FC236}">
                <a16:creationId xmlns:a16="http://schemas.microsoft.com/office/drawing/2014/main" id="{8BEE3DD6-CE48-D257-D17D-2B45CE638086}"/>
              </a:ext>
            </a:extLst>
          </p:cNvPr>
          <p:cNvPicPr>
            <a:picLocks noChangeAspect="1"/>
          </p:cNvPicPr>
          <p:nvPr/>
        </p:nvPicPr>
        <p:blipFill>
          <a:blip r:embed="rId3"/>
          <a:stretch>
            <a:fillRect/>
          </a:stretch>
        </p:blipFill>
        <p:spPr>
          <a:xfrm>
            <a:off x="3564015" y="2323350"/>
            <a:ext cx="2520000" cy="3213578"/>
          </a:xfrm>
          <a:prstGeom prst="rect">
            <a:avLst/>
          </a:prstGeom>
        </p:spPr>
      </p:pic>
      <p:pic>
        <p:nvPicPr>
          <p:cNvPr id="23" name="תמונה 22">
            <a:extLst>
              <a:ext uri="{FF2B5EF4-FFF2-40B4-BE49-F238E27FC236}">
                <a16:creationId xmlns:a16="http://schemas.microsoft.com/office/drawing/2014/main" id="{65A2BD60-90ED-FFC8-854B-73162DC187F0}"/>
              </a:ext>
            </a:extLst>
          </p:cNvPr>
          <p:cNvPicPr>
            <a:picLocks noChangeAspect="1"/>
          </p:cNvPicPr>
          <p:nvPr/>
        </p:nvPicPr>
        <p:blipFill>
          <a:blip r:embed="rId4"/>
          <a:stretch>
            <a:fillRect/>
          </a:stretch>
        </p:blipFill>
        <p:spPr>
          <a:xfrm>
            <a:off x="863995" y="5608715"/>
            <a:ext cx="2520000" cy="3709770"/>
          </a:xfrm>
          <a:prstGeom prst="rect">
            <a:avLst/>
          </a:prstGeom>
        </p:spPr>
      </p:pic>
      <p:pic>
        <p:nvPicPr>
          <p:cNvPr id="31" name="תמונה 30">
            <a:extLst>
              <a:ext uri="{FF2B5EF4-FFF2-40B4-BE49-F238E27FC236}">
                <a16:creationId xmlns:a16="http://schemas.microsoft.com/office/drawing/2014/main" id="{4642E056-AE44-7DBC-9663-214A551D40E1}"/>
              </a:ext>
            </a:extLst>
          </p:cNvPr>
          <p:cNvPicPr>
            <a:picLocks/>
          </p:cNvPicPr>
          <p:nvPr/>
        </p:nvPicPr>
        <p:blipFill>
          <a:blip r:embed="rId5"/>
          <a:stretch>
            <a:fillRect/>
          </a:stretch>
        </p:blipFill>
        <p:spPr>
          <a:xfrm>
            <a:off x="3564015" y="5608715"/>
            <a:ext cx="2520000" cy="3456000"/>
          </a:xfrm>
          <a:prstGeom prst="rect">
            <a:avLst/>
          </a:prstGeom>
        </p:spPr>
      </p:pic>
      <p:sp>
        <p:nvSpPr>
          <p:cNvPr id="32" name="TextBox 862">
            <a:extLst>
              <a:ext uri="{FF2B5EF4-FFF2-40B4-BE49-F238E27FC236}">
                <a16:creationId xmlns:a16="http://schemas.microsoft.com/office/drawing/2014/main" id="{65710812-4CF6-F2D9-9A8D-ADEE98C00AD1}"/>
              </a:ext>
            </a:extLst>
          </p:cNvPr>
          <p:cNvSpPr txBox="1"/>
          <p:nvPr/>
        </p:nvSpPr>
        <p:spPr>
          <a:xfrm>
            <a:off x="714150" y="1127575"/>
            <a:ext cx="5505160" cy="990110"/>
          </a:xfrm>
          <a:prstGeom prst="rect">
            <a:avLst/>
          </a:prstGeom>
          <a:noFill/>
        </p:spPr>
        <p:txBody>
          <a:bodyPr/>
          <a:lstStyle>
            <a:defPPr>
              <a:defRPr lang="en-US"/>
            </a:defPPr>
            <a:lvl1pPr lvl="0" indent="0" algn="just" defTabSz="914400" eaLnBrk="0" fontAlgn="base" hangingPunct="0">
              <a:spcBef>
                <a:spcPct val="0"/>
              </a:spcBef>
              <a:spcAft>
                <a:spcPct val="0"/>
              </a:spcAft>
              <a:buClr>
                <a:prstClr val="black"/>
              </a:buClr>
              <a:buSzPct val="65000"/>
              <a:buFont typeface="Arial" panose="020B0604020202020204" pitchFamily="34" charset="0"/>
              <a:buNone/>
              <a:defRPr sz="1000" b="0">
                <a:solidFill>
                  <a:schemeClr val="tx1">
                    <a:lumMod val="75000"/>
                    <a:lumOff val="25000"/>
                  </a:schemeClr>
                </a:solidFill>
                <a:effectLst/>
                <a:latin typeface="Trebuchet MS" panose="020B0603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r>
              <a:rPr lang="en-US" dirty="0">
                <a:highlight>
                  <a:srgbClr val="FFFFFF"/>
                </a:highlight>
              </a:rPr>
              <a:t>Top ten forward market regional analysis shows that these have been fairly stable over the past two years. The most popular forward destinations which appear in all four regional lists are Ethiopia, Qatar, the UAE and Zimbabwe. Several other countries appear in three out of the four and these are France, Kenya, Netherlands, Turkey as well as the UK. Besides further tourism interests, this travel behaviour is of course indicative of using indirect flights to reduce costs or make up for the unavailable direct flights.</a:t>
            </a:r>
          </a:p>
        </p:txBody>
      </p:sp>
      <p:sp>
        <p:nvSpPr>
          <p:cNvPr id="4" name="TextBox 76">
            <a:extLst>
              <a:ext uri="{FF2B5EF4-FFF2-40B4-BE49-F238E27FC236}">
                <a16:creationId xmlns:a16="http://schemas.microsoft.com/office/drawing/2014/main" id="{A67A1720-AA6E-E249-17B7-F91C3F4F0705}"/>
              </a:ext>
            </a:extLst>
          </p:cNvPr>
          <p:cNvSpPr txBox="1"/>
          <p:nvPr/>
        </p:nvSpPr>
        <p:spPr>
          <a:xfrm>
            <a:off x="2257837" y="9585227"/>
            <a:ext cx="3196388"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250337798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תמונה 1">
            <a:extLst>
              <a:ext uri="{FF2B5EF4-FFF2-40B4-BE49-F238E27FC236}">
                <a16:creationId xmlns:a16="http://schemas.microsoft.com/office/drawing/2014/main" id="{6D1F0904-461E-10FF-11AD-7306D89EB1E0}"/>
              </a:ext>
            </a:extLst>
          </p:cNvPr>
          <p:cNvPicPr>
            <a:picLocks noChangeAspect="1"/>
          </p:cNvPicPr>
          <p:nvPr/>
        </p:nvPicPr>
        <p:blipFill>
          <a:blip r:embed="rId2"/>
          <a:stretch>
            <a:fillRect/>
          </a:stretch>
        </p:blipFill>
        <p:spPr>
          <a:xfrm>
            <a:off x="755020" y="7023460"/>
            <a:ext cx="5400000" cy="2258531"/>
          </a:xfrm>
          <a:prstGeom prst="rect">
            <a:avLst/>
          </a:prstGeom>
        </p:spPr>
      </p:pic>
      <p:pic>
        <p:nvPicPr>
          <p:cNvPr id="3" name="תמונה 2">
            <a:extLst>
              <a:ext uri="{FF2B5EF4-FFF2-40B4-BE49-F238E27FC236}">
                <a16:creationId xmlns:a16="http://schemas.microsoft.com/office/drawing/2014/main" id="{976EEC65-A182-5CCF-1168-AC9FFC64BD0A}"/>
              </a:ext>
            </a:extLst>
          </p:cNvPr>
          <p:cNvPicPr>
            <a:picLocks noChangeAspect="1"/>
          </p:cNvPicPr>
          <p:nvPr/>
        </p:nvPicPr>
        <p:blipFill>
          <a:blip r:embed="rId3"/>
          <a:stretch>
            <a:fillRect/>
          </a:stretch>
        </p:blipFill>
        <p:spPr>
          <a:xfrm>
            <a:off x="755020" y="2997677"/>
            <a:ext cx="5400000" cy="3530498"/>
          </a:xfrm>
          <a:prstGeom prst="rect">
            <a:avLst/>
          </a:prstGeom>
        </p:spPr>
      </p:pic>
      <p:pic>
        <p:nvPicPr>
          <p:cNvPr id="4" name="תמונה 3">
            <a:extLst>
              <a:ext uri="{FF2B5EF4-FFF2-40B4-BE49-F238E27FC236}">
                <a16:creationId xmlns:a16="http://schemas.microsoft.com/office/drawing/2014/main" id="{CD638370-99F6-C22D-8CEB-D8CA68C95BB9}"/>
              </a:ext>
            </a:extLst>
          </p:cNvPr>
          <p:cNvPicPr>
            <a:picLocks noChangeAspect="1"/>
          </p:cNvPicPr>
          <p:nvPr/>
        </p:nvPicPr>
        <p:blipFill>
          <a:blip r:embed="rId4"/>
          <a:stretch>
            <a:fillRect/>
          </a:stretch>
        </p:blipFill>
        <p:spPr>
          <a:xfrm>
            <a:off x="4816535" y="3009396"/>
            <a:ext cx="1080000" cy="705609"/>
          </a:xfrm>
          <a:prstGeom prst="rect">
            <a:avLst/>
          </a:prstGeom>
        </p:spPr>
      </p:pic>
      <p:sp>
        <p:nvSpPr>
          <p:cNvPr id="5" name="תיבת טקסט 4">
            <a:extLst>
              <a:ext uri="{FF2B5EF4-FFF2-40B4-BE49-F238E27FC236}">
                <a16:creationId xmlns:a16="http://schemas.microsoft.com/office/drawing/2014/main" id="{28DC45EB-1CC1-9961-F52E-5182D05036AC}"/>
              </a:ext>
            </a:extLst>
          </p:cNvPr>
          <p:cNvSpPr txBox="1"/>
          <p:nvPr/>
        </p:nvSpPr>
        <p:spPr>
          <a:xfrm>
            <a:off x="702820" y="6798205"/>
            <a:ext cx="5504400" cy="246221"/>
          </a:xfrm>
          <a:prstGeom prst="rect">
            <a:avLst/>
          </a:prstGeom>
          <a:noFill/>
        </p:spPr>
        <p:txBody>
          <a:bodyPr wrap="square" rtlCol="1">
            <a:spAutoFit/>
          </a:bodyPr>
          <a:lstStyle/>
          <a:p>
            <a:pPr algn="ctr"/>
            <a:r>
              <a:rPr lang="en-US" sz="1000" b="1" dirty="0">
                <a:solidFill>
                  <a:srgbClr val="404040"/>
                </a:solidFill>
                <a:latin typeface="Trebuchet MS" panose="020B0603020202020204" pitchFamily="34" charset="0"/>
              </a:rPr>
              <a:t>Africa Tourist Arrivals by Top 10 Markets Q1 2023</a:t>
            </a:r>
          </a:p>
        </p:txBody>
      </p:sp>
      <p:grpSp>
        <p:nvGrpSpPr>
          <p:cNvPr id="6" name="קבוצה 5">
            <a:extLst>
              <a:ext uri="{FF2B5EF4-FFF2-40B4-BE49-F238E27FC236}">
                <a16:creationId xmlns:a16="http://schemas.microsoft.com/office/drawing/2014/main" id="{5E31EE74-A755-64F0-C8DF-0A4566DE317B}"/>
              </a:ext>
            </a:extLst>
          </p:cNvPr>
          <p:cNvGrpSpPr/>
          <p:nvPr/>
        </p:nvGrpSpPr>
        <p:grpSpPr>
          <a:xfrm>
            <a:off x="6718" y="13059"/>
            <a:ext cx="6856820" cy="1279411"/>
            <a:chOff x="6718" y="13059"/>
            <a:chExt cx="6856820" cy="1279411"/>
          </a:xfrm>
          <a:noFill/>
        </p:grpSpPr>
        <p:sp>
          <p:nvSpPr>
            <p:cNvPr id="7" name="Rectangle 1">
              <a:extLst>
                <a:ext uri="{FF2B5EF4-FFF2-40B4-BE49-F238E27FC236}">
                  <a16:creationId xmlns:a16="http://schemas.microsoft.com/office/drawing/2014/main" id="{8D5C5A26-7A2C-E340-F110-41FC75BCC2AE}"/>
                </a:ext>
              </a:extLst>
            </p:cNvPr>
            <p:cNvSpPr/>
            <p:nvPr/>
          </p:nvSpPr>
          <p:spPr>
            <a:xfrm>
              <a:off x="6718" y="470546"/>
              <a:ext cx="576000" cy="2338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IN" sz="1414" b="0" i="0" u="sng" strike="noStrike" kern="1200" cap="none" spc="0" normalizeH="0" baseline="0" noProof="0" dirty="0">
                <a:ln>
                  <a:noFill/>
                </a:ln>
                <a:solidFill>
                  <a:prstClr val="white"/>
                </a:solidFill>
                <a:effectLst/>
                <a:uLnTx/>
                <a:uFillTx/>
                <a:latin typeface="Calibri"/>
                <a:ea typeface="+mn-ea"/>
                <a:cs typeface="+mn-cs"/>
              </a:endParaRPr>
            </a:p>
          </p:txBody>
        </p:sp>
        <p:sp>
          <p:nvSpPr>
            <p:cNvPr id="8" name="TextBox 4">
              <a:extLst>
                <a:ext uri="{FF2B5EF4-FFF2-40B4-BE49-F238E27FC236}">
                  <a16:creationId xmlns:a16="http://schemas.microsoft.com/office/drawing/2014/main" id="{7118CA8A-8FB9-4AF3-FBEE-415E265F7D17}"/>
                </a:ext>
              </a:extLst>
            </p:cNvPr>
            <p:cNvSpPr txBox="1"/>
            <p:nvPr/>
          </p:nvSpPr>
          <p:spPr>
            <a:xfrm>
              <a:off x="728699" y="325865"/>
              <a:ext cx="5504399" cy="523220"/>
            </a:xfrm>
            <a:prstGeom prst="rect">
              <a:avLst/>
            </a:prstGeom>
            <a:grpFill/>
          </p:spPr>
          <p:txBody>
            <a:bodyPr wrap="square" lIns="0" rIns="0" rtlCol="0">
              <a:spAutoFit/>
            </a:bodyPr>
            <a:lstStyle>
              <a:defPPr>
                <a:defRPr lang="en-US"/>
              </a:defPPr>
              <a:lvl1pPr>
                <a:defRPr sz="2800" b="1" kern="0">
                  <a:solidFill>
                    <a:schemeClr val="tx1">
                      <a:lumMod val="75000"/>
                      <a:lumOff val="25000"/>
                    </a:schemeClr>
                  </a:solidFill>
                  <a:latin typeface="Bebas Neue Bold" panose="020B0606020202050201" pitchFamily="34" charset="0"/>
                  <a:cs typeface="Arial" panose="020B0604020202020204" pitchFamily="34" charset="0"/>
                </a:defRPr>
              </a:lvl1pPr>
            </a:lstStyle>
            <a:p>
              <a:r>
                <a:rPr lang="en-ZA" dirty="0"/>
                <a:t>AFRICA ARRIVALS</a:t>
              </a:r>
            </a:p>
          </p:txBody>
        </p:sp>
        <p:grpSp>
          <p:nvGrpSpPr>
            <p:cNvPr id="9" name="Group 207">
              <a:extLst>
                <a:ext uri="{FF2B5EF4-FFF2-40B4-BE49-F238E27FC236}">
                  <a16:creationId xmlns:a16="http://schemas.microsoft.com/office/drawing/2014/main" id="{79E41852-0B73-5A1B-3E57-0874FE53D0C3}"/>
                </a:ext>
              </a:extLst>
            </p:cNvPr>
            <p:cNvGrpSpPr/>
            <p:nvPr/>
          </p:nvGrpSpPr>
          <p:grpSpPr>
            <a:xfrm rot="16200000">
              <a:off x="6081739" y="510671"/>
              <a:ext cx="1279411" cy="284187"/>
              <a:chOff x="-1768098" y="1682693"/>
              <a:chExt cx="10577544" cy="2349518"/>
            </a:xfrm>
            <a:grpFill/>
          </p:grpSpPr>
          <p:sp>
            <p:nvSpPr>
              <p:cNvPr id="10" name="Freeform 5">
                <a:extLst>
                  <a:ext uri="{FF2B5EF4-FFF2-40B4-BE49-F238E27FC236}">
                    <a16:creationId xmlns:a16="http://schemas.microsoft.com/office/drawing/2014/main" id="{1A15B526-EA84-5F85-60F5-F9492C221795}"/>
                  </a:ext>
                </a:extLst>
              </p:cNvPr>
              <p:cNvSpPr>
                <a:spLocks/>
              </p:cNvSpPr>
              <p:nvPr/>
            </p:nvSpPr>
            <p:spPr bwMode="auto">
              <a:xfrm>
                <a:off x="4837440" y="2043889"/>
                <a:ext cx="3972006" cy="1988322"/>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11" name="Freeform 5">
                <a:extLst>
                  <a:ext uri="{FF2B5EF4-FFF2-40B4-BE49-F238E27FC236}">
                    <a16:creationId xmlns:a16="http://schemas.microsoft.com/office/drawing/2014/main" id="{3CAD6F2D-9253-5707-B312-5DA615FCF14B}"/>
                  </a:ext>
                </a:extLst>
              </p:cNvPr>
              <p:cNvSpPr>
                <a:spLocks/>
              </p:cNvSpPr>
              <p:nvPr/>
            </p:nvSpPr>
            <p:spPr bwMode="auto">
              <a:xfrm>
                <a:off x="3357940" y="1989081"/>
                <a:ext cx="4081463" cy="2043113"/>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12" name="Freeform 6">
                <a:extLst>
                  <a:ext uri="{FF2B5EF4-FFF2-40B4-BE49-F238E27FC236}">
                    <a16:creationId xmlns:a16="http://schemas.microsoft.com/office/drawing/2014/main" id="{853C1497-E29C-106B-B468-FCF5F3EBEC3F}"/>
                  </a:ext>
                </a:extLst>
              </p:cNvPr>
              <p:cNvSpPr>
                <a:spLocks/>
              </p:cNvSpPr>
              <p:nvPr/>
            </p:nvSpPr>
            <p:spPr bwMode="auto">
              <a:xfrm>
                <a:off x="1652965" y="1822393"/>
                <a:ext cx="4418013" cy="2209800"/>
              </a:xfrm>
              <a:custGeom>
                <a:avLst/>
                <a:gdLst>
                  <a:gd name="T0" fmla="*/ 1392 w 2783"/>
                  <a:gd name="T1" fmla="*/ 0 h 1392"/>
                  <a:gd name="T2" fmla="*/ 2783 w 2783"/>
                  <a:gd name="T3" fmla="*/ 1392 h 1392"/>
                  <a:gd name="T4" fmla="*/ 1983 w 2783"/>
                  <a:gd name="T5" fmla="*/ 1392 h 1392"/>
                  <a:gd name="T6" fmla="*/ 1392 w 2783"/>
                  <a:gd name="T7" fmla="*/ 800 h 1392"/>
                  <a:gd name="T8" fmla="*/ 800 w 2783"/>
                  <a:gd name="T9" fmla="*/ 1392 h 1392"/>
                  <a:gd name="T10" fmla="*/ 0 w 2783"/>
                  <a:gd name="T11" fmla="*/ 1392 h 1392"/>
                  <a:gd name="T12" fmla="*/ 1392 w 2783"/>
                  <a:gd name="T13" fmla="*/ 0 h 1392"/>
                  <a:gd name="T14" fmla="*/ 1392 w 2783"/>
                  <a:gd name="T15" fmla="*/ 0 h 13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83" h="1392">
                    <a:moveTo>
                      <a:pt x="1392" y="0"/>
                    </a:moveTo>
                    <a:lnTo>
                      <a:pt x="2783" y="1392"/>
                    </a:lnTo>
                    <a:lnTo>
                      <a:pt x="1983" y="1392"/>
                    </a:lnTo>
                    <a:lnTo>
                      <a:pt x="1392" y="800"/>
                    </a:lnTo>
                    <a:lnTo>
                      <a:pt x="800" y="1392"/>
                    </a:lnTo>
                    <a:lnTo>
                      <a:pt x="0" y="1392"/>
                    </a:lnTo>
                    <a:lnTo>
                      <a:pt x="1392" y="0"/>
                    </a:lnTo>
                    <a:lnTo>
                      <a:pt x="1392" y="0"/>
                    </a:ln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13" name="Freeform 7">
                <a:extLst>
                  <a:ext uri="{FF2B5EF4-FFF2-40B4-BE49-F238E27FC236}">
                    <a16:creationId xmlns:a16="http://schemas.microsoft.com/office/drawing/2014/main" id="{8EFF6C8A-C9CE-2E79-A06F-92FFF0A65879}"/>
                  </a:ext>
                </a:extLst>
              </p:cNvPr>
              <p:cNvSpPr>
                <a:spLocks/>
              </p:cNvSpPr>
              <p:nvPr/>
            </p:nvSpPr>
            <p:spPr bwMode="auto">
              <a:xfrm>
                <a:off x="-45660" y="1741431"/>
                <a:ext cx="4578350" cy="2290763"/>
              </a:xfrm>
              <a:custGeom>
                <a:avLst/>
                <a:gdLst>
                  <a:gd name="T0" fmla="*/ 1442 w 2884"/>
                  <a:gd name="T1" fmla="*/ 0 h 1443"/>
                  <a:gd name="T2" fmla="*/ 2884 w 2884"/>
                  <a:gd name="T3" fmla="*/ 1443 h 1443"/>
                  <a:gd name="T4" fmla="*/ 2055 w 2884"/>
                  <a:gd name="T5" fmla="*/ 1443 h 1443"/>
                  <a:gd name="T6" fmla="*/ 1442 w 2884"/>
                  <a:gd name="T7" fmla="*/ 829 h 1443"/>
                  <a:gd name="T8" fmla="*/ 829 w 2884"/>
                  <a:gd name="T9" fmla="*/ 1443 h 1443"/>
                  <a:gd name="T10" fmla="*/ 0 w 2884"/>
                  <a:gd name="T11" fmla="*/ 1443 h 1443"/>
                  <a:gd name="T12" fmla="*/ 1442 w 2884"/>
                  <a:gd name="T13" fmla="*/ 0 h 1443"/>
                  <a:gd name="T14" fmla="*/ 1442 w 2884"/>
                  <a:gd name="T15" fmla="*/ 0 h 14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4" h="1443">
                    <a:moveTo>
                      <a:pt x="1442" y="0"/>
                    </a:moveTo>
                    <a:lnTo>
                      <a:pt x="2884" y="1443"/>
                    </a:lnTo>
                    <a:lnTo>
                      <a:pt x="2055" y="1443"/>
                    </a:lnTo>
                    <a:lnTo>
                      <a:pt x="1442" y="829"/>
                    </a:lnTo>
                    <a:lnTo>
                      <a:pt x="829" y="1443"/>
                    </a:lnTo>
                    <a:lnTo>
                      <a:pt x="0" y="1443"/>
                    </a:lnTo>
                    <a:lnTo>
                      <a:pt x="1442" y="0"/>
                    </a:lnTo>
                    <a:lnTo>
                      <a:pt x="1442" y="0"/>
                    </a:ln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14" name="Freeform 8">
                <a:extLst>
                  <a:ext uri="{FF2B5EF4-FFF2-40B4-BE49-F238E27FC236}">
                    <a16:creationId xmlns:a16="http://schemas.microsoft.com/office/drawing/2014/main" id="{B0127C21-481E-C370-1562-A002FACA568E}"/>
                  </a:ext>
                </a:extLst>
              </p:cNvPr>
              <p:cNvSpPr>
                <a:spLocks/>
              </p:cNvSpPr>
              <p:nvPr/>
            </p:nvSpPr>
            <p:spPr bwMode="auto">
              <a:xfrm>
                <a:off x="-1768098" y="1682693"/>
                <a:ext cx="4695825" cy="2349500"/>
              </a:xfrm>
              <a:custGeom>
                <a:avLst/>
                <a:gdLst>
                  <a:gd name="T0" fmla="*/ 1479 w 2958"/>
                  <a:gd name="T1" fmla="*/ 0 h 1480"/>
                  <a:gd name="T2" fmla="*/ 2958 w 2958"/>
                  <a:gd name="T3" fmla="*/ 1480 h 1480"/>
                  <a:gd name="T4" fmla="*/ 2108 w 2958"/>
                  <a:gd name="T5" fmla="*/ 1480 h 1480"/>
                  <a:gd name="T6" fmla="*/ 1479 w 2958"/>
                  <a:gd name="T7" fmla="*/ 851 h 1480"/>
                  <a:gd name="T8" fmla="*/ 850 w 2958"/>
                  <a:gd name="T9" fmla="*/ 1480 h 1480"/>
                  <a:gd name="T10" fmla="*/ 0 w 2958"/>
                  <a:gd name="T11" fmla="*/ 1480 h 1480"/>
                  <a:gd name="T12" fmla="*/ 1479 w 2958"/>
                  <a:gd name="T13" fmla="*/ 0 h 1480"/>
                  <a:gd name="T14" fmla="*/ 1479 w 2958"/>
                  <a:gd name="T15" fmla="*/ 0 h 14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58" h="1480">
                    <a:moveTo>
                      <a:pt x="1479" y="0"/>
                    </a:moveTo>
                    <a:lnTo>
                      <a:pt x="2958" y="1480"/>
                    </a:lnTo>
                    <a:lnTo>
                      <a:pt x="2108" y="1480"/>
                    </a:lnTo>
                    <a:lnTo>
                      <a:pt x="1479" y="851"/>
                    </a:lnTo>
                    <a:lnTo>
                      <a:pt x="850" y="1480"/>
                    </a:lnTo>
                    <a:lnTo>
                      <a:pt x="0" y="1480"/>
                    </a:lnTo>
                    <a:lnTo>
                      <a:pt x="1479" y="0"/>
                    </a:lnTo>
                    <a:lnTo>
                      <a:pt x="1479" y="0"/>
                    </a:ln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grpSp>
      </p:grpSp>
      <p:sp>
        <p:nvSpPr>
          <p:cNvPr id="15" name="TextBox 862">
            <a:extLst>
              <a:ext uri="{FF2B5EF4-FFF2-40B4-BE49-F238E27FC236}">
                <a16:creationId xmlns:a16="http://schemas.microsoft.com/office/drawing/2014/main" id="{924AC80E-2A36-FDB8-3C65-0904230B08FC}"/>
              </a:ext>
            </a:extLst>
          </p:cNvPr>
          <p:cNvSpPr txBox="1"/>
          <p:nvPr/>
        </p:nvSpPr>
        <p:spPr>
          <a:xfrm>
            <a:off x="702820" y="1036348"/>
            <a:ext cx="5504400" cy="1882967"/>
          </a:xfrm>
          <a:prstGeom prst="rect">
            <a:avLst/>
          </a:prstGeom>
          <a:noFill/>
        </p:spPr>
        <p:txBody>
          <a:bodyPr/>
          <a:lstStyle>
            <a:defPPr>
              <a:defRPr lang="en-US"/>
            </a:defPPr>
            <a:lvl1pPr indent="0" algn="just" defTabSz="584310">
              <a:spcBef>
                <a:spcPts val="600"/>
              </a:spcBef>
              <a:spcAft>
                <a:spcPts val="600"/>
              </a:spcAft>
              <a:buSzPct val="125000"/>
              <a:buFont typeface="Arial" panose="020B0604020202020204" pitchFamily="34" charset="0"/>
              <a:buNone/>
              <a:defRPr sz="1000" b="0">
                <a:solidFill>
                  <a:srgbClr val="404040"/>
                </a:solidFill>
                <a:effectLst/>
                <a:latin typeface="Trebuchet MS" panose="020B0603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r>
              <a:rPr lang="en-US" dirty="0">
                <a:solidFill>
                  <a:schemeClr val="tx1">
                    <a:lumMod val="75000"/>
                    <a:lumOff val="25000"/>
                  </a:schemeClr>
                </a:solidFill>
                <a:highlight>
                  <a:srgbClr val="FFFFFF"/>
                </a:highlight>
              </a:rPr>
              <a:t>Africa tourists accounted for 73.1% of all arrivals in Q1 2023 and amounted to 1.6 million arrivals. Africa arrivals continue to recover in line with SA’s average (-21.5%) with its Q1 2023 results being -21.8% lower than Q1 2019, marking further improvement over Q3-Q4 2022’s -34.4% &amp; -31.7% vs. Q3-Q4 2019 respectively. Just as in Q4 2022, </a:t>
            </a:r>
            <a:r>
              <a:rPr lang="en-US" i="1" dirty="0">
                <a:solidFill>
                  <a:schemeClr val="tx1">
                    <a:lumMod val="75000"/>
                    <a:lumOff val="25000"/>
                  </a:schemeClr>
                </a:solidFill>
                <a:highlight>
                  <a:srgbClr val="FFFFFF"/>
                </a:highlight>
              </a:rPr>
              <a:t>this quarter’s Africa arrivals amount to double (+99.3%) their previous year levels (0.8 million). </a:t>
            </a:r>
            <a:r>
              <a:rPr lang="en-US" dirty="0">
                <a:solidFill>
                  <a:schemeClr val="tx1">
                    <a:lumMod val="75000"/>
                    <a:lumOff val="25000"/>
                  </a:schemeClr>
                </a:solidFill>
                <a:highlight>
                  <a:srgbClr val="FFFFFF"/>
                </a:highlight>
              </a:rPr>
              <a:t>The Top 10 Africa source countries list has returned almost to its prior Covid-19 order (Q1 2019) with notable share gains for Mozambique and Zimbabwe (+3.6% &amp; +1.2% points respectively). Hence Mozambique has taken over Lesotho’s traditional second place. Similarly to Q4 2022, the greatest share losers are Botswana, Lesotho and eSwatini (-1.9%, -1.2%, &amp; -0.6% points respectively). Mozambique and Zambia continue to show the smallest decline rates as was the case throughout 2022 but are outdone this Q1 by Kenya’s phenomenal +31.7%. Zimbabwe, Mozambique, and Lesotho, together amount to a hefty 75.3% of Africa arrivals. </a:t>
            </a:r>
          </a:p>
        </p:txBody>
      </p:sp>
      <p:sp>
        <p:nvSpPr>
          <p:cNvPr id="16" name="Rectangle 7">
            <a:extLst>
              <a:ext uri="{FF2B5EF4-FFF2-40B4-BE49-F238E27FC236}">
                <a16:creationId xmlns:a16="http://schemas.microsoft.com/office/drawing/2014/main" id="{E0023A0F-A9DA-3645-8F72-10F9DD7DAE86}"/>
              </a:ext>
            </a:extLst>
          </p:cNvPr>
          <p:cNvSpPr/>
          <p:nvPr/>
        </p:nvSpPr>
        <p:spPr>
          <a:xfrm>
            <a:off x="3609020" y="227475"/>
            <a:ext cx="2389470" cy="72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72000" rIns="36000" bIns="36000" rtlCol="0" anchor="ctr"/>
          <a:lstStyle/>
          <a:p>
            <a:pPr marL="0" marR="0" lvl="0" indent="0" algn="r" defTabSz="718444" rtl="0" eaLnBrk="1" fontAlgn="auto" latinLnBrk="0" hangingPunct="1">
              <a:lnSpc>
                <a:spcPct val="80000"/>
              </a:lnSpc>
              <a:spcBef>
                <a:spcPts val="0"/>
              </a:spcBef>
              <a:spcAft>
                <a:spcPts val="0"/>
              </a:spcAft>
              <a:buClrTx/>
              <a:buSzTx/>
              <a:buFontTx/>
              <a:buNone/>
              <a:tabLst/>
              <a:defRPr/>
            </a:pPr>
            <a:r>
              <a:rPr lang="en-ZA" sz="2400" dirty="0">
                <a:solidFill>
                  <a:srgbClr val="E3DED1">
                    <a:lumMod val="25000"/>
                  </a:srgbClr>
                </a:solidFill>
                <a:latin typeface="Source Sans Pro Black" panose="020B0803030403020204" pitchFamily="34" charset="0"/>
                <a:sym typeface="Wingdings" panose="05000000000000000000" pitchFamily="2" charset="2"/>
              </a:rPr>
              <a:t> 1.6 M	-21.8%</a:t>
            </a:r>
            <a:endParaRPr kumimoji="0" lang="en-ZA" sz="2400" b="0" i="0" u="none" strike="noStrike" kern="1200" cap="none" spc="0" normalizeH="0" baseline="0" noProof="0" dirty="0">
              <a:ln>
                <a:noFill/>
              </a:ln>
              <a:solidFill>
                <a:srgbClr val="E3DED1">
                  <a:lumMod val="25000"/>
                </a:srgbClr>
              </a:solidFill>
              <a:effectLst/>
              <a:uLnTx/>
              <a:uFillTx/>
              <a:latin typeface="Source Sans Pro SemiBold" panose="020B0603030403020204" pitchFamily="34" charset="0"/>
            </a:endParaRPr>
          </a:p>
        </p:txBody>
      </p:sp>
      <p:sp>
        <p:nvSpPr>
          <p:cNvPr id="17" name="תיבת טקסט 16">
            <a:extLst>
              <a:ext uri="{FF2B5EF4-FFF2-40B4-BE49-F238E27FC236}">
                <a16:creationId xmlns:a16="http://schemas.microsoft.com/office/drawing/2014/main" id="{9DDAD7A9-6A94-4CD1-CCE9-B7C986C76C25}"/>
              </a:ext>
            </a:extLst>
          </p:cNvPr>
          <p:cNvSpPr txBox="1"/>
          <p:nvPr/>
        </p:nvSpPr>
        <p:spPr>
          <a:xfrm>
            <a:off x="4869160" y="701334"/>
            <a:ext cx="1378904" cy="246221"/>
          </a:xfrm>
          <a:prstGeom prst="rect">
            <a:avLst/>
          </a:prstGeom>
          <a:noFill/>
        </p:spPr>
        <p:txBody>
          <a:bodyPr/>
          <a:lstStyle>
            <a:defPPr>
              <a:defRPr lang="en-US"/>
            </a:defPPr>
            <a:lvl1pPr indent="0" algn="just" defTabSz="584310">
              <a:spcBef>
                <a:spcPts val="0"/>
              </a:spcBef>
              <a:spcAft>
                <a:spcPts val="0"/>
              </a:spcAft>
              <a:buSzPct val="125000"/>
              <a:buFont typeface="Arial" panose="020B0604020202020204" pitchFamily="34" charset="0"/>
              <a:buNone/>
              <a:defRPr sz="1000">
                <a:solidFill>
                  <a:schemeClr val="tx1">
                    <a:lumMod val="75000"/>
                    <a:lumOff val="25000"/>
                  </a:schemeClr>
                </a:solidFill>
                <a:effectLst/>
                <a:highlight>
                  <a:srgbClr val="FFFF00"/>
                </a:highlight>
                <a:latin typeface="Trebuchet MS" panose="020B0603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pPr algn="ctr"/>
            <a:r>
              <a:rPr lang="en-US" sz="800" dirty="0">
                <a:highlight>
                  <a:srgbClr val="FFFFFF"/>
                </a:highlight>
              </a:rPr>
              <a:t>Q1 2023 over Q1 2019</a:t>
            </a:r>
            <a:endParaRPr lang="he-IL" sz="800" dirty="0">
              <a:highlight>
                <a:srgbClr val="FFFFFF"/>
              </a:highlight>
            </a:endParaRPr>
          </a:p>
        </p:txBody>
      </p:sp>
      <p:sp>
        <p:nvSpPr>
          <p:cNvPr id="18" name="Isosceles Triangle 12">
            <a:extLst>
              <a:ext uri="{FF2B5EF4-FFF2-40B4-BE49-F238E27FC236}">
                <a16:creationId xmlns:a16="http://schemas.microsoft.com/office/drawing/2014/main" id="{EE9D271E-0CCD-C6BD-A7A7-91F5A80D5388}"/>
              </a:ext>
            </a:extLst>
          </p:cNvPr>
          <p:cNvSpPr/>
          <p:nvPr/>
        </p:nvSpPr>
        <p:spPr>
          <a:xfrm rot="10800000">
            <a:off x="6043215" y="542510"/>
            <a:ext cx="86085" cy="74211"/>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IN" sz="1414" b="0" i="0" u="none" strike="noStrike" kern="1200" cap="none" spc="0" normalizeH="0" baseline="0" noProof="0" dirty="0">
              <a:ln>
                <a:noFill/>
              </a:ln>
              <a:solidFill>
                <a:prstClr val="white"/>
              </a:solidFill>
              <a:effectLst/>
              <a:highlight>
                <a:srgbClr val="FFFF00"/>
              </a:highlight>
              <a:uLnTx/>
              <a:uFillTx/>
              <a:latin typeface="Calibri"/>
              <a:ea typeface="+mn-ea"/>
              <a:cs typeface="+mn-cs"/>
            </a:endParaRPr>
          </a:p>
        </p:txBody>
      </p:sp>
      <p:sp>
        <p:nvSpPr>
          <p:cNvPr id="19" name="TextBox 76">
            <a:extLst>
              <a:ext uri="{FF2B5EF4-FFF2-40B4-BE49-F238E27FC236}">
                <a16:creationId xmlns:a16="http://schemas.microsoft.com/office/drawing/2014/main" id="{402CA270-A716-43D6-9384-B0207126EC53}"/>
              </a:ext>
            </a:extLst>
          </p:cNvPr>
          <p:cNvSpPr txBox="1"/>
          <p:nvPr/>
        </p:nvSpPr>
        <p:spPr>
          <a:xfrm>
            <a:off x="2257837" y="9585227"/>
            <a:ext cx="3196388"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2016307703"/>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תמונה 7">
            <a:extLst>
              <a:ext uri="{FF2B5EF4-FFF2-40B4-BE49-F238E27FC236}">
                <a16:creationId xmlns:a16="http://schemas.microsoft.com/office/drawing/2014/main" id="{8718D268-2255-A3E9-3E0D-7E34E7B06186}"/>
              </a:ext>
            </a:extLst>
          </p:cNvPr>
          <p:cNvPicPr>
            <a:picLocks noChangeAspect="1"/>
          </p:cNvPicPr>
          <p:nvPr/>
        </p:nvPicPr>
        <p:blipFill>
          <a:blip r:embed="rId2"/>
          <a:stretch>
            <a:fillRect/>
          </a:stretch>
        </p:blipFill>
        <p:spPr>
          <a:xfrm>
            <a:off x="755020" y="7009414"/>
            <a:ext cx="5400000" cy="1932228"/>
          </a:xfrm>
          <a:prstGeom prst="rect">
            <a:avLst/>
          </a:prstGeom>
        </p:spPr>
      </p:pic>
      <p:pic>
        <p:nvPicPr>
          <p:cNvPr id="10" name="תמונה 9">
            <a:extLst>
              <a:ext uri="{FF2B5EF4-FFF2-40B4-BE49-F238E27FC236}">
                <a16:creationId xmlns:a16="http://schemas.microsoft.com/office/drawing/2014/main" id="{1BA62BCF-1456-BB44-C1C9-9F4751BCE75D}"/>
              </a:ext>
            </a:extLst>
          </p:cNvPr>
          <p:cNvPicPr>
            <a:picLocks noChangeAspect="1"/>
          </p:cNvPicPr>
          <p:nvPr/>
        </p:nvPicPr>
        <p:blipFill>
          <a:blip r:embed="rId3"/>
          <a:stretch>
            <a:fillRect/>
          </a:stretch>
        </p:blipFill>
        <p:spPr>
          <a:xfrm>
            <a:off x="755020" y="3042682"/>
            <a:ext cx="5400000" cy="3530498"/>
          </a:xfrm>
          <a:prstGeom prst="rect">
            <a:avLst/>
          </a:prstGeom>
        </p:spPr>
      </p:pic>
      <p:pic>
        <p:nvPicPr>
          <p:cNvPr id="12" name="תמונה 11">
            <a:extLst>
              <a:ext uri="{FF2B5EF4-FFF2-40B4-BE49-F238E27FC236}">
                <a16:creationId xmlns:a16="http://schemas.microsoft.com/office/drawing/2014/main" id="{A70B3491-179A-9715-A59E-3F429B1D225C}"/>
              </a:ext>
            </a:extLst>
          </p:cNvPr>
          <p:cNvPicPr>
            <a:picLocks noChangeAspect="1"/>
          </p:cNvPicPr>
          <p:nvPr/>
        </p:nvPicPr>
        <p:blipFill>
          <a:blip r:embed="rId4"/>
          <a:stretch>
            <a:fillRect/>
          </a:stretch>
        </p:blipFill>
        <p:spPr>
          <a:xfrm>
            <a:off x="4824155" y="3048544"/>
            <a:ext cx="1080000" cy="705609"/>
          </a:xfrm>
          <a:prstGeom prst="rect">
            <a:avLst/>
          </a:prstGeom>
        </p:spPr>
      </p:pic>
      <p:sp>
        <p:nvSpPr>
          <p:cNvPr id="307" name="תיבת טקסט 306">
            <a:extLst>
              <a:ext uri="{FF2B5EF4-FFF2-40B4-BE49-F238E27FC236}">
                <a16:creationId xmlns:a16="http://schemas.microsoft.com/office/drawing/2014/main" id="{AC503A90-F1CB-4039-B88E-C6424A22C31C}"/>
              </a:ext>
            </a:extLst>
          </p:cNvPr>
          <p:cNvSpPr txBox="1"/>
          <p:nvPr/>
        </p:nvSpPr>
        <p:spPr>
          <a:xfrm>
            <a:off x="702820" y="6777009"/>
            <a:ext cx="5504400" cy="246221"/>
          </a:xfrm>
          <a:prstGeom prst="rect">
            <a:avLst/>
          </a:prstGeom>
          <a:noFill/>
        </p:spPr>
        <p:txBody>
          <a:bodyPr wrap="square" rtlCol="1">
            <a:spAutoFit/>
          </a:bodyPr>
          <a:lstStyle/>
          <a:p>
            <a:pPr algn="ctr"/>
            <a:r>
              <a:rPr lang="en-US" sz="1000" b="1" dirty="0">
                <a:solidFill>
                  <a:srgbClr val="404040"/>
                </a:solidFill>
                <a:latin typeface="Trebuchet MS" panose="020B0603020202020204" pitchFamily="34" charset="0"/>
              </a:rPr>
              <a:t>Africa Land Tourist Arrivals by Market Q1 2023</a:t>
            </a:r>
          </a:p>
        </p:txBody>
      </p:sp>
      <p:grpSp>
        <p:nvGrpSpPr>
          <p:cNvPr id="4" name="קבוצה 3">
            <a:extLst>
              <a:ext uri="{FF2B5EF4-FFF2-40B4-BE49-F238E27FC236}">
                <a16:creationId xmlns:a16="http://schemas.microsoft.com/office/drawing/2014/main" id="{660E4F17-FB01-44B9-FAE7-51DA37FC27F9}"/>
              </a:ext>
            </a:extLst>
          </p:cNvPr>
          <p:cNvGrpSpPr/>
          <p:nvPr/>
        </p:nvGrpSpPr>
        <p:grpSpPr>
          <a:xfrm>
            <a:off x="6718" y="13059"/>
            <a:ext cx="6856820" cy="1279411"/>
            <a:chOff x="6718" y="13059"/>
            <a:chExt cx="6856820" cy="1279411"/>
          </a:xfrm>
        </p:grpSpPr>
        <p:sp>
          <p:nvSpPr>
            <p:cNvPr id="94" name="Rectangle 1">
              <a:extLst>
                <a:ext uri="{FF2B5EF4-FFF2-40B4-BE49-F238E27FC236}">
                  <a16:creationId xmlns:a16="http://schemas.microsoft.com/office/drawing/2014/main" id="{6591C712-E952-4C5E-82AD-3F5C9F26859E}"/>
                </a:ext>
              </a:extLst>
            </p:cNvPr>
            <p:cNvSpPr/>
            <p:nvPr/>
          </p:nvSpPr>
          <p:spPr>
            <a:xfrm>
              <a:off x="6718" y="470546"/>
              <a:ext cx="576000" cy="23385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IN" sz="1414" b="0" i="0" u="sng" strike="noStrike" kern="1200" cap="none" spc="0" normalizeH="0" baseline="0" noProof="0" dirty="0">
                <a:ln>
                  <a:noFill/>
                </a:ln>
                <a:solidFill>
                  <a:prstClr val="white"/>
                </a:solidFill>
                <a:effectLst/>
                <a:uLnTx/>
                <a:uFillTx/>
                <a:latin typeface="Calibri"/>
                <a:ea typeface="+mn-ea"/>
                <a:cs typeface="+mn-cs"/>
              </a:endParaRPr>
            </a:p>
          </p:txBody>
        </p:sp>
        <p:sp>
          <p:nvSpPr>
            <p:cNvPr id="95" name="TextBox 4">
              <a:extLst>
                <a:ext uri="{FF2B5EF4-FFF2-40B4-BE49-F238E27FC236}">
                  <a16:creationId xmlns:a16="http://schemas.microsoft.com/office/drawing/2014/main" id="{4483AADC-E9F4-468B-9EFB-CD8C077E0C7E}"/>
                </a:ext>
              </a:extLst>
            </p:cNvPr>
            <p:cNvSpPr txBox="1"/>
            <p:nvPr/>
          </p:nvSpPr>
          <p:spPr>
            <a:xfrm>
              <a:off x="728699" y="325865"/>
              <a:ext cx="5504399" cy="523220"/>
            </a:xfrm>
            <a:prstGeom prst="rect">
              <a:avLst/>
            </a:prstGeom>
            <a:noFill/>
          </p:spPr>
          <p:txBody>
            <a:bodyPr wrap="square" lIns="0" rIns="0" rtlCol="0">
              <a:spAutoFit/>
            </a:bodyPr>
            <a:lstStyle>
              <a:defPPr>
                <a:defRPr lang="en-US"/>
              </a:defPPr>
              <a:lvl1pPr>
                <a:defRPr sz="2800" b="1" kern="0">
                  <a:solidFill>
                    <a:schemeClr val="tx1">
                      <a:lumMod val="75000"/>
                      <a:lumOff val="25000"/>
                    </a:schemeClr>
                  </a:solidFill>
                  <a:latin typeface="Bebas Neue Bold" panose="020B0606020202050201" pitchFamily="34" charset="0"/>
                  <a:cs typeface="Arial" panose="020B0604020202020204" pitchFamily="34" charset="0"/>
                </a:defRPr>
              </a:lvl1pPr>
            </a:lstStyle>
            <a:p>
              <a:r>
                <a:rPr lang="en-ZA" dirty="0"/>
                <a:t>AFRICA </a:t>
              </a:r>
              <a:r>
                <a:rPr lang="en-ZA" u="sng" dirty="0"/>
                <a:t>LAND</a:t>
              </a:r>
              <a:r>
                <a:rPr lang="en-ZA" dirty="0"/>
                <a:t> ARRIVALS</a:t>
              </a:r>
            </a:p>
          </p:txBody>
        </p:sp>
        <p:grpSp>
          <p:nvGrpSpPr>
            <p:cNvPr id="96" name="Group 207">
              <a:extLst>
                <a:ext uri="{FF2B5EF4-FFF2-40B4-BE49-F238E27FC236}">
                  <a16:creationId xmlns:a16="http://schemas.microsoft.com/office/drawing/2014/main" id="{2E9A4DC6-8B03-47FE-9FD4-B97E43AB1638}"/>
                </a:ext>
              </a:extLst>
            </p:cNvPr>
            <p:cNvGrpSpPr/>
            <p:nvPr/>
          </p:nvGrpSpPr>
          <p:grpSpPr>
            <a:xfrm rot="16200000">
              <a:off x="6081739" y="510671"/>
              <a:ext cx="1279411" cy="284187"/>
              <a:chOff x="-1768098" y="1682693"/>
              <a:chExt cx="10577544" cy="2349518"/>
            </a:xfrm>
          </p:grpSpPr>
          <p:sp>
            <p:nvSpPr>
              <p:cNvPr id="97" name="Freeform 5">
                <a:extLst>
                  <a:ext uri="{FF2B5EF4-FFF2-40B4-BE49-F238E27FC236}">
                    <a16:creationId xmlns:a16="http://schemas.microsoft.com/office/drawing/2014/main" id="{25A119DA-A1C1-4A4B-BCAC-29214D272287}"/>
                  </a:ext>
                </a:extLst>
              </p:cNvPr>
              <p:cNvSpPr>
                <a:spLocks/>
              </p:cNvSpPr>
              <p:nvPr/>
            </p:nvSpPr>
            <p:spPr bwMode="auto">
              <a:xfrm>
                <a:off x="4837440" y="2043889"/>
                <a:ext cx="3972006" cy="1988322"/>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E3010F"/>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8" name="Freeform 5">
                <a:extLst>
                  <a:ext uri="{FF2B5EF4-FFF2-40B4-BE49-F238E27FC236}">
                    <a16:creationId xmlns:a16="http://schemas.microsoft.com/office/drawing/2014/main" id="{98325842-7BA6-4BE4-A32B-ECEB35974DA9}"/>
                  </a:ext>
                </a:extLst>
              </p:cNvPr>
              <p:cNvSpPr>
                <a:spLocks/>
              </p:cNvSpPr>
              <p:nvPr/>
            </p:nvSpPr>
            <p:spPr bwMode="auto">
              <a:xfrm>
                <a:off x="3357940" y="1989081"/>
                <a:ext cx="4081463" cy="2043113"/>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9" name="Freeform 6">
                <a:extLst>
                  <a:ext uri="{FF2B5EF4-FFF2-40B4-BE49-F238E27FC236}">
                    <a16:creationId xmlns:a16="http://schemas.microsoft.com/office/drawing/2014/main" id="{3C320867-2C0D-4C3A-8704-E7530DB15214}"/>
                  </a:ext>
                </a:extLst>
              </p:cNvPr>
              <p:cNvSpPr>
                <a:spLocks/>
              </p:cNvSpPr>
              <p:nvPr/>
            </p:nvSpPr>
            <p:spPr bwMode="auto">
              <a:xfrm>
                <a:off x="1652965" y="1822393"/>
                <a:ext cx="4418013" cy="2209800"/>
              </a:xfrm>
              <a:custGeom>
                <a:avLst/>
                <a:gdLst>
                  <a:gd name="T0" fmla="*/ 1392 w 2783"/>
                  <a:gd name="T1" fmla="*/ 0 h 1392"/>
                  <a:gd name="T2" fmla="*/ 2783 w 2783"/>
                  <a:gd name="T3" fmla="*/ 1392 h 1392"/>
                  <a:gd name="T4" fmla="*/ 1983 w 2783"/>
                  <a:gd name="T5" fmla="*/ 1392 h 1392"/>
                  <a:gd name="T6" fmla="*/ 1392 w 2783"/>
                  <a:gd name="T7" fmla="*/ 800 h 1392"/>
                  <a:gd name="T8" fmla="*/ 800 w 2783"/>
                  <a:gd name="T9" fmla="*/ 1392 h 1392"/>
                  <a:gd name="T10" fmla="*/ 0 w 2783"/>
                  <a:gd name="T11" fmla="*/ 1392 h 1392"/>
                  <a:gd name="T12" fmla="*/ 1392 w 2783"/>
                  <a:gd name="T13" fmla="*/ 0 h 1392"/>
                  <a:gd name="T14" fmla="*/ 1392 w 2783"/>
                  <a:gd name="T15" fmla="*/ 0 h 13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83" h="1392">
                    <a:moveTo>
                      <a:pt x="1392" y="0"/>
                    </a:moveTo>
                    <a:lnTo>
                      <a:pt x="2783" y="1392"/>
                    </a:lnTo>
                    <a:lnTo>
                      <a:pt x="1983" y="1392"/>
                    </a:lnTo>
                    <a:lnTo>
                      <a:pt x="1392" y="800"/>
                    </a:lnTo>
                    <a:lnTo>
                      <a:pt x="800" y="1392"/>
                    </a:lnTo>
                    <a:lnTo>
                      <a:pt x="0" y="1392"/>
                    </a:lnTo>
                    <a:lnTo>
                      <a:pt x="1392" y="0"/>
                    </a:lnTo>
                    <a:lnTo>
                      <a:pt x="1392" y="0"/>
                    </a:lnTo>
                    <a:close/>
                  </a:path>
                </a:pathLst>
              </a:custGeom>
              <a:solidFill>
                <a:srgbClr val="07141A"/>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00" name="Freeform 7">
                <a:extLst>
                  <a:ext uri="{FF2B5EF4-FFF2-40B4-BE49-F238E27FC236}">
                    <a16:creationId xmlns:a16="http://schemas.microsoft.com/office/drawing/2014/main" id="{347E7147-07B8-44EB-81F9-A4E7BF081036}"/>
                  </a:ext>
                </a:extLst>
              </p:cNvPr>
              <p:cNvSpPr>
                <a:spLocks/>
              </p:cNvSpPr>
              <p:nvPr/>
            </p:nvSpPr>
            <p:spPr bwMode="auto">
              <a:xfrm>
                <a:off x="-45660" y="1741431"/>
                <a:ext cx="4578350" cy="2290763"/>
              </a:xfrm>
              <a:custGeom>
                <a:avLst/>
                <a:gdLst>
                  <a:gd name="T0" fmla="*/ 1442 w 2884"/>
                  <a:gd name="T1" fmla="*/ 0 h 1443"/>
                  <a:gd name="T2" fmla="*/ 2884 w 2884"/>
                  <a:gd name="T3" fmla="*/ 1443 h 1443"/>
                  <a:gd name="T4" fmla="*/ 2055 w 2884"/>
                  <a:gd name="T5" fmla="*/ 1443 h 1443"/>
                  <a:gd name="T6" fmla="*/ 1442 w 2884"/>
                  <a:gd name="T7" fmla="*/ 829 h 1443"/>
                  <a:gd name="T8" fmla="*/ 829 w 2884"/>
                  <a:gd name="T9" fmla="*/ 1443 h 1443"/>
                  <a:gd name="T10" fmla="*/ 0 w 2884"/>
                  <a:gd name="T11" fmla="*/ 1443 h 1443"/>
                  <a:gd name="T12" fmla="*/ 1442 w 2884"/>
                  <a:gd name="T13" fmla="*/ 0 h 1443"/>
                  <a:gd name="T14" fmla="*/ 1442 w 2884"/>
                  <a:gd name="T15" fmla="*/ 0 h 14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4" h="1443">
                    <a:moveTo>
                      <a:pt x="1442" y="0"/>
                    </a:moveTo>
                    <a:lnTo>
                      <a:pt x="2884" y="1443"/>
                    </a:lnTo>
                    <a:lnTo>
                      <a:pt x="2055" y="1443"/>
                    </a:lnTo>
                    <a:lnTo>
                      <a:pt x="1442" y="829"/>
                    </a:lnTo>
                    <a:lnTo>
                      <a:pt x="829" y="1443"/>
                    </a:lnTo>
                    <a:lnTo>
                      <a:pt x="0" y="1443"/>
                    </a:lnTo>
                    <a:lnTo>
                      <a:pt x="1442" y="0"/>
                    </a:lnTo>
                    <a:lnTo>
                      <a:pt x="1442" y="0"/>
                    </a:lnTo>
                    <a:close/>
                  </a:path>
                </a:pathLst>
              </a:custGeom>
              <a:solidFill>
                <a:srgbClr val="008A3B"/>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01" name="Freeform 8">
                <a:extLst>
                  <a:ext uri="{FF2B5EF4-FFF2-40B4-BE49-F238E27FC236}">
                    <a16:creationId xmlns:a16="http://schemas.microsoft.com/office/drawing/2014/main" id="{2A3AE557-C22D-4FD6-AFCE-0B962EAB8DE8}"/>
                  </a:ext>
                </a:extLst>
              </p:cNvPr>
              <p:cNvSpPr>
                <a:spLocks/>
              </p:cNvSpPr>
              <p:nvPr/>
            </p:nvSpPr>
            <p:spPr bwMode="auto">
              <a:xfrm>
                <a:off x="-1768098" y="1682693"/>
                <a:ext cx="4695825" cy="2349500"/>
              </a:xfrm>
              <a:custGeom>
                <a:avLst/>
                <a:gdLst>
                  <a:gd name="T0" fmla="*/ 1479 w 2958"/>
                  <a:gd name="T1" fmla="*/ 0 h 1480"/>
                  <a:gd name="T2" fmla="*/ 2958 w 2958"/>
                  <a:gd name="T3" fmla="*/ 1480 h 1480"/>
                  <a:gd name="T4" fmla="*/ 2108 w 2958"/>
                  <a:gd name="T5" fmla="*/ 1480 h 1480"/>
                  <a:gd name="T6" fmla="*/ 1479 w 2958"/>
                  <a:gd name="T7" fmla="*/ 851 h 1480"/>
                  <a:gd name="T8" fmla="*/ 850 w 2958"/>
                  <a:gd name="T9" fmla="*/ 1480 h 1480"/>
                  <a:gd name="T10" fmla="*/ 0 w 2958"/>
                  <a:gd name="T11" fmla="*/ 1480 h 1480"/>
                  <a:gd name="T12" fmla="*/ 1479 w 2958"/>
                  <a:gd name="T13" fmla="*/ 0 h 1480"/>
                  <a:gd name="T14" fmla="*/ 1479 w 2958"/>
                  <a:gd name="T15" fmla="*/ 0 h 14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58" h="1480">
                    <a:moveTo>
                      <a:pt x="1479" y="0"/>
                    </a:moveTo>
                    <a:lnTo>
                      <a:pt x="2958" y="1480"/>
                    </a:lnTo>
                    <a:lnTo>
                      <a:pt x="2108" y="1480"/>
                    </a:lnTo>
                    <a:lnTo>
                      <a:pt x="1479" y="851"/>
                    </a:lnTo>
                    <a:lnTo>
                      <a:pt x="850" y="1480"/>
                    </a:lnTo>
                    <a:lnTo>
                      <a:pt x="0" y="1480"/>
                    </a:lnTo>
                    <a:lnTo>
                      <a:pt x="1479" y="0"/>
                    </a:lnTo>
                    <a:lnTo>
                      <a:pt x="1479" y="0"/>
                    </a:lnTo>
                    <a:close/>
                  </a:path>
                </a:pathLst>
              </a:custGeom>
              <a:solidFill>
                <a:srgbClr val="0D3C89"/>
              </a:solidFill>
              <a:ln>
                <a:noFill/>
              </a:ln>
            </p:spPr>
            <p:txBody>
              <a:bodyPr vert="horz" wrap="square" lIns="91440" tIns="45720" rIns="91440" bIns="45720" numCol="1" anchor="t" anchorCtr="0" compatLnSpc="1">
                <a:prstTxWarp prst="textNoShape">
                  <a:avLst/>
                </a:prstTxWarp>
              </a:bodyPr>
              <a:lstStyle/>
              <a:p>
                <a:endParaRPr lang="en-US" dirty="0"/>
              </a:p>
            </p:txBody>
          </p:sp>
        </p:grpSp>
      </p:grpSp>
      <p:sp>
        <p:nvSpPr>
          <p:cNvPr id="104" name="TextBox 862">
            <a:extLst>
              <a:ext uri="{FF2B5EF4-FFF2-40B4-BE49-F238E27FC236}">
                <a16:creationId xmlns:a16="http://schemas.microsoft.com/office/drawing/2014/main" id="{76632CF6-5F3E-4775-B018-9EFB6A99F512}"/>
              </a:ext>
            </a:extLst>
          </p:cNvPr>
          <p:cNvSpPr txBox="1"/>
          <p:nvPr/>
        </p:nvSpPr>
        <p:spPr>
          <a:xfrm>
            <a:off x="702820" y="1036348"/>
            <a:ext cx="5504400" cy="1907864"/>
          </a:xfrm>
          <a:prstGeom prst="rect">
            <a:avLst/>
          </a:prstGeom>
          <a:noFill/>
        </p:spPr>
        <p:txBody>
          <a:bodyPr/>
          <a:lstStyle>
            <a:defPPr>
              <a:defRPr lang="en-US"/>
            </a:defPPr>
            <a:lvl1pPr indent="0" algn="just" defTabSz="584310">
              <a:spcBef>
                <a:spcPts val="600"/>
              </a:spcBef>
              <a:spcAft>
                <a:spcPts val="600"/>
              </a:spcAft>
              <a:buSzPct val="125000"/>
              <a:buFont typeface="Arial" panose="020B0604020202020204" pitchFamily="34" charset="0"/>
              <a:buNone/>
              <a:defRPr sz="1000" b="0">
                <a:solidFill>
                  <a:srgbClr val="404040"/>
                </a:solidFill>
                <a:effectLst/>
                <a:latin typeface="Trebuchet MS" panose="020B0603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r>
              <a:rPr lang="en-US" dirty="0">
                <a:solidFill>
                  <a:schemeClr val="tx1">
                    <a:lumMod val="75000"/>
                    <a:lumOff val="25000"/>
                  </a:schemeClr>
                </a:solidFill>
                <a:highlight>
                  <a:srgbClr val="FFFFFF"/>
                </a:highlight>
              </a:rPr>
              <a:t>Africa Land tourists amounted to 1.5 million this quarter and constitute the majority (70.3%) of all arrivals in South Africa. Almost exactly as overall Africa arrivals (-21.5% vs. Q1 2019), Africa Land arrivals are -21.4% less than what they were in Q1 2019 and </a:t>
            </a:r>
            <a:r>
              <a:rPr lang="en-US" i="1" dirty="0">
                <a:solidFill>
                  <a:schemeClr val="tx1">
                    <a:lumMod val="75000"/>
                    <a:lumOff val="25000"/>
                  </a:schemeClr>
                </a:solidFill>
                <a:highlight>
                  <a:srgbClr val="FFFFFF"/>
                </a:highlight>
              </a:rPr>
              <a:t>have also doubled since Q1 2022 (+101.0%)</a:t>
            </a:r>
            <a:r>
              <a:rPr lang="en-US" dirty="0">
                <a:solidFill>
                  <a:schemeClr val="tx1">
                    <a:lumMod val="75000"/>
                    <a:lumOff val="25000"/>
                  </a:schemeClr>
                </a:solidFill>
                <a:highlight>
                  <a:srgbClr val="FFFFFF"/>
                </a:highlight>
              </a:rPr>
              <a:t>. This result indicates a major improvement also when compared to Q1 2022’s -60.9% over Q1 2019. As per overall Africa arrivals, Africa Land arrivals are also dominated by South Africa’s neighbours Zimbabwe, Mozambique, and Lesotho, but of course to an even greater extent, and together these three countries amount to 78.3% of Africa Land (whereas they constitute 75.3% of Africa overall). Out of Africa Land markets, the countries to show the greatest recovery rates this quarter are Mozambique, Zambia, Zimbabwe and Namibia (-6.9%, -18.6%, -19.0%, &amp; -19.6% over Q1 2019 respectively). As per all Africa arrivals, share gains are most notable for Mozambique and Zimbabwe with gains of +3.6% &amp; +1.0% points, respectively.</a:t>
            </a:r>
            <a:endParaRPr lang="en-US" i="1" dirty="0">
              <a:solidFill>
                <a:schemeClr val="tx1">
                  <a:lumMod val="75000"/>
                  <a:lumOff val="25000"/>
                </a:schemeClr>
              </a:solidFill>
              <a:highlight>
                <a:srgbClr val="FFFFFF"/>
              </a:highlight>
            </a:endParaRPr>
          </a:p>
        </p:txBody>
      </p:sp>
      <p:pic>
        <p:nvPicPr>
          <p:cNvPr id="16406" name="Freeform 26">
            <a:extLst>
              <a:ext uri="{FF2B5EF4-FFF2-40B4-BE49-F238E27FC236}">
                <a16:creationId xmlns:a16="http://schemas.microsoft.com/office/drawing/2014/main" id="{A96CE043-254C-4795-8AE8-C69C6A449119}"/>
              </a:ext>
            </a:extLst>
          </p:cNvPr>
          <p:cNvPicPr>
            <a:picLocks noEditPoints="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3140888" y="68787963"/>
            <a:ext cx="796925" cy="454025"/>
          </a:xfrm>
          <a:prstGeom prst="rect">
            <a:avLst/>
          </a:prstGeom>
          <a:noFill/>
          <a:extLst>
            <a:ext uri="{909E8E84-426E-40DD-AFC4-6F175D3DCCD1}">
              <a14:hiddenFill xmlns:a14="http://schemas.microsoft.com/office/drawing/2010/main">
                <a:solidFill>
                  <a:srgbClr val="FFFFFF"/>
                </a:solidFill>
              </a14:hiddenFill>
            </a:ext>
          </a:extLst>
        </p:spPr>
      </p:pic>
      <p:pic>
        <p:nvPicPr>
          <p:cNvPr id="15447" name="Freeform 5">
            <a:extLst>
              <a:ext uri="{FF2B5EF4-FFF2-40B4-BE49-F238E27FC236}">
                <a16:creationId xmlns:a16="http://schemas.microsoft.com/office/drawing/2014/main" id="{1EC66E28-139B-4C00-B499-2D6D8B7F4989}"/>
              </a:ext>
            </a:extLst>
          </p:cNvPr>
          <p:cNvPicPr>
            <a:picLocks noEditPoints="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3878500" y="24253825"/>
            <a:ext cx="1841500" cy="363538"/>
          </a:xfrm>
          <a:prstGeom prst="rect">
            <a:avLst/>
          </a:prstGeom>
          <a:noFill/>
          <a:extLst>
            <a:ext uri="{909E8E84-426E-40DD-AFC4-6F175D3DCCD1}">
              <a14:hiddenFill xmlns:a14="http://schemas.microsoft.com/office/drawing/2010/main">
                <a:solidFill>
                  <a:srgbClr val="FFFFFF"/>
                </a:solidFill>
              </a14:hiddenFill>
            </a:ext>
          </a:extLst>
        </p:spPr>
      </p:pic>
      <p:pic>
        <p:nvPicPr>
          <p:cNvPr id="15492" name="Freeform 5">
            <a:extLst>
              <a:ext uri="{FF2B5EF4-FFF2-40B4-BE49-F238E27FC236}">
                <a16:creationId xmlns:a16="http://schemas.microsoft.com/office/drawing/2014/main" id="{9BAAACC1-3E99-4C19-825C-96C368C36ADA}"/>
              </a:ext>
            </a:extLst>
          </p:cNvPr>
          <p:cNvPicPr>
            <a:picLocks noEditPoints="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3878500" y="24253825"/>
            <a:ext cx="1841500" cy="363538"/>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7">
            <a:extLst>
              <a:ext uri="{FF2B5EF4-FFF2-40B4-BE49-F238E27FC236}">
                <a16:creationId xmlns:a16="http://schemas.microsoft.com/office/drawing/2014/main" id="{D2C7D2DA-0D51-6498-9C78-22A43FCB0BAC}"/>
              </a:ext>
            </a:extLst>
          </p:cNvPr>
          <p:cNvSpPr/>
          <p:nvPr/>
        </p:nvSpPr>
        <p:spPr>
          <a:xfrm>
            <a:off x="3609020" y="227475"/>
            <a:ext cx="2389470" cy="72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72000" rIns="36000" bIns="36000" rtlCol="0" anchor="ctr"/>
          <a:lstStyle/>
          <a:p>
            <a:pPr marL="0" marR="0" lvl="0" indent="0" algn="r" defTabSz="718444" rtl="0" eaLnBrk="1" fontAlgn="auto" latinLnBrk="0" hangingPunct="1">
              <a:lnSpc>
                <a:spcPct val="80000"/>
              </a:lnSpc>
              <a:spcBef>
                <a:spcPts val="0"/>
              </a:spcBef>
              <a:spcAft>
                <a:spcPts val="0"/>
              </a:spcAft>
              <a:buClrTx/>
              <a:buSzTx/>
              <a:buFontTx/>
              <a:buNone/>
              <a:tabLst/>
              <a:defRPr/>
            </a:pPr>
            <a:r>
              <a:rPr lang="en-ZA" sz="2400" dirty="0">
                <a:solidFill>
                  <a:srgbClr val="E3DED1">
                    <a:lumMod val="25000"/>
                  </a:srgbClr>
                </a:solidFill>
                <a:latin typeface="Source Sans Pro Black" panose="020B0803030403020204" pitchFamily="34" charset="0"/>
                <a:sym typeface="Wingdings" panose="05000000000000000000" pitchFamily="2" charset="2"/>
              </a:rPr>
              <a:t>1.5 M	-21.4%</a:t>
            </a:r>
            <a:endParaRPr kumimoji="0" lang="en-ZA" sz="2400" b="0" i="0" u="none" strike="noStrike" kern="1200" cap="none" spc="0" normalizeH="0" baseline="0" noProof="0" dirty="0">
              <a:ln>
                <a:noFill/>
              </a:ln>
              <a:solidFill>
                <a:srgbClr val="E3DED1">
                  <a:lumMod val="25000"/>
                </a:srgbClr>
              </a:solidFill>
              <a:effectLst/>
              <a:uLnTx/>
              <a:uFillTx/>
              <a:latin typeface="Source Sans Pro SemiBold" panose="020B0603030403020204" pitchFamily="34" charset="0"/>
            </a:endParaRPr>
          </a:p>
        </p:txBody>
      </p:sp>
      <p:sp>
        <p:nvSpPr>
          <p:cNvPr id="3" name="Isosceles Triangle 12">
            <a:extLst>
              <a:ext uri="{FF2B5EF4-FFF2-40B4-BE49-F238E27FC236}">
                <a16:creationId xmlns:a16="http://schemas.microsoft.com/office/drawing/2014/main" id="{40F09BB6-0D67-9666-CEEE-CD91DF25ED01}"/>
              </a:ext>
            </a:extLst>
          </p:cNvPr>
          <p:cNvSpPr/>
          <p:nvPr/>
        </p:nvSpPr>
        <p:spPr>
          <a:xfrm rot="10800000">
            <a:off x="6039290" y="550370"/>
            <a:ext cx="86085" cy="74211"/>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IN" sz="1414" b="0" i="0" u="none" strike="noStrike" kern="1200" cap="none" spc="0" normalizeH="0" baseline="0" noProof="0" dirty="0">
              <a:ln>
                <a:noFill/>
              </a:ln>
              <a:solidFill>
                <a:prstClr val="white"/>
              </a:solidFill>
              <a:effectLst/>
              <a:uLnTx/>
              <a:uFillTx/>
              <a:latin typeface="Calibri"/>
              <a:ea typeface="+mn-ea"/>
              <a:cs typeface="+mn-cs"/>
            </a:endParaRPr>
          </a:p>
        </p:txBody>
      </p:sp>
      <p:sp>
        <p:nvSpPr>
          <p:cNvPr id="5" name="תיבת טקסט 4">
            <a:extLst>
              <a:ext uri="{FF2B5EF4-FFF2-40B4-BE49-F238E27FC236}">
                <a16:creationId xmlns:a16="http://schemas.microsoft.com/office/drawing/2014/main" id="{5EDC7A11-851D-3165-8FC1-2F1E4AE2CDA2}"/>
              </a:ext>
            </a:extLst>
          </p:cNvPr>
          <p:cNvSpPr txBox="1"/>
          <p:nvPr/>
        </p:nvSpPr>
        <p:spPr>
          <a:xfrm>
            <a:off x="4869160" y="701334"/>
            <a:ext cx="1378904" cy="246221"/>
          </a:xfrm>
          <a:prstGeom prst="rect">
            <a:avLst/>
          </a:prstGeom>
          <a:noFill/>
        </p:spPr>
        <p:txBody>
          <a:bodyPr/>
          <a:lstStyle>
            <a:defPPr>
              <a:defRPr lang="en-US"/>
            </a:defPPr>
            <a:lvl1pPr indent="0" algn="just" defTabSz="584310">
              <a:spcBef>
                <a:spcPts val="0"/>
              </a:spcBef>
              <a:spcAft>
                <a:spcPts val="0"/>
              </a:spcAft>
              <a:buSzPct val="125000"/>
              <a:buFont typeface="Arial" panose="020B0604020202020204" pitchFamily="34" charset="0"/>
              <a:buNone/>
              <a:defRPr sz="1000">
                <a:solidFill>
                  <a:schemeClr val="tx1">
                    <a:lumMod val="75000"/>
                    <a:lumOff val="25000"/>
                  </a:schemeClr>
                </a:solidFill>
                <a:effectLst/>
                <a:highlight>
                  <a:srgbClr val="FFFF00"/>
                </a:highlight>
                <a:latin typeface="Trebuchet MS" panose="020B0603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pPr algn="ctr"/>
            <a:r>
              <a:rPr lang="en-US" sz="800" dirty="0">
                <a:highlight>
                  <a:srgbClr val="FFFFFF"/>
                </a:highlight>
              </a:rPr>
              <a:t>Q1 2023 over Q1 2019</a:t>
            </a:r>
            <a:endParaRPr lang="he-IL" sz="800" dirty="0">
              <a:highlight>
                <a:srgbClr val="FFFFFF"/>
              </a:highlight>
            </a:endParaRPr>
          </a:p>
        </p:txBody>
      </p:sp>
      <p:sp>
        <p:nvSpPr>
          <p:cNvPr id="6" name="TextBox 76">
            <a:extLst>
              <a:ext uri="{FF2B5EF4-FFF2-40B4-BE49-F238E27FC236}">
                <a16:creationId xmlns:a16="http://schemas.microsoft.com/office/drawing/2014/main" id="{39574C6A-3360-0D3A-8142-F614F1B0D65C}"/>
              </a:ext>
            </a:extLst>
          </p:cNvPr>
          <p:cNvSpPr txBox="1"/>
          <p:nvPr/>
        </p:nvSpPr>
        <p:spPr>
          <a:xfrm>
            <a:off x="5415753" y="9585227"/>
            <a:ext cx="38472" cy="153888"/>
          </a:xfrm>
          <a:prstGeom prst="rect">
            <a:avLst/>
          </a:prstGeom>
          <a:noFill/>
          <a:ln>
            <a:noFill/>
          </a:ln>
        </p:spPr>
        <p:txBody>
          <a:bodyPr wrap="none" lIns="0" tIns="0" rIns="0" bIns="0" rtlCol="0" anchor="t">
            <a:spAutoFit/>
          </a:bodyPr>
          <a:lstStyle/>
          <a:p>
            <a:pPr algn="r"/>
            <a:r>
              <a:rPr lang="en-US" sz="1000" b="1" dirty="0">
                <a:solidFill>
                  <a:srgbClr val="404040"/>
                </a:solidFill>
                <a:highlight>
                  <a:srgbClr val="FFFF00"/>
                </a:highlight>
                <a:latin typeface="Trebuchet MS" panose="020B0603020202020204" pitchFamily="34" charset="0"/>
                <a:cs typeface="Arial" panose="020B0604020202020204" pitchFamily="34" charset="0"/>
              </a:rPr>
              <a:t> </a:t>
            </a:r>
            <a:endParaRPr lang="en-ZA" sz="1000" dirty="0">
              <a:solidFill>
                <a:srgbClr val="404040"/>
              </a:solidFill>
              <a:highlight>
                <a:srgbClr val="FFFF00"/>
              </a:highlight>
              <a:latin typeface="Trebuchet MS" panose="020B0603020202020204" pitchFamily="34" charset="0"/>
              <a:cs typeface="Arial" panose="020B0604020202020204" pitchFamily="34" charset="0"/>
            </a:endParaRPr>
          </a:p>
        </p:txBody>
      </p:sp>
      <p:sp>
        <p:nvSpPr>
          <p:cNvPr id="7" name="TextBox 76">
            <a:extLst>
              <a:ext uri="{FF2B5EF4-FFF2-40B4-BE49-F238E27FC236}">
                <a16:creationId xmlns:a16="http://schemas.microsoft.com/office/drawing/2014/main" id="{5ABCC72D-1412-4BDA-5578-592059B3448D}"/>
              </a:ext>
            </a:extLst>
          </p:cNvPr>
          <p:cNvSpPr txBox="1"/>
          <p:nvPr/>
        </p:nvSpPr>
        <p:spPr>
          <a:xfrm>
            <a:off x="2257837" y="9585227"/>
            <a:ext cx="3196388"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87506330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תמונה 9">
            <a:extLst>
              <a:ext uri="{FF2B5EF4-FFF2-40B4-BE49-F238E27FC236}">
                <a16:creationId xmlns:a16="http://schemas.microsoft.com/office/drawing/2014/main" id="{D45956DD-E465-050E-ADA1-10C3C0E36263}"/>
              </a:ext>
            </a:extLst>
          </p:cNvPr>
          <p:cNvPicPr>
            <a:picLocks noChangeAspect="1"/>
          </p:cNvPicPr>
          <p:nvPr/>
        </p:nvPicPr>
        <p:blipFill>
          <a:blip r:embed="rId2"/>
          <a:stretch>
            <a:fillRect/>
          </a:stretch>
        </p:blipFill>
        <p:spPr>
          <a:xfrm>
            <a:off x="755020" y="7086460"/>
            <a:ext cx="5400000" cy="2252133"/>
          </a:xfrm>
          <a:prstGeom prst="rect">
            <a:avLst/>
          </a:prstGeom>
        </p:spPr>
      </p:pic>
      <p:pic>
        <p:nvPicPr>
          <p:cNvPr id="11" name="תמונה 10">
            <a:extLst>
              <a:ext uri="{FF2B5EF4-FFF2-40B4-BE49-F238E27FC236}">
                <a16:creationId xmlns:a16="http://schemas.microsoft.com/office/drawing/2014/main" id="{F5332FF6-4280-446F-20FA-E980BAEAF4F9}"/>
              </a:ext>
            </a:extLst>
          </p:cNvPr>
          <p:cNvPicPr>
            <a:picLocks noChangeAspect="1"/>
          </p:cNvPicPr>
          <p:nvPr/>
        </p:nvPicPr>
        <p:blipFill>
          <a:blip r:embed="rId3"/>
          <a:stretch>
            <a:fillRect/>
          </a:stretch>
        </p:blipFill>
        <p:spPr>
          <a:xfrm>
            <a:off x="755020" y="3287815"/>
            <a:ext cx="5400000" cy="3530498"/>
          </a:xfrm>
          <a:prstGeom prst="rect">
            <a:avLst/>
          </a:prstGeom>
        </p:spPr>
      </p:pic>
      <p:pic>
        <p:nvPicPr>
          <p:cNvPr id="15" name="תמונה 14">
            <a:extLst>
              <a:ext uri="{FF2B5EF4-FFF2-40B4-BE49-F238E27FC236}">
                <a16:creationId xmlns:a16="http://schemas.microsoft.com/office/drawing/2014/main" id="{D1B27104-D5B1-21B6-097B-C1F3684D97F5}"/>
              </a:ext>
            </a:extLst>
          </p:cNvPr>
          <p:cNvPicPr>
            <a:picLocks noChangeAspect="1"/>
          </p:cNvPicPr>
          <p:nvPr/>
        </p:nvPicPr>
        <p:blipFill>
          <a:blip r:embed="rId4"/>
          <a:stretch>
            <a:fillRect/>
          </a:stretch>
        </p:blipFill>
        <p:spPr>
          <a:xfrm>
            <a:off x="4824155" y="3307923"/>
            <a:ext cx="1080000" cy="705609"/>
          </a:xfrm>
          <a:prstGeom prst="rect">
            <a:avLst/>
          </a:prstGeom>
        </p:spPr>
      </p:pic>
      <p:sp>
        <p:nvSpPr>
          <p:cNvPr id="307" name="תיבת טקסט 306">
            <a:extLst>
              <a:ext uri="{FF2B5EF4-FFF2-40B4-BE49-F238E27FC236}">
                <a16:creationId xmlns:a16="http://schemas.microsoft.com/office/drawing/2014/main" id="{AC503A90-F1CB-4039-B88E-C6424A22C31C}"/>
              </a:ext>
            </a:extLst>
          </p:cNvPr>
          <p:cNvSpPr txBox="1"/>
          <p:nvPr/>
        </p:nvSpPr>
        <p:spPr>
          <a:xfrm>
            <a:off x="702820" y="6846992"/>
            <a:ext cx="5504400" cy="246221"/>
          </a:xfrm>
          <a:prstGeom prst="rect">
            <a:avLst/>
          </a:prstGeom>
          <a:noFill/>
        </p:spPr>
        <p:txBody>
          <a:bodyPr wrap="square" rtlCol="1">
            <a:spAutoFit/>
          </a:bodyPr>
          <a:lstStyle>
            <a:defPPr>
              <a:defRPr lang="en-US"/>
            </a:defPPr>
            <a:lvl1pPr algn="ctr">
              <a:defRPr sz="1000" b="1">
                <a:solidFill>
                  <a:srgbClr val="404040"/>
                </a:solidFill>
                <a:latin typeface="Trebuchet MS" panose="020B0603020202020204" pitchFamily="34" charset="0"/>
              </a:defRPr>
            </a:lvl1pPr>
          </a:lstStyle>
          <a:p>
            <a:r>
              <a:rPr lang="en-US" dirty="0"/>
              <a:t>Africa Air Tourist Arrivals by </a:t>
            </a:r>
            <a:r>
              <a:rPr lang="en-US" sz="1000" b="1" dirty="0">
                <a:solidFill>
                  <a:srgbClr val="404040"/>
                </a:solidFill>
              </a:rPr>
              <a:t>Top 10 Markets Q1 2023</a:t>
            </a:r>
            <a:endParaRPr lang="en-US" dirty="0"/>
          </a:p>
        </p:txBody>
      </p:sp>
      <p:grpSp>
        <p:nvGrpSpPr>
          <p:cNvPr id="4" name="קבוצה 3">
            <a:extLst>
              <a:ext uri="{FF2B5EF4-FFF2-40B4-BE49-F238E27FC236}">
                <a16:creationId xmlns:a16="http://schemas.microsoft.com/office/drawing/2014/main" id="{08D62D32-6EB1-99B3-99BB-6226397303EA}"/>
              </a:ext>
            </a:extLst>
          </p:cNvPr>
          <p:cNvGrpSpPr/>
          <p:nvPr/>
        </p:nvGrpSpPr>
        <p:grpSpPr>
          <a:xfrm>
            <a:off x="6718" y="13059"/>
            <a:ext cx="6856820" cy="1279411"/>
            <a:chOff x="6718" y="13059"/>
            <a:chExt cx="6856820" cy="1279411"/>
          </a:xfrm>
        </p:grpSpPr>
        <p:sp>
          <p:nvSpPr>
            <p:cNvPr id="94" name="Rectangle 1">
              <a:extLst>
                <a:ext uri="{FF2B5EF4-FFF2-40B4-BE49-F238E27FC236}">
                  <a16:creationId xmlns:a16="http://schemas.microsoft.com/office/drawing/2014/main" id="{6591C712-E952-4C5E-82AD-3F5C9F26859E}"/>
                </a:ext>
              </a:extLst>
            </p:cNvPr>
            <p:cNvSpPr/>
            <p:nvPr/>
          </p:nvSpPr>
          <p:spPr>
            <a:xfrm>
              <a:off x="6718" y="470546"/>
              <a:ext cx="576000" cy="23385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IN" sz="1414" b="0" i="0" u="sng" strike="noStrike" kern="1200" cap="none" spc="0" normalizeH="0" baseline="0" noProof="0" dirty="0">
                <a:ln>
                  <a:noFill/>
                </a:ln>
                <a:solidFill>
                  <a:prstClr val="white"/>
                </a:solidFill>
                <a:effectLst/>
                <a:uLnTx/>
                <a:uFillTx/>
                <a:latin typeface="Calibri"/>
                <a:ea typeface="+mn-ea"/>
                <a:cs typeface="+mn-cs"/>
              </a:endParaRPr>
            </a:p>
          </p:txBody>
        </p:sp>
        <p:sp>
          <p:nvSpPr>
            <p:cNvPr id="95" name="TextBox 4">
              <a:extLst>
                <a:ext uri="{FF2B5EF4-FFF2-40B4-BE49-F238E27FC236}">
                  <a16:creationId xmlns:a16="http://schemas.microsoft.com/office/drawing/2014/main" id="{4483AADC-E9F4-468B-9EFB-CD8C077E0C7E}"/>
                </a:ext>
              </a:extLst>
            </p:cNvPr>
            <p:cNvSpPr txBox="1"/>
            <p:nvPr/>
          </p:nvSpPr>
          <p:spPr>
            <a:xfrm>
              <a:off x="728699" y="325865"/>
              <a:ext cx="5504399" cy="523220"/>
            </a:xfrm>
            <a:prstGeom prst="rect">
              <a:avLst/>
            </a:prstGeom>
            <a:noFill/>
          </p:spPr>
          <p:txBody>
            <a:bodyPr wrap="square" lIns="0" rIns="0" rtlCol="0">
              <a:spAutoFit/>
            </a:bodyPr>
            <a:lstStyle>
              <a:defPPr>
                <a:defRPr lang="en-US"/>
              </a:defPPr>
              <a:lvl1pPr>
                <a:defRPr sz="2800" b="1" kern="0">
                  <a:solidFill>
                    <a:schemeClr val="tx1">
                      <a:lumMod val="75000"/>
                      <a:lumOff val="25000"/>
                    </a:schemeClr>
                  </a:solidFill>
                  <a:latin typeface="Bebas Neue Bold" panose="020B0606020202050201" pitchFamily="34" charset="0"/>
                  <a:cs typeface="Arial" panose="020B0604020202020204" pitchFamily="34" charset="0"/>
                </a:defRPr>
              </a:lvl1pPr>
            </a:lstStyle>
            <a:p>
              <a:r>
                <a:rPr lang="en-ZA" dirty="0"/>
                <a:t>AFRICA </a:t>
              </a:r>
              <a:r>
                <a:rPr lang="en-ZA" u="sng" dirty="0"/>
                <a:t>AIR</a:t>
              </a:r>
              <a:r>
                <a:rPr lang="en-ZA" dirty="0"/>
                <a:t> ARRIVALS</a:t>
              </a:r>
            </a:p>
          </p:txBody>
        </p:sp>
        <p:grpSp>
          <p:nvGrpSpPr>
            <p:cNvPr id="96" name="Group 207">
              <a:extLst>
                <a:ext uri="{FF2B5EF4-FFF2-40B4-BE49-F238E27FC236}">
                  <a16:creationId xmlns:a16="http://schemas.microsoft.com/office/drawing/2014/main" id="{2E9A4DC6-8B03-47FE-9FD4-B97E43AB1638}"/>
                </a:ext>
              </a:extLst>
            </p:cNvPr>
            <p:cNvGrpSpPr/>
            <p:nvPr/>
          </p:nvGrpSpPr>
          <p:grpSpPr>
            <a:xfrm rot="16200000">
              <a:off x="6081739" y="510671"/>
              <a:ext cx="1279411" cy="284187"/>
              <a:chOff x="-1768098" y="1682693"/>
              <a:chExt cx="10577544" cy="2349518"/>
            </a:xfrm>
          </p:grpSpPr>
          <p:sp>
            <p:nvSpPr>
              <p:cNvPr id="97" name="Freeform 5">
                <a:extLst>
                  <a:ext uri="{FF2B5EF4-FFF2-40B4-BE49-F238E27FC236}">
                    <a16:creationId xmlns:a16="http://schemas.microsoft.com/office/drawing/2014/main" id="{25A119DA-A1C1-4A4B-BCAC-29214D272287}"/>
                  </a:ext>
                </a:extLst>
              </p:cNvPr>
              <p:cNvSpPr>
                <a:spLocks/>
              </p:cNvSpPr>
              <p:nvPr/>
            </p:nvSpPr>
            <p:spPr bwMode="auto">
              <a:xfrm>
                <a:off x="4837440" y="2043889"/>
                <a:ext cx="3972006" cy="1988322"/>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E3010F"/>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8" name="Freeform 5">
                <a:extLst>
                  <a:ext uri="{FF2B5EF4-FFF2-40B4-BE49-F238E27FC236}">
                    <a16:creationId xmlns:a16="http://schemas.microsoft.com/office/drawing/2014/main" id="{98325842-7BA6-4BE4-A32B-ECEB35974DA9}"/>
                  </a:ext>
                </a:extLst>
              </p:cNvPr>
              <p:cNvSpPr>
                <a:spLocks/>
              </p:cNvSpPr>
              <p:nvPr/>
            </p:nvSpPr>
            <p:spPr bwMode="auto">
              <a:xfrm>
                <a:off x="3357940" y="1989081"/>
                <a:ext cx="4081463" cy="2043113"/>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9" name="Freeform 6">
                <a:extLst>
                  <a:ext uri="{FF2B5EF4-FFF2-40B4-BE49-F238E27FC236}">
                    <a16:creationId xmlns:a16="http://schemas.microsoft.com/office/drawing/2014/main" id="{3C320867-2C0D-4C3A-8704-E7530DB15214}"/>
                  </a:ext>
                </a:extLst>
              </p:cNvPr>
              <p:cNvSpPr>
                <a:spLocks/>
              </p:cNvSpPr>
              <p:nvPr/>
            </p:nvSpPr>
            <p:spPr bwMode="auto">
              <a:xfrm>
                <a:off x="1652965" y="1822393"/>
                <a:ext cx="4418013" cy="2209800"/>
              </a:xfrm>
              <a:custGeom>
                <a:avLst/>
                <a:gdLst>
                  <a:gd name="T0" fmla="*/ 1392 w 2783"/>
                  <a:gd name="T1" fmla="*/ 0 h 1392"/>
                  <a:gd name="T2" fmla="*/ 2783 w 2783"/>
                  <a:gd name="T3" fmla="*/ 1392 h 1392"/>
                  <a:gd name="T4" fmla="*/ 1983 w 2783"/>
                  <a:gd name="T5" fmla="*/ 1392 h 1392"/>
                  <a:gd name="T6" fmla="*/ 1392 w 2783"/>
                  <a:gd name="T7" fmla="*/ 800 h 1392"/>
                  <a:gd name="T8" fmla="*/ 800 w 2783"/>
                  <a:gd name="T9" fmla="*/ 1392 h 1392"/>
                  <a:gd name="T10" fmla="*/ 0 w 2783"/>
                  <a:gd name="T11" fmla="*/ 1392 h 1392"/>
                  <a:gd name="T12" fmla="*/ 1392 w 2783"/>
                  <a:gd name="T13" fmla="*/ 0 h 1392"/>
                  <a:gd name="T14" fmla="*/ 1392 w 2783"/>
                  <a:gd name="T15" fmla="*/ 0 h 13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83" h="1392">
                    <a:moveTo>
                      <a:pt x="1392" y="0"/>
                    </a:moveTo>
                    <a:lnTo>
                      <a:pt x="2783" y="1392"/>
                    </a:lnTo>
                    <a:lnTo>
                      <a:pt x="1983" y="1392"/>
                    </a:lnTo>
                    <a:lnTo>
                      <a:pt x="1392" y="800"/>
                    </a:lnTo>
                    <a:lnTo>
                      <a:pt x="800" y="1392"/>
                    </a:lnTo>
                    <a:lnTo>
                      <a:pt x="0" y="1392"/>
                    </a:lnTo>
                    <a:lnTo>
                      <a:pt x="1392" y="0"/>
                    </a:lnTo>
                    <a:lnTo>
                      <a:pt x="1392" y="0"/>
                    </a:lnTo>
                    <a:close/>
                  </a:path>
                </a:pathLst>
              </a:custGeom>
              <a:solidFill>
                <a:srgbClr val="07141A"/>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00" name="Freeform 7">
                <a:extLst>
                  <a:ext uri="{FF2B5EF4-FFF2-40B4-BE49-F238E27FC236}">
                    <a16:creationId xmlns:a16="http://schemas.microsoft.com/office/drawing/2014/main" id="{347E7147-07B8-44EB-81F9-A4E7BF081036}"/>
                  </a:ext>
                </a:extLst>
              </p:cNvPr>
              <p:cNvSpPr>
                <a:spLocks/>
              </p:cNvSpPr>
              <p:nvPr/>
            </p:nvSpPr>
            <p:spPr bwMode="auto">
              <a:xfrm>
                <a:off x="-45660" y="1741431"/>
                <a:ext cx="4578350" cy="2290763"/>
              </a:xfrm>
              <a:custGeom>
                <a:avLst/>
                <a:gdLst>
                  <a:gd name="T0" fmla="*/ 1442 w 2884"/>
                  <a:gd name="T1" fmla="*/ 0 h 1443"/>
                  <a:gd name="T2" fmla="*/ 2884 w 2884"/>
                  <a:gd name="T3" fmla="*/ 1443 h 1443"/>
                  <a:gd name="T4" fmla="*/ 2055 w 2884"/>
                  <a:gd name="T5" fmla="*/ 1443 h 1443"/>
                  <a:gd name="T6" fmla="*/ 1442 w 2884"/>
                  <a:gd name="T7" fmla="*/ 829 h 1443"/>
                  <a:gd name="T8" fmla="*/ 829 w 2884"/>
                  <a:gd name="T9" fmla="*/ 1443 h 1443"/>
                  <a:gd name="T10" fmla="*/ 0 w 2884"/>
                  <a:gd name="T11" fmla="*/ 1443 h 1443"/>
                  <a:gd name="T12" fmla="*/ 1442 w 2884"/>
                  <a:gd name="T13" fmla="*/ 0 h 1443"/>
                  <a:gd name="T14" fmla="*/ 1442 w 2884"/>
                  <a:gd name="T15" fmla="*/ 0 h 14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4" h="1443">
                    <a:moveTo>
                      <a:pt x="1442" y="0"/>
                    </a:moveTo>
                    <a:lnTo>
                      <a:pt x="2884" y="1443"/>
                    </a:lnTo>
                    <a:lnTo>
                      <a:pt x="2055" y="1443"/>
                    </a:lnTo>
                    <a:lnTo>
                      <a:pt x="1442" y="829"/>
                    </a:lnTo>
                    <a:lnTo>
                      <a:pt x="829" y="1443"/>
                    </a:lnTo>
                    <a:lnTo>
                      <a:pt x="0" y="1443"/>
                    </a:lnTo>
                    <a:lnTo>
                      <a:pt x="1442" y="0"/>
                    </a:lnTo>
                    <a:lnTo>
                      <a:pt x="1442" y="0"/>
                    </a:lnTo>
                    <a:close/>
                  </a:path>
                </a:pathLst>
              </a:custGeom>
              <a:solidFill>
                <a:srgbClr val="008A3B"/>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01" name="Freeform 8">
                <a:extLst>
                  <a:ext uri="{FF2B5EF4-FFF2-40B4-BE49-F238E27FC236}">
                    <a16:creationId xmlns:a16="http://schemas.microsoft.com/office/drawing/2014/main" id="{2A3AE557-C22D-4FD6-AFCE-0B962EAB8DE8}"/>
                  </a:ext>
                </a:extLst>
              </p:cNvPr>
              <p:cNvSpPr>
                <a:spLocks/>
              </p:cNvSpPr>
              <p:nvPr/>
            </p:nvSpPr>
            <p:spPr bwMode="auto">
              <a:xfrm>
                <a:off x="-1768098" y="1682693"/>
                <a:ext cx="4695825" cy="2349500"/>
              </a:xfrm>
              <a:custGeom>
                <a:avLst/>
                <a:gdLst>
                  <a:gd name="T0" fmla="*/ 1479 w 2958"/>
                  <a:gd name="T1" fmla="*/ 0 h 1480"/>
                  <a:gd name="T2" fmla="*/ 2958 w 2958"/>
                  <a:gd name="T3" fmla="*/ 1480 h 1480"/>
                  <a:gd name="T4" fmla="*/ 2108 w 2958"/>
                  <a:gd name="T5" fmla="*/ 1480 h 1480"/>
                  <a:gd name="T6" fmla="*/ 1479 w 2958"/>
                  <a:gd name="T7" fmla="*/ 851 h 1480"/>
                  <a:gd name="T8" fmla="*/ 850 w 2958"/>
                  <a:gd name="T9" fmla="*/ 1480 h 1480"/>
                  <a:gd name="T10" fmla="*/ 0 w 2958"/>
                  <a:gd name="T11" fmla="*/ 1480 h 1480"/>
                  <a:gd name="T12" fmla="*/ 1479 w 2958"/>
                  <a:gd name="T13" fmla="*/ 0 h 1480"/>
                  <a:gd name="T14" fmla="*/ 1479 w 2958"/>
                  <a:gd name="T15" fmla="*/ 0 h 14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58" h="1480">
                    <a:moveTo>
                      <a:pt x="1479" y="0"/>
                    </a:moveTo>
                    <a:lnTo>
                      <a:pt x="2958" y="1480"/>
                    </a:lnTo>
                    <a:lnTo>
                      <a:pt x="2108" y="1480"/>
                    </a:lnTo>
                    <a:lnTo>
                      <a:pt x="1479" y="851"/>
                    </a:lnTo>
                    <a:lnTo>
                      <a:pt x="850" y="1480"/>
                    </a:lnTo>
                    <a:lnTo>
                      <a:pt x="0" y="1480"/>
                    </a:lnTo>
                    <a:lnTo>
                      <a:pt x="1479" y="0"/>
                    </a:lnTo>
                    <a:lnTo>
                      <a:pt x="1479" y="0"/>
                    </a:lnTo>
                    <a:close/>
                  </a:path>
                </a:pathLst>
              </a:custGeom>
              <a:solidFill>
                <a:srgbClr val="0D3C89"/>
              </a:solidFill>
              <a:ln>
                <a:noFill/>
              </a:ln>
            </p:spPr>
            <p:txBody>
              <a:bodyPr vert="horz" wrap="square" lIns="91440" tIns="45720" rIns="91440" bIns="45720" numCol="1" anchor="t" anchorCtr="0" compatLnSpc="1">
                <a:prstTxWarp prst="textNoShape">
                  <a:avLst/>
                </a:prstTxWarp>
              </a:bodyPr>
              <a:lstStyle/>
              <a:p>
                <a:endParaRPr lang="en-US" dirty="0"/>
              </a:p>
            </p:txBody>
          </p:sp>
        </p:grpSp>
      </p:grpSp>
      <p:sp>
        <p:nvSpPr>
          <p:cNvPr id="104" name="TextBox 862">
            <a:extLst>
              <a:ext uri="{FF2B5EF4-FFF2-40B4-BE49-F238E27FC236}">
                <a16:creationId xmlns:a16="http://schemas.microsoft.com/office/drawing/2014/main" id="{76632CF6-5F3E-4775-B018-9EFB6A99F512}"/>
              </a:ext>
            </a:extLst>
          </p:cNvPr>
          <p:cNvSpPr txBox="1"/>
          <p:nvPr/>
        </p:nvSpPr>
        <p:spPr>
          <a:xfrm>
            <a:off x="702820" y="1036348"/>
            <a:ext cx="5504400" cy="1731985"/>
          </a:xfrm>
          <a:prstGeom prst="rect">
            <a:avLst/>
          </a:prstGeom>
          <a:noFill/>
        </p:spPr>
        <p:txBody>
          <a:bodyPr/>
          <a:lstStyle>
            <a:defPPr>
              <a:defRPr lang="en-US"/>
            </a:defPPr>
            <a:lvl1pPr indent="0" algn="just" defTabSz="584310">
              <a:spcBef>
                <a:spcPts val="600"/>
              </a:spcBef>
              <a:spcAft>
                <a:spcPts val="600"/>
              </a:spcAft>
              <a:buSzPct val="125000"/>
              <a:buFont typeface="Arial" panose="020B0604020202020204" pitchFamily="34" charset="0"/>
              <a:buNone/>
              <a:defRPr sz="1000" b="0">
                <a:solidFill>
                  <a:schemeClr val="tx1">
                    <a:lumMod val="75000"/>
                    <a:lumOff val="25000"/>
                  </a:schemeClr>
                </a:solidFill>
                <a:effectLst/>
                <a:highlight>
                  <a:srgbClr val="FFFFFF"/>
                </a:highlight>
                <a:latin typeface="Trebuchet MS" panose="020B0603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r>
              <a:rPr lang="en-US" dirty="0"/>
              <a:t>In Q1 2023, Africa Air arrivals amounted to 59.3 thousand, representing a 2.8% share. Although the region continues its recovery, arrivals have declined slightly more than in Q4 2022 (-32.1% vs. -27.7%, vs. Q1 &amp; Q4 2019 respectively). This is due to more visa rejections in Ghana as well as the consequently reduced airlift from there. It is also possibly due to the region’s higher share of business travel and the lack thereof during the holiday season, or the diversion of holiday travelers closer to home (regional travel). Nonetheless, this is a much better result than Q1 2022’s -58.5% vs. Q1 2019. The Top Ten source country list has yet to return to its pre-Covid-19 order due to the striking increase in Kenya arrivals. Kenya’s growth of +31.7% has placed it second rather than Nigeria whose decline rate continues to be extremely high (-61.9% over Q1 2019). Other countries to show much improved arrival levels are Uganda &amp; Tanzania (-11.0% &amp; -14.6% vs. Q1 2019 respectively). Hence, the most significant share gains have been for Kenya, Tanzania and Uganda (+7.9%, +2.7%, &amp; +1.3% points vs. Q1 2019), whilst the greatest share losses have been for Nigeria, Angola, Ghana and the DRC (-5.7%, -4.8%, -1.8%, &amp; -1.5% points vs. Q1 2019 respectively).</a:t>
            </a:r>
          </a:p>
        </p:txBody>
      </p:sp>
      <p:pic>
        <p:nvPicPr>
          <p:cNvPr id="16406" name="Freeform 26">
            <a:extLst>
              <a:ext uri="{FF2B5EF4-FFF2-40B4-BE49-F238E27FC236}">
                <a16:creationId xmlns:a16="http://schemas.microsoft.com/office/drawing/2014/main" id="{A96CE043-254C-4795-8AE8-C69C6A449119}"/>
              </a:ext>
            </a:extLst>
          </p:cNvPr>
          <p:cNvPicPr>
            <a:picLocks noEditPoints="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3140888" y="68787963"/>
            <a:ext cx="796925" cy="454025"/>
          </a:xfrm>
          <a:prstGeom prst="rect">
            <a:avLst/>
          </a:prstGeom>
          <a:noFill/>
          <a:extLst>
            <a:ext uri="{909E8E84-426E-40DD-AFC4-6F175D3DCCD1}">
              <a14:hiddenFill xmlns:a14="http://schemas.microsoft.com/office/drawing/2010/main">
                <a:solidFill>
                  <a:srgbClr val="FFFFFF"/>
                </a:solidFill>
              </a14:hiddenFill>
            </a:ext>
          </a:extLst>
        </p:spPr>
      </p:pic>
      <p:pic>
        <p:nvPicPr>
          <p:cNvPr id="15447" name="Freeform 5">
            <a:extLst>
              <a:ext uri="{FF2B5EF4-FFF2-40B4-BE49-F238E27FC236}">
                <a16:creationId xmlns:a16="http://schemas.microsoft.com/office/drawing/2014/main" id="{1EC66E28-139B-4C00-B499-2D6D8B7F4989}"/>
              </a:ext>
            </a:extLst>
          </p:cNvPr>
          <p:cNvPicPr>
            <a:picLocks noEditPoints="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3878500" y="24253825"/>
            <a:ext cx="1841500" cy="363538"/>
          </a:xfrm>
          <a:prstGeom prst="rect">
            <a:avLst/>
          </a:prstGeom>
          <a:noFill/>
          <a:extLst>
            <a:ext uri="{909E8E84-426E-40DD-AFC4-6F175D3DCCD1}">
              <a14:hiddenFill xmlns:a14="http://schemas.microsoft.com/office/drawing/2010/main">
                <a:solidFill>
                  <a:srgbClr val="FFFFFF"/>
                </a:solidFill>
              </a14:hiddenFill>
            </a:ext>
          </a:extLst>
        </p:spPr>
      </p:pic>
      <p:pic>
        <p:nvPicPr>
          <p:cNvPr id="15492" name="Freeform 5">
            <a:extLst>
              <a:ext uri="{FF2B5EF4-FFF2-40B4-BE49-F238E27FC236}">
                <a16:creationId xmlns:a16="http://schemas.microsoft.com/office/drawing/2014/main" id="{9BAAACC1-3E99-4C19-825C-96C368C36ADA}"/>
              </a:ext>
            </a:extLst>
          </p:cNvPr>
          <p:cNvPicPr>
            <a:picLocks noEditPoints="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3878500" y="24253825"/>
            <a:ext cx="1841500" cy="363538"/>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7">
            <a:extLst>
              <a:ext uri="{FF2B5EF4-FFF2-40B4-BE49-F238E27FC236}">
                <a16:creationId xmlns:a16="http://schemas.microsoft.com/office/drawing/2014/main" id="{5C994185-EBDF-4241-26CC-9BF8A16EE62C}"/>
              </a:ext>
            </a:extLst>
          </p:cNvPr>
          <p:cNvSpPr/>
          <p:nvPr/>
        </p:nvSpPr>
        <p:spPr>
          <a:xfrm>
            <a:off x="3609020" y="227475"/>
            <a:ext cx="2389470" cy="72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72000" rIns="36000" bIns="36000" rtlCol="0" anchor="ctr"/>
          <a:lstStyle/>
          <a:p>
            <a:pPr marL="0" marR="0" lvl="0" indent="0" algn="r" defTabSz="718444" rtl="0" eaLnBrk="1" fontAlgn="auto" latinLnBrk="0" hangingPunct="1">
              <a:lnSpc>
                <a:spcPct val="80000"/>
              </a:lnSpc>
              <a:spcBef>
                <a:spcPts val="0"/>
              </a:spcBef>
              <a:spcAft>
                <a:spcPts val="0"/>
              </a:spcAft>
              <a:buClrTx/>
              <a:buSzTx/>
              <a:buFontTx/>
              <a:buNone/>
              <a:tabLst/>
              <a:defRPr/>
            </a:pPr>
            <a:r>
              <a:rPr lang="en-ZA" sz="2400" dirty="0">
                <a:solidFill>
                  <a:srgbClr val="E3DED1">
                    <a:lumMod val="25000"/>
                  </a:srgbClr>
                </a:solidFill>
                <a:latin typeface="Source Sans Pro Black" panose="020B0803030403020204" pitchFamily="34" charset="0"/>
                <a:sym typeface="Wingdings" panose="05000000000000000000" pitchFamily="2" charset="2"/>
              </a:rPr>
              <a:t>59 K		-32.1%</a:t>
            </a:r>
            <a:endParaRPr kumimoji="0" lang="en-ZA" sz="2400" b="0" i="0" u="none" strike="noStrike" kern="1200" cap="none" spc="0" normalizeH="0" baseline="0" noProof="0" dirty="0">
              <a:ln>
                <a:noFill/>
              </a:ln>
              <a:solidFill>
                <a:srgbClr val="E3DED1">
                  <a:lumMod val="25000"/>
                </a:srgbClr>
              </a:solidFill>
              <a:effectLst/>
              <a:uLnTx/>
              <a:uFillTx/>
              <a:latin typeface="Source Sans Pro SemiBold" panose="020B0603030403020204" pitchFamily="34" charset="0"/>
            </a:endParaRPr>
          </a:p>
        </p:txBody>
      </p:sp>
      <p:sp>
        <p:nvSpPr>
          <p:cNvPr id="3" name="Isosceles Triangle 12">
            <a:extLst>
              <a:ext uri="{FF2B5EF4-FFF2-40B4-BE49-F238E27FC236}">
                <a16:creationId xmlns:a16="http://schemas.microsoft.com/office/drawing/2014/main" id="{D9931534-60DE-4F37-03DA-9D9418B61123}"/>
              </a:ext>
            </a:extLst>
          </p:cNvPr>
          <p:cNvSpPr/>
          <p:nvPr/>
        </p:nvSpPr>
        <p:spPr>
          <a:xfrm rot="10800000">
            <a:off x="6039290" y="550370"/>
            <a:ext cx="86085" cy="74211"/>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IN" sz="1414" b="0" i="0" u="none" strike="noStrike" kern="1200" cap="none" spc="0" normalizeH="0" baseline="0" noProof="0" dirty="0">
              <a:ln>
                <a:noFill/>
              </a:ln>
              <a:solidFill>
                <a:prstClr val="white"/>
              </a:solidFill>
              <a:effectLst/>
              <a:highlight>
                <a:srgbClr val="FFFF00"/>
              </a:highlight>
              <a:uLnTx/>
              <a:uFillTx/>
              <a:latin typeface="Calibri"/>
              <a:ea typeface="+mn-ea"/>
              <a:cs typeface="+mn-cs"/>
            </a:endParaRPr>
          </a:p>
        </p:txBody>
      </p:sp>
      <p:sp>
        <p:nvSpPr>
          <p:cNvPr id="5" name="תיבת טקסט 4">
            <a:extLst>
              <a:ext uri="{FF2B5EF4-FFF2-40B4-BE49-F238E27FC236}">
                <a16:creationId xmlns:a16="http://schemas.microsoft.com/office/drawing/2014/main" id="{853F7A2D-E7E1-55BE-F121-83889A5A0AFB}"/>
              </a:ext>
            </a:extLst>
          </p:cNvPr>
          <p:cNvSpPr txBox="1"/>
          <p:nvPr/>
        </p:nvSpPr>
        <p:spPr>
          <a:xfrm>
            <a:off x="4869160" y="701334"/>
            <a:ext cx="1378904" cy="246221"/>
          </a:xfrm>
          <a:prstGeom prst="rect">
            <a:avLst/>
          </a:prstGeom>
          <a:noFill/>
        </p:spPr>
        <p:txBody>
          <a:bodyPr/>
          <a:lstStyle>
            <a:defPPr>
              <a:defRPr lang="en-US"/>
            </a:defPPr>
            <a:lvl1pPr indent="0" algn="just" defTabSz="584310">
              <a:spcBef>
                <a:spcPts val="0"/>
              </a:spcBef>
              <a:spcAft>
                <a:spcPts val="0"/>
              </a:spcAft>
              <a:buSzPct val="125000"/>
              <a:buFont typeface="Arial" panose="020B0604020202020204" pitchFamily="34" charset="0"/>
              <a:buNone/>
              <a:defRPr sz="1000">
                <a:solidFill>
                  <a:schemeClr val="tx1">
                    <a:lumMod val="75000"/>
                    <a:lumOff val="25000"/>
                  </a:schemeClr>
                </a:solidFill>
                <a:effectLst/>
                <a:highlight>
                  <a:srgbClr val="FFFF00"/>
                </a:highlight>
                <a:latin typeface="Trebuchet MS" panose="020B0603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pPr algn="ctr"/>
            <a:r>
              <a:rPr lang="en-US" sz="800" dirty="0">
                <a:highlight>
                  <a:srgbClr val="FFFFFF"/>
                </a:highlight>
              </a:rPr>
              <a:t>Q1 2023 over Q1 2019</a:t>
            </a:r>
            <a:endParaRPr lang="he-IL" sz="800" dirty="0">
              <a:highlight>
                <a:srgbClr val="FFFFFF"/>
              </a:highlight>
            </a:endParaRPr>
          </a:p>
        </p:txBody>
      </p:sp>
      <p:sp>
        <p:nvSpPr>
          <p:cNvPr id="6" name="TextBox 76">
            <a:extLst>
              <a:ext uri="{FF2B5EF4-FFF2-40B4-BE49-F238E27FC236}">
                <a16:creationId xmlns:a16="http://schemas.microsoft.com/office/drawing/2014/main" id="{24EDC204-3EB5-CD54-CFAB-B9BAB7686605}"/>
              </a:ext>
            </a:extLst>
          </p:cNvPr>
          <p:cNvSpPr txBox="1"/>
          <p:nvPr/>
        </p:nvSpPr>
        <p:spPr>
          <a:xfrm>
            <a:off x="5415753" y="9585227"/>
            <a:ext cx="38472" cy="153888"/>
          </a:xfrm>
          <a:prstGeom prst="rect">
            <a:avLst/>
          </a:prstGeom>
          <a:noFill/>
          <a:ln>
            <a:noFill/>
          </a:ln>
        </p:spPr>
        <p:txBody>
          <a:bodyPr wrap="none" lIns="0" tIns="0" rIns="0" bIns="0" rtlCol="0" anchor="t">
            <a:spAutoFit/>
          </a:bodyPr>
          <a:lstStyle/>
          <a:p>
            <a:pPr algn="r"/>
            <a:r>
              <a:rPr lang="en-US" sz="1000" b="1" dirty="0">
                <a:solidFill>
                  <a:srgbClr val="404040"/>
                </a:solidFill>
                <a:highlight>
                  <a:srgbClr val="FFFF00"/>
                </a:highlight>
                <a:latin typeface="Trebuchet MS" panose="020B0603020202020204" pitchFamily="34" charset="0"/>
                <a:cs typeface="Arial" panose="020B0604020202020204" pitchFamily="34" charset="0"/>
              </a:rPr>
              <a:t> </a:t>
            </a:r>
            <a:endParaRPr lang="en-ZA" sz="1000" dirty="0">
              <a:solidFill>
                <a:srgbClr val="404040"/>
              </a:solidFill>
              <a:highlight>
                <a:srgbClr val="FFFF00"/>
              </a:highlight>
              <a:latin typeface="Trebuchet MS" panose="020B0603020202020204" pitchFamily="34" charset="0"/>
              <a:cs typeface="Arial" panose="020B0604020202020204" pitchFamily="34" charset="0"/>
            </a:endParaRPr>
          </a:p>
        </p:txBody>
      </p:sp>
      <p:sp>
        <p:nvSpPr>
          <p:cNvPr id="7" name="TextBox 76">
            <a:extLst>
              <a:ext uri="{FF2B5EF4-FFF2-40B4-BE49-F238E27FC236}">
                <a16:creationId xmlns:a16="http://schemas.microsoft.com/office/drawing/2014/main" id="{61B3BAB8-0313-DC52-B223-47E6A06473E7}"/>
              </a:ext>
            </a:extLst>
          </p:cNvPr>
          <p:cNvSpPr txBox="1"/>
          <p:nvPr/>
        </p:nvSpPr>
        <p:spPr>
          <a:xfrm>
            <a:off x="2257837" y="9585227"/>
            <a:ext cx="3196388"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419557886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תמונה 9">
            <a:extLst>
              <a:ext uri="{FF2B5EF4-FFF2-40B4-BE49-F238E27FC236}">
                <a16:creationId xmlns:a16="http://schemas.microsoft.com/office/drawing/2014/main" id="{98CCE687-DFB6-DD15-8A7A-CAD8FB097826}"/>
              </a:ext>
            </a:extLst>
          </p:cNvPr>
          <p:cNvPicPr>
            <a:picLocks noChangeAspect="1"/>
          </p:cNvPicPr>
          <p:nvPr/>
        </p:nvPicPr>
        <p:blipFill>
          <a:blip r:embed="rId2"/>
          <a:stretch>
            <a:fillRect/>
          </a:stretch>
        </p:blipFill>
        <p:spPr>
          <a:xfrm>
            <a:off x="755020" y="6631499"/>
            <a:ext cx="5400000" cy="2731991"/>
          </a:xfrm>
          <a:prstGeom prst="rect">
            <a:avLst/>
          </a:prstGeom>
        </p:spPr>
      </p:pic>
      <p:pic>
        <p:nvPicPr>
          <p:cNvPr id="12" name="תמונה 11">
            <a:extLst>
              <a:ext uri="{FF2B5EF4-FFF2-40B4-BE49-F238E27FC236}">
                <a16:creationId xmlns:a16="http://schemas.microsoft.com/office/drawing/2014/main" id="{C9C97627-F80E-364D-A3F3-0956A30BF69D}"/>
              </a:ext>
            </a:extLst>
          </p:cNvPr>
          <p:cNvPicPr>
            <a:picLocks noChangeAspect="1"/>
          </p:cNvPicPr>
          <p:nvPr/>
        </p:nvPicPr>
        <p:blipFill>
          <a:blip r:embed="rId3"/>
          <a:stretch>
            <a:fillRect/>
          </a:stretch>
        </p:blipFill>
        <p:spPr>
          <a:xfrm>
            <a:off x="755020" y="2817657"/>
            <a:ext cx="5400000" cy="3530498"/>
          </a:xfrm>
          <a:prstGeom prst="rect">
            <a:avLst/>
          </a:prstGeom>
        </p:spPr>
      </p:pic>
      <p:pic>
        <p:nvPicPr>
          <p:cNvPr id="15" name="תמונה 14">
            <a:extLst>
              <a:ext uri="{FF2B5EF4-FFF2-40B4-BE49-F238E27FC236}">
                <a16:creationId xmlns:a16="http://schemas.microsoft.com/office/drawing/2014/main" id="{226FFDC6-BE78-9AEA-156F-DCF9001AFCE0}"/>
              </a:ext>
            </a:extLst>
          </p:cNvPr>
          <p:cNvPicPr>
            <a:picLocks noChangeAspect="1"/>
          </p:cNvPicPr>
          <p:nvPr/>
        </p:nvPicPr>
        <p:blipFill>
          <a:blip r:embed="rId4"/>
          <a:stretch>
            <a:fillRect/>
          </a:stretch>
        </p:blipFill>
        <p:spPr>
          <a:xfrm>
            <a:off x="4823460" y="2830906"/>
            <a:ext cx="1080000" cy="705609"/>
          </a:xfrm>
          <a:prstGeom prst="rect">
            <a:avLst/>
          </a:prstGeom>
        </p:spPr>
      </p:pic>
      <p:sp>
        <p:nvSpPr>
          <p:cNvPr id="263" name="תיבת טקסט 262">
            <a:extLst>
              <a:ext uri="{FF2B5EF4-FFF2-40B4-BE49-F238E27FC236}">
                <a16:creationId xmlns:a16="http://schemas.microsoft.com/office/drawing/2014/main" id="{7429B53C-697F-4A5F-9936-2E3854676746}"/>
              </a:ext>
            </a:extLst>
          </p:cNvPr>
          <p:cNvSpPr txBox="1"/>
          <p:nvPr/>
        </p:nvSpPr>
        <p:spPr>
          <a:xfrm>
            <a:off x="708865" y="6386394"/>
            <a:ext cx="5504400" cy="246221"/>
          </a:xfrm>
          <a:prstGeom prst="rect">
            <a:avLst/>
          </a:prstGeom>
          <a:noFill/>
        </p:spPr>
        <p:txBody>
          <a:bodyPr wrap="square" rtlCol="1">
            <a:spAutoFit/>
          </a:bodyPr>
          <a:lstStyle>
            <a:defPPr>
              <a:defRPr lang="en-US"/>
            </a:defPPr>
            <a:lvl1pPr algn="ctr">
              <a:defRPr sz="1000" b="1">
                <a:solidFill>
                  <a:srgbClr val="404040"/>
                </a:solidFill>
                <a:latin typeface="Trebuchet MS" panose="020B0603020202020204" pitchFamily="34" charset="0"/>
              </a:defRPr>
            </a:lvl1pPr>
          </a:lstStyle>
          <a:p>
            <a:r>
              <a:rPr lang="en-US" dirty="0"/>
              <a:t>Europe Tourist Arrivals by </a:t>
            </a:r>
            <a:r>
              <a:rPr lang="en-US" sz="1000" b="1" dirty="0">
                <a:solidFill>
                  <a:srgbClr val="404040"/>
                </a:solidFill>
              </a:rPr>
              <a:t>Top 10 Markets Q1 2023</a:t>
            </a:r>
            <a:endParaRPr lang="en-US" dirty="0"/>
          </a:p>
        </p:txBody>
      </p:sp>
      <p:grpSp>
        <p:nvGrpSpPr>
          <p:cNvPr id="4" name="קבוצה 3">
            <a:extLst>
              <a:ext uri="{FF2B5EF4-FFF2-40B4-BE49-F238E27FC236}">
                <a16:creationId xmlns:a16="http://schemas.microsoft.com/office/drawing/2014/main" id="{7453B46C-AD38-D9A2-15BF-3217E26AC573}"/>
              </a:ext>
            </a:extLst>
          </p:cNvPr>
          <p:cNvGrpSpPr/>
          <p:nvPr/>
        </p:nvGrpSpPr>
        <p:grpSpPr>
          <a:xfrm>
            <a:off x="6718" y="13059"/>
            <a:ext cx="6856820" cy="1279411"/>
            <a:chOff x="6718" y="13059"/>
            <a:chExt cx="6856820" cy="1279411"/>
          </a:xfrm>
        </p:grpSpPr>
        <p:sp>
          <p:nvSpPr>
            <p:cNvPr id="94" name="Rectangle 1">
              <a:extLst>
                <a:ext uri="{FF2B5EF4-FFF2-40B4-BE49-F238E27FC236}">
                  <a16:creationId xmlns:a16="http://schemas.microsoft.com/office/drawing/2014/main" id="{6591C712-E952-4C5E-82AD-3F5C9F26859E}"/>
                </a:ext>
              </a:extLst>
            </p:cNvPr>
            <p:cNvSpPr/>
            <p:nvPr/>
          </p:nvSpPr>
          <p:spPr>
            <a:xfrm>
              <a:off x="6718" y="470546"/>
              <a:ext cx="576000" cy="23385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IN" sz="1414" b="0" i="0" u="sng" strike="noStrike" kern="1200" cap="none" spc="0" normalizeH="0" baseline="0" noProof="0" dirty="0">
                <a:ln>
                  <a:noFill/>
                </a:ln>
                <a:solidFill>
                  <a:prstClr val="white"/>
                </a:solidFill>
                <a:effectLst/>
                <a:uLnTx/>
                <a:uFillTx/>
                <a:latin typeface="Calibri"/>
                <a:ea typeface="+mn-ea"/>
                <a:cs typeface="+mn-cs"/>
              </a:endParaRPr>
            </a:p>
          </p:txBody>
        </p:sp>
        <p:sp>
          <p:nvSpPr>
            <p:cNvPr id="95" name="TextBox 4">
              <a:extLst>
                <a:ext uri="{FF2B5EF4-FFF2-40B4-BE49-F238E27FC236}">
                  <a16:creationId xmlns:a16="http://schemas.microsoft.com/office/drawing/2014/main" id="{4483AADC-E9F4-468B-9EFB-CD8C077E0C7E}"/>
                </a:ext>
              </a:extLst>
            </p:cNvPr>
            <p:cNvSpPr txBox="1"/>
            <p:nvPr/>
          </p:nvSpPr>
          <p:spPr>
            <a:xfrm>
              <a:off x="728700" y="325865"/>
              <a:ext cx="5505160" cy="523220"/>
            </a:xfrm>
            <a:prstGeom prst="rect">
              <a:avLst/>
            </a:prstGeom>
            <a:noFill/>
          </p:spPr>
          <p:txBody>
            <a:bodyPr wrap="square" lIns="0" rIns="0" rtlCol="0">
              <a:spAutoFit/>
            </a:bodyPr>
            <a:lstStyle>
              <a:defPPr>
                <a:defRPr lang="en-US"/>
              </a:defPPr>
              <a:lvl1pPr>
                <a:defRPr sz="2800" b="1" kern="0">
                  <a:solidFill>
                    <a:schemeClr val="tx1">
                      <a:lumMod val="75000"/>
                      <a:lumOff val="25000"/>
                    </a:schemeClr>
                  </a:solidFill>
                  <a:latin typeface="Bebas Neue Bold" panose="020B0606020202050201" pitchFamily="34" charset="0"/>
                  <a:cs typeface="Arial" panose="020B0604020202020204" pitchFamily="34" charset="0"/>
                </a:defRPr>
              </a:lvl1pPr>
            </a:lstStyle>
            <a:p>
              <a:r>
                <a:rPr lang="en-ZA" dirty="0"/>
                <a:t>EUROPE ARRIVALS</a:t>
              </a:r>
            </a:p>
          </p:txBody>
        </p:sp>
        <p:grpSp>
          <p:nvGrpSpPr>
            <p:cNvPr id="96" name="Group 207">
              <a:extLst>
                <a:ext uri="{FF2B5EF4-FFF2-40B4-BE49-F238E27FC236}">
                  <a16:creationId xmlns:a16="http://schemas.microsoft.com/office/drawing/2014/main" id="{2E9A4DC6-8B03-47FE-9FD4-B97E43AB1638}"/>
                </a:ext>
              </a:extLst>
            </p:cNvPr>
            <p:cNvGrpSpPr/>
            <p:nvPr/>
          </p:nvGrpSpPr>
          <p:grpSpPr>
            <a:xfrm rot="16200000">
              <a:off x="6081739" y="510671"/>
              <a:ext cx="1279411" cy="284187"/>
              <a:chOff x="-1768098" y="1682693"/>
              <a:chExt cx="10577544" cy="2349518"/>
            </a:xfrm>
          </p:grpSpPr>
          <p:sp>
            <p:nvSpPr>
              <p:cNvPr id="97" name="Freeform 5">
                <a:extLst>
                  <a:ext uri="{FF2B5EF4-FFF2-40B4-BE49-F238E27FC236}">
                    <a16:creationId xmlns:a16="http://schemas.microsoft.com/office/drawing/2014/main" id="{25A119DA-A1C1-4A4B-BCAC-29214D272287}"/>
                  </a:ext>
                </a:extLst>
              </p:cNvPr>
              <p:cNvSpPr>
                <a:spLocks/>
              </p:cNvSpPr>
              <p:nvPr/>
            </p:nvSpPr>
            <p:spPr bwMode="auto">
              <a:xfrm>
                <a:off x="4837440" y="2043889"/>
                <a:ext cx="3972006" cy="1988322"/>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E3010F"/>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8" name="Freeform 5">
                <a:extLst>
                  <a:ext uri="{FF2B5EF4-FFF2-40B4-BE49-F238E27FC236}">
                    <a16:creationId xmlns:a16="http://schemas.microsoft.com/office/drawing/2014/main" id="{98325842-7BA6-4BE4-A32B-ECEB35974DA9}"/>
                  </a:ext>
                </a:extLst>
              </p:cNvPr>
              <p:cNvSpPr>
                <a:spLocks/>
              </p:cNvSpPr>
              <p:nvPr/>
            </p:nvSpPr>
            <p:spPr bwMode="auto">
              <a:xfrm>
                <a:off x="3357940" y="1989081"/>
                <a:ext cx="4081463" cy="2043113"/>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9" name="Freeform 6">
                <a:extLst>
                  <a:ext uri="{FF2B5EF4-FFF2-40B4-BE49-F238E27FC236}">
                    <a16:creationId xmlns:a16="http://schemas.microsoft.com/office/drawing/2014/main" id="{3C320867-2C0D-4C3A-8704-E7530DB15214}"/>
                  </a:ext>
                </a:extLst>
              </p:cNvPr>
              <p:cNvSpPr>
                <a:spLocks/>
              </p:cNvSpPr>
              <p:nvPr/>
            </p:nvSpPr>
            <p:spPr bwMode="auto">
              <a:xfrm>
                <a:off x="1652965" y="1822393"/>
                <a:ext cx="4418013" cy="2209800"/>
              </a:xfrm>
              <a:custGeom>
                <a:avLst/>
                <a:gdLst>
                  <a:gd name="T0" fmla="*/ 1392 w 2783"/>
                  <a:gd name="T1" fmla="*/ 0 h 1392"/>
                  <a:gd name="T2" fmla="*/ 2783 w 2783"/>
                  <a:gd name="T3" fmla="*/ 1392 h 1392"/>
                  <a:gd name="T4" fmla="*/ 1983 w 2783"/>
                  <a:gd name="T5" fmla="*/ 1392 h 1392"/>
                  <a:gd name="T6" fmla="*/ 1392 w 2783"/>
                  <a:gd name="T7" fmla="*/ 800 h 1392"/>
                  <a:gd name="T8" fmla="*/ 800 w 2783"/>
                  <a:gd name="T9" fmla="*/ 1392 h 1392"/>
                  <a:gd name="T10" fmla="*/ 0 w 2783"/>
                  <a:gd name="T11" fmla="*/ 1392 h 1392"/>
                  <a:gd name="T12" fmla="*/ 1392 w 2783"/>
                  <a:gd name="T13" fmla="*/ 0 h 1392"/>
                  <a:gd name="T14" fmla="*/ 1392 w 2783"/>
                  <a:gd name="T15" fmla="*/ 0 h 13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83" h="1392">
                    <a:moveTo>
                      <a:pt x="1392" y="0"/>
                    </a:moveTo>
                    <a:lnTo>
                      <a:pt x="2783" y="1392"/>
                    </a:lnTo>
                    <a:lnTo>
                      <a:pt x="1983" y="1392"/>
                    </a:lnTo>
                    <a:lnTo>
                      <a:pt x="1392" y="800"/>
                    </a:lnTo>
                    <a:lnTo>
                      <a:pt x="800" y="1392"/>
                    </a:lnTo>
                    <a:lnTo>
                      <a:pt x="0" y="1392"/>
                    </a:lnTo>
                    <a:lnTo>
                      <a:pt x="1392" y="0"/>
                    </a:lnTo>
                    <a:lnTo>
                      <a:pt x="1392" y="0"/>
                    </a:lnTo>
                    <a:close/>
                  </a:path>
                </a:pathLst>
              </a:custGeom>
              <a:solidFill>
                <a:srgbClr val="07141A"/>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00" name="Freeform 7">
                <a:extLst>
                  <a:ext uri="{FF2B5EF4-FFF2-40B4-BE49-F238E27FC236}">
                    <a16:creationId xmlns:a16="http://schemas.microsoft.com/office/drawing/2014/main" id="{347E7147-07B8-44EB-81F9-A4E7BF081036}"/>
                  </a:ext>
                </a:extLst>
              </p:cNvPr>
              <p:cNvSpPr>
                <a:spLocks/>
              </p:cNvSpPr>
              <p:nvPr/>
            </p:nvSpPr>
            <p:spPr bwMode="auto">
              <a:xfrm>
                <a:off x="-45660" y="1741431"/>
                <a:ext cx="4578350" cy="2290763"/>
              </a:xfrm>
              <a:custGeom>
                <a:avLst/>
                <a:gdLst>
                  <a:gd name="T0" fmla="*/ 1442 w 2884"/>
                  <a:gd name="T1" fmla="*/ 0 h 1443"/>
                  <a:gd name="T2" fmla="*/ 2884 w 2884"/>
                  <a:gd name="T3" fmla="*/ 1443 h 1443"/>
                  <a:gd name="T4" fmla="*/ 2055 w 2884"/>
                  <a:gd name="T5" fmla="*/ 1443 h 1443"/>
                  <a:gd name="T6" fmla="*/ 1442 w 2884"/>
                  <a:gd name="T7" fmla="*/ 829 h 1443"/>
                  <a:gd name="T8" fmla="*/ 829 w 2884"/>
                  <a:gd name="T9" fmla="*/ 1443 h 1443"/>
                  <a:gd name="T10" fmla="*/ 0 w 2884"/>
                  <a:gd name="T11" fmla="*/ 1443 h 1443"/>
                  <a:gd name="T12" fmla="*/ 1442 w 2884"/>
                  <a:gd name="T13" fmla="*/ 0 h 1443"/>
                  <a:gd name="T14" fmla="*/ 1442 w 2884"/>
                  <a:gd name="T15" fmla="*/ 0 h 14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4" h="1443">
                    <a:moveTo>
                      <a:pt x="1442" y="0"/>
                    </a:moveTo>
                    <a:lnTo>
                      <a:pt x="2884" y="1443"/>
                    </a:lnTo>
                    <a:lnTo>
                      <a:pt x="2055" y="1443"/>
                    </a:lnTo>
                    <a:lnTo>
                      <a:pt x="1442" y="829"/>
                    </a:lnTo>
                    <a:lnTo>
                      <a:pt x="829" y="1443"/>
                    </a:lnTo>
                    <a:lnTo>
                      <a:pt x="0" y="1443"/>
                    </a:lnTo>
                    <a:lnTo>
                      <a:pt x="1442" y="0"/>
                    </a:lnTo>
                    <a:lnTo>
                      <a:pt x="1442" y="0"/>
                    </a:lnTo>
                    <a:close/>
                  </a:path>
                </a:pathLst>
              </a:custGeom>
              <a:solidFill>
                <a:srgbClr val="008A3B"/>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01" name="Freeform 8">
                <a:extLst>
                  <a:ext uri="{FF2B5EF4-FFF2-40B4-BE49-F238E27FC236}">
                    <a16:creationId xmlns:a16="http://schemas.microsoft.com/office/drawing/2014/main" id="{2A3AE557-C22D-4FD6-AFCE-0B962EAB8DE8}"/>
                  </a:ext>
                </a:extLst>
              </p:cNvPr>
              <p:cNvSpPr>
                <a:spLocks/>
              </p:cNvSpPr>
              <p:nvPr/>
            </p:nvSpPr>
            <p:spPr bwMode="auto">
              <a:xfrm>
                <a:off x="-1768098" y="1682693"/>
                <a:ext cx="4695825" cy="2349500"/>
              </a:xfrm>
              <a:custGeom>
                <a:avLst/>
                <a:gdLst>
                  <a:gd name="T0" fmla="*/ 1479 w 2958"/>
                  <a:gd name="T1" fmla="*/ 0 h 1480"/>
                  <a:gd name="T2" fmla="*/ 2958 w 2958"/>
                  <a:gd name="T3" fmla="*/ 1480 h 1480"/>
                  <a:gd name="T4" fmla="*/ 2108 w 2958"/>
                  <a:gd name="T5" fmla="*/ 1480 h 1480"/>
                  <a:gd name="T6" fmla="*/ 1479 w 2958"/>
                  <a:gd name="T7" fmla="*/ 851 h 1480"/>
                  <a:gd name="T8" fmla="*/ 850 w 2958"/>
                  <a:gd name="T9" fmla="*/ 1480 h 1480"/>
                  <a:gd name="T10" fmla="*/ 0 w 2958"/>
                  <a:gd name="T11" fmla="*/ 1480 h 1480"/>
                  <a:gd name="T12" fmla="*/ 1479 w 2958"/>
                  <a:gd name="T13" fmla="*/ 0 h 1480"/>
                  <a:gd name="T14" fmla="*/ 1479 w 2958"/>
                  <a:gd name="T15" fmla="*/ 0 h 14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58" h="1480">
                    <a:moveTo>
                      <a:pt x="1479" y="0"/>
                    </a:moveTo>
                    <a:lnTo>
                      <a:pt x="2958" y="1480"/>
                    </a:lnTo>
                    <a:lnTo>
                      <a:pt x="2108" y="1480"/>
                    </a:lnTo>
                    <a:lnTo>
                      <a:pt x="1479" y="851"/>
                    </a:lnTo>
                    <a:lnTo>
                      <a:pt x="850" y="1480"/>
                    </a:lnTo>
                    <a:lnTo>
                      <a:pt x="0" y="1480"/>
                    </a:lnTo>
                    <a:lnTo>
                      <a:pt x="1479" y="0"/>
                    </a:lnTo>
                    <a:lnTo>
                      <a:pt x="1479" y="0"/>
                    </a:lnTo>
                    <a:close/>
                  </a:path>
                </a:pathLst>
              </a:custGeom>
              <a:solidFill>
                <a:srgbClr val="0D3C89"/>
              </a:solidFill>
              <a:ln>
                <a:noFill/>
              </a:ln>
            </p:spPr>
            <p:txBody>
              <a:bodyPr vert="horz" wrap="square" lIns="91440" tIns="45720" rIns="91440" bIns="45720" numCol="1" anchor="t" anchorCtr="0" compatLnSpc="1">
                <a:prstTxWarp prst="textNoShape">
                  <a:avLst/>
                </a:prstTxWarp>
              </a:bodyPr>
              <a:lstStyle/>
              <a:p>
                <a:endParaRPr lang="en-US" dirty="0"/>
              </a:p>
            </p:txBody>
          </p:sp>
        </p:grpSp>
      </p:grpSp>
      <p:sp>
        <p:nvSpPr>
          <p:cNvPr id="122" name="TextBox 862">
            <a:extLst>
              <a:ext uri="{FF2B5EF4-FFF2-40B4-BE49-F238E27FC236}">
                <a16:creationId xmlns:a16="http://schemas.microsoft.com/office/drawing/2014/main" id="{56F4A1A2-4BDC-46B9-B4B9-6F0523B94789}"/>
              </a:ext>
            </a:extLst>
          </p:cNvPr>
          <p:cNvSpPr txBox="1"/>
          <p:nvPr/>
        </p:nvSpPr>
        <p:spPr>
          <a:xfrm>
            <a:off x="708485" y="1036347"/>
            <a:ext cx="5505160" cy="1643949"/>
          </a:xfrm>
          <a:prstGeom prst="rect">
            <a:avLst/>
          </a:prstGeom>
          <a:noFill/>
        </p:spPr>
        <p:txBody>
          <a:bodyPr/>
          <a:lstStyle>
            <a:defPPr>
              <a:defRPr lang="en-US"/>
            </a:defPPr>
            <a:lvl1pPr indent="0" algn="just" defTabSz="584310">
              <a:spcBef>
                <a:spcPts val="600"/>
              </a:spcBef>
              <a:spcAft>
                <a:spcPts val="600"/>
              </a:spcAft>
              <a:buSzPct val="125000"/>
              <a:buFont typeface="Arial" panose="020B0604020202020204" pitchFamily="34" charset="0"/>
              <a:buNone/>
              <a:defRPr sz="1000" b="0">
                <a:solidFill>
                  <a:srgbClr val="404040"/>
                </a:solidFill>
                <a:effectLst/>
                <a:latin typeface="Trebuchet MS" panose="020B0603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r>
              <a:rPr lang="en-GB" dirty="0">
                <a:solidFill>
                  <a:schemeClr val="tx1">
                    <a:lumMod val="75000"/>
                    <a:lumOff val="25000"/>
                  </a:schemeClr>
                </a:solidFill>
                <a:highlight>
                  <a:srgbClr val="FFFFFF"/>
                </a:highlight>
              </a:rPr>
              <a:t>European arrivals</a:t>
            </a:r>
            <a:r>
              <a:rPr lang="he-IL" dirty="0">
                <a:solidFill>
                  <a:schemeClr val="tx1">
                    <a:lumMod val="75000"/>
                    <a:lumOff val="25000"/>
                  </a:schemeClr>
                </a:solidFill>
                <a:highlight>
                  <a:srgbClr val="FFFFFF"/>
                </a:highlight>
              </a:rPr>
              <a:t> </a:t>
            </a:r>
            <a:r>
              <a:rPr lang="en-US" dirty="0">
                <a:solidFill>
                  <a:schemeClr val="tx1">
                    <a:lumMod val="75000"/>
                    <a:lumOff val="25000"/>
                  </a:schemeClr>
                </a:solidFill>
                <a:highlight>
                  <a:srgbClr val="FFFFFF"/>
                </a:highlight>
              </a:rPr>
              <a:t>in Q1 2023 </a:t>
            </a:r>
            <a:r>
              <a:rPr lang="en-GB" dirty="0">
                <a:solidFill>
                  <a:schemeClr val="tx1">
                    <a:lumMod val="75000"/>
                    <a:lumOff val="25000"/>
                  </a:schemeClr>
                </a:solidFill>
                <a:highlight>
                  <a:srgbClr val="FFFFFF"/>
                </a:highlight>
              </a:rPr>
              <a:t>amounted to 387.3 thousand </a:t>
            </a:r>
            <a:r>
              <a:rPr lang="en-US" dirty="0">
                <a:solidFill>
                  <a:schemeClr val="tx1">
                    <a:lumMod val="75000"/>
                    <a:lumOff val="25000"/>
                  </a:schemeClr>
                </a:solidFill>
                <a:highlight>
                  <a:srgbClr val="FFFFFF"/>
                </a:highlight>
              </a:rPr>
              <a:t>and </a:t>
            </a:r>
            <a:r>
              <a:rPr lang="en-GB" dirty="0">
                <a:solidFill>
                  <a:schemeClr val="tx1">
                    <a:lumMod val="75000"/>
                    <a:lumOff val="25000"/>
                  </a:schemeClr>
                </a:solidFill>
                <a:highlight>
                  <a:srgbClr val="FFFFFF"/>
                </a:highlight>
              </a:rPr>
              <a:t>accounted for 18.3% of arrivals </a:t>
            </a:r>
            <a:r>
              <a:rPr lang="en-GB" dirty="0">
                <a:solidFill>
                  <a:schemeClr val="tx1">
                    <a:lumMod val="75000"/>
                    <a:lumOff val="25000"/>
                  </a:schemeClr>
                </a:solidFill>
                <a:highlight>
                  <a:srgbClr val="FFFFFF"/>
                </a:highlight>
                <a:latin typeface="Segoe UI" panose="020B0502040204020203" pitchFamily="34" charset="0"/>
                <a:cs typeface="Segoe UI" panose="020B0502040204020203" pitchFamily="34" charset="0"/>
              </a:rPr>
              <a:t>‒</a:t>
            </a:r>
            <a:r>
              <a:rPr lang="en-GB" dirty="0">
                <a:solidFill>
                  <a:schemeClr val="tx1">
                    <a:lumMod val="75000"/>
                    <a:lumOff val="25000"/>
                  </a:schemeClr>
                </a:solidFill>
                <a:highlight>
                  <a:srgbClr val="FFFFFF"/>
                </a:highlight>
              </a:rPr>
              <a:t> +1% share point vs. Q1 2019. Their recovery is also evident in their high growth rate of -17.2% although this is lower than their global recovery (-9% vs. Q1 2019, UNWTO). This is however considerable improvement since Q4 2022’s -32.3% over Q4 2019. It is also the second highest recovery rate (assuming the Middle East and Australasia’s -7.0% &amp; -7.6% rates are taken as one). Consequently, European arrivals </a:t>
            </a:r>
            <a:r>
              <a:rPr lang="en-GB" i="1" dirty="0">
                <a:solidFill>
                  <a:schemeClr val="tx1">
                    <a:lumMod val="75000"/>
                    <a:lumOff val="25000"/>
                  </a:schemeClr>
                </a:solidFill>
                <a:highlight>
                  <a:srgbClr val="FFFFFF"/>
                </a:highlight>
              </a:rPr>
              <a:t>have doubled Q1 2022’s results (+100.7%). </a:t>
            </a:r>
            <a:r>
              <a:rPr lang="en-GB" dirty="0">
                <a:solidFill>
                  <a:schemeClr val="tx1">
                    <a:lumMod val="75000"/>
                    <a:lumOff val="25000"/>
                  </a:schemeClr>
                </a:solidFill>
                <a:highlight>
                  <a:srgbClr val="FFFFFF"/>
                </a:highlight>
              </a:rPr>
              <a:t>Similarly to Q3-Q4 2022, the UK continues to strengthen its position as the number one European source country with an even greater share of arrivals (+1% share point vs. Q1 2019) and a higher than average recovery rate (-14.6% vs. Q1 2019). Most striking though, is Russia’s phenomenal growth rate of +68.8% over Q1 2019. Other high growth countries are the Netherlands and Germany with -6.5% &amp; -11.8% vs. Q1 2019 respectively.</a:t>
            </a:r>
          </a:p>
        </p:txBody>
      </p:sp>
      <p:sp>
        <p:nvSpPr>
          <p:cNvPr id="2" name="Rectangle 7">
            <a:extLst>
              <a:ext uri="{FF2B5EF4-FFF2-40B4-BE49-F238E27FC236}">
                <a16:creationId xmlns:a16="http://schemas.microsoft.com/office/drawing/2014/main" id="{C166B9BB-E815-D7B5-560B-15BAC8B99F76}"/>
              </a:ext>
            </a:extLst>
          </p:cNvPr>
          <p:cNvSpPr/>
          <p:nvPr/>
        </p:nvSpPr>
        <p:spPr>
          <a:xfrm>
            <a:off x="3609020" y="227475"/>
            <a:ext cx="2389470" cy="72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72000" rIns="36000" bIns="36000" rtlCol="0" anchor="ctr"/>
          <a:lstStyle/>
          <a:p>
            <a:pPr marL="0" marR="0" lvl="0" indent="0" algn="r" defTabSz="718444" rtl="0" eaLnBrk="1" fontAlgn="auto" latinLnBrk="0" hangingPunct="1">
              <a:lnSpc>
                <a:spcPct val="80000"/>
              </a:lnSpc>
              <a:spcBef>
                <a:spcPts val="0"/>
              </a:spcBef>
              <a:spcAft>
                <a:spcPts val="0"/>
              </a:spcAft>
              <a:buClrTx/>
              <a:buSzTx/>
              <a:buFontTx/>
              <a:buNone/>
              <a:tabLst/>
              <a:defRPr/>
            </a:pPr>
            <a:r>
              <a:rPr lang="en-ZA" sz="2400" dirty="0">
                <a:solidFill>
                  <a:srgbClr val="E3DED1">
                    <a:lumMod val="25000"/>
                  </a:srgbClr>
                </a:solidFill>
                <a:latin typeface="Source Sans Pro Black" panose="020B0803030403020204" pitchFamily="34" charset="0"/>
                <a:sym typeface="Wingdings" panose="05000000000000000000" pitchFamily="2" charset="2"/>
              </a:rPr>
              <a:t> 387 K		-17.2%</a:t>
            </a:r>
            <a:endParaRPr kumimoji="0" lang="en-ZA" sz="2400" b="0" i="0" u="none" strike="noStrike" kern="1200" cap="none" spc="0" normalizeH="0" baseline="0" noProof="0" dirty="0">
              <a:ln>
                <a:noFill/>
              </a:ln>
              <a:solidFill>
                <a:srgbClr val="E3DED1">
                  <a:lumMod val="25000"/>
                </a:srgbClr>
              </a:solidFill>
              <a:effectLst/>
              <a:uLnTx/>
              <a:uFillTx/>
              <a:latin typeface="Source Sans Pro SemiBold" panose="020B0603030403020204" pitchFamily="34" charset="0"/>
            </a:endParaRPr>
          </a:p>
        </p:txBody>
      </p:sp>
      <p:sp>
        <p:nvSpPr>
          <p:cNvPr id="3" name="Isosceles Triangle 12">
            <a:extLst>
              <a:ext uri="{FF2B5EF4-FFF2-40B4-BE49-F238E27FC236}">
                <a16:creationId xmlns:a16="http://schemas.microsoft.com/office/drawing/2014/main" id="{9D6DAFFA-1039-9014-27A1-DE49A516CD42}"/>
              </a:ext>
            </a:extLst>
          </p:cNvPr>
          <p:cNvSpPr/>
          <p:nvPr/>
        </p:nvSpPr>
        <p:spPr>
          <a:xfrm rot="10800000">
            <a:off x="6039290" y="550370"/>
            <a:ext cx="86085" cy="74211"/>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IN" sz="1414" b="0" i="0" u="none" strike="noStrike" kern="1200" cap="none" spc="0" normalizeH="0" baseline="0" noProof="0" dirty="0">
              <a:ln>
                <a:noFill/>
              </a:ln>
              <a:solidFill>
                <a:prstClr val="white"/>
              </a:solidFill>
              <a:effectLst/>
              <a:highlight>
                <a:srgbClr val="FFFF00"/>
              </a:highlight>
              <a:uLnTx/>
              <a:uFillTx/>
              <a:latin typeface="Calibri"/>
              <a:ea typeface="+mn-ea"/>
              <a:cs typeface="+mn-cs"/>
            </a:endParaRPr>
          </a:p>
        </p:txBody>
      </p:sp>
      <p:sp>
        <p:nvSpPr>
          <p:cNvPr id="5" name="תיבת טקסט 4">
            <a:extLst>
              <a:ext uri="{FF2B5EF4-FFF2-40B4-BE49-F238E27FC236}">
                <a16:creationId xmlns:a16="http://schemas.microsoft.com/office/drawing/2014/main" id="{62D07C8A-60CD-B97C-3406-FADF29ED558F}"/>
              </a:ext>
            </a:extLst>
          </p:cNvPr>
          <p:cNvSpPr txBox="1"/>
          <p:nvPr/>
        </p:nvSpPr>
        <p:spPr>
          <a:xfrm>
            <a:off x="4869160" y="701334"/>
            <a:ext cx="1378904" cy="246221"/>
          </a:xfrm>
          <a:prstGeom prst="rect">
            <a:avLst/>
          </a:prstGeom>
          <a:noFill/>
        </p:spPr>
        <p:txBody>
          <a:bodyPr/>
          <a:lstStyle>
            <a:defPPr>
              <a:defRPr lang="en-US"/>
            </a:defPPr>
            <a:lvl1pPr indent="0" algn="just" defTabSz="584310">
              <a:spcBef>
                <a:spcPts val="0"/>
              </a:spcBef>
              <a:spcAft>
                <a:spcPts val="0"/>
              </a:spcAft>
              <a:buSzPct val="125000"/>
              <a:buFont typeface="Arial" panose="020B0604020202020204" pitchFamily="34" charset="0"/>
              <a:buNone/>
              <a:defRPr sz="1000">
                <a:solidFill>
                  <a:schemeClr val="tx1">
                    <a:lumMod val="75000"/>
                    <a:lumOff val="25000"/>
                  </a:schemeClr>
                </a:solidFill>
                <a:effectLst/>
                <a:highlight>
                  <a:srgbClr val="FFFF00"/>
                </a:highlight>
                <a:latin typeface="Trebuchet MS" panose="020B0603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pPr algn="ctr"/>
            <a:r>
              <a:rPr lang="en-US" sz="800" dirty="0">
                <a:highlight>
                  <a:srgbClr val="FFFFFF"/>
                </a:highlight>
              </a:rPr>
              <a:t>Q1 2023 over Q1 2019</a:t>
            </a:r>
            <a:endParaRPr lang="he-IL" sz="800" dirty="0">
              <a:highlight>
                <a:srgbClr val="FFFFFF"/>
              </a:highlight>
            </a:endParaRPr>
          </a:p>
        </p:txBody>
      </p:sp>
      <p:sp>
        <p:nvSpPr>
          <p:cNvPr id="6" name="TextBox 76">
            <a:extLst>
              <a:ext uri="{FF2B5EF4-FFF2-40B4-BE49-F238E27FC236}">
                <a16:creationId xmlns:a16="http://schemas.microsoft.com/office/drawing/2014/main" id="{9D3D6390-AE22-1B78-12D1-79E27859ECA8}"/>
              </a:ext>
            </a:extLst>
          </p:cNvPr>
          <p:cNvSpPr txBox="1"/>
          <p:nvPr/>
        </p:nvSpPr>
        <p:spPr>
          <a:xfrm>
            <a:off x="5415753" y="9585227"/>
            <a:ext cx="38472" cy="153888"/>
          </a:xfrm>
          <a:prstGeom prst="rect">
            <a:avLst/>
          </a:prstGeom>
          <a:noFill/>
          <a:ln>
            <a:noFill/>
          </a:ln>
        </p:spPr>
        <p:txBody>
          <a:bodyPr wrap="none" lIns="0" tIns="0" rIns="0" bIns="0" rtlCol="0" anchor="t">
            <a:spAutoFit/>
          </a:bodyPr>
          <a:lstStyle/>
          <a:p>
            <a:pPr algn="r"/>
            <a:r>
              <a:rPr lang="en-US" sz="1000" b="1" dirty="0">
                <a:solidFill>
                  <a:srgbClr val="404040"/>
                </a:solidFill>
                <a:highlight>
                  <a:srgbClr val="FFFF00"/>
                </a:highlight>
                <a:latin typeface="Trebuchet MS" panose="020B0603020202020204" pitchFamily="34" charset="0"/>
                <a:cs typeface="Arial" panose="020B0604020202020204" pitchFamily="34" charset="0"/>
              </a:rPr>
              <a:t> </a:t>
            </a:r>
            <a:endParaRPr lang="en-ZA" sz="1000" dirty="0">
              <a:solidFill>
                <a:srgbClr val="404040"/>
              </a:solidFill>
              <a:highlight>
                <a:srgbClr val="FFFF00"/>
              </a:highlight>
              <a:latin typeface="Trebuchet MS" panose="020B0603020202020204" pitchFamily="34" charset="0"/>
              <a:cs typeface="Arial" panose="020B0604020202020204" pitchFamily="34" charset="0"/>
            </a:endParaRPr>
          </a:p>
        </p:txBody>
      </p:sp>
      <p:sp>
        <p:nvSpPr>
          <p:cNvPr id="7" name="TextBox 76">
            <a:extLst>
              <a:ext uri="{FF2B5EF4-FFF2-40B4-BE49-F238E27FC236}">
                <a16:creationId xmlns:a16="http://schemas.microsoft.com/office/drawing/2014/main" id="{1E0116A0-0F63-26E0-5996-7E3FB95858A3}"/>
              </a:ext>
            </a:extLst>
          </p:cNvPr>
          <p:cNvSpPr txBox="1"/>
          <p:nvPr/>
        </p:nvSpPr>
        <p:spPr>
          <a:xfrm>
            <a:off x="2257837" y="9585227"/>
            <a:ext cx="3196388"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3720431610"/>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תמונה 11">
            <a:extLst>
              <a:ext uri="{FF2B5EF4-FFF2-40B4-BE49-F238E27FC236}">
                <a16:creationId xmlns:a16="http://schemas.microsoft.com/office/drawing/2014/main" id="{A785D2DB-4EEB-3176-F097-DC707C1577AB}"/>
              </a:ext>
            </a:extLst>
          </p:cNvPr>
          <p:cNvPicPr>
            <a:picLocks noChangeAspect="1"/>
          </p:cNvPicPr>
          <p:nvPr/>
        </p:nvPicPr>
        <p:blipFill>
          <a:blip r:embed="rId3"/>
          <a:stretch>
            <a:fillRect/>
          </a:stretch>
        </p:blipFill>
        <p:spPr>
          <a:xfrm>
            <a:off x="759215" y="6791452"/>
            <a:ext cx="5400000" cy="2572038"/>
          </a:xfrm>
          <a:prstGeom prst="rect">
            <a:avLst/>
          </a:prstGeom>
        </p:spPr>
      </p:pic>
      <p:pic>
        <p:nvPicPr>
          <p:cNvPr id="14" name="תמונה 13">
            <a:extLst>
              <a:ext uri="{FF2B5EF4-FFF2-40B4-BE49-F238E27FC236}">
                <a16:creationId xmlns:a16="http://schemas.microsoft.com/office/drawing/2014/main" id="{811BFE4B-D0CF-9272-8D08-FD67838A208A}"/>
              </a:ext>
            </a:extLst>
          </p:cNvPr>
          <p:cNvPicPr>
            <a:picLocks noChangeAspect="1"/>
          </p:cNvPicPr>
          <p:nvPr/>
        </p:nvPicPr>
        <p:blipFill>
          <a:blip r:embed="rId4"/>
          <a:stretch>
            <a:fillRect/>
          </a:stretch>
        </p:blipFill>
        <p:spPr>
          <a:xfrm>
            <a:off x="759215" y="2997677"/>
            <a:ext cx="5400000" cy="3530498"/>
          </a:xfrm>
          <a:prstGeom prst="rect">
            <a:avLst/>
          </a:prstGeom>
        </p:spPr>
      </p:pic>
      <p:pic>
        <p:nvPicPr>
          <p:cNvPr id="16" name="תמונה 15">
            <a:extLst>
              <a:ext uri="{FF2B5EF4-FFF2-40B4-BE49-F238E27FC236}">
                <a16:creationId xmlns:a16="http://schemas.microsoft.com/office/drawing/2014/main" id="{ABE7CDF6-B50C-8979-DFCC-7C615723CAF0}"/>
              </a:ext>
            </a:extLst>
          </p:cNvPr>
          <p:cNvPicPr>
            <a:picLocks noChangeAspect="1"/>
          </p:cNvPicPr>
          <p:nvPr/>
        </p:nvPicPr>
        <p:blipFill>
          <a:blip r:embed="rId5"/>
          <a:stretch>
            <a:fillRect/>
          </a:stretch>
        </p:blipFill>
        <p:spPr>
          <a:xfrm>
            <a:off x="4824275" y="3009450"/>
            <a:ext cx="1080000" cy="705609"/>
          </a:xfrm>
          <a:prstGeom prst="rect">
            <a:avLst/>
          </a:prstGeom>
        </p:spPr>
      </p:pic>
      <p:sp>
        <p:nvSpPr>
          <p:cNvPr id="378" name="תיבת טקסט 377">
            <a:extLst>
              <a:ext uri="{FF2B5EF4-FFF2-40B4-BE49-F238E27FC236}">
                <a16:creationId xmlns:a16="http://schemas.microsoft.com/office/drawing/2014/main" id="{32B8817B-C4D0-4074-A6C5-76D9EEC475F4}"/>
              </a:ext>
            </a:extLst>
          </p:cNvPr>
          <p:cNvSpPr txBox="1"/>
          <p:nvPr/>
        </p:nvSpPr>
        <p:spPr>
          <a:xfrm>
            <a:off x="702820" y="6551984"/>
            <a:ext cx="5504400" cy="246221"/>
          </a:xfrm>
          <a:prstGeom prst="rect">
            <a:avLst/>
          </a:prstGeom>
          <a:noFill/>
        </p:spPr>
        <p:txBody>
          <a:bodyPr wrap="square" rtlCol="1">
            <a:spAutoFit/>
          </a:bodyPr>
          <a:lstStyle>
            <a:defPPr>
              <a:defRPr lang="en-US"/>
            </a:defPPr>
            <a:lvl1pPr algn="ctr">
              <a:defRPr sz="1000" b="1">
                <a:solidFill>
                  <a:srgbClr val="404040"/>
                </a:solidFill>
                <a:latin typeface="Trebuchet MS" panose="020B0603020202020204" pitchFamily="34" charset="0"/>
              </a:defRPr>
            </a:lvl1pPr>
          </a:lstStyle>
          <a:p>
            <a:r>
              <a:rPr lang="en-US" dirty="0"/>
              <a:t>Americas Tourist Arrivals by </a:t>
            </a:r>
            <a:r>
              <a:rPr lang="en-US" sz="1000" b="1" dirty="0">
                <a:solidFill>
                  <a:srgbClr val="404040"/>
                </a:solidFill>
              </a:rPr>
              <a:t>Top 10 Markets Q1 2023</a:t>
            </a:r>
            <a:endParaRPr lang="en-US" dirty="0"/>
          </a:p>
        </p:txBody>
      </p:sp>
      <p:grpSp>
        <p:nvGrpSpPr>
          <p:cNvPr id="2" name="קבוצה 1">
            <a:extLst>
              <a:ext uri="{FF2B5EF4-FFF2-40B4-BE49-F238E27FC236}">
                <a16:creationId xmlns:a16="http://schemas.microsoft.com/office/drawing/2014/main" id="{C7365902-F78B-4543-CEED-F64351CF2461}"/>
              </a:ext>
            </a:extLst>
          </p:cNvPr>
          <p:cNvGrpSpPr/>
          <p:nvPr/>
        </p:nvGrpSpPr>
        <p:grpSpPr>
          <a:xfrm>
            <a:off x="6718" y="13059"/>
            <a:ext cx="6856820" cy="1279411"/>
            <a:chOff x="6718" y="13059"/>
            <a:chExt cx="6856820" cy="1279411"/>
          </a:xfrm>
        </p:grpSpPr>
        <p:sp>
          <p:nvSpPr>
            <p:cNvPr id="94" name="Rectangle 1">
              <a:extLst>
                <a:ext uri="{FF2B5EF4-FFF2-40B4-BE49-F238E27FC236}">
                  <a16:creationId xmlns:a16="http://schemas.microsoft.com/office/drawing/2014/main" id="{6591C712-E952-4C5E-82AD-3F5C9F26859E}"/>
                </a:ext>
              </a:extLst>
            </p:cNvPr>
            <p:cNvSpPr/>
            <p:nvPr/>
          </p:nvSpPr>
          <p:spPr>
            <a:xfrm>
              <a:off x="6718" y="470546"/>
              <a:ext cx="576000" cy="23385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IN" sz="1414" b="0" i="0" u="sng" strike="noStrike" kern="1200" cap="none" spc="0" normalizeH="0" baseline="0" noProof="0" dirty="0">
                <a:ln>
                  <a:noFill/>
                </a:ln>
                <a:solidFill>
                  <a:prstClr val="white"/>
                </a:solidFill>
                <a:effectLst/>
                <a:uLnTx/>
                <a:uFillTx/>
                <a:latin typeface="Calibri"/>
                <a:ea typeface="+mn-ea"/>
                <a:cs typeface="+mn-cs"/>
              </a:endParaRPr>
            </a:p>
          </p:txBody>
        </p:sp>
        <p:sp>
          <p:nvSpPr>
            <p:cNvPr id="95" name="TextBox 4">
              <a:extLst>
                <a:ext uri="{FF2B5EF4-FFF2-40B4-BE49-F238E27FC236}">
                  <a16:creationId xmlns:a16="http://schemas.microsoft.com/office/drawing/2014/main" id="{4483AADC-E9F4-468B-9EFB-CD8C077E0C7E}"/>
                </a:ext>
              </a:extLst>
            </p:cNvPr>
            <p:cNvSpPr txBox="1"/>
            <p:nvPr/>
          </p:nvSpPr>
          <p:spPr>
            <a:xfrm>
              <a:off x="728700" y="325865"/>
              <a:ext cx="5505160" cy="523220"/>
            </a:xfrm>
            <a:prstGeom prst="rect">
              <a:avLst/>
            </a:prstGeom>
            <a:noFill/>
          </p:spPr>
          <p:txBody>
            <a:bodyPr wrap="square" lIns="0" rIns="0" rtlCol="0">
              <a:spAutoFit/>
            </a:bodyPr>
            <a:lstStyle>
              <a:defPPr>
                <a:defRPr lang="en-US"/>
              </a:defPPr>
              <a:lvl1pPr>
                <a:defRPr sz="2800" b="1" kern="0">
                  <a:solidFill>
                    <a:schemeClr val="tx1">
                      <a:lumMod val="75000"/>
                      <a:lumOff val="25000"/>
                    </a:schemeClr>
                  </a:solidFill>
                  <a:latin typeface="Bebas Neue Bold" panose="020B0606020202050201" pitchFamily="34" charset="0"/>
                  <a:cs typeface="Arial" panose="020B0604020202020204" pitchFamily="34" charset="0"/>
                </a:defRPr>
              </a:lvl1pPr>
            </a:lstStyle>
            <a:p>
              <a:r>
                <a:rPr lang="en-ZA" dirty="0"/>
                <a:t>AMERICAS ARRIVALS</a:t>
              </a:r>
            </a:p>
          </p:txBody>
        </p:sp>
        <p:grpSp>
          <p:nvGrpSpPr>
            <p:cNvPr id="96" name="Group 207">
              <a:extLst>
                <a:ext uri="{FF2B5EF4-FFF2-40B4-BE49-F238E27FC236}">
                  <a16:creationId xmlns:a16="http://schemas.microsoft.com/office/drawing/2014/main" id="{2E9A4DC6-8B03-47FE-9FD4-B97E43AB1638}"/>
                </a:ext>
              </a:extLst>
            </p:cNvPr>
            <p:cNvGrpSpPr/>
            <p:nvPr/>
          </p:nvGrpSpPr>
          <p:grpSpPr>
            <a:xfrm rot="16200000">
              <a:off x="6081739" y="510671"/>
              <a:ext cx="1279411" cy="284187"/>
              <a:chOff x="-1768098" y="1682693"/>
              <a:chExt cx="10577544" cy="2349518"/>
            </a:xfrm>
          </p:grpSpPr>
          <p:sp>
            <p:nvSpPr>
              <p:cNvPr id="97" name="Freeform 5">
                <a:extLst>
                  <a:ext uri="{FF2B5EF4-FFF2-40B4-BE49-F238E27FC236}">
                    <a16:creationId xmlns:a16="http://schemas.microsoft.com/office/drawing/2014/main" id="{25A119DA-A1C1-4A4B-BCAC-29214D272287}"/>
                  </a:ext>
                </a:extLst>
              </p:cNvPr>
              <p:cNvSpPr>
                <a:spLocks/>
              </p:cNvSpPr>
              <p:nvPr/>
            </p:nvSpPr>
            <p:spPr bwMode="auto">
              <a:xfrm>
                <a:off x="4837440" y="2043889"/>
                <a:ext cx="3972006" cy="1988322"/>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E3010F"/>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8" name="Freeform 5">
                <a:extLst>
                  <a:ext uri="{FF2B5EF4-FFF2-40B4-BE49-F238E27FC236}">
                    <a16:creationId xmlns:a16="http://schemas.microsoft.com/office/drawing/2014/main" id="{98325842-7BA6-4BE4-A32B-ECEB35974DA9}"/>
                  </a:ext>
                </a:extLst>
              </p:cNvPr>
              <p:cNvSpPr>
                <a:spLocks/>
              </p:cNvSpPr>
              <p:nvPr/>
            </p:nvSpPr>
            <p:spPr bwMode="auto">
              <a:xfrm>
                <a:off x="3357940" y="1989081"/>
                <a:ext cx="4081463" cy="2043113"/>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9" name="Freeform 6">
                <a:extLst>
                  <a:ext uri="{FF2B5EF4-FFF2-40B4-BE49-F238E27FC236}">
                    <a16:creationId xmlns:a16="http://schemas.microsoft.com/office/drawing/2014/main" id="{3C320867-2C0D-4C3A-8704-E7530DB15214}"/>
                  </a:ext>
                </a:extLst>
              </p:cNvPr>
              <p:cNvSpPr>
                <a:spLocks/>
              </p:cNvSpPr>
              <p:nvPr/>
            </p:nvSpPr>
            <p:spPr bwMode="auto">
              <a:xfrm>
                <a:off x="1652965" y="1822393"/>
                <a:ext cx="4418013" cy="2209800"/>
              </a:xfrm>
              <a:custGeom>
                <a:avLst/>
                <a:gdLst>
                  <a:gd name="T0" fmla="*/ 1392 w 2783"/>
                  <a:gd name="T1" fmla="*/ 0 h 1392"/>
                  <a:gd name="T2" fmla="*/ 2783 w 2783"/>
                  <a:gd name="T3" fmla="*/ 1392 h 1392"/>
                  <a:gd name="T4" fmla="*/ 1983 w 2783"/>
                  <a:gd name="T5" fmla="*/ 1392 h 1392"/>
                  <a:gd name="T6" fmla="*/ 1392 w 2783"/>
                  <a:gd name="T7" fmla="*/ 800 h 1392"/>
                  <a:gd name="T8" fmla="*/ 800 w 2783"/>
                  <a:gd name="T9" fmla="*/ 1392 h 1392"/>
                  <a:gd name="T10" fmla="*/ 0 w 2783"/>
                  <a:gd name="T11" fmla="*/ 1392 h 1392"/>
                  <a:gd name="T12" fmla="*/ 1392 w 2783"/>
                  <a:gd name="T13" fmla="*/ 0 h 1392"/>
                  <a:gd name="T14" fmla="*/ 1392 w 2783"/>
                  <a:gd name="T15" fmla="*/ 0 h 13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83" h="1392">
                    <a:moveTo>
                      <a:pt x="1392" y="0"/>
                    </a:moveTo>
                    <a:lnTo>
                      <a:pt x="2783" y="1392"/>
                    </a:lnTo>
                    <a:lnTo>
                      <a:pt x="1983" y="1392"/>
                    </a:lnTo>
                    <a:lnTo>
                      <a:pt x="1392" y="800"/>
                    </a:lnTo>
                    <a:lnTo>
                      <a:pt x="800" y="1392"/>
                    </a:lnTo>
                    <a:lnTo>
                      <a:pt x="0" y="1392"/>
                    </a:lnTo>
                    <a:lnTo>
                      <a:pt x="1392" y="0"/>
                    </a:lnTo>
                    <a:lnTo>
                      <a:pt x="1392" y="0"/>
                    </a:lnTo>
                    <a:close/>
                  </a:path>
                </a:pathLst>
              </a:custGeom>
              <a:solidFill>
                <a:srgbClr val="07141A"/>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00" name="Freeform 7">
                <a:extLst>
                  <a:ext uri="{FF2B5EF4-FFF2-40B4-BE49-F238E27FC236}">
                    <a16:creationId xmlns:a16="http://schemas.microsoft.com/office/drawing/2014/main" id="{347E7147-07B8-44EB-81F9-A4E7BF081036}"/>
                  </a:ext>
                </a:extLst>
              </p:cNvPr>
              <p:cNvSpPr>
                <a:spLocks/>
              </p:cNvSpPr>
              <p:nvPr/>
            </p:nvSpPr>
            <p:spPr bwMode="auto">
              <a:xfrm>
                <a:off x="-45660" y="1741431"/>
                <a:ext cx="4578350" cy="2290763"/>
              </a:xfrm>
              <a:custGeom>
                <a:avLst/>
                <a:gdLst>
                  <a:gd name="T0" fmla="*/ 1442 w 2884"/>
                  <a:gd name="T1" fmla="*/ 0 h 1443"/>
                  <a:gd name="T2" fmla="*/ 2884 w 2884"/>
                  <a:gd name="T3" fmla="*/ 1443 h 1443"/>
                  <a:gd name="T4" fmla="*/ 2055 w 2884"/>
                  <a:gd name="T5" fmla="*/ 1443 h 1443"/>
                  <a:gd name="T6" fmla="*/ 1442 w 2884"/>
                  <a:gd name="T7" fmla="*/ 829 h 1443"/>
                  <a:gd name="T8" fmla="*/ 829 w 2884"/>
                  <a:gd name="T9" fmla="*/ 1443 h 1443"/>
                  <a:gd name="T10" fmla="*/ 0 w 2884"/>
                  <a:gd name="T11" fmla="*/ 1443 h 1443"/>
                  <a:gd name="T12" fmla="*/ 1442 w 2884"/>
                  <a:gd name="T13" fmla="*/ 0 h 1443"/>
                  <a:gd name="T14" fmla="*/ 1442 w 2884"/>
                  <a:gd name="T15" fmla="*/ 0 h 14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4" h="1443">
                    <a:moveTo>
                      <a:pt x="1442" y="0"/>
                    </a:moveTo>
                    <a:lnTo>
                      <a:pt x="2884" y="1443"/>
                    </a:lnTo>
                    <a:lnTo>
                      <a:pt x="2055" y="1443"/>
                    </a:lnTo>
                    <a:lnTo>
                      <a:pt x="1442" y="829"/>
                    </a:lnTo>
                    <a:lnTo>
                      <a:pt x="829" y="1443"/>
                    </a:lnTo>
                    <a:lnTo>
                      <a:pt x="0" y="1443"/>
                    </a:lnTo>
                    <a:lnTo>
                      <a:pt x="1442" y="0"/>
                    </a:lnTo>
                    <a:lnTo>
                      <a:pt x="1442" y="0"/>
                    </a:lnTo>
                    <a:close/>
                  </a:path>
                </a:pathLst>
              </a:custGeom>
              <a:solidFill>
                <a:srgbClr val="008A3B"/>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01" name="Freeform 8">
                <a:extLst>
                  <a:ext uri="{FF2B5EF4-FFF2-40B4-BE49-F238E27FC236}">
                    <a16:creationId xmlns:a16="http://schemas.microsoft.com/office/drawing/2014/main" id="{2A3AE557-C22D-4FD6-AFCE-0B962EAB8DE8}"/>
                  </a:ext>
                </a:extLst>
              </p:cNvPr>
              <p:cNvSpPr>
                <a:spLocks/>
              </p:cNvSpPr>
              <p:nvPr/>
            </p:nvSpPr>
            <p:spPr bwMode="auto">
              <a:xfrm>
                <a:off x="-1768098" y="1682693"/>
                <a:ext cx="4695825" cy="2349500"/>
              </a:xfrm>
              <a:custGeom>
                <a:avLst/>
                <a:gdLst>
                  <a:gd name="T0" fmla="*/ 1479 w 2958"/>
                  <a:gd name="T1" fmla="*/ 0 h 1480"/>
                  <a:gd name="T2" fmla="*/ 2958 w 2958"/>
                  <a:gd name="T3" fmla="*/ 1480 h 1480"/>
                  <a:gd name="T4" fmla="*/ 2108 w 2958"/>
                  <a:gd name="T5" fmla="*/ 1480 h 1480"/>
                  <a:gd name="T6" fmla="*/ 1479 w 2958"/>
                  <a:gd name="T7" fmla="*/ 851 h 1480"/>
                  <a:gd name="T8" fmla="*/ 850 w 2958"/>
                  <a:gd name="T9" fmla="*/ 1480 h 1480"/>
                  <a:gd name="T10" fmla="*/ 0 w 2958"/>
                  <a:gd name="T11" fmla="*/ 1480 h 1480"/>
                  <a:gd name="T12" fmla="*/ 1479 w 2958"/>
                  <a:gd name="T13" fmla="*/ 0 h 1480"/>
                  <a:gd name="T14" fmla="*/ 1479 w 2958"/>
                  <a:gd name="T15" fmla="*/ 0 h 14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58" h="1480">
                    <a:moveTo>
                      <a:pt x="1479" y="0"/>
                    </a:moveTo>
                    <a:lnTo>
                      <a:pt x="2958" y="1480"/>
                    </a:lnTo>
                    <a:lnTo>
                      <a:pt x="2108" y="1480"/>
                    </a:lnTo>
                    <a:lnTo>
                      <a:pt x="1479" y="851"/>
                    </a:lnTo>
                    <a:lnTo>
                      <a:pt x="850" y="1480"/>
                    </a:lnTo>
                    <a:lnTo>
                      <a:pt x="0" y="1480"/>
                    </a:lnTo>
                    <a:lnTo>
                      <a:pt x="1479" y="0"/>
                    </a:lnTo>
                    <a:lnTo>
                      <a:pt x="1479" y="0"/>
                    </a:lnTo>
                    <a:close/>
                  </a:path>
                </a:pathLst>
              </a:custGeom>
              <a:solidFill>
                <a:srgbClr val="0D3C89"/>
              </a:solidFill>
              <a:ln>
                <a:noFill/>
              </a:ln>
            </p:spPr>
            <p:txBody>
              <a:bodyPr vert="horz" wrap="square" lIns="91440" tIns="45720" rIns="91440" bIns="45720" numCol="1" anchor="t" anchorCtr="0" compatLnSpc="1">
                <a:prstTxWarp prst="textNoShape">
                  <a:avLst/>
                </a:prstTxWarp>
              </a:bodyPr>
              <a:lstStyle/>
              <a:p>
                <a:endParaRPr lang="en-US" dirty="0"/>
              </a:p>
            </p:txBody>
          </p:sp>
        </p:grpSp>
      </p:grpSp>
      <p:sp>
        <p:nvSpPr>
          <p:cNvPr id="175" name="TextBox 862">
            <a:extLst>
              <a:ext uri="{FF2B5EF4-FFF2-40B4-BE49-F238E27FC236}">
                <a16:creationId xmlns:a16="http://schemas.microsoft.com/office/drawing/2014/main" id="{80CD318E-4E62-43FD-A68B-364C37E3D39B}"/>
              </a:ext>
            </a:extLst>
          </p:cNvPr>
          <p:cNvSpPr txBox="1"/>
          <p:nvPr/>
        </p:nvSpPr>
        <p:spPr>
          <a:xfrm>
            <a:off x="714150" y="1036349"/>
            <a:ext cx="5505160" cy="1961328"/>
          </a:xfrm>
          <a:prstGeom prst="rect">
            <a:avLst/>
          </a:prstGeom>
          <a:noFill/>
        </p:spPr>
        <p:txBody>
          <a:bodyPr/>
          <a:lstStyle>
            <a:defPPr>
              <a:defRPr lang="en-US"/>
            </a:defPPr>
            <a:lvl1pPr indent="0" algn="just" defTabSz="584310">
              <a:spcBef>
                <a:spcPts val="600"/>
              </a:spcBef>
              <a:spcAft>
                <a:spcPts val="600"/>
              </a:spcAft>
              <a:buSzPct val="125000"/>
              <a:buFont typeface="Arial" panose="020B0604020202020204" pitchFamily="34" charset="0"/>
              <a:buNone/>
              <a:defRPr sz="1000" b="0">
                <a:solidFill>
                  <a:srgbClr val="404040"/>
                </a:solidFill>
                <a:effectLst/>
                <a:latin typeface="Trebuchet MS" panose="020B0603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r>
              <a:rPr lang="en-US" dirty="0"/>
              <a:t>In Q1 2023, travel from the Americas amounted to 105.0 thousand, reflecting a further improved decline rate of -21.8% over Q1 2019 and a 4.9% share </a:t>
            </a:r>
            <a:r>
              <a:rPr lang="en-GB" dirty="0">
                <a:solidFill>
                  <a:schemeClr val="tx1">
                    <a:lumMod val="75000"/>
                    <a:lumOff val="25000"/>
                  </a:schemeClr>
                </a:solidFill>
                <a:latin typeface="Segoe UI" panose="020B0502040204020203" pitchFamily="34" charset="0"/>
                <a:cs typeface="Segoe UI" panose="020B0502040204020203" pitchFamily="34" charset="0"/>
              </a:rPr>
              <a:t>‒</a:t>
            </a:r>
            <a:r>
              <a:rPr lang="en-US" dirty="0"/>
              <a:t> almost equal to that of Q1 2019 (5.0%). This recovery is slower than the Americas’ global recovery (-14% vs. Q1 2019, UNWTO) but is equal to Africa’s and similar to Africa Land’s &amp; SA’s average (-21.8%, -21.4% &amp; -21.5% vs. Q1 2019 respectively). As in Q4 2022, the recovery is stunning </a:t>
            </a:r>
            <a:r>
              <a:rPr lang="en-US" i="1" dirty="0"/>
              <a:t>when compared to the previous year.</a:t>
            </a:r>
            <a:r>
              <a:rPr lang="en-US" dirty="0"/>
              <a:t> </a:t>
            </a:r>
            <a:r>
              <a:rPr lang="en-US" i="1" dirty="0"/>
              <a:t>This quarter, results are +135.4% higher than Q1 2022 </a:t>
            </a:r>
            <a:r>
              <a:rPr lang="en-US" dirty="0"/>
              <a:t>when arrivals were -66.8% over Q1 2019. But ,as was also the case in Q4 2022, </a:t>
            </a:r>
            <a:r>
              <a:rPr lang="en-US" i="1" dirty="0"/>
              <a:t>this recovery falls short of Australasia’s year-on-year growth of +244.3%. </a:t>
            </a:r>
            <a:r>
              <a:rPr lang="en-US" dirty="0"/>
              <a:t>USA domination is more striking this quarter, with a 75.3% share brought on by its very low decline (-5.0% vs. Q1 2019). As in Q3-Q4 2022, Canada’s share has improved further (15.0%). Brazil and Argentina continue to lag with high decline rates and high share losses (-72.2% &amp; -83.9% and -8.5% points &amp; -4.4% points vs. Q1 2019 respectively). This quarter, Mexico and Cost Rica have positive growth.</a:t>
            </a:r>
          </a:p>
        </p:txBody>
      </p:sp>
      <p:sp>
        <p:nvSpPr>
          <p:cNvPr id="7" name="Rectangle 7">
            <a:extLst>
              <a:ext uri="{FF2B5EF4-FFF2-40B4-BE49-F238E27FC236}">
                <a16:creationId xmlns:a16="http://schemas.microsoft.com/office/drawing/2014/main" id="{622B1C89-1A9D-E856-AF3F-AB346141027B}"/>
              </a:ext>
            </a:extLst>
          </p:cNvPr>
          <p:cNvSpPr/>
          <p:nvPr/>
        </p:nvSpPr>
        <p:spPr>
          <a:xfrm>
            <a:off x="3609020" y="227475"/>
            <a:ext cx="2389470" cy="72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72000" rIns="36000" bIns="36000" rtlCol="0" anchor="ctr"/>
          <a:lstStyle/>
          <a:p>
            <a:pPr marL="0" marR="0" lvl="0" indent="0" algn="r" defTabSz="718444" rtl="0" eaLnBrk="1" fontAlgn="auto" latinLnBrk="0" hangingPunct="1">
              <a:lnSpc>
                <a:spcPct val="80000"/>
              </a:lnSpc>
              <a:spcBef>
                <a:spcPts val="0"/>
              </a:spcBef>
              <a:spcAft>
                <a:spcPts val="0"/>
              </a:spcAft>
              <a:buClrTx/>
              <a:buSzTx/>
              <a:buFontTx/>
              <a:buNone/>
              <a:tabLst/>
              <a:defRPr/>
            </a:pPr>
            <a:r>
              <a:rPr lang="en-ZA" sz="2400" dirty="0">
                <a:solidFill>
                  <a:srgbClr val="E3DED1">
                    <a:lumMod val="25000"/>
                  </a:srgbClr>
                </a:solidFill>
                <a:latin typeface="Source Sans Pro Black" panose="020B0803030403020204" pitchFamily="34" charset="0"/>
                <a:sym typeface="Wingdings" panose="05000000000000000000" pitchFamily="2" charset="2"/>
              </a:rPr>
              <a:t> 105 K		-21.8%</a:t>
            </a:r>
            <a:endParaRPr kumimoji="0" lang="en-ZA" sz="2400" b="0" i="0" u="none" strike="noStrike" kern="1200" cap="none" spc="0" normalizeH="0" baseline="0" noProof="0" dirty="0">
              <a:ln>
                <a:noFill/>
              </a:ln>
              <a:solidFill>
                <a:srgbClr val="E3DED1">
                  <a:lumMod val="25000"/>
                </a:srgbClr>
              </a:solidFill>
              <a:effectLst/>
              <a:uLnTx/>
              <a:uFillTx/>
              <a:latin typeface="Source Sans Pro SemiBold" panose="020B0603030403020204" pitchFamily="34" charset="0"/>
            </a:endParaRPr>
          </a:p>
        </p:txBody>
      </p:sp>
      <p:sp>
        <p:nvSpPr>
          <p:cNvPr id="9" name="Isosceles Triangle 12">
            <a:extLst>
              <a:ext uri="{FF2B5EF4-FFF2-40B4-BE49-F238E27FC236}">
                <a16:creationId xmlns:a16="http://schemas.microsoft.com/office/drawing/2014/main" id="{2E1C57CC-552E-6BB7-2887-C483E0FDBF65}"/>
              </a:ext>
            </a:extLst>
          </p:cNvPr>
          <p:cNvSpPr/>
          <p:nvPr/>
        </p:nvSpPr>
        <p:spPr>
          <a:xfrm rot="10800000">
            <a:off x="6039290" y="550370"/>
            <a:ext cx="86085" cy="74211"/>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IN" sz="1414" b="0" i="0" u="none" strike="noStrike" kern="1200" cap="none" spc="0" normalizeH="0" baseline="0" noProof="0" dirty="0">
              <a:ln>
                <a:noFill/>
              </a:ln>
              <a:solidFill>
                <a:prstClr val="white"/>
              </a:solidFill>
              <a:effectLst/>
              <a:highlight>
                <a:srgbClr val="FFFF00"/>
              </a:highlight>
              <a:uLnTx/>
              <a:uFillTx/>
              <a:latin typeface="Calibri"/>
              <a:ea typeface="+mn-ea"/>
              <a:cs typeface="+mn-cs"/>
            </a:endParaRPr>
          </a:p>
        </p:txBody>
      </p:sp>
      <p:pic>
        <p:nvPicPr>
          <p:cNvPr id="13" name="תמונה 12">
            <a:extLst>
              <a:ext uri="{FF2B5EF4-FFF2-40B4-BE49-F238E27FC236}">
                <a16:creationId xmlns:a16="http://schemas.microsoft.com/office/drawing/2014/main" id="{F09627B2-ECFF-0C5C-6395-5762FD54AF9F}"/>
              </a:ext>
            </a:extLst>
          </p:cNvPr>
          <p:cNvPicPr>
            <a:picLocks noChangeAspect="1"/>
          </p:cNvPicPr>
          <p:nvPr/>
        </p:nvPicPr>
        <p:blipFill rotWithShape="1">
          <a:blip r:embed="rId6"/>
          <a:srcRect l="95025" t="2515" r="1260" b="87252"/>
          <a:stretch/>
        </p:blipFill>
        <p:spPr>
          <a:xfrm>
            <a:off x="5895386" y="3016559"/>
            <a:ext cx="200577" cy="361266"/>
          </a:xfrm>
          <a:prstGeom prst="rect">
            <a:avLst/>
          </a:prstGeom>
        </p:spPr>
      </p:pic>
      <p:sp>
        <p:nvSpPr>
          <p:cNvPr id="3" name="תיבת טקסט 2">
            <a:extLst>
              <a:ext uri="{FF2B5EF4-FFF2-40B4-BE49-F238E27FC236}">
                <a16:creationId xmlns:a16="http://schemas.microsoft.com/office/drawing/2014/main" id="{B7D74F1C-9785-013A-D2B0-EB9DC7EE4306}"/>
              </a:ext>
            </a:extLst>
          </p:cNvPr>
          <p:cNvSpPr txBox="1"/>
          <p:nvPr/>
        </p:nvSpPr>
        <p:spPr>
          <a:xfrm>
            <a:off x="4885411" y="672449"/>
            <a:ext cx="1378904" cy="246221"/>
          </a:xfrm>
          <a:prstGeom prst="rect">
            <a:avLst/>
          </a:prstGeom>
          <a:noFill/>
        </p:spPr>
        <p:txBody>
          <a:bodyPr/>
          <a:lstStyle>
            <a:defPPr>
              <a:defRPr lang="en-US"/>
            </a:defPPr>
            <a:lvl1pPr indent="0" algn="just" defTabSz="584310">
              <a:spcBef>
                <a:spcPts val="0"/>
              </a:spcBef>
              <a:spcAft>
                <a:spcPts val="0"/>
              </a:spcAft>
              <a:buSzPct val="125000"/>
              <a:buFont typeface="Arial" panose="020B0604020202020204" pitchFamily="34" charset="0"/>
              <a:buNone/>
              <a:defRPr sz="1000">
                <a:solidFill>
                  <a:schemeClr val="tx1">
                    <a:lumMod val="75000"/>
                    <a:lumOff val="25000"/>
                  </a:schemeClr>
                </a:solidFill>
                <a:effectLst/>
                <a:highlight>
                  <a:srgbClr val="FFFF00"/>
                </a:highlight>
                <a:latin typeface="Trebuchet MS" panose="020B0603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pPr algn="ctr"/>
            <a:r>
              <a:rPr lang="en-US" sz="800" dirty="0">
                <a:highlight>
                  <a:srgbClr val="FFFFFF"/>
                </a:highlight>
              </a:rPr>
              <a:t>Q1 2023 over Q1 2019</a:t>
            </a:r>
            <a:endParaRPr lang="he-IL" sz="800" dirty="0">
              <a:highlight>
                <a:srgbClr val="FFFFFF"/>
              </a:highlight>
            </a:endParaRPr>
          </a:p>
        </p:txBody>
      </p:sp>
      <p:sp>
        <p:nvSpPr>
          <p:cNvPr id="4" name="TextBox 76">
            <a:extLst>
              <a:ext uri="{FF2B5EF4-FFF2-40B4-BE49-F238E27FC236}">
                <a16:creationId xmlns:a16="http://schemas.microsoft.com/office/drawing/2014/main" id="{8B87AFA0-CDFA-D0C6-810B-E4AAE78F7384}"/>
              </a:ext>
            </a:extLst>
          </p:cNvPr>
          <p:cNvSpPr txBox="1"/>
          <p:nvPr/>
        </p:nvSpPr>
        <p:spPr>
          <a:xfrm>
            <a:off x="5415753" y="9585227"/>
            <a:ext cx="38472" cy="153888"/>
          </a:xfrm>
          <a:prstGeom prst="rect">
            <a:avLst/>
          </a:prstGeom>
          <a:noFill/>
          <a:ln>
            <a:noFill/>
          </a:ln>
        </p:spPr>
        <p:txBody>
          <a:bodyPr wrap="none" lIns="0" tIns="0" rIns="0" bIns="0" rtlCol="0" anchor="t">
            <a:spAutoFit/>
          </a:bodyPr>
          <a:lstStyle/>
          <a:p>
            <a:pPr algn="r"/>
            <a:r>
              <a:rPr lang="en-US" sz="1000" b="1" dirty="0">
                <a:solidFill>
                  <a:srgbClr val="404040"/>
                </a:solidFill>
                <a:highlight>
                  <a:srgbClr val="FFFF00"/>
                </a:highlight>
                <a:latin typeface="Trebuchet MS" panose="020B0603020202020204" pitchFamily="34" charset="0"/>
                <a:cs typeface="Arial" panose="020B0604020202020204" pitchFamily="34" charset="0"/>
              </a:rPr>
              <a:t> </a:t>
            </a:r>
            <a:endParaRPr lang="en-ZA" sz="1000" dirty="0">
              <a:solidFill>
                <a:srgbClr val="404040"/>
              </a:solidFill>
              <a:highlight>
                <a:srgbClr val="FFFF00"/>
              </a:highlight>
              <a:latin typeface="Trebuchet MS" panose="020B0603020202020204" pitchFamily="34" charset="0"/>
              <a:cs typeface="Arial" panose="020B0604020202020204" pitchFamily="34" charset="0"/>
            </a:endParaRPr>
          </a:p>
        </p:txBody>
      </p:sp>
      <p:sp>
        <p:nvSpPr>
          <p:cNvPr id="5" name="TextBox 76">
            <a:extLst>
              <a:ext uri="{FF2B5EF4-FFF2-40B4-BE49-F238E27FC236}">
                <a16:creationId xmlns:a16="http://schemas.microsoft.com/office/drawing/2014/main" id="{2D8AF1B6-9E51-B97F-FC37-B93CA4653098}"/>
              </a:ext>
            </a:extLst>
          </p:cNvPr>
          <p:cNvSpPr txBox="1"/>
          <p:nvPr/>
        </p:nvSpPr>
        <p:spPr>
          <a:xfrm>
            <a:off x="2257837" y="9585227"/>
            <a:ext cx="3196388"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124836366"/>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תמונה 8">
            <a:extLst>
              <a:ext uri="{FF2B5EF4-FFF2-40B4-BE49-F238E27FC236}">
                <a16:creationId xmlns:a16="http://schemas.microsoft.com/office/drawing/2014/main" id="{006F190D-0FED-891F-A756-09D77214E3F8}"/>
              </a:ext>
            </a:extLst>
          </p:cNvPr>
          <p:cNvPicPr>
            <a:picLocks noChangeAspect="1"/>
          </p:cNvPicPr>
          <p:nvPr/>
        </p:nvPicPr>
        <p:blipFill>
          <a:blip r:embed="rId2"/>
          <a:stretch>
            <a:fillRect/>
          </a:stretch>
        </p:blipFill>
        <p:spPr>
          <a:xfrm>
            <a:off x="755020" y="6798314"/>
            <a:ext cx="5400000" cy="2572038"/>
          </a:xfrm>
          <a:prstGeom prst="rect">
            <a:avLst/>
          </a:prstGeom>
        </p:spPr>
      </p:pic>
      <p:pic>
        <p:nvPicPr>
          <p:cNvPr id="10" name="תמונה 9">
            <a:extLst>
              <a:ext uri="{FF2B5EF4-FFF2-40B4-BE49-F238E27FC236}">
                <a16:creationId xmlns:a16="http://schemas.microsoft.com/office/drawing/2014/main" id="{C12983FD-54D6-D61F-091D-D42183FDABA7}"/>
              </a:ext>
            </a:extLst>
          </p:cNvPr>
          <p:cNvPicPr>
            <a:picLocks noChangeAspect="1"/>
          </p:cNvPicPr>
          <p:nvPr/>
        </p:nvPicPr>
        <p:blipFill>
          <a:blip r:embed="rId3"/>
          <a:stretch>
            <a:fillRect/>
          </a:stretch>
        </p:blipFill>
        <p:spPr>
          <a:xfrm>
            <a:off x="755020" y="2952672"/>
            <a:ext cx="5400000" cy="3530498"/>
          </a:xfrm>
          <a:prstGeom prst="rect">
            <a:avLst/>
          </a:prstGeom>
        </p:spPr>
      </p:pic>
      <p:pic>
        <p:nvPicPr>
          <p:cNvPr id="16" name="תמונה 15">
            <a:extLst>
              <a:ext uri="{FF2B5EF4-FFF2-40B4-BE49-F238E27FC236}">
                <a16:creationId xmlns:a16="http://schemas.microsoft.com/office/drawing/2014/main" id="{7B1D5180-0DEB-DF89-03D8-783272E1CF27}"/>
              </a:ext>
            </a:extLst>
          </p:cNvPr>
          <p:cNvPicPr>
            <a:picLocks noChangeAspect="1"/>
          </p:cNvPicPr>
          <p:nvPr/>
        </p:nvPicPr>
        <p:blipFill>
          <a:blip r:embed="rId4"/>
          <a:stretch>
            <a:fillRect/>
          </a:stretch>
        </p:blipFill>
        <p:spPr>
          <a:xfrm>
            <a:off x="4824155" y="2957540"/>
            <a:ext cx="1080000" cy="705609"/>
          </a:xfrm>
          <a:prstGeom prst="rect">
            <a:avLst/>
          </a:prstGeom>
        </p:spPr>
      </p:pic>
      <p:sp>
        <p:nvSpPr>
          <p:cNvPr id="50" name="TextBox 862">
            <a:extLst>
              <a:ext uri="{FF2B5EF4-FFF2-40B4-BE49-F238E27FC236}">
                <a16:creationId xmlns:a16="http://schemas.microsoft.com/office/drawing/2014/main" id="{29FCA333-65DE-4A34-8D7C-13AC896B240F}"/>
              </a:ext>
            </a:extLst>
          </p:cNvPr>
          <p:cNvSpPr txBox="1"/>
          <p:nvPr/>
        </p:nvSpPr>
        <p:spPr>
          <a:xfrm>
            <a:off x="714150" y="1036349"/>
            <a:ext cx="5505160" cy="1843974"/>
          </a:xfrm>
          <a:prstGeom prst="rect">
            <a:avLst/>
          </a:prstGeom>
          <a:noFill/>
        </p:spPr>
        <p:txBody>
          <a:bodyPr/>
          <a:lstStyle>
            <a:defPPr>
              <a:defRPr lang="en-US"/>
            </a:defPPr>
            <a:lvl1pPr indent="0" algn="just" defTabSz="584310">
              <a:spcBef>
                <a:spcPts val="600"/>
              </a:spcBef>
              <a:spcAft>
                <a:spcPts val="600"/>
              </a:spcAft>
              <a:buSzPct val="125000"/>
              <a:buFont typeface="Arial" panose="020B0604020202020204" pitchFamily="34" charset="0"/>
              <a:buNone/>
              <a:defRPr sz="1000" b="0">
                <a:solidFill>
                  <a:srgbClr val="404040"/>
                </a:solidFill>
                <a:effectLst/>
                <a:latin typeface="Trebuchet MS" panose="020B0603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r>
              <a:rPr lang="en-GB" dirty="0">
                <a:solidFill>
                  <a:schemeClr val="tx1">
                    <a:lumMod val="75000"/>
                    <a:lumOff val="25000"/>
                  </a:schemeClr>
                </a:solidFill>
                <a:highlight>
                  <a:srgbClr val="FFFFFF"/>
                </a:highlight>
              </a:rPr>
              <a:t>Asia arrivals continue to slowly recover and are -47.4% lower than Q1 2019, amounting to 39.7 thousand and a diluted 1.9% share (-1% point vs. Q1 2019). This is in line with Asia’s global recovery (-46% vs. Q1 2019, UNWTO). A</a:t>
            </a:r>
            <a:r>
              <a:rPr lang="en-GB" i="1" dirty="0">
                <a:solidFill>
                  <a:schemeClr val="tx1">
                    <a:lumMod val="75000"/>
                    <a:lumOff val="25000"/>
                  </a:schemeClr>
                </a:solidFill>
                <a:highlight>
                  <a:srgbClr val="FFFFFF"/>
                </a:highlight>
              </a:rPr>
              <a:t> year-on-year comparison reveals a much more marked recovery with Q1 2023 representing more than double of Q1 2021’s results (+121.5%)</a:t>
            </a:r>
            <a:r>
              <a:rPr lang="en-GB" dirty="0">
                <a:solidFill>
                  <a:schemeClr val="tx1">
                    <a:lumMod val="75000"/>
                    <a:lumOff val="25000"/>
                  </a:schemeClr>
                </a:solidFill>
                <a:highlight>
                  <a:srgbClr val="FFFFFF"/>
                </a:highlight>
              </a:rPr>
              <a:t>. </a:t>
            </a:r>
            <a:r>
              <a:rPr lang="en-GB" i="1" dirty="0">
                <a:solidFill>
                  <a:schemeClr val="tx1">
                    <a:lumMod val="75000"/>
                    <a:lumOff val="25000"/>
                  </a:schemeClr>
                </a:solidFill>
                <a:highlight>
                  <a:srgbClr val="FFFFFF"/>
                </a:highlight>
              </a:rPr>
              <a:t>T</a:t>
            </a:r>
            <a:r>
              <a:rPr lang="en-US" i="1" dirty="0">
                <a:solidFill>
                  <a:schemeClr val="tx1">
                    <a:lumMod val="75000"/>
                    <a:lumOff val="25000"/>
                  </a:schemeClr>
                </a:solidFill>
                <a:highlight>
                  <a:srgbClr val="FFFFFF"/>
                </a:highlight>
              </a:rPr>
              <a:t>his is the third highest year-on-year regional growth rate. </a:t>
            </a:r>
            <a:r>
              <a:rPr lang="en-US" dirty="0">
                <a:solidFill>
                  <a:schemeClr val="tx1">
                    <a:lumMod val="75000"/>
                    <a:lumOff val="25000"/>
                  </a:schemeClr>
                </a:solidFill>
                <a:highlight>
                  <a:srgbClr val="FFFFFF"/>
                </a:highlight>
              </a:rPr>
              <a:t>Country-level analysis reveals that the highest growth rates emanate from the Indian subcontinent with India itself in the lead in terms of share gains, followed by Bangladesh and Pakistan (+14.0%, +3.1%, &amp; +2.9% points vs. Q1 2019) although Bangladesh is the only country in the region to exhibit an extremely positive growth rate (+32.5% vs. Q1 2019). Asia-pacific countries, on the other hand, are very slow to recover, with China in the inverse lead, followed by Japan and South Korea, with all three showing high negative growth rates and substantial share losses (-76.4%, -66.8%, &amp; -62.0% and -18.8%, -3.4%, &amp; -2.5% points vs. Q1 2019 respectively).</a:t>
            </a:r>
          </a:p>
        </p:txBody>
      </p:sp>
      <p:grpSp>
        <p:nvGrpSpPr>
          <p:cNvPr id="3" name="קבוצה 2">
            <a:extLst>
              <a:ext uri="{FF2B5EF4-FFF2-40B4-BE49-F238E27FC236}">
                <a16:creationId xmlns:a16="http://schemas.microsoft.com/office/drawing/2014/main" id="{A4A101B3-15B1-9036-7E08-224F743C93A0}"/>
              </a:ext>
            </a:extLst>
          </p:cNvPr>
          <p:cNvGrpSpPr/>
          <p:nvPr/>
        </p:nvGrpSpPr>
        <p:grpSpPr>
          <a:xfrm>
            <a:off x="6718" y="13059"/>
            <a:ext cx="6856820" cy="1279411"/>
            <a:chOff x="6718" y="13059"/>
            <a:chExt cx="6856820" cy="1279411"/>
          </a:xfrm>
        </p:grpSpPr>
        <p:sp>
          <p:nvSpPr>
            <p:cNvPr id="94" name="Rectangle 1">
              <a:extLst>
                <a:ext uri="{FF2B5EF4-FFF2-40B4-BE49-F238E27FC236}">
                  <a16:creationId xmlns:a16="http://schemas.microsoft.com/office/drawing/2014/main" id="{6591C712-E952-4C5E-82AD-3F5C9F26859E}"/>
                </a:ext>
              </a:extLst>
            </p:cNvPr>
            <p:cNvSpPr/>
            <p:nvPr/>
          </p:nvSpPr>
          <p:spPr>
            <a:xfrm>
              <a:off x="6718" y="470546"/>
              <a:ext cx="576000" cy="23385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IN" sz="1414" b="0" i="0" u="sng" strike="noStrike" kern="1200" cap="none" spc="0" normalizeH="0" baseline="0" noProof="0" dirty="0">
                <a:ln>
                  <a:noFill/>
                </a:ln>
                <a:solidFill>
                  <a:prstClr val="white"/>
                </a:solidFill>
                <a:effectLst/>
                <a:highlight>
                  <a:srgbClr val="FFFF00"/>
                </a:highlight>
                <a:uLnTx/>
                <a:uFillTx/>
                <a:latin typeface="Calibri"/>
                <a:ea typeface="+mn-ea"/>
                <a:cs typeface="+mn-cs"/>
              </a:endParaRPr>
            </a:p>
          </p:txBody>
        </p:sp>
        <p:sp>
          <p:nvSpPr>
            <p:cNvPr id="95" name="TextBox 4">
              <a:extLst>
                <a:ext uri="{FF2B5EF4-FFF2-40B4-BE49-F238E27FC236}">
                  <a16:creationId xmlns:a16="http://schemas.microsoft.com/office/drawing/2014/main" id="{4483AADC-E9F4-468B-9EFB-CD8C077E0C7E}"/>
                </a:ext>
              </a:extLst>
            </p:cNvPr>
            <p:cNvSpPr txBox="1"/>
            <p:nvPr/>
          </p:nvSpPr>
          <p:spPr>
            <a:xfrm>
              <a:off x="728700" y="325865"/>
              <a:ext cx="4770530" cy="523220"/>
            </a:xfrm>
            <a:prstGeom prst="rect">
              <a:avLst/>
            </a:prstGeom>
            <a:noFill/>
          </p:spPr>
          <p:txBody>
            <a:bodyPr wrap="square" lIns="0" rIns="0" rtlCol="0">
              <a:spAutoFit/>
            </a:bodyPr>
            <a:lstStyle>
              <a:defPPr>
                <a:defRPr lang="en-US"/>
              </a:defPPr>
              <a:lvl1pPr>
                <a:defRPr sz="2800" b="1" kern="0">
                  <a:solidFill>
                    <a:schemeClr val="tx1">
                      <a:lumMod val="75000"/>
                      <a:lumOff val="25000"/>
                    </a:schemeClr>
                  </a:solidFill>
                  <a:latin typeface="Bebas Neue Bold" panose="020B0606020202050201" pitchFamily="34" charset="0"/>
                  <a:cs typeface="Arial" panose="020B0604020202020204" pitchFamily="34" charset="0"/>
                </a:defRPr>
              </a:lvl1pPr>
            </a:lstStyle>
            <a:p>
              <a:r>
                <a:rPr lang="en-ZA" dirty="0"/>
                <a:t>ASIA ARRIVALS</a:t>
              </a:r>
            </a:p>
          </p:txBody>
        </p:sp>
        <p:grpSp>
          <p:nvGrpSpPr>
            <p:cNvPr id="96" name="Group 207">
              <a:extLst>
                <a:ext uri="{FF2B5EF4-FFF2-40B4-BE49-F238E27FC236}">
                  <a16:creationId xmlns:a16="http://schemas.microsoft.com/office/drawing/2014/main" id="{2E9A4DC6-8B03-47FE-9FD4-B97E43AB1638}"/>
                </a:ext>
              </a:extLst>
            </p:cNvPr>
            <p:cNvGrpSpPr/>
            <p:nvPr/>
          </p:nvGrpSpPr>
          <p:grpSpPr>
            <a:xfrm rot="16200000">
              <a:off x="6081739" y="510671"/>
              <a:ext cx="1279411" cy="284187"/>
              <a:chOff x="-1768098" y="1682693"/>
              <a:chExt cx="10577544" cy="2349518"/>
            </a:xfrm>
          </p:grpSpPr>
          <p:sp>
            <p:nvSpPr>
              <p:cNvPr id="97" name="Freeform 5">
                <a:extLst>
                  <a:ext uri="{FF2B5EF4-FFF2-40B4-BE49-F238E27FC236}">
                    <a16:creationId xmlns:a16="http://schemas.microsoft.com/office/drawing/2014/main" id="{25A119DA-A1C1-4A4B-BCAC-29214D272287}"/>
                  </a:ext>
                </a:extLst>
              </p:cNvPr>
              <p:cNvSpPr>
                <a:spLocks/>
              </p:cNvSpPr>
              <p:nvPr/>
            </p:nvSpPr>
            <p:spPr bwMode="auto">
              <a:xfrm>
                <a:off x="4837440" y="2043889"/>
                <a:ext cx="3972006" cy="1988322"/>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E3010F"/>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98" name="Freeform 5">
                <a:extLst>
                  <a:ext uri="{FF2B5EF4-FFF2-40B4-BE49-F238E27FC236}">
                    <a16:creationId xmlns:a16="http://schemas.microsoft.com/office/drawing/2014/main" id="{98325842-7BA6-4BE4-A32B-ECEB35974DA9}"/>
                  </a:ext>
                </a:extLst>
              </p:cNvPr>
              <p:cNvSpPr>
                <a:spLocks/>
              </p:cNvSpPr>
              <p:nvPr/>
            </p:nvSpPr>
            <p:spPr bwMode="auto">
              <a:xfrm>
                <a:off x="3357940" y="1989081"/>
                <a:ext cx="4081463" cy="2043113"/>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99" name="Freeform 6">
                <a:extLst>
                  <a:ext uri="{FF2B5EF4-FFF2-40B4-BE49-F238E27FC236}">
                    <a16:creationId xmlns:a16="http://schemas.microsoft.com/office/drawing/2014/main" id="{3C320867-2C0D-4C3A-8704-E7530DB15214}"/>
                  </a:ext>
                </a:extLst>
              </p:cNvPr>
              <p:cNvSpPr>
                <a:spLocks/>
              </p:cNvSpPr>
              <p:nvPr/>
            </p:nvSpPr>
            <p:spPr bwMode="auto">
              <a:xfrm>
                <a:off x="1652965" y="1822393"/>
                <a:ext cx="4418013" cy="2209800"/>
              </a:xfrm>
              <a:custGeom>
                <a:avLst/>
                <a:gdLst>
                  <a:gd name="T0" fmla="*/ 1392 w 2783"/>
                  <a:gd name="T1" fmla="*/ 0 h 1392"/>
                  <a:gd name="T2" fmla="*/ 2783 w 2783"/>
                  <a:gd name="T3" fmla="*/ 1392 h 1392"/>
                  <a:gd name="T4" fmla="*/ 1983 w 2783"/>
                  <a:gd name="T5" fmla="*/ 1392 h 1392"/>
                  <a:gd name="T6" fmla="*/ 1392 w 2783"/>
                  <a:gd name="T7" fmla="*/ 800 h 1392"/>
                  <a:gd name="T8" fmla="*/ 800 w 2783"/>
                  <a:gd name="T9" fmla="*/ 1392 h 1392"/>
                  <a:gd name="T10" fmla="*/ 0 w 2783"/>
                  <a:gd name="T11" fmla="*/ 1392 h 1392"/>
                  <a:gd name="T12" fmla="*/ 1392 w 2783"/>
                  <a:gd name="T13" fmla="*/ 0 h 1392"/>
                  <a:gd name="T14" fmla="*/ 1392 w 2783"/>
                  <a:gd name="T15" fmla="*/ 0 h 13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83" h="1392">
                    <a:moveTo>
                      <a:pt x="1392" y="0"/>
                    </a:moveTo>
                    <a:lnTo>
                      <a:pt x="2783" y="1392"/>
                    </a:lnTo>
                    <a:lnTo>
                      <a:pt x="1983" y="1392"/>
                    </a:lnTo>
                    <a:lnTo>
                      <a:pt x="1392" y="800"/>
                    </a:lnTo>
                    <a:lnTo>
                      <a:pt x="800" y="1392"/>
                    </a:lnTo>
                    <a:lnTo>
                      <a:pt x="0" y="1392"/>
                    </a:lnTo>
                    <a:lnTo>
                      <a:pt x="1392" y="0"/>
                    </a:lnTo>
                    <a:lnTo>
                      <a:pt x="1392" y="0"/>
                    </a:lnTo>
                    <a:close/>
                  </a:path>
                </a:pathLst>
              </a:custGeom>
              <a:solidFill>
                <a:srgbClr val="07141A"/>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100" name="Freeform 7">
                <a:extLst>
                  <a:ext uri="{FF2B5EF4-FFF2-40B4-BE49-F238E27FC236}">
                    <a16:creationId xmlns:a16="http://schemas.microsoft.com/office/drawing/2014/main" id="{347E7147-07B8-44EB-81F9-A4E7BF081036}"/>
                  </a:ext>
                </a:extLst>
              </p:cNvPr>
              <p:cNvSpPr>
                <a:spLocks/>
              </p:cNvSpPr>
              <p:nvPr/>
            </p:nvSpPr>
            <p:spPr bwMode="auto">
              <a:xfrm>
                <a:off x="-45660" y="1741431"/>
                <a:ext cx="4578350" cy="2290763"/>
              </a:xfrm>
              <a:custGeom>
                <a:avLst/>
                <a:gdLst>
                  <a:gd name="T0" fmla="*/ 1442 w 2884"/>
                  <a:gd name="T1" fmla="*/ 0 h 1443"/>
                  <a:gd name="T2" fmla="*/ 2884 w 2884"/>
                  <a:gd name="T3" fmla="*/ 1443 h 1443"/>
                  <a:gd name="T4" fmla="*/ 2055 w 2884"/>
                  <a:gd name="T5" fmla="*/ 1443 h 1443"/>
                  <a:gd name="T6" fmla="*/ 1442 w 2884"/>
                  <a:gd name="T7" fmla="*/ 829 h 1443"/>
                  <a:gd name="T8" fmla="*/ 829 w 2884"/>
                  <a:gd name="T9" fmla="*/ 1443 h 1443"/>
                  <a:gd name="T10" fmla="*/ 0 w 2884"/>
                  <a:gd name="T11" fmla="*/ 1443 h 1443"/>
                  <a:gd name="T12" fmla="*/ 1442 w 2884"/>
                  <a:gd name="T13" fmla="*/ 0 h 1443"/>
                  <a:gd name="T14" fmla="*/ 1442 w 2884"/>
                  <a:gd name="T15" fmla="*/ 0 h 14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4" h="1443">
                    <a:moveTo>
                      <a:pt x="1442" y="0"/>
                    </a:moveTo>
                    <a:lnTo>
                      <a:pt x="2884" y="1443"/>
                    </a:lnTo>
                    <a:lnTo>
                      <a:pt x="2055" y="1443"/>
                    </a:lnTo>
                    <a:lnTo>
                      <a:pt x="1442" y="829"/>
                    </a:lnTo>
                    <a:lnTo>
                      <a:pt x="829" y="1443"/>
                    </a:lnTo>
                    <a:lnTo>
                      <a:pt x="0" y="1443"/>
                    </a:lnTo>
                    <a:lnTo>
                      <a:pt x="1442" y="0"/>
                    </a:lnTo>
                    <a:lnTo>
                      <a:pt x="1442" y="0"/>
                    </a:lnTo>
                    <a:close/>
                  </a:path>
                </a:pathLst>
              </a:custGeom>
              <a:solidFill>
                <a:srgbClr val="008A3B"/>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101" name="Freeform 8">
                <a:extLst>
                  <a:ext uri="{FF2B5EF4-FFF2-40B4-BE49-F238E27FC236}">
                    <a16:creationId xmlns:a16="http://schemas.microsoft.com/office/drawing/2014/main" id="{2A3AE557-C22D-4FD6-AFCE-0B962EAB8DE8}"/>
                  </a:ext>
                </a:extLst>
              </p:cNvPr>
              <p:cNvSpPr>
                <a:spLocks/>
              </p:cNvSpPr>
              <p:nvPr/>
            </p:nvSpPr>
            <p:spPr bwMode="auto">
              <a:xfrm>
                <a:off x="-1768098" y="1682693"/>
                <a:ext cx="4695825" cy="2349500"/>
              </a:xfrm>
              <a:custGeom>
                <a:avLst/>
                <a:gdLst>
                  <a:gd name="T0" fmla="*/ 1479 w 2958"/>
                  <a:gd name="T1" fmla="*/ 0 h 1480"/>
                  <a:gd name="T2" fmla="*/ 2958 w 2958"/>
                  <a:gd name="T3" fmla="*/ 1480 h 1480"/>
                  <a:gd name="T4" fmla="*/ 2108 w 2958"/>
                  <a:gd name="T5" fmla="*/ 1480 h 1480"/>
                  <a:gd name="T6" fmla="*/ 1479 w 2958"/>
                  <a:gd name="T7" fmla="*/ 851 h 1480"/>
                  <a:gd name="T8" fmla="*/ 850 w 2958"/>
                  <a:gd name="T9" fmla="*/ 1480 h 1480"/>
                  <a:gd name="T10" fmla="*/ 0 w 2958"/>
                  <a:gd name="T11" fmla="*/ 1480 h 1480"/>
                  <a:gd name="T12" fmla="*/ 1479 w 2958"/>
                  <a:gd name="T13" fmla="*/ 0 h 1480"/>
                  <a:gd name="T14" fmla="*/ 1479 w 2958"/>
                  <a:gd name="T15" fmla="*/ 0 h 14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58" h="1480">
                    <a:moveTo>
                      <a:pt x="1479" y="0"/>
                    </a:moveTo>
                    <a:lnTo>
                      <a:pt x="2958" y="1480"/>
                    </a:lnTo>
                    <a:lnTo>
                      <a:pt x="2108" y="1480"/>
                    </a:lnTo>
                    <a:lnTo>
                      <a:pt x="1479" y="851"/>
                    </a:lnTo>
                    <a:lnTo>
                      <a:pt x="850" y="1480"/>
                    </a:lnTo>
                    <a:lnTo>
                      <a:pt x="0" y="1480"/>
                    </a:lnTo>
                    <a:lnTo>
                      <a:pt x="1479" y="0"/>
                    </a:lnTo>
                    <a:lnTo>
                      <a:pt x="1479" y="0"/>
                    </a:lnTo>
                    <a:close/>
                  </a:path>
                </a:pathLst>
              </a:custGeom>
              <a:solidFill>
                <a:srgbClr val="0D3C89"/>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grpSp>
      </p:grpSp>
      <p:sp>
        <p:nvSpPr>
          <p:cNvPr id="27" name="תיבת טקסט 26">
            <a:extLst>
              <a:ext uri="{FF2B5EF4-FFF2-40B4-BE49-F238E27FC236}">
                <a16:creationId xmlns:a16="http://schemas.microsoft.com/office/drawing/2014/main" id="{B58D19AA-E931-B3AB-45B6-370A9FC8192D}"/>
              </a:ext>
            </a:extLst>
          </p:cNvPr>
          <p:cNvSpPr txBox="1"/>
          <p:nvPr/>
        </p:nvSpPr>
        <p:spPr>
          <a:xfrm>
            <a:off x="702820" y="6553209"/>
            <a:ext cx="5504400" cy="246221"/>
          </a:xfrm>
          <a:prstGeom prst="rect">
            <a:avLst/>
          </a:prstGeom>
          <a:noFill/>
        </p:spPr>
        <p:txBody>
          <a:bodyPr wrap="square" rtlCol="1">
            <a:spAutoFit/>
          </a:bodyPr>
          <a:lstStyle>
            <a:defPPr>
              <a:defRPr lang="en-US"/>
            </a:defPPr>
            <a:lvl1pPr algn="ctr">
              <a:defRPr sz="1000" b="1">
                <a:solidFill>
                  <a:srgbClr val="404040"/>
                </a:solidFill>
                <a:latin typeface="Trebuchet MS" panose="020B0603020202020204" pitchFamily="34" charset="0"/>
              </a:defRPr>
            </a:lvl1pPr>
          </a:lstStyle>
          <a:p>
            <a:r>
              <a:rPr lang="en-US" dirty="0"/>
              <a:t>Asia Tourist Arrivals by </a:t>
            </a:r>
            <a:r>
              <a:rPr lang="en-US" sz="1000" b="1" dirty="0">
                <a:solidFill>
                  <a:srgbClr val="404040"/>
                </a:solidFill>
              </a:rPr>
              <a:t>Top 10 Markets Q1 2023</a:t>
            </a:r>
            <a:endParaRPr lang="en-US" dirty="0"/>
          </a:p>
        </p:txBody>
      </p:sp>
      <p:sp>
        <p:nvSpPr>
          <p:cNvPr id="2" name="Rectangle 7">
            <a:extLst>
              <a:ext uri="{FF2B5EF4-FFF2-40B4-BE49-F238E27FC236}">
                <a16:creationId xmlns:a16="http://schemas.microsoft.com/office/drawing/2014/main" id="{68C1B12C-EF64-169E-BE8A-1B7797E0A730}"/>
              </a:ext>
            </a:extLst>
          </p:cNvPr>
          <p:cNvSpPr/>
          <p:nvPr/>
        </p:nvSpPr>
        <p:spPr>
          <a:xfrm>
            <a:off x="3609020" y="227475"/>
            <a:ext cx="2389470" cy="72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72000" rIns="36000" bIns="36000" rtlCol="0" anchor="ctr"/>
          <a:lstStyle/>
          <a:p>
            <a:pPr marL="0" marR="0" lvl="0" indent="0" algn="r" defTabSz="718444" rtl="0" eaLnBrk="1" fontAlgn="auto" latinLnBrk="0" hangingPunct="1">
              <a:lnSpc>
                <a:spcPct val="80000"/>
              </a:lnSpc>
              <a:spcBef>
                <a:spcPts val="0"/>
              </a:spcBef>
              <a:spcAft>
                <a:spcPts val="0"/>
              </a:spcAft>
              <a:buClrTx/>
              <a:buSzTx/>
              <a:buFontTx/>
              <a:buNone/>
              <a:tabLst/>
              <a:defRPr/>
            </a:pPr>
            <a:r>
              <a:rPr lang="en-ZA" sz="2400" dirty="0">
                <a:solidFill>
                  <a:srgbClr val="E3DED1">
                    <a:lumMod val="25000"/>
                  </a:srgbClr>
                </a:solidFill>
                <a:latin typeface="Source Sans Pro Black" panose="020B0803030403020204" pitchFamily="34" charset="0"/>
                <a:sym typeface="Wingdings" panose="05000000000000000000" pitchFamily="2" charset="2"/>
              </a:rPr>
              <a:t>40 K		-47.4%</a:t>
            </a:r>
            <a:endParaRPr kumimoji="0" lang="en-ZA" sz="2400" b="0" i="0" u="none" strike="noStrike" kern="1200" cap="none" spc="0" normalizeH="0" baseline="0" noProof="0" dirty="0">
              <a:ln>
                <a:noFill/>
              </a:ln>
              <a:solidFill>
                <a:srgbClr val="E3DED1">
                  <a:lumMod val="25000"/>
                </a:srgbClr>
              </a:solidFill>
              <a:effectLst/>
              <a:uLnTx/>
              <a:uFillTx/>
              <a:latin typeface="Source Sans Pro SemiBold" panose="020B0603030403020204" pitchFamily="34" charset="0"/>
            </a:endParaRPr>
          </a:p>
        </p:txBody>
      </p:sp>
      <p:sp>
        <p:nvSpPr>
          <p:cNvPr id="4" name="Isosceles Triangle 12">
            <a:extLst>
              <a:ext uri="{FF2B5EF4-FFF2-40B4-BE49-F238E27FC236}">
                <a16:creationId xmlns:a16="http://schemas.microsoft.com/office/drawing/2014/main" id="{2F914564-0BB0-2829-F13E-FD1749E9F626}"/>
              </a:ext>
            </a:extLst>
          </p:cNvPr>
          <p:cNvSpPr/>
          <p:nvPr/>
        </p:nvSpPr>
        <p:spPr>
          <a:xfrm rot="10800000">
            <a:off x="6039290" y="550370"/>
            <a:ext cx="86085" cy="74211"/>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IN" sz="1414" b="0" i="0" u="none" strike="noStrike" kern="1200" cap="none" spc="0" normalizeH="0" baseline="0" noProof="0" dirty="0">
              <a:ln>
                <a:noFill/>
              </a:ln>
              <a:solidFill>
                <a:prstClr val="white"/>
              </a:solidFill>
              <a:effectLst/>
              <a:uLnTx/>
              <a:uFillTx/>
              <a:latin typeface="Calibri"/>
              <a:ea typeface="+mn-ea"/>
              <a:cs typeface="+mn-cs"/>
            </a:endParaRPr>
          </a:p>
        </p:txBody>
      </p:sp>
      <p:sp>
        <p:nvSpPr>
          <p:cNvPr id="5" name="תיבת טקסט 4">
            <a:extLst>
              <a:ext uri="{FF2B5EF4-FFF2-40B4-BE49-F238E27FC236}">
                <a16:creationId xmlns:a16="http://schemas.microsoft.com/office/drawing/2014/main" id="{A1126D28-06E5-0DAE-C10E-87ABC78B1312}"/>
              </a:ext>
            </a:extLst>
          </p:cNvPr>
          <p:cNvSpPr txBox="1"/>
          <p:nvPr/>
        </p:nvSpPr>
        <p:spPr>
          <a:xfrm>
            <a:off x="4869160" y="701334"/>
            <a:ext cx="1378904" cy="246221"/>
          </a:xfrm>
          <a:prstGeom prst="rect">
            <a:avLst/>
          </a:prstGeom>
          <a:noFill/>
        </p:spPr>
        <p:txBody>
          <a:bodyPr/>
          <a:lstStyle>
            <a:defPPr>
              <a:defRPr lang="en-US"/>
            </a:defPPr>
            <a:lvl1pPr indent="0" algn="just" defTabSz="584310">
              <a:spcBef>
                <a:spcPts val="0"/>
              </a:spcBef>
              <a:spcAft>
                <a:spcPts val="0"/>
              </a:spcAft>
              <a:buSzPct val="125000"/>
              <a:buFont typeface="Arial" panose="020B0604020202020204" pitchFamily="34" charset="0"/>
              <a:buNone/>
              <a:defRPr sz="1000">
                <a:solidFill>
                  <a:schemeClr val="tx1">
                    <a:lumMod val="75000"/>
                    <a:lumOff val="25000"/>
                  </a:schemeClr>
                </a:solidFill>
                <a:effectLst/>
                <a:highlight>
                  <a:srgbClr val="FFFF00"/>
                </a:highlight>
                <a:latin typeface="Trebuchet MS" panose="020B0603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pPr algn="ctr"/>
            <a:r>
              <a:rPr lang="en-US" sz="800" dirty="0">
                <a:highlight>
                  <a:srgbClr val="FFFFFF"/>
                </a:highlight>
              </a:rPr>
              <a:t>Q1 2023 over Q1 2019</a:t>
            </a:r>
            <a:endParaRPr lang="he-IL" sz="800" dirty="0">
              <a:highlight>
                <a:srgbClr val="FFFFFF"/>
              </a:highlight>
            </a:endParaRPr>
          </a:p>
        </p:txBody>
      </p:sp>
      <p:sp>
        <p:nvSpPr>
          <p:cNvPr id="6" name="TextBox 76">
            <a:extLst>
              <a:ext uri="{FF2B5EF4-FFF2-40B4-BE49-F238E27FC236}">
                <a16:creationId xmlns:a16="http://schemas.microsoft.com/office/drawing/2014/main" id="{91FF2307-AF51-07BB-6AFE-C7463A8F5B64}"/>
              </a:ext>
            </a:extLst>
          </p:cNvPr>
          <p:cNvSpPr txBox="1"/>
          <p:nvPr/>
        </p:nvSpPr>
        <p:spPr>
          <a:xfrm>
            <a:off x="5415753" y="9585227"/>
            <a:ext cx="38472" cy="153888"/>
          </a:xfrm>
          <a:prstGeom prst="rect">
            <a:avLst/>
          </a:prstGeom>
          <a:noFill/>
          <a:ln>
            <a:noFill/>
          </a:ln>
        </p:spPr>
        <p:txBody>
          <a:bodyPr wrap="none" lIns="0" tIns="0" rIns="0" bIns="0" rtlCol="0" anchor="t">
            <a:spAutoFit/>
          </a:bodyPr>
          <a:lstStyle/>
          <a:p>
            <a:pPr algn="r"/>
            <a:r>
              <a:rPr lang="en-US" sz="1000" b="1" dirty="0">
                <a:solidFill>
                  <a:srgbClr val="404040"/>
                </a:solidFill>
                <a:highlight>
                  <a:srgbClr val="FFFF00"/>
                </a:highlight>
                <a:latin typeface="Trebuchet MS" panose="020B0603020202020204" pitchFamily="34" charset="0"/>
                <a:cs typeface="Arial" panose="020B0604020202020204" pitchFamily="34" charset="0"/>
              </a:rPr>
              <a:t> </a:t>
            </a:r>
            <a:endParaRPr lang="en-ZA" sz="1000" dirty="0">
              <a:solidFill>
                <a:srgbClr val="404040"/>
              </a:solidFill>
              <a:highlight>
                <a:srgbClr val="FFFF00"/>
              </a:highlight>
              <a:latin typeface="Trebuchet MS" panose="020B0603020202020204" pitchFamily="34" charset="0"/>
              <a:cs typeface="Arial" panose="020B0604020202020204" pitchFamily="34" charset="0"/>
            </a:endParaRPr>
          </a:p>
        </p:txBody>
      </p:sp>
      <p:sp>
        <p:nvSpPr>
          <p:cNvPr id="7" name="TextBox 76">
            <a:extLst>
              <a:ext uri="{FF2B5EF4-FFF2-40B4-BE49-F238E27FC236}">
                <a16:creationId xmlns:a16="http://schemas.microsoft.com/office/drawing/2014/main" id="{97392F73-0E60-F822-666A-1A78D6A17877}"/>
              </a:ext>
            </a:extLst>
          </p:cNvPr>
          <p:cNvSpPr txBox="1"/>
          <p:nvPr/>
        </p:nvSpPr>
        <p:spPr>
          <a:xfrm>
            <a:off x="2257837" y="9585227"/>
            <a:ext cx="3196388"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290466577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תמונה 9">
            <a:extLst>
              <a:ext uri="{FF2B5EF4-FFF2-40B4-BE49-F238E27FC236}">
                <a16:creationId xmlns:a16="http://schemas.microsoft.com/office/drawing/2014/main" id="{79ABD428-784A-D68E-235D-FA1B28A996FD}"/>
              </a:ext>
            </a:extLst>
          </p:cNvPr>
          <p:cNvPicPr>
            <a:picLocks noChangeAspect="1"/>
          </p:cNvPicPr>
          <p:nvPr/>
        </p:nvPicPr>
        <p:blipFill rotWithShape="1">
          <a:blip r:embed="rId2">
            <a:extLst>
              <a:ext uri="{28A0092B-C50C-407E-A947-70E740481C1C}">
                <a14:useLocalDpi xmlns:a14="http://schemas.microsoft.com/office/drawing/2010/main" val="0"/>
              </a:ext>
            </a:extLst>
          </a:blip>
          <a:srcRect t="5192"/>
          <a:stretch/>
        </p:blipFill>
        <p:spPr>
          <a:xfrm>
            <a:off x="759212" y="3107795"/>
            <a:ext cx="5400000" cy="3400944"/>
          </a:xfrm>
          <a:prstGeom prst="rect">
            <a:avLst/>
          </a:prstGeom>
        </p:spPr>
      </p:pic>
      <p:grpSp>
        <p:nvGrpSpPr>
          <p:cNvPr id="18" name="Group 17">
            <a:extLst>
              <a:ext uri="{FF2B5EF4-FFF2-40B4-BE49-F238E27FC236}">
                <a16:creationId xmlns:a16="http://schemas.microsoft.com/office/drawing/2014/main" id="{9737BC3F-9EA3-40E2-ACA4-79CE7649332A}"/>
              </a:ext>
            </a:extLst>
          </p:cNvPr>
          <p:cNvGrpSpPr/>
          <p:nvPr/>
        </p:nvGrpSpPr>
        <p:grpSpPr>
          <a:xfrm rot="16200000">
            <a:off x="6081739" y="510671"/>
            <a:ext cx="1279411" cy="284187"/>
            <a:chOff x="-1768098" y="1682693"/>
            <a:chExt cx="10577544" cy="2349518"/>
          </a:xfrm>
        </p:grpSpPr>
        <p:sp>
          <p:nvSpPr>
            <p:cNvPr id="19" name="Freeform 5">
              <a:extLst>
                <a:ext uri="{FF2B5EF4-FFF2-40B4-BE49-F238E27FC236}">
                  <a16:creationId xmlns:a16="http://schemas.microsoft.com/office/drawing/2014/main" id="{274CE549-C788-4A91-95BF-8594A770B843}"/>
                </a:ext>
              </a:extLst>
            </p:cNvPr>
            <p:cNvSpPr>
              <a:spLocks/>
            </p:cNvSpPr>
            <p:nvPr/>
          </p:nvSpPr>
          <p:spPr bwMode="auto">
            <a:xfrm>
              <a:off x="4837440" y="2043889"/>
              <a:ext cx="3972006" cy="1988322"/>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E3010F"/>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20" name="Freeform 5">
              <a:extLst>
                <a:ext uri="{FF2B5EF4-FFF2-40B4-BE49-F238E27FC236}">
                  <a16:creationId xmlns:a16="http://schemas.microsoft.com/office/drawing/2014/main" id="{EF8D1BA2-5C4D-4D9B-B7C7-50D6D72C2268}"/>
                </a:ext>
              </a:extLst>
            </p:cNvPr>
            <p:cNvSpPr>
              <a:spLocks/>
            </p:cNvSpPr>
            <p:nvPr/>
          </p:nvSpPr>
          <p:spPr bwMode="auto">
            <a:xfrm>
              <a:off x="3357940" y="1989081"/>
              <a:ext cx="4081463" cy="2043113"/>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21" name="Freeform 6">
              <a:extLst>
                <a:ext uri="{FF2B5EF4-FFF2-40B4-BE49-F238E27FC236}">
                  <a16:creationId xmlns:a16="http://schemas.microsoft.com/office/drawing/2014/main" id="{817E55A3-3BCA-409B-B363-87C5F6FEED28}"/>
                </a:ext>
              </a:extLst>
            </p:cNvPr>
            <p:cNvSpPr>
              <a:spLocks/>
            </p:cNvSpPr>
            <p:nvPr/>
          </p:nvSpPr>
          <p:spPr bwMode="auto">
            <a:xfrm>
              <a:off x="1652965" y="1822393"/>
              <a:ext cx="4418013" cy="2209800"/>
            </a:xfrm>
            <a:custGeom>
              <a:avLst/>
              <a:gdLst>
                <a:gd name="T0" fmla="*/ 1392 w 2783"/>
                <a:gd name="T1" fmla="*/ 0 h 1392"/>
                <a:gd name="T2" fmla="*/ 2783 w 2783"/>
                <a:gd name="T3" fmla="*/ 1392 h 1392"/>
                <a:gd name="T4" fmla="*/ 1983 w 2783"/>
                <a:gd name="T5" fmla="*/ 1392 h 1392"/>
                <a:gd name="T6" fmla="*/ 1392 w 2783"/>
                <a:gd name="T7" fmla="*/ 800 h 1392"/>
                <a:gd name="T8" fmla="*/ 800 w 2783"/>
                <a:gd name="T9" fmla="*/ 1392 h 1392"/>
                <a:gd name="T10" fmla="*/ 0 w 2783"/>
                <a:gd name="T11" fmla="*/ 1392 h 1392"/>
                <a:gd name="T12" fmla="*/ 1392 w 2783"/>
                <a:gd name="T13" fmla="*/ 0 h 1392"/>
                <a:gd name="T14" fmla="*/ 1392 w 2783"/>
                <a:gd name="T15" fmla="*/ 0 h 13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83" h="1392">
                  <a:moveTo>
                    <a:pt x="1392" y="0"/>
                  </a:moveTo>
                  <a:lnTo>
                    <a:pt x="2783" y="1392"/>
                  </a:lnTo>
                  <a:lnTo>
                    <a:pt x="1983" y="1392"/>
                  </a:lnTo>
                  <a:lnTo>
                    <a:pt x="1392" y="800"/>
                  </a:lnTo>
                  <a:lnTo>
                    <a:pt x="800" y="1392"/>
                  </a:lnTo>
                  <a:lnTo>
                    <a:pt x="0" y="1392"/>
                  </a:lnTo>
                  <a:lnTo>
                    <a:pt x="1392" y="0"/>
                  </a:lnTo>
                  <a:lnTo>
                    <a:pt x="1392" y="0"/>
                  </a:lnTo>
                  <a:close/>
                </a:path>
              </a:pathLst>
            </a:custGeom>
            <a:solidFill>
              <a:srgbClr val="07141A"/>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22" name="Freeform 7">
              <a:extLst>
                <a:ext uri="{FF2B5EF4-FFF2-40B4-BE49-F238E27FC236}">
                  <a16:creationId xmlns:a16="http://schemas.microsoft.com/office/drawing/2014/main" id="{E11681CA-37DD-4B63-9E09-A52C4942F006}"/>
                </a:ext>
              </a:extLst>
            </p:cNvPr>
            <p:cNvSpPr>
              <a:spLocks/>
            </p:cNvSpPr>
            <p:nvPr/>
          </p:nvSpPr>
          <p:spPr bwMode="auto">
            <a:xfrm>
              <a:off x="-45660" y="1741431"/>
              <a:ext cx="4578350" cy="2290763"/>
            </a:xfrm>
            <a:custGeom>
              <a:avLst/>
              <a:gdLst>
                <a:gd name="T0" fmla="*/ 1442 w 2884"/>
                <a:gd name="T1" fmla="*/ 0 h 1443"/>
                <a:gd name="T2" fmla="*/ 2884 w 2884"/>
                <a:gd name="T3" fmla="*/ 1443 h 1443"/>
                <a:gd name="T4" fmla="*/ 2055 w 2884"/>
                <a:gd name="T5" fmla="*/ 1443 h 1443"/>
                <a:gd name="T6" fmla="*/ 1442 w 2884"/>
                <a:gd name="T7" fmla="*/ 829 h 1443"/>
                <a:gd name="T8" fmla="*/ 829 w 2884"/>
                <a:gd name="T9" fmla="*/ 1443 h 1443"/>
                <a:gd name="T10" fmla="*/ 0 w 2884"/>
                <a:gd name="T11" fmla="*/ 1443 h 1443"/>
                <a:gd name="T12" fmla="*/ 1442 w 2884"/>
                <a:gd name="T13" fmla="*/ 0 h 1443"/>
                <a:gd name="T14" fmla="*/ 1442 w 2884"/>
                <a:gd name="T15" fmla="*/ 0 h 14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4" h="1443">
                  <a:moveTo>
                    <a:pt x="1442" y="0"/>
                  </a:moveTo>
                  <a:lnTo>
                    <a:pt x="2884" y="1443"/>
                  </a:lnTo>
                  <a:lnTo>
                    <a:pt x="2055" y="1443"/>
                  </a:lnTo>
                  <a:lnTo>
                    <a:pt x="1442" y="829"/>
                  </a:lnTo>
                  <a:lnTo>
                    <a:pt x="829" y="1443"/>
                  </a:lnTo>
                  <a:lnTo>
                    <a:pt x="0" y="1443"/>
                  </a:lnTo>
                  <a:lnTo>
                    <a:pt x="1442" y="0"/>
                  </a:lnTo>
                  <a:lnTo>
                    <a:pt x="1442" y="0"/>
                  </a:lnTo>
                  <a:close/>
                </a:path>
              </a:pathLst>
            </a:custGeom>
            <a:solidFill>
              <a:srgbClr val="008A3B"/>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23" name="Freeform 8">
              <a:extLst>
                <a:ext uri="{FF2B5EF4-FFF2-40B4-BE49-F238E27FC236}">
                  <a16:creationId xmlns:a16="http://schemas.microsoft.com/office/drawing/2014/main" id="{102F99E5-E3BB-4753-B9EB-CF5259B0ED2C}"/>
                </a:ext>
              </a:extLst>
            </p:cNvPr>
            <p:cNvSpPr>
              <a:spLocks/>
            </p:cNvSpPr>
            <p:nvPr/>
          </p:nvSpPr>
          <p:spPr bwMode="auto">
            <a:xfrm>
              <a:off x="-1768098" y="1682693"/>
              <a:ext cx="4695825" cy="2349500"/>
            </a:xfrm>
            <a:custGeom>
              <a:avLst/>
              <a:gdLst>
                <a:gd name="T0" fmla="*/ 1479 w 2958"/>
                <a:gd name="T1" fmla="*/ 0 h 1480"/>
                <a:gd name="T2" fmla="*/ 2958 w 2958"/>
                <a:gd name="T3" fmla="*/ 1480 h 1480"/>
                <a:gd name="T4" fmla="*/ 2108 w 2958"/>
                <a:gd name="T5" fmla="*/ 1480 h 1480"/>
                <a:gd name="T6" fmla="*/ 1479 w 2958"/>
                <a:gd name="T7" fmla="*/ 851 h 1480"/>
                <a:gd name="T8" fmla="*/ 850 w 2958"/>
                <a:gd name="T9" fmla="*/ 1480 h 1480"/>
                <a:gd name="T10" fmla="*/ 0 w 2958"/>
                <a:gd name="T11" fmla="*/ 1480 h 1480"/>
                <a:gd name="T12" fmla="*/ 1479 w 2958"/>
                <a:gd name="T13" fmla="*/ 0 h 1480"/>
                <a:gd name="T14" fmla="*/ 1479 w 2958"/>
                <a:gd name="T15" fmla="*/ 0 h 14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58" h="1480">
                  <a:moveTo>
                    <a:pt x="1479" y="0"/>
                  </a:moveTo>
                  <a:lnTo>
                    <a:pt x="2958" y="1480"/>
                  </a:lnTo>
                  <a:lnTo>
                    <a:pt x="2108" y="1480"/>
                  </a:lnTo>
                  <a:lnTo>
                    <a:pt x="1479" y="851"/>
                  </a:lnTo>
                  <a:lnTo>
                    <a:pt x="850" y="1480"/>
                  </a:lnTo>
                  <a:lnTo>
                    <a:pt x="0" y="1480"/>
                  </a:lnTo>
                  <a:lnTo>
                    <a:pt x="1479" y="0"/>
                  </a:lnTo>
                  <a:lnTo>
                    <a:pt x="1479" y="0"/>
                  </a:lnTo>
                  <a:close/>
                </a:path>
              </a:pathLst>
            </a:custGeom>
            <a:solidFill>
              <a:srgbClr val="0D3C89"/>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grpSp>
      <p:sp>
        <p:nvSpPr>
          <p:cNvPr id="54" name="Rectangle 1">
            <a:extLst>
              <a:ext uri="{FF2B5EF4-FFF2-40B4-BE49-F238E27FC236}">
                <a16:creationId xmlns:a16="http://schemas.microsoft.com/office/drawing/2014/main" id="{81B7B2B4-2E13-4AEC-A06B-24DA8C8D00ED}"/>
              </a:ext>
            </a:extLst>
          </p:cNvPr>
          <p:cNvSpPr/>
          <p:nvPr/>
        </p:nvSpPr>
        <p:spPr>
          <a:xfrm>
            <a:off x="6718" y="462166"/>
            <a:ext cx="576000" cy="23385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IN" sz="1414" b="0" i="0" u="none" strike="noStrike" kern="1200" cap="none" spc="0" normalizeH="0" baseline="0" noProof="0" dirty="0">
              <a:ln>
                <a:noFill/>
              </a:ln>
              <a:solidFill>
                <a:prstClr val="white"/>
              </a:solidFill>
              <a:effectLst/>
              <a:highlight>
                <a:srgbClr val="FFFF00"/>
              </a:highlight>
              <a:uLnTx/>
              <a:uFillTx/>
              <a:latin typeface="Calibri"/>
              <a:ea typeface="+mn-ea"/>
              <a:cs typeface="+mn-cs"/>
            </a:endParaRPr>
          </a:p>
        </p:txBody>
      </p:sp>
      <p:sp>
        <p:nvSpPr>
          <p:cNvPr id="55" name="TextBox 4">
            <a:extLst>
              <a:ext uri="{FF2B5EF4-FFF2-40B4-BE49-F238E27FC236}">
                <a16:creationId xmlns:a16="http://schemas.microsoft.com/office/drawing/2014/main" id="{DF69B4DC-AE7D-4EC8-A7BC-567877F75FD4}"/>
              </a:ext>
            </a:extLst>
          </p:cNvPr>
          <p:cNvSpPr txBox="1"/>
          <p:nvPr/>
        </p:nvSpPr>
        <p:spPr>
          <a:xfrm>
            <a:off x="728700" y="317485"/>
            <a:ext cx="4770530" cy="523220"/>
          </a:xfrm>
          <a:prstGeom prst="rect">
            <a:avLst/>
          </a:prstGeom>
          <a:noFill/>
        </p:spPr>
        <p:txBody>
          <a:bodyPr wrap="square" lIns="0" rIns="0" rtlCol="0">
            <a:spAutoFit/>
          </a:bodyPr>
          <a:lstStyle>
            <a:defPPr>
              <a:defRPr lang="en-US"/>
            </a:defPPr>
            <a:lvl1pPr>
              <a:defRPr sz="2800" b="1" kern="0">
                <a:solidFill>
                  <a:schemeClr val="tx1">
                    <a:lumMod val="75000"/>
                    <a:lumOff val="25000"/>
                  </a:schemeClr>
                </a:solidFill>
                <a:latin typeface="Bebas Neue Bold" panose="020B0606020202050201" pitchFamily="34" charset="0"/>
                <a:cs typeface="Arial" panose="020B0604020202020204" pitchFamily="34" charset="0"/>
              </a:defRPr>
            </a:lvl1pPr>
          </a:lstStyle>
          <a:p>
            <a:r>
              <a:rPr lang="en-ZA" dirty="0">
                <a:highlight>
                  <a:srgbClr val="FFFFFF"/>
                </a:highlight>
              </a:rPr>
              <a:t>About the report</a:t>
            </a:r>
          </a:p>
        </p:txBody>
      </p:sp>
      <p:grpSp>
        <p:nvGrpSpPr>
          <p:cNvPr id="6" name="Group 5" hidden="1">
            <a:extLst>
              <a:ext uri="{FF2B5EF4-FFF2-40B4-BE49-F238E27FC236}">
                <a16:creationId xmlns:a16="http://schemas.microsoft.com/office/drawing/2014/main" id="{B7A242A3-B67F-49B8-82BF-6D32151D4365}"/>
              </a:ext>
            </a:extLst>
          </p:cNvPr>
          <p:cNvGrpSpPr/>
          <p:nvPr/>
        </p:nvGrpSpPr>
        <p:grpSpPr>
          <a:xfrm>
            <a:off x="662133" y="1098254"/>
            <a:ext cx="5602182" cy="567986"/>
            <a:chOff x="662133" y="1098253"/>
            <a:chExt cx="5602182" cy="895017"/>
          </a:xfrm>
        </p:grpSpPr>
        <p:sp>
          <p:nvSpPr>
            <p:cNvPr id="34" name="Rectangle 33">
              <a:extLst>
                <a:ext uri="{FF2B5EF4-FFF2-40B4-BE49-F238E27FC236}">
                  <a16:creationId xmlns:a16="http://schemas.microsoft.com/office/drawing/2014/main" id="{01586FAA-7A40-4A88-BA9F-2D8B8854F3C0}"/>
                </a:ext>
              </a:extLst>
            </p:cNvPr>
            <p:cNvSpPr/>
            <p:nvPr/>
          </p:nvSpPr>
          <p:spPr>
            <a:xfrm>
              <a:off x="863715" y="1212925"/>
              <a:ext cx="5145564" cy="696864"/>
            </a:xfrm>
            <a:prstGeom prst="rect">
              <a:avLst/>
            </a:prstGeom>
            <a:solidFill>
              <a:srgbClr val="DEDE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
          <p:nvSpPr>
            <p:cNvPr id="35" name="Rectangle 34">
              <a:extLst>
                <a:ext uri="{FF2B5EF4-FFF2-40B4-BE49-F238E27FC236}">
                  <a16:creationId xmlns:a16="http://schemas.microsoft.com/office/drawing/2014/main" id="{828762C5-3DE1-466D-B64E-2CAD6D50850A}"/>
                </a:ext>
              </a:extLst>
            </p:cNvPr>
            <p:cNvSpPr/>
            <p:nvPr/>
          </p:nvSpPr>
          <p:spPr>
            <a:xfrm>
              <a:off x="1323536" y="1111556"/>
              <a:ext cx="4265704" cy="877561"/>
            </a:xfrm>
            <a:prstGeom prst="rect">
              <a:avLst/>
            </a:prstGeom>
            <a:solidFill>
              <a:srgbClr val="0D3C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grpSp>
          <p:nvGrpSpPr>
            <p:cNvPr id="3" name="Group 2">
              <a:extLst>
                <a:ext uri="{FF2B5EF4-FFF2-40B4-BE49-F238E27FC236}">
                  <a16:creationId xmlns:a16="http://schemas.microsoft.com/office/drawing/2014/main" id="{E1142847-CE8F-49DD-8A02-398A20D4F6C5}"/>
                </a:ext>
              </a:extLst>
            </p:cNvPr>
            <p:cNvGrpSpPr/>
            <p:nvPr/>
          </p:nvGrpSpPr>
          <p:grpSpPr>
            <a:xfrm>
              <a:off x="5792703" y="1098253"/>
              <a:ext cx="471612" cy="895017"/>
              <a:chOff x="5290763" y="1098253"/>
              <a:chExt cx="927787" cy="895017"/>
            </a:xfrm>
          </p:grpSpPr>
          <p:grpSp>
            <p:nvGrpSpPr>
              <p:cNvPr id="36" name="Group 35">
                <a:extLst>
                  <a:ext uri="{FF2B5EF4-FFF2-40B4-BE49-F238E27FC236}">
                    <a16:creationId xmlns:a16="http://schemas.microsoft.com/office/drawing/2014/main" id="{C0008393-8F57-46D2-9C62-88B31B813A06}"/>
                  </a:ext>
                </a:extLst>
              </p:cNvPr>
              <p:cNvGrpSpPr/>
              <p:nvPr/>
            </p:nvGrpSpPr>
            <p:grpSpPr>
              <a:xfrm>
                <a:off x="5353089" y="1098253"/>
                <a:ext cx="865461" cy="890864"/>
                <a:chOff x="10107062" y="322456"/>
                <a:chExt cx="1035424" cy="1020053"/>
              </a:xfrm>
            </p:grpSpPr>
            <p:sp>
              <p:nvSpPr>
                <p:cNvPr id="62" name="Rectangle 72">
                  <a:extLst>
                    <a:ext uri="{FF2B5EF4-FFF2-40B4-BE49-F238E27FC236}">
                      <a16:creationId xmlns:a16="http://schemas.microsoft.com/office/drawing/2014/main" id="{DC9C78E2-C99B-4690-8D68-F65D4C9DBB13}"/>
                    </a:ext>
                  </a:extLst>
                </p:cNvPr>
                <p:cNvSpPr/>
                <p:nvPr/>
              </p:nvSpPr>
              <p:spPr>
                <a:xfrm>
                  <a:off x="10107063" y="830744"/>
                  <a:ext cx="1035423" cy="511765"/>
                </a:xfrm>
                <a:custGeom>
                  <a:avLst/>
                  <a:gdLst>
                    <a:gd name="connsiteX0" fmla="*/ 0 w 1035423"/>
                    <a:gd name="connsiteY0" fmla="*/ 0 h 511765"/>
                    <a:gd name="connsiteX1" fmla="*/ 1035423 w 1035423"/>
                    <a:gd name="connsiteY1" fmla="*/ 0 h 511765"/>
                    <a:gd name="connsiteX2" fmla="*/ 1035423 w 1035423"/>
                    <a:gd name="connsiteY2" fmla="*/ 511765 h 511765"/>
                    <a:gd name="connsiteX3" fmla="*/ 0 w 1035423"/>
                    <a:gd name="connsiteY3" fmla="*/ 511765 h 511765"/>
                    <a:gd name="connsiteX4" fmla="*/ 0 w 1035423"/>
                    <a:gd name="connsiteY4" fmla="*/ 0 h 511765"/>
                    <a:gd name="connsiteX0" fmla="*/ 255494 w 1035423"/>
                    <a:gd name="connsiteY0" fmla="*/ 0 h 525213"/>
                    <a:gd name="connsiteX1" fmla="*/ 1035423 w 1035423"/>
                    <a:gd name="connsiteY1" fmla="*/ 13448 h 525213"/>
                    <a:gd name="connsiteX2" fmla="*/ 1035423 w 1035423"/>
                    <a:gd name="connsiteY2" fmla="*/ 525213 h 525213"/>
                    <a:gd name="connsiteX3" fmla="*/ 0 w 1035423"/>
                    <a:gd name="connsiteY3" fmla="*/ 525213 h 525213"/>
                    <a:gd name="connsiteX4" fmla="*/ 255494 w 1035423"/>
                    <a:gd name="connsiteY4" fmla="*/ 0 h 525213"/>
                    <a:gd name="connsiteX0" fmla="*/ 261714 w 1035423"/>
                    <a:gd name="connsiteY0" fmla="*/ 11434 h 511765"/>
                    <a:gd name="connsiteX1" fmla="*/ 1035423 w 1035423"/>
                    <a:gd name="connsiteY1" fmla="*/ 0 h 511765"/>
                    <a:gd name="connsiteX2" fmla="*/ 1035423 w 1035423"/>
                    <a:gd name="connsiteY2" fmla="*/ 511765 h 511765"/>
                    <a:gd name="connsiteX3" fmla="*/ 0 w 1035423"/>
                    <a:gd name="connsiteY3" fmla="*/ 511765 h 511765"/>
                    <a:gd name="connsiteX4" fmla="*/ 261714 w 1035423"/>
                    <a:gd name="connsiteY4" fmla="*/ 11434 h 511765"/>
                    <a:gd name="connsiteX0" fmla="*/ 261714 w 1035423"/>
                    <a:gd name="connsiteY0" fmla="*/ 5213 h 511765"/>
                    <a:gd name="connsiteX1" fmla="*/ 1035423 w 1035423"/>
                    <a:gd name="connsiteY1" fmla="*/ 0 h 511765"/>
                    <a:gd name="connsiteX2" fmla="*/ 1035423 w 1035423"/>
                    <a:gd name="connsiteY2" fmla="*/ 511765 h 511765"/>
                    <a:gd name="connsiteX3" fmla="*/ 0 w 1035423"/>
                    <a:gd name="connsiteY3" fmla="*/ 511765 h 511765"/>
                    <a:gd name="connsiteX4" fmla="*/ 261714 w 1035423"/>
                    <a:gd name="connsiteY4" fmla="*/ 5213 h 511765"/>
                    <a:gd name="connsiteX0" fmla="*/ 261714 w 1035423"/>
                    <a:gd name="connsiteY0" fmla="*/ 5213 h 517985"/>
                    <a:gd name="connsiteX1" fmla="*/ 1035423 w 1035423"/>
                    <a:gd name="connsiteY1" fmla="*/ 0 h 517985"/>
                    <a:gd name="connsiteX2" fmla="*/ 736843 w 1035423"/>
                    <a:gd name="connsiteY2" fmla="*/ 517985 h 517985"/>
                    <a:gd name="connsiteX3" fmla="*/ 0 w 1035423"/>
                    <a:gd name="connsiteY3" fmla="*/ 511765 h 517985"/>
                    <a:gd name="connsiteX4" fmla="*/ 261714 w 1035423"/>
                    <a:gd name="connsiteY4" fmla="*/ 5213 h 517985"/>
                    <a:gd name="connsiteX0" fmla="*/ 261714 w 1035423"/>
                    <a:gd name="connsiteY0" fmla="*/ 5213 h 511765"/>
                    <a:gd name="connsiteX1" fmla="*/ 1035423 w 1035423"/>
                    <a:gd name="connsiteY1" fmla="*/ 0 h 511765"/>
                    <a:gd name="connsiteX2" fmla="*/ 786607 w 1035423"/>
                    <a:gd name="connsiteY2" fmla="*/ 511765 h 511765"/>
                    <a:gd name="connsiteX3" fmla="*/ 0 w 1035423"/>
                    <a:gd name="connsiteY3" fmla="*/ 511765 h 511765"/>
                    <a:gd name="connsiteX4" fmla="*/ 261714 w 1035423"/>
                    <a:gd name="connsiteY4" fmla="*/ 5213 h 511765"/>
                    <a:gd name="connsiteX0" fmla="*/ 261714 w 1035423"/>
                    <a:gd name="connsiteY0" fmla="*/ 5213 h 511765"/>
                    <a:gd name="connsiteX1" fmla="*/ 1035423 w 1035423"/>
                    <a:gd name="connsiteY1" fmla="*/ 0 h 511765"/>
                    <a:gd name="connsiteX2" fmla="*/ 786607 w 1035423"/>
                    <a:gd name="connsiteY2" fmla="*/ 511765 h 511765"/>
                    <a:gd name="connsiteX3" fmla="*/ 0 w 1035423"/>
                    <a:gd name="connsiteY3" fmla="*/ 511765 h 511765"/>
                    <a:gd name="connsiteX4" fmla="*/ 261714 w 1035423"/>
                    <a:gd name="connsiteY4" fmla="*/ 5213 h 511765"/>
                    <a:gd name="connsiteX0" fmla="*/ 271546 w 1035423"/>
                    <a:gd name="connsiteY0" fmla="*/ 508 h 511765"/>
                    <a:gd name="connsiteX1" fmla="*/ 1035423 w 1035423"/>
                    <a:gd name="connsiteY1" fmla="*/ 0 h 511765"/>
                    <a:gd name="connsiteX2" fmla="*/ 786607 w 1035423"/>
                    <a:gd name="connsiteY2" fmla="*/ 511765 h 511765"/>
                    <a:gd name="connsiteX3" fmla="*/ 0 w 1035423"/>
                    <a:gd name="connsiteY3" fmla="*/ 511765 h 511765"/>
                    <a:gd name="connsiteX4" fmla="*/ 271546 w 1035423"/>
                    <a:gd name="connsiteY4" fmla="*/ 508 h 511765"/>
                    <a:gd name="connsiteX0" fmla="*/ 261714 w 1035423"/>
                    <a:gd name="connsiteY0" fmla="*/ 508 h 511765"/>
                    <a:gd name="connsiteX1" fmla="*/ 1035423 w 1035423"/>
                    <a:gd name="connsiteY1" fmla="*/ 0 h 511765"/>
                    <a:gd name="connsiteX2" fmla="*/ 786607 w 1035423"/>
                    <a:gd name="connsiteY2" fmla="*/ 511765 h 511765"/>
                    <a:gd name="connsiteX3" fmla="*/ 0 w 1035423"/>
                    <a:gd name="connsiteY3" fmla="*/ 511765 h 511765"/>
                    <a:gd name="connsiteX4" fmla="*/ 261714 w 1035423"/>
                    <a:gd name="connsiteY4" fmla="*/ 508 h 511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5423" h="511765">
                      <a:moveTo>
                        <a:pt x="261714" y="508"/>
                      </a:moveTo>
                      <a:lnTo>
                        <a:pt x="1035423" y="0"/>
                      </a:lnTo>
                      <a:lnTo>
                        <a:pt x="786607" y="511765"/>
                      </a:lnTo>
                      <a:lnTo>
                        <a:pt x="0" y="511765"/>
                      </a:lnTo>
                      <a:lnTo>
                        <a:pt x="261714" y="508"/>
                      </a:lnTo>
                      <a:close/>
                    </a:path>
                  </a:pathLst>
                </a:custGeom>
                <a:solidFill>
                  <a:srgbClr val="0A2F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
              <p:nvSpPr>
                <p:cNvPr id="63" name="Rectangle 72">
                  <a:extLst>
                    <a:ext uri="{FF2B5EF4-FFF2-40B4-BE49-F238E27FC236}">
                      <a16:creationId xmlns:a16="http://schemas.microsoft.com/office/drawing/2014/main" id="{8B5D5E4F-0213-4C3E-9B2E-67E87E7ADD32}"/>
                    </a:ext>
                  </a:extLst>
                </p:cNvPr>
                <p:cNvSpPr/>
                <p:nvPr/>
              </p:nvSpPr>
              <p:spPr>
                <a:xfrm flipV="1">
                  <a:off x="10107062" y="322456"/>
                  <a:ext cx="1035423" cy="511765"/>
                </a:xfrm>
                <a:custGeom>
                  <a:avLst/>
                  <a:gdLst>
                    <a:gd name="connsiteX0" fmla="*/ 0 w 1035423"/>
                    <a:gd name="connsiteY0" fmla="*/ 0 h 511765"/>
                    <a:gd name="connsiteX1" fmla="*/ 1035423 w 1035423"/>
                    <a:gd name="connsiteY1" fmla="*/ 0 h 511765"/>
                    <a:gd name="connsiteX2" fmla="*/ 1035423 w 1035423"/>
                    <a:gd name="connsiteY2" fmla="*/ 511765 h 511765"/>
                    <a:gd name="connsiteX3" fmla="*/ 0 w 1035423"/>
                    <a:gd name="connsiteY3" fmla="*/ 511765 h 511765"/>
                    <a:gd name="connsiteX4" fmla="*/ 0 w 1035423"/>
                    <a:gd name="connsiteY4" fmla="*/ 0 h 511765"/>
                    <a:gd name="connsiteX0" fmla="*/ 255494 w 1035423"/>
                    <a:gd name="connsiteY0" fmla="*/ 0 h 525213"/>
                    <a:gd name="connsiteX1" fmla="*/ 1035423 w 1035423"/>
                    <a:gd name="connsiteY1" fmla="*/ 13448 h 525213"/>
                    <a:gd name="connsiteX2" fmla="*/ 1035423 w 1035423"/>
                    <a:gd name="connsiteY2" fmla="*/ 525213 h 525213"/>
                    <a:gd name="connsiteX3" fmla="*/ 0 w 1035423"/>
                    <a:gd name="connsiteY3" fmla="*/ 525213 h 525213"/>
                    <a:gd name="connsiteX4" fmla="*/ 255494 w 1035423"/>
                    <a:gd name="connsiteY4" fmla="*/ 0 h 525213"/>
                    <a:gd name="connsiteX0" fmla="*/ 261714 w 1035423"/>
                    <a:gd name="connsiteY0" fmla="*/ 11434 h 511765"/>
                    <a:gd name="connsiteX1" fmla="*/ 1035423 w 1035423"/>
                    <a:gd name="connsiteY1" fmla="*/ 0 h 511765"/>
                    <a:gd name="connsiteX2" fmla="*/ 1035423 w 1035423"/>
                    <a:gd name="connsiteY2" fmla="*/ 511765 h 511765"/>
                    <a:gd name="connsiteX3" fmla="*/ 0 w 1035423"/>
                    <a:gd name="connsiteY3" fmla="*/ 511765 h 511765"/>
                    <a:gd name="connsiteX4" fmla="*/ 261714 w 1035423"/>
                    <a:gd name="connsiteY4" fmla="*/ 11434 h 511765"/>
                    <a:gd name="connsiteX0" fmla="*/ 261714 w 1035423"/>
                    <a:gd name="connsiteY0" fmla="*/ 5213 h 511765"/>
                    <a:gd name="connsiteX1" fmla="*/ 1035423 w 1035423"/>
                    <a:gd name="connsiteY1" fmla="*/ 0 h 511765"/>
                    <a:gd name="connsiteX2" fmla="*/ 1035423 w 1035423"/>
                    <a:gd name="connsiteY2" fmla="*/ 511765 h 511765"/>
                    <a:gd name="connsiteX3" fmla="*/ 0 w 1035423"/>
                    <a:gd name="connsiteY3" fmla="*/ 511765 h 511765"/>
                    <a:gd name="connsiteX4" fmla="*/ 261714 w 1035423"/>
                    <a:gd name="connsiteY4" fmla="*/ 5213 h 511765"/>
                    <a:gd name="connsiteX0" fmla="*/ 261714 w 1035423"/>
                    <a:gd name="connsiteY0" fmla="*/ 5213 h 517985"/>
                    <a:gd name="connsiteX1" fmla="*/ 1035423 w 1035423"/>
                    <a:gd name="connsiteY1" fmla="*/ 0 h 517985"/>
                    <a:gd name="connsiteX2" fmla="*/ 736843 w 1035423"/>
                    <a:gd name="connsiteY2" fmla="*/ 517985 h 517985"/>
                    <a:gd name="connsiteX3" fmla="*/ 0 w 1035423"/>
                    <a:gd name="connsiteY3" fmla="*/ 511765 h 517985"/>
                    <a:gd name="connsiteX4" fmla="*/ 261714 w 1035423"/>
                    <a:gd name="connsiteY4" fmla="*/ 5213 h 517985"/>
                    <a:gd name="connsiteX0" fmla="*/ 261714 w 1035423"/>
                    <a:gd name="connsiteY0" fmla="*/ 5213 h 511765"/>
                    <a:gd name="connsiteX1" fmla="*/ 1035423 w 1035423"/>
                    <a:gd name="connsiteY1" fmla="*/ 0 h 511765"/>
                    <a:gd name="connsiteX2" fmla="*/ 786607 w 1035423"/>
                    <a:gd name="connsiteY2" fmla="*/ 511765 h 511765"/>
                    <a:gd name="connsiteX3" fmla="*/ 0 w 1035423"/>
                    <a:gd name="connsiteY3" fmla="*/ 511765 h 511765"/>
                    <a:gd name="connsiteX4" fmla="*/ 261714 w 1035423"/>
                    <a:gd name="connsiteY4" fmla="*/ 5213 h 511765"/>
                    <a:gd name="connsiteX0" fmla="*/ 261714 w 1035423"/>
                    <a:gd name="connsiteY0" fmla="*/ 5213 h 511765"/>
                    <a:gd name="connsiteX1" fmla="*/ 1035423 w 1035423"/>
                    <a:gd name="connsiteY1" fmla="*/ 0 h 511765"/>
                    <a:gd name="connsiteX2" fmla="*/ 786607 w 1035423"/>
                    <a:gd name="connsiteY2" fmla="*/ 511765 h 511765"/>
                    <a:gd name="connsiteX3" fmla="*/ 0 w 1035423"/>
                    <a:gd name="connsiteY3" fmla="*/ 511765 h 511765"/>
                    <a:gd name="connsiteX4" fmla="*/ 261714 w 1035423"/>
                    <a:gd name="connsiteY4" fmla="*/ 5213 h 511765"/>
                    <a:gd name="connsiteX0" fmla="*/ 271546 w 1035423"/>
                    <a:gd name="connsiteY0" fmla="*/ 0 h 513609"/>
                    <a:gd name="connsiteX1" fmla="*/ 1035423 w 1035423"/>
                    <a:gd name="connsiteY1" fmla="*/ 1844 h 513609"/>
                    <a:gd name="connsiteX2" fmla="*/ 786607 w 1035423"/>
                    <a:gd name="connsiteY2" fmla="*/ 513609 h 513609"/>
                    <a:gd name="connsiteX3" fmla="*/ 0 w 1035423"/>
                    <a:gd name="connsiteY3" fmla="*/ 513609 h 513609"/>
                    <a:gd name="connsiteX4" fmla="*/ 271546 w 1035423"/>
                    <a:gd name="connsiteY4" fmla="*/ 0 h 513609"/>
                    <a:gd name="connsiteX0" fmla="*/ 271546 w 1035423"/>
                    <a:gd name="connsiteY0" fmla="*/ 0 h 513609"/>
                    <a:gd name="connsiteX1" fmla="*/ 1035423 w 1035423"/>
                    <a:gd name="connsiteY1" fmla="*/ 1844 h 513609"/>
                    <a:gd name="connsiteX2" fmla="*/ 786607 w 1035423"/>
                    <a:gd name="connsiteY2" fmla="*/ 513609 h 513609"/>
                    <a:gd name="connsiteX3" fmla="*/ 0 w 1035423"/>
                    <a:gd name="connsiteY3" fmla="*/ 513609 h 513609"/>
                    <a:gd name="connsiteX4" fmla="*/ 271546 w 1035423"/>
                    <a:gd name="connsiteY4" fmla="*/ 0 h 513609"/>
                    <a:gd name="connsiteX0" fmla="*/ 259255 w 1035423"/>
                    <a:gd name="connsiteY0" fmla="*/ 508 h 511765"/>
                    <a:gd name="connsiteX1" fmla="*/ 1035423 w 1035423"/>
                    <a:gd name="connsiteY1" fmla="*/ 0 h 511765"/>
                    <a:gd name="connsiteX2" fmla="*/ 786607 w 1035423"/>
                    <a:gd name="connsiteY2" fmla="*/ 511765 h 511765"/>
                    <a:gd name="connsiteX3" fmla="*/ 0 w 1035423"/>
                    <a:gd name="connsiteY3" fmla="*/ 511765 h 511765"/>
                    <a:gd name="connsiteX4" fmla="*/ 259255 w 1035423"/>
                    <a:gd name="connsiteY4" fmla="*/ 508 h 511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5423" h="511765">
                      <a:moveTo>
                        <a:pt x="259255" y="508"/>
                      </a:moveTo>
                      <a:lnTo>
                        <a:pt x="1035423" y="0"/>
                      </a:lnTo>
                      <a:lnTo>
                        <a:pt x="786607" y="511765"/>
                      </a:lnTo>
                      <a:lnTo>
                        <a:pt x="0" y="511765"/>
                      </a:lnTo>
                      <a:lnTo>
                        <a:pt x="259255" y="508"/>
                      </a:lnTo>
                      <a:close/>
                    </a:path>
                  </a:pathLst>
                </a:custGeom>
                <a:solidFill>
                  <a:srgbClr val="0D3C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grpSp>
          <p:sp>
            <p:nvSpPr>
              <p:cNvPr id="58" name="Isosceles Triangle 7">
                <a:extLst>
                  <a:ext uri="{FF2B5EF4-FFF2-40B4-BE49-F238E27FC236}">
                    <a16:creationId xmlns:a16="http://schemas.microsoft.com/office/drawing/2014/main" id="{91E32C10-1EB1-4360-AF40-EA9709A49046}"/>
                  </a:ext>
                </a:extLst>
              </p:cNvPr>
              <p:cNvSpPr/>
              <p:nvPr/>
            </p:nvSpPr>
            <p:spPr>
              <a:xfrm>
                <a:off x="5290763" y="1098253"/>
                <a:ext cx="123465" cy="119737"/>
              </a:xfrm>
              <a:custGeom>
                <a:avLst/>
                <a:gdLst>
                  <a:gd name="connsiteX0" fmla="*/ 0 w 147711"/>
                  <a:gd name="connsiteY0" fmla="*/ 127337 h 127337"/>
                  <a:gd name="connsiteX1" fmla="*/ 65188 w 147711"/>
                  <a:gd name="connsiteY1" fmla="*/ 0 h 127337"/>
                  <a:gd name="connsiteX2" fmla="*/ 147711 w 147711"/>
                  <a:gd name="connsiteY2" fmla="*/ 127337 h 127337"/>
                  <a:gd name="connsiteX3" fmla="*/ 0 w 147711"/>
                  <a:gd name="connsiteY3" fmla="*/ 127337 h 127337"/>
                  <a:gd name="connsiteX0" fmla="*/ 0 w 147711"/>
                  <a:gd name="connsiteY0" fmla="*/ 151011 h 151011"/>
                  <a:gd name="connsiteX1" fmla="*/ 74066 w 147711"/>
                  <a:gd name="connsiteY1" fmla="*/ 0 h 151011"/>
                  <a:gd name="connsiteX2" fmla="*/ 147711 w 147711"/>
                  <a:gd name="connsiteY2" fmla="*/ 151011 h 151011"/>
                  <a:gd name="connsiteX3" fmla="*/ 0 w 147711"/>
                  <a:gd name="connsiteY3" fmla="*/ 151011 h 151011"/>
                  <a:gd name="connsiteX0" fmla="*/ 0 w 147711"/>
                  <a:gd name="connsiteY0" fmla="*/ 148051 h 148051"/>
                  <a:gd name="connsiteX1" fmla="*/ 77025 w 147711"/>
                  <a:gd name="connsiteY1" fmla="*/ 0 h 148051"/>
                  <a:gd name="connsiteX2" fmla="*/ 147711 w 147711"/>
                  <a:gd name="connsiteY2" fmla="*/ 148051 h 148051"/>
                  <a:gd name="connsiteX3" fmla="*/ 0 w 147711"/>
                  <a:gd name="connsiteY3" fmla="*/ 148051 h 148051"/>
                </a:gdLst>
                <a:ahLst/>
                <a:cxnLst>
                  <a:cxn ang="0">
                    <a:pos x="connsiteX0" y="connsiteY0"/>
                  </a:cxn>
                  <a:cxn ang="0">
                    <a:pos x="connsiteX1" y="connsiteY1"/>
                  </a:cxn>
                  <a:cxn ang="0">
                    <a:pos x="connsiteX2" y="connsiteY2"/>
                  </a:cxn>
                  <a:cxn ang="0">
                    <a:pos x="connsiteX3" y="connsiteY3"/>
                  </a:cxn>
                </a:cxnLst>
                <a:rect l="l" t="t" r="r" b="b"/>
                <a:pathLst>
                  <a:path w="147711" h="148051">
                    <a:moveTo>
                      <a:pt x="0" y="148051"/>
                    </a:moveTo>
                    <a:lnTo>
                      <a:pt x="77025" y="0"/>
                    </a:lnTo>
                    <a:lnTo>
                      <a:pt x="147711" y="148051"/>
                    </a:lnTo>
                    <a:lnTo>
                      <a:pt x="0" y="148051"/>
                    </a:lnTo>
                    <a:close/>
                  </a:path>
                </a:pathLst>
              </a:custGeom>
              <a:solidFill>
                <a:srgbClr val="4313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
            <p:nvSpPr>
              <p:cNvPr id="59" name="Isosceles Triangle 7">
                <a:extLst>
                  <a:ext uri="{FF2B5EF4-FFF2-40B4-BE49-F238E27FC236}">
                    <a16:creationId xmlns:a16="http://schemas.microsoft.com/office/drawing/2014/main" id="{588C1971-859D-4D70-971B-A9D44001D080}"/>
                  </a:ext>
                </a:extLst>
              </p:cNvPr>
              <p:cNvSpPr/>
              <p:nvPr/>
            </p:nvSpPr>
            <p:spPr>
              <a:xfrm flipV="1">
                <a:off x="5290763" y="1873533"/>
                <a:ext cx="123465" cy="119737"/>
              </a:xfrm>
              <a:custGeom>
                <a:avLst/>
                <a:gdLst>
                  <a:gd name="connsiteX0" fmla="*/ 0 w 147711"/>
                  <a:gd name="connsiteY0" fmla="*/ 127337 h 127337"/>
                  <a:gd name="connsiteX1" fmla="*/ 65188 w 147711"/>
                  <a:gd name="connsiteY1" fmla="*/ 0 h 127337"/>
                  <a:gd name="connsiteX2" fmla="*/ 147711 w 147711"/>
                  <a:gd name="connsiteY2" fmla="*/ 127337 h 127337"/>
                  <a:gd name="connsiteX3" fmla="*/ 0 w 147711"/>
                  <a:gd name="connsiteY3" fmla="*/ 127337 h 127337"/>
                  <a:gd name="connsiteX0" fmla="*/ 0 w 147711"/>
                  <a:gd name="connsiteY0" fmla="*/ 151011 h 151011"/>
                  <a:gd name="connsiteX1" fmla="*/ 74066 w 147711"/>
                  <a:gd name="connsiteY1" fmla="*/ 0 h 151011"/>
                  <a:gd name="connsiteX2" fmla="*/ 147711 w 147711"/>
                  <a:gd name="connsiteY2" fmla="*/ 151011 h 151011"/>
                  <a:gd name="connsiteX3" fmla="*/ 0 w 147711"/>
                  <a:gd name="connsiteY3" fmla="*/ 151011 h 151011"/>
                  <a:gd name="connsiteX0" fmla="*/ 0 w 147711"/>
                  <a:gd name="connsiteY0" fmla="*/ 148051 h 148051"/>
                  <a:gd name="connsiteX1" fmla="*/ 77025 w 147711"/>
                  <a:gd name="connsiteY1" fmla="*/ 0 h 148051"/>
                  <a:gd name="connsiteX2" fmla="*/ 147711 w 147711"/>
                  <a:gd name="connsiteY2" fmla="*/ 148051 h 148051"/>
                  <a:gd name="connsiteX3" fmla="*/ 0 w 147711"/>
                  <a:gd name="connsiteY3" fmla="*/ 148051 h 148051"/>
                </a:gdLst>
                <a:ahLst/>
                <a:cxnLst>
                  <a:cxn ang="0">
                    <a:pos x="connsiteX0" y="connsiteY0"/>
                  </a:cxn>
                  <a:cxn ang="0">
                    <a:pos x="connsiteX1" y="connsiteY1"/>
                  </a:cxn>
                  <a:cxn ang="0">
                    <a:pos x="connsiteX2" y="connsiteY2"/>
                  </a:cxn>
                  <a:cxn ang="0">
                    <a:pos x="connsiteX3" y="connsiteY3"/>
                  </a:cxn>
                </a:cxnLst>
                <a:rect l="l" t="t" r="r" b="b"/>
                <a:pathLst>
                  <a:path w="147711" h="148051">
                    <a:moveTo>
                      <a:pt x="0" y="148051"/>
                    </a:moveTo>
                    <a:lnTo>
                      <a:pt x="77025" y="0"/>
                    </a:lnTo>
                    <a:lnTo>
                      <a:pt x="147711" y="148051"/>
                    </a:lnTo>
                    <a:lnTo>
                      <a:pt x="0" y="148051"/>
                    </a:lnTo>
                    <a:close/>
                  </a:path>
                </a:pathLst>
              </a:custGeom>
              <a:solidFill>
                <a:srgbClr val="4313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grpSp>
        <p:sp>
          <p:nvSpPr>
            <p:cNvPr id="61" name="Rectangle 60">
              <a:extLst>
                <a:ext uri="{FF2B5EF4-FFF2-40B4-BE49-F238E27FC236}">
                  <a16:creationId xmlns:a16="http://schemas.microsoft.com/office/drawing/2014/main" id="{790AB50C-04D3-4621-933E-C469A4EC2265}"/>
                </a:ext>
              </a:extLst>
            </p:cNvPr>
            <p:cNvSpPr/>
            <p:nvPr/>
          </p:nvSpPr>
          <p:spPr>
            <a:xfrm>
              <a:off x="1323536" y="1542167"/>
              <a:ext cx="4265704" cy="446950"/>
            </a:xfrm>
            <a:prstGeom prst="rect">
              <a:avLst/>
            </a:prstGeom>
            <a:solidFill>
              <a:srgbClr val="0A2F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grpSp>
          <p:nvGrpSpPr>
            <p:cNvPr id="64" name="Group 63">
              <a:extLst>
                <a:ext uri="{FF2B5EF4-FFF2-40B4-BE49-F238E27FC236}">
                  <a16:creationId xmlns:a16="http://schemas.microsoft.com/office/drawing/2014/main" id="{E738A5BD-F3AC-47ED-ACCD-F0B96E7ADBBB}"/>
                </a:ext>
              </a:extLst>
            </p:cNvPr>
            <p:cNvGrpSpPr/>
            <p:nvPr/>
          </p:nvGrpSpPr>
          <p:grpSpPr>
            <a:xfrm flipH="1">
              <a:off x="662133" y="1098253"/>
              <a:ext cx="471612" cy="895017"/>
              <a:chOff x="5290763" y="1098253"/>
              <a:chExt cx="927787" cy="895017"/>
            </a:xfrm>
          </p:grpSpPr>
          <p:grpSp>
            <p:nvGrpSpPr>
              <p:cNvPr id="65" name="Group 64">
                <a:extLst>
                  <a:ext uri="{FF2B5EF4-FFF2-40B4-BE49-F238E27FC236}">
                    <a16:creationId xmlns:a16="http://schemas.microsoft.com/office/drawing/2014/main" id="{4D150C31-1A55-496C-BEC8-B35FB0A54A91}"/>
                  </a:ext>
                </a:extLst>
              </p:cNvPr>
              <p:cNvGrpSpPr/>
              <p:nvPr/>
            </p:nvGrpSpPr>
            <p:grpSpPr>
              <a:xfrm>
                <a:off x="5353089" y="1098253"/>
                <a:ext cx="865461" cy="890864"/>
                <a:chOff x="10107062" y="322456"/>
                <a:chExt cx="1035424" cy="1020053"/>
              </a:xfrm>
            </p:grpSpPr>
            <p:sp>
              <p:nvSpPr>
                <p:cNvPr id="68" name="Rectangle 72">
                  <a:extLst>
                    <a:ext uri="{FF2B5EF4-FFF2-40B4-BE49-F238E27FC236}">
                      <a16:creationId xmlns:a16="http://schemas.microsoft.com/office/drawing/2014/main" id="{CBDA6219-65C0-40FD-B474-5C2673FB1A9E}"/>
                    </a:ext>
                  </a:extLst>
                </p:cNvPr>
                <p:cNvSpPr/>
                <p:nvPr/>
              </p:nvSpPr>
              <p:spPr>
                <a:xfrm>
                  <a:off x="10107063" y="830744"/>
                  <a:ext cx="1035423" cy="511765"/>
                </a:xfrm>
                <a:custGeom>
                  <a:avLst/>
                  <a:gdLst>
                    <a:gd name="connsiteX0" fmla="*/ 0 w 1035423"/>
                    <a:gd name="connsiteY0" fmla="*/ 0 h 511765"/>
                    <a:gd name="connsiteX1" fmla="*/ 1035423 w 1035423"/>
                    <a:gd name="connsiteY1" fmla="*/ 0 h 511765"/>
                    <a:gd name="connsiteX2" fmla="*/ 1035423 w 1035423"/>
                    <a:gd name="connsiteY2" fmla="*/ 511765 h 511765"/>
                    <a:gd name="connsiteX3" fmla="*/ 0 w 1035423"/>
                    <a:gd name="connsiteY3" fmla="*/ 511765 h 511765"/>
                    <a:gd name="connsiteX4" fmla="*/ 0 w 1035423"/>
                    <a:gd name="connsiteY4" fmla="*/ 0 h 511765"/>
                    <a:gd name="connsiteX0" fmla="*/ 255494 w 1035423"/>
                    <a:gd name="connsiteY0" fmla="*/ 0 h 525213"/>
                    <a:gd name="connsiteX1" fmla="*/ 1035423 w 1035423"/>
                    <a:gd name="connsiteY1" fmla="*/ 13448 h 525213"/>
                    <a:gd name="connsiteX2" fmla="*/ 1035423 w 1035423"/>
                    <a:gd name="connsiteY2" fmla="*/ 525213 h 525213"/>
                    <a:gd name="connsiteX3" fmla="*/ 0 w 1035423"/>
                    <a:gd name="connsiteY3" fmla="*/ 525213 h 525213"/>
                    <a:gd name="connsiteX4" fmla="*/ 255494 w 1035423"/>
                    <a:gd name="connsiteY4" fmla="*/ 0 h 525213"/>
                    <a:gd name="connsiteX0" fmla="*/ 261714 w 1035423"/>
                    <a:gd name="connsiteY0" fmla="*/ 11434 h 511765"/>
                    <a:gd name="connsiteX1" fmla="*/ 1035423 w 1035423"/>
                    <a:gd name="connsiteY1" fmla="*/ 0 h 511765"/>
                    <a:gd name="connsiteX2" fmla="*/ 1035423 w 1035423"/>
                    <a:gd name="connsiteY2" fmla="*/ 511765 h 511765"/>
                    <a:gd name="connsiteX3" fmla="*/ 0 w 1035423"/>
                    <a:gd name="connsiteY3" fmla="*/ 511765 h 511765"/>
                    <a:gd name="connsiteX4" fmla="*/ 261714 w 1035423"/>
                    <a:gd name="connsiteY4" fmla="*/ 11434 h 511765"/>
                    <a:gd name="connsiteX0" fmla="*/ 261714 w 1035423"/>
                    <a:gd name="connsiteY0" fmla="*/ 5213 h 511765"/>
                    <a:gd name="connsiteX1" fmla="*/ 1035423 w 1035423"/>
                    <a:gd name="connsiteY1" fmla="*/ 0 h 511765"/>
                    <a:gd name="connsiteX2" fmla="*/ 1035423 w 1035423"/>
                    <a:gd name="connsiteY2" fmla="*/ 511765 h 511765"/>
                    <a:gd name="connsiteX3" fmla="*/ 0 w 1035423"/>
                    <a:gd name="connsiteY3" fmla="*/ 511765 h 511765"/>
                    <a:gd name="connsiteX4" fmla="*/ 261714 w 1035423"/>
                    <a:gd name="connsiteY4" fmla="*/ 5213 h 511765"/>
                    <a:gd name="connsiteX0" fmla="*/ 261714 w 1035423"/>
                    <a:gd name="connsiteY0" fmla="*/ 5213 h 517985"/>
                    <a:gd name="connsiteX1" fmla="*/ 1035423 w 1035423"/>
                    <a:gd name="connsiteY1" fmla="*/ 0 h 517985"/>
                    <a:gd name="connsiteX2" fmla="*/ 736843 w 1035423"/>
                    <a:gd name="connsiteY2" fmla="*/ 517985 h 517985"/>
                    <a:gd name="connsiteX3" fmla="*/ 0 w 1035423"/>
                    <a:gd name="connsiteY3" fmla="*/ 511765 h 517985"/>
                    <a:gd name="connsiteX4" fmla="*/ 261714 w 1035423"/>
                    <a:gd name="connsiteY4" fmla="*/ 5213 h 517985"/>
                    <a:gd name="connsiteX0" fmla="*/ 261714 w 1035423"/>
                    <a:gd name="connsiteY0" fmla="*/ 5213 h 511765"/>
                    <a:gd name="connsiteX1" fmla="*/ 1035423 w 1035423"/>
                    <a:gd name="connsiteY1" fmla="*/ 0 h 511765"/>
                    <a:gd name="connsiteX2" fmla="*/ 786607 w 1035423"/>
                    <a:gd name="connsiteY2" fmla="*/ 511765 h 511765"/>
                    <a:gd name="connsiteX3" fmla="*/ 0 w 1035423"/>
                    <a:gd name="connsiteY3" fmla="*/ 511765 h 511765"/>
                    <a:gd name="connsiteX4" fmla="*/ 261714 w 1035423"/>
                    <a:gd name="connsiteY4" fmla="*/ 5213 h 511765"/>
                    <a:gd name="connsiteX0" fmla="*/ 261714 w 1035423"/>
                    <a:gd name="connsiteY0" fmla="*/ 5213 h 511765"/>
                    <a:gd name="connsiteX1" fmla="*/ 1035423 w 1035423"/>
                    <a:gd name="connsiteY1" fmla="*/ 0 h 511765"/>
                    <a:gd name="connsiteX2" fmla="*/ 786607 w 1035423"/>
                    <a:gd name="connsiteY2" fmla="*/ 511765 h 511765"/>
                    <a:gd name="connsiteX3" fmla="*/ 0 w 1035423"/>
                    <a:gd name="connsiteY3" fmla="*/ 511765 h 511765"/>
                    <a:gd name="connsiteX4" fmla="*/ 261714 w 1035423"/>
                    <a:gd name="connsiteY4" fmla="*/ 5213 h 511765"/>
                    <a:gd name="connsiteX0" fmla="*/ 271546 w 1035423"/>
                    <a:gd name="connsiteY0" fmla="*/ 508 h 511765"/>
                    <a:gd name="connsiteX1" fmla="*/ 1035423 w 1035423"/>
                    <a:gd name="connsiteY1" fmla="*/ 0 h 511765"/>
                    <a:gd name="connsiteX2" fmla="*/ 786607 w 1035423"/>
                    <a:gd name="connsiteY2" fmla="*/ 511765 h 511765"/>
                    <a:gd name="connsiteX3" fmla="*/ 0 w 1035423"/>
                    <a:gd name="connsiteY3" fmla="*/ 511765 h 511765"/>
                    <a:gd name="connsiteX4" fmla="*/ 271546 w 1035423"/>
                    <a:gd name="connsiteY4" fmla="*/ 508 h 511765"/>
                    <a:gd name="connsiteX0" fmla="*/ 261714 w 1035423"/>
                    <a:gd name="connsiteY0" fmla="*/ 508 h 511765"/>
                    <a:gd name="connsiteX1" fmla="*/ 1035423 w 1035423"/>
                    <a:gd name="connsiteY1" fmla="*/ 0 h 511765"/>
                    <a:gd name="connsiteX2" fmla="*/ 786607 w 1035423"/>
                    <a:gd name="connsiteY2" fmla="*/ 511765 h 511765"/>
                    <a:gd name="connsiteX3" fmla="*/ 0 w 1035423"/>
                    <a:gd name="connsiteY3" fmla="*/ 511765 h 511765"/>
                    <a:gd name="connsiteX4" fmla="*/ 261714 w 1035423"/>
                    <a:gd name="connsiteY4" fmla="*/ 508 h 511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5423" h="511765">
                      <a:moveTo>
                        <a:pt x="261714" y="508"/>
                      </a:moveTo>
                      <a:lnTo>
                        <a:pt x="1035423" y="0"/>
                      </a:lnTo>
                      <a:lnTo>
                        <a:pt x="786607" y="511765"/>
                      </a:lnTo>
                      <a:lnTo>
                        <a:pt x="0" y="511765"/>
                      </a:lnTo>
                      <a:lnTo>
                        <a:pt x="261714" y="508"/>
                      </a:lnTo>
                      <a:close/>
                    </a:path>
                  </a:pathLst>
                </a:custGeom>
                <a:solidFill>
                  <a:srgbClr val="0A2F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
              <p:nvSpPr>
                <p:cNvPr id="69" name="Rectangle 72">
                  <a:extLst>
                    <a:ext uri="{FF2B5EF4-FFF2-40B4-BE49-F238E27FC236}">
                      <a16:creationId xmlns:a16="http://schemas.microsoft.com/office/drawing/2014/main" id="{43F18155-0EDE-4D3F-8412-2E39B49D2094}"/>
                    </a:ext>
                  </a:extLst>
                </p:cNvPr>
                <p:cNvSpPr/>
                <p:nvPr/>
              </p:nvSpPr>
              <p:spPr>
                <a:xfrm flipV="1">
                  <a:off x="10107062" y="322456"/>
                  <a:ext cx="1035423" cy="511765"/>
                </a:xfrm>
                <a:custGeom>
                  <a:avLst/>
                  <a:gdLst>
                    <a:gd name="connsiteX0" fmla="*/ 0 w 1035423"/>
                    <a:gd name="connsiteY0" fmla="*/ 0 h 511765"/>
                    <a:gd name="connsiteX1" fmla="*/ 1035423 w 1035423"/>
                    <a:gd name="connsiteY1" fmla="*/ 0 h 511765"/>
                    <a:gd name="connsiteX2" fmla="*/ 1035423 w 1035423"/>
                    <a:gd name="connsiteY2" fmla="*/ 511765 h 511765"/>
                    <a:gd name="connsiteX3" fmla="*/ 0 w 1035423"/>
                    <a:gd name="connsiteY3" fmla="*/ 511765 h 511765"/>
                    <a:gd name="connsiteX4" fmla="*/ 0 w 1035423"/>
                    <a:gd name="connsiteY4" fmla="*/ 0 h 511765"/>
                    <a:gd name="connsiteX0" fmla="*/ 255494 w 1035423"/>
                    <a:gd name="connsiteY0" fmla="*/ 0 h 525213"/>
                    <a:gd name="connsiteX1" fmla="*/ 1035423 w 1035423"/>
                    <a:gd name="connsiteY1" fmla="*/ 13448 h 525213"/>
                    <a:gd name="connsiteX2" fmla="*/ 1035423 w 1035423"/>
                    <a:gd name="connsiteY2" fmla="*/ 525213 h 525213"/>
                    <a:gd name="connsiteX3" fmla="*/ 0 w 1035423"/>
                    <a:gd name="connsiteY3" fmla="*/ 525213 h 525213"/>
                    <a:gd name="connsiteX4" fmla="*/ 255494 w 1035423"/>
                    <a:gd name="connsiteY4" fmla="*/ 0 h 525213"/>
                    <a:gd name="connsiteX0" fmla="*/ 261714 w 1035423"/>
                    <a:gd name="connsiteY0" fmla="*/ 11434 h 511765"/>
                    <a:gd name="connsiteX1" fmla="*/ 1035423 w 1035423"/>
                    <a:gd name="connsiteY1" fmla="*/ 0 h 511765"/>
                    <a:gd name="connsiteX2" fmla="*/ 1035423 w 1035423"/>
                    <a:gd name="connsiteY2" fmla="*/ 511765 h 511765"/>
                    <a:gd name="connsiteX3" fmla="*/ 0 w 1035423"/>
                    <a:gd name="connsiteY3" fmla="*/ 511765 h 511765"/>
                    <a:gd name="connsiteX4" fmla="*/ 261714 w 1035423"/>
                    <a:gd name="connsiteY4" fmla="*/ 11434 h 511765"/>
                    <a:gd name="connsiteX0" fmla="*/ 261714 w 1035423"/>
                    <a:gd name="connsiteY0" fmla="*/ 5213 h 511765"/>
                    <a:gd name="connsiteX1" fmla="*/ 1035423 w 1035423"/>
                    <a:gd name="connsiteY1" fmla="*/ 0 h 511765"/>
                    <a:gd name="connsiteX2" fmla="*/ 1035423 w 1035423"/>
                    <a:gd name="connsiteY2" fmla="*/ 511765 h 511765"/>
                    <a:gd name="connsiteX3" fmla="*/ 0 w 1035423"/>
                    <a:gd name="connsiteY3" fmla="*/ 511765 h 511765"/>
                    <a:gd name="connsiteX4" fmla="*/ 261714 w 1035423"/>
                    <a:gd name="connsiteY4" fmla="*/ 5213 h 511765"/>
                    <a:gd name="connsiteX0" fmla="*/ 261714 w 1035423"/>
                    <a:gd name="connsiteY0" fmla="*/ 5213 h 517985"/>
                    <a:gd name="connsiteX1" fmla="*/ 1035423 w 1035423"/>
                    <a:gd name="connsiteY1" fmla="*/ 0 h 517985"/>
                    <a:gd name="connsiteX2" fmla="*/ 736843 w 1035423"/>
                    <a:gd name="connsiteY2" fmla="*/ 517985 h 517985"/>
                    <a:gd name="connsiteX3" fmla="*/ 0 w 1035423"/>
                    <a:gd name="connsiteY3" fmla="*/ 511765 h 517985"/>
                    <a:gd name="connsiteX4" fmla="*/ 261714 w 1035423"/>
                    <a:gd name="connsiteY4" fmla="*/ 5213 h 517985"/>
                    <a:gd name="connsiteX0" fmla="*/ 261714 w 1035423"/>
                    <a:gd name="connsiteY0" fmla="*/ 5213 h 511765"/>
                    <a:gd name="connsiteX1" fmla="*/ 1035423 w 1035423"/>
                    <a:gd name="connsiteY1" fmla="*/ 0 h 511765"/>
                    <a:gd name="connsiteX2" fmla="*/ 786607 w 1035423"/>
                    <a:gd name="connsiteY2" fmla="*/ 511765 h 511765"/>
                    <a:gd name="connsiteX3" fmla="*/ 0 w 1035423"/>
                    <a:gd name="connsiteY3" fmla="*/ 511765 h 511765"/>
                    <a:gd name="connsiteX4" fmla="*/ 261714 w 1035423"/>
                    <a:gd name="connsiteY4" fmla="*/ 5213 h 511765"/>
                    <a:gd name="connsiteX0" fmla="*/ 261714 w 1035423"/>
                    <a:gd name="connsiteY0" fmla="*/ 5213 h 511765"/>
                    <a:gd name="connsiteX1" fmla="*/ 1035423 w 1035423"/>
                    <a:gd name="connsiteY1" fmla="*/ 0 h 511765"/>
                    <a:gd name="connsiteX2" fmla="*/ 786607 w 1035423"/>
                    <a:gd name="connsiteY2" fmla="*/ 511765 h 511765"/>
                    <a:gd name="connsiteX3" fmla="*/ 0 w 1035423"/>
                    <a:gd name="connsiteY3" fmla="*/ 511765 h 511765"/>
                    <a:gd name="connsiteX4" fmla="*/ 261714 w 1035423"/>
                    <a:gd name="connsiteY4" fmla="*/ 5213 h 511765"/>
                    <a:gd name="connsiteX0" fmla="*/ 271546 w 1035423"/>
                    <a:gd name="connsiteY0" fmla="*/ 0 h 513609"/>
                    <a:gd name="connsiteX1" fmla="*/ 1035423 w 1035423"/>
                    <a:gd name="connsiteY1" fmla="*/ 1844 h 513609"/>
                    <a:gd name="connsiteX2" fmla="*/ 786607 w 1035423"/>
                    <a:gd name="connsiteY2" fmla="*/ 513609 h 513609"/>
                    <a:gd name="connsiteX3" fmla="*/ 0 w 1035423"/>
                    <a:gd name="connsiteY3" fmla="*/ 513609 h 513609"/>
                    <a:gd name="connsiteX4" fmla="*/ 271546 w 1035423"/>
                    <a:gd name="connsiteY4" fmla="*/ 0 h 513609"/>
                    <a:gd name="connsiteX0" fmla="*/ 271546 w 1035423"/>
                    <a:gd name="connsiteY0" fmla="*/ 0 h 513609"/>
                    <a:gd name="connsiteX1" fmla="*/ 1035423 w 1035423"/>
                    <a:gd name="connsiteY1" fmla="*/ 1844 h 513609"/>
                    <a:gd name="connsiteX2" fmla="*/ 786607 w 1035423"/>
                    <a:gd name="connsiteY2" fmla="*/ 513609 h 513609"/>
                    <a:gd name="connsiteX3" fmla="*/ 0 w 1035423"/>
                    <a:gd name="connsiteY3" fmla="*/ 513609 h 513609"/>
                    <a:gd name="connsiteX4" fmla="*/ 271546 w 1035423"/>
                    <a:gd name="connsiteY4" fmla="*/ 0 h 513609"/>
                    <a:gd name="connsiteX0" fmla="*/ 259255 w 1035423"/>
                    <a:gd name="connsiteY0" fmla="*/ 508 h 511765"/>
                    <a:gd name="connsiteX1" fmla="*/ 1035423 w 1035423"/>
                    <a:gd name="connsiteY1" fmla="*/ 0 h 511765"/>
                    <a:gd name="connsiteX2" fmla="*/ 786607 w 1035423"/>
                    <a:gd name="connsiteY2" fmla="*/ 511765 h 511765"/>
                    <a:gd name="connsiteX3" fmla="*/ 0 w 1035423"/>
                    <a:gd name="connsiteY3" fmla="*/ 511765 h 511765"/>
                    <a:gd name="connsiteX4" fmla="*/ 259255 w 1035423"/>
                    <a:gd name="connsiteY4" fmla="*/ 508 h 511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5423" h="511765">
                      <a:moveTo>
                        <a:pt x="259255" y="508"/>
                      </a:moveTo>
                      <a:lnTo>
                        <a:pt x="1035423" y="0"/>
                      </a:lnTo>
                      <a:lnTo>
                        <a:pt x="786607" y="511765"/>
                      </a:lnTo>
                      <a:lnTo>
                        <a:pt x="0" y="511765"/>
                      </a:lnTo>
                      <a:lnTo>
                        <a:pt x="259255" y="508"/>
                      </a:lnTo>
                      <a:close/>
                    </a:path>
                  </a:pathLst>
                </a:custGeom>
                <a:solidFill>
                  <a:srgbClr val="0D3C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grpSp>
          <p:sp>
            <p:nvSpPr>
              <p:cNvPr id="66" name="Isosceles Triangle 7">
                <a:extLst>
                  <a:ext uri="{FF2B5EF4-FFF2-40B4-BE49-F238E27FC236}">
                    <a16:creationId xmlns:a16="http://schemas.microsoft.com/office/drawing/2014/main" id="{729EEDAF-7D70-4D21-92C5-522D93CD81D5}"/>
                  </a:ext>
                </a:extLst>
              </p:cNvPr>
              <p:cNvSpPr/>
              <p:nvPr/>
            </p:nvSpPr>
            <p:spPr>
              <a:xfrm>
                <a:off x="5290763" y="1098253"/>
                <a:ext cx="123465" cy="119737"/>
              </a:xfrm>
              <a:custGeom>
                <a:avLst/>
                <a:gdLst>
                  <a:gd name="connsiteX0" fmla="*/ 0 w 147711"/>
                  <a:gd name="connsiteY0" fmla="*/ 127337 h 127337"/>
                  <a:gd name="connsiteX1" fmla="*/ 65188 w 147711"/>
                  <a:gd name="connsiteY1" fmla="*/ 0 h 127337"/>
                  <a:gd name="connsiteX2" fmla="*/ 147711 w 147711"/>
                  <a:gd name="connsiteY2" fmla="*/ 127337 h 127337"/>
                  <a:gd name="connsiteX3" fmla="*/ 0 w 147711"/>
                  <a:gd name="connsiteY3" fmla="*/ 127337 h 127337"/>
                  <a:gd name="connsiteX0" fmla="*/ 0 w 147711"/>
                  <a:gd name="connsiteY0" fmla="*/ 151011 h 151011"/>
                  <a:gd name="connsiteX1" fmla="*/ 74066 w 147711"/>
                  <a:gd name="connsiteY1" fmla="*/ 0 h 151011"/>
                  <a:gd name="connsiteX2" fmla="*/ 147711 w 147711"/>
                  <a:gd name="connsiteY2" fmla="*/ 151011 h 151011"/>
                  <a:gd name="connsiteX3" fmla="*/ 0 w 147711"/>
                  <a:gd name="connsiteY3" fmla="*/ 151011 h 151011"/>
                  <a:gd name="connsiteX0" fmla="*/ 0 w 147711"/>
                  <a:gd name="connsiteY0" fmla="*/ 148051 h 148051"/>
                  <a:gd name="connsiteX1" fmla="*/ 77025 w 147711"/>
                  <a:gd name="connsiteY1" fmla="*/ 0 h 148051"/>
                  <a:gd name="connsiteX2" fmla="*/ 147711 w 147711"/>
                  <a:gd name="connsiteY2" fmla="*/ 148051 h 148051"/>
                  <a:gd name="connsiteX3" fmla="*/ 0 w 147711"/>
                  <a:gd name="connsiteY3" fmla="*/ 148051 h 148051"/>
                </a:gdLst>
                <a:ahLst/>
                <a:cxnLst>
                  <a:cxn ang="0">
                    <a:pos x="connsiteX0" y="connsiteY0"/>
                  </a:cxn>
                  <a:cxn ang="0">
                    <a:pos x="connsiteX1" y="connsiteY1"/>
                  </a:cxn>
                  <a:cxn ang="0">
                    <a:pos x="connsiteX2" y="connsiteY2"/>
                  </a:cxn>
                  <a:cxn ang="0">
                    <a:pos x="connsiteX3" y="connsiteY3"/>
                  </a:cxn>
                </a:cxnLst>
                <a:rect l="l" t="t" r="r" b="b"/>
                <a:pathLst>
                  <a:path w="147711" h="148051">
                    <a:moveTo>
                      <a:pt x="0" y="148051"/>
                    </a:moveTo>
                    <a:lnTo>
                      <a:pt x="77025" y="0"/>
                    </a:lnTo>
                    <a:lnTo>
                      <a:pt x="147711" y="148051"/>
                    </a:lnTo>
                    <a:lnTo>
                      <a:pt x="0" y="148051"/>
                    </a:lnTo>
                    <a:close/>
                  </a:path>
                </a:pathLst>
              </a:custGeom>
              <a:solidFill>
                <a:srgbClr val="4313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
            <p:nvSpPr>
              <p:cNvPr id="67" name="Isosceles Triangle 7">
                <a:extLst>
                  <a:ext uri="{FF2B5EF4-FFF2-40B4-BE49-F238E27FC236}">
                    <a16:creationId xmlns:a16="http://schemas.microsoft.com/office/drawing/2014/main" id="{850A7A64-AA0D-4BCD-9359-5B7BC09CE813}"/>
                  </a:ext>
                </a:extLst>
              </p:cNvPr>
              <p:cNvSpPr/>
              <p:nvPr/>
            </p:nvSpPr>
            <p:spPr>
              <a:xfrm flipV="1">
                <a:off x="5290763" y="1873533"/>
                <a:ext cx="123465" cy="119737"/>
              </a:xfrm>
              <a:custGeom>
                <a:avLst/>
                <a:gdLst>
                  <a:gd name="connsiteX0" fmla="*/ 0 w 147711"/>
                  <a:gd name="connsiteY0" fmla="*/ 127337 h 127337"/>
                  <a:gd name="connsiteX1" fmla="*/ 65188 w 147711"/>
                  <a:gd name="connsiteY1" fmla="*/ 0 h 127337"/>
                  <a:gd name="connsiteX2" fmla="*/ 147711 w 147711"/>
                  <a:gd name="connsiteY2" fmla="*/ 127337 h 127337"/>
                  <a:gd name="connsiteX3" fmla="*/ 0 w 147711"/>
                  <a:gd name="connsiteY3" fmla="*/ 127337 h 127337"/>
                  <a:gd name="connsiteX0" fmla="*/ 0 w 147711"/>
                  <a:gd name="connsiteY0" fmla="*/ 151011 h 151011"/>
                  <a:gd name="connsiteX1" fmla="*/ 74066 w 147711"/>
                  <a:gd name="connsiteY1" fmla="*/ 0 h 151011"/>
                  <a:gd name="connsiteX2" fmla="*/ 147711 w 147711"/>
                  <a:gd name="connsiteY2" fmla="*/ 151011 h 151011"/>
                  <a:gd name="connsiteX3" fmla="*/ 0 w 147711"/>
                  <a:gd name="connsiteY3" fmla="*/ 151011 h 151011"/>
                  <a:gd name="connsiteX0" fmla="*/ 0 w 147711"/>
                  <a:gd name="connsiteY0" fmla="*/ 148051 h 148051"/>
                  <a:gd name="connsiteX1" fmla="*/ 77025 w 147711"/>
                  <a:gd name="connsiteY1" fmla="*/ 0 h 148051"/>
                  <a:gd name="connsiteX2" fmla="*/ 147711 w 147711"/>
                  <a:gd name="connsiteY2" fmla="*/ 148051 h 148051"/>
                  <a:gd name="connsiteX3" fmla="*/ 0 w 147711"/>
                  <a:gd name="connsiteY3" fmla="*/ 148051 h 148051"/>
                </a:gdLst>
                <a:ahLst/>
                <a:cxnLst>
                  <a:cxn ang="0">
                    <a:pos x="connsiteX0" y="connsiteY0"/>
                  </a:cxn>
                  <a:cxn ang="0">
                    <a:pos x="connsiteX1" y="connsiteY1"/>
                  </a:cxn>
                  <a:cxn ang="0">
                    <a:pos x="connsiteX2" y="connsiteY2"/>
                  </a:cxn>
                  <a:cxn ang="0">
                    <a:pos x="connsiteX3" y="connsiteY3"/>
                  </a:cxn>
                </a:cxnLst>
                <a:rect l="l" t="t" r="r" b="b"/>
                <a:pathLst>
                  <a:path w="147711" h="148051">
                    <a:moveTo>
                      <a:pt x="0" y="148051"/>
                    </a:moveTo>
                    <a:lnTo>
                      <a:pt x="77025" y="0"/>
                    </a:lnTo>
                    <a:lnTo>
                      <a:pt x="147711" y="148051"/>
                    </a:lnTo>
                    <a:lnTo>
                      <a:pt x="0" y="148051"/>
                    </a:lnTo>
                    <a:close/>
                  </a:path>
                </a:pathLst>
              </a:custGeom>
              <a:solidFill>
                <a:srgbClr val="4313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grpSp>
        <p:sp>
          <p:nvSpPr>
            <p:cNvPr id="8" name="Rectangle 7">
              <a:extLst>
                <a:ext uri="{FF2B5EF4-FFF2-40B4-BE49-F238E27FC236}">
                  <a16:creationId xmlns:a16="http://schemas.microsoft.com/office/drawing/2014/main" id="{238664F1-C292-477E-9E89-311633E52ABF}"/>
                </a:ext>
              </a:extLst>
            </p:cNvPr>
            <p:cNvSpPr/>
            <p:nvPr/>
          </p:nvSpPr>
          <p:spPr>
            <a:xfrm>
              <a:off x="1853825" y="1416254"/>
              <a:ext cx="3735416" cy="2251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Ins="0" rtlCol="0" anchor="ctr"/>
            <a:lstStyle/>
            <a:p>
              <a:pPr>
                <a:spcBef>
                  <a:spcPts val="1200"/>
                </a:spcBef>
                <a:spcAft>
                  <a:spcPts val="600"/>
                </a:spcAft>
                <a:tabLst>
                  <a:tab pos="342900" algn="l"/>
                </a:tabLst>
              </a:pPr>
              <a:r>
                <a:rPr lang="en-IN" sz="1200" b="1" dirty="0">
                  <a:solidFill>
                    <a:schemeClr val="bg1"/>
                  </a:solidFill>
                  <a:latin typeface="Trebuchet MS" panose="020B0603020202020204" pitchFamily="34" charset="0"/>
                  <a:cs typeface="Arial" panose="020B0604020202020204" pitchFamily="34" charset="0"/>
                </a:rPr>
                <a:t>INTERNATIONAL ARRIVALS &amp; TOURISM STATISTICS</a:t>
              </a:r>
            </a:p>
          </p:txBody>
        </p:sp>
      </p:grpSp>
      <p:sp>
        <p:nvSpPr>
          <p:cNvPr id="56" name="מלבן 55" hidden="1">
            <a:extLst>
              <a:ext uri="{FF2B5EF4-FFF2-40B4-BE49-F238E27FC236}">
                <a16:creationId xmlns:a16="http://schemas.microsoft.com/office/drawing/2014/main" id="{FD2B5005-0F65-4E77-AB54-D59C1B2048F3}"/>
              </a:ext>
            </a:extLst>
          </p:cNvPr>
          <p:cNvSpPr/>
          <p:nvPr/>
        </p:nvSpPr>
        <p:spPr>
          <a:xfrm>
            <a:off x="3356258" y="3062790"/>
            <a:ext cx="2673792" cy="1628044"/>
          </a:xfrm>
          <a:prstGeom prst="rect">
            <a:avLst/>
          </a:prstGeom>
          <a:solidFill>
            <a:srgbClr val="66F469"/>
          </a:solidFill>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1500" dirty="0">
                <a:solidFill>
                  <a:schemeClr val="tx1"/>
                </a:solidFill>
              </a:rPr>
              <a:t>Prefer using the shapes you used for headings on slide 5 </a:t>
            </a:r>
            <a:endParaRPr lang="he-IL" sz="1500" dirty="0">
              <a:solidFill>
                <a:schemeClr val="tx1"/>
              </a:solidFill>
            </a:endParaRPr>
          </a:p>
        </p:txBody>
      </p:sp>
      <p:grpSp>
        <p:nvGrpSpPr>
          <p:cNvPr id="9" name="קבוצה 8">
            <a:extLst>
              <a:ext uri="{FF2B5EF4-FFF2-40B4-BE49-F238E27FC236}">
                <a16:creationId xmlns:a16="http://schemas.microsoft.com/office/drawing/2014/main" id="{044D63D5-0337-4DC4-B5D4-9E5562FAB5B1}"/>
              </a:ext>
            </a:extLst>
          </p:cNvPr>
          <p:cNvGrpSpPr/>
          <p:nvPr/>
        </p:nvGrpSpPr>
        <p:grpSpPr>
          <a:xfrm>
            <a:off x="683695" y="1134998"/>
            <a:ext cx="5551035" cy="697364"/>
            <a:chOff x="578265" y="978797"/>
            <a:chExt cx="5551035" cy="697364"/>
          </a:xfrm>
        </p:grpSpPr>
        <p:grpSp>
          <p:nvGrpSpPr>
            <p:cNvPr id="5" name="Group 4">
              <a:extLst>
                <a:ext uri="{FF2B5EF4-FFF2-40B4-BE49-F238E27FC236}">
                  <a16:creationId xmlns:a16="http://schemas.microsoft.com/office/drawing/2014/main" id="{3860450B-1BC5-4665-93B0-71B806867AFC}"/>
                </a:ext>
              </a:extLst>
            </p:cNvPr>
            <p:cNvGrpSpPr/>
            <p:nvPr/>
          </p:nvGrpSpPr>
          <p:grpSpPr>
            <a:xfrm>
              <a:off x="3247293" y="1157525"/>
              <a:ext cx="212978" cy="375095"/>
              <a:chOff x="1371392" y="1400858"/>
              <a:chExt cx="288970" cy="508931"/>
            </a:xfrm>
          </p:grpSpPr>
          <p:grpSp>
            <p:nvGrpSpPr>
              <p:cNvPr id="4" name="Group 3">
                <a:extLst>
                  <a:ext uri="{FF2B5EF4-FFF2-40B4-BE49-F238E27FC236}">
                    <a16:creationId xmlns:a16="http://schemas.microsoft.com/office/drawing/2014/main" id="{02AD9A3B-F3B2-445D-8009-EA5911612B5E}"/>
                  </a:ext>
                </a:extLst>
              </p:cNvPr>
              <p:cNvGrpSpPr/>
              <p:nvPr/>
            </p:nvGrpSpPr>
            <p:grpSpPr>
              <a:xfrm>
                <a:off x="1374627" y="1641034"/>
                <a:ext cx="272576" cy="268755"/>
                <a:chOff x="1784202" y="1527073"/>
                <a:chExt cx="272576" cy="268755"/>
              </a:xfrm>
            </p:grpSpPr>
            <p:sp>
              <p:nvSpPr>
                <p:cNvPr id="37" name="Freeform 13">
                  <a:extLst>
                    <a:ext uri="{FF2B5EF4-FFF2-40B4-BE49-F238E27FC236}">
                      <a16:creationId xmlns:a16="http://schemas.microsoft.com/office/drawing/2014/main" id="{39B106EB-542F-4F3A-9A14-CB27BF57DFDF}"/>
                    </a:ext>
                  </a:extLst>
                </p:cNvPr>
                <p:cNvSpPr>
                  <a:spLocks/>
                </p:cNvSpPr>
                <p:nvPr/>
              </p:nvSpPr>
              <p:spPr bwMode="auto">
                <a:xfrm>
                  <a:off x="1945305" y="1739328"/>
                  <a:ext cx="74825" cy="56500"/>
                </a:xfrm>
                <a:custGeom>
                  <a:avLst/>
                  <a:gdLst>
                    <a:gd name="T0" fmla="*/ 518 w 976"/>
                    <a:gd name="T1" fmla="*/ 0 h 732"/>
                    <a:gd name="T2" fmla="*/ 600 w 976"/>
                    <a:gd name="T3" fmla="*/ 24 h 732"/>
                    <a:gd name="T4" fmla="*/ 680 w 976"/>
                    <a:gd name="T5" fmla="*/ 53 h 732"/>
                    <a:gd name="T6" fmla="*/ 757 w 976"/>
                    <a:gd name="T7" fmla="*/ 84 h 732"/>
                    <a:gd name="T8" fmla="*/ 831 w 976"/>
                    <a:gd name="T9" fmla="*/ 118 h 732"/>
                    <a:gd name="T10" fmla="*/ 902 w 976"/>
                    <a:gd name="T11" fmla="*/ 152 h 732"/>
                    <a:gd name="T12" fmla="*/ 939 w 976"/>
                    <a:gd name="T13" fmla="*/ 174 h 732"/>
                    <a:gd name="T14" fmla="*/ 976 w 976"/>
                    <a:gd name="T15" fmla="*/ 194 h 732"/>
                    <a:gd name="T16" fmla="*/ 904 w 976"/>
                    <a:gd name="T17" fmla="*/ 267 h 732"/>
                    <a:gd name="T18" fmla="*/ 829 w 976"/>
                    <a:gd name="T19" fmla="*/ 335 h 732"/>
                    <a:gd name="T20" fmla="*/ 750 w 976"/>
                    <a:gd name="T21" fmla="*/ 399 h 732"/>
                    <a:gd name="T22" fmla="*/ 666 w 976"/>
                    <a:gd name="T23" fmla="*/ 459 h 732"/>
                    <a:gd name="T24" fmla="*/ 580 w 976"/>
                    <a:gd name="T25" fmla="*/ 513 h 732"/>
                    <a:gd name="T26" fmla="*/ 490 w 976"/>
                    <a:gd name="T27" fmla="*/ 563 h 732"/>
                    <a:gd name="T28" fmla="*/ 398 w 976"/>
                    <a:gd name="T29" fmla="*/ 607 h 732"/>
                    <a:gd name="T30" fmla="*/ 302 w 976"/>
                    <a:gd name="T31" fmla="*/ 647 h 732"/>
                    <a:gd name="T32" fmla="*/ 204 w 976"/>
                    <a:gd name="T33" fmla="*/ 681 h 732"/>
                    <a:gd name="T34" fmla="*/ 104 w 976"/>
                    <a:gd name="T35" fmla="*/ 709 h 732"/>
                    <a:gd name="T36" fmla="*/ 0 w 976"/>
                    <a:gd name="T37" fmla="*/ 732 h 732"/>
                    <a:gd name="T38" fmla="*/ 41 w 976"/>
                    <a:gd name="T39" fmla="*/ 705 h 732"/>
                    <a:gd name="T40" fmla="*/ 81 w 976"/>
                    <a:gd name="T41" fmla="*/ 674 h 732"/>
                    <a:gd name="T42" fmla="*/ 132 w 976"/>
                    <a:gd name="T43" fmla="*/ 631 h 732"/>
                    <a:gd name="T44" fmla="*/ 181 w 976"/>
                    <a:gd name="T45" fmla="*/ 582 h 732"/>
                    <a:gd name="T46" fmla="*/ 228 w 976"/>
                    <a:gd name="T47" fmla="*/ 529 h 732"/>
                    <a:gd name="T48" fmla="*/ 274 w 976"/>
                    <a:gd name="T49" fmla="*/ 472 h 732"/>
                    <a:gd name="T50" fmla="*/ 317 w 976"/>
                    <a:gd name="T51" fmla="*/ 409 h 732"/>
                    <a:gd name="T52" fmla="*/ 359 w 976"/>
                    <a:gd name="T53" fmla="*/ 342 h 732"/>
                    <a:gd name="T54" fmla="*/ 399 w 976"/>
                    <a:gd name="T55" fmla="*/ 270 h 732"/>
                    <a:gd name="T56" fmla="*/ 442 w 976"/>
                    <a:gd name="T57" fmla="*/ 184 h 732"/>
                    <a:gd name="T58" fmla="*/ 481 w 976"/>
                    <a:gd name="T59" fmla="*/ 94 h 732"/>
                    <a:gd name="T60" fmla="*/ 518 w 976"/>
                    <a:gd name="T61" fmla="*/ 0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76" h="732">
                      <a:moveTo>
                        <a:pt x="518" y="0"/>
                      </a:moveTo>
                      <a:lnTo>
                        <a:pt x="600" y="24"/>
                      </a:lnTo>
                      <a:lnTo>
                        <a:pt x="680" y="53"/>
                      </a:lnTo>
                      <a:lnTo>
                        <a:pt x="757" y="84"/>
                      </a:lnTo>
                      <a:lnTo>
                        <a:pt x="831" y="118"/>
                      </a:lnTo>
                      <a:lnTo>
                        <a:pt x="902" y="152"/>
                      </a:lnTo>
                      <a:lnTo>
                        <a:pt x="939" y="174"/>
                      </a:lnTo>
                      <a:lnTo>
                        <a:pt x="976" y="194"/>
                      </a:lnTo>
                      <a:lnTo>
                        <a:pt x="904" y="267"/>
                      </a:lnTo>
                      <a:lnTo>
                        <a:pt x="829" y="335"/>
                      </a:lnTo>
                      <a:lnTo>
                        <a:pt x="750" y="399"/>
                      </a:lnTo>
                      <a:lnTo>
                        <a:pt x="666" y="459"/>
                      </a:lnTo>
                      <a:lnTo>
                        <a:pt x="580" y="513"/>
                      </a:lnTo>
                      <a:lnTo>
                        <a:pt x="490" y="563"/>
                      </a:lnTo>
                      <a:lnTo>
                        <a:pt x="398" y="607"/>
                      </a:lnTo>
                      <a:lnTo>
                        <a:pt x="302" y="647"/>
                      </a:lnTo>
                      <a:lnTo>
                        <a:pt x="204" y="681"/>
                      </a:lnTo>
                      <a:lnTo>
                        <a:pt x="104" y="709"/>
                      </a:lnTo>
                      <a:lnTo>
                        <a:pt x="0" y="732"/>
                      </a:lnTo>
                      <a:lnTo>
                        <a:pt x="41" y="705"/>
                      </a:lnTo>
                      <a:lnTo>
                        <a:pt x="81" y="674"/>
                      </a:lnTo>
                      <a:lnTo>
                        <a:pt x="132" y="631"/>
                      </a:lnTo>
                      <a:lnTo>
                        <a:pt x="181" y="582"/>
                      </a:lnTo>
                      <a:lnTo>
                        <a:pt x="228" y="529"/>
                      </a:lnTo>
                      <a:lnTo>
                        <a:pt x="274" y="472"/>
                      </a:lnTo>
                      <a:lnTo>
                        <a:pt x="317" y="409"/>
                      </a:lnTo>
                      <a:lnTo>
                        <a:pt x="359" y="342"/>
                      </a:lnTo>
                      <a:lnTo>
                        <a:pt x="399" y="270"/>
                      </a:lnTo>
                      <a:lnTo>
                        <a:pt x="442" y="184"/>
                      </a:lnTo>
                      <a:lnTo>
                        <a:pt x="481" y="94"/>
                      </a:lnTo>
                      <a:lnTo>
                        <a:pt x="518" y="0"/>
                      </a:lnTo>
                      <a:close/>
                    </a:path>
                  </a:pathLst>
                </a:custGeom>
                <a:no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highlight>
                      <a:srgbClr val="FFFF00"/>
                    </a:highlight>
                    <a:uLnTx/>
                    <a:uFillTx/>
                    <a:latin typeface="Trebuchet MS"/>
                  </a:endParaRPr>
                </a:p>
              </p:txBody>
            </p:sp>
            <p:sp>
              <p:nvSpPr>
                <p:cNvPr id="38" name="Freeform 14">
                  <a:extLst>
                    <a:ext uri="{FF2B5EF4-FFF2-40B4-BE49-F238E27FC236}">
                      <a16:creationId xmlns:a16="http://schemas.microsoft.com/office/drawing/2014/main" id="{6DBF3B75-EEE2-4B6E-9A4B-751F3DA88E86}"/>
                    </a:ext>
                  </a:extLst>
                </p:cNvPr>
                <p:cNvSpPr>
                  <a:spLocks/>
                </p:cNvSpPr>
                <p:nvPr/>
              </p:nvSpPr>
              <p:spPr bwMode="auto">
                <a:xfrm>
                  <a:off x="1925453" y="1730930"/>
                  <a:ext cx="49629" cy="61081"/>
                </a:xfrm>
                <a:custGeom>
                  <a:avLst/>
                  <a:gdLst>
                    <a:gd name="T0" fmla="*/ 0 w 648"/>
                    <a:gd name="T1" fmla="*/ 0 h 804"/>
                    <a:gd name="T2" fmla="*/ 114 w 648"/>
                    <a:gd name="T3" fmla="*/ 4 h 804"/>
                    <a:gd name="T4" fmla="*/ 224 w 648"/>
                    <a:gd name="T5" fmla="*/ 12 h 804"/>
                    <a:gd name="T6" fmla="*/ 333 w 648"/>
                    <a:gd name="T7" fmla="*/ 23 h 804"/>
                    <a:gd name="T8" fmla="*/ 441 w 648"/>
                    <a:gd name="T9" fmla="*/ 39 h 804"/>
                    <a:gd name="T10" fmla="*/ 546 w 648"/>
                    <a:gd name="T11" fmla="*/ 57 h 804"/>
                    <a:gd name="T12" fmla="*/ 648 w 648"/>
                    <a:gd name="T13" fmla="*/ 80 h 804"/>
                    <a:gd name="T14" fmla="*/ 616 w 648"/>
                    <a:gd name="T15" fmla="*/ 164 h 804"/>
                    <a:gd name="T16" fmla="*/ 580 w 648"/>
                    <a:gd name="T17" fmla="*/ 245 h 804"/>
                    <a:gd name="T18" fmla="*/ 541 w 648"/>
                    <a:gd name="T19" fmla="*/ 322 h 804"/>
                    <a:gd name="T20" fmla="*/ 499 w 648"/>
                    <a:gd name="T21" fmla="*/ 398 h 804"/>
                    <a:gd name="T22" fmla="*/ 454 w 648"/>
                    <a:gd name="T23" fmla="*/ 468 h 804"/>
                    <a:gd name="T24" fmla="*/ 408 w 648"/>
                    <a:gd name="T25" fmla="*/ 530 h 804"/>
                    <a:gd name="T26" fmla="*/ 360 w 648"/>
                    <a:gd name="T27" fmla="*/ 588 h 804"/>
                    <a:gd name="T28" fmla="*/ 311 w 648"/>
                    <a:gd name="T29" fmla="*/ 640 h 804"/>
                    <a:gd name="T30" fmla="*/ 259 w 648"/>
                    <a:gd name="T31" fmla="*/ 684 h 804"/>
                    <a:gd name="T32" fmla="*/ 208 w 648"/>
                    <a:gd name="T33" fmla="*/ 721 h 804"/>
                    <a:gd name="T34" fmla="*/ 157 w 648"/>
                    <a:gd name="T35" fmla="*/ 751 h 804"/>
                    <a:gd name="T36" fmla="*/ 105 w 648"/>
                    <a:gd name="T37" fmla="*/ 776 h 804"/>
                    <a:gd name="T38" fmla="*/ 53 w 648"/>
                    <a:gd name="T39" fmla="*/ 794 h 804"/>
                    <a:gd name="T40" fmla="*/ 0 w 648"/>
                    <a:gd name="T41" fmla="*/ 804 h 804"/>
                    <a:gd name="T42" fmla="*/ 0 w 648"/>
                    <a:gd name="T4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8" h="804">
                      <a:moveTo>
                        <a:pt x="0" y="0"/>
                      </a:moveTo>
                      <a:lnTo>
                        <a:pt x="114" y="4"/>
                      </a:lnTo>
                      <a:lnTo>
                        <a:pt x="224" y="12"/>
                      </a:lnTo>
                      <a:lnTo>
                        <a:pt x="333" y="23"/>
                      </a:lnTo>
                      <a:lnTo>
                        <a:pt x="441" y="39"/>
                      </a:lnTo>
                      <a:lnTo>
                        <a:pt x="546" y="57"/>
                      </a:lnTo>
                      <a:lnTo>
                        <a:pt x="648" y="80"/>
                      </a:lnTo>
                      <a:lnTo>
                        <a:pt x="616" y="164"/>
                      </a:lnTo>
                      <a:lnTo>
                        <a:pt x="580" y="245"/>
                      </a:lnTo>
                      <a:lnTo>
                        <a:pt x="541" y="322"/>
                      </a:lnTo>
                      <a:lnTo>
                        <a:pt x="499" y="398"/>
                      </a:lnTo>
                      <a:lnTo>
                        <a:pt x="454" y="468"/>
                      </a:lnTo>
                      <a:lnTo>
                        <a:pt x="408" y="530"/>
                      </a:lnTo>
                      <a:lnTo>
                        <a:pt x="360" y="588"/>
                      </a:lnTo>
                      <a:lnTo>
                        <a:pt x="311" y="640"/>
                      </a:lnTo>
                      <a:lnTo>
                        <a:pt x="259" y="684"/>
                      </a:lnTo>
                      <a:lnTo>
                        <a:pt x="208" y="721"/>
                      </a:lnTo>
                      <a:lnTo>
                        <a:pt x="157" y="751"/>
                      </a:lnTo>
                      <a:lnTo>
                        <a:pt x="105" y="776"/>
                      </a:lnTo>
                      <a:lnTo>
                        <a:pt x="53" y="794"/>
                      </a:lnTo>
                      <a:lnTo>
                        <a:pt x="0" y="804"/>
                      </a:lnTo>
                      <a:lnTo>
                        <a:pt x="0" y="0"/>
                      </a:lnTo>
                      <a:close/>
                    </a:path>
                  </a:pathLst>
                </a:custGeom>
                <a:no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highlight>
                      <a:srgbClr val="FFFF00"/>
                    </a:highlight>
                    <a:uLnTx/>
                    <a:uFillTx/>
                    <a:latin typeface="Trebuchet MS"/>
                  </a:endParaRPr>
                </a:p>
              </p:txBody>
            </p:sp>
            <p:sp>
              <p:nvSpPr>
                <p:cNvPr id="39" name="Freeform 15">
                  <a:extLst>
                    <a:ext uri="{FF2B5EF4-FFF2-40B4-BE49-F238E27FC236}">
                      <a16:creationId xmlns:a16="http://schemas.microsoft.com/office/drawing/2014/main" id="{1D245DA8-0C26-4365-8263-BEC8EA72FDBF}"/>
                    </a:ext>
                  </a:extLst>
                </p:cNvPr>
                <p:cNvSpPr>
                  <a:spLocks/>
                </p:cNvSpPr>
                <p:nvPr/>
              </p:nvSpPr>
              <p:spPr bwMode="auto">
                <a:xfrm>
                  <a:off x="1865898" y="1730930"/>
                  <a:ext cx="49629" cy="61081"/>
                </a:xfrm>
                <a:custGeom>
                  <a:avLst/>
                  <a:gdLst>
                    <a:gd name="T0" fmla="*/ 648 w 648"/>
                    <a:gd name="T1" fmla="*/ 0 h 804"/>
                    <a:gd name="T2" fmla="*/ 648 w 648"/>
                    <a:gd name="T3" fmla="*/ 804 h 804"/>
                    <a:gd name="T4" fmla="*/ 595 w 648"/>
                    <a:gd name="T5" fmla="*/ 794 h 804"/>
                    <a:gd name="T6" fmla="*/ 543 w 648"/>
                    <a:gd name="T7" fmla="*/ 776 h 804"/>
                    <a:gd name="T8" fmla="*/ 491 w 648"/>
                    <a:gd name="T9" fmla="*/ 751 h 804"/>
                    <a:gd name="T10" fmla="*/ 440 w 648"/>
                    <a:gd name="T11" fmla="*/ 721 h 804"/>
                    <a:gd name="T12" fmla="*/ 389 w 648"/>
                    <a:gd name="T13" fmla="*/ 684 h 804"/>
                    <a:gd name="T14" fmla="*/ 338 w 648"/>
                    <a:gd name="T15" fmla="*/ 640 h 804"/>
                    <a:gd name="T16" fmla="*/ 288 w 648"/>
                    <a:gd name="T17" fmla="*/ 588 h 804"/>
                    <a:gd name="T18" fmla="*/ 240 w 648"/>
                    <a:gd name="T19" fmla="*/ 530 h 804"/>
                    <a:gd name="T20" fmla="*/ 193 w 648"/>
                    <a:gd name="T21" fmla="*/ 468 h 804"/>
                    <a:gd name="T22" fmla="*/ 149 w 648"/>
                    <a:gd name="T23" fmla="*/ 398 h 804"/>
                    <a:gd name="T24" fmla="*/ 107 w 648"/>
                    <a:gd name="T25" fmla="*/ 322 h 804"/>
                    <a:gd name="T26" fmla="*/ 68 w 648"/>
                    <a:gd name="T27" fmla="*/ 245 h 804"/>
                    <a:gd name="T28" fmla="*/ 32 w 648"/>
                    <a:gd name="T29" fmla="*/ 164 h 804"/>
                    <a:gd name="T30" fmla="*/ 0 w 648"/>
                    <a:gd name="T31" fmla="*/ 80 h 804"/>
                    <a:gd name="T32" fmla="*/ 103 w 648"/>
                    <a:gd name="T33" fmla="*/ 57 h 804"/>
                    <a:gd name="T34" fmla="*/ 208 w 648"/>
                    <a:gd name="T35" fmla="*/ 39 h 804"/>
                    <a:gd name="T36" fmla="*/ 315 w 648"/>
                    <a:gd name="T37" fmla="*/ 23 h 804"/>
                    <a:gd name="T38" fmla="*/ 424 w 648"/>
                    <a:gd name="T39" fmla="*/ 12 h 804"/>
                    <a:gd name="T40" fmla="*/ 535 w 648"/>
                    <a:gd name="T41" fmla="*/ 4 h 804"/>
                    <a:gd name="T42" fmla="*/ 648 w 648"/>
                    <a:gd name="T4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8" h="804">
                      <a:moveTo>
                        <a:pt x="648" y="0"/>
                      </a:moveTo>
                      <a:lnTo>
                        <a:pt x="648" y="804"/>
                      </a:lnTo>
                      <a:lnTo>
                        <a:pt x="595" y="794"/>
                      </a:lnTo>
                      <a:lnTo>
                        <a:pt x="543" y="776"/>
                      </a:lnTo>
                      <a:lnTo>
                        <a:pt x="491" y="751"/>
                      </a:lnTo>
                      <a:lnTo>
                        <a:pt x="440" y="721"/>
                      </a:lnTo>
                      <a:lnTo>
                        <a:pt x="389" y="684"/>
                      </a:lnTo>
                      <a:lnTo>
                        <a:pt x="338" y="640"/>
                      </a:lnTo>
                      <a:lnTo>
                        <a:pt x="288" y="588"/>
                      </a:lnTo>
                      <a:lnTo>
                        <a:pt x="240" y="530"/>
                      </a:lnTo>
                      <a:lnTo>
                        <a:pt x="193" y="468"/>
                      </a:lnTo>
                      <a:lnTo>
                        <a:pt x="149" y="398"/>
                      </a:lnTo>
                      <a:lnTo>
                        <a:pt x="107" y="322"/>
                      </a:lnTo>
                      <a:lnTo>
                        <a:pt x="68" y="245"/>
                      </a:lnTo>
                      <a:lnTo>
                        <a:pt x="32" y="164"/>
                      </a:lnTo>
                      <a:lnTo>
                        <a:pt x="0" y="80"/>
                      </a:lnTo>
                      <a:lnTo>
                        <a:pt x="103" y="57"/>
                      </a:lnTo>
                      <a:lnTo>
                        <a:pt x="208" y="39"/>
                      </a:lnTo>
                      <a:lnTo>
                        <a:pt x="315" y="23"/>
                      </a:lnTo>
                      <a:lnTo>
                        <a:pt x="424" y="12"/>
                      </a:lnTo>
                      <a:lnTo>
                        <a:pt x="535" y="4"/>
                      </a:lnTo>
                      <a:lnTo>
                        <a:pt x="648" y="0"/>
                      </a:lnTo>
                      <a:close/>
                    </a:path>
                  </a:pathLst>
                </a:custGeom>
                <a:no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highlight>
                      <a:srgbClr val="FFFF00"/>
                    </a:highlight>
                    <a:uLnTx/>
                    <a:uFillTx/>
                    <a:latin typeface="Trebuchet MS"/>
                  </a:endParaRPr>
                </a:p>
              </p:txBody>
            </p:sp>
            <p:sp>
              <p:nvSpPr>
                <p:cNvPr id="40" name="Freeform 16">
                  <a:extLst>
                    <a:ext uri="{FF2B5EF4-FFF2-40B4-BE49-F238E27FC236}">
                      <a16:creationId xmlns:a16="http://schemas.microsoft.com/office/drawing/2014/main" id="{647EFF2D-1254-40F4-8D22-1C165E1A72B0}"/>
                    </a:ext>
                  </a:extLst>
                </p:cNvPr>
                <p:cNvSpPr>
                  <a:spLocks/>
                </p:cNvSpPr>
                <p:nvPr/>
              </p:nvSpPr>
              <p:spPr bwMode="auto">
                <a:xfrm>
                  <a:off x="1925453" y="1530127"/>
                  <a:ext cx="49629" cy="61844"/>
                </a:xfrm>
                <a:custGeom>
                  <a:avLst/>
                  <a:gdLst>
                    <a:gd name="T0" fmla="*/ 0 w 648"/>
                    <a:gd name="T1" fmla="*/ 0 h 805"/>
                    <a:gd name="T2" fmla="*/ 53 w 648"/>
                    <a:gd name="T3" fmla="*/ 11 h 805"/>
                    <a:gd name="T4" fmla="*/ 105 w 648"/>
                    <a:gd name="T5" fmla="*/ 30 h 805"/>
                    <a:gd name="T6" fmla="*/ 157 w 648"/>
                    <a:gd name="T7" fmla="*/ 53 h 805"/>
                    <a:gd name="T8" fmla="*/ 208 w 648"/>
                    <a:gd name="T9" fmla="*/ 84 h 805"/>
                    <a:gd name="T10" fmla="*/ 259 w 648"/>
                    <a:gd name="T11" fmla="*/ 121 h 805"/>
                    <a:gd name="T12" fmla="*/ 311 w 648"/>
                    <a:gd name="T13" fmla="*/ 166 h 805"/>
                    <a:gd name="T14" fmla="*/ 360 w 648"/>
                    <a:gd name="T15" fmla="*/ 217 h 805"/>
                    <a:gd name="T16" fmla="*/ 408 w 648"/>
                    <a:gd name="T17" fmla="*/ 274 h 805"/>
                    <a:gd name="T18" fmla="*/ 454 w 648"/>
                    <a:gd name="T19" fmla="*/ 338 h 805"/>
                    <a:gd name="T20" fmla="*/ 499 w 648"/>
                    <a:gd name="T21" fmla="*/ 408 h 805"/>
                    <a:gd name="T22" fmla="*/ 541 w 648"/>
                    <a:gd name="T23" fmla="*/ 482 h 805"/>
                    <a:gd name="T24" fmla="*/ 580 w 648"/>
                    <a:gd name="T25" fmla="*/ 560 h 805"/>
                    <a:gd name="T26" fmla="*/ 616 w 648"/>
                    <a:gd name="T27" fmla="*/ 640 h 805"/>
                    <a:gd name="T28" fmla="*/ 648 w 648"/>
                    <a:gd name="T29" fmla="*/ 725 h 805"/>
                    <a:gd name="T30" fmla="*/ 546 w 648"/>
                    <a:gd name="T31" fmla="*/ 748 h 805"/>
                    <a:gd name="T32" fmla="*/ 441 w 648"/>
                    <a:gd name="T33" fmla="*/ 766 h 805"/>
                    <a:gd name="T34" fmla="*/ 333 w 648"/>
                    <a:gd name="T35" fmla="*/ 781 h 805"/>
                    <a:gd name="T36" fmla="*/ 224 w 648"/>
                    <a:gd name="T37" fmla="*/ 793 h 805"/>
                    <a:gd name="T38" fmla="*/ 114 w 648"/>
                    <a:gd name="T39" fmla="*/ 801 h 805"/>
                    <a:gd name="T40" fmla="*/ 0 w 648"/>
                    <a:gd name="T41" fmla="*/ 805 h 805"/>
                    <a:gd name="T42" fmla="*/ 0 w 648"/>
                    <a:gd name="T43" fmla="*/ 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8" h="805">
                      <a:moveTo>
                        <a:pt x="0" y="0"/>
                      </a:moveTo>
                      <a:lnTo>
                        <a:pt x="53" y="11"/>
                      </a:lnTo>
                      <a:lnTo>
                        <a:pt x="105" y="30"/>
                      </a:lnTo>
                      <a:lnTo>
                        <a:pt x="157" y="53"/>
                      </a:lnTo>
                      <a:lnTo>
                        <a:pt x="208" y="84"/>
                      </a:lnTo>
                      <a:lnTo>
                        <a:pt x="259" y="121"/>
                      </a:lnTo>
                      <a:lnTo>
                        <a:pt x="311" y="166"/>
                      </a:lnTo>
                      <a:lnTo>
                        <a:pt x="360" y="217"/>
                      </a:lnTo>
                      <a:lnTo>
                        <a:pt x="408" y="274"/>
                      </a:lnTo>
                      <a:lnTo>
                        <a:pt x="454" y="338"/>
                      </a:lnTo>
                      <a:lnTo>
                        <a:pt x="499" y="408"/>
                      </a:lnTo>
                      <a:lnTo>
                        <a:pt x="541" y="482"/>
                      </a:lnTo>
                      <a:lnTo>
                        <a:pt x="580" y="560"/>
                      </a:lnTo>
                      <a:lnTo>
                        <a:pt x="616" y="640"/>
                      </a:lnTo>
                      <a:lnTo>
                        <a:pt x="648" y="725"/>
                      </a:lnTo>
                      <a:lnTo>
                        <a:pt x="546" y="748"/>
                      </a:lnTo>
                      <a:lnTo>
                        <a:pt x="441" y="766"/>
                      </a:lnTo>
                      <a:lnTo>
                        <a:pt x="333" y="781"/>
                      </a:lnTo>
                      <a:lnTo>
                        <a:pt x="224" y="793"/>
                      </a:lnTo>
                      <a:lnTo>
                        <a:pt x="114" y="801"/>
                      </a:lnTo>
                      <a:lnTo>
                        <a:pt x="0" y="805"/>
                      </a:lnTo>
                      <a:lnTo>
                        <a:pt x="0" y="0"/>
                      </a:lnTo>
                      <a:close/>
                    </a:path>
                  </a:pathLst>
                </a:custGeom>
                <a:no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highlight>
                      <a:srgbClr val="FFFF00"/>
                    </a:highlight>
                    <a:uLnTx/>
                    <a:uFillTx/>
                    <a:latin typeface="Trebuchet MS"/>
                  </a:endParaRPr>
                </a:p>
              </p:txBody>
            </p:sp>
            <p:sp>
              <p:nvSpPr>
                <p:cNvPr id="41" name="Freeform 17">
                  <a:extLst>
                    <a:ext uri="{FF2B5EF4-FFF2-40B4-BE49-F238E27FC236}">
                      <a16:creationId xmlns:a16="http://schemas.microsoft.com/office/drawing/2014/main" id="{70FCEEDF-141C-45EB-A2D5-8F1007D70754}"/>
                    </a:ext>
                  </a:extLst>
                </p:cNvPr>
                <p:cNvSpPr>
                  <a:spLocks/>
                </p:cNvSpPr>
                <p:nvPr/>
              </p:nvSpPr>
              <p:spPr bwMode="auto">
                <a:xfrm>
                  <a:off x="1820850" y="1527073"/>
                  <a:ext cx="74825" cy="55737"/>
                </a:xfrm>
                <a:custGeom>
                  <a:avLst/>
                  <a:gdLst>
                    <a:gd name="T0" fmla="*/ 976 w 976"/>
                    <a:gd name="T1" fmla="*/ 0 h 732"/>
                    <a:gd name="T2" fmla="*/ 935 w 976"/>
                    <a:gd name="T3" fmla="*/ 26 h 732"/>
                    <a:gd name="T4" fmla="*/ 895 w 976"/>
                    <a:gd name="T5" fmla="*/ 56 h 732"/>
                    <a:gd name="T6" fmla="*/ 844 w 976"/>
                    <a:gd name="T7" fmla="*/ 100 h 732"/>
                    <a:gd name="T8" fmla="*/ 795 w 976"/>
                    <a:gd name="T9" fmla="*/ 148 h 732"/>
                    <a:gd name="T10" fmla="*/ 748 w 976"/>
                    <a:gd name="T11" fmla="*/ 202 h 732"/>
                    <a:gd name="T12" fmla="*/ 702 w 976"/>
                    <a:gd name="T13" fmla="*/ 259 h 732"/>
                    <a:gd name="T14" fmla="*/ 659 w 976"/>
                    <a:gd name="T15" fmla="*/ 322 h 732"/>
                    <a:gd name="T16" fmla="*/ 617 w 976"/>
                    <a:gd name="T17" fmla="*/ 389 h 732"/>
                    <a:gd name="T18" fmla="*/ 577 w 976"/>
                    <a:gd name="T19" fmla="*/ 460 h 732"/>
                    <a:gd name="T20" fmla="*/ 534 w 976"/>
                    <a:gd name="T21" fmla="*/ 547 h 732"/>
                    <a:gd name="T22" fmla="*/ 495 w 976"/>
                    <a:gd name="T23" fmla="*/ 638 h 732"/>
                    <a:gd name="T24" fmla="*/ 459 w 976"/>
                    <a:gd name="T25" fmla="*/ 732 h 732"/>
                    <a:gd name="T26" fmla="*/ 376 w 976"/>
                    <a:gd name="T27" fmla="*/ 706 h 732"/>
                    <a:gd name="T28" fmla="*/ 297 w 976"/>
                    <a:gd name="T29" fmla="*/ 678 h 732"/>
                    <a:gd name="T30" fmla="*/ 219 w 976"/>
                    <a:gd name="T31" fmla="*/ 648 h 732"/>
                    <a:gd name="T32" fmla="*/ 145 w 976"/>
                    <a:gd name="T33" fmla="*/ 614 h 732"/>
                    <a:gd name="T34" fmla="*/ 75 w 976"/>
                    <a:gd name="T35" fmla="*/ 578 h 732"/>
                    <a:gd name="T36" fmla="*/ 37 w 976"/>
                    <a:gd name="T37" fmla="*/ 558 h 732"/>
                    <a:gd name="T38" fmla="*/ 0 w 976"/>
                    <a:gd name="T39" fmla="*/ 536 h 732"/>
                    <a:gd name="T40" fmla="*/ 72 w 976"/>
                    <a:gd name="T41" fmla="*/ 464 h 732"/>
                    <a:gd name="T42" fmla="*/ 147 w 976"/>
                    <a:gd name="T43" fmla="*/ 395 h 732"/>
                    <a:gd name="T44" fmla="*/ 226 w 976"/>
                    <a:gd name="T45" fmla="*/ 332 h 732"/>
                    <a:gd name="T46" fmla="*/ 310 w 976"/>
                    <a:gd name="T47" fmla="*/ 273 h 732"/>
                    <a:gd name="T48" fmla="*/ 396 w 976"/>
                    <a:gd name="T49" fmla="*/ 218 h 732"/>
                    <a:gd name="T50" fmla="*/ 486 w 976"/>
                    <a:gd name="T51" fmla="*/ 168 h 732"/>
                    <a:gd name="T52" fmla="*/ 578 w 976"/>
                    <a:gd name="T53" fmla="*/ 124 h 732"/>
                    <a:gd name="T54" fmla="*/ 674 w 976"/>
                    <a:gd name="T55" fmla="*/ 85 h 732"/>
                    <a:gd name="T56" fmla="*/ 772 w 976"/>
                    <a:gd name="T57" fmla="*/ 50 h 732"/>
                    <a:gd name="T58" fmla="*/ 872 w 976"/>
                    <a:gd name="T59" fmla="*/ 22 h 732"/>
                    <a:gd name="T60" fmla="*/ 976 w 976"/>
                    <a:gd name="T61" fmla="*/ 0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76" h="732">
                      <a:moveTo>
                        <a:pt x="976" y="0"/>
                      </a:moveTo>
                      <a:lnTo>
                        <a:pt x="935" y="26"/>
                      </a:lnTo>
                      <a:lnTo>
                        <a:pt x="895" y="56"/>
                      </a:lnTo>
                      <a:lnTo>
                        <a:pt x="844" y="100"/>
                      </a:lnTo>
                      <a:lnTo>
                        <a:pt x="795" y="148"/>
                      </a:lnTo>
                      <a:lnTo>
                        <a:pt x="748" y="202"/>
                      </a:lnTo>
                      <a:lnTo>
                        <a:pt x="702" y="259"/>
                      </a:lnTo>
                      <a:lnTo>
                        <a:pt x="659" y="322"/>
                      </a:lnTo>
                      <a:lnTo>
                        <a:pt x="617" y="389"/>
                      </a:lnTo>
                      <a:lnTo>
                        <a:pt x="577" y="460"/>
                      </a:lnTo>
                      <a:lnTo>
                        <a:pt x="534" y="547"/>
                      </a:lnTo>
                      <a:lnTo>
                        <a:pt x="495" y="638"/>
                      </a:lnTo>
                      <a:lnTo>
                        <a:pt x="459" y="732"/>
                      </a:lnTo>
                      <a:lnTo>
                        <a:pt x="376" y="706"/>
                      </a:lnTo>
                      <a:lnTo>
                        <a:pt x="297" y="678"/>
                      </a:lnTo>
                      <a:lnTo>
                        <a:pt x="219" y="648"/>
                      </a:lnTo>
                      <a:lnTo>
                        <a:pt x="145" y="614"/>
                      </a:lnTo>
                      <a:lnTo>
                        <a:pt x="75" y="578"/>
                      </a:lnTo>
                      <a:lnTo>
                        <a:pt x="37" y="558"/>
                      </a:lnTo>
                      <a:lnTo>
                        <a:pt x="0" y="536"/>
                      </a:lnTo>
                      <a:lnTo>
                        <a:pt x="72" y="464"/>
                      </a:lnTo>
                      <a:lnTo>
                        <a:pt x="147" y="395"/>
                      </a:lnTo>
                      <a:lnTo>
                        <a:pt x="226" y="332"/>
                      </a:lnTo>
                      <a:lnTo>
                        <a:pt x="310" y="273"/>
                      </a:lnTo>
                      <a:lnTo>
                        <a:pt x="396" y="218"/>
                      </a:lnTo>
                      <a:lnTo>
                        <a:pt x="486" y="168"/>
                      </a:lnTo>
                      <a:lnTo>
                        <a:pt x="578" y="124"/>
                      </a:lnTo>
                      <a:lnTo>
                        <a:pt x="674" y="85"/>
                      </a:lnTo>
                      <a:lnTo>
                        <a:pt x="772" y="50"/>
                      </a:lnTo>
                      <a:lnTo>
                        <a:pt x="872" y="22"/>
                      </a:lnTo>
                      <a:lnTo>
                        <a:pt x="976" y="0"/>
                      </a:lnTo>
                      <a:close/>
                    </a:path>
                  </a:pathLst>
                </a:custGeom>
                <a:no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highlight>
                      <a:srgbClr val="FFFF00"/>
                    </a:highlight>
                    <a:uLnTx/>
                    <a:uFillTx/>
                    <a:latin typeface="Trebuchet MS"/>
                  </a:endParaRPr>
                </a:p>
              </p:txBody>
            </p:sp>
            <p:sp>
              <p:nvSpPr>
                <p:cNvPr id="42" name="Freeform 18">
                  <a:extLst>
                    <a:ext uri="{FF2B5EF4-FFF2-40B4-BE49-F238E27FC236}">
                      <a16:creationId xmlns:a16="http://schemas.microsoft.com/office/drawing/2014/main" id="{3A4823D0-8984-4473-9458-FE12BD2AE9C3}"/>
                    </a:ext>
                  </a:extLst>
                </p:cNvPr>
                <p:cNvSpPr>
                  <a:spLocks/>
                </p:cNvSpPr>
                <p:nvPr/>
              </p:nvSpPr>
              <p:spPr bwMode="auto">
                <a:xfrm>
                  <a:off x="1865898" y="1530127"/>
                  <a:ext cx="49629" cy="61844"/>
                </a:xfrm>
                <a:custGeom>
                  <a:avLst/>
                  <a:gdLst>
                    <a:gd name="T0" fmla="*/ 648 w 648"/>
                    <a:gd name="T1" fmla="*/ 0 h 805"/>
                    <a:gd name="T2" fmla="*/ 648 w 648"/>
                    <a:gd name="T3" fmla="*/ 805 h 805"/>
                    <a:gd name="T4" fmla="*/ 535 w 648"/>
                    <a:gd name="T5" fmla="*/ 801 h 805"/>
                    <a:gd name="T6" fmla="*/ 424 w 648"/>
                    <a:gd name="T7" fmla="*/ 793 h 805"/>
                    <a:gd name="T8" fmla="*/ 315 w 648"/>
                    <a:gd name="T9" fmla="*/ 781 h 805"/>
                    <a:gd name="T10" fmla="*/ 208 w 648"/>
                    <a:gd name="T11" fmla="*/ 766 h 805"/>
                    <a:gd name="T12" fmla="*/ 103 w 648"/>
                    <a:gd name="T13" fmla="*/ 748 h 805"/>
                    <a:gd name="T14" fmla="*/ 0 w 648"/>
                    <a:gd name="T15" fmla="*/ 725 h 805"/>
                    <a:gd name="T16" fmla="*/ 32 w 648"/>
                    <a:gd name="T17" fmla="*/ 640 h 805"/>
                    <a:gd name="T18" fmla="*/ 68 w 648"/>
                    <a:gd name="T19" fmla="*/ 560 h 805"/>
                    <a:gd name="T20" fmla="*/ 107 w 648"/>
                    <a:gd name="T21" fmla="*/ 482 h 805"/>
                    <a:gd name="T22" fmla="*/ 149 w 648"/>
                    <a:gd name="T23" fmla="*/ 408 h 805"/>
                    <a:gd name="T24" fmla="*/ 193 w 648"/>
                    <a:gd name="T25" fmla="*/ 338 h 805"/>
                    <a:gd name="T26" fmla="*/ 240 w 648"/>
                    <a:gd name="T27" fmla="*/ 274 h 805"/>
                    <a:gd name="T28" fmla="*/ 288 w 648"/>
                    <a:gd name="T29" fmla="*/ 217 h 805"/>
                    <a:gd name="T30" fmla="*/ 337 w 648"/>
                    <a:gd name="T31" fmla="*/ 166 h 805"/>
                    <a:gd name="T32" fmla="*/ 389 w 648"/>
                    <a:gd name="T33" fmla="*/ 121 h 805"/>
                    <a:gd name="T34" fmla="*/ 440 w 648"/>
                    <a:gd name="T35" fmla="*/ 84 h 805"/>
                    <a:gd name="T36" fmla="*/ 491 w 648"/>
                    <a:gd name="T37" fmla="*/ 53 h 805"/>
                    <a:gd name="T38" fmla="*/ 543 w 648"/>
                    <a:gd name="T39" fmla="*/ 30 h 805"/>
                    <a:gd name="T40" fmla="*/ 595 w 648"/>
                    <a:gd name="T41" fmla="*/ 11 h 805"/>
                    <a:gd name="T42" fmla="*/ 648 w 648"/>
                    <a:gd name="T43" fmla="*/ 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8" h="805">
                      <a:moveTo>
                        <a:pt x="648" y="0"/>
                      </a:moveTo>
                      <a:lnTo>
                        <a:pt x="648" y="805"/>
                      </a:lnTo>
                      <a:lnTo>
                        <a:pt x="535" y="801"/>
                      </a:lnTo>
                      <a:lnTo>
                        <a:pt x="424" y="793"/>
                      </a:lnTo>
                      <a:lnTo>
                        <a:pt x="315" y="781"/>
                      </a:lnTo>
                      <a:lnTo>
                        <a:pt x="208" y="766"/>
                      </a:lnTo>
                      <a:lnTo>
                        <a:pt x="103" y="748"/>
                      </a:lnTo>
                      <a:lnTo>
                        <a:pt x="0" y="725"/>
                      </a:lnTo>
                      <a:lnTo>
                        <a:pt x="32" y="640"/>
                      </a:lnTo>
                      <a:lnTo>
                        <a:pt x="68" y="560"/>
                      </a:lnTo>
                      <a:lnTo>
                        <a:pt x="107" y="482"/>
                      </a:lnTo>
                      <a:lnTo>
                        <a:pt x="149" y="408"/>
                      </a:lnTo>
                      <a:lnTo>
                        <a:pt x="193" y="338"/>
                      </a:lnTo>
                      <a:lnTo>
                        <a:pt x="240" y="274"/>
                      </a:lnTo>
                      <a:lnTo>
                        <a:pt x="288" y="217"/>
                      </a:lnTo>
                      <a:lnTo>
                        <a:pt x="337" y="166"/>
                      </a:lnTo>
                      <a:lnTo>
                        <a:pt x="389" y="121"/>
                      </a:lnTo>
                      <a:lnTo>
                        <a:pt x="440" y="84"/>
                      </a:lnTo>
                      <a:lnTo>
                        <a:pt x="491" y="53"/>
                      </a:lnTo>
                      <a:lnTo>
                        <a:pt x="543" y="30"/>
                      </a:lnTo>
                      <a:lnTo>
                        <a:pt x="595" y="11"/>
                      </a:lnTo>
                      <a:lnTo>
                        <a:pt x="648" y="0"/>
                      </a:lnTo>
                      <a:close/>
                    </a:path>
                  </a:pathLst>
                </a:custGeom>
                <a:no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highlight>
                      <a:srgbClr val="FFFF00"/>
                    </a:highlight>
                    <a:uLnTx/>
                    <a:uFillTx/>
                    <a:latin typeface="Trebuchet MS"/>
                  </a:endParaRPr>
                </a:p>
              </p:txBody>
            </p:sp>
            <p:sp>
              <p:nvSpPr>
                <p:cNvPr id="43" name="Freeform 19">
                  <a:extLst>
                    <a:ext uri="{FF2B5EF4-FFF2-40B4-BE49-F238E27FC236}">
                      <a16:creationId xmlns:a16="http://schemas.microsoft.com/office/drawing/2014/main" id="{39AAE540-62AE-403F-838B-B28F42ADA04E}"/>
                    </a:ext>
                  </a:extLst>
                </p:cNvPr>
                <p:cNvSpPr>
                  <a:spLocks/>
                </p:cNvSpPr>
                <p:nvPr/>
              </p:nvSpPr>
              <p:spPr bwMode="auto">
                <a:xfrm>
                  <a:off x="1820850" y="1739328"/>
                  <a:ext cx="74825" cy="56500"/>
                </a:xfrm>
                <a:custGeom>
                  <a:avLst/>
                  <a:gdLst>
                    <a:gd name="T0" fmla="*/ 459 w 976"/>
                    <a:gd name="T1" fmla="*/ 0 h 732"/>
                    <a:gd name="T2" fmla="*/ 495 w 976"/>
                    <a:gd name="T3" fmla="*/ 94 h 732"/>
                    <a:gd name="T4" fmla="*/ 534 w 976"/>
                    <a:gd name="T5" fmla="*/ 184 h 732"/>
                    <a:gd name="T6" fmla="*/ 577 w 976"/>
                    <a:gd name="T7" fmla="*/ 270 h 732"/>
                    <a:gd name="T8" fmla="*/ 617 w 976"/>
                    <a:gd name="T9" fmla="*/ 342 h 732"/>
                    <a:gd name="T10" fmla="*/ 659 w 976"/>
                    <a:gd name="T11" fmla="*/ 409 h 732"/>
                    <a:gd name="T12" fmla="*/ 702 w 976"/>
                    <a:gd name="T13" fmla="*/ 472 h 732"/>
                    <a:gd name="T14" fmla="*/ 748 w 976"/>
                    <a:gd name="T15" fmla="*/ 529 h 732"/>
                    <a:gd name="T16" fmla="*/ 795 w 976"/>
                    <a:gd name="T17" fmla="*/ 582 h 732"/>
                    <a:gd name="T18" fmla="*/ 844 w 976"/>
                    <a:gd name="T19" fmla="*/ 631 h 732"/>
                    <a:gd name="T20" fmla="*/ 895 w 976"/>
                    <a:gd name="T21" fmla="*/ 674 h 732"/>
                    <a:gd name="T22" fmla="*/ 935 w 976"/>
                    <a:gd name="T23" fmla="*/ 705 h 732"/>
                    <a:gd name="T24" fmla="*/ 976 w 976"/>
                    <a:gd name="T25" fmla="*/ 732 h 732"/>
                    <a:gd name="T26" fmla="*/ 872 w 976"/>
                    <a:gd name="T27" fmla="*/ 709 h 732"/>
                    <a:gd name="T28" fmla="*/ 772 w 976"/>
                    <a:gd name="T29" fmla="*/ 681 h 732"/>
                    <a:gd name="T30" fmla="*/ 674 w 976"/>
                    <a:gd name="T31" fmla="*/ 647 h 732"/>
                    <a:gd name="T32" fmla="*/ 578 w 976"/>
                    <a:gd name="T33" fmla="*/ 607 h 732"/>
                    <a:gd name="T34" fmla="*/ 486 w 976"/>
                    <a:gd name="T35" fmla="*/ 563 h 732"/>
                    <a:gd name="T36" fmla="*/ 396 w 976"/>
                    <a:gd name="T37" fmla="*/ 513 h 732"/>
                    <a:gd name="T38" fmla="*/ 310 w 976"/>
                    <a:gd name="T39" fmla="*/ 459 h 732"/>
                    <a:gd name="T40" fmla="*/ 226 w 976"/>
                    <a:gd name="T41" fmla="*/ 399 h 732"/>
                    <a:gd name="T42" fmla="*/ 147 w 976"/>
                    <a:gd name="T43" fmla="*/ 335 h 732"/>
                    <a:gd name="T44" fmla="*/ 72 w 976"/>
                    <a:gd name="T45" fmla="*/ 267 h 732"/>
                    <a:gd name="T46" fmla="*/ 0 w 976"/>
                    <a:gd name="T47" fmla="*/ 194 h 732"/>
                    <a:gd name="T48" fmla="*/ 37 w 976"/>
                    <a:gd name="T49" fmla="*/ 174 h 732"/>
                    <a:gd name="T50" fmla="*/ 75 w 976"/>
                    <a:gd name="T51" fmla="*/ 152 h 732"/>
                    <a:gd name="T52" fmla="*/ 164 w 976"/>
                    <a:gd name="T53" fmla="*/ 109 h 732"/>
                    <a:gd name="T54" fmla="*/ 258 w 976"/>
                    <a:gd name="T55" fmla="*/ 69 h 732"/>
                    <a:gd name="T56" fmla="*/ 356 w 976"/>
                    <a:gd name="T57" fmla="*/ 32 h 732"/>
                    <a:gd name="T58" fmla="*/ 459 w 976"/>
                    <a:gd name="T59" fmla="*/ 0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76" h="732">
                      <a:moveTo>
                        <a:pt x="459" y="0"/>
                      </a:moveTo>
                      <a:lnTo>
                        <a:pt x="495" y="94"/>
                      </a:lnTo>
                      <a:lnTo>
                        <a:pt x="534" y="184"/>
                      </a:lnTo>
                      <a:lnTo>
                        <a:pt x="577" y="270"/>
                      </a:lnTo>
                      <a:lnTo>
                        <a:pt x="617" y="342"/>
                      </a:lnTo>
                      <a:lnTo>
                        <a:pt x="659" y="409"/>
                      </a:lnTo>
                      <a:lnTo>
                        <a:pt x="702" y="472"/>
                      </a:lnTo>
                      <a:lnTo>
                        <a:pt x="748" y="529"/>
                      </a:lnTo>
                      <a:lnTo>
                        <a:pt x="795" y="582"/>
                      </a:lnTo>
                      <a:lnTo>
                        <a:pt x="844" y="631"/>
                      </a:lnTo>
                      <a:lnTo>
                        <a:pt x="895" y="674"/>
                      </a:lnTo>
                      <a:lnTo>
                        <a:pt x="935" y="705"/>
                      </a:lnTo>
                      <a:lnTo>
                        <a:pt x="976" y="732"/>
                      </a:lnTo>
                      <a:lnTo>
                        <a:pt x="872" y="709"/>
                      </a:lnTo>
                      <a:lnTo>
                        <a:pt x="772" y="681"/>
                      </a:lnTo>
                      <a:lnTo>
                        <a:pt x="674" y="647"/>
                      </a:lnTo>
                      <a:lnTo>
                        <a:pt x="578" y="607"/>
                      </a:lnTo>
                      <a:lnTo>
                        <a:pt x="486" y="563"/>
                      </a:lnTo>
                      <a:lnTo>
                        <a:pt x="396" y="513"/>
                      </a:lnTo>
                      <a:lnTo>
                        <a:pt x="310" y="459"/>
                      </a:lnTo>
                      <a:lnTo>
                        <a:pt x="226" y="399"/>
                      </a:lnTo>
                      <a:lnTo>
                        <a:pt x="147" y="335"/>
                      </a:lnTo>
                      <a:lnTo>
                        <a:pt x="72" y="267"/>
                      </a:lnTo>
                      <a:lnTo>
                        <a:pt x="0" y="194"/>
                      </a:lnTo>
                      <a:lnTo>
                        <a:pt x="37" y="174"/>
                      </a:lnTo>
                      <a:lnTo>
                        <a:pt x="75" y="152"/>
                      </a:lnTo>
                      <a:lnTo>
                        <a:pt x="164" y="109"/>
                      </a:lnTo>
                      <a:lnTo>
                        <a:pt x="258" y="69"/>
                      </a:lnTo>
                      <a:lnTo>
                        <a:pt x="356" y="32"/>
                      </a:lnTo>
                      <a:lnTo>
                        <a:pt x="459" y="0"/>
                      </a:lnTo>
                      <a:close/>
                    </a:path>
                  </a:pathLst>
                </a:custGeom>
                <a:no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highlight>
                      <a:srgbClr val="FFFF00"/>
                    </a:highlight>
                    <a:uLnTx/>
                    <a:uFillTx/>
                    <a:latin typeface="Trebuchet MS"/>
                  </a:endParaRPr>
                </a:p>
              </p:txBody>
            </p:sp>
            <p:sp>
              <p:nvSpPr>
                <p:cNvPr id="44" name="Freeform 20">
                  <a:extLst>
                    <a:ext uri="{FF2B5EF4-FFF2-40B4-BE49-F238E27FC236}">
                      <a16:creationId xmlns:a16="http://schemas.microsoft.com/office/drawing/2014/main" id="{5BC9F14D-173C-4EBC-9B7B-B2B7C562C674}"/>
                    </a:ext>
                  </a:extLst>
                </p:cNvPr>
                <p:cNvSpPr>
                  <a:spLocks/>
                </p:cNvSpPr>
                <p:nvPr/>
              </p:nvSpPr>
              <p:spPr bwMode="auto">
                <a:xfrm>
                  <a:off x="1945305" y="1527073"/>
                  <a:ext cx="74825" cy="55737"/>
                </a:xfrm>
                <a:custGeom>
                  <a:avLst/>
                  <a:gdLst>
                    <a:gd name="T0" fmla="*/ 0 w 976"/>
                    <a:gd name="T1" fmla="*/ 0 h 732"/>
                    <a:gd name="T2" fmla="*/ 104 w 976"/>
                    <a:gd name="T3" fmla="*/ 22 h 732"/>
                    <a:gd name="T4" fmla="*/ 204 w 976"/>
                    <a:gd name="T5" fmla="*/ 50 h 732"/>
                    <a:gd name="T6" fmla="*/ 302 w 976"/>
                    <a:gd name="T7" fmla="*/ 85 h 732"/>
                    <a:gd name="T8" fmla="*/ 398 w 976"/>
                    <a:gd name="T9" fmla="*/ 124 h 732"/>
                    <a:gd name="T10" fmla="*/ 490 w 976"/>
                    <a:gd name="T11" fmla="*/ 168 h 732"/>
                    <a:gd name="T12" fmla="*/ 580 w 976"/>
                    <a:gd name="T13" fmla="*/ 218 h 732"/>
                    <a:gd name="T14" fmla="*/ 666 w 976"/>
                    <a:gd name="T15" fmla="*/ 273 h 732"/>
                    <a:gd name="T16" fmla="*/ 750 w 976"/>
                    <a:gd name="T17" fmla="*/ 332 h 732"/>
                    <a:gd name="T18" fmla="*/ 829 w 976"/>
                    <a:gd name="T19" fmla="*/ 395 h 732"/>
                    <a:gd name="T20" fmla="*/ 904 w 976"/>
                    <a:gd name="T21" fmla="*/ 464 h 732"/>
                    <a:gd name="T22" fmla="*/ 976 w 976"/>
                    <a:gd name="T23" fmla="*/ 536 h 732"/>
                    <a:gd name="T24" fmla="*/ 939 w 976"/>
                    <a:gd name="T25" fmla="*/ 558 h 732"/>
                    <a:gd name="T26" fmla="*/ 902 w 976"/>
                    <a:gd name="T27" fmla="*/ 578 h 732"/>
                    <a:gd name="T28" fmla="*/ 812 w 976"/>
                    <a:gd name="T29" fmla="*/ 623 h 732"/>
                    <a:gd name="T30" fmla="*/ 718 w 976"/>
                    <a:gd name="T31" fmla="*/ 663 h 732"/>
                    <a:gd name="T32" fmla="*/ 620 w 976"/>
                    <a:gd name="T33" fmla="*/ 700 h 732"/>
                    <a:gd name="T34" fmla="*/ 518 w 976"/>
                    <a:gd name="T35" fmla="*/ 732 h 732"/>
                    <a:gd name="T36" fmla="*/ 481 w 976"/>
                    <a:gd name="T37" fmla="*/ 638 h 732"/>
                    <a:gd name="T38" fmla="*/ 442 w 976"/>
                    <a:gd name="T39" fmla="*/ 547 h 732"/>
                    <a:gd name="T40" fmla="*/ 399 w 976"/>
                    <a:gd name="T41" fmla="*/ 460 h 732"/>
                    <a:gd name="T42" fmla="*/ 359 w 976"/>
                    <a:gd name="T43" fmla="*/ 389 h 732"/>
                    <a:gd name="T44" fmla="*/ 317 w 976"/>
                    <a:gd name="T45" fmla="*/ 322 h 732"/>
                    <a:gd name="T46" fmla="*/ 274 w 976"/>
                    <a:gd name="T47" fmla="*/ 260 h 732"/>
                    <a:gd name="T48" fmla="*/ 228 w 976"/>
                    <a:gd name="T49" fmla="*/ 202 h 732"/>
                    <a:gd name="T50" fmla="*/ 181 w 976"/>
                    <a:gd name="T51" fmla="*/ 148 h 732"/>
                    <a:gd name="T52" fmla="*/ 132 w 976"/>
                    <a:gd name="T53" fmla="*/ 100 h 732"/>
                    <a:gd name="T54" fmla="*/ 81 w 976"/>
                    <a:gd name="T55" fmla="*/ 56 h 732"/>
                    <a:gd name="T56" fmla="*/ 41 w 976"/>
                    <a:gd name="T57" fmla="*/ 26 h 732"/>
                    <a:gd name="T58" fmla="*/ 0 w 976"/>
                    <a:gd name="T59" fmla="*/ 0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76" h="732">
                      <a:moveTo>
                        <a:pt x="0" y="0"/>
                      </a:moveTo>
                      <a:lnTo>
                        <a:pt x="104" y="22"/>
                      </a:lnTo>
                      <a:lnTo>
                        <a:pt x="204" y="50"/>
                      </a:lnTo>
                      <a:lnTo>
                        <a:pt x="302" y="85"/>
                      </a:lnTo>
                      <a:lnTo>
                        <a:pt x="398" y="124"/>
                      </a:lnTo>
                      <a:lnTo>
                        <a:pt x="490" y="168"/>
                      </a:lnTo>
                      <a:lnTo>
                        <a:pt x="580" y="218"/>
                      </a:lnTo>
                      <a:lnTo>
                        <a:pt x="666" y="273"/>
                      </a:lnTo>
                      <a:lnTo>
                        <a:pt x="750" y="332"/>
                      </a:lnTo>
                      <a:lnTo>
                        <a:pt x="829" y="395"/>
                      </a:lnTo>
                      <a:lnTo>
                        <a:pt x="904" y="464"/>
                      </a:lnTo>
                      <a:lnTo>
                        <a:pt x="976" y="536"/>
                      </a:lnTo>
                      <a:lnTo>
                        <a:pt x="939" y="558"/>
                      </a:lnTo>
                      <a:lnTo>
                        <a:pt x="902" y="578"/>
                      </a:lnTo>
                      <a:lnTo>
                        <a:pt x="812" y="623"/>
                      </a:lnTo>
                      <a:lnTo>
                        <a:pt x="718" y="663"/>
                      </a:lnTo>
                      <a:lnTo>
                        <a:pt x="620" y="700"/>
                      </a:lnTo>
                      <a:lnTo>
                        <a:pt x="518" y="732"/>
                      </a:lnTo>
                      <a:lnTo>
                        <a:pt x="481" y="638"/>
                      </a:lnTo>
                      <a:lnTo>
                        <a:pt x="442" y="547"/>
                      </a:lnTo>
                      <a:lnTo>
                        <a:pt x="399" y="460"/>
                      </a:lnTo>
                      <a:lnTo>
                        <a:pt x="359" y="389"/>
                      </a:lnTo>
                      <a:lnTo>
                        <a:pt x="317" y="322"/>
                      </a:lnTo>
                      <a:lnTo>
                        <a:pt x="274" y="260"/>
                      </a:lnTo>
                      <a:lnTo>
                        <a:pt x="228" y="202"/>
                      </a:lnTo>
                      <a:lnTo>
                        <a:pt x="181" y="148"/>
                      </a:lnTo>
                      <a:lnTo>
                        <a:pt x="132" y="100"/>
                      </a:lnTo>
                      <a:lnTo>
                        <a:pt x="81" y="56"/>
                      </a:lnTo>
                      <a:lnTo>
                        <a:pt x="41" y="26"/>
                      </a:lnTo>
                      <a:lnTo>
                        <a:pt x="0" y="0"/>
                      </a:lnTo>
                      <a:close/>
                    </a:path>
                  </a:pathLst>
                </a:custGeom>
                <a:no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highlight>
                      <a:srgbClr val="FFFF00"/>
                    </a:highlight>
                    <a:uLnTx/>
                    <a:uFillTx/>
                    <a:latin typeface="Trebuchet MS"/>
                  </a:endParaRPr>
                </a:p>
              </p:txBody>
            </p:sp>
            <p:sp>
              <p:nvSpPr>
                <p:cNvPr id="45" name="Freeform 21">
                  <a:extLst>
                    <a:ext uri="{FF2B5EF4-FFF2-40B4-BE49-F238E27FC236}">
                      <a16:creationId xmlns:a16="http://schemas.microsoft.com/office/drawing/2014/main" id="{8F3019CB-5479-4E10-9FBE-A2E7E2533C7D}"/>
                    </a:ext>
                  </a:extLst>
                </p:cNvPr>
                <p:cNvSpPr>
                  <a:spLocks/>
                </p:cNvSpPr>
                <p:nvPr/>
              </p:nvSpPr>
              <p:spPr bwMode="auto">
                <a:xfrm>
                  <a:off x="1925452" y="1665962"/>
                  <a:ext cx="61845" cy="60317"/>
                </a:xfrm>
                <a:custGeom>
                  <a:avLst/>
                  <a:gdLst>
                    <a:gd name="T0" fmla="*/ 0 w 809"/>
                    <a:gd name="T1" fmla="*/ 0 h 793"/>
                    <a:gd name="T2" fmla="*/ 809 w 809"/>
                    <a:gd name="T3" fmla="*/ 0 h 793"/>
                    <a:gd name="T4" fmla="*/ 805 w 809"/>
                    <a:gd name="T5" fmla="*/ 120 h 793"/>
                    <a:gd name="T6" fmla="*/ 796 w 809"/>
                    <a:gd name="T7" fmla="*/ 238 h 793"/>
                    <a:gd name="T8" fmla="*/ 783 w 809"/>
                    <a:gd name="T9" fmla="*/ 355 h 793"/>
                    <a:gd name="T10" fmla="*/ 766 w 809"/>
                    <a:gd name="T11" fmla="*/ 469 h 793"/>
                    <a:gd name="T12" fmla="*/ 745 w 809"/>
                    <a:gd name="T13" fmla="*/ 580 h 793"/>
                    <a:gd name="T14" fmla="*/ 721 w 809"/>
                    <a:gd name="T15" fmla="*/ 688 h 793"/>
                    <a:gd name="T16" fmla="*/ 691 w 809"/>
                    <a:gd name="T17" fmla="*/ 793 h 793"/>
                    <a:gd name="T18" fmla="*/ 582 w 809"/>
                    <a:gd name="T19" fmla="*/ 768 h 793"/>
                    <a:gd name="T20" fmla="*/ 470 w 809"/>
                    <a:gd name="T21" fmla="*/ 747 h 793"/>
                    <a:gd name="T22" fmla="*/ 356 w 809"/>
                    <a:gd name="T23" fmla="*/ 731 h 793"/>
                    <a:gd name="T24" fmla="*/ 239 w 809"/>
                    <a:gd name="T25" fmla="*/ 719 h 793"/>
                    <a:gd name="T26" fmla="*/ 120 w 809"/>
                    <a:gd name="T27" fmla="*/ 711 h 793"/>
                    <a:gd name="T28" fmla="*/ 0 w 809"/>
                    <a:gd name="T29" fmla="*/ 706 h 793"/>
                    <a:gd name="T30" fmla="*/ 0 w 809"/>
                    <a:gd name="T31" fmla="*/ 0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09" h="793">
                      <a:moveTo>
                        <a:pt x="0" y="0"/>
                      </a:moveTo>
                      <a:lnTo>
                        <a:pt x="809" y="0"/>
                      </a:lnTo>
                      <a:lnTo>
                        <a:pt x="805" y="120"/>
                      </a:lnTo>
                      <a:lnTo>
                        <a:pt x="796" y="238"/>
                      </a:lnTo>
                      <a:lnTo>
                        <a:pt x="783" y="355"/>
                      </a:lnTo>
                      <a:lnTo>
                        <a:pt x="766" y="469"/>
                      </a:lnTo>
                      <a:lnTo>
                        <a:pt x="745" y="580"/>
                      </a:lnTo>
                      <a:lnTo>
                        <a:pt x="721" y="688"/>
                      </a:lnTo>
                      <a:lnTo>
                        <a:pt x="691" y="793"/>
                      </a:lnTo>
                      <a:lnTo>
                        <a:pt x="582" y="768"/>
                      </a:lnTo>
                      <a:lnTo>
                        <a:pt x="470" y="747"/>
                      </a:lnTo>
                      <a:lnTo>
                        <a:pt x="356" y="731"/>
                      </a:lnTo>
                      <a:lnTo>
                        <a:pt x="239" y="719"/>
                      </a:lnTo>
                      <a:lnTo>
                        <a:pt x="120" y="711"/>
                      </a:lnTo>
                      <a:lnTo>
                        <a:pt x="0" y="706"/>
                      </a:lnTo>
                      <a:lnTo>
                        <a:pt x="0" y="0"/>
                      </a:lnTo>
                      <a:close/>
                    </a:path>
                  </a:pathLst>
                </a:custGeom>
                <a:no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highlight>
                      <a:srgbClr val="FFFF00"/>
                    </a:highlight>
                    <a:uLnTx/>
                    <a:uFillTx/>
                    <a:latin typeface="Trebuchet MS"/>
                  </a:endParaRPr>
                </a:p>
              </p:txBody>
            </p:sp>
            <p:sp>
              <p:nvSpPr>
                <p:cNvPr id="46" name="Freeform 22">
                  <a:extLst>
                    <a:ext uri="{FF2B5EF4-FFF2-40B4-BE49-F238E27FC236}">
                      <a16:creationId xmlns:a16="http://schemas.microsoft.com/office/drawing/2014/main" id="{9796C5B8-8F56-4D6A-800B-D211C0727E74}"/>
                    </a:ext>
                  </a:extLst>
                </p:cNvPr>
                <p:cNvSpPr>
                  <a:spLocks/>
                </p:cNvSpPr>
                <p:nvPr/>
              </p:nvSpPr>
              <p:spPr bwMode="auto">
                <a:xfrm>
                  <a:off x="1784202" y="1575938"/>
                  <a:ext cx="67954" cy="80169"/>
                </a:xfrm>
                <a:custGeom>
                  <a:avLst/>
                  <a:gdLst>
                    <a:gd name="T0" fmla="*/ 389 w 895"/>
                    <a:gd name="T1" fmla="*/ 0 h 1049"/>
                    <a:gd name="T2" fmla="*/ 439 w 895"/>
                    <a:gd name="T3" fmla="*/ 30 h 1049"/>
                    <a:gd name="T4" fmla="*/ 490 w 895"/>
                    <a:gd name="T5" fmla="*/ 58 h 1049"/>
                    <a:gd name="T6" fmla="*/ 565 w 895"/>
                    <a:gd name="T7" fmla="*/ 96 h 1049"/>
                    <a:gd name="T8" fmla="*/ 644 w 895"/>
                    <a:gd name="T9" fmla="*/ 130 h 1049"/>
                    <a:gd name="T10" fmla="*/ 725 w 895"/>
                    <a:gd name="T11" fmla="*/ 163 h 1049"/>
                    <a:gd name="T12" fmla="*/ 808 w 895"/>
                    <a:gd name="T13" fmla="*/ 193 h 1049"/>
                    <a:gd name="T14" fmla="*/ 895 w 895"/>
                    <a:gd name="T15" fmla="*/ 220 h 1049"/>
                    <a:gd name="T16" fmla="*/ 865 w 895"/>
                    <a:gd name="T17" fmla="*/ 330 h 1049"/>
                    <a:gd name="T18" fmla="*/ 838 w 895"/>
                    <a:gd name="T19" fmla="*/ 443 h 1049"/>
                    <a:gd name="T20" fmla="*/ 817 w 895"/>
                    <a:gd name="T21" fmla="*/ 559 h 1049"/>
                    <a:gd name="T22" fmla="*/ 799 w 895"/>
                    <a:gd name="T23" fmla="*/ 678 h 1049"/>
                    <a:gd name="T24" fmla="*/ 785 w 895"/>
                    <a:gd name="T25" fmla="*/ 800 h 1049"/>
                    <a:gd name="T26" fmla="*/ 777 w 895"/>
                    <a:gd name="T27" fmla="*/ 923 h 1049"/>
                    <a:gd name="T28" fmla="*/ 772 w 895"/>
                    <a:gd name="T29" fmla="*/ 1049 h 1049"/>
                    <a:gd name="T30" fmla="*/ 0 w 895"/>
                    <a:gd name="T31" fmla="*/ 1049 h 1049"/>
                    <a:gd name="T32" fmla="*/ 8 w 895"/>
                    <a:gd name="T33" fmla="*/ 941 h 1049"/>
                    <a:gd name="T34" fmla="*/ 21 w 895"/>
                    <a:gd name="T35" fmla="*/ 835 h 1049"/>
                    <a:gd name="T36" fmla="*/ 40 w 895"/>
                    <a:gd name="T37" fmla="*/ 732 h 1049"/>
                    <a:gd name="T38" fmla="*/ 65 w 895"/>
                    <a:gd name="T39" fmla="*/ 632 h 1049"/>
                    <a:gd name="T40" fmla="*/ 96 w 895"/>
                    <a:gd name="T41" fmla="*/ 532 h 1049"/>
                    <a:gd name="T42" fmla="*/ 132 w 895"/>
                    <a:gd name="T43" fmla="*/ 437 h 1049"/>
                    <a:gd name="T44" fmla="*/ 174 w 895"/>
                    <a:gd name="T45" fmla="*/ 343 h 1049"/>
                    <a:gd name="T46" fmla="*/ 221 w 895"/>
                    <a:gd name="T47" fmla="*/ 253 h 1049"/>
                    <a:gd name="T48" fmla="*/ 273 w 895"/>
                    <a:gd name="T49" fmla="*/ 165 h 1049"/>
                    <a:gd name="T50" fmla="*/ 329 w 895"/>
                    <a:gd name="T51" fmla="*/ 80 h 1049"/>
                    <a:gd name="T52" fmla="*/ 389 w 895"/>
                    <a:gd name="T53" fmla="*/ 0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95" h="1049">
                      <a:moveTo>
                        <a:pt x="389" y="0"/>
                      </a:moveTo>
                      <a:lnTo>
                        <a:pt x="439" y="30"/>
                      </a:lnTo>
                      <a:lnTo>
                        <a:pt x="490" y="58"/>
                      </a:lnTo>
                      <a:lnTo>
                        <a:pt x="565" y="96"/>
                      </a:lnTo>
                      <a:lnTo>
                        <a:pt x="644" y="130"/>
                      </a:lnTo>
                      <a:lnTo>
                        <a:pt x="725" y="163"/>
                      </a:lnTo>
                      <a:lnTo>
                        <a:pt x="808" y="193"/>
                      </a:lnTo>
                      <a:lnTo>
                        <a:pt x="895" y="220"/>
                      </a:lnTo>
                      <a:lnTo>
                        <a:pt x="865" y="330"/>
                      </a:lnTo>
                      <a:lnTo>
                        <a:pt x="838" y="443"/>
                      </a:lnTo>
                      <a:lnTo>
                        <a:pt x="817" y="559"/>
                      </a:lnTo>
                      <a:lnTo>
                        <a:pt x="799" y="678"/>
                      </a:lnTo>
                      <a:lnTo>
                        <a:pt x="785" y="800"/>
                      </a:lnTo>
                      <a:lnTo>
                        <a:pt x="777" y="923"/>
                      </a:lnTo>
                      <a:lnTo>
                        <a:pt x="772" y="1049"/>
                      </a:lnTo>
                      <a:lnTo>
                        <a:pt x="0" y="1049"/>
                      </a:lnTo>
                      <a:lnTo>
                        <a:pt x="8" y="941"/>
                      </a:lnTo>
                      <a:lnTo>
                        <a:pt x="21" y="835"/>
                      </a:lnTo>
                      <a:lnTo>
                        <a:pt x="40" y="732"/>
                      </a:lnTo>
                      <a:lnTo>
                        <a:pt x="65" y="632"/>
                      </a:lnTo>
                      <a:lnTo>
                        <a:pt x="96" y="532"/>
                      </a:lnTo>
                      <a:lnTo>
                        <a:pt x="132" y="437"/>
                      </a:lnTo>
                      <a:lnTo>
                        <a:pt x="174" y="343"/>
                      </a:lnTo>
                      <a:lnTo>
                        <a:pt x="221" y="253"/>
                      </a:lnTo>
                      <a:lnTo>
                        <a:pt x="273" y="165"/>
                      </a:lnTo>
                      <a:lnTo>
                        <a:pt x="329" y="80"/>
                      </a:lnTo>
                      <a:lnTo>
                        <a:pt x="389" y="0"/>
                      </a:lnTo>
                      <a:close/>
                    </a:path>
                  </a:pathLst>
                </a:custGeom>
                <a:no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highlight>
                      <a:srgbClr val="FFFF00"/>
                    </a:highlight>
                    <a:uLnTx/>
                    <a:uFillTx/>
                    <a:latin typeface="Trebuchet MS"/>
                  </a:endParaRPr>
                </a:p>
              </p:txBody>
            </p:sp>
            <p:sp>
              <p:nvSpPr>
                <p:cNvPr id="47" name="Freeform 23">
                  <a:extLst>
                    <a:ext uri="{FF2B5EF4-FFF2-40B4-BE49-F238E27FC236}">
                      <a16:creationId xmlns:a16="http://schemas.microsoft.com/office/drawing/2014/main" id="{4BDF1AEC-B6FC-4806-858D-462D177D1B85}"/>
                    </a:ext>
                  </a:extLst>
                </p:cNvPr>
                <p:cNvSpPr>
                  <a:spLocks/>
                </p:cNvSpPr>
                <p:nvPr/>
              </p:nvSpPr>
              <p:spPr bwMode="auto">
                <a:xfrm>
                  <a:off x="1988062" y="1575938"/>
                  <a:ext cx="68716" cy="80169"/>
                </a:xfrm>
                <a:custGeom>
                  <a:avLst/>
                  <a:gdLst>
                    <a:gd name="T0" fmla="*/ 505 w 895"/>
                    <a:gd name="T1" fmla="*/ 0 h 1049"/>
                    <a:gd name="T2" fmla="*/ 566 w 895"/>
                    <a:gd name="T3" fmla="*/ 80 h 1049"/>
                    <a:gd name="T4" fmla="*/ 622 w 895"/>
                    <a:gd name="T5" fmla="*/ 165 h 1049"/>
                    <a:gd name="T6" fmla="*/ 674 w 895"/>
                    <a:gd name="T7" fmla="*/ 253 h 1049"/>
                    <a:gd name="T8" fmla="*/ 721 w 895"/>
                    <a:gd name="T9" fmla="*/ 343 h 1049"/>
                    <a:gd name="T10" fmla="*/ 763 w 895"/>
                    <a:gd name="T11" fmla="*/ 437 h 1049"/>
                    <a:gd name="T12" fmla="*/ 799 w 895"/>
                    <a:gd name="T13" fmla="*/ 532 h 1049"/>
                    <a:gd name="T14" fmla="*/ 830 w 895"/>
                    <a:gd name="T15" fmla="*/ 632 h 1049"/>
                    <a:gd name="T16" fmla="*/ 855 w 895"/>
                    <a:gd name="T17" fmla="*/ 732 h 1049"/>
                    <a:gd name="T18" fmla="*/ 874 w 895"/>
                    <a:gd name="T19" fmla="*/ 835 h 1049"/>
                    <a:gd name="T20" fmla="*/ 887 w 895"/>
                    <a:gd name="T21" fmla="*/ 941 h 1049"/>
                    <a:gd name="T22" fmla="*/ 895 w 895"/>
                    <a:gd name="T23" fmla="*/ 1049 h 1049"/>
                    <a:gd name="T24" fmla="*/ 124 w 895"/>
                    <a:gd name="T25" fmla="*/ 1049 h 1049"/>
                    <a:gd name="T26" fmla="*/ 118 w 895"/>
                    <a:gd name="T27" fmla="*/ 923 h 1049"/>
                    <a:gd name="T28" fmla="*/ 110 w 895"/>
                    <a:gd name="T29" fmla="*/ 800 h 1049"/>
                    <a:gd name="T30" fmla="*/ 95 w 895"/>
                    <a:gd name="T31" fmla="*/ 678 h 1049"/>
                    <a:gd name="T32" fmla="*/ 78 w 895"/>
                    <a:gd name="T33" fmla="*/ 559 h 1049"/>
                    <a:gd name="T34" fmla="*/ 57 w 895"/>
                    <a:gd name="T35" fmla="*/ 443 h 1049"/>
                    <a:gd name="T36" fmla="*/ 31 w 895"/>
                    <a:gd name="T37" fmla="*/ 330 h 1049"/>
                    <a:gd name="T38" fmla="*/ 0 w 895"/>
                    <a:gd name="T39" fmla="*/ 220 h 1049"/>
                    <a:gd name="T40" fmla="*/ 87 w 895"/>
                    <a:gd name="T41" fmla="*/ 193 h 1049"/>
                    <a:gd name="T42" fmla="*/ 170 w 895"/>
                    <a:gd name="T43" fmla="*/ 163 h 1049"/>
                    <a:gd name="T44" fmla="*/ 251 w 895"/>
                    <a:gd name="T45" fmla="*/ 130 h 1049"/>
                    <a:gd name="T46" fmla="*/ 330 w 895"/>
                    <a:gd name="T47" fmla="*/ 96 h 1049"/>
                    <a:gd name="T48" fmla="*/ 405 w 895"/>
                    <a:gd name="T49" fmla="*/ 58 h 1049"/>
                    <a:gd name="T50" fmla="*/ 457 w 895"/>
                    <a:gd name="T51" fmla="*/ 30 h 1049"/>
                    <a:gd name="T52" fmla="*/ 505 w 895"/>
                    <a:gd name="T53" fmla="*/ 0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95" h="1049">
                      <a:moveTo>
                        <a:pt x="505" y="0"/>
                      </a:moveTo>
                      <a:lnTo>
                        <a:pt x="566" y="80"/>
                      </a:lnTo>
                      <a:lnTo>
                        <a:pt x="622" y="165"/>
                      </a:lnTo>
                      <a:lnTo>
                        <a:pt x="674" y="253"/>
                      </a:lnTo>
                      <a:lnTo>
                        <a:pt x="721" y="343"/>
                      </a:lnTo>
                      <a:lnTo>
                        <a:pt x="763" y="437"/>
                      </a:lnTo>
                      <a:lnTo>
                        <a:pt x="799" y="532"/>
                      </a:lnTo>
                      <a:lnTo>
                        <a:pt x="830" y="632"/>
                      </a:lnTo>
                      <a:lnTo>
                        <a:pt x="855" y="732"/>
                      </a:lnTo>
                      <a:lnTo>
                        <a:pt x="874" y="835"/>
                      </a:lnTo>
                      <a:lnTo>
                        <a:pt x="887" y="941"/>
                      </a:lnTo>
                      <a:lnTo>
                        <a:pt x="895" y="1049"/>
                      </a:lnTo>
                      <a:lnTo>
                        <a:pt x="124" y="1049"/>
                      </a:lnTo>
                      <a:lnTo>
                        <a:pt x="118" y="923"/>
                      </a:lnTo>
                      <a:lnTo>
                        <a:pt x="110" y="800"/>
                      </a:lnTo>
                      <a:lnTo>
                        <a:pt x="95" y="678"/>
                      </a:lnTo>
                      <a:lnTo>
                        <a:pt x="78" y="559"/>
                      </a:lnTo>
                      <a:lnTo>
                        <a:pt x="57" y="443"/>
                      </a:lnTo>
                      <a:lnTo>
                        <a:pt x="31" y="330"/>
                      </a:lnTo>
                      <a:lnTo>
                        <a:pt x="0" y="220"/>
                      </a:lnTo>
                      <a:lnTo>
                        <a:pt x="87" y="193"/>
                      </a:lnTo>
                      <a:lnTo>
                        <a:pt x="170" y="163"/>
                      </a:lnTo>
                      <a:lnTo>
                        <a:pt x="251" y="130"/>
                      </a:lnTo>
                      <a:lnTo>
                        <a:pt x="330" y="96"/>
                      </a:lnTo>
                      <a:lnTo>
                        <a:pt x="405" y="58"/>
                      </a:lnTo>
                      <a:lnTo>
                        <a:pt x="457" y="30"/>
                      </a:lnTo>
                      <a:lnTo>
                        <a:pt x="505" y="0"/>
                      </a:lnTo>
                      <a:close/>
                    </a:path>
                  </a:pathLst>
                </a:custGeom>
                <a:no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highlight>
                      <a:srgbClr val="FFFF00"/>
                    </a:highlight>
                    <a:uLnTx/>
                    <a:uFillTx/>
                    <a:latin typeface="Trebuchet MS"/>
                  </a:endParaRPr>
                </a:p>
              </p:txBody>
            </p:sp>
            <p:sp>
              <p:nvSpPr>
                <p:cNvPr id="48" name="Freeform 24">
                  <a:extLst>
                    <a:ext uri="{FF2B5EF4-FFF2-40B4-BE49-F238E27FC236}">
                      <a16:creationId xmlns:a16="http://schemas.microsoft.com/office/drawing/2014/main" id="{18B831B7-5250-48FE-B22C-5B022EF02E8F}"/>
                    </a:ext>
                  </a:extLst>
                </p:cNvPr>
                <p:cNvSpPr>
                  <a:spLocks/>
                </p:cNvSpPr>
                <p:nvPr/>
              </p:nvSpPr>
              <p:spPr bwMode="auto">
                <a:xfrm>
                  <a:off x="1853682" y="1666795"/>
                  <a:ext cx="61845" cy="60317"/>
                </a:xfrm>
                <a:custGeom>
                  <a:avLst/>
                  <a:gdLst>
                    <a:gd name="T0" fmla="*/ 0 w 809"/>
                    <a:gd name="T1" fmla="*/ 0 h 793"/>
                    <a:gd name="T2" fmla="*/ 809 w 809"/>
                    <a:gd name="T3" fmla="*/ 0 h 793"/>
                    <a:gd name="T4" fmla="*/ 809 w 809"/>
                    <a:gd name="T5" fmla="*/ 706 h 793"/>
                    <a:gd name="T6" fmla="*/ 689 w 809"/>
                    <a:gd name="T7" fmla="*/ 711 h 793"/>
                    <a:gd name="T8" fmla="*/ 570 w 809"/>
                    <a:gd name="T9" fmla="*/ 719 h 793"/>
                    <a:gd name="T10" fmla="*/ 453 w 809"/>
                    <a:gd name="T11" fmla="*/ 731 h 793"/>
                    <a:gd name="T12" fmla="*/ 339 w 809"/>
                    <a:gd name="T13" fmla="*/ 748 h 793"/>
                    <a:gd name="T14" fmla="*/ 227 w 809"/>
                    <a:gd name="T15" fmla="*/ 768 h 793"/>
                    <a:gd name="T16" fmla="*/ 118 w 809"/>
                    <a:gd name="T17" fmla="*/ 793 h 793"/>
                    <a:gd name="T18" fmla="*/ 89 w 809"/>
                    <a:gd name="T19" fmla="*/ 688 h 793"/>
                    <a:gd name="T20" fmla="*/ 63 w 809"/>
                    <a:gd name="T21" fmla="*/ 580 h 793"/>
                    <a:gd name="T22" fmla="*/ 43 w 809"/>
                    <a:gd name="T23" fmla="*/ 469 h 793"/>
                    <a:gd name="T24" fmla="*/ 26 w 809"/>
                    <a:gd name="T25" fmla="*/ 355 h 793"/>
                    <a:gd name="T26" fmla="*/ 13 w 809"/>
                    <a:gd name="T27" fmla="*/ 238 h 793"/>
                    <a:gd name="T28" fmla="*/ 4 w 809"/>
                    <a:gd name="T29" fmla="*/ 120 h 793"/>
                    <a:gd name="T30" fmla="*/ 0 w 809"/>
                    <a:gd name="T31" fmla="*/ 0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09" h="793">
                      <a:moveTo>
                        <a:pt x="0" y="0"/>
                      </a:moveTo>
                      <a:lnTo>
                        <a:pt x="809" y="0"/>
                      </a:lnTo>
                      <a:lnTo>
                        <a:pt x="809" y="706"/>
                      </a:lnTo>
                      <a:lnTo>
                        <a:pt x="689" y="711"/>
                      </a:lnTo>
                      <a:lnTo>
                        <a:pt x="570" y="719"/>
                      </a:lnTo>
                      <a:lnTo>
                        <a:pt x="453" y="731"/>
                      </a:lnTo>
                      <a:lnTo>
                        <a:pt x="339" y="748"/>
                      </a:lnTo>
                      <a:lnTo>
                        <a:pt x="227" y="768"/>
                      </a:lnTo>
                      <a:lnTo>
                        <a:pt x="118" y="793"/>
                      </a:lnTo>
                      <a:lnTo>
                        <a:pt x="89" y="688"/>
                      </a:lnTo>
                      <a:lnTo>
                        <a:pt x="63" y="580"/>
                      </a:lnTo>
                      <a:lnTo>
                        <a:pt x="43" y="469"/>
                      </a:lnTo>
                      <a:lnTo>
                        <a:pt x="26" y="355"/>
                      </a:lnTo>
                      <a:lnTo>
                        <a:pt x="13" y="238"/>
                      </a:lnTo>
                      <a:lnTo>
                        <a:pt x="4" y="120"/>
                      </a:lnTo>
                      <a:lnTo>
                        <a:pt x="0" y="0"/>
                      </a:lnTo>
                      <a:close/>
                    </a:path>
                  </a:pathLst>
                </a:custGeom>
                <a:no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highlight>
                      <a:srgbClr val="FFFF00"/>
                    </a:highlight>
                    <a:uLnTx/>
                    <a:uFillTx/>
                    <a:latin typeface="Trebuchet MS"/>
                  </a:endParaRPr>
                </a:p>
              </p:txBody>
            </p:sp>
            <p:sp>
              <p:nvSpPr>
                <p:cNvPr id="49" name="Freeform 25">
                  <a:extLst>
                    <a:ext uri="{FF2B5EF4-FFF2-40B4-BE49-F238E27FC236}">
                      <a16:creationId xmlns:a16="http://schemas.microsoft.com/office/drawing/2014/main" id="{1BE76F3B-4047-4048-B5FA-597F37AD2006}"/>
                    </a:ext>
                  </a:extLst>
                </p:cNvPr>
                <p:cNvSpPr>
                  <a:spLocks/>
                </p:cNvSpPr>
                <p:nvPr/>
              </p:nvSpPr>
              <p:spPr bwMode="auto">
                <a:xfrm>
                  <a:off x="1853682" y="1595788"/>
                  <a:ext cx="61845" cy="60317"/>
                </a:xfrm>
                <a:custGeom>
                  <a:avLst/>
                  <a:gdLst>
                    <a:gd name="T0" fmla="*/ 118 w 809"/>
                    <a:gd name="T1" fmla="*/ 0 h 793"/>
                    <a:gd name="T2" fmla="*/ 227 w 809"/>
                    <a:gd name="T3" fmla="*/ 24 h 793"/>
                    <a:gd name="T4" fmla="*/ 339 w 809"/>
                    <a:gd name="T5" fmla="*/ 44 h 793"/>
                    <a:gd name="T6" fmla="*/ 453 w 809"/>
                    <a:gd name="T7" fmla="*/ 61 h 793"/>
                    <a:gd name="T8" fmla="*/ 570 w 809"/>
                    <a:gd name="T9" fmla="*/ 74 h 793"/>
                    <a:gd name="T10" fmla="*/ 689 w 809"/>
                    <a:gd name="T11" fmla="*/ 82 h 793"/>
                    <a:gd name="T12" fmla="*/ 809 w 809"/>
                    <a:gd name="T13" fmla="*/ 87 h 793"/>
                    <a:gd name="T14" fmla="*/ 809 w 809"/>
                    <a:gd name="T15" fmla="*/ 793 h 793"/>
                    <a:gd name="T16" fmla="*/ 0 w 809"/>
                    <a:gd name="T17" fmla="*/ 793 h 793"/>
                    <a:gd name="T18" fmla="*/ 4 w 809"/>
                    <a:gd name="T19" fmla="*/ 671 h 793"/>
                    <a:gd name="T20" fmla="*/ 13 w 809"/>
                    <a:gd name="T21" fmla="*/ 553 h 793"/>
                    <a:gd name="T22" fmla="*/ 26 w 809"/>
                    <a:gd name="T23" fmla="*/ 437 h 793"/>
                    <a:gd name="T24" fmla="*/ 43 w 809"/>
                    <a:gd name="T25" fmla="*/ 324 h 793"/>
                    <a:gd name="T26" fmla="*/ 63 w 809"/>
                    <a:gd name="T27" fmla="*/ 212 h 793"/>
                    <a:gd name="T28" fmla="*/ 89 w 809"/>
                    <a:gd name="T29" fmla="*/ 104 h 793"/>
                    <a:gd name="T30" fmla="*/ 118 w 809"/>
                    <a:gd name="T31" fmla="*/ 0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09" h="793">
                      <a:moveTo>
                        <a:pt x="118" y="0"/>
                      </a:moveTo>
                      <a:lnTo>
                        <a:pt x="227" y="24"/>
                      </a:lnTo>
                      <a:lnTo>
                        <a:pt x="339" y="44"/>
                      </a:lnTo>
                      <a:lnTo>
                        <a:pt x="453" y="61"/>
                      </a:lnTo>
                      <a:lnTo>
                        <a:pt x="570" y="74"/>
                      </a:lnTo>
                      <a:lnTo>
                        <a:pt x="689" y="82"/>
                      </a:lnTo>
                      <a:lnTo>
                        <a:pt x="809" y="87"/>
                      </a:lnTo>
                      <a:lnTo>
                        <a:pt x="809" y="793"/>
                      </a:lnTo>
                      <a:lnTo>
                        <a:pt x="0" y="793"/>
                      </a:lnTo>
                      <a:lnTo>
                        <a:pt x="4" y="671"/>
                      </a:lnTo>
                      <a:lnTo>
                        <a:pt x="13" y="553"/>
                      </a:lnTo>
                      <a:lnTo>
                        <a:pt x="26" y="437"/>
                      </a:lnTo>
                      <a:lnTo>
                        <a:pt x="43" y="324"/>
                      </a:lnTo>
                      <a:lnTo>
                        <a:pt x="63" y="212"/>
                      </a:lnTo>
                      <a:lnTo>
                        <a:pt x="89" y="104"/>
                      </a:lnTo>
                      <a:lnTo>
                        <a:pt x="118" y="0"/>
                      </a:lnTo>
                      <a:close/>
                    </a:path>
                  </a:pathLst>
                </a:custGeom>
                <a:no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highlight>
                      <a:srgbClr val="FFFF00"/>
                    </a:highlight>
                    <a:uLnTx/>
                    <a:uFillTx/>
                    <a:latin typeface="Trebuchet MS"/>
                  </a:endParaRPr>
                </a:p>
              </p:txBody>
            </p:sp>
            <p:sp>
              <p:nvSpPr>
                <p:cNvPr id="50" name="Freeform 26">
                  <a:extLst>
                    <a:ext uri="{FF2B5EF4-FFF2-40B4-BE49-F238E27FC236}">
                      <a16:creationId xmlns:a16="http://schemas.microsoft.com/office/drawing/2014/main" id="{63FA1005-879D-40C4-9F48-FF50B35EFBD3}"/>
                    </a:ext>
                  </a:extLst>
                </p:cNvPr>
                <p:cNvSpPr>
                  <a:spLocks/>
                </p:cNvSpPr>
                <p:nvPr/>
              </p:nvSpPr>
              <p:spPr bwMode="auto">
                <a:xfrm>
                  <a:off x="1985543" y="1664503"/>
                  <a:ext cx="68716" cy="79405"/>
                </a:xfrm>
                <a:custGeom>
                  <a:avLst/>
                  <a:gdLst>
                    <a:gd name="T0" fmla="*/ 124 w 895"/>
                    <a:gd name="T1" fmla="*/ 0 h 1048"/>
                    <a:gd name="T2" fmla="*/ 895 w 895"/>
                    <a:gd name="T3" fmla="*/ 0 h 1048"/>
                    <a:gd name="T4" fmla="*/ 887 w 895"/>
                    <a:gd name="T5" fmla="*/ 107 h 1048"/>
                    <a:gd name="T6" fmla="*/ 874 w 895"/>
                    <a:gd name="T7" fmla="*/ 212 h 1048"/>
                    <a:gd name="T8" fmla="*/ 855 w 895"/>
                    <a:gd name="T9" fmla="*/ 315 h 1048"/>
                    <a:gd name="T10" fmla="*/ 830 w 895"/>
                    <a:gd name="T11" fmla="*/ 417 h 1048"/>
                    <a:gd name="T12" fmla="*/ 799 w 895"/>
                    <a:gd name="T13" fmla="*/ 516 h 1048"/>
                    <a:gd name="T14" fmla="*/ 763 w 895"/>
                    <a:gd name="T15" fmla="*/ 612 h 1048"/>
                    <a:gd name="T16" fmla="*/ 721 w 895"/>
                    <a:gd name="T17" fmla="*/ 705 h 1048"/>
                    <a:gd name="T18" fmla="*/ 674 w 895"/>
                    <a:gd name="T19" fmla="*/ 796 h 1048"/>
                    <a:gd name="T20" fmla="*/ 622 w 895"/>
                    <a:gd name="T21" fmla="*/ 883 h 1048"/>
                    <a:gd name="T22" fmla="*/ 566 w 895"/>
                    <a:gd name="T23" fmla="*/ 967 h 1048"/>
                    <a:gd name="T24" fmla="*/ 505 w 895"/>
                    <a:gd name="T25" fmla="*/ 1048 h 1048"/>
                    <a:gd name="T26" fmla="*/ 456 w 895"/>
                    <a:gd name="T27" fmla="*/ 1019 h 1048"/>
                    <a:gd name="T28" fmla="*/ 405 w 895"/>
                    <a:gd name="T29" fmla="*/ 990 h 1048"/>
                    <a:gd name="T30" fmla="*/ 330 w 895"/>
                    <a:gd name="T31" fmla="*/ 953 h 1048"/>
                    <a:gd name="T32" fmla="*/ 251 w 895"/>
                    <a:gd name="T33" fmla="*/ 917 h 1048"/>
                    <a:gd name="T34" fmla="*/ 170 w 895"/>
                    <a:gd name="T35" fmla="*/ 885 h 1048"/>
                    <a:gd name="T36" fmla="*/ 87 w 895"/>
                    <a:gd name="T37" fmla="*/ 856 h 1048"/>
                    <a:gd name="T38" fmla="*/ 0 w 895"/>
                    <a:gd name="T39" fmla="*/ 828 h 1048"/>
                    <a:gd name="T40" fmla="*/ 31 w 895"/>
                    <a:gd name="T41" fmla="*/ 718 h 1048"/>
                    <a:gd name="T42" fmla="*/ 57 w 895"/>
                    <a:gd name="T43" fmla="*/ 606 h 1048"/>
                    <a:gd name="T44" fmla="*/ 78 w 895"/>
                    <a:gd name="T45" fmla="*/ 489 h 1048"/>
                    <a:gd name="T46" fmla="*/ 95 w 895"/>
                    <a:gd name="T47" fmla="*/ 370 h 1048"/>
                    <a:gd name="T48" fmla="*/ 110 w 895"/>
                    <a:gd name="T49" fmla="*/ 249 h 1048"/>
                    <a:gd name="T50" fmla="*/ 118 w 895"/>
                    <a:gd name="T51" fmla="*/ 126 h 1048"/>
                    <a:gd name="T52" fmla="*/ 124 w 895"/>
                    <a:gd name="T53" fmla="*/ 0 h 10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95" h="1048">
                      <a:moveTo>
                        <a:pt x="124" y="0"/>
                      </a:moveTo>
                      <a:lnTo>
                        <a:pt x="895" y="0"/>
                      </a:lnTo>
                      <a:lnTo>
                        <a:pt x="887" y="107"/>
                      </a:lnTo>
                      <a:lnTo>
                        <a:pt x="874" y="212"/>
                      </a:lnTo>
                      <a:lnTo>
                        <a:pt x="855" y="315"/>
                      </a:lnTo>
                      <a:lnTo>
                        <a:pt x="830" y="417"/>
                      </a:lnTo>
                      <a:lnTo>
                        <a:pt x="799" y="516"/>
                      </a:lnTo>
                      <a:lnTo>
                        <a:pt x="763" y="612"/>
                      </a:lnTo>
                      <a:lnTo>
                        <a:pt x="721" y="705"/>
                      </a:lnTo>
                      <a:lnTo>
                        <a:pt x="674" y="796"/>
                      </a:lnTo>
                      <a:lnTo>
                        <a:pt x="622" y="883"/>
                      </a:lnTo>
                      <a:lnTo>
                        <a:pt x="566" y="967"/>
                      </a:lnTo>
                      <a:lnTo>
                        <a:pt x="505" y="1048"/>
                      </a:lnTo>
                      <a:lnTo>
                        <a:pt x="456" y="1019"/>
                      </a:lnTo>
                      <a:lnTo>
                        <a:pt x="405" y="990"/>
                      </a:lnTo>
                      <a:lnTo>
                        <a:pt x="330" y="953"/>
                      </a:lnTo>
                      <a:lnTo>
                        <a:pt x="251" y="917"/>
                      </a:lnTo>
                      <a:lnTo>
                        <a:pt x="170" y="885"/>
                      </a:lnTo>
                      <a:lnTo>
                        <a:pt x="87" y="856"/>
                      </a:lnTo>
                      <a:lnTo>
                        <a:pt x="0" y="828"/>
                      </a:lnTo>
                      <a:lnTo>
                        <a:pt x="31" y="718"/>
                      </a:lnTo>
                      <a:lnTo>
                        <a:pt x="57" y="606"/>
                      </a:lnTo>
                      <a:lnTo>
                        <a:pt x="78" y="489"/>
                      </a:lnTo>
                      <a:lnTo>
                        <a:pt x="95" y="370"/>
                      </a:lnTo>
                      <a:lnTo>
                        <a:pt x="110" y="249"/>
                      </a:lnTo>
                      <a:lnTo>
                        <a:pt x="118" y="126"/>
                      </a:lnTo>
                      <a:lnTo>
                        <a:pt x="124" y="0"/>
                      </a:lnTo>
                      <a:close/>
                    </a:path>
                  </a:pathLst>
                </a:custGeom>
                <a:no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highlight>
                      <a:srgbClr val="FFFF00"/>
                    </a:highlight>
                    <a:uLnTx/>
                    <a:uFillTx/>
                    <a:latin typeface="Trebuchet MS"/>
                  </a:endParaRPr>
                </a:p>
              </p:txBody>
            </p:sp>
            <p:sp>
              <p:nvSpPr>
                <p:cNvPr id="51" name="Freeform 27">
                  <a:extLst>
                    <a:ext uri="{FF2B5EF4-FFF2-40B4-BE49-F238E27FC236}">
                      <a16:creationId xmlns:a16="http://schemas.microsoft.com/office/drawing/2014/main" id="{6E78A660-33FC-499F-8BC6-91F3AD49707F}"/>
                    </a:ext>
                  </a:extLst>
                </p:cNvPr>
                <p:cNvSpPr>
                  <a:spLocks/>
                </p:cNvSpPr>
                <p:nvPr/>
              </p:nvSpPr>
              <p:spPr bwMode="auto">
                <a:xfrm>
                  <a:off x="1925453" y="1595788"/>
                  <a:ext cx="61845" cy="60317"/>
                </a:xfrm>
                <a:custGeom>
                  <a:avLst/>
                  <a:gdLst>
                    <a:gd name="T0" fmla="*/ 691 w 809"/>
                    <a:gd name="T1" fmla="*/ 0 h 793"/>
                    <a:gd name="T2" fmla="*/ 721 w 809"/>
                    <a:gd name="T3" fmla="*/ 104 h 793"/>
                    <a:gd name="T4" fmla="*/ 745 w 809"/>
                    <a:gd name="T5" fmla="*/ 212 h 793"/>
                    <a:gd name="T6" fmla="*/ 766 w 809"/>
                    <a:gd name="T7" fmla="*/ 324 h 793"/>
                    <a:gd name="T8" fmla="*/ 783 w 809"/>
                    <a:gd name="T9" fmla="*/ 437 h 793"/>
                    <a:gd name="T10" fmla="*/ 796 w 809"/>
                    <a:gd name="T11" fmla="*/ 553 h 793"/>
                    <a:gd name="T12" fmla="*/ 805 w 809"/>
                    <a:gd name="T13" fmla="*/ 671 h 793"/>
                    <a:gd name="T14" fmla="*/ 809 w 809"/>
                    <a:gd name="T15" fmla="*/ 793 h 793"/>
                    <a:gd name="T16" fmla="*/ 0 w 809"/>
                    <a:gd name="T17" fmla="*/ 793 h 793"/>
                    <a:gd name="T18" fmla="*/ 0 w 809"/>
                    <a:gd name="T19" fmla="*/ 87 h 793"/>
                    <a:gd name="T20" fmla="*/ 120 w 809"/>
                    <a:gd name="T21" fmla="*/ 82 h 793"/>
                    <a:gd name="T22" fmla="*/ 239 w 809"/>
                    <a:gd name="T23" fmla="*/ 74 h 793"/>
                    <a:gd name="T24" fmla="*/ 356 w 809"/>
                    <a:gd name="T25" fmla="*/ 61 h 793"/>
                    <a:gd name="T26" fmla="*/ 470 w 809"/>
                    <a:gd name="T27" fmla="*/ 44 h 793"/>
                    <a:gd name="T28" fmla="*/ 582 w 809"/>
                    <a:gd name="T29" fmla="*/ 24 h 793"/>
                    <a:gd name="T30" fmla="*/ 691 w 809"/>
                    <a:gd name="T31" fmla="*/ 0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09" h="793">
                      <a:moveTo>
                        <a:pt x="691" y="0"/>
                      </a:moveTo>
                      <a:lnTo>
                        <a:pt x="721" y="104"/>
                      </a:lnTo>
                      <a:lnTo>
                        <a:pt x="745" y="212"/>
                      </a:lnTo>
                      <a:lnTo>
                        <a:pt x="766" y="324"/>
                      </a:lnTo>
                      <a:lnTo>
                        <a:pt x="783" y="437"/>
                      </a:lnTo>
                      <a:lnTo>
                        <a:pt x="796" y="553"/>
                      </a:lnTo>
                      <a:lnTo>
                        <a:pt x="805" y="671"/>
                      </a:lnTo>
                      <a:lnTo>
                        <a:pt x="809" y="793"/>
                      </a:lnTo>
                      <a:lnTo>
                        <a:pt x="0" y="793"/>
                      </a:lnTo>
                      <a:lnTo>
                        <a:pt x="0" y="87"/>
                      </a:lnTo>
                      <a:lnTo>
                        <a:pt x="120" y="82"/>
                      </a:lnTo>
                      <a:lnTo>
                        <a:pt x="239" y="74"/>
                      </a:lnTo>
                      <a:lnTo>
                        <a:pt x="356" y="61"/>
                      </a:lnTo>
                      <a:lnTo>
                        <a:pt x="470" y="44"/>
                      </a:lnTo>
                      <a:lnTo>
                        <a:pt x="582" y="24"/>
                      </a:lnTo>
                      <a:lnTo>
                        <a:pt x="691" y="0"/>
                      </a:lnTo>
                      <a:close/>
                    </a:path>
                  </a:pathLst>
                </a:custGeom>
                <a:no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highlight>
                      <a:srgbClr val="FFFF00"/>
                    </a:highlight>
                    <a:uLnTx/>
                    <a:uFillTx/>
                    <a:latin typeface="Trebuchet MS"/>
                  </a:endParaRPr>
                </a:p>
              </p:txBody>
            </p:sp>
            <p:sp>
              <p:nvSpPr>
                <p:cNvPr id="52" name="Freeform 28">
                  <a:extLst>
                    <a:ext uri="{FF2B5EF4-FFF2-40B4-BE49-F238E27FC236}">
                      <a16:creationId xmlns:a16="http://schemas.microsoft.com/office/drawing/2014/main" id="{585288C3-B8F1-4295-BB54-D4BB1F9BD4F6}"/>
                    </a:ext>
                  </a:extLst>
                </p:cNvPr>
                <p:cNvSpPr>
                  <a:spLocks/>
                </p:cNvSpPr>
                <p:nvPr/>
              </p:nvSpPr>
              <p:spPr bwMode="auto">
                <a:xfrm>
                  <a:off x="1784202" y="1666795"/>
                  <a:ext cx="67954" cy="79405"/>
                </a:xfrm>
                <a:custGeom>
                  <a:avLst/>
                  <a:gdLst>
                    <a:gd name="T0" fmla="*/ 0 w 895"/>
                    <a:gd name="T1" fmla="*/ 0 h 1048"/>
                    <a:gd name="T2" fmla="*/ 771 w 895"/>
                    <a:gd name="T3" fmla="*/ 0 h 1048"/>
                    <a:gd name="T4" fmla="*/ 777 w 895"/>
                    <a:gd name="T5" fmla="*/ 126 h 1048"/>
                    <a:gd name="T6" fmla="*/ 785 w 895"/>
                    <a:gd name="T7" fmla="*/ 249 h 1048"/>
                    <a:gd name="T8" fmla="*/ 798 w 895"/>
                    <a:gd name="T9" fmla="*/ 370 h 1048"/>
                    <a:gd name="T10" fmla="*/ 817 w 895"/>
                    <a:gd name="T11" fmla="*/ 489 h 1048"/>
                    <a:gd name="T12" fmla="*/ 838 w 895"/>
                    <a:gd name="T13" fmla="*/ 606 h 1048"/>
                    <a:gd name="T14" fmla="*/ 864 w 895"/>
                    <a:gd name="T15" fmla="*/ 718 h 1048"/>
                    <a:gd name="T16" fmla="*/ 895 w 895"/>
                    <a:gd name="T17" fmla="*/ 828 h 1048"/>
                    <a:gd name="T18" fmla="*/ 808 w 895"/>
                    <a:gd name="T19" fmla="*/ 856 h 1048"/>
                    <a:gd name="T20" fmla="*/ 724 w 895"/>
                    <a:gd name="T21" fmla="*/ 885 h 1048"/>
                    <a:gd name="T22" fmla="*/ 643 w 895"/>
                    <a:gd name="T23" fmla="*/ 917 h 1048"/>
                    <a:gd name="T24" fmla="*/ 565 w 895"/>
                    <a:gd name="T25" fmla="*/ 953 h 1048"/>
                    <a:gd name="T26" fmla="*/ 490 w 895"/>
                    <a:gd name="T27" fmla="*/ 990 h 1048"/>
                    <a:gd name="T28" fmla="*/ 438 w 895"/>
                    <a:gd name="T29" fmla="*/ 1019 h 1048"/>
                    <a:gd name="T30" fmla="*/ 389 w 895"/>
                    <a:gd name="T31" fmla="*/ 1048 h 1048"/>
                    <a:gd name="T32" fmla="*/ 329 w 895"/>
                    <a:gd name="T33" fmla="*/ 967 h 1048"/>
                    <a:gd name="T34" fmla="*/ 273 w 895"/>
                    <a:gd name="T35" fmla="*/ 884 h 1048"/>
                    <a:gd name="T36" fmla="*/ 221 w 895"/>
                    <a:gd name="T37" fmla="*/ 796 h 1048"/>
                    <a:gd name="T38" fmla="*/ 174 w 895"/>
                    <a:gd name="T39" fmla="*/ 705 h 1048"/>
                    <a:gd name="T40" fmla="*/ 132 w 895"/>
                    <a:gd name="T41" fmla="*/ 612 h 1048"/>
                    <a:gd name="T42" fmla="*/ 96 w 895"/>
                    <a:gd name="T43" fmla="*/ 516 h 1048"/>
                    <a:gd name="T44" fmla="*/ 65 w 895"/>
                    <a:gd name="T45" fmla="*/ 417 h 1048"/>
                    <a:gd name="T46" fmla="*/ 40 w 895"/>
                    <a:gd name="T47" fmla="*/ 315 h 1048"/>
                    <a:gd name="T48" fmla="*/ 21 w 895"/>
                    <a:gd name="T49" fmla="*/ 212 h 1048"/>
                    <a:gd name="T50" fmla="*/ 8 w 895"/>
                    <a:gd name="T51" fmla="*/ 107 h 1048"/>
                    <a:gd name="T52" fmla="*/ 0 w 895"/>
                    <a:gd name="T53" fmla="*/ 0 h 10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95" h="1048">
                      <a:moveTo>
                        <a:pt x="0" y="0"/>
                      </a:moveTo>
                      <a:lnTo>
                        <a:pt x="771" y="0"/>
                      </a:lnTo>
                      <a:lnTo>
                        <a:pt x="777" y="126"/>
                      </a:lnTo>
                      <a:lnTo>
                        <a:pt x="785" y="249"/>
                      </a:lnTo>
                      <a:lnTo>
                        <a:pt x="798" y="370"/>
                      </a:lnTo>
                      <a:lnTo>
                        <a:pt x="817" y="489"/>
                      </a:lnTo>
                      <a:lnTo>
                        <a:pt x="838" y="606"/>
                      </a:lnTo>
                      <a:lnTo>
                        <a:pt x="864" y="718"/>
                      </a:lnTo>
                      <a:lnTo>
                        <a:pt x="895" y="828"/>
                      </a:lnTo>
                      <a:lnTo>
                        <a:pt x="808" y="856"/>
                      </a:lnTo>
                      <a:lnTo>
                        <a:pt x="724" y="885"/>
                      </a:lnTo>
                      <a:lnTo>
                        <a:pt x="643" y="917"/>
                      </a:lnTo>
                      <a:lnTo>
                        <a:pt x="565" y="953"/>
                      </a:lnTo>
                      <a:lnTo>
                        <a:pt x="490" y="990"/>
                      </a:lnTo>
                      <a:lnTo>
                        <a:pt x="438" y="1019"/>
                      </a:lnTo>
                      <a:lnTo>
                        <a:pt x="389" y="1048"/>
                      </a:lnTo>
                      <a:lnTo>
                        <a:pt x="329" y="967"/>
                      </a:lnTo>
                      <a:lnTo>
                        <a:pt x="273" y="884"/>
                      </a:lnTo>
                      <a:lnTo>
                        <a:pt x="221" y="796"/>
                      </a:lnTo>
                      <a:lnTo>
                        <a:pt x="174" y="705"/>
                      </a:lnTo>
                      <a:lnTo>
                        <a:pt x="132" y="612"/>
                      </a:lnTo>
                      <a:lnTo>
                        <a:pt x="96" y="516"/>
                      </a:lnTo>
                      <a:lnTo>
                        <a:pt x="65" y="417"/>
                      </a:lnTo>
                      <a:lnTo>
                        <a:pt x="40" y="315"/>
                      </a:lnTo>
                      <a:lnTo>
                        <a:pt x="21" y="212"/>
                      </a:lnTo>
                      <a:lnTo>
                        <a:pt x="8" y="107"/>
                      </a:lnTo>
                      <a:lnTo>
                        <a:pt x="0" y="0"/>
                      </a:lnTo>
                      <a:close/>
                    </a:path>
                  </a:pathLst>
                </a:custGeom>
                <a:no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highlight>
                      <a:srgbClr val="FFFF00"/>
                    </a:highlight>
                    <a:uLnTx/>
                    <a:uFillTx/>
                    <a:latin typeface="Trebuchet MS"/>
                  </a:endParaRPr>
                </a:p>
              </p:txBody>
            </p:sp>
          </p:grpSp>
          <p:sp>
            <p:nvSpPr>
              <p:cNvPr id="53" name="Freeform 29">
                <a:extLst>
                  <a:ext uri="{FF2B5EF4-FFF2-40B4-BE49-F238E27FC236}">
                    <a16:creationId xmlns:a16="http://schemas.microsoft.com/office/drawing/2014/main" id="{F2FCBC48-477B-4841-99DE-5D404EA15870}"/>
                  </a:ext>
                </a:extLst>
              </p:cNvPr>
              <p:cNvSpPr/>
              <p:nvPr/>
            </p:nvSpPr>
            <p:spPr>
              <a:xfrm>
                <a:off x="1371392" y="1400858"/>
                <a:ext cx="288970" cy="230595"/>
              </a:xfrm>
              <a:custGeom>
                <a:avLst/>
                <a:gdLst>
                  <a:gd name="connsiteX0" fmla="*/ 4750604 w 6445250"/>
                  <a:gd name="connsiteY0" fmla="*/ 1781475 h 2398252"/>
                  <a:gd name="connsiteX1" fmla="*/ 4610491 w 6445250"/>
                  <a:gd name="connsiteY1" fmla="*/ 1924390 h 2398252"/>
                  <a:gd name="connsiteX2" fmla="*/ 4750604 w 6445250"/>
                  <a:gd name="connsiteY2" fmla="*/ 2067305 h 2398252"/>
                  <a:gd name="connsiteX3" fmla="*/ 4890717 w 6445250"/>
                  <a:gd name="connsiteY3" fmla="*/ 1924390 h 2398252"/>
                  <a:gd name="connsiteX4" fmla="*/ 4750604 w 6445250"/>
                  <a:gd name="connsiteY4" fmla="*/ 1781475 h 2398252"/>
                  <a:gd name="connsiteX5" fmla="*/ 1639250 w 6445250"/>
                  <a:gd name="connsiteY5" fmla="*/ 1781475 h 2398252"/>
                  <a:gd name="connsiteX6" fmla="*/ 1499137 w 6445250"/>
                  <a:gd name="connsiteY6" fmla="*/ 1924390 h 2398252"/>
                  <a:gd name="connsiteX7" fmla="*/ 1639250 w 6445250"/>
                  <a:gd name="connsiteY7" fmla="*/ 2067305 h 2398252"/>
                  <a:gd name="connsiteX8" fmla="*/ 1779363 w 6445250"/>
                  <a:gd name="connsiteY8" fmla="*/ 1924390 h 2398252"/>
                  <a:gd name="connsiteX9" fmla="*/ 1639250 w 6445250"/>
                  <a:gd name="connsiteY9" fmla="*/ 1781475 h 2398252"/>
                  <a:gd name="connsiteX10" fmla="*/ 4750604 w 6445250"/>
                  <a:gd name="connsiteY10" fmla="*/ 1641362 h 2398252"/>
                  <a:gd name="connsiteX11" fmla="*/ 5030830 w 6445250"/>
                  <a:gd name="connsiteY11" fmla="*/ 1924390 h 2398252"/>
                  <a:gd name="connsiteX12" fmla="*/ 4750604 w 6445250"/>
                  <a:gd name="connsiteY12" fmla="*/ 2207418 h 2398252"/>
                  <a:gd name="connsiteX13" fmla="*/ 4470378 w 6445250"/>
                  <a:gd name="connsiteY13" fmla="*/ 1924390 h 2398252"/>
                  <a:gd name="connsiteX14" fmla="*/ 4750604 w 6445250"/>
                  <a:gd name="connsiteY14" fmla="*/ 1641362 h 2398252"/>
                  <a:gd name="connsiteX15" fmla="*/ 1639250 w 6445250"/>
                  <a:gd name="connsiteY15" fmla="*/ 1641362 h 2398252"/>
                  <a:gd name="connsiteX16" fmla="*/ 1919476 w 6445250"/>
                  <a:gd name="connsiteY16" fmla="*/ 1924390 h 2398252"/>
                  <a:gd name="connsiteX17" fmla="*/ 1639250 w 6445250"/>
                  <a:gd name="connsiteY17" fmla="*/ 2207418 h 2398252"/>
                  <a:gd name="connsiteX18" fmla="*/ 1359024 w 6445250"/>
                  <a:gd name="connsiteY18" fmla="*/ 1924390 h 2398252"/>
                  <a:gd name="connsiteX19" fmla="*/ 1639250 w 6445250"/>
                  <a:gd name="connsiteY19" fmla="*/ 1641362 h 2398252"/>
                  <a:gd name="connsiteX20" fmla="*/ 2745164 w 6445250"/>
                  <a:gd name="connsiteY20" fmla="*/ 1612750 h 2398252"/>
                  <a:gd name="connsiteX21" fmla="*/ 3184525 w 6445250"/>
                  <a:gd name="connsiteY21" fmla="*/ 1874636 h 2398252"/>
                  <a:gd name="connsiteX22" fmla="*/ 3623886 w 6445250"/>
                  <a:gd name="connsiteY22" fmla="*/ 1612750 h 2398252"/>
                  <a:gd name="connsiteX23" fmla="*/ 3184525 w 6445250"/>
                  <a:gd name="connsiteY23" fmla="*/ 1810369 h 2398252"/>
                  <a:gd name="connsiteX24" fmla="*/ 2745164 w 6445250"/>
                  <a:gd name="connsiteY24" fmla="*/ 1612750 h 2398252"/>
                  <a:gd name="connsiteX25" fmla="*/ 6445250 w 6445250"/>
                  <a:gd name="connsiteY25" fmla="*/ 1137944 h 2398252"/>
                  <a:gd name="connsiteX26" fmla="*/ 6343650 w 6445250"/>
                  <a:gd name="connsiteY26" fmla="*/ 1480844 h 2398252"/>
                  <a:gd name="connsiteX27" fmla="*/ 5010900 w 6445250"/>
                  <a:gd name="connsiteY27" fmla="*/ 1712148 h 2398252"/>
                  <a:gd name="connsiteX28" fmla="*/ 4963514 w 6445250"/>
                  <a:gd name="connsiteY28" fmla="*/ 1673050 h 2398252"/>
                  <a:gd name="connsiteX29" fmla="*/ 4755511 w 6445250"/>
                  <a:gd name="connsiteY29" fmla="*/ 1609514 h 2398252"/>
                  <a:gd name="connsiteX30" fmla="*/ 4447021 w 6445250"/>
                  <a:gd name="connsiteY30" fmla="*/ 1773537 h 2398252"/>
                  <a:gd name="connsiteX31" fmla="*/ 4425165 w 6445250"/>
                  <a:gd name="connsiteY31" fmla="*/ 1813805 h 2398252"/>
                  <a:gd name="connsiteX32" fmla="*/ 4217622 w 6445250"/>
                  <a:gd name="connsiteY32" fmla="*/ 1849825 h 2398252"/>
                  <a:gd name="connsiteX33" fmla="*/ 4217622 w 6445250"/>
                  <a:gd name="connsiteY33" fmla="*/ 2225097 h 2398252"/>
                  <a:gd name="connsiteX34" fmla="*/ 4271974 w 6445250"/>
                  <a:gd name="connsiteY34" fmla="*/ 2225097 h 2398252"/>
                  <a:gd name="connsiteX35" fmla="*/ 4271974 w 6445250"/>
                  <a:gd name="connsiteY35" fmla="*/ 2135255 h 2398252"/>
                  <a:gd name="connsiteX36" fmla="*/ 4295977 w 6445250"/>
                  <a:gd name="connsiteY36" fmla="*/ 2111252 h 2398252"/>
                  <a:gd name="connsiteX37" fmla="*/ 4391987 w 6445250"/>
                  <a:gd name="connsiteY37" fmla="*/ 2111252 h 2398252"/>
                  <a:gd name="connsiteX38" fmla="*/ 4415990 w 6445250"/>
                  <a:gd name="connsiteY38" fmla="*/ 2135255 h 2398252"/>
                  <a:gd name="connsiteX39" fmla="*/ 4415990 w 6445250"/>
                  <a:gd name="connsiteY39" fmla="*/ 2374249 h 2398252"/>
                  <a:gd name="connsiteX40" fmla="*/ 4391987 w 6445250"/>
                  <a:gd name="connsiteY40" fmla="*/ 2398252 h 2398252"/>
                  <a:gd name="connsiteX41" fmla="*/ 4295977 w 6445250"/>
                  <a:gd name="connsiteY41" fmla="*/ 2398252 h 2398252"/>
                  <a:gd name="connsiteX42" fmla="*/ 4271974 w 6445250"/>
                  <a:gd name="connsiteY42" fmla="*/ 2374249 h 2398252"/>
                  <a:gd name="connsiteX43" fmla="*/ 4271974 w 6445250"/>
                  <a:gd name="connsiteY43" fmla="*/ 2284408 h 2398252"/>
                  <a:gd name="connsiteX44" fmla="*/ 4217622 w 6445250"/>
                  <a:gd name="connsiteY44" fmla="*/ 2284408 h 2398252"/>
                  <a:gd name="connsiteX45" fmla="*/ 4217622 w 6445250"/>
                  <a:gd name="connsiteY45" fmla="*/ 2286180 h 2398252"/>
                  <a:gd name="connsiteX46" fmla="*/ 4158311 w 6445250"/>
                  <a:gd name="connsiteY46" fmla="*/ 2286180 h 2398252"/>
                  <a:gd name="connsiteX47" fmla="*/ 4158311 w 6445250"/>
                  <a:gd name="connsiteY47" fmla="*/ 2284408 h 2398252"/>
                  <a:gd name="connsiteX48" fmla="*/ 4104745 w 6445250"/>
                  <a:gd name="connsiteY48" fmla="*/ 2284408 h 2398252"/>
                  <a:gd name="connsiteX49" fmla="*/ 4104745 w 6445250"/>
                  <a:gd name="connsiteY49" fmla="*/ 2374249 h 2398252"/>
                  <a:gd name="connsiteX50" fmla="*/ 4080742 w 6445250"/>
                  <a:gd name="connsiteY50" fmla="*/ 2398252 h 2398252"/>
                  <a:gd name="connsiteX51" fmla="*/ 3984732 w 6445250"/>
                  <a:gd name="connsiteY51" fmla="*/ 2398252 h 2398252"/>
                  <a:gd name="connsiteX52" fmla="*/ 3960729 w 6445250"/>
                  <a:gd name="connsiteY52" fmla="*/ 2374249 h 2398252"/>
                  <a:gd name="connsiteX53" fmla="*/ 3960729 w 6445250"/>
                  <a:gd name="connsiteY53" fmla="*/ 2135255 h 2398252"/>
                  <a:gd name="connsiteX54" fmla="*/ 3984732 w 6445250"/>
                  <a:gd name="connsiteY54" fmla="*/ 2111252 h 2398252"/>
                  <a:gd name="connsiteX55" fmla="*/ 4080742 w 6445250"/>
                  <a:gd name="connsiteY55" fmla="*/ 2111252 h 2398252"/>
                  <a:gd name="connsiteX56" fmla="*/ 4104745 w 6445250"/>
                  <a:gd name="connsiteY56" fmla="*/ 2135255 h 2398252"/>
                  <a:gd name="connsiteX57" fmla="*/ 4104745 w 6445250"/>
                  <a:gd name="connsiteY57" fmla="*/ 2225097 h 2398252"/>
                  <a:gd name="connsiteX58" fmla="*/ 4158311 w 6445250"/>
                  <a:gd name="connsiteY58" fmla="*/ 2225097 h 2398252"/>
                  <a:gd name="connsiteX59" fmla="*/ 4158311 w 6445250"/>
                  <a:gd name="connsiteY59" fmla="*/ 1860118 h 2398252"/>
                  <a:gd name="connsiteX60" fmla="*/ 3571870 w 6445250"/>
                  <a:gd name="connsiteY60" fmla="*/ 1961897 h 2398252"/>
                  <a:gd name="connsiteX61" fmla="*/ 3626888 w 6445250"/>
                  <a:gd name="connsiteY61" fmla="*/ 1930173 h 2398252"/>
                  <a:gd name="connsiteX62" fmla="*/ 3887256 w 6445250"/>
                  <a:gd name="connsiteY62" fmla="*/ 1594295 h 2398252"/>
                  <a:gd name="connsiteX63" fmla="*/ 3904934 w 6445250"/>
                  <a:gd name="connsiteY63" fmla="*/ 1533800 h 2398252"/>
                  <a:gd name="connsiteX64" fmla="*/ 6292850 w 6445250"/>
                  <a:gd name="connsiteY64" fmla="*/ 1341144 h 2398252"/>
                  <a:gd name="connsiteX65" fmla="*/ 6356350 w 6445250"/>
                  <a:gd name="connsiteY65" fmla="*/ 1163344 h 2398252"/>
                  <a:gd name="connsiteX66" fmla="*/ 0 w 6445250"/>
                  <a:gd name="connsiteY66" fmla="*/ 1137944 h 2398252"/>
                  <a:gd name="connsiteX67" fmla="*/ 88900 w 6445250"/>
                  <a:gd name="connsiteY67" fmla="*/ 1163344 h 2398252"/>
                  <a:gd name="connsiteX68" fmla="*/ 152400 w 6445250"/>
                  <a:gd name="connsiteY68" fmla="*/ 1341144 h 2398252"/>
                  <a:gd name="connsiteX69" fmla="*/ 2447813 w 6445250"/>
                  <a:gd name="connsiteY69" fmla="*/ 1526337 h 2398252"/>
                  <a:gd name="connsiteX70" fmla="*/ 2467671 w 6445250"/>
                  <a:gd name="connsiteY70" fmla="*/ 1594295 h 2398252"/>
                  <a:gd name="connsiteX71" fmla="*/ 2728039 w 6445250"/>
                  <a:gd name="connsiteY71" fmla="*/ 1930173 h 2398252"/>
                  <a:gd name="connsiteX72" fmla="*/ 2744164 w 6445250"/>
                  <a:gd name="connsiteY72" fmla="*/ 1939471 h 2398252"/>
                  <a:gd name="connsiteX73" fmla="*/ 2166108 w 6445250"/>
                  <a:gd name="connsiteY73" fmla="*/ 1839147 h 2398252"/>
                  <a:gd name="connsiteX74" fmla="*/ 2166108 w 6445250"/>
                  <a:gd name="connsiteY74" fmla="*/ 2225097 h 2398252"/>
                  <a:gd name="connsiteX75" fmla="*/ 2220460 w 6445250"/>
                  <a:gd name="connsiteY75" fmla="*/ 2225097 h 2398252"/>
                  <a:gd name="connsiteX76" fmla="*/ 2220460 w 6445250"/>
                  <a:gd name="connsiteY76" fmla="*/ 2135255 h 2398252"/>
                  <a:gd name="connsiteX77" fmla="*/ 2244463 w 6445250"/>
                  <a:gd name="connsiteY77" fmla="*/ 2111252 h 2398252"/>
                  <a:gd name="connsiteX78" fmla="*/ 2340473 w 6445250"/>
                  <a:gd name="connsiteY78" fmla="*/ 2111252 h 2398252"/>
                  <a:gd name="connsiteX79" fmla="*/ 2364476 w 6445250"/>
                  <a:gd name="connsiteY79" fmla="*/ 2135255 h 2398252"/>
                  <a:gd name="connsiteX80" fmla="*/ 2364476 w 6445250"/>
                  <a:gd name="connsiteY80" fmla="*/ 2374249 h 2398252"/>
                  <a:gd name="connsiteX81" fmla="*/ 2340473 w 6445250"/>
                  <a:gd name="connsiteY81" fmla="*/ 2398252 h 2398252"/>
                  <a:gd name="connsiteX82" fmla="*/ 2244463 w 6445250"/>
                  <a:gd name="connsiteY82" fmla="*/ 2398252 h 2398252"/>
                  <a:gd name="connsiteX83" fmla="*/ 2220460 w 6445250"/>
                  <a:gd name="connsiteY83" fmla="*/ 2374249 h 2398252"/>
                  <a:gd name="connsiteX84" fmla="*/ 2220460 w 6445250"/>
                  <a:gd name="connsiteY84" fmla="*/ 2284408 h 2398252"/>
                  <a:gd name="connsiteX85" fmla="*/ 2166108 w 6445250"/>
                  <a:gd name="connsiteY85" fmla="*/ 2284408 h 2398252"/>
                  <a:gd name="connsiteX86" fmla="*/ 2166108 w 6445250"/>
                  <a:gd name="connsiteY86" fmla="*/ 2286180 h 2398252"/>
                  <a:gd name="connsiteX87" fmla="*/ 2106797 w 6445250"/>
                  <a:gd name="connsiteY87" fmla="*/ 2286180 h 2398252"/>
                  <a:gd name="connsiteX88" fmla="*/ 2106797 w 6445250"/>
                  <a:gd name="connsiteY88" fmla="*/ 2284408 h 2398252"/>
                  <a:gd name="connsiteX89" fmla="*/ 2053231 w 6445250"/>
                  <a:gd name="connsiteY89" fmla="*/ 2284408 h 2398252"/>
                  <a:gd name="connsiteX90" fmla="*/ 2053231 w 6445250"/>
                  <a:gd name="connsiteY90" fmla="*/ 2374249 h 2398252"/>
                  <a:gd name="connsiteX91" fmla="*/ 2029228 w 6445250"/>
                  <a:gd name="connsiteY91" fmla="*/ 2398252 h 2398252"/>
                  <a:gd name="connsiteX92" fmla="*/ 1933218 w 6445250"/>
                  <a:gd name="connsiteY92" fmla="*/ 2398252 h 2398252"/>
                  <a:gd name="connsiteX93" fmla="*/ 1909215 w 6445250"/>
                  <a:gd name="connsiteY93" fmla="*/ 2374249 h 2398252"/>
                  <a:gd name="connsiteX94" fmla="*/ 1909215 w 6445250"/>
                  <a:gd name="connsiteY94" fmla="*/ 2135255 h 2398252"/>
                  <a:gd name="connsiteX95" fmla="*/ 1933218 w 6445250"/>
                  <a:gd name="connsiteY95" fmla="*/ 2111252 h 2398252"/>
                  <a:gd name="connsiteX96" fmla="*/ 2029228 w 6445250"/>
                  <a:gd name="connsiteY96" fmla="*/ 2111252 h 2398252"/>
                  <a:gd name="connsiteX97" fmla="*/ 2053231 w 6445250"/>
                  <a:gd name="connsiteY97" fmla="*/ 2135255 h 2398252"/>
                  <a:gd name="connsiteX98" fmla="*/ 2053231 w 6445250"/>
                  <a:gd name="connsiteY98" fmla="*/ 2225097 h 2398252"/>
                  <a:gd name="connsiteX99" fmla="*/ 2106797 w 6445250"/>
                  <a:gd name="connsiteY99" fmla="*/ 2225097 h 2398252"/>
                  <a:gd name="connsiteX100" fmla="*/ 2106797 w 6445250"/>
                  <a:gd name="connsiteY100" fmla="*/ 1828853 h 2398252"/>
                  <a:gd name="connsiteX101" fmla="*/ 1964344 w 6445250"/>
                  <a:gd name="connsiteY101" fmla="*/ 1804130 h 2398252"/>
                  <a:gd name="connsiteX102" fmla="*/ 1947739 w 6445250"/>
                  <a:gd name="connsiteY102" fmla="*/ 1773537 h 2398252"/>
                  <a:gd name="connsiteX103" fmla="*/ 1639249 w 6445250"/>
                  <a:gd name="connsiteY103" fmla="*/ 1609514 h 2398252"/>
                  <a:gd name="connsiteX104" fmla="*/ 1431246 w 6445250"/>
                  <a:gd name="connsiteY104" fmla="*/ 1673050 h 2398252"/>
                  <a:gd name="connsiteX105" fmla="*/ 1392634 w 6445250"/>
                  <a:gd name="connsiteY105" fmla="*/ 1704908 h 2398252"/>
                  <a:gd name="connsiteX106" fmla="*/ 101600 w 6445250"/>
                  <a:gd name="connsiteY106" fmla="*/ 1480844 h 2398252"/>
                  <a:gd name="connsiteX107" fmla="*/ 3092180 w 6445250"/>
                  <a:gd name="connsiteY107" fmla="*/ 957463 h 2398252"/>
                  <a:gd name="connsiteX108" fmla="*/ 2981539 w 6445250"/>
                  <a:gd name="connsiteY108" fmla="*/ 1253144 h 2398252"/>
                  <a:gd name="connsiteX109" fmla="*/ 3386598 w 6445250"/>
                  <a:gd name="connsiteY109" fmla="*/ 1253144 h 2398252"/>
                  <a:gd name="connsiteX110" fmla="*/ 3275958 w 6445250"/>
                  <a:gd name="connsiteY110" fmla="*/ 957463 h 2398252"/>
                  <a:gd name="connsiteX111" fmla="*/ 3563915 w 6445250"/>
                  <a:gd name="connsiteY111" fmla="*/ 878531 h 2398252"/>
                  <a:gd name="connsiteX112" fmla="*/ 3304702 w 6445250"/>
                  <a:gd name="connsiteY112" fmla="*/ 966150 h 2398252"/>
                  <a:gd name="connsiteX113" fmla="*/ 3401711 w 6445250"/>
                  <a:gd name="connsiteY113" fmla="*/ 1253144 h 2398252"/>
                  <a:gd name="connsiteX114" fmla="*/ 3660925 w 6445250"/>
                  <a:gd name="connsiteY114" fmla="*/ 1165525 h 2398252"/>
                  <a:gd name="connsiteX115" fmla="*/ 2804222 w 6445250"/>
                  <a:gd name="connsiteY115" fmla="*/ 878531 h 2398252"/>
                  <a:gd name="connsiteX116" fmla="*/ 2707212 w 6445250"/>
                  <a:gd name="connsiteY116" fmla="*/ 1165525 h 2398252"/>
                  <a:gd name="connsiteX117" fmla="*/ 2966426 w 6445250"/>
                  <a:gd name="connsiteY117" fmla="*/ 1253144 h 2398252"/>
                  <a:gd name="connsiteX118" fmla="*/ 3063435 w 6445250"/>
                  <a:gd name="connsiteY118" fmla="*/ 966150 h 2398252"/>
                  <a:gd name="connsiteX119" fmla="*/ 2012103 w 6445250"/>
                  <a:gd name="connsiteY119" fmla="*/ 760809 h 2398252"/>
                  <a:gd name="connsiteX120" fmla="*/ 2522420 w 6445250"/>
                  <a:gd name="connsiteY120" fmla="*/ 910964 h 2398252"/>
                  <a:gd name="connsiteX121" fmla="*/ 2476672 w 6445250"/>
                  <a:gd name="connsiteY121" fmla="*/ 1036655 h 2398252"/>
                  <a:gd name="connsiteX122" fmla="*/ 1989229 w 6445250"/>
                  <a:gd name="connsiteY122" fmla="*/ 823654 h 2398252"/>
                  <a:gd name="connsiteX123" fmla="*/ 4349173 w 6445250"/>
                  <a:gd name="connsiteY123" fmla="*/ 760807 h 2398252"/>
                  <a:gd name="connsiteX124" fmla="*/ 4372047 w 6445250"/>
                  <a:gd name="connsiteY124" fmla="*/ 823653 h 2398252"/>
                  <a:gd name="connsiteX125" fmla="*/ 3884604 w 6445250"/>
                  <a:gd name="connsiteY125" fmla="*/ 1036652 h 2398252"/>
                  <a:gd name="connsiteX126" fmla="*/ 3838856 w 6445250"/>
                  <a:gd name="connsiteY126" fmla="*/ 910962 h 2398252"/>
                  <a:gd name="connsiteX127" fmla="*/ 3180638 w 6445250"/>
                  <a:gd name="connsiteY127" fmla="*/ 575229 h 2398252"/>
                  <a:gd name="connsiteX128" fmla="*/ 3864401 w 6445250"/>
                  <a:gd name="connsiteY128" fmla="*/ 1316188 h 2398252"/>
                  <a:gd name="connsiteX129" fmla="*/ 3318440 w 6445250"/>
                  <a:gd name="connsiteY129" fmla="*/ 2042094 h 2398252"/>
                  <a:gd name="connsiteX130" fmla="*/ 3251888 w 6445250"/>
                  <a:gd name="connsiteY130" fmla="*/ 2053100 h 2398252"/>
                  <a:gd name="connsiteX131" fmla="*/ 3251888 w 6445250"/>
                  <a:gd name="connsiteY131" fmla="*/ 2225097 h 2398252"/>
                  <a:gd name="connsiteX132" fmla="*/ 3306240 w 6445250"/>
                  <a:gd name="connsiteY132" fmla="*/ 2225097 h 2398252"/>
                  <a:gd name="connsiteX133" fmla="*/ 3306240 w 6445250"/>
                  <a:gd name="connsiteY133" fmla="*/ 2135255 h 2398252"/>
                  <a:gd name="connsiteX134" fmla="*/ 3330243 w 6445250"/>
                  <a:gd name="connsiteY134" fmla="*/ 2111252 h 2398252"/>
                  <a:gd name="connsiteX135" fmla="*/ 3426253 w 6445250"/>
                  <a:gd name="connsiteY135" fmla="*/ 2111252 h 2398252"/>
                  <a:gd name="connsiteX136" fmla="*/ 3450256 w 6445250"/>
                  <a:gd name="connsiteY136" fmla="*/ 2135255 h 2398252"/>
                  <a:gd name="connsiteX137" fmla="*/ 3450256 w 6445250"/>
                  <a:gd name="connsiteY137" fmla="*/ 2374249 h 2398252"/>
                  <a:gd name="connsiteX138" fmla="*/ 3426253 w 6445250"/>
                  <a:gd name="connsiteY138" fmla="*/ 2398252 h 2398252"/>
                  <a:gd name="connsiteX139" fmla="*/ 3330243 w 6445250"/>
                  <a:gd name="connsiteY139" fmla="*/ 2398252 h 2398252"/>
                  <a:gd name="connsiteX140" fmla="*/ 3306240 w 6445250"/>
                  <a:gd name="connsiteY140" fmla="*/ 2374249 h 2398252"/>
                  <a:gd name="connsiteX141" fmla="*/ 3306240 w 6445250"/>
                  <a:gd name="connsiteY141" fmla="*/ 2284408 h 2398252"/>
                  <a:gd name="connsiteX142" fmla="*/ 3251888 w 6445250"/>
                  <a:gd name="connsiteY142" fmla="*/ 2284408 h 2398252"/>
                  <a:gd name="connsiteX143" fmla="*/ 3251888 w 6445250"/>
                  <a:gd name="connsiteY143" fmla="*/ 2286180 h 2398252"/>
                  <a:gd name="connsiteX144" fmla="*/ 3192577 w 6445250"/>
                  <a:gd name="connsiteY144" fmla="*/ 2286180 h 2398252"/>
                  <a:gd name="connsiteX145" fmla="*/ 3192577 w 6445250"/>
                  <a:gd name="connsiteY145" fmla="*/ 2284408 h 2398252"/>
                  <a:gd name="connsiteX146" fmla="*/ 3139011 w 6445250"/>
                  <a:gd name="connsiteY146" fmla="*/ 2284408 h 2398252"/>
                  <a:gd name="connsiteX147" fmla="*/ 3139011 w 6445250"/>
                  <a:gd name="connsiteY147" fmla="*/ 2374249 h 2398252"/>
                  <a:gd name="connsiteX148" fmla="*/ 3115008 w 6445250"/>
                  <a:gd name="connsiteY148" fmla="*/ 2398252 h 2398252"/>
                  <a:gd name="connsiteX149" fmla="*/ 3018998 w 6445250"/>
                  <a:gd name="connsiteY149" fmla="*/ 2398252 h 2398252"/>
                  <a:gd name="connsiteX150" fmla="*/ 2994995 w 6445250"/>
                  <a:gd name="connsiteY150" fmla="*/ 2374249 h 2398252"/>
                  <a:gd name="connsiteX151" fmla="*/ 2994995 w 6445250"/>
                  <a:gd name="connsiteY151" fmla="*/ 2135255 h 2398252"/>
                  <a:gd name="connsiteX152" fmla="*/ 3018998 w 6445250"/>
                  <a:gd name="connsiteY152" fmla="*/ 2111252 h 2398252"/>
                  <a:gd name="connsiteX153" fmla="*/ 3115008 w 6445250"/>
                  <a:gd name="connsiteY153" fmla="*/ 2111252 h 2398252"/>
                  <a:gd name="connsiteX154" fmla="*/ 3139011 w 6445250"/>
                  <a:gd name="connsiteY154" fmla="*/ 2135255 h 2398252"/>
                  <a:gd name="connsiteX155" fmla="*/ 3139011 w 6445250"/>
                  <a:gd name="connsiteY155" fmla="*/ 2225097 h 2398252"/>
                  <a:gd name="connsiteX156" fmla="*/ 3192577 w 6445250"/>
                  <a:gd name="connsiteY156" fmla="*/ 2225097 h 2398252"/>
                  <a:gd name="connsiteX157" fmla="*/ 3192577 w 6445250"/>
                  <a:gd name="connsiteY157" fmla="*/ 2056494 h 2398252"/>
                  <a:gd name="connsiteX158" fmla="*/ 3180638 w 6445250"/>
                  <a:gd name="connsiteY158" fmla="*/ 2057147 h 2398252"/>
                  <a:gd name="connsiteX159" fmla="*/ 2496875 w 6445250"/>
                  <a:gd name="connsiteY159" fmla="*/ 1316188 h 2398252"/>
                  <a:gd name="connsiteX160" fmla="*/ 3180638 w 6445250"/>
                  <a:gd name="connsiteY160" fmla="*/ 575229 h 2398252"/>
                  <a:gd name="connsiteX161" fmla="*/ 3147200 w 6445250"/>
                  <a:gd name="connsiteY161" fmla="*/ 0 h 2398252"/>
                  <a:gd name="connsiteX162" fmla="*/ 3214078 w 6445250"/>
                  <a:gd name="connsiteY162" fmla="*/ 0 h 2398252"/>
                  <a:gd name="connsiteX163" fmla="*/ 3247517 w 6445250"/>
                  <a:gd name="connsiteY163" fmla="*/ 530897 h 2398252"/>
                  <a:gd name="connsiteX164" fmla="*/ 3113761 w 6445250"/>
                  <a:gd name="connsiteY164" fmla="*/ 530897 h 239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Lst>
                <a:rect l="l" t="t" r="r" b="b"/>
                <a:pathLst>
                  <a:path w="6445250" h="2398252">
                    <a:moveTo>
                      <a:pt x="4750604" y="1781475"/>
                    </a:moveTo>
                    <a:cubicBezTo>
                      <a:pt x="4673222" y="1781475"/>
                      <a:pt x="4610491" y="1845460"/>
                      <a:pt x="4610491" y="1924390"/>
                    </a:cubicBezTo>
                    <a:cubicBezTo>
                      <a:pt x="4610491" y="2003320"/>
                      <a:pt x="4673222" y="2067305"/>
                      <a:pt x="4750604" y="2067305"/>
                    </a:cubicBezTo>
                    <a:cubicBezTo>
                      <a:pt x="4827986" y="2067305"/>
                      <a:pt x="4890717" y="2003320"/>
                      <a:pt x="4890717" y="1924390"/>
                    </a:cubicBezTo>
                    <a:cubicBezTo>
                      <a:pt x="4890717" y="1845460"/>
                      <a:pt x="4827986" y="1781475"/>
                      <a:pt x="4750604" y="1781475"/>
                    </a:cubicBezTo>
                    <a:close/>
                    <a:moveTo>
                      <a:pt x="1639250" y="1781475"/>
                    </a:moveTo>
                    <a:cubicBezTo>
                      <a:pt x="1561868" y="1781475"/>
                      <a:pt x="1499137" y="1845460"/>
                      <a:pt x="1499137" y="1924390"/>
                    </a:cubicBezTo>
                    <a:cubicBezTo>
                      <a:pt x="1499137" y="2003320"/>
                      <a:pt x="1561868" y="2067305"/>
                      <a:pt x="1639250" y="2067305"/>
                    </a:cubicBezTo>
                    <a:cubicBezTo>
                      <a:pt x="1716632" y="2067305"/>
                      <a:pt x="1779363" y="2003320"/>
                      <a:pt x="1779363" y="1924390"/>
                    </a:cubicBezTo>
                    <a:cubicBezTo>
                      <a:pt x="1779363" y="1845460"/>
                      <a:pt x="1716632" y="1781475"/>
                      <a:pt x="1639250" y="1781475"/>
                    </a:cubicBezTo>
                    <a:close/>
                    <a:moveTo>
                      <a:pt x="4750604" y="1641362"/>
                    </a:moveTo>
                    <a:cubicBezTo>
                      <a:pt x="4905369" y="1641362"/>
                      <a:pt x="5030830" y="1768078"/>
                      <a:pt x="5030830" y="1924390"/>
                    </a:cubicBezTo>
                    <a:cubicBezTo>
                      <a:pt x="5030830" y="2080702"/>
                      <a:pt x="4905369" y="2207418"/>
                      <a:pt x="4750604" y="2207418"/>
                    </a:cubicBezTo>
                    <a:cubicBezTo>
                      <a:pt x="4595839" y="2207418"/>
                      <a:pt x="4470378" y="2080702"/>
                      <a:pt x="4470378" y="1924390"/>
                    </a:cubicBezTo>
                    <a:cubicBezTo>
                      <a:pt x="4470378" y="1768078"/>
                      <a:pt x="4595839" y="1641362"/>
                      <a:pt x="4750604" y="1641362"/>
                    </a:cubicBezTo>
                    <a:close/>
                    <a:moveTo>
                      <a:pt x="1639250" y="1641362"/>
                    </a:moveTo>
                    <a:cubicBezTo>
                      <a:pt x="1794015" y="1641362"/>
                      <a:pt x="1919476" y="1768078"/>
                      <a:pt x="1919476" y="1924390"/>
                    </a:cubicBezTo>
                    <a:cubicBezTo>
                      <a:pt x="1919476" y="2080702"/>
                      <a:pt x="1794015" y="2207418"/>
                      <a:pt x="1639250" y="2207418"/>
                    </a:cubicBezTo>
                    <a:cubicBezTo>
                      <a:pt x="1484485" y="2207418"/>
                      <a:pt x="1359024" y="2080702"/>
                      <a:pt x="1359024" y="1924390"/>
                    </a:cubicBezTo>
                    <a:cubicBezTo>
                      <a:pt x="1359024" y="1768078"/>
                      <a:pt x="1484485" y="1641362"/>
                      <a:pt x="1639250" y="1641362"/>
                    </a:cubicBezTo>
                    <a:close/>
                    <a:moveTo>
                      <a:pt x="2745164" y="1612750"/>
                    </a:moveTo>
                    <a:cubicBezTo>
                      <a:pt x="2745164" y="1757386"/>
                      <a:pt x="2941873" y="1874636"/>
                      <a:pt x="3184525" y="1874636"/>
                    </a:cubicBezTo>
                    <a:cubicBezTo>
                      <a:pt x="3427177" y="1874636"/>
                      <a:pt x="3623886" y="1757386"/>
                      <a:pt x="3623886" y="1612750"/>
                    </a:cubicBezTo>
                    <a:cubicBezTo>
                      <a:pt x="3567902" y="1729714"/>
                      <a:pt x="3388583" y="1810369"/>
                      <a:pt x="3184525" y="1810369"/>
                    </a:cubicBezTo>
                    <a:cubicBezTo>
                      <a:pt x="2980467" y="1810369"/>
                      <a:pt x="2801148" y="1729714"/>
                      <a:pt x="2745164" y="1612750"/>
                    </a:cubicBezTo>
                    <a:close/>
                    <a:moveTo>
                      <a:pt x="6445250" y="1137944"/>
                    </a:moveTo>
                    <a:lnTo>
                      <a:pt x="6343650" y="1480844"/>
                    </a:lnTo>
                    <a:lnTo>
                      <a:pt x="5010900" y="1712148"/>
                    </a:lnTo>
                    <a:lnTo>
                      <a:pt x="4963514" y="1673050"/>
                    </a:lnTo>
                    <a:cubicBezTo>
                      <a:pt x="4904138" y="1632937"/>
                      <a:pt x="4832560" y="1609514"/>
                      <a:pt x="4755511" y="1609514"/>
                    </a:cubicBezTo>
                    <a:cubicBezTo>
                      <a:pt x="4627096" y="1609514"/>
                      <a:pt x="4513877" y="1674577"/>
                      <a:pt x="4447021" y="1773537"/>
                    </a:cubicBezTo>
                    <a:lnTo>
                      <a:pt x="4425165" y="1813805"/>
                    </a:lnTo>
                    <a:lnTo>
                      <a:pt x="4217622" y="1849825"/>
                    </a:lnTo>
                    <a:lnTo>
                      <a:pt x="4217622" y="2225097"/>
                    </a:lnTo>
                    <a:lnTo>
                      <a:pt x="4271974" y="2225097"/>
                    </a:lnTo>
                    <a:lnTo>
                      <a:pt x="4271974" y="2135255"/>
                    </a:lnTo>
                    <a:cubicBezTo>
                      <a:pt x="4271974" y="2121999"/>
                      <a:pt x="4282721" y="2111252"/>
                      <a:pt x="4295977" y="2111252"/>
                    </a:cubicBezTo>
                    <a:lnTo>
                      <a:pt x="4391987" y="2111252"/>
                    </a:lnTo>
                    <a:cubicBezTo>
                      <a:pt x="4405243" y="2111252"/>
                      <a:pt x="4415990" y="2121999"/>
                      <a:pt x="4415990" y="2135255"/>
                    </a:cubicBezTo>
                    <a:lnTo>
                      <a:pt x="4415990" y="2374249"/>
                    </a:lnTo>
                    <a:cubicBezTo>
                      <a:pt x="4415990" y="2387505"/>
                      <a:pt x="4405243" y="2398252"/>
                      <a:pt x="4391987" y="2398252"/>
                    </a:cubicBezTo>
                    <a:lnTo>
                      <a:pt x="4295977" y="2398252"/>
                    </a:lnTo>
                    <a:cubicBezTo>
                      <a:pt x="4282721" y="2398252"/>
                      <a:pt x="4271974" y="2387505"/>
                      <a:pt x="4271974" y="2374249"/>
                    </a:cubicBezTo>
                    <a:lnTo>
                      <a:pt x="4271974" y="2284408"/>
                    </a:lnTo>
                    <a:lnTo>
                      <a:pt x="4217622" y="2284408"/>
                    </a:lnTo>
                    <a:lnTo>
                      <a:pt x="4217622" y="2286180"/>
                    </a:lnTo>
                    <a:lnTo>
                      <a:pt x="4158311" y="2286180"/>
                    </a:lnTo>
                    <a:lnTo>
                      <a:pt x="4158311" y="2284408"/>
                    </a:lnTo>
                    <a:lnTo>
                      <a:pt x="4104745" y="2284408"/>
                    </a:lnTo>
                    <a:lnTo>
                      <a:pt x="4104745" y="2374249"/>
                    </a:lnTo>
                    <a:cubicBezTo>
                      <a:pt x="4104745" y="2387505"/>
                      <a:pt x="4093998" y="2398252"/>
                      <a:pt x="4080742" y="2398252"/>
                    </a:cubicBezTo>
                    <a:lnTo>
                      <a:pt x="3984732" y="2398252"/>
                    </a:lnTo>
                    <a:cubicBezTo>
                      <a:pt x="3971476" y="2398252"/>
                      <a:pt x="3960729" y="2387505"/>
                      <a:pt x="3960729" y="2374249"/>
                    </a:cubicBezTo>
                    <a:lnTo>
                      <a:pt x="3960729" y="2135255"/>
                    </a:lnTo>
                    <a:cubicBezTo>
                      <a:pt x="3960729" y="2121999"/>
                      <a:pt x="3971476" y="2111252"/>
                      <a:pt x="3984732" y="2111252"/>
                    </a:cubicBezTo>
                    <a:lnTo>
                      <a:pt x="4080742" y="2111252"/>
                    </a:lnTo>
                    <a:cubicBezTo>
                      <a:pt x="4093998" y="2111252"/>
                      <a:pt x="4104745" y="2121999"/>
                      <a:pt x="4104745" y="2135255"/>
                    </a:cubicBezTo>
                    <a:lnTo>
                      <a:pt x="4104745" y="2225097"/>
                    </a:lnTo>
                    <a:lnTo>
                      <a:pt x="4158311" y="2225097"/>
                    </a:lnTo>
                    <a:lnTo>
                      <a:pt x="4158311" y="1860118"/>
                    </a:lnTo>
                    <a:lnTo>
                      <a:pt x="3571870" y="1961897"/>
                    </a:lnTo>
                    <a:lnTo>
                      <a:pt x="3626888" y="1930173"/>
                    </a:lnTo>
                    <a:cubicBezTo>
                      <a:pt x="3741584" y="1847859"/>
                      <a:pt x="3832708" y="1731295"/>
                      <a:pt x="3887256" y="1594295"/>
                    </a:cubicBezTo>
                    <a:lnTo>
                      <a:pt x="3904934" y="1533800"/>
                    </a:lnTo>
                    <a:lnTo>
                      <a:pt x="6292850" y="1341144"/>
                    </a:lnTo>
                    <a:lnTo>
                      <a:pt x="6356350" y="1163344"/>
                    </a:lnTo>
                    <a:close/>
                    <a:moveTo>
                      <a:pt x="0" y="1137944"/>
                    </a:moveTo>
                    <a:lnTo>
                      <a:pt x="88900" y="1163344"/>
                    </a:lnTo>
                    <a:lnTo>
                      <a:pt x="152400" y="1341144"/>
                    </a:lnTo>
                    <a:lnTo>
                      <a:pt x="2447813" y="1526337"/>
                    </a:lnTo>
                    <a:lnTo>
                      <a:pt x="2467671" y="1594295"/>
                    </a:lnTo>
                    <a:cubicBezTo>
                      <a:pt x="2522219" y="1731295"/>
                      <a:pt x="2613343" y="1847859"/>
                      <a:pt x="2728039" y="1930173"/>
                    </a:cubicBezTo>
                    <a:lnTo>
                      <a:pt x="2744164" y="1939471"/>
                    </a:lnTo>
                    <a:lnTo>
                      <a:pt x="2166108" y="1839147"/>
                    </a:lnTo>
                    <a:lnTo>
                      <a:pt x="2166108" y="2225097"/>
                    </a:lnTo>
                    <a:lnTo>
                      <a:pt x="2220460" y="2225097"/>
                    </a:lnTo>
                    <a:lnTo>
                      <a:pt x="2220460" y="2135255"/>
                    </a:lnTo>
                    <a:cubicBezTo>
                      <a:pt x="2220460" y="2121999"/>
                      <a:pt x="2231207" y="2111252"/>
                      <a:pt x="2244463" y="2111252"/>
                    </a:cubicBezTo>
                    <a:lnTo>
                      <a:pt x="2340473" y="2111252"/>
                    </a:lnTo>
                    <a:cubicBezTo>
                      <a:pt x="2353729" y="2111252"/>
                      <a:pt x="2364476" y="2121999"/>
                      <a:pt x="2364476" y="2135255"/>
                    </a:cubicBezTo>
                    <a:lnTo>
                      <a:pt x="2364476" y="2374249"/>
                    </a:lnTo>
                    <a:cubicBezTo>
                      <a:pt x="2364476" y="2387505"/>
                      <a:pt x="2353729" y="2398252"/>
                      <a:pt x="2340473" y="2398252"/>
                    </a:cubicBezTo>
                    <a:lnTo>
                      <a:pt x="2244463" y="2398252"/>
                    </a:lnTo>
                    <a:cubicBezTo>
                      <a:pt x="2231207" y="2398252"/>
                      <a:pt x="2220460" y="2387505"/>
                      <a:pt x="2220460" y="2374249"/>
                    </a:cubicBezTo>
                    <a:lnTo>
                      <a:pt x="2220460" y="2284408"/>
                    </a:lnTo>
                    <a:lnTo>
                      <a:pt x="2166108" y="2284408"/>
                    </a:lnTo>
                    <a:lnTo>
                      <a:pt x="2166108" y="2286180"/>
                    </a:lnTo>
                    <a:lnTo>
                      <a:pt x="2106797" y="2286180"/>
                    </a:lnTo>
                    <a:lnTo>
                      <a:pt x="2106797" y="2284408"/>
                    </a:lnTo>
                    <a:lnTo>
                      <a:pt x="2053231" y="2284408"/>
                    </a:lnTo>
                    <a:lnTo>
                      <a:pt x="2053231" y="2374249"/>
                    </a:lnTo>
                    <a:cubicBezTo>
                      <a:pt x="2053231" y="2387505"/>
                      <a:pt x="2042484" y="2398252"/>
                      <a:pt x="2029228" y="2398252"/>
                    </a:cubicBezTo>
                    <a:lnTo>
                      <a:pt x="1933218" y="2398252"/>
                    </a:lnTo>
                    <a:cubicBezTo>
                      <a:pt x="1919962" y="2398252"/>
                      <a:pt x="1909215" y="2387505"/>
                      <a:pt x="1909215" y="2374249"/>
                    </a:cubicBezTo>
                    <a:lnTo>
                      <a:pt x="1909215" y="2135255"/>
                    </a:lnTo>
                    <a:cubicBezTo>
                      <a:pt x="1909215" y="2121999"/>
                      <a:pt x="1919962" y="2111252"/>
                      <a:pt x="1933218" y="2111252"/>
                    </a:cubicBezTo>
                    <a:lnTo>
                      <a:pt x="2029228" y="2111252"/>
                    </a:lnTo>
                    <a:cubicBezTo>
                      <a:pt x="2042484" y="2111252"/>
                      <a:pt x="2053231" y="2121999"/>
                      <a:pt x="2053231" y="2135255"/>
                    </a:cubicBezTo>
                    <a:lnTo>
                      <a:pt x="2053231" y="2225097"/>
                    </a:lnTo>
                    <a:lnTo>
                      <a:pt x="2106797" y="2225097"/>
                    </a:lnTo>
                    <a:lnTo>
                      <a:pt x="2106797" y="1828853"/>
                    </a:lnTo>
                    <a:lnTo>
                      <a:pt x="1964344" y="1804130"/>
                    </a:lnTo>
                    <a:lnTo>
                      <a:pt x="1947739" y="1773537"/>
                    </a:lnTo>
                    <a:cubicBezTo>
                      <a:pt x="1880883" y="1674577"/>
                      <a:pt x="1767664" y="1609514"/>
                      <a:pt x="1639249" y="1609514"/>
                    </a:cubicBezTo>
                    <a:cubicBezTo>
                      <a:pt x="1562200" y="1609514"/>
                      <a:pt x="1490621" y="1632937"/>
                      <a:pt x="1431246" y="1673050"/>
                    </a:cubicBezTo>
                    <a:lnTo>
                      <a:pt x="1392634" y="1704908"/>
                    </a:lnTo>
                    <a:lnTo>
                      <a:pt x="101600" y="1480844"/>
                    </a:lnTo>
                    <a:close/>
                    <a:moveTo>
                      <a:pt x="3092180" y="957463"/>
                    </a:moveTo>
                    <a:lnTo>
                      <a:pt x="2981539" y="1253144"/>
                    </a:lnTo>
                    <a:lnTo>
                      <a:pt x="3386598" y="1253144"/>
                    </a:lnTo>
                    <a:lnTo>
                      <a:pt x="3275958" y="957463"/>
                    </a:lnTo>
                    <a:close/>
                    <a:moveTo>
                      <a:pt x="3563915" y="878531"/>
                    </a:moveTo>
                    <a:lnTo>
                      <a:pt x="3304702" y="966150"/>
                    </a:lnTo>
                    <a:lnTo>
                      <a:pt x="3401711" y="1253144"/>
                    </a:lnTo>
                    <a:lnTo>
                      <a:pt x="3660925" y="1165525"/>
                    </a:lnTo>
                    <a:close/>
                    <a:moveTo>
                      <a:pt x="2804222" y="878531"/>
                    </a:moveTo>
                    <a:lnTo>
                      <a:pt x="2707212" y="1165525"/>
                    </a:lnTo>
                    <a:lnTo>
                      <a:pt x="2966426" y="1253144"/>
                    </a:lnTo>
                    <a:lnTo>
                      <a:pt x="3063435" y="966150"/>
                    </a:lnTo>
                    <a:close/>
                    <a:moveTo>
                      <a:pt x="2012103" y="760809"/>
                    </a:moveTo>
                    <a:lnTo>
                      <a:pt x="2522420" y="910964"/>
                    </a:lnTo>
                    <a:lnTo>
                      <a:pt x="2476672" y="1036655"/>
                    </a:lnTo>
                    <a:lnTo>
                      <a:pt x="1989229" y="823654"/>
                    </a:lnTo>
                    <a:close/>
                    <a:moveTo>
                      <a:pt x="4349173" y="760807"/>
                    </a:moveTo>
                    <a:lnTo>
                      <a:pt x="4372047" y="823653"/>
                    </a:lnTo>
                    <a:lnTo>
                      <a:pt x="3884604" y="1036652"/>
                    </a:lnTo>
                    <a:lnTo>
                      <a:pt x="3838856" y="910962"/>
                    </a:lnTo>
                    <a:close/>
                    <a:moveTo>
                      <a:pt x="3180638" y="575229"/>
                    </a:moveTo>
                    <a:cubicBezTo>
                      <a:pt x="3558270" y="575229"/>
                      <a:pt x="3864402" y="906968"/>
                      <a:pt x="3864401" y="1316188"/>
                    </a:cubicBezTo>
                    <a:cubicBezTo>
                      <a:pt x="3864402" y="1674255"/>
                      <a:pt x="3630020" y="1973003"/>
                      <a:pt x="3318440" y="2042094"/>
                    </a:cubicBezTo>
                    <a:lnTo>
                      <a:pt x="3251888" y="2053100"/>
                    </a:lnTo>
                    <a:lnTo>
                      <a:pt x="3251888" y="2225097"/>
                    </a:lnTo>
                    <a:lnTo>
                      <a:pt x="3306240" y="2225097"/>
                    </a:lnTo>
                    <a:lnTo>
                      <a:pt x="3306240" y="2135255"/>
                    </a:lnTo>
                    <a:cubicBezTo>
                      <a:pt x="3306240" y="2121999"/>
                      <a:pt x="3316987" y="2111252"/>
                      <a:pt x="3330243" y="2111252"/>
                    </a:cubicBezTo>
                    <a:lnTo>
                      <a:pt x="3426253" y="2111252"/>
                    </a:lnTo>
                    <a:cubicBezTo>
                      <a:pt x="3439509" y="2111252"/>
                      <a:pt x="3450256" y="2121999"/>
                      <a:pt x="3450256" y="2135255"/>
                    </a:cubicBezTo>
                    <a:lnTo>
                      <a:pt x="3450256" y="2374249"/>
                    </a:lnTo>
                    <a:cubicBezTo>
                      <a:pt x="3450256" y="2387505"/>
                      <a:pt x="3439509" y="2398252"/>
                      <a:pt x="3426253" y="2398252"/>
                    </a:cubicBezTo>
                    <a:lnTo>
                      <a:pt x="3330243" y="2398252"/>
                    </a:lnTo>
                    <a:cubicBezTo>
                      <a:pt x="3316987" y="2398252"/>
                      <a:pt x="3306240" y="2387505"/>
                      <a:pt x="3306240" y="2374249"/>
                    </a:cubicBezTo>
                    <a:lnTo>
                      <a:pt x="3306240" y="2284408"/>
                    </a:lnTo>
                    <a:lnTo>
                      <a:pt x="3251888" y="2284408"/>
                    </a:lnTo>
                    <a:lnTo>
                      <a:pt x="3251888" y="2286180"/>
                    </a:lnTo>
                    <a:lnTo>
                      <a:pt x="3192577" y="2286180"/>
                    </a:lnTo>
                    <a:lnTo>
                      <a:pt x="3192577" y="2284408"/>
                    </a:lnTo>
                    <a:lnTo>
                      <a:pt x="3139011" y="2284408"/>
                    </a:lnTo>
                    <a:lnTo>
                      <a:pt x="3139011" y="2374249"/>
                    </a:lnTo>
                    <a:cubicBezTo>
                      <a:pt x="3139011" y="2387505"/>
                      <a:pt x="3128264" y="2398252"/>
                      <a:pt x="3115008" y="2398252"/>
                    </a:cubicBezTo>
                    <a:lnTo>
                      <a:pt x="3018998" y="2398252"/>
                    </a:lnTo>
                    <a:cubicBezTo>
                      <a:pt x="3005742" y="2398252"/>
                      <a:pt x="2994995" y="2387505"/>
                      <a:pt x="2994995" y="2374249"/>
                    </a:cubicBezTo>
                    <a:lnTo>
                      <a:pt x="2994995" y="2135255"/>
                    </a:lnTo>
                    <a:cubicBezTo>
                      <a:pt x="2994995" y="2121999"/>
                      <a:pt x="3005742" y="2111252"/>
                      <a:pt x="3018998" y="2111252"/>
                    </a:cubicBezTo>
                    <a:lnTo>
                      <a:pt x="3115008" y="2111252"/>
                    </a:lnTo>
                    <a:cubicBezTo>
                      <a:pt x="3128264" y="2111252"/>
                      <a:pt x="3139011" y="2121999"/>
                      <a:pt x="3139011" y="2135255"/>
                    </a:cubicBezTo>
                    <a:lnTo>
                      <a:pt x="3139011" y="2225097"/>
                    </a:lnTo>
                    <a:lnTo>
                      <a:pt x="3192577" y="2225097"/>
                    </a:lnTo>
                    <a:lnTo>
                      <a:pt x="3192577" y="2056494"/>
                    </a:lnTo>
                    <a:lnTo>
                      <a:pt x="3180638" y="2057147"/>
                    </a:lnTo>
                    <a:cubicBezTo>
                      <a:pt x="2803006" y="2057147"/>
                      <a:pt x="2496876" y="1725408"/>
                      <a:pt x="2496875" y="1316188"/>
                    </a:cubicBezTo>
                    <a:cubicBezTo>
                      <a:pt x="2496876" y="906967"/>
                      <a:pt x="2803007" y="575229"/>
                      <a:pt x="3180638" y="575229"/>
                    </a:cubicBezTo>
                    <a:close/>
                    <a:moveTo>
                      <a:pt x="3147200" y="0"/>
                    </a:moveTo>
                    <a:lnTo>
                      <a:pt x="3214078" y="0"/>
                    </a:lnTo>
                    <a:lnTo>
                      <a:pt x="3247517" y="530897"/>
                    </a:lnTo>
                    <a:lnTo>
                      <a:pt x="3113761" y="530897"/>
                    </a:lnTo>
                    <a:close/>
                  </a:path>
                </a:pathLst>
              </a:cu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highlight>
                    <a:srgbClr val="FFFF00"/>
                  </a:highlight>
                </a:endParaRPr>
              </a:p>
            </p:txBody>
          </p:sp>
        </p:grpSp>
        <p:sp>
          <p:nvSpPr>
            <p:cNvPr id="70" name="Rectangle 69">
              <a:extLst>
                <a:ext uri="{FF2B5EF4-FFF2-40B4-BE49-F238E27FC236}">
                  <a16:creationId xmlns:a16="http://schemas.microsoft.com/office/drawing/2014/main" id="{A438AA82-B941-4F77-9F39-E72A727DFEFB}"/>
                </a:ext>
              </a:extLst>
            </p:cNvPr>
            <p:cNvSpPr/>
            <p:nvPr/>
          </p:nvSpPr>
          <p:spPr>
            <a:xfrm>
              <a:off x="814982" y="978797"/>
              <a:ext cx="5077600" cy="697364"/>
            </a:xfrm>
            <a:prstGeom prst="rect">
              <a:avLst/>
            </a:prstGeom>
            <a:solidFill>
              <a:srgbClr val="F2F2F2"/>
            </a:solidFill>
            <a:ln w="25400" cap="flat" cmpd="sng" algn="ctr">
              <a:noFill/>
              <a:prstDash val="solid"/>
            </a:ln>
            <a:effectLst/>
          </p:spPr>
          <p:txBody>
            <a:bodyPr rtlCol="0" anchor="ctr"/>
            <a:lstStyle/>
            <a:p>
              <a:pPr marL="0" marR="0" lvl="0" indent="0" algn="ctr" defTabSz="410291" eaLnBrk="1" fontAlgn="auto" latinLnBrk="0" hangingPunct="1">
                <a:lnSpc>
                  <a:spcPct val="100000"/>
                </a:lnSpc>
                <a:spcBef>
                  <a:spcPts val="0"/>
                </a:spcBef>
                <a:spcAft>
                  <a:spcPts val="0"/>
                </a:spcAft>
                <a:buClrTx/>
                <a:buSzTx/>
                <a:buFontTx/>
                <a:buNone/>
                <a:tabLst/>
                <a:defRPr/>
              </a:pPr>
              <a:endParaRPr kumimoji="0" lang="en-ZA" sz="1600" b="0" i="0" u="none" strike="noStrike" kern="0" cap="none" spc="0" normalizeH="0" baseline="0" noProof="0" dirty="0">
                <a:ln>
                  <a:noFill/>
                </a:ln>
                <a:solidFill>
                  <a:srgbClr val="FFFFFF"/>
                </a:solidFill>
                <a:effectLst/>
                <a:highlight>
                  <a:srgbClr val="FFFF00"/>
                </a:highlight>
                <a:uLnTx/>
                <a:uFillTx/>
                <a:latin typeface="Calibri"/>
                <a:ea typeface="+mn-ea"/>
                <a:cs typeface="+mn-cs"/>
              </a:endParaRPr>
            </a:p>
          </p:txBody>
        </p:sp>
        <p:sp>
          <p:nvSpPr>
            <p:cNvPr id="71" name="Rounded Rectangle 9">
              <a:extLst>
                <a:ext uri="{FF2B5EF4-FFF2-40B4-BE49-F238E27FC236}">
                  <a16:creationId xmlns:a16="http://schemas.microsoft.com/office/drawing/2014/main" id="{5713D495-4959-4BAF-828B-79DEA5AE7355}"/>
                </a:ext>
              </a:extLst>
            </p:cNvPr>
            <p:cNvSpPr/>
            <p:nvPr/>
          </p:nvSpPr>
          <p:spPr>
            <a:xfrm>
              <a:off x="578265" y="1074985"/>
              <a:ext cx="5551035" cy="504987"/>
            </a:xfrm>
            <a:prstGeom prst="roundRect">
              <a:avLst>
                <a:gd name="adj" fmla="val 43334"/>
              </a:avLst>
            </a:prstGeom>
            <a:solidFill>
              <a:srgbClr val="F07F09"/>
            </a:solidFill>
            <a:ln w="25400" cap="flat" cmpd="sng" algn="ctr">
              <a:noFill/>
              <a:prstDash val="solid"/>
            </a:ln>
            <a:effectLst/>
          </p:spPr>
          <p:txBody>
            <a:bodyPr rtlCol="0" anchor="ctr"/>
            <a:lstStyle/>
            <a:p>
              <a:pPr marL="0" marR="0" lvl="0" indent="0" algn="ctr" defTabSz="410291" eaLnBrk="1" fontAlgn="auto" latinLnBrk="0" hangingPunct="1">
                <a:lnSpc>
                  <a:spcPct val="100000"/>
                </a:lnSpc>
                <a:spcBef>
                  <a:spcPts val="0"/>
                </a:spcBef>
                <a:spcAft>
                  <a:spcPts val="0"/>
                </a:spcAft>
                <a:buClrTx/>
                <a:buSzTx/>
                <a:buFontTx/>
                <a:buNone/>
                <a:tabLst/>
                <a:defRPr/>
              </a:pPr>
              <a:endParaRPr kumimoji="0" lang="en-ZA" sz="1600" b="0" i="0" u="none" strike="noStrike" kern="0" cap="none" spc="0" normalizeH="0" baseline="0" noProof="0" dirty="0">
                <a:ln>
                  <a:noFill/>
                </a:ln>
                <a:solidFill>
                  <a:srgbClr val="FFFFFF"/>
                </a:solidFill>
                <a:effectLst/>
                <a:highlight>
                  <a:srgbClr val="FFFF00"/>
                </a:highlight>
                <a:uLnTx/>
                <a:uFillTx/>
                <a:latin typeface="Calibri"/>
                <a:ea typeface="+mn-ea"/>
                <a:cs typeface="+mn-cs"/>
              </a:endParaRPr>
            </a:p>
          </p:txBody>
        </p:sp>
        <p:sp>
          <p:nvSpPr>
            <p:cNvPr id="72" name="Rectangle 71">
              <a:extLst>
                <a:ext uri="{FF2B5EF4-FFF2-40B4-BE49-F238E27FC236}">
                  <a16:creationId xmlns:a16="http://schemas.microsoft.com/office/drawing/2014/main" id="{210BFE8D-9245-4E06-8CF0-825FFBF4E8A3}"/>
                </a:ext>
              </a:extLst>
            </p:cNvPr>
            <p:cNvSpPr/>
            <p:nvPr/>
          </p:nvSpPr>
          <p:spPr>
            <a:xfrm>
              <a:off x="1276582" y="978797"/>
              <a:ext cx="4154400" cy="300587"/>
            </a:xfrm>
            <a:prstGeom prst="rect">
              <a:avLst/>
            </a:prstGeom>
            <a:solidFill>
              <a:srgbClr val="FFFFFF">
                <a:lumMod val="95000"/>
              </a:srgbClr>
            </a:solidFill>
            <a:ln w="25400" cap="flat" cmpd="sng" algn="ctr">
              <a:noFill/>
              <a:prstDash val="solid"/>
            </a:ln>
            <a:effectLst/>
          </p:spPr>
          <p:txBody>
            <a:bodyPr rtlCol="0" anchor="ctr"/>
            <a:lstStyle/>
            <a:p>
              <a:pPr marL="0" marR="0" lvl="0" indent="0" algn="ctr" defTabSz="410291" eaLnBrk="1" fontAlgn="auto" latinLnBrk="0" hangingPunct="1">
                <a:lnSpc>
                  <a:spcPct val="100000"/>
                </a:lnSpc>
                <a:spcBef>
                  <a:spcPts val="0"/>
                </a:spcBef>
                <a:spcAft>
                  <a:spcPts val="0"/>
                </a:spcAft>
                <a:buClrTx/>
                <a:buSzTx/>
                <a:buFontTx/>
                <a:buNone/>
                <a:tabLst/>
                <a:defRPr/>
              </a:pPr>
              <a:endParaRPr kumimoji="0" lang="en-ZA" sz="1600" b="0" i="0" u="none" strike="noStrike" kern="0" cap="none" spc="0" normalizeH="0" baseline="0" noProof="0" dirty="0">
                <a:ln>
                  <a:noFill/>
                </a:ln>
                <a:solidFill>
                  <a:srgbClr val="FFFFFF"/>
                </a:solidFill>
                <a:effectLst/>
                <a:highlight>
                  <a:srgbClr val="FFFF00"/>
                </a:highlight>
                <a:uLnTx/>
                <a:uFillTx/>
                <a:latin typeface="Calibri"/>
                <a:ea typeface="+mn-ea"/>
                <a:cs typeface="+mn-cs"/>
              </a:endParaRPr>
            </a:p>
          </p:txBody>
        </p:sp>
        <p:sp>
          <p:nvSpPr>
            <p:cNvPr id="73" name="Rectangle 72">
              <a:extLst>
                <a:ext uri="{FF2B5EF4-FFF2-40B4-BE49-F238E27FC236}">
                  <a16:creationId xmlns:a16="http://schemas.microsoft.com/office/drawing/2014/main" id="{3ABB6A58-2A3A-43C9-AAFF-EE47E6E554F3}"/>
                </a:ext>
              </a:extLst>
            </p:cNvPr>
            <p:cNvSpPr/>
            <p:nvPr/>
          </p:nvSpPr>
          <p:spPr>
            <a:xfrm>
              <a:off x="1276582" y="1279384"/>
              <a:ext cx="4154400" cy="396777"/>
            </a:xfrm>
            <a:prstGeom prst="rect">
              <a:avLst/>
            </a:prstGeom>
            <a:solidFill>
              <a:srgbClr val="F2F2F2"/>
            </a:solidFill>
            <a:ln w="25400" cap="flat" cmpd="sng" algn="ctr">
              <a:noFill/>
              <a:prstDash val="solid"/>
            </a:ln>
            <a:effectLst/>
          </p:spPr>
          <p:txBody>
            <a:bodyPr rtlCol="0" anchor="ctr"/>
            <a:lstStyle/>
            <a:p>
              <a:pPr marL="0" marR="0" lvl="0" indent="0" algn="ctr" defTabSz="410291" eaLnBrk="1" fontAlgn="auto" latinLnBrk="0" hangingPunct="1">
                <a:lnSpc>
                  <a:spcPct val="100000"/>
                </a:lnSpc>
                <a:spcBef>
                  <a:spcPts val="0"/>
                </a:spcBef>
                <a:spcAft>
                  <a:spcPts val="0"/>
                </a:spcAft>
                <a:buClrTx/>
                <a:buSzTx/>
                <a:buFontTx/>
                <a:buNone/>
                <a:tabLst/>
                <a:defRPr/>
              </a:pPr>
              <a:endParaRPr kumimoji="0" lang="en-ZA" sz="1600" b="0" i="0" u="none" strike="noStrike" kern="0" cap="none" spc="0" normalizeH="0" baseline="0" noProof="0" dirty="0">
                <a:ln>
                  <a:noFill/>
                </a:ln>
                <a:solidFill>
                  <a:srgbClr val="FFFFFF"/>
                </a:solidFill>
                <a:effectLst/>
                <a:highlight>
                  <a:srgbClr val="FFFF00"/>
                </a:highlight>
                <a:uLnTx/>
                <a:uFillTx/>
                <a:latin typeface="Calibri"/>
                <a:ea typeface="+mn-ea"/>
                <a:cs typeface="+mn-cs"/>
              </a:endParaRPr>
            </a:p>
          </p:txBody>
        </p:sp>
        <p:sp>
          <p:nvSpPr>
            <p:cNvPr id="74" name="TextBox 73">
              <a:extLst>
                <a:ext uri="{FF2B5EF4-FFF2-40B4-BE49-F238E27FC236}">
                  <a16:creationId xmlns:a16="http://schemas.microsoft.com/office/drawing/2014/main" id="{9F8C3116-2DD0-4984-94F1-C0D4D108B971}"/>
                </a:ext>
              </a:extLst>
            </p:cNvPr>
            <p:cNvSpPr txBox="1"/>
            <p:nvPr/>
          </p:nvSpPr>
          <p:spPr>
            <a:xfrm>
              <a:off x="1130048" y="1084395"/>
              <a:ext cx="4455494" cy="504987"/>
            </a:xfrm>
            <a:prstGeom prst="rect">
              <a:avLst/>
            </a:prstGeom>
            <a:noFill/>
          </p:spPr>
          <p:txBody>
            <a:bodyPr wrap="square" rtlCol="0" anchor="t">
              <a:noAutofit/>
            </a:bodyPr>
            <a:lstStyle/>
            <a:p>
              <a:pPr algn="ctr"/>
              <a:r>
                <a:rPr lang="en-IN" sz="2200" b="1" dirty="0">
                  <a:solidFill>
                    <a:srgbClr val="F07F09"/>
                  </a:solidFill>
                  <a:latin typeface="Bebas Neue Bold" panose="020B0604020202020204" charset="0"/>
                  <a:cs typeface="Arial" panose="020B0604020202020204" pitchFamily="34" charset="0"/>
                </a:rPr>
                <a:t>INTERNATIONAL TOURIST ARRIVALS</a:t>
              </a:r>
              <a:endParaRPr lang="en-GB" sz="2200" b="1" dirty="0">
                <a:solidFill>
                  <a:srgbClr val="F07F09"/>
                </a:solidFill>
                <a:latin typeface="Bebas Neue Bold" panose="020B0604020202020204" charset="0"/>
              </a:endParaRPr>
            </a:p>
          </p:txBody>
        </p:sp>
      </p:grpSp>
      <p:sp>
        <p:nvSpPr>
          <p:cNvPr id="57" name="Text Placeholder 1">
            <a:extLst>
              <a:ext uri="{FF2B5EF4-FFF2-40B4-BE49-F238E27FC236}">
                <a16:creationId xmlns:a16="http://schemas.microsoft.com/office/drawing/2014/main" id="{9FFFC0F4-A6AA-4397-AFE5-4529C515A4AF}"/>
              </a:ext>
            </a:extLst>
          </p:cNvPr>
          <p:cNvSpPr txBox="1">
            <a:spLocks/>
          </p:cNvSpPr>
          <p:nvPr/>
        </p:nvSpPr>
        <p:spPr>
          <a:xfrm>
            <a:off x="707012" y="1958851"/>
            <a:ext cx="5504400" cy="1193949"/>
          </a:xfrm>
          <a:prstGeom prst="rect">
            <a:avLst/>
          </a:prstGeom>
          <a:noFill/>
        </p:spPr>
        <p:txBody>
          <a:bodyPr numCol="1" spcCol="216000"/>
          <a:lstStyle>
            <a:defPPr>
              <a:defRPr lang="en-US"/>
            </a:defPPr>
            <a:lvl1pPr indent="0" algn="just" defTabSz="584310">
              <a:spcBef>
                <a:spcPts val="600"/>
              </a:spcBef>
              <a:spcAft>
                <a:spcPts val="600"/>
              </a:spcAft>
              <a:buSzPct val="125000"/>
              <a:buFont typeface="Arial" panose="020B0604020202020204" pitchFamily="34" charset="0"/>
              <a:buNone/>
              <a:defRPr sz="1000">
                <a:solidFill>
                  <a:srgbClr val="404040"/>
                </a:solidFill>
                <a:effectLst/>
                <a:latin typeface="Trebuchet MS" panose="020B0603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r>
              <a:rPr lang="en-US" dirty="0">
                <a:highlight>
                  <a:srgbClr val="FFFFFF"/>
                </a:highlight>
                <a:cs typeface="Arial" panose="020B0604020202020204" pitchFamily="34" charset="0"/>
              </a:rPr>
              <a:t>This report was prepared by South African Tourism’s Data Analytics and Strategic Insights U</a:t>
            </a:r>
            <a:r>
              <a:rPr lang="en-US" dirty="0">
                <a:highlight>
                  <a:srgbClr val="FFFFFF"/>
                </a:highlight>
              </a:rPr>
              <a:t>nit and</a:t>
            </a:r>
            <a:r>
              <a:rPr lang="en-US" dirty="0">
                <a:highlight>
                  <a:srgbClr val="FFFFFF"/>
                </a:highlight>
                <a:cs typeface="Arial" panose="020B0604020202020204" pitchFamily="34" charset="0"/>
              </a:rPr>
              <a:t> is based on the South African Tourism’s Departure Survey which has been deployed by SA Tourism since 2001 to monitor and measure international tourist behaviour as they leave South Africa. The survey aims to track tourist travel behaviours, expenditures, accommodation usage, experiences, as well as satisfaction with South Africa as a tourism destination. The survey first began as a point-in-time survey conducted in winter and summer.</a:t>
            </a:r>
            <a:endParaRPr lang="en-US" b="1" i="1" dirty="0">
              <a:highlight>
                <a:srgbClr val="FFFFFF"/>
              </a:highlight>
              <a:cs typeface="Arial" panose="020B0604020202020204" pitchFamily="34" charset="0"/>
            </a:endParaRPr>
          </a:p>
        </p:txBody>
      </p:sp>
      <p:sp>
        <p:nvSpPr>
          <p:cNvPr id="75" name="TextBox 74">
            <a:extLst>
              <a:ext uri="{FF2B5EF4-FFF2-40B4-BE49-F238E27FC236}">
                <a16:creationId xmlns:a16="http://schemas.microsoft.com/office/drawing/2014/main" id="{D72A3D27-A247-48FE-BF27-047506316FA6}"/>
              </a:ext>
            </a:extLst>
          </p:cNvPr>
          <p:cNvSpPr txBox="1"/>
          <p:nvPr/>
        </p:nvSpPr>
        <p:spPr>
          <a:xfrm>
            <a:off x="707012" y="6618185"/>
            <a:ext cx="5504400" cy="2655295"/>
          </a:xfrm>
          <a:prstGeom prst="rect">
            <a:avLst/>
          </a:prstGeom>
          <a:noFill/>
        </p:spPr>
        <p:txBody>
          <a:bodyPr numCol="1" spcCol="216000"/>
          <a:lstStyle>
            <a:defPPr>
              <a:defRPr lang="en-US"/>
            </a:defPPr>
            <a:lvl1pPr indent="0" algn="just" defTabSz="584310">
              <a:spcBef>
                <a:spcPts val="1200"/>
              </a:spcBef>
              <a:spcAft>
                <a:spcPts val="600"/>
              </a:spcAft>
              <a:buSzPct val="125000"/>
              <a:buFont typeface="Arial" panose="020B0604020202020204" pitchFamily="34" charset="0"/>
              <a:buNone/>
              <a:defRPr sz="1000">
                <a:solidFill>
                  <a:srgbClr val="404040"/>
                </a:solidFill>
                <a:effectLst/>
                <a:latin typeface="Trebuchet MS" panose="020B0603020202020204" pitchFamily="34" charset="0"/>
                <a:cs typeface="Arial" panose="020B0604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pPr>
              <a:spcBef>
                <a:spcPts val="600"/>
              </a:spcBef>
            </a:pPr>
            <a:r>
              <a:rPr lang="en-US" dirty="0">
                <a:highlight>
                  <a:srgbClr val="FFFFFF"/>
                </a:highlight>
              </a:rPr>
              <a:t>The survey is conducted monthly and covers SA’s two main international airports (Oliver Tambo and Cape Town) as well as the 12 main land border posts (</a:t>
            </a:r>
            <a:r>
              <a:rPr lang="en-ZA" dirty="0">
                <a:highlight>
                  <a:srgbClr val="FFFFFF"/>
                </a:highlight>
              </a:rPr>
              <a:t>Grobler’s Bridge, Maseru Bridge, Oshoek, Golela, Kopfontein, Pioneer Gate, Lebombo, Beitbridge, Vioolsdrift, Nakop, Ficksburg, Ramatlabama), </a:t>
            </a:r>
            <a:r>
              <a:rPr lang="en-US" dirty="0">
                <a:highlight>
                  <a:srgbClr val="FFFFFF"/>
                </a:highlight>
              </a:rPr>
              <a:t>the latter being the largest point of entry into South Africa by foreign nationals. Durban’s King Shaka International Airport as well as all sea ports are currently excluded from the survey as they receive less than 5% and 1% of international tourist arrivals respectively. </a:t>
            </a:r>
          </a:p>
          <a:p>
            <a:pPr>
              <a:spcBef>
                <a:spcPts val="600"/>
              </a:spcBef>
            </a:pPr>
            <a:r>
              <a:rPr lang="en-US" sz="1000" dirty="0">
                <a:highlight>
                  <a:srgbClr val="FFFFFF"/>
                </a:highlight>
                <a:latin typeface="Trebuchet MS" panose="020B0603020202020204" pitchFamily="34" charset="0"/>
                <a:cs typeface="Arial" panose="020B0604020202020204" pitchFamily="34" charset="0"/>
              </a:rPr>
              <a:t>The survey is based on a random stratified sampling framework of n=3,800 per month for both of the airports </a:t>
            </a:r>
            <a:r>
              <a:rPr lang="en-US" dirty="0">
                <a:highlight>
                  <a:srgbClr val="FFFFFF"/>
                </a:highlight>
                <a:cs typeface="Arial" panose="020B0604020202020204" pitchFamily="34" charset="0"/>
              </a:rPr>
              <a:t>and </a:t>
            </a:r>
            <a:r>
              <a:rPr lang="en-US" sz="1000" dirty="0">
                <a:highlight>
                  <a:srgbClr val="FFFFFF"/>
                </a:highlight>
                <a:latin typeface="Trebuchet MS" panose="020B0603020202020204" pitchFamily="34" charset="0"/>
                <a:cs typeface="Arial" panose="020B0604020202020204" pitchFamily="34" charset="0"/>
              </a:rPr>
              <a:t>n=1,000 per month for all land border posts. The sample framework is derived from Statistics South Africa (StatsSA) tourist arrivals data and the survey results are weighted back according to the same tourist arrival data. The margins of error for the airport and land border post monthly samples are 1.6% and 3.1% respectively, both at a 95% confidence level. As such, the survey accurately represents tourists arriving in South Africa as well as their behaviours and opinions. A</a:t>
            </a:r>
            <a:r>
              <a:rPr lang="en-US" dirty="0">
                <a:highlight>
                  <a:srgbClr val="FFFFFF"/>
                </a:highlight>
                <a:cs typeface="Arial" panose="020B0604020202020204" pitchFamily="34" charset="0"/>
              </a:rPr>
              <a:t>rrival numbers given are actual tourist arrivals from StatsSA and not tourist arrivals as calculated by the survey. When crossed with other survey variables, tourist arrival numbers are survey-based.</a:t>
            </a:r>
          </a:p>
          <a:p>
            <a:pPr>
              <a:spcBef>
                <a:spcPts val="600"/>
              </a:spcBef>
            </a:pPr>
            <a:endParaRPr lang="en-GB" dirty="0">
              <a:highlight>
                <a:srgbClr val="FFFFFF"/>
              </a:highlight>
            </a:endParaRPr>
          </a:p>
        </p:txBody>
      </p:sp>
      <p:sp>
        <p:nvSpPr>
          <p:cNvPr id="2" name="TextBox 76">
            <a:extLst>
              <a:ext uri="{FF2B5EF4-FFF2-40B4-BE49-F238E27FC236}">
                <a16:creationId xmlns:a16="http://schemas.microsoft.com/office/drawing/2014/main" id="{EDE17E00-DE53-7F89-0636-AC8938583393}"/>
              </a:ext>
            </a:extLst>
          </p:cNvPr>
          <p:cNvSpPr txBox="1"/>
          <p:nvPr/>
        </p:nvSpPr>
        <p:spPr>
          <a:xfrm>
            <a:off x="5415753" y="9585227"/>
            <a:ext cx="38472" cy="153888"/>
          </a:xfrm>
          <a:prstGeom prst="rect">
            <a:avLst/>
          </a:prstGeom>
          <a:noFill/>
          <a:ln>
            <a:noFill/>
          </a:ln>
        </p:spPr>
        <p:txBody>
          <a:bodyPr wrap="none" lIns="0" tIns="0" rIns="0" bIns="0" rtlCol="0" anchor="t">
            <a:spAutoFit/>
          </a:bodyPr>
          <a:lstStyle/>
          <a:p>
            <a:pPr algn="r"/>
            <a:r>
              <a:rPr lang="en-US" sz="1000" b="1" dirty="0">
                <a:solidFill>
                  <a:srgbClr val="404040"/>
                </a:solidFill>
                <a:highlight>
                  <a:srgbClr val="FFFF00"/>
                </a:highlight>
                <a:latin typeface="Trebuchet MS" panose="020B0603020202020204" pitchFamily="34" charset="0"/>
                <a:cs typeface="Arial" panose="020B0604020202020204" pitchFamily="34" charset="0"/>
              </a:rPr>
              <a:t> </a:t>
            </a:r>
            <a:endParaRPr lang="en-ZA" sz="1000" dirty="0">
              <a:solidFill>
                <a:srgbClr val="404040"/>
              </a:solidFill>
              <a:highlight>
                <a:srgbClr val="FFFF00"/>
              </a:highlight>
              <a:latin typeface="Trebuchet MS" panose="020B0603020202020204" pitchFamily="34" charset="0"/>
              <a:cs typeface="Arial" panose="020B0604020202020204" pitchFamily="34" charset="0"/>
            </a:endParaRPr>
          </a:p>
        </p:txBody>
      </p:sp>
      <p:sp>
        <p:nvSpPr>
          <p:cNvPr id="7" name="TextBox 76">
            <a:extLst>
              <a:ext uri="{FF2B5EF4-FFF2-40B4-BE49-F238E27FC236}">
                <a16:creationId xmlns:a16="http://schemas.microsoft.com/office/drawing/2014/main" id="{656073D2-38EE-C20E-5A69-FAAB0861016E}"/>
              </a:ext>
            </a:extLst>
          </p:cNvPr>
          <p:cNvSpPr txBox="1"/>
          <p:nvPr/>
        </p:nvSpPr>
        <p:spPr>
          <a:xfrm>
            <a:off x="2257837" y="9585227"/>
            <a:ext cx="3196388"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2186131194"/>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תמונה 6">
            <a:extLst>
              <a:ext uri="{FF2B5EF4-FFF2-40B4-BE49-F238E27FC236}">
                <a16:creationId xmlns:a16="http://schemas.microsoft.com/office/drawing/2014/main" id="{DB539E26-61E6-DA70-ADAD-A787501FE7BA}"/>
              </a:ext>
            </a:extLst>
          </p:cNvPr>
          <p:cNvPicPr>
            <a:picLocks noChangeAspect="1"/>
          </p:cNvPicPr>
          <p:nvPr/>
        </p:nvPicPr>
        <p:blipFill>
          <a:blip r:embed="rId2"/>
          <a:stretch>
            <a:fillRect/>
          </a:stretch>
        </p:blipFill>
        <p:spPr>
          <a:xfrm>
            <a:off x="755020" y="6570842"/>
            <a:ext cx="5400000" cy="1452369"/>
          </a:xfrm>
          <a:prstGeom prst="rect">
            <a:avLst/>
          </a:prstGeom>
        </p:spPr>
      </p:pic>
      <p:pic>
        <p:nvPicPr>
          <p:cNvPr id="17" name="תמונה 16">
            <a:extLst>
              <a:ext uri="{FF2B5EF4-FFF2-40B4-BE49-F238E27FC236}">
                <a16:creationId xmlns:a16="http://schemas.microsoft.com/office/drawing/2014/main" id="{AD3AB34B-3BBC-F22C-7888-B2698ACE4526}"/>
              </a:ext>
            </a:extLst>
          </p:cNvPr>
          <p:cNvPicPr>
            <a:picLocks noChangeAspect="1"/>
          </p:cNvPicPr>
          <p:nvPr/>
        </p:nvPicPr>
        <p:blipFill>
          <a:blip r:embed="rId3"/>
          <a:stretch>
            <a:fillRect/>
          </a:stretch>
        </p:blipFill>
        <p:spPr>
          <a:xfrm>
            <a:off x="755020" y="2706942"/>
            <a:ext cx="5400000" cy="3530498"/>
          </a:xfrm>
          <a:prstGeom prst="rect">
            <a:avLst/>
          </a:prstGeom>
        </p:spPr>
      </p:pic>
      <p:pic>
        <p:nvPicPr>
          <p:cNvPr id="20" name="תמונה 19">
            <a:extLst>
              <a:ext uri="{FF2B5EF4-FFF2-40B4-BE49-F238E27FC236}">
                <a16:creationId xmlns:a16="http://schemas.microsoft.com/office/drawing/2014/main" id="{5B188E2E-9912-0F8C-E783-1BA12466284E}"/>
              </a:ext>
            </a:extLst>
          </p:cNvPr>
          <p:cNvPicPr>
            <a:picLocks noChangeAspect="1"/>
          </p:cNvPicPr>
          <p:nvPr/>
        </p:nvPicPr>
        <p:blipFill>
          <a:blip r:embed="rId4"/>
          <a:stretch>
            <a:fillRect/>
          </a:stretch>
        </p:blipFill>
        <p:spPr>
          <a:xfrm>
            <a:off x="4823460" y="2702750"/>
            <a:ext cx="1080000" cy="705609"/>
          </a:xfrm>
          <a:prstGeom prst="rect">
            <a:avLst/>
          </a:prstGeom>
        </p:spPr>
      </p:pic>
      <p:grpSp>
        <p:nvGrpSpPr>
          <p:cNvPr id="8" name="קבוצה 7">
            <a:extLst>
              <a:ext uri="{FF2B5EF4-FFF2-40B4-BE49-F238E27FC236}">
                <a16:creationId xmlns:a16="http://schemas.microsoft.com/office/drawing/2014/main" id="{E531EDA6-A205-6510-C26E-7FBD105AB65F}"/>
              </a:ext>
            </a:extLst>
          </p:cNvPr>
          <p:cNvGrpSpPr/>
          <p:nvPr/>
        </p:nvGrpSpPr>
        <p:grpSpPr>
          <a:xfrm>
            <a:off x="6718" y="13059"/>
            <a:ext cx="6856820" cy="1279411"/>
            <a:chOff x="6718" y="13059"/>
            <a:chExt cx="6856820" cy="1279411"/>
          </a:xfrm>
        </p:grpSpPr>
        <p:sp>
          <p:nvSpPr>
            <p:cNvPr id="94" name="Rectangle 1">
              <a:extLst>
                <a:ext uri="{FF2B5EF4-FFF2-40B4-BE49-F238E27FC236}">
                  <a16:creationId xmlns:a16="http://schemas.microsoft.com/office/drawing/2014/main" id="{6591C712-E952-4C5E-82AD-3F5C9F26859E}"/>
                </a:ext>
              </a:extLst>
            </p:cNvPr>
            <p:cNvSpPr/>
            <p:nvPr/>
          </p:nvSpPr>
          <p:spPr>
            <a:xfrm>
              <a:off x="6718" y="470546"/>
              <a:ext cx="576000" cy="23385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IN" sz="1414" b="0" i="0" u="sng" strike="noStrike" kern="1200" cap="none" spc="0" normalizeH="0" baseline="0" noProof="0" dirty="0">
                <a:ln>
                  <a:noFill/>
                </a:ln>
                <a:solidFill>
                  <a:prstClr val="white"/>
                </a:solidFill>
                <a:effectLst/>
                <a:uLnTx/>
                <a:uFillTx/>
                <a:latin typeface="Calibri"/>
                <a:ea typeface="+mn-ea"/>
                <a:cs typeface="+mn-cs"/>
              </a:endParaRPr>
            </a:p>
          </p:txBody>
        </p:sp>
        <p:sp>
          <p:nvSpPr>
            <p:cNvPr id="95" name="TextBox 4">
              <a:extLst>
                <a:ext uri="{FF2B5EF4-FFF2-40B4-BE49-F238E27FC236}">
                  <a16:creationId xmlns:a16="http://schemas.microsoft.com/office/drawing/2014/main" id="{4483AADC-E9F4-468B-9EFB-CD8C077E0C7E}"/>
                </a:ext>
              </a:extLst>
            </p:cNvPr>
            <p:cNvSpPr txBox="1"/>
            <p:nvPr/>
          </p:nvSpPr>
          <p:spPr>
            <a:xfrm>
              <a:off x="728699" y="325865"/>
              <a:ext cx="5715635" cy="523220"/>
            </a:xfrm>
            <a:prstGeom prst="rect">
              <a:avLst/>
            </a:prstGeom>
            <a:noFill/>
          </p:spPr>
          <p:txBody>
            <a:bodyPr wrap="square" lIns="0" rIns="0" rtlCol="0">
              <a:spAutoFit/>
            </a:bodyPr>
            <a:lstStyle>
              <a:defPPr>
                <a:defRPr lang="en-US"/>
              </a:defPPr>
              <a:lvl1pPr>
                <a:defRPr sz="2800" b="1" kern="0">
                  <a:solidFill>
                    <a:schemeClr val="tx1">
                      <a:lumMod val="75000"/>
                      <a:lumOff val="25000"/>
                    </a:schemeClr>
                  </a:solidFill>
                  <a:latin typeface="Bebas Neue Bold" panose="020B0606020202050201" pitchFamily="34" charset="0"/>
                  <a:cs typeface="Arial" panose="020B0604020202020204" pitchFamily="34" charset="0"/>
                </a:defRPr>
              </a:lvl1pPr>
            </a:lstStyle>
            <a:p>
              <a:r>
                <a:rPr lang="en-ZA" dirty="0"/>
                <a:t>AUSTRALASIA ARRIVALS</a:t>
              </a:r>
            </a:p>
          </p:txBody>
        </p:sp>
        <p:grpSp>
          <p:nvGrpSpPr>
            <p:cNvPr id="96" name="Group 207">
              <a:extLst>
                <a:ext uri="{FF2B5EF4-FFF2-40B4-BE49-F238E27FC236}">
                  <a16:creationId xmlns:a16="http://schemas.microsoft.com/office/drawing/2014/main" id="{2E9A4DC6-8B03-47FE-9FD4-B97E43AB1638}"/>
                </a:ext>
              </a:extLst>
            </p:cNvPr>
            <p:cNvGrpSpPr/>
            <p:nvPr/>
          </p:nvGrpSpPr>
          <p:grpSpPr>
            <a:xfrm rot="16200000">
              <a:off x="6081739" y="510671"/>
              <a:ext cx="1279411" cy="284187"/>
              <a:chOff x="-1768098" y="1682693"/>
              <a:chExt cx="10577544" cy="2349518"/>
            </a:xfrm>
          </p:grpSpPr>
          <p:sp>
            <p:nvSpPr>
              <p:cNvPr id="97" name="Freeform 5">
                <a:extLst>
                  <a:ext uri="{FF2B5EF4-FFF2-40B4-BE49-F238E27FC236}">
                    <a16:creationId xmlns:a16="http://schemas.microsoft.com/office/drawing/2014/main" id="{25A119DA-A1C1-4A4B-BCAC-29214D272287}"/>
                  </a:ext>
                </a:extLst>
              </p:cNvPr>
              <p:cNvSpPr>
                <a:spLocks/>
              </p:cNvSpPr>
              <p:nvPr/>
            </p:nvSpPr>
            <p:spPr bwMode="auto">
              <a:xfrm>
                <a:off x="4837440" y="2043889"/>
                <a:ext cx="3972006" cy="1988322"/>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E3010F"/>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8" name="Freeform 5">
                <a:extLst>
                  <a:ext uri="{FF2B5EF4-FFF2-40B4-BE49-F238E27FC236}">
                    <a16:creationId xmlns:a16="http://schemas.microsoft.com/office/drawing/2014/main" id="{98325842-7BA6-4BE4-A32B-ECEB35974DA9}"/>
                  </a:ext>
                </a:extLst>
              </p:cNvPr>
              <p:cNvSpPr>
                <a:spLocks/>
              </p:cNvSpPr>
              <p:nvPr/>
            </p:nvSpPr>
            <p:spPr bwMode="auto">
              <a:xfrm>
                <a:off x="3357940" y="1989081"/>
                <a:ext cx="4081463" cy="2043113"/>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9" name="Freeform 6">
                <a:extLst>
                  <a:ext uri="{FF2B5EF4-FFF2-40B4-BE49-F238E27FC236}">
                    <a16:creationId xmlns:a16="http://schemas.microsoft.com/office/drawing/2014/main" id="{3C320867-2C0D-4C3A-8704-E7530DB15214}"/>
                  </a:ext>
                </a:extLst>
              </p:cNvPr>
              <p:cNvSpPr>
                <a:spLocks/>
              </p:cNvSpPr>
              <p:nvPr/>
            </p:nvSpPr>
            <p:spPr bwMode="auto">
              <a:xfrm>
                <a:off x="1652965" y="1822393"/>
                <a:ext cx="4418013" cy="2209800"/>
              </a:xfrm>
              <a:custGeom>
                <a:avLst/>
                <a:gdLst>
                  <a:gd name="T0" fmla="*/ 1392 w 2783"/>
                  <a:gd name="T1" fmla="*/ 0 h 1392"/>
                  <a:gd name="T2" fmla="*/ 2783 w 2783"/>
                  <a:gd name="T3" fmla="*/ 1392 h 1392"/>
                  <a:gd name="T4" fmla="*/ 1983 w 2783"/>
                  <a:gd name="T5" fmla="*/ 1392 h 1392"/>
                  <a:gd name="T6" fmla="*/ 1392 w 2783"/>
                  <a:gd name="T7" fmla="*/ 800 h 1392"/>
                  <a:gd name="T8" fmla="*/ 800 w 2783"/>
                  <a:gd name="T9" fmla="*/ 1392 h 1392"/>
                  <a:gd name="T10" fmla="*/ 0 w 2783"/>
                  <a:gd name="T11" fmla="*/ 1392 h 1392"/>
                  <a:gd name="T12" fmla="*/ 1392 w 2783"/>
                  <a:gd name="T13" fmla="*/ 0 h 1392"/>
                  <a:gd name="T14" fmla="*/ 1392 w 2783"/>
                  <a:gd name="T15" fmla="*/ 0 h 13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83" h="1392">
                    <a:moveTo>
                      <a:pt x="1392" y="0"/>
                    </a:moveTo>
                    <a:lnTo>
                      <a:pt x="2783" y="1392"/>
                    </a:lnTo>
                    <a:lnTo>
                      <a:pt x="1983" y="1392"/>
                    </a:lnTo>
                    <a:lnTo>
                      <a:pt x="1392" y="800"/>
                    </a:lnTo>
                    <a:lnTo>
                      <a:pt x="800" y="1392"/>
                    </a:lnTo>
                    <a:lnTo>
                      <a:pt x="0" y="1392"/>
                    </a:lnTo>
                    <a:lnTo>
                      <a:pt x="1392" y="0"/>
                    </a:lnTo>
                    <a:lnTo>
                      <a:pt x="1392" y="0"/>
                    </a:lnTo>
                    <a:close/>
                  </a:path>
                </a:pathLst>
              </a:custGeom>
              <a:solidFill>
                <a:srgbClr val="07141A"/>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00" name="Freeform 7">
                <a:extLst>
                  <a:ext uri="{FF2B5EF4-FFF2-40B4-BE49-F238E27FC236}">
                    <a16:creationId xmlns:a16="http://schemas.microsoft.com/office/drawing/2014/main" id="{347E7147-07B8-44EB-81F9-A4E7BF081036}"/>
                  </a:ext>
                </a:extLst>
              </p:cNvPr>
              <p:cNvSpPr>
                <a:spLocks/>
              </p:cNvSpPr>
              <p:nvPr/>
            </p:nvSpPr>
            <p:spPr bwMode="auto">
              <a:xfrm>
                <a:off x="-45660" y="1741431"/>
                <a:ext cx="4578350" cy="2290763"/>
              </a:xfrm>
              <a:custGeom>
                <a:avLst/>
                <a:gdLst>
                  <a:gd name="T0" fmla="*/ 1442 w 2884"/>
                  <a:gd name="T1" fmla="*/ 0 h 1443"/>
                  <a:gd name="T2" fmla="*/ 2884 w 2884"/>
                  <a:gd name="T3" fmla="*/ 1443 h 1443"/>
                  <a:gd name="T4" fmla="*/ 2055 w 2884"/>
                  <a:gd name="T5" fmla="*/ 1443 h 1443"/>
                  <a:gd name="T6" fmla="*/ 1442 w 2884"/>
                  <a:gd name="T7" fmla="*/ 829 h 1443"/>
                  <a:gd name="T8" fmla="*/ 829 w 2884"/>
                  <a:gd name="T9" fmla="*/ 1443 h 1443"/>
                  <a:gd name="T10" fmla="*/ 0 w 2884"/>
                  <a:gd name="T11" fmla="*/ 1443 h 1443"/>
                  <a:gd name="T12" fmla="*/ 1442 w 2884"/>
                  <a:gd name="T13" fmla="*/ 0 h 1443"/>
                  <a:gd name="T14" fmla="*/ 1442 w 2884"/>
                  <a:gd name="T15" fmla="*/ 0 h 14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4" h="1443">
                    <a:moveTo>
                      <a:pt x="1442" y="0"/>
                    </a:moveTo>
                    <a:lnTo>
                      <a:pt x="2884" y="1443"/>
                    </a:lnTo>
                    <a:lnTo>
                      <a:pt x="2055" y="1443"/>
                    </a:lnTo>
                    <a:lnTo>
                      <a:pt x="1442" y="829"/>
                    </a:lnTo>
                    <a:lnTo>
                      <a:pt x="829" y="1443"/>
                    </a:lnTo>
                    <a:lnTo>
                      <a:pt x="0" y="1443"/>
                    </a:lnTo>
                    <a:lnTo>
                      <a:pt x="1442" y="0"/>
                    </a:lnTo>
                    <a:lnTo>
                      <a:pt x="1442" y="0"/>
                    </a:lnTo>
                    <a:close/>
                  </a:path>
                </a:pathLst>
              </a:custGeom>
              <a:solidFill>
                <a:srgbClr val="008A3B"/>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01" name="Freeform 8">
                <a:extLst>
                  <a:ext uri="{FF2B5EF4-FFF2-40B4-BE49-F238E27FC236}">
                    <a16:creationId xmlns:a16="http://schemas.microsoft.com/office/drawing/2014/main" id="{2A3AE557-C22D-4FD6-AFCE-0B962EAB8DE8}"/>
                  </a:ext>
                </a:extLst>
              </p:cNvPr>
              <p:cNvSpPr>
                <a:spLocks/>
              </p:cNvSpPr>
              <p:nvPr/>
            </p:nvSpPr>
            <p:spPr bwMode="auto">
              <a:xfrm>
                <a:off x="-1768098" y="1682693"/>
                <a:ext cx="4695825" cy="2349500"/>
              </a:xfrm>
              <a:custGeom>
                <a:avLst/>
                <a:gdLst>
                  <a:gd name="T0" fmla="*/ 1479 w 2958"/>
                  <a:gd name="T1" fmla="*/ 0 h 1480"/>
                  <a:gd name="T2" fmla="*/ 2958 w 2958"/>
                  <a:gd name="T3" fmla="*/ 1480 h 1480"/>
                  <a:gd name="T4" fmla="*/ 2108 w 2958"/>
                  <a:gd name="T5" fmla="*/ 1480 h 1480"/>
                  <a:gd name="T6" fmla="*/ 1479 w 2958"/>
                  <a:gd name="T7" fmla="*/ 851 h 1480"/>
                  <a:gd name="T8" fmla="*/ 850 w 2958"/>
                  <a:gd name="T9" fmla="*/ 1480 h 1480"/>
                  <a:gd name="T10" fmla="*/ 0 w 2958"/>
                  <a:gd name="T11" fmla="*/ 1480 h 1480"/>
                  <a:gd name="T12" fmla="*/ 1479 w 2958"/>
                  <a:gd name="T13" fmla="*/ 0 h 1480"/>
                  <a:gd name="T14" fmla="*/ 1479 w 2958"/>
                  <a:gd name="T15" fmla="*/ 0 h 14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58" h="1480">
                    <a:moveTo>
                      <a:pt x="1479" y="0"/>
                    </a:moveTo>
                    <a:lnTo>
                      <a:pt x="2958" y="1480"/>
                    </a:lnTo>
                    <a:lnTo>
                      <a:pt x="2108" y="1480"/>
                    </a:lnTo>
                    <a:lnTo>
                      <a:pt x="1479" y="851"/>
                    </a:lnTo>
                    <a:lnTo>
                      <a:pt x="850" y="1480"/>
                    </a:lnTo>
                    <a:lnTo>
                      <a:pt x="0" y="1480"/>
                    </a:lnTo>
                    <a:lnTo>
                      <a:pt x="1479" y="0"/>
                    </a:lnTo>
                    <a:lnTo>
                      <a:pt x="1479" y="0"/>
                    </a:lnTo>
                    <a:close/>
                  </a:path>
                </a:pathLst>
              </a:custGeom>
              <a:solidFill>
                <a:srgbClr val="0D3C89"/>
              </a:solidFill>
              <a:ln>
                <a:noFill/>
              </a:ln>
            </p:spPr>
            <p:txBody>
              <a:bodyPr vert="horz" wrap="square" lIns="91440" tIns="45720" rIns="91440" bIns="45720" numCol="1" anchor="t" anchorCtr="0" compatLnSpc="1">
                <a:prstTxWarp prst="textNoShape">
                  <a:avLst/>
                </a:prstTxWarp>
              </a:bodyPr>
              <a:lstStyle/>
              <a:p>
                <a:endParaRPr lang="en-US" dirty="0"/>
              </a:p>
            </p:txBody>
          </p:sp>
        </p:grpSp>
      </p:grpSp>
      <p:sp>
        <p:nvSpPr>
          <p:cNvPr id="28" name="TextBox 862">
            <a:extLst>
              <a:ext uri="{FF2B5EF4-FFF2-40B4-BE49-F238E27FC236}">
                <a16:creationId xmlns:a16="http://schemas.microsoft.com/office/drawing/2014/main" id="{1FB82C0D-5026-4D3A-9B72-014103C493CD}"/>
              </a:ext>
            </a:extLst>
          </p:cNvPr>
          <p:cNvSpPr txBox="1"/>
          <p:nvPr/>
        </p:nvSpPr>
        <p:spPr>
          <a:xfrm>
            <a:off x="714150" y="1036348"/>
            <a:ext cx="5505160" cy="1748031"/>
          </a:xfrm>
          <a:prstGeom prst="rect">
            <a:avLst/>
          </a:prstGeom>
          <a:noFill/>
        </p:spPr>
        <p:txBody>
          <a:bodyPr/>
          <a:lstStyle>
            <a:defPPr>
              <a:defRPr lang="en-US"/>
            </a:defPPr>
            <a:lvl1pPr lvl="0" indent="0" algn="just" defTabSz="914400" eaLnBrk="0" fontAlgn="base" hangingPunct="0">
              <a:spcBef>
                <a:spcPct val="0"/>
              </a:spcBef>
              <a:spcAft>
                <a:spcPct val="0"/>
              </a:spcAft>
              <a:buClr>
                <a:prstClr val="black"/>
              </a:buClr>
              <a:buSzPct val="65000"/>
              <a:buFont typeface="Arial" panose="020B0604020202020204" pitchFamily="34" charset="0"/>
              <a:buNone/>
              <a:defRPr sz="1000" b="0">
                <a:solidFill>
                  <a:schemeClr val="tx1">
                    <a:lumMod val="75000"/>
                    <a:lumOff val="25000"/>
                  </a:schemeClr>
                </a:solidFill>
                <a:effectLst/>
                <a:latin typeface="Trebuchet MS" panose="020B0603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r>
              <a:rPr lang="en-GB" dirty="0">
                <a:highlight>
                  <a:srgbClr val="FFFFFF"/>
                </a:highlight>
              </a:rPr>
              <a:t>Australasian tourist arrivals are showing a </a:t>
            </a:r>
            <a:r>
              <a:rPr lang="en-US" dirty="0">
                <a:highlight>
                  <a:srgbClr val="FFFFFF"/>
                </a:highlight>
              </a:rPr>
              <a:t>tremendous </a:t>
            </a:r>
            <a:r>
              <a:rPr lang="en-GB" dirty="0">
                <a:highlight>
                  <a:srgbClr val="FFFFFF"/>
                </a:highlight>
              </a:rPr>
              <a:t>recovery with 24.6 thousand arrivals, a 1.2% share, and a mere -7.6% decline, and are second only to the Middle East’s -7.0% over Q1 2019. It comes as no surprise then, </a:t>
            </a:r>
            <a:r>
              <a:rPr lang="en-GB" i="1" dirty="0">
                <a:highlight>
                  <a:srgbClr val="FFFFFF"/>
                </a:highlight>
              </a:rPr>
              <a:t>that when compared to Q1 2022, Australasia’s recovery rate is an astounding +244.3%, and is the highest year-on-year regional result. As was also the case in the previous quarter, the tables have indeed turned since Q1 2021 when Australasia exhibited the lowest recovery rate out of all the regions (-97.6%). </a:t>
            </a:r>
            <a:r>
              <a:rPr lang="en-GB" dirty="0">
                <a:highlight>
                  <a:srgbClr val="FFFFFF"/>
                </a:highlight>
              </a:rPr>
              <a:t>Australia itself is showing a recovery rate of -14.3% vs. Q1 2019 and is of course still the major contributor to Australasian arrivals with an 82.8% share, although this is -6.5% points less than in Q1 2019. New Zealand’s second place represents a 17.1% share (+6.6% points over Q1 2019) and is due to its extremely high recovery rate of +50.6% vs. Q1 2019. </a:t>
            </a:r>
          </a:p>
        </p:txBody>
      </p:sp>
      <p:sp>
        <p:nvSpPr>
          <p:cNvPr id="162" name="תיבת טקסט 161">
            <a:extLst>
              <a:ext uri="{FF2B5EF4-FFF2-40B4-BE49-F238E27FC236}">
                <a16:creationId xmlns:a16="http://schemas.microsoft.com/office/drawing/2014/main" id="{463169B9-6778-42BF-A6CA-12203C76C457}"/>
              </a:ext>
            </a:extLst>
          </p:cNvPr>
          <p:cNvSpPr txBox="1"/>
          <p:nvPr/>
        </p:nvSpPr>
        <p:spPr>
          <a:xfrm>
            <a:off x="702820" y="6325737"/>
            <a:ext cx="5504400" cy="246221"/>
          </a:xfrm>
          <a:prstGeom prst="rect">
            <a:avLst/>
          </a:prstGeom>
          <a:noFill/>
        </p:spPr>
        <p:txBody>
          <a:bodyPr wrap="square" rtlCol="1">
            <a:spAutoFit/>
          </a:bodyPr>
          <a:lstStyle>
            <a:defPPr>
              <a:defRPr lang="en-US"/>
            </a:defPPr>
            <a:lvl1pPr algn="ctr">
              <a:defRPr sz="1000" b="1">
                <a:solidFill>
                  <a:srgbClr val="404040"/>
                </a:solidFill>
                <a:latin typeface="Trebuchet MS" panose="020B0603020202020204" pitchFamily="34" charset="0"/>
              </a:defRPr>
            </a:lvl1pPr>
          </a:lstStyle>
          <a:p>
            <a:r>
              <a:rPr lang="en-US" dirty="0"/>
              <a:t>Australasia Tourist Arrivals by </a:t>
            </a:r>
            <a:r>
              <a:rPr lang="en-US" sz="1000" b="1" dirty="0">
                <a:solidFill>
                  <a:srgbClr val="404040"/>
                </a:solidFill>
                <a:latin typeface="Trebuchet MS" panose="020B0603020202020204" pitchFamily="34" charset="0"/>
              </a:rPr>
              <a:t>Market Q1 2023</a:t>
            </a:r>
            <a:endParaRPr lang="en-US" dirty="0"/>
          </a:p>
        </p:txBody>
      </p:sp>
      <p:sp>
        <p:nvSpPr>
          <p:cNvPr id="6" name="Rectangle 7">
            <a:extLst>
              <a:ext uri="{FF2B5EF4-FFF2-40B4-BE49-F238E27FC236}">
                <a16:creationId xmlns:a16="http://schemas.microsoft.com/office/drawing/2014/main" id="{E4D30E61-2591-84CB-DD6C-CE9CDD97D6DC}"/>
              </a:ext>
            </a:extLst>
          </p:cNvPr>
          <p:cNvSpPr/>
          <p:nvPr/>
        </p:nvSpPr>
        <p:spPr>
          <a:xfrm>
            <a:off x="3609020" y="227475"/>
            <a:ext cx="2389470" cy="72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72000" rIns="36000" bIns="36000" rtlCol="0" anchor="ctr"/>
          <a:lstStyle/>
          <a:p>
            <a:pPr marL="0" marR="0" lvl="0" indent="0" algn="r" defTabSz="718444" rtl="0" eaLnBrk="1" fontAlgn="auto" latinLnBrk="0" hangingPunct="1">
              <a:lnSpc>
                <a:spcPct val="80000"/>
              </a:lnSpc>
              <a:spcBef>
                <a:spcPts val="0"/>
              </a:spcBef>
              <a:spcAft>
                <a:spcPts val="0"/>
              </a:spcAft>
              <a:buClrTx/>
              <a:buSzTx/>
              <a:buFontTx/>
              <a:buNone/>
              <a:tabLst/>
              <a:defRPr/>
            </a:pPr>
            <a:r>
              <a:rPr lang="en-ZA" sz="2400" dirty="0">
                <a:solidFill>
                  <a:srgbClr val="E3DED1">
                    <a:lumMod val="25000"/>
                  </a:srgbClr>
                </a:solidFill>
                <a:latin typeface="Source Sans Pro Black" panose="020B0803030403020204" pitchFamily="34" charset="0"/>
                <a:sym typeface="Wingdings" panose="05000000000000000000" pitchFamily="2" charset="2"/>
              </a:rPr>
              <a:t>25 K		-7.6%</a:t>
            </a:r>
            <a:endParaRPr kumimoji="0" lang="en-ZA" sz="2400" b="0" i="0" u="none" strike="noStrike" kern="1200" cap="none" spc="0" normalizeH="0" baseline="0" noProof="0" dirty="0">
              <a:ln>
                <a:noFill/>
              </a:ln>
              <a:solidFill>
                <a:srgbClr val="E3DED1">
                  <a:lumMod val="25000"/>
                </a:srgbClr>
              </a:solidFill>
              <a:effectLst/>
              <a:uLnTx/>
              <a:uFillTx/>
              <a:latin typeface="Source Sans Pro SemiBold" panose="020B0603030403020204" pitchFamily="34" charset="0"/>
            </a:endParaRPr>
          </a:p>
        </p:txBody>
      </p:sp>
      <p:sp>
        <p:nvSpPr>
          <p:cNvPr id="9" name="Isosceles Triangle 12">
            <a:extLst>
              <a:ext uri="{FF2B5EF4-FFF2-40B4-BE49-F238E27FC236}">
                <a16:creationId xmlns:a16="http://schemas.microsoft.com/office/drawing/2014/main" id="{B488D202-2E5A-2BF0-A9D3-2549017B2563}"/>
              </a:ext>
            </a:extLst>
          </p:cNvPr>
          <p:cNvSpPr/>
          <p:nvPr/>
        </p:nvSpPr>
        <p:spPr>
          <a:xfrm rot="10800000">
            <a:off x="6039290" y="550370"/>
            <a:ext cx="86085" cy="74211"/>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IN" sz="1414" b="0" i="0" u="none" strike="noStrike" kern="1200" cap="none" spc="0" normalizeH="0" baseline="0" noProof="0" dirty="0">
              <a:ln>
                <a:noFill/>
              </a:ln>
              <a:solidFill>
                <a:prstClr val="white"/>
              </a:solidFill>
              <a:effectLst/>
              <a:highlight>
                <a:srgbClr val="FFFF00"/>
              </a:highlight>
              <a:uLnTx/>
              <a:uFillTx/>
              <a:latin typeface="Calibri"/>
              <a:ea typeface="+mn-ea"/>
              <a:cs typeface="+mn-cs"/>
            </a:endParaRPr>
          </a:p>
        </p:txBody>
      </p:sp>
      <p:sp>
        <p:nvSpPr>
          <p:cNvPr id="2" name="תיבת טקסט 1">
            <a:extLst>
              <a:ext uri="{FF2B5EF4-FFF2-40B4-BE49-F238E27FC236}">
                <a16:creationId xmlns:a16="http://schemas.microsoft.com/office/drawing/2014/main" id="{44BDD6AD-20F7-33D2-C6F6-0938C8681E77}"/>
              </a:ext>
            </a:extLst>
          </p:cNvPr>
          <p:cNvSpPr txBox="1"/>
          <p:nvPr/>
        </p:nvSpPr>
        <p:spPr>
          <a:xfrm>
            <a:off x="4869160" y="701334"/>
            <a:ext cx="1378904" cy="246221"/>
          </a:xfrm>
          <a:prstGeom prst="rect">
            <a:avLst/>
          </a:prstGeom>
          <a:noFill/>
        </p:spPr>
        <p:txBody>
          <a:bodyPr/>
          <a:lstStyle>
            <a:defPPr>
              <a:defRPr lang="en-US"/>
            </a:defPPr>
            <a:lvl1pPr indent="0" algn="just" defTabSz="584310">
              <a:spcBef>
                <a:spcPts val="0"/>
              </a:spcBef>
              <a:spcAft>
                <a:spcPts val="0"/>
              </a:spcAft>
              <a:buSzPct val="125000"/>
              <a:buFont typeface="Arial" panose="020B0604020202020204" pitchFamily="34" charset="0"/>
              <a:buNone/>
              <a:defRPr sz="1000">
                <a:solidFill>
                  <a:schemeClr val="tx1">
                    <a:lumMod val="75000"/>
                    <a:lumOff val="25000"/>
                  </a:schemeClr>
                </a:solidFill>
                <a:effectLst/>
                <a:highlight>
                  <a:srgbClr val="FFFF00"/>
                </a:highlight>
                <a:latin typeface="Trebuchet MS" panose="020B0603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pPr algn="ctr"/>
            <a:r>
              <a:rPr lang="en-US" sz="800" dirty="0">
                <a:highlight>
                  <a:srgbClr val="FFFFFF"/>
                </a:highlight>
              </a:rPr>
              <a:t>Q1 2023 over Q1 2019</a:t>
            </a:r>
            <a:endParaRPr lang="he-IL" sz="800" dirty="0">
              <a:highlight>
                <a:srgbClr val="FFFFFF"/>
              </a:highlight>
            </a:endParaRPr>
          </a:p>
        </p:txBody>
      </p:sp>
      <p:sp>
        <p:nvSpPr>
          <p:cNvPr id="3" name="TextBox 76">
            <a:extLst>
              <a:ext uri="{FF2B5EF4-FFF2-40B4-BE49-F238E27FC236}">
                <a16:creationId xmlns:a16="http://schemas.microsoft.com/office/drawing/2014/main" id="{8938523C-98F9-40A6-4EB3-BF8D7FE2E75C}"/>
              </a:ext>
            </a:extLst>
          </p:cNvPr>
          <p:cNvSpPr txBox="1"/>
          <p:nvPr/>
        </p:nvSpPr>
        <p:spPr>
          <a:xfrm>
            <a:off x="5415753" y="9585227"/>
            <a:ext cx="38472" cy="153888"/>
          </a:xfrm>
          <a:prstGeom prst="rect">
            <a:avLst/>
          </a:prstGeom>
          <a:noFill/>
          <a:ln>
            <a:noFill/>
          </a:ln>
        </p:spPr>
        <p:txBody>
          <a:bodyPr wrap="none" lIns="0" tIns="0" rIns="0" bIns="0" rtlCol="0" anchor="t">
            <a:spAutoFit/>
          </a:bodyPr>
          <a:lstStyle/>
          <a:p>
            <a:pPr algn="r"/>
            <a:r>
              <a:rPr lang="en-US" sz="1000" b="1" dirty="0">
                <a:solidFill>
                  <a:srgbClr val="404040"/>
                </a:solidFill>
                <a:highlight>
                  <a:srgbClr val="FFFF00"/>
                </a:highlight>
                <a:latin typeface="Trebuchet MS" panose="020B0603020202020204" pitchFamily="34" charset="0"/>
                <a:cs typeface="Arial" panose="020B0604020202020204" pitchFamily="34" charset="0"/>
              </a:rPr>
              <a:t> </a:t>
            </a:r>
            <a:endParaRPr lang="en-ZA" sz="1000" dirty="0">
              <a:solidFill>
                <a:srgbClr val="404040"/>
              </a:solidFill>
              <a:highlight>
                <a:srgbClr val="FFFF00"/>
              </a:highlight>
              <a:latin typeface="Trebuchet MS" panose="020B0603020202020204" pitchFamily="34" charset="0"/>
              <a:cs typeface="Arial" panose="020B0604020202020204" pitchFamily="34" charset="0"/>
            </a:endParaRPr>
          </a:p>
        </p:txBody>
      </p:sp>
      <p:grpSp>
        <p:nvGrpSpPr>
          <p:cNvPr id="11" name="קבוצה 10">
            <a:extLst>
              <a:ext uri="{FF2B5EF4-FFF2-40B4-BE49-F238E27FC236}">
                <a16:creationId xmlns:a16="http://schemas.microsoft.com/office/drawing/2014/main" id="{AB238E5F-E8E9-779F-E20B-F4EADCABD2B9}"/>
              </a:ext>
            </a:extLst>
          </p:cNvPr>
          <p:cNvGrpSpPr/>
          <p:nvPr/>
        </p:nvGrpSpPr>
        <p:grpSpPr>
          <a:xfrm>
            <a:off x="5812344" y="3476082"/>
            <a:ext cx="309805" cy="169965"/>
            <a:chOff x="5814265" y="3522895"/>
            <a:chExt cx="309805" cy="169965"/>
          </a:xfrm>
        </p:grpSpPr>
        <p:cxnSp>
          <p:nvCxnSpPr>
            <p:cNvPr id="12" name="מחבר ישר 11">
              <a:extLst>
                <a:ext uri="{FF2B5EF4-FFF2-40B4-BE49-F238E27FC236}">
                  <a16:creationId xmlns:a16="http://schemas.microsoft.com/office/drawing/2014/main" id="{A807554C-6BA5-4EAE-B279-843265CC8DCD}"/>
                </a:ext>
              </a:extLst>
            </p:cNvPr>
            <p:cNvCxnSpPr>
              <a:cxnSpLocks/>
            </p:cNvCxnSpPr>
            <p:nvPr/>
          </p:nvCxnSpPr>
          <p:spPr>
            <a:xfrm flipV="1">
              <a:off x="5814265" y="3522895"/>
              <a:ext cx="309805" cy="124960"/>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3" name="מחבר ישר 12">
              <a:extLst>
                <a:ext uri="{FF2B5EF4-FFF2-40B4-BE49-F238E27FC236}">
                  <a16:creationId xmlns:a16="http://schemas.microsoft.com/office/drawing/2014/main" id="{76CF035E-0001-D1E2-B410-A29794501273}"/>
                </a:ext>
              </a:extLst>
            </p:cNvPr>
            <p:cNvCxnSpPr>
              <a:cxnSpLocks/>
            </p:cNvCxnSpPr>
            <p:nvPr/>
          </p:nvCxnSpPr>
          <p:spPr>
            <a:xfrm flipV="1">
              <a:off x="5814265" y="3567900"/>
              <a:ext cx="309805" cy="124960"/>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sp>
        <p:nvSpPr>
          <p:cNvPr id="14" name="תיבת טקסט 13">
            <a:extLst>
              <a:ext uri="{FF2B5EF4-FFF2-40B4-BE49-F238E27FC236}">
                <a16:creationId xmlns:a16="http://schemas.microsoft.com/office/drawing/2014/main" id="{AE949427-91A9-BA6D-1AC2-F649A7FBCF12}"/>
              </a:ext>
            </a:extLst>
          </p:cNvPr>
          <p:cNvSpPr txBox="1"/>
          <p:nvPr/>
        </p:nvSpPr>
        <p:spPr>
          <a:xfrm>
            <a:off x="5670178" y="3249248"/>
            <a:ext cx="594137" cy="623632"/>
          </a:xfrm>
          <a:prstGeom prst="rect">
            <a:avLst/>
          </a:prstGeom>
          <a:noFill/>
        </p:spPr>
        <p:txBody>
          <a:bodyPr wrap="square" rtlCol="1">
            <a:spAutoFit/>
          </a:bodyPr>
          <a:lstStyle/>
          <a:p>
            <a:pPr algn="ctr">
              <a:lnSpc>
                <a:spcPct val="150000"/>
              </a:lnSpc>
            </a:pPr>
            <a:r>
              <a:rPr lang="en-US" sz="800" i="1" dirty="0">
                <a:solidFill>
                  <a:schemeClr val="tx1">
                    <a:lumMod val="75000"/>
                    <a:lumOff val="25000"/>
                  </a:schemeClr>
                </a:solidFill>
                <a:latin typeface="Trebuchet MS" panose="020B0603020202020204" pitchFamily="34" charset="0"/>
              </a:rPr>
              <a:t>Scale</a:t>
            </a:r>
          </a:p>
          <a:p>
            <a:pPr algn="ctr">
              <a:lnSpc>
                <a:spcPct val="150000"/>
              </a:lnSpc>
            </a:pPr>
            <a:endParaRPr lang="en-US" sz="800" i="1" dirty="0">
              <a:solidFill>
                <a:schemeClr val="tx1">
                  <a:lumMod val="75000"/>
                  <a:lumOff val="25000"/>
                </a:schemeClr>
              </a:solidFill>
              <a:latin typeface="Trebuchet MS" panose="020B0603020202020204" pitchFamily="34" charset="0"/>
            </a:endParaRPr>
          </a:p>
          <a:p>
            <a:pPr algn="ctr">
              <a:lnSpc>
                <a:spcPct val="150000"/>
              </a:lnSpc>
            </a:pPr>
            <a:r>
              <a:rPr lang="en-US" sz="800" i="1" dirty="0">
                <a:solidFill>
                  <a:schemeClr val="tx1">
                    <a:lumMod val="75000"/>
                    <a:lumOff val="25000"/>
                  </a:schemeClr>
                </a:solidFill>
                <a:latin typeface="Trebuchet MS" panose="020B0603020202020204" pitchFamily="34" charset="0"/>
              </a:rPr>
              <a:t>break</a:t>
            </a:r>
            <a:endParaRPr lang="he-IL" sz="800" i="1" dirty="0">
              <a:solidFill>
                <a:schemeClr val="tx1">
                  <a:lumMod val="75000"/>
                  <a:lumOff val="25000"/>
                </a:schemeClr>
              </a:solidFill>
              <a:latin typeface="Trebuchet MS" panose="020B0603020202020204" pitchFamily="34" charset="0"/>
            </a:endParaRPr>
          </a:p>
        </p:txBody>
      </p:sp>
      <p:pic>
        <p:nvPicPr>
          <p:cNvPr id="5" name="תמונה 4">
            <a:extLst>
              <a:ext uri="{FF2B5EF4-FFF2-40B4-BE49-F238E27FC236}">
                <a16:creationId xmlns:a16="http://schemas.microsoft.com/office/drawing/2014/main" id="{C20BA336-E0FB-8CE0-BCB0-758793E1A1B3}"/>
              </a:ext>
            </a:extLst>
          </p:cNvPr>
          <p:cNvPicPr>
            <a:picLocks noChangeAspect="1"/>
          </p:cNvPicPr>
          <p:nvPr/>
        </p:nvPicPr>
        <p:blipFill rotWithShape="1">
          <a:blip r:embed="rId5"/>
          <a:srcRect l="92670" b="88765"/>
          <a:stretch/>
        </p:blipFill>
        <p:spPr>
          <a:xfrm>
            <a:off x="5759195" y="2706942"/>
            <a:ext cx="395825" cy="396661"/>
          </a:xfrm>
          <a:prstGeom prst="rect">
            <a:avLst/>
          </a:prstGeom>
        </p:spPr>
      </p:pic>
      <p:sp>
        <p:nvSpPr>
          <p:cNvPr id="4" name="TextBox 76">
            <a:extLst>
              <a:ext uri="{FF2B5EF4-FFF2-40B4-BE49-F238E27FC236}">
                <a16:creationId xmlns:a16="http://schemas.microsoft.com/office/drawing/2014/main" id="{5BB25E7C-14ED-DFA7-01C2-7F5F66885664}"/>
              </a:ext>
            </a:extLst>
          </p:cNvPr>
          <p:cNvSpPr txBox="1"/>
          <p:nvPr/>
        </p:nvSpPr>
        <p:spPr>
          <a:xfrm>
            <a:off x="2257837" y="9585227"/>
            <a:ext cx="3196388"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21004203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תמונה 17">
            <a:extLst>
              <a:ext uri="{FF2B5EF4-FFF2-40B4-BE49-F238E27FC236}">
                <a16:creationId xmlns:a16="http://schemas.microsoft.com/office/drawing/2014/main" id="{05F1B5D9-2071-BF6E-634A-5ADBC4972269}"/>
              </a:ext>
            </a:extLst>
          </p:cNvPr>
          <p:cNvPicPr>
            <a:picLocks noChangeAspect="1"/>
          </p:cNvPicPr>
          <p:nvPr/>
        </p:nvPicPr>
        <p:blipFill>
          <a:blip r:embed="rId2"/>
          <a:stretch>
            <a:fillRect/>
          </a:stretch>
        </p:blipFill>
        <p:spPr>
          <a:xfrm>
            <a:off x="755020" y="6753200"/>
            <a:ext cx="5400000" cy="2572038"/>
          </a:xfrm>
          <a:prstGeom prst="rect">
            <a:avLst/>
          </a:prstGeom>
        </p:spPr>
      </p:pic>
      <p:pic>
        <p:nvPicPr>
          <p:cNvPr id="13" name="תמונה 12">
            <a:extLst>
              <a:ext uri="{FF2B5EF4-FFF2-40B4-BE49-F238E27FC236}">
                <a16:creationId xmlns:a16="http://schemas.microsoft.com/office/drawing/2014/main" id="{8894C79E-3671-46D2-D618-5D367DD9D559}"/>
              </a:ext>
            </a:extLst>
          </p:cNvPr>
          <p:cNvPicPr>
            <a:picLocks noChangeAspect="1"/>
          </p:cNvPicPr>
          <p:nvPr/>
        </p:nvPicPr>
        <p:blipFill>
          <a:blip r:embed="rId3"/>
          <a:stretch>
            <a:fillRect/>
          </a:stretch>
        </p:blipFill>
        <p:spPr>
          <a:xfrm>
            <a:off x="755020" y="2972780"/>
            <a:ext cx="5400000" cy="3530498"/>
          </a:xfrm>
          <a:prstGeom prst="rect">
            <a:avLst/>
          </a:prstGeom>
        </p:spPr>
      </p:pic>
      <p:pic>
        <p:nvPicPr>
          <p:cNvPr id="16" name="תמונה 15">
            <a:extLst>
              <a:ext uri="{FF2B5EF4-FFF2-40B4-BE49-F238E27FC236}">
                <a16:creationId xmlns:a16="http://schemas.microsoft.com/office/drawing/2014/main" id="{05A8CCCC-C6FE-B096-778C-714CB783CE17}"/>
              </a:ext>
            </a:extLst>
          </p:cNvPr>
          <p:cNvPicPr>
            <a:picLocks noChangeAspect="1"/>
          </p:cNvPicPr>
          <p:nvPr/>
        </p:nvPicPr>
        <p:blipFill>
          <a:blip r:embed="rId4"/>
          <a:stretch>
            <a:fillRect/>
          </a:stretch>
        </p:blipFill>
        <p:spPr>
          <a:xfrm>
            <a:off x="4823460" y="3000217"/>
            <a:ext cx="1080000" cy="705609"/>
          </a:xfrm>
          <a:prstGeom prst="rect">
            <a:avLst/>
          </a:prstGeom>
        </p:spPr>
      </p:pic>
      <p:grpSp>
        <p:nvGrpSpPr>
          <p:cNvPr id="3" name="קבוצה 2">
            <a:extLst>
              <a:ext uri="{FF2B5EF4-FFF2-40B4-BE49-F238E27FC236}">
                <a16:creationId xmlns:a16="http://schemas.microsoft.com/office/drawing/2014/main" id="{39B162D1-DD4F-22EA-F6DB-B07B97AC6255}"/>
              </a:ext>
            </a:extLst>
          </p:cNvPr>
          <p:cNvGrpSpPr/>
          <p:nvPr/>
        </p:nvGrpSpPr>
        <p:grpSpPr>
          <a:xfrm>
            <a:off x="6718" y="13059"/>
            <a:ext cx="6856820" cy="1279411"/>
            <a:chOff x="6718" y="13059"/>
            <a:chExt cx="6856820" cy="1279411"/>
          </a:xfrm>
        </p:grpSpPr>
        <p:sp>
          <p:nvSpPr>
            <p:cNvPr id="94" name="Rectangle 1">
              <a:extLst>
                <a:ext uri="{FF2B5EF4-FFF2-40B4-BE49-F238E27FC236}">
                  <a16:creationId xmlns:a16="http://schemas.microsoft.com/office/drawing/2014/main" id="{6591C712-E952-4C5E-82AD-3F5C9F26859E}"/>
                </a:ext>
              </a:extLst>
            </p:cNvPr>
            <p:cNvSpPr/>
            <p:nvPr/>
          </p:nvSpPr>
          <p:spPr>
            <a:xfrm>
              <a:off x="6718" y="470546"/>
              <a:ext cx="576000" cy="23385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IN" sz="1414" b="0" i="0" u="sng" strike="noStrike" kern="1200" cap="none" spc="0" normalizeH="0" baseline="0" noProof="0" dirty="0">
                <a:ln>
                  <a:noFill/>
                </a:ln>
                <a:solidFill>
                  <a:prstClr val="white"/>
                </a:solidFill>
                <a:effectLst/>
                <a:uLnTx/>
                <a:uFillTx/>
                <a:latin typeface="Calibri"/>
                <a:ea typeface="+mn-ea"/>
                <a:cs typeface="+mn-cs"/>
              </a:endParaRPr>
            </a:p>
          </p:txBody>
        </p:sp>
        <p:sp>
          <p:nvSpPr>
            <p:cNvPr id="95" name="TextBox 4">
              <a:extLst>
                <a:ext uri="{FF2B5EF4-FFF2-40B4-BE49-F238E27FC236}">
                  <a16:creationId xmlns:a16="http://schemas.microsoft.com/office/drawing/2014/main" id="{4483AADC-E9F4-468B-9EFB-CD8C077E0C7E}"/>
                </a:ext>
              </a:extLst>
            </p:cNvPr>
            <p:cNvSpPr txBox="1"/>
            <p:nvPr/>
          </p:nvSpPr>
          <p:spPr>
            <a:xfrm>
              <a:off x="728700" y="325865"/>
              <a:ext cx="5505160" cy="523220"/>
            </a:xfrm>
            <a:prstGeom prst="rect">
              <a:avLst/>
            </a:prstGeom>
            <a:noFill/>
          </p:spPr>
          <p:txBody>
            <a:bodyPr wrap="square" lIns="0" rIns="0" rtlCol="0">
              <a:spAutoFit/>
            </a:bodyPr>
            <a:lstStyle>
              <a:defPPr>
                <a:defRPr lang="en-US"/>
              </a:defPPr>
              <a:lvl1pPr>
                <a:defRPr sz="2800" b="1" kern="0">
                  <a:solidFill>
                    <a:schemeClr val="tx1">
                      <a:lumMod val="75000"/>
                      <a:lumOff val="25000"/>
                    </a:schemeClr>
                  </a:solidFill>
                  <a:latin typeface="Bebas Neue Bold" panose="020B0606020202050201" pitchFamily="34" charset="0"/>
                  <a:cs typeface="Arial" panose="020B0604020202020204" pitchFamily="34" charset="0"/>
                </a:defRPr>
              </a:lvl1pPr>
            </a:lstStyle>
            <a:p>
              <a:r>
                <a:rPr lang="en-ZA" dirty="0"/>
                <a:t>MIDDLE EAST ARRIVALS</a:t>
              </a:r>
            </a:p>
          </p:txBody>
        </p:sp>
        <p:grpSp>
          <p:nvGrpSpPr>
            <p:cNvPr id="96" name="Group 207">
              <a:extLst>
                <a:ext uri="{FF2B5EF4-FFF2-40B4-BE49-F238E27FC236}">
                  <a16:creationId xmlns:a16="http://schemas.microsoft.com/office/drawing/2014/main" id="{2E9A4DC6-8B03-47FE-9FD4-B97E43AB1638}"/>
                </a:ext>
              </a:extLst>
            </p:cNvPr>
            <p:cNvGrpSpPr/>
            <p:nvPr/>
          </p:nvGrpSpPr>
          <p:grpSpPr>
            <a:xfrm rot="16200000">
              <a:off x="6081739" y="510671"/>
              <a:ext cx="1279411" cy="284187"/>
              <a:chOff x="-1768098" y="1682693"/>
              <a:chExt cx="10577544" cy="2349518"/>
            </a:xfrm>
          </p:grpSpPr>
          <p:sp>
            <p:nvSpPr>
              <p:cNvPr id="97" name="Freeform 5">
                <a:extLst>
                  <a:ext uri="{FF2B5EF4-FFF2-40B4-BE49-F238E27FC236}">
                    <a16:creationId xmlns:a16="http://schemas.microsoft.com/office/drawing/2014/main" id="{25A119DA-A1C1-4A4B-BCAC-29214D272287}"/>
                  </a:ext>
                </a:extLst>
              </p:cNvPr>
              <p:cNvSpPr>
                <a:spLocks/>
              </p:cNvSpPr>
              <p:nvPr/>
            </p:nvSpPr>
            <p:spPr bwMode="auto">
              <a:xfrm>
                <a:off x="4837440" y="2043889"/>
                <a:ext cx="3972006" cy="1988322"/>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E3010F"/>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8" name="Freeform 5">
                <a:extLst>
                  <a:ext uri="{FF2B5EF4-FFF2-40B4-BE49-F238E27FC236}">
                    <a16:creationId xmlns:a16="http://schemas.microsoft.com/office/drawing/2014/main" id="{98325842-7BA6-4BE4-A32B-ECEB35974DA9}"/>
                  </a:ext>
                </a:extLst>
              </p:cNvPr>
              <p:cNvSpPr>
                <a:spLocks/>
              </p:cNvSpPr>
              <p:nvPr/>
            </p:nvSpPr>
            <p:spPr bwMode="auto">
              <a:xfrm>
                <a:off x="3357940" y="1989081"/>
                <a:ext cx="4081463" cy="2043113"/>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9" name="Freeform 6">
                <a:extLst>
                  <a:ext uri="{FF2B5EF4-FFF2-40B4-BE49-F238E27FC236}">
                    <a16:creationId xmlns:a16="http://schemas.microsoft.com/office/drawing/2014/main" id="{3C320867-2C0D-4C3A-8704-E7530DB15214}"/>
                  </a:ext>
                </a:extLst>
              </p:cNvPr>
              <p:cNvSpPr>
                <a:spLocks/>
              </p:cNvSpPr>
              <p:nvPr/>
            </p:nvSpPr>
            <p:spPr bwMode="auto">
              <a:xfrm>
                <a:off x="1652965" y="1822393"/>
                <a:ext cx="4418013" cy="2209800"/>
              </a:xfrm>
              <a:custGeom>
                <a:avLst/>
                <a:gdLst>
                  <a:gd name="T0" fmla="*/ 1392 w 2783"/>
                  <a:gd name="T1" fmla="*/ 0 h 1392"/>
                  <a:gd name="T2" fmla="*/ 2783 w 2783"/>
                  <a:gd name="T3" fmla="*/ 1392 h 1392"/>
                  <a:gd name="T4" fmla="*/ 1983 w 2783"/>
                  <a:gd name="T5" fmla="*/ 1392 h 1392"/>
                  <a:gd name="T6" fmla="*/ 1392 w 2783"/>
                  <a:gd name="T7" fmla="*/ 800 h 1392"/>
                  <a:gd name="T8" fmla="*/ 800 w 2783"/>
                  <a:gd name="T9" fmla="*/ 1392 h 1392"/>
                  <a:gd name="T10" fmla="*/ 0 w 2783"/>
                  <a:gd name="T11" fmla="*/ 1392 h 1392"/>
                  <a:gd name="T12" fmla="*/ 1392 w 2783"/>
                  <a:gd name="T13" fmla="*/ 0 h 1392"/>
                  <a:gd name="T14" fmla="*/ 1392 w 2783"/>
                  <a:gd name="T15" fmla="*/ 0 h 13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83" h="1392">
                    <a:moveTo>
                      <a:pt x="1392" y="0"/>
                    </a:moveTo>
                    <a:lnTo>
                      <a:pt x="2783" y="1392"/>
                    </a:lnTo>
                    <a:lnTo>
                      <a:pt x="1983" y="1392"/>
                    </a:lnTo>
                    <a:lnTo>
                      <a:pt x="1392" y="800"/>
                    </a:lnTo>
                    <a:lnTo>
                      <a:pt x="800" y="1392"/>
                    </a:lnTo>
                    <a:lnTo>
                      <a:pt x="0" y="1392"/>
                    </a:lnTo>
                    <a:lnTo>
                      <a:pt x="1392" y="0"/>
                    </a:lnTo>
                    <a:lnTo>
                      <a:pt x="1392" y="0"/>
                    </a:lnTo>
                    <a:close/>
                  </a:path>
                </a:pathLst>
              </a:custGeom>
              <a:solidFill>
                <a:srgbClr val="07141A"/>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00" name="Freeform 7">
                <a:extLst>
                  <a:ext uri="{FF2B5EF4-FFF2-40B4-BE49-F238E27FC236}">
                    <a16:creationId xmlns:a16="http://schemas.microsoft.com/office/drawing/2014/main" id="{347E7147-07B8-44EB-81F9-A4E7BF081036}"/>
                  </a:ext>
                </a:extLst>
              </p:cNvPr>
              <p:cNvSpPr>
                <a:spLocks/>
              </p:cNvSpPr>
              <p:nvPr/>
            </p:nvSpPr>
            <p:spPr bwMode="auto">
              <a:xfrm>
                <a:off x="-45660" y="1741431"/>
                <a:ext cx="4578350" cy="2290763"/>
              </a:xfrm>
              <a:custGeom>
                <a:avLst/>
                <a:gdLst>
                  <a:gd name="T0" fmla="*/ 1442 w 2884"/>
                  <a:gd name="T1" fmla="*/ 0 h 1443"/>
                  <a:gd name="T2" fmla="*/ 2884 w 2884"/>
                  <a:gd name="T3" fmla="*/ 1443 h 1443"/>
                  <a:gd name="T4" fmla="*/ 2055 w 2884"/>
                  <a:gd name="T5" fmla="*/ 1443 h 1443"/>
                  <a:gd name="T6" fmla="*/ 1442 w 2884"/>
                  <a:gd name="T7" fmla="*/ 829 h 1443"/>
                  <a:gd name="T8" fmla="*/ 829 w 2884"/>
                  <a:gd name="T9" fmla="*/ 1443 h 1443"/>
                  <a:gd name="T10" fmla="*/ 0 w 2884"/>
                  <a:gd name="T11" fmla="*/ 1443 h 1443"/>
                  <a:gd name="T12" fmla="*/ 1442 w 2884"/>
                  <a:gd name="T13" fmla="*/ 0 h 1443"/>
                  <a:gd name="T14" fmla="*/ 1442 w 2884"/>
                  <a:gd name="T15" fmla="*/ 0 h 14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4" h="1443">
                    <a:moveTo>
                      <a:pt x="1442" y="0"/>
                    </a:moveTo>
                    <a:lnTo>
                      <a:pt x="2884" y="1443"/>
                    </a:lnTo>
                    <a:lnTo>
                      <a:pt x="2055" y="1443"/>
                    </a:lnTo>
                    <a:lnTo>
                      <a:pt x="1442" y="829"/>
                    </a:lnTo>
                    <a:lnTo>
                      <a:pt x="829" y="1443"/>
                    </a:lnTo>
                    <a:lnTo>
                      <a:pt x="0" y="1443"/>
                    </a:lnTo>
                    <a:lnTo>
                      <a:pt x="1442" y="0"/>
                    </a:lnTo>
                    <a:lnTo>
                      <a:pt x="1442" y="0"/>
                    </a:lnTo>
                    <a:close/>
                  </a:path>
                </a:pathLst>
              </a:custGeom>
              <a:solidFill>
                <a:srgbClr val="008A3B"/>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01" name="Freeform 8">
                <a:extLst>
                  <a:ext uri="{FF2B5EF4-FFF2-40B4-BE49-F238E27FC236}">
                    <a16:creationId xmlns:a16="http://schemas.microsoft.com/office/drawing/2014/main" id="{2A3AE557-C22D-4FD6-AFCE-0B962EAB8DE8}"/>
                  </a:ext>
                </a:extLst>
              </p:cNvPr>
              <p:cNvSpPr>
                <a:spLocks/>
              </p:cNvSpPr>
              <p:nvPr/>
            </p:nvSpPr>
            <p:spPr bwMode="auto">
              <a:xfrm>
                <a:off x="-1768098" y="1682693"/>
                <a:ext cx="4695825" cy="2349500"/>
              </a:xfrm>
              <a:custGeom>
                <a:avLst/>
                <a:gdLst>
                  <a:gd name="T0" fmla="*/ 1479 w 2958"/>
                  <a:gd name="T1" fmla="*/ 0 h 1480"/>
                  <a:gd name="T2" fmla="*/ 2958 w 2958"/>
                  <a:gd name="T3" fmla="*/ 1480 h 1480"/>
                  <a:gd name="T4" fmla="*/ 2108 w 2958"/>
                  <a:gd name="T5" fmla="*/ 1480 h 1480"/>
                  <a:gd name="T6" fmla="*/ 1479 w 2958"/>
                  <a:gd name="T7" fmla="*/ 851 h 1480"/>
                  <a:gd name="T8" fmla="*/ 850 w 2958"/>
                  <a:gd name="T9" fmla="*/ 1480 h 1480"/>
                  <a:gd name="T10" fmla="*/ 0 w 2958"/>
                  <a:gd name="T11" fmla="*/ 1480 h 1480"/>
                  <a:gd name="T12" fmla="*/ 1479 w 2958"/>
                  <a:gd name="T13" fmla="*/ 0 h 1480"/>
                  <a:gd name="T14" fmla="*/ 1479 w 2958"/>
                  <a:gd name="T15" fmla="*/ 0 h 14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58" h="1480">
                    <a:moveTo>
                      <a:pt x="1479" y="0"/>
                    </a:moveTo>
                    <a:lnTo>
                      <a:pt x="2958" y="1480"/>
                    </a:lnTo>
                    <a:lnTo>
                      <a:pt x="2108" y="1480"/>
                    </a:lnTo>
                    <a:lnTo>
                      <a:pt x="1479" y="851"/>
                    </a:lnTo>
                    <a:lnTo>
                      <a:pt x="850" y="1480"/>
                    </a:lnTo>
                    <a:lnTo>
                      <a:pt x="0" y="1480"/>
                    </a:lnTo>
                    <a:lnTo>
                      <a:pt x="1479" y="0"/>
                    </a:lnTo>
                    <a:lnTo>
                      <a:pt x="1479" y="0"/>
                    </a:lnTo>
                    <a:close/>
                  </a:path>
                </a:pathLst>
              </a:custGeom>
              <a:solidFill>
                <a:srgbClr val="0D3C89"/>
              </a:solidFill>
              <a:ln>
                <a:noFill/>
              </a:ln>
            </p:spPr>
            <p:txBody>
              <a:bodyPr vert="horz" wrap="square" lIns="91440" tIns="45720" rIns="91440" bIns="45720" numCol="1" anchor="t" anchorCtr="0" compatLnSpc="1">
                <a:prstTxWarp prst="textNoShape">
                  <a:avLst/>
                </a:prstTxWarp>
              </a:bodyPr>
              <a:lstStyle/>
              <a:p>
                <a:endParaRPr lang="en-US" dirty="0"/>
              </a:p>
            </p:txBody>
          </p:sp>
        </p:grpSp>
      </p:grpSp>
      <p:sp>
        <p:nvSpPr>
          <p:cNvPr id="28" name="TextBox 862">
            <a:extLst>
              <a:ext uri="{FF2B5EF4-FFF2-40B4-BE49-F238E27FC236}">
                <a16:creationId xmlns:a16="http://schemas.microsoft.com/office/drawing/2014/main" id="{1FB82C0D-5026-4D3A-9B72-014103C493CD}"/>
              </a:ext>
            </a:extLst>
          </p:cNvPr>
          <p:cNvSpPr txBox="1"/>
          <p:nvPr/>
        </p:nvSpPr>
        <p:spPr>
          <a:xfrm>
            <a:off x="714150" y="1036349"/>
            <a:ext cx="5505160" cy="1911534"/>
          </a:xfrm>
          <a:prstGeom prst="rect">
            <a:avLst/>
          </a:prstGeom>
          <a:noFill/>
        </p:spPr>
        <p:txBody>
          <a:bodyPr/>
          <a:lstStyle>
            <a:defPPr>
              <a:defRPr lang="en-US"/>
            </a:defPPr>
            <a:lvl1pPr lvl="0" indent="0" algn="just" defTabSz="914400" eaLnBrk="0" fontAlgn="base" hangingPunct="0">
              <a:spcBef>
                <a:spcPct val="0"/>
              </a:spcBef>
              <a:spcAft>
                <a:spcPct val="0"/>
              </a:spcAft>
              <a:buClr>
                <a:prstClr val="black"/>
              </a:buClr>
              <a:buSzPct val="65000"/>
              <a:buFont typeface="Arial" panose="020B0604020202020204" pitchFamily="34" charset="0"/>
              <a:buNone/>
              <a:defRPr sz="1000" b="0">
                <a:solidFill>
                  <a:schemeClr val="tx1">
                    <a:lumMod val="75000"/>
                    <a:lumOff val="25000"/>
                  </a:schemeClr>
                </a:solidFill>
                <a:effectLst/>
                <a:latin typeface="Trebuchet MS" panose="020B0603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r>
              <a:rPr lang="en-US" dirty="0">
                <a:highlight>
                  <a:srgbClr val="FFFFFF"/>
                </a:highlight>
              </a:rPr>
              <a:t>In Q1 2023, arrivals from the Middle East amounted to 11.1 thousand and were only -7.0% less than their Q1 2019 counterparts, hence also bringing on a very small share increase (+0.1% points over Q1 2019). This quarter, the Middle East has the highest recovery rate out of all the regions, although it is much lower than its global recovery (+16% vs. Q1 2019, UNWTO). </a:t>
            </a:r>
            <a:r>
              <a:rPr lang="en-US" i="1" dirty="0">
                <a:highlight>
                  <a:srgbClr val="FFFFFF"/>
                </a:highlight>
              </a:rPr>
              <a:t>In year-on-year terms, the recovery is even more pronounced, with Q1 2023 amounting to +122.6% of Q1 2022 (the third highest year-on-year growth rate). </a:t>
            </a:r>
            <a:r>
              <a:rPr lang="en-US" dirty="0">
                <a:highlight>
                  <a:srgbClr val="FFFFFF"/>
                </a:highlight>
              </a:rPr>
              <a:t>These patterns are reminiscent of Q2-Q3 2022 when the Middle East showed the smallest declines over Q2-Q3 2019 but is very much unlike Q4 2022 Middle Eastern arrivals showed a -35.7% decline over Q4 2019. As per previous periods, arrivals from the Middle East are dominated by Israel with its 54.7% share. However, it’s the UAE, Iran, and Saudi Arabia which show the highest growth rates as well as the highest share gains this quarter (+36.3%, +29.9%, &amp; +26.6% vs. Q1 2019, and +1.1%, +2.6%, &amp; +4.3% points over Q1 2019).</a:t>
            </a:r>
          </a:p>
        </p:txBody>
      </p:sp>
      <p:sp>
        <p:nvSpPr>
          <p:cNvPr id="162" name="תיבת טקסט 161">
            <a:extLst>
              <a:ext uri="{FF2B5EF4-FFF2-40B4-BE49-F238E27FC236}">
                <a16:creationId xmlns:a16="http://schemas.microsoft.com/office/drawing/2014/main" id="{463169B9-6778-42BF-A6CA-12203C76C457}"/>
              </a:ext>
            </a:extLst>
          </p:cNvPr>
          <p:cNvSpPr txBox="1"/>
          <p:nvPr/>
        </p:nvSpPr>
        <p:spPr>
          <a:xfrm>
            <a:off x="702820" y="6528175"/>
            <a:ext cx="5504400" cy="246221"/>
          </a:xfrm>
          <a:prstGeom prst="rect">
            <a:avLst/>
          </a:prstGeom>
          <a:noFill/>
        </p:spPr>
        <p:txBody>
          <a:bodyPr wrap="square" rtlCol="1">
            <a:spAutoFit/>
          </a:bodyPr>
          <a:lstStyle>
            <a:defPPr>
              <a:defRPr lang="en-US"/>
            </a:defPPr>
            <a:lvl1pPr algn="ctr">
              <a:defRPr sz="1000" b="1">
                <a:solidFill>
                  <a:srgbClr val="404040"/>
                </a:solidFill>
                <a:latin typeface="Trebuchet MS" panose="020B0603020202020204" pitchFamily="34" charset="0"/>
              </a:defRPr>
            </a:lvl1pPr>
          </a:lstStyle>
          <a:p>
            <a:r>
              <a:rPr lang="en-US" dirty="0"/>
              <a:t>Middle East Tourist Arrivals by </a:t>
            </a:r>
            <a:r>
              <a:rPr lang="en-US" sz="1000" b="1" dirty="0">
                <a:solidFill>
                  <a:srgbClr val="404040"/>
                </a:solidFill>
              </a:rPr>
              <a:t>Top 10 Markets Q1 2023</a:t>
            </a:r>
            <a:endParaRPr lang="en-US" dirty="0"/>
          </a:p>
        </p:txBody>
      </p:sp>
      <p:sp>
        <p:nvSpPr>
          <p:cNvPr id="2" name="Rectangle 7">
            <a:extLst>
              <a:ext uri="{FF2B5EF4-FFF2-40B4-BE49-F238E27FC236}">
                <a16:creationId xmlns:a16="http://schemas.microsoft.com/office/drawing/2014/main" id="{073CA558-F879-D427-DCB7-89E2057C2AE7}"/>
              </a:ext>
            </a:extLst>
          </p:cNvPr>
          <p:cNvSpPr/>
          <p:nvPr/>
        </p:nvSpPr>
        <p:spPr>
          <a:xfrm>
            <a:off x="3609020" y="227475"/>
            <a:ext cx="2389470" cy="72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72000" rIns="36000" bIns="36000" rtlCol="0" anchor="ctr"/>
          <a:lstStyle/>
          <a:p>
            <a:pPr marL="0" marR="0" lvl="0" indent="0" algn="r" defTabSz="718444" rtl="0" eaLnBrk="1" fontAlgn="auto" latinLnBrk="0" hangingPunct="1">
              <a:lnSpc>
                <a:spcPct val="80000"/>
              </a:lnSpc>
              <a:spcBef>
                <a:spcPts val="0"/>
              </a:spcBef>
              <a:spcAft>
                <a:spcPts val="0"/>
              </a:spcAft>
              <a:buClrTx/>
              <a:buSzTx/>
              <a:buFontTx/>
              <a:buNone/>
              <a:tabLst/>
              <a:defRPr/>
            </a:pPr>
            <a:r>
              <a:rPr lang="en-ZA" sz="2400" dirty="0">
                <a:solidFill>
                  <a:srgbClr val="E3DED1">
                    <a:lumMod val="25000"/>
                  </a:srgbClr>
                </a:solidFill>
                <a:latin typeface="Source Sans Pro Black" panose="020B0803030403020204" pitchFamily="34" charset="0"/>
                <a:sym typeface="Wingdings" panose="05000000000000000000" pitchFamily="2" charset="2"/>
              </a:rPr>
              <a:t>11 K		-7.0%</a:t>
            </a:r>
            <a:endParaRPr kumimoji="0" lang="en-ZA" sz="2400" b="0" i="0" u="none" strike="noStrike" kern="1200" cap="none" spc="0" normalizeH="0" baseline="0" noProof="0" dirty="0">
              <a:ln>
                <a:noFill/>
              </a:ln>
              <a:solidFill>
                <a:srgbClr val="E3DED1">
                  <a:lumMod val="25000"/>
                </a:srgbClr>
              </a:solidFill>
              <a:effectLst/>
              <a:uLnTx/>
              <a:uFillTx/>
              <a:latin typeface="Source Sans Pro SemiBold" panose="020B0603030403020204" pitchFamily="34" charset="0"/>
            </a:endParaRPr>
          </a:p>
        </p:txBody>
      </p:sp>
      <p:sp>
        <p:nvSpPr>
          <p:cNvPr id="9" name="Isosceles Triangle 12">
            <a:extLst>
              <a:ext uri="{FF2B5EF4-FFF2-40B4-BE49-F238E27FC236}">
                <a16:creationId xmlns:a16="http://schemas.microsoft.com/office/drawing/2014/main" id="{E1B07DB2-7ECE-BABA-276A-F048B018D638}"/>
              </a:ext>
            </a:extLst>
          </p:cNvPr>
          <p:cNvSpPr/>
          <p:nvPr/>
        </p:nvSpPr>
        <p:spPr>
          <a:xfrm rot="10800000">
            <a:off x="6039290" y="550370"/>
            <a:ext cx="86085" cy="74211"/>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IN" sz="1414" b="0" i="0" u="none" strike="noStrike" kern="1200" cap="none" spc="0" normalizeH="0" baseline="0" noProof="0" dirty="0">
              <a:ln>
                <a:noFill/>
              </a:ln>
              <a:solidFill>
                <a:prstClr val="white"/>
              </a:solidFill>
              <a:effectLst/>
              <a:highlight>
                <a:srgbClr val="FFFF00"/>
              </a:highlight>
              <a:uLnTx/>
              <a:uFillTx/>
              <a:latin typeface="Calibri"/>
              <a:ea typeface="+mn-ea"/>
              <a:cs typeface="+mn-cs"/>
            </a:endParaRPr>
          </a:p>
        </p:txBody>
      </p:sp>
      <p:sp>
        <p:nvSpPr>
          <p:cNvPr id="4" name="תיבת טקסט 3">
            <a:extLst>
              <a:ext uri="{FF2B5EF4-FFF2-40B4-BE49-F238E27FC236}">
                <a16:creationId xmlns:a16="http://schemas.microsoft.com/office/drawing/2014/main" id="{95A4D8D0-03EC-2E46-4FC1-310C703F8F11}"/>
              </a:ext>
            </a:extLst>
          </p:cNvPr>
          <p:cNvSpPr txBox="1"/>
          <p:nvPr/>
        </p:nvSpPr>
        <p:spPr>
          <a:xfrm>
            <a:off x="4869160" y="701334"/>
            <a:ext cx="1378904" cy="246221"/>
          </a:xfrm>
          <a:prstGeom prst="rect">
            <a:avLst/>
          </a:prstGeom>
          <a:noFill/>
        </p:spPr>
        <p:txBody>
          <a:bodyPr/>
          <a:lstStyle>
            <a:defPPr>
              <a:defRPr lang="en-US"/>
            </a:defPPr>
            <a:lvl1pPr indent="0" algn="just" defTabSz="584310">
              <a:spcBef>
                <a:spcPts val="0"/>
              </a:spcBef>
              <a:spcAft>
                <a:spcPts val="0"/>
              </a:spcAft>
              <a:buSzPct val="125000"/>
              <a:buFont typeface="Arial" panose="020B0604020202020204" pitchFamily="34" charset="0"/>
              <a:buNone/>
              <a:defRPr sz="1000">
                <a:solidFill>
                  <a:schemeClr val="tx1">
                    <a:lumMod val="75000"/>
                    <a:lumOff val="25000"/>
                  </a:schemeClr>
                </a:solidFill>
                <a:effectLst/>
                <a:highlight>
                  <a:srgbClr val="FFFF00"/>
                </a:highlight>
                <a:latin typeface="Trebuchet MS" panose="020B0603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pPr algn="ctr"/>
            <a:r>
              <a:rPr lang="en-US" sz="800" dirty="0">
                <a:highlight>
                  <a:srgbClr val="FFFFFF"/>
                </a:highlight>
              </a:rPr>
              <a:t>Q1 2023 over Q1 2019</a:t>
            </a:r>
            <a:endParaRPr lang="he-IL" sz="800" dirty="0">
              <a:highlight>
                <a:srgbClr val="FFFFFF"/>
              </a:highlight>
            </a:endParaRPr>
          </a:p>
        </p:txBody>
      </p:sp>
      <p:sp>
        <p:nvSpPr>
          <p:cNvPr id="5" name="TextBox 76">
            <a:extLst>
              <a:ext uri="{FF2B5EF4-FFF2-40B4-BE49-F238E27FC236}">
                <a16:creationId xmlns:a16="http://schemas.microsoft.com/office/drawing/2014/main" id="{D58ECACE-2EC4-6EB3-4702-C428A36DB03E}"/>
              </a:ext>
            </a:extLst>
          </p:cNvPr>
          <p:cNvSpPr txBox="1"/>
          <p:nvPr/>
        </p:nvSpPr>
        <p:spPr>
          <a:xfrm>
            <a:off x="5415753" y="9585227"/>
            <a:ext cx="38472" cy="153888"/>
          </a:xfrm>
          <a:prstGeom prst="rect">
            <a:avLst/>
          </a:prstGeom>
          <a:noFill/>
          <a:ln>
            <a:noFill/>
          </a:ln>
        </p:spPr>
        <p:txBody>
          <a:bodyPr wrap="none" lIns="0" tIns="0" rIns="0" bIns="0" rtlCol="0" anchor="t">
            <a:spAutoFit/>
          </a:bodyPr>
          <a:lstStyle/>
          <a:p>
            <a:pPr algn="r"/>
            <a:r>
              <a:rPr lang="en-US" sz="1000" b="1" dirty="0">
                <a:solidFill>
                  <a:srgbClr val="404040"/>
                </a:solidFill>
                <a:highlight>
                  <a:srgbClr val="FFFF00"/>
                </a:highlight>
                <a:latin typeface="Trebuchet MS" panose="020B0603020202020204" pitchFamily="34" charset="0"/>
                <a:cs typeface="Arial" panose="020B0604020202020204" pitchFamily="34" charset="0"/>
              </a:rPr>
              <a:t> </a:t>
            </a:r>
            <a:endParaRPr lang="en-ZA" sz="1000" dirty="0">
              <a:solidFill>
                <a:srgbClr val="404040"/>
              </a:solidFill>
              <a:highlight>
                <a:srgbClr val="FFFF00"/>
              </a:highlight>
              <a:latin typeface="Trebuchet MS" panose="020B0603020202020204" pitchFamily="34" charset="0"/>
              <a:cs typeface="Arial" panose="020B0604020202020204" pitchFamily="34" charset="0"/>
            </a:endParaRPr>
          </a:p>
        </p:txBody>
      </p:sp>
      <p:sp>
        <p:nvSpPr>
          <p:cNvPr id="6" name="TextBox 76">
            <a:extLst>
              <a:ext uri="{FF2B5EF4-FFF2-40B4-BE49-F238E27FC236}">
                <a16:creationId xmlns:a16="http://schemas.microsoft.com/office/drawing/2014/main" id="{70FC052C-28D1-2813-CC8D-6001BD418085}"/>
              </a:ext>
            </a:extLst>
          </p:cNvPr>
          <p:cNvSpPr txBox="1"/>
          <p:nvPr/>
        </p:nvSpPr>
        <p:spPr>
          <a:xfrm>
            <a:off x="2257837" y="9585227"/>
            <a:ext cx="3196388"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611335992"/>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תמונה 9">
            <a:extLst>
              <a:ext uri="{FF2B5EF4-FFF2-40B4-BE49-F238E27FC236}">
                <a16:creationId xmlns:a16="http://schemas.microsoft.com/office/drawing/2014/main" id="{5FE794AE-AAE5-6211-3859-FEA4C7C98774}"/>
              </a:ext>
            </a:extLst>
          </p:cNvPr>
          <p:cNvPicPr>
            <a:picLocks noChangeAspect="1"/>
          </p:cNvPicPr>
          <p:nvPr/>
        </p:nvPicPr>
        <p:blipFill>
          <a:blip r:embed="rId3"/>
          <a:stretch>
            <a:fillRect/>
          </a:stretch>
        </p:blipFill>
        <p:spPr>
          <a:xfrm>
            <a:off x="863217" y="2188812"/>
            <a:ext cx="5400000" cy="3530498"/>
          </a:xfrm>
          <a:prstGeom prst="rect">
            <a:avLst/>
          </a:prstGeom>
        </p:spPr>
      </p:pic>
      <p:pic>
        <p:nvPicPr>
          <p:cNvPr id="8" name="תמונה 7">
            <a:extLst>
              <a:ext uri="{FF2B5EF4-FFF2-40B4-BE49-F238E27FC236}">
                <a16:creationId xmlns:a16="http://schemas.microsoft.com/office/drawing/2014/main" id="{C9577B12-F1E3-F9B3-85EF-5C3C6DB0D4F2}"/>
              </a:ext>
            </a:extLst>
          </p:cNvPr>
          <p:cNvPicPr>
            <a:picLocks noChangeAspect="1"/>
          </p:cNvPicPr>
          <p:nvPr/>
        </p:nvPicPr>
        <p:blipFill>
          <a:blip r:embed="rId4"/>
          <a:stretch>
            <a:fillRect/>
          </a:stretch>
        </p:blipFill>
        <p:spPr>
          <a:xfrm>
            <a:off x="863217" y="5808095"/>
            <a:ext cx="5400000" cy="3530498"/>
          </a:xfrm>
          <a:prstGeom prst="rect">
            <a:avLst/>
          </a:prstGeom>
        </p:spPr>
      </p:pic>
      <p:graphicFrame>
        <p:nvGraphicFramePr>
          <p:cNvPr id="4" name="Object 3" hidden="1">
            <a:extLst>
              <a:ext uri="{FF2B5EF4-FFF2-40B4-BE49-F238E27FC236}">
                <a16:creationId xmlns:a16="http://schemas.microsoft.com/office/drawing/2014/main" id="{8CD7EAD1-1DA7-4956-A986-80F6EDC6D345}"/>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359" imgH="360" progId="TCLayout.ActiveDocument.1">
                  <p:embed/>
                </p:oleObj>
              </mc:Choice>
              <mc:Fallback>
                <p:oleObj name="think-cell Slide" r:id="rId5" imgW="359" imgH="360" progId="TCLayout.ActiveDocument.1">
                  <p:embed/>
                  <p:pic>
                    <p:nvPicPr>
                      <p:cNvPr id="4" name="Object 3" hidden="1">
                        <a:extLst>
                          <a:ext uri="{FF2B5EF4-FFF2-40B4-BE49-F238E27FC236}">
                            <a16:creationId xmlns:a16="http://schemas.microsoft.com/office/drawing/2014/main" id="{8CD7EAD1-1DA7-4956-A986-80F6EDC6D345}"/>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grpSp>
        <p:nvGrpSpPr>
          <p:cNvPr id="341" name="Group 340">
            <a:extLst>
              <a:ext uri="{FF2B5EF4-FFF2-40B4-BE49-F238E27FC236}">
                <a16:creationId xmlns:a16="http://schemas.microsoft.com/office/drawing/2014/main" id="{D0E8AF54-C124-4416-A290-B52DF9B79F99}"/>
              </a:ext>
            </a:extLst>
          </p:cNvPr>
          <p:cNvGrpSpPr/>
          <p:nvPr/>
        </p:nvGrpSpPr>
        <p:grpSpPr>
          <a:xfrm rot="16200000">
            <a:off x="6081739" y="510671"/>
            <a:ext cx="1279411" cy="284187"/>
            <a:chOff x="-1768098" y="1682693"/>
            <a:chExt cx="10577544" cy="2349518"/>
          </a:xfrm>
        </p:grpSpPr>
        <p:sp>
          <p:nvSpPr>
            <p:cNvPr id="342" name="Freeform 5">
              <a:extLst>
                <a:ext uri="{FF2B5EF4-FFF2-40B4-BE49-F238E27FC236}">
                  <a16:creationId xmlns:a16="http://schemas.microsoft.com/office/drawing/2014/main" id="{7A7DA167-6D8A-401E-9FED-D658E3D8E1CD}"/>
                </a:ext>
              </a:extLst>
            </p:cNvPr>
            <p:cNvSpPr>
              <a:spLocks/>
            </p:cNvSpPr>
            <p:nvPr/>
          </p:nvSpPr>
          <p:spPr bwMode="auto">
            <a:xfrm>
              <a:off x="4837440" y="2043889"/>
              <a:ext cx="3972006" cy="1988322"/>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E3010F"/>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343" name="Freeform 5">
              <a:extLst>
                <a:ext uri="{FF2B5EF4-FFF2-40B4-BE49-F238E27FC236}">
                  <a16:creationId xmlns:a16="http://schemas.microsoft.com/office/drawing/2014/main" id="{E64815FD-BFF2-4424-A580-B03E722615A3}"/>
                </a:ext>
              </a:extLst>
            </p:cNvPr>
            <p:cNvSpPr>
              <a:spLocks/>
            </p:cNvSpPr>
            <p:nvPr/>
          </p:nvSpPr>
          <p:spPr bwMode="auto">
            <a:xfrm>
              <a:off x="3357940" y="1989081"/>
              <a:ext cx="4081463" cy="2043113"/>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344" name="Freeform 6">
              <a:extLst>
                <a:ext uri="{FF2B5EF4-FFF2-40B4-BE49-F238E27FC236}">
                  <a16:creationId xmlns:a16="http://schemas.microsoft.com/office/drawing/2014/main" id="{20CBBF24-1EA2-44BC-A20C-5CA74795C07D}"/>
                </a:ext>
              </a:extLst>
            </p:cNvPr>
            <p:cNvSpPr>
              <a:spLocks/>
            </p:cNvSpPr>
            <p:nvPr/>
          </p:nvSpPr>
          <p:spPr bwMode="auto">
            <a:xfrm>
              <a:off x="1652965" y="1822393"/>
              <a:ext cx="4418013" cy="2209800"/>
            </a:xfrm>
            <a:custGeom>
              <a:avLst/>
              <a:gdLst>
                <a:gd name="T0" fmla="*/ 1392 w 2783"/>
                <a:gd name="T1" fmla="*/ 0 h 1392"/>
                <a:gd name="T2" fmla="*/ 2783 w 2783"/>
                <a:gd name="T3" fmla="*/ 1392 h 1392"/>
                <a:gd name="T4" fmla="*/ 1983 w 2783"/>
                <a:gd name="T5" fmla="*/ 1392 h 1392"/>
                <a:gd name="T6" fmla="*/ 1392 w 2783"/>
                <a:gd name="T7" fmla="*/ 800 h 1392"/>
                <a:gd name="T8" fmla="*/ 800 w 2783"/>
                <a:gd name="T9" fmla="*/ 1392 h 1392"/>
                <a:gd name="T10" fmla="*/ 0 w 2783"/>
                <a:gd name="T11" fmla="*/ 1392 h 1392"/>
                <a:gd name="T12" fmla="*/ 1392 w 2783"/>
                <a:gd name="T13" fmla="*/ 0 h 1392"/>
                <a:gd name="T14" fmla="*/ 1392 w 2783"/>
                <a:gd name="T15" fmla="*/ 0 h 13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83" h="1392">
                  <a:moveTo>
                    <a:pt x="1392" y="0"/>
                  </a:moveTo>
                  <a:lnTo>
                    <a:pt x="2783" y="1392"/>
                  </a:lnTo>
                  <a:lnTo>
                    <a:pt x="1983" y="1392"/>
                  </a:lnTo>
                  <a:lnTo>
                    <a:pt x="1392" y="800"/>
                  </a:lnTo>
                  <a:lnTo>
                    <a:pt x="800" y="1392"/>
                  </a:lnTo>
                  <a:lnTo>
                    <a:pt x="0" y="1392"/>
                  </a:lnTo>
                  <a:lnTo>
                    <a:pt x="1392" y="0"/>
                  </a:lnTo>
                  <a:lnTo>
                    <a:pt x="1392" y="0"/>
                  </a:lnTo>
                  <a:close/>
                </a:path>
              </a:pathLst>
            </a:custGeom>
            <a:solidFill>
              <a:srgbClr val="07141A"/>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345" name="Freeform 7">
              <a:extLst>
                <a:ext uri="{FF2B5EF4-FFF2-40B4-BE49-F238E27FC236}">
                  <a16:creationId xmlns:a16="http://schemas.microsoft.com/office/drawing/2014/main" id="{706F07C8-1216-4103-A305-F247FFA2C058}"/>
                </a:ext>
              </a:extLst>
            </p:cNvPr>
            <p:cNvSpPr>
              <a:spLocks/>
            </p:cNvSpPr>
            <p:nvPr/>
          </p:nvSpPr>
          <p:spPr bwMode="auto">
            <a:xfrm>
              <a:off x="-45660" y="1741431"/>
              <a:ext cx="4578350" cy="2290763"/>
            </a:xfrm>
            <a:custGeom>
              <a:avLst/>
              <a:gdLst>
                <a:gd name="T0" fmla="*/ 1442 w 2884"/>
                <a:gd name="T1" fmla="*/ 0 h 1443"/>
                <a:gd name="T2" fmla="*/ 2884 w 2884"/>
                <a:gd name="T3" fmla="*/ 1443 h 1443"/>
                <a:gd name="T4" fmla="*/ 2055 w 2884"/>
                <a:gd name="T5" fmla="*/ 1443 h 1443"/>
                <a:gd name="T6" fmla="*/ 1442 w 2884"/>
                <a:gd name="T7" fmla="*/ 829 h 1443"/>
                <a:gd name="T8" fmla="*/ 829 w 2884"/>
                <a:gd name="T9" fmla="*/ 1443 h 1443"/>
                <a:gd name="T10" fmla="*/ 0 w 2884"/>
                <a:gd name="T11" fmla="*/ 1443 h 1443"/>
                <a:gd name="T12" fmla="*/ 1442 w 2884"/>
                <a:gd name="T13" fmla="*/ 0 h 1443"/>
                <a:gd name="T14" fmla="*/ 1442 w 2884"/>
                <a:gd name="T15" fmla="*/ 0 h 14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4" h="1443">
                  <a:moveTo>
                    <a:pt x="1442" y="0"/>
                  </a:moveTo>
                  <a:lnTo>
                    <a:pt x="2884" y="1443"/>
                  </a:lnTo>
                  <a:lnTo>
                    <a:pt x="2055" y="1443"/>
                  </a:lnTo>
                  <a:lnTo>
                    <a:pt x="1442" y="829"/>
                  </a:lnTo>
                  <a:lnTo>
                    <a:pt x="829" y="1443"/>
                  </a:lnTo>
                  <a:lnTo>
                    <a:pt x="0" y="1443"/>
                  </a:lnTo>
                  <a:lnTo>
                    <a:pt x="1442" y="0"/>
                  </a:lnTo>
                  <a:lnTo>
                    <a:pt x="1442" y="0"/>
                  </a:lnTo>
                  <a:close/>
                </a:path>
              </a:pathLst>
            </a:custGeom>
            <a:solidFill>
              <a:srgbClr val="008A3B"/>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346" name="Freeform 8">
              <a:extLst>
                <a:ext uri="{FF2B5EF4-FFF2-40B4-BE49-F238E27FC236}">
                  <a16:creationId xmlns:a16="http://schemas.microsoft.com/office/drawing/2014/main" id="{4D9376E3-11C7-4648-9A79-E9B1116C5831}"/>
                </a:ext>
              </a:extLst>
            </p:cNvPr>
            <p:cNvSpPr>
              <a:spLocks/>
            </p:cNvSpPr>
            <p:nvPr/>
          </p:nvSpPr>
          <p:spPr bwMode="auto">
            <a:xfrm>
              <a:off x="-1768098" y="1682693"/>
              <a:ext cx="4695825" cy="2349500"/>
            </a:xfrm>
            <a:custGeom>
              <a:avLst/>
              <a:gdLst>
                <a:gd name="T0" fmla="*/ 1479 w 2958"/>
                <a:gd name="T1" fmla="*/ 0 h 1480"/>
                <a:gd name="T2" fmla="*/ 2958 w 2958"/>
                <a:gd name="T3" fmla="*/ 1480 h 1480"/>
                <a:gd name="T4" fmla="*/ 2108 w 2958"/>
                <a:gd name="T5" fmla="*/ 1480 h 1480"/>
                <a:gd name="T6" fmla="*/ 1479 w 2958"/>
                <a:gd name="T7" fmla="*/ 851 h 1480"/>
                <a:gd name="T8" fmla="*/ 850 w 2958"/>
                <a:gd name="T9" fmla="*/ 1480 h 1480"/>
                <a:gd name="T10" fmla="*/ 0 w 2958"/>
                <a:gd name="T11" fmla="*/ 1480 h 1480"/>
                <a:gd name="T12" fmla="*/ 1479 w 2958"/>
                <a:gd name="T13" fmla="*/ 0 h 1480"/>
                <a:gd name="T14" fmla="*/ 1479 w 2958"/>
                <a:gd name="T15" fmla="*/ 0 h 14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58" h="1480">
                  <a:moveTo>
                    <a:pt x="1479" y="0"/>
                  </a:moveTo>
                  <a:lnTo>
                    <a:pt x="2958" y="1480"/>
                  </a:lnTo>
                  <a:lnTo>
                    <a:pt x="2108" y="1480"/>
                  </a:lnTo>
                  <a:lnTo>
                    <a:pt x="1479" y="851"/>
                  </a:lnTo>
                  <a:lnTo>
                    <a:pt x="850" y="1480"/>
                  </a:lnTo>
                  <a:lnTo>
                    <a:pt x="0" y="1480"/>
                  </a:lnTo>
                  <a:lnTo>
                    <a:pt x="1479" y="0"/>
                  </a:lnTo>
                  <a:lnTo>
                    <a:pt x="1479" y="0"/>
                  </a:lnTo>
                  <a:close/>
                </a:path>
              </a:pathLst>
            </a:custGeom>
            <a:solidFill>
              <a:srgbClr val="0D3C89"/>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grpSp>
      <p:sp>
        <p:nvSpPr>
          <p:cNvPr id="273" name="TextBox 862">
            <a:extLst>
              <a:ext uri="{FF2B5EF4-FFF2-40B4-BE49-F238E27FC236}">
                <a16:creationId xmlns:a16="http://schemas.microsoft.com/office/drawing/2014/main" id="{C803B474-17A6-49CD-BFE3-5CF50EF23D11}"/>
              </a:ext>
            </a:extLst>
          </p:cNvPr>
          <p:cNvSpPr txBox="1"/>
          <p:nvPr/>
        </p:nvSpPr>
        <p:spPr>
          <a:xfrm>
            <a:off x="714150" y="1262590"/>
            <a:ext cx="5505160" cy="777020"/>
          </a:xfrm>
          <a:prstGeom prst="rect">
            <a:avLst/>
          </a:prstGeom>
          <a:noFill/>
        </p:spPr>
        <p:txBody>
          <a:bodyPr/>
          <a:lstStyle>
            <a:defPPr>
              <a:defRPr lang="en-US"/>
            </a:defPPr>
            <a:lvl1pPr lvl="0" indent="0" algn="just" defTabSz="914400" eaLnBrk="0" fontAlgn="base" hangingPunct="0">
              <a:spcBef>
                <a:spcPct val="0"/>
              </a:spcBef>
              <a:spcAft>
                <a:spcPct val="0"/>
              </a:spcAft>
              <a:buClr>
                <a:prstClr val="black"/>
              </a:buClr>
              <a:buSzPct val="65000"/>
              <a:buFont typeface="Arial" panose="020B0604020202020204" pitchFamily="34" charset="0"/>
              <a:buNone/>
              <a:defRPr sz="1000" b="0">
                <a:solidFill>
                  <a:schemeClr val="tx1">
                    <a:lumMod val="75000"/>
                    <a:lumOff val="25000"/>
                  </a:schemeClr>
                </a:solidFill>
                <a:effectLst/>
                <a:latin typeface="Trebuchet MS" panose="020B0603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r>
              <a:rPr lang="en-US" dirty="0"/>
              <a:t>The distribution of international travellers arriving in SA continues to show the return of normalcy as travellers are increasingly more evenly distributed across the various age groups. This is so even more than evidenced in Q1 2022 and throughout 2022. Most clear though, is the continued reduction in 18-24 year-old travellers and the increase in 41-50 year-olds (-5.8% &amp; +4.6% points vs. Q1 2019). These were also evident throughout 2022.</a:t>
            </a:r>
          </a:p>
        </p:txBody>
      </p:sp>
      <p:sp>
        <p:nvSpPr>
          <p:cNvPr id="2" name="TextBox 76">
            <a:extLst>
              <a:ext uri="{FF2B5EF4-FFF2-40B4-BE49-F238E27FC236}">
                <a16:creationId xmlns:a16="http://schemas.microsoft.com/office/drawing/2014/main" id="{B3EF1005-BFDD-C2A6-73BA-E0246F6DD677}"/>
              </a:ext>
            </a:extLst>
          </p:cNvPr>
          <p:cNvSpPr txBox="1"/>
          <p:nvPr/>
        </p:nvSpPr>
        <p:spPr>
          <a:xfrm>
            <a:off x="5415753" y="9585227"/>
            <a:ext cx="38472" cy="153888"/>
          </a:xfrm>
          <a:prstGeom prst="rect">
            <a:avLst/>
          </a:prstGeom>
          <a:noFill/>
          <a:ln>
            <a:noFill/>
          </a:ln>
        </p:spPr>
        <p:txBody>
          <a:bodyPr wrap="none" lIns="0" tIns="0" rIns="0" bIns="0" rtlCol="0" anchor="t">
            <a:spAutoFit/>
          </a:bodyPr>
          <a:lstStyle/>
          <a:p>
            <a:pPr algn="r"/>
            <a:r>
              <a:rPr lang="en-US" sz="1000" b="1" dirty="0">
                <a:solidFill>
                  <a:srgbClr val="404040"/>
                </a:solidFill>
                <a:highlight>
                  <a:srgbClr val="FFFF00"/>
                </a:highlight>
                <a:latin typeface="Trebuchet MS" panose="020B0603020202020204" pitchFamily="34" charset="0"/>
                <a:cs typeface="Arial" panose="020B0604020202020204" pitchFamily="34" charset="0"/>
              </a:rPr>
              <a:t> </a:t>
            </a:r>
            <a:endParaRPr lang="en-ZA" sz="1000" dirty="0">
              <a:solidFill>
                <a:srgbClr val="404040"/>
              </a:solidFill>
              <a:highlight>
                <a:srgbClr val="FFFF00"/>
              </a:highlight>
              <a:latin typeface="Trebuchet MS" panose="020B0603020202020204" pitchFamily="34" charset="0"/>
              <a:cs typeface="Arial" panose="020B0604020202020204" pitchFamily="34" charset="0"/>
            </a:endParaRPr>
          </a:p>
        </p:txBody>
      </p:sp>
      <p:grpSp>
        <p:nvGrpSpPr>
          <p:cNvPr id="23" name="קבוצה 22">
            <a:extLst>
              <a:ext uri="{FF2B5EF4-FFF2-40B4-BE49-F238E27FC236}">
                <a16:creationId xmlns:a16="http://schemas.microsoft.com/office/drawing/2014/main" id="{03624122-3D70-233D-26BC-128B1D825D35}"/>
              </a:ext>
            </a:extLst>
          </p:cNvPr>
          <p:cNvGrpSpPr/>
          <p:nvPr/>
        </p:nvGrpSpPr>
        <p:grpSpPr>
          <a:xfrm>
            <a:off x="677491" y="478769"/>
            <a:ext cx="3896978" cy="765283"/>
            <a:chOff x="677491" y="478769"/>
            <a:chExt cx="3896978" cy="765283"/>
          </a:xfrm>
        </p:grpSpPr>
        <p:sp>
          <p:nvSpPr>
            <p:cNvPr id="25" name="Freeform: Shape 32">
              <a:extLst>
                <a:ext uri="{FF2B5EF4-FFF2-40B4-BE49-F238E27FC236}">
                  <a16:creationId xmlns:a16="http://schemas.microsoft.com/office/drawing/2014/main" id="{F16D7D56-CB0E-A726-9AF4-82A45A47BC81}"/>
                </a:ext>
              </a:extLst>
            </p:cNvPr>
            <p:cNvSpPr>
              <a:spLocks/>
            </p:cNvSpPr>
            <p:nvPr/>
          </p:nvSpPr>
          <p:spPr bwMode="auto">
            <a:xfrm>
              <a:off x="2306842" y="637577"/>
              <a:ext cx="2267627" cy="450167"/>
            </a:xfrm>
            <a:custGeom>
              <a:avLst/>
              <a:gdLst>
                <a:gd name="connsiteX0" fmla="*/ 0 w 3333886"/>
                <a:gd name="connsiteY0" fmla="*/ 0 h 661839"/>
                <a:gd name="connsiteX1" fmla="*/ 756515 w 3333886"/>
                <a:gd name="connsiteY1" fmla="*/ 0 h 661839"/>
                <a:gd name="connsiteX2" fmla="*/ 2045201 w 3333886"/>
                <a:gd name="connsiteY2" fmla="*/ 0 h 661839"/>
                <a:gd name="connsiteX3" fmla="*/ 2846065 w 3333886"/>
                <a:gd name="connsiteY3" fmla="*/ 0 h 661839"/>
                <a:gd name="connsiteX4" fmla="*/ 2846065 w 3333886"/>
                <a:gd name="connsiteY4" fmla="*/ 1 h 661839"/>
                <a:gd name="connsiteX5" fmla="*/ 2859576 w 3333886"/>
                <a:gd name="connsiteY5" fmla="*/ 1 h 661839"/>
                <a:gd name="connsiteX6" fmla="*/ 2918646 w 3333886"/>
                <a:gd name="connsiteY6" fmla="*/ 1 h 661839"/>
                <a:gd name="connsiteX7" fmla="*/ 2941316 w 3333886"/>
                <a:gd name="connsiteY7" fmla="*/ 1 h 661839"/>
                <a:gd name="connsiteX8" fmla="*/ 2978722 w 3333886"/>
                <a:gd name="connsiteY8" fmla="*/ 1 h 661839"/>
                <a:gd name="connsiteX9" fmla="*/ 3058665 w 3333886"/>
                <a:gd name="connsiteY9" fmla="*/ 1 h 661839"/>
                <a:gd name="connsiteX10" fmla="*/ 3159318 w 3333886"/>
                <a:gd name="connsiteY10" fmla="*/ 47275 h 661839"/>
                <a:gd name="connsiteX11" fmla="*/ 3165608 w 3333886"/>
                <a:gd name="connsiteY11" fmla="*/ 53578 h 661839"/>
                <a:gd name="connsiteX12" fmla="*/ 3310296 w 3333886"/>
                <a:gd name="connsiteY12" fmla="*/ 252130 h 661839"/>
                <a:gd name="connsiteX13" fmla="*/ 3310296 w 3333886"/>
                <a:gd name="connsiteY13" fmla="*/ 409710 h 661839"/>
                <a:gd name="connsiteX14" fmla="*/ 3165608 w 3333886"/>
                <a:gd name="connsiteY14" fmla="*/ 608262 h 661839"/>
                <a:gd name="connsiteX15" fmla="*/ 3058665 w 3333886"/>
                <a:gd name="connsiteY15" fmla="*/ 661839 h 661839"/>
                <a:gd name="connsiteX16" fmla="*/ 2678073 w 3333886"/>
                <a:gd name="connsiteY16" fmla="*/ 661839 h 661839"/>
                <a:gd name="connsiteX17" fmla="*/ 2678743 w 3333886"/>
                <a:gd name="connsiteY17" fmla="*/ 660851 h 661839"/>
                <a:gd name="connsiteX18" fmla="*/ 756515 w 3333886"/>
                <a:gd name="connsiteY18" fmla="*/ 660851 h 661839"/>
                <a:gd name="connsiteX19" fmla="*/ 756515 w 3333886"/>
                <a:gd name="connsiteY19" fmla="*/ 660058 h 661839"/>
                <a:gd name="connsiteX20" fmla="*/ 0 w 3333886"/>
                <a:gd name="connsiteY20" fmla="*/ 660058 h 661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33886" h="661839">
                  <a:moveTo>
                    <a:pt x="0" y="0"/>
                  </a:moveTo>
                  <a:lnTo>
                    <a:pt x="756515" y="0"/>
                  </a:lnTo>
                  <a:lnTo>
                    <a:pt x="2045201" y="0"/>
                  </a:lnTo>
                  <a:lnTo>
                    <a:pt x="2846065" y="0"/>
                  </a:lnTo>
                  <a:lnTo>
                    <a:pt x="2846065" y="1"/>
                  </a:lnTo>
                  <a:lnTo>
                    <a:pt x="2859576" y="1"/>
                  </a:lnTo>
                  <a:cubicBezTo>
                    <a:pt x="2873944" y="1"/>
                    <a:pt x="2893102" y="1"/>
                    <a:pt x="2918646" y="1"/>
                  </a:cubicBezTo>
                  <a:lnTo>
                    <a:pt x="2941316" y="1"/>
                  </a:lnTo>
                  <a:lnTo>
                    <a:pt x="2978722" y="1"/>
                  </a:lnTo>
                  <a:cubicBezTo>
                    <a:pt x="3001901" y="1"/>
                    <a:pt x="3028391" y="1"/>
                    <a:pt x="3058665" y="1"/>
                  </a:cubicBezTo>
                  <a:cubicBezTo>
                    <a:pt x="3099555" y="1"/>
                    <a:pt x="3134154" y="15759"/>
                    <a:pt x="3159318" y="47275"/>
                  </a:cubicBezTo>
                  <a:cubicBezTo>
                    <a:pt x="3162463" y="50427"/>
                    <a:pt x="3162463" y="50427"/>
                    <a:pt x="3165608" y="53578"/>
                  </a:cubicBezTo>
                  <a:cubicBezTo>
                    <a:pt x="3165608" y="53578"/>
                    <a:pt x="3165608" y="53578"/>
                    <a:pt x="3310296" y="252130"/>
                  </a:cubicBezTo>
                  <a:cubicBezTo>
                    <a:pt x="3341750" y="299404"/>
                    <a:pt x="3341750" y="362436"/>
                    <a:pt x="3310296" y="409710"/>
                  </a:cubicBezTo>
                  <a:cubicBezTo>
                    <a:pt x="3310296" y="409710"/>
                    <a:pt x="3310296" y="409710"/>
                    <a:pt x="3165608" y="608262"/>
                  </a:cubicBezTo>
                  <a:cubicBezTo>
                    <a:pt x="3140445" y="639778"/>
                    <a:pt x="3099555" y="661839"/>
                    <a:pt x="3058665" y="661839"/>
                  </a:cubicBezTo>
                  <a:cubicBezTo>
                    <a:pt x="3058665" y="661839"/>
                    <a:pt x="3058665" y="661839"/>
                    <a:pt x="2678073" y="661839"/>
                  </a:cubicBezTo>
                  <a:lnTo>
                    <a:pt x="2678743" y="660851"/>
                  </a:lnTo>
                  <a:lnTo>
                    <a:pt x="756515" y="660851"/>
                  </a:lnTo>
                  <a:lnTo>
                    <a:pt x="756515" y="660058"/>
                  </a:lnTo>
                  <a:lnTo>
                    <a:pt x="0" y="660058"/>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noAutofit/>
            </a:bodyPr>
            <a:lstStyle/>
            <a:p>
              <a:endParaRPr lang="en-IN" dirty="0">
                <a:highlight>
                  <a:srgbClr val="FFFF00"/>
                </a:highlight>
              </a:endParaRPr>
            </a:p>
          </p:txBody>
        </p:sp>
        <p:sp>
          <p:nvSpPr>
            <p:cNvPr id="26" name="Rectangle: Rounded Corners 48">
              <a:extLst>
                <a:ext uri="{FF2B5EF4-FFF2-40B4-BE49-F238E27FC236}">
                  <a16:creationId xmlns:a16="http://schemas.microsoft.com/office/drawing/2014/main" id="{933B42FE-5F32-2FD7-7152-971BFFEA056E}"/>
                </a:ext>
              </a:extLst>
            </p:cNvPr>
            <p:cNvSpPr/>
            <p:nvPr/>
          </p:nvSpPr>
          <p:spPr>
            <a:xfrm>
              <a:off x="3777523" y="733747"/>
              <a:ext cx="642837" cy="261574"/>
            </a:xfrm>
            <a:prstGeom prst="roundRect">
              <a:avLst>
                <a:gd name="adj" fmla="val 50000"/>
              </a:avLst>
            </a:prstGeom>
            <a:solidFill>
              <a:schemeClr val="tx1">
                <a:lumMod val="75000"/>
                <a:lumOff val="25000"/>
              </a:schemeClr>
            </a:solidFill>
            <a:ln w="9525">
              <a:solidFill>
                <a:schemeClr val="tx2">
                  <a:lumMod val="50000"/>
                  <a:lumOff val="50000"/>
                </a:schemeClr>
              </a:solidFill>
              <a:round/>
              <a:headEnd/>
              <a:tailEnd/>
            </a:ln>
          </p:spPr>
          <p:txBody>
            <a:bodyPr vert="horz" wrap="square" lIns="91440" tIns="45720" rIns="91440" bIns="45720" numCol="1" anchor="t" anchorCtr="0" compatLnSpc="1">
              <a:prstTxWarp prst="textNoShape">
                <a:avLst/>
              </a:prstTxWarp>
              <a:noAutofit/>
            </a:bodyPr>
            <a:lstStyle/>
            <a:p>
              <a:endParaRPr lang="en-US" dirty="0">
                <a:highlight>
                  <a:srgbClr val="FFFF00"/>
                </a:highlight>
              </a:endParaRPr>
            </a:p>
          </p:txBody>
        </p:sp>
        <p:sp>
          <p:nvSpPr>
            <p:cNvPr id="27" name="Rectangle 49">
              <a:extLst>
                <a:ext uri="{FF2B5EF4-FFF2-40B4-BE49-F238E27FC236}">
                  <a16:creationId xmlns:a16="http://schemas.microsoft.com/office/drawing/2014/main" id="{5B083183-1DBB-1004-4A0E-EE6D54D62478}"/>
                </a:ext>
              </a:extLst>
            </p:cNvPr>
            <p:cNvSpPr/>
            <p:nvPr/>
          </p:nvSpPr>
          <p:spPr>
            <a:xfrm>
              <a:off x="3894575" y="764094"/>
              <a:ext cx="349455" cy="184666"/>
            </a:xfrm>
            <a:prstGeom prst="rect">
              <a:avLst/>
            </a:prstGeom>
          </p:spPr>
          <p:txBody>
            <a:bodyPr wrap="none" lIns="0" tIns="0" rIns="0" bIns="0" anchor="ctr">
              <a:spAutoFit/>
            </a:bodyPr>
            <a:lstStyle/>
            <a:p>
              <a:pPr algn="ctr"/>
              <a:r>
                <a:rPr lang="en-IN" sz="1200" dirty="0">
                  <a:solidFill>
                    <a:schemeClr val="bg1"/>
                  </a:solidFill>
                  <a:latin typeface="Bebas Neue Bold" panose="020B0606020202050201" pitchFamily="34" charset="0"/>
                </a:rPr>
                <a:t>-21.5%</a:t>
              </a:r>
            </a:p>
          </p:txBody>
        </p:sp>
        <p:sp>
          <p:nvSpPr>
            <p:cNvPr id="28" name="Isosceles Triangle 50">
              <a:extLst>
                <a:ext uri="{FF2B5EF4-FFF2-40B4-BE49-F238E27FC236}">
                  <a16:creationId xmlns:a16="http://schemas.microsoft.com/office/drawing/2014/main" id="{C3E04199-50E3-FFD4-6760-DFFA3D46B020}"/>
                </a:ext>
              </a:extLst>
            </p:cNvPr>
            <p:cNvSpPr/>
            <p:nvPr/>
          </p:nvSpPr>
          <p:spPr>
            <a:xfrm rot="10800000">
              <a:off x="4263399" y="816169"/>
              <a:ext cx="84254" cy="80515"/>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highlight>
                  <a:srgbClr val="FFFF00"/>
                </a:highlight>
              </a:endParaRPr>
            </a:p>
          </p:txBody>
        </p:sp>
        <p:sp>
          <p:nvSpPr>
            <p:cNvPr id="29" name="Freeform 6">
              <a:extLst>
                <a:ext uri="{FF2B5EF4-FFF2-40B4-BE49-F238E27FC236}">
                  <a16:creationId xmlns:a16="http://schemas.microsoft.com/office/drawing/2014/main" id="{91A759F5-7F1F-D2B6-6703-23374D1D8BAE}"/>
                </a:ext>
              </a:extLst>
            </p:cNvPr>
            <p:cNvSpPr>
              <a:spLocks/>
            </p:cNvSpPr>
            <p:nvPr/>
          </p:nvSpPr>
          <p:spPr bwMode="auto">
            <a:xfrm>
              <a:off x="677491" y="548795"/>
              <a:ext cx="1170432" cy="626482"/>
            </a:xfrm>
            <a:custGeom>
              <a:avLst/>
              <a:gdLst>
                <a:gd name="T0" fmla="*/ 470 w 546"/>
                <a:gd name="T1" fmla="*/ 146 h 292"/>
                <a:gd name="T2" fmla="*/ 491 w 546"/>
                <a:gd name="T3" fmla="*/ 62 h 292"/>
                <a:gd name="T4" fmla="*/ 546 w 546"/>
                <a:gd name="T5" fmla="*/ 0 h 292"/>
                <a:gd name="T6" fmla="*/ 106 w 546"/>
                <a:gd name="T7" fmla="*/ 0 h 292"/>
                <a:gd name="T8" fmla="*/ 106 w 546"/>
                <a:gd name="T9" fmla="*/ 0 h 292"/>
                <a:gd name="T10" fmla="*/ 106 w 546"/>
                <a:gd name="T11" fmla="*/ 0 h 292"/>
                <a:gd name="T12" fmla="*/ 106 w 546"/>
                <a:gd name="T13" fmla="*/ 0 h 292"/>
                <a:gd name="T14" fmla="*/ 106 w 546"/>
                <a:gd name="T15" fmla="*/ 0 h 292"/>
                <a:gd name="T16" fmla="*/ 106 w 546"/>
                <a:gd name="T17" fmla="*/ 0 h 292"/>
                <a:gd name="T18" fmla="*/ 106 w 546"/>
                <a:gd name="T19" fmla="*/ 0 h 292"/>
                <a:gd name="T20" fmla="*/ 105 w 546"/>
                <a:gd name="T21" fmla="*/ 0 h 292"/>
                <a:gd name="T22" fmla="*/ 105 w 546"/>
                <a:gd name="T23" fmla="*/ 0 h 292"/>
                <a:gd name="T24" fmla="*/ 105 w 546"/>
                <a:gd name="T25" fmla="*/ 0 h 292"/>
                <a:gd name="T26" fmla="*/ 105 w 546"/>
                <a:gd name="T27" fmla="*/ 0 h 292"/>
                <a:gd name="T28" fmla="*/ 105 w 546"/>
                <a:gd name="T29" fmla="*/ 0 h 292"/>
                <a:gd name="T30" fmla="*/ 105 w 546"/>
                <a:gd name="T31" fmla="*/ 0 h 292"/>
                <a:gd name="T32" fmla="*/ 105 w 546"/>
                <a:gd name="T33" fmla="*/ 0 h 292"/>
                <a:gd name="T34" fmla="*/ 105 w 546"/>
                <a:gd name="T35" fmla="*/ 0 h 292"/>
                <a:gd name="T36" fmla="*/ 105 w 546"/>
                <a:gd name="T37" fmla="*/ 0 h 292"/>
                <a:gd name="T38" fmla="*/ 105 w 546"/>
                <a:gd name="T39" fmla="*/ 0 h 292"/>
                <a:gd name="T40" fmla="*/ 105 w 546"/>
                <a:gd name="T41" fmla="*/ 0 h 292"/>
                <a:gd name="T42" fmla="*/ 104 w 546"/>
                <a:gd name="T43" fmla="*/ 0 h 292"/>
                <a:gd name="T44" fmla="*/ 104 w 546"/>
                <a:gd name="T45" fmla="*/ 0 h 292"/>
                <a:gd name="T46" fmla="*/ 104 w 546"/>
                <a:gd name="T47" fmla="*/ 0 h 292"/>
                <a:gd name="T48" fmla="*/ 104 w 546"/>
                <a:gd name="T49" fmla="*/ 0 h 292"/>
                <a:gd name="T50" fmla="*/ 104 w 546"/>
                <a:gd name="T51" fmla="*/ 0 h 292"/>
                <a:gd name="T52" fmla="*/ 104 w 546"/>
                <a:gd name="T53" fmla="*/ 0 h 292"/>
                <a:gd name="T54" fmla="*/ 104 w 546"/>
                <a:gd name="T55" fmla="*/ 0 h 292"/>
                <a:gd name="T56" fmla="*/ 104 w 546"/>
                <a:gd name="T57" fmla="*/ 0 h 292"/>
                <a:gd name="T58" fmla="*/ 104 w 546"/>
                <a:gd name="T59" fmla="*/ 0 h 292"/>
                <a:gd name="T60" fmla="*/ 104 w 546"/>
                <a:gd name="T61" fmla="*/ 0 h 292"/>
                <a:gd name="T62" fmla="*/ 104 w 546"/>
                <a:gd name="T63" fmla="*/ 0 h 292"/>
                <a:gd name="T64" fmla="*/ 104 w 546"/>
                <a:gd name="T65" fmla="*/ 0 h 292"/>
                <a:gd name="T66" fmla="*/ 103 w 546"/>
                <a:gd name="T67" fmla="*/ 0 h 292"/>
                <a:gd name="T68" fmla="*/ 103 w 546"/>
                <a:gd name="T69" fmla="*/ 0 h 292"/>
                <a:gd name="T70" fmla="*/ 103 w 546"/>
                <a:gd name="T71" fmla="*/ 0 h 292"/>
                <a:gd name="T72" fmla="*/ 103 w 546"/>
                <a:gd name="T73" fmla="*/ 0 h 292"/>
                <a:gd name="T74" fmla="*/ 96 w 546"/>
                <a:gd name="T75" fmla="*/ 0 h 292"/>
                <a:gd name="T76" fmla="*/ 94 w 546"/>
                <a:gd name="T77" fmla="*/ 0 h 292"/>
                <a:gd name="T78" fmla="*/ 89 w 546"/>
                <a:gd name="T79" fmla="*/ 1 h 292"/>
                <a:gd name="T80" fmla="*/ 88 w 546"/>
                <a:gd name="T81" fmla="*/ 1 h 292"/>
                <a:gd name="T82" fmla="*/ 81 w 546"/>
                <a:gd name="T83" fmla="*/ 3 h 292"/>
                <a:gd name="T84" fmla="*/ 80 w 546"/>
                <a:gd name="T85" fmla="*/ 3 h 292"/>
                <a:gd name="T86" fmla="*/ 74 w 546"/>
                <a:gd name="T87" fmla="*/ 5 h 292"/>
                <a:gd name="T88" fmla="*/ 73 w 546"/>
                <a:gd name="T89" fmla="*/ 5 h 292"/>
                <a:gd name="T90" fmla="*/ 67 w 546"/>
                <a:gd name="T91" fmla="*/ 7 h 292"/>
                <a:gd name="T92" fmla="*/ 66 w 546"/>
                <a:gd name="T93" fmla="*/ 8 h 292"/>
                <a:gd name="T94" fmla="*/ 60 w 546"/>
                <a:gd name="T95" fmla="*/ 10 h 292"/>
                <a:gd name="T96" fmla="*/ 59 w 546"/>
                <a:gd name="T97" fmla="*/ 11 h 292"/>
                <a:gd name="T98" fmla="*/ 53 w 546"/>
                <a:gd name="T99" fmla="*/ 14 h 292"/>
                <a:gd name="T100" fmla="*/ 53 w 546"/>
                <a:gd name="T101" fmla="*/ 14 h 292"/>
                <a:gd name="T102" fmla="*/ 48 w 546"/>
                <a:gd name="T103" fmla="*/ 17 h 292"/>
                <a:gd name="T104" fmla="*/ 47 w 546"/>
                <a:gd name="T105" fmla="*/ 18 h 292"/>
                <a:gd name="T106" fmla="*/ 36 w 546"/>
                <a:gd name="T107" fmla="*/ 26 h 292"/>
                <a:gd name="T108" fmla="*/ 35 w 546"/>
                <a:gd name="T109" fmla="*/ 27 h 292"/>
                <a:gd name="T110" fmla="*/ 26 w 546"/>
                <a:gd name="T111" fmla="*/ 37 h 292"/>
                <a:gd name="T112" fmla="*/ 25 w 546"/>
                <a:gd name="T113" fmla="*/ 37 h 292"/>
                <a:gd name="T114" fmla="*/ 0 w 546"/>
                <a:gd name="T115" fmla="*/ 106 h 292"/>
                <a:gd name="T116" fmla="*/ 0 w 546"/>
                <a:gd name="T117" fmla="*/ 186 h 292"/>
                <a:gd name="T118" fmla="*/ 106 w 546"/>
                <a:gd name="T119" fmla="*/ 292 h 292"/>
                <a:gd name="T120" fmla="*/ 544 w 546"/>
                <a:gd name="T121" fmla="*/ 292 h 292"/>
                <a:gd name="T122" fmla="*/ 542 w 546"/>
                <a:gd name="T123" fmla="*/ 289 h 292"/>
                <a:gd name="T124" fmla="*/ 470 w 546"/>
                <a:gd name="T125" fmla="*/ 146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6" h="292">
                  <a:moveTo>
                    <a:pt x="470" y="146"/>
                  </a:moveTo>
                  <a:cubicBezTo>
                    <a:pt x="470" y="115"/>
                    <a:pt x="477" y="87"/>
                    <a:pt x="491" y="62"/>
                  </a:cubicBezTo>
                  <a:cubicBezTo>
                    <a:pt x="504" y="37"/>
                    <a:pt x="523" y="16"/>
                    <a:pt x="54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3" y="0"/>
                    <a:pt x="103" y="0"/>
                  </a:cubicBezTo>
                  <a:cubicBezTo>
                    <a:pt x="103" y="0"/>
                    <a:pt x="103" y="0"/>
                    <a:pt x="103" y="0"/>
                  </a:cubicBezTo>
                  <a:cubicBezTo>
                    <a:pt x="103" y="0"/>
                    <a:pt x="103" y="0"/>
                    <a:pt x="103" y="0"/>
                  </a:cubicBezTo>
                  <a:cubicBezTo>
                    <a:pt x="103" y="0"/>
                    <a:pt x="103" y="0"/>
                    <a:pt x="103" y="0"/>
                  </a:cubicBezTo>
                  <a:cubicBezTo>
                    <a:pt x="101" y="0"/>
                    <a:pt x="98" y="0"/>
                    <a:pt x="96" y="0"/>
                  </a:cubicBezTo>
                  <a:cubicBezTo>
                    <a:pt x="96" y="0"/>
                    <a:pt x="95" y="0"/>
                    <a:pt x="94" y="0"/>
                  </a:cubicBezTo>
                  <a:cubicBezTo>
                    <a:pt x="92" y="1"/>
                    <a:pt x="90" y="1"/>
                    <a:pt x="89" y="1"/>
                  </a:cubicBezTo>
                  <a:cubicBezTo>
                    <a:pt x="88" y="1"/>
                    <a:pt x="88" y="1"/>
                    <a:pt x="88" y="1"/>
                  </a:cubicBezTo>
                  <a:cubicBezTo>
                    <a:pt x="85" y="2"/>
                    <a:pt x="83" y="2"/>
                    <a:pt x="81" y="3"/>
                  </a:cubicBezTo>
                  <a:cubicBezTo>
                    <a:pt x="81" y="3"/>
                    <a:pt x="80" y="3"/>
                    <a:pt x="80" y="3"/>
                  </a:cubicBezTo>
                  <a:cubicBezTo>
                    <a:pt x="78" y="4"/>
                    <a:pt x="76" y="4"/>
                    <a:pt x="74" y="5"/>
                  </a:cubicBezTo>
                  <a:cubicBezTo>
                    <a:pt x="74" y="5"/>
                    <a:pt x="73" y="5"/>
                    <a:pt x="73" y="5"/>
                  </a:cubicBezTo>
                  <a:cubicBezTo>
                    <a:pt x="71" y="6"/>
                    <a:pt x="69" y="6"/>
                    <a:pt x="67" y="7"/>
                  </a:cubicBezTo>
                  <a:cubicBezTo>
                    <a:pt x="66" y="7"/>
                    <a:pt x="66" y="8"/>
                    <a:pt x="66" y="8"/>
                  </a:cubicBezTo>
                  <a:cubicBezTo>
                    <a:pt x="64" y="8"/>
                    <a:pt x="62" y="9"/>
                    <a:pt x="60" y="10"/>
                  </a:cubicBezTo>
                  <a:cubicBezTo>
                    <a:pt x="60" y="10"/>
                    <a:pt x="60" y="10"/>
                    <a:pt x="59" y="11"/>
                  </a:cubicBezTo>
                  <a:cubicBezTo>
                    <a:pt x="57" y="12"/>
                    <a:pt x="55" y="13"/>
                    <a:pt x="53" y="14"/>
                  </a:cubicBezTo>
                  <a:cubicBezTo>
                    <a:pt x="53" y="14"/>
                    <a:pt x="53" y="14"/>
                    <a:pt x="53" y="14"/>
                  </a:cubicBezTo>
                  <a:cubicBezTo>
                    <a:pt x="51" y="15"/>
                    <a:pt x="49" y="16"/>
                    <a:pt x="48" y="17"/>
                  </a:cubicBezTo>
                  <a:cubicBezTo>
                    <a:pt x="47" y="18"/>
                    <a:pt x="47" y="18"/>
                    <a:pt x="47" y="18"/>
                  </a:cubicBezTo>
                  <a:cubicBezTo>
                    <a:pt x="43" y="21"/>
                    <a:pt x="39" y="23"/>
                    <a:pt x="36" y="26"/>
                  </a:cubicBezTo>
                  <a:cubicBezTo>
                    <a:pt x="36" y="27"/>
                    <a:pt x="36" y="27"/>
                    <a:pt x="35" y="27"/>
                  </a:cubicBezTo>
                  <a:cubicBezTo>
                    <a:pt x="32" y="30"/>
                    <a:pt x="29" y="33"/>
                    <a:pt x="26" y="37"/>
                  </a:cubicBezTo>
                  <a:cubicBezTo>
                    <a:pt x="25" y="37"/>
                    <a:pt x="25" y="37"/>
                    <a:pt x="25" y="37"/>
                  </a:cubicBezTo>
                  <a:cubicBezTo>
                    <a:pt x="10" y="56"/>
                    <a:pt x="0" y="79"/>
                    <a:pt x="0" y="106"/>
                  </a:cubicBezTo>
                  <a:cubicBezTo>
                    <a:pt x="0" y="186"/>
                    <a:pt x="0" y="186"/>
                    <a:pt x="0" y="186"/>
                  </a:cubicBezTo>
                  <a:cubicBezTo>
                    <a:pt x="0" y="244"/>
                    <a:pt x="48" y="292"/>
                    <a:pt x="106" y="292"/>
                  </a:cubicBezTo>
                  <a:cubicBezTo>
                    <a:pt x="544" y="292"/>
                    <a:pt x="544" y="292"/>
                    <a:pt x="544" y="292"/>
                  </a:cubicBezTo>
                  <a:cubicBezTo>
                    <a:pt x="543" y="291"/>
                    <a:pt x="542" y="290"/>
                    <a:pt x="542" y="289"/>
                  </a:cubicBezTo>
                  <a:cubicBezTo>
                    <a:pt x="498" y="256"/>
                    <a:pt x="470" y="204"/>
                    <a:pt x="470" y="146"/>
                  </a:cubicBez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30" name="Freeform: Shape 52">
              <a:extLst>
                <a:ext uri="{FF2B5EF4-FFF2-40B4-BE49-F238E27FC236}">
                  <a16:creationId xmlns:a16="http://schemas.microsoft.com/office/drawing/2014/main" id="{79585FA7-0F95-9E1B-BE44-3AE1527B6191}"/>
                </a:ext>
              </a:extLst>
            </p:cNvPr>
            <p:cNvSpPr>
              <a:spLocks/>
            </p:cNvSpPr>
            <p:nvPr/>
          </p:nvSpPr>
          <p:spPr bwMode="auto">
            <a:xfrm>
              <a:off x="2390623" y="679850"/>
              <a:ext cx="1358584" cy="363491"/>
            </a:xfrm>
            <a:custGeom>
              <a:avLst/>
              <a:gdLst>
                <a:gd name="connsiteX0" fmla="*/ 0 w 1997402"/>
                <a:gd name="connsiteY0" fmla="*/ 0 h 534408"/>
                <a:gd name="connsiteX1" fmla="*/ 1591548 w 1997402"/>
                <a:gd name="connsiteY1" fmla="*/ 0 h 534408"/>
                <a:gd name="connsiteX2" fmla="*/ 1591548 w 1997402"/>
                <a:gd name="connsiteY2" fmla="*/ 356 h 534408"/>
                <a:gd name="connsiteX3" fmla="*/ 1784986 w 1997402"/>
                <a:gd name="connsiteY3" fmla="*/ 356 h 534408"/>
                <a:gd name="connsiteX4" fmla="*/ 1841638 w 1997402"/>
                <a:gd name="connsiteY4" fmla="*/ 28773 h 534408"/>
                <a:gd name="connsiteX5" fmla="*/ 1983239 w 1997402"/>
                <a:gd name="connsiteY5" fmla="*/ 227478 h 534408"/>
                <a:gd name="connsiteX6" fmla="*/ 1983239 w 1997402"/>
                <a:gd name="connsiteY6" fmla="*/ 309529 h 534408"/>
                <a:gd name="connsiteX7" fmla="*/ 1841638 w 1997402"/>
                <a:gd name="connsiteY7" fmla="*/ 505088 h 534408"/>
                <a:gd name="connsiteX8" fmla="*/ 1784986 w 1997402"/>
                <a:gd name="connsiteY8" fmla="*/ 533505 h 534408"/>
                <a:gd name="connsiteX9" fmla="*/ 1591548 w 1997402"/>
                <a:gd name="connsiteY9" fmla="*/ 533505 h 534408"/>
                <a:gd name="connsiteX10" fmla="*/ 1591548 w 1997402"/>
                <a:gd name="connsiteY10" fmla="*/ 534408 h 534408"/>
                <a:gd name="connsiteX11" fmla="*/ 0 w 1997402"/>
                <a:gd name="connsiteY11" fmla="*/ 534408 h 53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7402" h="534408">
                  <a:moveTo>
                    <a:pt x="0" y="0"/>
                  </a:moveTo>
                  <a:lnTo>
                    <a:pt x="1591548" y="0"/>
                  </a:lnTo>
                  <a:lnTo>
                    <a:pt x="1591548" y="356"/>
                  </a:lnTo>
                  <a:lnTo>
                    <a:pt x="1784986" y="356"/>
                  </a:lnTo>
                  <a:cubicBezTo>
                    <a:pt x="1806989" y="356"/>
                    <a:pt x="1829049" y="9846"/>
                    <a:pt x="1841638" y="28773"/>
                  </a:cubicBezTo>
                  <a:lnTo>
                    <a:pt x="1983239" y="227478"/>
                  </a:lnTo>
                  <a:cubicBezTo>
                    <a:pt x="2002123" y="252749"/>
                    <a:pt x="2002123" y="284258"/>
                    <a:pt x="1983239" y="309529"/>
                  </a:cubicBezTo>
                  <a:lnTo>
                    <a:pt x="1841638" y="505088"/>
                  </a:lnTo>
                  <a:cubicBezTo>
                    <a:pt x="1829049" y="524015"/>
                    <a:pt x="1806989" y="533505"/>
                    <a:pt x="1784986" y="533505"/>
                  </a:cubicBezTo>
                  <a:lnTo>
                    <a:pt x="1591548" y="533505"/>
                  </a:lnTo>
                  <a:lnTo>
                    <a:pt x="1591548" y="534408"/>
                  </a:lnTo>
                  <a:lnTo>
                    <a:pt x="0" y="534408"/>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noAutofit/>
            </a:bodyPr>
            <a:lstStyle/>
            <a:p>
              <a:endParaRPr lang="en-IN" dirty="0">
                <a:highlight>
                  <a:srgbClr val="FFFF00"/>
                </a:highlight>
              </a:endParaRPr>
            </a:p>
          </p:txBody>
        </p:sp>
        <p:sp>
          <p:nvSpPr>
            <p:cNvPr id="31" name="Freeform 9">
              <a:extLst>
                <a:ext uri="{FF2B5EF4-FFF2-40B4-BE49-F238E27FC236}">
                  <a16:creationId xmlns:a16="http://schemas.microsoft.com/office/drawing/2014/main" id="{D89E2897-442B-12CA-54EE-251B11797D93}"/>
                </a:ext>
              </a:extLst>
            </p:cNvPr>
            <p:cNvSpPr>
              <a:spLocks noEditPoints="1"/>
            </p:cNvSpPr>
            <p:nvPr/>
          </p:nvSpPr>
          <p:spPr bwMode="auto">
            <a:xfrm>
              <a:off x="1685363" y="478769"/>
              <a:ext cx="765282" cy="765283"/>
            </a:xfrm>
            <a:custGeom>
              <a:avLst/>
              <a:gdLst>
                <a:gd name="T0" fmla="*/ 336 w 357"/>
                <a:gd name="T1" fmla="*/ 94 h 357"/>
                <a:gd name="T2" fmla="*/ 333 w 357"/>
                <a:gd name="T3" fmla="*/ 89 h 357"/>
                <a:gd name="T4" fmla="*/ 328 w 357"/>
                <a:gd name="T5" fmla="*/ 81 h 357"/>
                <a:gd name="T6" fmla="*/ 323 w 357"/>
                <a:gd name="T7" fmla="*/ 74 h 357"/>
                <a:gd name="T8" fmla="*/ 264 w 357"/>
                <a:gd name="T9" fmla="*/ 22 h 357"/>
                <a:gd name="T10" fmla="*/ 178 w 357"/>
                <a:gd name="T11" fmla="*/ 0 h 357"/>
                <a:gd name="T12" fmla="*/ 93 w 357"/>
                <a:gd name="T13" fmla="*/ 22 h 357"/>
                <a:gd name="T14" fmla="*/ 76 w 357"/>
                <a:gd name="T15" fmla="*/ 33 h 357"/>
                <a:gd name="T16" fmla="*/ 21 w 357"/>
                <a:gd name="T17" fmla="*/ 95 h 357"/>
                <a:gd name="T18" fmla="*/ 0 w 357"/>
                <a:gd name="T19" fmla="*/ 179 h 357"/>
                <a:gd name="T20" fmla="*/ 72 w 357"/>
                <a:gd name="T21" fmla="*/ 322 h 357"/>
                <a:gd name="T22" fmla="*/ 76 w 357"/>
                <a:gd name="T23" fmla="*/ 325 h 357"/>
                <a:gd name="T24" fmla="*/ 178 w 357"/>
                <a:gd name="T25" fmla="*/ 357 h 357"/>
                <a:gd name="T26" fmla="*/ 323 w 357"/>
                <a:gd name="T27" fmla="*/ 284 h 357"/>
                <a:gd name="T28" fmla="*/ 336 w 357"/>
                <a:gd name="T29" fmla="*/ 263 h 357"/>
                <a:gd name="T30" fmla="*/ 357 w 357"/>
                <a:gd name="T31" fmla="*/ 179 h 357"/>
                <a:gd name="T32" fmla="*/ 336 w 357"/>
                <a:gd name="T33" fmla="*/ 94 h 357"/>
                <a:gd name="T34" fmla="*/ 178 w 357"/>
                <a:gd name="T35" fmla="*/ 323 h 357"/>
                <a:gd name="T36" fmla="*/ 35 w 357"/>
                <a:gd name="T37" fmla="*/ 179 h 357"/>
                <a:gd name="T38" fmla="*/ 178 w 357"/>
                <a:gd name="T39" fmla="*/ 35 h 357"/>
                <a:gd name="T40" fmla="*/ 322 w 357"/>
                <a:gd name="T41" fmla="*/ 179 h 357"/>
                <a:gd name="T42" fmla="*/ 178 w 357"/>
                <a:gd name="T43" fmla="*/ 32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7" h="357">
                  <a:moveTo>
                    <a:pt x="336" y="94"/>
                  </a:moveTo>
                  <a:cubicBezTo>
                    <a:pt x="335" y="92"/>
                    <a:pt x="334" y="91"/>
                    <a:pt x="333" y="89"/>
                  </a:cubicBezTo>
                  <a:cubicBezTo>
                    <a:pt x="331" y="86"/>
                    <a:pt x="330" y="84"/>
                    <a:pt x="328" y="81"/>
                  </a:cubicBezTo>
                  <a:cubicBezTo>
                    <a:pt x="326" y="78"/>
                    <a:pt x="325" y="76"/>
                    <a:pt x="323" y="74"/>
                  </a:cubicBezTo>
                  <a:cubicBezTo>
                    <a:pt x="307" y="52"/>
                    <a:pt x="287" y="35"/>
                    <a:pt x="264" y="22"/>
                  </a:cubicBezTo>
                  <a:cubicBezTo>
                    <a:pt x="239" y="8"/>
                    <a:pt x="210" y="0"/>
                    <a:pt x="178" y="0"/>
                  </a:cubicBezTo>
                  <a:cubicBezTo>
                    <a:pt x="147" y="0"/>
                    <a:pt x="118" y="8"/>
                    <a:pt x="93" y="22"/>
                  </a:cubicBezTo>
                  <a:cubicBezTo>
                    <a:pt x="87" y="25"/>
                    <a:pt x="81" y="29"/>
                    <a:pt x="76" y="33"/>
                  </a:cubicBezTo>
                  <a:cubicBezTo>
                    <a:pt x="53" y="49"/>
                    <a:pt x="34" y="70"/>
                    <a:pt x="21" y="95"/>
                  </a:cubicBezTo>
                  <a:cubicBezTo>
                    <a:pt x="7" y="120"/>
                    <a:pt x="0" y="148"/>
                    <a:pt x="0" y="179"/>
                  </a:cubicBezTo>
                  <a:cubicBezTo>
                    <a:pt x="0" y="237"/>
                    <a:pt x="28" y="289"/>
                    <a:pt x="72" y="322"/>
                  </a:cubicBezTo>
                  <a:cubicBezTo>
                    <a:pt x="73" y="323"/>
                    <a:pt x="74" y="324"/>
                    <a:pt x="76" y="325"/>
                  </a:cubicBezTo>
                  <a:cubicBezTo>
                    <a:pt x="105" y="345"/>
                    <a:pt x="140" y="357"/>
                    <a:pt x="178" y="357"/>
                  </a:cubicBezTo>
                  <a:cubicBezTo>
                    <a:pt x="238" y="357"/>
                    <a:pt x="290" y="328"/>
                    <a:pt x="323" y="284"/>
                  </a:cubicBezTo>
                  <a:cubicBezTo>
                    <a:pt x="328" y="277"/>
                    <a:pt x="332" y="271"/>
                    <a:pt x="336" y="263"/>
                  </a:cubicBezTo>
                  <a:cubicBezTo>
                    <a:pt x="349" y="238"/>
                    <a:pt x="357" y="209"/>
                    <a:pt x="357" y="179"/>
                  </a:cubicBezTo>
                  <a:cubicBezTo>
                    <a:pt x="357" y="148"/>
                    <a:pt x="349" y="119"/>
                    <a:pt x="336" y="94"/>
                  </a:cubicBezTo>
                  <a:close/>
                  <a:moveTo>
                    <a:pt x="178" y="323"/>
                  </a:moveTo>
                  <a:cubicBezTo>
                    <a:pt x="99" y="323"/>
                    <a:pt x="35" y="258"/>
                    <a:pt x="35" y="179"/>
                  </a:cubicBezTo>
                  <a:cubicBezTo>
                    <a:pt x="35" y="99"/>
                    <a:pt x="99" y="35"/>
                    <a:pt x="178" y="35"/>
                  </a:cubicBezTo>
                  <a:cubicBezTo>
                    <a:pt x="258" y="35"/>
                    <a:pt x="322" y="99"/>
                    <a:pt x="322" y="179"/>
                  </a:cubicBezTo>
                  <a:cubicBezTo>
                    <a:pt x="322" y="258"/>
                    <a:pt x="258" y="323"/>
                    <a:pt x="178" y="323"/>
                  </a:cubicBezTo>
                  <a:close/>
                </a:path>
              </a:pathLst>
            </a:custGeom>
            <a:solidFill>
              <a:schemeClr val="accent2"/>
            </a:solidFill>
            <a:ln w="2857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256" name="Oval 10">
              <a:extLst>
                <a:ext uri="{FF2B5EF4-FFF2-40B4-BE49-F238E27FC236}">
                  <a16:creationId xmlns:a16="http://schemas.microsoft.com/office/drawing/2014/main" id="{00D2432E-3F97-88FF-03F9-0588F2316649}"/>
                </a:ext>
              </a:extLst>
            </p:cNvPr>
            <p:cNvSpPr>
              <a:spLocks noChangeArrowheads="1"/>
            </p:cNvSpPr>
            <p:nvPr/>
          </p:nvSpPr>
          <p:spPr bwMode="auto">
            <a:xfrm>
              <a:off x="1760391" y="553796"/>
              <a:ext cx="615227" cy="616478"/>
            </a:xfrm>
            <a:prstGeom prst="ellipse">
              <a:avLst/>
            </a:pr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257" name="Freeform 11">
              <a:extLst>
                <a:ext uri="{FF2B5EF4-FFF2-40B4-BE49-F238E27FC236}">
                  <a16:creationId xmlns:a16="http://schemas.microsoft.com/office/drawing/2014/main" id="{8957C1FE-DC76-6D0E-DE07-FDA544C96EA5}"/>
                </a:ext>
              </a:extLst>
            </p:cNvPr>
            <p:cNvSpPr>
              <a:spLocks/>
            </p:cNvSpPr>
            <p:nvPr/>
          </p:nvSpPr>
          <p:spPr bwMode="auto">
            <a:xfrm>
              <a:off x="761272" y="622572"/>
              <a:ext cx="1545571" cy="480178"/>
            </a:xfrm>
            <a:custGeom>
              <a:avLst/>
              <a:gdLst>
                <a:gd name="T0" fmla="*/ 609 w 721"/>
                <a:gd name="T1" fmla="*/ 0 h 224"/>
                <a:gd name="T2" fmla="*/ 70 w 721"/>
                <a:gd name="T3" fmla="*/ 0 h 224"/>
                <a:gd name="T4" fmla="*/ 0 w 721"/>
                <a:gd name="T5" fmla="*/ 70 h 224"/>
                <a:gd name="T6" fmla="*/ 0 w 721"/>
                <a:gd name="T7" fmla="*/ 153 h 224"/>
                <a:gd name="T8" fmla="*/ 70 w 721"/>
                <a:gd name="T9" fmla="*/ 224 h 224"/>
                <a:gd name="T10" fmla="*/ 609 w 721"/>
                <a:gd name="T11" fmla="*/ 224 h 224"/>
                <a:gd name="T12" fmla="*/ 721 w 721"/>
                <a:gd name="T13" fmla="*/ 112 h 224"/>
                <a:gd name="T14" fmla="*/ 609 w 721"/>
                <a:gd name="T15" fmla="*/ 0 h 2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1" h="224">
                  <a:moveTo>
                    <a:pt x="609" y="0"/>
                  </a:moveTo>
                  <a:cubicBezTo>
                    <a:pt x="70" y="0"/>
                    <a:pt x="70" y="0"/>
                    <a:pt x="70" y="0"/>
                  </a:cubicBezTo>
                  <a:cubicBezTo>
                    <a:pt x="32" y="0"/>
                    <a:pt x="0" y="31"/>
                    <a:pt x="0" y="70"/>
                  </a:cubicBezTo>
                  <a:cubicBezTo>
                    <a:pt x="0" y="153"/>
                    <a:pt x="0" y="153"/>
                    <a:pt x="0" y="153"/>
                  </a:cubicBezTo>
                  <a:cubicBezTo>
                    <a:pt x="0" y="192"/>
                    <a:pt x="32" y="224"/>
                    <a:pt x="70" y="224"/>
                  </a:cubicBezTo>
                  <a:cubicBezTo>
                    <a:pt x="609" y="224"/>
                    <a:pt x="609" y="224"/>
                    <a:pt x="609" y="224"/>
                  </a:cubicBezTo>
                  <a:cubicBezTo>
                    <a:pt x="671" y="224"/>
                    <a:pt x="721" y="174"/>
                    <a:pt x="721" y="112"/>
                  </a:cubicBezTo>
                  <a:cubicBezTo>
                    <a:pt x="721" y="50"/>
                    <a:pt x="671" y="0"/>
                    <a:pt x="609" y="0"/>
                  </a:cubicBezTo>
                  <a:close/>
                </a:path>
              </a:pathLst>
            </a:custGeom>
            <a:solidFill>
              <a:srgbClr val="FFFFFF"/>
            </a:solidFill>
            <a:ln w="1111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258" name="Oval 12">
              <a:extLst>
                <a:ext uri="{FF2B5EF4-FFF2-40B4-BE49-F238E27FC236}">
                  <a16:creationId xmlns:a16="http://schemas.microsoft.com/office/drawing/2014/main" id="{82CFD33F-827E-3303-7A6A-FA33E4B57F1E}"/>
                </a:ext>
              </a:extLst>
            </p:cNvPr>
            <p:cNvSpPr>
              <a:spLocks noChangeArrowheads="1"/>
            </p:cNvSpPr>
            <p:nvPr/>
          </p:nvSpPr>
          <p:spPr bwMode="auto">
            <a:xfrm>
              <a:off x="1880435" y="669483"/>
              <a:ext cx="372638" cy="373888"/>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259" name="Rectangle 57">
              <a:extLst>
                <a:ext uri="{FF2B5EF4-FFF2-40B4-BE49-F238E27FC236}">
                  <a16:creationId xmlns:a16="http://schemas.microsoft.com/office/drawing/2014/main" id="{45DD1355-EF8D-20DF-A525-1740DF49DAF3}"/>
                </a:ext>
              </a:extLst>
            </p:cNvPr>
            <p:cNvSpPr/>
            <p:nvPr/>
          </p:nvSpPr>
          <p:spPr>
            <a:xfrm>
              <a:off x="711830" y="632520"/>
              <a:ext cx="1192264" cy="447815"/>
            </a:xfrm>
            <a:prstGeom prst="rect">
              <a:avLst/>
            </a:prstGeom>
          </p:spPr>
          <p:txBody>
            <a:bodyPr wrap="square" anchor="ctr">
              <a:spAutoFit/>
            </a:bodyPr>
            <a:lstStyle/>
            <a:p>
              <a:pPr lvl="0" algn="ctr">
                <a:lnSpc>
                  <a:spcPct val="80000"/>
                </a:lnSpc>
                <a:defRPr/>
              </a:pPr>
              <a:r>
                <a:rPr lang="en-ZA" sz="1400" kern="0" dirty="0">
                  <a:solidFill>
                    <a:schemeClr val="accent2"/>
                  </a:solidFill>
                  <a:latin typeface="Bebas Neue Bold" panose="020B0606020202050201" pitchFamily="34" charset="0"/>
                </a:rPr>
                <a:t>International Tourist Arrivals</a:t>
              </a:r>
            </a:p>
          </p:txBody>
        </p:sp>
        <p:sp>
          <p:nvSpPr>
            <p:cNvPr id="260" name="Rectangle 58">
              <a:extLst>
                <a:ext uri="{FF2B5EF4-FFF2-40B4-BE49-F238E27FC236}">
                  <a16:creationId xmlns:a16="http://schemas.microsoft.com/office/drawing/2014/main" id="{558DE772-DAFA-D5E2-E800-C595C8F62B93}"/>
                </a:ext>
              </a:extLst>
            </p:cNvPr>
            <p:cNvSpPr/>
            <p:nvPr/>
          </p:nvSpPr>
          <p:spPr>
            <a:xfrm>
              <a:off x="2648083" y="717928"/>
              <a:ext cx="819135" cy="276999"/>
            </a:xfrm>
            <a:prstGeom prst="rect">
              <a:avLst/>
            </a:prstGeom>
          </p:spPr>
          <p:txBody>
            <a:bodyPr wrap="none" lIns="0" tIns="0" rIns="0" bIns="0" anchor="ctr">
              <a:spAutoFit/>
            </a:bodyPr>
            <a:lstStyle/>
            <a:p>
              <a:pPr lvl="0" algn="ctr">
                <a:defRPr/>
              </a:pPr>
              <a:r>
                <a:rPr lang="en-ZA" sz="1800" dirty="0">
                  <a:solidFill>
                    <a:schemeClr val="bg1"/>
                  </a:solidFill>
                  <a:latin typeface="Bebas Neue Bold" panose="020B0606020202050201" pitchFamily="34" charset="0"/>
                </a:rPr>
                <a:t>2.1 MILLION</a:t>
              </a:r>
            </a:p>
          </p:txBody>
        </p:sp>
        <p:grpSp>
          <p:nvGrpSpPr>
            <p:cNvPr id="261" name="Group 286">
              <a:extLst>
                <a:ext uri="{FF2B5EF4-FFF2-40B4-BE49-F238E27FC236}">
                  <a16:creationId xmlns:a16="http://schemas.microsoft.com/office/drawing/2014/main" id="{EAB6AA5F-92AC-7C5D-91AD-527B1843D669}"/>
                </a:ext>
              </a:extLst>
            </p:cNvPr>
            <p:cNvGrpSpPr>
              <a:grpSpLocks noChangeAspect="1"/>
            </p:cNvGrpSpPr>
            <p:nvPr/>
          </p:nvGrpSpPr>
          <p:grpSpPr bwMode="auto">
            <a:xfrm>
              <a:off x="1964574" y="736354"/>
              <a:ext cx="210256" cy="238155"/>
              <a:chOff x="173" y="2224"/>
              <a:chExt cx="590" cy="683"/>
            </a:xfrm>
            <a:solidFill>
              <a:schemeClr val="bg1"/>
            </a:solidFill>
          </p:grpSpPr>
          <p:sp>
            <p:nvSpPr>
              <p:cNvPr id="262" name="Freeform 86">
                <a:extLst>
                  <a:ext uri="{FF2B5EF4-FFF2-40B4-BE49-F238E27FC236}">
                    <a16:creationId xmlns:a16="http://schemas.microsoft.com/office/drawing/2014/main" id="{259439A8-808C-292B-C798-D76BE06620FB}"/>
                  </a:ext>
                </a:extLst>
              </p:cNvPr>
              <p:cNvSpPr>
                <a:spLocks noEditPoints="1"/>
              </p:cNvSpPr>
              <p:nvPr/>
            </p:nvSpPr>
            <p:spPr bwMode="auto">
              <a:xfrm>
                <a:off x="463" y="2224"/>
                <a:ext cx="300" cy="675"/>
              </a:xfrm>
              <a:custGeom>
                <a:avLst/>
                <a:gdLst>
                  <a:gd name="T0" fmla="*/ 8 w 204"/>
                  <a:gd name="T1" fmla="*/ 203 h 460"/>
                  <a:gd name="T2" fmla="*/ 24 w 204"/>
                  <a:gd name="T3" fmla="*/ 211 h 460"/>
                  <a:gd name="T4" fmla="*/ 26 w 204"/>
                  <a:gd name="T5" fmla="*/ 196 h 460"/>
                  <a:gd name="T6" fmla="*/ 33 w 204"/>
                  <a:gd name="T7" fmla="*/ 190 h 460"/>
                  <a:gd name="T8" fmla="*/ 42 w 204"/>
                  <a:gd name="T9" fmla="*/ 179 h 460"/>
                  <a:gd name="T10" fmla="*/ 43 w 204"/>
                  <a:gd name="T11" fmla="*/ 204 h 460"/>
                  <a:gd name="T12" fmla="*/ 34 w 204"/>
                  <a:gd name="T13" fmla="*/ 230 h 460"/>
                  <a:gd name="T14" fmla="*/ 24 w 204"/>
                  <a:gd name="T15" fmla="*/ 304 h 460"/>
                  <a:gd name="T16" fmla="*/ 50 w 204"/>
                  <a:gd name="T17" fmla="*/ 295 h 460"/>
                  <a:gd name="T18" fmla="*/ 69 w 204"/>
                  <a:gd name="T19" fmla="*/ 290 h 460"/>
                  <a:gd name="T20" fmla="*/ 66 w 204"/>
                  <a:gd name="T21" fmla="*/ 361 h 460"/>
                  <a:gd name="T22" fmla="*/ 74 w 204"/>
                  <a:gd name="T23" fmla="*/ 391 h 460"/>
                  <a:gd name="T24" fmla="*/ 74 w 204"/>
                  <a:gd name="T25" fmla="*/ 413 h 460"/>
                  <a:gd name="T26" fmla="*/ 93 w 204"/>
                  <a:gd name="T27" fmla="*/ 431 h 460"/>
                  <a:gd name="T28" fmla="*/ 97 w 204"/>
                  <a:gd name="T29" fmla="*/ 393 h 460"/>
                  <a:gd name="T30" fmla="*/ 97 w 204"/>
                  <a:gd name="T31" fmla="*/ 362 h 460"/>
                  <a:gd name="T32" fmla="*/ 100 w 204"/>
                  <a:gd name="T33" fmla="*/ 315 h 460"/>
                  <a:gd name="T34" fmla="*/ 107 w 204"/>
                  <a:gd name="T35" fmla="*/ 276 h 460"/>
                  <a:gd name="T36" fmla="*/ 116 w 204"/>
                  <a:gd name="T37" fmla="*/ 291 h 460"/>
                  <a:gd name="T38" fmla="*/ 119 w 204"/>
                  <a:gd name="T39" fmla="*/ 328 h 460"/>
                  <a:gd name="T40" fmla="*/ 121 w 204"/>
                  <a:gd name="T41" fmla="*/ 377 h 460"/>
                  <a:gd name="T42" fmla="*/ 121 w 204"/>
                  <a:gd name="T43" fmla="*/ 402 h 460"/>
                  <a:gd name="T44" fmla="*/ 122 w 204"/>
                  <a:gd name="T45" fmla="*/ 413 h 460"/>
                  <a:gd name="T46" fmla="*/ 127 w 204"/>
                  <a:gd name="T47" fmla="*/ 458 h 460"/>
                  <a:gd name="T48" fmla="*/ 145 w 204"/>
                  <a:gd name="T49" fmla="*/ 427 h 460"/>
                  <a:gd name="T50" fmla="*/ 151 w 204"/>
                  <a:gd name="T51" fmla="*/ 403 h 460"/>
                  <a:gd name="T52" fmla="*/ 158 w 204"/>
                  <a:gd name="T53" fmla="*/ 372 h 460"/>
                  <a:gd name="T54" fmla="*/ 196 w 204"/>
                  <a:gd name="T55" fmla="*/ 398 h 460"/>
                  <a:gd name="T56" fmla="*/ 200 w 204"/>
                  <a:gd name="T57" fmla="*/ 315 h 460"/>
                  <a:gd name="T58" fmla="*/ 194 w 204"/>
                  <a:gd name="T59" fmla="*/ 273 h 460"/>
                  <a:gd name="T60" fmla="*/ 192 w 204"/>
                  <a:gd name="T61" fmla="*/ 253 h 460"/>
                  <a:gd name="T62" fmla="*/ 196 w 204"/>
                  <a:gd name="T63" fmla="*/ 241 h 460"/>
                  <a:gd name="T64" fmla="*/ 178 w 204"/>
                  <a:gd name="T65" fmla="*/ 158 h 460"/>
                  <a:gd name="T66" fmla="*/ 148 w 204"/>
                  <a:gd name="T67" fmla="*/ 87 h 460"/>
                  <a:gd name="T68" fmla="*/ 113 w 204"/>
                  <a:gd name="T69" fmla="*/ 64 h 460"/>
                  <a:gd name="T70" fmla="*/ 117 w 204"/>
                  <a:gd name="T71" fmla="*/ 50 h 460"/>
                  <a:gd name="T72" fmla="*/ 119 w 204"/>
                  <a:gd name="T73" fmla="*/ 28 h 460"/>
                  <a:gd name="T74" fmla="*/ 102 w 204"/>
                  <a:gd name="T75" fmla="*/ 4 h 460"/>
                  <a:gd name="T76" fmla="*/ 73 w 204"/>
                  <a:gd name="T77" fmla="*/ 25 h 460"/>
                  <a:gd name="T78" fmla="*/ 66 w 204"/>
                  <a:gd name="T79" fmla="*/ 32 h 460"/>
                  <a:gd name="T80" fmla="*/ 70 w 204"/>
                  <a:gd name="T81" fmla="*/ 43 h 460"/>
                  <a:gd name="T82" fmla="*/ 76 w 204"/>
                  <a:gd name="T83" fmla="*/ 71 h 460"/>
                  <a:gd name="T84" fmla="*/ 45 w 204"/>
                  <a:gd name="T85" fmla="*/ 90 h 460"/>
                  <a:gd name="T86" fmla="*/ 28 w 204"/>
                  <a:gd name="T87" fmla="*/ 122 h 460"/>
                  <a:gd name="T88" fmla="*/ 16 w 204"/>
                  <a:gd name="T89" fmla="*/ 160 h 460"/>
                  <a:gd name="T90" fmla="*/ 7 w 204"/>
                  <a:gd name="T91" fmla="*/ 195 h 460"/>
                  <a:gd name="T92" fmla="*/ 167 w 204"/>
                  <a:gd name="T93" fmla="*/ 219 h 460"/>
                  <a:gd name="T94" fmla="*/ 173 w 204"/>
                  <a:gd name="T95" fmla="*/ 252 h 460"/>
                  <a:gd name="T96" fmla="*/ 168 w 204"/>
                  <a:gd name="T97" fmla="*/ 247 h 460"/>
                  <a:gd name="T98" fmla="*/ 164 w 204"/>
                  <a:gd name="T99" fmla="*/ 20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4" h="460">
                    <a:moveTo>
                      <a:pt x="7" y="195"/>
                    </a:moveTo>
                    <a:cubicBezTo>
                      <a:pt x="7" y="195"/>
                      <a:pt x="8" y="202"/>
                      <a:pt x="8" y="203"/>
                    </a:cubicBezTo>
                    <a:cubicBezTo>
                      <a:pt x="9" y="205"/>
                      <a:pt x="10" y="208"/>
                      <a:pt x="12" y="210"/>
                    </a:cubicBezTo>
                    <a:cubicBezTo>
                      <a:pt x="15" y="212"/>
                      <a:pt x="21" y="213"/>
                      <a:pt x="24" y="211"/>
                    </a:cubicBezTo>
                    <a:cubicBezTo>
                      <a:pt x="27" y="210"/>
                      <a:pt x="27" y="206"/>
                      <a:pt x="26" y="203"/>
                    </a:cubicBezTo>
                    <a:cubicBezTo>
                      <a:pt x="26" y="203"/>
                      <a:pt x="26" y="197"/>
                      <a:pt x="26" y="196"/>
                    </a:cubicBezTo>
                    <a:cubicBezTo>
                      <a:pt x="29" y="196"/>
                      <a:pt x="32" y="198"/>
                      <a:pt x="34" y="196"/>
                    </a:cubicBezTo>
                    <a:cubicBezTo>
                      <a:pt x="36" y="194"/>
                      <a:pt x="33" y="192"/>
                      <a:pt x="33" y="190"/>
                    </a:cubicBezTo>
                    <a:cubicBezTo>
                      <a:pt x="32" y="188"/>
                      <a:pt x="34" y="187"/>
                      <a:pt x="35" y="185"/>
                    </a:cubicBezTo>
                    <a:cubicBezTo>
                      <a:pt x="37" y="183"/>
                      <a:pt x="39" y="180"/>
                      <a:pt x="42" y="179"/>
                    </a:cubicBezTo>
                    <a:cubicBezTo>
                      <a:pt x="42" y="181"/>
                      <a:pt x="43" y="184"/>
                      <a:pt x="44" y="186"/>
                    </a:cubicBezTo>
                    <a:cubicBezTo>
                      <a:pt x="45" y="192"/>
                      <a:pt x="44" y="198"/>
                      <a:pt x="43" y="204"/>
                    </a:cubicBezTo>
                    <a:cubicBezTo>
                      <a:pt x="42" y="209"/>
                      <a:pt x="41" y="215"/>
                      <a:pt x="39" y="220"/>
                    </a:cubicBezTo>
                    <a:cubicBezTo>
                      <a:pt x="37" y="223"/>
                      <a:pt x="35" y="226"/>
                      <a:pt x="34" y="230"/>
                    </a:cubicBezTo>
                    <a:cubicBezTo>
                      <a:pt x="31" y="240"/>
                      <a:pt x="31" y="251"/>
                      <a:pt x="30" y="261"/>
                    </a:cubicBezTo>
                    <a:cubicBezTo>
                      <a:pt x="28" y="275"/>
                      <a:pt x="25" y="289"/>
                      <a:pt x="24" y="304"/>
                    </a:cubicBezTo>
                    <a:cubicBezTo>
                      <a:pt x="26" y="304"/>
                      <a:pt x="45" y="309"/>
                      <a:pt x="45" y="309"/>
                    </a:cubicBezTo>
                    <a:cubicBezTo>
                      <a:pt x="47" y="305"/>
                      <a:pt x="47" y="299"/>
                      <a:pt x="50" y="295"/>
                    </a:cubicBezTo>
                    <a:cubicBezTo>
                      <a:pt x="53" y="293"/>
                      <a:pt x="57" y="292"/>
                      <a:pt x="60" y="292"/>
                    </a:cubicBezTo>
                    <a:cubicBezTo>
                      <a:pt x="61" y="292"/>
                      <a:pt x="69" y="291"/>
                      <a:pt x="69" y="290"/>
                    </a:cubicBezTo>
                    <a:cubicBezTo>
                      <a:pt x="69" y="295"/>
                      <a:pt x="68" y="301"/>
                      <a:pt x="68" y="306"/>
                    </a:cubicBezTo>
                    <a:cubicBezTo>
                      <a:pt x="68" y="324"/>
                      <a:pt x="65" y="343"/>
                      <a:pt x="66" y="361"/>
                    </a:cubicBezTo>
                    <a:cubicBezTo>
                      <a:pt x="67" y="367"/>
                      <a:pt x="65" y="373"/>
                      <a:pt x="66" y="378"/>
                    </a:cubicBezTo>
                    <a:cubicBezTo>
                      <a:pt x="67" y="384"/>
                      <a:pt x="71" y="387"/>
                      <a:pt x="74" y="391"/>
                    </a:cubicBezTo>
                    <a:cubicBezTo>
                      <a:pt x="77" y="393"/>
                      <a:pt x="77" y="394"/>
                      <a:pt x="76" y="397"/>
                    </a:cubicBezTo>
                    <a:cubicBezTo>
                      <a:pt x="75" y="402"/>
                      <a:pt x="74" y="407"/>
                      <a:pt x="74" y="413"/>
                    </a:cubicBezTo>
                    <a:cubicBezTo>
                      <a:pt x="74" y="418"/>
                      <a:pt x="73" y="425"/>
                      <a:pt x="79" y="429"/>
                    </a:cubicBezTo>
                    <a:cubicBezTo>
                      <a:pt x="83" y="431"/>
                      <a:pt x="89" y="431"/>
                      <a:pt x="93" y="431"/>
                    </a:cubicBezTo>
                    <a:cubicBezTo>
                      <a:pt x="101" y="430"/>
                      <a:pt x="101" y="424"/>
                      <a:pt x="100" y="418"/>
                    </a:cubicBezTo>
                    <a:cubicBezTo>
                      <a:pt x="99" y="410"/>
                      <a:pt x="95" y="401"/>
                      <a:pt x="97" y="393"/>
                    </a:cubicBezTo>
                    <a:cubicBezTo>
                      <a:pt x="98" y="390"/>
                      <a:pt x="100" y="386"/>
                      <a:pt x="99" y="383"/>
                    </a:cubicBezTo>
                    <a:cubicBezTo>
                      <a:pt x="97" y="376"/>
                      <a:pt x="97" y="369"/>
                      <a:pt x="97" y="362"/>
                    </a:cubicBezTo>
                    <a:cubicBezTo>
                      <a:pt x="97" y="352"/>
                      <a:pt x="95" y="343"/>
                      <a:pt x="95" y="333"/>
                    </a:cubicBezTo>
                    <a:cubicBezTo>
                      <a:pt x="96" y="327"/>
                      <a:pt x="98" y="321"/>
                      <a:pt x="100" y="315"/>
                    </a:cubicBezTo>
                    <a:cubicBezTo>
                      <a:pt x="101" y="309"/>
                      <a:pt x="101" y="302"/>
                      <a:pt x="102" y="296"/>
                    </a:cubicBezTo>
                    <a:cubicBezTo>
                      <a:pt x="103" y="289"/>
                      <a:pt x="105" y="283"/>
                      <a:pt x="107" y="276"/>
                    </a:cubicBezTo>
                    <a:cubicBezTo>
                      <a:pt x="108" y="273"/>
                      <a:pt x="112" y="266"/>
                      <a:pt x="114" y="273"/>
                    </a:cubicBezTo>
                    <a:cubicBezTo>
                      <a:pt x="115" y="279"/>
                      <a:pt x="115" y="285"/>
                      <a:pt x="116" y="291"/>
                    </a:cubicBezTo>
                    <a:cubicBezTo>
                      <a:pt x="117" y="299"/>
                      <a:pt x="118" y="305"/>
                      <a:pt x="118" y="313"/>
                    </a:cubicBezTo>
                    <a:cubicBezTo>
                      <a:pt x="119" y="318"/>
                      <a:pt x="120" y="323"/>
                      <a:pt x="119" y="328"/>
                    </a:cubicBezTo>
                    <a:cubicBezTo>
                      <a:pt x="118" y="334"/>
                      <a:pt x="120" y="340"/>
                      <a:pt x="121" y="346"/>
                    </a:cubicBezTo>
                    <a:cubicBezTo>
                      <a:pt x="122" y="356"/>
                      <a:pt x="122" y="366"/>
                      <a:pt x="121" y="377"/>
                    </a:cubicBezTo>
                    <a:cubicBezTo>
                      <a:pt x="121" y="382"/>
                      <a:pt x="121" y="387"/>
                      <a:pt x="120" y="392"/>
                    </a:cubicBezTo>
                    <a:cubicBezTo>
                      <a:pt x="120" y="395"/>
                      <a:pt x="118" y="399"/>
                      <a:pt x="121" y="402"/>
                    </a:cubicBezTo>
                    <a:cubicBezTo>
                      <a:pt x="122" y="403"/>
                      <a:pt x="124" y="404"/>
                      <a:pt x="124" y="406"/>
                    </a:cubicBezTo>
                    <a:cubicBezTo>
                      <a:pt x="124" y="409"/>
                      <a:pt x="123" y="411"/>
                      <a:pt x="122" y="413"/>
                    </a:cubicBezTo>
                    <a:cubicBezTo>
                      <a:pt x="119" y="422"/>
                      <a:pt x="121" y="430"/>
                      <a:pt x="121" y="438"/>
                    </a:cubicBezTo>
                    <a:cubicBezTo>
                      <a:pt x="121" y="445"/>
                      <a:pt x="120" y="454"/>
                      <a:pt x="127" y="458"/>
                    </a:cubicBezTo>
                    <a:cubicBezTo>
                      <a:pt x="132" y="460"/>
                      <a:pt x="142" y="460"/>
                      <a:pt x="146" y="454"/>
                    </a:cubicBezTo>
                    <a:cubicBezTo>
                      <a:pt x="151" y="445"/>
                      <a:pt x="141" y="436"/>
                      <a:pt x="145" y="427"/>
                    </a:cubicBezTo>
                    <a:cubicBezTo>
                      <a:pt x="147" y="423"/>
                      <a:pt x="148" y="421"/>
                      <a:pt x="147" y="416"/>
                    </a:cubicBezTo>
                    <a:cubicBezTo>
                      <a:pt x="147" y="411"/>
                      <a:pt x="150" y="408"/>
                      <a:pt x="151" y="403"/>
                    </a:cubicBezTo>
                    <a:cubicBezTo>
                      <a:pt x="153" y="390"/>
                      <a:pt x="152" y="376"/>
                      <a:pt x="153" y="363"/>
                    </a:cubicBezTo>
                    <a:cubicBezTo>
                      <a:pt x="153" y="365"/>
                      <a:pt x="157" y="370"/>
                      <a:pt x="158" y="372"/>
                    </a:cubicBezTo>
                    <a:cubicBezTo>
                      <a:pt x="160" y="376"/>
                      <a:pt x="163" y="379"/>
                      <a:pt x="166" y="382"/>
                    </a:cubicBezTo>
                    <a:cubicBezTo>
                      <a:pt x="172" y="389"/>
                      <a:pt x="186" y="407"/>
                      <a:pt x="196" y="398"/>
                    </a:cubicBezTo>
                    <a:cubicBezTo>
                      <a:pt x="200" y="395"/>
                      <a:pt x="201" y="390"/>
                      <a:pt x="202" y="384"/>
                    </a:cubicBezTo>
                    <a:cubicBezTo>
                      <a:pt x="204" y="361"/>
                      <a:pt x="203" y="338"/>
                      <a:pt x="200" y="315"/>
                    </a:cubicBezTo>
                    <a:cubicBezTo>
                      <a:pt x="199" y="307"/>
                      <a:pt x="198" y="300"/>
                      <a:pt x="197" y="292"/>
                    </a:cubicBezTo>
                    <a:cubicBezTo>
                      <a:pt x="197" y="286"/>
                      <a:pt x="196" y="279"/>
                      <a:pt x="194" y="273"/>
                    </a:cubicBezTo>
                    <a:cubicBezTo>
                      <a:pt x="192" y="269"/>
                      <a:pt x="188" y="267"/>
                      <a:pt x="187" y="263"/>
                    </a:cubicBezTo>
                    <a:cubicBezTo>
                      <a:pt x="186" y="258"/>
                      <a:pt x="191" y="257"/>
                      <a:pt x="192" y="253"/>
                    </a:cubicBezTo>
                    <a:cubicBezTo>
                      <a:pt x="193" y="250"/>
                      <a:pt x="192" y="247"/>
                      <a:pt x="194" y="244"/>
                    </a:cubicBezTo>
                    <a:cubicBezTo>
                      <a:pt x="195" y="243"/>
                      <a:pt x="195" y="243"/>
                      <a:pt x="196" y="241"/>
                    </a:cubicBezTo>
                    <a:cubicBezTo>
                      <a:pt x="199" y="223"/>
                      <a:pt x="191" y="205"/>
                      <a:pt x="186" y="187"/>
                    </a:cubicBezTo>
                    <a:cubicBezTo>
                      <a:pt x="183" y="178"/>
                      <a:pt x="181" y="168"/>
                      <a:pt x="178" y="158"/>
                    </a:cubicBezTo>
                    <a:cubicBezTo>
                      <a:pt x="176" y="151"/>
                      <a:pt x="174" y="145"/>
                      <a:pt x="173" y="138"/>
                    </a:cubicBezTo>
                    <a:cubicBezTo>
                      <a:pt x="168" y="119"/>
                      <a:pt x="165" y="99"/>
                      <a:pt x="148" y="87"/>
                    </a:cubicBezTo>
                    <a:cubicBezTo>
                      <a:pt x="144" y="84"/>
                      <a:pt x="139" y="81"/>
                      <a:pt x="134" y="78"/>
                    </a:cubicBezTo>
                    <a:cubicBezTo>
                      <a:pt x="126" y="74"/>
                      <a:pt x="118" y="72"/>
                      <a:pt x="113" y="64"/>
                    </a:cubicBezTo>
                    <a:cubicBezTo>
                      <a:pt x="112" y="61"/>
                      <a:pt x="112" y="58"/>
                      <a:pt x="112" y="55"/>
                    </a:cubicBezTo>
                    <a:cubicBezTo>
                      <a:pt x="112" y="52"/>
                      <a:pt x="115" y="52"/>
                      <a:pt x="117" y="50"/>
                    </a:cubicBezTo>
                    <a:cubicBezTo>
                      <a:pt x="119" y="47"/>
                      <a:pt x="121" y="38"/>
                      <a:pt x="117" y="37"/>
                    </a:cubicBezTo>
                    <a:cubicBezTo>
                      <a:pt x="119" y="37"/>
                      <a:pt x="119" y="28"/>
                      <a:pt x="119" y="28"/>
                    </a:cubicBezTo>
                    <a:cubicBezTo>
                      <a:pt x="120" y="21"/>
                      <a:pt x="116" y="14"/>
                      <a:pt x="111" y="9"/>
                    </a:cubicBezTo>
                    <a:cubicBezTo>
                      <a:pt x="108" y="7"/>
                      <a:pt x="105" y="5"/>
                      <a:pt x="102" y="4"/>
                    </a:cubicBezTo>
                    <a:cubicBezTo>
                      <a:pt x="93" y="0"/>
                      <a:pt x="78" y="4"/>
                      <a:pt x="75" y="14"/>
                    </a:cubicBezTo>
                    <a:cubicBezTo>
                      <a:pt x="74" y="17"/>
                      <a:pt x="74" y="21"/>
                      <a:pt x="73" y="25"/>
                    </a:cubicBezTo>
                    <a:cubicBezTo>
                      <a:pt x="72" y="26"/>
                      <a:pt x="72" y="29"/>
                      <a:pt x="70" y="30"/>
                    </a:cubicBezTo>
                    <a:cubicBezTo>
                      <a:pt x="69" y="31"/>
                      <a:pt x="67" y="31"/>
                      <a:pt x="66" y="32"/>
                    </a:cubicBezTo>
                    <a:cubicBezTo>
                      <a:pt x="65" y="33"/>
                      <a:pt x="65" y="35"/>
                      <a:pt x="65" y="37"/>
                    </a:cubicBezTo>
                    <a:cubicBezTo>
                      <a:pt x="65" y="41"/>
                      <a:pt x="66" y="42"/>
                      <a:pt x="70" y="43"/>
                    </a:cubicBezTo>
                    <a:cubicBezTo>
                      <a:pt x="69" y="52"/>
                      <a:pt x="71" y="61"/>
                      <a:pt x="79" y="67"/>
                    </a:cubicBezTo>
                    <a:cubicBezTo>
                      <a:pt x="79" y="67"/>
                      <a:pt x="77" y="71"/>
                      <a:pt x="76" y="71"/>
                    </a:cubicBezTo>
                    <a:cubicBezTo>
                      <a:pt x="72" y="75"/>
                      <a:pt x="65" y="75"/>
                      <a:pt x="60" y="78"/>
                    </a:cubicBezTo>
                    <a:cubicBezTo>
                      <a:pt x="55" y="81"/>
                      <a:pt x="50" y="86"/>
                      <a:pt x="45" y="90"/>
                    </a:cubicBezTo>
                    <a:cubicBezTo>
                      <a:pt x="40" y="95"/>
                      <a:pt x="35" y="99"/>
                      <a:pt x="32" y="105"/>
                    </a:cubicBezTo>
                    <a:cubicBezTo>
                      <a:pt x="30" y="110"/>
                      <a:pt x="29" y="117"/>
                      <a:pt x="28" y="122"/>
                    </a:cubicBezTo>
                    <a:cubicBezTo>
                      <a:pt x="25" y="129"/>
                      <a:pt x="22" y="135"/>
                      <a:pt x="20" y="141"/>
                    </a:cubicBezTo>
                    <a:cubicBezTo>
                      <a:pt x="18" y="147"/>
                      <a:pt x="18" y="154"/>
                      <a:pt x="16" y="160"/>
                    </a:cubicBezTo>
                    <a:cubicBezTo>
                      <a:pt x="14" y="164"/>
                      <a:pt x="12" y="168"/>
                      <a:pt x="10" y="172"/>
                    </a:cubicBezTo>
                    <a:cubicBezTo>
                      <a:pt x="7" y="177"/>
                      <a:pt x="0" y="192"/>
                      <a:pt x="7" y="195"/>
                    </a:cubicBezTo>
                    <a:close/>
                    <a:moveTo>
                      <a:pt x="164" y="206"/>
                    </a:moveTo>
                    <a:cubicBezTo>
                      <a:pt x="167" y="219"/>
                      <a:pt x="167" y="219"/>
                      <a:pt x="167" y="219"/>
                    </a:cubicBezTo>
                    <a:cubicBezTo>
                      <a:pt x="169" y="225"/>
                      <a:pt x="172" y="230"/>
                      <a:pt x="174" y="235"/>
                    </a:cubicBezTo>
                    <a:cubicBezTo>
                      <a:pt x="177" y="240"/>
                      <a:pt x="173" y="247"/>
                      <a:pt x="173" y="252"/>
                    </a:cubicBezTo>
                    <a:cubicBezTo>
                      <a:pt x="173" y="256"/>
                      <a:pt x="170" y="258"/>
                      <a:pt x="167" y="259"/>
                    </a:cubicBezTo>
                    <a:cubicBezTo>
                      <a:pt x="168" y="259"/>
                      <a:pt x="168" y="248"/>
                      <a:pt x="168" y="247"/>
                    </a:cubicBezTo>
                    <a:cubicBezTo>
                      <a:pt x="168" y="240"/>
                      <a:pt x="167" y="232"/>
                      <a:pt x="166" y="225"/>
                    </a:cubicBezTo>
                    <a:cubicBezTo>
                      <a:pt x="166" y="225"/>
                      <a:pt x="164" y="206"/>
                      <a:pt x="164" y="2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endParaRPr lang="en-US" dirty="0">
                  <a:highlight>
                    <a:srgbClr val="FFFF00"/>
                  </a:highlight>
                </a:endParaRPr>
              </a:p>
            </p:txBody>
          </p:sp>
          <p:sp>
            <p:nvSpPr>
              <p:cNvPr id="263" name="Freeform 87">
                <a:extLst>
                  <a:ext uri="{FF2B5EF4-FFF2-40B4-BE49-F238E27FC236}">
                    <a16:creationId xmlns:a16="http://schemas.microsoft.com/office/drawing/2014/main" id="{A9AB9B4D-8398-AB77-6576-AB552EACE18A}"/>
                  </a:ext>
                </a:extLst>
              </p:cNvPr>
              <p:cNvSpPr>
                <a:spLocks noEditPoints="1"/>
              </p:cNvSpPr>
              <p:nvPr/>
            </p:nvSpPr>
            <p:spPr bwMode="auto">
              <a:xfrm>
                <a:off x="173" y="2235"/>
                <a:ext cx="380" cy="672"/>
              </a:xfrm>
              <a:custGeom>
                <a:avLst/>
                <a:gdLst>
                  <a:gd name="T0" fmla="*/ 73 w 258"/>
                  <a:gd name="T1" fmla="*/ 276 h 458"/>
                  <a:gd name="T2" fmla="*/ 73 w 258"/>
                  <a:gd name="T3" fmla="*/ 337 h 458"/>
                  <a:gd name="T4" fmla="*/ 80 w 258"/>
                  <a:gd name="T5" fmla="*/ 387 h 458"/>
                  <a:gd name="T6" fmla="*/ 98 w 258"/>
                  <a:gd name="T7" fmla="*/ 391 h 458"/>
                  <a:gd name="T8" fmla="*/ 98 w 258"/>
                  <a:gd name="T9" fmla="*/ 341 h 458"/>
                  <a:gd name="T10" fmla="*/ 107 w 258"/>
                  <a:gd name="T11" fmla="*/ 323 h 458"/>
                  <a:gd name="T12" fmla="*/ 105 w 258"/>
                  <a:gd name="T13" fmla="*/ 388 h 458"/>
                  <a:gd name="T14" fmla="*/ 106 w 258"/>
                  <a:gd name="T15" fmla="*/ 422 h 458"/>
                  <a:gd name="T16" fmla="*/ 126 w 258"/>
                  <a:gd name="T17" fmla="*/ 430 h 458"/>
                  <a:gd name="T18" fmla="*/ 131 w 258"/>
                  <a:gd name="T19" fmla="*/ 362 h 458"/>
                  <a:gd name="T20" fmla="*/ 141 w 258"/>
                  <a:gd name="T21" fmla="*/ 271 h 458"/>
                  <a:gd name="T22" fmla="*/ 154 w 258"/>
                  <a:gd name="T23" fmla="*/ 205 h 458"/>
                  <a:gd name="T24" fmla="*/ 148 w 258"/>
                  <a:gd name="T25" fmla="*/ 150 h 458"/>
                  <a:gd name="T26" fmla="*/ 159 w 258"/>
                  <a:gd name="T27" fmla="*/ 189 h 458"/>
                  <a:gd name="T28" fmla="*/ 162 w 258"/>
                  <a:gd name="T29" fmla="*/ 325 h 458"/>
                  <a:gd name="T30" fmla="*/ 160 w 258"/>
                  <a:gd name="T31" fmla="*/ 422 h 458"/>
                  <a:gd name="T32" fmla="*/ 166 w 258"/>
                  <a:gd name="T33" fmla="*/ 454 h 458"/>
                  <a:gd name="T34" fmla="*/ 189 w 258"/>
                  <a:gd name="T35" fmla="*/ 454 h 458"/>
                  <a:gd name="T36" fmla="*/ 218 w 258"/>
                  <a:gd name="T37" fmla="*/ 451 h 458"/>
                  <a:gd name="T38" fmla="*/ 236 w 258"/>
                  <a:gd name="T39" fmla="*/ 433 h 458"/>
                  <a:gd name="T40" fmla="*/ 250 w 258"/>
                  <a:gd name="T41" fmla="*/ 409 h 458"/>
                  <a:gd name="T42" fmla="*/ 237 w 258"/>
                  <a:gd name="T43" fmla="*/ 320 h 458"/>
                  <a:gd name="T44" fmla="*/ 199 w 258"/>
                  <a:gd name="T45" fmla="*/ 313 h 458"/>
                  <a:gd name="T46" fmla="*/ 179 w 258"/>
                  <a:gd name="T47" fmla="*/ 312 h 458"/>
                  <a:gd name="T48" fmla="*/ 175 w 258"/>
                  <a:gd name="T49" fmla="*/ 267 h 458"/>
                  <a:gd name="T50" fmla="*/ 173 w 258"/>
                  <a:gd name="T51" fmla="*/ 194 h 458"/>
                  <a:gd name="T52" fmla="*/ 173 w 258"/>
                  <a:gd name="T53" fmla="*/ 173 h 458"/>
                  <a:gd name="T54" fmla="*/ 165 w 258"/>
                  <a:gd name="T55" fmla="*/ 146 h 458"/>
                  <a:gd name="T56" fmla="*/ 164 w 258"/>
                  <a:gd name="T57" fmla="*/ 102 h 458"/>
                  <a:gd name="T58" fmla="*/ 165 w 258"/>
                  <a:gd name="T59" fmla="*/ 82 h 458"/>
                  <a:gd name="T60" fmla="*/ 159 w 258"/>
                  <a:gd name="T61" fmla="*/ 71 h 458"/>
                  <a:gd name="T62" fmla="*/ 154 w 258"/>
                  <a:gd name="T63" fmla="*/ 59 h 458"/>
                  <a:gd name="T64" fmla="*/ 151 w 258"/>
                  <a:gd name="T65" fmla="*/ 48 h 458"/>
                  <a:gd name="T66" fmla="*/ 109 w 258"/>
                  <a:gd name="T67" fmla="*/ 8 h 458"/>
                  <a:gd name="T68" fmla="*/ 90 w 258"/>
                  <a:gd name="T69" fmla="*/ 44 h 458"/>
                  <a:gd name="T70" fmla="*/ 90 w 258"/>
                  <a:gd name="T71" fmla="*/ 55 h 458"/>
                  <a:gd name="T72" fmla="*/ 67 w 258"/>
                  <a:gd name="T73" fmla="*/ 72 h 458"/>
                  <a:gd name="T74" fmla="*/ 43 w 258"/>
                  <a:gd name="T75" fmla="*/ 140 h 458"/>
                  <a:gd name="T76" fmla="*/ 29 w 258"/>
                  <a:gd name="T77" fmla="*/ 175 h 458"/>
                  <a:gd name="T78" fmla="*/ 5 w 258"/>
                  <a:gd name="T79" fmla="*/ 219 h 458"/>
                  <a:gd name="T80" fmla="*/ 2 w 258"/>
                  <a:gd name="T81" fmla="*/ 253 h 458"/>
                  <a:gd name="T82" fmla="*/ 172 w 258"/>
                  <a:gd name="T83" fmla="*/ 313 h 458"/>
                  <a:gd name="T84" fmla="*/ 66 w 258"/>
                  <a:gd name="T85" fmla="*/ 171 h 458"/>
                  <a:gd name="T86" fmla="*/ 74 w 258"/>
                  <a:gd name="T87" fmla="*/ 193 h 458"/>
                  <a:gd name="T88" fmla="*/ 66 w 258"/>
                  <a:gd name="T89" fmla="*/ 171 h 458"/>
                  <a:gd name="T90" fmla="*/ 61 w 258"/>
                  <a:gd name="T91" fmla="*/ 167 h 458"/>
                  <a:gd name="T92" fmla="*/ 62 w 258"/>
                  <a:gd name="T93" fmla="*/ 194 h 458"/>
                  <a:gd name="T94" fmla="*/ 56 w 258"/>
                  <a:gd name="T95" fmla="*/ 177 h 458"/>
                  <a:gd name="T96" fmla="*/ 59 w 258"/>
                  <a:gd name="T97" fmla="*/ 159 h 458"/>
                  <a:gd name="T98" fmla="*/ 45 w 258"/>
                  <a:gd name="T99" fmla="*/ 191 h 458"/>
                  <a:gd name="T100" fmla="*/ 39 w 258"/>
                  <a:gd name="T101" fmla="*/ 157 h 458"/>
                  <a:gd name="T102" fmla="*/ 30 w 258"/>
                  <a:gd name="T103" fmla="*/ 191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8" h="458">
                    <a:moveTo>
                      <a:pt x="2" y="253"/>
                    </a:moveTo>
                    <a:cubicBezTo>
                      <a:pt x="9" y="268"/>
                      <a:pt x="30" y="274"/>
                      <a:pt x="45" y="277"/>
                    </a:cubicBezTo>
                    <a:cubicBezTo>
                      <a:pt x="47" y="277"/>
                      <a:pt x="73" y="279"/>
                      <a:pt x="73" y="276"/>
                    </a:cubicBezTo>
                    <a:cubicBezTo>
                      <a:pt x="73" y="281"/>
                      <a:pt x="73" y="285"/>
                      <a:pt x="73" y="289"/>
                    </a:cubicBezTo>
                    <a:cubicBezTo>
                      <a:pt x="74" y="297"/>
                      <a:pt x="78" y="306"/>
                      <a:pt x="76" y="314"/>
                    </a:cubicBezTo>
                    <a:cubicBezTo>
                      <a:pt x="75" y="322"/>
                      <a:pt x="72" y="329"/>
                      <a:pt x="73" y="337"/>
                    </a:cubicBezTo>
                    <a:cubicBezTo>
                      <a:pt x="73" y="345"/>
                      <a:pt x="74" y="353"/>
                      <a:pt x="74" y="361"/>
                    </a:cubicBezTo>
                    <a:cubicBezTo>
                      <a:pt x="75" y="367"/>
                      <a:pt x="78" y="368"/>
                      <a:pt x="80" y="372"/>
                    </a:cubicBezTo>
                    <a:cubicBezTo>
                      <a:pt x="83" y="377"/>
                      <a:pt x="80" y="383"/>
                      <a:pt x="80" y="387"/>
                    </a:cubicBezTo>
                    <a:cubicBezTo>
                      <a:pt x="80" y="397"/>
                      <a:pt x="78" y="418"/>
                      <a:pt x="90" y="423"/>
                    </a:cubicBezTo>
                    <a:cubicBezTo>
                      <a:pt x="95" y="425"/>
                      <a:pt x="97" y="420"/>
                      <a:pt x="99" y="416"/>
                    </a:cubicBezTo>
                    <a:cubicBezTo>
                      <a:pt x="101" y="408"/>
                      <a:pt x="99" y="399"/>
                      <a:pt x="98" y="391"/>
                    </a:cubicBezTo>
                    <a:cubicBezTo>
                      <a:pt x="96" y="384"/>
                      <a:pt x="96" y="377"/>
                      <a:pt x="96" y="370"/>
                    </a:cubicBezTo>
                    <a:cubicBezTo>
                      <a:pt x="97" y="365"/>
                      <a:pt x="97" y="359"/>
                      <a:pt x="98" y="354"/>
                    </a:cubicBezTo>
                    <a:cubicBezTo>
                      <a:pt x="98" y="349"/>
                      <a:pt x="97" y="345"/>
                      <a:pt x="98" y="341"/>
                    </a:cubicBezTo>
                    <a:cubicBezTo>
                      <a:pt x="99" y="336"/>
                      <a:pt x="101" y="332"/>
                      <a:pt x="102" y="328"/>
                    </a:cubicBezTo>
                    <a:cubicBezTo>
                      <a:pt x="104" y="323"/>
                      <a:pt x="103" y="317"/>
                      <a:pt x="104" y="311"/>
                    </a:cubicBezTo>
                    <a:cubicBezTo>
                      <a:pt x="103" y="315"/>
                      <a:pt x="106" y="319"/>
                      <a:pt x="107" y="323"/>
                    </a:cubicBezTo>
                    <a:cubicBezTo>
                      <a:pt x="108" y="332"/>
                      <a:pt x="107" y="342"/>
                      <a:pt x="106" y="352"/>
                    </a:cubicBezTo>
                    <a:cubicBezTo>
                      <a:pt x="105" y="361"/>
                      <a:pt x="106" y="370"/>
                      <a:pt x="106" y="379"/>
                    </a:cubicBezTo>
                    <a:cubicBezTo>
                      <a:pt x="106" y="382"/>
                      <a:pt x="105" y="385"/>
                      <a:pt x="105" y="388"/>
                    </a:cubicBezTo>
                    <a:cubicBezTo>
                      <a:pt x="106" y="390"/>
                      <a:pt x="107" y="392"/>
                      <a:pt x="107" y="395"/>
                    </a:cubicBezTo>
                    <a:cubicBezTo>
                      <a:pt x="107" y="398"/>
                      <a:pt x="105" y="401"/>
                      <a:pt x="105" y="405"/>
                    </a:cubicBezTo>
                    <a:cubicBezTo>
                      <a:pt x="105" y="411"/>
                      <a:pt x="106" y="416"/>
                      <a:pt x="106" y="422"/>
                    </a:cubicBezTo>
                    <a:cubicBezTo>
                      <a:pt x="106" y="427"/>
                      <a:pt x="105" y="433"/>
                      <a:pt x="105" y="438"/>
                    </a:cubicBezTo>
                    <a:cubicBezTo>
                      <a:pt x="105" y="444"/>
                      <a:pt x="106" y="453"/>
                      <a:pt x="113" y="454"/>
                    </a:cubicBezTo>
                    <a:cubicBezTo>
                      <a:pt x="127" y="456"/>
                      <a:pt x="126" y="440"/>
                      <a:pt x="126" y="430"/>
                    </a:cubicBezTo>
                    <a:cubicBezTo>
                      <a:pt x="125" y="422"/>
                      <a:pt x="123" y="413"/>
                      <a:pt x="125" y="405"/>
                    </a:cubicBezTo>
                    <a:cubicBezTo>
                      <a:pt x="126" y="398"/>
                      <a:pt x="129" y="391"/>
                      <a:pt x="130" y="384"/>
                    </a:cubicBezTo>
                    <a:cubicBezTo>
                      <a:pt x="131" y="377"/>
                      <a:pt x="130" y="370"/>
                      <a:pt x="131" y="362"/>
                    </a:cubicBezTo>
                    <a:cubicBezTo>
                      <a:pt x="132" y="353"/>
                      <a:pt x="135" y="344"/>
                      <a:pt x="137" y="335"/>
                    </a:cubicBezTo>
                    <a:cubicBezTo>
                      <a:pt x="137" y="328"/>
                      <a:pt x="138" y="321"/>
                      <a:pt x="137" y="315"/>
                    </a:cubicBezTo>
                    <a:cubicBezTo>
                      <a:pt x="136" y="300"/>
                      <a:pt x="137" y="286"/>
                      <a:pt x="141" y="271"/>
                    </a:cubicBezTo>
                    <a:cubicBezTo>
                      <a:pt x="143" y="262"/>
                      <a:pt x="146" y="254"/>
                      <a:pt x="149" y="246"/>
                    </a:cubicBezTo>
                    <a:cubicBezTo>
                      <a:pt x="151" y="239"/>
                      <a:pt x="151" y="231"/>
                      <a:pt x="152" y="224"/>
                    </a:cubicBezTo>
                    <a:cubicBezTo>
                      <a:pt x="152" y="218"/>
                      <a:pt x="152" y="211"/>
                      <a:pt x="154" y="205"/>
                    </a:cubicBezTo>
                    <a:cubicBezTo>
                      <a:pt x="156" y="198"/>
                      <a:pt x="153" y="191"/>
                      <a:pt x="151" y="184"/>
                    </a:cubicBezTo>
                    <a:cubicBezTo>
                      <a:pt x="149" y="177"/>
                      <a:pt x="146" y="170"/>
                      <a:pt x="147" y="162"/>
                    </a:cubicBezTo>
                    <a:cubicBezTo>
                      <a:pt x="147" y="158"/>
                      <a:pt x="147" y="154"/>
                      <a:pt x="148" y="150"/>
                    </a:cubicBezTo>
                    <a:cubicBezTo>
                      <a:pt x="148" y="156"/>
                      <a:pt x="146" y="164"/>
                      <a:pt x="151" y="169"/>
                    </a:cubicBezTo>
                    <a:cubicBezTo>
                      <a:pt x="154" y="173"/>
                      <a:pt x="155" y="177"/>
                      <a:pt x="156" y="182"/>
                    </a:cubicBezTo>
                    <a:cubicBezTo>
                      <a:pt x="157" y="185"/>
                      <a:pt x="157" y="187"/>
                      <a:pt x="159" y="189"/>
                    </a:cubicBezTo>
                    <a:cubicBezTo>
                      <a:pt x="159" y="190"/>
                      <a:pt x="164" y="194"/>
                      <a:pt x="164" y="194"/>
                    </a:cubicBezTo>
                    <a:cubicBezTo>
                      <a:pt x="164" y="194"/>
                      <a:pt x="165" y="319"/>
                      <a:pt x="165" y="319"/>
                    </a:cubicBezTo>
                    <a:cubicBezTo>
                      <a:pt x="165" y="321"/>
                      <a:pt x="162" y="323"/>
                      <a:pt x="162" y="325"/>
                    </a:cubicBezTo>
                    <a:cubicBezTo>
                      <a:pt x="160" y="330"/>
                      <a:pt x="161" y="335"/>
                      <a:pt x="161" y="340"/>
                    </a:cubicBezTo>
                    <a:cubicBezTo>
                      <a:pt x="162" y="346"/>
                      <a:pt x="162" y="351"/>
                      <a:pt x="162" y="357"/>
                    </a:cubicBezTo>
                    <a:cubicBezTo>
                      <a:pt x="162" y="379"/>
                      <a:pt x="160" y="400"/>
                      <a:pt x="160" y="422"/>
                    </a:cubicBezTo>
                    <a:cubicBezTo>
                      <a:pt x="160" y="427"/>
                      <a:pt x="158" y="433"/>
                      <a:pt x="160" y="437"/>
                    </a:cubicBezTo>
                    <a:cubicBezTo>
                      <a:pt x="160" y="439"/>
                      <a:pt x="162" y="441"/>
                      <a:pt x="162" y="442"/>
                    </a:cubicBezTo>
                    <a:cubicBezTo>
                      <a:pt x="162" y="445"/>
                      <a:pt x="163" y="453"/>
                      <a:pt x="166" y="454"/>
                    </a:cubicBezTo>
                    <a:cubicBezTo>
                      <a:pt x="172" y="458"/>
                      <a:pt x="172" y="443"/>
                      <a:pt x="172" y="443"/>
                    </a:cubicBezTo>
                    <a:cubicBezTo>
                      <a:pt x="182" y="444"/>
                      <a:pt x="182" y="444"/>
                      <a:pt x="182" y="444"/>
                    </a:cubicBezTo>
                    <a:cubicBezTo>
                      <a:pt x="184" y="445"/>
                      <a:pt x="184" y="457"/>
                      <a:pt x="189" y="454"/>
                    </a:cubicBezTo>
                    <a:cubicBezTo>
                      <a:pt x="190" y="453"/>
                      <a:pt x="192" y="445"/>
                      <a:pt x="192" y="445"/>
                    </a:cubicBezTo>
                    <a:cubicBezTo>
                      <a:pt x="197" y="445"/>
                      <a:pt x="202" y="445"/>
                      <a:pt x="206" y="445"/>
                    </a:cubicBezTo>
                    <a:cubicBezTo>
                      <a:pt x="213" y="445"/>
                      <a:pt x="217" y="443"/>
                      <a:pt x="218" y="451"/>
                    </a:cubicBezTo>
                    <a:cubicBezTo>
                      <a:pt x="220" y="457"/>
                      <a:pt x="225" y="456"/>
                      <a:pt x="226" y="450"/>
                    </a:cubicBezTo>
                    <a:cubicBezTo>
                      <a:pt x="227" y="449"/>
                      <a:pt x="226" y="441"/>
                      <a:pt x="227" y="441"/>
                    </a:cubicBezTo>
                    <a:cubicBezTo>
                      <a:pt x="227" y="440"/>
                      <a:pt x="236" y="433"/>
                      <a:pt x="236" y="433"/>
                    </a:cubicBezTo>
                    <a:cubicBezTo>
                      <a:pt x="232" y="436"/>
                      <a:pt x="238" y="450"/>
                      <a:pt x="242" y="440"/>
                    </a:cubicBezTo>
                    <a:cubicBezTo>
                      <a:pt x="244" y="437"/>
                      <a:pt x="243" y="432"/>
                      <a:pt x="243" y="428"/>
                    </a:cubicBezTo>
                    <a:cubicBezTo>
                      <a:pt x="243" y="421"/>
                      <a:pt x="248" y="416"/>
                      <a:pt x="250" y="409"/>
                    </a:cubicBezTo>
                    <a:cubicBezTo>
                      <a:pt x="254" y="400"/>
                      <a:pt x="254" y="390"/>
                      <a:pt x="255" y="381"/>
                    </a:cubicBezTo>
                    <a:cubicBezTo>
                      <a:pt x="258" y="365"/>
                      <a:pt x="255" y="342"/>
                      <a:pt x="243" y="330"/>
                    </a:cubicBezTo>
                    <a:cubicBezTo>
                      <a:pt x="240" y="327"/>
                      <a:pt x="240" y="323"/>
                      <a:pt x="237" y="320"/>
                    </a:cubicBezTo>
                    <a:cubicBezTo>
                      <a:pt x="234" y="318"/>
                      <a:pt x="231" y="319"/>
                      <a:pt x="228" y="317"/>
                    </a:cubicBezTo>
                    <a:cubicBezTo>
                      <a:pt x="226" y="315"/>
                      <a:pt x="225" y="312"/>
                      <a:pt x="222" y="312"/>
                    </a:cubicBezTo>
                    <a:cubicBezTo>
                      <a:pt x="214" y="310"/>
                      <a:pt x="206" y="315"/>
                      <a:pt x="199" y="313"/>
                    </a:cubicBezTo>
                    <a:cubicBezTo>
                      <a:pt x="196" y="312"/>
                      <a:pt x="196" y="310"/>
                      <a:pt x="194" y="308"/>
                    </a:cubicBezTo>
                    <a:cubicBezTo>
                      <a:pt x="192" y="306"/>
                      <a:pt x="189" y="305"/>
                      <a:pt x="186" y="307"/>
                    </a:cubicBezTo>
                    <a:cubicBezTo>
                      <a:pt x="183" y="308"/>
                      <a:pt x="182" y="312"/>
                      <a:pt x="179" y="312"/>
                    </a:cubicBezTo>
                    <a:cubicBezTo>
                      <a:pt x="175" y="312"/>
                      <a:pt x="177" y="310"/>
                      <a:pt x="177" y="307"/>
                    </a:cubicBezTo>
                    <a:cubicBezTo>
                      <a:pt x="177" y="304"/>
                      <a:pt x="176" y="300"/>
                      <a:pt x="176" y="297"/>
                    </a:cubicBezTo>
                    <a:cubicBezTo>
                      <a:pt x="177" y="287"/>
                      <a:pt x="176" y="277"/>
                      <a:pt x="175" y="267"/>
                    </a:cubicBezTo>
                    <a:cubicBezTo>
                      <a:pt x="175" y="256"/>
                      <a:pt x="175" y="245"/>
                      <a:pt x="174" y="233"/>
                    </a:cubicBezTo>
                    <a:cubicBezTo>
                      <a:pt x="174" y="224"/>
                      <a:pt x="174" y="215"/>
                      <a:pt x="174" y="206"/>
                    </a:cubicBezTo>
                    <a:cubicBezTo>
                      <a:pt x="173" y="202"/>
                      <a:pt x="173" y="198"/>
                      <a:pt x="173" y="194"/>
                    </a:cubicBezTo>
                    <a:cubicBezTo>
                      <a:pt x="173" y="194"/>
                      <a:pt x="177" y="191"/>
                      <a:pt x="177" y="191"/>
                    </a:cubicBezTo>
                    <a:cubicBezTo>
                      <a:pt x="178" y="189"/>
                      <a:pt x="179" y="187"/>
                      <a:pt x="180" y="186"/>
                    </a:cubicBezTo>
                    <a:cubicBezTo>
                      <a:pt x="182" y="178"/>
                      <a:pt x="175" y="178"/>
                      <a:pt x="173" y="173"/>
                    </a:cubicBezTo>
                    <a:cubicBezTo>
                      <a:pt x="171" y="169"/>
                      <a:pt x="169" y="166"/>
                      <a:pt x="168" y="162"/>
                    </a:cubicBezTo>
                    <a:cubicBezTo>
                      <a:pt x="167" y="159"/>
                      <a:pt x="169" y="155"/>
                      <a:pt x="168" y="152"/>
                    </a:cubicBezTo>
                    <a:cubicBezTo>
                      <a:pt x="167" y="150"/>
                      <a:pt x="165" y="148"/>
                      <a:pt x="165" y="146"/>
                    </a:cubicBezTo>
                    <a:cubicBezTo>
                      <a:pt x="165" y="141"/>
                      <a:pt x="167" y="138"/>
                      <a:pt x="167" y="133"/>
                    </a:cubicBezTo>
                    <a:cubicBezTo>
                      <a:pt x="167" y="129"/>
                      <a:pt x="166" y="124"/>
                      <a:pt x="165" y="120"/>
                    </a:cubicBezTo>
                    <a:cubicBezTo>
                      <a:pt x="164" y="114"/>
                      <a:pt x="164" y="108"/>
                      <a:pt x="164" y="102"/>
                    </a:cubicBezTo>
                    <a:cubicBezTo>
                      <a:pt x="164" y="100"/>
                      <a:pt x="161" y="83"/>
                      <a:pt x="160" y="83"/>
                    </a:cubicBezTo>
                    <a:cubicBezTo>
                      <a:pt x="162" y="83"/>
                      <a:pt x="163" y="86"/>
                      <a:pt x="164" y="88"/>
                    </a:cubicBezTo>
                    <a:cubicBezTo>
                      <a:pt x="163" y="86"/>
                      <a:pt x="166" y="84"/>
                      <a:pt x="165" y="82"/>
                    </a:cubicBezTo>
                    <a:cubicBezTo>
                      <a:pt x="165" y="79"/>
                      <a:pt x="163" y="78"/>
                      <a:pt x="162" y="76"/>
                    </a:cubicBezTo>
                    <a:cubicBezTo>
                      <a:pt x="158" y="73"/>
                      <a:pt x="154" y="71"/>
                      <a:pt x="151" y="67"/>
                    </a:cubicBezTo>
                    <a:cubicBezTo>
                      <a:pt x="153" y="68"/>
                      <a:pt x="158" y="68"/>
                      <a:pt x="159" y="71"/>
                    </a:cubicBezTo>
                    <a:cubicBezTo>
                      <a:pt x="159" y="69"/>
                      <a:pt x="155" y="63"/>
                      <a:pt x="153" y="64"/>
                    </a:cubicBezTo>
                    <a:cubicBezTo>
                      <a:pt x="155" y="63"/>
                      <a:pt x="158" y="64"/>
                      <a:pt x="159" y="63"/>
                    </a:cubicBezTo>
                    <a:cubicBezTo>
                      <a:pt x="158" y="62"/>
                      <a:pt x="156" y="60"/>
                      <a:pt x="154" y="59"/>
                    </a:cubicBezTo>
                    <a:cubicBezTo>
                      <a:pt x="152" y="58"/>
                      <a:pt x="150" y="56"/>
                      <a:pt x="148" y="54"/>
                    </a:cubicBezTo>
                    <a:cubicBezTo>
                      <a:pt x="149" y="54"/>
                      <a:pt x="153" y="54"/>
                      <a:pt x="153" y="53"/>
                    </a:cubicBezTo>
                    <a:cubicBezTo>
                      <a:pt x="155" y="52"/>
                      <a:pt x="152" y="50"/>
                      <a:pt x="151" y="48"/>
                    </a:cubicBezTo>
                    <a:cubicBezTo>
                      <a:pt x="145" y="40"/>
                      <a:pt x="147" y="29"/>
                      <a:pt x="142" y="21"/>
                    </a:cubicBezTo>
                    <a:cubicBezTo>
                      <a:pt x="140" y="17"/>
                      <a:pt x="137" y="12"/>
                      <a:pt x="133" y="9"/>
                    </a:cubicBezTo>
                    <a:cubicBezTo>
                      <a:pt x="125" y="2"/>
                      <a:pt x="117" y="0"/>
                      <a:pt x="109" y="8"/>
                    </a:cubicBezTo>
                    <a:cubicBezTo>
                      <a:pt x="104" y="11"/>
                      <a:pt x="101" y="17"/>
                      <a:pt x="98" y="22"/>
                    </a:cubicBezTo>
                    <a:cubicBezTo>
                      <a:pt x="96" y="26"/>
                      <a:pt x="94" y="30"/>
                      <a:pt x="93" y="34"/>
                    </a:cubicBezTo>
                    <a:cubicBezTo>
                      <a:pt x="92" y="37"/>
                      <a:pt x="92" y="41"/>
                      <a:pt x="90" y="44"/>
                    </a:cubicBezTo>
                    <a:cubicBezTo>
                      <a:pt x="88" y="46"/>
                      <a:pt x="85" y="49"/>
                      <a:pt x="86" y="51"/>
                    </a:cubicBezTo>
                    <a:cubicBezTo>
                      <a:pt x="86" y="51"/>
                      <a:pt x="93" y="44"/>
                      <a:pt x="93" y="45"/>
                    </a:cubicBezTo>
                    <a:cubicBezTo>
                      <a:pt x="94" y="48"/>
                      <a:pt x="91" y="52"/>
                      <a:pt x="90" y="55"/>
                    </a:cubicBezTo>
                    <a:cubicBezTo>
                      <a:pt x="88" y="57"/>
                      <a:pt x="85" y="62"/>
                      <a:pt x="83" y="63"/>
                    </a:cubicBezTo>
                    <a:cubicBezTo>
                      <a:pt x="79" y="65"/>
                      <a:pt x="77" y="65"/>
                      <a:pt x="75" y="68"/>
                    </a:cubicBezTo>
                    <a:cubicBezTo>
                      <a:pt x="72" y="71"/>
                      <a:pt x="70" y="71"/>
                      <a:pt x="67" y="72"/>
                    </a:cubicBezTo>
                    <a:cubicBezTo>
                      <a:pt x="57" y="75"/>
                      <a:pt x="56" y="87"/>
                      <a:pt x="54" y="95"/>
                    </a:cubicBezTo>
                    <a:cubicBezTo>
                      <a:pt x="52" y="105"/>
                      <a:pt x="50" y="115"/>
                      <a:pt x="48" y="125"/>
                    </a:cubicBezTo>
                    <a:cubicBezTo>
                      <a:pt x="47" y="130"/>
                      <a:pt x="45" y="135"/>
                      <a:pt x="43" y="140"/>
                    </a:cubicBezTo>
                    <a:cubicBezTo>
                      <a:pt x="43" y="141"/>
                      <a:pt x="42" y="150"/>
                      <a:pt x="44" y="150"/>
                    </a:cubicBezTo>
                    <a:cubicBezTo>
                      <a:pt x="38" y="151"/>
                      <a:pt x="36" y="154"/>
                      <a:pt x="34" y="160"/>
                    </a:cubicBezTo>
                    <a:cubicBezTo>
                      <a:pt x="33" y="165"/>
                      <a:pt x="31" y="170"/>
                      <a:pt x="29" y="175"/>
                    </a:cubicBezTo>
                    <a:cubicBezTo>
                      <a:pt x="29" y="176"/>
                      <a:pt x="25" y="191"/>
                      <a:pt x="25" y="191"/>
                    </a:cubicBezTo>
                    <a:cubicBezTo>
                      <a:pt x="17" y="192"/>
                      <a:pt x="13" y="200"/>
                      <a:pt x="10" y="207"/>
                    </a:cubicBezTo>
                    <a:cubicBezTo>
                      <a:pt x="8" y="211"/>
                      <a:pt x="7" y="215"/>
                      <a:pt x="5" y="219"/>
                    </a:cubicBezTo>
                    <a:cubicBezTo>
                      <a:pt x="4" y="222"/>
                      <a:pt x="3" y="226"/>
                      <a:pt x="2" y="229"/>
                    </a:cubicBezTo>
                    <a:cubicBezTo>
                      <a:pt x="2" y="231"/>
                      <a:pt x="2" y="233"/>
                      <a:pt x="1" y="235"/>
                    </a:cubicBezTo>
                    <a:cubicBezTo>
                      <a:pt x="1" y="240"/>
                      <a:pt x="0" y="247"/>
                      <a:pt x="2" y="253"/>
                    </a:cubicBezTo>
                    <a:close/>
                    <a:moveTo>
                      <a:pt x="168" y="197"/>
                    </a:moveTo>
                    <a:cubicBezTo>
                      <a:pt x="170" y="197"/>
                      <a:pt x="170" y="197"/>
                      <a:pt x="170" y="197"/>
                    </a:cubicBezTo>
                    <a:cubicBezTo>
                      <a:pt x="172" y="313"/>
                      <a:pt x="172" y="313"/>
                      <a:pt x="172" y="313"/>
                    </a:cubicBezTo>
                    <a:cubicBezTo>
                      <a:pt x="170" y="315"/>
                      <a:pt x="170" y="315"/>
                      <a:pt x="170" y="315"/>
                    </a:cubicBezTo>
                    <a:lnTo>
                      <a:pt x="168" y="197"/>
                    </a:lnTo>
                    <a:close/>
                    <a:moveTo>
                      <a:pt x="66" y="171"/>
                    </a:moveTo>
                    <a:cubicBezTo>
                      <a:pt x="66" y="170"/>
                      <a:pt x="66" y="158"/>
                      <a:pt x="66" y="158"/>
                    </a:cubicBezTo>
                    <a:cubicBezTo>
                      <a:pt x="68" y="164"/>
                      <a:pt x="69" y="169"/>
                      <a:pt x="70" y="175"/>
                    </a:cubicBezTo>
                    <a:cubicBezTo>
                      <a:pt x="70" y="177"/>
                      <a:pt x="72" y="194"/>
                      <a:pt x="74" y="193"/>
                    </a:cubicBezTo>
                    <a:cubicBezTo>
                      <a:pt x="68" y="194"/>
                      <a:pt x="68" y="194"/>
                      <a:pt x="68" y="194"/>
                    </a:cubicBezTo>
                    <a:cubicBezTo>
                      <a:pt x="67" y="184"/>
                      <a:pt x="67" y="184"/>
                      <a:pt x="67" y="184"/>
                    </a:cubicBezTo>
                    <a:cubicBezTo>
                      <a:pt x="67" y="184"/>
                      <a:pt x="66" y="173"/>
                      <a:pt x="66" y="171"/>
                    </a:cubicBezTo>
                    <a:close/>
                    <a:moveTo>
                      <a:pt x="56" y="177"/>
                    </a:moveTo>
                    <a:cubicBezTo>
                      <a:pt x="59" y="171"/>
                      <a:pt x="59" y="171"/>
                      <a:pt x="59" y="171"/>
                    </a:cubicBezTo>
                    <a:cubicBezTo>
                      <a:pt x="61" y="167"/>
                      <a:pt x="61" y="167"/>
                      <a:pt x="61" y="167"/>
                    </a:cubicBezTo>
                    <a:cubicBezTo>
                      <a:pt x="61" y="167"/>
                      <a:pt x="62" y="178"/>
                      <a:pt x="62" y="179"/>
                    </a:cubicBezTo>
                    <a:cubicBezTo>
                      <a:pt x="62" y="180"/>
                      <a:pt x="61" y="190"/>
                      <a:pt x="61" y="190"/>
                    </a:cubicBezTo>
                    <a:cubicBezTo>
                      <a:pt x="62" y="194"/>
                      <a:pt x="62" y="194"/>
                      <a:pt x="62" y="194"/>
                    </a:cubicBezTo>
                    <a:cubicBezTo>
                      <a:pt x="57" y="193"/>
                      <a:pt x="57" y="193"/>
                      <a:pt x="57" y="193"/>
                    </a:cubicBezTo>
                    <a:cubicBezTo>
                      <a:pt x="57" y="193"/>
                      <a:pt x="57" y="186"/>
                      <a:pt x="57" y="185"/>
                    </a:cubicBezTo>
                    <a:cubicBezTo>
                      <a:pt x="57" y="184"/>
                      <a:pt x="56" y="177"/>
                      <a:pt x="56" y="177"/>
                    </a:cubicBezTo>
                    <a:close/>
                    <a:moveTo>
                      <a:pt x="44" y="171"/>
                    </a:moveTo>
                    <a:cubicBezTo>
                      <a:pt x="44" y="169"/>
                      <a:pt x="45" y="156"/>
                      <a:pt x="45" y="156"/>
                    </a:cubicBezTo>
                    <a:cubicBezTo>
                      <a:pt x="50" y="158"/>
                      <a:pt x="54" y="164"/>
                      <a:pt x="59" y="159"/>
                    </a:cubicBezTo>
                    <a:cubicBezTo>
                      <a:pt x="58" y="168"/>
                      <a:pt x="49" y="174"/>
                      <a:pt x="51" y="184"/>
                    </a:cubicBezTo>
                    <a:cubicBezTo>
                      <a:pt x="51" y="185"/>
                      <a:pt x="53" y="192"/>
                      <a:pt x="54" y="192"/>
                    </a:cubicBezTo>
                    <a:cubicBezTo>
                      <a:pt x="54" y="192"/>
                      <a:pt x="45" y="191"/>
                      <a:pt x="45" y="191"/>
                    </a:cubicBezTo>
                    <a:cubicBezTo>
                      <a:pt x="45" y="191"/>
                      <a:pt x="44" y="172"/>
                      <a:pt x="44" y="171"/>
                    </a:cubicBezTo>
                    <a:close/>
                    <a:moveTo>
                      <a:pt x="30" y="191"/>
                    </a:moveTo>
                    <a:cubicBezTo>
                      <a:pt x="32" y="180"/>
                      <a:pt x="35" y="168"/>
                      <a:pt x="39" y="157"/>
                    </a:cubicBezTo>
                    <a:cubicBezTo>
                      <a:pt x="42" y="161"/>
                      <a:pt x="39" y="171"/>
                      <a:pt x="39" y="176"/>
                    </a:cubicBezTo>
                    <a:cubicBezTo>
                      <a:pt x="38" y="181"/>
                      <a:pt x="38" y="186"/>
                      <a:pt x="38" y="191"/>
                    </a:cubicBezTo>
                    <a:lnTo>
                      <a:pt x="30" y="1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endParaRPr lang="en-US" dirty="0">
                  <a:highlight>
                    <a:srgbClr val="FFFF00"/>
                  </a:highlight>
                </a:endParaRPr>
              </a:p>
            </p:txBody>
          </p:sp>
        </p:grpSp>
      </p:grpSp>
      <p:sp>
        <p:nvSpPr>
          <p:cNvPr id="3" name="TextBox 76">
            <a:extLst>
              <a:ext uri="{FF2B5EF4-FFF2-40B4-BE49-F238E27FC236}">
                <a16:creationId xmlns:a16="http://schemas.microsoft.com/office/drawing/2014/main" id="{2C8FBF41-A3DE-413C-1424-75ACB61A413F}"/>
              </a:ext>
            </a:extLst>
          </p:cNvPr>
          <p:cNvSpPr txBox="1"/>
          <p:nvPr/>
        </p:nvSpPr>
        <p:spPr>
          <a:xfrm>
            <a:off x="2257837" y="9585227"/>
            <a:ext cx="3196388"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3138109227"/>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תמונה 4">
            <a:extLst>
              <a:ext uri="{FF2B5EF4-FFF2-40B4-BE49-F238E27FC236}">
                <a16:creationId xmlns:a16="http://schemas.microsoft.com/office/drawing/2014/main" id="{7C1A6D7B-4C1D-6716-B0EF-D104B24A08AC}"/>
              </a:ext>
            </a:extLst>
          </p:cNvPr>
          <p:cNvPicPr>
            <a:picLocks noChangeAspect="1"/>
          </p:cNvPicPr>
          <p:nvPr/>
        </p:nvPicPr>
        <p:blipFill>
          <a:blip r:embed="rId3"/>
          <a:stretch>
            <a:fillRect/>
          </a:stretch>
        </p:blipFill>
        <p:spPr>
          <a:xfrm>
            <a:off x="766730" y="1917557"/>
            <a:ext cx="5400000" cy="3530498"/>
          </a:xfrm>
          <a:prstGeom prst="rect">
            <a:avLst/>
          </a:prstGeom>
        </p:spPr>
      </p:pic>
      <p:grpSp>
        <p:nvGrpSpPr>
          <p:cNvPr id="52" name="קבוצה 51">
            <a:extLst>
              <a:ext uri="{FF2B5EF4-FFF2-40B4-BE49-F238E27FC236}">
                <a16:creationId xmlns:a16="http://schemas.microsoft.com/office/drawing/2014/main" id="{60B4311B-41F1-40E3-8BA8-45CFF409DB85}"/>
              </a:ext>
            </a:extLst>
          </p:cNvPr>
          <p:cNvGrpSpPr/>
          <p:nvPr/>
        </p:nvGrpSpPr>
        <p:grpSpPr>
          <a:xfrm>
            <a:off x="493962" y="6063523"/>
            <a:ext cx="4952891" cy="3014139"/>
            <a:chOff x="493962" y="6018518"/>
            <a:chExt cx="4952891" cy="3014139"/>
          </a:xfrm>
        </p:grpSpPr>
        <p:grpSp>
          <p:nvGrpSpPr>
            <p:cNvPr id="97" name="Group 553">
              <a:extLst>
                <a:ext uri="{FF2B5EF4-FFF2-40B4-BE49-F238E27FC236}">
                  <a16:creationId xmlns:a16="http://schemas.microsoft.com/office/drawing/2014/main" id="{685AE36F-8F83-4232-816E-0BF3C4DF435F}"/>
                </a:ext>
              </a:extLst>
            </p:cNvPr>
            <p:cNvGrpSpPr/>
            <p:nvPr/>
          </p:nvGrpSpPr>
          <p:grpSpPr>
            <a:xfrm>
              <a:off x="2672586" y="6252321"/>
              <a:ext cx="2763748" cy="1080961"/>
              <a:chOff x="3018127" y="5806743"/>
              <a:chExt cx="2763748" cy="1080961"/>
            </a:xfrm>
            <a:solidFill>
              <a:srgbClr val="FF4040"/>
            </a:solidFill>
          </p:grpSpPr>
          <p:sp>
            <p:nvSpPr>
              <p:cNvPr id="258" name="Freeform 1042">
                <a:extLst>
                  <a:ext uri="{FF2B5EF4-FFF2-40B4-BE49-F238E27FC236}">
                    <a16:creationId xmlns:a16="http://schemas.microsoft.com/office/drawing/2014/main" id="{87A9B8F8-EA28-4AB0-B1BE-0ABE0670C347}"/>
                  </a:ext>
                </a:extLst>
              </p:cNvPr>
              <p:cNvSpPr>
                <a:spLocks/>
              </p:cNvSpPr>
              <p:nvPr/>
            </p:nvSpPr>
            <p:spPr bwMode="auto">
              <a:xfrm>
                <a:off x="3311902" y="6438316"/>
                <a:ext cx="20233" cy="27328"/>
              </a:xfrm>
              <a:custGeom>
                <a:avLst/>
                <a:gdLst>
                  <a:gd name="T0" fmla="*/ 0 w 25"/>
                  <a:gd name="T1" fmla="*/ 15 h 27"/>
                  <a:gd name="T2" fmla="*/ 19 w 25"/>
                  <a:gd name="T3" fmla="*/ 27 h 27"/>
                  <a:gd name="T4" fmla="*/ 25 w 25"/>
                  <a:gd name="T5" fmla="*/ 15 h 27"/>
                  <a:gd name="T6" fmla="*/ 21 w 25"/>
                  <a:gd name="T7" fmla="*/ 0 h 27"/>
                  <a:gd name="T8" fmla="*/ 0 w 25"/>
                  <a:gd name="T9" fmla="*/ 15 h 27"/>
                </a:gdLst>
                <a:ahLst/>
                <a:cxnLst>
                  <a:cxn ang="0">
                    <a:pos x="T0" y="T1"/>
                  </a:cxn>
                  <a:cxn ang="0">
                    <a:pos x="T2" y="T3"/>
                  </a:cxn>
                  <a:cxn ang="0">
                    <a:pos x="T4" y="T5"/>
                  </a:cxn>
                  <a:cxn ang="0">
                    <a:pos x="T6" y="T7"/>
                  </a:cxn>
                  <a:cxn ang="0">
                    <a:pos x="T8" y="T9"/>
                  </a:cxn>
                </a:cxnLst>
                <a:rect l="0" t="0" r="r" b="b"/>
                <a:pathLst>
                  <a:path w="25" h="27">
                    <a:moveTo>
                      <a:pt x="0" y="15"/>
                    </a:moveTo>
                    <a:lnTo>
                      <a:pt x="19" y="27"/>
                    </a:lnTo>
                    <a:lnTo>
                      <a:pt x="25" y="15"/>
                    </a:lnTo>
                    <a:lnTo>
                      <a:pt x="21" y="0"/>
                    </a:lnTo>
                    <a:lnTo>
                      <a:pt x="0" y="15"/>
                    </a:lnTo>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59" name="Freeform 1044">
                <a:extLst>
                  <a:ext uri="{FF2B5EF4-FFF2-40B4-BE49-F238E27FC236}">
                    <a16:creationId xmlns:a16="http://schemas.microsoft.com/office/drawing/2014/main" id="{2D1C8159-1C6B-451E-BA42-DCCA53FDCAB1}"/>
                  </a:ext>
                </a:extLst>
              </p:cNvPr>
              <p:cNvSpPr>
                <a:spLocks/>
              </p:cNvSpPr>
              <p:nvPr/>
            </p:nvSpPr>
            <p:spPr bwMode="auto">
              <a:xfrm>
                <a:off x="3275483" y="6729811"/>
                <a:ext cx="12140" cy="36437"/>
              </a:xfrm>
              <a:custGeom>
                <a:avLst/>
                <a:gdLst>
                  <a:gd name="T0" fmla="*/ 0 w 15"/>
                  <a:gd name="T1" fmla="*/ 19 h 36"/>
                  <a:gd name="T2" fmla="*/ 13 w 15"/>
                  <a:gd name="T3" fmla="*/ 36 h 36"/>
                  <a:gd name="T4" fmla="*/ 15 w 15"/>
                  <a:gd name="T5" fmla="*/ 0 h 36"/>
                  <a:gd name="T6" fmla="*/ 0 w 15"/>
                  <a:gd name="T7" fmla="*/ 19 h 36"/>
                </a:gdLst>
                <a:ahLst/>
                <a:cxnLst>
                  <a:cxn ang="0">
                    <a:pos x="T0" y="T1"/>
                  </a:cxn>
                  <a:cxn ang="0">
                    <a:pos x="T2" y="T3"/>
                  </a:cxn>
                  <a:cxn ang="0">
                    <a:pos x="T4" y="T5"/>
                  </a:cxn>
                  <a:cxn ang="0">
                    <a:pos x="T6" y="T7"/>
                  </a:cxn>
                </a:cxnLst>
                <a:rect l="0" t="0" r="r" b="b"/>
                <a:pathLst>
                  <a:path w="15" h="36">
                    <a:moveTo>
                      <a:pt x="0" y="19"/>
                    </a:moveTo>
                    <a:lnTo>
                      <a:pt x="13" y="36"/>
                    </a:lnTo>
                    <a:lnTo>
                      <a:pt x="15" y="0"/>
                    </a:lnTo>
                    <a:lnTo>
                      <a:pt x="0" y="19"/>
                    </a:lnTo>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60" name="Freeform 1111">
                <a:extLst>
                  <a:ext uri="{FF2B5EF4-FFF2-40B4-BE49-F238E27FC236}">
                    <a16:creationId xmlns:a16="http://schemas.microsoft.com/office/drawing/2014/main" id="{E8CF977D-47FE-47F3-8544-76E0B9F65831}"/>
                  </a:ext>
                </a:extLst>
              </p:cNvPr>
              <p:cNvSpPr>
                <a:spLocks/>
              </p:cNvSpPr>
              <p:nvPr/>
            </p:nvSpPr>
            <p:spPr bwMode="auto">
              <a:xfrm>
                <a:off x="3421966" y="6740944"/>
                <a:ext cx="25898" cy="60728"/>
              </a:xfrm>
              <a:custGeom>
                <a:avLst/>
                <a:gdLst>
                  <a:gd name="T0" fmla="*/ 15 w 32"/>
                  <a:gd name="T1" fmla="*/ 0 h 60"/>
                  <a:gd name="T2" fmla="*/ 2 w 32"/>
                  <a:gd name="T3" fmla="*/ 15 h 60"/>
                  <a:gd name="T4" fmla="*/ 0 w 32"/>
                  <a:gd name="T5" fmla="*/ 45 h 60"/>
                  <a:gd name="T6" fmla="*/ 17 w 32"/>
                  <a:gd name="T7" fmla="*/ 60 h 60"/>
                  <a:gd name="T8" fmla="*/ 32 w 32"/>
                  <a:gd name="T9" fmla="*/ 36 h 60"/>
                  <a:gd name="T10" fmla="*/ 15 w 32"/>
                  <a:gd name="T11" fmla="*/ 0 h 60"/>
                </a:gdLst>
                <a:ahLst/>
                <a:cxnLst>
                  <a:cxn ang="0">
                    <a:pos x="T0" y="T1"/>
                  </a:cxn>
                  <a:cxn ang="0">
                    <a:pos x="T2" y="T3"/>
                  </a:cxn>
                  <a:cxn ang="0">
                    <a:pos x="T4" y="T5"/>
                  </a:cxn>
                  <a:cxn ang="0">
                    <a:pos x="T6" y="T7"/>
                  </a:cxn>
                  <a:cxn ang="0">
                    <a:pos x="T8" y="T9"/>
                  </a:cxn>
                  <a:cxn ang="0">
                    <a:pos x="T10" y="T11"/>
                  </a:cxn>
                </a:cxnLst>
                <a:rect l="0" t="0" r="r" b="b"/>
                <a:pathLst>
                  <a:path w="32" h="60">
                    <a:moveTo>
                      <a:pt x="15" y="0"/>
                    </a:moveTo>
                    <a:lnTo>
                      <a:pt x="2" y="15"/>
                    </a:lnTo>
                    <a:lnTo>
                      <a:pt x="0" y="45"/>
                    </a:lnTo>
                    <a:lnTo>
                      <a:pt x="17" y="60"/>
                    </a:lnTo>
                    <a:lnTo>
                      <a:pt x="32" y="36"/>
                    </a:lnTo>
                    <a:lnTo>
                      <a:pt x="15"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grpSp>
            <p:nvGrpSpPr>
              <p:cNvPr id="261" name="Group 718">
                <a:extLst>
                  <a:ext uri="{FF2B5EF4-FFF2-40B4-BE49-F238E27FC236}">
                    <a16:creationId xmlns:a16="http://schemas.microsoft.com/office/drawing/2014/main" id="{A854D845-AC0C-43CB-A762-88E5C0E706C3}"/>
                  </a:ext>
                </a:extLst>
              </p:cNvPr>
              <p:cNvGrpSpPr/>
              <p:nvPr/>
            </p:nvGrpSpPr>
            <p:grpSpPr>
              <a:xfrm>
                <a:off x="3018127" y="5806743"/>
                <a:ext cx="2763748" cy="1080961"/>
                <a:chOff x="3018127" y="5806743"/>
                <a:chExt cx="2763748" cy="1080961"/>
              </a:xfrm>
              <a:grpFill/>
            </p:grpSpPr>
            <p:sp>
              <p:nvSpPr>
                <p:cNvPr id="262" name="Freeform 1040">
                  <a:extLst>
                    <a:ext uri="{FF2B5EF4-FFF2-40B4-BE49-F238E27FC236}">
                      <a16:creationId xmlns:a16="http://schemas.microsoft.com/office/drawing/2014/main" id="{6207EEDD-DDCD-4F91-AB87-0A2FF959C3FC}"/>
                    </a:ext>
                  </a:extLst>
                </p:cNvPr>
                <p:cNvSpPr>
                  <a:spLocks/>
                </p:cNvSpPr>
                <p:nvPr/>
              </p:nvSpPr>
              <p:spPr bwMode="auto">
                <a:xfrm>
                  <a:off x="3294097" y="6451473"/>
                  <a:ext cx="13758" cy="10121"/>
                </a:xfrm>
                <a:custGeom>
                  <a:avLst/>
                  <a:gdLst>
                    <a:gd name="T0" fmla="*/ 0 w 17"/>
                    <a:gd name="T1" fmla="*/ 10 h 10"/>
                    <a:gd name="T2" fmla="*/ 13 w 17"/>
                    <a:gd name="T3" fmla="*/ 0 h 10"/>
                    <a:gd name="T4" fmla="*/ 17 w 17"/>
                    <a:gd name="T5" fmla="*/ 6 h 10"/>
                    <a:gd name="T6" fmla="*/ 0 w 17"/>
                    <a:gd name="T7" fmla="*/ 10 h 10"/>
                  </a:gdLst>
                  <a:ahLst/>
                  <a:cxnLst>
                    <a:cxn ang="0">
                      <a:pos x="T0" y="T1"/>
                    </a:cxn>
                    <a:cxn ang="0">
                      <a:pos x="T2" y="T3"/>
                    </a:cxn>
                    <a:cxn ang="0">
                      <a:pos x="T4" y="T5"/>
                    </a:cxn>
                    <a:cxn ang="0">
                      <a:pos x="T6" y="T7"/>
                    </a:cxn>
                  </a:cxnLst>
                  <a:rect l="0" t="0" r="r" b="b"/>
                  <a:pathLst>
                    <a:path w="17" h="10">
                      <a:moveTo>
                        <a:pt x="0" y="10"/>
                      </a:moveTo>
                      <a:lnTo>
                        <a:pt x="13" y="0"/>
                      </a:lnTo>
                      <a:lnTo>
                        <a:pt x="17" y="6"/>
                      </a:lnTo>
                      <a:lnTo>
                        <a:pt x="0" y="10"/>
                      </a:lnTo>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63" name="Freeform 1046">
                  <a:extLst>
                    <a:ext uri="{FF2B5EF4-FFF2-40B4-BE49-F238E27FC236}">
                      <a16:creationId xmlns:a16="http://schemas.microsoft.com/office/drawing/2014/main" id="{9C827459-6195-4D90-BCAD-B9EDC81E7E9C}"/>
                    </a:ext>
                  </a:extLst>
                </p:cNvPr>
                <p:cNvSpPr>
                  <a:spLocks/>
                </p:cNvSpPr>
                <p:nvPr/>
              </p:nvSpPr>
              <p:spPr bwMode="auto">
                <a:xfrm>
                  <a:off x="3272246" y="6769284"/>
                  <a:ext cx="18614" cy="44534"/>
                </a:xfrm>
                <a:custGeom>
                  <a:avLst/>
                  <a:gdLst>
                    <a:gd name="T0" fmla="*/ 0 w 23"/>
                    <a:gd name="T1" fmla="*/ 6 h 44"/>
                    <a:gd name="T2" fmla="*/ 4 w 23"/>
                    <a:gd name="T3" fmla="*/ 40 h 44"/>
                    <a:gd name="T4" fmla="*/ 15 w 23"/>
                    <a:gd name="T5" fmla="*/ 44 h 44"/>
                    <a:gd name="T6" fmla="*/ 23 w 23"/>
                    <a:gd name="T7" fmla="*/ 17 h 44"/>
                    <a:gd name="T8" fmla="*/ 15 w 23"/>
                    <a:gd name="T9" fmla="*/ 0 h 44"/>
                    <a:gd name="T10" fmla="*/ 0 w 23"/>
                    <a:gd name="T11" fmla="*/ 6 h 44"/>
                  </a:gdLst>
                  <a:ahLst/>
                  <a:cxnLst>
                    <a:cxn ang="0">
                      <a:pos x="T0" y="T1"/>
                    </a:cxn>
                    <a:cxn ang="0">
                      <a:pos x="T2" y="T3"/>
                    </a:cxn>
                    <a:cxn ang="0">
                      <a:pos x="T4" y="T5"/>
                    </a:cxn>
                    <a:cxn ang="0">
                      <a:pos x="T6" y="T7"/>
                    </a:cxn>
                    <a:cxn ang="0">
                      <a:pos x="T8" y="T9"/>
                    </a:cxn>
                    <a:cxn ang="0">
                      <a:pos x="T10" y="T11"/>
                    </a:cxn>
                  </a:cxnLst>
                  <a:rect l="0" t="0" r="r" b="b"/>
                  <a:pathLst>
                    <a:path w="23" h="44">
                      <a:moveTo>
                        <a:pt x="0" y="6"/>
                      </a:moveTo>
                      <a:lnTo>
                        <a:pt x="4" y="40"/>
                      </a:lnTo>
                      <a:lnTo>
                        <a:pt x="15" y="44"/>
                      </a:lnTo>
                      <a:lnTo>
                        <a:pt x="23" y="17"/>
                      </a:lnTo>
                      <a:lnTo>
                        <a:pt x="15" y="0"/>
                      </a:lnTo>
                      <a:lnTo>
                        <a:pt x="0" y="6"/>
                      </a:lnTo>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64" name="Freeform 1110">
                  <a:extLst>
                    <a:ext uri="{FF2B5EF4-FFF2-40B4-BE49-F238E27FC236}">
                      <a16:creationId xmlns:a16="http://schemas.microsoft.com/office/drawing/2014/main" id="{63FD9263-C8A4-4D0F-84F5-990B4F5B4396}"/>
                    </a:ext>
                  </a:extLst>
                </p:cNvPr>
                <p:cNvSpPr>
                  <a:spLocks noEditPoints="1"/>
                </p:cNvSpPr>
                <p:nvPr/>
              </p:nvSpPr>
              <p:spPr bwMode="auto">
                <a:xfrm>
                  <a:off x="3094202" y="5806743"/>
                  <a:ext cx="2687673" cy="1080961"/>
                </a:xfrm>
                <a:custGeom>
                  <a:avLst/>
                  <a:gdLst>
                    <a:gd name="T0" fmla="*/ 2797 w 3321"/>
                    <a:gd name="T1" fmla="*/ 261 h 1068"/>
                    <a:gd name="T2" fmla="*/ 2177 w 3321"/>
                    <a:gd name="T3" fmla="*/ 160 h 1068"/>
                    <a:gd name="T4" fmla="*/ 2005 w 3321"/>
                    <a:gd name="T5" fmla="*/ 94 h 1068"/>
                    <a:gd name="T6" fmla="*/ 1668 w 3321"/>
                    <a:gd name="T7" fmla="*/ 64 h 1068"/>
                    <a:gd name="T8" fmla="*/ 1366 w 3321"/>
                    <a:gd name="T9" fmla="*/ 175 h 1068"/>
                    <a:gd name="T10" fmla="*/ 1306 w 3321"/>
                    <a:gd name="T11" fmla="*/ 365 h 1068"/>
                    <a:gd name="T12" fmla="*/ 1170 w 3321"/>
                    <a:gd name="T13" fmla="*/ 269 h 1068"/>
                    <a:gd name="T14" fmla="*/ 776 w 3321"/>
                    <a:gd name="T15" fmla="*/ 412 h 1068"/>
                    <a:gd name="T16" fmla="*/ 565 w 3321"/>
                    <a:gd name="T17" fmla="*/ 301 h 1068"/>
                    <a:gd name="T18" fmla="*/ 505 w 3321"/>
                    <a:gd name="T19" fmla="*/ 224 h 1068"/>
                    <a:gd name="T20" fmla="*/ 249 w 3321"/>
                    <a:gd name="T21" fmla="*/ 436 h 1068"/>
                    <a:gd name="T22" fmla="*/ 188 w 3321"/>
                    <a:gd name="T23" fmla="*/ 543 h 1068"/>
                    <a:gd name="T24" fmla="*/ 399 w 3321"/>
                    <a:gd name="T25" fmla="*/ 532 h 1068"/>
                    <a:gd name="T26" fmla="*/ 467 w 3321"/>
                    <a:gd name="T27" fmla="*/ 521 h 1068"/>
                    <a:gd name="T28" fmla="*/ 411 w 3321"/>
                    <a:gd name="T29" fmla="*/ 664 h 1068"/>
                    <a:gd name="T30" fmla="*/ 226 w 3321"/>
                    <a:gd name="T31" fmla="*/ 654 h 1068"/>
                    <a:gd name="T32" fmla="*/ 0 w 3321"/>
                    <a:gd name="T33" fmla="*/ 799 h 1068"/>
                    <a:gd name="T34" fmla="*/ 345 w 3321"/>
                    <a:gd name="T35" fmla="*/ 972 h 1068"/>
                    <a:gd name="T36" fmla="*/ 439 w 3321"/>
                    <a:gd name="T37" fmla="*/ 1019 h 1068"/>
                    <a:gd name="T38" fmla="*/ 558 w 3321"/>
                    <a:gd name="T39" fmla="*/ 863 h 1068"/>
                    <a:gd name="T40" fmla="*/ 661 w 3321"/>
                    <a:gd name="T41" fmla="*/ 848 h 1068"/>
                    <a:gd name="T42" fmla="*/ 844 w 3321"/>
                    <a:gd name="T43" fmla="*/ 980 h 1068"/>
                    <a:gd name="T44" fmla="*/ 876 w 3321"/>
                    <a:gd name="T45" fmla="*/ 884 h 1068"/>
                    <a:gd name="T46" fmla="*/ 993 w 3321"/>
                    <a:gd name="T47" fmla="*/ 936 h 1068"/>
                    <a:gd name="T48" fmla="*/ 1225 w 3321"/>
                    <a:gd name="T49" fmla="*/ 1032 h 1068"/>
                    <a:gd name="T50" fmla="*/ 1408 w 3321"/>
                    <a:gd name="T51" fmla="*/ 955 h 1068"/>
                    <a:gd name="T52" fmla="*/ 1815 w 3321"/>
                    <a:gd name="T53" fmla="*/ 733 h 1068"/>
                    <a:gd name="T54" fmla="*/ 2305 w 3321"/>
                    <a:gd name="T55" fmla="*/ 927 h 1068"/>
                    <a:gd name="T56" fmla="*/ 2612 w 3321"/>
                    <a:gd name="T57" fmla="*/ 551 h 1068"/>
                    <a:gd name="T58" fmla="*/ 2750 w 3321"/>
                    <a:gd name="T59" fmla="*/ 748 h 1068"/>
                    <a:gd name="T60" fmla="*/ 3095 w 3321"/>
                    <a:gd name="T61" fmla="*/ 457 h 1068"/>
                    <a:gd name="T62" fmla="*/ 286 w 3321"/>
                    <a:gd name="T63" fmla="*/ 506 h 1068"/>
                    <a:gd name="T64" fmla="*/ 384 w 3321"/>
                    <a:gd name="T65" fmla="*/ 312 h 1068"/>
                    <a:gd name="T66" fmla="*/ 179 w 3321"/>
                    <a:gd name="T67" fmla="*/ 750 h 1068"/>
                    <a:gd name="T68" fmla="*/ 198 w 3321"/>
                    <a:gd name="T69" fmla="*/ 854 h 1068"/>
                    <a:gd name="T70" fmla="*/ 298 w 3321"/>
                    <a:gd name="T71" fmla="*/ 816 h 1068"/>
                    <a:gd name="T72" fmla="*/ 256 w 3321"/>
                    <a:gd name="T73" fmla="*/ 833 h 1068"/>
                    <a:gd name="T74" fmla="*/ 482 w 3321"/>
                    <a:gd name="T75" fmla="*/ 810 h 1068"/>
                    <a:gd name="T76" fmla="*/ 505 w 3321"/>
                    <a:gd name="T77" fmla="*/ 645 h 1068"/>
                    <a:gd name="T78" fmla="*/ 546 w 3321"/>
                    <a:gd name="T79" fmla="*/ 801 h 1068"/>
                    <a:gd name="T80" fmla="*/ 586 w 3321"/>
                    <a:gd name="T81" fmla="*/ 662 h 1068"/>
                    <a:gd name="T82" fmla="*/ 603 w 3321"/>
                    <a:gd name="T83" fmla="*/ 692 h 1068"/>
                    <a:gd name="T84" fmla="*/ 739 w 3321"/>
                    <a:gd name="T85" fmla="*/ 805 h 1068"/>
                    <a:gd name="T86" fmla="*/ 869 w 3321"/>
                    <a:gd name="T87" fmla="*/ 921 h 1068"/>
                    <a:gd name="T88" fmla="*/ 820 w 3321"/>
                    <a:gd name="T89" fmla="*/ 910 h 1068"/>
                    <a:gd name="T90" fmla="*/ 848 w 3321"/>
                    <a:gd name="T91" fmla="*/ 944 h 1068"/>
                    <a:gd name="T92" fmla="*/ 876 w 3321"/>
                    <a:gd name="T93" fmla="*/ 801 h 1068"/>
                    <a:gd name="T94" fmla="*/ 986 w 3321"/>
                    <a:gd name="T95" fmla="*/ 925 h 1068"/>
                    <a:gd name="T96" fmla="*/ 991 w 3321"/>
                    <a:gd name="T97" fmla="*/ 735 h 1068"/>
                    <a:gd name="T98" fmla="*/ 1023 w 3321"/>
                    <a:gd name="T99" fmla="*/ 705 h 1068"/>
                    <a:gd name="T100" fmla="*/ 1029 w 3321"/>
                    <a:gd name="T101" fmla="*/ 927 h 1068"/>
                    <a:gd name="T102" fmla="*/ 1063 w 3321"/>
                    <a:gd name="T103" fmla="*/ 833 h 1068"/>
                    <a:gd name="T104" fmla="*/ 1063 w 3321"/>
                    <a:gd name="T105" fmla="*/ 916 h 1068"/>
                    <a:gd name="T106" fmla="*/ 1104 w 3321"/>
                    <a:gd name="T107" fmla="*/ 927 h 1068"/>
                    <a:gd name="T108" fmla="*/ 1159 w 3321"/>
                    <a:gd name="T109" fmla="*/ 645 h 1068"/>
                    <a:gd name="T110" fmla="*/ 1244 w 3321"/>
                    <a:gd name="T111" fmla="*/ 953 h 1068"/>
                    <a:gd name="T112" fmla="*/ 1242 w 3321"/>
                    <a:gd name="T113" fmla="*/ 991 h 1068"/>
                    <a:gd name="T114" fmla="*/ 1278 w 3321"/>
                    <a:gd name="T115" fmla="*/ 914 h 1068"/>
                    <a:gd name="T116" fmla="*/ 1280 w 3321"/>
                    <a:gd name="T117" fmla="*/ 961 h 1068"/>
                    <a:gd name="T118" fmla="*/ 1325 w 3321"/>
                    <a:gd name="T119" fmla="*/ 901 h 1068"/>
                    <a:gd name="T120" fmla="*/ 1351 w 3321"/>
                    <a:gd name="T121" fmla="*/ 737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21" h="1068">
                      <a:moveTo>
                        <a:pt x="3270" y="393"/>
                      </a:moveTo>
                      <a:lnTo>
                        <a:pt x="3321" y="367"/>
                      </a:lnTo>
                      <a:lnTo>
                        <a:pt x="3285" y="344"/>
                      </a:lnTo>
                      <a:lnTo>
                        <a:pt x="3259" y="346"/>
                      </a:lnTo>
                      <a:lnTo>
                        <a:pt x="3251" y="337"/>
                      </a:lnTo>
                      <a:lnTo>
                        <a:pt x="3238" y="340"/>
                      </a:lnTo>
                      <a:lnTo>
                        <a:pt x="3246" y="363"/>
                      </a:lnTo>
                      <a:lnTo>
                        <a:pt x="3223" y="323"/>
                      </a:lnTo>
                      <a:lnTo>
                        <a:pt x="3206" y="323"/>
                      </a:lnTo>
                      <a:lnTo>
                        <a:pt x="3119" y="273"/>
                      </a:lnTo>
                      <a:lnTo>
                        <a:pt x="2984" y="254"/>
                      </a:lnTo>
                      <a:lnTo>
                        <a:pt x="2976" y="267"/>
                      </a:lnTo>
                      <a:lnTo>
                        <a:pt x="2991" y="282"/>
                      </a:lnTo>
                      <a:lnTo>
                        <a:pt x="2976" y="290"/>
                      </a:lnTo>
                      <a:lnTo>
                        <a:pt x="2946" y="278"/>
                      </a:lnTo>
                      <a:lnTo>
                        <a:pt x="2935" y="261"/>
                      </a:lnTo>
                      <a:lnTo>
                        <a:pt x="2921" y="271"/>
                      </a:lnTo>
                      <a:lnTo>
                        <a:pt x="2844" y="263"/>
                      </a:lnTo>
                      <a:lnTo>
                        <a:pt x="2829" y="273"/>
                      </a:lnTo>
                      <a:lnTo>
                        <a:pt x="2797" y="261"/>
                      </a:lnTo>
                      <a:lnTo>
                        <a:pt x="2806" y="241"/>
                      </a:lnTo>
                      <a:lnTo>
                        <a:pt x="2784" y="226"/>
                      </a:lnTo>
                      <a:lnTo>
                        <a:pt x="2678" y="229"/>
                      </a:lnTo>
                      <a:lnTo>
                        <a:pt x="2663" y="209"/>
                      </a:lnTo>
                      <a:lnTo>
                        <a:pt x="2616" y="203"/>
                      </a:lnTo>
                      <a:lnTo>
                        <a:pt x="2633" y="199"/>
                      </a:lnTo>
                      <a:lnTo>
                        <a:pt x="2625" y="186"/>
                      </a:lnTo>
                      <a:lnTo>
                        <a:pt x="2484" y="164"/>
                      </a:lnTo>
                      <a:lnTo>
                        <a:pt x="2460" y="192"/>
                      </a:lnTo>
                      <a:lnTo>
                        <a:pt x="2463" y="209"/>
                      </a:lnTo>
                      <a:lnTo>
                        <a:pt x="2429" y="218"/>
                      </a:lnTo>
                      <a:lnTo>
                        <a:pt x="2386" y="205"/>
                      </a:lnTo>
                      <a:lnTo>
                        <a:pt x="2356" y="211"/>
                      </a:lnTo>
                      <a:lnTo>
                        <a:pt x="2339" y="192"/>
                      </a:lnTo>
                      <a:lnTo>
                        <a:pt x="2316" y="233"/>
                      </a:lnTo>
                      <a:lnTo>
                        <a:pt x="2271" y="205"/>
                      </a:lnTo>
                      <a:lnTo>
                        <a:pt x="2284" y="160"/>
                      </a:lnTo>
                      <a:lnTo>
                        <a:pt x="2190" y="132"/>
                      </a:lnTo>
                      <a:lnTo>
                        <a:pt x="2179" y="135"/>
                      </a:lnTo>
                      <a:lnTo>
                        <a:pt x="2177" y="160"/>
                      </a:lnTo>
                      <a:lnTo>
                        <a:pt x="2141" y="162"/>
                      </a:lnTo>
                      <a:lnTo>
                        <a:pt x="2096" y="154"/>
                      </a:lnTo>
                      <a:lnTo>
                        <a:pt x="2100" y="145"/>
                      </a:lnTo>
                      <a:lnTo>
                        <a:pt x="2052" y="139"/>
                      </a:lnTo>
                      <a:lnTo>
                        <a:pt x="2011" y="145"/>
                      </a:lnTo>
                      <a:lnTo>
                        <a:pt x="2030" y="156"/>
                      </a:lnTo>
                      <a:lnTo>
                        <a:pt x="2011" y="154"/>
                      </a:lnTo>
                      <a:lnTo>
                        <a:pt x="2000" y="128"/>
                      </a:lnTo>
                      <a:lnTo>
                        <a:pt x="1994" y="139"/>
                      </a:lnTo>
                      <a:lnTo>
                        <a:pt x="1951" y="128"/>
                      </a:lnTo>
                      <a:lnTo>
                        <a:pt x="1947" y="141"/>
                      </a:lnTo>
                      <a:lnTo>
                        <a:pt x="1968" y="139"/>
                      </a:lnTo>
                      <a:lnTo>
                        <a:pt x="1892" y="154"/>
                      </a:lnTo>
                      <a:lnTo>
                        <a:pt x="1892" y="154"/>
                      </a:lnTo>
                      <a:lnTo>
                        <a:pt x="1900" y="164"/>
                      </a:lnTo>
                      <a:lnTo>
                        <a:pt x="1851" y="175"/>
                      </a:lnTo>
                      <a:lnTo>
                        <a:pt x="1892" y="154"/>
                      </a:lnTo>
                      <a:lnTo>
                        <a:pt x="1890" y="154"/>
                      </a:lnTo>
                      <a:lnTo>
                        <a:pt x="1892" y="154"/>
                      </a:lnTo>
                      <a:lnTo>
                        <a:pt x="2005" y="94"/>
                      </a:lnTo>
                      <a:lnTo>
                        <a:pt x="2015" y="77"/>
                      </a:lnTo>
                      <a:lnTo>
                        <a:pt x="1994" y="68"/>
                      </a:lnTo>
                      <a:lnTo>
                        <a:pt x="2009" y="75"/>
                      </a:lnTo>
                      <a:lnTo>
                        <a:pt x="2017" y="64"/>
                      </a:lnTo>
                      <a:lnTo>
                        <a:pt x="1971" y="36"/>
                      </a:lnTo>
                      <a:lnTo>
                        <a:pt x="1885" y="45"/>
                      </a:lnTo>
                      <a:lnTo>
                        <a:pt x="1907" y="26"/>
                      </a:lnTo>
                      <a:lnTo>
                        <a:pt x="1856" y="28"/>
                      </a:lnTo>
                      <a:lnTo>
                        <a:pt x="1885" y="15"/>
                      </a:lnTo>
                      <a:lnTo>
                        <a:pt x="1851" y="0"/>
                      </a:lnTo>
                      <a:lnTo>
                        <a:pt x="1802" y="23"/>
                      </a:lnTo>
                      <a:lnTo>
                        <a:pt x="1800" y="43"/>
                      </a:lnTo>
                      <a:lnTo>
                        <a:pt x="1760" y="45"/>
                      </a:lnTo>
                      <a:lnTo>
                        <a:pt x="1777" y="58"/>
                      </a:lnTo>
                      <a:lnTo>
                        <a:pt x="1758" y="51"/>
                      </a:lnTo>
                      <a:lnTo>
                        <a:pt x="1721" y="64"/>
                      </a:lnTo>
                      <a:lnTo>
                        <a:pt x="1709" y="64"/>
                      </a:lnTo>
                      <a:lnTo>
                        <a:pt x="1711" y="56"/>
                      </a:lnTo>
                      <a:lnTo>
                        <a:pt x="1660" y="58"/>
                      </a:lnTo>
                      <a:lnTo>
                        <a:pt x="1668" y="64"/>
                      </a:lnTo>
                      <a:lnTo>
                        <a:pt x="1559" y="92"/>
                      </a:lnTo>
                      <a:lnTo>
                        <a:pt x="1572" y="94"/>
                      </a:lnTo>
                      <a:lnTo>
                        <a:pt x="1555" y="107"/>
                      </a:lnTo>
                      <a:lnTo>
                        <a:pt x="1540" y="100"/>
                      </a:lnTo>
                      <a:lnTo>
                        <a:pt x="1555" y="132"/>
                      </a:lnTo>
                      <a:lnTo>
                        <a:pt x="1449" y="145"/>
                      </a:lnTo>
                      <a:lnTo>
                        <a:pt x="1459" y="179"/>
                      </a:lnTo>
                      <a:lnTo>
                        <a:pt x="1504" y="205"/>
                      </a:lnTo>
                      <a:lnTo>
                        <a:pt x="1496" y="254"/>
                      </a:lnTo>
                      <a:lnTo>
                        <a:pt x="1479" y="241"/>
                      </a:lnTo>
                      <a:lnTo>
                        <a:pt x="1481" y="218"/>
                      </a:lnTo>
                      <a:lnTo>
                        <a:pt x="1496" y="205"/>
                      </a:lnTo>
                      <a:lnTo>
                        <a:pt x="1415" y="182"/>
                      </a:lnTo>
                      <a:lnTo>
                        <a:pt x="1398" y="188"/>
                      </a:lnTo>
                      <a:lnTo>
                        <a:pt x="1404" y="199"/>
                      </a:lnTo>
                      <a:lnTo>
                        <a:pt x="1374" y="196"/>
                      </a:lnTo>
                      <a:lnTo>
                        <a:pt x="1415" y="226"/>
                      </a:lnTo>
                      <a:lnTo>
                        <a:pt x="1370" y="216"/>
                      </a:lnTo>
                      <a:lnTo>
                        <a:pt x="1359" y="211"/>
                      </a:lnTo>
                      <a:lnTo>
                        <a:pt x="1366" y="175"/>
                      </a:lnTo>
                      <a:lnTo>
                        <a:pt x="1351" y="167"/>
                      </a:lnTo>
                      <a:lnTo>
                        <a:pt x="1355" y="184"/>
                      </a:lnTo>
                      <a:lnTo>
                        <a:pt x="1323" y="209"/>
                      </a:lnTo>
                      <a:lnTo>
                        <a:pt x="1344" y="235"/>
                      </a:lnTo>
                      <a:lnTo>
                        <a:pt x="1334" y="278"/>
                      </a:lnTo>
                      <a:lnTo>
                        <a:pt x="1378" y="286"/>
                      </a:lnTo>
                      <a:lnTo>
                        <a:pt x="1385" y="284"/>
                      </a:lnTo>
                      <a:lnTo>
                        <a:pt x="1387" y="286"/>
                      </a:lnTo>
                      <a:lnTo>
                        <a:pt x="1402" y="290"/>
                      </a:lnTo>
                      <a:lnTo>
                        <a:pt x="1410" y="308"/>
                      </a:lnTo>
                      <a:lnTo>
                        <a:pt x="1400" y="320"/>
                      </a:lnTo>
                      <a:lnTo>
                        <a:pt x="1423" y="327"/>
                      </a:lnTo>
                      <a:lnTo>
                        <a:pt x="1393" y="320"/>
                      </a:lnTo>
                      <a:lnTo>
                        <a:pt x="1395" y="301"/>
                      </a:lnTo>
                      <a:lnTo>
                        <a:pt x="1387" y="286"/>
                      </a:lnTo>
                      <a:lnTo>
                        <a:pt x="1378" y="286"/>
                      </a:lnTo>
                      <a:lnTo>
                        <a:pt x="1361" y="290"/>
                      </a:lnTo>
                      <a:lnTo>
                        <a:pt x="1344" y="295"/>
                      </a:lnTo>
                      <a:lnTo>
                        <a:pt x="1351" y="323"/>
                      </a:lnTo>
                      <a:lnTo>
                        <a:pt x="1306" y="365"/>
                      </a:lnTo>
                      <a:lnTo>
                        <a:pt x="1268" y="352"/>
                      </a:lnTo>
                      <a:lnTo>
                        <a:pt x="1304" y="344"/>
                      </a:lnTo>
                      <a:lnTo>
                        <a:pt x="1295" y="337"/>
                      </a:lnTo>
                      <a:lnTo>
                        <a:pt x="1323" y="323"/>
                      </a:lnTo>
                      <a:lnTo>
                        <a:pt x="1329" y="301"/>
                      </a:lnTo>
                      <a:lnTo>
                        <a:pt x="1312" y="282"/>
                      </a:lnTo>
                      <a:lnTo>
                        <a:pt x="1317" y="229"/>
                      </a:lnTo>
                      <a:lnTo>
                        <a:pt x="1302" y="209"/>
                      </a:lnTo>
                      <a:lnTo>
                        <a:pt x="1314" y="169"/>
                      </a:lnTo>
                      <a:lnTo>
                        <a:pt x="1297" y="162"/>
                      </a:lnTo>
                      <a:lnTo>
                        <a:pt x="1259" y="162"/>
                      </a:lnTo>
                      <a:lnTo>
                        <a:pt x="1242" y="201"/>
                      </a:lnTo>
                      <a:lnTo>
                        <a:pt x="1217" y="216"/>
                      </a:lnTo>
                      <a:lnTo>
                        <a:pt x="1212" y="229"/>
                      </a:lnTo>
                      <a:lnTo>
                        <a:pt x="1227" y="233"/>
                      </a:lnTo>
                      <a:lnTo>
                        <a:pt x="1219" y="265"/>
                      </a:lnTo>
                      <a:lnTo>
                        <a:pt x="1240" y="269"/>
                      </a:lnTo>
                      <a:lnTo>
                        <a:pt x="1255" y="290"/>
                      </a:lnTo>
                      <a:lnTo>
                        <a:pt x="1242" y="310"/>
                      </a:lnTo>
                      <a:lnTo>
                        <a:pt x="1170" y="269"/>
                      </a:lnTo>
                      <a:lnTo>
                        <a:pt x="1116" y="258"/>
                      </a:lnTo>
                      <a:lnTo>
                        <a:pt x="1106" y="267"/>
                      </a:lnTo>
                      <a:lnTo>
                        <a:pt x="1114" y="288"/>
                      </a:lnTo>
                      <a:lnTo>
                        <a:pt x="1097" y="303"/>
                      </a:lnTo>
                      <a:lnTo>
                        <a:pt x="1082" y="284"/>
                      </a:lnTo>
                      <a:lnTo>
                        <a:pt x="1010" y="310"/>
                      </a:lnTo>
                      <a:lnTo>
                        <a:pt x="995" y="290"/>
                      </a:lnTo>
                      <a:lnTo>
                        <a:pt x="1010" y="284"/>
                      </a:lnTo>
                      <a:lnTo>
                        <a:pt x="995" y="286"/>
                      </a:lnTo>
                      <a:lnTo>
                        <a:pt x="897" y="327"/>
                      </a:lnTo>
                      <a:lnTo>
                        <a:pt x="871" y="352"/>
                      </a:lnTo>
                      <a:lnTo>
                        <a:pt x="844" y="329"/>
                      </a:lnTo>
                      <a:lnTo>
                        <a:pt x="871" y="318"/>
                      </a:lnTo>
                      <a:lnTo>
                        <a:pt x="869" y="310"/>
                      </a:lnTo>
                      <a:lnTo>
                        <a:pt x="816" y="295"/>
                      </a:lnTo>
                      <a:lnTo>
                        <a:pt x="829" y="305"/>
                      </a:lnTo>
                      <a:lnTo>
                        <a:pt x="831" y="374"/>
                      </a:lnTo>
                      <a:lnTo>
                        <a:pt x="799" y="357"/>
                      </a:lnTo>
                      <a:lnTo>
                        <a:pt x="754" y="382"/>
                      </a:lnTo>
                      <a:lnTo>
                        <a:pt x="776" y="412"/>
                      </a:lnTo>
                      <a:lnTo>
                        <a:pt x="729" y="408"/>
                      </a:lnTo>
                      <a:lnTo>
                        <a:pt x="707" y="393"/>
                      </a:lnTo>
                      <a:lnTo>
                        <a:pt x="701" y="406"/>
                      </a:lnTo>
                      <a:lnTo>
                        <a:pt x="724" y="412"/>
                      </a:lnTo>
                      <a:lnTo>
                        <a:pt x="731" y="429"/>
                      </a:lnTo>
                      <a:lnTo>
                        <a:pt x="718" y="431"/>
                      </a:lnTo>
                      <a:lnTo>
                        <a:pt x="669" y="412"/>
                      </a:lnTo>
                      <a:lnTo>
                        <a:pt x="671" y="374"/>
                      </a:lnTo>
                      <a:lnTo>
                        <a:pt x="622" y="340"/>
                      </a:lnTo>
                      <a:lnTo>
                        <a:pt x="741" y="370"/>
                      </a:lnTo>
                      <a:lnTo>
                        <a:pt x="780" y="348"/>
                      </a:lnTo>
                      <a:lnTo>
                        <a:pt x="778" y="325"/>
                      </a:lnTo>
                      <a:lnTo>
                        <a:pt x="688" y="278"/>
                      </a:lnTo>
                      <a:lnTo>
                        <a:pt x="639" y="276"/>
                      </a:lnTo>
                      <a:lnTo>
                        <a:pt x="624" y="267"/>
                      </a:lnTo>
                      <a:lnTo>
                        <a:pt x="641" y="263"/>
                      </a:lnTo>
                      <a:lnTo>
                        <a:pt x="620" y="258"/>
                      </a:lnTo>
                      <a:lnTo>
                        <a:pt x="603" y="261"/>
                      </a:lnTo>
                      <a:lnTo>
                        <a:pt x="571" y="282"/>
                      </a:lnTo>
                      <a:lnTo>
                        <a:pt x="565" y="301"/>
                      </a:lnTo>
                      <a:lnTo>
                        <a:pt x="565" y="301"/>
                      </a:lnTo>
                      <a:lnTo>
                        <a:pt x="571" y="282"/>
                      </a:lnTo>
                      <a:lnTo>
                        <a:pt x="573" y="263"/>
                      </a:lnTo>
                      <a:lnTo>
                        <a:pt x="575" y="263"/>
                      </a:lnTo>
                      <a:lnTo>
                        <a:pt x="573" y="282"/>
                      </a:lnTo>
                      <a:lnTo>
                        <a:pt x="605" y="258"/>
                      </a:lnTo>
                      <a:lnTo>
                        <a:pt x="584" y="263"/>
                      </a:lnTo>
                      <a:lnTo>
                        <a:pt x="588" y="256"/>
                      </a:lnTo>
                      <a:lnTo>
                        <a:pt x="567" y="250"/>
                      </a:lnTo>
                      <a:lnTo>
                        <a:pt x="605" y="239"/>
                      </a:lnTo>
                      <a:lnTo>
                        <a:pt x="575" y="226"/>
                      </a:lnTo>
                      <a:lnTo>
                        <a:pt x="554" y="239"/>
                      </a:lnTo>
                      <a:lnTo>
                        <a:pt x="565" y="222"/>
                      </a:lnTo>
                      <a:lnTo>
                        <a:pt x="550" y="220"/>
                      </a:lnTo>
                      <a:lnTo>
                        <a:pt x="539" y="239"/>
                      </a:lnTo>
                      <a:lnTo>
                        <a:pt x="533" y="241"/>
                      </a:lnTo>
                      <a:lnTo>
                        <a:pt x="533" y="224"/>
                      </a:lnTo>
                      <a:lnTo>
                        <a:pt x="505" y="252"/>
                      </a:lnTo>
                      <a:lnTo>
                        <a:pt x="520" y="229"/>
                      </a:lnTo>
                      <a:lnTo>
                        <a:pt x="505" y="224"/>
                      </a:lnTo>
                      <a:lnTo>
                        <a:pt x="475" y="254"/>
                      </a:lnTo>
                      <a:lnTo>
                        <a:pt x="445" y="243"/>
                      </a:lnTo>
                      <a:lnTo>
                        <a:pt x="454" y="263"/>
                      </a:lnTo>
                      <a:lnTo>
                        <a:pt x="441" y="252"/>
                      </a:lnTo>
                      <a:lnTo>
                        <a:pt x="422" y="273"/>
                      </a:lnTo>
                      <a:lnTo>
                        <a:pt x="424" y="256"/>
                      </a:lnTo>
                      <a:lnTo>
                        <a:pt x="413" y="271"/>
                      </a:lnTo>
                      <a:lnTo>
                        <a:pt x="405" y="261"/>
                      </a:lnTo>
                      <a:lnTo>
                        <a:pt x="411" y="276"/>
                      </a:lnTo>
                      <a:lnTo>
                        <a:pt x="388" y="269"/>
                      </a:lnTo>
                      <a:lnTo>
                        <a:pt x="382" y="290"/>
                      </a:lnTo>
                      <a:lnTo>
                        <a:pt x="360" y="299"/>
                      </a:lnTo>
                      <a:lnTo>
                        <a:pt x="379" y="299"/>
                      </a:lnTo>
                      <a:lnTo>
                        <a:pt x="345" y="310"/>
                      </a:lnTo>
                      <a:lnTo>
                        <a:pt x="339" y="325"/>
                      </a:lnTo>
                      <a:lnTo>
                        <a:pt x="350" y="325"/>
                      </a:lnTo>
                      <a:lnTo>
                        <a:pt x="307" y="350"/>
                      </a:lnTo>
                      <a:lnTo>
                        <a:pt x="290" y="393"/>
                      </a:lnTo>
                      <a:lnTo>
                        <a:pt x="243" y="427"/>
                      </a:lnTo>
                      <a:lnTo>
                        <a:pt x="249" y="436"/>
                      </a:lnTo>
                      <a:lnTo>
                        <a:pt x="273" y="429"/>
                      </a:lnTo>
                      <a:lnTo>
                        <a:pt x="252" y="436"/>
                      </a:lnTo>
                      <a:lnTo>
                        <a:pt x="249" y="436"/>
                      </a:lnTo>
                      <a:lnTo>
                        <a:pt x="226" y="440"/>
                      </a:lnTo>
                      <a:lnTo>
                        <a:pt x="200" y="455"/>
                      </a:lnTo>
                      <a:lnTo>
                        <a:pt x="207" y="461"/>
                      </a:lnTo>
                      <a:lnTo>
                        <a:pt x="188" y="461"/>
                      </a:lnTo>
                      <a:lnTo>
                        <a:pt x="190" y="474"/>
                      </a:lnTo>
                      <a:lnTo>
                        <a:pt x="166" y="474"/>
                      </a:lnTo>
                      <a:lnTo>
                        <a:pt x="188" y="478"/>
                      </a:lnTo>
                      <a:lnTo>
                        <a:pt x="164" y="485"/>
                      </a:lnTo>
                      <a:lnTo>
                        <a:pt x="166" y="500"/>
                      </a:lnTo>
                      <a:lnTo>
                        <a:pt x="207" y="491"/>
                      </a:lnTo>
                      <a:lnTo>
                        <a:pt x="207" y="496"/>
                      </a:lnTo>
                      <a:lnTo>
                        <a:pt x="166" y="506"/>
                      </a:lnTo>
                      <a:lnTo>
                        <a:pt x="177" y="513"/>
                      </a:lnTo>
                      <a:lnTo>
                        <a:pt x="173" y="532"/>
                      </a:lnTo>
                      <a:lnTo>
                        <a:pt x="200" y="515"/>
                      </a:lnTo>
                      <a:lnTo>
                        <a:pt x="168" y="543"/>
                      </a:lnTo>
                      <a:lnTo>
                        <a:pt x="188" y="543"/>
                      </a:lnTo>
                      <a:lnTo>
                        <a:pt x="177" y="566"/>
                      </a:lnTo>
                      <a:lnTo>
                        <a:pt x="217" y="575"/>
                      </a:lnTo>
                      <a:lnTo>
                        <a:pt x="252" y="553"/>
                      </a:lnTo>
                      <a:lnTo>
                        <a:pt x="260" y="532"/>
                      </a:lnTo>
                      <a:lnTo>
                        <a:pt x="269" y="553"/>
                      </a:lnTo>
                      <a:lnTo>
                        <a:pt x="290" y="528"/>
                      </a:lnTo>
                      <a:lnTo>
                        <a:pt x="290" y="528"/>
                      </a:lnTo>
                      <a:lnTo>
                        <a:pt x="269" y="553"/>
                      </a:lnTo>
                      <a:lnTo>
                        <a:pt x="279" y="594"/>
                      </a:lnTo>
                      <a:lnTo>
                        <a:pt x="298" y="615"/>
                      </a:lnTo>
                      <a:lnTo>
                        <a:pt x="296" y="643"/>
                      </a:lnTo>
                      <a:lnTo>
                        <a:pt x="350" y="624"/>
                      </a:lnTo>
                      <a:lnTo>
                        <a:pt x="362" y="566"/>
                      </a:lnTo>
                      <a:lnTo>
                        <a:pt x="352" y="564"/>
                      </a:lnTo>
                      <a:lnTo>
                        <a:pt x="392" y="547"/>
                      </a:lnTo>
                      <a:lnTo>
                        <a:pt x="384" y="547"/>
                      </a:lnTo>
                      <a:lnTo>
                        <a:pt x="382" y="547"/>
                      </a:lnTo>
                      <a:lnTo>
                        <a:pt x="354" y="543"/>
                      </a:lnTo>
                      <a:lnTo>
                        <a:pt x="384" y="547"/>
                      </a:lnTo>
                      <a:lnTo>
                        <a:pt x="399" y="532"/>
                      </a:lnTo>
                      <a:lnTo>
                        <a:pt x="375" y="515"/>
                      </a:lnTo>
                      <a:lnTo>
                        <a:pt x="354" y="528"/>
                      </a:lnTo>
                      <a:lnTo>
                        <a:pt x="371" y="515"/>
                      </a:lnTo>
                      <a:lnTo>
                        <a:pt x="371" y="464"/>
                      </a:lnTo>
                      <a:lnTo>
                        <a:pt x="445" y="414"/>
                      </a:lnTo>
                      <a:lnTo>
                        <a:pt x="439" y="404"/>
                      </a:lnTo>
                      <a:lnTo>
                        <a:pt x="452" y="378"/>
                      </a:lnTo>
                      <a:lnTo>
                        <a:pt x="488" y="372"/>
                      </a:lnTo>
                      <a:lnTo>
                        <a:pt x="477" y="314"/>
                      </a:lnTo>
                      <a:lnTo>
                        <a:pt x="428" y="282"/>
                      </a:lnTo>
                      <a:lnTo>
                        <a:pt x="422" y="282"/>
                      </a:lnTo>
                      <a:lnTo>
                        <a:pt x="422" y="282"/>
                      </a:lnTo>
                      <a:lnTo>
                        <a:pt x="431" y="282"/>
                      </a:lnTo>
                      <a:lnTo>
                        <a:pt x="431" y="282"/>
                      </a:lnTo>
                      <a:lnTo>
                        <a:pt x="477" y="312"/>
                      </a:lnTo>
                      <a:lnTo>
                        <a:pt x="488" y="370"/>
                      </a:lnTo>
                      <a:lnTo>
                        <a:pt x="511" y="399"/>
                      </a:lnTo>
                      <a:lnTo>
                        <a:pt x="437" y="457"/>
                      </a:lnTo>
                      <a:lnTo>
                        <a:pt x="441" y="513"/>
                      </a:lnTo>
                      <a:lnTo>
                        <a:pt x="467" y="521"/>
                      </a:lnTo>
                      <a:lnTo>
                        <a:pt x="469" y="532"/>
                      </a:lnTo>
                      <a:lnTo>
                        <a:pt x="548" y="515"/>
                      </a:lnTo>
                      <a:lnTo>
                        <a:pt x="614" y="459"/>
                      </a:lnTo>
                      <a:lnTo>
                        <a:pt x="614" y="461"/>
                      </a:lnTo>
                      <a:lnTo>
                        <a:pt x="548" y="515"/>
                      </a:lnTo>
                      <a:lnTo>
                        <a:pt x="567" y="513"/>
                      </a:lnTo>
                      <a:lnTo>
                        <a:pt x="565" y="523"/>
                      </a:lnTo>
                      <a:lnTo>
                        <a:pt x="592" y="530"/>
                      </a:lnTo>
                      <a:lnTo>
                        <a:pt x="477" y="549"/>
                      </a:lnTo>
                      <a:lnTo>
                        <a:pt x="482" y="570"/>
                      </a:lnTo>
                      <a:lnTo>
                        <a:pt x="494" y="570"/>
                      </a:lnTo>
                      <a:lnTo>
                        <a:pt x="488" y="607"/>
                      </a:lnTo>
                      <a:lnTo>
                        <a:pt x="460" y="587"/>
                      </a:lnTo>
                      <a:lnTo>
                        <a:pt x="445" y="590"/>
                      </a:lnTo>
                      <a:lnTo>
                        <a:pt x="437" y="611"/>
                      </a:lnTo>
                      <a:lnTo>
                        <a:pt x="439" y="654"/>
                      </a:lnTo>
                      <a:lnTo>
                        <a:pt x="428" y="651"/>
                      </a:lnTo>
                      <a:lnTo>
                        <a:pt x="437" y="643"/>
                      </a:lnTo>
                      <a:lnTo>
                        <a:pt x="411" y="664"/>
                      </a:lnTo>
                      <a:lnTo>
                        <a:pt x="411" y="664"/>
                      </a:lnTo>
                      <a:lnTo>
                        <a:pt x="371" y="656"/>
                      </a:lnTo>
                      <a:lnTo>
                        <a:pt x="320" y="679"/>
                      </a:lnTo>
                      <a:lnTo>
                        <a:pt x="328" y="748"/>
                      </a:lnTo>
                      <a:lnTo>
                        <a:pt x="347" y="754"/>
                      </a:lnTo>
                      <a:lnTo>
                        <a:pt x="328" y="748"/>
                      </a:lnTo>
                      <a:lnTo>
                        <a:pt x="322" y="743"/>
                      </a:lnTo>
                      <a:lnTo>
                        <a:pt x="328" y="748"/>
                      </a:lnTo>
                      <a:lnTo>
                        <a:pt x="318" y="679"/>
                      </a:lnTo>
                      <a:lnTo>
                        <a:pt x="290" y="664"/>
                      </a:lnTo>
                      <a:lnTo>
                        <a:pt x="260" y="675"/>
                      </a:lnTo>
                      <a:lnTo>
                        <a:pt x="264" y="666"/>
                      </a:lnTo>
                      <a:lnTo>
                        <a:pt x="239" y="654"/>
                      </a:lnTo>
                      <a:lnTo>
                        <a:pt x="239" y="654"/>
                      </a:lnTo>
                      <a:lnTo>
                        <a:pt x="241" y="637"/>
                      </a:lnTo>
                      <a:lnTo>
                        <a:pt x="262" y="622"/>
                      </a:lnTo>
                      <a:lnTo>
                        <a:pt x="249" y="613"/>
                      </a:lnTo>
                      <a:lnTo>
                        <a:pt x="256" y="587"/>
                      </a:lnTo>
                      <a:lnTo>
                        <a:pt x="220" y="607"/>
                      </a:lnTo>
                      <a:lnTo>
                        <a:pt x="217" y="639"/>
                      </a:lnTo>
                      <a:lnTo>
                        <a:pt x="226" y="654"/>
                      </a:lnTo>
                      <a:lnTo>
                        <a:pt x="226" y="654"/>
                      </a:lnTo>
                      <a:lnTo>
                        <a:pt x="224" y="690"/>
                      </a:lnTo>
                      <a:lnTo>
                        <a:pt x="209" y="681"/>
                      </a:lnTo>
                      <a:lnTo>
                        <a:pt x="200" y="692"/>
                      </a:lnTo>
                      <a:lnTo>
                        <a:pt x="200" y="694"/>
                      </a:lnTo>
                      <a:lnTo>
                        <a:pt x="173" y="694"/>
                      </a:lnTo>
                      <a:lnTo>
                        <a:pt x="173" y="716"/>
                      </a:lnTo>
                      <a:lnTo>
                        <a:pt x="162" y="703"/>
                      </a:lnTo>
                      <a:lnTo>
                        <a:pt x="151" y="722"/>
                      </a:lnTo>
                      <a:lnTo>
                        <a:pt x="164" y="728"/>
                      </a:lnTo>
                      <a:lnTo>
                        <a:pt x="143" y="735"/>
                      </a:lnTo>
                      <a:lnTo>
                        <a:pt x="139" y="735"/>
                      </a:lnTo>
                      <a:lnTo>
                        <a:pt x="126" y="741"/>
                      </a:lnTo>
                      <a:lnTo>
                        <a:pt x="166" y="767"/>
                      </a:lnTo>
                      <a:lnTo>
                        <a:pt x="128" y="741"/>
                      </a:lnTo>
                      <a:lnTo>
                        <a:pt x="111" y="748"/>
                      </a:lnTo>
                      <a:lnTo>
                        <a:pt x="90" y="778"/>
                      </a:lnTo>
                      <a:lnTo>
                        <a:pt x="49" y="773"/>
                      </a:lnTo>
                      <a:lnTo>
                        <a:pt x="56" y="797"/>
                      </a:lnTo>
                      <a:lnTo>
                        <a:pt x="0" y="799"/>
                      </a:lnTo>
                      <a:lnTo>
                        <a:pt x="7" y="814"/>
                      </a:lnTo>
                      <a:lnTo>
                        <a:pt x="51" y="827"/>
                      </a:lnTo>
                      <a:lnTo>
                        <a:pt x="45" y="835"/>
                      </a:lnTo>
                      <a:lnTo>
                        <a:pt x="60" y="848"/>
                      </a:lnTo>
                      <a:lnTo>
                        <a:pt x="68" y="867"/>
                      </a:lnTo>
                      <a:lnTo>
                        <a:pt x="49" y="908"/>
                      </a:lnTo>
                      <a:lnTo>
                        <a:pt x="102" y="923"/>
                      </a:lnTo>
                      <a:lnTo>
                        <a:pt x="109" y="925"/>
                      </a:lnTo>
                      <a:lnTo>
                        <a:pt x="134" y="927"/>
                      </a:lnTo>
                      <a:lnTo>
                        <a:pt x="134" y="912"/>
                      </a:lnTo>
                      <a:lnTo>
                        <a:pt x="149" y="904"/>
                      </a:lnTo>
                      <a:lnTo>
                        <a:pt x="183" y="914"/>
                      </a:lnTo>
                      <a:lnTo>
                        <a:pt x="207" y="899"/>
                      </a:lnTo>
                      <a:lnTo>
                        <a:pt x="194" y="876"/>
                      </a:lnTo>
                      <a:lnTo>
                        <a:pt x="194" y="876"/>
                      </a:lnTo>
                      <a:lnTo>
                        <a:pt x="207" y="897"/>
                      </a:lnTo>
                      <a:lnTo>
                        <a:pt x="228" y="884"/>
                      </a:lnTo>
                      <a:lnTo>
                        <a:pt x="252" y="895"/>
                      </a:lnTo>
                      <a:lnTo>
                        <a:pt x="269" y="925"/>
                      </a:lnTo>
                      <a:lnTo>
                        <a:pt x="345" y="972"/>
                      </a:lnTo>
                      <a:lnTo>
                        <a:pt x="352" y="1015"/>
                      </a:lnTo>
                      <a:lnTo>
                        <a:pt x="371" y="995"/>
                      </a:lnTo>
                      <a:lnTo>
                        <a:pt x="364" y="968"/>
                      </a:lnTo>
                      <a:lnTo>
                        <a:pt x="392" y="972"/>
                      </a:lnTo>
                      <a:lnTo>
                        <a:pt x="350" y="944"/>
                      </a:lnTo>
                      <a:lnTo>
                        <a:pt x="352" y="936"/>
                      </a:lnTo>
                      <a:lnTo>
                        <a:pt x="328" y="933"/>
                      </a:lnTo>
                      <a:lnTo>
                        <a:pt x="290" y="891"/>
                      </a:lnTo>
                      <a:lnTo>
                        <a:pt x="288" y="867"/>
                      </a:lnTo>
                      <a:lnTo>
                        <a:pt x="311" y="863"/>
                      </a:lnTo>
                      <a:lnTo>
                        <a:pt x="311" y="876"/>
                      </a:lnTo>
                      <a:lnTo>
                        <a:pt x="326" y="867"/>
                      </a:lnTo>
                      <a:lnTo>
                        <a:pt x="352" y="904"/>
                      </a:lnTo>
                      <a:lnTo>
                        <a:pt x="407" y="938"/>
                      </a:lnTo>
                      <a:lnTo>
                        <a:pt x="422" y="923"/>
                      </a:lnTo>
                      <a:lnTo>
                        <a:pt x="437" y="957"/>
                      </a:lnTo>
                      <a:lnTo>
                        <a:pt x="422" y="980"/>
                      </a:lnTo>
                      <a:lnTo>
                        <a:pt x="439" y="1008"/>
                      </a:lnTo>
                      <a:lnTo>
                        <a:pt x="475" y="1010"/>
                      </a:lnTo>
                      <a:lnTo>
                        <a:pt x="439" y="1019"/>
                      </a:lnTo>
                      <a:lnTo>
                        <a:pt x="448" y="1038"/>
                      </a:lnTo>
                      <a:lnTo>
                        <a:pt x="473" y="1045"/>
                      </a:lnTo>
                      <a:lnTo>
                        <a:pt x="467" y="1025"/>
                      </a:lnTo>
                      <a:lnTo>
                        <a:pt x="488" y="1021"/>
                      </a:lnTo>
                      <a:lnTo>
                        <a:pt x="488" y="1010"/>
                      </a:lnTo>
                      <a:lnTo>
                        <a:pt x="462" y="998"/>
                      </a:lnTo>
                      <a:lnTo>
                        <a:pt x="475" y="993"/>
                      </a:lnTo>
                      <a:lnTo>
                        <a:pt x="465" y="963"/>
                      </a:lnTo>
                      <a:lnTo>
                        <a:pt x="479" y="974"/>
                      </a:lnTo>
                      <a:lnTo>
                        <a:pt x="494" y="955"/>
                      </a:lnTo>
                      <a:lnTo>
                        <a:pt x="524" y="961"/>
                      </a:lnTo>
                      <a:lnTo>
                        <a:pt x="528" y="940"/>
                      </a:lnTo>
                      <a:lnTo>
                        <a:pt x="554" y="938"/>
                      </a:lnTo>
                      <a:lnTo>
                        <a:pt x="548" y="925"/>
                      </a:lnTo>
                      <a:lnTo>
                        <a:pt x="567" y="899"/>
                      </a:lnTo>
                      <a:lnTo>
                        <a:pt x="567" y="899"/>
                      </a:lnTo>
                      <a:lnTo>
                        <a:pt x="584" y="867"/>
                      </a:lnTo>
                      <a:lnTo>
                        <a:pt x="558" y="865"/>
                      </a:lnTo>
                      <a:lnTo>
                        <a:pt x="558" y="861"/>
                      </a:lnTo>
                      <a:lnTo>
                        <a:pt x="558" y="863"/>
                      </a:lnTo>
                      <a:lnTo>
                        <a:pt x="565" y="863"/>
                      </a:lnTo>
                      <a:lnTo>
                        <a:pt x="569" y="848"/>
                      </a:lnTo>
                      <a:lnTo>
                        <a:pt x="569" y="839"/>
                      </a:lnTo>
                      <a:lnTo>
                        <a:pt x="582" y="837"/>
                      </a:lnTo>
                      <a:lnTo>
                        <a:pt x="582" y="837"/>
                      </a:lnTo>
                      <a:lnTo>
                        <a:pt x="571" y="842"/>
                      </a:lnTo>
                      <a:lnTo>
                        <a:pt x="569" y="848"/>
                      </a:lnTo>
                      <a:lnTo>
                        <a:pt x="565" y="863"/>
                      </a:lnTo>
                      <a:lnTo>
                        <a:pt x="584" y="865"/>
                      </a:lnTo>
                      <a:lnTo>
                        <a:pt x="595" y="842"/>
                      </a:lnTo>
                      <a:lnTo>
                        <a:pt x="622" y="835"/>
                      </a:lnTo>
                      <a:lnTo>
                        <a:pt x="624" y="835"/>
                      </a:lnTo>
                      <a:lnTo>
                        <a:pt x="622" y="846"/>
                      </a:lnTo>
                      <a:lnTo>
                        <a:pt x="635" y="846"/>
                      </a:lnTo>
                      <a:lnTo>
                        <a:pt x="654" y="850"/>
                      </a:lnTo>
                      <a:lnTo>
                        <a:pt x="635" y="865"/>
                      </a:lnTo>
                      <a:lnTo>
                        <a:pt x="658" y="884"/>
                      </a:lnTo>
                      <a:lnTo>
                        <a:pt x="697" y="867"/>
                      </a:lnTo>
                      <a:lnTo>
                        <a:pt x="678" y="865"/>
                      </a:lnTo>
                      <a:lnTo>
                        <a:pt x="661" y="848"/>
                      </a:lnTo>
                      <a:lnTo>
                        <a:pt x="675" y="852"/>
                      </a:lnTo>
                      <a:lnTo>
                        <a:pt x="680" y="842"/>
                      </a:lnTo>
                      <a:lnTo>
                        <a:pt x="714" y="833"/>
                      </a:lnTo>
                      <a:lnTo>
                        <a:pt x="737" y="818"/>
                      </a:lnTo>
                      <a:lnTo>
                        <a:pt x="739" y="810"/>
                      </a:lnTo>
                      <a:lnTo>
                        <a:pt x="737" y="818"/>
                      </a:lnTo>
                      <a:lnTo>
                        <a:pt x="737" y="835"/>
                      </a:lnTo>
                      <a:lnTo>
                        <a:pt x="735" y="850"/>
                      </a:lnTo>
                      <a:lnTo>
                        <a:pt x="712" y="867"/>
                      </a:lnTo>
                      <a:lnTo>
                        <a:pt x="741" y="889"/>
                      </a:lnTo>
                      <a:lnTo>
                        <a:pt x="737" y="889"/>
                      </a:lnTo>
                      <a:lnTo>
                        <a:pt x="754" y="899"/>
                      </a:lnTo>
                      <a:lnTo>
                        <a:pt x="784" y="918"/>
                      </a:lnTo>
                      <a:lnTo>
                        <a:pt x="784" y="940"/>
                      </a:lnTo>
                      <a:lnTo>
                        <a:pt x="803" y="942"/>
                      </a:lnTo>
                      <a:lnTo>
                        <a:pt x="810" y="940"/>
                      </a:lnTo>
                      <a:lnTo>
                        <a:pt x="808" y="942"/>
                      </a:lnTo>
                      <a:lnTo>
                        <a:pt x="816" y="951"/>
                      </a:lnTo>
                      <a:lnTo>
                        <a:pt x="827" y="963"/>
                      </a:lnTo>
                      <a:lnTo>
                        <a:pt x="844" y="980"/>
                      </a:lnTo>
                      <a:lnTo>
                        <a:pt x="852" y="970"/>
                      </a:lnTo>
                      <a:lnTo>
                        <a:pt x="854" y="976"/>
                      </a:lnTo>
                      <a:lnTo>
                        <a:pt x="850" y="974"/>
                      </a:lnTo>
                      <a:lnTo>
                        <a:pt x="844" y="980"/>
                      </a:lnTo>
                      <a:lnTo>
                        <a:pt x="850" y="989"/>
                      </a:lnTo>
                      <a:lnTo>
                        <a:pt x="857" y="995"/>
                      </a:lnTo>
                      <a:lnTo>
                        <a:pt x="865" y="998"/>
                      </a:lnTo>
                      <a:lnTo>
                        <a:pt x="880" y="989"/>
                      </a:lnTo>
                      <a:lnTo>
                        <a:pt x="895" y="983"/>
                      </a:lnTo>
                      <a:lnTo>
                        <a:pt x="899" y="1000"/>
                      </a:lnTo>
                      <a:lnTo>
                        <a:pt x="912" y="1004"/>
                      </a:lnTo>
                      <a:lnTo>
                        <a:pt x="916" y="985"/>
                      </a:lnTo>
                      <a:lnTo>
                        <a:pt x="918" y="980"/>
                      </a:lnTo>
                      <a:lnTo>
                        <a:pt x="925" y="970"/>
                      </a:lnTo>
                      <a:lnTo>
                        <a:pt x="935" y="965"/>
                      </a:lnTo>
                      <a:lnTo>
                        <a:pt x="916" y="951"/>
                      </a:lnTo>
                      <a:lnTo>
                        <a:pt x="906" y="938"/>
                      </a:lnTo>
                      <a:lnTo>
                        <a:pt x="901" y="933"/>
                      </a:lnTo>
                      <a:lnTo>
                        <a:pt x="888" y="895"/>
                      </a:lnTo>
                      <a:lnTo>
                        <a:pt x="876" y="884"/>
                      </a:lnTo>
                      <a:lnTo>
                        <a:pt x="886" y="844"/>
                      </a:lnTo>
                      <a:lnTo>
                        <a:pt x="899" y="852"/>
                      </a:lnTo>
                      <a:lnTo>
                        <a:pt x="914" y="842"/>
                      </a:lnTo>
                      <a:lnTo>
                        <a:pt x="903" y="839"/>
                      </a:lnTo>
                      <a:lnTo>
                        <a:pt x="916" y="837"/>
                      </a:lnTo>
                      <a:lnTo>
                        <a:pt x="940" y="833"/>
                      </a:lnTo>
                      <a:lnTo>
                        <a:pt x="976" y="827"/>
                      </a:lnTo>
                      <a:lnTo>
                        <a:pt x="986" y="839"/>
                      </a:lnTo>
                      <a:lnTo>
                        <a:pt x="986" y="861"/>
                      </a:lnTo>
                      <a:lnTo>
                        <a:pt x="969" y="865"/>
                      </a:lnTo>
                      <a:lnTo>
                        <a:pt x="955" y="867"/>
                      </a:lnTo>
                      <a:lnTo>
                        <a:pt x="957" y="882"/>
                      </a:lnTo>
                      <a:lnTo>
                        <a:pt x="931" y="882"/>
                      </a:lnTo>
                      <a:lnTo>
                        <a:pt x="955" y="914"/>
                      </a:lnTo>
                      <a:lnTo>
                        <a:pt x="963" y="916"/>
                      </a:lnTo>
                      <a:lnTo>
                        <a:pt x="974" y="918"/>
                      </a:lnTo>
                      <a:lnTo>
                        <a:pt x="978" y="927"/>
                      </a:lnTo>
                      <a:lnTo>
                        <a:pt x="978" y="927"/>
                      </a:lnTo>
                      <a:lnTo>
                        <a:pt x="980" y="948"/>
                      </a:lnTo>
                      <a:lnTo>
                        <a:pt x="993" y="936"/>
                      </a:lnTo>
                      <a:lnTo>
                        <a:pt x="1010" y="953"/>
                      </a:lnTo>
                      <a:lnTo>
                        <a:pt x="1001" y="963"/>
                      </a:lnTo>
                      <a:lnTo>
                        <a:pt x="980" y="953"/>
                      </a:lnTo>
                      <a:lnTo>
                        <a:pt x="978" y="968"/>
                      </a:lnTo>
                      <a:lnTo>
                        <a:pt x="980" y="976"/>
                      </a:lnTo>
                      <a:lnTo>
                        <a:pt x="993" y="978"/>
                      </a:lnTo>
                      <a:lnTo>
                        <a:pt x="986" y="987"/>
                      </a:lnTo>
                      <a:lnTo>
                        <a:pt x="997" y="993"/>
                      </a:lnTo>
                      <a:lnTo>
                        <a:pt x="997" y="1023"/>
                      </a:lnTo>
                      <a:lnTo>
                        <a:pt x="1029" y="1015"/>
                      </a:lnTo>
                      <a:lnTo>
                        <a:pt x="1048" y="1006"/>
                      </a:lnTo>
                      <a:lnTo>
                        <a:pt x="1091" y="1025"/>
                      </a:lnTo>
                      <a:lnTo>
                        <a:pt x="1116" y="1038"/>
                      </a:lnTo>
                      <a:lnTo>
                        <a:pt x="1121" y="1042"/>
                      </a:lnTo>
                      <a:lnTo>
                        <a:pt x="1125" y="1057"/>
                      </a:lnTo>
                      <a:lnTo>
                        <a:pt x="1148" y="1068"/>
                      </a:lnTo>
                      <a:lnTo>
                        <a:pt x="1187" y="1030"/>
                      </a:lnTo>
                      <a:lnTo>
                        <a:pt x="1210" y="1030"/>
                      </a:lnTo>
                      <a:lnTo>
                        <a:pt x="1210" y="1032"/>
                      </a:lnTo>
                      <a:lnTo>
                        <a:pt x="1225" y="1032"/>
                      </a:lnTo>
                      <a:lnTo>
                        <a:pt x="1227" y="1027"/>
                      </a:lnTo>
                      <a:lnTo>
                        <a:pt x="1227" y="1030"/>
                      </a:lnTo>
                      <a:lnTo>
                        <a:pt x="1236" y="1032"/>
                      </a:lnTo>
                      <a:lnTo>
                        <a:pt x="1259" y="1032"/>
                      </a:lnTo>
                      <a:lnTo>
                        <a:pt x="1285" y="1004"/>
                      </a:lnTo>
                      <a:lnTo>
                        <a:pt x="1291" y="1021"/>
                      </a:lnTo>
                      <a:lnTo>
                        <a:pt x="1300" y="1040"/>
                      </a:lnTo>
                      <a:lnTo>
                        <a:pt x="1317" y="1032"/>
                      </a:lnTo>
                      <a:lnTo>
                        <a:pt x="1334" y="1025"/>
                      </a:lnTo>
                      <a:lnTo>
                        <a:pt x="1351" y="1032"/>
                      </a:lnTo>
                      <a:lnTo>
                        <a:pt x="1353" y="1004"/>
                      </a:lnTo>
                      <a:lnTo>
                        <a:pt x="1340" y="1002"/>
                      </a:lnTo>
                      <a:lnTo>
                        <a:pt x="1334" y="1002"/>
                      </a:lnTo>
                      <a:lnTo>
                        <a:pt x="1338" y="985"/>
                      </a:lnTo>
                      <a:lnTo>
                        <a:pt x="1338" y="985"/>
                      </a:lnTo>
                      <a:lnTo>
                        <a:pt x="1342" y="974"/>
                      </a:lnTo>
                      <a:lnTo>
                        <a:pt x="1353" y="974"/>
                      </a:lnTo>
                      <a:lnTo>
                        <a:pt x="1368" y="970"/>
                      </a:lnTo>
                      <a:lnTo>
                        <a:pt x="1383" y="968"/>
                      </a:lnTo>
                      <a:lnTo>
                        <a:pt x="1408" y="955"/>
                      </a:lnTo>
                      <a:lnTo>
                        <a:pt x="1434" y="940"/>
                      </a:lnTo>
                      <a:lnTo>
                        <a:pt x="1444" y="933"/>
                      </a:lnTo>
                      <a:lnTo>
                        <a:pt x="1442" y="929"/>
                      </a:lnTo>
                      <a:lnTo>
                        <a:pt x="1444" y="933"/>
                      </a:lnTo>
                      <a:lnTo>
                        <a:pt x="1453" y="908"/>
                      </a:lnTo>
                      <a:lnTo>
                        <a:pt x="1440" y="878"/>
                      </a:lnTo>
                      <a:lnTo>
                        <a:pt x="1481" y="867"/>
                      </a:lnTo>
                      <a:lnTo>
                        <a:pt x="1487" y="852"/>
                      </a:lnTo>
                      <a:lnTo>
                        <a:pt x="1493" y="827"/>
                      </a:lnTo>
                      <a:lnTo>
                        <a:pt x="1536" y="829"/>
                      </a:lnTo>
                      <a:lnTo>
                        <a:pt x="1542" y="801"/>
                      </a:lnTo>
                      <a:lnTo>
                        <a:pt x="1559" y="795"/>
                      </a:lnTo>
                      <a:lnTo>
                        <a:pt x="1536" y="780"/>
                      </a:lnTo>
                      <a:lnTo>
                        <a:pt x="1559" y="792"/>
                      </a:lnTo>
                      <a:lnTo>
                        <a:pt x="1587" y="782"/>
                      </a:lnTo>
                      <a:lnTo>
                        <a:pt x="1643" y="752"/>
                      </a:lnTo>
                      <a:lnTo>
                        <a:pt x="1745" y="767"/>
                      </a:lnTo>
                      <a:lnTo>
                        <a:pt x="1745" y="735"/>
                      </a:lnTo>
                      <a:lnTo>
                        <a:pt x="1770" y="718"/>
                      </a:lnTo>
                      <a:lnTo>
                        <a:pt x="1815" y="733"/>
                      </a:lnTo>
                      <a:lnTo>
                        <a:pt x="1832" y="758"/>
                      </a:lnTo>
                      <a:lnTo>
                        <a:pt x="1877" y="754"/>
                      </a:lnTo>
                      <a:lnTo>
                        <a:pt x="1947" y="782"/>
                      </a:lnTo>
                      <a:lnTo>
                        <a:pt x="2028" y="763"/>
                      </a:lnTo>
                      <a:lnTo>
                        <a:pt x="2060" y="767"/>
                      </a:lnTo>
                      <a:lnTo>
                        <a:pt x="2086" y="778"/>
                      </a:lnTo>
                      <a:lnTo>
                        <a:pt x="2109" y="765"/>
                      </a:lnTo>
                      <a:lnTo>
                        <a:pt x="2135" y="722"/>
                      </a:lnTo>
                      <a:lnTo>
                        <a:pt x="2124" y="707"/>
                      </a:lnTo>
                      <a:lnTo>
                        <a:pt x="2186" y="688"/>
                      </a:lnTo>
                      <a:lnTo>
                        <a:pt x="2220" y="701"/>
                      </a:lnTo>
                      <a:lnTo>
                        <a:pt x="2252" y="773"/>
                      </a:lnTo>
                      <a:lnTo>
                        <a:pt x="2303" y="788"/>
                      </a:lnTo>
                      <a:lnTo>
                        <a:pt x="2314" y="816"/>
                      </a:lnTo>
                      <a:lnTo>
                        <a:pt x="2375" y="799"/>
                      </a:lnTo>
                      <a:lnTo>
                        <a:pt x="2348" y="869"/>
                      </a:lnTo>
                      <a:lnTo>
                        <a:pt x="2309" y="880"/>
                      </a:lnTo>
                      <a:lnTo>
                        <a:pt x="2316" y="906"/>
                      </a:lnTo>
                      <a:lnTo>
                        <a:pt x="2303" y="923"/>
                      </a:lnTo>
                      <a:lnTo>
                        <a:pt x="2305" y="927"/>
                      </a:lnTo>
                      <a:lnTo>
                        <a:pt x="2326" y="906"/>
                      </a:lnTo>
                      <a:lnTo>
                        <a:pt x="2350" y="921"/>
                      </a:lnTo>
                      <a:lnTo>
                        <a:pt x="2380" y="906"/>
                      </a:lnTo>
                      <a:lnTo>
                        <a:pt x="2469" y="801"/>
                      </a:lnTo>
                      <a:lnTo>
                        <a:pt x="2471" y="752"/>
                      </a:lnTo>
                      <a:lnTo>
                        <a:pt x="2488" y="718"/>
                      </a:lnTo>
                      <a:lnTo>
                        <a:pt x="2484" y="703"/>
                      </a:lnTo>
                      <a:lnTo>
                        <a:pt x="2463" y="694"/>
                      </a:lnTo>
                      <a:lnTo>
                        <a:pt x="2486" y="692"/>
                      </a:lnTo>
                      <a:lnTo>
                        <a:pt x="2460" y="671"/>
                      </a:lnTo>
                      <a:lnTo>
                        <a:pt x="2441" y="669"/>
                      </a:lnTo>
                      <a:lnTo>
                        <a:pt x="2435" y="688"/>
                      </a:lnTo>
                      <a:lnTo>
                        <a:pt x="2437" y="677"/>
                      </a:lnTo>
                      <a:lnTo>
                        <a:pt x="2420" y="686"/>
                      </a:lnTo>
                      <a:lnTo>
                        <a:pt x="2424" y="669"/>
                      </a:lnTo>
                      <a:lnTo>
                        <a:pt x="2409" y="681"/>
                      </a:lnTo>
                      <a:lnTo>
                        <a:pt x="2409" y="662"/>
                      </a:lnTo>
                      <a:lnTo>
                        <a:pt x="2384" y="658"/>
                      </a:lnTo>
                      <a:lnTo>
                        <a:pt x="2507" y="551"/>
                      </a:lnTo>
                      <a:lnTo>
                        <a:pt x="2612" y="551"/>
                      </a:lnTo>
                      <a:lnTo>
                        <a:pt x="2625" y="538"/>
                      </a:lnTo>
                      <a:lnTo>
                        <a:pt x="2671" y="551"/>
                      </a:lnTo>
                      <a:lnTo>
                        <a:pt x="2652" y="553"/>
                      </a:lnTo>
                      <a:lnTo>
                        <a:pt x="2661" y="560"/>
                      </a:lnTo>
                      <a:lnTo>
                        <a:pt x="2716" y="553"/>
                      </a:lnTo>
                      <a:lnTo>
                        <a:pt x="2705" y="534"/>
                      </a:lnTo>
                      <a:lnTo>
                        <a:pt x="2757" y="487"/>
                      </a:lnTo>
                      <a:lnTo>
                        <a:pt x="2812" y="481"/>
                      </a:lnTo>
                      <a:lnTo>
                        <a:pt x="2808" y="515"/>
                      </a:lnTo>
                      <a:lnTo>
                        <a:pt x="2859" y="491"/>
                      </a:lnTo>
                      <a:lnTo>
                        <a:pt x="2865" y="464"/>
                      </a:lnTo>
                      <a:lnTo>
                        <a:pt x="2889" y="464"/>
                      </a:lnTo>
                      <a:lnTo>
                        <a:pt x="2876" y="474"/>
                      </a:lnTo>
                      <a:lnTo>
                        <a:pt x="2865" y="508"/>
                      </a:lnTo>
                      <a:lnTo>
                        <a:pt x="2838" y="519"/>
                      </a:lnTo>
                      <a:lnTo>
                        <a:pt x="2778" y="579"/>
                      </a:lnTo>
                      <a:lnTo>
                        <a:pt x="2750" y="585"/>
                      </a:lnTo>
                      <a:lnTo>
                        <a:pt x="2733" y="613"/>
                      </a:lnTo>
                      <a:lnTo>
                        <a:pt x="2731" y="660"/>
                      </a:lnTo>
                      <a:lnTo>
                        <a:pt x="2750" y="748"/>
                      </a:lnTo>
                      <a:lnTo>
                        <a:pt x="2774" y="724"/>
                      </a:lnTo>
                      <a:lnTo>
                        <a:pt x="2780" y="701"/>
                      </a:lnTo>
                      <a:lnTo>
                        <a:pt x="2806" y="696"/>
                      </a:lnTo>
                      <a:lnTo>
                        <a:pt x="2801" y="675"/>
                      </a:lnTo>
                      <a:lnTo>
                        <a:pt x="2840" y="660"/>
                      </a:lnTo>
                      <a:lnTo>
                        <a:pt x="2833" y="641"/>
                      </a:lnTo>
                      <a:lnTo>
                        <a:pt x="2842" y="622"/>
                      </a:lnTo>
                      <a:lnTo>
                        <a:pt x="2861" y="626"/>
                      </a:lnTo>
                      <a:lnTo>
                        <a:pt x="2850" y="602"/>
                      </a:lnTo>
                      <a:lnTo>
                        <a:pt x="2859" y="587"/>
                      </a:lnTo>
                      <a:lnTo>
                        <a:pt x="2840" y="579"/>
                      </a:lnTo>
                      <a:lnTo>
                        <a:pt x="2865" y="534"/>
                      </a:lnTo>
                      <a:lnTo>
                        <a:pt x="2889" y="534"/>
                      </a:lnTo>
                      <a:lnTo>
                        <a:pt x="2908" y="517"/>
                      </a:lnTo>
                      <a:lnTo>
                        <a:pt x="2908" y="534"/>
                      </a:lnTo>
                      <a:lnTo>
                        <a:pt x="2942" y="515"/>
                      </a:lnTo>
                      <a:lnTo>
                        <a:pt x="2980" y="532"/>
                      </a:lnTo>
                      <a:lnTo>
                        <a:pt x="3033" y="487"/>
                      </a:lnTo>
                      <a:lnTo>
                        <a:pt x="3095" y="464"/>
                      </a:lnTo>
                      <a:lnTo>
                        <a:pt x="3095" y="457"/>
                      </a:lnTo>
                      <a:lnTo>
                        <a:pt x="3127" y="470"/>
                      </a:lnTo>
                      <a:lnTo>
                        <a:pt x="3134" y="451"/>
                      </a:lnTo>
                      <a:lnTo>
                        <a:pt x="3102" y="406"/>
                      </a:lnTo>
                      <a:lnTo>
                        <a:pt x="3121" y="410"/>
                      </a:lnTo>
                      <a:lnTo>
                        <a:pt x="3151" y="393"/>
                      </a:lnTo>
                      <a:lnTo>
                        <a:pt x="3157" y="382"/>
                      </a:lnTo>
                      <a:lnTo>
                        <a:pt x="3144" y="367"/>
                      </a:lnTo>
                      <a:lnTo>
                        <a:pt x="3157" y="363"/>
                      </a:lnTo>
                      <a:lnTo>
                        <a:pt x="3170" y="363"/>
                      </a:lnTo>
                      <a:lnTo>
                        <a:pt x="3161" y="370"/>
                      </a:lnTo>
                      <a:lnTo>
                        <a:pt x="3170" y="382"/>
                      </a:lnTo>
                      <a:lnTo>
                        <a:pt x="3204" y="382"/>
                      </a:lnTo>
                      <a:lnTo>
                        <a:pt x="3225" y="406"/>
                      </a:lnTo>
                      <a:lnTo>
                        <a:pt x="3236" y="399"/>
                      </a:lnTo>
                      <a:lnTo>
                        <a:pt x="3246" y="414"/>
                      </a:lnTo>
                      <a:lnTo>
                        <a:pt x="3276" y="414"/>
                      </a:lnTo>
                      <a:lnTo>
                        <a:pt x="3261" y="404"/>
                      </a:lnTo>
                      <a:lnTo>
                        <a:pt x="3281" y="399"/>
                      </a:lnTo>
                      <a:lnTo>
                        <a:pt x="3270" y="393"/>
                      </a:lnTo>
                      <a:close/>
                      <a:moveTo>
                        <a:pt x="286" y="506"/>
                      </a:moveTo>
                      <a:lnTo>
                        <a:pt x="286" y="504"/>
                      </a:lnTo>
                      <a:lnTo>
                        <a:pt x="294" y="496"/>
                      </a:lnTo>
                      <a:lnTo>
                        <a:pt x="294" y="496"/>
                      </a:lnTo>
                      <a:lnTo>
                        <a:pt x="286" y="506"/>
                      </a:lnTo>
                      <a:close/>
                      <a:moveTo>
                        <a:pt x="288" y="434"/>
                      </a:moveTo>
                      <a:lnTo>
                        <a:pt x="288" y="434"/>
                      </a:lnTo>
                      <a:lnTo>
                        <a:pt x="318" y="421"/>
                      </a:lnTo>
                      <a:lnTo>
                        <a:pt x="320" y="423"/>
                      </a:lnTo>
                      <a:lnTo>
                        <a:pt x="288" y="434"/>
                      </a:lnTo>
                      <a:close/>
                      <a:moveTo>
                        <a:pt x="356" y="340"/>
                      </a:moveTo>
                      <a:lnTo>
                        <a:pt x="326" y="370"/>
                      </a:lnTo>
                      <a:lnTo>
                        <a:pt x="313" y="406"/>
                      </a:lnTo>
                      <a:lnTo>
                        <a:pt x="313" y="406"/>
                      </a:lnTo>
                      <a:lnTo>
                        <a:pt x="326" y="367"/>
                      </a:lnTo>
                      <a:lnTo>
                        <a:pt x="356" y="340"/>
                      </a:lnTo>
                      <a:lnTo>
                        <a:pt x="356" y="340"/>
                      </a:lnTo>
                      <a:close/>
                      <a:moveTo>
                        <a:pt x="382" y="314"/>
                      </a:moveTo>
                      <a:lnTo>
                        <a:pt x="362" y="318"/>
                      </a:lnTo>
                      <a:lnTo>
                        <a:pt x="362" y="316"/>
                      </a:lnTo>
                      <a:lnTo>
                        <a:pt x="384" y="312"/>
                      </a:lnTo>
                      <a:lnTo>
                        <a:pt x="382" y="314"/>
                      </a:lnTo>
                      <a:close/>
                      <a:moveTo>
                        <a:pt x="420" y="301"/>
                      </a:moveTo>
                      <a:lnTo>
                        <a:pt x="388" y="299"/>
                      </a:lnTo>
                      <a:lnTo>
                        <a:pt x="390" y="297"/>
                      </a:lnTo>
                      <a:lnTo>
                        <a:pt x="420" y="301"/>
                      </a:lnTo>
                      <a:lnTo>
                        <a:pt x="420" y="301"/>
                      </a:lnTo>
                      <a:close/>
                      <a:moveTo>
                        <a:pt x="575" y="344"/>
                      </a:moveTo>
                      <a:lnTo>
                        <a:pt x="588" y="325"/>
                      </a:lnTo>
                      <a:lnTo>
                        <a:pt x="588" y="327"/>
                      </a:lnTo>
                      <a:lnTo>
                        <a:pt x="575" y="344"/>
                      </a:lnTo>
                      <a:lnTo>
                        <a:pt x="575" y="344"/>
                      </a:lnTo>
                      <a:close/>
                      <a:moveTo>
                        <a:pt x="584" y="402"/>
                      </a:moveTo>
                      <a:lnTo>
                        <a:pt x="584" y="402"/>
                      </a:lnTo>
                      <a:lnTo>
                        <a:pt x="592" y="376"/>
                      </a:lnTo>
                      <a:lnTo>
                        <a:pt x="592" y="376"/>
                      </a:lnTo>
                      <a:lnTo>
                        <a:pt x="584" y="402"/>
                      </a:lnTo>
                      <a:close/>
                      <a:moveTo>
                        <a:pt x="164" y="735"/>
                      </a:moveTo>
                      <a:lnTo>
                        <a:pt x="164" y="735"/>
                      </a:lnTo>
                      <a:lnTo>
                        <a:pt x="179" y="750"/>
                      </a:lnTo>
                      <a:lnTo>
                        <a:pt x="179" y="750"/>
                      </a:lnTo>
                      <a:lnTo>
                        <a:pt x="181" y="763"/>
                      </a:lnTo>
                      <a:lnTo>
                        <a:pt x="181" y="763"/>
                      </a:lnTo>
                      <a:lnTo>
                        <a:pt x="179" y="750"/>
                      </a:lnTo>
                      <a:lnTo>
                        <a:pt x="164" y="735"/>
                      </a:lnTo>
                      <a:close/>
                      <a:moveTo>
                        <a:pt x="181" y="842"/>
                      </a:moveTo>
                      <a:lnTo>
                        <a:pt x="181" y="842"/>
                      </a:lnTo>
                      <a:lnTo>
                        <a:pt x="188" y="846"/>
                      </a:lnTo>
                      <a:lnTo>
                        <a:pt x="181" y="842"/>
                      </a:lnTo>
                      <a:close/>
                      <a:moveTo>
                        <a:pt x="186" y="778"/>
                      </a:moveTo>
                      <a:lnTo>
                        <a:pt x="177" y="773"/>
                      </a:lnTo>
                      <a:lnTo>
                        <a:pt x="175" y="773"/>
                      </a:lnTo>
                      <a:lnTo>
                        <a:pt x="179" y="769"/>
                      </a:lnTo>
                      <a:lnTo>
                        <a:pt x="175" y="773"/>
                      </a:lnTo>
                      <a:lnTo>
                        <a:pt x="183" y="778"/>
                      </a:lnTo>
                      <a:lnTo>
                        <a:pt x="181" y="763"/>
                      </a:lnTo>
                      <a:lnTo>
                        <a:pt x="181" y="763"/>
                      </a:lnTo>
                      <a:lnTo>
                        <a:pt x="183" y="778"/>
                      </a:lnTo>
                      <a:lnTo>
                        <a:pt x="207" y="786"/>
                      </a:lnTo>
                      <a:lnTo>
                        <a:pt x="186" y="778"/>
                      </a:lnTo>
                      <a:close/>
                      <a:moveTo>
                        <a:pt x="198" y="854"/>
                      </a:moveTo>
                      <a:lnTo>
                        <a:pt x="198" y="854"/>
                      </a:lnTo>
                      <a:lnTo>
                        <a:pt x="196" y="854"/>
                      </a:lnTo>
                      <a:lnTo>
                        <a:pt x="222" y="842"/>
                      </a:lnTo>
                      <a:lnTo>
                        <a:pt x="222" y="844"/>
                      </a:lnTo>
                      <a:lnTo>
                        <a:pt x="198" y="854"/>
                      </a:lnTo>
                      <a:close/>
                      <a:moveTo>
                        <a:pt x="479" y="681"/>
                      </a:moveTo>
                      <a:lnTo>
                        <a:pt x="479" y="679"/>
                      </a:lnTo>
                      <a:lnTo>
                        <a:pt x="477" y="675"/>
                      </a:lnTo>
                      <a:lnTo>
                        <a:pt x="479" y="681"/>
                      </a:lnTo>
                      <a:close/>
                      <a:moveTo>
                        <a:pt x="460" y="784"/>
                      </a:moveTo>
                      <a:lnTo>
                        <a:pt x="460" y="784"/>
                      </a:lnTo>
                      <a:lnTo>
                        <a:pt x="473" y="769"/>
                      </a:lnTo>
                      <a:lnTo>
                        <a:pt x="462" y="784"/>
                      </a:lnTo>
                      <a:lnTo>
                        <a:pt x="456" y="799"/>
                      </a:lnTo>
                      <a:lnTo>
                        <a:pt x="460" y="784"/>
                      </a:lnTo>
                      <a:close/>
                      <a:moveTo>
                        <a:pt x="281" y="758"/>
                      </a:moveTo>
                      <a:lnTo>
                        <a:pt x="311" y="792"/>
                      </a:lnTo>
                      <a:lnTo>
                        <a:pt x="320" y="792"/>
                      </a:lnTo>
                      <a:lnTo>
                        <a:pt x="313" y="792"/>
                      </a:lnTo>
                      <a:lnTo>
                        <a:pt x="298" y="816"/>
                      </a:lnTo>
                      <a:lnTo>
                        <a:pt x="311" y="792"/>
                      </a:lnTo>
                      <a:lnTo>
                        <a:pt x="281" y="758"/>
                      </a:lnTo>
                      <a:lnTo>
                        <a:pt x="281" y="758"/>
                      </a:lnTo>
                      <a:close/>
                      <a:moveTo>
                        <a:pt x="422" y="850"/>
                      </a:moveTo>
                      <a:lnTo>
                        <a:pt x="422" y="850"/>
                      </a:lnTo>
                      <a:lnTo>
                        <a:pt x="422" y="850"/>
                      </a:lnTo>
                      <a:lnTo>
                        <a:pt x="435" y="837"/>
                      </a:lnTo>
                      <a:lnTo>
                        <a:pt x="422" y="850"/>
                      </a:lnTo>
                      <a:close/>
                      <a:moveTo>
                        <a:pt x="467" y="812"/>
                      </a:moveTo>
                      <a:lnTo>
                        <a:pt x="456" y="801"/>
                      </a:lnTo>
                      <a:lnTo>
                        <a:pt x="433" y="799"/>
                      </a:lnTo>
                      <a:lnTo>
                        <a:pt x="392" y="814"/>
                      </a:lnTo>
                      <a:lnTo>
                        <a:pt x="371" y="807"/>
                      </a:lnTo>
                      <a:lnTo>
                        <a:pt x="352" y="833"/>
                      </a:lnTo>
                      <a:lnTo>
                        <a:pt x="386" y="857"/>
                      </a:lnTo>
                      <a:lnTo>
                        <a:pt x="384" y="857"/>
                      </a:lnTo>
                      <a:lnTo>
                        <a:pt x="352" y="833"/>
                      </a:lnTo>
                      <a:lnTo>
                        <a:pt x="311" y="842"/>
                      </a:lnTo>
                      <a:lnTo>
                        <a:pt x="284" y="829"/>
                      </a:lnTo>
                      <a:lnTo>
                        <a:pt x="256" y="833"/>
                      </a:lnTo>
                      <a:lnTo>
                        <a:pt x="232" y="854"/>
                      </a:lnTo>
                      <a:lnTo>
                        <a:pt x="232" y="852"/>
                      </a:lnTo>
                      <a:lnTo>
                        <a:pt x="256" y="833"/>
                      </a:lnTo>
                      <a:lnTo>
                        <a:pt x="241" y="831"/>
                      </a:lnTo>
                      <a:lnTo>
                        <a:pt x="241" y="822"/>
                      </a:lnTo>
                      <a:lnTo>
                        <a:pt x="239" y="820"/>
                      </a:lnTo>
                      <a:lnTo>
                        <a:pt x="241" y="820"/>
                      </a:lnTo>
                      <a:lnTo>
                        <a:pt x="241" y="822"/>
                      </a:lnTo>
                      <a:lnTo>
                        <a:pt x="243" y="831"/>
                      </a:lnTo>
                      <a:lnTo>
                        <a:pt x="256" y="833"/>
                      </a:lnTo>
                      <a:lnTo>
                        <a:pt x="284" y="829"/>
                      </a:lnTo>
                      <a:lnTo>
                        <a:pt x="311" y="842"/>
                      </a:lnTo>
                      <a:lnTo>
                        <a:pt x="352" y="833"/>
                      </a:lnTo>
                      <a:lnTo>
                        <a:pt x="371" y="807"/>
                      </a:lnTo>
                      <a:lnTo>
                        <a:pt x="392" y="814"/>
                      </a:lnTo>
                      <a:lnTo>
                        <a:pt x="431" y="797"/>
                      </a:lnTo>
                      <a:lnTo>
                        <a:pt x="454" y="801"/>
                      </a:lnTo>
                      <a:lnTo>
                        <a:pt x="456" y="799"/>
                      </a:lnTo>
                      <a:lnTo>
                        <a:pt x="467" y="810"/>
                      </a:lnTo>
                      <a:lnTo>
                        <a:pt x="482" y="810"/>
                      </a:lnTo>
                      <a:lnTo>
                        <a:pt x="467" y="812"/>
                      </a:lnTo>
                      <a:close/>
                      <a:moveTo>
                        <a:pt x="479" y="731"/>
                      </a:moveTo>
                      <a:lnTo>
                        <a:pt x="479" y="731"/>
                      </a:lnTo>
                      <a:lnTo>
                        <a:pt x="482" y="737"/>
                      </a:lnTo>
                      <a:lnTo>
                        <a:pt x="473" y="713"/>
                      </a:lnTo>
                      <a:lnTo>
                        <a:pt x="484" y="703"/>
                      </a:lnTo>
                      <a:lnTo>
                        <a:pt x="479" y="681"/>
                      </a:lnTo>
                      <a:lnTo>
                        <a:pt x="488" y="703"/>
                      </a:lnTo>
                      <a:lnTo>
                        <a:pt x="475" y="713"/>
                      </a:lnTo>
                      <a:lnTo>
                        <a:pt x="479" y="731"/>
                      </a:lnTo>
                      <a:close/>
                      <a:moveTo>
                        <a:pt x="488" y="677"/>
                      </a:moveTo>
                      <a:lnTo>
                        <a:pt x="486" y="681"/>
                      </a:lnTo>
                      <a:lnTo>
                        <a:pt x="484" y="681"/>
                      </a:lnTo>
                      <a:lnTo>
                        <a:pt x="488" y="669"/>
                      </a:lnTo>
                      <a:lnTo>
                        <a:pt x="494" y="666"/>
                      </a:lnTo>
                      <a:lnTo>
                        <a:pt x="494" y="656"/>
                      </a:lnTo>
                      <a:lnTo>
                        <a:pt x="505" y="645"/>
                      </a:lnTo>
                      <a:lnTo>
                        <a:pt x="511" y="639"/>
                      </a:lnTo>
                      <a:lnTo>
                        <a:pt x="511" y="639"/>
                      </a:lnTo>
                      <a:lnTo>
                        <a:pt x="505" y="645"/>
                      </a:lnTo>
                      <a:lnTo>
                        <a:pt x="497" y="656"/>
                      </a:lnTo>
                      <a:lnTo>
                        <a:pt x="494" y="664"/>
                      </a:lnTo>
                      <a:lnTo>
                        <a:pt x="490" y="669"/>
                      </a:lnTo>
                      <a:lnTo>
                        <a:pt x="488" y="677"/>
                      </a:lnTo>
                      <a:close/>
                      <a:moveTo>
                        <a:pt x="490" y="807"/>
                      </a:moveTo>
                      <a:lnTo>
                        <a:pt x="501" y="805"/>
                      </a:lnTo>
                      <a:lnTo>
                        <a:pt x="524" y="805"/>
                      </a:lnTo>
                      <a:lnTo>
                        <a:pt x="490" y="807"/>
                      </a:lnTo>
                      <a:close/>
                      <a:moveTo>
                        <a:pt x="528" y="805"/>
                      </a:moveTo>
                      <a:lnTo>
                        <a:pt x="533" y="803"/>
                      </a:lnTo>
                      <a:lnTo>
                        <a:pt x="533" y="805"/>
                      </a:lnTo>
                      <a:lnTo>
                        <a:pt x="528" y="805"/>
                      </a:lnTo>
                      <a:close/>
                      <a:moveTo>
                        <a:pt x="541" y="814"/>
                      </a:moveTo>
                      <a:lnTo>
                        <a:pt x="543" y="818"/>
                      </a:lnTo>
                      <a:lnTo>
                        <a:pt x="552" y="827"/>
                      </a:lnTo>
                      <a:lnTo>
                        <a:pt x="554" y="833"/>
                      </a:lnTo>
                      <a:lnTo>
                        <a:pt x="541" y="814"/>
                      </a:lnTo>
                      <a:close/>
                      <a:moveTo>
                        <a:pt x="573" y="812"/>
                      </a:moveTo>
                      <a:lnTo>
                        <a:pt x="560" y="803"/>
                      </a:lnTo>
                      <a:lnTo>
                        <a:pt x="546" y="801"/>
                      </a:lnTo>
                      <a:lnTo>
                        <a:pt x="541" y="801"/>
                      </a:lnTo>
                      <a:lnTo>
                        <a:pt x="548" y="801"/>
                      </a:lnTo>
                      <a:lnTo>
                        <a:pt x="560" y="801"/>
                      </a:lnTo>
                      <a:lnTo>
                        <a:pt x="573" y="810"/>
                      </a:lnTo>
                      <a:lnTo>
                        <a:pt x="580" y="824"/>
                      </a:lnTo>
                      <a:lnTo>
                        <a:pt x="573" y="812"/>
                      </a:lnTo>
                      <a:close/>
                      <a:moveTo>
                        <a:pt x="580" y="731"/>
                      </a:moveTo>
                      <a:lnTo>
                        <a:pt x="580" y="739"/>
                      </a:lnTo>
                      <a:lnTo>
                        <a:pt x="577" y="739"/>
                      </a:lnTo>
                      <a:lnTo>
                        <a:pt x="577" y="733"/>
                      </a:lnTo>
                      <a:lnTo>
                        <a:pt x="580" y="731"/>
                      </a:lnTo>
                      <a:lnTo>
                        <a:pt x="580" y="731"/>
                      </a:lnTo>
                      <a:close/>
                      <a:moveTo>
                        <a:pt x="586" y="829"/>
                      </a:moveTo>
                      <a:lnTo>
                        <a:pt x="582" y="827"/>
                      </a:lnTo>
                      <a:lnTo>
                        <a:pt x="582" y="827"/>
                      </a:lnTo>
                      <a:lnTo>
                        <a:pt x="588" y="829"/>
                      </a:lnTo>
                      <a:lnTo>
                        <a:pt x="586" y="829"/>
                      </a:lnTo>
                      <a:close/>
                      <a:moveTo>
                        <a:pt x="586" y="662"/>
                      </a:moveTo>
                      <a:lnTo>
                        <a:pt x="586" y="660"/>
                      </a:lnTo>
                      <a:lnTo>
                        <a:pt x="586" y="662"/>
                      </a:lnTo>
                      <a:lnTo>
                        <a:pt x="588" y="664"/>
                      </a:lnTo>
                      <a:lnTo>
                        <a:pt x="586" y="662"/>
                      </a:lnTo>
                      <a:close/>
                      <a:moveTo>
                        <a:pt x="588" y="703"/>
                      </a:moveTo>
                      <a:lnTo>
                        <a:pt x="590" y="703"/>
                      </a:lnTo>
                      <a:lnTo>
                        <a:pt x="595" y="709"/>
                      </a:lnTo>
                      <a:lnTo>
                        <a:pt x="588" y="703"/>
                      </a:lnTo>
                      <a:close/>
                      <a:moveTo>
                        <a:pt x="601" y="726"/>
                      </a:moveTo>
                      <a:lnTo>
                        <a:pt x="599" y="726"/>
                      </a:lnTo>
                      <a:lnTo>
                        <a:pt x="601" y="726"/>
                      </a:lnTo>
                      <a:lnTo>
                        <a:pt x="601" y="726"/>
                      </a:lnTo>
                      <a:close/>
                      <a:moveTo>
                        <a:pt x="601" y="724"/>
                      </a:moveTo>
                      <a:lnTo>
                        <a:pt x="601" y="722"/>
                      </a:lnTo>
                      <a:lnTo>
                        <a:pt x="601" y="724"/>
                      </a:lnTo>
                      <a:lnTo>
                        <a:pt x="603" y="722"/>
                      </a:lnTo>
                      <a:lnTo>
                        <a:pt x="601" y="724"/>
                      </a:lnTo>
                      <a:close/>
                      <a:moveTo>
                        <a:pt x="597" y="686"/>
                      </a:moveTo>
                      <a:lnTo>
                        <a:pt x="597" y="686"/>
                      </a:lnTo>
                      <a:lnTo>
                        <a:pt x="597" y="686"/>
                      </a:lnTo>
                      <a:lnTo>
                        <a:pt x="603" y="692"/>
                      </a:lnTo>
                      <a:lnTo>
                        <a:pt x="603" y="692"/>
                      </a:lnTo>
                      <a:lnTo>
                        <a:pt x="597" y="686"/>
                      </a:lnTo>
                      <a:close/>
                      <a:moveTo>
                        <a:pt x="646" y="733"/>
                      </a:moveTo>
                      <a:lnTo>
                        <a:pt x="641" y="724"/>
                      </a:lnTo>
                      <a:lnTo>
                        <a:pt x="637" y="713"/>
                      </a:lnTo>
                      <a:lnTo>
                        <a:pt x="624" y="711"/>
                      </a:lnTo>
                      <a:lnTo>
                        <a:pt x="622" y="713"/>
                      </a:lnTo>
                      <a:lnTo>
                        <a:pt x="624" y="711"/>
                      </a:lnTo>
                      <a:lnTo>
                        <a:pt x="639" y="713"/>
                      </a:lnTo>
                      <a:lnTo>
                        <a:pt x="646" y="735"/>
                      </a:lnTo>
                      <a:lnTo>
                        <a:pt x="646" y="733"/>
                      </a:lnTo>
                      <a:close/>
                      <a:moveTo>
                        <a:pt x="650" y="737"/>
                      </a:moveTo>
                      <a:lnTo>
                        <a:pt x="648" y="737"/>
                      </a:lnTo>
                      <a:lnTo>
                        <a:pt x="650" y="737"/>
                      </a:lnTo>
                      <a:lnTo>
                        <a:pt x="650" y="737"/>
                      </a:lnTo>
                      <a:close/>
                      <a:moveTo>
                        <a:pt x="720" y="769"/>
                      </a:moveTo>
                      <a:lnTo>
                        <a:pt x="720" y="769"/>
                      </a:lnTo>
                      <a:lnTo>
                        <a:pt x="724" y="771"/>
                      </a:lnTo>
                      <a:lnTo>
                        <a:pt x="720" y="769"/>
                      </a:lnTo>
                      <a:close/>
                      <a:moveTo>
                        <a:pt x="739" y="807"/>
                      </a:moveTo>
                      <a:lnTo>
                        <a:pt x="739" y="805"/>
                      </a:lnTo>
                      <a:lnTo>
                        <a:pt x="754" y="803"/>
                      </a:lnTo>
                      <a:lnTo>
                        <a:pt x="754" y="803"/>
                      </a:lnTo>
                      <a:lnTo>
                        <a:pt x="739" y="807"/>
                      </a:lnTo>
                      <a:close/>
                      <a:moveTo>
                        <a:pt x="767" y="886"/>
                      </a:moveTo>
                      <a:lnTo>
                        <a:pt x="767" y="886"/>
                      </a:lnTo>
                      <a:lnTo>
                        <a:pt x="782" y="891"/>
                      </a:lnTo>
                      <a:lnTo>
                        <a:pt x="767" y="886"/>
                      </a:lnTo>
                      <a:close/>
                      <a:moveTo>
                        <a:pt x="888" y="726"/>
                      </a:moveTo>
                      <a:lnTo>
                        <a:pt x="895" y="726"/>
                      </a:lnTo>
                      <a:lnTo>
                        <a:pt x="893" y="726"/>
                      </a:lnTo>
                      <a:lnTo>
                        <a:pt x="886" y="728"/>
                      </a:lnTo>
                      <a:lnTo>
                        <a:pt x="888" y="726"/>
                      </a:lnTo>
                      <a:close/>
                      <a:moveTo>
                        <a:pt x="869" y="758"/>
                      </a:moveTo>
                      <a:lnTo>
                        <a:pt x="869" y="756"/>
                      </a:lnTo>
                      <a:lnTo>
                        <a:pt x="869" y="758"/>
                      </a:lnTo>
                      <a:lnTo>
                        <a:pt x="865" y="760"/>
                      </a:lnTo>
                      <a:lnTo>
                        <a:pt x="863" y="758"/>
                      </a:lnTo>
                      <a:lnTo>
                        <a:pt x="869" y="758"/>
                      </a:lnTo>
                      <a:close/>
                      <a:moveTo>
                        <a:pt x="869" y="921"/>
                      </a:moveTo>
                      <a:lnTo>
                        <a:pt x="869" y="921"/>
                      </a:lnTo>
                      <a:lnTo>
                        <a:pt x="869" y="921"/>
                      </a:lnTo>
                      <a:lnTo>
                        <a:pt x="869" y="921"/>
                      </a:lnTo>
                      <a:close/>
                      <a:moveTo>
                        <a:pt x="861" y="927"/>
                      </a:moveTo>
                      <a:lnTo>
                        <a:pt x="863" y="933"/>
                      </a:lnTo>
                      <a:lnTo>
                        <a:pt x="863" y="942"/>
                      </a:lnTo>
                      <a:lnTo>
                        <a:pt x="861" y="942"/>
                      </a:lnTo>
                      <a:lnTo>
                        <a:pt x="863" y="933"/>
                      </a:lnTo>
                      <a:lnTo>
                        <a:pt x="861" y="927"/>
                      </a:lnTo>
                      <a:close/>
                      <a:moveTo>
                        <a:pt x="861" y="918"/>
                      </a:moveTo>
                      <a:lnTo>
                        <a:pt x="859" y="925"/>
                      </a:lnTo>
                      <a:lnTo>
                        <a:pt x="859" y="923"/>
                      </a:lnTo>
                      <a:lnTo>
                        <a:pt x="861" y="918"/>
                      </a:lnTo>
                      <a:lnTo>
                        <a:pt x="861" y="918"/>
                      </a:lnTo>
                      <a:close/>
                      <a:moveTo>
                        <a:pt x="848" y="784"/>
                      </a:moveTo>
                      <a:lnTo>
                        <a:pt x="848" y="786"/>
                      </a:lnTo>
                      <a:lnTo>
                        <a:pt x="848" y="784"/>
                      </a:lnTo>
                      <a:lnTo>
                        <a:pt x="848" y="784"/>
                      </a:lnTo>
                      <a:close/>
                      <a:moveTo>
                        <a:pt x="808" y="910"/>
                      </a:moveTo>
                      <a:lnTo>
                        <a:pt x="808" y="908"/>
                      </a:lnTo>
                      <a:lnTo>
                        <a:pt x="820" y="910"/>
                      </a:lnTo>
                      <a:lnTo>
                        <a:pt x="808" y="910"/>
                      </a:lnTo>
                      <a:close/>
                      <a:moveTo>
                        <a:pt x="833" y="931"/>
                      </a:moveTo>
                      <a:lnTo>
                        <a:pt x="831" y="938"/>
                      </a:lnTo>
                      <a:lnTo>
                        <a:pt x="831" y="938"/>
                      </a:lnTo>
                      <a:lnTo>
                        <a:pt x="820" y="936"/>
                      </a:lnTo>
                      <a:lnTo>
                        <a:pt x="820" y="936"/>
                      </a:lnTo>
                      <a:lnTo>
                        <a:pt x="829" y="938"/>
                      </a:lnTo>
                      <a:lnTo>
                        <a:pt x="833" y="925"/>
                      </a:lnTo>
                      <a:lnTo>
                        <a:pt x="835" y="925"/>
                      </a:lnTo>
                      <a:lnTo>
                        <a:pt x="833" y="931"/>
                      </a:lnTo>
                      <a:close/>
                      <a:moveTo>
                        <a:pt x="839" y="901"/>
                      </a:moveTo>
                      <a:lnTo>
                        <a:pt x="844" y="906"/>
                      </a:lnTo>
                      <a:lnTo>
                        <a:pt x="839" y="901"/>
                      </a:lnTo>
                      <a:lnTo>
                        <a:pt x="835" y="904"/>
                      </a:lnTo>
                      <a:lnTo>
                        <a:pt x="839" y="901"/>
                      </a:lnTo>
                      <a:close/>
                      <a:moveTo>
                        <a:pt x="848" y="944"/>
                      </a:moveTo>
                      <a:lnTo>
                        <a:pt x="842" y="942"/>
                      </a:lnTo>
                      <a:lnTo>
                        <a:pt x="839" y="942"/>
                      </a:lnTo>
                      <a:lnTo>
                        <a:pt x="842" y="942"/>
                      </a:lnTo>
                      <a:lnTo>
                        <a:pt x="848" y="944"/>
                      </a:lnTo>
                      <a:lnTo>
                        <a:pt x="848" y="944"/>
                      </a:lnTo>
                      <a:close/>
                      <a:moveTo>
                        <a:pt x="848" y="951"/>
                      </a:moveTo>
                      <a:lnTo>
                        <a:pt x="848" y="951"/>
                      </a:lnTo>
                      <a:lnTo>
                        <a:pt x="854" y="955"/>
                      </a:lnTo>
                      <a:lnTo>
                        <a:pt x="854" y="955"/>
                      </a:lnTo>
                      <a:lnTo>
                        <a:pt x="848" y="951"/>
                      </a:lnTo>
                      <a:close/>
                      <a:moveTo>
                        <a:pt x="850" y="750"/>
                      </a:moveTo>
                      <a:lnTo>
                        <a:pt x="850" y="750"/>
                      </a:lnTo>
                      <a:lnTo>
                        <a:pt x="859" y="748"/>
                      </a:lnTo>
                      <a:lnTo>
                        <a:pt x="861" y="754"/>
                      </a:lnTo>
                      <a:lnTo>
                        <a:pt x="859" y="750"/>
                      </a:lnTo>
                      <a:lnTo>
                        <a:pt x="850" y="750"/>
                      </a:lnTo>
                      <a:close/>
                      <a:moveTo>
                        <a:pt x="874" y="987"/>
                      </a:moveTo>
                      <a:lnTo>
                        <a:pt x="859" y="980"/>
                      </a:lnTo>
                      <a:lnTo>
                        <a:pt x="861" y="980"/>
                      </a:lnTo>
                      <a:lnTo>
                        <a:pt x="874" y="987"/>
                      </a:lnTo>
                      <a:lnTo>
                        <a:pt x="874" y="987"/>
                      </a:lnTo>
                      <a:close/>
                      <a:moveTo>
                        <a:pt x="869" y="803"/>
                      </a:moveTo>
                      <a:lnTo>
                        <a:pt x="874" y="799"/>
                      </a:lnTo>
                      <a:lnTo>
                        <a:pt x="876" y="801"/>
                      </a:lnTo>
                      <a:lnTo>
                        <a:pt x="869" y="803"/>
                      </a:lnTo>
                      <a:close/>
                      <a:moveTo>
                        <a:pt x="882" y="735"/>
                      </a:moveTo>
                      <a:lnTo>
                        <a:pt x="876" y="733"/>
                      </a:lnTo>
                      <a:lnTo>
                        <a:pt x="871" y="741"/>
                      </a:lnTo>
                      <a:lnTo>
                        <a:pt x="869" y="745"/>
                      </a:lnTo>
                      <a:lnTo>
                        <a:pt x="869" y="745"/>
                      </a:lnTo>
                      <a:lnTo>
                        <a:pt x="876" y="733"/>
                      </a:lnTo>
                      <a:lnTo>
                        <a:pt x="882" y="733"/>
                      </a:lnTo>
                      <a:lnTo>
                        <a:pt x="884" y="731"/>
                      </a:lnTo>
                      <a:lnTo>
                        <a:pt x="882" y="735"/>
                      </a:lnTo>
                      <a:close/>
                      <a:moveTo>
                        <a:pt x="895" y="827"/>
                      </a:moveTo>
                      <a:lnTo>
                        <a:pt x="886" y="816"/>
                      </a:lnTo>
                      <a:lnTo>
                        <a:pt x="886" y="814"/>
                      </a:lnTo>
                      <a:lnTo>
                        <a:pt x="886" y="816"/>
                      </a:lnTo>
                      <a:lnTo>
                        <a:pt x="893" y="824"/>
                      </a:lnTo>
                      <a:lnTo>
                        <a:pt x="895" y="827"/>
                      </a:lnTo>
                      <a:lnTo>
                        <a:pt x="895" y="827"/>
                      </a:lnTo>
                      <a:close/>
                      <a:moveTo>
                        <a:pt x="984" y="925"/>
                      </a:moveTo>
                      <a:lnTo>
                        <a:pt x="984" y="925"/>
                      </a:lnTo>
                      <a:lnTo>
                        <a:pt x="986" y="925"/>
                      </a:lnTo>
                      <a:lnTo>
                        <a:pt x="984" y="925"/>
                      </a:lnTo>
                      <a:close/>
                      <a:moveTo>
                        <a:pt x="937" y="731"/>
                      </a:moveTo>
                      <a:lnTo>
                        <a:pt x="944" y="731"/>
                      </a:lnTo>
                      <a:lnTo>
                        <a:pt x="944" y="731"/>
                      </a:lnTo>
                      <a:lnTo>
                        <a:pt x="937" y="731"/>
                      </a:lnTo>
                      <a:close/>
                      <a:moveTo>
                        <a:pt x="948" y="739"/>
                      </a:moveTo>
                      <a:lnTo>
                        <a:pt x="946" y="735"/>
                      </a:lnTo>
                      <a:lnTo>
                        <a:pt x="952" y="741"/>
                      </a:lnTo>
                      <a:lnTo>
                        <a:pt x="948" y="739"/>
                      </a:lnTo>
                      <a:close/>
                      <a:moveTo>
                        <a:pt x="955" y="743"/>
                      </a:moveTo>
                      <a:lnTo>
                        <a:pt x="955" y="741"/>
                      </a:lnTo>
                      <a:lnTo>
                        <a:pt x="957" y="741"/>
                      </a:lnTo>
                      <a:lnTo>
                        <a:pt x="955" y="743"/>
                      </a:lnTo>
                      <a:close/>
                      <a:moveTo>
                        <a:pt x="976" y="735"/>
                      </a:moveTo>
                      <a:lnTo>
                        <a:pt x="980" y="731"/>
                      </a:lnTo>
                      <a:lnTo>
                        <a:pt x="982" y="731"/>
                      </a:lnTo>
                      <a:lnTo>
                        <a:pt x="976" y="735"/>
                      </a:lnTo>
                      <a:close/>
                      <a:moveTo>
                        <a:pt x="991" y="737"/>
                      </a:moveTo>
                      <a:lnTo>
                        <a:pt x="984" y="733"/>
                      </a:lnTo>
                      <a:lnTo>
                        <a:pt x="991" y="735"/>
                      </a:lnTo>
                      <a:lnTo>
                        <a:pt x="991" y="737"/>
                      </a:lnTo>
                      <a:close/>
                      <a:moveTo>
                        <a:pt x="1008" y="739"/>
                      </a:moveTo>
                      <a:lnTo>
                        <a:pt x="1003" y="731"/>
                      </a:lnTo>
                      <a:lnTo>
                        <a:pt x="1001" y="731"/>
                      </a:lnTo>
                      <a:lnTo>
                        <a:pt x="1003" y="731"/>
                      </a:lnTo>
                      <a:lnTo>
                        <a:pt x="1010" y="739"/>
                      </a:lnTo>
                      <a:lnTo>
                        <a:pt x="1008" y="739"/>
                      </a:lnTo>
                      <a:close/>
                      <a:moveTo>
                        <a:pt x="1123" y="886"/>
                      </a:moveTo>
                      <a:lnTo>
                        <a:pt x="1125" y="886"/>
                      </a:lnTo>
                      <a:lnTo>
                        <a:pt x="1123" y="886"/>
                      </a:lnTo>
                      <a:lnTo>
                        <a:pt x="1123" y="886"/>
                      </a:lnTo>
                      <a:close/>
                      <a:moveTo>
                        <a:pt x="1121" y="658"/>
                      </a:moveTo>
                      <a:lnTo>
                        <a:pt x="1099" y="662"/>
                      </a:lnTo>
                      <a:lnTo>
                        <a:pt x="1099" y="660"/>
                      </a:lnTo>
                      <a:lnTo>
                        <a:pt x="1121" y="658"/>
                      </a:lnTo>
                      <a:close/>
                      <a:moveTo>
                        <a:pt x="1089" y="656"/>
                      </a:moveTo>
                      <a:lnTo>
                        <a:pt x="1091" y="656"/>
                      </a:lnTo>
                      <a:lnTo>
                        <a:pt x="1087" y="660"/>
                      </a:lnTo>
                      <a:lnTo>
                        <a:pt x="1089" y="656"/>
                      </a:lnTo>
                      <a:close/>
                      <a:moveTo>
                        <a:pt x="1023" y="705"/>
                      </a:moveTo>
                      <a:lnTo>
                        <a:pt x="1023" y="705"/>
                      </a:lnTo>
                      <a:lnTo>
                        <a:pt x="1025" y="703"/>
                      </a:lnTo>
                      <a:lnTo>
                        <a:pt x="1023" y="705"/>
                      </a:lnTo>
                      <a:close/>
                      <a:moveTo>
                        <a:pt x="1025" y="745"/>
                      </a:moveTo>
                      <a:lnTo>
                        <a:pt x="1023" y="748"/>
                      </a:lnTo>
                      <a:lnTo>
                        <a:pt x="1021" y="745"/>
                      </a:lnTo>
                      <a:lnTo>
                        <a:pt x="1025" y="745"/>
                      </a:lnTo>
                      <a:close/>
                      <a:moveTo>
                        <a:pt x="1018" y="675"/>
                      </a:moveTo>
                      <a:lnTo>
                        <a:pt x="1033" y="690"/>
                      </a:lnTo>
                      <a:lnTo>
                        <a:pt x="1033" y="690"/>
                      </a:lnTo>
                      <a:lnTo>
                        <a:pt x="1018" y="675"/>
                      </a:lnTo>
                      <a:close/>
                      <a:moveTo>
                        <a:pt x="1016" y="673"/>
                      </a:moveTo>
                      <a:lnTo>
                        <a:pt x="1021" y="669"/>
                      </a:lnTo>
                      <a:lnTo>
                        <a:pt x="1027" y="671"/>
                      </a:lnTo>
                      <a:lnTo>
                        <a:pt x="1023" y="671"/>
                      </a:lnTo>
                      <a:lnTo>
                        <a:pt x="1016" y="673"/>
                      </a:lnTo>
                      <a:lnTo>
                        <a:pt x="1016" y="673"/>
                      </a:lnTo>
                      <a:close/>
                      <a:moveTo>
                        <a:pt x="1023" y="931"/>
                      </a:moveTo>
                      <a:lnTo>
                        <a:pt x="1027" y="927"/>
                      </a:lnTo>
                      <a:lnTo>
                        <a:pt x="1029" y="927"/>
                      </a:lnTo>
                      <a:lnTo>
                        <a:pt x="1023" y="931"/>
                      </a:lnTo>
                      <a:close/>
                      <a:moveTo>
                        <a:pt x="1048" y="927"/>
                      </a:moveTo>
                      <a:lnTo>
                        <a:pt x="1040" y="929"/>
                      </a:lnTo>
                      <a:lnTo>
                        <a:pt x="1018" y="861"/>
                      </a:lnTo>
                      <a:lnTo>
                        <a:pt x="1021" y="861"/>
                      </a:lnTo>
                      <a:lnTo>
                        <a:pt x="1018" y="861"/>
                      </a:lnTo>
                      <a:lnTo>
                        <a:pt x="1040" y="927"/>
                      </a:lnTo>
                      <a:lnTo>
                        <a:pt x="1048" y="927"/>
                      </a:lnTo>
                      <a:lnTo>
                        <a:pt x="1048" y="927"/>
                      </a:lnTo>
                      <a:close/>
                      <a:moveTo>
                        <a:pt x="1052" y="914"/>
                      </a:moveTo>
                      <a:lnTo>
                        <a:pt x="1052" y="912"/>
                      </a:lnTo>
                      <a:lnTo>
                        <a:pt x="1057" y="914"/>
                      </a:lnTo>
                      <a:lnTo>
                        <a:pt x="1052" y="914"/>
                      </a:lnTo>
                      <a:close/>
                      <a:moveTo>
                        <a:pt x="1055" y="861"/>
                      </a:moveTo>
                      <a:lnTo>
                        <a:pt x="1057" y="850"/>
                      </a:lnTo>
                      <a:lnTo>
                        <a:pt x="1057" y="844"/>
                      </a:lnTo>
                      <a:lnTo>
                        <a:pt x="1061" y="842"/>
                      </a:lnTo>
                      <a:lnTo>
                        <a:pt x="1057" y="837"/>
                      </a:lnTo>
                      <a:lnTo>
                        <a:pt x="1063" y="839"/>
                      </a:lnTo>
                      <a:lnTo>
                        <a:pt x="1063" y="833"/>
                      </a:lnTo>
                      <a:lnTo>
                        <a:pt x="1067" y="827"/>
                      </a:lnTo>
                      <a:lnTo>
                        <a:pt x="1070" y="829"/>
                      </a:lnTo>
                      <a:lnTo>
                        <a:pt x="1076" y="829"/>
                      </a:lnTo>
                      <a:lnTo>
                        <a:pt x="1082" y="833"/>
                      </a:lnTo>
                      <a:lnTo>
                        <a:pt x="1091" y="824"/>
                      </a:lnTo>
                      <a:lnTo>
                        <a:pt x="1095" y="827"/>
                      </a:lnTo>
                      <a:lnTo>
                        <a:pt x="1089" y="839"/>
                      </a:lnTo>
                      <a:lnTo>
                        <a:pt x="1093" y="857"/>
                      </a:lnTo>
                      <a:lnTo>
                        <a:pt x="1108" y="865"/>
                      </a:lnTo>
                      <a:lnTo>
                        <a:pt x="1108" y="867"/>
                      </a:lnTo>
                      <a:lnTo>
                        <a:pt x="1104" y="876"/>
                      </a:lnTo>
                      <a:lnTo>
                        <a:pt x="1106" y="880"/>
                      </a:lnTo>
                      <a:lnTo>
                        <a:pt x="1091" y="889"/>
                      </a:lnTo>
                      <a:lnTo>
                        <a:pt x="1074" y="886"/>
                      </a:lnTo>
                      <a:lnTo>
                        <a:pt x="1057" y="876"/>
                      </a:lnTo>
                      <a:lnTo>
                        <a:pt x="1055" y="861"/>
                      </a:lnTo>
                      <a:close/>
                      <a:moveTo>
                        <a:pt x="1063" y="916"/>
                      </a:moveTo>
                      <a:lnTo>
                        <a:pt x="1061" y="910"/>
                      </a:lnTo>
                      <a:lnTo>
                        <a:pt x="1063" y="916"/>
                      </a:lnTo>
                      <a:lnTo>
                        <a:pt x="1063" y="916"/>
                      </a:lnTo>
                      <a:close/>
                      <a:moveTo>
                        <a:pt x="1123" y="946"/>
                      </a:moveTo>
                      <a:lnTo>
                        <a:pt x="1119" y="951"/>
                      </a:lnTo>
                      <a:lnTo>
                        <a:pt x="1110" y="948"/>
                      </a:lnTo>
                      <a:lnTo>
                        <a:pt x="1104" y="936"/>
                      </a:lnTo>
                      <a:lnTo>
                        <a:pt x="1101" y="927"/>
                      </a:lnTo>
                      <a:lnTo>
                        <a:pt x="1095" y="925"/>
                      </a:lnTo>
                      <a:lnTo>
                        <a:pt x="1093" y="916"/>
                      </a:lnTo>
                      <a:lnTo>
                        <a:pt x="1082" y="910"/>
                      </a:lnTo>
                      <a:lnTo>
                        <a:pt x="1074" y="910"/>
                      </a:lnTo>
                      <a:lnTo>
                        <a:pt x="1070" y="904"/>
                      </a:lnTo>
                      <a:lnTo>
                        <a:pt x="1061" y="908"/>
                      </a:lnTo>
                      <a:lnTo>
                        <a:pt x="1061" y="906"/>
                      </a:lnTo>
                      <a:lnTo>
                        <a:pt x="1070" y="901"/>
                      </a:lnTo>
                      <a:lnTo>
                        <a:pt x="1074" y="908"/>
                      </a:lnTo>
                      <a:lnTo>
                        <a:pt x="1082" y="908"/>
                      </a:lnTo>
                      <a:lnTo>
                        <a:pt x="1089" y="912"/>
                      </a:lnTo>
                      <a:lnTo>
                        <a:pt x="1093" y="916"/>
                      </a:lnTo>
                      <a:lnTo>
                        <a:pt x="1093" y="916"/>
                      </a:lnTo>
                      <a:lnTo>
                        <a:pt x="1095" y="923"/>
                      </a:lnTo>
                      <a:lnTo>
                        <a:pt x="1104" y="927"/>
                      </a:lnTo>
                      <a:lnTo>
                        <a:pt x="1104" y="936"/>
                      </a:lnTo>
                      <a:lnTo>
                        <a:pt x="1110" y="948"/>
                      </a:lnTo>
                      <a:lnTo>
                        <a:pt x="1119" y="948"/>
                      </a:lnTo>
                      <a:lnTo>
                        <a:pt x="1123" y="946"/>
                      </a:lnTo>
                      <a:lnTo>
                        <a:pt x="1127" y="944"/>
                      </a:lnTo>
                      <a:lnTo>
                        <a:pt x="1123" y="946"/>
                      </a:lnTo>
                      <a:close/>
                      <a:moveTo>
                        <a:pt x="1163" y="974"/>
                      </a:moveTo>
                      <a:lnTo>
                        <a:pt x="1163" y="974"/>
                      </a:lnTo>
                      <a:lnTo>
                        <a:pt x="1170" y="976"/>
                      </a:lnTo>
                      <a:lnTo>
                        <a:pt x="1163" y="974"/>
                      </a:lnTo>
                      <a:close/>
                      <a:moveTo>
                        <a:pt x="1159" y="645"/>
                      </a:moveTo>
                      <a:lnTo>
                        <a:pt x="1138" y="647"/>
                      </a:lnTo>
                      <a:lnTo>
                        <a:pt x="1133" y="649"/>
                      </a:lnTo>
                      <a:lnTo>
                        <a:pt x="1136" y="647"/>
                      </a:lnTo>
                      <a:lnTo>
                        <a:pt x="1161" y="645"/>
                      </a:lnTo>
                      <a:lnTo>
                        <a:pt x="1176" y="666"/>
                      </a:lnTo>
                      <a:lnTo>
                        <a:pt x="1182" y="666"/>
                      </a:lnTo>
                      <a:lnTo>
                        <a:pt x="1180" y="666"/>
                      </a:lnTo>
                      <a:lnTo>
                        <a:pt x="1176" y="666"/>
                      </a:lnTo>
                      <a:lnTo>
                        <a:pt x="1159" y="645"/>
                      </a:lnTo>
                      <a:close/>
                      <a:moveTo>
                        <a:pt x="1182" y="933"/>
                      </a:moveTo>
                      <a:lnTo>
                        <a:pt x="1178" y="938"/>
                      </a:lnTo>
                      <a:lnTo>
                        <a:pt x="1178" y="938"/>
                      </a:lnTo>
                      <a:lnTo>
                        <a:pt x="1180" y="933"/>
                      </a:lnTo>
                      <a:lnTo>
                        <a:pt x="1187" y="931"/>
                      </a:lnTo>
                      <a:lnTo>
                        <a:pt x="1187" y="931"/>
                      </a:lnTo>
                      <a:lnTo>
                        <a:pt x="1182" y="933"/>
                      </a:lnTo>
                      <a:close/>
                      <a:moveTo>
                        <a:pt x="1210" y="1027"/>
                      </a:moveTo>
                      <a:lnTo>
                        <a:pt x="1214" y="1012"/>
                      </a:lnTo>
                      <a:lnTo>
                        <a:pt x="1214" y="1010"/>
                      </a:lnTo>
                      <a:lnTo>
                        <a:pt x="1210" y="1027"/>
                      </a:lnTo>
                      <a:close/>
                      <a:moveTo>
                        <a:pt x="1223" y="948"/>
                      </a:moveTo>
                      <a:lnTo>
                        <a:pt x="1223" y="948"/>
                      </a:lnTo>
                      <a:lnTo>
                        <a:pt x="1225" y="948"/>
                      </a:lnTo>
                      <a:lnTo>
                        <a:pt x="1223" y="948"/>
                      </a:lnTo>
                      <a:close/>
                      <a:moveTo>
                        <a:pt x="1248" y="968"/>
                      </a:moveTo>
                      <a:lnTo>
                        <a:pt x="1246" y="972"/>
                      </a:lnTo>
                      <a:lnTo>
                        <a:pt x="1248" y="970"/>
                      </a:lnTo>
                      <a:lnTo>
                        <a:pt x="1248" y="968"/>
                      </a:lnTo>
                      <a:close/>
                      <a:moveTo>
                        <a:pt x="1244" y="953"/>
                      </a:moveTo>
                      <a:lnTo>
                        <a:pt x="1248" y="955"/>
                      </a:lnTo>
                      <a:lnTo>
                        <a:pt x="1244" y="955"/>
                      </a:lnTo>
                      <a:lnTo>
                        <a:pt x="1244" y="953"/>
                      </a:lnTo>
                      <a:close/>
                      <a:moveTo>
                        <a:pt x="1242" y="942"/>
                      </a:moveTo>
                      <a:lnTo>
                        <a:pt x="1234" y="946"/>
                      </a:lnTo>
                      <a:lnTo>
                        <a:pt x="1240" y="942"/>
                      </a:lnTo>
                      <a:lnTo>
                        <a:pt x="1242" y="942"/>
                      </a:lnTo>
                      <a:close/>
                      <a:moveTo>
                        <a:pt x="1227" y="681"/>
                      </a:moveTo>
                      <a:lnTo>
                        <a:pt x="1227" y="679"/>
                      </a:lnTo>
                      <a:lnTo>
                        <a:pt x="1227" y="681"/>
                      </a:lnTo>
                      <a:lnTo>
                        <a:pt x="1240" y="673"/>
                      </a:lnTo>
                      <a:lnTo>
                        <a:pt x="1227" y="681"/>
                      </a:lnTo>
                      <a:close/>
                      <a:moveTo>
                        <a:pt x="1234" y="961"/>
                      </a:moveTo>
                      <a:lnTo>
                        <a:pt x="1236" y="961"/>
                      </a:lnTo>
                      <a:lnTo>
                        <a:pt x="1234" y="963"/>
                      </a:lnTo>
                      <a:lnTo>
                        <a:pt x="1234" y="963"/>
                      </a:lnTo>
                      <a:lnTo>
                        <a:pt x="1234" y="961"/>
                      </a:lnTo>
                      <a:close/>
                      <a:moveTo>
                        <a:pt x="1234" y="987"/>
                      </a:moveTo>
                      <a:lnTo>
                        <a:pt x="1240" y="989"/>
                      </a:lnTo>
                      <a:lnTo>
                        <a:pt x="1242" y="991"/>
                      </a:lnTo>
                      <a:lnTo>
                        <a:pt x="1234" y="987"/>
                      </a:lnTo>
                      <a:close/>
                      <a:moveTo>
                        <a:pt x="1242" y="1010"/>
                      </a:moveTo>
                      <a:lnTo>
                        <a:pt x="1240" y="1010"/>
                      </a:lnTo>
                      <a:lnTo>
                        <a:pt x="1240" y="1010"/>
                      </a:lnTo>
                      <a:lnTo>
                        <a:pt x="1244" y="1004"/>
                      </a:lnTo>
                      <a:lnTo>
                        <a:pt x="1244" y="995"/>
                      </a:lnTo>
                      <a:lnTo>
                        <a:pt x="1246" y="1000"/>
                      </a:lnTo>
                      <a:lnTo>
                        <a:pt x="1242" y="1010"/>
                      </a:lnTo>
                      <a:close/>
                      <a:moveTo>
                        <a:pt x="1246" y="978"/>
                      </a:moveTo>
                      <a:lnTo>
                        <a:pt x="1244" y="976"/>
                      </a:lnTo>
                      <a:lnTo>
                        <a:pt x="1246" y="974"/>
                      </a:lnTo>
                      <a:lnTo>
                        <a:pt x="1253" y="978"/>
                      </a:lnTo>
                      <a:lnTo>
                        <a:pt x="1253" y="978"/>
                      </a:lnTo>
                      <a:lnTo>
                        <a:pt x="1246" y="978"/>
                      </a:lnTo>
                      <a:close/>
                      <a:moveTo>
                        <a:pt x="1293" y="961"/>
                      </a:moveTo>
                      <a:lnTo>
                        <a:pt x="1297" y="961"/>
                      </a:lnTo>
                      <a:lnTo>
                        <a:pt x="1295" y="961"/>
                      </a:lnTo>
                      <a:lnTo>
                        <a:pt x="1293" y="961"/>
                      </a:lnTo>
                      <a:lnTo>
                        <a:pt x="1293" y="961"/>
                      </a:lnTo>
                      <a:close/>
                      <a:moveTo>
                        <a:pt x="1278" y="914"/>
                      </a:moveTo>
                      <a:lnTo>
                        <a:pt x="1287" y="918"/>
                      </a:lnTo>
                      <a:lnTo>
                        <a:pt x="1289" y="923"/>
                      </a:lnTo>
                      <a:lnTo>
                        <a:pt x="1283" y="929"/>
                      </a:lnTo>
                      <a:lnTo>
                        <a:pt x="1283" y="938"/>
                      </a:lnTo>
                      <a:lnTo>
                        <a:pt x="1289" y="942"/>
                      </a:lnTo>
                      <a:lnTo>
                        <a:pt x="1287" y="942"/>
                      </a:lnTo>
                      <a:lnTo>
                        <a:pt x="1283" y="938"/>
                      </a:lnTo>
                      <a:lnTo>
                        <a:pt x="1283" y="929"/>
                      </a:lnTo>
                      <a:lnTo>
                        <a:pt x="1287" y="923"/>
                      </a:lnTo>
                      <a:lnTo>
                        <a:pt x="1287" y="918"/>
                      </a:lnTo>
                      <a:lnTo>
                        <a:pt x="1278" y="914"/>
                      </a:lnTo>
                      <a:lnTo>
                        <a:pt x="1278" y="914"/>
                      </a:lnTo>
                      <a:close/>
                      <a:moveTo>
                        <a:pt x="1257" y="662"/>
                      </a:moveTo>
                      <a:lnTo>
                        <a:pt x="1276" y="679"/>
                      </a:lnTo>
                      <a:lnTo>
                        <a:pt x="1274" y="679"/>
                      </a:lnTo>
                      <a:lnTo>
                        <a:pt x="1257" y="662"/>
                      </a:lnTo>
                      <a:lnTo>
                        <a:pt x="1257" y="662"/>
                      </a:lnTo>
                      <a:close/>
                      <a:moveTo>
                        <a:pt x="1257" y="955"/>
                      </a:moveTo>
                      <a:lnTo>
                        <a:pt x="1276" y="951"/>
                      </a:lnTo>
                      <a:lnTo>
                        <a:pt x="1280" y="961"/>
                      </a:lnTo>
                      <a:lnTo>
                        <a:pt x="1261" y="963"/>
                      </a:lnTo>
                      <a:lnTo>
                        <a:pt x="1278" y="961"/>
                      </a:lnTo>
                      <a:lnTo>
                        <a:pt x="1276" y="953"/>
                      </a:lnTo>
                      <a:lnTo>
                        <a:pt x="1259" y="955"/>
                      </a:lnTo>
                      <a:lnTo>
                        <a:pt x="1257" y="955"/>
                      </a:lnTo>
                      <a:close/>
                      <a:moveTo>
                        <a:pt x="1323" y="983"/>
                      </a:moveTo>
                      <a:lnTo>
                        <a:pt x="1310" y="980"/>
                      </a:lnTo>
                      <a:lnTo>
                        <a:pt x="1293" y="980"/>
                      </a:lnTo>
                      <a:lnTo>
                        <a:pt x="1278" y="980"/>
                      </a:lnTo>
                      <a:lnTo>
                        <a:pt x="1261" y="980"/>
                      </a:lnTo>
                      <a:lnTo>
                        <a:pt x="1261" y="980"/>
                      </a:lnTo>
                      <a:lnTo>
                        <a:pt x="1300" y="980"/>
                      </a:lnTo>
                      <a:lnTo>
                        <a:pt x="1325" y="980"/>
                      </a:lnTo>
                      <a:lnTo>
                        <a:pt x="1332" y="985"/>
                      </a:lnTo>
                      <a:lnTo>
                        <a:pt x="1323" y="983"/>
                      </a:lnTo>
                      <a:close/>
                      <a:moveTo>
                        <a:pt x="1321" y="910"/>
                      </a:moveTo>
                      <a:lnTo>
                        <a:pt x="1325" y="916"/>
                      </a:lnTo>
                      <a:lnTo>
                        <a:pt x="1325" y="916"/>
                      </a:lnTo>
                      <a:lnTo>
                        <a:pt x="1317" y="904"/>
                      </a:lnTo>
                      <a:lnTo>
                        <a:pt x="1325" y="901"/>
                      </a:lnTo>
                      <a:lnTo>
                        <a:pt x="1325" y="901"/>
                      </a:lnTo>
                      <a:lnTo>
                        <a:pt x="1319" y="904"/>
                      </a:lnTo>
                      <a:lnTo>
                        <a:pt x="1321" y="910"/>
                      </a:lnTo>
                      <a:close/>
                      <a:moveTo>
                        <a:pt x="1329" y="948"/>
                      </a:moveTo>
                      <a:lnTo>
                        <a:pt x="1329" y="951"/>
                      </a:lnTo>
                      <a:lnTo>
                        <a:pt x="1325" y="955"/>
                      </a:lnTo>
                      <a:lnTo>
                        <a:pt x="1329" y="948"/>
                      </a:lnTo>
                      <a:close/>
                      <a:moveTo>
                        <a:pt x="1321" y="959"/>
                      </a:moveTo>
                      <a:lnTo>
                        <a:pt x="1321" y="961"/>
                      </a:lnTo>
                      <a:lnTo>
                        <a:pt x="1312" y="961"/>
                      </a:lnTo>
                      <a:lnTo>
                        <a:pt x="1310" y="959"/>
                      </a:lnTo>
                      <a:lnTo>
                        <a:pt x="1321" y="959"/>
                      </a:lnTo>
                      <a:close/>
                      <a:moveTo>
                        <a:pt x="1376" y="726"/>
                      </a:moveTo>
                      <a:lnTo>
                        <a:pt x="1368" y="728"/>
                      </a:lnTo>
                      <a:lnTo>
                        <a:pt x="1361" y="733"/>
                      </a:lnTo>
                      <a:lnTo>
                        <a:pt x="1351" y="737"/>
                      </a:lnTo>
                      <a:lnTo>
                        <a:pt x="1336" y="724"/>
                      </a:lnTo>
                      <a:lnTo>
                        <a:pt x="1302" y="696"/>
                      </a:lnTo>
                      <a:lnTo>
                        <a:pt x="1304" y="696"/>
                      </a:lnTo>
                      <a:lnTo>
                        <a:pt x="1351" y="737"/>
                      </a:lnTo>
                      <a:lnTo>
                        <a:pt x="1363" y="731"/>
                      </a:lnTo>
                      <a:lnTo>
                        <a:pt x="1376" y="726"/>
                      </a:lnTo>
                      <a:lnTo>
                        <a:pt x="1387" y="737"/>
                      </a:lnTo>
                      <a:lnTo>
                        <a:pt x="1376" y="726"/>
                      </a:lnTo>
                      <a:close/>
                      <a:moveTo>
                        <a:pt x="1402" y="910"/>
                      </a:moveTo>
                      <a:lnTo>
                        <a:pt x="1385" y="908"/>
                      </a:lnTo>
                      <a:lnTo>
                        <a:pt x="1402" y="910"/>
                      </a:lnTo>
                      <a:lnTo>
                        <a:pt x="1404" y="910"/>
                      </a:lnTo>
                      <a:lnTo>
                        <a:pt x="1402" y="910"/>
                      </a:lnTo>
                      <a:close/>
                      <a:moveTo>
                        <a:pt x="1432" y="750"/>
                      </a:moveTo>
                      <a:lnTo>
                        <a:pt x="1430" y="745"/>
                      </a:lnTo>
                      <a:lnTo>
                        <a:pt x="1434" y="752"/>
                      </a:lnTo>
                      <a:lnTo>
                        <a:pt x="1432" y="750"/>
                      </a:lnTo>
                      <a:close/>
                      <a:moveTo>
                        <a:pt x="1517" y="773"/>
                      </a:moveTo>
                      <a:lnTo>
                        <a:pt x="1523" y="771"/>
                      </a:lnTo>
                      <a:lnTo>
                        <a:pt x="1523" y="771"/>
                      </a:lnTo>
                      <a:lnTo>
                        <a:pt x="1517" y="77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65" name="Freeform 1112">
                  <a:extLst>
                    <a:ext uri="{FF2B5EF4-FFF2-40B4-BE49-F238E27FC236}">
                      <a16:creationId xmlns:a16="http://schemas.microsoft.com/office/drawing/2014/main" id="{D00BAB0F-31E0-406D-B021-25B83875B55D}"/>
                    </a:ext>
                  </a:extLst>
                </p:cNvPr>
                <p:cNvSpPr>
                  <a:spLocks/>
                </p:cNvSpPr>
                <p:nvPr/>
              </p:nvSpPr>
              <p:spPr bwMode="auto">
                <a:xfrm>
                  <a:off x="3330517" y="6828999"/>
                  <a:ext cx="42893" cy="30363"/>
                </a:xfrm>
                <a:custGeom>
                  <a:avLst/>
                  <a:gdLst>
                    <a:gd name="T0" fmla="*/ 45 w 53"/>
                    <a:gd name="T1" fmla="*/ 30 h 30"/>
                    <a:gd name="T2" fmla="*/ 53 w 53"/>
                    <a:gd name="T3" fmla="*/ 0 h 30"/>
                    <a:gd name="T4" fmla="*/ 0 w 53"/>
                    <a:gd name="T5" fmla="*/ 7 h 30"/>
                    <a:gd name="T6" fmla="*/ 45 w 53"/>
                    <a:gd name="T7" fmla="*/ 30 h 30"/>
                  </a:gdLst>
                  <a:ahLst/>
                  <a:cxnLst>
                    <a:cxn ang="0">
                      <a:pos x="T0" y="T1"/>
                    </a:cxn>
                    <a:cxn ang="0">
                      <a:pos x="T2" y="T3"/>
                    </a:cxn>
                    <a:cxn ang="0">
                      <a:pos x="T4" y="T5"/>
                    </a:cxn>
                    <a:cxn ang="0">
                      <a:pos x="T6" y="T7"/>
                    </a:cxn>
                  </a:cxnLst>
                  <a:rect l="0" t="0" r="r" b="b"/>
                  <a:pathLst>
                    <a:path w="53" h="30">
                      <a:moveTo>
                        <a:pt x="45" y="30"/>
                      </a:moveTo>
                      <a:lnTo>
                        <a:pt x="53" y="0"/>
                      </a:lnTo>
                      <a:lnTo>
                        <a:pt x="0" y="7"/>
                      </a:lnTo>
                      <a:lnTo>
                        <a:pt x="45" y="3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66" name="Freeform 1113">
                  <a:extLst>
                    <a:ext uri="{FF2B5EF4-FFF2-40B4-BE49-F238E27FC236}">
                      <a16:creationId xmlns:a16="http://schemas.microsoft.com/office/drawing/2014/main" id="{54C4D386-D5BD-43A0-B396-64EEAB9A3F71}"/>
                    </a:ext>
                  </a:extLst>
                </p:cNvPr>
                <p:cNvSpPr>
                  <a:spLocks noEditPoints="1"/>
                </p:cNvSpPr>
                <p:nvPr/>
              </p:nvSpPr>
              <p:spPr bwMode="auto">
                <a:xfrm>
                  <a:off x="3030268" y="6718677"/>
                  <a:ext cx="170761" cy="153845"/>
                </a:xfrm>
                <a:custGeom>
                  <a:avLst/>
                  <a:gdLst>
                    <a:gd name="T0" fmla="*/ 181 w 211"/>
                    <a:gd name="T1" fmla="*/ 22 h 152"/>
                    <a:gd name="T2" fmla="*/ 128 w 211"/>
                    <a:gd name="T3" fmla="*/ 7 h 152"/>
                    <a:gd name="T4" fmla="*/ 22 w 211"/>
                    <a:gd name="T5" fmla="*/ 0 h 152"/>
                    <a:gd name="T6" fmla="*/ 3 w 211"/>
                    <a:gd name="T7" fmla="*/ 13 h 152"/>
                    <a:gd name="T8" fmla="*/ 9 w 211"/>
                    <a:gd name="T9" fmla="*/ 39 h 152"/>
                    <a:gd name="T10" fmla="*/ 9 w 211"/>
                    <a:gd name="T11" fmla="*/ 39 h 152"/>
                    <a:gd name="T12" fmla="*/ 0 w 211"/>
                    <a:gd name="T13" fmla="*/ 99 h 152"/>
                    <a:gd name="T14" fmla="*/ 11 w 211"/>
                    <a:gd name="T15" fmla="*/ 103 h 152"/>
                    <a:gd name="T16" fmla="*/ 9 w 211"/>
                    <a:gd name="T17" fmla="*/ 133 h 152"/>
                    <a:gd name="T18" fmla="*/ 34 w 211"/>
                    <a:gd name="T19" fmla="*/ 131 h 152"/>
                    <a:gd name="T20" fmla="*/ 34 w 211"/>
                    <a:gd name="T21" fmla="*/ 131 h 152"/>
                    <a:gd name="T22" fmla="*/ 66 w 211"/>
                    <a:gd name="T23" fmla="*/ 152 h 152"/>
                    <a:gd name="T24" fmla="*/ 126 w 211"/>
                    <a:gd name="T25" fmla="*/ 137 h 152"/>
                    <a:gd name="T26" fmla="*/ 160 w 211"/>
                    <a:gd name="T27" fmla="*/ 101 h 152"/>
                    <a:gd name="T28" fmla="*/ 154 w 211"/>
                    <a:gd name="T29" fmla="*/ 86 h 152"/>
                    <a:gd name="T30" fmla="*/ 173 w 211"/>
                    <a:gd name="T31" fmla="*/ 60 h 152"/>
                    <a:gd name="T32" fmla="*/ 211 w 211"/>
                    <a:gd name="T33" fmla="*/ 39 h 152"/>
                    <a:gd name="T34" fmla="*/ 211 w 211"/>
                    <a:gd name="T35" fmla="*/ 26 h 152"/>
                    <a:gd name="T36" fmla="*/ 188 w 211"/>
                    <a:gd name="T37" fmla="*/ 24 h 152"/>
                    <a:gd name="T38" fmla="*/ 181 w 211"/>
                    <a:gd name="T39" fmla="*/ 22 h 152"/>
                    <a:gd name="T40" fmla="*/ 34 w 211"/>
                    <a:gd name="T41" fmla="*/ 82 h 152"/>
                    <a:gd name="T42" fmla="*/ 34 w 211"/>
                    <a:gd name="T43" fmla="*/ 82 h 152"/>
                    <a:gd name="T44" fmla="*/ 54 w 211"/>
                    <a:gd name="T45" fmla="*/ 43 h 152"/>
                    <a:gd name="T46" fmla="*/ 54 w 211"/>
                    <a:gd name="T47" fmla="*/ 43 h 152"/>
                    <a:gd name="T48" fmla="*/ 34 w 211"/>
                    <a:gd name="T49" fmla="*/ 8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1" h="152">
                      <a:moveTo>
                        <a:pt x="181" y="22"/>
                      </a:moveTo>
                      <a:lnTo>
                        <a:pt x="128" y="7"/>
                      </a:lnTo>
                      <a:lnTo>
                        <a:pt x="22" y="0"/>
                      </a:lnTo>
                      <a:lnTo>
                        <a:pt x="3" y="13"/>
                      </a:lnTo>
                      <a:lnTo>
                        <a:pt x="9" y="39"/>
                      </a:lnTo>
                      <a:lnTo>
                        <a:pt x="9" y="39"/>
                      </a:lnTo>
                      <a:lnTo>
                        <a:pt x="0" y="99"/>
                      </a:lnTo>
                      <a:lnTo>
                        <a:pt x="11" y="103"/>
                      </a:lnTo>
                      <a:lnTo>
                        <a:pt x="9" y="133"/>
                      </a:lnTo>
                      <a:lnTo>
                        <a:pt x="34" y="131"/>
                      </a:lnTo>
                      <a:lnTo>
                        <a:pt x="34" y="131"/>
                      </a:lnTo>
                      <a:lnTo>
                        <a:pt x="66" y="152"/>
                      </a:lnTo>
                      <a:lnTo>
                        <a:pt x="126" y="137"/>
                      </a:lnTo>
                      <a:lnTo>
                        <a:pt x="160" y="101"/>
                      </a:lnTo>
                      <a:lnTo>
                        <a:pt x="154" y="86"/>
                      </a:lnTo>
                      <a:lnTo>
                        <a:pt x="173" y="60"/>
                      </a:lnTo>
                      <a:lnTo>
                        <a:pt x="211" y="39"/>
                      </a:lnTo>
                      <a:lnTo>
                        <a:pt x="211" y="26"/>
                      </a:lnTo>
                      <a:lnTo>
                        <a:pt x="188" y="24"/>
                      </a:lnTo>
                      <a:lnTo>
                        <a:pt x="181" y="22"/>
                      </a:lnTo>
                      <a:close/>
                      <a:moveTo>
                        <a:pt x="34" y="82"/>
                      </a:moveTo>
                      <a:lnTo>
                        <a:pt x="34" y="82"/>
                      </a:lnTo>
                      <a:lnTo>
                        <a:pt x="54" y="43"/>
                      </a:lnTo>
                      <a:lnTo>
                        <a:pt x="54" y="43"/>
                      </a:lnTo>
                      <a:lnTo>
                        <a:pt x="34" y="82"/>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67" name="Freeform 1115">
                  <a:extLst>
                    <a:ext uri="{FF2B5EF4-FFF2-40B4-BE49-F238E27FC236}">
                      <a16:creationId xmlns:a16="http://schemas.microsoft.com/office/drawing/2014/main" id="{2A27F08D-9D26-499A-9365-EEB6037D104B}"/>
                    </a:ext>
                  </a:extLst>
                </p:cNvPr>
                <p:cNvSpPr>
                  <a:spLocks/>
                </p:cNvSpPr>
                <p:nvPr/>
              </p:nvSpPr>
              <p:spPr bwMode="auto">
                <a:xfrm>
                  <a:off x="3018127" y="6459570"/>
                  <a:ext cx="63934" cy="87044"/>
                </a:xfrm>
                <a:custGeom>
                  <a:avLst/>
                  <a:gdLst>
                    <a:gd name="T0" fmla="*/ 64 w 79"/>
                    <a:gd name="T1" fmla="*/ 73 h 86"/>
                    <a:gd name="T2" fmla="*/ 69 w 79"/>
                    <a:gd name="T3" fmla="*/ 30 h 86"/>
                    <a:gd name="T4" fmla="*/ 60 w 79"/>
                    <a:gd name="T5" fmla="*/ 21 h 86"/>
                    <a:gd name="T6" fmla="*/ 62 w 79"/>
                    <a:gd name="T7" fmla="*/ 21 h 86"/>
                    <a:gd name="T8" fmla="*/ 69 w 79"/>
                    <a:gd name="T9" fmla="*/ 30 h 86"/>
                    <a:gd name="T10" fmla="*/ 79 w 79"/>
                    <a:gd name="T11" fmla="*/ 19 h 86"/>
                    <a:gd name="T12" fmla="*/ 71 w 79"/>
                    <a:gd name="T13" fmla="*/ 4 h 86"/>
                    <a:gd name="T14" fmla="*/ 49 w 79"/>
                    <a:gd name="T15" fmla="*/ 0 h 86"/>
                    <a:gd name="T16" fmla="*/ 45 w 79"/>
                    <a:gd name="T17" fmla="*/ 9 h 86"/>
                    <a:gd name="T18" fmla="*/ 37 w 79"/>
                    <a:gd name="T19" fmla="*/ 19 h 86"/>
                    <a:gd name="T20" fmla="*/ 43 w 79"/>
                    <a:gd name="T21" fmla="*/ 9 h 86"/>
                    <a:gd name="T22" fmla="*/ 37 w 79"/>
                    <a:gd name="T23" fmla="*/ 4 h 86"/>
                    <a:gd name="T24" fmla="*/ 28 w 79"/>
                    <a:gd name="T25" fmla="*/ 26 h 86"/>
                    <a:gd name="T26" fmla="*/ 3 w 79"/>
                    <a:gd name="T27" fmla="*/ 30 h 86"/>
                    <a:gd name="T28" fmla="*/ 11 w 79"/>
                    <a:gd name="T29" fmla="*/ 36 h 86"/>
                    <a:gd name="T30" fmla="*/ 7 w 79"/>
                    <a:gd name="T31" fmla="*/ 45 h 86"/>
                    <a:gd name="T32" fmla="*/ 22 w 79"/>
                    <a:gd name="T33" fmla="*/ 49 h 86"/>
                    <a:gd name="T34" fmla="*/ 7 w 79"/>
                    <a:gd name="T35" fmla="*/ 64 h 86"/>
                    <a:gd name="T36" fmla="*/ 26 w 79"/>
                    <a:gd name="T37" fmla="*/ 60 h 86"/>
                    <a:gd name="T38" fmla="*/ 0 w 79"/>
                    <a:gd name="T39" fmla="*/ 71 h 86"/>
                    <a:gd name="T40" fmla="*/ 9 w 79"/>
                    <a:gd name="T41" fmla="*/ 79 h 86"/>
                    <a:gd name="T42" fmla="*/ 3 w 79"/>
                    <a:gd name="T43" fmla="*/ 86 h 86"/>
                    <a:gd name="T44" fmla="*/ 64 w 79"/>
                    <a:gd name="T45" fmla="*/ 7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 h="86">
                      <a:moveTo>
                        <a:pt x="64" y="73"/>
                      </a:moveTo>
                      <a:lnTo>
                        <a:pt x="69" y="30"/>
                      </a:lnTo>
                      <a:lnTo>
                        <a:pt x="60" y="21"/>
                      </a:lnTo>
                      <a:lnTo>
                        <a:pt x="62" y="21"/>
                      </a:lnTo>
                      <a:lnTo>
                        <a:pt x="69" y="30"/>
                      </a:lnTo>
                      <a:lnTo>
                        <a:pt x="79" y="19"/>
                      </a:lnTo>
                      <a:lnTo>
                        <a:pt x="71" y="4"/>
                      </a:lnTo>
                      <a:lnTo>
                        <a:pt x="49" y="0"/>
                      </a:lnTo>
                      <a:lnTo>
                        <a:pt x="45" y="9"/>
                      </a:lnTo>
                      <a:lnTo>
                        <a:pt x="37" y="19"/>
                      </a:lnTo>
                      <a:lnTo>
                        <a:pt x="43" y="9"/>
                      </a:lnTo>
                      <a:lnTo>
                        <a:pt x="37" y="4"/>
                      </a:lnTo>
                      <a:lnTo>
                        <a:pt x="28" y="26"/>
                      </a:lnTo>
                      <a:lnTo>
                        <a:pt x="3" y="30"/>
                      </a:lnTo>
                      <a:lnTo>
                        <a:pt x="11" y="36"/>
                      </a:lnTo>
                      <a:lnTo>
                        <a:pt x="7" y="45"/>
                      </a:lnTo>
                      <a:lnTo>
                        <a:pt x="22" y="49"/>
                      </a:lnTo>
                      <a:lnTo>
                        <a:pt x="7" y="64"/>
                      </a:lnTo>
                      <a:lnTo>
                        <a:pt x="26" y="60"/>
                      </a:lnTo>
                      <a:lnTo>
                        <a:pt x="0" y="71"/>
                      </a:lnTo>
                      <a:lnTo>
                        <a:pt x="9" y="79"/>
                      </a:lnTo>
                      <a:lnTo>
                        <a:pt x="3" y="86"/>
                      </a:lnTo>
                      <a:lnTo>
                        <a:pt x="64" y="7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68" name="Freeform 1116">
                  <a:extLst>
                    <a:ext uri="{FF2B5EF4-FFF2-40B4-BE49-F238E27FC236}">
                      <a16:creationId xmlns:a16="http://schemas.microsoft.com/office/drawing/2014/main" id="{34311715-0FE1-4007-A2C5-F863996C0B93}"/>
                    </a:ext>
                  </a:extLst>
                </p:cNvPr>
                <p:cNvSpPr>
                  <a:spLocks/>
                </p:cNvSpPr>
                <p:nvPr/>
              </p:nvSpPr>
              <p:spPr bwMode="auto">
                <a:xfrm>
                  <a:off x="3075588" y="6379612"/>
                  <a:ext cx="106827" cy="203438"/>
                </a:xfrm>
                <a:custGeom>
                  <a:avLst/>
                  <a:gdLst>
                    <a:gd name="T0" fmla="*/ 4 w 132"/>
                    <a:gd name="T1" fmla="*/ 79 h 201"/>
                    <a:gd name="T2" fmla="*/ 19 w 132"/>
                    <a:gd name="T3" fmla="*/ 64 h 201"/>
                    <a:gd name="T4" fmla="*/ 19 w 132"/>
                    <a:gd name="T5" fmla="*/ 94 h 201"/>
                    <a:gd name="T6" fmla="*/ 49 w 132"/>
                    <a:gd name="T7" fmla="*/ 88 h 201"/>
                    <a:gd name="T8" fmla="*/ 40 w 132"/>
                    <a:gd name="T9" fmla="*/ 98 h 201"/>
                    <a:gd name="T10" fmla="*/ 57 w 132"/>
                    <a:gd name="T11" fmla="*/ 105 h 201"/>
                    <a:gd name="T12" fmla="*/ 53 w 132"/>
                    <a:gd name="T13" fmla="*/ 124 h 201"/>
                    <a:gd name="T14" fmla="*/ 23 w 132"/>
                    <a:gd name="T15" fmla="*/ 137 h 201"/>
                    <a:gd name="T16" fmla="*/ 36 w 132"/>
                    <a:gd name="T17" fmla="*/ 143 h 201"/>
                    <a:gd name="T18" fmla="*/ 15 w 132"/>
                    <a:gd name="T19" fmla="*/ 158 h 201"/>
                    <a:gd name="T20" fmla="*/ 45 w 132"/>
                    <a:gd name="T21" fmla="*/ 169 h 201"/>
                    <a:gd name="T22" fmla="*/ 59 w 132"/>
                    <a:gd name="T23" fmla="*/ 165 h 201"/>
                    <a:gd name="T24" fmla="*/ 6 w 132"/>
                    <a:gd name="T25" fmla="*/ 201 h 201"/>
                    <a:gd name="T26" fmla="*/ 125 w 132"/>
                    <a:gd name="T27" fmla="*/ 175 h 201"/>
                    <a:gd name="T28" fmla="*/ 115 w 132"/>
                    <a:gd name="T29" fmla="*/ 167 h 201"/>
                    <a:gd name="T30" fmla="*/ 132 w 132"/>
                    <a:gd name="T31" fmla="*/ 139 h 201"/>
                    <a:gd name="T32" fmla="*/ 104 w 132"/>
                    <a:gd name="T33" fmla="*/ 137 h 201"/>
                    <a:gd name="T34" fmla="*/ 111 w 132"/>
                    <a:gd name="T35" fmla="*/ 128 h 201"/>
                    <a:gd name="T36" fmla="*/ 98 w 132"/>
                    <a:gd name="T37" fmla="*/ 118 h 201"/>
                    <a:gd name="T38" fmla="*/ 106 w 132"/>
                    <a:gd name="T39" fmla="*/ 115 h 201"/>
                    <a:gd name="T40" fmla="*/ 76 w 132"/>
                    <a:gd name="T41" fmla="*/ 73 h 201"/>
                    <a:gd name="T42" fmla="*/ 47 w 132"/>
                    <a:gd name="T43" fmla="*/ 62 h 201"/>
                    <a:gd name="T44" fmla="*/ 72 w 132"/>
                    <a:gd name="T45" fmla="*/ 28 h 201"/>
                    <a:gd name="T46" fmla="*/ 32 w 132"/>
                    <a:gd name="T47" fmla="*/ 24 h 201"/>
                    <a:gd name="T48" fmla="*/ 49 w 132"/>
                    <a:gd name="T49" fmla="*/ 0 h 201"/>
                    <a:gd name="T50" fmla="*/ 19 w 132"/>
                    <a:gd name="T51" fmla="*/ 0 h 201"/>
                    <a:gd name="T52" fmla="*/ 4 w 132"/>
                    <a:gd name="T53" fmla="*/ 19 h 201"/>
                    <a:gd name="T54" fmla="*/ 0 w 132"/>
                    <a:gd name="T55" fmla="*/ 47 h 201"/>
                    <a:gd name="T56" fmla="*/ 13 w 132"/>
                    <a:gd name="T57" fmla="*/ 49 h 201"/>
                    <a:gd name="T58" fmla="*/ 4 w 132"/>
                    <a:gd name="T59" fmla="*/ 7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2" h="201">
                      <a:moveTo>
                        <a:pt x="4" y="79"/>
                      </a:moveTo>
                      <a:lnTo>
                        <a:pt x="19" y="64"/>
                      </a:lnTo>
                      <a:lnTo>
                        <a:pt x="19" y="94"/>
                      </a:lnTo>
                      <a:lnTo>
                        <a:pt x="49" y="88"/>
                      </a:lnTo>
                      <a:lnTo>
                        <a:pt x="40" y="98"/>
                      </a:lnTo>
                      <a:lnTo>
                        <a:pt x="57" y="105"/>
                      </a:lnTo>
                      <a:lnTo>
                        <a:pt x="53" y="124"/>
                      </a:lnTo>
                      <a:lnTo>
                        <a:pt x="23" y="137"/>
                      </a:lnTo>
                      <a:lnTo>
                        <a:pt x="36" y="143"/>
                      </a:lnTo>
                      <a:lnTo>
                        <a:pt x="15" y="158"/>
                      </a:lnTo>
                      <a:lnTo>
                        <a:pt x="45" y="169"/>
                      </a:lnTo>
                      <a:lnTo>
                        <a:pt x="59" y="165"/>
                      </a:lnTo>
                      <a:lnTo>
                        <a:pt x="6" y="201"/>
                      </a:lnTo>
                      <a:lnTo>
                        <a:pt x="125" y="175"/>
                      </a:lnTo>
                      <a:lnTo>
                        <a:pt x="115" y="167"/>
                      </a:lnTo>
                      <a:lnTo>
                        <a:pt x="132" y="139"/>
                      </a:lnTo>
                      <a:lnTo>
                        <a:pt x="104" y="137"/>
                      </a:lnTo>
                      <a:lnTo>
                        <a:pt x="111" y="128"/>
                      </a:lnTo>
                      <a:lnTo>
                        <a:pt x="98" y="118"/>
                      </a:lnTo>
                      <a:lnTo>
                        <a:pt x="106" y="115"/>
                      </a:lnTo>
                      <a:lnTo>
                        <a:pt x="76" y="73"/>
                      </a:lnTo>
                      <a:lnTo>
                        <a:pt x="47" y="62"/>
                      </a:lnTo>
                      <a:lnTo>
                        <a:pt x="72" y="28"/>
                      </a:lnTo>
                      <a:lnTo>
                        <a:pt x="32" y="24"/>
                      </a:lnTo>
                      <a:lnTo>
                        <a:pt x="49" y="0"/>
                      </a:lnTo>
                      <a:lnTo>
                        <a:pt x="19" y="0"/>
                      </a:lnTo>
                      <a:lnTo>
                        <a:pt x="4" y="19"/>
                      </a:lnTo>
                      <a:lnTo>
                        <a:pt x="0" y="47"/>
                      </a:lnTo>
                      <a:lnTo>
                        <a:pt x="13" y="49"/>
                      </a:lnTo>
                      <a:lnTo>
                        <a:pt x="4" y="79"/>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grpSp>
        </p:grpSp>
        <p:sp>
          <p:nvSpPr>
            <p:cNvPr id="98" name="Freeform 1047">
              <a:extLst>
                <a:ext uri="{FF2B5EF4-FFF2-40B4-BE49-F238E27FC236}">
                  <a16:creationId xmlns:a16="http://schemas.microsoft.com/office/drawing/2014/main" id="{19CF9690-C9F4-40D5-ADDE-1971457C87F9}"/>
                </a:ext>
              </a:extLst>
            </p:cNvPr>
            <p:cNvSpPr>
              <a:spLocks/>
            </p:cNvSpPr>
            <p:nvPr/>
          </p:nvSpPr>
          <p:spPr bwMode="auto">
            <a:xfrm>
              <a:off x="3453557" y="6128840"/>
              <a:ext cx="71218" cy="37449"/>
            </a:xfrm>
            <a:custGeom>
              <a:avLst/>
              <a:gdLst>
                <a:gd name="T0" fmla="*/ 0 w 88"/>
                <a:gd name="T1" fmla="*/ 26 h 37"/>
                <a:gd name="T2" fmla="*/ 17 w 88"/>
                <a:gd name="T3" fmla="*/ 17 h 37"/>
                <a:gd name="T4" fmla="*/ 5 w 88"/>
                <a:gd name="T5" fmla="*/ 11 h 37"/>
                <a:gd name="T6" fmla="*/ 66 w 88"/>
                <a:gd name="T7" fmla="*/ 0 h 37"/>
                <a:gd name="T8" fmla="*/ 77 w 88"/>
                <a:gd name="T9" fmla="*/ 2 h 37"/>
                <a:gd name="T10" fmla="*/ 66 w 88"/>
                <a:gd name="T11" fmla="*/ 11 h 37"/>
                <a:gd name="T12" fmla="*/ 88 w 88"/>
                <a:gd name="T13" fmla="*/ 11 h 37"/>
                <a:gd name="T14" fmla="*/ 30 w 88"/>
                <a:gd name="T15" fmla="*/ 30 h 37"/>
                <a:gd name="T16" fmla="*/ 17 w 88"/>
                <a:gd name="T17" fmla="*/ 37 h 37"/>
                <a:gd name="T18" fmla="*/ 22 w 88"/>
                <a:gd name="T19" fmla="*/ 28 h 37"/>
                <a:gd name="T20" fmla="*/ 0 w 88"/>
                <a:gd name="T21" fmla="*/ 2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37">
                  <a:moveTo>
                    <a:pt x="0" y="26"/>
                  </a:moveTo>
                  <a:lnTo>
                    <a:pt x="17" y="17"/>
                  </a:lnTo>
                  <a:lnTo>
                    <a:pt x="5" y="11"/>
                  </a:lnTo>
                  <a:lnTo>
                    <a:pt x="66" y="0"/>
                  </a:lnTo>
                  <a:lnTo>
                    <a:pt x="77" y="2"/>
                  </a:lnTo>
                  <a:lnTo>
                    <a:pt x="66" y="11"/>
                  </a:lnTo>
                  <a:lnTo>
                    <a:pt x="88" y="11"/>
                  </a:lnTo>
                  <a:lnTo>
                    <a:pt x="30" y="30"/>
                  </a:lnTo>
                  <a:lnTo>
                    <a:pt x="17" y="37"/>
                  </a:lnTo>
                  <a:lnTo>
                    <a:pt x="22" y="28"/>
                  </a:lnTo>
                  <a:lnTo>
                    <a:pt x="0" y="26"/>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99" name="Freeform 1048">
              <a:extLst>
                <a:ext uri="{FF2B5EF4-FFF2-40B4-BE49-F238E27FC236}">
                  <a16:creationId xmlns:a16="http://schemas.microsoft.com/office/drawing/2014/main" id="{4DE54809-B08F-4CCF-8570-96034FBA284B}"/>
                </a:ext>
              </a:extLst>
            </p:cNvPr>
            <p:cNvSpPr>
              <a:spLocks/>
            </p:cNvSpPr>
            <p:nvPr/>
          </p:nvSpPr>
          <p:spPr bwMode="auto">
            <a:xfrm>
              <a:off x="3453557" y="6128840"/>
              <a:ext cx="71218" cy="37449"/>
            </a:xfrm>
            <a:custGeom>
              <a:avLst/>
              <a:gdLst>
                <a:gd name="T0" fmla="*/ 0 w 88"/>
                <a:gd name="T1" fmla="*/ 26 h 37"/>
                <a:gd name="T2" fmla="*/ 17 w 88"/>
                <a:gd name="T3" fmla="*/ 17 h 37"/>
                <a:gd name="T4" fmla="*/ 5 w 88"/>
                <a:gd name="T5" fmla="*/ 11 h 37"/>
                <a:gd name="T6" fmla="*/ 66 w 88"/>
                <a:gd name="T7" fmla="*/ 0 h 37"/>
                <a:gd name="T8" fmla="*/ 77 w 88"/>
                <a:gd name="T9" fmla="*/ 2 h 37"/>
                <a:gd name="T10" fmla="*/ 66 w 88"/>
                <a:gd name="T11" fmla="*/ 11 h 37"/>
                <a:gd name="T12" fmla="*/ 88 w 88"/>
                <a:gd name="T13" fmla="*/ 11 h 37"/>
                <a:gd name="T14" fmla="*/ 30 w 88"/>
                <a:gd name="T15" fmla="*/ 30 h 37"/>
                <a:gd name="T16" fmla="*/ 17 w 88"/>
                <a:gd name="T17" fmla="*/ 37 h 37"/>
                <a:gd name="T18" fmla="*/ 22 w 88"/>
                <a:gd name="T19" fmla="*/ 28 h 37"/>
                <a:gd name="T20" fmla="*/ 0 w 88"/>
                <a:gd name="T21" fmla="*/ 2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37">
                  <a:moveTo>
                    <a:pt x="0" y="26"/>
                  </a:moveTo>
                  <a:lnTo>
                    <a:pt x="17" y="17"/>
                  </a:lnTo>
                  <a:lnTo>
                    <a:pt x="5" y="11"/>
                  </a:lnTo>
                  <a:lnTo>
                    <a:pt x="66" y="0"/>
                  </a:lnTo>
                  <a:lnTo>
                    <a:pt x="77" y="2"/>
                  </a:lnTo>
                  <a:lnTo>
                    <a:pt x="66" y="11"/>
                  </a:lnTo>
                  <a:lnTo>
                    <a:pt x="88" y="11"/>
                  </a:lnTo>
                  <a:lnTo>
                    <a:pt x="30" y="30"/>
                  </a:lnTo>
                  <a:lnTo>
                    <a:pt x="17" y="37"/>
                  </a:lnTo>
                  <a:lnTo>
                    <a:pt x="22" y="28"/>
                  </a:lnTo>
                  <a:lnTo>
                    <a:pt x="0" y="26"/>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00" name="Freeform 1049">
              <a:extLst>
                <a:ext uri="{FF2B5EF4-FFF2-40B4-BE49-F238E27FC236}">
                  <a16:creationId xmlns:a16="http://schemas.microsoft.com/office/drawing/2014/main" id="{B1411766-821F-4CA8-8BF0-E973D03DB7F3}"/>
                </a:ext>
              </a:extLst>
            </p:cNvPr>
            <p:cNvSpPr>
              <a:spLocks/>
            </p:cNvSpPr>
            <p:nvPr/>
          </p:nvSpPr>
          <p:spPr bwMode="auto">
            <a:xfrm>
              <a:off x="3476218" y="6524585"/>
              <a:ext cx="27516" cy="21254"/>
            </a:xfrm>
            <a:custGeom>
              <a:avLst/>
              <a:gdLst>
                <a:gd name="T0" fmla="*/ 0 w 34"/>
                <a:gd name="T1" fmla="*/ 21 h 21"/>
                <a:gd name="T2" fmla="*/ 9 w 34"/>
                <a:gd name="T3" fmla="*/ 0 h 21"/>
                <a:gd name="T4" fmla="*/ 34 w 34"/>
                <a:gd name="T5" fmla="*/ 11 h 21"/>
                <a:gd name="T6" fmla="*/ 0 w 34"/>
                <a:gd name="T7" fmla="*/ 21 h 21"/>
              </a:gdLst>
              <a:ahLst/>
              <a:cxnLst>
                <a:cxn ang="0">
                  <a:pos x="T0" y="T1"/>
                </a:cxn>
                <a:cxn ang="0">
                  <a:pos x="T2" y="T3"/>
                </a:cxn>
                <a:cxn ang="0">
                  <a:pos x="T4" y="T5"/>
                </a:cxn>
                <a:cxn ang="0">
                  <a:pos x="T6" y="T7"/>
                </a:cxn>
              </a:cxnLst>
              <a:rect l="0" t="0" r="r" b="b"/>
              <a:pathLst>
                <a:path w="34" h="21">
                  <a:moveTo>
                    <a:pt x="0" y="21"/>
                  </a:moveTo>
                  <a:lnTo>
                    <a:pt x="9" y="0"/>
                  </a:lnTo>
                  <a:lnTo>
                    <a:pt x="34" y="11"/>
                  </a:lnTo>
                  <a:lnTo>
                    <a:pt x="0" y="21"/>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01" name="Freeform 1050">
              <a:extLst>
                <a:ext uri="{FF2B5EF4-FFF2-40B4-BE49-F238E27FC236}">
                  <a16:creationId xmlns:a16="http://schemas.microsoft.com/office/drawing/2014/main" id="{106CF482-DF44-4C50-A7B9-A990C70B9D5A}"/>
                </a:ext>
              </a:extLst>
            </p:cNvPr>
            <p:cNvSpPr>
              <a:spLocks/>
            </p:cNvSpPr>
            <p:nvPr/>
          </p:nvSpPr>
          <p:spPr bwMode="auto">
            <a:xfrm>
              <a:off x="3476218" y="6524585"/>
              <a:ext cx="27516" cy="21254"/>
            </a:xfrm>
            <a:custGeom>
              <a:avLst/>
              <a:gdLst>
                <a:gd name="T0" fmla="*/ 0 w 34"/>
                <a:gd name="T1" fmla="*/ 21 h 21"/>
                <a:gd name="T2" fmla="*/ 9 w 34"/>
                <a:gd name="T3" fmla="*/ 0 h 21"/>
                <a:gd name="T4" fmla="*/ 34 w 34"/>
                <a:gd name="T5" fmla="*/ 11 h 21"/>
                <a:gd name="T6" fmla="*/ 0 w 34"/>
                <a:gd name="T7" fmla="*/ 21 h 21"/>
              </a:gdLst>
              <a:ahLst/>
              <a:cxnLst>
                <a:cxn ang="0">
                  <a:pos x="T0" y="T1"/>
                </a:cxn>
                <a:cxn ang="0">
                  <a:pos x="T2" y="T3"/>
                </a:cxn>
                <a:cxn ang="0">
                  <a:pos x="T4" y="T5"/>
                </a:cxn>
                <a:cxn ang="0">
                  <a:pos x="T6" y="T7"/>
                </a:cxn>
              </a:cxnLst>
              <a:rect l="0" t="0" r="r" b="b"/>
              <a:pathLst>
                <a:path w="34" h="21">
                  <a:moveTo>
                    <a:pt x="0" y="21"/>
                  </a:moveTo>
                  <a:lnTo>
                    <a:pt x="9" y="0"/>
                  </a:lnTo>
                  <a:lnTo>
                    <a:pt x="34" y="11"/>
                  </a:lnTo>
                  <a:lnTo>
                    <a:pt x="0" y="21"/>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02" name="Freeform 1051">
              <a:extLst>
                <a:ext uri="{FF2B5EF4-FFF2-40B4-BE49-F238E27FC236}">
                  <a16:creationId xmlns:a16="http://schemas.microsoft.com/office/drawing/2014/main" id="{41F22C51-9AE7-490B-A4B1-84ED56E5C9AB}"/>
                </a:ext>
              </a:extLst>
            </p:cNvPr>
            <p:cNvSpPr>
              <a:spLocks/>
            </p:cNvSpPr>
            <p:nvPr/>
          </p:nvSpPr>
          <p:spPr bwMode="auto">
            <a:xfrm>
              <a:off x="3523156" y="6408190"/>
              <a:ext cx="84167" cy="79959"/>
            </a:xfrm>
            <a:custGeom>
              <a:avLst/>
              <a:gdLst>
                <a:gd name="T0" fmla="*/ 0 w 104"/>
                <a:gd name="T1" fmla="*/ 38 h 79"/>
                <a:gd name="T2" fmla="*/ 8 w 104"/>
                <a:gd name="T3" fmla="*/ 55 h 79"/>
                <a:gd name="T4" fmla="*/ 19 w 104"/>
                <a:gd name="T5" fmla="*/ 51 h 79"/>
                <a:gd name="T6" fmla="*/ 32 w 104"/>
                <a:gd name="T7" fmla="*/ 62 h 79"/>
                <a:gd name="T8" fmla="*/ 42 w 104"/>
                <a:gd name="T9" fmla="*/ 55 h 79"/>
                <a:gd name="T10" fmla="*/ 38 w 104"/>
                <a:gd name="T11" fmla="*/ 75 h 79"/>
                <a:gd name="T12" fmla="*/ 104 w 104"/>
                <a:gd name="T13" fmla="*/ 79 h 79"/>
                <a:gd name="T14" fmla="*/ 78 w 104"/>
                <a:gd name="T15" fmla="*/ 64 h 79"/>
                <a:gd name="T16" fmla="*/ 66 w 104"/>
                <a:gd name="T17" fmla="*/ 40 h 79"/>
                <a:gd name="T18" fmla="*/ 68 w 104"/>
                <a:gd name="T19" fmla="*/ 15 h 79"/>
                <a:gd name="T20" fmla="*/ 83 w 104"/>
                <a:gd name="T21" fmla="*/ 0 h 79"/>
                <a:gd name="T22" fmla="*/ 27 w 104"/>
                <a:gd name="T23" fmla="*/ 6 h 79"/>
                <a:gd name="T24" fmla="*/ 12 w 104"/>
                <a:gd name="T25" fmla="*/ 38 h 79"/>
                <a:gd name="T26" fmla="*/ 0 w 104"/>
                <a:gd name="T27"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4" h="79">
                  <a:moveTo>
                    <a:pt x="0" y="38"/>
                  </a:moveTo>
                  <a:lnTo>
                    <a:pt x="8" y="55"/>
                  </a:lnTo>
                  <a:lnTo>
                    <a:pt x="19" y="51"/>
                  </a:lnTo>
                  <a:lnTo>
                    <a:pt x="32" y="62"/>
                  </a:lnTo>
                  <a:lnTo>
                    <a:pt x="42" y="55"/>
                  </a:lnTo>
                  <a:lnTo>
                    <a:pt x="38" y="75"/>
                  </a:lnTo>
                  <a:lnTo>
                    <a:pt x="104" y="79"/>
                  </a:lnTo>
                  <a:lnTo>
                    <a:pt x="78" y="64"/>
                  </a:lnTo>
                  <a:lnTo>
                    <a:pt x="66" y="40"/>
                  </a:lnTo>
                  <a:lnTo>
                    <a:pt x="68" y="15"/>
                  </a:lnTo>
                  <a:lnTo>
                    <a:pt x="83" y="0"/>
                  </a:lnTo>
                  <a:lnTo>
                    <a:pt x="27" y="6"/>
                  </a:lnTo>
                  <a:lnTo>
                    <a:pt x="12" y="38"/>
                  </a:lnTo>
                  <a:lnTo>
                    <a:pt x="0" y="38"/>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03" name="Freeform 1052">
              <a:extLst>
                <a:ext uri="{FF2B5EF4-FFF2-40B4-BE49-F238E27FC236}">
                  <a16:creationId xmlns:a16="http://schemas.microsoft.com/office/drawing/2014/main" id="{9F747AAC-97FD-43A6-ABF9-197E6D7F0D35}"/>
                </a:ext>
              </a:extLst>
            </p:cNvPr>
            <p:cNvSpPr>
              <a:spLocks/>
            </p:cNvSpPr>
            <p:nvPr/>
          </p:nvSpPr>
          <p:spPr bwMode="auto">
            <a:xfrm>
              <a:off x="3523156" y="6408190"/>
              <a:ext cx="84167" cy="79959"/>
            </a:xfrm>
            <a:custGeom>
              <a:avLst/>
              <a:gdLst>
                <a:gd name="T0" fmla="*/ 0 w 104"/>
                <a:gd name="T1" fmla="*/ 38 h 79"/>
                <a:gd name="T2" fmla="*/ 8 w 104"/>
                <a:gd name="T3" fmla="*/ 55 h 79"/>
                <a:gd name="T4" fmla="*/ 19 w 104"/>
                <a:gd name="T5" fmla="*/ 51 h 79"/>
                <a:gd name="T6" fmla="*/ 32 w 104"/>
                <a:gd name="T7" fmla="*/ 62 h 79"/>
                <a:gd name="T8" fmla="*/ 42 w 104"/>
                <a:gd name="T9" fmla="*/ 55 h 79"/>
                <a:gd name="T10" fmla="*/ 38 w 104"/>
                <a:gd name="T11" fmla="*/ 75 h 79"/>
                <a:gd name="T12" fmla="*/ 104 w 104"/>
                <a:gd name="T13" fmla="*/ 79 h 79"/>
                <a:gd name="T14" fmla="*/ 78 w 104"/>
                <a:gd name="T15" fmla="*/ 64 h 79"/>
                <a:gd name="T16" fmla="*/ 66 w 104"/>
                <a:gd name="T17" fmla="*/ 40 h 79"/>
                <a:gd name="T18" fmla="*/ 68 w 104"/>
                <a:gd name="T19" fmla="*/ 15 h 79"/>
                <a:gd name="T20" fmla="*/ 83 w 104"/>
                <a:gd name="T21" fmla="*/ 0 h 79"/>
                <a:gd name="T22" fmla="*/ 27 w 104"/>
                <a:gd name="T23" fmla="*/ 6 h 79"/>
                <a:gd name="T24" fmla="*/ 12 w 104"/>
                <a:gd name="T25" fmla="*/ 38 h 79"/>
                <a:gd name="T26" fmla="*/ 0 w 104"/>
                <a:gd name="T27"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4" h="79">
                  <a:moveTo>
                    <a:pt x="0" y="38"/>
                  </a:moveTo>
                  <a:lnTo>
                    <a:pt x="8" y="55"/>
                  </a:lnTo>
                  <a:lnTo>
                    <a:pt x="19" y="51"/>
                  </a:lnTo>
                  <a:lnTo>
                    <a:pt x="32" y="62"/>
                  </a:lnTo>
                  <a:lnTo>
                    <a:pt x="42" y="55"/>
                  </a:lnTo>
                  <a:lnTo>
                    <a:pt x="38" y="75"/>
                  </a:lnTo>
                  <a:lnTo>
                    <a:pt x="104" y="79"/>
                  </a:lnTo>
                  <a:lnTo>
                    <a:pt x="78" y="64"/>
                  </a:lnTo>
                  <a:lnTo>
                    <a:pt x="66" y="40"/>
                  </a:lnTo>
                  <a:lnTo>
                    <a:pt x="68" y="15"/>
                  </a:lnTo>
                  <a:lnTo>
                    <a:pt x="83" y="0"/>
                  </a:lnTo>
                  <a:lnTo>
                    <a:pt x="27" y="6"/>
                  </a:lnTo>
                  <a:lnTo>
                    <a:pt x="12" y="38"/>
                  </a:lnTo>
                  <a:lnTo>
                    <a:pt x="0" y="38"/>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04" name="Freeform 1053">
              <a:extLst>
                <a:ext uri="{FF2B5EF4-FFF2-40B4-BE49-F238E27FC236}">
                  <a16:creationId xmlns:a16="http://schemas.microsoft.com/office/drawing/2014/main" id="{284256BD-73BF-4BBD-8697-FF079319AF38}"/>
                </a:ext>
              </a:extLst>
            </p:cNvPr>
            <p:cNvSpPr>
              <a:spLocks/>
            </p:cNvSpPr>
            <p:nvPr/>
          </p:nvSpPr>
          <p:spPr bwMode="auto">
            <a:xfrm>
              <a:off x="3552291" y="6278636"/>
              <a:ext cx="212036" cy="129553"/>
            </a:xfrm>
            <a:custGeom>
              <a:avLst/>
              <a:gdLst>
                <a:gd name="T0" fmla="*/ 0 w 262"/>
                <a:gd name="T1" fmla="*/ 109 h 128"/>
                <a:gd name="T2" fmla="*/ 23 w 262"/>
                <a:gd name="T3" fmla="*/ 113 h 128"/>
                <a:gd name="T4" fmla="*/ 8 w 262"/>
                <a:gd name="T5" fmla="*/ 123 h 128"/>
                <a:gd name="T6" fmla="*/ 51 w 262"/>
                <a:gd name="T7" fmla="*/ 128 h 128"/>
                <a:gd name="T8" fmla="*/ 53 w 262"/>
                <a:gd name="T9" fmla="*/ 113 h 128"/>
                <a:gd name="T10" fmla="*/ 64 w 262"/>
                <a:gd name="T11" fmla="*/ 115 h 128"/>
                <a:gd name="T12" fmla="*/ 51 w 262"/>
                <a:gd name="T13" fmla="*/ 106 h 128"/>
                <a:gd name="T14" fmla="*/ 70 w 262"/>
                <a:gd name="T15" fmla="*/ 111 h 128"/>
                <a:gd name="T16" fmla="*/ 66 w 262"/>
                <a:gd name="T17" fmla="*/ 94 h 128"/>
                <a:gd name="T18" fmla="*/ 74 w 262"/>
                <a:gd name="T19" fmla="*/ 104 h 128"/>
                <a:gd name="T20" fmla="*/ 87 w 262"/>
                <a:gd name="T21" fmla="*/ 94 h 128"/>
                <a:gd name="T22" fmla="*/ 79 w 262"/>
                <a:gd name="T23" fmla="*/ 83 h 128"/>
                <a:gd name="T24" fmla="*/ 106 w 262"/>
                <a:gd name="T25" fmla="*/ 85 h 128"/>
                <a:gd name="T26" fmla="*/ 98 w 262"/>
                <a:gd name="T27" fmla="*/ 79 h 128"/>
                <a:gd name="T28" fmla="*/ 111 w 262"/>
                <a:gd name="T29" fmla="*/ 81 h 128"/>
                <a:gd name="T30" fmla="*/ 117 w 262"/>
                <a:gd name="T31" fmla="*/ 68 h 128"/>
                <a:gd name="T32" fmla="*/ 247 w 262"/>
                <a:gd name="T33" fmla="*/ 27 h 128"/>
                <a:gd name="T34" fmla="*/ 262 w 262"/>
                <a:gd name="T35" fmla="*/ 12 h 128"/>
                <a:gd name="T36" fmla="*/ 236 w 262"/>
                <a:gd name="T37" fmla="*/ 0 h 128"/>
                <a:gd name="T38" fmla="*/ 181 w 262"/>
                <a:gd name="T39" fmla="*/ 25 h 128"/>
                <a:gd name="T40" fmla="*/ 123 w 262"/>
                <a:gd name="T41" fmla="*/ 25 h 128"/>
                <a:gd name="T42" fmla="*/ 64 w 262"/>
                <a:gd name="T43" fmla="*/ 59 h 128"/>
                <a:gd name="T44" fmla="*/ 32 w 262"/>
                <a:gd name="T45" fmla="*/ 64 h 128"/>
                <a:gd name="T46" fmla="*/ 32 w 262"/>
                <a:gd name="T47" fmla="*/ 79 h 128"/>
                <a:gd name="T48" fmla="*/ 51 w 262"/>
                <a:gd name="T49" fmla="*/ 81 h 128"/>
                <a:gd name="T50" fmla="*/ 30 w 262"/>
                <a:gd name="T51" fmla="*/ 81 h 128"/>
                <a:gd name="T52" fmla="*/ 40 w 262"/>
                <a:gd name="T53" fmla="*/ 87 h 128"/>
                <a:gd name="T54" fmla="*/ 23 w 262"/>
                <a:gd name="T55" fmla="*/ 94 h 128"/>
                <a:gd name="T56" fmla="*/ 42 w 262"/>
                <a:gd name="T57" fmla="*/ 102 h 128"/>
                <a:gd name="T58" fmla="*/ 0 w 262"/>
                <a:gd name="T59" fmla="*/ 10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2" h="128">
                  <a:moveTo>
                    <a:pt x="0" y="109"/>
                  </a:moveTo>
                  <a:lnTo>
                    <a:pt x="23" y="113"/>
                  </a:lnTo>
                  <a:lnTo>
                    <a:pt x="8" y="123"/>
                  </a:lnTo>
                  <a:lnTo>
                    <a:pt x="51" y="128"/>
                  </a:lnTo>
                  <a:lnTo>
                    <a:pt x="53" y="113"/>
                  </a:lnTo>
                  <a:lnTo>
                    <a:pt x="64" y="115"/>
                  </a:lnTo>
                  <a:lnTo>
                    <a:pt x="51" y="106"/>
                  </a:lnTo>
                  <a:lnTo>
                    <a:pt x="70" y="111"/>
                  </a:lnTo>
                  <a:lnTo>
                    <a:pt x="66" y="94"/>
                  </a:lnTo>
                  <a:lnTo>
                    <a:pt x="74" y="104"/>
                  </a:lnTo>
                  <a:lnTo>
                    <a:pt x="87" y="94"/>
                  </a:lnTo>
                  <a:lnTo>
                    <a:pt x="79" y="83"/>
                  </a:lnTo>
                  <a:lnTo>
                    <a:pt x="106" y="85"/>
                  </a:lnTo>
                  <a:lnTo>
                    <a:pt x="98" y="79"/>
                  </a:lnTo>
                  <a:lnTo>
                    <a:pt x="111" y="81"/>
                  </a:lnTo>
                  <a:lnTo>
                    <a:pt x="117" y="68"/>
                  </a:lnTo>
                  <a:lnTo>
                    <a:pt x="247" y="27"/>
                  </a:lnTo>
                  <a:lnTo>
                    <a:pt x="262" y="12"/>
                  </a:lnTo>
                  <a:lnTo>
                    <a:pt x="236" y="0"/>
                  </a:lnTo>
                  <a:lnTo>
                    <a:pt x="181" y="25"/>
                  </a:lnTo>
                  <a:lnTo>
                    <a:pt x="123" y="25"/>
                  </a:lnTo>
                  <a:lnTo>
                    <a:pt x="64" y="59"/>
                  </a:lnTo>
                  <a:lnTo>
                    <a:pt x="32" y="64"/>
                  </a:lnTo>
                  <a:lnTo>
                    <a:pt x="32" y="79"/>
                  </a:lnTo>
                  <a:lnTo>
                    <a:pt x="51" y="81"/>
                  </a:lnTo>
                  <a:lnTo>
                    <a:pt x="30" y="81"/>
                  </a:lnTo>
                  <a:lnTo>
                    <a:pt x="40" y="87"/>
                  </a:lnTo>
                  <a:lnTo>
                    <a:pt x="23" y="94"/>
                  </a:lnTo>
                  <a:lnTo>
                    <a:pt x="42" y="102"/>
                  </a:lnTo>
                  <a:lnTo>
                    <a:pt x="0" y="109"/>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05" name="Freeform 1054">
              <a:extLst>
                <a:ext uri="{FF2B5EF4-FFF2-40B4-BE49-F238E27FC236}">
                  <a16:creationId xmlns:a16="http://schemas.microsoft.com/office/drawing/2014/main" id="{68C1A638-874C-4463-8B3B-6C9955555E09}"/>
                </a:ext>
              </a:extLst>
            </p:cNvPr>
            <p:cNvSpPr>
              <a:spLocks/>
            </p:cNvSpPr>
            <p:nvPr/>
          </p:nvSpPr>
          <p:spPr bwMode="auto">
            <a:xfrm>
              <a:off x="3552291" y="6278636"/>
              <a:ext cx="212036" cy="129553"/>
            </a:xfrm>
            <a:custGeom>
              <a:avLst/>
              <a:gdLst>
                <a:gd name="T0" fmla="*/ 0 w 262"/>
                <a:gd name="T1" fmla="*/ 109 h 128"/>
                <a:gd name="T2" fmla="*/ 23 w 262"/>
                <a:gd name="T3" fmla="*/ 113 h 128"/>
                <a:gd name="T4" fmla="*/ 8 w 262"/>
                <a:gd name="T5" fmla="*/ 123 h 128"/>
                <a:gd name="T6" fmla="*/ 51 w 262"/>
                <a:gd name="T7" fmla="*/ 128 h 128"/>
                <a:gd name="T8" fmla="*/ 53 w 262"/>
                <a:gd name="T9" fmla="*/ 113 h 128"/>
                <a:gd name="T10" fmla="*/ 64 w 262"/>
                <a:gd name="T11" fmla="*/ 115 h 128"/>
                <a:gd name="T12" fmla="*/ 51 w 262"/>
                <a:gd name="T13" fmla="*/ 106 h 128"/>
                <a:gd name="T14" fmla="*/ 70 w 262"/>
                <a:gd name="T15" fmla="*/ 111 h 128"/>
                <a:gd name="T16" fmla="*/ 66 w 262"/>
                <a:gd name="T17" fmla="*/ 94 h 128"/>
                <a:gd name="T18" fmla="*/ 74 w 262"/>
                <a:gd name="T19" fmla="*/ 104 h 128"/>
                <a:gd name="T20" fmla="*/ 87 w 262"/>
                <a:gd name="T21" fmla="*/ 94 h 128"/>
                <a:gd name="T22" fmla="*/ 79 w 262"/>
                <a:gd name="T23" fmla="*/ 83 h 128"/>
                <a:gd name="T24" fmla="*/ 106 w 262"/>
                <a:gd name="T25" fmla="*/ 85 h 128"/>
                <a:gd name="T26" fmla="*/ 98 w 262"/>
                <a:gd name="T27" fmla="*/ 79 h 128"/>
                <a:gd name="T28" fmla="*/ 111 w 262"/>
                <a:gd name="T29" fmla="*/ 81 h 128"/>
                <a:gd name="T30" fmla="*/ 117 w 262"/>
                <a:gd name="T31" fmla="*/ 68 h 128"/>
                <a:gd name="T32" fmla="*/ 247 w 262"/>
                <a:gd name="T33" fmla="*/ 27 h 128"/>
                <a:gd name="T34" fmla="*/ 262 w 262"/>
                <a:gd name="T35" fmla="*/ 12 h 128"/>
                <a:gd name="T36" fmla="*/ 236 w 262"/>
                <a:gd name="T37" fmla="*/ 0 h 128"/>
                <a:gd name="T38" fmla="*/ 181 w 262"/>
                <a:gd name="T39" fmla="*/ 25 h 128"/>
                <a:gd name="T40" fmla="*/ 123 w 262"/>
                <a:gd name="T41" fmla="*/ 25 h 128"/>
                <a:gd name="T42" fmla="*/ 64 w 262"/>
                <a:gd name="T43" fmla="*/ 59 h 128"/>
                <a:gd name="T44" fmla="*/ 32 w 262"/>
                <a:gd name="T45" fmla="*/ 64 h 128"/>
                <a:gd name="T46" fmla="*/ 32 w 262"/>
                <a:gd name="T47" fmla="*/ 79 h 128"/>
                <a:gd name="T48" fmla="*/ 51 w 262"/>
                <a:gd name="T49" fmla="*/ 81 h 128"/>
                <a:gd name="T50" fmla="*/ 30 w 262"/>
                <a:gd name="T51" fmla="*/ 81 h 128"/>
                <a:gd name="T52" fmla="*/ 40 w 262"/>
                <a:gd name="T53" fmla="*/ 87 h 128"/>
                <a:gd name="T54" fmla="*/ 23 w 262"/>
                <a:gd name="T55" fmla="*/ 94 h 128"/>
                <a:gd name="T56" fmla="*/ 42 w 262"/>
                <a:gd name="T57" fmla="*/ 102 h 128"/>
                <a:gd name="T58" fmla="*/ 0 w 262"/>
                <a:gd name="T59" fmla="*/ 10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2" h="128">
                  <a:moveTo>
                    <a:pt x="0" y="109"/>
                  </a:moveTo>
                  <a:lnTo>
                    <a:pt x="23" y="113"/>
                  </a:lnTo>
                  <a:lnTo>
                    <a:pt x="8" y="123"/>
                  </a:lnTo>
                  <a:lnTo>
                    <a:pt x="51" y="128"/>
                  </a:lnTo>
                  <a:lnTo>
                    <a:pt x="53" y="113"/>
                  </a:lnTo>
                  <a:lnTo>
                    <a:pt x="64" y="115"/>
                  </a:lnTo>
                  <a:lnTo>
                    <a:pt x="51" y="106"/>
                  </a:lnTo>
                  <a:lnTo>
                    <a:pt x="70" y="111"/>
                  </a:lnTo>
                  <a:lnTo>
                    <a:pt x="66" y="94"/>
                  </a:lnTo>
                  <a:lnTo>
                    <a:pt x="74" y="104"/>
                  </a:lnTo>
                  <a:lnTo>
                    <a:pt x="87" y="94"/>
                  </a:lnTo>
                  <a:lnTo>
                    <a:pt x="79" y="83"/>
                  </a:lnTo>
                  <a:lnTo>
                    <a:pt x="106" y="85"/>
                  </a:lnTo>
                  <a:lnTo>
                    <a:pt x="98" y="79"/>
                  </a:lnTo>
                  <a:lnTo>
                    <a:pt x="111" y="81"/>
                  </a:lnTo>
                  <a:lnTo>
                    <a:pt x="117" y="68"/>
                  </a:lnTo>
                  <a:lnTo>
                    <a:pt x="247" y="27"/>
                  </a:lnTo>
                  <a:lnTo>
                    <a:pt x="262" y="12"/>
                  </a:lnTo>
                  <a:lnTo>
                    <a:pt x="236" y="0"/>
                  </a:lnTo>
                  <a:lnTo>
                    <a:pt x="181" y="25"/>
                  </a:lnTo>
                  <a:lnTo>
                    <a:pt x="123" y="25"/>
                  </a:lnTo>
                  <a:lnTo>
                    <a:pt x="64" y="59"/>
                  </a:lnTo>
                  <a:lnTo>
                    <a:pt x="32" y="64"/>
                  </a:lnTo>
                  <a:lnTo>
                    <a:pt x="32" y="79"/>
                  </a:lnTo>
                  <a:lnTo>
                    <a:pt x="51" y="81"/>
                  </a:lnTo>
                  <a:lnTo>
                    <a:pt x="30" y="81"/>
                  </a:lnTo>
                  <a:lnTo>
                    <a:pt x="40" y="87"/>
                  </a:lnTo>
                  <a:lnTo>
                    <a:pt x="23" y="94"/>
                  </a:lnTo>
                  <a:lnTo>
                    <a:pt x="42" y="102"/>
                  </a:lnTo>
                  <a:lnTo>
                    <a:pt x="0" y="109"/>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06" name="Freeform 1055">
              <a:extLst>
                <a:ext uri="{FF2B5EF4-FFF2-40B4-BE49-F238E27FC236}">
                  <a16:creationId xmlns:a16="http://schemas.microsoft.com/office/drawing/2014/main" id="{33B73C78-1194-4B54-B0EC-A23494C147B2}"/>
                </a:ext>
              </a:extLst>
            </p:cNvPr>
            <p:cNvSpPr>
              <a:spLocks/>
            </p:cNvSpPr>
            <p:nvPr/>
          </p:nvSpPr>
          <p:spPr bwMode="auto">
            <a:xfrm>
              <a:off x="3674495" y="6109610"/>
              <a:ext cx="39656" cy="26315"/>
            </a:xfrm>
            <a:custGeom>
              <a:avLst/>
              <a:gdLst>
                <a:gd name="T0" fmla="*/ 0 w 49"/>
                <a:gd name="T1" fmla="*/ 17 h 26"/>
                <a:gd name="T2" fmla="*/ 15 w 49"/>
                <a:gd name="T3" fmla="*/ 26 h 26"/>
                <a:gd name="T4" fmla="*/ 49 w 49"/>
                <a:gd name="T5" fmla="*/ 15 h 26"/>
                <a:gd name="T6" fmla="*/ 30 w 49"/>
                <a:gd name="T7" fmla="*/ 0 h 26"/>
                <a:gd name="T8" fmla="*/ 0 w 49"/>
                <a:gd name="T9" fmla="*/ 17 h 26"/>
              </a:gdLst>
              <a:ahLst/>
              <a:cxnLst>
                <a:cxn ang="0">
                  <a:pos x="T0" y="T1"/>
                </a:cxn>
                <a:cxn ang="0">
                  <a:pos x="T2" y="T3"/>
                </a:cxn>
                <a:cxn ang="0">
                  <a:pos x="T4" y="T5"/>
                </a:cxn>
                <a:cxn ang="0">
                  <a:pos x="T6" y="T7"/>
                </a:cxn>
                <a:cxn ang="0">
                  <a:pos x="T8" y="T9"/>
                </a:cxn>
              </a:cxnLst>
              <a:rect l="0" t="0" r="r" b="b"/>
              <a:pathLst>
                <a:path w="49" h="26">
                  <a:moveTo>
                    <a:pt x="0" y="17"/>
                  </a:moveTo>
                  <a:lnTo>
                    <a:pt x="15" y="26"/>
                  </a:lnTo>
                  <a:lnTo>
                    <a:pt x="49" y="15"/>
                  </a:lnTo>
                  <a:lnTo>
                    <a:pt x="30" y="0"/>
                  </a:lnTo>
                  <a:lnTo>
                    <a:pt x="0" y="1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07" name="Freeform 1056">
              <a:extLst>
                <a:ext uri="{FF2B5EF4-FFF2-40B4-BE49-F238E27FC236}">
                  <a16:creationId xmlns:a16="http://schemas.microsoft.com/office/drawing/2014/main" id="{23749485-B119-4F80-91D8-11309C0E56E0}"/>
                </a:ext>
              </a:extLst>
            </p:cNvPr>
            <p:cNvSpPr>
              <a:spLocks/>
            </p:cNvSpPr>
            <p:nvPr/>
          </p:nvSpPr>
          <p:spPr bwMode="auto">
            <a:xfrm>
              <a:off x="3674495" y="6109610"/>
              <a:ext cx="39656" cy="26315"/>
            </a:xfrm>
            <a:custGeom>
              <a:avLst/>
              <a:gdLst>
                <a:gd name="T0" fmla="*/ 0 w 49"/>
                <a:gd name="T1" fmla="*/ 17 h 26"/>
                <a:gd name="T2" fmla="*/ 15 w 49"/>
                <a:gd name="T3" fmla="*/ 26 h 26"/>
                <a:gd name="T4" fmla="*/ 49 w 49"/>
                <a:gd name="T5" fmla="*/ 15 h 26"/>
                <a:gd name="T6" fmla="*/ 30 w 49"/>
                <a:gd name="T7" fmla="*/ 0 h 26"/>
                <a:gd name="T8" fmla="*/ 0 w 49"/>
                <a:gd name="T9" fmla="*/ 17 h 26"/>
              </a:gdLst>
              <a:ahLst/>
              <a:cxnLst>
                <a:cxn ang="0">
                  <a:pos x="T0" y="T1"/>
                </a:cxn>
                <a:cxn ang="0">
                  <a:pos x="T2" y="T3"/>
                </a:cxn>
                <a:cxn ang="0">
                  <a:pos x="T4" y="T5"/>
                </a:cxn>
                <a:cxn ang="0">
                  <a:pos x="T6" y="T7"/>
                </a:cxn>
                <a:cxn ang="0">
                  <a:pos x="T8" y="T9"/>
                </a:cxn>
              </a:cxnLst>
              <a:rect l="0" t="0" r="r" b="b"/>
              <a:pathLst>
                <a:path w="49" h="26">
                  <a:moveTo>
                    <a:pt x="0" y="17"/>
                  </a:moveTo>
                  <a:lnTo>
                    <a:pt x="15" y="26"/>
                  </a:lnTo>
                  <a:lnTo>
                    <a:pt x="49" y="15"/>
                  </a:lnTo>
                  <a:lnTo>
                    <a:pt x="30" y="0"/>
                  </a:lnTo>
                  <a:lnTo>
                    <a:pt x="0" y="17"/>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08" name="Freeform 1057">
              <a:extLst>
                <a:ext uri="{FF2B5EF4-FFF2-40B4-BE49-F238E27FC236}">
                  <a16:creationId xmlns:a16="http://schemas.microsoft.com/office/drawing/2014/main" id="{AAED4FE1-22A0-4D7F-83A4-17969BECD5E4}"/>
                </a:ext>
              </a:extLst>
            </p:cNvPr>
            <p:cNvSpPr>
              <a:spLocks/>
            </p:cNvSpPr>
            <p:nvPr/>
          </p:nvSpPr>
          <p:spPr bwMode="auto">
            <a:xfrm>
              <a:off x="4067813" y="6161230"/>
              <a:ext cx="35609" cy="17207"/>
            </a:xfrm>
            <a:custGeom>
              <a:avLst/>
              <a:gdLst>
                <a:gd name="T0" fmla="*/ 0 w 44"/>
                <a:gd name="T1" fmla="*/ 0 h 17"/>
                <a:gd name="T2" fmla="*/ 21 w 44"/>
                <a:gd name="T3" fmla="*/ 13 h 17"/>
                <a:gd name="T4" fmla="*/ 13 w 44"/>
                <a:gd name="T5" fmla="*/ 17 h 17"/>
                <a:gd name="T6" fmla="*/ 32 w 44"/>
                <a:gd name="T7" fmla="*/ 17 h 17"/>
                <a:gd name="T8" fmla="*/ 44 w 44"/>
                <a:gd name="T9" fmla="*/ 9 h 17"/>
                <a:gd name="T10" fmla="*/ 0 w 44"/>
                <a:gd name="T11" fmla="*/ 0 h 17"/>
              </a:gdLst>
              <a:ahLst/>
              <a:cxnLst>
                <a:cxn ang="0">
                  <a:pos x="T0" y="T1"/>
                </a:cxn>
                <a:cxn ang="0">
                  <a:pos x="T2" y="T3"/>
                </a:cxn>
                <a:cxn ang="0">
                  <a:pos x="T4" y="T5"/>
                </a:cxn>
                <a:cxn ang="0">
                  <a:pos x="T6" y="T7"/>
                </a:cxn>
                <a:cxn ang="0">
                  <a:pos x="T8" y="T9"/>
                </a:cxn>
                <a:cxn ang="0">
                  <a:pos x="T10" y="T11"/>
                </a:cxn>
              </a:cxnLst>
              <a:rect l="0" t="0" r="r" b="b"/>
              <a:pathLst>
                <a:path w="44" h="17">
                  <a:moveTo>
                    <a:pt x="0" y="0"/>
                  </a:moveTo>
                  <a:lnTo>
                    <a:pt x="21" y="13"/>
                  </a:lnTo>
                  <a:lnTo>
                    <a:pt x="13" y="17"/>
                  </a:lnTo>
                  <a:lnTo>
                    <a:pt x="32" y="17"/>
                  </a:lnTo>
                  <a:lnTo>
                    <a:pt x="44" y="9"/>
                  </a:lnTo>
                  <a:lnTo>
                    <a:pt x="0" y="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09" name="Freeform 1058">
              <a:extLst>
                <a:ext uri="{FF2B5EF4-FFF2-40B4-BE49-F238E27FC236}">
                  <a16:creationId xmlns:a16="http://schemas.microsoft.com/office/drawing/2014/main" id="{F7F5BDF2-EFCF-411E-B6CE-E3FCDA353D8E}"/>
                </a:ext>
              </a:extLst>
            </p:cNvPr>
            <p:cNvSpPr>
              <a:spLocks/>
            </p:cNvSpPr>
            <p:nvPr/>
          </p:nvSpPr>
          <p:spPr bwMode="auto">
            <a:xfrm>
              <a:off x="4067813" y="6161230"/>
              <a:ext cx="35609" cy="17207"/>
            </a:xfrm>
            <a:custGeom>
              <a:avLst/>
              <a:gdLst>
                <a:gd name="T0" fmla="*/ 0 w 44"/>
                <a:gd name="T1" fmla="*/ 0 h 17"/>
                <a:gd name="T2" fmla="*/ 21 w 44"/>
                <a:gd name="T3" fmla="*/ 13 h 17"/>
                <a:gd name="T4" fmla="*/ 13 w 44"/>
                <a:gd name="T5" fmla="*/ 17 h 17"/>
                <a:gd name="T6" fmla="*/ 32 w 44"/>
                <a:gd name="T7" fmla="*/ 17 h 17"/>
                <a:gd name="T8" fmla="*/ 44 w 44"/>
                <a:gd name="T9" fmla="*/ 9 h 17"/>
                <a:gd name="T10" fmla="*/ 0 w 44"/>
                <a:gd name="T11" fmla="*/ 0 h 17"/>
              </a:gdLst>
              <a:ahLst/>
              <a:cxnLst>
                <a:cxn ang="0">
                  <a:pos x="T0" y="T1"/>
                </a:cxn>
                <a:cxn ang="0">
                  <a:pos x="T2" y="T3"/>
                </a:cxn>
                <a:cxn ang="0">
                  <a:pos x="T4" y="T5"/>
                </a:cxn>
                <a:cxn ang="0">
                  <a:pos x="T6" y="T7"/>
                </a:cxn>
                <a:cxn ang="0">
                  <a:pos x="T8" y="T9"/>
                </a:cxn>
                <a:cxn ang="0">
                  <a:pos x="T10" y="T11"/>
                </a:cxn>
              </a:cxnLst>
              <a:rect l="0" t="0" r="r" b="b"/>
              <a:pathLst>
                <a:path w="44" h="17">
                  <a:moveTo>
                    <a:pt x="0" y="0"/>
                  </a:moveTo>
                  <a:lnTo>
                    <a:pt x="21" y="13"/>
                  </a:lnTo>
                  <a:lnTo>
                    <a:pt x="13" y="17"/>
                  </a:lnTo>
                  <a:lnTo>
                    <a:pt x="32" y="17"/>
                  </a:lnTo>
                  <a:lnTo>
                    <a:pt x="44" y="9"/>
                  </a:lnTo>
                  <a:lnTo>
                    <a:pt x="0" y="0"/>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10" name="Freeform 1059">
              <a:extLst>
                <a:ext uri="{FF2B5EF4-FFF2-40B4-BE49-F238E27FC236}">
                  <a16:creationId xmlns:a16="http://schemas.microsoft.com/office/drawing/2014/main" id="{494084D9-DB20-4A59-A2CC-603FFDE0B4E7}"/>
                </a:ext>
              </a:extLst>
            </p:cNvPr>
            <p:cNvSpPr>
              <a:spLocks/>
            </p:cNvSpPr>
            <p:nvPr/>
          </p:nvSpPr>
          <p:spPr bwMode="auto">
            <a:xfrm>
              <a:off x="4072668" y="6113659"/>
              <a:ext cx="88213" cy="49594"/>
            </a:xfrm>
            <a:custGeom>
              <a:avLst/>
              <a:gdLst>
                <a:gd name="T0" fmla="*/ 0 w 109"/>
                <a:gd name="T1" fmla="*/ 41 h 49"/>
                <a:gd name="T2" fmla="*/ 30 w 109"/>
                <a:gd name="T3" fmla="*/ 13 h 49"/>
                <a:gd name="T4" fmla="*/ 70 w 109"/>
                <a:gd name="T5" fmla="*/ 0 h 49"/>
                <a:gd name="T6" fmla="*/ 109 w 109"/>
                <a:gd name="T7" fmla="*/ 24 h 49"/>
                <a:gd name="T8" fmla="*/ 96 w 109"/>
                <a:gd name="T9" fmla="*/ 28 h 49"/>
                <a:gd name="T10" fmla="*/ 100 w 109"/>
                <a:gd name="T11" fmla="*/ 39 h 49"/>
                <a:gd name="T12" fmla="*/ 45 w 109"/>
                <a:gd name="T13" fmla="*/ 49 h 49"/>
                <a:gd name="T14" fmla="*/ 0 w 109"/>
                <a:gd name="T15" fmla="*/ 4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9">
                  <a:moveTo>
                    <a:pt x="0" y="41"/>
                  </a:moveTo>
                  <a:lnTo>
                    <a:pt x="30" y="13"/>
                  </a:lnTo>
                  <a:lnTo>
                    <a:pt x="70" y="0"/>
                  </a:lnTo>
                  <a:lnTo>
                    <a:pt x="109" y="24"/>
                  </a:lnTo>
                  <a:lnTo>
                    <a:pt x="96" y="28"/>
                  </a:lnTo>
                  <a:lnTo>
                    <a:pt x="100" y="39"/>
                  </a:lnTo>
                  <a:lnTo>
                    <a:pt x="45" y="49"/>
                  </a:lnTo>
                  <a:lnTo>
                    <a:pt x="0" y="41"/>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11" name="Freeform 1060">
              <a:extLst>
                <a:ext uri="{FF2B5EF4-FFF2-40B4-BE49-F238E27FC236}">
                  <a16:creationId xmlns:a16="http://schemas.microsoft.com/office/drawing/2014/main" id="{32F067D8-C5F6-4369-A8E6-7FED4DAFE02A}"/>
                </a:ext>
              </a:extLst>
            </p:cNvPr>
            <p:cNvSpPr>
              <a:spLocks/>
            </p:cNvSpPr>
            <p:nvPr/>
          </p:nvSpPr>
          <p:spPr bwMode="auto">
            <a:xfrm>
              <a:off x="4072668" y="6113659"/>
              <a:ext cx="88213" cy="49594"/>
            </a:xfrm>
            <a:custGeom>
              <a:avLst/>
              <a:gdLst>
                <a:gd name="T0" fmla="*/ 0 w 109"/>
                <a:gd name="T1" fmla="*/ 41 h 49"/>
                <a:gd name="T2" fmla="*/ 30 w 109"/>
                <a:gd name="T3" fmla="*/ 13 h 49"/>
                <a:gd name="T4" fmla="*/ 70 w 109"/>
                <a:gd name="T5" fmla="*/ 0 h 49"/>
                <a:gd name="T6" fmla="*/ 109 w 109"/>
                <a:gd name="T7" fmla="*/ 24 h 49"/>
                <a:gd name="T8" fmla="*/ 96 w 109"/>
                <a:gd name="T9" fmla="*/ 28 h 49"/>
                <a:gd name="T10" fmla="*/ 100 w 109"/>
                <a:gd name="T11" fmla="*/ 39 h 49"/>
                <a:gd name="T12" fmla="*/ 45 w 109"/>
                <a:gd name="T13" fmla="*/ 49 h 49"/>
                <a:gd name="T14" fmla="*/ 0 w 109"/>
                <a:gd name="T15" fmla="*/ 4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9">
                  <a:moveTo>
                    <a:pt x="0" y="41"/>
                  </a:moveTo>
                  <a:lnTo>
                    <a:pt x="30" y="13"/>
                  </a:lnTo>
                  <a:lnTo>
                    <a:pt x="70" y="0"/>
                  </a:lnTo>
                  <a:lnTo>
                    <a:pt x="109" y="24"/>
                  </a:lnTo>
                  <a:lnTo>
                    <a:pt x="96" y="28"/>
                  </a:lnTo>
                  <a:lnTo>
                    <a:pt x="100" y="39"/>
                  </a:lnTo>
                  <a:lnTo>
                    <a:pt x="45" y="49"/>
                  </a:lnTo>
                  <a:lnTo>
                    <a:pt x="0" y="41"/>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12" name="Freeform 1061">
              <a:extLst>
                <a:ext uri="{FF2B5EF4-FFF2-40B4-BE49-F238E27FC236}">
                  <a16:creationId xmlns:a16="http://schemas.microsoft.com/office/drawing/2014/main" id="{DF0B8F7D-3955-4FB5-AC69-52A8DF329AF0}"/>
                </a:ext>
              </a:extLst>
            </p:cNvPr>
            <p:cNvSpPr>
              <a:spLocks/>
            </p:cNvSpPr>
            <p:nvPr/>
          </p:nvSpPr>
          <p:spPr bwMode="auto">
            <a:xfrm>
              <a:off x="4092092" y="6157181"/>
              <a:ext cx="97925" cy="53643"/>
            </a:xfrm>
            <a:custGeom>
              <a:avLst/>
              <a:gdLst>
                <a:gd name="T0" fmla="*/ 0 w 121"/>
                <a:gd name="T1" fmla="*/ 23 h 53"/>
                <a:gd name="T2" fmla="*/ 21 w 121"/>
                <a:gd name="T3" fmla="*/ 28 h 53"/>
                <a:gd name="T4" fmla="*/ 38 w 121"/>
                <a:gd name="T5" fmla="*/ 45 h 53"/>
                <a:gd name="T6" fmla="*/ 49 w 121"/>
                <a:gd name="T7" fmla="*/ 38 h 53"/>
                <a:gd name="T8" fmla="*/ 100 w 121"/>
                <a:gd name="T9" fmla="*/ 53 h 53"/>
                <a:gd name="T10" fmla="*/ 117 w 121"/>
                <a:gd name="T11" fmla="*/ 47 h 53"/>
                <a:gd name="T12" fmla="*/ 104 w 121"/>
                <a:gd name="T13" fmla="*/ 34 h 53"/>
                <a:gd name="T14" fmla="*/ 115 w 121"/>
                <a:gd name="T15" fmla="*/ 36 h 53"/>
                <a:gd name="T16" fmla="*/ 121 w 121"/>
                <a:gd name="T17" fmla="*/ 17 h 53"/>
                <a:gd name="T18" fmla="*/ 95 w 121"/>
                <a:gd name="T19" fmla="*/ 4 h 53"/>
                <a:gd name="T20" fmla="*/ 70 w 121"/>
                <a:gd name="T21" fmla="*/ 21 h 53"/>
                <a:gd name="T22" fmla="*/ 89 w 121"/>
                <a:gd name="T23" fmla="*/ 13 h 53"/>
                <a:gd name="T24" fmla="*/ 78 w 121"/>
                <a:gd name="T25" fmla="*/ 0 h 53"/>
                <a:gd name="T26" fmla="*/ 36 w 121"/>
                <a:gd name="T27" fmla="*/ 4 h 53"/>
                <a:gd name="T28" fmla="*/ 0 w 121"/>
                <a:gd name="T29" fmla="*/ 2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 h="53">
                  <a:moveTo>
                    <a:pt x="0" y="23"/>
                  </a:moveTo>
                  <a:lnTo>
                    <a:pt x="21" y="28"/>
                  </a:lnTo>
                  <a:lnTo>
                    <a:pt x="38" y="45"/>
                  </a:lnTo>
                  <a:lnTo>
                    <a:pt x="49" y="38"/>
                  </a:lnTo>
                  <a:lnTo>
                    <a:pt x="100" y="53"/>
                  </a:lnTo>
                  <a:lnTo>
                    <a:pt x="117" y="47"/>
                  </a:lnTo>
                  <a:lnTo>
                    <a:pt x="104" y="34"/>
                  </a:lnTo>
                  <a:lnTo>
                    <a:pt x="115" y="36"/>
                  </a:lnTo>
                  <a:lnTo>
                    <a:pt x="121" y="17"/>
                  </a:lnTo>
                  <a:lnTo>
                    <a:pt x="95" y="4"/>
                  </a:lnTo>
                  <a:lnTo>
                    <a:pt x="70" y="21"/>
                  </a:lnTo>
                  <a:lnTo>
                    <a:pt x="89" y="13"/>
                  </a:lnTo>
                  <a:lnTo>
                    <a:pt x="78" y="0"/>
                  </a:lnTo>
                  <a:lnTo>
                    <a:pt x="36" y="4"/>
                  </a:lnTo>
                  <a:lnTo>
                    <a:pt x="0" y="23"/>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13" name="Freeform 1062">
              <a:extLst>
                <a:ext uri="{FF2B5EF4-FFF2-40B4-BE49-F238E27FC236}">
                  <a16:creationId xmlns:a16="http://schemas.microsoft.com/office/drawing/2014/main" id="{DB26AA73-3A98-47AC-A5C1-827E94E220FD}"/>
                </a:ext>
              </a:extLst>
            </p:cNvPr>
            <p:cNvSpPr>
              <a:spLocks/>
            </p:cNvSpPr>
            <p:nvPr/>
          </p:nvSpPr>
          <p:spPr bwMode="auto">
            <a:xfrm>
              <a:off x="4092092" y="6157181"/>
              <a:ext cx="97925" cy="53643"/>
            </a:xfrm>
            <a:custGeom>
              <a:avLst/>
              <a:gdLst>
                <a:gd name="T0" fmla="*/ 0 w 121"/>
                <a:gd name="T1" fmla="*/ 23 h 53"/>
                <a:gd name="T2" fmla="*/ 21 w 121"/>
                <a:gd name="T3" fmla="*/ 28 h 53"/>
                <a:gd name="T4" fmla="*/ 38 w 121"/>
                <a:gd name="T5" fmla="*/ 45 h 53"/>
                <a:gd name="T6" fmla="*/ 49 w 121"/>
                <a:gd name="T7" fmla="*/ 38 h 53"/>
                <a:gd name="T8" fmla="*/ 100 w 121"/>
                <a:gd name="T9" fmla="*/ 53 h 53"/>
                <a:gd name="T10" fmla="*/ 117 w 121"/>
                <a:gd name="T11" fmla="*/ 47 h 53"/>
                <a:gd name="T12" fmla="*/ 104 w 121"/>
                <a:gd name="T13" fmla="*/ 34 h 53"/>
                <a:gd name="T14" fmla="*/ 115 w 121"/>
                <a:gd name="T15" fmla="*/ 36 h 53"/>
                <a:gd name="T16" fmla="*/ 121 w 121"/>
                <a:gd name="T17" fmla="*/ 17 h 53"/>
                <a:gd name="T18" fmla="*/ 95 w 121"/>
                <a:gd name="T19" fmla="*/ 4 h 53"/>
                <a:gd name="T20" fmla="*/ 70 w 121"/>
                <a:gd name="T21" fmla="*/ 21 h 53"/>
                <a:gd name="T22" fmla="*/ 89 w 121"/>
                <a:gd name="T23" fmla="*/ 13 h 53"/>
                <a:gd name="T24" fmla="*/ 78 w 121"/>
                <a:gd name="T25" fmla="*/ 0 h 53"/>
                <a:gd name="T26" fmla="*/ 36 w 121"/>
                <a:gd name="T27" fmla="*/ 4 h 53"/>
                <a:gd name="T28" fmla="*/ 0 w 121"/>
                <a:gd name="T29" fmla="*/ 2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 h="53">
                  <a:moveTo>
                    <a:pt x="0" y="23"/>
                  </a:moveTo>
                  <a:lnTo>
                    <a:pt x="21" y="28"/>
                  </a:lnTo>
                  <a:lnTo>
                    <a:pt x="38" y="45"/>
                  </a:lnTo>
                  <a:lnTo>
                    <a:pt x="49" y="38"/>
                  </a:lnTo>
                  <a:lnTo>
                    <a:pt x="100" y="53"/>
                  </a:lnTo>
                  <a:lnTo>
                    <a:pt x="117" y="47"/>
                  </a:lnTo>
                  <a:lnTo>
                    <a:pt x="104" y="34"/>
                  </a:lnTo>
                  <a:lnTo>
                    <a:pt x="115" y="36"/>
                  </a:lnTo>
                  <a:lnTo>
                    <a:pt x="121" y="17"/>
                  </a:lnTo>
                  <a:lnTo>
                    <a:pt x="95" y="4"/>
                  </a:lnTo>
                  <a:lnTo>
                    <a:pt x="70" y="21"/>
                  </a:lnTo>
                  <a:lnTo>
                    <a:pt x="89" y="13"/>
                  </a:lnTo>
                  <a:lnTo>
                    <a:pt x="78" y="0"/>
                  </a:lnTo>
                  <a:lnTo>
                    <a:pt x="36" y="4"/>
                  </a:lnTo>
                  <a:lnTo>
                    <a:pt x="0" y="23"/>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14" name="Freeform 1063">
              <a:extLst>
                <a:ext uri="{FF2B5EF4-FFF2-40B4-BE49-F238E27FC236}">
                  <a16:creationId xmlns:a16="http://schemas.microsoft.com/office/drawing/2014/main" id="{5C0906E0-C1E5-46F8-ACC1-82E37D2EF112}"/>
                </a:ext>
              </a:extLst>
            </p:cNvPr>
            <p:cNvSpPr>
              <a:spLocks/>
            </p:cNvSpPr>
            <p:nvPr/>
          </p:nvSpPr>
          <p:spPr bwMode="auto">
            <a:xfrm>
              <a:off x="4185160" y="6185520"/>
              <a:ext cx="82548" cy="55668"/>
            </a:xfrm>
            <a:custGeom>
              <a:avLst/>
              <a:gdLst>
                <a:gd name="T0" fmla="*/ 0 w 102"/>
                <a:gd name="T1" fmla="*/ 47 h 55"/>
                <a:gd name="T2" fmla="*/ 6 w 102"/>
                <a:gd name="T3" fmla="*/ 55 h 55"/>
                <a:gd name="T4" fmla="*/ 93 w 102"/>
                <a:gd name="T5" fmla="*/ 45 h 55"/>
                <a:gd name="T6" fmla="*/ 102 w 102"/>
                <a:gd name="T7" fmla="*/ 25 h 55"/>
                <a:gd name="T8" fmla="*/ 76 w 102"/>
                <a:gd name="T9" fmla="*/ 10 h 55"/>
                <a:gd name="T10" fmla="*/ 57 w 102"/>
                <a:gd name="T11" fmla="*/ 17 h 55"/>
                <a:gd name="T12" fmla="*/ 59 w 102"/>
                <a:gd name="T13" fmla="*/ 4 h 55"/>
                <a:gd name="T14" fmla="*/ 49 w 102"/>
                <a:gd name="T15" fmla="*/ 0 h 55"/>
                <a:gd name="T16" fmla="*/ 8 w 102"/>
                <a:gd name="T17" fmla="*/ 40 h 55"/>
                <a:gd name="T18" fmla="*/ 0 w 102"/>
                <a:gd name="T19" fmla="*/ 4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55">
                  <a:moveTo>
                    <a:pt x="0" y="47"/>
                  </a:moveTo>
                  <a:lnTo>
                    <a:pt x="6" y="55"/>
                  </a:lnTo>
                  <a:lnTo>
                    <a:pt x="93" y="45"/>
                  </a:lnTo>
                  <a:lnTo>
                    <a:pt x="102" y="25"/>
                  </a:lnTo>
                  <a:lnTo>
                    <a:pt x="76" y="10"/>
                  </a:lnTo>
                  <a:lnTo>
                    <a:pt x="57" y="17"/>
                  </a:lnTo>
                  <a:lnTo>
                    <a:pt x="59" y="4"/>
                  </a:lnTo>
                  <a:lnTo>
                    <a:pt x="49" y="0"/>
                  </a:lnTo>
                  <a:lnTo>
                    <a:pt x="8" y="40"/>
                  </a:lnTo>
                  <a:lnTo>
                    <a:pt x="0" y="4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15" name="Freeform 1064">
              <a:extLst>
                <a:ext uri="{FF2B5EF4-FFF2-40B4-BE49-F238E27FC236}">
                  <a16:creationId xmlns:a16="http://schemas.microsoft.com/office/drawing/2014/main" id="{936C2E07-FCA3-49A2-AFFF-98F81A25060B}"/>
                </a:ext>
              </a:extLst>
            </p:cNvPr>
            <p:cNvSpPr>
              <a:spLocks/>
            </p:cNvSpPr>
            <p:nvPr/>
          </p:nvSpPr>
          <p:spPr bwMode="auto">
            <a:xfrm>
              <a:off x="4185160" y="6185520"/>
              <a:ext cx="82548" cy="55668"/>
            </a:xfrm>
            <a:custGeom>
              <a:avLst/>
              <a:gdLst>
                <a:gd name="T0" fmla="*/ 0 w 102"/>
                <a:gd name="T1" fmla="*/ 47 h 55"/>
                <a:gd name="T2" fmla="*/ 6 w 102"/>
                <a:gd name="T3" fmla="*/ 55 h 55"/>
                <a:gd name="T4" fmla="*/ 93 w 102"/>
                <a:gd name="T5" fmla="*/ 45 h 55"/>
                <a:gd name="T6" fmla="*/ 102 w 102"/>
                <a:gd name="T7" fmla="*/ 25 h 55"/>
                <a:gd name="T8" fmla="*/ 76 w 102"/>
                <a:gd name="T9" fmla="*/ 10 h 55"/>
                <a:gd name="T10" fmla="*/ 57 w 102"/>
                <a:gd name="T11" fmla="*/ 17 h 55"/>
                <a:gd name="T12" fmla="*/ 59 w 102"/>
                <a:gd name="T13" fmla="*/ 4 h 55"/>
                <a:gd name="T14" fmla="*/ 49 w 102"/>
                <a:gd name="T15" fmla="*/ 0 h 55"/>
                <a:gd name="T16" fmla="*/ 8 w 102"/>
                <a:gd name="T17" fmla="*/ 40 h 55"/>
                <a:gd name="T18" fmla="*/ 0 w 102"/>
                <a:gd name="T19" fmla="*/ 4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55">
                  <a:moveTo>
                    <a:pt x="0" y="47"/>
                  </a:moveTo>
                  <a:lnTo>
                    <a:pt x="6" y="55"/>
                  </a:lnTo>
                  <a:lnTo>
                    <a:pt x="93" y="45"/>
                  </a:lnTo>
                  <a:lnTo>
                    <a:pt x="102" y="25"/>
                  </a:lnTo>
                  <a:lnTo>
                    <a:pt x="76" y="10"/>
                  </a:lnTo>
                  <a:lnTo>
                    <a:pt x="57" y="17"/>
                  </a:lnTo>
                  <a:lnTo>
                    <a:pt x="59" y="4"/>
                  </a:lnTo>
                  <a:lnTo>
                    <a:pt x="49" y="0"/>
                  </a:lnTo>
                  <a:lnTo>
                    <a:pt x="8" y="40"/>
                  </a:lnTo>
                  <a:lnTo>
                    <a:pt x="0" y="47"/>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16" name="Freeform 1065">
              <a:extLst>
                <a:ext uri="{FF2B5EF4-FFF2-40B4-BE49-F238E27FC236}">
                  <a16:creationId xmlns:a16="http://schemas.microsoft.com/office/drawing/2014/main" id="{F56612CC-F88B-4258-85A3-1350DF68A048}"/>
                </a:ext>
              </a:extLst>
            </p:cNvPr>
            <p:cNvSpPr>
              <a:spLocks/>
            </p:cNvSpPr>
            <p:nvPr/>
          </p:nvSpPr>
          <p:spPr bwMode="auto">
            <a:xfrm>
              <a:off x="4696635" y="6305964"/>
              <a:ext cx="93068" cy="52631"/>
            </a:xfrm>
            <a:custGeom>
              <a:avLst/>
              <a:gdLst>
                <a:gd name="T0" fmla="*/ 0 w 115"/>
                <a:gd name="T1" fmla="*/ 28 h 52"/>
                <a:gd name="T2" fmla="*/ 24 w 115"/>
                <a:gd name="T3" fmla="*/ 3 h 52"/>
                <a:gd name="T4" fmla="*/ 39 w 115"/>
                <a:gd name="T5" fmla="*/ 0 h 52"/>
                <a:gd name="T6" fmla="*/ 64 w 115"/>
                <a:gd name="T7" fmla="*/ 20 h 52"/>
                <a:gd name="T8" fmla="*/ 68 w 115"/>
                <a:gd name="T9" fmla="*/ 5 h 52"/>
                <a:gd name="T10" fmla="*/ 98 w 115"/>
                <a:gd name="T11" fmla="*/ 17 h 52"/>
                <a:gd name="T12" fmla="*/ 94 w 115"/>
                <a:gd name="T13" fmla="*/ 37 h 52"/>
                <a:gd name="T14" fmla="*/ 115 w 115"/>
                <a:gd name="T15" fmla="*/ 43 h 52"/>
                <a:gd name="T16" fmla="*/ 53 w 115"/>
                <a:gd name="T17" fmla="*/ 47 h 52"/>
                <a:gd name="T18" fmla="*/ 49 w 115"/>
                <a:gd name="T19" fmla="*/ 39 h 52"/>
                <a:gd name="T20" fmla="*/ 41 w 115"/>
                <a:gd name="T21" fmla="*/ 52 h 52"/>
                <a:gd name="T22" fmla="*/ 0 w 115"/>
                <a:gd name="T23" fmla="*/ 2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52">
                  <a:moveTo>
                    <a:pt x="0" y="28"/>
                  </a:moveTo>
                  <a:lnTo>
                    <a:pt x="24" y="3"/>
                  </a:lnTo>
                  <a:lnTo>
                    <a:pt x="39" y="0"/>
                  </a:lnTo>
                  <a:lnTo>
                    <a:pt x="64" y="20"/>
                  </a:lnTo>
                  <a:lnTo>
                    <a:pt x="68" y="5"/>
                  </a:lnTo>
                  <a:lnTo>
                    <a:pt x="98" y="17"/>
                  </a:lnTo>
                  <a:lnTo>
                    <a:pt x="94" y="37"/>
                  </a:lnTo>
                  <a:lnTo>
                    <a:pt x="115" y="43"/>
                  </a:lnTo>
                  <a:lnTo>
                    <a:pt x="53" y="47"/>
                  </a:lnTo>
                  <a:lnTo>
                    <a:pt x="49" y="39"/>
                  </a:lnTo>
                  <a:lnTo>
                    <a:pt x="41" y="52"/>
                  </a:lnTo>
                  <a:lnTo>
                    <a:pt x="0" y="28"/>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17" name="Freeform 1066">
              <a:extLst>
                <a:ext uri="{FF2B5EF4-FFF2-40B4-BE49-F238E27FC236}">
                  <a16:creationId xmlns:a16="http://schemas.microsoft.com/office/drawing/2014/main" id="{A3AB3F6F-138E-4704-A45E-1F2D62958C62}"/>
                </a:ext>
              </a:extLst>
            </p:cNvPr>
            <p:cNvSpPr>
              <a:spLocks/>
            </p:cNvSpPr>
            <p:nvPr/>
          </p:nvSpPr>
          <p:spPr bwMode="auto">
            <a:xfrm>
              <a:off x="4696635" y="6305964"/>
              <a:ext cx="93068" cy="52631"/>
            </a:xfrm>
            <a:custGeom>
              <a:avLst/>
              <a:gdLst>
                <a:gd name="T0" fmla="*/ 0 w 115"/>
                <a:gd name="T1" fmla="*/ 28 h 52"/>
                <a:gd name="T2" fmla="*/ 24 w 115"/>
                <a:gd name="T3" fmla="*/ 3 h 52"/>
                <a:gd name="T4" fmla="*/ 39 w 115"/>
                <a:gd name="T5" fmla="*/ 0 h 52"/>
                <a:gd name="T6" fmla="*/ 64 w 115"/>
                <a:gd name="T7" fmla="*/ 20 h 52"/>
                <a:gd name="T8" fmla="*/ 68 w 115"/>
                <a:gd name="T9" fmla="*/ 5 h 52"/>
                <a:gd name="T10" fmla="*/ 98 w 115"/>
                <a:gd name="T11" fmla="*/ 17 h 52"/>
                <a:gd name="T12" fmla="*/ 94 w 115"/>
                <a:gd name="T13" fmla="*/ 37 h 52"/>
                <a:gd name="T14" fmla="*/ 115 w 115"/>
                <a:gd name="T15" fmla="*/ 43 h 52"/>
                <a:gd name="T16" fmla="*/ 53 w 115"/>
                <a:gd name="T17" fmla="*/ 47 h 52"/>
                <a:gd name="T18" fmla="*/ 49 w 115"/>
                <a:gd name="T19" fmla="*/ 39 h 52"/>
                <a:gd name="T20" fmla="*/ 41 w 115"/>
                <a:gd name="T21" fmla="*/ 52 h 52"/>
                <a:gd name="T22" fmla="*/ 0 w 115"/>
                <a:gd name="T23" fmla="*/ 2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52">
                  <a:moveTo>
                    <a:pt x="0" y="28"/>
                  </a:moveTo>
                  <a:lnTo>
                    <a:pt x="24" y="3"/>
                  </a:lnTo>
                  <a:lnTo>
                    <a:pt x="39" y="0"/>
                  </a:lnTo>
                  <a:lnTo>
                    <a:pt x="64" y="20"/>
                  </a:lnTo>
                  <a:lnTo>
                    <a:pt x="68" y="5"/>
                  </a:lnTo>
                  <a:lnTo>
                    <a:pt x="98" y="17"/>
                  </a:lnTo>
                  <a:lnTo>
                    <a:pt x="94" y="37"/>
                  </a:lnTo>
                  <a:lnTo>
                    <a:pt x="115" y="43"/>
                  </a:lnTo>
                  <a:lnTo>
                    <a:pt x="53" y="47"/>
                  </a:lnTo>
                  <a:lnTo>
                    <a:pt x="49" y="39"/>
                  </a:lnTo>
                  <a:lnTo>
                    <a:pt x="41" y="52"/>
                  </a:lnTo>
                  <a:lnTo>
                    <a:pt x="0" y="28"/>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18" name="Freeform 1067">
              <a:extLst>
                <a:ext uri="{FF2B5EF4-FFF2-40B4-BE49-F238E27FC236}">
                  <a16:creationId xmlns:a16="http://schemas.microsoft.com/office/drawing/2014/main" id="{9C7B04B6-4CB4-4548-9CF6-A01636C1F310}"/>
                </a:ext>
              </a:extLst>
            </p:cNvPr>
            <p:cNvSpPr>
              <a:spLocks/>
            </p:cNvSpPr>
            <p:nvPr/>
          </p:nvSpPr>
          <p:spPr bwMode="auto">
            <a:xfrm>
              <a:off x="4760570" y="6309001"/>
              <a:ext cx="56651" cy="34412"/>
            </a:xfrm>
            <a:custGeom>
              <a:avLst/>
              <a:gdLst>
                <a:gd name="T0" fmla="*/ 0 w 70"/>
                <a:gd name="T1" fmla="*/ 0 h 34"/>
                <a:gd name="T2" fmla="*/ 23 w 70"/>
                <a:gd name="T3" fmla="*/ 12 h 34"/>
                <a:gd name="T4" fmla="*/ 17 w 70"/>
                <a:gd name="T5" fmla="*/ 23 h 34"/>
                <a:gd name="T6" fmla="*/ 28 w 70"/>
                <a:gd name="T7" fmla="*/ 34 h 34"/>
                <a:gd name="T8" fmla="*/ 49 w 70"/>
                <a:gd name="T9" fmla="*/ 34 h 34"/>
                <a:gd name="T10" fmla="*/ 70 w 70"/>
                <a:gd name="T11" fmla="*/ 21 h 34"/>
                <a:gd name="T12" fmla="*/ 0 w 70"/>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70" h="34">
                  <a:moveTo>
                    <a:pt x="0" y="0"/>
                  </a:moveTo>
                  <a:lnTo>
                    <a:pt x="23" y="12"/>
                  </a:lnTo>
                  <a:lnTo>
                    <a:pt x="17" y="23"/>
                  </a:lnTo>
                  <a:lnTo>
                    <a:pt x="28" y="34"/>
                  </a:lnTo>
                  <a:lnTo>
                    <a:pt x="49" y="34"/>
                  </a:lnTo>
                  <a:lnTo>
                    <a:pt x="70" y="21"/>
                  </a:lnTo>
                  <a:lnTo>
                    <a:pt x="0" y="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19" name="Freeform 1068">
              <a:extLst>
                <a:ext uri="{FF2B5EF4-FFF2-40B4-BE49-F238E27FC236}">
                  <a16:creationId xmlns:a16="http://schemas.microsoft.com/office/drawing/2014/main" id="{237B022B-2ECC-436B-9F5D-A9E1ED8B4E20}"/>
                </a:ext>
              </a:extLst>
            </p:cNvPr>
            <p:cNvSpPr>
              <a:spLocks/>
            </p:cNvSpPr>
            <p:nvPr/>
          </p:nvSpPr>
          <p:spPr bwMode="auto">
            <a:xfrm>
              <a:off x="4760570" y="6309001"/>
              <a:ext cx="56651" cy="34412"/>
            </a:xfrm>
            <a:custGeom>
              <a:avLst/>
              <a:gdLst>
                <a:gd name="T0" fmla="*/ 0 w 70"/>
                <a:gd name="T1" fmla="*/ 0 h 34"/>
                <a:gd name="T2" fmla="*/ 23 w 70"/>
                <a:gd name="T3" fmla="*/ 12 h 34"/>
                <a:gd name="T4" fmla="*/ 17 w 70"/>
                <a:gd name="T5" fmla="*/ 23 h 34"/>
                <a:gd name="T6" fmla="*/ 28 w 70"/>
                <a:gd name="T7" fmla="*/ 34 h 34"/>
                <a:gd name="T8" fmla="*/ 49 w 70"/>
                <a:gd name="T9" fmla="*/ 34 h 34"/>
                <a:gd name="T10" fmla="*/ 70 w 70"/>
                <a:gd name="T11" fmla="*/ 21 h 34"/>
                <a:gd name="T12" fmla="*/ 0 w 70"/>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70" h="34">
                  <a:moveTo>
                    <a:pt x="0" y="0"/>
                  </a:moveTo>
                  <a:lnTo>
                    <a:pt x="23" y="12"/>
                  </a:lnTo>
                  <a:lnTo>
                    <a:pt x="17" y="23"/>
                  </a:lnTo>
                  <a:lnTo>
                    <a:pt x="28" y="34"/>
                  </a:lnTo>
                  <a:lnTo>
                    <a:pt x="49" y="34"/>
                  </a:lnTo>
                  <a:lnTo>
                    <a:pt x="70" y="21"/>
                  </a:lnTo>
                  <a:lnTo>
                    <a:pt x="0" y="0"/>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20" name="Freeform 1069">
              <a:extLst>
                <a:ext uri="{FF2B5EF4-FFF2-40B4-BE49-F238E27FC236}">
                  <a16:creationId xmlns:a16="http://schemas.microsoft.com/office/drawing/2014/main" id="{A4EA3DB8-470E-4521-962B-16555C2E9B01}"/>
                </a:ext>
              </a:extLst>
            </p:cNvPr>
            <p:cNvSpPr>
              <a:spLocks/>
            </p:cNvSpPr>
            <p:nvPr/>
          </p:nvSpPr>
          <p:spPr bwMode="auto">
            <a:xfrm>
              <a:off x="4829360" y="6328231"/>
              <a:ext cx="63934" cy="28340"/>
            </a:xfrm>
            <a:custGeom>
              <a:avLst/>
              <a:gdLst>
                <a:gd name="T0" fmla="*/ 0 w 79"/>
                <a:gd name="T1" fmla="*/ 0 h 28"/>
                <a:gd name="T2" fmla="*/ 13 w 79"/>
                <a:gd name="T3" fmla="*/ 19 h 28"/>
                <a:gd name="T4" fmla="*/ 51 w 79"/>
                <a:gd name="T5" fmla="*/ 28 h 28"/>
                <a:gd name="T6" fmla="*/ 79 w 79"/>
                <a:gd name="T7" fmla="*/ 21 h 28"/>
                <a:gd name="T8" fmla="*/ 0 w 79"/>
                <a:gd name="T9" fmla="*/ 0 h 28"/>
              </a:gdLst>
              <a:ahLst/>
              <a:cxnLst>
                <a:cxn ang="0">
                  <a:pos x="T0" y="T1"/>
                </a:cxn>
                <a:cxn ang="0">
                  <a:pos x="T2" y="T3"/>
                </a:cxn>
                <a:cxn ang="0">
                  <a:pos x="T4" y="T5"/>
                </a:cxn>
                <a:cxn ang="0">
                  <a:pos x="T6" y="T7"/>
                </a:cxn>
                <a:cxn ang="0">
                  <a:pos x="T8" y="T9"/>
                </a:cxn>
              </a:cxnLst>
              <a:rect l="0" t="0" r="r" b="b"/>
              <a:pathLst>
                <a:path w="79" h="28">
                  <a:moveTo>
                    <a:pt x="0" y="0"/>
                  </a:moveTo>
                  <a:lnTo>
                    <a:pt x="13" y="19"/>
                  </a:lnTo>
                  <a:lnTo>
                    <a:pt x="51" y="28"/>
                  </a:lnTo>
                  <a:lnTo>
                    <a:pt x="79" y="21"/>
                  </a:lnTo>
                  <a:lnTo>
                    <a:pt x="0" y="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21" name="Freeform 1070">
              <a:extLst>
                <a:ext uri="{FF2B5EF4-FFF2-40B4-BE49-F238E27FC236}">
                  <a16:creationId xmlns:a16="http://schemas.microsoft.com/office/drawing/2014/main" id="{1959DA93-5E60-43B4-BDAF-9964786BB9E7}"/>
                </a:ext>
              </a:extLst>
            </p:cNvPr>
            <p:cNvSpPr>
              <a:spLocks/>
            </p:cNvSpPr>
            <p:nvPr/>
          </p:nvSpPr>
          <p:spPr bwMode="auto">
            <a:xfrm>
              <a:off x="4829360" y="6328231"/>
              <a:ext cx="63934" cy="28340"/>
            </a:xfrm>
            <a:custGeom>
              <a:avLst/>
              <a:gdLst>
                <a:gd name="T0" fmla="*/ 0 w 79"/>
                <a:gd name="T1" fmla="*/ 0 h 28"/>
                <a:gd name="T2" fmla="*/ 13 w 79"/>
                <a:gd name="T3" fmla="*/ 19 h 28"/>
                <a:gd name="T4" fmla="*/ 51 w 79"/>
                <a:gd name="T5" fmla="*/ 28 h 28"/>
                <a:gd name="T6" fmla="*/ 79 w 79"/>
                <a:gd name="T7" fmla="*/ 21 h 28"/>
                <a:gd name="T8" fmla="*/ 0 w 79"/>
                <a:gd name="T9" fmla="*/ 0 h 28"/>
              </a:gdLst>
              <a:ahLst/>
              <a:cxnLst>
                <a:cxn ang="0">
                  <a:pos x="T0" y="T1"/>
                </a:cxn>
                <a:cxn ang="0">
                  <a:pos x="T2" y="T3"/>
                </a:cxn>
                <a:cxn ang="0">
                  <a:pos x="T4" y="T5"/>
                </a:cxn>
                <a:cxn ang="0">
                  <a:pos x="T6" y="T7"/>
                </a:cxn>
                <a:cxn ang="0">
                  <a:pos x="T8" y="T9"/>
                </a:cxn>
              </a:cxnLst>
              <a:rect l="0" t="0" r="r" b="b"/>
              <a:pathLst>
                <a:path w="79" h="28">
                  <a:moveTo>
                    <a:pt x="0" y="0"/>
                  </a:moveTo>
                  <a:lnTo>
                    <a:pt x="13" y="19"/>
                  </a:lnTo>
                  <a:lnTo>
                    <a:pt x="51" y="28"/>
                  </a:lnTo>
                  <a:lnTo>
                    <a:pt x="79" y="21"/>
                  </a:lnTo>
                  <a:lnTo>
                    <a:pt x="0" y="0"/>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22" name="Freeform 1071">
              <a:extLst>
                <a:ext uri="{FF2B5EF4-FFF2-40B4-BE49-F238E27FC236}">
                  <a16:creationId xmlns:a16="http://schemas.microsoft.com/office/drawing/2014/main" id="{7BE55BA2-BA99-43BA-A177-6F2BB7A2FE06}"/>
                </a:ext>
              </a:extLst>
            </p:cNvPr>
            <p:cNvSpPr>
              <a:spLocks/>
            </p:cNvSpPr>
            <p:nvPr/>
          </p:nvSpPr>
          <p:spPr bwMode="auto">
            <a:xfrm>
              <a:off x="2960696" y="6161230"/>
              <a:ext cx="146482" cy="129553"/>
            </a:xfrm>
            <a:custGeom>
              <a:avLst/>
              <a:gdLst>
                <a:gd name="T0" fmla="*/ 0 w 181"/>
                <a:gd name="T1" fmla="*/ 15 h 128"/>
                <a:gd name="T2" fmla="*/ 0 w 181"/>
                <a:gd name="T3" fmla="*/ 30 h 128"/>
                <a:gd name="T4" fmla="*/ 19 w 181"/>
                <a:gd name="T5" fmla="*/ 30 h 128"/>
                <a:gd name="T6" fmla="*/ 13 w 181"/>
                <a:gd name="T7" fmla="*/ 39 h 128"/>
                <a:gd name="T8" fmla="*/ 28 w 181"/>
                <a:gd name="T9" fmla="*/ 43 h 128"/>
                <a:gd name="T10" fmla="*/ 9 w 181"/>
                <a:gd name="T11" fmla="*/ 43 h 128"/>
                <a:gd name="T12" fmla="*/ 41 w 181"/>
                <a:gd name="T13" fmla="*/ 56 h 128"/>
                <a:gd name="T14" fmla="*/ 28 w 181"/>
                <a:gd name="T15" fmla="*/ 60 h 128"/>
                <a:gd name="T16" fmla="*/ 36 w 181"/>
                <a:gd name="T17" fmla="*/ 71 h 128"/>
                <a:gd name="T18" fmla="*/ 66 w 181"/>
                <a:gd name="T19" fmla="*/ 64 h 128"/>
                <a:gd name="T20" fmla="*/ 64 w 181"/>
                <a:gd name="T21" fmla="*/ 52 h 128"/>
                <a:gd name="T22" fmla="*/ 79 w 181"/>
                <a:gd name="T23" fmla="*/ 47 h 128"/>
                <a:gd name="T24" fmla="*/ 81 w 181"/>
                <a:gd name="T25" fmla="*/ 62 h 128"/>
                <a:gd name="T26" fmla="*/ 100 w 181"/>
                <a:gd name="T27" fmla="*/ 52 h 128"/>
                <a:gd name="T28" fmla="*/ 96 w 181"/>
                <a:gd name="T29" fmla="*/ 62 h 128"/>
                <a:gd name="T30" fmla="*/ 113 w 181"/>
                <a:gd name="T31" fmla="*/ 62 h 128"/>
                <a:gd name="T32" fmla="*/ 49 w 181"/>
                <a:gd name="T33" fmla="*/ 77 h 128"/>
                <a:gd name="T34" fmla="*/ 51 w 181"/>
                <a:gd name="T35" fmla="*/ 88 h 128"/>
                <a:gd name="T36" fmla="*/ 105 w 181"/>
                <a:gd name="T37" fmla="*/ 79 h 128"/>
                <a:gd name="T38" fmla="*/ 68 w 181"/>
                <a:gd name="T39" fmla="*/ 90 h 128"/>
                <a:gd name="T40" fmla="*/ 88 w 181"/>
                <a:gd name="T41" fmla="*/ 96 h 128"/>
                <a:gd name="T42" fmla="*/ 53 w 181"/>
                <a:gd name="T43" fmla="*/ 103 h 128"/>
                <a:gd name="T44" fmla="*/ 107 w 181"/>
                <a:gd name="T45" fmla="*/ 128 h 128"/>
                <a:gd name="T46" fmla="*/ 141 w 181"/>
                <a:gd name="T47" fmla="*/ 62 h 128"/>
                <a:gd name="T48" fmla="*/ 181 w 181"/>
                <a:gd name="T49" fmla="*/ 47 h 128"/>
                <a:gd name="T50" fmla="*/ 137 w 181"/>
                <a:gd name="T51" fmla="*/ 34 h 128"/>
                <a:gd name="T52" fmla="*/ 130 w 181"/>
                <a:gd name="T53" fmla="*/ 17 h 128"/>
                <a:gd name="T54" fmla="*/ 117 w 181"/>
                <a:gd name="T55" fmla="*/ 28 h 128"/>
                <a:gd name="T56" fmla="*/ 124 w 181"/>
                <a:gd name="T57" fmla="*/ 13 h 128"/>
                <a:gd name="T58" fmla="*/ 92 w 181"/>
                <a:gd name="T59" fmla="*/ 0 h 128"/>
                <a:gd name="T60" fmla="*/ 83 w 181"/>
                <a:gd name="T61" fmla="*/ 13 h 128"/>
                <a:gd name="T62" fmla="*/ 96 w 181"/>
                <a:gd name="T63" fmla="*/ 43 h 128"/>
                <a:gd name="T64" fmla="*/ 62 w 181"/>
                <a:gd name="T65" fmla="*/ 11 h 128"/>
                <a:gd name="T66" fmla="*/ 51 w 181"/>
                <a:gd name="T67" fmla="*/ 17 h 128"/>
                <a:gd name="T68" fmla="*/ 60 w 181"/>
                <a:gd name="T69" fmla="*/ 34 h 128"/>
                <a:gd name="T70" fmla="*/ 26 w 181"/>
                <a:gd name="T71" fmla="*/ 19 h 128"/>
                <a:gd name="T72" fmla="*/ 49 w 181"/>
                <a:gd name="T73" fmla="*/ 11 h 128"/>
                <a:gd name="T74" fmla="*/ 0 w 181"/>
                <a:gd name="T75" fmla="*/ 15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1" h="128">
                  <a:moveTo>
                    <a:pt x="0" y="15"/>
                  </a:moveTo>
                  <a:lnTo>
                    <a:pt x="0" y="30"/>
                  </a:lnTo>
                  <a:lnTo>
                    <a:pt x="19" y="30"/>
                  </a:lnTo>
                  <a:lnTo>
                    <a:pt x="13" y="39"/>
                  </a:lnTo>
                  <a:lnTo>
                    <a:pt x="28" y="43"/>
                  </a:lnTo>
                  <a:lnTo>
                    <a:pt x="9" y="43"/>
                  </a:lnTo>
                  <a:lnTo>
                    <a:pt x="41" y="56"/>
                  </a:lnTo>
                  <a:lnTo>
                    <a:pt x="28" y="60"/>
                  </a:lnTo>
                  <a:lnTo>
                    <a:pt x="36" y="71"/>
                  </a:lnTo>
                  <a:lnTo>
                    <a:pt x="66" y="64"/>
                  </a:lnTo>
                  <a:lnTo>
                    <a:pt x="64" y="52"/>
                  </a:lnTo>
                  <a:lnTo>
                    <a:pt x="79" y="47"/>
                  </a:lnTo>
                  <a:lnTo>
                    <a:pt x="81" y="62"/>
                  </a:lnTo>
                  <a:lnTo>
                    <a:pt x="100" y="52"/>
                  </a:lnTo>
                  <a:lnTo>
                    <a:pt x="96" y="62"/>
                  </a:lnTo>
                  <a:lnTo>
                    <a:pt x="113" y="62"/>
                  </a:lnTo>
                  <a:lnTo>
                    <a:pt x="49" y="77"/>
                  </a:lnTo>
                  <a:lnTo>
                    <a:pt x="51" y="88"/>
                  </a:lnTo>
                  <a:lnTo>
                    <a:pt x="105" y="79"/>
                  </a:lnTo>
                  <a:lnTo>
                    <a:pt x="68" y="90"/>
                  </a:lnTo>
                  <a:lnTo>
                    <a:pt x="88" y="96"/>
                  </a:lnTo>
                  <a:lnTo>
                    <a:pt x="53" y="103"/>
                  </a:lnTo>
                  <a:lnTo>
                    <a:pt x="107" y="128"/>
                  </a:lnTo>
                  <a:lnTo>
                    <a:pt x="141" y="62"/>
                  </a:lnTo>
                  <a:lnTo>
                    <a:pt x="181" y="47"/>
                  </a:lnTo>
                  <a:lnTo>
                    <a:pt x="137" y="34"/>
                  </a:lnTo>
                  <a:lnTo>
                    <a:pt x="130" y="17"/>
                  </a:lnTo>
                  <a:lnTo>
                    <a:pt x="117" y="28"/>
                  </a:lnTo>
                  <a:lnTo>
                    <a:pt x="124" y="13"/>
                  </a:lnTo>
                  <a:lnTo>
                    <a:pt x="92" y="0"/>
                  </a:lnTo>
                  <a:lnTo>
                    <a:pt x="83" y="13"/>
                  </a:lnTo>
                  <a:lnTo>
                    <a:pt x="96" y="43"/>
                  </a:lnTo>
                  <a:lnTo>
                    <a:pt x="62" y="11"/>
                  </a:lnTo>
                  <a:lnTo>
                    <a:pt x="51" y="17"/>
                  </a:lnTo>
                  <a:lnTo>
                    <a:pt x="60" y="34"/>
                  </a:lnTo>
                  <a:lnTo>
                    <a:pt x="26" y="19"/>
                  </a:lnTo>
                  <a:lnTo>
                    <a:pt x="49" y="11"/>
                  </a:lnTo>
                  <a:lnTo>
                    <a:pt x="0" y="1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23" name="Freeform 1072">
              <a:extLst>
                <a:ext uri="{FF2B5EF4-FFF2-40B4-BE49-F238E27FC236}">
                  <a16:creationId xmlns:a16="http://schemas.microsoft.com/office/drawing/2014/main" id="{982B3DE9-048B-4C4F-A4B0-071C8DDA3706}"/>
                </a:ext>
              </a:extLst>
            </p:cNvPr>
            <p:cNvSpPr>
              <a:spLocks/>
            </p:cNvSpPr>
            <p:nvPr/>
          </p:nvSpPr>
          <p:spPr bwMode="auto">
            <a:xfrm>
              <a:off x="2960696" y="6161230"/>
              <a:ext cx="146482" cy="129553"/>
            </a:xfrm>
            <a:custGeom>
              <a:avLst/>
              <a:gdLst>
                <a:gd name="T0" fmla="*/ 0 w 181"/>
                <a:gd name="T1" fmla="*/ 15 h 128"/>
                <a:gd name="T2" fmla="*/ 0 w 181"/>
                <a:gd name="T3" fmla="*/ 30 h 128"/>
                <a:gd name="T4" fmla="*/ 19 w 181"/>
                <a:gd name="T5" fmla="*/ 30 h 128"/>
                <a:gd name="T6" fmla="*/ 13 w 181"/>
                <a:gd name="T7" fmla="*/ 39 h 128"/>
                <a:gd name="T8" fmla="*/ 28 w 181"/>
                <a:gd name="T9" fmla="*/ 43 h 128"/>
                <a:gd name="T10" fmla="*/ 9 w 181"/>
                <a:gd name="T11" fmla="*/ 43 h 128"/>
                <a:gd name="T12" fmla="*/ 41 w 181"/>
                <a:gd name="T13" fmla="*/ 56 h 128"/>
                <a:gd name="T14" fmla="*/ 28 w 181"/>
                <a:gd name="T15" fmla="*/ 60 h 128"/>
                <a:gd name="T16" fmla="*/ 36 w 181"/>
                <a:gd name="T17" fmla="*/ 71 h 128"/>
                <a:gd name="T18" fmla="*/ 66 w 181"/>
                <a:gd name="T19" fmla="*/ 64 h 128"/>
                <a:gd name="T20" fmla="*/ 64 w 181"/>
                <a:gd name="T21" fmla="*/ 52 h 128"/>
                <a:gd name="T22" fmla="*/ 79 w 181"/>
                <a:gd name="T23" fmla="*/ 47 h 128"/>
                <a:gd name="T24" fmla="*/ 81 w 181"/>
                <a:gd name="T25" fmla="*/ 62 h 128"/>
                <a:gd name="T26" fmla="*/ 100 w 181"/>
                <a:gd name="T27" fmla="*/ 52 h 128"/>
                <a:gd name="T28" fmla="*/ 96 w 181"/>
                <a:gd name="T29" fmla="*/ 62 h 128"/>
                <a:gd name="T30" fmla="*/ 113 w 181"/>
                <a:gd name="T31" fmla="*/ 62 h 128"/>
                <a:gd name="T32" fmla="*/ 49 w 181"/>
                <a:gd name="T33" fmla="*/ 77 h 128"/>
                <a:gd name="T34" fmla="*/ 51 w 181"/>
                <a:gd name="T35" fmla="*/ 88 h 128"/>
                <a:gd name="T36" fmla="*/ 105 w 181"/>
                <a:gd name="T37" fmla="*/ 79 h 128"/>
                <a:gd name="T38" fmla="*/ 68 w 181"/>
                <a:gd name="T39" fmla="*/ 90 h 128"/>
                <a:gd name="T40" fmla="*/ 88 w 181"/>
                <a:gd name="T41" fmla="*/ 96 h 128"/>
                <a:gd name="T42" fmla="*/ 53 w 181"/>
                <a:gd name="T43" fmla="*/ 103 h 128"/>
                <a:gd name="T44" fmla="*/ 107 w 181"/>
                <a:gd name="T45" fmla="*/ 128 h 128"/>
                <a:gd name="T46" fmla="*/ 141 w 181"/>
                <a:gd name="T47" fmla="*/ 62 h 128"/>
                <a:gd name="T48" fmla="*/ 181 w 181"/>
                <a:gd name="T49" fmla="*/ 47 h 128"/>
                <a:gd name="T50" fmla="*/ 137 w 181"/>
                <a:gd name="T51" fmla="*/ 34 h 128"/>
                <a:gd name="T52" fmla="*/ 130 w 181"/>
                <a:gd name="T53" fmla="*/ 17 h 128"/>
                <a:gd name="T54" fmla="*/ 117 w 181"/>
                <a:gd name="T55" fmla="*/ 28 h 128"/>
                <a:gd name="T56" fmla="*/ 124 w 181"/>
                <a:gd name="T57" fmla="*/ 13 h 128"/>
                <a:gd name="T58" fmla="*/ 92 w 181"/>
                <a:gd name="T59" fmla="*/ 0 h 128"/>
                <a:gd name="T60" fmla="*/ 83 w 181"/>
                <a:gd name="T61" fmla="*/ 13 h 128"/>
                <a:gd name="T62" fmla="*/ 96 w 181"/>
                <a:gd name="T63" fmla="*/ 43 h 128"/>
                <a:gd name="T64" fmla="*/ 62 w 181"/>
                <a:gd name="T65" fmla="*/ 11 h 128"/>
                <a:gd name="T66" fmla="*/ 51 w 181"/>
                <a:gd name="T67" fmla="*/ 17 h 128"/>
                <a:gd name="T68" fmla="*/ 60 w 181"/>
                <a:gd name="T69" fmla="*/ 34 h 128"/>
                <a:gd name="T70" fmla="*/ 26 w 181"/>
                <a:gd name="T71" fmla="*/ 19 h 128"/>
                <a:gd name="T72" fmla="*/ 49 w 181"/>
                <a:gd name="T73" fmla="*/ 11 h 128"/>
                <a:gd name="T74" fmla="*/ 0 w 181"/>
                <a:gd name="T75" fmla="*/ 15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1" h="128">
                  <a:moveTo>
                    <a:pt x="0" y="15"/>
                  </a:moveTo>
                  <a:lnTo>
                    <a:pt x="0" y="30"/>
                  </a:lnTo>
                  <a:lnTo>
                    <a:pt x="19" y="30"/>
                  </a:lnTo>
                  <a:lnTo>
                    <a:pt x="13" y="39"/>
                  </a:lnTo>
                  <a:lnTo>
                    <a:pt x="28" y="43"/>
                  </a:lnTo>
                  <a:lnTo>
                    <a:pt x="9" y="43"/>
                  </a:lnTo>
                  <a:lnTo>
                    <a:pt x="41" y="56"/>
                  </a:lnTo>
                  <a:lnTo>
                    <a:pt x="28" y="60"/>
                  </a:lnTo>
                  <a:lnTo>
                    <a:pt x="36" y="71"/>
                  </a:lnTo>
                  <a:lnTo>
                    <a:pt x="66" y="64"/>
                  </a:lnTo>
                  <a:lnTo>
                    <a:pt x="64" y="52"/>
                  </a:lnTo>
                  <a:lnTo>
                    <a:pt x="79" y="47"/>
                  </a:lnTo>
                  <a:lnTo>
                    <a:pt x="81" y="62"/>
                  </a:lnTo>
                  <a:lnTo>
                    <a:pt x="100" y="52"/>
                  </a:lnTo>
                  <a:lnTo>
                    <a:pt x="96" y="62"/>
                  </a:lnTo>
                  <a:lnTo>
                    <a:pt x="113" y="62"/>
                  </a:lnTo>
                  <a:lnTo>
                    <a:pt x="49" y="77"/>
                  </a:lnTo>
                  <a:lnTo>
                    <a:pt x="51" y="88"/>
                  </a:lnTo>
                  <a:lnTo>
                    <a:pt x="105" y="79"/>
                  </a:lnTo>
                  <a:lnTo>
                    <a:pt x="68" y="90"/>
                  </a:lnTo>
                  <a:lnTo>
                    <a:pt x="88" y="96"/>
                  </a:lnTo>
                  <a:lnTo>
                    <a:pt x="53" y="103"/>
                  </a:lnTo>
                  <a:lnTo>
                    <a:pt x="107" y="128"/>
                  </a:lnTo>
                  <a:lnTo>
                    <a:pt x="141" y="62"/>
                  </a:lnTo>
                  <a:lnTo>
                    <a:pt x="181" y="47"/>
                  </a:lnTo>
                  <a:lnTo>
                    <a:pt x="137" y="34"/>
                  </a:lnTo>
                  <a:lnTo>
                    <a:pt x="130" y="17"/>
                  </a:lnTo>
                  <a:lnTo>
                    <a:pt x="117" y="28"/>
                  </a:lnTo>
                  <a:lnTo>
                    <a:pt x="124" y="13"/>
                  </a:lnTo>
                  <a:lnTo>
                    <a:pt x="92" y="0"/>
                  </a:lnTo>
                  <a:lnTo>
                    <a:pt x="83" y="13"/>
                  </a:lnTo>
                  <a:lnTo>
                    <a:pt x="96" y="43"/>
                  </a:lnTo>
                  <a:lnTo>
                    <a:pt x="62" y="11"/>
                  </a:lnTo>
                  <a:lnTo>
                    <a:pt x="51" y="17"/>
                  </a:lnTo>
                  <a:lnTo>
                    <a:pt x="60" y="34"/>
                  </a:lnTo>
                  <a:lnTo>
                    <a:pt x="26" y="19"/>
                  </a:lnTo>
                  <a:lnTo>
                    <a:pt x="49" y="11"/>
                  </a:lnTo>
                  <a:lnTo>
                    <a:pt x="0" y="15"/>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24" name="Freeform 1073">
              <a:extLst>
                <a:ext uri="{FF2B5EF4-FFF2-40B4-BE49-F238E27FC236}">
                  <a16:creationId xmlns:a16="http://schemas.microsoft.com/office/drawing/2014/main" id="{72F6C832-9D91-4321-9EAA-E8EEF3F6FA67}"/>
                </a:ext>
              </a:extLst>
            </p:cNvPr>
            <p:cNvSpPr>
              <a:spLocks/>
            </p:cNvSpPr>
            <p:nvPr/>
          </p:nvSpPr>
          <p:spPr bwMode="auto">
            <a:xfrm>
              <a:off x="3053765" y="6141999"/>
              <a:ext cx="132724" cy="56680"/>
            </a:xfrm>
            <a:custGeom>
              <a:avLst/>
              <a:gdLst>
                <a:gd name="T0" fmla="*/ 0 w 164"/>
                <a:gd name="T1" fmla="*/ 15 h 56"/>
                <a:gd name="T2" fmla="*/ 24 w 164"/>
                <a:gd name="T3" fmla="*/ 19 h 56"/>
                <a:gd name="T4" fmla="*/ 9 w 164"/>
                <a:gd name="T5" fmla="*/ 28 h 56"/>
                <a:gd name="T6" fmla="*/ 15 w 164"/>
                <a:gd name="T7" fmla="*/ 32 h 56"/>
                <a:gd name="T8" fmla="*/ 75 w 164"/>
                <a:gd name="T9" fmla="*/ 32 h 56"/>
                <a:gd name="T10" fmla="*/ 36 w 164"/>
                <a:gd name="T11" fmla="*/ 38 h 56"/>
                <a:gd name="T12" fmla="*/ 98 w 164"/>
                <a:gd name="T13" fmla="*/ 56 h 56"/>
                <a:gd name="T14" fmla="*/ 139 w 164"/>
                <a:gd name="T15" fmla="*/ 47 h 56"/>
                <a:gd name="T16" fmla="*/ 164 w 164"/>
                <a:gd name="T17" fmla="*/ 28 h 56"/>
                <a:gd name="T18" fmla="*/ 156 w 164"/>
                <a:gd name="T19" fmla="*/ 17 h 56"/>
                <a:gd name="T20" fmla="*/ 117 w 164"/>
                <a:gd name="T21" fmla="*/ 17 h 56"/>
                <a:gd name="T22" fmla="*/ 124 w 164"/>
                <a:gd name="T23" fmla="*/ 9 h 56"/>
                <a:gd name="T24" fmla="*/ 92 w 164"/>
                <a:gd name="T25" fmla="*/ 17 h 56"/>
                <a:gd name="T26" fmla="*/ 90 w 164"/>
                <a:gd name="T27" fmla="*/ 0 h 56"/>
                <a:gd name="T28" fmla="*/ 81 w 164"/>
                <a:gd name="T29" fmla="*/ 24 h 56"/>
                <a:gd name="T30" fmla="*/ 36 w 164"/>
                <a:gd name="T31" fmla="*/ 0 h 56"/>
                <a:gd name="T32" fmla="*/ 39 w 164"/>
                <a:gd name="T33" fmla="*/ 15 h 56"/>
                <a:gd name="T34" fmla="*/ 26 w 164"/>
                <a:gd name="T35" fmla="*/ 9 h 56"/>
                <a:gd name="T36" fmla="*/ 30 w 164"/>
                <a:gd name="T37" fmla="*/ 21 h 56"/>
                <a:gd name="T38" fmla="*/ 0 w 164"/>
                <a:gd name="T39" fmla="*/ 1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4" h="56">
                  <a:moveTo>
                    <a:pt x="0" y="15"/>
                  </a:moveTo>
                  <a:lnTo>
                    <a:pt x="24" y="19"/>
                  </a:lnTo>
                  <a:lnTo>
                    <a:pt x="9" y="28"/>
                  </a:lnTo>
                  <a:lnTo>
                    <a:pt x="15" y="32"/>
                  </a:lnTo>
                  <a:lnTo>
                    <a:pt x="75" y="32"/>
                  </a:lnTo>
                  <a:lnTo>
                    <a:pt x="36" y="38"/>
                  </a:lnTo>
                  <a:lnTo>
                    <a:pt x="98" y="56"/>
                  </a:lnTo>
                  <a:lnTo>
                    <a:pt x="139" y="47"/>
                  </a:lnTo>
                  <a:lnTo>
                    <a:pt x="164" y="28"/>
                  </a:lnTo>
                  <a:lnTo>
                    <a:pt x="156" y="17"/>
                  </a:lnTo>
                  <a:lnTo>
                    <a:pt x="117" y="17"/>
                  </a:lnTo>
                  <a:lnTo>
                    <a:pt x="124" y="9"/>
                  </a:lnTo>
                  <a:lnTo>
                    <a:pt x="92" y="17"/>
                  </a:lnTo>
                  <a:lnTo>
                    <a:pt x="90" y="0"/>
                  </a:lnTo>
                  <a:lnTo>
                    <a:pt x="81" y="24"/>
                  </a:lnTo>
                  <a:lnTo>
                    <a:pt x="36" y="0"/>
                  </a:lnTo>
                  <a:lnTo>
                    <a:pt x="39" y="15"/>
                  </a:lnTo>
                  <a:lnTo>
                    <a:pt x="26" y="9"/>
                  </a:lnTo>
                  <a:lnTo>
                    <a:pt x="30" y="21"/>
                  </a:lnTo>
                  <a:lnTo>
                    <a:pt x="0" y="1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25" name="Freeform 1074">
              <a:extLst>
                <a:ext uri="{FF2B5EF4-FFF2-40B4-BE49-F238E27FC236}">
                  <a16:creationId xmlns:a16="http://schemas.microsoft.com/office/drawing/2014/main" id="{B0078733-E247-4988-81B9-7905730E4449}"/>
                </a:ext>
              </a:extLst>
            </p:cNvPr>
            <p:cNvSpPr>
              <a:spLocks/>
            </p:cNvSpPr>
            <p:nvPr/>
          </p:nvSpPr>
          <p:spPr bwMode="auto">
            <a:xfrm>
              <a:off x="3053765" y="6141999"/>
              <a:ext cx="132724" cy="56680"/>
            </a:xfrm>
            <a:custGeom>
              <a:avLst/>
              <a:gdLst>
                <a:gd name="T0" fmla="*/ 0 w 164"/>
                <a:gd name="T1" fmla="*/ 15 h 56"/>
                <a:gd name="T2" fmla="*/ 24 w 164"/>
                <a:gd name="T3" fmla="*/ 19 h 56"/>
                <a:gd name="T4" fmla="*/ 9 w 164"/>
                <a:gd name="T5" fmla="*/ 28 h 56"/>
                <a:gd name="T6" fmla="*/ 15 w 164"/>
                <a:gd name="T7" fmla="*/ 32 h 56"/>
                <a:gd name="T8" fmla="*/ 75 w 164"/>
                <a:gd name="T9" fmla="*/ 32 h 56"/>
                <a:gd name="T10" fmla="*/ 36 w 164"/>
                <a:gd name="T11" fmla="*/ 38 h 56"/>
                <a:gd name="T12" fmla="*/ 98 w 164"/>
                <a:gd name="T13" fmla="*/ 56 h 56"/>
                <a:gd name="T14" fmla="*/ 139 w 164"/>
                <a:gd name="T15" fmla="*/ 47 h 56"/>
                <a:gd name="T16" fmla="*/ 164 w 164"/>
                <a:gd name="T17" fmla="*/ 28 h 56"/>
                <a:gd name="T18" fmla="*/ 156 w 164"/>
                <a:gd name="T19" fmla="*/ 17 h 56"/>
                <a:gd name="T20" fmla="*/ 117 w 164"/>
                <a:gd name="T21" fmla="*/ 17 h 56"/>
                <a:gd name="T22" fmla="*/ 124 w 164"/>
                <a:gd name="T23" fmla="*/ 9 h 56"/>
                <a:gd name="T24" fmla="*/ 92 w 164"/>
                <a:gd name="T25" fmla="*/ 17 h 56"/>
                <a:gd name="T26" fmla="*/ 90 w 164"/>
                <a:gd name="T27" fmla="*/ 0 h 56"/>
                <a:gd name="T28" fmla="*/ 81 w 164"/>
                <a:gd name="T29" fmla="*/ 24 h 56"/>
                <a:gd name="T30" fmla="*/ 36 w 164"/>
                <a:gd name="T31" fmla="*/ 0 h 56"/>
                <a:gd name="T32" fmla="*/ 39 w 164"/>
                <a:gd name="T33" fmla="*/ 15 h 56"/>
                <a:gd name="T34" fmla="*/ 26 w 164"/>
                <a:gd name="T35" fmla="*/ 9 h 56"/>
                <a:gd name="T36" fmla="*/ 30 w 164"/>
                <a:gd name="T37" fmla="*/ 21 h 56"/>
                <a:gd name="T38" fmla="*/ 0 w 164"/>
                <a:gd name="T39" fmla="*/ 1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4" h="56">
                  <a:moveTo>
                    <a:pt x="0" y="15"/>
                  </a:moveTo>
                  <a:lnTo>
                    <a:pt x="24" y="19"/>
                  </a:lnTo>
                  <a:lnTo>
                    <a:pt x="9" y="28"/>
                  </a:lnTo>
                  <a:lnTo>
                    <a:pt x="15" y="32"/>
                  </a:lnTo>
                  <a:lnTo>
                    <a:pt x="75" y="32"/>
                  </a:lnTo>
                  <a:lnTo>
                    <a:pt x="36" y="38"/>
                  </a:lnTo>
                  <a:lnTo>
                    <a:pt x="98" y="56"/>
                  </a:lnTo>
                  <a:lnTo>
                    <a:pt x="139" y="47"/>
                  </a:lnTo>
                  <a:lnTo>
                    <a:pt x="164" y="28"/>
                  </a:lnTo>
                  <a:lnTo>
                    <a:pt x="156" y="17"/>
                  </a:lnTo>
                  <a:lnTo>
                    <a:pt x="117" y="17"/>
                  </a:lnTo>
                  <a:lnTo>
                    <a:pt x="124" y="9"/>
                  </a:lnTo>
                  <a:lnTo>
                    <a:pt x="92" y="17"/>
                  </a:lnTo>
                  <a:lnTo>
                    <a:pt x="90" y="0"/>
                  </a:lnTo>
                  <a:lnTo>
                    <a:pt x="81" y="24"/>
                  </a:lnTo>
                  <a:lnTo>
                    <a:pt x="36" y="0"/>
                  </a:lnTo>
                  <a:lnTo>
                    <a:pt x="39" y="15"/>
                  </a:lnTo>
                  <a:lnTo>
                    <a:pt x="26" y="9"/>
                  </a:lnTo>
                  <a:lnTo>
                    <a:pt x="30" y="21"/>
                  </a:lnTo>
                  <a:lnTo>
                    <a:pt x="0" y="15"/>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26" name="Freeform 1075">
              <a:extLst>
                <a:ext uri="{FF2B5EF4-FFF2-40B4-BE49-F238E27FC236}">
                  <a16:creationId xmlns:a16="http://schemas.microsoft.com/office/drawing/2014/main" id="{6B1D08DB-B418-4BC0-8C6C-C422E3AED864}"/>
                </a:ext>
              </a:extLst>
            </p:cNvPr>
            <p:cNvSpPr>
              <a:spLocks/>
            </p:cNvSpPr>
            <p:nvPr/>
          </p:nvSpPr>
          <p:spPr bwMode="auto">
            <a:xfrm>
              <a:off x="3099085" y="6233091"/>
              <a:ext cx="56651" cy="34412"/>
            </a:xfrm>
            <a:custGeom>
              <a:avLst/>
              <a:gdLst>
                <a:gd name="T0" fmla="*/ 0 w 70"/>
                <a:gd name="T1" fmla="*/ 28 h 34"/>
                <a:gd name="T2" fmla="*/ 6 w 70"/>
                <a:gd name="T3" fmla="*/ 10 h 34"/>
                <a:gd name="T4" fmla="*/ 34 w 70"/>
                <a:gd name="T5" fmla="*/ 0 h 34"/>
                <a:gd name="T6" fmla="*/ 40 w 70"/>
                <a:gd name="T7" fmla="*/ 10 h 34"/>
                <a:gd name="T8" fmla="*/ 70 w 70"/>
                <a:gd name="T9" fmla="*/ 17 h 34"/>
                <a:gd name="T10" fmla="*/ 27 w 70"/>
                <a:gd name="T11" fmla="*/ 34 h 34"/>
                <a:gd name="T12" fmla="*/ 34 w 70"/>
                <a:gd name="T13" fmla="*/ 25 h 34"/>
                <a:gd name="T14" fmla="*/ 0 w 70"/>
                <a:gd name="T15" fmla="*/ 28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34">
                  <a:moveTo>
                    <a:pt x="0" y="28"/>
                  </a:moveTo>
                  <a:lnTo>
                    <a:pt x="6" y="10"/>
                  </a:lnTo>
                  <a:lnTo>
                    <a:pt x="34" y="0"/>
                  </a:lnTo>
                  <a:lnTo>
                    <a:pt x="40" y="10"/>
                  </a:lnTo>
                  <a:lnTo>
                    <a:pt x="70" y="17"/>
                  </a:lnTo>
                  <a:lnTo>
                    <a:pt x="27" y="34"/>
                  </a:lnTo>
                  <a:lnTo>
                    <a:pt x="34" y="25"/>
                  </a:lnTo>
                  <a:lnTo>
                    <a:pt x="0" y="28"/>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27" name="Freeform 1076">
              <a:extLst>
                <a:ext uri="{FF2B5EF4-FFF2-40B4-BE49-F238E27FC236}">
                  <a16:creationId xmlns:a16="http://schemas.microsoft.com/office/drawing/2014/main" id="{024119FB-CAD2-4177-A1DF-8C1FC8D2A959}"/>
                </a:ext>
              </a:extLst>
            </p:cNvPr>
            <p:cNvSpPr>
              <a:spLocks/>
            </p:cNvSpPr>
            <p:nvPr/>
          </p:nvSpPr>
          <p:spPr bwMode="auto">
            <a:xfrm>
              <a:off x="3099085" y="6233091"/>
              <a:ext cx="56651" cy="34412"/>
            </a:xfrm>
            <a:custGeom>
              <a:avLst/>
              <a:gdLst>
                <a:gd name="T0" fmla="*/ 0 w 70"/>
                <a:gd name="T1" fmla="*/ 28 h 34"/>
                <a:gd name="T2" fmla="*/ 6 w 70"/>
                <a:gd name="T3" fmla="*/ 10 h 34"/>
                <a:gd name="T4" fmla="*/ 34 w 70"/>
                <a:gd name="T5" fmla="*/ 0 h 34"/>
                <a:gd name="T6" fmla="*/ 40 w 70"/>
                <a:gd name="T7" fmla="*/ 10 h 34"/>
                <a:gd name="T8" fmla="*/ 70 w 70"/>
                <a:gd name="T9" fmla="*/ 17 h 34"/>
                <a:gd name="T10" fmla="*/ 27 w 70"/>
                <a:gd name="T11" fmla="*/ 34 h 34"/>
                <a:gd name="T12" fmla="*/ 34 w 70"/>
                <a:gd name="T13" fmla="*/ 25 h 34"/>
                <a:gd name="T14" fmla="*/ 0 w 70"/>
                <a:gd name="T15" fmla="*/ 28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34">
                  <a:moveTo>
                    <a:pt x="0" y="28"/>
                  </a:moveTo>
                  <a:lnTo>
                    <a:pt x="6" y="10"/>
                  </a:lnTo>
                  <a:lnTo>
                    <a:pt x="34" y="0"/>
                  </a:lnTo>
                  <a:lnTo>
                    <a:pt x="40" y="10"/>
                  </a:lnTo>
                  <a:lnTo>
                    <a:pt x="70" y="17"/>
                  </a:lnTo>
                  <a:lnTo>
                    <a:pt x="27" y="34"/>
                  </a:lnTo>
                  <a:lnTo>
                    <a:pt x="34" y="25"/>
                  </a:lnTo>
                  <a:lnTo>
                    <a:pt x="0" y="28"/>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28" name="Freeform 1077">
              <a:extLst>
                <a:ext uri="{FF2B5EF4-FFF2-40B4-BE49-F238E27FC236}">
                  <a16:creationId xmlns:a16="http://schemas.microsoft.com/office/drawing/2014/main" id="{44593ED1-D5A8-44F8-AFD1-C29FC7F6B2BE}"/>
                </a:ext>
              </a:extLst>
            </p:cNvPr>
            <p:cNvSpPr>
              <a:spLocks/>
            </p:cNvSpPr>
            <p:nvPr/>
          </p:nvSpPr>
          <p:spPr bwMode="auto">
            <a:xfrm>
              <a:off x="3172731" y="7201704"/>
              <a:ext cx="38037" cy="36437"/>
            </a:xfrm>
            <a:custGeom>
              <a:avLst/>
              <a:gdLst>
                <a:gd name="T0" fmla="*/ 0 w 47"/>
                <a:gd name="T1" fmla="*/ 23 h 36"/>
                <a:gd name="T2" fmla="*/ 4 w 47"/>
                <a:gd name="T3" fmla="*/ 0 h 36"/>
                <a:gd name="T4" fmla="*/ 32 w 47"/>
                <a:gd name="T5" fmla="*/ 0 h 36"/>
                <a:gd name="T6" fmla="*/ 47 w 47"/>
                <a:gd name="T7" fmla="*/ 17 h 36"/>
                <a:gd name="T8" fmla="*/ 26 w 47"/>
                <a:gd name="T9" fmla="*/ 19 h 36"/>
                <a:gd name="T10" fmla="*/ 2 w 47"/>
                <a:gd name="T11" fmla="*/ 36 h 36"/>
                <a:gd name="T12" fmla="*/ 13 w 47"/>
                <a:gd name="T13" fmla="*/ 25 h 36"/>
                <a:gd name="T14" fmla="*/ 0 w 47"/>
                <a:gd name="T15" fmla="*/ 23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36">
                  <a:moveTo>
                    <a:pt x="0" y="23"/>
                  </a:moveTo>
                  <a:lnTo>
                    <a:pt x="4" y="0"/>
                  </a:lnTo>
                  <a:lnTo>
                    <a:pt x="32" y="0"/>
                  </a:lnTo>
                  <a:lnTo>
                    <a:pt x="47" y="17"/>
                  </a:lnTo>
                  <a:lnTo>
                    <a:pt x="26" y="19"/>
                  </a:lnTo>
                  <a:lnTo>
                    <a:pt x="2" y="36"/>
                  </a:lnTo>
                  <a:lnTo>
                    <a:pt x="13" y="25"/>
                  </a:lnTo>
                  <a:lnTo>
                    <a:pt x="0" y="23"/>
                  </a:ln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29" name="Freeform 1078">
              <a:extLst>
                <a:ext uri="{FF2B5EF4-FFF2-40B4-BE49-F238E27FC236}">
                  <a16:creationId xmlns:a16="http://schemas.microsoft.com/office/drawing/2014/main" id="{0241A248-970B-4784-9F2B-9BCB8A010C78}"/>
                </a:ext>
              </a:extLst>
            </p:cNvPr>
            <p:cNvSpPr>
              <a:spLocks/>
            </p:cNvSpPr>
            <p:nvPr/>
          </p:nvSpPr>
          <p:spPr bwMode="auto">
            <a:xfrm>
              <a:off x="3172731" y="7201704"/>
              <a:ext cx="38037" cy="36437"/>
            </a:xfrm>
            <a:custGeom>
              <a:avLst/>
              <a:gdLst>
                <a:gd name="T0" fmla="*/ 0 w 47"/>
                <a:gd name="T1" fmla="*/ 23 h 36"/>
                <a:gd name="T2" fmla="*/ 4 w 47"/>
                <a:gd name="T3" fmla="*/ 0 h 36"/>
                <a:gd name="T4" fmla="*/ 32 w 47"/>
                <a:gd name="T5" fmla="*/ 0 h 36"/>
                <a:gd name="T6" fmla="*/ 47 w 47"/>
                <a:gd name="T7" fmla="*/ 17 h 36"/>
                <a:gd name="T8" fmla="*/ 26 w 47"/>
                <a:gd name="T9" fmla="*/ 19 h 36"/>
                <a:gd name="T10" fmla="*/ 2 w 47"/>
                <a:gd name="T11" fmla="*/ 36 h 36"/>
                <a:gd name="T12" fmla="*/ 13 w 47"/>
                <a:gd name="T13" fmla="*/ 25 h 36"/>
                <a:gd name="T14" fmla="*/ 0 w 47"/>
                <a:gd name="T15" fmla="*/ 23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36">
                  <a:moveTo>
                    <a:pt x="0" y="23"/>
                  </a:moveTo>
                  <a:lnTo>
                    <a:pt x="4" y="0"/>
                  </a:lnTo>
                  <a:lnTo>
                    <a:pt x="32" y="0"/>
                  </a:lnTo>
                  <a:lnTo>
                    <a:pt x="47" y="17"/>
                  </a:lnTo>
                  <a:lnTo>
                    <a:pt x="26" y="19"/>
                  </a:lnTo>
                  <a:lnTo>
                    <a:pt x="2" y="36"/>
                  </a:lnTo>
                  <a:lnTo>
                    <a:pt x="13" y="25"/>
                  </a:lnTo>
                  <a:lnTo>
                    <a:pt x="0" y="23"/>
                  </a:lnTo>
                </a:path>
              </a:pathLst>
            </a:cu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30" name="Freeform 1079">
              <a:extLst>
                <a:ext uri="{FF2B5EF4-FFF2-40B4-BE49-F238E27FC236}">
                  <a16:creationId xmlns:a16="http://schemas.microsoft.com/office/drawing/2014/main" id="{D86DED44-59A1-4482-B0A4-E4721CC0F904}"/>
                </a:ext>
              </a:extLst>
            </p:cNvPr>
            <p:cNvSpPr>
              <a:spLocks/>
            </p:cNvSpPr>
            <p:nvPr/>
          </p:nvSpPr>
          <p:spPr bwMode="auto">
            <a:xfrm>
              <a:off x="2717907" y="6831263"/>
              <a:ext cx="8903" cy="15182"/>
            </a:xfrm>
            <a:custGeom>
              <a:avLst/>
              <a:gdLst>
                <a:gd name="T0" fmla="*/ 0 w 11"/>
                <a:gd name="T1" fmla="*/ 15 h 15"/>
                <a:gd name="T2" fmla="*/ 0 w 11"/>
                <a:gd name="T3" fmla="*/ 5 h 15"/>
                <a:gd name="T4" fmla="*/ 11 w 11"/>
                <a:gd name="T5" fmla="*/ 0 h 15"/>
                <a:gd name="T6" fmla="*/ 0 w 11"/>
                <a:gd name="T7" fmla="*/ 15 h 15"/>
              </a:gdLst>
              <a:ahLst/>
              <a:cxnLst>
                <a:cxn ang="0">
                  <a:pos x="T0" y="T1"/>
                </a:cxn>
                <a:cxn ang="0">
                  <a:pos x="T2" y="T3"/>
                </a:cxn>
                <a:cxn ang="0">
                  <a:pos x="T4" y="T5"/>
                </a:cxn>
                <a:cxn ang="0">
                  <a:pos x="T6" y="T7"/>
                </a:cxn>
              </a:cxnLst>
              <a:rect l="0" t="0" r="r" b="b"/>
              <a:pathLst>
                <a:path w="11" h="15">
                  <a:moveTo>
                    <a:pt x="0" y="15"/>
                  </a:moveTo>
                  <a:lnTo>
                    <a:pt x="0" y="5"/>
                  </a:lnTo>
                  <a:lnTo>
                    <a:pt x="11" y="0"/>
                  </a:lnTo>
                  <a:lnTo>
                    <a:pt x="0" y="1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31" name="Freeform 1080">
              <a:extLst>
                <a:ext uri="{FF2B5EF4-FFF2-40B4-BE49-F238E27FC236}">
                  <a16:creationId xmlns:a16="http://schemas.microsoft.com/office/drawing/2014/main" id="{3228B25C-0C27-4013-AA05-EE9FAF97FA5F}"/>
                </a:ext>
              </a:extLst>
            </p:cNvPr>
            <p:cNvSpPr>
              <a:spLocks/>
            </p:cNvSpPr>
            <p:nvPr/>
          </p:nvSpPr>
          <p:spPr bwMode="auto">
            <a:xfrm>
              <a:off x="2717907" y="6831263"/>
              <a:ext cx="8903" cy="15182"/>
            </a:xfrm>
            <a:custGeom>
              <a:avLst/>
              <a:gdLst>
                <a:gd name="T0" fmla="*/ 0 w 11"/>
                <a:gd name="T1" fmla="*/ 15 h 15"/>
                <a:gd name="T2" fmla="*/ 0 w 11"/>
                <a:gd name="T3" fmla="*/ 5 h 15"/>
                <a:gd name="T4" fmla="*/ 11 w 11"/>
                <a:gd name="T5" fmla="*/ 0 h 15"/>
                <a:gd name="T6" fmla="*/ 0 w 11"/>
                <a:gd name="T7" fmla="*/ 15 h 15"/>
              </a:gdLst>
              <a:ahLst/>
              <a:cxnLst>
                <a:cxn ang="0">
                  <a:pos x="T0" y="T1"/>
                </a:cxn>
                <a:cxn ang="0">
                  <a:pos x="T2" y="T3"/>
                </a:cxn>
                <a:cxn ang="0">
                  <a:pos x="T4" y="T5"/>
                </a:cxn>
                <a:cxn ang="0">
                  <a:pos x="T6" y="T7"/>
                </a:cxn>
              </a:cxnLst>
              <a:rect l="0" t="0" r="r" b="b"/>
              <a:pathLst>
                <a:path w="11" h="15">
                  <a:moveTo>
                    <a:pt x="0" y="15"/>
                  </a:moveTo>
                  <a:lnTo>
                    <a:pt x="0" y="5"/>
                  </a:lnTo>
                  <a:lnTo>
                    <a:pt x="11" y="0"/>
                  </a:lnTo>
                  <a:lnTo>
                    <a:pt x="0" y="15"/>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32" name="Freeform 1081">
              <a:extLst>
                <a:ext uri="{FF2B5EF4-FFF2-40B4-BE49-F238E27FC236}">
                  <a16:creationId xmlns:a16="http://schemas.microsoft.com/office/drawing/2014/main" id="{0078C503-2BDA-4460-9C27-B547C1CEDE84}"/>
                </a:ext>
              </a:extLst>
            </p:cNvPr>
            <p:cNvSpPr>
              <a:spLocks/>
            </p:cNvSpPr>
            <p:nvPr/>
          </p:nvSpPr>
          <p:spPr bwMode="auto">
            <a:xfrm>
              <a:off x="2721144" y="6846444"/>
              <a:ext cx="8903" cy="9110"/>
            </a:xfrm>
            <a:custGeom>
              <a:avLst/>
              <a:gdLst>
                <a:gd name="T0" fmla="*/ 0 w 11"/>
                <a:gd name="T1" fmla="*/ 7 h 9"/>
                <a:gd name="T2" fmla="*/ 4 w 11"/>
                <a:gd name="T3" fmla="*/ 0 h 9"/>
                <a:gd name="T4" fmla="*/ 11 w 11"/>
                <a:gd name="T5" fmla="*/ 9 h 9"/>
                <a:gd name="T6" fmla="*/ 0 w 11"/>
                <a:gd name="T7" fmla="*/ 7 h 9"/>
              </a:gdLst>
              <a:ahLst/>
              <a:cxnLst>
                <a:cxn ang="0">
                  <a:pos x="T0" y="T1"/>
                </a:cxn>
                <a:cxn ang="0">
                  <a:pos x="T2" y="T3"/>
                </a:cxn>
                <a:cxn ang="0">
                  <a:pos x="T4" y="T5"/>
                </a:cxn>
                <a:cxn ang="0">
                  <a:pos x="T6" y="T7"/>
                </a:cxn>
              </a:cxnLst>
              <a:rect l="0" t="0" r="r" b="b"/>
              <a:pathLst>
                <a:path w="11" h="9">
                  <a:moveTo>
                    <a:pt x="0" y="7"/>
                  </a:moveTo>
                  <a:lnTo>
                    <a:pt x="4" y="0"/>
                  </a:lnTo>
                  <a:lnTo>
                    <a:pt x="11" y="9"/>
                  </a:lnTo>
                  <a:lnTo>
                    <a:pt x="0" y="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33" name="Freeform 1082">
              <a:extLst>
                <a:ext uri="{FF2B5EF4-FFF2-40B4-BE49-F238E27FC236}">
                  <a16:creationId xmlns:a16="http://schemas.microsoft.com/office/drawing/2014/main" id="{C3852B4E-0352-44B9-9433-B199CF936C87}"/>
                </a:ext>
              </a:extLst>
            </p:cNvPr>
            <p:cNvSpPr>
              <a:spLocks/>
            </p:cNvSpPr>
            <p:nvPr/>
          </p:nvSpPr>
          <p:spPr bwMode="auto">
            <a:xfrm>
              <a:off x="2721144" y="6846444"/>
              <a:ext cx="8903" cy="9110"/>
            </a:xfrm>
            <a:custGeom>
              <a:avLst/>
              <a:gdLst>
                <a:gd name="T0" fmla="*/ 0 w 11"/>
                <a:gd name="T1" fmla="*/ 7 h 9"/>
                <a:gd name="T2" fmla="*/ 4 w 11"/>
                <a:gd name="T3" fmla="*/ 0 h 9"/>
                <a:gd name="T4" fmla="*/ 11 w 11"/>
                <a:gd name="T5" fmla="*/ 9 h 9"/>
                <a:gd name="T6" fmla="*/ 0 w 11"/>
                <a:gd name="T7" fmla="*/ 7 h 9"/>
              </a:gdLst>
              <a:ahLst/>
              <a:cxnLst>
                <a:cxn ang="0">
                  <a:pos x="T0" y="T1"/>
                </a:cxn>
                <a:cxn ang="0">
                  <a:pos x="T2" y="T3"/>
                </a:cxn>
                <a:cxn ang="0">
                  <a:pos x="T4" y="T5"/>
                </a:cxn>
                <a:cxn ang="0">
                  <a:pos x="T6" y="T7"/>
                </a:cxn>
              </a:cxnLst>
              <a:rect l="0" t="0" r="r" b="b"/>
              <a:pathLst>
                <a:path w="11" h="9">
                  <a:moveTo>
                    <a:pt x="0" y="7"/>
                  </a:moveTo>
                  <a:lnTo>
                    <a:pt x="4" y="0"/>
                  </a:lnTo>
                  <a:lnTo>
                    <a:pt x="11" y="9"/>
                  </a:lnTo>
                  <a:lnTo>
                    <a:pt x="0" y="7"/>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34" name="Freeform 1083">
              <a:extLst>
                <a:ext uri="{FF2B5EF4-FFF2-40B4-BE49-F238E27FC236}">
                  <a16:creationId xmlns:a16="http://schemas.microsoft.com/office/drawing/2014/main" id="{8EDC8026-FF04-4DF3-B773-AD9699BFC120}"/>
                </a:ext>
              </a:extLst>
            </p:cNvPr>
            <p:cNvSpPr>
              <a:spLocks/>
            </p:cNvSpPr>
            <p:nvPr/>
          </p:nvSpPr>
          <p:spPr bwMode="auto">
            <a:xfrm>
              <a:off x="5405579" y="6693612"/>
              <a:ext cx="41274" cy="15182"/>
            </a:xfrm>
            <a:custGeom>
              <a:avLst/>
              <a:gdLst>
                <a:gd name="T0" fmla="*/ 0 w 51"/>
                <a:gd name="T1" fmla="*/ 4 h 15"/>
                <a:gd name="T2" fmla="*/ 32 w 51"/>
                <a:gd name="T3" fmla="*/ 0 h 15"/>
                <a:gd name="T4" fmla="*/ 51 w 51"/>
                <a:gd name="T5" fmla="*/ 6 h 15"/>
                <a:gd name="T6" fmla="*/ 40 w 51"/>
                <a:gd name="T7" fmla="*/ 15 h 15"/>
                <a:gd name="T8" fmla="*/ 0 w 51"/>
                <a:gd name="T9" fmla="*/ 4 h 15"/>
              </a:gdLst>
              <a:ahLst/>
              <a:cxnLst>
                <a:cxn ang="0">
                  <a:pos x="T0" y="T1"/>
                </a:cxn>
                <a:cxn ang="0">
                  <a:pos x="T2" y="T3"/>
                </a:cxn>
                <a:cxn ang="0">
                  <a:pos x="T4" y="T5"/>
                </a:cxn>
                <a:cxn ang="0">
                  <a:pos x="T6" y="T7"/>
                </a:cxn>
                <a:cxn ang="0">
                  <a:pos x="T8" y="T9"/>
                </a:cxn>
              </a:cxnLst>
              <a:rect l="0" t="0" r="r" b="b"/>
              <a:pathLst>
                <a:path w="51" h="15">
                  <a:moveTo>
                    <a:pt x="0" y="4"/>
                  </a:moveTo>
                  <a:lnTo>
                    <a:pt x="32" y="0"/>
                  </a:lnTo>
                  <a:lnTo>
                    <a:pt x="51" y="6"/>
                  </a:lnTo>
                  <a:lnTo>
                    <a:pt x="40" y="15"/>
                  </a:lnTo>
                  <a:lnTo>
                    <a:pt x="0" y="4"/>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35" name="Freeform 1084">
              <a:extLst>
                <a:ext uri="{FF2B5EF4-FFF2-40B4-BE49-F238E27FC236}">
                  <a16:creationId xmlns:a16="http://schemas.microsoft.com/office/drawing/2014/main" id="{D3BBC5F4-5184-4A76-87E1-37D6A8DB2A51}"/>
                </a:ext>
              </a:extLst>
            </p:cNvPr>
            <p:cNvSpPr>
              <a:spLocks/>
            </p:cNvSpPr>
            <p:nvPr/>
          </p:nvSpPr>
          <p:spPr bwMode="auto">
            <a:xfrm>
              <a:off x="5405579" y="6693612"/>
              <a:ext cx="41274" cy="15182"/>
            </a:xfrm>
            <a:custGeom>
              <a:avLst/>
              <a:gdLst>
                <a:gd name="T0" fmla="*/ 0 w 51"/>
                <a:gd name="T1" fmla="*/ 4 h 15"/>
                <a:gd name="T2" fmla="*/ 32 w 51"/>
                <a:gd name="T3" fmla="*/ 0 h 15"/>
                <a:gd name="T4" fmla="*/ 51 w 51"/>
                <a:gd name="T5" fmla="*/ 6 h 15"/>
                <a:gd name="T6" fmla="*/ 40 w 51"/>
                <a:gd name="T7" fmla="*/ 15 h 15"/>
                <a:gd name="T8" fmla="*/ 0 w 51"/>
                <a:gd name="T9" fmla="*/ 4 h 15"/>
              </a:gdLst>
              <a:ahLst/>
              <a:cxnLst>
                <a:cxn ang="0">
                  <a:pos x="T0" y="T1"/>
                </a:cxn>
                <a:cxn ang="0">
                  <a:pos x="T2" y="T3"/>
                </a:cxn>
                <a:cxn ang="0">
                  <a:pos x="T4" y="T5"/>
                </a:cxn>
                <a:cxn ang="0">
                  <a:pos x="T6" y="T7"/>
                </a:cxn>
                <a:cxn ang="0">
                  <a:pos x="T8" y="T9"/>
                </a:cxn>
              </a:cxnLst>
              <a:rect l="0" t="0" r="r" b="b"/>
              <a:pathLst>
                <a:path w="51" h="15">
                  <a:moveTo>
                    <a:pt x="0" y="4"/>
                  </a:moveTo>
                  <a:lnTo>
                    <a:pt x="32" y="0"/>
                  </a:lnTo>
                  <a:lnTo>
                    <a:pt x="51" y="6"/>
                  </a:lnTo>
                  <a:lnTo>
                    <a:pt x="40" y="15"/>
                  </a:lnTo>
                  <a:lnTo>
                    <a:pt x="0" y="4"/>
                  </a:lnTo>
                </a:path>
              </a:pathLst>
            </a:custGeom>
            <a:solidFill>
              <a:srgbClr val="FF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36" name="Freeform 1085">
              <a:extLst>
                <a:ext uri="{FF2B5EF4-FFF2-40B4-BE49-F238E27FC236}">
                  <a16:creationId xmlns:a16="http://schemas.microsoft.com/office/drawing/2014/main" id="{A068C233-123A-45F2-98DF-F19BA2CE40BB}"/>
                </a:ext>
              </a:extLst>
            </p:cNvPr>
            <p:cNvSpPr>
              <a:spLocks/>
            </p:cNvSpPr>
            <p:nvPr/>
          </p:nvSpPr>
          <p:spPr bwMode="auto">
            <a:xfrm>
              <a:off x="3427660" y="7449677"/>
              <a:ext cx="25898" cy="7084"/>
            </a:xfrm>
            <a:custGeom>
              <a:avLst/>
              <a:gdLst>
                <a:gd name="T0" fmla="*/ 0 w 32"/>
                <a:gd name="T1" fmla="*/ 0 h 7"/>
                <a:gd name="T2" fmla="*/ 18 w 32"/>
                <a:gd name="T3" fmla="*/ 7 h 7"/>
                <a:gd name="T4" fmla="*/ 32 w 32"/>
                <a:gd name="T5" fmla="*/ 2 h 7"/>
                <a:gd name="T6" fmla="*/ 0 w 32"/>
                <a:gd name="T7" fmla="*/ 0 h 7"/>
              </a:gdLst>
              <a:ahLst/>
              <a:cxnLst>
                <a:cxn ang="0">
                  <a:pos x="T0" y="T1"/>
                </a:cxn>
                <a:cxn ang="0">
                  <a:pos x="T2" y="T3"/>
                </a:cxn>
                <a:cxn ang="0">
                  <a:pos x="T4" y="T5"/>
                </a:cxn>
                <a:cxn ang="0">
                  <a:pos x="T6" y="T7"/>
                </a:cxn>
              </a:cxnLst>
              <a:rect l="0" t="0" r="r" b="b"/>
              <a:pathLst>
                <a:path w="32" h="7">
                  <a:moveTo>
                    <a:pt x="0" y="0"/>
                  </a:moveTo>
                  <a:lnTo>
                    <a:pt x="18" y="7"/>
                  </a:lnTo>
                  <a:lnTo>
                    <a:pt x="32" y="2"/>
                  </a:lnTo>
                  <a:lnTo>
                    <a:pt x="0" y="0"/>
                  </a:ln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37" name="Freeform 1086">
              <a:extLst>
                <a:ext uri="{FF2B5EF4-FFF2-40B4-BE49-F238E27FC236}">
                  <a16:creationId xmlns:a16="http://schemas.microsoft.com/office/drawing/2014/main" id="{75F5130A-B3D8-45DE-889A-48BD3964C013}"/>
                </a:ext>
              </a:extLst>
            </p:cNvPr>
            <p:cNvSpPr>
              <a:spLocks/>
            </p:cNvSpPr>
            <p:nvPr/>
          </p:nvSpPr>
          <p:spPr bwMode="auto">
            <a:xfrm>
              <a:off x="3427660" y="7449677"/>
              <a:ext cx="25898" cy="7084"/>
            </a:xfrm>
            <a:custGeom>
              <a:avLst/>
              <a:gdLst>
                <a:gd name="T0" fmla="*/ 0 w 32"/>
                <a:gd name="T1" fmla="*/ 0 h 7"/>
                <a:gd name="T2" fmla="*/ 18 w 32"/>
                <a:gd name="T3" fmla="*/ 7 h 7"/>
                <a:gd name="T4" fmla="*/ 32 w 32"/>
                <a:gd name="T5" fmla="*/ 2 h 7"/>
                <a:gd name="T6" fmla="*/ 0 w 32"/>
                <a:gd name="T7" fmla="*/ 0 h 7"/>
              </a:gdLst>
              <a:ahLst/>
              <a:cxnLst>
                <a:cxn ang="0">
                  <a:pos x="T0" y="T1"/>
                </a:cxn>
                <a:cxn ang="0">
                  <a:pos x="T2" y="T3"/>
                </a:cxn>
                <a:cxn ang="0">
                  <a:pos x="T4" y="T5"/>
                </a:cxn>
                <a:cxn ang="0">
                  <a:pos x="T6" y="T7"/>
                </a:cxn>
              </a:cxnLst>
              <a:rect l="0" t="0" r="r" b="b"/>
              <a:pathLst>
                <a:path w="32" h="7">
                  <a:moveTo>
                    <a:pt x="0" y="0"/>
                  </a:moveTo>
                  <a:lnTo>
                    <a:pt x="18" y="7"/>
                  </a:lnTo>
                  <a:lnTo>
                    <a:pt x="32" y="2"/>
                  </a:lnTo>
                  <a:lnTo>
                    <a:pt x="0" y="0"/>
                  </a:lnTo>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38" name="Freeform 1087">
              <a:extLst>
                <a:ext uri="{FF2B5EF4-FFF2-40B4-BE49-F238E27FC236}">
                  <a16:creationId xmlns:a16="http://schemas.microsoft.com/office/drawing/2014/main" id="{98A7A379-CC83-4306-97B5-C77DDEFA84D9}"/>
                </a:ext>
              </a:extLst>
            </p:cNvPr>
            <p:cNvSpPr>
              <a:spLocks/>
            </p:cNvSpPr>
            <p:nvPr/>
          </p:nvSpPr>
          <p:spPr bwMode="auto">
            <a:xfrm>
              <a:off x="4371299" y="8148050"/>
              <a:ext cx="558415" cy="523275"/>
            </a:xfrm>
            <a:custGeom>
              <a:avLst/>
              <a:gdLst>
                <a:gd name="T0" fmla="*/ 12 w 690"/>
                <a:gd name="T1" fmla="*/ 278 h 517"/>
                <a:gd name="T2" fmla="*/ 19 w 690"/>
                <a:gd name="T3" fmla="*/ 272 h 517"/>
                <a:gd name="T4" fmla="*/ 15 w 690"/>
                <a:gd name="T5" fmla="*/ 195 h 517"/>
                <a:gd name="T6" fmla="*/ 61 w 690"/>
                <a:gd name="T7" fmla="*/ 171 h 517"/>
                <a:gd name="T8" fmla="*/ 157 w 690"/>
                <a:gd name="T9" fmla="*/ 128 h 517"/>
                <a:gd name="T10" fmla="*/ 166 w 690"/>
                <a:gd name="T11" fmla="*/ 99 h 517"/>
                <a:gd name="T12" fmla="*/ 176 w 690"/>
                <a:gd name="T13" fmla="*/ 96 h 517"/>
                <a:gd name="T14" fmla="*/ 193 w 690"/>
                <a:gd name="T15" fmla="*/ 84 h 517"/>
                <a:gd name="T16" fmla="*/ 247 w 690"/>
                <a:gd name="T17" fmla="*/ 60 h 517"/>
                <a:gd name="T18" fmla="*/ 264 w 690"/>
                <a:gd name="T19" fmla="*/ 71 h 517"/>
                <a:gd name="T20" fmla="*/ 277 w 690"/>
                <a:gd name="T21" fmla="*/ 62 h 517"/>
                <a:gd name="T22" fmla="*/ 332 w 690"/>
                <a:gd name="T23" fmla="*/ 26 h 517"/>
                <a:gd name="T24" fmla="*/ 400 w 690"/>
                <a:gd name="T25" fmla="*/ 30 h 517"/>
                <a:gd name="T26" fmla="*/ 460 w 690"/>
                <a:gd name="T27" fmla="*/ 124 h 517"/>
                <a:gd name="T28" fmla="*/ 487 w 690"/>
                <a:gd name="T29" fmla="*/ 26 h 517"/>
                <a:gd name="T30" fmla="*/ 524 w 690"/>
                <a:gd name="T31" fmla="*/ 62 h 517"/>
                <a:gd name="T32" fmla="*/ 568 w 690"/>
                <a:gd name="T33" fmla="*/ 146 h 517"/>
                <a:gd name="T34" fmla="*/ 624 w 690"/>
                <a:gd name="T35" fmla="*/ 208 h 517"/>
                <a:gd name="T36" fmla="*/ 643 w 690"/>
                <a:gd name="T37" fmla="*/ 227 h 517"/>
                <a:gd name="T38" fmla="*/ 690 w 690"/>
                <a:gd name="T39" fmla="*/ 310 h 517"/>
                <a:gd name="T40" fmla="*/ 651 w 690"/>
                <a:gd name="T41" fmla="*/ 408 h 517"/>
                <a:gd name="T42" fmla="*/ 590 w 690"/>
                <a:gd name="T43" fmla="*/ 496 h 517"/>
                <a:gd name="T44" fmla="*/ 568 w 690"/>
                <a:gd name="T45" fmla="*/ 517 h 517"/>
                <a:gd name="T46" fmla="*/ 517 w 690"/>
                <a:gd name="T47" fmla="*/ 511 h 517"/>
                <a:gd name="T48" fmla="*/ 458 w 690"/>
                <a:gd name="T49" fmla="*/ 483 h 517"/>
                <a:gd name="T50" fmla="*/ 428 w 690"/>
                <a:gd name="T51" fmla="*/ 449 h 517"/>
                <a:gd name="T52" fmla="*/ 419 w 690"/>
                <a:gd name="T53" fmla="*/ 440 h 517"/>
                <a:gd name="T54" fmla="*/ 421 w 690"/>
                <a:gd name="T55" fmla="*/ 391 h 517"/>
                <a:gd name="T56" fmla="*/ 377 w 690"/>
                <a:gd name="T57" fmla="*/ 428 h 517"/>
                <a:gd name="T58" fmla="*/ 311 w 690"/>
                <a:gd name="T59" fmla="*/ 370 h 517"/>
                <a:gd name="T60" fmla="*/ 181 w 690"/>
                <a:gd name="T61" fmla="*/ 413 h 517"/>
                <a:gd name="T62" fmla="*/ 83 w 690"/>
                <a:gd name="T63" fmla="*/ 440 h 517"/>
                <a:gd name="T64" fmla="*/ 44 w 690"/>
                <a:gd name="T65" fmla="*/ 372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0" h="517">
                  <a:moveTo>
                    <a:pt x="0" y="274"/>
                  </a:moveTo>
                  <a:lnTo>
                    <a:pt x="12" y="278"/>
                  </a:lnTo>
                  <a:lnTo>
                    <a:pt x="6" y="263"/>
                  </a:lnTo>
                  <a:lnTo>
                    <a:pt x="19" y="272"/>
                  </a:lnTo>
                  <a:lnTo>
                    <a:pt x="4" y="242"/>
                  </a:lnTo>
                  <a:lnTo>
                    <a:pt x="15" y="195"/>
                  </a:lnTo>
                  <a:lnTo>
                    <a:pt x="19" y="208"/>
                  </a:lnTo>
                  <a:lnTo>
                    <a:pt x="61" y="171"/>
                  </a:lnTo>
                  <a:lnTo>
                    <a:pt x="132" y="154"/>
                  </a:lnTo>
                  <a:lnTo>
                    <a:pt x="157" y="128"/>
                  </a:lnTo>
                  <a:lnTo>
                    <a:pt x="157" y="111"/>
                  </a:lnTo>
                  <a:lnTo>
                    <a:pt x="166" y="99"/>
                  </a:lnTo>
                  <a:lnTo>
                    <a:pt x="176" y="120"/>
                  </a:lnTo>
                  <a:lnTo>
                    <a:pt x="176" y="96"/>
                  </a:lnTo>
                  <a:lnTo>
                    <a:pt x="193" y="101"/>
                  </a:lnTo>
                  <a:lnTo>
                    <a:pt x="193" y="84"/>
                  </a:lnTo>
                  <a:lnTo>
                    <a:pt x="219" y="60"/>
                  </a:lnTo>
                  <a:lnTo>
                    <a:pt x="247" y="60"/>
                  </a:lnTo>
                  <a:lnTo>
                    <a:pt x="253" y="86"/>
                  </a:lnTo>
                  <a:lnTo>
                    <a:pt x="264" y="71"/>
                  </a:lnTo>
                  <a:lnTo>
                    <a:pt x="283" y="79"/>
                  </a:lnTo>
                  <a:lnTo>
                    <a:pt x="277" y="62"/>
                  </a:lnTo>
                  <a:lnTo>
                    <a:pt x="291" y="37"/>
                  </a:lnTo>
                  <a:lnTo>
                    <a:pt x="332" y="26"/>
                  </a:lnTo>
                  <a:lnTo>
                    <a:pt x="321" y="9"/>
                  </a:lnTo>
                  <a:lnTo>
                    <a:pt x="400" y="30"/>
                  </a:lnTo>
                  <a:lnTo>
                    <a:pt x="383" y="75"/>
                  </a:lnTo>
                  <a:lnTo>
                    <a:pt x="460" y="124"/>
                  </a:lnTo>
                  <a:lnTo>
                    <a:pt x="479" y="105"/>
                  </a:lnTo>
                  <a:lnTo>
                    <a:pt x="487" y="26"/>
                  </a:lnTo>
                  <a:lnTo>
                    <a:pt x="507" y="0"/>
                  </a:lnTo>
                  <a:lnTo>
                    <a:pt x="524" y="62"/>
                  </a:lnTo>
                  <a:lnTo>
                    <a:pt x="549" y="75"/>
                  </a:lnTo>
                  <a:lnTo>
                    <a:pt x="568" y="146"/>
                  </a:lnTo>
                  <a:lnTo>
                    <a:pt x="609" y="169"/>
                  </a:lnTo>
                  <a:lnTo>
                    <a:pt x="624" y="208"/>
                  </a:lnTo>
                  <a:lnTo>
                    <a:pt x="641" y="205"/>
                  </a:lnTo>
                  <a:lnTo>
                    <a:pt x="643" y="227"/>
                  </a:lnTo>
                  <a:lnTo>
                    <a:pt x="679" y="257"/>
                  </a:lnTo>
                  <a:lnTo>
                    <a:pt x="690" y="310"/>
                  </a:lnTo>
                  <a:lnTo>
                    <a:pt x="681" y="363"/>
                  </a:lnTo>
                  <a:lnTo>
                    <a:pt x="651" y="408"/>
                  </a:lnTo>
                  <a:lnTo>
                    <a:pt x="630" y="487"/>
                  </a:lnTo>
                  <a:lnTo>
                    <a:pt x="590" y="496"/>
                  </a:lnTo>
                  <a:lnTo>
                    <a:pt x="566" y="509"/>
                  </a:lnTo>
                  <a:lnTo>
                    <a:pt x="568" y="517"/>
                  </a:lnTo>
                  <a:lnTo>
                    <a:pt x="543" y="492"/>
                  </a:lnTo>
                  <a:lnTo>
                    <a:pt x="517" y="511"/>
                  </a:lnTo>
                  <a:lnTo>
                    <a:pt x="485" y="502"/>
                  </a:lnTo>
                  <a:lnTo>
                    <a:pt x="458" y="483"/>
                  </a:lnTo>
                  <a:lnTo>
                    <a:pt x="447" y="445"/>
                  </a:lnTo>
                  <a:lnTo>
                    <a:pt x="428" y="449"/>
                  </a:lnTo>
                  <a:lnTo>
                    <a:pt x="426" y="423"/>
                  </a:lnTo>
                  <a:lnTo>
                    <a:pt x="419" y="440"/>
                  </a:lnTo>
                  <a:lnTo>
                    <a:pt x="406" y="440"/>
                  </a:lnTo>
                  <a:lnTo>
                    <a:pt x="421" y="391"/>
                  </a:lnTo>
                  <a:lnTo>
                    <a:pt x="392" y="438"/>
                  </a:lnTo>
                  <a:lnTo>
                    <a:pt x="377" y="428"/>
                  </a:lnTo>
                  <a:lnTo>
                    <a:pt x="362" y="391"/>
                  </a:lnTo>
                  <a:lnTo>
                    <a:pt x="311" y="370"/>
                  </a:lnTo>
                  <a:lnTo>
                    <a:pt x="219" y="387"/>
                  </a:lnTo>
                  <a:lnTo>
                    <a:pt x="181" y="413"/>
                  </a:lnTo>
                  <a:lnTo>
                    <a:pt x="117" y="415"/>
                  </a:lnTo>
                  <a:lnTo>
                    <a:pt x="83" y="440"/>
                  </a:lnTo>
                  <a:lnTo>
                    <a:pt x="34" y="423"/>
                  </a:lnTo>
                  <a:lnTo>
                    <a:pt x="44" y="372"/>
                  </a:lnTo>
                  <a:lnTo>
                    <a:pt x="0" y="274"/>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39" name="Freeform 1088">
              <a:extLst>
                <a:ext uri="{FF2B5EF4-FFF2-40B4-BE49-F238E27FC236}">
                  <a16:creationId xmlns:a16="http://schemas.microsoft.com/office/drawing/2014/main" id="{A23BD64B-69BF-4EB5-A46D-0E92C735A7EC}"/>
                </a:ext>
              </a:extLst>
            </p:cNvPr>
            <p:cNvSpPr>
              <a:spLocks/>
            </p:cNvSpPr>
            <p:nvPr/>
          </p:nvSpPr>
          <p:spPr bwMode="auto">
            <a:xfrm>
              <a:off x="4371299" y="8148050"/>
              <a:ext cx="558415" cy="523275"/>
            </a:xfrm>
            <a:custGeom>
              <a:avLst/>
              <a:gdLst>
                <a:gd name="T0" fmla="*/ 12 w 690"/>
                <a:gd name="T1" fmla="*/ 278 h 517"/>
                <a:gd name="T2" fmla="*/ 19 w 690"/>
                <a:gd name="T3" fmla="*/ 272 h 517"/>
                <a:gd name="T4" fmla="*/ 15 w 690"/>
                <a:gd name="T5" fmla="*/ 195 h 517"/>
                <a:gd name="T6" fmla="*/ 61 w 690"/>
                <a:gd name="T7" fmla="*/ 171 h 517"/>
                <a:gd name="T8" fmla="*/ 157 w 690"/>
                <a:gd name="T9" fmla="*/ 128 h 517"/>
                <a:gd name="T10" fmla="*/ 166 w 690"/>
                <a:gd name="T11" fmla="*/ 99 h 517"/>
                <a:gd name="T12" fmla="*/ 176 w 690"/>
                <a:gd name="T13" fmla="*/ 96 h 517"/>
                <a:gd name="T14" fmla="*/ 193 w 690"/>
                <a:gd name="T15" fmla="*/ 84 h 517"/>
                <a:gd name="T16" fmla="*/ 247 w 690"/>
                <a:gd name="T17" fmla="*/ 60 h 517"/>
                <a:gd name="T18" fmla="*/ 264 w 690"/>
                <a:gd name="T19" fmla="*/ 71 h 517"/>
                <a:gd name="T20" fmla="*/ 277 w 690"/>
                <a:gd name="T21" fmla="*/ 62 h 517"/>
                <a:gd name="T22" fmla="*/ 332 w 690"/>
                <a:gd name="T23" fmla="*/ 26 h 517"/>
                <a:gd name="T24" fmla="*/ 400 w 690"/>
                <a:gd name="T25" fmla="*/ 30 h 517"/>
                <a:gd name="T26" fmla="*/ 460 w 690"/>
                <a:gd name="T27" fmla="*/ 124 h 517"/>
                <a:gd name="T28" fmla="*/ 487 w 690"/>
                <a:gd name="T29" fmla="*/ 26 h 517"/>
                <a:gd name="T30" fmla="*/ 524 w 690"/>
                <a:gd name="T31" fmla="*/ 62 h 517"/>
                <a:gd name="T32" fmla="*/ 568 w 690"/>
                <a:gd name="T33" fmla="*/ 146 h 517"/>
                <a:gd name="T34" fmla="*/ 624 w 690"/>
                <a:gd name="T35" fmla="*/ 208 h 517"/>
                <a:gd name="T36" fmla="*/ 643 w 690"/>
                <a:gd name="T37" fmla="*/ 227 h 517"/>
                <a:gd name="T38" fmla="*/ 690 w 690"/>
                <a:gd name="T39" fmla="*/ 310 h 517"/>
                <a:gd name="T40" fmla="*/ 651 w 690"/>
                <a:gd name="T41" fmla="*/ 408 h 517"/>
                <a:gd name="T42" fmla="*/ 590 w 690"/>
                <a:gd name="T43" fmla="*/ 496 h 517"/>
                <a:gd name="T44" fmla="*/ 568 w 690"/>
                <a:gd name="T45" fmla="*/ 517 h 517"/>
                <a:gd name="T46" fmla="*/ 517 w 690"/>
                <a:gd name="T47" fmla="*/ 511 h 517"/>
                <a:gd name="T48" fmla="*/ 458 w 690"/>
                <a:gd name="T49" fmla="*/ 483 h 517"/>
                <a:gd name="T50" fmla="*/ 428 w 690"/>
                <a:gd name="T51" fmla="*/ 449 h 517"/>
                <a:gd name="T52" fmla="*/ 419 w 690"/>
                <a:gd name="T53" fmla="*/ 440 h 517"/>
                <a:gd name="T54" fmla="*/ 421 w 690"/>
                <a:gd name="T55" fmla="*/ 391 h 517"/>
                <a:gd name="T56" fmla="*/ 377 w 690"/>
                <a:gd name="T57" fmla="*/ 428 h 517"/>
                <a:gd name="T58" fmla="*/ 311 w 690"/>
                <a:gd name="T59" fmla="*/ 370 h 517"/>
                <a:gd name="T60" fmla="*/ 181 w 690"/>
                <a:gd name="T61" fmla="*/ 413 h 517"/>
                <a:gd name="T62" fmla="*/ 83 w 690"/>
                <a:gd name="T63" fmla="*/ 440 h 517"/>
                <a:gd name="T64" fmla="*/ 44 w 690"/>
                <a:gd name="T65" fmla="*/ 372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0" h="517">
                  <a:moveTo>
                    <a:pt x="0" y="274"/>
                  </a:moveTo>
                  <a:lnTo>
                    <a:pt x="12" y="278"/>
                  </a:lnTo>
                  <a:lnTo>
                    <a:pt x="6" y="263"/>
                  </a:lnTo>
                  <a:lnTo>
                    <a:pt x="19" y="272"/>
                  </a:lnTo>
                  <a:lnTo>
                    <a:pt x="4" y="242"/>
                  </a:lnTo>
                  <a:lnTo>
                    <a:pt x="15" y="195"/>
                  </a:lnTo>
                  <a:lnTo>
                    <a:pt x="19" y="208"/>
                  </a:lnTo>
                  <a:lnTo>
                    <a:pt x="61" y="171"/>
                  </a:lnTo>
                  <a:lnTo>
                    <a:pt x="132" y="154"/>
                  </a:lnTo>
                  <a:lnTo>
                    <a:pt x="157" y="128"/>
                  </a:lnTo>
                  <a:lnTo>
                    <a:pt x="157" y="111"/>
                  </a:lnTo>
                  <a:lnTo>
                    <a:pt x="166" y="99"/>
                  </a:lnTo>
                  <a:lnTo>
                    <a:pt x="176" y="120"/>
                  </a:lnTo>
                  <a:lnTo>
                    <a:pt x="176" y="96"/>
                  </a:lnTo>
                  <a:lnTo>
                    <a:pt x="193" y="101"/>
                  </a:lnTo>
                  <a:lnTo>
                    <a:pt x="193" y="84"/>
                  </a:lnTo>
                  <a:lnTo>
                    <a:pt x="219" y="60"/>
                  </a:lnTo>
                  <a:lnTo>
                    <a:pt x="247" y="60"/>
                  </a:lnTo>
                  <a:lnTo>
                    <a:pt x="253" y="86"/>
                  </a:lnTo>
                  <a:lnTo>
                    <a:pt x="264" y="71"/>
                  </a:lnTo>
                  <a:lnTo>
                    <a:pt x="283" y="79"/>
                  </a:lnTo>
                  <a:lnTo>
                    <a:pt x="277" y="62"/>
                  </a:lnTo>
                  <a:lnTo>
                    <a:pt x="291" y="37"/>
                  </a:lnTo>
                  <a:lnTo>
                    <a:pt x="332" y="26"/>
                  </a:lnTo>
                  <a:lnTo>
                    <a:pt x="321" y="9"/>
                  </a:lnTo>
                  <a:lnTo>
                    <a:pt x="400" y="30"/>
                  </a:lnTo>
                  <a:lnTo>
                    <a:pt x="383" y="75"/>
                  </a:lnTo>
                  <a:lnTo>
                    <a:pt x="460" y="124"/>
                  </a:lnTo>
                  <a:lnTo>
                    <a:pt x="479" y="105"/>
                  </a:lnTo>
                  <a:lnTo>
                    <a:pt x="487" y="26"/>
                  </a:lnTo>
                  <a:lnTo>
                    <a:pt x="507" y="0"/>
                  </a:lnTo>
                  <a:lnTo>
                    <a:pt x="524" y="62"/>
                  </a:lnTo>
                  <a:lnTo>
                    <a:pt x="549" y="75"/>
                  </a:lnTo>
                  <a:lnTo>
                    <a:pt x="568" y="146"/>
                  </a:lnTo>
                  <a:lnTo>
                    <a:pt x="609" y="169"/>
                  </a:lnTo>
                  <a:lnTo>
                    <a:pt x="624" y="208"/>
                  </a:lnTo>
                  <a:lnTo>
                    <a:pt x="641" y="205"/>
                  </a:lnTo>
                  <a:lnTo>
                    <a:pt x="643" y="227"/>
                  </a:lnTo>
                  <a:lnTo>
                    <a:pt x="679" y="257"/>
                  </a:lnTo>
                  <a:lnTo>
                    <a:pt x="690" y="310"/>
                  </a:lnTo>
                  <a:lnTo>
                    <a:pt x="681" y="363"/>
                  </a:lnTo>
                  <a:lnTo>
                    <a:pt x="651" y="408"/>
                  </a:lnTo>
                  <a:lnTo>
                    <a:pt x="630" y="487"/>
                  </a:lnTo>
                  <a:lnTo>
                    <a:pt x="590" y="496"/>
                  </a:lnTo>
                  <a:lnTo>
                    <a:pt x="566" y="509"/>
                  </a:lnTo>
                  <a:lnTo>
                    <a:pt x="568" y="517"/>
                  </a:lnTo>
                  <a:lnTo>
                    <a:pt x="543" y="492"/>
                  </a:lnTo>
                  <a:lnTo>
                    <a:pt x="517" y="511"/>
                  </a:lnTo>
                  <a:lnTo>
                    <a:pt x="485" y="502"/>
                  </a:lnTo>
                  <a:lnTo>
                    <a:pt x="458" y="483"/>
                  </a:lnTo>
                  <a:lnTo>
                    <a:pt x="447" y="445"/>
                  </a:lnTo>
                  <a:lnTo>
                    <a:pt x="428" y="449"/>
                  </a:lnTo>
                  <a:lnTo>
                    <a:pt x="426" y="423"/>
                  </a:lnTo>
                  <a:lnTo>
                    <a:pt x="419" y="440"/>
                  </a:lnTo>
                  <a:lnTo>
                    <a:pt x="406" y="440"/>
                  </a:lnTo>
                  <a:lnTo>
                    <a:pt x="421" y="391"/>
                  </a:lnTo>
                  <a:lnTo>
                    <a:pt x="392" y="438"/>
                  </a:lnTo>
                  <a:lnTo>
                    <a:pt x="377" y="428"/>
                  </a:lnTo>
                  <a:lnTo>
                    <a:pt x="362" y="391"/>
                  </a:lnTo>
                  <a:lnTo>
                    <a:pt x="311" y="370"/>
                  </a:lnTo>
                  <a:lnTo>
                    <a:pt x="219" y="387"/>
                  </a:lnTo>
                  <a:lnTo>
                    <a:pt x="181" y="413"/>
                  </a:lnTo>
                  <a:lnTo>
                    <a:pt x="117" y="415"/>
                  </a:lnTo>
                  <a:lnTo>
                    <a:pt x="83" y="440"/>
                  </a:lnTo>
                  <a:lnTo>
                    <a:pt x="34" y="423"/>
                  </a:lnTo>
                  <a:lnTo>
                    <a:pt x="44" y="372"/>
                  </a:lnTo>
                  <a:lnTo>
                    <a:pt x="0" y="274"/>
                  </a:lnTo>
                </a:path>
              </a:pathLst>
            </a:custGeom>
            <a:solidFill>
              <a:srgbClr val="4E854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40" name="Freeform 1089">
              <a:extLst>
                <a:ext uri="{FF2B5EF4-FFF2-40B4-BE49-F238E27FC236}">
                  <a16:creationId xmlns:a16="http://schemas.microsoft.com/office/drawing/2014/main" id="{8E5BF0FC-98C0-48FE-889E-71B4EEA3AAC1}"/>
                </a:ext>
              </a:extLst>
            </p:cNvPr>
            <p:cNvSpPr>
              <a:spLocks/>
            </p:cNvSpPr>
            <p:nvPr/>
          </p:nvSpPr>
          <p:spPr bwMode="auto">
            <a:xfrm>
              <a:off x="4809128" y="8701688"/>
              <a:ext cx="47748" cy="58703"/>
            </a:xfrm>
            <a:custGeom>
              <a:avLst/>
              <a:gdLst>
                <a:gd name="T0" fmla="*/ 0 w 59"/>
                <a:gd name="T1" fmla="*/ 11 h 58"/>
                <a:gd name="T2" fmla="*/ 0 w 59"/>
                <a:gd name="T3" fmla="*/ 0 h 58"/>
                <a:gd name="T4" fmla="*/ 30 w 59"/>
                <a:gd name="T5" fmla="*/ 9 h 58"/>
                <a:gd name="T6" fmla="*/ 53 w 59"/>
                <a:gd name="T7" fmla="*/ 2 h 58"/>
                <a:gd name="T8" fmla="*/ 59 w 59"/>
                <a:gd name="T9" fmla="*/ 15 h 58"/>
                <a:gd name="T10" fmla="*/ 59 w 59"/>
                <a:gd name="T11" fmla="*/ 34 h 58"/>
                <a:gd name="T12" fmla="*/ 36 w 59"/>
                <a:gd name="T13" fmla="*/ 58 h 58"/>
                <a:gd name="T14" fmla="*/ 21 w 59"/>
                <a:gd name="T15" fmla="*/ 58 h 58"/>
                <a:gd name="T16" fmla="*/ 0 w 59"/>
                <a:gd name="T17" fmla="*/ 1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8">
                  <a:moveTo>
                    <a:pt x="0" y="11"/>
                  </a:moveTo>
                  <a:lnTo>
                    <a:pt x="0" y="0"/>
                  </a:lnTo>
                  <a:lnTo>
                    <a:pt x="30" y="9"/>
                  </a:lnTo>
                  <a:lnTo>
                    <a:pt x="53" y="2"/>
                  </a:lnTo>
                  <a:lnTo>
                    <a:pt x="59" y="15"/>
                  </a:lnTo>
                  <a:lnTo>
                    <a:pt x="59" y="34"/>
                  </a:lnTo>
                  <a:lnTo>
                    <a:pt x="36" y="58"/>
                  </a:lnTo>
                  <a:lnTo>
                    <a:pt x="21" y="58"/>
                  </a:lnTo>
                  <a:lnTo>
                    <a:pt x="0" y="11"/>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41" name="Freeform 1090">
              <a:extLst>
                <a:ext uri="{FF2B5EF4-FFF2-40B4-BE49-F238E27FC236}">
                  <a16:creationId xmlns:a16="http://schemas.microsoft.com/office/drawing/2014/main" id="{BE70C48F-EC20-42F8-B30E-3AA17D587BB2}"/>
                </a:ext>
              </a:extLst>
            </p:cNvPr>
            <p:cNvSpPr>
              <a:spLocks/>
            </p:cNvSpPr>
            <p:nvPr/>
          </p:nvSpPr>
          <p:spPr bwMode="auto">
            <a:xfrm>
              <a:off x="4809128" y="8701688"/>
              <a:ext cx="47748" cy="58703"/>
            </a:xfrm>
            <a:custGeom>
              <a:avLst/>
              <a:gdLst>
                <a:gd name="T0" fmla="*/ 0 w 59"/>
                <a:gd name="T1" fmla="*/ 11 h 58"/>
                <a:gd name="T2" fmla="*/ 0 w 59"/>
                <a:gd name="T3" fmla="*/ 0 h 58"/>
                <a:gd name="T4" fmla="*/ 30 w 59"/>
                <a:gd name="T5" fmla="*/ 9 h 58"/>
                <a:gd name="T6" fmla="*/ 53 w 59"/>
                <a:gd name="T7" fmla="*/ 2 h 58"/>
                <a:gd name="T8" fmla="*/ 59 w 59"/>
                <a:gd name="T9" fmla="*/ 15 h 58"/>
                <a:gd name="T10" fmla="*/ 59 w 59"/>
                <a:gd name="T11" fmla="*/ 34 h 58"/>
                <a:gd name="T12" fmla="*/ 36 w 59"/>
                <a:gd name="T13" fmla="*/ 58 h 58"/>
                <a:gd name="T14" fmla="*/ 21 w 59"/>
                <a:gd name="T15" fmla="*/ 58 h 58"/>
                <a:gd name="T16" fmla="*/ 0 w 59"/>
                <a:gd name="T17" fmla="*/ 1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8">
                  <a:moveTo>
                    <a:pt x="0" y="11"/>
                  </a:moveTo>
                  <a:lnTo>
                    <a:pt x="0" y="0"/>
                  </a:lnTo>
                  <a:lnTo>
                    <a:pt x="30" y="9"/>
                  </a:lnTo>
                  <a:lnTo>
                    <a:pt x="53" y="2"/>
                  </a:lnTo>
                  <a:lnTo>
                    <a:pt x="59" y="15"/>
                  </a:lnTo>
                  <a:lnTo>
                    <a:pt x="59" y="34"/>
                  </a:lnTo>
                  <a:lnTo>
                    <a:pt x="36" y="58"/>
                  </a:lnTo>
                  <a:lnTo>
                    <a:pt x="21" y="58"/>
                  </a:lnTo>
                  <a:lnTo>
                    <a:pt x="0" y="11"/>
                  </a:lnTo>
                </a:path>
              </a:pathLst>
            </a:custGeom>
            <a:solidFill>
              <a:srgbClr val="4E854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42" name="Freeform 1091">
              <a:extLst>
                <a:ext uri="{FF2B5EF4-FFF2-40B4-BE49-F238E27FC236}">
                  <a16:creationId xmlns:a16="http://schemas.microsoft.com/office/drawing/2014/main" id="{F63B1BF2-30E9-49A9-845C-5D6202C1E75C}"/>
                </a:ext>
              </a:extLst>
            </p:cNvPr>
            <p:cNvSpPr>
              <a:spLocks/>
            </p:cNvSpPr>
            <p:nvPr/>
          </p:nvSpPr>
          <p:spPr bwMode="auto">
            <a:xfrm>
              <a:off x="5106949" y="8701688"/>
              <a:ext cx="106827" cy="127529"/>
            </a:xfrm>
            <a:custGeom>
              <a:avLst/>
              <a:gdLst>
                <a:gd name="T0" fmla="*/ 0 w 132"/>
                <a:gd name="T1" fmla="*/ 109 h 126"/>
                <a:gd name="T2" fmla="*/ 28 w 132"/>
                <a:gd name="T3" fmla="*/ 73 h 126"/>
                <a:gd name="T4" fmla="*/ 77 w 132"/>
                <a:gd name="T5" fmla="*/ 43 h 126"/>
                <a:gd name="T6" fmla="*/ 100 w 132"/>
                <a:gd name="T7" fmla="*/ 0 h 126"/>
                <a:gd name="T8" fmla="*/ 115 w 132"/>
                <a:gd name="T9" fmla="*/ 13 h 126"/>
                <a:gd name="T10" fmla="*/ 130 w 132"/>
                <a:gd name="T11" fmla="*/ 7 h 126"/>
                <a:gd name="T12" fmla="*/ 132 w 132"/>
                <a:gd name="T13" fmla="*/ 22 h 126"/>
                <a:gd name="T14" fmla="*/ 107 w 132"/>
                <a:gd name="T15" fmla="*/ 54 h 126"/>
                <a:gd name="T16" fmla="*/ 113 w 132"/>
                <a:gd name="T17" fmla="*/ 66 h 126"/>
                <a:gd name="T18" fmla="*/ 85 w 132"/>
                <a:gd name="T19" fmla="*/ 71 h 126"/>
                <a:gd name="T20" fmla="*/ 73 w 132"/>
                <a:gd name="T21" fmla="*/ 113 h 126"/>
                <a:gd name="T22" fmla="*/ 43 w 132"/>
                <a:gd name="T23" fmla="*/ 126 h 126"/>
                <a:gd name="T24" fmla="*/ 0 w 132"/>
                <a:gd name="T25" fmla="*/ 10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2" h="126">
                  <a:moveTo>
                    <a:pt x="0" y="109"/>
                  </a:moveTo>
                  <a:lnTo>
                    <a:pt x="28" y="73"/>
                  </a:lnTo>
                  <a:lnTo>
                    <a:pt x="77" y="43"/>
                  </a:lnTo>
                  <a:lnTo>
                    <a:pt x="100" y="0"/>
                  </a:lnTo>
                  <a:lnTo>
                    <a:pt x="115" y="13"/>
                  </a:lnTo>
                  <a:lnTo>
                    <a:pt x="130" y="7"/>
                  </a:lnTo>
                  <a:lnTo>
                    <a:pt x="132" y="22"/>
                  </a:lnTo>
                  <a:lnTo>
                    <a:pt x="107" y="54"/>
                  </a:lnTo>
                  <a:lnTo>
                    <a:pt x="113" y="66"/>
                  </a:lnTo>
                  <a:lnTo>
                    <a:pt x="85" y="71"/>
                  </a:lnTo>
                  <a:lnTo>
                    <a:pt x="73" y="113"/>
                  </a:lnTo>
                  <a:lnTo>
                    <a:pt x="43" y="126"/>
                  </a:lnTo>
                  <a:lnTo>
                    <a:pt x="0" y="109"/>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43" name="Freeform 1092">
              <a:extLst>
                <a:ext uri="{FF2B5EF4-FFF2-40B4-BE49-F238E27FC236}">
                  <a16:creationId xmlns:a16="http://schemas.microsoft.com/office/drawing/2014/main" id="{361EE6E5-27F6-4B11-BDF0-D0BC409528A0}"/>
                </a:ext>
              </a:extLst>
            </p:cNvPr>
            <p:cNvSpPr>
              <a:spLocks/>
            </p:cNvSpPr>
            <p:nvPr/>
          </p:nvSpPr>
          <p:spPr bwMode="auto">
            <a:xfrm>
              <a:off x="5106949" y="8701688"/>
              <a:ext cx="106827" cy="127529"/>
            </a:xfrm>
            <a:custGeom>
              <a:avLst/>
              <a:gdLst>
                <a:gd name="T0" fmla="*/ 0 w 132"/>
                <a:gd name="T1" fmla="*/ 109 h 126"/>
                <a:gd name="T2" fmla="*/ 28 w 132"/>
                <a:gd name="T3" fmla="*/ 73 h 126"/>
                <a:gd name="T4" fmla="*/ 77 w 132"/>
                <a:gd name="T5" fmla="*/ 43 h 126"/>
                <a:gd name="T6" fmla="*/ 100 w 132"/>
                <a:gd name="T7" fmla="*/ 0 h 126"/>
                <a:gd name="T8" fmla="*/ 115 w 132"/>
                <a:gd name="T9" fmla="*/ 13 h 126"/>
                <a:gd name="T10" fmla="*/ 130 w 132"/>
                <a:gd name="T11" fmla="*/ 7 h 126"/>
                <a:gd name="T12" fmla="*/ 132 w 132"/>
                <a:gd name="T13" fmla="*/ 22 h 126"/>
                <a:gd name="T14" fmla="*/ 107 w 132"/>
                <a:gd name="T15" fmla="*/ 54 h 126"/>
                <a:gd name="T16" fmla="*/ 113 w 132"/>
                <a:gd name="T17" fmla="*/ 66 h 126"/>
                <a:gd name="T18" fmla="*/ 85 w 132"/>
                <a:gd name="T19" fmla="*/ 71 h 126"/>
                <a:gd name="T20" fmla="*/ 73 w 132"/>
                <a:gd name="T21" fmla="*/ 113 h 126"/>
                <a:gd name="T22" fmla="*/ 43 w 132"/>
                <a:gd name="T23" fmla="*/ 126 h 126"/>
                <a:gd name="T24" fmla="*/ 0 w 132"/>
                <a:gd name="T25" fmla="*/ 10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2" h="126">
                  <a:moveTo>
                    <a:pt x="0" y="109"/>
                  </a:moveTo>
                  <a:lnTo>
                    <a:pt x="28" y="73"/>
                  </a:lnTo>
                  <a:lnTo>
                    <a:pt x="77" y="43"/>
                  </a:lnTo>
                  <a:lnTo>
                    <a:pt x="100" y="0"/>
                  </a:lnTo>
                  <a:lnTo>
                    <a:pt x="115" y="13"/>
                  </a:lnTo>
                  <a:lnTo>
                    <a:pt x="130" y="7"/>
                  </a:lnTo>
                  <a:lnTo>
                    <a:pt x="132" y="22"/>
                  </a:lnTo>
                  <a:lnTo>
                    <a:pt x="107" y="54"/>
                  </a:lnTo>
                  <a:lnTo>
                    <a:pt x="113" y="66"/>
                  </a:lnTo>
                  <a:lnTo>
                    <a:pt x="85" y="71"/>
                  </a:lnTo>
                  <a:lnTo>
                    <a:pt x="73" y="113"/>
                  </a:lnTo>
                  <a:lnTo>
                    <a:pt x="43" y="126"/>
                  </a:lnTo>
                  <a:lnTo>
                    <a:pt x="0" y="109"/>
                  </a:lnTo>
                </a:path>
              </a:pathLst>
            </a:custGeom>
            <a:solidFill>
              <a:srgbClr val="4E854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44" name="Freeform 1093">
              <a:extLst>
                <a:ext uri="{FF2B5EF4-FFF2-40B4-BE49-F238E27FC236}">
                  <a16:creationId xmlns:a16="http://schemas.microsoft.com/office/drawing/2014/main" id="{8C9F4D07-F52E-45D3-B3D3-4E99D7DA2807}"/>
                </a:ext>
              </a:extLst>
            </p:cNvPr>
            <p:cNvSpPr>
              <a:spLocks/>
            </p:cNvSpPr>
            <p:nvPr/>
          </p:nvSpPr>
          <p:spPr bwMode="auto">
            <a:xfrm>
              <a:off x="5191925" y="8578209"/>
              <a:ext cx="80929" cy="140687"/>
            </a:xfrm>
            <a:custGeom>
              <a:avLst/>
              <a:gdLst>
                <a:gd name="T0" fmla="*/ 0 w 100"/>
                <a:gd name="T1" fmla="*/ 0 h 139"/>
                <a:gd name="T2" fmla="*/ 27 w 100"/>
                <a:gd name="T3" fmla="*/ 15 h 139"/>
                <a:gd name="T4" fmla="*/ 34 w 100"/>
                <a:gd name="T5" fmla="*/ 47 h 139"/>
                <a:gd name="T6" fmla="*/ 46 w 100"/>
                <a:gd name="T7" fmla="*/ 56 h 139"/>
                <a:gd name="T8" fmla="*/ 53 w 100"/>
                <a:gd name="T9" fmla="*/ 43 h 139"/>
                <a:gd name="T10" fmla="*/ 59 w 100"/>
                <a:gd name="T11" fmla="*/ 62 h 139"/>
                <a:gd name="T12" fmla="*/ 100 w 100"/>
                <a:gd name="T13" fmla="*/ 62 h 139"/>
                <a:gd name="T14" fmla="*/ 91 w 100"/>
                <a:gd name="T15" fmla="*/ 94 h 139"/>
                <a:gd name="T16" fmla="*/ 70 w 100"/>
                <a:gd name="T17" fmla="*/ 99 h 139"/>
                <a:gd name="T18" fmla="*/ 53 w 100"/>
                <a:gd name="T19" fmla="*/ 137 h 139"/>
                <a:gd name="T20" fmla="*/ 36 w 100"/>
                <a:gd name="T21" fmla="*/ 139 h 139"/>
                <a:gd name="T22" fmla="*/ 44 w 100"/>
                <a:gd name="T23" fmla="*/ 124 h 139"/>
                <a:gd name="T24" fmla="*/ 19 w 100"/>
                <a:gd name="T25" fmla="*/ 97 h 139"/>
                <a:gd name="T26" fmla="*/ 38 w 100"/>
                <a:gd name="T27" fmla="*/ 71 h 139"/>
                <a:gd name="T28" fmla="*/ 36 w 100"/>
                <a:gd name="T29" fmla="*/ 50 h 139"/>
                <a:gd name="T30" fmla="*/ 0 w 100"/>
                <a:gd name="T3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0" h="139">
                  <a:moveTo>
                    <a:pt x="0" y="0"/>
                  </a:moveTo>
                  <a:lnTo>
                    <a:pt x="27" y="15"/>
                  </a:lnTo>
                  <a:lnTo>
                    <a:pt x="34" y="47"/>
                  </a:lnTo>
                  <a:lnTo>
                    <a:pt x="46" y="56"/>
                  </a:lnTo>
                  <a:lnTo>
                    <a:pt x="53" y="43"/>
                  </a:lnTo>
                  <a:lnTo>
                    <a:pt x="59" y="62"/>
                  </a:lnTo>
                  <a:lnTo>
                    <a:pt x="100" y="62"/>
                  </a:lnTo>
                  <a:lnTo>
                    <a:pt x="91" y="94"/>
                  </a:lnTo>
                  <a:lnTo>
                    <a:pt x="70" y="99"/>
                  </a:lnTo>
                  <a:lnTo>
                    <a:pt x="53" y="137"/>
                  </a:lnTo>
                  <a:lnTo>
                    <a:pt x="36" y="139"/>
                  </a:lnTo>
                  <a:lnTo>
                    <a:pt x="44" y="124"/>
                  </a:lnTo>
                  <a:lnTo>
                    <a:pt x="19" y="97"/>
                  </a:lnTo>
                  <a:lnTo>
                    <a:pt x="38" y="71"/>
                  </a:lnTo>
                  <a:lnTo>
                    <a:pt x="36" y="50"/>
                  </a:ln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45" name="Freeform 1094">
              <a:extLst>
                <a:ext uri="{FF2B5EF4-FFF2-40B4-BE49-F238E27FC236}">
                  <a16:creationId xmlns:a16="http://schemas.microsoft.com/office/drawing/2014/main" id="{49BC1CD0-B652-4720-BC91-AEBB763ECFE1}"/>
                </a:ext>
              </a:extLst>
            </p:cNvPr>
            <p:cNvSpPr>
              <a:spLocks/>
            </p:cNvSpPr>
            <p:nvPr/>
          </p:nvSpPr>
          <p:spPr bwMode="auto">
            <a:xfrm>
              <a:off x="5191925" y="8578209"/>
              <a:ext cx="80929" cy="140687"/>
            </a:xfrm>
            <a:custGeom>
              <a:avLst/>
              <a:gdLst>
                <a:gd name="T0" fmla="*/ 0 w 100"/>
                <a:gd name="T1" fmla="*/ 0 h 139"/>
                <a:gd name="T2" fmla="*/ 27 w 100"/>
                <a:gd name="T3" fmla="*/ 15 h 139"/>
                <a:gd name="T4" fmla="*/ 34 w 100"/>
                <a:gd name="T5" fmla="*/ 47 h 139"/>
                <a:gd name="T6" fmla="*/ 46 w 100"/>
                <a:gd name="T7" fmla="*/ 56 h 139"/>
                <a:gd name="T8" fmla="*/ 53 w 100"/>
                <a:gd name="T9" fmla="*/ 43 h 139"/>
                <a:gd name="T10" fmla="*/ 59 w 100"/>
                <a:gd name="T11" fmla="*/ 62 h 139"/>
                <a:gd name="T12" fmla="*/ 100 w 100"/>
                <a:gd name="T13" fmla="*/ 62 h 139"/>
                <a:gd name="T14" fmla="*/ 91 w 100"/>
                <a:gd name="T15" fmla="*/ 94 h 139"/>
                <a:gd name="T16" fmla="*/ 70 w 100"/>
                <a:gd name="T17" fmla="*/ 99 h 139"/>
                <a:gd name="T18" fmla="*/ 53 w 100"/>
                <a:gd name="T19" fmla="*/ 137 h 139"/>
                <a:gd name="T20" fmla="*/ 36 w 100"/>
                <a:gd name="T21" fmla="*/ 139 h 139"/>
                <a:gd name="T22" fmla="*/ 44 w 100"/>
                <a:gd name="T23" fmla="*/ 124 h 139"/>
                <a:gd name="T24" fmla="*/ 19 w 100"/>
                <a:gd name="T25" fmla="*/ 97 h 139"/>
                <a:gd name="T26" fmla="*/ 38 w 100"/>
                <a:gd name="T27" fmla="*/ 71 h 139"/>
                <a:gd name="T28" fmla="*/ 36 w 100"/>
                <a:gd name="T29" fmla="*/ 50 h 139"/>
                <a:gd name="T30" fmla="*/ 0 w 100"/>
                <a:gd name="T3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0" h="139">
                  <a:moveTo>
                    <a:pt x="0" y="0"/>
                  </a:moveTo>
                  <a:lnTo>
                    <a:pt x="27" y="15"/>
                  </a:lnTo>
                  <a:lnTo>
                    <a:pt x="34" y="47"/>
                  </a:lnTo>
                  <a:lnTo>
                    <a:pt x="46" y="56"/>
                  </a:lnTo>
                  <a:lnTo>
                    <a:pt x="53" y="43"/>
                  </a:lnTo>
                  <a:lnTo>
                    <a:pt x="59" y="62"/>
                  </a:lnTo>
                  <a:lnTo>
                    <a:pt x="100" y="62"/>
                  </a:lnTo>
                  <a:lnTo>
                    <a:pt x="91" y="94"/>
                  </a:lnTo>
                  <a:lnTo>
                    <a:pt x="70" y="99"/>
                  </a:lnTo>
                  <a:lnTo>
                    <a:pt x="53" y="137"/>
                  </a:lnTo>
                  <a:lnTo>
                    <a:pt x="36" y="139"/>
                  </a:lnTo>
                  <a:lnTo>
                    <a:pt x="44" y="124"/>
                  </a:lnTo>
                  <a:lnTo>
                    <a:pt x="19" y="97"/>
                  </a:lnTo>
                  <a:lnTo>
                    <a:pt x="38" y="71"/>
                  </a:lnTo>
                  <a:lnTo>
                    <a:pt x="36" y="50"/>
                  </a:lnTo>
                  <a:lnTo>
                    <a:pt x="0" y="0"/>
                  </a:lnTo>
                </a:path>
              </a:pathLst>
            </a:custGeom>
            <a:solidFill>
              <a:srgbClr val="4E854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46" name="Oval 1095">
              <a:extLst>
                <a:ext uri="{FF2B5EF4-FFF2-40B4-BE49-F238E27FC236}">
                  <a16:creationId xmlns:a16="http://schemas.microsoft.com/office/drawing/2014/main" id="{01A1BED3-D786-4A27-8DDB-CE0CC94088C5}"/>
                </a:ext>
              </a:extLst>
            </p:cNvPr>
            <p:cNvSpPr>
              <a:spLocks noChangeArrowheads="1"/>
            </p:cNvSpPr>
            <p:nvPr/>
          </p:nvSpPr>
          <p:spPr bwMode="auto">
            <a:xfrm>
              <a:off x="3555529" y="8360598"/>
              <a:ext cx="15376" cy="17207"/>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47" name="Oval 1096">
              <a:extLst>
                <a:ext uri="{FF2B5EF4-FFF2-40B4-BE49-F238E27FC236}">
                  <a16:creationId xmlns:a16="http://schemas.microsoft.com/office/drawing/2014/main" id="{A764D36E-8219-4166-9C45-64E514966C2F}"/>
                </a:ext>
              </a:extLst>
            </p:cNvPr>
            <p:cNvSpPr>
              <a:spLocks noChangeArrowheads="1"/>
            </p:cNvSpPr>
            <p:nvPr/>
          </p:nvSpPr>
          <p:spPr bwMode="auto">
            <a:xfrm>
              <a:off x="3803982" y="7822144"/>
              <a:ext cx="15376" cy="19230"/>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48" name="Oval 1097">
              <a:extLst>
                <a:ext uri="{FF2B5EF4-FFF2-40B4-BE49-F238E27FC236}">
                  <a16:creationId xmlns:a16="http://schemas.microsoft.com/office/drawing/2014/main" id="{832DFE3E-7EC8-4FCE-AC0C-170612E3E900}"/>
                </a:ext>
              </a:extLst>
            </p:cNvPr>
            <p:cNvSpPr>
              <a:spLocks noChangeArrowheads="1"/>
            </p:cNvSpPr>
            <p:nvPr/>
          </p:nvSpPr>
          <p:spPr bwMode="auto">
            <a:xfrm>
              <a:off x="3390432" y="8204731"/>
              <a:ext cx="15376" cy="17207"/>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49" name="Oval 1098">
              <a:extLst>
                <a:ext uri="{FF2B5EF4-FFF2-40B4-BE49-F238E27FC236}">
                  <a16:creationId xmlns:a16="http://schemas.microsoft.com/office/drawing/2014/main" id="{382D3B24-F0A4-4A7E-9EBA-9E2D9D793B4A}"/>
                </a:ext>
              </a:extLst>
            </p:cNvPr>
            <p:cNvSpPr>
              <a:spLocks noChangeArrowheads="1"/>
            </p:cNvSpPr>
            <p:nvPr/>
          </p:nvSpPr>
          <p:spPr bwMode="auto">
            <a:xfrm>
              <a:off x="3555529" y="7997243"/>
              <a:ext cx="15376" cy="17207"/>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50" name="Oval 1099">
              <a:extLst>
                <a:ext uri="{FF2B5EF4-FFF2-40B4-BE49-F238E27FC236}">
                  <a16:creationId xmlns:a16="http://schemas.microsoft.com/office/drawing/2014/main" id="{DC94D09D-2796-4412-8919-6E13373EE3E4}"/>
                </a:ext>
              </a:extLst>
            </p:cNvPr>
            <p:cNvSpPr>
              <a:spLocks noChangeArrowheads="1"/>
            </p:cNvSpPr>
            <p:nvPr/>
          </p:nvSpPr>
          <p:spPr bwMode="auto">
            <a:xfrm>
              <a:off x="3514255" y="8392987"/>
              <a:ext cx="15376" cy="19230"/>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51" name="Freeform 1100">
              <a:extLst>
                <a:ext uri="{FF2B5EF4-FFF2-40B4-BE49-F238E27FC236}">
                  <a16:creationId xmlns:a16="http://schemas.microsoft.com/office/drawing/2014/main" id="{BE867C47-42A9-40DB-827D-CB7EE7978B81}"/>
                </a:ext>
              </a:extLst>
            </p:cNvPr>
            <p:cNvSpPr>
              <a:spLocks/>
            </p:cNvSpPr>
            <p:nvPr/>
          </p:nvSpPr>
          <p:spPr bwMode="auto">
            <a:xfrm>
              <a:off x="3291699" y="7369719"/>
              <a:ext cx="60697" cy="81982"/>
            </a:xfrm>
            <a:custGeom>
              <a:avLst/>
              <a:gdLst>
                <a:gd name="T0" fmla="*/ 0 w 75"/>
                <a:gd name="T1" fmla="*/ 39 h 81"/>
                <a:gd name="T2" fmla="*/ 2 w 75"/>
                <a:gd name="T3" fmla="*/ 22 h 81"/>
                <a:gd name="T4" fmla="*/ 11 w 75"/>
                <a:gd name="T5" fmla="*/ 13 h 81"/>
                <a:gd name="T6" fmla="*/ 28 w 75"/>
                <a:gd name="T7" fmla="*/ 22 h 81"/>
                <a:gd name="T8" fmla="*/ 66 w 75"/>
                <a:gd name="T9" fmla="*/ 0 h 81"/>
                <a:gd name="T10" fmla="*/ 75 w 75"/>
                <a:gd name="T11" fmla="*/ 24 h 81"/>
                <a:gd name="T12" fmla="*/ 34 w 75"/>
                <a:gd name="T13" fmla="*/ 35 h 81"/>
                <a:gd name="T14" fmla="*/ 53 w 75"/>
                <a:gd name="T15" fmla="*/ 54 h 81"/>
                <a:gd name="T16" fmla="*/ 45 w 75"/>
                <a:gd name="T17" fmla="*/ 64 h 81"/>
                <a:gd name="T18" fmla="*/ 22 w 75"/>
                <a:gd name="T19" fmla="*/ 81 h 81"/>
                <a:gd name="T20" fmla="*/ 2 w 75"/>
                <a:gd name="T21" fmla="*/ 75 h 81"/>
                <a:gd name="T22" fmla="*/ 11 w 75"/>
                <a:gd name="T23" fmla="*/ 37 h 81"/>
                <a:gd name="T24" fmla="*/ 0 w 75"/>
                <a:gd name="T25" fmla="*/ 3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5" h="81">
                  <a:moveTo>
                    <a:pt x="0" y="39"/>
                  </a:moveTo>
                  <a:lnTo>
                    <a:pt x="2" y="22"/>
                  </a:lnTo>
                  <a:lnTo>
                    <a:pt x="11" y="13"/>
                  </a:lnTo>
                  <a:lnTo>
                    <a:pt x="28" y="22"/>
                  </a:lnTo>
                  <a:lnTo>
                    <a:pt x="66" y="0"/>
                  </a:lnTo>
                  <a:lnTo>
                    <a:pt x="75" y="24"/>
                  </a:lnTo>
                  <a:lnTo>
                    <a:pt x="34" y="35"/>
                  </a:lnTo>
                  <a:lnTo>
                    <a:pt x="53" y="54"/>
                  </a:lnTo>
                  <a:lnTo>
                    <a:pt x="45" y="64"/>
                  </a:lnTo>
                  <a:lnTo>
                    <a:pt x="22" y="81"/>
                  </a:lnTo>
                  <a:lnTo>
                    <a:pt x="2" y="75"/>
                  </a:lnTo>
                  <a:lnTo>
                    <a:pt x="11" y="37"/>
                  </a:lnTo>
                  <a:lnTo>
                    <a:pt x="0" y="39"/>
                  </a:ln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52" name="Freeform 1101">
              <a:extLst>
                <a:ext uri="{FF2B5EF4-FFF2-40B4-BE49-F238E27FC236}">
                  <a16:creationId xmlns:a16="http://schemas.microsoft.com/office/drawing/2014/main" id="{29BA36CA-5FD9-43CA-A09F-C24C0AB15D87}"/>
                </a:ext>
              </a:extLst>
            </p:cNvPr>
            <p:cNvSpPr>
              <a:spLocks/>
            </p:cNvSpPr>
            <p:nvPr/>
          </p:nvSpPr>
          <p:spPr bwMode="auto">
            <a:xfrm>
              <a:off x="3291699" y="7369719"/>
              <a:ext cx="60697" cy="81982"/>
            </a:xfrm>
            <a:custGeom>
              <a:avLst/>
              <a:gdLst>
                <a:gd name="T0" fmla="*/ 0 w 75"/>
                <a:gd name="T1" fmla="*/ 39 h 81"/>
                <a:gd name="T2" fmla="*/ 2 w 75"/>
                <a:gd name="T3" fmla="*/ 22 h 81"/>
                <a:gd name="T4" fmla="*/ 11 w 75"/>
                <a:gd name="T5" fmla="*/ 13 h 81"/>
                <a:gd name="T6" fmla="*/ 28 w 75"/>
                <a:gd name="T7" fmla="*/ 22 h 81"/>
                <a:gd name="T8" fmla="*/ 66 w 75"/>
                <a:gd name="T9" fmla="*/ 0 h 81"/>
                <a:gd name="T10" fmla="*/ 75 w 75"/>
                <a:gd name="T11" fmla="*/ 24 h 81"/>
                <a:gd name="T12" fmla="*/ 34 w 75"/>
                <a:gd name="T13" fmla="*/ 35 h 81"/>
                <a:gd name="T14" fmla="*/ 53 w 75"/>
                <a:gd name="T15" fmla="*/ 54 h 81"/>
                <a:gd name="T16" fmla="*/ 45 w 75"/>
                <a:gd name="T17" fmla="*/ 64 h 81"/>
                <a:gd name="T18" fmla="*/ 22 w 75"/>
                <a:gd name="T19" fmla="*/ 81 h 81"/>
                <a:gd name="T20" fmla="*/ 2 w 75"/>
                <a:gd name="T21" fmla="*/ 75 h 81"/>
                <a:gd name="T22" fmla="*/ 11 w 75"/>
                <a:gd name="T23" fmla="*/ 37 h 81"/>
                <a:gd name="T24" fmla="*/ 0 w 75"/>
                <a:gd name="T25" fmla="*/ 3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5" h="81">
                  <a:moveTo>
                    <a:pt x="0" y="39"/>
                  </a:moveTo>
                  <a:lnTo>
                    <a:pt x="2" y="22"/>
                  </a:lnTo>
                  <a:lnTo>
                    <a:pt x="11" y="13"/>
                  </a:lnTo>
                  <a:lnTo>
                    <a:pt x="28" y="22"/>
                  </a:lnTo>
                  <a:lnTo>
                    <a:pt x="66" y="0"/>
                  </a:lnTo>
                  <a:lnTo>
                    <a:pt x="75" y="24"/>
                  </a:lnTo>
                  <a:lnTo>
                    <a:pt x="34" y="35"/>
                  </a:lnTo>
                  <a:lnTo>
                    <a:pt x="53" y="54"/>
                  </a:lnTo>
                  <a:lnTo>
                    <a:pt x="45" y="64"/>
                  </a:lnTo>
                  <a:lnTo>
                    <a:pt x="22" y="81"/>
                  </a:lnTo>
                  <a:lnTo>
                    <a:pt x="2" y="75"/>
                  </a:lnTo>
                  <a:lnTo>
                    <a:pt x="11" y="37"/>
                  </a:lnTo>
                  <a:lnTo>
                    <a:pt x="0" y="39"/>
                  </a:lnTo>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53" name="Freeform 1102">
              <a:extLst>
                <a:ext uri="{FF2B5EF4-FFF2-40B4-BE49-F238E27FC236}">
                  <a16:creationId xmlns:a16="http://schemas.microsoft.com/office/drawing/2014/main" id="{4F37BE0F-BE8B-469B-8CD7-0AB4548D8984}"/>
                </a:ext>
              </a:extLst>
            </p:cNvPr>
            <p:cNvSpPr>
              <a:spLocks/>
            </p:cNvSpPr>
            <p:nvPr/>
          </p:nvSpPr>
          <p:spPr bwMode="auto">
            <a:xfrm>
              <a:off x="3453557" y="7432471"/>
              <a:ext cx="25898" cy="28340"/>
            </a:xfrm>
            <a:custGeom>
              <a:avLst/>
              <a:gdLst>
                <a:gd name="T0" fmla="*/ 0 w 32"/>
                <a:gd name="T1" fmla="*/ 17 h 28"/>
                <a:gd name="T2" fmla="*/ 26 w 32"/>
                <a:gd name="T3" fmla="*/ 0 h 28"/>
                <a:gd name="T4" fmla="*/ 32 w 32"/>
                <a:gd name="T5" fmla="*/ 28 h 28"/>
                <a:gd name="T6" fmla="*/ 0 w 32"/>
                <a:gd name="T7" fmla="*/ 17 h 28"/>
              </a:gdLst>
              <a:ahLst/>
              <a:cxnLst>
                <a:cxn ang="0">
                  <a:pos x="T0" y="T1"/>
                </a:cxn>
                <a:cxn ang="0">
                  <a:pos x="T2" y="T3"/>
                </a:cxn>
                <a:cxn ang="0">
                  <a:pos x="T4" y="T5"/>
                </a:cxn>
                <a:cxn ang="0">
                  <a:pos x="T6" y="T7"/>
                </a:cxn>
              </a:cxnLst>
              <a:rect l="0" t="0" r="r" b="b"/>
              <a:pathLst>
                <a:path w="32" h="28">
                  <a:moveTo>
                    <a:pt x="0" y="17"/>
                  </a:moveTo>
                  <a:lnTo>
                    <a:pt x="26" y="0"/>
                  </a:lnTo>
                  <a:lnTo>
                    <a:pt x="32" y="28"/>
                  </a:lnTo>
                  <a:lnTo>
                    <a:pt x="0" y="17"/>
                  </a:ln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54" name="Freeform 1103">
              <a:extLst>
                <a:ext uri="{FF2B5EF4-FFF2-40B4-BE49-F238E27FC236}">
                  <a16:creationId xmlns:a16="http://schemas.microsoft.com/office/drawing/2014/main" id="{86FB51E8-C13E-4E24-86F2-94AA5F9F9924}"/>
                </a:ext>
              </a:extLst>
            </p:cNvPr>
            <p:cNvSpPr>
              <a:spLocks/>
            </p:cNvSpPr>
            <p:nvPr/>
          </p:nvSpPr>
          <p:spPr bwMode="auto">
            <a:xfrm>
              <a:off x="3453557" y="7432471"/>
              <a:ext cx="25898" cy="28340"/>
            </a:xfrm>
            <a:custGeom>
              <a:avLst/>
              <a:gdLst>
                <a:gd name="T0" fmla="*/ 0 w 32"/>
                <a:gd name="T1" fmla="*/ 17 h 28"/>
                <a:gd name="T2" fmla="*/ 26 w 32"/>
                <a:gd name="T3" fmla="*/ 0 h 28"/>
                <a:gd name="T4" fmla="*/ 32 w 32"/>
                <a:gd name="T5" fmla="*/ 28 h 28"/>
                <a:gd name="T6" fmla="*/ 0 w 32"/>
                <a:gd name="T7" fmla="*/ 17 h 28"/>
              </a:gdLst>
              <a:ahLst/>
              <a:cxnLst>
                <a:cxn ang="0">
                  <a:pos x="T0" y="T1"/>
                </a:cxn>
                <a:cxn ang="0">
                  <a:pos x="T2" y="T3"/>
                </a:cxn>
                <a:cxn ang="0">
                  <a:pos x="T4" y="T5"/>
                </a:cxn>
                <a:cxn ang="0">
                  <a:pos x="T6" y="T7"/>
                </a:cxn>
              </a:cxnLst>
              <a:rect l="0" t="0" r="r" b="b"/>
              <a:pathLst>
                <a:path w="32" h="28">
                  <a:moveTo>
                    <a:pt x="0" y="17"/>
                  </a:moveTo>
                  <a:lnTo>
                    <a:pt x="26" y="0"/>
                  </a:lnTo>
                  <a:lnTo>
                    <a:pt x="32" y="28"/>
                  </a:lnTo>
                  <a:lnTo>
                    <a:pt x="0" y="17"/>
                  </a:lnTo>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55" name="Freeform 1104">
              <a:extLst>
                <a:ext uri="{FF2B5EF4-FFF2-40B4-BE49-F238E27FC236}">
                  <a16:creationId xmlns:a16="http://schemas.microsoft.com/office/drawing/2014/main" id="{28509F61-425E-4667-ACB3-8B4FA96965F2}"/>
                </a:ext>
              </a:extLst>
            </p:cNvPr>
            <p:cNvSpPr>
              <a:spLocks/>
            </p:cNvSpPr>
            <p:nvPr/>
          </p:nvSpPr>
          <p:spPr bwMode="auto">
            <a:xfrm>
              <a:off x="3294935" y="7344414"/>
              <a:ext cx="22660" cy="30363"/>
            </a:xfrm>
            <a:custGeom>
              <a:avLst/>
              <a:gdLst>
                <a:gd name="T0" fmla="*/ 0 w 28"/>
                <a:gd name="T1" fmla="*/ 30 h 30"/>
                <a:gd name="T2" fmla="*/ 9 w 28"/>
                <a:gd name="T3" fmla="*/ 30 h 30"/>
                <a:gd name="T4" fmla="*/ 28 w 28"/>
                <a:gd name="T5" fmla="*/ 8 h 30"/>
                <a:gd name="T6" fmla="*/ 18 w 28"/>
                <a:gd name="T7" fmla="*/ 0 h 30"/>
                <a:gd name="T8" fmla="*/ 0 w 28"/>
                <a:gd name="T9" fmla="*/ 30 h 30"/>
              </a:gdLst>
              <a:ahLst/>
              <a:cxnLst>
                <a:cxn ang="0">
                  <a:pos x="T0" y="T1"/>
                </a:cxn>
                <a:cxn ang="0">
                  <a:pos x="T2" y="T3"/>
                </a:cxn>
                <a:cxn ang="0">
                  <a:pos x="T4" y="T5"/>
                </a:cxn>
                <a:cxn ang="0">
                  <a:pos x="T6" y="T7"/>
                </a:cxn>
                <a:cxn ang="0">
                  <a:pos x="T8" y="T9"/>
                </a:cxn>
              </a:cxnLst>
              <a:rect l="0" t="0" r="r" b="b"/>
              <a:pathLst>
                <a:path w="28" h="30">
                  <a:moveTo>
                    <a:pt x="0" y="30"/>
                  </a:moveTo>
                  <a:lnTo>
                    <a:pt x="9" y="30"/>
                  </a:lnTo>
                  <a:lnTo>
                    <a:pt x="28" y="8"/>
                  </a:lnTo>
                  <a:lnTo>
                    <a:pt x="18" y="0"/>
                  </a:lnTo>
                  <a:lnTo>
                    <a:pt x="0" y="30"/>
                  </a:ln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56" name="Freeform 1105">
              <a:extLst>
                <a:ext uri="{FF2B5EF4-FFF2-40B4-BE49-F238E27FC236}">
                  <a16:creationId xmlns:a16="http://schemas.microsoft.com/office/drawing/2014/main" id="{AF3232BD-E97C-4B17-B95E-0DFF7A4D02F8}"/>
                </a:ext>
              </a:extLst>
            </p:cNvPr>
            <p:cNvSpPr>
              <a:spLocks/>
            </p:cNvSpPr>
            <p:nvPr/>
          </p:nvSpPr>
          <p:spPr bwMode="auto">
            <a:xfrm>
              <a:off x="3294935" y="7344414"/>
              <a:ext cx="22660" cy="30363"/>
            </a:xfrm>
            <a:custGeom>
              <a:avLst/>
              <a:gdLst>
                <a:gd name="T0" fmla="*/ 0 w 28"/>
                <a:gd name="T1" fmla="*/ 30 h 30"/>
                <a:gd name="T2" fmla="*/ 9 w 28"/>
                <a:gd name="T3" fmla="*/ 30 h 30"/>
                <a:gd name="T4" fmla="*/ 28 w 28"/>
                <a:gd name="T5" fmla="*/ 8 h 30"/>
                <a:gd name="T6" fmla="*/ 18 w 28"/>
                <a:gd name="T7" fmla="*/ 0 h 30"/>
                <a:gd name="T8" fmla="*/ 0 w 28"/>
                <a:gd name="T9" fmla="*/ 30 h 30"/>
              </a:gdLst>
              <a:ahLst/>
              <a:cxnLst>
                <a:cxn ang="0">
                  <a:pos x="T0" y="T1"/>
                </a:cxn>
                <a:cxn ang="0">
                  <a:pos x="T2" y="T3"/>
                </a:cxn>
                <a:cxn ang="0">
                  <a:pos x="T4" y="T5"/>
                </a:cxn>
                <a:cxn ang="0">
                  <a:pos x="T6" y="T7"/>
                </a:cxn>
                <a:cxn ang="0">
                  <a:pos x="T8" y="T9"/>
                </a:cxn>
              </a:cxnLst>
              <a:rect l="0" t="0" r="r" b="b"/>
              <a:pathLst>
                <a:path w="28" h="30">
                  <a:moveTo>
                    <a:pt x="0" y="30"/>
                  </a:moveTo>
                  <a:lnTo>
                    <a:pt x="9" y="30"/>
                  </a:lnTo>
                  <a:lnTo>
                    <a:pt x="28" y="8"/>
                  </a:lnTo>
                  <a:lnTo>
                    <a:pt x="18" y="0"/>
                  </a:lnTo>
                  <a:lnTo>
                    <a:pt x="0" y="30"/>
                  </a:lnTo>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57" name="Freeform 1106">
              <a:extLst>
                <a:ext uri="{FF2B5EF4-FFF2-40B4-BE49-F238E27FC236}">
                  <a16:creationId xmlns:a16="http://schemas.microsoft.com/office/drawing/2014/main" id="{D5A2F668-EAE8-4CD2-BF1E-BFA685568E54}"/>
                </a:ext>
              </a:extLst>
            </p:cNvPr>
            <p:cNvSpPr>
              <a:spLocks noEditPoints="1"/>
            </p:cNvSpPr>
            <p:nvPr/>
          </p:nvSpPr>
          <p:spPr bwMode="auto">
            <a:xfrm>
              <a:off x="3281177" y="7294821"/>
              <a:ext cx="353662" cy="451412"/>
            </a:xfrm>
            <a:custGeom>
              <a:avLst/>
              <a:gdLst>
                <a:gd name="T0" fmla="*/ 380 w 437"/>
                <a:gd name="T1" fmla="*/ 230 h 446"/>
                <a:gd name="T2" fmla="*/ 369 w 437"/>
                <a:gd name="T3" fmla="*/ 230 h 446"/>
                <a:gd name="T4" fmla="*/ 375 w 437"/>
                <a:gd name="T5" fmla="*/ 209 h 446"/>
                <a:gd name="T6" fmla="*/ 303 w 437"/>
                <a:gd name="T7" fmla="*/ 245 h 446"/>
                <a:gd name="T8" fmla="*/ 290 w 437"/>
                <a:gd name="T9" fmla="*/ 237 h 446"/>
                <a:gd name="T10" fmla="*/ 360 w 437"/>
                <a:gd name="T11" fmla="*/ 269 h 446"/>
                <a:gd name="T12" fmla="*/ 375 w 437"/>
                <a:gd name="T13" fmla="*/ 245 h 446"/>
                <a:gd name="T14" fmla="*/ 369 w 437"/>
                <a:gd name="T15" fmla="*/ 284 h 446"/>
                <a:gd name="T16" fmla="*/ 307 w 437"/>
                <a:gd name="T17" fmla="*/ 335 h 446"/>
                <a:gd name="T18" fmla="*/ 252 w 437"/>
                <a:gd name="T19" fmla="*/ 348 h 446"/>
                <a:gd name="T20" fmla="*/ 196 w 437"/>
                <a:gd name="T21" fmla="*/ 408 h 446"/>
                <a:gd name="T22" fmla="*/ 209 w 437"/>
                <a:gd name="T23" fmla="*/ 395 h 446"/>
                <a:gd name="T24" fmla="*/ 307 w 437"/>
                <a:gd name="T25" fmla="*/ 335 h 446"/>
                <a:gd name="T26" fmla="*/ 369 w 437"/>
                <a:gd name="T27" fmla="*/ 284 h 446"/>
                <a:gd name="T28" fmla="*/ 307 w 437"/>
                <a:gd name="T29" fmla="*/ 264 h 446"/>
                <a:gd name="T30" fmla="*/ 286 w 437"/>
                <a:gd name="T31" fmla="*/ 232 h 446"/>
                <a:gd name="T32" fmla="*/ 213 w 437"/>
                <a:gd name="T33" fmla="*/ 155 h 446"/>
                <a:gd name="T34" fmla="*/ 181 w 437"/>
                <a:gd name="T35" fmla="*/ 153 h 446"/>
                <a:gd name="T36" fmla="*/ 162 w 437"/>
                <a:gd name="T37" fmla="*/ 132 h 446"/>
                <a:gd name="T38" fmla="*/ 47 w 437"/>
                <a:gd name="T39" fmla="*/ 109 h 446"/>
                <a:gd name="T40" fmla="*/ 88 w 437"/>
                <a:gd name="T41" fmla="*/ 98 h 446"/>
                <a:gd name="T42" fmla="*/ 79 w 437"/>
                <a:gd name="T43" fmla="*/ 74 h 446"/>
                <a:gd name="T44" fmla="*/ 164 w 437"/>
                <a:gd name="T45" fmla="*/ 132 h 446"/>
                <a:gd name="T46" fmla="*/ 184 w 437"/>
                <a:gd name="T47" fmla="*/ 153 h 446"/>
                <a:gd name="T48" fmla="*/ 239 w 437"/>
                <a:gd name="T49" fmla="*/ 138 h 446"/>
                <a:gd name="T50" fmla="*/ 226 w 437"/>
                <a:gd name="T51" fmla="*/ 94 h 446"/>
                <a:gd name="T52" fmla="*/ 209 w 437"/>
                <a:gd name="T53" fmla="*/ 27 h 446"/>
                <a:gd name="T54" fmla="*/ 184 w 437"/>
                <a:gd name="T55" fmla="*/ 0 h 446"/>
                <a:gd name="T56" fmla="*/ 145 w 437"/>
                <a:gd name="T57" fmla="*/ 2 h 446"/>
                <a:gd name="T58" fmla="*/ 35 w 437"/>
                <a:gd name="T59" fmla="*/ 25 h 446"/>
                <a:gd name="T60" fmla="*/ 45 w 437"/>
                <a:gd name="T61" fmla="*/ 57 h 446"/>
                <a:gd name="T62" fmla="*/ 24 w 437"/>
                <a:gd name="T63" fmla="*/ 87 h 446"/>
                <a:gd name="T64" fmla="*/ 41 w 437"/>
                <a:gd name="T65" fmla="*/ 96 h 446"/>
                <a:gd name="T66" fmla="*/ 24 w 437"/>
                <a:gd name="T67" fmla="*/ 87 h 446"/>
                <a:gd name="T68" fmla="*/ 17 w 437"/>
                <a:gd name="T69" fmla="*/ 79 h 446"/>
                <a:gd name="T70" fmla="*/ 13 w 437"/>
                <a:gd name="T71" fmla="*/ 151 h 446"/>
                <a:gd name="T72" fmla="*/ 11 w 437"/>
                <a:gd name="T73" fmla="*/ 175 h 446"/>
                <a:gd name="T74" fmla="*/ 90 w 437"/>
                <a:gd name="T75" fmla="*/ 305 h 446"/>
                <a:gd name="T76" fmla="*/ 147 w 437"/>
                <a:gd name="T77" fmla="*/ 380 h 446"/>
                <a:gd name="T78" fmla="*/ 179 w 437"/>
                <a:gd name="T79" fmla="*/ 365 h 446"/>
                <a:gd name="T80" fmla="*/ 160 w 437"/>
                <a:gd name="T81" fmla="*/ 446 h 446"/>
                <a:gd name="T82" fmla="*/ 160 w 437"/>
                <a:gd name="T83" fmla="*/ 446 h 446"/>
                <a:gd name="T84" fmla="*/ 160 w 437"/>
                <a:gd name="T85" fmla="*/ 446 h 446"/>
                <a:gd name="T86" fmla="*/ 311 w 437"/>
                <a:gd name="T87" fmla="*/ 395 h 446"/>
                <a:gd name="T88" fmla="*/ 324 w 437"/>
                <a:gd name="T89" fmla="*/ 380 h 446"/>
                <a:gd name="T90" fmla="*/ 403 w 437"/>
                <a:gd name="T91" fmla="*/ 335 h 446"/>
                <a:gd name="T92" fmla="*/ 435 w 437"/>
                <a:gd name="T93" fmla="*/ 286 h 446"/>
                <a:gd name="T94" fmla="*/ 420 w 437"/>
                <a:gd name="T95" fmla="*/ 256 h 446"/>
                <a:gd name="T96" fmla="*/ 24 w 437"/>
                <a:gd name="T97" fmla="*/ 111 h 446"/>
                <a:gd name="T98" fmla="*/ 13 w 437"/>
                <a:gd name="T99" fmla="*/ 113 h 446"/>
                <a:gd name="T100" fmla="*/ 58 w 437"/>
                <a:gd name="T101" fmla="*/ 138 h 446"/>
                <a:gd name="T102" fmla="*/ 15 w 437"/>
                <a:gd name="T103" fmla="*/ 149 h 446"/>
                <a:gd name="T104" fmla="*/ 35 w 437"/>
                <a:gd name="T105" fmla="*/ 155 h 446"/>
                <a:gd name="T106" fmla="*/ 66 w 437"/>
                <a:gd name="T107" fmla="*/ 128 h 446"/>
                <a:gd name="T108" fmla="*/ 58 w 437"/>
                <a:gd name="T109" fmla="*/ 138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37" h="446">
                  <a:moveTo>
                    <a:pt x="420" y="256"/>
                  </a:moveTo>
                  <a:lnTo>
                    <a:pt x="380" y="230"/>
                  </a:lnTo>
                  <a:lnTo>
                    <a:pt x="369" y="232"/>
                  </a:lnTo>
                  <a:lnTo>
                    <a:pt x="369" y="230"/>
                  </a:lnTo>
                  <a:lnTo>
                    <a:pt x="380" y="230"/>
                  </a:lnTo>
                  <a:lnTo>
                    <a:pt x="375" y="209"/>
                  </a:lnTo>
                  <a:lnTo>
                    <a:pt x="339" y="243"/>
                  </a:lnTo>
                  <a:lnTo>
                    <a:pt x="303" y="245"/>
                  </a:lnTo>
                  <a:lnTo>
                    <a:pt x="294" y="235"/>
                  </a:lnTo>
                  <a:lnTo>
                    <a:pt x="290" y="237"/>
                  </a:lnTo>
                  <a:lnTo>
                    <a:pt x="307" y="262"/>
                  </a:lnTo>
                  <a:lnTo>
                    <a:pt x="360" y="269"/>
                  </a:lnTo>
                  <a:lnTo>
                    <a:pt x="375" y="245"/>
                  </a:lnTo>
                  <a:lnTo>
                    <a:pt x="375" y="245"/>
                  </a:lnTo>
                  <a:lnTo>
                    <a:pt x="360" y="271"/>
                  </a:lnTo>
                  <a:lnTo>
                    <a:pt x="369" y="284"/>
                  </a:lnTo>
                  <a:lnTo>
                    <a:pt x="356" y="318"/>
                  </a:lnTo>
                  <a:lnTo>
                    <a:pt x="307" y="335"/>
                  </a:lnTo>
                  <a:lnTo>
                    <a:pt x="307" y="335"/>
                  </a:lnTo>
                  <a:lnTo>
                    <a:pt x="252" y="348"/>
                  </a:lnTo>
                  <a:lnTo>
                    <a:pt x="209" y="395"/>
                  </a:lnTo>
                  <a:lnTo>
                    <a:pt x="196" y="408"/>
                  </a:lnTo>
                  <a:lnTo>
                    <a:pt x="209" y="395"/>
                  </a:lnTo>
                  <a:lnTo>
                    <a:pt x="209" y="395"/>
                  </a:lnTo>
                  <a:lnTo>
                    <a:pt x="252" y="348"/>
                  </a:lnTo>
                  <a:lnTo>
                    <a:pt x="307" y="335"/>
                  </a:lnTo>
                  <a:lnTo>
                    <a:pt x="356" y="318"/>
                  </a:lnTo>
                  <a:lnTo>
                    <a:pt x="369" y="284"/>
                  </a:lnTo>
                  <a:lnTo>
                    <a:pt x="360" y="271"/>
                  </a:lnTo>
                  <a:lnTo>
                    <a:pt x="307" y="264"/>
                  </a:lnTo>
                  <a:lnTo>
                    <a:pt x="290" y="237"/>
                  </a:lnTo>
                  <a:lnTo>
                    <a:pt x="286" y="232"/>
                  </a:lnTo>
                  <a:lnTo>
                    <a:pt x="243" y="164"/>
                  </a:lnTo>
                  <a:lnTo>
                    <a:pt x="213" y="155"/>
                  </a:lnTo>
                  <a:lnTo>
                    <a:pt x="199" y="162"/>
                  </a:lnTo>
                  <a:lnTo>
                    <a:pt x="181" y="153"/>
                  </a:lnTo>
                  <a:lnTo>
                    <a:pt x="164" y="145"/>
                  </a:lnTo>
                  <a:lnTo>
                    <a:pt x="162" y="132"/>
                  </a:lnTo>
                  <a:lnTo>
                    <a:pt x="88" y="98"/>
                  </a:lnTo>
                  <a:lnTo>
                    <a:pt x="47" y="109"/>
                  </a:lnTo>
                  <a:lnTo>
                    <a:pt x="47" y="109"/>
                  </a:lnTo>
                  <a:lnTo>
                    <a:pt x="88" y="98"/>
                  </a:lnTo>
                  <a:lnTo>
                    <a:pt x="79" y="74"/>
                  </a:lnTo>
                  <a:lnTo>
                    <a:pt x="79" y="74"/>
                  </a:lnTo>
                  <a:lnTo>
                    <a:pt x="88" y="98"/>
                  </a:lnTo>
                  <a:lnTo>
                    <a:pt x="164" y="132"/>
                  </a:lnTo>
                  <a:lnTo>
                    <a:pt x="164" y="145"/>
                  </a:lnTo>
                  <a:lnTo>
                    <a:pt x="184" y="153"/>
                  </a:lnTo>
                  <a:lnTo>
                    <a:pt x="213" y="155"/>
                  </a:lnTo>
                  <a:lnTo>
                    <a:pt x="239" y="138"/>
                  </a:lnTo>
                  <a:lnTo>
                    <a:pt x="248" y="136"/>
                  </a:lnTo>
                  <a:lnTo>
                    <a:pt x="226" y="94"/>
                  </a:lnTo>
                  <a:lnTo>
                    <a:pt x="194" y="68"/>
                  </a:lnTo>
                  <a:lnTo>
                    <a:pt x="209" y="27"/>
                  </a:lnTo>
                  <a:lnTo>
                    <a:pt x="196" y="21"/>
                  </a:lnTo>
                  <a:lnTo>
                    <a:pt x="184" y="0"/>
                  </a:lnTo>
                  <a:lnTo>
                    <a:pt x="145" y="2"/>
                  </a:lnTo>
                  <a:lnTo>
                    <a:pt x="145" y="2"/>
                  </a:lnTo>
                  <a:lnTo>
                    <a:pt x="45" y="6"/>
                  </a:lnTo>
                  <a:lnTo>
                    <a:pt x="35" y="25"/>
                  </a:lnTo>
                  <a:lnTo>
                    <a:pt x="35" y="49"/>
                  </a:lnTo>
                  <a:lnTo>
                    <a:pt x="45" y="57"/>
                  </a:lnTo>
                  <a:lnTo>
                    <a:pt x="26" y="79"/>
                  </a:lnTo>
                  <a:lnTo>
                    <a:pt x="24" y="87"/>
                  </a:lnTo>
                  <a:lnTo>
                    <a:pt x="41" y="96"/>
                  </a:lnTo>
                  <a:lnTo>
                    <a:pt x="41" y="96"/>
                  </a:lnTo>
                  <a:lnTo>
                    <a:pt x="24" y="87"/>
                  </a:lnTo>
                  <a:lnTo>
                    <a:pt x="24" y="87"/>
                  </a:lnTo>
                  <a:lnTo>
                    <a:pt x="26" y="79"/>
                  </a:lnTo>
                  <a:lnTo>
                    <a:pt x="17" y="79"/>
                  </a:lnTo>
                  <a:lnTo>
                    <a:pt x="0" y="113"/>
                  </a:lnTo>
                  <a:lnTo>
                    <a:pt x="13" y="151"/>
                  </a:lnTo>
                  <a:lnTo>
                    <a:pt x="15" y="149"/>
                  </a:lnTo>
                  <a:lnTo>
                    <a:pt x="11" y="175"/>
                  </a:lnTo>
                  <a:lnTo>
                    <a:pt x="75" y="249"/>
                  </a:lnTo>
                  <a:lnTo>
                    <a:pt x="90" y="305"/>
                  </a:lnTo>
                  <a:lnTo>
                    <a:pt x="115" y="326"/>
                  </a:lnTo>
                  <a:lnTo>
                    <a:pt x="147" y="380"/>
                  </a:lnTo>
                  <a:lnTo>
                    <a:pt x="177" y="365"/>
                  </a:lnTo>
                  <a:lnTo>
                    <a:pt x="179" y="365"/>
                  </a:lnTo>
                  <a:lnTo>
                    <a:pt x="147" y="380"/>
                  </a:lnTo>
                  <a:lnTo>
                    <a:pt x="160" y="446"/>
                  </a:lnTo>
                  <a:lnTo>
                    <a:pt x="160" y="446"/>
                  </a:lnTo>
                  <a:lnTo>
                    <a:pt x="160" y="446"/>
                  </a:lnTo>
                  <a:lnTo>
                    <a:pt x="160" y="446"/>
                  </a:lnTo>
                  <a:lnTo>
                    <a:pt x="160" y="446"/>
                  </a:lnTo>
                  <a:lnTo>
                    <a:pt x="248" y="425"/>
                  </a:lnTo>
                  <a:lnTo>
                    <a:pt x="311" y="395"/>
                  </a:lnTo>
                  <a:lnTo>
                    <a:pt x="324" y="380"/>
                  </a:lnTo>
                  <a:lnTo>
                    <a:pt x="324" y="380"/>
                  </a:lnTo>
                  <a:lnTo>
                    <a:pt x="354" y="371"/>
                  </a:lnTo>
                  <a:lnTo>
                    <a:pt x="403" y="335"/>
                  </a:lnTo>
                  <a:lnTo>
                    <a:pt x="403" y="318"/>
                  </a:lnTo>
                  <a:lnTo>
                    <a:pt x="435" y="286"/>
                  </a:lnTo>
                  <a:lnTo>
                    <a:pt x="437" y="275"/>
                  </a:lnTo>
                  <a:lnTo>
                    <a:pt x="420" y="256"/>
                  </a:lnTo>
                  <a:close/>
                  <a:moveTo>
                    <a:pt x="13" y="113"/>
                  </a:moveTo>
                  <a:lnTo>
                    <a:pt x="24" y="111"/>
                  </a:lnTo>
                  <a:lnTo>
                    <a:pt x="24" y="111"/>
                  </a:lnTo>
                  <a:lnTo>
                    <a:pt x="13" y="113"/>
                  </a:lnTo>
                  <a:lnTo>
                    <a:pt x="13" y="113"/>
                  </a:lnTo>
                  <a:close/>
                  <a:moveTo>
                    <a:pt x="58" y="138"/>
                  </a:moveTo>
                  <a:lnTo>
                    <a:pt x="35" y="155"/>
                  </a:lnTo>
                  <a:lnTo>
                    <a:pt x="15" y="149"/>
                  </a:lnTo>
                  <a:lnTo>
                    <a:pt x="15" y="149"/>
                  </a:lnTo>
                  <a:lnTo>
                    <a:pt x="35" y="155"/>
                  </a:lnTo>
                  <a:lnTo>
                    <a:pt x="58" y="138"/>
                  </a:lnTo>
                  <a:lnTo>
                    <a:pt x="66" y="128"/>
                  </a:lnTo>
                  <a:lnTo>
                    <a:pt x="66" y="128"/>
                  </a:lnTo>
                  <a:lnTo>
                    <a:pt x="58" y="138"/>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58" name="Freeform 1108">
              <a:extLst>
                <a:ext uri="{FF2B5EF4-FFF2-40B4-BE49-F238E27FC236}">
                  <a16:creationId xmlns:a16="http://schemas.microsoft.com/office/drawing/2014/main" id="{7C1157C9-B1A8-4F5C-BFA9-D7B6ACD96CF8}"/>
                </a:ext>
              </a:extLst>
            </p:cNvPr>
            <p:cNvSpPr>
              <a:spLocks/>
            </p:cNvSpPr>
            <p:nvPr/>
          </p:nvSpPr>
          <p:spPr bwMode="auto">
            <a:xfrm>
              <a:off x="3175969" y="7196644"/>
              <a:ext cx="254119" cy="123481"/>
            </a:xfrm>
            <a:custGeom>
              <a:avLst/>
              <a:gdLst>
                <a:gd name="T0" fmla="*/ 165 w 314"/>
                <a:gd name="T1" fmla="*/ 103 h 122"/>
                <a:gd name="T2" fmla="*/ 162 w 314"/>
                <a:gd name="T3" fmla="*/ 122 h 122"/>
                <a:gd name="T4" fmla="*/ 173 w 314"/>
                <a:gd name="T5" fmla="*/ 103 h 122"/>
                <a:gd name="T6" fmla="*/ 275 w 314"/>
                <a:gd name="T7" fmla="*/ 99 h 122"/>
                <a:gd name="T8" fmla="*/ 314 w 314"/>
                <a:gd name="T9" fmla="*/ 97 h 122"/>
                <a:gd name="T10" fmla="*/ 301 w 314"/>
                <a:gd name="T11" fmla="*/ 54 h 122"/>
                <a:gd name="T12" fmla="*/ 309 w 314"/>
                <a:gd name="T13" fmla="*/ 45 h 122"/>
                <a:gd name="T14" fmla="*/ 277 w 314"/>
                <a:gd name="T15" fmla="*/ 9 h 122"/>
                <a:gd name="T16" fmla="*/ 256 w 314"/>
                <a:gd name="T17" fmla="*/ 9 h 122"/>
                <a:gd name="T18" fmla="*/ 201 w 314"/>
                <a:gd name="T19" fmla="*/ 24 h 122"/>
                <a:gd name="T20" fmla="*/ 150 w 314"/>
                <a:gd name="T21" fmla="*/ 0 h 122"/>
                <a:gd name="T22" fmla="*/ 120 w 314"/>
                <a:gd name="T23" fmla="*/ 0 h 122"/>
                <a:gd name="T24" fmla="*/ 81 w 314"/>
                <a:gd name="T25" fmla="*/ 22 h 122"/>
                <a:gd name="T26" fmla="*/ 49 w 314"/>
                <a:gd name="T27" fmla="*/ 18 h 122"/>
                <a:gd name="T28" fmla="*/ 60 w 314"/>
                <a:gd name="T29" fmla="*/ 28 h 122"/>
                <a:gd name="T30" fmla="*/ 0 w 314"/>
                <a:gd name="T31" fmla="*/ 41 h 122"/>
                <a:gd name="T32" fmla="*/ 13 w 314"/>
                <a:gd name="T33" fmla="*/ 73 h 122"/>
                <a:gd name="T34" fmla="*/ 0 w 314"/>
                <a:gd name="T35" fmla="*/ 77 h 122"/>
                <a:gd name="T36" fmla="*/ 13 w 314"/>
                <a:gd name="T37" fmla="*/ 82 h 122"/>
                <a:gd name="T38" fmla="*/ 20 w 314"/>
                <a:gd name="T39" fmla="*/ 101 h 122"/>
                <a:gd name="T40" fmla="*/ 37 w 314"/>
                <a:gd name="T41" fmla="*/ 99 h 122"/>
                <a:gd name="T42" fmla="*/ 20 w 314"/>
                <a:gd name="T43" fmla="*/ 107 h 122"/>
                <a:gd name="T44" fmla="*/ 39 w 314"/>
                <a:gd name="T45" fmla="*/ 103 h 122"/>
                <a:gd name="T46" fmla="*/ 60 w 314"/>
                <a:gd name="T47" fmla="*/ 116 h 122"/>
                <a:gd name="T48" fmla="*/ 81 w 314"/>
                <a:gd name="T49" fmla="*/ 103 h 122"/>
                <a:gd name="T50" fmla="*/ 111 w 314"/>
                <a:gd name="T51" fmla="*/ 120 h 122"/>
                <a:gd name="T52" fmla="*/ 165 w 314"/>
                <a:gd name="T53" fmla="*/ 103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4" h="122">
                  <a:moveTo>
                    <a:pt x="165" y="103"/>
                  </a:moveTo>
                  <a:lnTo>
                    <a:pt x="162" y="122"/>
                  </a:lnTo>
                  <a:lnTo>
                    <a:pt x="173" y="103"/>
                  </a:lnTo>
                  <a:lnTo>
                    <a:pt x="275" y="99"/>
                  </a:lnTo>
                  <a:lnTo>
                    <a:pt x="314" y="97"/>
                  </a:lnTo>
                  <a:lnTo>
                    <a:pt x="301" y="54"/>
                  </a:lnTo>
                  <a:lnTo>
                    <a:pt x="309" y="45"/>
                  </a:lnTo>
                  <a:lnTo>
                    <a:pt x="277" y="9"/>
                  </a:lnTo>
                  <a:lnTo>
                    <a:pt x="256" y="9"/>
                  </a:lnTo>
                  <a:lnTo>
                    <a:pt x="201" y="24"/>
                  </a:lnTo>
                  <a:lnTo>
                    <a:pt x="150" y="0"/>
                  </a:lnTo>
                  <a:lnTo>
                    <a:pt x="120" y="0"/>
                  </a:lnTo>
                  <a:lnTo>
                    <a:pt x="81" y="22"/>
                  </a:lnTo>
                  <a:lnTo>
                    <a:pt x="49" y="18"/>
                  </a:lnTo>
                  <a:lnTo>
                    <a:pt x="60" y="28"/>
                  </a:lnTo>
                  <a:lnTo>
                    <a:pt x="0" y="41"/>
                  </a:lnTo>
                  <a:lnTo>
                    <a:pt x="13" y="73"/>
                  </a:lnTo>
                  <a:lnTo>
                    <a:pt x="0" y="77"/>
                  </a:lnTo>
                  <a:lnTo>
                    <a:pt x="13" y="82"/>
                  </a:lnTo>
                  <a:lnTo>
                    <a:pt x="20" y="101"/>
                  </a:lnTo>
                  <a:lnTo>
                    <a:pt x="37" y="99"/>
                  </a:lnTo>
                  <a:lnTo>
                    <a:pt x="20" y="107"/>
                  </a:lnTo>
                  <a:lnTo>
                    <a:pt x="39" y="103"/>
                  </a:lnTo>
                  <a:lnTo>
                    <a:pt x="60" y="116"/>
                  </a:lnTo>
                  <a:lnTo>
                    <a:pt x="81" y="103"/>
                  </a:lnTo>
                  <a:lnTo>
                    <a:pt x="111" y="120"/>
                  </a:lnTo>
                  <a:lnTo>
                    <a:pt x="165" y="103"/>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59" name="Freeform 1109">
              <a:extLst>
                <a:ext uri="{FF2B5EF4-FFF2-40B4-BE49-F238E27FC236}">
                  <a16:creationId xmlns:a16="http://schemas.microsoft.com/office/drawing/2014/main" id="{9B4398A9-049F-4A20-9DE0-0054985DAAAA}"/>
                </a:ext>
              </a:extLst>
            </p:cNvPr>
            <p:cNvSpPr>
              <a:spLocks/>
            </p:cNvSpPr>
            <p:nvPr/>
          </p:nvSpPr>
          <p:spPr bwMode="auto">
            <a:xfrm>
              <a:off x="3259327" y="7327209"/>
              <a:ext cx="30753" cy="21254"/>
            </a:xfrm>
            <a:custGeom>
              <a:avLst/>
              <a:gdLst>
                <a:gd name="T0" fmla="*/ 0 w 38"/>
                <a:gd name="T1" fmla="*/ 10 h 21"/>
                <a:gd name="T2" fmla="*/ 13 w 38"/>
                <a:gd name="T3" fmla="*/ 21 h 21"/>
                <a:gd name="T4" fmla="*/ 38 w 38"/>
                <a:gd name="T5" fmla="*/ 0 h 21"/>
                <a:gd name="T6" fmla="*/ 0 w 38"/>
                <a:gd name="T7" fmla="*/ 10 h 21"/>
              </a:gdLst>
              <a:ahLst/>
              <a:cxnLst>
                <a:cxn ang="0">
                  <a:pos x="T0" y="T1"/>
                </a:cxn>
                <a:cxn ang="0">
                  <a:pos x="T2" y="T3"/>
                </a:cxn>
                <a:cxn ang="0">
                  <a:pos x="T4" y="T5"/>
                </a:cxn>
                <a:cxn ang="0">
                  <a:pos x="T6" y="T7"/>
                </a:cxn>
              </a:cxnLst>
              <a:rect l="0" t="0" r="r" b="b"/>
              <a:pathLst>
                <a:path w="38" h="21">
                  <a:moveTo>
                    <a:pt x="0" y="10"/>
                  </a:moveTo>
                  <a:lnTo>
                    <a:pt x="13" y="21"/>
                  </a:lnTo>
                  <a:lnTo>
                    <a:pt x="38" y="0"/>
                  </a:lnTo>
                  <a:lnTo>
                    <a:pt x="0" y="10"/>
                  </a:ln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60" name="Freeform 1114">
              <a:extLst>
                <a:ext uri="{FF2B5EF4-FFF2-40B4-BE49-F238E27FC236}">
                  <a16:creationId xmlns:a16="http://schemas.microsoft.com/office/drawing/2014/main" id="{8A0C93C6-A613-452E-B504-521374906715}"/>
                </a:ext>
              </a:extLst>
            </p:cNvPr>
            <p:cNvSpPr>
              <a:spLocks/>
            </p:cNvSpPr>
            <p:nvPr/>
          </p:nvSpPr>
          <p:spPr bwMode="auto">
            <a:xfrm>
              <a:off x="2475118" y="6611630"/>
              <a:ext cx="149719" cy="88056"/>
            </a:xfrm>
            <a:custGeom>
              <a:avLst/>
              <a:gdLst>
                <a:gd name="T0" fmla="*/ 168 w 185"/>
                <a:gd name="T1" fmla="*/ 6 h 87"/>
                <a:gd name="T2" fmla="*/ 153 w 185"/>
                <a:gd name="T3" fmla="*/ 8 h 87"/>
                <a:gd name="T4" fmla="*/ 138 w 185"/>
                <a:gd name="T5" fmla="*/ 0 h 87"/>
                <a:gd name="T6" fmla="*/ 134 w 185"/>
                <a:gd name="T7" fmla="*/ 10 h 87"/>
                <a:gd name="T8" fmla="*/ 104 w 185"/>
                <a:gd name="T9" fmla="*/ 10 h 87"/>
                <a:gd name="T10" fmla="*/ 106 w 185"/>
                <a:gd name="T11" fmla="*/ 25 h 87"/>
                <a:gd name="T12" fmla="*/ 95 w 185"/>
                <a:gd name="T13" fmla="*/ 8 h 87"/>
                <a:gd name="T14" fmla="*/ 85 w 185"/>
                <a:gd name="T15" fmla="*/ 21 h 87"/>
                <a:gd name="T16" fmla="*/ 68 w 185"/>
                <a:gd name="T17" fmla="*/ 12 h 87"/>
                <a:gd name="T18" fmla="*/ 53 w 185"/>
                <a:gd name="T19" fmla="*/ 36 h 87"/>
                <a:gd name="T20" fmla="*/ 51 w 185"/>
                <a:gd name="T21" fmla="*/ 15 h 87"/>
                <a:gd name="T22" fmla="*/ 21 w 185"/>
                <a:gd name="T23" fmla="*/ 2 h 87"/>
                <a:gd name="T24" fmla="*/ 31 w 185"/>
                <a:gd name="T25" fmla="*/ 19 h 87"/>
                <a:gd name="T26" fmla="*/ 14 w 185"/>
                <a:gd name="T27" fmla="*/ 10 h 87"/>
                <a:gd name="T28" fmla="*/ 19 w 185"/>
                <a:gd name="T29" fmla="*/ 23 h 87"/>
                <a:gd name="T30" fmla="*/ 4 w 185"/>
                <a:gd name="T31" fmla="*/ 19 h 87"/>
                <a:gd name="T32" fmla="*/ 12 w 185"/>
                <a:gd name="T33" fmla="*/ 27 h 87"/>
                <a:gd name="T34" fmla="*/ 0 w 185"/>
                <a:gd name="T35" fmla="*/ 32 h 87"/>
                <a:gd name="T36" fmla="*/ 44 w 185"/>
                <a:gd name="T37" fmla="*/ 32 h 87"/>
                <a:gd name="T38" fmla="*/ 31 w 185"/>
                <a:gd name="T39" fmla="*/ 38 h 87"/>
                <a:gd name="T40" fmla="*/ 44 w 185"/>
                <a:gd name="T41" fmla="*/ 44 h 87"/>
                <a:gd name="T42" fmla="*/ 10 w 185"/>
                <a:gd name="T43" fmla="*/ 47 h 87"/>
                <a:gd name="T44" fmla="*/ 44 w 185"/>
                <a:gd name="T45" fmla="*/ 53 h 87"/>
                <a:gd name="T46" fmla="*/ 29 w 185"/>
                <a:gd name="T47" fmla="*/ 76 h 87"/>
                <a:gd name="T48" fmla="*/ 91 w 185"/>
                <a:gd name="T49" fmla="*/ 87 h 87"/>
                <a:gd name="T50" fmla="*/ 161 w 185"/>
                <a:gd name="T51" fmla="*/ 64 h 87"/>
                <a:gd name="T52" fmla="*/ 185 w 185"/>
                <a:gd name="T53" fmla="*/ 40 h 87"/>
                <a:gd name="T54" fmla="*/ 157 w 185"/>
                <a:gd name="T55" fmla="*/ 12 h 87"/>
                <a:gd name="T56" fmla="*/ 168 w 185"/>
                <a:gd name="T57" fmla="*/ 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5" h="87">
                  <a:moveTo>
                    <a:pt x="168" y="6"/>
                  </a:moveTo>
                  <a:lnTo>
                    <a:pt x="153" y="8"/>
                  </a:lnTo>
                  <a:lnTo>
                    <a:pt x="138" y="0"/>
                  </a:lnTo>
                  <a:lnTo>
                    <a:pt x="134" y="10"/>
                  </a:lnTo>
                  <a:lnTo>
                    <a:pt x="104" y="10"/>
                  </a:lnTo>
                  <a:lnTo>
                    <a:pt x="106" y="25"/>
                  </a:lnTo>
                  <a:lnTo>
                    <a:pt x="95" y="8"/>
                  </a:lnTo>
                  <a:lnTo>
                    <a:pt x="85" y="21"/>
                  </a:lnTo>
                  <a:lnTo>
                    <a:pt x="68" y="12"/>
                  </a:lnTo>
                  <a:lnTo>
                    <a:pt x="53" y="36"/>
                  </a:lnTo>
                  <a:lnTo>
                    <a:pt x="51" y="15"/>
                  </a:lnTo>
                  <a:lnTo>
                    <a:pt x="21" y="2"/>
                  </a:lnTo>
                  <a:lnTo>
                    <a:pt x="31" y="19"/>
                  </a:lnTo>
                  <a:lnTo>
                    <a:pt x="14" y="10"/>
                  </a:lnTo>
                  <a:lnTo>
                    <a:pt x="19" y="23"/>
                  </a:lnTo>
                  <a:lnTo>
                    <a:pt x="4" y="19"/>
                  </a:lnTo>
                  <a:lnTo>
                    <a:pt x="12" y="27"/>
                  </a:lnTo>
                  <a:lnTo>
                    <a:pt x="0" y="32"/>
                  </a:lnTo>
                  <a:lnTo>
                    <a:pt x="44" y="32"/>
                  </a:lnTo>
                  <a:lnTo>
                    <a:pt x="31" y="38"/>
                  </a:lnTo>
                  <a:lnTo>
                    <a:pt x="44" y="44"/>
                  </a:lnTo>
                  <a:lnTo>
                    <a:pt x="10" y="47"/>
                  </a:lnTo>
                  <a:lnTo>
                    <a:pt x="44" y="53"/>
                  </a:lnTo>
                  <a:lnTo>
                    <a:pt x="29" y="76"/>
                  </a:lnTo>
                  <a:lnTo>
                    <a:pt x="91" y="87"/>
                  </a:lnTo>
                  <a:lnTo>
                    <a:pt x="161" y="64"/>
                  </a:lnTo>
                  <a:lnTo>
                    <a:pt x="185" y="40"/>
                  </a:lnTo>
                  <a:lnTo>
                    <a:pt x="157" y="12"/>
                  </a:lnTo>
                  <a:lnTo>
                    <a:pt x="168" y="6"/>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grpSp>
          <p:nvGrpSpPr>
            <p:cNvPr id="161" name="Group 634">
              <a:extLst>
                <a:ext uri="{FF2B5EF4-FFF2-40B4-BE49-F238E27FC236}">
                  <a16:creationId xmlns:a16="http://schemas.microsoft.com/office/drawing/2014/main" id="{CC775415-7CD5-4C48-BE80-025D6AEBCEC4}"/>
                </a:ext>
              </a:extLst>
            </p:cNvPr>
            <p:cNvGrpSpPr/>
            <p:nvPr/>
          </p:nvGrpSpPr>
          <p:grpSpPr>
            <a:xfrm>
              <a:off x="3421186" y="6929440"/>
              <a:ext cx="1680908" cy="1238853"/>
              <a:chOff x="5414460" y="3094625"/>
              <a:chExt cx="2750764" cy="1621058"/>
            </a:xfrm>
            <a:solidFill>
              <a:srgbClr val="1B587C"/>
            </a:solidFill>
          </p:grpSpPr>
          <p:sp>
            <p:nvSpPr>
              <p:cNvPr id="224" name="Oval 1117">
                <a:extLst>
                  <a:ext uri="{FF2B5EF4-FFF2-40B4-BE49-F238E27FC236}">
                    <a16:creationId xmlns:a16="http://schemas.microsoft.com/office/drawing/2014/main" id="{ACF50BBB-CDDC-495C-A152-66420DEDA1A4}"/>
                  </a:ext>
                </a:extLst>
              </p:cNvPr>
              <p:cNvSpPr>
                <a:spLocks noChangeArrowheads="1"/>
              </p:cNvSpPr>
              <p:nvPr/>
            </p:nvSpPr>
            <p:spPr bwMode="auto">
              <a:xfrm>
                <a:off x="8072517" y="4559405"/>
                <a:ext cx="25163" cy="2251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25" name="Oval 1118">
                <a:extLst>
                  <a:ext uri="{FF2B5EF4-FFF2-40B4-BE49-F238E27FC236}">
                    <a16:creationId xmlns:a16="http://schemas.microsoft.com/office/drawing/2014/main" id="{8EF42067-8136-4C97-8FA8-5A81341E4BA2}"/>
                  </a:ext>
                </a:extLst>
              </p:cNvPr>
              <p:cNvSpPr>
                <a:spLocks noChangeArrowheads="1"/>
              </p:cNvSpPr>
              <p:nvPr/>
            </p:nvSpPr>
            <p:spPr bwMode="auto">
              <a:xfrm>
                <a:off x="8140061" y="4626949"/>
                <a:ext cx="25163" cy="2251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26" name="Oval 1119">
                <a:extLst>
                  <a:ext uri="{FF2B5EF4-FFF2-40B4-BE49-F238E27FC236}">
                    <a16:creationId xmlns:a16="http://schemas.microsoft.com/office/drawing/2014/main" id="{4B71D266-1B6D-4D4C-8F01-5B9FB000C5DA}"/>
                  </a:ext>
                </a:extLst>
              </p:cNvPr>
              <p:cNvSpPr>
                <a:spLocks noChangeArrowheads="1"/>
              </p:cNvSpPr>
              <p:nvPr/>
            </p:nvSpPr>
            <p:spPr bwMode="auto">
              <a:xfrm>
                <a:off x="8003649" y="4424317"/>
                <a:ext cx="26488" cy="2251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27" name="Oval 1120">
                <a:extLst>
                  <a:ext uri="{FF2B5EF4-FFF2-40B4-BE49-F238E27FC236}">
                    <a16:creationId xmlns:a16="http://schemas.microsoft.com/office/drawing/2014/main" id="{911D8AFC-08BB-445D-BD4E-7B5CC0AA8DBB}"/>
                  </a:ext>
                </a:extLst>
              </p:cNvPr>
              <p:cNvSpPr>
                <a:spLocks noChangeArrowheads="1"/>
              </p:cNvSpPr>
              <p:nvPr/>
            </p:nvSpPr>
            <p:spPr bwMode="auto">
              <a:xfrm>
                <a:off x="7801017" y="4355448"/>
                <a:ext cx="25163" cy="2251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28" name="Oval 1121">
                <a:extLst>
                  <a:ext uri="{FF2B5EF4-FFF2-40B4-BE49-F238E27FC236}">
                    <a16:creationId xmlns:a16="http://schemas.microsoft.com/office/drawing/2014/main" id="{2B544F14-2F2B-4AB0-8DFB-D89CAB98075C}"/>
                  </a:ext>
                </a:extLst>
              </p:cNvPr>
              <p:cNvSpPr>
                <a:spLocks noChangeArrowheads="1"/>
              </p:cNvSpPr>
              <p:nvPr/>
            </p:nvSpPr>
            <p:spPr bwMode="auto">
              <a:xfrm>
                <a:off x="7936105" y="4424317"/>
                <a:ext cx="25163" cy="2251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29" name="Oval 1122">
                <a:extLst>
                  <a:ext uri="{FF2B5EF4-FFF2-40B4-BE49-F238E27FC236}">
                    <a16:creationId xmlns:a16="http://schemas.microsoft.com/office/drawing/2014/main" id="{7EC6D233-C348-4AB3-B7D6-B48E3D5468C6}"/>
                  </a:ext>
                </a:extLst>
              </p:cNvPr>
              <p:cNvSpPr>
                <a:spLocks noChangeArrowheads="1"/>
              </p:cNvSpPr>
              <p:nvPr/>
            </p:nvSpPr>
            <p:spPr bwMode="auto">
              <a:xfrm>
                <a:off x="7654009" y="4355448"/>
                <a:ext cx="25163" cy="2251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30" name="Freeform 1123">
                <a:extLst>
                  <a:ext uri="{FF2B5EF4-FFF2-40B4-BE49-F238E27FC236}">
                    <a16:creationId xmlns:a16="http://schemas.microsoft.com/office/drawing/2014/main" id="{87EEE3E6-A33D-44A8-B29A-7F185A978054}"/>
                  </a:ext>
                </a:extLst>
              </p:cNvPr>
              <p:cNvSpPr>
                <a:spLocks/>
              </p:cNvSpPr>
              <p:nvPr/>
            </p:nvSpPr>
            <p:spPr bwMode="auto">
              <a:xfrm>
                <a:off x="6221016" y="4228306"/>
                <a:ext cx="42381" cy="84761"/>
              </a:xfrm>
              <a:custGeom>
                <a:avLst/>
                <a:gdLst>
                  <a:gd name="T0" fmla="*/ 0 w 32"/>
                  <a:gd name="T1" fmla="*/ 0 h 64"/>
                  <a:gd name="T2" fmla="*/ 7 w 32"/>
                  <a:gd name="T3" fmla="*/ 64 h 64"/>
                  <a:gd name="T4" fmla="*/ 32 w 32"/>
                  <a:gd name="T5" fmla="*/ 54 h 64"/>
                  <a:gd name="T6" fmla="*/ 19 w 32"/>
                  <a:gd name="T7" fmla="*/ 15 h 64"/>
                  <a:gd name="T8" fmla="*/ 0 w 32"/>
                  <a:gd name="T9" fmla="*/ 0 h 64"/>
                </a:gdLst>
                <a:ahLst/>
                <a:cxnLst>
                  <a:cxn ang="0">
                    <a:pos x="T0" y="T1"/>
                  </a:cxn>
                  <a:cxn ang="0">
                    <a:pos x="T2" y="T3"/>
                  </a:cxn>
                  <a:cxn ang="0">
                    <a:pos x="T4" y="T5"/>
                  </a:cxn>
                  <a:cxn ang="0">
                    <a:pos x="T6" y="T7"/>
                  </a:cxn>
                  <a:cxn ang="0">
                    <a:pos x="T8" y="T9"/>
                  </a:cxn>
                </a:cxnLst>
                <a:rect l="0" t="0" r="r" b="b"/>
                <a:pathLst>
                  <a:path w="32" h="64">
                    <a:moveTo>
                      <a:pt x="0" y="0"/>
                    </a:moveTo>
                    <a:lnTo>
                      <a:pt x="7" y="64"/>
                    </a:lnTo>
                    <a:lnTo>
                      <a:pt x="32" y="54"/>
                    </a:lnTo>
                    <a:lnTo>
                      <a:pt x="19" y="15"/>
                    </a:lnTo>
                    <a:lnTo>
                      <a:pt x="0"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31" name="Freeform 1124">
                <a:extLst>
                  <a:ext uri="{FF2B5EF4-FFF2-40B4-BE49-F238E27FC236}">
                    <a16:creationId xmlns:a16="http://schemas.microsoft.com/office/drawing/2014/main" id="{4BED1646-B866-4BFD-BE01-4359E4DF84B2}"/>
                  </a:ext>
                </a:extLst>
              </p:cNvPr>
              <p:cNvSpPr>
                <a:spLocks/>
              </p:cNvSpPr>
              <p:nvPr/>
            </p:nvSpPr>
            <p:spPr bwMode="auto">
              <a:xfrm>
                <a:off x="6877915" y="4293202"/>
                <a:ext cx="231769" cy="248986"/>
              </a:xfrm>
              <a:custGeom>
                <a:avLst/>
                <a:gdLst>
                  <a:gd name="T0" fmla="*/ 169 w 175"/>
                  <a:gd name="T1" fmla="*/ 103 h 188"/>
                  <a:gd name="T2" fmla="*/ 141 w 175"/>
                  <a:gd name="T3" fmla="*/ 58 h 188"/>
                  <a:gd name="T4" fmla="*/ 147 w 175"/>
                  <a:gd name="T5" fmla="*/ 47 h 188"/>
                  <a:gd name="T6" fmla="*/ 118 w 175"/>
                  <a:gd name="T7" fmla="*/ 45 h 188"/>
                  <a:gd name="T8" fmla="*/ 94 w 175"/>
                  <a:gd name="T9" fmla="*/ 92 h 188"/>
                  <a:gd name="T10" fmla="*/ 77 w 175"/>
                  <a:gd name="T11" fmla="*/ 99 h 188"/>
                  <a:gd name="T12" fmla="*/ 26 w 175"/>
                  <a:gd name="T13" fmla="*/ 103 h 188"/>
                  <a:gd name="T14" fmla="*/ 26 w 175"/>
                  <a:gd name="T15" fmla="*/ 101 h 188"/>
                  <a:gd name="T16" fmla="*/ 77 w 175"/>
                  <a:gd name="T17" fmla="*/ 96 h 188"/>
                  <a:gd name="T18" fmla="*/ 94 w 175"/>
                  <a:gd name="T19" fmla="*/ 90 h 188"/>
                  <a:gd name="T20" fmla="*/ 116 w 175"/>
                  <a:gd name="T21" fmla="*/ 43 h 188"/>
                  <a:gd name="T22" fmla="*/ 147 w 175"/>
                  <a:gd name="T23" fmla="*/ 45 h 188"/>
                  <a:gd name="T24" fmla="*/ 175 w 175"/>
                  <a:gd name="T25" fmla="*/ 30 h 188"/>
                  <a:gd name="T26" fmla="*/ 147 w 175"/>
                  <a:gd name="T27" fmla="*/ 17 h 188"/>
                  <a:gd name="T28" fmla="*/ 139 w 175"/>
                  <a:gd name="T29" fmla="*/ 0 h 188"/>
                  <a:gd name="T30" fmla="*/ 105 w 175"/>
                  <a:gd name="T31" fmla="*/ 30 h 188"/>
                  <a:gd name="T32" fmla="*/ 94 w 175"/>
                  <a:gd name="T33" fmla="*/ 49 h 188"/>
                  <a:gd name="T34" fmla="*/ 94 w 175"/>
                  <a:gd name="T35" fmla="*/ 49 h 188"/>
                  <a:gd name="T36" fmla="*/ 105 w 175"/>
                  <a:gd name="T37" fmla="*/ 30 h 188"/>
                  <a:gd name="T38" fmla="*/ 86 w 175"/>
                  <a:gd name="T39" fmla="*/ 39 h 188"/>
                  <a:gd name="T40" fmla="*/ 86 w 175"/>
                  <a:gd name="T41" fmla="*/ 41 h 188"/>
                  <a:gd name="T42" fmla="*/ 64 w 175"/>
                  <a:gd name="T43" fmla="*/ 64 h 188"/>
                  <a:gd name="T44" fmla="*/ 43 w 175"/>
                  <a:gd name="T45" fmla="*/ 69 h 188"/>
                  <a:gd name="T46" fmla="*/ 37 w 175"/>
                  <a:gd name="T47" fmla="*/ 90 h 188"/>
                  <a:gd name="T48" fmla="*/ 11 w 175"/>
                  <a:gd name="T49" fmla="*/ 90 h 188"/>
                  <a:gd name="T50" fmla="*/ 11 w 175"/>
                  <a:gd name="T51" fmla="*/ 90 h 188"/>
                  <a:gd name="T52" fmla="*/ 0 w 175"/>
                  <a:gd name="T53" fmla="*/ 109 h 188"/>
                  <a:gd name="T54" fmla="*/ 22 w 175"/>
                  <a:gd name="T55" fmla="*/ 165 h 188"/>
                  <a:gd name="T56" fmla="*/ 47 w 175"/>
                  <a:gd name="T57" fmla="*/ 163 h 188"/>
                  <a:gd name="T58" fmla="*/ 52 w 175"/>
                  <a:gd name="T59" fmla="*/ 178 h 188"/>
                  <a:gd name="T60" fmla="*/ 69 w 175"/>
                  <a:gd name="T61" fmla="*/ 169 h 188"/>
                  <a:gd name="T62" fmla="*/ 103 w 175"/>
                  <a:gd name="T63" fmla="*/ 188 h 188"/>
                  <a:gd name="T64" fmla="*/ 120 w 175"/>
                  <a:gd name="T65" fmla="*/ 178 h 188"/>
                  <a:gd name="T66" fmla="*/ 124 w 175"/>
                  <a:gd name="T67" fmla="*/ 148 h 188"/>
                  <a:gd name="T68" fmla="*/ 154 w 175"/>
                  <a:gd name="T69" fmla="*/ 99 h 188"/>
                  <a:gd name="T70" fmla="*/ 169 w 175"/>
                  <a:gd name="T71" fmla="*/ 103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188">
                    <a:moveTo>
                      <a:pt x="169" y="103"/>
                    </a:moveTo>
                    <a:lnTo>
                      <a:pt x="141" y="58"/>
                    </a:lnTo>
                    <a:lnTo>
                      <a:pt x="147" y="47"/>
                    </a:lnTo>
                    <a:lnTo>
                      <a:pt x="118" y="45"/>
                    </a:lnTo>
                    <a:lnTo>
                      <a:pt x="94" y="92"/>
                    </a:lnTo>
                    <a:lnTo>
                      <a:pt x="77" y="99"/>
                    </a:lnTo>
                    <a:lnTo>
                      <a:pt x="26" y="103"/>
                    </a:lnTo>
                    <a:lnTo>
                      <a:pt x="26" y="101"/>
                    </a:lnTo>
                    <a:lnTo>
                      <a:pt x="77" y="96"/>
                    </a:lnTo>
                    <a:lnTo>
                      <a:pt x="94" y="90"/>
                    </a:lnTo>
                    <a:lnTo>
                      <a:pt x="116" y="43"/>
                    </a:lnTo>
                    <a:lnTo>
                      <a:pt x="147" y="45"/>
                    </a:lnTo>
                    <a:lnTo>
                      <a:pt x="175" y="30"/>
                    </a:lnTo>
                    <a:lnTo>
                      <a:pt x="147" y="17"/>
                    </a:lnTo>
                    <a:lnTo>
                      <a:pt x="139" y="0"/>
                    </a:lnTo>
                    <a:lnTo>
                      <a:pt x="105" y="30"/>
                    </a:lnTo>
                    <a:lnTo>
                      <a:pt x="94" y="49"/>
                    </a:lnTo>
                    <a:lnTo>
                      <a:pt x="94" y="49"/>
                    </a:lnTo>
                    <a:lnTo>
                      <a:pt x="105" y="30"/>
                    </a:lnTo>
                    <a:lnTo>
                      <a:pt x="86" y="39"/>
                    </a:lnTo>
                    <a:lnTo>
                      <a:pt x="86" y="41"/>
                    </a:lnTo>
                    <a:lnTo>
                      <a:pt x="64" y="64"/>
                    </a:lnTo>
                    <a:lnTo>
                      <a:pt x="43" y="69"/>
                    </a:lnTo>
                    <a:lnTo>
                      <a:pt x="37" y="90"/>
                    </a:lnTo>
                    <a:lnTo>
                      <a:pt x="11" y="90"/>
                    </a:lnTo>
                    <a:lnTo>
                      <a:pt x="11" y="90"/>
                    </a:lnTo>
                    <a:lnTo>
                      <a:pt x="0" y="109"/>
                    </a:lnTo>
                    <a:lnTo>
                      <a:pt x="22" y="165"/>
                    </a:lnTo>
                    <a:lnTo>
                      <a:pt x="47" y="163"/>
                    </a:lnTo>
                    <a:lnTo>
                      <a:pt x="52" y="178"/>
                    </a:lnTo>
                    <a:lnTo>
                      <a:pt x="69" y="169"/>
                    </a:lnTo>
                    <a:lnTo>
                      <a:pt x="103" y="188"/>
                    </a:lnTo>
                    <a:lnTo>
                      <a:pt x="120" y="178"/>
                    </a:lnTo>
                    <a:lnTo>
                      <a:pt x="124" y="148"/>
                    </a:lnTo>
                    <a:lnTo>
                      <a:pt x="154" y="99"/>
                    </a:lnTo>
                    <a:lnTo>
                      <a:pt x="169" y="10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32" name="Freeform 1125">
                <a:extLst>
                  <a:ext uri="{FF2B5EF4-FFF2-40B4-BE49-F238E27FC236}">
                    <a16:creationId xmlns:a16="http://schemas.microsoft.com/office/drawing/2014/main" id="{57AA0B72-33AB-4930-9C42-2A1DD3CB4880}"/>
                  </a:ext>
                </a:extLst>
              </p:cNvPr>
              <p:cNvSpPr>
                <a:spLocks/>
              </p:cNvSpPr>
              <p:nvPr/>
            </p:nvSpPr>
            <p:spPr bwMode="auto">
              <a:xfrm>
                <a:off x="7054059" y="4638868"/>
                <a:ext cx="55625" cy="14568"/>
              </a:xfrm>
              <a:custGeom>
                <a:avLst/>
                <a:gdLst>
                  <a:gd name="T0" fmla="*/ 0 w 42"/>
                  <a:gd name="T1" fmla="*/ 2 h 11"/>
                  <a:gd name="T2" fmla="*/ 4 w 42"/>
                  <a:gd name="T3" fmla="*/ 11 h 11"/>
                  <a:gd name="T4" fmla="*/ 42 w 42"/>
                  <a:gd name="T5" fmla="*/ 2 h 11"/>
                  <a:gd name="T6" fmla="*/ 12 w 42"/>
                  <a:gd name="T7" fmla="*/ 0 h 11"/>
                  <a:gd name="T8" fmla="*/ 0 w 42"/>
                  <a:gd name="T9" fmla="*/ 2 h 11"/>
                </a:gdLst>
                <a:ahLst/>
                <a:cxnLst>
                  <a:cxn ang="0">
                    <a:pos x="T0" y="T1"/>
                  </a:cxn>
                  <a:cxn ang="0">
                    <a:pos x="T2" y="T3"/>
                  </a:cxn>
                  <a:cxn ang="0">
                    <a:pos x="T4" y="T5"/>
                  </a:cxn>
                  <a:cxn ang="0">
                    <a:pos x="T6" y="T7"/>
                  </a:cxn>
                  <a:cxn ang="0">
                    <a:pos x="T8" y="T9"/>
                  </a:cxn>
                </a:cxnLst>
                <a:rect l="0" t="0" r="r" b="b"/>
                <a:pathLst>
                  <a:path w="42" h="11">
                    <a:moveTo>
                      <a:pt x="0" y="2"/>
                    </a:moveTo>
                    <a:lnTo>
                      <a:pt x="4" y="11"/>
                    </a:lnTo>
                    <a:lnTo>
                      <a:pt x="42" y="2"/>
                    </a:lnTo>
                    <a:lnTo>
                      <a:pt x="12" y="0"/>
                    </a:lnTo>
                    <a:lnTo>
                      <a:pt x="0" y="2"/>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33" name="Freeform 1126">
                <a:extLst>
                  <a:ext uri="{FF2B5EF4-FFF2-40B4-BE49-F238E27FC236}">
                    <a16:creationId xmlns:a16="http://schemas.microsoft.com/office/drawing/2014/main" id="{E050839D-3FF5-44D7-B4F3-53B33CD45BF9}"/>
                  </a:ext>
                </a:extLst>
              </p:cNvPr>
              <p:cNvSpPr>
                <a:spLocks/>
              </p:cNvSpPr>
              <p:nvPr/>
            </p:nvSpPr>
            <p:spPr bwMode="auto">
              <a:xfrm>
                <a:off x="7101737" y="4407099"/>
                <a:ext cx="140386" cy="166874"/>
              </a:xfrm>
              <a:custGeom>
                <a:avLst/>
                <a:gdLst>
                  <a:gd name="T0" fmla="*/ 32 w 106"/>
                  <a:gd name="T1" fmla="*/ 53 h 126"/>
                  <a:gd name="T2" fmla="*/ 23 w 106"/>
                  <a:gd name="T3" fmla="*/ 27 h 126"/>
                  <a:gd name="T4" fmla="*/ 93 w 106"/>
                  <a:gd name="T5" fmla="*/ 23 h 126"/>
                  <a:gd name="T6" fmla="*/ 106 w 106"/>
                  <a:gd name="T7" fmla="*/ 0 h 126"/>
                  <a:gd name="T8" fmla="*/ 85 w 106"/>
                  <a:gd name="T9" fmla="*/ 15 h 126"/>
                  <a:gd name="T10" fmla="*/ 36 w 106"/>
                  <a:gd name="T11" fmla="*/ 8 h 126"/>
                  <a:gd name="T12" fmla="*/ 19 w 106"/>
                  <a:gd name="T13" fmla="*/ 19 h 126"/>
                  <a:gd name="T14" fmla="*/ 0 w 106"/>
                  <a:gd name="T15" fmla="*/ 74 h 126"/>
                  <a:gd name="T16" fmla="*/ 13 w 106"/>
                  <a:gd name="T17" fmla="*/ 98 h 126"/>
                  <a:gd name="T18" fmla="*/ 10 w 106"/>
                  <a:gd name="T19" fmla="*/ 121 h 126"/>
                  <a:gd name="T20" fmla="*/ 25 w 106"/>
                  <a:gd name="T21" fmla="*/ 126 h 126"/>
                  <a:gd name="T22" fmla="*/ 25 w 106"/>
                  <a:gd name="T23" fmla="*/ 79 h 126"/>
                  <a:gd name="T24" fmla="*/ 36 w 106"/>
                  <a:gd name="T25" fmla="*/ 74 h 126"/>
                  <a:gd name="T26" fmla="*/ 38 w 106"/>
                  <a:gd name="T27" fmla="*/ 94 h 126"/>
                  <a:gd name="T28" fmla="*/ 47 w 106"/>
                  <a:gd name="T29" fmla="*/ 113 h 126"/>
                  <a:gd name="T30" fmla="*/ 66 w 106"/>
                  <a:gd name="T31" fmla="*/ 104 h 126"/>
                  <a:gd name="T32" fmla="*/ 42 w 106"/>
                  <a:gd name="T33" fmla="*/ 62 h 126"/>
                  <a:gd name="T34" fmla="*/ 79 w 106"/>
                  <a:gd name="T35" fmla="*/ 42 h 126"/>
                  <a:gd name="T36" fmla="*/ 32 w 106"/>
                  <a:gd name="T37" fmla="*/ 5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6" h="126">
                    <a:moveTo>
                      <a:pt x="32" y="53"/>
                    </a:moveTo>
                    <a:lnTo>
                      <a:pt x="23" y="27"/>
                    </a:lnTo>
                    <a:lnTo>
                      <a:pt x="93" y="23"/>
                    </a:lnTo>
                    <a:lnTo>
                      <a:pt x="106" y="0"/>
                    </a:lnTo>
                    <a:lnTo>
                      <a:pt x="85" y="15"/>
                    </a:lnTo>
                    <a:lnTo>
                      <a:pt x="36" y="8"/>
                    </a:lnTo>
                    <a:lnTo>
                      <a:pt x="19" y="19"/>
                    </a:lnTo>
                    <a:lnTo>
                      <a:pt x="0" y="74"/>
                    </a:lnTo>
                    <a:lnTo>
                      <a:pt x="13" y="98"/>
                    </a:lnTo>
                    <a:lnTo>
                      <a:pt x="10" y="121"/>
                    </a:lnTo>
                    <a:lnTo>
                      <a:pt x="25" y="126"/>
                    </a:lnTo>
                    <a:lnTo>
                      <a:pt x="25" y="79"/>
                    </a:lnTo>
                    <a:lnTo>
                      <a:pt x="36" y="74"/>
                    </a:lnTo>
                    <a:lnTo>
                      <a:pt x="38" y="94"/>
                    </a:lnTo>
                    <a:lnTo>
                      <a:pt x="47" y="113"/>
                    </a:lnTo>
                    <a:lnTo>
                      <a:pt x="66" y="104"/>
                    </a:lnTo>
                    <a:lnTo>
                      <a:pt x="42" y="62"/>
                    </a:lnTo>
                    <a:lnTo>
                      <a:pt x="79" y="42"/>
                    </a:lnTo>
                    <a:lnTo>
                      <a:pt x="32" y="5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34" name="Freeform 1127">
                <a:extLst>
                  <a:ext uri="{FF2B5EF4-FFF2-40B4-BE49-F238E27FC236}">
                    <a16:creationId xmlns:a16="http://schemas.microsoft.com/office/drawing/2014/main" id="{820A2375-5AAF-45E6-9682-8A933506BAFA}"/>
                  </a:ext>
                </a:extLst>
              </p:cNvPr>
              <p:cNvSpPr>
                <a:spLocks/>
              </p:cNvSpPr>
              <p:nvPr/>
            </p:nvSpPr>
            <p:spPr bwMode="auto">
              <a:xfrm>
                <a:off x="7211662" y="4638868"/>
                <a:ext cx="75490" cy="45029"/>
              </a:xfrm>
              <a:custGeom>
                <a:avLst/>
                <a:gdLst>
                  <a:gd name="T0" fmla="*/ 0 w 57"/>
                  <a:gd name="T1" fmla="*/ 19 h 34"/>
                  <a:gd name="T2" fmla="*/ 2 w 57"/>
                  <a:gd name="T3" fmla="*/ 34 h 34"/>
                  <a:gd name="T4" fmla="*/ 57 w 57"/>
                  <a:gd name="T5" fmla="*/ 0 h 34"/>
                  <a:gd name="T6" fmla="*/ 17 w 57"/>
                  <a:gd name="T7" fmla="*/ 11 h 34"/>
                  <a:gd name="T8" fmla="*/ 0 w 57"/>
                  <a:gd name="T9" fmla="*/ 19 h 34"/>
                </a:gdLst>
                <a:ahLst/>
                <a:cxnLst>
                  <a:cxn ang="0">
                    <a:pos x="T0" y="T1"/>
                  </a:cxn>
                  <a:cxn ang="0">
                    <a:pos x="T2" y="T3"/>
                  </a:cxn>
                  <a:cxn ang="0">
                    <a:pos x="T4" y="T5"/>
                  </a:cxn>
                  <a:cxn ang="0">
                    <a:pos x="T6" y="T7"/>
                  </a:cxn>
                  <a:cxn ang="0">
                    <a:pos x="T8" y="T9"/>
                  </a:cxn>
                </a:cxnLst>
                <a:rect l="0" t="0" r="r" b="b"/>
                <a:pathLst>
                  <a:path w="57" h="34">
                    <a:moveTo>
                      <a:pt x="0" y="19"/>
                    </a:moveTo>
                    <a:lnTo>
                      <a:pt x="2" y="34"/>
                    </a:lnTo>
                    <a:lnTo>
                      <a:pt x="57" y="0"/>
                    </a:lnTo>
                    <a:lnTo>
                      <a:pt x="17" y="11"/>
                    </a:lnTo>
                    <a:lnTo>
                      <a:pt x="0" y="19"/>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35" name="Freeform 1128">
                <a:extLst>
                  <a:ext uri="{FF2B5EF4-FFF2-40B4-BE49-F238E27FC236}">
                    <a16:creationId xmlns:a16="http://schemas.microsoft.com/office/drawing/2014/main" id="{AF6515F5-E439-4010-BFB7-3050ACE5809F}"/>
                  </a:ext>
                </a:extLst>
              </p:cNvPr>
              <p:cNvSpPr>
                <a:spLocks/>
              </p:cNvSpPr>
              <p:nvPr/>
            </p:nvSpPr>
            <p:spPr bwMode="auto">
              <a:xfrm>
                <a:off x="7293774" y="4397829"/>
                <a:ext cx="25163" cy="68868"/>
              </a:xfrm>
              <a:custGeom>
                <a:avLst/>
                <a:gdLst>
                  <a:gd name="T0" fmla="*/ 19 w 19"/>
                  <a:gd name="T1" fmla="*/ 11 h 52"/>
                  <a:gd name="T2" fmla="*/ 4 w 19"/>
                  <a:gd name="T3" fmla="*/ 22 h 52"/>
                  <a:gd name="T4" fmla="*/ 10 w 19"/>
                  <a:gd name="T5" fmla="*/ 0 h 52"/>
                  <a:gd name="T6" fmla="*/ 0 w 19"/>
                  <a:gd name="T7" fmla="*/ 20 h 52"/>
                  <a:gd name="T8" fmla="*/ 4 w 19"/>
                  <a:gd name="T9" fmla="*/ 43 h 52"/>
                  <a:gd name="T10" fmla="*/ 15 w 19"/>
                  <a:gd name="T11" fmla="*/ 52 h 52"/>
                  <a:gd name="T12" fmla="*/ 8 w 19"/>
                  <a:gd name="T13" fmla="*/ 30 h 52"/>
                  <a:gd name="T14" fmla="*/ 19 w 19"/>
                  <a:gd name="T15" fmla="*/ 28 h 52"/>
                  <a:gd name="T16" fmla="*/ 19 w 19"/>
                  <a:gd name="T17" fmla="*/ 1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52">
                    <a:moveTo>
                      <a:pt x="19" y="11"/>
                    </a:moveTo>
                    <a:lnTo>
                      <a:pt x="4" y="22"/>
                    </a:lnTo>
                    <a:lnTo>
                      <a:pt x="10" y="0"/>
                    </a:lnTo>
                    <a:lnTo>
                      <a:pt x="0" y="20"/>
                    </a:lnTo>
                    <a:lnTo>
                      <a:pt x="4" y="43"/>
                    </a:lnTo>
                    <a:lnTo>
                      <a:pt x="15" y="52"/>
                    </a:lnTo>
                    <a:lnTo>
                      <a:pt x="8" y="30"/>
                    </a:lnTo>
                    <a:lnTo>
                      <a:pt x="19" y="28"/>
                    </a:lnTo>
                    <a:lnTo>
                      <a:pt x="19" y="11"/>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36" name="Freeform 1129">
                <a:extLst>
                  <a:ext uri="{FF2B5EF4-FFF2-40B4-BE49-F238E27FC236}">
                    <a16:creationId xmlns:a16="http://schemas.microsoft.com/office/drawing/2014/main" id="{A52A38D2-904A-46F4-A5F1-6ED27E332B97}"/>
                  </a:ext>
                </a:extLst>
              </p:cNvPr>
              <p:cNvSpPr>
                <a:spLocks/>
              </p:cNvSpPr>
              <p:nvPr/>
            </p:nvSpPr>
            <p:spPr bwMode="auto">
              <a:xfrm>
                <a:off x="7062005" y="4191223"/>
                <a:ext cx="52976" cy="64895"/>
              </a:xfrm>
              <a:custGeom>
                <a:avLst/>
                <a:gdLst>
                  <a:gd name="T0" fmla="*/ 40 w 40"/>
                  <a:gd name="T1" fmla="*/ 0 h 49"/>
                  <a:gd name="T2" fmla="*/ 0 w 40"/>
                  <a:gd name="T3" fmla="*/ 49 h 49"/>
                  <a:gd name="T4" fmla="*/ 28 w 40"/>
                  <a:gd name="T5" fmla="*/ 26 h 49"/>
                  <a:gd name="T6" fmla="*/ 40 w 40"/>
                  <a:gd name="T7" fmla="*/ 0 h 49"/>
                </a:gdLst>
                <a:ahLst/>
                <a:cxnLst>
                  <a:cxn ang="0">
                    <a:pos x="T0" y="T1"/>
                  </a:cxn>
                  <a:cxn ang="0">
                    <a:pos x="T2" y="T3"/>
                  </a:cxn>
                  <a:cxn ang="0">
                    <a:pos x="T4" y="T5"/>
                  </a:cxn>
                  <a:cxn ang="0">
                    <a:pos x="T6" y="T7"/>
                  </a:cxn>
                </a:cxnLst>
                <a:rect l="0" t="0" r="r" b="b"/>
                <a:pathLst>
                  <a:path w="40" h="49">
                    <a:moveTo>
                      <a:pt x="40" y="0"/>
                    </a:moveTo>
                    <a:lnTo>
                      <a:pt x="0" y="49"/>
                    </a:lnTo>
                    <a:lnTo>
                      <a:pt x="28" y="26"/>
                    </a:lnTo>
                    <a:lnTo>
                      <a:pt x="40"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37" name="Freeform 1130">
                <a:extLst>
                  <a:ext uri="{FF2B5EF4-FFF2-40B4-BE49-F238E27FC236}">
                    <a16:creationId xmlns:a16="http://schemas.microsoft.com/office/drawing/2014/main" id="{6EEE3899-856E-460E-AE05-2BD33DEE99D7}"/>
                  </a:ext>
                </a:extLst>
              </p:cNvPr>
              <p:cNvSpPr>
                <a:spLocks/>
              </p:cNvSpPr>
              <p:nvPr/>
            </p:nvSpPr>
            <p:spPr bwMode="auto">
              <a:xfrm>
                <a:off x="6568007" y="4324987"/>
                <a:ext cx="242364" cy="254284"/>
              </a:xfrm>
              <a:custGeom>
                <a:avLst/>
                <a:gdLst>
                  <a:gd name="T0" fmla="*/ 183 w 183"/>
                  <a:gd name="T1" fmla="*/ 143 h 192"/>
                  <a:gd name="T2" fmla="*/ 141 w 183"/>
                  <a:gd name="T3" fmla="*/ 107 h 192"/>
                  <a:gd name="T4" fmla="*/ 143 w 183"/>
                  <a:gd name="T5" fmla="*/ 87 h 192"/>
                  <a:gd name="T6" fmla="*/ 130 w 183"/>
                  <a:gd name="T7" fmla="*/ 89 h 192"/>
                  <a:gd name="T8" fmla="*/ 134 w 183"/>
                  <a:gd name="T9" fmla="*/ 75 h 192"/>
                  <a:gd name="T10" fmla="*/ 92 w 183"/>
                  <a:gd name="T11" fmla="*/ 55 h 192"/>
                  <a:gd name="T12" fmla="*/ 41 w 183"/>
                  <a:gd name="T13" fmla="*/ 6 h 192"/>
                  <a:gd name="T14" fmla="*/ 0 w 183"/>
                  <a:gd name="T15" fmla="*/ 0 h 192"/>
                  <a:gd name="T16" fmla="*/ 64 w 183"/>
                  <a:gd name="T17" fmla="*/ 66 h 192"/>
                  <a:gd name="T18" fmla="*/ 124 w 183"/>
                  <a:gd name="T19" fmla="*/ 164 h 192"/>
                  <a:gd name="T20" fmla="*/ 160 w 183"/>
                  <a:gd name="T21" fmla="*/ 192 h 192"/>
                  <a:gd name="T22" fmla="*/ 179 w 183"/>
                  <a:gd name="T23" fmla="*/ 190 h 192"/>
                  <a:gd name="T24" fmla="*/ 183 w 183"/>
                  <a:gd name="T25" fmla="*/ 143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3" h="192">
                    <a:moveTo>
                      <a:pt x="183" y="143"/>
                    </a:moveTo>
                    <a:lnTo>
                      <a:pt x="141" y="107"/>
                    </a:lnTo>
                    <a:lnTo>
                      <a:pt x="143" y="87"/>
                    </a:lnTo>
                    <a:lnTo>
                      <a:pt x="130" y="89"/>
                    </a:lnTo>
                    <a:lnTo>
                      <a:pt x="134" y="75"/>
                    </a:lnTo>
                    <a:lnTo>
                      <a:pt x="92" y="55"/>
                    </a:lnTo>
                    <a:lnTo>
                      <a:pt x="41" y="6"/>
                    </a:lnTo>
                    <a:lnTo>
                      <a:pt x="0" y="0"/>
                    </a:lnTo>
                    <a:lnTo>
                      <a:pt x="64" y="66"/>
                    </a:lnTo>
                    <a:lnTo>
                      <a:pt x="124" y="164"/>
                    </a:lnTo>
                    <a:lnTo>
                      <a:pt x="160" y="192"/>
                    </a:lnTo>
                    <a:lnTo>
                      <a:pt x="179" y="190"/>
                    </a:lnTo>
                    <a:lnTo>
                      <a:pt x="183" y="14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38" name="Freeform 1131">
                <a:extLst>
                  <a:ext uri="{FF2B5EF4-FFF2-40B4-BE49-F238E27FC236}">
                    <a16:creationId xmlns:a16="http://schemas.microsoft.com/office/drawing/2014/main" id="{008E710A-54CB-4708-92EC-7EB1E9C483DD}"/>
                  </a:ext>
                </a:extLst>
              </p:cNvPr>
              <p:cNvSpPr>
                <a:spLocks/>
              </p:cNvSpPr>
              <p:nvPr/>
            </p:nvSpPr>
            <p:spPr bwMode="auto">
              <a:xfrm>
                <a:off x="6872617" y="3993888"/>
                <a:ext cx="47678" cy="42381"/>
              </a:xfrm>
              <a:custGeom>
                <a:avLst/>
                <a:gdLst>
                  <a:gd name="T0" fmla="*/ 11 w 36"/>
                  <a:gd name="T1" fmla="*/ 0 h 32"/>
                  <a:gd name="T2" fmla="*/ 0 w 36"/>
                  <a:gd name="T3" fmla="*/ 23 h 32"/>
                  <a:gd name="T4" fmla="*/ 15 w 36"/>
                  <a:gd name="T5" fmla="*/ 32 h 32"/>
                  <a:gd name="T6" fmla="*/ 36 w 36"/>
                  <a:gd name="T7" fmla="*/ 4 h 32"/>
                  <a:gd name="T8" fmla="*/ 11 w 36"/>
                  <a:gd name="T9" fmla="*/ 0 h 32"/>
                </a:gdLst>
                <a:ahLst/>
                <a:cxnLst>
                  <a:cxn ang="0">
                    <a:pos x="T0" y="T1"/>
                  </a:cxn>
                  <a:cxn ang="0">
                    <a:pos x="T2" y="T3"/>
                  </a:cxn>
                  <a:cxn ang="0">
                    <a:pos x="T4" y="T5"/>
                  </a:cxn>
                  <a:cxn ang="0">
                    <a:pos x="T6" y="T7"/>
                  </a:cxn>
                  <a:cxn ang="0">
                    <a:pos x="T8" y="T9"/>
                  </a:cxn>
                </a:cxnLst>
                <a:rect l="0" t="0" r="r" b="b"/>
                <a:pathLst>
                  <a:path w="36" h="32">
                    <a:moveTo>
                      <a:pt x="11" y="0"/>
                    </a:moveTo>
                    <a:lnTo>
                      <a:pt x="0" y="23"/>
                    </a:lnTo>
                    <a:lnTo>
                      <a:pt x="15" y="32"/>
                    </a:lnTo>
                    <a:lnTo>
                      <a:pt x="36" y="4"/>
                    </a:lnTo>
                    <a:lnTo>
                      <a:pt x="11"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39" name="Freeform 1132">
                <a:extLst>
                  <a:ext uri="{FF2B5EF4-FFF2-40B4-BE49-F238E27FC236}">
                    <a16:creationId xmlns:a16="http://schemas.microsoft.com/office/drawing/2014/main" id="{A6A9B71A-261C-441E-B0B1-48753E21110D}"/>
                  </a:ext>
                </a:extLst>
              </p:cNvPr>
              <p:cNvSpPr>
                <a:spLocks/>
              </p:cNvSpPr>
              <p:nvPr/>
            </p:nvSpPr>
            <p:spPr bwMode="auto">
              <a:xfrm>
                <a:off x="6799775" y="4581920"/>
                <a:ext cx="202632" cy="64895"/>
              </a:xfrm>
              <a:custGeom>
                <a:avLst/>
                <a:gdLst>
                  <a:gd name="T0" fmla="*/ 128 w 153"/>
                  <a:gd name="T1" fmla="*/ 28 h 49"/>
                  <a:gd name="T2" fmla="*/ 119 w 153"/>
                  <a:gd name="T3" fmla="*/ 15 h 49"/>
                  <a:gd name="T4" fmla="*/ 8 w 153"/>
                  <a:gd name="T5" fmla="*/ 0 h 49"/>
                  <a:gd name="T6" fmla="*/ 0 w 153"/>
                  <a:gd name="T7" fmla="*/ 15 h 49"/>
                  <a:gd name="T8" fmla="*/ 25 w 153"/>
                  <a:gd name="T9" fmla="*/ 26 h 49"/>
                  <a:gd name="T10" fmla="*/ 153 w 153"/>
                  <a:gd name="T11" fmla="*/ 49 h 49"/>
                  <a:gd name="T12" fmla="*/ 151 w 153"/>
                  <a:gd name="T13" fmla="*/ 32 h 49"/>
                  <a:gd name="T14" fmla="*/ 128 w 153"/>
                  <a:gd name="T15" fmla="*/ 2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 h="49">
                    <a:moveTo>
                      <a:pt x="128" y="28"/>
                    </a:moveTo>
                    <a:lnTo>
                      <a:pt x="119" y="15"/>
                    </a:lnTo>
                    <a:lnTo>
                      <a:pt x="8" y="0"/>
                    </a:lnTo>
                    <a:lnTo>
                      <a:pt x="0" y="15"/>
                    </a:lnTo>
                    <a:lnTo>
                      <a:pt x="25" y="26"/>
                    </a:lnTo>
                    <a:lnTo>
                      <a:pt x="153" y="49"/>
                    </a:lnTo>
                    <a:lnTo>
                      <a:pt x="151" y="32"/>
                    </a:lnTo>
                    <a:lnTo>
                      <a:pt x="128" y="28"/>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40" name="Freeform 1133">
                <a:extLst>
                  <a:ext uri="{FF2B5EF4-FFF2-40B4-BE49-F238E27FC236}">
                    <a16:creationId xmlns:a16="http://schemas.microsoft.com/office/drawing/2014/main" id="{38656427-3E8A-4165-8214-9AB605B82CD6}"/>
                  </a:ext>
                </a:extLst>
              </p:cNvPr>
              <p:cNvSpPr>
                <a:spLocks/>
              </p:cNvSpPr>
              <p:nvPr/>
            </p:nvSpPr>
            <p:spPr bwMode="auto">
              <a:xfrm>
                <a:off x="7124252" y="4026998"/>
                <a:ext cx="92708" cy="136413"/>
              </a:xfrm>
              <a:custGeom>
                <a:avLst/>
                <a:gdLst>
                  <a:gd name="T0" fmla="*/ 13 w 70"/>
                  <a:gd name="T1" fmla="*/ 82 h 103"/>
                  <a:gd name="T2" fmla="*/ 47 w 70"/>
                  <a:gd name="T3" fmla="*/ 92 h 103"/>
                  <a:gd name="T4" fmla="*/ 47 w 70"/>
                  <a:gd name="T5" fmla="*/ 82 h 103"/>
                  <a:gd name="T6" fmla="*/ 70 w 70"/>
                  <a:gd name="T7" fmla="*/ 103 h 103"/>
                  <a:gd name="T8" fmla="*/ 66 w 70"/>
                  <a:gd name="T9" fmla="*/ 82 h 103"/>
                  <a:gd name="T10" fmla="*/ 30 w 70"/>
                  <a:gd name="T11" fmla="*/ 71 h 103"/>
                  <a:gd name="T12" fmla="*/ 25 w 70"/>
                  <a:gd name="T13" fmla="*/ 56 h 103"/>
                  <a:gd name="T14" fmla="*/ 45 w 70"/>
                  <a:gd name="T15" fmla="*/ 28 h 103"/>
                  <a:gd name="T16" fmla="*/ 38 w 70"/>
                  <a:gd name="T17" fmla="*/ 0 h 103"/>
                  <a:gd name="T18" fmla="*/ 13 w 70"/>
                  <a:gd name="T19" fmla="*/ 0 h 103"/>
                  <a:gd name="T20" fmla="*/ 0 w 70"/>
                  <a:gd name="T21" fmla="*/ 41 h 103"/>
                  <a:gd name="T22" fmla="*/ 13 w 70"/>
                  <a:gd name="T23" fmla="*/ 8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103">
                    <a:moveTo>
                      <a:pt x="13" y="82"/>
                    </a:moveTo>
                    <a:lnTo>
                      <a:pt x="47" y="92"/>
                    </a:lnTo>
                    <a:lnTo>
                      <a:pt x="47" y="82"/>
                    </a:lnTo>
                    <a:lnTo>
                      <a:pt x="70" y="103"/>
                    </a:lnTo>
                    <a:lnTo>
                      <a:pt x="66" y="82"/>
                    </a:lnTo>
                    <a:lnTo>
                      <a:pt x="30" y="71"/>
                    </a:lnTo>
                    <a:lnTo>
                      <a:pt x="25" y="56"/>
                    </a:lnTo>
                    <a:lnTo>
                      <a:pt x="45" y="28"/>
                    </a:lnTo>
                    <a:lnTo>
                      <a:pt x="38" y="0"/>
                    </a:lnTo>
                    <a:lnTo>
                      <a:pt x="13" y="0"/>
                    </a:lnTo>
                    <a:lnTo>
                      <a:pt x="0" y="41"/>
                    </a:lnTo>
                    <a:lnTo>
                      <a:pt x="13" y="82"/>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41" name="Freeform 1134">
                <a:extLst>
                  <a:ext uri="{FF2B5EF4-FFF2-40B4-BE49-F238E27FC236}">
                    <a16:creationId xmlns:a16="http://schemas.microsoft.com/office/drawing/2014/main" id="{D9D0234D-650D-48A4-976F-E3B3F4A7038A}"/>
                  </a:ext>
                </a:extLst>
              </p:cNvPr>
              <p:cNvSpPr>
                <a:spLocks/>
              </p:cNvSpPr>
              <p:nvPr/>
            </p:nvSpPr>
            <p:spPr bwMode="auto">
              <a:xfrm>
                <a:off x="7132198" y="4146194"/>
                <a:ext cx="25163" cy="25163"/>
              </a:xfrm>
              <a:custGeom>
                <a:avLst/>
                <a:gdLst>
                  <a:gd name="T0" fmla="*/ 15 w 19"/>
                  <a:gd name="T1" fmla="*/ 19 h 19"/>
                  <a:gd name="T2" fmla="*/ 19 w 19"/>
                  <a:gd name="T3" fmla="*/ 2 h 19"/>
                  <a:gd name="T4" fmla="*/ 11 w 19"/>
                  <a:gd name="T5" fmla="*/ 0 h 19"/>
                  <a:gd name="T6" fmla="*/ 0 w 19"/>
                  <a:gd name="T7" fmla="*/ 0 h 19"/>
                  <a:gd name="T8" fmla="*/ 15 w 19"/>
                  <a:gd name="T9" fmla="*/ 19 h 19"/>
                </a:gdLst>
                <a:ahLst/>
                <a:cxnLst>
                  <a:cxn ang="0">
                    <a:pos x="T0" y="T1"/>
                  </a:cxn>
                  <a:cxn ang="0">
                    <a:pos x="T2" y="T3"/>
                  </a:cxn>
                  <a:cxn ang="0">
                    <a:pos x="T4" y="T5"/>
                  </a:cxn>
                  <a:cxn ang="0">
                    <a:pos x="T6" y="T7"/>
                  </a:cxn>
                  <a:cxn ang="0">
                    <a:pos x="T8" y="T9"/>
                  </a:cxn>
                </a:cxnLst>
                <a:rect l="0" t="0" r="r" b="b"/>
                <a:pathLst>
                  <a:path w="19" h="19">
                    <a:moveTo>
                      <a:pt x="15" y="19"/>
                    </a:moveTo>
                    <a:lnTo>
                      <a:pt x="19" y="2"/>
                    </a:lnTo>
                    <a:lnTo>
                      <a:pt x="11" y="0"/>
                    </a:lnTo>
                    <a:lnTo>
                      <a:pt x="0" y="0"/>
                    </a:lnTo>
                    <a:lnTo>
                      <a:pt x="15" y="19"/>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42" name="Freeform 1135">
                <a:extLst>
                  <a:ext uri="{FF2B5EF4-FFF2-40B4-BE49-F238E27FC236}">
                    <a16:creationId xmlns:a16="http://schemas.microsoft.com/office/drawing/2014/main" id="{C32219A3-7287-43CE-8009-FBD3A23BDCF4}"/>
                  </a:ext>
                </a:extLst>
              </p:cNvPr>
              <p:cNvSpPr>
                <a:spLocks/>
              </p:cNvSpPr>
              <p:nvPr/>
            </p:nvSpPr>
            <p:spPr bwMode="auto">
              <a:xfrm>
                <a:off x="7169281" y="4180628"/>
                <a:ext cx="22515" cy="37083"/>
              </a:xfrm>
              <a:custGeom>
                <a:avLst/>
                <a:gdLst>
                  <a:gd name="T0" fmla="*/ 2 w 17"/>
                  <a:gd name="T1" fmla="*/ 28 h 28"/>
                  <a:gd name="T2" fmla="*/ 17 w 17"/>
                  <a:gd name="T3" fmla="*/ 15 h 28"/>
                  <a:gd name="T4" fmla="*/ 0 w 17"/>
                  <a:gd name="T5" fmla="*/ 0 h 28"/>
                  <a:gd name="T6" fmla="*/ 2 w 17"/>
                  <a:gd name="T7" fmla="*/ 28 h 28"/>
                </a:gdLst>
                <a:ahLst/>
                <a:cxnLst>
                  <a:cxn ang="0">
                    <a:pos x="T0" y="T1"/>
                  </a:cxn>
                  <a:cxn ang="0">
                    <a:pos x="T2" y="T3"/>
                  </a:cxn>
                  <a:cxn ang="0">
                    <a:pos x="T4" y="T5"/>
                  </a:cxn>
                  <a:cxn ang="0">
                    <a:pos x="T6" y="T7"/>
                  </a:cxn>
                </a:cxnLst>
                <a:rect l="0" t="0" r="r" b="b"/>
                <a:pathLst>
                  <a:path w="17" h="28">
                    <a:moveTo>
                      <a:pt x="2" y="28"/>
                    </a:moveTo>
                    <a:lnTo>
                      <a:pt x="17" y="15"/>
                    </a:lnTo>
                    <a:lnTo>
                      <a:pt x="0" y="0"/>
                    </a:lnTo>
                    <a:lnTo>
                      <a:pt x="2" y="28"/>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43" name="Freeform 1136">
                <a:extLst>
                  <a:ext uri="{FF2B5EF4-FFF2-40B4-BE49-F238E27FC236}">
                    <a16:creationId xmlns:a16="http://schemas.microsoft.com/office/drawing/2014/main" id="{349CF786-E86D-4514-B0E9-187119E0FCA3}"/>
                  </a:ext>
                </a:extLst>
              </p:cNvPr>
              <p:cNvSpPr>
                <a:spLocks/>
              </p:cNvSpPr>
              <p:nvPr/>
            </p:nvSpPr>
            <p:spPr bwMode="auto">
              <a:xfrm>
                <a:off x="7171930" y="4228306"/>
                <a:ext cx="99329" cy="96681"/>
              </a:xfrm>
              <a:custGeom>
                <a:avLst/>
                <a:gdLst>
                  <a:gd name="T0" fmla="*/ 40 w 75"/>
                  <a:gd name="T1" fmla="*/ 64 h 73"/>
                  <a:gd name="T2" fmla="*/ 60 w 75"/>
                  <a:gd name="T3" fmla="*/ 73 h 73"/>
                  <a:gd name="T4" fmla="*/ 66 w 75"/>
                  <a:gd name="T5" fmla="*/ 43 h 73"/>
                  <a:gd name="T6" fmla="*/ 72 w 75"/>
                  <a:gd name="T7" fmla="*/ 60 h 73"/>
                  <a:gd name="T8" fmla="*/ 75 w 75"/>
                  <a:gd name="T9" fmla="*/ 17 h 73"/>
                  <a:gd name="T10" fmla="*/ 62 w 75"/>
                  <a:gd name="T11" fmla="*/ 0 h 73"/>
                  <a:gd name="T12" fmla="*/ 34 w 75"/>
                  <a:gd name="T13" fmla="*/ 28 h 73"/>
                  <a:gd name="T14" fmla="*/ 17 w 75"/>
                  <a:gd name="T15" fmla="*/ 24 h 73"/>
                  <a:gd name="T16" fmla="*/ 0 w 75"/>
                  <a:gd name="T17" fmla="*/ 49 h 73"/>
                  <a:gd name="T18" fmla="*/ 28 w 75"/>
                  <a:gd name="T19" fmla="*/ 32 h 73"/>
                  <a:gd name="T20" fmla="*/ 40 w 75"/>
                  <a:gd name="T21"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73">
                    <a:moveTo>
                      <a:pt x="40" y="64"/>
                    </a:moveTo>
                    <a:lnTo>
                      <a:pt x="60" y="73"/>
                    </a:lnTo>
                    <a:lnTo>
                      <a:pt x="66" y="43"/>
                    </a:lnTo>
                    <a:lnTo>
                      <a:pt x="72" y="60"/>
                    </a:lnTo>
                    <a:lnTo>
                      <a:pt x="75" y="17"/>
                    </a:lnTo>
                    <a:lnTo>
                      <a:pt x="62" y="0"/>
                    </a:lnTo>
                    <a:lnTo>
                      <a:pt x="34" y="28"/>
                    </a:lnTo>
                    <a:lnTo>
                      <a:pt x="17" y="24"/>
                    </a:lnTo>
                    <a:lnTo>
                      <a:pt x="0" y="49"/>
                    </a:lnTo>
                    <a:lnTo>
                      <a:pt x="28" y="32"/>
                    </a:lnTo>
                    <a:lnTo>
                      <a:pt x="40" y="64"/>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44" name="Freeform 1137">
                <a:extLst>
                  <a:ext uri="{FF2B5EF4-FFF2-40B4-BE49-F238E27FC236}">
                    <a16:creationId xmlns:a16="http://schemas.microsoft.com/office/drawing/2014/main" id="{FCB47867-A235-42F3-A539-04B20FC2FAF1}"/>
                  </a:ext>
                </a:extLst>
              </p:cNvPr>
              <p:cNvSpPr>
                <a:spLocks/>
              </p:cNvSpPr>
              <p:nvPr/>
            </p:nvSpPr>
            <p:spPr bwMode="auto">
              <a:xfrm>
                <a:off x="7183849" y="4205792"/>
                <a:ext cx="22515" cy="39732"/>
              </a:xfrm>
              <a:custGeom>
                <a:avLst/>
                <a:gdLst>
                  <a:gd name="T0" fmla="*/ 10 w 17"/>
                  <a:gd name="T1" fmla="*/ 30 h 30"/>
                  <a:gd name="T2" fmla="*/ 17 w 17"/>
                  <a:gd name="T3" fmla="*/ 0 h 30"/>
                  <a:gd name="T4" fmla="*/ 4 w 17"/>
                  <a:gd name="T5" fmla="*/ 13 h 30"/>
                  <a:gd name="T6" fmla="*/ 0 w 17"/>
                  <a:gd name="T7" fmla="*/ 19 h 30"/>
                  <a:gd name="T8" fmla="*/ 10 w 17"/>
                  <a:gd name="T9" fmla="*/ 30 h 30"/>
                </a:gdLst>
                <a:ahLst/>
                <a:cxnLst>
                  <a:cxn ang="0">
                    <a:pos x="T0" y="T1"/>
                  </a:cxn>
                  <a:cxn ang="0">
                    <a:pos x="T2" y="T3"/>
                  </a:cxn>
                  <a:cxn ang="0">
                    <a:pos x="T4" y="T5"/>
                  </a:cxn>
                  <a:cxn ang="0">
                    <a:pos x="T6" y="T7"/>
                  </a:cxn>
                  <a:cxn ang="0">
                    <a:pos x="T8" y="T9"/>
                  </a:cxn>
                </a:cxnLst>
                <a:rect l="0" t="0" r="r" b="b"/>
                <a:pathLst>
                  <a:path w="17" h="30">
                    <a:moveTo>
                      <a:pt x="10" y="30"/>
                    </a:moveTo>
                    <a:lnTo>
                      <a:pt x="17" y="0"/>
                    </a:lnTo>
                    <a:lnTo>
                      <a:pt x="4" y="13"/>
                    </a:lnTo>
                    <a:lnTo>
                      <a:pt x="0" y="19"/>
                    </a:lnTo>
                    <a:lnTo>
                      <a:pt x="10" y="3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45" name="Freeform 1138">
                <a:extLst>
                  <a:ext uri="{FF2B5EF4-FFF2-40B4-BE49-F238E27FC236}">
                    <a16:creationId xmlns:a16="http://schemas.microsoft.com/office/drawing/2014/main" id="{041E5967-FC59-4997-99DD-B5D263C65D46}"/>
                  </a:ext>
                </a:extLst>
              </p:cNvPr>
              <p:cNvSpPr>
                <a:spLocks/>
              </p:cNvSpPr>
              <p:nvPr/>
            </p:nvSpPr>
            <p:spPr bwMode="auto">
              <a:xfrm>
                <a:off x="7126901" y="3874693"/>
                <a:ext cx="42381" cy="74166"/>
              </a:xfrm>
              <a:custGeom>
                <a:avLst/>
                <a:gdLst>
                  <a:gd name="T0" fmla="*/ 32 w 32"/>
                  <a:gd name="T1" fmla="*/ 0 h 56"/>
                  <a:gd name="T2" fmla="*/ 15 w 32"/>
                  <a:gd name="T3" fmla="*/ 2 h 56"/>
                  <a:gd name="T4" fmla="*/ 0 w 32"/>
                  <a:gd name="T5" fmla="*/ 24 h 56"/>
                  <a:gd name="T6" fmla="*/ 13 w 32"/>
                  <a:gd name="T7" fmla="*/ 56 h 56"/>
                  <a:gd name="T8" fmla="*/ 32 w 32"/>
                  <a:gd name="T9" fmla="*/ 0 h 56"/>
                </a:gdLst>
                <a:ahLst/>
                <a:cxnLst>
                  <a:cxn ang="0">
                    <a:pos x="T0" y="T1"/>
                  </a:cxn>
                  <a:cxn ang="0">
                    <a:pos x="T2" y="T3"/>
                  </a:cxn>
                  <a:cxn ang="0">
                    <a:pos x="T4" y="T5"/>
                  </a:cxn>
                  <a:cxn ang="0">
                    <a:pos x="T6" y="T7"/>
                  </a:cxn>
                  <a:cxn ang="0">
                    <a:pos x="T8" y="T9"/>
                  </a:cxn>
                </a:cxnLst>
                <a:rect l="0" t="0" r="r" b="b"/>
                <a:pathLst>
                  <a:path w="32" h="56">
                    <a:moveTo>
                      <a:pt x="32" y="0"/>
                    </a:moveTo>
                    <a:lnTo>
                      <a:pt x="15" y="2"/>
                    </a:lnTo>
                    <a:lnTo>
                      <a:pt x="0" y="24"/>
                    </a:lnTo>
                    <a:lnTo>
                      <a:pt x="13" y="56"/>
                    </a:lnTo>
                    <a:lnTo>
                      <a:pt x="32"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46" name="Freeform 1139">
                <a:extLst>
                  <a:ext uri="{FF2B5EF4-FFF2-40B4-BE49-F238E27FC236}">
                    <a16:creationId xmlns:a16="http://schemas.microsoft.com/office/drawing/2014/main" id="{8B3752AB-F198-43D6-B4DC-CBE65B488E9F}"/>
                  </a:ext>
                </a:extLst>
              </p:cNvPr>
              <p:cNvSpPr>
                <a:spLocks/>
              </p:cNvSpPr>
              <p:nvPr/>
            </p:nvSpPr>
            <p:spPr bwMode="auto">
              <a:xfrm>
                <a:off x="7346750" y="3660141"/>
                <a:ext cx="50327" cy="62247"/>
              </a:xfrm>
              <a:custGeom>
                <a:avLst/>
                <a:gdLst>
                  <a:gd name="T0" fmla="*/ 28 w 38"/>
                  <a:gd name="T1" fmla="*/ 47 h 47"/>
                  <a:gd name="T2" fmla="*/ 38 w 38"/>
                  <a:gd name="T3" fmla="*/ 17 h 47"/>
                  <a:gd name="T4" fmla="*/ 32 w 38"/>
                  <a:gd name="T5" fmla="*/ 2 h 47"/>
                  <a:gd name="T6" fmla="*/ 13 w 38"/>
                  <a:gd name="T7" fmla="*/ 0 h 47"/>
                  <a:gd name="T8" fmla="*/ 0 w 38"/>
                  <a:gd name="T9" fmla="*/ 13 h 47"/>
                  <a:gd name="T10" fmla="*/ 0 w 38"/>
                  <a:gd name="T11" fmla="*/ 23 h 47"/>
                  <a:gd name="T12" fmla="*/ 9 w 38"/>
                  <a:gd name="T13" fmla="*/ 13 h 47"/>
                  <a:gd name="T14" fmla="*/ 13 w 38"/>
                  <a:gd name="T15" fmla="*/ 19 h 47"/>
                  <a:gd name="T16" fmla="*/ 9 w 38"/>
                  <a:gd name="T17" fmla="*/ 47 h 47"/>
                  <a:gd name="T18" fmla="*/ 28 w 38"/>
                  <a:gd name="T19"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47">
                    <a:moveTo>
                      <a:pt x="28" y="47"/>
                    </a:moveTo>
                    <a:lnTo>
                      <a:pt x="38" y="17"/>
                    </a:lnTo>
                    <a:lnTo>
                      <a:pt x="32" y="2"/>
                    </a:lnTo>
                    <a:lnTo>
                      <a:pt x="13" y="0"/>
                    </a:lnTo>
                    <a:lnTo>
                      <a:pt x="0" y="13"/>
                    </a:lnTo>
                    <a:lnTo>
                      <a:pt x="0" y="23"/>
                    </a:lnTo>
                    <a:lnTo>
                      <a:pt x="9" y="13"/>
                    </a:lnTo>
                    <a:lnTo>
                      <a:pt x="13" y="19"/>
                    </a:lnTo>
                    <a:lnTo>
                      <a:pt x="9" y="47"/>
                    </a:lnTo>
                    <a:lnTo>
                      <a:pt x="28" y="47"/>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47" name="Freeform 1140">
                <a:extLst>
                  <a:ext uri="{FF2B5EF4-FFF2-40B4-BE49-F238E27FC236}">
                    <a16:creationId xmlns:a16="http://schemas.microsoft.com/office/drawing/2014/main" id="{BABEB904-6E84-4B61-9029-FDAD9CE80834}"/>
                  </a:ext>
                </a:extLst>
              </p:cNvPr>
              <p:cNvSpPr>
                <a:spLocks/>
              </p:cNvSpPr>
              <p:nvPr/>
            </p:nvSpPr>
            <p:spPr bwMode="auto">
              <a:xfrm>
                <a:off x="7371913" y="3464131"/>
                <a:ext cx="254283" cy="203957"/>
              </a:xfrm>
              <a:custGeom>
                <a:avLst/>
                <a:gdLst>
                  <a:gd name="T0" fmla="*/ 0 w 192"/>
                  <a:gd name="T1" fmla="*/ 146 h 154"/>
                  <a:gd name="T2" fmla="*/ 79 w 192"/>
                  <a:gd name="T3" fmla="*/ 133 h 154"/>
                  <a:gd name="T4" fmla="*/ 83 w 192"/>
                  <a:gd name="T5" fmla="*/ 154 h 154"/>
                  <a:gd name="T6" fmla="*/ 105 w 192"/>
                  <a:gd name="T7" fmla="*/ 141 h 154"/>
                  <a:gd name="T8" fmla="*/ 102 w 192"/>
                  <a:gd name="T9" fmla="*/ 126 h 154"/>
                  <a:gd name="T10" fmla="*/ 126 w 192"/>
                  <a:gd name="T11" fmla="*/ 135 h 154"/>
                  <a:gd name="T12" fmla="*/ 154 w 192"/>
                  <a:gd name="T13" fmla="*/ 114 h 154"/>
                  <a:gd name="T14" fmla="*/ 154 w 192"/>
                  <a:gd name="T15" fmla="*/ 129 h 154"/>
                  <a:gd name="T16" fmla="*/ 162 w 192"/>
                  <a:gd name="T17" fmla="*/ 122 h 154"/>
                  <a:gd name="T18" fmla="*/ 175 w 192"/>
                  <a:gd name="T19" fmla="*/ 88 h 154"/>
                  <a:gd name="T20" fmla="*/ 175 w 192"/>
                  <a:gd name="T21" fmla="*/ 64 h 154"/>
                  <a:gd name="T22" fmla="*/ 192 w 192"/>
                  <a:gd name="T23" fmla="*/ 37 h 154"/>
                  <a:gd name="T24" fmla="*/ 179 w 192"/>
                  <a:gd name="T25" fmla="*/ 0 h 154"/>
                  <a:gd name="T26" fmla="*/ 171 w 192"/>
                  <a:gd name="T27" fmla="*/ 0 h 154"/>
                  <a:gd name="T28" fmla="*/ 175 w 192"/>
                  <a:gd name="T29" fmla="*/ 11 h 154"/>
                  <a:gd name="T30" fmla="*/ 160 w 192"/>
                  <a:gd name="T31" fmla="*/ 9 h 154"/>
                  <a:gd name="T32" fmla="*/ 151 w 192"/>
                  <a:gd name="T33" fmla="*/ 52 h 154"/>
                  <a:gd name="T34" fmla="*/ 134 w 192"/>
                  <a:gd name="T35" fmla="*/ 79 h 154"/>
                  <a:gd name="T36" fmla="*/ 111 w 192"/>
                  <a:gd name="T37" fmla="*/ 92 h 154"/>
                  <a:gd name="T38" fmla="*/ 111 w 192"/>
                  <a:gd name="T39" fmla="*/ 79 h 154"/>
                  <a:gd name="T40" fmla="*/ 102 w 192"/>
                  <a:gd name="T41" fmla="*/ 82 h 154"/>
                  <a:gd name="T42" fmla="*/ 83 w 192"/>
                  <a:gd name="T43" fmla="*/ 118 h 154"/>
                  <a:gd name="T44" fmla="*/ 34 w 192"/>
                  <a:gd name="T45" fmla="*/ 118 h 154"/>
                  <a:gd name="T46" fmla="*/ 0 w 192"/>
                  <a:gd name="T47" fmla="*/ 14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2" h="154">
                    <a:moveTo>
                      <a:pt x="0" y="146"/>
                    </a:moveTo>
                    <a:lnTo>
                      <a:pt x="79" y="133"/>
                    </a:lnTo>
                    <a:lnTo>
                      <a:pt x="83" y="154"/>
                    </a:lnTo>
                    <a:lnTo>
                      <a:pt x="105" y="141"/>
                    </a:lnTo>
                    <a:lnTo>
                      <a:pt x="102" y="126"/>
                    </a:lnTo>
                    <a:lnTo>
                      <a:pt x="126" y="135"/>
                    </a:lnTo>
                    <a:lnTo>
                      <a:pt x="154" y="114"/>
                    </a:lnTo>
                    <a:lnTo>
                      <a:pt x="154" y="129"/>
                    </a:lnTo>
                    <a:lnTo>
                      <a:pt x="162" y="122"/>
                    </a:lnTo>
                    <a:lnTo>
                      <a:pt x="175" y="88"/>
                    </a:lnTo>
                    <a:lnTo>
                      <a:pt x="175" y="64"/>
                    </a:lnTo>
                    <a:lnTo>
                      <a:pt x="192" y="37"/>
                    </a:lnTo>
                    <a:lnTo>
                      <a:pt x="179" y="0"/>
                    </a:lnTo>
                    <a:lnTo>
                      <a:pt x="171" y="0"/>
                    </a:lnTo>
                    <a:lnTo>
                      <a:pt x="175" y="11"/>
                    </a:lnTo>
                    <a:lnTo>
                      <a:pt x="160" y="9"/>
                    </a:lnTo>
                    <a:lnTo>
                      <a:pt x="151" y="52"/>
                    </a:lnTo>
                    <a:lnTo>
                      <a:pt x="134" y="79"/>
                    </a:lnTo>
                    <a:lnTo>
                      <a:pt x="111" y="92"/>
                    </a:lnTo>
                    <a:lnTo>
                      <a:pt x="111" y="79"/>
                    </a:lnTo>
                    <a:lnTo>
                      <a:pt x="102" y="82"/>
                    </a:lnTo>
                    <a:lnTo>
                      <a:pt x="83" y="118"/>
                    </a:lnTo>
                    <a:lnTo>
                      <a:pt x="34" y="118"/>
                    </a:lnTo>
                    <a:lnTo>
                      <a:pt x="0" y="146"/>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48" name="Freeform 1141">
                <a:extLst>
                  <a:ext uri="{FF2B5EF4-FFF2-40B4-BE49-F238E27FC236}">
                    <a16:creationId xmlns:a16="http://schemas.microsoft.com/office/drawing/2014/main" id="{E8191406-5B0E-433D-9CA1-6C49CD1B791C}"/>
                  </a:ext>
                </a:extLst>
              </p:cNvPr>
              <p:cNvSpPr>
                <a:spLocks/>
              </p:cNvSpPr>
              <p:nvPr/>
            </p:nvSpPr>
            <p:spPr bwMode="auto">
              <a:xfrm>
                <a:off x="7401050" y="3650870"/>
                <a:ext cx="52976" cy="37083"/>
              </a:xfrm>
              <a:custGeom>
                <a:avLst/>
                <a:gdLst>
                  <a:gd name="T0" fmla="*/ 36 w 40"/>
                  <a:gd name="T1" fmla="*/ 17 h 28"/>
                  <a:gd name="T2" fmla="*/ 40 w 40"/>
                  <a:gd name="T3" fmla="*/ 0 h 28"/>
                  <a:gd name="T4" fmla="*/ 0 w 40"/>
                  <a:gd name="T5" fmla="*/ 15 h 28"/>
                  <a:gd name="T6" fmla="*/ 14 w 40"/>
                  <a:gd name="T7" fmla="*/ 28 h 28"/>
                  <a:gd name="T8" fmla="*/ 36 w 40"/>
                  <a:gd name="T9" fmla="*/ 17 h 28"/>
                </a:gdLst>
                <a:ahLst/>
                <a:cxnLst>
                  <a:cxn ang="0">
                    <a:pos x="T0" y="T1"/>
                  </a:cxn>
                  <a:cxn ang="0">
                    <a:pos x="T2" y="T3"/>
                  </a:cxn>
                  <a:cxn ang="0">
                    <a:pos x="T4" y="T5"/>
                  </a:cxn>
                  <a:cxn ang="0">
                    <a:pos x="T6" y="T7"/>
                  </a:cxn>
                  <a:cxn ang="0">
                    <a:pos x="T8" y="T9"/>
                  </a:cxn>
                </a:cxnLst>
                <a:rect l="0" t="0" r="r" b="b"/>
                <a:pathLst>
                  <a:path w="40" h="28">
                    <a:moveTo>
                      <a:pt x="36" y="17"/>
                    </a:moveTo>
                    <a:lnTo>
                      <a:pt x="40" y="0"/>
                    </a:lnTo>
                    <a:lnTo>
                      <a:pt x="0" y="15"/>
                    </a:lnTo>
                    <a:lnTo>
                      <a:pt x="14" y="28"/>
                    </a:lnTo>
                    <a:lnTo>
                      <a:pt x="36" y="17"/>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49" name="Freeform 1142">
                <a:extLst>
                  <a:ext uri="{FF2B5EF4-FFF2-40B4-BE49-F238E27FC236}">
                    <a16:creationId xmlns:a16="http://schemas.microsoft.com/office/drawing/2014/main" id="{335C49AD-8C77-4486-A03C-56721CA95539}"/>
                  </a:ext>
                </a:extLst>
              </p:cNvPr>
              <p:cNvSpPr>
                <a:spLocks/>
              </p:cNvSpPr>
              <p:nvPr/>
            </p:nvSpPr>
            <p:spPr bwMode="auto">
              <a:xfrm>
                <a:off x="7575870" y="3354206"/>
                <a:ext cx="132439" cy="109925"/>
              </a:xfrm>
              <a:custGeom>
                <a:avLst/>
                <a:gdLst>
                  <a:gd name="T0" fmla="*/ 23 w 100"/>
                  <a:gd name="T1" fmla="*/ 75 h 83"/>
                  <a:gd name="T2" fmla="*/ 10 w 100"/>
                  <a:gd name="T3" fmla="*/ 60 h 83"/>
                  <a:gd name="T4" fmla="*/ 59 w 100"/>
                  <a:gd name="T5" fmla="*/ 73 h 83"/>
                  <a:gd name="T6" fmla="*/ 70 w 100"/>
                  <a:gd name="T7" fmla="*/ 53 h 83"/>
                  <a:gd name="T8" fmla="*/ 100 w 100"/>
                  <a:gd name="T9" fmla="*/ 47 h 83"/>
                  <a:gd name="T10" fmla="*/ 89 w 100"/>
                  <a:gd name="T11" fmla="*/ 32 h 83"/>
                  <a:gd name="T12" fmla="*/ 93 w 100"/>
                  <a:gd name="T13" fmla="*/ 21 h 83"/>
                  <a:gd name="T14" fmla="*/ 66 w 100"/>
                  <a:gd name="T15" fmla="*/ 24 h 83"/>
                  <a:gd name="T16" fmla="*/ 36 w 100"/>
                  <a:gd name="T17" fmla="*/ 0 h 83"/>
                  <a:gd name="T18" fmla="*/ 23 w 100"/>
                  <a:gd name="T19" fmla="*/ 47 h 83"/>
                  <a:gd name="T20" fmla="*/ 10 w 100"/>
                  <a:gd name="T21" fmla="*/ 45 h 83"/>
                  <a:gd name="T22" fmla="*/ 0 w 100"/>
                  <a:gd name="T23" fmla="*/ 60 h 83"/>
                  <a:gd name="T24" fmla="*/ 4 w 100"/>
                  <a:gd name="T25" fmla="*/ 83 h 83"/>
                  <a:gd name="T26" fmla="*/ 23 w 100"/>
                  <a:gd name="T27" fmla="*/ 7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0" h="83">
                    <a:moveTo>
                      <a:pt x="23" y="75"/>
                    </a:moveTo>
                    <a:lnTo>
                      <a:pt x="10" y="60"/>
                    </a:lnTo>
                    <a:lnTo>
                      <a:pt x="59" y="73"/>
                    </a:lnTo>
                    <a:lnTo>
                      <a:pt x="70" y="53"/>
                    </a:lnTo>
                    <a:lnTo>
                      <a:pt x="100" y="47"/>
                    </a:lnTo>
                    <a:lnTo>
                      <a:pt x="89" y="32"/>
                    </a:lnTo>
                    <a:lnTo>
                      <a:pt x="93" y="21"/>
                    </a:lnTo>
                    <a:lnTo>
                      <a:pt x="66" y="24"/>
                    </a:lnTo>
                    <a:lnTo>
                      <a:pt x="36" y="0"/>
                    </a:lnTo>
                    <a:lnTo>
                      <a:pt x="23" y="47"/>
                    </a:lnTo>
                    <a:lnTo>
                      <a:pt x="10" y="45"/>
                    </a:lnTo>
                    <a:lnTo>
                      <a:pt x="0" y="60"/>
                    </a:lnTo>
                    <a:lnTo>
                      <a:pt x="4" y="83"/>
                    </a:lnTo>
                    <a:lnTo>
                      <a:pt x="23" y="75"/>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50" name="Freeform 1143">
                <a:extLst>
                  <a:ext uri="{FF2B5EF4-FFF2-40B4-BE49-F238E27FC236}">
                    <a16:creationId xmlns:a16="http://schemas.microsoft.com/office/drawing/2014/main" id="{F80B2E19-5275-4B50-AC83-58D795B7A59A}"/>
                  </a:ext>
                </a:extLst>
              </p:cNvPr>
              <p:cNvSpPr>
                <a:spLocks noEditPoints="1"/>
              </p:cNvSpPr>
              <p:nvPr/>
            </p:nvSpPr>
            <p:spPr bwMode="auto">
              <a:xfrm>
                <a:off x="5414460" y="3117141"/>
                <a:ext cx="2044862" cy="1297906"/>
              </a:xfrm>
              <a:custGeom>
                <a:avLst/>
                <a:gdLst>
                  <a:gd name="T0" fmla="*/ 1485 w 1544"/>
                  <a:gd name="T1" fmla="*/ 220 h 980"/>
                  <a:gd name="T2" fmla="*/ 1421 w 1544"/>
                  <a:gd name="T3" fmla="*/ 87 h 980"/>
                  <a:gd name="T4" fmla="*/ 1255 w 1544"/>
                  <a:gd name="T5" fmla="*/ 89 h 980"/>
                  <a:gd name="T6" fmla="*/ 1001 w 1544"/>
                  <a:gd name="T7" fmla="*/ 72 h 980"/>
                  <a:gd name="T8" fmla="*/ 743 w 1544"/>
                  <a:gd name="T9" fmla="*/ 102 h 980"/>
                  <a:gd name="T10" fmla="*/ 662 w 1544"/>
                  <a:gd name="T11" fmla="*/ 141 h 980"/>
                  <a:gd name="T12" fmla="*/ 509 w 1544"/>
                  <a:gd name="T13" fmla="*/ 288 h 980"/>
                  <a:gd name="T14" fmla="*/ 469 w 1544"/>
                  <a:gd name="T15" fmla="*/ 354 h 980"/>
                  <a:gd name="T16" fmla="*/ 292 w 1544"/>
                  <a:gd name="T17" fmla="*/ 371 h 980"/>
                  <a:gd name="T18" fmla="*/ 85 w 1544"/>
                  <a:gd name="T19" fmla="*/ 337 h 980"/>
                  <a:gd name="T20" fmla="*/ 0 w 1544"/>
                  <a:gd name="T21" fmla="*/ 301 h 980"/>
                  <a:gd name="T22" fmla="*/ 75 w 1544"/>
                  <a:gd name="T23" fmla="*/ 480 h 980"/>
                  <a:gd name="T24" fmla="*/ 226 w 1544"/>
                  <a:gd name="T25" fmla="*/ 559 h 980"/>
                  <a:gd name="T26" fmla="*/ 379 w 1544"/>
                  <a:gd name="T27" fmla="*/ 566 h 980"/>
                  <a:gd name="T28" fmla="*/ 447 w 1544"/>
                  <a:gd name="T29" fmla="*/ 647 h 980"/>
                  <a:gd name="T30" fmla="*/ 526 w 1544"/>
                  <a:gd name="T31" fmla="*/ 796 h 980"/>
                  <a:gd name="T32" fmla="*/ 760 w 1544"/>
                  <a:gd name="T33" fmla="*/ 632 h 980"/>
                  <a:gd name="T34" fmla="*/ 807 w 1544"/>
                  <a:gd name="T35" fmla="*/ 615 h 980"/>
                  <a:gd name="T36" fmla="*/ 907 w 1544"/>
                  <a:gd name="T37" fmla="*/ 517 h 980"/>
                  <a:gd name="T38" fmla="*/ 907 w 1544"/>
                  <a:gd name="T39" fmla="*/ 517 h 980"/>
                  <a:gd name="T40" fmla="*/ 854 w 1544"/>
                  <a:gd name="T41" fmla="*/ 730 h 980"/>
                  <a:gd name="T42" fmla="*/ 922 w 1544"/>
                  <a:gd name="T43" fmla="*/ 867 h 980"/>
                  <a:gd name="T44" fmla="*/ 990 w 1544"/>
                  <a:gd name="T45" fmla="*/ 899 h 980"/>
                  <a:gd name="T46" fmla="*/ 995 w 1544"/>
                  <a:gd name="T47" fmla="*/ 771 h 980"/>
                  <a:gd name="T48" fmla="*/ 1029 w 1544"/>
                  <a:gd name="T49" fmla="*/ 828 h 980"/>
                  <a:gd name="T50" fmla="*/ 1101 w 1544"/>
                  <a:gd name="T51" fmla="*/ 743 h 980"/>
                  <a:gd name="T52" fmla="*/ 990 w 1544"/>
                  <a:gd name="T53" fmla="*/ 617 h 980"/>
                  <a:gd name="T54" fmla="*/ 1172 w 1544"/>
                  <a:gd name="T55" fmla="*/ 628 h 980"/>
                  <a:gd name="T56" fmla="*/ 1325 w 1544"/>
                  <a:gd name="T57" fmla="*/ 482 h 980"/>
                  <a:gd name="T58" fmla="*/ 1295 w 1544"/>
                  <a:gd name="T59" fmla="*/ 363 h 980"/>
                  <a:gd name="T60" fmla="*/ 1323 w 1544"/>
                  <a:gd name="T61" fmla="*/ 269 h 980"/>
                  <a:gd name="T62" fmla="*/ 1431 w 1544"/>
                  <a:gd name="T63" fmla="*/ 262 h 980"/>
                  <a:gd name="T64" fmla="*/ 1397 w 1544"/>
                  <a:gd name="T65" fmla="*/ 399 h 980"/>
                  <a:gd name="T66" fmla="*/ 1421 w 1544"/>
                  <a:gd name="T67" fmla="*/ 294 h 980"/>
                  <a:gd name="T68" fmla="*/ 1218 w 1544"/>
                  <a:gd name="T69" fmla="*/ 130 h 980"/>
                  <a:gd name="T70" fmla="*/ 777 w 1544"/>
                  <a:gd name="T71" fmla="*/ 512 h 980"/>
                  <a:gd name="T72" fmla="*/ 758 w 1544"/>
                  <a:gd name="T73" fmla="*/ 519 h 980"/>
                  <a:gd name="T74" fmla="*/ 682 w 1544"/>
                  <a:gd name="T75" fmla="*/ 493 h 980"/>
                  <a:gd name="T76" fmla="*/ 466 w 1544"/>
                  <a:gd name="T77" fmla="*/ 384 h 980"/>
                  <a:gd name="T78" fmla="*/ 441 w 1544"/>
                  <a:gd name="T79" fmla="*/ 408 h 980"/>
                  <a:gd name="T80" fmla="*/ 432 w 1544"/>
                  <a:gd name="T81" fmla="*/ 534 h 980"/>
                  <a:gd name="T82" fmla="*/ 532 w 1544"/>
                  <a:gd name="T83" fmla="*/ 440 h 980"/>
                  <a:gd name="T84" fmla="*/ 518 w 1544"/>
                  <a:gd name="T85" fmla="*/ 448 h 980"/>
                  <a:gd name="T86" fmla="*/ 518 w 1544"/>
                  <a:gd name="T87" fmla="*/ 348 h 980"/>
                  <a:gd name="T88" fmla="*/ 599 w 1544"/>
                  <a:gd name="T89" fmla="*/ 369 h 980"/>
                  <a:gd name="T90" fmla="*/ 594 w 1544"/>
                  <a:gd name="T91" fmla="*/ 465 h 980"/>
                  <a:gd name="T92" fmla="*/ 611 w 1544"/>
                  <a:gd name="T93" fmla="*/ 506 h 980"/>
                  <a:gd name="T94" fmla="*/ 780 w 1544"/>
                  <a:gd name="T95" fmla="*/ 568 h 980"/>
                  <a:gd name="T96" fmla="*/ 818 w 1544"/>
                  <a:gd name="T97" fmla="*/ 572 h 980"/>
                  <a:gd name="T98" fmla="*/ 816 w 1544"/>
                  <a:gd name="T99" fmla="*/ 596 h 980"/>
                  <a:gd name="T100" fmla="*/ 812 w 1544"/>
                  <a:gd name="T101" fmla="*/ 521 h 980"/>
                  <a:gd name="T102" fmla="*/ 978 w 1544"/>
                  <a:gd name="T103" fmla="*/ 619 h 980"/>
                  <a:gd name="T104" fmla="*/ 956 w 1544"/>
                  <a:gd name="T105" fmla="*/ 649 h 980"/>
                  <a:gd name="T106" fmla="*/ 939 w 1544"/>
                  <a:gd name="T107" fmla="*/ 623 h 980"/>
                  <a:gd name="T108" fmla="*/ 929 w 1544"/>
                  <a:gd name="T109" fmla="*/ 589 h 980"/>
                  <a:gd name="T110" fmla="*/ 1029 w 1544"/>
                  <a:gd name="T111" fmla="*/ 705 h 980"/>
                  <a:gd name="T112" fmla="*/ 1039 w 1544"/>
                  <a:gd name="T113" fmla="*/ 760 h 980"/>
                  <a:gd name="T114" fmla="*/ 1039 w 1544"/>
                  <a:gd name="T115" fmla="*/ 762 h 980"/>
                  <a:gd name="T116" fmla="*/ 784 w 1544"/>
                  <a:gd name="T117" fmla="*/ 132 h 980"/>
                  <a:gd name="T118" fmla="*/ 1033 w 1544"/>
                  <a:gd name="T119" fmla="*/ 258 h 980"/>
                  <a:gd name="T120" fmla="*/ 1438 w 1544"/>
                  <a:gd name="T121" fmla="*/ 247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44" h="980">
                    <a:moveTo>
                      <a:pt x="1474" y="241"/>
                    </a:moveTo>
                    <a:lnTo>
                      <a:pt x="1472" y="237"/>
                    </a:lnTo>
                    <a:lnTo>
                      <a:pt x="1465" y="230"/>
                    </a:lnTo>
                    <a:lnTo>
                      <a:pt x="1465" y="230"/>
                    </a:lnTo>
                    <a:lnTo>
                      <a:pt x="1472" y="237"/>
                    </a:lnTo>
                    <a:lnTo>
                      <a:pt x="1485" y="220"/>
                    </a:lnTo>
                    <a:lnTo>
                      <a:pt x="1478" y="194"/>
                    </a:lnTo>
                    <a:lnTo>
                      <a:pt x="1517" y="183"/>
                    </a:lnTo>
                    <a:lnTo>
                      <a:pt x="1544" y="113"/>
                    </a:lnTo>
                    <a:lnTo>
                      <a:pt x="1483" y="130"/>
                    </a:lnTo>
                    <a:lnTo>
                      <a:pt x="1472" y="102"/>
                    </a:lnTo>
                    <a:lnTo>
                      <a:pt x="1421" y="87"/>
                    </a:lnTo>
                    <a:lnTo>
                      <a:pt x="1389" y="12"/>
                    </a:lnTo>
                    <a:lnTo>
                      <a:pt x="1355" y="0"/>
                    </a:lnTo>
                    <a:lnTo>
                      <a:pt x="1293" y="19"/>
                    </a:lnTo>
                    <a:lnTo>
                      <a:pt x="1304" y="36"/>
                    </a:lnTo>
                    <a:lnTo>
                      <a:pt x="1278" y="79"/>
                    </a:lnTo>
                    <a:lnTo>
                      <a:pt x="1255" y="89"/>
                    </a:lnTo>
                    <a:lnTo>
                      <a:pt x="1229" y="81"/>
                    </a:lnTo>
                    <a:lnTo>
                      <a:pt x="1229" y="81"/>
                    </a:lnTo>
                    <a:lnTo>
                      <a:pt x="1199" y="77"/>
                    </a:lnTo>
                    <a:lnTo>
                      <a:pt x="1118" y="96"/>
                    </a:lnTo>
                    <a:lnTo>
                      <a:pt x="1048" y="68"/>
                    </a:lnTo>
                    <a:lnTo>
                      <a:pt x="1001" y="72"/>
                    </a:lnTo>
                    <a:lnTo>
                      <a:pt x="984" y="47"/>
                    </a:lnTo>
                    <a:lnTo>
                      <a:pt x="939" y="32"/>
                    </a:lnTo>
                    <a:lnTo>
                      <a:pt x="916" y="49"/>
                    </a:lnTo>
                    <a:lnTo>
                      <a:pt x="914" y="81"/>
                    </a:lnTo>
                    <a:lnTo>
                      <a:pt x="812" y="66"/>
                    </a:lnTo>
                    <a:lnTo>
                      <a:pt x="743" y="102"/>
                    </a:lnTo>
                    <a:lnTo>
                      <a:pt x="760" y="124"/>
                    </a:lnTo>
                    <a:lnTo>
                      <a:pt x="760" y="124"/>
                    </a:lnTo>
                    <a:lnTo>
                      <a:pt x="743" y="100"/>
                    </a:lnTo>
                    <a:lnTo>
                      <a:pt x="709" y="115"/>
                    </a:lnTo>
                    <a:lnTo>
                      <a:pt x="705" y="143"/>
                    </a:lnTo>
                    <a:lnTo>
                      <a:pt x="662" y="141"/>
                    </a:lnTo>
                    <a:lnTo>
                      <a:pt x="650" y="181"/>
                    </a:lnTo>
                    <a:lnTo>
                      <a:pt x="609" y="190"/>
                    </a:lnTo>
                    <a:lnTo>
                      <a:pt x="622" y="220"/>
                    </a:lnTo>
                    <a:lnTo>
                      <a:pt x="613" y="247"/>
                    </a:lnTo>
                    <a:lnTo>
                      <a:pt x="547" y="282"/>
                    </a:lnTo>
                    <a:lnTo>
                      <a:pt x="509" y="288"/>
                    </a:lnTo>
                    <a:lnTo>
                      <a:pt x="503" y="314"/>
                    </a:lnTo>
                    <a:lnTo>
                      <a:pt x="520" y="320"/>
                    </a:lnTo>
                    <a:lnTo>
                      <a:pt x="520" y="344"/>
                    </a:lnTo>
                    <a:lnTo>
                      <a:pt x="520" y="344"/>
                    </a:lnTo>
                    <a:lnTo>
                      <a:pt x="498" y="339"/>
                    </a:lnTo>
                    <a:lnTo>
                      <a:pt x="469" y="354"/>
                    </a:lnTo>
                    <a:lnTo>
                      <a:pt x="454" y="320"/>
                    </a:lnTo>
                    <a:lnTo>
                      <a:pt x="430" y="346"/>
                    </a:lnTo>
                    <a:lnTo>
                      <a:pt x="356" y="344"/>
                    </a:lnTo>
                    <a:lnTo>
                      <a:pt x="317" y="384"/>
                    </a:lnTo>
                    <a:lnTo>
                      <a:pt x="292" y="371"/>
                    </a:lnTo>
                    <a:lnTo>
                      <a:pt x="292" y="371"/>
                    </a:lnTo>
                    <a:lnTo>
                      <a:pt x="290" y="352"/>
                    </a:lnTo>
                    <a:lnTo>
                      <a:pt x="221" y="322"/>
                    </a:lnTo>
                    <a:lnTo>
                      <a:pt x="168" y="339"/>
                    </a:lnTo>
                    <a:lnTo>
                      <a:pt x="170" y="350"/>
                    </a:lnTo>
                    <a:lnTo>
                      <a:pt x="130" y="356"/>
                    </a:lnTo>
                    <a:lnTo>
                      <a:pt x="85" y="337"/>
                    </a:lnTo>
                    <a:lnTo>
                      <a:pt x="81" y="318"/>
                    </a:lnTo>
                    <a:lnTo>
                      <a:pt x="68" y="312"/>
                    </a:lnTo>
                    <a:lnTo>
                      <a:pt x="64" y="297"/>
                    </a:lnTo>
                    <a:lnTo>
                      <a:pt x="34" y="314"/>
                    </a:lnTo>
                    <a:lnTo>
                      <a:pt x="8" y="292"/>
                    </a:lnTo>
                    <a:lnTo>
                      <a:pt x="0" y="301"/>
                    </a:lnTo>
                    <a:lnTo>
                      <a:pt x="11" y="344"/>
                    </a:lnTo>
                    <a:lnTo>
                      <a:pt x="23" y="365"/>
                    </a:lnTo>
                    <a:lnTo>
                      <a:pt x="36" y="371"/>
                    </a:lnTo>
                    <a:lnTo>
                      <a:pt x="21" y="412"/>
                    </a:lnTo>
                    <a:lnTo>
                      <a:pt x="53" y="438"/>
                    </a:lnTo>
                    <a:lnTo>
                      <a:pt x="75" y="480"/>
                    </a:lnTo>
                    <a:lnTo>
                      <a:pt x="81" y="472"/>
                    </a:lnTo>
                    <a:lnTo>
                      <a:pt x="100" y="478"/>
                    </a:lnTo>
                    <a:lnTo>
                      <a:pt x="124" y="521"/>
                    </a:lnTo>
                    <a:lnTo>
                      <a:pt x="160" y="544"/>
                    </a:lnTo>
                    <a:lnTo>
                      <a:pt x="211" y="536"/>
                    </a:lnTo>
                    <a:lnTo>
                      <a:pt x="226" y="559"/>
                    </a:lnTo>
                    <a:lnTo>
                      <a:pt x="300" y="570"/>
                    </a:lnTo>
                    <a:lnTo>
                      <a:pt x="300" y="570"/>
                    </a:lnTo>
                    <a:lnTo>
                      <a:pt x="300" y="570"/>
                    </a:lnTo>
                    <a:lnTo>
                      <a:pt x="300" y="570"/>
                    </a:lnTo>
                    <a:lnTo>
                      <a:pt x="300" y="570"/>
                    </a:lnTo>
                    <a:lnTo>
                      <a:pt x="379" y="566"/>
                    </a:lnTo>
                    <a:lnTo>
                      <a:pt x="407" y="596"/>
                    </a:lnTo>
                    <a:lnTo>
                      <a:pt x="407" y="596"/>
                    </a:lnTo>
                    <a:lnTo>
                      <a:pt x="422" y="613"/>
                    </a:lnTo>
                    <a:lnTo>
                      <a:pt x="447" y="606"/>
                    </a:lnTo>
                    <a:lnTo>
                      <a:pt x="422" y="619"/>
                    </a:lnTo>
                    <a:lnTo>
                      <a:pt x="447" y="647"/>
                    </a:lnTo>
                    <a:lnTo>
                      <a:pt x="473" y="640"/>
                    </a:lnTo>
                    <a:lnTo>
                      <a:pt x="477" y="619"/>
                    </a:lnTo>
                    <a:lnTo>
                      <a:pt x="486" y="621"/>
                    </a:lnTo>
                    <a:lnTo>
                      <a:pt x="496" y="726"/>
                    </a:lnTo>
                    <a:lnTo>
                      <a:pt x="511" y="739"/>
                    </a:lnTo>
                    <a:lnTo>
                      <a:pt x="526" y="796"/>
                    </a:lnTo>
                    <a:lnTo>
                      <a:pt x="564" y="867"/>
                    </a:lnTo>
                    <a:lnTo>
                      <a:pt x="607" y="831"/>
                    </a:lnTo>
                    <a:lnTo>
                      <a:pt x="616" y="737"/>
                    </a:lnTo>
                    <a:lnTo>
                      <a:pt x="718" y="662"/>
                    </a:lnTo>
                    <a:lnTo>
                      <a:pt x="745" y="626"/>
                    </a:lnTo>
                    <a:lnTo>
                      <a:pt x="760" y="632"/>
                    </a:lnTo>
                    <a:lnTo>
                      <a:pt x="754" y="587"/>
                    </a:lnTo>
                    <a:lnTo>
                      <a:pt x="756" y="587"/>
                    </a:lnTo>
                    <a:lnTo>
                      <a:pt x="763" y="634"/>
                    </a:lnTo>
                    <a:lnTo>
                      <a:pt x="782" y="630"/>
                    </a:lnTo>
                    <a:lnTo>
                      <a:pt x="794" y="611"/>
                    </a:lnTo>
                    <a:lnTo>
                      <a:pt x="807" y="615"/>
                    </a:lnTo>
                    <a:lnTo>
                      <a:pt x="818" y="647"/>
                    </a:lnTo>
                    <a:lnTo>
                      <a:pt x="824" y="628"/>
                    </a:lnTo>
                    <a:lnTo>
                      <a:pt x="824" y="628"/>
                    </a:lnTo>
                    <a:lnTo>
                      <a:pt x="869" y="546"/>
                    </a:lnTo>
                    <a:lnTo>
                      <a:pt x="899" y="536"/>
                    </a:lnTo>
                    <a:lnTo>
                      <a:pt x="907" y="517"/>
                    </a:lnTo>
                    <a:lnTo>
                      <a:pt x="888" y="510"/>
                    </a:lnTo>
                    <a:lnTo>
                      <a:pt x="888" y="508"/>
                    </a:lnTo>
                    <a:lnTo>
                      <a:pt x="907" y="517"/>
                    </a:lnTo>
                    <a:lnTo>
                      <a:pt x="927" y="527"/>
                    </a:lnTo>
                    <a:lnTo>
                      <a:pt x="927" y="527"/>
                    </a:lnTo>
                    <a:lnTo>
                      <a:pt x="907" y="517"/>
                    </a:lnTo>
                    <a:lnTo>
                      <a:pt x="901" y="536"/>
                    </a:lnTo>
                    <a:lnTo>
                      <a:pt x="871" y="546"/>
                    </a:lnTo>
                    <a:lnTo>
                      <a:pt x="826" y="628"/>
                    </a:lnTo>
                    <a:lnTo>
                      <a:pt x="820" y="647"/>
                    </a:lnTo>
                    <a:lnTo>
                      <a:pt x="856" y="692"/>
                    </a:lnTo>
                    <a:lnTo>
                      <a:pt x="854" y="730"/>
                    </a:lnTo>
                    <a:lnTo>
                      <a:pt x="873" y="737"/>
                    </a:lnTo>
                    <a:lnTo>
                      <a:pt x="897" y="709"/>
                    </a:lnTo>
                    <a:lnTo>
                      <a:pt x="912" y="724"/>
                    </a:lnTo>
                    <a:lnTo>
                      <a:pt x="929" y="833"/>
                    </a:lnTo>
                    <a:lnTo>
                      <a:pt x="929" y="833"/>
                    </a:lnTo>
                    <a:lnTo>
                      <a:pt x="922" y="867"/>
                    </a:lnTo>
                    <a:lnTo>
                      <a:pt x="956" y="895"/>
                    </a:lnTo>
                    <a:lnTo>
                      <a:pt x="956" y="895"/>
                    </a:lnTo>
                    <a:lnTo>
                      <a:pt x="976" y="954"/>
                    </a:lnTo>
                    <a:lnTo>
                      <a:pt x="1020" y="980"/>
                    </a:lnTo>
                    <a:lnTo>
                      <a:pt x="1012" y="918"/>
                    </a:lnTo>
                    <a:lnTo>
                      <a:pt x="990" y="899"/>
                    </a:lnTo>
                    <a:lnTo>
                      <a:pt x="988" y="899"/>
                    </a:lnTo>
                    <a:lnTo>
                      <a:pt x="959" y="882"/>
                    </a:lnTo>
                    <a:lnTo>
                      <a:pt x="937" y="831"/>
                    </a:lnTo>
                    <a:lnTo>
                      <a:pt x="956" y="775"/>
                    </a:lnTo>
                    <a:lnTo>
                      <a:pt x="1001" y="807"/>
                    </a:lnTo>
                    <a:lnTo>
                      <a:pt x="995" y="771"/>
                    </a:lnTo>
                    <a:lnTo>
                      <a:pt x="1007" y="760"/>
                    </a:lnTo>
                    <a:lnTo>
                      <a:pt x="1007" y="760"/>
                    </a:lnTo>
                    <a:lnTo>
                      <a:pt x="995" y="771"/>
                    </a:lnTo>
                    <a:lnTo>
                      <a:pt x="1001" y="807"/>
                    </a:lnTo>
                    <a:lnTo>
                      <a:pt x="1012" y="826"/>
                    </a:lnTo>
                    <a:lnTo>
                      <a:pt x="1029" y="828"/>
                    </a:lnTo>
                    <a:lnTo>
                      <a:pt x="1037" y="860"/>
                    </a:lnTo>
                    <a:lnTo>
                      <a:pt x="1052" y="837"/>
                    </a:lnTo>
                    <a:lnTo>
                      <a:pt x="1063" y="843"/>
                    </a:lnTo>
                    <a:lnTo>
                      <a:pt x="1067" y="831"/>
                    </a:lnTo>
                    <a:lnTo>
                      <a:pt x="1108" y="807"/>
                    </a:lnTo>
                    <a:lnTo>
                      <a:pt x="1101" y="743"/>
                    </a:lnTo>
                    <a:lnTo>
                      <a:pt x="1046" y="683"/>
                    </a:lnTo>
                    <a:lnTo>
                      <a:pt x="1052" y="664"/>
                    </a:lnTo>
                    <a:lnTo>
                      <a:pt x="1084" y="636"/>
                    </a:lnTo>
                    <a:lnTo>
                      <a:pt x="1039" y="606"/>
                    </a:lnTo>
                    <a:lnTo>
                      <a:pt x="990" y="617"/>
                    </a:lnTo>
                    <a:lnTo>
                      <a:pt x="990" y="617"/>
                    </a:lnTo>
                    <a:lnTo>
                      <a:pt x="1039" y="604"/>
                    </a:lnTo>
                    <a:lnTo>
                      <a:pt x="1084" y="634"/>
                    </a:lnTo>
                    <a:lnTo>
                      <a:pt x="1116" y="634"/>
                    </a:lnTo>
                    <a:lnTo>
                      <a:pt x="1123" y="658"/>
                    </a:lnTo>
                    <a:lnTo>
                      <a:pt x="1127" y="638"/>
                    </a:lnTo>
                    <a:lnTo>
                      <a:pt x="1172" y="628"/>
                    </a:lnTo>
                    <a:lnTo>
                      <a:pt x="1180" y="611"/>
                    </a:lnTo>
                    <a:lnTo>
                      <a:pt x="1191" y="617"/>
                    </a:lnTo>
                    <a:lnTo>
                      <a:pt x="1193" y="617"/>
                    </a:lnTo>
                    <a:lnTo>
                      <a:pt x="1229" y="606"/>
                    </a:lnTo>
                    <a:lnTo>
                      <a:pt x="1267" y="579"/>
                    </a:lnTo>
                    <a:lnTo>
                      <a:pt x="1325" y="482"/>
                    </a:lnTo>
                    <a:lnTo>
                      <a:pt x="1295" y="478"/>
                    </a:lnTo>
                    <a:lnTo>
                      <a:pt x="1325" y="465"/>
                    </a:lnTo>
                    <a:lnTo>
                      <a:pt x="1293" y="444"/>
                    </a:lnTo>
                    <a:lnTo>
                      <a:pt x="1325" y="450"/>
                    </a:lnTo>
                    <a:lnTo>
                      <a:pt x="1280" y="391"/>
                    </a:lnTo>
                    <a:lnTo>
                      <a:pt x="1295" y="363"/>
                    </a:lnTo>
                    <a:lnTo>
                      <a:pt x="1338" y="344"/>
                    </a:lnTo>
                    <a:lnTo>
                      <a:pt x="1306" y="333"/>
                    </a:lnTo>
                    <a:lnTo>
                      <a:pt x="1276" y="344"/>
                    </a:lnTo>
                    <a:lnTo>
                      <a:pt x="1252" y="318"/>
                    </a:lnTo>
                    <a:lnTo>
                      <a:pt x="1255" y="309"/>
                    </a:lnTo>
                    <a:lnTo>
                      <a:pt x="1323" y="269"/>
                    </a:lnTo>
                    <a:lnTo>
                      <a:pt x="1331" y="282"/>
                    </a:lnTo>
                    <a:lnTo>
                      <a:pt x="1314" y="316"/>
                    </a:lnTo>
                    <a:lnTo>
                      <a:pt x="1365" y="290"/>
                    </a:lnTo>
                    <a:lnTo>
                      <a:pt x="1410" y="258"/>
                    </a:lnTo>
                    <a:lnTo>
                      <a:pt x="1431" y="262"/>
                    </a:lnTo>
                    <a:lnTo>
                      <a:pt x="1431" y="262"/>
                    </a:lnTo>
                    <a:lnTo>
                      <a:pt x="1410" y="258"/>
                    </a:lnTo>
                    <a:lnTo>
                      <a:pt x="1365" y="290"/>
                    </a:lnTo>
                    <a:lnTo>
                      <a:pt x="1385" y="299"/>
                    </a:lnTo>
                    <a:lnTo>
                      <a:pt x="1372" y="331"/>
                    </a:lnTo>
                    <a:lnTo>
                      <a:pt x="1404" y="337"/>
                    </a:lnTo>
                    <a:lnTo>
                      <a:pt x="1397" y="399"/>
                    </a:lnTo>
                    <a:lnTo>
                      <a:pt x="1434" y="393"/>
                    </a:lnTo>
                    <a:lnTo>
                      <a:pt x="1457" y="369"/>
                    </a:lnTo>
                    <a:lnTo>
                      <a:pt x="1436" y="318"/>
                    </a:lnTo>
                    <a:lnTo>
                      <a:pt x="1429" y="322"/>
                    </a:lnTo>
                    <a:lnTo>
                      <a:pt x="1436" y="318"/>
                    </a:lnTo>
                    <a:lnTo>
                      <a:pt x="1421" y="294"/>
                    </a:lnTo>
                    <a:lnTo>
                      <a:pt x="1457" y="271"/>
                    </a:lnTo>
                    <a:lnTo>
                      <a:pt x="1474" y="241"/>
                    </a:lnTo>
                    <a:close/>
                    <a:moveTo>
                      <a:pt x="1261" y="121"/>
                    </a:moveTo>
                    <a:lnTo>
                      <a:pt x="1263" y="124"/>
                    </a:lnTo>
                    <a:lnTo>
                      <a:pt x="1218" y="130"/>
                    </a:lnTo>
                    <a:lnTo>
                      <a:pt x="1218" y="130"/>
                    </a:lnTo>
                    <a:lnTo>
                      <a:pt x="1261" y="121"/>
                    </a:lnTo>
                    <a:close/>
                    <a:moveTo>
                      <a:pt x="769" y="542"/>
                    </a:moveTo>
                    <a:lnTo>
                      <a:pt x="769" y="542"/>
                    </a:lnTo>
                    <a:lnTo>
                      <a:pt x="760" y="532"/>
                    </a:lnTo>
                    <a:lnTo>
                      <a:pt x="760" y="532"/>
                    </a:lnTo>
                    <a:lnTo>
                      <a:pt x="777" y="512"/>
                    </a:lnTo>
                    <a:lnTo>
                      <a:pt x="780" y="514"/>
                    </a:lnTo>
                    <a:lnTo>
                      <a:pt x="763" y="532"/>
                    </a:lnTo>
                    <a:lnTo>
                      <a:pt x="769" y="542"/>
                    </a:lnTo>
                    <a:close/>
                    <a:moveTo>
                      <a:pt x="748" y="521"/>
                    </a:moveTo>
                    <a:lnTo>
                      <a:pt x="758" y="519"/>
                    </a:lnTo>
                    <a:lnTo>
                      <a:pt x="758" y="519"/>
                    </a:lnTo>
                    <a:lnTo>
                      <a:pt x="748" y="521"/>
                    </a:lnTo>
                    <a:lnTo>
                      <a:pt x="748" y="521"/>
                    </a:lnTo>
                    <a:lnTo>
                      <a:pt x="711" y="521"/>
                    </a:lnTo>
                    <a:lnTo>
                      <a:pt x="711" y="521"/>
                    </a:lnTo>
                    <a:lnTo>
                      <a:pt x="748" y="521"/>
                    </a:lnTo>
                    <a:close/>
                    <a:moveTo>
                      <a:pt x="682" y="493"/>
                    </a:moveTo>
                    <a:lnTo>
                      <a:pt x="682" y="495"/>
                    </a:lnTo>
                    <a:lnTo>
                      <a:pt x="645" y="482"/>
                    </a:lnTo>
                    <a:lnTo>
                      <a:pt x="682" y="493"/>
                    </a:lnTo>
                    <a:close/>
                    <a:moveTo>
                      <a:pt x="462" y="363"/>
                    </a:moveTo>
                    <a:lnTo>
                      <a:pt x="466" y="384"/>
                    </a:lnTo>
                    <a:lnTo>
                      <a:pt x="466" y="384"/>
                    </a:lnTo>
                    <a:lnTo>
                      <a:pt x="462" y="363"/>
                    </a:lnTo>
                    <a:lnTo>
                      <a:pt x="462" y="363"/>
                    </a:lnTo>
                    <a:close/>
                    <a:moveTo>
                      <a:pt x="441" y="408"/>
                    </a:moveTo>
                    <a:lnTo>
                      <a:pt x="445" y="418"/>
                    </a:lnTo>
                    <a:lnTo>
                      <a:pt x="445" y="418"/>
                    </a:lnTo>
                    <a:lnTo>
                      <a:pt x="441" y="408"/>
                    </a:lnTo>
                    <a:lnTo>
                      <a:pt x="441" y="408"/>
                    </a:lnTo>
                    <a:close/>
                    <a:moveTo>
                      <a:pt x="458" y="585"/>
                    </a:moveTo>
                    <a:lnTo>
                      <a:pt x="432" y="534"/>
                    </a:lnTo>
                    <a:lnTo>
                      <a:pt x="447" y="519"/>
                    </a:lnTo>
                    <a:lnTo>
                      <a:pt x="449" y="519"/>
                    </a:lnTo>
                    <a:lnTo>
                      <a:pt x="432" y="534"/>
                    </a:lnTo>
                    <a:lnTo>
                      <a:pt x="460" y="585"/>
                    </a:lnTo>
                    <a:lnTo>
                      <a:pt x="458" y="585"/>
                    </a:lnTo>
                    <a:close/>
                    <a:moveTo>
                      <a:pt x="558" y="393"/>
                    </a:moveTo>
                    <a:lnTo>
                      <a:pt x="509" y="393"/>
                    </a:lnTo>
                    <a:lnTo>
                      <a:pt x="509" y="420"/>
                    </a:lnTo>
                    <a:lnTo>
                      <a:pt x="532" y="440"/>
                    </a:lnTo>
                    <a:lnTo>
                      <a:pt x="518" y="448"/>
                    </a:lnTo>
                    <a:lnTo>
                      <a:pt x="522" y="463"/>
                    </a:lnTo>
                    <a:lnTo>
                      <a:pt x="471" y="521"/>
                    </a:lnTo>
                    <a:lnTo>
                      <a:pt x="471" y="521"/>
                    </a:lnTo>
                    <a:lnTo>
                      <a:pt x="520" y="463"/>
                    </a:lnTo>
                    <a:lnTo>
                      <a:pt x="518" y="448"/>
                    </a:lnTo>
                    <a:lnTo>
                      <a:pt x="530" y="440"/>
                    </a:lnTo>
                    <a:lnTo>
                      <a:pt x="507" y="420"/>
                    </a:lnTo>
                    <a:lnTo>
                      <a:pt x="507" y="393"/>
                    </a:lnTo>
                    <a:lnTo>
                      <a:pt x="556" y="393"/>
                    </a:lnTo>
                    <a:lnTo>
                      <a:pt x="571" y="380"/>
                    </a:lnTo>
                    <a:lnTo>
                      <a:pt x="518" y="348"/>
                    </a:lnTo>
                    <a:lnTo>
                      <a:pt x="518" y="348"/>
                    </a:lnTo>
                    <a:lnTo>
                      <a:pt x="571" y="378"/>
                    </a:lnTo>
                    <a:lnTo>
                      <a:pt x="596" y="369"/>
                    </a:lnTo>
                    <a:lnTo>
                      <a:pt x="616" y="378"/>
                    </a:lnTo>
                    <a:lnTo>
                      <a:pt x="616" y="378"/>
                    </a:lnTo>
                    <a:lnTo>
                      <a:pt x="599" y="369"/>
                    </a:lnTo>
                    <a:lnTo>
                      <a:pt x="571" y="380"/>
                    </a:lnTo>
                    <a:lnTo>
                      <a:pt x="558" y="393"/>
                    </a:lnTo>
                    <a:close/>
                    <a:moveTo>
                      <a:pt x="611" y="506"/>
                    </a:moveTo>
                    <a:lnTo>
                      <a:pt x="628" y="478"/>
                    </a:lnTo>
                    <a:lnTo>
                      <a:pt x="594" y="465"/>
                    </a:lnTo>
                    <a:lnTo>
                      <a:pt x="594" y="465"/>
                    </a:lnTo>
                    <a:lnTo>
                      <a:pt x="628" y="476"/>
                    </a:lnTo>
                    <a:lnTo>
                      <a:pt x="628" y="478"/>
                    </a:lnTo>
                    <a:lnTo>
                      <a:pt x="611" y="506"/>
                    </a:lnTo>
                    <a:lnTo>
                      <a:pt x="658" y="532"/>
                    </a:lnTo>
                    <a:lnTo>
                      <a:pt x="658" y="532"/>
                    </a:lnTo>
                    <a:lnTo>
                      <a:pt x="611" y="506"/>
                    </a:lnTo>
                    <a:close/>
                    <a:moveTo>
                      <a:pt x="745" y="576"/>
                    </a:moveTo>
                    <a:lnTo>
                      <a:pt x="743" y="576"/>
                    </a:lnTo>
                    <a:lnTo>
                      <a:pt x="756" y="568"/>
                    </a:lnTo>
                    <a:lnTo>
                      <a:pt x="756" y="568"/>
                    </a:lnTo>
                    <a:lnTo>
                      <a:pt x="745" y="576"/>
                    </a:lnTo>
                    <a:close/>
                    <a:moveTo>
                      <a:pt x="780" y="568"/>
                    </a:moveTo>
                    <a:lnTo>
                      <a:pt x="756" y="546"/>
                    </a:lnTo>
                    <a:lnTo>
                      <a:pt x="748" y="559"/>
                    </a:lnTo>
                    <a:lnTo>
                      <a:pt x="745" y="559"/>
                    </a:lnTo>
                    <a:lnTo>
                      <a:pt x="754" y="546"/>
                    </a:lnTo>
                    <a:lnTo>
                      <a:pt x="780" y="568"/>
                    </a:lnTo>
                    <a:lnTo>
                      <a:pt x="818" y="572"/>
                    </a:lnTo>
                    <a:lnTo>
                      <a:pt x="818" y="572"/>
                    </a:lnTo>
                    <a:lnTo>
                      <a:pt x="780" y="568"/>
                    </a:lnTo>
                    <a:close/>
                    <a:moveTo>
                      <a:pt x="797" y="591"/>
                    </a:moveTo>
                    <a:lnTo>
                      <a:pt x="799" y="591"/>
                    </a:lnTo>
                    <a:lnTo>
                      <a:pt x="807" y="608"/>
                    </a:lnTo>
                    <a:lnTo>
                      <a:pt x="816" y="596"/>
                    </a:lnTo>
                    <a:lnTo>
                      <a:pt x="816" y="596"/>
                    </a:lnTo>
                    <a:lnTo>
                      <a:pt x="807" y="608"/>
                    </a:lnTo>
                    <a:lnTo>
                      <a:pt x="797" y="591"/>
                    </a:lnTo>
                    <a:close/>
                    <a:moveTo>
                      <a:pt x="884" y="491"/>
                    </a:moveTo>
                    <a:lnTo>
                      <a:pt x="812" y="521"/>
                    </a:lnTo>
                    <a:lnTo>
                      <a:pt x="812" y="521"/>
                    </a:lnTo>
                    <a:lnTo>
                      <a:pt x="809" y="521"/>
                    </a:lnTo>
                    <a:lnTo>
                      <a:pt x="884" y="491"/>
                    </a:lnTo>
                    <a:lnTo>
                      <a:pt x="888" y="504"/>
                    </a:lnTo>
                    <a:lnTo>
                      <a:pt x="884" y="491"/>
                    </a:lnTo>
                    <a:close/>
                    <a:moveTo>
                      <a:pt x="978" y="619"/>
                    </a:moveTo>
                    <a:lnTo>
                      <a:pt x="978" y="619"/>
                    </a:lnTo>
                    <a:lnTo>
                      <a:pt x="980" y="638"/>
                    </a:lnTo>
                    <a:lnTo>
                      <a:pt x="980" y="638"/>
                    </a:lnTo>
                    <a:lnTo>
                      <a:pt x="978" y="619"/>
                    </a:lnTo>
                    <a:close/>
                    <a:moveTo>
                      <a:pt x="971" y="668"/>
                    </a:moveTo>
                    <a:lnTo>
                      <a:pt x="971" y="670"/>
                    </a:lnTo>
                    <a:lnTo>
                      <a:pt x="956" y="649"/>
                    </a:lnTo>
                    <a:lnTo>
                      <a:pt x="956" y="649"/>
                    </a:lnTo>
                    <a:lnTo>
                      <a:pt x="956" y="649"/>
                    </a:lnTo>
                    <a:lnTo>
                      <a:pt x="971" y="668"/>
                    </a:lnTo>
                    <a:close/>
                    <a:moveTo>
                      <a:pt x="971" y="634"/>
                    </a:moveTo>
                    <a:lnTo>
                      <a:pt x="939" y="623"/>
                    </a:lnTo>
                    <a:lnTo>
                      <a:pt x="939" y="623"/>
                    </a:lnTo>
                    <a:lnTo>
                      <a:pt x="971" y="632"/>
                    </a:lnTo>
                    <a:lnTo>
                      <a:pt x="971" y="634"/>
                    </a:lnTo>
                    <a:close/>
                    <a:moveTo>
                      <a:pt x="912" y="593"/>
                    </a:moveTo>
                    <a:lnTo>
                      <a:pt x="912" y="593"/>
                    </a:lnTo>
                    <a:lnTo>
                      <a:pt x="929" y="589"/>
                    </a:lnTo>
                    <a:lnTo>
                      <a:pt x="929" y="589"/>
                    </a:lnTo>
                    <a:lnTo>
                      <a:pt x="912" y="593"/>
                    </a:lnTo>
                    <a:close/>
                    <a:moveTo>
                      <a:pt x="967" y="705"/>
                    </a:moveTo>
                    <a:lnTo>
                      <a:pt x="967" y="705"/>
                    </a:lnTo>
                    <a:lnTo>
                      <a:pt x="1010" y="690"/>
                    </a:lnTo>
                    <a:lnTo>
                      <a:pt x="1029" y="705"/>
                    </a:lnTo>
                    <a:lnTo>
                      <a:pt x="1029" y="705"/>
                    </a:lnTo>
                    <a:lnTo>
                      <a:pt x="1012" y="690"/>
                    </a:lnTo>
                    <a:lnTo>
                      <a:pt x="967" y="705"/>
                    </a:lnTo>
                    <a:close/>
                    <a:moveTo>
                      <a:pt x="1078" y="756"/>
                    </a:moveTo>
                    <a:lnTo>
                      <a:pt x="1078" y="756"/>
                    </a:lnTo>
                    <a:lnTo>
                      <a:pt x="1039" y="762"/>
                    </a:lnTo>
                    <a:lnTo>
                      <a:pt x="1039" y="760"/>
                    </a:lnTo>
                    <a:lnTo>
                      <a:pt x="1078" y="754"/>
                    </a:lnTo>
                    <a:lnTo>
                      <a:pt x="1078" y="756"/>
                    </a:lnTo>
                    <a:close/>
                    <a:moveTo>
                      <a:pt x="1039" y="762"/>
                    </a:moveTo>
                    <a:lnTo>
                      <a:pt x="1039" y="762"/>
                    </a:lnTo>
                    <a:lnTo>
                      <a:pt x="1022" y="760"/>
                    </a:lnTo>
                    <a:lnTo>
                      <a:pt x="1039" y="762"/>
                    </a:lnTo>
                    <a:close/>
                    <a:moveTo>
                      <a:pt x="1033" y="258"/>
                    </a:moveTo>
                    <a:lnTo>
                      <a:pt x="963" y="230"/>
                    </a:lnTo>
                    <a:lnTo>
                      <a:pt x="901" y="232"/>
                    </a:lnTo>
                    <a:lnTo>
                      <a:pt x="869" y="200"/>
                    </a:lnTo>
                    <a:lnTo>
                      <a:pt x="794" y="181"/>
                    </a:lnTo>
                    <a:lnTo>
                      <a:pt x="784" y="132"/>
                    </a:lnTo>
                    <a:lnTo>
                      <a:pt x="786" y="134"/>
                    </a:lnTo>
                    <a:lnTo>
                      <a:pt x="794" y="181"/>
                    </a:lnTo>
                    <a:lnTo>
                      <a:pt x="871" y="200"/>
                    </a:lnTo>
                    <a:lnTo>
                      <a:pt x="901" y="232"/>
                    </a:lnTo>
                    <a:lnTo>
                      <a:pt x="963" y="230"/>
                    </a:lnTo>
                    <a:lnTo>
                      <a:pt x="1033" y="258"/>
                    </a:lnTo>
                    <a:lnTo>
                      <a:pt x="1097" y="241"/>
                    </a:lnTo>
                    <a:lnTo>
                      <a:pt x="1033" y="258"/>
                    </a:lnTo>
                    <a:close/>
                    <a:moveTo>
                      <a:pt x="1438" y="247"/>
                    </a:moveTo>
                    <a:lnTo>
                      <a:pt x="1431" y="252"/>
                    </a:lnTo>
                    <a:lnTo>
                      <a:pt x="1431" y="252"/>
                    </a:lnTo>
                    <a:lnTo>
                      <a:pt x="1438" y="247"/>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51" name="Freeform 1144">
                <a:extLst>
                  <a:ext uri="{FF2B5EF4-FFF2-40B4-BE49-F238E27FC236}">
                    <a16:creationId xmlns:a16="http://schemas.microsoft.com/office/drawing/2014/main" id="{5AAF1985-3FB9-4D17-BC3B-2AFFF22F22DF}"/>
                  </a:ext>
                </a:extLst>
              </p:cNvPr>
              <p:cNvSpPr>
                <a:spLocks/>
              </p:cNvSpPr>
              <p:nvPr/>
            </p:nvSpPr>
            <p:spPr bwMode="auto">
              <a:xfrm>
                <a:off x="7618250" y="3094625"/>
                <a:ext cx="67544" cy="245013"/>
              </a:xfrm>
              <a:custGeom>
                <a:avLst/>
                <a:gdLst>
                  <a:gd name="T0" fmla="*/ 8 w 51"/>
                  <a:gd name="T1" fmla="*/ 185 h 185"/>
                  <a:gd name="T2" fmla="*/ 17 w 51"/>
                  <a:gd name="T3" fmla="*/ 170 h 185"/>
                  <a:gd name="T4" fmla="*/ 29 w 51"/>
                  <a:gd name="T5" fmla="*/ 179 h 185"/>
                  <a:gd name="T6" fmla="*/ 14 w 51"/>
                  <a:gd name="T7" fmla="*/ 147 h 185"/>
                  <a:gd name="T8" fmla="*/ 23 w 51"/>
                  <a:gd name="T9" fmla="*/ 115 h 185"/>
                  <a:gd name="T10" fmla="*/ 51 w 51"/>
                  <a:gd name="T11" fmla="*/ 126 h 185"/>
                  <a:gd name="T12" fmla="*/ 25 w 51"/>
                  <a:gd name="T13" fmla="*/ 64 h 185"/>
                  <a:gd name="T14" fmla="*/ 17 w 51"/>
                  <a:gd name="T15" fmla="*/ 0 h 185"/>
                  <a:gd name="T16" fmla="*/ 0 w 51"/>
                  <a:gd name="T17" fmla="*/ 47 h 185"/>
                  <a:gd name="T18" fmla="*/ 8 w 51"/>
                  <a:gd name="T19" fmla="*/ 70 h 185"/>
                  <a:gd name="T20" fmla="*/ 8 w 51"/>
                  <a:gd name="T21" fmla="*/ 18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185">
                    <a:moveTo>
                      <a:pt x="8" y="185"/>
                    </a:moveTo>
                    <a:lnTo>
                      <a:pt x="17" y="170"/>
                    </a:lnTo>
                    <a:lnTo>
                      <a:pt x="29" y="179"/>
                    </a:lnTo>
                    <a:lnTo>
                      <a:pt x="14" y="147"/>
                    </a:lnTo>
                    <a:lnTo>
                      <a:pt x="23" y="115"/>
                    </a:lnTo>
                    <a:lnTo>
                      <a:pt x="51" y="126"/>
                    </a:lnTo>
                    <a:lnTo>
                      <a:pt x="25" y="64"/>
                    </a:lnTo>
                    <a:lnTo>
                      <a:pt x="17" y="0"/>
                    </a:lnTo>
                    <a:lnTo>
                      <a:pt x="0" y="47"/>
                    </a:lnTo>
                    <a:lnTo>
                      <a:pt x="8" y="70"/>
                    </a:lnTo>
                    <a:lnTo>
                      <a:pt x="8" y="185"/>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52" name="Freeform 1145">
                <a:extLst>
                  <a:ext uri="{FF2B5EF4-FFF2-40B4-BE49-F238E27FC236}">
                    <a16:creationId xmlns:a16="http://schemas.microsoft.com/office/drawing/2014/main" id="{D16A2DE4-CC20-4CD2-BD24-F6B8E0867682}"/>
                  </a:ext>
                </a:extLst>
              </p:cNvPr>
              <p:cNvSpPr>
                <a:spLocks/>
              </p:cNvSpPr>
              <p:nvPr/>
            </p:nvSpPr>
            <p:spPr bwMode="auto">
              <a:xfrm>
                <a:off x="7936105" y="4695817"/>
                <a:ext cx="64895" cy="19866"/>
              </a:xfrm>
              <a:custGeom>
                <a:avLst/>
                <a:gdLst>
                  <a:gd name="T0" fmla="*/ 0 w 49"/>
                  <a:gd name="T1" fmla="*/ 4 h 15"/>
                  <a:gd name="T2" fmla="*/ 49 w 49"/>
                  <a:gd name="T3" fmla="*/ 15 h 15"/>
                  <a:gd name="T4" fmla="*/ 28 w 49"/>
                  <a:gd name="T5" fmla="*/ 0 h 15"/>
                  <a:gd name="T6" fmla="*/ 0 w 49"/>
                  <a:gd name="T7" fmla="*/ 4 h 15"/>
                </a:gdLst>
                <a:ahLst/>
                <a:cxnLst>
                  <a:cxn ang="0">
                    <a:pos x="T0" y="T1"/>
                  </a:cxn>
                  <a:cxn ang="0">
                    <a:pos x="T2" y="T3"/>
                  </a:cxn>
                  <a:cxn ang="0">
                    <a:pos x="T4" y="T5"/>
                  </a:cxn>
                  <a:cxn ang="0">
                    <a:pos x="T6" y="T7"/>
                  </a:cxn>
                </a:cxnLst>
                <a:rect l="0" t="0" r="r" b="b"/>
                <a:pathLst>
                  <a:path w="49" h="15">
                    <a:moveTo>
                      <a:pt x="0" y="4"/>
                    </a:moveTo>
                    <a:lnTo>
                      <a:pt x="49" y="15"/>
                    </a:lnTo>
                    <a:lnTo>
                      <a:pt x="28" y="0"/>
                    </a:lnTo>
                    <a:lnTo>
                      <a:pt x="0" y="4"/>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53" name="Freeform 1146">
                <a:extLst>
                  <a:ext uri="{FF2B5EF4-FFF2-40B4-BE49-F238E27FC236}">
                    <a16:creationId xmlns:a16="http://schemas.microsoft.com/office/drawing/2014/main" id="{35D2C504-48F2-4C30-B94F-14E0C712A9F7}"/>
                  </a:ext>
                </a:extLst>
              </p:cNvPr>
              <p:cNvSpPr>
                <a:spLocks/>
              </p:cNvSpPr>
              <p:nvPr/>
            </p:nvSpPr>
            <p:spPr bwMode="auto">
              <a:xfrm>
                <a:off x="7868561" y="4626949"/>
                <a:ext cx="11920" cy="14568"/>
              </a:xfrm>
              <a:custGeom>
                <a:avLst/>
                <a:gdLst>
                  <a:gd name="T0" fmla="*/ 0 w 9"/>
                  <a:gd name="T1" fmla="*/ 11 h 11"/>
                  <a:gd name="T2" fmla="*/ 9 w 9"/>
                  <a:gd name="T3" fmla="*/ 5 h 11"/>
                  <a:gd name="T4" fmla="*/ 7 w 9"/>
                  <a:gd name="T5" fmla="*/ 0 h 11"/>
                  <a:gd name="T6" fmla="*/ 0 w 9"/>
                  <a:gd name="T7" fmla="*/ 11 h 11"/>
                </a:gdLst>
                <a:ahLst/>
                <a:cxnLst>
                  <a:cxn ang="0">
                    <a:pos x="T0" y="T1"/>
                  </a:cxn>
                  <a:cxn ang="0">
                    <a:pos x="T2" y="T3"/>
                  </a:cxn>
                  <a:cxn ang="0">
                    <a:pos x="T4" y="T5"/>
                  </a:cxn>
                  <a:cxn ang="0">
                    <a:pos x="T6" y="T7"/>
                  </a:cxn>
                </a:cxnLst>
                <a:rect l="0" t="0" r="r" b="b"/>
                <a:pathLst>
                  <a:path w="9" h="11">
                    <a:moveTo>
                      <a:pt x="0" y="11"/>
                    </a:moveTo>
                    <a:lnTo>
                      <a:pt x="9" y="5"/>
                    </a:lnTo>
                    <a:lnTo>
                      <a:pt x="7" y="0"/>
                    </a:lnTo>
                    <a:lnTo>
                      <a:pt x="0" y="11"/>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54" name="Freeform 1147">
                <a:extLst>
                  <a:ext uri="{FF2B5EF4-FFF2-40B4-BE49-F238E27FC236}">
                    <a16:creationId xmlns:a16="http://schemas.microsoft.com/office/drawing/2014/main" id="{98A3622E-1182-46F7-BEF2-B9EA6A5545BA}"/>
                  </a:ext>
                </a:extLst>
              </p:cNvPr>
              <p:cNvSpPr>
                <a:spLocks/>
              </p:cNvSpPr>
              <p:nvPr/>
            </p:nvSpPr>
            <p:spPr bwMode="auto">
              <a:xfrm>
                <a:off x="7371913" y="4457426"/>
                <a:ext cx="454267" cy="223823"/>
              </a:xfrm>
              <a:custGeom>
                <a:avLst/>
                <a:gdLst>
                  <a:gd name="T0" fmla="*/ 286 w 343"/>
                  <a:gd name="T1" fmla="*/ 96 h 169"/>
                  <a:gd name="T2" fmla="*/ 258 w 343"/>
                  <a:gd name="T3" fmla="*/ 88 h 169"/>
                  <a:gd name="T4" fmla="*/ 230 w 343"/>
                  <a:gd name="T5" fmla="*/ 58 h 169"/>
                  <a:gd name="T6" fmla="*/ 175 w 343"/>
                  <a:gd name="T7" fmla="*/ 36 h 169"/>
                  <a:gd name="T8" fmla="*/ 175 w 343"/>
                  <a:gd name="T9" fmla="*/ 36 h 169"/>
                  <a:gd name="T10" fmla="*/ 120 w 343"/>
                  <a:gd name="T11" fmla="*/ 19 h 169"/>
                  <a:gd name="T12" fmla="*/ 75 w 343"/>
                  <a:gd name="T13" fmla="*/ 51 h 169"/>
                  <a:gd name="T14" fmla="*/ 58 w 343"/>
                  <a:gd name="T15" fmla="*/ 34 h 169"/>
                  <a:gd name="T16" fmla="*/ 51 w 343"/>
                  <a:gd name="T17" fmla="*/ 7 h 169"/>
                  <a:gd name="T18" fmla="*/ 26 w 343"/>
                  <a:gd name="T19" fmla="*/ 0 h 169"/>
                  <a:gd name="T20" fmla="*/ 0 w 343"/>
                  <a:gd name="T21" fmla="*/ 19 h 169"/>
                  <a:gd name="T22" fmla="*/ 26 w 343"/>
                  <a:gd name="T23" fmla="*/ 32 h 169"/>
                  <a:gd name="T24" fmla="*/ 51 w 343"/>
                  <a:gd name="T25" fmla="*/ 30 h 169"/>
                  <a:gd name="T26" fmla="*/ 19 w 343"/>
                  <a:gd name="T27" fmla="*/ 39 h 169"/>
                  <a:gd name="T28" fmla="*/ 34 w 343"/>
                  <a:gd name="T29" fmla="*/ 64 h 169"/>
                  <a:gd name="T30" fmla="*/ 49 w 343"/>
                  <a:gd name="T31" fmla="*/ 43 h 169"/>
                  <a:gd name="T32" fmla="*/ 60 w 343"/>
                  <a:gd name="T33" fmla="*/ 64 h 169"/>
                  <a:gd name="T34" fmla="*/ 124 w 343"/>
                  <a:gd name="T35" fmla="*/ 86 h 169"/>
                  <a:gd name="T36" fmla="*/ 141 w 343"/>
                  <a:gd name="T37" fmla="*/ 122 h 169"/>
                  <a:gd name="T38" fmla="*/ 128 w 343"/>
                  <a:gd name="T39" fmla="*/ 120 h 169"/>
                  <a:gd name="T40" fmla="*/ 117 w 343"/>
                  <a:gd name="T41" fmla="*/ 137 h 169"/>
                  <a:gd name="T42" fmla="*/ 156 w 343"/>
                  <a:gd name="T43" fmla="*/ 130 h 169"/>
                  <a:gd name="T44" fmla="*/ 177 w 343"/>
                  <a:gd name="T45" fmla="*/ 148 h 169"/>
                  <a:gd name="T46" fmla="*/ 177 w 343"/>
                  <a:gd name="T47" fmla="*/ 148 h 169"/>
                  <a:gd name="T48" fmla="*/ 205 w 343"/>
                  <a:gd name="T49" fmla="*/ 150 h 169"/>
                  <a:gd name="T50" fmla="*/ 232 w 343"/>
                  <a:gd name="T51" fmla="*/ 120 h 169"/>
                  <a:gd name="T52" fmla="*/ 262 w 343"/>
                  <a:gd name="T53" fmla="*/ 133 h 169"/>
                  <a:gd name="T54" fmla="*/ 290 w 343"/>
                  <a:gd name="T55" fmla="*/ 163 h 169"/>
                  <a:gd name="T56" fmla="*/ 343 w 343"/>
                  <a:gd name="T57" fmla="*/ 169 h 169"/>
                  <a:gd name="T58" fmla="*/ 281 w 343"/>
                  <a:gd name="T59" fmla="*/ 120 h 169"/>
                  <a:gd name="T60" fmla="*/ 286 w 343"/>
                  <a:gd name="T61" fmla="*/ 96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3" h="169">
                    <a:moveTo>
                      <a:pt x="286" y="96"/>
                    </a:moveTo>
                    <a:lnTo>
                      <a:pt x="258" y="88"/>
                    </a:lnTo>
                    <a:lnTo>
                      <a:pt x="230" y="58"/>
                    </a:lnTo>
                    <a:lnTo>
                      <a:pt x="175" y="36"/>
                    </a:lnTo>
                    <a:lnTo>
                      <a:pt x="175" y="36"/>
                    </a:lnTo>
                    <a:lnTo>
                      <a:pt x="120" y="19"/>
                    </a:lnTo>
                    <a:lnTo>
                      <a:pt x="75" y="51"/>
                    </a:lnTo>
                    <a:lnTo>
                      <a:pt x="58" y="34"/>
                    </a:lnTo>
                    <a:lnTo>
                      <a:pt x="51" y="7"/>
                    </a:lnTo>
                    <a:lnTo>
                      <a:pt x="26" y="0"/>
                    </a:lnTo>
                    <a:lnTo>
                      <a:pt x="0" y="19"/>
                    </a:lnTo>
                    <a:lnTo>
                      <a:pt x="26" y="32"/>
                    </a:lnTo>
                    <a:lnTo>
                      <a:pt x="51" y="30"/>
                    </a:lnTo>
                    <a:lnTo>
                      <a:pt x="19" y="39"/>
                    </a:lnTo>
                    <a:lnTo>
                      <a:pt x="34" y="64"/>
                    </a:lnTo>
                    <a:lnTo>
                      <a:pt x="49" y="43"/>
                    </a:lnTo>
                    <a:lnTo>
                      <a:pt x="60" y="64"/>
                    </a:lnTo>
                    <a:lnTo>
                      <a:pt x="124" y="86"/>
                    </a:lnTo>
                    <a:lnTo>
                      <a:pt x="141" y="122"/>
                    </a:lnTo>
                    <a:lnTo>
                      <a:pt x="128" y="120"/>
                    </a:lnTo>
                    <a:lnTo>
                      <a:pt x="117" y="137"/>
                    </a:lnTo>
                    <a:lnTo>
                      <a:pt x="156" y="130"/>
                    </a:lnTo>
                    <a:lnTo>
                      <a:pt x="177" y="148"/>
                    </a:lnTo>
                    <a:lnTo>
                      <a:pt x="177" y="148"/>
                    </a:lnTo>
                    <a:lnTo>
                      <a:pt x="205" y="150"/>
                    </a:lnTo>
                    <a:lnTo>
                      <a:pt x="232" y="120"/>
                    </a:lnTo>
                    <a:lnTo>
                      <a:pt x="262" y="133"/>
                    </a:lnTo>
                    <a:lnTo>
                      <a:pt x="290" y="163"/>
                    </a:lnTo>
                    <a:lnTo>
                      <a:pt x="343" y="169"/>
                    </a:lnTo>
                    <a:lnTo>
                      <a:pt x="281" y="120"/>
                    </a:lnTo>
                    <a:lnTo>
                      <a:pt x="286" y="96"/>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55" name="Freeform 1148">
                <a:extLst>
                  <a:ext uri="{FF2B5EF4-FFF2-40B4-BE49-F238E27FC236}">
                    <a16:creationId xmlns:a16="http://schemas.microsoft.com/office/drawing/2014/main" id="{2FAB2E53-DD91-40B5-A48D-2D94109699ED}"/>
                  </a:ext>
                </a:extLst>
              </p:cNvPr>
              <p:cNvSpPr>
                <a:spLocks/>
              </p:cNvSpPr>
              <p:nvPr/>
            </p:nvSpPr>
            <p:spPr bwMode="auto">
              <a:xfrm>
                <a:off x="7766582" y="4542188"/>
                <a:ext cx="91383" cy="49003"/>
              </a:xfrm>
              <a:custGeom>
                <a:avLst/>
                <a:gdLst>
                  <a:gd name="T0" fmla="*/ 49 w 69"/>
                  <a:gd name="T1" fmla="*/ 13 h 37"/>
                  <a:gd name="T2" fmla="*/ 0 w 69"/>
                  <a:gd name="T3" fmla="*/ 24 h 37"/>
                  <a:gd name="T4" fmla="*/ 41 w 69"/>
                  <a:gd name="T5" fmla="*/ 37 h 37"/>
                  <a:gd name="T6" fmla="*/ 69 w 69"/>
                  <a:gd name="T7" fmla="*/ 11 h 37"/>
                  <a:gd name="T8" fmla="*/ 58 w 69"/>
                  <a:gd name="T9" fmla="*/ 0 h 37"/>
                  <a:gd name="T10" fmla="*/ 49 w 69"/>
                  <a:gd name="T11" fmla="*/ 13 h 37"/>
                </a:gdLst>
                <a:ahLst/>
                <a:cxnLst>
                  <a:cxn ang="0">
                    <a:pos x="T0" y="T1"/>
                  </a:cxn>
                  <a:cxn ang="0">
                    <a:pos x="T2" y="T3"/>
                  </a:cxn>
                  <a:cxn ang="0">
                    <a:pos x="T4" y="T5"/>
                  </a:cxn>
                  <a:cxn ang="0">
                    <a:pos x="T6" y="T7"/>
                  </a:cxn>
                  <a:cxn ang="0">
                    <a:pos x="T8" y="T9"/>
                  </a:cxn>
                  <a:cxn ang="0">
                    <a:pos x="T10" y="T11"/>
                  </a:cxn>
                </a:cxnLst>
                <a:rect l="0" t="0" r="r" b="b"/>
                <a:pathLst>
                  <a:path w="69" h="37">
                    <a:moveTo>
                      <a:pt x="49" y="13"/>
                    </a:moveTo>
                    <a:lnTo>
                      <a:pt x="0" y="24"/>
                    </a:lnTo>
                    <a:lnTo>
                      <a:pt x="41" y="37"/>
                    </a:lnTo>
                    <a:lnTo>
                      <a:pt x="69" y="11"/>
                    </a:lnTo>
                    <a:lnTo>
                      <a:pt x="58" y="0"/>
                    </a:lnTo>
                    <a:lnTo>
                      <a:pt x="49" y="1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56" name="Freeform 1149">
                <a:extLst>
                  <a:ext uri="{FF2B5EF4-FFF2-40B4-BE49-F238E27FC236}">
                    <a16:creationId xmlns:a16="http://schemas.microsoft.com/office/drawing/2014/main" id="{163F385A-C38F-4926-94C1-4F096A6A304C}"/>
                  </a:ext>
                </a:extLst>
              </p:cNvPr>
              <p:cNvSpPr>
                <a:spLocks/>
              </p:cNvSpPr>
              <p:nvPr/>
            </p:nvSpPr>
            <p:spPr bwMode="auto">
              <a:xfrm>
                <a:off x="7860614" y="4531593"/>
                <a:ext cx="10595" cy="22515"/>
              </a:xfrm>
              <a:custGeom>
                <a:avLst/>
                <a:gdLst>
                  <a:gd name="T0" fmla="*/ 8 w 8"/>
                  <a:gd name="T1" fmla="*/ 4 h 17"/>
                  <a:gd name="T2" fmla="*/ 0 w 8"/>
                  <a:gd name="T3" fmla="*/ 0 h 17"/>
                  <a:gd name="T4" fmla="*/ 8 w 8"/>
                  <a:gd name="T5" fmla="*/ 17 h 17"/>
                  <a:gd name="T6" fmla="*/ 8 w 8"/>
                  <a:gd name="T7" fmla="*/ 4 h 17"/>
                </a:gdLst>
                <a:ahLst/>
                <a:cxnLst>
                  <a:cxn ang="0">
                    <a:pos x="T0" y="T1"/>
                  </a:cxn>
                  <a:cxn ang="0">
                    <a:pos x="T2" y="T3"/>
                  </a:cxn>
                  <a:cxn ang="0">
                    <a:pos x="T4" y="T5"/>
                  </a:cxn>
                  <a:cxn ang="0">
                    <a:pos x="T6" y="T7"/>
                  </a:cxn>
                </a:cxnLst>
                <a:rect l="0" t="0" r="r" b="b"/>
                <a:pathLst>
                  <a:path w="8" h="17">
                    <a:moveTo>
                      <a:pt x="8" y="4"/>
                    </a:moveTo>
                    <a:lnTo>
                      <a:pt x="0" y="0"/>
                    </a:lnTo>
                    <a:lnTo>
                      <a:pt x="8" y="17"/>
                    </a:lnTo>
                    <a:lnTo>
                      <a:pt x="8" y="4"/>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57" name="Freeform 1150">
                <a:extLst>
                  <a:ext uri="{FF2B5EF4-FFF2-40B4-BE49-F238E27FC236}">
                    <a16:creationId xmlns:a16="http://schemas.microsoft.com/office/drawing/2014/main" id="{D57B0D68-B849-48B9-B876-8914F3E9182B}"/>
                  </a:ext>
                </a:extLst>
              </p:cNvPr>
              <p:cNvSpPr>
                <a:spLocks/>
              </p:cNvSpPr>
              <p:nvPr/>
            </p:nvSpPr>
            <p:spPr bwMode="auto">
              <a:xfrm>
                <a:off x="7823531" y="4509078"/>
                <a:ext cx="37083" cy="22515"/>
              </a:xfrm>
              <a:custGeom>
                <a:avLst/>
                <a:gdLst>
                  <a:gd name="T0" fmla="*/ 0 w 28"/>
                  <a:gd name="T1" fmla="*/ 0 h 17"/>
                  <a:gd name="T2" fmla="*/ 28 w 28"/>
                  <a:gd name="T3" fmla="*/ 17 h 17"/>
                  <a:gd name="T4" fmla="*/ 28 w 28"/>
                  <a:gd name="T5" fmla="*/ 15 h 17"/>
                  <a:gd name="T6" fmla="*/ 0 w 28"/>
                  <a:gd name="T7" fmla="*/ 0 h 17"/>
                </a:gdLst>
                <a:ahLst/>
                <a:cxnLst>
                  <a:cxn ang="0">
                    <a:pos x="T0" y="T1"/>
                  </a:cxn>
                  <a:cxn ang="0">
                    <a:pos x="T2" y="T3"/>
                  </a:cxn>
                  <a:cxn ang="0">
                    <a:pos x="T4" y="T5"/>
                  </a:cxn>
                  <a:cxn ang="0">
                    <a:pos x="T6" y="T7"/>
                  </a:cxn>
                </a:cxnLst>
                <a:rect l="0" t="0" r="r" b="b"/>
                <a:pathLst>
                  <a:path w="28" h="17">
                    <a:moveTo>
                      <a:pt x="0" y="0"/>
                    </a:moveTo>
                    <a:lnTo>
                      <a:pt x="28" y="17"/>
                    </a:lnTo>
                    <a:lnTo>
                      <a:pt x="28" y="15"/>
                    </a:lnTo>
                    <a:lnTo>
                      <a:pt x="0"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grpSp>
        <p:sp>
          <p:nvSpPr>
            <p:cNvPr id="162" name="Oval 1151">
              <a:extLst>
                <a:ext uri="{FF2B5EF4-FFF2-40B4-BE49-F238E27FC236}">
                  <a16:creationId xmlns:a16="http://schemas.microsoft.com/office/drawing/2014/main" id="{F1067817-BC41-4C5D-A20A-F3A1DB27CF41}"/>
                </a:ext>
              </a:extLst>
            </p:cNvPr>
            <p:cNvSpPr>
              <a:spLocks noChangeArrowheads="1"/>
            </p:cNvSpPr>
            <p:nvPr/>
          </p:nvSpPr>
          <p:spPr bwMode="auto">
            <a:xfrm>
              <a:off x="5417720" y="8204731"/>
              <a:ext cx="12140" cy="11133"/>
            </a:xfrm>
            <a:prstGeom prst="ellipse">
              <a:avLst/>
            </a:pr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63" name="Oval 1152">
              <a:extLst>
                <a:ext uri="{FF2B5EF4-FFF2-40B4-BE49-F238E27FC236}">
                  <a16:creationId xmlns:a16="http://schemas.microsoft.com/office/drawing/2014/main" id="{CFCF6756-5C7E-4B6B-B86D-3110DDA02091}"/>
                </a:ext>
              </a:extLst>
            </p:cNvPr>
            <p:cNvSpPr>
              <a:spLocks noChangeArrowheads="1"/>
            </p:cNvSpPr>
            <p:nvPr/>
          </p:nvSpPr>
          <p:spPr bwMode="auto">
            <a:xfrm>
              <a:off x="5331124" y="8282665"/>
              <a:ext cx="10521" cy="10121"/>
            </a:xfrm>
            <a:prstGeom prst="ellipse">
              <a:avLst/>
            </a:pr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64" name="Oval 1153">
              <a:extLst>
                <a:ext uri="{FF2B5EF4-FFF2-40B4-BE49-F238E27FC236}">
                  <a16:creationId xmlns:a16="http://schemas.microsoft.com/office/drawing/2014/main" id="{493BA02A-85C8-4560-925C-B01A5EE59CEC}"/>
                </a:ext>
              </a:extLst>
            </p:cNvPr>
            <p:cNvSpPr>
              <a:spLocks noChangeArrowheads="1"/>
            </p:cNvSpPr>
            <p:nvPr/>
          </p:nvSpPr>
          <p:spPr bwMode="auto">
            <a:xfrm>
              <a:off x="5391822" y="8241168"/>
              <a:ext cx="9712" cy="15182"/>
            </a:xfrm>
            <a:prstGeom prst="ellipse">
              <a:avLst/>
            </a:pr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65" name="Oval 1154">
              <a:extLst>
                <a:ext uri="{FF2B5EF4-FFF2-40B4-BE49-F238E27FC236}">
                  <a16:creationId xmlns:a16="http://schemas.microsoft.com/office/drawing/2014/main" id="{AFBDCBCB-C1C1-4033-8BFF-A072A4C765EA}"/>
                </a:ext>
              </a:extLst>
            </p:cNvPr>
            <p:cNvSpPr>
              <a:spLocks noChangeArrowheads="1"/>
            </p:cNvSpPr>
            <p:nvPr/>
          </p:nvSpPr>
          <p:spPr bwMode="auto">
            <a:xfrm>
              <a:off x="5355403" y="8332259"/>
              <a:ext cx="10521" cy="13158"/>
            </a:xfrm>
            <a:prstGeom prst="ellipse">
              <a:avLst/>
            </a:pr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66" name="Oval 1155">
              <a:extLst>
                <a:ext uri="{FF2B5EF4-FFF2-40B4-BE49-F238E27FC236}">
                  <a16:creationId xmlns:a16="http://schemas.microsoft.com/office/drawing/2014/main" id="{13BDE0E9-6C33-4AFB-90EE-5B585F05EA47}"/>
                </a:ext>
              </a:extLst>
            </p:cNvPr>
            <p:cNvSpPr>
              <a:spLocks noChangeArrowheads="1"/>
            </p:cNvSpPr>
            <p:nvPr/>
          </p:nvSpPr>
          <p:spPr bwMode="auto">
            <a:xfrm>
              <a:off x="564371" y="7618704"/>
              <a:ext cx="8903" cy="13158"/>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67" name="Oval 1156">
              <a:extLst>
                <a:ext uri="{FF2B5EF4-FFF2-40B4-BE49-F238E27FC236}">
                  <a16:creationId xmlns:a16="http://schemas.microsoft.com/office/drawing/2014/main" id="{B919A75A-67F9-49B6-BF3D-18D983596E88}"/>
                </a:ext>
              </a:extLst>
            </p:cNvPr>
            <p:cNvSpPr>
              <a:spLocks noChangeArrowheads="1"/>
            </p:cNvSpPr>
            <p:nvPr/>
          </p:nvSpPr>
          <p:spPr bwMode="auto">
            <a:xfrm>
              <a:off x="5417720" y="8153111"/>
              <a:ext cx="12140" cy="10121"/>
            </a:xfrm>
            <a:prstGeom prst="ellipse">
              <a:avLst/>
            </a:pr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68" name="Freeform 1157">
              <a:extLst>
                <a:ext uri="{FF2B5EF4-FFF2-40B4-BE49-F238E27FC236}">
                  <a16:creationId xmlns:a16="http://schemas.microsoft.com/office/drawing/2014/main" id="{ED94D107-9303-47CB-8694-6BD8396A959E}"/>
                </a:ext>
              </a:extLst>
            </p:cNvPr>
            <p:cNvSpPr>
              <a:spLocks/>
            </p:cNvSpPr>
            <p:nvPr/>
          </p:nvSpPr>
          <p:spPr bwMode="auto">
            <a:xfrm>
              <a:off x="3214006" y="7886920"/>
              <a:ext cx="176427" cy="276313"/>
            </a:xfrm>
            <a:custGeom>
              <a:avLst/>
              <a:gdLst>
                <a:gd name="T0" fmla="*/ 175 w 218"/>
                <a:gd name="T1" fmla="*/ 156 h 273"/>
                <a:gd name="T2" fmla="*/ 211 w 218"/>
                <a:gd name="T3" fmla="*/ 105 h 273"/>
                <a:gd name="T4" fmla="*/ 203 w 218"/>
                <a:gd name="T5" fmla="*/ 92 h 273"/>
                <a:gd name="T6" fmla="*/ 203 w 218"/>
                <a:gd name="T7" fmla="*/ 28 h 273"/>
                <a:gd name="T8" fmla="*/ 218 w 218"/>
                <a:gd name="T9" fmla="*/ 11 h 273"/>
                <a:gd name="T10" fmla="*/ 169 w 218"/>
                <a:gd name="T11" fmla="*/ 17 h 273"/>
                <a:gd name="T12" fmla="*/ 113 w 218"/>
                <a:gd name="T13" fmla="*/ 0 h 273"/>
                <a:gd name="T14" fmla="*/ 83 w 218"/>
                <a:gd name="T15" fmla="*/ 8 h 273"/>
                <a:gd name="T16" fmla="*/ 83 w 218"/>
                <a:gd name="T17" fmla="*/ 8 h 273"/>
                <a:gd name="T18" fmla="*/ 30 w 218"/>
                <a:gd name="T19" fmla="*/ 15 h 273"/>
                <a:gd name="T20" fmla="*/ 37 w 218"/>
                <a:gd name="T21" fmla="*/ 38 h 273"/>
                <a:gd name="T22" fmla="*/ 24 w 218"/>
                <a:gd name="T23" fmla="*/ 55 h 273"/>
                <a:gd name="T24" fmla="*/ 9 w 218"/>
                <a:gd name="T25" fmla="*/ 98 h 273"/>
                <a:gd name="T26" fmla="*/ 24 w 218"/>
                <a:gd name="T27" fmla="*/ 94 h 273"/>
                <a:gd name="T28" fmla="*/ 47 w 218"/>
                <a:gd name="T29" fmla="*/ 92 h 273"/>
                <a:gd name="T30" fmla="*/ 47 w 218"/>
                <a:gd name="T31" fmla="*/ 79 h 273"/>
                <a:gd name="T32" fmla="*/ 83 w 218"/>
                <a:gd name="T33" fmla="*/ 72 h 273"/>
                <a:gd name="T34" fmla="*/ 100 w 218"/>
                <a:gd name="T35" fmla="*/ 43 h 273"/>
                <a:gd name="T36" fmla="*/ 100 w 218"/>
                <a:gd name="T37" fmla="*/ 43 h 273"/>
                <a:gd name="T38" fmla="*/ 83 w 218"/>
                <a:gd name="T39" fmla="*/ 72 h 273"/>
                <a:gd name="T40" fmla="*/ 96 w 218"/>
                <a:gd name="T41" fmla="*/ 81 h 273"/>
                <a:gd name="T42" fmla="*/ 88 w 218"/>
                <a:gd name="T43" fmla="*/ 92 h 273"/>
                <a:gd name="T44" fmla="*/ 86 w 218"/>
                <a:gd name="T45" fmla="*/ 92 h 273"/>
                <a:gd name="T46" fmla="*/ 64 w 218"/>
                <a:gd name="T47" fmla="*/ 124 h 273"/>
                <a:gd name="T48" fmla="*/ 54 w 218"/>
                <a:gd name="T49" fmla="*/ 115 h 273"/>
                <a:gd name="T50" fmla="*/ 47 w 218"/>
                <a:gd name="T51" fmla="*/ 122 h 273"/>
                <a:gd name="T52" fmla="*/ 45 w 218"/>
                <a:gd name="T53" fmla="*/ 92 h 273"/>
                <a:gd name="T54" fmla="*/ 24 w 218"/>
                <a:gd name="T55" fmla="*/ 94 h 273"/>
                <a:gd name="T56" fmla="*/ 24 w 218"/>
                <a:gd name="T57" fmla="*/ 94 h 273"/>
                <a:gd name="T58" fmla="*/ 24 w 218"/>
                <a:gd name="T59" fmla="*/ 94 h 273"/>
                <a:gd name="T60" fmla="*/ 24 w 218"/>
                <a:gd name="T61" fmla="*/ 94 h 273"/>
                <a:gd name="T62" fmla="*/ 24 w 218"/>
                <a:gd name="T63" fmla="*/ 94 h 273"/>
                <a:gd name="T64" fmla="*/ 11 w 218"/>
                <a:gd name="T65" fmla="*/ 98 h 273"/>
                <a:gd name="T66" fmla="*/ 0 w 218"/>
                <a:gd name="T67" fmla="*/ 119 h 273"/>
                <a:gd name="T68" fmla="*/ 26 w 218"/>
                <a:gd name="T69" fmla="*/ 115 h 273"/>
                <a:gd name="T70" fmla="*/ 26 w 218"/>
                <a:gd name="T71" fmla="*/ 115 h 273"/>
                <a:gd name="T72" fmla="*/ 26 w 218"/>
                <a:gd name="T73" fmla="*/ 115 h 273"/>
                <a:gd name="T74" fmla="*/ 0 w 218"/>
                <a:gd name="T75" fmla="*/ 119 h 273"/>
                <a:gd name="T76" fmla="*/ 2 w 218"/>
                <a:gd name="T77" fmla="*/ 132 h 273"/>
                <a:gd name="T78" fmla="*/ 11 w 218"/>
                <a:gd name="T79" fmla="*/ 149 h 273"/>
                <a:gd name="T80" fmla="*/ 9 w 218"/>
                <a:gd name="T81" fmla="*/ 149 h 273"/>
                <a:gd name="T82" fmla="*/ 11 w 218"/>
                <a:gd name="T83" fmla="*/ 184 h 273"/>
                <a:gd name="T84" fmla="*/ 32 w 218"/>
                <a:gd name="T85" fmla="*/ 220 h 273"/>
                <a:gd name="T86" fmla="*/ 64 w 218"/>
                <a:gd name="T87" fmla="*/ 235 h 273"/>
                <a:gd name="T88" fmla="*/ 81 w 218"/>
                <a:gd name="T89" fmla="*/ 239 h 273"/>
                <a:gd name="T90" fmla="*/ 100 w 218"/>
                <a:gd name="T91" fmla="*/ 273 h 273"/>
                <a:gd name="T92" fmla="*/ 169 w 218"/>
                <a:gd name="T93" fmla="*/ 269 h 273"/>
                <a:gd name="T94" fmla="*/ 192 w 218"/>
                <a:gd name="T95" fmla="*/ 254 h 273"/>
                <a:gd name="T96" fmla="*/ 166 w 218"/>
                <a:gd name="T97" fmla="*/ 181 h 273"/>
                <a:gd name="T98" fmla="*/ 175 w 218"/>
                <a:gd name="T99" fmla="*/ 156 h 273"/>
                <a:gd name="T100" fmla="*/ 175 w 218"/>
                <a:gd name="T101" fmla="*/ 15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8" h="273">
                  <a:moveTo>
                    <a:pt x="175" y="156"/>
                  </a:moveTo>
                  <a:lnTo>
                    <a:pt x="211" y="105"/>
                  </a:lnTo>
                  <a:lnTo>
                    <a:pt x="203" y="92"/>
                  </a:lnTo>
                  <a:lnTo>
                    <a:pt x="203" y="28"/>
                  </a:lnTo>
                  <a:lnTo>
                    <a:pt x="218" y="11"/>
                  </a:lnTo>
                  <a:lnTo>
                    <a:pt x="169" y="17"/>
                  </a:lnTo>
                  <a:lnTo>
                    <a:pt x="113" y="0"/>
                  </a:lnTo>
                  <a:lnTo>
                    <a:pt x="83" y="8"/>
                  </a:lnTo>
                  <a:lnTo>
                    <a:pt x="83" y="8"/>
                  </a:lnTo>
                  <a:lnTo>
                    <a:pt x="30" y="15"/>
                  </a:lnTo>
                  <a:lnTo>
                    <a:pt x="37" y="38"/>
                  </a:lnTo>
                  <a:lnTo>
                    <a:pt x="24" y="55"/>
                  </a:lnTo>
                  <a:lnTo>
                    <a:pt x="9" y="98"/>
                  </a:lnTo>
                  <a:lnTo>
                    <a:pt x="24" y="94"/>
                  </a:lnTo>
                  <a:lnTo>
                    <a:pt x="47" y="92"/>
                  </a:lnTo>
                  <a:lnTo>
                    <a:pt x="47" y="79"/>
                  </a:lnTo>
                  <a:lnTo>
                    <a:pt x="83" y="72"/>
                  </a:lnTo>
                  <a:lnTo>
                    <a:pt x="100" y="43"/>
                  </a:lnTo>
                  <a:lnTo>
                    <a:pt x="100" y="43"/>
                  </a:lnTo>
                  <a:lnTo>
                    <a:pt x="83" y="72"/>
                  </a:lnTo>
                  <a:lnTo>
                    <a:pt x="96" y="81"/>
                  </a:lnTo>
                  <a:lnTo>
                    <a:pt x="88" y="92"/>
                  </a:lnTo>
                  <a:lnTo>
                    <a:pt x="86" y="92"/>
                  </a:lnTo>
                  <a:lnTo>
                    <a:pt x="64" y="124"/>
                  </a:lnTo>
                  <a:lnTo>
                    <a:pt x="54" y="115"/>
                  </a:lnTo>
                  <a:lnTo>
                    <a:pt x="47" y="122"/>
                  </a:lnTo>
                  <a:lnTo>
                    <a:pt x="45" y="92"/>
                  </a:lnTo>
                  <a:lnTo>
                    <a:pt x="24" y="94"/>
                  </a:lnTo>
                  <a:lnTo>
                    <a:pt x="24" y="94"/>
                  </a:lnTo>
                  <a:lnTo>
                    <a:pt x="24" y="94"/>
                  </a:lnTo>
                  <a:lnTo>
                    <a:pt x="24" y="94"/>
                  </a:lnTo>
                  <a:lnTo>
                    <a:pt x="24" y="94"/>
                  </a:lnTo>
                  <a:lnTo>
                    <a:pt x="11" y="98"/>
                  </a:lnTo>
                  <a:lnTo>
                    <a:pt x="0" y="119"/>
                  </a:lnTo>
                  <a:lnTo>
                    <a:pt x="26" y="115"/>
                  </a:lnTo>
                  <a:lnTo>
                    <a:pt x="26" y="115"/>
                  </a:lnTo>
                  <a:lnTo>
                    <a:pt x="26" y="115"/>
                  </a:lnTo>
                  <a:lnTo>
                    <a:pt x="0" y="119"/>
                  </a:lnTo>
                  <a:lnTo>
                    <a:pt x="2" y="132"/>
                  </a:lnTo>
                  <a:lnTo>
                    <a:pt x="11" y="149"/>
                  </a:lnTo>
                  <a:lnTo>
                    <a:pt x="9" y="149"/>
                  </a:lnTo>
                  <a:lnTo>
                    <a:pt x="11" y="184"/>
                  </a:lnTo>
                  <a:lnTo>
                    <a:pt x="32" y="220"/>
                  </a:lnTo>
                  <a:lnTo>
                    <a:pt x="64" y="235"/>
                  </a:lnTo>
                  <a:lnTo>
                    <a:pt x="81" y="239"/>
                  </a:lnTo>
                  <a:lnTo>
                    <a:pt x="100" y="273"/>
                  </a:lnTo>
                  <a:lnTo>
                    <a:pt x="169" y="269"/>
                  </a:lnTo>
                  <a:lnTo>
                    <a:pt x="192" y="254"/>
                  </a:lnTo>
                  <a:lnTo>
                    <a:pt x="166" y="181"/>
                  </a:lnTo>
                  <a:lnTo>
                    <a:pt x="175" y="156"/>
                  </a:lnTo>
                  <a:lnTo>
                    <a:pt x="175" y="156"/>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69" name="Freeform 1158">
              <a:extLst>
                <a:ext uri="{FF2B5EF4-FFF2-40B4-BE49-F238E27FC236}">
                  <a16:creationId xmlns:a16="http://schemas.microsoft.com/office/drawing/2014/main" id="{E82B10D6-0E88-4182-8894-EFE5D8BB8F9E}"/>
                </a:ext>
              </a:extLst>
            </p:cNvPr>
            <p:cNvSpPr>
              <a:spLocks noEditPoints="1"/>
            </p:cNvSpPr>
            <p:nvPr/>
          </p:nvSpPr>
          <p:spPr bwMode="auto">
            <a:xfrm>
              <a:off x="2571425" y="7298870"/>
              <a:ext cx="947686" cy="1277315"/>
            </a:xfrm>
            <a:custGeom>
              <a:avLst/>
              <a:gdLst>
                <a:gd name="T0" fmla="*/ 1009 w 1171"/>
                <a:gd name="T1" fmla="*/ 468 h 1262"/>
                <a:gd name="T2" fmla="*/ 1031 w 1171"/>
                <a:gd name="T3" fmla="*/ 442 h 1262"/>
                <a:gd name="T4" fmla="*/ 924 w 1171"/>
                <a:gd name="T5" fmla="*/ 278 h 1262"/>
                <a:gd name="T6" fmla="*/ 890 w 1171"/>
                <a:gd name="T7" fmla="*/ 147 h 1262"/>
                <a:gd name="T8" fmla="*/ 716 w 1171"/>
                <a:gd name="T9" fmla="*/ 132 h 1262"/>
                <a:gd name="T10" fmla="*/ 637 w 1171"/>
                <a:gd name="T11" fmla="*/ 96 h 1262"/>
                <a:gd name="T12" fmla="*/ 458 w 1171"/>
                <a:gd name="T13" fmla="*/ 205 h 1262"/>
                <a:gd name="T14" fmla="*/ 456 w 1171"/>
                <a:gd name="T15" fmla="*/ 128 h 1262"/>
                <a:gd name="T16" fmla="*/ 445 w 1171"/>
                <a:gd name="T17" fmla="*/ 2 h 1262"/>
                <a:gd name="T18" fmla="*/ 125 w 1171"/>
                <a:gd name="T19" fmla="*/ 147 h 1262"/>
                <a:gd name="T20" fmla="*/ 368 w 1171"/>
                <a:gd name="T21" fmla="*/ 329 h 1262"/>
                <a:gd name="T22" fmla="*/ 215 w 1171"/>
                <a:gd name="T23" fmla="*/ 226 h 1262"/>
                <a:gd name="T24" fmla="*/ 77 w 1171"/>
                <a:gd name="T25" fmla="*/ 175 h 1262"/>
                <a:gd name="T26" fmla="*/ 15 w 1171"/>
                <a:gd name="T27" fmla="*/ 382 h 1262"/>
                <a:gd name="T28" fmla="*/ 13 w 1171"/>
                <a:gd name="T29" fmla="*/ 436 h 1262"/>
                <a:gd name="T30" fmla="*/ 64 w 1171"/>
                <a:gd name="T31" fmla="*/ 440 h 1262"/>
                <a:gd name="T32" fmla="*/ 34 w 1171"/>
                <a:gd name="T33" fmla="*/ 457 h 1262"/>
                <a:gd name="T34" fmla="*/ 77 w 1171"/>
                <a:gd name="T35" fmla="*/ 523 h 1262"/>
                <a:gd name="T36" fmla="*/ 153 w 1171"/>
                <a:gd name="T37" fmla="*/ 530 h 1262"/>
                <a:gd name="T38" fmla="*/ 168 w 1171"/>
                <a:gd name="T39" fmla="*/ 583 h 1262"/>
                <a:gd name="T40" fmla="*/ 319 w 1171"/>
                <a:gd name="T41" fmla="*/ 555 h 1262"/>
                <a:gd name="T42" fmla="*/ 379 w 1171"/>
                <a:gd name="T43" fmla="*/ 555 h 1262"/>
                <a:gd name="T44" fmla="*/ 543 w 1171"/>
                <a:gd name="T45" fmla="*/ 457 h 1262"/>
                <a:gd name="T46" fmla="*/ 462 w 1171"/>
                <a:gd name="T47" fmla="*/ 621 h 1262"/>
                <a:gd name="T48" fmla="*/ 513 w 1171"/>
                <a:gd name="T49" fmla="*/ 688 h 1262"/>
                <a:gd name="T50" fmla="*/ 500 w 1171"/>
                <a:gd name="T51" fmla="*/ 741 h 1262"/>
                <a:gd name="T52" fmla="*/ 494 w 1171"/>
                <a:gd name="T53" fmla="*/ 955 h 1262"/>
                <a:gd name="T54" fmla="*/ 556 w 1171"/>
                <a:gd name="T55" fmla="*/ 1132 h 1262"/>
                <a:gd name="T56" fmla="*/ 758 w 1171"/>
                <a:gd name="T57" fmla="*/ 1247 h 1262"/>
                <a:gd name="T58" fmla="*/ 856 w 1171"/>
                <a:gd name="T59" fmla="*/ 1119 h 1262"/>
                <a:gd name="T60" fmla="*/ 894 w 1171"/>
                <a:gd name="T61" fmla="*/ 856 h 1262"/>
                <a:gd name="T62" fmla="*/ 860 w 1171"/>
                <a:gd name="T63" fmla="*/ 818 h 1262"/>
                <a:gd name="T64" fmla="*/ 788 w 1171"/>
                <a:gd name="T65" fmla="*/ 812 h 1262"/>
                <a:gd name="T66" fmla="*/ 831 w 1171"/>
                <a:gd name="T67" fmla="*/ 619 h 1262"/>
                <a:gd name="T68" fmla="*/ 907 w 1171"/>
                <a:gd name="T69" fmla="*/ 579 h 1262"/>
                <a:gd name="T70" fmla="*/ 1012 w 1171"/>
                <a:gd name="T71" fmla="*/ 592 h 1262"/>
                <a:gd name="T72" fmla="*/ 1063 w 1171"/>
                <a:gd name="T73" fmla="*/ 483 h 1262"/>
                <a:gd name="T74" fmla="*/ 560 w 1171"/>
                <a:gd name="T75" fmla="*/ 532 h 1262"/>
                <a:gd name="T76" fmla="*/ 571 w 1171"/>
                <a:gd name="T77" fmla="*/ 609 h 1262"/>
                <a:gd name="T78" fmla="*/ 684 w 1171"/>
                <a:gd name="T79" fmla="*/ 472 h 1262"/>
                <a:gd name="T80" fmla="*/ 709 w 1171"/>
                <a:gd name="T81" fmla="*/ 322 h 1262"/>
                <a:gd name="T82" fmla="*/ 345 w 1171"/>
                <a:gd name="T83" fmla="*/ 446 h 1262"/>
                <a:gd name="T84" fmla="*/ 232 w 1171"/>
                <a:gd name="T85" fmla="*/ 431 h 1262"/>
                <a:gd name="T86" fmla="*/ 104 w 1171"/>
                <a:gd name="T87" fmla="*/ 386 h 1262"/>
                <a:gd name="T88" fmla="*/ 87 w 1171"/>
                <a:gd name="T89" fmla="*/ 495 h 1262"/>
                <a:gd name="T90" fmla="*/ 162 w 1171"/>
                <a:gd name="T91" fmla="*/ 485 h 1262"/>
                <a:gd name="T92" fmla="*/ 552 w 1171"/>
                <a:gd name="T93" fmla="*/ 427 h 1262"/>
                <a:gd name="T94" fmla="*/ 537 w 1171"/>
                <a:gd name="T95" fmla="*/ 495 h 1262"/>
                <a:gd name="T96" fmla="*/ 524 w 1171"/>
                <a:gd name="T97" fmla="*/ 621 h 1262"/>
                <a:gd name="T98" fmla="*/ 588 w 1171"/>
                <a:gd name="T99" fmla="*/ 1149 h 1262"/>
                <a:gd name="T100" fmla="*/ 637 w 1171"/>
                <a:gd name="T101" fmla="*/ 1036 h 1262"/>
                <a:gd name="T102" fmla="*/ 841 w 1171"/>
                <a:gd name="T103" fmla="*/ 1102 h 1262"/>
                <a:gd name="T104" fmla="*/ 833 w 1171"/>
                <a:gd name="T105" fmla="*/ 1130 h 1262"/>
                <a:gd name="T106" fmla="*/ 858 w 1171"/>
                <a:gd name="T107" fmla="*/ 955 h 1262"/>
                <a:gd name="T108" fmla="*/ 882 w 1171"/>
                <a:gd name="T109" fmla="*/ 931 h 1262"/>
                <a:gd name="T110" fmla="*/ 856 w 1171"/>
                <a:gd name="T111" fmla="*/ 901 h 1262"/>
                <a:gd name="T112" fmla="*/ 805 w 1171"/>
                <a:gd name="T113" fmla="*/ 882 h 1262"/>
                <a:gd name="T114" fmla="*/ 671 w 1171"/>
                <a:gd name="T115" fmla="*/ 942 h 1262"/>
                <a:gd name="T116" fmla="*/ 630 w 1171"/>
                <a:gd name="T117" fmla="*/ 775 h 1262"/>
                <a:gd name="T118" fmla="*/ 669 w 1171"/>
                <a:gd name="T119" fmla="*/ 784 h 1262"/>
                <a:gd name="T120" fmla="*/ 713 w 1171"/>
                <a:gd name="T121" fmla="*/ 515 h 1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1" h="1262">
                  <a:moveTo>
                    <a:pt x="1063" y="483"/>
                  </a:moveTo>
                  <a:lnTo>
                    <a:pt x="1037" y="463"/>
                  </a:lnTo>
                  <a:lnTo>
                    <a:pt x="1029" y="474"/>
                  </a:lnTo>
                  <a:lnTo>
                    <a:pt x="1050" y="504"/>
                  </a:lnTo>
                  <a:lnTo>
                    <a:pt x="1048" y="504"/>
                  </a:lnTo>
                  <a:lnTo>
                    <a:pt x="1029" y="474"/>
                  </a:lnTo>
                  <a:lnTo>
                    <a:pt x="1009" y="468"/>
                  </a:lnTo>
                  <a:lnTo>
                    <a:pt x="1009" y="466"/>
                  </a:lnTo>
                  <a:lnTo>
                    <a:pt x="1029" y="472"/>
                  </a:lnTo>
                  <a:lnTo>
                    <a:pt x="1035" y="461"/>
                  </a:lnTo>
                  <a:lnTo>
                    <a:pt x="1022" y="459"/>
                  </a:lnTo>
                  <a:lnTo>
                    <a:pt x="1035" y="453"/>
                  </a:lnTo>
                  <a:lnTo>
                    <a:pt x="1031" y="440"/>
                  </a:lnTo>
                  <a:lnTo>
                    <a:pt x="1031" y="442"/>
                  </a:lnTo>
                  <a:lnTo>
                    <a:pt x="973" y="399"/>
                  </a:lnTo>
                  <a:lnTo>
                    <a:pt x="954" y="348"/>
                  </a:lnTo>
                  <a:lnTo>
                    <a:pt x="926" y="365"/>
                  </a:lnTo>
                  <a:lnTo>
                    <a:pt x="926" y="363"/>
                  </a:lnTo>
                  <a:lnTo>
                    <a:pt x="954" y="348"/>
                  </a:lnTo>
                  <a:lnTo>
                    <a:pt x="933" y="333"/>
                  </a:lnTo>
                  <a:lnTo>
                    <a:pt x="924" y="278"/>
                  </a:lnTo>
                  <a:lnTo>
                    <a:pt x="903" y="258"/>
                  </a:lnTo>
                  <a:lnTo>
                    <a:pt x="882" y="278"/>
                  </a:lnTo>
                  <a:lnTo>
                    <a:pt x="903" y="260"/>
                  </a:lnTo>
                  <a:lnTo>
                    <a:pt x="905" y="243"/>
                  </a:lnTo>
                  <a:lnTo>
                    <a:pt x="848" y="141"/>
                  </a:lnTo>
                  <a:lnTo>
                    <a:pt x="875" y="175"/>
                  </a:lnTo>
                  <a:lnTo>
                    <a:pt x="890" y="147"/>
                  </a:lnTo>
                  <a:lnTo>
                    <a:pt x="875" y="109"/>
                  </a:lnTo>
                  <a:lnTo>
                    <a:pt x="841" y="115"/>
                  </a:lnTo>
                  <a:lnTo>
                    <a:pt x="841" y="105"/>
                  </a:lnTo>
                  <a:lnTo>
                    <a:pt x="822" y="105"/>
                  </a:lnTo>
                  <a:lnTo>
                    <a:pt x="790" y="119"/>
                  </a:lnTo>
                  <a:lnTo>
                    <a:pt x="724" y="105"/>
                  </a:lnTo>
                  <a:lnTo>
                    <a:pt x="716" y="132"/>
                  </a:lnTo>
                  <a:lnTo>
                    <a:pt x="724" y="278"/>
                  </a:lnTo>
                  <a:lnTo>
                    <a:pt x="724" y="278"/>
                  </a:lnTo>
                  <a:lnTo>
                    <a:pt x="724" y="278"/>
                  </a:lnTo>
                  <a:lnTo>
                    <a:pt x="716" y="132"/>
                  </a:lnTo>
                  <a:lnTo>
                    <a:pt x="724" y="105"/>
                  </a:lnTo>
                  <a:lnTo>
                    <a:pt x="654" y="83"/>
                  </a:lnTo>
                  <a:lnTo>
                    <a:pt x="637" y="96"/>
                  </a:lnTo>
                  <a:lnTo>
                    <a:pt x="635" y="122"/>
                  </a:lnTo>
                  <a:lnTo>
                    <a:pt x="618" y="128"/>
                  </a:lnTo>
                  <a:lnTo>
                    <a:pt x="566" y="109"/>
                  </a:lnTo>
                  <a:lnTo>
                    <a:pt x="554" y="92"/>
                  </a:lnTo>
                  <a:lnTo>
                    <a:pt x="492" y="75"/>
                  </a:lnTo>
                  <a:lnTo>
                    <a:pt x="458" y="128"/>
                  </a:lnTo>
                  <a:lnTo>
                    <a:pt x="458" y="205"/>
                  </a:lnTo>
                  <a:lnTo>
                    <a:pt x="496" y="252"/>
                  </a:lnTo>
                  <a:lnTo>
                    <a:pt x="507" y="252"/>
                  </a:lnTo>
                  <a:lnTo>
                    <a:pt x="496" y="252"/>
                  </a:lnTo>
                  <a:lnTo>
                    <a:pt x="430" y="297"/>
                  </a:lnTo>
                  <a:lnTo>
                    <a:pt x="496" y="252"/>
                  </a:lnTo>
                  <a:lnTo>
                    <a:pt x="456" y="205"/>
                  </a:lnTo>
                  <a:lnTo>
                    <a:pt x="456" y="128"/>
                  </a:lnTo>
                  <a:lnTo>
                    <a:pt x="456" y="128"/>
                  </a:lnTo>
                  <a:lnTo>
                    <a:pt x="492" y="75"/>
                  </a:lnTo>
                  <a:lnTo>
                    <a:pt x="464" y="60"/>
                  </a:lnTo>
                  <a:lnTo>
                    <a:pt x="488" y="36"/>
                  </a:lnTo>
                  <a:lnTo>
                    <a:pt x="477" y="15"/>
                  </a:lnTo>
                  <a:lnTo>
                    <a:pt x="488" y="0"/>
                  </a:lnTo>
                  <a:lnTo>
                    <a:pt x="445" y="2"/>
                  </a:lnTo>
                  <a:lnTo>
                    <a:pt x="445" y="2"/>
                  </a:lnTo>
                  <a:lnTo>
                    <a:pt x="324" y="8"/>
                  </a:lnTo>
                  <a:lnTo>
                    <a:pt x="260" y="36"/>
                  </a:lnTo>
                  <a:lnTo>
                    <a:pt x="200" y="28"/>
                  </a:lnTo>
                  <a:lnTo>
                    <a:pt x="185" y="58"/>
                  </a:lnTo>
                  <a:lnTo>
                    <a:pt x="143" y="87"/>
                  </a:lnTo>
                  <a:lnTo>
                    <a:pt x="125" y="147"/>
                  </a:lnTo>
                  <a:lnTo>
                    <a:pt x="77" y="175"/>
                  </a:lnTo>
                  <a:lnTo>
                    <a:pt x="151" y="177"/>
                  </a:lnTo>
                  <a:lnTo>
                    <a:pt x="153" y="184"/>
                  </a:lnTo>
                  <a:lnTo>
                    <a:pt x="215" y="226"/>
                  </a:lnTo>
                  <a:lnTo>
                    <a:pt x="353" y="316"/>
                  </a:lnTo>
                  <a:lnTo>
                    <a:pt x="353" y="331"/>
                  </a:lnTo>
                  <a:lnTo>
                    <a:pt x="368" y="329"/>
                  </a:lnTo>
                  <a:lnTo>
                    <a:pt x="394" y="322"/>
                  </a:lnTo>
                  <a:lnTo>
                    <a:pt x="394" y="322"/>
                  </a:lnTo>
                  <a:lnTo>
                    <a:pt x="366" y="329"/>
                  </a:lnTo>
                  <a:lnTo>
                    <a:pt x="366" y="329"/>
                  </a:lnTo>
                  <a:lnTo>
                    <a:pt x="353" y="331"/>
                  </a:lnTo>
                  <a:lnTo>
                    <a:pt x="351" y="316"/>
                  </a:lnTo>
                  <a:lnTo>
                    <a:pt x="215" y="226"/>
                  </a:lnTo>
                  <a:lnTo>
                    <a:pt x="185" y="226"/>
                  </a:lnTo>
                  <a:lnTo>
                    <a:pt x="185" y="224"/>
                  </a:lnTo>
                  <a:lnTo>
                    <a:pt x="215" y="224"/>
                  </a:lnTo>
                  <a:lnTo>
                    <a:pt x="153" y="184"/>
                  </a:lnTo>
                  <a:lnTo>
                    <a:pt x="153" y="184"/>
                  </a:lnTo>
                  <a:lnTo>
                    <a:pt x="151" y="177"/>
                  </a:lnTo>
                  <a:lnTo>
                    <a:pt x="77" y="175"/>
                  </a:lnTo>
                  <a:lnTo>
                    <a:pt x="8" y="295"/>
                  </a:lnTo>
                  <a:lnTo>
                    <a:pt x="77" y="288"/>
                  </a:lnTo>
                  <a:lnTo>
                    <a:pt x="77" y="288"/>
                  </a:lnTo>
                  <a:lnTo>
                    <a:pt x="8" y="295"/>
                  </a:lnTo>
                  <a:lnTo>
                    <a:pt x="21" y="307"/>
                  </a:lnTo>
                  <a:lnTo>
                    <a:pt x="23" y="342"/>
                  </a:lnTo>
                  <a:lnTo>
                    <a:pt x="15" y="382"/>
                  </a:lnTo>
                  <a:lnTo>
                    <a:pt x="0" y="404"/>
                  </a:lnTo>
                  <a:lnTo>
                    <a:pt x="15" y="425"/>
                  </a:lnTo>
                  <a:lnTo>
                    <a:pt x="64" y="427"/>
                  </a:lnTo>
                  <a:lnTo>
                    <a:pt x="59" y="429"/>
                  </a:lnTo>
                  <a:lnTo>
                    <a:pt x="15" y="425"/>
                  </a:lnTo>
                  <a:lnTo>
                    <a:pt x="13" y="436"/>
                  </a:lnTo>
                  <a:lnTo>
                    <a:pt x="13" y="436"/>
                  </a:lnTo>
                  <a:lnTo>
                    <a:pt x="13" y="444"/>
                  </a:lnTo>
                  <a:lnTo>
                    <a:pt x="64" y="440"/>
                  </a:lnTo>
                  <a:lnTo>
                    <a:pt x="104" y="444"/>
                  </a:lnTo>
                  <a:lnTo>
                    <a:pt x="104" y="444"/>
                  </a:lnTo>
                  <a:lnTo>
                    <a:pt x="104" y="444"/>
                  </a:lnTo>
                  <a:lnTo>
                    <a:pt x="64" y="440"/>
                  </a:lnTo>
                  <a:lnTo>
                    <a:pt x="64" y="440"/>
                  </a:lnTo>
                  <a:lnTo>
                    <a:pt x="64" y="440"/>
                  </a:lnTo>
                  <a:lnTo>
                    <a:pt x="64" y="440"/>
                  </a:lnTo>
                  <a:lnTo>
                    <a:pt x="64" y="440"/>
                  </a:lnTo>
                  <a:lnTo>
                    <a:pt x="13" y="444"/>
                  </a:lnTo>
                  <a:lnTo>
                    <a:pt x="28" y="457"/>
                  </a:lnTo>
                  <a:lnTo>
                    <a:pt x="45" y="453"/>
                  </a:lnTo>
                  <a:lnTo>
                    <a:pt x="34" y="457"/>
                  </a:lnTo>
                  <a:lnTo>
                    <a:pt x="42" y="470"/>
                  </a:lnTo>
                  <a:lnTo>
                    <a:pt x="62" y="457"/>
                  </a:lnTo>
                  <a:lnTo>
                    <a:pt x="62" y="457"/>
                  </a:lnTo>
                  <a:lnTo>
                    <a:pt x="42" y="470"/>
                  </a:lnTo>
                  <a:lnTo>
                    <a:pt x="70" y="504"/>
                  </a:lnTo>
                  <a:lnTo>
                    <a:pt x="70" y="504"/>
                  </a:lnTo>
                  <a:lnTo>
                    <a:pt x="77" y="523"/>
                  </a:lnTo>
                  <a:lnTo>
                    <a:pt x="104" y="540"/>
                  </a:lnTo>
                  <a:lnTo>
                    <a:pt x="113" y="527"/>
                  </a:lnTo>
                  <a:lnTo>
                    <a:pt x="104" y="540"/>
                  </a:lnTo>
                  <a:lnTo>
                    <a:pt x="168" y="583"/>
                  </a:lnTo>
                  <a:lnTo>
                    <a:pt x="170" y="557"/>
                  </a:lnTo>
                  <a:lnTo>
                    <a:pt x="151" y="547"/>
                  </a:lnTo>
                  <a:lnTo>
                    <a:pt x="153" y="530"/>
                  </a:lnTo>
                  <a:lnTo>
                    <a:pt x="153" y="530"/>
                  </a:lnTo>
                  <a:lnTo>
                    <a:pt x="155" y="512"/>
                  </a:lnTo>
                  <a:lnTo>
                    <a:pt x="157" y="512"/>
                  </a:lnTo>
                  <a:lnTo>
                    <a:pt x="153" y="530"/>
                  </a:lnTo>
                  <a:lnTo>
                    <a:pt x="153" y="547"/>
                  </a:lnTo>
                  <a:lnTo>
                    <a:pt x="170" y="557"/>
                  </a:lnTo>
                  <a:lnTo>
                    <a:pt x="168" y="583"/>
                  </a:lnTo>
                  <a:lnTo>
                    <a:pt x="245" y="572"/>
                  </a:lnTo>
                  <a:lnTo>
                    <a:pt x="245" y="572"/>
                  </a:lnTo>
                  <a:lnTo>
                    <a:pt x="264" y="579"/>
                  </a:lnTo>
                  <a:lnTo>
                    <a:pt x="317" y="555"/>
                  </a:lnTo>
                  <a:lnTo>
                    <a:pt x="294" y="466"/>
                  </a:lnTo>
                  <a:lnTo>
                    <a:pt x="294" y="466"/>
                  </a:lnTo>
                  <a:lnTo>
                    <a:pt x="319" y="555"/>
                  </a:lnTo>
                  <a:lnTo>
                    <a:pt x="332" y="551"/>
                  </a:lnTo>
                  <a:lnTo>
                    <a:pt x="313" y="470"/>
                  </a:lnTo>
                  <a:lnTo>
                    <a:pt x="313" y="470"/>
                  </a:lnTo>
                  <a:lnTo>
                    <a:pt x="332" y="551"/>
                  </a:lnTo>
                  <a:lnTo>
                    <a:pt x="345" y="549"/>
                  </a:lnTo>
                  <a:lnTo>
                    <a:pt x="345" y="551"/>
                  </a:lnTo>
                  <a:lnTo>
                    <a:pt x="379" y="555"/>
                  </a:lnTo>
                  <a:lnTo>
                    <a:pt x="402" y="587"/>
                  </a:lnTo>
                  <a:lnTo>
                    <a:pt x="441" y="577"/>
                  </a:lnTo>
                  <a:lnTo>
                    <a:pt x="458" y="540"/>
                  </a:lnTo>
                  <a:lnTo>
                    <a:pt x="490" y="547"/>
                  </a:lnTo>
                  <a:lnTo>
                    <a:pt x="526" y="470"/>
                  </a:lnTo>
                  <a:lnTo>
                    <a:pt x="543" y="457"/>
                  </a:lnTo>
                  <a:lnTo>
                    <a:pt x="543" y="457"/>
                  </a:lnTo>
                  <a:lnTo>
                    <a:pt x="526" y="470"/>
                  </a:lnTo>
                  <a:lnTo>
                    <a:pt x="492" y="547"/>
                  </a:lnTo>
                  <a:lnTo>
                    <a:pt x="460" y="540"/>
                  </a:lnTo>
                  <a:lnTo>
                    <a:pt x="441" y="577"/>
                  </a:lnTo>
                  <a:lnTo>
                    <a:pt x="462" y="589"/>
                  </a:lnTo>
                  <a:lnTo>
                    <a:pt x="462" y="621"/>
                  </a:lnTo>
                  <a:lnTo>
                    <a:pt x="462" y="621"/>
                  </a:lnTo>
                  <a:lnTo>
                    <a:pt x="460" y="641"/>
                  </a:lnTo>
                  <a:lnTo>
                    <a:pt x="458" y="641"/>
                  </a:lnTo>
                  <a:lnTo>
                    <a:pt x="462" y="653"/>
                  </a:lnTo>
                  <a:lnTo>
                    <a:pt x="456" y="653"/>
                  </a:lnTo>
                  <a:lnTo>
                    <a:pt x="445" y="668"/>
                  </a:lnTo>
                  <a:lnTo>
                    <a:pt x="488" y="724"/>
                  </a:lnTo>
                  <a:lnTo>
                    <a:pt x="513" y="688"/>
                  </a:lnTo>
                  <a:lnTo>
                    <a:pt x="537" y="696"/>
                  </a:lnTo>
                  <a:lnTo>
                    <a:pt x="541" y="636"/>
                  </a:lnTo>
                  <a:lnTo>
                    <a:pt x="541" y="636"/>
                  </a:lnTo>
                  <a:lnTo>
                    <a:pt x="537" y="696"/>
                  </a:lnTo>
                  <a:lnTo>
                    <a:pt x="513" y="690"/>
                  </a:lnTo>
                  <a:lnTo>
                    <a:pt x="488" y="724"/>
                  </a:lnTo>
                  <a:lnTo>
                    <a:pt x="500" y="741"/>
                  </a:lnTo>
                  <a:lnTo>
                    <a:pt x="500" y="743"/>
                  </a:lnTo>
                  <a:lnTo>
                    <a:pt x="507" y="754"/>
                  </a:lnTo>
                  <a:lnTo>
                    <a:pt x="507" y="754"/>
                  </a:lnTo>
                  <a:lnTo>
                    <a:pt x="507" y="762"/>
                  </a:lnTo>
                  <a:lnTo>
                    <a:pt x="507" y="762"/>
                  </a:lnTo>
                  <a:lnTo>
                    <a:pt x="530" y="844"/>
                  </a:lnTo>
                  <a:lnTo>
                    <a:pt x="494" y="955"/>
                  </a:lnTo>
                  <a:lnTo>
                    <a:pt x="494" y="955"/>
                  </a:lnTo>
                  <a:lnTo>
                    <a:pt x="494" y="955"/>
                  </a:lnTo>
                  <a:lnTo>
                    <a:pt x="494" y="955"/>
                  </a:lnTo>
                  <a:lnTo>
                    <a:pt x="494" y="955"/>
                  </a:lnTo>
                  <a:lnTo>
                    <a:pt x="543" y="1047"/>
                  </a:lnTo>
                  <a:lnTo>
                    <a:pt x="543" y="1055"/>
                  </a:lnTo>
                  <a:lnTo>
                    <a:pt x="556" y="1132"/>
                  </a:lnTo>
                  <a:lnTo>
                    <a:pt x="577" y="1155"/>
                  </a:lnTo>
                  <a:lnTo>
                    <a:pt x="577" y="1155"/>
                  </a:lnTo>
                  <a:lnTo>
                    <a:pt x="605" y="1217"/>
                  </a:lnTo>
                  <a:lnTo>
                    <a:pt x="601" y="1237"/>
                  </a:lnTo>
                  <a:lnTo>
                    <a:pt x="611" y="1262"/>
                  </a:lnTo>
                  <a:lnTo>
                    <a:pt x="720" y="1262"/>
                  </a:lnTo>
                  <a:lnTo>
                    <a:pt x="758" y="1247"/>
                  </a:lnTo>
                  <a:lnTo>
                    <a:pt x="807" y="1202"/>
                  </a:lnTo>
                  <a:lnTo>
                    <a:pt x="850" y="1153"/>
                  </a:lnTo>
                  <a:lnTo>
                    <a:pt x="856" y="1121"/>
                  </a:lnTo>
                  <a:lnTo>
                    <a:pt x="856" y="1121"/>
                  </a:lnTo>
                  <a:lnTo>
                    <a:pt x="856" y="1121"/>
                  </a:lnTo>
                  <a:lnTo>
                    <a:pt x="856" y="1119"/>
                  </a:lnTo>
                  <a:lnTo>
                    <a:pt x="856" y="1119"/>
                  </a:lnTo>
                  <a:lnTo>
                    <a:pt x="856" y="1102"/>
                  </a:lnTo>
                  <a:lnTo>
                    <a:pt x="901" y="1076"/>
                  </a:lnTo>
                  <a:lnTo>
                    <a:pt x="888" y="1000"/>
                  </a:lnTo>
                  <a:lnTo>
                    <a:pt x="986" y="923"/>
                  </a:lnTo>
                  <a:lnTo>
                    <a:pt x="986" y="835"/>
                  </a:lnTo>
                  <a:lnTo>
                    <a:pt x="963" y="852"/>
                  </a:lnTo>
                  <a:lnTo>
                    <a:pt x="894" y="856"/>
                  </a:lnTo>
                  <a:lnTo>
                    <a:pt x="892" y="888"/>
                  </a:lnTo>
                  <a:lnTo>
                    <a:pt x="892" y="888"/>
                  </a:lnTo>
                  <a:lnTo>
                    <a:pt x="899" y="901"/>
                  </a:lnTo>
                  <a:lnTo>
                    <a:pt x="888" y="901"/>
                  </a:lnTo>
                  <a:lnTo>
                    <a:pt x="875" y="867"/>
                  </a:lnTo>
                  <a:lnTo>
                    <a:pt x="875" y="820"/>
                  </a:lnTo>
                  <a:lnTo>
                    <a:pt x="860" y="818"/>
                  </a:lnTo>
                  <a:lnTo>
                    <a:pt x="860" y="818"/>
                  </a:lnTo>
                  <a:lnTo>
                    <a:pt x="828" y="803"/>
                  </a:lnTo>
                  <a:lnTo>
                    <a:pt x="820" y="797"/>
                  </a:lnTo>
                  <a:lnTo>
                    <a:pt x="788" y="812"/>
                  </a:lnTo>
                  <a:lnTo>
                    <a:pt x="786" y="854"/>
                  </a:lnTo>
                  <a:lnTo>
                    <a:pt x="784" y="854"/>
                  </a:lnTo>
                  <a:lnTo>
                    <a:pt x="788" y="812"/>
                  </a:lnTo>
                  <a:lnTo>
                    <a:pt x="818" y="794"/>
                  </a:lnTo>
                  <a:lnTo>
                    <a:pt x="799" y="765"/>
                  </a:lnTo>
                  <a:lnTo>
                    <a:pt x="796" y="713"/>
                  </a:lnTo>
                  <a:lnTo>
                    <a:pt x="792" y="700"/>
                  </a:lnTo>
                  <a:lnTo>
                    <a:pt x="803" y="679"/>
                  </a:lnTo>
                  <a:lnTo>
                    <a:pt x="818" y="636"/>
                  </a:lnTo>
                  <a:lnTo>
                    <a:pt x="831" y="619"/>
                  </a:lnTo>
                  <a:lnTo>
                    <a:pt x="824" y="596"/>
                  </a:lnTo>
                  <a:lnTo>
                    <a:pt x="769" y="570"/>
                  </a:lnTo>
                  <a:lnTo>
                    <a:pt x="728" y="523"/>
                  </a:lnTo>
                  <a:lnTo>
                    <a:pt x="769" y="570"/>
                  </a:lnTo>
                  <a:lnTo>
                    <a:pt x="824" y="596"/>
                  </a:lnTo>
                  <a:lnTo>
                    <a:pt x="875" y="589"/>
                  </a:lnTo>
                  <a:lnTo>
                    <a:pt x="907" y="579"/>
                  </a:lnTo>
                  <a:lnTo>
                    <a:pt x="963" y="598"/>
                  </a:lnTo>
                  <a:lnTo>
                    <a:pt x="1012" y="589"/>
                  </a:lnTo>
                  <a:lnTo>
                    <a:pt x="1065" y="570"/>
                  </a:lnTo>
                  <a:lnTo>
                    <a:pt x="1116" y="521"/>
                  </a:lnTo>
                  <a:lnTo>
                    <a:pt x="1118" y="521"/>
                  </a:lnTo>
                  <a:lnTo>
                    <a:pt x="1065" y="572"/>
                  </a:lnTo>
                  <a:lnTo>
                    <a:pt x="1012" y="592"/>
                  </a:lnTo>
                  <a:lnTo>
                    <a:pt x="999" y="609"/>
                  </a:lnTo>
                  <a:lnTo>
                    <a:pt x="999" y="673"/>
                  </a:lnTo>
                  <a:lnTo>
                    <a:pt x="1005" y="686"/>
                  </a:lnTo>
                  <a:lnTo>
                    <a:pt x="1112" y="589"/>
                  </a:lnTo>
                  <a:lnTo>
                    <a:pt x="1171" y="483"/>
                  </a:lnTo>
                  <a:lnTo>
                    <a:pt x="1165" y="455"/>
                  </a:lnTo>
                  <a:lnTo>
                    <a:pt x="1063" y="483"/>
                  </a:lnTo>
                  <a:close/>
                  <a:moveTo>
                    <a:pt x="654" y="974"/>
                  </a:moveTo>
                  <a:lnTo>
                    <a:pt x="654" y="1034"/>
                  </a:lnTo>
                  <a:lnTo>
                    <a:pt x="654" y="1034"/>
                  </a:lnTo>
                  <a:lnTo>
                    <a:pt x="654" y="974"/>
                  </a:lnTo>
                  <a:lnTo>
                    <a:pt x="654" y="974"/>
                  </a:lnTo>
                  <a:close/>
                  <a:moveTo>
                    <a:pt x="545" y="577"/>
                  </a:moveTo>
                  <a:lnTo>
                    <a:pt x="560" y="532"/>
                  </a:lnTo>
                  <a:lnTo>
                    <a:pt x="560" y="532"/>
                  </a:lnTo>
                  <a:lnTo>
                    <a:pt x="545" y="577"/>
                  </a:lnTo>
                  <a:lnTo>
                    <a:pt x="573" y="609"/>
                  </a:lnTo>
                  <a:lnTo>
                    <a:pt x="573" y="609"/>
                  </a:lnTo>
                  <a:lnTo>
                    <a:pt x="569" y="630"/>
                  </a:lnTo>
                  <a:lnTo>
                    <a:pt x="569" y="630"/>
                  </a:lnTo>
                  <a:lnTo>
                    <a:pt x="571" y="609"/>
                  </a:lnTo>
                  <a:lnTo>
                    <a:pt x="545" y="577"/>
                  </a:lnTo>
                  <a:close/>
                  <a:moveTo>
                    <a:pt x="671" y="438"/>
                  </a:moveTo>
                  <a:lnTo>
                    <a:pt x="688" y="391"/>
                  </a:lnTo>
                  <a:lnTo>
                    <a:pt x="688" y="391"/>
                  </a:lnTo>
                  <a:lnTo>
                    <a:pt x="671" y="436"/>
                  </a:lnTo>
                  <a:lnTo>
                    <a:pt x="686" y="470"/>
                  </a:lnTo>
                  <a:lnTo>
                    <a:pt x="684" y="472"/>
                  </a:lnTo>
                  <a:lnTo>
                    <a:pt x="671" y="438"/>
                  </a:lnTo>
                  <a:close/>
                  <a:moveTo>
                    <a:pt x="615" y="519"/>
                  </a:moveTo>
                  <a:lnTo>
                    <a:pt x="615" y="519"/>
                  </a:lnTo>
                  <a:lnTo>
                    <a:pt x="622" y="506"/>
                  </a:lnTo>
                  <a:lnTo>
                    <a:pt x="622" y="506"/>
                  </a:lnTo>
                  <a:lnTo>
                    <a:pt x="615" y="519"/>
                  </a:lnTo>
                  <a:close/>
                  <a:moveTo>
                    <a:pt x="709" y="322"/>
                  </a:moveTo>
                  <a:lnTo>
                    <a:pt x="707" y="386"/>
                  </a:lnTo>
                  <a:lnTo>
                    <a:pt x="707" y="386"/>
                  </a:lnTo>
                  <a:lnTo>
                    <a:pt x="707" y="322"/>
                  </a:lnTo>
                  <a:lnTo>
                    <a:pt x="571" y="254"/>
                  </a:lnTo>
                  <a:lnTo>
                    <a:pt x="571" y="254"/>
                  </a:lnTo>
                  <a:lnTo>
                    <a:pt x="709" y="322"/>
                  </a:lnTo>
                  <a:close/>
                  <a:moveTo>
                    <a:pt x="345" y="446"/>
                  </a:moveTo>
                  <a:lnTo>
                    <a:pt x="345" y="446"/>
                  </a:lnTo>
                  <a:lnTo>
                    <a:pt x="345" y="446"/>
                  </a:lnTo>
                  <a:lnTo>
                    <a:pt x="345" y="446"/>
                  </a:lnTo>
                  <a:close/>
                  <a:moveTo>
                    <a:pt x="230" y="431"/>
                  </a:moveTo>
                  <a:lnTo>
                    <a:pt x="300" y="401"/>
                  </a:lnTo>
                  <a:lnTo>
                    <a:pt x="300" y="401"/>
                  </a:lnTo>
                  <a:lnTo>
                    <a:pt x="232" y="431"/>
                  </a:lnTo>
                  <a:lnTo>
                    <a:pt x="209" y="480"/>
                  </a:lnTo>
                  <a:lnTo>
                    <a:pt x="209" y="480"/>
                  </a:lnTo>
                  <a:lnTo>
                    <a:pt x="230" y="431"/>
                  </a:lnTo>
                  <a:close/>
                  <a:moveTo>
                    <a:pt x="104" y="386"/>
                  </a:moveTo>
                  <a:lnTo>
                    <a:pt x="117" y="399"/>
                  </a:lnTo>
                  <a:lnTo>
                    <a:pt x="117" y="399"/>
                  </a:lnTo>
                  <a:lnTo>
                    <a:pt x="104" y="386"/>
                  </a:lnTo>
                  <a:lnTo>
                    <a:pt x="104" y="386"/>
                  </a:lnTo>
                  <a:close/>
                  <a:moveTo>
                    <a:pt x="96" y="250"/>
                  </a:moveTo>
                  <a:lnTo>
                    <a:pt x="96" y="252"/>
                  </a:lnTo>
                  <a:lnTo>
                    <a:pt x="77" y="258"/>
                  </a:lnTo>
                  <a:lnTo>
                    <a:pt x="77" y="258"/>
                  </a:lnTo>
                  <a:lnTo>
                    <a:pt x="96" y="250"/>
                  </a:lnTo>
                  <a:close/>
                  <a:moveTo>
                    <a:pt x="87" y="495"/>
                  </a:moveTo>
                  <a:lnTo>
                    <a:pt x="106" y="489"/>
                  </a:lnTo>
                  <a:lnTo>
                    <a:pt x="106" y="489"/>
                  </a:lnTo>
                  <a:lnTo>
                    <a:pt x="87" y="495"/>
                  </a:lnTo>
                  <a:close/>
                  <a:moveTo>
                    <a:pt x="166" y="515"/>
                  </a:moveTo>
                  <a:lnTo>
                    <a:pt x="162" y="485"/>
                  </a:lnTo>
                  <a:lnTo>
                    <a:pt x="160" y="480"/>
                  </a:lnTo>
                  <a:lnTo>
                    <a:pt x="162" y="485"/>
                  </a:lnTo>
                  <a:lnTo>
                    <a:pt x="162" y="485"/>
                  </a:lnTo>
                  <a:lnTo>
                    <a:pt x="168" y="515"/>
                  </a:lnTo>
                  <a:lnTo>
                    <a:pt x="166" y="515"/>
                  </a:lnTo>
                  <a:close/>
                  <a:moveTo>
                    <a:pt x="524" y="421"/>
                  </a:moveTo>
                  <a:lnTo>
                    <a:pt x="524" y="421"/>
                  </a:lnTo>
                  <a:lnTo>
                    <a:pt x="524" y="412"/>
                  </a:lnTo>
                  <a:lnTo>
                    <a:pt x="552" y="427"/>
                  </a:lnTo>
                  <a:lnTo>
                    <a:pt x="545" y="440"/>
                  </a:lnTo>
                  <a:lnTo>
                    <a:pt x="537" y="442"/>
                  </a:lnTo>
                  <a:lnTo>
                    <a:pt x="537" y="442"/>
                  </a:lnTo>
                  <a:lnTo>
                    <a:pt x="524" y="421"/>
                  </a:lnTo>
                  <a:close/>
                  <a:moveTo>
                    <a:pt x="558" y="487"/>
                  </a:moveTo>
                  <a:lnTo>
                    <a:pt x="558" y="487"/>
                  </a:lnTo>
                  <a:lnTo>
                    <a:pt x="537" y="495"/>
                  </a:lnTo>
                  <a:lnTo>
                    <a:pt x="537" y="495"/>
                  </a:lnTo>
                  <a:lnTo>
                    <a:pt x="558" y="487"/>
                  </a:lnTo>
                  <a:close/>
                  <a:moveTo>
                    <a:pt x="524" y="621"/>
                  </a:moveTo>
                  <a:lnTo>
                    <a:pt x="524" y="621"/>
                  </a:lnTo>
                  <a:lnTo>
                    <a:pt x="524" y="636"/>
                  </a:lnTo>
                  <a:lnTo>
                    <a:pt x="524" y="636"/>
                  </a:lnTo>
                  <a:lnTo>
                    <a:pt x="524" y="621"/>
                  </a:lnTo>
                  <a:close/>
                  <a:moveTo>
                    <a:pt x="505" y="741"/>
                  </a:moveTo>
                  <a:lnTo>
                    <a:pt x="517" y="737"/>
                  </a:lnTo>
                  <a:lnTo>
                    <a:pt x="517" y="737"/>
                  </a:lnTo>
                  <a:lnTo>
                    <a:pt x="505" y="741"/>
                  </a:lnTo>
                  <a:close/>
                  <a:moveTo>
                    <a:pt x="598" y="1164"/>
                  </a:moveTo>
                  <a:lnTo>
                    <a:pt x="588" y="1149"/>
                  </a:lnTo>
                  <a:lnTo>
                    <a:pt x="588" y="1149"/>
                  </a:lnTo>
                  <a:lnTo>
                    <a:pt x="598" y="1164"/>
                  </a:lnTo>
                  <a:lnTo>
                    <a:pt x="598" y="1164"/>
                  </a:lnTo>
                  <a:close/>
                  <a:moveTo>
                    <a:pt x="635" y="1083"/>
                  </a:moveTo>
                  <a:lnTo>
                    <a:pt x="635" y="1083"/>
                  </a:lnTo>
                  <a:lnTo>
                    <a:pt x="635" y="1036"/>
                  </a:lnTo>
                  <a:lnTo>
                    <a:pt x="643" y="1036"/>
                  </a:lnTo>
                  <a:lnTo>
                    <a:pt x="637" y="1036"/>
                  </a:lnTo>
                  <a:lnTo>
                    <a:pt x="637" y="1083"/>
                  </a:lnTo>
                  <a:lnTo>
                    <a:pt x="652" y="1102"/>
                  </a:lnTo>
                  <a:lnTo>
                    <a:pt x="652" y="1119"/>
                  </a:lnTo>
                  <a:lnTo>
                    <a:pt x="650" y="1119"/>
                  </a:lnTo>
                  <a:lnTo>
                    <a:pt x="650" y="1100"/>
                  </a:lnTo>
                  <a:lnTo>
                    <a:pt x="635" y="1083"/>
                  </a:lnTo>
                  <a:close/>
                  <a:moveTo>
                    <a:pt x="841" y="1102"/>
                  </a:moveTo>
                  <a:lnTo>
                    <a:pt x="841" y="1102"/>
                  </a:lnTo>
                  <a:lnTo>
                    <a:pt x="841" y="1102"/>
                  </a:lnTo>
                  <a:lnTo>
                    <a:pt x="824" y="1119"/>
                  </a:lnTo>
                  <a:lnTo>
                    <a:pt x="822" y="1117"/>
                  </a:lnTo>
                  <a:lnTo>
                    <a:pt x="841" y="1102"/>
                  </a:lnTo>
                  <a:close/>
                  <a:moveTo>
                    <a:pt x="826" y="1121"/>
                  </a:moveTo>
                  <a:lnTo>
                    <a:pt x="833" y="1130"/>
                  </a:lnTo>
                  <a:lnTo>
                    <a:pt x="833" y="1130"/>
                  </a:lnTo>
                  <a:lnTo>
                    <a:pt x="826" y="1121"/>
                  </a:lnTo>
                  <a:close/>
                  <a:moveTo>
                    <a:pt x="856" y="1000"/>
                  </a:moveTo>
                  <a:lnTo>
                    <a:pt x="835" y="1047"/>
                  </a:lnTo>
                  <a:lnTo>
                    <a:pt x="835" y="1047"/>
                  </a:lnTo>
                  <a:lnTo>
                    <a:pt x="856" y="1000"/>
                  </a:lnTo>
                  <a:lnTo>
                    <a:pt x="858" y="955"/>
                  </a:lnTo>
                  <a:lnTo>
                    <a:pt x="858" y="955"/>
                  </a:lnTo>
                  <a:lnTo>
                    <a:pt x="856" y="1000"/>
                  </a:lnTo>
                  <a:close/>
                  <a:moveTo>
                    <a:pt x="899" y="950"/>
                  </a:moveTo>
                  <a:lnTo>
                    <a:pt x="909" y="914"/>
                  </a:lnTo>
                  <a:lnTo>
                    <a:pt x="909" y="914"/>
                  </a:lnTo>
                  <a:lnTo>
                    <a:pt x="899" y="950"/>
                  </a:lnTo>
                  <a:lnTo>
                    <a:pt x="882" y="931"/>
                  </a:lnTo>
                  <a:lnTo>
                    <a:pt x="882" y="923"/>
                  </a:lnTo>
                  <a:lnTo>
                    <a:pt x="882" y="929"/>
                  </a:lnTo>
                  <a:lnTo>
                    <a:pt x="899" y="950"/>
                  </a:lnTo>
                  <a:close/>
                  <a:moveTo>
                    <a:pt x="884" y="906"/>
                  </a:moveTo>
                  <a:lnTo>
                    <a:pt x="884" y="906"/>
                  </a:lnTo>
                  <a:lnTo>
                    <a:pt x="863" y="899"/>
                  </a:lnTo>
                  <a:lnTo>
                    <a:pt x="856" y="901"/>
                  </a:lnTo>
                  <a:lnTo>
                    <a:pt x="863" y="899"/>
                  </a:lnTo>
                  <a:lnTo>
                    <a:pt x="863" y="899"/>
                  </a:lnTo>
                  <a:lnTo>
                    <a:pt x="884" y="906"/>
                  </a:lnTo>
                  <a:close/>
                  <a:moveTo>
                    <a:pt x="803" y="882"/>
                  </a:moveTo>
                  <a:lnTo>
                    <a:pt x="803" y="865"/>
                  </a:lnTo>
                  <a:lnTo>
                    <a:pt x="805" y="865"/>
                  </a:lnTo>
                  <a:lnTo>
                    <a:pt x="805" y="882"/>
                  </a:lnTo>
                  <a:lnTo>
                    <a:pt x="707" y="844"/>
                  </a:lnTo>
                  <a:lnTo>
                    <a:pt x="711" y="878"/>
                  </a:lnTo>
                  <a:lnTo>
                    <a:pt x="673" y="878"/>
                  </a:lnTo>
                  <a:lnTo>
                    <a:pt x="673" y="942"/>
                  </a:lnTo>
                  <a:lnTo>
                    <a:pt x="692" y="959"/>
                  </a:lnTo>
                  <a:lnTo>
                    <a:pt x="692" y="959"/>
                  </a:lnTo>
                  <a:lnTo>
                    <a:pt x="671" y="942"/>
                  </a:lnTo>
                  <a:lnTo>
                    <a:pt x="671" y="878"/>
                  </a:lnTo>
                  <a:lnTo>
                    <a:pt x="709" y="878"/>
                  </a:lnTo>
                  <a:lnTo>
                    <a:pt x="707" y="841"/>
                  </a:lnTo>
                  <a:lnTo>
                    <a:pt x="671" y="846"/>
                  </a:lnTo>
                  <a:lnTo>
                    <a:pt x="669" y="784"/>
                  </a:lnTo>
                  <a:lnTo>
                    <a:pt x="652" y="773"/>
                  </a:lnTo>
                  <a:lnTo>
                    <a:pt x="630" y="775"/>
                  </a:lnTo>
                  <a:lnTo>
                    <a:pt x="624" y="792"/>
                  </a:lnTo>
                  <a:lnTo>
                    <a:pt x="601" y="794"/>
                  </a:lnTo>
                  <a:lnTo>
                    <a:pt x="601" y="794"/>
                  </a:lnTo>
                  <a:lnTo>
                    <a:pt x="624" y="792"/>
                  </a:lnTo>
                  <a:lnTo>
                    <a:pt x="630" y="775"/>
                  </a:lnTo>
                  <a:lnTo>
                    <a:pt x="652" y="773"/>
                  </a:lnTo>
                  <a:lnTo>
                    <a:pt x="669" y="784"/>
                  </a:lnTo>
                  <a:lnTo>
                    <a:pt x="671" y="846"/>
                  </a:lnTo>
                  <a:lnTo>
                    <a:pt x="707" y="841"/>
                  </a:lnTo>
                  <a:lnTo>
                    <a:pt x="803" y="882"/>
                  </a:lnTo>
                  <a:close/>
                  <a:moveTo>
                    <a:pt x="713" y="515"/>
                  </a:moveTo>
                  <a:lnTo>
                    <a:pt x="726" y="519"/>
                  </a:lnTo>
                  <a:lnTo>
                    <a:pt x="726" y="519"/>
                  </a:lnTo>
                  <a:lnTo>
                    <a:pt x="713" y="515"/>
                  </a:lnTo>
                  <a:close/>
                  <a:moveTo>
                    <a:pt x="892" y="463"/>
                  </a:moveTo>
                  <a:lnTo>
                    <a:pt x="914" y="438"/>
                  </a:lnTo>
                  <a:lnTo>
                    <a:pt x="914" y="438"/>
                  </a:lnTo>
                  <a:lnTo>
                    <a:pt x="892" y="463"/>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70" name="Oval 1159">
              <a:extLst>
                <a:ext uri="{FF2B5EF4-FFF2-40B4-BE49-F238E27FC236}">
                  <a16:creationId xmlns:a16="http://schemas.microsoft.com/office/drawing/2014/main" id="{71B18A92-C1C7-4EEF-8785-BC92CD4702D3}"/>
                </a:ext>
              </a:extLst>
            </p:cNvPr>
            <p:cNvSpPr>
              <a:spLocks noChangeArrowheads="1"/>
            </p:cNvSpPr>
            <p:nvPr/>
          </p:nvSpPr>
          <p:spPr bwMode="auto">
            <a:xfrm>
              <a:off x="2893525" y="7945624"/>
              <a:ext cx="15376" cy="17207"/>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71" name="Freeform 1160">
              <a:extLst>
                <a:ext uri="{FF2B5EF4-FFF2-40B4-BE49-F238E27FC236}">
                  <a16:creationId xmlns:a16="http://schemas.microsoft.com/office/drawing/2014/main" id="{CF4C422E-2988-4E54-A5EE-317C3FFE2649}"/>
                </a:ext>
              </a:extLst>
            </p:cNvPr>
            <p:cNvSpPr>
              <a:spLocks/>
            </p:cNvSpPr>
            <p:nvPr/>
          </p:nvSpPr>
          <p:spPr bwMode="auto">
            <a:xfrm>
              <a:off x="3405809" y="8174367"/>
              <a:ext cx="97925" cy="239876"/>
            </a:xfrm>
            <a:custGeom>
              <a:avLst/>
              <a:gdLst>
                <a:gd name="T0" fmla="*/ 81 w 121"/>
                <a:gd name="T1" fmla="*/ 26 h 237"/>
                <a:gd name="T2" fmla="*/ 83 w 121"/>
                <a:gd name="T3" fmla="*/ 43 h 237"/>
                <a:gd name="T4" fmla="*/ 55 w 121"/>
                <a:gd name="T5" fmla="*/ 62 h 237"/>
                <a:gd name="T6" fmla="*/ 23 w 121"/>
                <a:gd name="T7" fmla="*/ 70 h 237"/>
                <a:gd name="T8" fmla="*/ 13 w 121"/>
                <a:gd name="T9" fmla="*/ 92 h 237"/>
                <a:gd name="T10" fmla="*/ 23 w 121"/>
                <a:gd name="T11" fmla="*/ 132 h 237"/>
                <a:gd name="T12" fmla="*/ 0 w 121"/>
                <a:gd name="T13" fmla="*/ 169 h 237"/>
                <a:gd name="T14" fmla="*/ 10 w 121"/>
                <a:gd name="T15" fmla="*/ 218 h 237"/>
                <a:gd name="T16" fmla="*/ 34 w 121"/>
                <a:gd name="T17" fmla="*/ 237 h 237"/>
                <a:gd name="T18" fmla="*/ 72 w 121"/>
                <a:gd name="T19" fmla="*/ 218 h 237"/>
                <a:gd name="T20" fmla="*/ 113 w 121"/>
                <a:gd name="T21" fmla="*/ 55 h 237"/>
                <a:gd name="T22" fmla="*/ 121 w 121"/>
                <a:gd name="T23" fmla="*/ 60 h 237"/>
                <a:gd name="T24" fmla="*/ 102 w 121"/>
                <a:gd name="T25" fmla="*/ 0 h 237"/>
                <a:gd name="T26" fmla="*/ 81 w 121"/>
                <a:gd name="T27" fmla="*/ 26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 h="237">
                  <a:moveTo>
                    <a:pt x="81" y="26"/>
                  </a:moveTo>
                  <a:lnTo>
                    <a:pt x="83" y="43"/>
                  </a:lnTo>
                  <a:lnTo>
                    <a:pt x="55" y="62"/>
                  </a:lnTo>
                  <a:lnTo>
                    <a:pt x="23" y="70"/>
                  </a:lnTo>
                  <a:lnTo>
                    <a:pt x="13" y="92"/>
                  </a:lnTo>
                  <a:lnTo>
                    <a:pt x="23" y="132"/>
                  </a:lnTo>
                  <a:lnTo>
                    <a:pt x="0" y="169"/>
                  </a:lnTo>
                  <a:lnTo>
                    <a:pt x="10" y="218"/>
                  </a:lnTo>
                  <a:lnTo>
                    <a:pt x="34" y="237"/>
                  </a:lnTo>
                  <a:lnTo>
                    <a:pt x="72" y="218"/>
                  </a:lnTo>
                  <a:lnTo>
                    <a:pt x="113" y="55"/>
                  </a:lnTo>
                  <a:lnTo>
                    <a:pt x="121" y="60"/>
                  </a:lnTo>
                  <a:lnTo>
                    <a:pt x="102" y="0"/>
                  </a:lnTo>
                  <a:lnTo>
                    <a:pt x="81" y="26"/>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72" name="Freeform 1161">
              <a:extLst>
                <a:ext uri="{FF2B5EF4-FFF2-40B4-BE49-F238E27FC236}">
                  <a16:creationId xmlns:a16="http://schemas.microsoft.com/office/drawing/2014/main" id="{DB986946-0919-4CC8-AD29-E3E633DB83FE}"/>
                </a:ext>
              </a:extLst>
            </p:cNvPr>
            <p:cNvSpPr>
              <a:spLocks/>
            </p:cNvSpPr>
            <p:nvPr/>
          </p:nvSpPr>
          <p:spPr bwMode="auto">
            <a:xfrm>
              <a:off x="3512636" y="7506358"/>
              <a:ext cx="8903" cy="28340"/>
            </a:xfrm>
            <a:custGeom>
              <a:avLst/>
              <a:gdLst>
                <a:gd name="T0" fmla="*/ 11 w 11"/>
                <a:gd name="T1" fmla="*/ 26 h 28"/>
                <a:gd name="T2" fmla="*/ 6 w 11"/>
                <a:gd name="T3" fmla="*/ 0 h 28"/>
                <a:gd name="T4" fmla="*/ 0 w 11"/>
                <a:gd name="T5" fmla="*/ 23 h 28"/>
                <a:gd name="T6" fmla="*/ 6 w 11"/>
                <a:gd name="T7" fmla="*/ 28 h 28"/>
                <a:gd name="T8" fmla="*/ 11 w 11"/>
                <a:gd name="T9" fmla="*/ 26 h 28"/>
              </a:gdLst>
              <a:ahLst/>
              <a:cxnLst>
                <a:cxn ang="0">
                  <a:pos x="T0" y="T1"/>
                </a:cxn>
                <a:cxn ang="0">
                  <a:pos x="T2" y="T3"/>
                </a:cxn>
                <a:cxn ang="0">
                  <a:pos x="T4" y="T5"/>
                </a:cxn>
                <a:cxn ang="0">
                  <a:pos x="T6" y="T7"/>
                </a:cxn>
                <a:cxn ang="0">
                  <a:pos x="T8" y="T9"/>
                </a:cxn>
              </a:cxnLst>
              <a:rect l="0" t="0" r="r" b="b"/>
              <a:pathLst>
                <a:path w="11" h="28">
                  <a:moveTo>
                    <a:pt x="11" y="26"/>
                  </a:moveTo>
                  <a:lnTo>
                    <a:pt x="6" y="0"/>
                  </a:lnTo>
                  <a:lnTo>
                    <a:pt x="0" y="23"/>
                  </a:lnTo>
                  <a:lnTo>
                    <a:pt x="6" y="28"/>
                  </a:lnTo>
                  <a:lnTo>
                    <a:pt x="11" y="26"/>
                  </a:ln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73" name="Freeform 1162">
              <a:extLst>
                <a:ext uri="{FF2B5EF4-FFF2-40B4-BE49-F238E27FC236}">
                  <a16:creationId xmlns:a16="http://schemas.microsoft.com/office/drawing/2014/main" id="{2F696309-FBAD-40DA-B1CB-A353D100479B}"/>
                </a:ext>
              </a:extLst>
            </p:cNvPr>
            <p:cNvSpPr>
              <a:spLocks/>
            </p:cNvSpPr>
            <p:nvPr/>
          </p:nvSpPr>
          <p:spPr bwMode="auto">
            <a:xfrm>
              <a:off x="1805831" y="6018518"/>
              <a:ext cx="837622" cy="765175"/>
            </a:xfrm>
            <a:custGeom>
              <a:avLst/>
              <a:gdLst>
                <a:gd name="T0" fmla="*/ 115 w 1035"/>
                <a:gd name="T1" fmla="*/ 180 h 756"/>
                <a:gd name="T2" fmla="*/ 134 w 1035"/>
                <a:gd name="T3" fmla="*/ 148 h 756"/>
                <a:gd name="T4" fmla="*/ 90 w 1035"/>
                <a:gd name="T5" fmla="*/ 131 h 756"/>
                <a:gd name="T6" fmla="*/ 194 w 1035"/>
                <a:gd name="T7" fmla="*/ 73 h 756"/>
                <a:gd name="T8" fmla="*/ 298 w 1035"/>
                <a:gd name="T9" fmla="*/ 49 h 756"/>
                <a:gd name="T10" fmla="*/ 381 w 1035"/>
                <a:gd name="T11" fmla="*/ 79 h 756"/>
                <a:gd name="T12" fmla="*/ 360 w 1035"/>
                <a:gd name="T13" fmla="*/ 45 h 756"/>
                <a:gd name="T14" fmla="*/ 486 w 1035"/>
                <a:gd name="T15" fmla="*/ 64 h 756"/>
                <a:gd name="T16" fmla="*/ 550 w 1035"/>
                <a:gd name="T17" fmla="*/ 45 h 756"/>
                <a:gd name="T18" fmla="*/ 454 w 1035"/>
                <a:gd name="T19" fmla="*/ 17 h 756"/>
                <a:gd name="T20" fmla="*/ 567 w 1035"/>
                <a:gd name="T21" fmla="*/ 32 h 756"/>
                <a:gd name="T22" fmla="*/ 565 w 1035"/>
                <a:gd name="T23" fmla="*/ 5 h 756"/>
                <a:gd name="T24" fmla="*/ 780 w 1035"/>
                <a:gd name="T25" fmla="*/ 15 h 756"/>
                <a:gd name="T26" fmla="*/ 797 w 1035"/>
                <a:gd name="T27" fmla="*/ 17 h 756"/>
                <a:gd name="T28" fmla="*/ 869 w 1035"/>
                <a:gd name="T29" fmla="*/ 41 h 756"/>
                <a:gd name="T30" fmla="*/ 660 w 1035"/>
                <a:gd name="T31" fmla="*/ 71 h 756"/>
                <a:gd name="T32" fmla="*/ 771 w 1035"/>
                <a:gd name="T33" fmla="*/ 88 h 756"/>
                <a:gd name="T34" fmla="*/ 895 w 1035"/>
                <a:gd name="T35" fmla="*/ 81 h 756"/>
                <a:gd name="T36" fmla="*/ 984 w 1035"/>
                <a:gd name="T37" fmla="*/ 69 h 756"/>
                <a:gd name="T38" fmla="*/ 876 w 1035"/>
                <a:gd name="T39" fmla="*/ 122 h 756"/>
                <a:gd name="T40" fmla="*/ 946 w 1035"/>
                <a:gd name="T41" fmla="*/ 141 h 756"/>
                <a:gd name="T42" fmla="*/ 882 w 1035"/>
                <a:gd name="T43" fmla="*/ 190 h 756"/>
                <a:gd name="T44" fmla="*/ 890 w 1035"/>
                <a:gd name="T45" fmla="*/ 229 h 756"/>
                <a:gd name="T46" fmla="*/ 873 w 1035"/>
                <a:gd name="T47" fmla="*/ 257 h 756"/>
                <a:gd name="T48" fmla="*/ 903 w 1035"/>
                <a:gd name="T49" fmla="*/ 284 h 756"/>
                <a:gd name="T50" fmla="*/ 865 w 1035"/>
                <a:gd name="T51" fmla="*/ 310 h 756"/>
                <a:gd name="T52" fmla="*/ 884 w 1035"/>
                <a:gd name="T53" fmla="*/ 338 h 756"/>
                <a:gd name="T54" fmla="*/ 895 w 1035"/>
                <a:gd name="T55" fmla="*/ 363 h 756"/>
                <a:gd name="T56" fmla="*/ 784 w 1035"/>
                <a:gd name="T57" fmla="*/ 383 h 756"/>
                <a:gd name="T58" fmla="*/ 807 w 1035"/>
                <a:gd name="T59" fmla="*/ 421 h 756"/>
                <a:gd name="T60" fmla="*/ 867 w 1035"/>
                <a:gd name="T61" fmla="*/ 434 h 756"/>
                <a:gd name="T62" fmla="*/ 858 w 1035"/>
                <a:gd name="T63" fmla="*/ 460 h 756"/>
                <a:gd name="T64" fmla="*/ 771 w 1035"/>
                <a:gd name="T65" fmla="*/ 430 h 756"/>
                <a:gd name="T66" fmla="*/ 790 w 1035"/>
                <a:gd name="T67" fmla="*/ 477 h 756"/>
                <a:gd name="T68" fmla="*/ 792 w 1035"/>
                <a:gd name="T69" fmla="*/ 526 h 756"/>
                <a:gd name="T70" fmla="*/ 697 w 1035"/>
                <a:gd name="T71" fmla="*/ 541 h 756"/>
                <a:gd name="T72" fmla="*/ 628 w 1035"/>
                <a:gd name="T73" fmla="*/ 603 h 756"/>
                <a:gd name="T74" fmla="*/ 599 w 1035"/>
                <a:gd name="T75" fmla="*/ 590 h 756"/>
                <a:gd name="T76" fmla="*/ 541 w 1035"/>
                <a:gd name="T77" fmla="*/ 630 h 756"/>
                <a:gd name="T78" fmla="*/ 537 w 1035"/>
                <a:gd name="T79" fmla="*/ 662 h 756"/>
                <a:gd name="T80" fmla="*/ 535 w 1035"/>
                <a:gd name="T81" fmla="*/ 686 h 756"/>
                <a:gd name="T82" fmla="*/ 499 w 1035"/>
                <a:gd name="T83" fmla="*/ 746 h 756"/>
                <a:gd name="T84" fmla="*/ 424 w 1035"/>
                <a:gd name="T85" fmla="*/ 739 h 756"/>
                <a:gd name="T86" fmla="*/ 403 w 1035"/>
                <a:gd name="T87" fmla="*/ 722 h 756"/>
                <a:gd name="T88" fmla="*/ 366 w 1035"/>
                <a:gd name="T89" fmla="*/ 652 h 756"/>
                <a:gd name="T90" fmla="*/ 356 w 1035"/>
                <a:gd name="T91" fmla="*/ 618 h 756"/>
                <a:gd name="T92" fmla="*/ 345 w 1035"/>
                <a:gd name="T93" fmla="*/ 543 h 756"/>
                <a:gd name="T94" fmla="*/ 343 w 1035"/>
                <a:gd name="T95" fmla="*/ 534 h 756"/>
                <a:gd name="T96" fmla="*/ 352 w 1035"/>
                <a:gd name="T97" fmla="*/ 485 h 756"/>
                <a:gd name="T98" fmla="*/ 381 w 1035"/>
                <a:gd name="T99" fmla="*/ 464 h 756"/>
                <a:gd name="T100" fmla="*/ 358 w 1035"/>
                <a:gd name="T101" fmla="*/ 440 h 756"/>
                <a:gd name="T102" fmla="*/ 324 w 1035"/>
                <a:gd name="T103" fmla="*/ 440 h 756"/>
                <a:gd name="T104" fmla="*/ 298 w 1035"/>
                <a:gd name="T105" fmla="*/ 423 h 756"/>
                <a:gd name="T106" fmla="*/ 275 w 1035"/>
                <a:gd name="T107" fmla="*/ 344 h 756"/>
                <a:gd name="T108" fmla="*/ 207 w 1035"/>
                <a:gd name="T109" fmla="*/ 287 h 756"/>
                <a:gd name="T110" fmla="*/ 113 w 1035"/>
                <a:gd name="T111" fmla="*/ 295 h 756"/>
                <a:gd name="T112" fmla="*/ 26 w 1035"/>
                <a:gd name="T113" fmla="*/ 257 h 756"/>
                <a:gd name="T114" fmla="*/ 113 w 1035"/>
                <a:gd name="T115" fmla="*/ 240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35" h="756">
                  <a:moveTo>
                    <a:pt x="0" y="214"/>
                  </a:moveTo>
                  <a:lnTo>
                    <a:pt x="6" y="201"/>
                  </a:lnTo>
                  <a:lnTo>
                    <a:pt x="72" y="180"/>
                  </a:lnTo>
                  <a:lnTo>
                    <a:pt x="115" y="180"/>
                  </a:lnTo>
                  <a:lnTo>
                    <a:pt x="141" y="163"/>
                  </a:lnTo>
                  <a:lnTo>
                    <a:pt x="132" y="158"/>
                  </a:lnTo>
                  <a:lnTo>
                    <a:pt x="147" y="152"/>
                  </a:lnTo>
                  <a:lnTo>
                    <a:pt x="134" y="148"/>
                  </a:lnTo>
                  <a:lnTo>
                    <a:pt x="158" y="141"/>
                  </a:lnTo>
                  <a:lnTo>
                    <a:pt x="149" y="135"/>
                  </a:lnTo>
                  <a:lnTo>
                    <a:pt x="119" y="146"/>
                  </a:lnTo>
                  <a:lnTo>
                    <a:pt x="90" y="131"/>
                  </a:lnTo>
                  <a:lnTo>
                    <a:pt x="128" y="122"/>
                  </a:lnTo>
                  <a:lnTo>
                    <a:pt x="149" y="99"/>
                  </a:lnTo>
                  <a:lnTo>
                    <a:pt x="196" y="99"/>
                  </a:lnTo>
                  <a:lnTo>
                    <a:pt x="194" y="73"/>
                  </a:lnTo>
                  <a:lnTo>
                    <a:pt x="228" y="71"/>
                  </a:lnTo>
                  <a:lnTo>
                    <a:pt x="262" y="90"/>
                  </a:lnTo>
                  <a:lnTo>
                    <a:pt x="222" y="66"/>
                  </a:lnTo>
                  <a:lnTo>
                    <a:pt x="298" y="49"/>
                  </a:lnTo>
                  <a:lnTo>
                    <a:pt x="317" y="62"/>
                  </a:lnTo>
                  <a:lnTo>
                    <a:pt x="322" y="84"/>
                  </a:lnTo>
                  <a:lnTo>
                    <a:pt x="330" y="64"/>
                  </a:lnTo>
                  <a:lnTo>
                    <a:pt x="381" y="79"/>
                  </a:lnTo>
                  <a:lnTo>
                    <a:pt x="364" y="66"/>
                  </a:lnTo>
                  <a:lnTo>
                    <a:pt x="388" y="69"/>
                  </a:lnTo>
                  <a:lnTo>
                    <a:pt x="366" y="56"/>
                  </a:lnTo>
                  <a:lnTo>
                    <a:pt x="360" y="45"/>
                  </a:lnTo>
                  <a:lnTo>
                    <a:pt x="373" y="43"/>
                  </a:lnTo>
                  <a:lnTo>
                    <a:pt x="471" y="75"/>
                  </a:lnTo>
                  <a:lnTo>
                    <a:pt x="464" y="64"/>
                  </a:lnTo>
                  <a:lnTo>
                    <a:pt x="486" y="64"/>
                  </a:lnTo>
                  <a:lnTo>
                    <a:pt x="471" y="54"/>
                  </a:lnTo>
                  <a:lnTo>
                    <a:pt x="505" y="56"/>
                  </a:lnTo>
                  <a:lnTo>
                    <a:pt x="452" y="32"/>
                  </a:lnTo>
                  <a:lnTo>
                    <a:pt x="550" y="45"/>
                  </a:lnTo>
                  <a:lnTo>
                    <a:pt x="526" y="32"/>
                  </a:lnTo>
                  <a:lnTo>
                    <a:pt x="471" y="30"/>
                  </a:lnTo>
                  <a:lnTo>
                    <a:pt x="490" y="28"/>
                  </a:lnTo>
                  <a:lnTo>
                    <a:pt x="454" y="17"/>
                  </a:lnTo>
                  <a:lnTo>
                    <a:pt x="496" y="19"/>
                  </a:lnTo>
                  <a:lnTo>
                    <a:pt x="479" y="15"/>
                  </a:lnTo>
                  <a:lnTo>
                    <a:pt x="496" y="11"/>
                  </a:lnTo>
                  <a:lnTo>
                    <a:pt x="567" y="32"/>
                  </a:lnTo>
                  <a:lnTo>
                    <a:pt x="560" y="26"/>
                  </a:lnTo>
                  <a:lnTo>
                    <a:pt x="592" y="17"/>
                  </a:lnTo>
                  <a:lnTo>
                    <a:pt x="565" y="15"/>
                  </a:lnTo>
                  <a:lnTo>
                    <a:pt x="565" y="5"/>
                  </a:lnTo>
                  <a:lnTo>
                    <a:pt x="582" y="0"/>
                  </a:lnTo>
                  <a:lnTo>
                    <a:pt x="771" y="7"/>
                  </a:lnTo>
                  <a:lnTo>
                    <a:pt x="786" y="11"/>
                  </a:lnTo>
                  <a:lnTo>
                    <a:pt x="780" y="15"/>
                  </a:lnTo>
                  <a:lnTo>
                    <a:pt x="652" y="17"/>
                  </a:lnTo>
                  <a:lnTo>
                    <a:pt x="667" y="22"/>
                  </a:lnTo>
                  <a:lnTo>
                    <a:pt x="618" y="28"/>
                  </a:lnTo>
                  <a:lnTo>
                    <a:pt x="797" y="17"/>
                  </a:lnTo>
                  <a:lnTo>
                    <a:pt x="803" y="28"/>
                  </a:lnTo>
                  <a:lnTo>
                    <a:pt x="780" y="34"/>
                  </a:lnTo>
                  <a:lnTo>
                    <a:pt x="820" y="30"/>
                  </a:lnTo>
                  <a:lnTo>
                    <a:pt x="869" y="41"/>
                  </a:lnTo>
                  <a:lnTo>
                    <a:pt x="797" y="62"/>
                  </a:lnTo>
                  <a:lnTo>
                    <a:pt x="682" y="60"/>
                  </a:lnTo>
                  <a:lnTo>
                    <a:pt x="709" y="64"/>
                  </a:lnTo>
                  <a:lnTo>
                    <a:pt x="660" y="71"/>
                  </a:lnTo>
                  <a:lnTo>
                    <a:pt x="660" y="81"/>
                  </a:lnTo>
                  <a:lnTo>
                    <a:pt x="788" y="66"/>
                  </a:lnTo>
                  <a:lnTo>
                    <a:pt x="799" y="73"/>
                  </a:lnTo>
                  <a:lnTo>
                    <a:pt x="771" y="88"/>
                  </a:lnTo>
                  <a:lnTo>
                    <a:pt x="854" y="64"/>
                  </a:lnTo>
                  <a:lnTo>
                    <a:pt x="858" y="86"/>
                  </a:lnTo>
                  <a:lnTo>
                    <a:pt x="818" y="126"/>
                  </a:lnTo>
                  <a:lnTo>
                    <a:pt x="895" y="81"/>
                  </a:lnTo>
                  <a:lnTo>
                    <a:pt x="895" y="88"/>
                  </a:lnTo>
                  <a:lnTo>
                    <a:pt x="933" y="88"/>
                  </a:lnTo>
                  <a:lnTo>
                    <a:pt x="944" y="71"/>
                  </a:lnTo>
                  <a:lnTo>
                    <a:pt x="984" y="69"/>
                  </a:lnTo>
                  <a:lnTo>
                    <a:pt x="1035" y="84"/>
                  </a:lnTo>
                  <a:lnTo>
                    <a:pt x="986" y="103"/>
                  </a:lnTo>
                  <a:lnTo>
                    <a:pt x="988" y="111"/>
                  </a:lnTo>
                  <a:lnTo>
                    <a:pt x="876" y="122"/>
                  </a:lnTo>
                  <a:lnTo>
                    <a:pt x="965" y="124"/>
                  </a:lnTo>
                  <a:lnTo>
                    <a:pt x="893" y="141"/>
                  </a:lnTo>
                  <a:lnTo>
                    <a:pt x="897" y="154"/>
                  </a:lnTo>
                  <a:lnTo>
                    <a:pt x="946" y="141"/>
                  </a:lnTo>
                  <a:lnTo>
                    <a:pt x="910" y="158"/>
                  </a:lnTo>
                  <a:lnTo>
                    <a:pt x="905" y="178"/>
                  </a:lnTo>
                  <a:lnTo>
                    <a:pt x="918" y="173"/>
                  </a:lnTo>
                  <a:lnTo>
                    <a:pt x="882" y="190"/>
                  </a:lnTo>
                  <a:lnTo>
                    <a:pt x="871" y="229"/>
                  </a:lnTo>
                  <a:lnTo>
                    <a:pt x="888" y="222"/>
                  </a:lnTo>
                  <a:lnTo>
                    <a:pt x="916" y="229"/>
                  </a:lnTo>
                  <a:lnTo>
                    <a:pt x="890" y="229"/>
                  </a:lnTo>
                  <a:lnTo>
                    <a:pt x="890" y="242"/>
                  </a:lnTo>
                  <a:lnTo>
                    <a:pt x="931" y="246"/>
                  </a:lnTo>
                  <a:lnTo>
                    <a:pt x="933" y="261"/>
                  </a:lnTo>
                  <a:lnTo>
                    <a:pt x="873" y="257"/>
                  </a:lnTo>
                  <a:lnTo>
                    <a:pt x="888" y="263"/>
                  </a:lnTo>
                  <a:lnTo>
                    <a:pt x="856" y="267"/>
                  </a:lnTo>
                  <a:lnTo>
                    <a:pt x="873" y="282"/>
                  </a:lnTo>
                  <a:lnTo>
                    <a:pt x="903" y="284"/>
                  </a:lnTo>
                  <a:lnTo>
                    <a:pt x="884" y="293"/>
                  </a:lnTo>
                  <a:lnTo>
                    <a:pt x="910" y="301"/>
                  </a:lnTo>
                  <a:lnTo>
                    <a:pt x="907" y="321"/>
                  </a:lnTo>
                  <a:lnTo>
                    <a:pt x="865" y="310"/>
                  </a:lnTo>
                  <a:lnTo>
                    <a:pt x="890" y="321"/>
                  </a:lnTo>
                  <a:lnTo>
                    <a:pt x="876" y="327"/>
                  </a:lnTo>
                  <a:lnTo>
                    <a:pt x="888" y="325"/>
                  </a:lnTo>
                  <a:lnTo>
                    <a:pt x="884" y="338"/>
                  </a:lnTo>
                  <a:lnTo>
                    <a:pt x="916" y="344"/>
                  </a:lnTo>
                  <a:lnTo>
                    <a:pt x="867" y="340"/>
                  </a:lnTo>
                  <a:lnTo>
                    <a:pt x="858" y="348"/>
                  </a:lnTo>
                  <a:lnTo>
                    <a:pt x="895" y="363"/>
                  </a:lnTo>
                  <a:lnTo>
                    <a:pt x="890" y="376"/>
                  </a:lnTo>
                  <a:lnTo>
                    <a:pt x="861" y="385"/>
                  </a:lnTo>
                  <a:lnTo>
                    <a:pt x="829" y="366"/>
                  </a:lnTo>
                  <a:lnTo>
                    <a:pt x="784" y="383"/>
                  </a:lnTo>
                  <a:lnTo>
                    <a:pt x="816" y="391"/>
                  </a:lnTo>
                  <a:lnTo>
                    <a:pt x="786" y="400"/>
                  </a:lnTo>
                  <a:lnTo>
                    <a:pt x="820" y="402"/>
                  </a:lnTo>
                  <a:lnTo>
                    <a:pt x="807" y="421"/>
                  </a:lnTo>
                  <a:lnTo>
                    <a:pt x="820" y="410"/>
                  </a:lnTo>
                  <a:lnTo>
                    <a:pt x="858" y="425"/>
                  </a:lnTo>
                  <a:lnTo>
                    <a:pt x="846" y="438"/>
                  </a:lnTo>
                  <a:lnTo>
                    <a:pt x="867" y="434"/>
                  </a:lnTo>
                  <a:lnTo>
                    <a:pt x="858" y="447"/>
                  </a:lnTo>
                  <a:lnTo>
                    <a:pt x="871" y="440"/>
                  </a:lnTo>
                  <a:lnTo>
                    <a:pt x="873" y="472"/>
                  </a:lnTo>
                  <a:lnTo>
                    <a:pt x="858" y="460"/>
                  </a:lnTo>
                  <a:lnTo>
                    <a:pt x="858" y="472"/>
                  </a:lnTo>
                  <a:lnTo>
                    <a:pt x="841" y="472"/>
                  </a:lnTo>
                  <a:lnTo>
                    <a:pt x="820" y="445"/>
                  </a:lnTo>
                  <a:lnTo>
                    <a:pt x="771" y="430"/>
                  </a:lnTo>
                  <a:lnTo>
                    <a:pt x="807" y="447"/>
                  </a:lnTo>
                  <a:lnTo>
                    <a:pt x="761" y="457"/>
                  </a:lnTo>
                  <a:lnTo>
                    <a:pt x="748" y="472"/>
                  </a:lnTo>
                  <a:lnTo>
                    <a:pt x="790" y="477"/>
                  </a:lnTo>
                  <a:lnTo>
                    <a:pt x="754" y="485"/>
                  </a:lnTo>
                  <a:lnTo>
                    <a:pt x="809" y="474"/>
                  </a:lnTo>
                  <a:lnTo>
                    <a:pt x="861" y="487"/>
                  </a:lnTo>
                  <a:lnTo>
                    <a:pt x="792" y="526"/>
                  </a:lnTo>
                  <a:lnTo>
                    <a:pt x="726" y="541"/>
                  </a:lnTo>
                  <a:lnTo>
                    <a:pt x="703" y="541"/>
                  </a:lnTo>
                  <a:lnTo>
                    <a:pt x="688" y="526"/>
                  </a:lnTo>
                  <a:lnTo>
                    <a:pt x="697" y="541"/>
                  </a:lnTo>
                  <a:lnTo>
                    <a:pt x="675" y="551"/>
                  </a:lnTo>
                  <a:lnTo>
                    <a:pt x="652" y="592"/>
                  </a:lnTo>
                  <a:lnTo>
                    <a:pt x="633" y="590"/>
                  </a:lnTo>
                  <a:lnTo>
                    <a:pt x="628" y="603"/>
                  </a:lnTo>
                  <a:lnTo>
                    <a:pt x="609" y="605"/>
                  </a:lnTo>
                  <a:lnTo>
                    <a:pt x="599" y="601"/>
                  </a:lnTo>
                  <a:lnTo>
                    <a:pt x="611" y="592"/>
                  </a:lnTo>
                  <a:lnTo>
                    <a:pt x="599" y="590"/>
                  </a:lnTo>
                  <a:lnTo>
                    <a:pt x="590" y="611"/>
                  </a:lnTo>
                  <a:lnTo>
                    <a:pt x="560" y="613"/>
                  </a:lnTo>
                  <a:lnTo>
                    <a:pt x="560" y="630"/>
                  </a:lnTo>
                  <a:lnTo>
                    <a:pt x="541" y="630"/>
                  </a:lnTo>
                  <a:lnTo>
                    <a:pt x="558" y="643"/>
                  </a:lnTo>
                  <a:lnTo>
                    <a:pt x="535" y="648"/>
                  </a:lnTo>
                  <a:lnTo>
                    <a:pt x="554" y="662"/>
                  </a:lnTo>
                  <a:lnTo>
                    <a:pt x="537" y="662"/>
                  </a:lnTo>
                  <a:lnTo>
                    <a:pt x="550" y="665"/>
                  </a:lnTo>
                  <a:lnTo>
                    <a:pt x="537" y="682"/>
                  </a:lnTo>
                  <a:lnTo>
                    <a:pt x="526" y="680"/>
                  </a:lnTo>
                  <a:lnTo>
                    <a:pt x="535" y="686"/>
                  </a:lnTo>
                  <a:lnTo>
                    <a:pt x="513" y="692"/>
                  </a:lnTo>
                  <a:lnTo>
                    <a:pt x="526" y="714"/>
                  </a:lnTo>
                  <a:lnTo>
                    <a:pt x="513" y="746"/>
                  </a:lnTo>
                  <a:lnTo>
                    <a:pt x="499" y="746"/>
                  </a:lnTo>
                  <a:lnTo>
                    <a:pt x="511" y="756"/>
                  </a:lnTo>
                  <a:lnTo>
                    <a:pt x="475" y="756"/>
                  </a:lnTo>
                  <a:lnTo>
                    <a:pt x="471" y="737"/>
                  </a:lnTo>
                  <a:lnTo>
                    <a:pt x="424" y="739"/>
                  </a:lnTo>
                  <a:lnTo>
                    <a:pt x="435" y="733"/>
                  </a:lnTo>
                  <a:lnTo>
                    <a:pt x="409" y="724"/>
                  </a:lnTo>
                  <a:lnTo>
                    <a:pt x="422" y="722"/>
                  </a:lnTo>
                  <a:lnTo>
                    <a:pt x="403" y="722"/>
                  </a:lnTo>
                  <a:lnTo>
                    <a:pt x="409" y="705"/>
                  </a:lnTo>
                  <a:lnTo>
                    <a:pt x="398" y="709"/>
                  </a:lnTo>
                  <a:lnTo>
                    <a:pt x="366" y="665"/>
                  </a:lnTo>
                  <a:lnTo>
                    <a:pt x="366" y="652"/>
                  </a:lnTo>
                  <a:lnTo>
                    <a:pt x="390" y="637"/>
                  </a:lnTo>
                  <a:lnTo>
                    <a:pt x="381" y="635"/>
                  </a:lnTo>
                  <a:lnTo>
                    <a:pt x="356" y="650"/>
                  </a:lnTo>
                  <a:lnTo>
                    <a:pt x="356" y="618"/>
                  </a:lnTo>
                  <a:lnTo>
                    <a:pt x="334" y="601"/>
                  </a:lnTo>
                  <a:lnTo>
                    <a:pt x="341" y="575"/>
                  </a:lnTo>
                  <a:lnTo>
                    <a:pt x="326" y="564"/>
                  </a:lnTo>
                  <a:lnTo>
                    <a:pt x="345" y="543"/>
                  </a:lnTo>
                  <a:lnTo>
                    <a:pt x="334" y="541"/>
                  </a:lnTo>
                  <a:lnTo>
                    <a:pt x="375" y="541"/>
                  </a:lnTo>
                  <a:lnTo>
                    <a:pt x="371" y="532"/>
                  </a:lnTo>
                  <a:lnTo>
                    <a:pt x="343" y="534"/>
                  </a:lnTo>
                  <a:lnTo>
                    <a:pt x="386" y="513"/>
                  </a:lnTo>
                  <a:lnTo>
                    <a:pt x="375" y="507"/>
                  </a:lnTo>
                  <a:lnTo>
                    <a:pt x="386" y="485"/>
                  </a:lnTo>
                  <a:lnTo>
                    <a:pt x="352" y="485"/>
                  </a:lnTo>
                  <a:lnTo>
                    <a:pt x="313" y="466"/>
                  </a:lnTo>
                  <a:lnTo>
                    <a:pt x="381" y="477"/>
                  </a:lnTo>
                  <a:lnTo>
                    <a:pt x="369" y="468"/>
                  </a:lnTo>
                  <a:lnTo>
                    <a:pt x="381" y="464"/>
                  </a:lnTo>
                  <a:lnTo>
                    <a:pt x="354" y="451"/>
                  </a:lnTo>
                  <a:lnTo>
                    <a:pt x="364" y="445"/>
                  </a:lnTo>
                  <a:lnTo>
                    <a:pt x="349" y="449"/>
                  </a:lnTo>
                  <a:lnTo>
                    <a:pt x="358" y="440"/>
                  </a:lnTo>
                  <a:lnTo>
                    <a:pt x="341" y="442"/>
                  </a:lnTo>
                  <a:lnTo>
                    <a:pt x="360" y="434"/>
                  </a:lnTo>
                  <a:lnTo>
                    <a:pt x="330" y="423"/>
                  </a:lnTo>
                  <a:lnTo>
                    <a:pt x="324" y="440"/>
                  </a:lnTo>
                  <a:lnTo>
                    <a:pt x="298" y="442"/>
                  </a:lnTo>
                  <a:lnTo>
                    <a:pt x="294" y="434"/>
                  </a:lnTo>
                  <a:lnTo>
                    <a:pt x="311" y="423"/>
                  </a:lnTo>
                  <a:lnTo>
                    <a:pt x="298" y="423"/>
                  </a:lnTo>
                  <a:lnTo>
                    <a:pt x="313" y="395"/>
                  </a:lnTo>
                  <a:lnTo>
                    <a:pt x="296" y="391"/>
                  </a:lnTo>
                  <a:lnTo>
                    <a:pt x="305" y="378"/>
                  </a:lnTo>
                  <a:lnTo>
                    <a:pt x="275" y="344"/>
                  </a:lnTo>
                  <a:lnTo>
                    <a:pt x="285" y="342"/>
                  </a:lnTo>
                  <a:lnTo>
                    <a:pt x="247" y="312"/>
                  </a:lnTo>
                  <a:lnTo>
                    <a:pt x="247" y="301"/>
                  </a:lnTo>
                  <a:lnTo>
                    <a:pt x="207" y="287"/>
                  </a:lnTo>
                  <a:lnTo>
                    <a:pt x="166" y="278"/>
                  </a:lnTo>
                  <a:lnTo>
                    <a:pt x="132" y="293"/>
                  </a:lnTo>
                  <a:lnTo>
                    <a:pt x="102" y="282"/>
                  </a:lnTo>
                  <a:lnTo>
                    <a:pt x="113" y="295"/>
                  </a:lnTo>
                  <a:lnTo>
                    <a:pt x="83" y="289"/>
                  </a:lnTo>
                  <a:lnTo>
                    <a:pt x="58" y="278"/>
                  </a:lnTo>
                  <a:lnTo>
                    <a:pt x="83" y="267"/>
                  </a:lnTo>
                  <a:lnTo>
                    <a:pt x="26" y="257"/>
                  </a:lnTo>
                  <a:lnTo>
                    <a:pt x="47" y="248"/>
                  </a:lnTo>
                  <a:lnTo>
                    <a:pt x="115" y="250"/>
                  </a:lnTo>
                  <a:lnTo>
                    <a:pt x="124" y="246"/>
                  </a:lnTo>
                  <a:lnTo>
                    <a:pt x="113" y="240"/>
                  </a:lnTo>
                  <a:lnTo>
                    <a:pt x="124" y="235"/>
                  </a:lnTo>
                  <a:lnTo>
                    <a:pt x="62" y="240"/>
                  </a:lnTo>
                  <a:lnTo>
                    <a:pt x="0" y="214"/>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74" name="Freeform 1163">
              <a:extLst>
                <a:ext uri="{FF2B5EF4-FFF2-40B4-BE49-F238E27FC236}">
                  <a16:creationId xmlns:a16="http://schemas.microsoft.com/office/drawing/2014/main" id="{A2D175B0-919A-44A9-B5AB-11B5B56E2B46}"/>
                </a:ext>
              </a:extLst>
            </p:cNvPr>
            <p:cNvSpPr>
              <a:spLocks/>
            </p:cNvSpPr>
            <p:nvPr/>
          </p:nvSpPr>
          <p:spPr bwMode="auto">
            <a:xfrm>
              <a:off x="1805831" y="6018518"/>
              <a:ext cx="837622" cy="765175"/>
            </a:xfrm>
            <a:custGeom>
              <a:avLst/>
              <a:gdLst>
                <a:gd name="T0" fmla="*/ 115 w 1035"/>
                <a:gd name="T1" fmla="*/ 180 h 756"/>
                <a:gd name="T2" fmla="*/ 134 w 1035"/>
                <a:gd name="T3" fmla="*/ 148 h 756"/>
                <a:gd name="T4" fmla="*/ 90 w 1035"/>
                <a:gd name="T5" fmla="*/ 131 h 756"/>
                <a:gd name="T6" fmla="*/ 194 w 1035"/>
                <a:gd name="T7" fmla="*/ 73 h 756"/>
                <a:gd name="T8" fmla="*/ 298 w 1035"/>
                <a:gd name="T9" fmla="*/ 49 h 756"/>
                <a:gd name="T10" fmla="*/ 381 w 1035"/>
                <a:gd name="T11" fmla="*/ 79 h 756"/>
                <a:gd name="T12" fmla="*/ 360 w 1035"/>
                <a:gd name="T13" fmla="*/ 45 h 756"/>
                <a:gd name="T14" fmla="*/ 486 w 1035"/>
                <a:gd name="T15" fmla="*/ 64 h 756"/>
                <a:gd name="T16" fmla="*/ 550 w 1035"/>
                <a:gd name="T17" fmla="*/ 45 h 756"/>
                <a:gd name="T18" fmla="*/ 454 w 1035"/>
                <a:gd name="T19" fmla="*/ 17 h 756"/>
                <a:gd name="T20" fmla="*/ 567 w 1035"/>
                <a:gd name="T21" fmla="*/ 32 h 756"/>
                <a:gd name="T22" fmla="*/ 565 w 1035"/>
                <a:gd name="T23" fmla="*/ 5 h 756"/>
                <a:gd name="T24" fmla="*/ 780 w 1035"/>
                <a:gd name="T25" fmla="*/ 15 h 756"/>
                <a:gd name="T26" fmla="*/ 797 w 1035"/>
                <a:gd name="T27" fmla="*/ 17 h 756"/>
                <a:gd name="T28" fmla="*/ 869 w 1035"/>
                <a:gd name="T29" fmla="*/ 41 h 756"/>
                <a:gd name="T30" fmla="*/ 660 w 1035"/>
                <a:gd name="T31" fmla="*/ 71 h 756"/>
                <a:gd name="T32" fmla="*/ 771 w 1035"/>
                <a:gd name="T33" fmla="*/ 88 h 756"/>
                <a:gd name="T34" fmla="*/ 895 w 1035"/>
                <a:gd name="T35" fmla="*/ 81 h 756"/>
                <a:gd name="T36" fmla="*/ 984 w 1035"/>
                <a:gd name="T37" fmla="*/ 69 h 756"/>
                <a:gd name="T38" fmla="*/ 876 w 1035"/>
                <a:gd name="T39" fmla="*/ 122 h 756"/>
                <a:gd name="T40" fmla="*/ 946 w 1035"/>
                <a:gd name="T41" fmla="*/ 141 h 756"/>
                <a:gd name="T42" fmla="*/ 882 w 1035"/>
                <a:gd name="T43" fmla="*/ 190 h 756"/>
                <a:gd name="T44" fmla="*/ 890 w 1035"/>
                <a:gd name="T45" fmla="*/ 229 h 756"/>
                <a:gd name="T46" fmla="*/ 873 w 1035"/>
                <a:gd name="T47" fmla="*/ 257 h 756"/>
                <a:gd name="T48" fmla="*/ 903 w 1035"/>
                <a:gd name="T49" fmla="*/ 284 h 756"/>
                <a:gd name="T50" fmla="*/ 865 w 1035"/>
                <a:gd name="T51" fmla="*/ 310 h 756"/>
                <a:gd name="T52" fmla="*/ 884 w 1035"/>
                <a:gd name="T53" fmla="*/ 338 h 756"/>
                <a:gd name="T54" fmla="*/ 895 w 1035"/>
                <a:gd name="T55" fmla="*/ 363 h 756"/>
                <a:gd name="T56" fmla="*/ 784 w 1035"/>
                <a:gd name="T57" fmla="*/ 383 h 756"/>
                <a:gd name="T58" fmla="*/ 807 w 1035"/>
                <a:gd name="T59" fmla="*/ 421 h 756"/>
                <a:gd name="T60" fmla="*/ 867 w 1035"/>
                <a:gd name="T61" fmla="*/ 434 h 756"/>
                <a:gd name="T62" fmla="*/ 858 w 1035"/>
                <a:gd name="T63" fmla="*/ 460 h 756"/>
                <a:gd name="T64" fmla="*/ 771 w 1035"/>
                <a:gd name="T65" fmla="*/ 430 h 756"/>
                <a:gd name="T66" fmla="*/ 790 w 1035"/>
                <a:gd name="T67" fmla="*/ 477 h 756"/>
                <a:gd name="T68" fmla="*/ 792 w 1035"/>
                <a:gd name="T69" fmla="*/ 526 h 756"/>
                <a:gd name="T70" fmla="*/ 697 w 1035"/>
                <a:gd name="T71" fmla="*/ 541 h 756"/>
                <a:gd name="T72" fmla="*/ 628 w 1035"/>
                <a:gd name="T73" fmla="*/ 603 h 756"/>
                <a:gd name="T74" fmla="*/ 599 w 1035"/>
                <a:gd name="T75" fmla="*/ 590 h 756"/>
                <a:gd name="T76" fmla="*/ 541 w 1035"/>
                <a:gd name="T77" fmla="*/ 630 h 756"/>
                <a:gd name="T78" fmla="*/ 537 w 1035"/>
                <a:gd name="T79" fmla="*/ 662 h 756"/>
                <a:gd name="T80" fmla="*/ 535 w 1035"/>
                <a:gd name="T81" fmla="*/ 686 h 756"/>
                <a:gd name="T82" fmla="*/ 499 w 1035"/>
                <a:gd name="T83" fmla="*/ 746 h 756"/>
                <a:gd name="T84" fmla="*/ 424 w 1035"/>
                <a:gd name="T85" fmla="*/ 739 h 756"/>
                <a:gd name="T86" fmla="*/ 403 w 1035"/>
                <a:gd name="T87" fmla="*/ 722 h 756"/>
                <a:gd name="T88" fmla="*/ 366 w 1035"/>
                <a:gd name="T89" fmla="*/ 652 h 756"/>
                <a:gd name="T90" fmla="*/ 356 w 1035"/>
                <a:gd name="T91" fmla="*/ 618 h 756"/>
                <a:gd name="T92" fmla="*/ 345 w 1035"/>
                <a:gd name="T93" fmla="*/ 543 h 756"/>
                <a:gd name="T94" fmla="*/ 343 w 1035"/>
                <a:gd name="T95" fmla="*/ 534 h 756"/>
                <a:gd name="T96" fmla="*/ 352 w 1035"/>
                <a:gd name="T97" fmla="*/ 485 h 756"/>
                <a:gd name="T98" fmla="*/ 381 w 1035"/>
                <a:gd name="T99" fmla="*/ 464 h 756"/>
                <a:gd name="T100" fmla="*/ 358 w 1035"/>
                <a:gd name="T101" fmla="*/ 440 h 756"/>
                <a:gd name="T102" fmla="*/ 324 w 1035"/>
                <a:gd name="T103" fmla="*/ 440 h 756"/>
                <a:gd name="T104" fmla="*/ 298 w 1035"/>
                <a:gd name="T105" fmla="*/ 423 h 756"/>
                <a:gd name="T106" fmla="*/ 275 w 1035"/>
                <a:gd name="T107" fmla="*/ 344 h 756"/>
                <a:gd name="T108" fmla="*/ 207 w 1035"/>
                <a:gd name="T109" fmla="*/ 287 h 756"/>
                <a:gd name="T110" fmla="*/ 113 w 1035"/>
                <a:gd name="T111" fmla="*/ 295 h 756"/>
                <a:gd name="T112" fmla="*/ 26 w 1035"/>
                <a:gd name="T113" fmla="*/ 257 h 756"/>
                <a:gd name="T114" fmla="*/ 113 w 1035"/>
                <a:gd name="T115" fmla="*/ 240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35" h="756">
                  <a:moveTo>
                    <a:pt x="0" y="214"/>
                  </a:moveTo>
                  <a:lnTo>
                    <a:pt x="6" y="201"/>
                  </a:lnTo>
                  <a:lnTo>
                    <a:pt x="72" y="180"/>
                  </a:lnTo>
                  <a:lnTo>
                    <a:pt x="115" y="180"/>
                  </a:lnTo>
                  <a:lnTo>
                    <a:pt x="141" y="163"/>
                  </a:lnTo>
                  <a:lnTo>
                    <a:pt x="132" y="158"/>
                  </a:lnTo>
                  <a:lnTo>
                    <a:pt x="147" y="152"/>
                  </a:lnTo>
                  <a:lnTo>
                    <a:pt x="134" y="148"/>
                  </a:lnTo>
                  <a:lnTo>
                    <a:pt x="158" y="141"/>
                  </a:lnTo>
                  <a:lnTo>
                    <a:pt x="149" y="135"/>
                  </a:lnTo>
                  <a:lnTo>
                    <a:pt x="119" y="146"/>
                  </a:lnTo>
                  <a:lnTo>
                    <a:pt x="90" y="131"/>
                  </a:lnTo>
                  <a:lnTo>
                    <a:pt x="128" y="122"/>
                  </a:lnTo>
                  <a:lnTo>
                    <a:pt x="149" y="99"/>
                  </a:lnTo>
                  <a:lnTo>
                    <a:pt x="196" y="99"/>
                  </a:lnTo>
                  <a:lnTo>
                    <a:pt x="194" y="73"/>
                  </a:lnTo>
                  <a:lnTo>
                    <a:pt x="228" y="71"/>
                  </a:lnTo>
                  <a:lnTo>
                    <a:pt x="262" y="90"/>
                  </a:lnTo>
                  <a:lnTo>
                    <a:pt x="222" y="66"/>
                  </a:lnTo>
                  <a:lnTo>
                    <a:pt x="298" y="49"/>
                  </a:lnTo>
                  <a:lnTo>
                    <a:pt x="317" y="62"/>
                  </a:lnTo>
                  <a:lnTo>
                    <a:pt x="322" y="84"/>
                  </a:lnTo>
                  <a:lnTo>
                    <a:pt x="330" y="64"/>
                  </a:lnTo>
                  <a:lnTo>
                    <a:pt x="381" y="79"/>
                  </a:lnTo>
                  <a:lnTo>
                    <a:pt x="364" y="66"/>
                  </a:lnTo>
                  <a:lnTo>
                    <a:pt x="388" y="69"/>
                  </a:lnTo>
                  <a:lnTo>
                    <a:pt x="366" y="56"/>
                  </a:lnTo>
                  <a:lnTo>
                    <a:pt x="360" y="45"/>
                  </a:lnTo>
                  <a:lnTo>
                    <a:pt x="373" y="43"/>
                  </a:lnTo>
                  <a:lnTo>
                    <a:pt x="471" y="75"/>
                  </a:lnTo>
                  <a:lnTo>
                    <a:pt x="464" y="64"/>
                  </a:lnTo>
                  <a:lnTo>
                    <a:pt x="486" y="64"/>
                  </a:lnTo>
                  <a:lnTo>
                    <a:pt x="471" y="54"/>
                  </a:lnTo>
                  <a:lnTo>
                    <a:pt x="505" y="56"/>
                  </a:lnTo>
                  <a:lnTo>
                    <a:pt x="452" y="32"/>
                  </a:lnTo>
                  <a:lnTo>
                    <a:pt x="550" y="45"/>
                  </a:lnTo>
                  <a:lnTo>
                    <a:pt x="526" y="32"/>
                  </a:lnTo>
                  <a:lnTo>
                    <a:pt x="471" y="30"/>
                  </a:lnTo>
                  <a:lnTo>
                    <a:pt x="490" y="28"/>
                  </a:lnTo>
                  <a:lnTo>
                    <a:pt x="454" y="17"/>
                  </a:lnTo>
                  <a:lnTo>
                    <a:pt x="496" y="19"/>
                  </a:lnTo>
                  <a:lnTo>
                    <a:pt x="479" y="15"/>
                  </a:lnTo>
                  <a:lnTo>
                    <a:pt x="496" y="11"/>
                  </a:lnTo>
                  <a:lnTo>
                    <a:pt x="567" y="32"/>
                  </a:lnTo>
                  <a:lnTo>
                    <a:pt x="560" y="26"/>
                  </a:lnTo>
                  <a:lnTo>
                    <a:pt x="592" y="17"/>
                  </a:lnTo>
                  <a:lnTo>
                    <a:pt x="565" y="15"/>
                  </a:lnTo>
                  <a:lnTo>
                    <a:pt x="565" y="5"/>
                  </a:lnTo>
                  <a:lnTo>
                    <a:pt x="582" y="0"/>
                  </a:lnTo>
                  <a:lnTo>
                    <a:pt x="771" y="7"/>
                  </a:lnTo>
                  <a:lnTo>
                    <a:pt x="786" y="11"/>
                  </a:lnTo>
                  <a:lnTo>
                    <a:pt x="780" y="15"/>
                  </a:lnTo>
                  <a:lnTo>
                    <a:pt x="652" y="17"/>
                  </a:lnTo>
                  <a:lnTo>
                    <a:pt x="667" y="22"/>
                  </a:lnTo>
                  <a:lnTo>
                    <a:pt x="618" y="28"/>
                  </a:lnTo>
                  <a:lnTo>
                    <a:pt x="797" y="17"/>
                  </a:lnTo>
                  <a:lnTo>
                    <a:pt x="803" y="28"/>
                  </a:lnTo>
                  <a:lnTo>
                    <a:pt x="780" y="34"/>
                  </a:lnTo>
                  <a:lnTo>
                    <a:pt x="820" y="30"/>
                  </a:lnTo>
                  <a:lnTo>
                    <a:pt x="869" y="41"/>
                  </a:lnTo>
                  <a:lnTo>
                    <a:pt x="797" y="62"/>
                  </a:lnTo>
                  <a:lnTo>
                    <a:pt x="682" y="60"/>
                  </a:lnTo>
                  <a:lnTo>
                    <a:pt x="709" y="64"/>
                  </a:lnTo>
                  <a:lnTo>
                    <a:pt x="660" y="71"/>
                  </a:lnTo>
                  <a:lnTo>
                    <a:pt x="660" y="81"/>
                  </a:lnTo>
                  <a:lnTo>
                    <a:pt x="788" y="66"/>
                  </a:lnTo>
                  <a:lnTo>
                    <a:pt x="799" y="73"/>
                  </a:lnTo>
                  <a:lnTo>
                    <a:pt x="771" y="88"/>
                  </a:lnTo>
                  <a:lnTo>
                    <a:pt x="854" y="64"/>
                  </a:lnTo>
                  <a:lnTo>
                    <a:pt x="858" y="86"/>
                  </a:lnTo>
                  <a:lnTo>
                    <a:pt x="818" y="126"/>
                  </a:lnTo>
                  <a:lnTo>
                    <a:pt x="895" y="81"/>
                  </a:lnTo>
                  <a:lnTo>
                    <a:pt x="895" y="88"/>
                  </a:lnTo>
                  <a:lnTo>
                    <a:pt x="933" y="88"/>
                  </a:lnTo>
                  <a:lnTo>
                    <a:pt x="944" y="71"/>
                  </a:lnTo>
                  <a:lnTo>
                    <a:pt x="984" y="69"/>
                  </a:lnTo>
                  <a:lnTo>
                    <a:pt x="1035" y="84"/>
                  </a:lnTo>
                  <a:lnTo>
                    <a:pt x="986" y="103"/>
                  </a:lnTo>
                  <a:lnTo>
                    <a:pt x="988" y="111"/>
                  </a:lnTo>
                  <a:lnTo>
                    <a:pt x="876" y="122"/>
                  </a:lnTo>
                  <a:lnTo>
                    <a:pt x="965" y="124"/>
                  </a:lnTo>
                  <a:lnTo>
                    <a:pt x="893" y="141"/>
                  </a:lnTo>
                  <a:lnTo>
                    <a:pt x="897" y="154"/>
                  </a:lnTo>
                  <a:lnTo>
                    <a:pt x="946" y="141"/>
                  </a:lnTo>
                  <a:lnTo>
                    <a:pt x="910" y="158"/>
                  </a:lnTo>
                  <a:lnTo>
                    <a:pt x="905" y="178"/>
                  </a:lnTo>
                  <a:lnTo>
                    <a:pt x="918" y="173"/>
                  </a:lnTo>
                  <a:lnTo>
                    <a:pt x="882" y="190"/>
                  </a:lnTo>
                  <a:lnTo>
                    <a:pt x="871" y="229"/>
                  </a:lnTo>
                  <a:lnTo>
                    <a:pt x="888" y="222"/>
                  </a:lnTo>
                  <a:lnTo>
                    <a:pt x="916" y="229"/>
                  </a:lnTo>
                  <a:lnTo>
                    <a:pt x="890" y="229"/>
                  </a:lnTo>
                  <a:lnTo>
                    <a:pt x="890" y="242"/>
                  </a:lnTo>
                  <a:lnTo>
                    <a:pt x="931" y="246"/>
                  </a:lnTo>
                  <a:lnTo>
                    <a:pt x="933" y="261"/>
                  </a:lnTo>
                  <a:lnTo>
                    <a:pt x="873" y="257"/>
                  </a:lnTo>
                  <a:lnTo>
                    <a:pt x="888" y="263"/>
                  </a:lnTo>
                  <a:lnTo>
                    <a:pt x="856" y="267"/>
                  </a:lnTo>
                  <a:lnTo>
                    <a:pt x="873" y="282"/>
                  </a:lnTo>
                  <a:lnTo>
                    <a:pt x="903" y="284"/>
                  </a:lnTo>
                  <a:lnTo>
                    <a:pt x="884" y="293"/>
                  </a:lnTo>
                  <a:lnTo>
                    <a:pt x="910" y="301"/>
                  </a:lnTo>
                  <a:lnTo>
                    <a:pt x="907" y="321"/>
                  </a:lnTo>
                  <a:lnTo>
                    <a:pt x="865" y="310"/>
                  </a:lnTo>
                  <a:lnTo>
                    <a:pt x="890" y="321"/>
                  </a:lnTo>
                  <a:lnTo>
                    <a:pt x="876" y="327"/>
                  </a:lnTo>
                  <a:lnTo>
                    <a:pt x="888" y="325"/>
                  </a:lnTo>
                  <a:lnTo>
                    <a:pt x="884" y="338"/>
                  </a:lnTo>
                  <a:lnTo>
                    <a:pt x="916" y="344"/>
                  </a:lnTo>
                  <a:lnTo>
                    <a:pt x="867" y="340"/>
                  </a:lnTo>
                  <a:lnTo>
                    <a:pt x="858" y="348"/>
                  </a:lnTo>
                  <a:lnTo>
                    <a:pt x="895" y="363"/>
                  </a:lnTo>
                  <a:lnTo>
                    <a:pt x="890" y="376"/>
                  </a:lnTo>
                  <a:lnTo>
                    <a:pt x="861" y="385"/>
                  </a:lnTo>
                  <a:lnTo>
                    <a:pt x="829" y="366"/>
                  </a:lnTo>
                  <a:lnTo>
                    <a:pt x="784" y="383"/>
                  </a:lnTo>
                  <a:lnTo>
                    <a:pt x="816" y="391"/>
                  </a:lnTo>
                  <a:lnTo>
                    <a:pt x="786" y="400"/>
                  </a:lnTo>
                  <a:lnTo>
                    <a:pt x="820" y="402"/>
                  </a:lnTo>
                  <a:lnTo>
                    <a:pt x="807" y="421"/>
                  </a:lnTo>
                  <a:lnTo>
                    <a:pt x="820" y="410"/>
                  </a:lnTo>
                  <a:lnTo>
                    <a:pt x="858" y="425"/>
                  </a:lnTo>
                  <a:lnTo>
                    <a:pt x="846" y="438"/>
                  </a:lnTo>
                  <a:lnTo>
                    <a:pt x="867" y="434"/>
                  </a:lnTo>
                  <a:lnTo>
                    <a:pt x="858" y="447"/>
                  </a:lnTo>
                  <a:lnTo>
                    <a:pt x="871" y="440"/>
                  </a:lnTo>
                  <a:lnTo>
                    <a:pt x="873" y="472"/>
                  </a:lnTo>
                  <a:lnTo>
                    <a:pt x="858" y="460"/>
                  </a:lnTo>
                  <a:lnTo>
                    <a:pt x="858" y="472"/>
                  </a:lnTo>
                  <a:lnTo>
                    <a:pt x="841" y="472"/>
                  </a:lnTo>
                  <a:lnTo>
                    <a:pt x="820" y="445"/>
                  </a:lnTo>
                  <a:lnTo>
                    <a:pt x="771" y="430"/>
                  </a:lnTo>
                  <a:lnTo>
                    <a:pt x="807" y="447"/>
                  </a:lnTo>
                  <a:lnTo>
                    <a:pt x="761" y="457"/>
                  </a:lnTo>
                  <a:lnTo>
                    <a:pt x="748" y="472"/>
                  </a:lnTo>
                  <a:lnTo>
                    <a:pt x="790" y="477"/>
                  </a:lnTo>
                  <a:lnTo>
                    <a:pt x="754" y="485"/>
                  </a:lnTo>
                  <a:lnTo>
                    <a:pt x="809" y="474"/>
                  </a:lnTo>
                  <a:lnTo>
                    <a:pt x="861" y="487"/>
                  </a:lnTo>
                  <a:lnTo>
                    <a:pt x="792" y="526"/>
                  </a:lnTo>
                  <a:lnTo>
                    <a:pt x="726" y="541"/>
                  </a:lnTo>
                  <a:lnTo>
                    <a:pt x="703" y="541"/>
                  </a:lnTo>
                  <a:lnTo>
                    <a:pt x="688" y="526"/>
                  </a:lnTo>
                  <a:lnTo>
                    <a:pt x="697" y="541"/>
                  </a:lnTo>
                  <a:lnTo>
                    <a:pt x="675" y="551"/>
                  </a:lnTo>
                  <a:lnTo>
                    <a:pt x="652" y="592"/>
                  </a:lnTo>
                  <a:lnTo>
                    <a:pt x="633" y="590"/>
                  </a:lnTo>
                  <a:lnTo>
                    <a:pt x="628" y="603"/>
                  </a:lnTo>
                  <a:lnTo>
                    <a:pt x="609" y="605"/>
                  </a:lnTo>
                  <a:lnTo>
                    <a:pt x="599" y="601"/>
                  </a:lnTo>
                  <a:lnTo>
                    <a:pt x="611" y="592"/>
                  </a:lnTo>
                  <a:lnTo>
                    <a:pt x="599" y="590"/>
                  </a:lnTo>
                  <a:lnTo>
                    <a:pt x="590" y="611"/>
                  </a:lnTo>
                  <a:lnTo>
                    <a:pt x="560" y="613"/>
                  </a:lnTo>
                  <a:lnTo>
                    <a:pt x="560" y="630"/>
                  </a:lnTo>
                  <a:lnTo>
                    <a:pt x="541" y="630"/>
                  </a:lnTo>
                  <a:lnTo>
                    <a:pt x="558" y="643"/>
                  </a:lnTo>
                  <a:lnTo>
                    <a:pt x="535" y="648"/>
                  </a:lnTo>
                  <a:lnTo>
                    <a:pt x="554" y="662"/>
                  </a:lnTo>
                  <a:lnTo>
                    <a:pt x="537" y="662"/>
                  </a:lnTo>
                  <a:lnTo>
                    <a:pt x="550" y="665"/>
                  </a:lnTo>
                  <a:lnTo>
                    <a:pt x="537" y="682"/>
                  </a:lnTo>
                  <a:lnTo>
                    <a:pt x="526" y="680"/>
                  </a:lnTo>
                  <a:lnTo>
                    <a:pt x="535" y="686"/>
                  </a:lnTo>
                  <a:lnTo>
                    <a:pt x="513" y="692"/>
                  </a:lnTo>
                  <a:lnTo>
                    <a:pt x="526" y="714"/>
                  </a:lnTo>
                  <a:lnTo>
                    <a:pt x="513" y="746"/>
                  </a:lnTo>
                  <a:lnTo>
                    <a:pt x="499" y="746"/>
                  </a:lnTo>
                  <a:lnTo>
                    <a:pt x="511" y="756"/>
                  </a:lnTo>
                  <a:lnTo>
                    <a:pt x="475" y="756"/>
                  </a:lnTo>
                  <a:lnTo>
                    <a:pt x="471" y="737"/>
                  </a:lnTo>
                  <a:lnTo>
                    <a:pt x="424" y="739"/>
                  </a:lnTo>
                  <a:lnTo>
                    <a:pt x="435" y="733"/>
                  </a:lnTo>
                  <a:lnTo>
                    <a:pt x="409" y="724"/>
                  </a:lnTo>
                  <a:lnTo>
                    <a:pt x="422" y="722"/>
                  </a:lnTo>
                  <a:lnTo>
                    <a:pt x="403" y="722"/>
                  </a:lnTo>
                  <a:lnTo>
                    <a:pt x="409" y="705"/>
                  </a:lnTo>
                  <a:lnTo>
                    <a:pt x="398" y="709"/>
                  </a:lnTo>
                  <a:lnTo>
                    <a:pt x="366" y="665"/>
                  </a:lnTo>
                  <a:lnTo>
                    <a:pt x="366" y="652"/>
                  </a:lnTo>
                  <a:lnTo>
                    <a:pt x="390" y="637"/>
                  </a:lnTo>
                  <a:lnTo>
                    <a:pt x="381" y="635"/>
                  </a:lnTo>
                  <a:lnTo>
                    <a:pt x="356" y="650"/>
                  </a:lnTo>
                  <a:lnTo>
                    <a:pt x="356" y="618"/>
                  </a:lnTo>
                  <a:lnTo>
                    <a:pt x="334" y="601"/>
                  </a:lnTo>
                  <a:lnTo>
                    <a:pt x="341" y="575"/>
                  </a:lnTo>
                  <a:lnTo>
                    <a:pt x="326" y="564"/>
                  </a:lnTo>
                  <a:lnTo>
                    <a:pt x="345" y="543"/>
                  </a:lnTo>
                  <a:lnTo>
                    <a:pt x="334" y="541"/>
                  </a:lnTo>
                  <a:lnTo>
                    <a:pt x="375" y="541"/>
                  </a:lnTo>
                  <a:lnTo>
                    <a:pt x="371" y="532"/>
                  </a:lnTo>
                  <a:lnTo>
                    <a:pt x="343" y="534"/>
                  </a:lnTo>
                  <a:lnTo>
                    <a:pt x="386" y="513"/>
                  </a:lnTo>
                  <a:lnTo>
                    <a:pt x="375" y="507"/>
                  </a:lnTo>
                  <a:lnTo>
                    <a:pt x="386" y="485"/>
                  </a:lnTo>
                  <a:lnTo>
                    <a:pt x="352" y="485"/>
                  </a:lnTo>
                  <a:lnTo>
                    <a:pt x="313" y="466"/>
                  </a:lnTo>
                  <a:lnTo>
                    <a:pt x="381" y="477"/>
                  </a:lnTo>
                  <a:lnTo>
                    <a:pt x="369" y="468"/>
                  </a:lnTo>
                  <a:lnTo>
                    <a:pt x="381" y="464"/>
                  </a:lnTo>
                  <a:lnTo>
                    <a:pt x="354" y="451"/>
                  </a:lnTo>
                  <a:lnTo>
                    <a:pt x="364" y="445"/>
                  </a:lnTo>
                  <a:lnTo>
                    <a:pt x="349" y="449"/>
                  </a:lnTo>
                  <a:lnTo>
                    <a:pt x="358" y="440"/>
                  </a:lnTo>
                  <a:lnTo>
                    <a:pt x="341" y="442"/>
                  </a:lnTo>
                  <a:lnTo>
                    <a:pt x="360" y="434"/>
                  </a:lnTo>
                  <a:lnTo>
                    <a:pt x="330" y="423"/>
                  </a:lnTo>
                  <a:lnTo>
                    <a:pt x="324" y="440"/>
                  </a:lnTo>
                  <a:lnTo>
                    <a:pt x="298" y="442"/>
                  </a:lnTo>
                  <a:lnTo>
                    <a:pt x="294" y="434"/>
                  </a:lnTo>
                  <a:lnTo>
                    <a:pt x="311" y="423"/>
                  </a:lnTo>
                  <a:lnTo>
                    <a:pt x="298" y="423"/>
                  </a:lnTo>
                  <a:lnTo>
                    <a:pt x="313" y="395"/>
                  </a:lnTo>
                  <a:lnTo>
                    <a:pt x="296" y="391"/>
                  </a:lnTo>
                  <a:lnTo>
                    <a:pt x="305" y="378"/>
                  </a:lnTo>
                  <a:lnTo>
                    <a:pt x="275" y="344"/>
                  </a:lnTo>
                  <a:lnTo>
                    <a:pt x="285" y="342"/>
                  </a:lnTo>
                  <a:lnTo>
                    <a:pt x="247" y="312"/>
                  </a:lnTo>
                  <a:lnTo>
                    <a:pt x="247" y="301"/>
                  </a:lnTo>
                  <a:lnTo>
                    <a:pt x="207" y="287"/>
                  </a:lnTo>
                  <a:lnTo>
                    <a:pt x="166" y="278"/>
                  </a:lnTo>
                  <a:lnTo>
                    <a:pt x="132" y="293"/>
                  </a:lnTo>
                  <a:lnTo>
                    <a:pt x="102" y="282"/>
                  </a:lnTo>
                  <a:lnTo>
                    <a:pt x="113" y="295"/>
                  </a:lnTo>
                  <a:lnTo>
                    <a:pt x="83" y="289"/>
                  </a:lnTo>
                  <a:lnTo>
                    <a:pt x="58" y="278"/>
                  </a:lnTo>
                  <a:lnTo>
                    <a:pt x="83" y="267"/>
                  </a:lnTo>
                  <a:lnTo>
                    <a:pt x="26" y="257"/>
                  </a:lnTo>
                  <a:lnTo>
                    <a:pt x="47" y="248"/>
                  </a:lnTo>
                  <a:lnTo>
                    <a:pt x="115" y="250"/>
                  </a:lnTo>
                  <a:lnTo>
                    <a:pt x="124" y="246"/>
                  </a:lnTo>
                  <a:lnTo>
                    <a:pt x="113" y="240"/>
                  </a:lnTo>
                  <a:lnTo>
                    <a:pt x="124" y="235"/>
                  </a:lnTo>
                  <a:lnTo>
                    <a:pt x="62" y="240"/>
                  </a:lnTo>
                  <a:lnTo>
                    <a:pt x="0" y="214"/>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75" name="Freeform 1164">
              <a:extLst>
                <a:ext uri="{FF2B5EF4-FFF2-40B4-BE49-F238E27FC236}">
                  <a16:creationId xmlns:a16="http://schemas.microsoft.com/office/drawing/2014/main" id="{51108ADC-FA44-4ECE-9836-A2AE52F4C8C2}"/>
                </a:ext>
              </a:extLst>
            </p:cNvPr>
            <p:cNvSpPr>
              <a:spLocks/>
            </p:cNvSpPr>
            <p:nvPr/>
          </p:nvSpPr>
          <p:spPr bwMode="auto">
            <a:xfrm>
              <a:off x="1885142" y="7641983"/>
              <a:ext cx="21042" cy="11133"/>
            </a:xfrm>
            <a:custGeom>
              <a:avLst/>
              <a:gdLst>
                <a:gd name="T0" fmla="*/ 26 w 26"/>
                <a:gd name="T1" fmla="*/ 7 h 11"/>
                <a:gd name="T2" fmla="*/ 0 w 26"/>
                <a:gd name="T3" fmla="*/ 0 h 11"/>
                <a:gd name="T4" fmla="*/ 2 w 26"/>
                <a:gd name="T5" fmla="*/ 11 h 11"/>
                <a:gd name="T6" fmla="*/ 26 w 26"/>
                <a:gd name="T7" fmla="*/ 7 h 11"/>
              </a:gdLst>
              <a:ahLst/>
              <a:cxnLst>
                <a:cxn ang="0">
                  <a:pos x="T0" y="T1"/>
                </a:cxn>
                <a:cxn ang="0">
                  <a:pos x="T2" y="T3"/>
                </a:cxn>
                <a:cxn ang="0">
                  <a:pos x="T4" y="T5"/>
                </a:cxn>
                <a:cxn ang="0">
                  <a:pos x="T6" y="T7"/>
                </a:cxn>
              </a:cxnLst>
              <a:rect l="0" t="0" r="r" b="b"/>
              <a:pathLst>
                <a:path w="26" h="11">
                  <a:moveTo>
                    <a:pt x="26" y="7"/>
                  </a:moveTo>
                  <a:lnTo>
                    <a:pt x="0" y="0"/>
                  </a:lnTo>
                  <a:lnTo>
                    <a:pt x="2" y="11"/>
                  </a:lnTo>
                  <a:lnTo>
                    <a:pt x="26" y="7"/>
                  </a:lnTo>
                  <a:close/>
                </a:path>
              </a:pathLst>
            </a:custGeom>
            <a:solidFill>
              <a:srgbClr val="6048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76" name="Freeform 1165">
              <a:extLst>
                <a:ext uri="{FF2B5EF4-FFF2-40B4-BE49-F238E27FC236}">
                  <a16:creationId xmlns:a16="http://schemas.microsoft.com/office/drawing/2014/main" id="{7531D6B1-1463-465D-8F5C-BEC3BCE196E3}"/>
                </a:ext>
              </a:extLst>
            </p:cNvPr>
            <p:cNvSpPr>
              <a:spLocks/>
            </p:cNvSpPr>
            <p:nvPr/>
          </p:nvSpPr>
          <p:spPr bwMode="auto">
            <a:xfrm>
              <a:off x="1640735" y="7559999"/>
              <a:ext cx="148101" cy="58703"/>
            </a:xfrm>
            <a:custGeom>
              <a:avLst/>
              <a:gdLst>
                <a:gd name="T0" fmla="*/ 51 w 183"/>
                <a:gd name="T1" fmla="*/ 17 h 58"/>
                <a:gd name="T2" fmla="*/ 106 w 183"/>
                <a:gd name="T3" fmla="*/ 28 h 58"/>
                <a:gd name="T4" fmla="*/ 134 w 183"/>
                <a:gd name="T5" fmla="*/ 47 h 58"/>
                <a:gd name="T6" fmla="*/ 123 w 183"/>
                <a:gd name="T7" fmla="*/ 58 h 58"/>
                <a:gd name="T8" fmla="*/ 183 w 183"/>
                <a:gd name="T9" fmla="*/ 49 h 58"/>
                <a:gd name="T10" fmla="*/ 72 w 183"/>
                <a:gd name="T11" fmla="*/ 0 h 58"/>
                <a:gd name="T12" fmla="*/ 25 w 183"/>
                <a:gd name="T13" fmla="*/ 2 h 58"/>
                <a:gd name="T14" fmla="*/ 0 w 183"/>
                <a:gd name="T15" fmla="*/ 24 h 58"/>
                <a:gd name="T16" fmla="*/ 53 w 183"/>
                <a:gd name="T17" fmla="*/ 9 h 58"/>
                <a:gd name="T18" fmla="*/ 51 w 183"/>
                <a:gd name="T19" fmla="*/ 1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3" h="58">
                  <a:moveTo>
                    <a:pt x="51" y="17"/>
                  </a:moveTo>
                  <a:lnTo>
                    <a:pt x="106" y="28"/>
                  </a:lnTo>
                  <a:lnTo>
                    <a:pt x="134" y="47"/>
                  </a:lnTo>
                  <a:lnTo>
                    <a:pt x="123" y="58"/>
                  </a:lnTo>
                  <a:lnTo>
                    <a:pt x="183" y="49"/>
                  </a:lnTo>
                  <a:lnTo>
                    <a:pt x="72" y="0"/>
                  </a:lnTo>
                  <a:lnTo>
                    <a:pt x="25" y="2"/>
                  </a:lnTo>
                  <a:lnTo>
                    <a:pt x="0" y="24"/>
                  </a:lnTo>
                  <a:lnTo>
                    <a:pt x="53" y="9"/>
                  </a:lnTo>
                  <a:lnTo>
                    <a:pt x="51" y="17"/>
                  </a:lnTo>
                  <a:close/>
                </a:path>
              </a:pathLst>
            </a:custGeom>
            <a:solidFill>
              <a:srgbClr val="6048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77" name="Freeform 1166">
              <a:extLst>
                <a:ext uri="{FF2B5EF4-FFF2-40B4-BE49-F238E27FC236}">
                  <a16:creationId xmlns:a16="http://schemas.microsoft.com/office/drawing/2014/main" id="{E6F867FB-9BA9-4099-B48D-9D4A06497C65}"/>
                </a:ext>
              </a:extLst>
            </p:cNvPr>
            <p:cNvSpPr>
              <a:spLocks/>
            </p:cNvSpPr>
            <p:nvPr/>
          </p:nvSpPr>
          <p:spPr bwMode="auto">
            <a:xfrm>
              <a:off x="1787217" y="7618704"/>
              <a:ext cx="80929" cy="34412"/>
            </a:xfrm>
            <a:custGeom>
              <a:avLst/>
              <a:gdLst>
                <a:gd name="T0" fmla="*/ 0 w 100"/>
                <a:gd name="T1" fmla="*/ 26 h 34"/>
                <a:gd name="T2" fmla="*/ 42 w 100"/>
                <a:gd name="T3" fmla="*/ 34 h 34"/>
                <a:gd name="T4" fmla="*/ 100 w 100"/>
                <a:gd name="T5" fmla="*/ 23 h 34"/>
                <a:gd name="T6" fmla="*/ 74 w 100"/>
                <a:gd name="T7" fmla="*/ 4 h 34"/>
                <a:gd name="T8" fmla="*/ 42 w 100"/>
                <a:gd name="T9" fmla="*/ 0 h 34"/>
                <a:gd name="T10" fmla="*/ 17 w 100"/>
                <a:gd name="T11" fmla="*/ 2 h 34"/>
                <a:gd name="T12" fmla="*/ 32 w 100"/>
                <a:gd name="T13" fmla="*/ 23 h 34"/>
                <a:gd name="T14" fmla="*/ 0 w 100"/>
                <a:gd name="T15" fmla="*/ 26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34">
                  <a:moveTo>
                    <a:pt x="0" y="26"/>
                  </a:moveTo>
                  <a:lnTo>
                    <a:pt x="42" y="34"/>
                  </a:lnTo>
                  <a:lnTo>
                    <a:pt x="100" y="23"/>
                  </a:lnTo>
                  <a:lnTo>
                    <a:pt x="74" y="4"/>
                  </a:lnTo>
                  <a:lnTo>
                    <a:pt x="42" y="0"/>
                  </a:lnTo>
                  <a:lnTo>
                    <a:pt x="17" y="2"/>
                  </a:lnTo>
                  <a:lnTo>
                    <a:pt x="32" y="23"/>
                  </a:lnTo>
                  <a:lnTo>
                    <a:pt x="0" y="26"/>
                  </a:lnTo>
                  <a:close/>
                </a:path>
              </a:pathLst>
            </a:custGeom>
            <a:solidFill>
              <a:srgbClr val="6048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78" name="Oval 1167">
              <a:extLst>
                <a:ext uri="{FF2B5EF4-FFF2-40B4-BE49-F238E27FC236}">
                  <a16:creationId xmlns:a16="http://schemas.microsoft.com/office/drawing/2014/main" id="{67F18018-98E0-4533-A86A-66B3653265F1}"/>
                </a:ext>
              </a:extLst>
            </p:cNvPr>
            <p:cNvSpPr>
              <a:spLocks noChangeArrowheads="1"/>
            </p:cNvSpPr>
            <p:nvPr/>
          </p:nvSpPr>
          <p:spPr bwMode="auto">
            <a:xfrm>
              <a:off x="1762938" y="7510406"/>
              <a:ext cx="13758" cy="19230"/>
            </a:xfrm>
            <a:prstGeom prst="ellipse">
              <a:avLst/>
            </a:prstGeom>
            <a:solidFill>
              <a:srgbClr val="6048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79" name="Oval 1168">
              <a:extLst>
                <a:ext uri="{FF2B5EF4-FFF2-40B4-BE49-F238E27FC236}">
                  <a16:creationId xmlns:a16="http://schemas.microsoft.com/office/drawing/2014/main" id="{90E52A5E-ABC3-481B-9438-3BF651B212BC}"/>
                </a:ext>
              </a:extLst>
            </p:cNvPr>
            <p:cNvSpPr>
              <a:spLocks noChangeArrowheads="1"/>
            </p:cNvSpPr>
            <p:nvPr/>
          </p:nvSpPr>
          <p:spPr bwMode="auto">
            <a:xfrm>
              <a:off x="2025151" y="7685504"/>
              <a:ext cx="15376" cy="17207"/>
            </a:xfrm>
            <a:prstGeom prst="ellipse">
              <a:avLst/>
            </a:prstGeom>
            <a:solidFill>
              <a:srgbClr val="6048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80" name="Freeform 1169">
              <a:extLst>
                <a:ext uri="{FF2B5EF4-FFF2-40B4-BE49-F238E27FC236}">
                  <a16:creationId xmlns:a16="http://schemas.microsoft.com/office/drawing/2014/main" id="{34FE94E5-8E0B-4C78-B7A7-BC8FD99DD894}"/>
                </a:ext>
              </a:extLst>
            </p:cNvPr>
            <p:cNvSpPr>
              <a:spLocks/>
            </p:cNvSpPr>
            <p:nvPr/>
          </p:nvSpPr>
          <p:spPr bwMode="auto">
            <a:xfrm>
              <a:off x="1630214" y="7774573"/>
              <a:ext cx="42893" cy="45546"/>
            </a:xfrm>
            <a:custGeom>
              <a:avLst/>
              <a:gdLst>
                <a:gd name="T0" fmla="*/ 34 w 53"/>
                <a:gd name="T1" fmla="*/ 2 h 45"/>
                <a:gd name="T2" fmla="*/ 0 w 53"/>
                <a:gd name="T3" fmla="*/ 0 h 45"/>
                <a:gd name="T4" fmla="*/ 0 w 53"/>
                <a:gd name="T5" fmla="*/ 17 h 45"/>
                <a:gd name="T6" fmla="*/ 10 w 53"/>
                <a:gd name="T7" fmla="*/ 15 h 45"/>
                <a:gd name="T8" fmla="*/ 45 w 53"/>
                <a:gd name="T9" fmla="*/ 45 h 45"/>
                <a:gd name="T10" fmla="*/ 53 w 53"/>
                <a:gd name="T11" fmla="*/ 23 h 45"/>
                <a:gd name="T12" fmla="*/ 34 w 53"/>
                <a:gd name="T13" fmla="*/ 2 h 45"/>
              </a:gdLst>
              <a:ahLst/>
              <a:cxnLst>
                <a:cxn ang="0">
                  <a:pos x="T0" y="T1"/>
                </a:cxn>
                <a:cxn ang="0">
                  <a:pos x="T2" y="T3"/>
                </a:cxn>
                <a:cxn ang="0">
                  <a:pos x="T4" y="T5"/>
                </a:cxn>
                <a:cxn ang="0">
                  <a:pos x="T6" y="T7"/>
                </a:cxn>
                <a:cxn ang="0">
                  <a:pos x="T8" y="T9"/>
                </a:cxn>
                <a:cxn ang="0">
                  <a:pos x="T10" y="T11"/>
                </a:cxn>
                <a:cxn ang="0">
                  <a:pos x="T12" y="T13"/>
                </a:cxn>
              </a:cxnLst>
              <a:rect l="0" t="0" r="r" b="b"/>
              <a:pathLst>
                <a:path w="53" h="45">
                  <a:moveTo>
                    <a:pt x="34" y="2"/>
                  </a:moveTo>
                  <a:lnTo>
                    <a:pt x="0" y="0"/>
                  </a:lnTo>
                  <a:lnTo>
                    <a:pt x="0" y="17"/>
                  </a:lnTo>
                  <a:lnTo>
                    <a:pt x="10" y="15"/>
                  </a:lnTo>
                  <a:lnTo>
                    <a:pt x="45" y="45"/>
                  </a:lnTo>
                  <a:lnTo>
                    <a:pt x="53" y="23"/>
                  </a:lnTo>
                  <a:lnTo>
                    <a:pt x="34" y="2"/>
                  </a:lnTo>
                  <a:close/>
                </a:path>
              </a:pathLst>
            </a:custGeom>
            <a:solidFill>
              <a:srgbClr val="6048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81" name="Freeform 1170">
              <a:extLst>
                <a:ext uri="{FF2B5EF4-FFF2-40B4-BE49-F238E27FC236}">
                  <a16:creationId xmlns:a16="http://schemas.microsoft.com/office/drawing/2014/main" id="{F8C5CE1B-5270-4C0F-8A67-38AEBA01441F}"/>
                </a:ext>
              </a:extLst>
            </p:cNvPr>
            <p:cNvSpPr>
              <a:spLocks/>
            </p:cNvSpPr>
            <p:nvPr/>
          </p:nvSpPr>
          <p:spPr bwMode="auto">
            <a:xfrm>
              <a:off x="1540381" y="7653117"/>
              <a:ext cx="62315" cy="79959"/>
            </a:xfrm>
            <a:custGeom>
              <a:avLst/>
              <a:gdLst>
                <a:gd name="T0" fmla="*/ 66 w 77"/>
                <a:gd name="T1" fmla="*/ 39 h 79"/>
                <a:gd name="T2" fmla="*/ 55 w 77"/>
                <a:gd name="T3" fmla="*/ 36 h 79"/>
                <a:gd name="T4" fmla="*/ 51 w 77"/>
                <a:gd name="T5" fmla="*/ 0 h 79"/>
                <a:gd name="T6" fmla="*/ 13 w 77"/>
                <a:gd name="T7" fmla="*/ 11 h 79"/>
                <a:gd name="T8" fmla="*/ 30 w 77"/>
                <a:gd name="T9" fmla="*/ 32 h 79"/>
                <a:gd name="T10" fmla="*/ 13 w 77"/>
                <a:gd name="T11" fmla="*/ 32 h 79"/>
                <a:gd name="T12" fmla="*/ 0 w 77"/>
                <a:gd name="T13" fmla="*/ 60 h 79"/>
                <a:gd name="T14" fmla="*/ 36 w 77"/>
                <a:gd name="T15" fmla="*/ 75 h 79"/>
                <a:gd name="T16" fmla="*/ 36 w 77"/>
                <a:gd name="T17" fmla="*/ 75 h 79"/>
                <a:gd name="T18" fmla="*/ 77 w 77"/>
                <a:gd name="T19" fmla="*/ 79 h 79"/>
                <a:gd name="T20" fmla="*/ 47 w 77"/>
                <a:gd name="T21" fmla="*/ 62 h 79"/>
                <a:gd name="T22" fmla="*/ 66 w 77"/>
                <a:gd name="T23" fmla="*/ 3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 h="79">
                  <a:moveTo>
                    <a:pt x="66" y="39"/>
                  </a:moveTo>
                  <a:lnTo>
                    <a:pt x="55" y="36"/>
                  </a:lnTo>
                  <a:lnTo>
                    <a:pt x="51" y="0"/>
                  </a:lnTo>
                  <a:lnTo>
                    <a:pt x="13" y="11"/>
                  </a:lnTo>
                  <a:lnTo>
                    <a:pt x="30" y="32"/>
                  </a:lnTo>
                  <a:lnTo>
                    <a:pt x="13" y="32"/>
                  </a:lnTo>
                  <a:lnTo>
                    <a:pt x="0" y="60"/>
                  </a:lnTo>
                  <a:lnTo>
                    <a:pt x="36" y="75"/>
                  </a:lnTo>
                  <a:lnTo>
                    <a:pt x="36" y="75"/>
                  </a:lnTo>
                  <a:lnTo>
                    <a:pt x="77" y="79"/>
                  </a:lnTo>
                  <a:lnTo>
                    <a:pt x="47" y="62"/>
                  </a:lnTo>
                  <a:lnTo>
                    <a:pt x="66" y="39"/>
                  </a:lnTo>
                  <a:close/>
                </a:path>
              </a:pathLst>
            </a:custGeom>
            <a:solidFill>
              <a:srgbClr val="6048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82" name="Freeform 1171">
              <a:extLst>
                <a:ext uri="{FF2B5EF4-FFF2-40B4-BE49-F238E27FC236}">
                  <a16:creationId xmlns:a16="http://schemas.microsoft.com/office/drawing/2014/main" id="{3AECDB55-F73A-44BB-8E3D-4B7E35845F04}"/>
                </a:ext>
              </a:extLst>
            </p:cNvPr>
            <p:cNvSpPr>
              <a:spLocks/>
            </p:cNvSpPr>
            <p:nvPr/>
          </p:nvSpPr>
          <p:spPr bwMode="auto">
            <a:xfrm>
              <a:off x="1580037" y="7689553"/>
              <a:ext cx="82548" cy="87044"/>
            </a:xfrm>
            <a:custGeom>
              <a:avLst/>
              <a:gdLst>
                <a:gd name="T0" fmla="*/ 62 w 102"/>
                <a:gd name="T1" fmla="*/ 84 h 86"/>
                <a:gd name="T2" fmla="*/ 98 w 102"/>
                <a:gd name="T3" fmla="*/ 86 h 86"/>
                <a:gd name="T4" fmla="*/ 102 w 102"/>
                <a:gd name="T5" fmla="*/ 15 h 86"/>
                <a:gd name="T6" fmla="*/ 79 w 102"/>
                <a:gd name="T7" fmla="*/ 20 h 86"/>
                <a:gd name="T8" fmla="*/ 55 w 102"/>
                <a:gd name="T9" fmla="*/ 37 h 86"/>
                <a:gd name="T10" fmla="*/ 79 w 102"/>
                <a:gd name="T11" fmla="*/ 20 h 86"/>
                <a:gd name="T12" fmla="*/ 102 w 102"/>
                <a:gd name="T13" fmla="*/ 15 h 86"/>
                <a:gd name="T14" fmla="*/ 75 w 102"/>
                <a:gd name="T15" fmla="*/ 0 h 86"/>
                <a:gd name="T16" fmla="*/ 17 w 102"/>
                <a:gd name="T17" fmla="*/ 3 h 86"/>
                <a:gd name="T18" fmla="*/ 0 w 102"/>
                <a:gd name="T19" fmla="*/ 26 h 86"/>
                <a:gd name="T20" fmla="*/ 28 w 102"/>
                <a:gd name="T21" fmla="*/ 43 h 86"/>
                <a:gd name="T22" fmla="*/ 34 w 102"/>
                <a:gd name="T23" fmla="*/ 50 h 86"/>
                <a:gd name="T24" fmla="*/ 34 w 102"/>
                <a:gd name="T25" fmla="*/ 52 h 86"/>
                <a:gd name="T26" fmla="*/ 62 w 102"/>
                <a:gd name="T27" fmla="*/ 8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 h="86">
                  <a:moveTo>
                    <a:pt x="62" y="84"/>
                  </a:moveTo>
                  <a:lnTo>
                    <a:pt x="98" y="86"/>
                  </a:lnTo>
                  <a:lnTo>
                    <a:pt x="102" y="15"/>
                  </a:lnTo>
                  <a:lnTo>
                    <a:pt x="79" y="20"/>
                  </a:lnTo>
                  <a:lnTo>
                    <a:pt x="55" y="37"/>
                  </a:lnTo>
                  <a:lnTo>
                    <a:pt x="79" y="20"/>
                  </a:lnTo>
                  <a:lnTo>
                    <a:pt x="102" y="15"/>
                  </a:lnTo>
                  <a:lnTo>
                    <a:pt x="75" y="0"/>
                  </a:lnTo>
                  <a:lnTo>
                    <a:pt x="17" y="3"/>
                  </a:lnTo>
                  <a:lnTo>
                    <a:pt x="0" y="26"/>
                  </a:lnTo>
                  <a:lnTo>
                    <a:pt x="28" y="43"/>
                  </a:lnTo>
                  <a:lnTo>
                    <a:pt x="34" y="50"/>
                  </a:lnTo>
                  <a:lnTo>
                    <a:pt x="34" y="52"/>
                  </a:lnTo>
                  <a:lnTo>
                    <a:pt x="62" y="84"/>
                  </a:lnTo>
                  <a:close/>
                </a:path>
              </a:pathLst>
            </a:custGeom>
            <a:solidFill>
              <a:srgbClr val="6048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83" name="Freeform 1172">
              <a:extLst>
                <a:ext uri="{FF2B5EF4-FFF2-40B4-BE49-F238E27FC236}">
                  <a16:creationId xmlns:a16="http://schemas.microsoft.com/office/drawing/2014/main" id="{3DAA9E5D-2FBC-4D14-A857-4FAA9EBBE1F6}"/>
                </a:ext>
              </a:extLst>
            </p:cNvPr>
            <p:cNvSpPr>
              <a:spLocks/>
            </p:cNvSpPr>
            <p:nvPr/>
          </p:nvSpPr>
          <p:spPr bwMode="auto">
            <a:xfrm>
              <a:off x="1866527" y="8960795"/>
              <a:ext cx="47748" cy="52631"/>
            </a:xfrm>
            <a:custGeom>
              <a:avLst/>
              <a:gdLst>
                <a:gd name="T0" fmla="*/ 0 w 59"/>
                <a:gd name="T1" fmla="*/ 0 h 52"/>
                <a:gd name="T2" fmla="*/ 0 w 59"/>
                <a:gd name="T3" fmla="*/ 52 h 52"/>
                <a:gd name="T4" fmla="*/ 59 w 59"/>
                <a:gd name="T5" fmla="*/ 47 h 52"/>
                <a:gd name="T6" fmla="*/ 12 w 59"/>
                <a:gd name="T7" fmla="*/ 26 h 52"/>
                <a:gd name="T8" fmla="*/ 0 w 59"/>
                <a:gd name="T9" fmla="*/ 0 h 52"/>
              </a:gdLst>
              <a:ahLst/>
              <a:cxnLst>
                <a:cxn ang="0">
                  <a:pos x="T0" y="T1"/>
                </a:cxn>
                <a:cxn ang="0">
                  <a:pos x="T2" y="T3"/>
                </a:cxn>
                <a:cxn ang="0">
                  <a:pos x="T4" y="T5"/>
                </a:cxn>
                <a:cxn ang="0">
                  <a:pos x="T6" y="T7"/>
                </a:cxn>
                <a:cxn ang="0">
                  <a:pos x="T8" y="T9"/>
                </a:cxn>
              </a:cxnLst>
              <a:rect l="0" t="0" r="r" b="b"/>
              <a:pathLst>
                <a:path w="59" h="52">
                  <a:moveTo>
                    <a:pt x="0" y="0"/>
                  </a:moveTo>
                  <a:lnTo>
                    <a:pt x="0" y="52"/>
                  </a:lnTo>
                  <a:lnTo>
                    <a:pt x="59" y="47"/>
                  </a:lnTo>
                  <a:lnTo>
                    <a:pt x="12" y="26"/>
                  </a:ln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84" name="Freeform 1173">
              <a:extLst>
                <a:ext uri="{FF2B5EF4-FFF2-40B4-BE49-F238E27FC236}">
                  <a16:creationId xmlns:a16="http://schemas.microsoft.com/office/drawing/2014/main" id="{48B8A4A6-AD64-4D90-AFBD-AFB033F2A9AB}"/>
                </a:ext>
              </a:extLst>
            </p:cNvPr>
            <p:cNvSpPr>
              <a:spLocks noEditPoints="1"/>
            </p:cNvSpPr>
            <p:nvPr/>
          </p:nvSpPr>
          <p:spPr bwMode="auto">
            <a:xfrm>
              <a:off x="1668251" y="7750282"/>
              <a:ext cx="663623" cy="1236829"/>
            </a:xfrm>
            <a:custGeom>
              <a:avLst/>
              <a:gdLst>
                <a:gd name="T0" fmla="*/ 647 w 820"/>
                <a:gd name="T1" fmla="*/ 237 h 1222"/>
                <a:gd name="T2" fmla="*/ 536 w 820"/>
                <a:gd name="T3" fmla="*/ 246 h 1222"/>
                <a:gd name="T4" fmla="*/ 534 w 820"/>
                <a:gd name="T5" fmla="*/ 143 h 1222"/>
                <a:gd name="T6" fmla="*/ 485 w 820"/>
                <a:gd name="T7" fmla="*/ 173 h 1222"/>
                <a:gd name="T8" fmla="*/ 451 w 820"/>
                <a:gd name="T9" fmla="*/ 178 h 1222"/>
                <a:gd name="T10" fmla="*/ 377 w 820"/>
                <a:gd name="T11" fmla="*/ 81 h 1222"/>
                <a:gd name="T12" fmla="*/ 355 w 820"/>
                <a:gd name="T13" fmla="*/ 30 h 1222"/>
                <a:gd name="T14" fmla="*/ 204 w 820"/>
                <a:gd name="T15" fmla="*/ 52 h 1222"/>
                <a:gd name="T16" fmla="*/ 193 w 820"/>
                <a:gd name="T17" fmla="*/ 0 h 1222"/>
                <a:gd name="T18" fmla="*/ 64 w 820"/>
                <a:gd name="T19" fmla="*/ 47 h 1222"/>
                <a:gd name="T20" fmla="*/ 49 w 820"/>
                <a:gd name="T21" fmla="*/ 86 h 1222"/>
                <a:gd name="T22" fmla="*/ 87 w 820"/>
                <a:gd name="T23" fmla="*/ 88 h 1222"/>
                <a:gd name="T24" fmla="*/ 132 w 820"/>
                <a:gd name="T25" fmla="*/ 214 h 1222"/>
                <a:gd name="T26" fmla="*/ 221 w 820"/>
                <a:gd name="T27" fmla="*/ 282 h 1222"/>
                <a:gd name="T28" fmla="*/ 130 w 820"/>
                <a:gd name="T29" fmla="*/ 214 h 1222"/>
                <a:gd name="T30" fmla="*/ 36 w 820"/>
                <a:gd name="T31" fmla="*/ 229 h 1222"/>
                <a:gd name="T32" fmla="*/ 27 w 820"/>
                <a:gd name="T33" fmla="*/ 287 h 1222"/>
                <a:gd name="T34" fmla="*/ 211 w 820"/>
                <a:gd name="T35" fmla="*/ 524 h 1222"/>
                <a:gd name="T36" fmla="*/ 155 w 820"/>
                <a:gd name="T37" fmla="*/ 955 h 1222"/>
                <a:gd name="T38" fmla="*/ 138 w 820"/>
                <a:gd name="T39" fmla="*/ 1047 h 1222"/>
                <a:gd name="T40" fmla="*/ 144 w 820"/>
                <a:gd name="T41" fmla="*/ 1094 h 1222"/>
                <a:gd name="T42" fmla="*/ 162 w 820"/>
                <a:gd name="T43" fmla="*/ 1182 h 1222"/>
                <a:gd name="T44" fmla="*/ 200 w 820"/>
                <a:gd name="T45" fmla="*/ 1222 h 1222"/>
                <a:gd name="T46" fmla="*/ 247 w 820"/>
                <a:gd name="T47" fmla="*/ 1188 h 1222"/>
                <a:gd name="T48" fmla="*/ 294 w 820"/>
                <a:gd name="T49" fmla="*/ 1083 h 1222"/>
                <a:gd name="T50" fmla="*/ 304 w 820"/>
                <a:gd name="T51" fmla="*/ 983 h 1222"/>
                <a:gd name="T52" fmla="*/ 302 w 820"/>
                <a:gd name="T53" fmla="*/ 947 h 1222"/>
                <a:gd name="T54" fmla="*/ 417 w 820"/>
                <a:gd name="T55" fmla="*/ 810 h 1222"/>
                <a:gd name="T56" fmla="*/ 588 w 820"/>
                <a:gd name="T57" fmla="*/ 652 h 1222"/>
                <a:gd name="T58" fmla="*/ 749 w 820"/>
                <a:gd name="T59" fmla="*/ 436 h 1222"/>
                <a:gd name="T60" fmla="*/ 83 w 820"/>
                <a:gd name="T61" fmla="*/ 265 h 1222"/>
                <a:gd name="T62" fmla="*/ 83 w 820"/>
                <a:gd name="T63" fmla="*/ 265 h 1222"/>
                <a:gd name="T64" fmla="*/ 368 w 820"/>
                <a:gd name="T65" fmla="*/ 107 h 1222"/>
                <a:gd name="T66" fmla="*/ 272 w 820"/>
                <a:gd name="T67" fmla="*/ 186 h 1222"/>
                <a:gd name="T68" fmla="*/ 221 w 820"/>
                <a:gd name="T69" fmla="*/ 203 h 1222"/>
                <a:gd name="T70" fmla="*/ 211 w 820"/>
                <a:gd name="T71" fmla="*/ 398 h 1222"/>
                <a:gd name="T72" fmla="*/ 179 w 820"/>
                <a:gd name="T73" fmla="*/ 301 h 1222"/>
                <a:gd name="T74" fmla="*/ 211 w 820"/>
                <a:gd name="T75" fmla="*/ 370 h 1222"/>
                <a:gd name="T76" fmla="*/ 242 w 820"/>
                <a:gd name="T77" fmla="*/ 423 h 1222"/>
                <a:gd name="T78" fmla="*/ 245 w 820"/>
                <a:gd name="T79" fmla="*/ 541 h 1222"/>
                <a:gd name="T80" fmla="*/ 236 w 820"/>
                <a:gd name="T81" fmla="*/ 489 h 1222"/>
                <a:gd name="T82" fmla="*/ 211 w 820"/>
                <a:gd name="T83" fmla="*/ 398 h 1222"/>
                <a:gd name="T84" fmla="*/ 185 w 820"/>
                <a:gd name="T85" fmla="*/ 1026 h 1222"/>
                <a:gd name="T86" fmla="*/ 223 w 820"/>
                <a:gd name="T87" fmla="*/ 814 h 1222"/>
                <a:gd name="T88" fmla="*/ 228 w 820"/>
                <a:gd name="T89" fmla="*/ 701 h 1222"/>
                <a:gd name="T90" fmla="*/ 266 w 820"/>
                <a:gd name="T91" fmla="*/ 626 h 1222"/>
                <a:gd name="T92" fmla="*/ 247 w 820"/>
                <a:gd name="T93" fmla="*/ 400 h 1222"/>
                <a:gd name="T94" fmla="*/ 334 w 820"/>
                <a:gd name="T95" fmla="*/ 173 h 1222"/>
                <a:gd name="T96" fmla="*/ 309 w 820"/>
                <a:gd name="T97" fmla="*/ 137 h 1222"/>
                <a:gd name="T98" fmla="*/ 309 w 820"/>
                <a:gd name="T99" fmla="*/ 137 h 1222"/>
                <a:gd name="T100" fmla="*/ 347 w 820"/>
                <a:gd name="T101" fmla="*/ 594 h 1222"/>
                <a:gd name="T102" fmla="*/ 432 w 820"/>
                <a:gd name="T103" fmla="*/ 739 h 1222"/>
                <a:gd name="T104" fmla="*/ 419 w 820"/>
                <a:gd name="T105" fmla="*/ 684 h 1222"/>
                <a:gd name="T106" fmla="*/ 466 w 820"/>
                <a:gd name="T107" fmla="*/ 686 h 1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0" h="1222">
                  <a:moveTo>
                    <a:pt x="809" y="299"/>
                  </a:moveTo>
                  <a:lnTo>
                    <a:pt x="781" y="295"/>
                  </a:lnTo>
                  <a:lnTo>
                    <a:pt x="739" y="263"/>
                  </a:lnTo>
                  <a:lnTo>
                    <a:pt x="656" y="257"/>
                  </a:lnTo>
                  <a:lnTo>
                    <a:pt x="647" y="237"/>
                  </a:lnTo>
                  <a:lnTo>
                    <a:pt x="611" y="222"/>
                  </a:lnTo>
                  <a:lnTo>
                    <a:pt x="594" y="222"/>
                  </a:lnTo>
                  <a:lnTo>
                    <a:pt x="573" y="252"/>
                  </a:lnTo>
                  <a:lnTo>
                    <a:pt x="573" y="242"/>
                  </a:lnTo>
                  <a:lnTo>
                    <a:pt x="536" y="246"/>
                  </a:lnTo>
                  <a:lnTo>
                    <a:pt x="551" y="242"/>
                  </a:lnTo>
                  <a:lnTo>
                    <a:pt x="536" y="218"/>
                  </a:lnTo>
                  <a:lnTo>
                    <a:pt x="564" y="184"/>
                  </a:lnTo>
                  <a:lnTo>
                    <a:pt x="534" y="143"/>
                  </a:lnTo>
                  <a:lnTo>
                    <a:pt x="534" y="143"/>
                  </a:lnTo>
                  <a:lnTo>
                    <a:pt x="534" y="143"/>
                  </a:lnTo>
                  <a:lnTo>
                    <a:pt x="534" y="143"/>
                  </a:lnTo>
                  <a:lnTo>
                    <a:pt x="534" y="143"/>
                  </a:lnTo>
                  <a:lnTo>
                    <a:pt x="494" y="118"/>
                  </a:lnTo>
                  <a:lnTo>
                    <a:pt x="485" y="173"/>
                  </a:lnTo>
                  <a:lnTo>
                    <a:pt x="511" y="175"/>
                  </a:lnTo>
                  <a:lnTo>
                    <a:pt x="511" y="175"/>
                  </a:lnTo>
                  <a:lnTo>
                    <a:pt x="485" y="173"/>
                  </a:lnTo>
                  <a:lnTo>
                    <a:pt x="451" y="178"/>
                  </a:lnTo>
                  <a:lnTo>
                    <a:pt x="451" y="178"/>
                  </a:lnTo>
                  <a:lnTo>
                    <a:pt x="424" y="143"/>
                  </a:lnTo>
                  <a:lnTo>
                    <a:pt x="443" y="113"/>
                  </a:lnTo>
                  <a:lnTo>
                    <a:pt x="394" y="69"/>
                  </a:lnTo>
                  <a:lnTo>
                    <a:pt x="377" y="81"/>
                  </a:lnTo>
                  <a:lnTo>
                    <a:pt x="377" y="81"/>
                  </a:lnTo>
                  <a:lnTo>
                    <a:pt x="394" y="69"/>
                  </a:lnTo>
                  <a:lnTo>
                    <a:pt x="372" y="66"/>
                  </a:lnTo>
                  <a:lnTo>
                    <a:pt x="372" y="52"/>
                  </a:lnTo>
                  <a:lnTo>
                    <a:pt x="340" y="34"/>
                  </a:lnTo>
                  <a:lnTo>
                    <a:pt x="355" y="30"/>
                  </a:lnTo>
                  <a:lnTo>
                    <a:pt x="255" y="32"/>
                  </a:lnTo>
                  <a:lnTo>
                    <a:pt x="221" y="2"/>
                  </a:lnTo>
                  <a:lnTo>
                    <a:pt x="223" y="15"/>
                  </a:lnTo>
                  <a:lnTo>
                    <a:pt x="196" y="28"/>
                  </a:lnTo>
                  <a:lnTo>
                    <a:pt x="204" y="52"/>
                  </a:lnTo>
                  <a:lnTo>
                    <a:pt x="193" y="60"/>
                  </a:lnTo>
                  <a:lnTo>
                    <a:pt x="185" y="39"/>
                  </a:lnTo>
                  <a:lnTo>
                    <a:pt x="196" y="13"/>
                  </a:lnTo>
                  <a:lnTo>
                    <a:pt x="198" y="11"/>
                  </a:lnTo>
                  <a:lnTo>
                    <a:pt x="193" y="0"/>
                  </a:lnTo>
                  <a:lnTo>
                    <a:pt x="136" y="24"/>
                  </a:lnTo>
                  <a:lnTo>
                    <a:pt x="104" y="75"/>
                  </a:lnTo>
                  <a:lnTo>
                    <a:pt x="96" y="64"/>
                  </a:lnTo>
                  <a:lnTo>
                    <a:pt x="96" y="64"/>
                  </a:lnTo>
                  <a:lnTo>
                    <a:pt x="64" y="47"/>
                  </a:lnTo>
                  <a:lnTo>
                    <a:pt x="27" y="60"/>
                  </a:lnTo>
                  <a:lnTo>
                    <a:pt x="6" y="47"/>
                  </a:lnTo>
                  <a:lnTo>
                    <a:pt x="0" y="69"/>
                  </a:lnTo>
                  <a:lnTo>
                    <a:pt x="40" y="90"/>
                  </a:lnTo>
                  <a:lnTo>
                    <a:pt x="49" y="86"/>
                  </a:lnTo>
                  <a:lnTo>
                    <a:pt x="44" y="73"/>
                  </a:lnTo>
                  <a:lnTo>
                    <a:pt x="64" y="60"/>
                  </a:lnTo>
                  <a:lnTo>
                    <a:pt x="85" y="66"/>
                  </a:lnTo>
                  <a:lnTo>
                    <a:pt x="87" y="90"/>
                  </a:lnTo>
                  <a:lnTo>
                    <a:pt x="87" y="88"/>
                  </a:lnTo>
                  <a:lnTo>
                    <a:pt x="96" y="143"/>
                  </a:lnTo>
                  <a:lnTo>
                    <a:pt x="102" y="143"/>
                  </a:lnTo>
                  <a:lnTo>
                    <a:pt x="70" y="188"/>
                  </a:lnTo>
                  <a:lnTo>
                    <a:pt x="96" y="207"/>
                  </a:lnTo>
                  <a:lnTo>
                    <a:pt x="132" y="214"/>
                  </a:lnTo>
                  <a:lnTo>
                    <a:pt x="168" y="250"/>
                  </a:lnTo>
                  <a:lnTo>
                    <a:pt x="217" y="254"/>
                  </a:lnTo>
                  <a:lnTo>
                    <a:pt x="211" y="276"/>
                  </a:lnTo>
                  <a:lnTo>
                    <a:pt x="221" y="282"/>
                  </a:lnTo>
                  <a:lnTo>
                    <a:pt x="221" y="282"/>
                  </a:lnTo>
                  <a:lnTo>
                    <a:pt x="221" y="282"/>
                  </a:lnTo>
                  <a:lnTo>
                    <a:pt x="208" y="276"/>
                  </a:lnTo>
                  <a:lnTo>
                    <a:pt x="217" y="257"/>
                  </a:lnTo>
                  <a:lnTo>
                    <a:pt x="168" y="252"/>
                  </a:lnTo>
                  <a:lnTo>
                    <a:pt x="130" y="214"/>
                  </a:lnTo>
                  <a:lnTo>
                    <a:pt x="130" y="214"/>
                  </a:lnTo>
                  <a:lnTo>
                    <a:pt x="96" y="210"/>
                  </a:lnTo>
                  <a:lnTo>
                    <a:pt x="70" y="188"/>
                  </a:lnTo>
                  <a:lnTo>
                    <a:pt x="49" y="199"/>
                  </a:lnTo>
                  <a:lnTo>
                    <a:pt x="36" y="229"/>
                  </a:lnTo>
                  <a:lnTo>
                    <a:pt x="36" y="250"/>
                  </a:lnTo>
                  <a:lnTo>
                    <a:pt x="53" y="257"/>
                  </a:lnTo>
                  <a:lnTo>
                    <a:pt x="44" y="272"/>
                  </a:lnTo>
                  <a:lnTo>
                    <a:pt x="44" y="272"/>
                  </a:lnTo>
                  <a:lnTo>
                    <a:pt x="27" y="287"/>
                  </a:lnTo>
                  <a:lnTo>
                    <a:pt x="32" y="310"/>
                  </a:lnTo>
                  <a:lnTo>
                    <a:pt x="70" y="355"/>
                  </a:lnTo>
                  <a:lnTo>
                    <a:pt x="113" y="455"/>
                  </a:lnTo>
                  <a:lnTo>
                    <a:pt x="211" y="524"/>
                  </a:lnTo>
                  <a:lnTo>
                    <a:pt x="211" y="524"/>
                  </a:lnTo>
                  <a:lnTo>
                    <a:pt x="217" y="581"/>
                  </a:lnTo>
                  <a:lnTo>
                    <a:pt x="193" y="718"/>
                  </a:lnTo>
                  <a:lnTo>
                    <a:pt x="193" y="788"/>
                  </a:lnTo>
                  <a:lnTo>
                    <a:pt x="159" y="874"/>
                  </a:lnTo>
                  <a:lnTo>
                    <a:pt x="155" y="955"/>
                  </a:lnTo>
                  <a:lnTo>
                    <a:pt x="181" y="959"/>
                  </a:lnTo>
                  <a:lnTo>
                    <a:pt x="166" y="1011"/>
                  </a:lnTo>
                  <a:lnTo>
                    <a:pt x="174" y="1026"/>
                  </a:lnTo>
                  <a:lnTo>
                    <a:pt x="155" y="1062"/>
                  </a:lnTo>
                  <a:lnTo>
                    <a:pt x="138" y="1047"/>
                  </a:lnTo>
                  <a:lnTo>
                    <a:pt x="125" y="1066"/>
                  </a:lnTo>
                  <a:lnTo>
                    <a:pt x="149" y="1066"/>
                  </a:lnTo>
                  <a:lnTo>
                    <a:pt x="144" y="1079"/>
                  </a:lnTo>
                  <a:lnTo>
                    <a:pt x="166" y="1096"/>
                  </a:lnTo>
                  <a:lnTo>
                    <a:pt x="144" y="1094"/>
                  </a:lnTo>
                  <a:lnTo>
                    <a:pt x="155" y="1128"/>
                  </a:lnTo>
                  <a:lnTo>
                    <a:pt x="144" y="1141"/>
                  </a:lnTo>
                  <a:lnTo>
                    <a:pt x="155" y="1152"/>
                  </a:lnTo>
                  <a:lnTo>
                    <a:pt x="151" y="1158"/>
                  </a:lnTo>
                  <a:lnTo>
                    <a:pt x="162" y="1182"/>
                  </a:lnTo>
                  <a:lnTo>
                    <a:pt x="170" y="1169"/>
                  </a:lnTo>
                  <a:lnTo>
                    <a:pt x="172" y="1194"/>
                  </a:lnTo>
                  <a:lnTo>
                    <a:pt x="202" y="1201"/>
                  </a:lnTo>
                  <a:lnTo>
                    <a:pt x="183" y="1216"/>
                  </a:lnTo>
                  <a:lnTo>
                    <a:pt x="200" y="1222"/>
                  </a:lnTo>
                  <a:lnTo>
                    <a:pt x="206" y="1199"/>
                  </a:lnTo>
                  <a:lnTo>
                    <a:pt x="247" y="1188"/>
                  </a:lnTo>
                  <a:lnTo>
                    <a:pt x="247" y="1188"/>
                  </a:lnTo>
                  <a:lnTo>
                    <a:pt x="247" y="1188"/>
                  </a:lnTo>
                  <a:lnTo>
                    <a:pt x="247" y="1188"/>
                  </a:lnTo>
                  <a:lnTo>
                    <a:pt x="247" y="1188"/>
                  </a:lnTo>
                  <a:lnTo>
                    <a:pt x="230" y="1173"/>
                  </a:lnTo>
                  <a:lnTo>
                    <a:pt x="242" y="1132"/>
                  </a:lnTo>
                  <a:lnTo>
                    <a:pt x="255" y="1139"/>
                  </a:lnTo>
                  <a:lnTo>
                    <a:pt x="294" y="1083"/>
                  </a:lnTo>
                  <a:lnTo>
                    <a:pt x="264" y="1051"/>
                  </a:lnTo>
                  <a:lnTo>
                    <a:pt x="296" y="1030"/>
                  </a:lnTo>
                  <a:lnTo>
                    <a:pt x="302" y="1002"/>
                  </a:lnTo>
                  <a:lnTo>
                    <a:pt x="317" y="987"/>
                  </a:lnTo>
                  <a:lnTo>
                    <a:pt x="304" y="983"/>
                  </a:lnTo>
                  <a:lnTo>
                    <a:pt x="330" y="983"/>
                  </a:lnTo>
                  <a:lnTo>
                    <a:pt x="326" y="968"/>
                  </a:lnTo>
                  <a:lnTo>
                    <a:pt x="315" y="979"/>
                  </a:lnTo>
                  <a:lnTo>
                    <a:pt x="304" y="968"/>
                  </a:lnTo>
                  <a:lnTo>
                    <a:pt x="302" y="947"/>
                  </a:lnTo>
                  <a:lnTo>
                    <a:pt x="349" y="949"/>
                  </a:lnTo>
                  <a:lnTo>
                    <a:pt x="353" y="904"/>
                  </a:lnTo>
                  <a:lnTo>
                    <a:pt x="426" y="897"/>
                  </a:lnTo>
                  <a:lnTo>
                    <a:pt x="447" y="865"/>
                  </a:lnTo>
                  <a:lnTo>
                    <a:pt x="417" y="810"/>
                  </a:lnTo>
                  <a:lnTo>
                    <a:pt x="477" y="827"/>
                  </a:lnTo>
                  <a:lnTo>
                    <a:pt x="502" y="806"/>
                  </a:lnTo>
                  <a:lnTo>
                    <a:pt x="502" y="803"/>
                  </a:lnTo>
                  <a:lnTo>
                    <a:pt x="583" y="703"/>
                  </a:lnTo>
                  <a:lnTo>
                    <a:pt x="588" y="652"/>
                  </a:lnTo>
                  <a:lnTo>
                    <a:pt x="654" y="607"/>
                  </a:lnTo>
                  <a:lnTo>
                    <a:pt x="694" y="607"/>
                  </a:lnTo>
                  <a:lnTo>
                    <a:pt x="711" y="590"/>
                  </a:lnTo>
                  <a:lnTo>
                    <a:pt x="745" y="513"/>
                  </a:lnTo>
                  <a:lnTo>
                    <a:pt x="749" y="436"/>
                  </a:lnTo>
                  <a:lnTo>
                    <a:pt x="813" y="363"/>
                  </a:lnTo>
                  <a:lnTo>
                    <a:pt x="820" y="331"/>
                  </a:lnTo>
                  <a:lnTo>
                    <a:pt x="809" y="299"/>
                  </a:lnTo>
                  <a:close/>
                  <a:moveTo>
                    <a:pt x="123" y="242"/>
                  </a:moveTo>
                  <a:lnTo>
                    <a:pt x="83" y="265"/>
                  </a:lnTo>
                  <a:lnTo>
                    <a:pt x="64" y="295"/>
                  </a:lnTo>
                  <a:lnTo>
                    <a:pt x="42" y="291"/>
                  </a:lnTo>
                  <a:lnTo>
                    <a:pt x="42" y="291"/>
                  </a:lnTo>
                  <a:lnTo>
                    <a:pt x="64" y="295"/>
                  </a:lnTo>
                  <a:lnTo>
                    <a:pt x="83" y="265"/>
                  </a:lnTo>
                  <a:lnTo>
                    <a:pt x="123" y="242"/>
                  </a:lnTo>
                  <a:lnTo>
                    <a:pt x="123" y="242"/>
                  </a:lnTo>
                  <a:close/>
                  <a:moveTo>
                    <a:pt x="383" y="92"/>
                  </a:moveTo>
                  <a:lnTo>
                    <a:pt x="383" y="94"/>
                  </a:lnTo>
                  <a:lnTo>
                    <a:pt x="368" y="107"/>
                  </a:lnTo>
                  <a:lnTo>
                    <a:pt x="368" y="107"/>
                  </a:lnTo>
                  <a:lnTo>
                    <a:pt x="383" y="92"/>
                  </a:lnTo>
                  <a:close/>
                  <a:moveTo>
                    <a:pt x="266" y="178"/>
                  </a:moveTo>
                  <a:lnTo>
                    <a:pt x="270" y="184"/>
                  </a:lnTo>
                  <a:lnTo>
                    <a:pt x="272" y="186"/>
                  </a:lnTo>
                  <a:lnTo>
                    <a:pt x="264" y="178"/>
                  </a:lnTo>
                  <a:lnTo>
                    <a:pt x="223" y="184"/>
                  </a:lnTo>
                  <a:lnTo>
                    <a:pt x="223" y="184"/>
                  </a:lnTo>
                  <a:lnTo>
                    <a:pt x="266" y="178"/>
                  </a:lnTo>
                  <a:close/>
                  <a:moveTo>
                    <a:pt x="221" y="203"/>
                  </a:moveTo>
                  <a:lnTo>
                    <a:pt x="221" y="203"/>
                  </a:lnTo>
                  <a:lnTo>
                    <a:pt x="236" y="201"/>
                  </a:lnTo>
                  <a:lnTo>
                    <a:pt x="236" y="201"/>
                  </a:lnTo>
                  <a:lnTo>
                    <a:pt x="221" y="203"/>
                  </a:lnTo>
                  <a:close/>
                  <a:moveTo>
                    <a:pt x="211" y="398"/>
                  </a:moveTo>
                  <a:lnTo>
                    <a:pt x="211" y="370"/>
                  </a:lnTo>
                  <a:lnTo>
                    <a:pt x="191" y="383"/>
                  </a:lnTo>
                  <a:lnTo>
                    <a:pt x="170" y="372"/>
                  </a:lnTo>
                  <a:lnTo>
                    <a:pt x="155" y="340"/>
                  </a:lnTo>
                  <a:lnTo>
                    <a:pt x="179" y="301"/>
                  </a:lnTo>
                  <a:lnTo>
                    <a:pt x="179" y="301"/>
                  </a:lnTo>
                  <a:lnTo>
                    <a:pt x="155" y="338"/>
                  </a:lnTo>
                  <a:lnTo>
                    <a:pt x="170" y="370"/>
                  </a:lnTo>
                  <a:lnTo>
                    <a:pt x="191" y="381"/>
                  </a:lnTo>
                  <a:lnTo>
                    <a:pt x="211" y="370"/>
                  </a:lnTo>
                  <a:lnTo>
                    <a:pt x="211" y="398"/>
                  </a:lnTo>
                  <a:lnTo>
                    <a:pt x="225" y="398"/>
                  </a:lnTo>
                  <a:lnTo>
                    <a:pt x="242" y="398"/>
                  </a:lnTo>
                  <a:lnTo>
                    <a:pt x="225" y="398"/>
                  </a:lnTo>
                  <a:lnTo>
                    <a:pt x="242" y="423"/>
                  </a:lnTo>
                  <a:lnTo>
                    <a:pt x="232" y="474"/>
                  </a:lnTo>
                  <a:lnTo>
                    <a:pt x="242" y="481"/>
                  </a:lnTo>
                  <a:lnTo>
                    <a:pt x="236" y="489"/>
                  </a:lnTo>
                  <a:lnTo>
                    <a:pt x="228" y="511"/>
                  </a:lnTo>
                  <a:lnTo>
                    <a:pt x="245" y="541"/>
                  </a:lnTo>
                  <a:lnTo>
                    <a:pt x="255" y="605"/>
                  </a:lnTo>
                  <a:lnTo>
                    <a:pt x="255" y="605"/>
                  </a:lnTo>
                  <a:lnTo>
                    <a:pt x="245" y="541"/>
                  </a:lnTo>
                  <a:lnTo>
                    <a:pt x="228" y="509"/>
                  </a:lnTo>
                  <a:lnTo>
                    <a:pt x="236" y="489"/>
                  </a:lnTo>
                  <a:lnTo>
                    <a:pt x="221" y="481"/>
                  </a:lnTo>
                  <a:lnTo>
                    <a:pt x="230" y="474"/>
                  </a:lnTo>
                  <a:lnTo>
                    <a:pt x="240" y="423"/>
                  </a:lnTo>
                  <a:lnTo>
                    <a:pt x="225" y="398"/>
                  </a:lnTo>
                  <a:lnTo>
                    <a:pt x="211" y="398"/>
                  </a:lnTo>
                  <a:close/>
                  <a:moveTo>
                    <a:pt x="185" y="1026"/>
                  </a:moveTo>
                  <a:lnTo>
                    <a:pt x="185" y="1026"/>
                  </a:lnTo>
                  <a:lnTo>
                    <a:pt x="198" y="1021"/>
                  </a:lnTo>
                  <a:lnTo>
                    <a:pt x="198" y="1021"/>
                  </a:lnTo>
                  <a:lnTo>
                    <a:pt x="185" y="1026"/>
                  </a:lnTo>
                  <a:close/>
                  <a:moveTo>
                    <a:pt x="200" y="861"/>
                  </a:moveTo>
                  <a:lnTo>
                    <a:pt x="200" y="861"/>
                  </a:lnTo>
                  <a:lnTo>
                    <a:pt x="223" y="814"/>
                  </a:lnTo>
                  <a:lnTo>
                    <a:pt x="219" y="799"/>
                  </a:lnTo>
                  <a:lnTo>
                    <a:pt x="223" y="814"/>
                  </a:lnTo>
                  <a:lnTo>
                    <a:pt x="200" y="861"/>
                  </a:lnTo>
                  <a:close/>
                  <a:moveTo>
                    <a:pt x="266" y="626"/>
                  </a:moveTo>
                  <a:lnTo>
                    <a:pt x="247" y="635"/>
                  </a:lnTo>
                  <a:lnTo>
                    <a:pt x="247" y="677"/>
                  </a:lnTo>
                  <a:lnTo>
                    <a:pt x="228" y="701"/>
                  </a:lnTo>
                  <a:lnTo>
                    <a:pt x="215" y="744"/>
                  </a:lnTo>
                  <a:lnTo>
                    <a:pt x="228" y="701"/>
                  </a:lnTo>
                  <a:lnTo>
                    <a:pt x="247" y="677"/>
                  </a:lnTo>
                  <a:lnTo>
                    <a:pt x="247" y="635"/>
                  </a:lnTo>
                  <a:lnTo>
                    <a:pt x="266" y="626"/>
                  </a:lnTo>
                  <a:lnTo>
                    <a:pt x="266" y="605"/>
                  </a:lnTo>
                  <a:lnTo>
                    <a:pt x="266" y="607"/>
                  </a:lnTo>
                  <a:lnTo>
                    <a:pt x="266" y="626"/>
                  </a:lnTo>
                  <a:close/>
                  <a:moveTo>
                    <a:pt x="247" y="400"/>
                  </a:moveTo>
                  <a:lnTo>
                    <a:pt x="247" y="400"/>
                  </a:lnTo>
                  <a:lnTo>
                    <a:pt x="298" y="374"/>
                  </a:lnTo>
                  <a:lnTo>
                    <a:pt x="298" y="374"/>
                  </a:lnTo>
                  <a:lnTo>
                    <a:pt x="247" y="400"/>
                  </a:lnTo>
                  <a:close/>
                  <a:moveTo>
                    <a:pt x="317" y="171"/>
                  </a:moveTo>
                  <a:lnTo>
                    <a:pt x="334" y="173"/>
                  </a:lnTo>
                  <a:lnTo>
                    <a:pt x="294" y="197"/>
                  </a:lnTo>
                  <a:lnTo>
                    <a:pt x="294" y="197"/>
                  </a:lnTo>
                  <a:lnTo>
                    <a:pt x="334" y="173"/>
                  </a:lnTo>
                  <a:lnTo>
                    <a:pt x="317" y="171"/>
                  </a:lnTo>
                  <a:lnTo>
                    <a:pt x="309" y="137"/>
                  </a:lnTo>
                  <a:lnTo>
                    <a:pt x="338" y="143"/>
                  </a:lnTo>
                  <a:lnTo>
                    <a:pt x="381" y="124"/>
                  </a:lnTo>
                  <a:lnTo>
                    <a:pt x="381" y="124"/>
                  </a:lnTo>
                  <a:lnTo>
                    <a:pt x="338" y="143"/>
                  </a:lnTo>
                  <a:lnTo>
                    <a:pt x="309" y="137"/>
                  </a:lnTo>
                  <a:lnTo>
                    <a:pt x="317" y="171"/>
                  </a:lnTo>
                  <a:close/>
                  <a:moveTo>
                    <a:pt x="347" y="594"/>
                  </a:moveTo>
                  <a:lnTo>
                    <a:pt x="358" y="549"/>
                  </a:lnTo>
                  <a:lnTo>
                    <a:pt x="358" y="549"/>
                  </a:lnTo>
                  <a:lnTo>
                    <a:pt x="347" y="594"/>
                  </a:lnTo>
                  <a:lnTo>
                    <a:pt x="430" y="650"/>
                  </a:lnTo>
                  <a:lnTo>
                    <a:pt x="430" y="650"/>
                  </a:lnTo>
                  <a:lnTo>
                    <a:pt x="347" y="594"/>
                  </a:lnTo>
                  <a:close/>
                  <a:moveTo>
                    <a:pt x="432" y="739"/>
                  </a:moveTo>
                  <a:lnTo>
                    <a:pt x="432" y="739"/>
                  </a:lnTo>
                  <a:lnTo>
                    <a:pt x="447" y="727"/>
                  </a:lnTo>
                  <a:lnTo>
                    <a:pt x="432" y="739"/>
                  </a:lnTo>
                  <a:close/>
                  <a:moveTo>
                    <a:pt x="466" y="686"/>
                  </a:moveTo>
                  <a:lnTo>
                    <a:pt x="419" y="684"/>
                  </a:lnTo>
                  <a:lnTo>
                    <a:pt x="419" y="684"/>
                  </a:lnTo>
                  <a:lnTo>
                    <a:pt x="466" y="686"/>
                  </a:lnTo>
                  <a:lnTo>
                    <a:pt x="481" y="654"/>
                  </a:lnTo>
                  <a:lnTo>
                    <a:pt x="481" y="656"/>
                  </a:lnTo>
                  <a:lnTo>
                    <a:pt x="483" y="656"/>
                  </a:lnTo>
                  <a:lnTo>
                    <a:pt x="466" y="686"/>
                  </a:lnTo>
                  <a:close/>
                </a:path>
              </a:pathLst>
            </a:custGeom>
            <a:solidFill>
              <a:srgbClr val="6048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85" name="Freeform 1174">
              <a:extLst>
                <a:ext uri="{FF2B5EF4-FFF2-40B4-BE49-F238E27FC236}">
                  <a16:creationId xmlns:a16="http://schemas.microsoft.com/office/drawing/2014/main" id="{E1FCD8EB-0F8B-47EC-830D-1C758181B64A}"/>
                </a:ext>
              </a:extLst>
            </p:cNvPr>
            <p:cNvSpPr>
              <a:spLocks/>
            </p:cNvSpPr>
            <p:nvPr/>
          </p:nvSpPr>
          <p:spPr bwMode="auto">
            <a:xfrm>
              <a:off x="1775077" y="8872740"/>
              <a:ext cx="9712" cy="26315"/>
            </a:xfrm>
            <a:custGeom>
              <a:avLst/>
              <a:gdLst>
                <a:gd name="T0" fmla="*/ 4 w 12"/>
                <a:gd name="T1" fmla="*/ 0 h 26"/>
                <a:gd name="T2" fmla="*/ 0 w 12"/>
                <a:gd name="T3" fmla="*/ 13 h 26"/>
                <a:gd name="T4" fmla="*/ 12 w 12"/>
                <a:gd name="T5" fmla="*/ 26 h 26"/>
                <a:gd name="T6" fmla="*/ 4 w 12"/>
                <a:gd name="T7" fmla="*/ 0 h 26"/>
              </a:gdLst>
              <a:ahLst/>
              <a:cxnLst>
                <a:cxn ang="0">
                  <a:pos x="T0" y="T1"/>
                </a:cxn>
                <a:cxn ang="0">
                  <a:pos x="T2" y="T3"/>
                </a:cxn>
                <a:cxn ang="0">
                  <a:pos x="T4" y="T5"/>
                </a:cxn>
                <a:cxn ang="0">
                  <a:pos x="T6" y="T7"/>
                </a:cxn>
              </a:cxnLst>
              <a:rect l="0" t="0" r="r" b="b"/>
              <a:pathLst>
                <a:path w="12" h="26">
                  <a:moveTo>
                    <a:pt x="4" y="0"/>
                  </a:moveTo>
                  <a:lnTo>
                    <a:pt x="0" y="13"/>
                  </a:lnTo>
                  <a:lnTo>
                    <a:pt x="12" y="26"/>
                  </a:lnTo>
                  <a:lnTo>
                    <a:pt x="4"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86" name="Freeform 1175">
              <a:extLst>
                <a:ext uri="{FF2B5EF4-FFF2-40B4-BE49-F238E27FC236}">
                  <a16:creationId xmlns:a16="http://schemas.microsoft.com/office/drawing/2014/main" id="{379B71C7-0716-44B4-831E-558BE37C67CF}"/>
                </a:ext>
              </a:extLst>
            </p:cNvPr>
            <p:cNvSpPr>
              <a:spLocks/>
            </p:cNvSpPr>
            <p:nvPr/>
          </p:nvSpPr>
          <p:spPr bwMode="auto">
            <a:xfrm>
              <a:off x="1787217" y="8725981"/>
              <a:ext cx="6475" cy="32389"/>
            </a:xfrm>
            <a:custGeom>
              <a:avLst/>
              <a:gdLst>
                <a:gd name="T0" fmla="*/ 0 w 8"/>
                <a:gd name="T1" fmla="*/ 27 h 32"/>
                <a:gd name="T2" fmla="*/ 8 w 8"/>
                <a:gd name="T3" fmla="*/ 32 h 32"/>
                <a:gd name="T4" fmla="*/ 8 w 8"/>
                <a:gd name="T5" fmla="*/ 0 h 32"/>
                <a:gd name="T6" fmla="*/ 0 w 8"/>
                <a:gd name="T7" fmla="*/ 27 h 32"/>
              </a:gdLst>
              <a:ahLst/>
              <a:cxnLst>
                <a:cxn ang="0">
                  <a:pos x="T0" y="T1"/>
                </a:cxn>
                <a:cxn ang="0">
                  <a:pos x="T2" y="T3"/>
                </a:cxn>
                <a:cxn ang="0">
                  <a:pos x="T4" y="T5"/>
                </a:cxn>
                <a:cxn ang="0">
                  <a:pos x="T6" y="T7"/>
                </a:cxn>
              </a:cxnLst>
              <a:rect l="0" t="0" r="r" b="b"/>
              <a:pathLst>
                <a:path w="8" h="32">
                  <a:moveTo>
                    <a:pt x="0" y="27"/>
                  </a:moveTo>
                  <a:lnTo>
                    <a:pt x="8" y="32"/>
                  </a:lnTo>
                  <a:lnTo>
                    <a:pt x="8" y="0"/>
                  </a:lnTo>
                  <a:lnTo>
                    <a:pt x="0" y="27"/>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87" name="Freeform 1176">
              <a:extLst>
                <a:ext uri="{FF2B5EF4-FFF2-40B4-BE49-F238E27FC236}">
                  <a16:creationId xmlns:a16="http://schemas.microsoft.com/office/drawing/2014/main" id="{A6CCE494-2705-47FE-B232-0C3BDD6FE243}"/>
                </a:ext>
              </a:extLst>
            </p:cNvPr>
            <p:cNvSpPr>
              <a:spLocks/>
            </p:cNvSpPr>
            <p:nvPr/>
          </p:nvSpPr>
          <p:spPr bwMode="auto">
            <a:xfrm>
              <a:off x="1795310" y="8981038"/>
              <a:ext cx="17805" cy="13158"/>
            </a:xfrm>
            <a:custGeom>
              <a:avLst/>
              <a:gdLst>
                <a:gd name="T0" fmla="*/ 0 w 22"/>
                <a:gd name="T1" fmla="*/ 0 h 13"/>
                <a:gd name="T2" fmla="*/ 22 w 22"/>
                <a:gd name="T3" fmla="*/ 13 h 13"/>
                <a:gd name="T4" fmla="*/ 22 w 22"/>
                <a:gd name="T5" fmla="*/ 2 h 13"/>
                <a:gd name="T6" fmla="*/ 0 w 22"/>
                <a:gd name="T7" fmla="*/ 0 h 13"/>
              </a:gdLst>
              <a:ahLst/>
              <a:cxnLst>
                <a:cxn ang="0">
                  <a:pos x="T0" y="T1"/>
                </a:cxn>
                <a:cxn ang="0">
                  <a:pos x="T2" y="T3"/>
                </a:cxn>
                <a:cxn ang="0">
                  <a:pos x="T4" y="T5"/>
                </a:cxn>
                <a:cxn ang="0">
                  <a:pos x="T6" y="T7"/>
                </a:cxn>
              </a:cxnLst>
              <a:rect l="0" t="0" r="r" b="b"/>
              <a:pathLst>
                <a:path w="22" h="13">
                  <a:moveTo>
                    <a:pt x="0" y="0"/>
                  </a:moveTo>
                  <a:lnTo>
                    <a:pt x="22" y="13"/>
                  </a:lnTo>
                  <a:lnTo>
                    <a:pt x="22" y="2"/>
                  </a:ln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88" name="Freeform 1177">
              <a:extLst>
                <a:ext uri="{FF2B5EF4-FFF2-40B4-BE49-F238E27FC236}">
                  <a16:creationId xmlns:a16="http://schemas.microsoft.com/office/drawing/2014/main" id="{F5B75982-DB50-4FCC-87DA-F916F2C88AF9}"/>
                </a:ext>
              </a:extLst>
            </p:cNvPr>
            <p:cNvSpPr>
              <a:spLocks/>
            </p:cNvSpPr>
            <p:nvPr/>
          </p:nvSpPr>
          <p:spPr bwMode="auto">
            <a:xfrm>
              <a:off x="1799357" y="8946626"/>
              <a:ext cx="27516" cy="34412"/>
            </a:xfrm>
            <a:custGeom>
              <a:avLst/>
              <a:gdLst>
                <a:gd name="T0" fmla="*/ 0 w 34"/>
                <a:gd name="T1" fmla="*/ 4 h 34"/>
                <a:gd name="T2" fmla="*/ 17 w 34"/>
                <a:gd name="T3" fmla="*/ 34 h 34"/>
                <a:gd name="T4" fmla="*/ 34 w 34"/>
                <a:gd name="T5" fmla="*/ 21 h 34"/>
                <a:gd name="T6" fmla="*/ 8 w 34"/>
                <a:gd name="T7" fmla="*/ 14 h 34"/>
                <a:gd name="T8" fmla="*/ 8 w 34"/>
                <a:gd name="T9" fmla="*/ 0 h 34"/>
                <a:gd name="T10" fmla="*/ 0 w 34"/>
                <a:gd name="T11" fmla="*/ 4 h 34"/>
              </a:gdLst>
              <a:ahLst/>
              <a:cxnLst>
                <a:cxn ang="0">
                  <a:pos x="T0" y="T1"/>
                </a:cxn>
                <a:cxn ang="0">
                  <a:pos x="T2" y="T3"/>
                </a:cxn>
                <a:cxn ang="0">
                  <a:pos x="T4" y="T5"/>
                </a:cxn>
                <a:cxn ang="0">
                  <a:pos x="T6" y="T7"/>
                </a:cxn>
                <a:cxn ang="0">
                  <a:pos x="T8" y="T9"/>
                </a:cxn>
                <a:cxn ang="0">
                  <a:pos x="T10" y="T11"/>
                </a:cxn>
              </a:cxnLst>
              <a:rect l="0" t="0" r="r" b="b"/>
              <a:pathLst>
                <a:path w="34" h="34">
                  <a:moveTo>
                    <a:pt x="0" y="4"/>
                  </a:moveTo>
                  <a:lnTo>
                    <a:pt x="17" y="34"/>
                  </a:lnTo>
                  <a:lnTo>
                    <a:pt x="34" y="21"/>
                  </a:lnTo>
                  <a:lnTo>
                    <a:pt x="8" y="14"/>
                  </a:lnTo>
                  <a:lnTo>
                    <a:pt x="8" y="0"/>
                  </a:lnTo>
                  <a:lnTo>
                    <a:pt x="0" y="4"/>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89" name="Freeform 1178">
              <a:extLst>
                <a:ext uri="{FF2B5EF4-FFF2-40B4-BE49-F238E27FC236}">
                  <a16:creationId xmlns:a16="http://schemas.microsoft.com/office/drawing/2014/main" id="{A3DF325C-D553-474C-A207-2BE01590D8FE}"/>
                </a:ext>
              </a:extLst>
            </p:cNvPr>
            <p:cNvSpPr>
              <a:spLocks/>
            </p:cNvSpPr>
            <p:nvPr/>
          </p:nvSpPr>
          <p:spPr bwMode="auto">
            <a:xfrm>
              <a:off x="1817970" y="8960795"/>
              <a:ext cx="48558" cy="52631"/>
            </a:xfrm>
            <a:custGeom>
              <a:avLst/>
              <a:gdLst>
                <a:gd name="T0" fmla="*/ 60 w 60"/>
                <a:gd name="T1" fmla="*/ 52 h 52"/>
                <a:gd name="T2" fmla="*/ 60 w 60"/>
                <a:gd name="T3" fmla="*/ 0 h 52"/>
                <a:gd name="T4" fmla="*/ 28 w 60"/>
                <a:gd name="T5" fmla="*/ 3 h 52"/>
                <a:gd name="T6" fmla="*/ 28 w 60"/>
                <a:gd name="T7" fmla="*/ 15 h 52"/>
                <a:gd name="T8" fmla="*/ 47 w 60"/>
                <a:gd name="T9" fmla="*/ 18 h 52"/>
                <a:gd name="T10" fmla="*/ 34 w 60"/>
                <a:gd name="T11" fmla="*/ 26 h 52"/>
                <a:gd name="T12" fmla="*/ 47 w 60"/>
                <a:gd name="T13" fmla="*/ 39 h 52"/>
                <a:gd name="T14" fmla="*/ 21 w 60"/>
                <a:gd name="T15" fmla="*/ 35 h 52"/>
                <a:gd name="T16" fmla="*/ 19 w 60"/>
                <a:gd name="T17" fmla="*/ 37 h 52"/>
                <a:gd name="T18" fmla="*/ 4 w 60"/>
                <a:gd name="T19" fmla="*/ 28 h 52"/>
                <a:gd name="T20" fmla="*/ 0 w 60"/>
                <a:gd name="T21" fmla="*/ 37 h 52"/>
                <a:gd name="T22" fmla="*/ 17 w 60"/>
                <a:gd name="T23" fmla="*/ 39 h 52"/>
                <a:gd name="T24" fmla="*/ 13 w 60"/>
                <a:gd name="T25" fmla="*/ 43 h 52"/>
                <a:gd name="T26" fmla="*/ 60 w 60"/>
                <a:gd name="T2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 h="52">
                  <a:moveTo>
                    <a:pt x="60" y="52"/>
                  </a:moveTo>
                  <a:lnTo>
                    <a:pt x="60" y="0"/>
                  </a:lnTo>
                  <a:lnTo>
                    <a:pt x="28" y="3"/>
                  </a:lnTo>
                  <a:lnTo>
                    <a:pt x="28" y="15"/>
                  </a:lnTo>
                  <a:lnTo>
                    <a:pt x="47" y="18"/>
                  </a:lnTo>
                  <a:lnTo>
                    <a:pt x="34" y="26"/>
                  </a:lnTo>
                  <a:lnTo>
                    <a:pt x="47" y="39"/>
                  </a:lnTo>
                  <a:lnTo>
                    <a:pt x="21" y="35"/>
                  </a:lnTo>
                  <a:lnTo>
                    <a:pt x="19" y="37"/>
                  </a:lnTo>
                  <a:lnTo>
                    <a:pt x="4" y="28"/>
                  </a:lnTo>
                  <a:lnTo>
                    <a:pt x="0" y="37"/>
                  </a:lnTo>
                  <a:lnTo>
                    <a:pt x="17" y="39"/>
                  </a:lnTo>
                  <a:lnTo>
                    <a:pt x="13" y="43"/>
                  </a:lnTo>
                  <a:lnTo>
                    <a:pt x="60" y="52"/>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90" name="Freeform 1179">
              <a:extLst>
                <a:ext uri="{FF2B5EF4-FFF2-40B4-BE49-F238E27FC236}">
                  <a16:creationId xmlns:a16="http://schemas.microsoft.com/office/drawing/2014/main" id="{DACF34C1-37B8-4147-8D2B-AC0D4034EA64}"/>
                </a:ext>
              </a:extLst>
            </p:cNvPr>
            <p:cNvSpPr>
              <a:spLocks/>
            </p:cNvSpPr>
            <p:nvPr/>
          </p:nvSpPr>
          <p:spPr bwMode="auto">
            <a:xfrm>
              <a:off x="1847105" y="9021524"/>
              <a:ext cx="27516" cy="11133"/>
            </a:xfrm>
            <a:custGeom>
              <a:avLst/>
              <a:gdLst>
                <a:gd name="T0" fmla="*/ 0 w 34"/>
                <a:gd name="T1" fmla="*/ 0 h 11"/>
                <a:gd name="T2" fmla="*/ 34 w 34"/>
                <a:gd name="T3" fmla="*/ 11 h 11"/>
                <a:gd name="T4" fmla="*/ 32 w 34"/>
                <a:gd name="T5" fmla="*/ 2 h 11"/>
                <a:gd name="T6" fmla="*/ 0 w 34"/>
                <a:gd name="T7" fmla="*/ 0 h 11"/>
              </a:gdLst>
              <a:ahLst/>
              <a:cxnLst>
                <a:cxn ang="0">
                  <a:pos x="T0" y="T1"/>
                </a:cxn>
                <a:cxn ang="0">
                  <a:pos x="T2" y="T3"/>
                </a:cxn>
                <a:cxn ang="0">
                  <a:pos x="T4" y="T5"/>
                </a:cxn>
                <a:cxn ang="0">
                  <a:pos x="T6" y="T7"/>
                </a:cxn>
              </a:cxnLst>
              <a:rect l="0" t="0" r="r" b="b"/>
              <a:pathLst>
                <a:path w="34" h="11">
                  <a:moveTo>
                    <a:pt x="0" y="0"/>
                  </a:moveTo>
                  <a:lnTo>
                    <a:pt x="34" y="11"/>
                  </a:lnTo>
                  <a:lnTo>
                    <a:pt x="32" y="2"/>
                  </a:ln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91" name="Freeform 1180">
              <a:extLst>
                <a:ext uri="{FF2B5EF4-FFF2-40B4-BE49-F238E27FC236}">
                  <a16:creationId xmlns:a16="http://schemas.microsoft.com/office/drawing/2014/main" id="{63E6A0A8-3C7C-40EB-B961-7302717D8D9F}"/>
                </a:ext>
              </a:extLst>
            </p:cNvPr>
            <p:cNvSpPr>
              <a:spLocks/>
            </p:cNvSpPr>
            <p:nvPr/>
          </p:nvSpPr>
          <p:spPr bwMode="auto">
            <a:xfrm>
              <a:off x="1874620" y="9015451"/>
              <a:ext cx="13758" cy="6073"/>
            </a:xfrm>
            <a:custGeom>
              <a:avLst/>
              <a:gdLst>
                <a:gd name="T0" fmla="*/ 0 w 17"/>
                <a:gd name="T1" fmla="*/ 6 h 6"/>
                <a:gd name="T2" fmla="*/ 17 w 17"/>
                <a:gd name="T3" fmla="*/ 6 h 6"/>
                <a:gd name="T4" fmla="*/ 5 w 17"/>
                <a:gd name="T5" fmla="*/ 0 h 6"/>
                <a:gd name="T6" fmla="*/ 0 w 17"/>
                <a:gd name="T7" fmla="*/ 6 h 6"/>
              </a:gdLst>
              <a:ahLst/>
              <a:cxnLst>
                <a:cxn ang="0">
                  <a:pos x="T0" y="T1"/>
                </a:cxn>
                <a:cxn ang="0">
                  <a:pos x="T2" y="T3"/>
                </a:cxn>
                <a:cxn ang="0">
                  <a:pos x="T4" y="T5"/>
                </a:cxn>
                <a:cxn ang="0">
                  <a:pos x="T6" y="T7"/>
                </a:cxn>
              </a:cxnLst>
              <a:rect l="0" t="0" r="r" b="b"/>
              <a:pathLst>
                <a:path w="17" h="6">
                  <a:moveTo>
                    <a:pt x="0" y="6"/>
                  </a:moveTo>
                  <a:lnTo>
                    <a:pt x="17" y="6"/>
                  </a:lnTo>
                  <a:lnTo>
                    <a:pt x="5" y="0"/>
                  </a:lnTo>
                  <a:lnTo>
                    <a:pt x="0" y="6"/>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92" name="Freeform 1181">
              <a:extLst>
                <a:ext uri="{FF2B5EF4-FFF2-40B4-BE49-F238E27FC236}">
                  <a16:creationId xmlns:a16="http://schemas.microsoft.com/office/drawing/2014/main" id="{9D51A13E-AB4D-4C11-951C-B0883D536E24}"/>
                </a:ext>
              </a:extLst>
            </p:cNvPr>
            <p:cNvSpPr>
              <a:spLocks/>
            </p:cNvSpPr>
            <p:nvPr/>
          </p:nvSpPr>
          <p:spPr bwMode="auto">
            <a:xfrm>
              <a:off x="1978211" y="8933467"/>
              <a:ext cx="15376" cy="6073"/>
            </a:xfrm>
            <a:custGeom>
              <a:avLst/>
              <a:gdLst>
                <a:gd name="T0" fmla="*/ 0 w 19"/>
                <a:gd name="T1" fmla="*/ 0 h 6"/>
                <a:gd name="T2" fmla="*/ 9 w 19"/>
                <a:gd name="T3" fmla="*/ 6 h 6"/>
                <a:gd name="T4" fmla="*/ 19 w 19"/>
                <a:gd name="T5" fmla="*/ 2 h 6"/>
                <a:gd name="T6" fmla="*/ 0 w 19"/>
                <a:gd name="T7" fmla="*/ 0 h 6"/>
              </a:gdLst>
              <a:ahLst/>
              <a:cxnLst>
                <a:cxn ang="0">
                  <a:pos x="T0" y="T1"/>
                </a:cxn>
                <a:cxn ang="0">
                  <a:pos x="T2" y="T3"/>
                </a:cxn>
                <a:cxn ang="0">
                  <a:pos x="T4" y="T5"/>
                </a:cxn>
                <a:cxn ang="0">
                  <a:pos x="T6" y="T7"/>
                </a:cxn>
              </a:cxnLst>
              <a:rect l="0" t="0" r="r" b="b"/>
              <a:pathLst>
                <a:path w="19" h="6">
                  <a:moveTo>
                    <a:pt x="0" y="0"/>
                  </a:moveTo>
                  <a:lnTo>
                    <a:pt x="9" y="6"/>
                  </a:lnTo>
                  <a:lnTo>
                    <a:pt x="19" y="2"/>
                  </a:ln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93" name="Freeform 1182">
              <a:extLst>
                <a:ext uri="{FF2B5EF4-FFF2-40B4-BE49-F238E27FC236}">
                  <a16:creationId xmlns:a16="http://schemas.microsoft.com/office/drawing/2014/main" id="{A20A03B4-7EEC-4A96-B02C-3E142103D44E}"/>
                </a:ext>
              </a:extLst>
            </p:cNvPr>
            <p:cNvSpPr>
              <a:spLocks/>
            </p:cNvSpPr>
            <p:nvPr/>
          </p:nvSpPr>
          <p:spPr bwMode="auto">
            <a:xfrm>
              <a:off x="1973355" y="8939541"/>
              <a:ext cx="12140" cy="9110"/>
            </a:xfrm>
            <a:custGeom>
              <a:avLst/>
              <a:gdLst>
                <a:gd name="T0" fmla="*/ 0 w 15"/>
                <a:gd name="T1" fmla="*/ 9 h 9"/>
                <a:gd name="T2" fmla="*/ 15 w 15"/>
                <a:gd name="T3" fmla="*/ 0 h 9"/>
                <a:gd name="T4" fmla="*/ 15 w 15"/>
                <a:gd name="T5" fmla="*/ 0 h 9"/>
                <a:gd name="T6" fmla="*/ 0 w 15"/>
                <a:gd name="T7" fmla="*/ 9 h 9"/>
              </a:gdLst>
              <a:ahLst/>
              <a:cxnLst>
                <a:cxn ang="0">
                  <a:pos x="T0" y="T1"/>
                </a:cxn>
                <a:cxn ang="0">
                  <a:pos x="T2" y="T3"/>
                </a:cxn>
                <a:cxn ang="0">
                  <a:pos x="T4" y="T5"/>
                </a:cxn>
                <a:cxn ang="0">
                  <a:pos x="T6" y="T7"/>
                </a:cxn>
              </a:cxnLst>
              <a:rect l="0" t="0" r="r" b="b"/>
              <a:pathLst>
                <a:path w="15" h="9">
                  <a:moveTo>
                    <a:pt x="0" y="9"/>
                  </a:moveTo>
                  <a:lnTo>
                    <a:pt x="15" y="0"/>
                  </a:lnTo>
                  <a:lnTo>
                    <a:pt x="15" y="0"/>
                  </a:lnTo>
                  <a:lnTo>
                    <a:pt x="0" y="9"/>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94" name="Freeform 1183">
              <a:extLst>
                <a:ext uri="{FF2B5EF4-FFF2-40B4-BE49-F238E27FC236}">
                  <a16:creationId xmlns:a16="http://schemas.microsoft.com/office/drawing/2014/main" id="{E12D2C77-87AD-4465-B3DF-1499071E9F99}"/>
                </a:ext>
              </a:extLst>
            </p:cNvPr>
            <p:cNvSpPr>
              <a:spLocks/>
            </p:cNvSpPr>
            <p:nvPr/>
          </p:nvSpPr>
          <p:spPr bwMode="auto">
            <a:xfrm>
              <a:off x="1990350" y="8931444"/>
              <a:ext cx="24278" cy="17207"/>
            </a:xfrm>
            <a:custGeom>
              <a:avLst/>
              <a:gdLst>
                <a:gd name="T0" fmla="*/ 0 w 30"/>
                <a:gd name="T1" fmla="*/ 17 h 17"/>
                <a:gd name="T2" fmla="*/ 30 w 30"/>
                <a:gd name="T3" fmla="*/ 6 h 17"/>
                <a:gd name="T4" fmla="*/ 13 w 30"/>
                <a:gd name="T5" fmla="*/ 0 h 17"/>
                <a:gd name="T6" fmla="*/ 0 w 30"/>
                <a:gd name="T7" fmla="*/ 17 h 17"/>
              </a:gdLst>
              <a:ahLst/>
              <a:cxnLst>
                <a:cxn ang="0">
                  <a:pos x="T0" y="T1"/>
                </a:cxn>
                <a:cxn ang="0">
                  <a:pos x="T2" y="T3"/>
                </a:cxn>
                <a:cxn ang="0">
                  <a:pos x="T4" y="T5"/>
                </a:cxn>
                <a:cxn ang="0">
                  <a:pos x="T6" y="T7"/>
                </a:cxn>
              </a:cxnLst>
              <a:rect l="0" t="0" r="r" b="b"/>
              <a:pathLst>
                <a:path w="30" h="17">
                  <a:moveTo>
                    <a:pt x="0" y="17"/>
                  </a:moveTo>
                  <a:lnTo>
                    <a:pt x="30" y="6"/>
                  </a:lnTo>
                  <a:lnTo>
                    <a:pt x="13" y="0"/>
                  </a:lnTo>
                  <a:lnTo>
                    <a:pt x="0" y="17"/>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95" name="Freeform 1184">
              <a:extLst>
                <a:ext uri="{FF2B5EF4-FFF2-40B4-BE49-F238E27FC236}">
                  <a16:creationId xmlns:a16="http://schemas.microsoft.com/office/drawing/2014/main" id="{E6E219FD-D89C-4EF6-A9F4-798469E4435E}"/>
                </a:ext>
              </a:extLst>
            </p:cNvPr>
            <p:cNvSpPr>
              <a:spLocks/>
            </p:cNvSpPr>
            <p:nvPr/>
          </p:nvSpPr>
          <p:spPr bwMode="auto">
            <a:xfrm>
              <a:off x="2011392" y="7864653"/>
              <a:ext cx="56651" cy="65789"/>
            </a:xfrm>
            <a:custGeom>
              <a:avLst/>
              <a:gdLst>
                <a:gd name="T0" fmla="*/ 0 w 70"/>
                <a:gd name="T1" fmla="*/ 30 h 65"/>
                <a:gd name="T2" fmla="*/ 27 w 70"/>
                <a:gd name="T3" fmla="*/ 65 h 65"/>
                <a:gd name="T4" fmla="*/ 61 w 70"/>
                <a:gd name="T5" fmla="*/ 60 h 65"/>
                <a:gd name="T6" fmla="*/ 70 w 70"/>
                <a:gd name="T7" fmla="*/ 5 h 65"/>
                <a:gd name="T8" fmla="*/ 19 w 70"/>
                <a:gd name="T9" fmla="*/ 0 h 65"/>
                <a:gd name="T10" fmla="*/ 0 w 70"/>
                <a:gd name="T11" fmla="*/ 30 h 65"/>
              </a:gdLst>
              <a:ahLst/>
              <a:cxnLst>
                <a:cxn ang="0">
                  <a:pos x="T0" y="T1"/>
                </a:cxn>
                <a:cxn ang="0">
                  <a:pos x="T2" y="T3"/>
                </a:cxn>
                <a:cxn ang="0">
                  <a:pos x="T4" y="T5"/>
                </a:cxn>
                <a:cxn ang="0">
                  <a:pos x="T6" y="T7"/>
                </a:cxn>
                <a:cxn ang="0">
                  <a:pos x="T8" y="T9"/>
                </a:cxn>
                <a:cxn ang="0">
                  <a:pos x="T10" y="T11"/>
                </a:cxn>
              </a:cxnLst>
              <a:rect l="0" t="0" r="r" b="b"/>
              <a:pathLst>
                <a:path w="70" h="65">
                  <a:moveTo>
                    <a:pt x="0" y="30"/>
                  </a:moveTo>
                  <a:lnTo>
                    <a:pt x="27" y="65"/>
                  </a:lnTo>
                  <a:lnTo>
                    <a:pt x="61" y="60"/>
                  </a:lnTo>
                  <a:lnTo>
                    <a:pt x="70" y="5"/>
                  </a:lnTo>
                  <a:lnTo>
                    <a:pt x="19" y="0"/>
                  </a:lnTo>
                  <a:lnTo>
                    <a:pt x="0" y="30"/>
                  </a:lnTo>
                  <a:close/>
                </a:path>
              </a:pathLst>
            </a:custGeom>
            <a:solidFill>
              <a:srgbClr val="6048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96" name="Freeform 1185">
              <a:extLst>
                <a:ext uri="{FF2B5EF4-FFF2-40B4-BE49-F238E27FC236}">
                  <a16:creationId xmlns:a16="http://schemas.microsoft.com/office/drawing/2014/main" id="{DB0A1253-2B4C-471A-897D-BA8E91132923}"/>
                </a:ext>
              </a:extLst>
            </p:cNvPr>
            <p:cNvSpPr>
              <a:spLocks/>
            </p:cNvSpPr>
            <p:nvPr/>
          </p:nvSpPr>
          <p:spPr bwMode="auto">
            <a:xfrm>
              <a:off x="1957979" y="7778621"/>
              <a:ext cx="13758" cy="13158"/>
            </a:xfrm>
            <a:custGeom>
              <a:avLst/>
              <a:gdLst>
                <a:gd name="T0" fmla="*/ 17 w 17"/>
                <a:gd name="T1" fmla="*/ 0 h 13"/>
                <a:gd name="T2" fmla="*/ 0 w 17"/>
                <a:gd name="T3" fmla="*/ 13 h 13"/>
                <a:gd name="T4" fmla="*/ 17 w 17"/>
                <a:gd name="T5" fmla="*/ 11 h 13"/>
                <a:gd name="T6" fmla="*/ 17 w 17"/>
                <a:gd name="T7" fmla="*/ 0 h 13"/>
              </a:gdLst>
              <a:ahLst/>
              <a:cxnLst>
                <a:cxn ang="0">
                  <a:pos x="T0" y="T1"/>
                </a:cxn>
                <a:cxn ang="0">
                  <a:pos x="T2" y="T3"/>
                </a:cxn>
                <a:cxn ang="0">
                  <a:pos x="T4" y="T5"/>
                </a:cxn>
                <a:cxn ang="0">
                  <a:pos x="T6" y="T7"/>
                </a:cxn>
              </a:cxnLst>
              <a:rect l="0" t="0" r="r" b="b"/>
              <a:pathLst>
                <a:path w="17" h="13">
                  <a:moveTo>
                    <a:pt x="17" y="0"/>
                  </a:moveTo>
                  <a:lnTo>
                    <a:pt x="0" y="13"/>
                  </a:lnTo>
                  <a:lnTo>
                    <a:pt x="17" y="11"/>
                  </a:lnTo>
                  <a:lnTo>
                    <a:pt x="17" y="0"/>
                  </a:lnTo>
                  <a:close/>
                </a:path>
              </a:pathLst>
            </a:custGeom>
            <a:solidFill>
              <a:srgbClr val="6048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97" name="Freeform 1186">
              <a:extLst>
                <a:ext uri="{FF2B5EF4-FFF2-40B4-BE49-F238E27FC236}">
                  <a16:creationId xmlns:a16="http://schemas.microsoft.com/office/drawing/2014/main" id="{B50E2761-61F7-472F-BA3D-A7FAAFC94C86}"/>
                </a:ext>
              </a:extLst>
            </p:cNvPr>
            <p:cNvSpPr>
              <a:spLocks/>
            </p:cNvSpPr>
            <p:nvPr/>
          </p:nvSpPr>
          <p:spPr bwMode="auto">
            <a:xfrm>
              <a:off x="1197240" y="7382876"/>
              <a:ext cx="417597" cy="330969"/>
            </a:xfrm>
            <a:custGeom>
              <a:avLst/>
              <a:gdLst>
                <a:gd name="T0" fmla="*/ 454 w 516"/>
                <a:gd name="T1" fmla="*/ 299 h 327"/>
                <a:gd name="T2" fmla="*/ 435 w 516"/>
                <a:gd name="T3" fmla="*/ 278 h 327"/>
                <a:gd name="T4" fmla="*/ 475 w 516"/>
                <a:gd name="T5" fmla="*/ 267 h 327"/>
                <a:gd name="T6" fmla="*/ 484 w 516"/>
                <a:gd name="T7" fmla="*/ 261 h 327"/>
                <a:gd name="T8" fmla="*/ 475 w 516"/>
                <a:gd name="T9" fmla="*/ 267 h 327"/>
                <a:gd name="T10" fmla="*/ 479 w 516"/>
                <a:gd name="T11" fmla="*/ 301 h 327"/>
                <a:gd name="T12" fmla="*/ 488 w 516"/>
                <a:gd name="T13" fmla="*/ 256 h 327"/>
                <a:gd name="T14" fmla="*/ 494 w 516"/>
                <a:gd name="T15" fmla="*/ 252 h 327"/>
                <a:gd name="T16" fmla="*/ 499 w 516"/>
                <a:gd name="T17" fmla="*/ 265 h 327"/>
                <a:gd name="T18" fmla="*/ 516 w 516"/>
                <a:gd name="T19" fmla="*/ 209 h 327"/>
                <a:gd name="T20" fmla="*/ 492 w 516"/>
                <a:gd name="T21" fmla="*/ 201 h 327"/>
                <a:gd name="T22" fmla="*/ 454 w 516"/>
                <a:gd name="T23" fmla="*/ 209 h 327"/>
                <a:gd name="T24" fmla="*/ 435 w 516"/>
                <a:gd name="T25" fmla="*/ 259 h 327"/>
                <a:gd name="T26" fmla="*/ 384 w 516"/>
                <a:gd name="T27" fmla="*/ 263 h 327"/>
                <a:gd name="T28" fmla="*/ 364 w 516"/>
                <a:gd name="T29" fmla="*/ 250 h 327"/>
                <a:gd name="T30" fmla="*/ 330 w 516"/>
                <a:gd name="T31" fmla="*/ 192 h 327"/>
                <a:gd name="T32" fmla="*/ 330 w 516"/>
                <a:gd name="T33" fmla="*/ 148 h 327"/>
                <a:gd name="T34" fmla="*/ 341 w 516"/>
                <a:gd name="T35" fmla="*/ 126 h 327"/>
                <a:gd name="T36" fmla="*/ 307 w 516"/>
                <a:gd name="T37" fmla="*/ 115 h 327"/>
                <a:gd name="T38" fmla="*/ 264 w 516"/>
                <a:gd name="T39" fmla="*/ 54 h 327"/>
                <a:gd name="T40" fmla="*/ 228 w 516"/>
                <a:gd name="T41" fmla="*/ 66 h 327"/>
                <a:gd name="T42" fmla="*/ 181 w 516"/>
                <a:gd name="T43" fmla="*/ 17 h 327"/>
                <a:gd name="T44" fmla="*/ 105 w 516"/>
                <a:gd name="T45" fmla="*/ 28 h 327"/>
                <a:gd name="T46" fmla="*/ 41 w 516"/>
                <a:gd name="T47" fmla="*/ 0 h 327"/>
                <a:gd name="T48" fmla="*/ 0 w 516"/>
                <a:gd name="T49" fmla="*/ 4 h 327"/>
                <a:gd name="T50" fmla="*/ 26 w 516"/>
                <a:gd name="T51" fmla="*/ 54 h 327"/>
                <a:gd name="T52" fmla="*/ 53 w 516"/>
                <a:gd name="T53" fmla="*/ 77 h 327"/>
                <a:gd name="T54" fmla="*/ 51 w 516"/>
                <a:gd name="T55" fmla="*/ 92 h 327"/>
                <a:gd name="T56" fmla="*/ 36 w 516"/>
                <a:gd name="T57" fmla="*/ 94 h 327"/>
                <a:gd name="T58" fmla="*/ 68 w 516"/>
                <a:gd name="T59" fmla="*/ 105 h 327"/>
                <a:gd name="T60" fmla="*/ 87 w 516"/>
                <a:gd name="T61" fmla="*/ 128 h 327"/>
                <a:gd name="T62" fmla="*/ 85 w 516"/>
                <a:gd name="T63" fmla="*/ 148 h 327"/>
                <a:gd name="T64" fmla="*/ 124 w 516"/>
                <a:gd name="T65" fmla="*/ 180 h 327"/>
                <a:gd name="T66" fmla="*/ 130 w 516"/>
                <a:gd name="T67" fmla="*/ 169 h 327"/>
                <a:gd name="T68" fmla="*/ 45 w 516"/>
                <a:gd name="T69" fmla="*/ 47 h 327"/>
                <a:gd name="T70" fmla="*/ 38 w 516"/>
                <a:gd name="T71" fmla="*/ 13 h 327"/>
                <a:gd name="T72" fmla="*/ 58 w 516"/>
                <a:gd name="T73" fmla="*/ 22 h 327"/>
                <a:gd name="T74" fmla="*/ 90 w 516"/>
                <a:gd name="T75" fmla="*/ 75 h 327"/>
                <a:gd name="T76" fmla="*/ 134 w 516"/>
                <a:gd name="T77" fmla="*/ 115 h 327"/>
                <a:gd name="T78" fmla="*/ 134 w 516"/>
                <a:gd name="T79" fmla="*/ 130 h 327"/>
                <a:gd name="T80" fmla="*/ 196 w 516"/>
                <a:gd name="T81" fmla="*/ 186 h 327"/>
                <a:gd name="T82" fmla="*/ 205 w 516"/>
                <a:gd name="T83" fmla="*/ 209 h 327"/>
                <a:gd name="T84" fmla="*/ 196 w 516"/>
                <a:gd name="T85" fmla="*/ 224 h 327"/>
                <a:gd name="T86" fmla="*/ 211 w 516"/>
                <a:gd name="T87" fmla="*/ 246 h 327"/>
                <a:gd name="T88" fmla="*/ 335 w 516"/>
                <a:gd name="T89" fmla="*/ 303 h 327"/>
                <a:gd name="T90" fmla="*/ 388 w 516"/>
                <a:gd name="T91" fmla="*/ 299 h 327"/>
                <a:gd name="T92" fmla="*/ 422 w 516"/>
                <a:gd name="T93" fmla="*/ 327 h 327"/>
                <a:gd name="T94" fmla="*/ 437 w 516"/>
                <a:gd name="T95" fmla="*/ 299 h 327"/>
                <a:gd name="T96" fmla="*/ 454 w 516"/>
                <a:gd name="T97" fmla="*/ 299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16" h="327">
                  <a:moveTo>
                    <a:pt x="454" y="299"/>
                  </a:moveTo>
                  <a:lnTo>
                    <a:pt x="435" y="278"/>
                  </a:lnTo>
                  <a:lnTo>
                    <a:pt x="475" y="267"/>
                  </a:lnTo>
                  <a:lnTo>
                    <a:pt x="484" y="261"/>
                  </a:lnTo>
                  <a:lnTo>
                    <a:pt x="475" y="267"/>
                  </a:lnTo>
                  <a:lnTo>
                    <a:pt x="479" y="301"/>
                  </a:lnTo>
                  <a:lnTo>
                    <a:pt x="488" y="256"/>
                  </a:lnTo>
                  <a:lnTo>
                    <a:pt x="494" y="252"/>
                  </a:lnTo>
                  <a:lnTo>
                    <a:pt x="499" y="265"/>
                  </a:lnTo>
                  <a:lnTo>
                    <a:pt x="516" y="209"/>
                  </a:lnTo>
                  <a:lnTo>
                    <a:pt x="492" y="201"/>
                  </a:lnTo>
                  <a:lnTo>
                    <a:pt x="454" y="209"/>
                  </a:lnTo>
                  <a:lnTo>
                    <a:pt x="435" y="259"/>
                  </a:lnTo>
                  <a:lnTo>
                    <a:pt x="384" y="263"/>
                  </a:lnTo>
                  <a:lnTo>
                    <a:pt x="364" y="250"/>
                  </a:lnTo>
                  <a:lnTo>
                    <a:pt x="330" y="192"/>
                  </a:lnTo>
                  <a:lnTo>
                    <a:pt x="330" y="148"/>
                  </a:lnTo>
                  <a:lnTo>
                    <a:pt x="341" y="126"/>
                  </a:lnTo>
                  <a:lnTo>
                    <a:pt x="307" y="115"/>
                  </a:lnTo>
                  <a:lnTo>
                    <a:pt x="264" y="54"/>
                  </a:lnTo>
                  <a:lnTo>
                    <a:pt x="228" y="66"/>
                  </a:lnTo>
                  <a:lnTo>
                    <a:pt x="181" y="17"/>
                  </a:lnTo>
                  <a:lnTo>
                    <a:pt x="105" y="28"/>
                  </a:lnTo>
                  <a:lnTo>
                    <a:pt x="41" y="0"/>
                  </a:lnTo>
                  <a:lnTo>
                    <a:pt x="0" y="4"/>
                  </a:lnTo>
                  <a:lnTo>
                    <a:pt x="26" y="54"/>
                  </a:lnTo>
                  <a:lnTo>
                    <a:pt x="53" y="77"/>
                  </a:lnTo>
                  <a:lnTo>
                    <a:pt x="51" y="92"/>
                  </a:lnTo>
                  <a:lnTo>
                    <a:pt x="36" y="94"/>
                  </a:lnTo>
                  <a:lnTo>
                    <a:pt x="68" y="105"/>
                  </a:lnTo>
                  <a:lnTo>
                    <a:pt x="87" y="128"/>
                  </a:lnTo>
                  <a:lnTo>
                    <a:pt x="85" y="148"/>
                  </a:lnTo>
                  <a:lnTo>
                    <a:pt x="124" y="180"/>
                  </a:lnTo>
                  <a:lnTo>
                    <a:pt x="130" y="169"/>
                  </a:lnTo>
                  <a:lnTo>
                    <a:pt x="45" y="47"/>
                  </a:lnTo>
                  <a:lnTo>
                    <a:pt x="38" y="13"/>
                  </a:lnTo>
                  <a:lnTo>
                    <a:pt x="58" y="22"/>
                  </a:lnTo>
                  <a:lnTo>
                    <a:pt x="90" y="75"/>
                  </a:lnTo>
                  <a:lnTo>
                    <a:pt x="134" y="115"/>
                  </a:lnTo>
                  <a:lnTo>
                    <a:pt x="134" y="130"/>
                  </a:lnTo>
                  <a:lnTo>
                    <a:pt x="196" y="186"/>
                  </a:lnTo>
                  <a:lnTo>
                    <a:pt x="205" y="209"/>
                  </a:lnTo>
                  <a:lnTo>
                    <a:pt x="196" y="224"/>
                  </a:lnTo>
                  <a:lnTo>
                    <a:pt x="211" y="246"/>
                  </a:lnTo>
                  <a:lnTo>
                    <a:pt x="335" y="303"/>
                  </a:lnTo>
                  <a:lnTo>
                    <a:pt x="388" y="299"/>
                  </a:lnTo>
                  <a:lnTo>
                    <a:pt x="422" y="327"/>
                  </a:lnTo>
                  <a:lnTo>
                    <a:pt x="437" y="299"/>
                  </a:lnTo>
                  <a:lnTo>
                    <a:pt x="454" y="299"/>
                  </a:lnTo>
                  <a:close/>
                </a:path>
              </a:pathLst>
            </a:custGeom>
            <a:solidFill>
              <a:srgbClr val="6048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98" name="Freeform 1187">
              <a:extLst>
                <a:ext uri="{FF2B5EF4-FFF2-40B4-BE49-F238E27FC236}">
                  <a16:creationId xmlns:a16="http://schemas.microsoft.com/office/drawing/2014/main" id="{BD4BA51D-8F24-448B-A161-CF4309BBCF00}"/>
                </a:ext>
              </a:extLst>
            </p:cNvPr>
            <p:cNvSpPr>
              <a:spLocks/>
            </p:cNvSpPr>
            <p:nvPr/>
          </p:nvSpPr>
          <p:spPr bwMode="auto">
            <a:xfrm>
              <a:off x="1041855" y="7011423"/>
              <a:ext cx="69600" cy="49594"/>
            </a:xfrm>
            <a:custGeom>
              <a:avLst/>
              <a:gdLst>
                <a:gd name="T0" fmla="*/ 86 w 86"/>
                <a:gd name="T1" fmla="*/ 49 h 49"/>
                <a:gd name="T2" fmla="*/ 47 w 86"/>
                <a:gd name="T3" fmla="*/ 8 h 49"/>
                <a:gd name="T4" fmla="*/ 0 w 86"/>
                <a:gd name="T5" fmla="*/ 0 h 49"/>
                <a:gd name="T6" fmla="*/ 62 w 86"/>
                <a:gd name="T7" fmla="*/ 40 h 49"/>
                <a:gd name="T8" fmla="*/ 86 w 86"/>
                <a:gd name="T9" fmla="*/ 49 h 49"/>
              </a:gdLst>
              <a:ahLst/>
              <a:cxnLst>
                <a:cxn ang="0">
                  <a:pos x="T0" y="T1"/>
                </a:cxn>
                <a:cxn ang="0">
                  <a:pos x="T2" y="T3"/>
                </a:cxn>
                <a:cxn ang="0">
                  <a:pos x="T4" y="T5"/>
                </a:cxn>
                <a:cxn ang="0">
                  <a:pos x="T6" y="T7"/>
                </a:cxn>
                <a:cxn ang="0">
                  <a:pos x="T8" y="T9"/>
                </a:cxn>
              </a:cxnLst>
              <a:rect l="0" t="0" r="r" b="b"/>
              <a:pathLst>
                <a:path w="86" h="49">
                  <a:moveTo>
                    <a:pt x="86" y="49"/>
                  </a:moveTo>
                  <a:lnTo>
                    <a:pt x="47" y="8"/>
                  </a:lnTo>
                  <a:lnTo>
                    <a:pt x="0" y="0"/>
                  </a:lnTo>
                  <a:lnTo>
                    <a:pt x="62" y="40"/>
                  </a:lnTo>
                  <a:lnTo>
                    <a:pt x="86" y="49"/>
                  </a:lnTo>
                  <a:close/>
                </a:path>
              </a:pathLst>
            </a:custGeom>
            <a:solidFill>
              <a:srgbClr val="6048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99" name="Freeform 1199">
              <a:extLst>
                <a:ext uri="{FF2B5EF4-FFF2-40B4-BE49-F238E27FC236}">
                  <a16:creationId xmlns:a16="http://schemas.microsoft.com/office/drawing/2014/main" id="{48AB77E2-4B62-49A4-8550-661730AFF4FB}"/>
                </a:ext>
              </a:extLst>
            </p:cNvPr>
            <p:cNvSpPr>
              <a:spLocks/>
            </p:cNvSpPr>
            <p:nvPr/>
          </p:nvSpPr>
          <p:spPr bwMode="auto">
            <a:xfrm>
              <a:off x="1485349" y="6248273"/>
              <a:ext cx="41274" cy="13158"/>
            </a:xfrm>
            <a:custGeom>
              <a:avLst/>
              <a:gdLst>
                <a:gd name="T0" fmla="*/ 51 w 51"/>
                <a:gd name="T1" fmla="*/ 4 h 13"/>
                <a:gd name="T2" fmla="*/ 13 w 51"/>
                <a:gd name="T3" fmla="*/ 0 h 13"/>
                <a:gd name="T4" fmla="*/ 0 w 51"/>
                <a:gd name="T5" fmla="*/ 4 h 13"/>
                <a:gd name="T6" fmla="*/ 11 w 51"/>
                <a:gd name="T7" fmla="*/ 13 h 13"/>
                <a:gd name="T8" fmla="*/ 51 w 51"/>
                <a:gd name="T9" fmla="*/ 4 h 13"/>
              </a:gdLst>
              <a:ahLst/>
              <a:cxnLst>
                <a:cxn ang="0">
                  <a:pos x="T0" y="T1"/>
                </a:cxn>
                <a:cxn ang="0">
                  <a:pos x="T2" y="T3"/>
                </a:cxn>
                <a:cxn ang="0">
                  <a:pos x="T4" y="T5"/>
                </a:cxn>
                <a:cxn ang="0">
                  <a:pos x="T6" y="T7"/>
                </a:cxn>
                <a:cxn ang="0">
                  <a:pos x="T8" y="T9"/>
                </a:cxn>
              </a:cxnLst>
              <a:rect l="0" t="0" r="r" b="b"/>
              <a:pathLst>
                <a:path w="51" h="13">
                  <a:moveTo>
                    <a:pt x="51" y="4"/>
                  </a:moveTo>
                  <a:lnTo>
                    <a:pt x="13" y="0"/>
                  </a:lnTo>
                  <a:lnTo>
                    <a:pt x="0" y="4"/>
                  </a:lnTo>
                  <a:lnTo>
                    <a:pt x="11" y="13"/>
                  </a:lnTo>
                  <a:lnTo>
                    <a:pt x="51" y="4"/>
                  </a:lnTo>
                  <a:close/>
                </a:path>
              </a:pathLst>
            </a:custGeom>
            <a:solidFill>
              <a:srgbClr val="60487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00" name="Freeform 1203">
              <a:extLst>
                <a:ext uri="{FF2B5EF4-FFF2-40B4-BE49-F238E27FC236}">
                  <a16:creationId xmlns:a16="http://schemas.microsoft.com/office/drawing/2014/main" id="{C48B6C31-AE43-4DD0-92B5-E4E8619D41F1}"/>
                </a:ext>
              </a:extLst>
            </p:cNvPr>
            <p:cNvSpPr>
              <a:spLocks/>
            </p:cNvSpPr>
            <p:nvPr/>
          </p:nvSpPr>
          <p:spPr bwMode="auto">
            <a:xfrm>
              <a:off x="676862" y="6842398"/>
              <a:ext cx="36419" cy="26315"/>
            </a:xfrm>
            <a:custGeom>
              <a:avLst/>
              <a:gdLst>
                <a:gd name="T0" fmla="*/ 17 w 45"/>
                <a:gd name="T1" fmla="*/ 11 h 26"/>
                <a:gd name="T2" fmla="*/ 0 w 45"/>
                <a:gd name="T3" fmla="*/ 11 h 26"/>
                <a:gd name="T4" fmla="*/ 13 w 45"/>
                <a:gd name="T5" fmla="*/ 26 h 26"/>
                <a:gd name="T6" fmla="*/ 45 w 45"/>
                <a:gd name="T7" fmla="*/ 4 h 26"/>
                <a:gd name="T8" fmla="*/ 15 w 45"/>
                <a:gd name="T9" fmla="*/ 0 h 26"/>
                <a:gd name="T10" fmla="*/ 17 w 45"/>
                <a:gd name="T11" fmla="*/ 11 h 26"/>
              </a:gdLst>
              <a:ahLst/>
              <a:cxnLst>
                <a:cxn ang="0">
                  <a:pos x="T0" y="T1"/>
                </a:cxn>
                <a:cxn ang="0">
                  <a:pos x="T2" y="T3"/>
                </a:cxn>
                <a:cxn ang="0">
                  <a:pos x="T4" y="T5"/>
                </a:cxn>
                <a:cxn ang="0">
                  <a:pos x="T6" y="T7"/>
                </a:cxn>
                <a:cxn ang="0">
                  <a:pos x="T8" y="T9"/>
                </a:cxn>
                <a:cxn ang="0">
                  <a:pos x="T10" y="T11"/>
                </a:cxn>
              </a:cxnLst>
              <a:rect l="0" t="0" r="r" b="b"/>
              <a:pathLst>
                <a:path w="45" h="26">
                  <a:moveTo>
                    <a:pt x="17" y="11"/>
                  </a:moveTo>
                  <a:lnTo>
                    <a:pt x="0" y="11"/>
                  </a:lnTo>
                  <a:lnTo>
                    <a:pt x="13" y="26"/>
                  </a:lnTo>
                  <a:lnTo>
                    <a:pt x="45" y="4"/>
                  </a:lnTo>
                  <a:lnTo>
                    <a:pt x="15" y="0"/>
                  </a:lnTo>
                  <a:lnTo>
                    <a:pt x="17" y="11"/>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01" name="Freeform 1204">
              <a:extLst>
                <a:ext uri="{FF2B5EF4-FFF2-40B4-BE49-F238E27FC236}">
                  <a16:creationId xmlns:a16="http://schemas.microsoft.com/office/drawing/2014/main" id="{9B89D2FE-B465-4C3F-8E8B-0E7295705805}"/>
                </a:ext>
              </a:extLst>
            </p:cNvPr>
            <p:cNvSpPr>
              <a:spLocks/>
            </p:cNvSpPr>
            <p:nvPr/>
          </p:nvSpPr>
          <p:spPr bwMode="auto">
            <a:xfrm>
              <a:off x="931791" y="6834301"/>
              <a:ext cx="19423" cy="19230"/>
            </a:xfrm>
            <a:custGeom>
              <a:avLst/>
              <a:gdLst>
                <a:gd name="T0" fmla="*/ 9 w 24"/>
                <a:gd name="T1" fmla="*/ 10 h 19"/>
                <a:gd name="T2" fmla="*/ 21 w 24"/>
                <a:gd name="T3" fmla="*/ 4 h 19"/>
                <a:gd name="T4" fmla="*/ 0 w 24"/>
                <a:gd name="T5" fmla="*/ 0 h 19"/>
                <a:gd name="T6" fmla="*/ 6 w 24"/>
                <a:gd name="T7" fmla="*/ 19 h 19"/>
                <a:gd name="T8" fmla="*/ 9 w 24"/>
                <a:gd name="T9" fmla="*/ 10 h 19"/>
                <a:gd name="T10" fmla="*/ 24 w 24"/>
                <a:gd name="T11" fmla="*/ 19 h 19"/>
                <a:gd name="T12" fmla="*/ 9 w 24"/>
                <a:gd name="T13" fmla="*/ 10 h 19"/>
              </a:gdLst>
              <a:ahLst/>
              <a:cxnLst>
                <a:cxn ang="0">
                  <a:pos x="T0" y="T1"/>
                </a:cxn>
                <a:cxn ang="0">
                  <a:pos x="T2" y="T3"/>
                </a:cxn>
                <a:cxn ang="0">
                  <a:pos x="T4" y="T5"/>
                </a:cxn>
                <a:cxn ang="0">
                  <a:pos x="T6" y="T7"/>
                </a:cxn>
                <a:cxn ang="0">
                  <a:pos x="T8" y="T9"/>
                </a:cxn>
                <a:cxn ang="0">
                  <a:pos x="T10" y="T11"/>
                </a:cxn>
                <a:cxn ang="0">
                  <a:pos x="T12" y="T13"/>
                </a:cxn>
              </a:cxnLst>
              <a:rect l="0" t="0" r="r" b="b"/>
              <a:pathLst>
                <a:path w="24" h="19">
                  <a:moveTo>
                    <a:pt x="9" y="10"/>
                  </a:moveTo>
                  <a:lnTo>
                    <a:pt x="21" y="4"/>
                  </a:lnTo>
                  <a:lnTo>
                    <a:pt x="0" y="0"/>
                  </a:lnTo>
                  <a:lnTo>
                    <a:pt x="6" y="19"/>
                  </a:lnTo>
                  <a:lnTo>
                    <a:pt x="9" y="10"/>
                  </a:lnTo>
                  <a:lnTo>
                    <a:pt x="24" y="19"/>
                  </a:lnTo>
                  <a:lnTo>
                    <a:pt x="9" y="1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02" name="Freeform 1205">
              <a:extLst>
                <a:ext uri="{FF2B5EF4-FFF2-40B4-BE49-F238E27FC236}">
                  <a16:creationId xmlns:a16="http://schemas.microsoft.com/office/drawing/2014/main" id="{108171F9-95ED-4020-8F78-4869F2FD85AB}"/>
                </a:ext>
              </a:extLst>
            </p:cNvPr>
            <p:cNvSpPr>
              <a:spLocks/>
            </p:cNvSpPr>
            <p:nvPr/>
          </p:nvSpPr>
          <p:spPr bwMode="auto">
            <a:xfrm>
              <a:off x="942312" y="6851506"/>
              <a:ext cx="8903" cy="30363"/>
            </a:xfrm>
            <a:custGeom>
              <a:avLst/>
              <a:gdLst>
                <a:gd name="T0" fmla="*/ 0 w 11"/>
                <a:gd name="T1" fmla="*/ 0 h 30"/>
                <a:gd name="T2" fmla="*/ 11 w 11"/>
                <a:gd name="T3" fmla="*/ 30 h 30"/>
                <a:gd name="T4" fmla="*/ 11 w 11"/>
                <a:gd name="T5" fmla="*/ 4 h 30"/>
                <a:gd name="T6" fmla="*/ 0 w 11"/>
                <a:gd name="T7" fmla="*/ 0 h 30"/>
              </a:gdLst>
              <a:ahLst/>
              <a:cxnLst>
                <a:cxn ang="0">
                  <a:pos x="T0" y="T1"/>
                </a:cxn>
                <a:cxn ang="0">
                  <a:pos x="T2" y="T3"/>
                </a:cxn>
                <a:cxn ang="0">
                  <a:pos x="T4" y="T5"/>
                </a:cxn>
                <a:cxn ang="0">
                  <a:pos x="T6" y="T7"/>
                </a:cxn>
              </a:cxnLst>
              <a:rect l="0" t="0" r="r" b="b"/>
              <a:pathLst>
                <a:path w="11" h="30">
                  <a:moveTo>
                    <a:pt x="0" y="0"/>
                  </a:moveTo>
                  <a:lnTo>
                    <a:pt x="11" y="30"/>
                  </a:lnTo>
                  <a:lnTo>
                    <a:pt x="11" y="4"/>
                  </a:lnTo>
                  <a:lnTo>
                    <a:pt x="0" y="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03" name="Freeform 1206">
              <a:extLst>
                <a:ext uri="{FF2B5EF4-FFF2-40B4-BE49-F238E27FC236}">
                  <a16:creationId xmlns:a16="http://schemas.microsoft.com/office/drawing/2014/main" id="{27987F9A-C5D5-4996-8C37-54E572E8E446}"/>
                </a:ext>
              </a:extLst>
            </p:cNvPr>
            <p:cNvSpPr>
              <a:spLocks/>
            </p:cNvSpPr>
            <p:nvPr/>
          </p:nvSpPr>
          <p:spPr bwMode="auto">
            <a:xfrm>
              <a:off x="952832" y="6834301"/>
              <a:ext cx="13758" cy="19230"/>
            </a:xfrm>
            <a:custGeom>
              <a:avLst/>
              <a:gdLst>
                <a:gd name="T0" fmla="*/ 17 w 17"/>
                <a:gd name="T1" fmla="*/ 15 h 19"/>
                <a:gd name="T2" fmla="*/ 10 w 17"/>
                <a:gd name="T3" fmla="*/ 0 h 19"/>
                <a:gd name="T4" fmla="*/ 0 w 17"/>
                <a:gd name="T5" fmla="*/ 0 h 19"/>
                <a:gd name="T6" fmla="*/ 4 w 17"/>
                <a:gd name="T7" fmla="*/ 19 h 19"/>
                <a:gd name="T8" fmla="*/ 15 w 17"/>
                <a:gd name="T9" fmla="*/ 19 h 19"/>
                <a:gd name="T10" fmla="*/ 8 w 17"/>
                <a:gd name="T11" fmla="*/ 2 h 19"/>
                <a:gd name="T12" fmla="*/ 17 w 17"/>
                <a:gd name="T13" fmla="*/ 15 h 19"/>
              </a:gdLst>
              <a:ahLst/>
              <a:cxnLst>
                <a:cxn ang="0">
                  <a:pos x="T0" y="T1"/>
                </a:cxn>
                <a:cxn ang="0">
                  <a:pos x="T2" y="T3"/>
                </a:cxn>
                <a:cxn ang="0">
                  <a:pos x="T4" y="T5"/>
                </a:cxn>
                <a:cxn ang="0">
                  <a:pos x="T6" y="T7"/>
                </a:cxn>
                <a:cxn ang="0">
                  <a:pos x="T8" y="T9"/>
                </a:cxn>
                <a:cxn ang="0">
                  <a:pos x="T10" y="T11"/>
                </a:cxn>
                <a:cxn ang="0">
                  <a:pos x="T12" y="T13"/>
                </a:cxn>
              </a:cxnLst>
              <a:rect l="0" t="0" r="r" b="b"/>
              <a:pathLst>
                <a:path w="17" h="19">
                  <a:moveTo>
                    <a:pt x="17" y="15"/>
                  </a:moveTo>
                  <a:lnTo>
                    <a:pt x="10" y="0"/>
                  </a:lnTo>
                  <a:lnTo>
                    <a:pt x="0" y="0"/>
                  </a:lnTo>
                  <a:lnTo>
                    <a:pt x="4" y="19"/>
                  </a:lnTo>
                  <a:lnTo>
                    <a:pt x="15" y="19"/>
                  </a:lnTo>
                  <a:lnTo>
                    <a:pt x="8" y="2"/>
                  </a:lnTo>
                  <a:lnTo>
                    <a:pt x="17" y="1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04" name="Freeform 1207">
              <a:extLst>
                <a:ext uri="{FF2B5EF4-FFF2-40B4-BE49-F238E27FC236}">
                  <a16:creationId xmlns:a16="http://schemas.microsoft.com/office/drawing/2014/main" id="{A0C5FE94-1914-4C8A-9263-20C64EC3E2C5}"/>
                </a:ext>
              </a:extLst>
            </p:cNvPr>
            <p:cNvSpPr>
              <a:spLocks/>
            </p:cNvSpPr>
            <p:nvPr/>
          </p:nvSpPr>
          <p:spPr bwMode="auto">
            <a:xfrm>
              <a:off x="964972" y="6861628"/>
              <a:ext cx="11330" cy="15182"/>
            </a:xfrm>
            <a:custGeom>
              <a:avLst/>
              <a:gdLst>
                <a:gd name="T0" fmla="*/ 14 w 14"/>
                <a:gd name="T1" fmla="*/ 2 h 15"/>
                <a:gd name="T2" fmla="*/ 0 w 14"/>
                <a:gd name="T3" fmla="*/ 0 h 15"/>
                <a:gd name="T4" fmla="*/ 14 w 14"/>
                <a:gd name="T5" fmla="*/ 15 h 15"/>
                <a:gd name="T6" fmla="*/ 14 w 14"/>
                <a:gd name="T7" fmla="*/ 2 h 15"/>
              </a:gdLst>
              <a:ahLst/>
              <a:cxnLst>
                <a:cxn ang="0">
                  <a:pos x="T0" y="T1"/>
                </a:cxn>
                <a:cxn ang="0">
                  <a:pos x="T2" y="T3"/>
                </a:cxn>
                <a:cxn ang="0">
                  <a:pos x="T4" y="T5"/>
                </a:cxn>
                <a:cxn ang="0">
                  <a:pos x="T6" y="T7"/>
                </a:cxn>
              </a:cxnLst>
              <a:rect l="0" t="0" r="r" b="b"/>
              <a:pathLst>
                <a:path w="14" h="15">
                  <a:moveTo>
                    <a:pt x="14" y="2"/>
                  </a:moveTo>
                  <a:lnTo>
                    <a:pt x="0" y="0"/>
                  </a:lnTo>
                  <a:lnTo>
                    <a:pt x="14" y="15"/>
                  </a:lnTo>
                  <a:lnTo>
                    <a:pt x="14" y="2"/>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05" name="Freeform 1208">
              <a:extLst>
                <a:ext uri="{FF2B5EF4-FFF2-40B4-BE49-F238E27FC236}">
                  <a16:creationId xmlns:a16="http://schemas.microsoft.com/office/drawing/2014/main" id="{358ABA54-559B-4D2E-AC4B-972E1C0EDBC6}"/>
                </a:ext>
              </a:extLst>
            </p:cNvPr>
            <p:cNvSpPr>
              <a:spLocks/>
            </p:cNvSpPr>
            <p:nvPr/>
          </p:nvSpPr>
          <p:spPr bwMode="auto">
            <a:xfrm>
              <a:off x="968210" y="6881871"/>
              <a:ext cx="16995" cy="29352"/>
            </a:xfrm>
            <a:custGeom>
              <a:avLst/>
              <a:gdLst>
                <a:gd name="T0" fmla="*/ 0 w 21"/>
                <a:gd name="T1" fmla="*/ 0 h 29"/>
                <a:gd name="T2" fmla="*/ 21 w 21"/>
                <a:gd name="T3" fmla="*/ 29 h 29"/>
                <a:gd name="T4" fmla="*/ 17 w 21"/>
                <a:gd name="T5" fmla="*/ 10 h 29"/>
                <a:gd name="T6" fmla="*/ 0 w 21"/>
                <a:gd name="T7" fmla="*/ 0 h 29"/>
              </a:gdLst>
              <a:ahLst/>
              <a:cxnLst>
                <a:cxn ang="0">
                  <a:pos x="T0" y="T1"/>
                </a:cxn>
                <a:cxn ang="0">
                  <a:pos x="T2" y="T3"/>
                </a:cxn>
                <a:cxn ang="0">
                  <a:pos x="T4" y="T5"/>
                </a:cxn>
                <a:cxn ang="0">
                  <a:pos x="T6" y="T7"/>
                </a:cxn>
              </a:cxnLst>
              <a:rect l="0" t="0" r="r" b="b"/>
              <a:pathLst>
                <a:path w="21" h="29">
                  <a:moveTo>
                    <a:pt x="0" y="0"/>
                  </a:moveTo>
                  <a:lnTo>
                    <a:pt x="21" y="29"/>
                  </a:lnTo>
                  <a:lnTo>
                    <a:pt x="17" y="10"/>
                  </a:lnTo>
                  <a:lnTo>
                    <a:pt x="0" y="0"/>
                  </a:lnTo>
                  <a:close/>
                </a:path>
              </a:pathLst>
            </a:custGeom>
            <a:solidFill>
              <a:srgbClr val="6048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06" name="Freeform 1209">
              <a:extLst>
                <a:ext uri="{FF2B5EF4-FFF2-40B4-BE49-F238E27FC236}">
                  <a16:creationId xmlns:a16="http://schemas.microsoft.com/office/drawing/2014/main" id="{DC51DEB8-691E-45B9-9F7D-D000DA718C11}"/>
                </a:ext>
              </a:extLst>
            </p:cNvPr>
            <p:cNvSpPr>
              <a:spLocks/>
            </p:cNvSpPr>
            <p:nvPr/>
          </p:nvSpPr>
          <p:spPr bwMode="auto">
            <a:xfrm>
              <a:off x="661487" y="7544820"/>
              <a:ext cx="15376" cy="24291"/>
            </a:xfrm>
            <a:custGeom>
              <a:avLst/>
              <a:gdLst>
                <a:gd name="T0" fmla="*/ 0 w 19"/>
                <a:gd name="T1" fmla="*/ 9 h 24"/>
                <a:gd name="T2" fmla="*/ 6 w 19"/>
                <a:gd name="T3" fmla="*/ 24 h 24"/>
                <a:gd name="T4" fmla="*/ 19 w 19"/>
                <a:gd name="T5" fmla="*/ 15 h 24"/>
                <a:gd name="T6" fmla="*/ 2 w 19"/>
                <a:gd name="T7" fmla="*/ 0 h 24"/>
                <a:gd name="T8" fmla="*/ 0 w 19"/>
                <a:gd name="T9" fmla="*/ 9 h 24"/>
              </a:gdLst>
              <a:ahLst/>
              <a:cxnLst>
                <a:cxn ang="0">
                  <a:pos x="T0" y="T1"/>
                </a:cxn>
                <a:cxn ang="0">
                  <a:pos x="T2" y="T3"/>
                </a:cxn>
                <a:cxn ang="0">
                  <a:pos x="T4" y="T5"/>
                </a:cxn>
                <a:cxn ang="0">
                  <a:pos x="T6" y="T7"/>
                </a:cxn>
                <a:cxn ang="0">
                  <a:pos x="T8" y="T9"/>
                </a:cxn>
              </a:cxnLst>
              <a:rect l="0" t="0" r="r" b="b"/>
              <a:pathLst>
                <a:path w="19" h="24">
                  <a:moveTo>
                    <a:pt x="0" y="9"/>
                  </a:moveTo>
                  <a:lnTo>
                    <a:pt x="6" y="24"/>
                  </a:lnTo>
                  <a:lnTo>
                    <a:pt x="19" y="15"/>
                  </a:lnTo>
                  <a:lnTo>
                    <a:pt x="2" y="0"/>
                  </a:lnTo>
                  <a:lnTo>
                    <a:pt x="0" y="9"/>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07" name="Freeform 1210">
              <a:extLst>
                <a:ext uri="{FF2B5EF4-FFF2-40B4-BE49-F238E27FC236}">
                  <a16:creationId xmlns:a16="http://schemas.microsoft.com/office/drawing/2014/main" id="{34AA17C7-24C6-4051-B9AC-1C2D8F40F7DF}"/>
                </a:ext>
              </a:extLst>
            </p:cNvPr>
            <p:cNvSpPr>
              <a:spLocks/>
            </p:cNvSpPr>
            <p:nvPr/>
          </p:nvSpPr>
          <p:spPr bwMode="auto">
            <a:xfrm>
              <a:off x="1993588" y="6992195"/>
              <a:ext cx="91450" cy="109310"/>
            </a:xfrm>
            <a:custGeom>
              <a:avLst/>
              <a:gdLst>
                <a:gd name="T0" fmla="*/ 111 w 113"/>
                <a:gd name="T1" fmla="*/ 72 h 108"/>
                <a:gd name="T2" fmla="*/ 96 w 113"/>
                <a:gd name="T3" fmla="*/ 83 h 108"/>
                <a:gd name="T4" fmla="*/ 107 w 113"/>
                <a:gd name="T5" fmla="*/ 66 h 108"/>
                <a:gd name="T6" fmla="*/ 92 w 113"/>
                <a:gd name="T7" fmla="*/ 66 h 108"/>
                <a:gd name="T8" fmla="*/ 98 w 113"/>
                <a:gd name="T9" fmla="*/ 51 h 108"/>
                <a:gd name="T10" fmla="*/ 68 w 113"/>
                <a:gd name="T11" fmla="*/ 51 h 108"/>
                <a:gd name="T12" fmla="*/ 58 w 113"/>
                <a:gd name="T13" fmla="*/ 32 h 108"/>
                <a:gd name="T14" fmla="*/ 43 w 113"/>
                <a:gd name="T15" fmla="*/ 42 h 108"/>
                <a:gd name="T16" fmla="*/ 64 w 113"/>
                <a:gd name="T17" fmla="*/ 0 h 108"/>
                <a:gd name="T18" fmla="*/ 47 w 113"/>
                <a:gd name="T19" fmla="*/ 4 h 108"/>
                <a:gd name="T20" fmla="*/ 0 w 113"/>
                <a:gd name="T21" fmla="*/ 85 h 108"/>
                <a:gd name="T22" fmla="*/ 62 w 113"/>
                <a:gd name="T23" fmla="*/ 81 h 108"/>
                <a:gd name="T24" fmla="*/ 56 w 113"/>
                <a:gd name="T25" fmla="*/ 89 h 108"/>
                <a:gd name="T26" fmla="*/ 79 w 113"/>
                <a:gd name="T27" fmla="*/ 87 h 108"/>
                <a:gd name="T28" fmla="*/ 62 w 113"/>
                <a:gd name="T29" fmla="*/ 102 h 108"/>
                <a:gd name="T30" fmla="*/ 90 w 113"/>
                <a:gd name="T31" fmla="*/ 81 h 108"/>
                <a:gd name="T32" fmla="*/ 90 w 113"/>
                <a:gd name="T33" fmla="*/ 102 h 108"/>
                <a:gd name="T34" fmla="*/ 98 w 113"/>
                <a:gd name="T35" fmla="*/ 96 h 108"/>
                <a:gd name="T36" fmla="*/ 98 w 113"/>
                <a:gd name="T37" fmla="*/ 108 h 108"/>
                <a:gd name="T38" fmla="*/ 113 w 113"/>
                <a:gd name="T39" fmla="*/ 89 h 108"/>
                <a:gd name="T40" fmla="*/ 111 w 113"/>
                <a:gd name="T41" fmla="*/ 7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3" h="108">
                  <a:moveTo>
                    <a:pt x="111" y="72"/>
                  </a:moveTo>
                  <a:lnTo>
                    <a:pt x="96" y="83"/>
                  </a:lnTo>
                  <a:lnTo>
                    <a:pt x="107" y="66"/>
                  </a:lnTo>
                  <a:lnTo>
                    <a:pt x="92" y="66"/>
                  </a:lnTo>
                  <a:lnTo>
                    <a:pt x="98" y="51"/>
                  </a:lnTo>
                  <a:lnTo>
                    <a:pt x="68" y="51"/>
                  </a:lnTo>
                  <a:lnTo>
                    <a:pt x="58" y="32"/>
                  </a:lnTo>
                  <a:lnTo>
                    <a:pt x="43" y="42"/>
                  </a:lnTo>
                  <a:lnTo>
                    <a:pt x="64" y="0"/>
                  </a:lnTo>
                  <a:lnTo>
                    <a:pt x="47" y="4"/>
                  </a:lnTo>
                  <a:lnTo>
                    <a:pt x="0" y="85"/>
                  </a:lnTo>
                  <a:lnTo>
                    <a:pt x="62" y="81"/>
                  </a:lnTo>
                  <a:lnTo>
                    <a:pt x="56" y="89"/>
                  </a:lnTo>
                  <a:lnTo>
                    <a:pt x="79" y="87"/>
                  </a:lnTo>
                  <a:lnTo>
                    <a:pt x="62" y="102"/>
                  </a:lnTo>
                  <a:lnTo>
                    <a:pt x="90" y="81"/>
                  </a:lnTo>
                  <a:lnTo>
                    <a:pt x="90" y="102"/>
                  </a:lnTo>
                  <a:lnTo>
                    <a:pt x="98" y="96"/>
                  </a:lnTo>
                  <a:lnTo>
                    <a:pt x="98" y="108"/>
                  </a:lnTo>
                  <a:lnTo>
                    <a:pt x="113" y="89"/>
                  </a:lnTo>
                  <a:lnTo>
                    <a:pt x="111" y="72"/>
                  </a:lnTo>
                  <a:close/>
                </a:path>
              </a:pathLst>
            </a:custGeom>
            <a:solidFill>
              <a:srgbClr val="6048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grpSp>
          <p:nvGrpSpPr>
            <p:cNvPr id="208" name="Group 555">
              <a:extLst>
                <a:ext uri="{FF2B5EF4-FFF2-40B4-BE49-F238E27FC236}">
                  <a16:creationId xmlns:a16="http://schemas.microsoft.com/office/drawing/2014/main" id="{6E0E51F3-85A9-43F6-B8D7-1B48CB71A519}"/>
                </a:ext>
              </a:extLst>
            </p:cNvPr>
            <p:cNvGrpSpPr/>
            <p:nvPr/>
          </p:nvGrpSpPr>
          <p:grpSpPr>
            <a:xfrm>
              <a:off x="493962" y="6035725"/>
              <a:ext cx="1549802" cy="1487841"/>
              <a:chOff x="839503" y="5590147"/>
              <a:chExt cx="1549802" cy="1487841"/>
            </a:xfrm>
            <a:solidFill>
              <a:srgbClr val="604878"/>
            </a:solidFill>
          </p:grpSpPr>
          <p:sp>
            <p:nvSpPr>
              <p:cNvPr id="209" name="Freeform 1188">
                <a:extLst>
                  <a:ext uri="{FF2B5EF4-FFF2-40B4-BE49-F238E27FC236}">
                    <a16:creationId xmlns:a16="http://schemas.microsoft.com/office/drawing/2014/main" id="{8C05315F-3282-46FA-93D3-DBAAF6A9EA45}"/>
                  </a:ext>
                </a:extLst>
              </p:cNvPr>
              <p:cNvSpPr>
                <a:spLocks/>
              </p:cNvSpPr>
              <p:nvPr/>
            </p:nvSpPr>
            <p:spPr bwMode="auto">
              <a:xfrm>
                <a:off x="1420577" y="5917066"/>
                <a:ext cx="144864" cy="112347"/>
              </a:xfrm>
              <a:custGeom>
                <a:avLst/>
                <a:gdLst>
                  <a:gd name="T0" fmla="*/ 49 w 179"/>
                  <a:gd name="T1" fmla="*/ 111 h 111"/>
                  <a:gd name="T2" fmla="*/ 89 w 179"/>
                  <a:gd name="T3" fmla="*/ 98 h 111"/>
                  <a:gd name="T4" fmla="*/ 96 w 179"/>
                  <a:gd name="T5" fmla="*/ 75 h 111"/>
                  <a:gd name="T6" fmla="*/ 179 w 179"/>
                  <a:gd name="T7" fmla="*/ 34 h 111"/>
                  <a:gd name="T8" fmla="*/ 140 w 179"/>
                  <a:gd name="T9" fmla="*/ 8 h 111"/>
                  <a:gd name="T10" fmla="*/ 115 w 179"/>
                  <a:gd name="T11" fmla="*/ 19 h 111"/>
                  <a:gd name="T12" fmla="*/ 77 w 179"/>
                  <a:gd name="T13" fmla="*/ 0 h 111"/>
                  <a:gd name="T14" fmla="*/ 21 w 179"/>
                  <a:gd name="T15" fmla="*/ 4 h 111"/>
                  <a:gd name="T16" fmla="*/ 34 w 179"/>
                  <a:gd name="T17" fmla="*/ 23 h 111"/>
                  <a:gd name="T18" fmla="*/ 8 w 179"/>
                  <a:gd name="T19" fmla="*/ 68 h 111"/>
                  <a:gd name="T20" fmla="*/ 0 w 179"/>
                  <a:gd name="T21" fmla="*/ 83 h 111"/>
                  <a:gd name="T22" fmla="*/ 32 w 179"/>
                  <a:gd name="T23" fmla="*/ 90 h 111"/>
                  <a:gd name="T24" fmla="*/ 49 w 179"/>
                  <a:gd name="T2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11">
                    <a:moveTo>
                      <a:pt x="49" y="111"/>
                    </a:moveTo>
                    <a:lnTo>
                      <a:pt x="89" y="98"/>
                    </a:lnTo>
                    <a:lnTo>
                      <a:pt x="96" y="75"/>
                    </a:lnTo>
                    <a:lnTo>
                      <a:pt x="179" y="34"/>
                    </a:lnTo>
                    <a:lnTo>
                      <a:pt x="140" y="8"/>
                    </a:lnTo>
                    <a:lnTo>
                      <a:pt x="115" y="19"/>
                    </a:lnTo>
                    <a:lnTo>
                      <a:pt x="77" y="0"/>
                    </a:lnTo>
                    <a:lnTo>
                      <a:pt x="21" y="4"/>
                    </a:lnTo>
                    <a:lnTo>
                      <a:pt x="34" y="23"/>
                    </a:lnTo>
                    <a:lnTo>
                      <a:pt x="8" y="68"/>
                    </a:lnTo>
                    <a:lnTo>
                      <a:pt x="0" y="83"/>
                    </a:lnTo>
                    <a:lnTo>
                      <a:pt x="32" y="90"/>
                    </a:lnTo>
                    <a:lnTo>
                      <a:pt x="49" y="111"/>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10" name="Freeform 1189">
                <a:extLst>
                  <a:ext uri="{FF2B5EF4-FFF2-40B4-BE49-F238E27FC236}">
                    <a16:creationId xmlns:a16="http://schemas.microsoft.com/office/drawing/2014/main" id="{E24B5341-8F23-4F85-8182-7FA5C320F8EC}"/>
                  </a:ext>
                </a:extLst>
              </p:cNvPr>
              <p:cNvSpPr>
                <a:spLocks/>
              </p:cNvSpPr>
              <p:nvPr/>
            </p:nvSpPr>
            <p:spPr bwMode="auto">
              <a:xfrm>
                <a:off x="1461852" y="5810792"/>
                <a:ext cx="101972" cy="62752"/>
              </a:xfrm>
              <a:custGeom>
                <a:avLst/>
                <a:gdLst>
                  <a:gd name="T0" fmla="*/ 36 w 126"/>
                  <a:gd name="T1" fmla="*/ 47 h 62"/>
                  <a:gd name="T2" fmla="*/ 43 w 126"/>
                  <a:gd name="T3" fmla="*/ 62 h 62"/>
                  <a:gd name="T4" fmla="*/ 55 w 126"/>
                  <a:gd name="T5" fmla="*/ 56 h 62"/>
                  <a:gd name="T6" fmla="*/ 53 w 126"/>
                  <a:gd name="T7" fmla="*/ 41 h 62"/>
                  <a:gd name="T8" fmla="*/ 66 w 126"/>
                  <a:gd name="T9" fmla="*/ 49 h 62"/>
                  <a:gd name="T10" fmla="*/ 75 w 126"/>
                  <a:gd name="T11" fmla="*/ 28 h 62"/>
                  <a:gd name="T12" fmla="*/ 85 w 126"/>
                  <a:gd name="T13" fmla="*/ 28 h 62"/>
                  <a:gd name="T14" fmla="*/ 89 w 126"/>
                  <a:gd name="T15" fmla="*/ 47 h 62"/>
                  <a:gd name="T16" fmla="*/ 117 w 126"/>
                  <a:gd name="T17" fmla="*/ 32 h 62"/>
                  <a:gd name="T18" fmla="*/ 109 w 126"/>
                  <a:gd name="T19" fmla="*/ 15 h 62"/>
                  <a:gd name="T20" fmla="*/ 126 w 126"/>
                  <a:gd name="T21" fmla="*/ 11 h 62"/>
                  <a:gd name="T22" fmla="*/ 109 w 126"/>
                  <a:gd name="T23" fmla="*/ 0 h 62"/>
                  <a:gd name="T24" fmla="*/ 62 w 126"/>
                  <a:gd name="T25" fmla="*/ 11 h 62"/>
                  <a:gd name="T26" fmla="*/ 0 w 126"/>
                  <a:gd name="T27" fmla="*/ 47 h 62"/>
                  <a:gd name="T28" fmla="*/ 30 w 126"/>
                  <a:gd name="T29" fmla="*/ 58 h 62"/>
                  <a:gd name="T30" fmla="*/ 36 w 126"/>
                  <a:gd name="T31" fmla="*/ 4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6" h="62">
                    <a:moveTo>
                      <a:pt x="36" y="47"/>
                    </a:moveTo>
                    <a:lnTo>
                      <a:pt x="43" y="62"/>
                    </a:lnTo>
                    <a:lnTo>
                      <a:pt x="55" y="56"/>
                    </a:lnTo>
                    <a:lnTo>
                      <a:pt x="53" y="41"/>
                    </a:lnTo>
                    <a:lnTo>
                      <a:pt x="66" y="49"/>
                    </a:lnTo>
                    <a:lnTo>
                      <a:pt x="75" y="28"/>
                    </a:lnTo>
                    <a:lnTo>
                      <a:pt x="85" y="28"/>
                    </a:lnTo>
                    <a:lnTo>
                      <a:pt x="89" y="47"/>
                    </a:lnTo>
                    <a:lnTo>
                      <a:pt x="117" y="32"/>
                    </a:lnTo>
                    <a:lnTo>
                      <a:pt x="109" y="15"/>
                    </a:lnTo>
                    <a:lnTo>
                      <a:pt x="126" y="11"/>
                    </a:lnTo>
                    <a:lnTo>
                      <a:pt x="109" y="0"/>
                    </a:lnTo>
                    <a:lnTo>
                      <a:pt x="62" y="11"/>
                    </a:lnTo>
                    <a:lnTo>
                      <a:pt x="0" y="47"/>
                    </a:lnTo>
                    <a:lnTo>
                      <a:pt x="30" y="58"/>
                    </a:lnTo>
                    <a:lnTo>
                      <a:pt x="36" y="47"/>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11" name="Freeform 1190">
                <a:extLst>
                  <a:ext uri="{FF2B5EF4-FFF2-40B4-BE49-F238E27FC236}">
                    <a16:creationId xmlns:a16="http://schemas.microsoft.com/office/drawing/2014/main" id="{E8152BED-3778-47FF-8030-77F9266C73D0}"/>
                  </a:ext>
                </a:extLst>
              </p:cNvPr>
              <p:cNvSpPr>
                <a:spLocks/>
              </p:cNvSpPr>
              <p:nvPr/>
            </p:nvSpPr>
            <p:spPr bwMode="auto">
              <a:xfrm>
                <a:off x="1516884" y="5955527"/>
                <a:ext cx="248454" cy="153845"/>
              </a:xfrm>
              <a:custGeom>
                <a:avLst/>
                <a:gdLst>
                  <a:gd name="T0" fmla="*/ 305 w 307"/>
                  <a:gd name="T1" fmla="*/ 116 h 152"/>
                  <a:gd name="T2" fmla="*/ 307 w 307"/>
                  <a:gd name="T3" fmla="*/ 101 h 152"/>
                  <a:gd name="T4" fmla="*/ 245 w 307"/>
                  <a:gd name="T5" fmla="*/ 73 h 152"/>
                  <a:gd name="T6" fmla="*/ 230 w 307"/>
                  <a:gd name="T7" fmla="*/ 17 h 152"/>
                  <a:gd name="T8" fmla="*/ 207 w 307"/>
                  <a:gd name="T9" fmla="*/ 2 h 152"/>
                  <a:gd name="T10" fmla="*/ 183 w 307"/>
                  <a:gd name="T11" fmla="*/ 2 h 152"/>
                  <a:gd name="T12" fmla="*/ 196 w 307"/>
                  <a:gd name="T13" fmla="*/ 45 h 152"/>
                  <a:gd name="T14" fmla="*/ 186 w 307"/>
                  <a:gd name="T15" fmla="*/ 56 h 152"/>
                  <a:gd name="T16" fmla="*/ 158 w 307"/>
                  <a:gd name="T17" fmla="*/ 15 h 152"/>
                  <a:gd name="T18" fmla="*/ 145 w 307"/>
                  <a:gd name="T19" fmla="*/ 13 h 152"/>
                  <a:gd name="T20" fmla="*/ 154 w 307"/>
                  <a:gd name="T21" fmla="*/ 26 h 152"/>
                  <a:gd name="T22" fmla="*/ 119 w 307"/>
                  <a:gd name="T23" fmla="*/ 35 h 152"/>
                  <a:gd name="T24" fmla="*/ 130 w 307"/>
                  <a:gd name="T25" fmla="*/ 24 h 152"/>
                  <a:gd name="T26" fmla="*/ 100 w 307"/>
                  <a:gd name="T27" fmla="*/ 13 h 152"/>
                  <a:gd name="T28" fmla="*/ 73 w 307"/>
                  <a:gd name="T29" fmla="*/ 26 h 152"/>
                  <a:gd name="T30" fmla="*/ 83 w 307"/>
                  <a:gd name="T31" fmla="*/ 15 h 152"/>
                  <a:gd name="T32" fmla="*/ 75 w 307"/>
                  <a:gd name="T33" fmla="*/ 0 h 152"/>
                  <a:gd name="T34" fmla="*/ 45 w 307"/>
                  <a:gd name="T35" fmla="*/ 9 h 152"/>
                  <a:gd name="T36" fmla="*/ 9 w 307"/>
                  <a:gd name="T37" fmla="*/ 30 h 152"/>
                  <a:gd name="T38" fmla="*/ 15 w 307"/>
                  <a:gd name="T39" fmla="*/ 37 h 152"/>
                  <a:gd name="T40" fmla="*/ 0 w 307"/>
                  <a:gd name="T41" fmla="*/ 49 h 152"/>
                  <a:gd name="T42" fmla="*/ 19 w 307"/>
                  <a:gd name="T43" fmla="*/ 56 h 152"/>
                  <a:gd name="T44" fmla="*/ 15 w 307"/>
                  <a:gd name="T45" fmla="*/ 62 h 152"/>
                  <a:gd name="T46" fmla="*/ 60 w 307"/>
                  <a:gd name="T47" fmla="*/ 60 h 152"/>
                  <a:gd name="T48" fmla="*/ 13 w 307"/>
                  <a:gd name="T49" fmla="*/ 75 h 152"/>
                  <a:gd name="T50" fmla="*/ 24 w 307"/>
                  <a:gd name="T51" fmla="*/ 88 h 152"/>
                  <a:gd name="T52" fmla="*/ 117 w 307"/>
                  <a:gd name="T53" fmla="*/ 92 h 152"/>
                  <a:gd name="T54" fmla="*/ 28 w 307"/>
                  <a:gd name="T55" fmla="*/ 105 h 152"/>
                  <a:gd name="T56" fmla="*/ 49 w 307"/>
                  <a:gd name="T57" fmla="*/ 126 h 152"/>
                  <a:gd name="T58" fmla="*/ 85 w 307"/>
                  <a:gd name="T59" fmla="*/ 129 h 152"/>
                  <a:gd name="T60" fmla="*/ 98 w 307"/>
                  <a:gd name="T61" fmla="*/ 152 h 152"/>
                  <a:gd name="T62" fmla="*/ 160 w 307"/>
                  <a:gd name="T63" fmla="*/ 148 h 152"/>
                  <a:gd name="T64" fmla="*/ 211 w 307"/>
                  <a:gd name="T65" fmla="*/ 122 h 152"/>
                  <a:gd name="T66" fmla="*/ 232 w 307"/>
                  <a:gd name="T67" fmla="*/ 137 h 152"/>
                  <a:gd name="T68" fmla="*/ 273 w 307"/>
                  <a:gd name="T69" fmla="*/ 143 h 152"/>
                  <a:gd name="T70" fmla="*/ 296 w 307"/>
                  <a:gd name="T71" fmla="*/ 131 h 152"/>
                  <a:gd name="T72" fmla="*/ 271 w 307"/>
                  <a:gd name="T73" fmla="*/ 118 h 152"/>
                  <a:gd name="T74" fmla="*/ 288 w 307"/>
                  <a:gd name="T75" fmla="*/ 109 h 152"/>
                  <a:gd name="T76" fmla="*/ 305 w 307"/>
                  <a:gd name="T77" fmla="*/ 11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7" h="152">
                    <a:moveTo>
                      <a:pt x="305" y="116"/>
                    </a:moveTo>
                    <a:lnTo>
                      <a:pt x="307" y="101"/>
                    </a:lnTo>
                    <a:lnTo>
                      <a:pt x="245" y="73"/>
                    </a:lnTo>
                    <a:lnTo>
                      <a:pt x="230" y="17"/>
                    </a:lnTo>
                    <a:lnTo>
                      <a:pt x="207" y="2"/>
                    </a:lnTo>
                    <a:lnTo>
                      <a:pt x="183" y="2"/>
                    </a:lnTo>
                    <a:lnTo>
                      <a:pt x="196" y="45"/>
                    </a:lnTo>
                    <a:lnTo>
                      <a:pt x="186" y="56"/>
                    </a:lnTo>
                    <a:lnTo>
                      <a:pt x="158" y="15"/>
                    </a:lnTo>
                    <a:lnTo>
                      <a:pt x="145" y="13"/>
                    </a:lnTo>
                    <a:lnTo>
                      <a:pt x="154" y="26"/>
                    </a:lnTo>
                    <a:lnTo>
                      <a:pt x="119" y="35"/>
                    </a:lnTo>
                    <a:lnTo>
                      <a:pt x="130" y="24"/>
                    </a:lnTo>
                    <a:lnTo>
                      <a:pt x="100" y="13"/>
                    </a:lnTo>
                    <a:lnTo>
                      <a:pt x="73" y="26"/>
                    </a:lnTo>
                    <a:lnTo>
                      <a:pt x="83" y="15"/>
                    </a:lnTo>
                    <a:lnTo>
                      <a:pt x="75" y="0"/>
                    </a:lnTo>
                    <a:lnTo>
                      <a:pt x="45" y="9"/>
                    </a:lnTo>
                    <a:lnTo>
                      <a:pt x="9" y="30"/>
                    </a:lnTo>
                    <a:lnTo>
                      <a:pt x="15" y="37"/>
                    </a:lnTo>
                    <a:lnTo>
                      <a:pt x="0" y="49"/>
                    </a:lnTo>
                    <a:lnTo>
                      <a:pt x="19" y="56"/>
                    </a:lnTo>
                    <a:lnTo>
                      <a:pt x="15" y="62"/>
                    </a:lnTo>
                    <a:lnTo>
                      <a:pt x="60" y="60"/>
                    </a:lnTo>
                    <a:lnTo>
                      <a:pt x="13" y="75"/>
                    </a:lnTo>
                    <a:lnTo>
                      <a:pt x="24" y="88"/>
                    </a:lnTo>
                    <a:lnTo>
                      <a:pt x="117" y="92"/>
                    </a:lnTo>
                    <a:lnTo>
                      <a:pt x="28" y="105"/>
                    </a:lnTo>
                    <a:lnTo>
                      <a:pt x="49" y="126"/>
                    </a:lnTo>
                    <a:lnTo>
                      <a:pt x="85" y="129"/>
                    </a:lnTo>
                    <a:lnTo>
                      <a:pt x="98" y="152"/>
                    </a:lnTo>
                    <a:lnTo>
                      <a:pt x="160" y="148"/>
                    </a:lnTo>
                    <a:lnTo>
                      <a:pt x="211" y="122"/>
                    </a:lnTo>
                    <a:lnTo>
                      <a:pt x="232" y="137"/>
                    </a:lnTo>
                    <a:lnTo>
                      <a:pt x="273" y="143"/>
                    </a:lnTo>
                    <a:lnTo>
                      <a:pt x="296" y="131"/>
                    </a:lnTo>
                    <a:lnTo>
                      <a:pt x="271" y="118"/>
                    </a:lnTo>
                    <a:lnTo>
                      <a:pt x="288" y="109"/>
                    </a:lnTo>
                    <a:lnTo>
                      <a:pt x="305" y="116"/>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12" name="Freeform 1191">
                <a:extLst>
                  <a:ext uri="{FF2B5EF4-FFF2-40B4-BE49-F238E27FC236}">
                    <a16:creationId xmlns:a16="http://schemas.microsoft.com/office/drawing/2014/main" id="{E05AE3E2-D94E-41DC-AA3F-111D4D336803}"/>
                  </a:ext>
                </a:extLst>
              </p:cNvPr>
              <p:cNvSpPr>
                <a:spLocks/>
              </p:cNvSpPr>
              <p:nvPr/>
            </p:nvSpPr>
            <p:spPr bwMode="auto">
              <a:xfrm>
                <a:off x="1533879" y="5837107"/>
                <a:ext cx="169143" cy="84008"/>
              </a:xfrm>
              <a:custGeom>
                <a:avLst/>
                <a:gdLst>
                  <a:gd name="T0" fmla="*/ 52 w 209"/>
                  <a:gd name="T1" fmla="*/ 23 h 83"/>
                  <a:gd name="T2" fmla="*/ 20 w 209"/>
                  <a:gd name="T3" fmla="*/ 23 h 83"/>
                  <a:gd name="T4" fmla="*/ 18 w 209"/>
                  <a:gd name="T5" fmla="*/ 32 h 83"/>
                  <a:gd name="T6" fmla="*/ 52 w 209"/>
                  <a:gd name="T7" fmla="*/ 32 h 83"/>
                  <a:gd name="T8" fmla="*/ 9 w 209"/>
                  <a:gd name="T9" fmla="*/ 40 h 83"/>
                  <a:gd name="T10" fmla="*/ 45 w 209"/>
                  <a:gd name="T11" fmla="*/ 40 h 83"/>
                  <a:gd name="T12" fmla="*/ 9 w 209"/>
                  <a:gd name="T13" fmla="*/ 47 h 83"/>
                  <a:gd name="T14" fmla="*/ 0 w 209"/>
                  <a:gd name="T15" fmla="*/ 53 h 83"/>
                  <a:gd name="T16" fmla="*/ 20 w 209"/>
                  <a:gd name="T17" fmla="*/ 60 h 83"/>
                  <a:gd name="T18" fmla="*/ 49 w 209"/>
                  <a:gd name="T19" fmla="*/ 64 h 83"/>
                  <a:gd name="T20" fmla="*/ 75 w 209"/>
                  <a:gd name="T21" fmla="*/ 49 h 83"/>
                  <a:gd name="T22" fmla="*/ 67 w 209"/>
                  <a:gd name="T23" fmla="*/ 64 h 83"/>
                  <a:gd name="T24" fmla="*/ 116 w 209"/>
                  <a:gd name="T25" fmla="*/ 53 h 83"/>
                  <a:gd name="T26" fmla="*/ 58 w 209"/>
                  <a:gd name="T27" fmla="*/ 70 h 83"/>
                  <a:gd name="T28" fmla="*/ 86 w 209"/>
                  <a:gd name="T29" fmla="*/ 83 h 83"/>
                  <a:gd name="T30" fmla="*/ 154 w 209"/>
                  <a:gd name="T31" fmla="*/ 60 h 83"/>
                  <a:gd name="T32" fmla="*/ 199 w 209"/>
                  <a:gd name="T33" fmla="*/ 62 h 83"/>
                  <a:gd name="T34" fmla="*/ 209 w 209"/>
                  <a:gd name="T35" fmla="*/ 43 h 83"/>
                  <a:gd name="T36" fmla="*/ 194 w 209"/>
                  <a:gd name="T37" fmla="*/ 28 h 83"/>
                  <a:gd name="T38" fmla="*/ 186 w 209"/>
                  <a:gd name="T39" fmla="*/ 40 h 83"/>
                  <a:gd name="T40" fmla="*/ 167 w 209"/>
                  <a:gd name="T41" fmla="*/ 38 h 83"/>
                  <a:gd name="T42" fmla="*/ 171 w 209"/>
                  <a:gd name="T43" fmla="*/ 28 h 83"/>
                  <a:gd name="T44" fmla="*/ 156 w 209"/>
                  <a:gd name="T45" fmla="*/ 26 h 83"/>
                  <a:gd name="T46" fmla="*/ 165 w 209"/>
                  <a:gd name="T47" fmla="*/ 17 h 83"/>
                  <a:gd name="T48" fmla="*/ 154 w 209"/>
                  <a:gd name="T49" fmla="*/ 0 h 83"/>
                  <a:gd name="T50" fmla="*/ 126 w 209"/>
                  <a:gd name="T51" fmla="*/ 15 h 83"/>
                  <a:gd name="T52" fmla="*/ 143 w 209"/>
                  <a:gd name="T53" fmla="*/ 23 h 83"/>
                  <a:gd name="T54" fmla="*/ 135 w 209"/>
                  <a:gd name="T55" fmla="*/ 32 h 83"/>
                  <a:gd name="T56" fmla="*/ 150 w 209"/>
                  <a:gd name="T57" fmla="*/ 45 h 83"/>
                  <a:gd name="T58" fmla="*/ 109 w 209"/>
                  <a:gd name="T59" fmla="*/ 45 h 83"/>
                  <a:gd name="T60" fmla="*/ 90 w 209"/>
                  <a:gd name="T61" fmla="*/ 23 h 83"/>
                  <a:gd name="T62" fmla="*/ 47 w 209"/>
                  <a:gd name="T63" fmla="*/ 13 h 83"/>
                  <a:gd name="T64" fmla="*/ 30 w 209"/>
                  <a:gd name="T65" fmla="*/ 21 h 83"/>
                  <a:gd name="T66" fmla="*/ 52 w 209"/>
                  <a:gd name="T67" fmla="*/ 2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9" h="83">
                    <a:moveTo>
                      <a:pt x="52" y="23"/>
                    </a:moveTo>
                    <a:lnTo>
                      <a:pt x="20" y="23"/>
                    </a:lnTo>
                    <a:lnTo>
                      <a:pt x="18" y="32"/>
                    </a:lnTo>
                    <a:lnTo>
                      <a:pt x="52" y="32"/>
                    </a:lnTo>
                    <a:lnTo>
                      <a:pt x="9" y="40"/>
                    </a:lnTo>
                    <a:lnTo>
                      <a:pt x="45" y="40"/>
                    </a:lnTo>
                    <a:lnTo>
                      <a:pt x="9" y="47"/>
                    </a:lnTo>
                    <a:lnTo>
                      <a:pt x="0" y="53"/>
                    </a:lnTo>
                    <a:lnTo>
                      <a:pt x="20" y="60"/>
                    </a:lnTo>
                    <a:lnTo>
                      <a:pt x="49" y="64"/>
                    </a:lnTo>
                    <a:lnTo>
                      <a:pt x="75" y="49"/>
                    </a:lnTo>
                    <a:lnTo>
                      <a:pt x="67" y="64"/>
                    </a:lnTo>
                    <a:lnTo>
                      <a:pt x="116" y="53"/>
                    </a:lnTo>
                    <a:lnTo>
                      <a:pt x="58" y="70"/>
                    </a:lnTo>
                    <a:lnTo>
                      <a:pt x="86" y="83"/>
                    </a:lnTo>
                    <a:lnTo>
                      <a:pt x="154" y="60"/>
                    </a:lnTo>
                    <a:lnTo>
                      <a:pt x="199" y="62"/>
                    </a:lnTo>
                    <a:lnTo>
                      <a:pt x="209" y="43"/>
                    </a:lnTo>
                    <a:lnTo>
                      <a:pt x="194" y="28"/>
                    </a:lnTo>
                    <a:lnTo>
                      <a:pt x="186" y="40"/>
                    </a:lnTo>
                    <a:lnTo>
                      <a:pt x="167" y="38"/>
                    </a:lnTo>
                    <a:lnTo>
                      <a:pt x="171" y="28"/>
                    </a:lnTo>
                    <a:lnTo>
                      <a:pt x="156" y="26"/>
                    </a:lnTo>
                    <a:lnTo>
                      <a:pt x="165" y="17"/>
                    </a:lnTo>
                    <a:lnTo>
                      <a:pt x="154" y="0"/>
                    </a:lnTo>
                    <a:lnTo>
                      <a:pt x="126" y="15"/>
                    </a:lnTo>
                    <a:lnTo>
                      <a:pt x="143" y="23"/>
                    </a:lnTo>
                    <a:lnTo>
                      <a:pt x="135" y="32"/>
                    </a:lnTo>
                    <a:lnTo>
                      <a:pt x="150" y="45"/>
                    </a:lnTo>
                    <a:lnTo>
                      <a:pt x="109" y="45"/>
                    </a:lnTo>
                    <a:lnTo>
                      <a:pt x="90" y="23"/>
                    </a:lnTo>
                    <a:lnTo>
                      <a:pt x="47" y="13"/>
                    </a:lnTo>
                    <a:lnTo>
                      <a:pt x="30" y="21"/>
                    </a:lnTo>
                    <a:lnTo>
                      <a:pt x="52" y="2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13" name="Freeform 1192">
                <a:extLst>
                  <a:ext uri="{FF2B5EF4-FFF2-40B4-BE49-F238E27FC236}">
                    <a16:creationId xmlns:a16="http://schemas.microsoft.com/office/drawing/2014/main" id="{24093D5C-96F4-4855-A984-D143B1A675FE}"/>
                  </a:ext>
                </a:extLst>
              </p:cNvPr>
              <p:cNvSpPr>
                <a:spLocks/>
              </p:cNvSpPr>
              <p:nvPr/>
            </p:nvSpPr>
            <p:spPr bwMode="auto">
              <a:xfrm>
                <a:off x="1703021" y="5746015"/>
                <a:ext cx="86595" cy="54655"/>
              </a:xfrm>
              <a:custGeom>
                <a:avLst/>
                <a:gdLst>
                  <a:gd name="T0" fmla="*/ 34 w 107"/>
                  <a:gd name="T1" fmla="*/ 19 h 54"/>
                  <a:gd name="T2" fmla="*/ 26 w 107"/>
                  <a:gd name="T3" fmla="*/ 24 h 54"/>
                  <a:gd name="T4" fmla="*/ 32 w 107"/>
                  <a:gd name="T5" fmla="*/ 30 h 54"/>
                  <a:gd name="T6" fmla="*/ 11 w 107"/>
                  <a:gd name="T7" fmla="*/ 32 h 54"/>
                  <a:gd name="T8" fmla="*/ 47 w 107"/>
                  <a:gd name="T9" fmla="*/ 39 h 54"/>
                  <a:gd name="T10" fmla="*/ 107 w 107"/>
                  <a:gd name="T11" fmla="*/ 54 h 54"/>
                  <a:gd name="T12" fmla="*/ 98 w 107"/>
                  <a:gd name="T13" fmla="*/ 24 h 54"/>
                  <a:gd name="T14" fmla="*/ 53 w 107"/>
                  <a:gd name="T15" fmla="*/ 4 h 54"/>
                  <a:gd name="T16" fmla="*/ 41 w 107"/>
                  <a:gd name="T17" fmla="*/ 13 h 54"/>
                  <a:gd name="T18" fmla="*/ 36 w 107"/>
                  <a:gd name="T19" fmla="*/ 0 h 54"/>
                  <a:gd name="T20" fmla="*/ 0 w 107"/>
                  <a:gd name="T21" fmla="*/ 0 h 54"/>
                  <a:gd name="T22" fmla="*/ 9 w 107"/>
                  <a:gd name="T23" fmla="*/ 19 h 54"/>
                  <a:gd name="T24" fmla="*/ 34 w 107"/>
                  <a:gd name="T25" fmla="*/ 1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7" h="54">
                    <a:moveTo>
                      <a:pt x="34" y="19"/>
                    </a:moveTo>
                    <a:lnTo>
                      <a:pt x="26" y="24"/>
                    </a:lnTo>
                    <a:lnTo>
                      <a:pt x="32" y="30"/>
                    </a:lnTo>
                    <a:lnTo>
                      <a:pt x="11" y="32"/>
                    </a:lnTo>
                    <a:lnTo>
                      <a:pt x="47" y="39"/>
                    </a:lnTo>
                    <a:lnTo>
                      <a:pt x="107" y="54"/>
                    </a:lnTo>
                    <a:lnTo>
                      <a:pt x="98" y="24"/>
                    </a:lnTo>
                    <a:lnTo>
                      <a:pt x="53" y="4"/>
                    </a:lnTo>
                    <a:lnTo>
                      <a:pt x="41" y="13"/>
                    </a:lnTo>
                    <a:lnTo>
                      <a:pt x="36" y="0"/>
                    </a:lnTo>
                    <a:lnTo>
                      <a:pt x="0" y="0"/>
                    </a:lnTo>
                    <a:lnTo>
                      <a:pt x="9" y="19"/>
                    </a:lnTo>
                    <a:lnTo>
                      <a:pt x="34" y="19"/>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14" name="Freeform 1193">
                <a:extLst>
                  <a:ext uri="{FF2B5EF4-FFF2-40B4-BE49-F238E27FC236}">
                    <a16:creationId xmlns:a16="http://schemas.microsoft.com/office/drawing/2014/main" id="{CE69C367-5285-4D10-A8B0-F3B1FD58158F}"/>
                  </a:ext>
                </a:extLst>
              </p:cNvPr>
              <p:cNvSpPr>
                <a:spLocks/>
              </p:cNvSpPr>
              <p:nvPr/>
            </p:nvSpPr>
            <p:spPr bwMode="auto">
              <a:xfrm>
                <a:off x="1744296" y="5848241"/>
                <a:ext cx="69600" cy="51619"/>
              </a:xfrm>
              <a:custGeom>
                <a:avLst/>
                <a:gdLst>
                  <a:gd name="T0" fmla="*/ 0 w 86"/>
                  <a:gd name="T1" fmla="*/ 34 h 51"/>
                  <a:gd name="T2" fmla="*/ 58 w 86"/>
                  <a:gd name="T3" fmla="*/ 25 h 51"/>
                  <a:gd name="T4" fmla="*/ 28 w 86"/>
                  <a:gd name="T5" fmla="*/ 36 h 51"/>
                  <a:gd name="T6" fmla="*/ 41 w 86"/>
                  <a:gd name="T7" fmla="*/ 44 h 51"/>
                  <a:gd name="T8" fmla="*/ 32 w 86"/>
                  <a:gd name="T9" fmla="*/ 49 h 51"/>
                  <a:gd name="T10" fmla="*/ 73 w 86"/>
                  <a:gd name="T11" fmla="*/ 51 h 51"/>
                  <a:gd name="T12" fmla="*/ 75 w 86"/>
                  <a:gd name="T13" fmla="*/ 32 h 51"/>
                  <a:gd name="T14" fmla="*/ 86 w 86"/>
                  <a:gd name="T15" fmla="*/ 38 h 51"/>
                  <a:gd name="T16" fmla="*/ 75 w 86"/>
                  <a:gd name="T17" fmla="*/ 0 h 51"/>
                  <a:gd name="T18" fmla="*/ 24 w 86"/>
                  <a:gd name="T19" fmla="*/ 2 h 51"/>
                  <a:gd name="T20" fmla="*/ 43 w 86"/>
                  <a:gd name="T21" fmla="*/ 19 h 51"/>
                  <a:gd name="T22" fmla="*/ 9 w 86"/>
                  <a:gd name="T23" fmla="*/ 2 h 51"/>
                  <a:gd name="T24" fmla="*/ 5 w 86"/>
                  <a:gd name="T25" fmla="*/ 10 h 51"/>
                  <a:gd name="T26" fmla="*/ 24 w 86"/>
                  <a:gd name="T27" fmla="*/ 23 h 51"/>
                  <a:gd name="T28" fmla="*/ 9 w 86"/>
                  <a:gd name="T29" fmla="*/ 21 h 51"/>
                  <a:gd name="T30" fmla="*/ 0 w 86"/>
                  <a:gd name="T31" fmla="*/ 3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6" h="51">
                    <a:moveTo>
                      <a:pt x="0" y="34"/>
                    </a:moveTo>
                    <a:lnTo>
                      <a:pt x="58" y="25"/>
                    </a:lnTo>
                    <a:lnTo>
                      <a:pt x="28" y="36"/>
                    </a:lnTo>
                    <a:lnTo>
                      <a:pt x="41" y="44"/>
                    </a:lnTo>
                    <a:lnTo>
                      <a:pt x="32" y="49"/>
                    </a:lnTo>
                    <a:lnTo>
                      <a:pt x="73" y="51"/>
                    </a:lnTo>
                    <a:lnTo>
                      <a:pt x="75" y="32"/>
                    </a:lnTo>
                    <a:lnTo>
                      <a:pt x="86" y="38"/>
                    </a:lnTo>
                    <a:lnTo>
                      <a:pt x="75" y="0"/>
                    </a:lnTo>
                    <a:lnTo>
                      <a:pt x="24" y="2"/>
                    </a:lnTo>
                    <a:lnTo>
                      <a:pt x="43" y="19"/>
                    </a:lnTo>
                    <a:lnTo>
                      <a:pt x="9" y="2"/>
                    </a:lnTo>
                    <a:lnTo>
                      <a:pt x="5" y="10"/>
                    </a:lnTo>
                    <a:lnTo>
                      <a:pt x="24" y="23"/>
                    </a:lnTo>
                    <a:lnTo>
                      <a:pt x="9" y="21"/>
                    </a:lnTo>
                    <a:lnTo>
                      <a:pt x="0" y="34"/>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15" name="Freeform 1194">
                <a:extLst>
                  <a:ext uri="{FF2B5EF4-FFF2-40B4-BE49-F238E27FC236}">
                    <a16:creationId xmlns:a16="http://schemas.microsoft.com/office/drawing/2014/main" id="{FA6F2D95-EBCA-49FC-B83D-D7BAE9011DD5}"/>
                  </a:ext>
                </a:extLst>
              </p:cNvPr>
              <p:cNvSpPr>
                <a:spLocks/>
              </p:cNvSpPr>
              <p:nvPr/>
            </p:nvSpPr>
            <p:spPr bwMode="auto">
              <a:xfrm>
                <a:off x="1744296" y="5940345"/>
                <a:ext cx="83357" cy="82995"/>
              </a:xfrm>
              <a:custGeom>
                <a:avLst/>
                <a:gdLst>
                  <a:gd name="T0" fmla="*/ 58 w 103"/>
                  <a:gd name="T1" fmla="*/ 82 h 82"/>
                  <a:gd name="T2" fmla="*/ 103 w 103"/>
                  <a:gd name="T3" fmla="*/ 67 h 82"/>
                  <a:gd name="T4" fmla="*/ 98 w 103"/>
                  <a:gd name="T5" fmla="*/ 37 h 82"/>
                  <a:gd name="T6" fmla="*/ 69 w 103"/>
                  <a:gd name="T7" fmla="*/ 32 h 82"/>
                  <a:gd name="T8" fmla="*/ 88 w 103"/>
                  <a:gd name="T9" fmla="*/ 17 h 82"/>
                  <a:gd name="T10" fmla="*/ 86 w 103"/>
                  <a:gd name="T11" fmla="*/ 0 h 82"/>
                  <a:gd name="T12" fmla="*/ 22 w 103"/>
                  <a:gd name="T13" fmla="*/ 7 h 82"/>
                  <a:gd name="T14" fmla="*/ 32 w 103"/>
                  <a:gd name="T15" fmla="*/ 13 h 82"/>
                  <a:gd name="T16" fmla="*/ 22 w 103"/>
                  <a:gd name="T17" fmla="*/ 17 h 82"/>
                  <a:gd name="T18" fmla="*/ 43 w 103"/>
                  <a:gd name="T19" fmla="*/ 24 h 82"/>
                  <a:gd name="T20" fmla="*/ 34 w 103"/>
                  <a:gd name="T21" fmla="*/ 24 h 82"/>
                  <a:gd name="T22" fmla="*/ 39 w 103"/>
                  <a:gd name="T23" fmla="*/ 37 h 82"/>
                  <a:gd name="T24" fmla="*/ 5 w 103"/>
                  <a:gd name="T25" fmla="*/ 30 h 82"/>
                  <a:gd name="T26" fmla="*/ 0 w 103"/>
                  <a:gd name="T27" fmla="*/ 41 h 82"/>
                  <a:gd name="T28" fmla="*/ 39 w 103"/>
                  <a:gd name="T29" fmla="*/ 60 h 82"/>
                  <a:gd name="T30" fmla="*/ 58 w 103"/>
                  <a:gd name="T31"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3" h="82">
                    <a:moveTo>
                      <a:pt x="58" y="82"/>
                    </a:moveTo>
                    <a:lnTo>
                      <a:pt x="103" y="67"/>
                    </a:lnTo>
                    <a:lnTo>
                      <a:pt x="98" y="37"/>
                    </a:lnTo>
                    <a:lnTo>
                      <a:pt x="69" y="32"/>
                    </a:lnTo>
                    <a:lnTo>
                      <a:pt x="88" y="17"/>
                    </a:lnTo>
                    <a:lnTo>
                      <a:pt x="86" y="0"/>
                    </a:lnTo>
                    <a:lnTo>
                      <a:pt x="22" y="7"/>
                    </a:lnTo>
                    <a:lnTo>
                      <a:pt x="32" y="13"/>
                    </a:lnTo>
                    <a:lnTo>
                      <a:pt x="22" y="17"/>
                    </a:lnTo>
                    <a:lnTo>
                      <a:pt x="43" y="24"/>
                    </a:lnTo>
                    <a:lnTo>
                      <a:pt x="34" y="24"/>
                    </a:lnTo>
                    <a:lnTo>
                      <a:pt x="39" y="37"/>
                    </a:lnTo>
                    <a:lnTo>
                      <a:pt x="5" y="30"/>
                    </a:lnTo>
                    <a:lnTo>
                      <a:pt x="0" y="41"/>
                    </a:lnTo>
                    <a:lnTo>
                      <a:pt x="39" y="60"/>
                    </a:lnTo>
                    <a:lnTo>
                      <a:pt x="58" y="82"/>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16" name="Freeform 1195">
                <a:extLst>
                  <a:ext uri="{FF2B5EF4-FFF2-40B4-BE49-F238E27FC236}">
                    <a16:creationId xmlns:a16="http://schemas.microsoft.com/office/drawing/2014/main" id="{DAE4C3BD-7111-4D16-9D12-9FACD9DABF67}"/>
                  </a:ext>
                </a:extLst>
              </p:cNvPr>
              <p:cNvSpPr>
                <a:spLocks/>
              </p:cNvSpPr>
              <p:nvPr/>
            </p:nvSpPr>
            <p:spPr bwMode="auto">
              <a:xfrm>
                <a:off x="1803374" y="5761197"/>
                <a:ext cx="47748" cy="43522"/>
              </a:xfrm>
              <a:custGeom>
                <a:avLst/>
                <a:gdLst>
                  <a:gd name="T0" fmla="*/ 25 w 59"/>
                  <a:gd name="T1" fmla="*/ 28 h 43"/>
                  <a:gd name="T2" fmla="*/ 8 w 59"/>
                  <a:gd name="T3" fmla="*/ 30 h 43"/>
                  <a:gd name="T4" fmla="*/ 17 w 59"/>
                  <a:gd name="T5" fmla="*/ 43 h 43"/>
                  <a:gd name="T6" fmla="*/ 53 w 59"/>
                  <a:gd name="T7" fmla="*/ 36 h 43"/>
                  <a:gd name="T8" fmla="*/ 59 w 59"/>
                  <a:gd name="T9" fmla="*/ 21 h 43"/>
                  <a:gd name="T10" fmla="*/ 0 w 59"/>
                  <a:gd name="T11" fmla="*/ 0 h 43"/>
                  <a:gd name="T12" fmla="*/ 6 w 59"/>
                  <a:gd name="T13" fmla="*/ 26 h 43"/>
                  <a:gd name="T14" fmla="*/ 25 w 59"/>
                  <a:gd name="T15" fmla="*/ 28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43">
                    <a:moveTo>
                      <a:pt x="25" y="28"/>
                    </a:moveTo>
                    <a:lnTo>
                      <a:pt x="8" y="30"/>
                    </a:lnTo>
                    <a:lnTo>
                      <a:pt x="17" y="43"/>
                    </a:lnTo>
                    <a:lnTo>
                      <a:pt x="53" y="36"/>
                    </a:lnTo>
                    <a:lnTo>
                      <a:pt x="59" y="21"/>
                    </a:lnTo>
                    <a:lnTo>
                      <a:pt x="0" y="0"/>
                    </a:lnTo>
                    <a:lnTo>
                      <a:pt x="6" y="26"/>
                    </a:lnTo>
                    <a:lnTo>
                      <a:pt x="25" y="28"/>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17" name="Freeform 1196">
                <a:extLst>
                  <a:ext uri="{FF2B5EF4-FFF2-40B4-BE49-F238E27FC236}">
                    <a16:creationId xmlns:a16="http://schemas.microsoft.com/office/drawing/2014/main" id="{7D0FA518-E0DD-448B-AF89-39C6C9E9337F}"/>
                  </a:ext>
                </a:extLst>
              </p:cNvPr>
              <p:cNvSpPr>
                <a:spLocks/>
              </p:cNvSpPr>
              <p:nvPr/>
            </p:nvSpPr>
            <p:spPr bwMode="auto">
              <a:xfrm>
                <a:off x="1820370" y="5825974"/>
                <a:ext cx="236315" cy="93116"/>
              </a:xfrm>
              <a:custGeom>
                <a:avLst/>
                <a:gdLst>
                  <a:gd name="T0" fmla="*/ 139 w 292"/>
                  <a:gd name="T1" fmla="*/ 79 h 92"/>
                  <a:gd name="T2" fmla="*/ 145 w 292"/>
                  <a:gd name="T3" fmla="*/ 92 h 92"/>
                  <a:gd name="T4" fmla="*/ 211 w 292"/>
                  <a:gd name="T5" fmla="*/ 92 h 92"/>
                  <a:gd name="T6" fmla="*/ 226 w 292"/>
                  <a:gd name="T7" fmla="*/ 90 h 92"/>
                  <a:gd name="T8" fmla="*/ 226 w 292"/>
                  <a:gd name="T9" fmla="*/ 77 h 92"/>
                  <a:gd name="T10" fmla="*/ 256 w 292"/>
                  <a:gd name="T11" fmla="*/ 92 h 92"/>
                  <a:gd name="T12" fmla="*/ 283 w 292"/>
                  <a:gd name="T13" fmla="*/ 90 h 92"/>
                  <a:gd name="T14" fmla="*/ 279 w 292"/>
                  <a:gd name="T15" fmla="*/ 73 h 92"/>
                  <a:gd name="T16" fmla="*/ 292 w 292"/>
                  <a:gd name="T17" fmla="*/ 64 h 92"/>
                  <a:gd name="T18" fmla="*/ 247 w 292"/>
                  <a:gd name="T19" fmla="*/ 43 h 92"/>
                  <a:gd name="T20" fmla="*/ 192 w 292"/>
                  <a:gd name="T21" fmla="*/ 60 h 92"/>
                  <a:gd name="T22" fmla="*/ 139 w 292"/>
                  <a:gd name="T23" fmla="*/ 54 h 92"/>
                  <a:gd name="T24" fmla="*/ 134 w 292"/>
                  <a:gd name="T25" fmla="*/ 60 h 92"/>
                  <a:gd name="T26" fmla="*/ 115 w 292"/>
                  <a:gd name="T27" fmla="*/ 43 h 92"/>
                  <a:gd name="T28" fmla="*/ 96 w 292"/>
                  <a:gd name="T29" fmla="*/ 49 h 92"/>
                  <a:gd name="T30" fmla="*/ 111 w 292"/>
                  <a:gd name="T31" fmla="*/ 41 h 92"/>
                  <a:gd name="T32" fmla="*/ 90 w 292"/>
                  <a:gd name="T33" fmla="*/ 34 h 92"/>
                  <a:gd name="T34" fmla="*/ 130 w 292"/>
                  <a:gd name="T35" fmla="*/ 32 h 92"/>
                  <a:gd name="T36" fmla="*/ 94 w 292"/>
                  <a:gd name="T37" fmla="*/ 26 h 92"/>
                  <a:gd name="T38" fmla="*/ 111 w 292"/>
                  <a:gd name="T39" fmla="*/ 26 h 92"/>
                  <a:gd name="T40" fmla="*/ 90 w 292"/>
                  <a:gd name="T41" fmla="*/ 15 h 92"/>
                  <a:gd name="T42" fmla="*/ 55 w 292"/>
                  <a:gd name="T43" fmla="*/ 26 h 92"/>
                  <a:gd name="T44" fmla="*/ 62 w 292"/>
                  <a:gd name="T45" fmla="*/ 15 h 92"/>
                  <a:gd name="T46" fmla="*/ 45 w 292"/>
                  <a:gd name="T47" fmla="*/ 7 h 92"/>
                  <a:gd name="T48" fmla="*/ 19 w 292"/>
                  <a:gd name="T49" fmla="*/ 0 h 92"/>
                  <a:gd name="T50" fmla="*/ 0 w 292"/>
                  <a:gd name="T51" fmla="*/ 15 h 92"/>
                  <a:gd name="T52" fmla="*/ 34 w 292"/>
                  <a:gd name="T53" fmla="*/ 32 h 92"/>
                  <a:gd name="T54" fmla="*/ 64 w 292"/>
                  <a:gd name="T55" fmla="*/ 28 h 92"/>
                  <a:gd name="T56" fmla="*/ 90 w 292"/>
                  <a:gd name="T57" fmla="*/ 88 h 92"/>
                  <a:gd name="T58" fmla="*/ 102 w 292"/>
                  <a:gd name="T59" fmla="*/ 79 h 92"/>
                  <a:gd name="T60" fmla="*/ 121 w 292"/>
                  <a:gd name="T61" fmla="*/ 92 h 92"/>
                  <a:gd name="T62" fmla="*/ 139 w 292"/>
                  <a:gd name="T63" fmla="*/ 7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2" h="92">
                    <a:moveTo>
                      <a:pt x="139" y="79"/>
                    </a:moveTo>
                    <a:lnTo>
                      <a:pt x="145" y="92"/>
                    </a:lnTo>
                    <a:lnTo>
                      <a:pt x="211" y="92"/>
                    </a:lnTo>
                    <a:lnTo>
                      <a:pt x="226" y="90"/>
                    </a:lnTo>
                    <a:lnTo>
                      <a:pt x="226" y="77"/>
                    </a:lnTo>
                    <a:lnTo>
                      <a:pt x="256" y="92"/>
                    </a:lnTo>
                    <a:lnTo>
                      <a:pt x="283" y="90"/>
                    </a:lnTo>
                    <a:lnTo>
                      <a:pt x="279" y="73"/>
                    </a:lnTo>
                    <a:lnTo>
                      <a:pt x="292" y="64"/>
                    </a:lnTo>
                    <a:lnTo>
                      <a:pt x="247" y="43"/>
                    </a:lnTo>
                    <a:lnTo>
                      <a:pt x="192" y="60"/>
                    </a:lnTo>
                    <a:lnTo>
                      <a:pt x="139" y="54"/>
                    </a:lnTo>
                    <a:lnTo>
                      <a:pt x="134" y="60"/>
                    </a:lnTo>
                    <a:lnTo>
                      <a:pt x="115" y="43"/>
                    </a:lnTo>
                    <a:lnTo>
                      <a:pt x="96" y="49"/>
                    </a:lnTo>
                    <a:lnTo>
                      <a:pt x="111" y="41"/>
                    </a:lnTo>
                    <a:lnTo>
                      <a:pt x="90" y="34"/>
                    </a:lnTo>
                    <a:lnTo>
                      <a:pt x="130" y="32"/>
                    </a:lnTo>
                    <a:lnTo>
                      <a:pt x="94" y="26"/>
                    </a:lnTo>
                    <a:lnTo>
                      <a:pt x="111" y="26"/>
                    </a:lnTo>
                    <a:lnTo>
                      <a:pt x="90" y="15"/>
                    </a:lnTo>
                    <a:lnTo>
                      <a:pt x="55" y="26"/>
                    </a:lnTo>
                    <a:lnTo>
                      <a:pt x="62" y="15"/>
                    </a:lnTo>
                    <a:lnTo>
                      <a:pt x="45" y="7"/>
                    </a:lnTo>
                    <a:lnTo>
                      <a:pt x="19" y="0"/>
                    </a:lnTo>
                    <a:lnTo>
                      <a:pt x="0" y="15"/>
                    </a:lnTo>
                    <a:lnTo>
                      <a:pt x="34" y="32"/>
                    </a:lnTo>
                    <a:lnTo>
                      <a:pt x="64" y="28"/>
                    </a:lnTo>
                    <a:lnTo>
                      <a:pt x="90" y="88"/>
                    </a:lnTo>
                    <a:lnTo>
                      <a:pt x="102" y="79"/>
                    </a:lnTo>
                    <a:lnTo>
                      <a:pt x="121" y="92"/>
                    </a:lnTo>
                    <a:lnTo>
                      <a:pt x="139" y="79"/>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18" name="Freeform 1197">
                <a:extLst>
                  <a:ext uri="{FF2B5EF4-FFF2-40B4-BE49-F238E27FC236}">
                    <a16:creationId xmlns:a16="http://schemas.microsoft.com/office/drawing/2014/main" id="{06B11E19-9127-45DA-BB75-8B87C3C9E39E}"/>
                  </a:ext>
                </a:extLst>
              </p:cNvPr>
              <p:cNvSpPr>
                <a:spLocks/>
              </p:cNvSpPr>
              <p:nvPr/>
            </p:nvSpPr>
            <p:spPr bwMode="auto">
              <a:xfrm>
                <a:off x="1829272" y="5590147"/>
                <a:ext cx="482340" cy="273276"/>
              </a:xfrm>
              <a:custGeom>
                <a:avLst/>
                <a:gdLst>
                  <a:gd name="T0" fmla="*/ 13 w 596"/>
                  <a:gd name="T1" fmla="*/ 131 h 270"/>
                  <a:gd name="T2" fmla="*/ 17 w 596"/>
                  <a:gd name="T3" fmla="*/ 146 h 270"/>
                  <a:gd name="T4" fmla="*/ 44 w 596"/>
                  <a:gd name="T5" fmla="*/ 167 h 270"/>
                  <a:gd name="T6" fmla="*/ 57 w 596"/>
                  <a:gd name="T7" fmla="*/ 180 h 270"/>
                  <a:gd name="T8" fmla="*/ 74 w 596"/>
                  <a:gd name="T9" fmla="*/ 195 h 270"/>
                  <a:gd name="T10" fmla="*/ 130 w 596"/>
                  <a:gd name="T11" fmla="*/ 197 h 270"/>
                  <a:gd name="T12" fmla="*/ 155 w 596"/>
                  <a:gd name="T13" fmla="*/ 163 h 270"/>
                  <a:gd name="T14" fmla="*/ 219 w 596"/>
                  <a:gd name="T15" fmla="*/ 165 h 270"/>
                  <a:gd name="T16" fmla="*/ 219 w 596"/>
                  <a:gd name="T17" fmla="*/ 173 h 270"/>
                  <a:gd name="T18" fmla="*/ 159 w 596"/>
                  <a:gd name="T19" fmla="*/ 176 h 270"/>
                  <a:gd name="T20" fmla="*/ 172 w 596"/>
                  <a:gd name="T21" fmla="*/ 199 h 270"/>
                  <a:gd name="T22" fmla="*/ 191 w 596"/>
                  <a:gd name="T23" fmla="*/ 197 h 270"/>
                  <a:gd name="T24" fmla="*/ 196 w 596"/>
                  <a:gd name="T25" fmla="*/ 205 h 270"/>
                  <a:gd name="T26" fmla="*/ 213 w 596"/>
                  <a:gd name="T27" fmla="*/ 220 h 270"/>
                  <a:gd name="T28" fmla="*/ 213 w 596"/>
                  <a:gd name="T29" fmla="*/ 220 h 270"/>
                  <a:gd name="T30" fmla="*/ 134 w 596"/>
                  <a:gd name="T31" fmla="*/ 212 h 270"/>
                  <a:gd name="T32" fmla="*/ 121 w 596"/>
                  <a:gd name="T33" fmla="*/ 261 h 270"/>
                  <a:gd name="T34" fmla="*/ 162 w 596"/>
                  <a:gd name="T35" fmla="*/ 255 h 270"/>
                  <a:gd name="T36" fmla="*/ 187 w 596"/>
                  <a:gd name="T37" fmla="*/ 257 h 270"/>
                  <a:gd name="T38" fmla="*/ 230 w 596"/>
                  <a:gd name="T39" fmla="*/ 261 h 270"/>
                  <a:gd name="T40" fmla="*/ 257 w 596"/>
                  <a:gd name="T41" fmla="*/ 259 h 270"/>
                  <a:gd name="T42" fmla="*/ 311 w 596"/>
                  <a:gd name="T43" fmla="*/ 244 h 270"/>
                  <a:gd name="T44" fmla="*/ 240 w 596"/>
                  <a:gd name="T45" fmla="*/ 231 h 270"/>
                  <a:gd name="T46" fmla="*/ 306 w 596"/>
                  <a:gd name="T47" fmla="*/ 205 h 270"/>
                  <a:gd name="T48" fmla="*/ 328 w 596"/>
                  <a:gd name="T49" fmla="*/ 197 h 270"/>
                  <a:gd name="T50" fmla="*/ 366 w 596"/>
                  <a:gd name="T51" fmla="*/ 180 h 270"/>
                  <a:gd name="T52" fmla="*/ 343 w 596"/>
                  <a:gd name="T53" fmla="*/ 163 h 270"/>
                  <a:gd name="T54" fmla="*/ 343 w 596"/>
                  <a:gd name="T55" fmla="*/ 163 h 270"/>
                  <a:gd name="T56" fmla="*/ 313 w 596"/>
                  <a:gd name="T57" fmla="*/ 156 h 270"/>
                  <a:gd name="T58" fmla="*/ 417 w 596"/>
                  <a:gd name="T59" fmla="*/ 139 h 270"/>
                  <a:gd name="T60" fmla="*/ 441 w 596"/>
                  <a:gd name="T61" fmla="*/ 122 h 270"/>
                  <a:gd name="T62" fmla="*/ 541 w 596"/>
                  <a:gd name="T63" fmla="*/ 71 h 270"/>
                  <a:gd name="T64" fmla="*/ 464 w 596"/>
                  <a:gd name="T65" fmla="*/ 69 h 270"/>
                  <a:gd name="T66" fmla="*/ 596 w 596"/>
                  <a:gd name="T67" fmla="*/ 41 h 270"/>
                  <a:gd name="T68" fmla="*/ 554 w 596"/>
                  <a:gd name="T69" fmla="*/ 13 h 270"/>
                  <a:gd name="T70" fmla="*/ 383 w 596"/>
                  <a:gd name="T71" fmla="*/ 0 h 270"/>
                  <a:gd name="T72" fmla="*/ 360 w 596"/>
                  <a:gd name="T73" fmla="*/ 7 h 270"/>
                  <a:gd name="T74" fmla="*/ 332 w 596"/>
                  <a:gd name="T75" fmla="*/ 30 h 270"/>
                  <a:gd name="T76" fmla="*/ 275 w 596"/>
                  <a:gd name="T77" fmla="*/ 17 h 270"/>
                  <a:gd name="T78" fmla="*/ 226 w 596"/>
                  <a:gd name="T79" fmla="*/ 20 h 270"/>
                  <a:gd name="T80" fmla="*/ 255 w 596"/>
                  <a:gd name="T81" fmla="*/ 47 h 270"/>
                  <a:gd name="T82" fmla="*/ 185 w 596"/>
                  <a:gd name="T83" fmla="*/ 49 h 270"/>
                  <a:gd name="T84" fmla="*/ 119 w 596"/>
                  <a:gd name="T85" fmla="*/ 64 h 270"/>
                  <a:gd name="T86" fmla="*/ 110 w 596"/>
                  <a:gd name="T87" fmla="*/ 73 h 270"/>
                  <a:gd name="T88" fmla="*/ 117 w 596"/>
                  <a:gd name="T89" fmla="*/ 86 h 270"/>
                  <a:gd name="T90" fmla="*/ 153 w 596"/>
                  <a:gd name="T91" fmla="*/ 105 h 270"/>
                  <a:gd name="T92" fmla="*/ 183 w 596"/>
                  <a:gd name="T93" fmla="*/ 90 h 270"/>
                  <a:gd name="T94" fmla="*/ 240 w 596"/>
                  <a:gd name="T95" fmla="*/ 92 h 270"/>
                  <a:gd name="T96" fmla="*/ 279 w 596"/>
                  <a:gd name="T97" fmla="*/ 94 h 270"/>
                  <a:gd name="T98" fmla="*/ 287 w 596"/>
                  <a:gd name="T99" fmla="*/ 94 h 270"/>
                  <a:gd name="T100" fmla="*/ 245 w 596"/>
                  <a:gd name="T101" fmla="*/ 137 h 270"/>
                  <a:gd name="T102" fmla="*/ 262 w 596"/>
                  <a:gd name="T103" fmla="*/ 146 h 270"/>
                  <a:gd name="T104" fmla="*/ 245 w 596"/>
                  <a:gd name="T105" fmla="*/ 137 h 270"/>
                  <a:gd name="T106" fmla="*/ 164 w 596"/>
                  <a:gd name="T107" fmla="*/ 124 h 270"/>
                  <a:gd name="T108" fmla="*/ 177 w 596"/>
                  <a:gd name="T109" fmla="*/ 141 h 270"/>
                  <a:gd name="T110" fmla="*/ 145 w 596"/>
                  <a:gd name="T111" fmla="*/ 124 h 270"/>
                  <a:gd name="T112" fmla="*/ 134 w 596"/>
                  <a:gd name="T113" fmla="*/ 124 h 270"/>
                  <a:gd name="T114" fmla="*/ 83 w 596"/>
                  <a:gd name="T115" fmla="*/ 84 h 270"/>
                  <a:gd name="T116" fmla="*/ 21 w 596"/>
                  <a:gd name="T117" fmla="*/ 88 h 270"/>
                  <a:gd name="T118" fmla="*/ 47 w 596"/>
                  <a:gd name="T119" fmla="*/ 122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6" h="270">
                    <a:moveTo>
                      <a:pt x="47" y="122"/>
                    </a:moveTo>
                    <a:lnTo>
                      <a:pt x="2" y="122"/>
                    </a:lnTo>
                    <a:lnTo>
                      <a:pt x="13" y="131"/>
                    </a:lnTo>
                    <a:lnTo>
                      <a:pt x="4" y="131"/>
                    </a:lnTo>
                    <a:lnTo>
                      <a:pt x="44" y="139"/>
                    </a:lnTo>
                    <a:lnTo>
                      <a:pt x="17" y="146"/>
                    </a:lnTo>
                    <a:lnTo>
                      <a:pt x="30" y="156"/>
                    </a:lnTo>
                    <a:lnTo>
                      <a:pt x="104" y="154"/>
                    </a:lnTo>
                    <a:lnTo>
                      <a:pt x="44" y="167"/>
                    </a:lnTo>
                    <a:lnTo>
                      <a:pt x="64" y="173"/>
                    </a:lnTo>
                    <a:lnTo>
                      <a:pt x="51" y="176"/>
                    </a:lnTo>
                    <a:lnTo>
                      <a:pt x="57" y="180"/>
                    </a:lnTo>
                    <a:lnTo>
                      <a:pt x="81" y="184"/>
                    </a:lnTo>
                    <a:lnTo>
                      <a:pt x="59" y="184"/>
                    </a:lnTo>
                    <a:lnTo>
                      <a:pt x="74" y="195"/>
                    </a:lnTo>
                    <a:lnTo>
                      <a:pt x="119" y="197"/>
                    </a:lnTo>
                    <a:lnTo>
                      <a:pt x="106" y="180"/>
                    </a:lnTo>
                    <a:lnTo>
                      <a:pt x="130" y="197"/>
                    </a:lnTo>
                    <a:lnTo>
                      <a:pt x="140" y="163"/>
                    </a:lnTo>
                    <a:lnTo>
                      <a:pt x="147" y="178"/>
                    </a:lnTo>
                    <a:lnTo>
                      <a:pt x="155" y="163"/>
                    </a:lnTo>
                    <a:lnTo>
                      <a:pt x="194" y="156"/>
                    </a:lnTo>
                    <a:lnTo>
                      <a:pt x="181" y="143"/>
                    </a:lnTo>
                    <a:lnTo>
                      <a:pt x="219" y="165"/>
                    </a:lnTo>
                    <a:lnTo>
                      <a:pt x="196" y="165"/>
                    </a:lnTo>
                    <a:lnTo>
                      <a:pt x="249" y="167"/>
                    </a:lnTo>
                    <a:lnTo>
                      <a:pt x="219" y="173"/>
                    </a:lnTo>
                    <a:lnTo>
                      <a:pt x="236" y="184"/>
                    </a:lnTo>
                    <a:lnTo>
                      <a:pt x="187" y="169"/>
                    </a:lnTo>
                    <a:lnTo>
                      <a:pt x="159" y="176"/>
                    </a:lnTo>
                    <a:lnTo>
                      <a:pt x="149" y="199"/>
                    </a:lnTo>
                    <a:lnTo>
                      <a:pt x="177" y="190"/>
                    </a:lnTo>
                    <a:lnTo>
                      <a:pt x="172" y="199"/>
                    </a:lnTo>
                    <a:lnTo>
                      <a:pt x="181" y="199"/>
                    </a:lnTo>
                    <a:lnTo>
                      <a:pt x="198" y="182"/>
                    </a:lnTo>
                    <a:lnTo>
                      <a:pt x="191" y="197"/>
                    </a:lnTo>
                    <a:lnTo>
                      <a:pt x="208" y="199"/>
                    </a:lnTo>
                    <a:lnTo>
                      <a:pt x="179" y="205"/>
                    </a:lnTo>
                    <a:lnTo>
                      <a:pt x="196" y="205"/>
                    </a:lnTo>
                    <a:lnTo>
                      <a:pt x="181" y="210"/>
                    </a:lnTo>
                    <a:lnTo>
                      <a:pt x="194" y="220"/>
                    </a:lnTo>
                    <a:lnTo>
                      <a:pt x="213" y="220"/>
                    </a:lnTo>
                    <a:lnTo>
                      <a:pt x="236" y="201"/>
                    </a:lnTo>
                    <a:lnTo>
                      <a:pt x="215" y="220"/>
                    </a:lnTo>
                    <a:lnTo>
                      <a:pt x="213" y="220"/>
                    </a:lnTo>
                    <a:lnTo>
                      <a:pt x="200" y="229"/>
                    </a:lnTo>
                    <a:lnTo>
                      <a:pt x="166" y="210"/>
                    </a:lnTo>
                    <a:lnTo>
                      <a:pt x="134" y="212"/>
                    </a:lnTo>
                    <a:lnTo>
                      <a:pt x="162" y="233"/>
                    </a:lnTo>
                    <a:lnTo>
                      <a:pt x="117" y="246"/>
                    </a:lnTo>
                    <a:lnTo>
                      <a:pt x="121" y="261"/>
                    </a:lnTo>
                    <a:lnTo>
                      <a:pt x="130" y="246"/>
                    </a:lnTo>
                    <a:lnTo>
                      <a:pt x="130" y="261"/>
                    </a:lnTo>
                    <a:lnTo>
                      <a:pt x="162" y="255"/>
                    </a:lnTo>
                    <a:lnTo>
                      <a:pt x="183" y="267"/>
                    </a:lnTo>
                    <a:lnTo>
                      <a:pt x="198" y="265"/>
                    </a:lnTo>
                    <a:lnTo>
                      <a:pt x="187" y="257"/>
                    </a:lnTo>
                    <a:lnTo>
                      <a:pt x="219" y="259"/>
                    </a:lnTo>
                    <a:lnTo>
                      <a:pt x="215" y="250"/>
                    </a:lnTo>
                    <a:lnTo>
                      <a:pt x="230" y="261"/>
                    </a:lnTo>
                    <a:lnTo>
                      <a:pt x="236" y="259"/>
                    </a:lnTo>
                    <a:lnTo>
                      <a:pt x="234" y="250"/>
                    </a:lnTo>
                    <a:lnTo>
                      <a:pt x="257" y="259"/>
                    </a:lnTo>
                    <a:lnTo>
                      <a:pt x="257" y="270"/>
                    </a:lnTo>
                    <a:lnTo>
                      <a:pt x="302" y="259"/>
                    </a:lnTo>
                    <a:lnTo>
                      <a:pt x="311" y="244"/>
                    </a:lnTo>
                    <a:lnTo>
                      <a:pt x="292" y="246"/>
                    </a:lnTo>
                    <a:lnTo>
                      <a:pt x="292" y="233"/>
                    </a:lnTo>
                    <a:lnTo>
                      <a:pt x="240" y="231"/>
                    </a:lnTo>
                    <a:lnTo>
                      <a:pt x="306" y="229"/>
                    </a:lnTo>
                    <a:lnTo>
                      <a:pt x="317" y="218"/>
                    </a:lnTo>
                    <a:lnTo>
                      <a:pt x="306" y="205"/>
                    </a:lnTo>
                    <a:lnTo>
                      <a:pt x="345" y="205"/>
                    </a:lnTo>
                    <a:lnTo>
                      <a:pt x="351" y="199"/>
                    </a:lnTo>
                    <a:lnTo>
                      <a:pt x="328" y="197"/>
                    </a:lnTo>
                    <a:lnTo>
                      <a:pt x="360" y="195"/>
                    </a:lnTo>
                    <a:lnTo>
                      <a:pt x="338" y="186"/>
                    </a:lnTo>
                    <a:lnTo>
                      <a:pt x="366" y="180"/>
                    </a:lnTo>
                    <a:lnTo>
                      <a:pt x="364" y="173"/>
                    </a:lnTo>
                    <a:lnTo>
                      <a:pt x="313" y="169"/>
                    </a:lnTo>
                    <a:lnTo>
                      <a:pt x="343" y="163"/>
                    </a:lnTo>
                    <a:lnTo>
                      <a:pt x="313" y="161"/>
                    </a:lnTo>
                    <a:lnTo>
                      <a:pt x="343" y="163"/>
                    </a:lnTo>
                    <a:lnTo>
                      <a:pt x="343" y="163"/>
                    </a:lnTo>
                    <a:lnTo>
                      <a:pt x="366" y="165"/>
                    </a:lnTo>
                    <a:lnTo>
                      <a:pt x="368" y="158"/>
                    </a:lnTo>
                    <a:lnTo>
                      <a:pt x="313" y="156"/>
                    </a:lnTo>
                    <a:lnTo>
                      <a:pt x="385" y="146"/>
                    </a:lnTo>
                    <a:lnTo>
                      <a:pt x="364" y="135"/>
                    </a:lnTo>
                    <a:lnTo>
                      <a:pt x="417" y="139"/>
                    </a:lnTo>
                    <a:lnTo>
                      <a:pt x="432" y="124"/>
                    </a:lnTo>
                    <a:lnTo>
                      <a:pt x="407" y="124"/>
                    </a:lnTo>
                    <a:lnTo>
                      <a:pt x="441" y="122"/>
                    </a:lnTo>
                    <a:lnTo>
                      <a:pt x="436" y="111"/>
                    </a:lnTo>
                    <a:lnTo>
                      <a:pt x="453" y="114"/>
                    </a:lnTo>
                    <a:lnTo>
                      <a:pt x="541" y="71"/>
                    </a:lnTo>
                    <a:lnTo>
                      <a:pt x="443" y="86"/>
                    </a:lnTo>
                    <a:lnTo>
                      <a:pt x="498" y="67"/>
                    </a:lnTo>
                    <a:lnTo>
                      <a:pt x="464" y="69"/>
                    </a:lnTo>
                    <a:lnTo>
                      <a:pt x="458" y="60"/>
                    </a:lnTo>
                    <a:lnTo>
                      <a:pt x="517" y="64"/>
                    </a:lnTo>
                    <a:lnTo>
                      <a:pt x="596" y="41"/>
                    </a:lnTo>
                    <a:lnTo>
                      <a:pt x="594" y="30"/>
                    </a:lnTo>
                    <a:lnTo>
                      <a:pt x="562" y="30"/>
                    </a:lnTo>
                    <a:lnTo>
                      <a:pt x="554" y="13"/>
                    </a:lnTo>
                    <a:lnTo>
                      <a:pt x="464" y="20"/>
                    </a:lnTo>
                    <a:lnTo>
                      <a:pt x="502" y="9"/>
                    </a:lnTo>
                    <a:lnTo>
                      <a:pt x="383" y="0"/>
                    </a:lnTo>
                    <a:lnTo>
                      <a:pt x="375" y="11"/>
                    </a:lnTo>
                    <a:lnTo>
                      <a:pt x="383" y="15"/>
                    </a:lnTo>
                    <a:lnTo>
                      <a:pt x="360" y="7"/>
                    </a:lnTo>
                    <a:lnTo>
                      <a:pt x="306" y="7"/>
                    </a:lnTo>
                    <a:lnTo>
                      <a:pt x="345" y="24"/>
                    </a:lnTo>
                    <a:lnTo>
                      <a:pt x="332" y="30"/>
                    </a:lnTo>
                    <a:lnTo>
                      <a:pt x="313" y="11"/>
                    </a:lnTo>
                    <a:lnTo>
                      <a:pt x="264" y="9"/>
                    </a:lnTo>
                    <a:lnTo>
                      <a:pt x="275" y="17"/>
                    </a:lnTo>
                    <a:lnTo>
                      <a:pt x="236" y="15"/>
                    </a:lnTo>
                    <a:lnTo>
                      <a:pt x="255" y="28"/>
                    </a:lnTo>
                    <a:lnTo>
                      <a:pt x="226" y="20"/>
                    </a:lnTo>
                    <a:lnTo>
                      <a:pt x="234" y="28"/>
                    </a:lnTo>
                    <a:lnTo>
                      <a:pt x="217" y="30"/>
                    </a:lnTo>
                    <a:lnTo>
                      <a:pt x="255" y="47"/>
                    </a:lnTo>
                    <a:lnTo>
                      <a:pt x="174" y="28"/>
                    </a:lnTo>
                    <a:lnTo>
                      <a:pt x="153" y="43"/>
                    </a:lnTo>
                    <a:lnTo>
                      <a:pt x="185" y="49"/>
                    </a:lnTo>
                    <a:lnTo>
                      <a:pt x="130" y="43"/>
                    </a:lnTo>
                    <a:lnTo>
                      <a:pt x="74" y="64"/>
                    </a:lnTo>
                    <a:lnTo>
                      <a:pt x="119" y="64"/>
                    </a:lnTo>
                    <a:lnTo>
                      <a:pt x="102" y="73"/>
                    </a:lnTo>
                    <a:lnTo>
                      <a:pt x="166" y="67"/>
                    </a:lnTo>
                    <a:lnTo>
                      <a:pt x="110" y="73"/>
                    </a:lnTo>
                    <a:lnTo>
                      <a:pt x="128" y="77"/>
                    </a:lnTo>
                    <a:lnTo>
                      <a:pt x="110" y="79"/>
                    </a:lnTo>
                    <a:lnTo>
                      <a:pt x="117" y="86"/>
                    </a:lnTo>
                    <a:lnTo>
                      <a:pt x="200" y="75"/>
                    </a:lnTo>
                    <a:lnTo>
                      <a:pt x="119" y="92"/>
                    </a:lnTo>
                    <a:lnTo>
                      <a:pt x="153" y="105"/>
                    </a:lnTo>
                    <a:lnTo>
                      <a:pt x="185" y="86"/>
                    </a:lnTo>
                    <a:lnTo>
                      <a:pt x="240" y="84"/>
                    </a:lnTo>
                    <a:lnTo>
                      <a:pt x="183" y="90"/>
                    </a:lnTo>
                    <a:lnTo>
                      <a:pt x="170" y="105"/>
                    </a:lnTo>
                    <a:lnTo>
                      <a:pt x="204" y="107"/>
                    </a:lnTo>
                    <a:lnTo>
                      <a:pt x="240" y="92"/>
                    </a:lnTo>
                    <a:lnTo>
                      <a:pt x="215" y="105"/>
                    </a:lnTo>
                    <a:lnTo>
                      <a:pt x="240" y="105"/>
                    </a:lnTo>
                    <a:lnTo>
                      <a:pt x="279" y="94"/>
                    </a:lnTo>
                    <a:lnTo>
                      <a:pt x="275" y="79"/>
                    </a:lnTo>
                    <a:lnTo>
                      <a:pt x="317" y="69"/>
                    </a:lnTo>
                    <a:lnTo>
                      <a:pt x="287" y="94"/>
                    </a:lnTo>
                    <a:lnTo>
                      <a:pt x="353" y="88"/>
                    </a:lnTo>
                    <a:lnTo>
                      <a:pt x="219" y="114"/>
                    </a:lnTo>
                    <a:lnTo>
                      <a:pt x="245" y="137"/>
                    </a:lnTo>
                    <a:lnTo>
                      <a:pt x="253" y="139"/>
                    </a:lnTo>
                    <a:lnTo>
                      <a:pt x="277" y="139"/>
                    </a:lnTo>
                    <a:lnTo>
                      <a:pt x="262" y="146"/>
                    </a:lnTo>
                    <a:lnTo>
                      <a:pt x="253" y="139"/>
                    </a:lnTo>
                    <a:lnTo>
                      <a:pt x="249" y="139"/>
                    </a:lnTo>
                    <a:lnTo>
                      <a:pt x="245" y="137"/>
                    </a:lnTo>
                    <a:lnTo>
                      <a:pt x="211" y="118"/>
                    </a:lnTo>
                    <a:lnTo>
                      <a:pt x="166" y="114"/>
                    </a:lnTo>
                    <a:lnTo>
                      <a:pt x="164" y="124"/>
                    </a:lnTo>
                    <a:lnTo>
                      <a:pt x="185" y="131"/>
                    </a:lnTo>
                    <a:lnTo>
                      <a:pt x="166" y="135"/>
                    </a:lnTo>
                    <a:lnTo>
                      <a:pt x="177" y="141"/>
                    </a:lnTo>
                    <a:lnTo>
                      <a:pt x="149" y="141"/>
                    </a:lnTo>
                    <a:lnTo>
                      <a:pt x="157" y="131"/>
                    </a:lnTo>
                    <a:lnTo>
                      <a:pt x="145" y="124"/>
                    </a:lnTo>
                    <a:lnTo>
                      <a:pt x="149" y="114"/>
                    </a:lnTo>
                    <a:lnTo>
                      <a:pt x="136" y="111"/>
                    </a:lnTo>
                    <a:lnTo>
                      <a:pt x="134" y="124"/>
                    </a:lnTo>
                    <a:lnTo>
                      <a:pt x="123" y="107"/>
                    </a:lnTo>
                    <a:lnTo>
                      <a:pt x="98" y="107"/>
                    </a:lnTo>
                    <a:lnTo>
                      <a:pt x="83" y="84"/>
                    </a:lnTo>
                    <a:lnTo>
                      <a:pt x="30" y="73"/>
                    </a:lnTo>
                    <a:lnTo>
                      <a:pt x="64" y="82"/>
                    </a:lnTo>
                    <a:lnTo>
                      <a:pt x="21" y="88"/>
                    </a:lnTo>
                    <a:lnTo>
                      <a:pt x="47" y="105"/>
                    </a:lnTo>
                    <a:lnTo>
                      <a:pt x="0" y="114"/>
                    </a:lnTo>
                    <a:lnTo>
                      <a:pt x="47" y="122"/>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19" name="Freeform 1198">
                <a:extLst>
                  <a:ext uri="{FF2B5EF4-FFF2-40B4-BE49-F238E27FC236}">
                    <a16:creationId xmlns:a16="http://schemas.microsoft.com/office/drawing/2014/main" id="{EB0131E9-BF3A-418E-A482-D6B32E5F2728}"/>
                  </a:ext>
                </a:extLst>
              </p:cNvPr>
              <p:cNvSpPr>
                <a:spLocks/>
              </p:cNvSpPr>
              <p:nvPr/>
            </p:nvSpPr>
            <p:spPr bwMode="auto">
              <a:xfrm>
                <a:off x="1829272" y="5880630"/>
                <a:ext cx="38037" cy="32389"/>
              </a:xfrm>
              <a:custGeom>
                <a:avLst/>
                <a:gdLst>
                  <a:gd name="T0" fmla="*/ 38 w 47"/>
                  <a:gd name="T1" fmla="*/ 6 h 32"/>
                  <a:gd name="T2" fmla="*/ 8 w 47"/>
                  <a:gd name="T3" fmla="*/ 0 h 32"/>
                  <a:gd name="T4" fmla="*/ 0 w 47"/>
                  <a:gd name="T5" fmla="*/ 23 h 32"/>
                  <a:gd name="T6" fmla="*/ 47 w 47"/>
                  <a:gd name="T7" fmla="*/ 32 h 32"/>
                  <a:gd name="T8" fmla="*/ 38 w 47"/>
                  <a:gd name="T9" fmla="*/ 6 h 32"/>
                </a:gdLst>
                <a:ahLst/>
                <a:cxnLst>
                  <a:cxn ang="0">
                    <a:pos x="T0" y="T1"/>
                  </a:cxn>
                  <a:cxn ang="0">
                    <a:pos x="T2" y="T3"/>
                  </a:cxn>
                  <a:cxn ang="0">
                    <a:pos x="T4" y="T5"/>
                  </a:cxn>
                  <a:cxn ang="0">
                    <a:pos x="T6" y="T7"/>
                  </a:cxn>
                  <a:cxn ang="0">
                    <a:pos x="T8" y="T9"/>
                  </a:cxn>
                </a:cxnLst>
                <a:rect l="0" t="0" r="r" b="b"/>
                <a:pathLst>
                  <a:path w="47" h="32">
                    <a:moveTo>
                      <a:pt x="38" y="6"/>
                    </a:moveTo>
                    <a:lnTo>
                      <a:pt x="8" y="0"/>
                    </a:lnTo>
                    <a:lnTo>
                      <a:pt x="0" y="23"/>
                    </a:lnTo>
                    <a:lnTo>
                      <a:pt x="47" y="32"/>
                    </a:lnTo>
                    <a:lnTo>
                      <a:pt x="38" y="6"/>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20" name="Freeform 1200">
                <a:extLst>
                  <a:ext uri="{FF2B5EF4-FFF2-40B4-BE49-F238E27FC236}">
                    <a16:creationId xmlns:a16="http://schemas.microsoft.com/office/drawing/2014/main" id="{B177BC78-C2D9-4253-B048-A192D1FFBC9C}"/>
                  </a:ext>
                </a:extLst>
              </p:cNvPr>
              <p:cNvSpPr>
                <a:spLocks/>
              </p:cNvSpPr>
              <p:nvPr/>
            </p:nvSpPr>
            <p:spPr bwMode="auto">
              <a:xfrm>
                <a:off x="1837365" y="5936298"/>
                <a:ext cx="74455" cy="64777"/>
              </a:xfrm>
              <a:custGeom>
                <a:avLst/>
                <a:gdLst>
                  <a:gd name="T0" fmla="*/ 92 w 92"/>
                  <a:gd name="T1" fmla="*/ 4 h 64"/>
                  <a:gd name="T2" fmla="*/ 7 w 92"/>
                  <a:gd name="T3" fmla="*/ 0 h 64"/>
                  <a:gd name="T4" fmla="*/ 17 w 92"/>
                  <a:gd name="T5" fmla="*/ 11 h 64"/>
                  <a:gd name="T6" fmla="*/ 0 w 92"/>
                  <a:gd name="T7" fmla="*/ 11 h 64"/>
                  <a:gd name="T8" fmla="*/ 3 w 92"/>
                  <a:gd name="T9" fmla="*/ 41 h 64"/>
                  <a:gd name="T10" fmla="*/ 11 w 92"/>
                  <a:gd name="T11" fmla="*/ 47 h 64"/>
                  <a:gd name="T12" fmla="*/ 9 w 92"/>
                  <a:gd name="T13" fmla="*/ 62 h 64"/>
                  <a:gd name="T14" fmla="*/ 22 w 92"/>
                  <a:gd name="T15" fmla="*/ 64 h 64"/>
                  <a:gd name="T16" fmla="*/ 37 w 92"/>
                  <a:gd name="T17" fmla="*/ 51 h 64"/>
                  <a:gd name="T18" fmla="*/ 22 w 92"/>
                  <a:gd name="T19" fmla="*/ 41 h 64"/>
                  <a:gd name="T20" fmla="*/ 60 w 92"/>
                  <a:gd name="T21" fmla="*/ 41 h 64"/>
                  <a:gd name="T22" fmla="*/ 92 w 92"/>
                  <a:gd name="T23" fmla="*/ 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2" h="64">
                    <a:moveTo>
                      <a:pt x="92" y="4"/>
                    </a:moveTo>
                    <a:lnTo>
                      <a:pt x="7" y="0"/>
                    </a:lnTo>
                    <a:lnTo>
                      <a:pt x="17" y="11"/>
                    </a:lnTo>
                    <a:lnTo>
                      <a:pt x="0" y="11"/>
                    </a:lnTo>
                    <a:lnTo>
                      <a:pt x="3" y="41"/>
                    </a:lnTo>
                    <a:lnTo>
                      <a:pt x="11" y="47"/>
                    </a:lnTo>
                    <a:lnTo>
                      <a:pt x="9" y="62"/>
                    </a:lnTo>
                    <a:lnTo>
                      <a:pt x="22" y="64"/>
                    </a:lnTo>
                    <a:lnTo>
                      <a:pt x="37" y="51"/>
                    </a:lnTo>
                    <a:lnTo>
                      <a:pt x="22" y="41"/>
                    </a:lnTo>
                    <a:lnTo>
                      <a:pt x="60" y="41"/>
                    </a:lnTo>
                    <a:lnTo>
                      <a:pt x="92" y="4"/>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21" name="Freeform 1201">
                <a:extLst>
                  <a:ext uri="{FF2B5EF4-FFF2-40B4-BE49-F238E27FC236}">
                    <a16:creationId xmlns:a16="http://schemas.microsoft.com/office/drawing/2014/main" id="{910DB31E-D2EF-4D0B-848E-8335D8BA86EC}"/>
                  </a:ext>
                </a:extLst>
              </p:cNvPr>
              <p:cNvSpPr>
                <a:spLocks/>
              </p:cNvSpPr>
              <p:nvPr/>
            </p:nvSpPr>
            <p:spPr bwMode="auto">
              <a:xfrm>
                <a:off x="1915058" y="5940347"/>
                <a:ext cx="394936" cy="350199"/>
              </a:xfrm>
              <a:custGeom>
                <a:avLst/>
                <a:gdLst>
                  <a:gd name="T0" fmla="*/ 458 w 488"/>
                  <a:gd name="T1" fmla="*/ 212 h 346"/>
                  <a:gd name="T2" fmla="*/ 439 w 488"/>
                  <a:gd name="T3" fmla="*/ 203 h 346"/>
                  <a:gd name="T4" fmla="*/ 411 w 488"/>
                  <a:gd name="T5" fmla="*/ 182 h 346"/>
                  <a:gd name="T6" fmla="*/ 379 w 488"/>
                  <a:gd name="T7" fmla="*/ 152 h 346"/>
                  <a:gd name="T8" fmla="*/ 403 w 488"/>
                  <a:gd name="T9" fmla="*/ 144 h 346"/>
                  <a:gd name="T10" fmla="*/ 390 w 488"/>
                  <a:gd name="T11" fmla="*/ 126 h 346"/>
                  <a:gd name="T12" fmla="*/ 358 w 488"/>
                  <a:gd name="T13" fmla="*/ 124 h 346"/>
                  <a:gd name="T14" fmla="*/ 350 w 488"/>
                  <a:gd name="T15" fmla="*/ 116 h 346"/>
                  <a:gd name="T16" fmla="*/ 333 w 488"/>
                  <a:gd name="T17" fmla="*/ 107 h 346"/>
                  <a:gd name="T18" fmla="*/ 326 w 488"/>
                  <a:gd name="T19" fmla="*/ 103 h 346"/>
                  <a:gd name="T20" fmla="*/ 307 w 488"/>
                  <a:gd name="T21" fmla="*/ 90 h 346"/>
                  <a:gd name="T22" fmla="*/ 318 w 488"/>
                  <a:gd name="T23" fmla="*/ 77 h 346"/>
                  <a:gd name="T24" fmla="*/ 288 w 488"/>
                  <a:gd name="T25" fmla="*/ 84 h 346"/>
                  <a:gd name="T26" fmla="*/ 281 w 488"/>
                  <a:gd name="T27" fmla="*/ 69 h 346"/>
                  <a:gd name="T28" fmla="*/ 269 w 488"/>
                  <a:gd name="T29" fmla="*/ 62 h 346"/>
                  <a:gd name="T30" fmla="*/ 211 w 488"/>
                  <a:gd name="T31" fmla="*/ 37 h 346"/>
                  <a:gd name="T32" fmla="*/ 173 w 488"/>
                  <a:gd name="T33" fmla="*/ 45 h 346"/>
                  <a:gd name="T34" fmla="*/ 160 w 488"/>
                  <a:gd name="T35" fmla="*/ 28 h 346"/>
                  <a:gd name="T36" fmla="*/ 143 w 488"/>
                  <a:gd name="T37" fmla="*/ 5 h 346"/>
                  <a:gd name="T38" fmla="*/ 109 w 488"/>
                  <a:gd name="T39" fmla="*/ 20 h 346"/>
                  <a:gd name="T40" fmla="*/ 105 w 488"/>
                  <a:gd name="T41" fmla="*/ 30 h 346"/>
                  <a:gd name="T42" fmla="*/ 102 w 488"/>
                  <a:gd name="T43" fmla="*/ 37 h 346"/>
                  <a:gd name="T44" fmla="*/ 88 w 488"/>
                  <a:gd name="T45" fmla="*/ 50 h 346"/>
                  <a:gd name="T46" fmla="*/ 90 w 488"/>
                  <a:gd name="T47" fmla="*/ 73 h 346"/>
                  <a:gd name="T48" fmla="*/ 58 w 488"/>
                  <a:gd name="T49" fmla="*/ 90 h 346"/>
                  <a:gd name="T50" fmla="*/ 64 w 488"/>
                  <a:gd name="T51" fmla="*/ 62 h 346"/>
                  <a:gd name="T52" fmla="*/ 85 w 488"/>
                  <a:gd name="T53" fmla="*/ 7 h 346"/>
                  <a:gd name="T54" fmla="*/ 24 w 488"/>
                  <a:gd name="T55" fmla="*/ 13 h 346"/>
                  <a:gd name="T56" fmla="*/ 0 w 488"/>
                  <a:gd name="T57" fmla="*/ 79 h 346"/>
                  <a:gd name="T58" fmla="*/ 11 w 488"/>
                  <a:gd name="T59" fmla="*/ 90 h 346"/>
                  <a:gd name="T60" fmla="*/ 156 w 488"/>
                  <a:gd name="T61" fmla="*/ 131 h 346"/>
                  <a:gd name="T62" fmla="*/ 190 w 488"/>
                  <a:gd name="T63" fmla="*/ 126 h 346"/>
                  <a:gd name="T64" fmla="*/ 211 w 488"/>
                  <a:gd name="T65" fmla="*/ 116 h 346"/>
                  <a:gd name="T66" fmla="*/ 243 w 488"/>
                  <a:gd name="T67" fmla="*/ 144 h 346"/>
                  <a:gd name="T68" fmla="*/ 228 w 488"/>
                  <a:gd name="T69" fmla="*/ 163 h 346"/>
                  <a:gd name="T70" fmla="*/ 258 w 488"/>
                  <a:gd name="T71" fmla="*/ 158 h 346"/>
                  <a:gd name="T72" fmla="*/ 303 w 488"/>
                  <a:gd name="T73" fmla="*/ 201 h 346"/>
                  <a:gd name="T74" fmla="*/ 281 w 488"/>
                  <a:gd name="T75" fmla="*/ 255 h 346"/>
                  <a:gd name="T76" fmla="*/ 203 w 488"/>
                  <a:gd name="T77" fmla="*/ 274 h 346"/>
                  <a:gd name="T78" fmla="*/ 245 w 488"/>
                  <a:gd name="T79" fmla="*/ 274 h 346"/>
                  <a:gd name="T80" fmla="*/ 260 w 488"/>
                  <a:gd name="T81" fmla="*/ 270 h 346"/>
                  <a:gd name="T82" fmla="*/ 292 w 488"/>
                  <a:gd name="T83" fmla="*/ 293 h 346"/>
                  <a:gd name="T84" fmla="*/ 307 w 488"/>
                  <a:gd name="T85" fmla="*/ 304 h 346"/>
                  <a:gd name="T86" fmla="*/ 407 w 488"/>
                  <a:gd name="T87" fmla="*/ 346 h 346"/>
                  <a:gd name="T88" fmla="*/ 431 w 488"/>
                  <a:gd name="T89" fmla="*/ 329 h 346"/>
                  <a:gd name="T90" fmla="*/ 424 w 488"/>
                  <a:gd name="T91" fmla="*/ 289 h 346"/>
                  <a:gd name="T92" fmla="*/ 399 w 488"/>
                  <a:gd name="T93" fmla="*/ 272 h 346"/>
                  <a:gd name="T94" fmla="*/ 377 w 488"/>
                  <a:gd name="T95" fmla="*/ 250 h 346"/>
                  <a:gd name="T96" fmla="*/ 375 w 488"/>
                  <a:gd name="T97" fmla="*/ 227 h 346"/>
                  <a:gd name="T98" fmla="*/ 452 w 488"/>
                  <a:gd name="T99" fmla="*/ 270 h 346"/>
                  <a:gd name="T100" fmla="*/ 469 w 488"/>
                  <a:gd name="T101" fmla="*/ 250 h 346"/>
                  <a:gd name="T102" fmla="*/ 469 w 488"/>
                  <a:gd name="T103" fmla="*/ 229 h 346"/>
                  <a:gd name="T104" fmla="*/ 488 w 488"/>
                  <a:gd name="T105" fmla="*/ 218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88" h="346">
                    <a:moveTo>
                      <a:pt x="488" y="218"/>
                    </a:moveTo>
                    <a:lnTo>
                      <a:pt x="458" y="212"/>
                    </a:lnTo>
                    <a:lnTo>
                      <a:pt x="460" y="201"/>
                    </a:lnTo>
                    <a:lnTo>
                      <a:pt x="439" y="203"/>
                    </a:lnTo>
                    <a:lnTo>
                      <a:pt x="431" y="180"/>
                    </a:lnTo>
                    <a:lnTo>
                      <a:pt x="411" y="182"/>
                    </a:lnTo>
                    <a:lnTo>
                      <a:pt x="369" y="163"/>
                    </a:lnTo>
                    <a:lnTo>
                      <a:pt x="379" y="152"/>
                    </a:lnTo>
                    <a:lnTo>
                      <a:pt x="367" y="146"/>
                    </a:lnTo>
                    <a:lnTo>
                      <a:pt x="403" y="144"/>
                    </a:lnTo>
                    <a:lnTo>
                      <a:pt x="360" y="135"/>
                    </a:lnTo>
                    <a:lnTo>
                      <a:pt x="390" y="126"/>
                    </a:lnTo>
                    <a:lnTo>
                      <a:pt x="373" y="114"/>
                    </a:lnTo>
                    <a:lnTo>
                      <a:pt x="358" y="124"/>
                    </a:lnTo>
                    <a:lnTo>
                      <a:pt x="364" y="116"/>
                    </a:lnTo>
                    <a:lnTo>
                      <a:pt x="350" y="116"/>
                    </a:lnTo>
                    <a:lnTo>
                      <a:pt x="367" y="105"/>
                    </a:lnTo>
                    <a:lnTo>
                      <a:pt x="333" y="107"/>
                    </a:lnTo>
                    <a:lnTo>
                      <a:pt x="343" y="97"/>
                    </a:lnTo>
                    <a:lnTo>
                      <a:pt x="326" y="103"/>
                    </a:lnTo>
                    <a:lnTo>
                      <a:pt x="330" y="90"/>
                    </a:lnTo>
                    <a:lnTo>
                      <a:pt x="307" y="90"/>
                    </a:lnTo>
                    <a:lnTo>
                      <a:pt x="322" y="88"/>
                    </a:lnTo>
                    <a:lnTo>
                      <a:pt x="318" y="77"/>
                    </a:lnTo>
                    <a:lnTo>
                      <a:pt x="298" y="71"/>
                    </a:lnTo>
                    <a:lnTo>
                      <a:pt x="288" y="84"/>
                    </a:lnTo>
                    <a:lnTo>
                      <a:pt x="273" y="77"/>
                    </a:lnTo>
                    <a:lnTo>
                      <a:pt x="281" y="69"/>
                    </a:lnTo>
                    <a:lnTo>
                      <a:pt x="256" y="73"/>
                    </a:lnTo>
                    <a:lnTo>
                      <a:pt x="269" y="62"/>
                    </a:lnTo>
                    <a:lnTo>
                      <a:pt x="252" y="45"/>
                    </a:lnTo>
                    <a:lnTo>
                      <a:pt x="211" y="37"/>
                    </a:lnTo>
                    <a:lnTo>
                      <a:pt x="186" y="54"/>
                    </a:lnTo>
                    <a:lnTo>
                      <a:pt x="173" y="45"/>
                    </a:lnTo>
                    <a:lnTo>
                      <a:pt x="154" y="62"/>
                    </a:lnTo>
                    <a:lnTo>
                      <a:pt x="160" y="28"/>
                    </a:lnTo>
                    <a:lnTo>
                      <a:pt x="145" y="22"/>
                    </a:lnTo>
                    <a:lnTo>
                      <a:pt x="143" y="5"/>
                    </a:lnTo>
                    <a:lnTo>
                      <a:pt x="124" y="7"/>
                    </a:lnTo>
                    <a:lnTo>
                      <a:pt x="109" y="20"/>
                    </a:lnTo>
                    <a:lnTo>
                      <a:pt x="85" y="17"/>
                    </a:lnTo>
                    <a:lnTo>
                      <a:pt x="105" y="30"/>
                    </a:lnTo>
                    <a:lnTo>
                      <a:pt x="75" y="28"/>
                    </a:lnTo>
                    <a:lnTo>
                      <a:pt x="102" y="37"/>
                    </a:lnTo>
                    <a:lnTo>
                      <a:pt x="73" y="32"/>
                    </a:lnTo>
                    <a:lnTo>
                      <a:pt x="88" y="50"/>
                    </a:lnTo>
                    <a:lnTo>
                      <a:pt x="68" y="60"/>
                    </a:lnTo>
                    <a:lnTo>
                      <a:pt x="90" y="73"/>
                    </a:lnTo>
                    <a:lnTo>
                      <a:pt x="88" y="90"/>
                    </a:lnTo>
                    <a:lnTo>
                      <a:pt x="58" y="90"/>
                    </a:lnTo>
                    <a:lnTo>
                      <a:pt x="85" y="84"/>
                    </a:lnTo>
                    <a:lnTo>
                      <a:pt x="64" y="62"/>
                    </a:lnTo>
                    <a:lnTo>
                      <a:pt x="56" y="41"/>
                    </a:lnTo>
                    <a:lnTo>
                      <a:pt x="85" y="7"/>
                    </a:lnTo>
                    <a:lnTo>
                      <a:pt x="58" y="0"/>
                    </a:lnTo>
                    <a:lnTo>
                      <a:pt x="24" y="13"/>
                    </a:lnTo>
                    <a:lnTo>
                      <a:pt x="2" y="41"/>
                    </a:lnTo>
                    <a:lnTo>
                      <a:pt x="0" y="79"/>
                    </a:lnTo>
                    <a:lnTo>
                      <a:pt x="49" y="92"/>
                    </a:lnTo>
                    <a:lnTo>
                      <a:pt x="11" y="90"/>
                    </a:lnTo>
                    <a:lnTo>
                      <a:pt x="32" y="114"/>
                    </a:lnTo>
                    <a:lnTo>
                      <a:pt x="156" y="131"/>
                    </a:lnTo>
                    <a:lnTo>
                      <a:pt x="143" y="120"/>
                    </a:lnTo>
                    <a:lnTo>
                      <a:pt x="190" y="126"/>
                    </a:lnTo>
                    <a:lnTo>
                      <a:pt x="183" y="109"/>
                    </a:lnTo>
                    <a:lnTo>
                      <a:pt x="211" y="116"/>
                    </a:lnTo>
                    <a:lnTo>
                      <a:pt x="211" y="129"/>
                    </a:lnTo>
                    <a:lnTo>
                      <a:pt x="243" y="144"/>
                    </a:lnTo>
                    <a:lnTo>
                      <a:pt x="228" y="150"/>
                    </a:lnTo>
                    <a:lnTo>
                      <a:pt x="228" y="163"/>
                    </a:lnTo>
                    <a:lnTo>
                      <a:pt x="269" y="150"/>
                    </a:lnTo>
                    <a:lnTo>
                      <a:pt x="258" y="158"/>
                    </a:lnTo>
                    <a:lnTo>
                      <a:pt x="275" y="161"/>
                    </a:lnTo>
                    <a:lnTo>
                      <a:pt x="303" y="201"/>
                    </a:lnTo>
                    <a:lnTo>
                      <a:pt x="264" y="233"/>
                    </a:lnTo>
                    <a:lnTo>
                      <a:pt x="281" y="255"/>
                    </a:lnTo>
                    <a:lnTo>
                      <a:pt x="215" y="255"/>
                    </a:lnTo>
                    <a:lnTo>
                      <a:pt x="203" y="274"/>
                    </a:lnTo>
                    <a:lnTo>
                      <a:pt x="228" y="287"/>
                    </a:lnTo>
                    <a:lnTo>
                      <a:pt x="245" y="274"/>
                    </a:lnTo>
                    <a:lnTo>
                      <a:pt x="260" y="280"/>
                    </a:lnTo>
                    <a:lnTo>
                      <a:pt x="260" y="270"/>
                    </a:lnTo>
                    <a:lnTo>
                      <a:pt x="284" y="274"/>
                    </a:lnTo>
                    <a:lnTo>
                      <a:pt x="292" y="293"/>
                    </a:lnTo>
                    <a:lnTo>
                      <a:pt x="320" y="304"/>
                    </a:lnTo>
                    <a:lnTo>
                      <a:pt x="307" y="304"/>
                    </a:lnTo>
                    <a:lnTo>
                      <a:pt x="320" y="321"/>
                    </a:lnTo>
                    <a:lnTo>
                      <a:pt x="407" y="346"/>
                    </a:lnTo>
                    <a:lnTo>
                      <a:pt x="360" y="299"/>
                    </a:lnTo>
                    <a:lnTo>
                      <a:pt x="431" y="329"/>
                    </a:lnTo>
                    <a:lnTo>
                      <a:pt x="439" y="299"/>
                    </a:lnTo>
                    <a:lnTo>
                      <a:pt x="424" y="289"/>
                    </a:lnTo>
                    <a:lnTo>
                      <a:pt x="426" y="276"/>
                    </a:lnTo>
                    <a:lnTo>
                      <a:pt x="399" y="272"/>
                    </a:lnTo>
                    <a:lnTo>
                      <a:pt x="388" y="248"/>
                    </a:lnTo>
                    <a:lnTo>
                      <a:pt x="377" y="250"/>
                    </a:lnTo>
                    <a:lnTo>
                      <a:pt x="390" y="238"/>
                    </a:lnTo>
                    <a:lnTo>
                      <a:pt x="375" y="227"/>
                    </a:lnTo>
                    <a:lnTo>
                      <a:pt x="396" y="223"/>
                    </a:lnTo>
                    <a:lnTo>
                      <a:pt x="452" y="270"/>
                    </a:lnTo>
                    <a:lnTo>
                      <a:pt x="454" y="244"/>
                    </a:lnTo>
                    <a:lnTo>
                      <a:pt x="469" y="250"/>
                    </a:lnTo>
                    <a:lnTo>
                      <a:pt x="475" y="238"/>
                    </a:lnTo>
                    <a:lnTo>
                      <a:pt x="469" y="229"/>
                    </a:lnTo>
                    <a:lnTo>
                      <a:pt x="484" y="231"/>
                    </a:lnTo>
                    <a:lnTo>
                      <a:pt x="488" y="218"/>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22" name="Freeform 1202">
                <a:extLst>
                  <a:ext uri="{FF2B5EF4-FFF2-40B4-BE49-F238E27FC236}">
                    <a16:creationId xmlns:a16="http://schemas.microsoft.com/office/drawing/2014/main" id="{A13AE270-8115-4162-946E-2F263274F089}"/>
                  </a:ext>
                </a:extLst>
              </p:cNvPr>
              <p:cNvSpPr>
                <a:spLocks/>
              </p:cNvSpPr>
              <p:nvPr/>
            </p:nvSpPr>
            <p:spPr bwMode="auto">
              <a:xfrm>
                <a:off x="1954713" y="6183260"/>
                <a:ext cx="91450" cy="77934"/>
              </a:xfrm>
              <a:custGeom>
                <a:avLst/>
                <a:gdLst>
                  <a:gd name="T0" fmla="*/ 39 w 113"/>
                  <a:gd name="T1" fmla="*/ 17 h 77"/>
                  <a:gd name="T2" fmla="*/ 26 w 113"/>
                  <a:gd name="T3" fmla="*/ 0 h 77"/>
                  <a:gd name="T4" fmla="*/ 17 w 113"/>
                  <a:gd name="T5" fmla="*/ 47 h 77"/>
                  <a:gd name="T6" fmla="*/ 0 w 113"/>
                  <a:gd name="T7" fmla="*/ 62 h 77"/>
                  <a:gd name="T8" fmla="*/ 26 w 113"/>
                  <a:gd name="T9" fmla="*/ 55 h 77"/>
                  <a:gd name="T10" fmla="*/ 32 w 113"/>
                  <a:gd name="T11" fmla="*/ 77 h 77"/>
                  <a:gd name="T12" fmla="*/ 62 w 113"/>
                  <a:gd name="T13" fmla="*/ 51 h 77"/>
                  <a:gd name="T14" fmla="*/ 107 w 113"/>
                  <a:gd name="T15" fmla="*/ 68 h 77"/>
                  <a:gd name="T16" fmla="*/ 113 w 113"/>
                  <a:gd name="T17" fmla="*/ 55 h 77"/>
                  <a:gd name="T18" fmla="*/ 64 w 113"/>
                  <a:gd name="T19" fmla="*/ 21 h 77"/>
                  <a:gd name="T20" fmla="*/ 39 w 113"/>
                  <a:gd name="T21" fmla="*/ 1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77">
                    <a:moveTo>
                      <a:pt x="39" y="17"/>
                    </a:moveTo>
                    <a:lnTo>
                      <a:pt x="26" y="0"/>
                    </a:lnTo>
                    <a:lnTo>
                      <a:pt x="17" y="47"/>
                    </a:lnTo>
                    <a:lnTo>
                      <a:pt x="0" y="62"/>
                    </a:lnTo>
                    <a:lnTo>
                      <a:pt x="26" y="55"/>
                    </a:lnTo>
                    <a:lnTo>
                      <a:pt x="32" y="77"/>
                    </a:lnTo>
                    <a:lnTo>
                      <a:pt x="62" y="51"/>
                    </a:lnTo>
                    <a:lnTo>
                      <a:pt x="107" y="68"/>
                    </a:lnTo>
                    <a:lnTo>
                      <a:pt x="113" y="55"/>
                    </a:lnTo>
                    <a:lnTo>
                      <a:pt x="64" y="21"/>
                    </a:lnTo>
                    <a:lnTo>
                      <a:pt x="39" y="17"/>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23" name="Freeform 1211">
                <a:extLst>
                  <a:ext uri="{FF2B5EF4-FFF2-40B4-BE49-F238E27FC236}">
                    <a16:creationId xmlns:a16="http://schemas.microsoft.com/office/drawing/2014/main" id="{C3477DD2-3A01-41CE-9BF6-7B615276A203}"/>
                  </a:ext>
                </a:extLst>
              </p:cNvPr>
              <p:cNvSpPr>
                <a:spLocks noEditPoints="1"/>
              </p:cNvSpPr>
              <p:nvPr/>
            </p:nvSpPr>
            <p:spPr bwMode="auto">
              <a:xfrm>
                <a:off x="839503" y="6001076"/>
                <a:ext cx="1549802" cy="1076912"/>
              </a:xfrm>
              <a:custGeom>
                <a:avLst/>
                <a:gdLst>
                  <a:gd name="T0" fmla="*/ 1747 w 1915"/>
                  <a:gd name="T1" fmla="*/ 590 h 1064"/>
                  <a:gd name="T2" fmla="*/ 1915 w 1915"/>
                  <a:gd name="T3" fmla="*/ 502 h 1064"/>
                  <a:gd name="T4" fmla="*/ 1847 w 1915"/>
                  <a:gd name="T5" fmla="*/ 462 h 1064"/>
                  <a:gd name="T6" fmla="*/ 1800 w 1915"/>
                  <a:gd name="T7" fmla="*/ 383 h 1064"/>
                  <a:gd name="T8" fmla="*/ 1766 w 1915"/>
                  <a:gd name="T9" fmla="*/ 329 h 1064"/>
                  <a:gd name="T10" fmla="*/ 1700 w 1915"/>
                  <a:gd name="T11" fmla="*/ 383 h 1064"/>
                  <a:gd name="T12" fmla="*/ 1681 w 1915"/>
                  <a:gd name="T13" fmla="*/ 336 h 1064"/>
                  <a:gd name="T14" fmla="*/ 1544 w 1915"/>
                  <a:gd name="T15" fmla="*/ 297 h 1064"/>
                  <a:gd name="T16" fmla="*/ 1566 w 1915"/>
                  <a:gd name="T17" fmla="*/ 430 h 1064"/>
                  <a:gd name="T18" fmla="*/ 1474 w 1915"/>
                  <a:gd name="T19" fmla="*/ 524 h 1064"/>
                  <a:gd name="T20" fmla="*/ 1285 w 1915"/>
                  <a:gd name="T21" fmla="*/ 412 h 1064"/>
                  <a:gd name="T22" fmla="*/ 1289 w 1915"/>
                  <a:gd name="T23" fmla="*/ 265 h 1064"/>
                  <a:gd name="T24" fmla="*/ 1346 w 1915"/>
                  <a:gd name="T25" fmla="*/ 197 h 1064"/>
                  <a:gd name="T26" fmla="*/ 1476 w 1915"/>
                  <a:gd name="T27" fmla="*/ 148 h 1064"/>
                  <a:gd name="T28" fmla="*/ 1404 w 1915"/>
                  <a:gd name="T29" fmla="*/ 103 h 1064"/>
                  <a:gd name="T30" fmla="*/ 1306 w 1915"/>
                  <a:gd name="T31" fmla="*/ 81 h 1064"/>
                  <a:gd name="T32" fmla="*/ 1242 w 1915"/>
                  <a:gd name="T33" fmla="*/ 0 h 1064"/>
                  <a:gd name="T34" fmla="*/ 1236 w 1915"/>
                  <a:gd name="T35" fmla="*/ 118 h 1064"/>
                  <a:gd name="T36" fmla="*/ 1195 w 1915"/>
                  <a:gd name="T37" fmla="*/ 124 h 1064"/>
                  <a:gd name="T38" fmla="*/ 1118 w 1915"/>
                  <a:gd name="T39" fmla="*/ 128 h 1064"/>
                  <a:gd name="T40" fmla="*/ 1035 w 1915"/>
                  <a:gd name="T41" fmla="*/ 145 h 1064"/>
                  <a:gd name="T42" fmla="*/ 858 w 1915"/>
                  <a:gd name="T43" fmla="*/ 92 h 1064"/>
                  <a:gd name="T44" fmla="*/ 631 w 1915"/>
                  <a:gd name="T45" fmla="*/ 77 h 1064"/>
                  <a:gd name="T46" fmla="*/ 279 w 1915"/>
                  <a:gd name="T47" fmla="*/ 49 h 1064"/>
                  <a:gd name="T48" fmla="*/ 141 w 1915"/>
                  <a:gd name="T49" fmla="*/ 39 h 1064"/>
                  <a:gd name="T50" fmla="*/ 34 w 1915"/>
                  <a:gd name="T51" fmla="*/ 107 h 1064"/>
                  <a:gd name="T52" fmla="*/ 75 w 1915"/>
                  <a:gd name="T53" fmla="*/ 178 h 1064"/>
                  <a:gd name="T54" fmla="*/ 92 w 1915"/>
                  <a:gd name="T55" fmla="*/ 227 h 1064"/>
                  <a:gd name="T56" fmla="*/ 49 w 1915"/>
                  <a:gd name="T57" fmla="*/ 312 h 1064"/>
                  <a:gd name="T58" fmla="*/ 98 w 1915"/>
                  <a:gd name="T59" fmla="*/ 333 h 1064"/>
                  <a:gd name="T60" fmla="*/ 160 w 1915"/>
                  <a:gd name="T61" fmla="*/ 417 h 1064"/>
                  <a:gd name="T62" fmla="*/ 151 w 1915"/>
                  <a:gd name="T63" fmla="*/ 421 h 1064"/>
                  <a:gd name="T64" fmla="*/ 317 w 1915"/>
                  <a:gd name="T65" fmla="*/ 299 h 1064"/>
                  <a:gd name="T66" fmla="*/ 339 w 1915"/>
                  <a:gd name="T67" fmla="*/ 323 h 1064"/>
                  <a:gd name="T68" fmla="*/ 484 w 1915"/>
                  <a:gd name="T69" fmla="*/ 336 h 1064"/>
                  <a:gd name="T70" fmla="*/ 511 w 1915"/>
                  <a:gd name="T71" fmla="*/ 355 h 1064"/>
                  <a:gd name="T72" fmla="*/ 565 w 1915"/>
                  <a:gd name="T73" fmla="*/ 376 h 1064"/>
                  <a:gd name="T74" fmla="*/ 628 w 1915"/>
                  <a:gd name="T75" fmla="*/ 436 h 1064"/>
                  <a:gd name="T76" fmla="*/ 694 w 1915"/>
                  <a:gd name="T77" fmla="*/ 541 h 1064"/>
                  <a:gd name="T78" fmla="*/ 1244 w 1915"/>
                  <a:gd name="T79" fmla="*/ 588 h 1064"/>
                  <a:gd name="T80" fmla="*/ 765 w 1915"/>
                  <a:gd name="T81" fmla="*/ 656 h 1064"/>
                  <a:gd name="T82" fmla="*/ 869 w 1915"/>
                  <a:gd name="T83" fmla="*/ 929 h 1064"/>
                  <a:gd name="T84" fmla="*/ 1208 w 1915"/>
                  <a:gd name="T85" fmla="*/ 1017 h 1064"/>
                  <a:gd name="T86" fmla="*/ 1363 w 1915"/>
                  <a:gd name="T87" fmla="*/ 959 h 1064"/>
                  <a:gd name="T88" fmla="*/ 1476 w 1915"/>
                  <a:gd name="T89" fmla="*/ 959 h 1064"/>
                  <a:gd name="T90" fmla="*/ 1566 w 1915"/>
                  <a:gd name="T91" fmla="*/ 820 h 1064"/>
                  <a:gd name="T92" fmla="*/ 1674 w 1915"/>
                  <a:gd name="T93" fmla="*/ 750 h 1064"/>
                  <a:gd name="T94" fmla="*/ 1787 w 1915"/>
                  <a:gd name="T95" fmla="*/ 673 h 1064"/>
                  <a:gd name="T96" fmla="*/ 460 w 1915"/>
                  <a:gd name="T97" fmla="*/ 329 h 1064"/>
                  <a:gd name="T98" fmla="*/ 1395 w 1915"/>
                  <a:gd name="T99" fmla="*/ 688 h 1064"/>
                  <a:gd name="T100" fmla="*/ 1427 w 1915"/>
                  <a:gd name="T101" fmla="*/ 650 h 1064"/>
                  <a:gd name="T102" fmla="*/ 1253 w 1915"/>
                  <a:gd name="T103" fmla="*/ 600 h 1064"/>
                  <a:gd name="T104" fmla="*/ 1423 w 1915"/>
                  <a:gd name="T105" fmla="*/ 650 h 1064"/>
                  <a:gd name="T106" fmla="*/ 1453 w 1915"/>
                  <a:gd name="T107" fmla="*/ 701 h 1064"/>
                  <a:gd name="T108" fmla="*/ 1451 w 1915"/>
                  <a:gd name="T109" fmla="*/ 752 h 1064"/>
                  <a:gd name="T110" fmla="*/ 1659 w 1915"/>
                  <a:gd name="T111" fmla="*/ 675 h 1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15" h="1064">
                    <a:moveTo>
                      <a:pt x="1832" y="639"/>
                    </a:moveTo>
                    <a:lnTo>
                      <a:pt x="1819" y="669"/>
                    </a:lnTo>
                    <a:lnTo>
                      <a:pt x="1774" y="660"/>
                    </a:lnTo>
                    <a:lnTo>
                      <a:pt x="1753" y="637"/>
                    </a:lnTo>
                    <a:lnTo>
                      <a:pt x="1760" y="622"/>
                    </a:lnTo>
                    <a:lnTo>
                      <a:pt x="1732" y="615"/>
                    </a:lnTo>
                    <a:lnTo>
                      <a:pt x="1768" y="605"/>
                    </a:lnTo>
                    <a:lnTo>
                      <a:pt x="1747" y="590"/>
                    </a:lnTo>
                    <a:lnTo>
                      <a:pt x="1689" y="609"/>
                    </a:lnTo>
                    <a:lnTo>
                      <a:pt x="1653" y="643"/>
                    </a:lnTo>
                    <a:lnTo>
                      <a:pt x="1689" y="598"/>
                    </a:lnTo>
                    <a:lnTo>
                      <a:pt x="1736" y="568"/>
                    </a:lnTo>
                    <a:lnTo>
                      <a:pt x="1843" y="568"/>
                    </a:lnTo>
                    <a:lnTo>
                      <a:pt x="1915" y="524"/>
                    </a:lnTo>
                    <a:lnTo>
                      <a:pt x="1904" y="502"/>
                    </a:lnTo>
                    <a:lnTo>
                      <a:pt x="1915" y="502"/>
                    </a:lnTo>
                    <a:lnTo>
                      <a:pt x="1913" y="492"/>
                    </a:lnTo>
                    <a:lnTo>
                      <a:pt x="1889" y="496"/>
                    </a:lnTo>
                    <a:lnTo>
                      <a:pt x="1889" y="479"/>
                    </a:lnTo>
                    <a:lnTo>
                      <a:pt x="1836" y="500"/>
                    </a:lnTo>
                    <a:lnTo>
                      <a:pt x="1823" y="489"/>
                    </a:lnTo>
                    <a:lnTo>
                      <a:pt x="1885" y="470"/>
                    </a:lnTo>
                    <a:lnTo>
                      <a:pt x="1857" y="453"/>
                    </a:lnTo>
                    <a:lnTo>
                      <a:pt x="1847" y="462"/>
                    </a:lnTo>
                    <a:lnTo>
                      <a:pt x="1836" y="440"/>
                    </a:lnTo>
                    <a:lnTo>
                      <a:pt x="1806" y="430"/>
                    </a:lnTo>
                    <a:lnTo>
                      <a:pt x="1811" y="421"/>
                    </a:lnTo>
                    <a:lnTo>
                      <a:pt x="1791" y="421"/>
                    </a:lnTo>
                    <a:lnTo>
                      <a:pt x="1819" y="410"/>
                    </a:lnTo>
                    <a:lnTo>
                      <a:pt x="1802" y="402"/>
                    </a:lnTo>
                    <a:lnTo>
                      <a:pt x="1809" y="395"/>
                    </a:lnTo>
                    <a:lnTo>
                      <a:pt x="1800" y="383"/>
                    </a:lnTo>
                    <a:lnTo>
                      <a:pt x="1787" y="385"/>
                    </a:lnTo>
                    <a:lnTo>
                      <a:pt x="1798" y="376"/>
                    </a:lnTo>
                    <a:lnTo>
                      <a:pt x="1781" y="374"/>
                    </a:lnTo>
                    <a:lnTo>
                      <a:pt x="1794" y="372"/>
                    </a:lnTo>
                    <a:lnTo>
                      <a:pt x="1787" y="361"/>
                    </a:lnTo>
                    <a:lnTo>
                      <a:pt x="1768" y="363"/>
                    </a:lnTo>
                    <a:lnTo>
                      <a:pt x="1785" y="357"/>
                    </a:lnTo>
                    <a:lnTo>
                      <a:pt x="1766" y="329"/>
                    </a:lnTo>
                    <a:lnTo>
                      <a:pt x="1747" y="344"/>
                    </a:lnTo>
                    <a:lnTo>
                      <a:pt x="1753" y="351"/>
                    </a:lnTo>
                    <a:lnTo>
                      <a:pt x="1736" y="376"/>
                    </a:lnTo>
                    <a:lnTo>
                      <a:pt x="1732" y="365"/>
                    </a:lnTo>
                    <a:lnTo>
                      <a:pt x="1708" y="385"/>
                    </a:lnTo>
                    <a:lnTo>
                      <a:pt x="1706" y="372"/>
                    </a:lnTo>
                    <a:lnTo>
                      <a:pt x="1700" y="378"/>
                    </a:lnTo>
                    <a:lnTo>
                      <a:pt x="1700" y="383"/>
                    </a:lnTo>
                    <a:lnTo>
                      <a:pt x="1683" y="391"/>
                    </a:lnTo>
                    <a:lnTo>
                      <a:pt x="1700" y="378"/>
                    </a:lnTo>
                    <a:lnTo>
                      <a:pt x="1698" y="365"/>
                    </a:lnTo>
                    <a:lnTo>
                      <a:pt x="1657" y="376"/>
                    </a:lnTo>
                    <a:lnTo>
                      <a:pt x="1685" y="355"/>
                    </a:lnTo>
                    <a:lnTo>
                      <a:pt x="1676" y="340"/>
                    </a:lnTo>
                    <a:lnTo>
                      <a:pt x="1651" y="336"/>
                    </a:lnTo>
                    <a:lnTo>
                      <a:pt x="1681" y="336"/>
                    </a:lnTo>
                    <a:lnTo>
                      <a:pt x="1679" y="310"/>
                    </a:lnTo>
                    <a:lnTo>
                      <a:pt x="1644" y="308"/>
                    </a:lnTo>
                    <a:lnTo>
                      <a:pt x="1644" y="297"/>
                    </a:lnTo>
                    <a:lnTo>
                      <a:pt x="1604" y="274"/>
                    </a:lnTo>
                    <a:lnTo>
                      <a:pt x="1585" y="282"/>
                    </a:lnTo>
                    <a:lnTo>
                      <a:pt x="1538" y="272"/>
                    </a:lnTo>
                    <a:lnTo>
                      <a:pt x="1529" y="286"/>
                    </a:lnTo>
                    <a:lnTo>
                      <a:pt x="1544" y="297"/>
                    </a:lnTo>
                    <a:lnTo>
                      <a:pt x="1532" y="316"/>
                    </a:lnTo>
                    <a:lnTo>
                      <a:pt x="1544" y="318"/>
                    </a:lnTo>
                    <a:lnTo>
                      <a:pt x="1540" y="336"/>
                    </a:lnTo>
                    <a:lnTo>
                      <a:pt x="1551" y="346"/>
                    </a:lnTo>
                    <a:lnTo>
                      <a:pt x="1521" y="368"/>
                    </a:lnTo>
                    <a:lnTo>
                      <a:pt x="1542" y="378"/>
                    </a:lnTo>
                    <a:lnTo>
                      <a:pt x="1557" y="430"/>
                    </a:lnTo>
                    <a:lnTo>
                      <a:pt x="1566" y="430"/>
                    </a:lnTo>
                    <a:lnTo>
                      <a:pt x="1504" y="470"/>
                    </a:lnTo>
                    <a:lnTo>
                      <a:pt x="1523" y="517"/>
                    </a:lnTo>
                    <a:lnTo>
                      <a:pt x="1536" y="524"/>
                    </a:lnTo>
                    <a:lnTo>
                      <a:pt x="1504" y="549"/>
                    </a:lnTo>
                    <a:lnTo>
                      <a:pt x="1480" y="551"/>
                    </a:lnTo>
                    <a:lnTo>
                      <a:pt x="1489" y="536"/>
                    </a:lnTo>
                    <a:lnTo>
                      <a:pt x="1463" y="526"/>
                    </a:lnTo>
                    <a:lnTo>
                      <a:pt x="1474" y="524"/>
                    </a:lnTo>
                    <a:lnTo>
                      <a:pt x="1459" y="506"/>
                    </a:lnTo>
                    <a:lnTo>
                      <a:pt x="1459" y="455"/>
                    </a:lnTo>
                    <a:lnTo>
                      <a:pt x="1410" y="453"/>
                    </a:lnTo>
                    <a:lnTo>
                      <a:pt x="1404" y="464"/>
                    </a:lnTo>
                    <a:lnTo>
                      <a:pt x="1408" y="449"/>
                    </a:lnTo>
                    <a:lnTo>
                      <a:pt x="1342" y="417"/>
                    </a:lnTo>
                    <a:lnTo>
                      <a:pt x="1312" y="404"/>
                    </a:lnTo>
                    <a:lnTo>
                      <a:pt x="1285" y="412"/>
                    </a:lnTo>
                    <a:lnTo>
                      <a:pt x="1276" y="368"/>
                    </a:lnTo>
                    <a:lnTo>
                      <a:pt x="1257" y="374"/>
                    </a:lnTo>
                    <a:lnTo>
                      <a:pt x="1244" y="361"/>
                    </a:lnTo>
                    <a:lnTo>
                      <a:pt x="1250" y="301"/>
                    </a:lnTo>
                    <a:lnTo>
                      <a:pt x="1287" y="284"/>
                    </a:lnTo>
                    <a:lnTo>
                      <a:pt x="1287" y="269"/>
                    </a:lnTo>
                    <a:lnTo>
                      <a:pt x="1295" y="269"/>
                    </a:lnTo>
                    <a:lnTo>
                      <a:pt x="1289" y="265"/>
                    </a:lnTo>
                    <a:lnTo>
                      <a:pt x="1321" y="261"/>
                    </a:lnTo>
                    <a:lnTo>
                      <a:pt x="1316" y="248"/>
                    </a:lnTo>
                    <a:lnTo>
                      <a:pt x="1272" y="233"/>
                    </a:lnTo>
                    <a:lnTo>
                      <a:pt x="1319" y="248"/>
                    </a:lnTo>
                    <a:lnTo>
                      <a:pt x="1331" y="229"/>
                    </a:lnTo>
                    <a:lnTo>
                      <a:pt x="1359" y="231"/>
                    </a:lnTo>
                    <a:lnTo>
                      <a:pt x="1382" y="199"/>
                    </a:lnTo>
                    <a:lnTo>
                      <a:pt x="1346" y="197"/>
                    </a:lnTo>
                    <a:lnTo>
                      <a:pt x="1329" y="180"/>
                    </a:lnTo>
                    <a:lnTo>
                      <a:pt x="1378" y="195"/>
                    </a:lnTo>
                    <a:lnTo>
                      <a:pt x="1400" y="175"/>
                    </a:lnTo>
                    <a:lnTo>
                      <a:pt x="1389" y="163"/>
                    </a:lnTo>
                    <a:lnTo>
                      <a:pt x="1438" y="171"/>
                    </a:lnTo>
                    <a:lnTo>
                      <a:pt x="1434" y="158"/>
                    </a:lnTo>
                    <a:lnTo>
                      <a:pt x="1444" y="167"/>
                    </a:lnTo>
                    <a:lnTo>
                      <a:pt x="1476" y="148"/>
                    </a:lnTo>
                    <a:lnTo>
                      <a:pt x="1457" y="107"/>
                    </a:lnTo>
                    <a:lnTo>
                      <a:pt x="1478" y="103"/>
                    </a:lnTo>
                    <a:lnTo>
                      <a:pt x="1468" y="96"/>
                    </a:lnTo>
                    <a:lnTo>
                      <a:pt x="1476" y="88"/>
                    </a:lnTo>
                    <a:lnTo>
                      <a:pt x="1457" y="71"/>
                    </a:lnTo>
                    <a:lnTo>
                      <a:pt x="1408" y="66"/>
                    </a:lnTo>
                    <a:lnTo>
                      <a:pt x="1421" y="98"/>
                    </a:lnTo>
                    <a:lnTo>
                      <a:pt x="1404" y="103"/>
                    </a:lnTo>
                    <a:lnTo>
                      <a:pt x="1389" y="137"/>
                    </a:lnTo>
                    <a:lnTo>
                      <a:pt x="1376" y="143"/>
                    </a:lnTo>
                    <a:lnTo>
                      <a:pt x="1357" y="120"/>
                    </a:lnTo>
                    <a:lnTo>
                      <a:pt x="1368" y="113"/>
                    </a:lnTo>
                    <a:lnTo>
                      <a:pt x="1361" y="96"/>
                    </a:lnTo>
                    <a:lnTo>
                      <a:pt x="1340" y="84"/>
                    </a:lnTo>
                    <a:lnTo>
                      <a:pt x="1325" y="113"/>
                    </a:lnTo>
                    <a:lnTo>
                      <a:pt x="1306" y="81"/>
                    </a:lnTo>
                    <a:lnTo>
                      <a:pt x="1316" y="77"/>
                    </a:lnTo>
                    <a:lnTo>
                      <a:pt x="1285" y="71"/>
                    </a:lnTo>
                    <a:lnTo>
                      <a:pt x="1295" y="62"/>
                    </a:lnTo>
                    <a:lnTo>
                      <a:pt x="1289" y="56"/>
                    </a:lnTo>
                    <a:lnTo>
                      <a:pt x="1304" y="56"/>
                    </a:lnTo>
                    <a:lnTo>
                      <a:pt x="1280" y="37"/>
                    </a:lnTo>
                    <a:lnTo>
                      <a:pt x="1278" y="22"/>
                    </a:lnTo>
                    <a:lnTo>
                      <a:pt x="1242" y="0"/>
                    </a:lnTo>
                    <a:lnTo>
                      <a:pt x="1236" y="24"/>
                    </a:lnTo>
                    <a:lnTo>
                      <a:pt x="1223" y="22"/>
                    </a:lnTo>
                    <a:lnTo>
                      <a:pt x="1218" y="60"/>
                    </a:lnTo>
                    <a:lnTo>
                      <a:pt x="1267" y="77"/>
                    </a:lnTo>
                    <a:lnTo>
                      <a:pt x="1250" y="98"/>
                    </a:lnTo>
                    <a:lnTo>
                      <a:pt x="1261" y="90"/>
                    </a:lnTo>
                    <a:lnTo>
                      <a:pt x="1270" y="103"/>
                    </a:lnTo>
                    <a:lnTo>
                      <a:pt x="1236" y="118"/>
                    </a:lnTo>
                    <a:lnTo>
                      <a:pt x="1240" y="143"/>
                    </a:lnTo>
                    <a:lnTo>
                      <a:pt x="1223" y="133"/>
                    </a:lnTo>
                    <a:lnTo>
                      <a:pt x="1227" y="116"/>
                    </a:lnTo>
                    <a:lnTo>
                      <a:pt x="1216" y="118"/>
                    </a:lnTo>
                    <a:lnTo>
                      <a:pt x="1206" y="107"/>
                    </a:lnTo>
                    <a:lnTo>
                      <a:pt x="1180" y="109"/>
                    </a:lnTo>
                    <a:lnTo>
                      <a:pt x="1191" y="122"/>
                    </a:lnTo>
                    <a:lnTo>
                      <a:pt x="1195" y="124"/>
                    </a:lnTo>
                    <a:lnTo>
                      <a:pt x="1208" y="120"/>
                    </a:lnTo>
                    <a:lnTo>
                      <a:pt x="1204" y="133"/>
                    </a:lnTo>
                    <a:lnTo>
                      <a:pt x="1195" y="124"/>
                    </a:lnTo>
                    <a:lnTo>
                      <a:pt x="1193" y="124"/>
                    </a:lnTo>
                    <a:lnTo>
                      <a:pt x="1191" y="122"/>
                    </a:lnTo>
                    <a:lnTo>
                      <a:pt x="1184" y="118"/>
                    </a:lnTo>
                    <a:lnTo>
                      <a:pt x="1187" y="126"/>
                    </a:lnTo>
                    <a:lnTo>
                      <a:pt x="1118" y="128"/>
                    </a:lnTo>
                    <a:lnTo>
                      <a:pt x="1103" y="116"/>
                    </a:lnTo>
                    <a:lnTo>
                      <a:pt x="1078" y="118"/>
                    </a:lnTo>
                    <a:lnTo>
                      <a:pt x="1054" y="90"/>
                    </a:lnTo>
                    <a:lnTo>
                      <a:pt x="1010" y="109"/>
                    </a:lnTo>
                    <a:lnTo>
                      <a:pt x="1023" y="116"/>
                    </a:lnTo>
                    <a:lnTo>
                      <a:pt x="1059" y="101"/>
                    </a:lnTo>
                    <a:lnTo>
                      <a:pt x="1023" y="126"/>
                    </a:lnTo>
                    <a:lnTo>
                      <a:pt x="1035" y="145"/>
                    </a:lnTo>
                    <a:lnTo>
                      <a:pt x="1027" y="156"/>
                    </a:lnTo>
                    <a:lnTo>
                      <a:pt x="1023" y="141"/>
                    </a:lnTo>
                    <a:lnTo>
                      <a:pt x="988" y="118"/>
                    </a:lnTo>
                    <a:lnTo>
                      <a:pt x="910" y="126"/>
                    </a:lnTo>
                    <a:lnTo>
                      <a:pt x="895" y="120"/>
                    </a:lnTo>
                    <a:lnTo>
                      <a:pt x="920" y="107"/>
                    </a:lnTo>
                    <a:lnTo>
                      <a:pt x="899" y="92"/>
                    </a:lnTo>
                    <a:lnTo>
                      <a:pt x="858" y="92"/>
                    </a:lnTo>
                    <a:lnTo>
                      <a:pt x="773" y="64"/>
                    </a:lnTo>
                    <a:lnTo>
                      <a:pt x="741" y="81"/>
                    </a:lnTo>
                    <a:lnTo>
                      <a:pt x="743" y="58"/>
                    </a:lnTo>
                    <a:lnTo>
                      <a:pt x="720" y="81"/>
                    </a:lnTo>
                    <a:lnTo>
                      <a:pt x="682" y="45"/>
                    </a:lnTo>
                    <a:lnTo>
                      <a:pt x="688" y="54"/>
                    </a:lnTo>
                    <a:lnTo>
                      <a:pt x="631" y="86"/>
                    </a:lnTo>
                    <a:lnTo>
                      <a:pt x="631" y="77"/>
                    </a:lnTo>
                    <a:lnTo>
                      <a:pt x="599" y="88"/>
                    </a:lnTo>
                    <a:lnTo>
                      <a:pt x="652" y="54"/>
                    </a:lnTo>
                    <a:lnTo>
                      <a:pt x="582" y="81"/>
                    </a:lnTo>
                    <a:lnTo>
                      <a:pt x="571" y="90"/>
                    </a:lnTo>
                    <a:lnTo>
                      <a:pt x="577" y="103"/>
                    </a:lnTo>
                    <a:lnTo>
                      <a:pt x="460" y="69"/>
                    </a:lnTo>
                    <a:lnTo>
                      <a:pt x="460" y="71"/>
                    </a:lnTo>
                    <a:lnTo>
                      <a:pt x="279" y="49"/>
                    </a:lnTo>
                    <a:lnTo>
                      <a:pt x="271" y="37"/>
                    </a:lnTo>
                    <a:lnTo>
                      <a:pt x="222" y="28"/>
                    </a:lnTo>
                    <a:lnTo>
                      <a:pt x="215" y="39"/>
                    </a:lnTo>
                    <a:lnTo>
                      <a:pt x="200" y="37"/>
                    </a:lnTo>
                    <a:lnTo>
                      <a:pt x="215" y="26"/>
                    </a:lnTo>
                    <a:lnTo>
                      <a:pt x="194" y="19"/>
                    </a:lnTo>
                    <a:lnTo>
                      <a:pt x="173" y="37"/>
                    </a:lnTo>
                    <a:lnTo>
                      <a:pt x="141" y="39"/>
                    </a:lnTo>
                    <a:lnTo>
                      <a:pt x="139" y="54"/>
                    </a:lnTo>
                    <a:lnTo>
                      <a:pt x="134" y="45"/>
                    </a:lnTo>
                    <a:lnTo>
                      <a:pt x="104" y="54"/>
                    </a:lnTo>
                    <a:lnTo>
                      <a:pt x="109" y="66"/>
                    </a:lnTo>
                    <a:lnTo>
                      <a:pt x="96" y="62"/>
                    </a:lnTo>
                    <a:lnTo>
                      <a:pt x="77" y="86"/>
                    </a:lnTo>
                    <a:lnTo>
                      <a:pt x="32" y="96"/>
                    </a:lnTo>
                    <a:lnTo>
                      <a:pt x="34" y="107"/>
                    </a:lnTo>
                    <a:lnTo>
                      <a:pt x="21" y="111"/>
                    </a:lnTo>
                    <a:lnTo>
                      <a:pt x="75" y="148"/>
                    </a:lnTo>
                    <a:lnTo>
                      <a:pt x="147" y="165"/>
                    </a:lnTo>
                    <a:lnTo>
                      <a:pt x="102" y="160"/>
                    </a:lnTo>
                    <a:lnTo>
                      <a:pt x="104" y="171"/>
                    </a:lnTo>
                    <a:lnTo>
                      <a:pt x="121" y="171"/>
                    </a:lnTo>
                    <a:lnTo>
                      <a:pt x="107" y="180"/>
                    </a:lnTo>
                    <a:lnTo>
                      <a:pt x="75" y="178"/>
                    </a:lnTo>
                    <a:lnTo>
                      <a:pt x="75" y="160"/>
                    </a:lnTo>
                    <a:lnTo>
                      <a:pt x="58" y="163"/>
                    </a:lnTo>
                    <a:lnTo>
                      <a:pt x="0" y="188"/>
                    </a:lnTo>
                    <a:lnTo>
                      <a:pt x="32" y="197"/>
                    </a:lnTo>
                    <a:lnTo>
                      <a:pt x="19" y="201"/>
                    </a:lnTo>
                    <a:lnTo>
                      <a:pt x="34" y="218"/>
                    </a:lnTo>
                    <a:lnTo>
                      <a:pt x="85" y="216"/>
                    </a:lnTo>
                    <a:lnTo>
                      <a:pt x="92" y="227"/>
                    </a:lnTo>
                    <a:lnTo>
                      <a:pt x="126" y="214"/>
                    </a:lnTo>
                    <a:lnTo>
                      <a:pt x="113" y="218"/>
                    </a:lnTo>
                    <a:lnTo>
                      <a:pt x="119" y="246"/>
                    </a:lnTo>
                    <a:lnTo>
                      <a:pt x="51" y="269"/>
                    </a:lnTo>
                    <a:lnTo>
                      <a:pt x="32" y="299"/>
                    </a:lnTo>
                    <a:lnTo>
                      <a:pt x="49" y="295"/>
                    </a:lnTo>
                    <a:lnTo>
                      <a:pt x="36" y="301"/>
                    </a:lnTo>
                    <a:lnTo>
                      <a:pt x="49" y="312"/>
                    </a:lnTo>
                    <a:lnTo>
                      <a:pt x="75" y="316"/>
                    </a:lnTo>
                    <a:lnTo>
                      <a:pt x="60" y="329"/>
                    </a:lnTo>
                    <a:lnTo>
                      <a:pt x="70" y="344"/>
                    </a:lnTo>
                    <a:lnTo>
                      <a:pt x="85" y="346"/>
                    </a:lnTo>
                    <a:lnTo>
                      <a:pt x="98" y="333"/>
                    </a:lnTo>
                    <a:lnTo>
                      <a:pt x="96" y="329"/>
                    </a:lnTo>
                    <a:lnTo>
                      <a:pt x="113" y="316"/>
                    </a:lnTo>
                    <a:lnTo>
                      <a:pt x="98" y="333"/>
                    </a:lnTo>
                    <a:lnTo>
                      <a:pt x="109" y="359"/>
                    </a:lnTo>
                    <a:lnTo>
                      <a:pt x="102" y="372"/>
                    </a:lnTo>
                    <a:lnTo>
                      <a:pt x="134" y="355"/>
                    </a:lnTo>
                    <a:lnTo>
                      <a:pt x="156" y="376"/>
                    </a:lnTo>
                    <a:lnTo>
                      <a:pt x="162" y="363"/>
                    </a:lnTo>
                    <a:lnTo>
                      <a:pt x="168" y="372"/>
                    </a:lnTo>
                    <a:lnTo>
                      <a:pt x="192" y="361"/>
                    </a:lnTo>
                    <a:lnTo>
                      <a:pt x="160" y="417"/>
                    </a:lnTo>
                    <a:lnTo>
                      <a:pt x="134" y="427"/>
                    </a:lnTo>
                    <a:lnTo>
                      <a:pt x="134" y="438"/>
                    </a:lnTo>
                    <a:lnTo>
                      <a:pt x="102" y="440"/>
                    </a:lnTo>
                    <a:lnTo>
                      <a:pt x="79" y="462"/>
                    </a:lnTo>
                    <a:lnTo>
                      <a:pt x="109" y="445"/>
                    </a:lnTo>
                    <a:lnTo>
                      <a:pt x="143" y="447"/>
                    </a:lnTo>
                    <a:lnTo>
                      <a:pt x="160" y="432"/>
                    </a:lnTo>
                    <a:lnTo>
                      <a:pt x="151" y="421"/>
                    </a:lnTo>
                    <a:lnTo>
                      <a:pt x="173" y="423"/>
                    </a:lnTo>
                    <a:lnTo>
                      <a:pt x="236" y="380"/>
                    </a:lnTo>
                    <a:lnTo>
                      <a:pt x="249" y="365"/>
                    </a:lnTo>
                    <a:lnTo>
                      <a:pt x="239" y="355"/>
                    </a:lnTo>
                    <a:lnTo>
                      <a:pt x="294" y="304"/>
                    </a:lnTo>
                    <a:lnTo>
                      <a:pt x="303" y="278"/>
                    </a:lnTo>
                    <a:lnTo>
                      <a:pt x="296" y="304"/>
                    </a:lnTo>
                    <a:lnTo>
                      <a:pt x="317" y="299"/>
                    </a:lnTo>
                    <a:lnTo>
                      <a:pt x="307" y="310"/>
                    </a:lnTo>
                    <a:lnTo>
                      <a:pt x="324" y="314"/>
                    </a:lnTo>
                    <a:lnTo>
                      <a:pt x="283" y="318"/>
                    </a:lnTo>
                    <a:lnTo>
                      <a:pt x="275" y="342"/>
                    </a:lnTo>
                    <a:lnTo>
                      <a:pt x="290" y="342"/>
                    </a:lnTo>
                    <a:lnTo>
                      <a:pt x="277" y="359"/>
                    </a:lnTo>
                    <a:lnTo>
                      <a:pt x="330" y="336"/>
                    </a:lnTo>
                    <a:lnTo>
                      <a:pt x="339" y="323"/>
                    </a:lnTo>
                    <a:lnTo>
                      <a:pt x="330" y="316"/>
                    </a:lnTo>
                    <a:lnTo>
                      <a:pt x="343" y="304"/>
                    </a:lnTo>
                    <a:lnTo>
                      <a:pt x="341" y="314"/>
                    </a:lnTo>
                    <a:lnTo>
                      <a:pt x="369" y="308"/>
                    </a:lnTo>
                    <a:lnTo>
                      <a:pt x="362" y="318"/>
                    </a:lnTo>
                    <a:lnTo>
                      <a:pt x="407" y="336"/>
                    </a:lnTo>
                    <a:lnTo>
                      <a:pt x="473" y="344"/>
                    </a:lnTo>
                    <a:lnTo>
                      <a:pt x="484" y="336"/>
                    </a:lnTo>
                    <a:lnTo>
                      <a:pt x="492" y="340"/>
                    </a:lnTo>
                    <a:lnTo>
                      <a:pt x="481" y="351"/>
                    </a:lnTo>
                    <a:lnTo>
                      <a:pt x="501" y="359"/>
                    </a:lnTo>
                    <a:lnTo>
                      <a:pt x="509" y="353"/>
                    </a:lnTo>
                    <a:lnTo>
                      <a:pt x="498" y="336"/>
                    </a:lnTo>
                    <a:lnTo>
                      <a:pt x="509" y="353"/>
                    </a:lnTo>
                    <a:lnTo>
                      <a:pt x="511" y="355"/>
                    </a:lnTo>
                    <a:lnTo>
                      <a:pt x="511" y="355"/>
                    </a:lnTo>
                    <a:lnTo>
                      <a:pt x="518" y="372"/>
                    </a:lnTo>
                    <a:lnTo>
                      <a:pt x="535" y="378"/>
                    </a:lnTo>
                    <a:lnTo>
                      <a:pt x="543" y="374"/>
                    </a:lnTo>
                    <a:lnTo>
                      <a:pt x="528" y="365"/>
                    </a:lnTo>
                    <a:lnTo>
                      <a:pt x="543" y="365"/>
                    </a:lnTo>
                    <a:lnTo>
                      <a:pt x="558" y="380"/>
                    </a:lnTo>
                    <a:lnTo>
                      <a:pt x="554" y="353"/>
                    </a:lnTo>
                    <a:lnTo>
                      <a:pt x="565" y="376"/>
                    </a:lnTo>
                    <a:lnTo>
                      <a:pt x="590" y="389"/>
                    </a:lnTo>
                    <a:lnTo>
                      <a:pt x="594" y="393"/>
                    </a:lnTo>
                    <a:lnTo>
                      <a:pt x="590" y="408"/>
                    </a:lnTo>
                    <a:lnTo>
                      <a:pt x="622" y="430"/>
                    </a:lnTo>
                    <a:lnTo>
                      <a:pt x="614" y="447"/>
                    </a:lnTo>
                    <a:lnTo>
                      <a:pt x="631" y="432"/>
                    </a:lnTo>
                    <a:lnTo>
                      <a:pt x="633" y="455"/>
                    </a:lnTo>
                    <a:lnTo>
                      <a:pt x="628" y="436"/>
                    </a:lnTo>
                    <a:lnTo>
                      <a:pt x="622" y="447"/>
                    </a:lnTo>
                    <a:lnTo>
                      <a:pt x="633" y="455"/>
                    </a:lnTo>
                    <a:lnTo>
                      <a:pt x="635" y="464"/>
                    </a:lnTo>
                    <a:lnTo>
                      <a:pt x="645" y="459"/>
                    </a:lnTo>
                    <a:lnTo>
                      <a:pt x="641" y="472"/>
                    </a:lnTo>
                    <a:lnTo>
                      <a:pt x="669" y="517"/>
                    </a:lnTo>
                    <a:lnTo>
                      <a:pt x="684" y="519"/>
                    </a:lnTo>
                    <a:lnTo>
                      <a:pt x="694" y="541"/>
                    </a:lnTo>
                    <a:lnTo>
                      <a:pt x="688" y="547"/>
                    </a:lnTo>
                    <a:lnTo>
                      <a:pt x="741" y="562"/>
                    </a:lnTo>
                    <a:lnTo>
                      <a:pt x="739" y="575"/>
                    </a:lnTo>
                    <a:lnTo>
                      <a:pt x="765" y="579"/>
                    </a:lnTo>
                    <a:lnTo>
                      <a:pt x="771" y="596"/>
                    </a:lnTo>
                    <a:lnTo>
                      <a:pt x="1242" y="596"/>
                    </a:lnTo>
                    <a:lnTo>
                      <a:pt x="1242" y="586"/>
                    </a:lnTo>
                    <a:lnTo>
                      <a:pt x="1244" y="588"/>
                    </a:lnTo>
                    <a:lnTo>
                      <a:pt x="1242" y="596"/>
                    </a:lnTo>
                    <a:lnTo>
                      <a:pt x="771" y="596"/>
                    </a:lnTo>
                    <a:lnTo>
                      <a:pt x="782" y="615"/>
                    </a:lnTo>
                    <a:lnTo>
                      <a:pt x="769" y="630"/>
                    </a:lnTo>
                    <a:lnTo>
                      <a:pt x="773" y="615"/>
                    </a:lnTo>
                    <a:lnTo>
                      <a:pt x="739" y="613"/>
                    </a:lnTo>
                    <a:lnTo>
                      <a:pt x="752" y="652"/>
                    </a:lnTo>
                    <a:lnTo>
                      <a:pt x="765" y="656"/>
                    </a:lnTo>
                    <a:lnTo>
                      <a:pt x="754" y="658"/>
                    </a:lnTo>
                    <a:lnTo>
                      <a:pt x="746" y="778"/>
                    </a:lnTo>
                    <a:lnTo>
                      <a:pt x="769" y="823"/>
                    </a:lnTo>
                    <a:lnTo>
                      <a:pt x="786" y="823"/>
                    </a:lnTo>
                    <a:lnTo>
                      <a:pt x="780" y="840"/>
                    </a:lnTo>
                    <a:lnTo>
                      <a:pt x="812" y="891"/>
                    </a:lnTo>
                    <a:lnTo>
                      <a:pt x="844" y="902"/>
                    </a:lnTo>
                    <a:lnTo>
                      <a:pt x="869" y="929"/>
                    </a:lnTo>
                    <a:lnTo>
                      <a:pt x="910" y="927"/>
                    </a:lnTo>
                    <a:lnTo>
                      <a:pt x="974" y="953"/>
                    </a:lnTo>
                    <a:lnTo>
                      <a:pt x="1050" y="942"/>
                    </a:lnTo>
                    <a:lnTo>
                      <a:pt x="1097" y="993"/>
                    </a:lnTo>
                    <a:lnTo>
                      <a:pt x="1135" y="981"/>
                    </a:lnTo>
                    <a:lnTo>
                      <a:pt x="1178" y="1040"/>
                    </a:lnTo>
                    <a:lnTo>
                      <a:pt x="1210" y="1053"/>
                    </a:lnTo>
                    <a:lnTo>
                      <a:pt x="1208" y="1017"/>
                    </a:lnTo>
                    <a:lnTo>
                      <a:pt x="1242" y="998"/>
                    </a:lnTo>
                    <a:lnTo>
                      <a:pt x="1246" y="981"/>
                    </a:lnTo>
                    <a:lnTo>
                      <a:pt x="1297" y="981"/>
                    </a:lnTo>
                    <a:lnTo>
                      <a:pt x="1342" y="993"/>
                    </a:lnTo>
                    <a:lnTo>
                      <a:pt x="1342" y="972"/>
                    </a:lnTo>
                    <a:lnTo>
                      <a:pt x="1325" y="970"/>
                    </a:lnTo>
                    <a:lnTo>
                      <a:pt x="1361" y="970"/>
                    </a:lnTo>
                    <a:lnTo>
                      <a:pt x="1363" y="959"/>
                    </a:lnTo>
                    <a:lnTo>
                      <a:pt x="1368" y="972"/>
                    </a:lnTo>
                    <a:lnTo>
                      <a:pt x="1436" y="976"/>
                    </a:lnTo>
                    <a:lnTo>
                      <a:pt x="1455" y="993"/>
                    </a:lnTo>
                    <a:lnTo>
                      <a:pt x="1457" y="1023"/>
                    </a:lnTo>
                    <a:lnTo>
                      <a:pt x="1480" y="1064"/>
                    </a:lnTo>
                    <a:lnTo>
                      <a:pt x="1493" y="1062"/>
                    </a:lnTo>
                    <a:lnTo>
                      <a:pt x="1498" y="1032"/>
                    </a:lnTo>
                    <a:lnTo>
                      <a:pt x="1476" y="959"/>
                    </a:lnTo>
                    <a:lnTo>
                      <a:pt x="1489" y="929"/>
                    </a:lnTo>
                    <a:lnTo>
                      <a:pt x="1576" y="870"/>
                    </a:lnTo>
                    <a:lnTo>
                      <a:pt x="1559" y="863"/>
                    </a:lnTo>
                    <a:lnTo>
                      <a:pt x="1574" y="861"/>
                    </a:lnTo>
                    <a:lnTo>
                      <a:pt x="1561" y="842"/>
                    </a:lnTo>
                    <a:lnTo>
                      <a:pt x="1566" y="825"/>
                    </a:lnTo>
                    <a:lnTo>
                      <a:pt x="1547" y="812"/>
                    </a:lnTo>
                    <a:lnTo>
                      <a:pt x="1566" y="820"/>
                    </a:lnTo>
                    <a:lnTo>
                      <a:pt x="1559" y="799"/>
                    </a:lnTo>
                    <a:lnTo>
                      <a:pt x="1572" y="793"/>
                    </a:lnTo>
                    <a:lnTo>
                      <a:pt x="1574" y="840"/>
                    </a:lnTo>
                    <a:lnTo>
                      <a:pt x="1587" y="812"/>
                    </a:lnTo>
                    <a:lnTo>
                      <a:pt x="1578" y="791"/>
                    </a:lnTo>
                    <a:lnTo>
                      <a:pt x="1589" y="803"/>
                    </a:lnTo>
                    <a:lnTo>
                      <a:pt x="1606" y="767"/>
                    </a:lnTo>
                    <a:lnTo>
                      <a:pt x="1674" y="750"/>
                    </a:lnTo>
                    <a:lnTo>
                      <a:pt x="1657" y="739"/>
                    </a:lnTo>
                    <a:lnTo>
                      <a:pt x="1670" y="709"/>
                    </a:lnTo>
                    <a:lnTo>
                      <a:pt x="1721" y="688"/>
                    </a:lnTo>
                    <a:lnTo>
                      <a:pt x="1723" y="677"/>
                    </a:lnTo>
                    <a:lnTo>
                      <a:pt x="1721" y="675"/>
                    </a:lnTo>
                    <a:lnTo>
                      <a:pt x="1766" y="660"/>
                    </a:lnTo>
                    <a:lnTo>
                      <a:pt x="1760" y="673"/>
                    </a:lnTo>
                    <a:lnTo>
                      <a:pt x="1787" y="673"/>
                    </a:lnTo>
                    <a:lnTo>
                      <a:pt x="1736" y="692"/>
                    </a:lnTo>
                    <a:lnTo>
                      <a:pt x="1751" y="712"/>
                    </a:lnTo>
                    <a:lnTo>
                      <a:pt x="1770" y="688"/>
                    </a:lnTo>
                    <a:lnTo>
                      <a:pt x="1823" y="675"/>
                    </a:lnTo>
                    <a:lnTo>
                      <a:pt x="1845" y="656"/>
                    </a:lnTo>
                    <a:lnTo>
                      <a:pt x="1832" y="658"/>
                    </a:lnTo>
                    <a:lnTo>
                      <a:pt x="1832" y="639"/>
                    </a:lnTo>
                    <a:close/>
                    <a:moveTo>
                      <a:pt x="460" y="329"/>
                    </a:moveTo>
                    <a:lnTo>
                      <a:pt x="460" y="329"/>
                    </a:lnTo>
                    <a:lnTo>
                      <a:pt x="492" y="329"/>
                    </a:lnTo>
                    <a:lnTo>
                      <a:pt x="492" y="329"/>
                    </a:lnTo>
                    <a:lnTo>
                      <a:pt x="460" y="329"/>
                    </a:lnTo>
                    <a:close/>
                    <a:moveTo>
                      <a:pt x="1436" y="709"/>
                    </a:moveTo>
                    <a:lnTo>
                      <a:pt x="1442" y="675"/>
                    </a:lnTo>
                    <a:lnTo>
                      <a:pt x="1417" y="667"/>
                    </a:lnTo>
                    <a:lnTo>
                      <a:pt x="1395" y="688"/>
                    </a:lnTo>
                    <a:lnTo>
                      <a:pt x="1387" y="746"/>
                    </a:lnTo>
                    <a:lnTo>
                      <a:pt x="1372" y="748"/>
                    </a:lnTo>
                    <a:lnTo>
                      <a:pt x="1368" y="720"/>
                    </a:lnTo>
                    <a:lnTo>
                      <a:pt x="1380" y="677"/>
                    </a:lnTo>
                    <a:lnTo>
                      <a:pt x="1368" y="684"/>
                    </a:lnTo>
                    <a:lnTo>
                      <a:pt x="1389" y="662"/>
                    </a:lnTo>
                    <a:lnTo>
                      <a:pt x="1434" y="662"/>
                    </a:lnTo>
                    <a:lnTo>
                      <a:pt x="1427" y="650"/>
                    </a:lnTo>
                    <a:lnTo>
                      <a:pt x="1423" y="650"/>
                    </a:lnTo>
                    <a:lnTo>
                      <a:pt x="1357" y="643"/>
                    </a:lnTo>
                    <a:lnTo>
                      <a:pt x="1368" y="630"/>
                    </a:lnTo>
                    <a:lnTo>
                      <a:pt x="1327" y="647"/>
                    </a:lnTo>
                    <a:lnTo>
                      <a:pt x="1297" y="647"/>
                    </a:lnTo>
                    <a:lnTo>
                      <a:pt x="1333" y="620"/>
                    </a:lnTo>
                    <a:lnTo>
                      <a:pt x="1255" y="603"/>
                    </a:lnTo>
                    <a:lnTo>
                      <a:pt x="1253" y="600"/>
                    </a:lnTo>
                    <a:lnTo>
                      <a:pt x="1333" y="618"/>
                    </a:lnTo>
                    <a:lnTo>
                      <a:pt x="1363" y="594"/>
                    </a:lnTo>
                    <a:lnTo>
                      <a:pt x="1378" y="611"/>
                    </a:lnTo>
                    <a:lnTo>
                      <a:pt x="1378" y="600"/>
                    </a:lnTo>
                    <a:lnTo>
                      <a:pt x="1393" y="600"/>
                    </a:lnTo>
                    <a:lnTo>
                      <a:pt x="1404" y="620"/>
                    </a:lnTo>
                    <a:lnTo>
                      <a:pt x="1417" y="618"/>
                    </a:lnTo>
                    <a:lnTo>
                      <a:pt x="1423" y="650"/>
                    </a:lnTo>
                    <a:lnTo>
                      <a:pt x="1425" y="650"/>
                    </a:lnTo>
                    <a:lnTo>
                      <a:pt x="1487" y="660"/>
                    </a:lnTo>
                    <a:lnTo>
                      <a:pt x="1506" y="684"/>
                    </a:lnTo>
                    <a:lnTo>
                      <a:pt x="1485" y="688"/>
                    </a:lnTo>
                    <a:lnTo>
                      <a:pt x="1472" y="675"/>
                    </a:lnTo>
                    <a:lnTo>
                      <a:pt x="1470" y="714"/>
                    </a:lnTo>
                    <a:lnTo>
                      <a:pt x="1459" y="720"/>
                    </a:lnTo>
                    <a:lnTo>
                      <a:pt x="1453" y="701"/>
                    </a:lnTo>
                    <a:lnTo>
                      <a:pt x="1436" y="709"/>
                    </a:lnTo>
                    <a:close/>
                    <a:moveTo>
                      <a:pt x="1662" y="675"/>
                    </a:moveTo>
                    <a:lnTo>
                      <a:pt x="1574" y="692"/>
                    </a:lnTo>
                    <a:lnTo>
                      <a:pt x="1568" y="712"/>
                    </a:lnTo>
                    <a:lnTo>
                      <a:pt x="1519" y="720"/>
                    </a:lnTo>
                    <a:lnTo>
                      <a:pt x="1521" y="726"/>
                    </a:lnTo>
                    <a:lnTo>
                      <a:pt x="1472" y="754"/>
                    </a:lnTo>
                    <a:lnTo>
                      <a:pt x="1451" y="752"/>
                    </a:lnTo>
                    <a:lnTo>
                      <a:pt x="1449" y="744"/>
                    </a:lnTo>
                    <a:lnTo>
                      <a:pt x="1449" y="744"/>
                    </a:lnTo>
                    <a:lnTo>
                      <a:pt x="1521" y="724"/>
                    </a:lnTo>
                    <a:lnTo>
                      <a:pt x="1517" y="718"/>
                    </a:lnTo>
                    <a:lnTo>
                      <a:pt x="1504" y="716"/>
                    </a:lnTo>
                    <a:lnTo>
                      <a:pt x="1515" y="707"/>
                    </a:lnTo>
                    <a:lnTo>
                      <a:pt x="1574" y="692"/>
                    </a:lnTo>
                    <a:lnTo>
                      <a:pt x="1659" y="675"/>
                    </a:lnTo>
                    <a:lnTo>
                      <a:pt x="1681" y="630"/>
                    </a:lnTo>
                    <a:lnTo>
                      <a:pt x="1708" y="639"/>
                    </a:lnTo>
                    <a:lnTo>
                      <a:pt x="1708" y="639"/>
                    </a:lnTo>
                    <a:lnTo>
                      <a:pt x="1683" y="630"/>
                    </a:lnTo>
                    <a:lnTo>
                      <a:pt x="1662" y="6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grpSp>
      </p:grpSp>
      <p:grpSp>
        <p:nvGrpSpPr>
          <p:cNvPr id="9" name="קבוצה 8">
            <a:extLst>
              <a:ext uri="{FF2B5EF4-FFF2-40B4-BE49-F238E27FC236}">
                <a16:creationId xmlns:a16="http://schemas.microsoft.com/office/drawing/2014/main" id="{DD1D0BEF-8388-43C3-907B-E4FAB2A3AB1C}"/>
              </a:ext>
            </a:extLst>
          </p:cNvPr>
          <p:cNvGrpSpPr/>
          <p:nvPr/>
        </p:nvGrpSpPr>
        <p:grpSpPr>
          <a:xfrm>
            <a:off x="4568814" y="5770800"/>
            <a:ext cx="1840626" cy="667975"/>
            <a:chOff x="4568814" y="5720860"/>
            <a:chExt cx="1840626" cy="667975"/>
          </a:xfrm>
        </p:grpSpPr>
        <p:sp>
          <p:nvSpPr>
            <p:cNvPr id="91" name="Rectangle: Rounded Corners 441">
              <a:extLst>
                <a:ext uri="{FF2B5EF4-FFF2-40B4-BE49-F238E27FC236}">
                  <a16:creationId xmlns:a16="http://schemas.microsoft.com/office/drawing/2014/main" id="{0720D3AF-6806-41D7-A043-3BE7B7F0E74B}"/>
                </a:ext>
              </a:extLst>
            </p:cNvPr>
            <p:cNvSpPr/>
            <p:nvPr/>
          </p:nvSpPr>
          <p:spPr>
            <a:xfrm>
              <a:off x="4568814" y="5806181"/>
              <a:ext cx="1840626" cy="582654"/>
            </a:xfrm>
            <a:prstGeom prst="roundRect">
              <a:avLst/>
            </a:prstGeom>
            <a:solidFill>
              <a:schemeClr val="bg1"/>
            </a:solidFill>
            <a:ln w="3175">
              <a:solidFill>
                <a:schemeClr val="bg1">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Trebuchet MS" panose="020B0603020202020204" pitchFamily="34" charset="0"/>
              </a:endParaRPr>
            </a:p>
          </p:txBody>
        </p:sp>
        <p:sp>
          <p:nvSpPr>
            <p:cNvPr id="92" name="Rectangle 442">
              <a:extLst>
                <a:ext uri="{FF2B5EF4-FFF2-40B4-BE49-F238E27FC236}">
                  <a16:creationId xmlns:a16="http://schemas.microsoft.com/office/drawing/2014/main" id="{9D783CF4-3DAE-4D6E-8144-804B6ACB3BC2}"/>
                </a:ext>
              </a:extLst>
            </p:cNvPr>
            <p:cNvSpPr/>
            <p:nvPr/>
          </p:nvSpPr>
          <p:spPr>
            <a:xfrm>
              <a:off x="5265509" y="5720860"/>
              <a:ext cx="447237" cy="161583"/>
            </a:xfrm>
            <a:prstGeom prst="rect">
              <a:avLst/>
            </a:prstGeom>
            <a:solidFill>
              <a:schemeClr val="bg1"/>
            </a:solidFill>
          </p:spPr>
          <p:txBody>
            <a:bodyPr wrap="none" lIns="0" tIns="0" rIns="0" bIns="0">
              <a:spAutoFit/>
            </a:bodyPr>
            <a:lstStyle/>
            <a:p>
              <a:pPr lvl="0" algn="ctr" defTabSz="914400" eaLnBrk="0" fontAlgn="base" hangingPunct="0">
                <a:spcBef>
                  <a:spcPct val="0"/>
                </a:spcBef>
                <a:spcAft>
                  <a:spcPct val="0"/>
                </a:spcAft>
                <a:defRPr/>
              </a:pPr>
              <a:r>
                <a:rPr lang="en-ZA" sz="1050" b="1" dirty="0">
                  <a:solidFill>
                    <a:srgbClr val="FF4040"/>
                  </a:solidFill>
                  <a:latin typeface="Trebuchet MS" panose="020B0603020202020204" pitchFamily="34" charset="0"/>
                  <a:ea typeface="ヒラギノ角ゴ Pro W3" pitchFamily="-112" charset="-128"/>
                  <a:cs typeface="Arial" pitchFamily="34" charset="0"/>
                </a:rPr>
                <a:t>Europe</a:t>
              </a:r>
            </a:p>
          </p:txBody>
        </p:sp>
        <p:sp>
          <p:nvSpPr>
            <p:cNvPr id="93" name="Rectangle 443">
              <a:extLst>
                <a:ext uri="{FF2B5EF4-FFF2-40B4-BE49-F238E27FC236}">
                  <a16:creationId xmlns:a16="http://schemas.microsoft.com/office/drawing/2014/main" id="{8F9BB9BD-4B2C-4168-AAA0-0629ECC8058A}"/>
                </a:ext>
              </a:extLst>
            </p:cNvPr>
            <p:cNvSpPr/>
            <p:nvPr/>
          </p:nvSpPr>
          <p:spPr>
            <a:xfrm>
              <a:off x="4622753" y="5893170"/>
              <a:ext cx="687689" cy="430887"/>
            </a:xfrm>
            <a:prstGeom prst="rect">
              <a:avLst/>
            </a:prstGeom>
            <a:noFill/>
          </p:spPr>
          <p:txBody>
            <a:bodyPr wrap="none" lIns="0" tIns="0" rIns="0" bIns="0">
              <a:spAutoFit/>
            </a:bodyPr>
            <a:lstStyle/>
            <a:p>
              <a:pPr lvl="0" algn="ctr" defTabSz="914400" eaLnBrk="0" fontAlgn="base" hangingPunct="0">
                <a:spcBef>
                  <a:spcPct val="0"/>
                </a:spcBef>
                <a:spcAft>
                  <a:spcPct val="0"/>
                </a:spcAft>
                <a:buClr>
                  <a:prstClr val="black"/>
                </a:buClr>
                <a:buSzPct val="65000"/>
                <a:defRPr/>
              </a:pPr>
              <a:r>
                <a:rPr lang="en-ZA" sz="1000" b="1" dirty="0">
                  <a:solidFill>
                    <a:srgbClr val="FF4040"/>
                  </a:solidFill>
                  <a:latin typeface="Trebuchet MS" panose="020B0603020202020204" pitchFamily="34" charset="0"/>
                  <a:ea typeface="ＭＳ Ｐゴシック" pitchFamily="-112" charset="-128"/>
                  <a:cs typeface="Arial" pitchFamily="34" charset="0"/>
                </a:rPr>
                <a:t>10.8 billion</a:t>
              </a:r>
            </a:p>
            <a:p>
              <a:pPr lvl="0" algn="ctr" defTabSz="914400" eaLnBrk="0" fontAlgn="base" hangingPunct="0">
                <a:spcBef>
                  <a:spcPct val="0"/>
                </a:spcBef>
                <a:spcAft>
                  <a:spcPct val="0"/>
                </a:spcAft>
                <a:buClr>
                  <a:prstClr val="black"/>
                </a:buClr>
                <a:buSzPct val="65000"/>
                <a:defRPr/>
              </a:pPr>
              <a:r>
                <a:rPr lang="en-ZA" sz="800" dirty="0">
                  <a:solidFill>
                    <a:schemeClr val="tx1">
                      <a:lumMod val="75000"/>
                      <a:lumOff val="25000"/>
                    </a:schemeClr>
                  </a:solidFill>
                  <a:latin typeface="Trebuchet MS" panose="020B0603020202020204" pitchFamily="34" charset="0"/>
                  <a:ea typeface="ＭＳ Ｐゴシック" pitchFamily="-112" charset="-128"/>
                  <a:cs typeface="Arial" pitchFamily="34" charset="0"/>
                </a:rPr>
                <a:t>ZAR Spend</a:t>
              </a:r>
            </a:p>
            <a:p>
              <a:pPr lvl="0" algn="ctr" defTabSz="914400" eaLnBrk="0" fontAlgn="base" hangingPunct="0">
                <a:spcBef>
                  <a:spcPct val="0"/>
                </a:spcBef>
                <a:spcAft>
                  <a:spcPct val="0"/>
                </a:spcAft>
                <a:buClr>
                  <a:prstClr val="black"/>
                </a:buClr>
                <a:buSzPct val="65000"/>
                <a:defRPr/>
              </a:pPr>
              <a:r>
                <a:rPr lang="en-ZA" sz="1000" b="1" dirty="0">
                  <a:solidFill>
                    <a:srgbClr val="FF4040"/>
                  </a:solidFill>
                  <a:latin typeface="Trebuchet MS" panose="020B0603020202020204" pitchFamily="34" charset="0"/>
                  <a:ea typeface="ＭＳ Ｐゴシック" pitchFamily="-112" charset="-128"/>
                  <a:cs typeface="Arial" pitchFamily="34" charset="0"/>
                </a:rPr>
                <a:t>42.7%</a:t>
              </a:r>
            </a:p>
          </p:txBody>
        </p:sp>
        <p:sp>
          <p:nvSpPr>
            <p:cNvPr id="94" name="Rectangle 446">
              <a:extLst>
                <a:ext uri="{FF2B5EF4-FFF2-40B4-BE49-F238E27FC236}">
                  <a16:creationId xmlns:a16="http://schemas.microsoft.com/office/drawing/2014/main" id="{AB57BFED-4B22-44AA-A2A6-42090E782001}"/>
                </a:ext>
              </a:extLst>
            </p:cNvPr>
            <p:cNvSpPr/>
            <p:nvPr/>
          </p:nvSpPr>
          <p:spPr>
            <a:xfrm>
              <a:off x="5423713" y="5972744"/>
              <a:ext cx="806311" cy="276999"/>
            </a:xfrm>
            <a:prstGeom prst="rect">
              <a:avLst/>
            </a:prstGeom>
            <a:noFill/>
          </p:spPr>
          <p:txBody>
            <a:bodyPr wrap="none" lIns="0" tIns="0" rIns="0" bIns="0">
              <a:spAutoFit/>
            </a:bodyPr>
            <a:lstStyle/>
            <a:p>
              <a:pPr lvl="0" algn="ctr" defTabSz="914400" eaLnBrk="0" fontAlgn="base" hangingPunct="0">
                <a:spcBef>
                  <a:spcPct val="0"/>
                </a:spcBef>
                <a:spcAft>
                  <a:spcPct val="0"/>
                </a:spcAft>
                <a:buClr>
                  <a:prstClr val="black"/>
                </a:buClr>
                <a:buSzPct val="65000"/>
                <a:defRPr/>
              </a:pPr>
              <a:r>
                <a:rPr lang="en-ZA" sz="1000" b="1" dirty="0">
                  <a:solidFill>
                    <a:srgbClr val="FF4040"/>
                  </a:solidFill>
                  <a:latin typeface="Trebuchet MS" panose="020B0603020202020204" pitchFamily="34" charset="0"/>
                  <a:ea typeface="ＭＳ Ｐゴシック" pitchFamily="-112" charset="-128"/>
                  <a:cs typeface="Arial" pitchFamily="34" charset="0"/>
                </a:rPr>
                <a:t>-14.2% down </a:t>
              </a:r>
              <a:br>
                <a:rPr kumimoji="0" lang="en-ZA" sz="800" b="0" i="0" u="none" strike="noStrike" kern="1200" cap="none" spc="0" normalizeH="0" baseline="0" noProof="0" dirty="0">
                  <a:ln>
                    <a:noFill/>
                  </a:ln>
                  <a:solidFill>
                    <a:srgbClr val="D0021B"/>
                  </a:solidFill>
                  <a:effectLst/>
                  <a:uLnTx/>
                  <a:uFillTx/>
                  <a:latin typeface="Trebuchet MS" panose="020B0603020202020204" pitchFamily="34" charset="0"/>
                  <a:ea typeface="ヒラギノ角ゴ Pro W3" pitchFamily="-112" charset="-128"/>
                  <a:cs typeface="Arial" pitchFamily="34" charset="0"/>
                </a:rPr>
              </a:br>
              <a:r>
                <a:rPr kumimoji="0" lang="en-ZA" sz="800" b="0" i="0" u="none" strike="noStrike" kern="1200" cap="none" spc="0" normalizeH="0" baseline="0" noProof="0" dirty="0">
                  <a:ln>
                    <a:noFill/>
                  </a:ln>
                  <a:solidFill>
                    <a:schemeClr val="tx1">
                      <a:lumMod val="75000"/>
                      <a:lumOff val="25000"/>
                    </a:schemeClr>
                  </a:solidFill>
                  <a:effectLst/>
                  <a:uLnTx/>
                  <a:uFillTx/>
                  <a:latin typeface="Trebuchet MS" panose="020B0603020202020204" pitchFamily="34" charset="0"/>
                  <a:ea typeface="ヒラギノ角ゴ Pro W3" pitchFamily="-112" charset="-128"/>
                  <a:cs typeface="Arial" pitchFamily="34" charset="0"/>
                </a:rPr>
                <a:t>from Q1 2019</a:t>
              </a:r>
            </a:p>
          </p:txBody>
        </p:sp>
        <p:sp>
          <p:nvSpPr>
            <p:cNvPr id="95" name="Freeform: Shape 447">
              <a:extLst>
                <a:ext uri="{FF2B5EF4-FFF2-40B4-BE49-F238E27FC236}">
                  <a16:creationId xmlns:a16="http://schemas.microsoft.com/office/drawing/2014/main" id="{718C506B-386C-4A38-B5D8-61FB06A8DF1E}"/>
                </a:ext>
              </a:extLst>
            </p:cNvPr>
            <p:cNvSpPr/>
            <p:nvPr/>
          </p:nvSpPr>
          <p:spPr>
            <a:xfrm>
              <a:off x="5346073" y="5945259"/>
              <a:ext cx="0" cy="357187"/>
            </a:xfrm>
            <a:custGeom>
              <a:avLst/>
              <a:gdLst>
                <a:gd name="connsiteX0" fmla="*/ 0 w 0"/>
                <a:gd name="connsiteY0" fmla="*/ 0 h 357187"/>
                <a:gd name="connsiteX1" fmla="*/ 0 w 0"/>
                <a:gd name="connsiteY1" fmla="*/ 357187 h 357187"/>
              </a:gdLst>
              <a:ahLst/>
              <a:cxnLst>
                <a:cxn ang="0">
                  <a:pos x="connsiteX0" y="connsiteY0"/>
                </a:cxn>
                <a:cxn ang="0">
                  <a:pos x="connsiteX1" y="connsiteY1"/>
                </a:cxn>
              </a:cxnLst>
              <a:rect l="l" t="t" r="r" b="b"/>
              <a:pathLst>
                <a:path h="357187">
                  <a:moveTo>
                    <a:pt x="0" y="0"/>
                  </a:moveTo>
                  <a:lnTo>
                    <a:pt x="0" y="357187"/>
                  </a:lnTo>
                </a:path>
              </a:pathLst>
            </a:custGeom>
            <a:noFill/>
            <a:ln w="9525">
              <a:solidFill>
                <a:schemeClr val="tx2">
                  <a:lumMod val="75000"/>
                  <a:lumOff val="25000"/>
                </a:schemeClr>
              </a:solidFill>
              <a:prstDash val="sys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latin typeface="Trebuchet MS" panose="020B0603020202020204" pitchFamily="34" charset="0"/>
              </a:endParaRPr>
            </a:p>
          </p:txBody>
        </p:sp>
        <p:sp>
          <p:nvSpPr>
            <p:cNvPr id="96" name="Isosceles Triangle 448">
              <a:extLst>
                <a:ext uri="{FF2B5EF4-FFF2-40B4-BE49-F238E27FC236}">
                  <a16:creationId xmlns:a16="http://schemas.microsoft.com/office/drawing/2014/main" id="{E2BC9461-9797-455C-9955-7B0D7F73D2EA}"/>
                </a:ext>
              </a:extLst>
            </p:cNvPr>
            <p:cNvSpPr/>
            <p:nvPr/>
          </p:nvSpPr>
          <p:spPr>
            <a:xfrm flipV="1">
              <a:off x="6233809" y="6076734"/>
              <a:ext cx="80061" cy="69018"/>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latin typeface="Trebuchet MS" panose="020B0603020202020204" pitchFamily="34" charset="0"/>
              </a:endParaRPr>
            </a:p>
          </p:txBody>
        </p:sp>
      </p:grpSp>
      <p:grpSp>
        <p:nvGrpSpPr>
          <p:cNvPr id="54" name="קבוצה 53">
            <a:extLst>
              <a:ext uri="{FF2B5EF4-FFF2-40B4-BE49-F238E27FC236}">
                <a16:creationId xmlns:a16="http://schemas.microsoft.com/office/drawing/2014/main" id="{828D247C-E40C-44B8-84DE-403DCEDFE7AF}"/>
              </a:ext>
            </a:extLst>
          </p:cNvPr>
          <p:cNvGrpSpPr/>
          <p:nvPr/>
        </p:nvGrpSpPr>
        <p:grpSpPr>
          <a:xfrm>
            <a:off x="413665" y="8741130"/>
            <a:ext cx="1839600" cy="667365"/>
            <a:chOff x="413665" y="8696125"/>
            <a:chExt cx="1839600" cy="667365"/>
          </a:xfrm>
        </p:grpSpPr>
        <p:sp>
          <p:nvSpPr>
            <p:cNvPr id="85" name="Rectangle: Rounded Corners 449">
              <a:extLst>
                <a:ext uri="{FF2B5EF4-FFF2-40B4-BE49-F238E27FC236}">
                  <a16:creationId xmlns:a16="http://schemas.microsoft.com/office/drawing/2014/main" id="{34306EC0-48CB-4E67-B780-5B34B26369C2}"/>
                </a:ext>
              </a:extLst>
            </p:cNvPr>
            <p:cNvSpPr/>
            <p:nvPr/>
          </p:nvSpPr>
          <p:spPr>
            <a:xfrm>
              <a:off x="413665" y="8780836"/>
              <a:ext cx="1839600" cy="582654"/>
            </a:xfrm>
            <a:prstGeom prst="roundRect">
              <a:avLst/>
            </a:prstGeom>
            <a:solidFill>
              <a:schemeClr val="bg1"/>
            </a:solidFill>
            <a:ln w="3175">
              <a:solidFill>
                <a:schemeClr val="bg1">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Trebuchet MS" panose="020B0603020202020204" pitchFamily="34" charset="0"/>
              </a:endParaRPr>
            </a:p>
          </p:txBody>
        </p:sp>
        <p:sp>
          <p:nvSpPr>
            <p:cNvPr id="86" name="Rectangle 450">
              <a:extLst>
                <a:ext uri="{FF2B5EF4-FFF2-40B4-BE49-F238E27FC236}">
                  <a16:creationId xmlns:a16="http://schemas.microsoft.com/office/drawing/2014/main" id="{AF114AB9-0982-447E-9E90-72BCBF385E87}"/>
                </a:ext>
              </a:extLst>
            </p:cNvPr>
            <p:cNvSpPr/>
            <p:nvPr/>
          </p:nvSpPr>
          <p:spPr>
            <a:xfrm>
              <a:off x="1046528" y="8696125"/>
              <a:ext cx="573875" cy="161583"/>
            </a:xfrm>
            <a:prstGeom prst="rect">
              <a:avLst/>
            </a:prstGeom>
            <a:solidFill>
              <a:schemeClr val="bg1"/>
            </a:solidFill>
          </p:spPr>
          <p:txBody>
            <a:bodyPr wrap="none" lIns="0" tIns="0" rIns="0" bIns="0">
              <a:spAutoFit/>
            </a:bodyPr>
            <a:lstStyle/>
            <a:p>
              <a:pPr lvl="0" algn="ctr" defTabSz="914400" eaLnBrk="0" fontAlgn="base" hangingPunct="0">
                <a:spcBef>
                  <a:spcPct val="0"/>
                </a:spcBef>
                <a:spcAft>
                  <a:spcPct val="0"/>
                </a:spcAft>
                <a:defRPr/>
              </a:pPr>
              <a:r>
                <a:rPr lang="en-ZA" sz="1050" b="1" dirty="0">
                  <a:solidFill>
                    <a:srgbClr val="604878"/>
                  </a:solidFill>
                  <a:latin typeface="Trebuchet MS" panose="020B0603020202020204" pitchFamily="34" charset="0"/>
                  <a:ea typeface="ヒラギノ角ゴ Pro W3" pitchFamily="-112" charset="-128"/>
                  <a:cs typeface="Arial" pitchFamily="34" charset="0"/>
                </a:rPr>
                <a:t>Americas</a:t>
              </a:r>
            </a:p>
          </p:txBody>
        </p:sp>
        <p:sp>
          <p:nvSpPr>
            <p:cNvPr id="87" name="Rectangle 451">
              <a:extLst>
                <a:ext uri="{FF2B5EF4-FFF2-40B4-BE49-F238E27FC236}">
                  <a16:creationId xmlns:a16="http://schemas.microsoft.com/office/drawing/2014/main" id="{FFB5FE25-6D85-4230-8489-1C2CE43520A5}"/>
                </a:ext>
              </a:extLst>
            </p:cNvPr>
            <p:cNvSpPr/>
            <p:nvPr/>
          </p:nvSpPr>
          <p:spPr>
            <a:xfrm>
              <a:off x="469599" y="8865440"/>
              <a:ext cx="612347" cy="430887"/>
            </a:xfrm>
            <a:prstGeom prst="rect">
              <a:avLst/>
            </a:prstGeom>
            <a:noFill/>
          </p:spPr>
          <p:txBody>
            <a:bodyPr wrap="none" lIns="0" tIns="0" rIns="0" bIns="0">
              <a:spAutoFit/>
            </a:bodyPr>
            <a:lstStyle/>
            <a:p>
              <a:pPr lvl="0" algn="ctr" defTabSz="914400" eaLnBrk="0" fontAlgn="base" hangingPunct="0">
                <a:spcBef>
                  <a:spcPct val="0"/>
                </a:spcBef>
                <a:spcAft>
                  <a:spcPct val="0"/>
                </a:spcAft>
                <a:buClr>
                  <a:prstClr val="black"/>
                </a:buClr>
                <a:buSzPct val="65000"/>
                <a:defRPr/>
              </a:pPr>
              <a:r>
                <a:rPr lang="en-ZA" sz="1000" b="1" dirty="0">
                  <a:solidFill>
                    <a:srgbClr val="604878"/>
                  </a:solidFill>
                  <a:latin typeface="Trebuchet MS" panose="020B0603020202020204" pitchFamily="34" charset="0"/>
                  <a:ea typeface="ＭＳ Ｐゴシック" pitchFamily="-112" charset="-128"/>
                  <a:cs typeface="Arial" pitchFamily="34" charset="0"/>
                </a:rPr>
                <a:t>3.3 billion</a:t>
              </a:r>
            </a:p>
            <a:p>
              <a:pPr algn="ctr" defTabSz="914400" eaLnBrk="0" fontAlgn="base" hangingPunct="0">
                <a:spcBef>
                  <a:spcPct val="0"/>
                </a:spcBef>
                <a:spcAft>
                  <a:spcPct val="0"/>
                </a:spcAft>
                <a:buClr>
                  <a:prstClr val="black"/>
                </a:buClr>
                <a:buSzPct val="65000"/>
                <a:defRPr/>
              </a:pPr>
              <a:r>
                <a:rPr lang="en-ZA" sz="800" dirty="0">
                  <a:solidFill>
                    <a:schemeClr val="tx1">
                      <a:lumMod val="75000"/>
                      <a:lumOff val="25000"/>
                    </a:schemeClr>
                  </a:solidFill>
                  <a:latin typeface="Trebuchet MS" panose="020B0603020202020204" pitchFamily="34" charset="0"/>
                  <a:ea typeface="ＭＳ Ｐゴシック" pitchFamily="-112" charset="-128"/>
                  <a:cs typeface="Arial" pitchFamily="34" charset="0"/>
                </a:rPr>
                <a:t>ZAR Spend</a:t>
              </a:r>
            </a:p>
            <a:p>
              <a:pPr lvl="0" algn="ctr" defTabSz="914400" eaLnBrk="0" fontAlgn="base" hangingPunct="0">
                <a:spcBef>
                  <a:spcPct val="0"/>
                </a:spcBef>
                <a:spcAft>
                  <a:spcPct val="0"/>
                </a:spcAft>
                <a:buClr>
                  <a:prstClr val="black"/>
                </a:buClr>
                <a:buSzPct val="65000"/>
                <a:defRPr/>
              </a:pPr>
              <a:r>
                <a:rPr lang="en-ZA" sz="1000" b="1" dirty="0">
                  <a:solidFill>
                    <a:srgbClr val="604878"/>
                  </a:solidFill>
                  <a:latin typeface="Trebuchet MS" panose="020B0603020202020204" pitchFamily="34" charset="0"/>
                  <a:ea typeface="ＭＳ Ｐゴシック" pitchFamily="-112" charset="-128"/>
                  <a:cs typeface="Arial" pitchFamily="34" charset="0"/>
                </a:rPr>
                <a:t>13.0%</a:t>
              </a:r>
            </a:p>
          </p:txBody>
        </p:sp>
        <p:sp>
          <p:nvSpPr>
            <p:cNvPr id="88" name="Rectangle 453">
              <a:extLst>
                <a:ext uri="{FF2B5EF4-FFF2-40B4-BE49-F238E27FC236}">
                  <a16:creationId xmlns:a16="http://schemas.microsoft.com/office/drawing/2014/main" id="{2A7E6B38-E1A4-4A38-B666-E5DA99EB9794}"/>
                </a:ext>
              </a:extLst>
            </p:cNvPr>
            <p:cNvSpPr/>
            <p:nvPr/>
          </p:nvSpPr>
          <p:spPr>
            <a:xfrm>
              <a:off x="1261823" y="8945014"/>
              <a:ext cx="625171" cy="276999"/>
            </a:xfrm>
            <a:prstGeom prst="rect">
              <a:avLst/>
            </a:prstGeom>
            <a:noFill/>
          </p:spPr>
          <p:txBody>
            <a:bodyPr wrap="none" lIns="0" tIns="0" rIns="0" bIns="0">
              <a:spAutoFit/>
            </a:bodyPr>
            <a:lstStyle/>
            <a:p>
              <a:pPr lvl="0" algn="ctr" defTabSz="914400" eaLnBrk="0" fontAlgn="base" hangingPunct="0">
                <a:spcBef>
                  <a:spcPct val="0"/>
                </a:spcBef>
                <a:spcAft>
                  <a:spcPct val="0"/>
                </a:spcAft>
                <a:buClr>
                  <a:prstClr val="black"/>
                </a:buClr>
                <a:buSzPct val="65000"/>
                <a:defRPr/>
              </a:pPr>
              <a:r>
                <a:rPr lang="en-ZA" sz="1000" b="1" dirty="0">
                  <a:solidFill>
                    <a:srgbClr val="604878"/>
                  </a:solidFill>
                  <a:latin typeface="Trebuchet MS" panose="020B0603020202020204" pitchFamily="34" charset="0"/>
                  <a:ea typeface="ＭＳ Ｐゴシック" pitchFamily="-112" charset="-128"/>
                  <a:cs typeface="Arial" pitchFamily="34" charset="0"/>
                </a:rPr>
                <a:t>+9.5% up</a:t>
              </a:r>
              <a:br>
                <a:rPr kumimoji="0" lang="en-ZA" sz="800" b="0" i="0" u="none" strike="noStrike" kern="1200" cap="none" spc="0" normalizeH="0" baseline="0" noProof="0" dirty="0">
                  <a:ln>
                    <a:noFill/>
                  </a:ln>
                  <a:solidFill>
                    <a:srgbClr val="D0021B"/>
                  </a:solidFill>
                  <a:effectLst/>
                  <a:uLnTx/>
                  <a:uFillTx/>
                  <a:latin typeface="Trebuchet MS" panose="020B0603020202020204" pitchFamily="34" charset="0"/>
                  <a:ea typeface="ヒラギノ角ゴ Pro W3" pitchFamily="-112" charset="-128"/>
                  <a:cs typeface="Arial" pitchFamily="34" charset="0"/>
                </a:rPr>
              </a:br>
              <a:r>
                <a:rPr kumimoji="0" lang="en-ZA" sz="800" b="0" i="0" u="none" strike="noStrike" kern="1200" cap="none" spc="0" normalizeH="0" baseline="0" noProof="0" dirty="0">
                  <a:ln>
                    <a:noFill/>
                  </a:ln>
                  <a:solidFill>
                    <a:schemeClr val="tx1">
                      <a:lumMod val="75000"/>
                      <a:lumOff val="25000"/>
                    </a:schemeClr>
                  </a:solidFill>
                  <a:effectLst/>
                  <a:uLnTx/>
                  <a:uFillTx/>
                  <a:latin typeface="Trebuchet MS" panose="020B0603020202020204" pitchFamily="34" charset="0"/>
                  <a:ea typeface="ヒラギノ角ゴ Pro W3" pitchFamily="-112" charset="-128"/>
                  <a:cs typeface="Arial" pitchFamily="34" charset="0"/>
                </a:rPr>
                <a:t>from Q1 2019</a:t>
              </a:r>
            </a:p>
          </p:txBody>
        </p:sp>
        <p:sp>
          <p:nvSpPr>
            <p:cNvPr id="89" name="Freeform: Shape 454">
              <a:extLst>
                <a:ext uri="{FF2B5EF4-FFF2-40B4-BE49-F238E27FC236}">
                  <a16:creationId xmlns:a16="http://schemas.microsoft.com/office/drawing/2014/main" id="{9B3F28DF-F1C9-4D8D-B8F0-AAAA1A16FB92}"/>
                </a:ext>
              </a:extLst>
            </p:cNvPr>
            <p:cNvSpPr/>
            <p:nvPr/>
          </p:nvSpPr>
          <p:spPr>
            <a:xfrm>
              <a:off x="1126099" y="8920524"/>
              <a:ext cx="0" cy="357187"/>
            </a:xfrm>
            <a:custGeom>
              <a:avLst/>
              <a:gdLst>
                <a:gd name="connsiteX0" fmla="*/ 0 w 0"/>
                <a:gd name="connsiteY0" fmla="*/ 0 h 357187"/>
                <a:gd name="connsiteX1" fmla="*/ 0 w 0"/>
                <a:gd name="connsiteY1" fmla="*/ 357187 h 357187"/>
              </a:gdLst>
              <a:ahLst/>
              <a:cxnLst>
                <a:cxn ang="0">
                  <a:pos x="connsiteX0" y="connsiteY0"/>
                </a:cxn>
                <a:cxn ang="0">
                  <a:pos x="connsiteX1" y="connsiteY1"/>
                </a:cxn>
              </a:cxnLst>
              <a:rect l="l" t="t" r="r" b="b"/>
              <a:pathLst>
                <a:path h="357187">
                  <a:moveTo>
                    <a:pt x="0" y="0"/>
                  </a:moveTo>
                  <a:lnTo>
                    <a:pt x="0" y="357187"/>
                  </a:lnTo>
                </a:path>
              </a:pathLst>
            </a:custGeom>
            <a:noFill/>
            <a:ln w="9525">
              <a:solidFill>
                <a:schemeClr val="tx2">
                  <a:lumMod val="75000"/>
                  <a:lumOff val="25000"/>
                </a:schemeClr>
              </a:solidFill>
              <a:prstDash val="sys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latin typeface="Trebuchet MS" panose="020B0603020202020204" pitchFamily="34" charset="0"/>
              </a:endParaRPr>
            </a:p>
          </p:txBody>
        </p:sp>
        <p:sp>
          <p:nvSpPr>
            <p:cNvPr id="90" name="Isosceles Triangle 455">
              <a:extLst>
                <a:ext uri="{FF2B5EF4-FFF2-40B4-BE49-F238E27FC236}">
                  <a16:creationId xmlns:a16="http://schemas.microsoft.com/office/drawing/2014/main" id="{41545264-C025-45D4-B284-A2357607C36F}"/>
                </a:ext>
              </a:extLst>
            </p:cNvPr>
            <p:cNvSpPr/>
            <p:nvPr/>
          </p:nvSpPr>
          <p:spPr>
            <a:xfrm>
              <a:off x="1985495" y="9061909"/>
              <a:ext cx="80061" cy="69018"/>
            </a:xfrm>
            <a:prstGeom prst="triangl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latin typeface="Trebuchet MS" panose="020B0603020202020204" pitchFamily="34" charset="0"/>
              </a:endParaRPr>
            </a:p>
          </p:txBody>
        </p:sp>
      </p:grpSp>
      <p:grpSp>
        <p:nvGrpSpPr>
          <p:cNvPr id="55" name="קבוצה 54">
            <a:extLst>
              <a:ext uri="{FF2B5EF4-FFF2-40B4-BE49-F238E27FC236}">
                <a16:creationId xmlns:a16="http://schemas.microsoft.com/office/drawing/2014/main" id="{F1A29975-BB6D-4039-BAF3-AA43AD8F0C9C}"/>
              </a:ext>
            </a:extLst>
          </p:cNvPr>
          <p:cNvGrpSpPr/>
          <p:nvPr/>
        </p:nvGrpSpPr>
        <p:grpSpPr>
          <a:xfrm>
            <a:off x="1923180" y="5770800"/>
            <a:ext cx="1839600" cy="667365"/>
            <a:chOff x="1923180" y="5725795"/>
            <a:chExt cx="1839600" cy="667365"/>
          </a:xfrm>
        </p:grpSpPr>
        <p:sp>
          <p:nvSpPr>
            <p:cNvPr id="78" name="Rectangle: Rounded Corners 456">
              <a:extLst>
                <a:ext uri="{FF2B5EF4-FFF2-40B4-BE49-F238E27FC236}">
                  <a16:creationId xmlns:a16="http://schemas.microsoft.com/office/drawing/2014/main" id="{CE962EA7-C032-4E59-B7E7-3BA0F57EB53B}"/>
                </a:ext>
              </a:extLst>
            </p:cNvPr>
            <p:cNvSpPr/>
            <p:nvPr/>
          </p:nvSpPr>
          <p:spPr>
            <a:xfrm>
              <a:off x="1923180" y="5810506"/>
              <a:ext cx="1839600" cy="582654"/>
            </a:xfrm>
            <a:prstGeom prst="roundRect">
              <a:avLst/>
            </a:prstGeom>
            <a:solidFill>
              <a:schemeClr val="bg1">
                <a:alpha val="73000"/>
              </a:schemeClr>
            </a:solidFill>
            <a:ln w="3175">
              <a:solidFill>
                <a:schemeClr val="bg1">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highlight>
                  <a:srgbClr val="FFFF00"/>
                </a:highlight>
                <a:latin typeface="Trebuchet MS" panose="020B0603020202020204" pitchFamily="34" charset="0"/>
              </a:endParaRPr>
            </a:p>
          </p:txBody>
        </p:sp>
        <p:grpSp>
          <p:nvGrpSpPr>
            <p:cNvPr id="79" name="קבוצה 78">
              <a:extLst>
                <a:ext uri="{FF2B5EF4-FFF2-40B4-BE49-F238E27FC236}">
                  <a16:creationId xmlns:a16="http://schemas.microsoft.com/office/drawing/2014/main" id="{5D9E3ACE-6E58-4773-B8E7-4839CC601838}"/>
                </a:ext>
              </a:extLst>
            </p:cNvPr>
            <p:cNvGrpSpPr/>
            <p:nvPr/>
          </p:nvGrpSpPr>
          <p:grpSpPr>
            <a:xfrm>
              <a:off x="1959557" y="5725795"/>
              <a:ext cx="1549504" cy="636604"/>
              <a:chOff x="1959557" y="5725795"/>
              <a:chExt cx="1549504" cy="636604"/>
            </a:xfrm>
          </p:grpSpPr>
          <p:sp>
            <p:nvSpPr>
              <p:cNvPr id="80" name="Rectangle 457">
                <a:extLst>
                  <a:ext uri="{FF2B5EF4-FFF2-40B4-BE49-F238E27FC236}">
                    <a16:creationId xmlns:a16="http://schemas.microsoft.com/office/drawing/2014/main" id="{A6A24997-A6C4-443E-A96F-8A5DBB5F24E1}"/>
                  </a:ext>
                </a:extLst>
              </p:cNvPr>
              <p:cNvSpPr/>
              <p:nvPr/>
            </p:nvSpPr>
            <p:spPr>
              <a:xfrm>
                <a:off x="2485511" y="5725795"/>
                <a:ext cx="714939" cy="161583"/>
              </a:xfrm>
              <a:prstGeom prst="rect">
                <a:avLst/>
              </a:prstGeom>
              <a:solidFill>
                <a:schemeClr val="bg1"/>
              </a:solidFill>
            </p:spPr>
            <p:txBody>
              <a:bodyPr wrap="none" lIns="0" tIns="0" rIns="0" bIns="0">
                <a:spAutoFit/>
              </a:bodyPr>
              <a:lstStyle/>
              <a:p>
                <a:pPr lvl="0" algn="ctr" defTabSz="914400" eaLnBrk="0" fontAlgn="base" hangingPunct="0">
                  <a:spcBef>
                    <a:spcPct val="0"/>
                  </a:spcBef>
                  <a:spcAft>
                    <a:spcPct val="0"/>
                  </a:spcAft>
                  <a:defRPr/>
                </a:pPr>
                <a:r>
                  <a:rPr lang="en-ZA" sz="1050" b="1" dirty="0">
                    <a:solidFill>
                      <a:schemeClr val="accent6"/>
                    </a:solidFill>
                    <a:latin typeface="Trebuchet MS" panose="020B0603020202020204" pitchFamily="34" charset="0"/>
                    <a:ea typeface="ヒラギノ角ゴ Pro W3" pitchFamily="-112" charset="-128"/>
                    <a:cs typeface="Arial" pitchFamily="34" charset="0"/>
                  </a:rPr>
                  <a:t>Middle East</a:t>
                </a:r>
              </a:p>
            </p:txBody>
          </p:sp>
          <p:sp>
            <p:nvSpPr>
              <p:cNvPr id="81" name="Rectangle 458">
                <a:extLst>
                  <a:ext uri="{FF2B5EF4-FFF2-40B4-BE49-F238E27FC236}">
                    <a16:creationId xmlns:a16="http://schemas.microsoft.com/office/drawing/2014/main" id="{9770DDAC-E7FD-4309-B1B3-7347031CBB05}"/>
                  </a:ext>
                </a:extLst>
              </p:cNvPr>
              <p:cNvSpPr/>
              <p:nvPr/>
            </p:nvSpPr>
            <p:spPr>
              <a:xfrm>
                <a:off x="1959557" y="5946901"/>
                <a:ext cx="548228" cy="415498"/>
              </a:xfrm>
              <a:prstGeom prst="rect">
                <a:avLst/>
              </a:prstGeom>
              <a:noFill/>
            </p:spPr>
            <p:txBody>
              <a:bodyPr wrap="none" lIns="0" tIns="0" rIns="0" bIns="0">
                <a:spAutoFit/>
              </a:bodyPr>
              <a:lstStyle/>
              <a:p>
                <a:pPr lvl="0" algn="ctr" defTabSz="914400" eaLnBrk="0" fontAlgn="base" hangingPunct="0">
                  <a:spcBef>
                    <a:spcPct val="0"/>
                  </a:spcBef>
                  <a:spcAft>
                    <a:spcPct val="0"/>
                  </a:spcAft>
                  <a:buClr>
                    <a:prstClr val="black"/>
                  </a:buClr>
                  <a:buSzPct val="65000"/>
                  <a:defRPr/>
                </a:pPr>
                <a:r>
                  <a:rPr lang="en-ZA" sz="900" b="1" dirty="0">
                    <a:solidFill>
                      <a:schemeClr val="accent6"/>
                    </a:solidFill>
                    <a:latin typeface="Trebuchet MS" panose="020B0603020202020204" pitchFamily="34" charset="0"/>
                    <a:ea typeface="ＭＳ Ｐゴシック" pitchFamily="-112" charset="-128"/>
                    <a:cs typeface="Arial" pitchFamily="34" charset="0"/>
                  </a:rPr>
                  <a:t>0.3 billion</a:t>
                </a:r>
              </a:p>
              <a:p>
                <a:pPr lvl="0" algn="ctr" defTabSz="914400" eaLnBrk="0" fontAlgn="base" hangingPunct="0">
                  <a:spcBef>
                    <a:spcPct val="0"/>
                  </a:spcBef>
                  <a:spcAft>
                    <a:spcPct val="0"/>
                  </a:spcAft>
                  <a:buClr>
                    <a:prstClr val="black"/>
                  </a:buClr>
                  <a:buSzPct val="65000"/>
                  <a:defRPr/>
                </a:pPr>
                <a:r>
                  <a:rPr lang="en-ZA" sz="800" dirty="0">
                    <a:solidFill>
                      <a:schemeClr val="tx1">
                        <a:lumMod val="75000"/>
                        <a:lumOff val="25000"/>
                      </a:schemeClr>
                    </a:solidFill>
                    <a:latin typeface="Trebuchet MS" panose="020B0603020202020204" pitchFamily="34" charset="0"/>
                    <a:ea typeface="ＭＳ Ｐゴシック" pitchFamily="-112" charset="-128"/>
                    <a:cs typeface="Arial" pitchFamily="34" charset="0"/>
                  </a:rPr>
                  <a:t>ZAR Spend</a:t>
                </a:r>
              </a:p>
              <a:p>
                <a:pPr lvl="0" algn="ctr" defTabSz="914400" eaLnBrk="0" fontAlgn="base" hangingPunct="0">
                  <a:spcBef>
                    <a:spcPct val="0"/>
                  </a:spcBef>
                  <a:spcAft>
                    <a:spcPct val="0"/>
                  </a:spcAft>
                  <a:buClr>
                    <a:prstClr val="black"/>
                  </a:buClr>
                  <a:buSzPct val="65000"/>
                  <a:defRPr/>
                </a:pPr>
                <a:r>
                  <a:rPr lang="en-ZA" sz="1000" b="1" dirty="0">
                    <a:solidFill>
                      <a:schemeClr val="accent6"/>
                    </a:solidFill>
                    <a:latin typeface="Trebuchet MS" panose="020B0603020202020204" pitchFamily="34" charset="0"/>
                    <a:ea typeface="ＭＳ Ｐゴシック" pitchFamily="-112" charset="-128"/>
                    <a:cs typeface="Arial" pitchFamily="34" charset="0"/>
                  </a:rPr>
                  <a:t>1.1%</a:t>
                </a:r>
              </a:p>
            </p:txBody>
          </p:sp>
          <p:sp>
            <p:nvSpPr>
              <p:cNvPr id="82" name="Rectangle 460">
                <a:extLst>
                  <a:ext uri="{FF2B5EF4-FFF2-40B4-BE49-F238E27FC236}">
                    <a16:creationId xmlns:a16="http://schemas.microsoft.com/office/drawing/2014/main" id="{1CF08F01-3F1B-4B30-A840-FE73E619FE57}"/>
                  </a:ext>
                </a:extLst>
              </p:cNvPr>
              <p:cNvSpPr/>
              <p:nvPr/>
            </p:nvSpPr>
            <p:spPr>
              <a:xfrm>
                <a:off x="2746987" y="5977679"/>
                <a:ext cx="625171" cy="276999"/>
              </a:xfrm>
              <a:prstGeom prst="rect">
                <a:avLst/>
              </a:prstGeom>
              <a:noFill/>
            </p:spPr>
            <p:txBody>
              <a:bodyPr wrap="none" lIns="0" tIns="0" rIns="0" bIns="0">
                <a:spAutoFit/>
              </a:bodyPr>
              <a:lstStyle/>
              <a:p>
                <a:pPr lvl="0" algn="ctr" defTabSz="914400" eaLnBrk="0" fontAlgn="base" hangingPunct="0">
                  <a:spcBef>
                    <a:spcPct val="0"/>
                  </a:spcBef>
                  <a:spcAft>
                    <a:spcPct val="0"/>
                  </a:spcAft>
                  <a:buClr>
                    <a:prstClr val="black"/>
                  </a:buClr>
                  <a:buSzPct val="65000"/>
                  <a:defRPr/>
                </a:pPr>
                <a:r>
                  <a:rPr lang="en-ZA" sz="1000" b="1" dirty="0">
                    <a:solidFill>
                      <a:schemeClr val="accent6"/>
                    </a:solidFill>
                    <a:latin typeface="Trebuchet MS" panose="020B0603020202020204" pitchFamily="34" charset="0"/>
                    <a:ea typeface="ＭＳ Ｐゴシック" pitchFamily="-112" charset="-128"/>
                    <a:cs typeface="Arial" pitchFamily="34" charset="0"/>
                  </a:rPr>
                  <a:t>+20.0% up</a:t>
                </a:r>
                <a:br>
                  <a:rPr kumimoji="0" lang="en-ZA" sz="800" b="0" i="0" u="none" strike="noStrike" kern="1200" cap="none" spc="0" normalizeH="0" baseline="0" noProof="0" dirty="0">
                    <a:ln>
                      <a:noFill/>
                    </a:ln>
                    <a:solidFill>
                      <a:srgbClr val="D0021B"/>
                    </a:solidFill>
                    <a:effectLst/>
                    <a:uLnTx/>
                    <a:uFillTx/>
                    <a:latin typeface="Trebuchet MS" panose="020B0603020202020204" pitchFamily="34" charset="0"/>
                    <a:ea typeface="ヒラギノ角ゴ Pro W3" pitchFamily="-112" charset="-128"/>
                    <a:cs typeface="Arial" pitchFamily="34" charset="0"/>
                  </a:rPr>
                </a:br>
                <a:r>
                  <a:rPr kumimoji="0" lang="en-ZA" sz="800" b="0" i="0" u="none" strike="noStrike" kern="1200" cap="none" spc="0" normalizeH="0" baseline="0" noProof="0" dirty="0">
                    <a:ln>
                      <a:noFill/>
                    </a:ln>
                    <a:solidFill>
                      <a:schemeClr val="tx1">
                        <a:lumMod val="75000"/>
                        <a:lumOff val="25000"/>
                      </a:schemeClr>
                    </a:solidFill>
                    <a:effectLst/>
                    <a:uLnTx/>
                    <a:uFillTx/>
                    <a:latin typeface="Trebuchet MS" panose="020B0603020202020204" pitchFamily="34" charset="0"/>
                    <a:ea typeface="ヒラギノ角ゴ Pro W3" pitchFamily="-112" charset="-128"/>
                    <a:cs typeface="Arial" pitchFamily="34" charset="0"/>
                  </a:rPr>
                  <a:t>from Q1 2019</a:t>
                </a:r>
              </a:p>
            </p:txBody>
          </p:sp>
          <p:sp>
            <p:nvSpPr>
              <p:cNvPr id="83" name="Freeform: Shape 461">
                <a:extLst>
                  <a:ext uri="{FF2B5EF4-FFF2-40B4-BE49-F238E27FC236}">
                    <a16:creationId xmlns:a16="http://schemas.microsoft.com/office/drawing/2014/main" id="{17C25759-CFD5-45AB-94CD-FDC5323A2925}"/>
                  </a:ext>
                </a:extLst>
              </p:cNvPr>
              <p:cNvSpPr/>
              <p:nvPr/>
            </p:nvSpPr>
            <p:spPr>
              <a:xfrm>
                <a:off x="2588404" y="5950194"/>
                <a:ext cx="0" cy="357187"/>
              </a:xfrm>
              <a:custGeom>
                <a:avLst/>
                <a:gdLst>
                  <a:gd name="connsiteX0" fmla="*/ 0 w 0"/>
                  <a:gd name="connsiteY0" fmla="*/ 0 h 357187"/>
                  <a:gd name="connsiteX1" fmla="*/ 0 w 0"/>
                  <a:gd name="connsiteY1" fmla="*/ 357187 h 357187"/>
                </a:gdLst>
                <a:ahLst/>
                <a:cxnLst>
                  <a:cxn ang="0">
                    <a:pos x="connsiteX0" y="connsiteY0"/>
                  </a:cxn>
                  <a:cxn ang="0">
                    <a:pos x="connsiteX1" y="connsiteY1"/>
                  </a:cxn>
                </a:cxnLst>
                <a:rect l="l" t="t" r="r" b="b"/>
                <a:pathLst>
                  <a:path h="357187">
                    <a:moveTo>
                      <a:pt x="0" y="0"/>
                    </a:moveTo>
                    <a:lnTo>
                      <a:pt x="0" y="357187"/>
                    </a:lnTo>
                  </a:path>
                </a:pathLst>
              </a:custGeom>
              <a:noFill/>
              <a:ln w="9525">
                <a:solidFill>
                  <a:schemeClr val="tx2">
                    <a:lumMod val="75000"/>
                    <a:lumOff val="25000"/>
                  </a:schemeClr>
                </a:solidFill>
                <a:prstDash val="sys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highlight>
                    <a:srgbClr val="FFFF00"/>
                  </a:highlight>
                  <a:latin typeface="Trebuchet MS" panose="020B0603020202020204" pitchFamily="34" charset="0"/>
                </a:endParaRPr>
              </a:p>
            </p:txBody>
          </p:sp>
          <p:sp>
            <p:nvSpPr>
              <p:cNvPr id="84" name="Isosceles Triangle 267">
                <a:extLst>
                  <a:ext uri="{FF2B5EF4-FFF2-40B4-BE49-F238E27FC236}">
                    <a16:creationId xmlns:a16="http://schemas.microsoft.com/office/drawing/2014/main" id="{0D3EDFEF-D0B4-4114-BFD4-EECCAB4BF9DC}"/>
                  </a:ext>
                </a:extLst>
              </p:cNvPr>
              <p:cNvSpPr/>
              <p:nvPr/>
            </p:nvSpPr>
            <p:spPr>
              <a:xfrm>
                <a:off x="3429000" y="6081669"/>
                <a:ext cx="80061" cy="69018"/>
              </a:xfrm>
              <a:prstGeom prst="triangl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highlight>
                    <a:srgbClr val="FFFF00"/>
                  </a:highlight>
                  <a:latin typeface="Trebuchet MS" panose="020B0603020202020204" pitchFamily="34" charset="0"/>
                </a:endParaRPr>
              </a:p>
            </p:txBody>
          </p:sp>
        </p:grpSp>
      </p:grpSp>
      <p:grpSp>
        <p:nvGrpSpPr>
          <p:cNvPr id="8" name="קבוצה 7">
            <a:extLst>
              <a:ext uri="{FF2B5EF4-FFF2-40B4-BE49-F238E27FC236}">
                <a16:creationId xmlns:a16="http://schemas.microsoft.com/office/drawing/2014/main" id="{24B1D8FD-54A3-4A28-8165-A8FFACCA3449}"/>
              </a:ext>
            </a:extLst>
          </p:cNvPr>
          <p:cNvGrpSpPr/>
          <p:nvPr/>
        </p:nvGrpSpPr>
        <p:grpSpPr>
          <a:xfrm>
            <a:off x="4569840" y="7431513"/>
            <a:ext cx="1839600" cy="667365"/>
            <a:chOff x="4569840" y="7381573"/>
            <a:chExt cx="1839600" cy="667365"/>
          </a:xfrm>
        </p:grpSpPr>
        <p:sp>
          <p:nvSpPr>
            <p:cNvPr id="72" name="Rectangle: Rounded Corners 493">
              <a:extLst>
                <a:ext uri="{FF2B5EF4-FFF2-40B4-BE49-F238E27FC236}">
                  <a16:creationId xmlns:a16="http://schemas.microsoft.com/office/drawing/2014/main" id="{2474D66B-D2AD-4868-A215-EE33B4290509}"/>
                </a:ext>
              </a:extLst>
            </p:cNvPr>
            <p:cNvSpPr/>
            <p:nvPr/>
          </p:nvSpPr>
          <p:spPr>
            <a:xfrm>
              <a:off x="4569840" y="7466284"/>
              <a:ext cx="1839600" cy="582654"/>
            </a:xfrm>
            <a:prstGeom prst="roundRect">
              <a:avLst/>
            </a:prstGeom>
            <a:solidFill>
              <a:schemeClr val="bg1">
                <a:alpha val="73000"/>
              </a:schemeClr>
            </a:solidFill>
            <a:ln w="3175">
              <a:solidFill>
                <a:schemeClr val="bg1">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Trebuchet MS" panose="020B0603020202020204" pitchFamily="34" charset="0"/>
              </a:endParaRPr>
            </a:p>
          </p:txBody>
        </p:sp>
        <p:sp>
          <p:nvSpPr>
            <p:cNvPr id="73" name="Rectangle 494">
              <a:extLst>
                <a:ext uri="{FF2B5EF4-FFF2-40B4-BE49-F238E27FC236}">
                  <a16:creationId xmlns:a16="http://schemas.microsoft.com/office/drawing/2014/main" id="{9D880693-002F-4FBA-98AB-96660EFFB5E8}"/>
                </a:ext>
              </a:extLst>
            </p:cNvPr>
            <p:cNvSpPr/>
            <p:nvPr/>
          </p:nvSpPr>
          <p:spPr>
            <a:xfrm>
              <a:off x="5362201" y="7381573"/>
              <a:ext cx="254878" cy="161583"/>
            </a:xfrm>
            <a:prstGeom prst="rect">
              <a:avLst/>
            </a:prstGeom>
            <a:solidFill>
              <a:schemeClr val="bg1"/>
            </a:solidFill>
          </p:spPr>
          <p:txBody>
            <a:bodyPr wrap="none" lIns="0" tIns="0" rIns="0" bIns="0">
              <a:spAutoFit/>
            </a:bodyPr>
            <a:lstStyle/>
            <a:p>
              <a:pPr lvl="0" algn="ctr" defTabSz="914400" eaLnBrk="0" fontAlgn="base" hangingPunct="0">
                <a:spcBef>
                  <a:spcPct val="0"/>
                </a:spcBef>
                <a:spcAft>
                  <a:spcPct val="0"/>
                </a:spcAft>
                <a:defRPr/>
              </a:pPr>
              <a:r>
                <a:rPr lang="en-ZA" sz="1050" b="1" dirty="0">
                  <a:solidFill>
                    <a:srgbClr val="194F71"/>
                  </a:solidFill>
                  <a:latin typeface="Trebuchet MS" panose="020B0603020202020204" pitchFamily="34" charset="0"/>
                  <a:ea typeface="ヒラギノ角ゴ Pro W3" pitchFamily="-112" charset="-128"/>
                  <a:cs typeface="Arial" pitchFamily="34" charset="0"/>
                </a:rPr>
                <a:t>Asia</a:t>
              </a:r>
            </a:p>
          </p:txBody>
        </p:sp>
        <p:sp>
          <p:nvSpPr>
            <p:cNvPr id="74" name="Rectangle 495">
              <a:extLst>
                <a:ext uri="{FF2B5EF4-FFF2-40B4-BE49-F238E27FC236}">
                  <a16:creationId xmlns:a16="http://schemas.microsoft.com/office/drawing/2014/main" id="{F579B130-6499-4321-A203-6F2AC0097BB0}"/>
                </a:ext>
              </a:extLst>
            </p:cNvPr>
            <p:cNvSpPr/>
            <p:nvPr/>
          </p:nvSpPr>
          <p:spPr>
            <a:xfrm>
              <a:off x="4660423" y="7553883"/>
              <a:ext cx="612347" cy="430887"/>
            </a:xfrm>
            <a:prstGeom prst="rect">
              <a:avLst/>
            </a:prstGeom>
            <a:noFill/>
          </p:spPr>
          <p:txBody>
            <a:bodyPr wrap="none" lIns="0" tIns="0" rIns="0" bIns="0">
              <a:spAutoFit/>
            </a:bodyPr>
            <a:lstStyle/>
            <a:p>
              <a:pPr lvl="0" algn="ctr" defTabSz="914400" eaLnBrk="0" fontAlgn="base" hangingPunct="0">
                <a:spcBef>
                  <a:spcPct val="0"/>
                </a:spcBef>
                <a:spcAft>
                  <a:spcPct val="0"/>
                </a:spcAft>
                <a:buClr>
                  <a:prstClr val="black"/>
                </a:buClr>
                <a:buSzPct val="65000"/>
                <a:defRPr/>
              </a:pPr>
              <a:r>
                <a:rPr lang="en-US" sz="1000" b="1" dirty="0">
                  <a:solidFill>
                    <a:srgbClr val="194F71"/>
                  </a:solidFill>
                  <a:latin typeface="Trebuchet MS" panose="020B0603020202020204" pitchFamily="34" charset="0"/>
                  <a:ea typeface="ＭＳ Ｐゴシック" pitchFamily="-112" charset="-128"/>
                  <a:cs typeface="Arial" pitchFamily="34" charset="0"/>
                </a:rPr>
                <a:t>0.9 </a:t>
              </a:r>
              <a:r>
                <a:rPr lang="en-ZA" sz="1000" b="1" dirty="0">
                  <a:solidFill>
                    <a:srgbClr val="194F71"/>
                  </a:solidFill>
                  <a:latin typeface="Trebuchet MS" panose="020B0603020202020204" pitchFamily="34" charset="0"/>
                  <a:ea typeface="ＭＳ Ｐゴシック" pitchFamily="-112" charset="-128"/>
                  <a:cs typeface="Arial" pitchFamily="34" charset="0"/>
                </a:rPr>
                <a:t>billion</a:t>
              </a:r>
            </a:p>
            <a:p>
              <a:pPr lvl="0" algn="ctr" defTabSz="914400" eaLnBrk="0" fontAlgn="base" hangingPunct="0">
                <a:spcBef>
                  <a:spcPct val="0"/>
                </a:spcBef>
                <a:spcAft>
                  <a:spcPct val="0"/>
                </a:spcAft>
                <a:buClr>
                  <a:prstClr val="black"/>
                </a:buClr>
                <a:buSzPct val="65000"/>
                <a:defRPr/>
              </a:pPr>
              <a:r>
                <a:rPr lang="en-ZA" sz="800" dirty="0">
                  <a:solidFill>
                    <a:schemeClr val="tx1">
                      <a:lumMod val="75000"/>
                      <a:lumOff val="25000"/>
                    </a:schemeClr>
                  </a:solidFill>
                  <a:latin typeface="Trebuchet MS" panose="020B0603020202020204" pitchFamily="34" charset="0"/>
                  <a:ea typeface="ＭＳ Ｐゴシック" pitchFamily="-112" charset="-128"/>
                  <a:cs typeface="Arial" pitchFamily="34" charset="0"/>
                </a:rPr>
                <a:t>ZAR Spend</a:t>
              </a:r>
              <a:endParaRPr lang="he-IL" sz="800" dirty="0">
                <a:solidFill>
                  <a:schemeClr val="tx1">
                    <a:lumMod val="75000"/>
                    <a:lumOff val="25000"/>
                  </a:schemeClr>
                </a:solidFill>
                <a:latin typeface="Trebuchet MS" panose="020B0603020202020204" pitchFamily="34" charset="0"/>
                <a:ea typeface="ＭＳ Ｐゴシック" pitchFamily="-112" charset="-128"/>
                <a:cs typeface="Arial" pitchFamily="34" charset="0"/>
              </a:endParaRPr>
            </a:p>
            <a:p>
              <a:pPr lvl="0" algn="ctr" defTabSz="914400" eaLnBrk="0" fontAlgn="base" hangingPunct="0">
                <a:spcBef>
                  <a:spcPct val="0"/>
                </a:spcBef>
                <a:spcAft>
                  <a:spcPct val="0"/>
                </a:spcAft>
                <a:buClr>
                  <a:prstClr val="black"/>
                </a:buClr>
                <a:buSzPct val="65000"/>
                <a:defRPr/>
              </a:pPr>
              <a:r>
                <a:rPr lang="en-US" sz="1000" b="1" dirty="0">
                  <a:solidFill>
                    <a:srgbClr val="1B587C"/>
                  </a:solidFill>
                  <a:latin typeface="Trebuchet MS" panose="020B0603020202020204" pitchFamily="34" charset="0"/>
                  <a:ea typeface="ＭＳ Ｐゴシック" pitchFamily="-112" charset="-128"/>
                  <a:cs typeface="Arial" pitchFamily="34" charset="0"/>
                </a:rPr>
                <a:t>3.7%</a:t>
              </a:r>
              <a:endParaRPr lang="en-ZA" sz="1000" b="1" dirty="0">
                <a:solidFill>
                  <a:srgbClr val="1B587C"/>
                </a:solidFill>
                <a:latin typeface="Trebuchet MS" panose="020B0603020202020204" pitchFamily="34" charset="0"/>
                <a:ea typeface="ＭＳ Ｐゴシック" pitchFamily="-112" charset="-128"/>
                <a:cs typeface="Arial" pitchFamily="34" charset="0"/>
              </a:endParaRPr>
            </a:p>
          </p:txBody>
        </p:sp>
        <p:sp>
          <p:nvSpPr>
            <p:cNvPr id="75" name="Rectangle 496">
              <a:extLst>
                <a:ext uri="{FF2B5EF4-FFF2-40B4-BE49-F238E27FC236}">
                  <a16:creationId xmlns:a16="http://schemas.microsoft.com/office/drawing/2014/main" id="{EFE1D5B2-EEAE-4782-AFEC-921C3B0088E3}"/>
                </a:ext>
              </a:extLst>
            </p:cNvPr>
            <p:cNvSpPr/>
            <p:nvPr/>
          </p:nvSpPr>
          <p:spPr>
            <a:xfrm>
              <a:off x="5420956" y="7643035"/>
              <a:ext cx="767839" cy="276999"/>
            </a:xfrm>
            <a:prstGeom prst="rect">
              <a:avLst/>
            </a:prstGeom>
            <a:noFill/>
          </p:spPr>
          <p:txBody>
            <a:bodyPr wrap="none" lIns="0" tIns="0" rIns="0" bIns="0">
              <a:spAutoFit/>
            </a:bodyPr>
            <a:lstStyle/>
            <a:p>
              <a:pPr lvl="0" algn="ctr" defTabSz="914400" eaLnBrk="0" fontAlgn="base" hangingPunct="0">
                <a:spcBef>
                  <a:spcPct val="0"/>
                </a:spcBef>
                <a:spcAft>
                  <a:spcPct val="0"/>
                </a:spcAft>
                <a:buClr>
                  <a:prstClr val="black"/>
                </a:buClr>
                <a:buSzPct val="65000"/>
                <a:defRPr/>
              </a:pPr>
              <a:r>
                <a:rPr lang="en-ZA" sz="1000" b="1" dirty="0">
                  <a:solidFill>
                    <a:srgbClr val="194F71"/>
                  </a:solidFill>
                  <a:latin typeface="Trebuchet MS" panose="020B0603020202020204" pitchFamily="34" charset="0"/>
                  <a:ea typeface="ＭＳ Ｐゴシック" pitchFamily="-112" charset="-128"/>
                  <a:cs typeface="Arial" pitchFamily="34" charset="0"/>
                </a:rPr>
                <a:t>-28.2% down</a:t>
              </a:r>
              <a:br>
                <a:rPr kumimoji="0" lang="en-ZA" sz="800" b="0" i="0" u="none" strike="noStrike" kern="1200" cap="none" spc="0" normalizeH="0" baseline="0" noProof="0" dirty="0">
                  <a:ln>
                    <a:noFill/>
                  </a:ln>
                  <a:solidFill>
                    <a:srgbClr val="D0021B"/>
                  </a:solidFill>
                  <a:effectLst/>
                  <a:uLnTx/>
                  <a:uFillTx/>
                  <a:latin typeface="Trebuchet MS" panose="020B0603020202020204" pitchFamily="34" charset="0"/>
                  <a:ea typeface="ヒラギノ角ゴ Pro W3" pitchFamily="-112" charset="-128"/>
                  <a:cs typeface="Arial" pitchFamily="34" charset="0"/>
                </a:rPr>
              </a:br>
              <a:r>
                <a:rPr kumimoji="0" lang="en-ZA" sz="800" b="0" i="0" u="none" strike="noStrike" kern="1200" cap="none" spc="0" normalizeH="0" baseline="0" noProof="0" dirty="0">
                  <a:ln>
                    <a:noFill/>
                  </a:ln>
                  <a:solidFill>
                    <a:schemeClr val="tx1">
                      <a:lumMod val="75000"/>
                      <a:lumOff val="25000"/>
                    </a:schemeClr>
                  </a:solidFill>
                  <a:effectLst/>
                  <a:uLnTx/>
                  <a:uFillTx/>
                  <a:latin typeface="Trebuchet MS" panose="020B0603020202020204" pitchFamily="34" charset="0"/>
                  <a:ea typeface="ヒラギノ角ゴ Pro W3" pitchFamily="-112" charset="-128"/>
                  <a:cs typeface="Arial" pitchFamily="34" charset="0"/>
                </a:rPr>
                <a:t>from Q1 2019</a:t>
              </a:r>
            </a:p>
          </p:txBody>
        </p:sp>
        <p:sp>
          <p:nvSpPr>
            <p:cNvPr id="76" name="Freeform: Shape 497">
              <a:extLst>
                <a:ext uri="{FF2B5EF4-FFF2-40B4-BE49-F238E27FC236}">
                  <a16:creationId xmlns:a16="http://schemas.microsoft.com/office/drawing/2014/main" id="{1F327EAA-9C3E-475F-A388-8AA81A378A0A}"/>
                </a:ext>
              </a:extLst>
            </p:cNvPr>
            <p:cNvSpPr/>
            <p:nvPr/>
          </p:nvSpPr>
          <p:spPr>
            <a:xfrm>
              <a:off x="5346073" y="7605972"/>
              <a:ext cx="0" cy="357187"/>
            </a:xfrm>
            <a:custGeom>
              <a:avLst/>
              <a:gdLst>
                <a:gd name="connsiteX0" fmla="*/ 0 w 0"/>
                <a:gd name="connsiteY0" fmla="*/ 0 h 357187"/>
                <a:gd name="connsiteX1" fmla="*/ 0 w 0"/>
                <a:gd name="connsiteY1" fmla="*/ 357187 h 357187"/>
              </a:gdLst>
              <a:ahLst/>
              <a:cxnLst>
                <a:cxn ang="0">
                  <a:pos x="connsiteX0" y="connsiteY0"/>
                </a:cxn>
                <a:cxn ang="0">
                  <a:pos x="connsiteX1" y="connsiteY1"/>
                </a:cxn>
              </a:cxnLst>
              <a:rect l="l" t="t" r="r" b="b"/>
              <a:pathLst>
                <a:path h="357187">
                  <a:moveTo>
                    <a:pt x="0" y="0"/>
                  </a:moveTo>
                  <a:lnTo>
                    <a:pt x="0" y="357187"/>
                  </a:lnTo>
                </a:path>
              </a:pathLst>
            </a:custGeom>
            <a:noFill/>
            <a:ln w="9525">
              <a:solidFill>
                <a:schemeClr val="tx2">
                  <a:lumMod val="75000"/>
                  <a:lumOff val="25000"/>
                </a:schemeClr>
              </a:solidFill>
              <a:prstDash val="sys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latin typeface="Trebuchet MS" panose="020B0603020202020204" pitchFamily="34" charset="0"/>
              </a:endParaRPr>
            </a:p>
          </p:txBody>
        </p:sp>
        <p:sp>
          <p:nvSpPr>
            <p:cNvPr id="77" name="Isosceles Triangle 268">
              <a:extLst>
                <a:ext uri="{FF2B5EF4-FFF2-40B4-BE49-F238E27FC236}">
                  <a16:creationId xmlns:a16="http://schemas.microsoft.com/office/drawing/2014/main" id="{CC031F7F-82CD-40C6-9E85-C6E4DDFD42E6}"/>
                </a:ext>
              </a:extLst>
            </p:cNvPr>
            <p:cNvSpPr/>
            <p:nvPr/>
          </p:nvSpPr>
          <p:spPr>
            <a:xfrm flipV="1">
              <a:off x="6233809" y="7747025"/>
              <a:ext cx="80061" cy="69018"/>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latin typeface="Trebuchet MS" panose="020B0603020202020204" pitchFamily="34" charset="0"/>
              </a:endParaRPr>
            </a:p>
          </p:txBody>
        </p:sp>
      </p:grpSp>
      <p:sp>
        <p:nvSpPr>
          <p:cNvPr id="66" name="Rectangle: Rounded Corners 463">
            <a:extLst>
              <a:ext uri="{FF2B5EF4-FFF2-40B4-BE49-F238E27FC236}">
                <a16:creationId xmlns:a16="http://schemas.microsoft.com/office/drawing/2014/main" id="{E229558C-4BC9-415F-9A4E-CF1E8399EAB0}"/>
              </a:ext>
            </a:extLst>
          </p:cNvPr>
          <p:cNvSpPr/>
          <p:nvPr/>
        </p:nvSpPr>
        <p:spPr>
          <a:xfrm>
            <a:off x="2535833" y="8825841"/>
            <a:ext cx="1839600" cy="582654"/>
          </a:xfrm>
          <a:prstGeom prst="roundRect">
            <a:avLst/>
          </a:prstGeom>
          <a:solidFill>
            <a:schemeClr val="bg1">
              <a:alpha val="73000"/>
            </a:schemeClr>
          </a:solidFill>
          <a:ln w="3175">
            <a:solidFill>
              <a:schemeClr val="bg1">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highlight>
                <a:srgbClr val="FFFF00"/>
              </a:highlight>
              <a:latin typeface="Trebuchet MS" panose="020B0603020202020204" pitchFamily="34" charset="0"/>
            </a:endParaRPr>
          </a:p>
        </p:txBody>
      </p:sp>
      <p:sp>
        <p:nvSpPr>
          <p:cNvPr id="67" name="Rectangle 464">
            <a:extLst>
              <a:ext uri="{FF2B5EF4-FFF2-40B4-BE49-F238E27FC236}">
                <a16:creationId xmlns:a16="http://schemas.microsoft.com/office/drawing/2014/main" id="{81470247-286E-497E-B45F-789F446DE82F}"/>
              </a:ext>
            </a:extLst>
          </p:cNvPr>
          <p:cNvSpPr/>
          <p:nvPr/>
        </p:nvSpPr>
        <p:spPr>
          <a:xfrm>
            <a:off x="3268883" y="8741130"/>
            <a:ext cx="373500" cy="161583"/>
          </a:xfrm>
          <a:prstGeom prst="rect">
            <a:avLst/>
          </a:prstGeom>
          <a:solidFill>
            <a:schemeClr val="bg1"/>
          </a:solidFill>
        </p:spPr>
        <p:txBody>
          <a:bodyPr wrap="none" lIns="0" tIns="0" rIns="0" bIns="0">
            <a:spAutoFit/>
          </a:bodyPr>
          <a:lstStyle/>
          <a:p>
            <a:pPr lvl="0" algn="ctr" defTabSz="914400" eaLnBrk="0" fontAlgn="base" hangingPunct="0">
              <a:spcBef>
                <a:spcPct val="0"/>
              </a:spcBef>
              <a:spcAft>
                <a:spcPct val="0"/>
              </a:spcAft>
              <a:defRPr/>
            </a:pPr>
            <a:r>
              <a:rPr lang="en-ZA" sz="1050" b="1" dirty="0">
                <a:solidFill>
                  <a:schemeClr val="accent1"/>
                </a:solidFill>
                <a:latin typeface="Trebuchet MS" panose="020B0603020202020204" pitchFamily="34" charset="0"/>
                <a:ea typeface="ヒラギノ角ゴ Pro W3" pitchFamily="-112" charset="-128"/>
                <a:cs typeface="Arial" pitchFamily="34" charset="0"/>
              </a:rPr>
              <a:t>Africa</a:t>
            </a:r>
          </a:p>
        </p:txBody>
      </p:sp>
      <p:sp>
        <p:nvSpPr>
          <p:cNvPr id="68" name="Rectangle 465">
            <a:extLst>
              <a:ext uri="{FF2B5EF4-FFF2-40B4-BE49-F238E27FC236}">
                <a16:creationId xmlns:a16="http://schemas.microsoft.com/office/drawing/2014/main" id="{A273EAAC-C237-4574-B0C7-6B9FB86DC55D}"/>
              </a:ext>
            </a:extLst>
          </p:cNvPr>
          <p:cNvSpPr/>
          <p:nvPr/>
        </p:nvSpPr>
        <p:spPr>
          <a:xfrm>
            <a:off x="2646204" y="8910445"/>
            <a:ext cx="612347" cy="430887"/>
          </a:xfrm>
          <a:prstGeom prst="rect">
            <a:avLst/>
          </a:prstGeom>
          <a:noFill/>
        </p:spPr>
        <p:txBody>
          <a:bodyPr wrap="none" lIns="0" tIns="0" rIns="0" bIns="0">
            <a:spAutoFit/>
          </a:bodyPr>
          <a:lstStyle/>
          <a:p>
            <a:pPr lvl="0" algn="ctr" defTabSz="914400" eaLnBrk="0" fontAlgn="base" hangingPunct="0">
              <a:spcBef>
                <a:spcPct val="0"/>
              </a:spcBef>
              <a:spcAft>
                <a:spcPct val="0"/>
              </a:spcAft>
              <a:buClr>
                <a:prstClr val="black"/>
              </a:buClr>
              <a:buSzPct val="65000"/>
              <a:defRPr/>
            </a:pPr>
            <a:r>
              <a:rPr lang="en-ZA" sz="1000" b="1" dirty="0">
                <a:solidFill>
                  <a:schemeClr val="accent1"/>
                </a:solidFill>
                <a:latin typeface="Trebuchet MS" panose="020B0603020202020204" pitchFamily="34" charset="0"/>
                <a:ea typeface="ＭＳ Ｐゴシック" pitchFamily="-112" charset="-128"/>
                <a:cs typeface="Arial" pitchFamily="34" charset="0"/>
              </a:rPr>
              <a:t>9.3 billion</a:t>
            </a:r>
          </a:p>
          <a:p>
            <a:pPr lvl="0" algn="ctr" defTabSz="914400" eaLnBrk="0" fontAlgn="base" hangingPunct="0">
              <a:spcBef>
                <a:spcPct val="0"/>
              </a:spcBef>
              <a:spcAft>
                <a:spcPct val="0"/>
              </a:spcAft>
              <a:buClr>
                <a:prstClr val="black"/>
              </a:buClr>
              <a:buSzPct val="65000"/>
              <a:defRPr/>
            </a:pPr>
            <a:r>
              <a:rPr lang="en-ZA" sz="800" dirty="0">
                <a:solidFill>
                  <a:schemeClr val="tx1">
                    <a:lumMod val="75000"/>
                    <a:lumOff val="25000"/>
                  </a:schemeClr>
                </a:solidFill>
                <a:latin typeface="Trebuchet MS" panose="020B0603020202020204" pitchFamily="34" charset="0"/>
                <a:ea typeface="ＭＳ Ｐゴシック" pitchFamily="-112" charset="-128"/>
                <a:cs typeface="Arial" pitchFamily="34" charset="0"/>
              </a:rPr>
              <a:t>ZAR Spend</a:t>
            </a:r>
          </a:p>
          <a:p>
            <a:pPr lvl="0" algn="ctr" defTabSz="914400" eaLnBrk="0" fontAlgn="base" hangingPunct="0">
              <a:spcBef>
                <a:spcPct val="0"/>
              </a:spcBef>
              <a:spcAft>
                <a:spcPct val="0"/>
              </a:spcAft>
              <a:buClr>
                <a:prstClr val="black"/>
              </a:buClr>
              <a:buSzPct val="65000"/>
              <a:defRPr/>
            </a:pPr>
            <a:r>
              <a:rPr lang="en-ZA" sz="1000" b="1" dirty="0">
                <a:solidFill>
                  <a:schemeClr val="accent1"/>
                </a:solidFill>
                <a:latin typeface="Trebuchet MS" panose="020B0603020202020204" pitchFamily="34" charset="0"/>
                <a:ea typeface="ＭＳ Ｐゴシック" pitchFamily="-112" charset="-128"/>
                <a:cs typeface="Arial" pitchFamily="34" charset="0"/>
              </a:rPr>
              <a:t>36.7%</a:t>
            </a:r>
          </a:p>
        </p:txBody>
      </p:sp>
      <p:sp>
        <p:nvSpPr>
          <p:cNvPr id="69" name="Rectangle 466">
            <a:extLst>
              <a:ext uri="{FF2B5EF4-FFF2-40B4-BE49-F238E27FC236}">
                <a16:creationId xmlns:a16="http://schemas.microsoft.com/office/drawing/2014/main" id="{CEC8D95B-1B92-4BCB-BB40-0F3C552033AA}"/>
              </a:ext>
            </a:extLst>
          </p:cNvPr>
          <p:cNvSpPr/>
          <p:nvPr/>
        </p:nvSpPr>
        <p:spPr>
          <a:xfrm>
            <a:off x="3429000" y="8990019"/>
            <a:ext cx="625171" cy="276999"/>
          </a:xfrm>
          <a:prstGeom prst="rect">
            <a:avLst/>
          </a:prstGeom>
          <a:noFill/>
        </p:spPr>
        <p:txBody>
          <a:bodyPr wrap="none" lIns="0" tIns="0" rIns="0" bIns="0">
            <a:spAutoFit/>
          </a:bodyPr>
          <a:lstStyle/>
          <a:p>
            <a:pPr lvl="0" defTabSz="914400" eaLnBrk="0" fontAlgn="base" hangingPunct="0">
              <a:spcBef>
                <a:spcPct val="0"/>
              </a:spcBef>
              <a:spcAft>
                <a:spcPct val="0"/>
              </a:spcAft>
              <a:buClr>
                <a:prstClr val="black"/>
              </a:buClr>
              <a:buSzPct val="65000"/>
              <a:defRPr/>
            </a:pPr>
            <a:r>
              <a:rPr lang="en-ZA" sz="1000" b="1" dirty="0">
                <a:solidFill>
                  <a:schemeClr val="accent1"/>
                </a:solidFill>
                <a:latin typeface="Trebuchet MS" panose="020B0603020202020204" pitchFamily="34" charset="0"/>
                <a:ea typeface="ＭＳ Ｐゴシック" pitchFamily="-112" charset="-128"/>
                <a:cs typeface="Arial" pitchFamily="34" charset="0"/>
              </a:rPr>
              <a:t>+18.0% up</a:t>
            </a:r>
            <a:br>
              <a:rPr kumimoji="0" lang="en-ZA" sz="800" b="0" i="0" u="none" strike="noStrike" kern="1200" cap="none" spc="0" normalizeH="0" baseline="0" noProof="0" dirty="0">
                <a:ln>
                  <a:noFill/>
                </a:ln>
                <a:solidFill>
                  <a:srgbClr val="D0021B"/>
                </a:solidFill>
                <a:effectLst/>
                <a:uLnTx/>
                <a:uFillTx/>
                <a:latin typeface="Trebuchet MS" panose="020B0603020202020204" pitchFamily="34" charset="0"/>
                <a:ea typeface="ヒラギノ角ゴ Pro W3" pitchFamily="-112" charset="-128"/>
                <a:cs typeface="Arial" pitchFamily="34" charset="0"/>
              </a:rPr>
            </a:br>
            <a:r>
              <a:rPr kumimoji="0" lang="en-ZA" sz="800" b="0" i="0" u="none" strike="noStrike" kern="1200" cap="none" spc="0" normalizeH="0" baseline="0" noProof="0" dirty="0">
                <a:ln>
                  <a:noFill/>
                </a:ln>
                <a:solidFill>
                  <a:schemeClr val="tx1">
                    <a:lumMod val="75000"/>
                    <a:lumOff val="25000"/>
                  </a:schemeClr>
                </a:solidFill>
                <a:effectLst/>
                <a:uLnTx/>
                <a:uFillTx/>
                <a:latin typeface="Trebuchet MS" panose="020B0603020202020204" pitchFamily="34" charset="0"/>
                <a:ea typeface="ヒラギノ角ゴ Pro W3" pitchFamily="-112" charset="-128"/>
                <a:cs typeface="Arial" pitchFamily="34" charset="0"/>
              </a:rPr>
              <a:t>from Q1 2019</a:t>
            </a:r>
          </a:p>
        </p:txBody>
      </p:sp>
      <p:sp>
        <p:nvSpPr>
          <p:cNvPr id="70" name="Freeform: Shape 467">
            <a:extLst>
              <a:ext uri="{FF2B5EF4-FFF2-40B4-BE49-F238E27FC236}">
                <a16:creationId xmlns:a16="http://schemas.microsoft.com/office/drawing/2014/main" id="{6E03BB53-43D9-46DA-A5BA-FF11E849FF54}"/>
              </a:ext>
            </a:extLst>
          </p:cNvPr>
          <p:cNvSpPr/>
          <p:nvPr/>
        </p:nvSpPr>
        <p:spPr>
          <a:xfrm>
            <a:off x="3304364" y="8965529"/>
            <a:ext cx="0" cy="357187"/>
          </a:xfrm>
          <a:custGeom>
            <a:avLst/>
            <a:gdLst>
              <a:gd name="connsiteX0" fmla="*/ 0 w 0"/>
              <a:gd name="connsiteY0" fmla="*/ 0 h 357187"/>
              <a:gd name="connsiteX1" fmla="*/ 0 w 0"/>
              <a:gd name="connsiteY1" fmla="*/ 357187 h 357187"/>
            </a:gdLst>
            <a:ahLst/>
            <a:cxnLst>
              <a:cxn ang="0">
                <a:pos x="connsiteX0" y="connsiteY0"/>
              </a:cxn>
              <a:cxn ang="0">
                <a:pos x="connsiteX1" y="connsiteY1"/>
              </a:cxn>
            </a:cxnLst>
            <a:rect l="l" t="t" r="r" b="b"/>
            <a:pathLst>
              <a:path h="357187">
                <a:moveTo>
                  <a:pt x="0" y="0"/>
                </a:moveTo>
                <a:lnTo>
                  <a:pt x="0" y="357187"/>
                </a:lnTo>
              </a:path>
            </a:pathLst>
          </a:custGeom>
          <a:noFill/>
          <a:ln w="9525">
            <a:solidFill>
              <a:schemeClr val="tx2">
                <a:lumMod val="75000"/>
                <a:lumOff val="25000"/>
              </a:schemeClr>
            </a:solidFill>
            <a:prstDash val="sys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highlight>
                <a:srgbClr val="FFFF00"/>
              </a:highlight>
              <a:latin typeface="Trebuchet MS" panose="020B0603020202020204" pitchFamily="34" charset="0"/>
            </a:endParaRPr>
          </a:p>
        </p:txBody>
      </p:sp>
      <p:sp>
        <p:nvSpPr>
          <p:cNvPr id="71" name="Isosceles Triangle 269">
            <a:extLst>
              <a:ext uri="{FF2B5EF4-FFF2-40B4-BE49-F238E27FC236}">
                <a16:creationId xmlns:a16="http://schemas.microsoft.com/office/drawing/2014/main" id="{DF8279E5-71E8-418C-B541-9EFECB3B5A1A}"/>
              </a:ext>
            </a:extLst>
          </p:cNvPr>
          <p:cNvSpPr/>
          <p:nvPr/>
        </p:nvSpPr>
        <p:spPr>
          <a:xfrm>
            <a:off x="4208584" y="9094009"/>
            <a:ext cx="80061" cy="69018"/>
          </a:xfrm>
          <a:prstGeom prst="triangl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highlight>
                <a:srgbClr val="FFFF00"/>
              </a:highlight>
              <a:latin typeface="Trebuchet MS" panose="020B0603020202020204" pitchFamily="34" charset="0"/>
            </a:endParaRPr>
          </a:p>
        </p:txBody>
      </p:sp>
      <p:grpSp>
        <p:nvGrpSpPr>
          <p:cNvPr id="6" name="קבוצה 5">
            <a:extLst>
              <a:ext uri="{FF2B5EF4-FFF2-40B4-BE49-F238E27FC236}">
                <a16:creationId xmlns:a16="http://schemas.microsoft.com/office/drawing/2014/main" id="{1EAE9D8A-7231-45E3-8B51-449713437D6C}"/>
              </a:ext>
            </a:extLst>
          </p:cNvPr>
          <p:cNvGrpSpPr/>
          <p:nvPr/>
        </p:nvGrpSpPr>
        <p:grpSpPr>
          <a:xfrm>
            <a:off x="4569840" y="8741130"/>
            <a:ext cx="1839600" cy="667365"/>
            <a:chOff x="4569840" y="8691190"/>
            <a:chExt cx="1839600" cy="667365"/>
          </a:xfrm>
        </p:grpSpPr>
        <p:sp>
          <p:nvSpPr>
            <p:cNvPr id="60" name="Rectangle: Rounded Corners 471">
              <a:extLst>
                <a:ext uri="{FF2B5EF4-FFF2-40B4-BE49-F238E27FC236}">
                  <a16:creationId xmlns:a16="http://schemas.microsoft.com/office/drawing/2014/main" id="{18076F59-0E5B-40B5-9386-652A94F63D40}"/>
                </a:ext>
              </a:extLst>
            </p:cNvPr>
            <p:cNvSpPr/>
            <p:nvPr/>
          </p:nvSpPr>
          <p:spPr>
            <a:xfrm>
              <a:off x="4569840" y="8775901"/>
              <a:ext cx="1839600" cy="582654"/>
            </a:xfrm>
            <a:prstGeom prst="roundRect">
              <a:avLst/>
            </a:prstGeom>
            <a:solidFill>
              <a:schemeClr val="bg1">
                <a:alpha val="73000"/>
              </a:schemeClr>
            </a:solidFill>
            <a:ln w="3175">
              <a:solidFill>
                <a:schemeClr val="bg1">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Trebuchet MS" panose="020B0603020202020204" pitchFamily="34" charset="0"/>
              </a:endParaRPr>
            </a:p>
          </p:txBody>
        </p:sp>
        <p:sp>
          <p:nvSpPr>
            <p:cNvPr id="61" name="Rectangle 472">
              <a:extLst>
                <a:ext uri="{FF2B5EF4-FFF2-40B4-BE49-F238E27FC236}">
                  <a16:creationId xmlns:a16="http://schemas.microsoft.com/office/drawing/2014/main" id="{EA88C159-1F02-4958-999C-C6C985AE29A1}"/>
                </a:ext>
              </a:extLst>
            </p:cNvPr>
            <p:cNvSpPr/>
            <p:nvPr/>
          </p:nvSpPr>
          <p:spPr>
            <a:xfrm>
              <a:off x="5145796" y="8691190"/>
              <a:ext cx="687689" cy="161583"/>
            </a:xfrm>
            <a:prstGeom prst="rect">
              <a:avLst/>
            </a:prstGeom>
            <a:solidFill>
              <a:schemeClr val="bg1"/>
            </a:solidFill>
          </p:spPr>
          <p:txBody>
            <a:bodyPr wrap="none" lIns="0" tIns="0" rIns="0" bIns="0">
              <a:spAutoFit/>
            </a:bodyPr>
            <a:lstStyle/>
            <a:p>
              <a:pPr lvl="0" algn="ctr" defTabSz="914400" eaLnBrk="0" fontAlgn="base" hangingPunct="0">
                <a:spcBef>
                  <a:spcPct val="0"/>
                </a:spcBef>
                <a:spcAft>
                  <a:spcPct val="0"/>
                </a:spcAft>
                <a:defRPr/>
              </a:pPr>
              <a:r>
                <a:rPr lang="en-ZA" sz="1050" b="1" dirty="0">
                  <a:solidFill>
                    <a:srgbClr val="4E8542"/>
                  </a:solidFill>
                  <a:latin typeface="Trebuchet MS" panose="020B0603020202020204" pitchFamily="34" charset="0"/>
                  <a:ea typeface="ヒラギノ角ゴ Pro W3" pitchFamily="-112" charset="-128"/>
                  <a:cs typeface="Arial" pitchFamily="34" charset="0"/>
                </a:rPr>
                <a:t>Australasia</a:t>
              </a:r>
            </a:p>
          </p:txBody>
        </p:sp>
        <p:sp>
          <p:nvSpPr>
            <p:cNvPr id="62" name="Rectangle 473">
              <a:extLst>
                <a:ext uri="{FF2B5EF4-FFF2-40B4-BE49-F238E27FC236}">
                  <a16:creationId xmlns:a16="http://schemas.microsoft.com/office/drawing/2014/main" id="{60CC796B-9DD5-40BE-B3C4-8F293994CF79}"/>
                </a:ext>
              </a:extLst>
            </p:cNvPr>
            <p:cNvSpPr/>
            <p:nvPr/>
          </p:nvSpPr>
          <p:spPr>
            <a:xfrm>
              <a:off x="4660423" y="8860505"/>
              <a:ext cx="612347" cy="430887"/>
            </a:xfrm>
            <a:prstGeom prst="rect">
              <a:avLst/>
            </a:prstGeom>
            <a:noFill/>
          </p:spPr>
          <p:txBody>
            <a:bodyPr wrap="none" lIns="0" tIns="0" rIns="0" bIns="0">
              <a:spAutoFit/>
            </a:bodyPr>
            <a:lstStyle/>
            <a:p>
              <a:pPr lvl="0" algn="ctr" defTabSz="914400" eaLnBrk="0" fontAlgn="base" hangingPunct="0">
                <a:spcBef>
                  <a:spcPct val="0"/>
                </a:spcBef>
                <a:spcAft>
                  <a:spcPct val="0"/>
                </a:spcAft>
                <a:buClr>
                  <a:prstClr val="black"/>
                </a:buClr>
                <a:buSzPct val="65000"/>
                <a:defRPr/>
              </a:pPr>
              <a:r>
                <a:rPr lang="en-ZA" sz="1000" b="1" dirty="0">
                  <a:solidFill>
                    <a:srgbClr val="4E8542"/>
                  </a:solidFill>
                  <a:latin typeface="Trebuchet MS" panose="020B0603020202020204" pitchFamily="34" charset="0"/>
                  <a:ea typeface="ＭＳ Ｐゴシック" pitchFamily="-112" charset="-128"/>
                  <a:cs typeface="Arial" pitchFamily="34" charset="0"/>
                </a:rPr>
                <a:t>0.7 billion</a:t>
              </a:r>
            </a:p>
            <a:p>
              <a:pPr lvl="0" algn="ctr" defTabSz="914400" eaLnBrk="0" fontAlgn="base" hangingPunct="0">
                <a:spcBef>
                  <a:spcPct val="0"/>
                </a:spcBef>
                <a:spcAft>
                  <a:spcPct val="0"/>
                </a:spcAft>
                <a:buClr>
                  <a:prstClr val="black"/>
                </a:buClr>
                <a:buSzPct val="65000"/>
                <a:defRPr/>
              </a:pPr>
              <a:r>
                <a:rPr lang="en-ZA" sz="800" dirty="0">
                  <a:solidFill>
                    <a:schemeClr val="tx1">
                      <a:lumMod val="75000"/>
                      <a:lumOff val="25000"/>
                    </a:schemeClr>
                  </a:solidFill>
                  <a:latin typeface="Trebuchet MS" panose="020B0603020202020204" pitchFamily="34" charset="0"/>
                  <a:ea typeface="ＭＳ Ｐゴシック" pitchFamily="-112" charset="-128"/>
                  <a:cs typeface="Arial" pitchFamily="34" charset="0"/>
                </a:rPr>
                <a:t>ZAR Spend</a:t>
              </a:r>
            </a:p>
            <a:p>
              <a:pPr lvl="0" algn="ctr" defTabSz="914400" eaLnBrk="0" fontAlgn="base" hangingPunct="0">
                <a:spcBef>
                  <a:spcPct val="0"/>
                </a:spcBef>
                <a:spcAft>
                  <a:spcPct val="0"/>
                </a:spcAft>
                <a:buClr>
                  <a:prstClr val="black"/>
                </a:buClr>
                <a:buSzPct val="65000"/>
                <a:defRPr/>
              </a:pPr>
              <a:r>
                <a:rPr lang="en-US" sz="1000" b="1" dirty="0">
                  <a:solidFill>
                    <a:srgbClr val="4E8542"/>
                  </a:solidFill>
                  <a:latin typeface="Trebuchet MS" panose="020B0603020202020204" pitchFamily="34" charset="0"/>
                  <a:ea typeface="ＭＳ Ｐゴシック" pitchFamily="-112" charset="-128"/>
                  <a:cs typeface="Arial" pitchFamily="34" charset="0"/>
                </a:rPr>
                <a:t>2.8%</a:t>
              </a:r>
              <a:endParaRPr lang="en-ZA" sz="1000" b="1" dirty="0">
                <a:solidFill>
                  <a:srgbClr val="4E8542"/>
                </a:solidFill>
                <a:latin typeface="Trebuchet MS" panose="020B0603020202020204" pitchFamily="34" charset="0"/>
                <a:ea typeface="ＭＳ Ｐゴシック" pitchFamily="-112" charset="-128"/>
                <a:cs typeface="Arial" pitchFamily="34" charset="0"/>
              </a:endParaRPr>
            </a:p>
          </p:txBody>
        </p:sp>
        <p:sp>
          <p:nvSpPr>
            <p:cNvPr id="63" name="Rectangle 474">
              <a:extLst>
                <a:ext uri="{FF2B5EF4-FFF2-40B4-BE49-F238E27FC236}">
                  <a16:creationId xmlns:a16="http://schemas.microsoft.com/office/drawing/2014/main" id="{AB9C16C0-A881-4BE7-9FA2-C928984D8651}"/>
                </a:ext>
              </a:extLst>
            </p:cNvPr>
            <p:cNvSpPr/>
            <p:nvPr/>
          </p:nvSpPr>
          <p:spPr>
            <a:xfrm>
              <a:off x="5495050" y="8940079"/>
              <a:ext cx="663643" cy="276999"/>
            </a:xfrm>
            <a:prstGeom prst="rect">
              <a:avLst/>
            </a:prstGeom>
            <a:noFill/>
          </p:spPr>
          <p:txBody>
            <a:bodyPr wrap="none" lIns="0" tIns="0" rIns="0" bIns="0">
              <a:spAutoFit/>
            </a:bodyPr>
            <a:lstStyle/>
            <a:p>
              <a:pPr lvl="0" algn="ctr" defTabSz="914400" eaLnBrk="0" fontAlgn="base" hangingPunct="0">
                <a:spcBef>
                  <a:spcPct val="0"/>
                </a:spcBef>
                <a:spcAft>
                  <a:spcPct val="0"/>
                </a:spcAft>
                <a:buClr>
                  <a:prstClr val="black"/>
                </a:buClr>
                <a:buSzPct val="65000"/>
                <a:defRPr/>
              </a:pPr>
              <a:r>
                <a:rPr lang="en-ZA" sz="1000" b="1" dirty="0">
                  <a:solidFill>
                    <a:srgbClr val="4E8542"/>
                  </a:solidFill>
                  <a:latin typeface="Trebuchet MS" panose="020B0603020202020204" pitchFamily="34" charset="0"/>
                  <a:ea typeface="ＭＳ Ｐゴシック" pitchFamily="-112" charset="-128"/>
                  <a:cs typeface="Arial" pitchFamily="34" charset="0"/>
                </a:rPr>
                <a:t>+32.3</a:t>
              </a:r>
              <a:r>
                <a:rPr lang="en-US" sz="1000" b="1" dirty="0">
                  <a:solidFill>
                    <a:srgbClr val="4E8542"/>
                  </a:solidFill>
                  <a:latin typeface="Trebuchet MS" panose="020B0603020202020204" pitchFamily="34" charset="0"/>
                  <a:ea typeface="ＭＳ Ｐゴシック" pitchFamily="-112" charset="-128"/>
                  <a:cs typeface="Arial" pitchFamily="34" charset="0"/>
                </a:rPr>
                <a:t>%</a:t>
              </a:r>
              <a:r>
                <a:rPr lang="en-ZA" sz="1000" b="1" dirty="0">
                  <a:solidFill>
                    <a:srgbClr val="4E8542"/>
                  </a:solidFill>
                  <a:latin typeface="Trebuchet MS" panose="020B0603020202020204" pitchFamily="34" charset="0"/>
                  <a:ea typeface="ＭＳ Ｐゴシック" pitchFamily="-112" charset="-128"/>
                  <a:cs typeface="Arial" pitchFamily="34" charset="0"/>
                </a:rPr>
                <a:t> up </a:t>
              </a:r>
              <a:br>
                <a:rPr kumimoji="0" lang="en-ZA" sz="800" b="0" i="0" u="none" strike="noStrike" kern="1200" cap="none" spc="0" normalizeH="0" baseline="0" noProof="0" dirty="0">
                  <a:ln>
                    <a:noFill/>
                  </a:ln>
                  <a:solidFill>
                    <a:srgbClr val="D0021B"/>
                  </a:solidFill>
                  <a:effectLst/>
                  <a:uLnTx/>
                  <a:uFillTx/>
                  <a:latin typeface="Trebuchet MS" panose="020B0603020202020204" pitchFamily="34" charset="0"/>
                  <a:ea typeface="ヒラギノ角ゴ Pro W3" pitchFamily="-112" charset="-128"/>
                  <a:cs typeface="Arial" pitchFamily="34" charset="0"/>
                </a:rPr>
              </a:br>
              <a:r>
                <a:rPr kumimoji="0" lang="en-ZA" sz="800" b="0" i="0" u="none" strike="noStrike" kern="1200" cap="none" spc="0" normalizeH="0" baseline="0" noProof="0" dirty="0">
                  <a:ln>
                    <a:noFill/>
                  </a:ln>
                  <a:solidFill>
                    <a:schemeClr val="tx1">
                      <a:lumMod val="75000"/>
                      <a:lumOff val="25000"/>
                    </a:schemeClr>
                  </a:solidFill>
                  <a:effectLst/>
                  <a:uLnTx/>
                  <a:uFillTx/>
                  <a:latin typeface="Trebuchet MS" panose="020B0603020202020204" pitchFamily="34" charset="0"/>
                  <a:ea typeface="ヒラギノ角ゴ Pro W3" pitchFamily="-112" charset="-128"/>
                  <a:cs typeface="Arial" pitchFamily="34" charset="0"/>
                </a:rPr>
                <a:t>from Q1 2019</a:t>
              </a:r>
            </a:p>
          </p:txBody>
        </p:sp>
        <p:sp>
          <p:nvSpPr>
            <p:cNvPr id="64" name="Freeform: Shape 475">
              <a:extLst>
                <a:ext uri="{FF2B5EF4-FFF2-40B4-BE49-F238E27FC236}">
                  <a16:creationId xmlns:a16="http://schemas.microsoft.com/office/drawing/2014/main" id="{55B21CB5-51A6-4230-AC41-9329C84CC8D7}"/>
                </a:ext>
              </a:extLst>
            </p:cNvPr>
            <p:cNvSpPr/>
            <p:nvPr/>
          </p:nvSpPr>
          <p:spPr>
            <a:xfrm>
              <a:off x="5346073" y="8915589"/>
              <a:ext cx="0" cy="357187"/>
            </a:xfrm>
            <a:custGeom>
              <a:avLst/>
              <a:gdLst>
                <a:gd name="connsiteX0" fmla="*/ 0 w 0"/>
                <a:gd name="connsiteY0" fmla="*/ 0 h 357187"/>
                <a:gd name="connsiteX1" fmla="*/ 0 w 0"/>
                <a:gd name="connsiteY1" fmla="*/ 357187 h 357187"/>
              </a:gdLst>
              <a:ahLst/>
              <a:cxnLst>
                <a:cxn ang="0">
                  <a:pos x="connsiteX0" y="connsiteY0"/>
                </a:cxn>
                <a:cxn ang="0">
                  <a:pos x="connsiteX1" y="connsiteY1"/>
                </a:cxn>
              </a:cxnLst>
              <a:rect l="l" t="t" r="r" b="b"/>
              <a:pathLst>
                <a:path h="357187">
                  <a:moveTo>
                    <a:pt x="0" y="0"/>
                  </a:moveTo>
                  <a:lnTo>
                    <a:pt x="0" y="357187"/>
                  </a:lnTo>
                </a:path>
              </a:pathLst>
            </a:custGeom>
            <a:noFill/>
            <a:ln w="9525">
              <a:solidFill>
                <a:schemeClr val="tx2">
                  <a:lumMod val="75000"/>
                  <a:lumOff val="25000"/>
                </a:schemeClr>
              </a:solidFill>
              <a:prstDash val="sys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latin typeface="Trebuchet MS" panose="020B0603020202020204" pitchFamily="34" charset="0"/>
              </a:endParaRPr>
            </a:p>
          </p:txBody>
        </p:sp>
        <p:sp>
          <p:nvSpPr>
            <p:cNvPr id="65" name="Isosceles Triangle 477">
              <a:extLst>
                <a:ext uri="{FF2B5EF4-FFF2-40B4-BE49-F238E27FC236}">
                  <a16:creationId xmlns:a16="http://schemas.microsoft.com/office/drawing/2014/main" id="{B7C302D3-8BAA-4BA7-A8F2-DB742BDBEC6A}"/>
                </a:ext>
              </a:extLst>
            </p:cNvPr>
            <p:cNvSpPr/>
            <p:nvPr/>
          </p:nvSpPr>
          <p:spPr>
            <a:xfrm>
              <a:off x="6233809" y="9044069"/>
              <a:ext cx="80061" cy="69018"/>
            </a:xfrm>
            <a:prstGeom prst="triangl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latin typeface="Trebuchet MS" panose="020B0603020202020204" pitchFamily="34" charset="0"/>
              </a:endParaRPr>
            </a:p>
          </p:txBody>
        </p:sp>
      </p:grpSp>
      <p:sp>
        <p:nvSpPr>
          <p:cNvPr id="269" name="תיבת טקסט 268">
            <a:extLst>
              <a:ext uri="{FF2B5EF4-FFF2-40B4-BE49-F238E27FC236}">
                <a16:creationId xmlns:a16="http://schemas.microsoft.com/office/drawing/2014/main" id="{135B5DB6-C5A5-4E1F-BD4C-24B80905CF88}"/>
              </a:ext>
            </a:extLst>
          </p:cNvPr>
          <p:cNvSpPr txBox="1"/>
          <p:nvPr/>
        </p:nvSpPr>
        <p:spPr>
          <a:xfrm>
            <a:off x="714530" y="5443698"/>
            <a:ext cx="5504400" cy="369332"/>
          </a:xfrm>
          <a:prstGeom prst="rect">
            <a:avLst/>
          </a:prstGeom>
          <a:noFill/>
        </p:spPr>
        <p:txBody>
          <a:bodyPr wrap="square" rtlCol="1">
            <a:spAutoFit/>
          </a:bodyPr>
          <a:lstStyle/>
          <a:p>
            <a:pPr algn="ctr"/>
            <a:r>
              <a:rPr lang="en-US" sz="1000" b="1" dirty="0">
                <a:solidFill>
                  <a:srgbClr val="404040"/>
                </a:solidFill>
                <a:highlight>
                  <a:srgbClr val="FFFFFF"/>
                </a:highlight>
                <a:latin typeface="Trebuchet MS" panose="020B0603020202020204" pitchFamily="34" charset="0"/>
              </a:rPr>
              <a:t>Foreign Direct Spend by Region Q1 2023</a:t>
            </a:r>
          </a:p>
          <a:p>
            <a:pPr algn="ctr"/>
            <a:r>
              <a:rPr lang="en-US" sz="800" dirty="0">
                <a:solidFill>
                  <a:srgbClr val="404040"/>
                </a:solidFill>
                <a:highlight>
                  <a:srgbClr val="FFFFFF"/>
                </a:highlight>
                <a:latin typeface="Trebuchet MS" panose="020B0603020202020204" pitchFamily="34" charset="0"/>
              </a:rPr>
              <a:t>(ZAR Billions, Share &amp; Growth Q1 2023 vs. Q1 2019)</a:t>
            </a:r>
            <a:endParaRPr lang="he-IL" sz="800" baseline="30000" dirty="0">
              <a:solidFill>
                <a:srgbClr val="404040"/>
              </a:solidFill>
              <a:highlight>
                <a:srgbClr val="FFFFFF"/>
              </a:highlight>
              <a:latin typeface="Trebuchet MS" panose="020B0603020202020204" pitchFamily="34" charset="0"/>
            </a:endParaRPr>
          </a:p>
        </p:txBody>
      </p:sp>
      <p:graphicFrame>
        <p:nvGraphicFramePr>
          <p:cNvPr id="4" name="Object 3" hidden="1">
            <a:extLst>
              <a:ext uri="{FF2B5EF4-FFF2-40B4-BE49-F238E27FC236}">
                <a16:creationId xmlns:a16="http://schemas.microsoft.com/office/drawing/2014/main" id="{8CD7EAD1-1DA7-4956-A986-80F6EDC6D345}"/>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59" imgH="360" progId="TCLayout.ActiveDocument.1">
                  <p:embed/>
                </p:oleObj>
              </mc:Choice>
              <mc:Fallback>
                <p:oleObj name="think-cell Slide" r:id="rId4" imgW="359" imgH="360" progId="TCLayout.ActiveDocument.1">
                  <p:embed/>
                  <p:pic>
                    <p:nvPicPr>
                      <p:cNvPr id="4" name="Object 3" hidden="1">
                        <a:extLst>
                          <a:ext uri="{FF2B5EF4-FFF2-40B4-BE49-F238E27FC236}">
                            <a16:creationId xmlns:a16="http://schemas.microsoft.com/office/drawing/2014/main" id="{8CD7EAD1-1DA7-4956-A986-80F6EDC6D345}"/>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grpSp>
        <p:nvGrpSpPr>
          <p:cNvPr id="341" name="Group 340">
            <a:extLst>
              <a:ext uri="{FF2B5EF4-FFF2-40B4-BE49-F238E27FC236}">
                <a16:creationId xmlns:a16="http://schemas.microsoft.com/office/drawing/2014/main" id="{D0E8AF54-C124-4416-A290-B52DF9B79F99}"/>
              </a:ext>
            </a:extLst>
          </p:cNvPr>
          <p:cNvGrpSpPr/>
          <p:nvPr/>
        </p:nvGrpSpPr>
        <p:grpSpPr>
          <a:xfrm rot="16200000">
            <a:off x="6081739" y="510671"/>
            <a:ext cx="1279411" cy="284187"/>
            <a:chOff x="-1768098" y="1682693"/>
            <a:chExt cx="10577544" cy="2349518"/>
          </a:xfrm>
        </p:grpSpPr>
        <p:sp>
          <p:nvSpPr>
            <p:cNvPr id="342" name="Freeform 5">
              <a:extLst>
                <a:ext uri="{FF2B5EF4-FFF2-40B4-BE49-F238E27FC236}">
                  <a16:creationId xmlns:a16="http://schemas.microsoft.com/office/drawing/2014/main" id="{7A7DA167-6D8A-401E-9FED-D658E3D8E1CD}"/>
                </a:ext>
              </a:extLst>
            </p:cNvPr>
            <p:cNvSpPr>
              <a:spLocks/>
            </p:cNvSpPr>
            <p:nvPr/>
          </p:nvSpPr>
          <p:spPr bwMode="auto">
            <a:xfrm>
              <a:off x="4837440" y="2043889"/>
              <a:ext cx="3972006" cy="1988322"/>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E3010F"/>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latin typeface="Trebuchet MS" panose="020B0603020202020204" pitchFamily="34" charset="0"/>
              </a:endParaRPr>
            </a:p>
          </p:txBody>
        </p:sp>
        <p:sp>
          <p:nvSpPr>
            <p:cNvPr id="343" name="Freeform 5">
              <a:extLst>
                <a:ext uri="{FF2B5EF4-FFF2-40B4-BE49-F238E27FC236}">
                  <a16:creationId xmlns:a16="http://schemas.microsoft.com/office/drawing/2014/main" id="{E64815FD-BFF2-4424-A580-B03E722615A3}"/>
                </a:ext>
              </a:extLst>
            </p:cNvPr>
            <p:cNvSpPr>
              <a:spLocks/>
            </p:cNvSpPr>
            <p:nvPr/>
          </p:nvSpPr>
          <p:spPr bwMode="auto">
            <a:xfrm>
              <a:off x="3357940" y="1989081"/>
              <a:ext cx="4081463" cy="2043113"/>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latin typeface="Trebuchet MS" panose="020B0603020202020204" pitchFamily="34" charset="0"/>
              </a:endParaRPr>
            </a:p>
          </p:txBody>
        </p:sp>
        <p:sp>
          <p:nvSpPr>
            <p:cNvPr id="344" name="Freeform 6">
              <a:extLst>
                <a:ext uri="{FF2B5EF4-FFF2-40B4-BE49-F238E27FC236}">
                  <a16:creationId xmlns:a16="http://schemas.microsoft.com/office/drawing/2014/main" id="{20CBBF24-1EA2-44BC-A20C-5CA74795C07D}"/>
                </a:ext>
              </a:extLst>
            </p:cNvPr>
            <p:cNvSpPr>
              <a:spLocks/>
            </p:cNvSpPr>
            <p:nvPr/>
          </p:nvSpPr>
          <p:spPr bwMode="auto">
            <a:xfrm>
              <a:off x="1652965" y="1822393"/>
              <a:ext cx="4418013" cy="2209800"/>
            </a:xfrm>
            <a:custGeom>
              <a:avLst/>
              <a:gdLst>
                <a:gd name="T0" fmla="*/ 1392 w 2783"/>
                <a:gd name="T1" fmla="*/ 0 h 1392"/>
                <a:gd name="T2" fmla="*/ 2783 w 2783"/>
                <a:gd name="T3" fmla="*/ 1392 h 1392"/>
                <a:gd name="T4" fmla="*/ 1983 w 2783"/>
                <a:gd name="T5" fmla="*/ 1392 h 1392"/>
                <a:gd name="T6" fmla="*/ 1392 w 2783"/>
                <a:gd name="T7" fmla="*/ 800 h 1392"/>
                <a:gd name="T8" fmla="*/ 800 w 2783"/>
                <a:gd name="T9" fmla="*/ 1392 h 1392"/>
                <a:gd name="T10" fmla="*/ 0 w 2783"/>
                <a:gd name="T11" fmla="*/ 1392 h 1392"/>
                <a:gd name="T12" fmla="*/ 1392 w 2783"/>
                <a:gd name="T13" fmla="*/ 0 h 1392"/>
                <a:gd name="T14" fmla="*/ 1392 w 2783"/>
                <a:gd name="T15" fmla="*/ 0 h 13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83" h="1392">
                  <a:moveTo>
                    <a:pt x="1392" y="0"/>
                  </a:moveTo>
                  <a:lnTo>
                    <a:pt x="2783" y="1392"/>
                  </a:lnTo>
                  <a:lnTo>
                    <a:pt x="1983" y="1392"/>
                  </a:lnTo>
                  <a:lnTo>
                    <a:pt x="1392" y="800"/>
                  </a:lnTo>
                  <a:lnTo>
                    <a:pt x="800" y="1392"/>
                  </a:lnTo>
                  <a:lnTo>
                    <a:pt x="0" y="1392"/>
                  </a:lnTo>
                  <a:lnTo>
                    <a:pt x="1392" y="0"/>
                  </a:lnTo>
                  <a:lnTo>
                    <a:pt x="1392" y="0"/>
                  </a:lnTo>
                  <a:close/>
                </a:path>
              </a:pathLst>
            </a:custGeom>
            <a:solidFill>
              <a:srgbClr val="07141A"/>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latin typeface="Trebuchet MS" panose="020B0603020202020204" pitchFamily="34" charset="0"/>
              </a:endParaRPr>
            </a:p>
          </p:txBody>
        </p:sp>
        <p:sp>
          <p:nvSpPr>
            <p:cNvPr id="345" name="Freeform 7">
              <a:extLst>
                <a:ext uri="{FF2B5EF4-FFF2-40B4-BE49-F238E27FC236}">
                  <a16:creationId xmlns:a16="http://schemas.microsoft.com/office/drawing/2014/main" id="{706F07C8-1216-4103-A305-F247FFA2C058}"/>
                </a:ext>
              </a:extLst>
            </p:cNvPr>
            <p:cNvSpPr>
              <a:spLocks/>
            </p:cNvSpPr>
            <p:nvPr/>
          </p:nvSpPr>
          <p:spPr bwMode="auto">
            <a:xfrm>
              <a:off x="-45660" y="1741431"/>
              <a:ext cx="4578350" cy="2290763"/>
            </a:xfrm>
            <a:custGeom>
              <a:avLst/>
              <a:gdLst>
                <a:gd name="T0" fmla="*/ 1442 w 2884"/>
                <a:gd name="T1" fmla="*/ 0 h 1443"/>
                <a:gd name="T2" fmla="*/ 2884 w 2884"/>
                <a:gd name="T3" fmla="*/ 1443 h 1443"/>
                <a:gd name="T4" fmla="*/ 2055 w 2884"/>
                <a:gd name="T5" fmla="*/ 1443 h 1443"/>
                <a:gd name="T6" fmla="*/ 1442 w 2884"/>
                <a:gd name="T7" fmla="*/ 829 h 1443"/>
                <a:gd name="T8" fmla="*/ 829 w 2884"/>
                <a:gd name="T9" fmla="*/ 1443 h 1443"/>
                <a:gd name="T10" fmla="*/ 0 w 2884"/>
                <a:gd name="T11" fmla="*/ 1443 h 1443"/>
                <a:gd name="T12" fmla="*/ 1442 w 2884"/>
                <a:gd name="T13" fmla="*/ 0 h 1443"/>
                <a:gd name="T14" fmla="*/ 1442 w 2884"/>
                <a:gd name="T15" fmla="*/ 0 h 14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4" h="1443">
                  <a:moveTo>
                    <a:pt x="1442" y="0"/>
                  </a:moveTo>
                  <a:lnTo>
                    <a:pt x="2884" y="1443"/>
                  </a:lnTo>
                  <a:lnTo>
                    <a:pt x="2055" y="1443"/>
                  </a:lnTo>
                  <a:lnTo>
                    <a:pt x="1442" y="829"/>
                  </a:lnTo>
                  <a:lnTo>
                    <a:pt x="829" y="1443"/>
                  </a:lnTo>
                  <a:lnTo>
                    <a:pt x="0" y="1443"/>
                  </a:lnTo>
                  <a:lnTo>
                    <a:pt x="1442" y="0"/>
                  </a:lnTo>
                  <a:lnTo>
                    <a:pt x="1442" y="0"/>
                  </a:lnTo>
                  <a:close/>
                </a:path>
              </a:pathLst>
            </a:custGeom>
            <a:solidFill>
              <a:srgbClr val="008A3B"/>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latin typeface="Trebuchet MS" panose="020B0603020202020204" pitchFamily="34" charset="0"/>
              </a:endParaRPr>
            </a:p>
          </p:txBody>
        </p:sp>
        <p:sp>
          <p:nvSpPr>
            <p:cNvPr id="346" name="Freeform 8">
              <a:extLst>
                <a:ext uri="{FF2B5EF4-FFF2-40B4-BE49-F238E27FC236}">
                  <a16:creationId xmlns:a16="http://schemas.microsoft.com/office/drawing/2014/main" id="{4D9376E3-11C7-4648-9A79-E9B1116C5831}"/>
                </a:ext>
              </a:extLst>
            </p:cNvPr>
            <p:cNvSpPr>
              <a:spLocks/>
            </p:cNvSpPr>
            <p:nvPr/>
          </p:nvSpPr>
          <p:spPr bwMode="auto">
            <a:xfrm>
              <a:off x="-1768098" y="1682693"/>
              <a:ext cx="4695825" cy="2349500"/>
            </a:xfrm>
            <a:custGeom>
              <a:avLst/>
              <a:gdLst>
                <a:gd name="T0" fmla="*/ 1479 w 2958"/>
                <a:gd name="T1" fmla="*/ 0 h 1480"/>
                <a:gd name="T2" fmla="*/ 2958 w 2958"/>
                <a:gd name="T3" fmla="*/ 1480 h 1480"/>
                <a:gd name="T4" fmla="*/ 2108 w 2958"/>
                <a:gd name="T5" fmla="*/ 1480 h 1480"/>
                <a:gd name="T6" fmla="*/ 1479 w 2958"/>
                <a:gd name="T7" fmla="*/ 851 h 1480"/>
                <a:gd name="T8" fmla="*/ 850 w 2958"/>
                <a:gd name="T9" fmla="*/ 1480 h 1480"/>
                <a:gd name="T10" fmla="*/ 0 w 2958"/>
                <a:gd name="T11" fmla="*/ 1480 h 1480"/>
                <a:gd name="T12" fmla="*/ 1479 w 2958"/>
                <a:gd name="T13" fmla="*/ 0 h 1480"/>
                <a:gd name="T14" fmla="*/ 1479 w 2958"/>
                <a:gd name="T15" fmla="*/ 0 h 14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58" h="1480">
                  <a:moveTo>
                    <a:pt x="1479" y="0"/>
                  </a:moveTo>
                  <a:lnTo>
                    <a:pt x="2958" y="1480"/>
                  </a:lnTo>
                  <a:lnTo>
                    <a:pt x="2108" y="1480"/>
                  </a:lnTo>
                  <a:lnTo>
                    <a:pt x="1479" y="851"/>
                  </a:lnTo>
                  <a:lnTo>
                    <a:pt x="850" y="1480"/>
                  </a:lnTo>
                  <a:lnTo>
                    <a:pt x="0" y="1480"/>
                  </a:lnTo>
                  <a:lnTo>
                    <a:pt x="1479" y="0"/>
                  </a:lnTo>
                  <a:lnTo>
                    <a:pt x="1479" y="0"/>
                  </a:lnTo>
                  <a:close/>
                </a:path>
              </a:pathLst>
            </a:custGeom>
            <a:solidFill>
              <a:srgbClr val="0D3C89"/>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latin typeface="Trebuchet MS" panose="020B0603020202020204" pitchFamily="34" charset="0"/>
              </a:endParaRPr>
            </a:p>
          </p:txBody>
        </p:sp>
      </p:grpSp>
      <p:grpSp>
        <p:nvGrpSpPr>
          <p:cNvPr id="29" name="קבוצה 28">
            <a:extLst>
              <a:ext uri="{FF2B5EF4-FFF2-40B4-BE49-F238E27FC236}">
                <a16:creationId xmlns:a16="http://schemas.microsoft.com/office/drawing/2014/main" id="{4DCC73CC-4AF6-4FF6-B724-146A6B296B40}"/>
              </a:ext>
            </a:extLst>
          </p:cNvPr>
          <p:cNvGrpSpPr/>
          <p:nvPr/>
        </p:nvGrpSpPr>
        <p:grpSpPr>
          <a:xfrm>
            <a:off x="677491" y="478769"/>
            <a:ext cx="3896978" cy="765283"/>
            <a:chOff x="677491" y="478769"/>
            <a:chExt cx="3896978" cy="765283"/>
          </a:xfrm>
        </p:grpSpPr>
        <p:sp>
          <p:nvSpPr>
            <p:cNvPr id="442" name="Freeform: Shape 351">
              <a:extLst>
                <a:ext uri="{FF2B5EF4-FFF2-40B4-BE49-F238E27FC236}">
                  <a16:creationId xmlns:a16="http://schemas.microsoft.com/office/drawing/2014/main" id="{EF6EE36E-DC71-4E29-A414-5F641428D6A4}"/>
                </a:ext>
              </a:extLst>
            </p:cNvPr>
            <p:cNvSpPr>
              <a:spLocks/>
            </p:cNvSpPr>
            <p:nvPr/>
          </p:nvSpPr>
          <p:spPr bwMode="auto">
            <a:xfrm>
              <a:off x="2306842" y="637577"/>
              <a:ext cx="2267627" cy="450167"/>
            </a:xfrm>
            <a:custGeom>
              <a:avLst/>
              <a:gdLst>
                <a:gd name="connsiteX0" fmla="*/ 0 w 3333886"/>
                <a:gd name="connsiteY0" fmla="*/ 0 h 661839"/>
                <a:gd name="connsiteX1" fmla="*/ 756515 w 3333886"/>
                <a:gd name="connsiteY1" fmla="*/ 0 h 661839"/>
                <a:gd name="connsiteX2" fmla="*/ 2045201 w 3333886"/>
                <a:gd name="connsiteY2" fmla="*/ 0 h 661839"/>
                <a:gd name="connsiteX3" fmla="*/ 2846065 w 3333886"/>
                <a:gd name="connsiteY3" fmla="*/ 0 h 661839"/>
                <a:gd name="connsiteX4" fmla="*/ 2846065 w 3333886"/>
                <a:gd name="connsiteY4" fmla="*/ 1 h 661839"/>
                <a:gd name="connsiteX5" fmla="*/ 2859576 w 3333886"/>
                <a:gd name="connsiteY5" fmla="*/ 1 h 661839"/>
                <a:gd name="connsiteX6" fmla="*/ 2918646 w 3333886"/>
                <a:gd name="connsiteY6" fmla="*/ 1 h 661839"/>
                <a:gd name="connsiteX7" fmla="*/ 2941316 w 3333886"/>
                <a:gd name="connsiteY7" fmla="*/ 1 h 661839"/>
                <a:gd name="connsiteX8" fmla="*/ 2978722 w 3333886"/>
                <a:gd name="connsiteY8" fmla="*/ 1 h 661839"/>
                <a:gd name="connsiteX9" fmla="*/ 3058665 w 3333886"/>
                <a:gd name="connsiteY9" fmla="*/ 1 h 661839"/>
                <a:gd name="connsiteX10" fmla="*/ 3159318 w 3333886"/>
                <a:gd name="connsiteY10" fmla="*/ 47275 h 661839"/>
                <a:gd name="connsiteX11" fmla="*/ 3165608 w 3333886"/>
                <a:gd name="connsiteY11" fmla="*/ 53578 h 661839"/>
                <a:gd name="connsiteX12" fmla="*/ 3310296 w 3333886"/>
                <a:gd name="connsiteY12" fmla="*/ 252130 h 661839"/>
                <a:gd name="connsiteX13" fmla="*/ 3310296 w 3333886"/>
                <a:gd name="connsiteY13" fmla="*/ 409710 h 661839"/>
                <a:gd name="connsiteX14" fmla="*/ 3165608 w 3333886"/>
                <a:gd name="connsiteY14" fmla="*/ 608262 h 661839"/>
                <a:gd name="connsiteX15" fmla="*/ 3058665 w 3333886"/>
                <a:gd name="connsiteY15" fmla="*/ 661839 h 661839"/>
                <a:gd name="connsiteX16" fmla="*/ 2678073 w 3333886"/>
                <a:gd name="connsiteY16" fmla="*/ 661839 h 661839"/>
                <a:gd name="connsiteX17" fmla="*/ 2678743 w 3333886"/>
                <a:gd name="connsiteY17" fmla="*/ 660851 h 661839"/>
                <a:gd name="connsiteX18" fmla="*/ 756515 w 3333886"/>
                <a:gd name="connsiteY18" fmla="*/ 660851 h 661839"/>
                <a:gd name="connsiteX19" fmla="*/ 756515 w 3333886"/>
                <a:gd name="connsiteY19" fmla="*/ 660058 h 661839"/>
                <a:gd name="connsiteX20" fmla="*/ 0 w 3333886"/>
                <a:gd name="connsiteY20" fmla="*/ 660058 h 661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33886" h="661839">
                  <a:moveTo>
                    <a:pt x="0" y="0"/>
                  </a:moveTo>
                  <a:lnTo>
                    <a:pt x="756515" y="0"/>
                  </a:lnTo>
                  <a:lnTo>
                    <a:pt x="2045201" y="0"/>
                  </a:lnTo>
                  <a:lnTo>
                    <a:pt x="2846065" y="0"/>
                  </a:lnTo>
                  <a:lnTo>
                    <a:pt x="2846065" y="1"/>
                  </a:lnTo>
                  <a:lnTo>
                    <a:pt x="2859576" y="1"/>
                  </a:lnTo>
                  <a:cubicBezTo>
                    <a:pt x="2873944" y="1"/>
                    <a:pt x="2893102" y="1"/>
                    <a:pt x="2918646" y="1"/>
                  </a:cubicBezTo>
                  <a:lnTo>
                    <a:pt x="2941316" y="1"/>
                  </a:lnTo>
                  <a:lnTo>
                    <a:pt x="2978722" y="1"/>
                  </a:lnTo>
                  <a:cubicBezTo>
                    <a:pt x="3001901" y="1"/>
                    <a:pt x="3028391" y="1"/>
                    <a:pt x="3058665" y="1"/>
                  </a:cubicBezTo>
                  <a:cubicBezTo>
                    <a:pt x="3099555" y="1"/>
                    <a:pt x="3134154" y="15759"/>
                    <a:pt x="3159318" y="47275"/>
                  </a:cubicBezTo>
                  <a:cubicBezTo>
                    <a:pt x="3162463" y="50427"/>
                    <a:pt x="3162463" y="50427"/>
                    <a:pt x="3165608" y="53578"/>
                  </a:cubicBezTo>
                  <a:cubicBezTo>
                    <a:pt x="3165608" y="53578"/>
                    <a:pt x="3165608" y="53578"/>
                    <a:pt x="3310296" y="252130"/>
                  </a:cubicBezTo>
                  <a:cubicBezTo>
                    <a:pt x="3341750" y="299404"/>
                    <a:pt x="3341750" y="362436"/>
                    <a:pt x="3310296" y="409710"/>
                  </a:cubicBezTo>
                  <a:cubicBezTo>
                    <a:pt x="3310296" y="409710"/>
                    <a:pt x="3310296" y="409710"/>
                    <a:pt x="3165608" y="608262"/>
                  </a:cubicBezTo>
                  <a:cubicBezTo>
                    <a:pt x="3140445" y="639778"/>
                    <a:pt x="3099555" y="661839"/>
                    <a:pt x="3058665" y="661839"/>
                  </a:cubicBezTo>
                  <a:cubicBezTo>
                    <a:pt x="3058665" y="661839"/>
                    <a:pt x="3058665" y="661839"/>
                    <a:pt x="2678073" y="661839"/>
                  </a:cubicBezTo>
                  <a:lnTo>
                    <a:pt x="2678743" y="660851"/>
                  </a:lnTo>
                  <a:lnTo>
                    <a:pt x="756515" y="660851"/>
                  </a:lnTo>
                  <a:lnTo>
                    <a:pt x="756515" y="660058"/>
                  </a:lnTo>
                  <a:lnTo>
                    <a:pt x="0" y="660058"/>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noAutofit/>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IN"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443" name="Freeform 6">
              <a:extLst>
                <a:ext uri="{FF2B5EF4-FFF2-40B4-BE49-F238E27FC236}">
                  <a16:creationId xmlns:a16="http://schemas.microsoft.com/office/drawing/2014/main" id="{F06E525C-61A7-4062-BE34-50C2295979D1}"/>
                </a:ext>
              </a:extLst>
            </p:cNvPr>
            <p:cNvSpPr>
              <a:spLocks/>
            </p:cNvSpPr>
            <p:nvPr/>
          </p:nvSpPr>
          <p:spPr bwMode="auto">
            <a:xfrm>
              <a:off x="677491" y="548795"/>
              <a:ext cx="1170432" cy="626482"/>
            </a:xfrm>
            <a:custGeom>
              <a:avLst/>
              <a:gdLst>
                <a:gd name="T0" fmla="*/ 470 w 546"/>
                <a:gd name="T1" fmla="*/ 146 h 292"/>
                <a:gd name="T2" fmla="*/ 491 w 546"/>
                <a:gd name="T3" fmla="*/ 62 h 292"/>
                <a:gd name="T4" fmla="*/ 546 w 546"/>
                <a:gd name="T5" fmla="*/ 0 h 292"/>
                <a:gd name="T6" fmla="*/ 106 w 546"/>
                <a:gd name="T7" fmla="*/ 0 h 292"/>
                <a:gd name="T8" fmla="*/ 106 w 546"/>
                <a:gd name="T9" fmla="*/ 0 h 292"/>
                <a:gd name="T10" fmla="*/ 106 w 546"/>
                <a:gd name="T11" fmla="*/ 0 h 292"/>
                <a:gd name="T12" fmla="*/ 106 w 546"/>
                <a:gd name="T13" fmla="*/ 0 h 292"/>
                <a:gd name="T14" fmla="*/ 106 w 546"/>
                <a:gd name="T15" fmla="*/ 0 h 292"/>
                <a:gd name="T16" fmla="*/ 106 w 546"/>
                <a:gd name="T17" fmla="*/ 0 h 292"/>
                <a:gd name="T18" fmla="*/ 106 w 546"/>
                <a:gd name="T19" fmla="*/ 0 h 292"/>
                <a:gd name="T20" fmla="*/ 105 w 546"/>
                <a:gd name="T21" fmla="*/ 0 h 292"/>
                <a:gd name="T22" fmla="*/ 105 w 546"/>
                <a:gd name="T23" fmla="*/ 0 h 292"/>
                <a:gd name="T24" fmla="*/ 105 w 546"/>
                <a:gd name="T25" fmla="*/ 0 h 292"/>
                <a:gd name="T26" fmla="*/ 105 w 546"/>
                <a:gd name="T27" fmla="*/ 0 h 292"/>
                <a:gd name="T28" fmla="*/ 105 w 546"/>
                <a:gd name="T29" fmla="*/ 0 h 292"/>
                <a:gd name="T30" fmla="*/ 105 w 546"/>
                <a:gd name="T31" fmla="*/ 0 h 292"/>
                <a:gd name="T32" fmla="*/ 105 w 546"/>
                <a:gd name="T33" fmla="*/ 0 h 292"/>
                <a:gd name="T34" fmla="*/ 105 w 546"/>
                <a:gd name="T35" fmla="*/ 0 h 292"/>
                <a:gd name="T36" fmla="*/ 105 w 546"/>
                <a:gd name="T37" fmla="*/ 0 h 292"/>
                <a:gd name="T38" fmla="*/ 105 w 546"/>
                <a:gd name="T39" fmla="*/ 0 h 292"/>
                <a:gd name="T40" fmla="*/ 105 w 546"/>
                <a:gd name="T41" fmla="*/ 0 h 292"/>
                <a:gd name="T42" fmla="*/ 104 w 546"/>
                <a:gd name="T43" fmla="*/ 0 h 292"/>
                <a:gd name="T44" fmla="*/ 104 w 546"/>
                <a:gd name="T45" fmla="*/ 0 h 292"/>
                <a:gd name="T46" fmla="*/ 104 w 546"/>
                <a:gd name="T47" fmla="*/ 0 h 292"/>
                <a:gd name="T48" fmla="*/ 104 w 546"/>
                <a:gd name="T49" fmla="*/ 0 h 292"/>
                <a:gd name="T50" fmla="*/ 104 w 546"/>
                <a:gd name="T51" fmla="*/ 0 h 292"/>
                <a:gd name="T52" fmla="*/ 104 w 546"/>
                <a:gd name="T53" fmla="*/ 0 h 292"/>
                <a:gd name="T54" fmla="*/ 104 w 546"/>
                <a:gd name="T55" fmla="*/ 0 h 292"/>
                <a:gd name="T56" fmla="*/ 104 w 546"/>
                <a:gd name="T57" fmla="*/ 0 h 292"/>
                <a:gd name="T58" fmla="*/ 104 w 546"/>
                <a:gd name="T59" fmla="*/ 0 h 292"/>
                <a:gd name="T60" fmla="*/ 104 w 546"/>
                <a:gd name="T61" fmla="*/ 0 h 292"/>
                <a:gd name="T62" fmla="*/ 104 w 546"/>
                <a:gd name="T63" fmla="*/ 0 h 292"/>
                <a:gd name="T64" fmla="*/ 104 w 546"/>
                <a:gd name="T65" fmla="*/ 0 h 292"/>
                <a:gd name="T66" fmla="*/ 103 w 546"/>
                <a:gd name="T67" fmla="*/ 0 h 292"/>
                <a:gd name="T68" fmla="*/ 103 w 546"/>
                <a:gd name="T69" fmla="*/ 0 h 292"/>
                <a:gd name="T70" fmla="*/ 103 w 546"/>
                <a:gd name="T71" fmla="*/ 0 h 292"/>
                <a:gd name="T72" fmla="*/ 103 w 546"/>
                <a:gd name="T73" fmla="*/ 0 h 292"/>
                <a:gd name="T74" fmla="*/ 96 w 546"/>
                <a:gd name="T75" fmla="*/ 0 h 292"/>
                <a:gd name="T76" fmla="*/ 94 w 546"/>
                <a:gd name="T77" fmla="*/ 0 h 292"/>
                <a:gd name="T78" fmla="*/ 89 w 546"/>
                <a:gd name="T79" fmla="*/ 1 h 292"/>
                <a:gd name="T80" fmla="*/ 88 w 546"/>
                <a:gd name="T81" fmla="*/ 1 h 292"/>
                <a:gd name="T82" fmla="*/ 81 w 546"/>
                <a:gd name="T83" fmla="*/ 3 h 292"/>
                <a:gd name="T84" fmla="*/ 80 w 546"/>
                <a:gd name="T85" fmla="*/ 3 h 292"/>
                <a:gd name="T86" fmla="*/ 74 w 546"/>
                <a:gd name="T87" fmla="*/ 5 h 292"/>
                <a:gd name="T88" fmla="*/ 73 w 546"/>
                <a:gd name="T89" fmla="*/ 5 h 292"/>
                <a:gd name="T90" fmla="*/ 67 w 546"/>
                <a:gd name="T91" fmla="*/ 7 h 292"/>
                <a:gd name="T92" fmla="*/ 66 w 546"/>
                <a:gd name="T93" fmla="*/ 8 h 292"/>
                <a:gd name="T94" fmla="*/ 60 w 546"/>
                <a:gd name="T95" fmla="*/ 10 h 292"/>
                <a:gd name="T96" fmla="*/ 59 w 546"/>
                <a:gd name="T97" fmla="*/ 11 h 292"/>
                <a:gd name="T98" fmla="*/ 53 w 546"/>
                <a:gd name="T99" fmla="*/ 14 h 292"/>
                <a:gd name="T100" fmla="*/ 53 w 546"/>
                <a:gd name="T101" fmla="*/ 14 h 292"/>
                <a:gd name="T102" fmla="*/ 48 w 546"/>
                <a:gd name="T103" fmla="*/ 17 h 292"/>
                <a:gd name="T104" fmla="*/ 47 w 546"/>
                <a:gd name="T105" fmla="*/ 18 h 292"/>
                <a:gd name="T106" fmla="*/ 36 w 546"/>
                <a:gd name="T107" fmla="*/ 26 h 292"/>
                <a:gd name="T108" fmla="*/ 35 w 546"/>
                <a:gd name="T109" fmla="*/ 27 h 292"/>
                <a:gd name="T110" fmla="*/ 26 w 546"/>
                <a:gd name="T111" fmla="*/ 37 h 292"/>
                <a:gd name="T112" fmla="*/ 25 w 546"/>
                <a:gd name="T113" fmla="*/ 37 h 292"/>
                <a:gd name="T114" fmla="*/ 0 w 546"/>
                <a:gd name="T115" fmla="*/ 106 h 292"/>
                <a:gd name="T116" fmla="*/ 0 w 546"/>
                <a:gd name="T117" fmla="*/ 186 h 292"/>
                <a:gd name="T118" fmla="*/ 106 w 546"/>
                <a:gd name="T119" fmla="*/ 292 h 292"/>
                <a:gd name="T120" fmla="*/ 544 w 546"/>
                <a:gd name="T121" fmla="*/ 292 h 292"/>
                <a:gd name="T122" fmla="*/ 542 w 546"/>
                <a:gd name="T123" fmla="*/ 289 h 292"/>
                <a:gd name="T124" fmla="*/ 470 w 546"/>
                <a:gd name="T125" fmla="*/ 146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6" h="292">
                  <a:moveTo>
                    <a:pt x="470" y="146"/>
                  </a:moveTo>
                  <a:cubicBezTo>
                    <a:pt x="470" y="115"/>
                    <a:pt x="477" y="87"/>
                    <a:pt x="491" y="62"/>
                  </a:cubicBezTo>
                  <a:cubicBezTo>
                    <a:pt x="504" y="37"/>
                    <a:pt x="523" y="16"/>
                    <a:pt x="54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3" y="0"/>
                    <a:pt x="103" y="0"/>
                  </a:cubicBezTo>
                  <a:cubicBezTo>
                    <a:pt x="103" y="0"/>
                    <a:pt x="103" y="0"/>
                    <a:pt x="103" y="0"/>
                  </a:cubicBezTo>
                  <a:cubicBezTo>
                    <a:pt x="103" y="0"/>
                    <a:pt x="103" y="0"/>
                    <a:pt x="103" y="0"/>
                  </a:cubicBezTo>
                  <a:cubicBezTo>
                    <a:pt x="103" y="0"/>
                    <a:pt x="103" y="0"/>
                    <a:pt x="103" y="0"/>
                  </a:cubicBezTo>
                  <a:cubicBezTo>
                    <a:pt x="101" y="0"/>
                    <a:pt x="98" y="0"/>
                    <a:pt x="96" y="0"/>
                  </a:cubicBezTo>
                  <a:cubicBezTo>
                    <a:pt x="96" y="0"/>
                    <a:pt x="95" y="0"/>
                    <a:pt x="94" y="0"/>
                  </a:cubicBezTo>
                  <a:cubicBezTo>
                    <a:pt x="92" y="1"/>
                    <a:pt x="90" y="1"/>
                    <a:pt x="89" y="1"/>
                  </a:cubicBezTo>
                  <a:cubicBezTo>
                    <a:pt x="88" y="1"/>
                    <a:pt x="88" y="1"/>
                    <a:pt x="88" y="1"/>
                  </a:cubicBezTo>
                  <a:cubicBezTo>
                    <a:pt x="85" y="2"/>
                    <a:pt x="83" y="2"/>
                    <a:pt x="81" y="3"/>
                  </a:cubicBezTo>
                  <a:cubicBezTo>
                    <a:pt x="81" y="3"/>
                    <a:pt x="80" y="3"/>
                    <a:pt x="80" y="3"/>
                  </a:cubicBezTo>
                  <a:cubicBezTo>
                    <a:pt x="78" y="4"/>
                    <a:pt x="76" y="4"/>
                    <a:pt x="74" y="5"/>
                  </a:cubicBezTo>
                  <a:cubicBezTo>
                    <a:pt x="74" y="5"/>
                    <a:pt x="73" y="5"/>
                    <a:pt x="73" y="5"/>
                  </a:cubicBezTo>
                  <a:cubicBezTo>
                    <a:pt x="71" y="6"/>
                    <a:pt x="69" y="6"/>
                    <a:pt x="67" y="7"/>
                  </a:cubicBezTo>
                  <a:cubicBezTo>
                    <a:pt x="66" y="7"/>
                    <a:pt x="66" y="8"/>
                    <a:pt x="66" y="8"/>
                  </a:cubicBezTo>
                  <a:cubicBezTo>
                    <a:pt x="64" y="8"/>
                    <a:pt x="62" y="9"/>
                    <a:pt x="60" y="10"/>
                  </a:cubicBezTo>
                  <a:cubicBezTo>
                    <a:pt x="60" y="10"/>
                    <a:pt x="60" y="10"/>
                    <a:pt x="59" y="11"/>
                  </a:cubicBezTo>
                  <a:cubicBezTo>
                    <a:pt x="57" y="12"/>
                    <a:pt x="55" y="13"/>
                    <a:pt x="53" y="14"/>
                  </a:cubicBezTo>
                  <a:cubicBezTo>
                    <a:pt x="53" y="14"/>
                    <a:pt x="53" y="14"/>
                    <a:pt x="53" y="14"/>
                  </a:cubicBezTo>
                  <a:cubicBezTo>
                    <a:pt x="51" y="15"/>
                    <a:pt x="49" y="16"/>
                    <a:pt x="48" y="17"/>
                  </a:cubicBezTo>
                  <a:cubicBezTo>
                    <a:pt x="47" y="18"/>
                    <a:pt x="47" y="18"/>
                    <a:pt x="47" y="18"/>
                  </a:cubicBezTo>
                  <a:cubicBezTo>
                    <a:pt x="43" y="21"/>
                    <a:pt x="39" y="23"/>
                    <a:pt x="36" y="26"/>
                  </a:cubicBezTo>
                  <a:cubicBezTo>
                    <a:pt x="36" y="27"/>
                    <a:pt x="36" y="27"/>
                    <a:pt x="35" y="27"/>
                  </a:cubicBezTo>
                  <a:cubicBezTo>
                    <a:pt x="32" y="30"/>
                    <a:pt x="29" y="33"/>
                    <a:pt x="26" y="37"/>
                  </a:cubicBezTo>
                  <a:cubicBezTo>
                    <a:pt x="25" y="37"/>
                    <a:pt x="25" y="37"/>
                    <a:pt x="25" y="37"/>
                  </a:cubicBezTo>
                  <a:cubicBezTo>
                    <a:pt x="10" y="56"/>
                    <a:pt x="0" y="79"/>
                    <a:pt x="0" y="106"/>
                  </a:cubicBezTo>
                  <a:cubicBezTo>
                    <a:pt x="0" y="186"/>
                    <a:pt x="0" y="186"/>
                    <a:pt x="0" y="186"/>
                  </a:cubicBezTo>
                  <a:cubicBezTo>
                    <a:pt x="0" y="244"/>
                    <a:pt x="48" y="292"/>
                    <a:pt x="106" y="292"/>
                  </a:cubicBezTo>
                  <a:cubicBezTo>
                    <a:pt x="544" y="292"/>
                    <a:pt x="544" y="292"/>
                    <a:pt x="544" y="292"/>
                  </a:cubicBezTo>
                  <a:cubicBezTo>
                    <a:pt x="543" y="291"/>
                    <a:pt x="542" y="290"/>
                    <a:pt x="542" y="289"/>
                  </a:cubicBezTo>
                  <a:cubicBezTo>
                    <a:pt x="498" y="256"/>
                    <a:pt x="470" y="204"/>
                    <a:pt x="470" y="146"/>
                  </a:cubicBez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IN"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444" name="Freeform: Shape 382">
              <a:extLst>
                <a:ext uri="{FF2B5EF4-FFF2-40B4-BE49-F238E27FC236}">
                  <a16:creationId xmlns:a16="http://schemas.microsoft.com/office/drawing/2014/main" id="{24BC816E-78FA-4D57-843A-4B75D75BC535}"/>
                </a:ext>
              </a:extLst>
            </p:cNvPr>
            <p:cNvSpPr>
              <a:spLocks/>
            </p:cNvSpPr>
            <p:nvPr/>
          </p:nvSpPr>
          <p:spPr bwMode="auto">
            <a:xfrm>
              <a:off x="2390623" y="679850"/>
              <a:ext cx="1358584" cy="363491"/>
            </a:xfrm>
            <a:custGeom>
              <a:avLst/>
              <a:gdLst>
                <a:gd name="connsiteX0" fmla="*/ 0 w 1997402"/>
                <a:gd name="connsiteY0" fmla="*/ 0 h 534408"/>
                <a:gd name="connsiteX1" fmla="*/ 1591548 w 1997402"/>
                <a:gd name="connsiteY1" fmla="*/ 0 h 534408"/>
                <a:gd name="connsiteX2" fmla="*/ 1591548 w 1997402"/>
                <a:gd name="connsiteY2" fmla="*/ 356 h 534408"/>
                <a:gd name="connsiteX3" fmla="*/ 1784986 w 1997402"/>
                <a:gd name="connsiteY3" fmla="*/ 356 h 534408"/>
                <a:gd name="connsiteX4" fmla="*/ 1841638 w 1997402"/>
                <a:gd name="connsiteY4" fmla="*/ 28773 h 534408"/>
                <a:gd name="connsiteX5" fmla="*/ 1983239 w 1997402"/>
                <a:gd name="connsiteY5" fmla="*/ 227478 h 534408"/>
                <a:gd name="connsiteX6" fmla="*/ 1983239 w 1997402"/>
                <a:gd name="connsiteY6" fmla="*/ 309529 h 534408"/>
                <a:gd name="connsiteX7" fmla="*/ 1841638 w 1997402"/>
                <a:gd name="connsiteY7" fmla="*/ 505088 h 534408"/>
                <a:gd name="connsiteX8" fmla="*/ 1784986 w 1997402"/>
                <a:gd name="connsiteY8" fmla="*/ 533505 h 534408"/>
                <a:gd name="connsiteX9" fmla="*/ 1591548 w 1997402"/>
                <a:gd name="connsiteY9" fmla="*/ 533505 h 534408"/>
                <a:gd name="connsiteX10" fmla="*/ 1591548 w 1997402"/>
                <a:gd name="connsiteY10" fmla="*/ 534408 h 534408"/>
                <a:gd name="connsiteX11" fmla="*/ 0 w 1997402"/>
                <a:gd name="connsiteY11" fmla="*/ 534408 h 53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7402" h="534408">
                  <a:moveTo>
                    <a:pt x="0" y="0"/>
                  </a:moveTo>
                  <a:lnTo>
                    <a:pt x="1591548" y="0"/>
                  </a:lnTo>
                  <a:lnTo>
                    <a:pt x="1591548" y="356"/>
                  </a:lnTo>
                  <a:lnTo>
                    <a:pt x="1784986" y="356"/>
                  </a:lnTo>
                  <a:cubicBezTo>
                    <a:pt x="1806989" y="356"/>
                    <a:pt x="1829049" y="9846"/>
                    <a:pt x="1841638" y="28773"/>
                  </a:cubicBezTo>
                  <a:lnTo>
                    <a:pt x="1983239" y="227478"/>
                  </a:lnTo>
                  <a:cubicBezTo>
                    <a:pt x="2002123" y="252749"/>
                    <a:pt x="2002123" y="284258"/>
                    <a:pt x="1983239" y="309529"/>
                  </a:cubicBezTo>
                  <a:lnTo>
                    <a:pt x="1841638" y="505088"/>
                  </a:lnTo>
                  <a:cubicBezTo>
                    <a:pt x="1829049" y="524015"/>
                    <a:pt x="1806989" y="533505"/>
                    <a:pt x="1784986" y="533505"/>
                  </a:cubicBezTo>
                  <a:lnTo>
                    <a:pt x="1591548" y="533505"/>
                  </a:lnTo>
                  <a:lnTo>
                    <a:pt x="1591548" y="534408"/>
                  </a:lnTo>
                  <a:lnTo>
                    <a:pt x="0" y="534408"/>
                  </a:lnTo>
                  <a:close/>
                </a:path>
              </a:pathLst>
            </a:custGeom>
            <a:solidFill>
              <a:srgbClr val="FFC000"/>
            </a:solidFill>
            <a:ln w="9525">
              <a:noFill/>
              <a:round/>
              <a:headEnd/>
              <a:tailEnd/>
            </a:ln>
          </p:spPr>
          <p:txBody>
            <a:bodyPr vert="horz" wrap="square" lIns="91440" tIns="45720" rIns="91440" bIns="45720" numCol="1" anchor="t" anchorCtr="0" compatLnSpc="1">
              <a:prstTxWarp prst="textNoShape">
                <a:avLst/>
              </a:prstTxWarp>
              <a:noAutofit/>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IN"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445" name="Freeform 9">
              <a:extLst>
                <a:ext uri="{FF2B5EF4-FFF2-40B4-BE49-F238E27FC236}">
                  <a16:creationId xmlns:a16="http://schemas.microsoft.com/office/drawing/2014/main" id="{10386200-8EFE-4DF4-8A0F-41EE4F39811E}"/>
                </a:ext>
              </a:extLst>
            </p:cNvPr>
            <p:cNvSpPr>
              <a:spLocks noEditPoints="1"/>
            </p:cNvSpPr>
            <p:nvPr/>
          </p:nvSpPr>
          <p:spPr bwMode="auto">
            <a:xfrm>
              <a:off x="1685363" y="478769"/>
              <a:ext cx="765282" cy="765283"/>
            </a:xfrm>
            <a:custGeom>
              <a:avLst/>
              <a:gdLst>
                <a:gd name="T0" fmla="*/ 336 w 357"/>
                <a:gd name="T1" fmla="*/ 94 h 357"/>
                <a:gd name="T2" fmla="*/ 333 w 357"/>
                <a:gd name="T3" fmla="*/ 89 h 357"/>
                <a:gd name="T4" fmla="*/ 328 w 357"/>
                <a:gd name="T5" fmla="*/ 81 h 357"/>
                <a:gd name="T6" fmla="*/ 323 w 357"/>
                <a:gd name="T7" fmla="*/ 74 h 357"/>
                <a:gd name="T8" fmla="*/ 264 w 357"/>
                <a:gd name="T9" fmla="*/ 22 h 357"/>
                <a:gd name="T10" fmla="*/ 178 w 357"/>
                <a:gd name="T11" fmla="*/ 0 h 357"/>
                <a:gd name="T12" fmla="*/ 93 w 357"/>
                <a:gd name="T13" fmla="*/ 22 h 357"/>
                <a:gd name="T14" fmla="*/ 76 w 357"/>
                <a:gd name="T15" fmla="*/ 33 h 357"/>
                <a:gd name="T16" fmla="*/ 21 w 357"/>
                <a:gd name="T17" fmla="*/ 95 h 357"/>
                <a:gd name="T18" fmla="*/ 0 w 357"/>
                <a:gd name="T19" fmla="*/ 179 h 357"/>
                <a:gd name="T20" fmla="*/ 72 w 357"/>
                <a:gd name="T21" fmla="*/ 322 h 357"/>
                <a:gd name="T22" fmla="*/ 76 w 357"/>
                <a:gd name="T23" fmla="*/ 325 h 357"/>
                <a:gd name="T24" fmla="*/ 178 w 357"/>
                <a:gd name="T25" fmla="*/ 357 h 357"/>
                <a:gd name="T26" fmla="*/ 323 w 357"/>
                <a:gd name="T27" fmla="*/ 284 h 357"/>
                <a:gd name="T28" fmla="*/ 336 w 357"/>
                <a:gd name="T29" fmla="*/ 263 h 357"/>
                <a:gd name="T30" fmla="*/ 357 w 357"/>
                <a:gd name="T31" fmla="*/ 179 h 357"/>
                <a:gd name="T32" fmla="*/ 336 w 357"/>
                <a:gd name="T33" fmla="*/ 94 h 357"/>
                <a:gd name="T34" fmla="*/ 178 w 357"/>
                <a:gd name="T35" fmla="*/ 323 h 357"/>
                <a:gd name="T36" fmla="*/ 35 w 357"/>
                <a:gd name="T37" fmla="*/ 179 h 357"/>
                <a:gd name="T38" fmla="*/ 178 w 357"/>
                <a:gd name="T39" fmla="*/ 35 h 357"/>
                <a:gd name="T40" fmla="*/ 322 w 357"/>
                <a:gd name="T41" fmla="*/ 179 h 357"/>
                <a:gd name="T42" fmla="*/ 178 w 357"/>
                <a:gd name="T43" fmla="*/ 32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7" h="357">
                  <a:moveTo>
                    <a:pt x="336" y="94"/>
                  </a:moveTo>
                  <a:cubicBezTo>
                    <a:pt x="335" y="92"/>
                    <a:pt x="334" y="91"/>
                    <a:pt x="333" y="89"/>
                  </a:cubicBezTo>
                  <a:cubicBezTo>
                    <a:pt x="331" y="86"/>
                    <a:pt x="330" y="84"/>
                    <a:pt x="328" y="81"/>
                  </a:cubicBezTo>
                  <a:cubicBezTo>
                    <a:pt x="326" y="78"/>
                    <a:pt x="325" y="76"/>
                    <a:pt x="323" y="74"/>
                  </a:cubicBezTo>
                  <a:cubicBezTo>
                    <a:pt x="307" y="52"/>
                    <a:pt x="287" y="35"/>
                    <a:pt x="264" y="22"/>
                  </a:cubicBezTo>
                  <a:cubicBezTo>
                    <a:pt x="239" y="8"/>
                    <a:pt x="210" y="0"/>
                    <a:pt x="178" y="0"/>
                  </a:cubicBezTo>
                  <a:cubicBezTo>
                    <a:pt x="147" y="0"/>
                    <a:pt x="118" y="8"/>
                    <a:pt x="93" y="22"/>
                  </a:cubicBezTo>
                  <a:cubicBezTo>
                    <a:pt x="87" y="25"/>
                    <a:pt x="81" y="29"/>
                    <a:pt x="76" y="33"/>
                  </a:cubicBezTo>
                  <a:cubicBezTo>
                    <a:pt x="53" y="49"/>
                    <a:pt x="34" y="70"/>
                    <a:pt x="21" y="95"/>
                  </a:cubicBezTo>
                  <a:cubicBezTo>
                    <a:pt x="7" y="120"/>
                    <a:pt x="0" y="148"/>
                    <a:pt x="0" y="179"/>
                  </a:cubicBezTo>
                  <a:cubicBezTo>
                    <a:pt x="0" y="237"/>
                    <a:pt x="28" y="289"/>
                    <a:pt x="72" y="322"/>
                  </a:cubicBezTo>
                  <a:cubicBezTo>
                    <a:pt x="73" y="323"/>
                    <a:pt x="74" y="324"/>
                    <a:pt x="76" y="325"/>
                  </a:cubicBezTo>
                  <a:cubicBezTo>
                    <a:pt x="105" y="345"/>
                    <a:pt x="140" y="357"/>
                    <a:pt x="178" y="357"/>
                  </a:cubicBezTo>
                  <a:cubicBezTo>
                    <a:pt x="238" y="357"/>
                    <a:pt x="290" y="328"/>
                    <a:pt x="323" y="284"/>
                  </a:cubicBezTo>
                  <a:cubicBezTo>
                    <a:pt x="328" y="277"/>
                    <a:pt x="332" y="271"/>
                    <a:pt x="336" y="263"/>
                  </a:cubicBezTo>
                  <a:cubicBezTo>
                    <a:pt x="349" y="238"/>
                    <a:pt x="357" y="209"/>
                    <a:pt x="357" y="179"/>
                  </a:cubicBezTo>
                  <a:cubicBezTo>
                    <a:pt x="357" y="148"/>
                    <a:pt x="349" y="119"/>
                    <a:pt x="336" y="94"/>
                  </a:cubicBezTo>
                  <a:close/>
                  <a:moveTo>
                    <a:pt x="178" y="323"/>
                  </a:moveTo>
                  <a:cubicBezTo>
                    <a:pt x="99" y="323"/>
                    <a:pt x="35" y="258"/>
                    <a:pt x="35" y="179"/>
                  </a:cubicBezTo>
                  <a:cubicBezTo>
                    <a:pt x="35" y="99"/>
                    <a:pt x="99" y="35"/>
                    <a:pt x="178" y="35"/>
                  </a:cubicBezTo>
                  <a:cubicBezTo>
                    <a:pt x="258" y="35"/>
                    <a:pt x="322" y="99"/>
                    <a:pt x="322" y="179"/>
                  </a:cubicBezTo>
                  <a:cubicBezTo>
                    <a:pt x="322" y="258"/>
                    <a:pt x="258" y="323"/>
                    <a:pt x="178" y="323"/>
                  </a:cubicBezTo>
                  <a:close/>
                </a:path>
              </a:pathLst>
            </a:custGeom>
            <a:solidFill>
              <a:srgbClr val="FFC000"/>
            </a:solidFill>
            <a:ln w="2857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IN"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446" name="Oval 10">
              <a:extLst>
                <a:ext uri="{FF2B5EF4-FFF2-40B4-BE49-F238E27FC236}">
                  <a16:creationId xmlns:a16="http://schemas.microsoft.com/office/drawing/2014/main" id="{96946F57-1D4C-42FA-841C-C906B7B00754}"/>
                </a:ext>
              </a:extLst>
            </p:cNvPr>
            <p:cNvSpPr>
              <a:spLocks noChangeArrowheads="1"/>
            </p:cNvSpPr>
            <p:nvPr/>
          </p:nvSpPr>
          <p:spPr bwMode="auto">
            <a:xfrm>
              <a:off x="1760391" y="553796"/>
              <a:ext cx="615227" cy="616478"/>
            </a:xfrm>
            <a:prstGeom prst="ellipse">
              <a:avLst/>
            </a:pr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IN"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447" name="Freeform 11">
              <a:extLst>
                <a:ext uri="{FF2B5EF4-FFF2-40B4-BE49-F238E27FC236}">
                  <a16:creationId xmlns:a16="http://schemas.microsoft.com/office/drawing/2014/main" id="{E20EDE45-0299-47AF-8EB0-539061042139}"/>
                </a:ext>
              </a:extLst>
            </p:cNvPr>
            <p:cNvSpPr>
              <a:spLocks/>
            </p:cNvSpPr>
            <p:nvPr/>
          </p:nvSpPr>
          <p:spPr bwMode="auto">
            <a:xfrm>
              <a:off x="761272" y="622572"/>
              <a:ext cx="1545571" cy="480178"/>
            </a:xfrm>
            <a:custGeom>
              <a:avLst/>
              <a:gdLst>
                <a:gd name="T0" fmla="*/ 609 w 721"/>
                <a:gd name="T1" fmla="*/ 0 h 224"/>
                <a:gd name="T2" fmla="*/ 70 w 721"/>
                <a:gd name="T3" fmla="*/ 0 h 224"/>
                <a:gd name="T4" fmla="*/ 0 w 721"/>
                <a:gd name="T5" fmla="*/ 70 h 224"/>
                <a:gd name="T6" fmla="*/ 0 w 721"/>
                <a:gd name="T7" fmla="*/ 153 h 224"/>
                <a:gd name="T8" fmla="*/ 70 w 721"/>
                <a:gd name="T9" fmla="*/ 224 h 224"/>
                <a:gd name="T10" fmla="*/ 609 w 721"/>
                <a:gd name="T11" fmla="*/ 224 h 224"/>
                <a:gd name="T12" fmla="*/ 721 w 721"/>
                <a:gd name="T13" fmla="*/ 112 h 224"/>
                <a:gd name="T14" fmla="*/ 609 w 721"/>
                <a:gd name="T15" fmla="*/ 0 h 2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1" h="224">
                  <a:moveTo>
                    <a:pt x="609" y="0"/>
                  </a:moveTo>
                  <a:cubicBezTo>
                    <a:pt x="70" y="0"/>
                    <a:pt x="70" y="0"/>
                    <a:pt x="70" y="0"/>
                  </a:cubicBezTo>
                  <a:cubicBezTo>
                    <a:pt x="32" y="0"/>
                    <a:pt x="0" y="31"/>
                    <a:pt x="0" y="70"/>
                  </a:cubicBezTo>
                  <a:cubicBezTo>
                    <a:pt x="0" y="153"/>
                    <a:pt x="0" y="153"/>
                    <a:pt x="0" y="153"/>
                  </a:cubicBezTo>
                  <a:cubicBezTo>
                    <a:pt x="0" y="192"/>
                    <a:pt x="32" y="224"/>
                    <a:pt x="70" y="224"/>
                  </a:cubicBezTo>
                  <a:cubicBezTo>
                    <a:pt x="609" y="224"/>
                    <a:pt x="609" y="224"/>
                    <a:pt x="609" y="224"/>
                  </a:cubicBezTo>
                  <a:cubicBezTo>
                    <a:pt x="671" y="224"/>
                    <a:pt x="721" y="174"/>
                    <a:pt x="721" y="112"/>
                  </a:cubicBezTo>
                  <a:cubicBezTo>
                    <a:pt x="721" y="50"/>
                    <a:pt x="671" y="0"/>
                    <a:pt x="609" y="0"/>
                  </a:cubicBezTo>
                  <a:close/>
                </a:path>
              </a:pathLst>
            </a:custGeom>
            <a:solidFill>
              <a:srgbClr val="FFFFFF"/>
            </a:solidFill>
            <a:ln w="11113"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IN"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448" name="Oval 12">
              <a:extLst>
                <a:ext uri="{FF2B5EF4-FFF2-40B4-BE49-F238E27FC236}">
                  <a16:creationId xmlns:a16="http://schemas.microsoft.com/office/drawing/2014/main" id="{4E9B5450-4C57-4E4E-8FF5-EEBB14DB9A0E}"/>
                </a:ext>
              </a:extLst>
            </p:cNvPr>
            <p:cNvSpPr>
              <a:spLocks noChangeArrowheads="1"/>
            </p:cNvSpPr>
            <p:nvPr/>
          </p:nvSpPr>
          <p:spPr bwMode="auto">
            <a:xfrm>
              <a:off x="1880435" y="675092"/>
              <a:ext cx="372638" cy="373888"/>
            </a:xfrm>
            <a:prstGeom prst="ellipse">
              <a:avLst/>
            </a:prstGeom>
            <a:solidFill>
              <a:srgbClr val="FFC000"/>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IN"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449" name="Rectangle 94">
              <a:extLst>
                <a:ext uri="{FF2B5EF4-FFF2-40B4-BE49-F238E27FC236}">
                  <a16:creationId xmlns:a16="http://schemas.microsoft.com/office/drawing/2014/main" id="{180446DC-7B14-4B74-84B2-E2EC336552F8}"/>
                </a:ext>
              </a:extLst>
            </p:cNvPr>
            <p:cNvSpPr/>
            <p:nvPr/>
          </p:nvSpPr>
          <p:spPr>
            <a:xfrm>
              <a:off x="770614" y="632520"/>
              <a:ext cx="1074696" cy="447815"/>
            </a:xfrm>
            <a:prstGeom prst="rect">
              <a:avLst/>
            </a:prstGeom>
          </p:spPr>
          <p:txBody>
            <a:bodyPr wrap="square" anchor="ctr">
              <a:spAutoFit/>
            </a:bodyPr>
            <a:lstStyle/>
            <a:p>
              <a:pPr marL="0" marR="0" lvl="0" indent="0" algn="ctr" defTabSz="718444" rtl="0" eaLnBrk="1" fontAlgn="auto" latinLnBrk="0" hangingPunct="1">
                <a:lnSpc>
                  <a:spcPct val="80000"/>
                </a:lnSpc>
                <a:spcBef>
                  <a:spcPts val="0"/>
                </a:spcBef>
                <a:spcAft>
                  <a:spcPts val="0"/>
                </a:spcAft>
                <a:buClrTx/>
                <a:buSzTx/>
                <a:buFontTx/>
                <a:buNone/>
                <a:tabLst/>
                <a:defRPr/>
              </a:pPr>
              <a:r>
                <a:rPr kumimoji="0" lang="en-ZA" sz="1400" b="0" i="0" u="none" strike="noStrike" kern="0" cap="none" spc="0" normalizeH="0" noProof="0" dirty="0">
                  <a:ln>
                    <a:noFill/>
                  </a:ln>
                  <a:solidFill>
                    <a:srgbClr val="FFC000"/>
                  </a:solidFill>
                  <a:effectLst/>
                  <a:uLnTx/>
                  <a:uFillTx/>
                  <a:latin typeface="Bebas Neue Bold" panose="020B0606020202050201" pitchFamily="34" charset="0"/>
                  <a:ea typeface="+mn-ea"/>
                  <a:cs typeface="+mn-cs"/>
                </a:rPr>
                <a:t>TOTAL FOREIGN DIRECT SPEND</a:t>
              </a:r>
            </a:p>
          </p:txBody>
        </p:sp>
        <p:sp>
          <p:nvSpPr>
            <p:cNvPr id="450" name="Rectangle 95">
              <a:extLst>
                <a:ext uri="{FF2B5EF4-FFF2-40B4-BE49-F238E27FC236}">
                  <a16:creationId xmlns:a16="http://schemas.microsoft.com/office/drawing/2014/main" id="{372F5F5A-ED83-458D-BE04-592B6C876700}"/>
                </a:ext>
              </a:extLst>
            </p:cNvPr>
            <p:cNvSpPr/>
            <p:nvPr/>
          </p:nvSpPr>
          <p:spPr>
            <a:xfrm>
              <a:off x="2483905" y="717928"/>
              <a:ext cx="1186222" cy="276999"/>
            </a:xfrm>
            <a:prstGeom prst="rect">
              <a:avLst/>
            </a:prstGeom>
          </p:spPr>
          <p:txBody>
            <a:bodyPr wrap="none" lIns="0" tIns="0" rIns="0" bIns="0" anchor="ctr">
              <a:spAutoFit/>
            </a:bodyPr>
            <a:lstStyle/>
            <a:p>
              <a:pPr marL="0" marR="0" lvl="0" indent="0" algn="ctr" defTabSz="718444" rtl="0" eaLnBrk="1" fontAlgn="auto" latinLnBrk="0" hangingPunct="1">
                <a:lnSpc>
                  <a:spcPct val="100000"/>
                </a:lnSpc>
                <a:spcBef>
                  <a:spcPts val="0"/>
                </a:spcBef>
                <a:spcAft>
                  <a:spcPts val="0"/>
                </a:spcAft>
                <a:buClrTx/>
                <a:buSzTx/>
                <a:buFontTx/>
                <a:buNone/>
                <a:tabLst/>
                <a:defRPr/>
              </a:pPr>
              <a:r>
                <a:rPr kumimoji="0" lang="en-ZA" sz="1800" b="0" i="0" u="none" strike="noStrike" kern="1200" cap="none" spc="0" normalizeH="0" baseline="0" noProof="0" dirty="0">
                  <a:ln>
                    <a:noFill/>
                  </a:ln>
                  <a:solidFill>
                    <a:prstClr val="white"/>
                  </a:solidFill>
                  <a:effectLst/>
                  <a:uLnTx/>
                  <a:uFillTx/>
                  <a:latin typeface="Bebas Neue Bold" panose="020B0606020202050201" pitchFamily="34" charset="0"/>
                </a:rPr>
                <a:t>ZAR 25.3 Billion</a:t>
              </a:r>
            </a:p>
          </p:txBody>
        </p:sp>
        <p:grpSp>
          <p:nvGrpSpPr>
            <p:cNvPr id="451" name="Group 96">
              <a:extLst>
                <a:ext uri="{FF2B5EF4-FFF2-40B4-BE49-F238E27FC236}">
                  <a16:creationId xmlns:a16="http://schemas.microsoft.com/office/drawing/2014/main" id="{66C1FAF9-6B0C-4AA6-A9DA-30E737E9E3F4}"/>
                </a:ext>
              </a:extLst>
            </p:cNvPr>
            <p:cNvGrpSpPr/>
            <p:nvPr/>
          </p:nvGrpSpPr>
          <p:grpSpPr>
            <a:xfrm>
              <a:off x="1917580" y="753832"/>
              <a:ext cx="306468" cy="205190"/>
              <a:chOff x="3901470" y="3514932"/>
              <a:chExt cx="474185" cy="317485"/>
            </a:xfrm>
            <a:solidFill>
              <a:schemeClr val="bg1"/>
            </a:solidFill>
          </p:grpSpPr>
          <p:grpSp>
            <p:nvGrpSpPr>
              <p:cNvPr id="455" name="Group 97">
                <a:extLst>
                  <a:ext uri="{FF2B5EF4-FFF2-40B4-BE49-F238E27FC236}">
                    <a16:creationId xmlns:a16="http://schemas.microsoft.com/office/drawing/2014/main" id="{7CEF09B1-8680-4877-A2D8-687C7D6DECAC}"/>
                  </a:ext>
                </a:extLst>
              </p:cNvPr>
              <p:cNvGrpSpPr/>
              <p:nvPr/>
            </p:nvGrpSpPr>
            <p:grpSpPr>
              <a:xfrm>
                <a:off x="3901470" y="3514932"/>
                <a:ext cx="261036" cy="317485"/>
                <a:chOff x="2666263" y="1442610"/>
                <a:chExt cx="312550" cy="380138"/>
              </a:xfrm>
              <a:grpFill/>
            </p:grpSpPr>
            <p:sp>
              <p:nvSpPr>
                <p:cNvPr id="474" name="Freeform 5">
                  <a:extLst>
                    <a:ext uri="{FF2B5EF4-FFF2-40B4-BE49-F238E27FC236}">
                      <a16:creationId xmlns:a16="http://schemas.microsoft.com/office/drawing/2014/main" id="{E63B7D4E-513C-4C55-82A2-CDC380B2DE9F}"/>
                    </a:ext>
                  </a:extLst>
                </p:cNvPr>
                <p:cNvSpPr>
                  <a:spLocks/>
                </p:cNvSpPr>
                <p:nvPr/>
              </p:nvSpPr>
              <p:spPr bwMode="auto">
                <a:xfrm>
                  <a:off x="2765666" y="1527342"/>
                  <a:ext cx="113744" cy="24397"/>
                </a:xfrm>
                <a:custGeom>
                  <a:avLst/>
                  <a:gdLst>
                    <a:gd name="T0" fmla="*/ 71 w 690"/>
                    <a:gd name="T1" fmla="*/ 0 h 148"/>
                    <a:gd name="T2" fmla="*/ 623 w 690"/>
                    <a:gd name="T3" fmla="*/ 0 h 148"/>
                    <a:gd name="T4" fmla="*/ 644 w 690"/>
                    <a:gd name="T5" fmla="*/ 10 h 148"/>
                    <a:gd name="T6" fmla="*/ 664 w 690"/>
                    <a:gd name="T7" fmla="*/ 18 h 148"/>
                    <a:gd name="T8" fmla="*/ 682 w 690"/>
                    <a:gd name="T9" fmla="*/ 36 h 148"/>
                    <a:gd name="T10" fmla="*/ 690 w 690"/>
                    <a:gd name="T11" fmla="*/ 50 h 148"/>
                    <a:gd name="T12" fmla="*/ 690 w 690"/>
                    <a:gd name="T13" fmla="*/ 76 h 148"/>
                    <a:gd name="T14" fmla="*/ 690 w 690"/>
                    <a:gd name="T15" fmla="*/ 98 h 148"/>
                    <a:gd name="T16" fmla="*/ 682 w 690"/>
                    <a:gd name="T17" fmla="*/ 120 h 148"/>
                    <a:gd name="T18" fmla="*/ 664 w 690"/>
                    <a:gd name="T19" fmla="*/ 138 h 148"/>
                    <a:gd name="T20" fmla="*/ 644 w 690"/>
                    <a:gd name="T21" fmla="*/ 148 h 148"/>
                    <a:gd name="T22" fmla="*/ 623 w 690"/>
                    <a:gd name="T23" fmla="*/ 148 h 148"/>
                    <a:gd name="T24" fmla="*/ 71 w 690"/>
                    <a:gd name="T25" fmla="*/ 148 h 148"/>
                    <a:gd name="T26" fmla="*/ 46 w 690"/>
                    <a:gd name="T27" fmla="*/ 148 h 148"/>
                    <a:gd name="T28" fmla="*/ 30 w 690"/>
                    <a:gd name="T29" fmla="*/ 138 h 148"/>
                    <a:gd name="T30" fmla="*/ 12 w 690"/>
                    <a:gd name="T31" fmla="*/ 120 h 148"/>
                    <a:gd name="T32" fmla="*/ 4 w 690"/>
                    <a:gd name="T33" fmla="*/ 98 h 148"/>
                    <a:gd name="T34" fmla="*/ 0 w 690"/>
                    <a:gd name="T35" fmla="*/ 76 h 148"/>
                    <a:gd name="T36" fmla="*/ 4 w 690"/>
                    <a:gd name="T37" fmla="*/ 50 h 148"/>
                    <a:gd name="T38" fmla="*/ 12 w 690"/>
                    <a:gd name="T39" fmla="*/ 36 h 148"/>
                    <a:gd name="T40" fmla="*/ 30 w 690"/>
                    <a:gd name="T41" fmla="*/ 18 h 148"/>
                    <a:gd name="T42" fmla="*/ 46 w 690"/>
                    <a:gd name="T43" fmla="*/ 10 h 148"/>
                    <a:gd name="T44" fmla="*/ 71 w 690"/>
                    <a:gd name="T45" fmla="*/ 0 h 148"/>
                    <a:gd name="T46" fmla="*/ 71 w 690"/>
                    <a:gd name="T47" fmla="*/ 0 h 148"/>
                    <a:gd name="T48" fmla="*/ 71 w 690"/>
                    <a:gd name="T49"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0" h="148">
                      <a:moveTo>
                        <a:pt x="71" y="0"/>
                      </a:moveTo>
                      <a:lnTo>
                        <a:pt x="623" y="0"/>
                      </a:lnTo>
                      <a:lnTo>
                        <a:pt x="644" y="10"/>
                      </a:lnTo>
                      <a:lnTo>
                        <a:pt x="664" y="18"/>
                      </a:lnTo>
                      <a:lnTo>
                        <a:pt x="682" y="36"/>
                      </a:lnTo>
                      <a:lnTo>
                        <a:pt x="690" y="50"/>
                      </a:lnTo>
                      <a:lnTo>
                        <a:pt x="690" y="76"/>
                      </a:lnTo>
                      <a:lnTo>
                        <a:pt x="690" y="98"/>
                      </a:lnTo>
                      <a:lnTo>
                        <a:pt x="682" y="120"/>
                      </a:lnTo>
                      <a:lnTo>
                        <a:pt x="664" y="138"/>
                      </a:lnTo>
                      <a:lnTo>
                        <a:pt x="644" y="148"/>
                      </a:lnTo>
                      <a:lnTo>
                        <a:pt x="623" y="148"/>
                      </a:lnTo>
                      <a:lnTo>
                        <a:pt x="71" y="148"/>
                      </a:lnTo>
                      <a:lnTo>
                        <a:pt x="46" y="148"/>
                      </a:lnTo>
                      <a:lnTo>
                        <a:pt x="30" y="138"/>
                      </a:lnTo>
                      <a:lnTo>
                        <a:pt x="12" y="120"/>
                      </a:lnTo>
                      <a:lnTo>
                        <a:pt x="4" y="98"/>
                      </a:lnTo>
                      <a:lnTo>
                        <a:pt x="0" y="76"/>
                      </a:lnTo>
                      <a:lnTo>
                        <a:pt x="4" y="50"/>
                      </a:lnTo>
                      <a:lnTo>
                        <a:pt x="12" y="36"/>
                      </a:lnTo>
                      <a:lnTo>
                        <a:pt x="30" y="18"/>
                      </a:lnTo>
                      <a:lnTo>
                        <a:pt x="46" y="10"/>
                      </a:lnTo>
                      <a:lnTo>
                        <a:pt x="71" y="0"/>
                      </a:lnTo>
                      <a:lnTo>
                        <a:pt x="71" y="0"/>
                      </a:lnTo>
                      <a:lnTo>
                        <a:pt x="7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475" name="Freeform 6">
                  <a:extLst>
                    <a:ext uri="{FF2B5EF4-FFF2-40B4-BE49-F238E27FC236}">
                      <a16:creationId xmlns:a16="http://schemas.microsoft.com/office/drawing/2014/main" id="{D0A8EFD3-102D-427E-A41F-1AE6944E9569}"/>
                    </a:ext>
                  </a:extLst>
                </p:cNvPr>
                <p:cNvSpPr>
                  <a:spLocks/>
                </p:cNvSpPr>
                <p:nvPr/>
              </p:nvSpPr>
              <p:spPr bwMode="auto">
                <a:xfrm>
                  <a:off x="2757753" y="1442610"/>
                  <a:ext cx="129570" cy="72863"/>
                </a:xfrm>
                <a:custGeom>
                  <a:avLst/>
                  <a:gdLst>
                    <a:gd name="T0" fmla="*/ 169 w 786"/>
                    <a:gd name="T1" fmla="*/ 0 h 442"/>
                    <a:gd name="T2" fmla="*/ 173 w 786"/>
                    <a:gd name="T3" fmla="*/ 8 h 442"/>
                    <a:gd name="T4" fmla="*/ 195 w 786"/>
                    <a:gd name="T5" fmla="*/ 24 h 442"/>
                    <a:gd name="T6" fmla="*/ 219 w 786"/>
                    <a:gd name="T7" fmla="*/ 48 h 442"/>
                    <a:gd name="T8" fmla="*/ 247 w 786"/>
                    <a:gd name="T9" fmla="*/ 72 h 442"/>
                    <a:gd name="T10" fmla="*/ 281 w 786"/>
                    <a:gd name="T11" fmla="*/ 92 h 442"/>
                    <a:gd name="T12" fmla="*/ 310 w 786"/>
                    <a:gd name="T13" fmla="*/ 109 h 442"/>
                    <a:gd name="T14" fmla="*/ 336 w 786"/>
                    <a:gd name="T15" fmla="*/ 113 h 442"/>
                    <a:gd name="T16" fmla="*/ 360 w 786"/>
                    <a:gd name="T17" fmla="*/ 96 h 442"/>
                    <a:gd name="T18" fmla="*/ 380 w 786"/>
                    <a:gd name="T19" fmla="*/ 68 h 442"/>
                    <a:gd name="T20" fmla="*/ 406 w 786"/>
                    <a:gd name="T21" fmla="*/ 32 h 442"/>
                    <a:gd name="T22" fmla="*/ 426 w 786"/>
                    <a:gd name="T23" fmla="*/ 8 h 442"/>
                    <a:gd name="T24" fmla="*/ 450 w 786"/>
                    <a:gd name="T25" fmla="*/ 0 h 442"/>
                    <a:gd name="T26" fmla="*/ 472 w 786"/>
                    <a:gd name="T27" fmla="*/ 16 h 442"/>
                    <a:gd name="T28" fmla="*/ 497 w 786"/>
                    <a:gd name="T29" fmla="*/ 44 h 442"/>
                    <a:gd name="T30" fmla="*/ 517 w 786"/>
                    <a:gd name="T31" fmla="*/ 76 h 442"/>
                    <a:gd name="T32" fmla="*/ 543 w 786"/>
                    <a:gd name="T33" fmla="*/ 100 h 442"/>
                    <a:gd name="T34" fmla="*/ 563 w 786"/>
                    <a:gd name="T35" fmla="*/ 113 h 442"/>
                    <a:gd name="T36" fmla="*/ 579 w 786"/>
                    <a:gd name="T37" fmla="*/ 96 h 442"/>
                    <a:gd name="T38" fmla="*/ 597 w 786"/>
                    <a:gd name="T39" fmla="*/ 68 h 442"/>
                    <a:gd name="T40" fmla="*/ 605 w 786"/>
                    <a:gd name="T41" fmla="*/ 40 h 442"/>
                    <a:gd name="T42" fmla="*/ 617 w 786"/>
                    <a:gd name="T43" fmla="*/ 8 h 442"/>
                    <a:gd name="T44" fmla="*/ 617 w 786"/>
                    <a:gd name="T45" fmla="*/ 0 h 442"/>
                    <a:gd name="T46" fmla="*/ 671 w 786"/>
                    <a:gd name="T47" fmla="*/ 8 h 442"/>
                    <a:gd name="T48" fmla="*/ 716 w 786"/>
                    <a:gd name="T49" fmla="*/ 44 h 442"/>
                    <a:gd name="T50" fmla="*/ 758 w 786"/>
                    <a:gd name="T51" fmla="*/ 92 h 442"/>
                    <a:gd name="T52" fmla="*/ 778 w 786"/>
                    <a:gd name="T53" fmla="*/ 149 h 442"/>
                    <a:gd name="T54" fmla="*/ 786 w 786"/>
                    <a:gd name="T55" fmla="*/ 219 h 442"/>
                    <a:gd name="T56" fmla="*/ 778 w 786"/>
                    <a:gd name="T57" fmla="*/ 287 h 442"/>
                    <a:gd name="T58" fmla="*/ 758 w 786"/>
                    <a:gd name="T59" fmla="*/ 351 h 442"/>
                    <a:gd name="T60" fmla="*/ 716 w 786"/>
                    <a:gd name="T61" fmla="*/ 396 h 442"/>
                    <a:gd name="T62" fmla="*/ 671 w 786"/>
                    <a:gd name="T63" fmla="*/ 434 h 442"/>
                    <a:gd name="T64" fmla="*/ 617 w 786"/>
                    <a:gd name="T65" fmla="*/ 442 h 442"/>
                    <a:gd name="T66" fmla="*/ 169 w 786"/>
                    <a:gd name="T67" fmla="*/ 442 h 442"/>
                    <a:gd name="T68" fmla="*/ 115 w 786"/>
                    <a:gd name="T69" fmla="*/ 434 h 442"/>
                    <a:gd name="T70" fmla="*/ 70 w 786"/>
                    <a:gd name="T71" fmla="*/ 396 h 442"/>
                    <a:gd name="T72" fmla="*/ 32 w 786"/>
                    <a:gd name="T73" fmla="*/ 351 h 442"/>
                    <a:gd name="T74" fmla="*/ 8 w 786"/>
                    <a:gd name="T75" fmla="*/ 287 h 442"/>
                    <a:gd name="T76" fmla="*/ 0 w 786"/>
                    <a:gd name="T77" fmla="*/ 219 h 442"/>
                    <a:gd name="T78" fmla="*/ 8 w 786"/>
                    <a:gd name="T79" fmla="*/ 149 h 442"/>
                    <a:gd name="T80" fmla="*/ 32 w 786"/>
                    <a:gd name="T81" fmla="*/ 92 h 442"/>
                    <a:gd name="T82" fmla="*/ 70 w 786"/>
                    <a:gd name="T83" fmla="*/ 44 h 442"/>
                    <a:gd name="T84" fmla="*/ 115 w 786"/>
                    <a:gd name="T85" fmla="*/ 8 h 442"/>
                    <a:gd name="T86" fmla="*/ 169 w 786"/>
                    <a:gd name="T87" fmla="*/ 0 h 442"/>
                    <a:gd name="T88" fmla="*/ 169 w 786"/>
                    <a:gd name="T89" fmla="*/ 0 h 442"/>
                    <a:gd name="T90" fmla="*/ 169 w 786"/>
                    <a:gd name="T91" fmla="*/ 0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6" h="442">
                      <a:moveTo>
                        <a:pt x="169" y="0"/>
                      </a:moveTo>
                      <a:lnTo>
                        <a:pt x="173" y="8"/>
                      </a:lnTo>
                      <a:lnTo>
                        <a:pt x="195" y="24"/>
                      </a:lnTo>
                      <a:lnTo>
                        <a:pt x="219" y="48"/>
                      </a:lnTo>
                      <a:lnTo>
                        <a:pt x="247" y="72"/>
                      </a:lnTo>
                      <a:lnTo>
                        <a:pt x="281" y="92"/>
                      </a:lnTo>
                      <a:lnTo>
                        <a:pt x="310" y="109"/>
                      </a:lnTo>
                      <a:lnTo>
                        <a:pt x="336" y="113"/>
                      </a:lnTo>
                      <a:lnTo>
                        <a:pt x="360" y="96"/>
                      </a:lnTo>
                      <a:lnTo>
                        <a:pt x="380" y="68"/>
                      </a:lnTo>
                      <a:lnTo>
                        <a:pt x="406" y="32"/>
                      </a:lnTo>
                      <a:lnTo>
                        <a:pt x="426" y="8"/>
                      </a:lnTo>
                      <a:lnTo>
                        <a:pt x="450" y="0"/>
                      </a:lnTo>
                      <a:lnTo>
                        <a:pt x="472" y="16"/>
                      </a:lnTo>
                      <a:lnTo>
                        <a:pt x="497" y="44"/>
                      </a:lnTo>
                      <a:lnTo>
                        <a:pt x="517" y="76"/>
                      </a:lnTo>
                      <a:lnTo>
                        <a:pt x="543" y="100"/>
                      </a:lnTo>
                      <a:lnTo>
                        <a:pt x="563" y="113"/>
                      </a:lnTo>
                      <a:lnTo>
                        <a:pt x="579" y="96"/>
                      </a:lnTo>
                      <a:lnTo>
                        <a:pt x="597" y="68"/>
                      </a:lnTo>
                      <a:lnTo>
                        <a:pt x="605" y="40"/>
                      </a:lnTo>
                      <a:lnTo>
                        <a:pt x="617" y="8"/>
                      </a:lnTo>
                      <a:lnTo>
                        <a:pt x="617" y="0"/>
                      </a:lnTo>
                      <a:lnTo>
                        <a:pt x="671" y="8"/>
                      </a:lnTo>
                      <a:lnTo>
                        <a:pt x="716" y="44"/>
                      </a:lnTo>
                      <a:lnTo>
                        <a:pt x="758" y="92"/>
                      </a:lnTo>
                      <a:lnTo>
                        <a:pt x="778" y="149"/>
                      </a:lnTo>
                      <a:lnTo>
                        <a:pt x="786" y="219"/>
                      </a:lnTo>
                      <a:lnTo>
                        <a:pt x="778" y="287"/>
                      </a:lnTo>
                      <a:lnTo>
                        <a:pt x="758" y="351"/>
                      </a:lnTo>
                      <a:lnTo>
                        <a:pt x="716" y="396"/>
                      </a:lnTo>
                      <a:lnTo>
                        <a:pt x="671" y="434"/>
                      </a:lnTo>
                      <a:lnTo>
                        <a:pt x="617" y="442"/>
                      </a:lnTo>
                      <a:lnTo>
                        <a:pt x="169" y="442"/>
                      </a:lnTo>
                      <a:lnTo>
                        <a:pt x="115" y="434"/>
                      </a:lnTo>
                      <a:lnTo>
                        <a:pt x="70" y="396"/>
                      </a:lnTo>
                      <a:lnTo>
                        <a:pt x="32" y="351"/>
                      </a:lnTo>
                      <a:lnTo>
                        <a:pt x="8" y="287"/>
                      </a:lnTo>
                      <a:lnTo>
                        <a:pt x="0" y="219"/>
                      </a:lnTo>
                      <a:lnTo>
                        <a:pt x="8" y="149"/>
                      </a:lnTo>
                      <a:lnTo>
                        <a:pt x="32" y="92"/>
                      </a:lnTo>
                      <a:lnTo>
                        <a:pt x="70" y="44"/>
                      </a:lnTo>
                      <a:lnTo>
                        <a:pt x="115" y="8"/>
                      </a:lnTo>
                      <a:lnTo>
                        <a:pt x="169" y="0"/>
                      </a:lnTo>
                      <a:lnTo>
                        <a:pt x="169" y="0"/>
                      </a:lnTo>
                      <a:lnTo>
                        <a:pt x="16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476" name="Freeform 7">
                  <a:extLst>
                    <a:ext uri="{FF2B5EF4-FFF2-40B4-BE49-F238E27FC236}">
                      <a16:creationId xmlns:a16="http://schemas.microsoft.com/office/drawing/2014/main" id="{BFF38190-1338-450D-AFE9-D5E820956CD7}"/>
                    </a:ext>
                  </a:extLst>
                </p:cNvPr>
                <p:cNvSpPr>
                  <a:spLocks/>
                </p:cNvSpPr>
                <p:nvPr/>
              </p:nvSpPr>
              <p:spPr bwMode="auto">
                <a:xfrm>
                  <a:off x="2810504" y="1667627"/>
                  <a:ext cx="25716" cy="19452"/>
                </a:xfrm>
                <a:custGeom>
                  <a:avLst/>
                  <a:gdLst>
                    <a:gd name="T0" fmla="*/ 62 w 78"/>
                    <a:gd name="T1" fmla="*/ 16 h 59"/>
                    <a:gd name="T2" fmla="*/ 2 w 78"/>
                    <a:gd name="T3" fmla="*/ 4 h 59"/>
                    <a:gd name="T4" fmla="*/ 1 w 78"/>
                    <a:gd name="T5" fmla="*/ 52 h 59"/>
                    <a:gd name="T6" fmla="*/ 62 w 78"/>
                    <a:gd name="T7" fmla="*/ 16 h 59"/>
                  </a:gdLst>
                  <a:ahLst/>
                  <a:cxnLst>
                    <a:cxn ang="0">
                      <a:pos x="T0" y="T1"/>
                    </a:cxn>
                    <a:cxn ang="0">
                      <a:pos x="T2" y="T3"/>
                    </a:cxn>
                    <a:cxn ang="0">
                      <a:pos x="T4" y="T5"/>
                    </a:cxn>
                    <a:cxn ang="0">
                      <a:pos x="T6" y="T7"/>
                    </a:cxn>
                  </a:cxnLst>
                  <a:rect l="0" t="0" r="r" b="b"/>
                  <a:pathLst>
                    <a:path w="78" h="59">
                      <a:moveTo>
                        <a:pt x="62" y="16"/>
                      </a:moveTo>
                      <a:cubicBezTo>
                        <a:pt x="54" y="0"/>
                        <a:pt x="27" y="4"/>
                        <a:pt x="2" y="4"/>
                      </a:cubicBezTo>
                      <a:cubicBezTo>
                        <a:pt x="0" y="18"/>
                        <a:pt x="2" y="36"/>
                        <a:pt x="1" y="52"/>
                      </a:cubicBezTo>
                      <a:cubicBezTo>
                        <a:pt x="33" y="59"/>
                        <a:pt x="78" y="49"/>
                        <a:pt x="6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477" name="Freeform 8">
                  <a:extLst>
                    <a:ext uri="{FF2B5EF4-FFF2-40B4-BE49-F238E27FC236}">
                      <a16:creationId xmlns:a16="http://schemas.microsoft.com/office/drawing/2014/main" id="{17FA7D5C-F652-4F21-AF6A-138F868012DB}"/>
                    </a:ext>
                  </a:extLst>
                </p:cNvPr>
                <p:cNvSpPr>
                  <a:spLocks noEditPoints="1"/>
                </p:cNvSpPr>
                <p:nvPr/>
              </p:nvSpPr>
              <p:spPr bwMode="auto">
                <a:xfrm>
                  <a:off x="2761380" y="1632514"/>
                  <a:ext cx="121987" cy="121493"/>
                </a:xfrm>
                <a:custGeom>
                  <a:avLst/>
                  <a:gdLst>
                    <a:gd name="T0" fmla="*/ 304 w 368"/>
                    <a:gd name="T1" fmla="*/ 49 h 367"/>
                    <a:gd name="T2" fmla="*/ 169 w 368"/>
                    <a:gd name="T3" fmla="*/ 5 h 367"/>
                    <a:gd name="T4" fmla="*/ 49 w 368"/>
                    <a:gd name="T5" fmla="*/ 65 h 367"/>
                    <a:gd name="T6" fmla="*/ 5 w 368"/>
                    <a:gd name="T7" fmla="*/ 199 h 367"/>
                    <a:gd name="T8" fmla="*/ 65 w 368"/>
                    <a:gd name="T9" fmla="*/ 319 h 367"/>
                    <a:gd name="T10" fmla="*/ 199 w 368"/>
                    <a:gd name="T11" fmla="*/ 362 h 367"/>
                    <a:gd name="T12" fmla="*/ 319 w 368"/>
                    <a:gd name="T13" fmla="*/ 303 h 367"/>
                    <a:gd name="T14" fmla="*/ 363 w 368"/>
                    <a:gd name="T15" fmla="*/ 169 h 367"/>
                    <a:gd name="T16" fmla="*/ 304 w 368"/>
                    <a:gd name="T17" fmla="*/ 49 h 367"/>
                    <a:gd name="T18" fmla="*/ 264 w 368"/>
                    <a:gd name="T19" fmla="*/ 290 h 367"/>
                    <a:gd name="T20" fmla="*/ 221 w 368"/>
                    <a:gd name="T21" fmla="*/ 299 h 367"/>
                    <a:gd name="T22" fmla="*/ 206 w 368"/>
                    <a:gd name="T23" fmla="*/ 276 h 367"/>
                    <a:gd name="T24" fmla="*/ 164 w 368"/>
                    <a:gd name="T25" fmla="*/ 203 h 367"/>
                    <a:gd name="T26" fmla="*/ 150 w 368"/>
                    <a:gd name="T27" fmla="*/ 203 h 367"/>
                    <a:gd name="T28" fmla="*/ 149 w 368"/>
                    <a:gd name="T29" fmla="*/ 251 h 367"/>
                    <a:gd name="T30" fmla="*/ 147 w 368"/>
                    <a:gd name="T31" fmla="*/ 296 h 367"/>
                    <a:gd name="T32" fmla="*/ 108 w 368"/>
                    <a:gd name="T33" fmla="*/ 296 h 367"/>
                    <a:gd name="T34" fmla="*/ 105 w 368"/>
                    <a:gd name="T35" fmla="*/ 242 h 367"/>
                    <a:gd name="T36" fmla="*/ 106 w 368"/>
                    <a:gd name="T37" fmla="*/ 72 h 367"/>
                    <a:gd name="T38" fmla="*/ 178 w 368"/>
                    <a:gd name="T39" fmla="*/ 67 h 367"/>
                    <a:gd name="T40" fmla="*/ 229 w 368"/>
                    <a:gd name="T41" fmla="*/ 78 h 367"/>
                    <a:gd name="T42" fmla="*/ 213 w 368"/>
                    <a:gd name="T43" fmla="*/ 196 h 367"/>
                    <a:gd name="T44" fmla="*/ 253 w 368"/>
                    <a:gd name="T45" fmla="*/ 265 h 367"/>
                    <a:gd name="T46" fmla="*/ 264 w 368"/>
                    <a:gd name="T47" fmla="*/ 29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8" h="367">
                      <a:moveTo>
                        <a:pt x="304" y="49"/>
                      </a:moveTo>
                      <a:cubicBezTo>
                        <a:pt x="275" y="22"/>
                        <a:pt x="226" y="0"/>
                        <a:pt x="169" y="5"/>
                      </a:cubicBezTo>
                      <a:cubicBezTo>
                        <a:pt x="115" y="9"/>
                        <a:pt x="76" y="35"/>
                        <a:pt x="49" y="65"/>
                      </a:cubicBezTo>
                      <a:cubicBezTo>
                        <a:pt x="22" y="95"/>
                        <a:pt x="0" y="139"/>
                        <a:pt x="5" y="199"/>
                      </a:cubicBezTo>
                      <a:cubicBezTo>
                        <a:pt x="10" y="252"/>
                        <a:pt x="33" y="290"/>
                        <a:pt x="65" y="319"/>
                      </a:cubicBezTo>
                      <a:cubicBezTo>
                        <a:pt x="97" y="347"/>
                        <a:pt x="145" y="367"/>
                        <a:pt x="199" y="362"/>
                      </a:cubicBezTo>
                      <a:cubicBezTo>
                        <a:pt x="253" y="358"/>
                        <a:pt x="290" y="335"/>
                        <a:pt x="319" y="303"/>
                      </a:cubicBezTo>
                      <a:cubicBezTo>
                        <a:pt x="347" y="271"/>
                        <a:pt x="368" y="228"/>
                        <a:pt x="363" y="169"/>
                      </a:cubicBezTo>
                      <a:cubicBezTo>
                        <a:pt x="359" y="115"/>
                        <a:pt x="334" y="77"/>
                        <a:pt x="304" y="49"/>
                      </a:cubicBezTo>
                      <a:close/>
                      <a:moveTo>
                        <a:pt x="264" y="290"/>
                      </a:moveTo>
                      <a:cubicBezTo>
                        <a:pt x="262" y="302"/>
                        <a:pt x="233" y="306"/>
                        <a:pt x="221" y="299"/>
                      </a:cubicBezTo>
                      <a:cubicBezTo>
                        <a:pt x="216" y="296"/>
                        <a:pt x="209" y="283"/>
                        <a:pt x="206" y="276"/>
                      </a:cubicBezTo>
                      <a:cubicBezTo>
                        <a:pt x="192" y="252"/>
                        <a:pt x="178" y="224"/>
                        <a:pt x="164" y="203"/>
                      </a:cubicBezTo>
                      <a:cubicBezTo>
                        <a:pt x="150" y="203"/>
                        <a:pt x="150" y="203"/>
                        <a:pt x="150" y="203"/>
                      </a:cubicBezTo>
                      <a:cubicBezTo>
                        <a:pt x="149" y="215"/>
                        <a:pt x="149" y="234"/>
                        <a:pt x="149" y="251"/>
                      </a:cubicBezTo>
                      <a:cubicBezTo>
                        <a:pt x="149" y="267"/>
                        <a:pt x="153" y="289"/>
                        <a:pt x="147" y="296"/>
                      </a:cubicBezTo>
                      <a:cubicBezTo>
                        <a:pt x="141" y="303"/>
                        <a:pt x="114" y="304"/>
                        <a:pt x="108" y="296"/>
                      </a:cubicBezTo>
                      <a:cubicBezTo>
                        <a:pt x="101" y="288"/>
                        <a:pt x="105" y="259"/>
                        <a:pt x="105" y="242"/>
                      </a:cubicBezTo>
                      <a:cubicBezTo>
                        <a:pt x="105" y="187"/>
                        <a:pt x="104" y="122"/>
                        <a:pt x="106" y="72"/>
                      </a:cubicBezTo>
                      <a:cubicBezTo>
                        <a:pt x="119" y="64"/>
                        <a:pt x="153" y="66"/>
                        <a:pt x="178" y="67"/>
                      </a:cubicBezTo>
                      <a:cubicBezTo>
                        <a:pt x="198" y="68"/>
                        <a:pt x="215" y="70"/>
                        <a:pt x="229" y="78"/>
                      </a:cubicBezTo>
                      <a:cubicBezTo>
                        <a:pt x="271" y="103"/>
                        <a:pt x="264" y="184"/>
                        <a:pt x="213" y="196"/>
                      </a:cubicBezTo>
                      <a:cubicBezTo>
                        <a:pt x="226" y="218"/>
                        <a:pt x="238" y="240"/>
                        <a:pt x="253" y="265"/>
                      </a:cubicBezTo>
                      <a:cubicBezTo>
                        <a:pt x="257" y="272"/>
                        <a:pt x="266" y="281"/>
                        <a:pt x="264" y="2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478" name="Freeform 9">
                  <a:extLst>
                    <a:ext uri="{FF2B5EF4-FFF2-40B4-BE49-F238E27FC236}">
                      <a16:creationId xmlns:a16="http://schemas.microsoft.com/office/drawing/2014/main" id="{F60F3CE6-D7EA-4687-8076-EB6D0506B088}"/>
                    </a:ext>
                  </a:extLst>
                </p:cNvPr>
                <p:cNvSpPr>
                  <a:spLocks noEditPoints="1"/>
                </p:cNvSpPr>
                <p:nvPr/>
              </p:nvSpPr>
              <p:spPr bwMode="auto">
                <a:xfrm>
                  <a:off x="2666263" y="1563773"/>
                  <a:ext cx="312550" cy="258975"/>
                </a:xfrm>
                <a:custGeom>
                  <a:avLst/>
                  <a:gdLst>
                    <a:gd name="T0" fmla="*/ 939 w 943"/>
                    <a:gd name="T1" fmla="*/ 663 h 783"/>
                    <a:gd name="T2" fmla="*/ 918 w 943"/>
                    <a:gd name="T3" fmla="*/ 633 h 783"/>
                    <a:gd name="T4" fmla="*/ 892 w 943"/>
                    <a:gd name="T5" fmla="*/ 616 h 783"/>
                    <a:gd name="T6" fmla="*/ 859 w 943"/>
                    <a:gd name="T7" fmla="*/ 608 h 783"/>
                    <a:gd name="T8" fmla="*/ 859 w 943"/>
                    <a:gd name="T9" fmla="*/ 282 h 783"/>
                    <a:gd name="T10" fmla="*/ 851 w 943"/>
                    <a:gd name="T11" fmla="*/ 218 h 783"/>
                    <a:gd name="T12" fmla="*/ 829 w 943"/>
                    <a:gd name="T13" fmla="*/ 160 h 783"/>
                    <a:gd name="T14" fmla="*/ 798 w 943"/>
                    <a:gd name="T15" fmla="*/ 105 h 783"/>
                    <a:gd name="T16" fmla="*/ 754 w 943"/>
                    <a:gd name="T17" fmla="*/ 62 h 783"/>
                    <a:gd name="T18" fmla="*/ 701 w 943"/>
                    <a:gd name="T19" fmla="*/ 31 h 783"/>
                    <a:gd name="T20" fmla="*/ 642 w 943"/>
                    <a:gd name="T21" fmla="*/ 9 h 783"/>
                    <a:gd name="T22" fmla="*/ 579 w 943"/>
                    <a:gd name="T23" fmla="*/ 0 h 783"/>
                    <a:gd name="T24" fmla="*/ 364 w 943"/>
                    <a:gd name="T25" fmla="*/ 0 h 783"/>
                    <a:gd name="T26" fmla="*/ 301 w 943"/>
                    <a:gd name="T27" fmla="*/ 9 h 783"/>
                    <a:gd name="T28" fmla="*/ 240 w 943"/>
                    <a:gd name="T29" fmla="*/ 31 h 783"/>
                    <a:gd name="T30" fmla="*/ 189 w 943"/>
                    <a:gd name="T31" fmla="*/ 62 h 783"/>
                    <a:gd name="T32" fmla="*/ 147 w 943"/>
                    <a:gd name="T33" fmla="*/ 105 h 783"/>
                    <a:gd name="T34" fmla="*/ 112 w 943"/>
                    <a:gd name="T35" fmla="*/ 160 h 783"/>
                    <a:gd name="T36" fmla="*/ 94 w 943"/>
                    <a:gd name="T37" fmla="*/ 218 h 783"/>
                    <a:gd name="T38" fmla="*/ 86 w 943"/>
                    <a:gd name="T39" fmla="*/ 282 h 783"/>
                    <a:gd name="T40" fmla="*/ 86 w 943"/>
                    <a:gd name="T41" fmla="*/ 608 h 783"/>
                    <a:gd name="T42" fmla="*/ 51 w 943"/>
                    <a:gd name="T43" fmla="*/ 616 h 783"/>
                    <a:gd name="T44" fmla="*/ 25 w 943"/>
                    <a:gd name="T45" fmla="*/ 633 h 783"/>
                    <a:gd name="T46" fmla="*/ 5 w 943"/>
                    <a:gd name="T47" fmla="*/ 663 h 783"/>
                    <a:gd name="T48" fmla="*/ 0 w 943"/>
                    <a:gd name="T49" fmla="*/ 694 h 783"/>
                    <a:gd name="T50" fmla="*/ 5 w 943"/>
                    <a:gd name="T51" fmla="*/ 729 h 783"/>
                    <a:gd name="T52" fmla="*/ 25 w 943"/>
                    <a:gd name="T53" fmla="*/ 758 h 783"/>
                    <a:gd name="T54" fmla="*/ 51 w 943"/>
                    <a:gd name="T55" fmla="*/ 774 h 783"/>
                    <a:gd name="T56" fmla="*/ 86 w 943"/>
                    <a:gd name="T57" fmla="*/ 783 h 783"/>
                    <a:gd name="T58" fmla="*/ 859 w 943"/>
                    <a:gd name="T59" fmla="*/ 783 h 783"/>
                    <a:gd name="T60" fmla="*/ 892 w 943"/>
                    <a:gd name="T61" fmla="*/ 774 h 783"/>
                    <a:gd name="T62" fmla="*/ 918 w 943"/>
                    <a:gd name="T63" fmla="*/ 758 h 783"/>
                    <a:gd name="T64" fmla="*/ 939 w 943"/>
                    <a:gd name="T65" fmla="*/ 729 h 783"/>
                    <a:gd name="T66" fmla="*/ 943 w 943"/>
                    <a:gd name="T67" fmla="*/ 694 h 783"/>
                    <a:gd name="T68" fmla="*/ 939 w 943"/>
                    <a:gd name="T69" fmla="*/ 663 h 783"/>
                    <a:gd name="T70" fmla="*/ 639 w 943"/>
                    <a:gd name="T71" fmla="*/ 542 h 783"/>
                    <a:gd name="T72" fmla="*/ 489 w 943"/>
                    <a:gd name="T73" fmla="*/ 616 h 783"/>
                    <a:gd name="T74" fmla="*/ 322 w 943"/>
                    <a:gd name="T75" fmla="*/ 560 h 783"/>
                    <a:gd name="T76" fmla="*/ 247 w 943"/>
                    <a:gd name="T77" fmla="*/ 410 h 783"/>
                    <a:gd name="T78" fmla="*/ 302 w 943"/>
                    <a:gd name="T79" fmla="*/ 242 h 783"/>
                    <a:gd name="T80" fmla="*/ 453 w 943"/>
                    <a:gd name="T81" fmla="*/ 167 h 783"/>
                    <a:gd name="T82" fmla="*/ 622 w 943"/>
                    <a:gd name="T83" fmla="*/ 224 h 783"/>
                    <a:gd name="T84" fmla="*/ 696 w 943"/>
                    <a:gd name="T85" fmla="*/ 374 h 783"/>
                    <a:gd name="T86" fmla="*/ 639 w 943"/>
                    <a:gd name="T87" fmla="*/ 542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43" h="783">
                      <a:moveTo>
                        <a:pt x="939" y="663"/>
                      </a:moveTo>
                      <a:cubicBezTo>
                        <a:pt x="918" y="633"/>
                        <a:pt x="918" y="633"/>
                        <a:pt x="918" y="633"/>
                      </a:cubicBezTo>
                      <a:cubicBezTo>
                        <a:pt x="892" y="616"/>
                        <a:pt x="892" y="616"/>
                        <a:pt x="892" y="616"/>
                      </a:cubicBezTo>
                      <a:cubicBezTo>
                        <a:pt x="859" y="608"/>
                        <a:pt x="859" y="608"/>
                        <a:pt x="859" y="608"/>
                      </a:cubicBezTo>
                      <a:cubicBezTo>
                        <a:pt x="859" y="282"/>
                        <a:pt x="859" y="282"/>
                        <a:pt x="859" y="282"/>
                      </a:cubicBezTo>
                      <a:cubicBezTo>
                        <a:pt x="851" y="218"/>
                        <a:pt x="851" y="218"/>
                        <a:pt x="851" y="218"/>
                      </a:cubicBezTo>
                      <a:cubicBezTo>
                        <a:pt x="829" y="160"/>
                        <a:pt x="829" y="160"/>
                        <a:pt x="829" y="160"/>
                      </a:cubicBezTo>
                      <a:cubicBezTo>
                        <a:pt x="798" y="105"/>
                        <a:pt x="798" y="105"/>
                        <a:pt x="798" y="105"/>
                      </a:cubicBezTo>
                      <a:cubicBezTo>
                        <a:pt x="754" y="62"/>
                        <a:pt x="754" y="62"/>
                        <a:pt x="754" y="62"/>
                      </a:cubicBezTo>
                      <a:cubicBezTo>
                        <a:pt x="701" y="31"/>
                        <a:pt x="701" y="31"/>
                        <a:pt x="701" y="31"/>
                      </a:cubicBezTo>
                      <a:cubicBezTo>
                        <a:pt x="642" y="9"/>
                        <a:pt x="642" y="9"/>
                        <a:pt x="642" y="9"/>
                      </a:cubicBezTo>
                      <a:cubicBezTo>
                        <a:pt x="579" y="0"/>
                        <a:pt x="579" y="0"/>
                        <a:pt x="579" y="0"/>
                      </a:cubicBezTo>
                      <a:cubicBezTo>
                        <a:pt x="364" y="0"/>
                        <a:pt x="364" y="0"/>
                        <a:pt x="364" y="0"/>
                      </a:cubicBezTo>
                      <a:cubicBezTo>
                        <a:pt x="301" y="9"/>
                        <a:pt x="301" y="9"/>
                        <a:pt x="301" y="9"/>
                      </a:cubicBezTo>
                      <a:cubicBezTo>
                        <a:pt x="240" y="31"/>
                        <a:pt x="240" y="31"/>
                        <a:pt x="240" y="31"/>
                      </a:cubicBezTo>
                      <a:cubicBezTo>
                        <a:pt x="189" y="62"/>
                        <a:pt x="189" y="62"/>
                        <a:pt x="189" y="62"/>
                      </a:cubicBezTo>
                      <a:cubicBezTo>
                        <a:pt x="147" y="105"/>
                        <a:pt x="147" y="105"/>
                        <a:pt x="147" y="105"/>
                      </a:cubicBezTo>
                      <a:cubicBezTo>
                        <a:pt x="112" y="160"/>
                        <a:pt x="112" y="160"/>
                        <a:pt x="112" y="160"/>
                      </a:cubicBezTo>
                      <a:cubicBezTo>
                        <a:pt x="94" y="218"/>
                        <a:pt x="94" y="218"/>
                        <a:pt x="94" y="218"/>
                      </a:cubicBezTo>
                      <a:cubicBezTo>
                        <a:pt x="86" y="282"/>
                        <a:pt x="86" y="282"/>
                        <a:pt x="86" y="282"/>
                      </a:cubicBezTo>
                      <a:cubicBezTo>
                        <a:pt x="86" y="608"/>
                        <a:pt x="86" y="608"/>
                        <a:pt x="86" y="608"/>
                      </a:cubicBezTo>
                      <a:cubicBezTo>
                        <a:pt x="51" y="616"/>
                        <a:pt x="51" y="616"/>
                        <a:pt x="51" y="616"/>
                      </a:cubicBezTo>
                      <a:cubicBezTo>
                        <a:pt x="25" y="633"/>
                        <a:pt x="25" y="633"/>
                        <a:pt x="25" y="633"/>
                      </a:cubicBezTo>
                      <a:cubicBezTo>
                        <a:pt x="5" y="663"/>
                        <a:pt x="5" y="663"/>
                        <a:pt x="5" y="663"/>
                      </a:cubicBezTo>
                      <a:cubicBezTo>
                        <a:pt x="0" y="694"/>
                        <a:pt x="0" y="694"/>
                        <a:pt x="0" y="694"/>
                      </a:cubicBezTo>
                      <a:cubicBezTo>
                        <a:pt x="5" y="729"/>
                        <a:pt x="5" y="729"/>
                        <a:pt x="5" y="729"/>
                      </a:cubicBezTo>
                      <a:cubicBezTo>
                        <a:pt x="25" y="758"/>
                        <a:pt x="25" y="758"/>
                        <a:pt x="25" y="758"/>
                      </a:cubicBezTo>
                      <a:cubicBezTo>
                        <a:pt x="51" y="774"/>
                        <a:pt x="51" y="774"/>
                        <a:pt x="51" y="774"/>
                      </a:cubicBezTo>
                      <a:cubicBezTo>
                        <a:pt x="86" y="783"/>
                        <a:pt x="86" y="783"/>
                        <a:pt x="86" y="783"/>
                      </a:cubicBezTo>
                      <a:cubicBezTo>
                        <a:pt x="859" y="783"/>
                        <a:pt x="859" y="783"/>
                        <a:pt x="859" y="783"/>
                      </a:cubicBezTo>
                      <a:cubicBezTo>
                        <a:pt x="892" y="774"/>
                        <a:pt x="892" y="774"/>
                        <a:pt x="892" y="774"/>
                      </a:cubicBezTo>
                      <a:cubicBezTo>
                        <a:pt x="918" y="758"/>
                        <a:pt x="918" y="758"/>
                        <a:pt x="918" y="758"/>
                      </a:cubicBezTo>
                      <a:cubicBezTo>
                        <a:pt x="939" y="729"/>
                        <a:pt x="939" y="729"/>
                        <a:pt x="939" y="729"/>
                      </a:cubicBezTo>
                      <a:cubicBezTo>
                        <a:pt x="943" y="694"/>
                        <a:pt x="943" y="694"/>
                        <a:pt x="943" y="694"/>
                      </a:cubicBezTo>
                      <a:lnTo>
                        <a:pt x="939" y="663"/>
                      </a:lnTo>
                      <a:close/>
                      <a:moveTo>
                        <a:pt x="639" y="542"/>
                      </a:moveTo>
                      <a:cubicBezTo>
                        <a:pt x="604" y="582"/>
                        <a:pt x="555" y="610"/>
                        <a:pt x="489" y="616"/>
                      </a:cubicBezTo>
                      <a:cubicBezTo>
                        <a:pt x="416" y="621"/>
                        <a:pt x="360" y="593"/>
                        <a:pt x="322" y="560"/>
                      </a:cubicBezTo>
                      <a:cubicBezTo>
                        <a:pt x="281" y="524"/>
                        <a:pt x="252" y="477"/>
                        <a:pt x="247" y="410"/>
                      </a:cubicBezTo>
                      <a:cubicBezTo>
                        <a:pt x="241" y="335"/>
                        <a:pt x="269" y="280"/>
                        <a:pt x="302" y="242"/>
                      </a:cubicBezTo>
                      <a:cubicBezTo>
                        <a:pt x="335" y="205"/>
                        <a:pt x="388" y="172"/>
                        <a:pt x="453" y="167"/>
                      </a:cubicBezTo>
                      <a:cubicBezTo>
                        <a:pt x="528" y="161"/>
                        <a:pt x="583" y="190"/>
                        <a:pt x="622" y="224"/>
                      </a:cubicBezTo>
                      <a:cubicBezTo>
                        <a:pt x="659" y="258"/>
                        <a:pt x="691" y="306"/>
                        <a:pt x="696" y="374"/>
                      </a:cubicBezTo>
                      <a:cubicBezTo>
                        <a:pt x="702" y="447"/>
                        <a:pt x="674" y="503"/>
                        <a:pt x="639" y="5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456" name="Group 25">
                <a:extLst>
                  <a:ext uri="{FF2B5EF4-FFF2-40B4-BE49-F238E27FC236}">
                    <a16:creationId xmlns:a16="http://schemas.microsoft.com/office/drawing/2014/main" id="{30DA6CFA-36AD-4157-B12A-588EB330BEC1}"/>
                  </a:ext>
                </a:extLst>
              </p:cNvPr>
              <p:cNvGrpSpPr>
                <a:grpSpLocks noChangeAspect="1"/>
              </p:cNvGrpSpPr>
              <p:nvPr/>
            </p:nvGrpSpPr>
            <p:grpSpPr bwMode="auto">
              <a:xfrm>
                <a:off x="4094987" y="3612181"/>
                <a:ext cx="140169" cy="180941"/>
                <a:chOff x="2" y="334"/>
                <a:chExt cx="4318" cy="5574"/>
              </a:xfrm>
              <a:grpFill/>
            </p:grpSpPr>
            <p:sp>
              <p:nvSpPr>
                <p:cNvPr id="464" name="Freeform 26">
                  <a:extLst>
                    <a:ext uri="{FF2B5EF4-FFF2-40B4-BE49-F238E27FC236}">
                      <a16:creationId xmlns:a16="http://schemas.microsoft.com/office/drawing/2014/main" id="{93436CDA-C923-45AF-844B-26603AC96207}"/>
                    </a:ext>
                  </a:extLst>
                </p:cNvPr>
                <p:cNvSpPr>
                  <a:spLocks noEditPoints="1"/>
                </p:cNvSpPr>
                <p:nvPr/>
              </p:nvSpPr>
              <p:spPr bwMode="auto">
                <a:xfrm>
                  <a:off x="1268" y="730"/>
                  <a:ext cx="1517" cy="887"/>
                </a:xfrm>
                <a:custGeom>
                  <a:avLst/>
                  <a:gdLst>
                    <a:gd name="T0" fmla="*/ 147 w 831"/>
                    <a:gd name="T1" fmla="*/ 424 h 487"/>
                    <a:gd name="T2" fmla="*/ 450 w 831"/>
                    <a:gd name="T3" fmla="*/ 481 h 487"/>
                    <a:gd name="T4" fmla="*/ 720 w 831"/>
                    <a:gd name="T5" fmla="*/ 402 h 487"/>
                    <a:gd name="T6" fmla="*/ 820 w 831"/>
                    <a:gd name="T7" fmla="*/ 225 h 487"/>
                    <a:gd name="T8" fmla="*/ 688 w 831"/>
                    <a:gd name="T9" fmla="*/ 66 h 487"/>
                    <a:gd name="T10" fmla="*/ 382 w 831"/>
                    <a:gd name="T11" fmla="*/ 7 h 487"/>
                    <a:gd name="T12" fmla="*/ 110 w 831"/>
                    <a:gd name="T13" fmla="*/ 87 h 487"/>
                    <a:gd name="T14" fmla="*/ 12 w 831"/>
                    <a:gd name="T15" fmla="*/ 265 h 487"/>
                    <a:gd name="T16" fmla="*/ 147 w 831"/>
                    <a:gd name="T17" fmla="*/ 424 h 487"/>
                    <a:gd name="T18" fmla="*/ 239 w 831"/>
                    <a:gd name="T19" fmla="*/ 96 h 487"/>
                    <a:gd name="T20" fmla="*/ 402 w 831"/>
                    <a:gd name="T21" fmla="*/ 89 h 487"/>
                    <a:gd name="T22" fmla="*/ 517 w 831"/>
                    <a:gd name="T23" fmla="*/ 103 h 487"/>
                    <a:gd name="T24" fmla="*/ 480 w 831"/>
                    <a:gd name="T25" fmla="*/ 261 h 487"/>
                    <a:gd name="T26" fmla="*/ 571 w 831"/>
                    <a:gd name="T27" fmla="*/ 353 h 487"/>
                    <a:gd name="T28" fmla="*/ 597 w 831"/>
                    <a:gd name="T29" fmla="*/ 386 h 487"/>
                    <a:gd name="T30" fmla="*/ 499 w 831"/>
                    <a:gd name="T31" fmla="*/ 398 h 487"/>
                    <a:gd name="T32" fmla="*/ 464 w 831"/>
                    <a:gd name="T33" fmla="*/ 367 h 487"/>
                    <a:gd name="T34" fmla="*/ 370 w 831"/>
                    <a:gd name="T35" fmla="*/ 270 h 487"/>
                    <a:gd name="T36" fmla="*/ 340 w 831"/>
                    <a:gd name="T37" fmla="*/ 270 h 487"/>
                    <a:gd name="T38" fmla="*/ 338 w 831"/>
                    <a:gd name="T39" fmla="*/ 334 h 487"/>
                    <a:gd name="T40" fmla="*/ 332 w 831"/>
                    <a:gd name="T41" fmla="*/ 394 h 487"/>
                    <a:gd name="T42" fmla="*/ 243 w 831"/>
                    <a:gd name="T43" fmla="*/ 394 h 487"/>
                    <a:gd name="T44" fmla="*/ 237 w 831"/>
                    <a:gd name="T45" fmla="*/ 322 h 487"/>
                    <a:gd name="T46" fmla="*/ 239 w 831"/>
                    <a:gd name="T47" fmla="*/ 96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1" h="487">
                      <a:moveTo>
                        <a:pt x="147" y="424"/>
                      </a:moveTo>
                      <a:cubicBezTo>
                        <a:pt x="218" y="461"/>
                        <a:pt x="328" y="487"/>
                        <a:pt x="450" y="481"/>
                      </a:cubicBezTo>
                      <a:cubicBezTo>
                        <a:pt x="571" y="476"/>
                        <a:pt x="654" y="445"/>
                        <a:pt x="720" y="402"/>
                      </a:cubicBezTo>
                      <a:cubicBezTo>
                        <a:pt x="784" y="361"/>
                        <a:pt x="831" y="303"/>
                        <a:pt x="820" y="225"/>
                      </a:cubicBezTo>
                      <a:cubicBezTo>
                        <a:pt x="811" y="154"/>
                        <a:pt x="756" y="103"/>
                        <a:pt x="688" y="66"/>
                      </a:cubicBezTo>
                      <a:cubicBezTo>
                        <a:pt x="621" y="30"/>
                        <a:pt x="510" y="0"/>
                        <a:pt x="382" y="7"/>
                      </a:cubicBezTo>
                      <a:cubicBezTo>
                        <a:pt x="260" y="12"/>
                        <a:pt x="171" y="47"/>
                        <a:pt x="110" y="87"/>
                      </a:cubicBezTo>
                      <a:cubicBezTo>
                        <a:pt x="51" y="127"/>
                        <a:pt x="0" y="185"/>
                        <a:pt x="12" y="265"/>
                      </a:cubicBezTo>
                      <a:cubicBezTo>
                        <a:pt x="22" y="335"/>
                        <a:pt x="74" y="385"/>
                        <a:pt x="147" y="424"/>
                      </a:cubicBezTo>
                      <a:close/>
                      <a:moveTo>
                        <a:pt x="239" y="96"/>
                      </a:moveTo>
                      <a:cubicBezTo>
                        <a:pt x="268" y="86"/>
                        <a:pt x="347" y="88"/>
                        <a:pt x="402" y="89"/>
                      </a:cubicBezTo>
                      <a:cubicBezTo>
                        <a:pt x="447" y="90"/>
                        <a:pt x="486" y="93"/>
                        <a:pt x="517" y="103"/>
                      </a:cubicBezTo>
                      <a:cubicBezTo>
                        <a:pt x="613" y="137"/>
                        <a:pt x="596" y="244"/>
                        <a:pt x="480" y="261"/>
                      </a:cubicBezTo>
                      <a:cubicBezTo>
                        <a:pt x="511" y="290"/>
                        <a:pt x="538" y="320"/>
                        <a:pt x="571" y="353"/>
                      </a:cubicBezTo>
                      <a:cubicBezTo>
                        <a:pt x="581" y="362"/>
                        <a:pt x="601" y="373"/>
                        <a:pt x="597" y="386"/>
                      </a:cubicBezTo>
                      <a:cubicBezTo>
                        <a:pt x="593" y="401"/>
                        <a:pt x="526" y="406"/>
                        <a:pt x="499" y="398"/>
                      </a:cubicBezTo>
                      <a:cubicBezTo>
                        <a:pt x="487" y="394"/>
                        <a:pt x="473" y="376"/>
                        <a:pt x="464" y="367"/>
                      </a:cubicBezTo>
                      <a:cubicBezTo>
                        <a:pt x="434" y="336"/>
                        <a:pt x="402" y="298"/>
                        <a:pt x="370" y="270"/>
                      </a:cubicBezTo>
                      <a:cubicBezTo>
                        <a:pt x="340" y="270"/>
                        <a:pt x="340" y="270"/>
                        <a:pt x="340" y="270"/>
                      </a:cubicBezTo>
                      <a:cubicBezTo>
                        <a:pt x="336" y="287"/>
                        <a:pt x="338" y="311"/>
                        <a:pt x="338" y="334"/>
                      </a:cubicBezTo>
                      <a:cubicBezTo>
                        <a:pt x="338" y="355"/>
                        <a:pt x="345" y="384"/>
                        <a:pt x="332" y="394"/>
                      </a:cubicBezTo>
                      <a:cubicBezTo>
                        <a:pt x="319" y="403"/>
                        <a:pt x="257" y="404"/>
                        <a:pt x="243" y="394"/>
                      </a:cubicBezTo>
                      <a:cubicBezTo>
                        <a:pt x="228" y="383"/>
                        <a:pt x="237" y="344"/>
                        <a:pt x="237" y="322"/>
                      </a:cubicBezTo>
                      <a:cubicBezTo>
                        <a:pt x="237" y="248"/>
                        <a:pt x="236" y="163"/>
                        <a:pt x="239"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465" name="Freeform 27">
                  <a:extLst>
                    <a:ext uri="{FF2B5EF4-FFF2-40B4-BE49-F238E27FC236}">
                      <a16:creationId xmlns:a16="http://schemas.microsoft.com/office/drawing/2014/main" id="{AD3645AE-EB7E-48F9-AA47-746E2D6758C3}"/>
                    </a:ext>
                  </a:extLst>
                </p:cNvPr>
                <p:cNvSpPr>
                  <a:spLocks noEditPoints="1"/>
                </p:cNvSpPr>
                <p:nvPr/>
              </p:nvSpPr>
              <p:spPr bwMode="auto">
                <a:xfrm>
                  <a:off x="168" y="334"/>
                  <a:ext cx="3645" cy="1721"/>
                </a:xfrm>
                <a:custGeom>
                  <a:avLst/>
                  <a:gdLst>
                    <a:gd name="T0" fmla="*/ 285 w 1997"/>
                    <a:gd name="T1" fmla="*/ 801 h 944"/>
                    <a:gd name="T2" fmla="*/ 999 w 1997"/>
                    <a:gd name="T3" fmla="*/ 944 h 944"/>
                    <a:gd name="T4" fmla="*/ 1712 w 1997"/>
                    <a:gd name="T5" fmla="*/ 801 h 944"/>
                    <a:gd name="T6" fmla="*/ 1997 w 1997"/>
                    <a:gd name="T7" fmla="*/ 472 h 944"/>
                    <a:gd name="T8" fmla="*/ 1712 w 1997"/>
                    <a:gd name="T9" fmla="*/ 143 h 944"/>
                    <a:gd name="T10" fmla="*/ 999 w 1997"/>
                    <a:gd name="T11" fmla="*/ 0 h 944"/>
                    <a:gd name="T12" fmla="*/ 285 w 1997"/>
                    <a:gd name="T13" fmla="*/ 143 h 944"/>
                    <a:gd name="T14" fmla="*/ 0 w 1997"/>
                    <a:gd name="T15" fmla="*/ 472 h 944"/>
                    <a:gd name="T16" fmla="*/ 285 w 1997"/>
                    <a:gd name="T17" fmla="*/ 801 h 944"/>
                    <a:gd name="T18" fmla="*/ 637 w 1997"/>
                    <a:gd name="T19" fmla="*/ 263 h 944"/>
                    <a:gd name="T20" fmla="*/ 979 w 1997"/>
                    <a:gd name="T21" fmla="*/ 163 h 944"/>
                    <a:gd name="T22" fmla="*/ 1359 w 1997"/>
                    <a:gd name="T23" fmla="*/ 239 h 944"/>
                    <a:gd name="T24" fmla="*/ 1528 w 1997"/>
                    <a:gd name="T25" fmla="*/ 437 h 944"/>
                    <a:gd name="T26" fmla="*/ 1399 w 1997"/>
                    <a:gd name="T27" fmla="*/ 661 h 944"/>
                    <a:gd name="T28" fmla="*/ 1059 w 1997"/>
                    <a:gd name="T29" fmla="*/ 759 h 944"/>
                    <a:gd name="T30" fmla="*/ 681 w 1997"/>
                    <a:gd name="T31" fmla="*/ 684 h 944"/>
                    <a:gd name="T32" fmla="*/ 512 w 1997"/>
                    <a:gd name="T33" fmla="*/ 486 h 944"/>
                    <a:gd name="T34" fmla="*/ 637 w 1997"/>
                    <a:gd name="T35" fmla="*/ 263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97" h="944">
                      <a:moveTo>
                        <a:pt x="285" y="801"/>
                      </a:moveTo>
                      <a:cubicBezTo>
                        <a:pt x="466" y="889"/>
                        <a:pt x="719" y="944"/>
                        <a:pt x="999" y="944"/>
                      </a:cubicBezTo>
                      <a:cubicBezTo>
                        <a:pt x="1279" y="944"/>
                        <a:pt x="1531" y="889"/>
                        <a:pt x="1712" y="801"/>
                      </a:cubicBezTo>
                      <a:cubicBezTo>
                        <a:pt x="1893" y="713"/>
                        <a:pt x="1997" y="596"/>
                        <a:pt x="1997" y="472"/>
                      </a:cubicBezTo>
                      <a:cubicBezTo>
                        <a:pt x="1997" y="349"/>
                        <a:pt x="1893" y="231"/>
                        <a:pt x="1712" y="143"/>
                      </a:cubicBezTo>
                      <a:cubicBezTo>
                        <a:pt x="1531" y="55"/>
                        <a:pt x="1279" y="0"/>
                        <a:pt x="999" y="0"/>
                      </a:cubicBezTo>
                      <a:cubicBezTo>
                        <a:pt x="719" y="0"/>
                        <a:pt x="466" y="55"/>
                        <a:pt x="285" y="143"/>
                      </a:cubicBezTo>
                      <a:cubicBezTo>
                        <a:pt x="104" y="231"/>
                        <a:pt x="0" y="349"/>
                        <a:pt x="0" y="472"/>
                      </a:cubicBezTo>
                      <a:cubicBezTo>
                        <a:pt x="0" y="596"/>
                        <a:pt x="104" y="713"/>
                        <a:pt x="285" y="801"/>
                      </a:cubicBezTo>
                      <a:close/>
                      <a:moveTo>
                        <a:pt x="637" y="263"/>
                      </a:moveTo>
                      <a:cubicBezTo>
                        <a:pt x="711" y="213"/>
                        <a:pt x="830" y="170"/>
                        <a:pt x="979" y="163"/>
                      </a:cubicBezTo>
                      <a:cubicBezTo>
                        <a:pt x="1147" y="156"/>
                        <a:pt x="1272" y="194"/>
                        <a:pt x="1359" y="239"/>
                      </a:cubicBezTo>
                      <a:cubicBezTo>
                        <a:pt x="1445" y="283"/>
                        <a:pt x="1517" y="348"/>
                        <a:pt x="1528" y="437"/>
                      </a:cubicBezTo>
                      <a:cubicBezTo>
                        <a:pt x="1540" y="535"/>
                        <a:pt x="1476" y="609"/>
                        <a:pt x="1399" y="661"/>
                      </a:cubicBezTo>
                      <a:cubicBezTo>
                        <a:pt x="1320" y="714"/>
                        <a:pt x="1210" y="752"/>
                        <a:pt x="1059" y="759"/>
                      </a:cubicBezTo>
                      <a:cubicBezTo>
                        <a:pt x="894" y="766"/>
                        <a:pt x="768" y="729"/>
                        <a:pt x="681" y="684"/>
                      </a:cubicBezTo>
                      <a:cubicBezTo>
                        <a:pt x="589" y="637"/>
                        <a:pt x="525" y="574"/>
                        <a:pt x="512" y="486"/>
                      </a:cubicBezTo>
                      <a:cubicBezTo>
                        <a:pt x="499" y="386"/>
                        <a:pt x="562" y="313"/>
                        <a:pt x="637" y="2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466" name="Freeform 28">
                  <a:extLst>
                    <a:ext uri="{FF2B5EF4-FFF2-40B4-BE49-F238E27FC236}">
                      <a16:creationId xmlns:a16="http://schemas.microsoft.com/office/drawing/2014/main" id="{D22D4BB5-CBAC-445B-AD0C-FC0B43ED5D16}"/>
                    </a:ext>
                  </a:extLst>
                </p:cNvPr>
                <p:cNvSpPr>
                  <a:spLocks/>
                </p:cNvSpPr>
                <p:nvPr/>
              </p:nvSpPr>
              <p:spPr bwMode="auto">
                <a:xfrm>
                  <a:off x="1880" y="987"/>
                  <a:ext cx="319" cy="142"/>
                </a:xfrm>
                <a:custGeom>
                  <a:avLst/>
                  <a:gdLst>
                    <a:gd name="T0" fmla="*/ 3 w 175"/>
                    <a:gd name="T1" fmla="*/ 70 h 78"/>
                    <a:gd name="T2" fmla="*/ 139 w 175"/>
                    <a:gd name="T3" fmla="*/ 22 h 78"/>
                    <a:gd name="T4" fmla="*/ 5 w 175"/>
                    <a:gd name="T5" fmla="*/ 5 h 78"/>
                    <a:gd name="T6" fmla="*/ 3 w 175"/>
                    <a:gd name="T7" fmla="*/ 70 h 78"/>
                  </a:gdLst>
                  <a:ahLst/>
                  <a:cxnLst>
                    <a:cxn ang="0">
                      <a:pos x="T0" y="T1"/>
                    </a:cxn>
                    <a:cxn ang="0">
                      <a:pos x="T2" y="T3"/>
                    </a:cxn>
                    <a:cxn ang="0">
                      <a:pos x="T4" y="T5"/>
                    </a:cxn>
                    <a:cxn ang="0">
                      <a:pos x="T6" y="T7"/>
                    </a:cxn>
                  </a:cxnLst>
                  <a:rect l="0" t="0" r="r" b="b"/>
                  <a:pathLst>
                    <a:path w="175" h="78">
                      <a:moveTo>
                        <a:pt x="3" y="70"/>
                      </a:moveTo>
                      <a:cubicBezTo>
                        <a:pt x="75" y="78"/>
                        <a:pt x="175" y="65"/>
                        <a:pt x="139" y="22"/>
                      </a:cubicBezTo>
                      <a:cubicBezTo>
                        <a:pt x="122" y="0"/>
                        <a:pt x="60" y="6"/>
                        <a:pt x="5" y="5"/>
                      </a:cubicBezTo>
                      <a:cubicBezTo>
                        <a:pt x="0" y="24"/>
                        <a:pt x="4" y="49"/>
                        <a:pt x="3"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467" name="Freeform 29">
                  <a:extLst>
                    <a:ext uri="{FF2B5EF4-FFF2-40B4-BE49-F238E27FC236}">
                      <a16:creationId xmlns:a16="http://schemas.microsoft.com/office/drawing/2014/main" id="{493C8667-0DD2-44DD-9693-4C95D6040D91}"/>
                    </a:ext>
                  </a:extLst>
                </p:cNvPr>
                <p:cNvSpPr>
                  <a:spLocks/>
                </p:cNvSpPr>
                <p:nvPr/>
              </p:nvSpPr>
              <p:spPr bwMode="auto">
                <a:xfrm>
                  <a:off x="929" y="3801"/>
                  <a:ext cx="3254" cy="1414"/>
                </a:xfrm>
                <a:custGeom>
                  <a:avLst/>
                  <a:gdLst>
                    <a:gd name="T0" fmla="*/ 1229 w 1783"/>
                    <a:gd name="T1" fmla="*/ 506 h 776"/>
                    <a:gd name="T2" fmla="*/ 492 w 1783"/>
                    <a:gd name="T3" fmla="*/ 654 h 776"/>
                    <a:gd name="T4" fmla="*/ 0 w 1783"/>
                    <a:gd name="T5" fmla="*/ 595 h 776"/>
                    <a:gd name="T6" fmla="*/ 71 w 1783"/>
                    <a:gd name="T7" fmla="*/ 633 h 776"/>
                    <a:gd name="T8" fmla="*/ 785 w 1783"/>
                    <a:gd name="T9" fmla="*/ 776 h 776"/>
                    <a:gd name="T10" fmla="*/ 1498 w 1783"/>
                    <a:gd name="T11" fmla="*/ 633 h 776"/>
                    <a:gd name="T12" fmla="*/ 1783 w 1783"/>
                    <a:gd name="T13" fmla="*/ 305 h 776"/>
                    <a:gd name="T14" fmla="*/ 1543 w 1783"/>
                    <a:gd name="T15" fmla="*/ 0 h 776"/>
                    <a:gd name="T16" fmla="*/ 1543 w 1783"/>
                    <a:gd name="T17" fmla="*/ 131 h 776"/>
                    <a:gd name="T18" fmla="*/ 1229 w 1783"/>
                    <a:gd name="T19" fmla="*/ 506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3" h="776">
                      <a:moveTo>
                        <a:pt x="1229" y="506"/>
                      </a:moveTo>
                      <a:cubicBezTo>
                        <a:pt x="1038" y="598"/>
                        <a:pt x="778" y="654"/>
                        <a:pt x="492" y="654"/>
                      </a:cubicBezTo>
                      <a:cubicBezTo>
                        <a:pt x="314" y="654"/>
                        <a:pt x="147" y="634"/>
                        <a:pt x="0" y="595"/>
                      </a:cubicBezTo>
                      <a:cubicBezTo>
                        <a:pt x="23" y="609"/>
                        <a:pt x="46" y="621"/>
                        <a:pt x="71" y="633"/>
                      </a:cubicBezTo>
                      <a:cubicBezTo>
                        <a:pt x="252" y="721"/>
                        <a:pt x="505" y="776"/>
                        <a:pt x="785" y="776"/>
                      </a:cubicBezTo>
                      <a:cubicBezTo>
                        <a:pt x="1065" y="776"/>
                        <a:pt x="1317" y="721"/>
                        <a:pt x="1498" y="633"/>
                      </a:cubicBezTo>
                      <a:cubicBezTo>
                        <a:pt x="1679" y="545"/>
                        <a:pt x="1783" y="428"/>
                        <a:pt x="1783" y="305"/>
                      </a:cubicBezTo>
                      <a:cubicBezTo>
                        <a:pt x="1783" y="193"/>
                        <a:pt x="1696" y="84"/>
                        <a:pt x="1543" y="0"/>
                      </a:cubicBezTo>
                      <a:cubicBezTo>
                        <a:pt x="1543" y="131"/>
                        <a:pt x="1543" y="131"/>
                        <a:pt x="1543" y="131"/>
                      </a:cubicBezTo>
                      <a:cubicBezTo>
                        <a:pt x="1543" y="282"/>
                        <a:pt x="1419" y="414"/>
                        <a:pt x="1229" y="5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468" name="Freeform 30">
                  <a:extLst>
                    <a:ext uri="{FF2B5EF4-FFF2-40B4-BE49-F238E27FC236}">
                      <a16:creationId xmlns:a16="http://schemas.microsoft.com/office/drawing/2014/main" id="{7DD199DE-2A44-4F2D-8E99-999EA7E839BE}"/>
                    </a:ext>
                  </a:extLst>
                </p:cNvPr>
                <p:cNvSpPr>
                  <a:spLocks/>
                </p:cNvSpPr>
                <p:nvPr/>
              </p:nvSpPr>
              <p:spPr bwMode="auto">
                <a:xfrm>
                  <a:off x="838" y="1754"/>
                  <a:ext cx="3480" cy="1400"/>
                </a:xfrm>
                <a:custGeom>
                  <a:avLst/>
                  <a:gdLst>
                    <a:gd name="T0" fmla="*/ 1367 w 1907"/>
                    <a:gd name="T1" fmla="*/ 447 h 768"/>
                    <a:gd name="T2" fmla="*/ 630 w 1907"/>
                    <a:gd name="T3" fmla="*/ 595 h 768"/>
                    <a:gd name="T4" fmla="*/ 0 w 1907"/>
                    <a:gd name="T5" fmla="*/ 491 h 768"/>
                    <a:gd name="T6" fmla="*/ 195 w 1907"/>
                    <a:gd name="T7" fmla="*/ 625 h 768"/>
                    <a:gd name="T8" fmla="*/ 909 w 1907"/>
                    <a:gd name="T9" fmla="*/ 768 h 768"/>
                    <a:gd name="T10" fmla="*/ 1622 w 1907"/>
                    <a:gd name="T11" fmla="*/ 625 h 768"/>
                    <a:gd name="T12" fmla="*/ 1907 w 1907"/>
                    <a:gd name="T13" fmla="*/ 296 h 768"/>
                    <a:gd name="T14" fmla="*/ 1682 w 1907"/>
                    <a:gd name="T15" fmla="*/ 0 h 768"/>
                    <a:gd name="T16" fmla="*/ 1682 w 1907"/>
                    <a:gd name="T17" fmla="*/ 72 h 768"/>
                    <a:gd name="T18" fmla="*/ 1367 w 1907"/>
                    <a:gd name="T19" fmla="*/ 447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7" h="768">
                      <a:moveTo>
                        <a:pt x="1367" y="447"/>
                      </a:moveTo>
                      <a:cubicBezTo>
                        <a:pt x="1177" y="539"/>
                        <a:pt x="916" y="595"/>
                        <a:pt x="630" y="595"/>
                      </a:cubicBezTo>
                      <a:cubicBezTo>
                        <a:pt x="394" y="595"/>
                        <a:pt x="176" y="557"/>
                        <a:pt x="0" y="491"/>
                      </a:cubicBezTo>
                      <a:cubicBezTo>
                        <a:pt x="48" y="540"/>
                        <a:pt x="114" y="586"/>
                        <a:pt x="195" y="625"/>
                      </a:cubicBezTo>
                      <a:cubicBezTo>
                        <a:pt x="375" y="713"/>
                        <a:pt x="629" y="768"/>
                        <a:pt x="909" y="768"/>
                      </a:cubicBezTo>
                      <a:cubicBezTo>
                        <a:pt x="1189" y="768"/>
                        <a:pt x="1441" y="713"/>
                        <a:pt x="1622" y="625"/>
                      </a:cubicBezTo>
                      <a:cubicBezTo>
                        <a:pt x="1802" y="537"/>
                        <a:pt x="1907" y="420"/>
                        <a:pt x="1907" y="296"/>
                      </a:cubicBezTo>
                      <a:cubicBezTo>
                        <a:pt x="1907" y="188"/>
                        <a:pt x="1825" y="83"/>
                        <a:pt x="1682" y="0"/>
                      </a:cubicBezTo>
                      <a:cubicBezTo>
                        <a:pt x="1682" y="72"/>
                        <a:pt x="1682" y="72"/>
                        <a:pt x="1682" y="72"/>
                      </a:cubicBezTo>
                      <a:cubicBezTo>
                        <a:pt x="1682" y="224"/>
                        <a:pt x="1557" y="355"/>
                        <a:pt x="1367" y="4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469" name="Freeform 31">
                  <a:extLst>
                    <a:ext uri="{FF2B5EF4-FFF2-40B4-BE49-F238E27FC236}">
                      <a16:creationId xmlns:a16="http://schemas.microsoft.com/office/drawing/2014/main" id="{8C751134-5F8A-4D33-80FC-C8202C40E0CD}"/>
                    </a:ext>
                  </a:extLst>
                </p:cNvPr>
                <p:cNvSpPr>
                  <a:spLocks noEditPoints="1"/>
                </p:cNvSpPr>
                <p:nvPr/>
              </p:nvSpPr>
              <p:spPr bwMode="auto">
                <a:xfrm>
                  <a:off x="2" y="3639"/>
                  <a:ext cx="3652" cy="1263"/>
                </a:xfrm>
                <a:custGeom>
                  <a:avLst/>
                  <a:gdLst>
                    <a:gd name="T0" fmla="*/ 1714 w 2001"/>
                    <a:gd name="T1" fmla="*/ 550 h 693"/>
                    <a:gd name="T2" fmla="*/ 2001 w 2001"/>
                    <a:gd name="T3" fmla="*/ 220 h 693"/>
                    <a:gd name="T4" fmla="*/ 2001 w 2001"/>
                    <a:gd name="T5" fmla="*/ 58 h 693"/>
                    <a:gd name="T6" fmla="*/ 1934 w 2001"/>
                    <a:gd name="T7" fmla="*/ 81 h 693"/>
                    <a:gd name="T8" fmla="*/ 1737 w 2001"/>
                    <a:gd name="T9" fmla="*/ 215 h 693"/>
                    <a:gd name="T10" fmla="*/ 1002 w 2001"/>
                    <a:gd name="T11" fmla="*/ 363 h 693"/>
                    <a:gd name="T12" fmla="*/ 265 w 2001"/>
                    <a:gd name="T13" fmla="*/ 215 h 693"/>
                    <a:gd name="T14" fmla="*/ 0 w 2001"/>
                    <a:gd name="T15" fmla="*/ 0 h 693"/>
                    <a:gd name="T16" fmla="*/ 0 w 2001"/>
                    <a:gd name="T17" fmla="*/ 220 h 693"/>
                    <a:gd name="T18" fmla="*/ 286 w 2001"/>
                    <a:gd name="T19" fmla="*/ 550 h 693"/>
                    <a:gd name="T20" fmla="*/ 1000 w 2001"/>
                    <a:gd name="T21" fmla="*/ 693 h 693"/>
                    <a:gd name="T22" fmla="*/ 1714 w 2001"/>
                    <a:gd name="T23" fmla="*/ 550 h 693"/>
                    <a:gd name="T24" fmla="*/ 1656 w 2001"/>
                    <a:gd name="T25" fmla="*/ 312 h 693"/>
                    <a:gd name="T26" fmla="*/ 1676 w 2001"/>
                    <a:gd name="T27" fmla="*/ 286 h 693"/>
                    <a:gd name="T28" fmla="*/ 1681 w 2001"/>
                    <a:gd name="T29" fmla="*/ 285 h 693"/>
                    <a:gd name="T30" fmla="*/ 1706 w 2001"/>
                    <a:gd name="T31" fmla="*/ 312 h 693"/>
                    <a:gd name="T32" fmla="*/ 1706 w 2001"/>
                    <a:gd name="T33" fmla="*/ 486 h 693"/>
                    <a:gd name="T34" fmla="*/ 1681 w 2001"/>
                    <a:gd name="T35" fmla="*/ 512 h 693"/>
                    <a:gd name="T36" fmla="*/ 1656 w 2001"/>
                    <a:gd name="T37" fmla="*/ 486 h 693"/>
                    <a:gd name="T38" fmla="*/ 1656 w 2001"/>
                    <a:gd name="T39" fmla="*/ 312 h 693"/>
                    <a:gd name="T40" fmla="*/ 1254 w 2001"/>
                    <a:gd name="T41" fmla="*/ 423 h 693"/>
                    <a:gd name="T42" fmla="*/ 1274 w 2001"/>
                    <a:gd name="T43" fmla="*/ 398 h 693"/>
                    <a:gd name="T44" fmla="*/ 1279 w 2001"/>
                    <a:gd name="T45" fmla="*/ 397 h 693"/>
                    <a:gd name="T46" fmla="*/ 1304 w 2001"/>
                    <a:gd name="T47" fmla="*/ 423 h 693"/>
                    <a:gd name="T48" fmla="*/ 1304 w 2001"/>
                    <a:gd name="T49" fmla="*/ 598 h 693"/>
                    <a:gd name="T50" fmla="*/ 1279 w 2001"/>
                    <a:gd name="T51" fmla="*/ 623 h 693"/>
                    <a:gd name="T52" fmla="*/ 1254 w 2001"/>
                    <a:gd name="T53" fmla="*/ 598 h 693"/>
                    <a:gd name="T54" fmla="*/ 1254 w 2001"/>
                    <a:gd name="T55" fmla="*/ 423 h 693"/>
                    <a:gd name="T56" fmla="*/ 143 w 2001"/>
                    <a:gd name="T57" fmla="*/ 373 h 693"/>
                    <a:gd name="T58" fmla="*/ 118 w 2001"/>
                    <a:gd name="T59" fmla="*/ 398 h 693"/>
                    <a:gd name="T60" fmla="*/ 93 w 2001"/>
                    <a:gd name="T61" fmla="*/ 373 h 693"/>
                    <a:gd name="T62" fmla="*/ 93 w 2001"/>
                    <a:gd name="T63" fmla="*/ 182 h 693"/>
                    <a:gd name="T64" fmla="*/ 113 w 2001"/>
                    <a:gd name="T65" fmla="*/ 157 h 693"/>
                    <a:gd name="T66" fmla="*/ 118 w 2001"/>
                    <a:gd name="T67" fmla="*/ 156 h 693"/>
                    <a:gd name="T68" fmla="*/ 143 w 2001"/>
                    <a:gd name="T69" fmla="*/ 182 h 693"/>
                    <a:gd name="T70" fmla="*/ 143 w 2001"/>
                    <a:gd name="T71" fmla="*/ 373 h 693"/>
                    <a:gd name="T72" fmla="*/ 424 w 2001"/>
                    <a:gd name="T73" fmla="*/ 534 h 693"/>
                    <a:gd name="T74" fmla="*/ 399 w 2001"/>
                    <a:gd name="T75" fmla="*/ 559 h 693"/>
                    <a:gd name="T76" fmla="*/ 374 w 2001"/>
                    <a:gd name="T77" fmla="*/ 534 h 693"/>
                    <a:gd name="T78" fmla="*/ 374 w 2001"/>
                    <a:gd name="T79" fmla="*/ 344 h 693"/>
                    <a:gd name="T80" fmla="*/ 394 w 2001"/>
                    <a:gd name="T81" fmla="*/ 318 h 693"/>
                    <a:gd name="T82" fmla="*/ 396 w 2001"/>
                    <a:gd name="T83" fmla="*/ 318 h 693"/>
                    <a:gd name="T84" fmla="*/ 424 w 2001"/>
                    <a:gd name="T85" fmla="*/ 344 h 693"/>
                    <a:gd name="T86" fmla="*/ 424 w 2001"/>
                    <a:gd name="T87" fmla="*/ 534 h 693"/>
                    <a:gd name="T88" fmla="*/ 853 w 2001"/>
                    <a:gd name="T89" fmla="*/ 625 h 693"/>
                    <a:gd name="T90" fmla="*/ 827 w 2001"/>
                    <a:gd name="T91" fmla="*/ 651 h 693"/>
                    <a:gd name="T92" fmla="*/ 802 w 2001"/>
                    <a:gd name="T93" fmla="*/ 625 h 693"/>
                    <a:gd name="T94" fmla="*/ 802 w 2001"/>
                    <a:gd name="T95" fmla="*/ 435 h 693"/>
                    <a:gd name="T96" fmla="*/ 822 w 2001"/>
                    <a:gd name="T97" fmla="*/ 410 h 693"/>
                    <a:gd name="T98" fmla="*/ 824 w 2001"/>
                    <a:gd name="T99" fmla="*/ 410 h 693"/>
                    <a:gd name="T100" fmla="*/ 853 w 2001"/>
                    <a:gd name="T101" fmla="*/ 435 h 693"/>
                    <a:gd name="T102" fmla="*/ 853 w 2001"/>
                    <a:gd name="T103" fmla="*/ 625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01" h="693">
                      <a:moveTo>
                        <a:pt x="1714" y="550"/>
                      </a:moveTo>
                      <a:cubicBezTo>
                        <a:pt x="1896" y="462"/>
                        <a:pt x="2001" y="343"/>
                        <a:pt x="2001" y="220"/>
                      </a:cubicBezTo>
                      <a:cubicBezTo>
                        <a:pt x="2001" y="58"/>
                        <a:pt x="2001" y="58"/>
                        <a:pt x="2001" y="58"/>
                      </a:cubicBezTo>
                      <a:cubicBezTo>
                        <a:pt x="1979" y="66"/>
                        <a:pt x="1957" y="74"/>
                        <a:pt x="1934" y="81"/>
                      </a:cubicBezTo>
                      <a:cubicBezTo>
                        <a:pt x="1882" y="131"/>
                        <a:pt x="1816" y="176"/>
                        <a:pt x="1737" y="215"/>
                      </a:cubicBezTo>
                      <a:cubicBezTo>
                        <a:pt x="1547" y="307"/>
                        <a:pt x="1288" y="363"/>
                        <a:pt x="1002" y="363"/>
                      </a:cubicBezTo>
                      <a:cubicBezTo>
                        <a:pt x="715" y="363"/>
                        <a:pt x="455" y="307"/>
                        <a:pt x="265" y="215"/>
                      </a:cubicBezTo>
                      <a:cubicBezTo>
                        <a:pt x="146" y="157"/>
                        <a:pt x="53" y="84"/>
                        <a:pt x="0" y="0"/>
                      </a:cubicBezTo>
                      <a:cubicBezTo>
                        <a:pt x="0" y="220"/>
                        <a:pt x="0" y="220"/>
                        <a:pt x="0" y="220"/>
                      </a:cubicBezTo>
                      <a:cubicBezTo>
                        <a:pt x="0" y="343"/>
                        <a:pt x="105" y="462"/>
                        <a:pt x="286" y="550"/>
                      </a:cubicBezTo>
                      <a:cubicBezTo>
                        <a:pt x="467" y="637"/>
                        <a:pt x="721" y="693"/>
                        <a:pt x="1000" y="693"/>
                      </a:cubicBezTo>
                      <a:cubicBezTo>
                        <a:pt x="1279" y="693"/>
                        <a:pt x="1533" y="637"/>
                        <a:pt x="1714" y="550"/>
                      </a:cubicBezTo>
                      <a:close/>
                      <a:moveTo>
                        <a:pt x="1656" y="312"/>
                      </a:moveTo>
                      <a:cubicBezTo>
                        <a:pt x="1655" y="300"/>
                        <a:pt x="1664" y="289"/>
                        <a:pt x="1676" y="286"/>
                      </a:cubicBezTo>
                      <a:cubicBezTo>
                        <a:pt x="1677" y="286"/>
                        <a:pt x="1679" y="285"/>
                        <a:pt x="1681" y="285"/>
                      </a:cubicBezTo>
                      <a:cubicBezTo>
                        <a:pt x="1694" y="285"/>
                        <a:pt x="1707" y="298"/>
                        <a:pt x="1706" y="312"/>
                      </a:cubicBezTo>
                      <a:cubicBezTo>
                        <a:pt x="1706" y="486"/>
                        <a:pt x="1706" y="486"/>
                        <a:pt x="1706" y="486"/>
                      </a:cubicBezTo>
                      <a:cubicBezTo>
                        <a:pt x="1706" y="500"/>
                        <a:pt x="1694" y="512"/>
                        <a:pt x="1681" y="512"/>
                      </a:cubicBezTo>
                      <a:cubicBezTo>
                        <a:pt x="1667" y="512"/>
                        <a:pt x="1655" y="500"/>
                        <a:pt x="1656" y="486"/>
                      </a:cubicBezTo>
                      <a:lnTo>
                        <a:pt x="1656" y="312"/>
                      </a:lnTo>
                      <a:close/>
                      <a:moveTo>
                        <a:pt x="1254" y="423"/>
                      </a:moveTo>
                      <a:cubicBezTo>
                        <a:pt x="1253" y="412"/>
                        <a:pt x="1262" y="400"/>
                        <a:pt x="1274" y="398"/>
                      </a:cubicBezTo>
                      <a:cubicBezTo>
                        <a:pt x="1275" y="397"/>
                        <a:pt x="1277" y="397"/>
                        <a:pt x="1279" y="397"/>
                      </a:cubicBezTo>
                      <a:cubicBezTo>
                        <a:pt x="1292" y="397"/>
                        <a:pt x="1305" y="410"/>
                        <a:pt x="1304" y="423"/>
                      </a:cubicBezTo>
                      <a:cubicBezTo>
                        <a:pt x="1304" y="598"/>
                        <a:pt x="1304" y="598"/>
                        <a:pt x="1304" y="598"/>
                      </a:cubicBezTo>
                      <a:cubicBezTo>
                        <a:pt x="1304" y="611"/>
                        <a:pt x="1292" y="623"/>
                        <a:pt x="1279" y="623"/>
                      </a:cubicBezTo>
                      <a:cubicBezTo>
                        <a:pt x="1265" y="623"/>
                        <a:pt x="1253" y="611"/>
                        <a:pt x="1254" y="598"/>
                      </a:cubicBezTo>
                      <a:lnTo>
                        <a:pt x="1254" y="423"/>
                      </a:lnTo>
                      <a:close/>
                      <a:moveTo>
                        <a:pt x="143" y="373"/>
                      </a:moveTo>
                      <a:cubicBezTo>
                        <a:pt x="143" y="386"/>
                        <a:pt x="131" y="398"/>
                        <a:pt x="118" y="398"/>
                      </a:cubicBezTo>
                      <a:cubicBezTo>
                        <a:pt x="105" y="398"/>
                        <a:pt x="93" y="386"/>
                        <a:pt x="93" y="373"/>
                      </a:cubicBezTo>
                      <a:cubicBezTo>
                        <a:pt x="93" y="182"/>
                        <a:pt x="93" y="182"/>
                        <a:pt x="93" y="182"/>
                      </a:cubicBezTo>
                      <a:cubicBezTo>
                        <a:pt x="92" y="171"/>
                        <a:pt x="101" y="159"/>
                        <a:pt x="113" y="157"/>
                      </a:cubicBezTo>
                      <a:cubicBezTo>
                        <a:pt x="114" y="156"/>
                        <a:pt x="116" y="156"/>
                        <a:pt x="118" y="156"/>
                      </a:cubicBezTo>
                      <a:cubicBezTo>
                        <a:pt x="132" y="156"/>
                        <a:pt x="144" y="169"/>
                        <a:pt x="143" y="182"/>
                      </a:cubicBezTo>
                      <a:lnTo>
                        <a:pt x="143" y="373"/>
                      </a:lnTo>
                      <a:close/>
                      <a:moveTo>
                        <a:pt x="424" y="534"/>
                      </a:moveTo>
                      <a:cubicBezTo>
                        <a:pt x="424" y="547"/>
                        <a:pt x="412" y="559"/>
                        <a:pt x="399" y="559"/>
                      </a:cubicBezTo>
                      <a:cubicBezTo>
                        <a:pt x="386" y="559"/>
                        <a:pt x="374" y="547"/>
                        <a:pt x="374" y="534"/>
                      </a:cubicBezTo>
                      <a:cubicBezTo>
                        <a:pt x="374" y="344"/>
                        <a:pt x="374" y="344"/>
                        <a:pt x="374" y="344"/>
                      </a:cubicBezTo>
                      <a:cubicBezTo>
                        <a:pt x="373" y="332"/>
                        <a:pt x="382" y="320"/>
                        <a:pt x="394" y="318"/>
                      </a:cubicBezTo>
                      <a:cubicBezTo>
                        <a:pt x="394" y="318"/>
                        <a:pt x="395" y="318"/>
                        <a:pt x="396" y="318"/>
                      </a:cubicBezTo>
                      <a:cubicBezTo>
                        <a:pt x="410" y="316"/>
                        <a:pt x="425" y="330"/>
                        <a:pt x="424" y="344"/>
                      </a:cubicBezTo>
                      <a:lnTo>
                        <a:pt x="424" y="534"/>
                      </a:lnTo>
                      <a:close/>
                      <a:moveTo>
                        <a:pt x="853" y="625"/>
                      </a:moveTo>
                      <a:cubicBezTo>
                        <a:pt x="853" y="639"/>
                        <a:pt x="841" y="651"/>
                        <a:pt x="827" y="651"/>
                      </a:cubicBezTo>
                      <a:cubicBezTo>
                        <a:pt x="814" y="651"/>
                        <a:pt x="802" y="639"/>
                        <a:pt x="802" y="625"/>
                      </a:cubicBezTo>
                      <a:cubicBezTo>
                        <a:pt x="802" y="435"/>
                        <a:pt x="802" y="435"/>
                        <a:pt x="802" y="435"/>
                      </a:cubicBezTo>
                      <a:cubicBezTo>
                        <a:pt x="802" y="423"/>
                        <a:pt x="811" y="412"/>
                        <a:pt x="822" y="410"/>
                      </a:cubicBezTo>
                      <a:cubicBezTo>
                        <a:pt x="823" y="410"/>
                        <a:pt x="823" y="410"/>
                        <a:pt x="824" y="410"/>
                      </a:cubicBezTo>
                      <a:cubicBezTo>
                        <a:pt x="838" y="408"/>
                        <a:pt x="853" y="420"/>
                        <a:pt x="853" y="435"/>
                      </a:cubicBezTo>
                      <a:lnTo>
                        <a:pt x="853" y="6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470" name="Freeform 32">
                  <a:extLst>
                    <a:ext uri="{FF2B5EF4-FFF2-40B4-BE49-F238E27FC236}">
                      <a16:creationId xmlns:a16="http://schemas.microsoft.com/office/drawing/2014/main" id="{62BA056B-4497-48E5-8EA5-5288F5E53D9D}"/>
                    </a:ext>
                  </a:extLst>
                </p:cNvPr>
                <p:cNvSpPr>
                  <a:spLocks/>
                </p:cNvSpPr>
                <p:nvPr/>
              </p:nvSpPr>
              <p:spPr bwMode="auto">
                <a:xfrm>
                  <a:off x="5" y="2727"/>
                  <a:ext cx="3300" cy="1482"/>
                </a:xfrm>
                <a:custGeom>
                  <a:avLst/>
                  <a:gdLst>
                    <a:gd name="T0" fmla="*/ 285 w 1808"/>
                    <a:gd name="T1" fmla="*/ 670 h 813"/>
                    <a:gd name="T2" fmla="*/ 1000 w 1808"/>
                    <a:gd name="T3" fmla="*/ 813 h 813"/>
                    <a:gd name="T4" fmla="*/ 1712 w 1808"/>
                    <a:gd name="T5" fmla="*/ 670 h 813"/>
                    <a:gd name="T6" fmla="*/ 1808 w 1808"/>
                    <a:gd name="T7" fmla="*/ 615 h 813"/>
                    <a:gd name="T8" fmla="*/ 1363 w 1808"/>
                    <a:gd name="T9" fmla="*/ 664 h 813"/>
                    <a:gd name="T10" fmla="*/ 627 w 1808"/>
                    <a:gd name="T11" fmla="*/ 516 h 813"/>
                    <a:gd name="T12" fmla="*/ 313 w 1808"/>
                    <a:gd name="T13" fmla="*/ 141 h 813"/>
                    <a:gd name="T14" fmla="*/ 313 w 1808"/>
                    <a:gd name="T15" fmla="*/ 0 h 813"/>
                    <a:gd name="T16" fmla="*/ 285 w 1808"/>
                    <a:gd name="T17" fmla="*/ 12 h 813"/>
                    <a:gd name="T18" fmla="*/ 0 w 1808"/>
                    <a:gd name="T19" fmla="*/ 341 h 813"/>
                    <a:gd name="T20" fmla="*/ 285 w 1808"/>
                    <a:gd name="T21" fmla="*/ 670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08" h="813">
                      <a:moveTo>
                        <a:pt x="285" y="670"/>
                      </a:moveTo>
                      <a:cubicBezTo>
                        <a:pt x="466" y="757"/>
                        <a:pt x="720" y="813"/>
                        <a:pt x="1000" y="813"/>
                      </a:cubicBezTo>
                      <a:cubicBezTo>
                        <a:pt x="1279" y="813"/>
                        <a:pt x="1532" y="757"/>
                        <a:pt x="1712" y="670"/>
                      </a:cubicBezTo>
                      <a:cubicBezTo>
                        <a:pt x="1748" y="653"/>
                        <a:pt x="1779" y="634"/>
                        <a:pt x="1808" y="615"/>
                      </a:cubicBezTo>
                      <a:cubicBezTo>
                        <a:pt x="1673" y="646"/>
                        <a:pt x="1522" y="664"/>
                        <a:pt x="1363" y="664"/>
                      </a:cubicBezTo>
                      <a:cubicBezTo>
                        <a:pt x="1077" y="664"/>
                        <a:pt x="818" y="608"/>
                        <a:pt x="627" y="516"/>
                      </a:cubicBezTo>
                      <a:cubicBezTo>
                        <a:pt x="437" y="424"/>
                        <a:pt x="313" y="293"/>
                        <a:pt x="313" y="141"/>
                      </a:cubicBezTo>
                      <a:cubicBezTo>
                        <a:pt x="313" y="0"/>
                        <a:pt x="313" y="0"/>
                        <a:pt x="313" y="0"/>
                      </a:cubicBezTo>
                      <a:cubicBezTo>
                        <a:pt x="304" y="4"/>
                        <a:pt x="294" y="8"/>
                        <a:pt x="285" y="12"/>
                      </a:cubicBezTo>
                      <a:cubicBezTo>
                        <a:pt x="105" y="100"/>
                        <a:pt x="0" y="218"/>
                        <a:pt x="0" y="341"/>
                      </a:cubicBezTo>
                      <a:cubicBezTo>
                        <a:pt x="0" y="464"/>
                        <a:pt x="105" y="582"/>
                        <a:pt x="285" y="6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471" name="Freeform 33">
                  <a:extLst>
                    <a:ext uri="{FF2B5EF4-FFF2-40B4-BE49-F238E27FC236}">
                      <a16:creationId xmlns:a16="http://schemas.microsoft.com/office/drawing/2014/main" id="{20469BE4-C47F-4DE4-8F69-20290AE877D5}"/>
                    </a:ext>
                  </a:extLst>
                </p:cNvPr>
                <p:cNvSpPr>
                  <a:spLocks noEditPoints="1"/>
                </p:cNvSpPr>
                <p:nvPr/>
              </p:nvSpPr>
              <p:spPr bwMode="auto">
                <a:xfrm>
                  <a:off x="668" y="2583"/>
                  <a:ext cx="3652" cy="1263"/>
                </a:xfrm>
                <a:custGeom>
                  <a:avLst/>
                  <a:gdLst>
                    <a:gd name="T0" fmla="*/ 1737 w 2001"/>
                    <a:gd name="T1" fmla="*/ 215 h 693"/>
                    <a:gd name="T2" fmla="*/ 1002 w 2001"/>
                    <a:gd name="T3" fmla="*/ 363 h 693"/>
                    <a:gd name="T4" fmla="*/ 266 w 2001"/>
                    <a:gd name="T5" fmla="*/ 215 h 693"/>
                    <a:gd name="T6" fmla="*/ 0 w 2001"/>
                    <a:gd name="T7" fmla="*/ 0 h 693"/>
                    <a:gd name="T8" fmla="*/ 0 w 2001"/>
                    <a:gd name="T9" fmla="*/ 220 h 693"/>
                    <a:gd name="T10" fmla="*/ 287 w 2001"/>
                    <a:gd name="T11" fmla="*/ 550 h 693"/>
                    <a:gd name="T12" fmla="*/ 1000 w 2001"/>
                    <a:gd name="T13" fmla="*/ 693 h 693"/>
                    <a:gd name="T14" fmla="*/ 1715 w 2001"/>
                    <a:gd name="T15" fmla="*/ 550 h 693"/>
                    <a:gd name="T16" fmla="*/ 2001 w 2001"/>
                    <a:gd name="T17" fmla="*/ 220 h 693"/>
                    <a:gd name="T18" fmla="*/ 2001 w 2001"/>
                    <a:gd name="T19" fmla="*/ 2 h 693"/>
                    <a:gd name="T20" fmla="*/ 1737 w 2001"/>
                    <a:gd name="T21" fmla="*/ 215 h 693"/>
                    <a:gd name="T22" fmla="*/ 143 w 2001"/>
                    <a:gd name="T23" fmla="*/ 373 h 693"/>
                    <a:gd name="T24" fmla="*/ 118 w 2001"/>
                    <a:gd name="T25" fmla="*/ 398 h 693"/>
                    <a:gd name="T26" fmla="*/ 93 w 2001"/>
                    <a:gd name="T27" fmla="*/ 373 h 693"/>
                    <a:gd name="T28" fmla="*/ 93 w 2001"/>
                    <a:gd name="T29" fmla="*/ 182 h 693"/>
                    <a:gd name="T30" fmla="*/ 113 w 2001"/>
                    <a:gd name="T31" fmla="*/ 157 h 693"/>
                    <a:gd name="T32" fmla="*/ 118 w 2001"/>
                    <a:gd name="T33" fmla="*/ 156 h 693"/>
                    <a:gd name="T34" fmla="*/ 143 w 2001"/>
                    <a:gd name="T35" fmla="*/ 182 h 693"/>
                    <a:gd name="T36" fmla="*/ 143 w 2001"/>
                    <a:gd name="T37" fmla="*/ 373 h 693"/>
                    <a:gd name="T38" fmla="*/ 424 w 2001"/>
                    <a:gd name="T39" fmla="*/ 534 h 693"/>
                    <a:gd name="T40" fmla="*/ 399 w 2001"/>
                    <a:gd name="T41" fmla="*/ 559 h 693"/>
                    <a:gd name="T42" fmla="*/ 374 w 2001"/>
                    <a:gd name="T43" fmla="*/ 534 h 693"/>
                    <a:gd name="T44" fmla="*/ 374 w 2001"/>
                    <a:gd name="T45" fmla="*/ 345 h 693"/>
                    <a:gd name="T46" fmla="*/ 394 w 2001"/>
                    <a:gd name="T47" fmla="*/ 318 h 693"/>
                    <a:gd name="T48" fmla="*/ 396 w 2001"/>
                    <a:gd name="T49" fmla="*/ 318 h 693"/>
                    <a:gd name="T50" fmla="*/ 424 w 2001"/>
                    <a:gd name="T51" fmla="*/ 345 h 693"/>
                    <a:gd name="T52" fmla="*/ 424 w 2001"/>
                    <a:gd name="T53" fmla="*/ 534 h 693"/>
                    <a:gd name="T54" fmla="*/ 853 w 2001"/>
                    <a:gd name="T55" fmla="*/ 625 h 693"/>
                    <a:gd name="T56" fmla="*/ 827 w 2001"/>
                    <a:gd name="T57" fmla="*/ 651 h 693"/>
                    <a:gd name="T58" fmla="*/ 802 w 2001"/>
                    <a:gd name="T59" fmla="*/ 625 h 693"/>
                    <a:gd name="T60" fmla="*/ 802 w 2001"/>
                    <a:gd name="T61" fmla="*/ 435 h 693"/>
                    <a:gd name="T62" fmla="*/ 822 w 2001"/>
                    <a:gd name="T63" fmla="*/ 410 h 693"/>
                    <a:gd name="T64" fmla="*/ 824 w 2001"/>
                    <a:gd name="T65" fmla="*/ 410 h 693"/>
                    <a:gd name="T66" fmla="*/ 853 w 2001"/>
                    <a:gd name="T67" fmla="*/ 435 h 693"/>
                    <a:gd name="T68" fmla="*/ 853 w 2001"/>
                    <a:gd name="T69" fmla="*/ 625 h 693"/>
                    <a:gd name="T70" fmla="*/ 1304 w 2001"/>
                    <a:gd name="T71" fmla="*/ 598 h 693"/>
                    <a:gd name="T72" fmla="*/ 1279 w 2001"/>
                    <a:gd name="T73" fmla="*/ 623 h 693"/>
                    <a:gd name="T74" fmla="*/ 1254 w 2001"/>
                    <a:gd name="T75" fmla="*/ 598 h 693"/>
                    <a:gd name="T76" fmla="*/ 1254 w 2001"/>
                    <a:gd name="T77" fmla="*/ 423 h 693"/>
                    <a:gd name="T78" fmla="*/ 1274 w 2001"/>
                    <a:gd name="T79" fmla="*/ 398 h 693"/>
                    <a:gd name="T80" fmla="*/ 1279 w 2001"/>
                    <a:gd name="T81" fmla="*/ 397 h 693"/>
                    <a:gd name="T82" fmla="*/ 1304 w 2001"/>
                    <a:gd name="T83" fmla="*/ 423 h 693"/>
                    <a:gd name="T84" fmla="*/ 1304 w 2001"/>
                    <a:gd name="T85" fmla="*/ 598 h 693"/>
                    <a:gd name="T86" fmla="*/ 1706 w 2001"/>
                    <a:gd name="T87" fmla="*/ 487 h 693"/>
                    <a:gd name="T88" fmla="*/ 1681 w 2001"/>
                    <a:gd name="T89" fmla="*/ 512 h 693"/>
                    <a:gd name="T90" fmla="*/ 1656 w 2001"/>
                    <a:gd name="T91" fmla="*/ 487 h 693"/>
                    <a:gd name="T92" fmla="*/ 1656 w 2001"/>
                    <a:gd name="T93" fmla="*/ 312 h 693"/>
                    <a:gd name="T94" fmla="*/ 1676 w 2001"/>
                    <a:gd name="T95" fmla="*/ 287 h 693"/>
                    <a:gd name="T96" fmla="*/ 1681 w 2001"/>
                    <a:gd name="T97" fmla="*/ 286 h 693"/>
                    <a:gd name="T98" fmla="*/ 1706 w 2001"/>
                    <a:gd name="T99" fmla="*/ 312 h 693"/>
                    <a:gd name="T100" fmla="*/ 1706 w 2001"/>
                    <a:gd name="T101" fmla="*/ 487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01" h="693">
                      <a:moveTo>
                        <a:pt x="1737" y="215"/>
                      </a:moveTo>
                      <a:cubicBezTo>
                        <a:pt x="1547" y="307"/>
                        <a:pt x="1288" y="363"/>
                        <a:pt x="1002" y="363"/>
                      </a:cubicBezTo>
                      <a:cubicBezTo>
                        <a:pt x="715" y="363"/>
                        <a:pt x="455" y="307"/>
                        <a:pt x="266" y="215"/>
                      </a:cubicBezTo>
                      <a:cubicBezTo>
                        <a:pt x="146" y="157"/>
                        <a:pt x="53" y="84"/>
                        <a:pt x="0" y="0"/>
                      </a:cubicBezTo>
                      <a:cubicBezTo>
                        <a:pt x="0" y="220"/>
                        <a:pt x="0" y="220"/>
                        <a:pt x="0" y="220"/>
                      </a:cubicBezTo>
                      <a:cubicBezTo>
                        <a:pt x="0" y="343"/>
                        <a:pt x="106" y="462"/>
                        <a:pt x="287" y="550"/>
                      </a:cubicBezTo>
                      <a:cubicBezTo>
                        <a:pt x="468" y="638"/>
                        <a:pt x="721" y="693"/>
                        <a:pt x="1000" y="693"/>
                      </a:cubicBezTo>
                      <a:cubicBezTo>
                        <a:pt x="1279" y="693"/>
                        <a:pt x="1533" y="638"/>
                        <a:pt x="1715" y="550"/>
                      </a:cubicBezTo>
                      <a:cubicBezTo>
                        <a:pt x="1896" y="462"/>
                        <a:pt x="2001" y="343"/>
                        <a:pt x="2001" y="220"/>
                      </a:cubicBezTo>
                      <a:cubicBezTo>
                        <a:pt x="2001" y="2"/>
                        <a:pt x="2001" y="2"/>
                        <a:pt x="2001" y="2"/>
                      </a:cubicBezTo>
                      <a:cubicBezTo>
                        <a:pt x="1948" y="86"/>
                        <a:pt x="1855" y="157"/>
                        <a:pt x="1737" y="215"/>
                      </a:cubicBezTo>
                      <a:close/>
                      <a:moveTo>
                        <a:pt x="143" y="373"/>
                      </a:moveTo>
                      <a:cubicBezTo>
                        <a:pt x="144" y="386"/>
                        <a:pt x="132" y="398"/>
                        <a:pt x="118" y="398"/>
                      </a:cubicBezTo>
                      <a:cubicBezTo>
                        <a:pt x="105" y="398"/>
                        <a:pt x="93" y="386"/>
                        <a:pt x="93" y="373"/>
                      </a:cubicBezTo>
                      <a:cubicBezTo>
                        <a:pt x="93" y="182"/>
                        <a:pt x="93" y="182"/>
                        <a:pt x="93" y="182"/>
                      </a:cubicBezTo>
                      <a:cubicBezTo>
                        <a:pt x="93" y="171"/>
                        <a:pt x="102" y="160"/>
                        <a:pt x="113" y="157"/>
                      </a:cubicBezTo>
                      <a:cubicBezTo>
                        <a:pt x="115" y="157"/>
                        <a:pt x="116" y="156"/>
                        <a:pt x="118" y="156"/>
                      </a:cubicBezTo>
                      <a:cubicBezTo>
                        <a:pt x="132" y="156"/>
                        <a:pt x="144" y="169"/>
                        <a:pt x="143" y="182"/>
                      </a:cubicBezTo>
                      <a:lnTo>
                        <a:pt x="143" y="373"/>
                      </a:lnTo>
                      <a:close/>
                      <a:moveTo>
                        <a:pt x="424" y="534"/>
                      </a:moveTo>
                      <a:cubicBezTo>
                        <a:pt x="425" y="547"/>
                        <a:pt x="413" y="559"/>
                        <a:pt x="399" y="559"/>
                      </a:cubicBezTo>
                      <a:cubicBezTo>
                        <a:pt x="386" y="559"/>
                        <a:pt x="374" y="547"/>
                        <a:pt x="374" y="534"/>
                      </a:cubicBezTo>
                      <a:cubicBezTo>
                        <a:pt x="374" y="345"/>
                        <a:pt x="374" y="345"/>
                        <a:pt x="374" y="345"/>
                      </a:cubicBezTo>
                      <a:cubicBezTo>
                        <a:pt x="373" y="333"/>
                        <a:pt x="382" y="321"/>
                        <a:pt x="394" y="318"/>
                      </a:cubicBezTo>
                      <a:cubicBezTo>
                        <a:pt x="395" y="318"/>
                        <a:pt x="395" y="318"/>
                        <a:pt x="396" y="318"/>
                      </a:cubicBezTo>
                      <a:cubicBezTo>
                        <a:pt x="411" y="316"/>
                        <a:pt x="425" y="330"/>
                        <a:pt x="424" y="345"/>
                      </a:cubicBezTo>
                      <a:lnTo>
                        <a:pt x="424" y="534"/>
                      </a:lnTo>
                      <a:close/>
                      <a:moveTo>
                        <a:pt x="853" y="625"/>
                      </a:moveTo>
                      <a:cubicBezTo>
                        <a:pt x="853" y="639"/>
                        <a:pt x="841" y="651"/>
                        <a:pt x="827" y="651"/>
                      </a:cubicBezTo>
                      <a:cubicBezTo>
                        <a:pt x="814" y="651"/>
                        <a:pt x="802" y="639"/>
                        <a:pt x="802" y="625"/>
                      </a:cubicBezTo>
                      <a:cubicBezTo>
                        <a:pt x="802" y="435"/>
                        <a:pt x="802" y="435"/>
                        <a:pt x="802" y="435"/>
                      </a:cubicBezTo>
                      <a:cubicBezTo>
                        <a:pt x="802" y="423"/>
                        <a:pt x="811" y="412"/>
                        <a:pt x="822" y="410"/>
                      </a:cubicBezTo>
                      <a:cubicBezTo>
                        <a:pt x="823" y="410"/>
                        <a:pt x="824" y="410"/>
                        <a:pt x="824" y="410"/>
                      </a:cubicBezTo>
                      <a:cubicBezTo>
                        <a:pt x="839" y="408"/>
                        <a:pt x="853" y="421"/>
                        <a:pt x="853" y="435"/>
                      </a:cubicBezTo>
                      <a:lnTo>
                        <a:pt x="853" y="625"/>
                      </a:lnTo>
                      <a:close/>
                      <a:moveTo>
                        <a:pt x="1304" y="598"/>
                      </a:moveTo>
                      <a:cubicBezTo>
                        <a:pt x="1304" y="611"/>
                        <a:pt x="1292" y="623"/>
                        <a:pt x="1279" y="623"/>
                      </a:cubicBezTo>
                      <a:cubicBezTo>
                        <a:pt x="1266" y="623"/>
                        <a:pt x="1253" y="611"/>
                        <a:pt x="1254" y="598"/>
                      </a:cubicBezTo>
                      <a:cubicBezTo>
                        <a:pt x="1254" y="423"/>
                        <a:pt x="1254" y="423"/>
                        <a:pt x="1254" y="423"/>
                      </a:cubicBezTo>
                      <a:cubicBezTo>
                        <a:pt x="1253" y="412"/>
                        <a:pt x="1262" y="401"/>
                        <a:pt x="1274" y="398"/>
                      </a:cubicBezTo>
                      <a:cubicBezTo>
                        <a:pt x="1275" y="398"/>
                        <a:pt x="1277" y="397"/>
                        <a:pt x="1279" y="397"/>
                      </a:cubicBezTo>
                      <a:cubicBezTo>
                        <a:pt x="1293" y="397"/>
                        <a:pt x="1305" y="410"/>
                        <a:pt x="1304" y="423"/>
                      </a:cubicBezTo>
                      <a:lnTo>
                        <a:pt x="1304" y="598"/>
                      </a:lnTo>
                      <a:close/>
                      <a:moveTo>
                        <a:pt x="1706" y="487"/>
                      </a:moveTo>
                      <a:cubicBezTo>
                        <a:pt x="1706" y="500"/>
                        <a:pt x="1694" y="512"/>
                        <a:pt x="1681" y="512"/>
                      </a:cubicBezTo>
                      <a:cubicBezTo>
                        <a:pt x="1668" y="512"/>
                        <a:pt x="1655" y="500"/>
                        <a:pt x="1656" y="487"/>
                      </a:cubicBezTo>
                      <a:cubicBezTo>
                        <a:pt x="1656" y="312"/>
                        <a:pt x="1656" y="312"/>
                        <a:pt x="1656" y="312"/>
                      </a:cubicBezTo>
                      <a:cubicBezTo>
                        <a:pt x="1655" y="300"/>
                        <a:pt x="1664" y="289"/>
                        <a:pt x="1676" y="287"/>
                      </a:cubicBezTo>
                      <a:cubicBezTo>
                        <a:pt x="1677" y="286"/>
                        <a:pt x="1679" y="286"/>
                        <a:pt x="1681" y="286"/>
                      </a:cubicBezTo>
                      <a:cubicBezTo>
                        <a:pt x="1695" y="286"/>
                        <a:pt x="1707" y="298"/>
                        <a:pt x="1706" y="312"/>
                      </a:cubicBezTo>
                      <a:lnTo>
                        <a:pt x="1706" y="4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472" name="Freeform 34">
                  <a:extLst>
                    <a:ext uri="{FF2B5EF4-FFF2-40B4-BE49-F238E27FC236}">
                      <a16:creationId xmlns:a16="http://schemas.microsoft.com/office/drawing/2014/main" id="{A58A276E-EA99-4655-8081-E9A34800256D}"/>
                    </a:ext>
                  </a:extLst>
                </p:cNvPr>
                <p:cNvSpPr>
                  <a:spLocks noEditPoints="1"/>
                </p:cNvSpPr>
                <p:nvPr/>
              </p:nvSpPr>
              <p:spPr bwMode="auto">
                <a:xfrm>
                  <a:off x="535" y="4650"/>
                  <a:ext cx="3650" cy="1258"/>
                </a:xfrm>
                <a:custGeom>
                  <a:avLst/>
                  <a:gdLst>
                    <a:gd name="T0" fmla="*/ 1736 w 2000"/>
                    <a:gd name="T1" fmla="*/ 212 h 690"/>
                    <a:gd name="T2" fmla="*/ 1001 w 2000"/>
                    <a:gd name="T3" fmla="*/ 361 h 690"/>
                    <a:gd name="T4" fmla="*/ 265 w 2000"/>
                    <a:gd name="T5" fmla="*/ 212 h 690"/>
                    <a:gd name="T6" fmla="*/ 70 w 2000"/>
                    <a:gd name="T7" fmla="*/ 82 h 690"/>
                    <a:gd name="T8" fmla="*/ 0 w 2000"/>
                    <a:gd name="T9" fmla="*/ 52 h 690"/>
                    <a:gd name="T10" fmla="*/ 0 w 2000"/>
                    <a:gd name="T11" fmla="*/ 218 h 690"/>
                    <a:gd name="T12" fmla="*/ 286 w 2000"/>
                    <a:gd name="T13" fmla="*/ 547 h 690"/>
                    <a:gd name="T14" fmla="*/ 999 w 2000"/>
                    <a:gd name="T15" fmla="*/ 690 h 690"/>
                    <a:gd name="T16" fmla="*/ 1714 w 2000"/>
                    <a:gd name="T17" fmla="*/ 547 h 690"/>
                    <a:gd name="T18" fmla="*/ 2000 w 2000"/>
                    <a:gd name="T19" fmla="*/ 218 h 690"/>
                    <a:gd name="T20" fmla="*/ 2000 w 2000"/>
                    <a:gd name="T21" fmla="*/ 0 h 690"/>
                    <a:gd name="T22" fmla="*/ 1736 w 2000"/>
                    <a:gd name="T23" fmla="*/ 212 h 690"/>
                    <a:gd name="T24" fmla="*/ 143 w 2000"/>
                    <a:gd name="T25" fmla="*/ 370 h 690"/>
                    <a:gd name="T26" fmla="*/ 118 w 2000"/>
                    <a:gd name="T27" fmla="*/ 395 h 690"/>
                    <a:gd name="T28" fmla="*/ 92 w 2000"/>
                    <a:gd name="T29" fmla="*/ 370 h 690"/>
                    <a:gd name="T30" fmla="*/ 92 w 2000"/>
                    <a:gd name="T31" fmla="*/ 180 h 690"/>
                    <a:gd name="T32" fmla="*/ 112 w 2000"/>
                    <a:gd name="T33" fmla="*/ 154 h 690"/>
                    <a:gd name="T34" fmla="*/ 143 w 2000"/>
                    <a:gd name="T35" fmla="*/ 180 h 690"/>
                    <a:gd name="T36" fmla="*/ 143 w 2000"/>
                    <a:gd name="T37" fmla="*/ 370 h 690"/>
                    <a:gd name="T38" fmla="*/ 424 w 2000"/>
                    <a:gd name="T39" fmla="*/ 531 h 690"/>
                    <a:gd name="T40" fmla="*/ 398 w 2000"/>
                    <a:gd name="T41" fmla="*/ 557 h 690"/>
                    <a:gd name="T42" fmla="*/ 373 w 2000"/>
                    <a:gd name="T43" fmla="*/ 531 h 690"/>
                    <a:gd name="T44" fmla="*/ 373 w 2000"/>
                    <a:gd name="T45" fmla="*/ 342 h 690"/>
                    <a:gd name="T46" fmla="*/ 395 w 2000"/>
                    <a:gd name="T47" fmla="*/ 315 h 690"/>
                    <a:gd name="T48" fmla="*/ 424 w 2000"/>
                    <a:gd name="T49" fmla="*/ 342 h 690"/>
                    <a:gd name="T50" fmla="*/ 424 w 2000"/>
                    <a:gd name="T51" fmla="*/ 531 h 690"/>
                    <a:gd name="T52" fmla="*/ 852 w 2000"/>
                    <a:gd name="T53" fmla="*/ 623 h 690"/>
                    <a:gd name="T54" fmla="*/ 827 w 2000"/>
                    <a:gd name="T55" fmla="*/ 648 h 690"/>
                    <a:gd name="T56" fmla="*/ 802 w 2000"/>
                    <a:gd name="T57" fmla="*/ 623 h 690"/>
                    <a:gd name="T58" fmla="*/ 802 w 2000"/>
                    <a:gd name="T59" fmla="*/ 432 h 690"/>
                    <a:gd name="T60" fmla="*/ 824 w 2000"/>
                    <a:gd name="T61" fmla="*/ 407 h 690"/>
                    <a:gd name="T62" fmla="*/ 852 w 2000"/>
                    <a:gd name="T63" fmla="*/ 432 h 690"/>
                    <a:gd name="T64" fmla="*/ 852 w 2000"/>
                    <a:gd name="T65" fmla="*/ 623 h 690"/>
                    <a:gd name="T66" fmla="*/ 1304 w 2000"/>
                    <a:gd name="T67" fmla="*/ 595 h 690"/>
                    <a:gd name="T68" fmla="*/ 1278 w 2000"/>
                    <a:gd name="T69" fmla="*/ 621 h 690"/>
                    <a:gd name="T70" fmla="*/ 1253 w 2000"/>
                    <a:gd name="T71" fmla="*/ 595 h 690"/>
                    <a:gd name="T72" fmla="*/ 1253 w 2000"/>
                    <a:gd name="T73" fmla="*/ 421 h 690"/>
                    <a:gd name="T74" fmla="*/ 1273 w 2000"/>
                    <a:gd name="T75" fmla="*/ 395 h 690"/>
                    <a:gd name="T76" fmla="*/ 1304 w 2000"/>
                    <a:gd name="T77" fmla="*/ 421 h 690"/>
                    <a:gd name="T78" fmla="*/ 1304 w 2000"/>
                    <a:gd name="T79" fmla="*/ 595 h 690"/>
                    <a:gd name="T80" fmla="*/ 1706 w 2000"/>
                    <a:gd name="T81" fmla="*/ 484 h 690"/>
                    <a:gd name="T82" fmla="*/ 1680 w 2000"/>
                    <a:gd name="T83" fmla="*/ 509 h 690"/>
                    <a:gd name="T84" fmla="*/ 1655 w 2000"/>
                    <a:gd name="T85" fmla="*/ 484 h 690"/>
                    <a:gd name="T86" fmla="*/ 1655 w 2000"/>
                    <a:gd name="T87" fmla="*/ 309 h 690"/>
                    <a:gd name="T88" fmla="*/ 1675 w 2000"/>
                    <a:gd name="T89" fmla="*/ 284 h 690"/>
                    <a:gd name="T90" fmla="*/ 1706 w 2000"/>
                    <a:gd name="T91" fmla="*/ 309 h 690"/>
                    <a:gd name="T92" fmla="*/ 1706 w 2000"/>
                    <a:gd name="T93" fmla="*/ 484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00" h="690">
                      <a:moveTo>
                        <a:pt x="1736" y="212"/>
                      </a:moveTo>
                      <a:cubicBezTo>
                        <a:pt x="1546" y="305"/>
                        <a:pt x="1287" y="361"/>
                        <a:pt x="1001" y="361"/>
                      </a:cubicBezTo>
                      <a:cubicBezTo>
                        <a:pt x="715" y="361"/>
                        <a:pt x="455" y="305"/>
                        <a:pt x="265" y="212"/>
                      </a:cubicBezTo>
                      <a:cubicBezTo>
                        <a:pt x="187" y="175"/>
                        <a:pt x="122" y="131"/>
                        <a:pt x="70" y="82"/>
                      </a:cubicBezTo>
                      <a:cubicBezTo>
                        <a:pt x="46" y="73"/>
                        <a:pt x="22" y="63"/>
                        <a:pt x="0" y="52"/>
                      </a:cubicBezTo>
                      <a:cubicBezTo>
                        <a:pt x="0" y="218"/>
                        <a:pt x="0" y="218"/>
                        <a:pt x="0" y="218"/>
                      </a:cubicBezTo>
                      <a:cubicBezTo>
                        <a:pt x="0" y="341"/>
                        <a:pt x="105" y="459"/>
                        <a:pt x="286" y="547"/>
                      </a:cubicBezTo>
                      <a:cubicBezTo>
                        <a:pt x="467" y="635"/>
                        <a:pt x="720" y="690"/>
                        <a:pt x="999" y="690"/>
                      </a:cubicBezTo>
                      <a:cubicBezTo>
                        <a:pt x="1279" y="690"/>
                        <a:pt x="1533" y="635"/>
                        <a:pt x="1714" y="547"/>
                      </a:cubicBezTo>
                      <a:cubicBezTo>
                        <a:pt x="1895" y="459"/>
                        <a:pt x="2000" y="341"/>
                        <a:pt x="2000" y="218"/>
                      </a:cubicBezTo>
                      <a:cubicBezTo>
                        <a:pt x="2000" y="0"/>
                        <a:pt x="2000" y="0"/>
                        <a:pt x="2000" y="0"/>
                      </a:cubicBezTo>
                      <a:cubicBezTo>
                        <a:pt x="1947" y="83"/>
                        <a:pt x="1855" y="155"/>
                        <a:pt x="1736" y="212"/>
                      </a:cubicBezTo>
                      <a:close/>
                      <a:moveTo>
                        <a:pt x="143" y="370"/>
                      </a:moveTo>
                      <a:cubicBezTo>
                        <a:pt x="143" y="384"/>
                        <a:pt x="131" y="395"/>
                        <a:pt x="118" y="395"/>
                      </a:cubicBezTo>
                      <a:cubicBezTo>
                        <a:pt x="104" y="395"/>
                        <a:pt x="92" y="384"/>
                        <a:pt x="92" y="370"/>
                      </a:cubicBezTo>
                      <a:cubicBezTo>
                        <a:pt x="92" y="180"/>
                        <a:pt x="92" y="180"/>
                        <a:pt x="92" y="180"/>
                      </a:cubicBezTo>
                      <a:cubicBezTo>
                        <a:pt x="92" y="168"/>
                        <a:pt x="101" y="157"/>
                        <a:pt x="112" y="154"/>
                      </a:cubicBezTo>
                      <a:cubicBezTo>
                        <a:pt x="127" y="151"/>
                        <a:pt x="143" y="165"/>
                        <a:pt x="143" y="180"/>
                      </a:cubicBezTo>
                      <a:lnTo>
                        <a:pt x="143" y="370"/>
                      </a:lnTo>
                      <a:close/>
                      <a:moveTo>
                        <a:pt x="424" y="531"/>
                      </a:moveTo>
                      <a:cubicBezTo>
                        <a:pt x="424" y="545"/>
                        <a:pt x="412" y="557"/>
                        <a:pt x="398" y="557"/>
                      </a:cubicBezTo>
                      <a:cubicBezTo>
                        <a:pt x="385" y="557"/>
                        <a:pt x="373" y="545"/>
                        <a:pt x="373" y="531"/>
                      </a:cubicBezTo>
                      <a:cubicBezTo>
                        <a:pt x="373" y="342"/>
                        <a:pt x="373" y="342"/>
                        <a:pt x="373" y="342"/>
                      </a:cubicBezTo>
                      <a:cubicBezTo>
                        <a:pt x="373" y="329"/>
                        <a:pt x="383" y="317"/>
                        <a:pt x="395" y="315"/>
                      </a:cubicBezTo>
                      <a:cubicBezTo>
                        <a:pt x="410" y="314"/>
                        <a:pt x="424" y="327"/>
                        <a:pt x="424" y="342"/>
                      </a:cubicBezTo>
                      <a:lnTo>
                        <a:pt x="424" y="531"/>
                      </a:lnTo>
                      <a:close/>
                      <a:moveTo>
                        <a:pt x="852" y="623"/>
                      </a:moveTo>
                      <a:cubicBezTo>
                        <a:pt x="852" y="636"/>
                        <a:pt x="840" y="648"/>
                        <a:pt x="827" y="648"/>
                      </a:cubicBezTo>
                      <a:cubicBezTo>
                        <a:pt x="813" y="648"/>
                        <a:pt x="801" y="636"/>
                        <a:pt x="802" y="623"/>
                      </a:cubicBezTo>
                      <a:cubicBezTo>
                        <a:pt x="802" y="432"/>
                        <a:pt x="802" y="432"/>
                        <a:pt x="802" y="432"/>
                      </a:cubicBezTo>
                      <a:cubicBezTo>
                        <a:pt x="801" y="420"/>
                        <a:pt x="812" y="409"/>
                        <a:pt x="824" y="407"/>
                      </a:cubicBezTo>
                      <a:cubicBezTo>
                        <a:pt x="838" y="405"/>
                        <a:pt x="852" y="418"/>
                        <a:pt x="852" y="432"/>
                      </a:cubicBezTo>
                      <a:lnTo>
                        <a:pt x="852" y="623"/>
                      </a:lnTo>
                      <a:close/>
                      <a:moveTo>
                        <a:pt x="1304" y="595"/>
                      </a:moveTo>
                      <a:cubicBezTo>
                        <a:pt x="1304" y="609"/>
                        <a:pt x="1292" y="621"/>
                        <a:pt x="1278" y="621"/>
                      </a:cubicBezTo>
                      <a:cubicBezTo>
                        <a:pt x="1265" y="621"/>
                        <a:pt x="1253" y="609"/>
                        <a:pt x="1253" y="595"/>
                      </a:cubicBezTo>
                      <a:cubicBezTo>
                        <a:pt x="1253" y="421"/>
                        <a:pt x="1253" y="421"/>
                        <a:pt x="1253" y="421"/>
                      </a:cubicBezTo>
                      <a:cubicBezTo>
                        <a:pt x="1253" y="409"/>
                        <a:pt x="1262" y="398"/>
                        <a:pt x="1273" y="395"/>
                      </a:cubicBezTo>
                      <a:cubicBezTo>
                        <a:pt x="1288" y="392"/>
                        <a:pt x="1304" y="406"/>
                        <a:pt x="1304" y="421"/>
                      </a:cubicBezTo>
                      <a:lnTo>
                        <a:pt x="1304" y="595"/>
                      </a:lnTo>
                      <a:close/>
                      <a:moveTo>
                        <a:pt x="1706" y="484"/>
                      </a:moveTo>
                      <a:cubicBezTo>
                        <a:pt x="1706" y="497"/>
                        <a:pt x="1694" y="509"/>
                        <a:pt x="1680" y="509"/>
                      </a:cubicBezTo>
                      <a:cubicBezTo>
                        <a:pt x="1667" y="509"/>
                        <a:pt x="1655" y="497"/>
                        <a:pt x="1655" y="484"/>
                      </a:cubicBezTo>
                      <a:cubicBezTo>
                        <a:pt x="1655" y="309"/>
                        <a:pt x="1655" y="309"/>
                        <a:pt x="1655" y="309"/>
                      </a:cubicBezTo>
                      <a:cubicBezTo>
                        <a:pt x="1655" y="298"/>
                        <a:pt x="1664" y="286"/>
                        <a:pt x="1675" y="284"/>
                      </a:cubicBezTo>
                      <a:cubicBezTo>
                        <a:pt x="1690" y="281"/>
                        <a:pt x="1706" y="294"/>
                        <a:pt x="1706" y="309"/>
                      </a:cubicBezTo>
                      <a:lnTo>
                        <a:pt x="1706" y="4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473" name="Freeform 35">
                  <a:extLst>
                    <a:ext uri="{FF2B5EF4-FFF2-40B4-BE49-F238E27FC236}">
                      <a16:creationId xmlns:a16="http://schemas.microsoft.com/office/drawing/2014/main" id="{EB64848A-D529-46DC-9827-82C8118A5CFF}"/>
                    </a:ext>
                  </a:extLst>
                </p:cNvPr>
                <p:cNvSpPr>
                  <a:spLocks noEditPoints="1"/>
                </p:cNvSpPr>
                <p:nvPr/>
              </p:nvSpPr>
              <p:spPr bwMode="auto">
                <a:xfrm>
                  <a:off x="164" y="1484"/>
                  <a:ext cx="3650" cy="1263"/>
                </a:xfrm>
                <a:custGeom>
                  <a:avLst/>
                  <a:gdLst>
                    <a:gd name="T0" fmla="*/ 999 w 2000"/>
                    <a:gd name="T1" fmla="*/ 693 h 693"/>
                    <a:gd name="T2" fmla="*/ 2000 w 2000"/>
                    <a:gd name="T3" fmla="*/ 220 h 693"/>
                    <a:gd name="T4" fmla="*/ 1736 w 2000"/>
                    <a:gd name="T5" fmla="*/ 215 h 693"/>
                    <a:gd name="T6" fmla="*/ 265 w 2000"/>
                    <a:gd name="T7" fmla="*/ 215 h 693"/>
                    <a:gd name="T8" fmla="*/ 0 w 2000"/>
                    <a:gd name="T9" fmla="*/ 220 h 693"/>
                    <a:gd name="T10" fmla="*/ 1655 w 2000"/>
                    <a:gd name="T11" fmla="*/ 487 h 693"/>
                    <a:gd name="T12" fmla="*/ 1675 w 2000"/>
                    <a:gd name="T13" fmla="*/ 287 h 693"/>
                    <a:gd name="T14" fmla="*/ 1679 w 2000"/>
                    <a:gd name="T15" fmla="*/ 285 h 693"/>
                    <a:gd name="T16" fmla="*/ 1705 w 2000"/>
                    <a:gd name="T17" fmla="*/ 311 h 693"/>
                    <a:gd name="T18" fmla="*/ 1705 w 2000"/>
                    <a:gd name="T19" fmla="*/ 487 h 693"/>
                    <a:gd name="T20" fmla="*/ 1655 w 2000"/>
                    <a:gd name="T21" fmla="*/ 487 h 693"/>
                    <a:gd name="T22" fmla="*/ 1253 w 2000"/>
                    <a:gd name="T23" fmla="*/ 598 h 693"/>
                    <a:gd name="T24" fmla="*/ 1273 w 2000"/>
                    <a:gd name="T25" fmla="*/ 398 h 693"/>
                    <a:gd name="T26" fmla="*/ 1277 w 2000"/>
                    <a:gd name="T27" fmla="*/ 396 h 693"/>
                    <a:gd name="T28" fmla="*/ 1303 w 2000"/>
                    <a:gd name="T29" fmla="*/ 422 h 693"/>
                    <a:gd name="T30" fmla="*/ 1303 w 2000"/>
                    <a:gd name="T31" fmla="*/ 598 h 693"/>
                    <a:gd name="T32" fmla="*/ 1253 w 2000"/>
                    <a:gd name="T33" fmla="*/ 599 h 693"/>
                    <a:gd name="T34" fmla="*/ 801 w 2000"/>
                    <a:gd name="T35" fmla="*/ 625 h 693"/>
                    <a:gd name="T36" fmla="*/ 824 w 2000"/>
                    <a:gd name="T37" fmla="*/ 410 h 693"/>
                    <a:gd name="T38" fmla="*/ 852 w 2000"/>
                    <a:gd name="T39" fmla="*/ 431 h 693"/>
                    <a:gd name="T40" fmla="*/ 852 w 2000"/>
                    <a:gd name="T41" fmla="*/ 625 h 693"/>
                    <a:gd name="T42" fmla="*/ 801 w 2000"/>
                    <a:gd name="T43" fmla="*/ 626 h 693"/>
                    <a:gd name="T44" fmla="*/ 395 w 2000"/>
                    <a:gd name="T45" fmla="*/ 318 h 693"/>
                    <a:gd name="T46" fmla="*/ 424 w 2000"/>
                    <a:gd name="T47" fmla="*/ 340 h 693"/>
                    <a:gd name="T48" fmla="*/ 424 w 2000"/>
                    <a:gd name="T49" fmla="*/ 534 h 693"/>
                    <a:gd name="T50" fmla="*/ 373 w 2000"/>
                    <a:gd name="T51" fmla="*/ 535 h 693"/>
                    <a:gd name="T52" fmla="*/ 373 w 2000"/>
                    <a:gd name="T53" fmla="*/ 344 h 693"/>
                    <a:gd name="T54" fmla="*/ 92 w 2000"/>
                    <a:gd name="T55" fmla="*/ 373 h 693"/>
                    <a:gd name="T56" fmla="*/ 112 w 2000"/>
                    <a:gd name="T57" fmla="*/ 157 h 693"/>
                    <a:gd name="T58" fmla="*/ 116 w 2000"/>
                    <a:gd name="T59" fmla="*/ 155 h 693"/>
                    <a:gd name="T60" fmla="*/ 143 w 2000"/>
                    <a:gd name="T61" fmla="*/ 181 h 693"/>
                    <a:gd name="T62" fmla="*/ 143 w 2000"/>
                    <a:gd name="T63" fmla="*/ 373 h 693"/>
                    <a:gd name="T64" fmla="*/ 92 w 2000"/>
                    <a:gd name="T65" fmla="*/ 374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00" h="693">
                      <a:moveTo>
                        <a:pt x="286" y="550"/>
                      </a:moveTo>
                      <a:cubicBezTo>
                        <a:pt x="467" y="638"/>
                        <a:pt x="720" y="693"/>
                        <a:pt x="999" y="693"/>
                      </a:cubicBezTo>
                      <a:cubicBezTo>
                        <a:pt x="1279" y="693"/>
                        <a:pt x="1532" y="638"/>
                        <a:pt x="1714" y="550"/>
                      </a:cubicBezTo>
                      <a:cubicBezTo>
                        <a:pt x="1895" y="462"/>
                        <a:pt x="2000" y="343"/>
                        <a:pt x="2000" y="220"/>
                      </a:cubicBezTo>
                      <a:cubicBezTo>
                        <a:pt x="2000" y="2"/>
                        <a:pt x="2000" y="2"/>
                        <a:pt x="2000" y="2"/>
                      </a:cubicBezTo>
                      <a:cubicBezTo>
                        <a:pt x="1947" y="86"/>
                        <a:pt x="1855" y="157"/>
                        <a:pt x="1736" y="215"/>
                      </a:cubicBezTo>
                      <a:cubicBezTo>
                        <a:pt x="1546" y="307"/>
                        <a:pt x="1287" y="363"/>
                        <a:pt x="1001" y="363"/>
                      </a:cubicBezTo>
                      <a:cubicBezTo>
                        <a:pt x="715" y="363"/>
                        <a:pt x="455" y="307"/>
                        <a:pt x="265" y="215"/>
                      </a:cubicBezTo>
                      <a:cubicBezTo>
                        <a:pt x="145" y="157"/>
                        <a:pt x="52" y="84"/>
                        <a:pt x="0" y="0"/>
                      </a:cubicBezTo>
                      <a:cubicBezTo>
                        <a:pt x="0" y="220"/>
                        <a:pt x="0" y="220"/>
                        <a:pt x="0" y="220"/>
                      </a:cubicBezTo>
                      <a:cubicBezTo>
                        <a:pt x="0" y="343"/>
                        <a:pt x="105" y="462"/>
                        <a:pt x="286" y="550"/>
                      </a:cubicBezTo>
                      <a:close/>
                      <a:moveTo>
                        <a:pt x="1655" y="487"/>
                      </a:moveTo>
                      <a:cubicBezTo>
                        <a:pt x="1655" y="312"/>
                        <a:pt x="1655" y="312"/>
                        <a:pt x="1655" y="312"/>
                      </a:cubicBezTo>
                      <a:cubicBezTo>
                        <a:pt x="1655" y="300"/>
                        <a:pt x="1663" y="289"/>
                        <a:pt x="1675" y="287"/>
                      </a:cubicBezTo>
                      <a:cubicBezTo>
                        <a:pt x="1675" y="286"/>
                        <a:pt x="1675" y="286"/>
                        <a:pt x="1675" y="286"/>
                      </a:cubicBezTo>
                      <a:cubicBezTo>
                        <a:pt x="1676" y="285"/>
                        <a:pt x="1678" y="285"/>
                        <a:pt x="1679" y="285"/>
                      </a:cubicBezTo>
                      <a:cubicBezTo>
                        <a:pt x="1680" y="284"/>
                        <a:pt x="1681" y="284"/>
                        <a:pt x="1681" y="285"/>
                      </a:cubicBezTo>
                      <a:cubicBezTo>
                        <a:pt x="1695" y="285"/>
                        <a:pt x="1706" y="297"/>
                        <a:pt x="1705" y="311"/>
                      </a:cubicBezTo>
                      <a:cubicBezTo>
                        <a:pt x="1705" y="311"/>
                        <a:pt x="1705" y="312"/>
                        <a:pt x="1705" y="312"/>
                      </a:cubicBezTo>
                      <a:cubicBezTo>
                        <a:pt x="1705" y="487"/>
                        <a:pt x="1705" y="487"/>
                        <a:pt x="1705" y="487"/>
                      </a:cubicBezTo>
                      <a:cubicBezTo>
                        <a:pt x="1706" y="501"/>
                        <a:pt x="1694" y="512"/>
                        <a:pt x="1681" y="512"/>
                      </a:cubicBezTo>
                      <a:cubicBezTo>
                        <a:pt x="1667" y="512"/>
                        <a:pt x="1655" y="501"/>
                        <a:pt x="1655" y="487"/>
                      </a:cubicBezTo>
                      <a:cubicBezTo>
                        <a:pt x="1655" y="487"/>
                        <a:pt x="1655" y="487"/>
                        <a:pt x="1655" y="487"/>
                      </a:cubicBezTo>
                      <a:close/>
                      <a:moveTo>
                        <a:pt x="1253" y="598"/>
                      </a:moveTo>
                      <a:cubicBezTo>
                        <a:pt x="1253" y="423"/>
                        <a:pt x="1253" y="423"/>
                        <a:pt x="1253" y="423"/>
                      </a:cubicBezTo>
                      <a:cubicBezTo>
                        <a:pt x="1253" y="411"/>
                        <a:pt x="1261" y="401"/>
                        <a:pt x="1273" y="398"/>
                      </a:cubicBezTo>
                      <a:cubicBezTo>
                        <a:pt x="1273" y="398"/>
                        <a:pt x="1273" y="397"/>
                        <a:pt x="1273" y="397"/>
                      </a:cubicBezTo>
                      <a:cubicBezTo>
                        <a:pt x="1274" y="397"/>
                        <a:pt x="1276" y="396"/>
                        <a:pt x="1277" y="396"/>
                      </a:cubicBezTo>
                      <a:cubicBezTo>
                        <a:pt x="1278" y="396"/>
                        <a:pt x="1279" y="396"/>
                        <a:pt x="1279" y="396"/>
                      </a:cubicBezTo>
                      <a:cubicBezTo>
                        <a:pt x="1293" y="397"/>
                        <a:pt x="1304" y="408"/>
                        <a:pt x="1303" y="422"/>
                      </a:cubicBezTo>
                      <a:cubicBezTo>
                        <a:pt x="1303" y="423"/>
                        <a:pt x="1303" y="423"/>
                        <a:pt x="1303" y="423"/>
                      </a:cubicBezTo>
                      <a:cubicBezTo>
                        <a:pt x="1303" y="598"/>
                        <a:pt x="1303" y="598"/>
                        <a:pt x="1303" y="598"/>
                      </a:cubicBezTo>
                      <a:cubicBezTo>
                        <a:pt x="1304" y="612"/>
                        <a:pt x="1292" y="624"/>
                        <a:pt x="1279" y="624"/>
                      </a:cubicBezTo>
                      <a:cubicBezTo>
                        <a:pt x="1265" y="624"/>
                        <a:pt x="1253" y="613"/>
                        <a:pt x="1253" y="599"/>
                      </a:cubicBezTo>
                      <a:cubicBezTo>
                        <a:pt x="1253" y="599"/>
                        <a:pt x="1253" y="598"/>
                        <a:pt x="1253" y="598"/>
                      </a:cubicBezTo>
                      <a:close/>
                      <a:moveTo>
                        <a:pt x="801" y="625"/>
                      </a:moveTo>
                      <a:cubicBezTo>
                        <a:pt x="801" y="435"/>
                        <a:pt x="801" y="435"/>
                        <a:pt x="801" y="435"/>
                      </a:cubicBezTo>
                      <a:cubicBezTo>
                        <a:pt x="801" y="422"/>
                        <a:pt x="811" y="411"/>
                        <a:pt x="824" y="410"/>
                      </a:cubicBezTo>
                      <a:cubicBezTo>
                        <a:pt x="824" y="409"/>
                        <a:pt x="824" y="409"/>
                        <a:pt x="824" y="409"/>
                      </a:cubicBezTo>
                      <a:cubicBezTo>
                        <a:pt x="837" y="407"/>
                        <a:pt x="850" y="417"/>
                        <a:pt x="852" y="431"/>
                      </a:cubicBezTo>
                      <a:cubicBezTo>
                        <a:pt x="852" y="432"/>
                        <a:pt x="852" y="434"/>
                        <a:pt x="852" y="435"/>
                      </a:cubicBezTo>
                      <a:cubicBezTo>
                        <a:pt x="852" y="625"/>
                        <a:pt x="852" y="625"/>
                        <a:pt x="852" y="625"/>
                      </a:cubicBezTo>
                      <a:cubicBezTo>
                        <a:pt x="852" y="639"/>
                        <a:pt x="841" y="651"/>
                        <a:pt x="827" y="651"/>
                      </a:cubicBezTo>
                      <a:cubicBezTo>
                        <a:pt x="813" y="651"/>
                        <a:pt x="802" y="640"/>
                        <a:pt x="801" y="626"/>
                      </a:cubicBezTo>
                      <a:cubicBezTo>
                        <a:pt x="801" y="626"/>
                        <a:pt x="801" y="626"/>
                        <a:pt x="801" y="625"/>
                      </a:cubicBezTo>
                      <a:close/>
                      <a:moveTo>
                        <a:pt x="395" y="318"/>
                      </a:moveTo>
                      <a:cubicBezTo>
                        <a:pt x="396" y="318"/>
                        <a:pt x="396" y="317"/>
                        <a:pt x="396" y="317"/>
                      </a:cubicBezTo>
                      <a:cubicBezTo>
                        <a:pt x="410" y="316"/>
                        <a:pt x="422" y="326"/>
                        <a:pt x="424" y="340"/>
                      </a:cubicBezTo>
                      <a:cubicBezTo>
                        <a:pt x="424" y="342"/>
                        <a:pt x="424" y="343"/>
                        <a:pt x="424" y="344"/>
                      </a:cubicBezTo>
                      <a:cubicBezTo>
                        <a:pt x="424" y="534"/>
                        <a:pt x="424" y="534"/>
                        <a:pt x="424" y="534"/>
                      </a:cubicBezTo>
                      <a:cubicBezTo>
                        <a:pt x="424" y="548"/>
                        <a:pt x="413" y="559"/>
                        <a:pt x="399" y="560"/>
                      </a:cubicBezTo>
                      <a:cubicBezTo>
                        <a:pt x="385" y="560"/>
                        <a:pt x="373" y="549"/>
                        <a:pt x="373" y="535"/>
                      </a:cubicBezTo>
                      <a:cubicBezTo>
                        <a:pt x="373" y="534"/>
                        <a:pt x="373" y="534"/>
                        <a:pt x="373" y="534"/>
                      </a:cubicBezTo>
                      <a:cubicBezTo>
                        <a:pt x="373" y="344"/>
                        <a:pt x="373" y="344"/>
                        <a:pt x="373" y="344"/>
                      </a:cubicBezTo>
                      <a:cubicBezTo>
                        <a:pt x="372" y="331"/>
                        <a:pt x="382" y="320"/>
                        <a:pt x="395" y="318"/>
                      </a:cubicBezTo>
                      <a:close/>
                      <a:moveTo>
                        <a:pt x="92" y="373"/>
                      </a:moveTo>
                      <a:cubicBezTo>
                        <a:pt x="92" y="182"/>
                        <a:pt x="92" y="182"/>
                        <a:pt x="92" y="182"/>
                      </a:cubicBezTo>
                      <a:cubicBezTo>
                        <a:pt x="92" y="170"/>
                        <a:pt x="100" y="160"/>
                        <a:pt x="112" y="157"/>
                      </a:cubicBezTo>
                      <a:cubicBezTo>
                        <a:pt x="112" y="157"/>
                        <a:pt x="112" y="156"/>
                        <a:pt x="112" y="156"/>
                      </a:cubicBezTo>
                      <a:cubicBezTo>
                        <a:pt x="114" y="156"/>
                        <a:pt x="115" y="155"/>
                        <a:pt x="116" y="155"/>
                      </a:cubicBezTo>
                      <a:cubicBezTo>
                        <a:pt x="117" y="155"/>
                        <a:pt x="118" y="155"/>
                        <a:pt x="118" y="155"/>
                      </a:cubicBezTo>
                      <a:cubicBezTo>
                        <a:pt x="132" y="156"/>
                        <a:pt x="143" y="167"/>
                        <a:pt x="143" y="181"/>
                      </a:cubicBezTo>
                      <a:cubicBezTo>
                        <a:pt x="143" y="182"/>
                        <a:pt x="143" y="182"/>
                        <a:pt x="143" y="182"/>
                      </a:cubicBezTo>
                      <a:cubicBezTo>
                        <a:pt x="143" y="373"/>
                        <a:pt x="143" y="373"/>
                        <a:pt x="143" y="373"/>
                      </a:cubicBezTo>
                      <a:cubicBezTo>
                        <a:pt x="143" y="387"/>
                        <a:pt x="132" y="398"/>
                        <a:pt x="118" y="399"/>
                      </a:cubicBezTo>
                      <a:cubicBezTo>
                        <a:pt x="104" y="399"/>
                        <a:pt x="92" y="388"/>
                        <a:pt x="92" y="374"/>
                      </a:cubicBezTo>
                      <a:cubicBezTo>
                        <a:pt x="92" y="373"/>
                        <a:pt x="92" y="373"/>
                        <a:pt x="92" y="3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457" name="Group 99">
                <a:extLst>
                  <a:ext uri="{FF2B5EF4-FFF2-40B4-BE49-F238E27FC236}">
                    <a16:creationId xmlns:a16="http://schemas.microsoft.com/office/drawing/2014/main" id="{E1C6635C-720E-463E-9736-EC1167741418}"/>
                  </a:ext>
                </a:extLst>
              </p:cNvPr>
              <p:cNvGrpSpPr/>
              <p:nvPr/>
            </p:nvGrpSpPr>
            <p:grpSpPr>
              <a:xfrm>
                <a:off x="4240746" y="3702862"/>
                <a:ext cx="134909" cy="114005"/>
                <a:chOff x="4572597" y="4321294"/>
                <a:chExt cx="134909" cy="114005"/>
              </a:xfrm>
              <a:grpFill/>
            </p:grpSpPr>
            <p:sp>
              <p:nvSpPr>
                <p:cNvPr id="458" name="Freeform 26">
                  <a:extLst>
                    <a:ext uri="{FF2B5EF4-FFF2-40B4-BE49-F238E27FC236}">
                      <a16:creationId xmlns:a16="http://schemas.microsoft.com/office/drawing/2014/main" id="{C07F934B-D84C-4A4C-981D-6538BED71788}"/>
                    </a:ext>
                  </a:extLst>
                </p:cNvPr>
                <p:cNvSpPr>
                  <a:spLocks noEditPoints="1"/>
                </p:cNvSpPr>
                <p:nvPr/>
              </p:nvSpPr>
              <p:spPr bwMode="auto">
                <a:xfrm>
                  <a:off x="4608434" y="4334149"/>
                  <a:ext cx="49244" cy="28793"/>
                </a:xfrm>
                <a:custGeom>
                  <a:avLst/>
                  <a:gdLst>
                    <a:gd name="T0" fmla="*/ 147 w 831"/>
                    <a:gd name="T1" fmla="*/ 424 h 487"/>
                    <a:gd name="T2" fmla="*/ 450 w 831"/>
                    <a:gd name="T3" fmla="*/ 481 h 487"/>
                    <a:gd name="T4" fmla="*/ 720 w 831"/>
                    <a:gd name="T5" fmla="*/ 402 h 487"/>
                    <a:gd name="T6" fmla="*/ 820 w 831"/>
                    <a:gd name="T7" fmla="*/ 225 h 487"/>
                    <a:gd name="T8" fmla="*/ 688 w 831"/>
                    <a:gd name="T9" fmla="*/ 66 h 487"/>
                    <a:gd name="T10" fmla="*/ 382 w 831"/>
                    <a:gd name="T11" fmla="*/ 7 h 487"/>
                    <a:gd name="T12" fmla="*/ 110 w 831"/>
                    <a:gd name="T13" fmla="*/ 87 h 487"/>
                    <a:gd name="T14" fmla="*/ 12 w 831"/>
                    <a:gd name="T15" fmla="*/ 265 h 487"/>
                    <a:gd name="T16" fmla="*/ 147 w 831"/>
                    <a:gd name="T17" fmla="*/ 424 h 487"/>
                    <a:gd name="T18" fmla="*/ 239 w 831"/>
                    <a:gd name="T19" fmla="*/ 96 h 487"/>
                    <a:gd name="T20" fmla="*/ 402 w 831"/>
                    <a:gd name="T21" fmla="*/ 89 h 487"/>
                    <a:gd name="T22" fmla="*/ 517 w 831"/>
                    <a:gd name="T23" fmla="*/ 103 h 487"/>
                    <a:gd name="T24" fmla="*/ 480 w 831"/>
                    <a:gd name="T25" fmla="*/ 261 h 487"/>
                    <a:gd name="T26" fmla="*/ 571 w 831"/>
                    <a:gd name="T27" fmla="*/ 353 h 487"/>
                    <a:gd name="T28" fmla="*/ 597 w 831"/>
                    <a:gd name="T29" fmla="*/ 386 h 487"/>
                    <a:gd name="T30" fmla="*/ 499 w 831"/>
                    <a:gd name="T31" fmla="*/ 398 h 487"/>
                    <a:gd name="T32" fmla="*/ 464 w 831"/>
                    <a:gd name="T33" fmla="*/ 367 h 487"/>
                    <a:gd name="T34" fmla="*/ 370 w 831"/>
                    <a:gd name="T35" fmla="*/ 270 h 487"/>
                    <a:gd name="T36" fmla="*/ 340 w 831"/>
                    <a:gd name="T37" fmla="*/ 270 h 487"/>
                    <a:gd name="T38" fmla="*/ 338 w 831"/>
                    <a:gd name="T39" fmla="*/ 334 h 487"/>
                    <a:gd name="T40" fmla="*/ 332 w 831"/>
                    <a:gd name="T41" fmla="*/ 394 h 487"/>
                    <a:gd name="T42" fmla="*/ 243 w 831"/>
                    <a:gd name="T43" fmla="*/ 394 h 487"/>
                    <a:gd name="T44" fmla="*/ 237 w 831"/>
                    <a:gd name="T45" fmla="*/ 322 h 487"/>
                    <a:gd name="T46" fmla="*/ 239 w 831"/>
                    <a:gd name="T47" fmla="*/ 96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1" h="487">
                      <a:moveTo>
                        <a:pt x="147" y="424"/>
                      </a:moveTo>
                      <a:cubicBezTo>
                        <a:pt x="218" y="461"/>
                        <a:pt x="328" y="487"/>
                        <a:pt x="450" y="481"/>
                      </a:cubicBezTo>
                      <a:cubicBezTo>
                        <a:pt x="571" y="476"/>
                        <a:pt x="654" y="445"/>
                        <a:pt x="720" y="402"/>
                      </a:cubicBezTo>
                      <a:cubicBezTo>
                        <a:pt x="784" y="361"/>
                        <a:pt x="831" y="303"/>
                        <a:pt x="820" y="225"/>
                      </a:cubicBezTo>
                      <a:cubicBezTo>
                        <a:pt x="811" y="154"/>
                        <a:pt x="756" y="103"/>
                        <a:pt x="688" y="66"/>
                      </a:cubicBezTo>
                      <a:cubicBezTo>
                        <a:pt x="621" y="30"/>
                        <a:pt x="510" y="0"/>
                        <a:pt x="382" y="7"/>
                      </a:cubicBezTo>
                      <a:cubicBezTo>
                        <a:pt x="260" y="12"/>
                        <a:pt x="171" y="47"/>
                        <a:pt x="110" y="87"/>
                      </a:cubicBezTo>
                      <a:cubicBezTo>
                        <a:pt x="51" y="127"/>
                        <a:pt x="0" y="185"/>
                        <a:pt x="12" y="265"/>
                      </a:cubicBezTo>
                      <a:cubicBezTo>
                        <a:pt x="22" y="335"/>
                        <a:pt x="74" y="385"/>
                        <a:pt x="147" y="424"/>
                      </a:cubicBezTo>
                      <a:close/>
                      <a:moveTo>
                        <a:pt x="239" y="96"/>
                      </a:moveTo>
                      <a:cubicBezTo>
                        <a:pt x="268" y="86"/>
                        <a:pt x="347" y="88"/>
                        <a:pt x="402" y="89"/>
                      </a:cubicBezTo>
                      <a:cubicBezTo>
                        <a:pt x="447" y="90"/>
                        <a:pt x="486" y="93"/>
                        <a:pt x="517" y="103"/>
                      </a:cubicBezTo>
                      <a:cubicBezTo>
                        <a:pt x="613" y="137"/>
                        <a:pt x="596" y="244"/>
                        <a:pt x="480" y="261"/>
                      </a:cubicBezTo>
                      <a:cubicBezTo>
                        <a:pt x="511" y="290"/>
                        <a:pt x="538" y="320"/>
                        <a:pt x="571" y="353"/>
                      </a:cubicBezTo>
                      <a:cubicBezTo>
                        <a:pt x="581" y="362"/>
                        <a:pt x="601" y="373"/>
                        <a:pt x="597" y="386"/>
                      </a:cubicBezTo>
                      <a:cubicBezTo>
                        <a:pt x="593" y="401"/>
                        <a:pt x="526" y="406"/>
                        <a:pt x="499" y="398"/>
                      </a:cubicBezTo>
                      <a:cubicBezTo>
                        <a:pt x="487" y="394"/>
                        <a:pt x="473" y="376"/>
                        <a:pt x="464" y="367"/>
                      </a:cubicBezTo>
                      <a:cubicBezTo>
                        <a:pt x="434" y="336"/>
                        <a:pt x="402" y="298"/>
                        <a:pt x="370" y="270"/>
                      </a:cubicBezTo>
                      <a:cubicBezTo>
                        <a:pt x="340" y="270"/>
                        <a:pt x="340" y="270"/>
                        <a:pt x="340" y="270"/>
                      </a:cubicBezTo>
                      <a:cubicBezTo>
                        <a:pt x="336" y="287"/>
                        <a:pt x="338" y="311"/>
                        <a:pt x="338" y="334"/>
                      </a:cubicBezTo>
                      <a:cubicBezTo>
                        <a:pt x="338" y="355"/>
                        <a:pt x="345" y="384"/>
                        <a:pt x="332" y="394"/>
                      </a:cubicBezTo>
                      <a:cubicBezTo>
                        <a:pt x="319" y="403"/>
                        <a:pt x="257" y="404"/>
                        <a:pt x="243" y="394"/>
                      </a:cubicBezTo>
                      <a:cubicBezTo>
                        <a:pt x="228" y="383"/>
                        <a:pt x="237" y="344"/>
                        <a:pt x="237" y="322"/>
                      </a:cubicBezTo>
                      <a:cubicBezTo>
                        <a:pt x="237" y="248"/>
                        <a:pt x="236" y="163"/>
                        <a:pt x="239"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459" name="Freeform 27">
                  <a:extLst>
                    <a:ext uri="{FF2B5EF4-FFF2-40B4-BE49-F238E27FC236}">
                      <a16:creationId xmlns:a16="http://schemas.microsoft.com/office/drawing/2014/main" id="{6EFEB2EB-DDDD-49FD-ADA3-545CEDDAC045}"/>
                    </a:ext>
                  </a:extLst>
                </p:cNvPr>
                <p:cNvSpPr>
                  <a:spLocks noEditPoints="1"/>
                </p:cNvSpPr>
                <p:nvPr/>
              </p:nvSpPr>
              <p:spPr bwMode="auto">
                <a:xfrm>
                  <a:off x="4572727" y="4321294"/>
                  <a:ext cx="118322" cy="55866"/>
                </a:xfrm>
                <a:custGeom>
                  <a:avLst/>
                  <a:gdLst>
                    <a:gd name="T0" fmla="*/ 285 w 1997"/>
                    <a:gd name="T1" fmla="*/ 801 h 944"/>
                    <a:gd name="T2" fmla="*/ 999 w 1997"/>
                    <a:gd name="T3" fmla="*/ 944 h 944"/>
                    <a:gd name="T4" fmla="*/ 1712 w 1997"/>
                    <a:gd name="T5" fmla="*/ 801 h 944"/>
                    <a:gd name="T6" fmla="*/ 1997 w 1997"/>
                    <a:gd name="T7" fmla="*/ 472 h 944"/>
                    <a:gd name="T8" fmla="*/ 1712 w 1997"/>
                    <a:gd name="T9" fmla="*/ 143 h 944"/>
                    <a:gd name="T10" fmla="*/ 999 w 1997"/>
                    <a:gd name="T11" fmla="*/ 0 h 944"/>
                    <a:gd name="T12" fmla="*/ 285 w 1997"/>
                    <a:gd name="T13" fmla="*/ 143 h 944"/>
                    <a:gd name="T14" fmla="*/ 0 w 1997"/>
                    <a:gd name="T15" fmla="*/ 472 h 944"/>
                    <a:gd name="T16" fmla="*/ 285 w 1997"/>
                    <a:gd name="T17" fmla="*/ 801 h 944"/>
                    <a:gd name="T18" fmla="*/ 637 w 1997"/>
                    <a:gd name="T19" fmla="*/ 263 h 944"/>
                    <a:gd name="T20" fmla="*/ 979 w 1997"/>
                    <a:gd name="T21" fmla="*/ 163 h 944"/>
                    <a:gd name="T22" fmla="*/ 1359 w 1997"/>
                    <a:gd name="T23" fmla="*/ 239 h 944"/>
                    <a:gd name="T24" fmla="*/ 1528 w 1997"/>
                    <a:gd name="T25" fmla="*/ 437 h 944"/>
                    <a:gd name="T26" fmla="*/ 1399 w 1997"/>
                    <a:gd name="T27" fmla="*/ 661 h 944"/>
                    <a:gd name="T28" fmla="*/ 1059 w 1997"/>
                    <a:gd name="T29" fmla="*/ 759 h 944"/>
                    <a:gd name="T30" fmla="*/ 681 w 1997"/>
                    <a:gd name="T31" fmla="*/ 684 h 944"/>
                    <a:gd name="T32" fmla="*/ 512 w 1997"/>
                    <a:gd name="T33" fmla="*/ 486 h 944"/>
                    <a:gd name="T34" fmla="*/ 637 w 1997"/>
                    <a:gd name="T35" fmla="*/ 263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97" h="944">
                      <a:moveTo>
                        <a:pt x="285" y="801"/>
                      </a:moveTo>
                      <a:cubicBezTo>
                        <a:pt x="466" y="889"/>
                        <a:pt x="719" y="944"/>
                        <a:pt x="999" y="944"/>
                      </a:cubicBezTo>
                      <a:cubicBezTo>
                        <a:pt x="1279" y="944"/>
                        <a:pt x="1531" y="889"/>
                        <a:pt x="1712" y="801"/>
                      </a:cubicBezTo>
                      <a:cubicBezTo>
                        <a:pt x="1893" y="713"/>
                        <a:pt x="1997" y="596"/>
                        <a:pt x="1997" y="472"/>
                      </a:cubicBezTo>
                      <a:cubicBezTo>
                        <a:pt x="1997" y="349"/>
                        <a:pt x="1893" y="231"/>
                        <a:pt x="1712" y="143"/>
                      </a:cubicBezTo>
                      <a:cubicBezTo>
                        <a:pt x="1531" y="55"/>
                        <a:pt x="1279" y="0"/>
                        <a:pt x="999" y="0"/>
                      </a:cubicBezTo>
                      <a:cubicBezTo>
                        <a:pt x="719" y="0"/>
                        <a:pt x="466" y="55"/>
                        <a:pt x="285" y="143"/>
                      </a:cubicBezTo>
                      <a:cubicBezTo>
                        <a:pt x="104" y="231"/>
                        <a:pt x="0" y="349"/>
                        <a:pt x="0" y="472"/>
                      </a:cubicBezTo>
                      <a:cubicBezTo>
                        <a:pt x="0" y="596"/>
                        <a:pt x="104" y="713"/>
                        <a:pt x="285" y="801"/>
                      </a:cubicBezTo>
                      <a:close/>
                      <a:moveTo>
                        <a:pt x="637" y="263"/>
                      </a:moveTo>
                      <a:cubicBezTo>
                        <a:pt x="711" y="213"/>
                        <a:pt x="830" y="170"/>
                        <a:pt x="979" y="163"/>
                      </a:cubicBezTo>
                      <a:cubicBezTo>
                        <a:pt x="1147" y="156"/>
                        <a:pt x="1272" y="194"/>
                        <a:pt x="1359" y="239"/>
                      </a:cubicBezTo>
                      <a:cubicBezTo>
                        <a:pt x="1445" y="283"/>
                        <a:pt x="1517" y="348"/>
                        <a:pt x="1528" y="437"/>
                      </a:cubicBezTo>
                      <a:cubicBezTo>
                        <a:pt x="1540" y="535"/>
                        <a:pt x="1476" y="609"/>
                        <a:pt x="1399" y="661"/>
                      </a:cubicBezTo>
                      <a:cubicBezTo>
                        <a:pt x="1320" y="714"/>
                        <a:pt x="1210" y="752"/>
                        <a:pt x="1059" y="759"/>
                      </a:cubicBezTo>
                      <a:cubicBezTo>
                        <a:pt x="894" y="766"/>
                        <a:pt x="768" y="729"/>
                        <a:pt x="681" y="684"/>
                      </a:cubicBezTo>
                      <a:cubicBezTo>
                        <a:pt x="589" y="637"/>
                        <a:pt x="525" y="574"/>
                        <a:pt x="512" y="486"/>
                      </a:cubicBezTo>
                      <a:cubicBezTo>
                        <a:pt x="499" y="386"/>
                        <a:pt x="562" y="313"/>
                        <a:pt x="637" y="2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460" name="Freeform 28">
                  <a:extLst>
                    <a:ext uri="{FF2B5EF4-FFF2-40B4-BE49-F238E27FC236}">
                      <a16:creationId xmlns:a16="http://schemas.microsoft.com/office/drawing/2014/main" id="{469ACFA0-3132-4BD4-895D-5B3A077DEEA9}"/>
                    </a:ext>
                  </a:extLst>
                </p:cNvPr>
                <p:cNvSpPr>
                  <a:spLocks/>
                </p:cNvSpPr>
                <p:nvPr/>
              </p:nvSpPr>
              <p:spPr bwMode="auto">
                <a:xfrm>
                  <a:off x="4628300" y="4342491"/>
                  <a:ext cx="10355" cy="4610"/>
                </a:xfrm>
                <a:custGeom>
                  <a:avLst/>
                  <a:gdLst>
                    <a:gd name="T0" fmla="*/ 3 w 175"/>
                    <a:gd name="T1" fmla="*/ 70 h 78"/>
                    <a:gd name="T2" fmla="*/ 139 w 175"/>
                    <a:gd name="T3" fmla="*/ 22 h 78"/>
                    <a:gd name="T4" fmla="*/ 5 w 175"/>
                    <a:gd name="T5" fmla="*/ 5 h 78"/>
                    <a:gd name="T6" fmla="*/ 3 w 175"/>
                    <a:gd name="T7" fmla="*/ 70 h 78"/>
                  </a:gdLst>
                  <a:ahLst/>
                  <a:cxnLst>
                    <a:cxn ang="0">
                      <a:pos x="T0" y="T1"/>
                    </a:cxn>
                    <a:cxn ang="0">
                      <a:pos x="T2" y="T3"/>
                    </a:cxn>
                    <a:cxn ang="0">
                      <a:pos x="T4" y="T5"/>
                    </a:cxn>
                    <a:cxn ang="0">
                      <a:pos x="T6" y="T7"/>
                    </a:cxn>
                  </a:cxnLst>
                  <a:rect l="0" t="0" r="r" b="b"/>
                  <a:pathLst>
                    <a:path w="175" h="78">
                      <a:moveTo>
                        <a:pt x="3" y="70"/>
                      </a:moveTo>
                      <a:cubicBezTo>
                        <a:pt x="75" y="78"/>
                        <a:pt x="175" y="65"/>
                        <a:pt x="139" y="22"/>
                      </a:cubicBezTo>
                      <a:cubicBezTo>
                        <a:pt x="122" y="0"/>
                        <a:pt x="60" y="6"/>
                        <a:pt x="5" y="5"/>
                      </a:cubicBezTo>
                      <a:cubicBezTo>
                        <a:pt x="0" y="24"/>
                        <a:pt x="4" y="49"/>
                        <a:pt x="3"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461" name="Freeform 30">
                  <a:extLst>
                    <a:ext uri="{FF2B5EF4-FFF2-40B4-BE49-F238E27FC236}">
                      <a16:creationId xmlns:a16="http://schemas.microsoft.com/office/drawing/2014/main" id="{D500C5E9-E179-46C1-AE3D-C77F357F96B4}"/>
                    </a:ext>
                  </a:extLst>
                </p:cNvPr>
                <p:cNvSpPr>
                  <a:spLocks/>
                </p:cNvSpPr>
                <p:nvPr/>
              </p:nvSpPr>
              <p:spPr bwMode="auto">
                <a:xfrm>
                  <a:off x="4594476" y="4367389"/>
                  <a:ext cx="112965" cy="45446"/>
                </a:xfrm>
                <a:custGeom>
                  <a:avLst/>
                  <a:gdLst>
                    <a:gd name="T0" fmla="*/ 1367 w 1907"/>
                    <a:gd name="T1" fmla="*/ 447 h 768"/>
                    <a:gd name="T2" fmla="*/ 630 w 1907"/>
                    <a:gd name="T3" fmla="*/ 595 h 768"/>
                    <a:gd name="T4" fmla="*/ 0 w 1907"/>
                    <a:gd name="T5" fmla="*/ 491 h 768"/>
                    <a:gd name="T6" fmla="*/ 195 w 1907"/>
                    <a:gd name="T7" fmla="*/ 625 h 768"/>
                    <a:gd name="T8" fmla="*/ 909 w 1907"/>
                    <a:gd name="T9" fmla="*/ 768 h 768"/>
                    <a:gd name="T10" fmla="*/ 1622 w 1907"/>
                    <a:gd name="T11" fmla="*/ 625 h 768"/>
                    <a:gd name="T12" fmla="*/ 1907 w 1907"/>
                    <a:gd name="T13" fmla="*/ 296 h 768"/>
                    <a:gd name="T14" fmla="*/ 1682 w 1907"/>
                    <a:gd name="T15" fmla="*/ 0 h 768"/>
                    <a:gd name="T16" fmla="*/ 1682 w 1907"/>
                    <a:gd name="T17" fmla="*/ 72 h 768"/>
                    <a:gd name="T18" fmla="*/ 1367 w 1907"/>
                    <a:gd name="T19" fmla="*/ 447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7" h="768">
                      <a:moveTo>
                        <a:pt x="1367" y="447"/>
                      </a:moveTo>
                      <a:cubicBezTo>
                        <a:pt x="1177" y="539"/>
                        <a:pt x="916" y="595"/>
                        <a:pt x="630" y="595"/>
                      </a:cubicBezTo>
                      <a:cubicBezTo>
                        <a:pt x="394" y="595"/>
                        <a:pt x="176" y="557"/>
                        <a:pt x="0" y="491"/>
                      </a:cubicBezTo>
                      <a:cubicBezTo>
                        <a:pt x="48" y="540"/>
                        <a:pt x="114" y="586"/>
                        <a:pt x="195" y="625"/>
                      </a:cubicBezTo>
                      <a:cubicBezTo>
                        <a:pt x="375" y="713"/>
                        <a:pt x="629" y="768"/>
                        <a:pt x="909" y="768"/>
                      </a:cubicBezTo>
                      <a:cubicBezTo>
                        <a:pt x="1189" y="768"/>
                        <a:pt x="1441" y="713"/>
                        <a:pt x="1622" y="625"/>
                      </a:cubicBezTo>
                      <a:cubicBezTo>
                        <a:pt x="1802" y="537"/>
                        <a:pt x="1907" y="420"/>
                        <a:pt x="1907" y="296"/>
                      </a:cubicBezTo>
                      <a:cubicBezTo>
                        <a:pt x="1907" y="188"/>
                        <a:pt x="1825" y="83"/>
                        <a:pt x="1682" y="0"/>
                      </a:cubicBezTo>
                      <a:cubicBezTo>
                        <a:pt x="1682" y="72"/>
                        <a:pt x="1682" y="72"/>
                        <a:pt x="1682" y="72"/>
                      </a:cubicBezTo>
                      <a:cubicBezTo>
                        <a:pt x="1682" y="224"/>
                        <a:pt x="1557" y="355"/>
                        <a:pt x="1367" y="4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462" name="Freeform 33">
                  <a:extLst>
                    <a:ext uri="{FF2B5EF4-FFF2-40B4-BE49-F238E27FC236}">
                      <a16:creationId xmlns:a16="http://schemas.microsoft.com/office/drawing/2014/main" id="{82F8D04F-6052-4C33-9D6B-9BD0D9459822}"/>
                    </a:ext>
                  </a:extLst>
                </p:cNvPr>
                <p:cNvSpPr>
                  <a:spLocks noEditPoints="1"/>
                </p:cNvSpPr>
                <p:nvPr/>
              </p:nvSpPr>
              <p:spPr bwMode="auto">
                <a:xfrm>
                  <a:off x="4588957" y="4394300"/>
                  <a:ext cx="118549" cy="40999"/>
                </a:xfrm>
                <a:custGeom>
                  <a:avLst/>
                  <a:gdLst>
                    <a:gd name="T0" fmla="*/ 1737 w 2001"/>
                    <a:gd name="T1" fmla="*/ 215 h 693"/>
                    <a:gd name="T2" fmla="*/ 1002 w 2001"/>
                    <a:gd name="T3" fmla="*/ 363 h 693"/>
                    <a:gd name="T4" fmla="*/ 266 w 2001"/>
                    <a:gd name="T5" fmla="*/ 215 h 693"/>
                    <a:gd name="T6" fmla="*/ 0 w 2001"/>
                    <a:gd name="T7" fmla="*/ 0 h 693"/>
                    <a:gd name="T8" fmla="*/ 0 w 2001"/>
                    <a:gd name="T9" fmla="*/ 220 h 693"/>
                    <a:gd name="T10" fmla="*/ 287 w 2001"/>
                    <a:gd name="T11" fmla="*/ 550 h 693"/>
                    <a:gd name="T12" fmla="*/ 1000 w 2001"/>
                    <a:gd name="T13" fmla="*/ 693 h 693"/>
                    <a:gd name="T14" fmla="*/ 1715 w 2001"/>
                    <a:gd name="T15" fmla="*/ 550 h 693"/>
                    <a:gd name="T16" fmla="*/ 2001 w 2001"/>
                    <a:gd name="T17" fmla="*/ 220 h 693"/>
                    <a:gd name="T18" fmla="*/ 2001 w 2001"/>
                    <a:gd name="T19" fmla="*/ 2 h 693"/>
                    <a:gd name="T20" fmla="*/ 1737 w 2001"/>
                    <a:gd name="T21" fmla="*/ 215 h 693"/>
                    <a:gd name="T22" fmla="*/ 143 w 2001"/>
                    <a:gd name="T23" fmla="*/ 373 h 693"/>
                    <a:gd name="T24" fmla="*/ 118 w 2001"/>
                    <a:gd name="T25" fmla="*/ 398 h 693"/>
                    <a:gd name="T26" fmla="*/ 93 w 2001"/>
                    <a:gd name="T27" fmla="*/ 373 h 693"/>
                    <a:gd name="T28" fmla="*/ 93 w 2001"/>
                    <a:gd name="T29" fmla="*/ 182 h 693"/>
                    <a:gd name="T30" fmla="*/ 113 w 2001"/>
                    <a:gd name="T31" fmla="*/ 157 h 693"/>
                    <a:gd name="T32" fmla="*/ 118 w 2001"/>
                    <a:gd name="T33" fmla="*/ 156 h 693"/>
                    <a:gd name="T34" fmla="*/ 143 w 2001"/>
                    <a:gd name="T35" fmla="*/ 182 h 693"/>
                    <a:gd name="T36" fmla="*/ 143 w 2001"/>
                    <a:gd name="T37" fmla="*/ 373 h 693"/>
                    <a:gd name="T38" fmla="*/ 424 w 2001"/>
                    <a:gd name="T39" fmla="*/ 534 h 693"/>
                    <a:gd name="T40" fmla="*/ 399 w 2001"/>
                    <a:gd name="T41" fmla="*/ 559 h 693"/>
                    <a:gd name="T42" fmla="*/ 374 w 2001"/>
                    <a:gd name="T43" fmla="*/ 534 h 693"/>
                    <a:gd name="T44" fmla="*/ 374 w 2001"/>
                    <a:gd name="T45" fmla="*/ 345 h 693"/>
                    <a:gd name="T46" fmla="*/ 394 w 2001"/>
                    <a:gd name="T47" fmla="*/ 318 h 693"/>
                    <a:gd name="T48" fmla="*/ 396 w 2001"/>
                    <a:gd name="T49" fmla="*/ 318 h 693"/>
                    <a:gd name="T50" fmla="*/ 424 w 2001"/>
                    <a:gd name="T51" fmla="*/ 345 h 693"/>
                    <a:gd name="T52" fmla="*/ 424 w 2001"/>
                    <a:gd name="T53" fmla="*/ 534 h 693"/>
                    <a:gd name="T54" fmla="*/ 853 w 2001"/>
                    <a:gd name="T55" fmla="*/ 625 h 693"/>
                    <a:gd name="T56" fmla="*/ 827 w 2001"/>
                    <a:gd name="T57" fmla="*/ 651 h 693"/>
                    <a:gd name="T58" fmla="*/ 802 w 2001"/>
                    <a:gd name="T59" fmla="*/ 625 h 693"/>
                    <a:gd name="T60" fmla="*/ 802 w 2001"/>
                    <a:gd name="T61" fmla="*/ 435 h 693"/>
                    <a:gd name="T62" fmla="*/ 822 w 2001"/>
                    <a:gd name="T63" fmla="*/ 410 h 693"/>
                    <a:gd name="T64" fmla="*/ 824 w 2001"/>
                    <a:gd name="T65" fmla="*/ 410 h 693"/>
                    <a:gd name="T66" fmla="*/ 853 w 2001"/>
                    <a:gd name="T67" fmla="*/ 435 h 693"/>
                    <a:gd name="T68" fmla="*/ 853 w 2001"/>
                    <a:gd name="T69" fmla="*/ 625 h 693"/>
                    <a:gd name="T70" fmla="*/ 1304 w 2001"/>
                    <a:gd name="T71" fmla="*/ 598 h 693"/>
                    <a:gd name="T72" fmla="*/ 1279 w 2001"/>
                    <a:gd name="T73" fmla="*/ 623 h 693"/>
                    <a:gd name="T74" fmla="*/ 1254 w 2001"/>
                    <a:gd name="T75" fmla="*/ 598 h 693"/>
                    <a:gd name="T76" fmla="*/ 1254 w 2001"/>
                    <a:gd name="T77" fmla="*/ 423 h 693"/>
                    <a:gd name="T78" fmla="*/ 1274 w 2001"/>
                    <a:gd name="T79" fmla="*/ 398 h 693"/>
                    <a:gd name="T80" fmla="*/ 1279 w 2001"/>
                    <a:gd name="T81" fmla="*/ 397 h 693"/>
                    <a:gd name="T82" fmla="*/ 1304 w 2001"/>
                    <a:gd name="T83" fmla="*/ 423 h 693"/>
                    <a:gd name="T84" fmla="*/ 1304 w 2001"/>
                    <a:gd name="T85" fmla="*/ 598 h 693"/>
                    <a:gd name="T86" fmla="*/ 1706 w 2001"/>
                    <a:gd name="T87" fmla="*/ 487 h 693"/>
                    <a:gd name="T88" fmla="*/ 1681 w 2001"/>
                    <a:gd name="T89" fmla="*/ 512 h 693"/>
                    <a:gd name="T90" fmla="*/ 1656 w 2001"/>
                    <a:gd name="T91" fmla="*/ 487 h 693"/>
                    <a:gd name="T92" fmla="*/ 1656 w 2001"/>
                    <a:gd name="T93" fmla="*/ 312 h 693"/>
                    <a:gd name="T94" fmla="*/ 1676 w 2001"/>
                    <a:gd name="T95" fmla="*/ 287 h 693"/>
                    <a:gd name="T96" fmla="*/ 1681 w 2001"/>
                    <a:gd name="T97" fmla="*/ 286 h 693"/>
                    <a:gd name="T98" fmla="*/ 1706 w 2001"/>
                    <a:gd name="T99" fmla="*/ 312 h 693"/>
                    <a:gd name="T100" fmla="*/ 1706 w 2001"/>
                    <a:gd name="T101" fmla="*/ 487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01" h="693">
                      <a:moveTo>
                        <a:pt x="1737" y="215"/>
                      </a:moveTo>
                      <a:cubicBezTo>
                        <a:pt x="1547" y="307"/>
                        <a:pt x="1288" y="363"/>
                        <a:pt x="1002" y="363"/>
                      </a:cubicBezTo>
                      <a:cubicBezTo>
                        <a:pt x="715" y="363"/>
                        <a:pt x="455" y="307"/>
                        <a:pt x="266" y="215"/>
                      </a:cubicBezTo>
                      <a:cubicBezTo>
                        <a:pt x="146" y="157"/>
                        <a:pt x="53" y="84"/>
                        <a:pt x="0" y="0"/>
                      </a:cubicBezTo>
                      <a:cubicBezTo>
                        <a:pt x="0" y="220"/>
                        <a:pt x="0" y="220"/>
                        <a:pt x="0" y="220"/>
                      </a:cubicBezTo>
                      <a:cubicBezTo>
                        <a:pt x="0" y="343"/>
                        <a:pt x="106" y="462"/>
                        <a:pt x="287" y="550"/>
                      </a:cubicBezTo>
                      <a:cubicBezTo>
                        <a:pt x="468" y="638"/>
                        <a:pt x="721" y="693"/>
                        <a:pt x="1000" y="693"/>
                      </a:cubicBezTo>
                      <a:cubicBezTo>
                        <a:pt x="1279" y="693"/>
                        <a:pt x="1533" y="638"/>
                        <a:pt x="1715" y="550"/>
                      </a:cubicBezTo>
                      <a:cubicBezTo>
                        <a:pt x="1896" y="462"/>
                        <a:pt x="2001" y="343"/>
                        <a:pt x="2001" y="220"/>
                      </a:cubicBezTo>
                      <a:cubicBezTo>
                        <a:pt x="2001" y="2"/>
                        <a:pt x="2001" y="2"/>
                        <a:pt x="2001" y="2"/>
                      </a:cubicBezTo>
                      <a:cubicBezTo>
                        <a:pt x="1948" y="86"/>
                        <a:pt x="1855" y="157"/>
                        <a:pt x="1737" y="215"/>
                      </a:cubicBezTo>
                      <a:close/>
                      <a:moveTo>
                        <a:pt x="143" y="373"/>
                      </a:moveTo>
                      <a:cubicBezTo>
                        <a:pt x="144" y="386"/>
                        <a:pt x="132" y="398"/>
                        <a:pt x="118" y="398"/>
                      </a:cubicBezTo>
                      <a:cubicBezTo>
                        <a:pt x="105" y="398"/>
                        <a:pt x="93" y="386"/>
                        <a:pt x="93" y="373"/>
                      </a:cubicBezTo>
                      <a:cubicBezTo>
                        <a:pt x="93" y="182"/>
                        <a:pt x="93" y="182"/>
                        <a:pt x="93" y="182"/>
                      </a:cubicBezTo>
                      <a:cubicBezTo>
                        <a:pt x="93" y="171"/>
                        <a:pt x="102" y="160"/>
                        <a:pt x="113" y="157"/>
                      </a:cubicBezTo>
                      <a:cubicBezTo>
                        <a:pt x="115" y="157"/>
                        <a:pt x="116" y="156"/>
                        <a:pt x="118" y="156"/>
                      </a:cubicBezTo>
                      <a:cubicBezTo>
                        <a:pt x="132" y="156"/>
                        <a:pt x="144" y="169"/>
                        <a:pt x="143" y="182"/>
                      </a:cubicBezTo>
                      <a:lnTo>
                        <a:pt x="143" y="373"/>
                      </a:lnTo>
                      <a:close/>
                      <a:moveTo>
                        <a:pt x="424" y="534"/>
                      </a:moveTo>
                      <a:cubicBezTo>
                        <a:pt x="425" y="547"/>
                        <a:pt x="413" y="559"/>
                        <a:pt x="399" y="559"/>
                      </a:cubicBezTo>
                      <a:cubicBezTo>
                        <a:pt x="386" y="559"/>
                        <a:pt x="374" y="547"/>
                        <a:pt x="374" y="534"/>
                      </a:cubicBezTo>
                      <a:cubicBezTo>
                        <a:pt x="374" y="345"/>
                        <a:pt x="374" y="345"/>
                        <a:pt x="374" y="345"/>
                      </a:cubicBezTo>
                      <a:cubicBezTo>
                        <a:pt x="373" y="333"/>
                        <a:pt x="382" y="321"/>
                        <a:pt x="394" y="318"/>
                      </a:cubicBezTo>
                      <a:cubicBezTo>
                        <a:pt x="395" y="318"/>
                        <a:pt x="395" y="318"/>
                        <a:pt x="396" y="318"/>
                      </a:cubicBezTo>
                      <a:cubicBezTo>
                        <a:pt x="411" y="316"/>
                        <a:pt x="425" y="330"/>
                        <a:pt x="424" y="345"/>
                      </a:cubicBezTo>
                      <a:lnTo>
                        <a:pt x="424" y="534"/>
                      </a:lnTo>
                      <a:close/>
                      <a:moveTo>
                        <a:pt x="853" y="625"/>
                      </a:moveTo>
                      <a:cubicBezTo>
                        <a:pt x="853" y="639"/>
                        <a:pt x="841" y="651"/>
                        <a:pt x="827" y="651"/>
                      </a:cubicBezTo>
                      <a:cubicBezTo>
                        <a:pt x="814" y="651"/>
                        <a:pt x="802" y="639"/>
                        <a:pt x="802" y="625"/>
                      </a:cubicBezTo>
                      <a:cubicBezTo>
                        <a:pt x="802" y="435"/>
                        <a:pt x="802" y="435"/>
                        <a:pt x="802" y="435"/>
                      </a:cubicBezTo>
                      <a:cubicBezTo>
                        <a:pt x="802" y="423"/>
                        <a:pt x="811" y="412"/>
                        <a:pt x="822" y="410"/>
                      </a:cubicBezTo>
                      <a:cubicBezTo>
                        <a:pt x="823" y="410"/>
                        <a:pt x="824" y="410"/>
                        <a:pt x="824" y="410"/>
                      </a:cubicBezTo>
                      <a:cubicBezTo>
                        <a:pt x="839" y="408"/>
                        <a:pt x="853" y="421"/>
                        <a:pt x="853" y="435"/>
                      </a:cubicBezTo>
                      <a:lnTo>
                        <a:pt x="853" y="625"/>
                      </a:lnTo>
                      <a:close/>
                      <a:moveTo>
                        <a:pt x="1304" y="598"/>
                      </a:moveTo>
                      <a:cubicBezTo>
                        <a:pt x="1304" y="611"/>
                        <a:pt x="1292" y="623"/>
                        <a:pt x="1279" y="623"/>
                      </a:cubicBezTo>
                      <a:cubicBezTo>
                        <a:pt x="1266" y="623"/>
                        <a:pt x="1253" y="611"/>
                        <a:pt x="1254" y="598"/>
                      </a:cubicBezTo>
                      <a:cubicBezTo>
                        <a:pt x="1254" y="423"/>
                        <a:pt x="1254" y="423"/>
                        <a:pt x="1254" y="423"/>
                      </a:cubicBezTo>
                      <a:cubicBezTo>
                        <a:pt x="1253" y="412"/>
                        <a:pt x="1262" y="401"/>
                        <a:pt x="1274" y="398"/>
                      </a:cubicBezTo>
                      <a:cubicBezTo>
                        <a:pt x="1275" y="398"/>
                        <a:pt x="1277" y="397"/>
                        <a:pt x="1279" y="397"/>
                      </a:cubicBezTo>
                      <a:cubicBezTo>
                        <a:pt x="1293" y="397"/>
                        <a:pt x="1305" y="410"/>
                        <a:pt x="1304" y="423"/>
                      </a:cubicBezTo>
                      <a:lnTo>
                        <a:pt x="1304" y="598"/>
                      </a:lnTo>
                      <a:close/>
                      <a:moveTo>
                        <a:pt x="1706" y="487"/>
                      </a:moveTo>
                      <a:cubicBezTo>
                        <a:pt x="1706" y="500"/>
                        <a:pt x="1694" y="512"/>
                        <a:pt x="1681" y="512"/>
                      </a:cubicBezTo>
                      <a:cubicBezTo>
                        <a:pt x="1668" y="512"/>
                        <a:pt x="1655" y="500"/>
                        <a:pt x="1656" y="487"/>
                      </a:cubicBezTo>
                      <a:cubicBezTo>
                        <a:pt x="1656" y="312"/>
                        <a:pt x="1656" y="312"/>
                        <a:pt x="1656" y="312"/>
                      </a:cubicBezTo>
                      <a:cubicBezTo>
                        <a:pt x="1655" y="300"/>
                        <a:pt x="1664" y="289"/>
                        <a:pt x="1676" y="287"/>
                      </a:cubicBezTo>
                      <a:cubicBezTo>
                        <a:pt x="1677" y="286"/>
                        <a:pt x="1679" y="286"/>
                        <a:pt x="1681" y="286"/>
                      </a:cubicBezTo>
                      <a:cubicBezTo>
                        <a:pt x="1695" y="286"/>
                        <a:pt x="1707" y="298"/>
                        <a:pt x="1706" y="312"/>
                      </a:cubicBezTo>
                      <a:lnTo>
                        <a:pt x="1706" y="4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463" name="Freeform 35">
                  <a:extLst>
                    <a:ext uri="{FF2B5EF4-FFF2-40B4-BE49-F238E27FC236}">
                      <a16:creationId xmlns:a16="http://schemas.microsoft.com/office/drawing/2014/main" id="{D08557CA-6B64-42DB-852C-4D7931B0EAB7}"/>
                    </a:ext>
                  </a:extLst>
                </p:cNvPr>
                <p:cNvSpPr>
                  <a:spLocks noEditPoints="1"/>
                </p:cNvSpPr>
                <p:nvPr/>
              </p:nvSpPr>
              <p:spPr bwMode="auto">
                <a:xfrm>
                  <a:off x="4572597" y="4358625"/>
                  <a:ext cx="118484" cy="40999"/>
                </a:xfrm>
                <a:custGeom>
                  <a:avLst/>
                  <a:gdLst>
                    <a:gd name="T0" fmla="*/ 999 w 2000"/>
                    <a:gd name="T1" fmla="*/ 693 h 693"/>
                    <a:gd name="T2" fmla="*/ 2000 w 2000"/>
                    <a:gd name="T3" fmla="*/ 220 h 693"/>
                    <a:gd name="T4" fmla="*/ 1736 w 2000"/>
                    <a:gd name="T5" fmla="*/ 215 h 693"/>
                    <a:gd name="T6" fmla="*/ 265 w 2000"/>
                    <a:gd name="T7" fmla="*/ 215 h 693"/>
                    <a:gd name="T8" fmla="*/ 0 w 2000"/>
                    <a:gd name="T9" fmla="*/ 220 h 693"/>
                    <a:gd name="T10" fmla="*/ 1655 w 2000"/>
                    <a:gd name="T11" fmla="*/ 487 h 693"/>
                    <a:gd name="T12" fmla="*/ 1675 w 2000"/>
                    <a:gd name="T13" fmla="*/ 287 h 693"/>
                    <a:gd name="T14" fmla="*/ 1679 w 2000"/>
                    <a:gd name="T15" fmla="*/ 285 h 693"/>
                    <a:gd name="T16" fmla="*/ 1705 w 2000"/>
                    <a:gd name="T17" fmla="*/ 311 h 693"/>
                    <a:gd name="T18" fmla="*/ 1705 w 2000"/>
                    <a:gd name="T19" fmla="*/ 487 h 693"/>
                    <a:gd name="T20" fmla="*/ 1655 w 2000"/>
                    <a:gd name="T21" fmla="*/ 487 h 693"/>
                    <a:gd name="T22" fmla="*/ 1253 w 2000"/>
                    <a:gd name="T23" fmla="*/ 598 h 693"/>
                    <a:gd name="T24" fmla="*/ 1273 w 2000"/>
                    <a:gd name="T25" fmla="*/ 398 h 693"/>
                    <a:gd name="T26" fmla="*/ 1277 w 2000"/>
                    <a:gd name="T27" fmla="*/ 396 h 693"/>
                    <a:gd name="T28" fmla="*/ 1303 w 2000"/>
                    <a:gd name="T29" fmla="*/ 422 h 693"/>
                    <a:gd name="T30" fmla="*/ 1303 w 2000"/>
                    <a:gd name="T31" fmla="*/ 598 h 693"/>
                    <a:gd name="T32" fmla="*/ 1253 w 2000"/>
                    <a:gd name="T33" fmla="*/ 599 h 693"/>
                    <a:gd name="T34" fmla="*/ 801 w 2000"/>
                    <a:gd name="T35" fmla="*/ 625 h 693"/>
                    <a:gd name="T36" fmla="*/ 824 w 2000"/>
                    <a:gd name="T37" fmla="*/ 410 h 693"/>
                    <a:gd name="T38" fmla="*/ 852 w 2000"/>
                    <a:gd name="T39" fmla="*/ 431 h 693"/>
                    <a:gd name="T40" fmla="*/ 852 w 2000"/>
                    <a:gd name="T41" fmla="*/ 625 h 693"/>
                    <a:gd name="T42" fmla="*/ 801 w 2000"/>
                    <a:gd name="T43" fmla="*/ 626 h 693"/>
                    <a:gd name="T44" fmla="*/ 395 w 2000"/>
                    <a:gd name="T45" fmla="*/ 318 h 693"/>
                    <a:gd name="T46" fmla="*/ 424 w 2000"/>
                    <a:gd name="T47" fmla="*/ 340 h 693"/>
                    <a:gd name="T48" fmla="*/ 424 w 2000"/>
                    <a:gd name="T49" fmla="*/ 534 h 693"/>
                    <a:gd name="T50" fmla="*/ 373 w 2000"/>
                    <a:gd name="T51" fmla="*/ 535 h 693"/>
                    <a:gd name="T52" fmla="*/ 373 w 2000"/>
                    <a:gd name="T53" fmla="*/ 344 h 693"/>
                    <a:gd name="T54" fmla="*/ 92 w 2000"/>
                    <a:gd name="T55" fmla="*/ 373 h 693"/>
                    <a:gd name="T56" fmla="*/ 112 w 2000"/>
                    <a:gd name="T57" fmla="*/ 157 h 693"/>
                    <a:gd name="T58" fmla="*/ 116 w 2000"/>
                    <a:gd name="T59" fmla="*/ 155 h 693"/>
                    <a:gd name="T60" fmla="*/ 143 w 2000"/>
                    <a:gd name="T61" fmla="*/ 181 h 693"/>
                    <a:gd name="T62" fmla="*/ 143 w 2000"/>
                    <a:gd name="T63" fmla="*/ 373 h 693"/>
                    <a:gd name="T64" fmla="*/ 92 w 2000"/>
                    <a:gd name="T65" fmla="*/ 374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00" h="693">
                      <a:moveTo>
                        <a:pt x="286" y="550"/>
                      </a:moveTo>
                      <a:cubicBezTo>
                        <a:pt x="467" y="638"/>
                        <a:pt x="720" y="693"/>
                        <a:pt x="999" y="693"/>
                      </a:cubicBezTo>
                      <a:cubicBezTo>
                        <a:pt x="1279" y="693"/>
                        <a:pt x="1532" y="638"/>
                        <a:pt x="1714" y="550"/>
                      </a:cubicBezTo>
                      <a:cubicBezTo>
                        <a:pt x="1895" y="462"/>
                        <a:pt x="2000" y="343"/>
                        <a:pt x="2000" y="220"/>
                      </a:cubicBezTo>
                      <a:cubicBezTo>
                        <a:pt x="2000" y="2"/>
                        <a:pt x="2000" y="2"/>
                        <a:pt x="2000" y="2"/>
                      </a:cubicBezTo>
                      <a:cubicBezTo>
                        <a:pt x="1947" y="86"/>
                        <a:pt x="1855" y="157"/>
                        <a:pt x="1736" y="215"/>
                      </a:cubicBezTo>
                      <a:cubicBezTo>
                        <a:pt x="1546" y="307"/>
                        <a:pt x="1287" y="363"/>
                        <a:pt x="1001" y="363"/>
                      </a:cubicBezTo>
                      <a:cubicBezTo>
                        <a:pt x="715" y="363"/>
                        <a:pt x="455" y="307"/>
                        <a:pt x="265" y="215"/>
                      </a:cubicBezTo>
                      <a:cubicBezTo>
                        <a:pt x="145" y="157"/>
                        <a:pt x="52" y="84"/>
                        <a:pt x="0" y="0"/>
                      </a:cubicBezTo>
                      <a:cubicBezTo>
                        <a:pt x="0" y="220"/>
                        <a:pt x="0" y="220"/>
                        <a:pt x="0" y="220"/>
                      </a:cubicBezTo>
                      <a:cubicBezTo>
                        <a:pt x="0" y="343"/>
                        <a:pt x="105" y="462"/>
                        <a:pt x="286" y="550"/>
                      </a:cubicBezTo>
                      <a:close/>
                      <a:moveTo>
                        <a:pt x="1655" y="487"/>
                      </a:moveTo>
                      <a:cubicBezTo>
                        <a:pt x="1655" y="312"/>
                        <a:pt x="1655" y="312"/>
                        <a:pt x="1655" y="312"/>
                      </a:cubicBezTo>
                      <a:cubicBezTo>
                        <a:pt x="1655" y="300"/>
                        <a:pt x="1663" y="289"/>
                        <a:pt x="1675" y="287"/>
                      </a:cubicBezTo>
                      <a:cubicBezTo>
                        <a:pt x="1675" y="286"/>
                        <a:pt x="1675" y="286"/>
                        <a:pt x="1675" y="286"/>
                      </a:cubicBezTo>
                      <a:cubicBezTo>
                        <a:pt x="1676" y="285"/>
                        <a:pt x="1678" y="285"/>
                        <a:pt x="1679" y="285"/>
                      </a:cubicBezTo>
                      <a:cubicBezTo>
                        <a:pt x="1680" y="284"/>
                        <a:pt x="1681" y="284"/>
                        <a:pt x="1681" y="285"/>
                      </a:cubicBezTo>
                      <a:cubicBezTo>
                        <a:pt x="1695" y="285"/>
                        <a:pt x="1706" y="297"/>
                        <a:pt x="1705" y="311"/>
                      </a:cubicBezTo>
                      <a:cubicBezTo>
                        <a:pt x="1705" y="311"/>
                        <a:pt x="1705" y="312"/>
                        <a:pt x="1705" y="312"/>
                      </a:cubicBezTo>
                      <a:cubicBezTo>
                        <a:pt x="1705" y="487"/>
                        <a:pt x="1705" y="487"/>
                        <a:pt x="1705" y="487"/>
                      </a:cubicBezTo>
                      <a:cubicBezTo>
                        <a:pt x="1706" y="501"/>
                        <a:pt x="1694" y="512"/>
                        <a:pt x="1681" y="512"/>
                      </a:cubicBezTo>
                      <a:cubicBezTo>
                        <a:pt x="1667" y="512"/>
                        <a:pt x="1655" y="501"/>
                        <a:pt x="1655" y="487"/>
                      </a:cubicBezTo>
                      <a:cubicBezTo>
                        <a:pt x="1655" y="487"/>
                        <a:pt x="1655" y="487"/>
                        <a:pt x="1655" y="487"/>
                      </a:cubicBezTo>
                      <a:close/>
                      <a:moveTo>
                        <a:pt x="1253" y="598"/>
                      </a:moveTo>
                      <a:cubicBezTo>
                        <a:pt x="1253" y="423"/>
                        <a:pt x="1253" y="423"/>
                        <a:pt x="1253" y="423"/>
                      </a:cubicBezTo>
                      <a:cubicBezTo>
                        <a:pt x="1253" y="411"/>
                        <a:pt x="1261" y="401"/>
                        <a:pt x="1273" y="398"/>
                      </a:cubicBezTo>
                      <a:cubicBezTo>
                        <a:pt x="1273" y="398"/>
                        <a:pt x="1273" y="397"/>
                        <a:pt x="1273" y="397"/>
                      </a:cubicBezTo>
                      <a:cubicBezTo>
                        <a:pt x="1274" y="397"/>
                        <a:pt x="1276" y="396"/>
                        <a:pt x="1277" y="396"/>
                      </a:cubicBezTo>
                      <a:cubicBezTo>
                        <a:pt x="1278" y="396"/>
                        <a:pt x="1279" y="396"/>
                        <a:pt x="1279" y="396"/>
                      </a:cubicBezTo>
                      <a:cubicBezTo>
                        <a:pt x="1293" y="397"/>
                        <a:pt x="1304" y="408"/>
                        <a:pt x="1303" y="422"/>
                      </a:cubicBezTo>
                      <a:cubicBezTo>
                        <a:pt x="1303" y="423"/>
                        <a:pt x="1303" y="423"/>
                        <a:pt x="1303" y="423"/>
                      </a:cubicBezTo>
                      <a:cubicBezTo>
                        <a:pt x="1303" y="598"/>
                        <a:pt x="1303" y="598"/>
                        <a:pt x="1303" y="598"/>
                      </a:cubicBezTo>
                      <a:cubicBezTo>
                        <a:pt x="1304" y="612"/>
                        <a:pt x="1292" y="624"/>
                        <a:pt x="1279" y="624"/>
                      </a:cubicBezTo>
                      <a:cubicBezTo>
                        <a:pt x="1265" y="624"/>
                        <a:pt x="1253" y="613"/>
                        <a:pt x="1253" y="599"/>
                      </a:cubicBezTo>
                      <a:cubicBezTo>
                        <a:pt x="1253" y="599"/>
                        <a:pt x="1253" y="598"/>
                        <a:pt x="1253" y="598"/>
                      </a:cubicBezTo>
                      <a:close/>
                      <a:moveTo>
                        <a:pt x="801" y="625"/>
                      </a:moveTo>
                      <a:cubicBezTo>
                        <a:pt x="801" y="435"/>
                        <a:pt x="801" y="435"/>
                        <a:pt x="801" y="435"/>
                      </a:cubicBezTo>
                      <a:cubicBezTo>
                        <a:pt x="801" y="422"/>
                        <a:pt x="811" y="411"/>
                        <a:pt x="824" y="410"/>
                      </a:cubicBezTo>
                      <a:cubicBezTo>
                        <a:pt x="824" y="409"/>
                        <a:pt x="824" y="409"/>
                        <a:pt x="824" y="409"/>
                      </a:cubicBezTo>
                      <a:cubicBezTo>
                        <a:pt x="837" y="407"/>
                        <a:pt x="850" y="417"/>
                        <a:pt x="852" y="431"/>
                      </a:cubicBezTo>
                      <a:cubicBezTo>
                        <a:pt x="852" y="432"/>
                        <a:pt x="852" y="434"/>
                        <a:pt x="852" y="435"/>
                      </a:cubicBezTo>
                      <a:cubicBezTo>
                        <a:pt x="852" y="625"/>
                        <a:pt x="852" y="625"/>
                        <a:pt x="852" y="625"/>
                      </a:cubicBezTo>
                      <a:cubicBezTo>
                        <a:pt x="852" y="639"/>
                        <a:pt x="841" y="651"/>
                        <a:pt x="827" y="651"/>
                      </a:cubicBezTo>
                      <a:cubicBezTo>
                        <a:pt x="813" y="651"/>
                        <a:pt x="802" y="640"/>
                        <a:pt x="801" y="626"/>
                      </a:cubicBezTo>
                      <a:cubicBezTo>
                        <a:pt x="801" y="626"/>
                        <a:pt x="801" y="626"/>
                        <a:pt x="801" y="625"/>
                      </a:cubicBezTo>
                      <a:close/>
                      <a:moveTo>
                        <a:pt x="395" y="318"/>
                      </a:moveTo>
                      <a:cubicBezTo>
                        <a:pt x="396" y="318"/>
                        <a:pt x="396" y="317"/>
                        <a:pt x="396" y="317"/>
                      </a:cubicBezTo>
                      <a:cubicBezTo>
                        <a:pt x="410" y="316"/>
                        <a:pt x="422" y="326"/>
                        <a:pt x="424" y="340"/>
                      </a:cubicBezTo>
                      <a:cubicBezTo>
                        <a:pt x="424" y="342"/>
                        <a:pt x="424" y="343"/>
                        <a:pt x="424" y="344"/>
                      </a:cubicBezTo>
                      <a:cubicBezTo>
                        <a:pt x="424" y="534"/>
                        <a:pt x="424" y="534"/>
                        <a:pt x="424" y="534"/>
                      </a:cubicBezTo>
                      <a:cubicBezTo>
                        <a:pt x="424" y="548"/>
                        <a:pt x="413" y="559"/>
                        <a:pt x="399" y="560"/>
                      </a:cubicBezTo>
                      <a:cubicBezTo>
                        <a:pt x="385" y="560"/>
                        <a:pt x="373" y="549"/>
                        <a:pt x="373" y="535"/>
                      </a:cubicBezTo>
                      <a:cubicBezTo>
                        <a:pt x="373" y="534"/>
                        <a:pt x="373" y="534"/>
                        <a:pt x="373" y="534"/>
                      </a:cubicBezTo>
                      <a:cubicBezTo>
                        <a:pt x="373" y="344"/>
                        <a:pt x="373" y="344"/>
                        <a:pt x="373" y="344"/>
                      </a:cubicBezTo>
                      <a:cubicBezTo>
                        <a:pt x="372" y="331"/>
                        <a:pt x="382" y="320"/>
                        <a:pt x="395" y="318"/>
                      </a:cubicBezTo>
                      <a:close/>
                      <a:moveTo>
                        <a:pt x="92" y="373"/>
                      </a:moveTo>
                      <a:cubicBezTo>
                        <a:pt x="92" y="182"/>
                        <a:pt x="92" y="182"/>
                        <a:pt x="92" y="182"/>
                      </a:cubicBezTo>
                      <a:cubicBezTo>
                        <a:pt x="92" y="170"/>
                        <a:pt x="100" y="160"/>
                        <a:pt x="112" y="157"/>
                      </a:cubicBezTo>
                      <a:cubicBezTo>
                        <a:pt x="112" y="157"/>
                        <a:pt x="112" y="156"/>
                        <a:pt x="112" y="156"/>
                      </a:cubicBezTo>
                      <a:cubicBezTo>
                        <a:pt x="114" y="156"/>
                        <a:pt x="115" y="155"/>
                        <a:pt x="116" y="155"/>
                      </a:cubicBezTo>
                      <a:cubicBezTo>
                        <a:pt x="117" y="155"/>
                        <a:pt x="118" y="155"/>
                        <a:pt x="118" y="155"/>
                      </a:cubicBezTo>
                      <a:cubicBezTo>
                        <a:pt x="132" y="156"/>
                        <a:pt x="143" y="167"/>
                        <a:pt x="143" y="181"/>
                      </a:cubicBezTo>
                      <a:cubicBezTo>
                        <a:pt x="143" y="182"/>
                        <a:pt x="143" y="182"/>
                        <a:pt x="143" y="182"/>
                      </a:cubicBezTo>
                      <a:cubicBezTo>
                        <a:pt x="143" y="373"/>
                        <a:pt x="143" y="373"/>
                        <a:pt x="143" y="373"/>
                      </a:cubicBezTo>
                      <a:cubicBezTo>
                        <a:pt x="143" y="387"/>
                        <a:pt x="132" y="398"/>
                        <a:pt x="118" y="399"/>
                      </a:cubicBezTo>
                      <a:cubicBezTo>
                        <a:pt x="104" y="399"/>
                        <a:pt x="92" y="388"/>
                        <a:pt x="92" y="374"/>
                      </a:cubicBezTo>
                      <a:cubicBezTo>
                        <a:pt x="92" y="373"/>
                        <a:pt x="92" y="373"/>
                        <a:pt x="92" y="3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uLnTx/>
                    <a:uFillTx/>
                    <a:latin typeface="Calibri"/>
                    <a:ea typeface="+mn-ea"/>
                    <a:cs typeface="+mn-cs"/>
                  </a:endParaRPr>
                </a:p>
              </p:txBody>
            </p:sp>
          </p:grpSp>
        </p:grpSp>
        <p:sp>
          <p:nvSpPr>
            <p:cNvPr id="452" name="Rectangle: Rounded Corners 48">
              <a:extLst>
                <a:ext uri="{FF2B5EF4-FFF2-40B4-BE49-F238E27FC236}">
                  <a16:creationId xmlns:a16="http://schemas.microsoft.com/office/drawing/2014/main" id="{800BD73D-348C-4743-957F-35393FC5A3A7}"/>
                </a:ext>
              </a:extLst>
            </p:cNvPr>
            <p:cNvSpPr/>
            <p:nvPr/>
          </p:nvSpPr>
          <p:spPr>
            <a:xfrm>
              <a:off x="3777523" y="733747"/>
              <a:ext cx="642837" cy="261574"/>
            </a:xfrm>
            <a:prstGeom prst="roundRect">
              <a:avLst>
                <a:gd name="adj" fmla="val 50000"/>
              </a:avLst>
            </a:prstGeom>
            <a:solidFill>
              <a:schemeClr val="tx1">
                <a:lumMod val="75000"/>
                <a:lumOff val="25000"/>
              </a:schemeClr>
            </a:solidFill>
            <a:ln w="9525">
              <a:solidFill>
                <a:schemeClr val="tx2">
                  <a:lumMod val="50000"/>
                  <a:lumOff val="50000"/>
                </a:schemeClr>
              </a:solidFill>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453" name="Rectangle 49">
              <a:extLst>
                <a:ext uri="{FF2B5EF4-FFF2-40B4-BE49-F238E27FC236}">
                  <a16:creationId xmlns:a16="http://schemas.microsoft.com/office/drawing/2014/main" id="{80F58E76-5F2D-40C5-AA83-187F9B0BC20E}"/>
                </a:ext>
              </a:extLst>
            </p:cNvPr>
            <p:cNvSpPr/>
            <p:nvPr/>
          </p:nvSpPr>
          <p:spPr>
            <a:xfrm>
              <a:off x="3919974" y="764094"/>
              <a:ext cx="288541" cy="184666"/>
            </a:xfrm>
            <a:prstGeom prst="rect">
              <a:avLst/>
            </a:prstGeom>
          </p:spPr>
          <p:txBody>
            <a:bodyPr wrap="none" lIns="0" tIns="0" rIns="0" bIns="0" anchor="ctr">
              <a:spAutoFit/>
            </a:bodyPr>
            <a:lstStyle/>
            <a:p>
              <a:pPr algn="ctr"/>
              <a:r>
                <a:rPr lang="en-IN" sz="1200" dirty="0">
                  <a:solidFill>
                    <a:schemeClr val="bg1"/>
                  </a:solidFill>
                  <a:latin typeface="Bebas Neue Bold" panose="020B0606020202050201" pitchFamily="34" charset="0"/>
                </a:rPr>
                <a:t>-0.9%</a:t>
              </a:r>
            </a:p>
          </p:txBody>
        </p:sp>
        <p:sp>
          <p:nvSpPr>
            <p:cNvPr id="454" name="Isosceles Triangle 50">
              <a:extLst>
                <a:ext uri="{FF2B5EF4-FFF2-40B4-BE49-F238E27FC236}">
                  <a16:creationId xmlns:a16="http://schemas.microsoft.com/office/drawing/2014/main" id="{1557E2E5-F00C-44AC-89ED-E9023A3067DA}"/>
                </a:ext>
              </a:extLst>
            </p:cNvPr>
            <p:cNvSpPr/>
            <p:nvPr/>
          </p:nvSpPr>
          <p:spPr>
            <a:xfrm rot="10800000">
              <a:off x="4263399" y="816169"/>
              <a:ext cx="84254" cy="80515"/>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grpSp>
      <p:sp>
        <p:nvSpPr>
          <p:cNvPr id="59" name="TextBox 862">
            <a:extLst>
              <a:ext uri="{FF2B5EF4-FFF2-40B4-BE49-F238E27FC236}">
                <a16:creationId xmlns:a16="http://schemas.microsoft.com/office/drawing/2014/main" id="{BE0A2279-B8FB-46FC-93D6-28D641D58EDC}"/>
              </a:ext>
            </a:extLst>
          </p:cNvPr>
          <p:cNvSpPr txBox="1"/>
          <p:nvPr/>
        </p:nvSpPr>
        <p:spPr>
          <a:xfrm>
            <a:off x="714150" y="1217585"/>
            <a:ext cx="5505160" cy="837284"/>
          </a:xfrm>
          <a:prstGeom prst="rect">
            <a:avLst/>
          </a:prstGeom>
          <a:noFill/>
        </p:spPr>
        <p:txBody>
          <a:bodyPr/>
          <a:lstStyle>
            <a:defPPr>
              <a:defRPr lang="en-US"/>
            </a:defPPr>
            <a:lvl1pPr lvl="0" indent="0" algn="just" defTabSz="914400" eaLnBrk="0" fontAlgn="base" hangingPunct="0">
              <a:spcBef>
                <a:spcPct val="0"/>
              </a:spcBef>
              <a:spcAft>
                <a:spcPct val="0"/>
              </a:spcAft>
              <a:buClr>
                <a:prstClr val="black"/>
              </a:buClr>
              <a:buSzPct val="65000"/>
              <a:buFont typeface="Arial" panose="020B0604020202020204" pitchFamily="34" charset="0"/>
              <a:buNone/>
              <a:defRPr sz="1000" b="0">
                <a:solidFill>
                  <a:schemeClr val="tx1">
                    <a:lumMod val="75000"/>
                    <a:lumOff val="25000"/>
                  </a:schemeClr>
                </a:solidFill>
                <a:effectLst/>
                <a:latin typeface="Trebuchet MS" panose="020B0603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r>
              <a:rPr lang="en-US" dirty="0">
                <a:highlight>
                  <a:srgbClr val="FFFFFF"/>
                </a:highlight>
              </a:rPr>
              <a:t>Foreign spend by international tourists continues to show significant recovery as was also the case in Q4 2022. Hence, spend by foreign tourists now equals ZAR 25.3 billion and is showing a very slight negative growth of -0.9% over Q1 2019. S</a:t>
            </a:r>
            <a:r>
              <a:rPr lang="en-US" i="1" dirty="0">
                <a:highlight>
                  <a:srgbClr val="FFFFFF"/>
                </a:highlight>
              </a:rPr>
              <a:t>pend is also much improved when compares to Q1 2022 (+143.9%) </a:t>
            </a:r>
            <a:r>
              <a:rPr lang="en-GB" dirty="0">
                <a:solidFill>
                  <a:schemeClr val="tx1">
                    <a:lumMod val="75000"/>
                    <a:lumOff val="25000"/>
                  </a:schemeClr>
                </a:solidFill>
                <a:highlight>
                  <a:srgbClr val="FFFFFF"/>
                </a:highlight>
                <a:latin typeface="Segoe UI" panose="020B0502040204020203" pitchFamily="34" charset="0"/>
                <a:cs typeface="Segoe UI" panose="020B0502040204020203" pitchFamily="34" charset="0"/>
              </a:rPr>
              <a:t>‒</a:t>
            </a:r>
            <a:r>
              <a:rPr lang="en-US" i="1" dirty="0">
                <a:highlight>
                  <a:srgbClr val="FFFFFF"/>
                </a:highlight>
              </a:rPr>
              <a:t> </a:t>
            </a:r>
            <a:r>
              <a:rPr lang="en-US" dirty="0">
                <a:highlight>
                  <a:srgbClr val="FFFFFF"/>
                </a:highlight>
              </a:rPr>
              <a:t>when spend dropped by -59.4% vs. Q1 2019</a:t>
            </a:r>
            <a:r>
              <a:rPr lang="en-US" i="1" dirty="0">
                <a:highlight>
                  <a:srgbClr val="FFFFFF"/>
                </a:highlight>
              </a:rPr>
              <a:t>.</a:t>
            </a:r>
            <a:endParaRPr lang="en-US" dirty="0">
              <a:highlight>
                <a:srgbClr val="FFFFFF"/>
              </a:highlight>
            </a:endParaRPr>
          </a:p>
        </p:txBody>
      </p:sp>
      <p:sp>
        <p:nvSpPr>
          <p:cNvPr id="2" name="TextBox 76">
            <a:extLst>
              <a:ext uri="{FF2B5EF4-FFF2-40B4-BE49-F238E27FC236}">
                <a16:creationId xmlns:a16="http://schemas.microsoft.com/office/drawing/2014/main" id="{53841F88-C2AB-E767-2F40-4689938088C9}"/>
              </a:ext>
            </a:extLst>
          </p:cNvPr>
          <p:cNvSpPr txBox="1"/>
          <p:nvPr/>
        </p:nvSpPr>
        <p:spPr>
          <a:xfrm>
            <a:off x="5415753" y="9585227"/>
            <a:ext cx="38472" cy="153888"/>
          </a:xfrm>
          <a:prstGeom prst="rect">
            <a:avLst/>
          </a:prstGeom>
          <a:noFill/>
          <a:ln>
            <a:noFill/>
          </a:ln>
        </p:spPr>
        <p:txBody>
          <a:bodyPr wrap="none" lIns="0" tIns="0" rIns="0" bIns="0" rtlCol="0" anchor="t">
            <a:spAutoFit/>
          </a:bodyPr>
          <a:lstStyle/>
          <a:p>
            <a:pPr algn="r"/>
            <a:r>
              <a:rPr lang="en-US" sz="1000" b="1" dirty="0">
                <a:solidFill>
                  <a:srgbClr val="404040"/>
                </a:solidFill>
                <a:highlight>
                  <a:srgbClr val="FFFF00"/>
                </a:highlight>
                <a:latin typeface="Trebuchet MS" panose="020B0603020202020204" pitchFamily="34" charset="0"/>
                <a:cs typeface="Arial" panose="020B0604020202020204" pitchFamily="34" charset="0"/>
              </a:rPr>
              <a:t> </a:t>
            </a:r>
            <a:endParaRPr lang="en-ZA" sz="1000" dirty="0">
              <a:solidFill>
                <a:srgbClr val="404040"/>
              </a:solidFill>
              <a:highlight>
                <a:srgbClr val="FFFF00"/>
              </a:highlight>
              <a:latin typeface="Trebuchet MS" panose="020B0603020202020204" pitchFamily="34" charset="0"/>
              <a:cs typeface="Arial" panose="020B0604020202020204" pitchFamily="34" charset="0"/>
            </a:endParaRPr>
          </a:p>
        </p:txBody>
      </p:sp>
      <p:sp>
        <p:nvSpPr>
          <p:cNvPr id="3" name="TextBox 76">
            <a:extLst>
              <a:ext uri="{FF2B5EF4-FFF2-40B4-BE49-F238E27FC236}">
                <a16:creationId xmlns:a16="http://schemas.microsoft.com/office/drawing/2014/main" id="{C9B4934F-3E62-8829-C70A-3E545572F8E2}"/>
              </a:ext>
            </a:extLst>
          </p:cNvPr>
          <p:cNvSpPr txBox="1"/>
          <p:nvPr/>
        </p:nvSpPr>
        <p:spPr>
          <a:xfrm>
            <a:off x="2257837" y="9585227"/>
            <a:ext cx="3196388"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4148614578"/>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תמונה 10">
            <a:extLst>
              <a:ext uri="{FF2B5EF4-FFF2-40B4-BE49-F238E27FC236}">
                <a16:creationId xmlns:a16="http://schemas.microsoft.com/office/drawing/2014/main" id="{17F9CB20-E51F-3F9B-3581-63248C5AD3D3}"/>
              </a:ext>
            </a:extLst>
          </p:cNvPr>
          <p:cNvPicPr>
            <a:picLocks noChangeAspect="1"/>
          </p:cNvPicPr>
          <p:nvPr/>
        </p:nvPicPr>
        <p:blipFill>
          <a:blip r:embed="rId3"/>
          <a:stretch>
            <a:fillRect/>
          </a:stretch>
        </p:blipFill>
        <p:spPr>
          <a:xfrm>
            <a:off x="766730" y="3146078"/>
            <a:ext cx="5400000" cy="2521233"/>
          </a:xfrm>
          <a:prstGeom prst="rect">
            <a:avLst/>
          </a:prstGeom>
        </p:spPr>
      </p:pic>
      <p:pic>
        <p:nvPicPr>
          <p:cNvPr id="9" name="תמונה 8">
            <a:extLst>
              <a:ext uri="{FF2B5EF4-FFF2-40B4-BE49-F238E27FC236}">
                <a16:creationId xmlns:a16="http://schemas.microsoft.com/office/drawing/2014/main" id="{62AD788D-37BA-08FB-34D3-A45DF530147F}"/>
              </a:ext>
            </a:extLst>
          </p:cNvPr>
          <p:cNvPicPr>
            <a:picLocks noChangeAspect="1"/>
          </p:cNvPicPr>
          <p:nvPr/>
        </p:nvPicPr>
        <p:blipFill>
          <a:blip r:embed="rId4"/>
          <a:stretch>
            <a:fillRect/>
          </a:stretch>
        </p:blipFill>
        <p:spPr>
          <a:xfrm>
            <a:off x="766730" y="5787987"/>
            <a:ext cx="5400000" cy="3530498"/>
          </a:xfrm>
          <a:prstGeom prst="rect">
            <a:avLst/>
          </a:prstGeom>
        </p:spPr>
      </p:pic>
      <p:graphicFrame>
        <p:nvGraphicFramePr>
          <p:cNvPr id="4" name="Object 3" hidden="1">
            <a:extLst>
              <a:ext uri="{FF2B5EF4-FFF2-40B4-BE49-F238E27FC236}">
                <a16:creationId xmlns:a16="http://schemas.microsoft.com/office/drawing/2014/main" id="{8CD7EAD1-1DA7-4956-A986-80F6EDC6D345}"/>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359" imgH="360" progId="TCLayout.ActiveDocument.1">
                  <p:embed/>
                </p:oleObj>
              </mc:Choice>
              <mc:Fallback>
                <p:oleObj name="think-cell Slide" r:id="rId5" imgW="359" imgH="360" progId="TCLayout.ActiveDocument.1">
                  <p:embed/>
                  <p:pic>
                    <p:nvPicPr>
                      <p:cNvPr id="4" name="Object 3" hidden="1">
                        <a:extLst>
                          <a:ext uri="{FF2B5EF4-FFF2-40B4-BE49-F238E27FC236}">
                            <a16:creationId xmlns:a16="http://schemas.microsoft.com/office/drawing/2014/main" id="{8CD7EAD1-1DA7-4956-A986-80F6EDC6D345}"/>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grpSp>
        <p:nvGrpSpPr>
          <p:cNvPr id="341" name="Group 340">
            <a:extLst>
              <a:ext uri="{FF2B5EF4-FFF2-40B4-BE49-F238E27FC236}">
                <a16:creationId xmlns:a16="http://schemas.microsoft.com/office/drawing/2014/main" id="{D0E8AF54-C124-4416-A290-B52DF9B79F99}"/>
              </a:ext>
            </a:extLst>
          </p:cNvPr>
          <p:cNvGrpSpPr/>
          <p:nvPr/>
        </p:nvGrpSpPr>
        <p:grpSpPr>
          <a:xfrm rot="16200000">
            <a:off x="6081739" y="510671"/>
            <a:ext cx="1279411" cy="284187"/>
            <a:chOff x="-1768098" y="1682693"/>
            <a:chExt cx="10577544" cy="2349518"/>
          </a:xfrm>
        </p:grpSpPr>
        <p:sp>
          <p:nvSpPr>
            <p:cNvPr id="342" name="Freeform 5">
              <a:extLst>
                <a:ext uri="{FF2B5EF4-FFF2-40B4-BE49-F238E27FC236}">
                  <a16:creationId xmlns:a16="http://schemas.microsoft.com/office/drawing/2014/main" id="{7A7DA167-6D8A-401E-9FED-D658E3D8E1CD}"/>
                </a:ext>
              </a:extLst>
            </p:cNvPr>
            <p:cNvSpPr>
              <a:spLocks/>
            </p:cNvSpPr>
            <p:nvPr/>
          </p:nvSpPr>
          <p:spPr bwMode="auto">
            <a:xfrm>
              <a:off x="4837440" y="2043889"/>
              <a:ext cx="3972006" cy="1988322"/>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E3010F"/>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latin typeface="Trebuchet MS" panose="020B0603020202020204" pitchFamily="34" charset="0"/>
              </a:endParaRPr>
            </a:p>
          </p:txBody>
        </p:sp>
        <p:sp>
          <p:nvSpPr>
            <p:cNvPr id="343" name="Freeform 5">
              <a:extLst>
                <a:ext uri="{FF2B5EF4-FFF2-40B4-BE49-F238E27FC236}">
                  <a16:creationId xmlns:a16="http://schemas.microsoft.com/office/drawing/2014/main" id="{E64815FD-BFF2-4424-A580-B03E722615A3}"/>
                </a:ext>
              </a:extLst>
            </p:cNvPr>
            <p:cNvSpPr>
              <a:spLocks/>
            </p:cNvSpPr>
            <p:nvPr/>
          </p:nvSpPr>
          <p:spPr bwMode="auto">
            <a:xfrm>
              <a:off x="3357940" y="1989081"/>
              <a:ext cx="4081463" cy="2043113"/>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latin typeface="Trebuchet MS" panose="020B0603020202020204" pitchFamily="34" charset="0"/>
              </a:endParaRPr>
            </a:p>
          </p:txBody>
        </p:sp>
        <p:sp>
          <p:nvSpPr>
            <p:cNvPr id="344" name="Freeform 6">
              <a:extLst>
                <a:ext uri="{FF2B5EF4-FFF2-40B4-BE49-F238E27FC236}">
                  <a16:creationId xmlns:a16="http://schemas.microsoft.com/office/drawing/2014/main" id="{20CBBF24-1EA2-44BC-A20C-5CA74795C07D}"/>
                </a:ext>
              </a:extLst>
            </p:cNvPr>
            <p:cNvSpPr>
              <a:spLocks/>
            </p:cNvSpPr>
            <p:nvPr/>
          </p:nvSpPr>
          <p:spPr bwMode="auto">
            <a:xfrm>
              <a:off x="1652965" y="1822393"/>
              <a:ext cx="4418013" cy="2209800"/>
            </a:xfrm>
            <a:custGeom>
              <a:avLst/>
              <a:gdLst>
                <a:gd name="T0" fmla="*/ 1392 w 2783"/>
                <a:gd name="T1" fmla="*/ 0 h 1392"/>
                <a:gd name="T2" fmla="*/ 2783 w 2783"/>
                <a:gd name="T3" fmla="*/ 1392 h 1392"/>
                <a:gd name="T4" fmla="*/ 1983 w 2783"/>
                <a:gd name="T5" fmla="*/ 1392 h 1392"/>
                <a:gd name="T6" fmla="*/ 1392 w 2783"/>
                <a:gd name="T7" fmla="*/ 800 h 1392"/>
                <a:gd name="T8" fmla="*/ 800 w 2783"/>
                <a:gd name="T9" fmla="*/ 1392 h 1392"/>
                <a:gd name="T10" fmla="*/ 0 w 2783"/>
                <a:gd name="T11" fmla="*/ 1392 h 1392"/>
                <a:gd name="T12" fmla="*/ 1392 w 2783"/>
                <a:gd name="T13" fmla="*/ 0 h 1392"/>
                <a:gd name="T14" fmla="*/ 1392 w 2783"/>
                <a:gd name="T15" fmla="*/ 0 h 13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83" h="1392">
                  <a:moveTo>
                    <a:pt x="1392" y="0"/>
                  </a:moveTo>
                  <a:lnTo>
                    <a:pt x="2783" y="1392"/>
                  </a:lnTo>
                  <a:lnTo>
                    <a:pt x="1983" y="1392"/>
                  </a:lnTo>
                  <a:lnTo>
                    <a:pt x="1392" y="800"/>
                  </a:lnTo>
                  <a:lnTo>
                    <a:pt x="800" y="1392"/>
                  </a:lnTo>
                  <a:lnTo>
                    <a:pt x="0" y="1392"/>
                  </a:lnTo>
                  <a:lnTo>
                    <a:pt x="1392" y="0"/>
                  </a:lnTo>
                  <a:lnTo>
                    <a:pt x="1392" y="0"/>
                  </a:lnTo>
                  <a:close/>
                </a:path>
              </a:pathLst>
            </a:custGeom>
            <a:solidFill>
              <a:srgbClr val="07141A"/>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latin typeface="Trebuchet MS" panose="020B0603020202020204" pitchFamily="34" charset="0"/>
              </a:endParaRPr>
            </a:p>
          </p:txBody>
        </p:sp>
        <p:sp>
          <p:nvSpPr>
            <p:cNvPr id="345" name="Freeform 7">
              <a:extLst>
                <a:ext uri="{FF2B5EF4-FFF2-40B4-BE49-F238E27FC236}">
                  <a16:creationId xmlns:a16="http://schemas.microsoft.com/office/drawing/2014/main" id="{706F07C8-1216-4103-A305-F247FFA2C058}"/>
                </a:ext>
              </a:extLst>
            </p:cNvPr>
            <p:cNvSpPr>
              <a:spLocks/>
            </p:cNvSpPr>
            <p:nvPr/>
          </p:nvSpPr>
          <p:spPr bwMode="auto">
            <a:xfrm>
              <a:off x="-45660" y="1741431"/>
              <a:ext cx="4578350" cy="2290763"/>
            </a:xfrm>
            <a:custGeom>
              <a:avLst/>
              <a:gdLst>
                <a:gd name="T0" fmla="*/ 1442 w 2884"/>
                <a:gd name="T1" fmla="*/ 0 h 1443"/>
                <a:gd name="T2" fmla="*/ 2884 w 2884"/>
                <a:gd name="T3" fmla="*/ 1443 h 1443"/>
                <a:gd name="T4" fmla="*/ 2055 w 2884"/>
                <a:gd name="T5" fmla="*/ 1443 h 1443"/>
                <a:gd name="T6" fmla="*/ 1442 w 2884"/>
                <a:gd name="T7" fmla="*/ 829 h 1443"/>
                <a:gd name="T8" fmla="*/ 829 w 2884"/>
                <a:gd name="T9" fmla="*/ 1443 h 1443"/>
                <a:gd name="T10" fmla="*/ 0 w 2884"/>
                <a:gd name="T11" fmla="*/ 1443 h 1443"/>
                <a:gd name="T12" fmla="*/ 1442 w 2884"/>
                <a:gd name="T13" fmla="*/ 0 h 1443"/>
                <a:gd name="T14" fmla="*/ 1442 w 2884"/>
                <a:gd name="T15" fmla="*/ 0 h 14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4" h="1443">
                  <a:moveTo>
                    <a:pt x="1442" y="0"/>
                  </a:moveTo>
                  <a:lnTo>
                    <a:pt x="2884" y="1443"/>
                  </a:lnTo>
                  <a:lnTo>
                    <a:pt x="2055" y="1443"/>
                  </a:lnTo>
                  <a:lnTo>
                    <a:pt x="1442" y="829"/>
                  </a:lnTo>
                  <a:lnTo>
                    <a:pt x="829" y="1443"/>
                  </a:lnTo>
                  <a:lnTo>
                    <a:pt x="0" y="1443"/>
                  </a:lnTo>
                  <a:lnTo>
                    <a:pt x="1442" y="0"/>
                  </a:lnTo>
                  <a:lnTo>
                    <a:pt x="1442" y="0"/>
                  </a:lnTo>
                  <a:close/>
                </a:path>
              </a:pathLst>
            </a:custGeom>
            <a:solidFill>
              <a:srgbClr val="008A3B"/>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latin typeface="Trebuchet MS" panose="020B0603020202020204" pitchFamily="34" charset="0"/>
              </a:endParaRPr>
            </a:p>
          </p:txBody>
        </p:sp>
        <p:sp>
          <p:nvSpPr>
            <p:cNvPr id="346" name="Freeform 8">
              <a:extLst>
                <a:ext uri="{FF2B5EF4-FFF2-40B4-BE49-F238E27FC236}">
                  <a16:creationId xmlns:a16="http://schemas.microsoft.com/office/drawing/2014/main" id="{4D9376E3-11C7-4648-9A79-E9B1116C5831}"/>
                </a:ext>
              </a:extLst>
            </p:cNvPr>
            <p:cNvSpPr>
              <a:spLocks/>
            </p:cNvSpPr>
            <p:nvPr/>
          </p:nvSpPr>
          <p:spPr bwMode="auto">
            <a:xfrm>
              <a:off x="-1768098" y="1682693"/>
              <a:ext cx="4695825" cy="2349500"/>
            </a:xfrm>
            <a:custGeom>
              <a:avLst/>
              <a:gdLst>
                <a:gd name="T0" fmla="*/ 1479 w 2958"/>
                <a:gd name="T1" fmla="*/ 0 h 1480"/>
                <a:gd name="T2" fmla="*/ 2958 w 2958"/>
                <a:gd name="T3" fmla="*/ 1480 h 1480"/>
                <a:gd name="T4" fmla="*/ 2108 w 2958"/>
                <a:gd name="T5" fmla="*/ 1480 h 1480"/>
                <a:gd name="T6" fmla="*/ 1479 w 2958"/>
                <a:gd name="T7" fmla="*/ 851 h 1480"/>
                <a:gd name="T8" fmla="*/ 850 w 2958"/>
                <a:gd name="T9" fmla="*/ 1480 h 1480"/>
                <a:gd name="T10" fmla="*/ 0 w 2958"/>
                <a:gd name="T11" fmla="*/ 1480 h 1480"/>
                <a:gd name="T12" fmla="*/ 1479 w 2958"/>
                <a:gd name="T13" fmla="*/ 0 h 1480"/>
                <a:gd name="T14" fmla="*/ 1479 w 2958"/>
                <a:gd name="T15" fmla="*/ 0 h 14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58" h="1480">
                  <a:moveTo>
                    <a:pt x="1479" y="0"/>
                  </a:moveTo>
                  <a:lnTo>
                    <a:pt x="2958" y="1480"/>
                  </a:lnTo>
                  <a:lnTo>
                    <a:pt x="2108" y="1480"/>
                  </a:lnTo>
                  <a:lnTo>
                    <a:pt x="1479" y="851"/>
                  </a:lnTo>
                  <a:lnTo>
                    <a:pt x="850" y="1480"/>
                  </a:lnTo>
                  <a:lnTo>
                    <a:pt x="0" y="1480"/>
                  </a:lnTo>
                  <a:lnTo>
                    <a:pt x="1479" y="0"/>
                  </a:lnTo>
                  <a:lnTo>
                    <a:pt x="1479" y="0"/>
                  </a:lnTo>
                  <a:close/>
                </a:path>
              </a:pathLst>
            </a:custGeom>
            <a:solidFill>
              <a:srgbClr val="0D3C89"/>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latin typeface="Trebuchet MS" panose="020B0603020202020204" pitchFamily="34" charset="0"/>
              </a:endParaRPr>
            </a:p>
          </p:txBody>
        </p:sp>
      </p:grpSp>
      <p:sp>
        <p:nvSpPr>
          <p:cNvPr id="59" name="TextBox 862">
            <a:extLst>
              <a:ext uri="{FF2B5EF4-FFF2-40B4-BE49-F238E27FC236}">
                <a16:creationId xmlns:a16="http://schemas.microsoft.com/office/drawing/2014/main" id="{BE0A2279-B8FB-46FC-93D6-28D641D58EDC}"/>
              </a:ext>
            </a:extLst>
          </p:cNvPr>
          <p:cNvSpPr txBox="1"/>
          <p:nvPr/>
        </p:nvSpPr>
        <p:spPr>
          <a:xfrm>
            <a:off x="714150" y="1262589"/>
            <a:ext cx="5505160" cy="1712765"/>
          </a:xfrm>
          <a:prstGeom prst="rect">
            <a:avLst/>
          </a:prstGeom>
          <a:noFill/>
        </p:spPr>
        <p:txBody>
          <a:bodyPr/>
          <a:lstStyle>
            <a:defPPr>
              <a:defRPr lang="en-US"/>
            </a:defPPr>
            <a:lvl1pPr lvl="0" indent="0" algn="just" defTabSz="914400" eaLnBrk="0" fontAlgn="base" hangingPunct="0">
              <a:spcBef>
                <a:spcPct val="0"/>
              </a:spcBef>
              <a:spcAft>
                <a:spcPct val="0"/>
              </a:spcAft>
              <a:buClr>
                <a:prstClr val="black"/>
              </a:buClr>
              <a:buSzPct val="65000"/>
              <a:buFont typeface="Arial" panose="020B0604020202020204" pitchFamily="34" charset="0"/>
              <a:buNone/>
              <a:defRPr sz="1000" b="0">
                <a:solidFill>
                  <a:schemeClr val="tx1">
                    <a:lumMod val="75000"/>
                    <a:lumOff val="25000"/>
                  </a:schemeClr>
                </a:solidFill>
                <a:effectLst/>
                <a:latin typeface="Trebuchet MS" panose="020B0603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r>
              <a:rPr lang="en-US" dirty="0">
                <a:highlight>
                  <a:srgbClr val="FFFFFF"/>
                </a:highlight>
              </a:rPr>
              <a:t>Just as was the case in Q3-Q4 2022, this Q1 of 2023 declines in spend have been the greatest amongst Central &amp; South American as well as Asian tourists (-48.2% &amp; -28.2% vs. Q1 2019 respectively). However, unlike Q4 2022, European and Africa Air expenditures are also declining. All other regions are showing positive growth with Australasia’s +32.3% over Q1 2019 being the highest rate. Consequently, Africa’s share of foreign spend has gone up by almost a full 6% points whilst Europe’s has gone down by -6.6% points (vs. Q1 2019 for both). As was also the case in Q4 2022, the growth in Middle Eastern spend is positive (+20.0% vs. Q1 2019) but not as spectacular as in Q3 2022 (+65.3% vs. Q3 2019). Average spend now stands at ZAR 12,600 and is equivalent to a +32.6% increase over Q1 2019. This is a very favorable and significant result surpassing Q1 2019 results for the third time since Q1 2021.</a:t>
            </a:r>
          </a:p>
        </p:txBody>
      </p:sp>
      <p:sp>
        <p:nvSpPr>
          <p:cNvPr id="52" name="תיבת טקסט 51">
            <a:extLst>
              <a:ext uri="{FF2B5EF4-FFF2-40B4-BE49-F238E27FC236}">
                <a16:creationId xmlns:a16="http://schemas.microsoft.com/office/drawing/2014/main" id="{55D798B7-84EA-4CFB-8FBD-344D6822AFB0}"/>
              </a:ext>
            </a:extLst>
          </p:cNvPr>
          <p:cNvSpPr txBox="1"/>
          <p:nvPr/>
        </p:nvSpPr>
        <p:spPr>
          <a:xfrm>
            <a:off x="714530" y="2906579"/>
            <a:ext cx="5504400" cy="246221"/>
          </a:xfrm>
          <a:prstGeom prst="rect">
            <a:avLst/>
          </a:prstGeom>
          <a:noFill/>
        </p:spPr>
        <p:txBody>
          <a:bodyPr wrap="square" rtlCol="1">
            <a:spAutoFit/>
          </a:bodyPr>
          <a:lstStyle/>
          <a:p>
            <a:pPr algn="ctr"/>
            <a:r>
              <a:rPr lang="en-US" sz="1000" b="1" dirty="0">
                <a:solidFill>
                  <a:schemeClr val="tx1">
                    <a:lumMod val="75000"/>
                    <a:lumOff val="25000"/>
                  </a:schemeClr>
                </a:solidFill>
                <a:latin typeface="Trebuchet MS" panose="020B0603020202020204" pitchFamily="34" charset="0"/>
              </a:rPr>
              <a:t>Foreign Direct Spend by Region Q1 2019 &amp; Q1 2023</a:t>
            </a:r>
          </a:p>
        </p:txBody>
      </p:sp>
      <p:sp>
        <p:nvSpPr>
          <p:cNvPr id="2" name="TextBox 76">
            <a:extLst>
              <a:ext uri="{FF2B5EF4-FFF2-40B4-BE49-F238E27FC236}">
                <a16:creationId xmlns:a16="http://schemas.microsoft.com/office/drawing/2014/main" id="{820140A0-5DAE-9CDE-C203-EA4B8AFF390A}"/>
              </a:ext>
            </a:extLst>
          </p:cNvPr>
          <p:cNvSpPr txBox="1"/>
          <p:nvPr/>
        </p:nvSpPr>
        <p:spPr>
          <a:xfrm>
            <a:off x="5415753" y="9585227"/>
            <a:ext cx="38472" cy="153888"/>
          </a:xfrm>
          <a:prstGeom prst="rect">
            <a:avLst/>
          </a:prstGeom>
          <a:noFill/>
          <a:ln>
            <a:noFill/>
          </a:ln>
        </p:spPr>
        <p:txBody>
          <a:bodyPr wrap="none" lIns="0" tIns="0" rIns="0" bIns="0" rtlCol="0" anchor="t">
            <a:spAutoFit/>
          </a:bodyPr>
          <a:lstStyle/>
          <a:p>
            <a:pPr algn="r"/>
            <a:r>
              <a:rPr lang="en-US" sz="1000" b="1" dirty="0">
                <a:solidFill>
                  <a:srgbClr val="404040"/>
                </a:solidFill>
                <a:highlight>
                  <a:srgbClr val="FFFF00"/>
                </a:highlight>
                <a:latin typeface="Trebuchet MS" panose="020B0603020202020204" pitchFamily="34" charset="0"/>
                <a:cs typeface="Arial" panose="020B0604020202020204" pitchFamily="34" charset="0"/>
              </a:rPr>
              <a:t> </a:t>
            </a:r>
            <a:endParaRPr lang="en-ZA" sz="1000" dirty="0">
              <a:solidFill>
                <a:srgbClr val="404040"/>
              </a:solidFill>
              <a:highlight>
                <a:srgbClr val="FFFF00"/>
              </a:highlight>
              <a:latin typeface="Trebuchet MS" panose="020B0603020202020204" pitchFamily="34" charset="0"/>
              <a:cs typeface="Arial" panose="020B0604020202020204" pitchFamily="34" charset="0"/>
            </a:endParaRPr>
          </a:p>
        </p:txBody>
      </p:sp>
      <p:grpSp>
        <p:nvGrpSpPr>
          <p:cNvPr id="3" name="קבוצה 2">
            <a:extLst>
              <a:ext uri="{FF2B5EF4-FFF2-40B4-BE49-F238E27FC236}">
                <a16:creationId xmlns:a16="http://schemas.microsoft.com/office/drawing/2014/main" id="{66B3A212-A22C-E0BA-6F14-7E92256CB3B6}"/>
              </a:ext>
            </a:extLst>
          </p:cNvPr>
          <p:cNvGrpSpPr/>
          <p:nvPr/>
        </p:nvGrpSpPr>
        <p:grpSpPr>
          <a:xfrm>
            <a:off x="677491" y="478769"/>
            <a:ext cx="3896978" cy="765283"/>
            <a:chOff x="677491" y="478769"/>
            <a:chExt cx="3896978" cy="765283"/>
          </a:xfrm>
        </p:grpSpPr>
        <p:sp>
          <p:nvSpPr>
            <p:cNvPr id="7" name="Freeform: Shape 351">
              <a:extLst>
                <a:ext uri="{FF2B5EF4-FFF2-40B4-BE49-F238E27FC236}">
                  <a16:creationId xmlns:a16="http://schemas.microsoft.com/office/drawing/2014/main" id="{D054D796-77C0-E319-DDE6-5BCC6049C043}"/>
                </a:ext>
              </a:extLst>
            </p:cNvPr>
            <p:cNvSpPr>
              <a:spLocks/>
            </p:cNvSpPr>
            <p:nvPr/>
          </p:nvSpPr>
          <p:spPr bwMode="auto">
            <a:xfrm>
              <a:off x="2306842" y="637577"/>
              <a:ext cx="2267627" cy="450167"/>
            </a:xfrm>
            <a:custGeom>
              <a:avLst/>
              <a:gdLst>
                <a:gd name="connsiteX0" fmla="*/ 0 w 3333886"/>
                <a:gd name="connsiteY0" fmla="*/ 0 h 661839"/>
                <a:gd name="connsiteX1" fmla="*/ 756515 w 3333886"/>
                <a:gd name="connsiteY1" fmla="*/ 0 h 661839"/>
                <a:gd name="connsiteX2" fmla="*/ 2045201 w 3333886"/>
                <a:gd name="connsiteY2" fmla="*/ 0 h 661839"/>
                <a:gd name="connsiteX3" fmla="*/ 2846065 w 3333886"/>
                <a:gd name="connsiteY3" fmla="*/ 0 h 661839"/>
                <a:gd name="connsiteX4" fmla="*/ 2846065 w 3333886"/>
                <a:gd name="connsiteY4" fmla="*/ 1 h 661839"/>
                <a:gd name="connsiteX5" fmla="*/ 2859576 w 3333886"/>
                <a:gd name="connsiteY5" fmla="*/ 1 h 661839"/>
                <a:gd name="connsiteX6" fmla="*/ 2918646 w 3333886"/>
                <a:gd name="connsiteY6" fmla="*/ 1 h 661839"/>
                <a:gd name="connsiteX7" fmla="*/ 2941316 w 3333886"/>
                <a:gd name="connsiteY7" fmla="*/ 1 h 661839"/>
                <a:gd name="connsiteX8" fmla="*/ 2978722 w 3333886"/>
                <a:gd name="connsiteY8" fmla="*/ 1 h 661839"/>
                <a:gd name="connsiteX9" fmla="*/ 3058665 w 3333886"/>
                <a:gd name="connsiteY9" fmla="*/ 1 h 661839"/>
                <a:gd name="connsiteX10" fmla="*/ 3159318 w 3333886"/>
                <a:gd name="connsiteY10" fmla="*/ 47275 h 661839"/>
                <a:gd name="connsiteX11" fmla="*/ 3165608 w 3333886"/>
                <a:gd name="connsiteY11" fmla="*/ 53578 h 661839"/>
                <a:gd name="connsiteX12" fmla="*/ 3310296 w 3333886"/>
                <a:gd name="connsiteY12" fmla="*/ 252130 h 661839"/>
                <a:gd name="connsiteX13" fmla="*/ 3310296 w 3333886"/>
                <a:gd name="connsiteY13" fmla="*/ 409710 h 661839"/>
                <a:gd name="connsiteX14" fmla="*/ 3165608 w 3333886"/>
                <a:gd name="connsiteY14" fmla="*/ 608262 h 661839"/>
                <a:gd name="connsiteX15" fmla="*/ 3058665 w 3333886"/>
                <a:gd name="connsiteY15" fmla="*/ 661839 h 661839"/>
                <a:gd name="connsiteX16" fmla="*/ 2678073 w 3333886"/>
                <a:gd name="connsiteY16" fmla="*/ 661839 h 661839"/>
                <a:gd name="connsiteX17" fmla="*/ 2678743 w 3333886"/>
                <a:gd name="connsiteY17" fmla="*/ 660851 h 661839"/>
                <a:gd name="connsiteX18" fmla="*/ 756515 w 3333886"/>
                <a:gd name="connsiteY18" fmla="*/ 660851 h 661839"/>
                <a:gd name="connsiteX19" fmla="*/ 756515 w 3333886"/>
                <a:gd name="connsiteY19" fmla="*/ 660058 h 661839"/>
                <a:gd name="connsiteX20" fmla="*/ 0 w 3333886"/>
                <a:gd name="connsiteY20" fmla="*/ 660058 h 661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33886" h="661839">
                  <a:moveTo>
                    <a:pt x="0" y="0"/>
                  </a:moveTo>
                  <a:lnTo>
                    <a:pt x="756515" y="0"/>
                  </a:lnTo>
                  <a:lnTo>
                    <a:pt x="2045201" y="0"/>
                  </a:lnTo>
                  <a:lnTo>
                    <a:pt x="2846065" y="0"/>
                  </a:lnTo>
                  <a:lnTo>
                    <a:pt x="2846065" y="1"/>
                  </a:lnTo>
                  <a:lnTo>
                    <a:pt x="2859576" y="1"/>
                  </a:lnTo>
                  <a:cubicBezTo>
                    <a:pt x="2873944" y="1"/>
                    <a:pt x="2893102" y="1"/>
                    <a:pt x="2918646" y="1"/>
                  </a:cubicBezTo>
                  <a:lnTo>
                    <a:pt x="2941316" y="1"/>
                  </a:lnTo>
                  <a:lnTo>
                    <a:pt x="2978722" y="1"/>
                  </a:lnTo>
                  <a:cubicBezTo>
                    <a:pt x="3001901" y="1"/>
                    <a:pt x="3028391" y="1"/>
                    <a:pt x="3058665" y="1"/>
                  </a:cubicBezTo>
                  <a:cubicBezTo>
                    <a:pt x="3099555" y="1"/>
                    <a:pt x="3134154" y="15759"/>
                    <a:pt x="3159318" y="47275"/>
                  </a:cubicBezTo>
                  <a:cubicBezTo>
                    <a:pt x="3162463" y="50427"/>
                    <a:pt x="3162463" y="50427"/>
                    <a:pt x="3165608" y="53578"/>
                  </a:cubicBezTo>
                  <a:cubicBezTo>
                    <a:pt x="3165608" y="53578"/>
                    <a:pt x="3165608" y="53578"/>
                    <a:pt x="3310296" y="252130"/>
                  </a:cubicBezTo>
                  <a:cubicBezTo>
                    <a:pt x="3341750" y="299404"/>
                    <a:pt x="3341750" y="362436"/>
                    <a:pt x="3310296" y="409710"/>
                  </a:cubicBezTo>
                  <a:cubicBezTo>
                    <a:pt x="3310296" y="409710"/>
                    <a:pt x="3310296" y="409710"/>
                    <a:pt x="3165608" y="608262"/>
                  </a:cubicBezTo>
                  <a:cubicBezTo>
                    <a:pt x="3140445" y="639778"/>
                    <a:pt x="3099555" y="661839"/>
                    <a:pt x="3058665" y="661839"/>
                  </a:cubicBezTo>
                  <a:cubicBezTo>
                    <a:pt x="3058665" y="661839"/>
                    <a:pt x="3058665" y="661839"/>
                    <a:pt x="2678073" y="661839"/>
                  </a:cubicBezTo>
                  <a:lnTo>
                    <a:pt x="2678743" y="660851"/>
                  </a:lnTo>
                  <a:lnTo>
                    <a:pt x="756515" y="660851"/>
                  </a:lnTo>
                  <a:lnTo>
                    <a:pt x="756515" y="660058"/>
                  </a:lnTo>
                  <a:lnTo>
                    <a:pt x="0" y="660058"/>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noAutofit/>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IN"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44" name="Freeform 6">
              <a:extLst>
                <a:ext uri="{FF2B5EF4-FFF2-40B4-BE49-F238E27FC236}">
                  <a16:creationId xmlns:a16="http://schemas.microsoft.com/office/drawing/2014/main" id="{6EEB0E2F-FBD4-06C1-E659-3D26B4E98795}"/>
                </a:ext>
              </a:extLst>
            </p:cNvPr>
            <p:cNvSpPr>
              <a:spLocks/>
            </p:cNvSpPr>
            <p:nvPr/>
          </p:nvSpPr>
          <p:spPr bwMode="auto">
            <a:xfrm>
              <a:off x="677491" y="548795"/>
              <a:ext cx="1170432" cy="626482"/>
            </a:xfrm>
            <a:custGeom>
              <a:avLst/>
              <a:gdLst>
                <a:gd name="T0" fmla="*/ 470 w 546"/>
                <a:gd name="T1" fmla="*/ 146 h 292"/>
                <a:gd name="T2" fmla="*/ 491 w 546"/>
                <a:gd name="T3" fmla="*/ 62 h 292"/>
                <a:gd name="T4" fmla="*/ 546 w 546"/>
                <a:gd name="T5" fmla="*/ 0 h 292"/>
                <a:gd name="T6" fmla="*/ 106 w 546"/>
                <a:gd name="T7" fmla="*/ 0 h 292"/>
                <a:gd name="T8" fmla="*/ 106 w 546"/>
                <a:gd name="T9" fmla="*/ 0 h 292"/>
                <a:gd name="T10" fmla="*/ 106 w 546"/>
                <a:gd name="T11" fmla="*/ 0 h 292"/>
                <a:gd name="T12" fmla="*/ 106 w 546"/>
                <a:gd name="T13" fmla="*/ 0 h 292"/>
                <a:gd name="T14" fmla="*/ 106 w 546"/>
                <a:gd name="T15" fmla="*/ 0 h 292"/>
                <a:gd name="T16" fmla="*/ 106 w 546"/>
                <a:gd name="T17" fmla="*/ 0 h 292"/>
                <a:gd name="T18" fmla="*/ 106 w 546"/>
                <a:gd name="T19" fmla="*/ 0 h 292"/>
                <a:gd name="T20" fmla="*/ 105 w 546"/>
                <a:gd name="T21" fmla="*/ 0 h 292"/>
                <a:gd name="T22" fmla="*/ 105 w 546"/>
                <a:gd name="T23" fmla="*/ 0 h 292"/>
                <a:gd name="T24" fmla="*/ 105 w 546"/>
                <a:gd name="T25" fmla="*/ 0 h 292"/>
                <a:gd name="T26" fmla="*/ 105 w 546"/>
                <a:gd name="T27" fmla="*/ 0 h 292"/>
                <a:gd name="T28" fmla="*/ 105 w 546"/>
                <a:gd name="T29" fmla="*/ 0 h 292"/>
                <a:gd name="T30" fmla="*/ 105 w 546"/>
                <a:gd name="T31" fmla="*/ 0 h 292"/>
                <a:gd name="T32" fmla="*/ 105 w 546"/>
                <a:gd name="T33" fmla="*/ 0 h 292"/>
                <a:gd name="T34" fmla="*/ 105 w 546"/>
                <a:gd name="T35" fmla="*/ 0 h 292"/>
                <a:gd name="T36" fmla="*/ 105 w 546"/>
                <a:gd name="T37" fmla="*/ 0 h 292"/>
                <a:gd name="T38" fmla="*/ 105 w 546"/>
                <a:gd name="T39" fmla="*/ 0 h 292"/>
                <a:gd name="T40" fmla="*/ 105 w 546"/>
                <a:gd name="T41" fmla="*/ 0 h 292"/>
                <a:gd name="T42" fmla="*/ 104 w 546"/>
                <a:gd name="T43" fmla="*/ 0 h 292"/>
                <a:gd name="T44" fmla="*/ 104 w 546"/>
                <a:gd name="T45" fmla="*/ 0 h 292"/>
                <a:gd name="T46" fmla="*/ 104 w 546"/>
                <a:gd name="T47" fmla="*/ 0 h 292"/>
                <a:gd name="T48" fmla="*/ 104 w 546"/>
                <a:gd name="T49" fmla="*/ 0 h 292"/>
                <a:gd name="T50" fmla="*/ 104 w 546"/>
                <a:gd name="T51" fmla="*/ 0 h 292"/>
                <a:gd name="T52" fmla="*/ 104 w 546"/>
                <a:gd name="T53" fmla="*/ 0 h 292"/>
                <a:gd name="T54" fmla="*/ 104 w 546"/>
                <a:gd name="T55" fmla="*/ 0 h 292"/>
                <a:gd name="T56" fmla="*/ 104 w 546"/>
                <a:gd name="T57" fmla="*/ 0 h 292"/>
                <a:gd name="T58" fmla="*/ 104 w 546"/>
                <a:gd name="T59" fmla="*/ 0 h 292"/>
                <a:gd name="T60" fmla="*/ 104 w 546"/>
                <a:gd name="T61" fmla="*/ 0 h 292"/>
                <a:gd name="T62" fmla="*/ 104 w 546"/>
                <a:gd name="T63" fmla="*/ 0 h 292"/>
                <a:gd name="T64" fmla="*/ 104 w 546"/>
                <a:gd name="T65" fmla="*/ 0 h 292"/>
                <a:gd name="T66" fmla="*/ 103 w 546"/>
                <a:gd name="T67" fmla="*/ 0 h 292"/>
                <a:gd name="T68" fmla="*/ 103 w 546"/>
                <a:gd name="T69" fmla="*/ 0 h 292"/>
                <a:gd name="T70" fmla="*/ 103 w 546"/>
                <a:gd name="T71" fmla="*/ 0 h 292"/>
                <a:gd name="T72" fmla="*/ 103 w 546"/>
                <a:gd name="T73" fmla="*/ 0 h 292"/>
                <a:gd name="T74" fmla="*/ 96 w 546"/>
                <a:gd name="T75" fmla="*/ 0 h 292"/>
                <a:gd name="T76" fmla="*/ 94 w 546"/>
                <a:gd name="T77" fmla="*/ 0 h 292"/>
                <a:gd name="T78" fmla="*/ 89 w 546"/>
                <a:gd name="T79" fmla="*/ 1 h 292"/>
                <a:gd name="T80" fmla="*/ 88 w 546"/>
                <a:gd name="T81" fmla="*/ 1 h 292"/>
                <a:gd name="T82" fmla="*/ 81 w 546"/>
                <a:gd name="T83" fmla="*/ 3 h 292"/>
                <a:gd name="T84" fmla="*/ 80 w 546"/>
                <a:gd name="T85" fmla="*/ 3 h 292"/>
                <a:gd name="T86" fmla="*/ 74 w 546"/>
                <a:gd name="T87" fmla="*/ 5 h 292"/>
                <a:gd name="T88" fmla="*/ 73 w 546"/>
                <a:gd name="T89" fmla="*/ 5 h 292"/>
                <a:gd name="T90" fmla="*/ 67 w 546"/>
                <a:gd name="T91" fmla="*/ 7 h 292"/>
                <a:gd name="T92" fmla="*/ 66 w 546"/>
                <a:gd name="T93" fmla="*/ 8 h 292"/>
                <a:gd name="T94" fmla="*/ 60 w 546"/>
                <a:gd name="T95" fmla="*/ 10 h 292"/>
                <a:gd name="T96" fmla="*/ 59 w 546"/>
                <a:gd name="T97" fmla="*/ 11 h 292"/>
                <a:gd name="T98" fmla="*/ 53 w 546"/>
                <a:gd name="T99" fmla="*/ 14 h 292"/>
                <a:gd name="T100" fmla="*/ 53 w 546"/>
                <a:gd name="T101" fmla="*/ 14 h 292"/>
                <a:gd name="T102" fmla="*/ 48 w 546"/>
                <a:gd name="T103" fmla="*/ 17 h 292"/>
                <a:gd name="T104" fmla="*/ 47 w 546"/>
                <a:gd name="T105" fmla="*/ 18 h 292"/>
                <a:gd name="T106" fmla="*/ 36 w 546"/>
                <a:gd name="T107" fmla="*/ 26 h 292"/>
                <a:gd name="T108" fmla="*/ 35 w 546"/>
                <a:gd name="T109" fmla="*/ 27 h 292"/>
                <a:gd name="T110" fmla="*/ 26 w 546"/>
                <a:gd name="T111" fmla="*/ 37 h 292"/>
                <a:gd name="T112" fmla="*/ 25 w 546"/>
                <a:gd name="T113" fmla="*/ 37 h 292"/>
                <a:gd name="T114" fmla="*/ 0 w 546"/>
                <a:gd name="T115" fmla="*/ 106 h 292"/>
                <a:gd name="T116" fmla="*/ 0 w 546"/>
                <a:gd name="T117" fmla="*/ 186 h 292"/>
                <a:gd name="T118" fmla="*/ 106 w 546"/>
                <a:gd name="T119" fmla="*/ 292 h 292"/>
                <a:gd name="T120" fmla="*/ 544 w 546"/>
                <a:gd name="T121" fmla="*/ 292 h 292"/>
                <a:gd name="T122" fmla="*/ 542 w 546"/>
                <a:gd name="T123" fmla="*/ 289 h 292"/>
                <a:gd name="T124" fmla="*/ 470 w 546"/>
                <a:gd name="T125" fmla="*/ 146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6" h="292">
                  <a:moveTo>
                    <a:pt x="470" y="146"/>
                  </a:moveTo>
                  <a:cubicBezTo>
                    <a:pt x="470" y="115"/>
                    <a:pt x="477" y="87"/>
                    <a:pt x="491" y="62"/>
                  </a:cubicBezTo>
                  <a:cubicBezTo>
                    <a:pt x="504" y="37"/>
                    <a:pt x="523" y="16"/>
                    <a:pt x="54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3" y="0"/>
                    <a:pt x="103" y="0"/>
                  </a:cubicBezTo>
                  <a:cubicBezTo>
                    <a:pt x="103" y="0"/>
                    <a:pt x="103" y="0"/>
                    <a:pt x="103" y="0"/>
                  </a:cubicBezTo>
                  <a:cubicBezTo>
                    <a:pt x="103" y="0"/>
                    <a:pt x="103" y="0"/>
                    <a:pt x="103" y="0"/>
                  </a:cubicBezTo>
                  <a:cubicBezTo>
                    <a:pt x="103" y="0"/>
                    <a:pt x="103" y="0"/>
                    <a:pt x="103" y="0"/>
                  </a:cubicBezTo>
                  <a:cubicBezTo>
                    <a:pt x="101" y="0"/>
                    <a:pt x="98" y="0"/>
                    <a:pt x="96" y="0"/>
                  </a:cubicBezTo>
                  <a:cubicBezTo>
                    <a:pt x="96" y="0"/>
                    <a:pt x="95" y="0"/>
                    <a:pt x="94" y="0"/>
                  </a:cubicBezTo>
                  <a:cubicBezTo>
                    <a:pt x="92" y="1"/>
                    <a:pt x="90" y="1"/>
                    <a:pt x="89" y="1"/>
                  </a:cubicBezTo>
                  <a:cubicBezTo>
                    <a:pt x="88" y="1"/>
                    <a:pt x="88" y="1"/>
                    <a:pt x="88" y="1"/>
                  </a:cubicBezTo>
                  <a:cubicBezTo>
                    <a:pt x="85" y="2"/>
                    <a:pt x="83" y="2"/>
                    <a:pt x="81" y="3"/>
                  </a:cubicBezTo>
                  <a:cubicBezTo>
                    <a:pt x="81" y="3"/>
                    <a:pt x="80" y="3"/>
                    <a:pt x="80" y="3"/>
                  </a:cubicBezTo>
                  <a:cubicBezTo>
                    <a:pt x="78" y="4"/>
                    <a:pt x="76" y="4"/>
                    <a:pt x="74" y="5"/>
                  </a:cubicBezTo>
                  <a:cubicBezTo>
                    <a:pt x="74" y="5"/>
                    <a:pt x="73" y="5"/>
                    <a:pt x="73" y="5"/>
                  </a:cubicBezTo>
                  <a:cubicBezTo>
                    <a:pt x="71" y="6"/>
                    <a:pt x="69" y="6"/>
                    <a:pt x="67" y="7"/>
                  </a:cubicBezTo>
                  <a:cubicBezTo>
                    <a:pt x="66" y="7"/>
                    <a:pt x="66" y="8"/>
                    <a:pt x="66" y="8"/>
                  </a:cubicBezTo>
                  <a:cubicBezTo>
                    <a:pt x="64" y="8"/>
                    <a:pt x="62" y="9"/>
                    <a:pt x="60" y="10"/>
                  </a:cubicBezTo>
                  <a:cubicBezTo>
                    <a:pt x="60" y="10"/>
                    <a:pt x="60" y="10"/>
                    <a:pt x="59" y="11"/>
                  </a:cubicBezTo>
                  <a:cubicBezTo>
                    <a:pt x="57" y="12"/>
                    <a:pt x="55" y="13"/>
                    <a:pt x="53" y="14"/>
                  </a:cubicBezTo>
                  <a:cubicBezTo>
                    <a:pt x="53" y="14"/>
                    <a:pt x="53" y="14"/>
                    <a:pt x="53" y="14"/>
                  </a:cubicBezTo>
                  <a:cubicBezTo>
                    <a:pt x="51" y="15"/>
                    <a:pt x="49" y="16"/>
                    <a:pt x="48" y="17"/>
                  </a:cubicBezTo>
                  <a:cubicBezTo>
                    <a:pt x="47" y="18"/>
                    <a:pt x="47" y="18"/>
                    <a:pt x="47" y="18"/>
                  </a:cubicBezTo>
                  <a:cubicBezTo>
                    <a:pt x="43" y="21"/>
                    <a:pt x="39" y="23"/>
                    <a:pt x="36" y="26"/>
                  </a:cubicBezTo>
                  <a:cubicBezTo>
                    <a:pt x="36" y="27"/>
                    <a:pt x="36" y="27"/>
                    <a:pt x="35" y="27"/>
                  </a:cubicBezTo>
                  <a:cubicBezTo>
                    <a:pt x="32" y="30"/>
                    <a:pt x="29" y="33"/>
                    <a:pt x="26" y="37"/>
                  </a:cubicBezTo>
                  <a:cubicBezTo>
                    <a:pt x="25" y="37"/>
                    <a:pt x="25" y="37"/>
                    <a:pt x="25" y="37"/>
                  </a:cubicBezTo>
                  <a:cubicBezTo>
                    <a:pt x="10" y="56"/>
                    <a:pt x="0" y="79"/>
                    <a:pt x="0" y="106"/>
                  </a:cubicBezTo>
                  <a:cubicBezTo>
                    <a:pt x="0" y="186"/>
                    <a:pt x="0" y="186"/>
                    <a:pt x="0" y="186"/>
                  </a:cubicBezTo>
                  <a:cubicBezTo>
                    <a:pt x="0" y="244"/>
                    <a:pt x="48" y="292"/>
                    <a:pt x="106" y="292"/>
                  </a:cubicBezTo>
                  <a:cubicBezTo>
                    <a:pt x="544" y="292"/>
                    <a:pt x="544" y="292"/>
                    <a:pt x="544" y="292"/>
                  </a:cubicBezTo>
                  <a:cubicBezTo>
                    <a:pt x="543" y="291"/>
                    <a:pt x="542" y="290"/>
                    <a:pt x="542" y="289"/>
                  </a:cubicBezTo>
                  <a:cubicBezTo>
                    <a:pt x="498" y="256"/>
                    <a:pt x="470" y="204"/>
                    <a:pt x="470" y="146"/>
                  </a:cubicBez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IN"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46" name="Freeform: Shape 382">
              <a:extLst>
                <a:ext uri="{FF2B5EF4-FFF2-40B4-BE49-F238E27FC236}">
                  <a16:creationId xmlns:a16="http://schemas.microsoft.com/office/drawing/2014/main" id="{3BBD428B-F0BC-EF99-0CC7-120AC9FAF4A5}"/>
                </a:ext>
              </a:extLst>
            </p:cNvPr>
            <p:cNvSpPr>
              <a:spLocks/>
            </p:cNvSpPr>
            <p:nvPr/>
          </p:nvSpPr>
          <p:spPr bwMode="auto">
            <a:xfrm>
              <a:off x="2390623" y="679850"/>
              <a:ext cx="1358584" cy="363491"/>
            </a:xfrm>
            <a:custGeom>
              <a:avLst/>
              <a:gdLst>
                <a:gd name="connsiteX0" fmla="*/ 0 w 1997402"/>
                <a:gd name="connsiteY0" fmla="*/ 0 h 534408"/>
                <a:gd name="connsiteX1" fmla="*/ 1591548 w 1997402"/>
                <a:gd name="connsiteY1" fmla="*/ 0 h 534408"/>
                <a:gd name="connsiteX2" fmla="*/ 1591548 w 1997402"/>
                <a:gd name="connsiteY2" fmla="*/ 356 h 534408"/>
                <a:gd name="connsiteX3" fmla="*/ 1784986 w 1997402"/>
                <a:gd name="connsiteY3" fmla="*/ 356 h 534408"/>
                <a:gd name="connsiteX4" fmla="*/ 1841638 w 1997402"/>
                <a:gd name="connsiteY4" fmla="*/ 28773 h 534408"/>
                <a:gd name="connsiteX5" fmla="*/ 1983239 w 1997402"/>
                <a:gd name="connsiteY5" fmla="*/ 227478 h 534408"/>
                <a:gd name="connsiteX6" fmla="*/ 1983239 w 1997402"/>
                <a:gd name="connsiteY6" fmla="*/ 309529 h 534408"/>
                <a:gd name="connsiteX7" fmla="*/ 1841638 w 1997402"/>
                <a:gd name="connsiteY7" fmla="*/ 505088 h 534408"/>
                <a:gd name="connsiteX8" fmla="*/ 1784986 w 1997402"/>
                <a:gd name="connsiteY8" fmla="*/ 533505 h 534408"/>
                <a:gd name="connsiteX9" fmla="*/ 1591548 w 1997402"/>
                <a:gd name="connsiteY9" fmla="*/ 533505 h 534408"/>
                <a:gd name="connsiteX10" fmla="*/ 1591548 w 1997402"/>
                <a:gd name="connsiteY10" fmla="*/ 534408 h 534408"/>
                <a:gd name="connsiteX11" fmla="*/ 0 w 1997402"/>
                <a:gd name="connsiteY11" fmla="*/ 534408 h 53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7402" h="534408">
                  <a:moveTo>
                    <a:pt x="0" y="0"/>
                  </a:moveTo>
                  <a:lnTo>
                    <a:pt x="1591548" y="0"/>
                  </a:lnTo>
                  <a:lnTo>
                    <a:pt x="1591548" y="356"/>
                  </a:lnTo>
                  <a:lnTo>
                    <a:pt x="1784986" y="356"/>
                  </a:lnTo>
                  <a:cubicBezTo>
                    <a:pt x="1806989" y="356"/>
                    <a:pt x="1829049" y="9846"/>
                    <a:pt x="1841638" y="28773"/>
                  </a:cubicBezTo>
                  <a:lnTo>
                    <a:pt x="1983239" y="227478"/>
                  </a:lnTo>
                  <a:cubicBezTo>
                    <a:pt x="2002123" y="252749"/>
                    <a:pt x="2002123" y="284258"/>
                    <a:pt x="1983239" y="309529"/>
                  </a:cubicBezTo>
                  <a:lnTo>
                    <a:pt x="1841638" y="505088"/>
                  </a:lnTo>
                  <a:cubicBezTo>
                    <a:pt x="1829049" y="524015"/>
                    <a:pt x="1806989" y="533505"/>
                    <a:pt x="1784986" y="533505"/>
                  </a:cubicBezTo>
                  <a:lnTo>
                    <a:pt x="1591548" y="533505"/>
                  </a:lnTo>
                  <a:lnTo>
                    <a:pt x="1591548" y="534408"/>
                  </a:lnTo>
                  <a:lnTo>
                    <a:pt x="0" y="534408"/>
                  </a:lnTo>
                  <a:close/>
                </a:path>
              </a:pathLst>
            </a:custGeom>
            <a:solidFill>
              <a:srgbClr val="FFC000"/>
            </a:solidFill>
            <a:ln w="9525">
              <a:noFill/>
              <a:round/>
              <a:headEnd/>
              <a:tailEnd/>
            </a:ln>
          </p:spPr>
          <p:txBody>
            <a:bodyPr vert="horz" wrap="square" lIns="91440" tIns="45720" rIns="91440" bIns="45720" numCol="1" anchor="t" anchorCtr="0" compatLnSpc="1">
              <a:prstTxWarp prst="textNoShape">
                <a:avLst/>
              </a:prstTxWarp>
              <a:noAutofit/>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IN"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47" name="Freeform 9">
              <a:extLst>
                <a:ext uri="{FF2B5EF4-FFF2-40B4-BE49-F238E27FC236}">
                  <a16:creationId xmlns:a16="http://schemas.microsoft.com/office/drawing/2014/main" id="{17E22419-9BE9-A785-706B-892BF1EE191A}"/>
                </a:ext>
              </a:extLst>
            </p:cNvPr>
            <p:cNvSpPr>
              <a:spLocks noEditPoints="1"/>
            </p:cNvSpPr>
            <p:nvPr/>
          </p:nvSpPr>
          <p:spPr bwMode="auto">
            <a:xfrm>
              <a:off x="1685363" y="478769"/>
              <a:ext cx="765282" cy="765283"/>
            </a:xfrm>
            <a:custGeom>
              <a:avLst/>
              <a:gdLst>
                <a:gd name="T0" fmla="*/ 336 w 357"/>
                <a:gd name="T1" fmla="*/ 94 h 357"/>
                <a:gd name="T2" fmla="*/ 333 w 357"/>
                <a:gd name="T3" fmla="*/ 89 h 357"/>
                <a:gd name="T4" fmla="*/ 328 w 357"/>
                <a:gd name="T5" fmla="*/ 81 h 357"/>
                <a:gd name="T6" fmla="*/ 323 w 357"/>
                <a:gd name="T7" fmla="*/ 74 h 357"/>
                <a:gd name="T8" fmla="*/ 264 w 357"/>
                <a:gd name="T9" fmla="*/ 22 h 357"/>
                <a:gd name="T10" fmla="*/ 178 w 357"/>
                <a:gd name="T11" fmla="*/ 0 h 357"/>
                <a:gd name="T12" fmla="*/ 93 w 357"/>
                <a:gd name="T13" fmla="*/ 22 h 357"/>
                <a:gd name="T14" fmla="*/ 76 w 357"/>
                <a:gd name="T15" fmla="*/ 33 h 357"/>
                <a:gd name="T16" fmla="*/ 21 w 357"/>
                <a:gd name="T17" fmla="*/ 95 h 357"/>
                <a:gd name="T18" fmla="*/ 0 w 357"/>
                <a:gd name="T19" fmla="*/ 179 h 357"/>
                <a:gd name="T20" fmla="*/ 72 w 357"/>
                <a:gd name="T21" fmla="*/ 322 h 357"/>
                <a:gd name="T22" fmla="*/ 76 w 357"/>
                <a:gd name="T23" fmla="*/ 325 h 357"/>
                <a:gd name="T24" fmla="*/ 178 w 357"/>
                <a:gd name="T25" fmla="*/ 357 h 357"/>
                <a:gd name="T26" fmla="*/ 323 w 357"/>
                <a:gd name="T27" fmla="*/ 284 h 357"/>
                <a:gd name="T28" fmla="*/ 336 w 357"/>
                <a:gd name="T29" fmla="*/ 263 h 357"/>
                <a:gd name="T30" fmla="*/ 357 w 357"/>
                <a:gd name="T31" fmla="*/ 179 h 357"/>
                <a:gd name="T32" fmla="*/ 336 w 357"/>
                <a:gd name="T33" fmla="*/ 94 h 357"/>
                <a:gd name="T34" fmla="*/ 178 w 357"/>
                <a:gd name="T35" fmla="*/ 323 h 357"/>
                <a:gd name="T36" fmla="*/ 35 w 357"/>
                <a:gd name="T37" fmla="*/ 179 h 357"/>
                <a:gd name="T38" fmla="*/ 178 w 357"/>
                <a:gd name="T39" fmla="*/ 35 h 357"/>
                <a:gd name="T40" fmla="*/ 322 w 357"/>
                <a:gd name="T41" fmla="*/ 179 h 357"/>
                <a:gd name="T42" fmla="*/ 178 w 357"/>
                <a:gd name="T43" fmla="*/ 32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7" h="357">
                  <a:moveTo>
                    <a:pt x="336" y="94"/>
                  </a:moveTo>
                  <a:cubicBezTo>
                    <a:pt x="335" y="92"/>
                    <a:pt x="334" y="91"/>
                    <a:pt x="333" y="89"/>
                  </a:cubicBezTo>
                  <a:cubicBezTo>
                    <a:pt x="331" y="86"/>
                    <a:pt x="330" y="84"/>
                    <a:pt x="328" y="81"/>
                  </a:cubicBezTo>
                  <a:cubicBezTo>
                    <a:pt x="326" y="78"/>
                    <a:pt x="325" y="76"/>
                    <a:pt x="323" y="74"/>
                  </a:cubicBezTo>
                  <a:cubicBezTo>
                    <a:pt x="307" y="52"/>
                    <a:pt x="287" y="35"/>
                    <a:pt x="264" y="22"/>
                  </a:cubicBezTo>
                  <a:cubicBezTo>
                    <a:pt x="239" y="8"/>
                    <a:pt x="210" y="0"/>
                    <a:pt x="178" y="0"/>
                  </a:cubicBezTo>
                  <a:cubicBezTo>
                    <a:pt x="147" y="0"/>
                    <a:pt x="118" y="8"/>
                    <a:pt x="93" y="22"/>
                  </a:cubicBezTo>
                  <a:cubicBezTo>
                    <a:pt x="87" y="25"/>
                    <a:pt x="81" y="29"/>
                    <a:pt x="76" y="33"/>
                  </a:cubicBezTo>
                  <a:cubicBezTo>
                    <a:pt x="53" y="49"/>
                    <a:pt x="34" y="70"/>
                    <a:pt x="21" y="95"/>
                  </a:cubicBezTo>
                  <a:cubicBezTo>
                    <a:pt x="7" y="120"/>
                    <a:pt x="0" y="148"/>
                    <a:pt x="0" y="179"/>
                  </a:cubicBezTo>
                  <a:cubicBezTo>
                    <a:pt x="0" y="237"/>
                    <a:pt x="28" y="289"/>
                    <a:pt x="72" y="322"/>
                  </a:cubicBezTo>
                  <a:cubicBezTo>
                    <a:pt x="73" y="323"/>
                    <a:pt x="74" y="324"/>
                    <a:pt x="76" y="325"/>
                  </a:cubicBezTo>
                  <a:cubicBezTo>
                    <a:pt x="105" y="345"/>
                    <a:pt x="140" y="357"/>
                    <a:pt x="178" y="357"/>
                  </a:cubicBezTo>
                  <a:cubicBezTo>
                    <a:pt x="238" y="357"/>
                    <a:pt x="290" y="328"/>
                    <a:pt x="323" y="284"/>
                  </a:cubicBezTo>
                  <a:cubicBezTo>
                    <a:pt x="328" y="277"/>
                    <a:pt x="332" y="271"/>
                    <a:pt x="336" y="263"/>
                  </a:cubicBezTo>
                  <a:cubicBezTo>
                    <a:pt x="349" y="238"/>
                    <a:pt x="357" y="209"/>
                    <a:pt x="357" y="179"/>
                  </a:cubicBezTo>
                  <a:cubicBezTo>
                    <a:pt x="357" y="148"/>
                    <a:pt x="349" y="119"/>
                    <a:pt x="336" y="94"/>
                  </a:cubicBezTo>
                  <a:close/>
                  <a:moveTo>
                    <a:pt x="178" y="323"/>
                  </a:moveTo>
                  <a:cubicBezTo>
                    <a:pt x="99" y="323"/>
                    <a:pt x="35" y="258"/>
                    <a:pt x="35" y="179"/>
                  </a:cubicBezTo>
                  <a:cubicBezTo>
                    <a:pt x="35" y="99"/>
                    <a:pt x="99" y="35"/>
                    <a:pt x="178" y="35"/>
                  </a:cubicBezTo>
                  <a:cubicBezTo>
                    <a:pt x="258" y="35"/>
                    <a:pt x="322" y="99"/>
                    <a:pt x="322" y="179"/>
                  </a:cubicBezTo>
                  <a:cubicBezTo>
                    <a:pt x="322" y="258"/>
                    <a:pt x="258" y="323"/>
                    <a:pt x="178" y="323"/>
                  </a:cubicBezTo>
                  <a:close/>
                </a:path>
              </a:pathLst>
            </a:custGeom>
            <a:solidFill>
              <a:srgbClr val="FFC000"/>
            </a:solidFill>
            <a:ln w="2857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IN"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48" name="Oval 10">
              <a:extLst>
                <a:ext uri="{FF2B5EF4-FFF2-40B4-BE49-F238E27FC236}">
                  <a16:creationId xmlns:a16="http://schemas.microsoft.com/office/drawing/2014/main" id="{2DD47FE0-8C1B-AA36-D805-B810CE7E6122}"/>
                </a:ext>
              </a:extLst>
            </p:cNvPr>
            <p:cNvSpPr>
              <a:spLocks noChangeArrowheads="1"/>
            </p:cNvSpPr>
            <p:nvPr/>
          </p:nvSpPr>
          <p:spPr bwMode="auto">
            <a:xfrm>
              <a:off x="1760391" y="553796"/>
              <a:ext cx="615227" cy="616478"/>
            </a:xfrm>
            <a:prstGeom prst="ellipse">
              <a:avLst/>
            </a:pr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IN"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49" name="Freeform 11">
              <a:extLst>
                <a:ext uri="{FF2B5EF4-FFF2-40B4-BE49-F238E27FC236}">
                  <a16:creationId xmlns:a16="http://schemas.microsoft.com/office/drawing/2014/main" id="{EFFC2145-E44D-4A38-F7E2-9F8BE6E43C5D}"/>
                </a:ext>
              </a:extLst>
            </p:cNvPr>
            <p:cNvSpPr>
              <a:spLocks/>
            </p:cNvSpPr>
            <p:nvPr/>
          </p:nvSpPr>
          <p:spPr bwMode="auto">
            <a:xfrm>
              <a:off x="761272" y="622572"/>
              <a:ext cx="1545571" cy="480178"/>
            </a:xfrm>
            <a:custGeom>
              <a:avLst/>
              <a:gdLst>
                <a:gd name="T0" fmla="*/ 609 w 721"/>
                <a:gd name="T1" fmla="*/ 0 h 224"/>
                <a:gd name="T2" fmla="*/ 70 w 721"/>
                <a:gd name="T3" fmla="*/ 0 h 224"/>
                <a:gd name="T4" fmla="*/ 0 w 721"/>
                <a:gd name="T5" fmla="*/ 70 h 224"/>
                <a:gd name="T6" fmla="*/ 0 w 721"/>
                <a:gd name="T7" fmla="*/ 153 h 224"/>
                <a:gd name="T8" fmla="*/ 70 w 721"/>
                <a:gd name="T9" fmla="*/ 224 h 224"/>
                <a:gd name="T10" fmla="*/ 609 w 721"/>
                <a:gd name="T11" fmla="*/ 224 h 224"/>
                <a:gd name="T12" fmla="*/ 721 w 721"/>
                <a:gd name="T13" fmla="*/ 112 h 224"/>
                <a:gd name="T14" fmla="*/ 609 w 721"/>
                <a:gd name="T15" fmla="*/ 0 h 2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1" h="224">
                  <a:moveTo>
                    <a:pt x="609" y="0"/>
                  </a:moveTo>
                  <a:cubicBezTo>
                    <a:pt x="70" y="0"/>
                    <a:pt x="70" y="0"/>
                    <a:pt x="70" y="0"/>
                  </a:cubicBezTo>
                  <a:cubicBezTo>
                    <a:pt x="32" y="0"/>
                    <a:pt x="0" y="31"/>
                    <a:pt x="0" y="70"/>
                  </a:cubicBezTo>
                  <a:cubicBezTo>
                    <a:pt x="0" y="153"/>
                    <a:pt x="0" y="153"/>
                    <a:pt x="0" y="153"/>
                  </a:cubicBezTo>
                  <a:cubicBezTo>
                    <a:pt x="0" y="192"/>
                    <a:pt x="32" y="224"/>
                    <a:pt x="70" y="224"/>
                  </a:cubicBezTo>
                  <a:cubicBezTo>
                    <a:pt x="609" y="224"/>
                    <a:pt x="609" y="224"/>
                    <a:pt x="609" y="224"/>
                  </a:cubicBezTo>
                  <a:cubicBezTo>
                    <a:pt x="671" y="224"/>
                    <a:pt x="721" y="174"/>
                    <a:pt x="721" y="112"/>
                  </a:cubicBezTo>
                  <a:cubicBezTo>
                    <a:pt x="721" y="50"/>
                    <a:pt x="671" y="0"/>
                    <a:pt x="609" y="0"/>
                  </a:cubicBezTo>
                  <a:close/>
                </a:path>
              </a:pathLst>
            </a:custGeom>
            <a:solidFill>
              <a:srgbClr val="FFFFFF"/>
            </a:solidFill>
            <a:ln w="11113"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IN"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50" name="Oval 12">
              <a:extLst>
                <a:ext uri="{FF2B5EF4-FFF2-40B4-BE49-F238E27FC236}">
                  <a16:creationId xmlns:a16="http://schemas.microsoft.com/office/drawing/2014/main" id="{4CF8BD33-517F-E80C-2D34-A07F7BF3F938}"/>
                </a:ext>
              </a:extLst>
            </p:cNvPr>
            <p:cNvSpPr>
              <a:spLocks noChangeArrowheads="1"/>
            </p:cNvSpPr>
            <p:nvPr/>
          </p:nvSpPr>
          <p:spPr bwMode="auto">
            <a:xfrm>
              <a:off x="1880435" y="675092"/>
              <a:ext cx="372638" cy="373888"/>
            </a:xfrm>
            <a:prstGeom prst="ellipse">
              <a:avLst/>
            </a:prstGeom>
            <a:solidFill>
              <a:srgbClr val="FFC000"/>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IN"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51" name="Rectangle 94">
              <a:extLst>
                <a:ext uri="{FF2B5EF4-FFF2-40B4-BE49-F238E27FC236}">
                  <a16:creationId xmlns:a16="http://schemas.microsoft.com/office/drawing/2014/main" id="{69FB81F7-0732-8C2C-BD16-86128A47640C}"/>
                </a:ext>
              </a:extLst>
            </p:cNvPr>
            <p:cNvSpPr/>
            <p:nvPr/>
          </p:nvSpPr>
          <p:spPr>
            <a:xfrm>
              <a:off x="770614" y="632520"/>
              <a:ext cx="1074696" cy="447815"/>
            </a:xfrm>
            <a:prstGeom prst="rect">
              <a:avLst/>
            </a:prstGeom>
          </p:spPr>
          <p:txBody>
            <a:bodyPr wrap="square" anchor="ctr">
              <a:spAutoFit/>
            </a:bodyPr>
            <a:lstStyle/>
            <a:p>
              <a:pPr marL="0" marR="0" lvl="0" indent="0" algn="ctr" defTabSz="718444" rtl="0" eaLnBrk="1" fontAlgn="auto" latinLnBrk="0" hangingPunct="1">
                <a:lnSpc>
                  <a:spcPct val="80000"/>
                </a:lnSpc>
                <a:spcBef>
                  <a:spcPts val="0"/>
                </a:spcBef>
                <a:spcAft>
                  <a:spcPts val="0"/>
                </a:spcAft>
                <a:buClrTx/>
                <a:buSzTx/>
                <a:buFontTx/>
                <a:buNone/>
                <a:tabLst/>
                <a:defRPr/>
              </a:pPr>
              <a:r>
                <a:rPr kumimoji="0" lang="en-ZA" sz="1400" b="0" i="0" u="none" strike="noStrike" kern="0" cap="none" spc="0" normalizeH="0" noProof="0" dirty="0">
                  <a:ln>
                    <a:noFill/>
                  </a:ln>
                  <a:solidFill>
                    <a:srgbClr val="FFC000"/>
                  </a:solidFill>
                  <a:effectLst/>
                  <a:uLnTx/>
                  <a:uFillTx/>
                  <a:latin typeface="Bebas Neue Bold" panose="020B0606020202050201" pitchFamily="34" charset="0"/>
                  <a:ea typeface="+mn-ea"/>
                  <a:cs typeface="+mn-cs"/>
                </a:rPr>
                <a:t>TOTAL FOREIGN DIRECT SPEND</a:t>
              </a:r>
            </a:p>
          </p:txBody>
        </p:sp>
        <p:sp>
          <p:nvSpPr>
            <p:cNvPr id="53" name="Rectangle 95">
              <a:extLst>
                <a:ext uri="{FF2B5EF4-FFF2-40B4-BE49-F238E27FC236}">
                  <a16:creationId xmlns:a16="http://schemas.microsoft.com/office/drawing/2014/main" id="{BE8DDA41-E4C5-B6FD-134A-A8E68274FCBB}"/>
                </a:ext>
              </a:extLst>
            </p:cNvPr>
            <p:cNvSpPr/>
            <p:nvPr/>
          </p:nvSpPr>
          <p:spPr>
            <a:xfrm>
              <a:off x="2483905" y="717928"/>
              <a:ext cx="1186222" cy="276999"/>
            </a:xfrm>
            <a:prstGeom prst="rect">
              <a:avLst/>
            </a:prstGeom>
          </p:spPr>
          <p:txBody>
            <a:bodyPr wrap="none" lIns="0" tIns="0" rIns="0" bIns="0" anchor="ctr">
              <a:spAutoFit/>
            </a:bodyPr>
            <a:lstStyle/>
            <a:p>
              <a:pPr marL="0" marR="0" lvl="0" indent="0" algn="ctr" defTabSz="718444" rtl="0" eaLnBrk="1" fontAlgn="auto" latinLnBrk="0" hangingPunct="1">
                <a:lnSpc>
                  <a:spcPct val="100000"/>
                </a:lnSpc>
                <a:spcBef>
                  <a:spcPts val="0"/>
                </a:spcBef>
                <a:spcAft>
                  <a:spcPts val="0"/>
                </a:spcAft>
                <a:buClrTx/>
                <a:buSzTx/>
                <a:buFontTx/>
                <a:buNone/>
                <a:tabLst/>
                <a:defRPr/>
              </a:pPr>
              <a:r>
                <a:rPr kumimoji="0" lang="en-ZA" sz="1800" b="0" i="0" u="none" strike="noStrike" kern="1200" cap="none" spc="0" normalizeH="0" baseline="0" noProof="0" dirty="0">
                  <a:ln>
                    <a:noFill/>
                  </a:ln>
                  <a:solidFill>
                    <a:prstClr val="white"/>
                  </a:solidFill>
                  <a:effectLst/>
                  <a:uLnTx/>
                  <a:uFillTx/>
                  <a:latin typeface="Bebas Neue Bold" panose="020B0606020202050201" pitchFamily="34" charset="0"/>
                </a:rPr>
                <a:t>ZAR 25.3 Billion</a:t>
              </a:r>
            </a:p>
          </p:txBody>
        </p:sp>
        <p:grpSp>
          <p:nvGrpSpPr>
            <p:cNvPr id="54" name="Group 96">
              <a:extLst>
                <a:ext uri="{FF2B5EF4-FFF2-40B4-BE49-F238E27FC236}">
                  <a16:creationId xmlns:a16="http://schemas.microsoft.com/office/drawing/2014/main" id="{74C24AE0-FC87-7D6F-451F-C6E53D619AC3}"/>
                </a:ext>
              </a:extLst>
            </p:cNvPr>
            <p:cNvGrpSpPr/>
            <p:nvPr/>
          </p:nvGrpSpPr>
          <p:grpSpPr>
            <a:xfrm>
              <a:off x="1917580" y="753832"/>
              <a:ext cx="306468" cy="205190"/>
              <a:chOff x="3901470" y="3514932"/>
              <a:chExt cx="474185" cy="317485"/>
            </a:xfrm>
            <a:solidFill>
              <a:schemeClr val="bg1"/>
            </a:solidFill>
          </p:grpSpPr>
          <p:grpSp>
            <p:nvGrpSpPr>
              <p:cNvPr id="58" name="Group 97">
                <a:extLst>
                  <a:ext uri="{FF2B5EF4-FFF2-40B4-BE49-F238E27FC236}">
                    <a16:creationId xmlns:a16="http://schemas.microsoft.com/office/drawing/2014/main" id="{92E2FE91-9850-D599-5415-153AF3AD3331}"/>
                  </a:ext>
                </a:extLst>
              </p:cNvPr>
              <p:cNvGrpSpPr/>
              <p:nvPr/>
            </p:nvGrpSpPr>
            <p:grpSpPr>
              <a:xfrm>
                <a:off x="3901470" y="3514932"/>
                <a:ext cx="261036" cy="317485"/>
                <a:chOff x="2666263" y="1442610"/>
                <a:chExt cx="312550" cy="380138"/>
              </a:xfrm>
              <a:grpFill/>
            </p:grpSpPr>
            <p:sp>
              <p:nvSpPr>
                <p:cNvPr id="334" name="Freeform 5">
                  <a:extLst>
                    <a:ext uri="{FF2B5EF4-FFF2-40B4-BE49-F238E27FC236}">
                      <a16:creationId xmlns:a16="http://schemas.microsoft.com/office/drawing/2014/main" id="{ED499487-591D-EC10-169F-0FC18B7BF40E}"/>
                    </a:ext>
                  </a:extLst>
                </p:cNvPr>
                <p:cNvSpPr>
                  <a:spLocks/>
                </p:cNvSpPr>
                <p:nvPr/>
              </p:nvSpPr>
              <p:spPr bwMode="auto">
                <a:xfrm>
                  <a:off x="2765666" y="1527342"/>
                  <a:ext cx="113744" cy="24397"/>
                </a:xfrm>
                <a:custGeom>
                  <a:avLst/>
                  <a:gdLst>
                    <a:gd name="T0" fmla="*/ 71 w 690"/>
                    <a:gd name="T1" fmla="*/ 0 h 148"/>
                    <a:gd name="T2" fmla="*/ 623 w 690"/>
                    <a:gd name="T3" fmla="*/ 0 h 148"/>
                    <a:gd name="T4" fmla="*/ 644 w 690"/>
                    <a:gd name="T5" fmla="*/ 10 h 148"/>
                    <a:gd name="T6" fmla="*/ 664 w 690"/>
                    <a:gd name="T7" fmla="*/ 18 h 148"/>
                    <a:gd name="T8" fmla="*/ 682 w 690"/>
                    <a:gd name="T9" fmla="*/ 36 h 148"/>
                    <a:gd name="T10" fmla="*/ 690 w 690"/>
                    <a:gd name="T11" fmla="*/ 50 h 148"/>
                    <a:gd name="T12" fmla="*/ 690 w 690"/>
                    <a:gd name="T13" fmla="*/ 76 h 148"/>
                    <a:gd name="T14" fmla="*/ 690 w 690"/>
                    <a:gd name="T15" fmla="*/ 98 h 148"/>
                    <a:gd name="T16" fmla="*/ 682 w 690"/>
                    <a:gd name="T17" fmla="*/ 120 h 148"/>
                    <a:gd name="T18" fmla="*/ 664 w 690"/>
                    <a:gd name="T19" fmla="*/ 138 h 148"/>
                    <a:gd name="T20" fmla="*/ 644 w 690"/>
                    <a:gd name="T21" fmla="*/ 148 h 148"/>
                    <a:gd name="T22" fmla="*/ 623 w 690"/>
                    <a:gd name="T23" fmla="*/ 148 h 148"/>
                    <a:gd name="T24" fmla="*/ 71 w 690"/>
                    <a:gd name="T25" fmla="*/ 148 h 148"/>
                    <a:gd name="T26" fmla="*/ 46 w 690"/>
                    <a:gd name="T27" fmla="*/ 148 h 148"/>
                    <a:gd name="T28" fmla="*/ 30 w 690"/>
                    <a:gd name="T29" fmla="*/ 138 h 148"/>
                    <a:gd name="T30" fmla="*/ 12 w 690"/>
                    <a:gd name="T31" fmla="*/ 120 h 148"/>
                    <a:gd name="T32" fmla="*/ 4 w 690"/>
                    <a:gd name="T33" fmla="*/ 98 h 148"/>
                    <a:gd name="T34" fmla="*/ 0 w 690"/>
                    <a:gd name="T35" fmla="*/ 76 h 148"/>
                    <a:gd name="T36" fmla="*/ 4 w 690"/>
                    <a:gd name="T37" fmla="*/ 50 h 148"/>
                    <a:gd name="T38" fmla="*/ 12 w 690"/>
                    <a:gd name="T39" fmla="*/ 36 h 148"/>
                    <a:gd name="T40" fmla="*/ 30 w 690"/>
                    <a:gd name="T41" fmla="*/ 18 h 148"/>
                    <a:gd name="T42" fmla="*/ 46 w 690"/>
                    <a:gd name="T43" fmla="*/ 10 h 148"/>
                    <a:gd name="T44" fmla="*/ 71 w 690"/>
                    <a:gd name="T45" fmla="*/ 0 h 148"/>
                    <a:gd name="T46" fmla="*/ 71 w 690"/>
                    <a:gd name="T47" fmla="*/ 0 h 148"/>
                    <a:gd name="T48" fmla="*/ 71 w 690"/>
                    <a:gd name="T49"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0" h="148">
                      <a:moveTo>
                        <a:pt x="71" y="0"/>
                      </a:moveTo>
                      <a:lnTo>
                        <a:pt x="623" y="0"/>
                      </a:lnTo>
                      <a:lnTo>
                        <a:pt x="644" y="10"/>
                      </a:lnTo>
                      <a:lnTo>
                        <a:pt x="664" y="18"/>
                      </a:lnTo>
                      <a:lnTo>
                        <a:pt x="682" y="36"/>
                      </a:lnTo>
                      <a:lnTo>
                        <a:pt x="690" y="50"/>
                      </a:lnTo>
                      <a:lnTo>
                        <a:pt x="690" y="76"/>
                      </a:lnTo>
                      <a:lnTo>
                        <a:pt x="690" y="98"/>
                      </a:lnTo>
                      <a:lnTo>
                        <a:pt x="682" y="120"/>
                      </a:lnTo>
                      <a:lnTo>
                        <a:pt x="664" y="138"/>
                      </a:lnTo>
                      <a:lnTo>
                        <a:pt x="644" y="148"/>
                      </a:lnTo>
                      <a:lnTo>
                        <a:pt x="623" y="148"/>
                      </a:lnTo>
                      <a:lnTo>
                        <a:pt x="71" y="148"/>
                      </a:lnTo>
                      <a:lnTo>
                        <a:pt x="46" y="148"/>
                      </a:lnTo>
                      <a:lnTo>
                        <a:pt x="30" y="138"/>
                      </a:lnTo>
                      <a:lnTo>
                        <a:pt x="12" y="120"/>
                      </a:lnTo>
                      <a:lnTo>
                        <a:pt x="4" y="98"/>
                      </a:lnTo>
                      <a:lnTo>
                        <a:pt x="0" y="76"/>
                      </a:lnTo>
                      <a:lnTo>
                        <a:pt x="4" y="50"/>
                      </a:lnTo>
                      <a:lnTo>
                        <a:pt x="12" y="36"/>
                      </a:lnTo>
                      <a:lnTo>
                        <a:pt x="30" y="18"/>
                      </a:lnTo>
                      <a:lnTo>
                        <a:pt x="46" y="10"/>
                      </a:lnTo>
                      <a:lnTo>
                        <a:pt x="71" y="0"/>
                      </a:lnTo>
                      <a:lnTo>
                        <a:pt x="71" y="0"/>
                      </a:lnTo>
                      <a:lnTo>
                        <a:pt x="7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335" name="Freeform 6">
                  <a:extLst>
                    <a:ext uri="{FF2B5EF4-FFF2-40B4-BE49-F238E27FC236}">
                      <a16:creationId xmlns:a16="http://schemas.microsoft.com/office/drawing/2014/main" id="{4D83D727-B0C9-AEC1-643A-DA3C39AFD952}"/>
                    </a:ext>
                  </a:extLst>
                </p:cNvPr>
                <p:cNvSpPr>
                  <a:spLocks/>
                </p:cNvSpPr>
                <p:nvPr/>
              </p:nvSpPr>
              <p:spPr bwMode="auto">
                <a:xfrm>
                  <a:off x="2757753" y="1442610"/>
                  <a:ext cx="129570" cy="72863"/>
                </a:xfrm>
                <a:custGeom>
                  <a:avLst/>
                  <a:gdLst>
                    <a:gd name="T0" fmla="*/ 169 w 786"/>
                    <a:gd name="T1" fmla="*/ 0 h 442"/>
                    <a:gd name="T2" fmla="*/ 173 w 786"/>
                    <a:gd name="T3" fmla="*/ 8 h 442"/>
                    <a:gd name="T4" fmla="*/ 195 w 786"/>
                    <a:gd name="T5" fmla="*/ 24 h 442"/>
                    <a:gd name="T6" fmla="*/ 219 w 786"/>
                    <a:gd name="T7" fmla="*/ 48 h 442"/>
                    <a:gd name="T8" fmla="*/ 247 w 786"/>
                    <a:gd name="T9" fmla="*/ 72 h 442"/>
                    <a:gd name="T10" fmla="*/ 281 w 786"/>
                    <a:gd name="T11" fmla="*/ 92 h 442"/>
                    <a:gd name="T12" fmla="*/ 310 w 786"/>
                    <a:gd name="T13" fmla="*/ 109 h 442"/>
                    <a:gd name="T14" fmla="*/ 336 w 786"/>
                    <a:gd name="T15" fmla="*/ 113 h 442"/>
                    <a:gd name="T16" fmla="*/ 360 w 786"/>
                    <a:gd name="T17" fmla="*/ 96 h 442"/>
                    <a:gd name="T18" fmla="*/ 380 w 786"/>
                    <a:gd name="T19" fmla="*/ 68 h 442"/>
                    <a:gd name="T20" fmla="*/ 406 w 786"/>
                    <a:gd name="T21" fmla="*/ 32 h 442"/>
                    <a:gd name="T22" fmla="*/ 426 w 786"/>
                    <a:gd name="T23" fmla="*/ 8 h 442"/>
                    <a:gd name="T24" fmla="*/ 450 w 786"/>
                    <a:gd name="T25" fmla="*/ 0 h 442"/>
                    <a:gd name="T26" fmla="*/ 472 w 786"/>
                    <a:gd name="T27" fmla="*/ 16 h 442"/>
                    <a:gd name="T28" fmla="*/ 497 w 786"/>
                    <a:gd name="T29" fmla="*/ 44 h 442"/>
                    <a:gd name="T30" fmla="*/ 517 w 786"/>
                    <a:gd name="T31" fmla="*/ 76 h 442"/>
                    <a:gd name="T32" fmla="*/ 543 w 786"/>
                    <a:gd name="T33" fmla="*/ 100 h 442"/>
                    <a:gd name="T34" fmla="*/ 563 w 786"/>
                    <a:gd name="T35" fmla="*/ 113 h 442"/>
                    <a:gd name="T36" fmla="*/ 579 w 786"/>
                    <a:gd name="T37" fmla="*/ 96 h 442"/>
                    <a:gd name="T38" fmla="*/ 597 w 786"/>
                    <a:gd name="T39" fmla="*/ 68 h 442"/>
                    <a:gd name="T40" fmla="*/ 605 w 786"/>
                    <a:gd name="T41" fmla="*/ 40 h 442"/>
                    <a:gd name="T42" fmla="*/ 617 w 786"/>
                    <a:gd name="T43" fmla="*/ 8 h 442"/>
                    <a:gd name="T44" fmla="*/ 617 w 786"/>
                    <a:gd name="T45" fmla="*/ 0 h 442"/>
                    <a:gd name="T46" fmla="*/ 671 w 786"/>
                    <a:gd name="T47" fmla="*/ 8 h 442"/>
                    <a:gd name="T48" fmla="*/ 716 w 786"/>
                    <a:gd name="T49" fmla="*/ 44 h 442"/>
                    <a:gd name="T50" fmla="*/ 758 w 786"/>
                    <a:gd name="T51" fmla="*/ 92 h 442"/>
                    <a:gd name="T52" fmla="*/ 778 w 786"/>
                    <a:gd name="T53" fmla="*/ 149 h 442"/>
                    <a:gd name="T54" fmla="*/ 786 w 786"/>
                    <a:gd name="T55" fmla="*/ 219 h 442"/>
                    <a:gd name="T56" fmla="*/ 778 w 786"/>
                    <a:gd name="T57" fmla="*/ 287 h 442"/>
                    <a:gd name="T58" fmla="*/ 758 w 786"/>
                    <a:gd name="T59" fmla="*/ 351 h 442"/>
                    <a:gd name="T60" fmla="*/ 716 w 786"/>
                    <a:gd name="T61" fmla="*/ 396 h 442"/>
                    <a:gd name="T62" fmla="*/ 671 w 786"/>
                    <a:gd name="T63" fmla="*/ 434 h 442"/>
                    <a:gd name="T64" fmla="*/ 617 w 786"/>
                    <a:gd name="T65" fmla="*/ 442 h 442"/>
                    <a:gd name="T66" fmla="*/ 169 w 786"/>
                    <a:gd name="T67" fmla="*/ 442 h 442"/>
                    <a:gd name="T68" fmla="*/ 115 w 786"/>
                    <a:gd name="T69" fmla="*/ 434 h 442"/>
                    <a:gd name="T70" fmla="*/ 70 w 786"/>
                    <a:gd name="T71" fmla="*/ 396 h 442"/>
                    <a:gd name="T72" fmla="*/ 32 w 786"/>
                    <a:gd name="T73" fmla="*/ 351 h 442"/>
                    <a:gd name="T74" fmla="*/ 8 w 786"/>
                    <a:gd name="T75" fmla="*/ 287 h 442"/>
                    <a:gd name="T76" fmla="*/ 0 w 786"/>
                    <a:gd name="T77" fmla="*/ 219 h 442"/>
                    <a:gd name="T78" fmla="*/ 8 w 786"/>
                    <a:gd name="T79" fmla="*/ 149 h 442"/>
                    <a:gd name="T80" fmla="*/ 32 w 786"/>
                    <a:gd name="T81" fmla="*/ 92 h 442"/>
                    <a:gd name="T82" fmla="*/ 70 w 786"/>
                    <a:gd name="T83" fmla="*/ 44 h 442"/>
                    <a:gd name="T84" fmla="*/ 115 w 786"/>
                    <a:gd name="T85" fmla="*/ 8 h 442"/>
                    <a:gd name="T86" fmla="*/ 169 w 786"/>
                    <a:gd name="T87" fmla="*/ 0 h 442"/>
                    <a:gd name="T88" fmla="*/ 169 w 786"/>
                    <a:gd name="T89" fmla="*/ 0 h 442"/>
                    <a:gd name="T90" fmla="*/ 169 w 786"/>
                    <a:gd name="T91" fmla="*/ 0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6" h="442">
                      <a:moveTo>
                        <a:pt x="169" y="0"/>
                      </a:moveTo>
                      <a:lnTo>
                        <a:pt x="173" y="8"/>
                      </a:lnTo>
                      <a:lnTo>
                        <a:pt x="195" y="24"/>
                      </a:lnTo>
                      <a:lnTo>
                        <a:pt x="219" y="48"/>
                      </a:lnTo>
                      <a:lnTo>
                        <a:pt x="247" y="72"/>
                      </a:lnTo>
                      <a:lnTo>
                        <a:pt x="281" y="92"/>
                      </a:lnTo>
                      <a:lnTo>
                        <a:pt x="310" y="109"/>
                      </a:lnTo>
                      <a:lnTo>
                        <a:pt x="336" y="113"/>
                      </a:lnTo>
                      <a:lnTo>
                        <a:pt x="360" y="96"/>
                      </a:lnTo>
                      <a:lnTo>
                        <a:pt x="380" y="68"/>
                      </a:lnTo>
                      <a:lnTo>
                        <a:pt x="406" y="32"/>
                      </a:lnTo>
                      <a:lnTo>
                        <a:pt x="426" y="8"/>
                      </a:lnTo>
                      <a:lnTo>
                        <a:pt x="450" y="0"/>
                      </a:lnTo>
                      <a:lnTo>
                        <a:pt x="472" y="16"/>
                      </a:lnTo>
                      <a:lnTo>
                        <a:pt x="497" y="44"/>
                      </a:lnTo>
                      <a:lnTo>
                        <a:pt x="517" y="76"/>
                      </a:lnTo>
                      <a:lnTo>
                        <a:pt x="543" y="100"/>
                      </a:lnTo>
                      <a:lnTo>
                        <a:pt x="563" y="113"/>
                      </a:lnTo>
                      <a:lnTo>
                        <a:pt x="579" y="96"/>
                      </a:lnTo>
                      <a:lnTo>
                        <a:pt x="597" y="68"/>
                      </a:lnTo>
                      <a:lnTo>
                        <a:pt x="605" y="40"/>
                      </a:lnTo>
                      <a:lnTo>
                        <a:pt x="617" y="8"/>
                      </a:lnTo>
                      <a:lnTo>
                        <a:pt x="617" y="0"/>
                      </a:lnTo>
                      <a:lnTo>
                        <a:pt x="671" y="8"/>
                      </a:lnTo>
                      <a:lnTo>
                        <a:pt x="716" y="44"/>
                      </a:lnTo>
                      <a:lnTo>
                        <a:pt x="758" y="92"/>
                      </a:lnTo>
                      <a:lnTo>
                        <a:pt x="778" y="149"/>
                      </a:lnTo>
                      <a:lnTo>
                        <a:pt x="786" y="219"/>
                      </a:lnTo>
                      <a:lnTo>
                        <a:pt x="778" y="287"/>
                      </a:lnTo>
                      <a:lnTo>
                        <a:pt x="758" y="351"/>
                      </a:lnTo>
                      <a:lnTo>
                        <a:pt x="716" y="396"/>
                      </a:lnTo>
                      <a:lnTo>
                        <a:pt x="671" y="434"/>
                      </a:lnTo>
                      <a:lnTo>
                        <a:pt x="617" y="442"/>
                      </a:lnTo>
                      <a:lnTo>
                        <a:pt x="169" y="442"/>
                      </a:lnTo>
                      <a:lnTo>
                        <a:pt x="115" y="434"/>
                      </a:lnTo>
                      <a:lnTo>
                        <a:pt x="70" y="396"/>
                      </a:lnTo>
                      <a:lnTo>
                        <a:pt x="32" y="351"/>
                      </a:lnTo>
                      <a:lnTo>
                        <a:pt x="8" y="287"/>
                      </a:lnTo>
                      <a:lnTo>
                        <a:pt x="0" y="219"/>
                      </a:lnTo>
                      <a:lnTo>
                        <a:pt x="8" y="149"/>
                      </a:lnTo>
                      <a:lnTo>
                        <a:pt x="32" y="92"/>
                      </a:lnTo>
                      <a:lnTo>
                        <a:pt x="70" y="44"/>
                      </a:lnTo>
                      <a:lnTo>
                        <a:pt x="115" y="8"/>
                      </a:lnTo>
                      <a:lnTo>
                        <a:pt x="169" y="0"/>
                      </a:lnTo>
                      <a:lnTo>
                        <a:pt x="169" y="0"/>
                      </a:lnTo>
                      <a:lnTo>
                        <a:pt x="16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336" name="Freeform 7">
                  <a:extLst>
                    <a:ext uri="{FF2B5EF4-FFF2-40B4-BE49-F238E27FC236}">
                      <a16:creationId xmlns:a16="http://schemas.microsoft.com/office/drawing/2014/main" id="{8098A775-0554-BED1-E8A1-472205B04469}"/>
                    </a:ext>
                  </a:extLst>
                </p:cNvPr>
                <p:cNvSpPr>
                  <a:spLocks/>
                </p:cNvSpPr>
                <p:nvPr/>
              </p:nvSpPr>
              <p:spPr bwMode="auto">
                <a:xfrm>
                  <a:off x="2810504" y="1667627"/>
                  <a:ext cx="25716" cy="19452"/>
                </a:xfrm>
                <a:custGeom>
                  <a:avLst/>
                  <a:gdLst>
                    <a:gd name="T0" fmla="*/ 62 w 78"/>
                    <a:gd name="T1" fmla="*/ 16 h 59"/>
                    <a:gd name="T2" fmla="*/ 2 w 78"/>
                    <a:gd name="T3" fmla="*/ 4 h 59"/>
                    <a:gd name="T4" fmla="*/ 1 w 78"/>
                    <a:gd name="T5" fmla="*/ 52 h 59"/>
                    <a:gd name="T6" fmla="*/ 62 w 78"/>
                    <a:gd name="T7" fmla="*/ 16 h 59"/>
                  </a:gdLst>
                  <a:ahLst/>
                  <a:cxnLst>
                    <a:cxn ang="0">
                      <a:pos x="T0" y="T1"/>
                    </a:cxn>
                    <a:cxn ang="0">
                      <a:pos x="T2" y="T3"/>
                    </a:cxn>
                    <a:cxn ang="0">
                      <a:pos x="T4" y="T5"/>
                    </a:cxn>
                    <a:cxn ang="0">
                      <a:pos x="T6" y="T7"/>
                    </a:cxn>
                  </a:cxnLst>
                  <a:rect l="0" t="0" r="r" b="b"/>
                  <a:pathLst>
                    <a:path w="78" h="59">
                      <a:moveTo>
                        <a:pt x="62" y="16"/>
                      </a:moveTo>
                      <a:cubicBezTo>
                        <a:pt x="54" y="0"/>
                        <a:pt x="27" y="4"/>
                        <a:pt x="2" y="4"/>
                      </a:cubicBezTo>
                      <a:cubicBezTo>
                        <a:pt x="0" y="18"/>
                        <a:pt x="2" y="36"/>
                        <a:pt x="1" y="52"/>
                      </a:cubicBezTo>
                      <a:cubicBezTo>
                        <a:pt x="33" y="59"/>
                        <a:pt x="78" y="49"/>
                        <a:pt x="6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337" name="Freeform 8">
                  <a:extLst>
                    <a:ext uri="{FF2B5EF4-FFF2-40B4-BE49-F238E27FC236}">
                      <a16:creationId xmlns:a16="http://schemas.microsoft.com/office/drawing/2014/main" id="{D1B0BD82-C23D-B2A7-A4B4-EEFAE31CB7A0}"/>
                    </a:ext>
                  </a:extLst>
                </p:cNvPr>
                <p:cNvSpPr>
                  <a:spLocks noEditPoints="1"/>
                </p:cNvSpPr>
                <p:nvPr/>
              </p:nvSpPr>
              <p:spPr bwMode="auto">
                <a:xfrm>
                  <a:off x="2761380" y="1632514"/>
                  <a:ext cx="121987" cy="121493"/>
                </a:xfrm>
                <a:custGeom>
                  <a:avLst/>
                  <a:gdLst>
                    <a:gd name="T0" fmla="*/ 304 w 368"/>
                    <a:gd name="T1" fmla="*/ 49 h 367"/>
                    <a:gd name="T2" fmla="*/ 169 w 368"/>
                    <a:gd name="T3" fmla="*/ 5 h 367"/>
                    <a:gd name="T4" fmla="*/ 49 w 368"/>
                    <a:gd name="T5" fmla="*/ 65 h 367"/>
                    <a:gd name="T6" fmla="*/ 5 w 368"/>
                    <a:gd name="T7" fmla="*/ 199 h 367"/>
                    <a:gd name="T8" fmla="*/ 65 w 368"/>
                    <a:gd name="T9" fmla="*/ 319 h 367"/>
                    <a:gd name="T10" fmla="*/ 199 w 368"/>
                    <a:gd name="T11" fmla="*/ 362 h 367"/>
                    <a:gd name="T12" fmla="*/ 319 w 368"/>
                    <a:gd name="T13" fmla="*/ 303 h 367"/>
                    <a:gd name="T14" fmla="*/ 363 w 368"/>
                    <a:gd name="T15" fmla="*/ 169 h 367"/>
                    <a:gd name="T16" fmla="*/ 304 w 368"/>
                    <a:gd name="T17" fmla="*/ 49 h 367"/>
                    <a:gd name="T18" fmla="*/ 264 w 368"/>
                    <a:gd name="T19" fmla="*/ 290 h 367"/>
                    <a:gd name="T20" fmla="*/ 221 w 368"/>
                    <a:gd name="T21" fmla="*/ 299 h 367"/>
                    <a:gd name="T22" fmla="*/ 206 w 368"/>
                    <a:gd name="T23" fmla="*/ 276 h 367"/>
                    <a:gd name="T24" fmla="*/ 164 w 368"/>
                    <a:gd name="T25" fmla="*/ 203 h 367"/>
                    <a:gd name="T26" fmla="*/ 150 w 368"/>
                    <a:gd name="T27" fmla="*/ 203 h 367"/>
                    <a:gd name="T28" fmla="*/ 149 w 368"/>
                    <a:gd name="T29" fmla="*/ 251 h 367"/>
                    <a:gd name="T30" fmla="*/ 147 w 368"/>
                    <a:gd name="T31" fmla="*/ 296 h 367"/>
                    <a:gd name="T32" fmla="*/ 108 w 368"/>
                    <a:gd name="T33" fmla="*/ 296 h 367"/>
                    <a:gd name="T34" fmla="*/ 105 w 368"/>
                    <a:gd name="T35" fmla="*/ 242 h 367"/>
                    <a:gd name="T36" fmla="*/ 106 w 368"/>
                    <a:gd name="T37" fmla="*/ 72 h 367"/>
                    <a:gd name="T38" fmla="*/ 178 w 368"/>
                    <a:gd name="T39" fmla="*/ 67 h 367"/>
                    <a:gd name="T40" fmla="*/ 229 w 368"/>
                    <a:gd name="T41" fmla="*/ 78 h 367"/>
                    <a:gd name="T42" fmla="*/ 213 w 368"/>
                    <a:gd name="T43" fmla="*/ 196 h 367"/>
                    <a:gd name="T44" fmla="*/ 253 w 368"/>
                    <a:gd name="T45" fmla="*/ 265 h 367"/>
                    <a:gd name="T46" fmla="*/ 264 w 368"/>
                    <a:gd name="T47" fmla="*/ 29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8" h="367">
                      <a:moveTo>
                        <a:pt x="304" y="49"/>
                      </a:moveTo>
                      <a:cubicBezTo>
                        <a:pt x="275" y="22"/>
                        <a:pt x="226" y="0"/>
                        <a:pt x="169" y="5"/>
                      </a:cubicBezTo>
                      <a:cubicBezTo>
                        <a:pt x="115" y="9"/>
                        <a:pt x="76" y="35"/>
                        <a:pt x="49" y="65"/>
                      </a:cubicBezTo>
                      <a:cubicBezTo>
                        <a:pt x="22" y="95"/>
                        <a:pt x="0" y="139"/>
                        <a:pt x="5" y="199"/>
                      </a:cubicBezTo>
                      <a:cubicBezTo>
                        <a:pt x="10" y="252"/>
                        <a:pt x="33" y="290"/>
                        <a:pt x="65" y="319"/>
                      </a:cubicBezTo>
                      <a:cubicBezTo>
                        <a:pt x="97" y="347"/>
                        <a:pt x="145" y="367"/>
                        <a:pt x="199" y="362"/>
                      </a:cubicBezTo>
                      <a:cubicBezTo>
                        <a:pt x="253" y="358"/>
                        <a:pt x="290" y="335"/>
                        <a:pt x="319" y="303"/>
                      </a:cubicBezTo>
                      <a:cubicBezTo>
                        <a:pt x="347" y="271"/>
                        <a:pt x="368" y="228"/>
                        <a:pt x="363" y="169"/>
                      </a:cubicBezTo>
                      <a:cubicBezTo>
                        <a:pt x="359" y="115"/>
                        <a:pt x="334" y="77"/>
                        <a:pt x="304" y="49"/>
                      </a:cubicBezTo>
                      <a:close/>
                      <a:moveTo>
                        <a:pt x="264" y="290"/>
                      </a:moveTo>
                      <a:cubicBezTo>
                        <a:pt x="262" y="302"/>
                        <a:pt x="233" y="306"/>
                        <a:pt x="221" y="299"/>
                      </a:cubicBezTo>
                      <a:cubicBezTo>
                        <a:pt x="216" y="296"/>
                        <a:pt x="209" y="283"/>
                        <a:pt x="206" y="276"/>
                      </a:cubicBezTo>
                      <a:cubicBezTo>
                        <a:pt x="192" y="252"/>
                        <a:pt x="178" y="224"/>
                        <a:pt x="164" y="203"/>
                      </a:cubicBezTo>
                      <a:cubicBezTo>
                        <a:pt x="150" y="203"/>
                        <a:pt x="150" y="203"/>
                        <a:pt x="150" y="203"/>
                      </a:cubicBezTo>
                      <a:cubicBezTo>
                        <a:pt x="149" y="215"/>
                        <a:pt x="149" y="234"/>
                        <a:pt x="149" y="251"/>
                      </a:cubicBezTo>
                      <a:cubicBezTo>
                        <a:pt x="149" y="267"/>
                        <a:pt x="153" y="289"/>
                        <a:pt x="147" y="296"/>
                      </a:cubicBezTo>
                      <a:cubicBezTo>
                        <a:pt x="141" y="303"/>
                        <a:pt x="114" y="304"/>
                        <a:pt x="108" y="296"/>
                      </a:cubicBezTo>
                      <a:cubicBezTo>
                        <a:pt x="101" y="288"/>
                        <a:pt x="105" y="259"/>
                        <a:pt x="105" y="242"/>
                      </a:cubicBezTo>
                      <a:cubicBezTo>
                        <a:pt x="105" y="187"/>
                        <a:pt x="104" y="122"/>
                        <a:pt x="106" y="72"/>
                      </a:cubicBezTo>
                      <a:cubicBezTo>
                        <a:pt x="119" y="64"/>
                        <a:pt x="153" y="66"/>
                        <a:pt x="178" y="67"/>
                      </a:cubicBezTo>
                      <a:cubicBezTo>
                        <a:pt x="198" y="68"/>
                        <a:pt x="215" y="70"/>
                        <a:pt x="229" y="78"/>
                      </a:cubicBezTo>
                      <a:cubicBezTo>
                        <a:pt x="271" y="103"/>
                        <a:pt x="264" y="184"/>
                        <a:pt x="213" y="196"/>
                      </a:cubicBezTo>
                      <a:cubicBezTo>
                        <a:pt x="226" y="218"/>
                        <a:pt x="238" y="240"/>
                        <a:pt x="253" y="265"/>
                      </a:cubicBezTo>
                      <a:cubicBezTo>
                        <a:pt x="257" y="272"/>
                        <a:pt x="266" y="281"/>
                        <a:pt x="264" y="2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338" name="Freeform 9">
                  <a:extLst>
                    <a:ext uri="{FF2B5EF4-FFF2-40B4-BE49-F238E27FC236}">
                      <a16:creationId xmlns:a16="http://schemas.microsoft.com/office/drawing/2014/main" id="{5C9DF5A5-E3CD-84FE-44A7-35652C8AF46E}"/>
                    </a:ext>
                  </a:extLst>
                </p:cNvPr>
                <p:cNvSpPr>
                  <a:spLocks noEditPoints="1"/>
                </p:cNvSpPr>
                <p:nvPr/>
              </p:nvSpPr>
              <p:spPr bwMode="auto">
                <a:xfrm>
                  <a:off x="2666263" y="1563773"/>
                  <a:ext cx="312550" cy="258975"/>
                </a:xfrm>
                <a:custGeom>
                  <a:avLst/>
                  <a:gdLst>
                    <a:gd name="T0" fmla="*/ 939 w 943"/>
                    <a:gd name="T1" fmla="*/ 663 h 783"/>
                    <a:gd name="T2" fmla="*/ 918 w 943"/>
                    <a:gd name="T3" fmla="*/ 633 h 783"/>
                    <a:gd name="T4" fmla="*/ 892 w 943"/>
                    <a:gd name="T5" fmla="*/ 616 h 783"/>
                    <a:gd name="T6" fmla="*/ 859 w 943"/>
                    <a:gd name="T7" fmla="*/ 608 h 783"/>
                    <a:gd name="T8" fmla="*/ 859 w 943"/>
                    <a:gd name="T9" fmla="*/ 282 h 783"/>
                    <a:gd name="T10" fmla="*/ 851 w 943"/>
                    <a:gd name="T11" fmla="*/ 218 h 783"/>
                    <a:gd name="T12" fmla="*/ 829 w 943"/>
                    <a:gd name="T13" fmla="*/ 160 h 783"/>
                    <a:gd name="T14" fmla="*/ 798 w 943"/>
                    <a:gd name="T15" fmla="*/ 105 h 783"/>
                    <a:gd name="T16" fmla="*/ 754 w 943"/>
                    <a:gd name="T17" fmla="*/ 62 h 783"/>
                    <a:gd name="T18" fmla="*/ 701 w 943"/>
                    <a:gd name="T19" fmla="*/ 31 h 783"/>
                    <a:gd name="T20" fmla="*/ 642 w 943"/>
                    <a:gd name="T21" fmla="*/ 9 h 783"/>
                    <a:gd name="T22" fmla="*/ 579 w 943"/>
                    <a:gd name="T23" fmla="*/ 0 h 783"/>
                    <a:gd name="T24" fmla="*/ 364 w 943"/>
                    <a:gd name="T25" fmla="*/ 0 h 783"/>
                    <a:gd name="T26" fmla="*/ 301 w 943"/>
                    <a:gd name="T27" fmla="*/ 9 h 783"/>
                    <a:gd name="T28" fmla="*/ 240 w 943"/>
                    <a:gd name="T29" fmla="*/ 31 h 783"/>
                    <a:gd name="T30" fmla="*/ 189 w 943"/>
                    <a:gd name="T31" fmla="*/ 62 h 783"/>
                    <a:gd name="T32" fmla="*/ 147 w 943"/>
                    <a:gd name="T33" fmla="*/ 105 h 783"/>
                    <a:gd name="T34" fmla="*/ 112 w 943"/>
                    <a:gd name="T35" fmla="*/ 160 h 783"/>
                    <a:gd name="T36" fmla="*/ 94 w 943"/>
                    <a:gd name="T37" fmla="*/ 218 h 783"/>
                    <a:gd name="T38" fmla="*/ 86 w 943"/>
                    <a:gd name="T39" fmla="*/ 282 h 783"/>
                    <a:gd name="T40" fmla="*/ 86 w 943"/>
                    <a:gd name="T41" fmla="*/ 608 h 783"/>
                    <a:gd name="T42" fmla="*/ 51 w 943"/>
                    <a:gd name="T43" fmla="*/ 616 h 783"/>
                    <a:gd name="T44" fmla="*/ 25 w 943"/>
                    <a:gd name="T45" fmla="*/ 633 h 783"/>
                    <a:gd name="T46" fmla="*/ 5 w 943"/>
                    <a:gd name="T47" fmla="*/ 663 h 783"/>
                    <a:gd name="T48" fmla="*/ 0 w 943"/>
                    <a:gd name="T49" fmla="*/ 694 h 783"/>
                    <a:gd name="T50" fmla="*/ 5 w 943"/>
                    <a:gd name="T51" fmla="*/ 729 h 783"/>
                    <a:gd name="T52" fmla="*/ 25 w 943"/>
                    <a:gd name="T53" fmla="*/ 758 h 783"/>
                    <a:gd name="T54" fmla="*/ 51 w 943"/>
                    <a:gd name="T55" fmla="*/ 774 h 783"/>
                    <a:gd name="T56" fmla="*/ 86 w 943"/>
                    <a:gd name="T57" fmla="*/ 783 h 783"/>
                    <a:gd name="T58" fmla="*/ 859 w 943"/>
                    <a:gd name="T59" fmla="*/ 783 h 783"/>
                    <a:gd name="T60" fmla="*/ 892 w 943"/>
                    <a:gd name="T61" fmla="*/ 774 h 783"/>
                    <a:gd name="T62" fmla="*/ 918 w 943"/>
                    <a:gd name="T63" fmla="*/ 758 h 783"/>
                    <a:gd name="T64" fmla="*/ 939 w 943"/>
                    <a:gd name="T65" fmla="*/ 729 h 783"/>
                    <a:gd name="T66" fmla="*/ 943 w 943"/>
                    <a:gd name="T67" fmla="*/ 694 h 783"/>
                    <a:gd name="T68" fmla="*/ 939 w 943"/>
                    <a:gd name="T69" fmla="*/ 663 h 783"/>
                    <a:gd name="T70" fmla="*/ 639 w 943"/>
                    <a:gd name="T71" fmla="*/ 542 h 783"/>
                    <a:gd name="T72" fmla="*/ 489 w 943"/>
                    <a:gd name="T73" fmla="*/ 616 h 783"/>
                    <a:gd name="T74" fmla="*/ 322 w 943"/>
                    <a:gd name="T75" fmla="*/ 560 h 783"/>
                    <a:gd name="T76" fmla="*/ 247 w 943"/>
                    <a:gd name="T77" fmla="*/ 410 h 783"/>
                    <a:gd name="T78" fmla="*/ 302 w 943"/>
                    <a:gd name="T79" fmla="*/ 242 h 783"/>
                    <a:gd name="T80" fmla="*/ 453 w 943"/>
                    <a:gd name="T81" fmla="*/ 167 h 783"/>
                    <a:gd name="T82" fmla="*/ 622 w 943"/>
                    <a:gd name="T83" fmla="*/ 224 h 783"/>
                    <a:gd name="T84" fmla="*/ 696 w 943"/>
                    <a:gd name="T85" fmla="*/ 374 h 783"/>
                    <a:gd name="T86" fmla="*/ 639 w 943"/>
                    <a:gd name="T87" fmla="*/ 542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43" h="783">
                      <a:moveTo>
                        <a:pt x="939" y="663"/>
                      </a:moveTo>
                      <a:cubicBezTo>
                        <a:pt x="918" y="633"/>
                        <a:pt x="918" y="633"/>
                        <a:pt x="918" y="633"/>
                      </a:cubicBezTo>
                      <a:cubicBezTo>
                        <a:pt x="892" y="616"/>
                        <a:pt x="892" y="616"/>
                        <a:pt x="892" y="616"/>
                      </a:cubicBezTo>
                      <a:cubicBezTo>
                        <a:pt x="859" y="608"/>
                        <a:pt x="859" y="608"/>
                        <a:pt x="859" y="608"/>
                      </a:cubicBezTo>
                      <a:cubicBezTo>
                        <a:pt x="859" y="282"/>
                        <a:pt x="859" y="282"/>
                        <a:pt x="859" y="282"/>
                      </a:cubicBezTo>
                      <a:cubicBezTo>
                        <a:pt x="851" y="218"/>
                        <a:pt x="851" y="218"/>
                        <a:pt x="851" y="218"/>
                      </a:cubicBezTo>
                      <a:cubicBezTo>
                        <a:pt x="829" y="160"/>
                        <a:pt x="829" y="160"/>
                        <a:pt x="829" y="160"/>
                      </a:cubicBezTo>
                      <a:cubicBezTo>
                        <a:pt x="798" y="105"/>
                        <a:pt x="798" y="105"/>
                        <a:pt x="798" y="105"/>
                      </a:cubicBezTo>
                      <a:cubicBezTo>
                        <a:pt x="754" y="62"/>
                        <a:pt x="754" y="62"/>
                        <a:pt x="754" y="62"/>
                      </a:cubicBezTo>
                      <a:cubicBezTo>
                        <a:pt x="701" y="31"/>
                        <a:pt x="701" y="31"/>
                        <a:pt x="701" y="31"/>
                      </a:cubicBezTo>
                      <a:cubicBezTo>
                        <a:pt x="642" y="9"/>
                        <a:pt x="642" y="9"/>
                        <a:pt x="642" y="9"/>
                      </a:cubicBezTo>
                      <a:cubicBezTo>
                        <a:pt x="579" y="0"/>
                        <a:pt x="579" y="0"/>
                        <a:pt x="579" y="0"/>
                      </a:cubicBezTo>
                      <a:cubicBezTo>
                        <a:pt x="364" y="0"/>
                        <a:pt x="364" y="0"/>
                        <a:pt x="364" y="0"/>
                      </a:cubicBezTo>
                      <a:cubicBezTo>
                        <a:pt x="301" y="9"/>
                        <a:pt x="301" y="9"/>
                        <a:pt x="301" y="9"/>
                      </a:cubicBezTo>
                      <a:cubicBezTo>
                        <a:pt x="240" y="31"/>
                        <a:pt x="240" y="31"/>
                        <a:pt x="240" y="31"/>
                      </a:cubicBezTo>
                      <a:cubicBezTo>
                        <a:pt x="189" y="62"/>
                        <a:pt x="189" y="62"/>
                        <a:pt x="189" y="62"/>
                      </a:cubicBezTo>
                      <a:cubicBezTo>
                        <a:pt x="147" y="105"/>
                        <a:pt x="147" y="105"/>
                        <a:pt x="147" y="105"/>
                      </a:cubicBezTo>
                      <a:cubicBezTo>
                        <a:pt x="112" y="160"/>
                        <a:pt x="112" y="160"/>
                        <a:pt x="112" y="160"/>
                      </a:cubicBezTo>
                      <a:cubicBezTo>
                        <a:pt x="94" y="218"/>
                        <a:pt x="94" y="218"/>
                        <a:pt x="94" y="218"/>
                      </a:cubicBezTo>
                      <a:cubicBezTo>
                        <a:pt x="86" y="282"/>
                        <a:pt x="86" y="282"/>
                        <a:pt x="86" y="282"/>
                      </a:cubicBezTo>
                      <a:cubicBezTo>
                        <a:pt x="86" y="608"/>
                        <a:pt x="86" y="608"/>
                        <a:pt x="86" y="608"/>
                      </a:cubicBezTo>
                      <a:cubicBezTo>
                        <a:pt x="51" y="616"/>
                        <a:pt x="51" y="616"/>
                        <a:pt x="51" y="616"/>
                      </a:cubicBezTo>
                      <a:cubicBezTo>
                        <a:pt x="25" y="633"/>
                        <a:pt x="25" y="633"/>
                        <a:pt x="25" y="633"/>
                      </a:cubicBezTo>
                      <a:cubicBezTo>
                        <a:pt x="5" y="663"/>
                        <a:pt x="5" y="663"/>
                        <a:pt x="5" y="663"/>
                      </a:cubicBezTo>
                      <a:cubicBezTo>
                        <a:pt x="0" y="694"/>
                        <a:pt x="0" y="694"/>
                        <a:pt x="0" y="694"/>
                      </a:cubicBezTo>
                      <a:cubicBezTo>
                        <a:pt x="5" y="729"/>
                        <a:pt x="5" y="729"/>
                        <a:pt x="5" y="729"/>
                      </a:cubicBezTo>
                      <a:cubicBezTo>
                        <a:pt x="25" y="758"/>
                        <a:pt x="25" y="758"/>
                        <a:pt x="25" y="758"/>
                      </a:cubicBezTo>
                      <a:cubicBezTo>
                        <a:pt x="51" y="774"/>
                        <a:pt x="51" y="774"/>
                        <a:pt x="51" y="774"/>
                      </a:cubicBezTo>
                      <a:cubicBezTo>
                        <a:pt x="86" y="783"/>
                        <a:pt x="86" y="783"/>
                        <a:pt x="86" y="783"/>
                      </a:cubicBezTo>
                      <a:cubicBezTo>
                        <a:pt x="859" y="783"/>
                        <a:pt x="859" y="783"/>
                        <a:pt x="859" y="783"/>
                      </a:cubicBezTo>
                      <a:cubicBezTo>
                        <a:pt x="892" y="774"/>
                        <a:pt x="892" y="774"/>
                        <a:pt x="892" y="774"/>
                      </a:cubicBezTo>
                      <a:cubicBezTo>
                        <a:pt x="918" y="758"/>
                        <a:pt x="918" y="758"/>
                        <a:pt x="918" y="758"/>
                      </a:cubicBezTo>
                      <a:cubicBezTo>
                        <a:pt x="939" y="729"/>
                        <a:pt x="939" y="729"/>
                        <a:pt x="939" y="729"/>
                      </a:cubicBezTo>
                      <a:cubicBezTo>
                        <a:pt x="943" y="694"/>
                        <a:pt x="943" y="694"/>
                        <a:pt x="943" y="694"/>
                      </a:cubicBezTo>
                      <a:lnTo>
                        <a:pt x="939" y="663"/>
                      </a:lnTo>
                      <a:close/>
                      <a:moveTo>
                        <a:pt x="639" y="542"/>
                      </a:moveTo>
                      <a:cubicBezTo>
                        <a:pt x="604" y="582"/>
                        <a:pt x="555" y="610"/>
                        <a:pt x="489" y="616"/>
                      </a:cubicBezTo>
                      <a:cubicBezTo>
                        <a:pt x="416" y="621"/>
                        <a:pt x="360" y="593"/>
                        <a:pt x="322" y="560"/>
                      </a:cubicBezTo>
                      <a:cubicBezTo>
                        <a:pt x="281" y="524"/>
                        <a:pt x="252" y="477"/>
                        <a:pt x="247" y="410"/>
                      </a:cubicBezTo>
                      <a:cubicBezTo>
                        <a:pt x="241" y="335"/>
                        <a:pt x="269" y="280"/>
                        <a:pt x="302" y="242"/>
                      </a:cubicBezTo>
                      <a:cubicBezTo>
                        <a:pt x="335" y="205"/>
                        <a:pt x="388" y="172"/>
                        <a:pt x="453" y="167"/>
                      </a:cubicBezTo>
                      <a:cubicBezTo>
                        <a:pt x="528" y="161"/>
                        <a:pt x="583" y="190"/>
                        <a:pt x="622" y="224"/>
                      </a:cubicBezTo>
                      <a:cubicBezTo>
                        <a:pt x="659" y="258"/>
                        <a:pt x="691" y="306"/>
                        <a:pt x="696" y="374"/>
                      </a:cubicBezTo>
                      <a:cubicBezTo>
                        <a:pt x="702" y="447"/>
                        <a:pt x="674" y="503"/>
                        <a:pt x="639" y="5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60" name="Group 25">
                <a:extLst>
                  <a:ext uri="{FF2B5EF4-FFF2-40B4-BE49-F238E27FC236}">
                    <a16:creationId xmlns:a16="http://schemas.microsoft.com/office/drawing/2014/main" id="{3ED56B95-3B0F-DD01-3AEE-366BF59EBBFE}"/>
                  </a:ext>
                </a:extLst>
              </p:cNvPr>
              <p:cNvGrpSpPr>
                <a:grpSpLocks noChangeAspect="1"/>
              </p:cNvGrpSpPr>
              <p:nvPr/>
            </p:nvGrpSpPr>
            <p:grpSpPr bwMode="auto">
              <a:xfrm>
                <a:off x="4094987" y="3612181"/>
                <a:ext cx="140169" cy="180941"/>
                <a:chOff x="2" y="334"/>
                <a:chExt cx="4318" cy="5574"/>
              </a:xfrm>
              <a:grpFill/>
            </p:grpSpPr>
            <p:sp>
              <p:nvSpPr>
                <p:cNvPr id="324" name="Freeform 26">
                  <a:extLst>
                    <a:ext uri="{FF2B5EF4-FFF2-40B4-BE49-F238E27FC236}">
                      <a16:creationId xmlns:a16="http://schemas.microsoft.com/office/drawing/2014/main" id="{48F64FEC-5165-1E6C-239B-87B11C81E29D}"/>
                    </a:ext>
                  </a:extLst>
                </p:cNvPr>
                <p:cNvSpPr>
                  <a:spLocks noEditPoints="1"/>
                </p:cNvSpPr>
                <p:nvPr/>
              </p:nvSpPr>
              <p:spPr bwMode="auto">
                <a:xfrm>
                  <a:off x="1268" y="730"/>
                  <a:ext cx="1517" cy="887"/>
                </a:xfrm>
                <a:custGeom>
                  <a:avLst/>
                  <a:gdLst>
                    <a:gd name="T0" fmla="*/ 147 w 831"/>
                    <a:gd name="T1" fmla="*/ 424 h 487"/>
                    <a:gd name="T2" fmla="*/ 450 w 831"/>
                    <a:gd name="T3" fmla="*/ 481 h 487"/>
                    <a:gd name="T4" fmla="*/ 720 w 831"/>
                    <a:gd name="T5" fmla="*/ 402 h 487"/>
                    <a:gd name="T6" fmla="*/ 820 w 831"/>
                    <a:gd name="T7" fmla="*/ 225 h 487"/>
                    <a:gd name="T8" fmla="*/ 688 w 831"/>
                    <a:gd name="T9" fmla="*/ 66 h 487"/>
                    <a:gd name="T10" fmla="*/ 382 w 831"/>
                    <a:gd name="T11" fmla="*/ 7 h 487"/>
                    <a:gd name="T12" fmla="*/ 110 w 831"/>
                    <a:gd name="T13" fmla="*/ 87 h 487"/>
                    <a:gd name="T14" fmla="*/ 12 w 831"/>
                    <a:gd name="T15" fmla="*/ 265 h 487"/>
                    <a:gd name="T16" fmla="*/ 147 w 831"/>
                    <a:gd name="T17" fmla="*/ 424 h 487"/>
                    <a:gd name="T18" fmla="*/ 239 w 831"/>
                    <a:gd name="T19" fmla="*/ 96 h 487"/>
                    <a:gd name="T20" fmla="*/ 402 w 831"/>
                    <a:gd name="T21" fmla="*/ 89 h 487"/>
                    <a:gd name="T22" fmla="*/ 517 w 831"/>
                    <a:gd name="T23" fmla="*/ 103 h 487"/>
                    <a:gd name="T24" fmla="*/ 480 w 831"/>
                    <a:gd name="T25" fmla="*/ 261 h 487"/>
                    <a:gd name="T26" fmla="*/ 571 w 831"/>
                    <a:gd name="T27" fmla="*/ 353 h 487"/>
                    <a:gd name="T28" fmla="*/ 597 w 831"/>
                    <a:gd name="T29" fmla="*/ 386 h 487"/>
                    <a:gd name="T30" fmla="*/ 499 w 831"/>
                    <a:gd name="T31" fmla="*/ 398 h 487"/>
                    <a:gd name="T32" fmla="*/ 464 w 831"/>
                    <a:gd name="T33" fmla="*/ 367 h 487"/>
                    <a:gd name="T34" fmla="*/ 370 w 831"/>
                    <a:gd name="T35" fmla="*/ 270 h 487"/>
                    <a:gd name="T36" fmla="*/ 340 w 831"/>
                    <a:gd name="T37" fmla="*/ 270 h 487"/>
                    <a:gd name="T38" fmla="*/ 338 w 831"/>
                    <a:gd name="T39" fmla="*/ 334 h 487"/>
                    <a:gd name="T40" fmla="*/ 332 w 831"/>
                    <a:gd name="T41" fmla="*/ 394 h 487"/>
                    <a:gd name="T42" fmla="*/ 243 w 831"/>
                    <a:gd name="T43" fmla="*/ 394 h 487"/>
                    <a:gd name="T44" fmla="*/ 237 w 831"/>
                    <a:gd name="T45" fmla="*/ 322 h 487"/>
                    <a:gd name="T46" fmla="*/ 239 w 831"/>
                    <a:gd name="T47" fmla="*/ 96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1" h="487">
                      <a:moveTo>
                        <a:pt x="147" y="424"/>
                      </a:moveTo>
                      <a:cubicBezTo>
                        <a:pt x="218" y="461"/>
                        <a:pt x="328" y="487"/>
                        <a:pt x="450" y="481"/>
                      </a:cubicBezTo>
                      <a:cubicBezTo>
                        <a:pt x="571" y="476"/>
                        <a:pt x="654" y="445"/>
                        <a:pt x="720" y="402"/>
                      </a:cubicBezTo>
                      <a:cubicBezTo>
                        <a:pt x="784" y="361"/>
                        <a:pt x="831" y="303"/>
                        <a:pt x="820" y="225"/>
                      </a:cubicBezTo>
                      <a:cubicBezTo>
                        <a:pt x="811" y="154"/>
                        <a:pt x="756" y="103"/>
                        <a:pt x="688" y="66"/>
                      </a:cubicBezTo>
                      <a:cubicBezTo>
                        <a:pt x="621" y="30"/>
                        <a:pt x="510" y="0"/>
                        <a:pt x="382" y="7"/>
                      </a:cubicBezTo>
                      <a:cubicBezTo>
                        <a:pt x="260" y="12"/>
                        <a:pt x="171" y="47"/>
                        <a:pt x="110" y="87"/>
                      </a:cubicBezTo>
                      <a:cubicBezTo>
                        <a:pt x="51" y="127"/>
                        <a:pt x="0" y="185"/>
                        <a:pt x="12" y="265"/>
                      </a:cubicBezTo>
                      <a:cubicBezTo>
                        <a:pt x="22" y="335"/>
                        <a:pt x="74" y="385"/>
                        <a:pt x="147" y="424"/>
                      </a:cubicBezTo>
                      <a:close/>
                      <a:moveTo>
                        <a:pt x="239" y="96"/>
                      </a:moveTo>
                      <a:cubicBezTo>
                        <a:pt x="268" y="86"/>
                        <a:pt x="347" y="88"/>
                        <a:pt x="402" y="89"/>
                      </a:cubicBezTo>
                      <a:cubicBezTo>
                        <a:pt x="447" y="90"/>
                        <a:pt x="486" y="93"/>
                        <a:pt x="517" y="103"/>
                      </a:cubicBezTo>
                      <a:cubicBezTo>
                        <a:pt x="613" y="137"/>
                        <a:pt x="596" y="244"/>
                        <a:pt x="480" y="261"/>
                      </a:cubicBezTo>
                      <a:cubicBezTo>
                        <a:pt x="511" y="290"/>
                        <a:pt x="538" y="320"/>
                        <a:pt x="571" y="353"/>
                      </a:cubicBezTo>
                      <a:cubicBezTo>
                        <a:pt x="581" y="362"/>
                        <a:pt x="601" y="373"/>
                        <a:pt x="597" y="386"/>
                      </a:cubicBezTo>
                      <a:cubicBezTo>
                        <a:pt x="593" y="401"/>
                        <a:pt x="526" y="406"/>
                        <a:pt x="499" y="398"/>
                      </a:cubicBezTo>
                      <a:cubicBezTo>
                        <a:pt x="487" y="394"/>
                        <a:pt x="473" y="376"/>
                        <a:pt x="464" y="367"/>
                      </a:cubicBezTo>
                      <a:cubicBezTo>
                        <a:pt x="434" y="336"/>
                        <a:pt x="402" y="298"/>
                        <a:pt x="370" y="270"/>
                      </a:cubicBezTo>
                      <a:cubicBezTo>
                        <a:pt x="340" y="270"/>
                        <a:pt x="340" y="270"/>
                        <a:pt x="340" y="270"/>
                      </a:cubicBezTo>
                      <a:cubicBezTo>
                        <a:pt x="336" y="287"/>
                        <a:pt x="338" y="311"/>
                        <a:pt x="338" y="334"/>
                      </a:cubicBezTo>
                      <a:cubicBezTo>
                        <a:pt x="338" y="355"/>
                        <a:pt x="345" y="384"/>
                        <a:pt x="332" y="394"/>
                      </a:cubicBezTo>
                      <a:cubicBezTo>
                        <a:pt x="319" y="403"/>
                        <a:pt x="257" y="404"/>
                        <a:pt x="243" y="394"/>
                      </a:cubicBezTo>
                      <a:cubicBezTo>
                        <a:pt x="228" y="383"/>
                        <a:pt x="237" y="344"/>
                        <a:pt x="237" y="322"/>
                      </a:cubicBezTo>
                      <a:cubicBezTo>
                        <a:pt x="237" y="248"/>
                        <a:pt x="236" y="163"/>
                        <a:pt x="239"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325" name="Freeform 27">
                  <a:extLst>
                    <a:ext uri="{FF2B5EF4-FFF2-40B4-BE49-F238E27FC236}">
                      <a16:creationId xmlns:a16="http://schemas.microsoft.com/office/drawing/2014/main" id="{9DD6365C-DA31-58D6-A322-C22294835E0F}"/>
                    </a:ext>
                  </a:extLst>
                </p:cNvPr>
                <p:cNvSpPr>
                  <a:spLocks noEditPoints="1"/>
                </p:cNvSpPr>
                <p:nvPr/>
              </p:nvSpPr>
              <p:spPr bwMode="auto">
                <a:xfrm>
                  <a:off x="168" y="334"/>
                  <a:ext cx="3645" cy="1721"/>
                </a:xfrm>
                <a:custGeom>
                  <a:avLst/>
                  <a:gdLst>
                    <a:gd name="T0" fmla="*/ 285 w 1997"/>
                    <a:gd name="T1" fmla="*/ 801 h 944"/>
                    <a:gd name="T2" fmla="*/ 999 w 1997"/>
                    <a:gd name="T3" fmla="*/ 944 h 944"/>
                    <a:gd name="T4" fmla="*/ 1712 w 1997"/>
                    <a:gd name="T5" fmla="*/ 801 h 944"/>
                    <a:gd name="T6" fmla="*/ 1997 w 1997"/>
                    <a:gd name="T7" fmla="*/ 472 h 944"/>
                    <a:gd name="T8" fmla="*/ 1712 w 1997"/>
                    <a:gd name="T9" fmla="*/ 143 h 944"/>
                    <a:gd name="T10" fmla="*/ 999 w 1997"/>
                    <a:gd name="T11" fmla="*/ 0 h 944"/>
                    <a:gd name="T12" fmla="*/ 285 w 1997"/>
                    <a:gd name="T13" fmla="*/ 143 h 944"/>
                    <a:gd name="T14" fmla="*/ 0 w 1997"/>
                    <a:gd name="T15" fmla="*/ 472 h 944"/>
                    <a:gd name="T16" fmla="*/ 285 w 1997"/>
                    <a:gd name="T17" fmla="*/ 801 h 944"/>
                    <a:gd name="T18" fmla="*/ 637 w 1997"/>
                    <a:gd name="T19" fmla="*/ 263 h 944"/>
                    <a:gd name="T20" fmla="*/ 979 w 1997"/>
                    <a:gd name="T21" fmla="*/ 163 h 944"/>
                    <a:gd name="T22" fmla="*/ 1359 w 1997"/>
                    <a:gd name="T23" fmla="*/ 239 h 944"/>
                    <a:gd name="T24" fmla="*/ 1528 w 1997"/>
                    <a:gd name="T25" fmla="*/ 437 h 944"/>
                    <a:gd name="T26" fmla="*/ 1399 w 1997"/>
                    <a:gd name="T27" fmla="*/ 661 h 944"/>
                    <a:gd name="T28" fmla="*/ 1059 w 1997"/>
                    <a:gd name="T29" fmla="*/ 759 h 944"/>
                    <a:gd name="T30" fmla="*/ 681 w 1997"/>
                    <a:gd name="T31" fmla="*/ 684 h 944"/>
                    <a:gd name="T32" fmla="*/ 512 w 1997"/>
                    <a:gd name="T33" fmla="*/ 486 h 944"/>
                    <a:gd name="T34" fmla="*/ 637 w 1997"/>
                    <a:gd name="T35" fmla="*/ 263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97" h="944">
                      <a:moveTo>
                        <a:pt x="285" y="801"/>
                      </a:moveTo>
                      <a:cubicBezTo>
                        <a:pt x="466" y="889"/>
                        <a:pt x="719" y="944"/>
                        <a:pt x="999" y="944"/>
                      </a:cubicBezTo>
                      <a:cubicBezTo>
                        <a:pt x="1279" y="944"/>
                        <a:pt x="1531" y="889"/>
                        <a:pt x="1712" y="801"/>
                      </a:cubicBezTo>
                      <a:cubicBezTo>
                        <a:pt x="1893" y="713"/>
                        <a:pt x="1997" y="596"/>
                        <a:pt x="1997" y="472"/>
                      </a:cubicBezTo>
                      <a:cubicBezTo>
                        <a:pt x="1997" y="349"/>
                        <a:pt x="1893" y="231"/>
                        <a:pt x="1712" y="143"/>
                      </a:cubicBezTo>
                      <a:cubicBezTo>
                        <a:pt x="1531" y="55"/>
                        <a:pt x="1279" y="0"/>
                        <a:pt x="999" y="0"/>
                      </a:cubicBezTo>
                      <a:cubicBezTo>
                        <a:pt x="719" y="0"/>
                        <a:pt x="466" y="55"/>
                        <a:pt x="285" y="143"/>
                      </a:cubicBezTo>
                      <a:cubicBezTo>
                        <a:pt x="104" y="231"/>
                        <a:pt x="0" y="349"/>
                        <a:pt x="0" y="472"/>
                      </a:cubicBezTo>
                      <a:cubicBezTo>
                        <a:pt x="0" y="596"/>
                        <a:pt x="104" y="713"/>
                        <a:pt x="285" y="801"/>
                      </a:cubicBezTo>
                      <a:close/>
                      <a:moveTo>
                        <a:pt x="637" y="263"/>
                      </a:moveTo>
                      <a:cubicBezTo>
                        <a:pt x="711" y="213"/>
                        <a:pt x="830" y="170"/>
                        <a:pt x="979" y="163"/>
                      </a:cubicBezTo>
                      <a:cubicBezTo>
                        <a:pt x="1147" y="156"/>
                        <a:pt x="1272" y="194"/>
                        <a:pt x="1359" y="239"/>
                      </a:cubicBezTo>
                      <a:cubicBezTo>
                        <a:pt x="1445" y="283"/>
                        <a:pt x="1517" y="348"/>
                        <a:pt x="1528" y="437"/>
                      </a:cubicBezTo>
                      <a:cubicBezTo>
                        <a:pt x="1540" y="535"/>
                        <a:pt x="1476" y="609"/>
                        <a:pt x="1399" y="661"/>
                      </a:cubicBezTo>
                      <a:cubicBezTo>
                        <a:pt x="1320" y="714"/>
                        <a:pt x="1210" y="752"/>
                        <a:pt x="1059" y="759"/>
                      </a:cubicBezTo>
                      <a:cubicBezTo>
                        <a:pt x="894" y="766"/>
                        <a:pt x="768" y="729"/>
                        <a:pt x="681" y="684"/>
                      </a:cubicBezTo>
                      <a:cubicBezTo>
                        <a:pt x="589" y="637"/>
                        <a:pt x="525" y="574"/>
                        <a:pt x="512" y="486"/>
                      </a:cubicBezTo>
                      <a:cubicBezTo>
                        <a:pt x="499" y="386"/>
                        <a:pt x="562" y="313"/>
                        <a:pt x="637" y="2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326" name="Freeform 28">
                  <a:extLst>
                    <a:ext uri="{FF2B5EF4-FFF2-40B4-BE49-F238E27FC236}">
                      <a16:creationId xmlns:a16="http://schemas.microsoft.com/office/drawing/2014/main" id="{7A3C6CC3-2A64-DF90-0E3E-0E4241CDC2E8}"/>
                    </a:ext>
                  </a:extLst>
                </p:cNvPr>
                <p:cNvSpPr>
                  <a:spLocks/>
                </p:cNvSpPr>
                <p:nvPr/>
              </p:nvSpPr>
              <p:spPr bwMode="auto">
                <a:xfrm>
                  <a:off x="1880" y="987"/>
                  <a:ext cx="319" cy="142"/>
                </a:xfrm>
                <a:custGeom>
                  <a:avLst/>
                  <a:gdLst>
                    <a:gd name="T0" fmla="*/ 3 w 175"/>
                    <a:gd name="T1" fmla="*/ 70 h 78"/>
                    <a:gd name="T2" fmla="*/ 139 w 175"/>
                    <a:gd name="T3" fmla="*/ 22 h 78"/>
                    <a:gd name="T4" fmla="*/ 5 w 175"/>
                    <a:gd name="T5" fmla="*/ 5 h 78"/>
                    <a:gd name="T6" fmla="*/ 3 w 175"/>
                    <a:gd name="T7" fmla="*/ 70 h 78"/>
                  </a:gdLst>
                  <a:ahLst/>
                  <a:cxnLst>
                    <a:cxn ang="0">
                      <a:pos x="T0" y="T1"/>
                    </a:cxn>
                    <a:cxn ang="0">
                      <a:pos x="T2" y="T3"/>
                    </a:cxn>
                    <a:cxn ang="0">
                      <a:pos x="T4" y="T5"/>
                    </a:cxn>
                    <a:cxn ang="0">
                      <a:pos x="T6" y="T7"/>
                    </a:cxn>
                  </a:cxnLst>
                  <a:rect l="0" t="0" r="r" b="b"/>
                  <a:pathLst>
                    <a:path w="175" h="78">
                      <a:moveTo>
                        <a:pt x="3" y="70"/>
                      </a:moveTo>
                      <a:cubicBezTo>
                        <a:pt x="75" y="78"/>
                        <a:pt x="175" y="65"/>
                        <a:pt x="139" y="22"/>
                      </a:cubicBezTo>
                      <a:cubicBezTo>
                        <a:pt x="122" y="0"/>
                        <a:pt x="60" y="6"/>
                        <a:pt x="5" y="5"/>
                      </a:cubicBezTo>
                      <a:cubicBezTo>
                        <a:pt x="0" y="24"/>
                        <a:pt x="4" y="49"/>
                        <a:pt x="3"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327" name="Freeform 29">
                  <a:extLst>
                    <a:ext uri="{FF2B5EF4-FFF2-40B4-BE49-F238E27FC236}">
                      <a16:creationId xmlns:a16="http://schemas.microsoft.com/office/drawing/2014/main" id="{E2E4065D-B292-7F61-A531-8730ADD9C729}"/>
                    </a:ext>
                  </a:extLst>
                </p:cNvPr>
                <p:cNvSpPr>
                  <a:spLocks/>
                </p:cNvSpPr>
                <p:nvPr/>
              </p:nvSpPr>
              <p:spPr bwMode="auto">
                <a:xfrm>
                  <a:off x="929" y="3801"/>
                  <a:ext cx="3254" cy="1414"/>
                </a:xfrm>
                <a:custGeom>
                  <a:avLst/>
                  <a:gdLst>
                    <a:gd name="T0" fmla="*/ 1229 w 1783"/>
                    <a:gd name="T1" fmla="*/ 506 h 776"/>
                    <a:gd name="T2" fmla="*/ 492 w 1783"/>
                    <a:gd name="T3" fmla="*/ 654 h 776"/>
                    <a:gd name="T4" fmla="*/ 0 w 1783"/>
                    <a:gd name="T5" fmla="*/ 595 h 776"/>
                    <a:gd name="T6" fmla="*/ 71 w 1783"/>
                    <a:gd name="T7" fmla="*/ 633 h 776"/>
                    <a:gd name="T8" fmla="*/ 785 w 1783"/>
                    <a:gd name="T9" fmla="*/ 776 h 776"/>
                    <a:gd name="T10" fmla="*/ 1498 w 1783"/>
                    <a:gd name="T11" fmla="*/ 633 h 776"/>
                    <a:gd name="T12" fmla="*/ 1783 w 1783"/>
                    <a:gd name="T13" fmla="*/ 305 h 776"/>
                    <a:gd name="T14" fmla="*/ 1543 w 1783"/>
                    <a:gd name="T15" fmla="*/ 0 h 776"/>
                    <a:gd name="T16" fmla="*/ 1543 w 1783"/>
                    <a:gd name="T17" fmla="*/ 131 h 776"/>
                    <a:gd name="T18" fmla="*/ 1229 w 1783"/>
                    <a:gd name="T19" fmla="*/ 506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3" h="776">
                      <a:moveTo>
                        <a:pt x="1229" y="506"/>
                      </a:moveTo>
                      <a:cubicBezTo>
                        <a:pt x="1038" y="598"/>
                        <a:pt x="778" y="654"/>
                        <a:pt x="492" y="654"/>
                      </a:cubicBezTo>
                      <a:cubicBezTo>
                        <a:pt x="314" y="654"/>
                        <a:pt x="147" y="634"/>
                        <a:pt x="0" y="595"/>
                      </a:cubicBezTo>
                      <a:cubicBezTo>
                        <a:pt x="23" y="609"/>
                        <a:pt x="46" y="621"/>
                        <a:pt x="71" y="633"/>
                      </a:cubicBezTo>
                      <a:cubicBezTo>
                        <a:pt x="252" y="721"/>
                        <a:pt x="505" y="776"/>
                        <a:pt x="785" y="776"/>
                      </a:cubicBezTo>
                      <a:cubicBezTo>
                        <a:pt x="1065" y="776"/>
                        <a:pt x="1317" y="721"/>
                        <a:pt x="1498" y="633"/>
                      </a:cubicBezTo>
                      <a:cubicBezTo>
                        <a:pt x="1679" y="545"/>
                        <a:pt x="1783" y="428"/>
                        <a:pt x="1783" y="305"/>
                      </a:cubicBezTo>
                      <a:cubicBezTo>
                        <a:pt x="1783" y="193"/>
                        <a:pt x="1696" y="84"/>
                        <a:pt x="1543" y="0"/>
                      </a:cubicBezTo>
                      <a:cubicBezTo>
                        <a:pt x="1543" y="131"/>
                        <a:pt x="1543" y="131"/>
                        <a:pt x="1543" y="131"/>
                      </a:cubicBezTo>
                      <a:cubicBezTo>
                        <a:pt x="1543" y="282"/>
                        <a:pt x="1419" y="414"/>
                        <a:pt x="1229" y="5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328" name="Freeform 30">
                  <a:extLst>
                    <a:ext uri="{FF2B5EF4-FFF2-40B4-BE49-F238E27FC236}">
                      <a16:creationId xmlns:a16="http://schemas.microsoft.com/office/drawing/2014/main" id="{5ADA135B-74A9-C158-289F-E3916E460CC3}"/>
                    </a:ext>
                  </a:extLst>
                </p:cNvPr>
                <p:cNvSpPr>
                  <a:spLocks/>
                </p:cNvSpPr>
                <p:nvPr/>
              </p:nvSpPr>
              <p:spPr bwMode="auto">
                <a:xfrm>
                  <a:off x="838" y="1754"/>
                  <a:ext cx="3480" cy="1400"/>
                </a:xfrm>
                <a:custGeom>
                  <a:avLst/>
                  <a:gdLst>
                    <a:gd name="T0" fmla="*/ 1367 w 1907"/>
                    <a:gd name="T1" fmla="*/ 447 h 768"/>
                    <a:gd name="T2" fmla="*/ 630 w 1907"/>
                    <a:gd name="T3" fmla="*/ 595 h 768"/>
                    <a:gd name="T4" fmla="*/ 0 w 1907"/>
                    <a:gd name="T5" fmla="*/ 491 h 768"/>
                    <a:gd name="T6" fmla="*/ 195 w 1907"/>
                    <a:gd name="T7" fmla="*/ 625 h 768"/>
                    <a:gd name="T8" fmla="*/ 909 w 1907"/>
                    <a:gd name="T9" fmla="*/ 768 h 768"/>
                    <a:gd name="T10" fmla="*/ 1622 w 1907"/>
                    <a:gd name="T11" fmla="*/ 625 h 768"/>
                    <a:gd name="T12" fmla="*/ 1907 w 1907"/>
                    <a:gd name="T13" fmla="*/ 296 h 768"/>
                    <a:gd name="T14" fmla="*/ 1682 w 1907"/>
                    <a:gd name="T15" fmla="*/ 0 h 768"/>
                    <a:gd name="T16" fmla="*/ 1682 w 1907"/>
                    <a:gd name="T17" fmla="*/ 72 h 768"/>
                    <a:gd name="T18" fmla="*/ 1367 w 1907"/>
                    <a:gd name="T19" fmla="*/ 447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7" h="768">
                      <a:moveTo>
                        <a:pt x="1367" y="447"/>
                      </a:moveTo>
                      <a:cubicBezTo>
                        <a:pt x="1177" y="539"/>
                        <a:pt x="916" y="595"/>
                        <a:pt x="630" y="595"/>
                      </a:cubicBezTo>
                      <a:cubicBezTo>
                        <a:pt x="394" y="595"/>
                        <a:pt x="176" y="557"/>
                        <a:pt x="0" y="491"/>
                      </a:cubicBezTo>
                      <a:cubicBezTo>
                        <a:pt x="48" y="540"/>
                        <a:pt x="114" y="586"/>
                        <a:pt x="195" y="625"/>
                      </a:cubicBezTo>
                      <a:cubicBezTo>
                        <a:pt x="375" y="713"/>
                        <a:pt x="629" y="768"/>
                        <a:pt x="909" y="768"/>
                      </a:cubicBezTo>
                      <a:cubicBezTo>
                        <a:pt x="1189" y="768"/>
                        <a:pt x="1441" y="713"/>
                        <a:pt x="1622" y="625"/>
                      </a:cubicBezTo>
                      <a:cubicBezTo>
                        <a:pt x="1802" y="537"/>
                        <a:pt x="1907" y="420"/>
                        <a:pt x="1907" y="296"/>
                      </a:cubicBezTo>
                      <a:cubicBezTo>
                        <a:pt x="1907" y="188"/>
                        <a:pt x="1825" y="83"/>
                        <a:pt x="1682" y="0"/>
                      </a:cubicBezTo>
                      <a:cubicBezTo>
                        <a:pt x="1682" y="72"/>
                        <a:pt x="1682" y="72"/>
                        <a:pt x="1682" y="72"/>
                      </a:cubicBezTo>
                      <a:cubicBezTo>
                        <a:pt x="1682" y="224"/>
                        <a:pt x="1557" y="355"/>
                        <a:pt x="1367" y="4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329" name="Freeform 31">
                  <a:extLst>
                    <a:ext uri="{FF2B5EF4-FFF2-40B4-BE49-F238E27FC236}">
                      <a16:creationId xmlns:a16="http://schemas.microsoft.com/office/drawing/2014/main" id="{6F9F867F-2712-AFE6-A4C8-A342135BBE8C}"/>
                    </a:ext>
                  </a:extLst>
                </p:cNvPr>
                <p:cNvSpPr>
                  <a:spLocks noEditPoints="1"/>
                </p:cNvSpPr>
                <p:nvPr/>
              </p:nvSpPr>
              <p:spPr bwMode="auto">
                <a:xfrm>
                  <a:off x="2" y="3639"/>
                  <a:ext cx="3652" cy="1263"/>
                </a:xfrm>
                <a:custGeom>
                  <a:avLst/>
                  <a:gdLst>
                    <a:gd name="T0" fmla="*/ 1714 w 2001"/>
                    <a:gd name="T1" fmla="*/ 550 h 693"/>
                    <a:gd name="T2" fmla="*/ 2001 w 2001"/>
                    <a:gd name="T3" fmla="*/ 220 h 693"/>
                    <a:gd name="T4" fmla="*/ 2001 w 2001"/>
                    <a:gd name="T5" fmla="*/ 58 h 693"/>
                    <a:gd name="T6" fmla="*/ 1934 w 2001"/>
                    <a:gd name="T7" fmla="*/ 81 h 693"/>
                    <a:gd name="T8" fmla="*/ 1737 w 2001"/>
                    <a:gd name="T9" fmla="*/ 215 h 693"/>
                    <a:gd name="T10" fmla="*/ 1002 w 2001"/>
                    <a:gd name="T11" fmla="*/ 363 h 693"/>
                    <a:gd name="T12" fmla="*/ 265 w 2001"/>
                    <a:gd name="T13" fmla="*/ 215 h 693"/>
                    <a:gd name="T14" fmla="*/ 0 w 2001"/>
                    <a:gd name="T15" fmla="*/ 0 h 693"/>
                    <a:gd name="T16" fmla="*/ 0 w 2001"/>
                    <a:gd name="T17" fmla="*/ 220 h 693"/>
                    <a:gd name="T18" fmla="*/ 286 w 2001"/>
                    <a:gd name="T19" fmla="*/ 550 h 693"/>
                    <a:gd name="T20" fmla="*/ 1000 w 2001"/>
                    <a:gd name="T21" fmla="*/ 693 h 693"/>
                    <a:gd name="T22" fmla="*/ 1714 w 2001"/>
                    <a:gd name="T23" fmla="*/ 550 h 693"/>
                    <a:gd name="T24" fmla="*/ 1656 w 2001"/>
                    <a:gd name="T25" fmla="*/ 312 h 693"/>
                    <a:gd name="T26" fmla="*/ 1676 w 2001"/>
                    <a:gd name="T27" fmla="*/ 286 h 693"/>
                    <a:gd name="T28" fmla="*/ 1681 w 2001"/>
                    <a:gd name="T29" fmla="*/ 285 h 693"/>
                    <a:gd name="T30" fmla="*/ 1706 w 2001"/>
                    <a:gd name="T31" fmla="*/ 312 h 693"/>
                    <a:gd name="T32" fmla="*/ 1706 w 2001"/>
                    <a:gd name="T33" fmla="*/ 486 h 693"/>
                    <a:gd name="T34" fmla="*/ 1681 w 2001"/>
                    <a:gd name="T35" fmla="*/ 512 h 693"/>
                    <a:gd name="T36" fmla="*/ 1656 w 2001"/>
                    <a:gd name="T37" fmla="*/ 486 h 693"/>
                    <a:gd name="T38" fmla="*/ 1656 w 2001"/>
                    <a:gd name="T39" fmla="*/ 312 h 693"/>
                    <a:gd name="T40" fmla="*/ 1254 w 2001"/>
                    <a:gd name="T41" fmla="*/ 423 h 693"/>
                    <a:gd name="T42" fmla="*/ 1274 w 2001"/>
                    <a:gd name="T43" fmla="*/ 398 h 693"/>
                    <a:gd name="T44" fmla="*/ 1279 w 2001"/>
                    <a:gd name="T45" fmla="*/ 397 h 693"/>
                    <a:gd name="T46" fmla="*/ 1304 w 2001"/>
                    <a:gd name="T47" fmla="*/ 423 h 693"/>
                    <a:gd name="T48" fmla="*/ 1304 w 2001"/>
                    <a:gd name="T49" fmla="*/ 598 h 693"/>
                    <a:gd name="T50" fmla="*/ 1279 w 2001"/>
                    <a:gd name="T51" fmla="*/ 623 h 693"/>
                    <a:gd name="T52" fmla="*/ 1254 w 2001"/>
                    <a:gd name="T53" fmla="*/ 598 h 693"/>
                    <a:gd name="T54" fmla="*/ 1254 w 2001"/>
                    <a:gd name="T55" fmla="*/ 423 h 693"/>
                    <a:gd name="T56" fmla="*/ 143 w 2001"/>
                    <a:gd name="T57" fmla="*/ 373 h 693"/>
                    <a:gd name="T58" fmla="*/ 118 w 2001"/>
                    <a:gd name="T59" fmla="*/ 398 h 693"/>
                    <a:gd name="T60" fmla="*/ 93 w 2001"/>
                    <a:gd name="T61" fmla="*/ 373 h 693"/>
                    <a:gd name="T62" fmla="*/ 93 w 2001"/>
                    <a:gd name="T63" fmla="*/ 182 h 693"/>
                    <a:gd name="T64" fmla="*/ 113 w 2001"/>
                    <a:gd name="T65" fmla="*/ 157 h 693"/>
                    <a:gd name="T66" fmla="*/ 118 w 2001"/>
                    <a:gd name="T67" fmla="*/ 156 h 693"/>
                    <a:gd name="T68" fmla="*/ 143 w 2001"/>
                    <a:gd name="T69" fmla="*/ 182 h 693"/>
                    <a:gd name="T70" fmla="*/ 143 w 2001"/>
                    <a:gd name="T71" fmla="*/ 373 h 693"/>
                    <a:gd name="T72" fmla="*/ 424 w 2001"/>
                    <a:gd name="T73" fmla="*/ 534 h 693"/>
                    <a:gd name="T74" fmla="*/ 399 w 2001"/>
                    <a:gd name="T75" fmla="*/ 559 h 693"/>
                    <a:gd name="T76" fmla="*/ 374 w 2001"/>
                    <a:gd name="T77" fmla="*/ 534 h 693"/>
                    <a:gd name="T78" fmla="*/ 374 w 2001"/>
                    <a:gd name="T79" fmla="*/ 344 h 693"/>
                    <a:gd name="T80" fmla="*/ 394 w 2001"/>
                    <a:gd name="T81" fmla="*/ 318 h 693"/>
                    <a:gd name="T82" fmla="*/ 396 w 2001"/>
                    <a:gd name="T83" fmla="*/ 318 h 693"/>
                    <a:gd name="T84" fmla="*/ 424 w 2001"/>
                    <a:gd name="T85" fmla="*/ 344 h 693"/>
                    <a:gd name="T86" fmla="*/ 424 w 2001"/>
                    <a:gd name="T87" fmla="*/ 534 h 693"/>
                    <a:gd name="T88" fmla="*/ 853 w 2001"/>
                    <a:gd name="T89" fmla="*/ 625 h 693"/>
                    <a:gd name="T90" fmla="*/ 827 w 2001"/>
                    <a:gd name="T91" fmla="*/ 651 h 693"/>
                    <a:gd name="T92" fmla="*/ 802 w 2001"/>
                    <a:gd name="T93" fmla="*/ 625 h 693"/>
                    <a:gd name="T94" fmla="*/ 802 w 2001"/>
                    <a:gd name="T95" fmla="*/ 435 h 693"/>
                    <a:gd name="T96" fmla="*/ 822 w 2001"/>
                    <a:gd name="T97" fmla="*/ 410 h 693"/>
                    <a:gd name="T98" fmla="*/ 824 w 2001"/>
                    <a:gd name="T99" fmla="*/ 410 h 693"/>
                    <a:gd name="T100" fmla="*/ 853 w 2001"/>
                    <a:gd name="T101" fmla="*/ 435 h 693"/>
                    <a:gd name="T102" fmla="*/ 853 w 2001"/>
                    <a:gd name="T103" fmla="*/ 625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01" h="693">
                      <a:moveTo>
                        <a:pt x="1714" y="550"/>
                      </a:moveTo>
                      <a:cubicBezTo>
                        <a:pt x="1896" y="462"/>
                        <a:pt x="2001" y="343"/>
                        <a:pt x="2001" y="220"/>
                      </a:cubicBezTo>
                      <a:cubicBezTo>
                        <a:pt x="2001" y="58"/>
                        <a:pt x="2001" y="58"/>
                        <a:pt x="2001" y="58"/>
                      </a:cubicBezTo>
                      <a:cubicBezTo>
                        <a:pt x="1979" y="66"/>
                        <a:pt x="1957" y="74"/>
                        <a:pt x="1934" y="81"/>
                      </a:cubicBezTo>
                      <a:cubicBezTo>
                        <a:pt x="1882" y="131"/>
                        <a:pt x="1816" y="176"/>
                        <a:pt x="1737" y="215"/>
                      </a:cubicBezTo>
                      <a:cubicBezTo>
                        <a:pt x="1547" y="307"/>
                        <a:pt x="1288" y="363"/>
                        <a:pt x="1002" y="363"/>
                      </a:cubicBezTo>
                      <a:cubicBezTo>
                        <a:pt x="715" y="363"/>
                        <a:pt x="455" y="307"/>
                        <a:pt x="265" y="215"/>
                      </a:cubicBezTo>
                      <a:cubicBezTo>
                        <a:pt x="146" y="157"/>
                        <a:pt x="53" y="84"/>
                        <a:pt x="0" y="0"/>
                      </a:cubicBezTo>
                      <a:cubicBezTo>
                        <a:pt x="0" y="220"/>
                        <a:pt x="0" y="220"/>
                        <a:pt x="0" y="220"/>
                      </a:cubicBezTo>
                      <a:cubicBezTo>
                        <a:pt x="0" y="343"/>
                        <a:pt x="105" y="462"/>
                        <a:pt x="286" y="550"/>
                      </a:cubicBezTo>
                      <a:cubicBezTo>
                        <a:pt x="467" y="637"/>
                        <a:pt x="721" y="693"/>
                        <a:pt x="1000" y="693"/>
                      </a:cubicBezTo>
                      <a:cubicBezTo>
                        <a:pt x="1279" y="693"/>
                        <a:pt x="1533" y="637"/>
                        <a:pt x="1714" y="550"/>
                      </a:cubicBezTo>
                      <a:close/>
                      <a:moveTo>
                        <a:pt x="1656" y="312"/>
                      </a:moveTo>
                      <a:cubicBezTo>
                        <a:pt x="1655" y="300"/>
                        <a:pt x="1664" y="289"/>
                        <a:pt x="1676" y="286"/>
                      </a:cubicBezTo>
                      <a:cubicBezTo>
                        <a:pt x="1677" y="286"/>
                        <a:pt x="1679" y="285"/>
                        <a:pt x="1681" y="285"/>
                      </a:cubicBezTo>
                      <a:cubicBezTo>
                        <a:pt x="1694" y="285"/>
                        <a:pt x="1707" y="298"/>
                        <a:pt x="1706" y="312"/>
                      </a:cubicBezTo>
                      <a:cubicBezTo>
                        <a:pt x="1706" y="486"/>
                        <a:pt x="1706" y="486"/>
                        <a:pt x="1706" y="486"/>
                      </a:cubicBezTo>
                      <a:cubicBezTo>
                        <a:pt x="1706" y="500"/>
                        <a:pt x="1694" y="512"/>
                        <a:pt x="1681" y="512"/>
                      </a:cubicBezTo>
                      <a:cubicBezTo>
                        <a:pt x="1667" y="512"/>
                        <a:pt x="1655" y="500"/>
                        <a:pt x="1656" y="486"/>
                      </a:cubicBezTo>
                      <a:lnTo>
                        <a:pt x="1656" y="312"/>
                      </a:lnTo>
                      <a:close/>
                      <a:moveTo>
                        <a:pt x="1254" y="423"/>
                      </a:moveTo>
                      <a:cubicBezTo>
                        <a:pt x="1253" y="412"/>
                        <a:pt x="1262" y="400"/>
                        <a:pt x="1274" y="398"/>
                      </a:cubicBezTo>
                      <a:cubicBezTo>
                        <a:pt x="1275" y="397"/>
                        <a:pt x="1277" y="397"/>
                        <a:pt x="1279" y="397"/>
                      </a:cubicBezTo>
                      <a:cubicBezTo>
                        <a:pt x="1292" y="397"/>
                        <a:pt x="1305" y="410"/>
                        <a:pt x="1304" y="423"/>
                      </a:cubicBezTo>
                      <a:cubicBezTo>
                        <a:pt x="1304" y="598"/>
                        <a:pt x="1304" y="598"/>
                        <a:pt x="1304" y="598"/>
                      </a:cubicBezTo>
                      <a:cubicBezTo>
                        <a:pt x="1304" y="611"/>
                        <a:pt x="1292" y="623"/>
                        <a:pt x="1279" y="623"/>
                      </a:cubicBezTo>
                      <a:cubicBezTo>
                        <a:pt x="1265" y="623"/>
                        <a:pt x="1253" y="611"/>
                        <a:pt x="1254" y="598"/>
                      </a:cubicBezTo>
                      <a:lnTo>
                        <a:pt x="1254" y="423"/>
                      </a:lnTo>
                      <a:close/>
                      <a:moveTo>
                        <a:pt x="143" y="373"/>
                      </a:moveTo>
                      <a:cubicBezTo>
                        <a:pt x="143" y="386"/>
                        <a:pt x="131" y="398"/>
                        <a:pt x="118" y="398"/>
                      </a:cubicBezTo>
                      <a:cubicBezTo>
                        <a:pt x="105" y="398"/>
                        <a:pt x="93" y="386"/>
                        <a:pt x="93" y="373"/>
                      </a:cubicBezTo>
                      <a:cubicBezTo>
                        <a:pt x="93" y="182"/>
                        <a:pt x="93" y="182"/>
                        <a:pt x="93" y="182"/>
                      </a:cubicBezTo>
                      <a:cubicBezTo>
                        <a:pt x="92" y="171"/>
                        <a:pt x="101" y="159"/>
                        <a:pt x="113" y="157"/>
                      </a:cubicBezTo>
                      <a:cubicBezTo>
                        <a:pt x="114" y="156"/>
                        <a:pt x="116" y="156"/>
                        <a:pt x="118" y="156"/>
                      </a:cubicBezTo>
                      <a:cubicBezTo>
                        <a:pt x="132" y="156"/>
                        <a:pt x="144" y="169"/>
                        <a:pt x="143" y="182"/>
                      </a:cubicBezTo>
                      <a:lnTo>
                        <a:pt x="143" y="373"/>
                      </a:lnTo>
                      <a:close/>
                      <a:moveTo>
                        <a:pt x="424" y="534"/>
                      </a:moveTo>
                      <a:cubicBezTo>
                        <a:pt x="424" y="547"/>
                        <a:pt x="412" y="559"/>
                        <a:pt x="399" y="559"/>
                      </a:cubicBezTo>
                      <a:cubicBezTo>
                        <a:pt x="386" y="559"/>
                        <a:pt x="374" y="547"/>
                        <a:pt x="374" y="534"/>
                      </a:cubicBezTo>
                      <a:cubicBezTo>
                        <a:pt x="374" y="344"/>
                        <a:pt x="374" y="344"/>
                        <a:pt x="374" y="344"/>
                      </a:cubicBezTo>
                      <a:cubicBezTo>
                        <a:pt x="373" y="332"/>
                        <a:pt x="382" y="320"/>
                        <a:pt x="394" y="318"/>
                      </a:cubicBezTo>
                      <a:cubicBezTo>
                        <a:pt x="394" y="318"/>
                        <a:pt x="395" y="318"/>
                        <a:pt x="396" y="318"/>
                      </a:cubicBezTo>
                      <a:cubicBezTo>
                        <a:pt x="410" y="316"/>
                        <a:pt x="425" y="330"/>
                        <a:pt x="424" y="344"/>
                      </a:cubicBezTo>
                      <a:lnTo>
                        <a:pt x="424" y="534"/>
                      </a:lnTo>
                      <a:close/>
                      <a:moveTo>
                        <a:pt x="853" y="625"/>
                      </a:moveTo>
                      <a:cubicBezTo>
                        <a:pt x="853" y="639"/>
                        <a:pt x="841" y="651"/>
                        <a:pt x="827" y="651"/>
                      </a:cubicBezTo>
                      <a:cubicBezTo>
                        <a:pt x="814" y="651"/>
                        <a:pt x="802" y="639"/>
                        <a:pt x="802" y="625"/>
                      </a:cubicBezTo>
                      <a:cubicBezTo>
                        <a:pt x="802" y="435"/>
                        <a:pt x="802" y="435"/>
                        <a:pt x="802" y="435"/>
                      </a:cubicBezTo>
                      <a:cubicBezTo>
                        <a:pt x="802" y="423"/>
                        <a:pt x="811" y="412"/>
                        <a:pt x="822" y="410"/>
                      </a:cubicBezTo>
                      <a:cubicBezTo>
                        <a:pt x="823" y="410"/>
                        <a:pt x="823" y="410"/>
                        <a:pt x="824" y="410"/>
                      </a:cubicBezTo>
                      <a:cubicBezTo>
                        <a:pt x="838" y="408"/>
                        <a:pt x="853" y="420"/>
                        <a:pt x="853" y="435"/>
                      </a:cubicBezTo>
                      <a:lnTo>
                        <a:pt x="853" y="6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330" name="Freeform 32">
                  <a:extLst>
                    <a:ext uri="{FF2B5EF4-FFF2-40B4-BE49-F238E27FC236}">
                      <a16:creationId xmlns:a16="http://schemas.microsoft.com/office/drawing/2014/main" id="{A11D4FA1-013B-EDC7-ED34-B4999D0F6DB4}"/>
                    </a:ext>
                  </a:extLst>
                </p:cNvPr>
                <p:cNvSpPr>
                  <a:spLocks/>
                </p:cNvSpPr>
                <p:nvPr/>
              </p:nvSpPr>
              <p:spPr bwMode="auto">
                <a:xfrm>
                  <a:off x="5" y="2727"/>
                  <a:ext cx="3300" cy="1482"/>
                </a:xfrm>
                <a:custGeom>
                  <a:avLst/>
                  <a:gdLst>
                    <a:gd name="T0" fmla="*/ 285 w 1808"/>
                    <a:gd name="T1" fmla="*/ 670 h 813"/>
                    <a:gd name="T2" fmla="*/ 1000 w 1808"/>
                    <a:gd name="T3" fmla="*/ 813 h 813"/>
                    <a:gd name="T4" fmla="*/ 1712 w 1808"/>
                    <a:gd name="T5" fmla="*/ 670 h 813"/>
                    <a:gd name="T6" fmla="*/ 1808 w 1808"/>
                    <a:gd name="T7" fmla="*/ 615 h 813"/>
                    <a:gd name="T8" fmla="*/ 1363 w 1808"/>
                    <a:gd name="T9" fmla="*/ 664 h 813"/>
                    <a:gd name="T10" fmla="*/ 627 w 1808"/>
                    <a:gd name="T11" fmla="*/ 516 h 813"/>
                    <a:gd name="T12" fmla="*/ 313 w 1808"/>
                    <a:gd name="T13" fmla="*/ 141 h 813"/>
                    <a:gd name="T14" fmla="*/ 313 w 1808"/>
                    <a:gd name="T15" fmla="*/ 0 h 813"/>
                    <a:gd name="T16" fmla="*/ 285 w 1808"/>
                    <a:gd name="T17" fmla="*/ 12 h 813"/>
                    <a:gd name="T18" fmla="*/ 0 w 1808"/>
                    <a:gd name="T19" fmla="*/ 341 h 813"/>
                    <a:gd name="T20" fmla="*/ 285 w 1808"/>
                    <a:gd name="T21" fmla="*/ 670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08" h="813">
                      <a:moveTo>
                        <a:pt x="285" y="670"/>
                      </a:moveTo>
                      <a:cubicBezTo>
                        <a:pt x="466" y="757"/>
                        <a:pt x="720" y="813"/>
                        <a:pt x="1000" y="813"/>
                      </a:cubicBezTo>
                      <a:cubicBezTo>
                        <a:pt x="1279" y="813"/>
                        <a:pt x="1532" y="757"/>
                        <a:pt x="1712" y="670"/>
                      </a:cubicBezTo>
                      <a:cubicBezTo>
                        <a:pt x="1748" y="653"/>
                        <a:pt x="1779" y="634"/>
                        <a:pt x="1808" y="615"/>
                      </a:cubicBezTo>
                      <a:cubicBezTo>
                        <a:pt x="1673" y="646"/>
                        <a:pt x="1522" y="664"/>
                        <a:pt x="1363" y="664"/>
                      </a:cubicBezTo>
                      <a:cubicBezTo>
                        <a:pt x="1077" y="664"/>
                        <a:pt x="818" y="608"/>
                        <a:pt x="627" y="516"/>
                      </a:cubicBezTo>
                      <a:cubicBezTo>
                        <a:pt x="437" y="424"/>
                        <a:pt x="313" y="293"/>
                        <a:pt x="313" y="141"/>
                      </a:cubicBezTo>
                      <a:cubicBezTo>
                        <a:pt x="313" y="0"/>
                        <a:pt x="313" y="0"/>
                        <a:pt x="313" y="0"/>
                      </a:cubicBezTo>
                      <a:cubicBezTo>
                        <a:pt x="304" y="4"/>
                        <a:pt x="294" y="8"/>
                        <a:pt x="285" y="12"/>
                      </a:cubicBezTo>
                      <a:cubicBezTo>
                        <a:pt x="105" y="100"/>
                        <a:pt x="0" y="218"/>
                        <a:pt x="0" y="341"/>
                      </a:cubicBezTo>
                      <a:cubicBezTo>
                        <a:pt x="0" y="464"/>
                        <a:pt x="105" y="582"/>
                        <a:pt x="285" y="6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331" name="Freeform 33">
                  <a:extLst>
                    <a:ext uri="{FF2B5EF4-FFF2-40B4-BE49-F238E27FC236}">
                      <a16:creationId xmlns:a16="http://schemas.microsoft.com/office/drawing/2014/main" id="{B4E3EE4A-AE01-34D6-E8FF-250B49E3A1C1}"/>
                    </a:ext>
                  </a:extLst>
                </p:cNvPr>
                <p:cNvSpPr>
                  <a:spLocks noEditPoints="1"/>
                </p:cNvSpPr>
                <p:nvPr/>
              </p:nvSpPr>
              <p:spPr bwMode="auto">
                <a:xfrm>
                  <a:off x="668" y="2583"/>
                  <a:ext cx="3652" cy="1263"/>
                </a:xfrm>
                <a:custGeom>
                  <a:avLst/>
                  <a:gdLst>
                    <a:gd name="T0" fmla="*/ 1737 w 2001"/>
                    <a:gd name="T1" fmla="*/ 215 h 693"/>
                    <a:gd name="T2" fmla="*/ 1002 w 2001"/>
                    <a:gd name="T3" fmla="*/ 363 h 693"/>
                    <a:gd name="T4" fmla="*/ 266 w 2001"/>
                    <a:gd name="T5" fmla="*/ 215 h 693"/>
                    <a:gd name="T6" fmla="*/ 0 w 2001"/>
                    <a:gd name="T7" fmla="*/ 0 h 693"/>
                    <a:gd name="T8" fmla="*/ 0 w 2001"/>
                    <a:gd name="T9" fmla="*/ 220 h 693"/>
                    <a:gd name="T10" fmla="*/ 287 w 2001"/>
                    <a:gd name="T11" fmla="*/ 550 h 693"/>
                    <a:gd name="T12" fmla="*/ 1000 w 2001"/>
                    <a:gd name="T13" fmla="*/ 693 h 693"/>
                    <a:gd name="T14" fmla="*/ 1715 w 2001"/>
                    <a:gd name="T15" fmla="*/ 550 h 693"/>
                    <a:gd name="T16" fmla="*/ 2001 w 2001"/>
                    <a:gd name="T17" fmla="*/ 220 h 693"/>
                    <a:gd name="T18" fmla="*/ 2001 w 2001"/>
                    <a:gd name="T19" fmla="*/ 2 h 693"/>
                    <a:gd name="T20" fmla="*/ 1737 w 2001"/>
                    <a:gd name="T21" fmla="*/ 215 h 693"/>
                    <a:gd name="T22" fmla="*/ 143 w 2001"/>
                    <a:gd name="T23" fmla="*/ 373 h 693"/>
                    <a:gd name="T24" fmla="*/ 118 w 2001"/>
                    <a:gd name="T25" fmla="*/ 398 h 693"/>
                    <a:gd name="T26" fmla="*/ 93 w 2001"/>
                    <a:gd name="T27" fmla="*/ 373 h 693"/>
                    <a:gd name="T28" fmla="*/ 93 w 2001"/>
                    <a:gd name="T29" fmla="*/ 182 h 693"/>
                    <a:gd name="T30" fmla="*/ 113 w 2001"/>
                    <a:gd name="T31" fmla="*/ 157 h 693"/>
                    <a:gd name="T32" fmla="*/ 118 w 2001"/>
                    <a:gd name="T33" fmla="*/ 156 h 693"/>
                    <a:gd name="T34" fmla="*/ 143 w 2001"/>
                    <a:gd name="T35" fmla="*/ 182 h 693"/>
                    <a:gd name="T36" fmla="*/ 143 w 2001"/>
                    <a:gd name="T37" fmla="*/ 373 h 693"/>
                    <a:gd name="T38" fmla="*/ 424 w 2001"/>
                    <a:gd name="T39" fmla="*/ 534 h 693"/>
                    <a:gd name="T40" fmla="*/ 399 w 2001"/>
                    <a:gd name="T41" fmla="*/ 559 h 693"/>
                    <a:gd name="T42" fmla="*/ 374 w 2001"/>
                    <a:gd name="T43" fmla="*/ 534 h 693"/>
                    <a:gd name="T44" fmla="*/ 374 w 2001"/>
                    <a:gd name="T45" fmla="*/ 345 h 693"/>
                    <a:gd name="T46" fmla="*/ 394 w 2001"/>
                    <a:gd name="T47" fmla="*/ 318 h 693"/>
                    <a:gd name="T48" fmla="*/ 396 w 2001"/>
                    <a:gd name="T49" fmla="*/ 318 h 693"/>
                    <a:gd name="T50" fmla="*/ 424 w 2001"/>
                    <a:gd name="T51" fmla="*/ 345 h 693"/>
                    <a:gd name="T52" fmla="*/ 424 w 2001"/>
                    <a:gd name="T53" fmla="*/ 534 h 693"/>
                    <a:gd name="T54" fmla="*/ 853 w 2001"/>
                    <a:gd name="T55" fmla="*/ 625 h 693"/>
                    <a:gd name="T56" fmla="*/ 827 w 2001"/>
                    <a:gd name="T57" fmla="*/ 651 h 693"/>
                    <a:gd name="T58" fmla="*/ 802 w 2001"/>
                    <a:gd name="T59" fmla="*/ 625 h 693"/>
                    <a:gd name="T60" fmla="*/ 802 w 2001"/>
                    <a:gd name="T61" fmla="*/ 435 h 693"/>
                    <a:gd name="T62" fmla="*/ 822 w 2001"/>
                    <a:gd name="T63" fmla="*/ 410 h 693"/>
                    <a:gd name="T64" fmla="*/ 824 w 2001"/>
                    <a:gd name="T65" fmla="*/ 410 h 693"/>
                    <a:gd name="T66" fmla="*/ 853 w 2001"/>
                    <a:gd name="T67" fmla="*/ 435 h 693"/>
                    <a:gd name="T68" fmla="*/ 853 w 2001"/>
                    <a:gd name="T69" fmla="*/ 625 h 693"/>
                    <a:gd name="T70" fmla="*/ 1304 w 2001"/>
                    <a:gd name="T71" fmla="*/ 598 h 693"/>
                    <a:gd name="T72" fmla="*/ 1279 w 2001"/>
                    <a:gd name="T73" fmla="*/ 623 h 693"/>
                    <a:gd name="T74" fmla="*/ 1254 w 2001"/>
                    <a:gd name="T75" fmla="*/ 598 h 693"/>
                    <a:gd name="T76" fmla="*/ 1254 w 2001"/>
                    <a:gd name="T77" fmla="*/ 423 h 693"/>
                    <a:gd name="T78" fmla="*/ 1274 w 2001"/>
                    <a:gd name="T79" fmla="*/ 398 h 693"/>
                    <a:gd name="T80" fmla="*/ 1279 w 2001"/>
                    <a:gd name="T81" fmla="*/ 397 h 693"/>
                    <a:gd name="T82" fmla="*/ 1304 w 2001"/>
                    <a:gd name="T83" fmla="*/ 423 h 693"/>
                    <a:gd name="T84" fmla="*/ 1304 w 2001"/>
                    <a:gd name="T85" fmla="*/ 598 h 693"/>
                    <a:gd name="T86" fmla="*/ 1706 w 2001"/>
                    <a:gd name="T87" fmla="*/ 487 h 693"/>
                    <a:gd name="T88" fmla="*/ 1681 w 2001"/>
                    <a:gd name="T89" fmla="*/ 512 h 693"/>
                    <a:gd name="T90" fmla="*/ 1656 w 2001"/>
                    <a:gd name="T91" fmla="*/ 487 h 693"/>
                    <a:gd name="T92" fmla="*/ 1656 w 2001"/>
                    <a:gd name="T93" fmla="*/ 312 h 693"/>
                    <a:gd name="T94" fmla="*/ 1676 w 2001"/>
                    <a:gd name="T95" fmla="*/ 287 h 693"/>
                    <a:gd name="T96" fmla="*/ 1681 w 2001"/>
                    <a:gd name="T97" fmla="*/ 286 h 693"/>
                    <a:gd name="T98" fmla="*/ 1706 w 2001"/>
                    <a:gd name="T99" fmla="*/ 312 h 693"/>
                    <a:gd name="T100" fmla="*/ 1706 w 2001"/>
                    <a:gd name="T101" fmla="*/ 487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01" h="693">
                      <a:moveTo>
                        <a:pt x="1737" y="215"/>
                      </a:moveTo>
                      <a:cubicBezTo>
                        <a:pt x="1547" y="307"/>
                        <a:pt x="1288" y="363"/>
                        <a:pt x="1002" y="363"/>
                      </a:cubicBezTo>
                      <a:cubicBezTo>
                        <a:pt x="715" y="363"/>
                        <a:pt x="455" y="307"/>
                        <a:pt x="266" y="215"/>
                      </a:cubicBezTo>
                      <a:cubicBezTo>
                        <a:pt x="146" y="157"/>
                        <a:pt x="53" y="84"/>
                        <a:pt x="0" y="0"/>
                      </a:cubicBezTo>
                      <a:cubicBezTo>
                        <a:pt x="0" y="220"/>
                        <a:pt x="0" y="220"/>
                        <a:pt x="0" y="220"/>
                      </a:cubicBezTo>
                      <a:cubicBezTo>
                        <a:pt x="0" y="343"/>
                        <a:pt x="106" y="462"/>
                        <a:pt x="287" y="550"/>
                      </a:cubicBezTo>
                      <a:cubicBezTo>
                        <a:pt x="468" y="638"/>
                        <a:pt x="721" y="693"/>
                        <a:pt x="1000" y="693"/>
                      </a:cubicBezTo>
                      <a:cubicBezTo>
                        <a:pt x="1279" y="693"/>
                        <a:pt x="1533" y="638"/>
                        <a:pt x="1715" y="550"/>
                      </a:cubicBezTo>
                      <a:cubicBezTo>
                        <a:pt x="1896" y="462"/>
                        <a:pt x="2001" y="343"/>
                        <a:pt x="2001" y="220"/>
                      </a:cubicBezTo>
                      <a:cubicBezTo>
                        <a:pt x="2001" y="2"/>
                        <a:pt x="2001" y="2"/>
                        <a:pt x="2001" y="2"/>
                      </a:cubicBezTo>
                      <a:cubicBezTo>
                        <a:pt x="1948" y="86"/>
                        <a:pt x="1855" y="157"/>
                        <a:pt x="1737" y="215"/>
                      </a:cubicBezTo>
                      <a:close/>
                      <a:moveTo>
                        <a:pt x="143" y="373"/>
                      </a:moveTo>
                      <a:cubicBezTo>
                        <a:pt x="144" y="386"/>
                        <a:pt x="132" y="398"/>
                        <a:pt x="118" y="398"/>
                      </a:cubicBezTo>
                      <a:cubicBezTo>
                        <a:pt x="105" y="398"/>
                        <a:pt x="93" y="386"/>
                        <a:pt x="93" y="373"/>
                      </a:cubicBezTo>
                      <a:cubicBezTo>
                        <a:pt x="93" y="182"/>
                        <a:pt x="93" y="182"/>
                        <a:pt x="93" y="182"/>
                      </a:cubicBezTo>
                      <a:cubicBezTo>
                        <a:pt x="93" y="171"/>
                        <a:pt x="102" y="160"/>
                        <a:pt x="113" y="157"/>
                      </a:cubicBezTo>
                      <a:cubicBezTo>
                        <a:pt x="115" y="157"/>
                        <a:pt x="116" y="156"/>
                        <a:pt x="118" y="156"/>
                      </a:cubicBezTo>
                      <a:cubicBezTo>
                        <a:pt x="132" y="156"/>
                        <a:pt x="144" y="169"/>
                        <a:pt x="143" y="182"/>
                      </a:cubicBezTo>
                      <a:lnTo>
                        <a:pt x="143" y="373"/>
                      </a:lnTo>
                      <a:close/>
                      <a:moveTo>
                        <a:pt x="424" y="534"/>
                      </a:moveTo>
                      <a:cubicBezTo>
                        <a:pt x="425" y="547"/>
                        <a:pt x="413" y="559"/>
                        <a:pt x="399" y="559"/>
                      </a:cubicBezTo>
                      <a:cubicBezTo>
                        <a:pt x="386" y="559"/>
                        <a:pt x="374" y="547"/>
                        <a:pt x="374" y="534"/>
                      </a:cubicBezTo>
                      <a:cubicBezTo>
                        <a:pt x="374" y="345"/>
                        <a:pt x="374" y="345"/>
                        <a:pt x="374" y="345"/>
                      </a:cubicBezTo>
                      <a:cubicBezTo>
                        <a:pt x="373" y="333"/>
                        <a:pt x="382" y="321"/>
                        <a:pt x="394" y="318"/>
                      </a:cubicBezTo>
                      <a:cubicBezTo>
                        <a:pt x="395" y="318"/>
                        <a:pt x="395" y="318"/>
                        <a:pt x="396" y="318"/>
                      </a:cubicBezTo>
                      <a:cubicBezTo>
                        <a:pt x="411" y="316"/>
                        <a:pt x="425" y="330"/>
                        <a:pt x="424" y="345"/>
                      </a:cubicBezTo>
                      <a:lnTo>
                        <a:pt x="424" y="534"/>
                      </a:lnTo>
                      <a:close/>
                      <a:moveTo>
                        <a:pt x="853" y="625"/>
                      </a:moveTo>
                      <a:cubicBezTo>
                        <a:pt x="853" y="639"/>
                        <a:pt x="841" y="651"/>
                        <a:pt x="827" y="651"/>
                      </a:cubicBezTo>
                      <a:cubicBezTo>
                        <a:pt x="814" y="651"/>
                        <a:pt x="802" y="639"/>
                        <a:pt x="802" y="625"/>
                      </a:cubicBezTo>
                      <a:cubicBezTo>
                        <a:pt x="802" y="435"/>
                        <a:pt x="802" y="435"/>
                        <a:pt x="802" y="435"/>
                      </a:cubicBezTo>
                      <a:cubicBezTo>
                        <a:pt x="802" y="423"/>
                        <a:pt x="811" y="412"/>
                        <a:pt x="822" y="410"/>
                      </a:cubicBezTo>
                      <a:cubicBezTo>
                        <a:pt x="823" y="410"/>
                        <a:pt x="824" y="410"/>
                        <a:pt x="824" y="410"/>
                      </a:cubicBezTo>
                      <a:cubicBezTo>
                        <a:pt x="839" y="408"/>
                        <a:pt x="853" y="421"/>
                        <a:pt x="853" y="435"/>
                      </a:cubicBezTo>
                      <a:lnTo>
                        <a:pt x="853" y="625"/>
                      </a:lnTo>
                      <a:close/>
                      <a:moveTo>
                        <a:pt x="1304" y="598"/>
                      </a:moveTo>
                      <a:cubicBezTo>
                        <a:pt x="1304" y="611"/>
                        <a:pt x="1292" y="623"/>
                        <a:pt x="1279" y="623"/>
                      </a:cubicBezTo>
                      <a:cubicBezTo>
                        <a:pt x="1266" y="623"/>
                        <a:pt x="1253" y="611"/>
                        <a:pt x="1254" y="598"/>
                      </a:cubicBezTo>
                      <a:cubicBezTo>
                        <a:pt x="1254" y="423"/>
                        <a:pt x="1254" y="423"/>
                        <a:pt x="1254" y="423"/>
                      </a:cubicBezTo>
                      <a:cubicBezTo>
                        <a:pt x="1253" y="412"/>
                        <a:pt x="1262" y="401"/>
                        <a:pt x="1274" y="398"/>
                      </a:cubicBezTo>
                      <a:cubicBezTo>
                        <a:pt x="1275" y="398"/>
                        <a:pt x="1277" y="397"/>
                        <a:pt x="1279" y="397"/>
                      </a:cubicBezTo>
                      <a:cubicBezTo>
                        <a:pt x="1293" y="397"/>
                        <a:pt x="1305" y="410"/>
                        <a:pt x="1304" y="423"/>
                      </a:cubicBezTo>
                      <a:lnTo>
                        <a:pt x="1304" y="598"/>
                      </a:lnTo>
                      <a:close/>
                      <a:moveTo>
                        <a:pt x="1706" y="487"/>
                      </a:moveTo>
                      <a:cubicBezTo>
                        <a:pt x="1706" y="500"/>
                        <a:pt x="1694" y="512"/>
                        <a:pt x="1681" y="512"/>
                      </a:cubicBezTo>
                      <a:cubicBezTo>
                        <a:pt x="1668" y="512"/>
                        <a:pt x="1655" y="500"/>
                        <a:pt x="1656" y="487"/>
                      </a:cubicBezTo>
                      <a:cubicBezTo>
                        <a:pt x="1656" y="312"/>
                        <a:pt x="1656" y="312"/>
                        <a:pt x="1656" y="312"/>
                      </a:cubicBezTo>
                      <a:cubicBezTo>
                        <a:pt x="1655" y="300"/>
                        <a:pt x="1664" y="289"/>
                        <a:pt x="1676" y="287"/>
                      </a:cubicBezTo>
                      <a:cubicBezTo>
                        <a:pt x="1677" y="286"/>
                        <a:pt x="1679" y="286"/>
                        <a:pt x="1681" y="286"/>
                      </a:cubicBezTo>
                      <a:cubicBezTo>
                        <a:pt x="1695" y="286"/>
                        <a:pt x="1707" y="298"/>
                        <a:pt x="1706" y="312"/>
                      </a:cubicBezTo>
                      <a:lnTo>
                        <a:pt x="1706" y="4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332" name="Freeform 34">
                  <a:extLst>
                    <a:ext uri="{FF2B5EF4-FFF2-40B4-BE49-F238E27FC236}">
                      <a16:creationId xmlns:a16="http://schemas.microsoft.com/office/drawing/2014/main" id="{681C2916-3A0B-44E2-B2BB-DC92E283C14F}"/>
                    </a:ext>
                  </a:extLst>
                </p:cNvPr>
                <p:cNvSpPr>
                  <a:spLocks noEditPoints="1"/>
                </p:cNvSpPr>
                <p:nvPr/>
              </p:nvSpPr>
              <p:spPr bwMode="auto">
                <a:xfrm>
                  <a:off x="535" y="4650"/>
                  <a:ext cx="3650" cy="1258"/>
                </a:xfrm>
                <a:custGeom>
                  <a:avLst/>
                  <a:gdLst>
                    <a:gd name="T0" fmla="*/ 1736 w 2000"/>
                    <a:gd name="T1" fmla="*/ 212 h 690"/>
                    <a:gd name="T2" fmla="*/ 1001 w 2000"/>
                    <a:gd name="T3" fmla="*/ 361 h 690"/>
                    <a:gd name="T4" fmla="*/ 265 w 2000"/>
                    <a:gd name="T5" fmla="*/ 212 h 690"/>
                    <a:gd name="T6" fmla="*/ 70 w 2000"/>
                    <a:gd name="T7" fmla="*/ 82 h 690"/>
                    <a:gd name="T8" fmla="*/ 0 w 2000"/>
                    <a:gd name="T9" fmla="*/ 52 h 690"/>
                    <a:gd name="T10" fmla="*/ 0 w 2000"/>
                    <a:gd name="T11" fmla="*/ 218 h 690"/>
                    <a:gd name="T12" fmla="*/ 286 w 2000"/>
                    <a:gd name="T13" fmla="*/ 547 h 690"/>
                    <a:gd name="T14" fmla="*/ 999 w 2000"/>
                    <a:gd name="T15" fmla="*/ 690 h 690"/>
                    <a:gd name="T16" fmla="*/ 1714 w 2000"/>
                    <a:gd name="T17" fmla="*/ 547 h 690"/>
                    <a:gd name="T18" fmla="*/ 2000 w 2000"/>
                    <a:gd name="T19" fmla="*/ 218 h 690"/>
                    <a:gd name="T20" fmla="*/ 2000 w 2000"/>
                    <a:gd name="T21" fmla="*/ 0 h 690"/>
                    <a:gd name="T22" fmla="*/ 1736 w 2000"/>
                    <a:gd name="T23" fmla="*/ 212 h 690"/>
                    <a:gd name="T24" fmla="*/ 143 w 2000"/>
                    <a:gd name="T25" fmla="*/ 370 h 690"/>
                    <a:gd name="T26" fmla="*/ 118 w 2000"/>
                    <a:gd name="T27" fmla="*/ 395 h 690"/>
                    <a:gd name="T28" fmla="*/ 92 w 2000"/>
                    <a:gd name="T29" fmla="*/ 370 h 690"/>
                    <a:gd name="T30" fmla="*/ 92 w 2000"/>
                    <a:gd name="T31" fmla="*/ 180 h 690"/>
                    <a:gd name="T32" fmla="*/ 112 w 2000"/>
                    <a:gd name="T33" fmla="*/ 154 h 690"/>
                    <a:gd name="T34" fmla="*/ 143 w 2000"/>
                    <a:gd name="T35" fmla="*/ 180 h 690"/>
                    <a:gd name="T36" fmla="*/ 143 w 2000"/>
                    <a:gd name="T37" fmla="*/ 370 h 690"/>
                    <a:gd name="T38" fmla="*/ 424 w 2000"/>
                    <a:gd name="T39" fmla="*/ 531 h 690"/>
                    <a:gd name="T40" fmla="*/ 398 w 2000"/>
                    <a:gd name="T41" fmla="*/ 557 h 690"/>
                    <a:gd name="T42" fmla="*/ 373 w 2000"/>
                    <a:gd name="T43" fmla="*/ 531 h 690"/>
                    <a:gd name="T44" fmla="*/ 373 w 2000"/>
                    <a:gd name="T45" fmla="*/ 342 h 690"/>
                    <a:gd name="T46" fmla="*/ 395 w 2000"/>
                    <a:gd name="T47" fmla="*/ 315 h 690"/>
                    <a:gd name="T48" fmla="*/ 424 w 2000"/>
                    <a:gd name="T49" fmla="*/ 342 h 690"/>
                    <a:gd name="T50" fmla="*/ 424 w 2000"/>
                    <a:gd name="T51" fmla="*/ 531 h 690"/>
                    <a:gd name="T52" fmla="*/ 852 w 2000"/>
                    <a:gd name="T53" fmla="*/ 623 h 690"/>
                    <a:gd name="T54" fmla="*/ 827 w 2000"/>
                    <a:gd name="T55" fmla="*/ 648 h 690"/>
                    <a:gd name="T56" fmla="*/ 802 w 2000"/>
                    <a:gd name="T57" fmla="*/ 623 h 690"/>
                    <a:gd name="T58" fmla="*/ 802 w 2000"/>
                    <a:gd name="T59" fmla="*/ 432 h 690"/>
                    <a:gd name="T60" fmla="*/ 824 w 2000"/>
                    <a:gd name="T61" fmla="*/ 407 h 690"/>
                    <a:gd name="T62" fmla="*/ 852 w 2000"/>
                    <a:gd name="T63" fmla="*/ 432 h 690"/>
                    <a:gd name="T64" fmla="*/ 852 w 2000"/>
                    <a:gd name="T65" fmla="*/ 623 h 690"/>
                    <a:gd name="T66" fmla="*/ 1304 w 2000"/>
                    <a:gd name="T67" fmla="*/ 595 h 690"/>
                    <a:gd name="T68" fmla="*/ 1278 w 2000"/>
                    <a:gd name="T69" fmla="*/ 621 h 690"/>
                    <a:gd name="T70" fmla="*/ 1253 w 2000"/>
                    <a:gd name="T71" fmla="*/ 595 h 690"/>
                    <a:gd name="T72" fmla="*/ 1253 w 2000"/>
                    <a:gd name="T73" fmla="*/ 421 h 690"/>
                    <a:gd name="T74" fmla="*/ 1273 w 2000"/>
                    <a:gd name="T75" fmla="*/ 395 h 690"/>
                    <a:gd name="T76" fmla="*/ 1304 w 2000"/>
                    <a:gd name="T77" fmla="*/ 421 h 690"/>
                    <a:gd name="T78" fmla="*/ 1304 w 2000"/>
                    <a:gd name="T79" fmla="*/ 595 h 690"/>
                    <a:gd name="T80" fmla="*/ 1706 w 2000"/>
                    <a:gd name="T81" fmla="*/ 484 h 690"/>
                    <a:gd name="T82" fmla="*/ 1680 w 2000"/>
                    <a:gd name="T83" fmla="*/ 509 h 690"/>
                    <a:gd name="T84" fmla="*/ 1655 w 2000"/>
                    <a:gd name="T85" fmla="*/ 484 h 690"/>
                    <a:gd name="T86" fmla="*/ 1655 w 2000"/>
                    <a:gd name="T87" fmla="*/ 309 h 690"/>
                    <a:gd name="T88" fmla="*/ 1675 w 2000"/>
                    <a:gd name="T89" fmla="*/ 284 h 690"/>
                    <a:gd name="T90" fmla="*/ 1706 w 2000"/>
                    <a:gd name="T91" fmla="*/ 309 h 690"/>
                    <a:gd name="T92" fmla="*/ 1706 w 2000"/>
                    <a:gd name="T93" fmla="*/ 484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00" h="690">
                      <a:moveTo>
                        <a:pt x="1736" y="212"/>
                      </a:moveTo>
                      <a:cubicBezTo>
                        <a:pt x="1546" y="305"/>
                        <a:pt x="1287" y="361"/>
                        <a:pt x="1001" y="361"/>
                      </a:cubicBezTo>
                      <a:cubicBezTo>
                        <a:pt x="715" y="361"/>
                        <a:pt x="455" y="305"/>
                        <a:pt x="265" y="212"/>
                      </a:cubicBezTo>
                      <a:cubicBezTo>
                        <a:pt x="187" y="175"/>
                        <a:pt x="122" y="131"/>
                        <a:pt x="70" y="82"/>
                      </a:cubicBezTo>
                      <a:cubicBezTo>
                        <a:pt x="46" y="73"/>
                        <a:pt x="22" y="63"/>
                        <a:pt x="0" y="52"/>
                      </a:cubicBezTo>
                      <a:cubicBezTo>
                        <a:pt x="0" y="218"/>
                        <a:pt x="0" y="218"/>
                        <a:pt x="0" y="218"/>
                      </a:cubicBezTo>
                      <a:cubicBezTo>
                        <a:pt x="0" y="341"/>
                        <a:pt x="105" y="459"/>
                        <a:pt x="286" y="547"/>
                      </a:cubicBezTo>
                      <a:cubicBezTo>
                        <a:pt x="467" y="635"/>
                        <a:pt x="720" y="690"/>
                        <a:pt x="999" y="690"/>
                      </a:cubicBezTo>
                      <a:cubicBezTo>
                        <a:pt x="1279" y="690"/>
                        <a:pt x="1533" y="635"/>
                        <a:pt x="1714" y="547"/>
                      </a:cubicBezTo>
                      <a:cubicBezTo>
                        <a:pt x="1895" y="459"/>
                        <a:pt x="2000" y="341"/>
                        <a:pt x="2000" y="218"/>
                      </a:cubicBezTo>
                      <a:cubicBezTo>
                        <a:pt x="2000" y="0"/>
                        <a:pt x="2000" y="0"/>
                        <a:pt x="2000" y="0"/>
                      </a:cubicBezTo>
                      <a:cubicBezTo>
                        <a:pt x="1947" y="83"/>
                        <a:pt x="1855" y="155"/>
                        <a:pt x="1736" y="212"/>
                      </a:cubicBezTo>
                      <a:close/>
                      <a:moveTo>
                        <a:pt x="143" y="370"/>
                      </a:moveTo>
                      <a:cubicBezTo>
                        <a:pt x="143" y="384"/>
                        <a:pt x="131" y="395"/>
                        <a:pt x="118" y="395"/>
                      </a:cubicBezTo>
                      <a:cubicBezTo>
                        <a:pt x="104" y="395"/>
                        <a:pt x="92" y="384"/>
                        <a:pt x="92" y="370"/>
                      </a:cubicBezTo>
                      <a:cubicBezTo>
                        <a:pt x="92" y="180"/>
                        <a:pt x="92" y="180"/>
                        <a:pt x="92" y="180"/>
                      </a:cubicBezTo>
                      <a:cubicBezTo>
                        <a:pt x="92" y="168"/>
                        <a:pt x="101" y="157"/>
                        <a:pt x="112" y="154"/>
                      </a:cubicBezTo>
                      <a:cubicBezTo>
                        <a:pt x="127" y="151"/>
                        <a:pt x="143" y="165"/>
                        <a:pt x="143" y="180"/>
                      </a:cubicBezTo>
                      <a:lnTo>
                        <a:pt x="143" y="370"/>
                      </a:lnTo>
                      <a:close/>
                      <a:moveTo>
                        <a:pt x="424" y="531"/>
                      </a:moveTo>
                      <a:cubicBezTo>
                        <a:pt x="424" y="545"/>
                        <a:pt x="412" y="557"/>
                        <a:pt x="398" y="557"/>
                      </a:cubicBezTo>
                      <a:cubicBezTo>
                        <a:pt x="385" y="557"/>
                        <a:pt x="373" y="545"/>
                        <a:pt x="373" y="531"/>
                      </a:cubicBezTo>
                      <a:cubicBezTo>
                        <a:pt x="373" y="342"/>
                        <a:pt x="373" y="342"/>
                        <a:pt x="373" y="342"/>
                      </a:cubicBezTo>
                      <a:cubicBezTo>
                        <a:pt x="373" y="329"/>
                        <a:pt x="383" y="317"/>
                        <a:pt x="395" y="315"/>
                      </a:cubicBezTo>
                      <a:cubicBezTo>
                        <a:pt x="410" y="314"/>
                        <a:pt x="424" y="327"/>
                        <a:pt x="424" y="342"/>
                      </a:cubicBezTo>
                      <a:lnTo>
                        <a:pt x="424" y="531"/>
                      </a:lnTo>
                      <a:close/>
                      <a:moveTo>
                        <a:pt x="852" y="623"/>
                      </a:moveTo>
                      <a:cubicBezTo>
                        <a:pt x="852" y="636"/>
                        <a:pt x="840" y="648"/>
                        <a:pt x="827" y="648"/>
                      </a:cubicBezTo>
                      <a:cubicBezTo>
                        <a:pt x="813" y="648"/>
                        <a:pt x="801" y="636"/>
                        <a:pt x="802" y="623"/>
                      </a:cubicBezTo>
                      <a:cubicBezTo>
                        <a:pt x="802" y="432"/>
                        <a:pt x="802" y="432"/>
                        <a:pt x="802" y="432"/>
                      </a:cubicBezTo>
                      <a:cubicBezTo>
                        <a:pt x="801" y="420"/>
                        <a:pt x="812" y="409"/>
                        <a:pt x="824" y="407"/>
                      </a:cubicBezTo>
                      <a:cubicBezTo>
                        <a:pt x="838" y="405"/>
                        <a:pt x="852" y="418"/>
                        <a:pt x="852" y="432"/>
                      </a:cubicBezTo>
                      <a:lnTo>
                        <a:pt x="852" y="623"/>
                      </a:lnTo>
                      <a:close/>
                      <a:moveTo>
                        <a:pt x="1304" y="595"/>
                      </a:moveTo>
                      <a:cubicBezTo>
                        <a:pt x="1304" y="609"/>
                        <a:pt x="1292" y="621"/>
                        <a:pt x="1278" y="621"/>
                      </a:cubicBezTo>
                      <a:cubicBezTo>
                        <a:pt x="1265" y="621"/>
                        <a:pt x="1253" y="609"/>
                        <a:pt x="1253" y="595"/>
                      </a:cubicBezTo>
                      <a:cubicBezTo>
                        <a:pt x="1253" y="421"/>
                        <a:pt x="1253" y="421"/>
                        <a:pt x="1253" y="421"/>
                      </a:cubicBezTo>
                      <a:cubicBezTo>
                        <a:pt x="1253" y="409"/>
                        <a:pt x="1262" y="398"/>
                        <a:pt x="1273" y="395"/>
                      </a:cubicBezTo>
                      <a:cubicBezTo>
                        <a:pt x="1288" y="392"/>
                        <a:pt x="1304" y="406"/>
                        <a:pt x="1304" y="421"/>
                      </a:cubicBezTo>
                      <a:lnTo>
                        <a:pt x="1304" y="595"/>
                      </a:lnTo>
                      <a:close/>
                      <a:moveTo>
                        <a:pt x="1706" y="484"/>
                      </a:moveTo>
                      <a:cubicBezTo>
                        <a:pt x="1706" y="497"/>
                        <a:pt x="1694" y="509"/>
                        <a:pt x="1680" y="509"/>
                      </a:cubicBezTo>
                      <a:cubicBezTo>
                        <a:pt x="1667" y="509"/>
                        <a:pt x="1655" y="497"/>
                        <a:pt x="1655" y="484"/>
                      </a:cubicBezTo>
                      <a:cubicBezTo>
                        <a:pt x="1655" y="309"/>
                        <a:pt x="1655" y="309"/>
                        <a:pt x="1655" y="309"/>
                      </a:cubicBezTo>
                      <a:cubicBezTo>
                        <a:pt x="1655" y="298"/>
                        <a:pt x="1664" y="286"/>
                        <a:pt x="1675" y="284"/>
                      </a:cubicBezTo>
                      <a:cubicBezTo>
                        <a:pt x="1690" y="281"/>
                        <a:pt x="1706" y="294"/>
                        <a:pt x="1706" y="309"/>
                      </a:cubicBezTo>
                      <a:lnTo>
                        <a:pt x="1706" y="4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333" name="Freeform 35">
                  <a:extLst>
                    <a:ext uri="{FF2B5EF4-FFF2-40B4-BE49-F238E27FC236}">
                      <a16:creationId xmlns:a16="http://schemas.microsoft.com/office/drawing/2014/main" id="{1B350818-CC35-A147-C514-5B641859B5B1}"/>
                    </a:ext>
                  </a:extLst>
                </p:cNvPr>
                <p:cNvSpPr>
                  <a:spLocks noEditPoints="1"/>
                </p:cNvSpPr>
                <p:nvPr/>
              </p:nvSpPr>
              <p:spPr bwMode="auto">
                <a:xfrm>
                  <a:off x="164" y="1484"/>
                  <a:ext cx="3650" cy="1263"/>
                </a:xfrm>
                <a:custGeom>
                  <a:avLst/>
                  <a:gdLst>
                    <a:gd name="T0" fmla="*/ 999 w 2000"/>
                    <a:gd name="T1" fmla="*/ 693 h 693"/>
                    <a:gd name="T2" fmla="*/ 2000 w 2000"/>
                    <a:gd name="T3" fmla="*/ 220 h 693"/>
                    <a:gd name="T4" fmla="*/ 1736 w 2000"/>
                    <a:gd name="T5" fmla="*/ 215 h 693"/>
                    <a:gd name="T6" fmla="*/ 265 w 2000"/>
                    <a:gd name="T7" fmla="*/ 215 h 693"/>
                    <a:gd name="T8" fmla="*/ 0 w 2000"/>
                    <a:gd name="T9" fmla="*/ 220 h 693"/>
                    <a:gd name="T10" fmla="*/ 1655 w 2000"/>
                    <a:gd name="T11" fmla="*/ 487 h 693"/>
                    <a:gd name="T12" fmla="*/ 1675 w 2000"/>
                    <a:gd name="T13" fmla="*/ 287 h 693"/>
                    <a:gd name="T14" fmla="*/ 1679 w 2000"/>
                    <a:gd name="T15" fmla="*/ 285 h 693"/>
                    <a:gd name="T16" fmla="*/ 1705 w 2000"/>
                    <a:gd name="T17" fmla="*/ 311 h 693"/>
                    <a:gd name="T18" fmla="*/ 1705 w 2000"/>
                    <a:gd name="T19" fmla="*/ 487 h 693"/>
                    <a:gd name="T20" fmla="*/ 1655 w 2000"/>
                    <a:gd name="T21" fmla="*/ 487 h 693"/>
                    <a:gd name="T22" fmla="*/ 1253 w 2000"/>
                    <a:gd name="T23" fmla="*/ 598 h 693"/>
                    <a:gd name="T24" fmla="*/ 1273 w 2000"/>
                    <a:gd name="T25" fmla="*/ 398 h 693"/>
                    <a:gd name="T26" fmla="*/ 1277 w 2000"/>
                    <a:gd name="T27" fmla="*/ 396 h 693"/>
                    <a:gd name="T28" fmla="*/ 1303 w 2000"/>
                    <a:gd name="T29" fmla="*/ 422 h 693"/>
                    <a:gd name="T30" fmla="*/ 1303 w 2000"/>
                    <a:gd name="T31" fmla="*/ 598 h 693"/>
                    <a:gd name="T32" fmla="*/ 1253 w 2000"/>
                    <a:gd name="T33" fmla="*/ 599 h 693"/>
                    <a:gd name="T34" fmla="*/ 801 w 2000"/>
                    <a:gd name="T35" fmla="*/ 625 h 693"/>
                    <a:gd name="T36" fmla="*/ 824 w 2000"/>
                    <a:gd name="T37" fmla="*/ 410 h 693"/>
                    <a:gd name="T38" fmla="*/ 852 w 2000"/>
                    <a:gd name="T39" fmla="*/ 431 h 693"/>
                    <a:gd name="T40" fmla="*/ 852 w 2000"/>
                    <a:gd name="T41" fmla="*/ 625 h 693"/>
                    <a:gd name="T42" fmla="*/ 801 w 2000"/>
                    <a:gd name="T43" fmla="*/ 626 h 693"/>
                    <a:gd name="T44" fmla="*/ 395 w 2000"/>
                    <a:gd name="T45" fmla="*/ 318 h 693"/>
                    <a:gd name="T46" fmla="*/ 424 w 2000"/>
                    <a:gd name="T47" fmla="*/ 340 h 693"/>
                    <a:gd name="T48" fmla="*/ 424 w 2000"/>
                    <a:gd name="T49" fmla="*/ 534 h 693"/>
                    <a:gd name="T50" fmla="*/ 373 w 2000"/>
                    <a:gd name="T51" fmla="*/ 535 h 693"/>
                    <a:gd name="T52" fmla="*/ 373 w 2000"/>
                    <a:gd name="T53" fmla="*/ 344 h 693"/>
                    <a:gd name="T54" fmla="*/ 92 w 2000"/>
                    <a:gd name="T55" fmla="*/ 373 h 693"/>
                    <a:gd name="T56" fmla="*/ 112 w 2000"/>
                    <a:gd name="T57" fmla="*/ 157 h 693"/>
                    <a:gd name="T58" fmla="*/ 116 w 2000"/>
                    <a:gd name="T59" fmla="*/ 155 h 693"/>
                    <a:gd name="T60" fmla="*/ 143 w 2000"/>
                    <a:gd name="T61" fmla="*/ 181 h 693"/>
                    <a:gd name="T62" fmla="*/ 143 w 2000"/>
                    <a:gd name="T63" fmla="*/ 373 h 693"/>
                    <a:gd name="T64" fmla="*/ 92 w 2000"/>
                    <a:gd name="T65" fmla="*/ 374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00" h="693">
                      <a:moveTo>
                        <a:pt x="286" y="550"/>
                      </a:moveTo>
                      <a:cubicBezTo>
                        <a:pt x="467" y="638"/>
                        <a:pt x="720" y="693"/>
                        <a:pt x="999" y="693"/>
                      </a:cubicBezTo>
                      <a:cubicBezTo>
                        <a:pt x="1279" y="693"/>
                        <a:pt x="1532" y="638"/>
                        <a:pt x="1714" y="550"/>
                      </a:cubicBezTo>
                      <a:cubicBezTo>
                        <a:pt x="1895" y="462"/>
                        <a:pt x="2000" y="343"/>
                        <a:pt x="2000" y="220"/>
                      </a:cubicBezTo>
                      <a:cubicBezTo>
                        <a:pt x="2000" y="2"/>
                        <a:pt x="2000" y="2"/>
                        <a:pt x="2000" y="2"/>
                      </a:cubicBezTo>
                      <a:cubicBezTo>
                        <a:pt x="1947" y="86"/>
                        <a:pt x="1855" y="157"/>
                        <a:pt x="1736" y="215"/>
                      </a:cubicBezTo>
                      <a:cubicBezTo>
                        <a:pt x="1546" y="307"/>
                        <a:pt x="1287" y="363"/>
                        <a:pt x="1001" y="363"/>
                      </a:cubicBezTo>
                      <a:cubicBezTo>
                        <a:pt x="715" y="363"/>
                        <a:pt x="455" y="307"/>
                        <a:pt x="265" y="215"/>
                      </a:cubicBezTo>
                      <a:cubicBezTo>
                        <a:pt x="145" y="157"/>
                        <a:pt x="52" y="84"/>
                        <a:pt x="0" y="0"/>
                      </a:cubicBezTo>
                      <a:cubicBezTo>
                        <a:pt x="0" y="220"/>
                        <a:pt x="0" y="220"/>
                        <a:pt x="0" y="220"/>
                      </a:cubicBezTo>
                      <a:cubicBezTo>
                        <a:pt x="0" y="343"/>
                        <a:pt x="105" y="462"/>
                        <a:pt x="286" y="550"/>
                      </a:cubicBezTo>
                      <a:close/>
                      <a:moveTo>
                        <a:pt x="1655" y="487"/>
                      </a:moveTo>
                      <a:cubicBezTo>
                        <a:pt x="1655" y="312"/>
                        <a:pt x="1655" y="312"/>
                        <a:pt x="1655" y="312"/>
                      </a:cubicBezTo>
                      <a:cubicBezTo>
                        <a:pt x="1655" y="300"/>
                        <a:pt x="1663" y="289"/>
                        <a:pt x="1675" y="287"/>
                      </a:cubicBezTo>
                      <a:cubicBezTo>
                        <a:pt x="1675" y="286"/>
                        <a:pt x="1675" y="286"/>
                        <a:pt x="1675" y="286"/>
                      </a:cubicBezTo>
                      <a:cubicBezTo>
                        <a:pt x="1676" y="285"/>
                        <a:pt x="1678" y="285"/>
                        <a:pt x="1679" y="285"/>
                      </a:cubicBezTo>
                      <a:cubicBezTo>
                        <a:pt x="1680" y="284"/>
                        <a:pt x="1681" y="284"/>
                        <a:pt x="1681" y="285"/>
                      </a:cubicBezTo>
                      <a:cubicBezTo>
                        <a:pt x="1695" y="285"/>
                        <a:pt x="1706" y="297"/>
                        <a:pt x="1705" y="311"/>
                      </a:cubicBezTo>
                      <a:cubicBezTo>
                        <a:pt x="1705" y="311"/>
                        <a:pt x="1705" y="312"/>
                        <a:pt x="1705" y="312"/>
                      </a:cubicBezTo>
                      <a:cubicBezTo>
                        <a:pt x="1705" y="487"/>
                        <a:pt x="1705" y="487"/>
                        <a:pt x="1705" y="487"/>
                      </a:cubicBezTo>
                      <a:cubicBezTo>
                        <a:pt x="1706" y="501"/>
                        <a:pt x="1694" y="512"/>
                        <a:pt x="1681" y="512"/>
                      </a:cubicBezTo>
                      <a:cubicBezTo>
                        <a:pt x="1667" y="512"/>
                        <a:pt x="1655" y="501"/>
                        <a:pt x="1655" y="487"/>
                      </a:cubicBezTo>
                      <a:cubicBezTo>
                        <a:pt x="1655" y="487"/>
                        <a:pt x="1655" y="487"/>
                        <a:pt x="1655" y="487"/>
                      </a:cubicBezTo>
                      <a:close/>
                      <a:moveTo>
                        <a:pt x="1253" y="598"/>
                      </a:moveTo>
                      <a:cubicBezTo>
                        <a:pt x="1253" y="423"/>
                        <a:pt x="1253" y="423"/>
                        <a:pt x="1253" y="423"/>
                      </a:cubicBezTo>
                      <a:cubicBezTo>
                        <a:pt x="1253" y="411"/>
                        <a:pt x="1261" y="401"/>
                        <a:pt x="1273" y="398"/>
                      </a:cubicBezTo>
                      <a:cubicBezTo>
                        <a:pt x="1273" y="398"/>
                        <a:pt x="1273" y="397"/>
                        <a:pt x="1273" y="397"/>
                      </a:cubicBezTo>
                      <a:cubicBezTo>
                        <a:pt x="1274" y="397"/>
                        <a:pt x="1276" y="396"/>
                        <a:pt x="1277" y="396"/>
                      </a:cubicBezTo>
                      <a:cubicBezTo>
                        <a:pt x="1278" y="396"/>
                        <a:pt x="1279" y="396"/>
                        <a:pt x="1279" y="396"/>
                      </a:cubicBezTo>
                      <a:cubicBezTo>
                        <a:pt x="1293" y="397"/>
                        <a:pt x="1304" y="408"/>
                        <a:pt x="1303" y="422"/>
                      </a:cubicBezTo>
                      <a:cubicBezTo>
                        <a:pt x="1303" y="423"/>
                        <a:pt x="1303" y="423"/>
                        <a:pt x="1303" y="423"/>
                      </a:cubicBezTo>
                      <a:cubicBezTo>
                        <a:pt x="1303" y="598"/>
                        <a:pt x="1303" y="598"/>
                        <a:pt x="1303" y="598"/>
                      </a:cubicBezTo>
                      <a:cubicBezTo>
                        <a:pt x="1304" y="612"/>
                        <a:pt x="1292" y="624"/>
                        <a:pt x="1279" y="624"/>
                      </a:cubicBezTo>
                      <a:cubicBezTo>
                        <a:pt x="1265" y="624"/>
                        <a:pt x="1253" y="613"/>
                        <a:pt x="1253" y="599"/>
                      </a:cubicBezTo>
                      <a:cubicBezTo>
                        <a:pt x="1253" y="599"/>
                        <a:pt x="1253" y="598"/>
                        <a:pt x="1253" y="598"/>
                      </a:cubicBezTo>
                      <a:close/>
                      <a:moveTo>
                        <a:pt x="801" y="625"/>
                      </a:moveTo>
                      <a:cubicBezTo>
                        <a:pt x="801" y="435"/>
                        <a:pt x="801" y="435"/>
                        <a:pt x="801" y="435"/>
                      </a:cubicBezTo>
                      <a:cubicBezTo>
                        <a:pt x="801" y="422"/>
                        <a:pt x="811" y="411"/>
                        <a:pt x="824" y="410"/>
                      </a:cubicBezTo>
                      <a:cubicBezTo>
                        <a:pt x="824" y="409"/>
                        <a:pt x="824" y="409"/>
                        <a:pt x="824" y="409"/>
                      </a:cubicBezTo>
                      <a:cubicBezTo>
                        <a:pt x="837" y="407"/>
                        <a:pt x="850" y="417"/>
                        <a:pt x="852" y="431"/>
                      </a:cubicBezTo>
                      <a:cubicBezTo>
                        <a:pt x="852" y="432"/>
                        <a:pt x="852" y="434"/>
                        <a:pt x="852" y="435"/>
                      </a:cubicBezTo>
                      <a:cubicBezTo>
                        <a:pt x="852" y="625"/>
                        <a:pt x="852" y="625"/>
                        <a:pt x="852" y="625"/>
                      </a:cubicBezTo>
                      <a:cubicBezTo>
                        <a:pt x="852" y="639"/>
                        <a:pt x="841" y="651"/>
                        <a:pt x="827" y="651"/>
                      </a:cubicBezTo>
                      <a:cubicBezTo>
                        <a:pt x="813" y="651"/>
                        <a:pt x="802" y="640"/>
                        <a:pt x="801" y="626"/>
                      </a:cubicBezTo>
                      <a:cubicBezTo>
                        <a:pt x="801" y="626"/>
                        <a:pt x="801" y="626"/>
                        <a:pt x="801" y="625"/>
                      </a:cubicBezTo>
                      <a:close/>
                      <a:moveTo>
                        <a:pt x="395" y="318"/>
                      </a:moveTo>
                      <a:cubicBezTo>
                        <a:pt x="396" y="318"/>
                        <a:pt x="396" y="317"/>
                        <a:pt x="396" y="317"/>
                      </a:cubicBezTo>
                      <a:cubicBezTo>
                        <a:pt x="410" y="316"/>
                        <a:pt x="422" y="326"/>
                        <a:pt x="424" y="340"/>
                      </a:cubicBezTo>
                      <a:cubicBezTo>
                        <a:pt x="424" y="342"/>
                        <a:pt x="424" y="343"/>
                        <a:pt x="424" y="344"/>
                      </a:cubicBezTo>
                      <a:cubicBezTo>
                        <a:pt x="424" y="534"/>
                        <a:pt x="424" y="534"/>
                        <a:pt x="424" y="534"/>
                      </a:cubicBezTo>
                      <a:cubicBezTo>
                        <a:pt x="424" y="548"/>
                        <a:pt x="413" y="559"/>
                        <a:pt x="399" y="560"/>
                      </a:cubicBezTo>
                      <a:cubicBezTo>
                        <a:pt x="385" y="560"/>
                        <a:pt x="373" y="549"/>
                        <a:pt x="373" y="535"/>
                      </a:cubicBezTo>
                      <a:cubicBezTo>
                        <a:pt x="373" y="534"/>
                        <a:pt x="373" y="534"/>
                        <a:pt x="373" y="534"/>
                      </a:cubicBezTo>
                      <a:cubicBezTo>
                        <a:pt x="373" y="344"/>
                        <a:pt x="373" y="344"/>
                        <a:pt x="373" y="344"/>
                      </a:cubicBezTo>
                      <a:cubicBezTo>
                        <a:pt x="372" y="331"/>
                        <a:pt x="382" y="320"/>
                        <a:pt x="395" y="318"/>
                      </a:cubicBezTo>
                      <a:close/>
                      <a:moveTo>
                        <a:pt x="92" y="373"/>
                      </a:moveTo>
                      <a:cubicBezTo>
                        <a:pt x="92" y="182"/>
                        <a:pt x="92" y="182"/>
                        <a:pt x="92" y="182"/>
                      </a:cubicBezTo>
                      <a:cubicBezTo>
                        <a:pt x="92" y="170"/>
                        <a:pt x="100" y="160"/>
                        <a:pt x="112" y="157"/>
                      </a:cubicBezTo>
                      <a:cubicBezTo>
                        <a:pt x="112" y="157"/>
                        <a:pt x="112" y="156"/>
                        <a:pt x="112" y="156"/>
                      </a:cubicBezTo>
                      <a:cubicBezTo>
                        <a:pt x="114" y="156"/>
                        <a:pt x="115" y="155"/>
                        <a:pt x="116" y="155"/>
                      </a:cubicBezTo>
                      <a:cubicBezTo>
                        <a:pt x="117" y="155"/>
                        <a:pt x="118" y="155"/>
                        <a:pt x="118" y="155"/>
                      </a:cubicBezTo>
                      <a:cubicBezTo>
                        <a:pt x="132" y="156"/>
                        <a:pt x="143" y="167"/>
                        <a:pt x="143" y="181"/>
                      </a:cubicBezTo>
                      <a:cubicBezTo>
                        <a:pt x="143" y="182"/>
                        <a:pt x="143" y="182"/>
                        <a:pt x="143" y="182"/>
                      </a:cubicBezTo>
                      <a:cubicBezTo>
                        <a:pt x="143" y="373"/>
                        <a:pt x="143" y="373"/>
                        <a:pt x="143" y="373"/>
                      </a:cubicBezTo>
                      <a:cubicBezTo>
                        <a:pt x="143" y="387"/>
                        <a:pt x="132" y="398"/>
                        <a:pt x="118" y="399"/>
                      </a:cubicBezTo>
                      <a:cubicBezTo>
                        <a:pt x="104" y="399"/>
                        <a:pt x="92" y="388"/>
                        <a:pt x="92" y="374"/>
                      </a:cubicBezTo>
                      <a:cubicBezTo>
                        <a:pt x="92" y="373"/>
                        <a:pt x="92" y="373"/>
                        <a:pt x="92" y="3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61" name="Group 99">
                <a:extLst>
                  <a:ext uri="{FF2B5EF4-FFF2-40B4-BE49-F238E27FC236}">
                    <a16:creationId xmlns:a16="http://schemas.microsoft.com/office/drawing/2014/main" id="{139F8B4C-1CD1-9128-4B9B-79924EB0A1D9}"/>
                  </a:ext>
                </a:extLst>
              </p:cNvPr>
              <p:cNvGrpSpPr/>
              <p:nvPr/>
            </p:nvGrpSpPr>
            <p:grpSpPr>
              <a:xfrm>
                <a:off x="4240746" y="3702862"/>
                <a:ext cx="134909" cy="114005"/>
                <a:chOff x="4572597" y="4321294"/>
                <a:chExt cx="134909" cy="114005"/>
              </a:xfrm>
              <a:grpFill/>
            </p:grpSpPr>
            <p:sp>
              <p:nvSpPr>
                <p:cNvPr id="62" name="Freeform 26">
                  <a:extLst>
                    <a:ext uri="{FF2B5EF4-FFF2-40B4-BE49-F238E27FC236}">
                      <a16:creationId xmlns:a16="http://schemas.microsoft.com/office/drawing/2014/main" id="{644718F5-8BDA-222B-7D4A-C17AE7C87ACB}"/>
                    </a:ext>
                  </a:extLst>
                </p:cNvPr>
                <p:cNvSpPr>
                  <a:spLocks noEditPoints="1"/>
                </p:cNvSpPr>
                <p:nvPr/>
              </p:nvSpPr>
              <p:spPr bwMode="auto">
                <a:xfrm>
                  <a:off x="4608434" y="4334149"/>
                  <a:ext cx="49244" cy="28793"/>
                </a:xfrm>
                <a:custGeom>
                  <a:avLst/>
                  <a:gdLst>
                    <a:gd name="T0" fmla="*/ 147 w 831"/>
                    <a:gd name="T1" fmla="*/ 424 h 487"/>
                    <a:gd name="T2" fmla="*/ 450 w 831"/>
                    <a:gd name="T3" fmla="*/ 481 h 487"/>
                    <a:gd name="T4" fmla="*/ 720 w 831"/>
                    <a:gd name="T5" fmla="*/ 402 h 487"/>
                    <a:gd name="T6" fmla="*/ 820 w 831"/>
                    <a:gd name="T7" fmla="*/ 225 h 487"/>
                    <a:gd name="T8" fmla="*/ 688 w 831"/>
                    <a:gd name="T9" fmla="*/ 66 h 487"/>
                    <a:gd name="T10" fmla="*/ 382 w 831"/>
                    <a:gd name="T11" fmla="*/ 7 h 487"/>
                    <a:gd name="T12" fmla="*/ 110 w 831"/>
                    <a:gd name="T13" fmla="*/ 87 h 487"/>
                    <a:gd name="T14" fmla="*/ 12 w 831"/>
                    <a:gd name="T15" fmla="*/ 265 h 487"/>
                    <a:gd name="T16" fmla="*/ 147 w 831"/>
                    <a:gd name="T17" fmla="*/ 424 h 487"/>
                    <a:gd name="T18" fmla="*/ 239 w 831"/>
                    <a:gd name="T19" fmla="*/ 96 h 487"/>
                    <a:gd name="T20" fmla="*/ 402 w 831"/>
                    <a:gd name="T21" fmla="*/ 89 h 487"/>
                    <a:gd name="T22" fmla="*/ 517 w 831"/>
                    <a:gd name="T23" fmla="*/ 103 h 487"/>
                    <a:gd name="T24" fmla="*/ 480 w 831"/>
                    <a:gd name="T25" fmla="*/ 261 h 487"/>
                    <a:gd name="T26" fmla="*/ 571 w 831"/>
                    <a:gd name="T27" fmla="*/ 353 h 487"/>
                    <a:gd name="T28" fmla="*/ 597 w 831"/>
                    <a:gd name="T29" fmla="*/ 386 h 487"/>
                    <a:gd name="T30" fmla="*/ 499 w 831"/>
                    <a:gd name="T31" fmla="*/ 398 h 487"/>
                    <a:gd name="T32" fmla="*/ 464 w 831"/>
                    <a:gd name="T33" fmla="*/ 367 h 487"/>
                    <a:gd name="T34" fmla="*/ 370 w 831"/>
                    <a:gd name="T35" fmla="*/ 270 h 487"/>
                    <a:gd name="T36" fmla="*/ 340 w 831"/>
                    <a:gd name="T37" fmla="*/ 270 h 487"/>
                    <a:gd name="T38" fmla="*/ 338 w 831"/>
                    <a:gd name="T39" fmla="*/ 334 h 487"/>
                    <a:gd name="T40" fmla="*/ 332 w 831"/>
                    <a:gd name="T41" fmla="*/ 394 h 487"/>
                    <a:gd name="T42" fmla="*/ 243 w 831"/>
                    <a:gd name="T43" fmla="*/ 394 h 487"/>
                    <a:gd name="T44" fmla="*/ 237 w 831"/>
                    <a:gd name="T45" fmla="*/ 322 h 487"/>
                    <a:gd name="T46" fmla="*/ 239 w 831"/>
                    <a:gd name="T47" fmla="*/ 96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1" h="487">
                      <a:moveTo>
                        <a:pt x="147" y="424"/>
                      </a:moveTo>
                      <a:cubicBezTo>
                        <a:pt x="218" y="461"/>
                        <a:pt x="328" y="487"/>
                        <a:pt x="450" y="481"/>
                      </a:cubicBezTo>
                      <a:cubicBezTo>
                        <a:pt x="571" y="476"/>
                        <a:pt x="654" y="445"/>
                        <a:pt x="720" y="402"/>
                      </a:cubicBezTo>
                      <a:cubicBezTo>
                        <a:pt x="784" y="361"/>
                        <a:pt x="831" y="303"/>
                        <a:pt x="820" y="225"/>
                      </a:cubicBezTo>
                      <a:cubicBezTo>
                        <a:pt x="811" y="154"/>
                        <a:pt x="756" y="103"/>
                        <a:pt x="688" y="66"/>
                      </a:cubicBezTo>
                      <a:cubicBezTo>
                        <a:pt x="621" y="30"/>
                        <a:pt x="510" y="0"/>
                        <a:pt x="382" y="7"/>
                      </a:cubicBezTo>
                      <a:cubicBezTo>
                        <a:pt x="260" y="12"/>
                        <a:pt x="171" y="47"/>
                        <a:pt x="110" y="87"/>
                      </a:cubicBezTo>
                      <a:cubicBezTo>
                        <a:pt x="51" y="127"/>
                        <a:pt x="0" y="185"/>
                        <a:pt x="12" y="265"/>
                      </a:cubicBezTo>
                      <a:cubicBezTo>
                        <a:pt x="22" y="335"/>
                        <a:pt x="74" y="385"/>
                        <a:pt x="147" y="424"/>
                      </a:cubicBezTo>
                      <a:close/>
                      <a:moveTo>
                        <a:pt x="239" y="96"/>
                      </a:moveTo>
                      <a:cubicBezTo>
                        <a:pt x="268" y="86"/>
                        <a:pt x="347" y="88"/>
                        <a:pt x="402" y="89"/>
                      </a:cubicBezTo>
                      <a:cubicBezTo>
                        <a:pt x="447" y="90"/>
                        <a:pt x="486" y="93"/>
                        <a:pt x="517" y="103"/>
                      </a:cubicBezTo>
                      <a:cubicBezTo>
                        <a:pt x="613" y="137"/>
                        <a:pt x="596" y="244"/>
                        <a:pt x="480" y="261"/>
                      </a:cubicBezTo>
                      <a:cubicBezTo>
                        <a:pt x="511" y="290"/>
                        <a:pt x="538" y="320"/>
                        <a:pt x="571" y="353"/>
                      </a:cubicBezTo>
                      <a:cubicBezTo>
                        <a:pt x="581" y="362"/>
                        <a:pt x="601" y="373"/>
                        <a:pt x="597" y="386"/>
                      </a:cubicBezTo>
                      <a:cubicBezTo>
                        <a:pt x="593" y="401"/>
                        <a:pt x="526" y="406"/>
                        <a:pt x="499" y="398"/>
                      </a:cubicBezTo>
                      <a:cubicBezTo>
                        <a:pt x="487" y="394"/>
                        <a:pt x="473" y="376"/>
                        <a:pt x="464" y="367"/>
                      </a:cubicBezTo>
                      <a:cubicBezTo>
                        <a:pt x="434" y="336"/>
                        <a:pt x="402" y="298"/>
                        <a:pt x="370" y="270"/>
                      </a:cubicBezTo>
                      <a:cubicBezTo>
                        <a:pt x="340" y="270"/>
                        <a:pt x="340" y="270"/>
                        <a:pt x="340" y="270"/>
                      </a:cubicBezTo>
                      <a:cubicBezTo>
                        <a:pt x="336" y="287"/>
                        <a:pt x="338" y="311"/>
                        <a:pt x="338" y="334"/>
                      </a:cubicBezTo>
                      <a:cubicBezTo>
                        <a:pt x="338" y="355"/>
                        <a:pt x="345" y="384"/>
                        <a:pt x="332" y="394"/>
                      </a:cubicBezTo>
                      <a:cubicBezTo>
                        <a:pt x="319" y="403"/>
                        <a:pt x="257" y="404"/>
                        <a:pt x="243" y="394"/>
                      </a:cubicBezTo>
                      <a:cubicBezTo>
                        <a:pt x="228" y="383"/>
                        <a:pt x="237" y="344"/>
                        <a:pt x="237" y="322"/>
                      </a:cubicBezTo>
                      <a:cubicBezTo>
                        <a:pt x="237" y="248"/>
                        <a:pt x="236" y="163"/>
                        <a:pt x="239"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63" name="Freeform 27">
                  <a:extLst>
                    <a:ext uri="{FF2B5EF4-FFF2-40B4-BE49-F238E27FC236}">
                      <a16:creationId xmlns:a16="http://schemas.microsoft.com/office/drawing/2014/main" id="{95B6A0DC-6A91-67DF-51BC-7F08644FE753}"/>
                    </a:ext>
                  </a:extLst>
                </p:cNvPr>
                <p:cNvSpPr>
                  <a:spLocks noEditPoints="1"/>
                </p:cNvSpPr>
                <p:nvPr/>
              </p:nvSpPr>
              <p:spPr bwMode="auto">
                <a:xfrm>
                  <a:off x="4572727" y="4321294"/>
                  <a:ext cx="118322" cy="55866"/>
                </a:xfrm>
                <a:custGeom>
                  <a:avLst/>
                  <a:gdLst>
                    <a:gd name="T0" fmla="*/ 285 w 1997"/>
                    <a:gd name="T1" fmla="*/ 801 h 944"/>
                    <a:gd name="T2" fmla="*/ 999 w 1997"/>
                    <a:gd name="T3" fmla="*/ 944 h 944"/>
                    <a:gd name="T4" fmla="*/ 1712 w 1997"/>
                    <a:gd name="T5" fmla="*/ 801 h 944"/>
                    <a:gd name="T6" fmla="*/ 1997 w 1997"/>
                    <a:gd name="T7" fmla="*/ 472 h 944"/>
                    <a:gd name="T8" fmla="*/ 1712 w 1997"/>
                    <a:gd name="T9" fmla="*/ 143 h 944"/>
                    <a:gd name="T10" fmla="*/ 999 w 1997"/>
                    <a:gd name="T11" fmla="*/ 0 h 944"/>
                    <a:gd name="T12" fmla="*/ 285 w 1997"/>
                    <a:gd name="T13" fmla="*/ 143 h 944"/>
                    <a:gd name="T14" fmla="*/ 0 w 1997"/>
                    <a:gd name="T15" fmla="*/ 472 h 944"/>
                    <a:gd name="T16" fmla="*/ 285 w 1997"/>
                    <a:gd name="T17" fmla="*/ 801 h 944"/>
                    <a:gd name="T18" fmla="*/ 637 w 1997"/>
                    <a:gd name="T19" fmla="*/ 263 h 944"/>
                    <a:gd name="T20" fmla="*/ 979 w 1997"/>
                    <a:gd name="T21" fmla="*/ 163 h 944"/>
                    <a:gd name="T22" fmla="*/ 1359 w 1997"/>
                    <a:gd name="T23" fmla="*/ 239 h 944"/>
                    <a:gd name="T24" fmla="*/ 1528 w 1997"/>
                    <a:gd name="T25" fmla="*/ 437 h 944"/>
                    <a:gd name="T26" fmla="*/ 1399 w 1997"/>
                    <a:gd name="T27" fmla="*/ 661 h 944"/>
                    <a:gd name="T28" fmla="*/ 1059 w 1997"/>
                    <a:gd name="T29" fmla="*/ 759 h 944"/>
                    <a:gd name="T30" fmla="*/ 681 w 1997"/>
                    <a:gd name="T31" fmla="*/ 684 h 944"/>
                    <a:gd name="T32" fmla="*/ 512 w 1997"/>
                    <a:gd name="T33" fmla="*/ 486 h 944"/>
                    <a:gd name="T34" fmla="*/ 637 w 1997"/>
                    <a:gd name="T35" fmla="*/ 263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97" h="944">
                      <a:moveTo>
                        <a:pt x="285" y="801"/>
                      </a:moveTo>
                      <a:cubicBezTo>
                        <a:pt x="466" y="889"/>
                        <a:pt x="719" y="944"/>
                        <a:pt x="999" y="944"/>
                      </a:cubicBezTo>
                      <a:cubicBezTo>
                        <a:pt x="1279" y="944"/>
                        <a:pt x="1531" y="889"/>
                        <a:pt x="1712" y="801"/>
                      </a:cubicBezTo>
                      <a:cubicBezTo>
                        <a:pt x="1893" y="713"/>
                        <a:pt x="1997" y="596"/>
                        <a:pt x="1997" y="472"/>
                      </a:cubicBezTo>
                      <a:cubicBezTo>
                        <a:pt x="1997" y="349"/>
                        <a:pt x="1893" y="231"/>
                        <a:pt x="1712" y="143"/>
                      </a:cubicBezTo>
                      <a:cubicBezTo>
                        <a:pt x="1531" y="55"/>
                        <a:pt x="1279" y="0"/>
                        <a:pt x="999" y="0"/>
                      </a:cubicBezTo>
                      <a:cubicBezTo>
                        <a:pt x="719" y="0"/>
                        <a:pt x="466" y="55"/>
                        <a:pt x="285" y="143"/>
                      </a:cubicBezTo>
                      <a:cubicBezTo>
                        <a:pt x="104" y="231"/>
                        <a:pt x="0" y="349"/>
                        <a:pt x="0" y="472"/>
                      </a:cubicBezTo>
                      <a:cubicBezTo>
                        <a:pt x="0" y="596"/>
                        <a:pt x="104" y="713"/>
                        <a:pt x="285" y="801"/>
                      </a:cubicBezTo>
                      <a:close/>
                      <a:moveTo>
                        <a:pt x="637" y="263"/>
                      </a:moveTo>
                      <a:cubicBezTo>
                        <a:pt x="711" y="213"/>
                        <a:pt x="830" y="170"/>
                        <a:pt x="979" y="163"/>
                      </a:cubicBezTo>
                      <a:cubicBezTo>
                        <a:pt x="1147" y="156"/>
                        <a:pt x="1272" y="194"/>
                        <a:pt x="1359" y="239"/>
                      </a:cubicBezTo>
                      <a:cubicBezTo>
                        <a:pt x="1445" y="283"/>
                        <a:pt x="1517" y="348"/>
                        <a:pt x="1528" y="437"/>
                      </a:cubicBezTo>
                      <a:cubicBezTo>
                        <a:pt x="1540" y="535"/>
                        <a:pt x="1476" y="609"/>
                        <a:pt x="1399" y="661"/>
                      </a:cubicBezTo>
                      <a:cubicBezTo>
                        <a:pt x="1320" y="714"/>
                        <a:pt x="1210" y="752"/>
                        <a:pt x="1059" y="759"/>
                      </a:cubicBezTo>
                      <a:cubicBezTo>
                        <a:pt x="894" y="766"/>
                        <a:pt x="768" y="729"/>
                        <a:pt x="681" y="684"/>
                      </a:cubicBezTo>
                      <a:cubicBezTo>
                        <a:pt x="589" y="637"/>
                        <a:pt x="525" y="574"/>
                        <a:pt x="512" y="486"/>
                      </a:cubicBezTo>
                      <a:cubicBezTo>
                        <a:pt x="499" y="386"/>
                        <a:pt x="562" y="313"/>
                        <a:pt x="637" y="2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320" name="Freeform 28">
                  <a:extLst>
                    <a:ext uri="{FF2B5EF4-FFF2-40B4-BE49-F238E27FC236}">
                      <a16:creationId xmlns:a16="http://schemas.microsoft.com/office/drawing/2014/main" id="{51FDFAB2-A55F-CE31-9CC5-AD3A261B42F8}"/>
                    </a:ext>
                  </a:extLst>
                </p:cNvPr>
                <p:cNvSpPr>
                  <a:spLocks/>
                </p:cNvSpPr>
                <p:nvPr/>
              </p:nvSpPr>
              <p:spPr bwMode="auto">
                <a:xfrm>
                  <a:off x="4628300" y="4342491"/>
                  <a:ext cx="10355" cy="4610"/>
                </a:xfrm>
                <a:custGeom>
                  <a:avLst/>
                  <a:gdLst>
                    <a:gd name="T0" fmla="*/ 3 w 175"/>
                    <a:gd name="T1" fmla="*/ 70 h 78"/>
                    <a:gd name="T2" fmla="*/ 139 w 175"/>
                    <a:gd name="T3" fmla="*/ 22 h 78"/>
                    <a:gd name="T4" fmla="*/ 5 w 175"/>
                    <a:gd name="T5" fmla="*/ 5 h 78"/>
                    <a:gd name="T6" fmla="*/ 3 w 175"/>
                    <a:gd name="T7" fmla="*/ 70 h 78"/>
                  </a:gdLst>
                  <a:ahLst/>
                  <a:cxnLst>
                    <a:cxn ang="0">
                      <a:pos x="T0" y="T1"/>
                    </a:cxn>
                    <a:cxn ang="0">
                      <a:pos x="T2" y="T3"/>
                    </a:cxn>
                    <a:cxn ang="0">
                      <a:pos x="T4" y="T5"/>
                    </a:cxn>
                    <a:cxn ang="0">
                      <a:pos x="T6" y="T7"/>
                    </a:cxn>
                  </a:cxnLst>
                  <a:rect l="0" t="0" r="r" b="b"/>
                  <a:pathLst>
                    <a:path w="175" h="78">
                      <a:moveTo>
                        <a:pt x="3" y="70"/>
                      </a:moveTo>
                      <a:cubicBezTo>
                        <a:pt x="75" y="78"/>
                        <a:pt x="175" y="65"/>
                        <a:pt x="139" y="22"/>
                      </a:cubicBezTo>
                      <a:cubicBezTo>
                        <a:pt x="122" y="0"/>
                        <a:pt x="60" y="6"/>
                        <a:pt x="5" y="5"/>
                      </a:cubicBezTo>
                      <a:cubicBezTo>
                        <a:pt x="0" y="24"/>
                        <a:pt x="4" y="49"/>
                        <a:pt x="3"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321" name="Freeform 30">
                  <a:extLst>
                    <a:ext uri="{FF2B5EF4-FFF2-40B4-BE49-F238E27FC236}">
                      <a16:creationId xmlns:a16="http://schemas.microsoft.com/office/drawing/2014/main" id="{4D682267-291E-BBA8-6298-37D2AB1E40BD}"/>
                    </a:ext>
                  </a:extLst>
                </p:cNvPr>
                <p:cNvSpPr>
                  <a:spLocks/>
                </p:cNvSpPr>
                <p:nvPr/>
              </p:nvSpPr>
              <p:spPr bwMode="auto">
                <a:xfrm>
                  <a:off x="4594476" y="4367389"/>
                  <a:ext cx="112965" cy="45446"/>
                </a:xfrm>
                <a:custGeom>
                  <a:avLst/>
                  <a:gdLst>
                    <a:gd name="T0" fmla="*/ 1367 w 1907"/>
                    <a:gd name="T1" fmla="*/ 447 h 768"/>
                    <a:gd name="T2" fmla="*/ 630 w 1907"/>
                    <a:gd name="T3" fmla="*/ 595 h 768"/>
                    <a:gd name="T4" fmla="*/ 0 w 1907"/>
                    <a:gd name="T5" fmla="*/ 491 h 768"/>
                    <a:gd name="T6" fmla="*/ 195 w 1907"/>
                    <a:gd name="T7" fmla="*/ 625 h 768"/>
                    <a:gd name="T8" fmla="*/ 909 w 1907"/>
                    <a:gd name="T9" fmla="*/ 768 h 768"/>
                    <a:gd name="T10" fmla="*/ 1622 w 1907"/>
                    <a:gd name="T11" fmla="*/ 625 h 768"/>
                    <a:gd name="T12" fmla="*/ 1907 w 1907"/>
                    <a:gd name="T13" fmla="*/ 296 h 768"/>
                    <a:gd name="T14" fmla="*/ 1682 w 1907"/>
                    <a:gd name="T15" fmla="*/ 0 h 768"/>
                    <a:gd name="T16" fmla="*/ 1682 w 1907"/>
                    <a:gd name="T17" fmla="*/ 72 h 768"/>
                    <a:gd name="T18" fmla="*/ 1367 w 1907"/>
                    <a:gd name="T19" fmla="*/ 447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7" h="768">
                      <a:moveTo>
                        <a:pt x="1367" y="447"/>
                      </a:moveTo>
                      <a:cubicBezTo>
                        <a:pt x="1177" y="539"/>
                        <a:pt x="916" y="595"/>
                        <a:pt x="630" y="595"/>
                      </a:cubicBezTo>
                      <a:cubicBezTo>
                        <a:pt x="394" y="595"/>
                        <a:pt x="176" y="557"/>
                        <a:pt x="0" y="491"/>
                      </a:cubicBezTo>
                      <a:cubicBezTo>
                        <a:pt x="48" y="540"/>
                        <a:pt x="114" y="586"/>
                        <a:pt x="195" y="625"/>
                      </a:cubicBezTo>
                      <a:cubicBezTo>
                        <a:pt x="375" y="713"/>
                        <a:pt x="629" y="768"/>
                        <a:pt x="909" y="768"/>
                      </a:cubicBezTo>
                      <a:cubicBezTo>
                        <a:pt x="1189" y="768"/>
                        <a:pt x="1441" y="713"/>
                        <a:pt x="1622" y="625"/>
                      </a:cubicBezTo>
                      <a:cubicBezTo>
                        <a:pt x="1802" y="537"/>
                        <a:pt x="1907" y="420"/>
                        <a:pt x="1907" y="296"/>
                      </a:cubicBezTo>
                      <a:cubicBezTo>
                        <a:pt x="1907" y="188"/>
                        <a:pt x="1825" y="83"/>
                        <a:pt x="1682" y="0"/>
                      </a:cubicBezTo>
                      <a:cubicBezTo>
                        <a:pt x="1682" y="72"/>
                        <a:pt x="1682" y="72"/>
                        <a:pt x="1682" y="72"/>
                      </a:cubicBezTo>
                      <a:cubicBezTo>
                        <a:pt x="1682" y="224"/>
                        <a:pt x="1557" y="355"/>
                        <a:pt x="1367" y="4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322" name="Freeform 33">
                  <a:extLst>
                    <a:ext uri="{FF2B5EF4-FFF2-40B4-BE49-F238E27FC236}">
                      <a16:creationId xmlns:a16="http://schemas.microsoft.com/office/drawing/2014/main" id="{70C3AF25-52F1-4CA3-5420-F1D91582ED41}"/>
                    </a:ext>
                  </a:extLst>
                </p:cNvPr>
                <p:cNvSpPr>
                  <a:spLocks noEditPoints="1"/>
                </p:cNvSpPr>
                <p:nvPr/>
              </p:nvSpPr>
              <p:spPr bwMode="auto">
                <a:xfrm>
                  <a:off x="4588957" y="4394300"/>
                  <a:ext cx="118549" cy="40999"/>
                </a:xfrm>
                <a:custGeom>
                  <a:avLst/>
                  <a:gdLst>
                    <a:gd name="T0" fmla="*/ 1737 w 2001"/>
                    <a:gd name="T1" fmla="*/ 215 h 693"/>
                    <a:gd name="T2" fmla="*/ 1002 w 2001"/>
                    <a:gd name="T3" fmla="*/ 363 h 693"/>
                    <a:gd name="T4" fmla="*/ 266 w 2001"/>
                    <a:gd name="T5" fmla="*/ 215 h 693"/>
                    <a:gd name="T6" fmla="*/ 0 w 2001"/>
                    <a:gd name="T7" fmla="*/ 0 h 693"/>
                    <a:gd name="T8" fmla="*/ 0 w 2001"/>
                    <a:gd name="T9" fmla="*/ 220 h 693"/>
                    <a:gd name="T10" fmla="*/ 287 w 2001"/>
                    <a:gd name="T11" fmla="*/ 550 h 693"/>
                    <a:gd name="T12" fmla="*/ 1000 w 2001"/>
                    <a:gd name="T13" fmla="*/ 693 h 693"/>
                    <a:gd name="T14" fmla="*/ 1715 w 2001"/>
                    <a:gd name="T15" fmla="*/ 550 h 693"/>
                    <a:gd name="T16" fmla="*/ 2001 w 2001"/>
                    <a:gd name="T17" fmla="*/ 220 h 693"/>
                    <a:gd name="T18" fmla="*/ 2001 w 2001"/>
                    <a:gd name="T19" fmla="*/ 2 h 693"/>
                    <a:gd name="T20" fmla="*/ 1737 w 2001"/>
                    <a:gd name="T21" fmla="*/ 215 h 693"/>
                    <a:gd name="T22" fmla="*/ 143 w 2001"/>
                    <a:gd name="T23" fmla="*/ 373 h 693"/>
                    <a:gd name="T24" fmla="*/ 118 w 2001"/>
                    <a:gd name="T25" fmla="*/ 398 h 693"/>
                    <a:gd name="T26" fmla="*/ 93 w 2001"/>
                    <a:gd name="T27" fmla="*/ 373 h 693"/>
                    <a:gd name="T28" fmla="*/ 93 w 2001"/>
                    <a:gd name="T29" fmla="*/ 182 h 693"/>
                    <a:gd name="T30" fmla="*/ 113 w 2001"/>
                    <a:gd name="T31" fmla="*/ 157 h 693"/>
                    <a:gd name="T32" fmla="*/ 118 w 2001"/>
                    <a:gd name="T33" fmla="*/ 156 h 693"/>
                    <a:gd name="T34" fmla="*/ 143 w 2001"/>
                    <a:gd name="T35" fmla="*/ 182 h 693"/>
                    <a:gd name="T36" fmla="*/ 143 w 2001"/>
                    <a:gd name="T37" fmla="*/ 373 h 693"/>
                    <a:gd name="T38" fmla="*/ 424 w 2001"/>
                    <a:gd name="T39" fmla="*/ 534 h 693"/>
                    <a:gd name="T40" fmla="*/ 399 w 2001"/>
                    <a:gd name="T41" fmla="*/ 559 h 693"/>
                    <a:gd name="T42" fmla="*/ 374 w 2001"/>
                    <a:gd name="T43" fmla="*/ 534 h 693"/>
                    <a:gd name="T44" fmla="*/ 374 w 2001"/>
                    <a:gd name="T45" fmla="*/ 345 h 693"/>
                    <a:gd name="T46" fmla="*/ 394 w 2001"/>
                    <a:gd name="T47" fmla="*/ 318 h 693"/>
                    <a:gd name="T48" fmla="*/ 396 w 2001"/>
                    <a:gd name="T49" fmla="*/ 318 h 693"/>
                    <a:gd name="T50" fmla="*/ 424 w 2001"/>
                    <a:gd name="T51" fmla="*/ 345 h 693"/>
                    <a:gd name="T52" fmla="*/ 424 w 2001"/>
                    <a:gd name="T53" fmla="*/ 534 h 693"/>
                    <a:gd name="T54" fmla="*/ 853 w 2001"/>
                    <a:gd name="T55" fmla="*/ 625 h 693"/>
                    <a:gd name="T56" fmla="*/ 827 w 2001"/>
                    <a:gd name="T57" fmla="*/ 651 h 693"/>
                    <a:gd name="T58" fmla="*/ 802 w 2001"/>
                    <a:gd name="T59" fmla="*/ 625 h 693"/>
                    <a:gd name="T60" fmla="*/ 802 w 2001"/>
                    <a:gd name="T61" fmla="*/ 435 h 693"/>
                    <a:gd name="T62" fmla="*/ 822 w 2001"/>
                    <a:gd name="T63" fmla="*/ 410 h 693"/>
                    <a:gd name="T64" fmla="*/ 824 w 2001"/>
                    <a:gd name="T65" fmla="*/ 410 h 693"/>
                    <a:gd name="T66" fmla="*/ 853 w 2001"/>
                    <a:gd name="T67" fmla="*/ 435 h 693"/>
                    <a:gd name="T68" fmla="*/ 853 w 2001"/>
                    <a:gd name="T69" fmla="*/ 625 h 693"/>
                    <a:gd name="T70" fmla="*/ 1304 w 2001"/>
                    <a:gd name="T71" fmla="*/ 598 h 693"/>
                    <a:gd name="T72" fmla="*/ 1279 w 2001"/>
                    <a:gd name="T73" fmla="*/ 623 h 693"/>
                    <a:gd name="T74" fmla="*/ 1254 w 2001"/>
                    <a:gd name="T75" fmla="*/ 598 h 693"/>
                    <a:gd name="T76" fmla="*/ 1254 w 2001"/>
                    <a:gd name="T77" fmla="*/ 423 h 693"/>
                    <a:gd name="T78" fmla="*/ 1274 w 2001"/>
                    <a:gd name="T79" fmla="*/ 398 h 693"/>
                    <a:gd name="T80" fmla="*/ 1279 w 2001"/>
                    <a:gd name="T81" fmla="*/ 397 h 693"/>
                    <a:gd name="T82" fmla="*/ 1304 w 2001"/>
                    <a:gd name="T83" fmla="*/ 423 h 693"/>
                    <a:gd name="T84" fmla="*/ 1304 w 2001"/>
                    <a:gd name="T85" fmla="*/ 598 h 693"/>
                    <a:gd name="T86" fmla="*/ 1706 w 2001"/>
                    <a:gd name="T87" fmla="*/ 487 h 693"/>
                    <a:gd name="T88" fmla="*/ 1681 w 2001"/>
                    <a:gd name="T89" fmla="*/ 512 h 693"/>
                    <a:gd name="T90" fmla="*/ 1656 w 2001"/>
                    <a:gd name="T91" fmla="*/ 487 h 693"/>
                    <a:gd name="T92" fmla="*/ 1656 w 2001"/>
                    <a:gd name="T93" fmla="*/ 312 h 693"/>
                    <a:gd name="T94" fmla="*/ 1676 w 2001"/>
                    <a:gd name="T95" fmla="*/ 287 h 693"/>
                    <a:gd name="T96" fmla="*/ 1681 w 2001"/>
                    <a:gd name="T97" fmla="*/ 286 h 693"/>
                    <a:gd name="T98" fmla="*/ 1706 w 2001"/>
                    <a:gd name="T99" fmla="*/ 312 h 693"/>
                    <a:gd name="T100" fmla="*/ 1706 w 2001"/>
                    <a:gd name="T101" fmla="*/ 487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01" h="693">
                      <a:moveTo>
                        <a:pt x="1737" y="215"/>
                      </a:moveTo>
                      <a:cubicBezTo>
                        <a:pt x="1547" y="307"/>
                        <a:pt x="1288" y="363"/>
                        <a:pt x="1002" y="363"/>
                      </a:cubicBezTo>
                      <a:cubicBezTo>
                        <a:pt x="715" y="363"/>
                        <a:pt x="455" y="307"/>
                        <a:pt x="266" y="215"/>
                      </a:cubicBezTo>
                      <a:cubicBezTo>
                        <a:pt x="146" y="157"/>
                        <a:pt x="53" y="84"/>
                        <a:pt x="0" y="0"/>
                      </a:cubicBezTo>
                      <a:cubicBezTo>
                        <a:pt x="0" y="220"/>
                        <a:pt x="0" y="220"/>
                        <a:pt x="0" y="220"/>
                      </a:cubicBezTo>
                      <a:cubicBezTo>
                        <a:pt x="0" y="343"/>
                        <a:pt x="106" y="462"/>
                        <a:pt x="287" y="550"/>
                      </a:cubicBezTo>
                      <a:cubicBezTo>
                        <a:pt x="468" y="638"/>
                        <a:pt x="721" y="693"/>
                        <a:pt x="1000" y="693"/>
                      </a:cubicBezTo>
                      <a:cubicBezTo>
                        <a:pt x="1279" y="693"/>
                        <a:pt x="1533" y="638"/>
                        <a:pt x="1715" y="550"/>
                      </a:cubicBezTo>
                      <a:cubicBezTo>
                        <a:pt x="1896" y="462"/>
                        <a:pt x="2001" y="343"/>
                        <a:pt x="2001" y="220"/>
                      </a:cubicBezTo>
                      <a:cubicBezTo>
                        <a:pt x="2001" y="2"/>
                        <a:pt x="2001" y="2"/>
                        <a:pt x="2001" y="2"/>
                      </a:cubicBezTo>
                      <a:cubicBezTo>
                        <a:pt x="1948" y="86"/>
                        <a:pt x="1855" y="157"/>
                        <a:pt x="1737" y="215"/>
                      </a:cubicBezTo>
                      <a:close/>
                      <a:moveTo>
                        <a:pt x="143" y="373"/>
                      </a:moveTo>
                      <a:cubicBezTo>
                        <a:pt x="144" y="386"/>
                        <a:pt x="132" y="398"/>
                        <a:pt x="118" y="398"/>
                      </a:cubicBezTo>
                      <a:cubicBezTo>
                        <a:pt x="105" y="398"/>
                        <a:pt x="93" y="386"/>
                        <a:pt x="93" y="373"/>
                      </a:cubicBezTo>
                      <a:cubicBezTo>
                        <a:pt x="93" y="182"/>
                        <a:pt x="93" y="182"/>
                        <a:pt x="93" y="182"/>
                      </a:cubicBezTo>
                      <a:cubicBezTo>
                        <a:pt x="93" y="171"/>
                        <a:pt x="102" y="160"/>
                        <a:pt x="113" y="157"/>
                      </a:cubicBezTo>
                      <a:cubicBezTo>
                        <a:pt x="115" y="157"/>
                        <a:pt x="116" y="156"/>
                        <a:pt x="118" y="156"/>
                      </a:cubicBezTo>
                      <a:cubicBezTo>
                        <a:pt x="132" y="156"/>
                        <a:pt x="144" y="169"/>
                        <a:pt x="143" y="182"/>
                      </a:cubicBezTo>
                      <a:lnTo>
                        <a:pt x="143" y="373"/>
                      </a:lnTo>
                      <a:close/>
                      <a:moveTo>
                        <a:pt x="424" y="534"/>
                      </a:moveTo>
                      <a:cubicBezTo>
                        <a:pt x="425" y="547"/>
                        <a:pt x="413" y="559"/>
                        <a:pt x="399" y="559"/>
                      </a:cubicBezTo>
                      <a:cubicBezTo>
                        <a:pt x="386" y="559"/>
                        <a:pt x="374" y="547"/>
                        <a:pt x="374" y="534"/>
                      </a:cubicBezTo>
                      <a:cubicBezTo>
                        <a:pt x="374" y="345"/>
                        <a:pt x="374" y="345"/>
                        <a:pt x="374" y="345"/>
                      </a:cubicBezTo>
                      <a:cubicBezTo>
                        <a:pt x="373" y="333"/>
                        <a:pt x="382" y="321"/>
                        <a:pt x="394" y="318"/>
                      </a:cubicBezTo>
                      <a:cubicBezTo>
                        <a:pt x="395" y="318"/>
                        <a:pt x="395" y="318"/>
                        <a:pt x="396" y="318"/>
                      </a:cubicBezTo>
                      <a:cubicBezTo>
                        <a:pt x="411" y="316"/>
                        <a:pt x="425" y="330"/>
                        <a:pt x="424" y="345"/>
                      </a:cubicBezTo>
                      <a:lnTo>
                        <a:pt x="424" y="534"/>
                      </a:lnTo>
                      <a:close/>
                      <a:moveTo>
                        <a:pt x="853" y="625"/>
                      </a:moveTo>
                      <a:cubicBezTo>
                        <a:pt x="853" y="639"/>
                        <a:pt x="841" y="651"/>
                        <a:pt x="827" y="651"/>
                      </a:cubicBezTo>
                      <a:cubicBezTo>
                        <a:pt x="814" y="651"/>
                        <a:pt x="802" y="639"/>
                        <a:pt x="802" y="625"/>
                      </a:cubicBezTo>
                      <a:cubicBezTo>
                        <a:pt x="802" y="435"/>
                        <a:pt x="802" y="435"/>
                        <a:pt x="802" y="435"/>
                      </a:cubicBezTo>
                      <a:cubicBezTo>
                        <a:pt x="802" y="423"/>
                        <a:pt x="811" y="412"/>
                        <a:pt x="822" y="410"/>
                      </a:cubicBezTo>
                      <a:cubicBezTo>
                        <a:pt x="823" y="410"/>
                        <a:pt x="824" y="410"/>
                        <a:pt x="824" y="410"/>
                      </a:cubicBezTo>
                      <a:cubicBezTo>
                        <a:pt x="839" y="408"/>
                        <a:pt x="853" y="421"/>
                        <a:pt x="853" y="435"/>
                      </a:cubicBezTo>
                      <a:lnTo>
                        <a:pt x="853" y="625"/>
                      </a:lnTo>
                      <a:close/>
                      <a:moveTo>
                        <a:pt x="1304" y="598"/>
                      </a:moveTo>
                      <a:cubicBezTo>
                        <a:pt x="1304" y="611"/>
                        <a:pt x="1292" y="623"/>
                        <a:pt x="1279" y="623"/>
                      </a:cubicBezTo>
                      <a:cubicBezTo>
                        <a:pt x="1266" y="623"/>
                        <a:pt x="1253" y="611"/>
                        <a:pt x="1254" y="598"/>
                      </a:cubicBezTo>
                      <a:cubicBezTo>
                        <a:pt x="1254" y="423"/>
                        <a:pt x="1254" y="423"/>
                        <a:pt x="1254" y="423"/>
                      </a:cubicBezTo>
                      <a:cubicBezTo>
                        <a:pt x="1253" y="412"/>
                        <a:pt x="1262" y="401"/>
                        <a:pt x="1274" y="398"/>
                      </a:cubicBezTo>
                      <a:cubicBezTo>
                        <a:pt x="1275" y="398"/>
                        <a:pt x="1277" y="397"/>
                        <a:pt x="1279" y="397"/>
                      </a:cubicBezTo>
                      <a:cubicBezTo>
                        <a:pt x="1293" y="397"/>
                        <a:pt x="1305" y="410"/>
                        <a:pt x="1304" y="423"/>
                      </a:cubicBezTo>
                      <a:lnTo>
                        <a:pt x="1304" y="598"/>
                      </a:lnTo>
                      <a:close/>
                      <a:moveTo>
                        <a:pt x="1706" y="487"/>
                      </a:moveTo>
                      <a:cubicBezTo>
                        <a:pt x="1706" y="500"/>
                        <a:pt x="1694" y="512"/>
                        <a:pt x="1681" y="512"/>
                      </a:cubicBezTo>
                      <a:cubicBezTo>
                        <a:pt x="1668" y="512"/>
                        <a:pt x="1655" y="500"/>
                        <a:pt x="1656" y="487"/>
                      </a:cubicBezTo>
                      <a:cubicBezTo>
                        <a:pt x="1656" y="312"/>
                        <a:pt x="1656" y="312"/>
                        <a:pt x="1656" y="312"/>
                      </a:cubicBezTo>
                      <a:cubicBezTo>
                        <a:pt x="1655" y="300"/>
                        <a:pt x="1664" y="289"/>
                        <a:pt x="1676" y="287"/>
                      </a:cubicBezTo>
                      <a:cubicBezTo>
                        <a:pt x="1677" y="286"/>
                        <a:pt x="1679" y="286"/>
                        <a:pt x="1681" y="286"/>
                      </a:cubicBezTo>
                      <a:cubicBezTo>
                        <a:pt x="1695" y="286"/>
                        <a:pt x="1707" y="298"/>
                        <a:pt x="1706" y="312"/>
                      </a:cubicBezTo>
                      <a:lnTo>
                        <a:pt x="1706" y="4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323" name="Freeform 35">
                  <a:extLst>
                    <a:ext uri="{FF2B5EF4-FFF2-40B4-BE49-F238E27FC236}">
                      <a16:creationId xmlns:a16="http://schemas.microsoft.com/office/drawing/2014/main" id="{2D598556-1E78-60F4-907F-9B8C2E2C8503}"/>
                    </a:ext>
                  </a:extLst>
                </p:cNvPr>
                <p:cNvSpPr>
                  <a:spLocks noEditPoints="1"/>
                </p:cNvSpPr>
                <p:nvPr/>
              </p:nvSpPr>
              <p:spPr bwMode="auto">
                <a:xfrm>
                  <a:off x="4572597" y="4358625"/>
                  <a:ext cx="118484" cy="40999"/>
                </a:xfrm>
                <a:custGeom>
                  <a:avLst/>
                  <a:gdLst>
                    <a:gd name="T0" fmla="*/ 999 w 2000"/>
                    <a:gd name="T1" fmla="*/ 693 h 693"/>
                    <a:gd name="T2" fmla="*/ 2000 w 2000"/>
                    <a:gd name="T3" fmla="*/ 220 h 693"/>
                    <a:gd name="T4" fmla="*/ 1736 w 2000"/>
                    <a:gd name="T5" fmla="*/ 215 h 693"/>
                    <a:gd name="T6" fmla="*/ 265 w 2000"/>
                    <a:gd name="T7" fmla="*/ 215 h 693"/>
                    <a:gd name="T8" fmla="*/ 0 w 2000"/>
                    <a:gd name="T9" fmla="*/ 220 h 693"/>
                    <a:gd name="T10" fmla="*/ 1655 w 2000"/>
                    <a:gd name="T11" fmla="*/ 487 h 693"/>
                    <a:gd name="T12" fmla="*/ 1675 w 2000"/>
                    <a:gd name="T13" fmla="*/ 287 h 693"/>
                    <a:gd name="T14" fmla="*/ 1679 w 2000"/>
                    <a:gd name="T15" fmla="*/ 285 h 693"/>
                    <a:gd name="T16" fmla="*/ 1705 w 2000"/>
                    <a:gd name="T17" fmla="*/ 311 h 693"/>
                    <a:gd name="T18" fmla="*/ 1705 w 2000"/>
                    <a:gd name="T19" fmla="*/ 487 h 693"/>
                    <a:gd name="T20" fmla="*/ 1655 w 2000"/>
                    <a:gd name="T21" fmla="*/ 487 h 693"/>
                    <a:gd name="T22" fmla="*/ 1253 w 2000"/>
                    <a:gd name="T23" fmla="*/ 598 h 693"/>
                    <a:gd name="T24" fmla="*/ 1273 w 2000"/>
                    <a:gd name="T25" fmla="*/ 398 h 693"/>
                    <a:gd name="T26" fmla="*/ 1277 w 2000"/>
                    <a:gd name="T27" fmla="*/ 396 h 693"/>
                    <a:gd name="T28" fmla="*/ 1303 w 2000"/>
                    <a:gd name="T29" fmla="*/ 422 h 693"/>
                    <a:gd name="T30" fmla="*/ 1303 w 2000"/>
                    <a:gd name="T31" fmla="*/ 598 h 693"/>
                    <a:gd name="T32" fmla="*/ 1253 w 2000"/>
                    <a:gd name="T33" fmla="*/ 599 h 693"/>
                    <a:gd name="T34" fmla="*/ 801 w 2000"/>
                    <a:gd name="T35" fmla="*/ 625 h 693"/>
                    <a:gd name="T36" fmla="*/ 824 w 2000"/>
                    <a:gd name="T37" fmla="*/ 410 h 693"/>
                    <a:gd name="T38" fmla="*/ 852 w 2000"/>
                    <a:gd name="T39" fmla="*/ 431 h 693"/>
                    <a:gd name="T40" fmla="*/ 852 w 2000"/>
                    <a:gd name="T41" fmla="*/ 625 h 693"/>
                    <a:gd name="T42" fmla="*/ 801 w 2000"/>
                    <a:gd name="T43" fmla="*/ 626 h 693"/>
                    <a:gd name="T44" fmla="*/ 395 w 2000"/>
                    <a:gd name="T45" fmla="*/ 318 h 693"/>
                    <a:gd name="T46" fmla="*/ 424 w 2000"/>
                    <a:gd name="T47" fmla="*/ 340 h 693"/>
                    <a:gd name="T48" fmla="*/ 424 w 2000"/>
                    <a:gd name="T49" fmla="*/ 534 h 693"/>
                    <a:gd name="T50" fmla="*/ 373 w 2000"/>
                    <a:gd name="T51" fmla="*/ 535 h 693"/>
                    <a:gd name="T52" fmla="*/ 373 w 2000"/>
                    <a:gd name="T53" fmla="*/ 344 h 693"/>
                    <a:gd name="T54" fmla="*/ 92 w 2000"/>
                    <a:gd name="T55" fmla="*/ 373 h 693"/>
                    <a:gd name="T56" fmla="*/ 112 w 2000"/>
                    <a:gd name="T57" fmla="*/ 157 h 693"/>
                    <a:gd name="T58" fmla="*/ 116 w 2000"/>
                    <a:gd name="T59" fmla="*/ 155 h 693"/>
                    <a:gd name="T60" fmla="*/ 143 w 2000"/>
                    <a:gd name="T61" fmla="*/ 181 h 693"/>
                    <a:gd name="T62" fmla="*/ 143 w 2000"/>
                    <a:gd name="T63" fmla="*/ 373 h 693"/>
                    <a:gd name="T64" fmla="*/ 92 w 2000"/>
                    <a:gd name="T65" fmla="*/ 374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00" h="693">
                      <a:moveTo>
                        <a:pt x="286" y="550"/>
                      </a:moveTo>
                      <a:cubicBezTo>
                        <a:pt x="467" y="638"/>
                        <a:pt x="720" y="693"/>
                        <a:pt x="999" y="693"/>
                      </a:cubicBezTo>
                      <a:cubicBezTo>
                        <a:pt x="1279" y="693"/>
                        <a:pt x="1532" y="638"/>
                        <a:pt x="1714" y="550"/>
                      </a:cubicBezTo>
                      <a:cubicBezTo>
                        <a:pt x="1895" y="462"/>
                        <a:pt x="2000" y="343"/>
                        <a:pt x="2000" y="220"/>
                      </a:cubicBezTo>
                      <a:cubicBezTo>
                        <a:pt x="2000" y="2"/>
                        <a:pt x="2000" y="2"/>
                        <a:pt x="2000" y="2"/>
                      </a:cubicBezTo>
                      <a:cubicBezTo>
                        <a:pt x="1947" y="86"/>
                        <a:pt x="1855" y="157"/>
                        <a:pt x="1736" y="215"/>
                      </a:cubicBezTo>
                      <a:cubicBezTo>
                        <a:pt x="1546" y="307"/>
                        <a:pt x="1287" y="363"/>
                        <a:pt x="1001" y="363"/>
                      </a:cubicBezTo>
                      <a:cubicBezTo>
                        <a:pt x="715" y="363"/>
                        <a:pt x="455" y="307"/>
                        <a:pt x="265" y="215"/>
                      </a:cubicBezTo>
                      <a:cubicBezTo>
                        <a:pt x="145" y="157"/>
                        <a:pt x="52" y="84"/>
                        <a:pt x="0" y="0"/>
                      </a:cubicBezTo>
                      <a:cubicBezTo>
                        <a:pt x="0" y="220"/>
                        <a:pt x="0" y="220"/>
                        <a:pt x="0" y="220"/>
                      </a:cubicBezTo>
                      <a:cubicBezTo>
                        <a:pt x="0" y="343"/>
                        <a:pt x="105" y="462"/>
                        <a:pt x="286" y="550"/>
                      </a:cubicBezTo>
                      <a:close/>
                      <a:moveTo>
                        <a:pt x="1655" y="487"/>
                      </a:moveTo>
                      <a:cubicBezTo>
                        <a:pt x="1655" y="312"/>
                        <a:pt x="1655" y="312"/>
                        <a:pt x="1655" y="312"/>
                      </a:cubicBezTo>
                      <a:cubicBezTo>
                        <a:pt x="1655" y="300"/>
                        <a:pt x="1663" y="289"/>
                        <a:pt x="1675" y="287"/>
                      </a:cubicBezTo>
                      <a:cubicBezTo>
                        <a:pt x="1675" y="286"/>
                        <a:pt x="1675" y="286"/>
                        <a:pt x="1675" y="286"/>
                      </a:cubicBezTo>
                      <a:cubicBezTo>
                        <a:pt x="1676" y="285"/>
                        <a:pt x="1678" y="285"/>
                        <a:pt x="1679" y="285"/>
                      </a:cubicBezTo>
                      <a:cubicBezTo>
                        <a:pt x="1680" y="284"/>
                        <a:pt x="1681" y="284"/>
                        <a:pt x="1681" y="285"/>
                      </a:cubicBezTo>
                      <a:cubicBezTo>
                        <a:pt x="1695" y="285"/>
                        <a:pt x="1706" y="297"/>
                        <a:pt x="1705" y="311"/>
                      </a:cubicBezTo>
                      <a:cubicBezTo>
                        <a:pt x="1705" y="311"/>
                        <a:pt x="1705" y="312"/>
                        <a:pt x="1705" y="312"/>
                      </a:cubicBezTo>
                      <a:cubicBezTo>
                        <a:pt x="1705" y="487"/>
                        <a:pt x="1705" y="487"/>
                        <a:pt x="1705" y="487"/>
                      </a:cubicBezTo>
                      <a:cubicBezTo>
                        <a:pt x="1706" y="501"/>
                        <a:pt x="1694" y="512"/>
                        <a:pt x="1681" y="512"/>
                      </a:cubicBezTo>
                      <a:cubicBezTo>
                        <a:pt x="1667" y="512"/>
                        <a:pt x="1655" y="501"/>
                        <a:pt x="1655" y="487"/>
                      </a:cubicBezTo>
                      <a:cubicBezTo>
                        <a:pt x="1655" y="487"/>
                        <a:pt x="1655" y="487"/>
                        <a:pt x="1655" y="487"/>
                      </a:cubicBezTo>
                      <a:close/>
                      <a:moveTo>
                        <a:pt x="1253" y="598"/>
                      </a:moveTo>
                      <a:cubicBezTo>
                        <a:pt x="1253" y="423"/>
                        <a:pt x="1253" y="423"/>
                        <a:pt x="1253" y="423"/>
                      </a:cubicBezTo>
                      <a:cubicBezTo>
                        <a:pt x="1253" y="411"/>
                        <a:pt x="1261" y="401"/>
                        <a:pt x="1273" y="398"/>
                      </a:cubicBezTo>
                      <a:cubicBezTo>
                        <a:pt x="1273" y="398"/>
                        <a:pt x="1273" y="397"/>
                        <a:pt x="1273" y="397"/>
                      </a:cubicBezTo>
                      <a:cubicBezTo>
                        <a:pt x="1274" y="397"/>
                        <a:pt x="1276" y="396"/>
                        <a:pt x="1277" y="396"/>
                      </a:cubicBezTo>
                      <a:cubicBezTo>
                        <a:pt x="1278" y="396"/>
                        <a:pt x="1279" y="396"/>
                        <a:pt x="1279" y="396"/>
                      </a:cubicBezTo>
                      <a:cubicBezTo>
                        <a:pt x="1293" y="397"/>
                        <a:pt x="1304" y="408"/>
                        <a:pt x="1303" y="422"/>
                      </a:cubicBezTo>
                      <a:cubicBezTo>
                        <a:pt x="1303" y="423"/>
                        <a:pt x="1303" y="423"/>
                        <a:pt x="1303" y="423"/>
                      </a:cubicBezTo>
                      <a:cubicBezTo>
                        <a:pt x="1303" y="598"/>
                        <a:pt x="1303" y="598"/>
                        <a:pt x="1303" y="598"/>
                      </a:cubicBezTo>
                      <a:cubicBezTo>
                        <a:pt x="1304" y="612"/>
                        <a:pt x="1292" y="624"/>
                        <a:pt x="1279" y="624"/>
                      </a:cubicBezTo>
                      <a:cubicBezTo>
                        <a:pt x="1265" y="624"/>
                        <a:pt x="1253" y="613"/>
                        <a:pt x="1253" y="599"/>
                      </a:cubicBezTo>
                      <a:cubicBezTo>
                        <a:pt x="1253" y="599"/>
                        <a:pt x="1253" y="598"/>
                        <a:pt x="1253" y="598"/>
                      </a:cubicBezTo>
                      <a:close/>
                      <a:moveTo>
                        <a:pt x="801" y="625"/>
                      </a:moveTo>
                      <a:cubicBezTo>
                        <a:pt x="801" y="435"/>
                        <a:pt x="801" y="435"/>
                        <a:pt x="801" y="435"/>
                      </a:cubicBezTo>
                      <a:cubicBezTo>
                        <a:pt x="801" y="422"/>
                        <a:pt x="811" y="411"/>
                        <a:pt x="824" y="410"/>
                      </a:cubicBezTo>
                      <a:cubicBezTo>
                        <a:pt x="824" y="409"/>
                        <a:pt x="824" y="409"/>
                        <a:pt x="824" y="409"/>
                      </a:cubicBezTo>
                      <a:cubicBezTo>
                        <a:pt x="837" y="407"/>
                        <a:pt x="850" y="417"/>
                        <a:pt x="852" y="431"/>
                      </a:cubicBezTo>
                      <a:cubicBezTo>
                        <a:pt x="852" y="432"/>
                        <a:pt x="852" y="434"/>
                        <a:pt x="852" y="435"/>
                      </a:cubicBezTo>
                      <a:cubicBezTo>
                        <a:pt x="852" y="625"/>
                        <a:pt x="852" y="625"/>
                        <a:pt x="852" y="625"/>
                      </a:cubicBezTo>
                      <a:cubicBezTo>
                        <a:pt x="852" y="639"/>
                        <a:pt x="841" y="651"/>
                        <a:pt x="827" y="651"/>
                      </a:cubicBezTo>
                      <a:cubicBezTo>
                        <a:pt x="813" y="651"/>
                        <a:pt x="802" y="640"/>
                        <a:pt x="801" y="626"/>
                      </a:cubicBezTo>
                      <a:cubicBezTo>
                        <a:pt x="801" y="626"/>
                        <a:pt x="801" y="626"/>
                        <a:pt x="801" y="625"/>
                      </a:cubicBezTo>
                      <a:close/>
                      <a:moveTo>
                        <a:pt x="395" y="318"/>
                      </a:moveTo>
                      <a:cubicBezTo>
                        <a:pt x="396" y="318"/>
                        <a:pt x="396" y="317"/>
                        <a:pt x="396" y="317"/>
                      </a:cubicBezTo>
                      <a:cubicBezTo>
                        <a:pt x="410" y="316"/>
                        <a:pt x="422" y="326"/>
                        <a:pt x="424" y="340"/>
                      </a:cubicBezTo>
                      <a:cubicBezTo>
                        <a:pt x="424" y="342"/>
                        <a:pt x="424" y="343"/>
                        <a:pt x="424" y="344"/>
                      </a:cubicBezTo>
                      <a:cubicBezTo>
                        <a:pt x="424" y="534"/>
                        <a:pt x="424" y="534"/>
                        <a:pt x="424" y="534"/>
                      </a:cubicBezTo>
                      <a:cubicBezTo>
                        <a:pt x="424" y="548"/>
                        <a:pt x="413" y="559"/>
                        <a:pt x="399" y="560"/>
                      </a:cubicBezTo>
                      <a:cubicBezTo>
                        <a:pt x="385" y="560"/>
                        <a:pt x="373" y="549"/>
                        <a:pt x="373" y="535"/>
                      </a:cubicBezTo>
                      <a:cubicBezTo>
                        <a:pt x="373" y="534"/>
                        <a:pt x="373" y="534"/>
                        <a:pt x="373" y="534"/>
                      </a:cubicBezTo>
                      <a:cubicBezTo>
                        <a:pt x="373" y="344"/>
                        <a:pt x="373" y="344"/>
                        <a:pt x="373" y="344"/>
                      </a:cubicBezTo>
                      <a:cubicBezTo>
                        <a:pt x="372" y="331"/>
                        <a:pt x="382" y="320"/>
                        <a:pt x="395" y="318"/>
                      </a:cubicBezTo>
                      <a:close/>
                      <a:moveTo>
                        <a:pt x="92" y="373"/>
                      </a:moveTo>
                      <a:cubicBezTo>
                        <a:pt x="92" y="182"/>
                        <a:pt x="92" y="182"/>
                        <a:pt x="92" y="182"/>
                      </a:cubicBezTo>
                      <a:cubicBezTo>
                        <a:pt x="92" y="170"/>
                        <a:pt x="100" y="160"/>
                        <a:pt x="112" y="157"/>
                      </a:cubicBezTo>
                      <a:cubicBezTo>
                        <a:pt x="112" y="157"/>
                        <a:pt x="112" y="156"/>
                        <a:pt x="112" y="156"/>
                      </a:cubicBezTo>
                      <a:cubicBezTo>
                        <a:pt x="114" y="156"/>
                        <a:pt x="115" y="155"/>
                        <a:pt x="116" y="155"/>
                      </a:cubicBezTo>
                      <a:cubicBezTo>
                        <a:pt x="117" y="155"/>
                        <a:pt x="118" y="155"/>
                        <a:pt x="118" y="155"/>
                      </a:cubicBezTo>
                      <a:cubicBezTo>
                        <a:pt x="132" y="156"/>
                        <a:pt x="143" y="167"/>
                        <a:pt x="143" y="181"/>
                      </a:cubicBezTo>
                      <a:cubicBezTo>
                        <a:pt x="143" y="182"/>
                        <a:pt x="143" y="182"/>
                        <a:pt x="143" y="182"/>
                      </a:cubicBezTo>
                      <a:cubicBezTo>
                        <a:pt x="143" y="373"/>
                        <a:pt x="143" y="373"/>
                        <a:pt x="143" y="373"/>
                      </a:cubicBezTo>
                      <a:cubicBezTo>
                        <a:pt x="143" y="387"/>
                        <a:pt x="132" y="398"/>
                        <a:pt x="118" y="399"/>
                      </a:cubicBezTo>
                      <a:cubicBezTo>
                        <a:pt x="104" y="399"/>
                        <a:pt x="92" y="388"/>
                        <a:pt x="92" y="374"/>
                      </a:cubicBezTo>
                      <a:cubicBezTo>
                        <a:pt x="92" y="373"/>
                        <a:pt x="92" y="373"/>
                        <a:pt x="92" y="3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uLnTx/>
                    <a:uFillTx/>
                    <a:latin typeface="Calibri"/>
                    <a:ea typeface="+mn-ea"/>
                    <a:cs typeface="+mn-cs"/>
                  </a:endParaRPr>
                </a:p>
              </p:txBody>
            </p:sp>
          </p:grpSp>
        </p:grpSp>
        <p:sp>
          <p:nvSpPr>
            <p:cNvPr id="55" name="Rectangle: Rounded Corners 48">
              <a:extLst>
                <a:ext uri="{FF2B5EF4-FFF2-40B4-BE49-F238E27FC236}">
                  <a16:creationId xmlns:a16="http://schemas.microsoft.com/office/drawing/2014/main" id="{2300081D-8128-2BA5-9BE6-80F937D9F14F}"/>
                </a:ext>
              </a:extLst>
            </p:cNvPr>
            <p:cNvSpPr/>
            <p:nvPr/>
          </p:nvSpPr>
          <p:spPr>
            <a:xfrm>
              <a:off x="3777523" y="733747"/>
              <a:ext cx="642837" cy="261574"/>
            </a:xfrm>
            <a:prstGeom prst="roundRect">
              <a:avLst>
                <a:gd name="adj" fmla="val 50000"/>
              </a:avLst>
            </a:prstGeom>
            <a:solidFill>
              <a:schemeClr val="tx1">
                <a:lumMod val="75000"/>
                <a:lumOff val="25000"/>
              </a:schemeClr>
            </a:solidFill>
            <a:ln w="9525">
              <a:solidFill>
                <a:schemeClr val="tx2">
                  <a:lumMod val="50000"/>
                  <a:lumOff val="50000"/>
                </a:schemeClr>
              </a:solidFill>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56" name="Rectangle 49">
              <a:extLst>
                <a:ext uri="{FF2B5EF4-FFF2-40B4-BE49-F238E27FC236}">
                  <a16:creationId xmlns:a16="http://schemas.microsoft.com/office/drawing/2014/main" id="{D0D478A0-CF61-1D89-BC21-063713C5A9FE}"/>
                </a:ext>
              </a:extLst>
            </p:cNvPr>
            <p:cNvSpPr/>
            <p:nvPr/>
          </p:nvSpPr>
          <p:spPr>
            <a:xfrm>
              <a:off x="3919974" y="764094"/>
              <a:ext cx="288541" cy="184666"/>
            </a:xfrm>
            <a:prstGeom prst="rect">
              <a:avLst/>
            </a:prstGeom>
          </p:spPr>
          <p:txBody>
            <a:bodyPr wrap="none" lIns="0" tIns="0" rIns="0" bIns="0" anchor="ctr">
              <a:spAutoFit/>
            </a:bodyPr>
            <a:lstStyle/>
            <a:p>
              <a:pPr algn="ctr"/>
              <a:r>
                <a:rPr lang="en-IN" sz="1200" dirty="0">
                  <a:solidFill>
                    <a:schemeClr val="bg1"/>
                  </a:solidFill>
                  <a:latin typeface="Bebas Neue Bold" panose="020B0606020202050201" pitchFamily="34" charset="0"/>
                </a:rPr>
                <a:t>-0.9%</a:t>
              </a:r>
            </a:p>
          </p:txBody>
        </p:sp>
        <p:sp>
          <p:nvSpPr>
            <p:cNvPr id="57" name="Isosceles Triangle 50">
              <a:extLst>
                <a:ext uri="{FF2B5EF4-FFF2-40B4-BE49-F238E27FC236}">
                  <a16:creationId xmlns:a16="http://schemas.microsoft.com/office/drawing/2014/main" id="{A8C5488E-9A0D-1897-C1CC-928DB3BBE10A}"/>
                </a:ext>
              </a:extLst>
            </p:cNvPr>
            <p:cNvSpPr/>
            <p:nvPr/>
          </p:nvSpPr>
          <p:spPr>
            <a:xfrm rot="10800000">
              <a:off x="4263399" y="816169"/>
              <a:ext cx="84254" cy="80515"/>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grpSp>
      <p:sp>
        <p:nvSpPr>
          <p:cNvPr id="5" name="TextBox 76">
            <a:extLst>
              <a:ext uri="{FF2B5EF4-FFF2-40B4-BE49-F238E27FC236}">
                <a16:creationId xmlns:a16="http://schemas.microsoft.com/office/drawing/2014/main" id="{57B48EF3-B3C9-D29B-711E-84F16DC8BAF6}"/>
              </a:ext>
            </a:extLst>
          </p:cNvPr>
          <p:cNvSpPr txBox="1"/>
          <p:nvPr/>
        </p:nvSpPr>
        <p:spPr>
          <a:xfrm>
            <a:off x="2257837" y="9585227"/>
            <a:ext cx="3196388"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3109800501"/>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תמונה 13">
            <a:extLst>
              <a:ext uri="{FF2B5EF4-FFF2-40B4-BE49-F238E27FC236}">
                <a16:creationId xmlns:a16="http://schemas.microsoft.com/office/drawing/2014/main" id="{2CB3A134-2177-E3B5-2663-853CF337892D}"/>
              </a:ext>
            </a:extLst>
          </p:cNvPr>
          <p:cNvPicPr>
            <a:picLocks noChangeAspect="1"/>
          </p:cNvPicPr>
          <p:nvPr/>
        </p:nvPicPr>
        <p:blipFill>
          <a:blip r:embed="rId3"/>
          <a:stretch>
            <a:fillRect/>
          </a:stretch>
        </p:blipFill>
        <p:spPr>
          <a:xfrm>
            <a:off x="766730" y="7061342"/>
            <a:ext cx="5400000" cy="2257143"/>
          </a:xfrm>
          <a:prstGeom prst="rect">
            <a:avLst/>
          </a:prstGeom>
        </p:spPr>
      </p:pic>
      <p:pic>
        <p:nvPicPr>
          <p:cNvPr id="7" name="תמונה 6">
            <a:extLst>
              <a:ext uri="{FF2B5EF4-FFF2-40B4-BE49-F238E27FC236}">
                <a16:creationId xmlns:a16="http://schemas.microsoft.com/office/drawing/2014/main" id="{96D7A1E3-BE5D-416C-6006-87218DEB04D8}"/>
              </a:ext>
            </a:extLst>
          </p:cNvPr>
          <p:cNvPicPr>
            <a:picLocks noChangeAspect="1"/>
          </p:cNvPicPr>
          <p:nvPr/>
        </p:nvPicPr>
        <p:blipFill>
          <a:blip r:embed="rId4"/>
          <a:stretch>
            <a:fillRect/>
          </a:stretch>
        </p:blipFill>
        <p:spPr>
          <a:xfrm>
            <a:off x="766730" y="2490222"/>
            <a:ext cx="5400000" cy="2857180"/>
          </a:xfrm>
          <a:prstGeom prst="rect">
            <a:avLst/>
          </a:prstGeom>
        </p:spPr>
      </p:pic>
      <p:sp>
        <p:nvSpPr>
          <p:cNvPr id="59" name="TextBox 862">
            <a:extLst>
              <a:ext uri="{FF2B5EF4-FFF2-40B4-BE49-F238E27FC236}">
                <a16:creationId xmlns:a16="http://schemas.microsoft.com/office/drawing/2014/main" id="{BE0A2279-B8FB-46FC-93D6-28D641D58EDC}"/>
              </a:ext>
            </a:extLst>
          </p:cNvPr>
          <p:cNvSpPr txBox="1"/>
          <p:nvPr/>
        </p:nvSpPr>
        <p:spPr>
          <a:xfrm>
            <a:off x="714150" y="1262590"/>
            <a:ext cx="5505160" cy="1030338"/>
          </a:xfrm>
          <a:prstGeom prst="rect">
            <a:avLst/>
          </a:prstGeom>
          <a:noFill/>
        </p:spPr>
        <p:txBody>
          <a:bodyPr/>
          <a:lstStyle>
            <a:defPPr>
              <a:defRPr lang="en-US"/>
            </a:defPPr>
            <a:lvl1pPr lvl="0" indent="0" algn="just" defTabSz="914400" eaLnBrk="0" fontAlgn="base" hangingPunct="0">
              <a:spcBef>
                <a:spcPct val="0"/>
              </a:spcBef>
              <a:spcAft>
                <a:spcPct val="0"/>
              </a:spcAft>
              <a:buClr>
                <a:prstClr val="black"/>
              </a:buClr>
              <a:buSzPct val="65000"/>
              <a:buFont typeface="Arial" panose="020B0604020202020204" pitchFamily="34" charset="0"/>
              <a:buNone/>
              <a:defRPr sz="1000" b="0">
                <a:solidFill>
                  <a:schemeClr val="tx1">
                    <a:lumMod val="75000"/>
                    <a:lumOff val="25000"/>
                  </a:schemeClr>
                </a:solidFill>
                <a:effectLst/>
                <a:latin typeface="Trebuchet MS" panose="020B0603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r>
              <a:rPr lang="en-US" dirty="0">
                <a:highlight>
                  <a:srgbClr val="FFFFFF"/>
                </a:highlight>
              </a:rPr>
              <a:t>As mentioned on the previous page, average foreign spend has grown considerably this quarter (+32.6% vs. Q1 2019) and now stands at ZAR 13,100. Doubtless, this is an all-time high for Q1. This quarter, the growth in average expenditure by South &amp; Central America tourists is phenomenal (+81.3%), although their overall spend is -48.2% down (vs. Q1 2019 for both). Encouragingly, Africa Land expenditure has grown by +61.8% and has positively impacted the overall Africa figure which has grown by +55.0% (vs. Q1 2019 for both).</a:t>
            </a:r>
          </a:p>
        </p:txBody>
      </p:sp>
      <p:graphicFrame>
        <p:nvGraphicFramePr>
          <p:cNvPr id="4" name="Object 3" hidden="1">
            <a:extLst>
              <a:ext uri="{FF2B5EF4-FFF2-40B4-BE49-F238E27FC236}">
                <a16:creationId xmlns:a16="http://schemas.microsoft.com/office/drawing/2014/main" id="{8CD7EAD1-1DA7-4956-A986-80F6EDC6D345}"/>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359" imgH="360" progId="TCLayout.ActiveDocument.1">
                  <p:embed/>
                </p:oleObj>
              </mc:Choice>
              <mc:Fallback>
                <p:oleObj name="think-cell Slide" r:id="rId5" imgW="359" imgH="360" progId="TCLayout.ActiveDocument.1">
                  <p:embed/>
                  <p:pic>
                    <p:nvPicPr>
                      <p:cNvPr id="4" name="Object 3" hidden="1">
                        <a:extLst>
                          <a:ext uri="{FF2B5EF4-FFF2-40B4-BE49-F238E27FC236}">
                            <a16:creationId xmlns:a16="http://schemas.microsoft.com/office/drawing/2014/main" id="{8CD7EAD1-1DA7-4956-A986-80F6EDC6D345}"/>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grpSp>
        <p:nvGrpSpPr>
          <p:cNvPr id="341" name="Group 340">
            <a:extLst>
              <a:ext uri="{FF2B5EF4-FFF2-40B4-BE49-F238E27FC236}">
                <a16:creationId xmlns:a16="http://schemas.microsoft.com/office/drawing/2014/main" id="{D0E8AF54-C124-4416-A290-B52DF9B79F99}"/>
              </a:ext>
            </a:extLst>
          </p:cNvPr>
          <p:cNvGrpSpPr/>
          <p:nvPr/>
        </p:nvGrpSpPr>
        <p:grpSpPr>
          <a:xfrm rot="16200000">
            <a:off x="6081739" y="510671"/>
            <a:ext cx="1279411" cy="284187"/>
            <a:chOff x="-1768098" y="1682693"/>
            <a:chExt cx="10577544" cy="2349518"/>
          </a:xfrm>
        </p:grpSpPr>
        <p:sp>
          <p:nvSpPr>
            <p:cNvPr id="342" name="Freeform 5">
              <a:extLst>
                <a:ext uri="{FF2B5EF4-FFF2-40B4-BE49-F238E27FC236}">
                  <a16:creationId xmlns:a16="http://schemas.microsoft.com/office/drawing/2014/main" id="{7A7DA167-6D8A-401E-9FED-D658E3D8E1CD}"/>
                </a:ext>
              </a:extLst>
            </p:cNvPr>
            <p:cNvSpPr>
              <a:spLocks/>
            </p:cNvSpPr>
            <p:nvPr/>
          </p:nvSpPr>
          <p:spPr bwMode="auto">
            <a:xfrm>
              <a:off x="4837440" y="2043889"/>
              <a:ext cx="3972006" cy="1988322"/>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E3010F"/>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latin typeface="Trebuchet MS" panose="020B0603020202020204" pitchFamily="34" charset="0"/>
              </a:endParaRPr>
            </a:p>
          </p:txBody>
        </p:sp>
        <p:sp>
          <p:nvSpPr>
            <p:cNvPr id="343" name="Freeform 5">
              <a:extLst>
                <a:ext uri="{FF2B5EF4-FFF2-40B4-BE49-F238E27FC236}">
                  <a16:creationId xmlns:a16="http://schemas.microsoft.com/office/drawing/2014/main" id="{E64815FD-BFF2-4424-A580-B03E722615A3}"/>
                </a:ext>
              </a:extLst>
            </p:cNvPr>
            <p:cNvSpPr>
              <a:spLocks/>
            </p:cNvSpPr>
            <p:nvPr/>
          </p:nvSpPr>
          <p:spPr bwMode="auto">
            <a:xfrm>
              <a:off x="3357940" y="1989081"/>
              <a:ext cx="4081463" cy="2043113"/>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latin typeface="Trebuchet MS" panose="020B0603020202020204" pitchFamily="34" charset="0"/>
              </a:endParaRPr>
            </a:p>
          </p:txBody>
        </p:sp>
        <p:sp>
          <p:nvSpPr>
            <p:cNvPr id="344" name="Freeform 6">
              <a:extLst>
                <a:ext uri="{FF2B5EF4-FFF2-40B4-BE49-F238E27FC236}">
                  <a16:creationId xmlns:a16="http://schemas.microsoft.com/office/drawing/2014/main" id="{20CBBF24-1EA2-44BC-A20C-5CA74795C07D}"/>
                </a:ext>
              </a:extLst>
            </p:cNvPr>
            <p:cNvSpPr>
              <a:spLocks/>
            </p:cNvSpPr>
            <p:nvPr/>
          </p:nvSpPr>
          <p:spPr bwMode="auto">
            <a:xfrm>
              <a:off x="1652965" y="1822393"/>
              <a:ext cx="4418013" cy="2209800"/>
            </a:xfrm>
            <a:custGeom>
              <a:avLst/>
              <a:gdLst>
                <a:gd name="T0" fmla="*/ 1392 w 2783"/>
                <a:gd name="T1" fmla="*/ 0 h 1392"/>
                <a:gd name="T2" fmla="*/ 2783 w 2783"/>
                <a:gd name="T3" fmla="*/ 1392 h 1392"/>
                <a:gd name="T4" fmla="*/ 1983 w 2783"/>
                <a:gd name="T5" fmla="*/ 1392 h 1392"/>
                <a:gd name="T6" fmla="*/ 1392 w 2783"/>
                <a:gd name="T7" fmla="*/ 800 h 1392"/>
                <a:gd name="T8" fmla="*/ 800 w 2783"/>
                <a:gd name="T9" fmla="*/ 1392 h 1392"/>
                <a:gd name="T10" fmla="*/ 0 w 2783"/>
                <a:gd name="T11" fmla="*/ 1392 h 1392"/>
                <a:gd name="T12" fmla="*/ 1392 w 2783"/>
                <a:gd name="T13" fmla="*/ 0 h 1392"/>
                <a:gd name="T14" fmla="*/ 1392 w 2783"/>
                <a:gd name="T15" fmla="*/ 0 h 13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83" h="1392">
                  <a:moveTo>
                    <a:pt x="1392" y="0"/>
                  </a:moveTo>
                  <a:lnTo>
                    <a:pt x="2783" y="1392"/>
                  </a:lnTo>
                  <a:lnTo>
                    <a:pt x="1983" y="1392"/>
                  </a:lnTo>
                  <a:lnTo>
                    <a:pt x="1392" y="800"/>
                  </a:lnTo>
                  <a:lnTo>
                    <a:pt x="800" y="1392"/>
                  </a:lnTo>
                  <a:lnTo>
                    <a:pt x="0" y="1392"/>
                  </a:lnTo>
                  <a:lnTo>
                    <a:pt x="1392" y="0"/>
                  </a:lnTo>
                  <a:lnTo>
                    <a:pt x="1392" y="0"/>
                  </a:lnTo>
                  <a:close/>
                </a:path>
              </a:pathLst>
            </a:custGeom>
            <a:solidFill>
              <a:srgbClr val="07141A"/>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latin typeface="Trebuchet MS" panose="020B0603020202020204" pitchFamily="34" charset="0"/>
              </a:endParaRPr>
            </a:p>
          </p:txBody>
        </p:sp>
        <p:sp>
          <p:nvSpPr>
            <p:cNvPr id="345" name="Freeform 7">
              <a:extLst>
                <a:ext uri="{FF2B5EF4-FFF2-40B4-BE49-F238E27FC236}">
                  <a16:creationId xmlns:a16="http://schemas.microsoft.com/office/drawing/2014/main" id="{706F07C8-1216-4103-A305-F247FFA2C058}"/>
                </a:ext>
              </a:extLst>
            </p:cNvPr>
            <p:cNvSpPr>
              <a:spLocks/>
            </p:cNvSpPr>
            <p:nvPr/>
          </p:nvSpPr>
          <p:spPr bwMode="auto">
            <a:xfrm>
              <a:off x="-45660" y="1741431"/>
              <a:ext cx="4578350" cy="2290763"/>
            </a:xfrm>
            <a:custGeom>
              <a:avLst/>
              <a:gdLst>
                <a:gd name="T0" fmla="*/ 1442 w 2884"/>
                <a:gd name="T1" fmla="*/ 0 h 1443"/>
                <a:gd name="T2" fmla="*/ 2884 w 2884"/>
                <a:gd name="T3" fmla="*/ 1443 h 1443"/>
                <a:gd name="T4" fmla="*/ 2055 w 2884"/>
                <a:gd name="T5" fmla="*/ 1443 h 1443"/>
                <a:gd name="T6" fmla="*/ 1442 w 2884"/>
                <a:gd name="T7" fmla="*/ 829 h 1443"/>
                <a:gd name="T8" fmla="*/ 829 w 2884"/>
                <a:gd name="T9" fmla="*/ 1443 h 1443"/>
                <a:gd name="T10" fmla="*/ 0 w 2884"/>
                <a:gd name="T11" fmla="*/ 1443 h 1443"/>
                <a:gd name="T12" fmla="*/ 1442 w 2884"/>
                <a:gd name="T13" fmla="*/ 0 h 1443"/>
                <a:gd name="T14" fmla="*/ 1442 w 2884"/>
                <a:gd name="T15" fmla="*/ 0 h 14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4" h="1443">
                  <a:moveTo>
                    <a:pt x="1442" y="0"/>
                  </a:moveTo>
                  <a:lnTo>
                    <a:pt x="2884" y="1443"/>
                  </a:lnTo>
                  <a:lnTo>
                    <a:pt x="2055" y="1443"/>
                  </a:lnTo>
                  <a:lnTo>
                    <a:pt x="1442" y="829"/>
                  </a:lnTo>
                  <a:lnTo>
                    <a:pt x="829" y="1443"/>
                  </a:lnTo>
                  <a:lnTo>
                    <a:pt x="0" y="1443"/>
                  </a:lnTo>
                  <a:lnTo>
                    <a:pt x="1442" y="0"/>
                  </a:lnTo>
                  <a:lnTo>
                    <a:pt x="1442" y="0"/>
                  </a:lnTo>
                  <a:close/>
                </a:path>
              </a:pathLst>
            </a:custGeom>
            <a:solidFill>
              <a:srgbClr val="008A3B"/>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latin typeface="Trebuchet MS" panose="020B0603020202020204" pitchFamily="34" charset="0"/>
              </a:endParaRPr>
            </a:p>
          </p:txBody>
        </p:sp>
        <p:sp>
          <p:nvSpPr>
            <p:cNvPr id="346" name="Freeform 8">
              <a:extLst>
                <a:ext uri="{FF2B5EF4-FFF2-40B4-BE49-F238E27FC236}">
                  <a16:creationId xmlns:a16="http://schemas.microsoft.com/office/drawing/2014/main" id="{4D9376E3-11C7-4648-9A79-E9B1116C5831}"/>
                </a:ext>
              </a:extLst>
            </p:cNvPr>
            <p:cNvSpPr>
              <a:spLocks/>
            </p:cNvSpPr>
            <p:nvPr/>
          </p:nvSpPr>
          <p:spPr bwMode="auto">
            <a:xfrm>
              <a:off x="-1768098" y="1682693"/>
              <a:ext cx="4695825" cy="2349500"/>
            </a:xfrm>
            <a:custGeom>
              <a:avLst/>
              <a:gdLst>
                <a:gd name="T0" fmla="*/ 1479 w 2958"/>
                <a:gd name="T1" fmla="*/ 0 h 1480"/>
                <a:gd name="T2" fmla="*/ 2958 w 2958"/>
                <a:gd name="T3" fmla="*/ 1480 h 1480"/>
                <a:gd name="T4" fmla="*/ 2108 w 2958"/>
                <a:gd name="T5" fmla="*/ 1480 h 1480"/>
                <a:gd name="T6" fmla="*/ 1479 w 2958"/>
                <a:gd name="T7" fmla="*/ 851 h 1480"/>
                <a:gd name="T8" fmla="*/ 850 w 2958"/>
                <a:gd name="T9" fmla="*/ 1480 h 1480"/>
                <a:gd name="T10" fmla="*/ 0 w 2958"/>
                <a:gd name="T11" fmla="*/ 1480 h 1480"/>
                <a:gd name="T12" fmla="*/ 1479 w 2958"/>
                <a:gd name="T13" fmla="*/ 0 h 1480"/>
                <a:gd name="T14" fmla="*/ 1479 w 2958"/>
                <a:gd name="T15" fmla="*/ 0 h 14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58" h="1480">
                  <a:moveTo>
                    <a:pt x="1479" y="0"/>
                  </a:moveTo>
                  <a:lnTo>
                    <a:pt x="2958" y="1480"/>
                  </a:lnTo>
                  <a:lnTo>
                    <a:pt x="2108" y="1480"/>
                  </a:lnTo>
                  <a:lnTo>
                    <a:pt x="1479" y="851"/>
                  </a:lnTo>
                  <a:lnTo>
                    <a:pt x="850" y="1480"/>
                  </a:lnTo>
                  <a:lnTo>
                    <a:pt x="0" y="1480"/>
                  </a:lnTo>
                  <a:lnTo>
                    <a:pt x="1479" y="0"/>
                  </a:lnTo>
                  <a:lnTo>
                    <a:pt x="1479" y="0"/>
                  </a:lnTo>
                  <a:close/>
                </a:path>
              </a:pathLst>
            </a:custGeom>
            <a:solidFill>
              <a:srgbClr val="0D3C89"/>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latin typeface="Trebuchet MS" panose="020B0603020202020204" pitchFamily="34" charset="0"/>
              </a:endParaRPr>
            </a:p>
          </p:txBody>
        </p:sp>
      </p:grpSp>
      <p:sp>
        <p:nvSpPr>
          <p:cNvPr id="268" name="תיבת טקסט 267">
            <a:extLst>
              <a:ext uri="{FF2B5EF4-FFF2-40B4-BE49-F238E27FC236}">
                <a16:creationId xmlns:a16="http://schemas.microsoft.com/office/drawing/2014/main" id="{8C81C343-61FD-42DA-AEDC-DD8B361A8627}"/>
              </a:ext>
            </a:extLst>
          </p:cNvPr>
          <p:cNvSpPr txBox="1"/>
          <p:nvPr/>
        </p:nvSpPr>
        <p:spPr>
          <a:xfrm>
            <a:off x="714530" y="6818418"/>
            <a:ext cx="5504400" cy="246221"/>
          </a:xfrm>
          <a:prstGeom prst="rect">
            <a:avLst/>
          </a:prstGeom>
          <a:noFill/>
        </p:spPr>
        <p:txBody>
          <a:bodyPr wrap="square" rtlCol="1">
            <a:spAutoFit/>
          </a:bodyPr>
          <a:lstStyle/>
          <a:p>
            <a:pPr algn="ctr"/>
            <a:r>
              <a:rPr lang="en-US" sz="1000" b="1" dirty="0">
                <a:solidFill>
                  <a:srgbClr val="404040"/>
                </a:solidFill>
                <a:latin typeface="Trebuchet MS" panose="020B0603020202020204" pitchFamily="34" charset="0"/>
              </a:rPr>
              <a:t>Foreign Direct Spend by Type Q1 2019 – Q1 2023</a:t>
            </a:r>
          </a:p>
        </p:txBody>
      </p:sp>
      <p:sp>
        <p:nvSpPr>
          <p:cNvPr id="61" name="תיבת טקסט 60">
            <a:extLst>
              <a:ext uri="{FF2B5EF4-FFF2-40B4-BE49-F238E27FC236}">
                <a16:creationId xmlns:a16="http://schemas.microsoft.com/office/drawing/2014/main" id="{B79A3BD1-AADF-43F8-9D79-9D187BE57E08}"/>
              </a:ext>
            </a:extLst>
          </p:cNvPr>
          <p:cNvSpPr txBox="1"/>
          <p:nvPr/>
        </p:nvSpPr>
        <p:spPr>
          <a:xfrm>
            <a:off x="714530" y="2252700"/>
            <a:ext cx="5504400" cy="246221"/>
          </a:xfrm>
          <a:prstGeom prst="rect">
            <a:avLst/>
          </a:prstGeom>
          <a:noFill/>
        </p:spPr>
        <p:txBody>
          <a:bodyPr wrap="square" rtlCol="1">
            <a:spAutoFit/>
          </a:bodyPr>
          <a:lstStyle/>
          <a:p>
            <a:pPr algn="ctr"/>
            <a:r>
              <a:rPr lang="en-US" sz="1000" b="1" dirty="0">
                <a:solidFill>
                  <a:srgbClr val="404040"/>
                </a:solidFill>
                <a:latin typeface="Trebuchet MS" panose="020B0603020202020204" pitchFamily="34" charset="0"/>
              </a:rPr>
              <a:t>Average Foreign Direct Spend by Region Q1 2019 – Q1 2023</a:t>
            </a:r>
          </a:p>
        </p:txBody>
      </p:sp>
      <p:sp>
        <p:nvSpPr>
          <p:cNvPr id="2" name="תיבת טקסט 1">
            <a:extLst>
              <a:ext uri="{FF2B5EF4-FFF2-40B4-BE49-F238E27FC236}">
                <a16:creationId xmlns:a16="http://schemas.microsoft.com/office/drawing/2014/main" id="{E6564D83-4EF5-4E6C-86AD-1976077FF07E}"/>
              </a:ext>
            </a:extLst>
          </p:cNvPr>
          <p:cNvSpPr txBox="1"/>
          <p:nvPr/>
        </p:nvSpPr>
        <p:spPr>
          <a:xfrm>
            <a:off x="714150" y="5415244"/>
            <a:ext cx="5400000" cy="1157936"/>
          </a:xfrm>
          <a:prstGeom prst="rect">
            <a:avLst/>
          </a:prstGeom>
          <a:noFill/>
        </p:spPr>
        <p:txBody>
          <a:bodyPr/>
          <a:lstStyle>
            <a:defPPr>
              <a:defRPr lang="en-US"/>
            </a:defPPr>
            <a:lvl1pPr lvl="0" indent="0" algn="just" defTabSz="914400" eaLnBrk="0" fontAlgn="base" hangingPunct="0">
              <a:spcBef>
                <a:spcPct val="0"/>
              </a:spcBef>
              <a:spcAft>
                <a:spcPct val="0"/>
              </a:spcAft>
              <a:buClr>
                <a:prstClr val="black"/>
              </a:buClr>
              <a:buSzPct val="65000"/>
              <a:buFont typeface="Arial" panose="020B0604020202020204" pitchFamily="34" charset="0"/>
              <a:buNone/>
              <a:defRPr sz="1000" b="0">
                <a:solidFill>
                  <a:schemeClr val="tx1">
                    <a:lumMod val="75000"/>
                    <a:lumOff val="25000"/>
                  </a:schemeClr>
                </a:solidFill>
                <a:effectLst/>
                <a:latin typeface="Trebuchet MS" panose="020B0603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r>
              <a:rPr lang="en-US" dirty="0">
                <a:highlight>
                  <a:srgbClr val="FFFFFF"/>
                </a:highlight>
              </a:rPr>
              <a:t>As already mentioned, foreign spend has almost fully returned to its pre-Covid-19 levels this quarter and now totals ZAR 25.3 billion. In fact, it is only personal and business shopping that are showing high positive growth rates of 17.4% and 16.1% vs. Q1 2019. This ties in with the much higher Africa Land spend (+23.7% vs. Q1 2019), as clearly many Africa Land tourists spent substantial amounts on personal as well as business shopping due to the year’s end and the Christmas holiday. All other expenditure categories are showing negative growth with accommodation in the lead, to be followed by transport, food &amp; beverages, and leisure (-24.1%, -20.5%, -19.3%, &amp; -7.7% vs. Q1 2019 respectively). </a:t>
            </a:r>
            <a:endParaRPr lang="en-US" dirty="0">
              <a:highlight>
                <a:srgbClr val="FFFF00"/>
              </a:highlight>
            </a:endParaRPr>
          </a:p>
        </p:txBody>
      </p:sp>
      <p:sp>
        <p:nvSpPr>
          <p:cNvPr id="3" name="TextBox 76">
            <a:extLst>
              <a:ext uri="{FF2B5EF4-FFF2-40B4-BE49-F238E27FC236}">
                <a16:creationId xmlns:a16="http://schemas.microsoft.com/office/drawing/2014/main" id="{A1BD3703-0A73-FB5D-D05E-B7DC6EA9CCEE}"/>
              </a:ext>
            </a:extLst>
          </p:cNvPr>
          <p:cNvSpPr txBox="1"/>
          <p:nvPr/>
        </p:nvSpPr>
        <p:spPr>
          <a:xfrm>
            <a:off x="5415753" y="9585227"/>
            <a:ext cx="38472" cy="153888"/>
          </a:xfrm>
          <a:prstGeom prst="rect">
            <a:avLst/>
          </a:prstGeom>
          <a:noFill/>
          <a:ln>
            <a:noFill/>
          </a:ln>
        </p:spPr>
        <p:txBody>
          <a:bodyPr wrap="none" lIns="0" tIns="0" rIns="0" bIns="0" rtlCol="0" anchor="t">
            <a:spAutoFit/>
          </a:bodyPr>
          <a:lstStyle/>
          <a:p>
            <a:pPr algn="r"/>
            <a:r>
              <a:rPr lang="en-US" sz="1000" b="1" dirty="0">
                <a:solidFill>
                  <a:srgbClr val="404040"/>
                </a:solidFill>
                <a:highlight>
                  <a:srgbClr val="FFFF00"/>
                </a:highlight>
                <a:latin typeface="Trebuchet MS" panose="020B0603020202020204" pitchFamily="34" charset="0"/>
                <a:cs typeface="Arial" panose="020B0604020202020204" pitchFamily="34" charset="0"/>
              </a:rPr>
              <a:t> </a:t>
            </a:r>
            <a:endParaRPr lang="en-ZA" sz="1000" dirty="0">
              <a:solidFill>
                <a:srgbClr val="404040"/>
              </a:solidFill>
              <a:highlight>
                <a:srgbClr val="FFFF00"/>
              </a:highlight>
              <a:latin typeface="Trebuchet MS" panose="020B0603020202020204" pitchFamily="34" charset="0"/>
              <a:cs typeface="Arial" panose="020B0604020202020204" pitchFamily="34" charset="0"/>
            </a:endParaRPr>
          </a:p>
        </p:txBody>
      </p:sp>
      <p:grpSp>
        <p:nvGrpSpPr>
          <p:cNvPr id="9" name="קבוצה 8">
            <a:extLst>
              <a:ext uri="{FF2B5EF4-FFF2-40B4-BE49-F238E27FC236}">
                <a16:creationId xmlns:a16="http://schemas.microsoft.com/office/drawing/2014/main" id="{EB86B0FC-E5DE-AD4E-AA0F-B413F55CE520}"/>
              </a:ext>
            </a:extLst>
          </p:cNvPr>
          <p:cNvGrpSpPr/>
          <p:nvPr/>
        </p:nvGrpSpPr>
        <p:grpSpPr>
          <a:xfrm>
            <a:off x="677491" y="478769"/>
            <a:ext cx="3896978" cy="765283"/>
            <a:chOff x="677491" y="478769"/>
            <a:chExt cx="3896978" cy="765283"/>
          </a:xfrm>
        </p:grpSpPr>
        <p:sp>
          <p:nvSpPr>
            <p:cNvPr id="10" name="Freeform: Shape 351">
              <a:extLst>
                <a:ext uri="{FF2B5EF4-FFF2-40B4-BE49-F238E27FC236}">
                  <a16:creationId xmlns:a16="http://schemas.microsoft.com/office/drawing/2014/main" id="{27B75AEA-7085-CDEB-88ED-605CE4986246}"/>
                </a:ext>
              </a:extLst>
            </p:cNvPr>
            <p:cNvSpPr>
              <a:spLocks/>
            </p:cNvSpPr>
            <p:nvPr/>
          </p:nvSpPr>
          <p:spPr bwMode="auto">
            <a:xfrm>
              <a:off x="2306842" y="637577"/>
              <a:ext cx="2267627" cy="450167"/>
            </a:xfrm>
            <a:custGeom>
              <a:avLst/>
              <a:gdLst>
                <a:gd name="connsiteX0" fmla="*/ 0 w 3333886"/>
                <a:gd name="connsiteY0" fmla="*/ 0 h 661839"/>
                <a:gd name="connsiteX1" fmla="*/ 756515 w 3333886"/>
                <a:gd name="connsiteY1" fmla="*/ 0 h 661839"/>
                <a:gd name="connsiteX2" fmla="*/ 2045201 w 3333886"/>
                <a:gd name="connsiteY2" fmla="*/ 0 h 661839"/>
                <a:gd name="connsiteX3" fmla="*/ 2846065 w 3333886"/>
                <a:gd name="connsiteY3" fmla="*/ 0 h 661839"/>
                <a:gd name="connsiteX4" fmla="*/ 2846065 w 3333886"/>
                <a:gd name="connsiteY4" fmla="*/ 1 h 661839"/>
                <a:gd name="connsiteX5" fmla="*/ 2859576 w 3333886"/>
                <a:gd name="connsiteY5" fmla="*/ 1 h 661839"/>
                <a:gd name="connsiteX6" fmla="*/ 2918646 w 3333886"/>
                <a:gd name="connsiteY6" fmla="*/ 1 h 661839"/>
                <a:gd name="connsiteX7" fmla="*/ 2941316 w 3333886"/>
                <a:gd name="connsiteY7" fmla="*/ 1 h 661839"/>
                <a:gd name="connsiteX8" fmla="*/ 2978722 w 3333886"/>
                <a:gd name="connsiteY8" fmla="*/ 1 h 661839"/>
                <a:gd name="connsiteX9" fmla="*/ 3058665 w 3333886"/>
                <a:gd name="connsiteY9" fmla="*/ 1 h 661839"/>
                <a:gd name="connsiteX10" fmla="*/ 3159318 w 3333886"/>
                <a:gd name="connsiteY10" fmla="*/ 47275 h 661839"/>
                <a:gd name="connsiteX11" fmla="*/ 3165608 w 3333886"/>
                <a:gd name="connsiteY11" fmla="*/ 53578 h 661839"/>
                <a:gd name="connsiteX12" fmla="*/ 3310296 w 3333886"/>
                <a:gd name="connsiteY12" fmla="*/ 252130 h 661839"/>
                <a:gd name="connsiteX13" fmla="*/ 3310296 w 3333886"/>
                <a:gd name="connsiteY13" fmla="*/ 409710 h 661839"/>
                <a:gd name="connsiteX14" fmla="*/ 3165608 w 3333886"/>
                <a:gd name="connsiteY14" fmla="*/ 608262 h 661839"/>
                <a:gd name="connsiteX15" fmla="*/ 3058665 w 3333886"/>
                <a:gd name="connsiteY15" fmla="*/ 661839 h 661839"/>
                <a:gd name="connsiteX16" fmla="*/ 2678073 w 3333886"/>
                <a:gd name="connsiteY16" fmla="*/ 661839 h 661839"/>
                <a:gd name="connsiteX17" fmla="*/ 2678743 w 3333886"/>
                <a:gd name="connsiteY17" fmla="*/ 660851 h 661839"/>
                <a:gd name="connsiteX18" fmla="*/ 756515 w 3333886"/>
                <a:gd name="connsiteY18" fmla="*/ 660851 h 661839"/>
                <a:gd name="connsiteX19" fmla="*/ 756515 w 3333886"/>
                <a:gd name="connsiteY19" fmla="*/ 660058 h 661839"/>
                <a:gd name="connsiteX20" fmla="*/ 0 w 3333886"/>
                <a:gd name="connsiteY20" fmla="*/ 660058 h 661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33886" h="661839">
                  <a:moveTo>
                    <a:pt x="0" y="0"/>
                  </a:moveTo>
                  <a:lnTo>
                    <a:pt x="756515" y="0"/>
                  </a:lnTo>
                  <a:lnTo>
                    <a:pt x="2045201" y="0"/>
                  </a:lnTo>
                  <a:lnTo>
                    <a:pt x="2846065" y="0"/>
                  </a:lnTo>
                  <a:lnTo>
                    <a:pt x="2846065" y="1"/>
                  </a:lnTo>
                  <a:lnTo>
                    <a:pt x="2859576" y="1"/>
                  </a:lnTo>
                  <a:cubicBezTo>
                    <a:pt x="2873944" y="1"/>
                    <a:pt x="2893102" y="1"/>
                    <a:pt x="2918646" y="1"/>
                  </a:cubicBezTo>
                  <a:lnTo>
                    <a:pt x="2941316" y="1"/>
                  </a:lnTo>
                  <a:lnTo>
                    <a:pt x="2978722" y="1"/>
                  </a:lnTo>
                  <a:cubicBezTo>
                    <a:pt x="3001901" y="1"/>
                    <a:pt x="3028391" y="1"/>
                    <a:pt x="3058665" y="1"/>
                  </a:cubicBezTo>
                  <a:cubicBezTo>
                    <a:pt x="3099555" y="1"/>
                    <a:pt x="3134154" y="15759"/>
                    <a:pt x="3159318" y="47275"/>
                  </a:cubicBezTo>
                  <a:cubicBezTo>
                    <a:pt x="3162463" y="50427"/>
                    <a:pt x="3162463" y="50427"/>
                    <a:pt x="3165608" y="53578"/>
                  </a:cubicBezTo>
                  <a:cubicBezTo>
                    <a:pt x="3165608" y="53578"/>
                    <a:pt x="3165608" y="53578"/>
                    <a:pt x="3310296" y="252130"/>
                  </a:cubicBezTo>
                  <a:cubicBezTo>
                    <a:pt x="3341750" y="299404"/>
                    <a:pt x="3341750" y="362436"/>
                    <a:pt x="3310296" y="409710"/>
                  </a:cubicBezTo>
                  <a:cubicBezTo>
                    <a:pt x="3310296" y="409710"/>
                    <a:pt x="3310296" y="409710"/>
                    <a:pt x="3165608" y="608262"/>
                  </a:cubicBezTo>
                  <a:cubicBezTo>
                    <a:pt x="3140445" y="639778"/>
                    <a:pt x="3099555" y="661839"/>
                    <a:pt x="3058665" y="661839"/>
                  </a:cubicBezTo>
                  <a:cubicBezTo>
                    <a:pt x="3058665" y="661839"/>
                    <a:pt x="3058665" y="661839"/>
                    <a:pt x="2678073" y="661839"/>
                  </a:cubicBezTo>
                  <a:lnTo>
                    <a:pt x="2678743" y="660851"/>
                  </a:lnTo>
                  <a:lnTo>
                    <a:pt x="756515" y="660851"/>
                  </a:lnTo>
                  <a:lnTo>
                    <a:pt x="756515" y="660058"/>
                  </a:lnTo>
                  <a:lnTo>
                    <a:pt x="0" y="660058"/>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noAutofit/>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IN"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11" name="Freeform 6">
              <a:extLst>
                <a:ext uri="{FF2B5EF4-FFF2-40B4-BE49-F238E27FC236}">
                  <a16:creationId xmlns:a16="http://schemas.microsoft.com/office/drawing/2014/main" id="{763C50CF-066C-CB48-03F0-80467FE042DB}"/>
                </a:ext>
              </a:extLst>
            </p:cNvPr>
            <p:cNvSpPr>
              <a:spLocks/>
            </p:cNvSpPr>
            <p:nvPr/>
          </p:nvSpPr>
          <p:spPr bwMode="auto">
            <a:xfrm>
              <a:off x="677491" y="548795"/>
              <a:ext cx="1170432" cy="626482"/>
            </a:xfrm>
            <a:custGeom>
              <a:avLst/>
              <a:gdLst>
                <a:gd name="T0" fmla="*/ 470 w 546"/>
                <a:gd name="T1" fmla="*/ 146 h 292"/>
                <a:gd name="T2" fmla="*/ 491 w 546"/>
                <a:gd name="T3" fmla="*/ 62 h 292"/>
                <a:gd name="T4" fmla="*/ 546 w 546"/>
                <a:gd name="T5" fmla="*/ 0 h 292"/>
                <a:gd name="T6" fmla="*/ 106 w 546"/>
                <a:gd name="T7" fmla="*/ 0 h 292"/>
                <a:gd name="T8" fmla="*/ 106 w 546"/>
                <a:gd name="T9" fmla="*/ 0 h 292"/>
                <a:gd name="T10" fmla="*/ 106 w 546"/>
                <a:gd name="T11" fmla="*/ 0 h 292"/>
                <a:gd name="T12" fmla="*/ 106 w 546"/>
                <a:gd name="T13" fmla="*/ 0 h 292"/>
                <a:gd name="T14" fmla="*/ 106 w 546"/>
                <a:gd name="T15" fmla="*/ 0 h 292"/>
                <a:gd name="T16" fmla="*/ 106 w 546"/>
                <a:gd name="T17" fmla="*/ 0 h 292"/>
                <a:gd name="T18" fmla="*/ 106 w 546"/>
                <a:gd name="T19" fmla="*/ 0 h 292"/>
                <a:gd name="T20" fmla="*/ 105 w 546"/>
                <a:gd name="T21" fmla="*/ 0 h 292"/>
                <a:gd name="T22" fmla="*/ 105 w 546"/>
                <a:gd name="T23" fmla="*/ 0 h 292"/>
                <a:gd name="T24" fmla="*/ 105 w 546"/>
                <a:gd name="T25" fmla="*/ 0 h 292"/>
                <a:gd name="T26" fmla="*/ 105 w 546"/>
                <a:gd name="T27" fmla="*/ 0 h 292"/>
                <a:gd name="T28" fmla="*/ 105 w 546"/>
                <a:gd name="T29" fmla="*/ 0 h 292"/>
                <a:gd name="T30" fmla="*/ 105 w 546"/>
                <a:gd name="T31" fmla="*/ 0 h 292"/>
                <a:gd name="T32" fmla="*/ 105 w 546"/>
                <a:gd name="T33" fmla="*/ 0 h 292"/>
                <a:gd name="T34" fmla="*/ 105 w 546"/>
                <a:gd name="T35" fmla="*/ 0 h 292"/>
                <a:gd name="T36" fmla="*/ 105 w 546"/>
                <a:gd name="T37" fmla="*/ 0 h 292"/>
                <a:gd name="T38" fmla="*/ 105 w 546"/>
                <a:gd name="T39" fmla="*/ 0 h 292"/>
                <a:gd name="T40" fmla="*/ 105 w 546"/>
                <a:gd name="T41" fmla="*/ 0 h 292"/>
                <a:gd name="T42" fmla="*/ 104 w 546"/>
                <a:gd name="T43" fmla="*/ 0 h 292"/>
                <a:gd name="T44" fmla="*/ 104 w 546"/>
                <a:gd name="T45" fmla="*/ 0 h 292"/>
                <a:gd name="T46" fmla="*/ 104 w 546"/>
                <a:gd name="T47" fmla="*/ 0 h 292"/>
                <a:gd name="T48" fmla="*/ 104 w 546"/>
                <a:gd name="T49" fmla="*/ 0 h 292"/>
                <a:gd name="T50" fmla="*/ 104 w 546"/>
                <a:gd name="T51" fmla="*/ 0 h 292"/>
                <a:gd name="T52" fmla="*/ 104 w 546"/>
                <a:gd name="T53" fmla="*/ 0 h 292"/>
                <a:gd name="T54" fmla="*/ 104 w 546"/>
                <a:gd name="T55" fmla="*/ 0 h 292"/>
                <a:gd name="T56" fmla="*/ 104 w 546"/>
                <a:gd name="T57" fmla="*/ 0 h 292"/>
                <a:gd name="T58" fmla="*/ 104 w 546"/>
                <a:gd name="T59" fmla="*/ 0 h 292"/>
                <a:gd name="T60" fmla="*/ 104 w 546"/>
                <a:gd name="T61" fmla="*/ 0 h 292"/>
                <a:gd name="T62" fmla="*/ 104 w 546"/>
                <a:gd name="T63" fmla="*/ 0 h 292"/>
                <a:gd name="T64" fmla="*/ 104 w 546"/>
                <a:gd name="T65" fmla="*/ 0 h 292"/>
                <a:gd name="T66" fmla="*/ 103 w 546"/>
                <a:gd name="T67" fmla="*/ 0 h 292"/>
                <a:gd name="T68" fmla="*/ 103 w 546"/>
                <a:gd name="T69" fmla="*/ 0 h 292"/>
                <a:gd name="T70" fmla="*/ 103 w 546"/>
                <a:gd name="T71" fmla="*/ 0 h 292"/>
                <a:gd name="T72" fmla="*/ 103 w 546"/>
                <a:gd name="T73" fmla="*/ 0 h 292"/>
                <a:gd name="T74" fmla="*/ 96 w 546"/>
                <a:gd name="T75" fmla="*/ 0 h 292"/>
                <a:gd name="T76" fmla="*/ 94 w 546"/>
                <a:gd name="T77" fmla="*/ 0 h 292"/>
                <a:gd name="T78" fmla="*/ 89 w 546"/>
                <a:gd name="T79" fmla="*/ 1 h 292"/>
                <a:gd name="T80" fmla="*/ 88 w 546"/>
                <a:gd name="T81" fmla="*/ 1 h 292"/>
                <a:gd name="T82" fmla="*/ 81 w 546"/>
                <a:gd name="T83" fmla="*/ 3 h 292"/>
                <a:gd name="T84" fmla="*/ 80 w 546"/>
                <a:gd name="T85" fmla="*/ 3 h 292"/>
                <a:gd name="T86" fmla="*/ 74 w 546"/>
                <a:gd name="T87" fmla="*/ 5 h 292"/>
                <a:gd name="T88" fmla="*/ 73 w 546"/>
                <a:gd name="T89" fmla="*/ 5 h 292"/>
                <a:gd name="T90" fmla="*/ 67 w 546"/>
                <a:gd name="T91" fmla="*/ 7 h 292"/>
                <a:gd name="T92" fmla="*/ 66 w 546"/>
                <a:gd name="T93" fmla="*/ 8 h 292"/>
                <a:gd name="T94" fmla="*/ 60 w 546"/>
                <a:gd name="T95" fmla="*/ 10 h 292"/>
                <a:gd name="T96" fmla="*/ 59 w 546"/>
                <a:gd name="T97" fmla="*/ 11 h 292"/>
                <a:gd name="T98" fmla="*/ 53 w 546"/>
                <a:gd name="T99" fmla="*/ 14 h 292"/>
                <a:gd name="T100" fmla="*/ 53 w 546"/>
                <a:gd name="T101" fmla="*/ 14 h 292"/>
                <a:gd name="T102" fmla="*/ 48 w 546"/>
                <a:gd name="T103" fmla="*/ 17 h 292"/>
                <a:gd name="T104" fmla="*/ 47 w 546"/>
                <a:gd name="T105" fmla="*/ 18 h 292"/>
                <a:gd name="T106" fmla="*/ 36 w 546"/>
                <a:gd name="T107" fmla="*/ 26 h 292"/>
                <a:gd name="T108" fmla="*/ 35 w 546"/>
                <a:gd name="T109" fmla="*/ 27 h 292"/>
                <a:gd name="T110" fmla="*/ 26 w 546"/>
                <a:gd name="T111" fmla="*/ 37 h 292"/>
                <a:gd name="T112" fmla="*/ 25 w 546"/>
                <a:gd name="T113" fmla="*/ 37 h 292"/>
                <a:gd name="T114" fmla="*/ 0 w 546"/>
                <a:gd name="T115" fmla="*/ 106 h 292"/>
                <a:gd name="T116" fmla="*/ 0 w 546"/>
                <a:gd name="T117" fmla="*/ 186 h 292"/>
                <a:gd name="T118" fmla="*/ 106 w 546"/>
                <a:gd name="T119" fmla="*/ 292 h 292"/>
                <a:gd name="T120" fmla="*/ 544 w 546"/>
                <a:gd name="T121" fmla="*/ 292 h 292"/>
                <a:gd name="T122" fmla="*/ 542 w 546"/>
                <a:gd name="T123" fmla="*/ 289 h 292"/>
                <a:gd name="T124" fmla="*/ 470 w 546"/>
                <a:gd name="T125" fmla="*/ 146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6" h="292">
                  <a:moveTo>
                    <a:pt x="470" y="146"/>
                  </a:moveTo>
                  <a:cubicBezTo>
                    <a:pt x="470" y="115"/>
                    <a:pt x="477" y="87"/>
                    <a:pt x="491" y="62"/>
                  </a:cubicBezTo>
                  <a:cubicBezTo>
                    <a:pt x="504" y="37"/>
                    <a:pt x="523" y="16"/>
                    <a:pt x="54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3" y="0"/>
                    <a:pt x="103" y="0"/>
                  </a:cubicBezTo>
                  <a:cubicBezTo>
                    <a:pt x="103" y="0"/>
                    <a:pt x="103" y="0"/>
                    <a:pt x="103" y="0"/>
                  </a:cubicBezTo>
                  <a:cubicBezTo>
                    <a:pt x="103" y="0"/>
                    <a:pt x="103" y="0"/>
                    <a:pt x="103" y="0"/>
                  </a:cubicBezTo>
                  <a:cubicBezTo>
                    <a:pt x="103" y="0"/>
                    <a:pt x="103" y="0"/>
                    <a:pt x="103" y="0"/>
                  </a:cubicBezTo>
                  <a:cubicBezTo>
                    <a:pt x="101" y="0"/>
                    <a:pt x="98" y="0"/>
                    <a:pt x="96" y="0"/>
                  </a:cubicBezTo>
                  <a:cubicBezTo>
                    <a:pt x="96" y="0"/>
                    <a:pt x="95" y="0"/>
                    <a:pt x="94" y="0"/>
                  </a:cubicBezTo>
                  <a:cubicBezTo>
                    <a:pt x="92" y="1"/>
                    <a:pt x="90" y="1"/>
                    <a:pt x="89" y="1"/>
                  </a:cubicBezTo>
                  <a:cubicBezTo>
                    <a:pt x="88" y="1"/>
                    <a:pt x="88" y="1"/>
                    <a:pt x="88" y="1"/>
                  </a:cubicBezTo>
                  <a:cubicBezTo>
                    <a:pt x="85" y="2"/>
                    <a:pt x="83" y="2"/>
                    <a:pt x="81" y="3"/>
                  </a:cubicBezTo>
                  <a:cubicBezTo>
                    <a:pt x="81" y="3"/>
                    <a:pt x="80" y="3"/>
                    <a:pt x="80" y="3"/>
                  </a:cubicBezTo>
                  <a:cubicBezTo>
                    <a:pt x="78" y="4"/>
                    <a:pt x="76" y="4"/>
                    <a:pt x="74" y="5"/>
                  </a:cubicBezTo>
                  <a:cubicBezTo>
                    <a:pt x="74" y="5"/>
                    <a:pt x="73" y="5"/>
                    <a:pt x="73" y="5"/>
                  </a:cubicBezTo>
                  <a:cubicBezTo>
                    <a:pt x="71" y="6"/>
                    <a:pt x="69" y="6"/>
                    <a:pt x="67" y="7"/>
                  </a:cubicBezTo>
                  <a:cubicBezTo>
                    <a:pt x="66" y="7"/>
                    <a:pt x="66" y="8"/>
                    <a:pt x="66" y="8"/>
                  </a:cubicBezTo>
                  <a:cubicBezTo>
                    <a:pt x="64" y="8"/>
                    <a:pt x="62" y="9"/>
                    <a:pt x="60" y="10"/>
                  </a:cubicBezTo>
                  <a:cubicBezTo>
                    <a:pt x="60" y="10"/>
                    <a:pt x="60" y="10"/>
                    <a:pt x="59" y="11"/>
                  </a:cubicBezTo>
                  <a:cubicBezTo>
                    <a:pt x="57" y="12"/>
                    <a:pt x="55" y="13"/>
                    <a:pt x="53" y="14"/>
                  </a:cubicBezTo>
                  <a:cubicBezTo>
                    <a:pt x="53" y="14"/>
                    <a:pt x="53" y="14"/>
                    <a:pt x="53" y="14"/>
                  </a:cubicBezTo>
                  <a:cubicBezTo>
                    <a:pt x="51" y="15"/>
                    <a:pt x="49" y="16"/>
                    <a:pt x="48" y="17"/>
                  </a:cubicBezTo>
                  <a:cubicBezTo>
                    <a:pt x="47" y="18"/>
                    <a:pt x="47" y="18"/>
                    <a:pt x="47" y="18"/>
                  </a:cubicBezTo>
                  <a:cubicBezTo>
                    <a:pt x="43" y="21"/>
                    <a:pt x="39" y="23"/>
                    <a:pt x="36" y="26"/>
                  </a:cubicBezTo>
                  <a:cubicBezTo>
                    <a:pt x="36" y="27"/>
                    <a:pt x="36" y="27"/>
                    <a:pt x="35" y="27"/>
                  </a:cubicBezTo>
                  <a:cubicBezTo>
                    <a:pt x="32" y="30"/>
                    <a:pt x="29" y="33"/>
                    <a:pt x="26" y="37"/>
                  </a:cubicBezTo>
                  <a:cubicBezTo>
                    <a:pt x="25" y="37"/>
                    <a:pt x="25" y="37"/>
                    <a:pt x="25" y="37"/>
                  </a:cubicBezTo>
                  <a:cubicBezTo>
                    <a:pt x="10" y="56"/>
                    <a:pt x="0" y="79"/>
                    <a:pt x="0" y="106"/>
                  </a:cubicBezTo>
                  <a:cubicBezTo>
                    <a:pt x="0" y="186"/>
                    <a:pt x="0" y="186"/>
                    <a:pt x="0" y="186"/>
                  </a:cubicBezTo>
                  <a:cubicBezTo>
                    <a:pt x="0" y="244"/>
                    <a:pt x="48" y="292"/>
                    <a:pt x="106" y="292"/>
                  </a:cubicBezTo>
                  <a:cubicBezTo>
                    <a:pt x="544" y="292"/>
                    <a:pt x="544" y="292"/>
                    <a:pt x="544" y="292"/>
                  </a:cubicBezTo>
                  <a:cubicBezTo>
                    <a:pt x="543" y="291"/>
                    <a:pt x="542" y="290"/>
                    <a:pt x="542" y="289"/>
                  </a:cubicBezTo>
                  <a:cubicBezTo>
                    <a:pt x="498" y="256"/>
                    <a:pt x="470" y="204"/>
                    <a:pt x="470" y="146"/>
                  </a:cubicBez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IN"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Freeform: Shape 382">
              <a:extLst>
                <a:ext uri="{FF2B5EF4-FFF2-40B4-BE49-F238E27FC236}">
                  <a16:creationId xmlns:a16="http://schemas.microsoft.com/office/drawing/2014/main" id="{27B8392A-55BD-6F82-B887-BF1D5F631941}"/>
                </a:ext>
              </a:extLst>
            </p:cNvPr>
            <p:cNvSpPr>
              <a:spLocks/>
            </p:cNvSpPr>
            <p:nvPr/>
          </p:nvSpPr>
          <p:spPr bwMode="auto">
            <a:xfrm>
              <a:off x="2390623" y="679850"/>
              <a:ext cx="1358584" cy="363491"/>
            </a:xfrm>
            <a:custGeom>
              <a:avLst/>
              <a:gdLst>
                <a:gd name="connsiteX0" fmla="*/ 0 w 1997402"/>
                <a:gd name="connsiteY0" fmla="*/ 0 h 534408"/>
                <a:gd name="connsiteX1" fmla="*/ 1591548 w 1997402"/>
                <a:gd name="connsiteY1" fmla="*/ 0 h 534408"/>
                <a:gd name="connsiteX2" fmla="*/ 1591548 w 1997402"/>
                <a:gd name="connsiteY2" fmla="*/ 356 h 534408"/>
                <a:gd name="connsiteX3" fmla="*/ 1784986 w 1997402"/>
                <a:gd name="connsiteY3" fmla="*/ 356 h 534408"/>
                <a:gd name="connsiteX4" fmla="*/ 1841638 w 1997402"/>
                <a:gd name="connsiteY4" fmla="*/ 28773 h 534408"/>
                <a:gd name="connsiteX5" fmla="*/ 1983239 w 1997402"/>
                <a:gd name="connsiteY5" fmla="*/ 227478 h 534408"/>
                <a:gd name="connsiteX6" fmla="*/ 1983239 w 1997402"/>
                <a:gd name="connsiteY6" fmla="*/ 309529 h 534408"/>
                <a:gd name="connsiteX7" fmla="*/ 1841638 w 1997402"/>
                <a:gd name="connsiteY7" fmla="*/ 505088 h 534408"/>
                <a:gd name="connsiteX8" fmla="*/ 1784986 w 1997402"/>
                <a:gd name="connsiteY8" fmla="*/ 533505 h 534408"/>
                <a:gd name="connsiteX9" fmla="*/ 1591548 w 1997402"/>
                <a:gd name="connsiteY9" fmla="*/ 533505 h 534408"/>
                <a:gd name="connsiteX10" fmla="*/ 1591548 w 1997402"/>
                <a:gd name="connsiteY10" fmla="*/ 534408 h 534408"/>
                <a:gd name="connsiteX11" fmla="*/ 0 w 1997402"/>
                <a:gd name="connsiteY11" fmla="*/ 534408 h 53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7402" h="534408">
                  <a:moveTo>
                    <a:pt x="0" y="0"/>
                  </a:moveTo>
                  <a:lnTo>
                    <a:pt x="1591548" y="0"/>
                  </a:lnTo>
                  <a:lnTo>
                    <a:pt x="1591548" y="356"/>
                  </a:lnTo>
                  <a:lnTo>
                    <a:pt x="1784986" y="356"/>
                  </a:lnTo>
                  <a:cubicBezTo>
                    <a:pt x="1806989" y="356"/>
                    <a:pt x="1829049" y="9846"/>
                    <a:pt x="1841638" y="28773"/>
                  </a:cubicBezTo>
                  <a:lnTo>
                    <a:pt x="1983239" y="227478"/>
                  </a:lnTo>
                  <a:cubicBezTo>
                    <a:pt x="2002123" y="252749"/>
                    <a:pt x="2002123" y="284258"/>
                    <a:pt x="1983239" y="309529"/>
                  </a:cubicBezTo>
                  <a:lnTo>
                    <a:pt x="1841638" y="505088"/>
                  </a:lnTo>
                  <a:cubicBezTo>
                    <a:pt x="1829049" y="524015"/>
                    <a:pt x="1806989" y="533505"/>
                    <a:pt x="1784986" y="533505"/>
                  </a:cubicBezTo>
                  <a:lnTo>
                    <a:pt x="1591548" y="533505"/>
                  </a:lnTo>
                  <a:lnTo>
                    <a:pt x="1591548" y="534408"/>
                  </a:lnTo>
                  <a:lnTo>
                    <a:pt x="0" y="534408"/>
                  </a:lnTo>
                  <a:close/>
                </a:path>
              </a:pathLst>
            </a:custGeom>
            <a:solidFill>
              <a:srgbClr val="FFC000"/>
            </a:solidFill>
            <a:ln w="9525">
              <a:noFill/>
              <a:round/>
              <a:headEnd/>
              <a:tailEnd/>
            </a:ln>
          </p:spPr>
          <p:txBody>
            <a:bodyPr vert="horz" wrap="square" lIns="91440" tIns="45720" rIns="91440" bIns="45720" numCol="1" anchor="t" anchorCtr="0" compatLnSpc="1">
              <a:prstTxWarp prst="textNoShape">
                <a:avLst/>
              </a:prstTxWarp>
              <a:noAutofit/>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IN"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49" name="Freeform 9">
              <a:extLst>
                <a:ext uri="{FF2B5EF4-FFF2-40B4-BE49-F238E27FC236}">
                  <a16:creationId xmlns:a16="http://schemas.microsoft.com/office/drawing/2014/main" id="{DA9D445E-3845-3B5D-82B3-2D7093C9C6AD}"/>
                </a:ext>
              </a:extLst>
            </p:cNvPr>
            <p:cNvSpPr>
              <a:spLocks noEditPoints="1"/>
            </p:cNvSpPr>
            <p:nvPr/>
          </p:nvSpPr>
          <p:spPr bwMode="auto">
            <a:xfrm>
              <a:off x="1685363" y="478769"/>
              <a:ext cx="765282" cy="765283"/>
            </a:xfrm>
            <a:custGeom>
              <a:avLst/>
              <a:gdLst>
                <a:gd name="T0" fmla="*/ 336 w 357"/>
                <a:gd name="T1" fmla="*/ 94 h 357"/>
                <a:gd name="T2" fmla="*/ 333 w 357"/>
                <a:gd name="T3" fmla="*/ 89 h 357"/>
                <a:gd name="T4" fmla="*/ 328 w 357"/>
                <a:gd name="T5" fmla="*/ 81 h 357"/>
                <a:gd name="T6" fmla="*/ 323 w 357"/>
                <a:gd name="T7" fmla="*/ 74 h 357"/>
                <a:gd name="T8" fmla="*/ 264 w 357"/>
                <a:gd name="T9" fmla="*/ 22 h 357"/>
                <a:gd name="T10" fmla="*/ 178 w 357"/>
                <a:gd name="T11" fmla="*/ 0 h 357"/>
                <a:gd name="T12" fmla="*/ 93 w 357"/>
                <a:gd name="T13" fmla="*/ 22 h 357"/>
                <a:gd name="T14" fmla="*/ 76 w 357"/>
                <a:gd name="T15" fmla="*/ 33 h 357"/>
                <a:gd name="T16" fmla="*/ 21 w 357"/>
                <a:gd name="T17" fmla="*/ 95 h 357"/>
                <a:gd name="T18" fmla="*/ 0 w 357"/>
                <a:gd name="T19" fmla="*/ 179 h 357"/>
                <a:gd name="T20" fmla="*/ 72 w 357"/>
                <a:gd name="T21" fmla="*/ 322 h 357"/>
                <a:gd name="T22" fmla="*/ 76 w 357"/>
                <a:gd name="T23" fmla="*/ 325 h 357"/>
                <a:gd name="T24" fmla="*/ 178 w 357"/>
                <a:gd name="T25" fmla="*/ 357 h 357"/>
                <a:gd name="T26" fmla="*/ 323 w 357"/>
                <a:gd name="T27" fmla="*/ 284 h 357"/>
                <a:gd name="T28" fmla="*/ 336 w 357"/>
                <a:gd name="T29" fmla="*/ 263 h 357"/>
                <a:gd name="T30" fmla="*/ 357 w 357"/>
                <a:gd name="T31" fmla="*/ 179 h 357"/>
                <a:gd name="T32" fmla="*/ 336 w 357"/>
                <a:gd name="T33" fmla="*/ 94 h 357"/>
                <a:gd name="T34" fmla="*/ 178 w 357"/>
                <a:gd name="T35" fmla="*/ 323 h 357"/>
                <a:gd name="T36" fmla="*/ 35 w 357"/>
                <a:gd name="T37" fmla="*/ 179 h 357"/>
                <a:gd name="T38" fmla="*/ 178 w 357"/>
                <a:gd name="T39" fmla="*/ 35 h 357"/>
                <a:gd name="T40" fmla="*/ 322 w 357"/>
                <a:gd name="T41" fmla="*/ 179 h 357"/>
                <a:gd name="T42" fmla="*/ 178 w 357"/>
                <a:gd name="T43" fmla="*/ 32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7" h="357">
                  <a:moveTo>
                    <a:pt x="336" y="94"/>
                  </a:moveTo>
                  <a:cubicBezTo>
                    <a:pt x="335" y="92"/>
                    <a:pt x="334" y="91"/>
                    <a:pt x="333" y="89"/>
                  </a:cubicBezTo>
                  <a:cubicBezTo>
                    <a:pt x="331" y="86"/>
                    <a:pt x="330" y="84"/>
                    <a:pt x="328" y="81"/>
                  </a:cubicBezTo>
                  <a:cubicBezTo>
                    <a:pt x="326" y="78"/>
                    <a:pt x="325" y="76"/>
                    <a:pt x="323" y="74"/>
                  </a:cubicBezTo>
                  <a:cubicBezTo>
                    <a:pt x="307" y="52"/>
                    <a:pt x="287" y="35"/>
                    <a:pt x="264" y="22"/>
                  </a:cubicBezTo>
                  <a:cubicBezTo>
                    <a:pt x="239" y="8"/>
                    <a:pt x="210" y="0"/>
                    <a:pt x="178" y="0"/>
                  </a:cubicBezTo>
                  <a:cubicBezTo>
                    <a:pt x="147" y="0"/>
                    <a:pt x="118" y="8"/>
                    <a:pt x="93" y="22"/>
                  </a:cubicBezTo>
                  <a:cubicBezTo>
                    <a:pt x="87" y="25"/>
                    <a:pt x="81" y="29"/>
                    <a:pt x="76" y="33"/>
                  </a:cubicBezTo>
                  <a:cubicBezTo>
                    <a:pt x="53" y="49"/>
                    <a:pt x="34" y="70"/>
                    <a:pt x="21" y="95"/>
                  </a:cubicBezTo>
                  <a:cubicBezTo>
                    <a:pt x="7" y="120"/>
                    <a:pt x="0" y="148"/>
                    <a:pt x="0" y="179"/>
                  </a:cubicBezTo>
                  <a:cubicBezTo>
                    <a:pt x="0" y="237"/>
                    <a:pt x="28" y="289"/>
                    <a:pt x="72" y="322"/>
                  </a:cubicBezTo>
                  <a:cubicBezTo>
                    <a:pt x="73" y="323"/>
                    <a:pt x="74" y="324"/>
                    <a:pt x="76" y="325"/>
                  </a:cubicBezTo>
                  <a:cubicBezTo>
                    <a:pt x="105" y="345"/>
                    <a:pt x="140" y="357"/>
                    <a:pt x="178" y="357"/>
                  </a:cubicBezTo>
                  <a:cubicBezTo>
                    <a:pt x="238" y="357"/>
                    <a:pt x="290" y="328"/>
                    <a:pt x="323" y="284"/>
                  </a:cubicBezTo>
                  <a:cubicBezTo>
                    <a:pt x="328" y="277"/>
                    <a:pt x="332" y="271"/>
                    <a:pt x="336" y="263"/>
                  </a:cubicBezTo>
                  <a:cubicBezTo>
                    <a:pt x="349" y="238"/>
                    <a:pt x="357" y="209"/>
                    <a:pt x="357" y="179"/>
                  </a:cubicBezTo>
                  <a:cubicBezTo>
                    <a:pt x="357" y="148"/>
                    <a:pt x="349" y="119"/>
                    <a:pt x="336" y="94"/>
                  </a:cubicBezTo>
                  <a:close/>
                  <a:moveTo>
                    <a:pt x="178" y="323"/>
                  </a:moveTo>
                  <a:cubicBezTo>
                    <a:pt x="99" y="323"/>
                    <a:pt x="35" y="258"/>
                    <a:pt x="35" y="179"/>
                  </a:cubicBezTo>
                  <a:cubicBezTo>
                    <a:pt x="35" y="99"/>
                    <a:pt x="99" y="35"/>
                    <a:pt x="178" y="35"/>
                  </a:cubicBezTo>
                  <a:cubicBezTo>
                    <a:pt x="258" y="35"/>
                    <a:pt x="322" y="99"/>
                    <a:pt x="322" y="179"/>
                  </a:cubicBezTo>
                  <a:cubicBezTo>
                    <a:pt x="322" y="258"/>
                    <a:pt x="258" y="323"/>
                    <a:pt x="178" y="323"/>
                  </a:cubicBezTo>
                  <a:close/>
                </a:path>
              </a:pathLst>
            </a:custGeom>
            <a:solidFill>
              <a:srgbClr val="FFC000"/>
            </a:solidFill>
            <a:ln w="2857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IN"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50" name="Oval 10">
              <a:extLst>
                <a:ext uri="{FF2B5EF4-FFF2-40B4-BE49-F238E27FC236}">
                  <a16:creationId xmlns:a16="http://schemas.microsoft.com/office/drawing/2014/main" id="{645D24FC-47ED-F2A3-0DB2-7DE0D4141377}"/>
                </a:ext>
              </a:extLst>
            </p:cNvPr>
            <p:cNvSpPr>
              <a:spLocks noChangeArrowheads="1"/>
            </p:cNvSpPr>
            <p:nvPr/>
          </p:nvSpPr>
          <p:spPr bwMode="auto">
            <a:xfrm>
              <a:off x="1760391" y="553796"/>
              <a:ext cx="615227" cy="616478"/>
            </a:xfrm>
            <a:prstGeom prst="ellipse">
              <a:avLst/>
            </a:pr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IN"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51" name="Freeform 11">
              <a:extLst>
                <a:ext uri="{FF2B5EF4-FFF2-40B4-BE49-F238E27FC236}">
                  <a16:creationId xmlns:a16="http://schemas.microsoft.com/office/drawing/2014/main" id="{9C86A5DE-6491-35EA-66ED-61C3AA4983BF}"/>
                </a:ext>
              </a:extLst>
            </p:cNvPr>
            <p:cNvSpPr>
              <a:spLocks/>
            </p:cNvSpPr>
            <p:nvPr/>
          </p:nvSpPr>
          <p:spPr bwMode="auto">
            <a:xfrm>
              <a:off x="761272" y="622572"/>
              <a:ext cx="1545571" cy="480178"/>
            </a:xfrm>
            <a:custGeom>
              <a:avLst/>
              <a:gdLst>
                <a:gd name="T0" fmla="*/ 609 w 721"/>
                <a:gd name="T1" fmla="*/ 0 h 224"/>
                <a:gd name="T2" fmla="*/ 70 w 721"/>
                <a:gd name="T3" fmla="*/ 0 h 224"/>
                <a:gd name="T4" fmla="*/ 0 w 721"/>
                <a:gd name="T5" fmla="*/ 70 h 224"/>
                <a:gd name="T6" fmla="*/ 0 w 721"/>
                <a:gd name="T7" fmla="*/ 153 h 224"/>
                <a:gd name="T8" fmla="*/ 70 w 721"/>
                <a:gd name="T9" fmla="*/ 224 h 224"/>
                <a:gd name="T10" fmla="*/ 609 w 721"/>
                <a:gd name="T11" fmla="*/ 224 h 224"/>
                <a:gd name="T12" fmla="*/ 721 w 721"/>
                <a:gd name="T13" fmla="*/ 112 h 224"/>
                <a:gd name="T14" fmla="*/ 609 w 721"/>
                <a:gd name="T15" fmla="*/ 0 h 2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1" h="224">
                  <a:moveTo>
                    <a:pt x="609" y="0"/>
                  </a:moveTo>
                  <a:cubicBezTo>
                    <a:pt x="70" y="0"/>
                    <a:pt x="70" y="0"/>
                    <a:pt x="70" y="0"/>
                  </a:cubicBezTo>
                  <a:cubicBezTo>
                    <a:pt x="32" y="0"/>
                    <a:pt x="0" y="31"/>
                    <a:pt x="0" y="70"/>
                  </a:cubicBezTo>
                  <a:cubicBezTo>
                    <a:pt x="0" y="153"/>
                    <a:pt x="0" y="153"/>
                    <a:pt x="0" y="153"/>
                  </a:cubicBezTo>
                  <a:cubicBezTo>
                    <a:pt x="0" y="192"/>
                    <a:pt x="32" y="224"/>
                    <a:pt x="70" y="224"/>
                  </a:cubicBezTo>
                  <a:cubicBezTo>
                    <a:pt x="609" y="224"/>
                    <a:pt x="609" y="224"/>
                    <a:pt x="609" y="224"/>
                  </a:cubicBezTo>
                  <a:cubicBezTo>
                    <a:pt x="671" y="224"/>
                    <a:pt x="721" y="174"/>
                    <a:pt x="721" y="112"/>
                  </a:cubicBezTo>
                  <a:cubicBezTo>
                    <a:pt x="721" y="50"/>
                    <a:pt x="671" y="0"/>
                    <a:pt x="609" y="0"/>
                  </a:cubicBezTo>
                  <a:close/>
                </a:path>
              </a:pathLst>
            </a:custGeom>
            <a:solidFill>
              <a:srgbClr val="FFFFFF"/>
            </a:solidFill>
            <a:ln w="11113"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IN"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52" name="Oval 12">
              <a:extLst>
                <a:ext uri="{FF2B5EF4-FFF2-40B4-BE49-F238E27FC236}">
                  <a16:creationId xmlns:a16="http://schemas.microsoft.com/office/drawing/2014/main" id="{61BA6FAD-E2C2-08E9-BF2A-E5F37ACF4F7B}"/>
                </a:ext>
              </a:extLst>
            </p:cNvPr>
            <p:cNvSpPr>
              <a:spLocks noChangeArrowheads="1"/>
            </p:cNvSpPr>
            <p:nvPr/>
          </p:nvSpPr>
          <p:spPr bwMode="auto">
            <a:xfrm>
              <a:off x="1880435" y="675092"/>
              <a:ext cx="372638" cy="373888"/>
            </a:xfrm>
            <a:prstGeom prst="ellipse">
              <a:avLst/>
            </a:prstGeom>
            <a:solidFill>
              <a:srgbClr val="FFC000"/>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IN"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53" name="Rectangle 94">
              <a:extLst>
                <a:ext uri="{FF2B5EF4-FFF2-40B4-BE49-F238E27FC236}">
                  <a16:creationId xmlns:a16="http://schemas.microsoft.com/office/drawing/2014/main" id="{5D2D3DF7-1936-4A0A-06F4-02E43E5F723B}"/>
                </a:ext>
              </a:extLst>
            </p:cNvPr>
            <p:cNvSpPr/>
            <p:nvPr/>
          </p:nvSpPr>
          <p:spPr>
            <a:xfrm>
              <a:off x="770614" y="632520"/>
              <a:ext cx="1074696" cy="447815"/>
            </a:xfrm>
            <a:prstGeom prst="rect">
              <a:avLst/>
            </a:prstGeom>
          </p:spPr>
          <p:txBody>
            <a:bodyPr wrap="square" anchor="ctr">
              <a:spAutoFit/>
            </a:bodyPr>
            <a:lstStyle/>
            <a:p>
              <a:pPr marL="0" marR="0" lvl="0" indent="0" algn="ctr" defTabSz="718444" rtl="0" eaLnBrk="1" fontAlgn="auto" latinLnBrk="0" hangingPunct="1">
                <a:lnSpc>
                  <a:spcPct val="80000"/>
                </a:lnSpc>
                <a:spcBef>
                  <a:spcPts val="0"/>
                </a:spcBef>
                <a:spcAft>
                  <a:spcPts val="0"/>
                </a:spcAft>
                <a:buClrTx/>
                <a:buSzTx/>
                <a:buFontTx/>
                <a:buNone/>
                <a:tabLst/>
                <a:defRPr/>
              </a:pPr>
              <a:r>
                <a:rPr kumimoji="0" lang="en-ZA" sz="1400" b="0" i="0" u="none" strike="noStrike" kern="0" cap="none" spc="0" normalizeH="0" noProof="0" dirty="0">
                  <a:ln>
                    <a:noFill/>
                  </a:ln>
                  <a:solidFill>
                    <a:srgbClr val="FFC000"/>
                  </a:solidFill>
                  <a:effectLst/>
                  <a:uLnTx/>
                  <a:uFillTx/>
                  <a:latin typeface="Bebas Neue Bold" panose="020B0606020202050201" pitchFamily="34" charset="0"/>
                  <a:ea typeface="+mn-ea"/>
                  <a:cs typeface="+mn-cs"/>
                </a:rPr>
                <a:t>TOTAL FOREIGN DIRECT SPEND</a:t>
              </a:r>
            </a:p>
          </p:txBody>
        </p:sp>
        <p:sp>
          <p:nvSpPr>
            <p:cNvPr id="54" name="Rectangle 95">
              <a:extLst>
                <a:ext uri="{FF2B5EF4-FFF2-40B4-BE49-F238E27FC236}">
                  <a16:creationId xmlns:a16="http://schemas.microsoft.com/office/drawing/2014/main" id="{BE065DE0-39E6-1E2B-B21F-15EBE247C34B}"/>
                </a:ext>
              </a:extLst>
            </p:cNvPr>
            <p:cNvSpPr/>
            <p:nvPr/>
          </p:nvSpPr>
          <p:spPr>
            <a:xfrm>
              <a:off x="2483905" y="717928"/>
              <a:ext cx="1186222" cy="276999"/>
            </a:xfrm>
            <a:prstGeom prst="rect">
              <a:avLst/>
            </a:prstGeom>
          </p:spPr>
          <p:txBody>
            <a:bodyPr wrap="none" lIns="0" tIns="0" rIns="0" bIns="0" anchor="ctr">
              <a:spAutoFit/>
            </a:bodyPr>
            <a:lstStyle/>
            <a:p>
              <a:pPr marL="0" marR="0" lvl="0" indent="0" algn="ctr" defTabSz="718444" rtl="0" eaLnBrk="1" fontAlgn="auto" latinLnBrk="0" hangingPunct="1">
                <a:lnSpc>
                  <a:spcPct val="100000"/>
                </a:lnSpc>
                <a:spcBef>
                  <a:spcPts val="0"/>
                </a:spcBef>
                <a:spcAft>
                  <a:spcPts val="0"/>
                </a:spcAft>
                <a:buClrTx/>
                <a:buSzTx/>
                <a:buFontTx/>
                <a:buNone/>
                <a:tabLst/>
                <a:defRPr/>
              </a:pPr>
              <a:r>
                <a:rPr kumimoji="0" lang="en-ZA" sz="1800" b="0" i="0" u="none" strike="noStrike" kern="1200" cap="none" spc="0" normalizeH="0" baseline="0" noProof="0" dirty="0">
                  <a:ln>
                    <a:noFill/>
                  </a:ln>
                  <a:solidFill>
                    <a:prstClr val="white"/>
                  </a:solidFill>
                  <a:effectLst/>
                  <a:uLnTx/>
                  <a:uFillTx/>
                  <a:latin typeface="Bebas Neue Bold" panose="020B0606020202050201" pitchFamily="34" charset="0"/>
                </a:rPr>
                <a:t>ZAR 25.3 Billion</a:t>
              </a:r>
            </a:p>
          </p:txBody>
        </p:sp>
        <p:grpSp>
          <p:nvGrpSpPr>
            <p:cNvPr id="55" name="Group 96">
              <a:extLst>
                <a:ext uri="{FF2B5EF4-FFF2-40B4-BE49-F238E27FC236}">
                  <a16:creationId xmlns:a16="http://schemas.microsoft.com/office/drawing/2014/main" id="{330D2E33-B9EA-A6CE-4E51-D357F58D98F2}"/>
                </a:ext>
              </a:extLst>
            </p:cNvPr>
            <p:cNvGrpSpPr/>
            <p:nvPr/>
          </p:nvGrpSpPr>
          <p:grpSpPr>
            <a:xfrm>
              <a:off x="1917580" y="753832"/>
              <a:ext cx="306468" cy="205190"/>
              <a:chOff x="3901470" y="3514932"/>
              <a:chExt cx="474185" cy="317485"/>
            </a:xfrm>
            <a:solidFill>
              <a:schemeClr val="bg1"/>
            </a:solidFill>
          </p:grpSpPr>
          <p:grpSp>
            <p:nvGrpSpPr>
              <p:cNvPr id="60" name="Group 97">
                <a:extLst>
                  <a:ext uri="{FF2B5EF4-FFF2-40B4-BE49-F238E27FC236}">
                    <a16:creationId xmlns:a16="http://schemas.microsoft.com/office/drawing/2014/main" id="{62E0F943-B5DD-BAAA-2948-CE2076F3D8E4}"/>
                  </a:ext>
                </a:extLst>
              </p:cNvPr>
              <p:cNvGrpSpPr/>
              <p:nvPr/>
            </p:nvGrpSpPr>
            <p:grpSpPr>
              <a:xfrm>
                <a:off x="3901470" y="3514932"/>
                <a:ext cx="261036" cy="317485"/>
                <a:chOff x="2666263" y="1442610"/>
                <a:chExt cx="312550" cy="380138"/>
              </a:xfrm>
              <a:grpFill/>
            </p:grpSpPr>
            <p:sp>
              <p:nvSpPr>
                <p:cNvPr id="273" name="Freeform 5">
                  <a:extLst>
                    <a:ext uri="{FF2B5EF4-FFF2-40B4-BE49-F238E27FC236}">
                      <a16:creationId xmlns:a16="http://schemas.microsoft.com/office/drawing/2014/main" id="{E825769C-F625-09AE-F7A4-FD03086CBC89}"/>
                    </a:ext>
                  </a:extLst>
                </p:cNvPr>
                <p:cNvSpPr>
                  <a:spLocks/>
                </p:cNvSpPr>
                <p:nvPr/>
              </p:nvSpPr>
              <p:spPr bwMode="auto">
                <a:xfrm>
                  <a:off x="2765666" y="1527342"/>
                  <a:ext cx="113744" cy="24397"/>
                </a:xfrm>
                <a:custGeom>
                  <a:avLst/>
                  <a:gdLst>
                    <a:gd name="T0" fmla="*/ 71 w 690"/>
                    <a:gd name="T1" fmla="*/ 0 h 148"/>
                    <a:gd name="T2" fmla="*/ 623 w 690"/>
                    <a:gd name="T3" fmla="*/ 0 h 148"/>
                    <a:gd name="T4" fmla="*/ 644 w 690"/>
                    <a:gd name="T5" fmla="*/ 10 h 148"/>
                    <a:gd name="T6" fmla="*/ 664 w 690"/>
                    <a:gd name="T7" fmla="*/ 18 h 148"/>
                    <a:gd name="T8" fmla="*/ 682 w 690"/>
                    <a:gd name="T9" fmla="*/ 36 h 148"/>
                    <a:gd name="T10" fmla="*/ 690 w 690"/>
                    <a:gd name="T11" fmla="*/ 50 h 148"/>
                    <a:gd name="T12" fmla="*/ 690 w 690"/>
                    <a:gd name="T13" fmla="*/ 76 h 148"/>
                    <a:gd name="T14" fmla="*/ 690 w 690"/>
                    <a:gd name="T15" fmla="*/ 98 h 148"/>
                    <a:gd name="T16" fmla="*/ 682 w 690"/>
                    <a:gd name="T17" fmla="*/ 120 h 148"/>
                    <a:gd name="T18" fmla="*/ 664 w 690"/>
                    <a:gd name="T19" fmla="*/ 138 h 148"/>
                    <a:gd name="T20" fmla="*/ 644 w 690"/>
                    <a:gd name="T21" fmla="*/ 148 h 148"/>
                    <a:gd name="T22" fmla="*/ 623 w 690"/>
                    <a:gd name="T23" fmla="*/ 148 h 148"/>
                    <a:gd name="T24" fmla="*/ 71 w 690"/>
                    <a:gd name="T25" fmla="*/ 148 h 148"/>
                    <a:gd name="T26" fmla="*/ 46 w 690"/>
                    <a:gd name="T27" fmla="*/ 148 h 148"/>
                    <a:gd name="T28" fmla="*/ 30 w 690"/>
                    <a:gd name="T29" fmla="*/ 138 h 148"/>
                    <a:gd name="T30" fmla="*/ 12 w 690"/>
                    <a:gd name="T31" fmla="*/ 120 h 148"/>
                    <a:gd name="T32" fmla="*/ 4 w 690"/>
                    <a:gd name="T33" fmla="*/ 98 h 148"/>
                    <a:gd name="T34" fmla="*/ 0 w 690"/>
                    <a:gd name="T35" fmla="*/ 76 h 148"/>
                    <a:gd name="T36" fmla="*/ 4 w 690"/>
                    <a:gd name="T37" fmla="*/ 50 h 148"/>
                    <a:gd name="T38" fmla="*/ 12 w 690"/>
                    <a:gd name="T39" fmla="*/ 36 h 148"/>
                    <a:gd name="T40" fmla="*/ 30 w 690"/>
                    <a:gd name="T41" fmla="*/ 18 h 148"/>
                    <a:gd name="T42" fmla="*/ 46 w 690"/>
                    <a:gd name="T43" fmla="*/ 10 h 148"/>
                    <a:gd name="T44" fmla="*/ 71 w 690"/>
                    <a:gd name="T45" fmla="*/ 0 h 148"/>
                    <a:gd name="T46" fmla="*/ 71 w 690"/>
                    <a:gd name="T47" fmla="*/ 0 h 148"/>
                    <a:gd name="T48" fmla="*/ 71 w 690"/>
                    <a:gd name="T49"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0" h="148">
                      <a:moveTo>
                        <a:pt x="71" y="0"/>
                      </a:moveTo>
                      <a:lnTo>
                        <a:pt x="623" y="0"/>
                      </a:lnTo>
                      <a:lnTo>
                        <a:pt x="644" y="10"/>
                      </a:lnTo>
                      <a:lnTo>
                        <a:pt x="664" y="18"/>
                      </a:lnTo>
                      <a:lnTo>
                        <a:pt x="682" y="36"/>
                      </a:lnTo>
                      <a:lnTo>
                        <a:pt x="690" y="50"/>
                      </a:lnTo>
                      <a:lnTo>
                        <a:pt x="690" y="76"/>
                      </a:lnTo>
                      <a:lnTo>
                        <a:pt x="690" y="98"/>
                      </a:lnTo>
                      <a:lnTo>
                        <a:pt x="682" y="120"/>
                      </a:lnTo>
                      <a:lnTo>
                        <a:pt x="664" y="138"/>
                      </a:lnTo>
                      <a:lnTo>
                        <a:pt x="644" y="148"/>
                      </a:lnTo>
                      <a:lnTo>
                        <a:pt x="623" y="148"/>
                      </a:lnTo>
                      <a:lnTo>
                        <a:pt x="71" y="148"/>
                      </a:lnTo>
                      <a:lnTo>
                        <a:pt x="46" y="148"/>
                      </a:lnTo>
                      <a:lnTo>
                        <a:pt x="30" y="138"/>
                      </a:lnTo>
                      <a:lnTo>
                        <a:pt x="12" y="120"/>
                      </a:lnTo>
                      <a:lnTo>
                        <a:pt x="4" y="98"/>
                      </a:lnTo>
                      <a:lnTo>
                        <a:pt x="0" y="76"/>
                      </a:lnTo>
                      <a:lnTo>
                        <a:pt x="4" y="50"/>
                      </a:lnTo>
                      <a:lnTo>
                        <a:pt x="12" y="36"/>
                      </a:lnTo>
                      <a:lnTo>
                        <a:pt x="30" y="18"/>
                      </a:lnTo>
                      <a:lnTo>
                        <a:pt x="46" y="10"/>
                      </a:lnTo>
                      <a:lnTo>
                        <a:pt x="71" y="0"/>
                      </a:lnTo>
                      <a:lnTo>
                        <a:pt x="71" y="0"/>
                      </a:lnTo>
                      <a:lnTo>
                        <a:pt x="7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274" name="Freeform 6">
                  <a:extLst>
                    <a:ext uri="{FF2B5EF4-FFF2-40B4-BE49-F238E27FC236}">
                      <a16:creationId xmlns:a16="http://schemas.microsoft.com/office/drawing/2014/main" id="{7938FDCF-919E-9DAB-48D1-A688272078AC}"/>
                    </a:ext>
                  </a:extLst>
                </p:cNvPr>
                <p:cNvSpPr>
                  <a:spLocks/>
                </p:cNvSpPr>
                <p:nvPr/>
              </p:nvSpPr>
              <p:spPr bwMode="auto">
                <a:xfrm>
                  <a:off x="2757753" y="1442610"/>
                  <a:ext cx="129570" cy="72863"/>
                </a:xfrm>
                <a:custGeom>
                  <a:avLst/>
                  <a:gdLst>
                    <a:gd name="T0" fmla="*/ 169 w 786"/>
                    <a:gd name="T1" fmla="*/ 0 h 442"/>
                    <a:gd name="T2" fmla="*/ 173 w 786"/>
                    <a:gd name="T3" fmla="*/ 8 h 442"/>
                    <a:gd name="T4" fmla="*/ 195 w 786"/>
                    <a:gd name="T5" fmla="*/ 24 h 442"/>
                    <a:gd name="T6" fmla="*/ 219 w 786"/>
                    <a:gd name="T7" fmla="*/ 48 h 442"/>
                    <a:gd name="T8" fmla="*/ 247 w 786"/>
                    <a:gd name="T9" fmla="*/ 72 h 442"/>
                    <a:gd name="T10" fmla="*/ 281 w 786"/>
                    <a:gd name="T11" fmla="*/ 92 h 442"/>
                    <a:gd name="T12" fmla="*/ 310 w 786"/>
                    <a:gd name="T13" fmla="*/ 109 h 442"/>
                    <a:gd name="T14" fmla="*/ 336 w 786"/>
                    <a:gd name="T15" fmla="*/ 113 h 442"/>
                    <a:gd name="T16" fmla="*/ 360 w 786"/>
                    <a:gd name="T17" fmla="*/ 96 h 442"/>
                    <a:gd name="T18" fmla="*/ 380 w 786"/>
                    <a:gd name="T19" fmla="*/ 68 h 442"/>
                    <a:gd name="T20" fmla="*/ 406 w 786"/>
                    <a:gd name="T21" fmla="*/ 32 h 442"/>
                    <a:gd name="T22" fmla="*/ 426 w 786"/>
                    <a:gd name="T23" fmla="*/ 8 h 442"/>
                    <a:gd name="T24" fmla="*/ 450 w 786"/>
                    <a:gd name="T25" fmla="*/ 0 h 442"/>
                    <a:gd name="T26" fmla="*/ 472 w 786"/>
                    <a:gd name="T27" fmla="*/ 16 h 442"/>
                    <a:gd name="T28" fmla="*/ 497 w 786"/>
                    <a:gd name="T29" fmla="*/ 44 h 442"/>
                    <a:gd name="T30" fmla="*/ 517 w 786"/>
                    <a:gd name="T31" fmla="*/ 76 h 442"/>
                    <a:gd name="T32" fmla="*/ 543 w 786"/>
                    <a:gd name="T33" fmla="*/ 100 h 442"/>
                    <a:gd name="T34" fmla="*/ 563 w 786"/>
                    <a:gd name="T35" fmla="*/ 113 h 442"/>
                    <a:gd name="T36" fmla="*/ 579 w 786"/>
                    <a:gd name="T37" fmla="*/ 96 h 442"/>
                    <a:gd name="T38" fmla="*/ 597 w 786"/>
                    <a:gd name="T39" fmla="*/ 68 h 442"/>
                    <a:gd name="T40" fmla="*/ 605 w 786"/>
                    <a:gd name="T41" fmla="*/ 40 h 442"/>
                    <a:gd name="T42" fmla="*/ 617 w 786"/>
                    <a:gd name="T43" fmla="*/ 8 h 442"/>
                    <a:gd name="T44" fmla="*/ 617 w 786"/>
                    <a:gd name="T45" fmla="*/ 0 h 442"/>
                    <a:gd name="T46" fmla="*/ 671 w 786"/>
                    <a:gd name="T47" fmla="*/ 8 h 442"/>
                    <a:gd name="T48" fmla="*/ 716 w 786"/>
                    <a:gd name="T49" fmla="*/ 44 h 442"/>
                    <a:gd name="T50" fmla="*/ 758 w 786"/>
                    <a:gd name="T51" fmla="*/ 92 h 442"/>
                    <a:gd name="T52" fmla="*/ 778 w 786"/>
                    <a:gd name="T53" fmla="*/ 149 h 442"/>
                    <a:gd name="T54" fmla="*/ 786 w 786"/>
                    <a:gd name="T55" fmla="*/ 219 h 442"/>
                    <a:gd name="T56" fmla="*/ 778 w 786"/>
                    <a:gd name="T57" fmla="*/ 287 h 442"/>
                    <a:gd name="T58" fmla="*/ 758 w 786"/>
                    <a:gd name="T59" fmla="*/ 351 h 442"/>
                    <a:gd name="T60" fmla="*/ 716 w 786"/>
                    <a:gd name="T61" fmla="*/ 396 h 442"/>
                    <a:gd name="T62" fmla="*/ 671 w 786"/>
                    <a:gd name="T63" fmla="*/ 434 h 442"/>
                    <a:gd name="T64" fmla="*/ 617 w 786"/>
                    <a:gd name="T65" fmla="*/ 442 h 442"/>
                    <a:gd name="T66" fmla="*/ 169 w 786"/>
                    <a:gd name="T67" fmla="*/ 442 h 442"/>
                    <a:gd name="T68" fmla="*/ 115 w 786"/>
                    <a:gd name="T69" fmla="*/ 434 h 442"/>
                    <a:gd name="T70" fmla="*/ 70 w 786"/>
                    <a:gd name="T71" fmla="*/ 396 h 442"/>
                    <a:gd name="T72" fmla="*/ 32 w 786"/>
                    <a:gd name="T73" fmla="*/ 351 h 442"/>
                    <a:gd name="T74" fmla="*/ 8 w 786"/>
                    <a:gd name="T75" fmla="*/ 287 h 442"/>
                    <a:gd name="T76" fmla="*/ 0 w 786"/>
                    <a:gd name="T77" fmla="*/ 219 h 442"/>
                    <a:gd name="T78" fmla="*/ 8 w 786"/>
                    <a:gd name="T79" fmla="*/ 149 h 442"/>
                    <a:gd name="T80" fmla="*/ 32 w 786"/>
                    <a:gd name="T81" fmla="*/ 92 h 442"/>
                    <a:gd name="T82" fmla="*/ 70 w 786"/>
                    <a:gd name="T83" fmla="*/ 44 h 442"/>
                    <a:gd name="T84" fmla="*/ 115 w 786"/>
                    <a:gd name="T85" fmla="*/ 8 h 442"/>
                    <a:gd name="T86" fmla="*/ 169 w 786"/>
                    <a:gd name="T87" fmla="*/ 0 h 442"/>
                    <a:gd name="T88" fmla="*/ 169 w 786"/>
                    <a:gd name="T89" fmla="*/ 0 h 442"/>
                    <a:gd name="T90" fmla="*/ 169 w 786"/>
                    <a:gd name="T91" fmla="*/ 0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6" h="442">
                      <a:moveTo>
                        <a:pt x="169" y="0"/>
                      </a:moveTo>
                      <a:lnTo>
                        <a:pt x="173" y="8"/>
                      </a:lnTo>
                      <a:lnTo>
                        <a:pt x="195" y="24"/>
                      </a:lnTo>
                      <a:lnTo>
                        <a:pt x="219" y="48"/>
                      </a:lnTo>
                      <a:lnTo>
                        <a:pt x="247" y="72"/>
                      </a:lnTo>
                      <a:lnTo>
                        <a:pt x="281" y="92"/>
                      </a:lnTo>
                      <a:lnTo>
                        <a:pt x="310" y="109"/>
                      </a:lnTo>
                      <a:lnTo>
                        <a:pt x="336" y="113"/>
                      </a:lnTo>
                      <a:lnTo>
                        <a:pt x="360" y="96"/>
                      </a:lnTo>
                      <a:lnTo>
                        <a:pt x="380" y="68"/>
                      </a:lnTo>
                      <a:lnTo>
                        <a:pt x="406" y="32"/>
                      </a:lnTo>
                      <a:lnTo>
                        <a:pt x="426" y="8"/>
                      </a:lnTo>
                      <a:lnTo>
                        <a:pt x="450" y="0"/>
                      </a:lnTo>
                      <a:lnTo>
                        <a:pt x="472" y="16"/>
                      </a:lnTo>
                      <a:lnTo>
                        <a:pt x="497" y="44"/>
                      </a:lnTo>
                      <a:lnTo>
                        <a:pt x="517" y="76"/>
                      </a:lnTo>
                      <a:lnTo>
                        <a:pt x="543" y="100"/>
                      </a:lnTo>
                      <a:lnTo>
                        <a:pt x="563" y="113"/>
                      </a:lnTo>
                      <a:lnTo>
                        <a:pt x="579" y="96"/>
                      </a:lnTo>
                      <a:lnTo>
                        <a:pt x="597" y="68"/>
                      </a:lnTo>
                      <a:lnTo>
                        <a:pt x="605" y="40"/>
                      </a:lnTo>
                      <a:lnTo>
                        <a:pt x="617" y="8"/>
                      </a:lnTo>
                      <a:lnTo>
                        <a:pt x="617" y="0"/>
                      </a:lnTo>
                      <a:lnTo>
                        <a:pt x="671" y="8"/>
                      </a:lnTo>
                      <a:lnTo>
                        <a:pt x="716" y="44"/>
                      </a:lnTo>
                      <a:lnTo>
                        <a:pt x="758" y="92"/>
                      </a:lnTo>
                      <a:lnTo>
                        <a:pt x="778" y="149"/>
                      </a:lnTo>
                      <a:lnTo>
                        <a:pt x="786" y="219"/>
                      </a:lnTo>
                      <a:lnTo>
                        <a:pt x="778" y="287"/>
                      </a:lnTo>
                      <a:lnTo>
                        <a:pt x="758" y="351"/>
                      </a:lnTo>
                      <a:lnTo>
                        <a:pt x="716" y="396"/>
                      </a:lnTo>
                      <a:lnTo>
                        <a:pt x="671" y="434"/>
                      </a:lnTo>
                      <a:lnTo>
                        <a:pt x="617" y="442"/>
                      </a:lnTo>
                      <a:lnTo>
                        <a:pt x="169" y="442"/>
                      </a:lnTo>
                      <a:lnTo>
                        <a:pt x="115" y="434"/>
                      </a:lnTo>
                      <a:lnTo>
                        <a:pt x="70" y="396"/>
                      </a:lnTo>
                      <a:lnTo>
                        <a:pt x="32" y="351"/>
                      </a:lnTo>
                      <a:lnTo>
                        <a:pt x="8" y="287"/>
                      </a:lnTo>
                      <a:lnTo>
                        <a:pt x="0" y="219"/>
                      </a:lnTo>
                      <a:lnTo>
                        <a:pt x="8" y="149"/>
                      </a:lnTo>
                      <a:lnTo>
                        <a:pt x="32" y="92"/>
                      </a:lnTo>
                      <a:lnTo>
                        <a:pt x="70" y="44"/>
                      </a:lnTo>
                      <a:lnTo>
                        <a:pt x="115" y="8"/>
                      </a:lnTo>
                      <a:lnTo>
                        <a:pt x="169" y="0"/>
                      </a:lnTo>
                      <a:lnTo>
                        <a:pt x="169" y="0"/>
                      </a:lnTo>
                      <a:lnTo>
                        <a:pt x="16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275" name="Freeform 7">
                  <a:extLst>
                    <a:ext uri="{FF2B5EF4-FFF2-40B4-BE49-F238E27FC236}">
                      <a16:creationId xmlns:a16="http://schemas.microsoft.com/office/drawing/2014/main" id="{6F99B616-AC8E-8618-EF5E-08E44B1582D2}"/>
                    </a:ext>
                  </a:extLst>
                </p:cNvPr>
                <p:cNvSpPr>
                  <a:spLocks/>
                </p:cNvSpPr>
                <p:nvPr/>
              </p:nvSpPr>
              <p:spPr bwMode="auto">
                <a:xfrm>
                  <a:off x="2810504" y="1667627"/>
                  <a:ext cx="25716" cy="19452"/>
                </a:xfrm>
                <a:custGeom>
                  <a:avLst/>
                  <a:gdLst>
                    <a:gd name="T0" fmla="*/ 62 w 78"/>
                    <a:gd name="T1" fmla="*/ 16 h 59"/>
                    <a:gd name="T2" fmla="*/ 2 w 78"/>
                    <a:gd name="T3" fmla="*/ 4 h 59"/>
                    <a:gd name="T4" fmla="*/ 1 w 78"/>
                    <a:gd name="T5" fmla="*/ 52 h 59"/>
                    <a:gd name="T6" fmla="*/ 62 w 78"/>
                    <a:gd name="T7" fmla="*/ 16 h 59"/>
                  </a:gdLst>
                  <a:ahLst/>
                  <a:cxnLst>
                    <a:cxn ang="0">
                      <a:pos x="T0" y="T1"/>
                    </a:cxn>
                    <a:cxn ang="0">
                      <a:pos x="T2" y="T3"/>
                    </a:cxn>
                    <a:cxn ang="0">
                      <a:pos x="T4" y="T5"/>
                    </a:cxn>
                    <a:cxn ang="0">
                      <a:pos x="T6" y="T7"/>
                    </a:cxn>
                  </a:cxnLst>
                  <a:rect l="0" t="0" r="r" b="b"/>
                  <a:pathLst>
                    <a:path w="78" h="59">
                      <a:moveTo>
                        <a:pt x="62" y="16"/>
                      </a:moveTo>
                      <a:cubicBezTo>
                        <a:pt x="54" y="0"/>
                        <a:pt x="27" y="4"/>
                        <a:pt x="2" y="4"/>
                      </a:cubicBezTo>
                      <a:cubicBezTo>
                        <a:pt x="0" y="18"/>
                        <a:pt x="2" y="36"/>
                        <a:pt x="1" y="52"/>
                      </a:cubicBezTo>
                      <a:cubicBezTo>
                        <a:pt x="33" y="59"/>
                        <a:pt x="78" y="49"/>
                        <a:pt x="6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276" name="Freeform 8">
                  <a:extLst>
                    <a:ext uri="{FF2B5EF4-FFF2-40B4-BE49-F238E27FC236}">
                      <a16:creationId xmlns:a16="http://schemas.microsoft.com/office/drawing/2014/main" id="{600CD7DE-39DC-11EE-CC9C-067E47C9F330}"/>
                    </a:ext>
                  </a:extLst>
                </p:cNvPr>
                <p:cNvSpPr>
                  <a:spLocks noEditPoints="1"/>
                </p:cNvSpPr>
                <p:nvPr/>
              </p:nvSpPr>
              <p:spPr bwMode="auto">
                <a:xfrm>
                  <a:off x="2761380" y="1632514"/>
                  <a:ext cx="121987" cy="121493"/>
                </a:xfrm>
                <a:custGeom>
                  <a:avLst/>
                  <a:gdLst>
                    <a:gd name="T0" fmla="*/ 304 w 368"/>
                    <a:gd name="T1" fmla="*/ 49 h 367"/>
                    <a:gd name="T2" fmla="*/ 169 w 368"/>
                    <a:gd name="T3" fmla="*/ 5 h 367"/>
                    <a:gd name="T4" fmla="*/ 49 w 368"/>
                    <a:gd name="T5" fmla="*/ 65 h 367"/>
                    <a:gd name="T6" fmla="*/ 5 w 368"/>
                    <a:gd name="T7" fmla="*/ 199 h 367"/>
                    <a:gd name="T8" fmla="*/ 65 w 368"/>
                    <a:gd name="T9" fmla="*/ 319 h 367"/>
                    <a:gd name="T10" fmla="*/ 199 w 368"/>
                    <a:gd name="T11" fmla="*/ 362 h 367"/>
                    <a:gd name="T12" fmla="*/ 319 w 368"/>
                    <a:gd name="T13" fmla="*/ 303 h 367"/>
                    <a:gd name="T14" fmla="*/ 363 w 368"/>
                    <a:gd name="T15" fmla="*/ 169 h 367"/>
                    <a:gd name="T16" fmla="*/ 304 w 368"/>
                    <a:gd name="T17" fmla="*/ 49 h 367"/>
                    <a:gd name="T18" fmla="*/ 264 w 368"/>
                    <a:gd name="T19" fmla="*/ 290 h 367"/>
                    <a:gd name="T20" fmla="*/ 221 w 368"/>
                    <a:gd name="T21" fmla="*/ 299 h 367"/>
                    <a:gd name="T22" fmla="*/ 206 w 368"/>
                    <a:gd name="T23" fmla="*/ 276 h 367"/>
                    <a:gd name="T24" fmla="*/ 164 w 368"/>
                    <a:gd name="T25" fmla="*/ 203 h 367"/>
                    <a:gd name="T26" fmla="*/ 150 w 368"/>
                    <a:gd name="T27" fmla="*/ 203 h 367"/>
                    <a:gd name="T28" fmla="*/ 149 w 368"/>
                    <a:gd name="T29" fmla="*/ 251 h 367"/>
                    <a:gd name="T30" fmla="*/ 147 w 368"/>
                    <a:gd name="T31" fmla="*/ 296 h 367"/>
                    <a:gd name="T32" fmla="*/ 108 w 368"/>
                    <a:gd name="T33" fmla="*/ 296 h 367"/>
                    <a:gd name="T34" fmla="*/ 105 w 368"/>
                    <a:gd name="T35" fmla="*/ 242 h 367"/>
                    <a:gd name="T36" fmla="*/ 106 w 368"/>
                    <a:gd name="T37" fmla="*/ 72 h 367"/>
                    <a:gd name="T38" fmla="*/ 178 w 368"/>
                    <a:gd name="T39" fmla="*/ 67 h 367"/>
                    <a:gd name="T40" fmla="*/ 229 w 368"/>
                    <a:gd name="T41" fmla="*/ 78 h 367"/>
                    <a:gd name="T42" fmla="*/ 213 w 368"/>
                    <a:gd name="T43" fmla="*/ 196 h 367"/>
                    <a:gd name="T44" fmla="*/ 253 w 368"/>
                    <a:gd name="T45" fmla="*/ 265 h 367"/>
                    <a:gd name="T46" fmla="*/ 264 w 368"/>
                    <a:gd name="T47" fmla="*/ 29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8" h="367">
                      <a:moveTo>
                        <a:pt x="304" y="49"/>
                      </a:moveTo>
                      <a:cubicBezTo>
                        <a:pt x="275" y="22"/>
                        <a:pt x="226" y="0"/>
                        <a:pt x="169" y="5"/>
                      </a:cubicBezTo>
                      <a:cubicBezTo>
                        <a:pt x="115" y="9"/>
                        <a:pt x="76" y="35"/>
                        <a:pt x="49" y="65"/>
                      </a:cubicBezTo>
                      <a:cubicBezTo>
                        <a:pt x="22" y="95"/>
                        <a:pt x="0" y="139"/>
                        <a:pt x="5" y="199"/>
                      </a:cubicBezTo>
                      <a:cubicBezTo>
                        <a:pt x="10" y="252"/>
                        <a:pt x="33" y="290"/>
                        <a:pt x="65" y="319"/>
                      </a:cubicBezTo>
                      <a:cubicBezTo>
                        <a:pt x="97" y="347"/>
                        <a:pt x="145" y="367"/>
                        <a:pt x="199" y="362"/>
                      </a:cubicBezTo>
                      <a:cubicBezTo>
                        <a:pt x="253" y="358"/>
                        <a:pt x="290" y="335"/>
                        <a:pt x="319" y="303"/>
                      </a:cubicBezTo>
                      <a:cubicBezTo>
                        <a:pt x="347" y="271"/>
                        <a:pt x="368" y="228"/>
                        <a:pt x="363" y="169"/>
                      </a:cubicBezTo>
                      <a:cubicBezTo>
                        <a:pt x="359" y="115"/>
                        <a:pt x="334" y="77"/>
                        <a:pt x="304" y="49"/>
                      </a:cubicBezTo>
                      <a:close/>
                      <a:moveTo>
                        <a:pt x="264" y="290"/>
                      </a:moveTo>
                      <a:cubicBezTo>
                        <a:pt x="262" y="302"/>
                        <a:pt x="233" y="306"/>
                        <a:pt x="221" y="299"/>
                      </a:cubicBezTo>
                      <a:cubicBezTo>
                        <a:pt x="216" y="296"/>
                        <a:pt x="209" y="283"/>
                        <a:pt x="206" y="276"/>
                      </a:cubicBezTo>
                      <a:cubicBezTo>
                        <a:pt x="192" y="252"/>
                        <a:pt x="178" y="224"/>
                        <a:pt x="164" y="203"/>
                      </a:cubicBezTo>
                      <a:cubicBezTo>
                        <a:pt x="150" y="203"/>
                        <a:pt x="150" y="203"/>
                        <a:pt x="150" y="203"/>
                      </a:cubicBezTo>
                      <a:cubicBezTo>
                        <a:pt x="149" y="215"/>
                        <a:pt x="149" y="234"/>
                        <a:pt x="149" y="251"/>
                      </a:cubicBezTo>
                      <a:cubicBezTo>
                        <a:pt x="149" y="267"/>
                        <a:pt x="153" y="289"/>
                        <a:pt x="147" y="296"/>
                      </a:cubicBezTo>
                      <a:cubicBezTo>
                        <a:pt x="141" y="303"/>
                        <a:pt x="114" y="304"/>
                        <a:pt x="108" y="296"/>
                      </a:cubicBezTo>
                      <a:cubicBezTo>
                        <a:pt x="101" y="288"/>
                        <a:pt x="105" y="259"/>
                        <a:pt x="105" y="242"/>
                      </a:cubicBezTo>
                      <a:cubicBezTo>
                        <a:pt x="105" y="187"/>
                        <a:pt x="104" y="122"/>
                        <a:pt x="106" y="72"/>
                      </a:cubicBezTo>
                      <a:cubicBezTo>
                        <a:pt x="119" y="64"/>
                        <a:pt x="153" y="66"/>
                        <a:pt x="178" y="67"/>
                      </a:cubicBezTo>
                      <a:cubicBezTo>
                        <a:pt x="198" y="68"/>
                        <a:pt x="215" y="70"/>
                        <a:pt x="229" y="78"/>
                      </a:cubicBezTo>
                      <a:cubicBezTo>
                        <a:pt x="271" y="103"/>
                        <a:pt x="264" y="184"/>
                        <a:pt x="213" y="196"/>
                      </a:cubicBezTo>
                      <a:cubicBezTo>
                        <a:pt x="226" y="218"/>
                        <a:pt x="238" y="240"/>
                        <a:pt x="253" y="265"/>
                      </a:cubicBezTo>
                      <a:cubicBezTo>
                        <a:pt x="257" y="272"/>
                        <a:pt x="266" y="281"/>
                        <a:pt x="264" y="2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277" name="Freeform 9">
                  <a:extLst>
                    <a:ext uri="{FF2B5EF4-FFF2-40B4-BE49-F238E27FC236}">
                      <a16:creationId xmlns:a16="http://schemas.microsoft.com/office/drawing/2014/main" id="{24E291C9-98FF-C0F8-E625-7C254A907CE2}"/>
                    </a:ext>
                  </a:extLst>
                </p:cNvPr>
                <p:cNvSpPr>
                  <a:spLocks noEditPoints="1"/>
                </p:cNvSpPr>
                <p:nvPr/>
              </p:nvSpPr>
              <p:spPr bwMode="auto">
                <a:xfrm>
                  <a:off x="2666263" y="1563773"/>
                  <a:ext cx="312550" cy="258975"/>
                </a:xfrm>
                <a:custGeom>
                  <a:avLst/>
                  <a:gdLst>
                    <a:gd name="T0" fmla="*/ 939 w 943"/>
                    <a:gd name="T1" fmla="*/ 663 h 783"/>
                    <a:gd name="T2" fmla="*/ 918 w 943"/>
                    <a:gd name="T3" fmla="*/ 633 h 783"/>
                    <a:gd name="T4" fmla="*/ 892 w 943"/>
                    <a:gd name="T5" fmla="*/ 616 h 783"/>
                    <a:gd name="T6" fmla="*/ 859 w 943"/>
                    <a:gd name="T7" fmla="*/ 608 h 783"/>
                    <a:gd name="T8" fmla="*/ 859 w 943"/>
                    <a:gd name="T9" fmla="*/ 282 h 783"/>
                    <a:gd name="T10" fmla="*/ 851 w 943"/>
                    <a:gd name="T11" fmla="*/ 218 h 783"/>
                    <a:gd name="T12" fmla="*/ 829 w 943"/>
                    <a:gd name="T13" fmla="*/ 160 h 783"/>
                    <a:gd name="T14" fmla="*/ 798 w 943"/>
                    <a:gd name="T15" fmla="*/ 105 h 783"/>
                    <a:gd name="T16" fmla="*/ 754 w 943"/>
                    <a:gd name="T17" fmla="*/ 62 h 783"/>
                    <a:gd name="T18" fmla="*/ 701 w 943"/>
                    <a:gd name="T19" fmla="*/ 31 h 783"/>
                    <a:gd name="T20" fmla="*/ 642 w 943"/>
                    <a:gd name="T21" fmla="*/ 9 h 783"/>
                    <a:gd name="T22" fmla="*/ 579 w 943"/>
                    <a:gd name="T23" fmla="*/ 0 h 783"/>
                    <a:gd name="T24" fmla="*/ 364 w 943"/>
                    <a:gd name="T25" fmla="*/ 0 h 783"/>
                    <a:gd name="T26" fmla="*/ 301 w 943"/>
                    <a:gd name="T27" fmla="*/ 9 h 783"/>
                    <a:gd name="T28" fmla="*/ 240 w 943"/>
                    <a:gd name="T29" fmla="*/ 31 h 783"/>
                    <a:gd name="T30" fmla="*/ 189 w 943"/>
                    <a:gd name="T31" fmla="*/ 62 h 783"/>
                    <a:gd name="T32" fmla="*/ 147 w 943"/>
                    <a:gd name="T33" fmla="*/ 105 h 783"/>
                    <a:gd name="T34" fmla="*/ 112 w 943"/>
                    <a:gd name="T35" fmla="*/ 160 h 783"/>
                    <a:gd name="T36" fmla="*/ 94 w 943"/>
                    <a:gd name="T37" fmla="*/ 218 h 783"/>
                    <a:gd name="T38" fmla="*/ 86 w 943"/>
                    <a:gd name="T39" fmla="*/ 282 h 783"/>
                    <a:gd name="T40" fmla="*/ 86 w 943"/>
                    <a:gd name="T41" fmla="*/ 608 h 783"/>
                    <a:gd name="T42" fmla="*/ 51 w 943"/>
                    <a:gd name="T43" fmla="*/ 616 h 783"/>
                    <a:gd name="T44" fmla="*/ 25 w 943"/>
                    <a:gd name="T45" fmla="*/ 633 h 783"/>
                    <a:gd name="T46" fmla="*/ 5 w 943"/>
                    <a:gd name="T47" fmla="*/ 663 h 783"/>
                    <a:gd name="T48" fmla="*/ 0 w 943"/>
                    <a:gd name="T49" fmla="*/ 694 h 783"/>
                    <a:gd name="T50" fmla="*/ 5 w 943"/>
                    <a:gd name="T51" fmla="*/ 729 h 783"/>
                    <a:gd name="T52" fmla="*/ 25 w 943"/>
                    <a:gd name="T53" fmla="*/ 758 h 783"/>
                    <a:gd name="T54" fmla="*/ 51 w 943"/>
                    <a:gd name="T55" fmla="*/ 774 h 783"/>
                    <a:gd name="T56" fmla="*/ 86 w 943"/>
                    <a:gd name="T57" fmla="*/ 783 h 783"/>
                    <a:gd name="T58" fmla="*/ 859 w 943"/>
                    <a:gd name="T59" fmla="*/ 783 h 783"/>
                    <a:gd name="T60" fmla="*/ 892 w 943"/>
                    <a:gd name="T61" fmla="*/ 774 h 783"/>
                    <a:gd name="T62" fmla="*/ 918 w 943"/>
                    <a:gd name="T63" fmla="*/ 758 h 783"/>
                    <a:gd name="T64" fmla="*/ 939 w 943"/>
                    <a:gd name="T65" fmla="*/ 729 h 783"/>
                    <a:gd name="T66" fmla="*/ 943 w 943"/>
                    <a:gd name="T67" fmla="*/ 694 h 783"/>
                    <a:gd name="T68" fmla="*/ 939 w 943"/>
                    <a:gd name="T69" fmla="*/ 663 h 783"/>
                    <a:gd name="T70" fmla="*/ 639 w 943"/>
                    <a:gd name="T71" fmla="*/ 542 h 783"/>
                    <a:gd name="T72" fmla="*/ 489 w 943"/>
                    <a:gd name="T73" fmla="*/ 616 h 783"/>
                    <a:gd name="T74" fmla="*/ 322 w 943"/>
                    <a:gd name="T75" fmla="*/ 560 h 783"/>
                    <a:gd name="T76" fmla="*/ 247 w 943"/>
                    <a:gd name="T77" fmla="*/ 410 h 783"/>
                    <a:gd name="T78" fmla="*/ 302 w 943"/>
                    <a:gd name="T79" fmla="*/ 242 h 783"/>
                    <a:gd name="T80" fmla="*/ 453 w 943"/>
                    <a:gd name="T81" fmla="*/ 167 h 783"/>
                    <a:gd name="T82" fmla="*/ 622 w 943"/>
                    <a:gd name="T83" fmla="*/ 224 h 783"/>
                    <a:gd name="T84" fmla="*/ 696 w 943"/>
                    <a:gd name="T85" fmla="*/ 374 h 783"/>
                    <a:gd name="T86" fmla="*/ 639 w 943"/>
                    <a:gd name="T87" fmla="*/ 542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43" h="783">
                      <a:moveTo>
                        <a:pt x="939" y="663"/>
                      </a:moveTo>
                      <a:cubicBezTo>
                        <a:pt x="918" y="633"/>
                        <a:pt x="918" y="633"/>
                        <a:pt x="918" y="633"/>
                      </a:cubicBezTo>
                      <a:cubicBezTo>
                        <a:pt x="892" y="616"/>
                        <a:pt x="892" y="616"/>
                        <a:pt x="892" y="616"/>
                      </a:cubicBezTo>
                      <a:cubicBezTo>
                        <a:pt x="859" y="608"/>
                        <a:pt x="859" y="608"/>
                        <a:pt x="859" y="608"/>
                      </a:cubicBezTo>
                      <a:cubicBezTo>
                        <a:pt x="859" y="282"/>
                        <a:pt x="859" y="282"/>
                        <a:pt x="859" y="282"/>
                      </a:cubicBezTo>
                      <a:cubicBezTo>
                        <a:pt x="851" y="218"/>
                        <a:pt x="851" y="218"/>
                        <a:pt x="851" y="218"/>
                      </a:cubicBezTo>
                      <a:cubicBezTo>
                        <a:pt x="829" y="160"/>
                        <a:pt x="829" y="160"/>
                        <a:pt x="829" y="160"/>
                      </a:cubicBezTo>
                      <a:cubicBezTo>
                        <a:pt x="798" y="105"/>
                        <a:pt x="798" y="105"/>
                        <a:pt x="798" y="105"/>
                      </a:cubicBezTo>
                      <a:cubicBezTo>
                        <a:pt x="754" y="62"/>
                        <a:pt x="754" y="62"/>
                        <a:pt x="754" y="62"/>
                      </a:cubicBezTo>
                      <a:cubicBezTo>
                        <a:pt x="701" y="31"/>
                        <a:pt x="701" y="31"/>
                        <a:pt x="701" y="31"/>
                      </a:cubicBezTo>
                      <a:cubicBezTo>
                        <a:pt x="642" y="9"/>
                        <a:pt x="642" y="9"/>
                        <a:pt x="642" y="9"/>
                      </a:cubicBezTo>
                      <a:cubicBezTo>
                        <a:pt x="579" y="0"/>
                        <a:pt x="579" y="0"/>
                        <a:pt x="579" y="0"/>
                      </a:cubicBezTo>
                      <a:cubicBezTo>
                        <a:pt x="364" y="0"/>
                        <a:pt x="364" y="0"/>
                        <a:pt x="364" y="0"/>
                      </a:cubicBezTo>
                      <a:cubicBezTo>
                        <a:pt x="301" y="9"/>
                        <a:pt x="301" y="9"/>
                        <a:pt x="301" y="9"/>
                      </a:cubicBezTo>
                      <a:cubicBezTo>
                        <a:pt x="240" y="31"/>
                        <a:pt x="240" y="31"/>
                        <a:pt x="240" y="31"/>
                      </a:cubicBezTo>
                      <a:cubicBezTo>
                        <a:pt x="189" y="62"/>
                        <a:pt x="189" y="62"/>
                        <a:pt x="189" y="62"/>
                      </a:cubicBezTo>
                      <a:cubicBezTo>
                        <a:pt x="147" y="105"/>
                        <a:pt x="147" y="105"/>
                        <a:pt x="147" y="105"/>
                      </a:cubicBezTo>
                      <a:cubicBezTo>
                        <a:pt x="112" y="160"/>
                        <a:pt x="112" y="160"/>
                        <a:pt x="112" y="160"/>
                      </a:cubicBezTo>
                      <a:cubicBezTo>
                        <a:pt x="94" y="218"/>
                        <a:pt x="94" y="218"/>
                        <a:pt x="94" y="218"/>
                      </a:cubicBezTo>
                      <a:cubicBezTo>
                        <a:pt x="86" y="282"/>
                        <a:pt x="86" y="282"/>
                        <a:pt x="86" y="282"/>
                      </a:cubicBezTo>
                      <a:cubicBezTo>
                        <a:pt x="86" y="608"/>
                        <a:pt x="86" y="608"/>
                        <a:pt x="86" y="608"/>
                      </a:cubicBezTo>
                      <a:cubicBezTo>
                        <a:pt x="51" y="616"/>
                        <a:pt x="51" y="616"/>
                        <a:pt x="51" y="616"/>
                      </a:cubicBezTo>
                      <a:cubicBezTo>
                        <a:pt x="25" y="633"/>
                        <a:pt x="25" y="633"/>
                        <a:pt x="25" y="633"/>
                      </a:cubicBezTo>
                      <a:cubicBezTo>
                        <a:pt x="5" y="663"/>
                        <a:pt x="5" y="663"/>
                        <a:pt x="5" y="663"/>
                      </a:cubicBezTo>
                      <a:cubicBezTo>
                        <a:pt x="0" y="694"/>
                        <a:pt x="0" y="694"/>
                        <a:pt x="0" y="694"/>
                      </a:cubicBezTo>
                      <a:cubicBezTo>
                        <a:pt x="5" y="729"/>
                        <a:pt x="5" y="729"/>
                        <a:pt x="5" y="729"/>
                      </a:cubicBezTo>
                      <a:cubicBezTo>
                        <a:pt x="25" y="758"/>
                        <a:pt x="25" y="758"/>
                        <a:pt x="25" y="758"/>
                      </a:cubicBezTo>
                      <a:cubicBezTo>
                        <a:pt x="51" y="774"/>
                        <a:pt x="51" y="774"/>
                        <a:pt x="51" y="774"/>
                      </a:cubicBezTo>
                      <a:cubicBezTo>
                        <a:pt x="86" y="783"/>
                        <a:pt x="86" y="783"/>
                        <a:pt x="86" y="783"/>
                      </a:cubicBezTo>
                      <a:cubicBezTo>
                        <a:pt x="859" y="783"/>
                        <a:pt x="859" y="783"/>
                        <a:pt x="859" y="783"/>
                      </a:cubicBezTo>
                      <a:cubicBezTo>
                        <a:pt x="892" y="774"/>
                        <a:pt x="892" y="774"/>
                        <a:pt x="892" y="774"/>
                      </a:cubicBezTo>
                      <a:cubicBezTo>
                        <a:pt x="918" y="758"/>
                        <a:pt x="918" y="758"/>
                        <a:pt x="918" y="758"/>
                      </a:cubicBezTo>
                      <a:cubicBezTo>
                        <a:pt x="939" y="729"/>
                        <a:pt x="939" y="729"/>
                        <a:pt x="939" y="729"/>
                      </a:cubicBezTo>
                      <a:cubicBezTo>
                        <a:pt x="943" y="694"/>
                        <a:pt x="943" y="694"/>
                        <a:pt x="943" y="694"/>
                      </a:cubicBezTo>
                      <a:lnTo>
                        <a:pt x="939" y="663"/>
                      </a:lnTo>
                      <a:close/>
                      <a:moveTo>
                        <a:pt x="639" y="542"/>
                      </a:moveTo>
                      <a:cubicBezTo>
                        <a:pt x="604" y="582"/>
                        <a:pt x="555" y="610"/>
                        <a:pt x="489" y="616"/>
                      </a:cubicBezTo>
                      <a:cubicBezTo>
                        <a:pt x="416" y="621"/>
                        <a:pt x="360" y="593"/>
                        <a:pt x="322" y="560"/>
                      </a:cubicBezTo>
                      <a:cubicBezTo>
                        <a:pt x="281" y="524"/>
                        <a:pt x="252" y="477"/>
                        <a:pt x="247" y="410"/>
                      </a:cubicBezTo>
                      <a:cubicBezTo>
                        <a:pt x="241" y="335"/>
                        <a:pt x="269" y="280"/>
                        <a:pt x="302" y="242"/>
                      </a:cubicBezTo>
                      <a:cubicBezTo>
                        <a:pt x="335" y="205"/>
                        <a:pt x="388" y="172"/>
                        <a:pt x="453" y="167"/>
                      </a:cubicBezTo>
                      <a:cubicBezTo>
                        <a:pt x="528" y="161"/>
                        <a:pt x="583" y="190"/>
                        <a:pt x="622" y="224"/>
                      </a:cubicBezTo>
                      <a:cubicBezTo>
                        <a:pt x="659" y="258"/>
                        <a:pt x="691" y="306"/>
                        <a:pt x="696" y="374"/>
                      </a:cubicBezTo>
                      <a:cubicBezTo>
                        <a:pt x="702" y="447"/>
                        <a:pt x="674" y="503"/>
                        <a:pt x="639" y="5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62" name="Group 25">
                <a:extLst>
                  <a:ext uri="{FF2B5EF4-FFF2-40B4-BE49-F238E27FC236}">
                    <a16:creationId xmlns:a16="http://schemas.microsoft.com/office/drawing/2014/main" id="{47552CEC-EDFA-38E1-7D05-69C7DE68C700}"/>
                  </a:ext>
                </a:extLst>
              </p:cNvPr>
              <p:cNvGrpSpPr>
                <a:grpSpLocks noChangeAspect="1"/>
              </p:cNvGrpSpPr>
              <p:nvPr/>
            </p:nvGrpSpPr>
            <p:grpSpPr bwMode="auto">
              <a:xfrm>
                <a:off x="4094987" y="3612181"/>
                <a:ext cx="140169" cy="180941"/>
                <a:chOff x="2" y="334"/>
                <a:chExt cx="4318" cy="5574"/>
              </a:xfrm>
              <a:grpFill/>
            </p:grpSpPr>
            <p:sp>
              <p:nvSpPr>
                <p:cNvPr id="262" name="Freeform 26">
                  <a:extLst>
                    <a:ext uri="{FF2B5EF4-FFF2-40B4-BE49-F238E27FC236}">
                      <a16:creationId xmlns:a16="http://schemas.microsoft.com/office/drawing/2014/main" id="{618E926B-4E35-E45B-69DC-BFF1A55DC208}"/>
                    </a:ext>
                  </a:extLst>
                </p:cNvPr>
                <p:cNvSpPr>
                  <a:spLocks noEditPoints="1"/>
                </p:cNvSpPr>
                <p:nvPr/>
              </p:nvSpPr>
              <p:spPr bwMode="auto">
                <a:xfrm>
                  <a:off x="1268" y="730"/>
                  <a:ext cx="1517" cy="887"/>
                </a:xfrm>
                <a:custGeom>
                  <a:avLst/>
                  <a:gdLst>
                    <a:gd name="T0" fmla="*/ 147 w 831"/>
                    <a:gd name="T1" fmla="*/ 424 h 487"/>
                    <a:gd name="T2" fmla="*/ 450 w 831"/>
                    <a:gd name="T3" fmla="*/ 481 h 487"/>
                    <a:gd name="T4" fmla="*/ 720 w 831"/>
                    <a:gd name="T5" fmla="*/ 402 h 487"/>
                    <a:gd name="T6" fmla="*/ 820 w 831"/>
                    <a:gd name="T7" fmla="*/ 225 h 487"/>
                    <a:gd name="T8" fmla="*/ 688 w 831"/>
                    <a:gd name="T9" fmla="*/ 66 h 487"/>
                    <a:gd name="T10" fmla="*/ 382 w 831"/>
                    <a:gd name="T11" fmla="*/ 7 h 487"/>
                    <a:gd name="T12" fmla="*/ 110 w 831"/>
                    <a:gd name="T13" fmla="*/ 87 h 487"/>
                    <a:gd name="T14" fmla="*/ 12 w 831"/>
                    <a:gd name="T15" fmla="*/ 265 h 487"/>
                    <a:gd name="T16" fmla="*/ 147 w 831"/>
                    <a:gd name="T17" fmla="*/ 424 h 487"/>
                    <a:gd name="T18" fmla="*/ 239 w 831"/>
                    <a:gd name="T19" fmla="*/ 96 h 487"/>
                    <a:gd name="T20" fmla="*/ 402 w 831"/>
                    <a:gd name="T21" fmla="*/ 89 h 487"/>
                    <a:gd name="T22" fmla="*/ 517 w 831"/>
                    <a:gd name="T23" fmla="*/ 103 h 487"/>
                    <a:gd name="T24" fmla="*/ 480 w 831"/>
                    <a:gd name="T25" fmla="*/ 261 h 487"/>
                    <a:gd name="T26" fmla="*/ 571 w 831"/>
                    <a:gd name="T27" fmla="*/ 353 h 487"/>
                    <a:gd name="T28" fmla="*/ 597 w 831"/>
                    <a:gd name="T29" fmla="*/ 386 h 487"/>
                    <a:gd name="T30" fmla="*/ 499 w 831"/>
                    <a:gd name="T31" fmla="*/ 398 h 487"/>
                    <a:gd name="T32" fmla="*/ 464 w 831"/>
                    <a:gd name="T33" fmla="*/ 367 h 487"/>
                    <a:gd name="T34" fmla="*/ 370 w 831"/>
                    <a:gd name="T35" fmla="*/ 270 h 487"/>
                    <a:gd name="T36" fmla="*/ 340 w 831"/>
                    <a:gd name="T37" fmla="*/ 270 h 487"/>
                    <a:gd name="T38" fmla="*/ 338 w 831"/>
                    <a:gd name="T39" fmla="*/ 334 h 487"/>
                    <a:gd name="T40" fmla="*/ 332 w 831"/>
                    <a:gd name="T41" fmla="*/ 394 h 487"/>
                    <a:gd name="T42" fmla="*/ 243 w 831"/>
                    <a:gd name="T43" fmla="*/ 394 h 487"/>
                    <a:gd name="T44" fmla="*/ 237 w 831"/>
                    <a:gd name="T45" fmla="*/ 322 h 487"/>
                    <a:gd name="T46" fmla="*/ 239 w 831"/>
                    <a:gd name="T47" fmla="*/ 96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1" h="487">
                      <a:moveTo>
                        <a:pt x="147" y="424"/>
                      </a:moveTo>
                      <a:cubicBezTo>
                        <a:pt x="218" y="461"/>
                        <a:pt x="328" y="487"/>
                        <a:pt x="450" y="481"/>
                      </a:cubicBezTo>
                      <a:cubicBezTo>
                        <a:pt x="571" y="476"/>
                        <a:pt x="654" y="445"/>
                        <a:pt x="720" y="402"/>
                      </a:cubicBezTo>
                      <a:cubicBezTo>
                        <a:pt x="784" y="361"/>
                        <a:pt x="831" y="303"/>
                        <a:pt x="820" y="225"/>
                      </a:cubicBezTo>
                      <a:cubicBezTo>
                        <a:pt x="811" y="154"/>
                        <a:pt x="756" y="103"/>
                        <a:pt x="688" y="66"/>
                      </a:cubicBezTo>
                      <a:cubicBezTo>
                        <a:pt x="621" y="30"/>
                        <a:pt x="510" y="0"/>
                        <a:pt x="382" y="7"/>
                      </a:cubicBezTo>
                      <a:cubicBezTo>
                        <a:pt x="260" y="12"/>
                        <a:pt x="171" y="47"/>
                        <a:pt x="110" y="87"/>
                      </a:cubicBezTo>
                      <a:cubicBezTo>
                        <a:pt x="51" y="127"/>
                        <a:pt x="0" y="185"/>
                        <a:pt x="12" y="265"/>
                      </a:cubicBezTo>
                      <a:cubicBezTo>
                        <a:pt x="22" y="335"/>
                        <a:pt x="74" y="385"/>
                        <a:pt x="147" y="424"/>
                      </a:cubicBezTo>
                      <a:close/>
                      <a:moveTo>
                        <a:pt x="239" y="96"/>
                      </a:moveTo>
                      <a:cubicBezTo>
                        <a:pt x="268" y="86"/>
                        <a:pt x="347" y="88"/>
                        <a:pt x="402" y="89"/>
                      </a:cubicBezTo>
                      <a:cubicBezTo>
                        <a:pt x="447" y="90"/>
                        <a:pt x="486" y="93"/>
                        <a:pt x="517" y="103"/>
                      </a:cubicBezTo>
                      <a:cubicBezTo>
                        <a:pt x="613" y="137"/>
                        <a:pt x="596" y="244"/>
                        <a:pt x="480" y="261"/>
                      </a:cubicBezTo>
                      <a:cubicBezTo>
                        <a:pt x="511" y="290"/>
                        <a:pt x="538" y="320"/>
                        <a:pt x="571" y="353"/>
                      </a:cubicBezTo>
                      <a:cubicBezTo>
                        <a:pt x="581" y="362"/>
                        <a:pt x="601" y="373"/>
                        <a:pt x="597" y="386"/>
                      </a:cubicBezTo>
                      <a:cubicBezTo>
                        <a:pt x="593" y="401"/>
                        <a:pt x="526" y="406"/>
                        <a:pt x="499" y="398"/>
                      </a:cubicBezTo>
                      <a:cubicBezTo>
                        <a:pt x="487" y="394"/>
                        <a:pt x="473" y="376"/>
                        <a:pt x="464" y="367"/>
                      </a:cubicBezTo>
                      <a:cubicBezTo>
                        <a:pt x="434" y="336"/>
                        <a:pt x="402" y="298"/>
                        <a:pt x="370" y="270"/>
                      </a:cubicBezTo>
                      <a:cubicBezTo>
                        <a:pt x="340" y="270"/>
                        <a:pt x="340" y="270"/>
                        <a:pt x="340" y="270"/>
                      </a:cubicBezTo>
                      <a:cubicBezTo>
                        <a:pt x="336" y="287"/>
                        <a:pt x="338" y="311"/>
                        <a:pt x="338" y="334"/>
                      </a:cubicBezTo>
                      <a:cubicBezTo>
                        <a:pt x="338" y="355"/>
                        <a:pt x="345" y="384"/>
                        <a:pt x="332" y="394"/>
                      </a:cubicBezTo>
                      <a:cubicBezTo>
                        <a:pt x="319" y="403"/>
                        <a:pt x="257" y="404"/>
                        <a:pt x="243" y="394"/>
                      </a:cubicBezTo>
                      <a:cubicBezTo>
                        <a:pt x="228" y="383"/>
                        <a:pt x="237" y="344"/>
                        <a:pt x="237" y="322"/>
                      </a:cubicBezTo>
                      <a:cubicBezTo>
                        <a:pt x="237" y="248"/>
                        <a:pt x="236" y="163"/>
                        <a:pt x="239"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263" name="Freeform 27">
                  <a:extLst>
                    <a:ext uri="{FF2B5EF4-FFF2-40B4-BE49-F238E27FC236}">
                      <a16:creationId xmlns:a16="http://schemas.microsoft.com/office/drawing/2014/main" id="{A49D8F1F-5AF5-2243-BE66-10753CA9566B}"/>
                    </a:ext>
                  </a:extLst>
                </p:cNvPr>
                <p:cNvSpPr>
                  <a:spLocks noEditPoints="1"/>
                </p:cNvSpPr>
                <p:nvPr/>
              </p:nvSpPr>
              <p:spPr bwMode="auto">
                <a:xfrm>
                  <a:off x="168" y="334"/>
                  <a:ext cx="3645" cy="1721"/>
                </a:xfrm>
                <a:custGeom>
                  <a:avLst/>
                  <a:gdLst>
                    <a:gd name="T0" fmla="*/ 285 w 1997"/>
                    <a:gd name="T1" fmla="*/ 801 h 944"/>
                    <a:gd name="T2" fmla="*/ 999 w 1997"/>
                    <a:gd name="T3" fmla="*/ 944 h 944"/>
                    <a:gd name="T4" fmla="*/ 1712 w 1997"/>
                    <a:gd name="T5" fmla="*/ 801 h 944"/>
                    <a:gd name="T6" fmla="*/ 1997 w 1997"/>
                    <a:gd name="T7" fmla="*/ 472 h 944"/>
                    <a:gd name="T8" fmla="*/ 1712 w 1997"/>
                    <a:gd name="T9" fmla="*/ 143 h 944"/>
                    <a:gd name="T10" fmla="*/ 999 w 1997"/>
                    <a:gd name="T11" fmla="*/ 0 h 944"/>
                    <a:gd name="T12" fmla="*/ 285 w 1997"/>
                    <a:gd name="T13" fmla="*/ 143 h 944"/>
                    <a:gd name="T14" fmla="*/ 0 w 1997"/>
                    <a:gd name="T15" fmla="*/ 472 h 944"/>
                    <a:gd name="T16" fmla="*/ 285 w 1997"/>
                    <a:gd name="T17" fmla="*/ 801 h 944"/>
                    <a:gd name="T18" fmla="*/ 637 w 1997"/>
                    <a:gd name="T19" fmla="*/ 263 h 944"/>
                    <a:gd name="T20" fmla="*/ 979 w 1997"/>
                    <a:gd name="T21" fmla="*/ 163 h 944"/>
                    <a:gd name="T22" fmla="*/ 1359 w 1997"/>
                    <a:gd name="T23" fmla="*/ 239 h 944"/>
                    <a:gd name="T24" fmla="*/ 1528 w 1997"/>
                    <a:gd name="T25" fmla="*/ 437 h 944"/>
                    <a:gd name="T26" fmla="*/ 1399 w 1997"/>
                    <a:gd name="T27" fmla="*/ 661 h 944"/>
                    <a:gd name="T28" fmla="*/ 1059 w 1997"/>
                    <a:gd name="T29" fmla="*/ 759 h 944"/>
                    <a:gd name="T30" fmla="*/ 681 w 1997"/>
                    <a:gd name="T31" fmla="*/ 684 h 944"/>
                    <a:gd name="T32" fmla="*/ 512 w 1997"/>
                    <a:gd name="T33" fmla="*/ 486 h 944"/>
                    <a:gd name="T34" fmla="*/ 637 w 1997"/>
                    <a:gd name="T35" fmla="*/ 263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97" h="944">
                      <a:moveTo>
                        <a:pt x="285" y="801"/>
                      </a:moveTo>
                      <a:cubicBezTo>
                        <a:pt x="466" y="889"/>
                        <a:pt x="719" y="944"/>
                        <a:pt x="999" y="944"/>
                      </a:cubicBezTo>
                      <a:cubicBezTo>
                        <a:pt x="1279" y="944"/>
                        <a:pt x="1531" y="889"/>
                        <a:pt x="1712" y="801"/>
                      </a:cubicBezTo>
                      <a:cubicBezTo>
                        <a:pt x="1893" y="713"/>
                        <a:pt x="1997" y="596"/>
                        <a:pt x="1997" y="472"/>
                      </a:cubicBezTo>
                      <a:cubicBezTo>
                        <a:pt x="1997" y="349"/>
                        <a:pt x="1893" y="231"/>
                        <a:pt x="1712" y="143"/>
                      </a:cubicBezTo>
                      <a:cubicBezTo>
                        <a:pt x="1531" y="55"/>
                        <a:pt x="1279" y="0"/>
                        <a:pt x="999" y="0"/>
                      </a:cubicBezTo>
                      <a:cubicBezTo>
                        <a:pt x="719" y="0"/>
                        <a:pt x="466" y="55"/>
                        <a:pt x="285" y="143"/>
                      </a:cubicBezTo>
                      <a:cubicBezTo>
                        <a:pt x="104" y="231"/>
                        <a:pt x="0" y="349"/>
                        <a:pt x="0" y="472"/>
                      </a:cubicBezTo>
                      <a:cubicBezTo>
                        <a:pt x="0" y="596"/>
                        <a:pt x="104" y="713"/>
                        <a:pt x="285" y="801"/>
                      </a:cubicBezTo>
                      <a:close/>
                      <a:moveTo>
                        <a:pt x="637" y="263"/>
                      </a:moveTo>
                      <a:cubicBezTo>
                        <a:pt x="711" y="213"/>
                        <a:pt x="830" y="170"/>
                        <a:pt x="979" y="163"/>
                      </a:cubicBezTo>
                      <a:cubicBezTo>
                        <a:pt x="1147" y="156"/>
                        <a:pt x="1272" y="194"/>
                        <a:pt x="1359" y="239"/>
                      </a:cubicBezTo>
                      <a:cubicBezTo>
                        <a:pt x="1445" y="283"/>
                        <a:pt x="1517" y="348"/>
                        <a:pt x="1528" y="437"/>
                      </a:cubicBezTo>
                      <a:cubicBezTo>
                        <a:pt x="1540" y="535"/>
                        <a:pt x="1476" y="609"/>
                        <a:pt x="1399" y="661"/>
                      </a:cubicBezTo>
                      <a:cubicBezTo>
                        <a:pt x="1320" y="714"/>
                        <a:pt x="1210" y="752"/>
                        <a:pt x="1059" y="759"/>
                      </a:cubicBezTo>
                      <a:cubicBezTo>
                        <a:pt x="894" y="766"/>
                        <a:pt x="768" y="729"/>
                        <a:pt x="681" y="684"/>
                      </a:cubicBezTo>
                      <a:cubicBezTo>
                        <a:pt x="589" y="637"/>
                        <a:pt x="525" y="574"/>
                        <a:pt x="512" y="486"/>
                      </a:cubicBezTo>
                      <a:cubicBezTo>
                        <a:pt x="499" y="386"/>
                        <a:pt x="562" y="313"/>
                        <a:pt x="637" y="2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264" name="Freeform 28">
                  <a:extLst>
                    <a:ext uri="{FF2B5EF4-FFF2-40B4-BE49-F238E27FC236}">
                      <a16:creationId xmlns:a16="http://schemas.microsoft.com/office/drawing/2014/main" id="{3F81DB7B-F776-D0C1-0BAC-D832A860CE17}"/>
                    </a:ext>
                  </a:extLst>
                </p:cNvPr>
                <p:cNvSpPr>
                  <a:spLocks/>
                </p:cNvSpPr>
                <p:nvPr/>
              </p:nvSpPr>
              <p:spPr bwMode="auto">
                <a:xfrm>
                  <a:off x="1880" y="987"/>
                  <a:ext cx="319" cy="142"/>
                </a:xfrm>
                <a:custGeom>
                  <a:avLst/>
                  <a:gdLst>
                    <a:gd name="T0" fmla="*/ 3 w 175"/>
                    <a:gd name="T1" fmla="*/ 70 h 78"/>
                    <a:gd name="T2" fmla="*/ 139 w 175"/>
                    <a:gd name="T3" fmla="*/ 22 h 78"/>
                    <a:gd name="T4" fmla="*/ 5 w 175"/>
                    <a:gd name="T5" fmla="*/ 5 h 78"/>
                    <a:gd name="T6" fmla="*/ 3 w 175"/>
                    <a:gd name="T7" fmla="*/ 70 h 78"/>
                  </a:gdLst>
                  <a:ahLst/>
                  <a:cxnLst>
                    <a:cxn ang="0">
                      <a:pos x="T0" y="T1"/>
                    </a:cxn>
                    <a:cxn ang="0">
                      <a:pos x="T2" y="T3"/>
                    </a:cxn>
                    <a:cxn ang="0">
                      <a:pos x="T4" y="T5"/>
                    </a:cxn>
                    <a:cxn ang="0">
                      <a:pos x="T6" y="T7"/>
                    </a:cxn>
                  </a:cxnLst>
                  <a:rect l="0" t="0" r="r" b="b"/>
                  <a:pathLst>
                    <a:path w="175" h="78">
                      <a:moveTo>
                        <a:pt x="3" y="70"/>
                      </a:moveTo>
                      <a:cubicBezTo>
                        <a:pt x="75" y="78"/>
                        <a:pt x="175" y="65"/>
                        <a:pt x="139" y="22"/>
                      </a:cubicBezTo>
                      <a:cubicBezTo>
                        <a:pt x="122" y="0"/>
                        <a:pt x="60" y="6"/>
                        <a:pt x="5" y="5"/>
                      </a:cubicBezTo>
                      <a:cubicBezTo>
                        <a:pt x="0" y="24"/>
                        <a:pt x="4" y="49"/>
                        <a:pt x="3"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265" name="Freeform 29">
                  <a:extLst>
                    <a:ext uri="{FF2B5EF4-FFF2-40B4-BE49-F238E27FC236}">
                      <a16:creationId xmlns:a16="http://schemas.microsoft.com/office/drawing/2014/main" id="{4D70F31D-A6D9-BB68-7CED-0C5ABCA4A8B9}"/>
                    </a:ext>
                  </a:extLst>
                </p:cNvPr>
                <p:cNvSpPr>
                  <a:spLocks/>
                </p:cNvSpPr>
                <p:nvPr/>
              </p:nvSpPr>
              <p:spPr bwMode="auto">
                <a:xfrm>
                  <a:off x="929" y="3801"/>
                  <a:ext cx="3254" cy="1414"/>
                </a:xfrm>
                <a:custGeom>
                  <a:avLst/>
                  <a:gdLst>
                    <a:gd name="T0" fmla="*/ 1229 w 1783"/>
                    <a:gd name="T1" fmla="*/ 506 h 776"/>
                    <a:gd name="T2" fmla="*/ 492 w 1783"/>
                    <a:gd name="T3" fmla="*/ 654 h 776"/>
                    <a:gd name="T4" fmla="*/ 0 w 1783"/>
                    <a:gd name="T5" fmla="*/ 595 h 776"/>
                    <a:gd name="T6" fmla="*/ 71 w 1783"/>
                    <a:gd name="T7" fmla="*/ 633 h 776"/>
                    <a:gd name="T8" fmla="*/ 785 w 1783"/>
                    <a:gd name="T9" fmla="*/ 776 h 776"/>
                    <a:gd name="T10" fmla="*/ 1498 w 1783"/>
                    <a:gd name="T11" fmla="*/ 633 h 776"/>
                    <a:gd name="T12" fmla="*/ 1783 w 1783"/>
                    <a:gd name="T13" fmla="*/ 305 h 776"/>
                    <a:gd name="T14" fmla="*/ 1543 w 1783"/>
                    <a:gd name="T15" fmla="*/ 0 h 776"/>
                    <a:gd name="T16" fmla="*/ 1543 w 1783"/>
                    <a:gd name="T17" fmla="*/ 131 h 776"/>
                    <a:gd name="T18" fmla="*/ 1229 w 1783"/>
                    <a:gd name="T19" fmla="*/ 506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3" h="776">
                      <a:moveTo>
                        <a:pt x="1229" y="506"/>
                      </a:moveTo>
                      <a:cubicBezTo>
                        <a:pt x="1038" y="598"/>
                        <a:pt x="778" y="654"/>
                        <a:pt x="492" y="654"/>
                      </a:cubicBezTo>
                      <a:cubicBezTo>
                        <a:pt x="314" y="654"/>
                        <a:pt x="147" y="634"/>
                        <a:pt x="0" y="595"/>
                      </a:cubicBezTo>
                      <a:cubicBezTo>
                        <a:pt x="23" y="609"/>
                        <a:pt x="46" y="621"/>
                        <a:pt x="71" y="633"/>
                      </a:cubicBezTo>
                      <a:cubicBezTo>
                        <a:pt x="252" y="721"/>
                        <a:pt x="505" y="776"/>
                        <a:pt x="785" y="776"/>
                      </a:cubicBezTo>
                      <a:cubicBezTo>
                        <a:pt x="1065" y="776"/>
                        <a:pt x="1317" y="721"/>
                        <a:pt x="1498" y="633"/>
                      </a:cubicBezTo>
                      <a:cubicBezTo>
                        <a:pt x="1679" y="545"/>
                        <a:pt x="1783" y="428"/>
                        <a:pt x="1783" y="305"/>
                      </a:cubicBezTo>
                      <a:cubicBezTo>
                        <a:pt x="1783" y="193"/>
                        <a:pt x="1696" y="84"/>
                        <a:pt x="1543" y="0"/>
                      </a:cubicBezTo>
                      <a:cubicBezTo>
                        <a:pt x="1543" y="131"/>
                        <a:pt x="1543" y="131"/>
                        <a:pt x="1543" y="131"/>
                      </a:cubicBezTo>
                      <a:cubicBezTo>
                        <a:pt x="1543" y="282"/>
                        <a:pt x="1419" y="414"/>
                        <a:pt x="1229" y="5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266" name="Freeform 30">
                  <a:extLst>
                    <a:ext uri="{FF2B5EF4-FFF2-40B4-BE49-F238E27FC236}">
                      <a16:creationId xmlns:a16="http://schemas.microsoft.com/office/drawing/2014/main" id="{7B4FE587-65DB-0570-81CC-7E8625BFD6DE}"/>
                    </a:ext>
                  </a:extLst>
                </p:cNvPr>
                <p:cNvSpPr>
                  <a:spLocks/>
                </p:cNvSpPr>
                <p:nvPr/>
              </p:nvSpPr>
              <p:spPr bwMode="auto">
                <a:xfrm>
                  <a:off x="838" y="1754"/>
                  <a:ext cx="3480" cy="1400"/>
                </a:xfrm>
                <a:custGeom>
                  <a:avLst/>
                  <a:gdLst>
                    <a:gd name="T0" fmla="*/ 1367 w 1907"/>
                    <a:gd name="T1" fmla="*/ 447 h 768"/>
                    <a:gd name="T2" fmla="*/ 630 w 1907"/>
                    <a:gd name="T3" fmla="*/ 595 h 768"/>
                    <a:gd name="T4" fmla="*/ 0 w 1907"/>
                    <a:gd name="T5" fmla="*/ 491 h 768"/>
                    <a:gd name="T6" fmla="*/ 195 w 1907"/>
                    <a:gd name="T7" fmla="*/ 625 h 768"/>
                    <a:gd name="T8" fmla="*/ 909 w 1907"/>
                    <a:gd name="T9" fmla="*/ 768 h 768"/>
                    <a:gd name="T10" fmla="*/ 1622 w 1907"/>
                    <a:gd name="T11" fmla="*/ 625 h 768"/>
                    <a:gd name="T12" fmla="*/ 1907 w 1907"/>
                    <a:gd name="T13" fmla="*/ 296 h 768"/>
                    <a:gd name="T14" fmla="*/ 1682 w 1907"/>
                    <a:gd name="T15" fmla="*/ 0 h 768"/>
                    <a:gd name="T16" fmla="*/ 1682 w 1907"/>
                    <a:gd name="T17" fmla="*/ 72 h 768"/>
                    <a:gd name="T18" fmla="*/ 1367 w 1907"/>
                    <a:gd name="T19" fmla="*/ 447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7" h="768">
                      <a:moveTo>
                        <a:pt x="1367" y="447"/>
                      </a:moveTo>
                      <a:cubicBezTo>
                        <a:pt x="1177" y="539"/>
                        <a:pt x="916" y="595"/>
                        <a:pt x="630" y="595"/>
                      </a:cubicBezTo>
                      <a:cubicBezTo>
                        <a:pt x="394" y="595"/>
                        <a:pt x="176" y="557"/>
                        <a:pt x="0" y="491"/>
                      </a:cubicBezTo>
                      <a:cubicBezTo>
                        <a:pt x="48" y="540"/>
                        <a:pt x="114" y="586"/>
                        <a:pt x="195" y="625"/>
                      </a:cubicBezTo>
                      <a:cubicBezTo>
                        <a:pt x="375" y="713"/>
                        <a:pt x="629" y="768"/>
                        <a:pt x="909" y="768"/>
                      </a:cubicBezTo>
                      <a:cubicBezTo>
                        <a:pt x="1189" y="768"/>
                        <a:pt x="1441" y="713"/>
                        <a:pt x="1622" y="625"/>
                      </a:cubicBezTo>
                      <a:cubicBezTo>
                        <a:pt x="1802" y="537"/>
                        <a:pt x="1907" y="420"/>
                        <a:pt x="1907" y="296"/>
                      </a:cubicBezTo>
                      <a:cubicBezTo>
                        <a:pt x="1907" y="188"/>
                        <a:pt x="1825" y="83"/>
                        <a:pt x="1682" y="0"/>
                      </a:cubicBezTo>
                      <a:cubicBezTo>
                        <a:pt x="1682" y="72"/>
                        <a:pt x="1682" y="72"/>
                        <a:pt x="1682" y="72"/>
                      </a:cubicBezTo>
                      <a:cubicBezTo>
                        <a:pt x="1682" y="224"/>
                        <a:pt x="1557" y="355"/>
                        <a:pt x="1367" y="4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267" name="Freeform 31">
                  <a:extLst>
                    <a:ext uri="{FF2B5EF4-FFF2-40B4-BE49-F238E27FC236}">
                      <a16:creationId xmlns:a16="http://schemas.microsoft.com/office/drawing/2014/main" id="{4E1AC49D-4E05-5E74-8B7F-94E0EA1BBAE9}"/>
                    </a:ext>
                  </a:extLst>
                </p:cNvPr>
                <p:cNvSpPr>
                  <a:spLocks noEditPoints="1"/>
                </p:cNvSpPr>
                <p:nvPr/>
              </p:nvSpPr>
              <p:spPr bwMode="auto">
                <a:xfrm>
                  <a:off x="2" y="3639"/>
                  <a:ext cx="3652" cy="1263"/>
                </a:xfrm>
                <a:custGeom>
                  <a:avLst/>
                  <a:gdLst>
                    <a:gd name="T0" fmla="*/ 1714 w 2001"/>
                    <a:gd name="T1" fmla="*/ 550 h 693"/>
                    <a:gd name="T2" fmla="*/ 2001 w 2001"/>
                    <a:gd name="T3" fmla="*/ 220 h 693"/>
                    <a:gd name="T4" fmla="*/ 2001 w 2001"/>
                    <a:gd name="T5" fmla="*/ 58 h 693"/>
                    <a:gd name="T6" fmla="*/ 1934 w 2001"/>
                    <a:gd name="T7" fmla="*/ 81 h 693"/>
                    <a:gd name="T8" fmla="*/ 1737 w 2001"/>
                    <a:gd name="T9" fmla="*/ 215 h 693"/>
                    <a:gd name="T10" fmla="*/ 1002 w 2001"/>
                    <a:gd name="T11" fmla="*/ 363 h 693"/>
                    <a:gd name="T12" fmla="*/ 265 w 2001"/>
                    <a:gd name="T13" fmla="*/ 215 h 693"/>
                    <a:gd name="T14" fmla="*/ 0 w 2001"/>
                    <a:gd name="T15" fmla="*/ 0 h 693"/>
                    <a:gd name="T16" fmla="*/ 0 w 2001"/>
                    <a:gd name="T17" fmla="*/ 220 h 693"/>
                    <a:gd name="T18" fmla="*/ 286 w 2001"/>
                    <a:gd name="T19" fmla="*/ 550 h 693"/>
                    <a:gd name="T20" fmla="*/ 1000 w 2001"/>
                    <a:gd name="T21" fmla="*/ 693 h 693"/>
                    <a:gd name="T22" fmla="*/ 1714 w 2001"/>
                    <a:gd name="T23" fmla="*/ 550 h 693"/>
                    <a:gd name="T24" fmla="*/ 1656 w 2001"/>
                    <a:gd name="T25" fmla="*/ 312 h 693"/>
                    <a:gd name="T26" fmla="*/ 1676 w 2001"/>
                    <a:gd name="T27" fmla="*/ 286 h 693"/>
                    <a:gd name="T28" fmla="*/ 1681 w 2001"/>
                    <a:gd name="T29" fmla="*/ 285 h 693"/>
                    <a:gd name="T30" fmla="*/ 1706 w 2001"/>
                    <a:gd name="T31" fmla="*/ 312 h 693"/>
                    <a:gd name="T32" fmla="*/ 1706 w 2001"/>
                    <a:gd name="T33" fmla="*/ 486 h 693"/>
                    <a:gd name="T34" fmla="*/ 1681 w 2001"/>
                    <a:gd name="T35" fmla="*/ 512 h 693"/>
                    <a:gd name="T36" fmla="*/ 1656 w 2001"/>
                    <a:gd name="T37" fmla="*/ 486 h 693"/>
                    <a:gd name="T38" fmla="*/ 1656 w 2001"/>
                    <a:gd name="T39" fmla="*/ 312 h 693"/>
                    <a:gd name="T40" fmla="*/ 1254 w 2001"/>
                    <a:gd name="T41" fmla="*/ 423 h 693"/>
                    <a:gd name="T42" fmla="*/ 1274 w 2001"/>
                    <a:gd name="T43" fmla="*/ 398 h 693"/>
                    <a:gd name="T44" fmla="*/ 1279 w 2001"/>
                    <a:gd name="T45" fmla="*/ 397 h 693"/>
                    <a:gd name="T46" fmla="*/ 1304 w 2001"/>
                    <a:gd name="T47" fmla="*/ 423 h 693"/>
                    <a:gd name="T48" fmla="*/ 1304 w 2001"/>
                    <a:gd name="T49" fmla="*/ 598 h 693"/>
                    <a:gd name="T50" fmla="*/ 1279 w 2001"/>
                    <a:gd name="T51" fmla="*/ 623 h 693"/>
                    <a:gd name="T52" fmla="*/ 1254 w 2001"/>
                    <a:gd name="T53" fmla="*/ 598 h 693"/>
                    <a:gd name="T54" fmla="*/ 1254 w 2001"/>
                    <a:gd name="T55" fmla="*/ 423 h 693"/>
                    <a:gd name="T56" fmla="*/ 143 w 2001"/>
                    <a:gd name="T57" fmla="*/ 373 h 693"/>
                    <a:gd name="T58" fmla="*/ 118 w 2001"/>
                    <a:gd name="T59" fmla="*/ 398 h 693"/>
                    <a:gd name="T60" fmla="*/ 93 w 2001"/>
                    <a:gd name="T61" fmla="*/ 373 h 693"/>
                    <a:gd name="T62" fmla="*/ 93 w 2001"/>
                    <a:gd name="T63" fmla="*/ 182 h 693"/>
                    <a:gd name="T64" fmla="*/ 113 w 2001"/>
                    <a:gd name="T65" fmla="*/ 157 h 693"/>
                    <a:gd name="T66" fmla="*/ 118 w 2001"/>
                    <a:gd name="T67" fmla="*/ 156 h 693"/>
                    <a:gd name="T68" fmla="*/ 143 w 2001"/>
                    <a:gd name="T69" fmla="*/ 182 h 693"/>
                    <a:gd name="T70" fmla="*/ 143 w 2001"/>
                    <a:gd name="T71" fmla="*/ 373 h 693"/>
                    <a:gd name="T72" fmla="*/ 424 w 2001"/>
                    <a:gd name="T73" fmla="*/ 534 h 693"/>
                    <a:gd name="T74" fmla="*/ 399 w 2001"/>
                    <a:gd name="T75" fmla="*/ 559 h 693"/>
                    <a:gd name="T76" fmla="*/ 374 w 2001"/>
                    <a:gd name="T77" fmla="*/ 534 h 693"/>
                    <a:gd name="T78" fmla="*/ 374 w 2001"/>
                    <a:gd name="T79" fmla="*/ 344 h 693"/>
                    <a:gd name="T80" fmla="*/ 394 w 2001"/>
                    <a:gd name="T81" fmla="*/ 318 h 693"/>
                    <a:gd name="T82" fmla="*/ 396 w 2001"/>
                    <a:gd name="T83" fmla="*/ 318 h 693"/>
                    <a:gd name="T84" fmla="*/ 424 w 2001"/>
                    <a:gd name="T85" fmla="*/ 344 h 693"/>
                    <a:gd name="T86" fmla="*/ 424 w 2001"/>
                    <a:gd name="T87" fmla="*/ 534 h 693"/>
                    <a:gd name="T88" fmla="*/ 853 w 2001"/>
                    <a:gd name="T89" fmla="*/ 625 h 693"/>
                    <a:gd name="T90" fmla="*/ 827 w 2001"/>
                    <a:gd name="T91" fmla="*/ 651 h 693"/>
                    <a:gd name="T92" fmla="*/ 802 w 2001"/>
                    <a:gd name="T93" fmla="*/ 625 h 693"/>
                    <a:gd name="T94" fmla="*/ 802 w 2001"/>
                    <a:gd name="T95" fmla="*/ 435 h 693"/>
                    <a:gd name="T96" fmla="*/ 822 w 2001"/>
                    <a:gd name="T97" fmla="*/ 410 h 693"/>
                    <a:gd name="T98" fmla="*/ 824 w 2001"/>
                    <a:gd name="T99" fmla="*/ 410 h 693"/>
                    <a:gd name="T100" fmla="*/ 853 w 2001"/>
                    <a:gd name="T101" fmla="*/ 435 h 693"/>
                    <a:gd name="T102" fmla="*/ 853 w 2001"/>
                    <a:gd name="T103" fmla="*/ 625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01" h="693">
                      <a:moveTo>
                        <a:pt x="1714" y="550"/>
                      </a:moveTo>
                      <a:cubicBezTo>
                        <a:pt x="1896" y="462"/>
                        <a:pt x="2001" y="343"/>
                        <a:pt x="2001" y="220"/>
                      </a:cubicBezTo>
                      <a:cubicBezTo>
                        <a:pt x="2001" y="58"/>
                        <a:pt x="2001" y="58"/>
                        <a:pt x="2001" y="58"/>
                      </a:cubicBezTo>
                      <a:cubicBezTo>
                        <a:pt x="1979" y="66"/>
                        <a:pt x="1957" y="74"/>
                        <a:pt x="1934" y="81"/>
                      </a:cubicBezTo>
                      <a:cubicBezTo>
                        <a:pt x="1882" y="131"/>
                        <a:pt x="1816" y="176"/>
                        <a:pt x="1737" y="215"/>
                      </a:cubicBezTo>
                      <a:cubicBezTo>
                        <a:pt x="1547" y="307"/>
                        <a:pt x="1288" y="363"/>
                        <a:pt x="1002" y="363"/>
                      </a:cubicBezTo>
                      <a:cubicBezTo>
                        <a:pt x="715" y="363"/>
                        <a:pt x="455" y="307"/>
                        <a:pt x="265" y="215"/>
                      </a:cubicBezTo>
                      <a:cubicBezTo>
                        <a:pt x="146" y="157"/>
                        <a:pt x="53" y="84"/>
                        <a:pt x="0" y="0"/>
                      </a:cubicBezTo>
                      <a:cubicBezTo>
                        <a:pt x="0" y="220"/>
                        <a:pt x="0" y="220"/>
                        <a:pt x="0" y="220"/>
                      </a:cubicBezTo>
                      <a:cubicBezTo>
                        <a:pt x="0" y="343"/>
                        <a:pt x="105" y="462"/>
                        <a:pt x="286" y="550"/>
                      </a:cubicBezTo>
                      <a:cubicBezTo>
                        <a:pt x="467" y="637"/>
                        <a:pt x="721" y="693"/>
                        <a:pt x="1000" y="693"/>
                      </a:cubicBezTo>
                      <a:cubicBezTo>
                        <a:pt x="1279" y="693"/>
                        <a:pt x="1533" y="637"/>
                        <a:pt x="1714" y="550"/>
                      </a:cubicBezTo>
                      <a:close/>
                      <a:moveTo>
                        <a:pt x="1656" y="312"/>
                      </a:moveTo>
                      <a:cubicBezTo>
                        <a:pt x="1655" y="300"/>
                        <a:pt x="1664" y="289"/>
                        <a:pt x="1676" y="286"/>
                      </a:cubicBezTo>
                      <a:cubicBezTo>
                        <a:pt x="1677" y="286"/>
                        <a:pt x="1679" y="285"/>
                        <a:pt x="1681" y="285"/>
                      </a:cubicBezTo>
                      <a:cubicBezTo>
                        <a:pt x="1694" y="285"/>
                        <a:pt x="1707" y="298"/>
                        <a:pt x="1706" y="312"/>
                      </a:cubicBezTo>
                      <a:cubicBezTo>
                        <a:pt x="1706" y="486"/>
                        <a:pt x="1706" y="486"/>
                        <a:pt x="1706" y="486"/>
                      </a:cubicBezTo>
                      <a:cubicBezTo>
                        <a:pt x="1706" y="500"/>
                        <a:pt x="1694" y="512"/>
                        <a:pt x="1681" y="512"/>
                      </a:cubicBezTo>
                      <a:cubicBezTo>
                        <a:pt x="1667" y="512"/>
                        <a:pt x="1655" y="500"/>
                        <a:pt x="1656" y="486"/>
                      </a:cubicBezTo>
                      <a:lnTo>
                        <a:pt x="1656" y="312"/>
                      </a:lnTo>
                      <a:close/>
                      <a:moveTo>
                        <a:pt x="1254" y="423"/>
                      </a:moveTo>
                      <a:cubicBezTo>
                        <a:pt x="1253" y="412"/>
                        <a:pt x="1262" y="400"/>
                        <a:pt x="1274" y="398"/>
                      </a:cubicBezTo>
                      <a:cubicBezTo>
                        <a:pt x="1275" y="397"/>
                        <a:pt x="1277" y="397"/>
                        <a:pt x="1279" y="397"/>
                      </a:cubicBezTo>
                      <a:cubicBezTo>
                        <a:pt x="1292" y="397"/>
                        <a:pt x="1305" y="410"/>
                        <a:pt x="1304" y="423"/>
                      </a:cubicBezTo>
                      <a:cubicBezTo>
                        <a:pt x="1304" y="598"/>
                        <a:pt x="1304" y="598"/>
                        <a:pt x="1304" y="598"/>
                      </a:cubicBezTo>
                      <a:cubicBezTo>
                        <a:pt x="1304" y="611"/>
                        <a:pt x="1292" y="623"/>
                        <a:pt x="1279" y="623"/>
                      </a:cubicBezTo>
                      <a:cubicBezTo>
                        <a:pt x="1265" y="623"/>
                        <a:pt x="1253" y="611"/>
                        <a:pt x="1254" y="598"/>
                      </a:cubicBezTo>
                      <a:lnTo>
                        <a:pt x="1254" y="423"/>
                      </a:lnTo>
                      <a:close/>
                      <a:moveTo>
                        <a:pt x="143" y="373"/>
                      </a:moveTo>
                      <a:cubicBezTo>
                        <a:pt x="143" y="386"/>
                        <a:pt x="131" y="398"/>
                        <a:pt x="118" y="398"/>
                      </a:cubicBezTo>
                      <a:cubicBezTo>
                        <a:pt x="105" y="398"/>
                        <a:pt x="93" y="386"/>
                        <a:pt x="93" y="373"/>
                      </a:cubicBezTo>
                      <a:cubicBezTo>
                        <a:pt x="93" y="182"/>
                        <a:pt x="93" y="182"/>
                        <a:pt x="93" y="182"/>
                      </a:cubicBezTo>
                      <a:cubicBezTo>
                        <a:pt x="92" y="171"/>
                        <a:pt x="101" y="159"/>
                        <a:pt x="113" y="157"/>
                      </a:cubicBezTo>
                      <a:cubicBezTo>
                        <a:pt x="114" y="156"/>
                        <a:pt x="116" y="156"/>
                        <a:pt x="118" y="156"/>
                      </a:cubicBezTo>
                      <a:cubicBezTo>
                        <a:pt x="132" y="156"/>
                        <a:pt x="144" y="169"/>
                        <a:pt x="143" y="182"/>
                      </a:cubicBezTo>
                      <a:lnTo>
                        <a:pt x="143" y="373"/>
                      </a:lnTo>
                      <a:close/>
                      <a:moveTo>
                        <a:pt x="424" y="534"/>
                      </a:moveTo>
                      <a:cubicBezTo>
                        <a:pt x="424" y="547"/>
                        <a:pt x="412" y="559"/>
                        <a:pt x="399" y="559"/>
                      </a:cubicBezTo>
                      <a:cubicBezTo>
                        <a:pt x="386" y="559"/>
                        <a:pt x="374" y="547"/>
                        <a:pt x="374" y="534"/>
                      </a:cubicBezTo>
                      <a:cubicBezTo>
                        <a:pt x="374" y="344"/>
                        <a:pt x="374" y="344"/>
                        <a:pt x="374" y="344"/>
                      </a:cubicBezTo>
                      <a:cubicBezTo>
                        <a:pt x="373" y="332"/>
                        <a:pt x="382" y="320"/>
                        <a:pt x="394" y="318"/>
                      </a:cubicBezTo>
                      <a:cubicBezTo>
                        <a:pt x="394" y="318"/>
                        <a:pt x="395" y="318"/>
                        <a:pt x="396" y="318"/>
                      </a:cubicBezTo>
                      <a:cubicBezTo>
                        <a:pt x="410" y="316"/>
                        <a:pt x="425" y="330"/>
                        <a:pt x="424" y="344"/>
                      </a:cubicBezTo>
                      <a:lnTo>
                        <a:pt x="424" y="534"/>
                      </a:lnTo>
                      <a:close/>
                      <a:moveTo>
                        <a:pt x="853" y="625"/>
                      </a:moveTo>
                      <a:cubicBezTo>
                        <a:pt x="853" y="639"/>
                        <a:pt x="841" y="651"/>
                        <a:pt x="827" y="651"/>
                      </a:cubicBezTo>
                      <a:cubicBezTo>
                        <a:pt x="814" y="651"/>
                        <a:pt x="802" y="639"/>
                        <a:pt x="802" y="625"/>
                      </a:cubicBezTo>
                      <a:cubicBezTo>
                        <a:pt x="802" y="435"/>
                        <a:pt x="802" y="435"/>
                        <a:pt x="802" y="435"/>
                      </a:cubicBezTo>
                      <a:cubicBezTo>
                        <a:pt x="802" y="423"/>
                        <a:pt x="811" y="412"/>
                        <a:pt x="822" y="410"/>
                      </a:cubicBezTo>
                      <a:cubicBezTo>
                        <a:pt x="823" y="410"/>
                        <a:pt x="823" y="410"/>
                        <a:pt x="824" y="410"/>
                      </a:cubicBezTo>
                      <a:cubicBezTo>
                        <a:pt x="838" y="408"/>
                        <a:pt x="853" y="420"/>
                        <a:pt x="853" y="435"/>
                      </a:cubicBezTo>
                      <a:lnTo>
                        <a:pt x="853" y="6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269" name="Freeform 32">
                  <a:extLst>
                    <a:ext uri="{FF2B5EF4-FFF2-40B4-BE49-F238E27FC236}">
                      <a16:creationId xmlns:a16="http://schemas.microsoft.com/office/drawing/2014/main" id="{48F252B4-141E-AFD5-EFB8-E9A5FFD34821}"/>
                    </a:ext>
                  </a:extLst>
                </p:cNvPr>
                <p:cNvSpPr>
                  <a:spLocks/>
                </p:cNvSpPr>
                <p:nvPr/>
              </p:nvSpPr>
              <p:spPr bwMode="auto">
                <a:xfrm>
                  <a:off x="5" y="2727"/>
                  <a:ext cx="3300" cy="1482"/>
                </a:xfrm>
                <a:custGeom>
                  <a:avLst/>
                  <a:gdLst>
                    <a:gd name="T0" fmla="*/ 285 w 1808"/>
                    <a:gd name="T1" fmla="*/ 670 h 813"/>
                    <a:gd name="T2" fmla="*/ 1000 w 1808"/>
                    <a:gd name="T3" fmla="*/ 813 h 813"/>
                    <a:gd name="T4" fmla="*/ 1712 w 1808"/>
                    <a:gd name="T5" fmla="*/ 670 h 813"/>
                    <a:gd name="T6" fmla="*/ 1808 w 1808"/>
                    <a:gd name="T7" fmla="*/ 615 h 813"/>
                    <a:gd name="T8" fmla="*/ 1363 w 1808"/>
                    <a:gd name="T9" fmla="*/ 664 h 813"/>
                    <a:gd name="T10" fmla="*/ 627 w 1808"/>
                    <a:gd name="T11" fmla="*/ 516 h 813"/>
                    <a:gd name="T12" fmla="*/ 313 w 1808"/>
                    <a:gd name="T13" fmla="*/ 141 h 813"/>
                    <a:gd name="T14" fmla="*/ 313 w 1808"/>
                    <a:gd name="T15" fmla="*/ 0 h 813"/>
                    <a:gd name="T16" fmla="*/ 285 w 1808"/>
                    <a:gd name="T17" fmla="*/ 12 h 813"/>
                    <a:gd name="T18" fmla="*/ 0 w 1808"/>
                    <a:gd name="T19" fmla="*/ 341 h 813"/>
                    <a:gd name="T20" fmla="*/ 285 w 1808"/>
                    <a:gd name="T21" fmla="*/ 670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08" h="813">
                      <a:moveTo>
                        <a:pt x="285" y="670"/>
                      </a:moveTo>
                      <a:cubicBezTo>
                        <a:pt x="466" y="757"/>
                        <a:pt x="720" y="813"/>
                        <a:pt x="1000" y="813"/>
                      </a:cubicBezTo>
                      <a:cubicBezTo>
                        <a:pt x="1279" y="813"/>
                        <a:pt x="1532" y="757"/>
                        <a:pt x="1712" y="670"/>
                      </a:cubicBezTo>
                      <a:cubicBezTo>
                        <a:pt x="1748" y="653"/>
                        <a:pt x="1779" y="634"/>
                        <a:pt x="1808" y="615"/>
                      </a:cubicBezTo>
                      <a:cubicBezTo>
                        <a:pt x="1673" y="646"/>
                        <a:pt x="1522" y="664"/>
                        <a:pt x="1363" y="664"/>
                      </a:cubicBezTo>
                      <a:cubicBezTo>
                        <a:pt x="1077" y="664"/>
                        <a:pt x="818" y="608"/>
                        <a:pt x="627" y="516"/>
                      </a:cubicBezTo>
                      <a:cubicBezTo>
                        <a:pt x="437" y="424"/>
                        <a:pt x="313" y="293"/>
                        <a:pt x="313" y="141"/>
                      </a:cubicBezTo>
                      <a:cubicBezTo>
                        <a:pt x="313" y="0"/>
                        <a:pt x="313" y="0"/>
                        <a:pt x="313" y="0"/>
                      </a:cubicBezTo>
                      <a:cubicBezTo>
                        <a:pt x="304" y="4"/>
                        <a:pt x="294" y="8"/>
                        <a:pt x="285" y="12"/>
                      </a:cubicBezTo>
                      <a:cubicBezTo>
                        <a:pt x="105" y="100"/>
                        <a:pt x="0" y="218"/>
                        <a:pt x="0" y="341"/>
                      </a:cubicBezTo>
                      <a:cubicBezTo>
                        <a:pt x="0" y="464"/>
                        <a:pt x="105" y="582"/>
                        <a:pt x="285" y="6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270" name="Freeform 33">
                  <a:extLst>
                    <a:ext uri="{FF2B5EF4-FFF2-40B4-BE49-F238E27FC236}">
                      <a16:creationId xmlns:a16="http://schemas.microsoft.com/office/drawing/2014/main" id="{B53AA774-3716-9689-B64A-010DB7121200}"/>
                    </a:ext>
                  </a:extLst>
                </p:cNvPr>
                <p:cNvSpPr>
                  <a:spLocks noEditPoints="1"/>
                </p:cNvSpPr>
                <p:nvPr/>
              </p:nvSpPr>
              <p:spPr bwMode="auto">
                <a:xfrm>
                  <a:off x="668" y="2583"/>
                  <a:ext cx="3652" cy="1263"/>
                </a:xfrm>
                <a:custGeom>
                  <a:avLst/>
                  <a:gdLst>
                    <a:gd name="T0" fmla="*/ 1737 w 2001"/>
                    <a:gd name="T1" fmla="*/ 215 h 693"/>
                    <a:gd name="T2" fmla="*/ 1002 w 2001"/>
                    <a:gd name="T3" fmla="*/ 363 h 693"/>
                    <a:gd name="T4" fmla="*/ 266 w 2001"/>
                    <a:gd name="T5" fmla="*/ 215 h 693"/>
                    <a:gd name="T6" fmla="*/ 0 w 2001"/>
                    <a:gd name="T7" fmla="*/ 0 h 693"/>
                    <a:gd name="T8" fmla="*/ 0 w 2001"/>
                    <a:gd name="T9" fmla="*/ 220 h 693"/>
                    <a:gd name="T10" fmla="*/ 287 w 2001"/>
                    <a:gd name="T11" fmla="*/ 550 h 693"/>
                    <a:gd name="T12" fmla="*/ 1000 w 2001"/>
                    <a:gd name="T13" fmla="*/ 693 h 693"/>
                    <a:gd name="T14" fmla="*/ 1715 w 2001"/>
                    <a:gd name="T15" fmla="*/ 550 h 693"/>
                    <a:gd name="T16" fmla="*/ 2001 w 2001"/>
                    <a:gd name="T17" fmla="*/ 220 h 693"/>
                    <a:gd name="T18" fmla="*/ 2001 w 2001"/>
                    <a:gd name="T19" fmla="*/ 2 h 693"/>
                    <a:gd name="T20" fmla="*/ 1737 w 2001"/>
                    <a:gd name="T21" fmla="*/ 215 h 693"/>
                    <a:gd name="T22" fmla="*/ 143 w 2001"/>
                    <a:gd name="T23" fmla="*/ 373 h 693"/>
                    <a:gd name="T24" fmla="*/ 118 w 2001"/>
                    <a:gd name="T25" fmla="*/ 398 h 693"/>
                    <a:gd name="T26" fmla="*/ 93 w 2001"/>
                    <a:gd name="T27" fmla="*/ 373 h 693"/>
                    <a:gd name="T28" fmla="*/ 93 w 2001"/>
                    <a:gd name="T29" fmla="*/ 182 h 693"/>
                    <a:gd name="T30" fmla="*/ 113 w 2001"/>
                    <a:gd name="T31" fmla="*/ 157 h 693"/>
                    <a:gd name="T32" fmla="*/ 118 w 2001"/>
                    <a:gd name="T33" fmla="*/ 156 h 693"/>
                    <a:gd name="T34" fmla="*/ 143 w 2001"/>
                    <a:gd name="T35" fmla="*/ 182 h 693"/>
                    <a:gd name="T36" fmla="*/ 143 w 2001"/>
                    <a:gd name="T37" fmla="*/ 373 h 693"/>
                    <a:gd name="T38" fmla="*/ 424 w 2001"/>
                    <a:gd name="T39" fmla="*/ 534 h 693"/>
                    <a:gd name="T40" fmla="*/ 399 w 2001"/>
                    <a:gd name="T41" fmla="*/ 559 h 693"/>
                    <a:gd name="T42" fmla="*/ 374 w 2001"/>
                    <a:gd name="T43" fmla="*/ 534 h 693"/>
                    <a:gd name="T44" fmla="*/ 374 w 2001"/>
                    <a:gd name="T45" fmla="*/ 345 h 693"/>
                    <a:gd name="T46" fmla="*/ 394 w 2001"/>
                    <a:gd name="T47" fmla="*/ 318 h 693"/>
                    <a:gd name="T48" fmla="*/ 396 w 2001"/>
                    <a:gd name="T49" fmla="*/ 318 h 693"/>
                    <a:gd name="T50" fmla="*/ 424 w 2001"/>
                    <a:gd name="T51" fmla="*/ 345 h 693"/>
                    <a:gd name="T52" fmla="*/ 424 w 2001"/>
                    <a:gd name="T53" fmla="*/ 534 h 693"/>
                    <a:gd name="T54" fmla="*/ 853 w 2001"/>
                    <a:gd name="T55" fmla="*/ 625 h 693"/>
                    <a:gd name="T56" fmla="*/ 827 w 2001"/>
                    <a:gd name="T57" fmla="*/ 651 h 693"/>
                    <a:gd name="T58" fmla="*/ 802 w 2001"/>
                    <a:gd name="T59" fmla="*/ 625 h 693"/>
                    <a:gd name="T60" fmla="*/ 802 w 2001"/>
                    <a:gd name="T61" fmla="*/ 435 h 693"/>
                    <a:gd name="T62" fmla="*/ 822 w 2001"/>
                    <a:gd name="T63" fmla="*/ 410 h 693"/>
                    <a:gd name="T64" fmla="*/ 824 w 2001"/>
                    <a:gd name="T65" fmla="*/ 410 h 693"/>
                    <a:gd name="T66" fmla="*/ 853 w 2001"/>
                    <a:gd name="T67" fmla="*/ 435 h 693"/>
                    <a:gd name="T68" fmla="*/ 853 w 2001"/>
                    <a:gd name="T69" fmla="*/ 625 h 693"/>
                    <a:gd name="T70" fmla="*/ 1304 w 2001"/>
                    <a:gd name="T71" fmla="*/ 598 h 693"/>
                    <a:gd name="T72" fmla="*/ 1279 w 2001"/>
                    <a:gd name="T73" fmla="*/ 623 h 693"/>
                    <a:gd name="T74" fmla="*/ 1254 w 2001"/>
                    <a:gd name="T75" fmla="*/ 598 h 693"/>
                    <a:gd name="T76" fmla="*/ 1254 w 2001"/>
                    <a:gd name="T77" fmla="*/ 423 h 693"/>
                    <a:gd name="T78" fmla="*/ 1274 w 2001"/>
                    <a:gd name="T79" fmla="*/ 398 h 693"/>
                    <a:gd name="T80" fmla="*/ 1279 w 2001"/>
                    <a:gd name="T81" fmla="*/ 397 h 693"/>
                    <a:gd name="T82" fmla="*/ 1304 w 2001"/>
                    <a:gd name="T83" fmla="*/ 423 h 693"/>
                    <a:gd name="T84" fmla="*/ 1304 w 2001"/>
                    <a:gd name="T85" fmla="*/ 598 h 693"/>
                    <a:gd name="T86" fmla="*/ 1706 w 2001"/>
                    <a:gd name="T87" fmla="*/ 487 h 693"/>
                    <a:gd name="T88" fmla="*/ 1681 w 2001"/>
                    <a:gd name="T89" fmla="*/ 512 h 693"/>
                    <a:gd name="T90" fmla="*/ 1656 w 2001"/>
                    <a:gd name="T91" fmla="*/ 487 h 693"/>
                    <a:gd name="T92" fmla="*/ 1656 w 2001"/>
                    <a:gd name="T93" fmla="*/ 312 h 693"/>
                    <a:gd name="T94" fmla="*/ 1676 w 2001"/>
                    <a:gd name="T95" fmla="*/ 287 h 693"/>
                    <a:gd name="T96" fmla="*/ 1681 w 2001"/>
                    <a:gd name="T97" fmla="*/ 286 h 693"/>
                    <a:gd name="T98" fmla="*/ 1706 w 2001"/>
                    <a:gd name="T99" fmla="*/ 312 h 693"/>
                    <a:gd name="T100" fmla="*/ 1706 w 2001"/>
                    <a:gd name="T101" fmla="*/ 487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01" h="693">
                      <a:moveTo>
                        <a:pt x="1737" y="215"/>
                      </a:moveTo>
                      <a:cubicBezTo>
                        <a:pt x="1547" y="307"/>
                        <a:pt x="1288" y="363"/>
                        <a:pt x="1002" y="363"/>
                      </a:cubicBezTo>
                      <a:cubicBezTo>
                        <a:pt x="715" y="363"/>
                        <a:pt x="455" y="307"/>
                        <a:pt x="266" y="215"/>
                      </a:cubicBezTo>
                      <a:cubicBezTo>
                        <a:pt x="146" y="157"/>
                        <a:pt x="53" y="84"/>
                        <a:pt x="0" y="0"/>
                      </a:cubicBezTo>
                      <a:cubicBezTo>
                        <a:pt x="0" y="220"/>
                        <a:pt x="0" y="220"/>
                        <a:pt x="0" y="220"/>
                      </a:cubicBezTo>
                      <a:cubicBezTo>
                        <a:pt x="0" y="343"/>
                        <a:pt x="106" y="462"/>
                        <a:pt x="287" y="550"/>
                      </a:cubicBezTo>
                      <a:cubicBezTo>
                        <a:pt x="468" y="638"/>
                        <a:pt x="721" y="693"/>
                        <a:pt x="1000" y="693"/>
                      </a:cubicBezTo>
                      <a:cubicBezTo>
                        <a:pt x="1279" y="693"/>
                        <a:pt x="1533" y="638"/>
                        <a:pt x="1715" y="550"/>
                      </a:cubicBezTo>
                      <a:cubicBezTo>
                        <a:pt x="1896" y="462"/>
                        <a:pt x="2001" y="343"/>
                        <a:pt x="2001" y="220"/>
                      </a:cubicBezTo>
                      <a:cubicBezTo>
                        <a:pt x="2001" y="2"/>
                        <a:pt x="2001" y="2"/>
                        <a:pt x="2001" y="2"/>
                      </a:cubicBezTo>
                      <a:cubicBezTo>
                        <a:pt x="1948" y="86"/>
                        <a:pt x="1855" y="157"/>
                        <a:pt x="1737" y="215"/>
                      </a:cubicBezTo>
                      <a:close/>
                      <a:moveTo>
                        <a:pt x="143" y="373"/>
                      </a:moveTo>
                      <a:cubicBezTo>
                        <a:pt x="144" y="386"/>
                        <a:pt x="132" y="398"/>
                        <a:pt x="118" y="398"/>
                      </a:cubicBezTo>
                      <a:cubicBezTo>
                        <a:pt x="105" y="398"/>
                        <a:pt x="93" y="386"/>
                        <a:pt x="93" y="373"/>
                      </a:cubicBezTo>
                      <a:cubicBezTo>
                        <a:pt x="93" y="182"/>
                        <a:pt x="93" y="182"/>
                        <a:pt x="93" y="182"/>
                      </a:cubicBezTo>
                      <a:cubicBezTo>
                        <a:pt x="93" y="171"/>
                        <a:pt x="102" y="160"/>
                        <a:pt x="113" y="157"/>
                      </a:cubicBezTo>
                      <a:cubicBezTo>
                        <a:pt x="115" y="157"/>
                        <a:pt x="116" y="156"/>
                        <a:pt x="118" y="156"/>
                      </a:cubicBezTo>
                      <a:cubicBezTo>
                        <a:pt x="132" y="156"/>
                        <a:pt x="144" y="169"/>
                        <a:pt x="143" y="182"/>
                      </a:cubicBezTo>
                      <a:lnTo>
                        <a:pt x="143" y="373"/>
                      </a:lnTo>
                      <a:close/>
                      <a:moveTo>
                        <a:pt x="424" y="534"/>
                      </a:moveTo>
                      <a:cubicBezTo>
                        <a:pt x="425" y="547"/>
                        <a:pt x="413" y="559"/>
                        <a:pt x="399" y="559"/>
                      </a:cubicBezTo>
                      <a:cubicBezTo>
                        <a:pt x="386" y="559"/>
                        <a:pt x="374" y="547"/>
                        <a:pt x="374" y="534"/>
                      </a:cubicBezTo>
                      <a:cubicBezTo>
                        <a:pt x="374" y="345"/>
                        <a:pt x="374" y="345"/>
                        <a:pt x="374" y="345"/>
                      </a:cubicBezTo>
                      <a:cubicBezTo>
                        <a:pt x="373" y="333"/>
                        <a:pt x="382" y="321"/>
                        <a:pt x="394" y="318"/>
                      </a:cubicBezTo>
                      <a:cubicBezTo>
                        <a:pt x="395" y="318"/>
                        <a:pt x="395" y="318"/>
                        <a:pt x="396" y="318"/>
                      </a:cubicBezTo>
                      <a:cubicBezTo>
                        <a:pt x="411" y="316"/>
                        <a:pt x="425" y="330"/>
                        <a:pt x="424" y="345"/>
                      </a:cubicBezTo>
                      <a:lnTo>
                        <a:pt x="424" y="534"/>
                      </a:lnTo>
                      <a:close/>
                      <a:moveTo>
                        <a:pt x="853" y="625"/>
                      </a:moveTo>
                      <a:cubicBezTo>
                        <a:pt x="853" y="639"/>
                        <a:pt x="841" y="651"/>
                        <a:pt x="827" y="651"/>
                      </a:cubicBezTo>
                      <a:cubicBezTo>
                        <a:pt x="814" y="651"/>
                        <a:pt x="802" y="639"/>
                        <a:pt x="802" y="625"/>
                      </a:cubicBezTo>
                      <a:cubicBezTo>
                        <a:pt x="802" y="435"/>
                        <a:pt x="802" y="435"/>
                        <a:pt x="802" y="435"/>
                      </a:cubicBezTo>
                      <a:cubicBezTo>
                        <a:pt x="802" y="423"/>
                        <a:pt x="811" y="412"/>
                        <a:pt x="822" y="410"/>
                      </a:cubicBezTo>
                      <a:cubicBezTo>
                        <a:pt x="823" y="410"/>
                        <a:pt x="824" y="410"/>
                        <a:pt x="824" y="410"/>
                      </a:cubicBezTo>
                      <a:cubicBezTo>
                        <a:pt x="839" y="408"/>
                        <a:pt x="853" y="421"/>
                        <a:pt x="853" y="435"/>
                      </a:cubicBezTo>
                      <a:lnTo>
                        <a:pt x="853" y="625"/>
                      </a:lnTo>
                      <a:close/>
                      <a:moveTo>
                        <a:pt x="1304" y="598"/>
                      </a:moveTo>
                      <a:cubicBezTo>
                        <a:pt x="1304" y="611"/>
                        <a:pt x="1292" y="623"/>
                        <a:pt x="1279" y="623"/>
                      </a:cubicBezTo>
                      <a:cubicBezTo>
                        <a:pt x="1266" y="623"/>
                        <a:pt x="1253" y="611"/>
                        <a:pt x="1254" y="598"/>
                      </a:cubicBezTo>
                      <a:cubicBezTo>
                        <a:pt x="1254" y="423"/>
                        <a:pt x="1254" y="423"/>
                        <a:pt x="1254" y="423"/>
                      </a:cubicBezTo>
                      <a:cubicBezTo>
                        <a:pt x="1253" y="412"/>
                        <a:pt x="1262" y="401"/>
                        <a:pt x="1274" y="398"/>
                      </a:cubicBezTo>
                      <a:cubicBezTo>
                        <a:pt x="1275" y="398"/>
                        <a:pt x="1277" y="397"/>
                        <a:pt x="1279" y="397"/>
                      </a:cubicBezTo>
                      <a:cubicBezTo>
                        <a:pt x="1293" y="397"/>
                        <a:pt x="1305" y="410"/>
                        <a:pt x="1304" y="423"/>
                      </a:cubicBezTo>
                      <a:lnTo>
                        <a:pt x="1304" y="598"/>
                      </a:lnTo>
                      <a:close/>
                      <a:moveTo>
                        <a:pt x="1706" y="487"/>
                      </a:moveTo>
                      <a:cubicBezTo>
                        <a:pt x="1706" y="500"/>
                        <a:pt x="1694" y="512"/>
                        <a:pt x="1681" y="512"/>
                      </a:cubicBezTo>
                      <a:cubicBezTo>
                        <a:pt x="1668" y="512"/>
                        <a:pt x="1655" y="500"/>
                        <a:pt x="1656" y="487"/>
                      </a:cubicBezTo>
                      <a:cubicBezTo>
                        <a:pt x="1656" y="312"/>
                        <a:pt x="1656" y="312"/>
                        <a:pt x="1656" y="312"/>
                      </a:cubicBezTo>
                      <a:cubicBezTo>
                        <a:pt x="1655" y="300"/>
                        <a:pt x="1664" y="289"/>
                        <a:pt x="1676" y="287"/>
                      </a:cubicBezTo>
                      <a:cubicBezTo>
                        <a:pt x="1677" y="286"/>
                        <a:pt x="1679" y="286"/>
                        <a:pt x="1681" y="286"/>
                      </a:cubicBezTo>
                      <a:cubicBezTo>
                        <a:pt x="1695" y="286"/>
                        <a:pt x="1707" y="298"/>
                        <a:pt x="1706" y="312"/>
                      </a:cubicBezTo>
                      <a:lnTo>
                        <a:pt x="1706" y="4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271" name="Freeform 34">
                  <a:extLst>
                    <a:ext uri="{FF2B5EF4-FFF2-40B4-BE49-F238E27FC236}">
                      <a16:creationId xmlns:a16="http://schemas.microsoft.com/office/drawing/2014/main" id="{48E1495D-13B6-F768-8860-EEE703ADFFEB}"/>
                    </a:ext>
                  </a:extLst>
                </p:cNvPr>
                <p:cNvSpPr>
                  <a:spLocks noEditPoints="1"/>
                </p:cNvSpPr>
                <p:nvPr/>
              </p:nvSpPr>
              <p:spPr bwMode="auto">
                <a:xfrm>
                  <a:off x="535" y="4650"/>
                  <a:ext cx="3650" cy="1258"/>
                </a:xfrm>
                <a:custGeom>
                  <a:avLst/>
                  <a:gdLst>
                    <a:gd name="T0" fmla="*/ 1736 w 2000"/>
                    <a:gd name="T1" fmla="*/ 212 h 690"/>
                    <a:gd name="T2" fmla="*/ 1001 w 2000"/>
                    <a:gd name="T3" fmla="*/ 361 h 690"/>
                    <a:gd name="T4" fmla="*/ 265 w 2000"/>
                    <a:gd name="T5" fmla="*/ 212 h 690"/>
                    <a:gd name="T6" fmla="*/ 70 w 2000"/>
                    <a:gd name="T7" fmla="*/ 82 h 690"/>
                    <a:gd name="T8" fmla="*/ 0 w 2000"/>
                    <a:gd name="T9" fmla="*/ 52 h 690"/>
                    <a:gd name="T10" fmla="*/ 0 w 2000"/>
                    <a:gd name="T11" fmla="*/ 218 h 690"/>
                    <a:gd name="T12" fmla="*/ 286 w 2000"/>
                    <a:gd name="T13" fmla="*/ 547 h 690"/>
                    <a:gd name="T14" fmla="*/ 999 w 2000"/>
                    <a:gd name="T15" fmla="*/ 690 h 690"/>
                    <a:gd name="T16" fmla="*/ 1714 w 2000"/>
                    <a:gd name="T17" fmla="*/ 547 h 690"/>
                    <a:gd name="T18" fmla="*/ 2000 w 2000"/>
                    <a:gd name="T19" fmla="*/ 218 h 690"/>
                    <a:gd name="T20" fmla="*/ 2000 w 2000"/>
                    <a:gd name="T21" fmla="*/ 0 h 690"/>
                    <a:gd name="T22" fmla="*/ 1736 w 2000"/>
                    <a:gd name="T23" fmla="*/ 212 h 690"/>
                    <a:gd name="T24" fmla="*/ 143 w 2000"/>
                    <a:gd name="T25" fmla="*/ 370 h 690"/>
                    <a:gd name="T26" fmla="*/ 118 w 2000"/>
                    <a:gd name="T27" fmla="*/ 395 h 690"/>
                    <a:gd name="T28" fmla="*/ 92 w 2000"/>
                    <a:gd name="T29" fmla="*/ 370 h 690"/>
                    <a:gd name="T30" fmla="*/ 92 w 2000"/>
                    <a:gd name="T31" fmla="*/ 180 h 690"/>
                    <a:gd name="T32" fmla="*/ 112 w 2000"/>
                    <a:gd name="T33" fmla="*/ 154 h 690"/>
                    <a:gd name="T34" fmla="*/ 143 w 2000"/>
                    <a:gd name="T35" fmla="*/ 180 h 690"/>
                    <a:gd name="T36" fmla="*/ 143 w 2000"/>
                    <a:gd name="T37" fmla="*/ 370 h 690"/>
                    <a:gd name="T38" fmla="*/ 424 w 2000"/>
                    <a:gd name="T39" fmla="*/ 531 h 690"/>
                    <a:gd name="T40" fmla="*/ 398 w 2000"/>
                    <a:gd name="T41" fmla="*/ 557 h 690"/>
                    <a:gd name="T42" fmla="*/ 373 w 2000"/>
                    <a:gd name="T43" fmla="*/ 531 h 690"/>
                    <a:gd name="T44" fmla="*/ 373 w 2000"/>
                    <a:gd name="T45" fmla="*/ 342 h 690"/>
                    <a:gd name="T46" fmla="*/ 395 w 2000"/>
                    <a:gd name="T47" fmla="*/ 315 h 690"/>
                    <a:gd name="T48" fmla="*/ 424 w 2000"/>
                    <a:gd name="T49" fmla="*/ 342 h 690"/>
                    <a:gd name="T50" fmla="*/ 424 w 2000"/>
                    <a:gd name="T51" fmla="*/ 531 h 690"/>
                    <a:gd name="T52" fmla="*/ 852 w 2000"/>
                    <a:gd name="T53" fmla="*/ 623 h 690"/>
                    <a:gd name="T54" fmla="*/ 827 w 2000"/>
                    <a:gd name="T55" fmla="*/ 648 h 690"/>
                    <a:gd name="T56" fmla="*/ 802 w 2000"/>
                    <a:gd name="T57" fmla="*/ 623 h 690"/>
                    <a:gd name="T58" fmla="*/ 802 w 2000"/>
                    <a:gd name="T59" fmla="*/ 432 h 690"/>
                    <a:gd name="T60" fmla="*/ 824 w 2000"/>
                    <a:gd name="T61" fmla="*/ 407 h 690"/>
                    <a:gd name="T62" fmla="*/ 852 w 2000"/>
                    <a:gd name="T63" fmla="*/ 432 h 690"/>
                    <a:gd name="T64" fmla="*/ 852 w 2000"/>
                    <a:gd name="T65" fmla="*/ 623 h 690"/>
                    <a:gd name="T66" fmla="*/ 1304 w 2000"/>
                    <a:gd name="T67" fmla="*/ 595 h 690"/>
                    <a:gd name="T68" fmla="*/ 1278 w 2000"/>
                    <a:gd name="T69" fmla="*/ 621 h 690"/>
                    <a:gd name="T70" fmla="*/ 1253 w 2000"/>
                    <a:gd name="T71" fmla="*/ 595 h 690"/>
                    <a:gd name="T72" fmla="*/ 1253 w 2000"/>
                    <a:gd name="T73" fmla="*/ 421 h 690"/>
                    <a:gd name="T74" fmla="*/ 1273 w 2000"/>
                    <a:gd name="T75" fmla="*/ 395 h 690"/>
                    <a:gd name="T76" fmla="*/ 1304 w 2000"/>
                    <a:gd name="T77" fmla="*/ 421 h 690"/>
                    <a:gd name="T78" fmla="*/ 1304 w 2000"/>
                    <a:gd name="T79" fmla="*/ 595 h 690"/>
                    <a:gd name="T80" fmla="*/ 1706 w 2000"/>
                    <a:gd name="T81" fmla="*/ 484 h 690"/>
                    <a:gd name="T82" fmla="*/ 1680 w 2000"/>
                    <a:gd name="T83" fmla="*/ 509 h 690"/>
                    <a:gd name="T84" fmla="*/ 1655 w 2000"/>
                    <a:gd name="T85" fmla="*/ 484 h 690"/>
                    <a:gd name="T86" fmla="*/ 1655 w 2000"/>
                    <a:gd name="T87" fmla="*/ 309 h 690"/>
                    <a:gd name="T88" fmla="*/ 1675 w 2000"/>
                    <a:gd name="T89" fmla="*/ 284 h 690"/>
                    <a:gd name="T90" fmla="*/ 1706 w 2000"/>
                    <a:gd name="T91" fmla="*/ 309 h 690"/>
                    <a:gd name="T92" fmla="*/ 1706 w 2000"/>
                    <a:gd name="T93" fmla="*/ 484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00" h="690">
                      <a:moveTo>
                        <a:pt x="1736" y="212"/>
                      </a:moveTo>
                      <a:cubicBezTo>
                        <a:pt x="1546" y="305"/>
                        <a:pt x="1287" y="361"/>
                        <a:pt x="1001" y="361"/>
                      </a:cubicBezTo>
                      <a:cubicBezTo>
                        <a:pt x="715" y="361"/>
                        <a:pt x="455" y="305"/>
                        <a:pt x="265" y="212"/>
                      </a:cubicBezTo>
                      <a:cubicBezTo>
                        <a:pt x="187" y="175"/>
                        <a:pt x="122" y="131"/>
                        <a:pt x="70" y="82"/>
                      </a:cubicBezTo>
                      <a:cubicBezTo>
                        <a:pt x="46" y="73"/>
                        <a:pt x="22" y="63"/>
                        <a:pt x="0" y="52"/>
                      </a:cubicBezTo>
                      <a:cubicBezTo>
                        <a:pt x="0" y="218"/>
                        <a:pt x="0" y="218"/>
                        <a:pt x="0" y="218"/>
                      </a:cubicBezTo>
                      <a:cubicBezTo>
                        <a:pt x="0" y="341"/>
                        <a:pt x="105" y="459"/>
                        <a:pt x="286" y="547"/>
                      </a:cubicBezTo>
                      <a:cubicBezTo>
                        <a:pt x="467" y="635"/>
                        <a:pt x="720" y="690"/>
                        <a:pt x="999" y="690"/>
                      </a:cubicBezTo>
                      <a:cubicBezTo>
                        <a:pt x="1279" y="690"/>
                        <a:pt x="1533" y="635"/>
                        <a:pt x="1714" y="547"/>
                      </a:cubicBezTo>
                      <a:cubicBezTo>
                        <a:pt x="1895" y="459"/>
                        <a:pt x="2000" y="341"/>
                        <a:pt x="2000" y="218"/>
                      </a:cubicBezTo>
                      <a:cubicBezTo>
                        <a:pt x="2000" y="0"/>
                        <a:pt x="2000" y="0"/>
                        <a:pt x="2000" y="0"/>
                      </a:cubicBezTo>
                      <a:cubicBezTo>
                        <a:pt x="1947" y="83"/>
                        <a:pt x="1855" y="155"/>
                        <a:pt x="1736" y="212"/>
                      </a:cubicBezTo>
                      <a:close/>
                      <a:moveTo>
                        <a:pt x="143" y="370"/>
                      </a:moveTo>
                      <a:cubicBezTo>
                        <a:pt x="143" y="384"/>
                        <a:pt x="131" y="395"/>
                        <a:pt x="118" y="395"/>
                      </a:cubicBezTo>
                      <a:cubicBezTo>
                        <a:pt x="104" y="395"/>
                        <a:pt x="92" y="384"/>
                        <a:pt x="92" y="370"/>
                      </a:cubicBezTo>
                      <a:cubicBezTo>
                        <a:pt x="92" y="180"/>
                        <a:pt x="92" y="180"/>
                        <a:pt x="92" y="180"/>
                      </a:cubicBezTo>
                      <a:cubicBezTo>
                        <a:pt x="92" y="168"/>
                        <a:pt x="101" y="157"/>
                        <a:pt x="112" y="154"/>
                      </a:cubicBezTo>
                      <a:cubicBezTo>
                        <a:pt x="127" y="151"/>
                        <a:pt x="143" y="165"/>
                        <a:pt x="143" y="180"/>
                      </a:cubicBezTo>
                      <a:lnTo>
                        <a:pt x="143" y="370"/>
                      </a:lnTo>
                      <a:close/>
                      <a:moveTo>
                        <a:pt x="424" y="531"/>
                      </a:moveTo>
                      <a:cubicBezTo>
                        <a:pt x="424" y="545"/>
                        <a:pt x="412" y="557"/>
                        <a:pt x="398" y="557"/>
                      </a:cubicBezTo>
                      <a:cubicBezTo>
                        <a:pt x="385" y="557"/>
                        <a:pt x="373" y="545"/>
                        <a:pt x="373" y="531"/>
                      </a:cubicBezTo>
                      <a:cubicBezTo>
                        <a:pt x="373" y="342"/>
                        <a:pt x="373" y="342"/>
                        <a:pt x="373" y="342"/>
                      </a:cubicBezTo>
                      <a:cubicBezTo>
                        <a:pt x="373" y="329"/>
                        <a:pt x="383" y="317"/>
                        <a:pt x="395" y="315"/>
                      </a:cubicBezTo>
                      <a:cubicBezTo>
                        <a:pt x="410" y="314"/>
                        <a:pt x="424" y="327"/>
                        <a:pt x="424" y="342"/>
                      </a:cubicBezTo>
                      <a:lnTo>
                        <a:pt x="424" y="531"/>
                      </a:lnTo>
                      <a:close/>
                      <a:moveTo>
                        <a:pt x="852" y="623"/>
                      </a:moveTo>
                      <a:cubicBezTo>
                        <a:pt x="852" y="636"/>
                        <a:pt x="840" y="648"/>
                        <a:pt x="827" y="648"/>
                      </a:cubicBezTo>
                      <a:cubicBezTo>
                        <a:pt x="813" y="648"/>
                        <a:pt x="801" y="636"/>
                        <a:pt x="802" y="623"/>
                      </a:cubicBezTo>
                      <a:cubicBezTo>
                        <a:pt x="802" y="432"/>
                        <a:pt x="802" y="432"/>
                        <a:pt x="802" y="432"/>
                      </a:cubicBezTo>
                      <a:cubicBezTo>
                        <a:pt x="801" y="420"/>
                        <a:pt x="812" y="409"/>
                        <a:pt x="824" y="407"/>
                      </a:cubicBezTo>
                      <a:cubicBezTo>
                        <a:pt x="838" y="405"/>
                        <a:pt x="852" y="418"/>
                        <a:pt x="852" y="432"/>
                      </a:cubicBezTo>
                      <a:lnTo>
                        <a:pt x="852" y="623"/>
                      </a:lnTo>
                      <a:close/>
                      <a:moveTo>
                        <a:pt x="1304" y="595"/>
                      </a:moveTo>
                      <a:cubicBezTo>
                        <a:pt x="1304" y="609"/>
                        <a:pt x="1292" y="621"/>
                        <a:pt x="1278" y="621"/>
                      </a:cubicBezTo>
                      <a:cubicBezTo>
                        <a:pt x="1265" y="621"/>
                        <a:pt x="1253" y="609"/>
                        <a:pt x="1253" y="595"/>
                      </a:cubicBezTo>
                      <a:cubicBezTo>
                        <a:pt x="1253" y="421"/>
                        <a:pt x="1253" y="421"/>
                        <a:pt x="1253" y="421"/>
                      </a:cubicBezTo>
                      <a:cubicBezTo>
                        <a:pt x="1253" y="409"/>
                        <a:pt x="1262" y="398"/>
                        <a:pt x="1273" y="395"/>
                      </a:cubicBezTo>
                      <a:cubicBezTo>
                        <a:pt x="1288" y="392"/>
                        <a:pt x="1304" y="406"/>
                        <a:pt x="1304" y="421"/>
                      </a:cubicBezTo>
                      <a:lnTo>
                        <a:pt x="1304" y="595"/>
                      </a:lnTo>
                      <a:close/>
                      <a:moveTo>
                        <a:pt x="1706" y="484"/>
                      </a:moveTo>
                      <a:cubicBezTo>
                        <a:pt x="1706" y="497"/>
                        <a:pt x="1694" y="509"/>
                        <a:pt x="1680" y="509"/>
                      </a:cubicBezTo>
                      <a:cubicBezTo>
                        <a:pt x="1667" y="509"/>
                        <a:pt x="1655" y="497"/>
                        <a:pt x="1655" y="484"/>
                      </a:cubicBezTo>
                      <a:cubicBezTo>
                        <a:pt x="1655" y="309"/>
                        <a:pt x="1655" y="309"/>
                        <a:pt x="1655" y="309"/>
                      </a:cubicBezTo>
                      <a:cubicBezTo>
                        <a:pt x="1655" y="298"/>
                        <a:pt x="1664" y="286"/>
                        <a:pt x="1675" y="284"/>
                      </a:cubicBezTo>
                      <a:cubicBezTo>
                        <a:pt x="1690" y="281"/>
                        <a:pt x="1706" y="294"/>
                        <a:pt x="1706" y="309"/>
                      </a:cubicBezTo>
                      <a:lnTo>
                        <a:pt x="1706" y="4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272" name="Freeform 35">
                  <a:extLst>
                    <a:ext uri="{FF2B5EF4-FFF2-40B4-BE49-F238E27FC236}">
                      <a16:creationId xmlns:a16="http://schemas.microsoft.com/office/drawing/2014/main" id="{39CB8DC8-0DF9-B09D-033C-99C682306B67}"/>
                    </a:ext>
                  </a:extLst>
                </p:cNvPr>
                <p:cNvSpPr>
                  <a:spLocks noEditPoints="1"/>
                </p:cNvSpPr>
                <p:nvPr/>
              </p:nvSpPr>
              <p:spPr bwMode="auto">
                <a:xfrm>
                  <a:off x="164" y="1484"/>
                  <a:ext cx="3650" cy="1263"/>
                </a:xfrm>
                <a:custGeom>
                  <a:avLst/>
                  <a:gdLst>
                    <a:gd name="T0" fmla="*/ 999 w 2000"/>
                    <a:gd name="T1" fmla="*/ 693 h 693"/>
                    <a:gd name="T2" fmla="*/ 2000 w 2000"/>
                    <a:gd name="T3" fmla="*/ 220 h 693"/>
                    <a:gd name="T4" fmla="*/ 1736 w 2000"/>
                    <a:gd name="T5" fmla="*/ 215 h 693"/>
                    <a:gd name="T6" fmla="*/ 265 w 2000"/>
                    <a:gd name="T7" fmla="*/ 215 h 693"/>
                    <a:gd name="T8" fmla="*/ 0 w 2000"/>
                    <a:gd name="T9" fmla="*/ 220 h 693"/>
                    <a:gd name="T10" fmla="*/ 1655 w 2000"/>
                    <a:gd name="T11" fmla="*/ 487 h 693"/>
                    <a:gd name="T12" fmla="*/ 1675 w 2000"/>
                    <a:gd name="T13" fmla="*/ 287 h 693"/>
                    <a:gd name="T14" fmla="*/ 1679 w 2000"/>
                    <a:gd name="T15" fmla="*/ 285 h 693"/>
                    <a:gd name="T16" fmla="*/ 1705 w 2000"/>
                    <a:gd name="T17" fmla="*/ 311 h 693"/>
                    <a:gd name="T18" fmla="*/ 1705 w 2000"/>
                    <a:gd name="T19" fmla="*/ 487 h 693"/>
                    <a:gd name="T20" fmla="*/ 1655 w 2000"/>
                    <a:gd name="T21" fmla="*/ 487 h 693"/>
                    <a:gd name="T22" fmla="*/ 1253 w 2000"/>
                    <a:gd name="T23" fmla="*/ 598 h 693"/>
                    <a:gd name="T24" fmla="*/ 1273 w 2000"/>
                    <a:gd name="T25" fmla="*/ 398 h 693"/>
                    <a:gd name="T26" fmla="*/ 1277 w 2000"/>
                    <a:gd name="T27" fmla="*/ 396 h 693"/>
                    <a:gd name="T28" fmla="*/ 1303 w 2000"/>
                    <a:gd name="T29" fmla="*/ 422 h 693"/>
                    <a:gd name="T30" fmla="*/ 1303 w 2000"/>
                    <a:gd name="T31" fmla="*/ 598 h 693"/>
                    <a:gd name="T32" fmla="*/ 1253 w 2000"/>
                    <a:gd name="T33" fmla="*/ 599 h 693"/>
                    <a:gd name="T34" fmla="*/ 801 w 2000"/>
                    <a:gd name="T35" fmla="*/ 625 h 693"/>
                    <a:gd name="T36" fmla="*/ 824 w 2000"/>
                    <a:gd name="T37" fmla="*/ 410 h 693"/>
                    <a:gd name="T38" fmla="*/ 852 w 2000"/>
                    <a:gd name="T39" fmla="*/ 431 h 693"/>
                    <a:gd name="T40" fmla="*/ 852 w 2000"/>
                    <a:gd name="T41" fmla="*/ 625 h 693"/>
                    <a:gd name="T42" fmla="*/ 801 w 2000"/>
                    <a:gd name="T43" fmla="*/ 626 h 693"/>
                    <a:gd name="T44" fmla="*/ 395 w 2000"/>
                    <a:gd name="T45" fmla="*/ 318 h 693"/>
                    <a:gd name="T46" fmla="*/ 424 w 2000"/>
                    <a:gd name="T47" fmla="*/ 340 h 693"/>
                    <a:gd name="T48" fmla="*/ 424 w 2000"/>
                    <a:gd name="T49" fmla="*/ 534 h 693"/>
                    <a:gd name="T50" fmla="*/ 373 w 2000"/>
                    <a:gd name="T51" fmla="*/ 535 h 693"/>
                    <a:gd name="T52" fmla="*/ 373 w 2000"/>
                    <a:gd name="T53" fmla="*/ 344 h 693"/>
                    <a:gd name="T54" fmla="*/ 92 w 2000"/>
                    <a:gd name="T55" fmla="*/ 373 h 693"/>
                    <a:gd name="T56" fmla="*/ 112 w 2000"/>
                    <a:gd name="T57" fmla="*/ 157 h 693"/>
                    <a:gd name="T58" fmla="*/ 116 w 2000"/>
                    <a:gd name="T59" fmla="*/ 155 h 693"/>
                    <a:gd name="T60" fmla="*/ 143 w 2000"/>
                    <a:gd name="T61" fmla="*/ 181 h 693"/>
                    <a:gd name="T62" fmla="*/ 143 w 2000"/>
                    <a:gd name="T63" fmla="*/ 373 h 693"/>
                    <a:gd name="T64" fmla="*/ 92 w 2000"/>
                    <a:gd name="T65" fmla="*/ 374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00" h="693">
                      <a:moveTo>
                        <a:pt x="286" y="550"/>
                      </a:moveTo>
                      <a:cubicBezTo>
                        <a:pt x="467" y="638"/>
                        <a:pt x="720" y="693"/>
                        <a:pt x="999" y="693"/>
                      </a:cubicBezTo>
                      <a:cubicBezTo>
                        <a:pt x="1279" y="693"/>
                        <a:pt x="1532" y="638"/>
                        <a:pt x="1714" y="550"/>
                      </a:cubicBezTo>
                      <a:cubicBezTo>
                        <a:pt x="1895" y="462"/>
                        <a:pt x="2000" y="343"/>
                        <a:pt x="2000" y="220"/>
                      </a:cubicBezTo>
                      <a:cubicBezTo>
                        <a:pt x="2000" y="2"/>
                        <a:pt x="2000" y="2"/>
                        <a:pt x="2000" y="2"/>
                      </a:cubicBezTo>
                      <a:cubicBezTo>
                        <a:pt x="1947" y="86"/>
                        <a:pt x="1855" y="157"/>
                        <a:pt x="1736" y="215"/>
                      </a:cubicBezTo>
                      <a:cubicBezTo>
                        <a:pt x="1546" y="307"/>
                        <a:pt x="1287" y="363"/>
                        <a:pt x="1001" y="363"/>
                      </a:cubicBezTo>
                      <a:cubicBezTo>
                        <a:pt x="715" y="363"/>
                        <a:pt x="455" y="307"/>
                        <a:pt x="265" y="215"/>
                      </a:cubicBezTo>
                      <a:cubicBezTo>
                        <a:pt x="145" y="157"/>
                        <a:pt x="52" y="84"/>
                        <a:pt x="0" y="0"/>
                      </a:cubicBezTo>
                      <a:cubicBezTo>
                        <a:pt x="0" y="220"/>
                        <a:pt x="0" y="220"/>
                        <a:pt x="0" y="220"/>
                      </a:cubicBezTo>
                      <a:cubicBezTo>
                        <a:pt x="0" y="343"/>
                        <a:pt x="105" y="462"/>
                        <a:pt x="286" y="550"/>
                      </a:cubicBezTo>
                      <a:close/>
                      <a:moveTo>
                        <a:pt x="1655" y="487"/>
                      </a:moveTo>
                      <a:cubicBezTo>
                        <a:pt x="1655" y="312"/>
                        <a:pt x="1655" y="312"/>
                        <a:pt x="1655" y="312"/>
                      </a:cubicBezTo>
                      <a:cubicBezTo>
                        <a:pt x="1655" y="300"/>
                        <a:pt x="1663" y="289"/>
                        <a:pt x="1675" y="287"/>
                      </a:cubicBezTo>
                      <a:cubicBezTo>
                        <a:pt x="1675" y="286"/>
                        <a:pt x="1675" y="286"/>
                        <a:pt x="1675" y="286"/>
                      </a:cubicBezTo>
                      <a:cubicBezTo>
                        <a:pt x="1676" y="285"/>
                        <a:pt x="1678" y="285"/>
                        <a:pt x="1679" y="285"/>
                      </a:cubicBezTo>
                      <a:cubicBezTo>
                        <a:pt x="1680" y="284"/>
                        <a:pt x="1681" y="284"/>
                        <a:pt x="1681" y="285"/>
                      </a:cubicBezTo>
                      <a:cubicBezTo>
                        <a:pt x="1695" y="285"/>
                        <a:pt x="1706" y="297"/>
                        <a:pt x="1705" y="311"/>
                      </a:cubicBezTo>
                      <a:cubicBezTo>
                        <a:pt x="1705" y="311"/>
                        <a:pt x="1705" y="312"/>
                        <a:pt x="1705" y="312"/>
                      </a:cubicBezTo>
                      <a:cubicBezTo>
                        <a:pt x="1705" y="487"/>
                        <a:pt x="1705" y="487"/>
                        <a:pt x="1705" y="487"/>
                      </a:cubicBezTo>
                      <a:cubicBezTo>
                        <a:pt x="1706" y="501"/>
                        <a:pt x="1694" y="512"/>
                        <a:pt x="1681" y="512"/>
                      </a:cubicBezTo>
                      <a:cubicBezTo>
                        <a:pt x="1667" y="512"/>
                        <a:pt x="1655" y="501"/>
                        <a:pt x="1655" y="487"/>
                      </a:cubicBezTo>
                      <a:cubicBezTo>
                        <a:pt x="1655" y="487"/>
                        <a:pt x="1655" y="487"/>
                        <a:pt x="1655" y="487"/>
                      </a:cubicBezTo>
                      <a:close/>
                      <a:moveTo>
                        <a:pt x="1253" y="598"/>
                      </a:moveTo>
                      <a:cubicBezTo>
                        <a:pt x="1253" y="423"/>
                        <a:pt x="1253" y="423"/>
                        <a:pt x="1253" y="423"/>
                      </a:cubicBezTo>
                      <a:cubicBezTo>
                        <a:pt x="1253" y="411"/>
                        <a:pt x="1261" y="401"/>
                        <a:pt x="1273" y="398"/>
                      </a:cubicBezTo>
                      <a:cubicBezTo>
                        <a:pt x="1273" y="398"/>
                        <a:pt x="1273" y="397"/>
                        <a:pt x="1273" y="397"/>
                      </a:cubicBezTo>
                      <a:cubicBezTo>
                        <a:pt x="1274" y="397"/>
                        <a:pt x="1276" y="396"/>
                        <a:pt x="1277" y="396"/>
                      </a:cubicBezTo>
                      <a:cubicBezTo>
                        <a:pt x="1278" y="396"/>
                        <a:pt x="1279" y="396"/>
                        <a:pt x="1279" y="396"/>
                      </a:cubicBezTo>
                      <a:cubicBezTo>
                        <a:pt x="1293" y="397"/>
                        <a:pt x="1304" y="408"/>
                        <a:pt x="1303" y="422"/>
                      </a:cubicBezTo>
                      <a:cubicBezTo>
                        <a:pt x="1303" y="423"/>
                        <a:pt x="1303" y="423"/>
                        <a:pt x="1303" y="423"/>
                      </a:cubicBezTo>
                      <a:cubicBezTo>
                        <a:pt x="1303" y="598"/>
                        <a:pt x="1303" y="598"/>
                        <a:pt x="1303" y="598"/>
                      </a:cubicBezTo>
                      <a:cubicBezTo>
                        <a:pt x="1304" y="612"/>
                        <a:pt x="1292" y="624"/>
                        <a:pt x="1279" y="624"/>
                      </a:cubicBezTo>
                      <a:cubicBezTo>
                        <a:pt x="1265" y="624"/>
                        <a:pt x="1253" y="613"/>
                        <a:pt x="1253" y="599"/>
                      </a:cubicBezTo>
                      <a:cubicBezTo>
                        <a:pt x="1253" y="599"/>
                        <a:pt x="1253" y="598"/>
                        <a:pt x="1253" y="598"/>
                      </a:cubicBezTo>
                      <a:close/>
                      <a:moveTo>
                        <a:pt x="801" y="625"/>
                      </a:moveTo>
                      <a:cubicBezTo>
                        <a:pt x="801" y="435"/>
                        <a:pt x="801" y="435"/>
                        <a:pt x="801" y="435"/>
                      </a:cubicBezTo>
                      <a:cubicBezTo>
                        <a:pt x="801" y="422"/>
                        <a:pt x="811" y="411"/>
                        <a:pt x="824" y="410"/>
                      </a:cubicBezTo>
                      <a:cubicBezTo>
                        <a:pt x="824" y="409"/>
                        <a:pt x="824" y="409"/>
                        <a:pt x="824" y="409"/>
                      </a:cubicBezTo>
                      <a:cubicBezTo>
                        <a:pt x="837" y="407"/>
                        <a:pt x="850" y="417"/>
                        <a:pt x="852" y="431"/>
                      </a:cubicBezTo>
                      <a:cubicBezTo>
                        <a:pt x="852" y="432"/>
                        <a:pt x="852" y="434"/>
                        <a:pt x="852" y="435"/>
                      </a:cubicBezTo>
                      <a:cubicBezTo>
                        <a:pt x="852" y="625"/>
                        <a:pt x="852" y="625"/>
                        <a:pt x="852" y="625"/>
                      </a:cubicBezTo>
                      <a:cubicBezTo>
                        <a:pt x="852" y="639"/>
                        <a:pt x="841" y="651"/>
                        <a:pt x="827" y="651"/>
                      </a:cubicBezTo>
                      <a:cubicBezTo>
                        <a:pt x="813" y="651"/>
                        <a:pt x="802" y="640"/>
                        <a:pt x="801" y="626"/>
                      </a:cubicBezTo>
                      <a:cubicBezTo>
                        <a:pt x="801" y="626"/>
                        <a:pt x="801" y="626"/>
                        <a:pt x="801" y="625"/>
                      </a:cubicBezTo>
                      <a:close/>
                      <a:moveTo>
                        <a:pt x="395" y="318"/>
                      </a:moveTo>
                      <a:cubicBezTo>
                        <a:pt x="396" y="318"/>
                        <a:pt x="396" y="317"/>
                        <a:pt x="396" y="317"/>
                      </a:cubicBezTo>
                      <a:cubicBezTo>
                        <a:pt x="410" y="316"/>
                        <a:pt x="422" y="326"/>
                        <a:pt x="424" y="340"/>
                      </a:cubicBezTo>
                      <a:cubicBezTo>
                        <a:pt x="424" y="342"/>
                        <a:pt x="424" y="343"/>
                        <a:pt x="424" y="344"/>
                      </a:cubicBezTo>
                      <a:cubicBezTo>
                        <a:pt x="424" y="534"/>
                        <a:pt x="424" y="534"/>
                        <a:pt x="424" y="534"/>
                      </a:cubicBezTo>
                      <a:cubicBezTo>
                        <a:pt x="424" y="548"/>
                        <a:pt x="413" y="559"/>
                        <a:pt x="399" y="560"/>
                      </a:cubicBezTo>
                      <a:cubicBezTo>
                        <a:pt x="385" y="560"/>
                        <a:pt x="373" y="549"/>
                        <a:pt x="373" y="535"/>
                      </a:cubicBezTo>
                      <a:cubicBezTo>
                        <a:pt x="373" y="534"/>
                        <a:pt x="373" y="534"/>
                        <a:pt x="373" y="534"/>
                      </a:cubicBezTo>
                      <a:cubicBezTo>
                        <a:pt x="373" y="344"/>
                        <a:pt x="373" y="344"/>
                        <a:pt x="373" y="344"/>
                      </a:cubicBezTo>
                      <a:cubicBezTo>
                        <a:pt x="372" y="331"/>
                        <a:pt x="382" y="320"/>
                        <a:pt x="395" y="318"/>
                      </a:cubicBezTo>
                      <a:close/>
                      <a:moveTo>
                        <a:pt x="92" y="373"/>
                      </a:moveTo>
                      <a:cubicBezTo>
                        <a:pt x="92" y="182"/>
                        <a:pt x="92" y="182"/>
                        <a:pt x="92" y="182"/>
                      </a:cubicBezTo>
                      <a:cubicBezTo>
                        <a:pt x="92" y="170"/>
                        <a:pt x="100" y="160"/>
                        <a:pt x="112" y="157"/>
                      </a:cubicBezTo>
                      <a:cubicBezTo>
                        <a:pt x="112" y="157"/>
                        <a:pt x="112" y="156"/>
                        <a:pt x="112" y="156"/>
                      </a:cubicBezTo>
                      <a:cubicBezTo>
                        <a:pt x="114" y="156"/>
                        <a:pt x="115" y="155"/>
                        <a:pt x="116" y="155"/>
                      </a:cubicBezTo>
                      <a:cubicBezTo>
                        <a:pt x="117" y="155"/>
                        <a:pt x="118" y="155"/>
                        <a:pt x="118" y="155"/>
                      </a:cubicBezTo>
                      <a:cubicBezTo>
                        <a:pt x="132" y="156"/>
                        <a:pt x="143" y="167"/>
                        <a:pt x="143" y="181"/>
                      </a:cubicBezTo>
                      <a:cubicBezTo>
                        <a:pt x="143" y="182"/>
                        <a:pt x="143" y="182"/>
                        <a:pt x="143" y="182"/>
                      </a:cubicBezTo>
                      <a:cubicBezTo>
                        <a:pt x="143" y="373"/>
                        <a:pt x="143" y="373"/>
                        <a:pt x="143" y="373"/>
                      </a:cubicBezTo>
                      <a:cubicBezTo>
                        <a:pt x="143" y="387"/>
                        <a:pt x="132" y="398"/>
                        <a:pt x="118" y="399"/>
                      </a:cubicBezTo>
                      <a:cubicBezTo>
                        <a:pt x="104" y="399"/>
                        <a:pt x="92" y="388"/>
                        <a:pt x="92" y="374"/>
                      </a:cubicBezTo>
                      <a:cubicBezTo>
                        <a:pt x="92" y="373"/>
                        <a:pt x="92" y="373"/>
                        <a:pt x="92" y="3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63" name="Group 99">
                <a:extLst>
                  <a:ext uri="{FF2B5EF4-FFF2-40B4-BE49-F238E27FC236}">
                    <a16:creationId xmlns:a16="http://schemas.microsoft.com/office/drawing/2014/main" id="{7EB2C440-B333-6916-AE59-42DCFE06BC19}"/>
                  </a:ext>
                </a:extLst>
              </p:cNvPr>
              <p:cNvGrpSpPr/>
              <p:nvPr/>
            </p:nvGrpSpPr>
            <p:grpSpPr>
              <a:xfrm>
                <a:off x="4240746" y="3702862"/>
                <a:ext cx="134909" cy="114005"/>
                <a:chOff x="4572597" y="4321294"/>
                <a:chExt cx="134909" cy="114005"/>
              </a:xfrm>
              <a:grpFill/>
            </p:grpSpPr>
            <p:sp>
              <p:nvSpPr>
                <p:cNvPr id="256" name="Freeform 26">
                  <a:extLst>
                    <a:ext uri="{FF2B5EF4-FFF2-40B4-BE49-F238E27FC236}">
                      <a16:creationId xmlns:a16="http://schemas.microsoft.com/office/drawing/2014/main" id="{D7550D4F-1FF7-2BB3-6057-2A84DA19E674}"/>
                    </a:ext>
                  </a:extLst>
                </p:cNvPr>
                <p:cNvSpPr>
                  <a:spLocks noEditPoints="1"/>
                </p:cNvSpPr>
                <p:nvPr/>
              </p:nvSpPr>
              <p:spPr bwMode="auto">
                <a:xfrm>
                  <a:off x="4608434" y="4334149"/>
                  <a:ext cx="49244" cy="28793"/>
                </a:xfrm>
                <a:custGeom>
                  <a:avLst/>
                  <a:gdLst>
                    <a:gd name="T0" fmla="*/ 147 w 831"/>
                    <a:gd name="T1" fmla="*/ 424 h 487"/>
                    <a:gd name="T2" fmla="*/ 450 w 831"/>
                    <a:gd name="T3" fmla="*/ 481 h 487"/>
                    <a:gd name="T4" fmla="*/ 720 w 831"/>
                    <a:gd name="T5" fmla="*/ 402 h 487"/>
                    <a:gd name="T6" fmla="*/ 820 w 831"/>
                    <a:gd name="T7" fmla="*/ 225 h 487"/>
                    <a:gd name="T8" fmla="*/ 688 w 831"/>
                    <a:gd name="T9" fmla="*/ 66 h 487"/>
                    <a:gd name="T10" fmla="*/ 382 w 831"/>
                    <a:gd name="T11" fmla="*/ 7 h 487"/>
                    <a:gd name="T12" fmla="*/ 110 w 831"/>
                    <a:gd name="T13" fmla="*/ 87 h 487"/>
                    <a:gd name="T14" fmla="*/ 12 w 831"/>
                    <a:gd name="T15" fmla="*/ 265 h 487"/>
                    <a:gd name="T16" fmla="*/ 147 w 831"/>
                    <a:gd name="T17" fmla="*/ 424 h 487"/>
                    <a:gd name="T18" fmla="*/ 239 w 831"/>
                    <a:gd name="T19" fmla="*/ 96 h 487"/>
                    <a:gd name="T20" fmla="*/ 402 w 831"/>
                    <a:gd name="T21" fmla="*/ 89 h 487"/>
                    <a:gd name="T22" fmla="*/ 517 w 831"/>
                    <a:gd name="T23" fmla="*/ 103 h 487"/>
                    <a:gd name="T24" fmla="*/ 480 w 831"/>
                    <a:gd name="T25" fmla="*/ 261 h 487"/>
                    <a:gd name="T26" fmla="*/ 571 w 831"/>
                    <a:gd name="T27" fmla="*/ 353 h 487"/>
                    <a:gd name="T28" fmla="*/ 597 w 831"/>
                    <a:gd name="T29" fmla="*/ 386 h 487"/>
                    <a:gd name="T30" fmla="*/ 499 w 831"/>
                    <a:gd name="T31" fmla="*/ 398 h 487"/>
                    <a:gd name="T32" fmla="*/ 464 w 831"/>
                    <a:gd name="T33" fmla="*/ 367 h 487"/>
                    <a:gd name="T34" fmla="*/ 370 w 831"/>
                    <a:gd name="T35" fmla="*/ 270 h 487"/>
                    <a:gd name="T36" fmla="*/ 340 w 831"/>
                    <a:gd name="T37" fmla="*/ 270 h 487"/>
                    <a:gd name="T38" fmla="*/ 338 w 831"/>
                    <a:gd name="T39" fmla="*/ 334 h 487"/>
                    <a:gd name="T40" fmla="*/ 332 w 831"/>
                    <a:gd name="T41" fmla="*/ 394 h 487"/>
                    <a:gd name="T42" fmla="*/ 243 w 831"/>
                    <a:gd name="T43" fmla="*/ 394 h 487"/>
                    <a:gd name="T44" fmla="*/ 237 w 831"/>
                    <a:gd name="T45" fmla="*/ 322 h 487"/>
                    <a:gd name="T46" fmla="*/ 239 w 831"/>
                    <a:gd name="T47" fmla="*/ 96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1" h="487">
                      <a:moveTo>
                        <a:pt x="147" y="424"/>
                      </a:moveTo>
                      <a:cubicBezTo>
                        <a:pt x="218" y="461"/>
                        <a:pt x="328" y="487"/>
                        <a:pt x="450" y="481"/>
                      </a:cubicBezTo>
                      <a:cubicBezTo>
                        <a:pt x="571" y="476"/>
                        <a:pt x="654" y="445"/>
                        <a:pt x="720" y="402"/>
                      </a:cubicBezTo>
                      <a:cubicBezTo>
                        <a:pt x="784" y="361"/>
                        <a:pt x="831" y="303"/>
                        <a:pt x="820" y="225"/>
                      </a:cubicBezTo>
                      <a:cubicBezTo>
                        <a:pt x="811" y="154"/>
                        <a:pt x="756" y="103"/>
                        <a:pt x="688" y="66"/>
                      </a:cubicBezTo>
                      <a:cubicBezTo>
                        <a:pt x="621" y="30"/>
                        <a:pt x="510" y="0"/>
                        <a:pt x="382" y="7"/>
                      </a:cubicBezTo>
                      <a:cubicBezTo>
                        <a:pt x="260" y="12"/>
                        <a:pt x="171" y="47"/>
                        <a:pt x="110" y="87"/>
                      </a:cubicBezTo>
                      <a:cubicBezTo>
                        <a:pt x="51" y="127"/>
                        <a:pt x="0" y="185"/>
                        <a:pt x="12" y="265"/>
                      </a:cubicBezTo>
                      <a:cubicBezTo>
                        <a:pt x="22" y="335"/>
                        <a:pt x="74" y="385"/>
                        <a:pt x="147" y="424"/>
                      </a:cubicBezTo>
                      <a:close/>
                      <a:moveTo>
                        <a:pt x="239" y="96"/>
                      </a:moveTo>
                      <a:cubicBezTo>
                        <a:pt x="268" y="86"/>
                        <a:pt x="347" y="88"/>
                        <a:pt x="402" y="89"/>
                      </a:cubicBezTo>
                      <a:cubicBezTo>
                        <a:pt x="447" y="90"/>
                        <a:pt x="486" y="93"/>
                        <a:pt x="517" y="103"/>
                      </a:cubicBezTo>
                      <a:cubicBezTo>
                        <a:pt x="613" y="137"/>
                        <a:pt x="596" y="244"/>
                        <a:pt x="480" y="261"/>
                      </a:cubicBezTo>
                      <a:cubicBezTo>
                        <a:pt x="511" y="290"/>
                        <a:pt x="538" y="320"/>
                        <a:pt x="571" y="353"/>
                      </a:cubicBezTo>
                      <a:cubicBezTo>
                        <a:pt x="581" y="362"/>
                        <a:pt x="601" y="373"/>
                        <a:pt x="597" y="386"/>
                      </a:cubicBezTo>
                      <a:cubicBezTo>
                        <a:pt x="593" y="401"/>
                        <a:pt x="526" y="406"/>
                        <a:pt x="499" y="398"/>
                      </a:cubicBezTo>
                      <a:cubicBezTo>
                        <a:pt x="487" y="394"/>
                        <a:pt x="473" y="376"/>
                        <a:pt x="464" y="367"/>
                      </a:cubicBezTo>
                      <a:cubicBezTo>
                        <a:pt x="434" y="336"/>
                        <a:pt x="402" y="298"/>
                        <a:pt x="370" y="270"/>
                      </a:cubicBezTo>
                      <a:cubicBezTo>
                        <a:pt x="340" y="270"/>
                        <a:pt x="340" y="270"/>
                        <a:pt x="340" y="270"/>
                      </a:cubicBezTo>
                      <a:cubicBezTo>
                        <a:pt x="336" y="287"/>
                        <a:pt x="338" y="311"/>
                        <a:pt x="338" y="334"/>
                      </a:cubicBezTo>
                      <a:cubicBezTo>
                        <a:pt x="338" y="355"/>
                        <a:pt x="345" y="384"/>
                        <a:pt x="332" y="394"/>
                      </a:cubicBezTo>
                      <a:cubicBezTo>
                        <a:pt x="319" y="403"/>
                        <a:pt x="257" y="404"/>
                        <a:pt x="243" y="394"/>
                      </a:cubicBezTo>
                      <a:cubicBezTo>
                        <a:pt x="228" y="383"/>
                        <a:pt x="237" y="344"/>
                        <a:pt x="237" y="322"/>
                      </a:cubicBezTo>
                      <a:cubicBezTo>
                        <a:pt x="237" y="248"/>
                        <a:pt x="236" y="163"/>
                        <a:pt x="239"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257" name="Freeform 27">
                  <a:extLst>
                    <a:ext uri="{FF2B5EF4-FFF2-40B4-BE49-F238E27FC236}">
                      <a16:creationId xmlns:a16="http://schemas.microsoft.com/office/drawing/2014/main" id="{E145FEB9-38EE-2860-6611-8CD6F60CA918}"/>
                    </a:ext>
                  </a:extLst>
                </p:cNvPr>
                <p:cNvSpPr>
                  <a:spLocks noEditPoints="1"/>
                </p:cNvSpPr>
                <p:nvPr/>
              </p:nvSpPr>
              <p:spPr bwMode="auto">
                <a:xfrm>
                  <a:off x="4572727" y="4321294"/>
                  <a:ext cx="118322" cy="55866"/>
                </a:xfrm>
                <a:custGeom>
                  <a:avLst/>
                  <a:gdLst>
                    <a:gd name="T0" fmla="*/ 285 w 1997"/>
                    <a:gd name="T1" fmla="*/ 801 h 944"/>
                    <a:gd name="T2" fmla="*/ 999 w 1997"/>
                    <a:gd name="T3" fmla="*/ 944 h 944"/>
                    <a:gd name="T4" fmla="*/ 1712 w 1997"/>
                    <a:gd name="T5" fmla="*/ 801 h 944"/>
                    <a:gd name="T6" fmla="*/ 1997 w 1997"/>
                    <a:gd name="T7" fmla="*/ 472 h 944"/>
                    <a:gd name="T8" fmla="*/ 1712 w 1997"/>
                    <a:gd name="T9" fmla="*/ 143 h 944"/>
                    <a:gd name="T10" fmla="*/ 999 w 1997"/>
                    <a:gd name="T11" fmla="*/ 0 h 944"/>
                    <a:gd name="T12" fmla="*/ 285 w 1997"/>
                    <a:gd name="T13" fmla="*/ 143 h 944"/>
                    <a:gd name="T14" fmla="*/ 0 w 1997"/>
                    <a:gd name="T15" fmla="*/ 472 h 944"/>
                    <a:gd name="T16" fmla="*/ 285 w 1997"/>
                    <a:gd name="T17" fmla="*/ 801 h 944"/>
                    <a:gd name="T18" fmla="*/ 637 w 1997"/>
                    <a:gd name="T19" fmla="*/ 263 h 944"/>
                    <a:gd name="T20" fmla="*/ 979 w 1997"/>
                    <a:gd name="T21" fmla="*/ 163 h 944"/>
                    <a:gd name="T22" fmla="*/ 1359 w 1997"/>
                    <a:gd name="T23" fmla="*/ 239 h 944"/>
                    <a:gd name="T24" fmla="*/ 1528 w 1997"/>
                    <a:gd name="T25" fmla="*/ 437 h 944"/>
                    <a:gd name="T26" fmla="*/ 1399 w 1997"/>
                    <a:gd name="T27" fmla="*/ 661 h 944"/>
                    <a:gd name="T28" fmla="*/ 1059 w 1997"/>
                    <a:gd name="T29" fmla="*/ 759 h 944"/>
                    <a:gd name="T30" fmla="*/ 681 w 1997"/>
                    <a:gd name="T31" fmla="*/ 684 h 944"/>
                    <a:gd name="T32" fmla="*/ 512 w 1997"/>
                    <a:gd name="T33" fmla="*/ 486 h 944"/>
                    <a:gd name="T34" fmla="*/ 637 w 1997"/>
                    <a:gd name="T35" fmla="*/ 263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97" h="944">
                      <a:moveTo>
                        <a:pt x="285" y="801"/>
                      </a:moveTo>
                      <a:cubicBezTo>
                        <a:pt x="466" y="889"/>
                        <a:pt x="719" y="944"/>
                        <a:pt x="999" y="944"/>
                      </a:cubicBezTo>
                      <a:cubicBezTo>
                        <a:pt x="1279" y="944"/>
                        <a:pt x="1531" y="889"/>
                        <a:pt x="1712" y="801"/>
                      </a:cubicBezTo>
                      <a:cubicBezTo>
                        <a:pt x="1893" y="713"/>
                        <a:pt x="1997" y="596"/>
                        <a:pt x="1997" y="472"/>
                      </a:cubicBezTo>
                      <a:cubicBezTo>
                        <a:pt x="1997" y="349"/>
                        <a:pt x="1893" y="231"/>
                        <a:pt x="1712" y="143"/>
                      </a:cubicBezTo>
                      <a:cubicBezTo>
                        <a:pt x="1531" y="55"/>
                        <a:pt x="1279" y="0"/>
                        <a:pt x="999" y="0"/>
                      </a:cubicBezTo>
                      <a:cubicBezTo>
                        <a:pt x="719" y="0"/>
                        <a:pt x="466" y="55"/>
                        <a:pt x="285" y="143"/>
                      </a:cubicBezTo>
                      <a:cubicBezTo>
                        <a:pt x="104" y="231"/>
                        <a:pt x="0" y="349"/>
                        <a:pt x="0" y="472"/>
                      </a:cubicBezTo>
                      <a:cubicBezTo>
                        <a:pt x="0" y="596"/>
                        <a:pt x="104" y="713"/>
                        <a:pt x="285" y="801"/>
                      </a:cubicBezTo>
                      <a:close/>
                      <a:moveTo>
                        <a:pt x="637" y="263"/>
                      </a:moveTo>
                      <a:cubicBezTo>
                        <a:pt x="711" y="213"/>
                        <a:pt x="830" y="170"/>
                        <a:pt x="979" y="163"/>
                      </a:cubicBezTo>
                      <a:cubicBezTo>
                        <a:pt x="1147" y="156"/>
                        <a:pt x="1272" y="194"/>
                        <a:pt x="1359" y="239"/>
                      </a:cubicBezTo>
                      <a:cubicBezTo>
                        <a:pt x="1445" y="283"/>
                        <a:pt x="1517" y="348"/>
                        <a:pt x="1528" y="437"/>
                      </a:cubicBezTo>
                      <a:cubicBezTo>
                        <a:pt x="1540" y="535"/>
                        <a:pt x="1476" y="609"/>
                        <a:pt x="1399" y="661"/>
                      </a:cubicBezTo>
                      <a:cubicBezTo>
                        <a:pt x="1320" y="714"/>
                        <a:pt x="1210" y="752"/>
                        <a:pt x="1059" y="759"/>
                      </a:cubicBezTo>
                      <a:cubicBezTo>
                        <a:pt x="894" y="766"/>
                        <a:pt x="768" y="729"/>
                        <a:pt x="681" y="684"/>
                      </a:cubicBezTo>
                      <a:cubicBezTo>
                        <a:pt x="589" y="637"/>
                        <a:pt x="525" y="574"/>
                        <a:pt x="512" y="486"/>
                      </a:cubicBezTo>
                      <a:cubicBezTo>
                        <a:pt x="499" y="386"/>
                        <a:pt x="562" y="313"/>
                        <a:pt x="637" y="2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258" name="Freeform 28">
                  <a:extLst>
                    <a:ext uri="{FF2B5EF4-FFF2-40B4-BE49-F238E27FC236}">
                      <a16:creationId xmlns:a16="http://schemas.microsoft.com/office/drawing/2014/main" id="{04FE0E8B-7EEB-695E-6820-470E8CC7438D}"/>
                    </a:ext>
                  </a:extLst>
                </p:cNvPr>
                <p:cNvSpPr>
                  <a:spLocks/>
                </p:cNvSpPr>
                <p:nvPr/>
              </p:nvSpPr>
              <p:spPr bwMode="auto">
                <a:xfrm>
                  <a:off x="4628300" y="4342491"/>
                  <a:ext cx="10355" cy="4610"/>
                </a:xfrm>
                <a:custGeom>
                  <a:avLst/>
                  <a:gdLst>
                    <a:gd name="T0" fmla="*/ 3 w 175"/>
                    <a:gd name="T1" fmla="*/ 70 h 78"/>
                    <a:gd name="T2" fmla="*/ 139 w 175"/>
                    <a:gd name="T3" fmla="*/ 22 h 78"/>
                    <a:gd name="T4" fmla="*/ 5 w 175"/>
                    <a:gd name="T5" fmla="*/ 5 h 78"/>
                    <a:gd name="T6" fmla="*/ 3 w 175"/>
                    <a:gd name="T7" fmla="*/ 70 h 78"/>
                  </a:gdLst>
                  <a:ahLst/>
                  <a:cxnLst>
                    <a:cxn ang="0">
                      <a:pos x="T0" y="T1"/>
                    </a:cxn>
                    <a:cxn ang="0">
                      <a:pos x="T2" y="T3"/>
                    </a:cxn>
                    <a:cxn ang="0">
                      <a:pos x="T4" y="T5"/>
                    </a:cxn>
                    <a:cxn ang="0">
                      <a:pos x="T6" y="T7"/>
                    </a:cxn>
                  </a:cxnLst>
                  <a:rect l="0" t="0" r="r" b="b"/>
                  <a:pathLst>
                    <a:path w="175" h="78">
                      <a:moveTo>
                        <a:pt x="3" y="70"/>
                      </a:moveTo>
                      <a:cubicBezTo>
                        <a:pt x="75" y="78"/>
                        <a:pt x="175" y="65"/>
                        <a:pt x="139" y="22"/>
                      </a:cubicBezTo>
                      <a:cubicBezTo>
                        <a:pt x="122" y="0"/>
                        <a:pt x="60" y="6"/>
                        <a:pt x="5" y="5"/>
                      </a:cubicBezTo>
                      <a:cubicBezTo>
                        <a:pt x="0" y="24"/>
                        <a:pt x="4" y="49"/>
                        <a:pt x="3"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259" name="Freeform 30">
                  <a:extLst>
                    <a:ext uri="{FF2B5EF4-FFF2-40B4-BE49-F238E27FC236}">
                      <a16:creationId xmlns:a16="http://schemas.microsoft.com/office/drawing/2014/main" id="{42D88080-89E0-110B-1EB5-23968324BB4B}"/>
                    </a:ext>
                  </a:extLst>
                </p:cNvPr>
                <p:cNvSpPr>
                  <a:spLocks/>
                </p:cNvSpPr>
                <p:nvPr/>
              </p:nvSpPr>
              <p:spPr bwMode="auto">
                <a:xfrm>
                  <a:off x="4594476" y="4367389"/>
                  <a:ext cx="112965" cy="45446"/>
                </a:xfrm>
                <a:custGeom>
                  <a:avLst/>
                  <a:gdLst>
                    <a:gd name="T0" fmla="*/ 1367 w 1907"/>
                    <a:gd name="T1" fmla="*/ 447 h 768"/>
                    <a:gd name="T2" fmla="*/ 630 w 1907"/>
                    <a:gd name="T3" fmla="*/ 595 h 768"/>
                    <a:gd name="T4" fmla="*/ 0 w 1907"/>
                    <a:gd name="T5" fmla="*/ 491 h 768"/>
                    <a:gd name="T6" fmla="*/ 195 w 1907"/>
                    <a:gd name="T7" fmla="*/ 625 h 768"/>
                    <a:gd name="T8" fmla="*/ 909 w 1907"/>
                    <a:gd name="T9" fmla="*/ 768 h 768"/>
                    <a:gd name="T10" fmla="*/ 1622 w 1907"/>
                    <a:gd name="T11" fmla="*/ 625 h 768"/>
                    <a:gd name="T12" fmla="*/ 1907 w 1907"/>
                    <a:gd name="T13" fmla="*/ 296 h 768"/>
                    <a:gd name="T14" fmla="*/ 1682 w 1907"/>
                    <a:gd name="T15" fmla="*/ 0 h 768"/>
                    <a:gd name="T16" fmla="*/ 1682 w 1907"/>
                    <a:gd name="T17" fmla="*/ 72 h 768"/>
                    <a:gd name="T18" fmla="*/ 1367 w 1907"/>
                    <a:gd name="T19" fmla="*/ 447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7" h="768">
                      <a:moveTo>
                        <a:pt x="1367" y="447"/>
                      </a:moveTo>
                      <a:cubicBezTo>
                        <a:pt x="1177" y="539"/>
                        <a:pt x="916" y="595"/>
                        <a:pt x="630" y="595"/>
                      </a:cubicBezTo>
                      <a:cubicBezTo>
                        <a:pt x="394" y="595"/>
                        <a:pt x="176" y="557"/>
                        <a:pt x="0" y="491"/>
                      </a:cubicBezTo>
                      <a:cubicBezTo>
                        <a:pt x="48" y="540"/>
                        <a:pt x="114" y="586"/>
                        <a:pt x="195" y="625"/>
                      </a:cubicBezTo>
                      <a:cubicBezTo>
                        <a:pt x="375" y="713"/>
                        <a:pt x="629" y="768"/>
                        <a:pt x="909" y="768"/>
                      </a:cubicBezTo>
                      <a:cubicBezTo>
                        <a:pt x="1189" y="768"/>
                        <a:pt x="1441" y="713"/>
                        <a:pt x="1622" y="625"/>
                      </a:cubicBezTo>
                      <a:cubicBezTo>
                        <a:pt x="1802" y="537"/>
                        <a:pt x="1907" y="420"/>
                        <a:pt x="1907" y="296"/>
                      </a:cubicBezTo>
                      <a:cubicBezTo>
                        <a:pt x="1907" y="188"/>
                        <a:pt x="1825" y="83"/>
                        <a:pt x="1682" y="0"/>
                      </a:cubicBezTo>
                      <a:cubicBezTo>
                        <a:pt x="1682" y="72"/>
                        <a:pt x="1682" y="72"/>
                        <a:pt x="1682" y="72"/>
                      </a:cubicBezTo>
                      <a:cubicBezTo>
                        <a:pt x="1682" y="224"/>
                        <a:pt x="1557" y="355"/>
                        <a:pt x="1367" y="4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260" name="Freeform 33">
                  <a:extLst>
                    <a:ext uri="{FF2B5EF4-FFF2-40B4-BE49-F238E27FC236}">
                      <a16:creationId xmlns:a16="http://schemas.microsoft.com/office/drawing/2014/main" id="{90547888-D4CD-183B-EC10-EAA2001D0E8D}"/>
                    </a:ext>
                  </a:extLst>
                </p:cNvPr>
                <p:cNvSpPr>
                  <a:spLocks noEditPoints="1"/>
                </p:cNvSpPr>
                <p:nvPr/>
              </p:nvSpPr>
              <p:spPr bwMode="auto">
                <a:xfrm>
                  <a:off x="4588957" y="4394300"/>
                  <a:ext cx="118549" cy="40999"/>
                </a:xfrm>
                <a:custGeom>
                  <a:avLst/>
                  <a:gdLst>
                    <a:gd name="T0" fmla="*/ 1737 w 2001"/>
                    <a:gd name="T1" fmla="*/ 215 h 693"/>
                    <a:gd name="T2" fmla="*/ 1002 w 2001"/>
                    <a:gd name="T3" fmla="*/ 363 h 693"/>
                    <a:gd name="T4" fmla="*/ 266 w 2001"/>
                    <a:gd name="T5" fmla="*/ 215 h 693"/>
                    <a:gd name="T6" fmla="*/ 0 w 2001"/>
                    <a:gd name="T7" fmla="*/ 0 h 693"/>
                    <a:gd name="T8" fmla="*/ 0 w 2001"/>
                    <a:gd name="T9" fmla="*/ 220 h 693"/>
                    <a:gd name="T10" fmla="*/ 287 w 2001"/>
                    <a:gd name="T11" fmla="*/ 550 h 693"/>
                    <a:gd name="T12" fmla="*/ 1000 w 2001"/>
                    <a:gd name="T13" fmla="*/ 693 h 693"/>
                    <a:gd name="T14" fmla="*/ 1715 w 2001"/>
                    <a:gd name="T15" fmla="*/ 550 h 693"/>
                    <a:gd name="T16" fmla="*/ 2001 w 2001"/>
                    <a:gd name="T17" fmla="*/ 220 h 693"/>
                    <a:gd name="T18" fmla="*/ 2001 w 2001"/>
                    <a:gd name="T19" fmla="*/ 2 h 693"/>
                    <a:gd name="T20" fmla="*/ 1737 w 2001"/>
                    <a:gd name="T21" fmla="*/ 215 h 693"/>
                    <a:gd name="T22" fmla="*/ 143 w 2001"/>
                    <a:gd name="T23" fmla="*/ 373 h 693"/>
                    <a:gd name="T24" fmla="*/ 118 w 2001"/>
                    <a:gd name="T25" fmla="*/ 398 h 693"/>
                    <a:gd name="T26" fmla="*/ 93 w 2001"/>
                    <a:gd name="T27" fmla="*/ 373 h 693"/>
                    <a:gd name="T28" fmla="*/ 93 w 2001"/>
                    <a:gd name="T29" fmla="*/ 182 h 693"/>
                    <a:gd name="T30" fmla="*/ 113 w 2001"/>
                    <a:gd name="T31" fmla="*/ 157 h 693"/>
                    <a:gd name="T32" fmla="*/ 118 w 2001"/>
                    <a:gd name="T33" fmla="*/ 156 h 693"/>
                    <a:gd name="T34" fmla="*/ 143 w 2001"/>
                    <a:gd name="T35" fmla="*/ 182 h 693"/>
                    <a:gd name="T36" fmla="*/ 143 w 2001"/>
                    <a:gd name="T37" fmla="*/ 373 h 693"/>
                    <a:gd name="T38" fmla="*/ 424 w 2001"/>
                    <a:gd name="T39" fmla="*/ 534 h 693"/>
                    <a:gd name="T40" fmla="*/ 399 w 2001"/>
                    <a:gd name="T41" fmla="*/ 559 h 693"/>
                    <a:gd name="T42" fmla="*/ 374 w 2001"/>
                    <a:gd name="T43" fmla="*/ 534 h 693"/>
                    <a:gd name="T44" fmla="*/ 374 w 2001"/>
                    <a:gd name="T45" fmla="*/ 345 h 693"/>
                    <a:gd name="T46" fmla="*/ 394 w 2001"/>
                    <a:gd name="T47" fmla="*/ 318 h 693"/>
                    <a:gd name="T48" fmla="*/ 396 w 2001"/>
                    <a:gd name="T49" fmla="*/ 318 h 693"/>
                    <a:gd name="T50" fmla="*/ 424 w 2001"/>
                    <a:gd name="T51" fmla="*/ 345 h 693"/>
                    <a:gd name="T52" fmla="*/ 424 w 2001"/>
                    <a:gd name="T53" fmla="*/ 534 h 693"/>
                    <a:gd name="T54" fmla="*/ 853 w 2001"/>
                    <a:gd name="T55" fmla="*/ 625 h 693"/>
                    <a:gd name="T56" fmla="*/ 827 w 2001"/>
                    <a:gd name="T57" fmla="*/ 651 h 693"/>
                    <a:gd name="T58" fmla="*/ 802 w 2001"/>
                    <a:gd name="T59" fmla="*/ 625 h 693"/>
                    <a:gd name="T60" fmla="*/ 802 w 2001"/>
                    <a:gd name="T61" fmla="*/ 435 h 693"/>
                    <a:gd name="T62" fmla="*/ 822 w 2001"/>
                    <a:gd name="T63" fmla="*/ 410 h 693"/>
                    <a:gd name="T64" fmla="*/ 824 w 2001"/>
                    <a:gd name="T65" fmla="*/ 410 h 693"/>
                    <a:gd name="T66" fmla="*/ 853 w 2001"/>
                    <a:gd name="T67" fmla="*/ 435 h 693"/>
                    <a:gd name="T68" fmla="*/ 853 w 2001"/>
                    <a:gd name="T69" fmla="*/ 625 h 693"/>
                    <a:gd name="T70" fmla="*/ 1304 w 2001"/>
                    <a:gd name="T71" fmla="*/ 598 h 693"/>
                    <a:gd name="T72" fmla="*/ 1279 w 2001"/>
                    <a:gd name="T73" fmla="*/ 623 h 693"/>
                    <a:gd name="T74" fmla="*/ 1254 w 2001"/>
                    <a:gd name="T75" fmla="*/ 598 h 693"/>
                    <a:gd name="T76" fmla="*/ 1254 w 2001"/>
                    <a:gd name="T77" fmla="*/ 423 h 693"/>
                    <a:gd name="T78" fmla="*/ 1274 w 2001"/>
                    <a:gd name="T79" fmla="*/ 398 h 693"/>
                    <a:gd name="T80" fmla="*/ 1279 w 2001"/>
                    <a:gd name="T81" fmla="*/ 397 h 693"/>
                    <a:gd name="T82" fmla="*/ 1304 w 2001"/>
                    <a:gd name="T83" fmla="*/ 423 h 693"/>
                    <a:gd name="T84" fmla="*/ 1304 w 2001"/>
                    <a:gd name="T85" fmla="*/ 598 h 693"/>
                    <a:gd name="T86" fmla="*/ 1706 w 2001"/>
                    <a:gd name="T87" fmla="*/ 487 h 693"/>
                    <a:gd name="T88" fmla="*/ 1681 w 2001"/>
                    <a:gd name="T89" fmla="*/ 512 h 693"/>
                    <a:gd name="T90" fmla="*/ 1656 w 2001"/>
                    <a:gd name="T91" fmla="*/ 487 h 693"/>
                    <a:gd name="T92" fmla="*/ 1656 w 2001"/>
                    <a:gd name="T93" fmla="*/ 312 h 693"/>
                    <a:gd name="T94" fmla="*/ 1676 w 2001"/>
                    <a:gd name="T95" fmla="*/ 287 h 693"/>
                    <a:gd name="T96" fmla="*/ 1681 w 2001"/>
                    <a:gd name="T97" fmla="*/ 286 h 693"/>
                    <a:gd name="T98" fmla="*/ 1706 w 2001"/>
                    <a:gd name="T99" fmla="*/ 312 h 693"/>
                    <a:gd name="T100" fmla="*/ 1706 w 2001"/>
                    <a:gd name="T101" fmla="*/ 487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01" h="693">
                      <a:moveTo>
                        <a:pt x="1737" y="215"/>
                      </a:moveTo>
                      <a:cubicBezTo>
                        <a:pt x="1547" y="307"/>
                        <a:pt x="1288" y="363"/>
                        <a:pt x="1002" y="363"/>
                      </a:cubicBezTo>
                      <a:cubicBezTo>
                        <a:pt x="715" y="363"/>
                        <a:pt x="455" y="307"/>
                        <a:pt x="266" y="215"/>
                      </a:cubicBezTo>
                      <a:cubicBezTo>
                        <a:pt x="146" y="157"/>
                        <a:pt x="53" y="84"/>
                        <a:pt x="0" y="0"/>
                      </a:cubicBezTo>
                      <a:cubicBezTo>
                        <a:pt x="0" y="220"/>
                        <a:pt x="0" y="220"/>
                        <a:pt x="0" y="220"/>
                      </a:cubicBezTo>
                      <a:cubicBezTo>
                        <a:pt x="0" y="343"/>
                        <a:pt x="106" y="462"/>
                        <a:pt x="287" y="550"/>
                      </a:cubicBezTo>
                      <a:cubicBezTo>
                        <a:pt x="468" y="638"/>
                        <a:pt x="721" y="693"/>
                        <a:pt x="1000" y="693"/>
                      </a:cubicBezTo>
                      <a:cubicBezTo>
                        <a:pt x="1279" y="693"/>
                        <a:pt x="1533" y="638"/>
                        <a:pt x="1715" y="550"/>
                      </a:cubicBezTo>
                      <a:cubicBezTo>
                        <a:pt x="1896" y="462"/>
                        <a:pt x="2001" y="343"/>
                        <a:pt x="2001" y="220"/>
                      </a:cubicBezTo>
                      <a:cubicBezTo>
                        <a:pt x="2001" y="2"/>
                        <a:pt x="2001" y="2"/>
                        <a:pt x="2001" y="2"/>
                      </a:cubicBezTo>
                      <a:cubicBezTo>
                        <a:pt x="1948" y="86"/>
                        <a:pt x="1855" y="157"/>
                        <a:pt x="1737" y="215"/>
                      </a:cubicBezTo>
                      <a:close/>
                      <a:moveTo>
                        <a:pt x="143" y="373"/>
                      </a:moveTo>
                      <a:cubicBezTo>
                        <a:pt x="144" y="386"/>
                        <a:pt x="132" y="398"/>
                        <a:pt x="118" y="398"/>
                      </a:cubicBezTo>
                      <a:cubicBezTo>
                        <a:pt x="105" y="398"/>
                        <a:pt x="93" y="386"/>
                        <a:pt x="93" y="373"/>
                      </a:cubicBezTo>
                      <a:cubicBezTo>
                        <a:pt x="93" y="182"/>
                        <a:pt x="93" y="182"/>
                        <a:pt x="93" y="182"/>
                      </a:cubicBezTo>
                      <a:cubicBezTo>
                        <a:pt x="93" y="171"/>
                        <a:pt x="102" y="160"/>
                        <a:pt x="113" y="157"/>
                      </a:cubicBezTo>
                      <a:cubicBezTo>
                        <a:pt x="115" y="157"/>
                        <a:pt x="116" y="156"/>
                        <a:pt x="118" y="156"/>
                      </a:cubicBezTo>
                      <a:cubicBezTo>
                        <a:pt x="132" y="156"/>
                        <a:pt x="144" y="169"/>
                        <a:pt x="143" y="182"/>
                      </a:cubicBezTo>
                      <a:lnTo>
                        <a:pt x="143" y="373"/>
                      </a:lnTo>
                      <a:close/>
                      <a:moveTo>
                        <a:pt x="424" y="534"/>
                      </a:moveTo>
                      <a:cubicBezTo>
                        <a:pt x="425" y="547"/>
                        <a:pt x="413" y="559"/>
                        <a:pt x="399" y="559"/>
                      </a:cubicBezTo>
                      <a:cubicBezTo>
                        <a:pt x="386" y="559"/>
                        <a:pt x="374" y="547"/>
                        <a:pt x="374" y="534"/>
                      </a:cubicBezTo>
                      <a:cubicBezTo>
                        <a:pt x="374" y="345"/>
                        <a:pt x="374" y="345"/>
                        <a:pt x="374" y="345"/>
                      </a:cubicBezTo>
                      <a:cubicBezTo>
                        <a:pt x="373" y="333"/>
                        <a:pt x="382" y="321"/>
                        <a:pt x="394" y="318"/>
                      </a:cubicBezTo>
                      <a:cubicBezTo>
                        <a:pt x="395" y="318"/>
                        <a:pt x="395" y="318"/>
                        <a:pt x="396" y="318"/>
                      </a:cubicBezTo>
                      <a:cubicBezTo>
                        <a:pt x="411" y="316"/>
                        <a:pt x="425" y="330"/>
                        <a:pt x="424" y="345"/>
                      </a:cubicBezTo>
                      <a:lnTo>
                        <a:pt x="424" y="534"/>
                      </a:lnTo>
                      <a:close/>
                      <a:moveTo>
                        <a:pt x="853" y="625"/>
                      </a:moveTo>
                      <a:cubicBezTo>
                        <a:pt x="853" y="639"/>
                        <a:pt x="841" y="651"/>
                        <a:pt x="827" y="651"/>
                      </a:cubicBezTo>
                      <a:cubicBezTo>
                        <a:pt x="814" y="651"/>
                        <a:pt x="802" y="639"/>
                        <a:pt x="802" y="625"/>
                      </a:cubicBezTo>
                      <a:cubicBezTo>
                        <a:pt x="802" y="435"/>
                        <a:pt x="802" y="435"/>
                        <a:pt x="802" y="435"/>
                      </a:cubicBezTo>
                      <a:cubicBezTo>
                        <a:pt x="802" y="423"/>
                        <a:pt x="811" y="412"/>
                        <a:pt x="822" y="410"/>
                      </a:cubicBezTo>
                      <a:cubicBezTo>
                        <a:pt x="823" y="410"/>
                        <a:pt x="824" y="410"/>
                        <a:pt x="824" y="410"/>
                      </a:cubicBezTo>
                      <a:cubicBezTo>
                        <a:pt x="839" y="408"/>
                        <a:pt x="853" y="421"/>
                        <a:pt x="853" y="435"/>
                      </a:cubicBezTo>
                      <a:lnTo>
                        <a:pt x="853" y="625"/>
                      </a:lnTo>
                      <a:close/>
                      <a:moveTo>
                        <a:pt x="1304" y="598"/>
                      </a:moveTo>
                      <a:cubicBezTo>
                        <a:pt x="1304" y="611"/>
                        <a:pt x="1292" y="623"/>
                        <a:pt x="1279" y="623"/>
                      </a:cubicBezTo>
                      <a:cubicBezTo>
                        <a:pt x="1266" y="623"/>
                        <a:pt x="1253" y="611"/>
                        <a:pt x="1254" y="598"/>
                      </a:cubicBezTo>
                      <a:cubicBezTo>
                        <a:pt x="1254" y="423"/>
                        <a:pt x="1254" y="423"/>
                        <a:pt x="1254" y="423"/>
                      </a:cubicBezTo>
                      <a:cubicBezTo>
                        <a:pt x="1253" y="412"/>
                        <a:pt x="1262" y="401"/>
                        <a:pt x="1274" y="398"/>
                      </a:cubicBezTo>
                      <a:cubicBezTo>
                        <a:pt x="1275" y="398"/>
                        <a:pt x="1277" y="397"/>
                        <a:pt x="1279" y="397"/>
                      </a:cubicBezTo>
                      <a:cubicBezTo>
                        <a:pt x="1293" y="397"/>
                        <a:pt x="1305" y="410"/>
                        <a:pt x="1304" y="423"/>
                      </a:cubicBezTo>
                      <a:lnTo>
                        <a:pt x="1304" y="598"/>
                      </a:lnTo>
                      <a:close/>
                      <a:moveTo>
                        <a:pt x="1706" y="487"/>
                      </a:moveTo>
                      <a:cubicBezTo>
                        <a:pt x="1706" y="500"/>
                        <a:pt x="1694" y="512"/>
                        <a:pt x="1681" y="512"/>
                      </a:cubicBezTo>
                      <a:cubicBezTo>
                        <a:pt x="1668" y="512"/>
                        <a:pt x="1655" y="500"/>
                        <a:pt x="1656" y="487"/>
                      </a:cubicBezTo>
                      <a:cubicBezTo>
                        <a:pt x="1656" y="312"/>
                        <a:pt x="1656" y="312"/>
                        <a:pt x="1656" y="312"/>
                      </a:cubicBezTo>
                      <a:cubicBezTo>
                        <a:pt x="1655" y="300"/>
                        <a:pt x="1664" y="289"/>
                        <a:pt x="1676" y="287"/>
                      </a:cubicBezTo>
                      <a:cubicBezTo>
                        <a:pt x="1677" y="286"/>
                        <a:pt x="1679" y="286"/>
                        <a:pt x="1681" y="286"/>
                      </a:cubicBezTo>
                      <a:cubicBezTo>
                        <a:pt x="1695" y="286"/>
                        <a:pt x="1707" y="298"/>
                        <a:pt x="1706" y="312"/>
                      </a:cubicBezTo>
                      <a:lnTo>
                        <a:pt x="1706" y="4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uLnTx/>
                    <a:uFillTx/>
                    <a:latin typeface="Calibri"/>
                    <a:ea typeface="+mn-ea"/>
                    <a:cs typeface="+mn-cs"/>
                  </a:endParaRPr>
                </a:p>
              </p:txBody>
            </p:sp>
            <p:sp>
              <p:nvSpPr>
                <p:cNvPr id="261" name="Freeform 35">
                  <a:extLst>
                    <a:ext uri="{FF2B5EF4-FFF2-40B4-BE49-F238E27FC236}">
                      <a16:creationId xmlns:a16="http://schemas.microsoft.com/office/drawing/2014/main" id="{06E3F61A-A683-5E58-707C-9C0A9A89DA5F}"/>
                    </a:ext>
                  </a:extLst>
                </p:cNvPr>
                <p:cNvSpPr>
                  <a:spLocks noEditPoints="1"/>
                </p:cNvSpPr>
                <p:nvPr/>
              </p:nvSpPr>
              <p:spPr bwMode="auto">
                <a:xfrm>
                  <a:off x="4572597" y="4358625"/>
                  <a:ext cx="118484" cy="40999"/>
                </a:xfrm>
                <a:custGeom>
                  <a:avLst/>
                  <a:gdLst>
                    <a:gd name="T0" fmla="*/ 999 w 2000"/>
                    <a:gd name="T1" fmla="*/ 693 h 693"/>
                    <a:gd name="T2" fmla="*/ 2000 w 2000"/>
                    <a:gd name="T3" fmla="*/ 220 h 693"/>
                    <a:gd name="T4" fmla="*/ 1736 w 2000"/>
                    <a:gd name="T5" fmla="*/ 215 h 693"/>
                    <a:gd name="T6" fmla="*/ 265 w 2000"/>
                    <a:gd name="T7" fmla="*/ 215 h 693"/>
                    <a:gd name="T8" fmla="*/ 0 w 2000"/>
                    <a:gd name="T9" fmla="*/ 220 h 693"/>
                    <a:gd name="T10" fmla="*/ 1655 w 2000"/>
                    <a:gd name="T11" fmla="*/ 487 h 693"/>
                    <a:gd name="T12" fmla="*/ 1675 w 2000"/>
                    <a:gd name="T13" fmla="*/ 287 h 693"/>
                    <a:gd name="T14" fmla="*/ 1679 w 2000"/>
                    <a:gd name="T15" fmla="*/ 285 h 693"/>
                    <a:gd name="T16" fmla="*/ 1705 w 2000"/>
                    <a:gd name="T17" fmla="*/ 311 h 693"/>
                    <a:gd name="T18" fmla="*/ 1705 w 2000"/>
                    <a:gd name="T19" fmla="*/ 487 h 693"/>
                    <a:gd name="T20" fmla="*/ 1655 w 2000"/>
                    <a:gd name="T21" fmla="*/ 487 h 693"/>
                    <a:gd name="T22" fmla="*/ 1253 w 2000"/>
                    <a:gd name="T23" fmla="*/ 598 h 693"/>
                    <a:gd name="T24" fmla="*/ 1273 w 2000"/>
                    <a:gd name="T25" fmla="*/ 398 h 693"/>
                    <a:gd name="T26" fmla="*/ 1277 w 2000"/>
                    <a:gd name="T27" fmla="*/ 396 h 693"/>
                    <a:gd name="T28" fmla="*/ 1303 w 2000"/>
                    <a:gd name="T29" fmla="*/ 422 h 693"/>
                    <a:gd name="T30" fmla="*/ 1303 w 2000"/>
                    <a:gd name="T31" fmla="*/ 598 h 693"/>
                    <a:gd name="T32" fmla="*/ 1253 w 2000"/>
                    <a:gd name="T33" fmla="*/ 599 h 693"/>
                    <a:gd name="T34" fmla="*/ 801 w 2000"/>
                    <a:gd name="T35" fmla="*/ 625 h 693"/>
                    <a:gd name="T36" fmla="*/ 824 w 2000"/>
                    <a:gd name="T37" fmla="*/ 410 h 693"/>
                    <a:gd name="T38" fmla="*/ 852 w 2000"/>
                    <a:gd name="T39" fmla="*/ 431 h 693"/>
                    <a:gd name="T40" fmla="*/ 852 w 2000"/>
                    <a:gd name="T41" fmla="*/ 625 h 693"/>
                    <a:gd name="T42" fmla="*/ 801 w 2000"/>
                    <a:gd name="T43" fmla="*/ 626 h 693"/>
                    <a:gd name="T44" fmla="*/ 395 w 2000"/>
                    <a:gd name="T45" fmla="*/ 318 h 693"/>
                    <a:gd name="T46" fmla="*/ 424 w 2000"/>
                    <a:gd name="T47" fmla="*/ 340 h 693"/>
                    <a:gd name="T48" fmla="*/ 424 w 2000"/>
                    <a:gd name="T49" fmla="*/ 534 h 693"/>
                    <a:gd name="T50" fmla="*/ 373 w 2000"/>
                    <a:gd name="T51" fmla="*/ 535 h 693"/>
                    <a:gd name="T52" fmla="*/ 373 w 2000"/>
                    <a:gd name="T53" fmla="*/ 344 h 693"/>
                    <a:gd name="T54" fmla="*/ 92 w 2000"/>
                    <a:gd name="T55" fmla="*/ 373 h 693"/>
                    <a:gd name="T56" fmla="*/ 112 w 2000"/>
                    <a:gd name="T57" fmla="*/ 157 h 693"/>
                    <a:gd name="T58" fmla="*/ 116 w 2000"/>
                    <a:gd name="T59" fmla="*/ 155 h 693"/>
                    <a:gd name="T60" fmla="*/ 143 w 2000"/>
                    <a:gd name="T61" fmla="*/ 181 h 693"/>
                    <a:gd name="T62" fmla="*/ 143 w 2000"/>
                    <a:gd name="T63" fmla="*/ 373 h 693"/>
                    <a:gd name="T64" fmla="*/ 92 w 2000"/>
                    <a:gd name="T65" fmla="*/ 374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00" h="693">
                      <a:moveTo>
                        <a:pt x="286" y="550"/>
                      </a:moveTo>
                      <a:cubicBezTo>
                        <a:pt x="467" y="638"/>
                        <a:pt x="720" y="693"/>
                        <a:pt x="999" y="693"/>
                      </a:cubicBezTo>
                      <a:cubicBezTo>
                        <a:pt x="1279" y="693"/>
                        <a:pt x="1532" y="638"/>
                        <a:pt x="1714" y="550"/>
                      </a:cubicBezTo>
                      <a:cubicBezTo>
                        <a:pt x="1895" y="462"/>
                        <a:pt x="2000" y="343"/>
                        <a:pt x="2000" y="220"/>
                      </a:cubicBezTo>
                      <a:cubicBezTo>
                        <a:pt x="2000" y="2"/>
                        <a:pt x="2000" y="2"/>
                        <a:pt x="2000" y="2"/>
                      </a:cubicBezTo>
                      <a:cubicBezTo>
                        <a:pt x="1947" y="86"/>
                        <a:pt x="1855" y="157"/>
                        <a:pt x="1736" y="215"/>
                      </a:cubicBezTo>
                      <a:cubicBezTo>
                        <a:pt x="1546" y="307"/>
                        <a:pt x="1287" y="363"/>
                        <a:pt x="1001" y="363"/>
                      </a:cubicBezTo>
                      <a:cubicBezTo>
                        <a:pt x="715" y="363"/>
                        <a:pt x="455" y="307"/>
                        <a:pt x="265" y="215"/>
                      </a:cubicBezTo>
                      <a:cubicBezTo>
                        <a:pt x="145" y="157"/>
                        <a:pt x="52" y="84"/>
                        <a:pt x="0" y="0"/>
                      </a:cubicBezTo>
                      <a:cubicBezTo>
                        <a:pt x="0" y="220"/>
                        <a:pt x="0" y="220"/>
                        <a:pt x="0" y="220"/>
                      </a:cubicBezTo>
                      <a:cubicBezTo>
                        <a:pt x="0" y="343"/>
                        <a:pt x="105" y="462"/>
                        <a:pt x="286" y="550"/>
                      </a:cubicBezTo>
                      <a:close/>
                      <a:moveTo>
                        <a:pt x="1655" y="487"/>
                      </a:moveTo>
                      <a:cubicBezTo>
                        <a:pt x="1655" y="312"/>
                        <a:pt x="1655" y="312"/>
                        <a:pt x="1655" y="312"/>
                      </a:cubicBezTo>
                      <a:cubicBezTo>
                        <a:pt x="1655" y="300"/>
                        <a:pt x="1663" y="289"/>
                        <a:pt x="1675" y="287"/>
                      </a:cubicBezTo>
                      <a:cubicBezTo>
                        <a:pt x="1675" y="286"/>
                        <a:pt x="1675" y="286"/>
                        <a:pt x="1675" y="286"/>
                      </a:cubicBezTo>
                      <a:cubicBezTo>
                        <a:pt x="1676" y="285"/>
                        <a:pt x="1678" y="285"/>
                        <a:pt x="1679" y="285"/>
                      </a:cubicBezTo>
                      <a:cubicBezTo>
                        <a:pt x="1680" y="284"/>
                        <a:pt x="1681" y="284"/>
                        <a:pt x="1681" y="285"/>
                      </a:cubicBezTo>
                      <a:cubicBezTo>
                        <a:pt x="1695" y="285"/>
                        <a:pt x="1706" y="297"/>
                        <a:pt x="1705" y="311"/>
                      </a:cubicBezTo>
                      <a:cubicBezTo>
                        <a:pt x="1705" y="311"/>
                        <a:pt x="1705" y="312"/>
                        <a:pt x="1705" y="312"/>
                      </a:cubicBezTo>
                      <a:cubicBezTo>
                        <a:pt x="1705" y="487"/>
                        <a:pt x="1705" y="487"/>
                        <a:pt x="1705" y="487"/>
                      </a:cubicBezTo>
                      <a:cubicBezTo>
                        <a:pt x="1706" y="501"/>
                        <a:pt x="1694" y="512"/>
                        <a:pt x="1681" y="512"/>
                      </a:cubicBezTo>
                      <a:cubicBezTo>
                        <a:pt x="1667" y="512"/>
                        <a:pt x="1655" y="501"/>
                        <a:pt x="1655" y="487"/>
                      </a:cubicBezTo>
                      <a:cubicBezTo>
                        <a:pt x="1655" y="487"/>
                        <a:pt x="1655" y="487"/>
                        <a:pt x="1655" y="487"/>
                      </a:cubicBezTo>
                      <a:close/>
                      <a:moveTo>
                        <a:pt x="1253" y="598"/>
                      </a:moveTo>
                      <a:cubicBezTo>
                        <a:pt x="1253" y="423"/>
                        <a:pt x="1253" y="423"/>
                        <a:pt x="1253" y="423"/>
                      </a:cubicBezTo>
                      <a:cubicBezTo>
                        <a:pt x="1253" y="411"/>
                        <a:pt x="1261" y="401"/>
                        <a:pt x="1273" y="398"/>
                      </a:cubicBezTo>
                      <a:cubicBezTo>
                        <a:pt x="1273" y="398"/>
                        <a:pt x="1273" y="397"/>
                        <a:pt x="1273" y="397"/>
                      </a:cubicBezTo>
                      <a:cubicBezTo>
                        <a:pt x="1274" y="397"/>
                        <a:pt x="1276" y="396"/>
                        <a:pt x="1277" y="396"/>
                      </a:cubicBezTo>
                      <a:cubicBezTo>
                        <a:pt x="1278" y="396"/>
                        <a:pt x="1279" y="396"/>
                        <a:pt x="1279" y="396"/>
                      </a:cubicBezTo>
                      <a:cubicBezTo>
                        <a:pt x="1293" y="397"/>
                        <a:pt x="1304" y="408"/>
                        <a:pt x="1303" y="422"/>
                      </a:cubicBezTo>
                      <a:cubicBezTo>
                        <a:pt x="1303" y="423"/>
                        <a:pt x="1303" y="423"/>
                        <a:pt x="1303" y="423"/>
                      </a:cubicBezTo>
                      <a:cubicBezTo>
                        <a:pt x="1303" y="598"/>
                        <a:pt x="1303" y="598"/>
                        <a:pt x="1303" y="598"/>
                      </a:cubicBezTo>
                      <a:cubicBezTo>
                        <a:pt x="1304" y="612"/>
                        <a:pt x="1292" y="624"/>
                        <a:pt x="1279" y="624"/>
                      </a:cubicBezTo>
                      <a:cubicBezTo>
                        <a:pt x="1265" y="624"/>
                        <a:pt x="1253" y="613"/>
                        <a:pt x="1253" y="599"/>
                      </a:cubicBezTo>
                      <a:cubicBezTo>
                        <a:pt x="1253" y="599"/>
                        <a:pt x="1253" y="598"/>
                        <a:pt x="1253" y="598"/>
                      </a:cubicBezTo>
                      <a:close/>
                      <a:moveTo>
                        <a:pt x="801" y="625"/>
                      </a:moveTo>
                      <a:cubicBezTo>
                        <a:pt x="801" y="435"/>
                        <a:pt x="801" y="435"/>
                        <a:pt x="801" y="435"/>
                      </a:cubicBezTo>
                      <a:cubicBezTo>
                        <a:pt x="801" y="422"/>
                        <a:pt x="811" y="411"/>
                        <a:pt x="824" y="410"/>
                      </a:cubicBezTo>
                      <a:cubicBezTo>
                        <a:pt x="824" y="409"/>
                        <a:pt x="824" y="409"/>
                        <a:pt x="824" y="409"/>
                      </a:cubicBezTo>
                      <a:cubicBezTo>
                        <a:pt x="837" y="407"/>
                        <a:pt x="850" y="417"/>
                        <a:pt x="852" y="431"/>
                      </a:cubicBezTo>
                      <a:cubicBezTo>
                        <a:pt x="852" y="432"/>
                        <a:pt x="852" y="434"/>
                        <a:pt x="852" y="435"/>
                      </a:cubicBezTo>
                      <a:cubicBezTo>
                        <a:pt x="852" y="625"/>
                        <a:pt x="852" y="625"/>
                        <a:pt x="852" y="625"/>
                      </a:cubicBezTo>
                      <a:cubicBezTo>
                        <a:pt x="852" y="639"/>
                        <a:pt x="841" y="651"/>
                        <a:pt x="827" y="651"/>
                      </a:cubicBezTo>
                      <a:cubicBezTo>
                        <a:pt x="813" y="651"/>
                        <a:pt x="802" y="640"/>
                        <a:pt x="801" y="626"/>
                      </a:cubicBezTo>
                      <a:cubicBezTo>
                        <a:pt x="801" y="626"/>
                        <a:pt x="801" y="626"/>
                        <a:pt x="801" y="625"/>
                      </a:cubicBezTo>
                      <a:close/>
                      <a:moveTo>
                        <a:pt x="395" y="318"/>
                      </a:moveTo>
                      <a:cubicBezTo>
                        <a:pt x="396" y="318"/>
                        <a:pt x="396" y="317"/>
                        <a:pt x="396" y="317"/>
                      </a:cubicBezTo>
                      <a:cubicBezTo>
                        <a:pt x="410" y="316"/>
                        <a:pt x="422" y="326"/>
                        <a:pt x="424" y="340"/>
                      </a:cubicBezTo>
                      <a:cubicBezTo>
                        <a:pt x="424" y="342"/>
                        <a:pt x="424" y="343"/>
                        <a:pt x="424" y="344"/>
                      </a:cubicBezTo>
                      <a:cubicBezTo>
                        <a:pt x="424" y="534"/>
                        <a:pt x="424" y="534"/>
                        <a:pt x="424" y="534"/>
                      </a:cubicBezTo>
                      <a:cubicBezTo>
                        <a:pt x="424" y="548"/>
                        <a:pt x="413" y="559"/>
                        <a:pt x="399" y="560"/>
                      </a:cubicBezTo>
                      <a:cubicBezTo>
                        <a:pt x="385" y="560"/>
                        <a:pt x="373" y="549"/>
                        <a:pt x="373" y="535"/>
                      </a:cubicBezTo>
                      <a:cubicBezTo>
                        <a:pt x="373" y="534"/>
                        <a:pt x="373" y="534"/>
                        <a:pt x="373" y="534"/>
                      </a:cubicBezTo>
                      <a:cubicBezTo>
                        <a:pt x="373" y="344"/>
                        <a:pt x="373" y="344"/>
                        <a:pt x="373" y="344"/>
                      </a:cubicBezTo>
                      <a:cubicBezTo>
                        <a:pt x="372" y="331"/>
                        <a:pt x="382" y="320"/>
                        <a:pt x="395" y="318"/>
                      </a:cubicBezTo>
                      <a:close/>
                      <a:moveTo>
                        <a:pt x="92" y="373"/>
                      </a:moveTo>
                      <a:cubicBezTo>
                        <a:pt x="92" y="182"/>
                        <a:pt x="92" y="182"/>
                        <a:pt x="92" y="182"/>
                      </a:cubicBezTo>
                      <a:cubicBezTo>
                        <a:pt x="92" y="170"/>
                        <a:pt x="100" y="160"/>
                        <a:pt x="112" y="157"/>
                      </a:cubicBezTo>
                      <a:cubicBezTo>
                        <a:pt x="112" y="157"/>
                        <a:pt x="112" y="156"/>
                        <a:pt x="112" y="156"/>
                      </a:cubicBezTo>
                      <a:cubicBezTo>
                        <a:pt x="114" y="156"/>
                        <a:pt x="115" y="155"/>
                        <a:pt x="116" y="155"/>
                      </a:cubicBezTo>
                      <a:cubicBezTo>
                        <a:pt x="117" y="155"/>
                        <a:pt x="118" y="155"/>
                        <a:pt x="118" y="155"/>
                      </a:cubicBezTo>
                      <a:cubicBezTo>
                        <a:pt x="132" y="156"/>
                        <a:pt x="143" y="167"/>
                        <a:pt x="143" y="181"/>
                      </a:cubicBezTo>
                      <a:cubicBezTo>
                        <a:pt x="143" y="182"/>
                        <a:pt x="143" y="182"/>
                        <a:pt x="143" y="182"/>
                      </a:cubicBezTo>
                      <a:cubicBezTo>
                        <a:pt x="143" y="373"/>
                        <a:pt x="143" y="373"/>
                        <a:pt x="143" y="373"/>
                      </a:cubicBezTo>
                      <a:cubicBezTo>
                        <a:pt x="143" y="387"/>
                        <a:pt x="132" y="398"/>
                        <a:pt x="118" y="399"/>
                      </a:cubicBezTo>
                      <a:cubicBezTo>
                        <a:pt x="104" y="399"/>
                        <a:pt x="92" y="388"/>
                        <a:pt x="92" y="374"/>
                      </a:cubicBezTo>
                      <a:cubicBezTo>
                        <a:pt x="92" y="373"/>
                        <a:pt x="92" y="373"/>
                        <a:pt x="92" y="3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uLnTx/>
                    <a:uFillTx/>
                    <a:latin typeface="Calibri"/>
                    <a:ea typeface="+mn-ea"/>
                    <a:cs typeface="+mn-cs"/>
                  </a:endParaRPr>
                </a:p>
              </p:txBody>
            </p:sp>
          </p:grpSp>
        </p:grpSp>
        <p:sp>
          <p:nvSpPr>
            <p:cNvPr id="56" name="Rectangle: Rounded Corners 48">
              <a:extLst>
                <a:ext uri="{FF2B5EF4-FFF2-40B4-BE49-F238E27FC236}">
                  <a16:creationId xmlns:a16="http://schemas.microsoft.com/office/drawing/2014/main" id="{3FC1EEAD-2C88-93CF-2C51-DAC69C1DCB63}"/>
                </a:ext>
              </a:extLst>
            </p:cNvPr>
            <p:cNvSpPr/>
            <p:nvPr/>
          </p:nvSpPr>
          <p:spPr>
            <a:xfrm>
              <a:off x="3777523" y="733747"/>
              <a:ext cx="642837" cy="261574"/>
            </a:xfrm>
            <a:prstGeom prst="roundRect">
              <a:avLst>
                <a:gd name="adj" fmla="val 50000"/>
              </a:avLst>
            </a:prstGeom>
            <a:solidFill>
              <a:schemeClr val="tx1">
                <a:lumMod val="75000"/>
                <a:lumOff val="25000"/>
              </a:schemeClr>
            </a:solidFill>
            <a:ln w="9525">
              <a:solidFill>
                <a:schemeClr val="tx2">
                  <a:lumMod val="50000"/>
                  <a:lumOff val="50000"/>
                </a:schemeClr>
              </a:solidFill>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57" name="Rectangle 49">
              <a:extLst>
                <a:ext uri="{FF2B5EF4-FFF2-40B4-BE49-F238E27FC236}">
                  <a16:creationId xmlns:a16="http://schemas.microsoft.com/office/drawing/2014/main" id="{0FC0043F-C0A1-FEF3-46D3-4E37A9336E83}"/>
                </a:ext>
              </a:extLst>
            </p:cNvPr>
            <p:cNvSpPr/>
            <p:nvPr/>
          </p:nvSpPr>
          <p:spPr>
            <a:xfrm>
              <a:off x="3919974" y="764094"/>
              <a:ext cx="288541" cy="184666"/>
            </a:xfrm>
            <a:prstGeom prst="rect">
              <a:avLst/>
            </a:prstGeom>
          </p:spPr>
          <p:txBody>
            <a:bodyPr wrap="none" lIns="0" tIns="0" rIns="0" bIns="0" anchor="ctr">
              <a:spAutoFit/>
            </a:bodyPr>
            <a:lstStyle/>
            <a:p>
              <a:pPr algn="ctr"/>
              <a:r>
                <a:rPr lang="en-IN" sz="1200" dirty="0">
                  <a:solidFill>
                    <a:schemeClr val="bg1"/>
                  </a:solidFill>
                  <a:latin typeface="Bebas Neue Bold" panose="020B0606020202050201" pitchFamily="34" charset="0"/>
                </a:rPr>
                <a:t>-0.9%</a:t>
              </a:r>
            </a:p>
          </p:txBody>
        </p:sp>
        <p:sp>
          <p:nvSpPr>
            <p:cNvPr id="58" name="Isosceles Triangle 50">
              <a:extLst>
                <a:ext uri="{FF2B5EF4-FFF2-40B4-BE49-F238E27FC236}">
                  <a16:creationId xmlns:a16="http://schemas.microsoft.com/office/drawing/2014/main" id="{D655E07D-8C0E-459F-3713-D9F9AE3F0F83}"/>
                </a:ext>
              </a:extLst>
            </p:cNvPr>
            <p:cNvSpPr/>
            <p:nvPr/>
          </p:nvSpPr>
          <p:spPr>
            <a:xfrm rot="10800000">
              <a:off x="4263399" y="816169"/>
              <a:ext cx="84254" cy="80515"/>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grpSp>
      <p:sp>
        <p:nvSpPr>
          <p:cNvPr id="5" name="TextBox 76">
            <a:extLst>
              <a:ext uri="{FF2B5EF4-FFF2-40B4-BE49-F238E27FC236}">
                <a16:creationId xmlns:a16="http://schemas.microsoft.com/office/drawing/2014/main" id="{0DE58A0F-42AC-8E9B-51BF-C5B0D707D08D}"/>
              </a:ext>
            </a:extLst>
          </p:cNvPr>
          <p:cNvSpPr txBox="1"/>
          <p:nvPr/>
        </p:nvSpPr>
        <p:spPr>
          <a:xfrm>
            <a:off x="2257837" y="9585227"/>
            <a:ext cx="3196388"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1776614795"/>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תמונה 11">
            <a:extLst>
              <a:ext uri="{FF2B5EF4-FFF2-40B4-BE49-F238E27FC236}">
                <a16:creationId xmlns:a16="http://schemas.microsoft.com/office/drawing/2014/main" id="{2B2C06CB-F779-3D0E-DE15-643748751903}"/>
              </a:ext>
            </a:extLst>
          </p:cNvPr>
          <p:cNvPicPr>
            <a:picLocks noChangeAspect="1"/>
          </p:cNvPicPr>
          <p:nvPr/>
        </p:nvPicPr>
        <p:blipFill>
          <a:blip r:embed="rId3"/>
          <a:stretch>
            <a:fillRect/>
          </a:stretch>
        </p:blipFill>
        <p:spPr>
          <a:xfrm>
            <a:off x="766730" y="2142582"/>
            <a:ext cx="5400000" cy="3530498"/>
          </a:xfrm>
          <a:prstGeom prst="rect">
            <a:avLst/>
          </a:prstGeom>
        </p:spPr>
      </p:pic>
      <p:grpSp>
        <p:nvGrpSpPr>
          <p:cNvPr id="44" name="קבוצה 43">
            <a:extLst>
              <a:ext uri="{FF2B5EF4-FFF2-40B4-BE49-F238E27FC236}">
                <a16:creationId xmlns:a16="http://schemas.microsoft.com/office/drawing/2014/main" id="{BE652686-1419-4923-9A55-0527ECFE47FE}"/>
              </a:ext>
            </a:extLst>
          </p:cNvPr>
          <p:cNvGrpSpPr/>
          <p:nvPr/>
        </p:nvGrpSpPr>
        <p:grpSpPr>
          <a:xfrm>
            <a:off x="493962" y="6259341"/>
            <a:ext cx="4952891" cy="3014139"/>
            <a:chOff x="493962" y="6018518"/>
            <a:chExt cx="4952891" cy="3014139"/>
          </a:xfrm>
        </p:grpSpPr>
        <p:sp>
          <p:nvSpPr>
            <p:cNvPr id="45" name="Freeform 1042">
              <a:extLst>
                <a:ext uri="{FF2B5EF4-FFF2-40B4-BE49-F238E27FC236}">
                  <a16:creationId xmlns:a16="http://schemas.microsoft.com/office/drawing/2014/main" id="{1761D47C-F744-45EE-A18F-51CC60D7A30B}"/>
                </a:ext>
              </a:extLst>
            </p:cNvPr>
            <p:cNvSpPr>
              <a:spLocks/>
            </p:cNvSpPr>
            <p:nvPr/>
          </p:nvSpPr>
          <p:spPr bwMode="auto">
            <a:xfrm>
              <a:off x="2966361" y="6883894"/>
              <a:ext cx="20233" cy="27328"/>
            </a:xfrm>
            <a:custGeom>
              <a:avLst/>
              <a:gdLst>
                <a:gd name="T0" fmla="*/ 0 w 25"/>
                <a:gd name="T1" fmla="*/ 15 h 27"/>
                <a:gd name="T2" fmla="*/ 19 w 25"/>
                <a:gd name="T3" fmla="*/ 27 h 27"/>
                <a:gd name="T4" fmla="*/ 25 w 25"/>
                <a:gd name="T5" fmla="*/ 15 h 27"/>
                <a:gd name="T6" fmla="*/ 21 w 25"/>
                <a:gd name="T7" fmla="*/ 0 h 27"/>
                <a:gd name="T8" fmla="*/ 0 w 25"/>
                <a:gd name="T9" fmla="*/ 15 h 27"/>
              </a:gdLst>
              <a:ahLst/>
              <a:cxnLst>
                <a:cxn ang="0">
                  <a:pos x="T0" y="T1"/>
                </a:cxn>
                <a:cxn ang="0">
                  <a:pos x="T2" y="T3"/>
                </a:cxn>
                <a:cxn ang="0">
                  <a:pos x="T4" y="T5"/>
                </a:cxn>
                <a:cxn ang="0">
                  <a:pos x="T6" y="T7"/>
                </a:cxn>
                <a:cxn ang="0">
                  <a:pos x="T8" y="T9"/>
                </a:cxn>
              </a:cxnLst>
              <a:rect l="0" t="0" r="r" b="b"/>
              <a:pathLst>
                <a:path w="25" h="27">
                  <a:moveTo>
                    <a:pt x="0" y="15"/>
                  </a:moveTo>
                  <a:lnTo>
                    <a:pt x="19" y="27"/>
                  </a:lnTo>
                  <a:lnTo>
                    <a:pt x="25" y="15"/>
                  </a:lnTo>
                  <a:lnTo>
                    <a:pt x="21" y="0"/>
                  </a:lnTo>
                  <a:lnTo>
                    <a:pt x="0" y="15"/>
                  </a:lnTo>
                </a:path>
              </a:pathLst>
            </a:custGeom>
            <a:solidFill>
              <a:srgbClr val="FF4040"/>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46" name="Freeform 1044">
              <a:extLst>
                <a:ext uri="{FF2B5EF4-FFF2-40B4-BE49-F238E27FC236}">
                  <a16:creationId xmlns:a16="http://schemas.microsoft.com/office/drawing/2014/main" id="{0A044E06-23FB-485F-ADC3-ABEC9E81E3A1}"/>
                </a:ext>
              </a:extLst>
            </p:cNvPr>
            <p:cNvSpPr>
              <a:spLocks/>
            </p:cNvSpPr>
            <p:nvPr/>
          </p:nvSpPr>
          <p:spPr bwMode="auto">
            <a:xfrm>
              <a:off x="2929942" y="7175389"/>
              <a:ext cx="12140" cy="36437"/>
            </a:xfrm>
            <a:custGeom>
              <a:avLst/>
              <a:gdLst>
                <a:gd name="T0" fmla="*/ 0 w 15"/>
                <a:gd name="T1" fmla="*/ 19 h 36"/>
                <a:gd name="T2" fmla="*/ 13 w 15"/>
                <a:gd name="T3" fmla="*/ 36 h 36"/>
                <a:gd name="T4" fmla="*/ 15 w 15"/>
                <a:gd name="T5" fmla="*/ 0 h 36"/>
                <a:gd name="T6" fmla="*/ 0 w 15"/>
                <a:gd name="T7" fmla="*/ 19 h 36"/>
              </a:gdLst>
              <a:ahLst/>
              <a:cxnLst>
                <a:cxn ang="0">
                  <a:pos x="T0" y="T1"/>
                </a:cxn>
                <a:cxn ang="0">
                  <a:pos x="T2" y="T3"/>
                </a:cxn>
                <a:cxn ang="0">
                  <a:pos x="T4" y="T5"/>
                </a:cxn>
                <a:cxn ang="0">
                  <a:pos x="T6" y="T7"/>
                </a:cxn>
              </a:cxnLst>
              <a:rect l="0" t="0" r="r" b="b"/>
              <a:pathLst>
                <a:path w="15" h="36">
                  <a:moveTo>
                    <a:pt x="0" y="19"/>
                  </a:moveTo>
                  <a:lnTo>
                    <a:pt x="13" y="36"/>
                  </a:lnTo>
                  <a:lnTo>
                    <a:pt x="15" y="0"/>
                  </a:lnTo>
                  <a:lnTo>
                    <a:pt x="0" y="19"/>
                  </a:lnTo>
                </a:path>
              </a:pathLst>
            </a:custGeom>
            <a:solidFill>
              <a:srgbClr val="FF4040"/>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47" name="Freeform 1111">
              <a:extLst>
                <a:ext uri="{FF2B5EF4-FFF2-40B4-BE49-F238E27FC236}">
                  <a16:creationId xmlns:a16="http://schemas.microsoft.com/office/drawing/2014/main" id="{F8D7CECD-A01B-4346-A902-480E147B81DF}"/>
                </a:ext>
              </a:extLst>
            </p:cNvPr>
            <p:cNvSpPr>
              <a:spLocks/>
            </p:cNvSpPr>
            <p:nvPr/>
          </p:nvSpPr>
          <p:spPr bwMode="auto">
            <a:xfrm>
              <a:off x="3076425" y="7186522"/>
              <a:ext cx="25898" cy="60728"/>
            </a:xfrm>
            <a:custGeom>
              <a:avLst/>
              <a:gdLst>
                <a:gd name="T0" fmla="*/ 15 w 32"/>
                <a:gd name="T1" fmla="*/ 0 h 60"/>
                <a:gd name="T2" fmla="*/ 2 w 32"/>
                <a:gd name="T3" fmla="*/ 15 h 60"/>
                <a:gd name="T4" fmla="*/ 0 w 32"/>
                <a:gd name="T5" fmla="*/ 45 h 60"/>
                <a:gd name="T6" fmla="*/ 17 w 32"/>
                <a:gd name="T7" fmla="*/ 60 h 60"/>
                <a:gd name="T8" fmla="*/ 32 w 32"/>
                <a:gd name="T9" fmla="*/ 36 h 60"/>
                <a:gd name="T10" fmla="*/ 15 w 32"/>
                <a:gd name="T11" fmla="*/ 0 h 60"/>
              </a:gdLst>
              <a:ahLst/>
              <a:cxnLst>
                <a:cxn ang="0">
                  <a:pos x="T0" y="T1"/>
                </a:cxn>
                <a:cxn ang="0">
                  <a:pos x="T2" y="T3"/>
                </a:cxn>
                <a:cxn ang="0">
                  <a:pos x="T4" y="T5"/>
                </a:cxn>
                <a:cxn ang="0">
                  <a:pos x="T6" y="T7"/>
                </a:cxn>
                <a:cxn ang="0">
                  <a:pos x="T8" y="T9"/>
                </a:cxn>
                <a:cxn ang="0">
                  <a:pos x="T10" y="T11"/>
                </a:cxn>
              </a:cxnLst>
              <a:rect l="0" t="0" r="r" b="b"/>
              <a:pathLst>
                <a:path w="32" h="60">
                  <a:moveTo>
                    <a:pt x="15" y="0"/>
                  </a:moveTo>
                  <a:lnTo>
                    <a:pt x="2" y="15"/>
                  </a:lnTo>
                  <a:lnTo>
                    <a:pt x="0" y="45"/>
                  </a:lnTo>
                  <a:lnTo>
                    <a:pt x="17" y="60"/>
                  </a:lnTo>
                  <a:lnTo>
                    <a:pt x="32" y="36"/>
                  </a:lnTo>
                  <a:lnTo>
                    <a:pt x="15" y="0"/>
                  </a:lnTo>
                  <a:close/>
                </a:path>
              </a:pathLst>
            </a:custGeom>
            <a:solidFill>
              <a:srgbClr val="FF4040"/>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grpSp>
          <p:nvGrpSpPr>
            <p:cNvPr id="48" name="Group 718">
              <a:extLst>
                <a:ext uri="{FF2B5EF4-FFF2-40B4-BE49-F238E27FC236}">
                  <a16:creationId xmlns:a16="http://schemas.microsoft.com/office/drawing/2014/main" id="{BE7634E8-905F-4FEE-BBAC-54C8E0D51260}"/>
                </a:ext>
              </a:extLst>
            </p:cNvPr>
            <p:cNvGrpSpPr/>
            <p:nvPr/>
          </p:nvGrpSpPr>
          <p:grpSpPr>
            <a:xfrm>
              <a:off x="2672586" y="6252321"/>
              <a:ext cx="2763748" cy="1080961"/>
              <a:chOff x="3018127" y="5806743"/>
              <a:chExt cx="2763748" cy="1080961"/>
            </a:xfrm>
            <a:solidFill>
              <a:srgbClr val="FF4040"/>
            </a:solidFill>
          </p:grpSpPr>
          <p:sp>
            <p:nvSpPr>
              <p:cNvPr id="208" name="Freeform 1040">
                <a:extLst>
                  <a:ext uri="{FF2B5EF4-FFF2-40B4-BE49-F238E27FC236}">
                    <a16:creationId xmlns:a16="http://schemas.microsoft.com/office/drawing/2014/main" id="{90E042BE-3BA0-40A4-B4EF-8850F45EC526}"/>
                  </a:ext>
                </a:extLst>
              </p:cNvPr>
              <p:cNvSpPr>
                <a:spLocks/>
              </p:cNvSpPr>
              <p:nvPr/>
            </p:nvSpPr>
            <p:spPr bwMode="auto">
              <a:xfrm>
                <a:off x="3294097" y="6451473"/>
                <a:ext cx="13758" cy="10121"/>
              </a:xfrm>
              <a:custGeom>
                <a:avLst/>
                <a:gdLst>
                  <a:gd name="T0" fmla="*/ 0 w 17"/>
                  <a:gd name="T1" fmla="*/ 10 h 10"/>
                  <a:gd name="T2" fmla="*/ 13 w 17"/>
                  <a:gd name="T3" fmla="*/ 0 h 10"/>
                  <a:gd name="T4" fmla="*/ 17 w 17"/>
                  <a:gd name="T5" fmla="*/ 6 h 10"/>
                  <a:gd name="T6" fmla="*/ 0 w 17"/>
                  <a:gd name="T7" fmla="*/ 10 h 10"/>
                </a:gdLst>
                <a:ahLst/>
                <a:cxnLst>
                  <a:cxn ang="0">
                    <a:pos x="T0" y="T1"/>
                  </a:cxn>
                  <a:cxn ang="0">
                    <a:pos x="T2" y="T3"/>
                  </a:cxn>
                  <a:cxn ang="0">
                    <a:pos x="T4" y="T5"/>
                  </a:cxn>
                  <a:cxn ang="0">
                    <a:pos x="T6" y="T7"/>
                  </a:cxn>
                </a:cxnLst>
                <a:rect l="0" t="0" r="r" b="b"/>
                <a:pathLst>
                  <a:path w="17" h="10">
                    <a:moveTo>
                      <a:pt x="0" y="10"/>
                    </a:moveTo>
                    <a:lnTo>
                      <a:pt x="13" y="0"/>
                    </a:lnTo>
                    <a:lnTo>
                      <a:pt x="17" y="6"/>
                    </a:lnTo>
                    <a:lnTo>
                      <a:pt x="0" y="10"/>
                    </a:lnTo>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09" name="Freeform 1046">
                <a:extLst>
                  <a:ext uri="{FF2B5EF4-FFF2-40B4-BE49-F238E27FC236}">
                    <a16:creationId xmlns:a16="http://schemas.microsoft.com/office/drawing/2014/main" id="{03F84225-8BB1-4C70-9945-D655DB394B79}"/>
                  </a:ext>
                </a:extLst>
              </p:cNvPr>
              <p:cNvSpPr>
                <a:spLocks/>
              </p:cNvSpPr>
              <p:nvPr/>
            </p:nvSpPr>
            <p:spPr bwMode="auto">
              <a:xfrm>
                <a:off x="3272246" y="6769284"/>
                <a:ext cx="18614" cy="44534"/>
              </a:xfrm>
              <a:custGeom>
                <a:avLst/>
                <a:gdLst>
                  <a:gd name="T0" fmla="*/ 0 w 23"/>
                  <a:gd name="T1" fmla="*/ 6 h 44"/>
                  <a:gd name="T2" fmla="*/ 4 w 23"/>
                  <a:gd name="T3" fmla="*/ 40 h 44"/>
                  <a:gd name="T4" fmla="*/ 15 w 23"/>
                  <a:gd name="T5" fmla="*/ 44 h 44"/>
                  <a:gd name="T6" fmla="*/ 23 w 23"/>
                  <a:gd name="T7" fmla="*/ 17 h 44"/>
                  <a:gd name="T8" fmla="*/ 15 w 23"/>
                  <a:gd name="T9" fmla="*/ 0 h 44"/>
                  <a:gd name="T10" fmla="*/ 0 w 23"/>
                  <a:gd name="T11" fmla="*/ 6 h 44"/>
                </a:gdLst>
                <a:ahLst/>
                <a:cxnLst>
                  <a:cxn ang="0">
                    <a:pos x="T0" y="T1"/>
                  </a:cxn>
                  <a:cxn ang="0">
                    <a:pos x="T2" y="T3"/>
                  </a:cxn>
                  <a:cxn ang="0">
                    <a:pos x="T4" y="T5"/>
                  </a:cxn>
                  <a:cxn ang="0">
                    <a:pos x="T6" y="T7"/>
                  </a:cxn>
                  <a:cxn ang="0">
                    <a:pos x="T8" y="T9"/>
                  </a:cxn>
                  <a:cxn ang="0">
                    <a:pos x="T10" y="T11"/>
                  </a:cxn>
                </a:cxnLst>
                <a:rect l="0" t="0" r="r" b="b"/>
                <a:pathLst>
                  <a:path w="23" h="44">
                    <a:moveTo>
                      <a:pt x="0" y="6"/>
                    </a:moveTo>
                    <a:lnTo>
                      <a:pt x="4" y="40"/>
                    </a:lnTo>
                    <a:lnTo>
                      <a:pt x="15" y="44"/>
                    </a:lnTo>
                    <a:lnTo>
                      <a:pt x="23" y="17"/>
                    </a:lnTo>
                    <a:lnTo>
                      <a:pt x="15" y="0"/>
                    </a:lnTo>
                    <a:lnTo>
                      <a:pt x="0" y="6"/>
                    </a:lnTo>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10" name="Freeform 1110">
                <a:extLst>
                  <a:ext uri="{FF2B5EF4-FFF2-40B4-BE49-F238E27FC236}">
                    <a16:creationId xmlns:a16="http://schemas.microsoft.com/office/drawing/2014/main" id="{0DB73FF6-BE1F-4225-B2C6-61B156CD7014}"/>
                  </a:ext>
                </a:extLst>
              </p:cNvPr>
              <p:cNvSpPr>
                <a:spLocks noEditPoints="1"/>
              </p:cNvSpPr>
              <p:nvPr/>
            </p:nvSpPr>
            <p:spPr bwMode="auto">
              <a:xfrm>
                <a:off x="3094202" y="5806743"/>
                <a:ext cx="2687673" cy="1080961"/>
              </a:xfrm>
              <a:custGeom>
                <a:avLst/>
                <a:gdLst>
                  <a:gd name="T0" fmla="*/ 2797 w 3321"/>
                  <a:gd name="T1" fmla="*/ 261 h 1068"/>
                  <a:gd name="T2" fmla="*/ 2177 w 3321"/>
                  <a:gd name="T3" fmla="*/ 160 h 1068"/>
                  <a:gd name="T4" fmla="*/ 2005 w 3321"/>
                  <a:gd name="T5" fmla="*/ 94 h 1068"/>
                  <a:gd name="T6" fmla="*/ 1668 w 3321"/>
                  <a:gd name="T7" fmla="*/ 64 h 1068"/>
                  <a:gd name="T8" fmla="*/ 1366 w 3321"/>
                  <a:gd name="T9" fmla="*/ 175 h 1068"/>
                  <a:gd name="T10" fmla="*/ 1306 w 3321"/>
                  <a:gd name="T11" fmla="*/ 365 h 1068"/>
                  <a:gd name="T12" fmla="*/ 1170 w 3321"/>
                  <a:gd name="T13" fmla="*/ 269 h 1068"/>
                  <a:gd name="T14" fmla="*/ 776 w 3321"/>
                  <a:gd name="T15" fmla="*/ 412 h 1068"/>
                  <a:gd name="T16" fmla="*/ 565 w 3321"/>
                  <a:gd name="T17" fmla="*/ 301 h 1068"/>
                  <a:gd name="T18" fmla="*/ 505 w 3321"/>
                  <a:gd name="T19" fmla="*/ 224 h 1068"/>
                  <a:gd name="T20" fmla="*/ 249 w 3321"/>
                  <a:gd name="T21" fmla="*/ 436 h 1068"/>
                  <a:gd name="T22" fmla="*/ 188 w 3321"/>
                  <a:gd name="T23" fmla="*/ 543 h 1068"/>
                  <a:gd name="T24" fmla="*/ 399 w 3321"/>
                  <a:gd name="T25" fmla="*/ 532 h 1068"/>
                  <a:gd name="T26" fmla="*/ 467 w 3321"/>
                  <a:gd name="T27" fmla="*/ 521 h 1068"/>
                  <a:gd name="T28" fmla="*/ 411 w 3321"/>
                  <a:gd name="T29" fmla="*/ 664 h 1068"/>
                  <a:gd name="T30" fmla="*/ 226 w 3321"/>
                  <a:gd name="T31" fmla="*/ 654 h 1068"/>
                  <a:gd name="T32" fmla="*/ 0 w 3321"/>
                  <a:gd name="T33" fmla="*/ 799 h 1068"/>
                  <a:gd name="T34" fmla="*/ 345 w 3321"/>
                  <a:gd name="T35" fmla="*/ 972 h 1068"/>
                  <a:gd name="T36" fmla="*/ 439 w 3321"/>
                  <a:gd name="T37" fmla="*/ 1019 h 1068"/>
                  <a:gd name="T38" fmla="*/ 558 w 3321"/>
                  <a:gd name="T39" fmla="*/ 863 h 1068"/>
                  <a:gd name="T40" fmla="*/ 661 w 3321"/>
                  <a:gd name="T41" fmla="*/ 848 h 1068"/>
                  <a:gd name="T42" fmla="*/ 844 w 3321"/>
                  <a:gd name="T43" fmla="*/ 980 h 1068"/>
                  <a:gd name="T44" fmla="*/ 876 w 3321"/>
                  <a:gd name="T45" fmla="*/ 884 h 1068"/>
                  <a:gd name="T46" fmla="*/ 993 w 3321"/>
                  <a:gd name="T47" fmla="*/ 936 h 1068"/>
                  <a:gd name="T48" fmla="*/ 1225 w 3321"/>
                  <a:gd name="T49" fmla="*/ 1032 h 1068"/>
                  <a:gd name="T50" fmla="*/ 1408 w 3321"/>
                  <a:gd name="T51" fmla="*/ 955 h 1068"/>
                  <a:gd name="T52" fmla="*/ 1815 w 3321"/>
                  <a:gd name="T53" fmla="*/ 733 h 1068"/>
                  <a:gd name="T54" fmla="*/ 2305 w 3321"/>
                  <a:gd name="T55" fmla="*/ 927 h 1068"/>
                  <a:gd name="T56" fmla="*/ 2612 w 3321"/>
                  <a:gd name="T57" fmla="*/ 551 h 1068"/>
                  <a:gd name="T58" fmla="*/ 2750 w 3321"/>
                  <a:gd name="T59" fmla="*/ 748 h 1068"/>
                  <a:gd name="T60" fmla="*/ 3095 w 3321"/>
                  <a:gd name="T61" fmla="*/ 457 h 1068"/>
                  <a:gd name="T62" fmla="*/ 286 w 3321"/>
                  <a:gd name="T63" fmla="*/ 506 h 1068"/>
                  <a:gd name="T64" fmla="*/ 384 w 3321"/>
                  <a:gd name="T65" fmla="*/ 312 h 1068"/>
                  <a:gd name="T66" fmla="*/ 179 w 3321"/>
                  <a:gd name="T67" fmla="*/ 750 h 1068"/>
                  <a:gd name="T68" fmla="*/ 198 w 3321"/>
                  <a:gd name="T69" fmla="*/ 854 h 1068"/>
                  <a:gd name="T70" fmla="*/ 298 w 3321"/>
                  <a:gd name="T71" fmla="*/ 816 h 1068"/>
                  <a:gd name="T72" fmla="*/ 256 w 3321"/>
                  <a:gd name="T73" fmla="*/ 833 h 1068"/>
                  <a:gd name="T74" fmla="*/ 482 w 3321"/>
                  <a:gd name="T75" fmla="*/ 810 h 1068"/>
                  <a:gd name="T76" fmla="*/ 505 w 3321"/>
                  <a:gd name="T77" fmla="*/ 645 h 1068"/>
                  <a:gd name="T78" fmla="*/ 546 w 3321"/>
                  <a:gd name="T79" fmla="*/ 801 h 1068"/>
                  <a:gd name="T80" fmla="*/ 586 w 3321"/>
                  <a:gd name="T81" fmla="*/ 662 h 1068"/>
                  <a:gd name="T82" fmla="*/ 603 w 3321"/>
                  <a:gd name="T83" fmla="*/ 692 h 1068"/>
                  <a:gd name="T84" fmla="*/ 739 w 3321"/>
                  <a:gd name="T85" fmla="*/ 805 h 1068"/>
                  <a:gd name="T86" fmla="*/ 869 w 3321"/>
                  <a:gd name="T87" fmla="*/ 921 h 1068"/>
                  <a:gd name="T88" fmla="*/ 820 w 3321"/>
                  <a:gd name="T89" fmla="*/ 910 h 1068"/>
                  <a:gd name="T90" fmla="*/ 848 w 3321"/>
                  <a:gd name="T91" fmla="*/ 944 h 1068"/>
                  <a:gd name="T92" fmla="*/ 876 w 3321"/>
                  <a:gd name="T93" fmla="*/ 801 h 1068"/>
                  <a:gd name="T94" fmla="*/ 986 w 3321"/>
                  <a:gd name="T95" fmla="*/ 925 h 1068"/>
                  <a:gd name="T96" fmla="*/ 991 w 3321"/>
                  <a:gd name="T97" fmla="*/ 735 h 1068"/>
                  <a:gd name="T98" fmla="*/ 1023 w 3321"/>
                  <a:gd name="T99" fmla="*/ 705 h 1068"/>
                  <a:gd name="T100" fmla="*/ 1029 w 3321"/>
                  <a:gd name="T101" fmla="*/ 927 h 1068"/>
                  <a:gd name="T102" fmla="*/ 1063 w 3321"/>
                  <a:gd name="T103" fmla="*/ 833 h 1068"/>
                  <a:gd name="T104" fmla="*/ 1063 w 3321"/>
                  <a:gd name="T105" fmla="*/ 916 h 1068"/>
                  <a:gd name="T106" fmla="*/ 1104 w 3321"/>
                  <a:gd name="T107" fmla="*/ 927 h 1068"/>
                  <a:gd name="T108" fmla="*/ 1159 w 3321"/>
                  <a:gd name="T109" fmla="*/ 645 h 1068"/>
                  <a:gd name="T110" fmla="*/ 1244 w 3321"/>
                  <a:gd name="T111" fmla="*/ 953 h 1068"/>
                  <a:gd name="T112" fmla="*/ 1242 w 3321"/>
                  <a:gd name="T113" fmla="*/ 991 h 1068"/>
                  <a:gd name="T114" fmla="*/ 1278 w 3321"/>
                  <a:gd name="T115" fmla="*/ 914 h 1068"/>
                  <a:gd name="T116" fmla="*/ 1280 w 3321"/>
                  <a:gd name="T117" fmla="*/ 961 h 1068"/>
                  <a:gd name="T118" fmla="*/ 1325 w 3321"/>
                  <a:gd name="T119" fmla="*/ 901 h 1068"/>
                  <a:gd name="T120" fmla="*/ 1351 w 3321"/>
                  <a:gd name="T121" fmla="*/ 737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21" h="1068">
                    <a:moveTo>
                      <a:pt x="3270" y="393"/>
                    </a:moveTo>
                    <a:lnTo>
                      <a:pt x="3321" y="367"/>
                    </a:lnTo>
                    <a:lnTo>
                      <a:pt x="3285" y="344"/>
                    </a:lnTo>
                    <a:lnTo>
                      <a:pt x="3259" y="346"/>
                    </a:lnTo>
                    <a:lnTo>
                      <a:pt x="3251" y="337"/>
                    </a:lnTo>
                    <a:lnTo>
                      <a:pt x="3238" y="340"/>
                    </a:lnTo>
                    <a:lnTo>
                      <a:pt x="3246" y="363"/>
                    </a:lnTo>
                    <a:lnTo>
                      <a:pt x="3223" y="323"/>
                    </a:lnTo>
                    <a:lnTo>
                      <a:pt x="3206" y="323"/>
                    </a:lnTo>
                    <a:lnTo>
                      <a:pt x="3119" y="273"/>
                    </a:lnTo>
                    <a:lnTo>
                      <a:pt x="2984" y="254"/>
                    </a:lnTo>
                    <a:lnTo>
                      <a:pt x="2976" y="267"/>
                    </a:lnTo>
                    <a:lnTo>
                      <a:pt x="2991" y="282"/>
                    </a:lnTo>
                    <a:lnTo>
                      <a:pt x="2976" y="290"/>
                    </a:lnTo>
                    <a:lnTo>
                      <a:pt x="2946" y="278"/>
                    </a:lnTo>
                    <a:lnTo>
                      <a:pt x="2935" y="261"/>
                    </a:lnTo>
                    <a:lnTo>
                      <a:pt x="2921" y="271"/>
                    </a:lnTo>
                    <a:lnTo>
                      <a:pt x="2844" y="263"/>
                    </a:lnTo>
                    <a:lnTo>
                      <a:pt x="2829" y="273"/>
                    </a:lnTo>
                    <a:lnTo>
                      <a:pt x="2797" y="261"/>
                    </a:lnTo>
                    <a:lnTo>
                      <a:pt x="2806" y="241"/>
                    </a:lnTo>
                    <a:lnTo>
                      <a:pt x="2784" y="226"/>
                    </a:lnTo>
                    <a:lnTo>
                      <a:pt x="2678" y="229"/>
                    </a:lnTo>
                    <a:lnTo>
                      <a:pt x="2663" y="209"/>
                    </a:lnTo>
                    <a:lnTo>
                      <a:pt x="2616" y="203"/>
                    </a:lnTo>
                    <a:lnTo>
                      <a:pt x="2633" y="199"/>
                    </a:lnTo>
                    <a:lnTo>
                      <a:pt x="2625" y="186"/>
                    </a:lnTo>
                    <a:lnTo>
                      <a:pt x="2484" y="164"/>
                    </a:lnTo>
                    <a:lnTo>
                      <a:pt x="2460" y="192"/>
                    </a:lnTo>
                    <a:lnTo>
                      <a:pt x="2463" y="209"/>
                    </a:lnTo>
                    <a:lnTo>
                      <a:pt x="2429" y="218"/>
                    </a:lnTo>
                    <a:lnTo>
                      <a:pt x="2386" y="205"/>
                    </a:lnTo>
                    <a:lnTo>
                      <a:pt x="2356" y="211"/>
                    </a:lnTo>
                    <a:lnTo>
                      <a:pt x="2339" y="192"/>
                    </a:lnTo>
                    <a:lnTo>
                      <a:pt x="2316" y="233"/>
                    </a:lnTo>
                    <a:lnTo>
                      <a:pt x="2271" y="205"/>
                    </a:lnTo>
                    <a:lnTo>
                      <a:pt x="2284" y="160"/>
                    </a:lnTo>
                    <a:lnTo>
                      <a:pt x="2190" y="132"/>
                    </a:lnTo>
                    <a:lnTo>
                      <a:pt x="2179" y="135"/>
                    </a:lnTo>
                    <a:lnTo>
                      <a:pt x="2177" y="160"/>
                    </a:lnTo>
                    <a:lnTo>
                      <a:pt x="2141" y="162"/>
                    </a:lnTo>
                    <a:lnTo>
                      <a:pt x="2096" y="154"/>
                    </a:lnTo>
                    <a:lnTo>
                      <a:pt x="2100" y="145"/>
                    </a:lnTo>
                    <a:lnTo>
                      <a:pt x="2052" y="139"/>
                    </a:lnTo>
                    <a:lnTo>
                      <a:pt x="2011" y="145"/>
                    </a:lnTo>
                    <a:lnTo>
                      <a:pt x="2030" y="156"/>
                    </a:lnTo>
                    <a:lnTo>
                      <a:pt x="2011" y="154"/>
                    </a:lnTo>
                    <a:lnTo>
                      <a:pt x="2000" y="128"/>
                    </a:lnTo>
                    <a:lnTo>
                      <a:pt x="1994" y="139"/>
                    </a:lnTo>
                    <a:lnTo>
                      <a:pt x="1951" y="128"/>
                    </a:lnTo>
                    <a:lnTo>
                      <a:pt x="1947" y="141"/>
                    </a:lnTo>
                    <a:lnTo>
                      <a:pt x="1968" y="139"/>
                    </a:lnTo>
                    <a:lnTo>
                      <a:pt x="1892" y="154"/>
                    </a:lnTo>
                    <a:lnTo>
                      <a:pt x="1892" y="154"/>
                    </a:lnTo>
                    <a:lnTo>
                      <a:pt x="1900" y="164"/>
                    </a:lnTo>
                    <a:lnTo>
                      <a:pt x="1851" y="175"/>
                    </a:lnTo>
                    <a:lnTo>
                      <a:pt x="1892" y="154"/>
                    </a:lnTo>
                    <a:lnTo>
                      <a:pt x="1890" y="154"/>
                    </a:lnTo>
                    <a:lnTo>
                      <a:pt x="1892" y="154"/>
                    </a:lnTo>
                    <a:lnTo>
                      <a:pt x="2005" y="94"/>
                    </a:lnTo>
                    <a:lnTo>
                      <a:pt x="2015" y="77"/>
                    </a:lnTo>
                    <a:lnTo>
                      <a:pt x="1994" y="68"/>
                    </a:lnTo>
                    <a:lnTo>
                      <a:pt x="2009" y="75"/>
                    </a:lnTo>
                    <a:lnTo>
                      <a:pt x="2017" y="64"/>
                    </a:lnTo>
                    <a:lnTo>
                      <a:pt x="1971" y="36"/>
                    </a:lnTo>
                    <a:lnTo>
                      <a:pt x="1885" y="45"/>
                    </a:lnTo>
                    <a:lnTo>
                      <a:pt x="1907" y="26"/>
                    </a:lnTo>
                    <a:lnTo>
                      <a:pt x="1856" y="28"/>
                    </a:lnTo>
                    <a:lnTo>
                      <a:pt x="1885" y="15"/>
                    </a:lnTo>
                    <a:lnTo>
                      <a:pt x="1851" y="0"/>
                    </a:lnTo>
                    <a:lnTo>
                      <a:pt x="1802" y="23"/>
                    </a:lnTo>
                    <a:lnTo>
                      <a:pt x="1800" y="43"/>
                    </a:lnTo>
                    <a:lnTo>
                      <a:pt x="1760" y="45"/>
                    </a:lnTo>
                    <a:lnTo>
                      <a:pt x="1777" y="58"/>
                    </a:lnTo>
                    <a:lnTo>
                      <a:pt x="1758" y="51"/>
                    </a:lnTo>
                    <a:lnTo>
                      <a:pt x="1721" y="64"/>
                    </a:lnTo>
                    <a:lnTo>
                      <a:pt x="1709" y="64"/>
                    </a:lnTo>
                    <a:lnTo>
                      <a:pt x="1711" y="56"/>
                    </a:lnTo>
                    <a:lnTo>
                      <a:pt x="1660" y="58"/>
                    </a:lnTo>
                    <a:lnTo>
                      <a:pt x="1668" y="64"/>
                    </a:lnTo>
                    <a:lnTo>
                      <a:pt x="1559" y="92"/>
                    </a:lnTo>
                    <a:lnTo>
                      <a:pt x="1572" y="94"/>
                    </a:lnTo>
                    <a:lnTo>
                      <a:pt x="1555" y="107"/>
                    </a:lnTo>
                    <a:lnTo>
                      <a:pt x="1540" y="100"/>
                    </a:lnTo>
                    <a:lnTo>
                      <a:pt x="1555" y="132"/>
                    </a:lnTo>
                    <a:lnTo>
                      <a:pt x="1449" y="145"/>
                    </a:lnTo>
                    <a:lnTo>
                      <a:pt x="1459" y="179"/>
                    </a:lnTo>
                    <a:lnTo>
                      <a:pt x="1504" y="205"/>
                    </a:lnTo>
                    <a:lnTo>
                      <a:pt x="1496" y="254"/>
                    </a:lnTo>
                    <a:lnTo>
                      <a:pt x="1479" y="241"/>
                    </a:lnTo>
                    <a:lnTo>
                      <a:pt x="1481" y="218"/>
                    </a:lnTo>
                    <a:lnTo>
                      <a:pt x="1496" y="205"/>
                    </a:lnTo>
                    <a:lnTo>
                      <a:pt x="1415" y="182"/>
                    </a:lnTo>
                    <a:lnTo>
                      <a:pt x="1398" y="188"/>
                    </a:lnTo>
                    <a:lnTo>
                      <a:pt x="1404" y="199"/>
                    </a:lnTo>
                    <a:lnTo>
                      <a:pt x="1374" y="196"/>
                    </a:lnTo>
                    <a:lnTo>
                      <a:pt x="1415" y="226"/>
                    </a:lnTo>
                    <a:lnTo>
                      <a:pt x="1370" y="216"/>
                    </a:lnTo>
                    <a:lnTo>
                      <a:pt x="1359" y="211"/>
                    </a:lnTo>
                    <a:lnTo>
                      <a:pt x="1366" y="175"/>
                    </a:lnTo>
                    <a:lnTo>
                      <a:pt x="1351" y="167"/>
                    </a:lnTo>
                    <a:lnTo>
                      <a:pt x="1355" y="184"/>
                    </a:lnTo>
                    <a:lnTo>
                      <a:pt x="1323" y="209"/>
                    </a:lnTo>
                    <a:lnTo>
                      <a:pt x="1344" y="235"/>
                    </a:lnTo>
                    <a:lnTo>
                      <a:pt x="1334" y="278"/>
                    </a:lnTo>
                    <a:lnTo>
                      <a:pt x="1378" y="286"/>
                    </a:lnTo>
                    <a:lnTo>
                      <a:pt x="1385" y="284"/>
                    </a:lnTo>
                    <a:lnTo>
                      <a:pt x="1387" y="286"/>
                    </a:lnTo>
                    <a:lnTo>
                      <a:pt x="1402" y="290"/>
                    </a:lnTo>
                    <a:lnTo>
                      <a:pt x="1410" y="308"/>
                    </a:lnTo>
                    <a:lnTo>
                      <a:pt x="1400" y="320"/>
                    </a:lnTo>
                    <a:lnTo>
                      <a:pt x="1423" y="327"/>
                    </a:lnTo>
                    <a:lnTo>
                      <a:pt x="1393" y="320"/>
                    </a:lnTo>
                    <a:lnTo>
                      <a:pt x="1395" y="301"/>
                    </a:lnTo>
                    <a:lnTo>
                      <a:pt x="1387" y="286"/>
                    </a:lnTo>
                    <a:lnTo>
                      <a:pt x="1378" y="286"/>
                    </a:lnTo>
                    <a:lnTo>
                      <a:pt x="1361" y="290"/>
                    </a:lnTo>
                    <a:lnTo>
                      <a:pt x="1344" y="295"/>
                    </a:lnTo>
                    <a:lnTo>
                      <a:pt x="1351" y="323"/>
                    </a:lnTo>
                    <a:lnTo>
                      <a:pt x="1306" y="365"/>
                    </a:lnTo>
                    <a:lnTo>
                      <a:pt x="1268" y="352"/>
                    </a:lnTo>
                    <a:lnTo>
                      <a:pt x="1304" y="344"/>
                    </a:lnTo>
                    <a:lnTo>
                      <a:pt x="1295" y="337"/>
                    </a:lnTo>
                    <a:lnTo>
                      <a:pt x="1323" y="323"/>
                    </a:lnTo>
                    <a:lnTo>
                      <a:pt x="1329" y="301"/>
                    </a:lnTo>
                    <a:lnTo>
                      <a:pt x="1312" y="282"/>
                    </a:lnTo>
                    <a:lnTo>
                      <a:pt x="1317" y="229"/>
                    </a:lnTo>
                    <a:lnTo>
                      <a:pt x="1302" y="209"/>
                    </a:lnTo>
                    <a:lnTo>
                      <a:pt x="1314" y="169"/>
                    </a:lnTo>
                    <a:lnTo>
                      <a:pt x="1297" y="162"/>
                    </a:lnTo>
                    <a:lnTo>
                      <a:pt x="1259" y="162"/>
                    </a:lnTo>
                    <a:lnTo>
                      <a:pt x="1242" y="201"/>
                    </a:lnTo>
                    <a:lnTo>
                      <a:pt x="1217" y="216"/>
                    </a:lnTo>
                    <a:lnTo>
                      <a:pt x="1212" y="229"/>
                    </a:lnTo>
                    <a:lnTo>
                      <a:pt x="1227" y="233"/>
                    </a:lnTo>
                    <a:lnTo>
                      <a:pt x="1219" y="265"/>
                    </a:lnTo>
                    <a:lnTo>
                      <a:pt x="1240" y="269"/>
                    </a:lnTo>
                    <a:lnTo>
                      <a:pt x="1255" y="290"/>
                    </a:lnTo>
                    <a:lnTo>
                      <a:pt x="1242" y="310"/>
                    </a:lnTo>
                    <a:lnTo>
                      <a:pt x="1170" y="269"/>
                    </a:lnTo>
                    <a:lnTo>
                      <a:pt x="1116" y="258"/>
                    </a:lnTo>
                    <a:lnTo>
                      <a:pt x="1106" y="267"/>
                    </a:lnTo>
                    <a:lnTo>
                      <a:pt x="1114" y="288"/>
                    </a:lnTo>
                    <a:lnTo>
                      <a:pt x="1097" y="303"/>
                    </a:lnTo>
                    <a:lnTo>
                      <a:pt x="1082" y="284"/>
                    </a:lnTo>
                    <a:lnTo>
                      <a:pt x="1010" y="310"/>
                    </a:lnTo>
                    <a:lnTo>
                      <a:pt x="995" y="290"/>
                    </a:lnTo>
                    <a:lnTo>
                      <a:pt x="1010" y="284"/>
                    </a:lnTo>
                    <a:lnTo>
                      <a:pt x="995" y="286"/>
                    </a:lnTo>
                    <a:lnTo>
                      <a:pt x="897" y="327"/>
                    </a:lnTo>
                    <a:lnTo>
                      <a:pt x="871" y="352"/>
                    </a:lnTo>
                    <a:lnTo>
                      <a:pt x="844" y="329"/>
                    </a:lnTo>
                    <a:lnTo>
                      <a:pt x="871" y="318"/>
                    </a:lnTo>
                    <a:lnTo>
                      <a:pt x="869" y="310"/>
                    </a:lnTo>
                    <a:lnTo>
                      <a:pt x="816" y="295"/>
                    </a:lnTo>
                    <a:lnTo>
                      <a:pt x="829" y="305"/>
                    </a:lnTo>
                    <a:lnTo>
                      <a:pt x="831" y="374"/>
                    </a:lnTo>
                    <a:lnTo>
                      <a:pt x="799" y="357"/>
                    </a:lnTo>
                    <a:lnTo>
                      <a:pt x="754" y="382"/>
                    </a:lnTo>
                    <a:lnTo>
                      <a:pt x="776" y="412"/>
                    </a:lnTo>
                    <a:lnTo>
                      <a:pt x="729" y="408"/>
                    </a:lnTo>
                    <a:lnTo>
                      <a:pt x="707" y="393"/>
                    </a:lnTo>
                    <a:lnTo>
                      <a:pt x="701" y="406"/>
                    </a:lnTo>
                    <a:lnTo>
                      <a:pt x="724" y="412"/>
                    </a:lnTo>
                    <a:lnTo>
                      <a:pt x="731" y="429"/>
                    </a:lnTo>
                    <a:lnTo>
                      <a:pt x="718" y="431"/>
                    </a:lnTo>
                    <a:lnTo>
                      <a:pt x="669" y="412"/>
                    </a:lnTo>
                    <a:lnTo>
                      <a:pt x="671" y="374"/>
                    </a:lnTo>
                    <a:lnTo>
                      <a:pt x="622" y="340"/>
                    </a:lnTo>
                    <a:lnTo>
                      <a:pt x="741" y="370"/>
                    </a:lnTo>
                    <a:lnTo>
                      <a:pt x="780" y="348"/>
                    </a:lnTo>
                    <a:lnTo>
                      <a:pt x="778" y="325"/>
                    </a:lnTo>
                    <a:lnTo>
                      <a:pt x="688" y="278"/>
                    </a:lnTo>
                    <a:lnTo>
                      <a:pt x="639" y="276"/>
                    </a:lnTo>
                    <a:lnTo>
                      <a:pt x="624" y="267"/>
                    </a:lnTo>
                    <a:lnTo>
                      <a:pt x="641" y="263"/>
                    </a:lnTo>
                    <a:lnTo>
                      <a:pt x="620" y="258"/>
                    </a:lnTo>
                    <a:lnTo>
                      <a:pt x="603" y="261"/>
                    </a:lnTo>
                    <a:lnTo>
                      <a:pt x="571" y="282"/>
                    </a:lnTo>
                    <a:lnTo>
                      <a:pt x="565" y="301"/>
                    </a:lnTo>
                    <a:lnTo>
                      <a:pt x="565" y="301"/>
                    </a:lnTo>
                    <a:lnTo>
                      <a:pt x="571" y="282"/>
                    </a:lnTo>
                    <a:lnTo>
                      <a:pt x="573" y="263"/>
                    </a:lnTo>
                    <a:lnTo>
                      <a:pt x="575" y="263"/>
                    </a:lnTo>
                    <a:lnTo>
                      <a:pt x="573" y="282"/>
                    </a:lnTo>
                    <a:lnTo>
                      <a:pt x="605" y="258"/>
                    </a:lnTo>
                    <a:lnTo>
                      <a:pt x="584" y="263"/>
                    </a:lnTo>
                    <a:lnTo>
                      <a:pt x="588" y="256"/>
                    </a:lnTo>
                    <a:lnTo>
                      <a:pt x="567" y="250"/>
                    </a:lnTo>
                    <a:lnTo>
                      <a:pt x="605" y="239"/>
                    </a:lnTo>
                    <a:lnTo>
                      <a:pt x="575" y="226"/>
                    </a:lnTo>
                    <a:lnTo>
                      <a:pt x="554" y="239"/>
                    </a:lnTo>
                    <a:lnTo>
                      <a:pt x="565" y="222"/>
                    </a:lnTo>
                    <a:lnTo>
                      <a:pt x="550" y="220"/>
                    </a:lnTo>
                    <a:lnTo>
                      <a:pt x="539" y="239"/>
                    </a:lnTo>
                    <a:lnTo>
                      <a:pt x="533" y="241"/>
                    </a:lnTo>
                    <a:lnTo>
                      <a:pt x="533" y="224"/>
                    </a:lnTo>
                    <a:lnTo>
                      <a:pt x="505" y="252"/>
                    </a:lnTo>
                    <a:lnTo>
                      <a:pt x="520" y="229"/>
                    </a:lnTo>
                    <a:lnTo>
                      <a:pt x="505" y="224"/>
                    </a:lnTo>
                    <a:lnTo>
                      <a:pt x="475" y="254"/>
                    </a:lnTo>
                    <a:lnTo>
                      <a:pt x="445" y="243"/>
                    </a:lnTo>
                    <a:lnTo>
                      <a:pt x="454" y="263"/>
                    </a:lnTo>
                    <a:lnTo>
                      <a:pt x="441" y="252"/>
                    </a:lnTo>
                    <a:lnTo>
                      <a:pt x="422" y="273"/>
                    </a:lnTo>
                    <a:lnTo>
                      <a:pt x="424" y="256"/>
                    </a:lnTo>
                    <a:lnTo>
                      <a:pt x="413" y="271"/>
                    </a:lnTo>
                    <a:lnTo>
                      <a:pt x="405" y="261"/>
                    </a:lnTo>
                    <a:lnTo>
                      <a:pt x="411" y="276"/>
                    </a:lnTo>
                    <a:lnTo>
                      <a:pt x="388" y="269"/>
                    </a:lnTo>
                    <a:lnTo>
                      <a:pt x="382" y="290"/>
                    </a:lnTo>
                    <a:lnTo>
                      <a:pt x="360" y="299"/>
                    </a:lnTo>
                    <a:lnTo>
                      <a:pt x="379" y="299"/>
                    </a:lnTo>
                    <a:lnTo>
                      <a:pt x="345" y="310"/>
                    </a:lnTo>
                    <a:lnTo>
                      <a:pt x="339" y="325"/>
                    </a:lnTo>
                    <a:lnTo>
                      <a:pt x="350" y="325"/>
                    </a:lnTo>
                    <a:lnTo>
                      <a:pt x="307" y="350"/>
                    </a:lnTo>
                    <a:lnTo>
                      <a:pt x="290" y="393"/>
                    </a:lnTo>
                    <a:lnTo>
                      <a:pt x="243" y="427"/>
                    </a:lnTo>
                    <a:lnTo>
                      <a:pt x="249" y="436"/>
                    </a:lnTo>
                    <a:lnTo>
                      <a:pt x="273" y="429"/>
                    </a:lnTo>
                    <a:lnTo>
                      <a:pt x="252" y="436"/>
                    </a:lnTo>
                    <a:lnTo>
                      <a:pt x="249" y="436"/>
                    </a:lnTo>
                    <a:lnTo>
                      <a:pt x="226" y="440"/>
                    </a:lnTo>
                    <a:lnTo>
                      <a:pt x="200" y="455"/>
                    </a:lnTo>
                    <a:lnTo>
                      <a:pt x="207" y="461"/>
                    </a:lnTo>
                    <a:lnTo>
                      <a:pt x="188" y="461"/>
                    </a:lnTo>
                    <a:lnTo>
                      <a:pt x="190" y="474"/>
                    </a:lnTo>
                    <a:lnTo>
                      <a:pt x="166" y="474"/>
                    </a:lnTo>
                    <a:lnTo>
                      <a:pt x="188" y="478"/>
                    </a:lnTo>
                    <a:lnTo>
                      <a:pt x="164" y="485"/>
                    </a:lnTo>
                    <a:lnTo>
                      <a:pt x="166" y="500"/>
                    </a:lnTo>
                    <a:lnTo>
                      <a:pt x="207" y="491"/>
                    </a:lnTo>
                    <a:lnTo>
                      <a:pt x="207" y="496"/>
                    </a:lnTo>
                    <a:lnTo>
                      <a:pt x="166" y="506"/>
                    </a:lnTo>
                    <a:lnTo>
                      <a:pt x="177" y="513"/>
                    </a:lnTo>
                    <a:lnTo>
                      <a:pt x="173" y="532"/>
                    </a:lnTo>
                    <a:lnTo>
                      <a:pt x="200" y="515"/>
                    </a:lnTo>
                    <a:lnTo>
                      <a:pt x="168" y="543"/>
                    </a:lnTo>
                    <a:lnTo>
                      <a:pt x="188" y="543"/>
                    </a:lnTo>
                    <a:lnTo>
                      <a:pt x="177" y="566"/>
                    </a:lnTo>
                    <a:lnTo>
                      <a:pt x="217" y="575"/>
                    </a:lnTo>
                    <a:lnTo>
                      <a:pt x="252" y="553"/>
                    </a:lnTo>
                    <a:lnTo>
                      <a:pt x="260" y="532"/>
                    </a:lnTo>
                    <a:lnTo>
                      <a:pt x="269" y="553"/>
                    </a:lnTo>
                    <a:lnTo>
                      <a:pt x="290" y="528"/>
                    </a:lnTo>
                    <a:lnTo>
                      <a:pt x="290" y="528"/>
                    </a:lnTo>
                    <a:lnTo>
                      <a:pt x="269" y="553"/>
                    </a:lnTo>
                    <a:lnTo>
                      <a:pt x="279" y="594"/>
                    </a:lnTo>
                    <a:lnTo>
                      <a:pt x="298" y="615"/>
                    </a:lnTo>
                    <a:lnTo>
                      <a:pt x="296" y="643"/>
                    </a:lnTo>
                    <a:lnTo>
                      <a:pt x="350" y="624"/>
                    </a:lnTo>
                    <a:lnTo>
                      <a:pt x="362" y="566"/>
                    </a:lnTo>
                    <a:lnTo>
                      <a:pt x="352" y="564"/>
                    </a:lnTo>
                    <a:lnTo>
                      <a:pt x="392" y="547"/>
                    </a:lnTo>
                    <a:lnTo>
                      <a:pt x="384" y="547"/>
                    </a:lnTo>
                    <a:lnTo>
                      <a:pt x="382" y="547"/>
                    </a:lnTo>
                    <a:lnTo>
                      <a:pt x="354" y="543"/>
                    </a:lnTo>
                    <a:lnTo>
                      <a:pt x="384" y="547"/>
                    </a:lnTo>
                    <a:lnTo>
                      <a:pt x="399" y="532"/>
                    </a:lnTo>
                    <a:lnTo>
                      <a:pt x="375" y="515"/>
                    </a:lnTo>
                    <a:lnTo>
                      <a:pt x="354" y="528"/>
                    </a:lnTo>
                    <a:lnTo>
                      <a:pt x="371" y="515"/>
                    </a:lnTo>
                    <a:lnTo>
                      <a:pt x="371" y="464"/>
                    </a:lnTo>
                    <a:lnTo>
                      <a:pt x="445" y="414"/>
                    </a:lnTo>
                    <a:lnTo>
                      <a:pt x="439" y="404"/>
                    </a:lnTo>
                    <a:lnTo>
                      <a:pt x="452" y="378"/>
                    </a:lnTo>
                    <a:lnTo>
                      <a:pt x="488" y="372"/>
                    </a:lnTo>
                    <a:lnTo>
                      <a:pt x="477" y="314"/>
                    </a:lnTo>
                    <a:lnTo>
                      <a:pt x="428" y="282"/>
                    </a:lnTo>
                    <a:lnTo>
                      <a:pt x="422" y="282"/>
                    </a:lnTo>
                    <a:lnTo>
                      <a:pt x="422" y="282"/>
                    </a:lnTo>
                    <a:lnTo>
                      <a:pt x="431" y="282"/>
                    </a:lnTo>
                    <a:lnTo>
                      <a:pt x="431" y="282"/>
                    </a:lnTo>
                    <a:lnTo>
                      <a:pt x="477" y="312"/>
                    </a:lnTo>
                    <a:lnTo>
                      <a:pt x="488" y="370"/>
                    </a:lnTo>
                    <a:lnTo>
                      <a:pt x="511" y="399"/>
                    </a:lnTo>
                    <a:lnTo>
                      <a:pt x="437" y="457"/>
                    </a:lnTo>
                    <a:lnTo>
                      <a:pt x="441" y="513"/>
                    </a:lnTo>
                    <a:lnTo>
                      <a:pt x="467" y="521"/>
                    </a:lnTo>
                    <a:lnTo>
                      <a:pt x="469" y="532"/>
                    </a:lnTo>
                    <a:lnTo>
                      <a:pt x="548" y="515"/>
                    </a:lnTo>
                    <a:lnTo>
                      <a:pt x="614" y="459"/>
                    </a:lnTo>
                    <a:lnTo>
                      <a:pt x="614" y="461"/>
                    </a:lnTo>
                    <a:lnTo>
                      <a:pt x="548" y="515"/>
                    </a:lnTo>
                    <a:lnTo>
                      <a:pt x="567" y="513"/>
                    </a:lnTo>
                    <a:lnTo>
                      <a:pt x="565" y="523"/>
                    </a:lnTo>
                    <a:lnTo>
                      <a:pt x="592" y="530"/>
                    </a:lnTo>
                    <a:lnTo>
                      <a:pt x="477" y="549"/>
                    </a:lnTo>
                    <a:lnTo>
                      <a:pt x="482" y="570"/>
                    </a:lnTo>
                    <a:lnTo>
                      <a:pt x="494" y="570"/>
                    </a:lnTo>
                    <a:lnTo>
                      <a:pt x="488" y="607"/>
                    </a:lnTo>
                    <a:lnTo>
                      <a:pt x="460" y="587"/>
                    </a:lnTo>
                    <a:lnTo>
                      <a:pt x="445" y="590"/>
                    </a:lnTo>
                    <a:lnTo>
                      <a:pt x="437" y="611"/>
                    </a:lnTo>
                    <a:lnTo>
                      <a:pt x="439" y="654"/>
                    </a:lnTo>
                    <a:lnTo>
                      <a:pt x="428" y="651"/>
                    </a:lnTo>
                    <a:lnTo>
                      <a:pt x="437" y="643"/>
                    </a:lnTo>
                    <a:lnTo>
                      <a:pt x="411" y="664"/>
                    </a:lnTo>
                    <a:lnTo>
                      <a:pt x="411" y="664"/>
                    </a:lnTo>
                    <a:lnTo>
                      <a:pt x="371" y="656"/>
                    </a:lnTo>
                    <a:lnTo>
                      <a:pt x="320" y="679"/>
                    </a:lnTo>
                    <a:lnTo>
                      <a:pt x="328" y="748"/>
                    </a:lnTo>
                    <a:lnTo>
                      <a:pt x="347" y="754"/>
                    </a:lnTo>
                    <a:lnTo>
                      <a:pt x="328" y="748"/>
                    </a:lnTo>
                    <a:lnTo>
                      <a:pt x="322" y="743"/>
                    </a:lnTo>
                    <a:lnTo>
                      <a:pt x="328" y="748"/>
                    </a:lnTo>
                    <a:lnTo>
                      <a:pt x="318" y="679"/>
                    </a:lnTo>
                    <a:lnTo>
                      <a:pt x="290" y="664"/>
                    </a:lnTo>
                    <a:lnTo>
                      <a:pt x="260" y="675"/>
                    </a:lnTo>
                    <a:lnTo>
                      <a:pt x="264" y="666"/>
                    </a:lnTo>
                    <a:lnTo>
                      <a:pt x="239" y="654"/>
                    </a:lnTo>
                    <a:lnTo>
                      <a:pt x="239" y="654"/>
                    </a:lnTo>
                    <a:lnTo>
                      <a:pt x="241" y="637"/>
                    </a:lnTo>
                    <a:lnTo>
                      <a:pt x="262" y="622"/>
                    </a:lnTo>
                    <a:lnTo>
                      <a:pt x="249" y="613"/>
                    </a:lnTo>
                    <a:lnTo>
                      <a:pt x="256" y="587"/>
                    </a:lnTo>
                    <a:lnTo>
                      <a:pt x="220" y="607"/>
                    </a:lnTo>
                    <a:lnTo>
                      <a:pt x="217" y="639"/>
                    </a:lnTo>
                    <a:lnTo>
                      <a:pt x="226" y="654"/>
                    </a:lnTo>
                    <a:lnTo>
                      <a:pt x="226" y="654"/>
                    </a:lnTo>
                    <a:lnTo>
                      <a:pt x="224" y="690"/>
                    </a:lnTo>
                    <a:lnTo>
                      <a:pt x="209" y="681"/>
                    </a:lnTo>
                    <a:lnTo>
                      <a:pt x="200" y="692"/>
                    </a:lnTo>
                    <a:lnTo>
                      <a:pt x="200" y="694"/>
                    </a:lnTo>
                    <a:lnTo>
                      <a:pt x="173" y="694"/>
                    </a:lnTo>
                    <a:lnTo>
                      <a:pt x="173" y="716"/>
                    </a:lnTo>
                    <a:lnTo>
                      <a:pt x="162" y="703"/>
                    </a:lnTo>
                    <a:lnTo>
                      <a:pt x="151" y="722"/>
                    </a:lnTo>
                    <a:lnTo>
                      <a:pt x="164" y="728"/>
                    </a:lnTo>
                    <a:lnTo>
                      <a:pt x="143" y="735"/>
                    </a:lnTo>
                    <a:lnTo>
                      <a:pt x="139" y="735"/>
                    </a:lnTo>
                    <a:lnTo>
                      <a:pt x="126" y="741"/>
                    </a:lnTo>
                    <a:lnTo>
                      <a:pt x="166" y="767"/>
                    </a:lnTo>
                    <a:lnTo>
                      <a:pt x="128" y="741"/>
                    </a:lnTo>
                    <a:lnTo>
                      <a:pt x="111" y="748"/>
                    </a:lnTo>
                    <a:lnTo>
                      <a:pt x="90" y="778"/>
                    </a:lnTo>
                    <a:lnTo>
                      <a:pt x="49" y="773"/>
                    </a:lnTo>
                    <a:lnTo>
                      <a:pt x="56" y="797"/>
                    </a:lnTo>
                    <a:lnTo>
                      <a:pt x="0" y="799"/>
                    </a:lnTo>
                    <a:lnTo>
                      <a:pt x="7" y="814"/>
                    </a:lnTo>
                    <a:lnTo>
                      <a:pt x="51" y="827"/>
                    </a:lnTo>
                    <a:lnTo>
                      <a:pt x="45" y="835"/>
                    </a:lnTo>
                    <a:lnTo>
                      <a:pt x="60" y="848"/>
                    </a:lnTo>
                    <a:lnTo>
                      <a:pt x="68" y="867"/>
                    </a:lnTo>
                    <a:lnTo>
                      <a:pt x="49" y="908"/>
                    </a:lnTo>
                    <a:lnTo>
                      <a:pt x="102" y="923"/>
                    </a:lnTo>
                    <a:lnTo>
                      <a:pt x="109" y="925"/>
                    </a:lnTo>
                    <a:lnTo>
                      <a:pt x="134" y="927"/>
                    </a:lnTo>
                    <a:lnTo>
                      <a:pt x="134" y="912"/>
                    </a:lnTo>
                    <a:lnTo>
                      <a:pt x="149" y="904"/>
                    </a:lnTo>
                    <a:lnTo>
                      <a:pt x="183" y="914"/>
                    </a:lnTo>
                    <a:lnTo>
                      <a:pt x="207" y="899"/>
                    </a:lnTo>
                    <a:lnTo>
                      <a:pt x="194" y="876"/>
                    </a:lnTo>
                    <a:lnTo>
                      <a:pt x="194" y="876"/>
                    </a:lnTo>
                    <a:lnTo>
                      <a:pt x="207" y="897"/>
                    </a:lnTo>
                    <a:lnTo>
                      <a:pt x="228" y="884"/>
                    </a:lnTo>
                    <a:lnTo>
                      <a:pt x="252" y="895"/>
                    </a:lnTo>
                    <a:lnTo>
                      <a:pt x="269" y="925"/>
                    </a:lnTo>
                    <a:lnTo>
                      <a:pt x="345" y="972"/>
                    </a:lnTo>
                    <a:lnTo>
                      <a:pt x="352" y="1015"/>
                    </a:lnTo>
                    <a:lnTo>
                      <a:pt x="371" y="995"/>
                    </a:lnTo>
                    <a:lnTo>
                      <a:pt x="364" y="968"/>
                    </a:lnTo>
                    <a:lnTo>
                      <a:pt x="392" y="972"/>
                    </a:lnTo>
                    <a:lnTo>
                      <a:pt x="350" y="944"/>
                    </a:lnTo>
                    <a:lnTo>
                      <a:pt x="352" y="936"/>
                    </a:lnTo>
                    <a:lnTo>
                      <a:pt x="328" y="933"/>
                    </a:lnTo>
                    <a:lnTo>
                      <a:pt x="290" y="891"/>
                    </a:lnTo>
                    <a:lnTo>
                      <a:pt x="288" y="867"/>
                    </a:lnTo>
                    <a:lnTo>
                      <a:pt x="311" y="863"/>
                    </a:lnTo>
                    <a:lnTo>
                      <a:pt x="311" y="876"/>
                    </a:lnTo>
                    <a:lnTo>
                      <a:pt x="326" y="867"/>
                    </a:lnTo>
                    <a:lnTo>
                      <a:pt x="352" y="904"/>
                    </a:lnTo>
                    <a:lnTo>
                      <a:pt x="407" y="938"/>
                    </a:lnTo>
                    <a:lnTo>
                      <a:pt x="422" y="923"/>
                    </a:lnTo>
                    <a:lnTo>
                      <a:pt x="437" y="957"/>
                    </a:lnTo>
                    <a:lnTo>
                      <a:pt x="422" y="980"/>
                    </a:lnTo>
                    <a:lnTo>
                      <a:pt x="439" y="1008"/>
                    </a:lnTo>
                    <a:lnTo>
                      <a:pt x="475" y="1010"/>
                    </a:lnTo>
                    <a:lnTo>
                      <a:pt x="439" y="1019"/>
                    </a:lnTo>
                    <a:lnTo>
                      <a:pt x="448" y="1038"/>
                    </a:lnTo>
                    <a:lnTo>
                      <a:pt x="473" y="1045"/>
                    </a:lnTo>
                    <a:lnTo>
                      <a:pt x="467" y="1025"/>
                    </a:lnTo>
                    <a:lnTo>
                      <a:pt x="488" y="1021"/>
                    </a:lnTo>
                    <a:lnTo>
                      <a:pt x="488" y="1010"/>
                    </a:lnTo>
                    <a:lnTo>
                      <a:pt x="462" y="998"/>
                    </a:lnTo>
                    <a:lnTo>
                      <a:pt x="475" y="993"/>
                    </a:lnTo>
                    <a:lnTo>
                      <a:pt x="465" y="963"/>
                    </a:lnTo>
                    <a:lnTo>
                      <a:pt x="479" y="974"/>
                    </a:lnTo>
                    <a:lnTo>
                      <a:pt x="494" y="955"/>
                    </a:lnTo>
                    <a:lnTo>
                      <a:pt x="524" y="961"/>
                    </a:lnTo>
                    <a:lnTo>
                      <a:pt x="528" y="940"/>
                    </a:lnTo>
                    <a:lnTo>
                      <a:pt x="554" y="938"/>
                    </a:lnTo>
                    <a:lnTo>
                      <a:pt x="548" y="925"/>
                    </a:lnTo>
                    <a:lnTo>
                      <a:pt x="567" y="899"/>
                    </a:lnTo>
                    <a:lnTo>
                      <a:pt x="567" y="899"/>
                    </a:lnTo>
                    <a:lnTo>
                      <a:pt x="584" y="867"/>
                    </a:lnTo>
                    <a:lnTo>
                      <a:pt x="558" y="865"/>
                    </a:lnTo>
                    <a:lnTo>
                      <a:pt x="558" y="861"/>
                    </a:lnTo>
                    <a:lnTo>
                      <a:pt x="558" y="863"/>
                    </a:lnTo>
                    <a:lnTo>
                      <a:pt x="565" y="863"/>
                    </a:lnTo>
                    <a:lnTo>
                      <a:pt x="569" y="848"/>
                    </a:lnTo>
                    <a:lnTo>
                      <a:pt x="569" y="839"/>
                    </a:lnTo>
                    <a:lnTo>
                      <a:pt x="582" y="837"/>
                    </a:lnTo>
                    <a:lnTo>
                      <a:pt x="582" y="837"/>
                    </a:lnTo>
                    <a:lnTo>
                      <a:pt x="571" y="842"/>
                    </a:lnTo>
                    <a:lnTo>
                      <a:pt x="569" y="848"/>
                    </a:lnTo>
                    <a:lnTo>
                      <a:pt x="565" y="863"/>
                    </a:lnTo>
                    <a:lnTo>
                      <a:pt x="584" y="865"/>
                    </a:lnTo>
                    <a:lnTo>
                      <a:pt x="595" y="842"/>
                    </a:lnTo>
                    <a:lnTo>
                      <a:pt x="622" y="835"/>
                    </a:lnTo>
                    <a:lnTo>
                      <a:pt x="624" y="835"/>
                    </a:lnTo>
                    <a:lnTo>
                      <a:pt x="622" y="846"/>
                    </a:lnTo>
                    <a:lnTo>
                      <a:pt x="635" y="846"/>
                    </a:lnTo>
                    <a:lnTo>
                      <a:pt x="654" y="850"/>
                    </a:lnTo>
                    <a:lnTo>
                      <a:pt x="635" y="865"/>
                    </a:lnTo>
                    <a:lnTo>
                      <a:pt x="658" y="884"/>
                    </a:lnTo>
                    <a:lnTo>
                      <a:pt x="697" y="867"/>
                    </a:lnTo>
                    <a:lnTo>
                      <a:pt x="678" y="865"/>
                    </a:lnTo>
                    <a:lnTo>
                      <a:pt x="661" y="848"/>
                    </a:lnTo>
                    <a:lnTo>
                      <a:pt x="675" y="852"/>
                    </a:lnTo>
                    <a:lnTo>
                      <a:pt x="680" y="842"/>
                    </a:lnTo>
                    <a:lnTo>
                      <a:pt x="714" y="833"/>
                    </a:lnTo>
                    <a:lnTo>
                      <a:pt x="737" y="818"/>
                    </a:lnTo>
                    <a:lnTo>
                      <a:pt x="739" y="810"/>
                    </a:lnTo>
                    <a:lnTo>
                      <a:pt x="737" y="818"/>
                    </a:lnTo>
                    <a:lnTo>
                      <a:pt x="737" y="835"/>
                    </a:lnTo>
                    <a:lnTo>
                      <a:pt x="735" y="850"/>
                    </a:lnTo>
                    <a:lnTo>
                      <a:pt x="712" y="867"/>
                    </a:lnTo>
                    <a:lnTo>
                      <a:pt x="741" y="889"/>
                    </a:lnTo>
                    <a:lnTo>
                      <a:pt x="737" y="889"/>
                    </a:lnTo>
                    <a:lnTo>
                      <a:pt x="754" y="899"/>
                    </a:lnTo>
                    <a:lnTo>
                      <a:pt x="784" y="918"/>
                    </a:lnTo>
                    <a:lnTo>
                      <a:pt x="784" y="940"/>
                    </a:lnTo>
                    <a:lnTo>
                      <a:pt x="803" y="942"/>
                    </a:lnTo>
                    <a:lnTo>
                      <a:pt x="810" y="940"/>
                    </a:lnTo>
                    <a:lnTo>
                      <a:pt x="808" y="942"/>
                    </a:lnTo>
                    <a:lnTo>
                      <a:pt x="816" y="951"/>
                    </a:lnTo>
                    <a:lnTo>
                      <a:pt x="827" y="963"/>
                    </a:lnTo>
                    <a:lnTo>
                      <a:pt x="844" y="980"/>
                    </a:lnTo>
                    <a:lnTo>
                      <a:pt x="852" y="970"/>
                    </a:lnTo>
                    <a:lnTo>
                      <a:pt x="854" y="976"/>
                    </a:lnTo>
                    <a:lnTo>
                      <a:pt x="850" y="974"/>
                    </a:lnTo>
                    <a:lnTo>
                      <a:pt x="844" y="980"/>
                    </a:lnTo>
                    <a:lnTo>
                      <a:pt x="850" y="989"/>
                    </a:lnTo>
                    <a:lnTo>
                      <a:pt x="857" y="995"/>
                    </a:lnTo>
                    <a:lnTo>
                      <a:pt x="865" y="998"/>
                    </a:lnTo>
                    <a:lnTo>
                      <a:pt x="880" y="989"/>
                    </a:lnTo>
                    <a:lnTo>
                      <a:pt x="895" y="983"/>
                    </a:lnTo>
                    <a:lnTo>
                      <a:pt x="899" y="1000"/>
                    </a:lnTo>
                    <a:lnTo>
                      <a:pt x="912" y="1004"/>
                    </a:lnTo>
                    <a:lnTo>
                      <a:pt x="916" y="985"/>
                    </a:lnTo>
                    <a:lnTo>
                      <a:pt x="918" y="980"/>
                    </a:lnTo>
                    <a:lnTo>
                      <a:pt x="925" y="970"/>
                    </a:lnTo>
                    <a:lnTo>
                      <a:pt x="935" y="965"/>
                    </a:lnTo>
                    <a:lnTo>
                      <a:pt x="916" y="951"/>
                    </a:lnTo>
                    <a:lnTo>
                      <a:pt x="906" y="938"/>
                    </a:lnTo>
                    <a:lnTo>
                      <a:pt x="901" y="933"/>
                    </a:lnTo>
                    <a:lnTo>
                      <a:pt x="888" y="895"/>
                    </a:lnTo>
                    <a:lnTo>
                      <a:pt x="876" y="884"/>
                    </a:lnTo>
                    <a:lnTo>
                      <a:pt x="886" y="844"/>
                    </a:lnTo>
                    <a:lnTo>
                      <a:pt x="899" y="852"/>
                    </a:lnTo>
                    <a:lnTo>
                      <a:pt x="914" y="842"/>
                    </a:lnTo>
                    <a:lnTo>
                      <a:pt x="903" y="839"/>
                    </a:lnTo>
                    <a:lnTo>
                      <a:pt x="916" y="837"/>
                    </a:lnTo>
                    <a:lnTo>
                      <a:pt x="940" y="833"/>
                    </a:lnTo>
                    <a:lnTo>
                      <a:pt x="976" y="827"/>
                    </a:lnTo>
                    <a:lnTo>
                      <a:pt x="986" y="839"/>
                    </a:lnTo>
                    <a:lnTo>
                      <a:pt x="986" y="861"/>
                    </a:lnTo>
                    <a:lnTo>
                      <a:pt x="969" y="865"/>
                    </a:lnTo>
                    <a:lnTo>
                      <a:pt x="955" y="867"/>
                    </a:lnTo>
                    <a:lnTo>
                      <a:pt x="957" y="882"/>
                    </a:lnTo>
                    <a:lnTo>
                      <a:pt x="931" y="882"/>
                    </a:lnTo>
                    <a:lnTo>
                      <a:pt x="955" y="914"/>
                    </a:lnTo>
                    <a:lnTo>
                      <a:pt x="963" y="916"/>
                    </a:lnTo>
                    <a:lnTo>
                      <a:pt x="974" y="918"/>
                    </a:lnTo>
                    <a:lnTo>
                      <a:pt x="978" y="927"/>
                    </a:lnTo>
                    <a:lnTo>
                      <a:pt x="978" y="927"/>
                    </a:lnTo>
                    <a:lnTo>
                      <a:pt x="980" y="948"/>
                    </a:lnTo>
                    <a:lnTo>
                      <a:pt x="993" y="936"/>
                    </a:lnTo>
                    <a:lnTo>
                      <a:pt x="1010" y="953"/>
                    </a:lnTo>
                    <a:lnTo>
                      <a:pt x="1001" y="963"/>
                    </a:lnTo>
                    <a:lnTo>
                      <a:pt x="980" y="953"/>
                    </a:lnTo>
                    <a:lnTo>
                      <a:pt x="978" y="968"/>
                    </a:lnTo>
                    <a:lnTo>
                      <a:pt x="980" y="976"/>
                    </a:lnTo>
                    <a:lnTo>
                      <a:pt x="993" y="978"/>
                    </a:lnTo>
                    <a:lnTo>
                      <a:pt x="986" y="987"/>
                    </a:lnTo>
                    <a:lnTo>
                      <a:pt x="997" y="993"/>
                    </a:lnTo>
                    <a:lnTo>
                      <a:pt x="997" y="1023"/>
                    </a:lnTo>
                    <a:lnTo>
                      <a:pt x="1029" y="1015"/>
                    </a:lnTo>
                    <a:lnTo>
                      <a:pt x="1048" y="1006"/>
                    </a:lnTo>
                    <a:lnTo>
                      <a:pt x="1091" y="1025"/>
                    </a:lnTo>
                    <a:lnTo>
                      <a:pt x="1116" y="1038"/>
                    </a:lnTo>
                    <a:lnTo>
                      <a:pt x="1121" y="1042"/>
                    </a:lnTo>
                    <a:lnTo>
                      <a:pt x="1125" y="1057"/>
                    </a:lnTo>
                    <a:lnTo>
                      <a:pt x="1148" y="1068"/>
                    </a:lnTo>
                    <a:lnTo>
                      <a:pt x="1187" y="1030"/>
                    </a:lnTo>
                    <a:lnTo>
                      <a:pt x="1210" y="1030"/>
                    </a:lnTo>
                    <a:lnTo>
                      <a:pt x="1210" y="1032"/>
                    </a:lnTo>
                    <a:lnTo>
                      <a:pt x="1225" y="1032"/>
                    </a:lnTo>
                    <a:lnTo>
                      <a:pt x="1227" y="1027"/>
                    </a:lnTo>
                    <a:lnTo>
                      <a:pt x="1227" y="1030"/>
                    </a:lnTo>
                    <a:lnTo>
                      <a:pt x="1236" y="1032"/>
                    </a:lnTo>
                    <a:lnTo>
                      <a:pt x="1259" y="1032"/>
                    </a:lnTo>
                    <a:lnTo>
                      <a:pt x="1285" y="1004"/>
                    </a:lnTo>
                    <a:lnTo>
                      <a:pt x="1291" y="1021"/>
                    </a:lnTo>
                    <a:lnTo>
                      <a:pt x="1300" y="1040"/>
                    </a:lnTo>
                    <a:lnTo>
                      <a:pt x="1317" y="1032"/>
                    </a:lnTo>
                    <a:lnTo>
                      <a:pt x="1334" y="1025"/>
                    </a:lnTo>
                    <a:lnTo>
                      <a:pt x="1351" y="1032"/>
                    </a:lnTo>
                    <a:lnTo>
                      <a:pt x="1353" y="1004"/>
                    </a:lnTo>
                    <a:lnTo>
                      <a:pt x="1340" y="1002"/>
                    </a:lnTo>
                    <a:lnTo>
                      <a:pt x="1334" y="1002"/>
                    </a:lnTo>
                    <a:lnTo>
                      <a:pt x="1338" y="985"/>
                    </a:lnTo>
                    <a:lnTo>
                      <a:pt x="1338" y="985"/>
                    </a:lnTo>
                    <a:lnTo>
                      <a:pt x="1342" y="974"/>
                    </a:lnTo>
                    <a:lnTo>
                      <a:pt x="1353" y="974"/>
                    </a:lnTo>
                    <a:lnTo>
                      <a:pt x="1368" y="970"/>
                    </a:lnTo>
                    <a:lnTo>
                      <a:pt x="1383" y="968"/>
                    </a:lnTo>
                    <a:lnTo>
                      <a:pt x="1408" y="955"/>
                    </a:lnTo>
                    <a:lnTo>
                      <a:pt x="1434" y="940"/>
                    </a:lnTo>
                    <a:lnTo>
                      <a:pt x="1444" y="933"/>
                    </a:lnTo>
                    <a:lnTo>
                      <a:pt x="1442" y="929"/>
                    </a:lnTo>
                    <a:lnTo>
                      <a:pt x="1444" y="933"/>
                    </a:lnTo>
                    <a:lnTo>
                      <a:pt x="1453" y="908"/>
                    </a:lnTo>
                    <a:lnTo>
                      <a:pt x="1440" y="878"/>
                    </a:lnTo>
                    <a:lnTo>
                      <a:pt x="1481" y="867"/>
                    </a:lnTo>
                    <a:lnTo>
                      <a:pt x="1487" y="852"/>
                    </a:lnTo>
                    <a:lnTo>
                      <a:pt x="1493" y="827"/>
                    </a:lnTo>
                    <a:lnTo>
                      <a:pt x="1536" y="829"/>
                    </a:lnTo>
                    <a:lnTo>
                      <a:pt x="1542" y="801"/>
                    </a:lnTo>
                    <a:lnTo>
                      <a:pt x="1559" y="795"/>
                    </a:lnTo>
                    <a:lnTo>
                      <a:pt x="1536" y="780"/>
                    </a:lnTo>
                    <a:lnTo>
                      <a:pt x="1559" y="792"/>
                    </a:lnTo>
                    <a:lnTo>
                      <a:pt x="1587" y="782"/>
                    </a:lnTo>
                    <a:lnTo>
                      <a:pt x="1643" y="752"/>
                    </a:lnTo>
                    <a:lnTo>
                      <a:pt x="1745" y="767"/>
                    </a:lnTo>
                    <a:lnTo>
                      <a:pt x="1745" y="735"/>
                    </a:lnTo>
                    <a:lnTo>
                      <a:pt x="1770" y="718"/>
                    </a:lnTo>
                    <a:lnTo>
                      <a:pt x="1815" y="733"/>
                    </a:lnTo>
                    <a:lnTo>
                      <a:pt x="1832" y="758"/>
                    </a:lnTo>
                    <a:lnTo>
                      <a:pt x="1877" y="754"/>
                    </a:lnTo>
                    <a:lnTo>
                      <a:pt x="1947" y="782"/>
                    </a:lnTo>
                    <a:lnTo>
                      <a:pt x="2028" y="763"/>
                    </a:lnTo>
                    <a:lnTo>
                      <a:pt x="2060" y="767"/>
                    </a:lnTo>
                    <a:lnTo>
                      <a:pt x="2086" y="778"/>
                    </a:lnTo>
                    <a:lnTo>
                      <a:pt x="2109" y="765"/>
                    </a:lnTo>
                    <a:lnTo>
                      <a:pt x="2135" y="722"/>
                    </a:lnTo>
                    <a:lnTo>
                      <a:pt x="2124" y="707"/>
                    </a:lnTo>
                    <a:lnTo>
                      <a:pt x="2186" y="688"/>
                    </a:lnTo>
                    <a:lnTo>
                      <a:pt x="2220" y="701"/>
                    </a:lnTo>
                    <a:lnTo>
                      <a:pt x="2252" y="773"/>
                    </a:lnTo>
                    <a:lnTo>
                      <a:pt x="2303" y="788"/>
                    </a:lnTo>
                    <a:lnTo>
                      <a:pt x="2314" y="816"/>
                    </a:lnTo>
                    <a:lnTo>
                      <a:pt x="2375" y="799"/>
                    </a:lnTo>
                    <a:lnTo>
                      <a:pt x="2348" y="869"/>
                    </a:lnTo>
                    <a:lnTo>
                      <a:pt x="2309" y="880"/>
                    </a:lnTo>
                    <a:lnTo>
                      <a:pt x="2316" y="906"/>
                    </a:lnTo>
                    <a:lnTo>
                      <a:pt x="2303" y="923"/>
                    </a:lnTo>
                    <a:lnTo>
                      <a:pt x="2305" y="927"/>
                    </a:lnTo>
                    <a:lnTo>
                      <a:pt x="2326" y="906"/>
                    </a:lnTo>
                    <a:lnTo>
                      <a:pt x="2350" y="921"/>
                    </a:lnTo>
                    <a:lnTo>
                      <a:pt x="2380" y="906"/>
                    </a:lnTo>
                    <a:lnTo>
                      <a:pt x="2469" y="801"/>
                    </a:lnTo>
                    <a:lnTo>
                      <a:pt x="2471" y="752"/>
                    </a:lnTo>
                    <a:lnTo>
                      <a:pt x="2488" y="718"/>
                    </a:lnTo>
                    <a:lnTo>
                      <a:pt x="2484" y="703"/>
                    </a:lnTo>
                    <a:lnTo>
                      <a:pt x="2463" y="694"/>
                    </a:lnTo>
                    <a:lnTo>
                      <a:pt x="2486" y="692"/>
                    </a:lnTo>
                    <a:lnTo>
                      <a:pt x="2460" y="671"/>
                    </a:lnTo>
                    <a:lnTo>
                      <a:pt x="2441" y="669"/>
                    </a:lnTo>
                    <a:lnTo>
                      <a:pt x="2435" y="688"/>
                    </a:lnTo>
                    <a:lnTo>
                      <a:pt x="2437" y="677"/>
                    </a:lnTo>
                    <a:lnTo>
                      <a:pt x="2420" y="686"/>
                    </a:lnTo>
                    <a:lnTo>
                      <a:pt x="2424" y="669"/>
                    </a:lnTo>
                    <a:lnTo>
                      <a:pt x="2409" y="681"/>
                    </a:lnTo>
                    <a:lnTo>
                      <a:pt x="2409" y="662"/>
                    </a:lnTo>
                    <a:lnTo>
                      <a:pt x="2384" y="658"/>
                    </a:lnTo>
                    <a:lnTo>
                      <a:pt x="2507" y="551"/>
                    </a:lnTo>
                    <a:lnTo>
                      <a:pt x="2612" y="551"/>
                    </a:lnTo>
                    <a:lnTo>
                      <a:pt x="2625" y="538"/>
                    </a:lnTo>
                    <a:lnTo>
                      <a:pt x="2671" y="551"/>
                    </a:lnTo>
                    <a:lnTo>
                      <a:pt x="2652" y="553"/>
                    </a:lnTo>
                    <a:lnTo>
                      <a:pt x="2661" y="560"/>
                    </a:lnTo>
                    <a:lnTo>
                      <a:pt x="2716" y="553"/>
                    </a:lnTo>
                    <a:lnTo>
                      <a:pt x="2705" y="534"/>
                    </a:lnTo>
                    <a:lnTo>
                      <a:pt x="2757" y="487"/>
                    </a:lnTo>
                    <a:lnTo>
                      <a:pt x="2812" y="481"/>
                    </a:lnTo>
                    <a:lnTo>
                      <a:pt x="2808" y="515"/>
                    </a:lnTo>
                    <a:lnTo>
                      <a:pt x="2859" y="491"/>
                    </a:lnTo>
                    <a:lnTo>
                      <a:pt x="2865" y="464"/>
                    </a:lnTo>
                    <a:lnTo>
                      <a:pt x="2889" y="464"/>
                    </a:lnTo>
                    <a:lnTo>
                      <a:pt x="2876" y="474"/>
                    </a:lnTo>
                    <a:lnTo>
                      <a:pt x="2865" y="508"/>
                    </a:lnTo>
                    <a:lnTo>
                      <a:pt x="2838" y="519"/>
                    </a:lnTo>
                    <a:lnTo>
                      <a:pt x="2778" y="579"/>
                    </a:lnTo>
                    <a:lnTo>
                      <a:pt x="2750" y="585"/>
                    </a:lnTo>
                    <a:lnTo>
                      <a:pt x="2733" y="613"/>
                    </a:lnTo>
                    <a:lnTo>
                      <a:pt x="2731" y="660"/>
                    </a:lnTo>
                    <a:lnTo>
                      <a:pt x="2750" y="748"/>
                    </a:lnTo>
                    <a:lnTo>
                      <a:pt x="2774" y="724"/>
                    </a:lnTo>
                    <a:lnTo>
                      <a:pt x="2780" y="701"/>
                    </a:lnTo>
                    <a:lnTo>
                      <a:pt x="2806" y="696"/>
                    </a:lnTo>
                    <a:lnTo>
                      <a:pt x="2801" y="675"/>
                    </a:lnTo>
                    <a:lnTo>
                      <a:pt x="2840" y="660"/>
                    </a:lnTo>
                    <a:lnTo>
                      <a:pt x="2833" y="641"/>
                    </a:lnTo>
                    <a:lnTo>
                      <a:pt x="2842" y="622"/>
                    </a:lnTo>
                    <a:lnTo>
                      <a:pt x="2861" y="626"/>
                    </a:lnTo>
                    <a:lnTo>
                      <a:pt x="2850" y="602"/>
                    </a:lnTo>
                    <a:lnTo>
                      <a:pt x="2859" y="587"/>
                    </a:lnTo>
                    <a:lnTo>
                      <a:pt x="2840" y="579"/>
                    </a:lnTo>
                    <a:lnTo>
                      <a:pt x="2865" y="534"/>
                    </a:lnTo>
                    <a:lnTo>
                      <a:pt x="2889" y="534"/>
                    </a:lnTo>
                    <a:lnTo>
                      <a:pt x="2908" y="517"/>
                    </a:lnTo>
                    <a:lnTo>
                      <a:pt x="2908" y="534"/>
                    </a:lnTo>
                    <a:lnTo>
                      <a:pt x="2942" y="515"/>
                    </a:lnTo>
                    <a:lnTo>
                      <a:pt x="2980" y="532"/>
                    </a:lnTo>
                    <a:lnTo>
                      <a:pt x="3033" y="487"/>
                    </a:lnTo>
                    <a:lnTo>
                      <a:pt x="3095" y="464"/>
                    </a:lnTo>
                    <a:lnTo>
                      <a:pt x="3095" y="457"/>
                    </a:lnTo>
                    <a:lnTo>
                      <a:pt x="3127" y="470"/>
                    </a:lnTo>
                    <a:lnTo>
                      <a:pt x="3134" y="451"/>
                    </a:lnTo>
                    <a:lnTo>
                      <a:pt x="3102" y="406"/>
                    </a:lnTo>
                    <a:lnTo>
                      <a:pt x="3121" y="410"/>
                    </a:lnTo>
                    <a:lnTo>
                      <a:pt x="3151" y="393"/>
                    </a:lnTo>
                    <a:lnTo>
                      <a:pt x="3157" y="382"/>
                    </a:lnTo>
                    <a:lnTo>
                      <a:pt x="3144" y="367"/>
                    </a:lnTo>
                    <a:lnTo>
                      <a:pt x="3157" y="363"/>
                    </a:lnTo>
                    <a:lnTo>
                      <a:pt x="3170" y="363"/>
                    </a:lnTo>
                    <a:lnTo>
                      <a:pt x="3161" y="370"/>
                    </a:lnTo>
                    <a:lnTo>
                      <a:pt x="3170" y="382"/>
                    </a:lnTo>
                    <a:lnTo>
                      <a:pt x="3204" y="382"/>
                    </a:lnTo>
                    <a:lnTo>
                      <a:pt x="3225" y="406"/>
                    </a:lnTo>
                    <a:lnTo>
                      <a:pt x="3236" y="399"/>
                    </a:lnTo>
                    <a:lnTo>
                      <a:pt x="3246" y="414"/>
                    </a:lnTo>
                    <a:lnTo>
                      <a:pt x="3276" y="414"/>
                    </a:lnTo>
                    <a:lnTo>
                      <a:pt x="3261" y="404"/>
                    </a:lnTo>
                    <a:lnTo>
                      <a:pt x="3281" y="399"/>
                    </a:lnTo>
                    <a:lnTo>
                      <a:pt x="3270" y="393"/>
                    </a:lnTo>
                    <a:close/>
                    <a:moveTo>
                      <a:pt x="286" y="506"/>
                    </a:moveTo>
                    <a:lnTo>
                      <a:pt x="286" y="504"/>
                    </a:lnTo>
                    <a:lnTo>
                      <a:pt x="294" y="496"/>
                    </a:lnTo>
                    <a:lnTo>
                      <a:pt x="294" y="496"/>
                    </a:lnTo>
                    <a:lnTo>
                      <a:pt x="286" y="506"/>
                    </a:lnTo>
                    <a:close/>
                    <a:moveTo>
                      <a:pt x="288" y="434"/>
                    </a:moveTo>
                    <a:lnTo>
                      <a:pt x="288" y="434"/>
                    </a:lnTo>
                    <a:lnTo>
                      <a:pt x="318" y="421"/>
                    </a:lnTo>
                    <a:lnTo>
                      <a:pt x="320" y="423"/>
                    </a:lnTo>
                    <a:lnTo>
                      <a:pt x="288" y="434"/>
                    </a:lnTo>
                    <a:close/>
                    <a:moveTo>
                      <a:pt x="356" y="340"/>
                    </a:moveTo>
                    <a:lnTo>
                      <a:pt x="326" y="370"/>
                    </a:lnTo>
                    <a:lnTo>
                      <a:pt x="313" y="406"/>
                    </a:lnTo>
                    <a:lnTo>
                      <a:pt x="313" y="406"/>
                    </a:lnTo>
                    <a:lnTo>
                      <a:pt x="326" y="367"/>
                    </a:lnTo>
                    <a:lnTo>
                      <a:pt x="356" y="340"/>
                    </a:lnTo>
                    <a:lnTo>
                      <a:pt x="356" y="340"/>
                    </a:lnTo>
                    <a:close/>
                    <a:moveTo>
                      <a:pt x="382" y="314"/>
                    </a:moveTo>
                    <a:lnTo>
                      <a:pt x="362" y="318"/>
                    </a:lnTo>
                    <a:lnTo>
                      <a:pt x="362" y="316"/>
                    </a:lnTo>
                    <a:lnTo>
                      <a:pt x="384" y="312"/>
                    </a:lnTo>
                    <a:lnTo>
                      <a:pt x="382" y="314"/>
                    </a:lnTo>
                    <a:close/>
                    <a:moveTo>
                      <a:pt x="420" y="301"/>
                    </a:moveTo>
                    <a:lnTo>
                      <a:pt x="388" y="299"/>
                    </a:lnTo>
                    <a:lnTo>
                      <a:pt x="390" y="297"/>
                    </a:lnTo>
                    <a:lnTo>
                      <a:pt x="420" y="301"/>
                    </a:lnTo>
                    <a:lnTo>
                      <a:pt x="420" y="301"/>
                    </a:lnTo>
                    <a:close/>
                    <a:moveTo>
                      <a:pt x="575" y="344"/>
                    </a:moveTo>
                    <a:lnTo>
                      <a:pt x="588" y="325"/>
                    </a:lnTo>
                    <a:lnTo>
                      <a:pt x="588" y="327"/>
                    </a:lnTo>
                    <a:lnTo>
                      <a:pt x="575" y="344"/>
                    </a:lnTo>
                    <a:lnTo>
                      <a:pt x="575" y="344"/>
                    </a:lnTo>
                    <a:close/>
                    <a:moveTo>
                      <a:pt x="584" y="402"/>
                    </a:moveTo>
                    <a:lnTo>
                      <a:pt x="584" y="402"/>
                    </a:lnTo>
                    <a:lnTo>
                      <a:pt x="592" y="376"/>
                    </a:lnTo>
                    <a:lnTo>
                      <a:pt x="592" y="376"/>
                    </a:lnTo>
                    <a:lnTo>
                      <a:pt x="584" y="402"/>
                    </a:lnTo>
                    <a:close/>
                    <a:moveTo>
                      <a:pt x="164" y="735"/>
                    </a:moveTo>
                    <a:lnTo>
                      <a:pt x="164" y="735"/>
                    </a:lnTo>
                    <a:lnTo>
                      <a:pt x="179" y="750"/>
                    </a:lnTo>
                    <a:lnTo>
                      <a:pt x="179" y="750"/>
                    </a:lnTo>
                    <a:lnTo>
                      <a:pt x="181" y="763"/>
                    </a:lnTo>
                    <a:lnTo>
                      <a:pt x="181" y="763"/>
                    </a:lnTo>
                    <a:lnTo>
                      <a:pt x="179" y="750"/>
                    </a:lnTo>
                    <a:lnTo>
                      <a:pt x="164" y="735"/>
                    </a:lnTo>
                    <a:close/>
                    <a:moveTo>
                      <a:pt x="181" y="842"/>
                    </a:moveTo>
                    <a:lnTo>
                      <a:pt x="181" y="842"/>
                    </a:lnTo>
                    <a:lnTo>
                      <a:pt x="188" y="846"/>
                    </a:lnTo>
                    <a:lnTo>
                      <a:pt x="181" y="842"/>
                    </a:lnTo>
                    <a:close/>
                    <a:moveTo>
                      <a:pt x="186" y="778"/>
                    </a:moveTo>
                    <a:lnTo>
                      <a:pt x="177" y="773"/>
                    </a:lnTo>
                    <a:lnTo>
                      <a:pt x="175" y="773"/>
                    </a:lnTo>
                    <a:lnTo>
                      <a:pt x="179" y="769"/>
                    </a:lnTo>
                    <a:lnTo>
                      <a:pt x="175" y="773"/>
                    </a:lnTo>
                    <a:lnTo>
                      <a:pt x="183" y="778"/>
                    </a:lnTo>
                    <a:lnTo>
                      <a:pt x="181" y="763"/>
                    </a:lnTo>
                    <a:lnTo>
                      <a:pt x="181" y="763"/>
                    </a:lnTo>
                    <a:lnTo>
                      <a:pt x="183" y="778"/>
                    </a:lnTo>
                    <a:lnTo>
                      <a:pt x="207" y="786"/>
                    </a:lnTo>
                    <a:lnTo>
                      <a:pt x="186" y="778"/>
                    </a:lnTo>
                    <a:close/>
                    <a:moveTo>
                      <a:pt x="198" y="854"/>
                    </a:moveTo>
                    <a:lnTo>
                      <a:pt x="198" y="854"/>
                    </a:lnTo>
                    <a:lnTo>
                      <a:pt x="196" y="854"/>
                    </a:lnTo>
                    <a:lnTo>
                      <a:pt x="222" y="842"/>
                    </a:lnTo>
                    <a:lnTo>
                      <a:pt x="222" y="844"/>
                    </a:lnTo>
                    <a:lnTo>
                      <a:pt x="198" y="854"/>
                    </a:lnTo>
                    <a:close/>
                    <a:moveTo>
                      <a:pt x="479" y="681"/>
                    </a:moveTo>
                    <a:lnTo>
                      <a:pt x="479" y="679"/>
                    </a:lnTo>
                    <a:lnTo>
                      <a:pt x="477" y="675"/>
                    </a:lnTo>
                    <a:lnTo>
                      <a:pt x="479" y="681"/>
                    </a:lnTo>
                    <a:close/>
                    <a:moveTo>
                      <a:pt x="460" y="784"/>
                    </a:moveTo>
                    <a:lnTo>
                      <a:pt x="460" y="784"/>
                    </a:lnTo>
                    <a:lnTo>
                      <a:pt x="473" y="769"/>
                    </a:lnTo>
                    <a:lnTo>
                      <a:pt x="462" y="784"/>
                    </a:lnTo>
                    <a:lnTo>
                      <a:pt x="456" y="799"/>
                    </a:lnTo>
                    <a:lnTo>
                      <a:pt x="460" y="784"/>
                    </a:lnTo>
                    <a:close/>
                    <a:moveTo>
                      <a:pt x="281" y="758"/>
                    </a:moveTo>
                    <a:lnTo>
                      <a:pt x="311" y="792"/>
                    </a:lnTo>
                    <a:lnTo>
                      <a:pt x="320" y="792"/>
                    </a:lnTo>
                    <a:lnTo>
                      <a:pt x="313" y="792"/>
                    </a:lnTo>
                    <a:lnTo>
                      <a:pt x="298" y="816"/>
                    </a:lnTo>
                    <a:lnTo>
                      <a:pt x="311" y="792"/>
                    </a:lnTo>
                    <a:lnTo>
                      <a:pt x="281" y="758"/>
                    </a:lnTo>
                    <a:lnTo>
                      <a:pt x="281" y="758"/>
                    </a:lnTo>
                    <a:close/>
                    <a:moveTo>
                      <a:pt x="422" y="850"/>
                    </a:moveTo>
                    <a:lnTo>
                      <a:pt x="422" y="850"/>
                    </a:lnTo>
                    <a:lnTo>
                      <a:pt x="422" y="850"/>
                    </a:lnTo>
                    <a:lnTo>
                      <a:pt x="435" y="837"/>
                    </a:lnTo>
                    <a:lnTo>
                      <a:pt x="422" y="850"/>
                    </a:lnTo>
                    <a:close/>
                    <a:moveTo>
                      <a:pt x="467" y="812"/>
                    </a:moveTo>
                    <a:lnTo>
                      <a:pt x="456" y="801"/>
                    </a:lnTo>
                    <a:lnTo>
                      <a:pt x="433" y="799"/>
                    </a:lnTo>
                    <a:lnTo>
                      <a:pt x="392" y="814"/>
                    </a:lnTo>
                    <a:lnTo>
                      <a:pt x="371" y="807"/>
                    </a:lnTo>
                    <a:lnTo>
                      <a:pt x="352" y="833"/>
                    </a:lnTo>
                    <a:lnTo>
                      <a:pt x="386" y="857"/>
                    </a:lnTo>
                    <a:lnTo>
                      <a:pt x="384" y="857"/>
                    </a:lnTo>
                    <a:lnTo>
                      <a:pt x="352" y="833"/>
                    </a:lnTo>
                    <a:lnTo>
                      <a:pt x="311" y="842"/>
                    </a:lnTo>
                    <a:lnTo>
                      <a:pt x="284" y="829"/>
                    </a:lnTo>
                    <a:lnTo>
                      <a:pt x="256" y="833"/>
                    </a:lnTo>
                    <a:lnTo>
                      <a:pt x="232" y="854"/>
                    </a:lnTo>
                    <a:lnTo>
                      <a:pt x="232" y="852"/>
                    </a:lnTo>
                    <a:lnTo>
                      <a:pt x="256" y="833"/>
                    </a:lnTo>
                    <a:lnTo>
                      <a:pt x="241" y="831"/>
                    </a:lnTo>
                    <a:lnTo>
                      <a:pt x="241" y="822"/>
                    </a:lnTo>
                    <a:lnTo>
                      <a:pt x="239" y="820"/>
                    </a:lnTo>
                    <a:lnTo>
                      <a:pt x="241" y="820"/>
                    </a:lnTo>
                    <a:lnTo>
                      <a:pt x="241" y="822"/>
                    </a:lnTo>
                    <a:lnTo>
                      <a:pt x="243" y="831"/>
                    </a:lnTo>
                    <a:lnTo>
                      <a:pt x="256" y="833"/>
                    </a:lnTo>
                    <a:lnTo>
                      <a:pt x="284" y="829"/>
                    </a:lnTo>
                    <a:lnTo>
                      <a:pt x="311" y="842"/>
                    </a:lnTo>
                    <a:lnTo>
                      <a:pt x="352" y="833"/>
                    </a:lnTo>
                    <a:lnTo>
                      <a:pt x="371" y="807"/>
                    </a:lnTo>
                    <a:lnTo>
                      <a:pt x="392" y="814"/>
                    </a:lnTo>
                    <a:lnTo>
                      <a:pt x="431" y="797"/>
                    </a:lnTo>
                    <a:lnTo>
                      <a:pt x="454" y="801"/>
                    </a:lnTo>
                    <a:lnTo>
                      <a:pt x="456" y="799"/>
                    </a:lnTo>
                    <a:lnTo>
                      <a:pt x="467" y="810"/>
                    </a:lnTo>
                    <a:lnTo>
                      <a:pt x="482" y="810"/>
                    </a:lnTo>
                    <a:lnTo>
                      <a:pt x="467" y="812"/>
                    </a:lnTo>
                    <a:close/>
                    <a:moveTo>
                      <a:pt x="479" y="731"/>
                    </a:moveTo>
                    <a:lnTo>
                      <a:pt x="479" y="731"/>
                    </a:lnTo>
                    <a:lnTo>
                      <a:pt x="482" y="737"/>
                    </a:lnTo>
                    <a:lnTo>
                      <a:pt x="473" y="713"/>
                    </a:lnTo>
                    <a:lnTo>
                      <a:pt x="484" y="703"/>
                    </a:lnTo>
                    <a:lnTo>
                      <a:pt x="479" y="681"/>
                    </a:lnTo>
                    <a:lnTo>
                      <a:pt x="488" y="703"/>
                    </a:lnTo>
                    <a:lnTo>
                      <a:pt x="475" y="713"/>
                    </a:lnTo>
                    <a:lnTo>
                      <a:pt x="479" y="731"/>
                    </a:lnTo>
                    <a:close/>
                    <a:moveTo>
                      <a:pt x="488" y="677"/>
                    </a:moveTo>
                    <a:lnTo>
                      <a:pt x="486" y="681"/>
                    </a:lnTo>
                    <a:lnTo>
                      <a:pt x="484" y="681"/>
                    </a:lnTo>
                    <a:lnTo>
                      <a:pt x="488" y="669"/>
                    </a:lnTo>
                    <a:lnTo>
                      <a:pt x="494" y="666"/>
                    </a:lnTo>
                    <a:lnTo>
                      <a:pt x="494" y="656"/>
                    </a:lnTo>
                    <a:lnTo>
                      <a:pt x="505" y="645"/>
                    </a:lnTo>
                    <a:lnTo>
                      <a:pt x="511" y="639"/>
                    </a:lnTo>
                    <a:lnTo>
                      <a:pt x="511" y="639"/>
                    </a:lnTo>
                    <a:lnTo>
                      <a:pt x="505" y="645"/>
                    </a:lnTo>
                    <a:lnTo>
                      <a:pt x="497" y="656"/>
                    </a:lnTo>
                    <a:lnTo>
                      <a:pt x="494" y="664"/>
                    </a:lnTo>
                    <a:lnTo>
                      <a:pt x="490" y="669"/>
                    </a:lnTo>
                    <a:lnTo>
                      <a:pt x="488" y="677"/>
                    </a:lnTo>
                    <a:close/>
                    <a:moveTo>
                      <a:pt x="490" y="807"/>
                    </a:moveTo>
                    <a:lnTo>
                      <a:pt x="501" y="805"/>
                    </a:lnTo>
                    <a:lnTo>
                      <a:pt x="524" y="805"/>
                    </a:lnTo>
                    <a:lnTo>
                      <a:pt x="490" y="807"/>
                    </a:lnTo>
                    <a:close/>
                    <a:moveTo>
                      <a:pt x="528" y="805"/>
                    </a:moveTo>
                    <a:lnTo>
                      <a:pt x="533" y="803"/>
                    </a:lnTo>
                    <a:lnTo>
                      <a:pt x="533" y="805"/>
                    </a:lnTo>
                    <a:lnTo>
                      <a:pt x="528" y="805"/>
                    </a:lnTo>
                    <a:close/>
                    <a:moveTo>
                      <a:pt x="541" y="814"/>
                    </a:moveTo>
                    <a:lnTo>
                      <a:pt x="543" y="818"/>
                    </a:lnTo>
                    <a:lnTo>
                      <a:pt x="552" y="827"/>
                    </a:lnTo>
                    <a:lnTo>
                      <a:pt x="554" y="833"/>
                    </a:lnTo>
                    <a:lnTo>
                      <a:pt x="541" y="814"/>
                    </a:lnTo>
                    <a:close/>
                    <a:moveTo>
                      <a:pt x="573" y="812"/>
                    </a:moveTo>
                    <a:lnTo>
                      <a:pt x="560" y="803"/>
                    </a:lnTo>
                    <a:lnTo>
                      <a:pt x="546" y="801"/>
                    </a:lnTo>
                    <a:lnTo>
                      <a:pt x="541" y="801"/>
                    </a:lnTo>
                    <a:lnTo>
                      <a:pt x="548" y="801"/>
                    </a:lnTo>
                    <a:lnTo>
                      <a:pt x="560" y="801"/>
                    </a:lnTo>
                    <a:lnTo>
                      <a:pt x="573" y="810"/>
                    </a:lnTo>
                    <a:lnTo>
                      <a:pt x="580" y="824"/>
                    </a:lnTo>
                    <a:lnTo>
                      <a:pt x="573" y="812"/>
                    </a:lnTo>
                    <a:close/>
                    <a:moveTo>
                      <a:pt x="580" y="731"/>
                    </a:moveTo>
                    <a:lnTo>
                      <a:pt x="580" y="739"/>
                    </a:lnTo>
                    <a:lnTo>
                      <a:pt x="577" y="739"/>
                    </a:lnTo>
                    <a:lnTo>
                      <a:pt x="577" y="733"/>
                    </a:lnTo>
                    <a:lnTo>
                      <a:pt x="580" y="731"/>
                    </a:lnTo>
                    <a:lnTo>
                      <a:pt x="580" y="731"/>
                    </a:lnTo>
                    <a:close/>
                    <a:moveTo>
                      <a:pt x="586" y="829"/>
                    </a:moveTo>
                    <a:lnTo>
                      <a:pt x="582" y="827"/>
                    </a:lnTo>
                    <a:lnTo>
                      <a:pt x="582" y="827"/>
                    </a:lnTo>
                    <a:lnTo>
                      <a:pt x="588" y="829"/>
                    </a:lnTo>
                    <a:lnTo>
                      <a:pt x="586" y="829"/>
                    </a:lnTo>
                    <a:close/>
                    <a:moveTo>
                      <a:pt x="586" y="662"/>
                    </a:moveTo>
                    <a:lnTo>
                      <a:pt x="586" y="660"/>
                    </a:lnTo>
                    <a:lnTo>
                      <a:pt x="586" y="662"/>
                    </a:lnTo>
                    <a:lnTo>
                      <a:pt x="588" y="664"/>
                    </a:lnTo>
                    <a:lnTo>
                      <a:pt x="586" y="662"/>
                    </a:lnTo>
                    <a:close/>
                    <a:moveTo>
                      <a:pt x="588" y="703"/>
                    </a:moveTo>
                    <a:lnTo>
                      <a:pt x="590" y="703"/>
                    </a:lnTo>
                    <a:lnTo>
                      <a:pt x="595" y="709"/>
                    </a:lnTo>
                    <a:lnTo>
                      <a:pt x="588" y="703"/>
                    </a:lnTo>
                    <a:close/>
                    <a:moveTo>
                      <a:pt x="601" y="726"/>
                    </a:moveTo>
                    <a:lnTo>
                      <a:pt x="599" y="726"/>
                    </a:lnTo>
                    <a:lnTo>
                      <a:pt x="601" y="726"/>
                    </a:lnTo>
                    <a:lnTo>
                      <a:pt x="601" y="726"/>
                    </a:lnTo>
                    <a:close/>
                    <a:moveTo>
                      <a:pt x="601" y="724"/>
                    </a:moveTo>
                    <a:lnTo>
                      <a:pt x="601" y="722"/>
                    </a:lnTo>
                    <a:lnTo>
                      <a:pt x="601" y="724"/>
                    </a:lnTo>
                    <a:lnTo>
                      <a:pt x="603" y="722"/>
                    </a:lnTo>
                    <a:lnTo>
                      <a:pt x="601" y="724"/>
                    </a:lnTo>
                    <a:close/>
                    <a:moveTo>
                      <a:pt x="597" y="686"/>
                    </a:moveTo>
                    <a:lnTo>
                      <a:pt x="597" y="686"/>
                    </a:lnTo>
                    <a:lnTo>
                      <a:pt x="597" y="686"/>
                    </a:lnTo>
                    <a:lnTo>
                      <a:pt x="603" y="692"/>
                    </a:lnTo>
                    <a:lnTo>
                      <a:pt x="603" y="692"/>
                    </a:lnTo>
                    <a:lnTo>
                      <a:pt x="597" y="686"/>
                    </a:lnTo>
                    <a:close/>
                    <a:moveTo>
                      <a:pt x="646" y="733"/>
                    </a:moveTo>
                    <a:lnTo>
                      <a:pt x="641" y="724"/>
                    </a:lnTo>
                    <a:lnTo>
                      <a:pt x="637" y="713"/>
                    </a:lnTo>
                    <a:lnTo>
                      <a:pt x="624" y="711"/>
                    </a:lnTo>
                    <a:lnTo>
                      <a:pt x="622" y="713"/>
                    </a:lnTo>
                    <a:lnTo>
                      <a:pt x="624" y="711"/>
                    </a:lnTo>
                    <a:lnTo>
                      <a:pt x="639" y="713"/>
                    </a:lnTo>
                    <a:lnTo>
                      <a:pt x="646" y="735"/>
                    </a:lnTo>
                    <a:lnTo>
                      <a:pt x="646" y="733"/>
                    </a:lnTo>
                    <a:close/>
                    <a:moveTo>
                      <a:pt x="650" y="737"/>
                    </a:moveTo>
                    <a:lnTo>
                      <a:pt x="648" y="737"/>
                    </a:lnTo>
                    <a:lnTo>
                      <a:pt x="650" y="737"/>
                    </a:lnTo>
                    <a:lnTo>
                      <a:pt x="650" y="737"/>
                    </a:lnTo>
                    <a:close/>
                    <a:moveTo>
                      <a:pt x="720" y="769"/>
                    </a:moveTo>
                    <a:lnTo>
                      <a:pt x="720" y="769"/>
                    </a:lnTo>
                    <a:lnTo>
                      <a:pt x="724" y="771"/>
                    </a:lnTo>
                    <a:lnTo>
                      <a:pt x="720" y="769"/>
                    </a:lnTo>
                    <a:close/>
                    <a:moveTo>
                      <a:pt x="739" y="807"/>
                    </a:moveTo>
                    <a:lnTo>
                      <a:pt x="739" y="805"/>
                    </a:lnTo>
                    <a:lnTo>
                      <a:pt x="754" y="803"/>
                    </a:lnTo>
                    <a:lnTo>
                      <a:pt x="754" y="803"/>
                    </a:lnTo>
                    <a:lnTo>
                      <a:pt x="739" y="807"/>
                    </a:lnTo>
                    <a:close/>
                    <a:moveTo>
                      <a:pt x="767" y="886"/>
                    </a:moveTo>
                    <a:lnTo>
                      <a:pt x="767" y="886"/>
                    </a:lnTo>
                    <a:lnTo>
                      <a:pt x="782" y="891"/>
                    </a:lnTo>
                    <a:lnTo>
                      <a:pt x="767" y="886"/>
                    </a:lnTo>
                    <a:close/>
                    <a:moveTo>
                      <a:pt x="888" y="726"/>
                    </a:moveTo>
                    <a:lnTo>
                      <a:pt x="895" y="726"/>
                    </a:lnTo>
                    <a:lnTo>
                      <a:pt x="893" y="726"/>
                    </a:lnTo>
                    <a:lnTo>
                      <a:pt x="886" y="728"/>
                    </a:lnTo>
                    <a:lnTo>
                      <a:pt x="888" y="726"/>
                    </a:lnTo>
                    <a:close/>
                    <a:moveTo>
                      <a:pt x="869" y="758"/>
                    </a:moveTo>
                    <a:lnTo>
                      <a:pt x="869" y="756"/>
                    </a:lnTo>
                    <a:lnTo>
                      <a:pt x="869" y="758"/>
                    </a:lnTo>
                    <a:lnTo>
                      <a:pt x="865" y="760"/>
                    </a:lnTo>
                    <a:lnTo>
                      <a:pt x="863" y="758"/>
                    </a:lnTo>
                    <a:lnTo>
                      <a:pt x="869" y="758"/>
                    </a:lnTo>
                    <a:close/>
                    <a:moveTo>
                      <a:pt x="869" y="921"/>
                    </a:moveTo>
                    <a:lnTo>
                      <a:pt x="869" y="921"/>
                    </a:lnTo>
                    <a:lnTo>
                      <a:pt x="869" y="921"/>
                    </a:lnTo>
                    <a:lnTo>
                      <a:pt x="869" y="921"/>
                    </a:lnTo>
                    <a:close/>
                    <a:moveTo>
                      <a:pt x="861" y="927"/>
                    </a:moveTo>
                    <a:lnTo>
                      <a:pt x="863" y="933"/>
                    </a:lnTo>
                    <a:lnTo>
                      <a:pt x="863" y="942"/>
                    </a:lnTo>
                    <a:lnTo>
                      <a:pt x="861" y="942"/>
                    </a:lnTo>
                    <a:lnTo>
                      <a:pt x="863" y="933"/>
                    </a:lnTo>
                    <a:lnTo>
                      <a:pt x="861" y="927"/>
                    </a:lnTo>
                    <a:close/>
                    <a:moveTo>
                      <a:pt x="861" y="918"/>
                    </a:moveTo>
                    <a:lnTo>
                      <a:pt x="859" y="925"/>
                    </a:lnTo>
                    <a:lnTo>
                      <a:pt x="859" y="923"/>
                    </a:lnTo>
                    <a:lnTo>
                      <a:pt x="861" y="918"/>
                    </a:lnTo>
                    <a:lnTo>
                      <a:pt x="861" y="918"/>
                    </a:lnTo>
                    <a:close/>
                    <a:moveTo>
                      <a:pt x="848" y="784"/>
                    </a:moveTo>
                    <a:lnTo>
                      <a:pt x="848" y="786"/>
                    </a:lnTo>
                    <a:lnTo>
                      <a:pt x="848" y="784"/>
                    </a:lnTo>
                    <a:lnTo>
                      <a:pt x="848" y="784"/>
                    </a:lnTo>
                    <a:close/>
                    <a:moveTo>
                      <a:pt x="808" y="910"/>
                    </a:moveTo>
                    <a:lnTo>
                      <a:pt x="808" y="908"/>
                    </a:lnTo>
                    <a:lnTo>
                      <a:pt x="820" y="910"/>
                    </a:lnTo>
                    <a:lnTo>
                      <a:pt x="808" y="910"/>
                    </a:lnTo>
                    <a:close/>
                    <a:moveTo>
                      <a:pt x="833" y="931"/>
                    </a:moveTo>
                    <a:lnTo>
                      <a:pt x="831" y="938"/>
                    </a:lnTo>
                    <a:lnTo>
                      <a:pt x="831" y="938"/>
                    </a:lnTo>
                    <a:lnTo>
                      <a:pt x="820" y="936"/>
                    </a:lnTo>
                    <a:lnTo>
                      <a:pt x="820" y="936"/>
                    </a:lnTo>
                    <a:lnTo>
                      <a:pt x="829" y="938"/>
                    </a:lnTo>
                    <a:lnTo>
                      <a:pt x="833" y="925"/>
                    </a:lnTo>
                    <a:lnTo>
                      <a:pt x="835" y="925"/>
                    </a:lnTo>
                    <a:lnTo>
                      <a:pt x="833" y="931"/>
                    </a:lnTo>
                    <a:close/>
                    <a:moveTo>
                      <a:pt x="839" y="901"/>
                    </a:moveTo>
                    <a:lnTo>
                      <a:pt x="844" y="906"/>
                    </a:lnTo>
                    <a:lnTo>
                      <a:pt x="839" y="901"/>
                    </a:lnTo>
                    <a:lnTo>
                      <a:pt x="835" y="904"/>
                    </a:lnTo>
                    <a:lnTo>
                      <a:pt x="839" y="901"/>
                    </a:lnTo>
                    <a:close/>
                    <a:moveTo>
                      <a:pt x="848" y="944"/>
                    </a:moveTo>
                    <a:lnTo>
                      <a:pt x="842" y="942"/>
                    </a:lnTo>
                    <a:lnTo>
                      <a:pt x="839" y="942"/>
                    </a:lnTo>
                    <a:lnTo>
                      <a:pt x="842" y="942"/>
                    </a:lnTo>
                    <a:lnTo>
                      <a:pt x="848" y="944"/>
                    </a:lnTo>
                    <a:lnTo>
                      <a:pt x="848" y="944"/>
                    </a:lnTo>
                    <a:close/>
                    <a:moveTo>
                      <a:pt x="848" y="951"/>
                    </a:moveTo>
                    <a:lnTo>
                      <a:pt x="848" y="951"/>
                    </a:lnTo>
                    <a:lnTo>
                      <a:pt x="854" y="955"/>
                    </a:lnTo>
                    <a:lnTo>
                      <a:pt x="854" y="955"/>
                    </a:lnTo>
                    <a:lnTo>
                      <a:pt x="848" y="951"/>
                    </a:lnTo>
                    <a:close/>
                    <a:moveTo>
                      <a:pt x="850" y="750"/>
                    </a:moveTo>
                    <a:lnTo>
                      <a:pt x="850" y="750"/>
                    </a:lnTo>
                    <a:lnTo>
                      <a:pt x="859" y="748"/>
                    </a:lnTo>
                    <a:lnTo>
                      <a:pt x="861" y="754"/>
                    </a:lnTo>
                    <a:lnTo>
                      <a:pt x="859" y="750"/>
                    </a:lnTo>
                    <a:lnTo>
                      <a:pt x="850" y="750"/>
                    </a:lnTo>
                    <a:close/>
                    <a:moveTo>
                      <a:pt x="874" y="987"/>
                    </a:moveTo>
                    <a:lnTo>
                      <a:pt x="859" y="980"/>
                    </a:lnTo>
                    <a:lnTo>
                      <a:pt x="861" y="980"/>
                    </a:lnTo>
                    <a:lnTo>
                      <a:pt x="874" y="987"/>
                    </a:lnTo>
                    <a:lnTo>
                      <a:pt x="874" y="987"/>
                    </a:lnTo>
                    <a:close/>
                    <a:moveTo>
                      <a:pt x="869" y="803"/>
                    </a:moveTo>
                    <a:lnTo>
                      <a:pt x="874" y="799"/>
                    </a:lnTo>
                    <a:lnTo>
                      <a:pt x="876" y="801"/>
                    </a:lnTo>
                    <a:lnTo>
                      <a:pt x="869" y="803"/>
                    </a:lnTo>
                    <a:close/>
                    <a:moveTo>
                      <a:pt x="882" y="735"/>
                    </a:moveTo>
                    <a:lnTo>
                      <a:pt x="876" y="733"/>
                    </a:lnTo>
                    <a:lnTo>
                      <a:pt x="871" y="741"/>
                    </a:lnTo>
                    <a:lnTo>
                      <a:pt x="869" y="745"/>
                    </a:lnTo>
                    <a:lnTo>
                      <a:pt x="869" y="745"/>
                    </a:lnTo>
                    <a:lnTo>
                      <a:pt x="876" y="733"/>
                    </a:lnTo>
                    <a:lnTo>
                      <a:pt x="882" y="733"/>
                    </a:lnTo>
                    <a:lnTo>
                      <a:pt x="884" y="731"/>
                    </a:lnTo>
                    <a:lnTo>
                      <a:pt x="882" y="735"/>
                    </a:lnTo>
                    <a:close/>
                    <a:moveTo>
                      <a:pt x="895" y="827"/>
                    </a:moveTo>
                    <a:lnTo>
                      <a:pt x="886" y="816"/>
                    </a:lnTo>
                    <a:lnTo>
                      <a:pt x="886" y="814"/>
                    </a:lnTo>
                    <a:lnTo>
                      <a:pt x="886" y="816"/>
                    </a:lnTo>
                    <a:lnTo>
                      <a:pt x="893" y="824"/>
                    </a:lnTo>
                    <a:lnTo>
                      <a:pt x="895" y="827"/>
                    </a:lnTo>
                    <a:lnTo>
                      <a:pt x="895" y="827"/>
                    </a:lnTo>
                    <a:close/>
                    <a:moveTo>
                      <a:pt x="984" y="925"/>
                    </a:moveTo>
                    <a:lnTo>
                      <a:pt x="984" y="925"/>
                    </a:lnTo>
                    <a:lnTo>
                      <a:pt x="986" y="925"/>
                    </a:lnTo>
                    <a:lnTo>
                      <a:pt x="984" y="925"/>
                    </a:lnTo>
                    <a:close/>
                    <a:moveTo>
                      <a:pt x="937" y="731"/>
                    </a:moveTo>
                    <a:lnTo>
                      <a:pt x="944" y="731"/>
                    </a:lnTo>
                    <a:lnTo>
                      <a:pt x="944" y="731"/>
                    </a:lnTo>
                    <a:lnTo>
                      <a:pt x="937" y="731"/>
                    </a:lnTo>
                    <a:close/>
                    <a:moveTo>
                      <a:pt x="948" y="739"/>
                    </a:moveTo>
                    <a:lnTo>
                      <a:pt x="946" y="735"/>
                    </a:lnTo>
                    <a:lnTo>
                      <a:pt x="952" y="741"/>
                    </a:lnTo>
                    <a:lnTo>
                      <a:pt x="948" y="739"/>
                    </a:lnTo>
                    <a:close/>
                    <a:moveTo>
                      <a:pt x="955" y="743"/>
                    </a:moveTo>
                    <a:lnTo>
                      <a:pt x="955" y="741"/>
                    </a:lnTo>
                    <a:lnTo>
                      <a:pt x="957" y="741"/>
                    </a:lnTo>
                    <a:lnTo>
                      <a:pt x="955" y="743"/>
                    </a:lnTo>
                    <a:close/>
                    <a:moveTo>
                      <a:pt x="976" y="735"/>
                    </a:moveTo>
                    <a:lnTo>
                      <a:pt x="980" y="731"/>
                    </a:lnTo>
                    <a:lnTo>
                      <a:pt x="982" y="731"/>
                    </a:lnTo>
                    <a:lnTo>
                      <a:pt x="976" y="735"/>
                    </a:lnTo>
                    <a:close/>
                    <a:moveTo>
                      <a:pt x="991" y="737"/>
                    </a:moveTo>
                    <a:lnTo>
                      <a:pt x="984" y="733"/>
                    </a:lnTo>
                    <a:lnTo>
                      <a:pt x="991" y="735"/>
                    </a:lnTo>
                    <a:lnTo>
                      <a:pt x="991" y="737"/>
                    </a:lnTo>
                    <a:close/>
                    <a:moveTo>
                      <a:pt x="1008" y="739"/>
                    </a:moveTo>
                    <a:lnTo>
                      <a:pt x="1003" y="731"/>
                    </a:lnTo>
                    <a:lnTo>
                      <a:pt x="1001" y="731"/>
                    </a:lnTo>
                    <a:lnTo>
                      <a:pt x="1003" y="731"/>
                    </a:lnTo>
                    <a:lnTo>
                      <a:pt x="1010" y="739"/>
                    </a:lnTo>
                    <a:lnTo>
                      <a:pt x="1008" y="739"/>
                    </a:lnTo>
                    <a:close/>
                    <a:moveTo>
                      <a:pt x="1123" y="886"/>
                    </a:moveTo>
                    <a:lnTo>
                      <a:pt x="1125" y="886"/>
                    </a:lnTo>
                    <a:lnTo>
                      <a:pt x="1123" y="886"/>
                    </a:lnTo>
                    <a:lnTo>
                      <a:pt x="1123" y="886"/>
                    </a:lnTo>
                    <a:close/>
                    <a:moveTo>
                      <a:pt x="1121" y="658"/>
                    </a:moveTo>
                    <a:lnTo>
                      <a:pt x="1099" y="662"/>
                    </a:lnTo>
                    <a:lnTo>
                      <a:pt x="1099" y="660"/>
                    </a:lnTo>
                    <a:lnTo>
                      <a:pt x="1121" y="658"/>
                    </a:lnTo>
                    <a:close/>
                    <a:moveTo>
                      <a:pt x="1089" y="656"/>
                    </a:moveTo>
                    <a:lnTo>
                      <a:pt x="1091" y="656"/>
                    </a:lnTo>
                    <a:lnTo>
                      <a:pt x="1087" y="660"/>
                    </a:lnTo>
                    <a:lnTo>
                      <a:pt x="1089" y="656"/>
                    </a:lnTo>
                    <a:close/>
                    <a:moveTo>
                      <a:pt x="1023" y="705"/>
                    </a:moveTo>
                    <a:lnTo>
                      <a:pt x="1023" y="705"/>
                    </a:lnTo>
                    <a:lnTo>
                      <a:pt x="1025" y="703"/>
                    </a:lnTo>
                    <a:lnTo>
                      <a:pt x="1023" y="705"/>
                    </a:lnTo>
                    <a:close/>
                    <a:moveTo>
                      <a:pt x="1025" y="745"/>
                    </a:moveTo>
                    <a:lnTo>
                      <a:pt x="1023" y="748"/>
                    </a:lnTo>
                    <a:lnTo>
                      <a:pt x="1021" y="745"/>
                    </a:lnTo>
                    <a:lnTo>
                      <a:pt x="1025" y="745"/>
                    </a:lnTo>
                    <a:close/>
                    <a:moveTo>
                      <a:pt x="1018" y="675"/>
                    </a:moveTo>
                    <a:lnTo>
                      <a:pt x="1033" y="690"/>
                    </a:lnTo>
                    <a:lnTo>
                      <a:pt x="1033" y="690"/>
                    </a:lnTo>
                    <a:lnTo>
                      <a:pt x="1018" y="675"/>
                    </a:lnTo>
                    <a:close/>
                    <a:moveTo>
                      <a:pt x="1016" y="673"/>
                    </a:moveTo>
                    <a:lnTo>
                      <a:pt x="1021" y="669"/>
                    </a:lnTo>
                    <a:lnTo>
                      <a:pt x="1027" y="671"/>
                    </a:lnTo>
                    <a:lnTo>
                      <a:pt x="1023" y="671"/>
                    </a:lnTo>
                    <a:lnTo>
                      <a:pt x="1016" y="673"/>
                    </a:lnTo>
                    <a:lnTo>
                      <a:pt x="1016" y="673"/>
                    </a:lnTo>
                    <a:close/>
                    <a:moveTo>
                      <a:pt x="1023" y="931"/>
                    </a:moveTo>
                    <a:lnTo>
                      <a:pt x="1027" y="927"/>
                    </a:lnTo>
                    <a:lnTo>
                      <a:pt x="1029" y="927"/>
                    </a:lnTo>
                    <a:lnTo>
                      <a:pt x="1023" y="931"/>
                    </a:lnTo>
                    <a:close/>
                    <a:moveTo>
                      <a:pt x="1048" y="927"/>
                    </a:moveTo>
                    <a:lnTo>
                      <a:pt x="1040" y="929"/>
                    </a:lnTo>
                    <a:lnTo>
                      <a:pt x="1018" y="861"/>
                    </a:lnTo>
                    <a:lnTo>
                      <a:pt x="1021" y="861"/>
                    </a:lnTo>
                    <a:lnTo>
                      <a:pt x="1018" y="861"/>
                    </a:lnTo>
                    <a:lnTo>
                      <a:pt x="1040" y="927"/>
                    </a:lnTo>
                    <a:lnTo>
                      <a:pt x="1048" y="927"/>
                    </a:lnTo>
                    <a:lnTo>
                      <a:pt x="1048" y="927"/>
                    </a:lnTo>
                    <a:close/>
                    <a:moveTo>
                      <a:pt x="1052" y="914"/>
                    </a:moveTo>
                    <a:lnTo>
                      <a:pt x="1052" y="912"/>
                    </a:lnTo>
                    <a:lnTo>
                      <a:pt x="1057" y="914"/>
                    </a:lnTo>
                    <a:lnTo>
                      <a:pt x="1052" y="914"/>
                    </a:lnTo>
                    <a:close/>
                    <a:moveTo>
                      <a:pt x="1055" y="861"/>
                    </a:moveTo>
                    <a:lnTo>
                      <a:pt x="1057" y="850"/>
                    </a:lnTo>
                    <a:lnTo>
                      <a:pt x="1057" y="844"/>
                    </a:lnTo>
                    <a:lnTo>
                      <a:pt x="1061" y="842"/>
                    </a:lnTo>
                    <a:lnTo>
                      <a:pt x="1057" y="837"/>
                    </a:lnTo>
                    <a:lnTo>
                      <a:pt x="1063" y="839"/>
                    </a:lnTo>
                    <a:lnTo>
                      <a:pt x="1063" y="833"/>
                    </a:lnTo>
                    <a:lnTo>
                      <a:pt x="1067" y="827"/>
                    </a:lnTo>
                    <a:lnTo>
                      <a:pt x="1070" y="829"/>
                    </a:lnTo>
                    <a:lnTo>
                      <a:pt x="1076" y="829"/>
                    </a:lnTo>
                    <a:lnTo>
                      <a:pt x="1082" y="833"/>
                    </a:lnTo>
                    <a:lnTo>
                      <a:pt x="1091" y="824"/>
                    </a:lnTo>
                    <a:lnTo>
                      <a:pt x="1095" y="827"/>
                    </a:lnTo>
                    <a:lnTo>
                      <a:pt x="1089" y="839"/>
                    </a:lnTo>
                    <a:lnTo>
                      <a:pt x="1093" y="857"/>
                    </a:lnTo>
                    <a:lnTo>
                      <a:pt x="1108" y="865"/>
                    </a:lnTo>
                    <a:lnTo>
                      <a:pt x="1108" y="867"/>
                    </a:lnTo>
                    <a:lnTo>
                      <a:pt x="1104" y="876"/>
                    </a:lnTo>
                    <a:lnTo>
                      <a:pt x="1106" y="880"/>
                    </a:lnTo>
                    <a:lnTo>
                      <a:pt x="1091" y="889"/>
                    </a:lnTo>
                    <a:lnTo>
                      <a:pt x="1074" y="886"/>
                    </a:lnTo>
                    <a:lnTo>
                      <a:pt x="1057" y="876"/>
                    </a:lnTo>
                    <a:lnTo>
                      <a:pt x="1055" y="861"/>
                    </a:lnTo>
                    <a:close/>
                    <a:moveTo>
                      <a:pt x="1063" y="916"/>
                    </a:moveTo>
                    <a:lnTo>
                      <a:pt x="1061" y="910"/>
                    </a:lnTo>
                    <a:lnTo>
                      <a:pt x="1063" y="916"/>
                    </a:lnTo>
                    <a:lnTo>
                      <a:pt x="1063" y="916"/>
                    </a:lnTo>
                    <a:close/>
                    <a:moveTo>
                      <a:pt x="1123" y="946"/>
                    </a:moveTo>
                    <a:lnTo>
                      <a:pt x="1119" y="951"/>
                    </a:lnTo>
                    <a:lnTo>
                      <a:pt x="1110" y="948"/>
                    </a:lnTo>
                    <a:lnTo>
                      <a:pt x="1104" y="936"/>
                    </a:lnTo>
                    <a:lnTo>
                      <a:pt x="1101" y="927"/>
                    </a:lnTo>
                    <a:lnTo>
                      <a:pt x="1095" y="925"/>
                    </a:lnTo>
                    <a:lnTo>
                      <a:pt x="1093" y="916"/>
                    </a:lnTo>
                    <a:lnTo>
                      <a:pt x="1082" y="910"/>
                    </a:lnTo>
                    <a:lnTo>
                      <a:pt x="1074" y="910"/>
                    </a:lnTo>
                    <a:lnTo>
                      <a:pt x="1070" y="904"/>
                    </a:lnTo>
                    <a:lnTo>
                      <a:pt x="1061" y="908"/>
                    </a:lnTo>
                    <a:lnTo>
                      <a:pt x="1061" y="906"/>
                    </a:lnTo>
                    <a:lnTo>
                      <a:pt x="1070" y="901"/>
                    </a:lnTo>
                    <a:lnTo>
                      <a:pt x="1074" y="908"/>
                    </a:lnTo>
                    <a:lnTo>
                      <a:pt x="1082" y="908"/>
                    </a:lnTo>
                    <a:lnTo>
                      <a:pt x="1089" y="912"/>
                    </a:lnTo>
                    <a:lnTo>
                      <a:pt x="1093" y="916"/>
                    </a:lnTo>
                    <a:lnTo>
                      <a:pt x="1093" y="916"/>
                    </a:lnTo>
                    <a:lnTo>
                      <a:pt x="1095" y="923"/>
                    </a:lnTo>
                    <a:lnTo>
                      <a:pt x="1104" y="927"/>
                    </a:lnTo>
                    <a:lnTo>
                      <a:pt x="1104" y="936"/>
                    </a:lnTo>
                    <a:lnTo>
                      <a:pt x="1110" y="948"/>
                    </a:lnTo>
                    <a:lnTo>
                      <a:pt x="1119" y="948"/>
                    </a:lnTo>
                    <a:lnTo>
                      <a:pt x="1123" y="946"/>
                    </a:lnTo>
                    <a:lnTo>
                      <a:pt x="1127" y="944"/>
                    </a:lnTo>
                    <a:lnTo>
                      <a:pt x="1123" y="946"/>
                    </a:lnTo>
                    <a:close/>
                    <a:moveTo>
                      <a:pt x="1163" y="974"/>
                    </a:moveTo>
                    <a:lnTo>
                      <a:pt x="1163" y="974"/>
                    </a:lnTo>
                    <a:lnTo>
                      <a:pt x="1170" y="976"/>
                    </a:lnTo>
                    <a:lnTo>
                      <a:pt x="1163" y="974"/>
                    </a:lnTo>
                    <a:close/>
                    <a:moveTo>
                      <a:pt x="1159" y="645"/>
                    </a:moveTo>
                    <a:lnTo>
                      <a:pt x="1138" y="647"/>
                    </a:lnTo>
                    <a:lnTo>
                      <a:pt x="1133" y="649"/>
                    </a:lnTo>
                    <a:lnTo>
                      <a:pt x="1136" y="647"/>
                    </a:lnTo>
                    <a:lnTo>
                      <a:pt x="1161" y="645"/>
                    </a:lnTo>
                    <a:lnTo>
                      <a:pt x="1176" y="666"/>
                    </a:lnTo>
                    <a:lnTo>
                      <a:pt x="1182" y="666"/>
                    </a:lnTo>
                    <a:lnTo>
                      <a:pt x="1180" y="666"/>
                    </a:lnTo>
                    <a:lnTo>
                      <a:pt x="1176" y="666"/>
                    </a:lnTo>
                    <a:lnTo>
                      <a:pt x="1159" y="645"/>
                    </a:lnTo>
                    <a:close/>
                    <a:moveTo>
                      <a:pt x="1182" y="933"/>
                    </a:moveTo>
                    <a:lnTo>
                      <a:pt x="1178" y="938"/>
                    </a:lnTo>
                    <a:lnTo>
                      <a:pt x="1178" y="938"/>
                    </a:lnTo>
                    <a:lnTo>
                      <a:pt x="1180" y="933"/>
                    </a:lnTo>
                    <a:lnTo>
                      <a:pt x="1187" y="931"/>
                    </a:lnTo>
                    <a:lnTo>
                      <a:pt x="1187" y="931"/>
                    </a:lnTo>
                    <a:lnTo>
                      <a:pt x="1182" y="933"/>
                    </a:lnTo>
                    <a:close/>
                    <a:moveTo>
                      <a:pt x="1210" y="1027"/>
                    </a:moveTo>
                    <a:lnTo>
                      <a:pt x="1214" y="1012"/>
                    </a:lnTo>
                    <a:lnTo>
                      <a:pt x="1214" y="1010"/>
                    </a:lnTo>
                    <a:lnTo>
                      <a:pt x="1210" y="1027"/>
                    </a:lnTo>
                    <a:close/>
                    <a:moveTo>
                      <a:pt x="1223" y="948"/>
                    </a:moveTo>
                    <a:lnTo>
                      <a:pt x="1223" y="948"/>
                    </a:lnTo>
                    <a:lnTo>
                      <a:pt x="1225" y="948"/>
                    </a:lnTo>
                    <a:lnTo>
                      <a:pt x="1223" y="948"/>
                    </a:lnTo>
                    <a:close/>
                    <a:moveTo>
                      <a:pt x="1248" y="968"/>
                    </a:moveTo>
                    <a:lnTo>
                      <a:pt x="1246" y="972"/>
                    </a:lnTo>
                    <a:lnTo>
                      <a:pt x="1248" y="970"/>
                    </a:lnTo>
                    <a:lnTo>
                      <a:pt x="1248" y="968"/>
                    </a:lnTo>
                    <a:close/>
                    <a:moveTo>
                      <a:pt x="1244" y="953"/>
                    </a:moveTo>
                    <a:lnTo>
                      <a:pt x="1248" y="955"/>
                    </a:lnTo>
                    <a:lnTo>
                      <a:pt x="1244" y="955"/>
                    </a:lnTo>
                    <a:lnTo>
                      <a:pt x="1244" y="953"/>
                    </a:lnTo>
                    <a:close/>
                    <a:moveTo>
                      <a:pt x="1242" y="942"/>
                    </a:moveTo>
                    <a:lnTo>
                      <a:pt x="1234" y="946"/>
                    </a:lnTo>
                    <a:lnTo>
                      <a:pt x="1240" y="942"/>
                    </a:lnTo>
                    <a:lnTo>
                      <a:pt x="1242" y="942"/>
                    </a:lnTo>
                    <a:close/>
                    <a:moveTo>
                      <a:pt x="1227" y="681"/>
                    </a:moveTo>
                    <a:lnTo>
                      <a:pt x="1227" y="679"/>
                    </a:lnTo>
                    <a:lnTo>
                      <a:pt x="1227" y="681"/>
                    </a:lnTo>
                    <a:lnTo>
                      <a:pt x="1240" y="673"/>
                    </a:lnTo>
                    <a:lnTo>
                      <a:pt x="1227" y="681"/>
                    </a:lnTo>
                    <a:close/>
                    <a:moveTo>
                      <a:pt x="1234" y="961"/>
                    </a:moveTo>
                    <a:lnTo>
                      <a:pt x="1236" y="961"/>
                    </a:lnTo>
                    <a:lnTo>
                      <a:pt x="1234" y="963"/>
                    </a:lnTo>
                    <a:lnTo>
                      <a:pt x="1234" y="963"/>
                    </a:lnTo>
                    <a:lnTo>
                      <a:pt x="1234" y="961"/>
                    </a:lnTo>
                    <a:close/>
                    <a:moveTo>
                      <a:pt x="1234" y="987"/>
                    </a:moveTo>
                    <a:lnTo>
                      <a:pt x="1240" y="989"/>
                    </a:lnTo>
                    <a:lnTo>
                      <a:pt x="1242" y="991"/>
                    </a:lnTo>
                    <a:lnTo>
                      <a:pt x="1234" y="987"/>
                    </a:lnTo>
                    <a:close/>
                    <a:moveTo>
                      <a:pt x="1242" y="1010"/>
                    </a:moveTo>
                    <a:lnTo>
                      <a:pt x="1240" y="1010"/>
                    </a:lnTo>
                    <a:lnTo>
                      <a:pt x="1240" y="1010"/>
                    </a:lnTo>
                    <a:lnTo>
                      <a:pt x="1244" y="1004"/>
                    </a:lnTo>
                    <a:lnTo>
                      <a:pt x="1244" y="995"/>
                    </a:lnTo>
                    <a:lnTo>
                      <a:pt x="1246" y="1000"/>
                    </a:lnTo>
                    <a:lnTo>
                      <a:pt x="1242" y="1010"/>
                    </a:lnTo>
                    <a:close/>
                    <a:moveTo>
                      <a:pt x="1246" y="978"/>
                    </a:moveTo>
                    <a:lnTo>
                      <a:pt x="1244" y="976"/>
                    </a:lnTo>
                    <a:lnTo>
                      <a:pt x="1246" y="974"/>
                    </a:lnTo>
                    <a:lnTo>
                      <a:pt x="1253" y="978"/>
                    </a:lnTo>
                    <a:lnTo>
                      <a:pt x="1253" y="978"/>
                    </a:lnTo>
                    <a:lnTo>
                      <a:pt x="1246" y="978"/>
                    </a:lnTo>
                    <a:close/>
                    <a:moveTo>
                      <a:pt x="1293" y="961"/>
                    </a:moveTo>
                    <a:lnTo>
                      <a:pt x="1297" y="961"/>
                    </a:lnTo>
                    <a:lnTo>
                      <a:pt x="1295" y="961"/>
                    </a:lnTo>
                    <a:lnTo>
                      <a:pt x="1293" y="961"/>
                    </a:lnTo>
                    <a:lnTo>
                      <a:pt x="1293" y="961"/>
                    </a:lnTo>
                    <a:close/>
                    <a:moveTo>
                      <a:pt x="1278" y="914"/>
                    </a:moveTo>
                    <a:lnTo>
                      <a:pt x="1287" y="918"/>
                    </a:lnTo>
                    <a:lnTo>
                      <a:pt x="1289" y="923"/>
                    </a:lnTo>
                    <a:lnTo>
                      <a:pt x="1283" y="929"/>
                    </a:lnTo>
                    <a:lnTo>
                      <a:pt x="1283" y="938"/>
                    </a:lnTo>
                    <a:lnTo>
                      <a:pt x="1289" y="942"/>
                    </a:lnTo>
                    <a:lnTo>
                      <a:pt x="1287" y="942"/>
                    </a:lnTo>
                    <a:lnTo>
                      <a:pt x="1283" y="938"/>
                    </a:lnTo>
                    <a:lnTo>
                      <a:pt x="1283" y="929"/>
                    </a:lnTo>
                    <a:lnTo>
                      <a:pt x="1287" y="923"/>
                    </a:lnTo>
                    <a:lnTo>
                      <a:pt x="1287" y="918"/>
                    </a:lnTo>
                    <a:lnTo>
                      <a:pt x="1278" y="914"/>
                    </a:lnTo>
                    <a:lnTo>
                      <a:pt x="1278" y="914"/>
                    </a:lnTo>
                    <a:close/>
                    <a:moveTo>
                      <a:pt x="1257" y="662"/>
                    </a:moveTo>
                    <a:lnTo>
                      <a:pt x="1276" y="679"/>
                    </a:lnTo>
                    <a:lnTo>
                      <a:pt x="1274" y="679"/>
                    </a:lnTo>
                    <a:lnTo>
                      <a:pt x="1257" y="662"/>
                    </a:lnTo>
                    <a:lnTo>
                      <a:pt x="1257" y="662"/>
                    </a:lnTo>
                    <a:close/>
                    <a:moveTo>
                      <a:pt x="1257" y="955"/>
                    </a:moveTo>
                    <a:lnTo>
                      <a:pt x="1276" y="951"/>
                    </a:lnTo>
                    <a:lnTo>
                      <a:pt x="1280" y="961"/>
                    </a:lnTo>
                    <a:lnTo>
                      <a:pt x="1261" y="963"/>
                    </a:lnTo>
                    <a:lnTo>
                      <a:pt x="1278" y="961"/>
                    </a:lnTo>
                    <a:lnTo>
                      <a:pt x="1276" y="953"/>
                    </a:lnTo>
                    <a:lnTo>
                      <a:pt x="1259" y="955"/>
                    </a:lnTo>
                    <a:lnTo>
                      <a:pt x="1257" y="955"/>
                    </a:lnTo>
                    <a:close/>
                    <a:moveTo>
                      <a:pt x="1323" y="983"/>
                    </a:moveTo>
                    <a:lnTo>
                      <a:pt x="1310" y="980"/>
                    </a:lnTo>
                    <a:lnTo>
                      <a:pt x="1293" y="980"/>
                    </a:lnTo>
                    <a:lnTo>
                      <a:pt x="1278" y="980"/>
                    </a:lnTo>
                    <a:lnTo>
                      <a:pt x="1261" y="980"/>
                    </a:lnTo>
                    <a:lnTo>
                      <a:pt x="1261" y="980"/>
                    </a:lnTo>
                    <a:lnTo>
                      <a:pt x="1300" y="980"/>
                    </a:lnTo>
                    <a:lnTo>
                      <a:pt x="1325" y="980"/>
                    </a:lnTo>
                    <a:lnTo>
                      <a:pt x="1332" y="985"/>
                    </a:lnTo>
                    <a:lnTo>
                      <a:pt x="1323" y="983"/>
                    </a:lnTo>
                    <a:close/>
                    <a:moveTo>
                      <a:pt x="1321" y="910"/>
                    </a:moveTo>
                    <a:lnTo>
                      <a:pt x="1325" y="916"/>
                    </a:lnTo>
                    <a:lnTo>
                      <a:pt x="1325" y="916"/>
                    </a:lnTo>
                    <a:lnTo>
                      <a:pt x="1317" y="904"/>
                    </a:lnTo>
                    <a:lnTo>
                      <a:pt x="1325" y="901"/>
                    </a:lnTo>
                    <a:lnTo>
                      <a:pt x="1325" y="901"/>
                    </a:lnTo>
                    <a:lnTo>
                      <a:pt x="1319" y="904"/>
                    </a:lnTo>
                    <a:lnTo>
                      <a:pt x="1321" y="910"/>
                    </a:lnTo>
                    <a:close/>
                    <a:moveTo>
                      <a:pt x="1329" y="948"/>
                    </a:moveTo>
                    <a:lnTo>
                      <a:pt x="1329" y="951"/>
                    </a:lnTo>
                    <a:lnTo>
                      <a:pt x="1325" y="955"/>
                    </a:lnTo>
                    <a:lnTo>
                      <a:pt x="1329" y="948"/>
                    </a:lnTo>
                    <a:close/>
                    <a:moveTo>
                      <a:pt x="1321" y="959"/>
                    </a:moveTo>
                    <a:lnTo>
                      <a:pt x="1321" y="961"/>
                    </a:lnTo>
                    <a:lnTo>
                      <a:pt x="1312" y="961"/>
                    </a:lnTo>
                    <a:lnTo>
                      <a:pt x="1310" y="959"/>
                    </a:lnTo>
                    <a:lnTo>
                      <a:pt x="1321" y="959"/>
                    </a:lnTo>
                    <a:close/>
                    <a:moveTo>
                      <a:pt x="1376" y="726"/>
                    </a:moveTo>
                    <a:lnTo>
                      <a:pt x="1368" y="728"/>
                    </a:lnTo>
                    <a:lnTo>
                      <a:pt x="1361" y="733"/>
                    </a:lnTo>
                    <a:lnTo>
                      <a:pt x="1351" y="737"/>
                    </a:lnTo>
                    <a:lnTo>
                      <a:pt x="1336" y="724"/>
                    </a:lnTo>
                    <a:lnTo>
                      <a:pt x="1302" y="696"/>
                    </a:lnTo>
                    <a:lnTo>
                      <a:pt x="1304" y="696"/>
                    </a:lnTo>
                    <a:lnTo>
                      <a:pt x="1351" y="737"/>
                    </a:lnTo>
                    <a:lnTo>
                      <a:pt x="1363" y="731"/>
                    </a:lnTo>
                    <a:lnTo>
                      <a:pt x="1376" y="726"/>
                    </a:lnTo>
                    <a:lnTo>
                      <a:pt x="1387" y="737"/>
                    </a:lnTo>
                    <a:lnTo>
                      <a:pt x="1376" y="726"/>
                    </a:lnTo>
                    <a:close/>
                    <a:moveTo>
                      <a:pt x="1402" y="910"/>
                    </a:moveTo>
                    <a:lnTo>
                      <a:pt x="1385" y="908"/>
                    </a:lnTo>
                    <a:lnTo>
                      <a:pt x="1402" y="910"/>
                    </a:lnTo>
                    <a:lnTo>
                      <a:pt x="1404" y="910"/>
                    </a:lnTo>
                    <a:lnTo>
                      <a:pt x="1402" y="910"/>
                    </a:lnTo>
                    <a:close/>
                    <a:moveTo>
                      <a:pt x="1432" y="750"/>
                    </a:moveTo>
                    <a:lnTo>
                      <a:pt x="1430" y="745"/>
                    </a:lnTo>
                    <a:lnTo>
                      <a:pt x="1434" y="752"/>
                    </a:lnTo>
                    <a:lnTo>
                      <a:pt x="1432" y="750"/>
                    </a:lnTo>
                    <a:close/>
                    <a:moveTo>
                      <a:pt x="1517" y="773"/>
                    </a:moveTo>
                    <a:lnTo>
                      <a:pt x="1523" y="771"/>
                    </a:lnTo>
                    <a:lnTo>
                      <a:pt x="1523" y="771"/>
                    </a:lnTo>
                    <a:lnTo>
                      <a:pt x="1517" y="77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11" name="Freeform 1112">
                <a:extLst>
                  <a:ext uri="{FF2B5EF4-FFF2-40B4-BE49-F238E27FC236}">
                    <a16:creationId xmlns:a16="http://schemas.microsoft.com/office/drawing/2014/main" id="{22A78E07-9379-42D1-B098-96D209C89740}"/>
                  </a:ext>
                </a:extLst>
              </p:cNvPr>
              <p:cNvSpPr>
                <a:spLocks/>
              </p:cNvSpPr>
              <p:nvPr/>
            </p:nvSpPr>
            <p:spPr bwMode="auto">
              <a:xfrm>
                <a:off x="3330517" y="6828999"/>
                <a:ext cx="42893" cy="30363"/>
              </a:xfrm>
              <a:custGeom>
                <a:avLst/>
                <a:gdLst>
                  <a:gd name="T0" fmla="*/ 45 w 53"/>
                  <a:gd name="T1" fmla="*/ 30 h 30"/>
                  <a:gd name="T2" fmla="*/ 53 w 53"/>
                  <a:gd name="T3" fmla="*/ 0 h 30"/>
                  <a:gd name="T4" fmla="*/ 0 w 53"/>
                  <a:gd name="T5" fmla="*/ 7 h 30"/>
                  <a:gd name="T6" fmla="*/ 45 w 53"/>
                  <a:gd name="T7" fmla="*/ 30 h 30"/>
                </a:gdLst>
                <a:ahLst/>
                <a:cxnLst>
                  <a:cxn ang="0">
                    <a:pos x="T0" y="T1"/>
                  </a:cxn>
                  <a:cxn ang="0">
                    <a:pos x="T2" y="T3"/>
                  </a:cxn>
                  <a:cxn ang="0">
                    <a:pos x="T4" y="T5"/>
                  </a:cxn>
                  <a:cxn ang="0">
                    <a:pos x="T6" y="T7"/>
                  </a:cxn>
                </a:cxnLst>
                <a:rect l="0" t="0" r="r" b="b"/>
                <a:pathLst>
                  <a:path w="53" h="30">
                    <a:moveTo>
                      <a:pt x="45" y="30"/>
                    </a:moveTo>
                    <a:lnTo>
                      <a:pt x="53" y="0"/>
                    </a:lnTo>
                    <a:lnTo>
                      <a:pt x="0" y="7"/>
                    </a:lnTo>
                    <a:lnTo>
                      <a:pt x="45" y="3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12" name="Freeform 1113">
                <a:extLst>
                  <a:ext uri="{FF2B5EF4-FFF2-40B4-BE49-F238E27FC236}">
                    <a16:creationId xmlns:a16="http://schemas.microsoft.com/office/drawing/2014/main" id="{D6B8168E-1E8B-4B45-8853-5E72841E927B}"/>
                  </a:ext>
                </a:extLst>
              </p:cNvPr>
              <p:cNvSpPr>
                <a:spLocks noEditPoints="1"/>
              </p:cNvSpPr>
              <p:nvPr/>
            </p:nvSpPr>
            <p:spPr bwMode="auto">
              <a:xfrm>
                <a:off x="3030268" y="6718677"/>
                <a:ext cx="170761" cy="153845"/>
              </a:xfrm>
              <a:custGeom>
                <a:avLst/>
                <a:gdLst>
                  <a:gd name="T0" fmla="*/ 181 w 211"/>
                  <a:gd name="T1" fmla="*/ 22 h 152"/>
                  <a:gd name="T2" fmla="*/ 128 w 211"/>
                  <a:gd name="T3" fmla="*/ 7 h 152"/>
                  <a:gd name="T4" fmla="*/ 22 w 211"/>
                  <a:gd name="T5" fmla="*/ 0 h 152"/>
                  <a:gd name="T6" fmla="*/ 3 w 211"/>
                  <a:gd name="T7" fmla="*/ 13 h 152"/>
                  <a:gd name="T8" fmla="*/ 9 w 211"/>
                  <a:gd name="T9" fmla="*/ 39 h 152"/>
                  <a:gd name="T10" fmla="*/ 9 w 211"/>
                  <a:gd name="T11" fmla="*/ 39 h 152"/>
                  <a:gd name="T12" fmla="*/ 0 w 211"/>
                  <a:gd name="T13" fmla="*/ 99 h 152"/>
                  <a:gd name="T14" fmla="*/ 11 w 211"/>
                  <a:gd name="T15" fmla="*/ 103 h 152"/>
                  <a:gd name="T16" fmla="*/ 9 w 211"/>
                  <a:gd name="T17" fmla="*/ 133 h 152"/>
                  <a:gd name="T18" fmla="*/ 34 w 211"/>
                  <a:gd name="T19" fmla="*/ 131 h 152"/>
                  <a:gd name="T20" fmla="*/ 34 w 211"/>
                  <a:gd name="T21" fmla="*/ 131 h 152"/>
                  <a:gd name="T22" fmla="*/ 66 w 211"/>
                  <a:gd name="T23" fmla="*/ 152 h 152"/>
                  <a:gd name="T24" fmla="*/ 126 w 211"/>
                  <a:gd name="T25" fmla="*/ 137 h 152"/>
                  <a:gd name="T26" fmla="*/ 160 w 211"/>
                  <a:gd name="T27" fmla="*/ 101 h 152"/>
                  <a:gd name="T28" fmla="*/ 154 w 211"/>
                  <a:gd name="T29" fmla="*/ 86 h 152"/>
                  <a:gd name="T30" fmla="*/ 173 w 211"/>
                  <a:gd name="T31" fmla="*/ 60 h 152"/>
                  <a:gd name="T32" fmla="*/ 211 w 211"/>
                  <a:gd name="T33" fmla="*/ 39 h 152"/>
                  <a:gd name="T34" fmla="*/ 211 w 211"/>
                  <a:gd name="T35" fmla="*/ 26 h 152"/>
                  <a:gd name="T36" fmla="*/ 188 w 211"/>
                  <a:gd name="T37" fmla="*/ 24 h 152"/>
                  <a:gd name="T38" fmla="*/ 181 w 211"/>
                  <a:gd name="T39" fmla="*/ 22 h 152"/>
                  <a:gd name="T40" fmla="*/ 34 w 211"/>
                  <a:gd name="T41" fmla="*/ 82 h 152"/>
                  <a:gd name="T42" fmla="*/ 34 w 211"/>
                  <a:gd name="T43" fmla="*/ 82 h 152"/>
                  <a:gd name="T44" fmla="*/ 54 w 211"/>
                  <a:gd name="T45" fmla="*/ 43 h 152"/>
                  <a:gd name="T46" fmla="*/ 54 w 211"/>
                  <a:gd name="T47" fmla="*/ 43 h 152"/>
                  <a:gd name="T48" fmla="*/ 34 w 211"/>
                  <a:gd name="T49" fmla="*/ 8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1" h="152">
                    <a:moveTo>
                      <a:pt x="181" y="22"/>
                    </a:moveTo>
                    <a:lnTo>
                      <a:pt x="128" y="7"/>
                    </a:lnTo>
                    <a:lnTo>
                      <a:pt x="22" y="0"/>
                    </a:lnTo>
                    <a:lnTo>
                      <a:pt x="3" y="13"/>
                    </a:lnTo>
                    <a:lnTo>
                      <a:pt x="9" y="39"/>
                    </a:lnTo>
                    <a:lnTo>
                      <a:pt x="9" y="39"/>
                    </a:lnTo>
                    <a:lnTo>
                      <a:pt x="0" y="99"/>
                    </a:lnTo>
                    <a:lnTo>
                      <a:pt x="11" y="103"/>
                    </a:lnTo>
                    <a:lnTo>
                      <a:pt x="9" y="133"/>
                    </a:lnTo>
                    <a:lnTo>
                      <a:pt x="34" y="131"/>
                    </a:lnTo>
                    <a:lnTo>
                      <a:pt x="34" y="131"/>
                    </a:lnTo>
                    <a:lnTo>
                      <a:pt x="66" y="152"/>
                    </a:lnTo>
                    <a:lnTo>
                      <a:pt x="126" y="137"/>
                    </a:lnTo>
                    <a:lnTo>
                      <a:pt x="160" y="101"/>
                    </a:lnTo>
                    <a:lnTo>
                      <a:pt x="154" y="86"/>
                    </a:lnTo>
                    <a:lnTo>
                      <a:pt x="173" y="60"/>
                    </a:lnTo>
                    <a:lnTo>
                      <a:pt x="211" y="39"/>
                    </a:lnTo>
                    <a:lnTo>
                      <a:pt x="211" y="26"/>
                    </a:lnTo>
                    <a:lnTo>
                      <a:pt x="188" y="24"/>
                    </a:lnTo>
                    <a:lnTo>
                      <a:pt x="181" y="22"/>
                    </a:lnTo>
                    <a:close/>
                    <a:moveTo>
                      <a:pt x="34" y="82"/>
                    </a:moveTo>
                    <a:lnTo>
                      <a:pt x="34" y="82"/>
                    </a:lnTo>
                    <a:lnTo>
                      <a:pt x="54" y="43"/>
                    </a:lnTo>
                    <a:lnTo>
                      <a:pt x="54" y="43"/>
                    </a:lnTo>
                    <a:lnTo>
                      <a:pt x="34" y="82"/>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13" name="Freeform 1115">
                <a:extLst>
                  <a:ext uri="{FF2B5EF4-FFF2-40B4-BE49-F238E27FC236}">
                    <a16:creationId xmlns:a16="http://schemas.microsoft.com/office/drawing/2014/main" id="{47B14D03-105C-4F23-9BD6-1E05A1B7B305}"/>
                  </a:ext>
                </a:extLst>
              </p:cNvPr>
              <p:cNvSpPr>
                <a:spLocks/>
              </p:cNvSpPr>
              <p:nvPr/>
            </p:nvSpPr>
            <p:spPr bwMode="auto">
              <a:xfrm>
                <a:off x="3018127" y="6459570"/>
                <a:ext cx="63934" cy="87044"/>
              </a:xfrm>
              <a:custGeom>
                <a:avLst/>
                <a:gdLst>
                  <a:gd name="T0" fmla="*/ 64 w 79"/>
                  <a:gd name="T1" fmla="*/ 73 h 86"/>
                  <a:gd name="T2" fmla="*/ 69 w 79"/>
                  <a:gd name="T3" fmla="*/ 30 h 86"/>
                  <a:gd name="T4" fmla="*/ 60 w 79"/>
                  <a:gd name="T5" fmla="*/ 21 h 86"/>
                  <a:gd name="T6" fmla="*/ 62 w 79"/>
                  <a:gd name="T7" fmla="*/ 21 h 86"/>
                  <a:gd name="T8" fmla="*/ 69 w 79"/>
                  <a:gd name="T9" fmla="*/ 30 h 86"/>
                  <a:gd name="T10" fmla="*/ 79 w 79"/>
                  <a:gd name="T11" fmla="*/ 19 h 86"/>
                  <a:gd name="T12" fmla="*/ 71 w 79"/>
                  <a:gd name="T13" fmla="*/ 4 h 86"/>
                  <a:gd name="T14" fmla="*/ 49 w 79"/>
                  <a:gd name="T15" fmla="*/ 0 h 86"/>
                  <a:gd name="T16" fmla="*/ 45 w 79"/>
                  <a:gd name="T17" fmla="*/ 9 h 86"/>
                  <a:gd name="T18" fmla="*/ 37 w 79"/>
                  <a:gd name="T19" fmla="*/ 19 h 86"/>
                  <a:gd name="T20" fmla="*/ 43 w 79"/>
                  <a:gd name="T21" fmla="*/ 9 h 86"/>
                  <a:gd name="T22" fmla="*/ 37 w 79"/>
                  <a:gd name="T23" fmla="*/ 4 h 86"/>
                  <a:gd name="T24" fmla="*/ 28 w 79"/>
                  <a:gd name="T25" fmla="*/ 26 h 86"/>
                  <a:gd name="T26" fmla="*/ 3 w 79"/>
                  <a:gd name="T27" fmla="*/ 30 h 86"/>
                  <a:gd name="T28" fmla="*/ 11 w 79"/>
                  <a:gd name="T29" fmla="*/ 36 h 86"/>
                  <a:gd name="T30" fmla="*/ 7 w 79"/>
                  <a:gd name="T31" fmla="*/ 45 h 86"/>
                  <a:gd name="T32" fmla="*/ 22 w 79"/>
                  <a:gd name="T33" fmla="*/ 49 h 86"/>
                  <a:gd name="T34" fmla="*/ 7 w 79"/>
                  <a:gd name="T35" fmla="*/ 64 h 86"/>
                  <a:gd name="T36" fmla="*/ 26 w 79"/>
                  <a:gd name="T37" fmla="*/ 60 h 86"/>
                  <a:gd name="T38" fmla="*/ 0 w 79"/>
                  <a:gd name="T39" fmla="*/ 71 h 86"/>
                  <a:gd name="T40" fmla="*/ 9 w 79"/>
                  <a:gd name="T41" fmla="*/ 79 h 86"/>
                  <a:gd name="T42" fmla="*/ 3 w 79"/>
                  <a:gd name="T43" fmla="*/ 86 h 86"/>
                  <a:gd name="T44" fmla="*/ 64 w 79"/>
                  <a:gd name="T45" fmla="*/ 7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 h="86">
                    <a:moveTo>
                      <a:pt x="64" y="73"/>
                    </a:moveTo>
                    <a:lnTo>
                      <a:pt x="69" y="30"/>
                    </a:lnTo>
                    <a:lnTo>
                      <a:pt x="60" y="21"/>
                    </a:lnTo>
                    <a:lnTo>
                      <a:pt x="62" y="21"/>
                    </a:lnTo>
                    <a:lnTo>
                      <a:pt x="69" y="30"/>
                    </a:lnTo>
                    <a:lnTo>
                      <a:pt x="79" y="19"/>
                    </a:lnTo>
                    <a:lnTo>
                      <a:pt x="71" y="4"/>
                    </a:lnTo>
                    <a:lnTo>
                      <a:pt x="49" y="0"/>
                    </a:lnTo>
                    <a:lnTo>
                      <a:pt x="45" y="9"/>
                    </a:lnTo>
                    <a:lnTo>
                      <a:pt x="37" y="19"/>
                    </a:lnTo>
                    <a:lnTo>
                      <a:pt x="43" y="9"/>
                    </a:lnTo>
                    <a:lnTo>
                      <a:pt x="37" y="4"/>
                    </a:lnTo>
                    <a:lnTo>
                      <a:pt x="28" y="26"/>
                    </a:lnTo>
                    <a:lnTo>
                      <a:pt x="3" y="30"/>
                    </a:lnTo>
                    <a:lnTo>
                      <a:pt x="11" y="36"/>
                    </a:lnTo>
                    <a:lnTo>
                      <a:pt x="7" y="45"/>
                    </a:lnTo>
                    <a:lnTo>
                      <a:pt x="22" y="49"/>
                    </a:lnTo>
                    <a:lnTo>
                      <a:pt x="7" y="64"/>
                    </a:lnTo>
                    <a:lnTo>
                      <a:pt x="26" y="60"/>
                    </a:lnTo>
                    <a:lnTo>
                      <a:pt x="0" y="71"/>
                    </a:lnTo>
                    <a:lnTo>
                      <a:pt x="9" y="79"/>
                    </a:lnTo>
                    <a:lnTo>
                      <a:pt x="3" y="86"/>
                    </a:lnTo>
                    <a:lnTo>
                      <a:pt x="64" y="7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14" name="Freeform 1116">
                <a:extLst>
                  <a:ext uri="{FF2B5EF4-FFF2-40B4-BE49-F238E27FC236}">
                    <a16:creationId xmlns:a16="http://schemas.microsoft.com/office/drawing/2014/main" id="{B33791C4-FADF-4079-826F-356E330E68F3}"/>
                  </a:ext>
                </a:extLst>
              </p:cNvPr>
              <p:cNvSpPr>
                <a:spLocks/>
              </p:cNvSpPr>
              <p:nvPr/>
            </p:nvSpPr>
            <p:spPr bwMode="auto">
              <a:xfrm>
                <a:off x="3075588" y="6379612"/>
                <a:ext cx="106827" cy="203438"/>
              </a:xfrm>
              <a:custGeom>
                <a:avLst/>
                <a:gdLst>
                  <a:gd name="T0" fmla="*/ 4 w 132"/>
                  <a:gd name="T1" fmla="*/ 79 h 201"/>
                  <a:gd name="T2" fmla="*/ 19 w 132"/>
                  <a:gd name="T3" fmla="*/ 64 h 201"/>
                  <a:gd name="T4" fmla="*/ 19 w 132"/>
                  <a:gd name="T5" fmla="*/ 94 h 201"/>
                  <a:gd name="T6" fmla="*/ 49 w 132"/>
                  <a:gd name="T7" fmla="*/ 88 h 201"/>
                  <a:gd name="T8" fmla="*/ 40 w 132"/>
                  <a:gd name="T9" fmla="*/ 98 h 201"/>
                  <a:gd name="T10" fmla="*/ 57 w 132"/>
                  <a:gd name="T11" fmla="*/ 105 h 201"/>
                  <a:gd name="T12" fmla="*/ 53 w 132"/>
                  <a:gd name="T13" fmla="*/ 124 h 201"/>
                  <a:gd name="T14" fmla="*/ 23 w 132"/>
                  <a:gd name="T15" fmla="*/ 137 h 201"/>
                  <a:gd name="T16" fmla="*/ 36 w 132"/>
                  <a:gd name="T17" fmla="*/ 143 h 201"/>
                  <a:gd name="T18" fmla="*/ 15 w 132"/>
                  <a:gd name="T19" fmla="*/ 158 h 201"/>
                  <a:gd name="T20" fmla="*/ 45 w 132"/>
                  <a:gd name="T21" fmla="*/ 169 h 201"/>
                  <a:gd name="T22" fmla="*/ 59 w 132"/>
                  <a:gd name="T23" fmla="*/ 165 h 201"/>
                  <a:gd name="T24" fmla="*/ 6 w 132"/>
                  <a:gd name="T25" fmla="*/ 201 h 201"/>
                  <a:gd name="T26" fmla="*/ 125 w 132"/>
                  <a:gd name="T27" fmla="*/ 175 h 201"/>
                  <a:gd name="T28" fmla="*/ 115 w 132"/>
                  <a:gd name="T29" fmla="*/ 167 h 201"/>
                  <a:gd name="T30" fmla="*/ 132 w 132"/>
                  <a:gd name="T31" fmla="*/ 139 h 201"/>
                  <a:gd name="T32" fmla="*/ 104 w 132"/>
                  <a:gd name="T33" fmla="*/ 137 h 201"/>
                  <a:gd name="T34" fmla="*/ 111 w 132"/>
                  <a:gd name="T35" fmla="*/ 128 h 201"/>
                  <a:gd name="T36" fmla="*/ 98 w 132"/>
                  <a:gd name="T37" fmla="*/ 118 h 201"/>
                  <a:gd name="T38" fmla="*/ 106 w 132"/>
                  <a:gd name="T39" fmla="*/ 115 h 201"/>
                  <a:gd name="T40" fmla="*/ 76 w 132"/>
                  <a:gd name="T41" fmla="*/ 73 h 201"/>
                  <a:gd name="T42" fmla="*/ 47 w 132"/>
                  <a:gd name="T43" fmla="*/ 62 h 201"/>
                  <a:gd name="T44" fmla="*/ 72 w 132"/>
                  <a:gd name="T45" fmla="*/ 28 h 201"/>
                  <a:gd name="T46" fmla="*/ 32 w 132"/>
                  <a:gd name="T47" fmla="*/ 24 h 201"/>
                  <a:gd name="T48" fmla="*/ 49 w 132"/>
                  <a:gd name="T49" fmla="*/ 0 h 201"/>
                  <a:gd name="T50" fmla="*/ 19 w 132"/>
                  <a:gd name="T51" fmla="*/ 0 h 201"/>
                  <a:gd name="T52" fmla="*/ 4 w 132"/>
                  <a:gd name="T53" fmla="*/ 19 h 201"/>
                  <a:gd name="T54" fmla="*/ 0 w 132"/>
                  <a:gd name="T55" fmla="*/ 47 h 201"/>
                  <a:gd name="T56" fmla="*/ 13 w 132"/>
                  <a:gd name="T57" fmla="*/ 49 h 201"/>
                  <a:gd name="T58" fmla="*/ 4 w 132"/>
                  <a:gd name="T59" fmla="*/ 7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2" h="201">
                    <a:moveTo>
                      <a:pt x="4" y="79"/>
                    </a:moveTo>
                    <a:lnTo>
                      <a:pt x="19" y="64"/>
                    </a:lnTo>
                    <a:lnTo>
                      <a:pt x="19" y="94"/>
                    </a:lnTo>
                    <a:lnTo>
                      <a:pt x="49" y="88"/>
                    </a:lnTo>
                    <a:lnTo>
                      <a:pt x="40" y="98"/>
                    </a:lnTo>
                    <a:lnTo>
                      <a:pt x="57" y="105"/>
                    </a:lnTo>
                    <a:lnTo>
                      <a:pt x="53" y="124"/>
                    </a:lnTo>
                    <a:lnTo>
                      <a:pt x="23" y="137"/>
                    </a:lnTo>
                    <a:lnTo>
                      <a:pt x="36" y="143"/>
                    </a:lnTo>
                    <a:lnTo>
                      <a:pt x="15" y="158"/>
                    </a:lnTo>
                    <a:lnTo>
                      <a:pt x="45" y="169"/>
                    </a:lnTo>
                    <a:lnTo>
                      <a:pt x="59" y="165"/>
                    </a:lnTo>
                    <a:lnTo>
                      <a:pt x="6" y="201"/>
                    </a:lnTo>
                    <a:lnTo>
                      <a:pt x="125" y="175"/>
                    </a:lnTo>
                    <a:lnTo>
                      <a:pt x="115" y="167"/>
                    </a:lnTo>
                    <a:lnTo>
                      <a:pt x="132" y="139"/>
                    </a:lnTo>
                    <a:lnTo>
                      <a:pt x="104" y="137"/>
                    </a:lnTo>
                    <a:lnTo>
                      <a:pt x="111" y="128"/>
                    </a:lnTo>
                    <a:lnTo>
                      <a:pt x="98" y="118"/>
                    </a:lnTo>
                    <a:lnTo>
                      <a:pt x="106" y="115"/>
                    </a:lnTo>
                    <a:lnTo>
                      <a:pt x="76" y="73"/>
                    </a:lnTo>
                    <a:lnTo>
                      <a:pt x="47" y="62"/>
                    </a:lnTo>
                    <a:lnTo>
                      <a:pt x="72" y="28"/>
                    </a:lnTo>
                    <a:lnTo>
                      <a:pt x="32" y="24"/>
                    </a:lnTo>
                    <a:lnTo>
                      <a:pt x="49" y="0"/>
                    </a:lnTo>
                    <a:lnTo>
                      <a:pt x="19" y="0"/>
                    </a:lnTo>
                    <a:lnTo>
                      <a:pt x="4" y="19"/>
                    </a:lnTo>
                    <a:lnTo>
                      <a:pt x="0" y="47"/>
                    </a:lnTo>
                    <a:lnTo>
                      <a:pt x="13" y="49"/>
                    </a:lnTo>
                    <a:lnTo>
                      <a:pt x="4" y="79"/>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grpSp>
        <p:sp>
          <p:nvSpPr>
            <p:cNvPr id="49" name="Freeform 1047">
              <a:extLst>
                <a:ext uri="{FF2B5EF4-FFF2-40B4-BE49-F238E27FC236}">
                  <a16:creationId xmlns:a16="http://schemas.microsoft.com/office/drawing/2014/main" id="{A38EC771-0F87-49EB-9045-DAF8EE1ECBFF}"/>
                </a:ext>
              </a:extLst>
            </p:cNvPr>
            <p:cNvSpPr>
              <a:spLocks/>
            </p:cNvSpPr>
            <p:nvPr/>
          </p:nvSpPr>
          <p:spPr bwMode="auto">
            <a:xfrm>
              <a:off x="3453557" y="6128840"/>
              <a:ext cx="71218" cy="37449"/>
            </a:xfrm>
            <a:custGeom>
              <a:avLst/>
              <a:gdLst>
                <a:gd name="T0" fmla="*/ 0 w 88"/>
                <a:gd name="T1" fmla="*/ 26 h 37"/>
                <a:gd name="T2" fmla="*/ 17 w 88"/>
                <a:gd name="T3" fmla="*/ 17 h 37"/>
                <a:gd name="T4" fmla="*/ 5 w 88"/>
                <a:gd name="T5" fmla="*/ 11 h 37"/>
                <a:gd name="T6" fmla="*/ 66 w 88"/>
                <a:gd name="T7" fmla="*/ 0 h 37"/>
                <a:gd name="T8" fmla="*/ 77 w 88"/>
                <a:gd name="T9" fmla="*/ 2 h 37"/>
                <a:gd name="T10" fmla="*/ 66 w 88"/>
                <a:gd name="T11" fmla="*/ 11 h 37"/>
                <a:gd name="T12" fmla="*/ 88 w 88"/>
                <a:gd name="T13" fmla="*/ 11 h 37"/>
                <a:gd name="T14" fmla="*/ 30 w 88"/>
                <a:gd name="T15" fmla="*/ 30 h 37"/>
                <a:gd name="T16" fmla="*/ 17 w 88"/>
                <a:gd name="T17" fmla="*/ 37 h 37"/>
                <a:gd name="T18" fmla="*/ 22 w 88"/>
                <a:gd name="T19" fmla="*/ 28 h 37"/>
                <a:gd name="T20" fmla="*/ 0 w 88"/>
                <a:gd name="T21" fmla="*/ 2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37">
                  <a:moveTo>
                    <a:pt x="0" y="26"/>
                  </a:moveTo>
                  <a:lnTo>
                    <a:pt x="17" y="17"/>
                  </a:lnTo>
                  <a:lnTo>
                    <a:pt x="5" y="11"/>
                  </a:lnTo>
                  <a:lnTo>
                    <a:pt x="66" y="0"/>
                  </a:lnTo>
                  <a:lnTo>
                    <a:pt x="77" y="2"/>
                  </a:lnTo>
                  <a:lnTo>
                    <a:pt x="66" y="11"/>
                  </a:lnTo>
                  <a:lnTo>
                    <a:pt x="88" y="11"/>
                  </a:lnTo>
                  <a:lnTo>
                    <a:pt x="30" y="30"/>
                  </a:lnTo>
                  <a:lnTo>
                    <a:pt x="17" y="37"/>
                  </a:lnTo>
                  <a:lnTo>
                    <a:pt x="22" y="28"/>
                  </a:lnTo>
                  <a:lnTo>
                    <a:pt x="0" y="26"/>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50" name="Freeform 1048">
              <a:extLst>
                <a:ext uri="{FF2B5EF4-FFF2-40B4-BE49-F238E27FC236}">
                  <a16:creationId xmlns:a16="http://schemas.microsoft.com/office/drawing/2014/main" id="{6E913319-5CEA-4586-966B-DBCEC645CAE9}"/>
                </a:ext>
              </a:extLst>
            </p:cNvPr>
            <p:cNvSpPr>
              <a:spLocks/>
            </p:cNvSpPr>
            <p:nvPr/>
          </p:nvSpPr>
          <p:spPr bwMode="auto">
            <a:xfrm>
              <a:off x="3453557" y="6128840"/>
              <a:ext cx="71218" cy="37449"/>
            </a:xfrm>
            <a:custGeom>
              <a:avLst/>
              <a:gdLst>
                <a:gd name="T0" fmla="*/ 0 w 88"/>
                <a:gd name="T1" fmla="*/ 26 h 37"/>
                <a:gd name="T2" fmla="*/ 17 w 88"/>
                <a:gd name="T3" fmla="*/ 17 h 37"/>
                <a:gd name="T4" fmla="*/ 5 w 88"/>
                <a:gd name="T5" fmla="*/ 11 h 37"/>
                <a:gd name="T6" fmla="*/ 66 w 88"/>
                <a:gd name="T7" fmla="*/ 0 h 37"/>
                <a:gd name="T8" fmla="*/ 77 w 88"/>
                <a:gd name="T9" fmla="*/ 2 h 37"/>
                <a:gd name="T10" fmla="*/ 66 w 88"/>
                <a:gd name="T11" fmla="*/ 11 h 37"/>
                <a:gd name="T12" fmla="*/ 88 w 88"/>
                <a:gd name="T13" fmla="*/ 11 h 37"/>
                <a:gd name="T14" fmla="*/ 30 w 88"/>
                <a:gd name="T15" fmla="*/ 30 h 37"/>
                <a:gd name="T16" fmla="*/ 17 w 88"/>
                <a:gd name="T17" fmla="*/ 37 h 37"/>
                <a:gd name="T18" fmla="*/ 22 w 88"/>
                <a:gd name="T19" fmla="*/ 28 h 37"/>
                <a:gd name="T20" fmla="*/ 0 w 88"/>
                <a:gd name="T21" fmla="*/ 2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37">
                  <a:moveTo>
                    <a:pt x="0" y="26"/>
                  </a:moveTo>
                  <a:lnTo>
                    <a:pt x="17" y="17"/>
                  </a:lnTo>
                  <a:lnTo>
                    <a:pt x="5" y="11"/>
                  </a:lnTo>
                  <a:lnTo>
                    <a:pt x="66" y="0"/>
                  </a:lnTo>
                  <a:lnTo>
                    <a:pt x="77" y="2"/>
                  </a:lnTo>
                  <a:lnTo>
                    <a:pt x="66" y="11"/>
                  </a:lnTo>
                  <a:lnTo>
                    <a:pt x="88" y="11"/>
                  </a:lnTo>
                  <a:lnTo>
                    <a:pt x="30" y="30"/>
                  </a:lnTo>
                  <a:lnTo>
                    <a:pt x="17" y="37"/>
                  </a:lnTo>
                  <a:lnTo>
                    <a:pt x="22" y="28"/>
                  </a:lnTo>
                  <a:lnTo>
                    <a:pt x="0" y="26"/>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51" name="Freeform 1049">
              <a:extLst>
                <a:ext uri="{FF2B5EF4-FFF2-40B4-BE49-F238E27FC236}">
                  <a16:creationId xmlns:a16="http://schemas.microsoft.com/office/drawing/2014/main" id="{02CFE18A-6C53-4898-B538-26E9BF5C79AA}"/>
                </a:ext>
              </a:extLst>
            </p:cNvPr>
            <p:cNvSpPr>
              <a:spLocks/>
            </p:cNvSpPr>
            <p:nvPr/>
          </p:nvSpPr>
          <p:spPr bwMode="auto">
            <a:xfrm>
              <a:off x="3476218" y="6524585"/>
              <a:ext cx="27516" cy="21254"/>
            </a:xfrm>
            <a:custGeom>
              <a:avLst/>
              <a:gdLst>
                <a:gd name="T0" fmla="*/ 0 w 34"/>
                <a:gd name="T1" fmla="*/ 21 h 21"/>
                <a:gd name="T2" fmla="*/ 9 w 34"/>
                <a:gd name="T3" fmla="*/ 0 h 21"/>
                <a:gd name="T4" fmla="*/ 34 w 34"/>
                <a:gd name="T5" fmla="*/ 11 h 21"/>
                <a:gd name="T6" fmla="*/ 0 w 34"/>
                <a:gd name="T7" fmla="*/ 21 h 21"/>
              </a:gdLst>
              <a:ahLst/>
              <a:cxnLst>
                <a:cxn ang="0">
                  <a:pos x="T0" y="T1"/>
                </a:cxn>
                <a:cxn ang="0">
                  <a:pos x="T2" y="T3"/>
                </a:cxn>
                <a:cxn ang="0">
                  <a:pos x="T4" y="T5"/>
                </a:cxn>
                <a:cxn ang="0">
                  <a:pos x="T6" y="T7"/>
                </a:cxn>
              </a:cxnLst>
              <a:rect l="0" t="0" r="r" b="b"/>
              <a:pathLst>
                <a:path w="34" h="21">
                  <a:moveTo>
                    <a:pt x="0" y="21"/>
                  </a:moveTo>
                  <a:lnTo>
                    <a:pt x="9" y="0"/>
                  </a:lnTo>
                  <a:lnTo>
                    <a:pt x="34" y="11"/>
                  </a:lnTo>
                  <a:lnTo>
                    <a:pt x="0" y="21"/>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52" name="Freeform 1050">
              <a:extLst>
                <a:ext uri="{FF2B5EF4-FFF2-40B4-BE49-F238E27FC236}">
                  <a16:creationId xmlns:a16="http://schemas.microsoft.com/office/drawing/2014/main" id="{CDA30E34-0C53-4B6A-B5BE-5C35C984792B}"/>
                </a:ext>
              </a:extLst>
            </p:cNvPr>
            <p:cNvSpPr>
              <a:spLocks/>
            </p:cNvSpPr>
            <p:nvPr/>
          </p:nvSpPr>
          <p:spPr bwMode="auto">
            <a:xfrm>
              <a:off x="3476218" y="6524585"/>
              <a:ext cx="27516" cy="21254"/>
            </a:xfrm>
            <a:custGeom>
              <a:avLst/>
              <a:gdLst>
                <a:gd name="T0" fmla="*/ 0 w 34"/>
                <a:gd name="T1" fmla="*/ 21 h 21"/>
                <a:gd name="T2" fmla="*/ 9 w 34"/>
                <a:gd name="T3" fmla="*/ 0 h 21"/>
                <a:gd name="T4" fmla="*/ 34 w 34"/>
                <a:gd name="T5" fmla="*/ 11 h 21"/>
                <a:gd name="T6" fmla="*/ 0 w 34"/>
                <a:gd name="T7" fmla="*/ 21 h 21"/>
              </a:gdLst>
              <a:ahLst/>
              <a:cxnLst>
                <a:cxn ang="0">
                  <a:pos x="T0" y="T1"/>
                </a:cxn>
                <a:cxn ang="0">
                  <a:pos x="T2" y="T3"/>
                </a:cxn>
                <a:cxn ang="0">
                  <a:pos x="T4" y="T5"/>
                </a:cxn>
                <a:cxn ang="0">
                  <a:pos x="T6" y="T7"/>
                </a:cxn>
              </a:cxnLst>
              <a:rect l="0" t="0" r="r" b="b"/>
              <a:pathLst>
                <a:path w="34" h="21">
                  <a:moveTo>
                    <a:pt x="0" y="21"/>
                  </a:moveTo>
                  <a:lnTo>
                    <a:pt x="9" y="0"/>
                  </a:lnTo>
                  <a:lnTo>
                    <a:pt x="34" y="11"/>
                  </a:lnTo>
                  <a:lnTo>
                    <a:pt x="0" y="21"/>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53" name="Freeform 1051">
              <a:extLst>
                <a:ext uri="{FF2B5EF4-FFF2-40B4-BE49-F238E27FC236}">
                  <a16:creationId xmlns:a16="http://schemas.microsoft.com/office/drawing/2014/main" id="{5EBF5C7F-7A71-4983-A108-A67C841E2D88}"/>
                </a:ext>
              </a:extLst>
            </p:cNvPr>
            <p:cNvSpPr>
              <a:spLocks/>
            </p:cNvSpPr>
            <p:nvPr/>
          </p:nvSpPr>
          <p:spPr bwMode="auto">
            <a:xfrm>
              <a:off x="3523156" y="6408190"/>
              <a:ext cx="84167" cy="79959"/>
            </a:xfrm>
            <a:custGeom>
              <a:avLst/>
              <a:gdLst>
                <a:gd name="T0" fmla="*/ 0 w 104"/>
                <a:gd name="T1" fmla="*/ 38 h 79"/>
                <a:gd name="T2" fmla="*/ 8 w 104"/>
                <a:gd name="T3" fmla="*/ 55 h 79"/>
                <a:gd name="T4" fmla="*/ 19 w 104"/>
                <a:gd name="T5" fmla="*/ 51 h 79"/>
                <a:gd name="T6" fmla="*/ 32 w 104"/>
                <a:gd name="T7" fmla="*/ 62 h 79"/>
                <a:gd name="T8" fmla="*/ 42 w 104"/>
                <a:gd name="T9" fmla="*/ 55 h 79"/>
                <a:gd name="T10" fmla="*/ 38 w 104"/>
                <a:gd name="T11" fmla="*/ 75 h 79"/>
                <a:gd name="T12" fmla="*/ 104 w 104"/>
                <a:gd name="T13" fmla="*/ 79 h 79"/>
                <a:gd name="T14" fmla="*/ 78 w 104"/>
                <a:gd name="T15" fmla="*/ 64 h 79"/>
                <a:gd name="T16" fmla="*/ 66 w 104"/>
                <a:gd name="T17" fmla="*/ 40 h 79"/>
                <a:gd name="T18" fmla="*/ 68 w 104"/>
                <a:gd name="T19" fmla="*/ 15 h 79"/>
                <a:gd name="T20" fmla="*/ 83 w 104"/>
                <a:gd name="T21" fmla="*/ 0 h 79"/>
                <a:gd name="T22" fmla="*/ 27 w 104"/>
                <a:gd name="T23" fmla="*/ 6 h 79"/>
                <a:gd name="T24" fmla="*/ 12 w 104"/>
                <a:gd name="T25" fmla="*/ 38 h 79"/>
                <a:gd name="T26" fmla="*/ 0 w 104"/>
                <a:gd name="T27"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4" h="79">
                  <a:moveTo>
                    <a:pt x="0" y="38"/>
                  </a:moveTo>
                  <a:lnTo>
                    <a:pt x="8" y="55"/>
                  </a:lnTo>
                  <a:lnTo>
                    <a:pt x="19" y="51"/>
                  </a:lnTo>
                  <a:lnTo>
                    <a:pt x="32" y="62"/>
                  </a:lnTo>
                  <a:lnTo>
                    <a:pt x="42" y="55"/>
                  </a:lnTo>
                  <a:lnTo>
                    <a:pt x="38" y="75"/>
                  </a:lnTo>
                  <a:lnTo>
                    <a:pt x="104" y="79"/>
                  </a:lnTo>
                  <a:lnTo>
                    <a:pt x="78" y="64"/>
                  </a:lnTo>
                  <a:lnTo>
                    <a:pt x="66" y="40"/>
                  </a:lnTo>
                  <a:lnTo>
                    <a:pt x="68" y="15"/>
                  </a:lnTo>
                  <a:lnTo>
                    <a:pt x="83" y="0"/>
                  </a:lnTo>
                  <a:lnTo>
                    <a:pt x="27" y="6"/>
                  </a:lnTo>
                  <a:lnTo>
                    <a:pt x="12" y="38"/>
                  </a:lnTo>
                  <a:lnTo>
                    <a:pt x="0" y="38"/>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54" name="Freeform 1052">
              <a:extLst>
                <a:ext uri="{FF2B5EF4-FFF2-40B4-BE49-F238E27FC236}">
                  <a16:creationId xmlns:a16="http://schemas.microsoft.com/office/drawing/2014/main" id="{5C182137-5F72-4FA9-85E4-A1BFDF7198FF}"/>
                </a:ext>
              </a:extLst>
            </p:cNvPr>
            <p:cNvSpPr>
              <a:spLocks/>
            </p:cNvSpPr>
            <p:nvPr/>
          </p:nvSpPr>
          <p:spPr bwMode="auto">
            <a:xfrm>
              <a:off x="3523156" y="6408190"/>
              <a:ext cx="84167" cy="79959"/>
            </a:xfrm>
            <a:custGeom>
              <a:avLst/>
              <a:gdLst>
                <a:gd name="T0" fmla="*/ 0 w 104"/>
                <a:gd name="T1" fmla="*/ 38 h 79"/>
                <a:gd name="T2" fmla="*/ 8 w 104"/>
                <a:gd name="T3" fmla="*/ 55 h 79"/>
                <a:gd name="T4" fmla="*/ 19 w 104"/>
                <a:gd name="T5" fmla="*/ 51 h 79"/>
                <a:gd name="T6" fmla="*/ 32 w 104"/>
                <a:gd name="T7" fmla="*/ 62 h 79"/>
                <a:gd name="T8" fmla="*/ 42 w 104"/>
                <a:gd name="T9" fmla="*/ 55 h 79"/>
                <a:gd name="T10" fmla="*/ 38 w 104"/>
                <a:gd name="T11" fmla="*/ 75 h 79"/>
                <a:gd name="T12" fmla="*/ 104 w 104"/>
                <a:gd name="T13" fmla="*/ 79 h 79"/>
                <a:gd name="T14" fmla="*/ 78 w 104"/>
                <a:gd name="T15" fmla="*/ 64 h 79"/>
                <a:gd name="T16" fmla="*/ 66 w 104"/>
                <a:gd name="T17" fmla="*/ 40 h 79"/>
                <a:gd name="T18" fmla="*/ 68 w 104"/>
                <a:gd name="T19" fmla="*/ 15 h 79"/>
                <a:gd name="T20" fmla="*/ 83 w 104"/>
                <a:gd name="T21" fmla="*/ 0 h 79"/>
                <a:gd name="T22" fmla="*/ 27 w 104"/>
                <a:gd name="T23" fmla="*/ 6 h 79"/>
                <a:gd name="T24" fmla="*/ 12 w 104"/>
                <a:gd name="T25" fmla="*/ 38 h 79"/>
                <a:gd name="T26" fmla="*/ 0 w 104"/>
                <a:gd name="T27"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4" h="79">
                  <a:moveTo>
                    <a:pt x="0" y="38"/>
                  </a:moveTo>
                  <a:lnTo>
                    <a:pt x="8" y="55"/>
                  </a:lnTo>
                  <a:lnTo>
                    <a:pt x="19" y="51"/>
                  </a:lnTo>
                  <a:lnTo>
                    <a:pt x="32" y="62"/>
                  </a:lnTo>
                  <a:lnTo>
                    <a:pt x="42" y="55"/>
                  </a:lnTo>
                  <a:lnTo>
                    <a:pt x="38" y="75"/>
                  </a:lnTo>
                  <a:lnTo>
                    <a:pt x="104" y="79"/>
                  </a:lnTo>
                  <a:lnTo>
                    <a:pt x="78" y="64"/>
                  </a:lnTo>
                  <a:lnTo>
                    <a:pt x="66" y="40"/>
                  </a:lnTo>
                  <a:lnTo>
                    <a:pt x="68" y="15"/>
                  </a:lnTo>
                  <a:lnTo>
                    <a:pt x="83" y="0"/>
                  </a:lnTo>
                  <a:lnTo>
                    <a:pt x="27" y="6"/>
                  </a:lnTo>
                  <a:lnTo>
                    <a:pt x="12" y="38"/>
                  </a:lnTo>
                  <a:lnTo>
                    <a:pt x="0" y="38"/>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55" name="Freeform 1053">
              <a:extLst>
                <a:ext uri="{FF2B5EF4-FFF2-40B4-BE49-F238E27FC236}">
                  <a16:creationId xmlns:a16="http://schemas.microsoft.com/office/drawing/2014/main" id="{8CFB7346-5932-40F5-BBD1-41506C416A07}"/>
                </a:ext>
              </a:extLst>
            </p:cNvPr>
            <p:cNvSpPr>
              <a:spLocks/>
            </p:cNvSpPr>
            <p:nvPr/>
          </p:nvSpPr>
          <p:spPr bwMode="auto">
            <a:xfrm>
              <a:off x="3552291" y="6278636"/>
              <a:ext cx="212036" cy="129553"/>
            </a:xfrm>
            <a:custGeom>
              <a:avLst/>
              <a:gdLst>
                <a:gd name="T0" fmla="*/ 0 w 262"/>
                <a:gd name="T1" fmla="*/ 109 h 128"/>
                <a:gd name="T2" fmla="*/ 23 w 262"/>
                <a:gd name="T3" fmla="*/ 113 h 128"/>
                <a:gd name="T4" fmla="*/ 8 w 262"/>
                <a:gd name="T5" fmla="*/ 123 h 128"/>
                <a:gd name="T6" fmla="*/ 51 w 262"/>
                <a:gd name="T7" fmla="*/ 128 h 128"/>
                <a:gd name="T8" fmla="*/ 53 w 262"/>
                <a:gd name="T9" fmla="*/ 113 h 128"/>
                <a:gd name="T10" fmla="*/ 64 w 262"/>
                <a:gd name="T11" fmla="*/ 115 h 128"/>
                <a:gd name="T12" fmla="*/ 51 w 262"/>
                <a:gd name="T13" fmla="*/ 106 h 128"/>
                <a:gd name="T14" fmla="*/ 70 w 262"/>
                <a:gd name="T15" fmla="*/ 111 h 128"/>
                <a:gd name="T16" fmla="*/ 66 w 262"/>
                <a:gd name="T17" fmla="*/ 94 h 128"/>
                <a:gd name="T18" fmla="*/ 74 w 262"/>
                <a:gd name="T19" fmla="*/ 104 h 128"/>
                <a:gd name="T20" fmla="*/ 87 w 262"/>
                <a:gd name="T21" fmla="*/ 94 h 128"/>
                <a:gd name="T22" fmla="*/ 79 w 262"/>
                <a:gd name="T23" fmla="*/ 83 h 128"/>
                <a:gd name="T24" fmla="*/ 106 w 262"/>
                <a:gd name="T25" fmla="*/ 85 h 128"/>
                <a:gd name="T26" fmla="*/ 98 w 262"/>
                <a:gd name="T27" fmla="*/ 79 h 128"/>
                <a:gd name="T28" fmla="*/ 111 w 262"/>
                <a:gd name="T29" fmla="*/ 81 h 128"/>
                <a:gd name="T30" fmla="*/ 117 w 262"/>
                <a:gd name="T31" fmla="*/ 68 h 128"/>
                <a:gd name="T32" fmla="*/ 247 w 262"/>
                <a:gd name="T33" fmla="*/ 27 h 128"/>
                <a:gd name="T34" fmla="*/ 262 w 262"/>
                <a:gd name="T35" fmla="*/ 12 h 128"/>
                <a:gd name="T36" fmla="*/ 236 w 262"/>
                <a:gd name="T37" fmla="*/ 0 h 128"/>
                <a:gd name="T38" fmla="*/ 181 w 262"/>
                <a:gd name="T39" fmla="*/ 25 h 128"/>
                <a:gd name="T40" fmla="*/ 123 w 262"/>
                <a:gd name="T41" fmla="*/ 25 h 128"/>
                <a:gd name="T42" fmla="*/ 64 w 262"/>
                <a:gd name="T43" fmla="*/ 59 h 128"/>
                <a:gd name="T44" fmla="*/ 32 w 262"/>
                <a:gd name="T45" fmla="*/ 64 h 128"/>
                <a:gd name="T46" fmla="*/ 32 w 262"/>
                <a:gd name="T47" fmla="*/ 79 h 128"/>
                <a:gd name="T48" fmla="*/ 51 w 262"/>
                <a:gd name="T49" fmla="*/ 81 h 128"/>
                <a:gd name="T50" fmla="*/ 30 w 262"/>
                <a:gd name="T51" fmla="*/ 81 h 128"/>
                <a:gd name="T52" fmla="*/ 40 w 262"/>
                <a:gd name="T53" fmla="*/ 87 h 128"/>
                <a:gd name="T54" fmla="*/ 23 w 262"/>
                <a:gd name="T55" fmla="*/ 94 h 128"/>
                <a:gd name="T56" fmla="*/ 42 w 262"/>
                <a:gd name="T57" fmla="*/ 102 h 128"/>
                <a:gd name="T58" fmla="*/ 0 w 262"/>
                <a:gd name="T59" fmla="*/ 10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2" h="128">
                  <a:moveTo>
                    <a:pt x="0" y="109"/>
                  </a:moveTo>
                  <a:lnTo>
                    <a:pt x="23" y="113"/>
                  </a:lnTo>
                  <a:lnTo>
                    <a:pt x="8" y="123"/>
                  </a:lnTo>
                  <a:lnTo>
                    <a:pt x="51" y="128"/>
                  </a:lnTo>
                  <a:lnTo>
                    <a:pt x="53" y="113"/>
                  </a:lnTo>
                  <a:lnTo>
                    <a:pt x="64" y="115"/>
                  </a:lnTo>
                  <a:lnTo>
                    <a:pt x="51" y="106"/>
                  </a:lnTo>
                  <a:lnTo>
                    <a:pt x="70" y="111"/>
                  </a:lnTo>
                  <a:lnTo>
                    <a:pt x="66" y="94"/>
                  </a:lnTo>
                  <a:lnTo>
                    <a:pt x="74" y="104"/>
                  </a:lnTo>
                  <a:lnTo>
                    <a:pt x="87" y="94"/>
                  </a:lnTo>
                  <a:lnTo>
                    <a:pt x="79" y="83"/>
                  </a:lnTo>
                  <a:lnTo>
                    <a:pt x="106" y="85"/>
                  </a:lnTo>
                  <a:lnTo>
                    <a:pt x="98" y="79"/>
                  </a:lnTo>
                  <a:lnTo>
                    <a:pt x="111" y="81"/>
                  </a:lnTo>
                  <a:lnTo>
                    <a:pt x="117" y="68"/>
                  </a:lnTo>
                  <a:lnTo>
                    <a:pt x="247" y="27"/>
                  </a:lnTo>
                  <a:lnTo>
                    <a:pt x="262" y="12"/>
                  </a:lnTo>
                  <a:lnTo>
                    <a:pt x="236" y="0"/>
                  </a:lnTo>
                  <a:lnTo>
                    <a:pt x="181" y="25"/>
                  </a:lnTo>
                  <a:lnTo>
                    <a:pt x="123" y="25"/>
                  </a:lnTo>
                  <a:lnTo>
                    <a:pt x="64" y="59"/>
                  </a:lnTo>
                  <a:lnTo>
                    <a:pt x="32" y="64"/>
                  </a:lnTo>
                  <a:lnTo>
                    <a:pt x="32" y="79"/>
                  </a:lnTo>
                  <a:lnTo>
                    <a:pt x="51" y="81"/>
                  </a:lnTo>
                  <a:lnTo>
                    <a:pt x="30" y="81"/>
                  </a:lnTo>
                  <a:lnTo>
                    <a:pt x="40" y="87"/>
                  </a:lnTo>
                  <a:lnTo>
                    <a:pt x="23" y="94"/>
                  </a:lnTo>
                  <a:lnTo>
                    <a:pt x="42" y="102"/>
                  </a:lnTo>
                  <a:lnTo>
                    <a:pt x="0" y="109"/>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56" name="Freeform 1054">
              <a:extLst>
                <a:ext uri="{FF2B5EF4-FFF2-40B4-BE49-F238E27FC236}">
                  <a16:creationId xmlns:a16="http://schemas.microsoft.com/office/drawing/2014/main" id="{C423AE54-1505-43AC-AB0C-0BC83911E95D}"/>
                </a:ext>
              </a:extLst>
            </p:cNvPr>
            <p:cNvSpPr>
              <a:spLocks/>
            </p:cNvSpPr>
            <p:nvPr/>
          </p:nvSpPr>
          <p:spPr bwMode="auto">
            <a:xfrm>
              <a:off x="3552291" y="6278636"/>
              <a:ext cx="212036" cy="129553"/>
            </a:xfrm>
            <a:custGeom>
              <a:avLst/>
              <a:gdLst>
                <a:gd name="T0" fmla="*/ 0 w 262"/>
                <a:gd name="T1" fmla="*/ 109 h 128"/>
                <a:gd name="T2" fmla="*/ 23 w 262"/>
                <a:gd name="T3" fmla="*/ 113 h 128"/>
                <a:gd name="T4" fmla="*/ 8 w 262"/>
                <a:gd name="T5" fmla="*/ 123 h 128"/>
                <a:gd name="T6" fmla="*/ 51 w 262"/>
                <a:gd name="T7" fmla="*/ 128 h 128"/>
                <a:gd name="T8" fmla="*/ 53 w 262"/>
                <a:gd name="T9" fmla="*/ 113 h 128"/>
                <a:gd name="T10" fmla="*/ 64 w 262"/>
                <a:gd name="T11" fmla="*/ 115 h 128"/>
                <a:gd name="T12" fmla="*/ 51 w 262"/>
                <a:gd name="T13" fmla="*/ 106 h 128"/>
                <a:gd name="T14" fmla="*/ 70 w 262"/>
                <a:gd name="T15" fmla="*/ 111 h 128"/>
                <a:gd name="T16" fmla="*/ 66 w 262"/>
                <a:gd name="T17" fmla="*/ 94 h 128"/>
                <a:gd name="T18" fmla="*/ 74 w 262"/>
                <a:gd name="T19" fmla="*/ 104 h 128"/>
                <a:gd name="T20" fmla="*/ 87 w 262"/>
                <a:gd name="T21" fmla="*/ 94 h 128"/>
                <a:gd name="T22" fmla="*/ 79 w 262"/>
                <a:gd name="T23" fmla="*/ 83 h 128"/>
                <a:gd name="T24" fmla="*/ 106 w 262"/>
                <a:gd name="T25" fmla="*/ 85 h 128"/>
                <a:gd name="T26" fmla="*/ 98 w 262"/>
                <a:gd name="T27" fmla="*/ 79 h 128"/>
                <a:gd name="T28" fmla="*/ 111 w 262"/>
                <a:gd name="T29" fmla="*/ 81 h 128"/>
                <a:gd name="T30" fmla="*/ 117 w 262"/>
                <a:gd name="T31" fmla="*/ 68 h 128"/>
                <a:gd name="T32" fmla="*/ 247 w 262"/>
                <a:gd name="T33" fmla="*/ 27 h 128"/>
                <a:gd name="T34" fmla="*/ 262 w 262"/>
                <a:gd name="T35" fmla="*/ 12 h 128"/>
                <a:gd name="T36" fmla="*/ 236 w 262"/>
                <a:gd name="T37" fmla="*/ 0 h 128"/>
                <a:gd name="T38" fmla="*/ 181 w 262"/>
                <a:gd name="T39" fmla="*/ 25 h 128"/>
                <a:gd name="T40" fmla="*/ 123 w 262"/>
                <a:gd name="T41" fmla="*/ 25 h 128"/>
                <a:gd name="T42" fmla="*/ 64 w 262"/>
                <a:gd name="T43" fmla="*/ 59 h 128"/>
                <a:gd name="T44" fmla="*/ 32 w 262"/>
                <a:gd name="T45" fmla="*/ 64 h 128"/>
                <a:gd name="T46" fmla="*/ 32 w 262"/>
                <a:gd name="T47" fmla="*/ 79 h 128"/>
                <a:gd name="T48" fmla="*/ 51 w 262"/>
                <a:gd name="T49" fmla="*/ 81 h 128"/>
                <a:gd name="T50" fmla="*/ 30 w 262"/>
                <a:gd name="T51" fmla="*/ 81 h 128"/>
                <a:gd name="T52" fmla="*/ 40 w 262"/>
                <a:gd name="T53" fmla="*/ 87 h 128"/>
                <a:gd name="T54" fmla="*/ 23 w 262"/>
                <a:gd name="T55" fmla="*/ 94 h 128"/>
                <a:gd name="T56" fmla="*/ 42 w 262"/>
                <a:gd name="T57" fmla="*/ 102 h 128"/>
                <a:gd name="T58" fmla="*/ 0 w 262"/>
                <a:gd name="T59" fmla="*/ 10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2" h="128">
                  <a:moveTo>
                    <a:pt x="0" y="109"/>
                  </a:moveTo>
                  <a:lnTo>
                    <a:pt x="23" y="113"/>
                  </a:lnTo>
                  <a:lnTo>
                    <a:pt x="8" y="123"/>
                  </a:lnTo>
                  <a:lnTo>
                    <a:pt x="51" y="128"/>
                  </a:lnTo>
                  <a:lnTo>
                    <a:pt x="53" y="113"/>
                  </a:lnTo>
                  <a:lnTo>
                    <a:pt x="64" y="115"/>
                  </a:lnTo>
                  <a:lnTo>
                    <a:pt x="51" y="106"/>
                  </a:lnTo>
                  <a:lnTo>
                    <a:pt x="70" y="111"/>
                  </a:lnTo>
                  <a:lnTo>
                    <a:pt x="66" y="94"/>
                  </a:lnTo>
                  <a:lnTo>
                    <a:pt x="74" y="104"/>
                  </a:lnTo>
                  <a:lnTo>
                    <a:pt x="87" y="94"/>
                  </a:lnTo>
                  <a:lnTo>
                    <a:pt x="79" y="83"/>
                  </a:lnTo>
                  <a:lnTo>
                    <a:pt x="106" y="85"/>
                  </a:lnTo>
                  <a:lnTo>
                    <a:pt x="98" y="79"/>
                  </a:lnTo>
                  <a:lnTo>
                    <a:pt x="111" y="81"/>
                  </a:lnTo>
                  <a:lnTo>
                    <a:pt x="117" y="68"/>
                  </a:lnTo>
                  <a:lnTo>
                    <a:pt x="247" y="27"/>
                  </a:lnTo>
                  <a:lnTo>
                    <a:pt x="262" y="12"/>
                  </a:lnTo>
                  <a:lnTo>
                    <a:pt x="236" y="0"/>
                  </a:lnTo>
                  <a:lnTo>
                    <a:pt x="181" y="25"/>
                  </a:lnTo>
                  <a:lnTo>
                    <a:pt x="123" y="25"/>
                  </a:lnTo>
                  <a:lnTo>
                    <a:pt x="64" y="59"/>
                  </a:lnTo>
                  <a:lnTo>
                    <a:pt x="32" y="64"/>
                  </a:lnTo>
                  <a:lnTo>
                    <a:pt x="32" y="79"/>
                  </a:lnTo>
                  <a:lnTo>
                    <a:pt x="51" y="81"/>
                  </a:lnTo>
                  <a:lnTo>
                    <a:pt x="30" y="81"/>
                  </a:lnTo>
                  <a:lnTo>
                    <a:pt x="40" y="87"/>
                  </a:lnTo>
                  <a:lnTo>
                    <a:pt x="23" y="94"/>
                  </a:lnTo>
                  <a:lnTo>
                    <a:pt x="42" y="102"/>
                  </a:lnTo>
                  <a:lnTo>
                    <a:pt x="0" y="109"/>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57" name="Freeform 1055">
              <a:extLst>
                <a:ext uri="{FF2B5EF4-FFF2-40B4-BE49-F238E27FC236}">
                  <a16:creationId xmlns:a16="http://schemas.microsoft.com/office/drawing/2014/main" id="{955E39A1-CBDE-4930-86A6-91C72FDEA641}"/>
                </a:ext>
              </a:extLst>
            </p:cNvPr>
            <p:cNvSpPr>
              <a:spLocks/>
            </p:cNvSpPr>
            <p:nvPr/>
          </p:nvSpPr>
          <p:spPr bwMode="auto">
            <a:xfrm>
              <a:off x="3674495" y="6109610"/>
              <a:ext cx="39656" cy="26315"/>
            </a:xfrm>
            <a:custGeom>
              <a:avLst/>
              <a:gdLst>
                <a:gd name="T0" fmla="*/ 0 w 49"/>
                <a:gd name="T1" fmla="*/ 17 h 26"/>
                <a:gd name="T2" fmla="*/ 15 w 49"/>
                <a:gd name="T3" fmla="*/ 26 h 26"/>
                <a:gd name="T4" fmla="*/ 49 w 49"/>
                <a:gd name="T5" fmla="*/ 15 h 26"/>
                <a:gd name="T6" fmla="*/ 30 w 49"/>
                <a:gd name="T7" fmla="*/ 0 h 26"/>
                <a:gd name="T8" fmla="*/ 0 w 49"/>
                <a:gd name="T9" fmla="*/ 17 h 26"/>
              </a:gdLst>
              <a:ahLst/>
              <a:cxnLst>
                <a:cxn ang="0">
                  <a:pos x="T0" y="T1"/>
                </a:cxn>
                <a:cxn ang="0">
                  <a:pos x="T2" y="T3"/>
                </a:cxn>
                <a:cxn ang="0">
                  <a:pos x="T4" y="T5"/>
                </a:cxn>
                <a:cxn ang="0">
                  <a:pos x="T6" y="T7"/>
                </a:cxn>
                <a:cxn ang="0">
                  <a:pos x="T8" y="T9"/>
                </a:cxn>
              </a:cxnLst>
              <a:rect l="0" t="0" r="r" b="b"/>
              <a:pathLst>
                <a:path w="49" h="26">
                  <a:moveTo>
                    <a:pt x="0" y="17"/>
                  </a:moveTo>
                  <a:lnTo>
                    <a:pt x="15" y="26"/>
                  </a:lnTo>
                  <a:lnTo>
                    <a:pt x="49" y="15"/>
                  </a:lnTo>
                  <a:lnTo>
                    <a:pt x="30" y="0"/>
                  </a:lnTo>
                  <a:lnTo>
                    <a:pt x="0" y="1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58" name="Freeform 1056">
              <a:extLst>
                <a:ext uri="{FF2B5EF4-FFF2-40B4-BE49-F238E27FC236}">
                  <a16:creationId xmlns:a16="http://schemas.microsoft.com/office/drawing/2014/main" id="{23834054-B334-4C77-B1B2-9415630114F5}"/>
                </a:ext>
              </a:extLst>
            </p:cNvPr>
            <p:cNvSpPr>
              <a:spLocks/>
            </p:cNvSpPr>
            <p:nvPr/>
          </p:nvSpPr>
          <p:spPr bwMode="auto">
            <a:xfrm>
              <a:off x="3674495" y="6109610"/>
              <a:ext cx="39656" cy="26315"/>
            </a:xfrm>
            <a:custGeom>
              <a:avLst/>
              <a:gdLst>
                <a:gd name="T0" fmla="*/ 0 w 49"/>
                <a:gd name="T1" fmla="*/ 17 h 26"/>
                <a:gd name="T2" fmla="*/ 15 w 49"/>
                <a:gd name="T3" fmla="*/ 26 h 26"/>
                <a:gd name="T4" fmla="*/ 49 w 49"/>
                <a:gd name="T5" fmla="*/ 15 h 26"/>
                <a:gd name="T6" fmla="*/ 30 w 49"/>
                <a:gd name="T7" fmla="*/ 0 h 26"/>
                <a:gd name="T8" fmla="*/ 0 w 49"/>
                <a:gd name="T9" fmla="*/ 17 h 26"/>
              </a:gdLst>
              <a:ahLst/>
              <a:cxnLst>
                <a:cxn ang="0">
                  <a:pos x="T0" y="T1"/>
                </a:cxn>
                <a:cxn ang="0">
                  <a:pos x="T2" y="T3"/>
                </a:cxn>
                <a:cxn ang="0">
                  <a:pos x="T4" y="T5"/>
                </a:cxn>
                <a:cxn ang="0">
                  <a:pos x="T6" y="T7"/>
                </a:cxn>
                <a:cxn ang="0">
                  <a:pos x="T8" y="T9"/>
                </a:cxn>
              </a:cxnLst>
              <a:rect l="0" t="0" r="r" b="b"/>
              <a:pathLst>
                <a:path w="49" h="26">
                  <a:moveTo>
                    <a:pt x="0" y="17"/>
                  </a:moveTo>
                  <a:lnTo>
                    <a:pt x="15" y="26"/>
                  </a:lnTo>
                  <a:lnTo>
                    <a:pt x="49" y="15"/>
                  </a:lnTo>
                  <a:lnTo>
                    <a:pt x="30" y="0"/>
                  </a:lnTo>
                  <a:lnTo>
                    <a:pt x="0" y="17"/>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59" name="Freeform 1057">
              <a:extLst>
                <a:ext uri="{FF2B5EF4-FFF2-40B4-BE49-F238E27FC236}">
                  <a16:creationId xmlns:a16="http://schemas.microsoft.com/office/drawing/2014/main" id="{5CD477A6-FCFD-4CDF-AD6D-BC12A7E968FD}"/>
                </a:ext>
              </a:extLst>
            </p:cNvPr>
            <p:cNvSpPr>
              <a:spLocks/>
            </p:cNvSpPr>
            <p:nvPr/>
          </p:nvSpPr>
          <p:spPr bwMode="auto">
            <a:xfrm>
              <a:off x="4067813" y="6161230"/>
              <a:ext cx="35609" cy="17207"/>
            </a:xfrm>
            <a:custGeom>
              <a:avLst/>
              <a:gdLst>
                <a:gd name="T0" fmla="*/ 0 w 44"/>
                <a:gd name="T1" fmla="*/ 0 h 17"/>
                <a:gd name="T2" fmla="*/ 21 w 44"/>
                <a:gd name="T3" fmla="*/ 13 h 17"/>
                <a:gd name="T4" fmla="*/ 13 w 44"/>
                <a:gd name="T5" fmla="*/ 17 h 17"/>
                <a:gd name="T6" fmla="*/ 32 w 44"/>
                <a:gd name="T7" fmla="*/ 17 h 17"/>
                <a:gd name="T8" fmla="*/ 44 w 44"/>
                <a:gd name="T9" fmla="*/ 9 h 17"/>
                <a:gd name="T10" fmla="*/ 0 w 44"/>
                <a:gd name="T11" fmla="*/ 0 h 17"/>
              </a:gdLst>
              <a:ahLst/>
              <a:cxnLst>
                <a:cxn ang="0">
                  <a:pos x="T0" y="T1"/>
                </a:cxn>
                <a:cxn ang="0">
                  <a:pos x="T2" y="T3"/>
                </a:cxn>
                <a:cxn ang="0">
                  <a:pos x="T4" y="T5"/>
                </a:cxn>
                <a:cxn ang="0">
                  <a:pos x="T6" y="T7"/>
                </a:cxn>
                <a:cxn ang="0">
                  <a:pos x="T8" y="T9"/>
                </a:cxn>
                <a:cxn ang="0">
                  <a:pos x="T10" y="T11"/>
                </a:cxn>
              </a:cxnLst>
              <a:rect l="0" t="0" r="r" b="b"/>
              <a:pathLst>
                <a:path w="44" h="17">
                  <a:moveTo>
                    <a:pt x="0" y="0"/>
                  </a:moveTo>
                  <a:lnTo>
                    <a:pt x="21" y="13"/>
                  </a:lnTo>
                  <a:lnTo>
                    <a:pt x="13" y="17"/>
                  </a:lnTo>
                  <a:lnTo>
                    <a:pt x="32" y="17"/>
                  </a:lnTo>
                  <a:lnTo>
                    <a:pt x="44" y="9"/>
                  </a:lnTo>
                  <a:lnTo>
                    <a:pt x="0" y="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60" name="Freeform 1058">
              <a:extLst>
                <a:ext uri="{FF2B5EF4-FFF2-40B4-BE49-F238E27FC236}">
                  <a16:creationId xmlns:a16="http://schemas.microsoft.com/office/drawing/2014/main" id="{3E8D539E-1FEC-4CD9-9300-5447AEC94365}"/>
                </a:ext>
              </a:extLst>
            </p:cNvPr>
            <p:cNvSpPr>
              <a:spLocks/>
            </p:cNvSpPr>
            <p:nvPr/>
          </p:nvSpPr>
          <p:spPr bwMode="auto">
            <a:xfrm>
              <a:off x="4067813" y="6161230"/>
              <a:ext cx="35609" cy="17207"/>
            </a:xfrm>
            <a:custGeom>
              <a:avLst/>
              <a:gdLst>
                <a:gd name="T0" fmla="*/ 0 w 44"/>
                <a:gd name="T1" fmla="*/ 0 h 17"/>
                <a:gd name="T2" fmla="*/ 21 w 44"/>
                <a:gd name="T3" fmla="*/ 13 h 17"/>
                <a:gd name="T4" fmla="*/ 13 w 44"/>
                <a:gd name="T5" fmla="*/ 17 h 17"/>
                <a:gd name="T6" fmla="*/ 32 w 44"/>
                <a:gd name="T7" fmla="*/ 17 h 17"/>
                <a:gd name="T8" fmla="*/ 44 w 44"/>
                <a:gd name="T9" fmla="*/ 9 h 17"/>
                <a:gd name="T10" fmla="*/ 0 w 44"/>
                <a:gd name="T11" fmla="*/ 0 h 17"/>
              </a:gdLst>
              <a:ahLst/>
              <a:cxnLst>
                <a:cxn ang="0">
                  <a:pos x="T0" y="T1"/>
                </a:cxn>
                <a:cxn ang="0">
                  <a:pos x="T2" y="T3"/>
                </a:cxn>
                <a:cxn ang="0">
                  <a:pos x="T4" y="T5"/>
                </a:cxn>
                <a:cxn ang="0">
                  <a:pos x="T6" y="T7"/>
                </a:cxn>
                <a:cxn ang="0">
                  <a:pos x="T8" y="T9"/>
                </a:cxn>
                <a:cxn ang="0">
                  <a:pos x="T10" y="T11"/>
                </a:cxn>
              </a:cxnLst>
              <a:rect l="0" t="0" r="r" b="b"/>
              <a:pathLst>
                <a:path w="44" h="17">
                  <a:moveTo>
                    <a:pt x="0" y="0"/>
                  </a:moveTo>
                  <a:lnTo>
                    <a:pt x="21" y="13"/>
                  </a:lnTo>
                  <a:lnTo>
                    <a:pt x="13" y="17"/>
                  </a:lnTo>
                  <a:lnTo>
                    <a:pt x="32" y="17"/>
                  </a:lnTo>
                  <a:lnTo>
                    <a:pt x="44" y="9"/>
                  </a:lnTo>
                  <a:lnTo>
                    <a:pt x="0" y="0"/>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61" name="Freeform 1059">
              <a:extLst>
                <a:ext uri="{FF2B5EF4-FFF2-40B4-BE49-F238E27FC236}">
                  <a16:creationId xmlns:a16="http://schemas.microsoft.com/office/drawing/2014/main" id="{E362EF87-7A92-45C4-AE07-7428A4C80CD9}"/>
                </a:ext>
              </a:extLst>
            </p:cNvPr>
            <p:cNvSpPr>
              <a:spLocks/>
            </p:cNvSpPr>
            <p:nvPr/>
          </p:nvSpPr>
          <p:spPr bwMode="auto">
            <a:xfrm>
              <a:off x="4072668" y="6113659"/>
              <a:ext cx="88213" cy="49594"/>
            </a:xfrm>
            <a:custGeom>
              <a:avLst/>
              <a:gdLst>
                <a:gd name="T0" fmla="*/ 0 w 109"/>
                <a:gd name="T1" fmla="*/ 41 h 49"/>
                <a:gd name="T2" fmla="*/ 30 w 109"/>
                <a:gd name="T3" fmla="*/ 13 h 49"/>
                <a:gd name="T4" fmla="*/ 70 w 109"/>
                <a:gd name="T5" fmla="*/ 0 h 49"/>
                <a:gd name="T6" fmla="*/ 109 w 109"/>
                <a:gd name="T7" fmla="*/ 24 h 49"/>
                <a:gd name="T8" fmla="*/ 96 w 109"/>
                <a:gd name="T9" fmla="*/ 28 h 49"/>
                <a:gd name="T10" fmla="*/ 100 w 109"/>
                <a:gd name="T11" fmla="*/ 39 h 49"/>
                <a:gd name="T12" fmla="*/ 45 w 109"/>
                <a:gd name="T13" fmla="*/ 49 h 49"/>
                <a:gd name="T14" fmla="*/ 0 w 109"/>
                <a:gd name="T15" fmla="*/ 4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9">
                  <a:moveTo>
                    <a:pt x="0" y="41"/>
                  </a:moveTo>
                  <a:lnTo>
                    <a:pt x="30" y="13"/>
                  </a:lnTo>
                  <a:lnTo>
                    <a:pt x="70" y="0"/>
                  </a:lnTo>
                  <a:lnTo>
                    <a:pt x="109" y="24"/>
                  </a:lnTo>
                  <a:lnTo>
                    <a:pt x="96" y="28"/>
                  </a:lnTo>
                  <a:lnTo>
                    <a:pt x="100" y="39"/>
                  </a:lnTo>
                  <a:lnTo>
                    <a:pt x="45" y="49"/>
                  </a:lnTo>
                  <a:lnTo>
                    <a:pt x="0" y="41"/>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62" name="Freeform 1060">
              <a:extLst>
                <a:ext uri="{FF2B5EF4-FFF2-40B4-BE49-F238E27FC236}">
                  <a16:creationId xmlns:a16="http://schemas.microsoft.com/office/drawing/2014/main" id="{3DA3A4A4-F525-4CEF-8F4F-3E93B54EE968}"/>
                </a:ext>
              </a:extLst>
            </p:cNvPr>
            <p:cNvSpPr>
              <a:spLocks/>
            </p:cNvSpPr>
            <p:nvPr/>
          </p:nvSpPr>
          <p:spPr bwMode="auto">
            <a:xfrm>
              <a:off x="4072668" y="6113659"/>
              <a:ext cx="88213" cy="49594"/>
            </a:xfrm>
            <a:custGeom>
              <a:avLst/>
              <a:gdLst>
                <a:gd name="T0" fmla="*/ 0 w 109"/>
                <a:gd name="T1" fmla="*/ 41 h 49"/>
                <a:gd name="T2" fmla="*/ 30 w 109"/>
                <a:gd name="T3" fmla="*/ 13 h 49"/>
                <a:gd name="T4" fmla="*/ 70 w 109"/>
                <a:gd name="T5" fmla="*/ 0 h 49"/>
                <a:gd name="T6" fmla="*/ 109 w 109"/>
                <a:gd name="T7" fmla="*/ 24 h 49"/>
                <a:gd name="T8" fmla="*/ 96 w 109"/>
                <a:gd name="T9" fmla="*/ 28 h 49"/>
                <a:gd name="T10" fmla="*/ 100 w 109"/>
                <a:gd name="T11" fmla="*/ 39 h 49"/>
                <a:gd name="T12" fmla="*/ 45 w 109"/>
                <a:gd name="T13" fmla="*/ 49 h 49"/>
                <a:gd name="T14" fmla="*/ 0 w 109"/>
                <a:gd name="T15" fmla="*/ 4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9">
                  <a:moveTo>
                    <a:pt x="0" y="41"/>
                  </a:moveTo>
                  <a:lnTo>
                    <a:pt x="30" y="13"/>
                  </a:lnTo>
                  <a:lnTo>
                    <a:pt x="70" y="0"/>
                  </a:lnTo>
                  <a:lnTo>
                    <a:pt x="109" y="24"/>
                  </a:lnTo>
                  <a:lnTo>
                    <a:pt x="96" y="28"/>
                  </a:lnTo>
                  <a:lnTo>
                    <a:pt x="100" y="39"/>
                  </a:lnTo>
                  <a:lnTo>
                    <a:pt x="45" y="49"/>
                  </a:lnTo>
                  <a:lnTo>
                    <a:pt x="0" y="41"/>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63" name="Freeform 1061">
              <a:extLst>
                <a:ext uri="{FF2B5EF4-FFF2-40B4-BE49-F238E27FC236}">
                  <a16:creationId xmlns:a16="http://schemas.microsoft.com/office/drawing/2014/main" id="{E55C99D3-11FF-4B38-979C-FFE1A5D3E8B0}"/>
                </a:ext>
              </a:extLst>
            </p:cNvPr>
            <p:cNvSpPr>
              <a:spLocks/>
            </p:cNvSpPr>
            <p:nvPr/>
          </p:nvSpPr>
          <p:spPr bwMode="auto">
            <a:xfrm>
              <a:off x="4092092" y="6157181"/>
              <a:ext cx="97925" cy="53643"/>
            </a:xfrm>
            <a:custGeom>
              <a:avLst/>
              <a:gdLst>
                <a:gd name="T0" fmla="*/ 0 w 121"/>
                <a:gd name="T1" fmla="*/ 23 h 53"/>
                <a:gd name="T2" fmla="*/ 21 w 121"/>
                <a:gd name="T3" fmla="*/ 28 h 53"/>
                <a:gd name="T4" fmla="*/ 38 w 121"/>
                <a:gd name="T5" fmla="*/ 45 h 53"/>
                <a:gd name="T6" fmla="*/ 49 w 121"/>
                <a:gd name="T7" fmla="*/ 38 h 53"/>
                <a:gd name="T8" fmla="*/ 100 w 121"/>
                <a:gd name="T9" fmla="*/ 53 h 53"/>
                <a:gd name="T10" fmla="*/ 117 w 121"/>
                <a:gd name="T11" fmla="*/ 47 h 53"/>
                <a:gd name="T12" fmla="*/ 104 w 121"/>
                <a:gd name="T13" fmla="*/ 34 h 53"/>
                <a:gd name="T14" fmla="*/ 115 w 121"/>
                <a:gd name="T15" fmla="*/ 36 h 53"/>
                <a:gd name="T16" fmla="*/ 121 w 121"/>
                <a:gd name="T17" fmla="*/ 17 h 53"/>
                <a:gd name="T18" fmla="*/ 95 w 121"/>
                <a:gd name="T19" fmla="*/ 4 h 53"/>
                <a:gd name="T20" fmla="*/ 70 w 121"/>
                <a:gd name="T21" fmla="*/ 21 h 53"/>
                <a:gd name="T22" fmla="*/ 89 w 121"/>
                <a:gd name="T23" fmla="*/ 13 h 53"/>
                <a:gd name="T24" fmla="*/ 78 w 121"/>
                <a:gd name="T25" fmla="*/ 0 h 53"/>
                <a:gd name="T26" fmla="*/ 36 w 121"/>
                <a:gd name="T27" fmla="*/ 4 h 53"/>
                <a:gd name="T28" fmla="*/ 0 w 121"/>
                <a:gd name="T29" fmla="*/ 2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 h="53">
                  <a:moveTo>
                    <a:pt x="0" y="23"/>
                  </a:moveTo>
                  <a:lnTo>
                    <a:pt x="21" y="28"/>
                  </a:lnTo>
                  <a:lnTo>
                    <a:pt x="38" y="45"/>
                  </a:lnTo>
                  <a:lnTo>
                    <a:pt x="49" y="38"/>
                  </a:lnTo>
                  <a:lnTo>
                    <a:pt x="100" y="53"/>
                  </a:lnTo>
                  <a:lnTo>
                    <a:pt x="117" y="47"/>
                  </a:lnTo>
                  <a:lnTo>
                    <a:pt x="104" y="34"/>
                  </a:lnTo>
                  <a:lnTo>
                    <a:pt x="115" y="36"/>
                  </a:lnTo>
                  <a:lnTo>
                    <a:pt x="121" y="17"/>
                  </a:lnTo>
                  <a:lnTo>
                    <a:pt x="95" y="4"/>
                  </a:lnTo>
                  <a:lnTo>
                    <a:pt x="70" y="21"/>
                  </a:lnTo>
                  <a:lnTo>
                    <a:pt x="89" y="13"/>
                  </a:lnTo>
                  <a:lnTo>
                    <a:pt x="78" y="0"/>
                  </a:lnTo>
                  <a:lnTo>
                    <a:pt x="36" y="4"/>
                  </a:lnTo>
                  <a:lnTo>
                    <a:pt x="0" y="23"/>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64" name="Freeform 1062">
              <a:extLst>
                <a:ext uri="{FF2B5EF4-FFF2-40B4-BE49-F238E27FC236}">
                  <a16:creationId xmlns:a16="http://schemas.microsoft.com/office/drawing/2014/main" id="{E575DEA1-D47B-421D-B64D-BE9BE6E6ECB1}"/>
                </a:ext>
              </a:extLst>
            </p:cNvPr>
            <p:cNvSpPr>
              <a:spLocks/>
            </p:cNvSpPr>
            <p:nvPr/>
          </p:nvSpPr>
          <p:spPr bwMode="auto">
            <a:xfrm>
              <a:off x="4092092" y="6157181"/>
              <a:ext cx="97925" cy="53643"/>
            </a:xfrm>
            <a:custGeom>
              <a:avLst/>
              <a:gdLst>
                <a:gd name="T0" fmla="*/ 0 w 121"/>
                <a:gd name="T1" fmla="*/ 23 h 53"/>
                <a:gd name="T2" fmla="*/ 21 w 121"/>
                <a:gd name="T3" fmla="*/ 28 h 53"/>
                <a:gd name="T4" fmla="*/ 38 w 121"/>
                <a:gd name="T5" fmla="*/ 45 h 53"/>
                <a:gd name="T6" fmla="*/ 49 w 121"/>
                <a:gd name="T7" fmla="*/ 38 h 53"/>
                <a:gd name="T8" fmla="*/ 100 w 121"/>
                <a:gd name="T9" fmla="*/ 53 h 53"/>
                <a:gd name="T10" fmla="*/ 117 w 121"/>
                <a:gd name="T11" fmla="*/ 47 h 53"/>
                <a:gd name="T12" fmla="*/ 104 w 121"/>
                <a:gd name="T13" fmla="*/ 34 h 53"/>
                <a:gd name="T14" fmla="*/ 115 w 121"/>
                <a:gd name="T15" fmla="*/ 36 h 53"/>
                <a:gd name="T16" fmla="*/ 121 w 121"/>
                <a:gd name="T17" fmla="*/ 17 h 53"/>
                <a:gd name="T18" fmla="*/ 95 w 121"/>
                <a:gd name="T19" fmla="*/ 4 h 53"/>
                <a:gd name="T20" fmla="*/ 70 w 121"/>
                <a:gd name="T21" fmla="*/ 21 h 53"/>
                <a:gd name="T22" fmla="*/ 89 w 121"/>
                <a:gd name="T23" fmla="*/ 13 h 53"/>
                <a:gd name="T24" fmla="*/ 78 w 121"/>
                <a:gd name="T25" fmla="*/ 0 h 53"/>
                <a:gd name="T26" fmla="*/ 36 w 121"/>
                <a:gd name="T27" fmla="*/ 4 h 53"/>
                <a:gd name="T28" fmla="*/ 0 w 121"/>
                <a:gd name="T29" fmla="*/ 2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 h="53">
                  <a:moveTo>
                    <a:pt x="0" y="23"/>
                  </a:moveTo>
                  <a:lnTo>
                    <a:pt x="21" y="28"/>
                  </a:lnTo>
                  <a:lnTo>
                    <a:pt x="38" y="45"/>
                  </a:lnTo>
                  <a:lnTo>
                    <a:pt x="49" y="38"/>
                  </a:lnTo>
                  <a:lnTo>
                    <a:pt x="100" y="53"/>
                  </a:lnTo>
                  <a:lnTo>
                    <a:pt x="117" y="47"/>
                  </a:lnTo>
                  <a:lnTo>
                    <a:pt x="104" y="34"/>
                  </a:lnTo>
                  <a:lnTo>
                    <a:pt x="115" y="36"/>
                  </a:lnTo>
                  <a:lnTo>
                    <a:pt x="121" y="17"/>
                  </a:lnTo>
                  <a:lnTo>
                    <a:pt x="95" y="4"/>
                  </a:lnTo>
                  <a:lnTo>
                    <a:pt x="70" y="21"/>
                  </a:lnTo>
                  <a:lnTo>
                    <a:pt x="89" y="13"/>
                  </a:lnTo>
                  <a:lnTo>
                    <a:pt x="78" y="0"/>
                  </a:lnTo>
                  <a:lnTo>
                    <a:pt x="36" y="4"/>
                  </a:lnTo>
                  <a:lnTo>
                    <a:pt x="0" y="23"/>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65" name="Freeform 1063">
              <a:extLst>
                <a:ext uri="{FF2B5EF4-FFF2-40B4-BE49-F238E27FC236}">
                  <a16:creationId xmlns:a16="http://schemas.microsoft.com/office/drawing/2014/main" id="{E952E288-ABD0-43B4-BD08-94B71EB54A49}"/>
                </a:ext>
              </a:extLst>
            </p:cNvPr>
            <p:cNvSpPr>
              <a:spLocks/>
            </p:cNvSpPr>
            <p:nvPr/>
          </p:nvSpPr>
          <p:spPr bwMode="auto">
            <a:xfrm>
              <a:off x="4185160" y="6185520"/>
              <a:ext cx="82548" cy="55668"/>
            </a:xfrm>
            <a:custGeom>
              <a:avLst/>
              <a:gdLst>
                <a:gd name="T0" fmla="*/ 0 w 102"/>
                <a:gd name="T1" fmla="*/ 47 h 55"/>
                <a:gd name="T2" fmla="*/ 6 w 102"/>
                <a:gd name="T3" fmla="*/ 55 h 55"/>
                <a:gd name="T4" fmla="*/ 93 w 102"/>
                <a:gd name="T5" fmla="*/ 45 h 55"/>
                <a:gd name="T6" fmla="*/ 102 w 102"/>
                <a:gd name="T7" fmla="*/ 25 h 55"/>
                <a:gd name="T8" fmla="*/ 76 w 102"/>
                <a:gd name="T9" fmla="*/ 10 h 55"/>
                <a:gd name="T10" fmla="*/ 57 w 102"/>
                <a:gd name="T11" fmla="*/ 17 h 55"/>
                <a:gd name="T12" fmla="*/ 59 w 102"/>
                <a:gd name="T13" fmla="*/ 4 h 55"/>
                <a:gd name="T14" fmla="*/ 49 w 102"/>
                <a:gd name="T15" fmla="*/ 0 h 55"/>
                <a:gd name="T16" fmla="*/ 8 w 102"/>
                <a:gd name="T17" fmla="*/ 40 h 55"/>
                <a:gd name="T18" fmla="*/ 0 w 102"/>
                <a:gd name="T19" fmla="*/ 4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55">
                  <a:moveTo>
                    <a:pt x="0" y="47"/>
                  </a:moveTo>
                  <a:lnTo>
                    <a:pt x="6" y="55"/>
                  </a:lnTo>
                  <a:lnTo>
                    <a:pt x="93" y="45"/>
                  </a:lnTo>
                  <a:lnTo>
                    <a:pt x="102" y="25"/>
                  </a:lnTo>
                  <a:lnTo>
                    <a:pt x="76" y="10"/>
                  </a:lnTo>
                  <a:lnTo>
                    <a:pt x="57" y="17"/>
                  </a:lnTo>
                  <a:lnTo>
                    <a:pt x="59" y="4"/>
                  </a:lnTo>
                  <a:lnTo>
                    <a:pt x="49" y="0"/>
                  </a:lnTo>
                  <a:lnTo>
                    <a:pt x="8" y="40"/>
                  </a:lnTo>
                  <a:lnTo>
                    <a:pt x="0" y="4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66" name="Freeform 1064">
              <a:extLst>
                <a:ext uri="{FF2B5EF4-FFF2-40B4-BE49-F238E27FC236}">
                  <a16:creationId xmlns:a16="http://schemas.microsoft.com/office/drawing/2014/main" id="{B6BBA033-9A23-406A-8C08-20A241BA5809}"/>
                </a:ext>
              </a:extLst>
            </p:cNvPr>
            <p:cNvSpPr>
              <a:spLocks/>
            </p:cNvSpPr>
            <p:nvPr/>
          </p:nvSpPr>
          <p:spPr bwMode="auto">
            <a:xfrm>
              <a:off x="4185160" y="6185520"/>
              <a:ext cx="82548" cy="55668"/>
            </a:xfrm>
            <a:custGeom>
              <a:avLst/>
              <a:gdLst>
                <a:gd name="T0" fmla="*/ 0 w 102"/>
                <a:gd name="T1" fmla="*/ 47 h 55"/>
                <a:gd name="T2" fmla="*/ 6 w 102"/>
                <a:gd name="T3" fmla="*/ 55 h 55"/>
                <a:gd name="T4" fmla="*/ 93 w 102"/>
                <a:gd name="T5" fmla="*/ 45 h 55"/>
                <a:gd name="T6" fmla="*/ 102 w 102"/>
                <a:gd name="T7" fmla="*/ 25 h 55"/>
                <a:gd name="T8" fmla="*/ 76 w 102"/>
                <a:gd name="T9" fmla="*/ 10 h 55"/>
                <a:gd name="T10" fmla="*/ 57 w 102"/>
                <a:gd name="T11" fmla="*/ 17 h 55"/>
                <a:gd name="T12" fmla="*/ 59 w 102"/>
                <a:gd name="T13" fmla="*/ 4 h 55"/>
                <a:gd name="T14" fmla="*/ 49 w 102"/>
                <a:gd name="T15" fmla="*/ 0 h 55"/>
                <a:gd name="T16" fmla="*/ 8 w 102"/>
                <a:gd name="T17" fmla="*/ 40 h 55"/>
                <a:gd name="T18" fmla="*/ 0 w 102"/>
                <a:gd name="T19" fmla="*/ 4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55">
                  <a:moveTo>
                    <a:pt x="0" y="47"/>
                  </a:moveTo>
                  <a:lnTo>
                    <a:pt x="6" y="55"/>
                  </a:lnTo>
                  <a:lnTo>
                    <a:pt x="93" y="45"/>
                  </a:lnTo>
                  <a:lnTo>
                    <a:pt x="102" y="25"/>
                  </a:lnTo>
                  <a:lnTo>
                    <a:pt x="76" y="10"/>
                  </a:lnTo>
                  <a:lnTo>
                    <a:pt x="57" y="17"/>
                  </a:lnTo>
                  <a:lnTo>
                    <a:pt x="59" y="4"/>
                  </a:lnTo>
                  <a:lnTo>
                    <a:pt x="49" y="0"/>
                  </a:lnTo>
                  <a:lnTo>
                    <a:pt x="8" y="40"/>
                  </a:lnTo>
                  <a:lnTo>
                    <a:pt x="0" y="47"/>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67" name="Freeform 1065">
              <a:extLst>
                <a:ext uri="{FF2B5EF4-FFF2-40B4-BE49-F238E27FC236}">
                  <a16:creationId xmlns:a16="http://schemas.microsoft.com/office/drawing/2014/main" id="{67FD2EB2-00A1-428E-BAFB-CC7079D21714}"/>
                </a:ext>
              </a:extLst>
            </p:cNvPr>
            <p:cNvSpPr>
              <a:spLocks/>
            </p:cNvSpPr>
            <p:nvPr/>
          </p:nvSpPr>
          <p:spPr bwMode="auto">
            <a:xfrm>
              <a:off x="4696635" y="6305964"/>
              <a:ext cx="93068" cy="52631"/>
            </a:xfrm>
            <a:custGeom>
              <a:avLst/>
              <a:gdLst>
                <a:gd name="T0" fmla="*/ 0 w 115"/>
                <a:gd name="T1" fmla="*/ 28 h 52"/>
                <a:gd name="T2" fmla="*/ 24 w 115"/>
                <a:gd name="T3" fmla="*/ 3 h 52"/>
                <a:gd name="T4" fmla="*/ 39 w 115"/>
                <a:gd name="T5" fmla="*/ 0 h 52"/>
                <a:gd name="T6" fmla="*/ 64 w 115"/>
                <a:gd name="T7" fmla="*/ 20 h 52"/>
                <a:gd name="T8" fmla="*/ 68 w 115"/>
                <a:gd name="T9" fmla="*/ 5 h 52"/>
                <a:gd name="T10" fmla="*/ 98 w 115"/>
                <a:gd name="T11" fmla="*/ 17 h 52"/>
                <a:gd name="T12" fmla="*/ 94 w 115"/>
                <a:gd name="T13" fmla="*/ 37 h 52"/>
                <a:gd name="T14" fmla="*/ 115 w 115"/>
                <a:gd name="T15" fmla="*/ 43 h 52"/>
                <a:gd name="T16" fmla="*/ 53 w 115"/>
                <a:gd name="T17" fmla="*/ 47 h 52"/>
                <a:gd name="T18" fmla="*/ 49 w 115"/>
                <a:gd name="T19" fmla="*/ 39 h 52"/>
                <a:gd name="T20" fmla="*/ 41 w 115"/>
                <a:gd name="T21" fmla="*/ 52 h 52"/>
                <a:gd name="T22" fmla="*/ 0 w 115"/>
                <a:gd name="T23" fmla="*/ 2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52">
                  <a:moveTo>
                    <a:pt x="0" y="28"/>
                  </a:moveTo>
                  <a:lnTo>
                    <a:pt x="24" y="3"/>
                  </a:lnTo>
                  <a:lnTo>
                    <a:pt x="39" y="0"/>
                  </a:lnTo>
                  <a:lnTo>
                    <a:pt x="64" y="20"/>
                  </a:lnTo>
                  <a:lnTo>
                    <a:pt x="68" y="5"/>
                  </a:lnTo>
                  <a:lnTo>
                    <a:pt x="98" y="17"/>
                  </a:lnTo>
                  <a:lnTo>
                    <a:pt x="94" y="37"/>
                  </a:lnTo>
                  <a:lnTo>
                    <a:pt x="115" y="43"/>
                  </a:lnTo>
                  <a:lnTo>
                    <a:pt x="53" y="47"/>
                  </a:lnTo>
                  <a:lnTo>
                    <a:pt x="49" y="39"/>
                  </a:lnTo>
                  <a:lnTo>
                    <a:pt x="41" y="52"/>
                  </a:lnTo>
                  <a:lnTo>
                    <a:pt x="0" y="28"/>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68" name="Freeform 1066">
              <a:extLst>
                <a:ext uri="{FF2B5EF4-FFF2-40B4-BE49-F238E27FC236}">
                  <a16:creationId xmlns:a16="http://schemas.microsoft.com/office/drawing/2014/main" id="{0F4DC503-B340-4151-A035-97A9BED78D2D}"/>
                </a:ext>
              </a:extLst>
            </p:cNvPr>
            <p:cNvSpPr>
              <a:spLocks/>
            </p:cNvSpPr>
            <p:nvPr/>
          </p:nvSpPr>
          <p:spPr bwMode="auto">
            <a:xfrm>
              <a:off x="4696635" y="6305964"/>
              <a:ext cx="93068" cy="52631"/>
            </a:xfrm>
            <a:custGeom>
              <a:avLst/>
              <a:gdLst>
                <a:gd name="T0" fmla="*/ 0 w 115"/>
                <a:gd name="T1" fmla="*/ 28 h 52"/>
                <a:gd name="T2" fmla="*/ 24 w 115"/>
                <a:gd name="T3" fmla="*/ 3 h 52"/>
                <a:gd name="T4" fmla="*/ 39 w 115"/>
                <a:gd name="T5" fmla="*/ 0 h 52"/>
                <a:gd name="T6" fmla="*/ 64 w 115"/>
                <a:gd name="T7" fmla="*/ 20 h 52"/>
                <a:gd name="T8" fmla="*/ 68 w 115"/>
                <a:gd name="T9" fmla="*/ 5 h 52"/>
                <a:gd name="T10" fmla="*/ 98 w 115"/>
                <a:gd name="T11" fmla="*/ 17 h 52"/>
                <a:gd name="T12" fmla="*/ 94 w 115"/>
                <a:gd name="T13" fmla="*/ 37 h 52"/>
                <a:gd name="T14" fmla="*/ 115 w 115"/>
                <a:gd name="T15" fmla="*/ 43 h 52"/>
                <a:gd name="T16" fmla="*/ 53 w 115"/>
                <a:gd name="T17" fmla="*/ 47 h 52"/>
                <a:gd name="T18" fmla="*/ 49 w 115"/>
                <a:gd name="T19" fmla="*/ 39 h 52"/>
                <a:gd name="T20" fmla="*/ 41 w 115"/>
                <a:gd name="T21" fmla="*/ 52 h 52"/>
                <a:gd name="T22" fmla="*/ 0 w 115"/>
                <a:gd name="T23" fmla="*/ 2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52">
                  <a:moveTo>
                    <a:pt x="0" y="28"/>
                  </a:moveTo>
                  <a:lnTo>
                    <a:pt x="24" y="3"/>
                  </a:lnTo>
                  <a:lnTo>
                    <a:pt x="39" y="0"/>
                  </a:lnTo>
                  <a:lnTo>
                    <a:pt x="64" y="20"/>
                  </a:lnTo>
                  <a:lnTo>
                    <a:pt x="68" y="5"/>
                  </a:lnTo>
                  <a:lnTo>
                    <a:pt x="98" y="17"/>
                  </a:lnTo>
                  <a:lnTo>
                    <a:pt x="94" y="37"/>
                  </a:lnTo>
                  <a:lnTo>
                    <a:pt x="115" y="43"/>
                  </a:lnTo>
                  <a:lnTo>
                    <a:pt x="53" y="47"/>
                  </a:lnTo>
                  <a:lnTo>
                    <a:pt x="49" y="39"/>
                  </a:lnTo>
                  <a:lnTo>
                    <a:pt x="41" y="52"/>
                  </a:lnTo>
                  <a:lnTo>
                    <a:pt x="0" y="28"/>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69" name="Freeform 1067">
              <a:extLst>
                <a:ext uri="{FF2B5EF4-FFF2-40B4-BE49-F238E27FC236}">
                  <a16:creationId xmlns:a16="http://schemas.microsoft.com/office/drawing/2014/main" id="{69EDE2D9-5727-4348-B231-5DBD145B6A78}"/>
                </a:ext>
              </a:extLst>
            </p:cNvPr>
            <p:cNvSpPr>
              <a:spLocks/>
            </p:cNvSpPr>
            <p:nvPr/>
          </p:nvSpPr>
          <p:spPr bwMode="auto">
            <a:xfrm>
              <a:off x="4760570" y="6309001"/>
              <a:ext cx="56651" cy="34412"/>
            </a:xfrm>
            <a:custGeom>
              <a:avLst/>
              <a:gdLst>
                <a:gd name="T0" fmla="*/ 0 w 70"/>
                <a:gd name="T1" fmla="*/ 0 h 34"/>
                <a:gd name="T2" fmla="*/ 23 w 70"/>
                <a:gd name="T3" fmla="*/ 12 h 34"/>
                <a:gd name="T4" fmla="*/ 17 w 70"/>
                <a:gd name="T5" fmla="*/ 23 h 34"/>
                <a:gd name="T6" fmla="*/ 28 w 70"/>
                <a:gd name="T7" fmla="*/ 34 h 34"/>
                <a:gd name="T8" fmla="*/ 49 w 70"/>
                <a:gd name="T9" fmla="*/ 34 h 34"/>
                <a:gd name="T10" fmla="*/ 70 w 70"/>
                <a:gd name="T11" fmla="*/ 21 h 34"/>
                <a:gd name="T12" fmla="*/ 0 w 70"/>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70" h="34">
                  <a:moveTo>
                    <a:pt x="0" y="0"/>
                  </a:moveTo>
                  <a:lnTo>
                    <a:pt x="23" y="12"/>
                  </a:lnTo>
                  <a:lnTo>
                    <a:pt x="17" y="23"/>
                  </a:lnTo>
                  <a:lnTo>
                    <a:pt x="28" y="34"/>
                  </a:lnTo>
                  <a:lnTo>
                    <a:pt x="49" y="34"/>
                  </a:lnTo>
                  <a:lnTo>
                    <a:pt x="70" y="21"/>
                  </a:lnTo>
                  <a:lnTo>
                    <a:pt x="0" y="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70" name="Freeform 1068">
              <a:extLst>
                <a:ext uri="{FF2B5EF4-FFF2-40B4-BE49-F238E27FC236}">
                  <a16:creationId xmlns:a16="http://schemas.microsoft.com/office/drawing/2014/main" id="{CA90FBD2-384D-4457-8D78-AD35DD113214}"/>
                </a:ext>
              </a:extLst>
            </p:cNvPr>
            <p:cNvSpPr>
              <a:spLocks/>
            </p:cNvSpPr>
            <p:nvPr/>
          </p:nvSpPr>
          <p:spPr bwMode="auto">
            <a:xfrm>
              <a:off x="4760570" y="6309001"/>
              <a:ext cx="56651" cy="34412"/>
            </a:xfrm>
            <a:custGeom>
              <a:avLst/>
              <a:gdLst>
                <a:gd name="T0" fmla="*/ 0 w 70"/>
                <a:gd name="T1" fmla="*/ 0 h 34"/>
                <a:gd name="T2" fmla="*/ 23 w 70"/>
                <a:gd name="T3" fmla="*/ 12 h 34"/>
                <a:gd name="T4" fmla="*/ 17 w 70"/>
                <a:gd name="T5" fmla="*/ 23 h 34"/>
                <a:gd name="T6" fmla="*/ 28 w 70"/>
                <a:gd name="T7" fmla="*/ 34 h 34"/>
                <a:gd name="T8" fmla="*/ 49 w 70"/>
                <a:gd name="T9" fmla="*/ 34 h 34"/>
                <a:gd name="T10" fmla="*/ 70 w 70"/>
                <a:gd name="T11" fmla="*/ 21 h 34"/>
                <a:gd name="T12" fmla="*/ 0 w 70"/>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70" h="34">
                  <a:moveTo>
                    <a:pt x="0" y="0"/>
                  </a:moveTo>
                  <a:lnTo>
                    <a:pt x="23" y="12"/>
                  </a:lnTo>
                  <a:lnTo>
                    <a:pt x="17" y="23"/>
                  </a:lnTo>
                  <a:lnTo>
                    <a:pt x="28" y="34"/>
                  </a:lnTo>
                  <a:lnTo>
                    <a:pt x="49" y="34"/>
                  </a:lnTo>
                  <a:lnTo>
                    <a:pt x="70" y="21"/>
                  </a:lnTo>
                  <a:lnTo>
                    <a:pt x="0" y="0"/>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71" name="Freeform 1069">
              <a:extLst>
                <a:ext uri="{FF2B5EF4-FFF2-40B4-BE49-F238E27FC236}">
                  <a16:creationId xmlns:a16="http://schemas.microsoft.com/office/drawing/2014/main" id="{0CE87310-3001-4CC9-9A7E-9810D950761F}"/>
                </a:ext>
              </a:extLst>
            </p:cNvPr>
            <p:cNvSpPr>
              <a:spLocks/>
            </p:cNvSpPr>
            <p:nvPr/>
          </p:nvSpPr>
          <p:spPr bwMode="auto">
            <a:xfrm>
              <a:off x="4829360" y="6328231"/>
              <a:ext cx="63934" cy="28340"/>
            </a:xfrm>
            <a:custGeom>
              <a:avLst/>
              <a:gdLst>
                <a:gd name="T0" fmla="*/ 0 w 79"/>
                <a:gd name="T1" fmla="*/ 0 h 28"/>
                <a:gd name="T2" fmla="*/ 13 w 79"/>
                <a:gd name="T3" fmla="*/ 19 h 28"/>
                <a:gd name="T4" fmla="*/ 51 w 79"/>
                <a:gd name="T5" fmla="*/ 28 h 28"/>
                <a:gd name="T6" fmla="*/ 79 w 79"/>
                <a:gd name="T7" fmla="*/ 21 h 28"/>
                <a:gd name="T8" fmla="*/ 0 w 79"/>
                <a:gd name="T9" fmla="*/ 0 h 28"/>
              </a:gdLst>
              <a:ahLst/>
              <a:cxnLst>
                <a:cxn ang="0">
                  <a:pos x="T0" y="T1"/>
                </a:cxn>
                <a:cxn ang="0">
                  <a:pos x="T2" y="T3"/>
                </a:cxn>
                <a:cxn ang="0">
                  <a:pos x="T4" y="T5"/>
                </a:cxn>
                <a:cxn ang="0">
                  <a:pos x="T6" y="T7"/>
                </a:cxn>
                <a:cxn ang="0">
                  <a:pos x="T8" y="T9"/>
                </a:cxn>
              </a:cxnLst>
              <a:rect l="0" t="0" r="r" b="b"/>
              <a:pathLst>
                <a:path w="79" h="28">
                  <a:moveTo>
                    <a:pt x="0" y="0"/>
                  </a:moveTo>
                  <a:lnTo>
                    <a:pt x="13" y="19"/>
                  </a:lnTo>
                  <a:lnTo>
                    <a:pt x="51" y="28"/>
                  </a:lnTo>
                  <a:lnTo>
                    <a:pt x="79" y="21"/>
                  </a:lnTo>
                  <a:lnTo>
                    <a:pt x="0" y="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72" name="Freeform 1070">
              <a:extLst>
                <a:ext uri="{FF2B5EF4-FFF2-40B4-BE49-F238E27FC236}">
                  <a16:creationId xmlns:a16="http://schemas.microsoft.com/office/drawing/2014/main" id="{D41EDAAF-2123-4148-BC39-D534FFFEB55C}"/>
                </a:ext>
              </a:extLst>
            </p:cNvPr>
            <p:cNvSpPr>
              <a:spLocks/>
            </p:cNvSpPr>
            <p:nvPr/>
          </p:nvSpPr>
          <p:spPr bwMode="auto">
            <a:xfrm>
              <a:off x="4829360" y="6328231"/>
              <a:ext cx="63934" cy="28340"/>
            </a:xfrm>
            <a:custGeom>
              <a:avLst/>
              <a:gdLst>
                <a:gd name="T0" fmla="*/ 0 w 79"/>
                <a:gd name="T1" fmla="*/ 0 h 28"/>
                <a:gd name="T2" fmla="*/ 13 w 79"/>
                <a:gd name="T3" fmla="*/ 19 h 28"/>
                <a:gd name="T4" fmla="*/ 51 w 79"/>
                <a:gd name="T5" fmla="*/ 28 h 28"/>
                <a:gd name="T6" fmla="*/ 79 w 79"/>
                <a:gd name="T7" fmla="*/ 21 h 28"/>
                <a:gd name="T8" fmla="*/ 0 w 79"/>
                <a:gd name="T9" fmla="*/ 0 h 28"/>
              </a:gdLst>
              <a:ahLst/>
              <a:cxnLst>
                <a:cxn ang="0">
                  <a:pos x="T0" y="T1"/>
                </a:cxn>
                <a:cxn ang="0">
                  <a:pos x="T2" y="T3"/>
                </a:cxn>
                <a:cxn ang="0">
                  <a:pos x="T4" y="T5"/>
                </a:cxn>
                <a:cxn ang="0">
                  <a:pos x="T6" y="T7"/>
                </a:cxn>
                <a:cxn ang="0">
                  <a:pos x="T8" y="T9"/>
                </a:cxn>
              </a:cxnLst>
              <a:rect l="0" t="0" r="r" b="b"/>
              <a:pathLst>
                <a:path w="79" h="28">
                  <a:moveTo>
                    <a:pt x="0" y="0"/>
                  </a:moveTo>
                  <a:lnTo>
                    <a:pt x="13" y="19"/>
                  </a:lnTo>
                  <a:lnTo>
                    <a:pt x="51" y="28"/>
                  </a:lnTo>
                  <a:lnTo>
                    <a:pt x="79" y="21"/>
                  </a:lnTo>
                  <a:lnTo>
                    <a:pt x="0" y="0"/>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73" name="Freeform 1071">
              <a:extLst>
                <a:ext uri="{FF2B5EF4-FFF2-40B4-BE49-F238E27FC236}">
                  <a16:creationId xmlns:a16="http://schemas.microsoft.com/office/drawing/2014/main" id="{79DD41B3-6DF8-48B4-8A2E-7CD66B4F4035}"/>
                </a:ext>
              </a:extLst>
            </p:cNvPr>
            <p:cNvSpPr>
              <a:spLocks/>
            </p:cNvSpPr>
            <p:nvPr/>
          </p:nvSpPr>
          <p:spPr bwMode="auto">
            <a:xfrm>
              <a:off x="2960696" y="6161230"/>
              <a:ext cx="146482" cy="129553"/>
            </a:xfrm>
            <a:custGeom>
              <a:avLst/>
              <a:gdLst>
                <a:gd name="T0" fmla="*/ 0 w 181"/>
                <a:gd name="T1" fmla="*/ 15 h 128"/>
                <a:gd name="T2" fmla="*/ 0 w 181"/>
                <a:gd name="T3" fmla="*/ 30 h 128"/>
                <a:gd name="T4" fmla="*/ 19 w 181"/>
                <a:gd name="T5" fmla="*/ 30 h 128"/>
                <a:gd name="T6" fmla="*/ 13 w 181"/>
                <a:gd name="T7" fmla="*/ 39 h 128"/>
                <a:gd name="T8" fmla="*/ 28 w 181"/>
                <a:gd name="T9" fmla="*/ 43 h 128"/>
                <a:gd name="T10" fmla="*/ 9 w 181"/>
                <a:gd name="T11" fmla="*/ 43 h 128"/>
                <a:gd name="T12" fmla="*/ 41 w 181"/>
                <a:gd name="T13" fmla="*/ 56 h 128"/>
                <a:gd name="T14" fmla="*/ 28 w 181"/>
                <a:gd name="T15" fmla="*/ 60 h 128"/>
                <a:gd name="T16" fmla="*/ 36 w 181"/>
                <a:gd name="T17" fmla="*/ 71 h 128"/>
                <a:gd name="T18" fmla="*/ 66 w 181"/>
                <a:gd name="T19" fmla="*/ 64 h 128"/>
                <a:gd name="T20" fmla="*/ 64 w 181"/>
                <a:gd name="T21" fmla="*/ 52 h 128"/>
                <a:gd name="T22" fmla="*/ 79 w 181"/>
                <a:gd name="T23" fmla="*/ 47 h 128"/>
                <a:gd name="T24" fmla="*/ 81 w 181"/>
                <a:gd name="T25" fmla="*/ 62 h 128"/>
                <a:gd name="T26" fmla="*/ 100 w 181"/>
                <a:gd name="T27" fmla="*/ 52 h 128"/>
                <a:gd name="T28" fmla="*/ 96 w 181"/>
                <a:gd name="T29" fmla="*/ 62 h 128"/>
                <a:gd name="T30" fmla="*/ 113 w 181"/>
                <a:gd name="T31" fmla="*/ 62 h 128"/>
                <a:gd name="T32" fmla="*/ 49 w 181"/>
                <a:gd name="T33" fmla="*/ 77 h 128"/>
                <a:gd name="T34" fmla="*/ 51 w 181"/>
                <a:gd name="T35" fmla="*/ 88 h 128"/>
                <a:gd name="T36" fmla="*/ 105 w 181"/>
                <a:gd name="T37" fmla="*/ 79 h 128"/>
                <a:gd name="T38" fmla="*/ 68 w 181"/>
                <a:gd name="T39" fmla="*/ 90 h 128"/>
                <a:gd name="T40" fmla="*/ 88 w 181"/>
                <a:gd name="T41" fmla="*/ 96 h 128"/>
                <a:gd name="T42" fmla="*/ 53 w 181"/>
                <a:gd name="T43" fmla="*/ 103 h 128"/>
                <a:gd name="T44" fmla="*/ 107 w 181"/>
                <a:gd name="T45" fmla="*/ 128 h 128"/>
                <a:gd name="T46" fmla="*/ 141 w 181"/>
                <a:gd name="T47" fmla="*/ 62 h 128"/>
                <a:gd name="T48" fmla="*/ 181 w 181"/>
                <a:gd name="T49" fmla="*/ 47 h 128"/>
                <a:gd name="T50" fmla="*/ 137 w 181"/>
                <a:gd name="T51" fmla="*/ 34 h 128"/>
                <a:gd name="T52" fmla="*/ 130 w 181"/>
                <a:gd name="T53" fmla="*/ 17 h 128"/>
                <a:gd name="T54" fmla="*/ 117 w 181"/>
                <a:gd name="T55" fmla="*/ 28 h 128"/>
                <a:gd name="T56" fmla="*/ 124 w 181"/>
                <a:gd name="T57" fmla="*/ 13 h 128"/>
                <a:gd name="T58" fmla="*/ 92 w 181"/>
                <a:gd name="T59" fmla="*/ 0 h 128"/>
                <a:gd name="T60" fmla="*/ 83 w 181"/>
                <a:gd name="T61" fmla="*/ 13 h 128"/>
                <a:gd name="T62" fmla="*/ 96 w 181"/>
                <a:gd name="T63" fmla="*/ 43 h 128"/>
                <a:gd name="T64" fmla="*/ 62 w 181"/>
                <a:gd name="T65" fmla="*/ 11 h 128"/>
                <a:gd name="T66" fmla="*/ 51 w 181"/>
                <a:gd name="T67" fmla="*/ 17 h 128"/>
                <a:gd name="T68" fmla="*/ 60 w 181"/>
                <a:gd name="T69" fmla="*/ 34 h 128"/>
                <a:gd name="T70" fmla="*/ 26 w 181"/>
                <a:gd name="T71" fmla="*/ 19 h 128"/>
                <a:gd name="T72" fmla="*/ 49 w 181"/>
                <a:gd name="T73" fmla="*/ 11 h 128"/>
                <a:gd name="T74" fmla="*/ 0 w 181"/>
                <a:gd name="T75" fmla="*/ 15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1" h="128">
                  <a:moveTo>
                    <a:pt x="0" y="15"/>
                  </a:moveTo>
                  <a:lnTo>
                    <a:pt x="0" y="30"/>
                  </a:lnTo>
                  <a:lnTo>
                    <a:pt x="19" y="30"/>
                  </a:lnTo>
                  <a:lnTo>
                    <a:pt x="13" y="39"/>
                  </a:lnTo>
                  <a:lnTo>
                    <a:pt x="28" y="43"/>
                  </a:lnTo>
                  <a:lnTo>
                    <a:pt x="9" y="43"/>
                  </a:lnTo>
                  <a:lnTo>
                    <a:pt x="41" y="56"/>
                  </a:lnTo>
                  <a:lnTo>
                    <a:pt x="28" y="60"/>
                  </a:lnTo>
                  <a:lnTo>
                    <a:pt x="36" y="71"/>
                  </a:lnTo>
                  <a:lnTo>
                    <a:pt x="66" y="64"/>
                  </a:lnTo>
                  <a:lnTo>
                    <a:pt x="64" y="52"/>
                  </a:lnTo>
                  <a:lnTo>
                    <a:pt x="79" y="47"/>
                  </a:lnTo>
                  <a:lnTo>
                    <a:pt x="81" y="62"/>
                  </a:lnTo>
                  <a:lnTo>
                    <a:pt x="100" y="52"/>
                  </a:lnTo>
                  <a:lnTo>
                    <a:pt x="96" y="62"/>
                  </a:lnTo>
                  <a:lnTo>
                    <a:pt x="113" y="62"/>
                  </a:lnTo>
                  <a:lnTo>
                    <a:pt x="49" y="77"/>
                  </a:lnTo>
                  <a:lnTo>
                    <a:pt x="51" y="88"/>
                  </a:lnTo>
                  <a:lnTo>
                    <a:pt x="105" y="79"/>
                  </a:lnTo>
                  <a:lnTo>
                    <a:pt x="68" y="90"/>
                  </a:lnTo>
                  <a:lnTo>
                    <a:pt x="88" y="96"/>
                  </a:lnTo>
                  <a:lnTo>
                    <a:pt x="53" y="103"/>
                  </a:lnTo>
                  <a:lnTo>
                    <a:pt x="107" y="128"/>
                  </a:lnTo>
                  <a:lnTo>
                    <a:pt x="141" y="62"/>
                  </a:lnTo>
                  <a:lnTo>
                    <a:pt x="181" y="47"/>
                  </a:lnTo>
                  <a:lnTo>
                    <a:pt x="137" y="34"/>
                  </a:lnTo>
                  <a:lnTo>
                    <a:pt x="130" y="17"/>
                  </a:lnTo>
                  <a:lnTo>
                    <a:pt x="117" y="28"/>
                  </a:lnTo>
                  <a:lnTo>
                    <a:pt x="124" y="13"/>
                  </a:lnTo>
                  <a:lnTo>
                    <a:pt x="92" y="0"/>
                  </a:lnTo>
                  <a:lnTo>
                    <a:pt x="83" y="13"/>
                  </a:lnTo>
                  <a:lnTo>
                    <a:pt x="96" y="43"/>
                  </a:lnTo>
                  <a:lnTo>
                    <a:pt x="62" y="11"/>
                  </a:lnTo>
                  <a:lnTo>
                    <a:pt x="51" y="17"/>
                  </a:lnTo>
                  <a:lnTo>
                    <a:pt x="60" y="34"/>
                  </a:lnTo>
                  <a:lnTo>
                    <a:pt x="26" y="19"/>
                  </a:lnTo>
                  <a:lnTo>
                    <a:pt x="49" y="11"/>
                  </a:lnTo>
                  <a:lnTo>
                    <a:pt x="0" y="1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74" name="Freeform 1072">
              <a:extLst>
                <a:ext uri="{FF2B5EF4-FFF2-40B4-BE49-F238E27FC236}">
                  <a16:creationId xmlns:a16="http://schemas.microsoft.com/office/drawing/2014/main" id="{F47C0C92-3588-4DA9-A211-F407644A77AF}"/>
                </a:ext>
              </a:extLst>
            </p:cNvPr>
            <p:cNvSpPr>
              <a:spLocks/>
            </p:cNvSpPr>
            <p:nvPr/>
          </p:nvSpPr>
          <p:spPr bwMode="auto">
            <a:xfrm>
              <a:off x="2960696" y="6161230"/>
              <a:ext cx="146482" cy="129553"/>
            </a:xfrm>
            <a:custGeom>
              <a:avLst/>
              <a:gdLst>
                <a:gd name="T0" fmla="*/ 0 w 181"/>
                <a:gd name="T1" fmla="*/ 15 h 128"/>
                <a:gd name="T2" fmla="*/ 0 w 181"/>
                <a:gd name="T3" fmla="*/ 30 h 128"/>
                <a:gd name="T4" fmla="*/ 19 w 181"/>
                <a:gd name="T5" fmla="*/ 30 h 128"/>
                <a:gd name="T6" fmla="*/ 13 w 181"/>
                <a:gd name="T7" fmla="*/ 39 h 128"/>
                <a:gd name="T8" fmla="*/ 28 w 181"/>
                <a:gd name="T9" fmla="*/ 43 h 128"/>
                <a:gd name="T10" fmla="*/ 9 w 181"/>
                <a:gd name="T11" fmla="*/ 43 h 128"/>
                <a:gd name="T12" fmla="*/ 41 w 181"/>
                <a:gd name="T13" fmla="*/ 56 h 128"/>
                <a:gd name="T14" fmla="*/ 28 w 181"/>
                <a:gd name="T15" fmla="*/ 60 h 128"/>
                <a:gd name="T16" fmla="*/ 36 w 181"/>
                <a:gd name="T17" fmla="*/ 71 h 128"/>
                <a:gd name="T18" fmla="*/ 66 w 181"/>
                <a:gd name="T19" fmla="*/ 64 h 128"/>
                <a:gd name="T20" fmla="*/ 64 w 181"/>
                <a:gd name="T21" fmla="*/ 52 h 128"/>
                <a:gd name="T22" fmla="*/ 79 w 181"/>
                <a:gd name="T23" fmla="*/ 47 h 128"/>
                <a:gd name="T24" fmla="*/ 81 w 181"/>
                <a:gd name="T25" fmla="*/ 62 h 128"/>
                <a:gd name="T26" fmla="*/ 100 w 181"/>
                <a:gd name="T27" fmla="*/ 52 h 128"/>
                <a:gd name="T28" fmla="*/ 96 w 181"/>
                <a:gd name="T29" fmla="*/ 62 h 128"/>
                <a:gd name="T30" fmla="*/ 113 w 181"/>
                <a:gd name="T31" fmla="*/ 62 h 128"/>
                <a:gd name="T32" fmla="*/ 49 w 181"/>
                <a:gd name="T33" fmla="*/ 77 h 128"/>
                <a:gd name="T34" fmla="*/ 51 w 181"/>
                <a:gd name="T35" fmla="*/ 88 h 128"/>
                <a:gd name="T36" fmla="*/ 105 w 181"/>
                <a:gd name="T37" fmla="*/ 79 h 128"/>
                <a:gd name="T38" fmla="*/ 68 w 181"/>
                <a:gd name="T39" fmla="*/ 90 h 128"/>
                <a:gd name="T40" fmla="*/ 88 w 181"/>
                <a:gd name="T41" fmla="*/ 96 h 128"/>
                <a:gd name="T42" fmla="*/ 53 w 181"/>
                <a:gd name="T43" fmla="*/ 103 h 128"/>
                <a:gd name="T44" fmla="*/ 107 w 181"/>
                <a:gd name="T45" fmla="*/ 128 h 128"/>
                <a:gd name="T46" fmla="*/ 141 w 181"/>
                <a:gd name="T47" fmla="*/ 62 h 128"/>
                <a:gd name="T48" fmla="*/ 181 w 181"/>
                <a:gd name="T49" fmla="*/ 47 h 128"/>
                <a:gd name="T50" fmla="*/ 137 w 181"/>
                <a:gd name="T51" fmla="*/ 34 h 128"/>
                <a:gd name="T52" fmla="*/ 130 w 181"/>
                <a:gd name="T53" fmla="*/ 17 h 128"/>
                <a:gd name="T54" fmla="*/ 117 w 181"/>
                <a:gd name="T55" fmla="*/ 28 h 128"/>
                <a:gd name="T56" fmla="*/ 124 w 181"/>
                <a:gd name="T57" fmla="*/ 13 h 128"/>
                <a:gd name="T58" fmla="*/ 92 w 181"/>
                <a:gd name="T59" fmla="*/ 0 h 128"/>
                <a:gd name="T60" fmla="*/ 83 w 181"/>
                <a:gd name="T61" fmla="*/ 13 h 128"/>
                <a:gd name="T62" fmla="*/ 96 w 181"/>
                <a:gd name="T63" fmla="*/ 43 h 128"/>
                <a:gd name="T64" fmla="*/ 62 w 181"/>
                <a:gd name="T65" fmla="*/ 11 h 128"/>
                <a:gd name="T66" fmla="*/ 51 w 181"/>
                <a:gd name="T67" fmla="*/ 17 h 128"/>
                <a:gd name="T68" fmla="*/ 60 w 181"/>
                <a:gd name="T69" fmla="*/ 34 h 128"/>
                <a:gd name="T70" fmla="*/ 26 w 181"/>
                <a:gd name="T71" fmla="*/ 19 h 128"/>
                <a:gd name="T72" fmla="*/ 49 w 181"/>
                <a:gd name="T73" fmla="*/ 11 h 128"/>
                <a:gd name="T74" fmla="*/ 0 w 181"/>
                <a:gd name="T75" fmla="*/ 15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1" h="128">
                  <a:moveTo>
                    <a:pt x="0" y="15"/>
                  </a:moveTo>
                  <a:lnTo>
                    <a:pt x="0" y="30"/>
                  </a:lnTo>
                  <a:lnTo>
                    <a:pt x="19" y="30"/>
                  </a:lnTo>
                  <a:lnTo>
                    <a:pt x="13" y="39"/>
                  </a:lnTo>
                  <a:lnTo>
                    <a:pt x="28" y="43"/>
                  </a:lnTo>
                  <a:lnTo>
                    <a:pt x="9" y="43"/>
                  </a:lnTo>
                  <a:lnTo>
                    <a:pt x="41" y="56"/>
                  </a:lnTo>
                  <a:lnTo>
                    <a:pt x="28" y="60"/>
                  </a:lnTo>
                  <a:lnTo>
                    <a:pt x="36" y="71"/>
                  </a:lnTo>
                  <a:lnTo>
                    <a:pt x="66" y="64"/>
                  </a:lnTo>
                  <a:lnTo>
                    <a:pt x="64" y="52"/>
                  </a:lnTo>
                  <a:lnTo>
                    <a:pt x="79" y="47"/>
                  </a:lnTo>
                  <a:lnTo>
                    <a:pt x="81" y="62"/>
                  </a:lnTo>
                  <a:lnTo>
                    <a:pt x="100" y="52"/>
                  </a:lnTo>
                  <a:lnTo>
                    <a:pt x="96" y="62"/>
                  </a:lnTo>
                  <a:lnTo>
                    <a:pt x="113" y="62"/>
                  </a:lnTo>
                  <a:lnTo>
                    <a:pt x="49" y="77"/>
                  </a:lnTo>
                  <a:lnTo>
                    <a:pt x="51" y="88"/>
                  </a:lnTo>
                  <a:lnTo>
                    <a:pt x="105" y="79"/>
                  </a:lnTo>
                  <a:lnTo>
                    <a:pt x="68" y="90"/>
                  </a:lnTo>
                  <a:lnTo>
                    <a:pt x="88" y="96"/>
                  </a:lnTo>
                  <a:lnTo>
                    <a:pt x="53" y="103"/>
                  </a:lnTo>
                  <a:lnTo>
                    <a:pt x="107" y="128"/>
                  </a:lnTo>
                  <a:lnTo>
                    <a:pt x="141" y="62"/>
                  </a:lnTo>
                  <a:lnTo>
                    <a:pt x="181" y="47"/>
                  </a:lnTo>
                  <a:lnTo>
                    <a:pt x="137" y="34"/>
                  </a:lnTo>
                  <a:lnTo>
                    <a:pt x="130" y="17"/>
                  </a:lnTo>
                  <a:lnTo>
                    <a:pt x="117" y="28"/>
                  </a:lnTo>
                  <a:lnTo>
                    <a:pt x="124" y="13"/>
                  </a:lnTo>
                  <a:lnTo>
                    <a:pt x="92" y="0"/>
                  </a:lnTo>
                  <a:lnTo>
                    <a:pt x="83" y="13"/>
                  </a:lnTo>
                  <a:lnTo>
                    <a:pt x="96" y="43"/>
                  </a:lnTo>
                  <a:lnTo>
                    <a:pt x="62" y="11"/>
                  </a:lnTo>
                  <a:lnTo>
                    <a:pt x="51" y="17"/>
                  </a:lnTo>
                  <a:lnTo>
                    <a:pt x="60" y="34"/>
                  </a:lnTo>
                  <a:lnTo>
                    <a:pt x="26" y="19"/>
                  </a:lnTo>
                  <a:lnTo>
                    <a:pt x="49" y="11"/>
                  </a:lnTo>
                  <a:lnTo>
                    <a:pt x="0" y="15"/>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75" name="Freeform 1073">
              <a:extLst>
                <a:ext uri="{FF2B5EF4-FFF2-40B4-BE49-F238E27FC236}">
                  <a16:creationId xmlns:a16="http://schemas.microsoft.com/office/drawing/2014/main" id="{E60AEF25-DFBB-48FA-8A99-6F6436C11059}"/>
                </a:ext>
              </a:extLst>
            </p:cNvPr>
            <p:cNvSpPr>
              <a:spLocks/>
            </p:cNvSpPr>
            <p:nvPr/>
          </p:nvSpPr>
          <p:spPr bwMode="auto">
            <a:xfrm>
              <a:off x="3053765" y="6141999"/>
              <a:ext cx="132724" cy="56680"/>
            </a:xfrm>
            <a:custGeom>
              <a:avLst/>
              <a:gdLst>
                <a:gd name="T0" fmla="*/ 0 w 164"/>
                <a:gd name="T1" fmla="*/ 15 h 56"/>
                <a:gd name="T2" fmla="*/ 24 w 164"/>
                <a:gd name="T3" fmla="*/ 19 h 56"/>
                <a:gd name="T4" fmla="*/ 9 w 164"/>
                <a:gd name="T5" fmla="*/ 28 h 56"/>
                <a:gd name="T6" fmla="*/ 15 w 164"/>
                <a:gd name="T7" fmla="*/ 32 h 56"/>
                <a:gd name="T8" fmla="*/ 75 w 164"/>
                <a:gd name="T9" fmla="*/ 32 h 56"/>
                <a:gd name="T10" fmla="*/ 36 w 164"/>
                <a:gd name="T11" fmla="*/ 38 h 56"/>
                <a:gd name="T12" fmla="*/ 98 w 164"/>
                <a:gd name="T13" fmla="*/ 56 h 56"/>
                <a:gd name="T14" fmla="*/ 139 w 164"/>
                <a:gd name="T15" fmla="*/ 47 h 56"/>
                <a:gd name="T16" fmla="*/ 164 w 164"/>
                <a:gd name="T17" fmla="*/ 28 h 56"/>
                <a:gd name="T18" fmla="*/ 156 w 164"/>
                <a:gd name="T19" fmla="*/ 17 h 56"/>
                <a:gd name="T20" fmla="*/ 117 w 164"/>
                <a:gd name="T21" fmla="*/ 17 h 56"/>
                <a:gd name="T22" fmla="*/ 124 w 164"/>
                <a:gd name="T23" fmla="*/ 9 h 56"/>
                <a:gd name="T24" fmla="*/ 92 w 164"/>
                <a:gd name="T25" fmla="*/ 17 h 56"/>
                <a:gd name="T26" fmla="*/ 90 w 164"/>
                <a:gd name="T27" fmla="*/ 0 h 56"/>
                <a:gd name="T28" fmla="*/ 81 w 164"/>
                <a:gd name="T29" fmla="*/ 24 h 56"/>
                <a:gd name="T30" fmla="*/ 36 w 164"/>
                <a:gd name="T31" fmla="*/ 0 h 56"/>
                <a:gd name="T32" fmla="*/ 39 w 164"/>
                <a:gd name="T33" fmla="*/ 15 h 56"/>
                <a:gd name="T34" fmla="*/ 26 w 164"/>
                <a:gd name="T35" fmla="*/ 9 h 56"/>
                <a:gd name="T36" fmla="*/ 30 w 164"/>
                <a:gd name="T37" fmla="*/ 21 h 56"/>
                <a:gd name="T38" fmla="*/ 0 w 164"/>
                <a:gd name="T39" fmla="*/ 1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4" h="56">
                  <a:moveTo>
                    <a:pt x="0" y="15"/>
                  </a:moveTo>
                  <a:lnTo>
                    <a:pt x="24" y="19"/>
                  </a:lnTo>
                  <a:lnTo>
                    <a:pt x="9" y="28"/>
                  </a:lnTo>
                  <a:lnTo>
                    <a:pt x="15" y="32"/>
                  </a:lnTo>
                  <a:lnTo>
                    <a:pt x="75" y="32"/>
                  </a:lnTo>
                  <a:lnTo>
                    <a:pt x="36" y="38"/>
                  </a:lnTo>
                  <a:lnTo>
                    <a:pt x="98" y="56"/>
                  </a:lnTo>
                  <a:lnTo>
                    <a:pt x="139" y="47"/>
                  </a:lnTo>
                  <a:lnTo>
                    <a:pt x="164" y="28"/>
                  </a:lnTo>
                  <a:lnTo>
                    <a:pt x="156" y="17"/>
                  </a:lnTo>
                  <a:lnTo>
                    <a:pt x="117" y="17"/>
                  </a:lnTo>
                  <a:lnTo>
                    <a:pt x="124" y="9"/>
                  </a:lnTo>
                  <a:lnTo>
                    <a:pt x="92" y="17"/>
                  </a:lnTo>
                  <a:lnTo>
                    <a:pt x="90" y="0"/>
                  </a:lnTo>
                  <a:lnTo>
                    <a:pt x="81" y="24"/>
                  </a:lnTo>
                  <a:lnTo>
                    <a:pt x="36" y="0"/>
                  </a:lnTo>
                  <a:lnTo>
                    <a:pt x="39" y="15"/>
                  </a:lnTo>
                  <a:lnTo>
                    <a:pt x="26" y="9"/>
                  </a:lnTo>
                  <a:lnTo>
                    <a:pt x="30" y="21"/>
                  </a:lnTo>
                  <a:lnTo>
                    <a:pt x="0" y="1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76" name="Freeform 1074">
              <a:extLst>
                <a:ext uri="{FF2B5EF4-FFF2-40B4-BE49-F238E27FC236}">
                  <a16:creationId xmlns:a16="http://schemas.microsoft.com/office/drawing/2014/main" id="{BD496F7D-D4B6-4BC0-9377-371350064F66}"/>
                </a:ext>
              </a:extLst>
            </p:cNvPr>
            <p:cNvSpPr>
              <a:spLocks/>
            </p:cNvSpPr>
            <p:nvPr/>
          </p:nvSpPr>
          <p:spPr bwMode="auto">
            <a:xfrm>
              <a:off x="3053765" y="6141999"/>
              <a:ext cx="132724" cy="56680"/>
            </a:xfrm>
            <a:custGeom>
              <a:avLst/>
              <a:gdLst>
                <a:gd name="T0" fmla="*/ 0 w 164"/>
                <a:gd name="T1" fmla="*/ 15 h 56"/>
                <a:gd name="T2" fmla="*/ 24 w 164"/>
                <a:gd name="T3" fmla="*/ 19 h 56"/>
                <a:gd name="T4" fmla="*/ 9 w 164"/>
                <a:gd name="T5" fmla="*/ 28 h 56"/>
                <a:gd name="T6" fmla="*/ 15 w 164"/>
                <a:gd name="T7" fmla="*/ 32 h 56"/>
                <a:gd name="T8" fmla="*/ 75 w 164"/>
                <a:gd name="T9" fmla="*/ 32 h 56"/>
                <a:gd name="T10" fmla="*/ 36 w 164"/>
                <a:gd name="T11" fmla="*/ 38 h 56"/>
                <a:gd name="T12" fmla="*/ 98 w 164"/>
                <a:gd name="T13" fmla="*/ 56 h 56"/>
                <a:gd name="T14" fmla="*/ 139 w 164"/>
                <a:gd name="T15" fmla="*/ 47 h 56"/>
                <a:gd name="T16" fmla="*/ 164 w 164"/>
                <a:gd name="T17" fmla="*/ 28 h 56"/>
                <a:gd name="T18" fmla="*/ 156 w 164"/>
                <a:gd name="T19" fmla="*/ 17 h 56"/>
                <a:gd name="T20" fmla="*/ 117 w 164"/>
                <a:gd name="T21" fmla="*/ 17 h 56"/>
                <a:gd name="T22" fmla="*/ 124 w 164"/>
                <a:gd name="T23" fmla="*/ 9 h 56"/>
                <a:gd name="T24" fmla="*/ 92 w 164"/>
                <a:gd name="T25" fmla="*/ 17 h 56"/>
                <a:gd name="T26" fmla="*/ 90 w 164"/>
                <a:gd name="T27" fmla="*/ 0 h 56"/>
                <a:gd name="T28" fmla="*/ 81 w 164"/>
                <a:gd name="T29" fmla="*/ 24 h 56"/>
                <a:gd name="T30" fmla="*/ 36 w 164"/>
                <a:gd name="T31" fmla="*/ 0 h 56"/>
                <a:gd name="T32" fmla="*/ 39 w 164"/>
                <a:gd name="T33" fmla="*/ 15 h 56"/>
                <a:gd name="T34" fmla="*/ 26 w 164"/>
                <a:gd name="T35" fmla="*/ 9 h 56"/>
                <a:gd name="T36" fmla="*/ 30 w 164"/>
                <a:gd name="T37" fmla="*/ 21 h 56"/>
                <a:gd name="T38" fmla="*/ 0 w 164"/>
                <a:gd name="T39" fmla="*/ 1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4" h="56">
                  <a:moveTo>
                    <a:pt x="0" y="15"/>
                  </a:moveTo>
                  <a:lnTo>
                    <a:pt x="24" y="19"/>
                  </a:lnTo>
                  <a:lnTo>
                    <a:pt x="9" y="28"/>
                  </a:lnTo>
                  <a:lnTo>
                    <a:pt x="15" y="32"/>
                  </a:lnTo>
                  <a:lnTo>
                    <a:pt x="75" y="32"/>
                  </a:lnTo>
                  <a:lnTo>
                    <a:pt x="36" y="38"/>
                  </a:lnTo>
                  <a:lnTo>
                    <a:pt x="98" y="56"/>
                  </a:lnTo>
                  <a:lnTo>
                    <a:pt x="139" y="47"/>
                  </a:lnTo>
                  <a:lnTo>
                    <a:pt x="164" y="28"/>
                  </a:lnTo>
                  <a:lnTo>
                    <a:pt x="156" y="17"/>
                  </a:lnTo>
                  <a:lnTo>
                    <a:pt x="117" y="17"/>
                  </a:lnTo>
                  <a:lnTo>
                    <a:pt x="124" y="9"/>
                  </a:lnTo>
                  <a:lnTo>
                    <a:pt x="92" y="17"/>
                  </a:lnTo>
                  <a:lnTo>
                    <a:pt x="90" y="0"/>
                  </a:lnTo>
                  <a:lnTo>
                    <a:pt x="81" y="24"/>
                  </a:lnTo>
                  <a:lnTo>
                    <a:pt x="36" y="0"/>
                  </a:lnTo>
                  <a:lnTo>
                    <a:pt x="39" y="15"/>
                  </a:lnTo>
                  <a:lnTo>
                    <a:pt x="26" y="9"/>
                  </a:lnTo>
                  <a:lnTo>
                    <a:pt x="30" y="21"/>
                  </a:lnTo>
                  <a:lnTo>
                    <a:pt x="0" y="15"/>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77" name="Freeform 1075">
              <a:extLst>
                <a:ext uri="{FF2B5EF4-FFF2-40B4-BE49-F238E27FC236}">
                  <a16:creationId xmlns:a16="http://schemas.microsoft.com/office/drawing/2014/main" id="{36FAA973-0A9F-4A9E-B753-626B6134E85C}"/>
                </a:ext>
              </a:extLst>
            </p:cNvPr>
            <p:cNvSpPr>
              <a:spLocks/>
            </p:cNvSpPr>
            <p:nvPr/>
          </p:nvSpPr>
          <p:spPr bwMode="auto">
            <a:xfrm>
              <a:off x="3099085" y="6233091"/>
              <a:ext cx="56651" cy="34412"/>
            </a:xfrm>
            <a:custGeom>
              <a:avLst/>
              <a:gdLst>
                <a:gd name="T0" fmla="*/ 0 w 70"/>
                <a:gd name="T1" fmla="*/ 28 h 34"/>
                <a:gd name="T2" fmla="*/ 6 w 70"/>
                <a:gd name="T3" fmla="*/ 10 h 34"/>
                <a:gd name="T4" fmla="*/ 34 w 70"/>
                <a:gd name="T5" fmla="*/ 0 h 34"/>
                <a:gd name="T6" fmla="*/ 40 w 70"/>
                <a:gd name="T7" fmla="*/ 10 h 34"/>
                <a:gd name="T8" fmla="*/ 70 w 70"/>
                <a:gd name="T9" fmla="*/ 17 h 34"/>
                <a:gd name="T10" fmla="*/ 27 w 70"/>
                <a:gd name="T11" fmla="*/ 34 h 34"/>
                <a:gd name="T12" fmla="*/ 34 w 70"/>
                <a:gd name="T13" fmla="*/ 25 h 34"/>
                <a:gd name="T14" fmla="*/ 0 w 70"/>
                <a:gd name="T15" fmla="*/ 28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34">
                  <a:moveTo>
                    <a:pt x="0" y="28"/>
                  </a:moveTo>
                  <a:lnTo>
                    <a:pt x="6" y="10"/>
                  </a:lnTo>
                  <a:lnTo>
                    <a:pt x="34" y="0"/>
                  </a:lnTo>
                  <a:lnTo>
                    <a:pt x="40" y="10"/>
                  </a:lnTo>
                  <a:lnTo>
                    <a:pt x="70" y="17"/>
                  </a:lnTo>
                  <a:lnTo>
                    <a:pt x="27" y="34"/>
                  </a:lnTo>
                  <a:lnTo>
                    <a:pt x="34" y="25"/>
                  </a:lnTo>
                  <a:lnTo>
                    <a:pt x="0" y="28"/>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78" name="Freeform 1076">
              <a:extLst>
                <a:ext uri="{FF2B5EF4-FFF2-40B4-BE49-F238E27FC236}">
                  <a16:creationId xmlns:a16="http://schemas.microsoft.com/office/drawing/2014/main" id="{3ACB95E1-8021-4969-8670-A9CE084DD7BA}"/>
                </a:ext>
              </a:extLst>
            </p:cNvPr>
            <p:cNvSpPr>
              <a:spLocks/>
            </p:cNvSpPr>
            <p:nvPr/>
          </p:nvSpPr>
          <p:spPr bwMode="auto">
            <a:xfrm>
              <a:off x="3099085" y="6233091"/>
              <a:ext cx="56651" cy="34412"/>
            </a:xfrm>
            <a:custGeom>
              <a:avLst/>
              <a:gdLst>
                <a:gd name="T0" fmla="*/ 0 w 70"/>
                <a:gd name="T1" fmla="*/ 28 h 34"/>
                <a:gd name="T2" fmla="*/ 6 w 70"/>
                <a:gd name="T3" fmla="*/ 10 h 34"/>
                <a:gd name="T4" fmla="*/ 34 w 70"/>
                <a:gd name="T5" fmla="*/ 0 h 34"/>
                <a:gd name="T6" fmla="*/ 40 w 70"/>
                <a:gd name="T7" fmla="*/ 10 h 34"/>
                <a:gd name="T8" fmla="*/ 70 w 70"/>
                <a:gd name="T9" fmla="*/ 17 h 34"/>
                <a:gd name="T10" fmla="*/ 27 w 70"/>
                <a:gd name="T11" fmla="*/ 34 h 34"/>
                <a:gd name="T12" fmla="*/ 34 w 70"/>
                <a:gd name="T13" fmla="*/ 25 h 34"/>
                <a:gd name="T14" fmla="*/ 0 w 70"/>
                <a:gd name="T15" fmla="*/ 28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34">
                  <a:moveTo>
                    <a:pt x="0" y="28"/>
                  </a:moveTo>
                  <a:lnTo>
                    <a:pt x="6" y="10"/>
                  </a:lnTo>
                  <a:lnTo>
                    <a:pt x="34" y="0"/>
                  </a:lnTo>
                  <a:lnTo>
                    <a:pt x="40" y="10"/>
                  </a:lnTo>
                  <a:lnTo>
                    <a:pt x="70" y="17"/>
                  </a:lnTo>
                  <a:lnTo>
                    <a:pt x="27" y="34"/>
                  </a:lnTo>
                  <a:lnTo>
                    <a:pt x="34" y="25"/>
                  </a:lnTo>
                  <a:lnTo>
                    <a:pt x="0" y="28"/>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79" name="Freeform 1077">
              <a:extLst>
                <a:ext uri="{FF2B5EF4-FFF2-40B4-BE49-F238E27FC236}">
                  <a16:creationId xmlns:a16="http://schemas.microsoft.com/office/drawing/2014/main" id="{2B7FDF0B-F522-4F29-92F4-27BD7DDF5AC0}"/>
                </a:ext>
              </a:extLst>
            </p:cNvPr>
            <p:cNvSpPr>
              <a:spLocks/>
            </p:cNvSpPr>
            <p:nvPr/>
          </p:nvSpPr>
          <p:spPr bwMode="auto">
            <a:xfrm>
              <a:off x="3172731" y="7201704"/>
              <a:ext cx="38037" cy="36437"/>
            </a:xfrm>
            <a:custGeom>
              <a:avLst/>
              <a:gdLst>
                <a:gd name="T0" fmla="*/ 0 w 47"/>
                <a:gd name="T1" fmla="*/ 23 h 36"/>
                <a:gd name="T2" fmla="*/ 4 w 47"/>
                <a:gd name="T3" fmla="*/ 0 h 36"/>
                <a:gd name="T4" fmla="*/ 32 w 47"/>
                <a:gd name="T5" fmla="*/ 0 h 36"/>
                <a:gd name="T6" fmla="*/ 47 w 47"/>
                <a:gd name="T7" fmla="*/ 17 h 36"/>
                <a:gd name="T8" fmla="*/ 26 w 47"/>
                <a:gd name="T9" fmla="*/ 19 h 36"/>
                <a:gd name="T10" fmla="*/ 2 w 47"/>
                <a:gd name="T11" fmla="*/ 36 h 36"/>
                <a:gd name="T12" fmla="*/ 13 w 47"/>
                <a:gd name="T13" fmla="*/ 25 h 36"/>
                <a:gd name="T14" fmla="*/ 0 w 47"/>
                <a:gd name="T15" fmla="*/ 23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36">
                  <a:moveTo>
                    <a:pt x="0" y="23"/>
                  </a:moveTo>
                  <a:lnTo>
                    <a:pt x="4" y="0"/>
                  </a:lnTo>
                  <a:lnTo>
                    <a:pt x="32" y="0"/>
                  </a:lnTo>
                  <a:lnTo>
                    <a:pt x="47" y="17"/>
                  </a:lnTo>
                  <a:lnTo>
                    <a:pt x="26" y="19"/>
                  </a:lnTo>
                  <a:lnTo>
                    <a:pt x="2" y="36"/>
                  </a:lnTo>
                  <a:lnTo>
                    <a:pt x="13" y="25"/>
                  </a:lnTo>
                  <a:lnTo>
                    <a:pt x="0" y="23"/>
                  </a:ln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80" name="Freeform 1078">
              <a:extLst>
                <a:ext uri="{FF2B5EF4-FFF2-40B4-BE49-F238E27FC236}">
                  <a16:creationId xmlns:a16="http://schemas.microsoft.com/office/drawing/2014/main" id="{18C4D096-4058-4D48-B1B4-FE5B7C68FABC}"/>
                </a:ext>
              </a:extLst>
            </p:cNvPr>
            <p:cNvSpPr>
              <a:spLocks/>
            </p:cNvSpPr>
            <p:nvPr/>
          </p:nvSpPr>
          <p:spPr bwMode="auto">
            <a:xfrm>
              <a:off x="3172731" y="7201704"/>
              <a:ext cx="38037" cy="36437"/>
            </a:xfrm>
            <a:custGeom>
              <a:avLst/>
              <a:gdLst>
                <a:gd name="T0" fmla="*/ 0 w 47"/>
                <a:gd name="T1" fmla="*/ 23 h 36"/>
                <a:gd name="T2" fmla="*/ 4 w 47"/>
                <a:gd name="T3" fmla="*/ 0 h 36"/>
                <a:gd name="T4" fmla="*/ 32 w 47"/>
                <a:gd name="T5" fmla="*/ 0 h 36"/>
                <a:gd name="T6" fmla="*/ 47 w 47"/>
                <a:gd name="T7" fmla="*/ 17 h 36"/>
                <a:gd name="T8" fmla="*/ 26 w 47"/>
                <a:gd name="T9" fmla="*/ 19 h 36"/>
                <a:gd name="T10" fmla="*/ 2 w 47"/>
                <a:gd name="T11" fmla="*/ 36 h 36"/>
                <a:gd name="T12" fmla="*/ 13 w 47"/>
                <a:gd name="T13" fmla="*/ 25 h 36"/>
                <a:gd name="T14" fmla="*/ 0 w 47"/>
                <a:gd name="T15" fmla="*/ 23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36">
                  <a:moveTo>
                    <a:pt x="0" y="23"/>
                  </a:moveTo>
                  <a:lnTo>
                    <a:pt x="4" y="0"/>
                  </a:lnTo>
                  <a:lnTo>
                    <a:pt x="32" y="0"/>
                  </a:lnTo>
                  <a:lnTo>
                    <a:pt x="47" y="17"/>
                  </a:lnTo>
                  <a:lnTo>
                    <a:pt x="26" y="19"/>
                  </a:lnTo>
                  <a:lnTo>
                    <a:pt x="2" y="36"/>
                  </a:lnTo>
                  <a:lnTo>
                    <a:pt x="13" y="25"/>
                  </a:lnTo>
                  <a:lnTo>
                    <a:pt x="0" y="23"/>
                  </a:lnTo>
                </a:path>
              </a:pathLst>
            </a:cu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81" name="Freeform 1079">
              <a:extLst>
                <a:ext uri="{FF2B5EF4-FFF2-40B4-BE49-F238E27FC236}">
                  <a16:creationId xmlns:a16="http://schemas.microsoft.com/office/drawing/2014/main" id="{E1B3077C-E605-44DF-8DD7-C7884B83E7BC}"/>
                </a:ext>
              </a:extLst>
            </p:cNvPr>
            <p:cNvSpPr>
              <a:spLocks/>
            </p:cNvSpPr>
            <p:nvPr/>
          </p:nvSpPr>
          <p:spPr bwMode="auto">
            <a:xfrm>
              <a:off x="2717907" y="6831263"/>
              <a:ext cx="8903" cy="15182"/>
            </a:xfrm>
            <a:custGeom>
              <a:avLst/>
              <a:gdLst>
                <a:gd name="T0" fmla="*/ 0 w 11"/>
                <a:gd name="T1" fmla="*/ 15 h 15"/>
                <a:gd name="T2" fmla="*/ 0 w 11"/>
                <a:gd name="T3" fmla="*/ 5 h 15"/>
                <a:gd name="T4" fmla="*/ 11 w 11"/>
                <a:gd name="T5" fmla="*/ 0 h 15"/>
                <a:gd name="T6" fmla="*/ 0 w 11"/>
                <a:gd name="T7" fmla="*/ 15 h 15"/>
              </a:gdLst>
              <a:ahLst/>
              <a:cxnLst>
                <a:cxn ang="0">
                  <a:pos x="T0" y="T1"/>
                </a:cxn>
                <a:cxn ang="0">
                  <a:pos x="T2" y="T3"/>
                </a:cxn>
                <a:cxn ang="0">
                  <a:pos x="T4" y="T5"/>
                </a:cxn>
                <a:cxn ang="0">
                  <a:pos x="T6" y="T7"/>
                </a:cxn>
              </a:cxnLst>
              <a:rect l="0" t="0" r="r" b="b"/>
              <a:pathLst>
                <a:path w="11" h="15">
                  <a:moveTo>
                    <a:pt x="0" y="15"/>
                  </a:moveTo>
                  <a:lnTo>
                    <a:pt x="0" y="5"/>
                  </a:lnTo>
                  <a:lnTo>
                    <a:pt x="11" y="0"/>
                  </a:lnTo>
                  <a:lnTo>
                    <a:pt x="0" y="1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82" name="Freeform 1080">
              <a:extLst>
                <a:ext uri="{FF2B5EF4-FFF2-40B4-BE49-F238E27FC236}">
                  <a16:creationId xmlns:a16="http://schemas.microsoft.com/office/drawing/2014/main" id="{E1291308-5411-4715-A4E8-D883BDC0A472}"/>
                </a:ext>
              </a:extLst>
            </p:cNvPr>
            <p:cNvSpPr>
              <a:spLocks/>
            </p:cNvSpPr>
            <p:nvPr/>
          </p:nvSpPr>
          <p:spPr bwMode="auto">
            <a:xfrm>
              <a:off x="2717907" y="6831263"/>
              <a:ext cx="8903" cy="15182"/>
            </a:xfrm>
            <a:custGeom>
              <a:avLst/>
              <a:gdLst>
                <a:gd name="T0" fmla="*/ 0 w 11"/>
                <a:gd name="T1" fmla="*/ 15 h 15"/>
                <a:gd name="T2" fmla="*/ 0 w 11"/>
                <a:gd name="T3" fmla="*/ 5 h 15"/>
                <a:gd name="T4" fmla="*/ 11 w 11"/>
                <a:gd name="T5" fmla="*/ 0 h 15"/>
                <a:gd name="T6" fmla="*/ 0 w 11"/>
                <a:gd name="T7" fmla="*/ 15 h 15"/>
              </a:gdLst>
              <a:ahLst/>
              <a:cxnLst>
                <a:cxn ang="0">
                  <a:pos x="T0" y="T1"/>
                </a:cxn>
                <a:cxn ang="0">
                  <a:pos x="T2" y="T3"/>
                </a:cxn>
                <a:cxn ang="0">
                  <a:pos x="T4" y="T5"/>
                </a:cxn>
                <a:cxn ang="0">
                  <a:pos x="T6" y="T7"/>
                </a:cxn>
              </a:cxnLst>
              <a:rect l="0" t="0" r="r" b="b"/>
              <a:pathLst>
                <a:path w="11" h="15">
                  <a:moveTo>
                    <a:pt x="0" y="15"/>
                  </a:moveTo>
                  <a:lnTo>
                    <a:pt x="0" y="5"/>
                  </a:lnTo>
                  <a:lnTo>
                    <a:pt x="11" y="0"/>
                  </a:lnTo>
                  <a:lnTo>
                    <a:pt x="0" y="15"/>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83" name="Freeform 1081">
              <a:extLst>
                <a:ext uri="{FF2B5EF4-FFF2-40B4-BE49-F238E27FC236}">
                  <a16:creationId xmlns:a16="http://schemas.microsoft.com/office/drawing/2014/main" id="{46A01F30-B11A-4DCF-ACAA-B4EF2989289B}"/>
                </a:ext>
              </a:extLst>
            </p:cNvPr>
            <p:cNvSpPr>
              <a:spLocks/>
            </p:cNvSpPr>
            <p:nvPr/>
          </p:nvSpPr>
          <p:spPr bwMode="auto">
            <a:xfrm>
              <a:off x="2721144" y="6846444"/>
              <a:ext cx="8903" cy="9110"/>
            </a:xfrm>
            <a:custGeom>
              <a:avLst/>
              <a:gdLst>
                <a:gd name="T0" fmla="*/ 0 w 11"/>
                <a:gd name="T1" fmla="*/ 7 h 9"/>
                <a:gd name="T2" fmla="*/ 4 w 11"/>
                <a:gd name="T3" fmla="*/ 0 h 9"/>
                <a:gd name="T4" fmla="*/ 11 w 11"/>
                <a:gd name="T5" fmla="*/ 9 h 9"/>
                <a:gd name="T6" fmla="*/ 0 w 11"/>
                <a:gd name="T7" fmla="*/ 7 h 9"/>
              </a:gdLst>
              <a:ahLst/>
              <a:cxnLst>
                <a:cxn ang="0">
                  <a:pos x="T0" y="T1"/>
                </a:cxn>
                <a:cxn ang="0">
                  <a:pos x="T2" y="T3"/>
                </a:cxn>
                <a:cxn ang="0">
                  <a:pos x="T4" y="T5"/>
                </a:cxn>
                <a:cxn ang="0">
                  <a:pos x="T6" y="T7"/>
                </a:cxn>
              </a:cxnLst>
              <a:rect l="0" t="0" r="r" b="b"/>
              <a:pathLst>
                <a:path w="11" h="9">
                  <a:moveTo>
                    <a:pt x="0" y="7"/>
                  </a:moveTo>
                  <a:lnTo>
                    <a:pt x="4" y="0"/>
                  </a:lnTo>
                  <a:lnTo>
                    <a:pt x="11" y="9"/>
                  </a:lnTo>
                  <a:lnTo>
                    <a:pt x="0" y="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84" name="Freeform 1082">
              <a:extLst>
                <a:ext uri="{FF2B5EF4-FFF2-40B4-BE49-F238E27FC236}">
                  <a16:creationId xmlns:a16="http://schemas.microsoft.com/office/drawing/2014/main" id="{F5D95AFF-B930-4E98-A39F-4D10928CCAE8}"/>
                </a:ext>
              </a:extLst>
            </p:cNvPr>
            <p:cNvSpPr>
              <a:spLocks/>
            </p:cNvSpPr>
            <p:nvPr/>
          </p:nvSpPr>
          <p:spPr bwMode="auto">
            <a:xfrm>
              <a:off x="2721144" y="6846444"/>
              <a:ext cx="8903" cy="9110"/>
            </a:xfrm>
            <a:custGeom>
              <a:avLst/>
              <a:gdLst>
                <a:gd name="T0" fmla="*/ 0 w 11"/>
                <a:gd name="T1" fmla="*/ 7 h 9"/>
                <a:gd name="T2" fmla="*/ 4 w 11"/>
                <a:gd name="T3" fmla="*/ 0 h 9"/>
                <a:gd name="T4" fmla="*/ 11 w 11"/>
                <a:gd name="T5" fmla="*/ 9 h 9"/>
                <a:gd name="T6" fmla="*/ 0 w 11"/>
                <a:gd name="T7" fmla="*/ 7 h 9"/>
              </a:gdLst>
              <a:ahLst/>
              <a:cxnLst>
                <a:cxn ang="0">
                  <a:pos x="T0" y="T1"/>
                </a:cxn>
                <a:cxn ang="0">
                  <a:pos x="T2" y="T3"/>
                </a:cxn>
                <a:cxn ang="0">
                  <a:pos x="T4" y="T5"/>
                </a:cxn>
                <a:cxn ang="0">
                  <a:pos x="T6" y="T7"/>
                </a:cxn>
              </a:cxnLst>
              <a:rect l="0" t="0" r="r" b="b"/>
              <a:pathLst>
                <a:path w="11" h="9">
                  <a:moveTo>
                    <a:pt x="0" y="7"/>
                  </a:moveTo>
                  <a:lnTo>
                    <a:pt x="4" y="0"/>
                  </a:lnTo>
                  <a:lnTo>
                    <a:pt x="11" y="9"/>
                  </a:lnTo>
                  <a:lnTo>
                    <a:pt x="0" y="7"/>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85" name="Freeform 1083">
              <a:extLst>
                <a:ext uri="{FF2B5EF4-FFF2-40B4-BE49-F238E27FC236}">
                  <a16:creationId xmlns:a16="http://schemas.microsoft.com/office/drawing/2014/main" id="{98BF3483-1CCD-4C3D-A24C-BAAE0B159848}"/>
                </a:ext>
              </a:extLst>
            </p:cNvPr>
            <p:cNvSpPr>
              <a:spLocks/>
            </p:cNvSpPr>
            <p:nvPr/>
          </p:nvSpPr>
          <p:spPr bwMode="auto">
            <a:xfrm>
              <a:off x="5405579" y="6693612"/>
              <a:ext cx="41274" cy="15182"/>
            </a:xfrm>
            <a:custGeom>
              <a:avLst/>
              <a:gdLst>
                <a:gd name="T0" fmla="*/ 0 w 51"/>
                <a:gd name="T1" fmla="*/ 4 h 15"/>
                <a:gd name="T2" fmla="*/ 32 w 51"/>
                <a:gd name="T3" fmla="*/ 0 h 15"/>
                <a:gd name="T4" fmla="*/ 51 w 51"/>
                <a:gd name="T5" fmla="*/ 6 h 15"/>
                <a:gd name="T6" fmla="*/ 40 w 51"/>
                <a:gd name="T7" fmla="*/ 15 h 15"/>
                <a:gd name="T8" fmla="*/ 0 w 51"/>
                <a:gd name="T9" fmla="*/ 4 h 15"/>
              </a:gdLst>
              <a:ahLst/>
              <a:cxnLst>
                <a:cxn ang="0">
                  <a:pos x="T0" y="T1"/>
                </a:cxn>
                <a:cxn ang="0">
                  <a:pos x="T2" y="T3"/>
                </a:cxn>
                <a:cxn ang="0">
                  <a:pos x="T4" y="T5"/>
                </a:cxn>
                <a:cxn ang="0">
                  <a:pos x="T6" y="T7"/>
                </a:cxn>
                <a:cxn ang="0">
                  <a:pos x="T8" y="T9"/>
                </a:cxn>
              </a:cxnLst>
              <a:rect l="0" t="0" r="r" b="b"/>
              <a:pathLst>
                <a:path w="51" h="15">
                  <a:moveTo>
                    <a:pt x="0" y="4"/>
                  </a:moveTo>
                  <a:lnTo>
                    <a:pt x="32" y="0"/>
                  </a:lnTo>
                  <a:lnTo>
                    <a:pt x="51" y="6"/>
                  </a:lnTo>
                  <a:lnTo>
                    <a:pt x="40" y="15"/>
                  </a:lnTo>
                  <a:lnTo>
                    <a:pt x="0" y="4"/>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86" name="Freeform 1084">
              <a:extLst>
                <a:ext uri="{FF2B5EF4-FFF2-40B4-BE49-F238E27FC236}">
                  <a16:creationId xmlns:a16="http://schemas.microsoft.com/office/drawing/2014/main" id="{41BA2749-FB82-40FF-B709-AD3743015ACA}"/>
                </a:ext>
              </a:extLst>
            </p:cNvPr>
            <p:cNvSpPr>
              <a:spLocks/>
            </p:cNvSpPr>
            <p:nvPr/>
          </p:nvSpPr>
          <p:spPr bwMode="auto">
            <a:xfrm>
              <a:off x="5405579" y="6693612"/>
              <a:ext cx="41274" cy="15182"/>
            </a:xfrm>
            <a:custGeom>
              <a:avLst/>
              <a:gdLst>
                <a:gd name="T0" fmla="*/ 0 w 51"/>
                <a:gd name="T1" fmla="*/ 4 h 15"/>
                <a:gd name="T2" fmla="*/ 32 w 51"/>
                <a:gd name="T3" fmla="*/ 0 h 15"/>
                <a:gd name="T4" fmla="*/ 51 w 51"/>
                <a:gd name="T5" fmla="*/ 6 h 15"/>
                <a:gd name="T6" fmla="*/ 40 w 51"/>
                <a:gd name="T7" fmla="*/ 15 h 15"/>
                <a:gd name="T8" fmla="*/ 0 w 51"/>
                <a:gd name="T9" fmla="*/ 4 h 15"/>
              </a:gdLst>
              <a:ahLst/>
              <a:cxnLst>
                <a:cxn ang="0">
                  <a:pos x="T0" y="T1"/>
                </a:cxn>
                <a:cxn ang="0">
                  <a:pos x="T2" y="T3"/>
                </a:cxn>
                <a:cxn ang="0">
                  <a:pos x="T4" y="T5"/>
                </a:cxn>
                <a:cxn ang="0">
                  <a:pos x="T6" y="T7"/>
                </a:cxn>
                <a:cxn ang="0">
                  <a:pos x="T8" y="T9"/>
                </a:cxn>
              </a:cxnLst>
              <a:rect l="0" t="0" r="r" b="b"/>
              <a:pathLst>
                <a:path w="51" h="15">
                  <a:moveTo>
                    <a:pt x="0" y="4"/>
                  </a:moveTo>
                  <a:lnTo>
                    <a:pt x="32" y="0"/>
                  </a:lnTo>
                  <a:lnTo>
                    <a:pt x="51" y="6"/>
                  </a:lnTo>
                  <a:lnTo>
                    <a:pt x="40" y="15"/>
                  </a:lnTo>
                  <a:lnTo>
                    <a:pt x="0" y="4"/>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87" name="Freeform 1085">
              <a:extLst>
                <a:ext uri="{FF2B5EF4-FFF2-40B4-BE49-F238E27FC236}">
                  <a16:creationId xmlns:a16="http://schemas.microsoft.com/office/drawing/2014/main" id="{E81CD4E1-4143-451B-AA36-782FBBC34129}"/>
                </a:ext>
              </a:extLst>
            </p:cNvPr>
            <p:cNvSpPr>
              <a:spLocks/>
            </p:cNvSpPr>
            <p:nvPr/>
          </p:nvSpPr>
          <p:spPr bwMode="auto">
            <a:xfrm>
              <a:off x="3427660" y="7449677"/>
              <a:ext cx="25898" cy="7084"/>
            </a:xfrm>
            <a:custGeom>
              <a:avLst/>
              <a:gdLst>
                <a:gd name="T0" fmla="*/ 0 w 32"/>
                <a:gd name="T1" fmla="*/ 0 h 7"/>
                <a:gd name="T2" fmla="*/ 18 w 32"/>
                <a:gd name="T3" fmla="*/ 7 h 7"/>
                <a:gd name="T4" fmla="*/ 32 w 32"/>
                <a:gd name="T5" fmla="*/ 2 h 7"/>
                <a:gd name="T6" fmla="*/ 0 w 32"/>
                <a:gd name="T7" fmla="*/ 0 h 7"/>
              </a:gdLst>
              <a:ahLst/>
              <a:cxnLst>
                <a:cxn ang="0">
                  <a:pos x="T0" y="T1"/>
                </a:cxn>
                <a:cxn ang="0">
                  <a:pos x="T2" y="T3"/>
                </a:cxn>
                <a:cxn ang="0">
                  <a:pos x="T4" y="T5"/>
                </a:cxn>
                <a:cxn ang="0">
                  <a:pos x="T6" y="T7"/>
                </a:cxn>
              </a:cxnLst>
              <a:rect l="0" t="0" r="r" b="b"/>
              <a:pathLst>
                <a:path w="32" h="7">
                  <a:moveTo>
                    <a:pt x="0" y="0"/>
                  </a:moveTo>
                  <a:lnTo>
                    <a:pt x="18" y="7"/>
                  </a:lnTo>
                  <a:lnTo>
                    <a:pt x="32" y="2"/>
                  </a:lnTo>
                  <a:lnTo>
                    <a:pt x="0" y="0"/>
                  </a:ln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88" name="Freeform 1086">
              <a:extLst>
                <a:ext uri="{FF2B5EF4-FFF2-40B4-BE49-F238E27FC236}">
                  <a16:creationId xmlns:a16="http://schemas.microsoft.com/office/drawing/2014/main" id="{F0F1F678-F016-4F98-AED6-3A4E206878F0}"/>
                </a:ext>
              </a:extLst>
            </p:cNvPr>
            <p:cNvSpPr>
              <a:spLocks/>
            </p:cNvSpPr>
            <p:nvPr/>
          </p:nvSpPr>
          <p:spPr bwMode="auto">
            <a:xfrm>
              <a:off x="3427660" y="7449677"/>
              <a:ext cx="25898" cy="7084"/>
            </a:xfrm>
            <a:custGeom>
              <a:avLst/>
              <a:gdLst>
                <a:gd name="T0" fmla="*/ 0 w 32"/>
                <a:gd name="T1" fmla="*/ 0 h 7"/>
                <a:gd name="T2" fmla="*/ 18 w 32"/>
                <a:gd name="T3" fmla="*/ 7 h 7"/>
                <a:gd name="T4" fmla="*/ 32 w 32"/>
                <a:gd name="T5" fmla="*/ 2 h 7"/>
                <a:gd name="T6" fmla="*/ 0 w 32"/>
                <a:gd name="T7" fmla="*/ 0 h 7"/>
              </a:gdLst>
              <a:ahLst/>
              <a:cxnLst>
                <a:cxn ang="0">
                  <a:pos x="T0" y="T1"/>
                </a:cxn>
                <a:cxn ang="0">
                  <a:pos x="T2" y="T3"/>
                </a:cxn>
                <a:cxn ang="0">
                  <a:pos x="T4" y="T5"/>
                </a:cxn>
                <a:cxn ang="0">
                  <a:pos x="T6" y="T7"/>
                </a:cxn>
              </a:cxnLst>
              <a:rect l="0" t="0" r="r" b="b"/>
              <a:pathLst>
                <a:path w="32" h="7">
                  <a:moveTo>
                    <a:pt x="0" y="0"/>
                  </a:moveTo>
                  <a:lnTo>
                    <a:pt x="18" y="7"/>
                  </a:lnTo>
                  <a:lnTo>
                    <a:pt x="32" y="2"/>
                  </a:lnTo>
                  <a:lnTo>
                    <a:pt x="0" y="0"/>
                  </a:lnTo>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89" name="Freeform 1087">
              <a:extLst>
                <a:ext uri="{FF2B5EF4-FFF2-40B4-BE49-F238E27FC236}">
                  <a16:creationId xmlns:a16="http://schemas.microsoft.com/office/drawing/2014/main" id="{94DE6499-245E-4863-8C84-00607992B864}"/>
                </a:ext>
              </a:extLst>
            </p:cNvPr>
            <p:cNvSpPr>
              <a:spLocks/>
            </p:cNvSpPr>
            <p:nvPr/>
          </p:nvSpPr>
          <p:spPr bwMode="auto">
            <a:xfrm>
              <a:off x="4371299" y="8148050"/>
              <a:ext cx="558415" cy="523275"/>
            </a:xfrm>
            <a:custGeom>
              <a:avLst/>
              <a:gdLst>
                <a:gd name="T0" fmla="*/ 12 w 690"/>
                <a:gd name="T1" fmla="*/ 278 h 517"/>
                <a:gd name="T2" fmla="*/ 19 w 690"/>
                <a:gd name="T3" fmla="*/ 272 h 517"/>
                <a:gd name="T4" fmla="*/ 15 w 690"/>
                <a:gd name="T5" fmla="*/ 195 h 517"/>
                <a:gd name="T6" fmla="*/ 61 w 690"/>
                <a:gd name="T7" fmla="*/ 171 h 517"/>
                <a:gd name="T8" fmla="*/ 157 w 690"/>
                <a:gd name="T9" fmla="*/ 128 h 517"/>
                <a:gd name="T10" fmla="*/ 166 w 690"/>
                <a:gd name="T11" fmla="*/ 99 h 517"/>
                <a:gd name="T12" fmla="*/ 176 w 690"/>
                <a:gd name="T13" fmla="*/ 96 h 517"/>
                <a:gd name="T14" fmla="*/ 193 w 690"/>
                <a:gd name="T15" fmla="*/ 84 h 517"/>
                <a:gd name="T16" fmla="*/ 247 w 690"/>
                <a:gd name="T17" fmla="*/ 60 h 517"/>
                <a:gd name="T18" fmla="*/ 264 w 690"/>
                <a:gd name="T19" fmla="*/ 71 h 517"/>
                <a:gd name="T20" fmla="*/ 277 w 690"/>
                <a:gd name="T21" fmla="*/ 62 h 517"/>
                <a:gd name="T22" fmla="*/ 332 w 690"/>
                <a:gd name="T23" fmla="*/ 26 h 517"/>
                <a:gd name="T24" fmla="*/ 400 w 690"/>
                <a:gd name="T25" fmla="*/ 30 h 517"/>
                <a:gd name="T26" fmla="*/ 460 w 690"/>
                <a:gd name="T27" fmla="*/ 124 h 517"/>
                <a:gd name="T28" fmla="*/ 487 w 690"/>
                <a:gd name="T29" fmla="*/ 26 h 517"/>
                <a:gd name="T30" fmla="*/ 524 w 690"/>
                <a:gd name="T31" fmla="*/ 62 h 517"/>
                <a:gd name="T32" fmla="*/ 568 w 690"/>
                <a:gd name="T33" fmla="*/ 146 h 517"/>
                <a:gd name="T34" fmla="*/ 624 w 690"/>
                <a:gd name="T35" fmla="*/ 208 h 517"/>
                <a:gd name="T36" fmla="*/ 643 w 690"/>
                <a:gd name="T37" fmla="*/ 227 h 517"/>
                <a:gd name="T38" fmla="*/ 690 w 690"/>
                <a:gd name="T39" fmla="*/ 310 h 517"/>
                <a:gd name="T40" fmla="*/ 651 w 690"/>
                <a:gd name="T41" fmla="*/ 408 h 517"/>
                <a:gd name="T42" fmla="*/ 590 w 690"/>
                <a:gd name="T43" fmla="*/ 496 h 517"/>
                <a:gd name="T44" fmla="*/ 568 w 690"/>
                <a:gd name="T45" fmla="*/ 517 h 517"/>
                <a:gd name="T46" fmla="*/ 517 w 690"/>
                <a:gd name="T47" fmla="*/ 511 h 517"/>
                <a:gd name="T48" fmla="*/ 458 w 690"/>
                <a:gd name="T49" fmla="*/ 483 h 517"/>
                <a:gd name="T50" fmla="*/ 428 w 690"/>
                <a:gd name="T51" fmla="*/ 449 h 517"/>
                <a:gd name="T52" fmla="*/ 419 w 690"/>
                <a:gd name="T53" fmla="*/ 440 h 517"/>
                <a:gd name="T54" fmla="*/ 421 w 690"/>
                <a:gd name="T55" fmla="*/ 391 h 517"/>
                <a:gd name="T56" fmla="*/ 377 w 690"/>
                <a:gd name="T57" fmla="*/ 428 h 517"/>
                <a:gd name="T58" fmla="*/ 311 w 690"/>
                <a:gd name="T59" fmla="*/ 370 h 517"/>
                <a:gd name="T60" fmla="*/ 181 w 690"/>
                <a:gd name="T61" fmla="*/ 413 h 517"/>
                <a:gd name="T62" fmla="*/ 83 w 690"/>
                <a:gd name="T63" fmla="*/ 440 h 517"/>
                <a:gd name="T64" fmla="*/ 44 w 690"/>
                <a:gd name="T65" fmla="*/ 372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0" h="517">
                  <a:moveTo>
                    <a:pt x="0" y="274"/>
                  </a:moveTo>
                  <a:lnTo>
                    <a:pt x="12" y="278"/>
                  </a:lnTo>
                  <a:lnTo>
                    <a:pt x="6" y="263"/>
                  </a:lnTo>
                  <a:lnTo>
                    <a:pt x="19" y="272"/>
                  </a:lnTo>
                  <a:lnTo>
                    <a:pt x="4" y="242"/>
                  </a:lnTo>
                  <a:lnTo>
                    <a:pt x="15" y="195"/>
                  </a:lnTo>
                  <a:lnTo>
                    <a:pt x="19" y="208"/>
                  </a:lnTo>
                  <a:lnTo>
                    <a:pt x="61" y="171"/>
                  </a:lnTo>
                  <a:lnTo>
                    <a:pt x="132" y="154"/>
                  </a:lnTo>
                  <a:lnTo>
                    <a:pt x="157" y="128"/>
                  </a:lnTo>
                  <a:lnTo>
                    <a:pt x="157" y="111"/>
                  </a:lnTo>
                  <a:lnTo>
                    <a:pt x="166" y="99"/>
                  </a:lnTo>
                  <a:lnTo>
                    <a:pt x="176" y="120"/>
                  </a:lnTo>
                  <a:lnTo>
                    <a:pt x="176" y="96"/>
                  </a:lnTo>
                  <a:lnTo>
                    <a:pt x="193" y="101"/>
                  </a:lnTo>
                  <a:lnTo>
                    <a:pt x="193" y="84"/>
                  </a:lnTo>
                  <a:lnTo>
                    <a:pt x="219" y="60"/>
                  </a:lnTo>
                  <a:lnTo>
                    <a:pt x="247" y="60"/>
                  </a:lnTo>
                  <a:lnTo>
                    <a:pt x="253" y="86"/>
                  </a:lnTo>
                  <a:lnTo>
                    <a:pt x="264" y="71"/>
                  </a:lnTo>
                  <a:lnTo>
                    <a:pt x="283" y="79"/>
                  </a:lnTo>
                  <a:lnTo>
                    <a:pt x="277" y="62"/>
                  </a:lnTo>
                  <a:lnTo>
                    <a:pt x="291" y="37"/>
                  </a:lnTo>
                  <a:lnTo>
                    <a:pt x="332" y="26"/>
                  </a:lnTo>
                  <a:lnTo>
                    <a:pt x="321" y="9"/>
                  </a:lnTo>
                  <a:lnTo>
                    <a:pt x="400" y="30"/>
                  </a:lnTo>
                  <a:lnTo>
                    <a:pt x="383" y="75"/>
                  </a:lnTo>
                  <a:lnTo>
                    <a:pt x="460" y="124"/>
                  </a:lnTo>
                  <a:lnTo>
                    <a:pt x="479" y="105"/>
                  </a:lnTo>
                  <a:lnTo>
                    <a:pt x="487" y="26"/>
                  </a:lnTo>
                  <a:lnTo>
                    <a:pt x="507" y="0"/>
                  </a:lnTo>
                  <a:lnTo>
                    <a:pt x="524" y="62"/>
                  </a:lnTo>
                  <a:lnTo>
                    <a:pt x="549" y="75"/>
                  </a:lnTo>
                  <a:lnTo>
                    <a:pt x="568" y="146"/>
                  </a:lnTo>
                  <a:lnTo>
                    <a:pt x="609" y="169"/>
                  </a:lnTo>
                  <a:lnTo>
                    <a:pt x="624" y="208"/>
                  </a:lnTo>
                  <a:lnTo>
                    <a:pt x="641" y="205"/>
                  </a:lnTo>
                  <a:lnTo>
                    <a:pt x="643" y="227"/>
                  </a:lnTo>
                  <a:lnTo>
                    <a:pt x="679" y="257"/>
                  </a:lnTo>
                  <a:lnTo>
                    <a:pt x="690" y="310"/>
                  </a:lnTo>
                  <a:lnTo>
                    <a:pt x="681" y="363"/>
                  </a:lnTo>
                  <a:lnTo>
                    <a:pt x="651" y="408"/>
                  </a:lnTo>
                  <a:lnTo>
                    <a:pt x="630" y="487"/>
                  </a:lnTo>
                  <a:lnTo>
                    <a:pt x="590" y="496"/>
                  </a:lnTo>
                  <a:lnTo>
                    <a:pt x="566" y="509"/>
                  </a:lnTo>
                  <a:lnTo>
                    <a:pt x="568" y="517"/>
                  </a:lnTo>
                  <a:lnTo>
                    <a:pt x="543" y="492"/>
                  </a:lnTo>
                  <a:lnTo>
                    <a:pt x="517" y="511"/>
                  </a:lnTo>
                  <a:lnTo>
                    <a:pt x="485" y="502"/>
                  </a:lnTo>
                  <a:lnTo>
                    <a:pt x="458" y="483"/>
                  </a:lnTo>
                  <a:lnTo>
                    <a:pt x="447" y="445"/>
                  </a:lnTo>
                  <a:lnTo>
                    <a:pt x="428" y="449"/>
                  </a:lnTo>
                  <a:lnTo>
                    <a:pt x="426" y="423"/>
                  </a:lnTo>
                  <a:lnTo>
                    <a:pt x="419" y="440"/>
                  </a:lnTo>
                  <a:lnTo>
                    <a:pt x="406" y="440"/>
                  </a:lnTo>
                  <a:lnTo>
                    <a:pt x="421" y="391"/>
                  </a:lnTo>
                  <a:lnTo>
                    <a:pt x="392" y="438"/>
                  </a:lnTo>
                  <a:lnTo>
                    <a:pt x="377" y="428"/>
                  </a:lnTo>
                  <a:lnTo>
                    <a:pt x="362" y="391"/>
                  </a:lnTo>
                  <a:lnTo>
                    <a:pt x="311" y="370"/>
                  </a:lnTo>
                  <a:lnTo>
                    <a:pt x="219" y="387"/>
                  </a:lnTo>
                  <a:lnTo>
                    <a:pt x="181" y="413"/>
                  </a:lnTo>
                  <a:lnTo>
                    <a:pt x="117" y="415"/>
                  </a:lnTo>
                  <a:lnTo>
                    <a:pt x="83" y="440"/>
                  </a:lnTo>
                  <a:lnTo>
                    <a:pt x="34" y="423"/>
                  </a:lnTo>
                  <a:lnTo>
                    <a:pt x="44" y="372"/>
                  </a:lnTo>
                  <a:lnTo>
                    <a:pt x="0" y="274"/>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90" name="Freeform 1088">
              <a:extLst>
                <a:ext uri="{FF2B5EF4-FFF2-40B4-BE49-F238E27FC236}">
                  <a16:creationId xmlns:a16="http://schemas.microsoft.com/office/drawing/2014/main" id="{5C5F940E-75FF-451E-AD2E-9DF6C4C179F2}"/>
                </a:ext>
              </a:extLst>
            </p:cNvPr>
            <p:cNvSpPr>
              <a:spLocks/>
            </p:cNvSpPr>
            <p:nvPr/>
          </p:nvSpPr>
          <p:spPr bwMode="auto">
            <a:xfrm>
              <a:off x="4371299" y="8148050"/>
              <a:ext cx="558415" cy="523275"/>
            </a:xfrm>
            <a:custGeom>
              <a:avLst/>
              <a:gdLst>
                <a:gd name="T0" fmla="*/ 12 w 690"/>
                <a:gd name="T1" fmla="*/ 278 h 517"/>
                <a:gd name="T2" fmla="*/ 19 w 690"/>
                <a:gd name="T3" fmla="*/ 272 h 517"/>
                <a:gd name="T4" fmla="*/ 15 w 690"/>
                <a:gd name="T5" fmla="*/ 195 h 517"/>
                <a:gd name="T6" fmla="*/ 61 w 690"/>
                <a:gd name="T7" fmla="*/ 171 h 517"/>
                <a:gd name="T8" fmla="*/ 157 w 690"/>
                <a:gd name="T9" fmla="*/ 128 h 517"/>
                <a:gd name="T10" fmla="*/ 166 w 690"/>
                <a:gd name="T11" fmla="*/ 99 h 517"/>
                <a:gd name="T12" fmla="*/ 176 w 690"/>
                <a:gd name="T13" fmla="*/ 96 h 517"/>
                <a:gd name="T14" fmla="*/ 193 w 690"/>
                <a:gd name="T15" fmla="*/ 84 h 517"/>
                <a:gd name="T16" fmla="*/ 247 w 690"/>
                <a:gd name="T17" fmla="*/ 60 h 517"/>
                <a:gd name="T18" fmla="*/ 264 w 690"/>
                <a:gd name="T19" fmla="*/ 71 h 517"/>
                <a:gd name="T20" fmla="*/ 277 w 690"/>
                <a:gd name="T21" fmla="*/ 62 h 517"/>
                <a:gd name="T22" fmla="*/ 332 w 690"/>
                <a:gd name="T23" fmla="*/ 26 h 517"/>
                <a:gd name="T24" fmla="*/ 400 w 690"/>
                <a:gd name="T25" fmla="*/ 30 h 517"/>
                <a:gd name="T26" fmla="*/ 460 w 690"/>
                <a:gd name="T27" fmla="*/ 124 h 517"/>
                <a:gd name="T28" fmla="*/ 487 w 690"/>
                <a:gd name="T29" fmla="*/ 26 h 517"/>
                <a:gd name="T30" fmla="*/ 524 w 690"/>
                <a:gd name="T31" fmla="*/ 62 h 517"/>
                <a:gd name="T32" fmla="*/ 568 w 690"/>
                <a:gd name="T33" fmla="*/ 146 h 517"/>
                <a:gd name="T34" fmla="*/ 624 w 690"/>
                <a:gd name="T35" fmla="*/ 208 h 517"/>
                <a:gd name="T36" fmla="*/ 643 w 690"/>
                <a:gd name="T37" fmla="*/ 227 h 517"/>
                <a:gd name="T38" fmla="*/ 690 w 690"/>
                <a:gd name="T39" fmla="*/ 310 h 517"/>
                <a:gd name="T40" fmla="*/ 651 w 690"/>
                <a:gd name="T41" fmla="*/ 408 h 517"/>
                <a:gd name="T42" fmla="*/ 590 w 690"/>
                <a:gd name="T43" fmla="*/ 496 h 517"/>
                <a:gd name="T44" fmla="*/ 568 w 690"/>
                <a:gd name="T45" fmla="*/ 517 h 517"/>
                <a:gd name="T46" fmla="*/ 517 w 690"/>
                <a:gd name="T47" fmla="*/ 511 h 517"/>
                <a:gd name="T48" fmla="*/ 458 w 690"/>
                <a:gd name="T49" fmla="*/ 483 h 517"/>
                <a:gd name="T50" fmla="*/ 428 w 690"/>
                <a:gd name="T51" fmla="*/ 449 h 517"/>
                <a:gd name="T52" fmla="*/ 419 w 690"/>
                <a:gd name="T53" fmla="*/ 440 h 517"/>
                <a:gd name="T54" fmla="*/ 421 w 690"/>
                <a:gd name="T55" fmla="*/ 391 h 517"/>
                <a:gd name="T56" fmla="*/ 377 w 690"/>
                <a:gd name="T57" fmla="*/ 428 h 517"/>
                <a:gd name="T58" fmla="*/ 311 w 690"/>
                <a:gd name="T59" fmla="*/ 370 h 517"/>
                <a:gd name="T60" fmla="*/ 181 w 690"/>
                <a:gd name="T61" fmla="*/ 413 h 517"/>
                <a:gd name="T62" fmla="*/ 83 w 690"/>
                <a:gd name="T63" fmla="*/ 440 h 517"/>
                <a:gd name="T64" fmla="*/ 44 w 690"/>
                <a:gd name="T65" fmla="*/ 372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0" h="517">
                  <a:moveTo>
                    <a:pt x="0" y="274"/>
                  </a:moveTo>
                  <a:lnTo>
                    <a:pt x="12" y="278"/>
                  </a:lnTo>
                  <a:lnTo>
                    <a:pt x="6" y="263"/>
                  </a:lnTo>
                  <a:lnTo>
                    <a:pt x="19" y="272"/>
                  </a:lnTo>
                  <a:lnTo>
                    <a:pt x="4" y="242"/>
                  </a:lnTo>
                  <a:lnTo>
                    <a:pt x="15" y="195"/>
                  </a:lnTo>
                  <a:lnTo>
                    <a:pt x="19" y="208"/>
                  </a:lnTo>
                  <a:lnTo>
                    <a:pt x="61" y="171"/>
                  </a:lnTo>
                  <a:lnTo>
                    <a:pt x="132" y="154"/>
                  </a:lnTo>
                  <a:lnTo>
                    <a:pt x="157" y="128"/>
                  </a:lnTo>
                  <a:lnTo>
                    <a:pt x="157" y="111"/>
                  </a:lnTo>
                  <a:lnTo>
                    <a:pt x="166" y="99"/>
                  </a:lnTo>
                  <a:lnTo>
                    <a:pt x="176" y="120"/>
                  </a:lnTo>
                  <a:lnTo>
                    <a:pt x="176" y="96"/>
                  </a:lnTo>
                  <a:lnTo>
                    <a:pt x="193" y="101"/>
                  </a:lnTo>
                  <a:lnTo>
                    <a:pt x="193" y="84"/>
                  </a:lnTo>
                  <a:lnTo>
                    <a:pt x="219" y="60"/>
                  </a:lnTo>
                  <a:lnTo>
                    <a:pt x="247" y="60"/>
                  </a:lnTo>
                  <a:lnTo>
                    <a:pt x="253" y="86"/>
                  </a:lnTo>
                  <a:lnTo>
                    <a:pt x="264" y="71"/>
                  </a:lnTo>
                  <a:lnTo>
                    <a:pt x="283" y="79"/>
                  </a:lnTo>
                  <a:lnTo>
                    <a:pt x="277" y="62"/>
                  </a:lnTo>
                  <a:lnTo>
                    <a:pt x="291" y="37"/>
                  </a:lnTo>
                  <a:lnTo>
                    <a:pt x="332" y="26"/>
                  </a:lnTo>
                  <a:lnTo>
                    <a:pt x="321" y="9"/>
                  </a:lnTo>
                  <a:lnTo>
                    <a:pt x="400" y="30"/>
                  </a:lnTo>
                  <a:lnTo>
                    <a:pt x="383" y="75"/>
                  </a:lnTo>
                  <a:lnTo>
                    <a:pt x="460" y="124"/>
                  </a:lnTo>
                  <a:lnTo>
                    <a:pt x="479" y="105"/>
                  </a:lnTo>
                  <a:lnTo>
                    <a:pt x="487" y="26"/>
                  </a:lnTo>
                  <a:lnTo>
                    <a:pt x="507" y="0"/>
                  </a:lnTo>
                  <a:lnTo>
                    <a:pt x="524" y="62"/>
                  </a:lnTo>
                  <a:lnTo>
                    <a:pt x="549" y="75"/>
                  </a:lnTo>
                  <a:lnTo>
                    <a:pt x="568" y="146"/>
                  </a:lnTo>
                  <a:lnTo>
                    <a:pt x="609" y="169"/>
                  </a:lnTo>
                  <a:lnTo>
                    <a:pt x="624" y="208"/>
                  </a:lnTo>
                  <a:lnTo>
                    <a:pt x="641" y="205"/>
                  </a:lnTo>
                  <a:lnTo>
                    <a:pt x="643" y="227"/>
                  </a:lnTo>
                  <a:lnTo>
                    <a:pt x="679" y="257"/>
                  </a:lnTo>
                  <a:lnTo>
                    <a:pt x="690" y="310"/>
                  </a:lnTo>
                  <a:lnTo>
                    <a:pt x="681" y="363"/>
                  </a:lnTo>
                  <a:lnTo>
                    <a:pt x="651" y="408"/>
                  </a:lnTo>
                  <a:lnTo>
                    <a:pt x="630" y="487"/>
                  </a:lnTo>
                  <a:lnTo>
                    <a:pt x="590" y="496"/>
                  </a:lnTo>
                  <a:lnTo>
                    <a:pt x="566" y="509"/>
                  </a:lnTo>
                  <a:lnTo>
                    <a:pt x="568" y="517"/>
                  </a:lnTo>
                  <a:lnTo>
                    <a:pt x="543" y="492"/>
                  </a:lnTo>
                  <a:lnTo>
                    <a:pt x="517" y="511"/>
                  </a:lnTo>
                  <a:lnTo>
                    <a:pt x="485" y="502"/>
                  </a:lnTo>
                  <a:lnTo>
                    <a:pt x="458" y="483"/>
                  </a:lnTo>
                  <a:lnTo>
                    <a:pt x="447" y="445"/>
                  </a:lnTo>
                  <a:lnTo>
                    <a:pt x="428" y="449"/>
                  </a:lnTo>
                  <a:lnTo>
                    <a:pt x="426" y="423"/>
                  </a:lnTo>
                  <a:lnTo>
                    <a:pt x="419" y="440"/>
                  </a:lnTo>
                  <a:lnTo>
                    <a:pt x="406" y="440"/>
                  </a:lnTo>
                  <a:lnTo>
                    <a:pt x="421" y="391"/>
                  </a:lnTo>
                  <a:lnTo>
                    <a:pt x="392" y="438"/>
                  </a:lnTo>
                  <a:lnTo>
                    <a:pt x="377" y="428"/>
                  </a:lnTo>
                  <a:lnTo>
                    <a:pt x="362" y="391"/>
                  </a:lnTo>
                  <a:lnTo>
                    <a:pt x="311" y="370"/>
                  </a:lnTo>
                  <a:lnTo>
                    <a:pt x="219" y="387"/>
                  </a:lnTo>
                  <a:lnTo>
                    <a:pt x="181" y="413"/>
                  </a:lnTo>
                  <a:lnTo>
                    <a:pt x="117" y="415"/>
                  </a:lnTo>
                  <a:lnTo>
                    <a:pt x="83" y="440"/>
                  </a:lnTo>
                  <a:lnTo>
                    <a:pt x="34" y="423"/>
                  </a:lnTo>
                  <a:lnTo>
                    <a:pt x="44" y="372"/>
                  </a:lnTo>
                  <a:lnTo>
                    <a:pt x="0" y="274"/>
                  </a:lnTo>
                </a:path>
              </a:pathLst>
            </a:custGeom>
            <a:solidFill>
              <a:srgbClr val="4E854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91" name="Freeform 1089">
              <a:extLst>
                <a:ext uri="{FF2B5EF4-FFF2-40B4-BE49-F238E27FC236}">
                  <a16:creationId xmlns:a16="http://schemas.microsoft.com/office/drawing/2014/main" id="{890DA10D-88DF-41B4-AF53-390DFD923639}"/>
                </a:ext>
              </a:extLst>
            </p:cNvPr>
            <p:cNvSpPr>
              <a:spLocks/>
            </p:cNvSpPr>
            <p:nvPr/>
          </p:nvSpPr>
          <p:spPr bwMode="auto">
            <a:xfrm>
              <a:off x="4809128" y="8701688"/>
              <a:ext cx="47748" cy="58703"/>
            </a:xfrm>
            <a:custGeom>
              <a:avLst/>
              <a:gdLst>
                <a:gd name="T0" fmla="*/ 0 w 59"/>
                <a:gd name="T1" fmla="*/ 11 h 58"/>
                <a:gd name="T2" fmla="*/ 0 w 59"/>
                <a:gd name="T3" fmla="*/ 0 h 58"/>
                <a:gd name="T4" fmla="*/ 30 w 59"/>
                <a:gd name="T5" fmla="*/ 9 h 58"/>
                <a:gd name="T6" fmla="*/ 53 w 59"/>
                <a:gd name="T7" fmla="*/ 2 h 58"/>
                <a:gd name="T8" fmla="*/ 59 w 59"/>
                <a:gd name="T9" fmla="*/ 15 h 58"/>
                <a:gd name="T10" fmla="*/ 59 w 59"/>
                <a:gd name="T11" fmla="*/ 34 h 58"/>
                <a:gd name="T12" fmla="*/ 36 w 59"/>
                <a:gd name="T13" fmla="*/ 58 h 58"/>
                <a:gd name="T14" fmla="*/ 21 w 59"/>
                <a:gd name="T15" fmla="*/ 58 h 58"/>
                <a:gd name="T16" fmla="*/ 0 w 59"/>
                <a:gd name="T17" fmla="*/ 1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8">
                  <a:moveTo>
                    <a:pt x="0" y="11"/>
                  </a:moveTo>
                  <a:lnTo>
                    <a:pt x="0" y="0"/>
                  </a:lnTo>
                  <a:lnTo>
                    <a:pt x="30" y="9"/>
                  </a:lnTo>
                  <a:lnTo>
                    <a:pt x="53" y="2"/>
                  </a:lnTo>
                  <a:lnTo>
                    <a:pt x="59" y="15"/>
                  </a:lnTo>
                  <a:lnTo>
                    <a:pt x="59" y="34"/>
                  </a:lnTo>
                  <a:lnTo>
                    <a:pt x="36" y="58"/>
                  </a:lnTo>
                  <a:lnTo>
                    <a:pt x="21" y="58"/>
                  </a:lnTo>
                  <a:lnTo>
                    <a:pt x="0" y="11"/>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92" name="Freeform 1090">
              <a:extLst>
                <a:ext uri="{FF2B5EF4-FFF2-40B4-BE49-F238E27FC236}">
                  <a16:creationId xmlns:a16="http://schemas.microsoft.com/office/drawing/2014/main" id="{ECE25BC4-77B2-40C2-AF96-CD2029D0ACD4}"/>
                </a:ext>
              </a:extLst>
            </p:cNvPr>
            <p:cNvSpPr>
              <a:spLocks/>
            </p:cNvSpPr>
            <p:nvPr/>
          </p:nvSpPr>
          <p:spPr bwMode="auto">
            <a:xfrm>
              <a:off x="4809128" y="8701688"/>
              <a:ext cx="47748" cy="58703"/>
            </a:xfrm>
            <a:custGeom>
              <a:avLst/>
              <a:gdLst>
                <a:gd name="T0" fmla="*/ 0 w 59"/>
                <a:gd name="T1" fmla="*/ 11 h 58"/>
                <a:gd name="T2" fmla="*/ 0 w 59"/>
                <a:gd name="T3" fmla="*/ 0 h 58"/>
                <a:gd name="T4" fmla="*/ 30 w 59"/>
                <a:gd name="T5" fmla="*/ 9 h 58"/>
                <a:gd name="T6" fmla="*/ 53 w 59"/>
                <a:gd name="T7" fmla="*/ 2 h 58"/>
                <a:gd name="T8" fmla="*/ 59 w 59"/>
                <a:gd name="T9" fmla="*/ 15 h 58"/>
                <a:gd name="T10" fmla="*/ 59 w 59"/>
                <a:gd name="T11" fmla="*/ 34 h 58"/>
                <a:gd name="T12" fmla="*/ 36 w 59"/>
                <a:gd name="T13" fmla="*/ 58 h 58"/>
                <a:gd name="T14" fmla="*/ 21 w 59"/>
                <a:gd name="T15" fmla="*/ 58 h 58"/>
                <a:gd name="T16" fmla="*/ 0 w 59"/>
                <a:gd name="T17" fmla="*/ 1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8">
                  <a:moveTo>
                    <a:pt x="0" y="11"/>
                  </a:moveTo>
                  <a:lnTo>
                    <a:pt x="0" y="0"/>
                  </a:lnTo>
                  <a:lnTo>
                    <a:pt x="30" y="9"/>
                  </a:lnTo>
                  <a:lnTo>
                    <a:pt x="53" y="2"/>
                  </a:lnTo>
                  <a:lnTo>
                    <a:pt x="59" y="15"/>
                  </a:lnTo>
                  <a:lnTo>
                    <a:pt x="59" y="34"/>
                  </a:lnTo>
                  <a:lnTo>
                    <a:pt x="36" y="58"/>
                  </a:lnTo>
                  <a:lnTo>
                    <a:pt x="21" y="58"/>
                  </a:lnTo>
                  <a:lnTo>
                    <a:pt x="0" y="11"/>
                  </a:lnTo>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93" name="Freeform 1091">
              <a:extLst>
                <a:ext uri="{FF2B5EF4-FFF2-40B4-BE49-F238E27FC236}">
                  <a16:creationId xmlns:a16="http://schemas.microsoft.com/office/drawing/2014/main" id="{C9DFE329-1EB1-4C1F-A511-C6640118079F}"/>
                </a:ext>
              </a:extLst>
            </p:cNvPr>
            <p:cNvSpPr>
              <a:spLocks/>
            </p:cNvSpPr>
            <p:nvPr/>
          </p:nvSpPr>
          <p:spPr bwMode="auto">
            <a:xfrm>
              <a:off x="5106949" y="8701688"/>
              <a:ext cx="106827" cy="127529"/>
            </a:xfrm>
            <a:custGeom>
              <a:avLst/>
              <a:gdLst>
                <a:gd name="T0" fmla="*/ 0 w 132"/>
                <a:gd name="T1" fmla="*/ 109 h 126"/>
                <a:gd name="T2" fmla="*/ 28 w 132"/>
                <a:gd name="T3" fmla="*/ 73 h 126"/>
                <a:gd name="T4" fmla="*/ 77 w 132"/>
                <a:gd name="T5" fmla="*/ 43 h 126"/>
                <a:gd name="T6" fmla="*/ 100 w 132"/>
                <a:gd name="T7" fmla="*/ 0 h 126"/>
                <a:gd name="T8" fmla="*/ 115 w 132"/>
                <a:gd name="T9" fmla="*/ 13 h 126"/>
                <a:gd name="T10" fmla="*/ 130 w 132"/>
                <a:gd name="T11" fmla="*/ 7 h 126"/>
                <a:gd name="T12" fmla="*/ 132 w 132"/>
                <a:gd name="T13" fmla="*/ 22 h 126"/>
                <a:gd name="T14" fmla="*/ 107 w 132"/>
                <a:gd name="T15" fmla="*/ 54 h 126"/>
                <a:gd name="T16" fmla="*/ 113 w 132"/>
                <a:gd name="T17" fmla="*/ 66 h 126"/>
                <a:gd name="T18" fmla="*/ 85 w 132"/>
                <a:gd name="T19" fmla="*/ 71 h 126"/>
                <a:gd name="T20" fmla="*/ 73 w 132"/>
                <a:gd name="T21" fmla="*/ 113 h 126"/>
                <a:gd name="T22" fmla="*/ 43 w 132"/>
                <a:gd name="T23" fmla="*/ 126 h 126"/>
                <a:gd name="T24" fmla="*/ 0 w 132"/>
                <a:gd name="T25" fmla="*/ 10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2" h="126">
                  <a:moveTo>
                    <a:pt x="0" y="109"/>
                  </a:moveTo>
                  <a:lnTo>
                    <a:pt x="28" y="73"/>
                  </a:lnTo>
                  <a:lnTo>
                    <a:pt x="77" y="43"/>
                  </a:lnTo>
                  <a:lnTo>
                    <a:pt x="100" y="0"/>
                  </a:lnTo>
                  <a:lnTo>
                    <a:pt x="115" y="13"/>
                  </a:lnTo>
                  <a:lnTo>
                    <a:pt x="130" y="7"/>
                  </a:lnTo>
                  <a:lnTo>
                    <a:pt x="132" y="22"/>
                  </a:lnTo>
                  <a:lnTo>
                    <a:pt x="107" y="54"/>
                  </a:lnTo>
                  <a:lnTo>
                    <a:pt x="113" y="66"/>
                  </a:lnTo>
                  <a:lnTo>
                    <a:pt x="85" y="71"/>
                  </a:lnTo>
                  <a:lnTo>
                    <a:pt x="73" y="113"/>
                  </a:lnTo>
                  <a:lnTo>
                    <a:pt x="43" y="126"/>
                  </a:lnTo>
                  <a:lnTo>
                    <a:pt x="0" y="109"/>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94" name="Freeform 1092">
              <a:extLst>
                <a:ext uri="{FF2B5EF4-FFF2-40B4-BE49-F238E27FC236}">
                  <a16:creationId xmlns:a16="http://schemas.microsoft.com/office/drawing/2014/main" id="{F1F4D1A2-A99B-48F5-A427-0A3AD53A88C5}"/>
                </a:ext>
              </a:extLst>
            </p:cNvPr>
            <p:cNvSpPr>
              <a:spLocks/>
            </p:cNvSpPr>
            <p:nvPr/>
          </p:nvSpPr>
          <p:spPr bwMode="auto">
            <a:xfrm>
              <a:off x="5106949" y="8701688"/>
              <a:ext cx="106827" cy="127529"/>
            </a:xfrm>
            <a:custGeom>
              <a:avLst/>
              <a:gdLst>
                <a:gd name="T0" fmla="*/ 0 w 132"/>
                <a:gd name="T1" fmla="*/ 109 h 126"/>
                <a:gd name="T2" fmla="*/ 28 w 132"/>
                <a:gd name="T3" fmla="*/ 73 h 126"/>
                <a:gd name="T4" fmla="*/ 77 w 132"/>
                <a:gd name="T5" fmla="*/ 43 h 126"/>
                <a:gd name="T6" fmla="*/ 100 w 132"/>
                <a:gd name="T7" fmla="*/ 0 h 126"/>
                <a:gd name="T8" fmla="*/ 115 w 132"/>
                <a:gd name="T9" fmla="*/ 13 h 126"/>
                <a:gd name="T10" fmla="*/ 130 w 132"/>
                <a:gd name="T11" fmla="*/ 7 h 126"/>
                <a:gd name="T12" fmla="*/ 132 w 132"/>
                <a:gd name="T13" fmla="*/ 22 h 126"/>
                <a:gd name="T14" fmla="*/ 107 w 132"/>
                <a:gd name="T15" fmla="*/ 54 h 126"/>
                <a:gd name="T16" fmla="*/ 113 w 132"/>
                <a:gd name="T17" fmla="*/ 66 h 126"/>
                <a:gd name="T18" fmla="*/ 85 w 132"/>
                <a:gd name="T19" fmla="*/ 71 h 126"/>
                <a:gd name="T20" fmla="*/ 73 w 132"/>
                <a:gd name="T21" fmla="*/ 113 h 126"/>
                <a:gd name="T22" fmla="*/ 43 w 132"/>
                <a:gd name="T23" fmla="*/ 126 h 126"/>
                <a:gd name="T24" fmla="*/ 0 w 132"/>
                <a:gd name="T25" fmla="*/ 10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2" h="126">
                  <a:moveTo>
                    <a:pt x="0" y="109"/>
                  </a:moveTo>
                  <a:lnTo>
                    <a:pt x="28" y="73"/>
                  </a:lnTo>
                  <a:lnTo>
                    <a:pt x="77" y="43"/>
                  </a:lnTo>
                  <a:lnTo>
                    <a:pt x="100" y="0"/>
                  </a:lnTo>
                  <a:lnTo>
                    <a:pt x="115" y="13"/>
                  </a:lnTo>
                  <a:lnTo>
                    <a:pt x="130" y="7"/>
                  </a:lnTo>
                  <a:lnTo>
                    <a:pt x="132" y="22"/>
                  </a:lnTo>
                  <a:lnTo>
                    <a:pt x="107" y="54"/>
                  </a:lnTo>
                  <a:lnTo>
                    <a:pt x="113" y="66"/>
                  </a:lnTo>
                  <a:lnTo>
                    <a:pt x="85" y="71"/>
                  </a:lnTo>
                  <a:lnTo>
                    <a:pt x="73" y="113"/>
                  </a:lnTo>
                  <a:lnTo>
                    <a:pt x="43" y="126"/>
                  </a:lnTo>
                  <a:lnTo>
                    <a:pt x="0" y="109"/>
                  </a:lnTo>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95" name="Freeform 1093">
              <a:extLst>
                <a:ext uri="{FF2B5EF4-FFF2-40B4-BE49-F238E27FC236}">
                  <a16:creationId xmlns:a16="http://schemas.microsoft.com/office/drawing/2014/main" id="{3E8E5FDE-A807-4B75-9BC1-15020A12B6FD}"/>
                </a:ext>
              </a:extLst>
            </p:cNvPr>
            <p:cNvSpPr>
              <a:spLocks/>
            </p:cNvSpPr>
            <p:nvPr/>
          </p:nvSpPr>
          <p:spPr bwMode="auto">
            <a:xfrm>
              <a:off x="5191925" y="8578209"/>
              <a:ext cx="80929" cy="140687"/>
            </a:xfrm>
            <a:custGeom>
              <a:avLst/>
              <a:gdLst>
                <a:gd name="T0" fmla="*/ 0 w 100"/>
                <a:gd name="T1" fmla="*/ 0 h 139"/>
                <a:gd name="T2" fmla="*/ 27 w 100"/>
                <a:gd name="T3" fmla="*/ 15 h 139"/>
                <a:gd name="T4" fmla="*/ 34 w 100"/>
                <a:gd name="T5" fmla="*/ 47 h 139"/>
                <a:gd name="T6" fmla="*/ 46 w 100"/>
                <a:gd name="T7" fmla="*/ 56 h 139"/>
                <a:gd name="T8" fmla="*/ 53 w 100"/>
                <a:gd name="T9" fmla="*/ 43 h 139"/>
                <a:gd name="T10" fmla="*/ 59 w 100"/>
                <a:gd name="T11" fmla="*/ 62 h 139"/>
                <a:gd name="T12" fmla="*/ 100 w 100"/>
                <a:gd name="T13" fmla="*/ 62 h 139"/>
                <a:gd name="T14" fmla="*/ 91 w 100"/>
                <a:gd name="T15" fmla="*/ 94 h 139"/>
                <a:gd name="T16" fmla="*/ 70 w 100"/>
                <a:gd name="T17" fmla="*/ 99 h 139"/>
                <a:gd name="T18" fmla="*/ 53 w 100"/>
                <a:gd name="T19" fmla="*/ 137 h 139"/>
                <a:gd name="T20" fmla="*/ 36 w 100"/>
                <a:gd name="T21" fmla="*/ 139 h 139"/>
                <a:gd name="T22" fmla="*/ 44 w 100"/>
                <a:gd name="T23" fmla="*/ 124 h 139"/>
                <a:gd name="T24" fmla="*/ 19 w 100"/>
                <a:gd name="T25" fmla="*/ 97 h 139"/>
                <a:gd name="T26" fmla="*/ 38 w 100"/>
                <a:gd name="T27" fmla="*/ 71 h 139"/>
                <a:gd name="T28" fmla="*/ 36 w 100"/>
                <a:gd name="T29" fmla="*/ 50 h 139"/>
                <a:gd name="T30" fmla="*/ 0 w 100"/>
                <a:gd name="T3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0" h="139">
                  <a:moveTo>
                    <a:pt x="0" y="0"/>
                  </a:moveTo>
                  <a:lnTo>
                    <a:pt x="27" y="15"/>
                  </a:lnTo>
                  <a:lnTo>
                    <a:pt x="34" y="47"/>
                  </a:lnTo>
                  <a:lnTo>
                    <a:pt x="46" y="56"/>
                  </a:lnTo>
                  <a:lnTo>
                    <a:pt x="53" y="43"/>
                  </a:lnTo>
                  <a:lnTo>
                    <a:pt x="59" y="62"/>
                  </a:lnTo>
                  <a:lnTo>
                    <a:pt x="100" y="62"/>
                  </a:lnTo>
                  <a:lnTo>
                    <a:pt x="91" y="94"/>
                  </a:lnTo>
                  <a:lnTo>
                    <a:pt x="70" y="99"/>
                  </a:lnTo>
                  <a:lnTo>
                    <a:pt x="53" y="137"/>
                  </a:lnTo>
                  <a:lnTo>
                    <a:pt x="36" y="139"/>
                  </a:lnTo>
                  <a:lnTo>
                    <a:pt x="44" y="124"/>
                  </a:lnTo>
                  <a:lnTo>
                    <a:pt x="19" y="97"/>
                  </a:lnTo>
                  <a:lnTo>
                    <a:pt x="38" y="71"/>
                  </a:lnTo>
                  <a:lnTo>
                    <a:pt x="36" y="50"/>
                  </a:ln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96" name="Freeform 1094">
              <a:extLst>
                <a:ext uri="{FF2B5EF4-FFF2-40B4-BE49-F238E27FC236}">
                  <a16:creationId xmlns:a16="http://schemas.microsoft.com/office/drawing/2014/main" id="{83A2E291-F137-4295-8DFD-4031278CEB39}"/>
                </a:ext>
              </a:extLst>
            </p:cNvPr>
            <p:cNvSpPr>
              <a:spLocks/>
            </p:cNvSpPr>
            <p:nvPr/>
          </p:nvSpPr>
          <p:spPr bwMode="auto">
            <a:xfrm>
              <a:off x="5191925" y="8578209"/>
              <a:ext cx="80929" cy="140687"/>
            </a:xfrm>
            <a:custGeom>
              <a:avLst/>
              <a:gdLst>
                <a:gd name="T0" fmla="*/ 0 w 100"/>
                <a:gd name="T1" fmla="*/ 0 h 139"/>
                <a:gd name="T2" fmla="*/ 27 w 100"/>
                <a:gd name="T3" fmla="*/ 15 h 139"/>
                <a:gd name="T4" fmla="*/ 34 w 100"/>
                <a:gd name="T5" fmla="*/ 47 h 139"/>
                <a:gd name="T6" fmla="*/ 46 w 100"/>
                <a:gd name="T7" fmla="*/ 56 h 139"/>
                <a:gd name="T8" fmla="*/ 53 w 100"/>
                <a:gd name="T9" fmla="*/ 43 h 139"/>
                <a:gd name="T10" fmla="*/ 59 w 100"/>
                <a:gd name="T11" fmla="*/ 62 h 139"/>
                <a:gd name="T12" fmla="*/ 100 w 100"/>
                <a:gd name="T13" fmla="*/ 62 h 139"/>
                <a:gd name="T14" fmla="*/ 91 w 100"/>
                <a:gd name="T15" fmla="*/ 94 h 139"/>
                <a:gd name="T16" fmla="*/ 70 w 100"/>
                <a:gd name="T17" fmla="*/ 99 h 139"/>
                <a:gd name="T18" fmla="*/ 53 w 100"/>
                <a:gd name="T19" fmla="*/ 137 h 139"/>
                <a:gd name="T20" fmla="*/ 36 w 100"/>
                <a:gd name="T21" fmla="*/ 139 h 139"/>
                <a:gd name="T22" fmla="*/ 44 w 100"/>
                <a:gd name="T23" fmla="*/ 124 h 139"/>
                <a:gd name="T24" fmla="*/ 19 w 100"/>
                <a:gd name="T25" fmla="*/ 97 h 139"/>
                <a:gd name="T26" fmla="*/ 38 w 100"/>
                <a:gd name="T27" fmla="*/ 71 h 139"/>
                <a:gd name="T28" fmla="*/ 36 w 100"/>
                <a:gd name="T29" fmla="*/ 50 h 139"/>
                <a:gd name="T30" fmla="*/ 0 w 100"/>
                <a:gd name="T3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0" h="139">
                  <a:moveTo>
                    <a:pt x="0" y="0"/>
                  </a:moveTo>
                  <a:lnTo>
                    <a:pt x="27" y="15"/>
                  </a:lnTo>
                  <a:lnTo>
                    <a:pt x="34" y="47"/>
                  </a:lnTo>
                  <a:lnTo>
                    <a:pt x="46" y="56"/>
                  </a:lnTo>
                  <a:lnTo>
                    <a:pt x="53" y="43"/>
                  </a:lnTo>
                  <a:lnTo>
                    <a:pt x="59" y="62"/>
                  </a:lnTo>
                  <a:lnTo>
                    <a:pt x="100" y="62"/>
                  </a:lnTo>
                  <a:lnTo>
                    <a:pt x="91" y="94"/>
                  </a:lnTo>
                  <a:lnTo>
                    <a:pt x="70" y="99"/>
                  </a:lnTo>
                  <a:lnTo>
                    <a:pt x="53" y="137"/>
                  </a:lnTo>
                  <a:lnTo>
                    <a:pt x="36" y="139"/>
                  </a:lnTo>
                  <a:lnTo>
                    <a:pt x="44" y="124"/>
                  </a:lnTo>
                  <a:lnTo>
                    <a:pt x="19" y="97"/>
                  </a:lnTo>
                  <a:lnTo>
                    <a:pt x="38" y="71"/>
                  </a:lnTo>
                  <a:lnTo>
                    <a:pt x="36" y="50"/>
                  </a:lnTo>
                  <a:lnTo>
                    <a:pt x="0" y="0"/>
                  </a:lnTo>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97" name="Oval 1095">
              <a:extLst>
                <a:ext uri="{FF2B5EF4-FFF2-40B4-BE49-F238E27FC236}">
                  <a16:creationId xmlns:a16="http://schemas.microsoft.com/office/drawing/2014/main" id="{496B809A-CC7A-451A-83B9-26AE02CE880D}"/>
                </a:ext>
              </a:extLst>
            </p:cNvPr>
            <p:cNvSpPr>
              <a:spLocks noChangeArrowheads="1"/>
            </p:cNvSpPr>
            <p:nvPr/>
          </p:nvSpPr>
          <p:spPr bwMode="auto">
            <a:xfrm>
              <a:off x="3555529" y="8360598"/>
              <a:ext cx="15376" cy="17207"/>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98" name="Oval 1096">
              <a:extLst>
                <a:ext uri="{FF2B5EF4-FFF2-40B4-BE49-F238E27FC236}">
                  <a16:creationId xmlns:a16="http://schemas.microsoft.com/office/drawing/2014/main" id="{291F8494-9E3F-48C7-A8B3-6D5536554DA9}"/>
                </a:ext>
              </a:extLst>
            </p:cNvPr>
            <p:cNvSpPr>
              <a:spLocks noChangeArrowheads="1"/>
            </p:cNvSpPr>
            <p:nvPr/>
          </p:nvSpPr>
          <p:spPr bwMode="auto">
            <a:xfrm>
              <a:off x="3803982" y="7822144"/>
              <a:ext cx="15376" cy="19230"/>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99" name="Oval 1097">
              <a:extLst>
                <a:ext uri="{FF2B5EF4-FFF2-40B4-BE49-F238E27FC236}">
                  <a16:creationId xmlns:a16="http://schemas.microsoft.com/office/drawing/2014/main" id="{89CECBFE-E6D8-4443-8572-37A192A4F710}"/>
                </a:ext>
              </a:extLst>
            </p:cNvPr>
            <p:cNvSpPr>
              <a:spLocks noChangeArrowheads="1"/>
            </p:cNvSpPr>
            <p:nvPr/>
          </p:nvSpPr>
          <p:spPr bwMode="auto">
            <a:xfrm>
              <a:off x="3390432" y="8204731"/>
              <a:ext cx="15376" cy="17207"/>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00" name="Oval 1098">
              <a:extLst>
                <a:ext uri="{FF2B5EF4-FFF2-40B4-BE49-F238E27FC236}">
                  <a16:creationId xmlns:a16="http://schemas.microsoft.com/office/drawing/2014/main" id="{DB88644A-281C-413D-B752-0F23EEF33615}"/>
                </a:ext>
              </a:extLst>
            </p:cNvPr>
            <p:cNvSpPr>
              <a:spLocks noChangeArrowheads="1"/>
            </p:cNvSpPr>
            <p:nvPr/>
          </p:nvSpPr>
          <p:spPr bwMode="auto">
            <a:xfrm>
              <a:off x="3555529" y="7997243"/>
              <a:ext cx="15376" cy="17207"/>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01" name="Oval 1099">
              <a:extLst>
                <a:ext uri="{FF2B5EF4-FFF2-40B4-BE49-F238E27FC236}">
                  <a16:creationId xmlns:a16="http://schemas.microsoft.com/office/drawing/2014/main" id="{E49314D8-8E42-42FE-94AC-CB2E999A4FC6}"/>
                </a:ext>
              </a:extLst>
            </p:cNvPr>
            <p:cNvSpPr>
              <a:spLocks noChangeArrowheads="1"/>
            </p:cNvSpPr>
            <p:nvPr/>
          </p:nvSpPr>
          <p:spPr bwMode="auto">
            <a:xfrm>
              <a:off x="3514255" y="8392987"/>
              <a:ext cx="15376" cy="19230"/>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02" name="Freeform 1100">
              <a:extLst>
                <a:ext uri="{FF2B5EF4-FFF2-40B4-BE49-F238E27FC236}">
                  <a16:creationId xmlns:a16="http://schemas.microsoft.com/office/drawing/2014/main" id="{B4060A30-62E9-473F-986A-073E4C595A51}"/>
                </a:ext>
              </a:extLst>
            </p:cNvPr>
            <p:cNvSpPr>
              <a:spLocks/>
            </p:cNvSpPr>
            <p:nvPr/>
          </p:nvSpPr>
          <p:spPr bwMode="auto">
            <a:xfrm>
              <a:off x="3291699" y="7369719"/>
              <a:ext cx="60697" cy="81982"/>
            </a:xfrm>
            <a:custGeom>
              <a:avLst/>
              <a:gdLst>
                <a:gd name="T0" fmla="*/ 0 w 75"/>
                <a:gd name="T1" fmla="*/ 39 h 81"/>
                <a:gd name="T2" fmla="*/ 2 w 75"/>
                <a:gd name="T3" fmla="*/ 22 h 81"/>
                <a:gd name="T4" fmla="*/ 11 w 75"/>
                <a:gd name="T5" fmla="*/ 13 h 81"/>
                <a:gd name="T6" fmla="*/ 28 w 75"/>
                <a:gd name="T7" fmla="*/ 22 h 81"/>
                <a:gd name="T8" fmla="*/ 66 w 75"/>
                <a:gd name="T9" fmla="*/ 0 h 81"/>
                <a:gd name="T10" fmla="*/ 75 w 75"/>
                <a:gd name="T11" fmla="*/ 24 h 81"/>
                <a:gd name="T12" fmla="*/ 34 w 75"/>
                <a:gd name="T13" fmla="*/ 35 h 81"/>
                <a:gd name="T14" fmla="*/ 53 w 75"/>
                <a:gd name="T15" fmla="*/ 54 h 81"/>
                <a:gd name="T16" fmla="*/ 45 w 75"/>
                <a:gd name="T17" fmla="*/ 64 h 81"/>
                <a:gd name="T18" fmla="*/ 22 w 75"/>
                <a:gd name="T19" fmla="*/ 81 h 81"/>
                <a:gd name="T20" fmla="*/ 2 w 75"/>
                <a:gd name="T21" fmla="*/ 75 h 81"/>
                <a:gd name="T22" fmla="*/ 11 w 75"/>
                <a:gd name="T23" fmla="*/ 37 h 81"/>
                <a:gd name="T24" fmla="*/ 0 w 75"/>
                <a:gd name="T25" fmla="*/ 3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5" h="81">
                  <a:moveTo>
                    <a:pt x="0" y="39"/>
                  </a:moveTo>
                  <a:lnTo>
                    <a:pt x="2" y="22"/>
                  </a:lnTo>
                  <a:lnTo>
                    <a:pt x="11" y="13"/>
                  </a:lnTo>
                  <a:lnTo>
                    <a:pt x="28" y="22"/>
                  </a:lnTo>
                  <a:lnTo>
                    <a:pt x="66" y="0"/>
                  </a:lnTo>
                  <a:lnTo>
                    <a:pt x="75" y="24"/>
                  </a:lnTo>
                  <a:lnTo>
                    <a:pt x="34" y="35"/>
                  </a:lnTo>
                  <a:lnTo>
                    <a:pt x="53" y="54"/>
                  </a:lnTo>
                  <a:lnTo>
                    <a:pt x="45" y="64"/>
                  </a:lnTo>
                  <a:lnTo>
                    <a:pt x="22" y="81"/>
                  </a:lnTo>
                  <a:lnTo>
                    <a:pt x="2" y="75"/>
                  </a:lnTo>
                  <a:lnTo>
                    <a:pt x="11" y="37"/>
                  </a:lnTo>
                  <a:lnTo>
                    <a:pt x="0" y="39"/>
                  </a:ln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03" name="Freeform 1101">
              <a:extLst>
                <a:ext uri="{FF2B5EF4-FFF2-40B4-BE49-F238E27FC236}">
                  <a16:creationId xmlns:a16="http://schemas.microsoft.com/office/drawing/2014/main" id="{70C1A09C-83A1-430B-B33A-4A99445E3786}"/>
                </a:ext>
              </a:extLst>
            </p:cNvPr>
            <p:cNvSpPr>
              <a:spLocks/>
            </p:cNvSpPr>
            <p:nvPr/>
          </p:nvSpPr>
          <p:spPr bwMode="auto">
            <a:xfrm>
              <a:off x="3291699" y="7369719"/>
              <a:ext cx="60697" cy="81982"/>
            </a:xfrm>
            <a:custGeom>
              <a:avLst/>
              <a:gdLst>
                <a:gd name="T0" fmla="*/ 0 w 75"/>
                <a:gd name="T1" fmla="*/ 39 h 81"/>
                <a:gd name="T2" fmla="*/ 2 w 75"/>
                <a:gd name="T3" fmla="*/ 22 h 81"/>
                <a:gd name="T4" fmla="*/ 11 w 75"/>
                <a:gd name="T5" fmla="*/ 13 h 81"/>
                <a:gd name="T6" fmla="*/ 28 w 75"/>
                <a:gd name="T7" fmla="*/ 22 h 81"/>
                <a:gd name="T8" fmla="*/ 66 w 75"/>
                <a:gd name="T9" fmla="*/ 0 h 81"/>
                <a:gd name="T10" fmla="*/ 75 w 75"/>
                <a:gd name="T11" fmla="*/ 24 h 81"/>
                <a:gd name="T12" fmla="*/ 34 w 75"/>
                <a:gd name="T13" fmla="*/ 35 h 81"/>
                <a:gd name="T14" fmla="*/ 53 w 75"/>
                <a:gd name="T15" fmla="*/ 54 h 81"/>
                <a:gd name="T16" fmla="*/ 45 w 75"/>
                <a:gd name="T17" fmla="*/ 64 h 81"/>
                <a:gd name="T18" fmla="*/ 22 w 75"/>
                <a:gd name="T19" fmla="*/ 81 h 81"/>
                <a:gd name="T20" fmla="*/ 2 w 75"/>
                <a:gd name="T21" fmla="*/ 75 h 81"/>
                <a:gd name="T22" fmla="*/ 11 w 75"/>
                <a:gd name="T23" fmla="*/ 37 h 81"/>
                <a:gd name="T24" fmla="*/ 0 w 75"/>
                <a:gd name="T25" fmla="*/ 3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5" h="81">
                  <a:moveTo>
                    <a:pt x="0" y="39"/>
                  </a:moveTo>
                  <a:lnTo>
                    <a:pt x="2" y="22"/>
                  </a:lnTo>
                  <a:lnTo>
                    <a:pt x="11" y="13"/>
                  </a:lnTo>
                  <a:lnTo>
                    <a:pt x="28" y="22"/>
                  </a:lnTo>
                  <a:lnTo>
                    <a:pt x="66" y="0"/>
                  </a:lnTo>
                  <a:lnTo>
                    <a:pt x="75" y="24"/>
                  </a:lnTo>
                  <a:lnTo>
                    <a:pt x="34" y="35"/>
                  </a:lnTo>
                  <a:lnTo>
                    <a:pt x="53" y="54"/>
                  </a:lnTo>
                  <a:lnTo>
                    <a:pt x="45" y="64"/>
                  </a:lnTo>
                  <a:lnTo>
                    <a:pt x="22" y="81"/>
                  </a:lnTo>
                  <a:lnTo>
                    <a:pt x="2" y="75"/>
                  </a:lnTo>
                  <a:lnTo>
                    <a:pt x="11" y="37"/>
                  </a:lnTo>
                  <a:lnTo>
                    <a:pt x="0" y="39"/>
                  </a:lnTo>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04" name="Freeform 1102">
              <a:extLst>
                <a:ext uri="{FF2B5EF4-FFF2-40B4-BE49-F238E27FC236}">
                  <a16:creationId xmlns:a16="http://schemas.microsoft.com/office/drawing/2014/main" id="{7DB9CDFD-AF57-4904-8ABF-7C096B45884D}"/>
                </a:ext>
              </a:extLst>
            </p:cNvPr>
            <p:cNvSpPr>
              <a:spLocks/>
            </p:cNvSpPr>
            <p:nvPr/>
          </p:nvSpPr>
          <p:spPr bwMode="auto">
            <a:xfrm>
              <a:off x="3453557" y="7432471"/>
              <a:ext cx="25898" cy="28340"/>
            </a:xfrm>
            <a:custGeom>
              <a:avLst/>
              <a:gdLst>
                <a:gd name="T0" fmla="*/ 0 w 32"/>
                <a:gd name="T1" fmla="*/ 17 h 28"/>
                <a:gd name="T2" fmla="*/ 26 w 32"/>
                <a:gd name="T3" fmla="*/ 0 h 28"/>
                <a:gd name="T4" fmla="*/ 32 w 32"/>
                <a:gd name="T5" fmla="*/ 28 h 28"/>
                <a:gd name="T6" fmla="*/ 0 w 32"/>
                <a:gd name="T7" fmla="*/ 17 h 28"/>
              </a:gdLst>
              <a:ahLst/>
              <a:cxnLst>
                <a:cxn ang="0">
                  <a:pos x="T0" y="T1"/>
                </a:cxn>
                <a:cxn ang="0">
                  <a:pos x="T2" y="T3"/>
                </a:cxn>
                <a:cxn ang="0">
                  <a:pos x="T4" y="T5"/>
                </a:cxn>
                <a:cxn ang="0">
                  <a:pos x="T6" y="T7"/>
                </a:cxn>
              </a:cxnLst>
              <a:rect l="0" t="0" r="r" b="b"/>
              <a:pathLst>
                <a:path w="32" h="28">
                  <a:moveTo>
                    <a:pt x="0" y="17"/>
                  </a:moveTo>
                  <a:lnTo>
                    <a:pt x="26" y="0"/>
                  </a:lnTo>
                  <a:lnTo>
                    <a:pt x="32" y="28"/>
                  </a:lnTo>
                  <a:lnTo>
                    <a:pt x="0" y="17"/>
                  </a:ln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05" name="Freeform 1103">
              <a:extLst>
                <a:ext uri="{FF2B5EF4-FFF2-40B4-BE49-F238E27FC236}">
                  <a16:creationId xmlns:a16="http://schemas.microsoft.com/office/drawing/2014/main" id="{B4736C09-5B6C-4176-8BE0-44D6DCB6E998}"/>
                </a:ext>
              </a:extLst>
            </p:cNvPr>
            <p:cNvSpPr>
              <a:spLocks/>
            </p:cNvSpPr>
            <p:nvPr/>
          </p:nvSpPr>
          <p:spPr bwMode="auto">
            <a:xfrm>
              <a:off x="3453557" y="7432471"/>
              <a:ext cx="25898" cy="28340"/>
            </a:xfrm>
            <a:custGeom>
              <a:avLst/>
              <a:gdLst>
                <a:gd name="T0" fmla="*/ 0 w 32"/>
                <a:gd name="T1" fmla="*/ 17 h 28"/>
                <a:gd name="T2" fmla="*/ 26 w 32"/>
                <a:gd name="T3" fmla="*/ 0 h 28"/>
                <a:gd name="T4" fmla="*/ 32 w 32"/>
                <a:gd name="T5" fmla="*/ 28 h 28"/>
                <a:gd name="T6" fmla="*/ 0 w 32"/>
                <a:gd name="T7" fmla="*/ 17 h 28"/>
              </a:gdLst>
              <a:ahLst/>
              <a:cxnLst>
                <a:cxn ang="0">
                  <a:pos x="T0" y="T1"/>
                </a:cxn>
                <a:cxn ang="0">
                  <a:pos x="T2" y="T3"/>
                </a:cxn>
                <a:cxn ang="0">
                  <a:pos x="T4" y="T5"/>
                </a:cxn>
                <a:cxn ang="0">
                  <a:pos x="T6" y="T7"/>
                </a:cxn>
              </a:cxnLst>
              <a:rect l="0" t="0" r="r" b="b"/>
              <a:pathLst>
                <a:path w="32" h="28">
                  <a:moveTo>
                    <a:pt x="0" y="17"/>
                  </a:moveTo>
                  <a:lnTo>
                    <a:pt x="26" y="0"/>
                  </a:lnTo>
                  <a:lnTo>
                    <a:pt x="32" y="28"/>
                  </a:lnTo>
                  <a:lnTo>
                    <a:pt x="0" y="17"/>
                  </a:lnTo>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06" name="Freeform 1104">
              <a:extLst>
                <a:ext uri="{FF2B5EF4-FFF2-40B4-BE49-F238E27FC236}">
                  <a16:creationId xmlns:a16="http://schemas.microsoft.com/office/drawing/2014/main" id="{F477D054-2673-4D46-9731-14686C6E9B4B}"/>
                </a:ext>
              </a:extLst>
            </p:cNvPr>
            <p:cNvSpPr>
              <a:spLocks/>
            </p:cNvSpPr>
            <p:nvPr/>
          </p:nvSpPr>
          <p:spPr bwMode="auto">
            <a:xfrm>
              <a:off x="3294935" y="7344414"/>
              <a:ext cx="22660" cy="30363"/>
            </a:xfrm>
            <a:custGeom>
              <a:avLst/>
              <a:gdLst>
                <a:gd name="T0" fmla="*/ 0 w 28"/>
                <a:gd name="T1" fmla="*/ 30 h 30"/>
                <a:gd name="T2" fmla="*/ 9 w 28"/>
                <a:gd name="T3" fmla="*/ 30 h 30"/>
                <a:gd name="T4" fmla="*/ 28 w 28"/>
                <a:gd name="T5" fmla="*/ 8 h 30"/>
                <a:gd name="T6" fmla="*/ 18 w 28"/>
                <a:gd name="T7" fmla="*/ 0 h 30"/>
                <a:gd name="T8" fmla="*/ 0 w 28"/>
                <a:gd name="T9" fmla="*/ 30 h 30"/>
              </a:gdLst>
              <a:ahLst/>
              <a:cxnLst>
                <a:cxn ang="0">
                  <a:pos x="T0" y="T1"/>
                </a:cxn>
                <a:cxn ang="0">
                  <a:pos x="T2" y="T3"/>
                </a:cxn>
                <a:cxn ang="0">
                  <a:pos x="T4" y="T5"/>
                </a:cxn>
                <a:cxn ang="0">
                  <a:pos x="T6" y="T7"/>
                </a:cxn>
                <a:cxn ang="0">
                  <a:pos x="T8" y="T9"/>
                </a:cxn>
              </a:cxnLst>
              <a:rect l="0" t="0" r="r" b="b"/>
              <a:pathLst>
                <a:path w="28" h="30">
                  <a:moveTo>
                    <a:pt x="0" y="30"/>
                  </a:moveTo>
                  <a:lnTo>
                    <a:pt x="9" y="30"/>
                  </a:lnTo>
                  <a:lnTo>
                    <a:pt x="28" y="8"/>
                  </a:lnTo>
                  <a:lnTo>
                    <a:pt x="18" y="0"/>
                  </a:lnTo>
                  <a:lnTo>
                    <a:pt x="0" y="30"/>
                  </a:ln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07" name="Freeform 1105">
              <a:extLst>
                <a:ext uri="{FF2B5EF4-FFF2-40B4-BE49-F238E27FC236}">
                  <a16:creationId xmlns:a16="http://schemas.microsoft.com/office/drawing/2014/main" id="{798D82B1-9AFD-49FC-8ABA-3AD76A0085A0}"/>
                </a:ext>
              </a:extLst>
            </p:cNvPr>
            <p:cNvSpPr>
              <a:spLocks/>
            </p:cNvSpPr>
            <p:nvPr/>
          </p:nvSpPr>
          <p:spPr bwMode="auto">
            <a:xfrm>
              <a:off x="3294935" y="7344414"/>
              <a:ext cx="22660" cy="30363"/>
            </a:xfrm>
            <a:custGeom>
              <a:avLst/>
              <a:gdLst>
                <a:gd name="T0" fmla="*/ 0 w 28"/>
                <a:gd name="T1" fmla="*/ 30 h 30"/>
                <a:gd name="T2" fmla="*/ 9 w 28"/>
                <a:gd name="T3" fmla="*/ 30 h 30"/>
                <a:gd name="T4" fmla="*/ 28 w 28"/>
                <a:gd name="T5" fmla="*/ 8 h 30"/>
                <a:gd name="T6" fmla="*/ 18 w 28"/>
                <a:gd name="T7" fmla="*/ 0 h 30"/>
                <a:gd name="T8" fmla="*/ 0 w 28"/>
                <a:gd name="T9" fmla="*/ 30 h 30"/>
              </a:gdLst>
              <a:ahLst/>
              <a:cxnLst>
                <a:cxn ang="0">
                  <a:pos x="T0" y="T1"/>
                </a:cxn>
                <a:cxn ang="0">
                  <a:pos x="T2" y="T3"/>
                </a:cxn>
                <a:cxn ang="0">
                  <a:pos x="T4" y="T5"/>
                </a:cxn>
                <a:cxn ang="0">
                  <a:pos x="T6" y="T7"/>
                </a:cxn>
                <a:cxn ang="0">
                  <a:pos x="T8" y="T9"/>
                </a:cxn>
              </a:cxnLst>
              <a:rect l="0" t="0" r="r" b="b"/>
              <a:pathLst>
                <a:path w="28" h="30">
                  <a:moveTo>
                    <a:pt x="0" y="30"/>
                  </a:moveTo>
                  <a:lnTo>
                    <a:pt x="9" y="30"/>
                  </a:lnTo>
                  <a:lnTo>
                    <a:pt x="28" y="8"/>
                  </a:lnTo>
                  <a:lnTo>
                    <a:pt x="18" y="0"/>
                  </a:lnTo>
                  <a:lnTo>
                    <a:pt x="0" y="30"/>
                  </a:lnTo>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08" name="Freeform 1106">
              <a:extLst>
                <a:ext uri="{FF2B5EF4-FFF2-40B4-BE49-F238E27FC236}">
                  <a16:creationId xmlns:a16="http://schemas.microsoft.com/office/drawing/2014/main" id="{E366C9ED-AF5A-4BC7-9839-F7251E012ED0}"/>
                </a:ext>
              </a:extLst>
            </p:cNvPr>
            <p:cNvSpPr>
              <a:spLocks noEditPoints="1"/>
            </p:cNvSpPr>
            <p:nvPr/>
          </p:nvSpPr>
          <p:spPr bwMode="auto">
            <a:xfrm>
              <a:off x="3281177" y="7294821"/>
              <a:ext cx="353662" cy="451412"/>
            </a:xfrm>
            <a:custGeom>
              <a:avLst/>
              <a:gdLst>
                <a:gd name="T0" fmla="*/ 380 w 437"/>
                <a:gd name="T1" fmla="*/ 230 h 446"/>
                <a:gd name="T2" fmla="*/ 369 w 437"/>
                <a:gd name="T3" fmla="*/ 230 h 446"/>
                <a:gd name="T4" fmla="*/ 375 w 437"/>
                <a:gd name="T5" fmla="*/ 209 h 446"/>
                <a:gd name="T6" fmla="*/ 303 w 437"/>
                <a:gd name="T7" fmla="*/ 245 h 446"/>
                <a:gd name="T8" fmla="*/ 290 w 437"/>
                <a:gd name="T9" fmla="*/ 237 h 446"/>
                <a:gd name="T10" fmla="*/ 360 w 437"/>
                <a:gd name="T11" fmla="*/ 269 h 446"/>
                <a:gd name="T12" fmla="*/ 375 w 437"/>
                <a:gd name="T13" fmla="*/ 245 h 446"/>
                <a:gd name="T14" fmla="*/ 369 w 437"/>
                <a:gd name="T15" fmla="*/ 284 h 446"/>
                <a:gd name="T16" fmla="*/ 307 w 437"/>
                <a:gd name="T17" fmla="*/ 335 h 446"/>
                <a:gd name="T18" fmla="*/ 252 w 437"/>
                <a:gd name="T19" fmla="*/ 348 h 446"/>
                <a:gd name="T20" fmla="*/ 196 w 437"/>
                <a:gd name="T21" fmla="*/ 408 h 446"/>
                <a:gd name="T22" fmla="*/ 209 w 437"/>
                <a:gd name="T23" fmla="*/ 395 h 446"/>
                <a:gd name="T24" fmla="*/ 307 w 437"/>
                <a:gd name="T25" fmla="*/ 335 h 446"/>
                <a:gd name="T26" fmla="*/ 369 w 437"/>
                <a:gd name="T27" fmla="*/ 284 h 446"/>
                <a:gd name="T28" fmla="*/ 307 w 437"/>
                <a:gd name="T29" fmla="*/ 264 h 446"/>
                <a:gd name="T30" fmla="*/ 286 w 437"/>
                <a:gd name="T31" fmla="*/ 232 h 446"/>
                <a:gd name="T32" fmla="*/ 213 w 437"/>
                <a:gd name="T33" fmla="*/ 155 h 446"/>
                <a:gd name="T34" fmla="*/ 181 w 437"/>
                <a:gd name="T35" fmla="*/ 153 h 446"/>
                <a:gd name="T36" fmla="*/ 162 w 437"/>
                <a:gd name="T37" fmla="*/ 132 h 446"/>
                <a:gd name="T38" fmla="*/ 47 w 437"/>
                <a:gd name="T39" fmla="*/ 109 h 446"/>
                <a:gd name="T40" fmla="*/ 88 w 437"/>
                <a:gd name="T41" fmla="*/ 98 h 446"/>
                <a:gd name="T42" fmla="*/ 79 w 437"/>
                <a:gd name="T43" fmla="*/ 74 h 446"/>
                <a:gd name="T44" fmla="*/ 164 w 437"/>
                <a:gd name="T45" fmla="*/ 132 h 446"/>
                <a:gd name="T46" fmla="*/ 184 w 437"/>
                <a:gd name="T47" fmla="*/ 153 h 446"/>
                <a:gd name="T48" fmla="*/ 239 w 437"/>
                <a:gd name="T49" fmla="*/ 138 h 446"/>
                <a:gd name="T50" fmla="*/ 226 w 437"/>
                <a:gd name="T51" fmla="*/ 94 h 446"/>
                <a:gd name="T52" fmla="*/ 209 w 437"/>
                <a:gd name="T53" fmla="*/ 27 h 446"/>
                <a:gd name="T54" fmla="*/ 184 w 437"/>
                <a:gd name="T55" fmla="*/ 0 h 446"/>
                <a:gd name="T56" fmla="*/ 145 w 437"/>
                <a:gd name="T57" fmla="*/ 2 h 446"/>
                <a:gd name="T58" fmla="*/ 35 w 437"/>
                <a:gd name="T59" fmla="*/ 25 h 446"/>
                <a:gd name="T60" fmla="*/ 45 w 437"/>
                <a:gd name="T61" fmla="*/ 57 h 446"/>
                <a:gd name="T62" fmla="*/ 24 w 437"/>
                <a:gd name="T63" fmla="*/ 87 h 446"/>
                <a:gd name="T64" fmla="*/ 41 w 437"/>
                <a:gd name="T65" fmla="*/ 96 h 446"/>
                <a:gd name="T66" fmla="*/ 24 w 437"/>
                <a:gd name="T67" fmla="*/ 87 h 446"/>
                <a:gd name="T68" fmla="*/ 17 w 437"/>
                <a:gd name="T69" fmla="*/ 79 h 446"/>
                <a:gd name="T70" fmla="*/ 13 w 437"/>
                <a:gd name="T71" fmla="*/ 151 h 446"/>
                <a:gd name="T72" fmla="*/ 11 w 437"/>
                <a:gd name="T73" fmla="*/ 175 h 446"/>
                <a:gd name="T74" fmla="*/ 90 w 437"/>
                <a:gd name="T75" fmla="*/ 305 h 446"/>
                <a:gd name="T76" fmla="*/ 147 w 437"/>
                <a:gd name="T77" fmla="*/ 380 h 446"/>
                <a:gd name="T78" fmla="*/ 179 w 437"/>
                <a:gd name="T79" fmla="*/ 365 h 446"/>
                <a:gd name="T80" fmla="*/ 160 w 437"/>
                <a:gd name="T81" fmla="*/ 446 h 446"/>
                <a:gd name="T82" fmla="*/ 160 w 437"/>
                <a:gd name="T83" fmla="*/ 446 h 446"/>
                <a:gd name="T84" fmla="*/ 160 w 437"/>
                <a:gd name="T85" fmla="*/ 446 h 446"/>
                <a:gd name="T86" fmla="*/ 311 w 437"/>
                <a:gd name="T87" fmla="*/ 395 h 446"/>
                <a:gd name="T88" fmla="*/ 324 w 437"/>
                <a:gd name="T89" fmla="*/ 380 h 446"/>
                <a:gd name="T90" fmla="*/ 403 w 437"/>
                <a:gd name="T91" fmla="*/ 335 h 446"/>
                <a:gd name="T92" fmla="*/ 435 w 437"/>
                <a:gd name="T93" fmla="*/ 286 h 446"/>
                <a:gd name="T94" fmla="*/ 420 w 437"/>
                <a:gd name="T95" fmla="*/ 256 h 446"/>
                <a:gd name="T96" fmla="*/ 24 w 437"/>
                <a:gd name="T97" fmla="*/ 111 h 446"/>
                <a:gd name="T98" fmla="*/ 13 w 437"/>
                <a:gd name="T99" fmla="*/ 113 h 446"/>
                <a:gd name="T100" fmla="*/ 58 w 437"/>
                <a:gd name="T101" fmla="*/ 138 h 446"/>
                <a:gd name="T102" fmla="*/ 15 w 437"/>
                <a:gd name="T103" fmla="*/ 149 h 446"/>
                <a:gd name="T104" fmla="*/ 35 w 437"/>
                <a:gd name="T105" fmla="*/ 155 h 446"/>
                <a:gd name="T106" fmla="*/ 66 w 437"/>
                <a:gd name="T107" fmla="*/ 128 h 446"/>
                <a:gd name="T108" fmla="*/ 58 w 437"/>
                <a:gd name="T109" fmla="*/ 138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37" h="446">
                  <a:moveTo>
                    <a:pt x="420" y="256"/>
                  </a:moveTo>
                  <a:lnTo>
                    <a:pt x="380" y="230"/>
                  </a:lnTo>
                  <a:lnTo>
                    <a:pt x="369" y="232"/>
                  </a:lnTo>
                  <a:lnTo>
                    <a:pt x="369" y="230"/>
                  </a:lnTo>
                  <a:lnTo>
                    <a:pt x="380" y="230"/>
                  </a:lnTo>
                  <a:lnTo>
                    <a:pt x="375" y="209"/>
                  </a:lnTo>
                  <a:lnTo>
                    <a:pt x="339" y="243"/>
                  </a:lnTo>
                  <a:lnTo>
                    <a:pt x="303" y="245"/>
                  </a:lnTo>
                  <a:lnTo>
                    <a:pt x="294" y="235"/>
                  </a:lnTo>
                  <a:lnTo>
                    <a:pt x="290" y="237"/>
                  </a:lnTo>
                  <a:lnTo>
                    <a:pt x="307" y="262"/>
                  </a:lnTo>
                  <a:lnTo>
                    <a:pt x="360" y="269"/>
                  </a:lnTo>
                  <a:lnTo>
                    <a:pt x="375" y="245"/>
                  </a:lnTo>
                  <a:lnTo>
                    <a:pt x="375" y="245"/>
                  </a:lnTo>
                  <a:lnTo>
                    <a:pt x="360" y="271"/>
                  </a:lnTo>
                  <a:lnTo>
                    <a:pt x="369" y="284"/>
                  </a:lnTo>
                  <a:lnTo>
                    <a:pt x="356" y="318"/>
                  </a:lnTo>
                  <a:lnTo>
                    <a:pt x="307" y="335"/>
                  </a:lnTo>
                  <a:lnTo>
                    <a:pt x="307" y="335"/>
                  </a:lnTo>
                  <a:lnTo>
                    <a:pt x="252" y="348"/>
                  </a:lnTo>
                  <a:lnTo>
                    <a:pt x="209" y="395"/>
                  </a:lnTo>
                  <a:lnTo>
                    <a:pt x="196" y="408"/>
                  </a:lnTo>
                  <a:lnTo>
                    <a:pt x="209" y="395"/>
                  </a:lnTo>
                  <a:lnTo>
                    <a:pt x="209" y="395"/>
                  </a:lnTo>
                  <a:lnTo>
                    <a:pt x="252" y="348"/>
                  </a:lnTo>
                  <a:lnTo>
                    <a:pt x="307" y="335"/>
                  </a:lnTo>
                  <a:lnTo>
                    <a:pt x="356" y="318"/>
                  </a:lnTo>
                  <a:lnTo>
                    <a:pt x="369" y="284"/>
                  </a:lnTo>
                  <a:lnTo>
                    <a:pt x="360" y="271"/>
                  </a:lnTo>
                  <a:lnTo>
                    <a:pt x="307" y="264"/>
                  </a:lnTo>
                  <a:lnTo>
                    <a:pt x="290" y="237"/>
                  </a:lnTo>
                  <a:lnTo>
                    <a:pt x="286" y="232"/>
                  </a:lnTo>
                  <a:lnTo>
                    <a:pt x="243" y="164"/>
                  </a:lnTo>
                  <a:lnTo>
                    <a:pt x="213" y="155"/>
                  </a:lnTo>
                  <a:lnTo>
                    <a:pt x="199" y="162"/>
                  </a:lnTo>
                  <a:lnTo>
                    <a:pt x="181" y="153"/>
                  </a:lnTo>
                  <a:lnTo>
                    <a:pt x="164" y="145"/>
                  </a:lnTo>
                  <a:lnTo>
                    <a:pt x="162" y="132"/>
                  </a:lnTo>
                  <a:lnTo>
                    <a:pt x="88" y="98"/>
                  </a:lnTo>
                  <a:lnTo>
                    <a:pt x="47" y="109"/>
                  </a:lnTo>
                  <a:lnTo>
                    <a:pt x="47" y="109"/>
                  </a:lnTo>
                  <a:lnTo>
                    <a:pt x="88" y="98"/>
                  </a:lnTo>
                  <a:lnTo>
                    <a:pt x="79" y="74"/>
                  </a:lnTo>
                  <a:lnTo>
                    <a:pt x="79" y="74"/>
                  </a:lnTo>
                  <a:lnTo>
                    <a:pt x="88" y="98"/>
                  </a:lnTo>
                  <a:lnTo>
                    <a:pt x="164" y="132"/>
                  </a:lnTo>
                  <a:lnTo>
                    <a:pt x="164" y="145"/>
                  </a:lnTo>
                  <a:lnTo>
                    <a:pt x="184" y="153"/>
                  </a:lnTo>
                  <a:lnTo>
                    <a:pt x="213" y="155"/>
                  </a:lnTo>
                  <a:lnTo>
                    <a:pt x="239" y="138"/>
                  </a:lnTo>
                  <a:lnTo>
                    <a:pt x="248" y="136"/>
                  </a:lnTo>
                  <a:lnTo>
                    <a:pt x="226" y="94"/>
                  </a:lnTo>
                  <a:lnTo>
                    <a:pt x="194" y="68"/>
                  </a:lnTo>
                  <a:lnTo>
                    <a:pt x="209" y="27"/>
                  </a:lnTo>
                  <a:lnTo>
                    <a:pt x="196" y="21"/>
                  </a:lnTo>
                  <a:lnTo>
                    <a:pt x="184" y="0"/>
                  </a:lnTo>
                  <a:lnTo>
                    <a:pt x="145" y="2"/>
                  </a:lnTo>
                  <a:lnTo>
                    <a:pt x="145" y="2"/>
                  </a:lnTo>
                  <a:lnTo>
                    <a:pt x="45" y="6"/>
                  </a:lnTo>
                  <a:lnTo>
                    <a:pt x="35" y="25"/>
                  </a:lnTo>
                  <a:lnTo>
                    <a:pt x="35" y="49"/>
                  </a:lnTo>
                  <a:lnTo>
                    <a:pt x="45" y="57"/>
                  </a:lnTo>
                  <a:lnTo>
                    <a:pt x="26" y="79"/>
                  </a:lnTo>
                  <a:lnTo>
                    <a:pt x="24" y="87"/>
                  </a:lnTo>
                  <a:lnTo>
                    <a:pt x="41" y="96"/>
                  </a:lnTo>
                  <a:lnTo>
                    <a:pt x="41" y="96"/>
                  </a:lnTo>
                  <a:lnTo>
                    <a:pt x="24" y="87"/>
                  </a:lnTo>
                  <a:lnTo>
                    <a:pt x="24" y="87"/>
                  </a:lnTo>
                  <a:lnTo>
                    <a:pt x="26" y="79"/>
                  </a:lnTo>
                  <a:lnTo>
                    <a:pt x="17" y="79"/>
                  </a:lnTo>
                  <a:lnTo>
                    <a:pt x="0" y="113"/>
                  </a:lnTo>
                  <a:lnTo>
                    <a:pt x="13" y="151"/>
                  </a:lnTo>
                  <a:lnTo>
                    <a:pt x="15" y="149"/>
                  </a:lnTo>
                  <a:lnTo>
                    <a:pt x="11" y="175"/>
                  </a:lnTo>
                  <a:lnTo>
                    <a:pt x="75" y="249"/>
                  </a:lnTo>
                  <a:lnTo>
                    <a:pt x="90" y="305"/>
                  </a:lnTo>
                  <a:lnTo>
                    <a:pt x="115" y="326"/>
                  </a:lnTo>
                  <a:lnTo>
                    <a:pt x="147" y="380"/>
                  </a:lnTo>
                  <a:lnTo>
                    <a:pt x="177" y="365"/>
                  </a:lnTo>
                  <a:lnTo>
                    <a:pt x="179" y="365"/>
                  </a:lnTo>
                  <a:lnTo>
                    <a:pt x="147" y="380"/>
                  </a:lnTo>
                  <a:lnTo>
                    <a:pt x="160" y="446"/>
                  </a:lnTo>
                  <a:lnTo>
                    <a:pt x="160" y="446"/>
                  </a:lnTo>
                  <a:lnTo>
                    <a:pt x="160" y="446"/>
                  </a:lnTo>
                  <a:lnTo>
                    <a:pt x="160" y="446"/>
                  </a:lnTo>
                  <a:lnTo>
                    <a:pt x="160" y="446"/>
                  </a:lnTo>
                  <a:lnTo>
                    <a:pt x="248" y="425"/>
                  </a:lnTo>
                  <a:lnTo>
                    <a:pt x="311" y="395"/>
                  </a:lnTo>
                  <a:lnTo>
                    <a:pt x="324" y="380"/>
                  </a:lnTo>
                  <a:lnTo>
                    <a:pt x="324" y="380"/>
                  </a:lnTo>
                  <a:lnTo>
                    <a:pt x="354" y="371"/>
                  </a:lnTo>
                  <a:lnTo>
                    <a:pt x="403" y="335"/>
                  </a:lnTo>
                  <a:lnTo>
                    <a:pt x="403" y="318"/>
                  </a:lnTo>
                  <a:lnTo>
                    <a:pt x="435" y="286"/>
                  </a:lnTo>
                  <a:lnTo>
                    <a:pt x="437" y="275"/>
                  </a:lnTo>
                  <a:lnTo>
                    <a:pt x="420" y="256"/>
                  </a:lnTo>
                  <a:close/>
                  <a:moveTo>
                    <a:pt x="13" y="113"/>
                  </a:moveTo>
                  <a:lnTo>
                    <a:pt x="24" y="111"/>
                  </a:lnTo>
                  <a:lnTo>
                    <a:pt x="24" y="111"/>
                  </a:lnTo>
                  <a:lnTo>
                    <a:pt x="13" y="113"/>
                  </a:lnTo>
                  <a:lnTo>
                    <a:pt x="13" y="113"/>
                  </a:lnTo>
                  <a:close/>
                  <a:moveTo>
                    <a:pt x="58" y="138"/>
                  </a:moveTo>
                  <a:lnTo>
                    <a:pt x="35" y="155"/>
                  </a:lnTo>
                  <a:lnTo>
                    <a:pt x="15" y="149"/>
                  </a:lnTo>
                  <a:lnTo>
                    <a:pt x="15" y="149"/>
                  </a:lnTo>
                  <a:lnTo>
                    <a:pt x="35" y="155"/>
                  </a:lnTo>
                  <a:lnTo>
                    <a:pt x="58" y="138"/>
                  </a:lnTo>
                  <a:lnTo>
                    <a:pt x="66" y="128"/>
                  </a:lnTo>
                  <a:lnTo>
                    <a:pt x="66" y="128"/>
                  </a:lnTo>
                  <a:lnTo>
                    <a:pt x="58" y="138"/>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09" name="Freeform 1108">
              <a:extLst>
                <a:ext uri="{FF2B5EF4-FFF2-40B4-BE49-F238E27FC236}">
                  <a16:creationId xmlns:a16="http://schemas.microsoft.com/office/drawing/2014/main" id="{48B93F7D-D9BC-49C7-B2D2-5F6F29FF2B47}"/>
                </a:ext>
              </a:extLst>
            </p:cNvPr>
            <p:cNvSpPr>
              <a:spLocks/>
            </p:cNvSpPr>
            <p:nvPr/>
          </p:nvSpPr>
          <p:spPr bwMode="auto">
            <a:xfrm>
              <a:off x="3175969" y="7196644"/>
              <a:ext cx="254119" cy="123481"/>
            </a:xfrm>
            <a:custGeom>
              <a:avLst/>
              <a:gdLst>
                <a:gd name="T0" fmla="*/ 165 w 314"/>
                <a:gd name="T1" fmla="*/ 103 h 122"/>
                <a:gd name="T2" fmla="*/ 162 w 314"/>
                <a:gd name="T3" fmla="*/ 122 h 122"/>
                <a:gd name="T4" fmla="*/ 173 w 314"/>
                <a:gd name="T5" fmla="*/ 103 h 122"/>
                <a:gd name="T6" fmla="*/ 275 w 314"/>
                <a:gd name="T7" fmla="*/ 99 h 122"/>
                <a:gd name="T8" fmla="*/ 314 w 314"/>
                <a:gd name="T9" fmla="*/ 97 h 122"/>
                <a:gd name="T10" fmla="*/ 301 w 314"/>
                <a:gd name="T11" fmla="*/ 54 h 122"/>
                <a:gd name="T12" fmla="*/ 309 w 314"/>
                <a:gd name="T13" fmla="*/ 45 h 122"/>
                <a:gd name="T14" fmla="*/ 277 w 314"/>
                <a:gd name="T15" fmla="*/ 9 h 122"/>
                <a:gd name="T16" fmla="*/ 256 w 314"/>
                <a:gd name="T17" fmla="*/ 9 h 122"/>
                <a:gd name="T18" fmla="*/ 201 w 314"/>
                <a:gd name="T19" fmla="*/ 24 h 122"/>
                <a:gd name="T20" fmla="*/ 150 w 314"/>
                <a:gd name="T21" fmla="*/ 0 h 122"/>
                <a:gd name="T22" fmla="*/ 120 w 314"/>
                <a:gd name="T23" fmla="*/ 0 h 122"/>
                <a:gd name="T24" fmla="*/ 81 w 314"/>
                <a:gd name="T25" fmla="*/ 22 h 122"/>
                <a:gd name="T26" fmla="*/ 49 w 314"/>
                <a:gd name="T27" fmla="*/ 18 h 122"/>
                <a:gd name="T28" fmla="*/ 60 w 314"/>
                <a:gd name="T29" fmla="*/ 28 h 122"/>
                <a:gd name="T30" fmla="*/ 0 w 314"/>
                <a:gd name="T31" fmla="*/ 41 h 122"/>
                <a:gd name="T32" fmla="*/ 13 w 314"/>
                <a:gd name="T33" fmla="*/ 73 h 122"/>
                <a:gd name="T34" fmla="*/ 0 w 314"/>
                <a:gd name="T35" fmla="*/ 77 h 122"/>
                <a:gd name="T36" fmla="*/ 13 w 314"/>
                <a:gd name="T37" fmla="*/ 82 h 122"/>
                <a:gd name="T38" fmla="*/ 20 w 314"/>
                <a:gd name="T39" fmla="*/ 101 h 122"/>
                <a:gd name="T40" fmla="*/ 37 w 314"/>
                <a:gd name="T41" fmla="*/ 99 h 122"/>
                <a:gd name="T42" fmla="*/ 20 w 314"/>
                <a:gd name="T43" fmla="*/ 107 h 122"/>
                <a:gd name="T44" fmla="*/ 39 w 314"/>
                <a:gd name="T45" fmla="*/ 103 h 122"/>
                <a:gd name="T46" fmla="*/ 60 w 314"/>
                <a:gd name="T47" fmla="*/ 116 h 122"/>
                <a:gd name="T48" fmla="*/ 81 w 314"/>
                <a:gd name="T49" fmla="*/ 103 h 122"/>
                <a:gd name="T50" fmla="*/ 111 w 314"/>
                <a:gd name="T51" fmla="*/ 120 h 122"/>
                <a:gd name="T52" fmla="*/ 165 w 314"/>
                <a:gd name="T53" fmla="*/ 103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4" h="122">
                  <a:moveTo>
                    <a:pt x="165" y="103"/>
                  </a:moveTo>
                  <a:lnTo>
                    <a:pt x="162" y="122"/>
                  </a:lnTo>
                  <a:lnTo>
                    <a:pt x="173" y="103"/>
                  </a:lnTo>
                  <a:lnTo>
                    <a:pt x="275" y="99"/>
                  </a:lnTo>
                  <a:lnTo>
                    <a:pt x="314" y="97"/>
                  </a:lnTo>
                  <a:lnTo>
                    <a:pt x="301" y="54"/>
                  </a:lnTo>
                  <a:lnTo>
                    <a:pt x="309" y="45"/>
                  </a:lnTo>
                  <a:lnTo>
                    <a:pt x="277" y="9"/>
                  </a:lnTo>
                  <a:lnTo>
                    <a:pt x="256" y="9"/>
                  </a:lnTo>
                  <a:lnTo>
                    <a:pt x="201" y="24"/>
                  </a:lnTo>
                  <a:lnTo>
                    <a:pt x="150" y="0"/>
                  </a:lnTo>
                  <a:lnTo>
                    <a:pt x="120" y="0"/>
                  </a:lnTo>
                  <a:lnTo>
                    <a:pt x="81" y="22"/>
                  </a:lnTo>
                  <a:lnTo>
                    <a:pt x="49" y="18"/>
                  </a:lnTo>
                  <a:lnTo>
                    <a:pt x="60" y="28"/>
                  </a:lnTo>
                  <a:lnTo>
                    <a:pt x="0" y="41"/>
                  </a:lnTo>
                  <a:lnTo>
                    <a:pt x="13" y="73"/>
                  </a:lnTo>
                  <a:lnTo>
                    <a:pt x="0" y="77"/>
                  </a:lnTo>
                  <a:lnTo>
                    <a:pt x="13" y="82"/>
                  </a:lnTo>
                  <a:lnTo>
                    <a:pt x="20" y="101"/>
                  </a:lnTo>
                  <a:lnTo>
                    <a:pt x="37" y="99"/>
                  </a:lnTo>
                  <a:lnTo>
                    <a:pt x="20" y="107"/>
                  </a:lnTo>
                  <a:lnTo>
                    <a:pt x="39" y="103"/>
                  </a:lnTo>
                  <a:lnTo>
                    <a:pt x="60" y="116"/>
                  </a:lnTo>
                  <a:lnTo>
                    <a:pt x="81" y="103"/>
                  </a:lnTo>
                  <a:lnTo>
                    <a:pt x="111" y="120"/>
                  </a:lnTo>
                  <a:lnTo>
                    <a:pt x="165" y="103"/>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10" name="Freeform 1109">
              <a:extLst>
                <a:ext uri="{FF2B5EF4-FFF2-40B4-BE49-F238E27FC236}">
                  <a16:creationId xmlns:a16="http://schemas.microsoft.com/office/drawing/2014/main" id="{2771AC0D-BD8E-44ED-A8D1-15011FBE8D22}"/>
                </a:ext>
              </a:extLst>
            </p:cNvPr>
            <p:cNvSpPr>
              <a:spLocks/>
            </p:cNvSpPr>
            <p:nvPr/>
          </p:nvSpPr>
          <p:spPr bwMode="auto">
            <a:xfrm>
              <a:off x="3259327" y="7327209"/>
              <a:ext cx="30753" cy="21254"/>
            </a:xfrm>
            <a:custGeom>
              <a:avLst/>
              <a:gdLst>
                <a:gd name="T0" fmla="*/ 0 w 38"/>
                <a:gd name="T1" fmla="*/ 10 h 21"/>
                <a:gd name="T2" fmla="*/ 13 w 38"/>
                <a:gd name="T3" fmla="*/ 21 h 21"/>
                <a:gd name="T4" fmla="*/ 38 w 38"/>
                <a:gd name="T5" fmla="*/ 0 h 21"/>
                <a:gd name="T6" fmla="*/ 0 w 38"/>
                <a:gd name="T7" fmla="*/ 10 h 21"/>
              </a:gdLst>
              <a:ahLst/>
              <a:cxnLst>
                <a:cxn ang="0">
                  <a:pos x="T0" y="T1"/>
                </a:cxn>
                <a:cxn ang="0">
                  <a:pos x="T2" y="T3"/>
                </a:cxn>
                <a:cxn ang="0">
                  <a:pos x="T4" y="T5"/>
                </a:cxn>
                <a:cxn ang="0">
                  <a:pos x="T6" y="T7"/>
                </a:cxn>
              </a:cxnLst>
              <a:rect l="0" t="0" r="r" b="b"/>
              <a:pathLst>
                <a:path w="38" h="21">
                  <a:moveTo>
                    <a:pt x="0" y="10"/>
                  </a:moveTo>
                  <a:lnTo>
                    <a:pt x="13" y="21"/>
                  </a:lnTo>
                  <a:lnTo>
                    <a:pt x="38" y="0"/>
                  </a:lnTo>
                  <a:lnTo>
                    <a:pt x="0" y="10"/>
                  </a:ln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11" name="Freeform 1114">
              <a:extLst>
                <a:ext uri="{FF2B5EF4-FFF2-40B4-BE49-F238E27FC236}">
                  <a16:creationId xmlns:a16="http://schemas.microsoft.com/office/drawing/2014/main" id="{609CD7D2-2CDC-4E21-8A69-E73738BA8766}"/>
                </a:ext>
              </a:extLst>
            </p:cNvPr>
            <p:cNvSpPr>
              <a:spLocks/>
            </p:cNvSpPr>
            <p:nvPr/>
          </p:nvSpPr>
          <p:spPr bwMode="auto">
            <a:xfrm>
              <a:off x="2475118" y="6611630"/>
              <a:ext cx="149719" cy="88056"/>
            </a:xfrm>
            <a:custGeom>
              <a:avLst/>
              <a:gdLst>
                <a:gd name="T0" fmla="*/ 168 w 185"/>
                <a:gd name="T1" fmla="*/ 6 h 87"/>
                <a:gd name="T2" fmla="*/ 153 w 185"/>
                <a:gd name="T3" fmla="*/ 8 h 87"/>
                <a:gd name="T4" fmla="*/ 138 w 185"/>
                <a:gd name="T5" fmla="*/ 0 h 87"/>
                <a:gd name="T6" fmla="*/ 134 w 185"/>
                <a:gd name="T7" fmla="*/ 10 h 87"/>
                <a:gd name="T8" fmla="*/ 104 w 185"/>
                <a:gd name="T9" fmla="*/ 10 h 87"/>
                <a:gd name="T10" fmla="*/ 106 w 185"/>
                <a:gd name="T11" fmla="*/ 25 h 87"/>
                <a:gd name="T12" fmla="*/ 95 w 185"/>
                <a:gd name="T13" fmla="*/ 8 h 87"/>
                <a:gd name="T14" fmla="*/ 85 w 185"/>
                <a:gd name="T15" fmla="*/ 21 h 87"/>
                <a:gd name="T16" fmla="*/ 68 w 185"/>
                <a:gd name="T17" fmla="*/ 12 h 87"/>
                <a:gd name="T18" fmla="*/ 53 w 185"/>
                <a:gd name="T19" fmla="*/ 36 h 87"/>
                <a:gd name="T20" fmla="*/ 51 w 185"/>
                <a:gd name="T21" fmla="*/ 15 h 87"/>
                <a:gd name="T22" fmla="*/ 21 w 185"/>
                <a:gd name="T23" fmla="*/ 2 h 87"/>
                <a:gd name="T24" fmla="*/ 31 w 185"/>
                <a:gd name="T25" fmla="*/ 19 h 87"/>
                <a:gd name="T26" fmla="*/ 14 w 185"/>
                <a:gd name="T27" fmla="*/ 10 h 87"/>
                <a:gd name="T28" fmla="*/ 19 w 185"/>
                <a:gd name="T29" fmla="*/ 23 h 87"/>
                <a:gd name="T30" fmla="*/ 4 w 185"/>
                <a:gd name="T31" fmla="*/ 19 h 87"/>
                <a:gd name="T32" fmla="*/ 12 w 185"/>
                <a:gd name="T33" fmla="*/ 27 h 87"/>
                <a:gd name="T34" fmla="*/ 0 w 185"/>
                <a:gd name="T35" fmla="*/ 32 h 87"/>
                <a:gd name="T36" fmla="*/ 44 w 185"/>
                <a:gd name="T37" fmla="*/ 32 h 87"/>
                <a:gd name="T38" fmla="*/ 31 w 185"/>
                <a:gd name="T39" fmla="*/ 38 h 87"/>
                <a:gd name="T40" fmla="*/ 44 w 185"/>
                <a:gd name="T41" fmla="*/ 44 h 87"/>
                <a:gd name="T42" fmla="*/ 10 w 185"/>
                <a:gd name="T43" fmla="*/ 47 h 87"/>
                <a:gd name="T44" fmla="*/ 44 w 185"/>
                <a:gd name="T45" fmla="*/ 53 h 87"/>
                <a:gd name="T46" fmla="*/ 29 w 185"/>
                <a:gd name="T47" fmla="*/ 76 h 87"/>
                <a:gd name="T48" fmla="*/ 91 w 185"/>
                <a:gd name="T49" fmla="*/ 87 h 87"/>
                <a:gd name="T50" fmla="*/ 161 w 185"/>
                <a:gd name="T51" fmla="*/ 64 h 87"/>
                <a:gd name="T52" fmla="*/ 185 w 185"/>
                <a:gd name="T53" fmla="*/ 40 h 87"/>
                <a:gd name="T54" fmla="*/ 157 w 185"/>
                <a:gd name="T55" fmla="*/ 12 h 87"/>
                <a:gd name="T56" fmla="*/ 168 w 185"/>
                <a:gd name="T57" fmla="*/ 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5" h="87">
                  <a:moveTo>
                    <a:pt x="168" y="6"/>
                  </a:moveTo>
                  <a:lnTo>
                    <a:pt x="153" y="8"/>
                  </a:lnTo>
                  <a:lnTo>
                    <a:pt x="138" y="0"/>
                  </a:lnTo>
                  <a:lnTo>
                    <a:pt x="134" y="10"/>
                  </a:lnTo>
                  <a:lnTo>
                    <a:pt x="104" y="10"/>
                  </a:lnTo>
                  <a:lnTo>
                    <a:pt x="106" y="25"/>
                  </a:lnTo>
                  <a:lnTo>
                    <a:pt x="95" y="8"/>
                  </a:lnTo>
                  <a:lnTo>
                    <a:pt x="85" y="21"/>
                  </a:lnTo>
                  <a:lnTo>
                    <a:pt x="68" y="12"/>
                  </a:lnTo>
                  <a:lnTo>
                    <a:pt x="53" y="36"/>
                  </a:lnTo>
                  <a:lnTo>
                    <a:pt x="51" y="15"/>
                  </a:lnTo>
                  <a:lnTo>
                    <a:pt x="21" y="2"/>
                  </a:lnTo>
                  <a:lnTo>
                    <a:pt x="31" y="19"/>
                  </a:lnTo>
                  <a:lnTo>
                    <a:pt x="14" y="10"/>
                  </a:lnTo>
                  <a:lnTo>
                    <a:pt x="19" y="23"/>
                  </a:lnTo>
                  <a:lnTo>
                    <a:pt x="4" y="19"/>
                  </a:lnTo>
                  <a:lnTo>
                    <a:pt x="12" y="27"/>
                  </a:lnTo>
                  <a:lnTo>
                    <a:pt x="0" y="32"/>
                  </a:lnTo>
                  <a:lnTo>
                    <a:pt x="44" y="32"/>
                  </a:lnTo>
                  <a:lnTo>
                    <a:pt x="31" y="38"/>
                  </a:lnTo>
                  <a:lnTo>
                    <a:pt x="44" y="44"/>
                  </a:lnTo>
                  <a:lnTo>
                    <a:pt x="10" y="47"/>
                  </a:lnTo>
                  <a:lnTo>
                    <a:pt x="44" y="53"/>
                  </a:lnTo>
                  <a:lnTo>
                    <a:pt x="29" y="76"/>
                  </a:lnTo>
                  <a:lnTo>
                    <a:pt x="91" y="87"/>
                  </a:lnTo>
                  <a:lnTo>
                    <a:pt x="161" y="64"/>
                  </a:lnTo>
                  <a:lnTo>
                    <a:pt x="185" y="40"/>
                  </a:lnTo>
                  <a:lnTo>
                    <a:pt x="157" y="12"/>
                  </a:lnTo>
                  <a:lnTo>
                    <a:pt x="168" y="6"/>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grpSp>
          <p:nvGrpSpPr>
            <p:cNvPr id="112" name="Group 634">
              <a:extLst>
                <a:ext uri="{FF2B5EF4-FFF2-40B4-BE49-F238E27FC236}">
                  <a16:creationId xmlns:a16="http://schemas.microsoft.com/office/drawing/2014/main" id="{AFEF51E3-F9AD-4669-8611-38B8ADE38643}"/>
                </a:ext>
              </a:extLst>
            </p:cNvPr>
            <p:cNvGrpSpPr/>
            <p:nvPr/>
          </p:nvGrpSpPr>
          <p:grpSpPr>
            <a:xfrm>
              <a:off x="3421186" y="6929440"/>
              <a:ext cx="1680908" cy="1238853"/>
              <a:chOff x="5414460" y="3094625"/>
              <a:chExt cx="2750764" cy="1621058"/>
            </a:xfrm>
            <a:solidFill>
              <a:srgbClr val="1B587C"/>
            </a:solidFill>
          </p:grpSpPr>
          <p:sp>
            <p:nvSpPr>
              <p:cNvPr id="174" name="Oval 1117">
                <a:extLst>
                  <a:ext uri="{FF2B5EF4-FFF2-40B4-BE49-F238E27FC236}">
                    <a16:creationId xmlns:a16="http://schemas.microsoft.com/office/drawing/2014/main" id="{F6850CAF-7F1C-4BBF-A174-B409CB4E92F9}"/>
                  </a:ext>
                </a:extLst>
              </p:cNvPr>
              <p:cNvSpPr>
                <a:spLocks noChangeArrowheads="1"/>
              </p:cNvSpPr>
              <p:nvPr/>
            </p:nvSpPr>
            <p:spPr bwMode="auto">
              <a:xfrm>
                <a:off x="8072517" y="4559405"/>
                <a:ext cx="25163" cy="2251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75" name="Oval 1118">
                <a:extLst>
                  <a:ext uri="{FF2B5EF4-FFF2-40B4-BE49-F238E27FC236}">
                    <a16:creationId xmlns:a16="http://schemas.microsoft.com/office/drawing/2014/main" id="{584E844F-A145-4F7B-B306-F908449C2C42}"/>
                  </a:ext>
                </a:extLst>
              </p:cNvPr>
              <p:cNvSpPr>
                <a:spLocks noChangeArrowheads="1"/>
              </p:cNvSpPr>
              <p:nvPr/>
            </p:nvSpPr>
            <p:spPr bwMode="auto">
              <a:xfrm>
                <a:off x="8140061" y="4626949"/>
                <a:ext cx="25163" cy="2251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76" name="Oval 1119">
                <a:extLst>
                  <a:ext uri="{FF2B5EF4-FFF2-40B4-BE49-F238E27FC236}">
                    <a16:creationId xmlns:a16="http://schemas.microsoft.com/office/drawing/2014/main" id="{7F7C0D3B-071F-4E6A-9D76-323FDCC952AF}"/>
                  </a:ext>
                </a:extLst>
              </p:cNvPr>
              <p:cNvSpPr>
                <a:spLocks noChangeArrowheads="1"/>
              </p:cNvSpPr>
              <p:nvPr/>
            </p:nvSpPr>
            <p:spPr bwMode="auto">
              <a:xfrm>
                <a:off x="8003649" y="4424317"/>
                <a:ext cx="26488" cy="2251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77" name="Oval 1120">
                <a:extLst>
                  <a:ext uri="{FF2B5EF4-FFF2-40B4-BE49-F238E27FC236}">
                    <a16:creationId xmlns:a16="http://schemas.microsoft.com/office/drawing/2014/main" id="{2DFD7F38-007F-4F59-AB45-1BF0689A76C1}"/>
                  </a:ext>
                </a:extLst>
              </p:cNvPr>
              <p:cNvSpPr>
                <a:spLocks noChangeArrowheads="1"/>
              </p:cNvSpPr>
              <p:nvPr/>
            </p:nvSpPr>
            <p:spPr bwMode="auto">
              <a:xfrm>
                <a:off x="7801017" y="4355448"/>
                <a:ext cx="25163" cy="2251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78" name="Oval 1121">
                <a:extLst>
                  <a:ext uri="{FF2B5EF4-FFF2-40B4-BE49-F238E27FC236}">
                    <a16:creationId xmlns:a16="http://schemas.microsoft.com/office/drawing/2014/main" id="{0F693122-CBE5-4568-84F7-C036A73923AC}"/>
                  </a:ext>
                </a:extLst>
              </p:cNvPr>
              <p:cNvSpPr>
                <a:spLocks noChangeArrowheads="1"/>
              </p:cNvSpPr>
              <p:nvPr/>
            </p:nvSpPr>
            <p:spPr bwMode="auto">
              <a:xfrm>
                <a:off x="7936105" y="4424317"/>
                <a:ext cx="25163" cy="2251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79" name="Oval 1122">
                <a:extLst>
                  <a:ext uri="{FF2B5EF4-FFF2-40B4-BE49-F238E27FC236}">
                    <a16:creationId xmlns:a16="http://schemas.microsoft.com/office/drawing/2014/main" id="{8283FCDD-3D2C-4B18-85D9-49D33A2336C5}"/>
                  </a:ext>
                </a:extLst>
              </p:cNvPr>
              <p:cNvSpPr>
                <a:spLocks noChangeArrowheads="1"/>
              </p:cNvSpPr>
              <p:nvPr/>
            </p:nvSpPr>
            <p:spPr bwMode="auto">
              <a:xfrm>
                <a:off x="7654009" y="4355448"/>
                <a:ext cx="25163" cy="2251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80" name="Freeform 1123">
                <a:extLst>
                  <a:ext uri="{FF2B5EF4-FFF2-40B4-BE49-F238E27FC236}">
                    <a16:creationId xmlns:a16="http://schemas.microsoft.com/office/drawing/2014/main" id="{40A7D3F1-EE92-43AA-9C08-7017C47A1C93}"/>
                  </a:ext>
                </a:extLst>
              </p:cNvPr>
              <p:cNvSpPr>
                <a:spLocks/>
              </p:cNvSpPr>
              <p:nvPr/>
            </p:nvSpPr>
            <p:spPr bwMode="auto">
              <a:xfrm>
                <a:off x="6221016" y="4228306"/>
                <a:ext cx="42381" cy="84761"/>
              </a:xfrm>
              <a:custGeom>
                <a:avLst/>
                <a:gdLst>
                  <a:gd name="T0" fmla="*/ 0 w 32"/>
                  <a:gd name="T1" fmla="*/ 0 h 64"/>
                  <a:gd name="T2" fmla="*/ 7 w 32"/>
                  <a:gd name="T3" fmla="*/ 64 h 64"/>
                  <a:gd name="T4" fmla="*/ 32 w 32"/>
                  <a:gd name="T5" fmla="*/ 54 h 64"/>
                  <a:gd name="T6" fmla="*/ 19 w 32"/>
                  <a:gd name="T7" fmla="*/ 15 h 64"/>
                  <a:gd name="T8" fmla="*/ 0 w 32"/>
                  <a:gd name="T9" fmla="*/ 0 h 64"/>
                </a:gdLst>
                <a:ahLst/>
                <a:cxnLst>
                  <a:cxn ang="0">
                    <a:pos x="T0" y="T1"/>
                  </a:cxn>
                  <a:cxn ang="0">
                    <a:pos x="T2" y="T3"/>
                  </a:cxn>
                  <a:cxn ang="0">
                    <a:pos x="T4" y="T5"/>
                  </a:cxn>
                  <a:cxn ang="0">
                    <a:pos x="T6" y="T7"/>
                  </a:cxn>
                  <a:cxn ang="0">
                    <a:pos x="T8" y="T9"/>
                  </a:cxn>
                </a:cxnLst>
                <a:rect l="0" t="0" r="r" b="b"/>
                <a:pathLst>
                  <a:path w="32" h="64">
                    <a:moveTo>
                      <a:pt x="0" y="0"/>
                    </a:moveTo>
                    <a:lnTo>
                      <a:pt x="7" y="64"/>
                    </a:lnTo>
                    <a:lnTo>
                      <a:pt x="32" y="54"/>
                    </a:lnTo>
                    <a:lnTo>
                      <a:pt x="19" y="15"/>
                    </a:lnTo>
                    <a:lnTo>
                      <a:pt x="0"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81" name="Freeform 1124">
                <a:extLst>
                  <a:ext uri="{FF2B5EF4-FFF2-40B4-BE49-F238E27FC236}">
                    <a16:creationId xmlns:a16="http://schemas.microsoft.com/office/drawing/2014/main" id="{2D3B0692-58DA-41B4-8BCE-D328FB2BBBC4}"/>
                  </a:ext>
                </a:extLst>
              </p:cNvPr>
              <p:cNvSpPr>
                <a:spLocks/>
              </p:cNvSpPr>
              <p:nvPr/>
            </p:nvSpPr>
            <p:spPr bwMode="auto">
              <a:xfrm>
                <a:off x="6877915" y="4293202"/>
                <a:ext cx="231769" cy="248986"/>
              </a:xfrm>
              <a:custGeom>
                <a:avLst/>
                <a:gdLst>
                  <a:gd name="T0" fmla="*/ 169 w 175"/>
                  <a:gd name="T1" fmla="*/ 103 h 188"/>
                  <a:gd name="T2" fmla="*/ 141 w 175"/>
                  <a:gd name="T3" fmla="*/ 58 h 188"/>
                  <a:gd name="T4" fmla="*/ 147 w 175"/>
                  <a:gd name="T5" fmla="*/ 47 h 188"/>
                  <a:gd name="T6" fmla="*/ 118 w 175"/>
                  <a:gd name="T7" fmla="*/ 45 h 188"/>
                  <a:gd name="T8" fmla="*/ 94 w 175"/>
                  <a:gd name="T9" fmla="*/ 92 h 188"/>
                  <a:gd name="T10" fmla="*/ 77 w 175"/>
                  <a:gd name="T11" fmla="*/ 99 h 188"/>
                  <a:gd name="T12" fmla="*/ 26 w 175"/>
                  <a:gd name="T13" fmla="*/ 103 h 188"/>
                  <a:gd name="T14" fmla="*/ 26 w 175"/>
                  <a:gd name="T15" fmla="*/ 101 h 188"/>
                  <a:gd name="T16" fmla="*/ 77 w 175"/>
                  <a:gd name="T17" fmla="*/ 96 h 188"/>
                  <a:gd name="T18" fmla="*/ 94 w 175"/>
                  <a:gd name="T19" fmla="*/ 90 h 188"/>
                  <a:gd name="T20" fmla="*/ 116 w 175"/>
                  <a:gd name="T21" fmla="*/ 43 h 188"/>
                  <a:gd name="T22" fmla="*/ 147 w 175"/>
                  <a:gd name="T23" fmla="*/ 45 h 188"/>
                  <a:gd name="T24" fmla="*/ 175 w 175"/>
                  <a:gd name="T25" fmla="*/ 30 h 188"/>
                  <a:gd name="T26" fmla="*/ 147 w 175"/>
                  <a:gd name="T27" fmla="*/ 17 h 188"/>
                  <a:gd name="T28" fmla="*/ 139 w 175"/>
                  <a:gd name="T29" fmla="*/ 0 h 188"/>
                  <a:gd name="T30" fmla="*/ 105 w 175"/>
                  <a:gd name="T31" fmla="*/ 30 h 188"/>
                  <a:gd name="T32" fmla="*/ 94 w 175"/>
                  <a:gd name="T33" fmla="*/ 49 h 188"/>
                  <a:gd name="T34" fmla="*/ 94 w 175"/>
                  <a:gd name="T35" fmla="*/ 49 h 188"/>
                  <a:gd name="T36" fmla="*/ 105 w 175"/>
                  <a:gd name="T37" fmla="*/ 30 h 188"/>
                  <a:gd name="T38" fmla="*/ 86 w 175"/>
                  <a:gd name="T39" fmla="*/ 39 h 188"/>
                  <a:gd name="T40" fmla="*/ 86 w 175"/>
                  <a:gd name="T41" fmla="*/ 41 h 188"/>
                  <a:gd name="T42" fmla="*/ 64 w 175"/>
                  <a:gd name="T43" fmla="*/ 64 h 188"/>
                  <a:gd name="T44" fmla="*/ 43 w 175"/>
                  <a:gd name="T45" fmla="*/ 69 h 188"/>
                  <a:gd name="T46" fmla="*/ 37 w 175"/>
                  <a:gd name="T47" fmla="*/ 90 h 188"/>
                  <a:gd name="T48" fmla="*/ 11 w 175"/>
                  <a:gd name="T49" fmla="*/ 90 h 188"/>
                  <a:gd name="T50" fmla="*/ 11 w 175"/>
                  <a:gd name="T51" fmla="*/ 90 h 188"/>
                  <a:gd name="T52" fmla="*/ 0 w 175"/>
                  <a:gd name="T53" fmla="*/ 109 h 188"/>
                  <a:gd name="T54" fmla="*/ 22 w 175"/>
                  <a:gd name="T55" fmla="*/ 165 h 188"/>
                  <a:gd name="T56" fmla="*/ 47 w 175"/>
                  <a:gd name="T57" fmla="*/ 163 h 188"/>
                  <a:gd name="T58" fmla="*/ 52 w 175"/>
                  <a:gd name="T59" fmla="*/ 178 h 188"/>
                  <a:gd name="T60" fmla="*/ 69 w 175"/>
                  <a:gd name="T61" fmla="*/ 169 h 188"/>
                  <a:gd name="T62" fmla="*/ 103 w 175"/>
                  <a:gd name="T63" fmla="*/ 188 h 188"/>
                  <a:gd name="T64" fmla="*/ 120 w 175"/>
                  <a:gd name="T65" fmla="*/ 178 h 188"/>
                  <a:gd name="T66" fmla="*/ 124 w 175"/>
                  <a:gd name="T67" fmla="*/ 148 h 188"/>
                  <a:gd name="T68" fmla="*/ 154 w 175"/>
                  <a:gd name="T69" fmla="*/ 99 h 188"/>
                  <a:gd name="T70" fmla="*/ 169 w 175"/>
                  <a:gd name="T71" fmla="*/ 103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188">
                    <a:moveTo>
                      <a:pt x="169" y="103"/>
                    </a:moveTo>
                    <a:lnTo>
                      <a:pt x="141" y="58"/>
                    </a:lnTo>
                    <a:lnTo>
                      <a:pt x="147" y="47"/>
                    </a:lnTo>
                    <a:lnTo>
                      <a:pt x="118" y="45"/>
                    </a:lnTo>
                    <a:lnTo>
                      <a:pt x="94" y="92"/>
                    </a:lnTo>
                    <a:lnTo>
                      <a:pt x="77" y="99"/>
                    </a:lnTo>
                    <a:lnTo>
                      <a:pt x="26" y="103"/>
                    </a:lnTo>
                    <a:lnTo>
                      <a:pt x="26" y="101"/>
                    </a:lnTo>
                    <a:lnTo>
                      <a:pt x="77" y="96"/>
                    </a:lnTo>
                    <a:lnTo>
                      <a:pt x="94" y="90"/>
                    </a:lnTo>
                    <a:lnTo>
                      <a:pt x="116" y="43"/>
                    </a:lnTo>
                    <a:lnTo>
                      <a:pt x="147" y="45"/>
                    </a:lnTo>
                    <a:lnTo>
                      <a:pt x="175" y="30"/>
                    </a:lnTo>
                    <a:lnTo>
                      <a:pt x="147" y="17"/>
                    </a:lnTo>
                    <a:lnTo>
                      <a:pt x="139" y="0"/>
                    </a:lnTo>
                    <a:lnTo>
                      <a:pt x="105" y="30"/>
                    </a:lnTo>
                    <a:lnTo>
                      <a:pt x="94" y="49"/>
                    </a:lnTo>
                    <a:lnTo>
                      <a:pt x="94" y="49"/>
                    </a:lnTo>
                    <a:lnTo>
                      <a:pt x="105" y="30"/>
                    </a:lnTo>
                    <a:lnTo>
                      <a:pt x="86" y="39"/>
                    </a:lnTo>
                    <a:lnTo>
                      <a:pt x="86" y="41"/>
                    </a:lnTo>
                    <a:lnTo>
                      <a:pt x="64" y="64"/>
                    </a:lnTo>
                    <a:lnTo>
                      <a:pt x="43" y="69"/>
                    </a:lnTo>
                    <a:lnTo>
                      <a:pt x="37" y="90"/>
                    </a:lnTo>
                    <a:lnTo>
                      <a:pt x="11" y="90"/>
                    </a:lnTo>
                    <a:lnTo>
                      <a:pt x="11" y="90"/>
                    </a:lnTo>
                    <a:lnTo>
                      <a:pt x="0" y="109"/>
                    </a:lnTo>
                    <a:lnTo>
                      <a:pt x="22" y="165"/>
                    </a:lnTo>
                    <a:lnTo>
                      <a:pt x="47" y="163"/>
                    </a:lnTo>
                    <a:lnTo>
                      <a:pt x="52" y="178"/>
                    </a:lnTo>
                    <a:lnTo>
                      <a:pt x="69" y="169"/>
                    </a:lnTo>
                    <a:lnTo>
                      <a:pt x="103" y="188"/>
                    </a:lnTo>
                    <a:lnTo>
                      <a:pt x="120" y="178"/>
                    </a:lnTo>
                    <a:lnTo>
                      <a:pt x="124" y="148"/>
                    </a:lnTo>
                    <a:lnTo>
                      <a:pt x="154" y="99"/>
                    </a:lnTo>
                    <a:lnTo>
                      <a:pt x="169" y="10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82" name="Freeform 1125">
                <a:extLst>
                  <a:ext uri="{FF2B5EF4-FFF2-40B4-BE49-F238E27FC236}">
                    <a16:creationId xmlns:a16="http://schemas.microsoft.com/office/drawing/2014/main" id="{9938ACE9-761E-48CE-AD9F-1A7BADD05427}"/>
                  </a:ext>
                </a:extLst>
              </p:cNvPr>
              <p:cNvSpPr>
                <a:spLocks/>
              </p:cNvSpPr>
              <p:nvPr/>
            </p:nvSpPr>
            <p:spPr bwMode="auto">
              <a:xfrm>
                <a:off x="7054059" y="4638868"/>
                <a:ext cx="55625" cy="14568"/>
              </a:xfrm>
              <a:custGeom>
                <a:avLst/>
                <a:gdLst>
                  <a:gd name="T0" fmla="*/ 0 w 42"/>
                  <a:gd name="T1" fmla="*/ 2 h 11"/>
                  <a:gd name="T2" fmla="*/ 4 w 42"/>
                  <a:gd name="T3" fmla="*/ 11 h 11"/>
                  <a:gd name="T4" fmla="*/ 42 w 42"/>
                  <a:gd name="T5" fmla="*/ 2 h 11"/>
                  <a:gd name="T6" fmla="*/ 12 w 42"/>
                  <a:gd name="T7" fmla="*/ 0 h 11"/>
                  <a:gd name="T8" fmla="*/ 0 w 42"/>
                  <a:gd name="T9" fmla="*/ 2 h 11"/>
                </a:gdLst>
                <a:ahLst/>
                <a:cxnLst>
                  <a:cxn ang="0">
                    <a:pos x="T0" y="T1"/>
                  </a:cxn>
                  <a:cxn ang="0">
                    <a:pos x="T2" y="T3"/>
                  </a:cxn>
                  <a:cxn ang="0">
                    <a:pos x="T4" y="T5"/>
                  </a:cxn>
                  <a:cxn ang="0">
                    <a:pos x="T6" y="T7"/>
                  </a:cxn>
                  <a:cxn ang="0">
                    <a:pos x="T8" y="T9"/>
                  </a:cxn>
                </a:cxnLst>
                <a:rect l="0" t="0" r="r" b="b"/>
                <a:pathLst>
                  <a:path w="42" h="11">
                    <a:moveTo>
                      <a:pt x="0" y="2"/>
                    </a:moveTo>
                    <a:lnTo>
                      <a:pt x="4" y="11"/>
                    </a:lnTo>
                    <a:lnTo>
                      <a:pt x="42" y="2"/>
                    </a:lnTo>
                    <a:lnTo>
                      <a:pt x="12" y="0"/>
                    </a:lnTo>
                    <a:lnTo>
                      <a:pt x="0" y="2"/>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83" name="Freeform 1126">
                <a:extLst>
                  <a:ext uri="{FF2B5EF4-FFF2-40B4-BE49-F238E27FC236}">
                    <a16:creationId xmlns:a16="http://schemas.microsoft.com/office/drawing/2014/main" id="{4C8792D8-9C7C-4CB5-8446-D103AFB63631}"/>
                  </a:ext>
                </a:extLst>
              </p:cNvPr>
              <p:cNvSpPr>
                <a:spLocks/>
              </p:cNvSpPr>
              <p:nvPr/>
            </p:nvSpPr>
            <p:spPr bwMode="auto">
              <a:xfrm>
                <a:off x="7101737" y="4407099"/>
                <a:ext cx="140386" cy="166874"/>
              </a:xfrm>
              <a:custGeom>
                <a:avLst/>
                <a:gdLst>
                  <a:gd name="T0" fmla="*/ 32 w 106"/>
                  <a:gd name="T1" fmla="*/ 53 h 126"/>
                  <a:gd name="T2" fmla="*/ 23 w 106"/>
                  <a:gd name="T3" fmla="*/ 27 h 126"/>
                  <a:gd name="T4" fmla="*/ 93 w 106"/>
                  <a:gd name="T5" fmla="*/ 23 h 126"/>
                  <a:gd name="T6" fmla="*/ 106 w 106"/>
                  <a:gd name="T7" fmla="*/ 0 h 126"/>
                  <a:gd name="T8" fmla="*/ 85 w 106"/>
                  <a:gd name="T9" fmla="*/ 15 h 126"/>
                  <a:gd name="T10" fmla="*/ 36 w 106"/>
                  <a:gd name="T11" fmla="*/ 8 h 126"/>
                  <a:gd name="T12" fmla="*/ 19 w 106"/>
                  <a:gd name="T13" fmla="*/ 19 h 126"/>
                  <a:gd name="T14" fmla="*/ 0 w 106"/>
                  <a:gd name="T15" fmla="*/ 74 h 126"/>
                  <a:gd name="T16" fmla="*/ 13 w 106"/>
                  <a:gd name="T17" fmla="*/ 98 h 126"/>
                  <a:gd name="T18" fmla="*/ 10 w 106"/>
                  <a:gd name="T19" fmla="*/ 121 h 126"/>
                  <a:gd name="T20" fmla="*/ 25 w 106"/>
                  <a:gd name="T21" fmla="*/ 126 h 126"/>
                  <a:gd name="T22" fmla="*/ 25 w 106"/>
                  <a:gd name="T23" fmla="*/ 79 h 126"/>
                  <a:gd name="T24" fmla="*/ 36 w 106"/>
                  <a:gd name="T25" fmla="*/ 74 h 126"/>
                  <a:gd name="T26" fmla="*/ 38 w 106"/>
                  <a:gd name="T27" fmla="*/ 94 h 126"/>
                  <a:gd name="T28" fmla="*/ 47 w 106"/>
                  <a:gd name="T29" fmla="*/ 113 h 126"/>
                  <a:gd name="T30" fmla="*/ 66 w 106"/>
                  <a:gd name="T31" fmla="*/ 104 h 126"/>
                  <a:gd name="T32" fmla="*/ 42 w 106"/>
                  <a:gd name="T33" fmla="*/ 62 h 126"/>
                  <a:gd name="T34" fmla="*/ 79 w 106"/>
                  <a:gd name="T35" fmla="*/ 42 h 126"/>
                  <a:gd name="T36" fmla="*/ 32 w 106"/>
                  <a:gd name="T37" fmla="*/ 5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6" h="126">
                    <a:moveTo>
                      <a:pt x="32" y="53"/>
                    </a:moveTo>
                    <a:lnTo>
                      <a:pt x="23" y="27"/>
                    </a:lnTo>
                    <a:lnTo>
                      <a:pt x="93" y="23"/>
                    </a:lnTo>
                    <a:lnTo>
                      <a:pt x="106" y="0"/>
                    </a:lnTo>
                    <a:lnTo>
                      <a:pt x="85" y="15"/>
                    </a:lnTo>
                    <a:lnTo>
                      <a:pt x="36" y="8"/>
                    </a:lnTo>
                    <a:lnTo>
                      <a:pt x="19" y="19"/>
                    </a:lnTo>
                    <a:lnTo>
                      <a:pt x="0" y="74"/>
                    </a:lnTo>
                    <a:lnTo>
                      <a:pt x="13" y="98"/>
                    </a:lnTo>
                    <a:lnTo>
                      <a:pt x="10" y="121"/>
                    </a:lnTo>
                    <a:lnTo>
                      <a:pt x="25" y="126"/>
                    </a:lnTo>
                    <a:lnTo>
                      <a:pt x="25" y="79"/>
                    </a:lnTo>
                    <a:lnTo>
                      <a:pt x="36" y="74"/>
                    </a:lnTo>
                    <a:lnTo>
                      <a:pt x="38" y="94"/>
                    </a:lnTo>
                    <a:lnTo>
                      <a:pt x="47" y="113"/>
                    </a:lnTo>
                    <a:lnTo>
                      <a:pt x="66" y="104"/>
                    </a:lnTo>
                    <a:lnTo>
                      <a:pt x="42" y="62"/>
                    </a:lnTo>
                    <a:lnTo>
                      <a:pt x="79" y="42"/>
                    </a:lnTo>
                    <a:lnTo>
                      <a:pt x="32" y="5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84" name="Freeform 1127">
                <a:extLst>
                  <a:ext uri="{FF2B5EF4-FFF2-40B4-BE49-F238E27FC236}">
                    <a16:creationId xmlns:a16="http://schemas.microsoft.com/office/drawing/2014/main" id="{D239C0EA-8D31-4FE3-A512-B9453E19C7C7}"/>
                  </a:ext>
                </a:extLst>
              </p:cNvPr>
              <p:cNvSpPr>
                <a:spLocks/>
              </p:cNvSpPr>
              <p:nvPr/>
            </p:nvSpPr>
            <p:spPr bwMode="auto">
              <a:xfrm>
                <a:off x="7211662" y="4638868"/>
                <a:ext cx="75490" cy="45029"/>
              </a:xfrm>
              <a:custGeom>
                <a:avLst/>
                <a:gdLst>
                  <a:gd name="T0" fmla="*/ 0 w 57"/>
                  <a:gd name="T1" fmla="*/ 19 h 34"/>
                  <a:gd name="T2" fmla="*/ 2 w 57"/>
                  <a:gd name="T3" fmla="*/ 34 h 34"/>
                  <a:gd name="T4" fmla="*/ 57 w 57"/>
                  <a:gd name="T5" fmla="*/ 0 h 34"/>
                  <a:gd name="T6" fmla="*/ 17 w 57"/>
                  <a:gd name="T7" fmla="*/ 11 h 34"/>
                  <a:gd name="T8" fmla="*/ 0 w 57"/>
                  <a:gd name="T9" fmla="*/ 19 h 34"/>
                </a:gdLst>
                <a:ahLst/>
                <a:cxnLst>
                  <a:cxn ang="0">
                    <a:pos x="T0" y="T1"/>
                  </a:cxn>
                  <a:cxn ang="0">
                    <a:pos x="T2" y="T3"/>
                  </a:cxn>
                  <a:cxn ang="0">
                    <a:pos x="T4" y="T5"/>
                  </a:cxn>
                  <a:cxn ang="0">
                    <a:pos x="T6" y="T7"/>
                  </a:cxn>
                  <a:cxn ang="0">
                    <a:pos x="T8" y="T9"/>
                  </a:cxn>
                </a:cxnLst>
                <a:rect l="0" t="0" r="r" b="b"/>
                <a:pathLst>
                  <a:path w="57" h="34">
                    <a:moveTo>
                      <a:pt x="0" y="19"/>
                    </a:moveTo>
                    <a:lnTo>
                      <a:pt x="2" y="34"/>
                    </a:lnTo>
                    <a:lnTo>
                      <a:pt x="57" y="0"/>
                    </a:lnTo>
                    <a:lnTo>
                      <a:pt x="17" y="11"/>
                    </a:lnTo>
                    <a:lnTo>
                      <a:pt x="0" y="19"/>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85" name="Freeform 1128">
                <a:extLst>
                  <a:ext uri="{FF2B5EF4-FFF2-40B4-BE49-F238E27FC236}">
                    <a16:creationId xmlns:a16="http://schemas.microsoft.com/office/drawing/2014/main" id="{D996118A-95CC-4D22-9C5C-44C15446036D}"/>
                  </a:ext>
                </a:extLst>
              </p:cNvPr>
              <p:cNvSpPr>
                <a:spLocks/>
              </p:cNvSpPr>
              <p:nvPr/>
            </p:nvSpPr>
            <p:spPr bwMode="auto">
              <a:xfrm>
                <a:off x="7293774" y="4397829"/>
                <a:ext cx="25163" cy="68868"/>
              </a:xfrm>
              <a:custGeom>
                <a:avLst/>
                <a:gdLst>
                  <a:gd name="T0" fmla="*/ 19 w 19"/>
                  <a:gd name="T1" fmla="*/ 11 h 52"/>
                  <a:gd name="T2" fmla="*/ 4 w 19"/>
                  <a:gd name="T3" fmla="*/ 22 h 52"/>
                  <a:gd name="T4" fmla="*/ 10 w 19"/>
                  <a:gd name="T5" fmla="*/ 0 h 52"/>
                  <a:gd name="T6" fmla="*/ 0 w 19"/>
                  <a:gd name="T7" fmla="*/ 20 h 52"/>
                  <a:gd name="T8" fmla="*/ 4 w 19"/>
                  <a:gd name="T9" fmla="*/ 43 h 52"/>
                  <a:gd name="T10" fmla="*/ 15 w 19"/>
                  <a:gd name="T11" fmla="*/ 52 h 52"/>
                  <a:gd name="T12" fmla="*/ 8 w 19"/>
                  <a:gd name="T13" fmla="*/ 30 h 52"/>
                  <a:gd name="T14" fmla="*/ 19 w 19"/>
                  <a:gd name="T15" fmla="*/ 28 h 52"/>
                  <a:gd name="T16" fmla="*/ 19 w 19"/>
                  <a:gd name="T17" fmla="*/ 1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52">
                    <a:moveTo>
                      <a:pt x="19" y="11"/>
                    </a:moveTo>
                    <a:lnTo>
                      <a:pt x="4" y="22"/>
                    </a:lnTo>
                    <a:lnTo>
                      <a:pt x="10" y="0"/>
                    </a:lnTo>
                    <a:lnTo>
                      <a:pt x="0" y="20"/>
                    </a:lnTo>
                    <a:lnTo>
                      <a:pt x="4" y="43"/>
                    </a:lnTo>
                    <a:lnTo>
                      <a:pt x="15" y="52"/>
                    </a:lnTo>
                    <a:lnTo>
                      <a:pt x="8" y="30"/>
                    </a:lnTo>
                    <a:lnTo>
                      <a:pt x="19" y="28"/>
                    </a:lnTo>
                    <a:lnTo>
                      <a:pt x="19" y="11"/>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86" name="Freeform 1129">
                <a:extLst>
                  <a:ext uri="{FF2B5EF4-FFF2-40B4-BE49-F238E27FC236}">
                    <a16:creationId xmlns:a16="http://schemas.microsoft.com/office/drawing/2014/main" id="{486535EF-7780-456E-B98D-4BB1A49BE252}"/>
                  </a:ext>
                </a:extLst>
              </p:cNvPr>
              <p:cNvSpPr>
                <a:spLocks/>
              </p:cNvSpPr>
              <p:nvPr/>
            </p:nvSpPr>
            <p:spPr bwMode="auto">
              <a:xfrm>
                <a:off x="7062005" y="4191223"/>
                <a:ext cx="52976" cy="64895"/>
              </a:xfrm>
              <a:custGeom>
                <a:avLst/>
                <a:gdLst>
                  <a:gd name="T0" fmla="*/ 40 w 40"/>
                  <a:gd name="T1" fmla="*/ 0 h 49"/>
                  <a:gd name="T2" fmla="*/ 0 w 40"/>
                  <a:gd name="T3" fmla="*/ 49 h 49"/>
                  <a:gd name="T4" fmla="*/ 28 w 40"/>
                  <a:gd name="T5" fmla="*/ 26 h 49"/>
                  <a:gd name="T6" fmla="*/ 40 w 40"/>
                  <a:gd name="T7" fmla="*/ 0 h 49"/>
                </a:gdLst>
                <a:ahLst/>
                <a:cxnLst>
                  <a:cxn ang="0">
                    <a:pos x="T0" y="T1"/>
                  </a:cxn>
                  <a:cxn ang="0">
                    <a:pos x="T2" y="T3"/>
                  </a:cxn>
                  <a:cxn ang="0">
                    <a:pos x="T4" y="T5"/>
                  </a:cxn>
                  <a:cxn ang="0">
                    <a:pos x="T6" y="T7"/>
                  </a:cxn>
                </a:cxnLst>
                <a:rect l="0" t="0" r="r" b="b"/>
                <a:pathLst>
                  <a:path w="40" h="49">
                    <a:moveTo>
                      <a:pt x="40" y="0"/>
                    </a:moveTo>
                    <a:lnTo>
                      <a:pt x="0" y="49"/>
                    </a:lnTo>
                    <a:lnTo>
                      <a:pt x="28" y="26"/>
                    </a:lnTo>
                    <a:lnTo>
                      <a:pt x="40"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87" name="Freeform 1130">
                <a:extLst>
                  <a:ext uri="{FF2B5EF4-FFF2-40B4-BE49-F238E27FC236}">
                    <a16:creationId xmlns:a16="http://schemas.microsoft.com/office/drawing/2014/main" id="{48C69F15-8271-4928-ABAF-C1F0E43608C5}"/>
                  </a:ext>
                </a:extLst>
              </p:cNvPr>
              <p:cNvSpPr>
                <a:spLocks/>
              </p:cNvSpPr>
              <p:nvPr/>
            </p:nvSpPr>
            <p:spPr bwMode="auto">
              <a:xfrm>
                <a:off x="6568007" y="4324987"/>
                <a:ext cx="242364" cy="254284"/>
              </a:xfrm>
              <a:custGeom>
                <a:avLst/>
                <a:gdLst>
                  <a:gd name="T0" fmla="*/ 183 w 183"/>
                  <a:gd name="T1" fmla="*/ 143 h 192"/>
                  <a:gd name="T2" fmla="*/ 141 w 183"/>
                  <a:gd name="T3" fmla="*/ 107 h 192"/>
                  <a:gd name="T4" fmla="*/ 143 w 183"/>
                  <a:gd name="T5" fmla="*/ 87 h 192"/>
                  <a:gd name="T6" fmla="*/ 130 w 183"/>
                  <a:gd name="T7" fmla="*/ 89 h 192"/>
                  <a:gd name="T8" fmla="*/ 134 w 183"/>
                  <a:gd name="T9" fmla="*/ 75 h 192"/>
                  <a:gd name="T10" fmla="*/ 92 w 183"/>
                  <a:gd name="T11" fmla="*/ 55 h 192"/>
                  <a:gd name="T12" fmla="*/ 41 w 183"/>
                  <a:gd name="T13" fmla="*/ 6 h 192"/>
                  <a:gd name="T14" fmla="*/ 0 w 183"/>
                  <a:gd name="T15" fmla="*/ 0 h 192"/>
                  <a:gd name="T16" fmla="*/ 64 w 183"/>
                  <a:gd name="T17" fmla="*/ 66 h 192"/>
                  <a:gd name="T18" fmla="*/ 124 w 183"/>
                  <a:gd name="T19" fmla="*/ 164 h 192"/>
                  <a:gd name="T20" fmla="*/ 160 w 183"/>
                  <a:gd name="T21" fmla="*/ 192 h 192"/>
                  <a:gd name="T22" fmla="*/ 179 w 183"/>
                  <a:gd name="T23" fmla="*/ 190 h 192"/>
                  <a:gd name="T24" fmla="*/ 183 w 183"/>
                  <a:gd name="T25" fmla="*/ 143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3" h="192">
                    <a:moveTo>
                      <a:pt x="183" y="143"/>
                    </a:moveTo>
                    <a:lnTo>
                      <a:pt x="141" y="107"/>
                    </a:lnTo>
                    <a:lnTo>
                      <a:pt x="143" y="87"/>
                    </a:lnTo>
                    <a:lnTo>
                      <a:pt x="130" y="89"/>
                    </a:lnTo>
                    <a:lnTo>
                      <a:pt x="134" y="75"/>
                    </a:lnTo>
                    <a:lnTo>
                      <a:pt x="92" y="55"/>
                    </a:lnTo>
                    <a:lnTo>
                      <a:pt x="41" y="6"/>
                    </a:lnTo>
                    <a:lnTo>
                      <a:pt x="0" y="0"/>
                    </a:lnTo>
                    <a:lnTo>
                      <a:pt x="64" y="66"/>
                    </a:lnTo>
                    <a:lnTo>
                      <a:pt x="124" y="164"/>
                    </a:lnTo>
                    <a:lnTo>
                      <a:pt x="160" y="192"/>
                    </a:lnTo>
                    <a:lnTo>
                      <a:pt x="179" y="190"/>
                    </a:lnTo>
                    <a:lnTo>
                      <a:pt x="183" y="14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88" name="Freeform 1131">
                <a:extLst>
                  <a:ext uri="{FF2B5EF4-FFF2-40B4-BE49-F238E27FC236}">
                    <a16:creationId xmlns:a16="http://schemas.microsoft.com/office/drawing/2014/main" id="{BEBD6606-0F92-4662-BDCF-DA94FC99D96D}"/>
                  </a:ext>
                </a:extLst>
              </p:cNvPr>
              <p:cNvSpPr>
                <a:spLocks/>
              </p:cNvSpPr>
              <p:nvPr/>
            </p:nvSpPr>
            <p:spPr bwMode="auto">
              <a:xfrm>
                <a:off x="6872617" y="3993888"/>
                <a:ext cx="47678" cy="42381"/>
              </a:xfrm>
              <a:custGeom>
                <a:avLst/>
                <a:gdLst>
                  <a:gd name="T0" fmla="*/ 11 w 36"/>
                  <a:gd name="T1" fmla="*/ 0 h 32"/>
                  <a:gd name="T2" fmla="*/ 0 w 36"/>
                  <a:gd name="T3" fmla="*/ 23 h 32"/>
                  <a:gd name="T4" fmla="*/ 15 w 36"/>
                  <a:gd name="T5" fmla="*/ 32 h 32"/>
                  <a:gd name="T6" fmla="*/ 36 w 36"/>
                  <a:gd name="T7" fmla="*/ 4 h 32"/>
                  <a:gd name="T8" fmla="*/ 11 w 36"/>
                  <a:gd name="T9" fmla="*/ 0 h 32"/>
                </a:gdLst>
                <a:ahLst/>
                <a:cxnLst>
                  <a:cxn ang="0">
                    <a:pos x="T0" y="T1"/>
                  </a:cxn>
                  <a:cxn ang="0">
                    <a:pos x="T2" y="T3"/>
                  </a:cxn>
                  <a:cxn ang="0">
                    <a:pos x="T4" y="T5"/>
                  </a:cxn>
                  <a:cxn ang="0">
                    <a:pos x="T6" y="T7"/>
                  </a:cxn>
                  <a:cxn ang="0">
                    <a:pos x="T8" y="T9"/>
                  </a:cxn>
                </a:cxnLst>
                <a:rect l="0" t="0" r="r" b="b"/>
                <a:pathLst>
                  <a:path w="36" h="32">
                    <a:moveTo>
                      <a:pt x="11" y="0"/>
                    </a:moveTo>
                    <a:lnTo>
                      <a:pt x="0" y="23"/>
                    </a:lnTo>
                    <a:lnTo>
                      <a:pt x="15" y="32"/>
                    </a:lnTo>
                    <a:lnTo>
                      <a:pt x="36" y="4"/>
                    </a:lnTo>
                    <a:lnTo>
                      <a:pt x="11"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89" name="Freeform 1132">
                <a:extLst>
                  <a:ext uri="{FF2B5EF4-FFF2-40B4-BE49-F238E27FC236}">
                    <a16:creationId xmlns:a16="http://schemas.microsoft.com/office/drawing/2014/main" id="{866317F3-6CAD-4C4D-B3BC-4E185CBFD2FC}"/>
                  </a:ext>
                </a:extLst>
              </p:cNvPr>
              <p:cNvSpPr>
                <a:spLocks/>
              </p:cNvSpPr>
              <p:nvPr/>
            </p:nvSpPr>
            <p:spPr bwMode="auto">
              <a:xfrm>
                <a:off x="6799775" y="4581920"/>
                <a:ext cx="202632" cy="64895"/>
              </a:xfrm>
              <a:custGeom>
                <a:avLst/>
                <a:gdLst>
                  <a:gd name="T0" fmla="*/ 128 w 153"/>
                  <a:gd name="T1" fmla="*/ 28 h 49"/>
                  <a:gd name="T2" fmla="*/ 119 w 153"/>
                  <a:gd name="T3" fmla="*/ 15 h 49"/>
                  <a:gd name="T4" fmla="*/ 8 w 153"/>
                  <a:gd name="T5" fmla="*/ 0 h 49"/>
                  <a:gd name="T6" fmla="*/ 0 w 153"/>
                  <a:gd name="T7" fmla="*/ 15 h 49"/>
                  <a:gd name="T8" fmla="*/ 25 w 153"/>
                  <a:gd name="T9" fmla="*/ 26 h 49"/>
                  <a:gd name="T10" fmla="*/ 153 w 153"/>
                  <a:gd name="T11" fmla="*/ 49 h 49"/>
                  <a:gd name="T12" fmla="*/ 151 w 153"/>
                  <a:gd name="T13" fmla="*/ 32 h 49"/>
                  <a:gd name="T14" fmla="*/ 128 w 153"/>
                  <a:gd name="T15" fmla="*/ 2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 h="49">
                    <a:moveTo>
                      <a:pt x="128" y="28"/>
                    </a:moveTo>
                    <a:lnTo>
                      <a:pt x="119" y="15"/>
                    </a:lnTo>
                    <a:lnTo>
                      <a:pt x="8" y="0"/>
                    </a:lnTo>
                    <a:lnTo>
                      <a:pt x="0" y="15"/>
                    </a:lnTo>
                    <a:lnTo>
                      <a:pt x="25" y="26"/>
                    </a:lnTo>
                    <a:lnTo>
                      <a:pt x="153" y="49"/>
                    </a:lnTo>
                    <a:lnTo>
                      <a:pt x="151" y="32"/>
                    </a:lnTo>
                    <a:lnTo>
                      <a:pt x="128" y="28"/>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90" name="Freeform 1133">
                <a:extLst>
                  <a:ext uri="{FF2B5EF4-FFF2-40B4-BE49-F238E27FC236}">
                    <a16:creationId xmlns:a16="http://schemas.microsoft.com/office/drawing/2014/main" id="{EF7876BA-B7AA-4A94-8620-7B610C725F55}"/>
                  </a:ext>
                </a:extLst>
              </p:cNvPr>
              <p:cNvSpPr>
                <a:spLocks/>
              </p:cNvSpPr>
              <p:nvPr/>
            </p:nvSpPr>
            <p:spPr bwMode="auto">
              <a:xfrm>
                <a:off x="7124252" y="4026998"/>
                <a:ext cx="92708" cy="136413"/>
              </a:xfrm>
              <a:custGeom>
                <a:avLst/>
                <a:gdLst>
                  <a:gd name="T0" fmla="*/ 13 w 70"/>
                  <a:gd name="T1" fmla="*/ 82 h 103"/>
                  <a:gd name="T2" fmla="*/ 47 w 70"/>
                  <a:gd name="T3" fmla="*/ 92 h 103"/>
                  <a:gd name="T4" fmla="*/ 47 w 70"/>
                  <a:gd name="T5" fmla="*/ 82 h 103"/>
                  <a:gd name="T6" fmla="*/ 70 w 70"/>
                  <a:gd name="T7" fmla="*/ 103 h 103"/>
                  <a:gd name="T8" fmla="*/ 66 w 70"/>
                  <a:gd name="T9" fmla="*/ 82 h 103"/>
                  <a:gd name="T10" fmla="*/ 30 w 70"/>
                  <a:gd name="T11" fmla="*/ 71 h 103"/>
                  <a:gd name="T12" fmla="*/ 25 w 70"/>
                  <a:gd name="T13" fmla="*/ 56 h 103"/>
                  <a:gd name="T14" fmla="*/ 45 w 70"/>
                  <a:gd name="T15" fmla="*/ 28 h 103"/>
                  <a:gd name="T16" fmla="*/ 38 w 70"/>
                  <a:gd name="T17" fmla="*/ 0 h 103"/>
                  <a:gd name="T18" fmla="*/ 13 w 70"/>
                  <a:gd name="T19" fmla="*/ 0 h 103"/>
                  <a:gd name="T20" fmla="*/ 0 w 70"/>
                  <a:gd name="T21" fmla="*/ 41 h 103"/>
                  <a:gd name="T22" fmla="*/ 13 w 70"/>
                  <a:gd name="T23" fmla="*/ 8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103">
                    <a:moveTo>
                      <a:pt x="13" y="82"/>
                    </a:moveTo>
                    <a:lnTo>
                      <a:pt x="47" y="92"/>
                    </a:lnTo>
                    <a:lnTo>
                      <a:pt x="47" y="82"/>
                    </a:lnTo>
                    <a:lnTo>
                      <a:pt x="70" y="103"/>
                    </a:lnTo>
                    <a:lnTo>
                      <a:pt x="66" y="82"/>
                    </a:lnTo>
                    <a:lnTo>
                      <a:pt x="30" y="71"/>
                    </a:lnTo>
                    <a:lnTo>
                      <a:pt x="25" y="56"/>
                    </a:lnTo>
                    <a:lnTo>
                      <a:pt x="45" y="28"/>
                    </a:lnTo>
                    <a:lnTo>
                      <a:pt x="38" y="0"/>
                    </a:lnTo>
                    <a:lnTo>
                      <a:pt x="13" y="0"/>
                    </a:lnTo>
                    <a:lnTo>
                      <a:pt x="0" y="41"/>
                    </a:lnTo>
                    <a:lnTo>
                      <a:pt x="13" y="82"/>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91" name="Freeform 1134">
                <a:extLst>
                  <a:ext uri="{FF2B5EF4-FFF2-40B4-BE49-F238E27FC236}">
                    <a16:creationId xmlns:a16="http://schemas.microsoft.com/office/drawing/2014/main" id="{6BDE953E-F2A5-45B5-A319-3FFD83BFF939}"/>
                  </a:ext>
                </a:extLst>
              </p:cNvPr>
              <p:cNvSpPr>
                <a:spLocks/>
              </p:cNvSpPr>
              <p:nvPr/>
            </p:nvSpPr>
            <p:spPr bwMode="auto">
              <a:xfrm>
                <a:off x="7132198" y="4146194"/>
                <a:ext cx="25163" cy="25163"/>
              </a:xfrm>
              <a:custGeom>
                <a:avLst/>
                <a:gdLst>
                  <a:gd name="T0" fmla="*/ 15 w 19"/>
                  <a:gd name="T1" fmla="*/ 19 h 19"/>
                  <a:gd name="T2" fmla="*/ 19 w 19"/>
                  <a:gd name="T3" fmla="*/ 2 h 19"/>
                  <a:gd name="T4" fmla="*/ 11 w 19"/>
                  <a:gd name="T5" fmla="*/ 0 h 19"/>
                  <a:gd name="T6" fmla="*/ 0 w 19"/>
                  <a:gd name="T7" fmla="*/ 0 h 19"/>
                  <a:gd name="T8" fmla="*/ 15 w 19"/>
                  <a:gd name="T9" fmla="*/ 19 h 19"/>
                </a:gdLst>
                <a:ahLst/>
                <a:cxnLst>
                  <a:cxn ang="0">
                    <a:pos x="T0" y="T1"/>
                  </a:cxn>
                  <a:cxn ang="0">
                    <a:pos x="T2" y="T3"/>
                  </a:cxn>
                  <a:cxn ang="0">
                    <a:pos x="T4" y="T5"/>
                  </a:cxn>
                  <a:cxn ang="0">
                    <a:pos x="T6" y="T7"/>
                  </a:cxn>
                  <a:cxn ang="0">
                    <a:pos x="T8" y="T9"/>
                  </a:cxn>
                </a:cxnLst>
                <a:rect l="0" t="0" r="r" b="b"/>
                <a:pathLst>
                  <a:path w="19" h="19">
                    <a:moveTo>
                      <a:pt x="15" y="19"/>
                    </a:moveTo>
                    <a:lnTo>
                      <a:pt x="19" y="2"/>
                    </a:lnTo>
                    <a:lnTo>
                      <a:pt x="11" y="0"/>
                    </a:lnTo>
                    <a:lnTo>
                      <a:pt x="0" y="0"/>
                    </a:lnTo>
                    <a:lnTo>
                      <a:pt x="15" y="19"/>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92" name="Freeform 1135">
                <a:extLst>
                  <a:ext uri="{FF2B5EF4-FFF2-40B4-BE49-F238E27FC236}">
                    <a16:creationId xmlns:a16="http://schemas.microsoft.com/office/drawing/2014/main" id="{13B7DF64-189E-4C42-BBE2-8A38794FCD98}"/>
                  </a:ext>
                </a:extLst>
              </p:cNvPr>
              <p:cNvSpPr>
                <a:spLocks/>
              </p:cNvSpPr>
              <p:nvPr/>
            </p:nvSpPr>
            <p:spPr bwMode="auto">
              <a:xfrm>
                <a:off x="7169281" y="4180628"/>
                <a:ext cx="22515" cy="37083"/>
              </a:xfrm>
              <a:custGeom>
                <a:avLst/>
                <a:gdLst>
                  <a:gd name="T0" fmla="*/ 2 w 17"/>
                  <a:gd name="T1" fmla="*/ 28 h 28"/>
                  <a:gd name="T2" fmla="*/ 17 w 17"/>
                  <a:gd name="T3" fmla="*/ 15 h 28"/>
                  <a:gd name="T4" fmla="*/ 0 w 17"/>
                  <a:gd name="T5" fmla="*/ 0 h 28"/>
                  <a:gd name="T6" fmla="*/ 2 w 17"/>
                  <a:gd name="T7" fmla="*/ 28 h 28"/>
                </a:gdLst>
                <a:ahLst/>
                <a:cxnLst>
                  <a:cxn ang="0">
                    <a:pos x="T0" y="T1"/>
                  </a:cxn>
                  <a:cxn ang="0">
                    <a:pos x="T2" y="T3"/>
                  </a:cxn>
                  <a:cxn ang="0">
                    <a:pos x="T4" y="T5"/>
                  </a:cxn>
                  <a:cxn ang="0">
                    <a:pos x="T6" y="T7"/>
                  </a:cxn>
                </a:cxnLst>
                <a:rect l="0" t="0" r="r" b="b"/>
                <a:pathLst>
                  <a:path w="17" h="28">
                    <a:moveTo>
                      <a:pt x="2" y="28"/>
                    </a:moveTo>
                    <a:lnTo>
                      <a:pt x="17" y="15"/>
                    </a:lnTo>
                    <a:lnTo>
                      <a:pt x="0" y="0"/>
                    </a:lnTo>
                    <a:lnTo>
                      <a:pt x="2" y="28"/>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93" name="Freeform 1136">
                <a:extLst>
                  <a:ext uri="{FF2B5EF4-FFF2-40B4-BE49-F238E27FC236}">
                    <a16:creationId xmlns:a16="http://schemas.microsoft.com/office/drawing/2014/main" id="{274F5A5B-74CD-4F89-8D4A-B2643ED8CE4F}"/>
                  </a:ext>
                </a:extLst>
              </p:cNvPr>
              <p:cNvSpPr>
                <a:spLocks/>
              </p:cNvSpPr>
              <p:nvPr/>
            </p:nvSpPr>
            <p:spPr bwMode="auto">
              <a:xfrm>
                <a:off x="7171930" y="4228306"/>
                <a:ext cx="99329" cy="96681"/>
              </a:xfrm>
              <a:custGeom>
                <a:avLst/>
                <a:gdLst>
                  <a:gd name="T0" fmla="*/ 40 w 75"/>
                  <a:gd name="T1" fmla="*/ 64 h 73"/>
                  <a:gd name="T2" fmla="*/ 60 w 75"/>
                  <a:gd name="T3" fmla="*/ 73 h 73"/>
                  <a:gd name="T4" fmla="*/ 66 w 75"/>
                  <a:gd name="T5" fmla="*/ 43 h 73"/>
                  <a:gd name="T6" fmla="*/ 72 w 75"/>
                  <a:gd name="T7" fmla="*/ 60 h 73"/>
                  <a:gd name="T8" fmla="*/ 75 w 75"/>
                  <a:gd name="T9" fmla="*/ 17 h 73"/>
                  <a:gd name="T10" fmla="*/ 62 w 75"/>
                  <a:gd name="T11" fmla="*/ 0 h 73"/>
                  <a:gd name="T12" fmla="*/ 34 w 75"/>
                  <a:gd name="T13" fmla="*/ 28 h 73"/>
                  <a:gd name="T14" fmla="*/ 17 w 75"/>
                  <a:gd name="T15" fmla="*/ 24 h 73"/>
                  <a:gd name="T16" fmla="*/ 0 w 75"/>
                  <a:gd name="T17" fmla="*/ 49 h 73"/>
                  <a:gd name="T18" fmla="*/ 28 w 75"/>
                  <a:gd name="T19" fmla="*/ 32 h 73"/>
                  <a:gd name="T20" fmla="*/ 40 w 75"/>
                  <a:gd name="T21"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73">
                    <a:moveTo>
                      <a:pt x="40" y="64"/>
                    </a:moveTo>
                    <a:lnTo>
                      <a:pt x="60" y="73"/>
                    </a:lnTo>
                    <a:lnTo>
                      <a:pt x="66" y="43"/>
                    </a:lnTo>
                    <a:lnTo>
                      <a:pt x="72" y="60"/>
                    </a:lnTo>
                    <a:lnTo>
                      <a:pt x="75" y="17"/>
                    </a:lnTo>
                    <a:lnTo>
                      <a:pt x="62" y="0"/>
                    </a:lnTo>
                    <a:lnTo>
                      <a:pt x="34" y="28"/>
                    </a:lnTo>
                    <a:lnTo>
                      <a:pt x="17" y="24"/>
                    </a:lnTo>
                    <a:lnTo>
                      <a:pt x="0" y="49"/>
                    </a:lnTo>
                    <a:lnTo>
                      <a:pt x="28" y="32"/>
                    </a:lnTo>
                    <a:lnTo>
                      <a:pt x="40" y="64"/>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94" name="Freeform 1137">
                <a:extLst>
                  <a:ext uri="{FF2B5EF4-FFF2-40B4-BE49-F238E27FC236}">
                    <a16:creationId xmlns:a16="http://schemas.microsoft.com/office/drawing/2014/main" id="{6446FB50-CD1E-43F2-ADFD-7930419C55C5}"/>
                  </a:ext>
                </a:extLst>
              </p:cNvPr>
              <p:cNvSpPr>
                <a:spLocks/>
              </p:cNvSpPr>
              <p:nvPr/>
            </p:nvSpPr>
            <p:spPr bwMode="auto">
              <a:xfrm>
                <a:off x="7183849" y="4205792"/>
                <a:ext cx="22515" cy="39732"/>
              </a:xfrm>
              <a:custGeom>
                <a:avLst/>
                <a:gdLst>
                  <a:gd name="T0" fmla="*/ 10 w 17"/>
                  <a:gd name="T1" fmla="*/ 30 h 30"/>
                  <a:gd name="T2" fmla="*/ 17 w 17"/>
                  <a:gd name="T3" fmla="*/ 0 h 30"/>
                  <a:gd name="T4" fmla="*/ 4 w 17"/>
                  <a:gd name="T5" fmla="*/ 13 h 30"/>
                  <a:gd name="T6" fmla="*/ 0 w 17"/>
                  <a:gd name="T7" fmla="*/ 19 h 30"/>
                  <a:gd name="T8" fmla="*/ 10 w 17"/>
                  <a:gd name="T9" fmla="*/ 30 h 30"/>
                </a:gdLst>
                <a:ahLst/>
                <a:cxnLst>
                  <a:cxn ang="0">
                    <a:pos x="T0" y="T1"/>
                  </a:cxn>
                  <a:cxn ang="0">
                    <a:pos x="T2" y="T3"/>
                  </a:cxn>
                  <a:cxn ang="0">
                    <a:pos x="T4" y="T5"/>
                  </a:cxn>
                  <a:cxn ang="0">
                    <a:pos x="T6" y="T7"/>
                  </a:cxn>
                  <a:cxn ang="0">
                    <a:pos x="T8" y="T9"/>
                  </a:cxn>
                </a:cxnLst>
                <a:rect l="0" t="0" r="r" b="b"/>
                <a:pathLst>
                  <a:path w="17" h="30">
                    <a:moveTo>
                      <a:pt x="10" y="30"/>
                    </a:moveTo>
                    <a:lnTo>
                      <a:pt x="17" y="0"/>
                    </a:lnTo>
                    <a:lnTo>
                      <a:pt x="4" y="13"/>
                    </a:lnTo>
                    <a:lnTo>
                      <a:pt x="0" y="19"/>
                    </a:lnTo>
                    <a:lnTo>
                      <a:pt x="10" y="3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95" name="Freeform 1138">
                <a:extLst>
                  <a:ext uri="{FF2B5EF4-FFF2-40B4-BE49-F238E27FC236}">
                    <a16:creationId xmlns:a16="http://schemas.microsoft.com/office/drawing/2014/main" id="{89DB2994-7257-4AAF-BFC0-AE908864F26E}"/>
                  </a:ext>
                </a:extLst>
              </p:cNvPr>
              <p:cNvSpPr>
                <a:spLocks/>
              </p:cNvSpPr>
              <p:nvPr/>
            </p:nvSpPr>
            <p:spPr bwMode="auto">
              <a:xfrm>
                <a:off x="7126901" y="3874693"/>
                <a:ext cx="42381" cy="74166"/>
              </a:xfrm>
              <a:custGeom>
                <a:avLst/>
                <a:gdLst>
                  <a:gd name="T0" fmla="*/ 32 w 32"/>
                  <a:gd name="T1" fmla="*/ 0 h 56"/>
                  <a:gd name="T2" fmla="*/ 15 w 32"/>
                  <a:gd name="T3" fmla="*/ 2 h 56"/>
                  <a:gd name="T4" fmla="*/ 0 w 32"/>
                  <a:gd name="T5" fmla="*/ 24 h 56"/>
                  <a:gd name="T6" fmla="*/ 13 w 32"/>
                  <a:gd name="T7" fmla="*/ 56 h 56"/>
                  <a:gd name="T8" fmla="*/ 32 w 32"/>
                  <a:gd name="T9" fmla="*/ 0 h 56"/>
                </a:gdLst>
                <a:ahLst/>
                <a:cxnLst>
                  <a:cxn ang="0">
                    <a:pos x="T0" y="T1"/>
                  </a:cxn>
                  <a:cxn ang="0">
                    <a:pos x="T2" y="T3"/>
                  </a:cxn>
                  <a:cxn ang="0">
                    <a:pos x="T4" y="T5"/>
                  </a:cxn>
                  <a:cxn ang="0">
                    <a:pos x="T6" y="T7"/>
                  </a:cxn>
                  <a:cxn ang="0">
                    <a:pos x="T8" y="T9"/>
                  </a:cxn>
                </a:cxnLst>
                <a:rect l="0" t="0" r="r" b="b"/>
                <a:pathLst>
                  <a:path w="32" h="56">
                    <a:moveTo>
                      <a:pt x="32" y="0"/>
                    </a:moveTo>
                    <a:lnTo>
                      <a:pt x="15" y="2"/>
                    </a:lnTo>
                    <a:lnTo>
                      <a:pt x="0" y="24"/>
                    </a:lnTo>
                    <a:lnTo>
                      <a:pt x="13" y="56"/>
                    </a:lnTo>
                    <a:lnTo>
                      <a:pt x="32"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96" name="Freeform 1139">
                <a:extLst>
                  <a:ext uri="{FF2B5EF4-FFF2-40B4-BE49-F238E27FC236}">
                    <a16:creationId xmlns:a16="http://schemas.microsoft.com/office/drawing/2014/main" id="{1EF4E8C0-8D22-406E-9D78-536B531D840D}"/>
                  </a:ext>
                </a:extLst>
              </p:cNvPr>
              <p:cNvSpPr>
                <a:spLocks/>
              </p:cNvSpPr>
              <p:nvPr/>
            </p:nvSpPr>
            <p:spPr bwMode="auto">
              <a:xfrm>
                <a:off x="7346750" y="3660141"/>
                <a:ext cx="50327" cy="62247"/>
              </a:xfrm>
              <a:custGeom>
                <a:avLst/>
                <a:gdLst>
                  <a:gd name="T0" fmla="*/ 28 w 38"/>
                  <a:gd name="T1" fmla="*/ 47 h 47"/>
                  <a:gd name="T2" fmla="*/ 38 w 38"/>
                  <a:gd name="T3" fmla="*/ 17 h 47"/>
                  <a:gd name="T4" fmla="*/ 32 w 38"/>
                  <a:gd name="T5" fmla="*/ 2 h 47"/>
                  <a:gd name="T6" fmla="*/ 13 w 38"/>
                  <a:gd name="T7" fmla="*/ 0 h 47"/>
                  <a:gd name="T8" fmla="*/ 0 w 38"/>
                  <a:gd name="T9" fmla="*/ 13 h 47"/>
                  <a:gd name="T10" fmla="*/ 0 w 38"/>
                  <a:gd name="T11" fmla="*/ 23 h 47"/>
                  <a:gd name="T12" fmla="*/ 9 w 38"/>
                  <a:gd name="T13" fmla="*/ 13 h 47"/>
                  <a:gd name="T14" fmla="*/ 13 w 38"/>
                  <a:gd name="T15" fmla="*/ 19 h 47"/>
                  <a:gd name="T16" fmla="*/ 9 w 38"/>
                  <a:gd name="T17" fmla="*/ 47 h 47"/>
                  <a:gd name="T18" fmla="*/ 28 w 38"/>
                  <a:gd name="T19"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47">
                    <a:moveTo>
                      <a:pt x="28" y="47"/>
                    </a:moveTo>
                    <a:lnTo>
                      <a:pt x="38" y="17"/>
                    </a:lnTo>
                    <a:lnTo>
                      <a:pt x="32" y="2"/>
                    </a:lnTo>
                    <a:lnTo>
                      <a:pt x="13" y="0"/>
                    </a:lnTo>
                    <a:lnTo>
                      <a:pt x="0" y="13"/>
                    </a:lnTo>
                    <a:lnTo>
                      <a:pt x="0" y="23"/>
                    </a:lnTo>
                    <a:lnTo>
                      <a:pt x="9" y="13"/>
                    </a:lnTo>
                    <a:lnTo>
                      <a:pt x="13" y="19"/>
                    </a:lnTo>
                    <a:lnTo>
                      <a:pt x="9" y="47"/>
                    </a:lnTo>
                    <a:lnTo>
                      <a:pt x="28" y="47"/>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97" name="Freeform 1140">
                <a:extLst>
                  <a:ext uri="{FF2B5EF4-FFF2-40B4-BE49-F238E27FC236}">
                    <a16:creationId xmlns:a16="http://schemas.microsoft.com/office/drawing/2014/main" id="{716CEDEE-E99A-406F-A3D7-770F9E5EAF50}"/>
                  </a:ext>
                </a:extLst>
              </p:cNvPr>
              <p:cNvSpPr>
                <a:spLocks/>
              </p:cNvSpPr>
              <p:nvPr/>
            </p:nvSpPr>
            <p:spPr bwMode="auto">
              <a:xfrm>
                <a:off x="7371913" y="3464131"/>
                <a:ext cx="254283" cy="203957"/>
              </a:xfrm>
              <a:custGeom>
                <a:avLst/>
                <a:gdLst>
                  <a:gd name="T0" fmla="*/ 0 w 192"/>
                  <a:gd name="T1" fmla="*/ 146 h 154"/>
                  <a:gd name="T2" fmla="*/ 79 w 192"/>
                  <a:gd name="T3" fmla="*/ 133 h 154"/>
                  <a:gd name="T4" fmla="*/ 83 w 192"/>
                  <a:gd name="T5" fmla="*/ 154 h 154"/>
                  <a:gd name="T6" fmla="*/ 105 w 192"/>
                  <a:gd name="T7" fmla="*/ 141 h 154"/>
                  <a:gd name="T8" fmla="*/ 102 w 192"/>
                  <a:gd name="T9" fmla="*/ 126 h 154"/>
                  <a:gd name="T10" fmla="*/ 126 w 192"/>
                  <a:gd name="T11" fmla="*/ 135 h 154"/>
                  <a:gd name="T12" fmla="*/ 154 w 192"/>
                  <a:gd name="T13" fmla="*/ 114 h 154"/>
                  <a:gd name="T14" fmla="*/ 154 w 192"/>
                  <a:gd name="T15" fmla="*/ 129 h 154"/>
                  <a:gd name="T16" fmla="*/ 162 w 192"/>
                  <a:gd name="T17" fmla="*/ 122 h 154"/>
                  <a:gd name="T18" fmla="*/ 175 w 192"/>
                  <a:gd name="T19" fmla="*/ 88 h 154"/>
                  <a:gd name="T20" fmla="*/ 175 w 192"/>
                  <a:gd name="T21" fmla="*/ 64 h 154"/>
                  <a:gd name="T22" fmla="*/ 192 w 192"/>
                  <a:gd name="T23" fmla="*/ 37 h 154"/>
                  <a:gd name="T24" fmla="*/ 179 w 192"/>
                  <a:gd name="T25" fmla="*/ 0 h 154"/>
                  <a:gd name="T26" fmla="*/ 171 w 192"/>
                  <a:gd name="T27" fmla="*/ 0 h 154"/>
                  <a:gd name="T28" fmla="*/ 175 w 192"/>
                  <a:gd name="T29" fmla="*/ 11 h 154"/>
                  <a:gd name="T30" fmla="*/ 160 w 192"/>
                  <a:gd name="T31" fmla="*/ 9 h 154"/>
                  <a:gd name="T32" fmla="*/ 151 w 192"/>
                  <a:gd name="T33" fmla="*/ 52 h 154"/>
                  <a:gd name="T34" fmla="*/ 134 w 192"/>
                  <a:gd name="T35" fmla="*/ 79 h 154"/>
                  <a:gd name="T36" fmla="*/ 111 w 192"/>
                  <a:gd name="T37" fmla="*/ 92 h 154"/>
                  <a:gd name="T38" fmla="*/ 111 w 192"/>
                  <a:gd name="T39" fmla="*/ 79 h 154"/>
                  <a:gd name="T40" fmla="*/ 102 w 192"/>
                  <a:gd name="T41" fmla="*/ 82 h 154"/>
                  <a:gd name="T42" fmla="*/ 83 w 192"/>
                  <a:gd name="T43" fmla="*/ 118 h 154"/>
                  <a:gd name="T44" fmla="*/ 34 w 192"/>
                  <a:gd name="T45" fmla="*/ 118 h 154"/>
                  <a:gd name="T46" fmla="*/ 0 w 192"/>
                  <a:gd name="T47" fmla="*/ 14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2" h="154">
                    <a:moveTo>
                      <a:pt x="0" y="146"/>
                    </a:moveTo>
                    <a:lnTo>
                      <a:pt x="79" y="133"/>
                    </a:lnTo>
                    <a:lnTo>
                      <a:pt x="83" y="154"/>
                    </a:lnTo>
                    <a:lnTo>
                      <a:pt x="105" y="141"/>
                    </a:lnTo>
                    <a:lnTo>
                      <a:pt x="102" y="126"/>
                    </a:lnTo>
                    <a:lnTo>
                      <a:pt x="126" y="135"/>
                    </a:lnTo>
                    <a:lnTo>
                      <a:pt x="154" y="114"/>
                    </a:lnTo>
                    <a:lnTo>
                      <a:pt x="154" y="129"/>
                    </a:lnTo>
                    <a:lnTo>
                      <a:pt x="162" y="122"/>
                    </a:lnTo>
                    <a:lnTo>
                      <a:pt x="175" y="88"/>
                    </a:lnTo>
                    <a:lnTo>
                      <a:pt x="175" y="64"/>
                    </a:lnTo>
                    <a:lnTo>
                      <a:pt x="192" y="37"/>
                    </a:lnTo>
                    <a:lnTo>
                      <a:pt x="179" y="0"/>
                    </a:lnTo>
                    <a:lnTo>
                      <a:pt x="171" y="0"/>
                    </a:lnTo>
                    <a:lnTo>
                      <a:pt x="175" y="11"/>
                    </a:lnTo>
                    <a:lnTo>
                      <a:pt x="160" y="9"/>
                    </a:lnTo>
                    <a:lnTo>
                      <a:pt x="151" y="52"/>
                    </a:lnTo>
                    <a:lnTo>
                      <a:pt x="134" y="79"/>
                    </a:lnTo>
                    <a:lnTo>
                      <a:pt x="111" y="92"/>
                    </a:lnTo>
                    <a:lnTo>
                      <a:pt x="111" y="79"/>
                    </a:lnTo>
                    <a:lnTo>
                      <a:pt x="102" y="82"/>
                    </a:lnTo>
                    <a:lnTo>
                      <a:pt x="83" y="118"/>
                    </a:lnTo>
                    <a:lnTo>
                      <a:pt x="34" y="118"/>
                    </a:lnTo>
                    <a:lnTo>
                      <a:pt x="0" y="146"/>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98" name="Freeform 1141">
                <a:extLst>
                  <a:ext uri="{FF2B5EF4-FFF2-40B4-BE49-F238E27FC236}">
                    <a16:creationId xmlns:a16="http://schemas.microsoft.com/office/drawing/2014/main" id="{90472D0A-297D-4A88-867C-B040D6A9C714}"/>
                  </a:ext>
                </a:extLst>
              </p:cNvPr>
              <p:cNvSpPr>
                <a:spLocks/>
              </p:cNvSpPr>
              <p:nvPr/>
            </p:nvSpPr>
            <p:spPr bwMode="auto">
              <a:xfrm>
                <a:off x="7401050" y="3650870"/>
                <a:ext cx="52976" cy="37083"/>
              </a:xfrm>
              <a:custGeom>
                <a:avLst/>
                <a:gdLst>
                  <a:gd name="T0" fmla="*/ 36 w 40"/>
                  <a:gd name="T1" fmla="*/ 17 h 28"/>
                  <a:gd name="T2" fmla="*/ 40 w 40"/>
                  <a:gd name="T3" fmla="*/ 0 h 28"/>
                  <a:gd name="T4" fmla="*/ 0 w 40"/>
                  <a:gd name="T5" fmla="*/ 15 h 28"/>
                  <a:gd name="T6" fmla="*/ 14 w 40"/>
                  <a:gd name="T7" fmla="*/ 28 h 28"/>
                  <a:gd name="T8" fmla="*/ 36 w 40"/>
                  <a:gd name="T9" fmla="*/ 17 h 28"/>
                </a:gdLst>
                <a:ahLst/>
                <a:cxnLst>
                  <a:cxn ang="0">
                    <a:pos x="T0" y="T1"/>
                  </a:cxn>
                  <a:cxn ang="0">
                    <a:pos x="T2" y="T3"/>
                  </a:cxn>
                  <a:cxn ang="0">
                    <a:pos x="T4" y="T5"/>
                  </a:cxn>
                  <a:cxn ang="0">
                    <a:pos x="T6" y="T7"/>
                  </a:cxn>
                  <a:cxn ang="0">
                    <a:pos x="T8" y="T9"/>
                  </a:cxn>
                </a:cxnLst>
                <a:rect l="0" t="0" r="r" b="b"/>
                <a:pathLst>
                  <a:path w="40" h="28">
                    <a:moveTo>
                      <a:pt x="36" y="17"/>
                    </a:moveTo>
                    <a:lnTo>
                      <a:pt x="40" y="0"/>
                    </a:lnTo>
                    <a:lnTo>
                      <a:pt x="0" y="15"/>
                    </a:lnTo>
                    <a:lnTo>
                      <a:pt x="14" y="28"/>
                    </a:lnTo>
                    <a:lnTo>
                      <a:pt x="36" y="17"/>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99" name="Freeform 1142">
                <a:extLst>
                  <a:ext uri="{FF2B5EF4-FFF2-40B4-BE49-F238E27FC236}">
                    <a16:creationId xmlns:a16="http://schemas.microsoft.com/office/drawing/2014/main" id="{76F37EEC-AD06-450A-A12D-ADE7DFA844AB}"/>
                  </a:ext>
                </a:extLst>
              </p:cNvPr>
              <p:cNvSpPr>
                <a:spLocks/>
              </p:cNvSpPr>
              <p:nvPr/>
            </p:nvSpPr>
            <p:spPr bwMode="auto">
              <a:xfrm>
                <a:off x="7575870" y="3354206"/>
                <a:ext cx="132439" cy="109925"/>
              </a:xfrm>
              <a:custGeom>
                <a:avLst/>
                <a:gdLst>
                  <a:gd name="T0" fmla="*/ 23 w 100"/>
                  <a:gd name="T1" fmla="*/ 75 h 83"/>
                  <a:gd name="T2" fmla="*/ 10 w 100"/>
                  <a:gd name="T3" fmla="*/ 60 h 83"/>
                  <a:gd name="T4" fmla="*/ 59 w 100"/>
                  <a:gd name="T5" fmla="*/ 73 h 83"/>
                  <a:gd name="T6" fmla="*/ 70 w 100"/>
                  <a:gd name="T7" fmla="*/ 53 h 83"/>
                  <a:gd name="T8" fmla="*/ 100 w 100"/>
                  <a:gd name="T9" fmla="*/ 47 h 83"/>
                  <a:gd name="T10" fmla="*/ 89 w 100"/>
                  <a:gd name="T11" fmla="*/ 32 h 83"/>
                  <a:gd name="T12" fmla="*/ 93 w 100"/>
                  <a:gd name="T13" fmla="*/ 21 h 83"/>
                  <a:gd name="T14" fmla="*/ 66 w 100"/>
                  <a:gd name="T15" fmla="*/ 24 h 83"/>
                  <a:gd name="T16" fmla="*/ 36 w 100"/>
                  <a:gd name="T17" fmla="*/ 0 h 83"/>
                  <a:gd name="T18" fmla="*/ 23 w 100"/>
                  <a:gd name="T19" fmla="*/ 47 h 83"/>
                  <a:gd name="T20" fmla="*/ 10 w 100"/>
                  <a:gd name="T21" fmla="*/ 45 h 83"/>
                  <a:gd name="T22" fmla="*/ 0 w 100"/>
                  <a:gd name="T23" fmla="*/ 60 h 83"/>
                  <a:gd name="T24" fmla="*/ 4 w 100"/>
                  <a:gd name="T25" fmla="*/ 83 h 83"/>
                  <a:gd name="T26" fmla="*/ 23 w 100"/>
                  <a:gd name="T27" fmla="*/ 7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0" h="83">
                    <a:moveTo>
                      <a:pt x="23" y="75"/>
                    </a:moveTo>
                    <a:lnTo>
                      <a:pt x="10" y="60"/>
                    </a:lnTo>
                    <a:lnTo>
                      <a:pt x="59" y="73"/>
                    </a:lnTo>
                    <a:lnTo>
                      <a:pt x="70" y="53"/>
                    </a:lnTo>
                    <a:lnTo>
                      <a:pt x="100" y="47"/>
                    </a:lnTo>
                    <a:lnTo>
                      <a:pt x="89" y="32"/>
                    </a:lnTo>
                    <a:lnTo>
                      <a:pt x="93" y="21"/>
                    </a:lnTo>
                    <a:lnTo>
                      <a:pt x="66" y="24"/>
                    </a:lnTo>
                    <a:lnTo>
                      <a:pt x="36" y="0"/>
                    </a:lnTo>
                    <a:lnTo>
                      <a:pt x="23" y="47"/>
                    </a:lnTo>
                    <a:lnTo>
                      <a:pt x="10" y="45"/>
                    </a:lnTo>
                    <a:lnTo>
                      <a:pt x="0" y="60"/>
                    </a:lnTo>
                    <a:lnTo>
                      <a:pt x="4" y="83"/>
                    </a:lnTo>
                    <a:lnTo>
                      <a:pt x="23" y="75"/>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00" name="Freeform 1143">
                <a:extLst>
                  <a:ext uri="{FF2B5EF4-FFF2-40B4-BE49-F238E27FC236}">
                    <a16:creationId xmlns:a16="http://schemas.microsoft.com/office/drawing/2014/main" id="{64834EDA-3AFC-4503-9EAB-08D0218A3710}"/>
                  </a:ext>
                </a:extLst>
              </p:cNvPr>
              <p:cNvSpPr>
                <a:spLocks noEditPoints="1"/>
              </p:cNvSpPr>
              <p:nvPr/>
            </p:nvSpPr>
            <p:spPr bwMode="auto">
              <a:xfrm>
                <a:off x="5414460" y="3117141"/>
                <a:ext cx="2044862" cy="1297906"/>
              </a:xfrm>
              <a:custGeom>
                <a:avLst/>
                <a:gdLst>
                  <a:gd name="T0" fmla="*/ 1485 w 1544"/>
                  <a:gd name="T1" fmla="*/ 220 h 980"/>
                  <a:gd name="T2" fmla="*/ 1421 w 1544"/>
                  <a:gd name="T3" fmla="*/ 87 h 980"/>
                  <a:gd name="T4" fmla="*/ 1255 w 1544"/>
                  <a:gd name="T5" fmla="*/ 89 h 980"/>
                  <a:gd name="T6" fmla="*/ 1001 w 1544"/>
                  <a:gd name="T7" fmla="*/ 72 h 980"/>
                  <a:gd name="T8" fmla="*/ 743 w 1544"/>
                  <a:gd name="T9" fmla="*/ 102 h 980"/>
                  <a:gd name="T10" fmla="*/ 662 w 1544"/>
                  <a:gd name="T11" fmla="*/ 141 h 980"/>
                  <a:gd name="T12" fmla="*/ 509 w 1544"/>
                  <a:gd name="T13" fmla="*/ 288 h 980"/>
                  <a:gd name="T14" fmla="*/ 469 w 1544"/>
                  <a:gd name="T15" fmla="*/ 354 h 980"/>
                  <a:gd name="T16" fmla="*/ 292 w 1544"/>
                  <a:gd name="T17" fmla="*/ 371 h 980"/>
                  <a:gd name="T18" fmla="*/ 85 w 1544"/>
                  <a:gd name="T19" fmla="*/ 337 h 980"/>
                  <a:gd name="T20" fmla="*/ 0 w 1544"/>
                  <a:gd name="T21" fmla="*/ 301 h 980"/>
                  <a:gd name="T22" fmla="*/ 75 w 1544"/>
                  <a:gd name="T23" fmla="*/ 480 h 980"/>
                  <a:gd name="T24" fmla="*/ 226 w 1544"/>
                  <a:gd name="T25" fmla="*/ 559 h 980"/>
                  <a:gd name="T26" fmla="*/ 379 w 1544"/>
                  <a:gd name="T27" fmla="*/ 566 h 980"/>
                  <a:gd name="T28" fmla="*/ 447 w 1544"/>
                  <a:gd name="T29" fmla="*/ 647 h 980"/>
                  <a:gd name="T30" fmla="*/ 526 w 1544"/>
                  <a:gd name="T31" fmla="*/ 796 h 980"/>
                  <a:gd name="T32" fmla="*/ 760 w 1544"/>
                  <a:gd name="T33" fmla="*/ 632 h 980"/>
                  <a:gd name="T34" fmla="*/ 807 w 1544"/>
                  <a:gd name="T35" fmla="*/ 615 h 980"/>
                  <a:gd name="T36" fmla="*/ 907 w 1544"/>
                  <a:gd name="T37" fmla="*/ 517 h 980"/>
                  <a:gd name="T38" fmla="*/ 907 w 1544"/>
                  <a:gd name="T39" fmla="*/ 517 h 980"/>
                  <a:gd name="T40" fmla="*/ 854 w 1544"/>
                  <a:gd name="T41" fmla="*/ 730 h 980"/>
                  <a:gd name="T42" fmla="*/ 922 w 1544"/>
                  <a:gd name="T43" fmla="*/ 867 h 980"/>
                  <a:gd name="T44" fmla="*/ 990 w 1544"/>
                  <a:gd name="T45" fmla="*/ 899 h 980"/>
                  <a:gd name="T46" fmla="*/ 995 w 1544"/>
                  <a:gd name="T47" fmla="*/ 771 h 980"/>
                  <a:gd name="T48" fmla="*/ 1029 w 1544"/>
                  <a:gd name="T49" fmla="*/ 828 h 980"/>
                  <a:gd name="T50" fmla="*/ 1101 w 1544"/>
                  <a:gd name="T51" fmla="*/ 743 h 980"/>
                  <a:gd name="T52" fmla="*/ 990 w 1544"/>
                  <a:gd name="T53" fmla="*/ 617 h 980"/>
                  <a:gd name="T54" fmla="*/ 1172 w 1544"/>
                  <a:gd name="T55" fmla="*/ 628 h 980"/>
                  <a:gd name="T56" fmla="*/ 1325 w 1544"/>
                  <a:gd name="T57" fmla="*/ 482 h 980"/>
                  <a:gd name="T58" fmla="*/ 1295 w 1544"/>
                  <a:gd name="T59" fmla="*/ 363 h 980"/>
                  <a:gd name="T60" fmla="*/ 1323 w 1544"/>
                  <a:gd name="T61" fmla="*/ 269 h 980"/>
                  <a:gd name="T62" fmla="*/ 1431 w 1544"/>
                  <a:gd name="T63" fmla="*/ 262 h 980"/>
                  <a:gd name="T64" fmla="*/ 1397 w 1544"/>
                  <a:gd name="T65" fmla="*/ 399 h 980"/>
                  <a:gd name="T66" fmla="*/ 1421 w 1544"/>
                  <a:gd name="T67" fmla="*/ 294 h 980"/>
                  <a:gd name="T68" fmla="*/ 1218 w 1544"/>
                  <a:gd name="T69" fmla="*/ 130 h 980"/>
                  <a:gd name="T70" fmla="*/ 777 w 1544"/>
                  <a:gd name="T71" fmla="*/ 512 h 980"/>
                  <a:gd name="T72" fmla="*/ 758 w 1544"/>
                  <a:gd name="T73" fmla="*/ 519 h 980"/>
                  <a:gd name="T74" fmla="*/ 682 w 1544"/>
                  <a:gd name="T75" fmla="*/ 493 h 980"/>
                  <a:gd name="T76" fmla="*/ 466 w 1544"/>
                  <a:gd name="T77" fmla="*/ 384 h 980"/>
                  <a:gd name="T78" fmla="*/ 441 w 1544"/>
                  <a:gd name="T79" fmla="*/ 408 h 980"/>
                  <a:gd name="T80" fmla="*/ 432 w 1544"/>
                  <a:gd name="T81" fmla="*/ 534 h 980"/>
                  <a:gd name="T82" fmla="*/ 532 w 1544"/>
                  <a:gd name="T83" fmla="*/ 440 h 980"/>
                  <a:gd name="T84" fmla="*/ 518 w 1544"/>
                  <a:gd name="T85" fmla="*/ 448 h 980"/>
                  <a:gd name="T86" fmla="*/ 518 w 1544"/>
                  <a:gd name="T87" fmla="*/ 348 h 980"/>
                  <a:gd name="T88" fmla="*/ 599 w 1544"/>
                  <a:gd name="T89" fmla="*/ 369 h 980"/>
                  <a:gd name="T90" fmla="*/ 594 w 1544"/>
                  <a:gd name="T91" fmla="*/ 465 h 980"/>
                  <a:gd name="T92" fmla="*/ 611 w 1544"/>
                  <a:gd name="T93" fmla="*/ 506 h 980"/>
                  <a:gd name="T94" fmla="*/ 780 w 1544"/>
                  <a:gd name="T95" fmla="*/ 568 h 980"/>
                  <a:gd name="T96" fmla="*/ 818 w 1544"/>
                  <a:gd name="T97" fmla="*/ 572 h 980"/>
                  <a:gd name="T98" fmla="*/ 816 w 1544"/>
                  <a:gd name="T99" fmla="*/ 596 h 980"/>
                  <a:gd name="T100" fmla="*/ 812 w 1544"/>
                  <a:gd name="T101" fmla="*/ 521 h 980"/>
                  <a:gd name="T102" fmla="*/ 978 w 1544"/>
                  <a:gd name="T103" fmla="*/ 619 h 980"/>
                  <a:gd name="T104" fmla="*/ 956 w 1544"/>
                  <a:gd name="T105" fmla="*/ 649 h 980"/>
                  <a:gd name="T106" fmla="*/ 939 w 1544"/>
                  <a:gd name="T107" fmla="*/ 623 h 980"/>
                  <a:gd name="T108" fmla="*/ 929 w 1544"/>
                  <a:gd name="T109" fmla="*/ 589 h 980"/>
                  <a:gd name="T110" fmla="*/ 1029 w 1544"/>
                  <a:gd name="T111" fmla="*/ 705 h 980"/>
                  <a:gd name="T112" fmla="*/ 1039 w 1544"/>
                  <a:gd name="T113" fmla="*/ 760 h 980"/>
                  <a:gd name="T114" fmla="*/ 1039 w 1544"/>
                  <a:gd name="T115" fmla="*/ 762 h 980"/>
                  <a:gd name="T116" fmla="*/ 784 w 1544"/>
                  <a:gd name="T117" fmla="*/ 132 h 980"/>
                  <a:gd name="T118" fmla="*/ 1033 w 1544"/>
                  <a:gd name="T119" fmla="*/ 258 h 980"/>
                  <a:gd name="T120" fmla="*/ 1438 w 1544"/>
                  <a:gd name="T121" fmla="*/ 247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44" h="980">
                    <a:moveTo>
                      <a:pt x="1474" y="241"/>
                    </a:moveTo>
                    <a:lnTo>
                      <a:pt x="1472" y="237"/>
                    </a:lnTo>
                    <a:lnTo>
                      <a:pt x="1465" y="230"/>
                    </a:lnTo>
                    <a:lnTo>
                      <a:pt x="1465" y="230"/>
                    </a:lnTo>
                    <a:lnTo>
                      <a:pt x="1472" y="237"/>
                    </a:lnTo>
                    <a:lnTo>
                      <a:pt x="1485" y="220"/>
                    </a:lnTo>
                    <a:lnTo>
                      <a:pt x="1478" y="194"/>
                    </a:lnTo>
                    <a:lnTo>
                      <a:pt x="1517" y="183"/>
                    </a:lnTo>
                    <a:lnTo>
                      <a:pt x="1544" y="113"/>
                    </a:lnTo>
                    <a:lnTo>
                      <a:pt x="1483" y="130"/>
                    </a:lnTo>
                    <a:lnTo>
                      <a:pt x="1472" y="102"/>
                    </a:lnTo>
                    <a:lnTo>
                      <a:pt x="1421" y="87"/>
                    </a:lnTo>
                    <a:lnTo>
                      <a:pt x="1389" y="12"/>
                    </a:lnTo>
                    <a:lnTo>
                      <a:pt x="1355" y="0"/>
                    </a:lnTo>
                    <a:lnTo>
                      <a:pt x="1293" y="19"/>
                    </a:lnTo>
                    <a:lnTo>
                      <a:pt x="1304" y="36"/>
                    </a:lnTo>
                    <a:lnTo>
                      <a:pt x="1278" y="79"/>
                    </a:lnTo>
                    <a:lnTo>
                      <a:pt x="1255" y="89"/>
                    </a:lnTo>
                    <a:lnTo>
                      <a:pt x="1229" y="81"/>
                    </a:lnTo>
                    <a:lnTo>
                      <a:pt x="1229" y="81"/>
                    </a:lnTo>
                    <a:lnTo>
                      <a:pt x="1199" y="77"/>
                    </a:lnTo>
                    <a:lnTo>
                      <a:pt x="1118" y="96"/>
                    </a:lnTo>
                    <a:lnTo>
                      <a:pt x="1048" y="68"/>
                    </a:lnTo>
                    <a:lnTo>
                      <a:pt x="1001" y="72"/>
                    </a:lnTo>
                    <a:lnTo>
                      <a:pt x="984" y="47"/>
                    </a:lnTo>
                    <a:lnTo>
                      <a:pt x="939" y="32"/>
                    </a:lnTo>
                    <a:lnTo>
                      <a:pt x="916" y="49"/>
                    </a:lnTo>
                    <a:lnTo>
                      <a:pt x="914" y="81"/>
                    </a:lnTo>
                    <a:lnTo>
                      <a:pt x="812" y="66"/>
                    </a:lnTo>
                    <a:lnTo>
                      <a:pt x="743" y="102"/>
                    </a:lnTo>
                    <a:lnTo>
                      <a:pt x="760" y="124"/>
                    </a:lnTo>
                    <a:lnTo>
                      <a:pt x="760" y="124"/>
                    </a:lnTo>
                    <a:lnTo>
                      <a:pt x="743" y="100"/>
                    </a:lnTo>
                    <a:lnTo>
                      <a:pt x="709" y="115"/>
                    </a:lnTo>
                    <a:lnTo>
                      <a:pt x="705" y="143"/>
                    </a:lnTo>
                    <a:lnTo>
                      <a:pt x="662" y="141"/>
                    </a:lnTo>
                    <a:lnTo>
                      <a:pt x="650" y="181"/>
                    </a:lnTo>
                    <a:lnTo>
                      <a:pt x="609" y="190"/>
                    </a:lnTo>
                    <a:lnTo>
                      <a:pt x="622" y="220"/>
                    </a:lnTo>
                    <a:lnTo>
                      <a:pt x="613" y="247"/>
                    </a:lnTo>
                    <a:lnTo>
                      <a:pt x="547" y="282"/>
                    </a:lnTo>
                    <a:lnTo>
                      <a:pt x="509" y="288"/>
                    </a:lnTo>
                    <a:lnTo>
                      <a:pt x="503" y="314"/>
                    </a:lnTo>
                    <a:lnTo>
                      <a:pt x="520" y="320"/>
                    </a:lnTo>
                    <a:lnTo>
                      <a:pt x="520" y="344"/>
                    </a:lnTo>
                    <a:lnTo>
                      <a:pt x="520" y="344"/>
                    </a:lnTo>
                    <a:lnTo>
                      <a:pt x="498" y="339"/>
                    </a:lnTo>
                    <a:lnTo>
                      <a:pt x="469" y="354"/>
                    </a:lnTo>
                    <a:lnTo>
                      <a:pt x="454" y="320"/>
                    </a:lnTo>
                    <a:lnTo>
                      <a:pt x="430" y="346"/>
                    </a:lnTo>
                    <a:lnTo>
                      <a:pt x="356" y="344"/>
                    </a:lnTo>
                    <a:lnTo>
                      <a:pt x="317" y="384"/>
                    </a:lnTo>
                    <a:lnTo>
                      <a:pt x="292" y="371"/>
                    </a:lnTo>
                    <a:lnTo>
                      <a:pt x="292" y="371"/>
                    </a:lnTo>
                    <a:lnTo>
                      <a:pt x="290" y="352"/>
                    </a:lnTo>
                    <a:lnTo>
                      <a:pt x="221" y="322"/>
                    </a:lnTo>
                    <a:lnTo>
                      <a:pt x="168" y="339"/>
                    </a:lnTo>
                    <a:lnTo>
                      <a:pt x="170" y="350"/>
                    </a:lnTo>
                    <a:lnTo>
                      <a:pt x="130" y="356"/>
                    </a:lnTo>
                    <a:lnTo>
                      <a:pt x="85" y="337"/>
                    </a:lnTo>
                    <a:lnTo>
                      <a:pt x="81" y="318"/>
                    </a:lnTo>
                    <a:lnTo>
                      <a:pt x="68" y="312"/>
                    </a:lnTo>
                    <a:lnTo>
                      <a:pt x="64" y="297"/>
                    </a:lnTo>
                    <a:lnTo>
                      <a:pt x="34" y="314"/>
                    </a:lnTo>
                    <a:lnTo>
                      <a:pt x="8" y="292"/>
                    </a:lnTo>
                    <a:lnTo>
                      <a:pt x="0" y="301"/>
                    </a:lnTo>
                    <a:lnTo>
                      <a:pt x="11" y="344"/>
                    </a:lnTo>
                    <a:lnTo>
                      <a:pt x="23" y="365"/>
                    </a:lnTo>
                    <a:lnTo>
                      <a:pt x="36" y="371"/>
                    </a:lnTo>
                    <a:lnTo>
                      <a:pt x="21" y="412"/>
                    </a:lnTo>
                    <a:lnTo>
                      <a:pt x="53" y="438"/>
                    </a:lnTo>
                    <a:lnTo>
                      <a:pt x="75" y="480"/>
                    </a:lnTo>
                    <a:lnTo>
                      <a:pt x="81" y="472"/>
                    </a:lnTo>
                    <a:lnTo>
                      <a:pt x="100" y="478"/>
                    </a:lnTo>
                    <a:lnTo>
                      <a:pt x="124" y="521"/>
                    </a:lnTo>
                    <a:lnTo>
                      <a:pt x="160" y="544"/>
                    </a:lnTo>
                    <a:lnTo>
                      <a:pt x="211" y="536"/>
                    </a:lnTo>
                    <a:lnTo>
                      <a:pt x="226" y="559"/>
                    </a:lnTo>
                    <a:lnTo>
                      <a:pt x="300" y="570"/>
                    </a:lnTo>
                    <a:lnTo>
                      <a:pt x="300" y="570"/>
                    </a:lnTo>
                    <a:lnTo>
                      <a:pt x="300" y="570"/>
                    </a:lnTo>
                    <a:lnTo>
                      <a:pt x="300" y="570"/>
                    </a:lnTo>
                    <a:lnTo>
                      <a:pt x="300" y="570"/>
                    </a:lnTo>
                    <a:lnTo>
                      <a:pt x="379" y="566"/>
                    </a:lnTo>
                    <a:lnTo>
                      <a:pt x="407" y="596"/>
                    </a:lnTo>
                    <a:lnTo>
                      <a:pt x="407" y="596"/>
                    </a:lnTo>
                    <a:lnTo>
                      <a:pt x="422" y="613"/>
                    </a:lnTo>
                    <a:lnTo>
                      <a:pt x="447" y="606"/>
                    </a:lnTo>
                    <a:lnTo>
                      <a:pt x="422" y="619"/>
                    </a:lnTo>
                    <a:lnTo>
                      <a:pt x="447" y="647"/>
                    </a:lnTo>
                    <a:lnTo>
                      <a:pt x="473" y="640"/>
                    </a:lnTo>
                    <a:lnTo>
                      <a:pt x="477" y="619"/>
                    </a:lnTo>
                    <a:lnTo>
                      <a:pt x="486" y="621"/>
                    </a:lnTo>
                    <a:lnTo>
                      <a:pt x="496" y="726"/>
                    </a:lnTo>
                    <a:lnTo>
                      <a:pt x="511" y="739"/>
                    </a:lnTo>
                    <a:lnTo>
                      <a:pt x="526" y="796"/>
                    </a:lnTo>
                    <a:lnTo>
                      <a:pt x="564" y="867"/>
                    </a:lnTo>
                    <a:lnTo>
                      <a:pt x="607" y="831"/>
                    </a:lnTo>
                    <a:lnTo>
                      <a:pt x="616" y="737"/>
                    </a:lnTo>
                    <a:lnTo>
                      <a:pt x="718" y="662"/>
                    </a:lnTo>
                    <a:lnTo>
                      <a:pt x="745" y="626"/>
                    </a:lnTo>
                    <a:lnTo>
                      <a:pt x="760" y="632"/>
                    </a:lnTo>
                    <a:lnTo>
                      <a:pt x="754" y="587"/>
                    </a:lnTo>
                    <a:lnTo>
                      <a:pt x="756" y="587"/>
                    </a:lnTo>
                    <a:lnTo>
                      <a:pt x="763" y="634"/>
                    </a:lnTo>
                    <a:lnTo>
                      <a:pt x="782" y="630"/>
                    </a:lnTo>
                    <a:lnTo>
                      <a:pt x="794" y="611"/>
                    </a:lnTo>
                    <a:lnTo>
                      <a:pt x="807" y="615"/>
                    </a:lnTo>
                    <a:lnTo>
                      <a:pt x="818" y="647"/>
                    </a:lnTo>
                    <a:lnTo>
                      <a:pt x="824" y="628"/>
                    </a:lnTo>
                    <a:lnTo>
                      <a:pt x="824" y="628"/>
                    </a:lnTo>
                    <a:lnTo>
                      <a:pt x="869" y="546"/>
                    </a:lnTo>
                    <a:lnTo>
                      <a:pt x="899" y="536"/>
                    </a:lnTo>
                    <a:lnTo>
                      <a:pt x="907" y="517"/>
                    </a:lnTo>
                    <a:lnTo>
                      <a:pt x="888" y="510"/>
                    </a:lnTo>
                    <a:lnTo>
                      <a:pt x="888" y="508"/>
                    </a:lnTo>
                    <a:lnTo>
                      <a:pt x="907" y="517"/>
                    </a:lnTo>
                    <a:lnTo>
                      <a:pt x="927" y="527"/>
                    </a:lnTo>
                    <a:lnTo>
                      <a:pt x="927" y="527"/>
                    </a:lnTo>
                    <a:lnTo>
                      <a:pt x="907" y="517"/>
                    </a:lnTo>
                    <a:lnTo>
                      <a:pt x="901" y="536"/>
                    </a:lnTo>
                    <a:lnTo>
                      <a:pt x="871" y="546"/>
                    </a:lnTo>
                    <a:lnTo>
                      <a:pt x="826" y="628"/>
                    </a:lnTo>
                    <a:lnTo>
                      <a:pt x="820" y="647"/>
                    </a:lnTo>
                    <a:lnTo>
                      <a:pt x="856" y="692"/>
                    </a:lnTo>
                    <a:lnTo>
                      <a:pt x="854" y="730"/>
                    </a:lnTo>
                    <a:lnTo>
                      <a:pt x="873" y="737"/>
                    </a:lnTo>
                    <a:lnTo>
                      <a:pt x="897" y="709"/>
                    </a:lnTo>
                    <a:lnTo>
                      <a:pt x="912" y="724"/>
                    </a:lnTo>
                    <a:lnTo>
                      <a:pt x="929" y="833"/>
                    </a:lnTo>
                    <a:lnTo>
                      <a:pt x="929" y="833"/>
                    </a:lnTo>
                    <a:lnTo>
                      <a:pt x="922" y="867"/>
                    </a:lnTo>
                    <a:lnTo>
                      <a:pt x="956" y="895"/>
                    </a:lnTo>
                    <a:lnTo>
                      <a:pt x="956" y="895"/>
                    </a:lnTo>
                    <a:lnTo>
                      <a:pt x="976" y="954"/>
                    </a:lnTo>
                    <a:lnTo>
                      <a:pt x="1020" y="980"/>
                    </a:lnTo>
                    <a:lnTo>
                      <a:pt x="1012" y="918"/>
                    </a:lnTo>
                    <a:lnTo>
                      <a:pt x="990" y="899"/>
                    </a:lnTo>
                    <a:lnTo>
                      <a:pt x="988" y="899"/>
                    </a:lnTo>
                    <a:lnTo>
                      <a:pt x="959" y="882"/>
                    </a:lnTo>
                    <a:lnTo>
                      <a:pt x="937" y="831"/>
                    </a:lnTo>
                    <a:lnTo>
                      <a:pt x="956" y="775"/>
                    </a:lnTo>
                    <a:lnTo>
                      <a:pt x="1001" y="807"/>
                    </a:lnTo>
                    <a:lnTo>
                      <a:pt x="995" y="771"/>
                    </a:lnTo>
                    <a:lnTo>
                      <a:pt x="1007" y="760"/>
                    </a:lnTo>
                    <a:lnTo>
                      <a:pt x="1007" y="760"/>
                    </a:lnTo>
                    <a:lnTo>
                      <a:pt x="995" y="771"/>
                    </a:lnTo>
                    <a:lnTo>
                      <a:pt x="1001" y="807"/>
                    </a:lnTo>
                    <a:lnTo>
                      <a:pt x="1012" y="826"/>
                    </a:lnTo>
                    <a:lnTo>
                      <a:pt x="1029" y="828"/>
                    </a:lnTo>
                    <a:lnTo>
                      <a:pt x="1037" y="860"/>
                    </a:lnTo>
                    <a:lnTo>
                      <a:pt x="1052" y="837"/>
                    </a:lnTo>
                    <a:lnTo>
                      <a:pt x="1063" y="843"/>
                    </a:lnTo>
                    <a:lnTo>
                      <a:pt x="1067" y="831"/>
                    </a:lnTo>
                    <a:lnTo>
                      <a:pt x="1108" y="807"/>
                    </a:lnTo>
                    <a:lnTo>
                      <a:pt x="1101" y="743"/>
                    </a:lnTo>
                    <a:lnTo>
                      <a:pt x="1046" y="683"/>
                    </a:lnTo>
                    <a:lnTo>
                      <a:pt x="1052" y="664"/>
                    </a:lnTo>
                    <a:lnTo>
                      <a:pt x="1084" y="636"/>
                    </a:lnTo>
                    <a:lnTo>
                      <a:pt x="1039" y="606"/>
                    </a:lnTo>
                    <a:lnTo>
                      <a:pt x="990" y="617"/>
                    </a:lnTo>
                    <a:lnTo>
                      <a:pt x="990" y="617"/>
                    </a:lnTo>
                    <a:lnTo>
                      <a:pt x="1039" y="604"/>
                    </a:lnTo>
                    <a:lnTo>
                      <a:pt x="1084" y="634"/>
                    </a:lnTo>
                    <a:lnTo>
                      <a:pt x="1116" y="634"/>
                    </a:lnTo>
                    <a:lnTo>
                      <a:pt x="1123" y="658"/>
                    </a:lnTo>
                    <a:lnTo>
                      <a:pt x="1127" y="638"/>
                    </a:lnTo>
                    <a:lnTo>
                      <a:pt x="1172" y="628"/>
                    </a:lnTo>
                    <a:lnTo>
                      <a:pt x="1180" y="611"/>
                    </a:lnTo>
                    <a:lnTo>
                      <a:pt x="1191" y="617"/>
                    </a:lnTo>
                    <a:lnTo>
                      <a:pt x="1193" y="617"/>
                    </a:lnTo>
                    <a:lnTo>
                      <a:pt x="1229" y="606"/>
                    </a:lnTo>
                    <a:lnTo>
                      <a:pt x="1267" y="579"/>
                    </a:lnTo>
                    <a:lnTo>
                      <a:pt x="1325" y="482"/>
                    </a:lnTo>
                    <a:lnTo>
                      <a:pt x="1295" y="478"/>
                    </a:lnTo>
                    <a:lnTo>
                      <a:pt x="1325" y="465"/>
                    </a:lnTo>
                    <a:lnTo>
                      <a:pt x="1293" y="444"/>
                    </a:lnTo>
                    <a:lnTo>
                      <a:pt x="1325" y="450"/>
                    </a:lnTo>
                    <a:lnTo>
                      <a:pt x="1280" y="391"/>
                    </a:lnTo>
                    <a:lnTo>
                      <a:pt x="1295" y="363"/>
                    </a:lnTo>
                    <a:lnTo>
                      <a:pt x="1338" y="344"/>
                    </a:lnTo>
                    <a:lnTo>
                      <a:pt x="1306" y="333"/>
                    </a:lnTo>
                    <a:lnTo>
                      <a:pt x="1276" y="344"/>
                    </a:lnTo>
                    <a:lnTo>
                      <a:pt x="1252" y="318"/>
                    </a:lnTo>
                    <a:lnTo>
                      <a:pt x="1255" y="309"/>
                    </a:lnTo>
                    <a:lnTo>
                      <a:pt x="1323" y="269"/>
                    </a:lnTo>
                    <a:lnTo>
                      <a:pt x="1331" y="282"/>
                    </a:lnTo>
                    <a:lnTo>
                      <a:pt x="1314" y="316"/>
                    </a:lnTo>
                    <a:lnTo>
                      <a:pt x="1365" y="290"/>
                    </a:lnTo>
                    <a:lnTo>
                      <a:pt x="1410" y="258"/>
                    </a:lnTo>
                    <a:lnTo>
                      <a:pt x="1431" y="262"/>
                    </a:lnTo>
                    <a:lnTo>
                      <a:pt x="1431" y="262"/>
                    </a:lnTo>
                    <a:lnTo>
                      <a:pt x="1410" y="258"/>
                    </a:lnTo>
                    <a:lnTo>
                      <a:pt x="1365" y="290"/>
                    </a:lnTo>
                    <a:lnTo>
                      <a:pt x="1385" y="299"/>
                    </a:lnTo>
                    <a:lnTo>
                      <a:pt x="1372" y="331"/>
                    </a:lnTo>
                    <a:lnTo>
                      <a:pt x="1404" y="337"/>
                    </a:lnTo>
                    <a:lnTo>
                      <a:pt x="1397" y="399"/>
                    </a:lnTo>
                    <a:lnTo>
                      <a:pt x="1434" y="393"/>
                    </a:lnTo>
                    <a:lnTo>
                      <a:pt x="1457" y="369"/>
                    </a:lnTo>
                    <a:lnTo>
                      <a:pt x="1436" y="318"/>
                    </a:lnTo>
                    <a:lnTo>
                      <a:pt x="1429" y="322"/>
                    </a:lnTo>
                    <a:lnTo>
                      <a:pt x="1436" y="318"/>
                    </a:lnTo>
                    <a:lnTo>
                      <a:pt x="1421" y="294"/>
                    </a:lnTo>
                    <a:lnTo>
                      <a:pt x="1457" y="271"/>
                    </a:lnTo>
                    <a:lnTo>
                      <a:pt x="1474" y="241"/>
                    </a:lnTo>
                    <a:close/>
                    <a:moveTo>
                      <a:pt x="1261" y="121"/>
                    </a:moveTo>
                    <a:lnTo>
                      <a:pt x="1263" y="124"/>
                    </a:lnTo>
                    <a:lnTo>
                      <a:pt x="1218" y="130"/>
                    </a:lnTo>
                    <a:lnTo>
                      <a:pt x="1218" y="130"/>
                    </a:lnTo>
                    <a:lnTo>
                      <a:pt x="1261" y="121"/>
                    </a:lnTo>
                    <a:close/>
                    <a:moveTo>
                      <a:pt x="769" y="542"/>
                    </a:moveTo>
                    <a:lnTo>
                      <a:pt x="769" y="542"/>
                    </a:lnTo>
                    <a:lnTo>
                      <a:pt x="760" y="532"/>
                    </a:lnTo>
                    <a:lnTo>
                      <a:pt x="760" y="532"/>
                    </a:lnTo>
                    <a:lnTo>
                      <a:pt x="777" y="512"/>
                    </a:lnTo>
                    <a:lnTo>
                      <a:pt x="780" y="514"/>
                    </a:lnTo>
                    <a:lnTo>
                      <a:pt x="763" y="532"/>
                    </a:lnTo>
                    <a:lnTo>
                      <a:pt x="769" y="542"/>
                    </a:lnTo>
                    <a:close/>
                    <a:moveTo>
                      <a:pt x="748" y="521"/>
                    </a:moveTo>
                    <a:lnTo>
                      <a:pt x="758" y="519"/>
                    </a:lnTo>
                    <a:lnTo>
                      <a:pt x="758" y="519"/>
                    </a:lnTo>
                    <a:lnTo>
                      <a:pt x="748" y="521"/>
                    </a:lnTo>
                    <a:lnTo>
                      <a:pt x="748" y="521"/>
                    </a:lnTo>
                    <a:lnTo>
                      <a:pt x="711" y="521"/>
                    </a:lnTo>
                    <a:lnTo>
                      <a:pt x="711" y="521"/>
                    </a:lnTo>
                    <a:lnTo>
                      <a:pt x="748" y="521"/>
                    </a:lnTo>
                    <a:close/>
                    <a:moveTo>
                      <a:pt x="682" y="493"/>
                    </a:moveTo>
                    <a:lnTo>
                      <a:pt x="682" y="495"/>
                    </a:lnTo>
                    <a:lnTo>
                      <a:pt x="645" y="482"/>
                    </a:lnTo>
                    <a:lnTo>
                      <a:pt x="682" y="493"/>
                    </a:lnTo>
                    <a:close/>
                    <a:moveTo>
                      <a:pt x="462" y="363"/>
                    </a:moveTo>
                    <a:lnTo>
                      <a:pt x="466" y="384"/>
                    </a:lnTo>
                    <a:lnTo>
                      <a:pt x="466" y="384"/>
                    </a:lnTo>
                    <a:lnTo>
                      <a:pt x="462" y="363"/>
                    </a:lnTo>
                    <a:lnTo>
                      <a:pt x="462" y="363"/>
                    </a:lnTo>
                    <a:close/>
                    <a:moveTo>
                      <a:pt x="441" y="408"/>
                    </a:moveTo>
                    <a:lnTo>
                      <a:pt x="445" y="418"/>
                    </a:lnTo>
                    <a:lnTo>
                      <a:pt x="445" y="418"/>
                    </a:lnTo>
                    <a:lnTo>
                      <a:pt x="441" y="408"/>
                    </a:lnTo>
                    <a:lnTo>
                      <a:pt x="441" y="408"/>
                    </a:lnTo>
                    <a:close/>
                    <a:moveTo>
                      <a:pt x="458" y="585"/>
                    </a:moveTo>
                    <a:lnTo>
                      <a:pt x="432" y="534"/>
                    </a:lnTo>
                    <a:lnTo>
                      <a:pt x="447" y="519"/>
                    </a:lnTo>
                    <a:lnTo>
                      <a:pt x="449" y="519"/>
                    </a:lnTo>
                    <a:lnTo>
                      <a:pt x="432" y="534"/>
                    </a:lnTo>
                    <a:lnTo>
                      <a:pt x="460" y="585"/>
                    </a:lnTo>
                    <a:lnTo>
                      <a:pt x="458" y="585"/>
                    </a:lnTo>
                    <a:close/>
                    <a:moveTo>
                      <a:pt x="558" y="393"/>
                    </a:moveTo>
                    <a:lnTo>
                      <a:pt x="509" y="393"/>
                    </a:lnTo>
                    <a:lnTo>
                      <a:pt x="509" y="420"/>
                    </a:lnTo>
                    <a:lnTo>
                      <a:pt x="532" y="440"/>
                    </a:lnTo>
                    <a:lnTo>
                      <a:pt x="518" y="448"/>
                    </a:lnTo>
                    <a:lnTo>
                      <a:pt x="522" y="463"/>
                    </a:lnTo>
                    <a:lnTo>
                      <a:pt x="471" y="521"/>
                    </a:lnTo>
                    <a:lnTo>
                      <a:pt x="471" y="521"/>
                    </a:lnTo>
                    <a:lnTo>
                      <a:pt x="520" y="463"/>
                    </a:lnTo>
                    <a:lnTo>
                      <a:pt x="518" y="448"/>
                    </a:lnTo>
                    <a:lnTo>
                      <a:pt x="530" y="440"/>
                    </a:lnTo>
                    <a:lnTo>
                      <a:pt x="507" y="420"/>
                    </a:lnTo>
                    <a:lnTo>
                      <a:pt x="507" y="393"/>
                    </a:lnTo>
                    <a:lnTo>
                      <a:pt x="556" y="393"/>
                    </a:lnTo>
                    <a:lnTo>
                      <a:pt x="571" y="380"/>
                    </a:lnTo>
                    <a:lnTo>
                      <a:pt x="518" y="348"/>
                    </a:lnTo>
                    <a:lnTo>
                      <a:pt x="518" y="348"/>
                    </a:lnTo>
                    <a:lnTo>
                      <a:pt x="571" y="378"/>
                    </a:lnTo>
                    <a:lnTo>
                      <a:pt x="596" y="369"/>
                    </a:lnTo>
                    <a:lnTo>
                      <a:pt x="616" y="378"/>
                    </a:lnTo>
                    <a:lnTo>
                      <a:pt x="616" y="378"/>
                    </a:lnTo>
                    <a:lnTo>
                      <a:pt x="599" y="369"/>
                    </a:lnTo>
                    <a:lnTo>
                      <a:pt x="571" y="380"/>
                    </a:lnTo>
                    <a:lnTo>
                      <a:pt x="558" y="393"/>
                    </a:lnTo>
                    <a:close/>
                    <a:moveTo>
                      <a:pt x="611" y="506"/>
                    </a:moveTo>
                    <a:lnTo>
                      <a:pt x="628" y="478"/>
                    </a:lnTo>
                    <a:lnTo>
                      <a:pt x="594" y="465"/>
                    </a:lnTo>
                    <a:lnTo>
                      <a:pt x="594" y="465"/>
                    </a:lnTo>
                    <a:lnTo>
                      <a:pt x="628" y="476"/>
                    </a:lnTo>
                    <a:lnTo>
                      <a:pt x="628" y="478"/>
                    </a:lnTo>
                    <a:lnTo>
                      <a:pt x="611" y="506"/>
                    </a:lnTo>
                    <a:lnTo>
                      <a:pt x="658" y="532"/>
                    </a:lnTo>
                    <a:lnTo>
                      <a:pt x="658" y="532"/>
                    </a:lnTo>
                    <a:lnTo>
                      <a:pt x="611" y="506"/>
                    </a:lnTo>
                    <a:close/>
                    <a:moveTo>
                      <a:pt x="745" y="576"/>
                    </a:moveTo>
                    <a:lnTo>
                      <a:pt x="743" y="576"/>
                    </a:lnTo>
                    <a:lnTo>
                      <a:pt x="756" y="568"/>
                    </a:lnTo>
                    <a:lnTo>
                      <a:pt x="756" y="568"/>
                    </a:lnTo>
                    <a:lnTo>
                      <a:pt x="745" y="576"/>
                    </a:lnTo>
                    <a:close/>
                    <a:moveTo>
                      <a:pt x="780" y="568"/>
                    </a:moveTo>
                    <a:lnTo>
                      <a:pt x="756" y="546"/>
                    </a:lnTo>
                    <a:lnTo>
                      <a:pt x="748" y="559"/>
                    </a:lnTo>
                    <a:lnTo>
                      <a:pt x="745" y="559"/>
                    </a:lnTo>
                    <a:lnTo>
                      <a:pt x="754" y="546"/>
                    </a:lnTo>
                    <a:lnTo>
                      <a:pt x="780" y="568"/>
                    </a:lnTo>
                    <a:lnTo>
                      <a:pt x="818" y="572"/>
                    </a:lnTo>
                    <a:lnTo>
                      <a:pt x="818" y="572"/>
                    </a:lnTo>
                    <a:lnTo>
                      <a:pt x="780" y="568"/>
                    </a:lnTo>
                    <a:close/>
                    <a:moveTo>
                      <a:pt x="797" y="591"/>
                    </a:moveTo>
                    <a:lnTo>
                      <a:pt x="799" y="591"/>
                    </a:lnTo>
                    <a:lnTo>
                      <a:pt x="807" y="608"/>
                    </a:lnTo>
                    <a:lnTo>
                      <a:pt x="816" y="596"/>
                    </a:lnTo>
                    <a:lnTo>
                      <a:pt x="816" y="596"/>
                    </a:lnTo>
                    <a:lnTo>
                      <a:pt x="807" y="608"/>
                    </a:lnTo>
                    <a:lnTo>
                      <a:pt x="797" y="591"/>
                    </a:lnTo>
                    <a:close/>
                    <a:moveTo>
                      <a:pt x="884" y="491"/>
                    </a:moveTo>
                    <a:lnTo>
                      <a:pt x="812" y="521"/>
                    </a:lnTo>
                    <a:lnTo>
                      <a:pt x="812" y="521"/>
                    </a:lnTo>
                    <a:lnTo>
                      <a:pt x="809" y="521"/>
                    </a:lnTo>
                    <a:lnTo>
                      <a:pt x="884" y="491"/>
                    </a:lnTo>
                    <a:lnTo>
                      <a:pt x="888" y="504"/>
                    </a:lnTo>
                    <a:lnTo>
                      <a:pt x="884" y="491"/>
                    </a:lnTo>
                    <a:close/>
                    <a:moveTo>
                      <a:pt x="978" y="619"/>
                    </a:moveTo>
                    <a:lnTo>
                      <a:pt x="978" y="619"/>
                    </a:lnTo>
                    <a:lnTo>
                      <a:pt x="980" y="638"/>
                    </a:lnTo>
                    <a:lnTo>
                      <a:pt x="980" y="638"/>
                    </a:lnTo>
                    <a:lnTo>
                      <a:pt x="978" y="619"/>
                    </a:lnTo>
                    <a:close/>
                    <a:moveTo>
                      <a:pt x="971" y="668"/>
                    </a:moveTo>
                    <a:lnTo>
                      <a:pt x="971" y="670"/>
                    </a:lnTo>
                    <a:lnTo>
                      <a:pt x="956" y="649"/>
                    </a:lnTo>
                    <a:lnTo>
                      <a:pt x="956" y="649"/>
                    </a:lnTo>
                    <a:lnTo>
                      <a:pt x="956" y="649"/>
                    </a:lnTo>
                    <a:lnTo>
                      <a:pt x="971" y="668"/>
                    </a:lnTo>
                    <a:close/>
                    <a:moveTo>
                      <a:pt x="971" y="634"/>
                    </a:moveTo>
                    <a:lnTo>
                      <a:pt x="939" y="623"/>
                    </a:lnTo>
                    <a:lnTo>
                      <a:pt x="939" y="623"/>
                    </a:lnTo>
                    <a:lnTo>
                      <a:pt x="971" y="632"/>
                    </a:lnTo>
                    <a:lnTo>
                      <a:pt x="971" y="634"/>
                    </a:lnTo>
                    <a:close/>
                    <a:moveTo>
                      <a:pt x="912" y="593"/>
                    </a:moveTo>
                    <a:lnTo>
                      <a:pt x="912" y="593"/>
                    </a:lnTo>
                    <a:lnTo>
                      <a:pt x="929" y="589"/>
                    </a:lnTo>
                    <a:lnTo>
                      <a:pt x="929" y="589"/>
                    </a:lnTo>
                    <a:lnTo>
                      <a:pt x="912" y="593"/>
                    </a:lnTo>
                    <a:close/>
                    <a:moveTo>
                      <a:pt x="967" y="705"/>
                    </a:moveTo>
                    <a:lnTo>
                      <a:pt x="967" y="705"/>
                    </a:lnTo>
                    <a:lnTo>
                      <a:pt x="1010" y="690"/>
                    </a:lnTo>
                    <a:lnTo>
                      <a:pt x="1029" y="705"/>
                    </a:lnTo>
                    <a:lnTo>
                      <a:pt x="1029" y="705"/>
                    </a:lnTo>
                    <a:lnTo>
                      <a:pt x="1012" y="690"/>
                    </a:lnTo>
                    <a:lnTo>
                      <a:pt x="967" y="705"/>
                    </a:lnTo>
                    <a:close/>
                    <a:moveTo>
                      <a:pt x="1078" y="756"/>
                    </a:moveTo>
                    <a:lnTo>
                      <a:pt x="1078" y="756"/>
                    </a:lnTo>
                    <a:lnTo>
                      <a:pt x="1039" y="762"/>
                    </a:lnTo>
                    <a:lnTo>
                      <a:pt x="1039" y="760"/>
                    </a:lnTo>
                    <a:lnTo>
                      <a:pt x="1078" y="754"/>
                    </a:lnTo>
                    <a:lnTo>
                      <a:pt x="1078" y="756"/>
                    </a:lnTo>
                    <a:close/>
                    <a:moveTo>
                      <a:pt x="1039" y="762"/>
                    </a:moveTo>
                    <a:lnTo>
                      <a:pt x="1039" y="762"/>
                    </a:lnTo>
                    <a:lnTo>
                      <a:pt x="1022" y="760"/>
                    </a:lnTo>
                    <a:lnTo>
                      <a:pt x="1039" y="762"/>
                    </a:lnTo>
                    <a:close/>
                    <a:moveTo>
                      <a:pt x="1033" y="258"/>
                    </a:moveTo>
                    <a:lnTo>
                      <a:pt x="963" y="230"/>
                    </a:lnTo>
                    <a:lnTo>
                      <a:pt x="901" y="232"/>
                    </a:lnTo>
                    <a:lnTo>
                      <a:pt x="869" y="200"/>
                    </a:lnTo>
                    <a:lnTo>
                      <a:pt x="794" y="181"/>
                    </a:lnTo>
                    <a:lnTo>
                      <a:pt x="784" y="132"/>
                    </a:lnTo>
                    <a:lnTo>
                      <a:pt x="786" y="134"/>
                    </a:lnTo>
                    <a:lnTo>
                      <a:pt x="794" y="181"/>
                    </a:lnTo>
                    <a:lnTo>
                      <a:pt x="871" y="200"/>
                    </a:lnTo>
                    <a:lnTo>
                      <a:pt x="901" y="232"/>
                    </a:lnTo>
                    <a:lnTo>
                      <a:pt x="963" y="230"/>
                    </a:lnTo>
                    <a:lnTo>
                      <a:pt x="1033" y="258"/>
                    </a:lnTo>
                    <a:lnTo>
                      <a:pt x="1097" y="241"/>
                    </a:lnTo>
                    <a:lnTo>
                      <a:pt x="1033" y="258"/>
                    </a:lnTo>
                    <a:close/>
                    <a:moveTo>
                      <a:pt x="1438" y="247"/>
                    </a:moveTo>
                    <a:lnTo>
                      <a:pt x="1431" y="252"/>
                    </a:lnTo>
                    <a:lnTo>
                      <a:pt x="1431" y="252"/>
                    </a:lnTo>
                    <a:lnTo>
                      <a:pt x="1438" y="247"/>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01" name="Freeform 1144">
                <a:extLst>
                  <a:ext uri="{FF2B5EF4-FFF2-40B4-BE49-F238E27FC236}">
                    <a16:creationId xmlns:a16="http://schemas.microsoft.com/office/drawing/2014/main" id="{46B9D224-A357-43E2-AB11-1933405DAA55}"/>
                  </a:ext>
                </a:extLst>
              </p:cNvPr>
              <p:cNvSpPr>
                <a:spLocks/>
              </p:cNvSpPr>
              <p:nvPr/>
            </p:nvSpPr>
            <p:spPr bwMode="auto">
              <a:xfrm>
                <a:off x="7618250" y="3094625"/>
                <a:ext cx="67544" cy="245013"/>
              </a:xfrm>
              <a:custGeom>
                <a:avLst/>
                <a:gdLst>
                  <a:gd name="T0" fmla="*/ 8 w 51"/>
                  <a:gd name="T1" fmla="*/ 185 h 185"/>
                  <a:gd name="T2" fmla="*/ 17 w 51"/>
                  <a:gd name="T3" fmla="*/ 170 h 185"/>
                  <a:gd name="T4" fmla="*/ 29 w 51"/>
                  <a:gd name="T5" fmla="*/ 179 h 185"/>
                  <a:gd name="T6" fmla="*/ 14 w 51"/>
                  <a:gd name="T7" fmla="*/ 147 h 185"/>
                  <a:gd name="T8" fmla="*/ 23 w 51"/>
                  <a:gd name="T9" fmla="*/ 115 h 185"/>
                  <a:gd name="T10" fmla="*/ 51 w 51"/>
                  <a:gd name="T11" fmla="*/ 126 h 185"/>
                  <a:gd name="T12" fmla="*/ 25 w 51"/>
                  <a:gd name="T13" fmla="*/ 64 h 185"/>
                  <a:gd name="T14" fmla="*/ 17 w 51"/>
                  <a:gd name="T15" fmla="*/ 0 h 185"/>
                  <a:gd name="T16" fmla="*/ 0 w 51"/>
                  <a:gd name="T17" fmla="*/ 47 h 185"/>
                  <a:gd name="T18" fmla="*/ 8 w 51"/>
                  <a:gd name="T19" fmla="*/ 70 h 185"/>
                  <a:gd name="T20" fmla="*/ 8 w 51"/>
                  <a:gd name="T21" fmla="*/ 18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185">
                    <a:moveTo>
                      <a:pt x="8" y="185"/>
                    </a:moveTo>
                    <a:lnTo>
                      <a:pt x="17" y="170"/>
                    </a:lnTo>
                    <a:lnTo>
                      <a:pt x="29" y="179"/>
                    </a:lnTo>
                    <a:lnTo>
                      <a:pt x="14" y="147"/>
                    </a:lnTo>
                    <a:lnTo>
                      <a:pt x="23" y="115"/>
                    </a:lnTo>
                    <a:lnTo>
                      <a:pt x="51" y="126"/>
                    </a:lnTo>
                    <a:lnTo>
                      <a:pt x="25" y="64"/>
                    </a:lnTo>
                    <a:lnTo>
                      <a:pt x="17" y="0"/>
                    </a:lnTo>
                    <a:lnTo>
                      <a:pt x="0" y="47"/>
                    </a:lnTo>
                    <a:lnTo>
                      <a:pt x="8" y="70"/>
                    </a:lnTo>
                    <a:lnTo>
                      <a:pt x="8" y="185"/>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02" name="Freeform 1145">
                <a:extLst>
                  <a:ext uri="{FF2B5EF4-FFF2-40B4-BE49-F238E27FC236}">
                    <a16:creationId xmlns:a16="http://schemas.microsoft.com/office/drawing/2014/main" id="{2BCDC952-3BDE-4F0A-8F6A-D9A68F804DE0}"/>
                  </a:ext>
                </a:extLst>
              </p:cNvPr>
              <p:cNvSpPr>
                <a:spLocks/>
              </p:cNvSpPr>
              <p:nvPr/>
            </p:nvSpPr>
            <p:spPr bwMode="auto">
              <a:xfrm>
                <a:off x="7936105" y="4695817"/>
                <a:ext cx="64895" cy="19866"/>
              </a:xfrm>
              <a:custGeom>
                <a:avLst/>
                <a:gdLst>
                  <a:gd name="T0" fmla="*/ 0 w 49"/>
                  <a:gd name="T1" fmla="*/ 4 h 15"/>
                  <a:gd name="T2" fmla="*/ 49 w 49"/>
                  <a:gd name="T3" fmla="*/ 15 h 15"/>
                  <a:gd name="T4" fmla="*/ 28 w 49"/>
                  <a:gd name="T5" fmla="*/ 0 h 15"/>
                  <a:gd name="T6" fmla="*/ 0 w 49"/>
                  <a:gd name="T7" fmla="*/ 4 h 15"/>
                </a:gdLst>
                <a:ahLst/>
                <a:cxnLst>
                  <a:cxn ang="0">
                    <a:pos x="T0" y="T1"/>
                  </a:cxn>
                  <a:cxn ang="0">
                    <a:pos x="T2" y="T3"/>
                  </a:cxn>
                  <a:cxn ang="0">
                    <a:pos x="T4" y="T5"/>
                  </a:cxn>
                  <a:cxn ang="0">
                    <a:pos x="T6" y="T7"/>
                  </a:cxn>
                </a:cxnLst>
                <a:rect l="0" t="0" r="r" b="b"/>
                <a:pathLst>
                  <a:path w="49" h="15">
                    <a:moveTo>
                      <a:pt x="0" y="4"/>
                    </a:moveTo>
                    <a:lnTo>
                      <a:pt x="49" y="15"/>
                    </a:lnTo>
                    <a:lnTo>
                      <a:pt x="28" y="0"/>
                    </a:lnTo>
                    <a:lnTo>
                      <a:pt x="0" y="4"/>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03" name="Freeform 1146">
                <a:extLst>
                  <a:ext uri="{FF2B5EF4-FFF2-40B4-BE49-F238E27FC236}">
                    <a16:creationId xmlns:a16="http://schemas.microsoft.com/office/drawing/2014/main" id="{27E94001-9FC7-403E-83BB-F00723CD8BEE}"/>
                  </a:ext>
                </a:extLst>
              </p:cNvPr>
              <p:cNvSpPr>
                <a:spLocks/>
              </p:cNvSpPr>
              <p:nvPr/>
            </p:nvSpPr>
            <p:spPr bwMode="auto">
              <a:xfrm>
                <a:off x="7868561" y="4626949"/>
                <a:ext cx="11920" cy="14568"/>
              </a:xfrm>
              <a:custGeom>
                <a:avLst/>
                <a:gdLst>
                  <a:gd name="T0" fmla="*/ 0 w 9"/>
                  <a:gd name="T1" fmla="*/ 11 h 11"/>
                  <a:gd name="T2" fmla="*/ 9 w 9"/>
                  <a:gd name="T3" fmla="*/ 5 h 11"/>
                  <a:gd name="T4" fmla="*/ 7 w 9"/>
                  <a:gd name="T5" fmla="*/ 0 h 11"/>
                  <a:gd name="T6" fmla="*/ 0 w 9"/>
                  <a:gd name="T7" fmla="*/ 11 h 11"/>
                </a:gdLst>
                <a:ahLst/>
                <a:cxnLst>
                  <a:cxn ang="0">
                    <a:pos x="T0" y="T1"/>
                  </a:cxn>
                  <a:cxn ang="0">
                    <a:pos x="T2" y="T3"/>
                  </a:cxn>
                  <a:cxn ang="0">
                    <a:pos x="T4" y="T5"/>
                  </a:cxn>
                  <a:cxn ang="0">
                    <a:pos x="T6" y="T7"/>
                  </a:cxn>
                </a:cxnLst>
                <a:rect l="0" t="0" r="r" b="b"/>
                <a:pathLst>
                  <a:path w="9" h="11">
                    <a:moveTo>
                      <a:pt x="0" y="11"/>
                    </a:moveTo>
                    <a:lnTo>
                      <a:pt x="9" y="5"/>
                    </a:lnTo>
                    <a:lnTo>
                      <a:pt x="7" y="0"/>
                    </a:lnTo>
                    <a:lnTo>
                      <a:pt x="0" y="11"/>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04" name="Freeform 1147">
                <a:extLst>
                  <a:ext uri="{FF2B5EF4-FFF2-40B4-BE49-F238E27FC236}">
                    <a16:creationId xmlns:a16="http://schemas.microsoft.com/office/drawing/2014/main" id="{32BAAE89-E785-49A8-BF5B-42CE264167A9}"/>
                  </a:ext>
                </a:extLst>
              </p:cNvPr>
              <p:cNvSpPr>
                <a:spLocks/>
              </p:cNvSpPr>
              <p:nvPr/>
            </p:nvSpPr>
            <p:spPr bwMode="auto">
              <a:xfrm>
                <a:off x="7371913" y="4457426"/>
                <a:ext cx="454267" cy="223823"/>
              </a:xfrm>
              <a:custGeom>
                <a:avLst/>
                <a:gdLst>
                  <a:gd name="T0" fmla="*/ 286 w 343"/>
                  <a:gd name="T1" fmla="*/ 96 h 169"/>
                  <a:gd name="T2" fmla="*/ 258 w 343"/>
                  <a:gd name="T3" fmla="*/ 88 h 169"/>
                  <a:gd name="T4" fmla="*/ 230 w 343"/>
                  <a:gd name="T5" fmla="*/ 58 h 169"/>
                  <a:gd name="T6" fmla="*/ 175 w 343"/>
                  <a:gd name="T7" fmla="*/ 36 h 169"/>
                  <a:gd name="T8" fmla="*/ 175 w 343"/>
                  <a:gd name="T9" fmla="*/ 36 h 169"/>
                  <a:gd name="T10" fmla="*/ 120 w 343"/>
                  <a:gd name="T11" fmla="*/ 19 h 169"/>
                  <a:gd name="T12" fmla="*/ 75 w 343"/>
                  <a:gd name="T13" fmla="*/ 51 h 169"/>
                  <a:gd name="T14" fmla="*/ 58 w 343"/>
                  <a:gd name="T15" fmla="*/ 34 h 169"/>
                  <a:gd name="T16" fmla="*/ 51 w 343"/>
                  <a:gd name="T17" fmla="*/ 7 h 169"/>
                  <a:gd name="T18" fmla="*/ 26 w 343"/>
                  <a:gd name="T19" fmla="*/ 0 h 169"/>
                  <a:gd name="T20" fmla="*/ 0 w 343"/>
                  <a:gd name="T21" fmla="*/ 19 h 169"/>
                  <a:gd name="T22" fmla="*/ 26 w 343"/>
                  <a:gd name="T23" fmla="*/ 32 h 169"/>
                  <a:gd name="T24" fmla="*/ 51 w 343"/>
                  <a:gd name="T25" fmla="*/ 30 h 169"/>
                  <a:gd name="T26" fmla="*/ 19 w 343"/>
                  <a:gd name="T27" fmla="*/ 39 h 169"/>
                  <a:gd name="T28" fmla="*/ 34 w 343"/>
                  <a:gd name="T29" fmla="*/ 64 h 169"/>
                  <a:gd name="T30" fmla="*/ 49 w 343"/>
                  <a:gd name="T31" fmla="*/ 43 h 169"/>
                  <a:gd name="T32" fmla="*/ 60 w 343"/>
                  <a:gd name="T33" fmla="*/ 64 h 169"/>
                  <a:gd name="T34" fmla="*/ 124 w 343"/>
                  <a:gd name="T35" fmla="*/ 86 h 169"/>
                  <a:gd name="T36" fmla="*/ 141 w 343"/>
                  <a:gd name="T37" fmla="*/ 122 h 169"/>
                  <a:gd name="T38" fmla="*/ 128 w 343"/>
                  <a:gd name="T39" fmla="*/ 120 h 169"/>
                  <a:gd name="T40" fmla="*/ 117 w 343"/>
                  <a:gd name="T41" fmla="*/ 137 h 169"/>
                  <a:gd name="T42" fmla="*/ 156 w 343"/>
                  <a:gd name="T43" fmla="*/ 130 h 169"/>
                  <a:gd name="T44" fmla="*/ 177 w 343"/>
                  <a:gd name="T45" fmla="*/ 148 h 169"/>
                  <a:gd name="T46" fmla="*/ 177 w 343"/>
                  <a:gd name="T47" fmla="*/ 148 h 169"/>
                  <a:gd name="T48" fmla="*/ 205 w 343"/>
                  <a:gd name="T49" fmla="*/ 150 h 169"/>
                  <a:gd name="T50" fmla="*/ 232 w 343"/>
                  <a:gd name="T51" fmla="*/ 120 h 169"/>
                  <a:gd name="T52" fmla="*/ 262 w 343"/>
                  <a:gd name="T53" fmla="*/ 133 h 169"/>
                  <a:gd name="T54" fmla="*/ 290 w 343"/>
                  <a:gd name="T55" fmla="*/ 163 h 169"/>
                  <a:gd name="T56" fmla="*/ 343 w 343"/>
                  <a:gd name="T57" fmla="*/ 169 h 169"/>
                  <a:gd name="T58" fmla="*/ 281 w 343"/>
                  <a:gd name="T59" fmla="*/ 120 h 169"/>
                  <a:gd name="T60" fmla="*/ 286 w 343"/>
                  <a:gd name="T61" fmla="*/ 96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3" h="169">
                    <a:moveTo>
                      <a:pt x="286" y="96"/>
                    </a:moveTo>
                    <a:lnTo>
                      <a:pt x="258" y="88"/>
                    </a:lnTo>
                    <a:lnTo>
                      <a:pt x="230" y="58"/>
                    </a:lnTo>
                    <a:lnTo>
                      <a:pt x="175" y="36"/>
                    </a:lnTo>
                    <a:lnTo>
                      <a:pt x="175" y="36"/>
                    </a:lnTo>
                    <a:lnTo>
                      <a:pt x="120" y="19"/>
                    </a:lnTo>
                    <a:lnTo>
                      <a:pt x="75" y="51"/>
                    </a:lnTo>
                    <a:lnTo>
                      <a:pt x="58" y="34"/>
                    </a:lnTo>
                    <a:lnTo>
                      <a:pt x="51" y="7"/>
                    </a:lnTo>
                    <a:lnTo>
                      <a:pt x="26" y="0"/>
                    </a:lnTo>
                    <a:lnTo>
                      <a:pt x="0" y="19"/>
                    </a:lnTo>
                    <a:lnTo>
                      <a:pt x="26" y="32"/>
                    </a:lnTo>
                    <a:lnTo>
                      <a:pt x="51" y="30"/>
                    </a:lnTo>
                    <a:lnTo>
                      <a:pt x="19" y="39"/>
                    </a:lnTo>
                    <a:lnTo>
                      <a:pt x="34" y="64"/>
                    </a:lnTo>
                    <a:lnTo>
                      <a:pt x="49" y="43"/>
                    </a:lnTo>
                    <a:lnTo>
                      <a:pt x="60" y="64"/>
                    </a:lnTo>
                    <a:lnTo>
                      <a:pt x="124" y="86"/>
                    </a:lnTo>
                    <a:lnTo>
                      <a:pt x="141" y="122"/>
                    </a:lnTo>
                    <a:lnTo>
                      <a:pt x="128" y="120"/>
                    </a:lnTo>
                    <a:lnTo>
                      <a:pt x="117" y="137"/>
                    </a:lnTo>
                    <a:lnTo>
                      <a:pt x="156" y="130"/>
                    </a:lnTo>
                    <a:lnTo>
                      <a:pt x="177" y="148"/>
                    </a:lnTo>
                    <a:lnTo>
                      <a:pt x="177" y="148"/>
                    </a:lnTo>
                    <a:lnTo>
                      <a:pt x="205" y="150"/>
                    </a:lnTo>
                    <a:lnTo>
                      <a:pt x="232" y="120"/>
                    </a:lnTo>
                    <a:lnTo>
                      <a:pt x="262" y="133"/>
                    </a:lnTo>
                    <a:lnTo>
                      <a:pt x="290" y="163"/>
                    </a:lnTo>
                    <a:lnTo>
                      <a:pt x="343" y="169"/>
                    </a:lnTo>
                    <a:lnTo>
                      <a:pt x="281" y="120"/>
                    </a:lnTo>
                    <a:lnTo>
                      <a:pt x="286" y="96"/>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05" name="Freeform 1148">
                <a:extLst>
                  <a:ext uri="{FF2B5EF4-FFF2-40B4-BE49-F238E27FC236}">
                    <a16:creationId xmlns:a16="http://schemas.microsoft.com/office/drawing/2014/main" id="{B41E3BE9-B917-4549-80C8-40B254F94259}"/>
                  </a:ext>
                </a:extLst>
              </p:cNvPr>
              <p:cNvSpPr>
                <a:spLocks/>
              </p:cNvSpPr>
              <p:nvPr/>
            </p:nvSpPr>
            <p:spPr bwMode="auto">
              <a:xfrm>
                <a:off x="7766582" y="4542188"/>
                <a:ext cx="91383" cy="49003"/>
              </a:xfrm>
              <a:custGeom>
                <a:avLst/>
                <a:gdLst>
                  <a:gd name="T0" fmla="*/ 49 w 69"/>
                  <a:gd name="T1" fmla="*/ 13 h 37"/>
                  <a:gd name="T2" fmla="*/ 0 w 69"/>
                  <a:gd name="T3" fmla="*/ 24 h 37"/>
                  <a:gd name="T4" fmla="*/ 41 w 69"/>
                  <a:gd name="T5" fmla="*/ 37 h 37"/>
                  <a:gd name="T6" fmla="*/ 69 w 69"/>
                  <a:gd name="T7" fmla="*/ 11 h 37"/>
                  <a:gd name="T8" fmla="*/ 58 w 69"/>
                  <a:gd name="T9" fmla="*/ 0 h 37"/>
                  <a:gd name="T10" fmla="*/ 49 w 69"/>
                  <a:gd name="T11" fmla="*/ 13 h 37"/>
                </a:gdLst>
                <a:ahLst/>
                <a:cxnLst>
                  <a:cxn ang="0">
                    <a:pos x="T0" y="T1"/>
                  </a:cxn>
                  <a:cxn ang="0">
                    <a:pos x="T2" y="T3"/>
                  </a:cxn>
                  <a:cxn ang="0">
                    <a:pos x="T4" y="T5"/>
                  </a:cxn>
                  <a:cxn ang="0">
                    <a:pos x="T6" y="T7"/>
                  </a:cxn>
                  <a:cxn ang="0">
                    <a:pos x="T8" y="T9"/>
                  </a:cxn>
                  <a:cxn ang="0">
                    <a:pos x="T10" y="T11"/>
                  </a:cxn>
                </a:cxnLst>
                <a:rect l="0" t="0" r="r" b="b"/>
                <a:pathLst>
                  <a:path w="69" h="37">
                    <a:moveTo>
                      <a:pt x="49" y="13"/>
                    </a:moveTo>
                    <a:lnTo>
                      <a:pt x="0" y="24"/>
                    </a:lnTo>
                    <a:lnTo>
                      <a:pt x="41" y="37"/>
                    </a:lnTo>
                    <a:lnTo>
                      <a:pt x="69" y="11"/>
                    </a:lnTo>
                    <a:lnTo>
                      <a:pt x="58" y="0"/>
                    </a:lnTo>
                    <a:lnTo>
                      <a:pt x="49" y="1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06" name="Freeform 1149">
                <a:extLst>
                  <a:ext uri="{FF2B5EF4-FFF2-40B4-BE49-F238E27FC236}">
                    <a16:creationId xmlns:a16="http://schemas.microsoft.com/office/drawing/2014/main" id="{DC80090C-B7C9-425E-B7B4-DB67D5D582B6}"/>
                  </a:ext>
                </a:extLst>
              </p:cNvPr>
              <p:cNvSpPr>
                <a:spLocks/>
              </p:cNvSpPr>
              <p:nvPr/>
            </p:nvSpPr>
            <p:spPr bwMode="auto">
              <a:xfrm>
                <a:off x="7860614" y="4531593"/>
                <a:ext cx="10595" cy="22515"/>
              </a:xfrm>
              <a:custGeom>
                <a:avLst/>
                <a:gdLst>
                  <a:gd name="T0" fmla="*/ 8 w 8"/>
                  <a:gd name="T1" fmla="*/ 4 h 17"/>
                  <a:gd name="T2" fmla="*/ 0 w 8"/>
                  <a:gd name="T3" fmla="*/ 0 h 17"/>
                  <a:gd name="T4" fmla="*/ 8 w 8"/>
                  <a:gd name="T5" fmla="*/ 17 h 17"/>
                  <a:gd name="T6" fmla="*/ 8 w 8"/>
                  <a:gd name="T7" fmla="*/ 4 h 17"/>
                </a:gdLst>
                <a:ahLst/>
                <a:cxnLst>
                  <a:cxn ang="0">
                    <a:pos x="T0" y="T1"/>
                  </a:cxn>
                  <a:cxn ang="0">
                    <a:pos x="T2" y="T3"/>
                  </a:cxn>
                  <a:cxn ang="0">
                    <a:pos x="T4" y="T5"/>
                  </a:cxn>
                  <a:cxn ang="0">
                    <a:pos x="T6" y="T7"/>
                  </a:cxn>
                </a:cxnLst>
                <a:rect l="0" t="0" r="r" b="b"/>
                <a:pathLst>
                  <a:path w="8" h="17">
                    <a:moveTo>
                      <a:pt x="8" y="4"/>
                    </a:moveTo>
                    <a:lnTo>
                      <a:pt x="0" y="0"/>
                    </a:lnTo>
                    <a:lnTo>
                      <a:pt x="8" y="17"/>
                    </a:lnTo>
                    <a:lnTo>
                      <a:pt x="8" y="4"/>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07" name="Freeform 1150">
                <a:extLst>
                  <a:ext uri="{FF2B5EF4-FFF2-40B4-BE49-F238E27FC236}">
                    <a16:creationId xmlns:a16="http://schemas.microsoft.com/office/drawing/2014/main" id="{28827F90-6AB8-486C-9D83-E07986C68A3A}"/>
                  </a:ext>
                </a:extLst>
              </p:cNvPr>
              <p:cNvSpPr>
                <a:spLocks/>
              </p:cNvSpPr>
              <p:nvPr/>
            </p:nvSpPr>
            <p:spPr bwMode="auto">
              <a:xfrm>
                <a:off x="7823531" y="4509078"/>
                <a:ext cx="37083" cy="22515"/>
              </a:xfrm>
              <a:custGeom>
                <a:avLst/>
                <a:gdLst>
                  <a:gd name="T0" fmla="*/ 0 w 28"/>
                  <a:gd name="T1" fmla="*/ 0 h 17"/>
                  <a:gd name="T2" fmla="*/ 28 w 28"/>
                  <a:gd name="T3" fmla="*/ 17 h 17"/>
                  <a:gd name="T4" fmla="*/ 28 w 28"/>
                  <a:gd name="T5" fmla="*/ 15 h 17"/>
                  <a:gd name="T6" fmla="*/ 0 w 28"/>
                  <a:gd name="T7" fmla="*/ 0 h 17"/>
                </a:gdLst>
                <a:ahLst/>
                <a:cxnLst>
                  <a:cxn ang="0">
                    <a:pos x="T0" y="T1"/>
                  </a:cxn>
                  <a:cxn ang="0">
                    <a:pos x="T2" y="T3"/>
                  </a:cxn>
                  <a:cxn ang="0">
                    <a:pos x="T4" y="T5"/>
                  </a:cxn>
                  <a:cxn ang="0">
                    <a:pos x="T6" y="T7"/>
                  </a:cxn>
                </a:cxnLst>
                <a:rect l="0" t="0" r="r" b="b"/>
                <a:pathLst>
                  <a:path w="28" h="17">
                    <a:moveTo>
                      <a:pt x="0" y="0"/>
                    </a:moveTo>
                    <a:lnTo>
                      <a:pt x="28" y="17"/>
                    </a:lnTo>
                    <a:lnTo>
                      <a:pt x="28" y="15"/>
                    </a:lnTo>
                    <a:lnTo>
                      <a:pt x="0"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grpSp>
        <p:sp>
          <p:nvSpPr>
            <p:cNvPr id="113" name="Oval 1151">
              <a:extLst>
                <a:ext uri="{FF2B5EF4-FFF2-40B4-BE49-F238E27FC236}">
                  <a16:creationId xmlns:a16="http://schemas.microsoft.com/office/drawing/2014/main" id="{D7A132EE-4723-42DF-938D-404E550C43BE}"/>
                </a:ext>
              </a:extLst>
            </p:cNvPr>
            <p:cNvSpPr>
              <a:spLocks noChangeArrowheads="1"/>
            </p:cNvSpPr>
            <p:nvPr/>
          </p:nvSpPr>
          <p:spPr bwMode="auto">
            <a:xfrm>
              <a:off x="5417720" y="8204731"/>
              <a:ext cx="12140" cy="11133"/>
            </a:xfrm>
            <a:prstGeom prst="ellipse">
              <a:avLst/>
            </a:pr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14" name="Oval 1152">
              <a:extLst>
                <a:ext uri="{FF2B5EF4-FFF2-40B4-BE49-F238E27FC236}">
                  <a16:creationId xmlns:a16="http://schemas.microsoft.com/office/drawing/2014/main" id="{188F981E-48BC-435A-8AFC-8BBCB5DAD34D}"/>
                </a:ext>
              </a:extLst>
            </p:cNvPr>
            <p:cNvSpPr>
              <a:spLocks noChangeArrowheads="1"/>
            </p:cNvSpPr>
            <p:nvPr/>
          </p:nvSpPr>
          <p:spPr bwMode="auto">
            <a:xfrm>
              <a:off x="5331124" y="8282665"/>
              <a:ext cx="10521" cy="10121"/>
            </a:xfrm>
            <a:prstGeom prst="ellipse">
              <a:avLst/>
            </a:pr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15" name="Oval 1153">
              <a:extLst>
                <a:ext uri="{FF2B5EF4-FFF2-40B4-BE49-F238E27FC236}">
                  <a16:creationId xmlns:a16="http://schemas.microsoft.com/office/drawing/2014/main" id="{1B0DF5A3-273E-45B0-8FE9-C42F57534C16}"/>
                </a:ext>
              </a:extLst>
            </p:cNvPr>
            <p:cNvSpPr>
              <a:spLocks noChangeArrowheads="1"/>
            </p:cNvSpPr>
            <p:nvPr/>
          </p:nvSpPr>
          <p:spPr bwMode="auto">
            <a:xfrm>
              <a:off x="5391822" y="8241168"/>
              <a:ext cx="9712" cy="15182"/>
            </a:xfrm>
            <a:prstGeom prst="ellipse">
              <a:avLst/>
            </a:pr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16" name="Oval 1154">
              <a:extLst>
                <a:ext uri="{FF2B5EF4-FFF2-40B4-BE49-F238E27FC236}">
                  <a16:creationId xmlns:a16="http://schemas.microsoft.com/office/drawing/2014/main" id="{EDBEF72C-2C08-4F0C-B5DD-6758625B66E1}"/>
                </a:ext>
              </a:extLst>
            </p:cNvPr>
            <p:cNvSpPr>
              <a:spLocks noChangeArrowheads="1"/>
            </p:cNvSpPr>
            <p:nvPr/>
          </p:nvSpPr>
          <p:spPr bwMode="auto">
            <a:xfrm>
              <a:off x="5355403" y="8332259"/>
              <a:ext cx="10521" cy="13158"/>
            </a:xfrm>
            <a:prstGeom prst="ellipse">
              <a:avLst/>
            </a:pr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17" name="Oval 1155">
              <a:extLst>
                <a:ext uri="{FF2B5EF4-FFF2-40B4-BE49-F238E27FC236}">
                  <a16:creationId xmlns:a16="http://schemas.microsoft.com/office/drawing/2014/main" id="{E8995BDF-EC32-4834-B86C-9FB6F844AA2E}"/>
                </a:ext>
              </a:extLst>
            </p:cNvPr>
            <p:cNvSpPr>
              <a:spLocks noChangeArrowheads="1"/>
            </p:cNvSpPr>
            <p:nvPr/>
          </p:nvSpPr>
          <p:spPr bwMode="auto">
            <a:xfrm>
              <a:off x="564371" y="7618704"/>
              <a:ext cx="8903" cy="13158"/>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18" name="Oval 1156">
              <a:extLst>
                <a:ext uri="{FF2B5EF4-FFF2-40B4-BE49-F238E27FC236}">
                  <a16:creationId xmlns:a16="http://schemas.microsoft.com/office/drawing/2014/main" id="{3422DF61-F9F6-4011-BDDB-790FE4AC5F5C}"/>
                </a:ext>
              </a:extLst>
            </p:cNvPr>
            <p:cNvSpPr>
              <a:spLocks noChangeArrowheads="1"/>
            </p:cNvSpPr>
            <p:nvPr/>
          </p:nvSpPr>
          <p:spPr bwMode="auto">
            <a:xfrm>
              <a:off x="5417720" y="8153111"/>
              <a:ext cx="12140" cy="10121"/>
            </a:xfrm>
            <a:prstGeom prst="ellipse">
              <a:avLst/>
            </a:pr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19" name="Freeform 1157">
              <a:extLst>
                <a:ext uri="{FF2B5EF4-FFF2-40B4-BE49-F238E27FC236}">
                  <a16:creationId xmlns:a16="http://schemas.microsoft.com/office/drawing/2014/main" id="{34EEB0E2-1C32-499B-A6D9-1BA4BC1F0095}"/>
                </a:ext>
              </a:extLst>
            </p:cNvPr>
            <p:cNvSpPr>
              <a:spLocks/>
            </p:cNvSpPr>
            <p:nvPr/>
          </p:nvSpPr>
          <p:spPr bwMode="auto">
            <a:xfrm>
              <a:off x="3214006" y="7886920"/>
              <a:ext cx="176427" cy="276313"/>
            </a:xfrm>
            <a:custGeom>
              <a:avLst/>
              <a:gdLst>
                <a:gd name="T0" fmla="*/ 175 w 218"/>
                <a:gd name="T1" fmla="*/ 156 h 273"/>
                <a:gd name="T2" fmla="*/ 211 w 218"/>
                <a:gd name="T3" fmla="*/ 105 h 273"/>
                <a:gd name="T4" fmla="*/ 203 w 218"/>
                <a:gd name="T5" fmla="*/ 92 h 273"/>
                <a:gd name="T6" fmla="*/ 203 w 218"/>
                <a:gd name="T7" fmla="*/ 28 h 273"/>
                <a:gd name="T8" fmla="*/ 218 w 218"/>
                <a:gd name="T9" fmla="*/ 11 h 273"/>
                <a:gd name="T10" fmla="*/ 169 w 218"/>
                <a:gd name="T11" fmla="*/ 17 h 273"/>
                <a:gd name="T12" fmla="*/ 113 w 218"/>
                <a:gd name="T13" fmla="*/ 0 h 273"/>
                <a:gd name="T14" fmla="*/ 83 w 218"/>
                <a:gd name="T15" fmla="*/ 8 h 273"/>
                <a:gd name="T16" fmla="*/ 83 w 218"/>
                <a:gd name="T17" fmla="*/ 8 h 273"/>
                <a:gd name="T18" fmla="*/ 30 w 218"/>
                <a:gd name="T19" fmla="*/ 15 h 273"/>
                <a:gd name="T20" fmla="*/ 37 w 218"/>
                <a:gd name="T21" fmla="*/ 38 h 273"/>
                <a:gd name="T22" fmla="*/ 24 w 218"/>
                <a:gd name="T23" fmla="*/ 55 h 273"/>
                <a:gd name="T24" fmla="*/ 9 w 218"/>
                <a:gd name="T25" fmla="*/ 98 h 273"/>
                <a:gd name="T26" fmla="*/ 24 w 218"/>
                <a:gd name="T27" fmla="*/ 94 h 273"/>
                <a:gd name="T28" fmla="*/ 47 w 218"/>
                <a:gd name="T29" fmla="*/ 92 h 273"/>
                <a:gd name="T30" fmla="*/ 47 w 218"/>
                <a:gd name="T31" fmla="*/ 79 h 273"/>
                <a:gd name="T32" fmla="*/ 83 w 218"/>
                <a:gd name="T33" fmla="*/ 72 h 273"/>
                <a:gd name="T34" fmla="*/ 100 w 218"/>
                <a:gd name="T35" fmla="*/ 43 h 273"/>
                <a:gd name="T36" fmla="*/ 100 w 218"/>
                <a:gd name="T37" fmla="*/ 43 h 273"/>
                <a:gd name="T38" fmla="*/ 83 w 218"/>
                <a:gd name="T39" fmla="*/ 72 h 273"/>
                <a:gd name="T40" fmla="*/ 96 w 218"/>
                <a:gd name="T41" fmla="*/ 81 h 273"/>
                <a:gd name="T42" fmla="*/ 88 w 218"/>
                <a:gd name="T43" fmla="*/ 92 h 273"/>
                <a:gd name="T44" fmla="*/ 86 w 218"/>
                <a:gd name="T45" fmla="*/ 92 h 273"/>
                <a:gd name="T46" fmla="*/ 64 w 218"/>
                <a:gd name="T47" fmla="*/ 124 h 273"/>
                <a:gd name="T48" fmla="*/ 54 w 218"/>
                <a:gd name="T49" fmla="*/ 115 h 273"/>
                <a:gd name="T50" fmla="*/ 47 w 218"/>
                <a:gd name="T51" fmla="*/ 122 h 273"/>
                <a:gd name="T52" fmla="*/ 45 w 218"/>
                <a:gd name="T53" fmla="*/ 92 h 273"/>
                <a:gd name="T54" fmla="*/ 24 w 218"/>
                <a:gd name="T55" fmla="*/ 94 h 273"/>
                <a:gd name="T56" fmla="*/ 24 w 218"/>
                <a:gd name="T57" fmla="*/ 94 h 273"/>
                <a:gd name="T58" fmla="*/ 24 w 218"/>
                <a:gd name="T59" fmla="*/ 94 h 273"/>
                <a:gd name="T60" fmla="*/ 24 w 218"/>
                <a:gd name="T61" fmla="*/ 94 h 273"/>
                <a:gd name="T62" fmla="*/ 24 w 218"/>
                <a:gd name="T63" fmla="*/ 94 h 273"/>
                <a:gd name="T64" fmla="*/ 11 w 218"/>
                <a:gd name="T65" fmla="*/ 98 h 273"/>
                <a:gd name="T66" fmla="*/ 0 w 218"/>
                <a:gd name="T67" fmla="*/ 119 h 273"/>
                <a:gd name="T68" fmla="*/ 26 w 218"/>
                <a:gd name="T69" fmla="*/ 115 h 273"/>
                <a:gd name="T70" fmla="*/ 26 w 218"/>
                <a:gd name="T71" fmla="*/ 115 h 273"/>
                <a:gd name="T72" fmla="*/ 26 w 218"/>
                <a:gd name="T73" fmla="*/ 115 h 273"/>
                <a:gd name="T74" fmla="*/ 0 w 218"/>
                <a:gd name="T75" fmla="*/ 119 h 273"/>
                <a:gd name="T76" fmla="*/ 2 w 218"/>
                <a:gd name="T77" fmla="*/ 132 h 273"/>
                <a:gd name="T78" fmla="*/ 11 w 218"/>
                <a:gd name="T79" fmla="*/ 149 h 273"/>
                <a:gd name="T80" fmla="*/ 9 w 218"/>
                <a:gd name="T81" fmla="*/ 149 h 273"/>
                <a:gd name="T82" fmla="*/ 11 w 218"/>
                <a:gd name="T83" fmla="*/ 184 h 273"/>
                <a:gd name="T84" fmla="*/ 32 w 218"/>
                <a:gd name="T85" fmla="*/ 220 h 273"/>
                <a:gd name="T86" fmla="*/ 64 w 218"/>
                <a:gd name="T87" fmla="*/ 235 h 273"/>
                <a:gd name="T88" fmla="*/ 81 w 218"/>
                <a:gd name="T89" fmla="*/ 239 h 273"/>
                <a:gd name="T90" fmla="*/ 100 w 218"/>
                <a:gd name="T91" fmla="*/ 273 h 273"/>
                <a:gd name="T92" fmla="*/ 169 w 218"/>
                <a:gd name="T93" fmla="*/ 269 h 273"/>
                <a:gd name="T94" fmla="*/ 192 w 218"/>
                <a:gd name="T95" fmla="*/ 254 h 273"/>
                <a:gd name="T96" fmla="*/ 166 w 218"/>
                <a:gd name="T97" fmla="*/ 181 h 273"/>
                <a:gd name="T98" fmla="*/ 175 w 218"/>
                <a:gd name="T99" fmla="*/ 156 h 273"/>
                <a:gd name="T100" fmla="*/ 175 w 218"/>
                <a:gd name="T101" fmla="*/ 15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8" h="273">
                  <a:moveTo>
                    <a:pt x="175" y="156"/>
                  </a:moveTo>
                  <a:lnTo>
                    <a:pt x="211" y="105"/>
                  </a:lnTo>
                  <a:lnTo>
                    <a:pt x="203" y="92"/>
                  </a:lnTo>
                  <a:lnTo>
                    <a:pt x="203" y="28"/>
                  </a:lnTo>
                  <a:lnTo>
                    <a:pt x="218" y="11"/>
                  </a:lnTo>
                  <a:lnTo>
                    <a:pt x="169" y="17"/>
                  </a:lnTo>
                  <a:lnTo>
                    <a:pt x="113" y="0"/>
                  </a:lnTo>
                  <a:lnTo>
                    <a:pt x="83" y="8"/>
                  </a:lnTo>
                  <a:lnTo>
                    <a:pt x="83" y="8"/>
                  </a:lnTo>
                  <a:lnTo>
                    <a:pt x="30" y="15"/>
                  </a:lnTo>
                  <a:lnTo>
                    <a:pt x="37" y="38"/>
                  </a:lnTo>
                  <a:lnTo>
                    <a:pt x="24" y="55"/>
                  </a:lnTo>
                  <a:lnTo>
                    <a:pt x="9" y="98"/>
                  </a:lnTo>
                  <a:lnTo>
                    <a:pt x="24" y="94"/>
                  </a:lnTo>
                  <a:lnTo>
                    <a:pt x="47" y="92"/>
                  </a:lnTo>
                  <a:lnTo>
                    <a:pt x="47" y="79"/>
                  </a:lnTo>
                  <a:lnTo>
                    <a:pt x="83" y="72"/>
                  </a:lnTo>
                  <a:lnTo>
                    <a:pt x="100" y="43"/>
                  </a:lnTo>
                  <a:lnTo>
                    <a:pt x="100" y="43"/>
                  </a:lnTo>
                  <a:lnTo>
                    <a:pt x="83" y="72"/>
                  </a:lnTo>
                  <a:lnTo>
                    <a:pt x="96" y="81"/>
                  </a:lnTo>
                  <a:lnTo>
                    <a:pt x="88" y="92"/>
                  </a:lnTo>
                  <a:lnTo>
                    <a:pt x="86" y="92"/>
                  </a:lnTo>
                  <a:lnTo>
                    <a:pt x="64" y="124"/>
                  </a:lnTo>
                  <a:lnTo>
                    <a:pt x="54" y="115"/>
                  </a:lnTo>
                  <a:lnTo>
                    <a:pt x="47" y="122"/>
                  </a:lnTo>
                  <a:lnTo>
                    <a:pt x="45" y="92"/>
                  </a:lnTo>
                  <a:lnTo>
                    <a:pt x="24" y="94"/>
                  </a:lnTo>
                  <a:lnTo>
                    <a:pt x="24" y="94"/>
                  </a:lnTo>
                  <a:lnTo>
                    <a:pt x="24" y="94"/>
                  </a:lnTo>
                  <a:lnTo>
                    <a:pt x="24" y="94"/>
                  </a:lnTo>
                  <a:lnTo>
                    <a:pt x="24" y="94"/>
                  </a:lnTo>
                  <a:lnTo>
                    <a:pt x="11" y="98"/>
                  </a:lnTo>
                  <a:lnTo>
                    <a:pt x="0" y="119"/>
                  </a:lnTo>
                  <a:lnTo>
                    <a:pt x="26" y="115"/>
                  </a:lnTo>
                  <a:lnTo>
                    <a:pt x="26" y="115"/>
                  </a:lnTo>
                  <a:lnTo>
                    <a:pt x="26" y="115"/>
                  </a:lnTo>
                  <a:lnTo>
                    <a:pt x="0" y="119"/>
                  </a:lnTo>
                  <a:lnTo>
                    <a:pt x="2" y="132"/>
                  </a:lnTo>
                  <a:lnTo>
                    <a:pt x="11" y="149"/>
                  </a:lnTo>
                  <a:lnTo>
                    <a:pt x="9" y="149"/>
                  </a:lnTo>
                  <a:lnTo>
                    <a:pt x="11" y="184"/>
                  </a:lnTo>
                  <a:lnTo>
                    <a:pt x="32" y="220"/>
                  </a:lnTo>
                  <a:lnTo>
                    <a:pt x="64" y="235"/>
                  </a:lnTo>
                  <a:lnTo>
                    <a:pt x="81" y="239"/>
                  </a:lnTo>
                  <a:lnTo>
                    <a:pt x="100" y="273"/>
                  </a:lnTo>
                  <a:lnTo>
                    <a:pt x="169" y="269"/>
                  </a:lnTo>
                  <a:lnTo>
                    <a:pt x="192" y="254"/>
                  </a:lnTo>
                  <a:lnTo>
                    <a:pt x="166" y="181"/>
                  </a:lnTo>
                  <a:lnTo>
                    <a:pt x="175" y="156"/>
                  </a:lnTo>
                  <a:lnTo>
                    <a:pt x="175" y="156"/>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20" name="Freeform 1158">
              <a:extLst>
                <a:ext uri="{FF2B5EF4-FFF2-40B4-BE49-F238E27FC236}">
                  <a16:creationId xmlns:a16="http://schemas.microsoft.com/office/drawing/2014/main" id="{106FA8F3-ED98-4B82-8328-9679BDAAC801}"/>
                </a:ext>
              </a:extLst>
            </p:cNvPr>
            <p:cNvSpPr>
              <a:spLocks noEditPoints="1"/>
            </p:cNvSpPr>
            <p:nvPr/>
          </p:nvSpPr>
          <p:spPr bwMode="auto">
            <a:xfrm>
              <a:off x="2571425" y="7298870"/>
              <a:ext cx="947686" cy="1277315"/>
            </a:xfrm>
            <a:custGeom>
              <a:avLst/>
              <a:gdLst>
                <a:gd name="T0" fmla="*/ 1009 w 1171"/>
                <a:gd name="T1" fmla="*/ 468 h 1262"/>
                <a:gd name="T2" fmla="*/ 1031 w 1171"/>
                <a:gd name="T3" fmla="*/ 442 h 1262"/>
                <a:gd name="T4" fmla="*/ 924 w 1171"/>
                <a:gd name="T5" fmla="*/ 278 h 1262"/>
                <a:gd name="T6" fmla="*/ 890 w 1171"/>
                <a:gd name="T7" fmla="*/ 147 h 1262"/>
                <a:gd name="T8" fmla="*/ 716 w 1171"/>
                <a:gd name="T9" fmla="*/ 132 h 1262"/>
                <a:gd name="T10" fmla="*/ 637 w 1171"/>
                <a:gd name="T11" fmla="*/ 96 h 1262"/>
                <a:gd name="T12" fmla="*/ 458 w 1171"/>
                <a:gd name="T13" fmla="*/ 205 h 1262"/>
                <a:gd name="T14" fmla="*/ 456 w 1171"/>
                <a:gd name="T15" fmla="*/ 128 h 1262"/>
                <a:gd name="T16" fmla="*/ 445 w 1171"/>
                <a:gd name="T17" fmla="*/ 2 h 1262"/>
                <a:gd name="T18" fmla="*/ 125 w 1171"/>
                <a:gd name="T19" fmla="*/ 147 h 1262"/>
                <a:gd name="T20" fmla="*/ 368 w 1171"/>
                <a:gd name="T21" fmla="*/ 329 h 1262"/>
                <a:gd name="T22" fmla="*/ 215 w 1171"/>
                <a:gd name="T23" fmla="*/ 226 h 1262"/>
                <a:gd name="T24" fmla="*/ 77 w 1171"/>
                <a:gd name="T25" fmla="*/ 175 h 1262"/>
                <a:gd name="T26" fmla="*/ 15 w 1171"/>
                <a:gd name="T27" fmla="*/ 382 h 1262"/>
                <a:gd name="T28" fmla="*/ 13 w 1171"/>
                <a:gd name="T29" fmla="*/ 436 h 1262"/>
                <a:gd name="T30" fmla="*/ 64 w 1171"/>
                <a:gd name="T31" fmla="*/ 440 h 1262"/>
                <a:gd name="T32" fmla="*/ 34 w 1171"/>
                <a:gd name="T33" fmla="*/ 457 h 1262"/>
                <a:gd name="T34" fmla="*/ 77 w 1171"/>
                <a:gd name="T35" fmla="*/ 523 h 1262"/>
                <a:gd name="T36" fmla="*/ 153 w 1171"/>
                <a:gd name="T37" fmla="*/ 530 h 1262"/>
                <a:gd name="T38" fmla="*/ 168 w 1171"/>
                <a:gd name="T39" fmla="*/ 583 h 1262"/>
                <a:gd name="T40" fmla="*/ 319 w 1171"/>
                <a:gd name="T41" fmla="*/ 555 h 1262"/>
                <a:gd name="T42" fmla="*/ 379 w 1171"/>
                <a:gd name="T43" fmla="*/ 555 h 1262"/>
                <a:gd name="T44" fmla="*/ 543 w 1171"/>
                <a:gd name="T45" fmla="*/ 457 h 1262"/>
                <a:gd name="T46" fmla="*/ 462 w 1171"/>
                <a:gd name="T47" fmla="*/ 621 h 1262"/>
                <a:gd name="T48" fmla="*/ 513 w 1171"/>
                <a:gd name="T49" fmla="*/ 688 h 1262"/>
                <a:gd name="T50" fmla="*/ 500 w 1171"/>
                <a:gd name="T51" fmla="*/ 741 h 1262"/>
                <a:gd name="T52" fmla="*/ 494 w 1171"/>
                <a:gd name="T53" fmla="*/ 955 h 1262"/>
                <a:gd name="T54" fmla="*/ 556 w 1171"/>
                <a:gd name="T55" fmla="*/ 1132 h 1262"/>
                <a:gd name="T56" fmla="*/ 758 w 1171"/>
                <a:gd name="T57" fmla="*/ 1247 h 1262"/>
                <a:gd name="T58" fmla="*/ 856 w 1171"/>
                <a:gd name="T59" fmla="*/ 1119 h 1262"/>
                <a:gd name="T60" fmla="*/ 894 w 1171"/>
                <a:gd name="T61" fmla="*/ 856 h 1262"/>
                <a:gd name="T62" fmla="*/ 860 w 1171"/>
                <a:gd name="T63" fmla="*/ 818 h 1262"/>
                <a:gd name="T64" fmla="*/ 788 w 1171"/>
                <a:gd name="T65" fmla="*/ 812 h 1262"/>
                <a:gd name="T66" fmla="*/ 831 w 1171"/>
                <a:gd name="T67" fmla="*/ 619 h 1262"/>
                <a:gd name="T68" fmla="*/ 907 w 1171"/>
                <a:gd name="T69" fmla="*/ 579 h 1262"/>
                <a:gd name="T70" fmla="*/ 1012 w 1171"/>
                <a:gd name="T71" fmla="*/ 592 h 1262"/>
                <a:gd name="T72" fmla="*/ 1063 w 1171"/>
                <a:gd name="T73" fmla="*/ 483 h 1262"/>
                <a:gd name="T74" fmla="*/ 560 w 1171"/>
                <a:gd name="T75" fmla="*/ 532 h 1262"/>
                <a:gd name="T76" fmla="*/ 571 w 1171"/>
                <a:gd name="T77" fmla="*/ 609 h 1262"/>
                <a:gd name="T78" fmla="*/ 684 w 1171"/>
                <a:gd name="T79" fmla="*/ 472 h 1262"/>
                <a:gd name="T80" fmla="*/ 709 w 1171"/>
                <a:gd name="T81" fmla="*/ 322 h 1262"/>
                <a:gd name="T82" fmla="*/ 345 w 1171"/>
                <a:gd name="T83" fmla="*/ 446 h 1262"/>
                <a:gd name="T84" fmla="*/ 232 w 1171"/>
                <a:gd name="T85" fmla="*/ 431 h 1262"/>
                <a:gd name="T86" fmla="*/ 104 w 1171"/>
                <a:gd name="T87" fmla="*/ 386 h 1262"/>
                <a:gd name="T88" fmla="*/ 87 w 1171"/>
                <a:gd name="T89" fmla="*/ 495 h 1262"/>
                <a:gd name="T90" fmla="*/ 162 w 1171"/>
                <a:gd name="T91" fmla="*/ 485 h 1262"/>
                <a:gd name="T92" fmla="*/ 552 w 1171"/>
                <a:gd name="T93" fmla="*/ 427 h 1262"/>
                <a:gd name="T94" fmla="*/ 537 w 1171"/>
                <a:gd name="T95" fmla="*/ 495 h 1262"/>
                <a:gd name="T96" fmla="*/ 524 w 1171"/>
                <a:gd name="T97" fmla="*/ 621 h 1262"/>
                <a:gd name="T98" fmla="*/ 588 w 1171"/>
                <a:gd name="T99" fmla="*/ 1149 h 1262"/>
                <a:gd name="T100" fmla="*/ 637 w 1171"/>
                <a:gd name="T101" fmla="*/ 1036 h 1262"/>
                <a:gd name="T102" fmla="*/ 841 w 1171"/>
                <a:gd name="T103" fmla="*/ 1102 h 1262"/>
                <a:gd name="T104" fmla="*/ 833 w 1171"/>
                <a:gd name="T105" fmla="*/ 1130 h 1262"/>
                <a:gd name="T106" fmla="*/ 858 w 1171"/>
                <a:gd name="T107" fmla="*/ 955 h 1262"/>
                <a:gd name="T108" fmla="*/ 882 w 1171"/>
                <a:gd name="T109" fmla="*/ 931 h 1262"/>
                <a:gd name="T110" fmla="*/ 856 w 1171"/>
                <a:gd name="T111" fmla="*/ 901 h 1262"/>
                <a:gd name="T112" fmla="*/ 805 w 1171"/>
                <a:gd name="T113" fmla="*/ 882 h 1262"/>
                <a:gd name="T114" fmla="*/ 671 w 1171"/>
                <a:gd name="T115" fmla="*/ 942 h 1262"/>
                <a:gd name="T116" fmla="*/ 630 w 1171"/>
                <a:gd name="T117" fmla="*/ 775 h 1262"/>
                <a:gd name="T118" fmla="*/ 669 w 1171"/>
                <a:gd name="T119" fmla="*/ 784 h 1262"/>
                <a:gd name="T120" fmla="*/ 713 w 1171"/>
                <a:gd name="T121" fmla="*/ 515 h 1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1" h="1262">
                  <a:moveTo>
                    <a:pt x="1063" y="483"/>
                  </a:moveTo>
                  <a:lnTo>
                    <a:pt x="1037" y="463"/>
                  </a:lnTo>
                  <a:lnTo>
                    <a:pt x="1029" y="474"/>
                  </a:lnTo>
                  <a:lnTo>
                    <a:pt x="1050" y="504"/>
                  </a:lnTo>
                  <a:lnTo>
                    <a:pt x="1048" y="504"/>
                  </a:lnTo>
                  <a:lnTo>
                    <a:pt x="1029" y="474"/>
                  </a:lnTo>
                  <a:lnTo>
                    <a:pt x="1009" y="468"/>
                  </a:lnTo>
                  <a:lnTo>
                    <a:pt x="1009" y="466"/>
                  </a:lnTo>
                  <a:lnTo>
                    <a:pt x="1029" y="472"/>
                  </a:lnTo>
                  <a:lnTo>
                    <a:pt x="1035" y="461"/>
                  </a:lnTo>
                  <a:lnTo>
                    <a:pt x="1022" y="459"/>
                  </a:lnTo>
                  <a:lnTo>
                    <a:pt x="1035" y="453"/>
                  </a:lnTo>
                  <a:lnTo>
                    <a:pt x="1031" y="440"/>
                  </a:lnTo>
                  <a:lnTo>
                    <a:pt x="1031" y="442"/>
                  </a:lnTo>
                  <a:lnTo>
                    <a:pt x="973" y="399"/>
                  </a:lnTo>
                  <a:lnTo>
                    <a:pt x="954" y="348"/>
                  </a:lnTo>
                  <a:lnTo>
                    <a:pt x="926" y="365"/>
                  </a:lnTo>
                  <a:lnTo>
                    <a:pt x="926" y="363"/>
                  </a:lnTo>
                  <a:lnTo>
                    <a:pt x="954" y="348"/>
                  </a:lnTo>
                  <a:lnTo>
                    <a:pt x="933" y="333"/>
                  </a:lnTo>
                  <a:lnTo>
                    <a:pt x="924" y="278"/>
                  </a:lnTo>
                  <a:lnTo>
                    <a:pt x="903" y="258"/>
                  </a:lnTo>
                  <a:lnTo>
                    <a:pt x="882" y="278"/>
                  </a:lnTo>
                  <a:lnTo>
                    <a:pt x="903" y="260"/>
                  </a:lnTo>
                  <a:lnTo>
                    <a:pt x="905" y="243"/>
                  </a:lnTo>
                  <a:lnTo>
                    <a:pt x="848" y="141"/>
                  </a:lnTo>
                  <a:lnTo>
                    <a:pt x="875" y="175"/>
                  </a:lnTo>
                  <a:lnTo>
                    <a:pt x="890" y="147"/>
                  </a:lnTo>
                  <a:lnTo>
                    <a:pt x="875" y="109"/>
                  </a:lnTo>
                  <a:lnTo>
                    <a:pt x="841" y="115"/>
                  </a:lnTo>
                  <a:lnTo>
                    <a:pt x="841" y="105"/>
                  </a:lnTo>
                  <a:lnTo>
                    <a:pt x="822" y="105"/>
                  </a:lnTo>
                  <a:lnTo>
                    <a:pt x="790" y="119"/>
                  </a:lnTo>
                  <a:lnTo>
                    <a:pt x="724" y="105"/>
                  </a:lnTo>
                  <a:lnTo>
                    <a:pt x="716" y="132"/>
                  </a:lnTo>
                  <a:lnTo>
                    <a:pt x="724" y="278"/>
                  </a:lnTo>
                  <a:lnTo>
                    <a:pt x="724" y="278"/>
                  </a:lnTo>
                  <a:lnTo>
                    <a:pt x="724" y="278"/>
                  </a:lnTo>
                  <a:lnTo>
                    <a:pt x="716" y="132"/>
                  </a:lnTo>
                  <a:lnTo>
                    <a:pt x="724" y="105"/>
                  </a:lnTo>
                  <a:lnTo>
                    <a:pt x="654" y="83"/>
                  </a:lnTo>
                  <a:lnTo>
                    <a:pt x="637" y="96"/>
                  </a:lnTo>
                  <a:lnTo>
                    <a:pt x="635" y="122"/>
                  </a:lnTo>
                  <a:lnTo>
                    <a:pt x="618" y="128"/>
                  </a:lnTo>
                  <a:lnTo>
                    <a:pt x="566" y="109"/>
                  </a:lnTo>
                  <a:lnTo>
                    <a:pt x="554" y="92"/>
                  </a:lnTo>
                  <a:lnTo>
                    <a:pt x="492" y="75"/>
                  </a:lnTo>
                  <a:lnTo>
                    <a:pt x="458" y="128"/>
                  </a:lnTo>
                  <a:lnTo>
                    <a:pt x="458" y="205"/>
                  </a:lnTo>
                  <a:lnTo>
                    <a:pt x="496" y="252"/>
                  </a:lnTo>
                  <a:lnTo>
                    <a:pt x="507" y="252"/>
                  </a:lnTo>
                  <a:lnTo>
                    <a:pt x="496" y="252"/>
                  </a:lnTo>
                  <a:lnTo>
                    <a:pt x="430" y="297"/>
                  </a:lnTo>
                  <a:lnTo>
                    <a:pt x="496" y="252"/>
                  </a:lnTo>
                  <a:lnTo>
                    <a:pt x="456" y="205"/>
                  </a:lnTo>
                  <a:lnTo>
                    <a:pt x="456" y="128"/>
                  </a:lnTo>
                  <a:lnTo>
                    <a:pt x="456" y="128"/>
                  </a:lnTo>
                  <a:lnTo>
                    <a:pt x="492" y="75"/>
                  </a:lnTo>
                  <a:lnTo>
                    <a:pt x="464" y="60"/>
                  </a:lnTo>
                  <a:lnTo>
                    <a:pt x="488" y="36"/>
                  </a:lnTo>
                  <a:lnTo>
                    <a:pt x="477" y="15"/>
                  </a:lnTo>
                  <a:lnTo>
                    <a:pt x="488" y="0"/>
                  </a:lnTo>
                  <a:lnTo>
                    <a:pt x="445" y="2"/>
                  </a:lnTo>
                  <a:lnTo>
                    <a:pt x="445" y="2"/>
                  </a:lnTo>
                  <a:lnTo>
                    <a:pt x="324" y="8"/>
                  </a:lnTo>
                  <a:lnTo>
                    <a:pt x="260" y="36"/>
                  </a:lnTo>
                  <a:lnTo>
                    <a:pt x="200" y="28"/>
                  </a:lnTo>
                  <a:lnTo>
                    <a:pt x="185" y="58"/>
                  </a:lnTo>
                  <a:lnTo>
                    <a:pt x="143" y="87"/>
                  </a:lnTo>
                  <a:lnTo>
                    <a:pt x="125" y="147"/>
                  </a:lnTo>
                  <a:lnTo>
                    <a:pt x="77" y="175"/>
                  </a:lnTo>
                  <a:lnTo>
                    <a:pt x="151" y="177"/>
                  </a:lnTo>
                  <a:lnTo>
                    <a:pt x="153" y="184"/>
                  </a:lnTo>
                  <a:lnTo>
                    <a:pt x="215" y="226"/>
                  </a:lnTo>
                  <a:lnTo>
                    <a:pt x="353" y="316"/>
                  </a:lnTo>
                  <a:lnTo>
                    <a:pt x="353" y="331"/>
                  </a:lnTo>
                  <a:lnTo>
                    <a:pt x="368" y="329"/>
                  </a:lnTo>
                  <a:lnTo>
                    <a:pt x="394" y="322"/>
                  </a:lnTo>
                  <a:lnTo>
                    <a:pt x="394" y="322"/>
                  </a:lnTo>
                  <a:lnTo>
                    <a:pt x="366" y="329"/>
                  </a:lnTo>
                  <a:lnTo>
                    <a:pt x="366" y="329"/>
                  </a:lnTo>
                  <a:lnTo>
                    <a:pt x="353" y="331"/>
                  </a:lnTo>
                  <a:lnTo>
                    <a:pt x="351" y="316"/>
                  </a:lnTo>
                  <a:lnTo>
                    <a:pt x="215" y="226"/>
                  </a:lnTo>
                  <a:lnTo>
                    <a:pt x="185" y="226"/>
                  </a:lnTo>
                  <a:lnTo>
                    <a:pt x="185" y="224"/>
                  </a:lnTo>
                  <a:lnTo>
                    <a:pt x="215" y="224"/>
                  </a:lnTo>
                  <a:lnTo>
                    <a:pt x="153" y="184"/>
                  </a:lnTo>
                  <a:lnTo>
                    <a:pt x="153" y="184"/>
                  </a:lnTo>
                  <a:lnTo>
                    <a:pt x="151" y="177"/>
                  </a:lnTo>
                  <a:lnTo>
                    <a:pt x="77" y="175"/>
                  </a:lnTo>
                  <a:lnTo>
                    <a:pt x="8" y="295"/>
                  </a:lnTo>
                  <a:lnTo>
                    <a:pt x="77" y="288"/>
                  </a:lnTo>
                  <a:lnTo>
                    <a:pt x="77" y="288"/>
                  </a:lnTo>
                  <a:lnTo>
                    <a:pt x="8" y="295"/>
                  </a:lnTo>
                  <a:lnTo>
                    <a:pt x="21" y="307"/>
                  </a:lnTo>
                  <a:lnTo>
                    <a:pt x="23" y="342"/>
                  </a:lnTo>
                  <a:lnTo>
                    <a:pt x="15" y="382"/>
                  </a:lnTo>
                  <a:lnTo>
                    <a:pt x="0" y="404"/>
                  </a:lnTo>
                  <a:lnTo>
                    <a:pt x="15" y="425"/>
                  </a:lnTo>
                  <a:lnTo>
                    <a:pt x="64" y="427"/>
                  </a:lnTo>
                  <a:lnTo>
                    <a:pt x="59" y="429"/>
                  </a:lnTo>
                  <a:lnTo>
                    <a:pt x="15" y="425"/>
                  </a:lnTo>
                  <a:lnTo>
                    <a:pt x="13" y="436"/>
                  </a:lnTo>
                  <a:lnTo>
                    <a:pt x="13" y="436"/>
                  </a:lnTo>
                  <a:lnTo>
                    <a:pt x="13" y="444"/>
                  </a:lnTo>
                  <a:lnTo>
                    <a:pt x="64" y="440"/>
                  </a:lnTo>
                  <a:lnTo>
                    <a:pt x="104" y="444"/>
                  </a:lnTo>
                  <a:lnTo>
                    <a:pt x="104" y="444"/>
                  </a:lnTo>
                  <a:lnTo>
                    <a:pt x="104" y="444"/>
                  </a:lnTo>
                  <a:lnTo>
                    <a:pt x="64" y="440"/>
                  </a:lnTo>
                  <a:lnTo>
                    <a:pt x="64" y="440"/>
                  </a:lnTo>
                  <a:lnTo>
                    <a:pt x="64" y="440"/>
                  </a:lnTo>
                  <a:lnTo>
                    <a:pt x="64" y="440"/>
                  </a:lnTo>
                  <a:lnTo>
                    <a:pt x="64" y="440"/>
                  </a:lnTo>
                  <a:lnTo>
                    <a:pt x="13" y="444"/>
                  </a:lnTo>
                  <a:lnTo>
                    <a:pt x="28" y="457"/>
                  </a:lnTo>
                  <a:lnTo>
                    <a:pt x="45" y="453"/>
                  </a:lnTo>
                  <a:lnTo>
                    <a:pt x="34" y="457"/>
                  </a:lnTo>
                  <a:lnTo>
                    <a:pt x="42" y="470"/>
                  </a:lnTo>
                  <a:lnTo>
                    <a:pt x="62" y="457"/>
                  </a:lnTo>
                  <a:lnTo>
                    <a:pt x="62" y="457"/>
                  </a:lnTo>
                  <a:lnTo>
                    <a:pt x="42" y="470"/>
                  </a:lnTo>
                  <a:lnTo>
                    <a:pt x="70" y="504"/>
                  </a:lnTo>
                  <a:lnTo>
                    <a:pt x="70" y="504"/>
                  </a:lnTo>
                  <a:lnTo>
                    <a:pt x="77" y="523"/>
                  </a:lnTo>
                  <a:lnTo>
                    <a:pt x="104" y="540"/>
                  </a:lnTo>
                  <a:lnTo>
                    <a:pt x="113" y="527"/>
                  </a:lnTo>
                  <a:lnTo>
                    <a:pt x="104" y="540"/>
                  </a:lnTo>
                  <a:lnTo>
                    <a:pt x="168" y="583"/>
                  </a:lnTo>
                  <a:lnTo>
                    <a:pt x="170" y="557"/>
                  </a:lnTo>
                  <a:lnTo>
                    <a:pt x="151" y="547"/>
                  </a:lnTo>
                  <a:lnTo>
                    <a:pt x="153" y="530"/>
                  </a:lnTo>
                  <a:lnTo>
                    <a:pt x="153" y="530"/>
                  </a:lnTo>
                  <a:lnTo>
                    <a:pt x="155" y="512"/>
                  </a:lnTo>
                  <a:lnTo>
                    <a:pt x="157" y="512"/>
                  </a:lnTo>
                  <a:lnTo>
                    <a:pt x="153" y="530"/>
                  </a:lnTo>
                  <a:lnTo>
                    <a:pt x="153" y="547"/>
                  </a:lnTo>
                  <a:lnTo>
                    <a:pt x="170" y="557"/>
                  </a:lnTo>
                  <a:lnTo>
                    <a:pt x="168" y="583"/>
                  </a:lnTo>
                  <a:lnTo>
                    <a:pt x="245" y="572"/>
                  </a:lnTo>
                  <a:lnTo>
                    <a:pt x="245" y="572"/>
                  </a:lnTo>
                  <a:lnTo>
                    <a:pt x="264" y="579"/>
                  </a:lnTo>
                  <a:lnTo>
                    <a:pt x="317" y="555"/>
                  </a:lnTo>
                  <a:lnTo>
                    <a:pt x="294" y="466"/>
                  </a:lnTo>
                  <a:lnTo>
                    <a:pt x="294" y="466"/>
                  </a:lnTo>
                  <a:lnTo>
                    <a:pt x="319" y="555"/>
                  </a:lnTo>
                  <a:lnTo>
                    <a:pt x="332" y="551"/>
                  </a:lnTo>
                  <a:lnTo>
                    <a:pt x="313" y="470"/>
                  </a:lnTo>
                  <a:lnTo>
                    <a:pt x="313" y="470"/>
                  </a:lnTo>
                  <a:lnTo>
                    <a:pt x="332" y="551"/>
                  </a:lnTo>
                  <a:lnTo>
                    <a:pt x="345" y="549"/>
                  </a:lnTo>
                  <a:lnTo>
                    <a:pt x="345" y="551"/>
                  </a:lnTo>
                  <a:lnTo>
                    <a:pt x="379" y="555"/>
                  </a:lnTo>
                  <a:lnTo>
                    <a:pt x="402" y="587"/>
                  </a:lnTo>
                  <a:lnTo>
                    <a:pt x="441" y="577"/>
                  </a:lnTo>
                  <a:lnTo>
                    <a:pt x="458" y="540"/>
                  </a:lnTo>
                  <a:lnTo>
                    <a:pt x="490" y="547"/>
                  </a:lnTo>
                  <a:lnTo>
                    <a:pt x="526" y="470"/>
                  </a:lnTo>
                  <a:lnTo>
                    <a:pt x="543" y="457"/>
                  </a:lnTo>
                  <a:lnTo>
                    <a:pt x="543" y="457"/>
                  </a:lnTo>
                  <a:lnTo>
                    <a:pt x="526" y="470"/>
                  </a:lnTo>
                  <a:lnTo>
                    <a:pt x="492" y="547"/>
                  </a:lnTo>
                  <a:lnTo>
                    <a:pt x="460" y="540"/>
                  </a:lnTo>
                  <a:lnTo>
                    <a:pt x="441" y="577"/>
                  </a:lnTo>
                  <a:lnTo>
                    <a:pt x="462" y="589"/>
                  </a:lnTo>
                  <a:lnTo>
                    <a:pt x="462" y="621"/>
                  </a:lnTo>
                  <a:lnTo>
                    <a:pt x="462" y="621"/>
                  </a:lnTo>
                  <a:lnTo>
                    <a:pt x="460" y="641"/>
                  </a:lnTo>
                  <a:lnTo>
                    <a:pt x="458" y="641"/>
                  </a:lnTo>
                  <a:lnTo>
                    <a:pt x="462" y="653"/>
                  </a:lnTo>
                  <a:lnTo>
                    <a:pt x="456" y="653"/>
                  </a:lnTo>
                  <a:lnTo>
                    <a:pt x="445" y="668"/>
                  </a:lnTo>
                  <a:lnTo>
                    <a:pt x="488" y="724"/>
                  </a:lnTo>
                  <a:lnTo>
                    <a:pt x="513" y="688"/>
                  </a:lnTo>
                  <a:lnTo>
                    <a:pt x="537" y="696"/>
                  </a:lnTo>
                  <a:lnTo>
                    <a:pt x="541" y="636"/>
                  </a:lnTo>
                  <a:lnTo>
                    <a:pt x="541" y="636"/>
                  </a:lnTo>
                  <a:lnTo>
                    <a:pt x="537" y="696"/>
                  </a:lnTo>
                  <a:lnTo>
                    <a:pt x="513" y="690"/>
                  </a:lnTo>
                  <a:lnTo>
                    <a:pt x="488" y="724"/>
                  </a:lnTo>
                  <a:lnTo>
                    <a:pt x="500" y="741"/>
                  </a:lnTo>
                  <a:lnTo>
                    <a:pt x="500" y="743"/>
                  </a:lnTo>
                  <a:lnTo>
                    <a:pt x="507" y="754"/>
                  </a:lnTo>
                  <a:lnTo>
                    <a:pt x="507" y="754"/>
                  </a:lnTo>
                  <a:lnTo>
                    <a:pt x="507" y="762"/>
                  </a:lnTo>
                  <a:lnTo>
                    <a:pt x="507" y="762"/>
                  </a:lnTo>
                  <a:lnTo>
                    <a:pt x="530" y="844"/>
                  </a:lnTo>
                  <a:lnTo>
                    <a:pt x="494" y="955"/>
                  </a:lnTo>
                  <a:lnTo>
                    <a:pt x="494" y="955"/>
                  </a:lnTo>
                  <a:lnTo>
                    <a:pt x="494" y="955"/>
                  </a:lnTo>
                  <a:lnTo>
                    <a:pt x="494" y="955"/>
                  </a:lnTo>
                  <a:lnTo>
                    <a:pt x="494" y="955"/>
                  </a:lnTo>
                  <a:lnTo>
                    <a:pt x="543" y="1047"/>
                  </a:lnTo>
                  <a:lnTo>
                    <a:pt x="543" y="1055"/>
                  </a:lnTo>
                  <a:lnTo>
                    <a:pt x="556" y="1132"/>
                  </a:lnTo>
                  <a:lnTo>
                    <a:pt x="577" y="1155"/>
                  </a:lnTo>
                  <a:lnTo>
                    <a:pt x="577" y="1155"/>
                  </a:lnTo>
                  <a:lnTo>
                    <a:pt x="605" y="1217"/>
                  </a:lnTo>
                  <a:lnTo>
                    <a:pt x="601" y="1237"/>
                  </a:lnTo>
                  <a:lnTo>
                    <a:pt x="611" y="1262"/>
                  </a:lnTo>
                  <a:lnTo>
                    <a:pt x="720" y="1262"/>
                  </a:lnTo>
                  <a:lnTo>
                    <a:pt x="758" y="1247"/>
                  </a:lnTo>
                  <a:lnTo>
                    <a:pt x="807" y="1202"/>
                  </a:lnTo>
                  <a:lnTo>
                    <a:pt x="850" y="1153"/>
                  </a:lnTo>
                  <a:lnTo>
                    <a:pt x="856" y="1121"/>
                  </a:lnTo>
                  <a:lnTo>
                    <a:pt x="856" y="1121"/>
                  </a:lnTo>
                  <a:lnTo>
                    <a:pt x="856" y="1121"/>
                  </a:lnTo>
                  <a:lnTo>
                    <a:pt x="856" y="1119"/>
                  </a:lnTo>
                  <a:lnTo>
                    <a:pt x="856" y="1119"/>
                  </a:lnTo>
                  <a:lnTo>
                    <a:pt x="856" y="1102"/>
                  </a:lnTo>
                  <a:lnTo>
                    <a:pt x="901" y="1076"/>
                  </a:lnTo>
                  <a:lnTo>
                    <a:pt x="888" y="1000"/>
                  </a:lnTo>
                  <a:lnTo>
                    <a:pt x="986" y="923"/>
                  </a:lnTo>
                  <a:lnTo>
                    <a:pt x="986" y="835"/>
                  </a:lnTo>
                  <a:lnTo>
                    <a:pt x="963" y="852"/>
                  </a:lnTo>
                  <a:lnTo>
                    <a:pt x="894" y="856"/>
                  </a:lnTo>
                  <a:lnTo>
                    <a:pt x="892" y="888"/>
                  </a:lnTo>
                  <a:lnTo>
                    <a:pt x="892" y="888"/>
                  </a:lnTo>
                  <a:lnTo>
                    <a:pt x="899" y="901"/>
                  </a:lnTo>
                  <a:lnTo>
                    <a:pt x="888" y="901"/>
                  </a:lnTo>
                  <a:lnTo>
                    <a:pt x="875" y="867"/>
                  </a:lnTo>
                  <a:lnTo>
                    <a:pt x="875" y="820"/>
                  </a:lnTo>
                  <a:lnTo>
                    <a:pt x="860" y="818"/>
                  </a:lnTo>
                  <a:lnTo>
                    <a:pt x="860" y="818"/>
                  </a:lnTo>
                  <a:lnTo>
                    <a:pt x="828" y="803"/>
                  </a:lnTo>
                  <a:lnTo>
                    <a:pt x="820" y="797"/>
                  </a:lnTo>
                  <a:lnTo>
                    <a:pt x="788" y="812"/>
                  </a:lnTo>
                  <a:lnTo>
                    <a:pt x="786" y="854"/>
                  </a:lnTo>
                  <a:lnTo>
                    <a:pt x="784" y="854"/>
                  </a:lnTo>
                  <a:lnTo>
                    <a:pt x="788" y="812"/>
                  </a:lnTo>
                  <a:lnTo>
                    <a:pt x="818" y="794"/>
                  </a:lnTo>
                  <a:lnTo>
                    <a:pt x="799" y="765"/>
                  </a:lnTo>
                  <a:lnTo>
                    <a:pt x="796" y="713"/>
                  </a:lnTo>
                  <a:lnTo>
                    <a:pt x="792" y="700"/>
                  </a:lnTo>
                  <a:lnTo>
                    <a:pt x="803" y="679"/>
                  </a:lnTo>
                  <a:lnTo>
                    <a:pt x="818" y="636"/>
                  </a:lnTo>
                  <a:lnTo>
                    <a:pt x="831" y="619"/>
                  </a:lnTo>
                  <a:lnTo>
                    <a:pt x="824" y="596"/>
                  </a:lnTo>
                  <a:lnTo>
                    <a:pt x="769" y="570"/>
                  </a:lnTo>
                  <a:lnTo>
                    <a:pt x="728" y="523"/>
                  </a:lnTo>
                  <a:lnTo>
                    <a:pt x="769" y="570"/>
                  </a:lnTo>
                  <a:lnTo>
                    <a:pt x="824" y="596"/>
                  </a:lnTo>
                  <a:lnTo>
                    <a:pt x="875" y="589"/>
                  </a:lnTo>
                  <a:lnTo>
                    <a:pt x="907" y="579"/>
                  </a:lnTo>
                  <a:lnTo>
                    <a:pt x="963" y="598"/>
                  </a:lnTo>
                  <a:lnTo>
                    <a:pt x="1012" y="589"/>
                  </a:lnTo>
                  <a:lnTo>
                    <a:pt x="1065" y="570"/>
                  </a:lnTo>
                  <a:lnTo>
                    <a:pt x="1116" y="521"/>
                  </a:lnTo>
                  <a:lnTo>
                    <a:pt x="1118" y="521"/>
                  </a:lnTo>
                  <a:lnTo>
                    <a:pt x="1065" y="572"/>
                  </a:lnTo>
                  <a:lnTo>
                    <a:pt x="1012" y="592"/>
                  </a:lnTo>
                  <a:lnTo>
                    <a:pt x="999" y="609"/>
                  </a:lnTo>
                  <a:lnTo>
                    <a:pt x="999" y="673"/>
                  </a:lnTo>
                  <a:lnTo>
                    <a:pt x="1005" y="686"/>
                  </a:lnTo>
                  <a:lnTo>
                    <a:pt x="1112" y="589"/>
                  </a:lnTo>
                  <a:lnTo>
                    <a:pt x="1171" y="483"/>
                  </a:lnTo>
                  <a:lnTo>
                    <a:pt x="1165" y="455"/>
                  </a:lnTo>
                  <a:lnTo>
                    <a:pt x="1063" y="483"/>
                  </a:lnTo>
                  <a:close/>
                  <a:moveTo>
                    <a:pt x="654" y="974"/>
                  </a:moveTo>
                  <a:lnTo>
                    <a:pt x="654" y="1034"/>
                  </a:lnTo>
                  <a:lnTo>
                    <a:pt x="654" y="1034"/>
                  </a:lnTo>
                  <a:lnTo>
                    <a:pt x="654" y="974"/>
                  </a:lnTo>
                  <a:lnTo>
                    <a:pt x="654" y="974"/>
                  </a:lnTo>
                  <a:close/>
                  <a:moveTo>
                    <a:pt x="545" y="577"/>
                  </a:moveTo>
                  <a:lnTo>
                    <a:pt x="560" y="532"/>
                  </a:lnTo>
                  <a:lnTo>
                    <a:pt x="560" y="532"/>
                  </a:lnTo>
                  <a:lnTo>
                    <a:pt x="545" y="577"/>
                  </a:lnTo>
                  <a:lnTo>
                    <a:pt x="573" y="609"/>
                  </a:lnTo>
                  <a:lnTo>
                    <a:pt x="573" y="609"/>
                  </a:lnTo>
                  <a:lnTo>
                    <a:pt x="569" y="630"/>
                  </a:lnTo>
                  <a:lnTo>
                    <a:pt x="569" y="630"/>
                  </a:lnTo>
                  <a:lnTo>
                    <a:pt x="571" y="609"/>
                  </a:lnTo>
                  <a:lnTo>
                    <a:pt x="545" y="577"/>
                  </a:lnTo>
                  <a:close/>
                  <a:moveTo>
                    <a:pt x="671" y="438"/>
                  </a:moveTo>
                  <a:lnTo>
                    <a:pt x="688" y="391"/>
                  </a:lnTo>
                  <a:lnTo>
                    <a:pt x="688" y="391"/>
                  </a:lnTo>
                  <a:lnTo>
                    <a:pt x="671" y="436"/>
                  </a:lnTo>
                  <a:lnTo>
                    <a:pt x="686" y="470"/>
                  </a:lnTo>
                  <a:lnTo>
                    <a:pt x="684" y="472"/>
                  </a:lnTo>
                  <a:lnTo>
                    <a:pt x="671" y="438"/>
                  </a:lnTo>
                  <a:close/>
                  <a:moveTo>
                    <a:pt x="615" y="519"/>
                  </a:moveTo>
                  <a:lnTo>
                    <a:pt x="615" y="519"/>
                  </a:lnTo>
                  <a:lnTo>
                    <a:pt x="622" y="506"/>
                  </a:lnTo>
                  <a:lnTo>
                    <a:pt x="622" y="506"/>
                  </a:lnTo>
                  <a:lnTo>
                    <a:pt x="615" y="519"/>
                  </a:lnTo>
                  <a:close/>
                  <a:moveTo>
                    <a:pt x="709" y="322"/>
                  </a:moveTo>
                  <a:lnTo>
                    <a:pt x="707" y="386"/>
                  </a:lnTo>
                  <a:lnTo>
                    <a:pt x="707" y="386"/>
                  </a:lnTo>
                  <a:lnTo>
                    <a:pt x="707" y="322"/>
                  </a:lnTo>
                  <a:lnTo>
                    <a:pt x="571" y="254"/>
                  </a:lnTo>
                  <a:lnTo>
                    <a:pt x="571" y="254"/>
                  </a:lnTo>
                  <a:lnTo>
                    <a:pt x="709" y="322"/>
                  </a:lnTo>
                  <a:close/>
                  <a:moveTo>
                    <a:pt x="345" y="446"/>
                  </a:moveTo>
                  <a:lnTo>
                    <a:pt x="345" y="446"/>
                  </a:lnTo>
                  <a:lnTo>
                    <a:pt x="345" y="446"/>
                  </a:lnTo>
                  <a:lnTo>
                    <a:pt x="345" y="446"/>
                  </a:lnTo>
                  <a:close/>
                  <a:moveTo>
                    <a:pt x="230" y="431"/>
                  </a:moveTo>
                  <a:lnTo>
                    <a:pt x="300" y="401"/>
                  </a:lnTo>
                  <a:lnTo>
                    <a:pt x="300" y="401"/>
                  </a:lnTo>
                  <a:lnTo>
                    <a:pt x="232" y="431"/>
                  </a:lnTo>
                  <a:lnTo>
                    <a:pt x="209" y="480"/>
                  </a:lnTo>
                  <a:lnTo>
                    <a:pt x="209" y="480"/>
                  </a:lnTo>
                  <a:lnTo>
                    <a:pt x="230" y="431"/>
                  </a:lnTo>
                  <a:close/>
                  <a:moveTo>
                    <a:pt x="104" y="386"/>
                  </a:moveTo>
                  <a:lnTo>
                    <a:pt x="117" y="399"/>
                  </a:lnTo>
                  <a:lnTo>
                    <a:pt x="117" y="399"/>
                  </a:lnTo>
                  <a:lnTo>
                    <a:pt x="104" y="386"/>
                  </a:lnTo>
                  <a:lnTo>
                    <a:pt x="104" y="386"/>
                  </a:lnTo>
                  <a:close/>
                  <a:moveTo>
                    <a:pt x="96" y="250"/>
                  </a:moveTo>
                  <a:lnTo>
                    <a:pt x="96" y="252"/>
                  </a:lnTo>
                  <a:lnTo>
                    <a:pt x="77" y="258"/>
                  </a:lnTo>
                  <a:lnTo>
                    <a:pt x="77" y="258"/>
                  </a:lnTo>
                  <a:lnTo>
                    <a:pt x="96" y="250"/>
                  </a:lnTo>
                  <a:close/>
                  <a:moveTo>
                    <a:pt x="87" y="495"/>
                  </a:moveTo>
                  <a:lnTo>
                    <a:pt x="106" y="489"/>
                  </a:lnTo>
                  <a:lnTo>
                    <a:pt x="106" y="489"/>
                  </a:lnTo>
                  <a:lnTo>
                    <a:pt x="87" y="495"/>
                  </a:lnTo>
                  <a:close/>
                  <a:moveTo>
                    <a:pt x="166" y="515"/>
                  </a:moveTo>
                  <a:lnTo>
                    <a:pt x="162" y="485"/>
                  </a:lnTo>
                  <a:lnTo>
                    <a:pt x="160" y="480"/>
                  </a:lnTo>
                  <a:lnTo>
                    <a:pt x="162" y="485"/>
                  </a:lnTo>
                  <a:lnTo>
                    <a:pt x="162" y="485"/>
                  </a:lnTo>
                  <a:lnTo>
                    <a:pt x="168" y="515"/>
                  </a:lnTo>
                  <a:lnTo>
                    <a:pt x="166" y="515"/>
                  </a:lnTo>
                  <a:close/>
                  <a:moveTo>
                    <a:pt x="524" y="421"/>
                  </a:moveTo>
                  <a:lnTo>
                    <a:pt x="524" y="421"/>
                  </a:lnTo>
                  <a:lnTo>
                    <a:pt x="524" y="412"/>
                  </a:lnTo>
                  <a:lnTo>
                    <a:pt x="552" y="427"/>
                  </a:lnTo>
                  <a:lnTo>
                    <a:pt x="545" y="440"/>
                  </a:lnTo>
                  <a:lnTo>
                    <a:pt x="537" y="442"/>
                  </a:lnTo>
                  <a:lnTo>
                    <a:pt x="537" y="442"/>
                  </a:lnTo>
                  <a:lnTo>
                    <a:pt x="524" y="421"/>
                  </a:lnTo>
                  <a:close/>
                  <a:moveTo>
                    <a:pt x="558" y="487"/>
                  </a:moveTo>
                  <a:lnTo>
                    <a:pt x="558" y="487"/>
                  </a:lnTo>
                  <a:lnTo>
                    <a:pt x="537" y="495"/>
                  </a:lnTo>
                  <a:lnTo>
                    <a:pt x="537" y="495"/>
                  </a:lnTo>
                  <a:lnTo>
                    <a:pt x="558" y="487"/>
                  </a:lnTo>
                  <a:close/>
                  <a:moveTo>
                    <a:pt x="524" y="621"/>
                  </a:moveTo>
                  <a:lnTo>
                    <a:pt x="524" y="621"/>
                  </a:lnTo>
                  <a:lnTo>
                    <a:pt x="524" y="636"/>
                  </a:lnTo>
                  <a:lnTo>
                    <a:pt x="524" y="636"/>
                  </a:lnTo>
                  <a:lnTo>
                    <a:pt x="524" y="621"/>
                  </a:lnTo>
                  <a:close/>
                  <a:moveTo>
                    <a:pt x="505" y="741"/>
                  </a:moveTo>
                  <a:lnTo>
                    <a:pt x="517" y="737"/>
                  </a:lnTo>
                  <a:lnTo>
                    <a:pt x="517" y="737"/>
                  </a:lnTo>
                  <a:lnTo>
                    <a:pt x="505" y="741"/>
                  </a:lnTo>
                  <a:close/>
                  <a:moveTo>
                    <a:pt x="598" y="1164"/>
                  </a:moveTo>
                  <a:lnTo>
                    <a:pt x="588" y="1149"/>
                  </a:lnTo>
                  <a:lnTo>
                    <a:pt x="588" y="1149"/>
                  </a:lnTo>
                  <a:lnTo>
                    <a:pt x="598" y="1164"/>
                  </a:lnTo>
                  <a:lnTo>
                    <a:pt x="598" y="1164"/>
                  </a:lnTo>
                  <a:close/>
                  <a:moveTo>
                    <a:pt x="635" y="1083"/>
                  </a:moveTo>
                  <a:lnTo>
                    <a:pt x="635" y="1083"/>
                  </a:lnTo>
                  <a:lnTo>
                    <a:pt x="635" y="1036"/>
                  </a:lnTo>
                  <a:lnTo>
                    <a:pt x="643" y="1036"/>
                  </a:lnTo>
                  <a:lnTo>
                    <a:pt x="637" y="1036"/>
                  </a:lnTo>
                  <a:lnTo>
                    <a:pt x="637" y="1083"/>
                  </a:lnTo>
                  <a:lnTo>
                    <a:pt x="652" y="1102"/>
                  </a:lnTo>
                  <a:lnTo>
                    <a:pt x="652" y="1119"/>
                  </a:lnTo>
                  <a:lnTo>
                    <a:pt x="650" y="1119"/>
                  </a:lnTo>
                  <a:lnTo>
                    <a:pt x="650" y="1100"/>
                  </a:lnTo>
                  <a:lnTo>
                    <a:pt x="635" y="1083"/>
                  </a:lnTo>
                  <a:close/>
                  <a:moveTo>
                    <a:pt x="841" y="1102"/>
                  </a:moveTo>
                  <a:lnTo>
                    <a:pt x="841" y="1102"/>
                  </a:lnTo>
                  <a:lnTo>
                    <a:pt x="841" y="1102"/>
                  </a:lnTo>
                  <a:lnTo>
                    <a:pt x="824" y="1119"/>
                  </a:lnTo>
                  <a:lnTo>
                    <a:pt x="822" y="1117"/>
                  </a:lnTo>
                  <a:lnTo>
                    <a:pt x="841" y="1102"/>
                  </a:lnTo>
                  <a:close/>
                  <a:moveTo>
                    <a:pt x="826" y="1121"/>
                  </a:moveTo>
                  <a:lnTo>
                    <a:pt x="833" y="1130"/>
                  </a:lnTo>
                  <a:lnTo>
                    <a:pt x="833" y="1130"/>
                  </a:lnTo>
                  <a:lnTo>
                    <a:pt x="826" y="1121"/>
                  </a:lnTo>
                  <a:close/>
                  <a:moveTo>
                    <a:pt x="856" y="1000"/>
                  </a:moveTo>
                  <a:lnTo>
                    <a:pt x="835" y="1047"/>
                  </a:lnTo>
                  <a:lnTo>
                    <a:pt x="835" y="1047"/>
                  </a:lnTo>
                  <a:lnTo>
                    <a:pt x="856" y="1000"/>
                  </a:lnTo>
                  <a:lnTo>
                    <a:pt x="858" y="955"/>
                  </a:lnTo>
                  <a:lnTo>
                    <a:pt x="858" y="955"/>
                  </a:lnTo>
                  <a:lnTo>
                    <a:pt x="856" y="1000"/>
                  </a:lnTo>
                  <a:close/>
                  <a:moveTo>
                    <a:pt x="899" y="950"/>
                  </a:moveTo>
                  <a:lnTo>
                    <a:pt x="909" y="914"/>
                  </a:lnTo>
                  <a:lnTo>
                    <a:pt x="909" y="914"/>
                  </a:lnTo>
                  <a:lnTo>
                    <a:pt x="899" y="950"/>
                  </a:lnTo>
                  <a:lnTo>
                    <a:pt x="882" y="931"/>
                  </a:lnTo>
                  <a:lnTo>
                    <a:pt x="882" y="923"/>
                  </a:lnTo>
                  <a:lnTo>
                    <a:pt x="882" y="929"/>
                  </a:lnTo>
                  <a:lnTo>
                    <a:pt x="899" y="950"/>
                  </a:lnTo>
                  <a:close/>
                  <a:moveTo>
                    <a:pt x="884" y="906"/>
                  </a:moveTo>
                  <a:lnTo>
                    <a:pt x="884" y="906"/>
                  </a:lnTo>
                  <a:lnTo>
                    <a:pt x="863" y="899"/>
                  </a:lnTo>
                  <a:lnTo>
                    <a:pt x="856" y="901"/>
                  </a:lnTo>
                  <a:lnTo>
                    <a:pt x="863" y="899"/>
                  </a:lnTo>
                  <a:lnTo>
                    <a:pt x="863" y="899"/>
                  </a:lnTo>
                  <a:lnTo>
                    <a:pt x="884" y="906"/>
                  </a:lnTo>
                  <a:close/>
                  <a:moveTo>
                    <a:pt x="803" y="882"/>
                  </a:moveTo>
                  <a:lnTo>
                    <a:pt x="803" y="865"/>
                  </a:lnTo>
                  <a:lnTo>
                    <a:pt x="805" y="865"/>
                  </a:lnTo>
                  <a:lnTo>
                    <a:pt x="805" y="882"/>
                  </a:lnTo>
                  <a:lnTo>
                    <a:pt x="707" y="844"/>
                  </a:lnTo>
                  <a:lnTo>
                    <a:pt x="711" y="878"/>
                  </a:lnTo>
                  <a:lnTo>
                    <a:pt x="673" y="878"/>
                  </a:lnTo>
                  <a:lnTo>
                    <a:pt x="673" y="942"/>
                  </a:lnTo>
                  <a:lnTo>
                    <a:pt x="692" y="959"/>
                  </a:lnTo>
                  <a:lnTo>
                    <a:pt x="692" y="959"/>
                  </a:lnTo>
                  <a:lnTo>
                    <a:pt x="671" y="942"/>
                  </a:lnTo>
                  <a:lnTo>
                    <a:pt x="671" y="878"/>
                  </a:lnTo>
                  <a:lnTo>
                    <a:pt x="709" y="878"/>
                  </a:lnTo>
                  <a:lnTo>
                    <a:pt x="707" y="841"/>
                  </a:lnTo>
                  <a:lnTo>
                    <a:pt x="671" y="846"/>
                  </a:lnTo>
                  <a:lnTo>
                    <a:pt x="669" y="784"/>
                  </a:lnTo>
                  <a:lnTo>
                    <a:pt x="652" y="773"/>
                  </a:lnTo>
                  <a:lnTo>
                    <a:pt x="630" y="775"/>
                  </a:lnTo>
                  <a:lnTo>
                    <a:pt x="624" y="792"/>
                  </a:lnTo>
                  <a:lnTo>
                    <a:pt x="601" y="794"/>
                  </a:lnTo>
                  <a:lnTo>
                    <a:pt x="601" y="794"/>
                  </a:lnTo>
                  <a:lnTo>
                    <a:pt x="624" y="792"/>
                  </a:lnTo>
                  <a:lnTo>
                    <a:pt x="630" y="775"/>
                  </a:lnTo>
                  <a:lnTo>
                    <a:pt x="652" y="773"/>
                  </a:lnTo>
                  <a:lnTo>
                    <a:pt x="669" y="784"/>
                  </a:lnTo>
                  <a:lnTo>
                    <a:pt x="671" y="846"/>
                  </a:lnTo>
                  <a:lnTo>
                    <a:pt x="707" y="841"/>
                  </a:lnTo>
                  <a:lnTo>
                    <a:pt x="803" y="882"/>
                  </a:lnTo>
                  <a:close/>
                  <a:moveTo>
                    <a:pt x="713" y="515"/>
                  </a:moveTo>
                  <a:lnTo>
                    <a:pt x="726" y="519"/>
                  </a:lnTo>
                  <a:lnTo>
                    <a:pt x="726" y="519"/>
                  </a:lnTo>
                  <a:lnTo>
                    <a:pt x="713" y="515"/>
                  </a:lnTo>
                  <a:close/>
                  <a:moveTo>
                    <a:pt x="892" y="463"/>
                  </a:moveTo>
                  <a:lnTo>
                    <a:pt x="914" y="438"/>
                  </a:lnTo>
                  <a:lnTo>
                    <a:pt x="914" y="438"/>
                  </a:lnTo>
                  <a:lnTo>
                    <a:pt x="892" y="463"/>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21" name="Oval 1159">
              <a:extLst>
                <a:ext uri="{FF2B5EF4-FFF2-40B4-BE49-F238E27FC236}">
                  <a16:creationId xmlns:a16="http://schemas.microsoft.com/office/drawing/2014/main" id="{E243937D-8B9D-466F-8BB3-72909ACF1D03}"/>
                </a:ext>
              </a:extLst>
            </p:cNvPr>
            <p:cNvSpPr>
              <a:spLocks noChangeArrowheads="1"/>
            </p:cNvSpPr>
            <p:nvPr/>
          </p:nvSpPr>
          <p:spPr bwMode="auto">
            <a:xfrm>
              <a:off x="2893525" y="7945624"/>
              <a:ext cx="15376" cy="17207"/>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22" name="Freeform 1160">
              <a:extLst>
                <a:ext uri="{FF2B5EF4-FFF2-40B4-BE49-F238E27FC236}">
                  <a16:creationId xmlns:a16="http://schemas.microsoft.com/office/drawing/2014/main" id="{DDEEF172-25BF-4177-B07F-A897D3C558DF}"/>
                </a:ext>
              </a:extLst>
            </p:cNvPr>
            <p:cNvSpPr>
              <a:spLocks/>
            </p:cNvSpPr>
            <p:nvPr/>
          </p:nvSpPr>
          <p:spPr bwMode="auto">
            <a:xfrm>
              <a:off x="3405809" y="8174367"/>
              <a:ext cx="97925" cy="239876"/>
            </a:xfrm>
            <a:custGeom>
              <a:avLst/>
              <a:gdLst>
                <a:gd name="T0" fmla="*/ 81 w 121"/>
                <a:gd name="T1" fmla="*/ 26 h 237"/>
                <a:gd name="T2" fmla="*/ 83 w 121"/>
                <a:gd name="T3" fmla="*/ 43 h 237"/>
                <a:gd name="T4" fmla="*/ 55 w 121"/>
                <a:gd name="T5" fmla="*/ 62 h 237"/>
                <a:gd name="T6" fmla="*/ 23 w 121"/>
                <a:gd name="T7" fmla="*/ 70 h 237"/>
                <a:gd name="T8" fmla="*/ 13 w 121"/>
                <a:gd name="T9" fmla="*/ 92 h 237"/>
                <a:gd name="T10" fmla="*/ 23 w 121"/>
                <a:gd name="T11" fmla="*/ 132 h 237"/>
                <a:gd name="T12" fmla="*/ 0 w 121"/>
                <a:gd name="T13" fmla="*/ 169 h 237"/>
                <a:gd name="T14" fmla="*/ 10 w 121"/>
                <a:gd name="T15" fmla="*/ 218 h 237"/>
                <a:gd name="T16" fmla="*/ 34 w 121"/>
                <a:gd name="T17" fmla="*/ 237 h 237"/>
                <a:gd name="T18" fmla="*/ 72 w 121"/>
                <a:gd name="T19" fmla="*/ 218 h 237"/>
                <a:gd name="T20" fmla="*/ 113 w 121"/>
                <a:gd name="T21" fmla="*/ 55 h 237"/>
                <a:gd name="T22" fmla="*/ 121 w 121"/>
                <a:gd name="T23" fmla="*/ 60 h 237"/>
                <a:gd name="T24" fmla="*/ 102 w 121"/>
                <a:gd name="T25" fmla="*/ 0 h 237"/>
                <a:gd name="T26" fmla="*/ 81 w 121"/>
                <a:gd name="T27" fmla="*/ 26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 h="237">
                  <a:moveTo>
                    <a:pt x="81" y="26"/>
                  </a:moveTo>
                  <a:lnTo>
                    <a:pt x="83" y="43"/>
                  </a:lnTo>
                  <a:lnTo>
                    <a:pt x="55" y="62"/>
                  </a:lnTo>
                  <a:lnTo>
                    <a:pt x="23" y="70"/>
                  </a:lnTo>
                  <a:lnTo>
                    <a:pt x="13" y="92"/>
                  </a:lnTo>
                  <a:lnTo>
                    <a:pt x="23" y="132"/>
                  </a:lnTo>
                  <a:lnTo>
                    <a:pt x="0" y="169"/>
                  </a:lnTo>
                  <a:lnTo>
                    <a:pt x="10" y="218"/>
                  </a:lnTo>
                  <a:lnTo>
                    <a:pt x="34" y="237"/>
                  </a:lnTo>
                  <a:lnTo>
                    <a:pt x="72" y="218"/>
                  </a:lnTo>
                  <a:lnTo>
                    <a:pt x="113" y="55"/>
                  </a:lnTo>
                  <a:lnTo>
                    <a:pt x="121" y="60"/>
                  </a:lnTo>
                  <a:lnTo>
                    <a:pt x="102" y="0"/>
                  </a:lnTo>
                  <a:lnTo>
                    <a:pt x="81" y="26"/>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23" name="Freeform 1161">
              <a:extLst>
                <a:ext uri="{FF2B5EF4-FFF2-40B4-BE49-F238E27FC236}">
                  <a16:creationId xmlns:a16="http://schemas.microsoft.com/office/drawing/2014/main" id="{08AB8882-4EEC-41C1-834B-4CCFA26D0F3C}"/>
                </a:ext>
              </a:extLst>
            </p:cNvPr>
            <p:cNvSpPr>
              <a:spLocks/>
            </p:cNvSpPr>
            <p:nvPr/>
          </p:nvSpPr>
          <p:spPr bwMode="auto">
            <a:xfrm>
              <a:off x="3512636" y="7506358"/>
              <a:ext cx="8903" cy="28340"/>
            </a:xfrm>
            <a:custGeom>
              <a:avLst/>
              <a:gdLst>
                <a:gd name="T0" fmla="*/ 11 w 11"/>
                <a:gd name="T1" fmla="*/ 26 h 28"/>
                <a:gd name="T2" fmla="*/ 6 w 11"/>
                <a:gd name="T3" fmla="*/ 0 h 28"/>
                <a:gd name="T4" fmla="*/ 0 w 11"/>
                <a:gd name="T5" fmla="*/ 23 h 28"/>
                <a:gd name="T6" fmla="*/ 6 w 11"/>
                <a:gd name="T7" fmla="*/ 28 h 28"/>
                <a:gd name="T8" fmla="*/ 11 w 11"/>
                <a:gd name="T9" fmla="*/ 26 h 28"/>
              </a:gdLst>
              <a:ahLst/>
              <a:cxnLst>
                <a:cxn ang="0">
                  <a:pos x="T0" y="T1"/>
                </a:cxn>
                <a:cxn ang="0">
                  <a:pos x="T2" y="T3"/>
                </a:cxn>
                <a:cxn ang="0">
                  <a:pos x="T4" y="T5"/>
                </a:cxn>
                <a:cxn ang="0">
                  <a:pos x="T6" y="T7"/>
                </a:cxn>
                <a:cxn ang="0">
                  <a:pos x="T8" y="T9"/>
                </a:cxn>
              </a:cxnLst>
              <a:rect l="0" t="0" r="r" b="b"/>
              <a:pathLst>
                <a:path w="11" h="28">
                  <a:moveTo>
                    <a:pt x="11" y="26"/>
                  </a:moveTo>
                  <a:lnTo>
                    <a:pt x="6" y="0"/>
                  </a:lnTo>
                  <a:lnTo>
                    <a:pt x="0" y="23"/>
                  </a:lnTo>
                  <a:lnTo>
                    <a:pt x="6" y="28"/>
                  </a:lnTo>
                  <a:lnTo>
                    <a:pt x="11" y="26"/>
                  </a:ln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24" name="Freeform 1162">
              <a:extLst>
                <a:ext uri="{FF2B5EF4-FFF2-40B4-BE49-F238E27FC236}">
                  <a16:creationId xmlns:a16="http://schemas.microsoft.com/office/drawing/2014/main" id="{03AF2610-D8C9-4A06-B871-6A5E4E6F254E}"/>
                </a:ext>
              </a:extLst>
            </p:cNvPr>
            <p:cNvSpPr>
              <a:spLocks/>
            </p:cNvSpPr>
            <p:nvPr/>
          </p:nvSpPr>
          <p:spPr bwMode="auto">
            <a:xfrm>
              <a:off x="1805831" y="6018518"/>
              <a:ext cx="837622" cy="765175"/>
            </a:xfrm>
            <a:custGeom>
              <a:avLst/>
              <a:gdLst>
                <a:gd name="T0" fmla="*/ 115 w 1035"/>
                <a:gd name="T1" fmla="*/ 180 h 756"/>
                <a:gd name="T2" fmla="*/ 134 w 1035"/>
                <a:gd name="T3" fmla="*/ 148 h 756"/>
                <a:gd name="T4" fmla="*/ 90 w 1035"/>
                <a:gd name="T5" fmla="*/ 131 h 756"/>
                <a:gd name="T6" fmla="*/ 194 w 1035"/>
                <a:gd name="T7" fmla="*/ 73 h 756"/>
                <a:gd name="T8" fmla="*/ 298 w 1035"/>
                <a:gd name="T9" fmla="*/ 49 h 756"/>
                <a:gd name="T10" fmla="*/ 381 w 1035"/>
                <a:gd name="T11" fmla="*/ 79 h 756"/>
                <a:gd name="T12" fmla="*/ 360 w 1035"/>
                <a:gd name="T13" fmla="*/ 45 h 756"/>
                <a:gd name="T14" fmla="*/ 486 w 1035"/>
                <a:gd name="T15" fmla="*/ 64 h 756"/>
                <a:gd name="T16" fmla="*/ 550 w 1035"/>
                <a:gd name="T17" fmla="*/ 45 h 756"/>
                <a:gd name="T18" fmla="*/ 454 w 1035"/>
                <a:gd name="T19" fmla="*/ 17 h 756"/>
                <a:gd name="T20" fmla="*/ 567 w 1035"/>
                <a:gd name="T21" fmla="*/ 32 h 756"/>
                <a:gd name="T22" fmla="*/ 565 w 1035"/>
                <a:gd name="T23" fmla="*/ 5 h 756"/>
                <a:gd name="T24" fmla="*/ 780 w 1035"/>
                <a:gd name="T25" fmla="*/ 15 h 756"/>
                <a:gd name="T26" fmla="*/ 797 w 1035"/>
                <a:gd name="T27" fmla="*/ 17 h 756"/>
                <a:gd name="T28" fmla="*/ 869 w 1035"/>
                <a:gd name="T29" fmla="*/ 41 h 756"/>
                <a:gd name="T30" fmla="*/ 660 w 1035"/>
                <a:gd name="T31" fmla="*/ 71 h 756"/>
                <a:gd name="T32" fmla="*/ 771 w 1035"/>
                <a:gd name="T33" fmla="*/ 88 h 756"/>
                <a:gd name="T34" fmla="*/ 895 w 1035"/>
                <a:gd name="T35" fmla="*/ 81 h 756"/>
                <a:gd name="T36" fmla="*/ 984 w 1035"/>
                <a:gd name="T37" fmla="*/ 69 h 756"/>
                <a:gd name="T38" fmla="*/ 876 w 1035"/>
                <a:gd name="T39" fmla="*/ 122 h 756"/>
                <a:gd name="T40" fmla="*/ 946 w 1035"/>
                <a:gd name="T41" fmla="*/ 141 h 756"/>
                <a:gd name="T42" fmla="*/ 882 w 1035"/>
                <a:gd name="T43" fmla="*/ 190 h 756"/>
                <a:gd name="T44" fmla="*/ 890 w 1035"/>
                <a:gd name="T45" fmla="*/ 229 h 756"/>
                <a:gd name="T46" fmla="*/ 873 w 1035"/>
                <a:gd name="T47" fmla="*/ 257 h 756"/>
                <a:gd name="T48" fmla="*/ 903 w 1035"/>
                <a:gd name="T49" fmla="*/ 284 h 756"/>
                <a:gd name="T50" fmla="*/ 865 w 1035"/>
                <a:gd name="T51" fmla="*/ 310 h 756"/>
                <a:gd name="T52" fmla="*/ 884 w 1035"/>
                <a:gd name="T53" fmla="*/ 338 h 756"/>
                <a:gd name="T54" fmla="*/ 895 w 1035"/>
                <a:gd name="T55" fmla="*/ 363 h 756"/>
                <a:gd name="T56" fmla="*/ 784 w 1035"/>
                <a:gd name="T57" fmla="*/ 383 h 756"/>
                <a:gd name="T58" fmla="*/ 807 w 1035"/>
                <a:gd name="T59" fmla="*/ 421 h 756"/>
                <a:gd name="T60" fmla="*/ 867 w 1035"/>
                <a:gd name="T61" fmla="*/ 434 h 756"/>
                <a:gd name="T62" fmla="*/ 858 w 1035"/>
                <a:gd name="T63" fmla="*/ 460 h 756"/>
                <a:gd name="T64" fmla="*/ 771 w 1035"/>
                <a:gd name="T65" fmla="*/ 430 h 756"/>
                <a:gd name="T66" fmla="*/ 790 w 1035"/>
                <a:gd name="T67" fmla="*/ 477 h 756"/>
                <a:gd name="T68" fmla="*/ 792 w 1035"/>
                <a:gd name="T69" fmla="*/ 526 h 756"/>
                <a:gd name="T70" fmla="*/ 697 w 1035"/>
                <a:gd name="T71" fmla="*/ 541 h 756"/>
                <a:gd name="T72" fmla="*/ 628 w 1035"/>
                <a:gd name="T73" fmla="*/ 603 h 756"/>
                <a:gd name="T74" fmla="*/ 599 w 1035"/>
                <a:gd name="T75" fmla="*/ 590 h 756"/>
                <a:gd name="T76" fmla="*/ 541 w 1035"/>
                <a:gd name="T77" fmla="*/ 630 h 756"/>
                <a:gd name="T78" fmla="*/ 537 w 1035"/>
                <a:gd name="T79" fmla="*/ 662 h 756"/>
                <a:gd name="T80" fmla="*/ 535 w 1035"/>
                <a:gd name="T81" fmla="*/ 686 h 756"/>
                <a:gd name="T82" fmla="*/ 499 w 1035"/>
                <a:gd name="T83" fmla="*/ 746 h 756"/>
                <a:gd name="T84" fmla="*/ 424 w 1035"/>
                <a:gd name="T85" fmla="*/ 739 h 756"/>
                <a:gd name="T86" fmla="*/ 403 w 1035"/>
                <a:gd name="T87" fmla="*/ 722 h 756"/>
                <a:gd name="T88" fmla="*/ 366 w 1035"/>
                <a:gd name="T89" fmla="*/ 652 h 756"/>
                <a:gd name="T90" fmla="*/ 356 w 1035"/>
                <a:gd name="T91" fmla="*/ 618 h 756"/>
                <a:gd name="T92" fmla="*/ 345 w 1035"/>
                <a:gd name="T93" fmla="*/ 543 h 756"/>
                <a:gd name="T94" fmla="*/ 343 w 1035"/>
                <a:gd name="T95" fmla="*/ 534 h 756"/>
                <a:gd name="T96" fmla="*/ 352 w 1035"/>
                <a:gd name="T97" fmla="*/ 485 h 756"/>
                <a:gd name="T98" fmla="*/ 381 w 1035"/>
                <a:gd name="T99" fmla="*/ 464 h 756"/>
                <a:gd name="T100" fmla="*/ 358 w 1035"/>
                <a:gd name="T101" fmla="*/ 440 h 756"/>
                <a:gd name="T102" fmla="*/ 324 w 1035"/>
                <a:gd name="T103" fmla="*/ 440 h 756"/>
                <a:gd name="T104" fmla="*/ 298 w 1035"/>
                <a:gd name="T105" fmla="*/ 423 h 756"/>
                <a:gd name="T106" fmla="*/ 275 w 1035"/>
                <a:gd name="T107" fmla="*/ 344 h 756"/>
                <a:gd name="T108" fmla="*/ 207 w 1035"/>
                <a:gd name="T109" fmla="*/ 287 h 756"/>
                <a:gd name="T110" fmla="*/ 113 w 1035"/>
                <a:gd name="T111" fmla="*/ 295 h 756"/>
                <a:gd name="T112" fmla="*/ 26 w 1035"/>
                <a:gd name="T113" fmla="*/ 257 h 756"/>
                <a:gd name="T114" fmla="*/ 113 w 1035"/>
                <a:gd name="T115" fmla="*/ 240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35" h="756">
                  <a:moveTo>
                    <a:pt x="0" y="214"/>
                  </a:moveTo>
                  <a:lnTo>
                    <a:pt x="6" y="201"/>
                  </a:lnTo>
                  <a:lnTo>
                    <a:pt x="72" y="180"/>
                  </a:lnTo>
                  <a:lnTo>
                    <a:pt x="115" y="180"/>
                  </a:lnTo>
                  <a:lnTo>
                    <a:pt x="141" y="163"/>
                  </a:lnTo>
                  <a:lnTo>
                    <a:pt x="132" y="158"/>
                  </a:lnTo>
                  <a:lnTo>
                    <a:pt x="147" y="152"/>
                  </a:lnTo>
                  <a:lnTo>
                    <a:pt x="134" y="148"/>
                  </a:lnTo>
                  <a:lnTo>
                    <a:pt x="158" y="141"/>
                  </a:lnTo>
                  <a:lnTo>
                    <a:pt x="149" y="135"/>
                  </a:lnTo>
                  <a:lnTo>
                    <a:pt x="119" y="146"/>
                  </a:lnTo>
                  <a:lnTo>
                    <a:pt x="90" y="131"/>
                  </a:lnTo>
                  <a:lnTo>
                    <a:pt x="128" y="122"/>
                  </a:lnTo>
                  <a:lnTo>
                    <a:pt x="149" y="99"/>
                  </a:lnTo>
                  <a:lnTo>
                    <a:pt x="196" y="99"/>
                  </a:lnTo>
                  <a:lnTo>
                    <a:pt x="194" y="73"/>
                  </a:lnTo>
                  <a:lnTo>
                    <a:pt x="228" y="71"/>
                  </a:lnTo>
                  <a:lnTo>
                    <a:pt x="262" y="90"/>
                  </a:lnTo>
                  <a:lnTo>
                    <a:pt x="222" y="66"/>
                  </a:lnTo>
                  <a:lnTo>
                    <a:pt x="298" y="49"/>
                  </a:lnTo>
                  <a:lnTo>
                    <a:pt x="317" y="62"/>
                  </a:lnTo>
                  <a:lnTo>
                    <a:pt x="322" y="84"/>
                  </a:lnTo>
                  <a:lnTo>
                    <a:pt x="330" y="64"/>
                  </a:lnTo>
                  <a:lnTo>
                    <a:pt x="381" y="79"/>
                  </a:lnTo>
                  <a:lnTo>
                    <a:pt x="364" y="66"/>
                  </a:lnTo>
                  <a:lnTo>
                    <a:pt x="388" y="69"/>
                  </a:lnTo>
                  <a:lnTo>
                    <a:pt x="366" y="56"/>
                  </a:lnTo>
                  <a:lnTo>
                    <a:pt x="360" y="45"/>
                  </a:lnTo>
                  <a:lnTo>
                    <a:pt x="373" y="43"/>
                  </a:lnTo>
                  <a:lnTo>
                    <a:pt x="471" y="75"/>
                  </a:lnTo>
                  <a:lnTo>
                    <a:pt x="464" y="64"/>
                  </a:lnTo>
                  <a:lnTo>
                    <a:pt x="486" y="64"/>
                  </a:lnTo>
                  <a:lnTo>
                    <a:pt x="471" y="54"/>
                  </a:lnTo>
                  <a:lnTo>
                    <a:pt x="505" y="56"/>
                  </a:lnTo>
                  <a:lnTo>
                    <a:pt x="452" y="32"/>
                  </a:lnTo>
                  <a:lnTo>
                    <a:pt x="550" y="45"/>
                  </a:lnTo>
                  <a:lnTo>
                    <a:pt x="526" y="32"/>
                  </a:lnTo>
                  <a:lnTo>
                    <a:pt x="471" y="30"/>
                  </a:lnTo>
                  <a:lnTo>
                    <a:pt x="490" y="28"/>
                  </a:lnTo>
                  <a:lnTo>
                    <a:pt x="454" y="17"/>
                  </a:lnTo>
                  <a:lnTo>
                    <a:pt x="496" y="19"/>
                  </a:lnTo>
                  <a:lnTo>
                    <a:pt x="479" y="15"/>
                  </a:lnTo>
                  <a:lnTo>
                    <a:pt x="496" y="11"/>
                  </a:lnTo>
                  <a:lnTo>
                    <a:pt x="567" y="32"/>
                  </a:lnTo>
                  <a:lnTo>
                    <a:pt x="560" y="26"/>
                  </a:lnTo>
                  <a:lnTo>
                    <a:pt x="592" y="17"/>
                  </a:lnTo>
                  <a:lnTo>
                    <a:pt x="565" y="15"/>
                  </a:lnTo>
                  <a:lnTo>
                    <a:pt x="565" y="5"/>
                  </a:lnTo>
                  <a:lnTo>
                    <a:pt x="582" y="0"/>
                  </a:lnTo>
                  <a:lnTo>
                    <a:pt x="771" y="7"/>
                  </a:lnTo>
                  <a:lnTo>
                    <a:pt x="786" y="11"/>
                  </a:lnTo>
                  <a:lnTo>
                    <a:pt x="780" y="15"/>
                  </a:lnTo>
                  <a:lnTo>
                    <a:pt x="652" y="17"/>
                  </a:lnTo>
                  <a:lnTo>
                    <a:pt x="667" y="22"/>
                  </a:lnTo>
                  <a:lnTo>
                    <a:pt x="618" y="28"/>
                  </a:lnTo>
                  <a:lnTo>
                    <a:pt x="797" y="17"/>
                  </a:lnTo>
                  <a:lnTo>
                    <a:pt x="803" y="28"/>
                  </a:lnTo>
                  <a:lnTo>
                    <a:pt x="780" y="34"/>
                  </a:lnTo>
                  <a:lnTo>
                    <a:pt x="820" y="30"/>
                  </a:lnTo>
                  <a:lnTo>
                    <a:pt x="869" y="41"/>
                  </a:lnTo>
                  <a:lnTo>
                    <a:pt x="797" y="62"/>
                  </a:lnTo>
                  <a:lnTo>
                    <a:pt x="682" y="60"/>
                  </a:lnTo>
                  <a:lnTo>
                    <a:pt x="709" y="64"/>
                  </a:lnTo>
                  <a:lnTo>
                    <a:pt x="660" y="71"/>
                  </a:lnTo>
                  <a:lnTo>
                    <a:pt x="660" y="81"/>
                  </a:lnTo>
                  <a:lnTo>
                    <a:pt x="788" y="66"/>
                  </a:lnTo>
                  <a:lnTo>
                    <a:pt x="799" y="73"/>
                  </a:lnTo>
                  <a:lnTo>
                    <a:pt x="771" y="88"/>
                  </a:lnTo>
                  <a:lnTo>
                    <a:pt x="854" y="64"/>
                  </a:lnTo>
                  <a:lnTo>
                    <a:pt x="858" y="86"/>
                  </a:lnTo>
                  <a:lnTo>
                    <a:pt x="818" y="126"/>
                  </a:lnTo>
                  <a:lnTo>
                    <a:pt x="895" y="81"/>
                  </a:lnTo>
                  <a:lnTo>
                    <a:pt x="895" y="88"/>
                  </a:lnTo>
                  <a:lnTo>
                    <a:pt x="933" y="88"/>
                  </a:lnTo>
                  <a:lnTo>
                    <a:pt x="944" y="71"/>
                  </a:lnTo>
                  <a:lnTo>
                    <a:pt x="984" y="69"/>
                  </a:lnTo>
                  <a:lnTo>
                    <a:pt x="1035" y="84"/>
                  </a:lnTo>
                  <a:lnTo>
                    <a:pt x="986" y="103"/>
                  </a:lnTo>
                  <a:lnTo>
                    <a:pt x="988" y="111"/>
                  </a:lnTo>
                  <a:lnTo>
                    <a:pt x="876" y="122"/>
                  </a:lnTo>
                  <a:lnTo>
                    <a:pt x="965" y="124"/>
                  </a:lnTo>
                  <a:lnTo>
                    <a:pt x="893" y="141"/>
                  </a:lnTo>
                  <a:lnTo>
                    <a:pt x="897" y="154"/>
                  </a:lnTo>
                  <a:lnTo>
                    <a:pt x="946" y="141"/>
                  </a:lnTo>
                  <a:lnTo>
                    <a:pt x="910" y="158"/>
                  </a:lnTo>
                  <a:lnTo>
                    <a:pt x="905" y="178"/>
                  </a:lnTo>
                  <a:lnTo>
                    <a:pt x="918" y="173"/>
                  </a:lnTo>
                  <a:lnTo>
                    <a:pt x="882" y="190"/>
                  </a:lnTo>
                  <a:lnTo>
                    <a:pt x="871" y="229"/>
                  </a:lnTo>
                  <a:lnTo>
                    <a:pt x="888" y="222"/>
                  </a:lnTo>
                  <a:lnTo>
                    <a:pt x="916" y="229"/>
                  </a:lnTo>
                  <a:lnTo>
                    <a:pt x="890" y="229"/>
                  </a:lnTo>
                  <a:lnTo>
                    <a:pt x="890" y="242"/>
                  </a:lnTo>
                  <a:lnTo>
                    <a:pt x="931" y="246"/>
                  </a:lnTo>
                  <a:lnTo>
                    <a:pt x="933" y="261"/>
                  </a:lnTo>
                  <a:lnTo>
                    <a:pt x="873" y="257"/>
                  </a:lnTo>
                  <a:lnTo>
                    <a:pt x="888" y="263"/>
                  </a:lnTo>
                  <a:lnTo>
                    <a:pt x="856" y="267"/>
                  </a:lnTo>
                  <a:lnTo>
                    <a:pt x="873" y="282"/>
                  </a:lnTo>
                  <a:lnTo>
                    <a:pt x="903" y="284"/>
                  </a:lnTo>
                  <a:lnTo>
                    <a:pt x="884" y="293"/>
                  </a:lnTo>
                  <a:lnTo>
                    <a:pt x="910" y="301"/>
                  </a:lnTo>
                  <a:lnTo>
                    <a:pt x="907" y="321"/>
                  </a:lnTo>
                  <a:lnTo>
                    <a:pt x="865" y="310"/>
                  </a:lnTo>
                  <a:lnTo>
                    <a:pt x="890" y="321"/>
                  </a:lnTo>
                  <a:lnTo>
                    <a:pt x="876" y="327"/>
                  </a:lnTo>
                  <a:lnTo>
                    <a:pt x="888" y="325"/>
                  </a:lnTo>
                  <a:lnTo>
                    <a:pt x="884" y="338"/>
                  </a:lnTo>
                  <a:lnTo>
                    <a:pt x="916" y="344"/>
                  </a:lnTo>
                  <a:lnTo>
                    <a:pt x="867" y="340"/>
                  </a:lnTo>
                  <a:lnTo>
                    <a:pt x="858" y="348"/>
                  </a:lnTo>
                  <a:lnTo>
                    <a:pt x="895" y="363"/>
                  </a:lnTo>
                  <a:lnTo>
                    <a:pt x="890" y="376"/>
                  </a:lnTo>
                  <a:lnTo>
                    <a:pt x="861" y="385"/>
                  </a:lnTo>
                  <a:lnTo>
                    <a:pt x="829" y="366"/>
                  </a:lnTo>
                  <a:lnTo>
                    <a:pt x="784" y="383"/>
                  </a:lnTo>
                  <a:lnTo>
                    <a:pt x="816" y="391"/>
                  </a:lnTo>
                  <a:lnTo>
                    <a:pt x="786" y="400"/>
                  </a:lnTo>
                  <a:lnTo>
                    <a:pt x="820" y="402"/>
                  </a:lnTo>
                  <a:lnTo>
                    <a:pt x="807" y="421"/>
                  </a:lnTo>
                  <a:lnTo>
                    <a:pt x="820" y="410"/>
                  </a:lnTo>
                  <a:lnTo>
                    <a:pt x="858" y="425"/>
                  </a:lnTo>
                  <a:lnTo>
                    <a:pt x="846" y="438"/>
                  </a:lnTo>
                  <a:lnTo>
                    <a:pt x="867" y="434"/>
                  </a:lnTo>
                  <a:lnTo>
                    <a:pt x="858" y="447"/>
                  </a:lnTo>
                  <a:lnTo>
                    <a:pt x="871" y="440"/>
                  </a:lnTo>
                  <a:lnTo>
                    <a:pt x="873" y="472"/>
                  </a:lnTo>
                  <a:lnTo>
                    <a:pt x="858" y="460"/>
                  </a:lnTo>
                  <a:lnTo>
                    <a:pt x="858" y="472"/>
                  </a:lnTo>
                  <a:lnTo>
                    <a:pt x="841" y="472"/>
                  </a:lnTo>
                  <a:lnTo>
                    <a:pt x="820" y="445"/>
                  </a:lnTo>
                  <a:lnTo>
                    <a:pt x="771" y="430"/>
                  </a:lnTo>
                  <a:lnTo>
                    <a:pt x="807" y="447"/>
                  </a:lnTo>
                  <a:lnTo>
                    <a:pt x="761" y="457"/>
                  </a:lnTo>
                  <a:lnTo>
                    <a:pt x="748" y="472"/>
                  </a:lnTo>
                  <a:lnTo>
                    <a:pt x="790" y="477"/>
                  </a:lnTo>
                  <a:lnTo>
                    <a:pt x="754" y="485"/>
                  </a:lnTo>
                  <a:lnTo>
                    <a:pt x="809" y="474"/>
                  </a:lnTo>
                  <a:lnTo>
                    <a:pt x="861" y="487"/>
                  </a:lnTo>
                  <a:lnTo>
                    <a:pt x="792" y="526"/>
                  </a:lnTo>
                  <a:lnTo>
                    <a:pt x="726" y="541"/>
                  </a:lnTo>
                  <a:lnTo>
                    <a:pt x="703" y="541"/>
                  </a:lnTo>
                  <a:lnTo>
                    <a:pt x="688" y="526"/>
                  </a:lnTo>
                  <a:lnTo>
                    <a:pt x="697" y="541"/>
                  </a:lnTo>
                  <a:lnTo>
                    <a:pt x="675" y="551"/>
                  </a:lnTo>
                  <a:lnTo>
                    <a:pt x="652" y="592"/>
                  </a:lnTo>
                  <a:lnTo>
                    <a:pt x="633" y="590"/>
                  </a:lnTo>
                  <a:lnTo>
                    <a:pt x="628" y="603"/>
                  </a:lnTo>
                  <a:lnTo>
                    <a:pt x="609" y="605"/>
                  </a:lnTo>
                  <a:lnTo>
                    <a:pt x="599" y="601"/>
                  </a:lnTo>
                  <a:lnTo>
                    <a:pt x="611" y="592"/>
                  </a:lnTo>
                  <a:lnTo>
                    <a:pt x="599" y="590"/>
                  </a:lnTo>
                  <a:lnTo>
                    <a:pt x="590" y="611"/>
                  </a:lnTo>
                  <a:lnTo>
                    <a:pt x="560" y="613"/>
                  </a:lnTo>
                  <a:lnTo>
                    <a:pt x="560" y="630"/>
                  </a:lnTo>
                  <a:lnTo>
                    <a:pt x="541" y="630"/>
                  </a:lnTo>
                  <a:lnTo>
                    <a:pt x="558" y="643"/>
                  </a:lnTo>
                  <a:lnTo>
                    <a:pt x="535" y="648"/>
                  </a:lnTo>
                  <a:lnTo>
                    <a:pt x="554" y="662"/>
                  </a:lnTo>
                  <a:lnTo>
                    <a:pt x="537" y="662"/>
                  </a:lnTo>
                  <a:lnTo>
                    <a:pt x="550" y="665"/>
                  </a:lnTo>
                  <a:lnTo>
                    <a:pt x="537" y="682"/>
                  </a:lnTo>
                  <a:lnTo>
                    <a:pt x="526" y="680"/>
                  </a:lnTo>
                  <a:lnTo>
                    <a:pt x="535" y="686"/>
                  </a:lnTo>
                  <a:lnTo>
                    <a:pt x="513" y="692"/>
                  </a:lnTo>
                  <a:lnTo>
                    <a:pt x="526" y="714"/>
                  </a:lnTo>
                  <a:lnTo>
                    <a:pt x="513" y="746"/>
                  </a:lnTo>
                  <a:lnTo>
                    <a:pt x="499" y="746"/>
                  </a:lnTo>
                  <a:lnTo>
                    <a:pt x="511" y="756"/>
                  </a:lnTo>
                  <a:lnTo>
                    <a:pt x="475" y="756"/>
                  </a:lnTo>
                  <a:lnTo>
                    <a:pt x="471" y="737"/>
                  </a:lnTo>
                  <a:lnTo>
                    <a:pt x="424" y="739"/>
                  </a:lnTo>
                  <a:lnTo>
                    <a:pt x="435" y="733"/>
                  </a:lnTo>
                  <a:lnTo>
                    <a:pt x="409" y="724"/>
                  </a:lnTo>
                  <a:lnTo>
                    <a:pt x="422" y="722"/>
                  </a:lnTo>
                  <a:lnTo>
                    <a:pt x="403" y="722"/>
                  </a:lnTo>
                  <a:lnTo>
                    <a:pt x="409" y="705"/>
                  </a:lnTo>
                  <a:lnTo>
                    <a:pt x="398" y="709"/>
                  </a:lnTo>
                  <a:lnTo>
                    <a:pt x="366" y="665"/>
                  </a:lnTo>
                  <a:lnTo>
                    <a:pt x="366" y="652"/>
                  </a:lnTo>
                  <a:lnTo>
                    <a:pt x="390" y="637"/>
                  </a:lnTo>
                  <a:lnTo>
                    <a:pt x="381" y="635"/>
                  </a:lnTo>
                  <a:lnTo>
                    <a:pt x="356" y="650"/>
                  </a:lnTo>
                  <a:lnTo>
                    <a:pt x="356" y="618"/>
                  </a:lnTo>
                  <a:lnTo>
                    <a:pt x="334" y="601"/>
                  </a:lnTo>
                  <a:lnTo>
                    <a:pt x="341" y="575"/>
                  </a:lnTo>
                  <a:lnTo>
                    <a:pt x="326" y="564"/>
                  </a:lnTo>
                  <a:lnTo>
                    <a:pt x="345" y="543"/>
                  </a:lnTo>
                  <a:lnTo>
                    <a:pt x="334" y="541"/>
                  </a:lnTo>
                  <a:lnTo>
                    <a:pt x="375" y="541"/>
                  </a:lnTo>
                  <a:lnTo>
                    <a:pt x="371" y="532"/>
                  </a:lnTo>
                  <a:lnTo>
                    <a:pt x="343" y="534"/>
                  </a:lnTo>
                  <a:lnTo>
                    <a:pt x="386" y="513"/>
                  </a:lnTo>
                  <a:lnTo>
                    <a:pt x="375" y="507"/>
                  </a:lnTo>
                  <a:lnTo>
                    <a:pt x="386" y="485"/>
                  </a:lnTo>
                  <a:lnTo>
                    <a:pt x="352" y="485"/>
                  </a:lnTo>
                  <a:lnTo>
                    <a:pt x="313" y="466"/>
                  </a:lnTo>
                  <a:lnTo>
                    <a:pt x="381" y="477"/>
                  </a:lnTo>
                  <a:lnTo>
                    <a:pt x="369" y="468"/>
                  </a:lnTo>
                  <a:lnTo>
                    <a:pt x="381" y="464"/>
                  </a:lnTo>
                  <a:lnTo>
                    <a:pt x="354" y="451"/>
                  </a:lnTo>
                  <a:lnTo>
                    <a:pt x="364" y="445"/>
                  </a:lnTo>
                  <a:lnTo>
                    <a:pt x="349" y="449"/>
                  </a:lnTo>
                  <a:lnTo>
                    <a:pt x="358" y="440"/>
                  </a:lnTo>
                  <a:lnTo>
                    <a:pt x="341" y="442"/>
                  </a:lnTo>
                  <a:lnTo>
                    <a:pt x="360" y="434"/>
                  </a:lnTo>
                  <a:lnTo>
                    <a:pt x="330" y="423"/>
                  </a:lnTo>
                  <a:lnTo>
                    <a:pt x="324" y="440"/>
                  </a:lnTo>
                  <a:lnTo>
                    <a:pt x="298" y="442"/>
                  </a:lnTo>
                  <a:lnTo>
                    <a:pt x="294" y="434"/>
                  </a:lnTo>
                  <a:lnTo>
                    <a:pt x="311" y="423"/>
                  </a:lnTo>
                  <a:lnTo>
                    <a:pt x="298" y="423"/>
                  </a:lnTo>
                  <a:lnTo>
                    <a:pt x="313" y="395"/>
                  </a:lnTo>
                  <a:lnTo>
                    <a:pt x="296" y="391"/>
                  </a:lnTo>
                  <a:lnTo>
                    <a:pt x="305" y="378"/>
                  </a:lnTo>
                  <a:lnTo>
                    <a:pt x="275" y="344"/>
                  </a:lnTo>
                  <a:lnTo>
                    <a:pt x="285" y="342"/>
                  </a:lnTo>
                  <a:lnTo>
                    <a:pt x="247" y="312"/>
                  </a:lnTo>
                  <a:lnTo>
                    <a:pt x="247" y="301"/>
                  </a:lnTo>
                  <a:lnTo>
                    <a:pt x="207" y="287"/>
                  </a:lnTo>
                  <a:lnTo>
                    <a:pt x="166" y="278"/>
                  </a:lnTo>
                  <a:lnTo>
                    <a:pt x="132" y="293"/>
                  </a:lnTo>
                  <a:lnTo>
                    <a:pt x="102" y="282"/>
                  </a:lnTo>
                  <a:lnTo>
                    <a:pt x="113" y="295"/>
                  </a:lnTo>
                  <a:lnTo>
                    <a:pt x="83" y="289"/>
                  </a:lnTo>
                  <a:lnTo>
                    <a:pt x="58" y="278"/>
                  </a:lnTo>
                  <a:lnTo>
                    <a:pt x="83" y="267"/>
                  </a:lnTo>
                  <a:lnTo>
                    <a:pt x="26" y="257"/>
                  </a:lnTo>
                  <a:lnTo>
                    <a:pt x="47" y="248"/>
                  </a:lnTo>
                  <a:lnTo>
                    <a:pt x="115" y="250"/>
                  </a:lnTo>
                  <a:lnTo>
                    <a:pt x="124" y="246"/>
                  </a:lnTo>
                  <a:lnTo>
                    <a:pt x="113" y="240"/>
                  </a:lnTo>
                  <a:lnTo>
                    <a:pt x="124" y="235"/>
                  </a:lnTo>
                  <a:lnTo>
                    <a:pt x="62" y="240"/>
                  </a:lnTo>
                  <a:lnTo>
                    <a:pt x="0" y="214"/>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25" name="Freeform 1163">
              <a:extLst>
                <a:ext uri="{FF2B5EF4-FFF2-40B4-BE49-F238E27FC236}">
                  <a16:creationId xmlns:a16="http://schemas.microsoft.com/office/drawing/2014/main" id="{7CE5DCDB-F34E-4D0C-BA90-00DD8760106C}"/>
                </a:ext>
              </a:extLst>
            </p:cNvPr>
            <p:cNvSpPr>
              <a:spLocks/>
            </p:cNvSpPr>
            <p:nvPr/>
          </p:nvSpPr>
          <p:spPr bwMode="auto">
            <a:xfrm>
              <a:off x="1805831" y="6018518"/>
              <a:ext cx="837622" cy="765175"/>
            </a:xfrm>
            <a:custGeom>
              <a:avLst/>
              <a:gdLst>
                <a:gd name="T0" fmla="*/ 115 w 1035"/>
                <a:gd name="T1" fmla="*/ 180 h 756"/>
                <a:gd name="T2" fmla="*/ 134 w 1035"/>
                <a:gd name="T3" fmla="*/ 148 h 756"/>
                <a:gd name="T4" fmla="*/ 90 w 1035"/>
                <a:gd name="T5" fmla="*/ 131 h 756"/>
                <a:gd name="T6" fmla="*/ 194 w 1035"/>
                <a:gd name="T7" fmla="*/ 73 h 756"/>
                <a:gd name="T8" fmla="*/ 298 w 1035"/>
                <a:gd name="T9" fmla="*/ 49 h 756"/>
                <a:gd name="T10" fmla="*/ 381 w 1035"/>
                <a:gd name="T11" fmla="*/ 79 h 756"/>
                <a:gd name="T12" fmla="*/ 360 w 1035"/>
                <a:gd name="T13" fmla="*/ 45 h 756"/>
                <a:gd name="T14" fmla="*/ 486 w 1035"/>
                <a:gd name="T15" fmla="*/ 64 h 756"/>
                <a:gd name="T16" fmla="*/ 550 w 1035"/>
                <a:gd name="T17" fmla="*/ 45 h 756"/>
                <a:gd name="T18" fmla="*/ 454 w 1035"/>
                <a:gd name="T19" fmla="*/ 17 h 756"/>
                <a:gd name="T20" fmla="*/ 567 w 1035"/>
                <a:gd name="T21" fmla="*/ 32 h 756"/>
                <a:gd name="T22" fmla="*/ 565 w 1035"/>
                <a:gd name="T23" fmla="*/ 5 h 756"/>
                <a:gd name="T24" fmla="*/ 780 w 1035"/>
                <a:gd name="T25" fmla="*/ 15 h 756"/>
                <a:gd name="T26" fmla="*/ 797 w 1035"/>
                <a:gd name="T27" fmla="*/ 17 h 756"/>
                <a:gd name="T28" fmla="*/ 869 w 1035"/>
                <a:gd name="T29" fmla="*/ 41 h 756"/>
                <a:gd name="T30" fmla="*/ 660 w 1035"/>
                <a:gd name="T31" fmla="*/ 71 h 756"/>
                <a:gd name="T32" fmla="*/ 771 w 1035"/>
                <a:gd name="T33" fmla="*/ 88 h 756"/>
                <a:gd name="T34" fmla="*/ 895 w 1035"/>
                <a:gd name="T35" fmla="*/ 81 h 756"/>
                <a:gd name="T36" fmla="*/ 984 w 1035"/>
                <a:gd name="T37" fmla="*/ 69 h 756"/>
                <a:gd name="T38" fmla="*/ 876 w 1035"/>
                <a:gd name="T39" fmla="*/ 122 h 756"/>
                <a:gd name="T40" fmla="*/ 946 w 1035"/>
                <a:gd name="T41" fmla="*/ 141 h 756"/>
                <a:gd name="T42" fmla="*/ 882 w 1035"/>
                <a:gd name="T43" fmla="*/ 190 h 756"/>
                <a:gd name="T44" fmla="*/ 890 w 1035"/>
                <a:gd name="T45" fmla="*/ 229 h 756"/>
                <a:gd name="T46" fmla="*/ 873 w 1035"/>
                <a:gd name="T47" fmla="*/ 257 h 756"/>
                <a:gd name="T48" fmla="*/ 903 w 1035"/>
                <a:gd name="T49" fmla="*/ 284 h 756"/>
                <a:gd name="T50" fmla="*/ 865 w 1035"/>
                <a:gd name="T51" fmla="*/ 310 h 756"/>
                <a:gd name="T52" fmla="*/ 884 w 1035"/>
                <a:gd name="T53" fmla="*/ 338 h 756"/>
                <a:gd name="T54" fmla="*/ 895 w 1035"/>
                <a:gd name="T55" fmla="*/ 363 h 756"/>
                <a:gd name="T56" fmla="*/ 784 w 1035"/>
                <a:gd name="T57" fmla="*/ 383 h 756"/>
                <a:gd name="T58" fmla="*/ 807 w 1035"/>
                <a:gd name="T59" fmla="*/ 421 h 756"/>
                <a:gd name="T60" fmla="*/ 867 w 1035"/>
                <a:gd name="T61" fmla="*/ 434 h 756"/>
                <a:gd name="T62" fmla="*/ 858 w 1035"/>
                <a:gd name="T63" fmla="*/ 460 h 756"/>
                <a:gd name="T64" fmla="*/ 771 w 1035"/>
                <a:gd name="T65" fmla="*/ 430 h 756"/>
                <a:gd name="T66" fmla="*/ 790 w 1035"/>
                <a:gd name="T67" fmla="*/ 477 h 756"/>
                <a:gd name="T68" fmla="*/ 792 w 1035"/>
                <a:gd name="T69" fmla="*/ 526 h 756"/>
                <a:gd name="T70" fmla="*/ 697 w 1035"/>
                <a:gd name="T71" fmla="*/ 541 h 756"/>
                <a:gd name="T72" fmla="*/ 628 w 1035"/>
                <a:gd name="T73" fmla="*/ 603 h 756"/>
                <a:gd name="T74" fmla="*/ 599 w 1035"/>
                <a:gd name="T75" fmla="*/ 590 h 756"/>
                <a:gd name="T76" fmla="*/ 541 w 1035"/>
                <a:gd name="T77" fmla="*/ 630 h 756"/>
                <a:gd name="T78" fmla="*/ 537 w 1035"/>
                <a:gd name="T79" fmla="*/ 662 h 756"/>
                <a:gd name="T80" fmla="*/ 535 w 1035"/>
                <a:gd name="T81" fmla="*/ 686 h 756"/>
                <a:gd name="T82" fmla="*/ 499 w 1035"/>
                <a:gd name="T83" fmla="*/ 746 h 756"/>
                <a:gd name="T84" fmla="*/ 424 w 1035"/>
                <a:gd name="T85" fmla="*/ 739 h 756"/>
                <a:gd name="T86" fmla="*/ 403 w 1035"/>
                <a:gd name="T87" fmla="*/ 722 h 756"/>
                <a:gd name="T88" fmla="*/ 366 w 1035"/>
                <a:gd name="T89" fmla="*/ 652 h 756"/>
                <a:gd name="T90" fmla="*/ 356 w 1035"/>
                <a:gd name="T91" fmla="*/ 618 h 756"/>
                <a:gd name="T92" fmla="*/ 345 w 1035"/>
                <a:gd name="T93" fmla="*/ 543 h 756"/>
                <a:gd name="T94" fmla="*/ 343 w 1035"/>
                <a:gd name="T95" fmla="*/ 534 h 756"/>
                <a:gd name="T96" fmla="*/ 352 w 1035"/>
                <a:gd name="T97" fmla="*/ 485 h 756"/>
                <a:gd name="T98" fmla="*/ 381 w 1035"/>
                <a:gd name="T99" fmla="*/ 464 h 756"/>
                <a:gd name="T100" fmla="*/ 358 w 1035"/>
                <a:gd name="T101" fmla="*/ 440 h 756"/>
                <a:gd name="T102" fmla="*/ 324 w 1035"/>
                <a:gd name="T103" fmla="*/ 440 h 756"/>
                <a:gd name="T104" fmla="*/ 298 w 1035"/>
                <a:gd name="T105" fmla="*/ 423 h 756"/>
                <a:gd name="T106" fmla="*/ 275 w 1035"/>
                <a:gd name="T107" fmla="*/ 344 h 756"/>
                <a:gd name="T108" fmla="*/ 207 w 1035"/>
                <a:gd name="T109" fmla="*/ 287 h 756"/>
                <a:gd name="T110" fmla="*/ 113 w 1035"/>
                <a:gd name="T111" fmla="*/ 295 h 756"/>
                <a:gd name="T112" fmla="*/ 26 w 1035"/>
                <a:gd name="T113" fmla="*/ 257 h 756"/>
                <a:gd name="T114" fmla="*/ 113 w 1035"/>
                <a:gd name="T115" fmla="*/ 240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35" h="756">
                  <a:moveTo>
                    <a:pt x="0" y="214"/>
                  </a:moveTo>
                  <a:lnTo>
                    <a:pt x="6" y="201"/>
                  </a:lnTo>
                  <a:lnTo>
                    <a:pt x="72" y="180"/>
                  </a:lnTo>
                  <a:lnTo>
                    <a:pt x="115" y="180"/>
                  </a:lnTo>
                  <a:lnTo>
                    <a:pt x="141" y="163"/>
                  </a:lnTo>
                  <a:lnTo>
                    <a:pt x="132" y="158"/>
                  </a:lnTo>
                  <a:lnTo>
                    <a:pt x="147" y="152"/>
                  </a:lnTo>
                  <a:lnTo>
                    <a:pt x="134" y="148"/>
                  </a:lnTo>
                  <a:lnTo>
                    <a:pt x="158" y="141"/>
                  </a:lnTo>
                  <a:lnTo>
                    <a:pt x="149" y="135"/>
                  </a:lnTo>
                  <a:lnTo>
                    <a:pt x="119" y="146"/>
                  </a:lnTo>
                  <a:lnTo>
                    <a:pt x="90" y="131"/>
                  </a:lnTo>
                  <a:lnTo>
                    <a:pt x="128" y="122"/>
                  </a:lnTo>
                  <a:lnTo>
                    <a:pt x="149" y="99"/>
                  </a:lnTo>
                  <a:lnTo>
                    <a:pt x="196" y="99"/>
                  </a:lnTo>
                  <a:lnTo>
                    <a:pt x="194" y="73"/>
                  </a:lnTo>
                  <a:lnTo>
                    <a:pt x="228" y="71"/>
                  </a:lnTo>
                  <a:lnTo>
                    <a:pt x="262" y="90"/>
                  </a:lnTo>
                  <a:lnTo>
                    <a:pt x="222" y="66"/>
                  </a:lnTo>
                  <a:lnTo>
                    <a:pt x="298" y="49"/>
                  </a:lnTo>
                  <a:lnTo>
                    <a:pt x="317" y="62"/>
                  </a:lnTo>
                  <a:lnTo>
                    <a:pt x="322" y="84"/>
                  </a:lnTo>
                  <a:lnTo>
                    <a:pt x="330" y="64"/>
                  </a:lnTo>
                  <a:lnTo>
                    <a:pt x="381" y="79"/>
                  </a:lnTo>
                  <a:lnTo>
                    <a:pt x="364" y="66"/>
                  </a:lnTo>
                  <a:lnTo>
                    <a:pt x="388" y="69"/>
                  </a:lnTo>
                  <a:lnTo>
                    <a:pt x="366" y="56"/>
                  </a:lnTo>
                  <a:lnTo>
                    <a:pt x="360" y="45"/>
                  </a:lnTo>
                  <a:lnTo>
                    <a:pt x="373" y="43"/>
                  </a:lnTo>
                  <a:lnTo>
                    <a:pt x="471" y="75"/>
                  </a:lnTo>
                  <a:lnTo>
                    <a:pt x="464" y="64"/>
                  </a:lnTo>
                  <a:lnTo>
                    <a:pt x="486" y="64"/>
                  </a:lnTo>
                  <a:lnTo>
                    <a:pt x="471" y="54"/>
                  </a:lnTo>
                  <a:lnTo>
                    <a:pt x="505" y="56"/>
                  </a:lnTo>
                  <a:lnTo>
                    <a:pt x="452" y="32"/>
                  </a:lnTo>
                  <a:lnTo>
                    <a:pt x="550" y="45"/>
                  </a:lnTo>
                  <a:lnTo>
                    <a:pt x="526" y="32"/>
                  </a:lnTo>
                  <a:lnTo>
                    <a:pt x="471" y="30"/>
                  </a:lnTo>
                  <a:lnTo>
                    <a:pt x="490" y="28"/>
                  </a:lnTo>
                  <a:lnTo>
                    <a:pt x="454" y="17"/>
                  </a:lnTo>
                  <a:lnTo>
                    <a:pt x="496" y="19"/>
                  </a:lnTo>
                  <a:lnTo>
                    <a:pt x="479" y="15"/>
                  </a:lnTo>
                  <a:lnTo>
                    <a:pt x="496" y="11"/>
                  </a:lnTo>
                  <a:lnTo>
                    <a:pt x="567" y="32"/>
                  </a:lnTo>
                  <a:lnTo>
                    <a:pt x="560" y="26"/>
                  </a:lnTo>
                  <a:lnTo>
                    <a:pt x="592" y="17"/>
                  </a:lnTo>
                  <a:lnTo>
                    <a:pt x="565" y="15"/>
                  </a:lnTo>
                  <a:lnTo>
                    <a:pt x="565" y="5"/>
                  </a:lnTo>
                  <a:lnTo>
                    <a:pt x="582" y="0"/>
                  </a:lnTo>
                  <a:lnTo>
                    <a:pt x="771" y="7"/>
                  </a:lnTo>
                  <a:lnTo>
                    <a:pt x="786" y="11"/>
                  </a:lnTo>
                  <a:lnTo>
                    <a:pt x="780" y="15"/>
                  </a:lnTo>
                  <a:lnTo>
                    <a:pt x="652" y="17"/>
                  </a:lnTo>
                  <a:lnTo>
                    <a:pt x="667" y="22"/>
                  </a:lnTo>
                  <a:lnTo>
                    <a:pt x="618" y="28"/>
                  </a:lnTo>
                  <a:lnTo>
                    <a:pt x="797" y="17"/>
                  </a:lnTo>
                  <a:lnTo>
                    <a:pt x="803" y="28"/>
                  </a:lnTo>
                  <a:lnTo>
                    <a:pt x="780" y="34"/>
                  </a:lnTo>
                  <a:lnTo>
                    <a:pt x="820" y="30"/>
                  </a:lnTo>
                  <a:lnTo>
                    <a:pt x="869" y="41"/>
                  </a:lnTo>
                  <a:lnTo>
                    <a:pt x="797" y="62"/>
                  </a:lnTo>
                  <a:lnTo>
                    <a:pt x="682" y="60"/>
                  </a:lnTo>
                  <a:lnTo>
                    <a:pt x="709" y="64"/>
                  </a:lnTo>
                  <a:lnTo>
                    <a:pt x="660" y="71"/>
                  </a:lnTo>
                  <a:lnTo>
                    <a:pt x="660" y="81"/>
                  </a:lnTo>
                  <a:lnTo>
                    <a:pt x="788" y="66"/>
                  </a:lnTo>
                  <a:lnTo>
                    <a:pt x="799" y="73"/>
                  </a:lnTo>
                  <a:lnTo>
                    <a:pt x="771" y="88"/>
                  </a:lnTo>
                  <a:lnTo>
                    <a:pt x="854" y="64"/>
                  </a:lnTo>
                  <a:lnTo>
                    <a:pt x="858" y="86"/>
                  </a:lnTo>
                  <a:lnTo>
                    <a:pt x="818" y="126"/>
                  </a:lnTo>
                  <a:lnTo>
                    <a:pt x="895" y="81"/>
                  </a:lnTo>
                  <a:lnTo>
                    <a:pt x="895" y="88"/>
                  </a:lnTo>
                  <a:lnTo>
                    <a:pt x="933" y="88"/>
                  </a:lnTo>
                  <a:lnTo>
                    <a:pt x="944" y="71"/>
                  </a:lnTo>
                  <a:lnTo>
                    <a:pt x="984" y="69"/>
                  </a:lnTo>
                  <a:lnTo>
                    <a:pt x="1035" y="84"/>
                  </a:lnTo>
                  <a:lnTo>
                    <a:pt x="986" y="103"/>
                  </a:lnTo>
                  <a:lnTo>
                    <a:pt x="988" y="111"/>
                  </a:lnTo>
                  <a:lnTo>
                    <a:pt x="876" y="122"/>
                  </a:lnTo>
                  <a:lnTo>
                    <a:pt x="965" y="124"/>
                  </a:lnTo>
                  <a:lnTo>
                    <a:pt x="893" y="141"/>
                  </a:lnTo>
                  <a:lnTo>
                    <a:pt x="897" y="154"/>
                  </a:lnTo>
                  <a:lnTo>
                    <a:pt x="946" y="141"/>
                  </a:lnTo>
                  <a:lnTo>
                    <a:pt x="910" y="158"/>
                  </a:lnTo>
                  <a:lnTo>
                    <a:pt x="905" y="178"/>
                  </a:lnTo>
                  <a:lnTo>
                    <a:pt x="918" y="173"/>
                  </a:lnTo>
                  <a:lnTo>
                    <a:pt x="882" y="190"/>
                  </a:lnTo>
                  <a:lnTo>
                    <a:pt x="871" y="229"/>
                  </a:lnTo>
                  <a:lnTo>
                    <a:pt x="888" y="222"/>
                  </a:lnTo>
                  <a:lnTo>
                    <a:pt x="916" y="229"/>
                  </a:lnTo>
                  <a:lnTo>
                    <a:pt x="890" y="229"/>
                  </a:lnTo>
                  <a:lnTo>
                    <a:pt x="890" y="242"/>
                  </a:lnTo>
                  <a:lnTo>
                    <a:pt x="931" y="246"/>
                  </a:lnTo>
                  <a:lnTo>
                    <a:pt x="933" y="261"/>
                  </a:lnTo>
                  <a:lnTo>
                    <a:pt x="873" y="257"/>
                  </a:lnTo>
                  <a:lnTo>
                    <a:pt x="888" y="263"/>
                  </a:lnTo>
                  <a:lnTo>
                    <a:pt x="856" y="267"/>
                  </a:lnTo>
                  <a:lnTo>
                    <a:pt x="873" y="282"/>
                  </a:lnTo>
                  <a:lnTo>
                    <a:pt x="903" y="284"/>
                  </a:lnTo>
                  <a:lnTo>
                    <a:pt x="884" y="293"/>
                  </a:lnTo>
                  <a:lnTo>
                    <a:pt x="910" y="301"/>
                  </a:lnTo>
                  <a:lnTo>
                    <a:pt x="907" y="321"/>
                  </a:lnTo>
                  <a:lnTo>
                    <a:pt x="865" y="310"/>
                  </a:lnTo>
                  <a:lnTo>
                    <a:pt x="890" y="321"/>
                  </a:lnTo>
                  <a:lnTo>
                    <a:pt x="876" y="327"/>
                  </a:lnTo>
                  <a:lnTo>
                    <a:pt x="888" y="325"/>
                  </a:lnTo>
                  <a:lnTo>
                    <a:pt x="884" y="338"/>
                  </a:lnTo>
                  <a:lnTo>
                    <a:pt x="916" y="344"/>
                  </a:lnTo>
                  <a:lnTo>
                    <a:pt x="867" y="340"/>
                  </a:lnTo>
                  <a:lnTo>
                    <a:pt x="858" y="348"/>
                  </a:lnTo>
                  <a:lnTo>
                    <a:pt x="895" y="363"/>
                  </a:lnTo>
                  <a:lnTo>
                    <a:pt x="890" y="376"/>
                  </a:lnTo>
                  <a:lnTo>
                    <a:pt x="861" y="385"/>
                  </a:lnTo>
                  <a:lnTo>
                    <a:pt x="829" y="366"/>
                  </a:lnTo>
                  <a:lnTo>
                    <a:pt x="784" y="383"/>
                  </a:lnTo>
                  <a:lnTo>
                    <a:pt x="816" y="391"/>
                  </a:lnTo>
                  <a:lnTo>
                    <a:pt x="786" y="400"/>
                  </a:lnTo>
                  <a:lnTo>
                    <a:pt x="820" y="402"/>
                  </a:lnTo>
                  <a:lnTo>
                    <a:pt x="807" y="421"/>
                  </a:lnTo>
                  <a:lnTo>
                    <a:pt x="820" y="410"/>
                  </a:lnTo>
                  <a:lnTo>
                    <a:pt x="858" y="425"/>
                  </a:lnTo>
                  <a:lnTo>
                    <a:pt x="846" y="438"/>
                  </a:lnTo>
                  <a:lnTo>
                    <a:pt x="867" y="434"/>
                  </a:lnTo>
                  <a:lnTo>
                    <a:pt x="858" y="447"/>
                  </a:lnTo>
                  <a:lnTo>
                    <a:pt x="871" y="440"/>
                  </a:lnTo>
                  <a:lnTo>
                    <a:pt x="873" y="472"/>
                  </a:lnTo>
                  <a:lnTo>
                    <a:pt x="858" y="460"/>
                  </a:lnTo>
                  <a:lnTo>
                    <a:pt x="858" y="472"/>
                  </a:lnTo>
                  <a:lnTo>
                    <a:pt x="841" y="472"/>
                  </a:lnTo>
                  <a:lnTo>
                    <a:pt x="820" y="445"/>
                  </a:lnTo>
                  <a:lnTo>
                    <a:pt x="771" y="430"/>
                  </a:lnTo>
                  <a:lnTo>
                    <a:pt x="807" y="447"/>
                  </a:lnTo>
                  <a:lnTo>
                    <a:pt x="761" y="457"/>
                  </a:lnTo>
                  <a:lnTo>
                    <a:pt x="748" y="472"/>
                  </a:lnTo>
                  <a:lnTo>
                    <a:pt x="790" y="477"/>
                  </a:lnTo>
                  <a:lnTo>
                    <a:pt x="754" y="485"/>
                  </a:lnTo>
                  <a:lnTo>
                    <a:pt x="809" y="474"/>
                  </a:lnTo>
                  <a:lnTo>
                    <a:pt x="861" y="487"/>
                  </a:lnTo>
                  <a:lnTo>
                    <a:pt x="792" y="526"/>
                  </a:lnTo>
                  <a:lnTo>
                    <a:pt x="726" y="541"/>
                  </a:lnTo>
                  <a:lnTo>
                    <a:pt x="703" y="541"/>
                  </a:lnTo>
                  <a:lnTo>
                    <a:pt x="688" y="526"/>
                  </a:lnTo>
                  <a:lnTo>
                    <a:pt x="697" y="541"/>
                  </a:lnTo>
                  <a:lnTo>
                    <a:pt x="675" y="551"/>
                  </a:lnTo>
                  <a:lnTo>
                    <a:pt x="652" y="592"/>
                  </a:lnTo>
                  <a:lnTo>
                    <a:pt x="633" y="590"/>
                  </a:lnTo>
                  <a:lnTo>
                    <a:pt x="628" y="603"/>
                  </a:lnTo>
                  <a:lnTo>
                    <a:pt x="609" y="605"/>
                  </a:lnTo>
                  <a:lnTo>
                    <a:pt x="599" y="601"/>
                  </a:lnTo>
                  <a:lnTo>
                    <a:pt x="611" y="592"/>
                  </a:lnTo>
                  <a:lnTo>
                    <a:pt x="599" y="590"/>
                  </a:lnTo>
                  <a:lnTo>
                    <a:pt x="590" y="611"/>
                  </a:lnTo>
                  <a:lnTo>
                    <a:pt x="560" y="613"/>
                  </a:lnTo>
                  <a:lnTo>
                    <a:pt x="560" y="630"/>
                  </a:lnTo>
                  <a:lnTo>
                    <a:pt x="541" y="630"/>
                  </a:lnTo>
                  <a:lnTo>
                    <a:pt x="558" y="643"/>
                  </a:lnTo>
                  <a:lnTo>
                    <a:pt x="535" y="648"/>
                  </a:lnTo>
                  <a:lnTo>
                    <a:pt x="554" y="662"/>
                  </a:lnTo>
                  <a:lnTo>
                    <a:pt x="537" y="662"/>
                  </a:lnTo>
                  <a:lnTo>
                    <a:pt x="550" y="665"/>
                  </a:lnTo>
                  <a:lnTo>
                    <a:pt x="537" y="682"/>
                  </a:lnTo>
                  <a:lnTo>
                    <a:pt x="526" y="680"/>
                  </a:lnTo>
                  <a:lnTo>
                    <a:pt x="535" y="686"/>
                  </a:lnTo>
                  <a:lnTo>
                    <a:pt x="513" y="692"/>
                  </a:lnTo>
                  <a:lnTo>
                    <a:pt x="526" y="714"/>
                  </a:lnTo>
                  <a:lnTo>
                    <a:pt x="513" y="746"/>
                  </a:lnTo>
                  <a:lnTo>
                    <a:pt x="499" y="746"/>
                  </a:lnTo>
                  <a:lnTo>
                    <a:pt x="511" y="756"/>
                  </a:lnTo>
                  <a:lnTo>
                    <a:pt x="475" y="756"/>
                  </a:lnTo>
                  <a:lnTo>
                    <a:pt x="471" y="737"/>
                  </a:lnTo>
                  <a:lnTo>
                    <a:pt x="424" y="739"/>
                  </a:lnTo>
                  <a:lnTo>
                    <a:pt x="435" y="733"/>
                  </a:lnTo>
                  <a:lnTo>
                    <a:pt x="409" y="724"/>
                  </a:lnTo>
                  <a:lnTo>
                    <a:pt x="422" y="722"/>
                  </a:lnTo>
                  <a:lnTo>
                    <a:pt x="403" y="722"/>
                  </a:lnTo>
                  <a:lnTo>
                    <a:pt x="409" y="705"/>
                  </a:lnTo>
                  <a:lnTo>
                    <a:pt x="398" y="709"/>
                  </a:lnTo>
                  <a:lnTo>
                    <a:pt x="366" y="665"/>
                  </a:lnTo>
                  <a:lnTo>
                    <a:pt x="366" y="652"/>
                  </a:lnTo>
                  <a:lnTo>
                    <a:pt x="390" y="637"/>
                  </a:lnTo>
                  <a:lnTo>
                    <a:pt x="381" y="635"/>
                  </a:lnTo>
                  <a:lnTo>
                    <a:pt x="356" y="650"/>
                  </a:lnTo>
                  <a:lnTo>
                    <a:pt x="356" y="618"/>
                  </a:lnTo>
                  <a:lnTo>
                    <a:pt x="334" y="601"/>
                  </a:lnTo>
                  <a:lnTo>
                    <a:pt x="341" y="575"/>
                  </a:lnTo>
                  <a:lnTo>
                    <a:pt x="326" y="564"/>
                  </a:lnTo>
                  <a:lnTo>
                    <a:pt x="345" y="543"/>
                  </a:lnTo>
                  <a:lnTo>
                    <a:pt x="334" y="541"/>
                  </a:lnTo>
                  <a:lnTo>
                    <a:pt x="375" y="541"/>
                  </a:lnTo>
                  <a:lnTo>
                    <a:pt x="371" y="532"/>
                  </a:lnTo>
                  <a:lnTo>
                    <a:pt x="343" y="534"/>
                  </a:lnTo>
                  <a:lnTo>
                    <a:pt x="386" y="513"/>
                  </a:lnTo>
                  <a:lnTo>
                    <a:pt x="375" y="507"/>
                  </a:lnTo>
                  <a:lnTo>
                    <a:pt x="386" y="485"/>
                  </a:lnTo>
                  <a:lnTo>
                    <a:pt x="352" y="485"/>
                  </a:lnTo>
                  <a:lnTo>
                    <a:pt x="313" y="466"/>
                  </a:lnTo>
                  <a:lnTo>
                    <a:pt x="381" y="477"/>
                  </a:lnTo>
                  <a:lnTo>
                    <a:pt x="369" y="468"/>
                  </a:lnTo>
                  <a:lnTo>
                    <a:pt x="381" y="464"/>
                  </a:lnTo>
                  <a:lnTo>
                    <a:pt x="354" y="451"/>
                  </a:lnTo>
                  <a:lnTo>
                    <a:pt x="364" y="445"/>
                  </a:lnTo>
                  <a:lnTo>
                    <a:pt x="349" y="449"/>
                  </a:lnTo>
                  <a:lnTo>
                    <a:pt x="358" y="440"/>
                  </a:lnTo>
                  <a:lnTo>
                    <a:pt x="341" y="442"/>
                  </a:lnTo>
                  <a:lnTo>
                    <a:pt x="360" y="434"/>
                  </a:lnTo>
                  <a:lnTo>
                    <a:pt x="330" y="423"/>
                  </a:lnTo>
                  <a:lnTo>
                    <a:pt x="324" y="440"/>
                  </a:lnTo>
                  <a:lnTo>
                    <a:pt x="298" y="442"/>
                  </a:lnTo>
                  <a:lnTo>
                    <a:pt x="294" y="434"/>
                  </a:lnTo>
                  <a:lnTo>
                    <a:pt x="311" y="423"/>
                  </a:lnTo>
                  <a:lnTo>
                    <a:pt x="298" y="423"/>
                  </a:lnTo>
                  <a:lnTo>
                    <a:pt x="313" y="395"/>
                  </a:lnTo>
                  <a:lnTo>
                    <a:pt x="296" y="391"/>
                  </a:lnTo>
                  <a:lnTo>
                    <a:pt x="305" y="378"/>
                  </a:lnTo>
                  <a:lnTo>
                    <a:pt x="275" y="344"/>
                  </a:lnTo>
                  <a:lnTo>
                    <a:pt x="285" y="342"/>
                  </a:lnTo>
                  <a:lnTo>
                    <a:pt x="247" y="312"/>
                  </a:lnTo>
                  <a:lnTo>
                    <a:pt x="247" y="301"/>
                  </a:lnTo>
                  <a:lnTo>
                    <a:pt x="207" y="287"/>
                  </a:lnTo>
                  <a:lnTo>
                    <a:pt x="166" y="278"/>
                  </a:lnTo>
                  <a:lnTo>
                    <a:pt x="132" y="293"/>
                  </a:lnTo>
                  <a:lnTo>
                    <a:pt x="102" y="282"/>
                  </a:lnTo>
                  <a:lnTo>
                    <a:pt x="113" y="295"/>
                  </a:lnTo>
                  <a:lnTo>
                    <a:pt x="83" y="289"/>
                  </a:lnTo>
                  <a:lnTo>
                    <a:pt x="58" y="278"/>
                  </a:lnTo>
                  <a:lnTo>
                    <a:pt x="83" y="267"/>
                  </a:lnTo>
                  <a:lnTo>
                    <a:pt x="26" y="257"/>
                  </a:lnTo>
                  <a:lnTo>
                    <a:pt x="47" y="248"/>
                  </a:lnTo>
                  <a:lnTo>
                    <a:pt x="115" y="250"/>
                  </a:lnTo>
                  <a:lnTo>
                    <a:pt x="124" y="246"/>
                  </a:lnTo>
                  <a:lnTo>
                    <a:pt x="113" y="240"/>
                  </a:lnTo>
                  <a:lnTo>
                    <a:pt x="124" y="235"/>
                  </a:lnTo>
                  <a:lnTo>
                    <a:pt x="62" y="240"/>
                  </a:lnTo>
                  <a:lnTo>
                    <a:pt x="0" y="214"/>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26" name="Freeform 1164">
              <a:extLst>
                <a:ext uri="{FF2B5EF4-FFF2-40B4-BE49-F238E27FC236}">
                  <a16:creationId xmlns:a16="http://schemas.microsoft.com/office/drawing/2014/main" id="{676B9A4C-95BF-407B-A7EF-903CC979062B}"/>
                </a:ext>
              </a:extLst>
            </p:cNvPr>
            <p:cNvSpPr>
              <a:spLocks/>
            </p:cNvSpPr>
            <p:nvPr/>
          </p:nvSpPr>
          <p:spPr bwMode="auto">
            <a:xfrm>
              <a:off x="1885142" y="7641983"/>
              <a:ext cx="21042" cy="11133"/>
            </a:xfrm>
            <a:custGeom>
              <a:avLst/>
              <a:gdLst>
                <a:gd name="T0" fmla="*/ 26 w 26"/>
                <a:gd name="T1" fmla="*/ 7 h 11"/>
                <a:gd name="T2" fmla="*/ 0 w 26"/>
                <a:gd name="T3" fmla="*/ 0 h 11"/>
                <a:gd name="T4" fmla="*/ 2 w 26"/>
                <a:gd name="T5" fmla="*/ 11 h 11"/>
                <a:gd name="T6" fmla="*/ 26 w 26"/>
                <a:gd name="T7" fmla="*/ 7 h 11"/>
              </a:gdLst>
              <a:ahLst/>
              <a:cxnLst>
                <a:cxn ang="0">
                  <a:pos x="T0" y="T1"/>
                </a:cxn>
                <a:cxn ang="0">
                  <a:pos x="T2" y="T3"/>
                </a:cxn>
                <a:cxn ang="0">
                  <a:pos x="T4" y="T5"/>
                </a:cxn>
                <a:cxn ang="0">
                  <a:pos x="T6" y="T7"/>
                </a:cxn>
              </a:cxnLst>
              <a:rect l="0" t="0" r="r" b="b"/>
              <a:pathLst>
                <a:path w="26" h="11">
                  <a:moveTo>
                    <a:pt x="26" y="7"/>
                  </a:moveTo>
                  <a:lnTo>
                    <a:pt x="0" y="0"/>
                  </a:lnTo>
                  <a:lnTo>
                    <a:pt x="2" y="11"/>
                  </a:lnTo>
                  <a:lnTo>
                    <a:pt x="26" y="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27" name="Freeform 1165">
              <a:extLst>
                <a:ext uri="{FF2B5EF4-FFF2-40B4-BE49-F238E27FC236}">
                  <a16:creationId xmlns:a16="http://schemas.microsoft.com/office/drawing/2014/main" id="{3124CA83-B932-44DB-97E7-DC3C04F3B609}"/>
                </a:ext>
              </a:extLst>
            </p:cNvPr>
            <p:cNvSpPr>
              <a:spLocks/>
            </p:cNvSpPr>
            <p:nvPr/>
          </p:nvSpPr>
          <p:spPr bwMode="auto">
            <a:xfrm>
              <a:off x="1640735" y="7559999"/>
              <a:ext cx="148101" cy="58703"/>
            </a:xfrm>
            <a:custGeom>
              <a:avLst/>
              <a:gdLst>
                <a:gd name="T0" fmla="*/ 51 w 183"/>
                <a:gd name="T1" fmla="*/ 17 h 58"/>
                <a:gd name="T2" fmla="*/ 106 w 183"/>
                <a:gd name="T3" fmla="*/ 28 h 58"/>
                <a:gd name="T4" fmla="*/ 134 w 183"/>
                <a:gd name="T5" fmla="*/ 47 h 58"/>
                <a:gd name="T6" fmla="*/ 123 w 183"/>
                <a:gd name="T7" fmla="*/ 58 h 58"/>
                <a:gd name="T8" fmla="*/ 183 w 183"/>
                <a:gd name="T9" fmla="*/ 49 h 58"/>
                <a:gd name="T10" fmla="*/ 72 w 183"/>
                <a:gd name="T11" fmla="*/ 0 h 58"/>
                <a:gd name="T12" fmla="*/ 25 w 183"/>
                <a:gd name="T13" fmla="*/ 2 h 58"/>
                <a:gd name="T14" fmla="*/ 0 w 183"/>
                <a:gd name="T15" fmla="*/ 24 h 58"/>
                <a:gd name="T16" fmla="*/ 53 w 183"/>
                <a:gd name="T17" fmla="*/ 9 h 58"/>
                <a:gd name="T18" fmla="*/ 51 w 183"/>
                <a:gd name="T19" fmla="*/ 1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3" h="58">
                  <a:moveTo>
                    <a:pt x="51" y="17"/>
                  </a:moveTo>
                  <a:lnTo>
                    <a:pt x="106" y="28"/>
                  </a:lnTo>
                  <a:lnTo>
                    <a:pt x="134" y="47"/>
                  </a:lnTo>
                  <a:lnTo>
                    <a:pt x="123" y="58"/>
                  </a:lnTo>
                  <a:lnTo>
                    <a:pt x="183" y="49"/>
                  </a:lnTo>
                  <a:lnTo>
                    <a:pt x="72" y="0"/>
                  </a:lnTo>
                  <a:lnTo>
                    <a:pt x="25" y="2"/>
                  </a:lnTo>
                  <a:lnTo>
                    <a:pt x="0" y="24"/>
                  </a:lnTo>
                  <a:lnTo>
                    <a:pt x="53" y="9"/>
                  </a:lnTo>
                  <a:lnTo>
                    <a:pt x="51" y="17"/>
                  </a:lnTo>
                  <a:close/>
                </a:path>
              </a:pathLst>
            </a:custGeom>
            <a:solidFill>
              <a:srgbClr val="6048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28" name="Freeform 1166">
              <a:extLst>
                <a:ext uri="{FF2B5EF4-FFF2-40B4-BE49-F238E27FC236}">
                  <a16:creationId xmlns:a16="http://schemas.microsoft.com/office/drawing/2014/main" id="{55709DBB-EC9A-4703-9190-B2EBF8D93BF7}"/>
                </a:ext>
              </a:extLst>
            </p:cNvPr>
            <p:cNvSpPr>
              <a:spLocks/>
            </p:cNvSpPr>
            <p:nvPr/>
          </p:nvSpPr>
          <p:spPr bwMode="auto">
            <a:xfrm>
              <a:off x="1787217" y="7618704"/>
              <a:ext cx="80929" cy="34412"/>
            </a:xfrm>
            <a:custGeom>
              <a:avLst/>
              <a:gdLst>
                <a:gd name="T0" fmla="*/ 0 w 100"/>
                <a:gd name="T1" fmla="*/ 26 h 34"/>
                <a:gd name="T2" fmla="*/ 42 w 100"/>
                <a:gd name="T3" fmla="*/ 34 h 34"/>
                <a:gd name="T4" fmla="*/ 100 w 100"/>
                <a:gd name="T5" fmla="*/ 23 h 34"/>
                <a:gd name="T6" fmla="*/ 74 w 100"/>
                <a:gd name="T7" fmla="*/ 4 h 34"/>
                <a:gd name="T8" fmla="*/ 42 w 100"/>
                <a:gd name="T9" fmla="*/ 0 h 34"/>
                <a:gd name="T10" fmla="*/ 17 w 100"/>
                <a:gd name="T11" fmla="*/ 2 h 34"/>
                <a:gd name="T12" fmla="*/ 32 w 100"/>
                <a:gd name="T13" fmla="*/ 23 h 34"/>
                <a:gd name="T14" fmla="*/ 0 w 100"/>
                <a:gd name="T15" fmla="*/ 26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34">
                  <a:moveTo>
                    <a:pt x="0" y="26"/>
                  </a:moveTo>
                  <a:lnTo>
                    <a:pt x="42" y="34"/>
                  </a:lnTo>
                  <a:lnTo>
                    <a:pt x="100" y="23"/>
                  </a:lnTo>
                  <a:lnTo>
                    <a:pt x="74" y="4"/>
                  </a:lnTo>
                  <a:lnTo>
                    <a:pt x="42" y="0"/>
                  </a:lnTo>
                  <a:lnTo>
                    <a:pt x="17" y="2"/>
                  </a:lnTo>
                  <a:lnTo>
                    <a:pt x="32" y="23"/>
                  </a:lnTo>
                  <a:lnTo>
                    <a:pt x="0" y="26"/>
                  </a:lnTo>
                  <a:close/>
                </a:path>
              </a:pathLst>
            </a:custGeom>
            <a:solidFill>
              <a:srgbClr val="6048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29" name="Oval 1167">
              <a:extLst>
                <a:ext uri="{FF2B5EF4-FFF2-40B4-BE49-F238E27FC236}">
                  <a16:creationId xmlns:a16="http://schemas.microsoft.com/office/drawing/2014/main" id="{C2AC3D76-F44B-4F9D-8CD6-BEB1DA1DA16A}"/>
                </a:ext>
              </a:extLst>
            </p:cNvPr>
            <p:cNvSpPr>
              <a:spLocks noChangeArrowheads="1"/>
            </p:cNvSpPr>
            <p:nvPr/>
          </p:nvSpPr>
          <p:spPr bwMode="auto">
            <a:xfrm>
              <a:off x="1762938" y="7510406"/>
              <a:ext cx="13758" cy="19230"/>
            </a:xfrm>
            <a:prstGeom prst="ellipse">
              <a:avLst/>
            </a:prstGeom>
            <a:solidFill>
              <a:srgbClr val="6048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30" name="Oval 1168">
              <a:extLst>
                <a:ext uri="{FF2B5EF4-FFF2-40B4-BE49-F238E27FC236}">
                  <a16:creationId xmlns:a16="http://schemas.microsoft.com/office/drawing/2014/main" id="{00E6A725-B232-443E-B11A-C915DED81143}"/>
                </a:ext>
              </a:extLst>
            </p:cNvPr>
            <p:cNvSpPr>
              <a:spLocks noChangeArrowheads="1"/>
            </p:cNvSpPr>
            <p:nvPr/>
          </p:nvSpPr>
          <p:spPr bwMode="auto">
            <a:xfrm>
              <a:off x="2025151" y="7685504"/>
              <a:ext cx="15376" cy="17207"/>
            </a:xfrm>
            <a:prstGeom prst="ellipse">
              <a:avLst/>
            </a:prstGeom>
            <a:solidFill>
              <a:srgbClr val="6048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31" name="Freeform 1169">
              <a:extLst>
                <a:ext uri="{FF2B5EF4-FFF2-40B4-BE49-F238E27FC236}">
                  <a16:creationId xmlns:a16="http://schemas.microsoft.com/office/drawing/2014/main" id="{DBA82DB4-AB89-4830-98C7-B53AED9A4D10}"/>
                </a:ext>
              </a:extLst>
            </p:cNvPr>
            <p:cNvSpPr>
              <a:spLocks/>
            </p:cNvSpPr>
            <p:nvPr/>
          </p:nvSpPr>
          <p:spPr bwMode="auto">
            <a:xfrm>
              <a:off x="1630214" y="7774573"/>
              <a:ext cx="42893" cy="45546"/>
            </a:xfrm>
            <a:custGeom>
              <a:avLst/>
              <a:gdLst>
                <a:gd name="T0" fmla="*/ 34 w 53"/>
                <a:gd name="T1" fmla="*/ 2 h 45"/>
                <a:gd name="T2" fmla="*/ 0 w 53"/>
                <a:gd name="T3" fmla="*/ 0 h 45"/>
                <a:gd name="T4" fmla="*/ 0 w 53"/>
                <a:gd name="T5" fmla="*/ 17 h 45"/>
                <a:gd name="T6" fmla="*/ 10 w 53"/>
                <a:gd name="T7" fmla="*/ 15 h 45"/>
                <a:gd name="T8" fmla="*/ 45 w 53"/>
                <a:gd name="T9" fmla="*/ 45 h 45"/>
                <a:gd name="T10" fmla="*/ 53 w 53"/>
                <a:gd name="T11" fmla="*/ 23 h 45"/>
                <a:gd name="T12" fmla="*/ 34 w 53"/>
                <a:gd name="T13" fmla="*/ 2 h 45"/>
              </a:gdLst>
              <a:ahLst/>
              <a:cxnLst>
                <a:cxn ang="0">
                  <a:pos x="T0" y="T1"/>
                </a:cxn>
                <a:cxn ang="0">
                  <a:pos x="T2" y="T3"/>
                </a:cxn>
                <a:cxn ang="0">
                  <a:pos x="T4" y="T5"/>
                </a:cxn>
                <a:cxn ang="0">
                  <a:pos x="T6" y="T7"/>
                </a:cxn>
                <a:cxn ang="0">
                  <a:pos x="T8" y="T9"/>
                </a:cxn>
                <a:cxn ang="0">
                  <a:pos x="T10" y="T11"/>
                </a:cxn>
                <a:cxn ang="0">
                  <a:pos x="T12" y="T13"/>
                </a:cxn>
              </a:cxnLst>
              <a:rect l="0" t="0" r="r" b="b"/>
              <a:pathLst>
                <a:path w="53" h="45">
                  <a:moveTo>
                    <a:pt x="34" y="2"/>
                  </a:moveTo>
                  <a:lnTo>
                    <a:pt x="0" y="0"/>
                  </a:lnTo>
                  <a:lnTo>
                    <a:pt x="0" y="17"/>
                  </a:lnTo>
                  <a:lnTo>
                    <a:pt x="10" y="15"/>
                  </a:lnTo>
                  <a:lnTo>
                    <a:pt x="45" y="45"/>
                  </a:lnTo>
                  <a:lnTo>
                    <a:pt x="53" y="23"/>
                  </a:lnTo>
                  <a:lnTo>
                    <a:pt x="34" y="2"/>
                  </a:lnTo>
                  <a:close/>
                </a:path>
              </a:pathLst>
            </a:custGeom>
            <a:solidFill>
              <a:srgbClr val="6048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32" name="Freeform 1170">
              <a:extLst>
                <a:ext uri="{FF2B5EF4-FFF2-40B4-BE49-F238E27FC236}">
                  <a16:creationId xmlns:a16="http://schemas.microsoft.com/office/drawing/2014/main" id="{79369B77-0E19-4A57-BA60-64FC3C6981AC}"/>
                </a:ext>
              </a:extLst>
            </p:cNvPr>
            <p:cNvSpPr>
              <a:spLocks/>
            </p:cNvSpPr>
            <p:nvPr/>
          </p:nvSpPr>
          <p:spPr bwMode="auto">
            <a:xfrm>
              <a:off x="1540381" y="7653117"/>
              <a:ext cx="62315" cy="79959"/>
            </a:xfrm>
            <a:custGeom>
              <a:avLst/>
              <a:gdLst>
                <a:gd name="T0" fmla="*/ 66 w 77"/>
                <a:gd name="T1" fmla="*/ 39 h 79"/>
                <a:gd name="T2" fmla="*/ 55 w 77"/>
                <a:gd name="T3" fmla="*/ 36 h 79"/>
                <a:gd name="T4" fmla="*/ 51 w 77"/>
                <a:gd name="T5" fmla="*/ 0 h 79"/>
                <a:gd name="T6" fmla="*/ 13 w 77"/>
                <a:gd name="T7" fmla="*/ 11 h 79"/>
                <a:gd name="T8" fmla="*/ 30 w 77"/>
                <a:gd name="T9" fmla="*/ 32 h 79"/>
                <a:gd name="T10" fmla="*/ 13 w 77"/>
                <a:gd name="T11" fmla="*/ 32 h 79"/>
                <a:gd name="T12" fmla="*/ 0 w 77"/>
                <a:gd name="T13" fmla="*/ 60 h 79"/>
                <a:gd name="T14" fmla="*/ 36 w 77"/>
                <a:gd name="T15" fmla="*/ 75 h 79"/>
                <a:gd name="T16" fmla="*/ 36 w 77"/>
                <a:gd name="T17" fmla="*/ 75 h 79"/>
                <a:gd name="T18" fmla="*/ 77 w 77"/>
                <a:gd name="T19" fmla="*/ 79 h 79"/>
                <a:gd name="T20" fmla="*/ 47 w 77"/>
                <a:gd name="T21" fmla="*/ 62 h 79"/>
                <a:gd name="T22" fmla="*/ 66 w 77"/>
                <a:gd name="T23" fmla="*/ 3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 h="79">
                  <a:moveTo>
                    <a:pt x="66" y="39"/>
                  </a:moveTo>
                  <a:lnTo>
                    <a:pt x="55" y="36"/>
                  </a:lnTo>
                  <a:lnTo>
                    <a:pt x="51" y="0"/>
                  </a:lnTo>
                  <a:lnTo>
                    <a:pt x="13" y="11"/>
                  </a:lnTo>
                  <a:lnTo>
                    <a:pt x="30" y="32"/>
                  </a:lnTo>
                  <a:lnTo>
                    <a:pt x="13" y="32"/>
                  </a:lnTo>
                  <a:lnTo>
                    <a:pt x="0" y="60"/>
                  </a:lnTo>
                  <a:lnTo>
                    <a:pt x="36" y="75"/>
                  </a:lnTo>
                  <a:lnTo>
                    <a:pt x="36" y="75"/>
                  </a:lnTo>
                  <a:lnTo>
                    <a:pt x="77" y="79"/>
                  </a:lnTo>
                  <a:lnTo>
                    <a:pt x="47" y="62"/>
                  </a:lnTo>
                  <a:lnTo>
                    <a:pt x="66" y="39"/>
                  </a:lnTo>
                  <a:close/>
                </a:path>
              </a:pathLst>
            </a:custGeom>
            <a:solidFill>
              <a:srgbClr val="6048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33" name="Freeform 1171">
              <a:extLst>
                <a:ext uri="{FF2B5EF4-FFF2-40B4-BE49-F238E27FC236}">
                  <a16:creationId xmlns:a16="http://schemas.microsoft.com/office/drawing/2014/main" id="{55CF944F-EF4E-459B-A94D-4D49F6EABC72}"/>
                </a:ext>
              </a:extLst>
            </p:cNvPr>
            <p:cNvSpPr>
              <a:spLocks/>
            </p:cNvSpPr>
            <p:nvPr/>
          </p:nvSpPr>
          <p:spPr bwMode="auto">
            <a:xfrm>
              <a:off x="1580037" y="7689553"/>
              <a:ext cx="82548" cy="87044"/>
            </a:xfrm>
            <a:custGeom>
              <a:avLst/>
              <a:gdLst>
                <a:gd name="T0" fmla="*/ 62 w 102"/>
                <a:gd name="T1" fmla="*/ 84 h 86"/>
                <a:gd name="T2" fmla="*/ 98 w 102"/>
                <a:gd name="T3" fmla="*/ 86 h 86"/>
                <a:gd name="T4" fmla="*/ 102 w 102"/>
                <a:gd name="T5" fmla="*/ 15 h 86"/>
                <a:gd name="T6" fmla="*/ 79 w 102"/>
                <a:gd name="T7" fmla="*/ 20 h 86"/>
                <a:gd name="T8" fmla="*/ 55 w 102"/>
                <a:gd name="T9" fmla="*/ 37 h 86"/>
                <a:gd name="T10" fmla="*/ 79 w 102"/>
                <a:gd name="T11" fmla="*/ 20 h 86"/>
                <a:gd name="T12" fmla="*/ 102 w 102"/>
                <a:gd name="T13" fmla="*/ 15 h 86"/>
                <a:gd name="T14" fmla="*/ 75 w 102"/>
                <a:gd name="T15" fmla="*/ 0 h 86"/>
                <a:gd name="T16" fmla="*/ 17 w 102"/>
                <a:gd name="T17" fmla="*/ 3 h 86"/>
                <a:gd name="T18" fmla="*/ 0 w 102"/>
                <a:gd name="T19" fmla="*/ 26 h 86"/>
                <a:gd name="T20" fmla="*/ 28 w 102"/>
                <a:gd name="T21" fmla="*/ 43 h 86"/>
                <a:gd name="T22" fmla="*/ 34 w 102"/>
                <a:gd name="T23" fmla="*/ 50 h 86"/>
                <a:gd name="T24" fmla="*/ 34 w 102"/>
                <a:gd name="T25" fmla="*/ 52 h 86"/>
                <a:gd name="T26" fmla="*/ 62 w 102"/>
                <a:gd name="T27" fmla="*/ 8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 h="86">
                  <a:moveTo>
                    <a:pt x="62" y="84"/>
                  </a:moveTo>
                  <a:lnTo>
                    <a:pt x="98" y="86"/>
                  </a:lnTo>
                  <a:lnTo>
                    <a:pt x="102" y="15"/>
                  </a:lnTo>
                  <a:lnTo>
                    <a:pt x="79" y="20"/>
                  </a:lnTo>
                  <a:lnTo>
                    <a:pt x="55" y="37"/>
                  </a:lnTo>
                  <a:lnTo>
                    <a:pt x="79" y="20"/>
                  </a:lnTo>
                  <a:lnTo>
                    <a:pt x="102" y="15"/>
                  </a:lnTo>
                  <a:lnTo>
                    <a:pt x="75" y="0"/>
                  </a:lnTo>
                  <a:lnTo>
                    <a:pt x="17" y="3"/>
                  </a:lnTo>
                  <a:lnTo>
                    <a:pt x="0" y="26"/>
                  </a:lnTo>
                  <a:lnTo>
                    <a:pt x="28" y="43"/>
                  </a:lnTo>
                  <a:lnTo>
                    <a:pt x="34" y="50"/>
                  </a:lnTo>
                  <a:lnTo>
                    <a:pt x="34" y="52"/>
                  </a:lnTo>
                  <a:lnTo>
                    <a:pt x="62" y="84"/>
                  </a:lnTo>
                  <a:close/>
                </a:path>
              </a:pathLst>
            </a:custGeom>
            <a:solidFill>
              <a:srgbClr val="6048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34" name="Freeform 1172">
              <a:extLst>
                <a:ext uri="{FF2B5EF4-FFF2-40B4-BE49-F238E27FC236}">
                  <a16:creationId xmlns:a16="http://schemas.microsoft.com/office/drawing/2014/main" id="{31B70642-2DB0-447D-9CBC-9834222ED07C}"/>
                </a:ext>
              </a:extLst>
            </p:cNvPr>
            <p:cNvSpPr>
              <a:spLocks/>
            </p:cNvSpPr>
            <p:nvPr/>
          </p:nvSpPr>
          <p:spPr bwMode="auto">
            <a:xfrm>
              <a:off x="1866527" y="8960795"/>
              <a:ext cx="47748" cy="52631"/>
            </a:xfrm>
            <a:custGeom>
              <a:avLst/>
              <a:gdLst>
                <a:gd name="T0" fmla="*/ 0 w 59"/>
                <a:gd name="T1" fmla="*/ 0 h 52"/>
                <a:gd name="T2" fmla="*/ 0 w 59"/>
                <a:gd name="T3" fmla="*/ 52 h 52"/>
                <a:gd name="T4" fmla="*/ 59 w 59"/>
                <a:gd name="T5" fmla="*/ 47 h 52"/>
                <a:gd name="T6" fmla="*/ 12 w 59"/>
                <a:gd name="T7" fmla="*/ 26 h 52"/>
                <a:gd name="T8" fmla="*/ 0 w 59"/>
                <a:gd name="T9" fmla="*/ 0 h 52"/>
              </a:gdLst>
              <a:ahLst/>
              <a:cxnLst>
                <a:cxn ang="0">
                  <a:pos x="T0" y="T1"/>
                </a:cxn>
                <a:cxn ang="0">
                  <a:pos x="T2" y="T3"/>
                </a:cxn>
                <a:cxn ang="0">
                  <a:pos x="T4" y="T5"/>
                </a:cxn>
                <a:cxn ang="0">
                  <a:pos x="T6" y="T7"/>
                </a:cxn>
                <a:cxn ang="0">
                  <a:pos x="T8" y="T9"/>
                </a:cxn>
              </a:cxnLst>
              <a:rect l="0" t="0" r="r" b="b"/>
              <a:pathLst>
                <a:path w="59" h="52">
                  <a:moveTo>
                    <a:pt x="0" y="0"/>
                  </a:moveTo>
                  <a:lnTo>
                    <a:pt x="0" y="52"/>
                  </a:lnTo>
                  <a:lnTo>
                    <a:pt x="59" y="47"/>
                  </a:lnTo>
                  <a:lnTo>
                    <a:pt x="12" y="26"/>
                  </a:ln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35" name="Freeform 1173">
              <a:extLst>
                <a:ext uri="{FF2B5EF4-FFF2-40B4-BE49-F238E27FC236}">
                  <a16:creationId xmlns:a16="http://schemas.microsoft.com/office/drawing/2014/main" id="{1BD8AF65-4537-498A-A70A-41C93D954B74}"/>
                </a:ext>
              </a:extLst>
            </p:cNvPr>
            <p:cNvSpPr>
              <a:spLocks noEditPoints="1"/>
            </p:cNvSpPr>
            <p:nvPr/>
          </p:nvSpPr>
          <p:spPr bwMode="auto">
            <a:xfrm>
              <a:off x="1668251" y="7750282"/>
              <a:ext cx="663623" cy="1236829"/>
            </a:xfrm>
            <a:custGeom>
              <a:avLst/>
              <a:gdLst>
                <a:gd name="T0" fmla="*/ 647 w 820"/>
                <a:gd name="T1" fmla="*/ 237 h 1222"/>
                <a:gd name="T2" fmla="*/ 536 w 820"/>
                <a:gd name="T3" fmla="*/ 246 h 1222"/>
                <a:gd name="T4" fmla="*/ 534 w 820"/>
                <a:gd name="T5" fmla="*/ 143 h 1222"/>
                <a:gd name="T6" fmla="*/ 485 w 820"/>
                <a:gd name="T7" fmla="*/ 173 h 1222"/>
                <a:gd name="T8" fmla="*/ 451 w 820"/>
                <a:gd name="T9" fmla="*/ 178 h 1222"/>
                <a:gd name="T10" fmla="*/ 377 w 820"/>
                <a:gd name="T11" fmla="*/ 81 h 1222"/>
                <a:gd name="T12" fmla="*/ 355 w 820"/>
                <a:gd name="T13" fmla="*/ 30 h 1222"/>
                <a:gd name="T14" fmla="*/ 204 w 820"/>
                <a:gd name="T15" fmla="*/ 52 h 1222"/>
                <a:gd name="T16" fmla="*/ 193 w 820"/>
                <a:gd name="T17" fmla="*/ 0 h 1222"/>
                <a:gd name="T18" fmla="*/ 64 w 820"/>
                <a:gd name="T19" fmla="*/ 47 h 1222"/>
                <a:gd name="T20" fmla="*/ 49 w 820"/>
                <a:gd name="T21" fmla="*/ 86 h 1222"/>
                <a:gd name="T22" fmla="*/ 87 w 820"/>
                <a:gd name="T23" fmla="*/ 88 h 1222"/>
                <a:gd name="T24" fmla="*/ 132 w 820"/>
                <a:gd name="T25" fmla="*/ 214 h 1222"/>
                <a:gd name="T26" fmla="*/ 221 w 820"/>
                <a:gd name="T27" fmla="*/ 282 h 1222"/>
                <a:gd name="T28" fmla="*/ 130 w 820"/>
                <a:gd name="T29" fmla="*/ 214 h 1222"/>
                <a:gd name="T30" fmla="*/ 36 w 820"/>
                <a:gd name="T31" fmla="*/ 229 h 1222"/>
                <a:gd name="T32" fmla="*/ 27 w 820"/>
                <a:gd name="T33" fmla="*/ 287 h 1222"/>
                <a:gd name="T34" fmla="*/ 211 w 820"/>
                <a:gd name="T35" fmla="*/ 524 h 1222"/>
                <a:gd name="T36" fmla="*/ 155 w 820"/>
                <a:gd name="T37" fmla="*/ 955 h 1222"/>
                <a:gd name="T38" fmla="*/ 138 w 820"/>
                <a:gd name="T39" fmla="*/ 1047 h 1222"/>
                <a:gd name="T40" fmla="*/ 144 w 820"/>
                <a:gd name="T41" fmla="*/ 1094 h 1222"/>
                <a:gd name="T42" fmla="*/ 162 w 820"/>
                <a:gd name="T43" fmla="*/ 1182 h 1222"/>
                <a:gd name="T44" fmla="*/ 200 w 820"/>
                <a:gd name="T45" fmla="*/ 1222 h 1222"/>
                <a:gd name="T46" fmla="*/ 247 w 820"/>
                <a:gd name="T47" fmla="*/ 1188 h 1222"/>
                <a:gd name="T48" fmla="*/ 294 w 820"/>
                <a:gd name="T49" fmla="*/ 1083 h 1222"/>
                <a:gd name="T50" fmla="*/ 304 w 820"/>
                <a:gd name="T51" fmla="*/ 983 h 1222"/>
                <a:gd name="T52" fmla="*/ 302 w 820"/>
                <a:gd name="T53" fmla="*/ 947 h 1222"/>
                <a:gd name="T54" fmla="*/ 417 w 820"/>
                <a:gd name="T55" fmla="*/ 810 h 1222"/>
                <a:gd name="T56" fmla="*/ 588 w 820"/>
                <a:gd name="T57" fmla="*/ 652 h 1222"/>
                <a:gd name="T58" fmla="*/ 749 w 820"/>
                <a:gd name="T59" fmla="*/ 436 h 1222"/>
                <a:gd name="T60" fmla="*/ 83 w 820"/>
                <a:gd name="T61" fmla="*/ 265 h 1222"/>
                <a:gd name="T62" fmla="*/ 83 w 820"/>
                <a:gd name="T63" fmla="*/ 265 h 1222"/>
                <a:gd name="T64" fmla="*/ 368 w 820"/>
                <a:gd name="T65" fmla="*/ 107 h 1222"/>
                <a:gd name="T66" fmla="*/ 272 w 820"/>
                <a:gd name="T67" fmla="*/ 186 h 1222"/>
                <a:gd name="T68" fmla="*/ 221 w 820"/>
                <a:gd name="T69" fmla="*/ 203 h 1222"/>
                <a:gd name="T70" fmla="*/ 211 w 820"/>
                <a:gd name="T71" fmla="*/ 398 h 1222"/>
                <a:gd name="T72" fmla="*/ 179 w 820"/>
                <a:gd name="T73" fmla="*/ 301 h 1222"/>
                <a:gd name="T74" fmla="*/ 211 w 820"/>
                <a:gd name="T75" fmla="*/ 370 h 1222"/>
                <a:gd name="T76" fmla="*/ 242 w 820"/>
                <a:gd name="T77" fmla="*/ 423 h 1222"/>
                <a:gd name="T78" fmla="*/ 245 w 820"/>
                <a:gd name="T79" fmla="*/ 541 h 1222"/>
                <a:gd name="T80" fmla="*/ 236 w 820"/>
                <a:gd name="T81" fmla="*/ 489 h 1222"/>
                <a:gd name="T82" fmla="*/ 211 w 820"/>
                <a:gd name="T83" fmla="*/ 398 h 1222"/>
                <a:gd name="T84" fmla="*/ 185 w 820"/>
                <a:gd name="T85" fmla="*/ 1026 h 1222"/>
                <a:gd name="T86" fmla="*/ 223 w 820"/>
                <a:gd name="T87" fmla="*/ 814 h 1222"/>
                <a:gd name="T88" fmla="*/ 228 w 820"/>
                <a:gd name="T89" fmla="*/ 701 h 1222"/>
                <a:gd name="T90" fmla="*/ 266 w 820"/>
                <a:gd name="T91" fmla="*/ 626 h 1222"/>
                <a:gd name="T92" fmla="*/ 247 w 820"/>
                <a:gd name="T93" fmla="*/ 400 h 1222"/>
                <a:gd name="T94" fmla="*/ 334 w 820"/>
                <a:gd name="T95" fmla="*/ 173 h 1222"/>
                <a:gd name="T96" fmla="*/ 309 w 820"/>
                <a:gd name="T97" fmla="*/ 137 h 1222"/>
                <a:gd name="T98" fmla="*/ 309 w 820"/>
                <a:gd name="T99" fmla="*/ 137 h 1222"/>
                <a:gd name="T100" fmla="*/ 347 w 820"/>
                <a:gd name="T101" fmla="*/ 594 h 1222"/>
                <a:gd name="T102" fmla="*/ 432 w 820"/>
                <a:gd name="T103" fmla="*/ 739 h 1222"/>
                <a:gd name="T104" fmla="*/ 419 w 820"/>
                <a:gd name="T105" fmla="*/ 684 h 1222"/>
                <a:gd name="T106" fmla="*/ 466 w 820"/>
                <a:gd name="T107" fmla="*/ 686 h 1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0" h="1222">
                  <a:moveTo>
                    <a:pt x="809" y="299"/>
                  </a:moveTo>
                  <a:lnTo>
                    <a:pt x="781" y="295"/>
                  </a:lnTo>
                  <a:lnTo>
                    <a:pt x="739" y="263"/>
                  </a:lnTo>
                  <a:lnTo>
                    <a:pt x="656" y="257"/>
                  </a:lnTo>
                  <a:lnTo>
                    <a:pt x="647" y="237"/>
                  </a:lnTo>
                  <a:lnTo>
                    <a:pt x="611" y="222"/>
                  </a:lnTo>
                  <a:lnTo>
                    <a:pt x="594" y="222"/>
                  </a:lnTo>
                  <a:lnTo>
                    <a:pt x="573" y="252"/>
                  </a:lnTo>
                  <a:lnTo>
                    <a:pt x="573" y="242"/>
                  </a:lnTo>
                  <a:lnTo>
                    <a:pt x="536" y="246"/>
                  </a:lnTo>
                  <a:lnTo>
                    <a:pt x="551" y="242"/>
                  </a:lnTo>
                  <a:lnTo>
                    <a:pt x="536" y="218"/>
                  </a:lnTo>
                  <a:lnTo>
                    <a:pt x="564" y="184"/>
                  </a:lnTo>
                  <a:lnTo>
                    <a:pt x="534" y="143"/>
                  </a:lnTo>
                  <a:lnTo>
                    <a:pt x="534" y="143"/>
                  </a:lnTo>
                  <a:lnTo>
                    <a:pt x="534" y="143"/>
                  </a:lnTo>
                  <a:lnTo>
                    <a:pt x="534" y="143"/>
                  </a:lnTo>
                  <a:lnTo>
                    <a:pt x="534" y="143"/>
                  </a:lnTo>
                  <a:lnTo>
                    <a:pt x="494" y="118"/>
                  </a:lnTo>
                  <a:lnTo>
                    <a:pt x="485" y="173"/>
                  </a:lnTo>
                  <a:lnTo>
                    <a:pt x="511" y="175"/>
                  </a:lnTo>
                  <a:lnTo>
                    <a:pt x="511" y="175"/>
                  </a:lnTo>
                  <a:lnTo>
                    <a:pt x="485" y="173"/>
                  </a:lnTo>
                  <a:lnTo>
                    <a:pt x="451" y="178"/>
                  </a:lnTo>
                  <a:lnTo>
                    <a:pt x="451" y="178"/>
                  </a:lnTo>
                  <a:lnTo>
                    <a:pt x="424" y="143"/>
                  </a:lnTo>
                  <a:lnTo>
                    <a:pt x="443" y="113"/>
                  </a:lnTo>
                  <a:lnTo>
                    <a:pt x="394" y="69"/>
                  </a:lnTo>
                  <a:lnTo>
                    <a:pt x="377" y="81"/>
                  </a:lnTo>
                  <a:lnTo>
                    <a:pt x="377" y="81"/>
                  </a:lnTo>
                  <a:lnTo>
                    <a:pt x="394" y="69"/>
                  </a:lnTo>
                  <a:lnTo>
                    <a:pt x="372" y="66"/>
                  </a:lnTo>
                  <a:lnTo>
                    <a:pt x="372" y="52"/>
                  </a:lnTo>
                  <a:lnTo>
                    <a:pt x="340" y="34"/>
                  </a:lnTo>
                  <a:lnTo>
                    <a:pt x="355" y="30"/>
                  </a:lnTo>
                  <a:lnTo>
                    <a:pt x="255" y="32"/>
                  </a:lnTo>
                  <a:lnTo>
                    <a:pt x="221" y="2"/>
                  </a:lnTo>
                  <a:lnTo>
                    <a:pt x="223" y="15"/>
                  </a:lnTo>
                  <a:lnTo>
                    <a:pt x="196" y="28"/>
                  </a:lnTo>
                  <a:lnTo>
                    <a:pt x="204" y="52"/>
                  </a:lnTo>
                  <a:lnTo>
                    <a:pt x="193" y="60"/>
                  </a:lnTo>
                  <a:lnTo>
                    <a:pt x="185" y="39"/>
                  </a:lnTo>
                  <a:lnTo>
                    <a:pt x="196" y="13"/>
                  </a:lnTo>
                  <a:lnTo>
                    <a:pt x="198" y="11"/>
                  </a:lnTo>
                  <a:lnTo>
                    <a:pt x="193" y="0"/>
                  </a:lnTo>
                  <a:lnTo>
                    <a:pt x="136" y="24"/>
                  </a:lnTo>
                  <a:lnTo>
                    <a:pt x="104" y="75"/>
                  </a:lnTo>
                  <a:lnTo>
                    <a:pt x="96" y="64"/>
                  </a:lnTo>
                  <a:lnTo>
                    <a:pt x="96" y="64"/>
                  </a:lnTo>
                  <a:lnTo>
                    <a:pt x="64" y="47"/>
                  </a:lnTo>
                  <a:lnTo>
                    <a:pt x="27" y="60"/>
                  </a:lnTo>
                  <a:lnTo>
                    <a:pt x="6" y="47"/>
                  </a:lnTo>
                  <a:lnTo>
                    <a:pt x="0" y="69"/>
                  </a:lnTo>
                  <a:lnTo>
                    <a:pt x="40" y="90"/>
                  </a:lnTo>
                  <a:lnTo>
                    <a:pt x="49" y="86"/>
                  </a:lnTo>
                  <a:lnTo>
                    <a:pt x="44" y="73"/>
                  </a:lnTo>
                  <a:lnTo>
                    <a:pt x="64" y="60"/>
                  </a:lnTo>
                  <a:lnTo>
                    <a:pt x="85" y="66"/>
                  </a:lnTo>
                  <a:lnTo>
                    <a:pt x="87" y="90"/>
                  </a:lnTo>
                  <a:lnTo>
                    <a:pt x="87" y="88"/>
                  </a:lnTo>
                  <a:lnTo>
                    <a:pt x="96" y="143"/>
                  </a:lnTo>
                  <a:lnTo>
                    <a:pt x="102" y="143"/>
                  </a:lnTo>
                  <a:lnTo>
                    <a:pt x="70" y="188"/>
                  </a:lnTo>
                  <a:lnTo>
                    <a:pt x="96" y="207"/>
                  </a:lnTo>
                  <a:lnTo>
                    <a:pt x="132" y="214"/>
                  </a:lnTo>
                  <a:lnTo>
                    <a:pt x="168" y="250"/>
                  </a:lnTo>
                  <a:lnTo>
                    <a:pt x="217" y="254"/>
                  </a:lnTo>
                  <a:lnTo>
                    <a:pt x="211" y="276"/>
                  </a:lnTo>
                  <a:lnTo>
                    <a:pt x="221" y="282"/>
                  </a:lnTo>
                  <a:lnTo>
                    <a:pt x="221" y="282"/>
                  </a:lnTo>
                  <a:lnTo>
                    <a:pt x="221" y="282"/>
                  </a:lnTo>
                  <a:lnTo>
                    <a:pt x="208" y="276"/>
                  </a:lnTo>
                  <a:lnTo>
                    <a:pt x="217" y="257"/>
                  </a:lnTo>
                  <a:lnTo>
                    <a:pt x="168" y="252"/>
                  </a:lnTo>
                  <a:lnTo>
                    <a:pt x="130" y="214"/>
                  </a:lnTo>
                  <a:lnTo>
                    <a:pt x="130" y="214"/>
                  </a:lnTo>
                  <a:lnTo>
                    <a:pt x="96" y="210"/>
                  </a:lnTo>
                  <a:lnTo>
                    <a:pt x="70" y="188"/>
                  </a:lnTo>
                  <a:lnTo>
                    <a:pt x="49" y="199"/>
                  </a:lnTo>
                  <a:lnTo>
                    <a:pt x="36" y="229"/>
                  </a:lnTo>
                  <a:lnTo>
                    <a:pt x="36" y="250"/>
                  </a:lnTo>
                  <a:lnTo>
                    <a:pt x="53" y="257"/>
                  </a:lnTo>
                  <a:lnTo>
                    <a:pt x="44" y="272"/>
                  </a:lnTo>
                  <a:lnTo>
                    <a:pt x="44" y="272"/>
                  </a:lnTo>
                  <a:lnTo>
                    <a:pt x="27" y="287"/>
                  </a:lnTo>
                  <a:lnTo>
                    <a:pt x="32" y="310"/>
                  </a:lnTo>
                  <a:lnTo>
                    <a:pt x="70" y="355"/>
                  </a:lnTo>
                  <a:lnTo>
                    <a:pt x="113" y="455"/>
                  </a:lnTo>
                  <a:lnTo>
                    <a:pt x="211" y="524"/>
                  </a:lnTo>
                  <a:lnTo>
                    <a:pt x="211" y="524"/>
                  </a:lnTo>
                  <a:lnTo>
                    <a:pt x="217" y="581"/>
                  </a:lnTo>
                  <a:lnTo>
                    <a:pt x="193" y="718"/>
                  </a:lnTo>
                  <a:lnTo>
                    <a:pt x="193" y="788"/>
                  </a:lnTo>
                  <a:lnTo>
                    <a:pt x="159" y="874"/>
                  </a:lnTo>
                  <a:lnTo>
                    <a:pt x="155" y="955"/>
                  </a:lnTo>
                  <a:lnTo>
                    <a:pt x="181" y="959"/>
                  </a:lnTo>
                  <a:lnTo>
                    <a:pt x="166" y="1011"/>
                  </a:lnTo>
                  <a:lnTo>
                    <a:pt x="174" y="1026"/>
                  </a:lnTo>
                  <a:lnTo>
                    <a:pt x="155" y="1062"/>
                  </a:lnTo>
                  <a:lnTo>
                    <a:pt x="138" y="1047"/>
                  </a:lnTo>
                  <a:lnTo>
                    <a:pt x="125" y="1066"/>
                  </a:lnTo>
                  <a:lnTo>
                    <a:pt x="149" y="1066"/>
                  </a:lnTo>
                  <a:lnTo>
                    <a:pt x="144" y="1079"/>
                  </a:lnTo>
                  <a:lnTo>
                    <a:pt x="166" y="1096"/>
                  </a:lnTo>
                  <a:lnTo>
                    <a:pt x="144" y="1094"/>
                  </a:lnTo>
                  <a:lnTo>
                    <a:pt x="155" y="1128"/>
                  </a:lnTo>
                  <a:lnTo>
                    <a:pt x="144" y="1141"/>
                  </a:lnTo>
                  <a:lnTo>
                    <a:pt x="155" y="1152"/>
                  </a:lnTo>
                  <a:lnTo>
                    <a:pt x="151" y="1158"/>
                  </a:lnTo>
                  <a:lnTo>
                    <a:pt x="162" y="1182"/>
                  </a:lnTo>
                  <a:lnTo>
                    <a:pt x="170" y="1169"/>
                  </a:lnTo>
                  <a:lnTo>
                    <a:pt x="172" y="1194"/>
                  </a:lnTo>
                  <a:lnTo>
                    <a:pt x="202" y="1201"/>
                  </a:lnTo>
                  <a:lnTo>
                    <a:pt x="183" y="1216"/>
                  </a:lnTo>
                  <a:lnTo>
                    <a:pt x="200" y="1222"/>
                  </a:lnTo>
                  <a:lnTo>
                    <a:pt x="206" y="1199"/>
                  </a:lnTo>
                  <a:lnTo>
                    <a:pt x="247" y="1188"/>
                  </a:lnTo>
                  <a:lnTo>
                    <a:pt x="247" y="1188"/>
                  </a:lnTo>
                  <a:lnTo>
                    <a:pt x="247" y="1188"/>
                  </a:lnTo>
                  <a:lnTo>
                    <a:pt x="247" y="1188"/>
                  </a:lnTo>
                  <a:lnTo>
                    <a:pt x="247" y="1188"/>
                  </a:lnTo>
                  <a:lnTo>
                    <a:pt x="230" y="1173"/>
                  </a:lnTo>
                  <a:lnTo>
                    <a:pt x="242" y="1132"/>
                  </a:lnTo>
                  <a:lnTo>
                    <a:pt x="255" y="1139"/>
                  </a:lnTo>
                  <a:lnTo>
                    <a:pt x="294" y="1083"/>
                  </a:lnTo>
                  <a:lnTo>
                    <a:pt x="264" y="1051"/>
                  </a:lnTo>
                  <a:lnTo>
                    <a:pt x="296" y="1030"/>
                  </a:lnTo>
                  <a:lnTo>
                    <a:pt x="302" y="1002"/>
                  </a:lnTo>
                  <a:lnTo>
                    <a:pt x="317" y="987"/>
                  </a:lnTo>
                  <a:lnTo>
                    <a:pt x="304" y="983"/>
                  </a:lnTo>
                  <a:lnTo>
                    <a:pt x="330" y="983"/>
                  </a:lnTo>
                  <a:lnTo>
                    <a:pt x="326" y="968"/>
                  </a:lnTo>
                  <a:lnTo>
                    <a:pt x="315" y="979"/>
                  </a:lnTo>
                  <a:lnTo>
                    <a:pt x="304" y="968"/>
                  </a:lnTo>
                  <a:lnTo>
                    <a:pt x="302" y="947"/>
                  </a:lnTo>
                  <a:lnTo>
                    <a:pt x="349" y="949"/>
                  </a:lnTo>
                  <a:lnTo>
                    <a:pt x="353" y="904"/>
                  </a:lnTo>
                  <a:lnTo>
                    <a:pt x="426" y="897"/>
                  </a:lnTo>
                  <a:lnTo>
                    <a:pt x="447" y="865"/>
                  </a:lnTo>
                  <a:lnTo>
                    <a:pt x="417" y="810"/>
                  </a:lnTo>
                  <a:lnTo>
                    <a:pt x="477" y="827"/>
                  </a:lnTo>
                  <a:lnTo>
                    <a:pt x="502" y="806"/>
                  </a:lnTo>
                  <a:lnTo>
                    <a:pt x="502" y="803"/>
                  </a:lnTo>
                  <a:lnTo>
                    <a:pt x="583" y="703"/>
                  </a:lnTo>
                  <a:lnTo>
                    <a:pt x="588" y="652"/>
                  </a:lnTo>
                  <a:lnTo>
                    <a:pt x="654" y="607"/>
                  </a:lnTo>
                  <a:lnTo>
                    <a:pt x="694" y="607"/>
                  </a:lnTo>
                  <a:lnTo>
                    <a:pt x="711" y="590"/>
                  </a:lnTo>
                  <a:lnTo>
                    <a:pt x="745" y="513"/>
                  </a:lnTo>
                  <a:lnTo>
                    <a:pt x="749" y="436"/>
                  </a:lnTo>
                  <a:lnTo>
                    <a:pt x="813" y="363"/>
                  </a:lnTo>
                  <a:lnTo>
                    <a:pt x="820" y="331"/>
                  </a:lnTo>
                  <a:lnTo>
                    <a:pt x="809" y="299"/>
                  </a:lnTo>
                  <a:close/>
                  <a:moveTo>
                    <a:pt x="123" y="242"/>
                  </a:moveTo>
                  <a:lnTo>
                    <a:pt x="83" y="265"/>
                  </a:lnTo>
                  <a:lnTo>
                    <a:pt x="64" y="295"/>
                  </a:lnTo>
                  <a:lnTo>
                    <a:pt x="42" y="291"/>
                  </a:lnTo>
                  <a:lnTo>
                    <a:pt x="42" y="291"/>
                  </a:lnTo>
                  <a:lnTo>
                    <a:pt x="64" y="295"/>
                  </a:lnTo>
                  <a:lnTo>
                    <a:pt x="83" y="265"/>
                  </a:lnTo>
                  <a:lnTo>
                    <a:pt x="123" y="242"/>
                  </a:lnTo>
                  <a:lnTo>
                    <a:pt x="123" y="242"/>
                  </a:lnTo>
                  <a:close/>
                  <a:moveTo>
                    <a:pt x="383" y="92"/>
                  </a:moveTo>
                  <a:lnTo>
                    <a:pt x="383" y="94"/>
                  </a:lnTo>
                  <a:lnTo>
                    <a:pt x="368" y="107"/>
                  </a:lnTo>
                  <a:lnTo>
                    <a:pt x="368" y="107"/>
                  </a:lnTo>
                  <a:lnTo>
                    <a:pt x="383" y="92"/>
                  </a:lnTo>
                  <a:close/>
                  <a:moveTo>
                    <a:pt x="266" y="178"/>
                  </a:moveTo>
                  <a:lnTo>
                    <a:pt x="270" y="184"/>
                  </a:lnTo>
                  <a:lnTo>
                    <a:pt x="272" y="186"/>
                  </a:lnTo>
                  <a:lnTo>
                    <a:pt x="264" y="178"/>
                  </a:lnTo>
                  <a:lnTo>
                    <a:pt x="223" y="184"/>
                  </a:lnTo>
                  <a:lnTo>
                    <a:pt x="223" y="184"/>
                  </a:lnTo>
                  <a:lnTo>
                    <a:pt x="266" y="178"/>
                  </a:lnTo>
                  <a:close/>
                  <a:moveTo>
                    <a:pt x="221" y="203"/>
                  </a:moveTo>
                  <a:lnTo>
                    <a:pt x="221" y="203"/>
                  </a:lnTo>
                  <a:lnTo>
                    <a:pt x="236" y="201"/>
                  </a:lnTo>
                  <a:lnTo>
                    <a:pt x="236" y="201"/>
                  </a:lnTo>
                  <a:lnTo>
                    <a:pt x="221" y="203"/>
                  </a:lnTo>
                  <a:close/>
                  <a:moveTo>
                    <a:pt x="211" y="398"/>
                  </a:moveTo>
                  <a:lnTo>
                    <a:pt x="211" y="370"/>
                  </a:lnTo>
                  <a:lnTo>
                    <a:pt x="191" y="383"/>
                  </a:lnTo>
                  <a:lnTo>
                    <a:pt x="170" y="372"/>
                  </a:lnTo>
                  <a:lnTo>
                    <a:pt x="155" y="340"/>
                  </a:lnTo>
                  <a:lnTo>
                    <a:pt x="179" y="301"/>
                  </a:lnTo>
                  <a:lnTo>
                    <a:pt x="179" y="301"/>
                  </a:lnTo>
                  <a:lnTo>
                    <a:pt x="155" y="338"/>
                  </a:lnTo>
                  <a:lnTo>
                    <a:pt x="170" y="370"/>
                  </a:lnTo>
                  <a:lnTo>
                    <a:pt x="191" y="381"/>
                  </a:lnTo>
                  <a:lnTo>
                    <a:pt x="211" y="370"/>
                  </a:lnTo>
                  <a:lnTo>
                    <a:pt x="211" y="398"/>
                  </a:lnTo>
                  <a:lnTo>
                    <a:pt x="225" y="398"/>
                  </a:lnTo>
                  <a:lnTo>
                    <a:pt x="242" y="398"/>
                  </a:lnTo>
                  <a:lnTo>
                    <a:pt x="225" y="398"/>
                  </a:lnTo>
                  <a:lnTo>
                    <a:pt x="242" y="423"/>
                  </a:lnTo>
                  <a:lnTo>
                    <a:pt x="232" y="474"/>
                  </a:lnTo>
                  <a:lnTo>
                    <a:pt x="242" y="481"/>
                  </a:lnTo>
                  <a:lnTo>
                    <a:pt x="236" y="489"/>
                  </a:lnTo>
                  <a:lnTo>
                    <a:pt x="228" y="511"/>
                  </a:lnTo>
                  <a:lnTo>
                    <a:pt x="245" y="541"/>
                  </a:lnTo>
                  <a:lnTo>
                    <a:pt x="255" y="605"/>
                  </a:lnTo>
                  <a:lnTo>
                    <a:pt x="255" y="605"/>
                  </a:lnTo>
                  <a:lnTo>
                    <a:pt x="245" y="541"/>
                  </a:lnTo>
                  <a:lnTo>
                    <a:pt x="228" y="509"/>
                  </a:lnTo>
                  <a:lnTo>
                    <a:pt x="236" y="489"/>
                  </a:lnTo>
                  <a:lnTo>
                    <a:pt x="221" y="481"/>
                  </a:lnTo>
                  <a:lnTo>
                    <a:pt x="230" y="474"/>
                  </a:lnTo>
                  <a:lnTo>
                    <a:pt x="240" y="423"/>
                  </a:lnTo>
                  <a:lnTo>
                    <a:pt x="225" y="398"/>
                  </a:lnTo>
                  <a:lnTo>
                    <a:pt x="211" y="398"/>
                  </a:lnTo>
                  <a:close/>
                  <a:moveTo>
                    <a:pt x="185" y="1026"/>
                  </a:moveTo>
                  <a:lnTo>
                    <a:pt x="185" y="1026"/>
                  </a:lnTo>
                  <a:lnTo>
                    <a:pt x="198" y="1021"/>
                  </a:lnTo>
                  <a:lnTo>
                    <a:pt x="198" y="1021"/>
                  </a:lnTo>
                  <a:lnTo>
                    <a:pt x="185" y="1026"/>
                  </a:lnTo>
                  <a:close/>
                  <a:moveTo>
                    <a:pt x="200" y="861"/>
                  </a:moveTo>
                  <a:lnTo>
                    <a:pt x="200" y="861"/>
                  </a:lnTo>
                  <a:lnTo>
                    <a:pt x="223" y="814"/>
                  </a:lnTo>
                  <a:lnTo>
                    <a:pt x="219" y="799"/>
                  </a:lnTo>
                  <a:lnTo>
                    <a:pt x="223" y="814"/>
                  </a:lnTo>
                  <a:lnTo>
                    <a:pt x="200" y="861"/>
                  </a:lnTo>
                  <a:close/>
                  <a:moveTo>
                    <a:pt x="266" y="626"/>
                  </a:moveTo>
                  <a:lnTo>
                    <a:pt x="247" y="635"/>
                  </a:lnTo>
                  <a:lnTo>
                    <a:pt x="247" y="677"/>
                  </a:lnTo>
                  <a:lnTo>
                    <a:pt x="228" y="701"/>
                  </a:lnTo>
                  <a:lnTo>
                    <a:pt x="215" y="744"/>
                  </a:lnTo>
                  <a:lnTo>
                    <a:pt x="228" y="701"/>
                  </a:lnTo>
                  <a:lnTo>
                    <a:pt x="247" y="677"/>
                  </a:lnTo>
                  <a:lnTo>
                    <a:pt x="247" y="635"/>
                  </a:lnTo>
                  <a:lnTo>
                    <a:pt x="266" y="626"/>
                  </a:lnTo>
                  <a:lnTo>
                    <a:pt x="266" y="605"/>
                  </a:lnTo>
                  <a:lnTo>
                    <a:pt x="266" y="607"/>
                  </a:lnTo>
                  <a:lnTo>
                    <a:pt x="266" y="626"/>
                  </a:lnTo>
                  <a:close/>
                  <a:moveTo>
                    <a:pt x="247" y="400"/>
                  </a:moveTo>
                  <a:lnTo>
                    <a:pt x="247" y="400"/>
                  </a:lnTo>
                  <a:lnTo>
                    <a:pt x="298" y="374"/>
                  </a:lnTo>
                  <a:lnTo>
                    <a:pt x="298" y="374"/>
                  </a:lnTo>
                  <a:lnTo>
                    <a:pt x="247" y="400"/>
                  </a:lnTo>
                  <a:close/>
                  <a:moveTo>
                    <a:pt x="317" y="171"/>
                  </a:moveTo>
                  <a:lnTo>
                    <a:pt x="334" y="173"/>
                  </a:lnTo>
                  <a:lnTo>
                    <a:pt x="294" y="197"/>
                  </a:lnTo>
                  <a:lnTo>
                    <a:pt x="294" y="197"/>
                  </a:lnTo>
                  <a:lnTo>
                    <a:pt x="334" y="173"/>
                  </a:lnTo>
                  <a:lnTo>
                    <a:pt x="317" y="171"/>
                  </a:lnTo>
                  <a:lnTo>
                    <a:pt x="309" y="137"/>
                  </a:lnTo>
                  <a:lnTo>
                    <a:pt x="338" y="143"/>
                  </a:lnTo>
                  <a:lnTo>
                    <a:pt x="381" y="124"/>
                  </a:lnTo>
                  <a:lnTo>
                    <a:pt x="381" y="124"/>
                  </a:lnTo>
                  <a:lnTo>
                    <a:pt x="338" y="143"/>
                  </a:lnTo>
                  <a:lnTo>
                    <a:pt x="309" y="137"/>
                  </a:lnTo>
                  <a:lnTo>
                    <a:pt x="317" y="171"/>
                  </a:lnTo>
                  <a:close/>
                  <a:moveTo>
                    <a:pt x="347" y="594"/>
                  </a:moveTo>
                  <a:lnTo>
                    <a:pt x="358" y="549"/>
                  </a:lnTo>
                  <a:lnTo>
                    <a:pt x="358" y="549"/>
                  </a:lnTo>
                  <a:lnTo>
                    <a:pt x="347" y="594"/>
                  </a:lnTo>
                  <a:lnTo>
                    <a:pt x="430" y="650"/>
                  </a:lnTo>
                  <a:lnTo>
                    <a:pt x="430" y="650"/>
                  </a:lnTo>
                  <a:lnTo>
                    <a:pt x="347" y="594"/>
                  </a:lnTo>
                  <a:close/>
                  <a:moveTo>
                    <a:pt x="432" y="739"/>
                  </a:moveTo>
                  <a:lnTo>
                    <a:pt x="432" y="739"/>
                  </a:lnTo>
                  <a:lnTo>
                    <a:pt x="447" y="727"/>
                  </a:lnTo>
                  <a:lnTo>
                    <a:pt x="432" y="739"/>
                  </a:lnTo>
                  <a:close/>
                  <a:moveTo>
                    <a:pt x="466" y="686"/>
                  </a:moveTo>
                  <a:lnTo>
                    <a:pt x="419" y="684"/>
                  </a:lnTo>
                  <a:lnTo>
                    <a:pt x="419" y="684"/>
                  </a:lnTo>
                  <a:lnTo>
                    <a:pt x="466" y="686"/>
                  </a:lnTo>
                  <a:lnTo>
                    <a:pt x="481" y="654"/>
                  </a:lnTo>
                  <a:lnTo>
                    <a:pt x="481" y="656"/>
                  </a:lnTo>
                  <a:lnTo>
                    <a:pt x="483" y="656"/>
                  </a:lnTo>
                  <a:lnTo>
                    <a:pt x="466" y="686"/>
                  </a:lnTo>
                  <a:close/>
                </a:path>
              </a:pathLst>
            </a:custGeom>
            <a:solidFill>
              <a:srgbClr val="6048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36" name="Freeform 1174">
              <a:extLst>
                <a:ext uri="{FF2B5EF4-FFF2-40B4-BE49-F238E27FC236}">
                  <a16:creationId xmlns:a16="http://schemas.microsoft.com/office/drawing/2014/main" id="{B3869E05-1576-4512-85B5-9536B588F176}"/>
                </a:ext>
              </a:extLst>
            </p:cNvPr>
            <p:cNvSpPr>
              <a:spLocks/>
            </p:cNvSpPr>
            <p:nvPr/>
          </p:nvSpPr>
          <p:spPr bwMode="auto">
            <a:xfrm>
              <a:off x="1775077" y="8872740"/>
              <a:ext cx="9712" cy="26315"/>
            </a:xfrm>
            <a:custGeom>
              <a:avLst/>
              <a:gdLst>
                <a:gd name="T0" fmla="*/ 4 w 12"/>
                <a:gd name="T1" fmla="*/ 0 h 26"/>
                <a:gd name="T2" fmla="*/ 0 w 12"/>
                <a:gd name="T3" fmla="*/ 13 h 26"/>
                <a:gd name="T4" fmla="*/ 12 w 12"/>
                <a:gd name="T5" fmla="*/ 26 h 26"/>
                <a:gd name="T6" fmla="*/ 4 w 12"/>
                <a:gd name="T7" fmla="*/ 0 h 26"/>
              </a:gdLst>
              <a:ahLst/>
              <a:cxnLst>
                <a:cxn ang="0">
                  <a:pos x="T0" y="T1"/>
                </a:cxn>
                <a:cxn ang="0">
                  <a:pos x="T2" y="T3"/>
                </a:cxn>
                <a:cxn ang="0">
                  <a:pos x="T4" y="T5"/>
                </a:cxn>
                <a:cxn ang="0">
                  <a:pos x="T6" y="T7"/>
                </a:cxn>
              </a:cxnLst>
              <a:rect l="0" t="0" r="r" b="b"/>
              <a:pathLst>
                <a:path w="12" h="26">
                  <a:moveTo>
                    <a:pt x="4" y="0"/>
                  </a:moveTo>
                  <a:lnTo>
                    <a:pt x="0" y="13"/>
                  </a:lnTo>
                  <a:lnTo>
                    <a:pt x="12" y="26"/>
                  </a:lnTo>
                  <a:lnTo>
                    <a:pt x="4"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37" name="Freeform 1175">
              <a:extLst>
                <a:ext uri="{FF2B5EF4-FFF2-40B4-BE49-F238E27FC236}">
                  <a16:creationId xmlns:a16="http://schemas.microsoft.com/office/drawing/2014/main" id="{097AE266-982C-4E3E-A334-EEF3D0ED5FD8}"/>
                </a:ext>
              </a:extLst>
            </p:cNvPr>
            <p:cNvSpPr>
              <a:spLocks/>
            </p:cNvSpPr>
            <p:nvPr/>
          </p:nvSpPr>
          <p:spPr bwMode="auto">
            <a:xfrm>
              <a:off x="1787217" y="8725981"/>
              <a:ext cx="6475" cy="32389"/>
            </a:xfrm>
            <a:custGeom>
              <a:avLst/>
              <a:gdLst>
                <a:gd name="T0" fmla="*/ 0 w 8"/>
                <a:gd name="T1" fmla="*/ 27 h 32"/>
                <a:gd name="T2" fmla="*/ 8 w 8"/>
                <a:gd name="T3" fmla="*/ 32 h 32"/>
                <a:gd name="T4" fmla="*/ 8 w 8"/>
                <a:gd name="T5" fmla="*/ 0 h 32"/>
                <a:gd name="T6" fmla="*/ 0 w 8"/>
                <a:gd name="T7" fmla="*/ 27 h 32"/>
              </a:gdLst>
              <a:ahLst/>
              <a:cxnLst>
                <a:cxn ang="0">
                  <a:pos x="T0" y="T1"/>
                </a:cxn>
                <a:cxn ang="0">
                  <a:pos x="T2" y="T3"/>
                </a:cxn>
                <a:cxn ang="0">
                  <a:pos x="T4" y="T5"/>
                </a:cxn>
                <a:cxn ang="0">
                  <a:pos x="T6" y="T7"/>
                </a:cxn>
              </a:cxnLst>
              <a:rect l="0" t="0" r="r" b="b"/>
              <a:pathLst>
                <a:path w="8" h="32">
                  <a:moveTo>
                    <a:pt x="0" y="27"/>
                  </a:moveTo>
                  <a:lnTo>
                    <a:pt x="8" y="32"/>
                  </a:lnTo>
                  <a:lnTo>
                    <a:pt x="8" y="0"/>
                  </a:lnTo>
                  <a:lnTo>
                    <a:pt x="0" y="27"/>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38" name="Freeform 1176">
              <a:extLst>
                <a:ext uri="{FF2B5EF4-FFF2-40B4-BE49-F238E27FC236}">
                  <a16:creationId xmlns:a16="http://schemas.microsoft.com/office/drawing/2014/main" id="{EFD48EF8-48ED-434F-A211-B45DA029D901}"/>
                </a:ext>
              </a:extLst>
            </p:cNvPr>
            <p:cNvSpPr>
              <a:spLocks/>
            </p:cNvSpPr>
            <p:nvPr/>
          </p:nvSpPr>
          <p:spPr bwMode="auto">
            <a:xfrm>
              <a:off x="1795310" y="8981038"/>
              <a:ext cx="17805" cy="13158"/>
            </a:xfrm>
            <a:custGeom>
              <a:avLst/>
              <a:gdLst>
                <a:gd name="T0" fmla="*/ 0 w 22"/>
                <a:gd name="T1" fmla="*/ 0 h 13"/>
                <a:gd name="T2" fmla="*/ 22 w 22"/>
                <a:gd name="T3" fmla="*/ 13 h 13"/>
                <a:gd name="T4" fmla="*/ 22 w 22"/>
                <a:gd name="T5" fmla="*/ 2 h 13"/>
                <a:gd name="T6" fmla="*/ 0 w 22"/>
                <a:gd name="T7" fmla="*/ 0 h 13"/>
              </a:gdLst>
              <a:ahLst/>
              <a:cxnLst>
                <a:cxn ang="0">
                  <a:pos x="T0" y="T1"/>
                </a:cxn>
                <a:cxn ang="0">
                  <a:pos x="T2" y="T3"/>
                </a:cxn>
                <a:cxn ang="0">
                  <a:pos x="T4" y="T5"/>
                </a:cxn>
                <a:cxn ang="0">
                  <a:pos x="T6" y="T7"/>
                </a:cxn>
              </a:cxnLst>
              <a:rect l="0" t="0" r="r" b="b"/>
              <a:pathLst>
                <a:path w="22" h="13">
                  <a:moveTo>
                    <a:pt x="0" y="0"/>
                  </a:moveTo>
                  <a:lnTo>
                    <a:pt x="22" y="13"/>
                  </a:lnTo>
                  <a:lnTo>
                    <a:pt x="22" y="2"/>
                  </a:ln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39" name="Freeform 1177">
              <a:extLst>
                <a:ext uri="{FF2B5EF4-FFF2-40B4-BE49-F238E27FC236}">
                  <a16:creationId xmlns:a16="http://schemas.microsoft.com/office/drawing/2014/main" id="{682153F4-284E-44C1-B7FC-1A8CDA57F3B9}"/>
                </a:ext>
              </a:extLst>
            </p:cNvPr>
            <p:cNvSpPr>
              <a:spLocks/>
            </p:cNvSpPr>
            <p:nvPr/>
          </p:nvSpPr>
          <p:spPr bwMode="auto">
            <a:xfrm>
              <a:off x="1799357" y="8946626"/>
              <a:ext cx="27516" cy="34412"/>
            </a:xfrm>
            <a:custGeom>
              <a:avLst/>
              <a:gdLst>
                <a:gd name="T0" fmla="*/ 0 w 34"/>
                <a:gd name="T1" fmla="*/ 4 h 34"/>
                <a:gd name="T2" fmla="*/ 17 w 34"/>
                <a:gd name="T3" fmla="*/ 34 h 34"/>
                <a:gd name="T4" fmla="*/ 34 w 34"/>
                <a:gd name="T5" fmla="*/ 21 h 34"/>
                <a:gd name="T6" fmla="*/ 8 w 34"/>
                <a:gd name="T7" fmla="*/ 14 h 34"/>
                <a:gd name="T8" fmla="*/ 8 w 34"/>
                <a:gd name="T9" fmla="*/ 0 h 34"/>
                <a:gd name="T10" fmla="*/ 0 w 34"/>
                <a:gd name="T11" fmla="*/ 4 h 34"/>
              </a:gdLst>
              <a:ahLst/>
              <a:cxnLst>
                <a:cxn ang="0">
                  <a:pos x="T0" y="T1"/>
                </a:cxn>
                <a:cxn ang="0">
                  <a:pos x="T2" y="T3"/>
                </a:cxn>
                <a:cxn ang="0">
                  <a:pos x="T4" y="T5"/>
                </a:cxn>
                <a:cxn ang="0">
                  <a:pos x="T6" y="T7"/>
                </a:cxn>
                <a:cxn ang="0">
                  <a:pos x="T8" y="T9"/>
                </a:cxn>
                <a:cxn ang="0">
                  <a:pos x="T10" y="T11"/>
                </a:cxn>
              </a:cxnLst>
              <a:rect l="0" t="0" r="r" b="b"/>
              <a:pathLst>
                <a:path w="34" h="34">
                  <a:moveTo>
                    <a:pt x="0" y="4"/>
                  </a:moveTo>
                  <a:lnTo>
                    <a:pt x="17" y="34"/>
                  </a:lnTo>
                  <a:lnTo>
                    <a:pt x="34" y="21"/>
                  </a:lnTo>
                  <a:lnTo>
                    <a:pt x="8" y="14"/>
                  </a:lnTo>
                  <a:lnTo>
                    <a:pt x="8" y="0"/>
                  </a:lnTo>
                  <a:lnTo>
                    <a:pt x="0" y="4"/>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40" name="Freeform 1178">
              <a:extLst>
                <a:ext uri="{FF2B5EF4-FFF2-40B4-BE49-F238E27FC236}">
                  <a16:creationId xmlns:a16="http://schemas.microsoft.com/office/drawing/2014/main" id="{4EA640BF-CA02-496D-8582-C7E4182FDFB5}"/>
                </a:ext>
              </a:extLst>
            </p:cNvPr>
            <p:cNvSpPr>
              <a:spLocks/>
            </p:cNvSpPr>
            <p:nvPr/>
          </p:nvSpPr>
          <p:spPr bwMode="auto">
            <a:xfrm>
              <a:off x="1817970" y="8960795"/>
              <a:ext cx="48558" cy="52631"/>
            </a:xfrm>
            <a:custGeom>
              <a:avLst/>
              <a:gdLst>
                <a:gd name="T0" fmla="*/ 60 w 60"/>
                <a:gd name="T1" fmla="*/ 52 h 52"/>
                <a:gd name="T2" fmla="*/ 60 w 60"/>
                <a:gd name="T3" fmla="*/ 0 h 52"/>
                <a:gd name="T4" fmla="*/ 28 w 60"/>
                <a:gd name="T5" fmla="*/ 3 h 52"/>
                <a:gd name="T6" fmla="*/ 28 w 60"/>
                <a:gd name="T7" fmla="*/ 15 h 52"/>
                <a:gd name="T8" fmla="*/ 47 w 60"/>
                <a:gd name="T9" fmla="*/ 18 h 52"/>
                <a:gd name="T10" fmla="*/ 34 w 60"/>
                <a:gd name="T11" fmla="*/ 26 h 52"/>
                <a:gd name="T12" fmla="*/ 47 w 60"/>
                <a:gd name="T13" fmla="*/ 39 h 52"/>
                <a:gd name="T14" fmla="*/ 21 w 60"/>
                <a:gd name="T15" fmla="*/ 35 h 52"/>
                <a:gd name="T16" fmla="*/ 19 w 60"/>
                <a:gd name="T17" fmla="*/ 37 h 52"/>
                <a:gd name="T18" fmla="*/ 4 w 60"/>
                <a:gd name="T19" fmla="*/ 28 h 52"/>
                <a:gd name="T20" fmla="*/ 0 w 60"/>
                <a:gd name="T21" fmla="*/ 37 h 52"/>
                <a:gd name="T22" fmla="*/ 17 w 60"/>
                <a:gd name="T23" fmla="*/ 39 h 52"/>
                <a:gd name="T24" fmla="*/ 13 w 60"/>
                <a:gd name="T25" fmla="*/ 43 h 52"/>
                <a:gd name="T26" fmla="*/ 60 w 60"/>
                <a:gd name="T2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 h="52">
                  <a:moveTo>
                    <a:pt x="60" y="52"/>
                  </a:moveTo>
                  <a:lnTo>
                    <a:pt x="60" y="0"/>
                  </a:lnTo>
                  <a:lnTo>
                    <a:pt x="28" y="3"/>
                  </a:lnTo>
                  <a:lnTo>
                    <a:pt x="28" y="15"/>
                  </a:lnTo>
                  <a:lnTo>
                    <a:pt x="47" y="18"/>
                  </a:lnTo>
                  <a:lnTo>
                    <a:pt x="34" y="26"/>
                  </a:lnTo>
                  <a:lnTo>
                    <a:pt x="47" y="39"/>
                  </a:lnTo>
                  <a:lnTo>
                    <a:pt x="21" y="35"/>
                  </a:lnTo>
                  <a:lnTo>
                    <a:pt x="19" y="37"/>
                  </a:lnTo>
                  <a:lnTo>
                    <a:pt x="4" y="28"/>
                  </a:lnTo>
                  <a:lnTo>
                    <a:pt x="0" y="37"/>
                  </a:lnTo>
                  <a:lnTo>
                    <a:pt x="17" y="39"/>
                  </a:lnTo>
                  <a:lnTo>
                    <a:pt x="13" y="43"/>
                  </a:lnTo>
                  <a:lnTo>
                    <a:pt x="60" y="52"/>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41" name="Freeform 1179">
              <a:extLst>
                <a:ext uri="{FF2B5EF4-FFF2-40B4-BE49-F238E27FC236}">
                  <a16:creationId xmlns:a16="http://schemas.microsoft.com/office/drawing/2014/main" id="{18922C2D-A120-42F0-AC84-60833AF139EF}"/>
                </a:ext>
              </a:extLst>
            </p:cNvPr>
            <p:cNvSpPr>
              <a:spLocks/>
            </p:cNvSpPr>
            <p:nvPr/>
          </p:nvSpPr>
          <p:spPr bwMode="auto">
            <a:xfrm>
              <a:off x="1847105" y="9021524"/>
              <a:ext cx="27516" cy="11133"/>
            </a:xfrm>
            <a:custGeom>
              <a:avLst/>
              <a:gdLst>
                <a:gd name="T0" fmla="*/ 0 w 34"/>
                <a:gd name="T1" fmla="*/ 0 h 11"/>
                <a:gd name="T2" fmla="*/ 34 w 34"/>
                <a:gd name="T3" fmla="*/ 11 h 11"/>
                <a:gd name="T4" fmla="*/ 32 w 34"/>
                <a:gd name="T5" fmla="*/ 2 h 11"/>
                <a:gd name="T6" fmla="*/ 0 w 34"/>
                <a:gd name="T7" fmla="*/ 0 h 11"/>
              </a:gdLst>
              <a:ahLst/>
              <a:cxnLst>
                <a:cxn ang="0">
                  <a:pos x="T0" y="T1"/>
                </a:cxn>
                <a:cxn ang="0">
                  <a:pos x="T2" y="T3"/>
                </a:cxn>
                <a:cxn ang="0">
                  <a:pos x="T4" y="T5"/>
                </a:cxn>
                <a:cxn ang="0">
                  <a:pos x="T6" y="T7"/>
                </a:cxn>
              </a:cxnLst>
              <a:rect l="0" t="0" r="r" b="b"/>
              <a:pathLst>
                <a:path w="34" h="11">
                  <a:moveTo>
                    <a:pt x="0" y="0"/>
                  </a:moveTo>
                  <a:lnTo>
                    <a:pt x="34" y="11"/>
                  </a:lnTo>
                  <a:lnTo>
                    <a:pt x="32" y="2"/>
                  </a:ln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42" name="Freeform 1180">
              <a:extLst>
                <a:ext uri="{FF2B5EF4-FFF2-40B4-BE49-F238E27FC236}">
                  <a16:creationId xmlns:a16="http://schemas.microsoft.com/office/drawing/2014/main" id="{C2DAD9D3-3FA2-4CDD-AF8D-FEF32692C96A}"/>
                </a:ext>
              </a:extLst>
            </p:cNvPr>
            <p:cNvSpPr>
              <a:spLocks/>
            </p:cNvSpPr>
            <p:nvPr/>
          </p:nvSpPr>
          <p:spPr bwMode="auto">
            <a:xfrm>
              <a:off x="1874620" y="9015451"/>
              <a:ext cx="13758" cy="6073"/>
            </a:xfrm>
            <a:custGeom>
              <a:avLst/>
              <a:gdLst>
                <a:gd name="T0" fmla="*/ 0 w 17"/>
                <a:gd name="T1" fmla="*/ 6 h 6"/>
                <a:gd name="T2" fmla="*/ 17 w 17"/>
                <a:gd name="T3" fmla="*/ 6 h 6"/>
                <a:gd name="T4" fmla="*/ 5 w 17"/>
                <a:gd name="T5" fmla="*/ 0 h 6"/>
                <a:gd name="T6" fmla="*/ 0 w 17"/>
                <a:gd name="T7" fmla="*/ 6 h 6"/>
              </a:gdLst>
              <a:ahLst/>
              <a:cxnLst>
                <a:cxn ang="0">
                  <a:pos x="T0" y="T1"/>
                </a:cxn>
                <a:cxn ang="0">
                  <a:pos x="T2" y="T3"/>
                </a:cxn>
                <a:cxn ang="0">
                  <a:pos x="T4" y="T5"/>
                </a:cxn>
                <a:cxn ang="0">
                  <a:pos x="T6" y="T7"/>
                </a:cxn>
              </a:cxnLst>
              <a:rect l="0" t="0" r="r" b="b"/>
              <a:pathLst>
                <a:path w="17" h="6">
                  <a:moveTo>
                    <a:pt x="0" y="6"/>
                  </a:moveTo>
                  <a:lnTo>
                    <a:pt x="17" y="6"/>
                  </a:lnTo>
                  <a:lnTo>
                    <a:pt x="5" y="0"/>
                  </a:lnTo>
                  <a:lnTo>
                    <a:pt x="0" y="6"/>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43" name="Freeform 1181">
              <a:extLst>
                <a:ext uri="{FF2B5EF4-FFF2-40B4-BE49-F238E27FC236}">
                  <a16:creationId xmlns:a16="http://schemas.microsoft.com/office/drawing/2014/main" id="{5E3B0615-9780-4E23-B6E8-5146FE3436FB}"/>
                </a:ext>
              </a:extLst>
            </p:cNvPr>
            <p:cNvSpPr>
              <a:spLocks/>
            </p:cNvSpPr>
            <p:nvPr/>
          </p:nvSpPr>
          <p:spPr bwMode="auto">
            <a:xfrm>
              <a:off x="1978211" y="8933467"/>
              <a:ext cx="15376" cy="6073"/>
            </a:xfrm>
            <a:custGeom>
              <a:avLst/>
              <a:gdLst>
                <a:gd name="T0" fmla="*/ 0 w 19"/>
                <a:gd name="T1" fmla="*/ 0 h 6"/>
                <a:gd name="T2" fmla="*/ 9 w 19"/>
                <a:gd name="T3" fmla="*/ 6 h 6"/>
                <a:gd name="T4" fmla="*/ 19 w 19"/>
                <a:gd name="T5" fmla="*/ 2 h 6"/>
                <a:gd name="T6" fmla="*/ 0 w 19"/>
                <a:gd name="T7" fmla="*/ 0 h 6"/>
              </a:gdLst>
              <a:ahLst/>
              <a:cxnLst>
                <a:cxn ang="0">
                  <a:pos x="T0" y="T1"/>
                </a:cxn>
                <a:cxn ang="0">
                  <a:pos x="T2" y="T3"/>
                </a:cxn>
                <a:cxn ang="0">
                  <a:pos x="T4" y="T5"/>
                </a:cxn>
                <a:cxn ang="0">
                  <a:pos x="T6" y="T7"/>
                </a:cxn>
              </a:cxnLst>
              <a:rect l="0" t="0" r="r" b="b"/>
              <a:pathLst>
                <a:path w="19" h="6">
                  <a:moveTo>
                    <a:pt x="0" y="0"/>
                  </a:moveTo>
                  <a:lnTo>
                    <a:pt x="9" y="6"/>
                  </a:lnTo>
                  <a:lnTo>
                    <a:pt x="19" y="2"/>
                  </a:ln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44" name="Freeform 1182">
              <a:extLst>
                <a:ext uri="{FF2B5EF4-FFF2-40B4-BE49-F238E27FC236}">
                  <a16:creationId xmlns:a16="http://schemas.microsoft.com/office/drawing/2014/main" id="{A6148A39-1E02-4D30-BD38-CFA3B13657D3}"/>
                </a:ext>
              </a:extLst>
            </p:cNvPr>
            <p:cNvSpPr>
              <a:spLocks/>
            </p:cNvSpPr>
            <p:nvPr/>
          </p:nvSpPr>
          <p:spPr bwMode="auto">
            <a:xfrm>
              <a:off x="1973355" y="8939541"/>
              <a:ext cx="12140" cy="9110"/>
            </a:xfrm>
            <a:custGeom>
              <a:avLst/>
              <a:gdLst>
                <a:gd name="T0" fmla="*/ 0 w 15"/>
                <a:gd name="T1" fmla="*/ 9 h 9"/>
                <a:gd name="T2" fmla="*/ 15 w 15"/>
                <a:gd name="T3" fmla="*/ 0 h 9"/>
                <a:gd name="T4" fmla="*/ 15 w 15"/>
                <a:gd name="T5" fmla="*/ 0 h 9"/>
                <a:gd name="T6" fmla="*/ 0 w 15"/>
                <a:gd name="T7" fmla="*/ 9 h 9"/>
              </a:gdLst>
              <a:ahLst/>
              <a:cxnLst>
                <a:cxn ang="0">
                  <a:pos x="T0" y="T1"/>
                </a:cxn>
                <a:cxn ang="0">
                  <a:pos x="T2" y="T3"/>
                </a:cxn>
                <a:cxn ang="0">
                  <a:pos x="T4" y="T5"/>
                </a:cxn>
                <a:cxn ang="0">
                  <a:pos x="T6" y="T7"/>
                </a:cxn>
              </a:cxnLst>
              <a:rect l="0" t="0" r="r" b="b"/>
              <a:pathLst>
                <a:path w="15" h="9">
                  <a:moveTo>
                    <a:pt x="0" y="9"/>
                  </a:moveTo>
                  <a:lnTo>
                    <a:pt x="15" y="0"/>
                  </a:lnTo>
                  <a:lnTo>
                    <a:pt x="15" y="0"/>
                  </a:lnTo>
                  <a:lnTo>
                    <a:pt x="0" y="9"/>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45" name="Freeform 1183">
              <a:extLst>
                <a:ext uri="{FF2B5EF4-FFF2-40B4-BE49-F238E27FC236}">
                  <a16:creationId xmlns:a16="http://schemas.microsoft.com/office/drawing/2014/main" id="{A6CF717C-2E56-4802-950F-6F5625AB1828}"/>
                </a:ext>
              </a:extLst>
            </p:cNvPr>
            <p:cNvSpPr>
              <a:spLocks/>
            </p:cNvSpPr>
            <p:nvPr/>
          </p:nvSpPr>
          <p:spPr bwMode="auto">
            <a:xfrm>
              <a:off x="1990350" y="8931444"/>
              <a:ext cx="24278" cy="17207"/>
            </a:xfrm>
            <a:custGeom>
              <a:avLst/>
              <a:gdLst>
                <a:gd name="T0" fmla="*/ 0 w 30"/>
                <a:gd name="T1" fmla="*/ 17 h 17"/>
                <a:gd name="T2" fmla="*/ 30 w 30"/>
                <a:gd name="T3" fmla="*/ 6 h 17"/>
                <a:gd name="T4" fmla="*/ 13 w 30"/>
                <a:gd name="T5" fmla="*/ 0 h 17"/>
                <a:gd name="T6" fmla="*/ 0 w 30"/>
                <a:gd name="T7" fmla="*/ 17 h 17"/>
              </a:gdLst>
              <a:ahLst/>
              <a:cxnLst>
                <a:cxn ang="0">
                  <a:pos x="T0" y="T1"/>
                </a:cxn>
                <a:cxn ang="0">
                  <a:pos x="T2" y="T3"/>
                </a:cxn>
                <a:cxn ang="0">
                  <a:pos x="T4" y="T5"/>
                </a:cxn>
                <a:cxn ang="0">
                  <a:pos x="T6" y="T7"/>
                </a:cxn>
              </a:cxnLst>
              <a:rect l="0" t="0" r="r" b="b"/>
              <a:pathLst>
                <a:path w="30" h="17">
                  <a:moveTo>
                    <a:pt x="0" y="17"/>
                  </a:moveTo>
                  <a:lnTo>
                    <a:pt x="30" y="6"/>
                  </a:lnTo>
                  <a:lnTo>
                    <a:pt x="13" y="0"/>
                  </a:lnTo>
                  <a:lnTo>
                    <a:pt x="0" y="17"/>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46" name="Freeform 1184">
              <a:extLst>
                <a:ext uri="{FF2B5EF4-FFF2-40B4-BE49-F238E27FC236}">
                  <a16:creationId xmlns:a16="http://schemas.microsoft.com/office/drawing/2014/main" id="{C43B7A76-6D6E-410E-A037-5D6833FB9394}"/>
                </a:ext>
              </a:extLst>
            </p:cNvPr>
            <p:cNvSpPr>
              <a:spLocks/>
            </p:cNvSpPr>
            <p:nvPr/>
          </p:nvSpPr>
          <p:spPr bwMode="auto">
            <a:xfrm>
              <a:off x="2011392" y="7864653"/>
              <a:ext cx="56651" cy="65789"/>
            </a:xfrm>
            <a:custGeom>
              <a:avLst/>
              <a:gdLst>
                <a:gd name="T0" fmla="*/ 0 w 70"/>
                <a:gd name="T1" fmla="*/ 30 h 65"/>
                <a:gd name="T2" fmla="*/ 27 w 70"/>
                <a:gd name="T3" fmla="*/ 65 h 65"/>
                <a:gd name="T4" fmla="*/ 61 w 70"/>
                <a:gd name="T5" fmla="*/ 60 h 65"/>
                <a:gd name="T6" fmla="*/ 70 w 70"/>
                <a:gd name="T7" fmla="*/ 5 h 65"/>
                <a:gd name="T8" fmla="*/ 19 w 70"/>
                <a:gd name="T9" fmla="*/ 0 h 65"/>
                <a:gd name="T10" fmla="*/ 0 w 70"/>
                <a:gd name="T11" fmla="*/ 30 h 65"/>
              </a:gdLst>
              <a:ahLst/>
              <a:cxnLst>
                <a:cxn ang="0">
                  <a:pos x="T0" y="T1"/>
                </a:cxn>
                <a:cxn ang="0">
                  <a:pos x="T2" y="T3"/>
                </a:cxn>
                <a:cxn ang="0">
                  <a:pos x="T4" y="T5"/>
                </a:cxn>
                <a:cxn ang="0">
                  <a:pos x="T6" y="T7"/>
                </a:cxn>
                <a:cxn ang="0">
                  <a:pos x="T8" y="T9"/>
                </a:cxn>
                <a:cxn ang="0">
                  <a:pos x="T10" y="T11"/>
                </a:cxn>
              </a:cxnLst>
              <a:rect l="0" t="0" r="r" b="b"/>
              <a:pathLst>
                <a:path w="70" h="65">
                  <a:moveTo>
                    <a:pt x="0" y="30"/>
                  </a:moveTo>
                  <a:lnTo>
                    <a:pt x="27" y="65"/>
                  </a:lnTo>
                  <a:lnTo>
                    <a:pt x="61" y="60"/>
                  </a:lnTo>
                  <a:lnTo>
                    <a:pt x="70" y="5"/>
                  </a:lnTo>
                  <a:lnTo>
                    <a:pt x="19" y="0"/>
                  </a:lnTo>
                  <a:lnTo>
                    <a:pt x="0" y="30"/>
                  </a:lnTo>
                  <a:close/>
                </a:path>
              </a:pathLst>
            </a:custGeom>
            <a:solidFill>
              <a:srgbClr val="6048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47" name="Freeform 1185">
              <a:extLst>
                <a:ext uri="{FF2B5EF4-FFF2-40B4-BE49-F238E27FC236}">
                  <a16:creationId xmlns:a16="http://schemas.microsoft.com/office/drawing/2014/main" id="{C28D9322-8FA3-459F-9A38-D46EF9628074}"/>
                </a:ext>
              </a:extLst>
            </p:cNvPr>
            <p:cNvSpPr>
              <a:spLocks/>
            </p:cNvSpPr>
            <p:nvPr/>
          </p:nvSpPr>
          <p:spPr bwMode="auto">
            <a:xfrm>
              <a:off x="1957979" y="7778621"/>
              <a:ext cx="13758" cy="13158"/>
            </a:xfrm>
            <a:custGeom>
              <a:avLst/>
              <a:gdLst>
                <a:gd name="T0" fmla="*/ 17 w 17"/>
                <a:gd name="T1" fmla="*/ 0 h 13"/>
                <a:gd name="T2" fmla="*/ 0 w 17"/>
                <a:gd name="T3" fmla="*/ 13 h 13"/>
                <a:gd name="T4" fmla="*/ 17 w 17"/>
                <a:gd name="T5" fmla="*/ 11 h 13"/>
                <a:gd name="T6" fmla="*/ 17 w 17"/>
                <a:gd name="T7" fmla="*/ 0 h 13"/>
              </a:gdLst>
              <a:ahLst/>
              <a:cxnLst>
                <a:cxn ang="0">
                  <a:pos x="T0" y="T1"/>
                </a:cxn>
                <a:cxn ang="0">
                  <a:pos x="T2" y="T3"/>
                </a:cxn>
                <a:cxn ang="0">
                  <a:pos x="T4" y="T5"/>
                </a:cxn>
                <a:cxn ang="0">
                  <a:pos x="T6" y="T7"/>
                </a:cxn>
              </a:cxnLst>
              <a:rect l="0" t="0" r="r" b="b"/>
              <a:pathLst>
                <a:path w="17" h="13">
                  <a:moveTo>
                    <a:pt x="17" y="0"/>
                  </a:moveTo>
                  <a:lnTo>
                    <a:pt x="0" y="13"/>
                  </a:lnTo>
                  <a:lnTo>
                    <a:pt x="17" y="11"/>
                  </a:lnTo>
                  <a:lnTo>
                    <a:pt x="17" y="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48" name="Freeform 1186">
              <a:extLst>
                <a:ext uri="{FF2B5EF4-FFF2-40B4-BE49-F238E27FC236}">
                  <a16:creationId xmlns:a16="http://schemas.microsoft.com/office/drawing/2014/main" id="{BADAE7C0-0DFE-4D57-A881-10E679283EE3}"/>
                </a:ext>
              </a:extLst>
            </p:cNvPr>
            <p:cNvSpPr>
              <a:spLocks/>
            </p:cNvSpPr>
            <p:nvPr/>
          </p:nvSpPr>
          <p:spPr bwMode="auto">
            <a:xfrm>
              <a:off x="1197240" y="7382876"/>
              <a:ext cx="417597" cy="330969"/>
            </a:xfrm>
            <a:custGeom>
              <a:avLst/>
              <a:gdLst>
                <a:gd name="T0" fmla="*/ 454 w 516"/>
                <a:gd name="T1" fmla="*/ 299 h 327"/>
                <a:gd name="T2" fmla="*/ 435 w 516"/>
                <a:gd name="T3" fmla="*/ 278 h 327"/>
                <a:gd name="T4" fmla="*/ 475 w 516"/>
                <a:gd name="T5" fmla="*/ 267 h 327"/>
                <a:gd name="T6" fmla="*/ 484 w 516"/>
                <a:gd name="T7" fmla="*/ 261 h 327"/>
                <a:gd name="T8" fmla="*/ 475 w 516"/>
                <a:gd name="T9" fmla="*/ 267 h 327"/>
                <a:gd name="T10" fmla="*/ 479 w 516"/>
                <a:gd name="T11" fmla="*/ 301 h 327"/>
                <a:gd name="T12" fmla="*/ 488 w 516"/>
                <a:gd name="T13" fmla="*/ 256 h 327"/>
                <a:gd name="T14" fmla="*/ 494 w 516"/>
                <a:gd name="T15" fmla="*/ 252 h 327"/>
                <a:gd name="T16" fmla="*/ 499 w 516"/>
                <a:gd name="T17" fmla="*/ 265 h 327"/>
                <a:gd name="T18" fmla="*/ 516 w 516"/>
                <a:gd name="T19" fmla="*/ 209 h 327"/>
                <a:gd name="T20" fmla="*/ 492 w 516"/>
                <a:gd name="T21" fmla="*/ 201 h 327"/>
                <a:gd name="T22" fmla="*/ 454 w 516"/>
                <a:gd name="T23" fmla="*/ 209 h 327"/>
                <a:gd name="T24" fmla="*/ 435 w 516"/>
                <a:gd name="T25" fmla="*/ 259 h 327"/>
                <a:gd name="T26" fmla="*/ 384 w 516"/>
                <a:gd name="T27" fmla="*/ 263 h 327"/>
                <a:gd name="T28" fmla="*/ 364 w 516"/>
                <a:gd name="T29" fmla="*/ 250 h 327"/>
                <a:gd name="T30" fmla="*/ 330 w 516"/>
                <a:gd name="T31" fmla="*/ 192 h 327"/>
                <a:gd name="T32" fmla="*/ 330 w 516"/>
                <a:gd name="T33" fmla="*/ 148 h 327"/>
                <a:gd name="T34" fmla="*/ 341 w 516"/>
                <a:gd name="T35" fmla="*/ 126 h 327"/>
                <a:gd name="T36" fmla="*/ 307 w 516"/>
                <a:gd name="T37" fmla="*/ 115 h 327"/>
                <a:gd name="T38" fmla="*/ 264 w 516"/>
                <a:gd name="T39" fmla="*/ 54 h 327"/>
                <a:gd name="T40" fmla="*/ 228 w 516"/>
                <a:gd name="T41" fmla="*/ 66 h 327"/>
                <a:gd name="T42" fmla="*/ 181 w 516"/>
                <a:gd name="T43" fmla="*/ 17 h 327"/>
                <a:gd name="T44" fmla="*/ 105 w 516"/>
                <a:gd name="T45" fmla="*/ 28 h 327"/>
                <a:gd name="T46" fmla="*/ 41 w 516"/>
                <a:gd name="T47" fmla="*/ 0 h 327"/>
                <a:gd name="T48" fmla="*/ 0 w 516"/>
                <a:gd name="T49" fmla="*/ 4 h 327"/>
                <a:gd name="T50" fmla="*/ 26 w 516"/>
                <a:gd name="T51" fmla="*/ 54 h 327"/>
                <a:gd name="T52" fmla="*/ 53 w 516"/>
                <a:gd name="T53" fmla="*/ 77 h 327"/>
                <a:gd name="T54" fmla="*/ 51 w 516"/>
                <a:gd name="T55" fmla="*/ 92 h 327"/>
                <a:gd name="T56" fmla="*/ 36 w 516"/>
                <a:gd name="T57" fmla="*/ 94 h 327"/>
                <a:gd name="T58" fmla="*/ 68 w 516"/>
                <a:gd name="T59" fmla="*/ 105 h 327"/>
                <a:gd name="T60" fmla="*/ 87 w 516"/>
                <a:gd name="T61" fmla="*/ 128 h 327"/>
                <a:gd name="T62" fmla="*/ 85 w 516"/>
                <a:gd name="T63" fmla="*/ 148 h 327"/>
                <a:gd name="T64" fmla="*/ 124 w 516"/>
                <a:gd name="T65" fmla="*/ 180 h 327"/>
                <a:gd name="T66" fmla="*/ 130 w 516"/>
                <a:gd name="T67" fmla="*/ 169 h 327"/>
                <a:gd name="T68" fmla="*/ 45 w 516"/>
                <a:gd name="T69" fmla="*/ 47 h 327"/>
                <a:gd name="T70" fmla="*/ 38 w 516"/>
                <a:gd name="T71" fmla="*/ 13 h 327"/>
                <a:gd name="T72" fmla="*/ 58 w 516"/>
                <a:gd name="T73" fmla="*/ 22 h 327"/>
                <a:gd name="T74" fmla="*/ 90 w 516"/>
                <a:gd name="T75" fmla="*/ 75 h 327"/>
                <a:gd name="T76" fmla="*/ 134 w 516"/>
                <a:gd name="T77" fmla="*/ 115 h 327"/>
                <a:gd name="T78" fmla="*/ 134 w 516"/>
                <a:gd name="T79" fmla="*/ 130 h 327"/>
                <a:gd name="T80" fmla="*/ 196 w 516"/>
                <a:gd name="T81" fmla="*/ 186 h 327"/>
                <a:gd name="T82" fmla="*/ 205 w 516"/>
                <a:gd name="T83" fmla="*/ 209 h 327"/>
                <a:gd name="T84" fmla="*/ 196 w 516"/>
                <a:gd name="T85" fmla="*/ 224 h 327"/>
                <a:gd name="T86" fmla="*/ 211 w 516"/>
                <a:gd name="T87" fmla="*/ 246 h 327"/>
                <a:gd name="T88" fmla="*/ 335 w 516"/>
                <a:gd name="T89" fmla="*/ 303 h 327"/>
                <a:gd name="T90" fmla="*/ 388 w 516"/>
                <a:gd name="T91" fmla="*/ 299 h 327"/>
                <a:gd name="T92" fmla="*/ 422 w 516"/>
                <a:gd name="T93" fmla="*/ 327 h 327"/>
                <a:gd name="T94" fmla="*/ 437 w 516"/>
                <a:gd name="T95" fmla="*/ 299 h 327"/>
                <a:gd name="T96" fmla="*/ 454 w 516"/>
                <a:gd name="T97" fmla="*/ 299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16" h="327">
                  <a:moveTo>
                    <a:pt x="454" y="299"/>
                  </a:moveTo>
                  <a:lnTo>
                    <a:pt x="435" y="278"/>
                  </a:lnTo>
                  <a:lnTo>
                    <a:pt x="475" y="267"/>
                  </a:lnTo>
                  <a:lnTo>
                    <a:pt x="484" y="261"/>
                  </a:lnTo>
                  <a:lnTo>
                    <a:pt x="475" y="267"/>
                  </a:lnTo>
                  <a:lnTo>
                    <a:pt x="479" y="301"/>
                  </a:lnTo>
                  <a:lnTo>
                    <a:pt x="488" y="256"/>
                  </a:lnTo>
                  <a:lnTo>
                    <a:pt x="494" y="252"/>
                  </a:lnTo>
                  <a:lnTo>
                    <a:pt x="499" y="265"/>
                  </a:lnTo>
                  <a:lnTo>
                    <a:pt x="516" y="209"/>
                  </a:lnTo>
                  <a:lnTo>
                    <a:pt x="492" y="201"/>
                  </a:lnTo>
                  <a:lnTo>
                    <a:pt x="454" y="209"/>
                  </a:lnTo>
                  <a:lnTo>
                    <a:pt x="435" y="259"/>
                  </a:lnTo>
                  <a:lnTo>
                    <a:pt x="384" y="263"/>
                  </a:lnTo>
                  <a:lnTo>
                    <a:pt x="364" y="250"/>
                  </a:lnTo>
                  <a:lnTo>
                    <a:pt x="330" y="192"/>
                  </a:lnTo>
                  <a:lnTo>
                    <a:pt x="330" y="148"/>
                  </a:lnTo>
                  <a:lnTo>
                    <a:pt x="341" y="126"/>
                  </a:lnTo>
                  <a:lnTo>
                    <a:pt x="307" y="115"/>
                  </a:lnTo>
                  <a:lnTo>
                    <a:pt x="264" y="54"/>
                  </a:lnTo>
                  <a:lnTo>
                    <a:pt x="228" y="66"/>
                  </a:lnTo>
                  <a:lnTo>
                    <a:pt x="181" y="17"/>
                  </a:lnTo>
                  <a:lnTo>
                    <a:pt x="105" y="28"/>
                  </a:lnTo>
                  <a:lnTo>
                    <a:pt x="41" y="0"/>
                  </a:lnTo>
                  <a:lnTo>
                    <a:pt x="0" y="4"/>
                  </a:lnTo>
                  <a:lnTo>
                    <a:pt x="26" y="54"/>
                  </a:lnTo>
                  <a:lnTo>
                    <a:pt x="53" y="77"/>
                  </a:lnTo>
                  <a:lnTo>
                    <a:pt x="51" y="92"/>
                  </a:lnTo>
                  <a:lnTo>
                    <a:pt x="36" y="94"/>
                  </a:lnTo>
                  <a:lnTo>
                    <a:pt x="68" y="105"/>
                  </a:lnTo>
                  <a:lnTo>
                    <a:pt x="87" y="128"/>
                  </a:lnTo>
                  <a:lnTo>
                    <a:pt x="85" y="148"/>
                  </a:lnTo>
                  <a:lnTo>
                    <a:pt x="124" y="180"/>
                  </a:lnTo>
                  <a:lnTo>
                    <a:pt x="130" y="169"/>
                  </a:lnTo>
                  <a:lnTo>
                    <a:pt x="45" y="47"/>
                  </a:lnTo>
                  <a:lnTo>
                    <a:pt x="38" y="13"/>
                  </a:lnTo>
                  <a:lnTo>
                    <a:pt x="58" y="22"/>
                  </a:lnTo>
                  <a:lnTo>
                    <a:pt x="90" y="75"/>
                  </a:lnTo>
                  <a:lnTo>
                    <a:pt x="134" y="115"/>
                  </a:lnTo>
                  <a:lnTo>
                    <a:pt x="134" y="130"/>
                  </a:lnTo>
                  <a:lnTo>
                    <a:pt x="196" y="186"/>
                  </a:lnTo>
                  <a:lnTo>
                    <a:pt x="205" y="209"/>
                  </a:lnTo>
                  <a:lnTo>
                    <a:pt x="196" y="224"/>
                  </a:lnTo>
                  <a:lnTo>
                    <a:pt x="211" y="246"/>
                  </a:lnTo>
                  <a:lnTo>
                    <a:pt x="335" y="303"/>
                  </a:lnTo>
                  <a:lnTo>
                    <a:pt x="388" y="299"/>
                  </a:lnTo>
                  <a:lnTo>
                    <a:pt x="422" y="327"/>
                  </a:lnTo>
                  <a:lnTo>
                    <a:pt x="437" y="299"/>
                  </a:lnTo>
                  <a:lnTo>
                    <a:pt x="454" y="299"/>
                  </a:lnTo>
                  <a:close/>
                </a:path>
              </a:pathLst>
            </a:custGeom>
            <a:solidFill>
              <a:srgbClr val="6048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49" name="Freeform 1187">
              <a:extLst>
                <a:ext uri="{FF2B5EF4-FFF2-40B4-BE49-F238E27FC236}">
                  <a16:creationId xmlns:a16="http://schemas.microsoft.com/office/drawing/2014/main" id="{4D0C71E5-5AA4-4D6E-9383-C9BB71AF105C}"/>
                </a:ext>
              </a:extLst>
            </p:cNvPr>
            <p:cNvSpPr>
              <a:spLocks/>
            </p:cNvSpPr>
            <p:nvPr/>
          </p:nvSpPr>
          <p:spPr bwMode="auto">
            <a:xfrm>
              <a:off x="1041855" y="7011423"/>
              <a:ext cx="69600" cy="49594"/>
            </a:xfrm>
            <a:custGeom>
              <a:avLst/>
              <a:gdLst>
                <a:gd name="T0" fmla="*/ 86 w 86"/>
                <a:gd name="T1" fmla="*/ 49 h 49"/>
                <a:gd name="T2" fmla="*/ 47 w 86"/>
                <a:gd name="T3" fmla="*/ 8 h 49"/>
                <a:gd name="T4" fmla="*/ 0 w 86"/>
                <a:gd name="T5" fmla="*/ 0 h 49"/>
                <a:gd name="T6" fmla="*/ 62 w 86"/>
                <a:gd name="T7" fmla="*/ 40 h 49"/>
                <a:gd name="T8" fmla="*/ 86 w 86"/>
                <a:gd name="T9" fmla="*/ 49 h 49"/>
              </a:gdLst>
              <a:ahLst/>
              <a:cxnLst>
                <a:cxn ang="0">
                  <a:pos x="T0" y="T1"/>
                </a:cxn>
                <a:cxn ang="0">
                  <a:pos x="T2" y="T3"/>
                </a:cxn>
                <a:cxn ang="0">
                  <a:pos x="T4" y="T5"/>
                </a:cxn>
                <a:cxn ang="0">
                  <a:pos x="T6" y="T7"/>
                </a:cxn>
                <a:cxn ang="0">
                  <a:pos x="T8" y="T9"/>
                </a:cxn>
              </a:cxnLst>
              <a:rect l="0" t="0" r="r" b="b"/>
              <a:pathLst>
                <a:path w="86" h="49">
                  <a:moveTo>
                    <a:pt x="86" y="49"/>
                  </a:moveTo>
                  <a:lnTo>
                    <a:pt x="47" y="8"/>
                  </a:lnTo>
                  <a:lnTo>
                    <a:pt x="0" y="0"/>
                  </a:lnTo>
                  <a:lnTo>
                    <a:pt x="62" y="40"/>
                  </a:lnTo>
                  <a:lnTo>
                    <a:pt x="86" y="49"/>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50" name="Freeform 1199">
              <a:extLst>
                <a:ext uri="{FF2B5EF4-FFF2-40B4-BE49-F238E27FC236}">
                  <a16:creationId xmlns:a16="http://schemas.microsoft.com/office/drawing/2014/main" id="{4189B4F8-DBBF-4DD9-B7BF-25BBB9545B2F}"/>
                </a:ext>
              </a:extLst>
            </p:cNvPr>
            <p:cNvSpPr>
              <a:spLocks/>
            </p:cNvSpPr>
            <p:nvPr/>
          </p:nvSpPr>
          <p:spPr bwMode="auto">
            <a:xfrm>
              <a:off x="1485349" y="6248273"/>
              <a:ext cx="41274" cy="13158"/>
            </a:xfrm>
            <a:custGeom>
              <a:avLst/>
              <a:gdLst>
                <a:gd name="T0" fmla="*/ 51 w 51"/>
                <a:gd name="T1" fmla="*/ 4 h 13"/>
                <a:gd name="T2" fmla="*/ 13 w 51"/>
                <a:gd name="T3" fmla="*/ 0 h 13"/>
                <a:gd name="T4" fmla="*/ 0 w 51"/>
                <a:gd name="T5" fmla="*/ 4 h 13"/>
                <a:gd name="T6" fmla="*/ 11 w 51"/>
                <a:gd name="T7" fmla="*/ 13 h 13"/>
                <a:gd name="T8" fmla="*/ 51 w 51"/>
                <a:gd name="T9" fmla="*/ 4 h 13"/>
              </a:gdLst>
              <a:ahLst/>
              <a:cxnLst>
                <a:cxn ang="0">
                  <a:pos x="T0" y="T1"/>
                </a:cxn>
                <a:cxn ang="0">
                  <a:pos x="T2" y="T3"/>
                </a:cxn>
                <a:cxn ang="0">
                  <a:pos x="T4" y="T5"/>
                </a:cxn>
                <a:cxn ang="0">
                  <a:pos x="T6" y="T7"/>
                </a:cxn>
                <a:cxn ang="0">
                  <a:pos x="T8" y="T9"/>
                </a:cxn>
              </a:cxnLst>
              <a:rect l="0" t="0" r="r" b="b"/>
              <a:pathLst>
                <a:path w="51" h="13">
                  <a:moveTo>
                    <a:pt x="51" y="4"/>
                  </a:moveTo>
                  <a:lnTo>
                    <a:pt x="13" y="0"/>
                  </a:lnTo>
                  <a:lnTo>
                    <a:pt x="0" y="4"/>
                  </a:lnTo>
                  <a:lnTo>
                    <a:pt x="11" y="13"/>
                  </a:lnTo>
                  <a:lnTo>
                    <a:pt x="51" y="4"/>
                  </a:lnTo>
                  <a:close/>
                </a:path>
              </a:pathLst>
            </a:custGeom>
            <a:solidFill>
              <a:srgbClr val="60487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51" name="Freeform 1203">
              <a:extLst>
                <a:ext uri="{FF2B5EF4-FFF2-40B4-BE49-F238E27FC236}">
                  <a16:creationId xmlns:a16="http://schemas.microsoft.com/office/drawing/2014/main" id="{549F0A93-9274-49F8-836C-0884129ADC4C}"/>
                </a:ext>
              </a:extLst>
            </p:cNvPr>
            <p:cNvSpPr>
              <a:spLocks/>
            </p:cNvSpPr>
            <p:nvPr/>
          </p:nvSpPr>
          <p:spPr bwMode="auto">
            <a:xfrm>
              <a:off x="676862" y="6842398"/>
              <a:ext cx="36419" cy="26315"/>
            </a:xfrm>
            <a:custGeom>
              <a:avLst/>
              <a:gdLst>
                <a:gd name="T0" fmla="*/ 17 w 45"/>
                <a:gd name="T1" fmla="*/ 11 h 26"/>
                <a:gd name="T2" fmla="*/ 0 w 45"/>
                <a:gd name="T3" fmla="*/ 11 h 26"/>
                <a:gd name="T4" fmla="*/ 13 w 45"/>
                <a:gd name="T5" fmla="*/ 26 h 26"/>
                <a:gd name="T6" fmla="*/ 45 w 45"/>
                <a:gd name="T7" fmla="*/ 4 h 26"/>
                <a:gd name="T8" fmla="*/ 15 w 45"/>
                <a:gd name="T9" fmla="*/ 0 h 26"/>
                <a:gd name="T10" fmla="*/ 17 w 45"/>
                <a:gd name="T11" fmla="*/ 11 h 26"/>
              </a:gdLst>
              <a:ahLst/>
              <a:cxnLst>
                <a:cxn ang="0">
                  <a:pos x="T0" y="T1"/>
                </a:cxn>
                <a:cxn ang="0">
                  <a:pos x="T2" y="T3"/>
                </a:cxn>
                <a:cxn ang="0">
                  <a:pos x="T4" y="T5"/>
                </a:cxn>
                <a:cxn ang="0">
                  <a:pos x="T6" y="T7"/>
                </a:cxn>
                <a:cxn ang="0">
                  <a:pos x="T8" y="T9"/>
                </a:cxn>
                <a:cxn ang="0">
                  <a:pos x="T10" y="T11"/>
                </a:cxn>
              </a:cxnLst>
              <a:rect l="0" t="0" r="r" b="b"/>
              <a:pathLst>
                <a:path w="45" h="26">
                  <a:moveTo>
                    <a:pt x="17" y="11"/>
                  </a:moveTo>
                  <a:lnTo>
                    <a:pt x="0" y="11"/>
                  </a:lnTo>
                  <a:lnTo>
                    <a:pt x="13" y="26"/>
                  </a:lnTo>
                  <a:lnTo>
                    <a:pt x="45" y="4"/>
                  </a:lnTo>
                  <a:lnTo>
                    <a:pt x="15" y="0"/>
                  </a:lnTo>
                  <a:lnTo>
                    <a:pt x="17" y="11"/>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52" name="Freeform 1204">
              <a:extLst>
                <a:ext uri="{FF2B5EF4-FFF2-40B4-BE49-F238E27FC236}">
                  <a16:creationId xmlns:a16="http://schemas.microsoft.com/office/drawing/2014/main" id="{CE2B3E67-6B20-44D2-A5EC-830693708157}"/>
                </a:ext>
              </a:extLst>
            </p:cNvPr>
            <p:cNvSpPr>
              <a:spLocks/>
            </p:cNvSpPr>
            <p:nvPr/>
          </p:nvSpPr>
          <p:spPr bwMode="auto">
            <a:xfrm>
              <a:off x="931791" y="6834301"/>
              <a:ext cx="19423" cy="19230"/>
            </a:xfrm>
            <a:custGeom>
              <a:avLst/>
              <a:gdLst>
                <a:gd name="T0" fmla="*/ 9 w 24"/>
                <a:gd name="T1" fmla="*/ 10 h 19"/>
                <a:gd name="T2" fmla="*/ 21 w 24"/>
                <a:gd name="T3" fmla="*/ 4 h 19"/>
                <a:gd name="T4" fmla="*/ 0 w 24"/>
                <a:gd name="T5" fmla="*/ 0 h 19"/>
                <a:gd name="T6" fmla="*/ 6 w 24"/>
                <a:gd name="T7" fmla="*/ 19 h 19"/>
                <a:gd name="T8" fmla="*/ 9 w 24"/>
                <a:gd name="T9" fmla="*/ 10 h 19"/>
                <a:gd name="T10" fmla="*/ 24 w 24"/>
                <a:gd name="T11" fmla="*/ 19 h 19"/>
                <a:gd name="T12" fmla="*/ 9 w 24"/>
                <a:gd name="T13" fmla="*/ 10 h 19"/>
              </a:gdLst>
              <a:ahLst/>
              <a:cxnLst>
                <a:cxn ang="0">
                  <a:pos x="T0" y="T1"/>
                </a:cxn>
                <a:cxn ang="0">
                  <a:pos x="T2" y="T3"/>
                </a:cxn>
                <a:cxn ang="0">
                  <a:pos x="T4" y="T5"/>
                </a:cxn>
                <a:cxn ang="0">
                  <a:pos x="T6" y="T7"/>
                </a:cxn>
                <a:cxn ang="0">
                  <a:pos x="T8" y="T9"/>
                </a:cxn>
                <a:cxn ang="0">
                  <a:pos x="T10" y="T11"/>
                </a:cxn>
                <a:cxn ang="0">
                  <a:pos x="T12" y="T13"/>
                </a:cxn>
              </a:cxnLst>
              <a:rect l="0" t="0" r="r" b="b"/>
              <a:pathLst>
                <a:path w="24" h="19">
                  <a:moveTo>
                    <a:pt x="9" y="10"/>
                  </a:moveTo>
                  <a:lnTo>
                    <a:pt x="21" y="4"/>
                  </a:lnTo>
                  <a:lnTo>
                    <a:pt x="0" y="0"/>
                  </a:lnTo>
                  <a:lnTo>
                    <a:pt x="6" y="19"/>
                  </a:lnTo>
                  <a:lnTo>
                    <a:pt x="9" y="10"/>
                  </a:lnTo>
                  <a:lnTo>
                    <a:pt x="24" y="19"/>
                  </a:lnTo>
                  <a:lnTo>
                    <a:pt x="9" y="1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53" name="Freeform 1205">
              <a:extLst>
                <a:ext uri="{FF2B5EF4-FFF2-40B4-BE49-F238E27FC236}">
                  <a16:creationId xmlns:a16="http://schemas.microsoft.com/office/drawing/2014/main" id="{9A5F4755-80E3-4602-84FB-7CEDDFDB4A4A}"/>
                </a:ext>
              </a:extLst>
            </p:cNvPr>
            <p:cNvSpPr>
              <a:spLocks/>
            </p:cNvSpPr>
            <p:nvPr/>
          </p:nvSpPr>
          <p:spPr bwMode="auto">
            <a:xfrm>
              <a:off x="942312" y="6851506"/>
              <a:ext cx="8903" cy="30363"/>
            </a:xfrm>
            <a:custGeom>
              <a:avLst/>
              <a:gdLst>
                <a:gd name="T0" fmla="*/ 0 w 11"/>
                <a:gd name="T1" fmla="*/ 0 h 30"/>
                <a:gd name="T2" fmla="*/ 11 w 11"/>
                <a:gd name="T3" fmla="*/ 30 h 30"/>
                <a:gd name="T4" fmla="*/ 11 w 11"/>
                <a:gd name="T5" fmla="*/ 4 h 30"/>
                <a:gd name="T6" fmla="*/ 0 w 11"/>
                <a:gd name="T7" fmla="*/ 0 h 30"/>
              </a:gdLst>
              <a:ahLst/>
              <a:cxnLst>
                <a:cxn ang="0">
                  <a:pos x="T0" y="T1"/>
                </a:cxn>
                <a:cxn ang="0">
                  <a:pos x="T2" y="T3"/>
                </a:cxn>
                <a:cxn ang="0">
                  <a:pos x="T4" y="T5"/>
                </a:cxn>
                <a:cxn ang="0">
                  <a:pos x="T6" y="T7"/>
                </a:cxn>
              </a:cxnLst>
              <a:rect l="0" t="0" r="r" b="b"/>
              <a:pathLst>
                <a:path w="11" h="30">
                  <a:moveTo>
                    <a:pt x="0" y="0"/>
                  </a:moveTo>
                  <a:lnTo>
                    <a:pt x="11" y="30"/>
                  </a:lnTo>
                  <a:lnTo>
                    <a:pt x="11" y="4"/>
                  </a:lnTo>
                  <a:lnTo>
                    <a:pt x="0" y="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54" name="Freeform 1206">
              <a:extLst>
                <a:ext uri="{FF2B5EF4-FFF2-40B4-BE49-F238E27FC236}">
                  <a16:creationId xmlns:a16="http://schemas.microsoft.com/office/drawing/2014/main" id="{F48042F2-1DA2-4D35-8559-E0B7B3CB4954}"/>
                </a:ext>
              </a:extLst>
            </p:cNvPr>
            <p:cNvSpPr>
              <a:spLocks/>
            </p:cNvSpPr>
            <p:nvPr/>
          </p:nvSpPr>
          <p:spPr bwMode="auto">
            <a:xfrm>
              <a:off x="952832" y="6834301"/>
              <a:ext cx="13758" cy="19230"/>
            </a:xfrm>
            <a:custGeom>
              <a:avLst/>
              <a:gdLst>
                <a:gd name="T0" fmla="*/ 17 w 17"/>
                <a:gd name="T1" fmla="*/ 15 h 19"/>
                <a:gd name="T2" fmla="*/ 10 w 17"/>
                <a:gd name="T3" fmla="*/ 0 h 19"/>
                <a:gd name="T4" fmla="*/ 0 w 17"/>
                <a:gd name="T5" fmla="*/ 0 h 19"/>
                <a:gd name="T6" fmla="*/ 4 w 17"/>
                <a:gd name="T7" fmla="*/ 19 h 19"/>
                <a:gd name="T8" fmla="*/ 15 w 17"/>
                <a:gd name="T9" fmla="*/ 19 h 19"/>
                <a:gd name="T10" fmla="*/ 8 w 17"/>
                <a:gd name="T11" fmla="*/ 2 h 19"/>
                <a:gd name="T12" fmla="*/ 17 w 17"/>
                <a:gd name="T13" fmla="*/ 15 h 19"/>
              </a:gdLst>
              <a:ahLst/>
              <a:cxnLst>
                <a:cxn ang="0">
                  <a:pos x="T0" y="T1"/>
                </a:cxn>
                <a:cxn ang="0">
                  <a:pos x="T2" y="T3"/>
                </a:cxn>
                <a:cxn ang="0">
                  <a:pos x="T4" y="T5"/>
                </a:cxn>
                <a:cxn ang="0">
                  <a:pos x="T6" y="T7"/>
                </a:cxn>
                <a:cxn ang="0">
                  <a:pos x="T8" y="T9"/>
                </a:cxn>
                <a:cxn ang="0">
                  <a:pos x="T10" y="T11"/>
                </a:cxn>
                <a:cxn ang="0">
                  <a:pos x="T12" y="T13"/>
                </a:cxn>
              </a:cxnLst>
              <a:rect l="0" t="0" r="r" b="b"/>
              <a:pathLst>
                <a:path w="17" h="19">
                  <a:moveTo>
                    <a:pt x="17" y="15"/>
                  </a:moveTo>
                  <a:lnTo>
                    <a:pt x="10" y="0"/>
                  </a:lnTo>
                  <a:lnTo>
                    <a:pt x="0" y="0"/>
                  </a:lnTo>
                  <a:lnTo>
                    <a:pt x="4" y="19"/>
                  </a:lnTo>
                  <a:lnTo>
                    <a:pt x="15" y="19"/>
                  </a:lnTo>
                  <a:lnTo>
                    <a:pt x="8" y="2"/>
                  </a:lnTo>
                  <a:lnTo>
                    <a:pt x="17" y="1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55" name="Freeform 1207">
              <a:extLst>
                <a:ext uri="{FF2B5EF4-FFF2-40B4-BE49-F238E27FC236}">
                  <a16:creationId xmlns:a16="http://schemas.microsoft.com/office/drawing/2014/main" id="{6EFE0550-D883-4FCB-B5E5-84306ED8A079}"/>
                </a:ext>
              </a:extLst>
            </p:cNvPr>
            <p:cNvSpPr>
              <a:spLocks/>
            </p:cNvSpPr>
            <p:nvPr/>
          </p:nvSpPr>
          <p:spPr bwMode="auto">
            <a:xfrm>
              <a:off x="964972" y="6861628"/>
              <a:ext cx="11330" cy="15182"/>
            </a:xfrm>
            <a:custGeom>
              <a:avLst/>
              <a:gdLst>
                <a:gd name="T0" fmla="*/ 14 w 14"/>
                <a:gd name="T1" fmla="*/ 2 h 15"/>
                <a:gd name="T2" fmla="*/ 0 w 14"/>
                <a:gd name="T3" fmla="*/ 0 h 15"/>
                <a:gd name="T4" fmla="*/ 14 w 14"/>
                <a:gd name="T5" fmla="*/ 15 h 15"/>
                <a:gd name="T6" fmla="*/ 14 w 14"/>
                <a:gd name="T7" fmla="*/ 2 h 15"/>
              </a:gdLst>
              <a:ahLst/>
              <a:cxnLst>
                <a:cxn ang="0">
                  <a:pos x="T0" y="T1"/>
                </a:cxn>
                <a:cxn ang="0">
                  <a:pos x="T2" y="T3"/>
                </a:cxn>
                <a:cxn ang="0">
                  <a:pos x="T4" y="T5"/>
                </a:cxn>
                <a:cxn ang="0">
                  <a:pos x="T6" y="T7"/>
                </a:cxn>
              </a:cxnLst>
              <a:rect l="0" t="0" r="r" b="b"/>
              <a:pathLst>
                <a:path w="14" h="15">
                  <a:moveTo>
                    <a:pt x="14" y="2"/>
                  </a:moveTo>
                  <a:lnTo>
                    <a:pt x="0" y="0"/>
                  </a:lnTo>
                  <a:lnTo>
                    <a:pt x="14" y="15"/>
                  </a:lnTo>
                  <a:lnTo>
                    <a:pt x="14" y="2"/>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56" name="Freeform 1208">
              <a:extLst>
                <a:ext uri="{FF2B5EF4-FFF2-40B4-BE49-F238E27FC236}">
                  <a16:creationId xmlns:a16="http://schemas.microsoft.com/office/drawing/2014/main" id="{AA600655-DD94-4538-9609-906B9DCCB5B3}"/>
                </a:ext>
              </a:extLst>
            </p:cNvPr>
            <p:cNvSpPr>
              <a:spLocks/>
            </p:cNvSpPr>
            <p:nvPr/>
          </p:nvSpPr>
          <p:spPr bwMode="auto">
            <a:xfrm>
              <a:off x="968210" y="6881871"/>
              <a:ext cx="16995" cy="29352"/>
            </a:xfrm>
            <a:custGeom>
              <a:avLst/>
              <a:gdLst>
                <a:gd name="T0" fmla="*/ 0 w 21"/>
                <a:gd name="T1" fmla="*/ 0 h 29"/>
                <a:gd name="T2" fmla="*/ 21 w 21"/>
                <a:gd name="T3" fmla="*/ 29 h 29"/>
                <a:gd name="T4" fmla="*/ 17 w 21"/>
                <a:gd name="T5" fmla="*/ 10 h 29"/>
                <a:gd name="T6" fmla="*/ 0 w 21"/>
                <a:gd name="T7" fmla="*/ 0 h 29"/>
              </a:gdLst>
              <a:ahLst/>
              <a:cxnLst>
                <a:cxn ang="0">
                  <a:pos x="T0" y="T1"/>
                </a:cxn>
                <a:cxn ang="0">
                  <a:pos x="T2" y="T3"/>
                </a:cxn>
                <a:cxn ang="0">
                  <a:pos x="T4" y="T5"/>
                </a:cxn>
                <a:cxn ang="0">
                  <a:pos x="T6" y="T7"/>
                </a:cxn>
              </a:cxnLst>
              <a:rect l="0" t="0" r="r" b="b"/>
              <a:pathLst>
                <a:path w="21" h="29">
                  <a:moveTo>
                    <a:pt x="0" y="0"/>
                  </a:moveTo>
                  <a:lnTo>
                    <a:pt x="21" y="29"/>
                  </a:lnTo>
                  <a:lnTo>
                    <a:pt x="17" y="10"/>
                  </a:lnTo>
                  <a:lnTo>
                    <a:pt x="0" y="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57" name="Freeform 1209">
              <a:extLst>
                <a:ext uri="{FF2B5EF4-FFF2-40B4-BE49-F238E27FC236}">
                  <a16:creationId xmlns:a16="http://schemas.microsoft.com/office/drawing/2014/main" id="{25A7C6BB-0C91-4848-A24C-07CD0F39EA06}"/>
                </a:ext>
              </a:extLst>
            </p:cNvPr>
            <p:cNvSpPr>
              <a:spLocks/>
            </p:cNvSpPr>
            <p:nvPr/>
          </p:nvSpPr>
          <p:spPr bwMode="auto">
            <a:xfrm>
              <a:off x="661487" y="7544820"/>
              <a:ext cx="15376" cy="24291"/>
            </a:xfrm>
            <a:custGeom>
              <a:avLst/>
              <a:gdLst>
                <a:gd name="T0" fmla="*/ 0 w 19"/>
                <a:gd name="T1" fmla="*/ 9 h 24"/>
                <a:gd name="T2" fmla="*/ 6 w 19"/>
                <a:gd name="T3" fmla="*/ 24 h 24"/>
                <a:gd name="T4" fmla="*/ 19 w 19"/>
                <a:gd name="T5" fmla="*/ 15 h 24"/>
                <a:gd name="T6" fmla="*/ 2 w 19"/>
                <a:gd name="T7" fmla="*/ 0 h 24"/>
                <a:gd name="T8" fmla="*/ 0 w 19"/>
                <a:gd name="T9" fmla="*/ 9 h 24"/>
              </a:gdLst>
              <a:ahLst/>
              <a:cxnLst>
                <a:cxn ang="0">
                  <a:pos x="T0" y="T1"/>
                </a:cxn>
                <a:cxn ang="0">
                  <a:pos x="T2" y="T3"/>
                </a:cxn>
                <a:cxn ang="0">
                  <a:pos x="T4" y="T5"/>
                </a:cxn>
                <a:cxn ang="0">
                  <a:pos x="T6" y="T7"/>
                </a:cxn>
                <a:cxn ang="0">
                  <a:pos x="T8" y="T9"/>
                </a:cxn>
              </a:cxnLst>
              <a:rect l="0" t="0" r="r" b="b"/>
              <a:pathLst>
                <a:path w="19" h="24">
                  <a:moveTo>
                    <a:pt x="0" y="9"/>
                  </a:moveTo>
                  <a:lnTo>
                    <a:pt x="6" y="24"/>
                  </a:lnTo>
                  <a:lnTo>
                    <a:pt x="19" y="15"/>
                  </a:lnTo>
                  <a:lnTo>
                    <a:pt x="2" y="0"/>
                  </a:lnTo>
                  <a:lnTo>
                    <a:pt x="0" y="9"/>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58" name="Freeform 1210">
              <a:extLst>
                <a:ext uri="{FF2B5EF4-FFF2-40B4-BE49-F238E27FC236}">
                  <a16:creationId xmlns:a16="http://schemas.microsoft.com/office/drawing/2014/main" id="{7FFBAB8B-1EF7-4764-8530-AACA2C20D3B1}"/>
                </a:ext>
              </a:extLst>
            </p:cNvPr>
            <p:cNvSpPr>
              <a:spLocks/>
            </p:cNvSpPr>
            <p:nvPr/>
          </p:nvSpPr>
          <p:spPr bwMode="auto">
            <a:xfrm>
              <a:off x="1993588" y="6992195"/>
              <a:ext cx="91450" cy="109310"/>
            </a:xfrm>
            <a:custGeom>
              <a:avLst/>
              <a:gdLst>
                <a:gd name="T0" fmla="*/ 111 w 113"/>
                <a:gd name="T1" fmla="*/ 72 h 108"/>
                <a:gd name="T2" fmla="*/ 96 w 113"/>
                <a:gd name="T3" fmla="*/ 83 h 108"/>
                <a:gd name="T4" fmla="*/ 107 w 113"/>
                <a:gd name="T5" fmla="*/ 66 h 108"/>
                <a:gd name="T6" fmla="*/ 92 w 113"/>
                <a:gd name="T7" fmla="*/ 66 h 108"/>
                <a:gd name="T8" fmla="*/ 98 w 113"/>
                <a:gd name="T9" fmla="*/ 51 h 108"/>
                <a:gd name="T10" fmla="*/ 68 w 113"/>
                <a:gd name="T11" fmla="*/ 51 h 108"/>
                <a:gd name="T12" fmla="*/ 58 w 113"/>
                <a:gd name="T13" fmla="*/ 32 h 108"/>
                <a:gd name="T14" fmla="*/ 43 w 113"/>
                <a:gd name="T15" fmla="*/ 42 h 108"/>
                <a:gd name="T16" fmla="*/ 64 w 113"/>
                <a:gd name="T17" fmla="*/ 0 h 108"/>
                <a:gd name="T18" fmla="*/ 47 w 113"/>
                <a:gd name="T19" fmla="*/ 4 h 108"/>
                <a:gd name="T20" fmla="*/ 0 w 113"/>
                <a:gd name="T21" fmla="*/ 85 h 108"/>
                <a:gd name="T22" fmla="*/ 62 w 113"/>
                <a:gd name="T23" fmla="*/ 81 h 108"/>
                <a:gd name="T24" fmla="*/ 56 w 113"/>
                <a:gd name="T25" fmla="*/ 89 h 108"/>
                <a:gd name="T26" fmla="*/ 79 w 113"/>
                <a:gd name="T27" fmla="*/ 87 h 108"/>
                <a:gd name="T28" fmla="*/ 62 w 113"/>
                <a:gd name="T29" fmla="*/ 102 h 108"/>
                <a:gd name="T30" fmla="*/ 90 w 113"/>
                <a:gd name="T31" fmla="*/ 81 h 108"/>
                <a:gd name="T32" fmla="*/ 90 w 113"/>
                <a:gd name="T33" fmla="*/ 102 h 108"/>
                <a:gd name="T34" fmla="*/ 98 w 113"/>
                <a:gd name="T35" fmla="*/ 96 h 108"/>
                <a:gd name="T36" fmla="*/ 98 w 113"/>
                <a:gd name="T37" fmla="*/ 108 h 108"/>
                <a:gd name="T38" fmla="*/ 113 w 113"/>
                <a:gd name="T39" fmla="*/ 89 h 108"/>
                <a:gd name="T40" fmla="*/ 111 w 113"/>
                <a:gd name="T41" fmla="*/ 7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3" h="108">
                  <a:moveTo>
                    <a:pt x="111" y="72"/>
                  </a:moveTo>
                  <a:lnTo>
                    <a:pt x="96" y="83"/>
                  </a:lnTo>
                  <a:lnTo>
                    <a:pt x="107" y="66"/>
                  </a:lnTo>
                  <a:lnTo>
                    <a:pt x="92" y="66"/>
                  </a:lnTo>
                  <a:lnTo>
                    <a:pt x="98" y="51"/>
                  </a:lnTo>
                  <a:lnTo>
                    <a:pt x="68" y="51"/>
                  </a:lnTo>
                  <a:lnTo>
                    <a:pt x="58" y="32"/>
                  </a:lnTo>
                  <a:lnTo>
                    <a:pt x="43" y="42"/>
                  </a:lnTo>
                  <a:lnTo>
                    <a:pt x="64" y="0"/>
                  </a:lnTo>
                  <a:lnTo>
                    <a:pt x="47" y="4"/>
                  </a:lnTo>
                  <a:lnTo>
                    <a:pt x="0" y="85"/>
                  </a:lnTo>
                  <a:lnTo>
                    <a:pt x="62" y="81"/>
                  </a:lnTo>
                  <a:lnTo>
                    <a:pt x="56" y="89"/>
                  </a:lnTo>
                  <a:lnTo>
                    <a:pt x="79" y="87"/>
                  </a:lnTo>
                  <a:lnTo>
                    <a:pt x="62" y="102"/>
                  </a:lnTo>
                  <a:lnTo>
                    <a:pt x="90" y="81"/>
                  </a:lnTo>
                  <a:lnTo>
                    <a:pt x="90" y="102"/>
                  </a:lnTo>
                  <a:lnTo>
                    <a:pt x="98" y="96"/>
                  </a:lnTo>
                  <a:lnTo>
                    <a:pt x="98" y="108"/>
                  </a:lnTo>
                  <a:lnTo>
                    <a:pt x="113" y="89"/>
                  </a:lnTo>
                  <a:lnTo>
                    <a:pt x="111" y="72"/>
                  </a:lnTo>
                  <a:close/>
                </a:path>
              </a:pathLst>
            </a:custGeom>
            <a:solidFill>
              <a:srgbClr val="6048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59" name="Freeform 1188">
              <a:extLst>
                <a:ext uri="{FF2B5EF4-FFF2-40B4-BE49-F238E27FC236}">
                  <a16:creationId xmlns:a16="http://schemas.microsoft.com/office/drawing/2014/main" id="{AD5DF1C4-7286-4AE1-A13D-B156C71FDBC8}"/>
                </a:ext>
              </a:extLst>
            </p:cNvPr>
            <p:cNvSpPr>
              <a:spLocks/>
            </p:cNvSpPr>
            <p:nvPr/>
          </p:nvSpPr>
          <p:spPr bwMode="auto">
            <a:xfrm>
              <a:off x="1075036" y="6362644"/>
              <a:ext cx="144864" cy="112347"/>
            </a:xfrm>
            <a:custGeom>
              <a:avLst/>
              <a:gdLst>
                <a:gd name="T0" fmla="*/ 49 w 179"/>
                <a:gd name="T1" fmla="*/ 111 h 111"/>
                <a:gd name="T2" fmla="*/ 89 w 179"/>
                <a:gd name="T3" fmla="*/ 98 h 111"/>
                <a:gd name="T4" fmla="*/ 96 w 179"/>
                <a:gd name="T5" fmla="*/ 75 h 111"/>
                <a:gd name="T6" fmla="*/ 179 w 179"/>
                <a:gd name="T7" fmla="*/ 34 h 111"/>
                <a:gd name="T8" fmla="*/ 140 w 179"/>
                <a:gd name="T9" fmla="*/ 8 h 111"/>
                <a:gd name="T10" fmla="*/ 115 w 179"/>
                <a:gd name="T11" fmla="*/ 19 h 111"/>
                <a:gd name="T12" fmla="*/ 77 w 179"/>
                <a:gd name="T13" fmla="*/ 0 h 111"/>
                <a:gd name="T14" fmla="*/ 21 w 179"/>
                <a:gd name="T15" fmla="*/ 4 h 111"/>
                <a:gd name="T16" fmla="*/ 34 w 179"/>
                <a:gd name="T17" fmla="*/ 23 h 111"/>
                <a:gd name="T18" fmla="*/ 8 w 179"/>
                <a:gd name="T19" fmla="*/ 68 h 111"/>
                <a:gd name="T20" fmla="*/ 0 w 179"/>
                <a:gd name="T21" fmla="*/ 83 h 111"/>
                <a:gd name="T22" fmla="*/ 32 w 179"/>
                <a:gd name="T23" fmla="*/ 90 h 111"/>
                <a:gd name="T24" fmla="*/ 49 w 179"/>
                <a:gd name="T2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11">
                  <a:moveTo>
                    <a:pt x="49" y="111"/>
                  </a:moveTo>
                  <a:lnTo>
                    <a:pt x="89" y="98"/>
                  </a:lnTo>
                  <a:lnTo>
                    <a:pt x="96" y="75"/>
                  </a:lnTo>
                  <a:lnTo>
                    <a:pt x="179" y="34"/>
                  </a:lnTo>
                  <a:lnTo>
                    <a:pt x="140" y="8"/>
                  </a:lnTo>
                  <a:lnTo>
                    <a:pt x="115" y="19"/>
                  </a:lnTo>
                  <a:lnTo>
                    <a:pt x="77" y="0"/>
                  </a:lnTo>
                  <a:lnTo>
                    <a:pt x="21" y="4"/>
                  </a:lnTo>
                  <a:lnTo>
                    <a:pt x="34" y="23"/>
                  </a:lnTo>
                  <a:lnTo>
                    <a:pt x="8" y="68"/>
                  </a:lnTo>
                  <a:lnTo>
                    <a:pt x="0" y="83"/>
                  </a:lnTo>
                  <a:lnTo>
                    <a:pt x="32" y="90"/>
                  </a:lnTo>
                  <a:lnTo>
                    <a:pt x="49" y="111"/>
                  </a:lnTo>
                  <a:close/>
                </a:path>
              </a:pathLst>
            </a:custGeom>
            <a:solidFill>
              <a:srgbClr val="60487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60" name="Freeform 1189">
              <a:extLst>
                <a:ext uri="{FF2B5EF4-FFF2-40B4-BE49-F238E27FC236}">
                  <a16:creationId xmlns:a16="http://schemas.microsoft.com/office/drawing/2014/main" id="{0DE7811D-7DDE-4BCB-91B3-64642BF9A31B}"/>
                </a:ext>
              </a:extLst>
            </p:cNvPr>
            <p:cNvSpPr>
              <a:spLocks/>
            </p:cNvSpPr>
            <p:nvPr/>
          </p:nvSpPr>
          <p:spPr bwMode="auto">
            <a:xfrm>
              <a:off x="1116311" y="6256370"/>
              <a:ext cx="101972" cy="62752"/>
            </a:xfrm>
            <a:custGeom>
              <a:avLst/>
              <a:gdLst>
                <a:gd name="T0" fmla="*/ 36 w 126"/>
                <a:gd name="T1" fmla="*/ 47 h 62"/>
                <a:gd name="T2" fmla="*/ 43 w 126"/>
                <a:gd name="T3" fmla="*/ 62 h 62"/>
                <a:gd name="T4" fmla="*/ 55 w 126"/>
                <a:gd name="T5" fmla="*/ 56 h 62"/>
                <a:gd name="T6" fmla="*/ 53 w 126"/>
                <a:gd name="T7" fmla="*/ 41 h 62"/>
                <a:gd name="T8" fmla="*/ 66 w 126"/>
                <a:gd name="T9" fmla="*/ 49 h 62"/>
                <a:gd name="T10" fmla="*/ 75 w 126"/>
                <a:gd name="T11" fmla="*/ 28 h 62"/>
                <a:gd name="T12" fmla="*/ 85 w 126"/>
                <a:gd name="T13" fmla="*/ 28 h 62"/>
                <a:gd name="T14" fmla="*/ 89 w 126"/>
                <a:gd name="T15" fmla="*/ 47 h 62"/>
                <a:gd name="T16" fmla="*/ 117 w 126"/>
                <a:gd name="T17" fmla="*/ 32 h 62"/>
                <a:gd name="T18" fmla="*/ 109 w 126"/>
                <a:gd name="T19" fmla="*/ 15 h 62"/>
                <a:gd name="T20" fmla="*/ 126 w 126"/>
                <a:gd name="T21" fmla="*/ 11 h 62"/>
                <a:gd name="T22" fmla="*/ 109 w 126"/>
                <a:gd name="T23" fmla="*/ 0 h 62"/>
                <a:gd name="T24" fmla="*/ 62 w 126"/>
                <a:gd name="T25" fmla="*/ 11 h 62"/>
                <a:gd name="T26" fmla="*/ 0 w 126"/>
                <a:gd name="T27" fmla="*/ 47 h 62"/>
                <a:gd name="T28" fmla="*/ 30 w 126"/>
                <a:gd name="T29" fmla="*/ 58 h 62"/>
                <a:gd name="T30" fmla="*/ 36 w 126"/>
                <a:gd name="T31" fmla="*/ 4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6" h="62">
                  <a:moveTo>
                    <a:pt x="36" y="47"/>
                  </a:moveTo>
                  <a:lnTo>
                    <a:pt x="43" y="62"/>
                  </a:lnTo>
                  <a:lnTo>
                    <a:pt x="55" y="56"/>
                  </a:lnTo>
                  <a:lnTo>
                    <a:pt x="53" y="41"/>
                  </a:lnTo>
                  <a:lnTo>
                    <a:pt x="66" y="49"/>
                  </a:lnTo>
                  <a:lnTo>
                    <a:pt x="75" y="28"/>
                  </a:lnTo>
                  <a:lnTo>
                    <a:pt x="85" y="28"/>
                  </a:lnTo>
                  <a:lnTo>
                    <a:pt x="89" y="47"/>
                  </a:lnTo>
                  <a:lnTo>
                    <a:pt x="117" y="32"/>
                  </a:lnTo>
                  <a:lnTo>
                    <a:pt x="109" y="15"/>
                  </a:lnTo>
                  <a:lnTo>
                    <a:pt x="126" y="11"/>
                  </a:lnTo>
                  <a:lnTo>
                    <a:pt x="109" y="0"/>
                  </a:lnTo>
                  <a:lnTo>
                    <a:pt x="62" y="11"/>
                  </a:lnTo>
                  <a:lnTo>
                    <a:pt x="0" y="47"/>
                  </a:lnTo>
                  <a:lnTo>
                    <a:pt x="30" y="58"/>
                  </a:lnTo>
                  <a:lnTo>
                    <a:pt x="36" y="47"/>
                  </a:lnTo>
                  <a:close/>
                </a:path>
              </a:pathLst>
            </a:custGeom>
            <a:solidFill>
              <a:srgbClr val="60487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61" name="Freeform 1190">
              <a:extLst>
                <a:ext uri="{FF2B5EF4-FFF2-40B4-BE49-F238E27FC236}">
                  <a16:creationId xmlns:a16="http://schemas.microsoft.com/office/drawing/2014/main" id="{AEB55729-6ECA-444B-B7DA-A0A50D4A9C56}"/>
                </a:ext>
              </a:extLst>
            </p:cNvPr>
            <p:cNvSpPr>
              <a:spLocks/>
            </p:cNvSpPr>
            <p:nvPr/>
          </p:nvSpPr>
          <p:spPr bwMode="auto">
            <a:xfrm>
              <a:off x="1171343" y="6401105"/>
              <a:ext cx="248454" cy="153845"/>
            </a:xfrm>
            <a:custGeom>
              <a:avLst/>
              <a:gdLst>
                <a:gd name="T0" fmla="*/ 305 w 307"/>
                <a:gd name="T1" fmla="*/ 116 h 152"/>
                <a:gd name="T2" fmla="*/ 307 w 307"/>
                <a:gd name="T3" fmla="*/ 101 h 152"/>
                <a:gd name="T4" fmla="*/ 245 w 307"/>
                <a:gd name="T5" fmla="*/ 73 h 152"/>
                <a:gd name="T6" fmla="*/ 230 w 307"/>
                <a:gd name="T7" fmla="*/ 17 h 152"/>
                <a:gd name="T8" fmla="*/ 207 w 307"/>
                <a:gd name="T9" fmla="*/ 2 h 152"/>
                <a:gd name="T10" fmla="*/ 183 w 307"/>
                <a:gd name="T11" fmla="*/ 2 h 152"/>
                <a:gd name="T12" fmla="*/ 196 w 307"/>
                <a:gd name="T13" fmla="*/ 45 h 152"/>
                <a:gd name="T14" fmla="*/ 186 w 307"/>
                <a:gd name="T15" fmla="*/ 56 h 152"/>
                <a:gd name="T16" fmla="*/ 158 w 307"/>
                <a:gd name="T17" fmla="*/ 15 h 152"/>
                <a:gd name="T18" fmla="*/ 145 w 307"/>
                <a:gd name="T19" fmla="*/ 13 h 152"/>
                <a:gd name="T20" fmla="*/ 154 w 307"/>
                <a:gd name="T21" fmla="*/ 26 h 152"/>
                <a:gd name="T22" fmla="*/ 119 w 307"/>
                <a:gd name="T23" fmla="*/ 35 h 152"/>
                <a:gd name="T24" fmla="*/ 130 w 307"/>
                <a:gd name="T25" fmla="*/ 24 h 152"/>
                <a:gd name="T26" fmla="*/ 100 w 307"/>
                <a:gd name="T27" fmla="*/ 13 h 152"/>
                <a:gd name="T28" fmla="*/ 73 w 307"/>
                <a:gd name="T29" fmla="*/ 26 h 152"/>
                <a:gd name="T30" fmla="*/ 83 w 307"/>
                <a:gd name="T31" fmla="*/ 15 h 152"/>
                <a:gd name="T32" fmla="*/ 75 w 307"/>
                <a:gd name="T33" fmla="*/ 0 h 152"/>
                <a:gd name="T34" fmla="*/ 45 w 307"/>
                <a:gd name="T35" fmla="*/ 9 h 152"/>
                <a:gd name="T36" fmla="*/ 9 w 307"/>
                <a:gd name="T37" fmla="*/ 30 h 152"/>
                <a:gd name="T38" fmla="*/ 15 w 307"/>
                <a:gd name="T39" fmla="*/ 37 h 152"/>
                <a:gd name="T40" fmla="*/ 0 w 307"/>
                <a:gd name="T41" fmla="*/ 49 h 152"/>
                <a:gd name="T42" fmla="*/ 19 w 307"/>
                <a:gd name="T43" fmla="*/ 56 h 152"/>
                <a:gd name="T44" fmla="*/ 15 w 307"/>
                <a:gd name="T45" fmla="*/ 62 h 152"/>
                <a:gd name="T46" fmla="*/ 60 w 307"/>
                <a:gd name="T47" fmla="*/ 60 h 152"/>
                <a:gd name="T48" fmla="*/ 13 w 307"/>
                <a:gd name="T49" fmla="*/ 75 h 152"/>
                <a:gd name="T50" fmla="*/ 24 w 307"/>
                <a:gd name="T51" fmla="*/ 88 h 152"/>
                <a:gd name="T52" fmla="*/ 117 w 307"/>
                <a:gd name="T53" fmla="*/ 92 h 152"/>
                <a:gd name="T54" fmla="*/ 28 w 307"/>
                <a:gd name="T55" fmla="*/ 105 h 152"/>
                <a:gd name="T56" fmla="*/ 49 w 307"/>
                <a:gd name="T57" fmla="*/ 126 h 152"/>
                <a:gd name="T58" fmla="*/ 85 w 307"/>
                <a:gd name="T59" fmla="*/ 129 h 152"/>
                <a:gd name="T60" fmla="*/ 98 w 307"/>
                <a:gd name="T61" fmla="*/ 152 h 152"/>
                <a:gd name="T62" fmla="*/ 160 w 307"/>
                <a:gd name="T63" fmla="*/ 148 h 152"/>
                <a:gd name="T64" fmla="*/ 211 w 307"/>
                <a:gd name="T65" fmla="*/ 122 h 152"/>
                <a:gd name="T66" fmla="*/ 232 w 307"/>
                <a:gd name="T67" fmla="*/ 137 h 152"/>
                <a:gd name="T68" fmla="*/ 273 w 307"/>
                <a:gd name="T69" fmla="*/ 143 h 152"/>
                <a:gd name="T70" fmla="*/ 296 w 307"/>
                <a:gd name="T71" fmla="*/ 131 h 152"/>
                <a:gd name="T72" fmla="*/ 271 w 307"/>
                <a:gd name="T73" fmla="*/ 118 h 152"/>
                <a:gd name="T74" fmla="*/ 288 w 307"/>
                <a:gd name="T75" fmla="*/ 109 h 152"/>
                <a:gd name="T76" fmla="*/ 305 w 307"/>
                <a:gd name="T77" fmla="*/ 11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7" h="152">
                  <a:moveTo>
                    <a:pt x="305" y="116"/>
                  </a:moveTo>
                  <a:lnTo>
                    <a:pt x="307" y="101"/>
                  </a:lnTo>
                  <a:lnTo>
                    <a:pt x="245" y="73"/>
                  </a:lnTo>
                  <a:lnTo>
                    <a:pt x="230" y="17"/>
                  </a:lnTo>
                  <a:lnTo>
                    <a:pt x="207" y="2"/>
                  </a:lnTo>
                  <a:lnTo>
                    <a:pt x="183" y="2"/>
                  </a:lnTo>
                  <a:lnTo>
                    <a:pt x="196" y="45"/>
                  </a:lnTo>
                  <a:lnTo>
                    <a:pt x="186" y="56"/>
                  </a:lnTo>
                  <a:lnTo>
                    <a:pt x="158" y="15"/>
                  </a:lnTo>
                  <a:lnTo>
                    <a:pt x="145" y="13"/>
                  </a:lnTo>
                  <a:lnTo>
                    <a:pt x="154" y="26"/>
                  </a:lnTo>
                  <a:lnTo>
                    <a:pt x="119" y="35"/>
                  </a:lnTo>
                  <a:lnTo>
                    <a:pt x="130" y="24"/>
                  </a:lnTo>
                  <a:lnTo>
                    <a:pt x="100" y="13"/>
                  </a:lnTo>
                  <a:lnTo>
                    <a:pt x="73" y="26"/>
                  </a:lnTo>
                  <a:lnTo>
                    <a:pt x="83" y="15"/>
                  </a:lnTo>
                  <a:lnTo>
                    <a:pt x="75" y="0"/>
                  </a:lnTo>
                  <a:lnTo>
                    <a:pt x="45" y="9"/>
                  </a:lnTo>
                  <a:lnTo>
                    <a:pt x="9" y="30"/>
                  </a:lnTo>
                  <a:lnTo>
                    <a:pt x="15" y="37"/>
                  </a:lnTo>
                  <a:lnTo>
                    <a:pt x="0" y="49"/>
                  </a:lnTo>
                  <a:lnTo>
                    <a:pt x="19" y="56"/>
                  </a:lnTo>
                  <a:lnTo>
                    <a:pt x="15" y="62"/>
                  </a:lnTo>
                  <a:lnTo>
                    <a:pt x="60" y="60"/>
                  </a:lnTo>
                  <a:lnTo>
                    <a:pt x="13" y="75"/>
                  </a:lnTo>
                  <a:lnTo>
                    <a:pt x="24" y="88"/>
                  </a:lnTo>
                  <a:lnTo>
                    <a:pt x="117" y="92"/>
                  </a:lnTo>
                  <a:lnTo>
                    <a:pt x="28" y="105"/>
                  </a:lnTo>
                  <a:lnTo>
                    <a:pt x="49" y="126"/>
                  </a:lnTo>
                  <a:lnTo>
                    <a:pt x="85" y="129"/>
                  </a:lnTo>
                  <a:lnTo>
                    <a:pt x="98" y="152"/>
                  </a:lnTo>
                  <a:lnTo>
                    <a:pt x="160" y="148"/>
                  </a:lnTo>
                  <a:lnTo>
                    <a:pt x="211" y="122"/>
                  </a:lnTo>
                  <a:lnTo>
                    <a:pt x="232" y="137"/>
                  </a:lnTo>
                  <a:lnTo>
                    <a:pt x="273" y="143"/>
                  </a:lnTo>
                  <a:lnTo>
                    <a:pt x="296" y="131"/>
                  </a:lnTo>
                  <a:lnTo>
                    <a:pt x="271" y="118"/>
                  </a:lnTo>
                  <a:lnTo>
                    <a:pt x="288" y="109"/>
                  </a:lnTo>
                  <a:lnTo>
                    <a:pt x="305" y="116"/>
                  </a:lnTo>
                  <a:close/>
                </a:path>
              </a:pathLst>
            </a:custGeom>
            <a:solidFill>
              <a:srgbClr val="60487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62" name="Freeform 1191">
              <a:extLst>
                <a:ext uri="{FF2B5EF4-FFF2-40B4-BE49-F238E27FC236}">
                  <a16:creationId xmlns:a16="http://schemas.microsoft.com/office/drawing/2014/main" id="{6C1EC412-A8E3-4793-94FA-A11140CAE43E}"/>
                </a:ext>
              </a:extLst>
            </p:cNvPr>
            <p:cNvSpPr>
              <a:spLocks/>
            </p:cNvSpPr>
            <p:nvPr/>
          </p:nvSpPr>
          <p:spPr bwMode="auto">
            <a:xfrm>
              <a:off x="1188338" y="6282685"/>
              <a:ext cx="169143" cy="84008"/>
            </a:xfrm>
            <a:custGeom>
              <a:avLst/>
              <a:gdLst>
                <a:gd name="T0" fmla="*/ 52 w 209"/>
                <a:gd name="T1" fmla="*/ 23 h 83"/>
                <a:gd name="T2" fmla="*/ 20 w 209"/>
                <a:gd name="T3" fmla="*/ 23 h 83"/>
                <a:gd name="T4" fmla="*/ 18 w 209"/>
                <a:gd name="T5" fmla="*/ 32 h 83"/>
                <a:gd name="T6" fmla="*/ 52 w 209"/>
                <a:gd name="T7" fmla="*/ 32 h 83"/>
                <a:gd name="T8" fmla="*/ 9 w 209"/>
                <a:gd name="T9" fmla="*/ 40 h 83"/>
                <a:gd name="T10" fmla="*/ 45 w 209"/>
                <a:gd name="T11" fmla="*/ 40 h 83"/>
                <a:gd name="T12" fmla="*/ 9 w 209"/>
                <a:gd name="T13" fmla="*/ 47 h 83"/>
                <a:gd name="T14" fmla="*/ 0 w 209"/>
                <a:gd name="T15" fmla="*/ 53 h 83"/>
                <a:gd name="T16" fmla="*/ 20 w 209"/>
                <a:gd name="T17" fmla="*/ 60 h 83"/>
                <a:gd name="T18" fmla="*/ 49 w 209"/>
                <a:gd name="T19" fmla="*/ 64 h 83"/>
                <a:gd name="T20" fmla="*/ 75 w 209"/>
                <a:gd name="T21" fmla="*/ 49 h 83"/>
                <a:gd name="T22" fmla="*/ 67 w 209"/>
                <a:gd name="T23" fmla="*/ 64 h 83"/>
                <a:gd name="T24" fmla="*/ 116 w 209"/>
                <a:gd name="T25" fmla="*/ 53 h 83"/>
                <a:gd name="T26" fmla="*/ 58 w 209"/>
                <a:gd name="T27" fmla="*/ 70 h 83"/>
                <a:gd name="T28" fmla="*/ 86 w 209"/>
                <a:gd name="T29" fmla="*/ 83 h 83"/>
                <a:gd name="T30" fmla="*/ 154 w 209"/>
                <a:gd name="T31" fmla="*/ 60 h 83"/>
                <a:gd name="T32" fmla="*/ 199 w 209"/>
                <a:gd name="T33" fmla="*/ 62 h 83"/>
                <a:gd name="T34" fmla="*/ 209 w 209"/>
                <a:gd name="T35" fmla="*/ 43 h 83"/>
                <a:gd name="T36" fmla="*/ 194 w 209"/>
                <a:gd name="T37" fmla="*/ 28 h 83"/>
                <a:gd name="T38" fmla="*/ 186 w 209"/>
                <a:gd name="T39" fmla="*/ 40 h 83"/>
                <a:gd name="T40" fmla="*/ 167 w 209"/>
                <a:gd name="T41" fmla="*/ 38 h 83"/>
                <a:gd name="T42" fmla="*/ 171 w 209"/>
                <a:gd name="T43" fmla="*/ 28 h 83"/>
                <a:gd name="T44" fmla="*/ 156 w 209"/>
                <a:gd name="T45" fmla="*/ 26 h 83"/>
                <a:gd name="T46" fmla="*/ 165 w 209"/>
                <a:gd name="T47" fmla="*/ 17 h 83"/>
                <a:gd name="T48" fmla="*/ 154 w 209"/>
                <a:gd name="T49" fmla="*/ 0 h 83"/>
                <a:gd name="T50" fmla="*/ 126 w 209"/>
                <a:gd name="T51" fmla="*/ 15 h 83"/>
                <a:gd name="T52" fmla="*/ 143 w 209"/>
                <a:gd name="T53" fmla="*/ 23 h 83"/>
                <a:gd name="T54" fmla="*/ 135 w 209"/>
                <a:gd name="T55" fmla="*/ 32 h 83"/>
                <a:gd name="T56" fmla="*/ 150 w 209"/>
                <a:gd name="T57" fmla="*/ 45 h 83"/>
                <a:gd name="T58" fmla="*/ 109 w 209"/>
                <a:gd name="T59" fmla="*/ 45 h 83"/>
                <a:gd name="T60" fmla="*/ 90 w 209"/>
                <a:gd name="T61" fmla="*/ 23 h 83"/>
                <a:gd name="T62" fmla="*/ 47 w 209"/>
                <a:gd name="T63" fmla="*/ 13 h 83"/>
                <a:gd name="T64" fmla="*/ 30 w 209"/>
                <a:gd name="T65" fmla="*/ 21 h 83"/>
                <a:gd name="T66" fmla="*/ 52 w 209"/>
                <a:gd name="T67" fmla="*/ 2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9" h="83">
                  <a:moveTo>
                    <a:pt x="52" y="23"/>
                  </a:moveTo>
                  <a:lnTo>
                    <a:pt x="20" y="23"/>
                  </a:lnTo>
                  <a:lnTo>
                    <a:pt x="18" y="32"/>
                  </a:lnTo>
                  <a:lnTo>
                    <a:pt x="52" y="32"/>
                  </a:lnTo>
                  <a:lnTo>
                    <a:pt x="9" y="40"/>
                  </a:lnTo>
                  <a:lnTo>
                    <a:pt x="45" y="40"/>
                  </a:lnTo>
                  <a:lnTo>
                    <a:pt x="9" y="47"/>
                  </a:lnTo>
                  <a:lnTo>
                    <a:pt x="0" y="53"/>
                  </a:lnTo>
                  <a:lnTo>
                    <a:pt x="20" y="60"/>
                  </a:lnTo>
                  <a:lnTo>
                    <a:pt x="49" y="64"/>
                  </a:lnTo>
                  <a:lnTo>
                    <a:pt x="75" y="49"/>
                  </a:lnTo>
                  <a:lnTo>
                    <a:pt x="67" y="64"/>
                  </a:lnTo>
                  <a:lnTo>
                    <a:pt x="116" y="53"/>
                  </a:lnTo>
                  <a:lnTo>
                    <a:pt x="58" y="70"/>
                  </a:lnTo>
                  <a:lnTo>
                    <a:pt x="86" y="83"/>
                  </a:lnTo>
                  <a:lnTo>
                    <a:pt x="154" y="60"/>
                  </a:lnTo>
                  <a:lnTo>
                    <a:pt x="199" y="62"/>
                  </a:lnTo>
                  <a:lnTo>
                    <a:pt x="209" y="43"/>
                  </a:lnTo>
                  <a:lnTo>
                    <a:pt x="194" y="28"/>
                  </a:lnTo>
                  <a:lnTo>
                    <a:pt x="186" y="40"/>
                  </a:lnTo>
                  <a:lnTo>
                    <a:pt x="167" y="38"/>
                  </a:lnTo>
                  <a:lnTo>
                    <a:pt x="171" y="28"/>
                  </a:lnTo>
                  <a:lnTo>
                    <a:pt x="156" y="26"/>
                  </a:lnTo>
                  <a:lnTo>
                    <a:pt x="165" y="17"/>
                  </a:lnTo>
                  <a:lnTo>
                    <a:pt x="154" y="0"/>
                  </a:lnTo>
                  <a:lnTo>
                    <a:pt x="126" y="15"/>
                  </a:lnTo>
                  <a:lnTo>
                    <a:pt x="143" y="23"/>
                  </a:lnTo>
                  <a:lnTo>
                    <a:pt x="135" y="32"/>
                  </a:lnTo>
                  <a:lnTo>
                    <a:pt x="150" y="45"/>
                  </a:lnTo>
                  <a:lnTo>
                    <a:pt x="109" y="45"/>
                  </a:lnTo>
                  <a:lnTo>
                    <a:pt x="90" y="23"/>
                  </a:lnTo>
                  <a:lnTo>
                    <a:pt x="47" y="13"/>
                  </a:lnTo>
                  <a:lnTo>
                    <a:pt x="30" y="21"/>
                  </a:lnTo>
                  <a:lnTo>
                    <a:pt x="52" y="23"/>
                  </a:lnTo>
                  <a:close/>
                </a:path>
              </a:pathLst>
            </a:custGeom>
            <a:solidFill>
              <a:srgbClr val="60487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63" name="Freeform 1192">
              <a:extLst>
                <a:ext uri="{FF2B5EF4-FFF2-40B4-BE49-F238E27FC236}">
                  <a16:creationId xmlns:a16="http://schemas.microsoft.com/office/drawing/2014/main" id="{8C5E5710-1AB5-41A8-A054-AF1F14B5CBBA}"/>
                </a:ext>
              </a:extLst>
            </p:cNvPr>
            <p:cNvSpPr>
              <a:spLocks/>
            </p:cNvSpPr>
            <p:nvPr/>
          </p:nvSpPr>
          <p:spPr bwMode="auto">
            <a:xfrm>
              <a:off x="1357480" y="6191593"/>
              <a:ext cx="86595" cy="54655"/>
            </a:xfrm>
            <a:custGeom>
              <a:avLst/>
              <a:gdLst>
                <a:gd name="T0" fmla="*/ 34 w 107"/>
                <a:gd name="T1" fmla="*/ 19 h 54"/>
                <a:gd name="T2" fmla="*/ 26 w 107"/>
                <a:gd name="T3" fmla="*/ 24 h 54"/>
                <a:gd name="T4" fmla="*/ 32 w 107"/>
                <a:gd name="T5" fmla="*/ 30 h 54"/>
                <a:gd name="T6" fmla="*/ 11 w 107"/>
                <a:gd name="T7" fmla="*/ 32 h 54"/>
                <a:gd name="T8" fmla="*/ 47 w 107"/>
                <a:gd name="T9" fmla="*/ 39 h 54"/>
                <a:gd name="T10" fmla="*/ 107 w 107"/>
                <a:gd name="T11" fmla="*/ 54 h 54"/>
                <a:gd name="T12" fmla="*/ 98 w 107"/>
                <a:gd name="T13" fmla="*/ 24 h 54"/>
                <a:gd name="T14" fmla="*/ 53 w 107"/>
                <a:gd name="T15" fmla="*/ 4 h 54"/>
                <a:gd name="T16" fmla="*/ 41 w 107"/>
                <a:gd name="T17" fmla="*/ 13 h 54"/>
                <a:gd name="T18" fmla="*/ 36 w 107"/>
                <a:gd name="T19" fmla="*/ 0 h 54"/>
                <a:gd name="T20" fmla="*/ 0 w 107"/>
                <a:gd name="T21" fmla="*/ 0 h 54"/>
                <a:gd name="T22" fmla="*/ 9 w 107"/>
                <a:gd name="T23" fmla="*/ 19 h 54"/>
                <a:gd name="T24" fmla="*/ 34 w 107"/>
                <a:gd name="T25" fmla="*/ 1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7" h="54">
                  <a:moveTo>
                    <a:pt x="34" y="19"/>
                  </a:moveTo>
                  <a:lnTo>
                    <a:pt x="26" y="24"/>
                  </a:lnTo>
                  <a:lnTo>
                    <a:pt x="32" y="30"/>
                  </a:lnTo>
                  <a:lnTo>
                    <a:pt x="11" y="32"/>
                  </a:lnTo>
                  <a:lnTo>
                    <a:pt x="47" y="39"/>
                  </a:lnTo>
                  <a:lnTo>
                    <a:pt x="107" y="54"/>
                  </a:lnTo>
                  <a:lnTo>
                    <a:pt x="98" y="24"/>
                  </a:lnTo>
                  <a:lnTo>
                    <a:pt x="53" y="4"/>
                  </a:lnTo>
                  <a:lnTo>
                    <a:pt x="41" y="13"/>
                  </a:lnTo>
                  <a:lnTo>
                    <a:pt x="36" y="0"/>
                  </a:lnTo>
                  <a:lnTo>
                    <a:pt x="0" y="0"/>
                  </a:lnTo>
                  <a:lnTo>
                    <a:pt x="9" y="19"/>
                  </a:lnTo>
                  <a:lnTo>
                    <a:pt x="34" y="19"/>
                  </a:lnTo>
                  <a:close/>
                </a:path>
              </a:pathLst>
            </a:custGeom>
            <a:solidFill>
              <a:srgbClr val="60487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64" name="Freeform 1193">
              <a:extLst>
                <a:ext uri="{FF2B5EF4-FFF2-40B4-BE49-F238E27FC236}">
                  <a16:creationId xmlns:a16="http://schemas.microsoft.com/office/drawing/2014/main" id="{A8CD69E1-50A4-4443-9BE9-44C9B819AD93}"/>
                </a:ext>
              </a:extLst>
            </p:cNvPr>
            <p:cNvSpPr>
              <a:spLocks/>
            </p:cNvSpPr>
            <p:nvPr/>
          </p:nvSpPr>
          <p:spPr bwMode="auto">
            <a:xfrm>
              <a:off x="1398755" y="6293819"/>
              <a:ext cx="69600" cy="51619"/>
            </a:xfrm>
            <a:custGeom>
              <a:avLst/>
              <a:gdLst>
                <a:gd name="T0" fmla="*/ 0 w 86"/>
                <a:gd name="T1" fmla="*/ 34 h 51"/>
                <a:gd name="T2" fmla="*/ 58 w 86"/>
                <a:gd name="T3" fmla="*/ 25 h 51"/>
                <a:gd name="T4" fmla="*/ 28 w 86"/>
                <a:gd name="T5" fmla="*/ 36 h 51"/>
                <a:gd name="T6" fmla="*/ 41 w 86"/>
                <a:gd name="T7" fmla="*/ 44 h 51"/>
                <a:gd name="T8" fmla="*/ 32 w 86"/>
                <a:gd name="T9" fmla="*/ 49 h 51"/>
                <a:gd name="T10" fmla="*/ 73 w 86"/>
                <a:gd name="T11" fmla="*/ 51 h 51"/>
                <a:gd name="T12" fmla="*/ 75 w 86"/>
                <a:gd name="T13" fmla="*/ 32 h 51"/>
                <a:gd name="T14" fmla="*/ 86 w 86"/>
                <a:gd name="T15" fmla="*/ 38 h 51"/>
                <a:gd name="T16" fmla="*/ 75 w 86"/>
                <a:gd name="T17" fmla="*/ 0 h 51"/>
                <a:gd name="T18" fmla="*/ 24 w 86"/>
                <a:gd name="T19" fmla="*/ 2 h 51"/>
                <a:gd name="T20" fmla="*/ 43 w 86"/>
                <a:gd name="T21" fmla="*/ 19 h 51"/>
                <a:gd name="T22" fmla="*/ 9 w 86"/>
                <a:gd name="T23" fmla="*/ 2 h 51"/>
                <a:gd name="T24" fmla="*/ 5 w 86"/>
                <a:gd name="T25" fmla="*/ 10 h 51"/>
                <a:gd name="T26" fmla="*/ 24 w 86"/>
                <a:gd name="T27" fmla="*/ 23 h 51"/>
                <a:gd name="T28" fmla="*/ 9 w 86"/>
                <a:gd name="T29" fmla="*/ 21 h 51"/>
                <a:gd name="T30" fmla="*/ 0 w 86"/>
                <a:gd name="T31" fmla="*/ 3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6" h="51">
                  <a:moveTo>
                    <a:pt x="0" y="34"/>
                  </a:moveTo>
                  <a:lnTo>
                    <a:pt x="58" y="25"/>
                  </a:lnTo>
                  <a:lnTo>
                    <a:pt x="28" y="36"/>
                  </a:lnTo>
                  <a:lnTo>
                    <a:pt x="41" y="44"/>
                  </a:lnTo>
                  <a:lnTo>
                    <a:pt x="32" y="49"/>
                  </a:lnTo>
                  <a:lnTo>
                    <a:pt x="73" y="51"/>
                  </a:lnTo>
                  <a:lnTo>
                    <a:pt x="75" y="32"/>
                  </a:lnTo>
                  <a:lnTo>
                    <a:pt x="86" y="38"/>
                  </a:lnTo>
                  <a:lnTo>
                    <a:pt x="75" y="0"/>
                  </a:lnTo>
                  <a:lnTo>
                    <a:pt x="24" y="2"/>
                  </a:lnTo>
                  <a:lnTo>
                    <a:pt x="43" y="19"/>
                  </a:lnTo>
                  <a:lnTo>
                    <a:pt x="9" y="2"/>
                  </a:lnTo>
                  <a:lnTo>
                    <a:pt x="5" y="10"/>
                  </a:lnTo>
                  <a:lnTo>
                    <a:pt x="24" y="23"/>
                  </a:lnTo>
                  <a:lnTo>
                    <a:pt x="9" y="21"/>
                  </a:lnTo>
                  <a:lnTo>
                    <a:pt x="0" y="34"/>
                  </a:lnTo>
                  <a:close/>
                </a:path>
              </a:pathLst>
            </a:custGeom>
            <a:solidFill>
              <a:srgbClr val="60487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65" name="Freeform 1194">
              <a:extLst>
                <a:ext uri="{FF2B5EF4-FFF2-40B4-BE49-F238E27FC236}">
                  <a16:creationId xmlns:a16="http://schemas.microsoft.com/office/drawing/2014/main" id="{DF3D1479-F358-4866-A2D8-F178F9FBC30A}"/>
                </a:ext>
              </a:extLst>
            </p:cNvPr>
            <p:cNvSpPr>
              <a:spLocks/>
            </p:cNvSpPr>
            <p:nvPr/>
          </p:nvSpPr>
          <p:spPr bwMode="auto">
            <a:xfrm>
              <a:off x="1398755" y="6385923"/>
              <a:ext cx="83357" cy="82995"/>
            </a:xfrm>
            <a:custGeom>
              <a:avLst/>
              <a:gdLst>
                <a:gd name="T0" fmla="*/ 58 w 103"/>
                <a:gd name="T1" fmla="*/ 82 h 82"/>
                <a:gd name="T2" fmla="*/ 103 w 103"/>
                <a:gd name="T3" fmla="*/ 67 h 82"/>
                <a:gd name="T4" fmla="*/ 98 w 103"/>
                <a:gd name="T5" fmla="*/ 37 h 82"/>
                <a:gd name="T6" fmla="*/ 69 w 103"/>
                <a:gd name="T7" fmla="*/ 32 h 82"/>
                <a:gd name="T8" fmla="*/ 88 w 103"/>
                <a:gd name="T9" fmla="*/ 17 h 82"/>
                <a:gd name="T10" fmla="*/ 86 w 103"/>
                <a:gd name="T11" fmla="*/ 0 h 82"/>
                <a:gd name="T12" fmla="*/ 22 w 103"/>
                <a:gd name="T13" fmla="*/ 7 h 82"/>
                <a:gd name="T14" fmla="*/ 32 w 103"/>
                <a:gd name="T15" fmla="*/ 13 h 82"/>
                <a:gd name="T16" fmla="*/ 22 w 103"/>
                <a:gd name="T17" fmla="*/ 17 h 82"/>
                <a:gd name="T18" fmla="*/ 43 w 103"/>
                <a:gd name="T19" fmla="*/ 24 h 82"/>
                <a:gd name="T20" fmla="*/ 34 w 103"/>
                <a:gd name="T21" fmla="*/ 24 h 82"/>
                <a:gd name="T22" fmla="*/ 39 w 103"/>
                <a:gd name="T23" fmla="*/ 37 h 82"/>
                <a:gd name="T24" fmla="*/ 5 w 103"/>
                <a:gd name="T25" fmla="*/ 30 h 82"/>
                <a:gd name="T26" fmla="*/ 0 w 103"/>
                <a:gd name="T27" fmla="*/ 41 h 82"/>
                <a:gd name="T28" fmla="*/ 39 w 103"/>
                <a:gd name="T29" fmla="*/ 60 h 82"/>
                <a:gd name="T30" fmla="*/ 58 w 103"/>
                <a:gd name="T31"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3" h="82">
                  <a:moveTo>
                    <a:pt x="58" y="82"/>
                  </a:moveTo>
                  <a:lnTo>
                    <a:pt x="103" y="67"/>
                  </a:lnTo>
                  <a:lnTo>
                    <a:pt x="98" y="37"/>
                  </a:lnTo>
                  <a:lnTo>
                    <a:pt x="69" y="32"/>
                  </a:lnTo>
                  <a:lnTo>
                    <a:pt x="88" y="17"/>
                  </a:lnTo>
                  <a:lnTo>
                    <a:pt x="86" y="0"/>
                  </a:lnTo>
                  <a:lnTo>
                    <a:pt x="22" y="7"/>
                  </a:lnTo>
                  <a:lnTo>
                    <a:pt x="32" y="13"/>
                  </a:lnTo>
                  <a:lnTo>
                    <a:pt x="22" y="17"/>
                  </a:lnTo>
                  <a:lnTo>
                    <a:pt x="43" y="24"/>
                  </a:lnTo>
                  <a:lnTo>
                    <a:pt x="34" y="24"/>
                  </a:lnTo>
                  <a:lnTo>
                    <a:pt x="39" y="37"/>
                  </a:lnTo>
                  <a:lnTo>
                    <a:pt x="5" y="30"/>
                  </a:lnTo>
                  <a:lnTo>
                    <a:pt x="0" y="41"/>
                  </a:lnTo>
                  <a:lnTo>
                    <a:pt x="39" y="60"/>
                  </a:lnTo>
                  <a:lnTo>
                    <a:pt x="58" y="82"/>
                  </a:lnTo>
                  <a:close/>
                </a:path>
              </a:pathLst>
            </a:custGeom>
            <a:solidFill>
              <a:srgbClr val="60487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66" name="Freeform 1195">
              <a:extLst>
                <a:ext uri="{FF2B5EF4-FFF2-40B4-BE49-F238E27FC236}">
                  <a16:creationId xmlns:a16="http://schemas.microsoft.com/office/drawing/2014/main" id="{1B8B6E63-D529-4DA9-B0A3-BE41299FBE97}"/>
                </a:ext>
              </a:extLst>
            </p:cNvPr>
            <p:cNvSpPr>
              <a:spLocks/>
            </p:cNvSpPr>
            <p:nvPr/>
          </p:nvSpPr>
          <p:spPr bwMode="auto">
            <a:xfrm>
              <a:off x="1457833" y="6206775"/>
              <a:ext cx="47748" cy="43522"/>
            </a:xfrm>
            <a:custGeom>
              <a:avLst/>
              <a:gdLst>
                <a:gd name="T0" fmla="*/ 25 w 59"/>
                <a:gd name="T1" fmla="*/ 28 h 43"/>
                <a:gd name="T2" fmla="*/ 8 w 59"/>
                <a:gd name="T3" fmla="*/ 30 h 43"/>
                <a:gd name="T4" fmla="*/ 17 w 59"/>
                <a:gd name="T5" fmla="*/ 43 h 43"/>
                <a:gd name="T6" fmla="*/ 53 w 59"/>
                <a:gd name="T7" fmla="*/ 36 h 43"/>
                <a:gd name="T8" fmla="*/ 59 w 59"/>
                <a:gd name="T9" fmla="*/ 21 h 43"/>
                <a:gd name="T10" fmla="*/ 0 w 59"/>
                <a:gd name="T11" fmla="*/ 0 h 43"/>
                <a:gd name="T12" fmla="*/ 6 w 59"/>
                <a:gd name="T13" fmla="*/ 26 h 43"/>
                <a:gd name="T14" fmla="*/ 25 w 59"/>
                <a:gd name="T15" fmla="*/ 28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43">
                  <a:moveTo>
                    <a:pt x="25" y="28"/>
                  </a:moveTo>
                  <a:lnTo>
                    <a:pt x="8" y="30"/>
                  </a:lnTo>
                  <a:lnTo>
                    <a:pt x="17" y="43"/>
                  </a:lnTo>
                  <a:lnTo>
                    <a:pt x="53" y="36"/>
                  </a:lnTo>
                  <a:lnTo>
                    <a:pt x="59" y="21"/>
                  </a:lnTo>
                  <a:lnTo>
                    <a:pt x="0" y="0"/>
                  </a:lnTo>
                  <a:lnTo>
                    <a:pt x="6" y="26"/>
                  </a:lnTo>
                  <a:lnTo>
                    <a:pt x="25" y="28"/>
                  </a:lnTo>
                  <a:close/>
                </a:path>
              </a:pathLst>
            </a:custGeom>
            <a:solidFill>
              <a:srgbClr val="60487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67" name="Freeform 1196">
              <a:extLst>
                <a:ext uri="{FF2B5EF4-FFF2-40B4-BE49-F238E27FC236}">
                  <a16:creationId xmlns:a16="http://schemas.microsoft.com/office/drawing/2014/main" id="{286CE40C-F4E6-4656-B7AF-80F84CC6739B}"/>
                </a:ext>
              </a:extLst>
            </p:cNvPr>
            <p:cNvSpPr>
              <a:spLocks/>
            </p:cNvSpPr>
            <p:nvPr/>
          </p:nvSpPr>
          <p:spPr bwMode="auto">
            <a:xfrm>
              <a:off x="1474829" y="6271552"/>
              <a:ext cx="236315" cy="93116"/>
            </a:xfrm>
            <a:custGeom>
              <a:avLst/>
              <a:gdLst>
                <a:gd name="T0" fmla="*/ 139 w 292"/>
                <a:gd name="T1" fmla="*/ 79 h 92"/>
                <a:gd name="T2" fmla="*/ 145 w 292"/>
                <a:gd name="T3" fmla="*/ 92 h 92"/>
                <a:gd name="T4" fmla="*/ 211 w 292"/>
                <a:gd name="T5" fmla="*/ 92 h 92"/>
                <a:gd name="T6" fmla="*/ 226 w 292"/>
                <a:gd name="T7" fmla="*/ 90 h 92"/>
                <a:gd name="T8" fmla="*/ 226 w 292"/>
                <a:gd name="T9" fmla="*/ 77 h 92"/>
                <a:gd name="T10" fmla="*/ 256 w 292"/>
                <a:gd name="T11" fmla="*/ 92 h 92"/>
                <a:gd name="T12" fmla="*/ 283 w 292"/>
                <a:gd name="T13" fmla="*/ 90 h 92"/>
                <a:gd name="T14" fmla="*/ 279 w 292"/>
                <a:gd name="T15" fmla="*/ 73 h 92"/>
                <a:gd name="T16" fmla="*/ 292 w 292"/>
                <a:gd name="T17" fmla="*/ 64 h 92"/>
                <a:gd name="T18" fmla="*/ 247 w 292"/>
                <a:gd name="T19" fmla="*/ 43 h 92"/>
                <a:gd name="T20" fmla="*/ 192 w 292"/>
                <a:gd name="T21" fmla="*/ 60 h 92"/>
                <a:gd name="T22" fmla="*/ 139 w 292"/>
                <a:gd name="T23" fmla="*/ 54 h 92"/>
                <a:gd name="T24" fmla="*/ 134 w 292"/>
                <a:gd name="T25" fmla="*/ 60 h 92"/>
                <a:gd name="T26" fmla="*/ 115 w 292"/>
                <a:gd name="T27" fmla="*/ 43 h 92"/>
                <a:gd name="T28" fmla="*/ 96 w 292"/>
                <a:gd name="T29" fmla="*/ 49 h 92"/>
                <a:gd name="T30" fmla="*/ 111 w 292"/>
                <a:gd name="T31" fmla="*/ 41 h 92"/>
                <a:gd name="T32" fmla="*/ 90 w 292"/>
                <a:gd name="T33" fmla="*/ 34 h 92"/>
                <a:gd name="T34" fmla="*/ 130 w 292"/>
                <a:gd name="T35" fmla="*/ 32 h 92"/>
                <a:gd name="T36" fmla="*/ 94 w 292"/>
                <a:gd name="T37" fmla="*/ 26 h 92"/>
                <a:gd name="T38" fmla="*/ 111 w 292"/>
                <a:gd name="T39" fmla="*/ 26 h 92"/>
                <a:gd name="T40" fmla="*/ 90 w 292"/>
                <a:gd name="T41" fmla="*/ 15 h 92"/>
                <a:gd name="T42" fmla="*/ 55 w 292"/>
                <a:gd name="T43" fmla="*/ 26 h 92"/>
                <a:gd name="T44" fmla="*/ 62 w 292"/>
                <a:gd name="T45" fmla="*/ 15 h 92"/>
                <a:gd name="T46" fmla="*/ 45 w 292"/>
                <a:gd name="T47" fmla="*/ 7 h 92"/>
                <a:gd name="T48" fmla="*/ 19 w 292"/>
                <a:gd name="T49" fmla="*/ 0 h 92"/>
                <a:gd name="T50" fmla="*/ 0 w 292"/>
                <a:gd name="T51" fmla="*/ 15 h 92"/>
                <a:gd name="T52" fmla="*/ 34 w 292"/>
                <a:gd name="T53" fmla="*/ 32 h 92"/>
                <a:gd name="T54" fmla="*/ 64 w 292"/>
                <a:gd name="T55" fmla="*/ 28 h 92"/>
                <a:gd name="T56" fmla="*/ 90 w 292"/>
                <a:gd name="T57" fmla="*/ 88 h 92"/>
                <a:gd name="T58" fmla="*/ 102 w 292"/>
                <a:gd name="T59" fmla="*/ 79 h 92"/>
                <a:gd name="T60" fmla="*/ 121 w 292"/>
                <a:gd name="T61" fmla="*/ 92 h 92"/>
                <a:gd name="T62" fmla="*/ 139 w 292"/>
                <a:gd name="T63" fmla="*/ 7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2" h="92">
                  <a:moveTo>
                    <a:pt x="139" y="79"/>
                  </a:moveTo>
                  <a:lnTo>
                    <a:pt x="145" y="92"/>
                  </a:lnTo>
                  <a:lnTo>
                    <a:pt x="211" y="92"/>
                  </a:lnTo>
                  <a:lnTo>
                    <a:pt x="226" y="90"/>
                  </a:lnTo>
                  <a:lnTo>
                    <a:pt x="226" y="77"/>
                  </a:lnTo>
                  <a:lnTo>
                    <a:pt x="256" y="92"/>
                  </a:lnTo>
                  <a:lnTo>
                    <a:pt x="283" y="90"/>
                  </a:lnTo>
                  <a:lnTo>
                    <a:pt x="279" y="73"/>
                  </a:lnTo>
                  <a:lnTo>
                    <a:pt x="292" y="64"/>
                  </a:lnTo>
                  <a:lnTo>
                    <a:pt x="247" y="43"/>
                  </a:lnTo>
                  <a:lnTo>
                    <a:pt x="192" y="60"/>
                  </a:lnTo>
                  <a:lnTo>
                    <a:pt x="139" y="54"/>
                  </a:lnTo>
                  <a:lnTo>
                    <a:pt x="134" y="60"/>
                  </a:lnTo>
                  <a:lnTo>
                    <a:pt x="115" y="43"/>
                  </a:lnTo>
                  <a:lnTo>
                    <a:pt x="96" y="49"/>
                  </a:lnTo>
                  <a:lnTo>
                    <a:pt x="111" y="41"/>
                  </a:lnTo>
                  <a:lnTo>
                    <a:pt x="90" y="34"/>
                  </a:lnTo>
                  <a:lnTo>
                    <a:pt x="130" y="32"/>
                  </a:lnTo>
                  <a:lnTo>
                    <a:pt x="94" y="26"/>
                  </a:lnTo>
                  <a:lnTo>
                    <a:pt x="111" y="26"/>
                  </a:lnTo>
                  <a:lnTo>
                    <a:pt x="90" y="15"/>
                  </a:lnTo>
                  <a:lnTo>
                    <a:pt x="55" y="26"/>
                  </a:lnTo>
                  <a:lnTo>
                    <a:pt x="62" y="15"/>
                  </a:lnTo>
                  <a:lnTo>
                    <a:pt x="45" y="7"/>
                  </a:lnTo>
                  <a:lnTo>
                    <a:pt x="19" y="0"/>
                  </a:lnTo>
                  <a:lnTo>
                    <a:pt x="0" y="15"/>
                  </a:lnTo>
                  <a:lnTo>
                    <a:pt x="34" y="32"/>
                  </a:lnTo>
                  <a:lnTo>
                    <a:pt x="64" y="28"/>
                  </a:lnTo>
                  <a:lnTo>
                    <a:pt x="90" y="88"/>
                  </a:lnTo>
                  <a:lnTo>
                    <a:pt x="102" y="79"/>
                  </a:lnTo>
                  <a:lnTo>
                    <a:pt x="121" y="92"/>
                  </a:lnTo>
                  <a:lnTo>
                    <a:pt x="139" y="79"/>
                  </a:lnTo>
                  <a:close/>
                </a:path>
              </a:pathLst>
            </a:custGeom>
            <a:solidFill>
              <a:srgbClr val="60487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68" name="Freeform 1197">
              <a:extLst>
                <a:ext uri="{FF2B5EF4-FFF2-40B4-BE49-F238E27FC236}">
                  <a16:creationId xmlns:a16="http://schemas.microsoft.com/office/drawing/2014/main" id="{0091733C-7789-43B2-9777-AE9803A85FA7}"/>
                </a:ext>
              </a:extLst>
            </p:cNvPr>
            <p:cNvSpPr>
              <a:spLocks/>
            </p:cNvSpPr>
            <p:nvPr/>
          </p:nvSpPr>
          <p:spPr bwMode="auto">
            <a:xfrm>
              <a:off x="1483731" y="6035725"/>
              <a:ext cx="482340" cy="273276"/>
            </a:xfrm>
            <a:custGeom>
              <a:avLst/>
              <a:gdLst>
                <a:gd name="T0" fmla="*/ 13 w 596"/>
                <a:gd name="T1" fmla="*/ 131 h 270"/>
                <a:gd name="T2" fmla="*/ 17 w 596"/>
                <a:gd name="T3" fmla="*/ 146 h 270"/>
                <a:gd name="T4" fmla="*/ 44 w 596"/>
                <a:gd name="T5" fmla="*/ 167 h 270"/>
                <a:gd name="T6" fmla="*/ 57 w 596"/>
                <a:gd name="T7" fmla="*/ 180 h 270"/>
                <a:gd name="T8" fmla="*/ 74 w 596"/>
                <a:gd name="T9" fmla="*/ 195 h 270"/>
                <a:gd name="T10" fmla="*/ 130 w 596"/>
                <a:gd name="T11" fmla="*/ 197 h 270"/>
                <a:gd name="T12" fmla="*/ 155 w 596"/>
                <a:gd name="T13" fmla="*/ 163 h 270"/>
                <a:gd name="T14" fmla="*/ 219 w 596"/>
                <a:gd name="T15" fmla="*/ 165 h 270"/>
                <a:gd name="T16" fmla="*/ 219 w 596"/>
                <a:gd name="T17" fmla="*/ 173 h 270"/>
                <a:gd name="T18" fmla="*/ 159 w 596"/>
                <a:gd name="T19" fmla="*/ 176 h 270"/>
                <a:gd name="T20" fmla="*/ 172 w 596"/>
                <a:gd name="T21" fmla="*/ 199 h 270"/>
                <a:gd name="T22" fmla="*/ 191 w 596"/>
                <a:gd name="T23" fmla="*/ 197 h 270"/>
                <a:gd name="T24" fmla="*/ 196 w 596"/>
                <a:gd name="T25" fmla="*/ 205 h 270"/>
                <a:gd name="T26" fmla="*/ 213 w 596"/>
                <a:gd name="T27" fmla="*/ 220 h 270"/>
                <a:gd name="T28" fmla="*/ 213 w 596"/>
                <a:gd name="T29" fmla="*/ 220 h 270"/>
                <a:gd name="T30" fmla="*/ 134 w 596"/>
                <a:gd name="T31" fmla="*/ 212 h 270"/>
                <a:gd name="T32" fmla="*/ 121 w 596"/>
                <a:gd name="T33" fmla="*/ 261 h 270"/>
                <a:gd name="T34" fmla="*/ 162 w 596"/>
                <a:gd name="T35" fmla="*/ 255 h 270"/>
                <a:gd name="T36" fmla="*/ 187 w 596"/>
                <a:gd name="T37" fmla="*/ 257 h 270"/>
                <a:gd name="T38" fmla="*/ 230 w 596"/>
                <a:gd name="T39" fmla="*/ 261 h 270"/>
                <a:gd name="T40" fmla="*/ 257 w 596"/>
                <a:gd name="T41" fmla="*/ 259 h 270"/>
                <a:gd name="T42" fmla="*/ 311 w 596"/>
                <a:gd name="T43" fmla="*/ 244 h 270"/>
                <a:gd name="T44" fmla="*/ 240 w 596"/>
                <a:gd name="T45" fmla="*/ 231 h 270"/>
                <a:gd name="T46" fmla="*/ 306 w 596"/>
                <a:gd name="T47" fmla="*/ 205 h 270"/>
                <a:gd name="T48" fmla="*/ 328 w 596"/>
                <a:gd name="T49" fmla="*/ 197 h 270"/>
                <a:gd name="T50" fmla="*/ 366 w 596"/>
                <a:gd name="T51" fmla="*/ 180 h 270"/>
                <a:gd name="T52" fmla="*/ 343 w 596"/>
                <a:gd name="T53" fmla="*/ 163 h 270"/>
                <a:gd name="T54" fmla="*/ 343 w 596"/>
                <a:gd name="T55" fmla="*/ 163 h 270"/>
                <a:gd name="T56" fmla="*/ 313 w 596"/>
                <a:gd name="T57" fmla="*/ 156 h 270"/>
                <a:gd name="T58" fmla="*/ 417 w 596"/>
                <a:gd name="T59" fmla="*/ 139 h 270"/>
                <a:gd name="T60" fmla="*/ 441 w 596"/>
                <a:gd name="T61" fmla="*/ 122 h 270"/>
                <a:gd name="T62" fmla="*/ 541 w 596"/>
                <a:gd name="T63" fmla="*/ 71 h 270"/>
                <a:gd name="T64" fmla="*/ 464 w 596"/>
                <a:gd name="T65" fmla="*/ 69 h 270"/>
                <a:gd name="T66" fmla="*/ 596 w 596"/>
                <a:gd name="T67" fmla="*/ 41 h 270"/>
                <a:gd name="T68" fmla="*/ 554 w 596"/>
                <a:gd name="T69" fmla="*/ 13 h 270"/>
                <a:gd name="T70" fmla="*/ 383 w 596"/>
                <a:gd name="T71" fmla="*/ 0 h 270"/>
                <a:gd name="T72" fmla="*/ 360 w 596"/>
                <a:gd name="T73" fmla="*/ 7 h 270"/>
                <a:gd name="T74" fmla="*/ 332 w 596"/>
                <a:gd name="T75" fmla="*/ 30 h 270"/>
                <a:gd name="T76" fmla="*/ 275 w 596"/>
                <a:gd name="T77" fmla="*/ 17 h 270"/>
                <a:gd name="T78" fmla="*/ 226 w 596"/>
                <a:gd name="T79" fmla="*/ 20 h 270"/>
                <a:gd name="T80" fmla="*/ 255 w 596"/>
                <a:gd name="T81" fmla="*/ 47 h 270"/>
                <a:gd name="T82" fmla="*/ 185 w 596"/>
                <a:gd name="T83" fmla="*/ 49 h 270"/>
                <a:gd name="T84" fmla="*/ 119 w 596"/>
                <a:gd name="T85" fmla="*/ 64 h 270"/>
                <a:gd name="T86" fmla="*/ 110 w 596"/>
                <a:gd name="T87" fmla="*/ 73 h 270"/>
                <a:gd name="T88" fmla="*/ 117 w 596"/>
                <a:gd name="T89" fmla="*/ 86 h 270"/>
                <a:gd name="T90" fmla="*/ 153 w 596"/>
                <a:gd name="T91" fmla="*/ 105 h 270"/>
                <a:gd name="T92" fmla="*/ 183 w 596"/>
                <a:gd name="T93" fmla="*/ 90 h 270"/>
                <a:gd name="T94" fmla="*/ 240 w 596"/>
                <a:gd name="T95" fmla="*/ 92 h 270"/>
                <a:gd name="T96" fmla="*/ 279 w 596"/>
                <a:gd name="T97" fmla="*/ 94 h 270"/>
                <a:gd name="T98" fmla="*/ 287 w 596"/>
                <a:gd name="T99" fmla="*/ 94 h 270"/>
                <a:gd name="T100" fmla="*/ 245 w 596"/>
                <a:gd name="T101" fmla="*/ 137 h 270"/>
                <a:gd name="T102" fmla="*/ 262 w 596"/>
                <a:gd name="T103" fmla="*/ 146 h 270"/>
                <a:gd name="T104" fmla="*/ 245 w 596"/>
                <a:gd name="T105" fmla="*/ 137 h 270"/>
                <a:gd name="T106" fmla="*/ 164 w 596"/>
                <a:gd name="T107" fmla="*/ 124 h 270"/>
                <a:gd name="T108" fmla="*/ 177 w 596"/>
                <a:gd name="T109" fmla="*/ 141 h 270"/>
                <a:gd name="T110" fmla="*/ 145 w 596"/>
                <a:gd name="T111" fmla="*/ 124 h 270"/>
                <a:gd name="T112" fmla="*/ 134 w 596"/>
                <a:gd name="T113" fmla="*/ 124 h 270"/>
                <a:gd name="T114" fmla="*/ 83 w 596"/>
                <a:gd name="T115" fmla="*/ 84 h 270"/>
                <a:gd name="T116" fmla="*/ 21 w 596"/>
                <a:gd name="T117" fmla="*/ 88 h 270"/>
                <a:gd name="T118" fmla="*/ 47 w 596"/>
                <a:gd name="T119" fmla="*/ 122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6" h="270">
                  <a:moveTo>
                    <a:pt x="47" y="122"/>
                  </a:moveTo>
                  <a:lnTo>
                    <a:pt x="2" y="122"/>
                  </a:lnTo>
                  <a:lnTo>
                    <a:pt x="13" y="131"/>
                  </a:lnTo>
                  <a:lnTo>
                    <a:pt x="4" y="131"/>
                  </a:lnTo>
                  <a:lnTo>
                    <a:pt x="44" y="139"/>
                  </a:lnTo>
                  <a:lnTo>
                    <a:pt x="17" y="146"/>
                  </a:lnTo>
                  <a:lnTo>
                    <a:pt x="30" y="156"/>
                  </a:lnTo>
                  <a:lnTo>
                    <a:pt x="104" y="154"/>
                  </a:lnTo>
                  <a:lnTo>
                    <a:pt x="44" y="167"/>
                  </a:lnTo>
                  <a:lnTo>
                    <a:pt x="64" y="173"/>
                  </a:lnTo>
                  <a:lnTo>
                    <a:pt x="51" y="176"/>
                  </a:lnTo>
                  <a:lnTo>
                    <a:pt x="57" y="180"/>
                  </a:lnTo>
                  <a:lnTo>
                    <a:pt x="81" y="184"/>
                  </a:lnTo>
                  <a:lnTo>
                    <a:pt x="59" y="184"/>
                  </a:lnTo>
                  <a:lnTo>
                    <a:pt x="74" y="195"/>
                  </a:lnTo>
                  <a:lnTo>
                    <a:pt x="119" y="197"/>
                  </a:lnTo>
                  <a:lnTo>
                    <a:pt x="106" y="180"/>
                  </a:lnTo>
                  <a:lnTo>
                    <a:pt x="130" y="197"/>
                  </a:lnTo>
                  <a:lnTo>
                    <a:pt x="140" y="163"/>
                  </a:lnTo>
                  <a:lnTo>
                    <a:pt x="147" y="178"/>
                  </a:lnTo>
                  <a:lnTo>
                    <a:pt x="155" y="163"/>
                  </a:lnTo>
                  <a:lnTo>
                    <a:pt x="194" y="156"/>
                  </a:lnTo>
                  <a:lnTo>
                    <a:pt x="181" y="143"/>
                  </a:lnTo>
                  <a:lnTo>
                    <a:pt x="219" y="165"/>
                  </a:lnTo>
                  <a:lnTo>
                    <a:pt x="196" y="165"/>
                  </a:lnTo>
                  <a:lnTo>
                    <a:pt x="249" y="167"/>
                  </a:lnTo>
                  <a:lnTo>
                    <a:pt x="219" y="173"/>
                  </a:lnTo>
                  <a:lnTo>
                    <a:pt x="236" y="184"/>
                  </a:lnTo>
                  <a:lnTo>
                    <a:pt x="187" y="169"/>
                  </a:lnTo>
                  <a:lnTo>
                    <a:pt x="159" y="176"/>
                  </a:lnTo>
                  <a:lnTo>
                    <a:pt x="149" y="199"/>
                  </a:lnTo>
                  <a:lnTo>
                    <a:pt x="177" y="190"/>
                  </a:lnTo>
                  <a:lnTo>
                    <a:pt x="172" y="199"/>
                  </a:lnTo>
                  <a:lnTo>
                    <a:pt x="181" y="199"/>
                  </a:lnTo>
                  <a:lnTo>
                    <a:pt x="198" y="182"/>
                  </a:lnTo>
                  <a:lnTo>
                    <a:pt x="191" y="197"/>
                  </a:lnTo>
                  <a:lnTo>
                    <a:pt x="208" y="199"/>
                  </a:lnTo>
                  <a:lnTo>
                    <a:pt x="179" y="205"/>
                  </a:lnTo>
                  <a:lnTo>
                    <a:pt x="196" y="205"/>
                  </a:lnTo>
                  <a:lnTo>
                    <a:pt x="181" y="210"/>
                  </a:lnTo>
                  <a:lnTo>
                    <a:pt x="194" y="220"/>
                  </a:lnTo>
                  <a:lnTo>
                    <a:pt x="213" y="220"/>
                  </a:lnTo>
                  <a:lnTo>
                    <a:pt x="236" y="201"/>
                  </a:lnTo>
                  <a:lnTo>
                    <a:pt x="215" y="220"/>
                  </a:lnTo>
                  <a:lnTo>
                    <a:pt x="213" y="220"/>
                  </a:lnTo>
                  <a:lnTo>
                    <a:pt x="200" y="229"/>
                  </a:lnTo>
                  <a:lnTo>
                    <a:pt x="166" y="210"/>
                  </a:lnTo>
                  <a:lnTo>
                    <a:pt x="134" y="212"/>
                  </a:lnTo>
                  <a:lnTo>
                    <a:pt x="162" y="233"/>
                  </a:lnTo>
                  <a:lnTo>
                    <a:pt x="117" y="246"/>
                  </a:lnTo>
                  <a:lnTo>
                    <a:pt x="121" y="261"/>
                  </a:lnTo>
                  <a:lnTo>
                    <a:pt x="130" y="246"/>
                  </a:lnTo>
                  <a:lnTo>
                    <a:pt x="130" y="261"/>
                  </a:lnTo>
                  <a:lnTo>
                    <a:pt x="162" y="255"/>
                  </a:lnTo>
                  <a:lnTo>
                    <a:pt x="183" y="267"/>
                  </a:lnTo>
                  <a:lnTo>
                    <a:pt x="198" y="265"/>
                  </a:lnTo>
                  <a:lnTo>
                    <a:pt x="187" y="257"/>
                  </a:lnTo>
                  <a:lnTo>
                    <a:pt x="219" y="259"/>
                  </a:lnTo>
                  <a:lnTo>
                    <a:pt x="215" y="250"/>
                  </a:lnTo>
                  <a:lnTo>
                    <a:pt x="230" y="261"/>
                  </a:lnTo>
                  <a:lnTo>
                    <a:pt x="236" y="259"/>
                  </a:lnTo>
                  <a:lnTo>
                    <a:pt x="234" y="250"/>
                  </a:lnTo>
                  <a:lnTo>
                    <a:pt x="257" y="259"/>
                  </a:lnTo>
                  <a:lnTo>
                    <a:pt x="257" y="270"/>
                  </a:lnTo>
                  <a:lnTo>
                    <a:pt x="302" y="259"/>
                  </a:lnTo>
                  <a:lnTo>
                    <a:pt x="311" y="244"/>
                  </a:lnTo>
                  <a:lnTo>
                    <a:pt x="292" y="246"/>
                  </a:lnTo>
                  <a:lnTo>
                    <a:pt x="292" y="233"/>
                  </a:lnTo>
                  <a:lnTo>
                    <a:pt x="240" y="231"/>
                  </a:lnTo>
                  <a:lnTo>
                    <a:pt x="306" y="229"/>
                  </a:lnTo>
                  <a:lnTo>
                    <a:pt x="317" y="218"/>
                  </a:lnTo>
                  <a:lnTo>
                    <a:pt x="306" y="205"/>
                  </a:lnTo>
                  <a:lnTo>
                    <a:pt x="345" y="205"/>
                  </a:lnTo>
                  <a:lnTo>
                    <a:pt x="351" y="199"/>
                  </a:lnTo>
                  <a:lnTo>
                    <a:pt x="328" y="197"/>
                  </a:lnTo>
                  <a:lnTo>
                    <a:pt x="360" y="195"/>
                  </a:lnTo>
                  <a:lnTo>
                    <a:pt x="338" y="186"/>
                  </a:lnTo>
                  <a:lnTo>
                    <a:pt x="366" y="180"/>
                  </a:lnTo>
                  <a:lnTo>
                    <a:pt x="364" y="173"/>
                  </a:lnTo>
                  <a:lnTo>
                    <a:pt x="313" y="169"/>
                  </a:lnTo>
                  <a:lnTo>
                    <a:pt x="343" y="163"/>
                  </a:lnTo>
                  <a:lnTo>
                    <a:pt x="313" y="161"/>
                  </a:lnTo>
                  <a:lnTo>
                    <a:pt x="343" y="163"/>
                  </a:lnTo>
                  <a:lnTo>
                    <a:pt x="343" y="163"/>
                  </a:lnTo>
                  <a:lnTo>
                    <a:pt x="366" y="165"/>
                  </a:lnTo>
                  <a:lnTo>
                    <a:pt x="368" y="158"/>
                  </a:lnTo>
                  <a:lnTo>
                    <a:pt x="313" y="156"/>
                  </a:lnTo>
                  <a:lnTo>
                    <a:pt x="385" y="146"/>
                  </a:lnTo>
                  <a:lnTo>
                    <a:pt x="364" y="135"/>
                  </a:lnTo>
                  <a:lnTo>
                    <a:pt x="417" y="139"/>
                  </a:lnTo>
                  <a:lnTo>
                    <a:pt x="432" y="124"/>
                  </a:lnTo>
                  <a:lnTo>
                    <a:pt x="407" y="124"/>
                  </a:lnTo>
                  <a:lnTo>
                    <a:pt x="441" y="122"/>
                  </a:lnTo>
                  <a:lnTo>
                    <a:pt x="436" y="111"/>
                  </a:lnTo>
                  <a:lnTo>
                    <a:pt x="453" y="114"/>
                  </a:lnTo>
                  <a:lnTo>
                    <a:pt x="541" y="71"/>
                  </a:lnTo>
                  <a:lnTo>
                    <a:pt x="443" y="86"/>
                  </a:lnTo>
                  <a:lnTo>
                    <a:pt x="498" y="67"/>
                  </a:lnTo>
                  <a:lnTo>
                    <a:pt x="464" y="69"/>
                  </a:lnTo>
                  <a:lnTo>
                    <a:pt x="458" y="60"/>
                  </a:lnTo>
                  <a:lnTo>
                    <a:pt x="517" y="64"/>
                  </a:lnTo>
                  <a:lnTo>
                    <a:pt x="596" y="41"/>
                  </a:lnTo>
                  <a:lnTo>
                    <a:pt x="594" y="30"/>
                  </a:lnTo>
                  <a:lnTo>
                    <a:pt x="562" y="30"/>
                  </a:lnTo>
                  <a:lnTo>
                    <a:pt x="554" y="13"/>
                  </a:lnTo>
                  <a:lnTo>
                    <a:pt x="464" y="20"/>
                  </a:lnTo>
                  <a:lnTo>
                    <a:pt x="502" y="9"/>
                  </a:lnTo>
                  <a:lnTo>
                    <a:pt x="383" y="0"/>
                  </a:lnTo>
                  <a:lnTo>
                    <a:pt x="375" y="11"/>
                  </a:lnTo>
                  <a:lnTo>
                    <a:pt x="383" y="15"/>
                  </a:lnTo>
                  <a:lnTo>
                    <a:pt x="360" y="7"/>
                  </a:lnTo>
                  <a:lnTo>
                    <a:pt x="306" y="7"/>
                  </a:lnTo>
                  <a:lnTo>
                    <a:pt x="345" y="24"/>
                  </a:lnTo>
                  <a:lnTo>
                    <a:pt x="332" y="30"/>
                  </a:lnTo>
                  <a:lnTo>
                    <a:pt x="313" y="11"/>
                  </a:lnTo>
                  <a:lnTo>
                    <a:pt x="264" y="9"/>
                  </a:lnTo>
                  <a:lnTo>
                    <a:pt x="275" y="17"/>
                  </a:lnTo>
                  <a:lnTo>
                    <a:pt x="236" y="15"/>
                  </a:lnTo>
                  <a:lnTo>
                    <a:pt x="255" y="28"/>
                  </a:lnTo>
                  <a:lnTo>
                    <a:pt x="226" y="20"/>
                  </a:lnTo>
                  <a:lnTo>
                    <a:pt x="234" y="28"/>
                  </a:lnTo>
                  <a:lnTo>
                    <a:pt x="217" y="30"/>
                  </a:lnTo>
                  <a:lnTo>
                    <a:pt x="255" y="47"/>
                  </a:lnTo>
                  <a:lnTo>
                    <a:pt x="174" y="28"/>
                  </a:lnTo>
                  <a:lnTo>
                    <a:pt x="153" y="43"/>
                  </a:lnTo>
                  <a:lnTo>
                    <a:pt x="185" y="49"/>
                  </a:lnTo>
                  <a:lnTo>
                    <a:pt x="130" y="43"/>
                  </a:lnTo>
                  <a:lnTo>
                    <a:pt x="74" y="64"/>
                  </a:lnTo>
                  <a:lnTo>
                    <a:pt x="119" y="64"/>
                  </a:lnTo>
                  <a:lnTo>
                    <a:pt x="102" y="73"/>
                  </a:lnTo>
                  <a:lnTo>
                    <a:pt x="166" y="67"/>
                  </a:lnTo>
                  <a:lnTo>
                    <a:pt x="110" y="73"/>
                  </a:lnTo>
                  <a:lnTo>
                    <a:pt x="128" y="77"/>
                  </a:lnTo>
                  <a:lnTo>
                    <a:pt x="110" y="79"/>
                  </a:lnTo>
                  <a:lnTo>
                    <a:pt x="117" y="86"/>
                  </a:lnTo>
                  <a:lnTo>
                    <a:pt x="200" y="75"/>
                  </a:lnTo>
                  <a:lnTo>
                    <a:pt x="119" y="92"/>
                  </a:lnTo>
                  <a:lnTo>
                    <a:pt x="153" y="105"/>
                  </a:lnTo>
                  <a:lnTo>
                    <a:pt x="185" y="86"/>
                  </a:lnTo>
                  <a:lnTo>
                    <a:pt x="240" y="84"/>
                  </a:lnTo>
                  <a:lnTo>
                    <a:pt x="183" y="90"/>
                  </a:lnTo>
                  <a:lnTo>
                    <a:pt x="170" y="105"/>
                  </a:lnTo>
                  <a:lnTo>
                    <a:pt x="204" y="107"/>
                  </a:lnTo>
                  <a:lnTo>
                    <a:pt x="240" y="92"/>
                  </a:lnTo>
                  <a:lnTo>
                    <a:pt x="215" y="105"/>
                  </a:lnTo>
                  <a:lnTo>
                    <a:pt x="240" y="105"/>
                  </a:lnTo>
                  <a:lnTo>
                    <a:pt x="279" y="94"/>
                  </a:lnTo>
                  <a:lnTo>
                    <a:pt x="275" y="79"/>
                  </a:lnTo>
                  <a:lnTo>
                    <a:pt x="317" y="69"/>
                  </a:lnTo>
                  <a:lnTo>
                    <a:pt x="287" y="94"/>
                  </a:lnTo>
                  <a:lnTo>
                    <a:pt x="353" y="88"/>
                  </a:lnTo>
                  <a:lnTo>
                    <a:pt x="219" y="114"/>
                  </a:lnTo>
                  <a:lnTo>
                    <a:pt x="245" y="137"/>
                  </a:lnTo>
                  <a:lnTo>
                    <a:pt x="253" y="139"/>
                  </a:lnTo>
                  <a:lnTo>
                    <a:pt x="277" y="139"/>
                  </a:lnTo>
                  <a:lnTo>
                    <a:pt x="262" y="146"/>
                  </a:lnTo>
                  <a:lnTo>
                    <a:pt x="253" y="139"/>
                  </a:lnTo>
                  <a:lnTo>
                    <a:pt x="249" y="139"/>
                  </a:lnTo>
                  <a:lnTo>
                    <a:pt x="245" y="137"/>
                  </a:lnTo>
                  <a:lnTo>
                    <a:pt x="211" y="118"/>
                  </a:lnTo>
                  <a:lnTo>
                    <a:pt x="166" y="114"/>
                  </a:lnTo>
                  <a:lnTo>
                    <a:pt x="164" y="124"/>
                  </a:lnTo>
                  <a:lnTo>
                    <a:pt x="185" y="131"/>
                  </a:lnTo>
                  <a:lnTo>
                    <a:pt x="166" y="135"/>
                  </a:lnTo>
                  <a:lnTo>
                    <a:pt x="177" y="141"/>
                  </a:lnTo>
                  <a:lnTo>
                    <a:pt x="149" y="141"/>
                  </a:lnTo>
                  <a:lnTo>
                    <a:pt x="157" y="131"/>
                  </a:lnTo>
                  <a:lnTo>
                    <a:pt x="145" y="124"/>
                  </a:lnTo>
                  <a:lnTo>
                    <a:pt x="149" y="114"/>
                  </a:lnTo>
                  <a:lnTo>
                    <a:pt x="136" y="111"/>
                  </a:lnTo>
                  <a:lnTo>
                    <a:pt x="134" y="124"/>
                  </a:lnTo>
                  <a:lnTo>
                    <a:pt x="123" y="107"/>
                  </a:lnTo>
                  <a:lnTo>
                    <a:pt x="98" y="107"/>
                  </a:lnTo>
                  <a:lnTo>
                    <a:pt x="83" y="84"/>
                  </a:lnTo>
                  <a:lnTo>
                    <a:pt x="30" y="73"/>
                  </a:lnTo>
                  <a:lnTo>
                    <a:pt x="64" y="82"/>
                  </a:lnTo>
                  <a:lnTo>
                    <a:pt x="21" y="88"/>
                  </a:lnTo>
                  <a:lnTo>
                    <a:pt x="47" y="105"/>
                  </a:lnTo>
                  <a:lnTo>
                    <a:pt x="0" y="114"/>
                  </a:lnTo>
                  <a:lnTo>
                    <a:pt x="47" y="122"/>
                  </a:lnTo>
                  <a:close/>
                </a:path>
              </a:pathLst>
            </a:custGeom>
            <a:solidFill>
              <a:srgbClr val="60487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69" name="Freeform 1198">
              <a:extLst>
                <a:ext uri="{FF2B5EF4-FFF2-40B4-BE49-F238E27FC236}">
                  <a16:creationId xmlns:a16="http://schemas.microsoft.com/office/drawing/2014/main" id="{D04B0B8C-033B-4319-99EE-1DCD71EB534F}"/>
                </a:ext>
              </a:extLst>
            </p:cNvPr>
            <p:cNvSpPr>
              <a:spLocks/>
            </p:cNvSpPr>
            <p:nvPr/>
          </p:nvSpPr>
          <p:spPr bwMode="auto">
            <a:xfrm>
              <a:off x="1483731" y="6326208"/>
              <a:ext cx="38037" cy="32389"/>
            </a:xfrm>
            <a:custGeom>
              <a:avLst/>
              <a:gdLst>
                <a:gd name="T0" fmla="*/ 38 w 47"/>
                <a:gd name="T1" fmla="*/ 6 h 32"/>
                <a:gd name="T2" fmla="*/ 8 w 47"/>
                <a:gd name="T3" fmla="*/ 0 h 32"/>
                <a:gd name="T4" fmla="*/ 0 w 47"/>
                <a:gd name="T5" fmla="*/ 23 h 32"/>
                <a:gd name="T6" fmla="*/ 47 w 47"/>
                <a:gd name="T7" fmla="*/ 32 h 32"/>
                <a:gd name="T8" fmla="*/ 38 w 47"/>
                <a:gd name="T9" fmla="*/ 6 h 32"/>
              </a:gdLst>
              <a:ahLst/>
              <a:cxnLst>
                <a:cxn ang="0">
                  <a:pos x="T0" y="T1"/>
                </a:cxn>
                <a:cxn ang="0">
                  <a:pos x="T2" y="T3"/>
                </a:cxn>
                <a:cxn ang="0">
                  <a:pos x="T4" y="T5"/>
                </a:cxn>
                <a:cxn ang="0">
                  <a:pos x="T6" y="T7"/>
                </a:cxn>
                <a:cxn ang="0">
                  <a:pos x="T8" y="T9"/>
                </a:cxn>
              </a:cxnLst>
              <a:rect l="0" t="0" r="r" b="b"/>
              <a:pathLst>
                <a:path w="47" h="32">
                  <a:moveTo>
                    <a:pt x="38" y="6"/>
                  </a:moveTo>
                  <a:lnTo>
                    <a:pt x="8" y="0"/>
                  </a:lnTo>
                  <a:lnTo>
                    <a:pt x="0" y="23"/>
                  </a:lnTo>
                  <a:lnTo>
                    <a:pt x="47" y="32"/>
                  </a:lnTo>
                  <a:lnTo>
                    <a:pt x="38" y="6"/>
                  </a:lnTo>
                  <a:close/>
                </a:path>
              </a:pathLst>
            </a:custGeom>
            <a:solidFill>
              <a:srgbClr val="60487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70" name="Freeform 1200">
              <a:extLst>
                <a:ext uri="{FF2B5EF4-FFF2-40B4-BE49-F238E27FC236}">
                  <a16:creationId xmlns:a16="http://schemas.microsoft.com/office/drawing/2014/main" id="{A592168B-4AC3-4BCC-B852-B88471BC706C}"/>
                </a:ext>
              </a:extLst>
            </p:cNvPr>
            <p:cNvSpPr>
              <a:spLocks/>
            </p:cNvSpPr>
            <p:nvPr/>
          </p:nvSpPr>
          <p:spPr bwMode="auto">
            <a:xfrm>
              <a:off x="1491824" y="6381876"/>
              <a:ext cx="74455" cy="64777"/>
            </a:xfrm>
            <a:custGeom>
              <a:avLst/>
              <a:gdLst>
                <a:gd name="T0" fmla="*/ 92 w 92"/>
                <a:gd name="T1" fmla="*/ 4 h 64"/>
                <a:gd name="T2" fmla="*/ 7 w 92"/>
                <a:gd name="T3" fmla="*/ 0 h 64"/>
                <a:gd name="T4" fmla="*/ 17 w 92"/>
                <a:gd name="T5" fmla="*/ 11 h 64"/>
                <a:gd name="T6" fmla="*/ 0 w 92"/>
                <a:gd name="T7" fmla="*/ 11 h 64"/>
                <a:gd name="T8" fmla="*/ 3 w 92"/>
                <a:gd name="T9" fmla="*/ 41 h 64"/>
                <a:gd name="T10" fmla="*/ 11 w 92"/>
                <a:gd name="T11" fmla="*/ 47 h 64"/>
                <a:gd name="T12" fmla="*/ 9 w 92"/>
                <a:gd name="T13" fmla="*/ 62 h 64"/>
                <a:gd name="T14" fmla="*/ 22 w 92"/>
                <a:gd name="T15" fmla="*/ 64 h 64"/>
                <a:gd name="T16" fmla="*/ 37 w 92"/>
                <a:gd name="T17" fmla="*/ 51 h 64"/>
                <a:gd name="T18" fmla="*/ 22 w 92"/>
                <a:gd name="T19" fmla="*/ 41 h 64"/>
                <a:gd name="T20" fmla="*/ 60 w 92"/>
                <a:gd name="T21" fmla="*/ 41 h 64"/>
                <a:gd name="T22" fmla="*/ 92 w 92"/>
                <a:gd name="T23" fmla="*/ 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2" h="64">
                  <a:moveTo>
                    <a:pt x="92" y="4"/>
                  </a:moveTo>
                  <a:lnTo>
                    <a:pt x="7" y="0"/>
                  </a:lnTo>
                  <a:lnTo>
                    <a:pt x="17" y="11"/>
                  </a:lnTo>
                  <a:lnTo>
                    <a:pt x="0" y="11"/>
                  </a:lnTo>
                  <a:lnTo>
                    <a:pt x="3" y="41"/>
                  </a:lnTo>
                  <a:lnTo>
                    <a:pt x="11" y="47"/>
                  </a:lnTo>
                  <a:lnTo>
                    <a:pt x="9" y="62"/>
                  </a:lnTo>
                  <a:lnTo>
                    <a:pt x="22" y="64"/>
                  </a:lnTo>
                  <a:lnTo>
                    <a:pt x="37" y="51"/>
                  </a:lnTo>
                  <a:lnTo>
                    <a:pt x="22" y="41"/>
                  </a:lnTo>
                  <a:lnTo>
                    <a:pt x="60" y="41"/>
                  </a:lnTo>
                  <a:lnTo>
                    <a:pt x="92" y="4"/>
                  </a:lnTo>
                  <a:close/>
                </a:path>
              </a:pathLst>
            </a:custGeom>
            <a:solidFill>
              <a:srgbClr val="60487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71" name="Freeform 1201">
              <a:extLst>
                <a:ext uri="{FF2B5EF4-FFF2-40B4-BE49-F238E27FC236}">
                  <a16:creationId xmlns:a16="http://schemas.microsoft.com/office/drawing/2014/main" id="{ADCE846C-E522-4A74-8D30-D25A9D45BCBC}"/>
                </a:ext>
              </a:extLst>
            </p:cNvPr>
            <p:cNvSpPr>
              <a:spLocks/>
            </p:cNvSpPr>
            <p:nvPr/>
          </p:nvSpPr>
          <p:spPr bwMode="auto">
            <a:xfrm>
              <a:off x="1569517" y="6385925"/>
              <a:ext cx="394936" cy="350199"/>
            </a:xfrm>
            <a:custGeom>
              <a:avLst/>
              <a:gdLst>
                <a:gd name="T0" fmla="*/ 458 w 488"/>
                <a:gd name="T1" fmla="*/ 212 h 346"/>
                <a:gd name="T2" fmla="*/ 439 w 488"/>
                <a:gd name="T3" fmla="*/ 203 h 346"/>
                <a:gd name="T4" fmla="*/ 411 w 488"/>
                <a:gd name="T5" fmla="*/ 182 h 346"/>
                <a:gd name="T6" fmla="*/ 379 w 488"/>
                <a:gd name="T7" fmla="*/ 152 h 346"/>
                <a:gd name="T8" fmla="*/ 403 w 488"/>
                <a:gd name="T9" fmla="*/ 144 h 346"/>
                <a:gd name="T10" fmla="*/ 390 w 488"/>
                <a:gd name="T11" fmla="*/ 126 h 346"/>
                <a:gd name="T12" fmla="*/ 358 w 488"/>
                <a:gd name="T13" fmla="*/ 124 h 346"/>
                <a:gd name="T14" fmla="*/ 350 w 488"/>
                <a:gd name="T15" fmla="*/ 116 h 346"/>
                <a:gd name="T16" fmla="*/ 333 w 488"/>
                <a:gd name="T17" fmla="*/ 107 h 346"/>
                <a:gd name="T18" fmla="*/ 326 w 488"/>
                <a:gd name="T19" fmla="*/ 103 h 346"/>
                <a:gd name="T20" fmla="*/ 307 w 488"/>
                <a:gd name="T21" fmla="*/ 90 h 346"/>
                <a:gd name="T22" fmla="*/ 318 w 488"/>
                <a:gd name="T23" fmla="*/ 77 h 346"/>
                <a:gd name="T24" fmla="*/ 288 w 488"/>
                <a:gd name="T25" fmla="*/ 84 h 346"/>
                <a:gd name="T26" fmla="*/ 281 w 488"/>
                <a:gd name="T27" fmla="*/ 69 h 346"/>
                <a:gd name="T28" fmla="*/ 269 w 488"/>
                <a:gd name="T29" fmla="*/ 62 h 346"/>
                <a:gd name="T30" fmla="*/ 211 w 488"/>
                <a:gd name="T31" fmla="*/ 37 h 346"/>
                <a:gd name="T32" fmla="*/ 173 w 488"/>
                <a:gd name="T33" fmla="*/ 45 h 346"/>
                <a:gd name="T34" fmla="*/ 160 w 488"/>
                <a:gd name="T35" fmla="*/ 28 h 346"/>
                <a:gd name="T36" fmla="*/ 143 w 488"/>
                <a:gd name="T37" fmla="*/ 5 h 346"/>
                <a:gd name="T38" fmla="*/ 109 w 488"/>
                <a:gd name="T39" fmla="*/ 20 h 346"/>
                <a:gd name="T40" fmla="*/ 105 w 488"/>
                <a:gd name="T41" fmla="*/ 30 h 346"/>
                <a:gd name="T42" fmla="*/ 102 w 488"/>
                <a:gd name="T43" fmla="*/ 37 h 346"/>
                <a:gd name="T44" fmla="*/ 88 w 488"/>
                <a:gd name="T45" fmla="*/ 50 h 346"/>
                <a:gd name="T46" fmla="*/ 90 w 488"/>
                <a:gd name="T47" fmla="*/ 73 h 346"/>
                <a:gd name="T48" fmla="*/ 58 w 488"/>
                <a:gd name="T49" fmla="*/ 90 h 346"/>
                <a:gd name="T50" fmla="*/ 64 w 488"/>
                <a:gd name="T51" fmla="*/ 62 h 346"/>
                <a:gd name="T52" fmla="*/ 85 w 488"/>
                <a:gd name="T53" fmla="*/ 7 h 346"/>
                <a:gd name="T54" fmla="*/ 24 w 488"/>
                <a:gd name="T55" fmla="*/ 13 h 346"/>
                <a:gd name="T56" fmla="*/ 0 w 488"/>
                <a:gd name="T57" fmla="*/ 79 h 346"/>
                <a:gd name="T58" fmla="*/ 11 w 488"/>
                <a:gd name="T59" fmla="*/ 90 h 346"/>
                <a:gd name="T60" fmla="*/ 156 w 488"/>
                <a:gd name="T61" fmla="*/ 131 h 346"/>
                <a:gd name="T62" fmla="*/ 190 w 488"/>
                <a:gd name="T63" fmla="*/ 126 h 346"/>
                <a:gd name="T64" fmla="*/ 211 w 488"/>
                <a:gd name="T65" fmla="*/ 116 h 346"/>
                <a:gd name="T66" fmla="*/ 243 w 488"/>
                <a:gd name="T67" fmla="*/ 144 h 346"/>
                <a:gd name="T68" fmla="*/ 228 w 488"/>
                <a:gd name="T69" fmla="*/ 163 h 346"/>
                <a:gd name="T70" fmla="*/ 258 w 488"/>
                <a:gd name="T71" fmla="*/ 158 h 346"/>
                <a:gd name="T72" fmla="*/ 303 w 488"/>
                <a:gd name="T73" fmla="*/ 201 h 346"/>
                <a:gd name="T74" fmla="*/ 281 w 488"/>
                <a:gd name="T75" fmla="*/ 255 h 346"/>
                <a:gd name="T76" fmla="*/ 203 w 488"/>
                <a:gd name="T77" fmla="*/ 274 h 346"/>
                <a:gd name="T78" fmla="*/ 245 w 488"/>
                <a:gd name="T79" fmla="*/ 274 h 346"/>
                <a:gd name="T80" fmla="*/ 260 w 488"/>
                <a:gd name="T81" fmla="*/ 270 h 346"/>
                <a:gd name="T82" fmla="*/ 292 w 488"/>
                <a:gd name="T83" fmla="*/ 293 h 346"/>
                <a:gd name="T84" fmla="*/ 307 w 488"/>
                <a:gd name="T85" fmla="*/ 304 h 346"/>
                <a:gd name="T86" fmla="*/ 407 w 488"/>
                <a:gd name="T87" fmla="*/ 346 h 346"/>
                <a:gd name="T88" fmla="*/ 431 w 488"/>
                <a:gd name="T89" fmla="*/ 329 h 346"/>
                <a:gd name="T90" fmla="*/ 424 w 488"/>
                <a:gd name="T91" fmla="*/ 289 h 346"/>
                <a:gd name="T92" fmla="*/ 399 w 488"/>
                <a:gd name="T93" fmla="*/ 272 h 346"/>
                <a:gd name="T94" fmla="*/ 377 w 488"/>
                <a:gd name="T95" fmla="*/ 250 h 346"/>
                <a:gd name="T96" fmla="*/ 375 w 488"/>
                <a:gd name="T97" fmla="*/ 227 h 346"/>
                <a:gd name="T98" fmla="*/ 452 w 488"/>
                <a:gd name="T99" fmla="*/ 270 h 346"/>
                <a:gd name="T100" fmla="*/ 469 w 488"/>
                <a:gd name="T101" fmla="*/ 250 h 346"/>
                <a:gd name="T102" fmla="*/ 469 w 488"/>
                <a:gd name="T103" fmla="*/ 229 h 346"/>
                <a:gd name="T104" fmla="*/ 488 w 488"/>
                <a:gd name="T105" fmla="*/ 218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88" h="346">
                  <a:moveTo>
                    <a:pt x="488" y="218"/>
                  </a:moveTo>
                  <a:lnTo>
                    <a:pt x="458" y="212"/>
                  </a:lnTo>
                  <a:lnTo>
                    <a:pt x="460" y="201"/>
                  </a:lnTo>
                  <a:lnTo>
                    <a:pt x="439" y="203"/>
                  </a:lnTo>
                  <a:lnTo>
                    <a:pt x="431" y="180"/>
                  </a:lnTo>
                  <a:lnTo>
                    <a:pt x="411" y="182"/>
                  </a:lnTo>
                  <a:lnTo>
                    <a:pt x="369" y="163"/>
                  </a:lnTo>
                  <a:lnTo>
                    <a:pt x="379" y="152"/>
                  </a:lnTo>
                  <a:lnTo>
                    <a:pt x="367" y="146"/>
                  </a:lnTo>
                  <a:lnTo>
                    <a:pt x="403" y="144"/>
                  </a:lnTo>
                  <a:lnTo>
                    <a:pt x="360" y="135"/>
                  </a:lnTo>
                  <a:lnTo>
                    <a:pt x="390" y="126"/>
                  </a:lnTo>
                  <a:lnTo>
                    <a:pt x="373" y="114"/>
                  </a:lnTo>
                  <a:lnTo>
                    <a:pt x="358" y="124"/>
                  </a:lnTo>
                  <a:lnTo>
                    <a:pt x="364" y="116"/>
                  </a:lnTo>
                  <a:lnTo>
                    <a:pt x="350" y="116"/>
                  </a:lnTo>
                  <a:lnTo>
                    <a:pt x="367" y="105"/>
                  </a:lnTo>
                  <a:lnTo>
                    <a:pt x="333" y="107"/>
                  </a:lnTo>
                  <a:lnTo>
                    <a:pt x="343" y="97"/>
                  </a:lnTo>
                  <a:lnTo>
                    <a:pt x="326" y="103"/>
                  </a:lnTo>
                  <a:lnTo>
                    <a:pt x="330" y="90"/>
                  </a:lnTo>
                  <a:lnTo>
                    <a:pt x="307" y="90"/>
                  </a:lnTo>
                  <a:lnTo>
                    <a:pt x="322" y="88"/>
                  </a:lnTo>
                  <a:lnTo>
                    <a:pt x="318" y="77"/>
                  </a:lnTo>
                  <a:lnTo>
                    <a:pt x="298" y="71"/>
                  </a:lnTo>
                  <a:lnTo>
                    <a:pt x="288" y="84"/>
                  </a:lnTo>
                  <a:lnTo>
                    <a:pt x="273" y="77"/>
                  </a:lnTo>
                  <a:lnTo>
                    <a:pt x="281" y="69"/>
                  </a:lnTo>
                  <a:lnTo>
                    <a:pt x="256" y="73"/>
                  </a:lnTo>
                  <a:lnTo>
                    <a:pt x="269" y="62"/>
                  </a:lnTo>
                  <a:lnTo>
                    <a:pt x="252" y="45"/>
                  </a:lnTo>
                  <a:lnTo>
                    <a:pt x="211" y="37"/>
                  </a:lnTo>
                  <a:lnTo>
                    <a:pt x="186" y="54"/>
                  </a:lnTo>
                  <a:lnTo>
                    <a:pt x="173" y="45"/>
                  </a:lnTo>
                  <a:lnTo>
                    <a:pt x="154" y="62"/>
                  </a:lnTo>
                  <a:lnTo>
                    <a:pt x="160" y="28"/>
                  </a:lnTo>
                  <a:lnTo>
                    <a:pt x="145" y="22"/>
                  </a:lnTo>
                  <a:lnTo>
                    <a:pt x="143" y="5"/>
                  </a:lnTo>
                  <a:lnTo>
                    <a:pt x="124" y="7"/>
                  </a:lnTo>
                  <a:lnTo>
                    <a:pt x="109" y="20"/>
                  </a:lnTo>
                  <a:lnTo>
                    <a:pt x="85" y="17"/>
                  </a:lnTo>
                  <a:lnTo>
                    <a:pt x="105" y="30"/>
                  </a:lnTo>
                  <a:lnTo>
                    <a:pt x="75" y="28"/>
                  </a:lnTo>
                  <a:lnTo>
                    <a:pt x="102" y="37"/>
                  </a:lnTo>
                  <a:lnTo>
                    <a:pt x="73" y="32"/>
                  </a:lnTo>
                  <a:lnTo>
                    <a:pt x="88" y="50"/>
                  </a:lnTo>
                  <a:lnTo>
                    <a:pt x="68" y="60"/>
                  </a:lnTo>
                  <a:lnTo>
                    <a:pt x="90" y="73"/>
                  </a:lnTo>
                  <a:lnTo>
                    <a:pt x="88" y="90"/>
                  </a:lnTo>
                  <a:lnTo>
                    <a:pt x="58" y="90"/>
                  </a:lnTo>
                  <a:lnTo>
                    <a:pt x="85" y="84"/>
                  </a:lnTo>
                  <a:lnTo>
                    <a:pt x="64" y="62"/>
                  </a:lnTo>
                  <a:lnTo>
                    <a:pt x="56" y="41"/>
                  </a:lnTo>
                  <a:lnTo>
                    <a:pt x="85" y="7"/>
                  </a:lnTo>
                  <a:lnTo>
                    <a:pt x="58" y="0"/>
                  </a:lnTo>
                  <a:lnTo>
                    <a:pt x="24" y="13"/>
                  </a:lnTo>
                  <a:lnTo>
                    <a:pt x="2" y="41"/>
                  </a:lnTo>
                  <a:lnTo>
                    <a:pt x="0" y="79"/>
                  </a:lnTo>
                  <a:lnTo>
                    <a:pt x="49" y="92"/>
                  </a:lnTo>
                  <a:lnTo>
                    <a:pt x="11" y="90"/>
                  </a:lnTo>
                  <a:lnTo>
                    <a:pt x="32" y="114"/>
                  </a:lnTo>
                  <a:lnTo>
                    <a:pt x="156" y="131"/>
                  </a:lnTo>
                  <a:lnTo>
                    <a:pt x="143" y="120"/>
                  </a:lnTo>
                  <a:lnTo>
                    <a:pt x="190" y="126"/>
                  </a:lnTo>
                  <a:lnTo>
                    <a:pt x="183" y="109"/>
                  </a:lnTo>
                  <a:lnTo>
                    <a:pt x="211" y="116"/>
                  </a:lnTo>
                  <a:lnTo>
                    <a:pt x="211" y="129"/>
                  </a:lnTo>
                  <a:lnTo>
                    <a:pt x="243" y="144"/>
                  </a:lnTo>
                  <a:lnTo>
                    <a:pt x="228" y="150"/>
                  </a:lnTo>
                  <a:lnTo>
                    <a:pt x="228" y="163"/>
                  </a:lnTo>
                  <a:lnTo>
                    <a:pt x="269" y="150"/>
                  </a:lnTo>
                  <a:lnTo>
                    <a:pt x="258" y="158"/>
                  </a:lnTo>
                  <a:lnTo>
                    <a:pt x="275" y="161"/>
                  </a:lnTo>
                  <a:lnTo>
                    <a:pt x="303" y="201"/>
                  </a:lnTo>
                  <a:lnTo>
                    <a:pt x="264" y="233"/>
                  </a:lnTo>
                  <a:lnTo>
                    <a:pt x="281" y="255"/>
                  </a:lnTo>
                  <a:lnTo>
                    <a:pt x="215" y="255"/>
                  </a:lnTo>
                  <a:lnTo>
                    <a:pt x="203" y="274"/>
                  </a:lnTo>
                  <a:lnTo>
                    <a:pt x="228" y="287"/>
                  </a:lnTo>
                  <a:lnTo>
                    <a:pt x="245" y="274"/>
                  </a:lnTo>
                  <a:lnTo>
                    <a:pt x="260" y="280"/>
                  </a:lnTo>
                  <a:lnTo>
                    <a:pt x="260" y="270"/>
                  </a:lnTo>
                  <a:lnTo>
                    <a:pt x="284" y="274"/>
                  </a:lnTo>
                  <a:lnTo>
                    <a:pt x="292" y="293"/>
                  </a:lnTo>
                  <a:lnTo>
                    <a:pt x="320" y="304"/>
                  </a:lnTo>
                  <a:lnTo>
                    <a:pt x="307" y="304"/>
                  </a:lnTo>
                  <a:lnTo>
                    <a:pt x="320" y="321"/>
                  </a:lnTo>
                  <a:lnTo>
                    <a:pt x="407" y="346"/>
                  </a:lnTo>
                  <a:lnTo>
                    <a:pt x="360" y="299"/>
                  </a:lnTo>
                  <a:lnTo>
                    <a:pt x="431" y="329"/>
                  </a:lnTo>
                  <a:lnTo>
                    <a:pt x="439" y="299"/>
                  </a:lnTo>
                  <a:lnTo>
                    <a:pt x="424" y="289"/>
                  </a:lnTo>
                  <a:lnTo>
                    <a:pt x="426" y="276"/>
                  </a:lnTo>
                  <a:lnTo>
                    <a:pt x="399" y="272"/>
                  </a:lnTo>
                  <a:lnTo>
                    <a:pt x="388" y="248"/>
                  </a:lnTo>
                  <a:lnTo>
                    <a:pt x="377" y="250"/>
                  </a:lnTo>
                  <a:lnTo>
                    <a:pt x="390" y="238"/>
                  </a:lnTo>
                  <a:lnTo>
                    <a:pt x="375" y="227"/>
                  </a:lnTo>
                  <a:lnTo>
                    <a:pt x="396" y="223"/>
                  </a:lnTo>
                  <a:lnTo>
                    <a:pt x="452" y="270"/>
                  </a:lnTo>
                  <a:lnTo>
                    <a:pt x="454" y="244"/>
                  </a:lnTo>
                  <a:lnTo>
                    <a:pt x="469" y="250"/>
                  </a:lnTo>
                  <a:lnTo>
                    <a:pt x="475" y="238"/>
                  </a:lnTo>
                  <a:lnTo>
                    <a:pt x="469" y="229"/>
                  </a:lnTo>
                  <a:lnTo>
                    <a:pt x="484" y="231"/>
                  </a:lnTo>
                  <a:lnTo>
                    <a:pt x="488" y="218"/>
                  </a:lnTo>
                  <a:close/>
                </a:path>
              </a:pathLst>
            </a:custGeom>
            <a:solidFill>
              <a:srgbClr val="60487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72" name="Freeform 1202">
              <a:extLst>
                <a:ext uri="{FF2B5EF4-FFF2-40B4-BE49-F238E27FC236}">
                  <a16:creationId xmlns:a16="http://schemas.microsoft.com/office/drawing/2014/main" id="{40079016-2627-4F0C-BEB8-AA64C3F2F8DC}"/>
                </a:ext>
              </a:extLst>
            </p:cNvPr>
            <p:cNvSpPr>
              <a:spLocks/>
            </p:cNvSpPr>
            <p:nvPr/>
          </p:nvSpPr>
          <p:spPr bwMode="auto">
            <a:xfrm>
              <a:off x="1609172" y="6628838"/>
              <a:ext cx="91450" cy="77934"/>
            </a:xfrm>
            <a:custGeom>
              <a:avLst/>
              <a:gdLst>
                <a:gd name="T0" fmla="*/ 39 w 113"/>
                <a:gd name="T1" fmla="*/ 17 h 77"/>
                <a:gd name="T2" fmla="*/ 26 w 113"/>
                <a:gd name="T3" fmla="*/ 0 h 77"/>
                <a:gd name="T4" fmla="*/ 17 w 113"/>
                <a:gd name="T5" fmla="*/ 47 h 77"/>
                <a:gd name="T6" fmla="*/ 0 w 113"/>
                <a:gd name="T7" fmla="*/ 62 h 77"/>
                <a:gd name="T8" fmla="*/ 26 w 113"/>
                <a:gd name="T9" fmla="*/ 55 h 77"/>
                <a:gd name="T10" fmla="*/ 32 w 113"/>
                <a:gd name="T11" fmla="*/ 77 h 77"/>
                <a:gd name="T12" fmla="*/ 62 w 113"/>
                <a:gd name="T13" fmla="*/ 51 h 77"/>
                <a:gd name="T14" fmla="*/ 107 w 113"/>
                <a:gd name="T15" fmla="*/ 68 h 77"/>
                <a:gd name="T16" fmla="*/ 113 w 113"/>
                <a:gd name="T17" fmla="*/ 55 h 77"/>
                <a:gd name="T18" fmla="*/ 64 w 113"/>
                <a:gd name="T19" fmla="*/ 21 h 77"/>
                <a:gd name="T20" fmla="*/ 39 w 113"/>
                <a:gd name="T21" fmla="*/ 1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77">
                  <a:moveTo>
                    <a:pt x="39" y="17"/>
                  </a:moveTo>
                  <a:lnTo>
                    <a:pt x="26" y="0"/>
                  </a:lnTo>
                  <a:lnTo>
                    <a:pt x="17" y="47"/>
                  </a:lnTo>
                  <a:lnTo>
                    <a:pt x="0" y="62"/>
                  </a:lnTo>
                  <a:lnTo>
                    <a:pt x="26" y="55"/>
                  </a:lnTo>
                  <a:lnTo>
                    <a:pt x="32" y="77"/>
                  </a:lnTo>
                  <a:lnTo>
                    <a:pt x="62" y="51"/>
                  </a:lnTo>
                  <a:lnTo>
                    <a:pt x="107" y="68"/>
                  </a:lnTo>
                  <a:lnTo>
                    <a:pt x="113" y="55"/>
                  </a:lnTo>
                  <a:lnTo>
                    <a:pt x="64" y="21"/>
                  </a:lnTo>
                  <a:lnTo>
                    <a:pt x="39" y="17"/>
                  </a:lnTo>
                  <a:close/>
                </a:path>
              </a:pathLst>
            </a:custGeom>
            <a:solidFill>
              <a:srgbClr val="60487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73" name="Freeform 1211">
              <a:extLst>
                <a:ext uri="{FF2B5EF4-FFF2-40B4-BE49-F238E27FC236}">
                  <a16:creationId xmlns:a16="http://schemas.microsoft.com/office/drawing/2014/main" id="{326372BD-5259-46C4-B834-AE792352967A}"/>
                </a:ext>
              </a:extLst>
            </p:cNvPr>
            <p:cNvSpPr>
              <a:spLocks noEditPoints="1"/>
            </p:cNvSpPr>
            <p:nvPr/>
          </p:nvSpPr>
          <p:spPr bwMode="auto">
            <a:xfrm>
              <a:off x="493962" y="6446654"/>
              <a:ext cx="1549802" cy="1076912"/>
            </a:xfrm>
            <a:custGeom>
              <a:avLst/>
              <a:gdLst>
                <a:gd name="T0" fmla="*/ 1747 w 1915"/>
                <a:gd name="T1" fmla="*/ 590 h 1064"/>
                <a:gd name="T2" fmla="*/ 1915 w 1915"/>
                <a:gd name="T3" fmla="*/ 502 h 1064"/>
                <a:gd name="T4" fmla="*/ 1847 w 1915"/>
                <a:gd name="T5" fmla="*/ 462 h 1064"/>
                <a:gd name="T6" fmla="*/ 1800 w 1915"/>
                <a:gd name="T7" fmla="*/ 383 h 1064"/>
                <a:gd name="T8" fmla="*/ 1766 w 1915"/>
                <a:gd name="T9" fmla="*/ 329 h 1064"/>
                <a:gd name="T10" fmla="*/ 1700 w 1915"/>
                <a:gd name="T11" fmla="*/ 383 h 1064"/>
                <a:gd name="T12" fmla="*/ 1681 w 1915"/>
                <a:gd name="T13" fmla="*/ 336 h 1064"/>
                <a:gd name="T14" fmla="*/ 1544 w 1915"/>
                <a:gd name="T15" fmla="*/ 297 h 1064"/>
                <a:gd name="T16" fmla="*/ 1566 w 1915"/>
                <a:gd name="T17" fmla="*/ 430 h 1064"/>
                <a:gd name="T18" fmla="*/ 1474 w 1915"/>
                <a:gd name="T19" fmla="*/ 524 h 1064"/>
                <a:gd name="T20" fmla="*/ 1285 w 1915"/>
                <a:gd name="T21" fmla="*/ 412 h 1064"/>
                <a:gd name="T22" fmla="*/ 1289 w 1915"/>
                <a:gd name="T23" fmla="*/ 265 h 1064"/>
                <a:gd name="T24" fmla="*/ 1346 w 1915"/>
                <a:gd name="T25" fmla="*/ 197 h 1064"/>
                <a:gd name="T26" fmla="*/ 1476 w 1915"/>
                <a:gd name="T27" fmla="*/ 148 h 1064"/>
                <a:gd name="T28" fmla="*/ 1404 w 1915"/>
                <a:gd name="T29" fmla="*/ 103 h 1064"/>
                <a:gd name="T30" fmla="*/ 1306 w 1915"/>
                <a:gd name="T31" fmla="*/ 81 h 1064"/>
                <a:gd name="T32" fmla="*/ 1242 w 1915"/>
                <a:gd name="T33" fmla="*/ 0 h 1064"/>
                <a:gd name="T34" fmla="*/ 1236 w 1915"/>
                <a:gd name="T35" fmla="*/ 118 h 1064"/>
                <a:gd name="T36" fmla="*/ 1195 w 1915"/>
                <a:gd name="T37" fmla="*/ 124 h 1064"/>
                <a:gd name="T38" fmla="*/ 1118 w 1915"/>
                <a:gd name="T39" fmla="*/ 128 h 1064"/>
                <a:gd name="T40" fmla="*/ 1035 w 1915"/>
                <a:gd name="T41" fmla="*/ 145 h 1064"/>
                <a:gd name="T42" fmla="*/ 858 w 1915"/>
                <a:gd name="T43" fmla="*/ 92 h 1064"/>
                <a:gd name="T44" fmla="*/ 631 w 1915"/>
                <a:gd name="T45" fmla="*/ 77 h 1064"/>
                <a:gd name="T46" fmla="*/ 279 w 1915"/>
                <a:gd name="T47" fmla="*/ 49 h 1064"/>
                <a:gd name="T48" fmla="*/ 141 w 1915"/>
                <a:gd name="T49" fmla="*/ 39 h 1064"/>
                <a:gd name="T50" fmla="*/ 34 w 1915"/>
                <a:gd name="T51" fmla="*/ 107 h 1064"/>
                <a:gd name="T52" fmla="*/ 75 w 1915"/>
                <a:gd name="T53" fmla="*/ 178 h 1064"/>
                <a:gd name="T54" fmla="*/ 92 w 1915"/>
                <a:gd name="T55" fmla="*/ 227 h 1064"/>
                <a:gd name="T56" fmla="*/ 49 w 1915"/>
                <a:gd name="T57" fmla="*/ 312 h 1064"/>
                <a:gd name="T58" fmla="*/ 98 w 1915"/>
                <a:gd name="T59" fmla="*/ 333 h 1064"/>
                <a:gd name="T60" fmla="*/ 160 w 1915"/>
                <a:gd name="T61" fmla="*/ 417 h 1064"/>
                <a:gd name="T62" fmla="*/ 151 w 1915"/>
                <a:gd name="T63" fmla="*/ 421 h 1064"/>
                <a:gd name="T64" fmla="*/ 317 w 1915"/>
                <a:gd name="T65" fmla="*/ 299 h 1064"/>
                <a:gd name="T66" fmla="*/ 339 w 1915"/>
                <a:gd name="T67" fmla="*/ 323 h 1064"/>
                <a:gd name="T68" fmla="*/ 484 w 1915"/>
                <a:gd name="T69" fmla="*/ 336 h 1064"/>
                <a:gd name="T70" fmla="*/ 511 w 1915"/>
                <a:gd name="T71" fmla="*/ 355 h 1064"/>
                <a:gd name="T72" fmla="*/ 565 w 1915"/>
                <a:gd name="T73" fmla="*/ 376 h 1064"/>
                <a:gd name="T74" fmla="*/ 628 w 1915"/>
                <a:gd name="T75" fmla="*/ 436 h 1064"/>
                <a:gd name="T76" fmla="*/ 694 w 1915"/>
                <a:gd name="T77" fmla="*/ 541 h 1064"/>
                <a:gd name="T78" fmla="*/ 1244 w 1915"/>
                <a:gd name="T79" fmla="*/ 588 h 1064"/>
                <a:gd name="T80" fmla="*/ 765 w 1915"/>
                <a:gd name="T81" fmla="*/ 656 h 1064"/>
                <a:gd name="T82" fmla="*/ 869 w 1915"/>
                <a:gd name="T83" fmla="*/ 929 h 1064"/>
                <a:gd name="T84" fmla="*/ 1208 w 1915"/>
                <a:gd name="T85" fmla="*/ 1017 h 1064"/>
                <a:gd name="T86" fmla="*/ 1363 w 1915"/>
                <a:gd name="T87" fmla="*/ 959 h 1064"/>
                <a:gd name="T88" fmla="*/ 1476 w 1915"/>
                <a:gd name="T89" fmla="*/ 959 h 1064"/>
                <a:gd name="T90" fmla="*/ 1566 w 1915"/>
                <a:gd name="T91" fmla="*/ 820 h 1064"/>
                <a:gd name="T92" fmla="*/ 1674 w 1915"/>
                <a:gd name="T93" fmla="*/ 750 h 1064"/>
                <a:gd name="T94" fmla="*/ 1787 w 1915"/>
                <a:gd name="T95" fmla="*/ 673 h 1064"/>
                <a:gd name="T96" fmla="*/ 460 w 1915"/>
                <a:gd name="T97" fmla="*/ 329 h 1064"/>
                <a:gd name="T98" fmla="*/ 1395 w 1915"/>
                <a:gd name="T99" fmla="*/ 688 h 1064"/>
                <a:gd name="T100" fmla="*/ 1427 w 1915"/>
                <a:gd name="T101" fmla="*/ 650 h 1064"/>
                <a:gd name="T102" fmla="*/ 1253 w 1915"/>
                <a:gd name="T103" fmla="*/ 600 h 1064"/>
                <a:gd name="T104" fmla="*/ 1423 w 1915"/>
                <a:gd name="T105" fmla="*/ 650 h 1064"/>
                <a:gd name="T106" fmla="*/ 1453 w 1915"/>
                <a:gd name="T107" fmla="*/ 701 h 1064"/>
                <a:gd name="T108" fmla="*/ 1451 w 1915"/>
                <a:gd name="T109" fmla="*/ 752 h 1064"/>
                <a:gd name="T110" fmla="*/ 1659 w 1915"/>
                <a:gd name="T111" fmla="*/ 675 h 1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15" h="1064">
                  <a:moveTo>
                    <a:pt x="1832" y="639"/>
                  </a:moveTo>
                  <a:lnTo>
                    <a:pt x="1819" y="669"/>
                  </a:lnTo>
                  <a:lnTo>
                    <a:pt x="1774" y="660"/>
                  </a:lnTo>
                  <a:lnTo>
                    <a:pt x="1753" y="637"/>
                  </a:lnTo>
                  <a:lnTo>
                    <a:pt x="1760" y="622"/>
                  </a:lnTo>
                  <a:lnTo>
                    <a:pt x="1732" y="615"/>
                  </a:lnTo>
                  <a:lnTo>
                    <a:pt x="1768" y="605"/>
                  </a:lnTo>
                  <a:lnTo>
                    <a:pt x="1747" y="590"/>
                  </a:lnTo>
                  <a:lnTo>
                    <a:pt x="1689" y="609"/>
                  </a:lnTo>
                  <a:lnTo>
                    <a:pt x="1653" y="643"/>
                  </a:lnTo>
                  <a:lnTo>
                    <a:pt x="1689" y="598"/>
                  </a:lnTo>
                  <a:lnTo>
                    <a:pt x="1736" y="568"/>
                  </a:lnTo>
                  <a:lnTo>
                    <a:pt x="1843" y="568"/>
                  </a:lnTo>
                  <a:lnTo>
                    <a:pt x="1915" y="524"/>
                  </a:lnTo>
                  <a:lnTo>
                    <a:pt x="1904" y="502"/>
                  </a:lnTo>
                  <a:lnTo>
                    <a:pt x="1915" y="502"/>
                  </a:lnTo>
                  <a:lnTo>
                    <a:pt x="1913" y="492"/>
                  </a:lnTo>
                  <a:lnTo>
                    <a:pt x="1889" y="496"/>
                  </a:lnTo>
                  <a:lnTo>
                    <a:pt x="1889" y="479"/>
                  </a:lnTo>
                  <a:lnTo>
                    <a:pt x="1836" y="500"/>
                  </a:lnTo>
                  <a:lnTo>
                    <a:pt x="1823" y="489"/>
                  </a:lnTo>
                  <a:lnTo>
                    <a:pt x="1885" y="470"/>
                  </a:lnTo>
                  <a:lnTo>
                    <a:pt x="1857" y="453"/>
                  </a:lnTo>
                  <a:lnTo>
                    <a:pt x="1847" y="462"/>
                  </a:lnTo>
                  <a:lnTo>
                    <a:pt x="1836" y="440"/>
                  </a:lnTo>
                  <a:lnTo>
                    <a:pt x="1806" y="430"/>
                  </a:lnTo>
                  <a:lnTo>
                    <a:pt x="1811" y="421"/>
                  </a:lnTo>
                  <a:lnTo>
                    <a:pt x="1791" y="421"/>
                  </a:lnTo>
                  <a:lnTo>
                    <a:pt x="1819" y="410"/>
                  </a:lnTo>
                  <a:lnTo>
                    <a:pt x="1802" y="402"/>
                  </a:lnTo>
                  <a:lnTo>
                    <a:pt x="1809" y="395"/>
                  </a:lnTo>
                  <a:lnTo>
                    <a:pt x="1800" y="383"/>
                  </a:lnTo>
                  <a:lnTo>
                    <a:pt x="1787" y="385"/>
                  </a:lnTo>
                  <a:lnTo>
                    <a:pt x="1798" y="376"/>
                  </a:lnTo>
                  <a:lnTo>
                    <a:pt x="1781" y="374"/>
                  </a:lnTo>
                  <a:lnTo>
                    <a:pt x="1794" y="372"/>
                  </a:lnTo>
                  <a:lnTo>
                    <a:pt x="1787" y="361"/>
                  </a:lnTo>
                  <a:lnTo>
                    <a:pt x="1768" y="363"/>
                  </a:lnTo>
                  <a:lnTo>
                    <a:pt x="1785" y="357"/>
                  </a:lnTo>
                  <a:lnTo>
                    <a:pt x="1766" y="329"/>
                  </a:lnTo>
                  <a:lnTo>
                    <a:pt x="1747" y="344"/>
                  </a:lnTo>
                  <a:lnTo>
                    <a:pt x="1753" y="351"/>
                  </a:lnTo>
                  <a:lnTo>
                    <a:pt x="1736" y="376"/>
                  </a:lnTo>
                  <a:lnTo>
                    <a:pt x="1732" y="365"/>
                  </a:lnTo>
                  <a:lnTo>
                    <a:pt x="1708" y="385"/>
                  </a:lnTo>
                  <a:lnTo>
                    <a:pt x="1706" y="372"/>
                  </a:lnTo>
                  <a:lnTo>
                    <a:pt x="1700" y="378"/>
                  </a:lnTo>
                  <a:lnTo>
                    <a:pt x="1700" y="383"/>
                  </a:lnTo>
                  <a:lnTo>
                    <a:pt x="1683" y="391"/>
                  </a:lnTo>
                  <a:lnTo>
                    <a:pt x="1700" y="378"/>
                  </a:lnTo>
                  <a:lnTo>
                    <a:pt x="1698" y="365"/>
                  </a:lnTo>
                  <a:lnTo>
                    <a:pt x="1657" y="376"/>
                  </a:lnTo>
                  <a:lnTo>
                    <a:pt x="1685" y="355"/>
                  </a:lnTo>
                  <a:lnTo>
                    <a:pt x="1676" y="340"/>
                  </a:lnTo>
                  <a:lnTo>
                    <a:pt x="1651" y="336"/>
                  </a:lnTo>
                  <a:lnTo>
                    <a:pt x="1681" y="336"/>
                  </a:lnTo>
                  <a:lnTo>
                    <a:pt x="1679" y="310"/>
                  </a:lnTo>
                  <a:lnTo>
                    <a:pt x="1644" y="308"/>
                  </a:lnTo>
                  <a:lnTo>
                    <a:pt x="1644" y="297"/>
                  </a:lnTo>
                  <a:lnTo>
                    <a:pt x="1604" y="274"/>
                  </a:lnTo>
                  <a:lnTo>
                    <a:pt x="1585" y="282"/>
                  </a:lnTo>
                  <a:lnTo>
                    <a:pt x="1538" y="272"/>
                  </a:lnTo>
                  <a:lnTo>
                    <a:pt x="1529" y="286"/>
                  </a:lnTo>
                  <a:lnTo>
                    <a:pt x="1544" y="297"/>
                  </a:lnTo>
                  <a:lnTo>
                    <a:pt x="1532" y="316"/>
                  </a:lnTo>
                  <a:lnTo>
                    <a:pt x="1544" y="318"/>
                  </a:lnTo>
                  <a:lnTo>
                    <a:pt x="1540" y="336"/>
                  </a:lnTo>
                  <a:lnTo>
                    <a:pt x="1551" y="346"/>
                  </a:lnTo>
                  <a:lnTo>
                    <a:pt x="1521" y="368"/>
                  </a:lnTo>
                  <a:lnTo>
                    <a:pt x="1542" y="378"/>
                  </a:lnTo>
                  <a:lnTo>
                    <a:pt x="1557" y="430"/>
                  </a:lnTo>
                  <a:lnTo>
                    <a:pt x="1566" y="430"/>
                  </a:lnTo>
                  <a:lnTo>
                    <a:pt x="1504" y="470"/>
                  </a:lnTo>
                  <a:lnTo>
                    <a:pt x="1523" y="517"/>
                  </a:lnTo>
                  <a:lnTo>
                    <a:pt x="1536" y="524"/>
                  </a:lnTo>
                  <a:lnTo>
                    <a:pt x="1504" y="549"/>
                  </a:lnTo>
                  <a:lnTo>
                    <a:pt x="1480" y="551"/>
                  </a:lnTo>
                  <a:lnTo>
                    <a:pt x="1489" y="536"/>
                  </a:lnTo>
                  <a:lnTo>
                    <a:pt x="1463" y="526"/>
                  </a:lnTo>
                  <a:lnTo>
                    <a:pt x="1474" y="524"/>
                  </a:lnTo>
                  <a:lnTo>
                    <a:pt x="1459" y="506"/>
                  </a:lnTo>
                  <a:lnTo>
                    <a:pt x="1459" y="455"/>
                  </a:lnTo>
                  <a:lnTo>
                    <a:pt x="1410" y="453"/>
                  </a:lnTo>
                  <a:lnTo>
                    <a:pt x="1404" y="464"/>
                  </a:lnTo>
                  <a:lnTo>
                    <a:pt x="1408" y="449"/>
                  </a:lnTo>
                  <a:lnTo>
                    <a:pt x="1342" y="417"/>
                  </a:lnTo>
                  <a:lnTo>
                    <a:pt x="1312" y="404"/>
                  </a:lnTo>
                  <a:lnTo>
                    <a:pt x="1285" y="412"/>
                  </a:lnTo>
                  <a:lnTo>
                    <a:pt x="1276" y="368"/>
                  </a:lnTo>
                  <a:lnTo>
                    <a:pt x="1257" y="374"/>
                  </a:lnTo>
                  <a:lnTo>
                    <a:pt x="1244" y="361"/>
                  </a:lnTo>
                  <a:lnTo>
                    <a:pt x="1250" y="301"/>
                  </a:lnTo>
                  <a:lnTo>
                    <a:pt x="1287" y="284"/>
                  </a:lnTo>
                  <a:lnTo>
                    <a:pt x="1287" y="269"/>
                  </a:lnTo>
                  <a:lnTo>
                    <a:pt x="1295" y="269"/>
                  </a:lnTo>
                  <a:lnTo>
                    <a:pt x="1289" y="265"/>
                  </a:lnTo>
                  <a:lnTo>
                    <a:pt x="1321" y="261"/>
                  </a:lnTo>
                  <a:lnTo>
                    <a:pt x="1316" y="248"/>
                  </a:lnTo>
                  <a:lnTo>
                    <a:pt x="1272" y="233"/>
                  </a:lnTo>
                  <a:lnTo>
                    <a:pt x="1319" y="248"/>
                  </a:lnTo>
                  <a:lnTo>
                    <a:pt x="1331" y="229"/>
                  </a:lnTo>
                  <a:lnTo>
                    <a:pt x="1359" y="231"/>
                  </a:lnTo>
                  <a:lnTo>
                    <a:pt x="1382" y="199"/>
                  </a:lnTo>
                  <a:lnTo>
                    <a:pt x="1346" y="197"/>
                  </a:lnTo>
                  <a:lnTo>
                    <a:pt x="1329" y="180"/>
                  </a:lnTo>
                  <a:lnTo>
                    <a:pt x="1378" y="195"/>
                  </a:lnTo>
                  <a:lnTo>
                    <a:pt x="1400" y="175"/>
                  </a:lnTo>
                  <a:lnTo>
                    <a:pt x="1389" y="163"/>
                  </a:lnTo>
                  <a:lnTo>
                    <a:pt x="1438" y="171"/>
                  </a:lnTo>
                  <a:lnTo>
                    <a:pt x="1434" y="158"/>
                  </a:lnTo>
                  <a:lnTo>
                    <a:pt x="1444" y="167"/>
                  </a:lnTo>
                  <a:lnTo>
                    <a:pt x="1476" y="148"/>
                  </a:lnTo>
                  <a:lnTo>
                    <a:pt x="1457" y="107"/>
                  </a:lnTo>
                  <a:lnTo>
                    <a:pt x="1478" y="103"/>
                  </a:lnTo>
                  <a:lnTo>
                    <a:pt x="1468" y="96"/>
                  </a:lnTo>
                  <a:lnTo>
                    <a:pt x="1476" y="88"/>
                  </a:lnTo>
                  <a:lnTo>
                    <a:pt x="1457" y="71"/>
                  </a:lnTo>
                  <a:lnTo>
                    <a:pt x="1408" y="66"/>
                  </a:lnTo>
                  <a:lnTo>
                    <a:pt x="1421" y="98"/>
                  </a:lnTo>
                  <a:lnTo>
                    <a:pt x="1404" y="103"/>
                  </a:lnTo>
                  <a:lnTo>
                    <a:pt x="1389" y="137"/>
                  </a:lnTo>
                  <a:lnTo>
                    <a:pt x="1376" y="143"/>
                  </a:lnTo>
                  <a:lnTo>
                    <a:pt x="1357" y="120"/>
                  </a:lnTo>
                  <a:lnTo>
                    <a:pt x="1368" y="113"/>
                  </a:lnTo>
                  <a:lnTo>
                    <a:pt x="1361" y="96"/>
                  </a:lnTo>
                  <a:lnTo>
                    <a:pt x="1340" y="84"/>
                  </a:lnTo>
                  <a:lnTo>
                    <a:pt x="1325" y="113"/>
                  </a:lnTo>
                  <a:lnTo>
                    <a:pt x="1306" y="81"/>
                  </a:lnTo>
                  <a:lnTo>
                    <a:pt x="1316" y="77"/>
                  </a:lnTo>
                  <a:lnTo>
                    <a:pt x="1285" y="71"/>
                  </a:lnTo>
                  <a:lnTo>
                    <a:pt x="1295" y="62"/>
                  </a:lnTo>
                  <a:lnTo>
                    <a:pt x="1289" y="56"/>
                  </a:lnTo>
                  <a:lnTo>
                    <a:pt x="1304" y="56"/>
                  </a:lnTo>
                  <a:lnTo>
                    <a:pt x="1280" y="37"/>
                  </a:lnTo>
                  <a:lnTo>
                    <a:pt x="1278" y="22"/>
                  </a:lnTo>
                  <a:lnTo>
                    <a:pt x="1242" y="0"/>
                  </a:lnTo>
                  <a:lnTo>
                    <a:pt x="1236" y="24"/>
                  </a:lnTo>
                  <a:lnTo>
                    <a:pt x="1223" y="22"/>
                  </a:lnTo>
                  <a:lnTo>
                    <a:pt x="1218" y="60"/>
                  </a:lnTo>
                  <a:lnTo>
                    <a:pt x="1267" y="77"/>
                  </a:lnTo>
                  <a:lnTo>
                    <a:pt x="1250" y="98"/>
                  </a:lnTo>
                  <a:lnTo>
                    <a:pt x="1261" y="90"/>
                  </a:lnTo>
                  <a:lnTo>
                    <a:pt x="1270" y="103"/>
                  </a:lnTo>
                  <a:lnTo>
                    <a:pt x="1236" y="118"/>
                  </a:lnTo>
                  <a:lnTo>
                    <a:pt x="1240" y="143"/>
                  </a:lnTo>
                  <a:lnTo>
                    <a:pt x="1223" y="133"/>
                  </a:lnTo>
                  <a:lnTo>
                    <a:pt x="1227" y="116"/>
                  </a:lnTo>
                  <a:lnTo>
                    <a:pt x="1216" y="118"/>
                  </a:lnTo>
                  <a:lnTo>
                    <a:pt x="1206" y="107"/>
                  </a:lnTo>
                  <a:lnTo>
                    <a:pt x="1180" y="109"/>
                  </a:lnTo>
                  <a:lnTo>
                    <a:pt x="1191" y="122"/>
                  </a:lnTo>
                  <a:lnTo>
                    <a:pt x="1195" y="124"/>
                  </a:lnTo>
                  <a:lnTo>
                    <a:pt x="1208" y="120"/>
                  </a:lnTo>
                  <a:lnTo>
                    <a:pt x="1204" y="133"/>
                  </a:lnTo>
                  <a:lnTo>
                    <a:pt x="1195" y="124"/>
                  </a:lnTo>
                  <a:lnTo>
                    <a:pt x="1193" y="124"/>
                  </a:lnTo>
                  <a:lnTo>
                    <a:pt x="1191" y="122"/>
                  </a:lnTo>
                  <a:lnTo>
                    <a:pt x="1184" y="118"/>
                  </a:lnTo>
                  <a:lnTo>
                    <a:pt x="1187" y="126"/>
                  </a:lnTo>
                  <a:lnTo>
                    <a:pt x="1118" y="128"/>
                  </a:lnTo>
                  <a:lnTo>
                    <a:pt x="1103" y="116"/>
                  </a:lnTo>
                  <a:lnTo>
                    <a:pt x="1078" y="118"/>
                  </a:lnTo>
                  <a:lnTo>
                    <a:pt x="1054" y="90"/>
                  </a:lnTo>
                  <a:lnTo>
                    <a:pt x="1010" y="109"/>
                  </a:lnTo>
                  <a:lnTo>
                    <a:pt x="1023" y="116"/>
                  </a:lnTo>
                  <a:lnTo>
                    <a:pt x="1059" y="101"/>
                  </a:lnTo>
                  <a:lnTo>
                    <a:pt x="1023" y="126"/>
                  </a:lnTo>
                  <a:lnTo>
                    <a:pt x="1035" y="145"/>
                  </a:lnTo>
                  <a:lnTo>
                    <a:pt x="1027" y="156"/>
                  </a:lnTo>
                  <a:lnTo>
                    <a:pt x="1023" y="141"/>
                  </a:lnTo>
                  <a:lnTo>
                    <a:pt x="988" y="118"/>
                  </a:lnTo>
                  <a:lnTo>
                    <a:pt x="910" y="126"/>
                  </a:lnTo>
                  <a:lnTo>
                    <a:pt x="895" y="120"/>
                  </a:lnTo>
                  <a:lnTo>
                    <a:pt x="920" y="107"/>
                  </a:lnTo>
                  <a:lnTo>
                    <a:pt x="899" y="92"/>
                  </a:lnTo>
                  <a:lnTo>
                    <a:pt x="858" y="92"/>
                  </a:lnTo>
                  <a:lnTo>
                    <a:pt x="773" y="64"/>
                  </a:lnTo>
                  <a:lnTo>
                    <a:pt x="741" y="81"/>
                  </a:lnTo>
                  <a:lnTo>
                    <a:pt x="743" y="58"/>
                  </a:lnTo>
                  <a:lnTo>
                    <a:pt x="720" y="81"/>
                  </a:lnTo>
                  <a:lnTo>
                    <a:pt x="682" y="45"/>
                  </a:lnTo>
                  <a:lnTo>
                    <a:pt x="688" y="54"/>
                  </a:lnTo>
                  <a:lnTo>
                    <a:pt x="631" y="86"/>
                  </a:lnTo>
                  <a:lnTo>
                    <a:pt x="631" y="77"/>
                  </a:lnTo>
                  <a:lnTo>
                    <a:pt x="599" y="88"/>
                  </a:lnTo>
                  <a:lnTo>
                    <a:pt x="652" y="54"/>
                  </a:lnTo>
                  <a:lnTo>
                    <a:pt x="582" y="81"/>
                  </a:lnTo>
                  <a:lnTo>
                    <a:pt x="571" y="90"/>
                  </a:lnTo>
                  <a:lnTo>
                    <a:pt x="577" y="103"/>
                  </a:lnTo>
                  <a:lnTo>
                    <a:pt x="460" y="69"/>
                  </a:lnTo>
                  <a:lnTo>
                    <a:pt x="460" y="71"/>
                  </a:lnTo>
                  <a:lnTo>
                    <a:pt x="279" y="49"/>
                  </a:lnTo>
                  <a:lnTo>
                    <a:pt x="271" y="37"/>
                  </a:lnTo>
                  <a:lnTo>
                    <a:pt x="222" y="28"/>
                  </a:lnTo>
                  <a:lnTo>
                    <a:pt x="215" y="39"/>
                  </a:lnTo>
                  <a:lnTo>
                    <a:pt x="200" y="37"/>
                  </a:lnTo>
                  <a:lnTo>
                    <a:pt x="215" y="26"/>
                  </a:lnTo>
                  <a:lnTo>
                    <a:pt x="194" y="19"/>
                  </a:lnTo>
                  <a:lnTo>
                    <a:pt x="173" y="37"/>
                  </a:lnTo>
                  <a:lnTo>
                    <a:pt x="141" y="39"/>
                  </a:lnTo>
                  <a:lnTo>
                    <a:pt x="139" y="54"/>
                  </a:lnTo>
                  <a:lnTo>
                    <a:pt x="134" y="45"/>
                  </a:lnTo>
                  <a:lnTo>
                    <a:pt x="104" y="54"/>
                  </a:lnTo>
                  <a:lnTo>
                    <a:pt x="109" y="66"/>
                  </a:lnTo>
                  <a:lnTo>
                    <a:pt x="96" y="62"/>
                  </a:lnTo>
                  <a:lnTo>
                    <a:pt x="77" y="86"/>
                  </a:lnTo>
                  <a:lnTo>
                    <a:pt x="32" y="96"/>
                  </a:lnTo>
                  <a:lnTo>
                    <a:pt x="34" y="107"/>
                  </a:lnTo>
                  <a:lnTo>
                    <a:pt x="21" y="111"/>
                  </a:lnTo>
                  <a:lnTo>
                    <a:pt x="75" y="148"/>
                  </a:lnTo>
                  <a:lnTo>
                    <a:pt x="147" y="165"/>
                  </a:lnTo>
                  <a:lnTo>
                    <a:pt x="102" y="160"/>
                  </a:lnTo>
                  <a:lnTo>
                    <a:pt x="104" y="171"/>
                  </a:lnTo>
                  <a:lnTo>
                    <a:pt x="121" y="171"/>
                  </a:lnTo>
                  <a:lnTo>
                    <a:pt x="107" y="180"/>
                  </a:lnTo>
                  <a:lnTo>
                    <a:pt x="75" y="178"/>
                  </a:lnTo>
                  <a:lnTo>
                    <a:pt x="75" y="160"/>
                  </a:lnTo>
                  <a:lnTo>
                    <a:pt x="58" y="163"/>
                  </a:lnTo>
                  <a:lnTo>
                    <a:pt x="0" y="188"/>
                  </a:lnTo>
                  <a:lnTo>
                    <a:pt x="32" y="197"/>
                  </a:lnTo>
                  <a:lnTo>
                    <a:pt x="19" y="201"/>
                  </a:lnTo>
                  <a:lnTo>
                    <a:pt x="34" y="218"/>
                  </a:lnTo>
                  <a:lnTo>
                    <a:pt x="85" y="216"/>
                  </a:lnTo>
                  <a:lnTo>
                    <a:pt x="92" y="227"/>
                  </a:lnTo>
                  <a:lnTo>
                    <a:pt x="126" y="214"/>
                  </a:lnTo>
                  <a:lnTo>
                    <a:pt x="113" y="218"/>
                  </a:lnTo>
                  <a:lnTo>
                    <a:pt x="119" y="246"/>
                  </a:lnTo>
                  <a:lnTo>
                    <a:pt x="51" y="269"/>
                  </a:lnTo>
                  <a:lnTo>
                    <a:pt x="32" y="299"/>
                  </a:lnTo>
                  <a:lnTo>
                    <a:pt x="49" y="295"/>
                  </a:lnTo>
                  <a:lnTo>
                    <a:pt x="36" y="301"/>
                  </a:lnTo>
                  <a:lnTo>
                    <a:pt x="49" y="312"/>
                  </a:lnTo>
                  <a:lnTo>
                    <a:pt x="75" y="316"/>
                  </a:lnTo>
                  <a:lnTo>
                    <a:pt x="60" y="329"/>
                  </a:lnTo>
                  <a:lnTo>
                    <a:pt x="70" y="344"/>
                  </a:lnTo>
                  <a:lnTo>
                    <a:pt x="85" y="346"/>
                  </a:lnTo>
                  <a:lnTo>
                    <a:pt x="98" y="333"/>
                  </a:lnTo>
                  <a:lnTo>
                    <a:pt x="96" y="329"/>
                  </a:lnTo>
                  <a:lnTo>
                    <a:pt x="113" y="316"/>
                  </a:lnTo>
                  <a:lnTo>
                    <a:pt x="98" y="333"/>
                  </a:lnTo>
                  <a:lnTo>
                    <a:pt x="109" y="359"/>
                  </a:lnTo>
                  <a:lnTo>
                    <a:pt x="102" y="372"/>
                  </a:lnTo>
                  <a:lnTo>
                    <a:pt x="134" y="355"/>
                  </a:lnTo>
                  <a:lnTo>
                    <a:pt x="156" y="376"/>
                  </a:lnTo>
                  <a:lnTo>
                    <a:pt x="162" y="363"/>
                  </a:lnTo>
                  <a:lnTo>
                    <a:pt x="168" y="372"/>
                  </a:lnTo>
                  <a:lnTo>
                    <a:pt x="192" y="361"/>
                  </a:lnTo>
                  <a:lnTo>
                    <a:pt x="160" y="417"/>
                  </a:lnTo>
                  <a:lnTo>
                    <a:pt x="134" y="427"/>
                  </a:lnTo>
                  <a:lnTo>
                    <a:pt x="134" y="438"/>
                  </a:lnTo>
                  <a:lnTo>
                    <a:pt x="102" y="440"/>
                  </a:lnTo>
                  <a:lnTo>
                    <a:pt x="79" y="462"/>
                  </a:lnTo>
                  <a:lnTo>
                    <a:pt x="109" y="445"/>
                  </a:lnTo>
                  <a:lnTo>
                    <a:pt x="143" y="447"/>
                  </a:lnTo>
                  <a:lnTo>
                    <a:pt x="160" y="432"/>
                  </a:lnTo>
                  <a:lnTo>
                    <a:pt x="151" y="421"/>
                  </a:lnTo>
                  <a:lnTo>
                    <a:pt x="173" y="423"/>
                  </a:lnTo>
                  <a:lnTo>
                    <a:pt x="236" y="380"/>
                  </a:lnTo>
                  <a:lnTo>
                    <a:pt x="249" y="365"/>
                  </a:lnTo>
                  <a:lnTo>
                    <a:pt x="239" y="355"/>
                  </a:lnTo>
                  <a:lnTo>
                    <a:pt x="294" y="304"/>
                  </a:lnTo>
                  <a:lnTo>
                    <a:pt x="303" y="278"/>
                  </a:lnTo>
                  <a:lnTo>
                    <a:pt x="296" y="304"/>
                  </a:lnTo>
                  <a:lnTo>
                    <a:pt x="317" y="299"/>
                  </a:lnTo>
                  <a:lnTo>
                    <a:pt x="307" y="310"/>
                  </a:lnTo>
                  <a:lnTo>
                    <a:pt x="324" y="314"/>
                  </a:lnTo>
                  <a:lnTo>
                    <a:pt x="283" y="318"/>
                  </a:lnTo>
                  <a:lnTo>
                    <a:pt x="275" y="342"/>
                  </a:lnTo>
                  <a:lnTo>
                    <a:pt x="290" y="342"/>
                  </a:lnTo>
                  <a:lnTo>
                    <a:pt x="277" y="359"/>
                  </a:lnTo>
                  <a:lnTo>
                    <a:pt x="330" y="336"/>
                  </a:lnTo>
                  <a:lnTo>
                    <a:pt x="339" y="323"/>
                  </a:lnTo>
                  <a:lnTo>
                    <a:pt x="330" y="316"/>
                  </a:lnTo>
                  <a:lnTo>
                    <a:pt x="343" y="304"/>
                  </a:lnTo>
                  <a:lnTo>
                    <a:pt x="341" y="314"/>
                  </a:lnTo>
                  <a:lnTo>
                    <a:pt x="369" y="308"/>
                  </a:lnTo>
                  <a:lnTo>
                    <a:pt x="362" y="318"/>
                  </a:lnTo>
                  <a:lnTo>
                    <a:pt x="407" y="336"/>
                  </a:lnTo>
                  <a:lnTo>
                    <a:pt x="473" y="344"/>
                  </a:lnTo>
                  <a:lnTo>
                    <a:pt x="484" y="336"/>
                  </a:lnTo>
                  <a:lnTo>
                    <a:pt x="492" y="340"/>
                  </a:lnTo>
                  <a:lnTo>
                    <a:pt x="481" y="351"/>
                  </a:lnTo>
                  <a:lnTo>
                    <a:pt x="501" y="359"/>
                  </a:lnTo>
                  <a:lnTo>
                    <a:pt x="509" y="353"/>
                  </a:lnTo>
                  <a:lnTo>
                    <a:pt x="498" y="336"/>
                  </a:lnTo>
                  <a:lnTo>
                    <a:pt x="509" y="353"/>
                  </a:lnTo>
                  <a:lnTo>
                    <a:pt x="511" y="355"/>
                  </a:lnTo>
                  <a:lnTo>
                    <a:pt x="511" y="355"/>
                  </a:lnTo>
                  <a:lnTo>
                    <a:pt x="518" y="372"/>
                  </a:lnTo>
                  <a:lnTo>
                    <a:pt x="535" y="378"/>
                  </a:lnTo>
                  <a:lnTo>
                    <a:pt x="543" y="374"/>
                  </a:lnTo>
                  <a:lnTo>
                    <a:pt x="528" y="365"/>
                  </a:lnTo>
                  <a:lnTo>
                    <a:pt x="543" y="365"/>
                  </a:lnTo>
                  <a:lnTo>
                    <a:pt x="558" y="380"/>
                  </a:lnTo>
                  <a:lnTo>
                    <a:pt x="554" y="353"/>
                  </a:lnTo>
                  <a:lnTo>
                    <a:pt x="565" y="376"/>
                  </a:lnTo>
                  <a:lnTo>
                    <a:pt x="590" y="389"/>
                  </a:lnTo>
                  <a:lnTo>
                    <a:pt x="594" y="393"/>
                  </a:lnTo>
                  <a:lnTo>
                    <a:pt x="590" y="408"/>
                  </a:lnTo>
                  <a:lnTo>
                    <a:pt x="622" y="430"/>
                  </a:lnTo>
                  <a:lnTo>
                    <a:pt x="614" y="447"/>
                  </a:lnTo>
                  <a:lnTo>
                    <a:pt x="631" y="432"/>
                  </a:lnTo>
                  <a:lnTo>
                    <a:pt x="633" y="455"/>
                  </a:lnTo>
                  <a:lnTo>
                    <a:pt x="628" y="436"/>
                  </a:lnTo>
                  <a:lnTo>
                    <a:pt x="622" y="447"/>
                  </a:lnTo>
                  <a:lnTo>
                    <a:pt x="633" y="455"/>
                  </a:lnTo>
                  <a:lnTo>
                    <a:pt x="635" y="464"/>
                  </a:lnTo>
                  <a:lnTo>
                    <a:pt x="645" y="459"/>
                  </a:lnTo>
                  <a:lnTo>
                    <a:pt x="641" y="472"/>
                  </a:lnTo>
                  <a:lnTo>
                    <a:pt x="669" y="517"/>
                  </a:lnTo>
                  <a:lnTo>
                    <a:pt x="684" y="519"/>
                  </a:lnTo>
                  <a:lnTo>
                    <a:pt x="694" y="541"/>
                  </a:lnTo>
                  <a:lnTo>
                    <a:pt x="688" y="547"/>
                  </a:lnTo>
                  <a:lnTo>
                    <a:pt x="741" y="562"/>
                  </a:lnTo>
                  <a:lnTo>
                    <a:pt x="739" y="575"/>
                  </a:lnTo>
                  <a:lnTo>
                    <a:pt x="765" y="579"/>
                  </a:lnTo>
                  <a:lnTo>
                    <a:pt x="771" y="596"/>
                  </a:lnTo>
                  <a:lnTo>
                    <a:pt x="1242" y="596"/>
                  </a:lnTo>
                  <a:lnTo>
                    <a:pt x="1242" y="586"/>
                  </a:lnTo>
                  <a:lnTo>
                    <a:pt x="1244" y="588"/>
                  </a:lnTo>
                  <a:lnTo>
                    <a:pt x="1242" y="596"/>
                  </a:lnTo>
                  <a:lnTo>
                    <a:pt x="771" y="596"/>
                  </a:lnTo>
                  <a:lnTo>
                    <a:pt x="782" y="615"/>
                  </a:lnTo>
                  <a:lnTo>
                    <a:pt x="769" y="630"/>
                  </a:lnTo>
                  <a:lnTo>
                    <a:pt x="773" y="615"/>
                  </a:lnTo>
                  <a:lnTo>
                    <a:pt x="739" y="613"/>
                  </a:lnTo>
                  <a:lnTo>
                    <a:pt x="752" y="652"/>
                  </a:lnTo>
                  <a:lnTo>
                    <a:pt x="765" y="656"/>
                  </a:lnTo>
                  <a:lnTo>
                    <a:pt x="754" y="658"/>
                  </a:lnTo>
                  <a:lnTo>
                    <a:pt x="746" y="778"/>
                  </a:lnTo>
                  <a:lnTo>
                    <a:pt x="769" y="823"/>
                  </a:lnTo>
                  <a:lnTo>
                    <a:pt x="786" y="823"/>
                  </a:lnTo>
                  <a:lnTo>
                    <a:pt x="780" y="840"/>
                  </a:lnTo>
                  <a:lnTo>
                    <a:pt x="812" y="891"/>
                  </a:lnTo>
                  <a:lnTo>
                    <a:pt x="844" y="902"/>
                  </a:lnTo>
                  <a:lnTo>
                    <a:pt x="869" y="929"/>
                  </a:lnTo>
                  <a:lnTo>
                    <a:pt x="910" y="927"/>
                  </a:lnTo>
                  <a:lnTo>
                    <a:pt x="974" y="953"/>
                  </a:lnTo>
                  <a:lnTo>
                    <a:pt x="1050" y="942"/>
                  </a:lnTo>
                  <a:lnTo>
                    <a:pt x="1097" y="993"/>
                  </a:lnTo>
                  <a:lnTo>
                    <a:pt x="1135" y="981"/>
                  </a:lnTo>
                  <a:lnTo>
                    <a:pt x="1178" y="1040"/>
                  </a:lnTo>
                  <a:lnTo>
                    <a:pt x="1210" y="1053"/>
                  </a:lnTo>
                  <a:lnTo>
                    <a:pt x="1208" y="1017"/>
                  </a:lnTo>
                  <a:lnTo>
                    <a:pt x="1242" y="998"/>
                  </a:lnTo>
                  <a:lnTo>
                    <a:pt x="1246" y="981"/>
                  </a:lnTo>
                  <a:lnTo>
                    <a:pt x="1297" y="981"/>
                  </a:lnTo>
                  <a:lnTo>
                    <a:pt x="1342" y="993"/>
                  </a:lnTo>
                  <a:lnTo>
                    <a:pt x="1342" y="972"/>
                  </a:lnTo>
                  <a:lnTo>
                    <a:pt x="1325" y="970"/>
                  </a:lnTo>
                  <a:lnTo>
                    <a:pt x="1361" y="970"/>
                  </a:lnTo>
                  <a:lnTo>
                    <a:pt x="1363" y="959"/>
                  </a:lnTo>
                  <a:lnTo>
                    <a:pt x="1368" y="972"/>
                  </a:lnTo>
                  <a:lnTo>
                    <a:pt x="1436" y="976"/>
                  </a:lnTo>
                  <a:lnTo>
                    <a:pt x="1455" y="993"/>
                  </a:lnTo>
                  <a:lnTo>
                    <a:pt x="1457" y="1023"/>
                  </a:lnTo>
                  <a:lnTo>
                    <a:pt x="1480" y="1064"/>
                  </a:lnTo>
                  <a:lnTo>
                    <a:pt x="1493" y="1062"/>
                  </a:lnTo>
                  <a:lnTo>
                    <a:pt x="1498" y="1032"/>
                  </a:lnTo>
                  <a:lnTo>
                    <a:pt x="1476" y="959"/>
                  </a:lnTo>
                  <a:lnTo>
                    <a:pt x="1489" y="929"/>
                  </a:lnTo>
                  <a:lnTo>
                    <a:pt x="1576" y="870"/>
                  </a:lnTo>
                  <a:lnTo>
                    <a:pt x="1559" y="863"/>
                  </a:lnTo>
                  <a:lnTo>
                    <a:pt x="1574" y="861"/>
                  </a:lnTo>
                  <a:lnTo>
                    <a:pt x="1561" y="842"/>
                  </a:lnTo>
                  <a:lnTo>
                    <a:pt x="1566" y="825"/>
                  </a:lnTo>
                  <a:lnTo>
                    <a:pt x="1547" y="812"/>
                  </a:lnTo>
                  <a:lnTo>
                    <a:pt x="1566" y="820"/>
                  </a:lnTo>
                  <a:lnTo>
                    <a:pt x="1559" y="799"/>
                  </a:lnTo>
                  <a:lnTo>
                    <a:pt x="1572" y="793"/>
                  </a:lnTo>
                  <a:lnTo>
                    <a:pt x="1574" y="840"/>
                  </a:lnTo>
                  <a:lnTo>
                    <a:pt x="1587" y="812"/>
                  </a:lnTo>
                  <a:lnTo>
                    <a:pt x="1578" y="791"/>
                  </a:lnTo>
                  <a:lnTo>
                    <a:pt x="1589" y="803"/>
                  </a:lnTo>
                  <a:lnTo>
                    <a:pt x="1606" y="767"/>
                  </a:lnTo>
                  <a:lnTo>
                    <a:pt x="1674" y="750"/>
                  </a:lnTo>
                  <a:lnTo>
                    <a:pt x="1657" y="739"/>
                  </a:lnTo>
                  <a:lnTo>
                    <a:pt x="1670" y="709"/>
                  </a:lnTo>
                  <a:lnTo>
                    <a:pt x="1721" y="688"/>
                  </a:lnTo>
                  <a:lnTo>
                    <a:pt x="1723" y="677"/>
                  </a:lnTo>
                  <a:lnTo>
                    <a:pt x="1721" y="675"/>
                  </a:lnTo>
                  <a:lnTo>
                    <a:pt x="1766" y="660"/>
                  </a:lnTo>
                  <a:lnTo>
                    <a:pt x="1760" y="673"/>
                  </a:lnTo>
                  <a:lnTo>
                    <a:pt x="1787" y="673"/>
                  </a:lnTo>
                  <a:lnTo>
                    <a:pt x="1736" y="692"/>
                  </a:lnTo>
                  <a:lnTo>
                    <a:pt x="1751" y="712"/>
                  </a:lnTo>
                  <a:lnTo>
                    <a:pt x="1770" y="688"/>
                  </a:lnTo>
                  <a:lnTo>
                    <a:pt x="1823" y="675"/>
                  </a:lnTo>
                  <a:lnTo>
                    <a:pt x="1845" y="656"/>
                  </a:lnTo>
                  <a:lnTo>
                    <a:pt x="1832" y="658"/>
                  </a:lnTo>
                  <a:lnTo>
                    <a:pt x="1832" y="639"/>
                  </a:lnTo>
                  <a:close/>
                  <a:moveTo>
                    <a:pt x="460" y="329"/>
                  </a:moveTo>
                  <a:lnTo>
                    <a:pt x="460" y="329"/>
                  </a:lnTo>
                  <a:lnTo>
                    <a:pt x="492" y="329"/>
                  </a:lnTo>
                  <a:lnTo>
                    <a:pt x="492" y="329"/>
                  </a:lnTo>
                  <a:lnTo>
                    <a:pt x="460" y="329"/>
                  </a:lnTo>
                  <a:close/>
                  <a:moveTo>
                    <a:pt x="1436" y="709"/>
                  </a:moveTo>
                  <a:lnTo>
                    <a:pt x="1442" y="675"/>
                  </a:lnTo>
                  <a:lnTo>
                    <a:pt x="1417" y="667"/>
                  </a:lnTo>
                  <a:lnTo>
                    <a:pt x="1395" y="688"/>
                  </a:lnTo>
                  <a:lnTo>
                    <a:pt x="1387" y="746"/>
                  </a:lnTo>
                  <a:lnTo>
                    <a:pt x="1372" y="748"/>
                  </a:lnTo>
                  <a:lnTo>
                    <a:pt x="1368" y="720"/>
                  </a:lnTo>
                  <a:lnTo>
                    <a:pt x="1380" y="677"/>
                  </a:lnTo>
                  <a:lnTo>
                    <a:pt x="1368" y="684"/>
                  </a:lnTo>
                  <a:lnTo>
                    <a:pt x="1389" y="662"/>
                  </a:lnTo>
                  <a:lnTo>
                    <a:pt x="1434" y="662"/>
                  </a:lnTo>
                  <a:lnTo>
                    <a:pt x="1427" y="650"/>
                  </a:lnTo>
                  <a:lnTo>
                    <a:pt x="1423" y="650"/>
                  </a:lnTo>
                  <a:lnTo>
                    <a:pt x="1357" y="643"/>
                  </a:lnTo>
                  <a:lnTo>
                    <a:pt x="1368" y="630"/>
                  </a:lnTo>
                  <a:lnTo>
                    <a:pt x="1327" y="647"/>
                  </a:lnTo>
                  <a:lnTo>
                    <a:pt x="1297" y="647"/>
                  </a:lnTo>
                  <a:lnTo>
                    <a:pt x="1333" y="620"/>
                  </a:lnTo>
                  <a:lnTo>
                    <a:pt x="1255" y="603"/>
                  </a:lnTo>
                  <a:lnTo>
                    <a:pt x="1253" y="600"/>
                  </a:lnTo>
                  <a:lnTo>
                    <a:pt x="1333" y="618"/>
                  </a:lnTo>
                  <a:lnTo>
                    <a:pt x="1363" y="594"/>
                  </a:lnTo>
                  <a:lnTo>
                    <a:pt x="1378" y="611"/>
                  </a:lnTo>
                  <a:lnTo>
                    <a:pt x="1378" y="600"/>
                  </a:lnTo>
                  <a:lnTo>
                    <a:pt x="1393" y="600"/>
                  </a:lnTo>
                  <a:lnTo>
                    <a:pt x="1404" y="620"/>
                  </a:lnTo>
                  <a:lnTo>
                    <a:pt x="1417" y="618"/>
                  </a:lnTo>
                  <a:lnTo>
                    <a:pt x="1423" y="650"/>
                  </a:lnTo>
                  <a:lnTo>
                    <a:pt x="1425" y="650"/>
                  </a:lnTo>
                  <a:lnTo>
                    <a:pt x="1487" y="660"/>
                  </a:lnTo>
                  <a:lnTo>
                    <a:pt x="1506" y="684"/>
                  </a:lnTo>
                  <a:lnTo>
                    <a:pt x="1485" y="688"/>
                  </a:lnTo>
                  <a:lnTo>
                    <a:pt x="1472" y="675"/>
                  </a:lnTo>
                  <a:lnTo>
                    <a:pt x="1470" y="714"/>
                  </a:lnTo>
                  <a:lnTo>
                    <a:pt x="1459" y="720"/>
                  </a:lnTo>
                  <a:lnTo>
                    <a:pt x="1453" y="701"/>
                  </a:lnTo>
                  <a:lnTo>
                    <a:pt x="1436" y="709"/>
                  </a:lnTo>
                  <a:close/>
                  <a:moveTo>
                    <a:pt x="1662" y="675"/>
                  </a:moveTo>
                  <a:lnTo>
                    <a:pt x="1574" y="692"/>
                  </a:lnTo>
                  <a:lnTo>
                    <a:pt x="1568" y="712"/>
                  </a:lnTo>
                  <a:lnTo>
                    <a:pt x="1519" y="720"/>
                  </a:lnTo>
                  <a:lnTo>
                    <a:pt x="1521" y="726"/>
                  </a:lnTo>
                  <a:lnTo>
                    <a:pt x="1472" y="754"/>
                  </a:lnTo>
                  <a:lnTo>
                    <a:pt x="1451" y="752"/>
                  </a:lnTo>
                  <a:lnTo>
                    <a:pt x="1449" y="744"/>
                  </a:lnTo>
                  <a:lnTo>
                    <a:pt x="1449" y="744"/>
                  </a:lnTo>
                  <a:lnTo>
                    <a:pt x="1521" y="724"/>
                  </a:lnTo>
                  <a:lnTo>
                    <a:pt x="1517" y="718"/>
                  </a:lnTo>
                  <a:lnTo>
                    <a:pt x="1504" y="716"/>
                  </a:lnTo>
                  <a:lnTo>
                    <a:pt x="1515" y="707"/>
                  </a:lnTo>
                  <a:lnTo>
                    <a:pt x="1574" y="692"/>
                  </a:lnTo>
                  <a:lnTo>
                    <a:pt x="1659" y="675"/>
                  </a:lnTo>
                  <a:lnTo>
                    <a:pt x="1681" y="630"/>
                  </a:lnTo>
                  <a:lnTo>
                    <a:pt x="1708" y="639"/>
                  </a:lnTo>
                  <a:lnTo>
                    <a:pt x="1708" y="639"/>
                  </a:lnTo>
                  <a:lnTo>
                    <a:pt x="1683" y="630"/>
                  </a:lnTo>
                  <a:lnTo>
                    <a:pt x="1662" y="675"/>
                  </a:lnTo>
                  <a:close/>
                </a:path>
              </a:pathLst>
            </a:custGeom>
            <a:solidFill>
              <a:srgbClr val="6048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grpSp>
      <p:grpSp>
        <p:nvGrpSpPr>
          <p:cNvPr id="2" name="קבוצה 1">
            <a:extLst>
              <a:ext uri="{FF2B5EF4-FFF2-40B4-BE49-F238E27FC236}">
                <a16:creationId xmlns:a16="http://schemas.microsoft.com/office/drawing/2014/main" id="{44CE1FC5-4241-41C5-9AB3-62516C2AD846}"/>
              </a:ext>
            </a:extLst>
          </p:cNvPr>
          <p:cNvGrpSpPr/>
          <p:nvPr/>
        </p:nvGrpSpPr>
        <p:grpSpPr>
          <a:xfrm>
            <a:off x="4461193" y="6085225"/>
            <a:ext cx="1948247" cy="667975"/>
            <a:chOff x="4461193" y="6040220"/>
            <a:chExt cx="1948247" cy="667975"/>
          </a:xfrm>
        </p:grpSpPr>
        <p:sp>
          <p:nvSpPr>
            <p:cNvPr id="11" name="תיבת טקסט 10">
              <a:extLst>
                <a:ext uri="{FF2B5EF4-FFF2-40B4-BE49-F238E27FC236}">
                  <a16:creationId xmlns:a16="http://schemas.microsoft.com/office/drawing/2014/main" id="{A341E068-FA00-4AAF-8580-C536A30D5730}"/>
                </a:ext>
              </a:extLst>
            </p:cNvPr>
            <p:cNvSpPr txBox="1"/>
            <p:nvPr/>
          </p:nvSpPr>
          <p:spPr>
            <a:xfrm>
              <a:off x="4461193" y="6438165"/>
              <a:ext cx="878732" cy="200055"/>
            </a:xfrm>
            <a:prstGeom prst="rect">
              <a:avLst/>
            </a:prstGeom>
            <a:noFill/>
          </p:spPr>
          <p:txBody>
            <a:bodyPr wrap="square" rtlCol="1">
              <a:spAutoFit/>
            </a:bodyPr>
            <a:lstStyle/>
            <a:p>
              <a:pPr algn="ctr"/>
              <a:r>
                <a:rPr lang="en-US" sz="700" dirty="0">
                  <a:solidFill>
                    <a:schemeClr val="bg1"/>
                  </a:solidFill>
                  <a:latin typeface="Trebuchet MS" panose="020B0603020202020204" pitchFamily="34" charset="0"/>
                </a:rPr>
                <a:t>2019-2020</a:t>
              </a:r>
              <a:endParaRPr lang="he-IL" sz="700" dirty="0">
                <a:solidFill>
                  <a:schemeClr val="bg1"/>
                </a:solidFill>
                <a:latin typeface="Trebuchet MS" panose="020B0603020202020204" pitchFamily="34" charset="0"/>
              </a:endParaRPr>
            </a:p>
          </p:txBody>
        </p:sp>
        <p:sp>
          <p:nvSpPr>
            <p:cNvPr id="216" name="Rectangle: Rounded Corners 441">
              <a:extLst>
                <a:ext uri="{FF2B5EF4-FFF2-40B4-BE49-F238E27FC236}">
                  <a16:creationId xmlns:a16="http://schemas.microsoft.com/office/drawing/2014/main" id="{382CF03F-E6AC-4CBC-B854-B95684E64B94}"/>
                </a:ext>
              </a:extLst>
            </p:cNvPr>
            <p:cNvSpPr/>
            <p:nvPr/>
          </p:nvSpPr>
          <p:spPr>
            <a:xfrm>
              <a:off x="4568814" y="6125541"/>
              <a:ext cx="1840626" cy="582654"/>
            </a:xfrm>
            <a:prstGeom prst="roundRect">
              <a:avLst/>
            </a:prstGeom>
            <a:solidFill>
              <a:schemeClr val="bg1"/>
            </a:solidFill>
            <a:ln w="3175">
              <a:solidFill>
                <a:schemeClr val="bg1">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Trebuchet MS" panose="020B0603020202020204" pitchFamily="34" charset="0"/>
              </a:endParaRPr>
            </a:p>
          </p:txBody>
        </p:sp>
        <p:sp>
          <p:nvSpPr>
            <p:cNvPr id="217" name="Rectangle 442">
              <a:extLst>
                <a:ext uri="{FF2B5EF4-FFF2-40B4-BE49-F238E27FC236}">
                  <a16:creationId xmlns:a16="http://schemas.microsoft.com/office/drawing/2014/main" id="{06665983-6644-4E49-9DD8-95F40C4ECEFA}"/>
                </a:ext>
              </a:extLst>
            </p:cNvPr>
            <p:cNvSpPr/>
            <p:nvPr/>
          </p:nvSpPr>
          <p:spPr>
            <a:xfrm>
              <a:off x="5265509" y="6040220"/>
              <a:ext cx="447237" cy="161583"/>
            </a:xfrm>
            <a:prstGeom prst="rect">
              <a:avLst/>
            </a:prstGeom>
            <a:solidFill>
              <a:schemeClr val="bg1"/>
            </a:solidFill>
          </p:spPr>
          <p:txBody>
            <a:bodyPr wrap="none" lIns="0" tIns="0" rIns="0" bIns="0">
              <a:spAutoFit/>
            </a:bodyPr>
            <a:lstStyle/>
            <a:p>
              <a:pPr lvl="0" algn="ctr" defTabSz="914400" eaLnBrk="0" fontAlgn="base" hangingPunct="0">
                <a:spcBef>
                  <a:spcPct val="0"/>
                </a:spcBef>
                <a:spcAft>
                  <a:spcPct val="0"/>
                </a:spcAft>
                <a:defRPr/>
              </a:pPr>
              <a:r>
                <a:rPr lang="en-ZA" sz="1050" b="1" dirty="0">
                  <a:solidFill>
                    <a:srgbClr val="FF4040"/>
                  </a:solidFill>
                  <a:latin typeface="Trebuchet MS" panose="020B0603020202020204" pitchFamily="34" charset="0"/>
                  <a:ea typeface="ヒラギノ角ゴ Pro W3" pitchFamily="-112" charset="-128"/>
                  <a:cs typeface="Arial" pitchFamily="34" charset="0"/>
                </a:rPr>
                <a:t>Europe</a:t>
              </a:r>
            </a:p>
          </p:txBody>
        </p:sp>
        <p:sp>
          <p:nvSpPr>
            <p:cNvPr id="218" name="Rectangle 443">
              <a:extLst>
                <a:ext uri="{FF2B5EF4-FFF2-40B4-BE49-F238E27FC236}">
                  <a16:creationId xmlns:a16="http://schemas.microsoft.com/office/drawing/2014/main" id="{92BAAEC9-C703-4FB7-943D-1E3841F95097}"/>
                </a:ext>
              </a:extLst>
            </p:cNvPr>
            <p:cNvSpPr/>
            <p:nvPr/>
          </p:nvSpPr>
          <p:spPr>
            <a:xfrm>
              <a:off x="4829534" y="6292104"/>
              <a:ext cx="274114" cy="276999"/>
            </a:xfrm>
            <a:prstGeom prst="rect">
              <a:avLst/>
            </a:prstGeom>
            <a:noFill/>
          </p:spPr>
          <p:txBody>
            <a:bodyPr wrap="none" lIns="0" tIns="0" rIns="0" bIns="0">
              <a:spAutoFit/>
            </a:bodyPr>
            <a:lstStyle/>
            <a:p>
              <a:pPr lvl="0" algn="ctr" defTabSz="914400" eaLnBrk="0" fontAlgn="base" hangingPunct="0">
                <a:spcBef>
                  <a:spcPct val="0"/>
                </a:spcBef>
                <a:spcAft>
                  <a:spcPct val="0"/>
                </a:spcAft>
                <a:buClr>
                  <a:prstClr val="black"/>
                </a:buClr>
                <a:buSzPct val="65000"/>
                <a:defRPr/>
              </a:pPr>
              <a:r>
                <a:rPr lang="en-ZA" sz="1000" b="1" dirty="0">
                  <a:solidFill>
                    <a:srgbClr val="FF4040"/>
                  </a:solidFill>
                  <a:latin typeface="Trebuchet MS" panose="020B0603020202020204" pitchFamily="34" charset="0"/>
                  <a:ea typeface="ＭＳ Ｐゴシック" pitchFamily="-112" charset="-128"/>
                  <a:cs typeface="Arial" pitchFamily="34" charset="0"/>
                </a:rPr>
                <a:t>17.8</a:t>
              </a:r>
            </a:p>
            <a:p>
              <a:pPr lvl="0" algn="ctr" defTabSz="914400" eaLnBrk="0" fontAlgn="base" hangingPunct="0">
                <a:spcBef>
                  <a:spcPct val="0"/>
                </a:spcBef>
                <a:spcAft>
                  <a:spcPct val="0"/>
                </a:spcAft>
                <a:buClr>
                  <a:prstClr val="black"/>
                </a:buClr>
                <a:buSzPct val="65000"/>
                <a:defRPr/>
              </a:pPr>
              <a:r>
                <a:rPr lang="en-ZA" sz="800" dirty="0">
                  <a:solidFill>
                    <a:schemeClr val="tx1">
                      <a:lumMod val="75000"/>
                      <a:lumOff val="25000"/>
                    </a:schemeClr>
                  </a:solidFill>
                  <a:latin typeface="Trebuchet MS" panose="020B0603020202020204" pitchFamily="34" charset="0"/>
                  <a:ea typeface="ＭＳ Ｐゴシック" pitchFamily="-112" charset="-128"/>
                  <a:cs typeface="Arial" pitchFamily="34" charset="0"/>
                </a:rPr>
                <a:t>nights</a:t>
              </a:r>
              <a:endParaRPr lang="en-ZA" sz="1000" b="1" dirty="0">
                <a:solidFill>
                  <a:srgbClr val="FF4040"/>
                </a:solidFill>
                <a:latin typeface="Trebuchet MS" panose="020B0603020202020204" pitchFamily="34" charset="0"/>
                <a:ea typeface="ＭＳ Ｐゴシック" pitchFamily="-112" charset="-128"/>
                <a:cs typeface="Arial" pitchFamily="34" charset="0"/>
              </a:endParaRPr>
            </a:p>
          </p:txBody>
        </p:sp>
        <p:sp>
          <p:nvSpPr>
            <p:cNvPr id="219" name="Rectangle 446">
              <a:extLst>
                <a:ext uri="{FF2B5EF4-FFF2-40B4-BE49-F238E27FC236}">
                  <a16:creationId xmlns:a16="http://schemas.microsoft.com/office/drawing/2014/main" id="{80A27FEB-AD66-42F7-86A0-DF9A4E7B9C7A}"/>
                </a:ext>
              </a:extLst>
            </p:cNvPr>
            <p:cNvSpPr/>
            <p:nvPr/>
          </p:nvSpPr>
          <p:spPr>
            <a:xfrm>
              <a:off x="5516690" y="6292104"/>
              <a:ext cx="620362" cy="276999"/>
            </a:xfrm>
            <a:prstGeom prst="rect">
              <a:avLst/>
            </a:prstGeom>
            <a:noFill/>
          </p:spPr>
          <p:txBody>
            <a:bodyPr wrap="none" lIns="0" tIns="0" rIns="0" bIns="0">
              <a:spAutoFit/>
            </a:bodyPr>
            <a:lstStyle/>
            <a:p>
              <a:pPr lvl="0" algn="ctr" defTabSz="914400" eaLnBrk="0" fontAlgn="base" hangingPunct="0">
                <a:spcBef>
                  <a:spcPct val="0"/>
                </a:spcBef>
                <a:spcAft>
                  <a:spcPct val="0"/>
                </a:spcAft>
                <a:buClr>
                  <a:prstClr val="black"/>
                </a:buClr>
                <a:buSzPct val="65000"/>
                <a:defRPr/>
              </a:pPr>
              <a:r>
                <a:rPr lang="en-ZA" sz="1000" b="1" dirty="0">
                  <a:solidFill>
                    <a:srgbClr val="FF4040"/>
                  </a:solidFill>
                  <a:latin typeface="Trebuchet MS" panose="020B0603020202020204" pitchFamily="34" charset="0"/>
                  <a:ea typeface="ＭＳ Ｐゴシック" pitchFamily="-112" charset="-128"/>
                  <a:cs typeface="Arial" pitchFamily="34" charset="0"/>
                </a:rPr>
                <a:t>+9.5% up </a:t>
              </a:r>
              <a:br>
                <a:rPr kumimoji="0" lang="en-ZA" sz="800" b="0" i="0" u="none" strike="noStrike" kern="1200" cap="none" spc="0" normalizeH="0" baseline="0" noProof="0" dirty="0">
                  <a:ln>
                    <a:noFill/>
                  </a:ln>
                  <a:solidFill>
                    <a:srgbClr val="D0021B"/>
                  </a:solidFill>
                  <a:effectLst/>
                  <a:uLnTx/>
                  <a:uFillTx/>
                  <a:latin typeface="Trebuchet MS" panose="020B0603020202020204" pitchFamily="34" charset="0"/>
                  <a:ea typeface="ヒラギノ角ゴ Pro W3" pitchFamily="-112" charset="-128"/>
                  <a:cs typeface="Arial" pitchFamily="34" charset="0"/>
                </a:rPr>
              </a:br>
              <a:r>
                <a:rPr kumimoji="0" lang="en-ZA" sz="800" b="0" i="0" u="none" strike="noStrike" kern="1200" cap="none" spc="0" normalizeH="0" baseline="0" noProof="0" dirty="0">
                  <a:ln>
                    <a:noFill/>
                  </a:ln>
                  <a:solidFill>
                    <a:schemeClr val="tx1">
                      <a:lumMod val="75000"/>
                      <a:lumOff val="25000"/>
                    </a:schemeClr>
                  </a:solidFill>
                  <a:effectLst/>
                  <a:uLnTx/>
                  <a:uFillTx/>
                  <a:latin typeface="Trebuchet MS" panose="020B0603020202020204" pitchFamily="34" charset="0"/>
                  <a:ea typeface="ヒラギノ角ゴ Pro W3" pitchFamily="-112" charset="-128"/>
                  <a:cs typeface="Arial" pitchFamily="34" charset="0"/>
                </a:rPr>
                <a:t>from Q1 2019</a:t>
              </a:r>
            </a:p>
          </p:txBody>
        </p:sp>
        <p:sp>
          <p:nvSpPr>
            <p:cNvPr id="220" name="Freeform: Shape 447">
              <a:extLst>
                <a:ext uri="{FF2B5EF4-FFF2-40B4-BE49-F238E27FC236}">
                  <a16:creationId xmlns:a16="http://schemas.microsoft.com/office/drawing/2014/main" id="{340C384E-38D9-469A-8922-AE8BBCE467C9}"/>
                </a:ext>
              </a:extLst>
            </p:cNvPr>
            <p:cNvSpPr/>
            <p:nvPr/>
          </p:nvSpPr>
          <p:spPr>
            <a:xfrm>
              <a:off x="5333709" y="6264619"/>
              <a:ext cx="0" cy="357187"/>
            </a:xfrm>
            <a:custGeom>
              <a:avLst/>
              <a:gdLst>
                <a:gd name="connsiteX0" fmla="*/ 0 w 0"/>
                <a:gd name="connsiteY0" fmla="*/ 0 h 357187"/>
                <a:gd name="connsiteX1" fmla="*/ 0 w 0"/>
                <a:gd name="connsiteY1" fmla="*/ 357187 h 357187"/>
              </a:gdLst>
              <a:ahLst/>
              <a:cxnLst>
                <a:cxn ang="0">
                  <a:pos x="connsiteX0" y="connsiteY0"/>
                </a:cxn>
                <a:cxn ang="0">
                  <a:pos x="connsiteX1" y="connsiteY1"/>
                </a:cxn>
              </a:cxnLst>
              <a:rect l="l" t="t" r="r" b="b"/>
              <a:pathLst>
                <a:path h="357187">
                  <a:moveTo>
                    <a:pt x="0" y="0"/>
                  </a:moveTo>
                  <a:lnTo>
                    <a:pt x="0" y="357187"/>
                  </a:lnTo>
                </a:path>
              </a:pathLst>
            </a:custGeom>
            <a:noFill/>
            <a:ln w="9525">
              <a:solidFill>
                <a:schemeClr val="tx2">
                  <a:lumMod val="75000"/>
                  <a:lumOff val="25000"/>
                </a:schemeClr>
              </a:solidFill>
              <a:prstDash val="sys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latin typeface="Trebuchet MS" panose="020B0603020202020204" pitchFamily="34" charset="0"/>
              </a:endParaRPr>
            </a:p>
          </p:txBody>
        </p:sp>
        <p:sp>
          <p:nvSpPr>
            <p:cNvPr id="221" name="Isosceles Triangle 448">
              <a:extLst>
                <a:ext uri="{FF2B5EF4-FFF2-40B4-BE49-F238E27FC236}">
                  <a16:creationId xmlns:a16="http://schemas.microsoft.com/office/drawing/2014/main" id="{BA1D5C2A-083F-4BBC-941F-2E7318DFA694}"/>
                </a:ext>
              </a:extLst>
            </p:cNvPr>
            <p:cNvSpPr/>
            <p:nvPr/>
          </p:nvSpPr>
          <p:spPr>
            <a:xfrm rot="10800000" flipV="1">
              <a:off x="6194425" y="6396094"/>
              <a:ext cx="80061" cy="69018"/>
            </a:xfrm>
            <a:prstGeom prst="triangl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latin typeface="Trebuchet MS" panose="020B0603020202020204" pitchFamily="34" charset="0"/>
              </a:endParaRPr>
            </a:p>
          </p:txBody>
        </p:sp>
      </p:grpSp>
      <p:sp>
        <p:nvSpPr>
          <p:cNvPr id="223" name="Rectangle: Rounded Corners 449">
            <a:extLst>
              <a:ext uri="{FF2B5EF4-FFF2-40B4-BE49-F238E27FC236}">
                <a16:creationId xmlns:a16="http://schemas.microsoft.com/office/drawing/2014/main" id="{5D60F131-0287-4DB6-B41C-097FE2AC3482}"/>
              </a:ext>
            </a:extLst>
          </p:cNvPr>
          <p:cNvSpPr/>
          <p:nvPr/>
        </p:nvSpPr>
        <p:spPr>
          <a:xfrm>
            <a:off x="413665" y="8825841"/>
            <a:ext cx="1839600" cy="582654"/>
          </a:xfrm>
          <a:prstGeom prst="roundRect">
            <a:avLst/>
          </a:prstGeom>
          <a:solidFill>
            <a:schemeClr val="bg1"/>
          </a:solidFill>
          <a:ln w="3175">
            <a:solidFill>
              <a:schemeClr val="bg1">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highlight>
                <a:srgbClr val="FFFF00"/>
              </a:highlight>
              <a:latin typeface="Trebuchet MS" panose="020B0603020202020204" pitchFamily="34" charset="0"/>
            </a:endParaRPr>
          </a:p>
        </p:txBody>
      </p:sp>
      <p:sp>
        <p:nvSpPr>
          <p:cNvPr id="224" name="Rectangle 450">
            <a:extLst>
              <a:ext uri="{FF2B5EF4-FFF2-40B4-BE49-F238E27FC236}">
                <a16:creationId xmlns:a16="http://schemas.microsoft.com/office/drawing/2014/main" id="{932ED35F-8224-450F-B53D-0AE5160A6B96}"/>
              </a:ext>
            </a:extLst>
          </p:cNvPr>
          <p:cNvSpPr/>
          <p:nvPr/>
        </p:nvSpPr>
        <p:spPr>
          <a:xfrm>
            <a:off x="1046528" y="8741130"/>
            <a:ext cx="573875" cy="161583"/>
          </a:xfrm>
          <a:prstGeom prst="rect">
            <a:avLst/>
          </a:prstGeom>
          <a:noFill/>
        </p:spPr>
        <p:txBody>
          <a:bodyPr wrap="none" lIns="0" tIns="0" rIns="0" bIns="0">
            <a:spAutoFit/>
          </a:bodyPr>
          <a:lstStyle/>
          <a:p>
            <a:pPr lvl="0" algn="ctr" defTabSz="914400" eaLnBrk="0" fontAlgn="base" hangingPunct="0">
              <a:spcBef>
                <a:spcPct val="0"/>
              </a:spcBef>
              <a:spcAft>
                <a:spcPct val="0"/>
              </a:spcAft>
              <a:defRPr/>
            </a:pPr>
            <a:r>
              <a:rPr lang="en-ZA" sz="1050" b="1" dirty="0">
                <a:solidFill>
                  <a:srgbClr val="604878"/>
                </a:solidFill>
                <a:latin typeface="Trebuchet MS" panose="020B0603020202020204" pitchFamily="34" charset="0"/>
                <a:ea typeface="ヒラギノ角ゴ Pro W3" pitchFamily="-112" charset="-128"/>
                <a:cs typeface="Arial" pitchFamily="34" charset="0"/>
              </a:rPr>
              <a:t>Americas</a:t>
            </a:r>
          </a:p>
        </p:txBody>
      </p:sp>
      <p:sp>
        <p:nvSpPr>
          <p:cNvPr id="225" name="Rectangle 451">
            <a:extLst>
              <a:ext uri="{FF2B5EF4-FFF2-40B4-BE49-F238E27FC236}">
                <a16:creationId xmlns:a16="http://schemas.microsoft.com/office/drawing/2014/main" id="{B37A5591-3DB7-4B4C-B269-CA36546EF0BD}"/>
              </a:ext>
            </a:extLst>
          </p:cNvPr>
          <p:cNvSpPr/>
          <p:nvPr/>
        </p:nvSpPr>
        <p:spPr>
          <a:xfrm>
            <a:off x="601846" y="8990019"/>
            <a:ext cx="347851" cy="276999"/>
          </a:xfrm>
          <a:prstGeom prst="rect">
            <a:avLst/>
          </a:prstGeom>
          <a:noFill/>
        </p:spPr>
        <p:txBody>
          <a:bodyPr wrap="square" lIns="0" tIns="0" rIns="0" bIns="0">
            <a:spAutoFit/>
          </a:bodyPr>
          <a:lstStyle/>
          <a:p>
            <a:pPr lvl="0" algn="ctr" defTabSz="914400" eaLnBrk="0" fontAlgn="base" hangingPunct="0">
              <a:spcBef>
                <a:spcPct val="0"/>
              </a:spcBef>
              <a:spcAft>
                <a:spcPct val="0"/>
              </a:spcAft>
              <a:buClr>
                <a:prstClr val="black"/>
              </a:buClr>
              <a:buSzPct val="65000"/>
              <a:defRPr/>
            </a:pPr>
            <a:r>
              <a:rPr lang="en-ZA" sz="1000" b="1" dirty="0">
                <a:solidFill>
                  <a:srgbClr val="604878"/>
                </a:solidFill>
                <a:latin typeface="Trebuchet MS" panose="020B0603020202020204" pitchFamily="34" charset="0"/>
                <a:ea typeface="ＭＳ Ｐゴシック" pitchFamily="-112" charset="-128"/>
                <a:cs typeface="Arial" pitchFamily="34" charset="0"/>
              </a:rPr>
              <a:t>19.0</a:t>
            </a:r>
          </a:p>
          <a:p>
            <a:pPr lvl="0" algn="ctr" defTabSz="914400" eaLnBrk="0" fontAlgn="base" hangingPunct="0">
              <a:spcBef>
                <a:spcPct val="0"/>
              </a:spcBef>
              <a:spcAft>
                <a:spcPct val="0"/>
              </a:spcAft>
              <a:buClr>
                <a:prstClr val="black"/>
              </a:buClr>
              <a:buSzPct val="65000"/>
              <a:defRPr/>
            </a:pPr>
            <a:r>
              <a:rPr lang="en-ZA" sz="800" dirty="0">
                <a:solidFill>
                  <a:schemeClr val="tx1">
                    <a:lumMod val="75000"/>
                    <a:lumOff val="25000"/>
                  </a:schemeClr>
                </a:solidFill>
                <a:latin typeface="Trebuchet MS" panose="020B0603020202020204" pitchFamily="34" charset="0"/>
                <a:ea typeface="ＭＳ Ｐゴシック" pitchFamily="-112" charset="-128"/>
                <a:cs typeface="Arial" pitchFamily="34" charset="0"/>
              </a:rPr>
              <a:t>nights</a:t>
            </a:r>
            <a:endParaRPr lang="en-ZA" sz="1000" b="1" dirty="0">
              <a:solidFill>
                <a:srgbClr val="604878"/>
              </a:solidFill>
              <a:latin typeface="Trebuchet MS" panose="020B0603020202020204" pitchFamily="34" charset="0"/>
              <a:ea typeface="ＭＳ Ｐゴシック" pitchFamily="-112" charset="-128"/>
              <a:cs typeface="Arial" pitchFamily="34" charset="0"/>
            </a:endParaRPr>
          </a:p>
        </p:txBody>
      </p:sp>
      <p:sp>
        <p:nvSpPr>
          <p:cNvPr id="226" name="Rectangle 453">
            <a:extLst>
              <a:ext uri="{FF2B5EF4-FFF2-40B4-BE49-F238E27FC236}">
                <a16:creationId xmlns:a16="http://schemas.microsoft.com/office/drawing/2014/main" id="{E105801F-053E-40BD-A153-24CD78DE80A6}"/>
              </a:ext>
            </a:extLst>
          </p:cNvPr>
          <p:cNvSpPr/>
          <p:nvPr/>
        </p:nvSpPr>
        <p:spPr>
          <a:xfrm>
            <a:off x="1261828" y="8990019"/>
            <a:ext cx="625171" cy="276999"/>
          </a:xfrm>
          <a:prstGeom prst="rect">
            <a:avLst/>
          </a:prstGeom>
          <a:noFill/>
        </p:spPr>
        <p:txBody>
          <a:bodyPr wrap="none" lIns="0" tIns="0" rIns="0" bIns="0">
            <a:spAutoFit/>
          </a:bodyPr>
          <a:lstStyle/>
          <a:p>
            <a:pPr lvl="0" algn="ctr" defTabSz="914400" eaLnBrk="0" fontAlgn="base" hangingPunct="0">
              <a:spcBef>
                <a:spcPct val="0"/>
              </a:spcBef>
              <a:spcAft>
                <a:spcPct val="0"/>
              </a:spcAft>
              <a:buClr>
                <a:prstClr val="black"/>
              </a:buClr>
              <a:buSzPct val="65000"/>
              <a:defRPr/>
            </a:pPr>
            <a:r>
              <a:rPr lang="en-ZA" sz="1000" b="1" dirty="0">
                <a:solidFill>
                  <a:srgbClr val="604878"/>
                </a:solidFill>
                <a:latin typeface="Trebuchet MS" panose="020B0603020202020204" pitchFamily="34" charset="0"/>
                <a:ea typeface="ＭＳ Ｐゴシック" pitchFamily="-112" charset="-128"/>
                <a:cs typeface="Arial" pitchFamily="34" charset="0"/>
              </a:rPr>
              <a:t>+17.0% up</a:t>
            </a:r>
            <a:br>
              <a:rPr kumimoji="0" lang="en-ZA" sz="800" b="0" i="0" u="none" strike="noStrike" kern="1200" cap="none" spc="0" normalizeH="0" baseline="0" noProof="0" dirty="0">
                <a:ln>
                  <a:noFill/>
                </a:ln>
                <a:solidFill>
                  <a:srgbClr val="D0021B"/>
                </a:solidFill>
                <a:effectLst/>
                <a:uLnTx/>
                <a:uFillTx/>
                <a:latin typeface="Trebuchet MS" panose="020B0603020202020204" pitchFamily="34" charset="0"/>
                <a:ea typeface="ヒラギノ角ゴ Pro W3" pitchFamily="-112" charset="-128"/>
                <a:cs typeface="Arial" pitchFamily="34" charset="0"/>
              </a:rPr>
            </a:br>
            <a:r>
              <a:rPr kumimoji="0" lang="en-ZA" sz="800" b="0" i="0" u="none" strike="noStrike" kern="1200" cap="none" spc="0" normalizeH="0" baseline="0" noProof="0" dirty="0">
                <a:ln>
                  <a:noFill/>
                </a:ln>
                <a:solidFill>
                  <a:schemeClr val="tx1">
                    <a:lumMod val="75000"/>
                    <a:lumOff val="25000"/>
                  </a:schemeClr>
                </a:solidFill>
                <a:effectLst/>
                <a:uLnTx/>
                <a:uFillTx/>
                <a:latin typeface="Trebuchet MS" panose="020B0603020202020204" pitchFamily="34" charset="0"/>
                <a:ea typeface="ヒラギノ角ゴ Pro W3" pitchFamily="-112" charset="-128"/>
                <a:cs typeface="Arial" pitchFamily="34" charset="0"/>
              </a:rPr>
              <a:t>from Q1 2019</a:t>
            </a:r>
          </a:p>
        </p:txBody>
      </p:sp>
      <p:sp>
        <p:nvSpPr>
          <p:cNvPr id="227" name="Freeform: Shape 454">
            <a:extLst>
              <a:ext uri="{FF2B5EF4-FFF2-40B4-BE49-F238E27FC236}">
                <a16:creationId xmlns:a16="http://schemas.microsoft.com/office/drawing/2014/main" id="{F56E8F01-607B-4E2E-A349-6966ADB3BC8D}"/>
              </a:ext>
            </a:extLst>
          </p:cNvPr>
          <p:cNvSpPr/>
          <p:nvPr/>
        </p:nvSpPr>
        <p:spPr>
          <a:xfrm>
            <a:off x="1103239" y="8965529"/>
            <a:ext cx="0" cy="357187"/>
          </a:xfrm>
          <a:custGeom>
            <a:avLst/>
            <a:gdLst>
              <a:gd name="connsiteX0" fmla="*/ 0 w 0"/>
              <a:gd name="connsiteY0" fmla="*/ 0 h 357187"/>
              <a:gd name="connsiteX1" fmla="*/ 0 w 0"/>
              <a:gd name="connsiteY1" fmla="*/ 357187 h 357187"/>
            </a:gdLst>
            <a:ahLst/>
            <a:cxnLst>
              <a:cxn ang="0">
                <a:pos x="connsiteX0" y="connsiteY0"/>
              </a:cxn>
              <a:cxn ang="0">
                <a:pos x="connsiteX1" y="connsiteY1"/>
              </a:cxn>
            </a:cxnLst>
            <a:rect l="l" t="t" r="r" b="b"/>
            <a:pathLst>
              <a:path h="357187">
                <a:moveTo>
                  <a:pt x="0" y="0"/>
                </a:moveTo>
                <a:lnTo>
                  <a:pt x="0" y="357187"/>
                </a:lnTo>
              </a:path>
            </a:pathLst>
          </a:custGeom>
          <a:noFill/>
          <a:ln w="9525">
            <a:solidFill>
              <a:schemeClr val="tx2">
                <a:lumMod val="75000"/>
                <a:lumOff val="25000"/>
              </a:schemeClr>
            </a:solidFill>
            <a:prstDash val="sys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highlight>
                <a:srgbClr val="FFFF00"/>
              </a:highlight>
              <a:latin typeface="Trebuchet MS" panose="020B0603020202020204" pitchFamily="34" charset="0"/>
            </a:endParaRPr>
          </a:p>
        </p:txBody>
      </p:sp>
      <p:sp>
        <p:nvSpPr>
          <p:cNvPr id="228" name="Isosceles Triangle 455">
            <a:extLst>
              <a:ext uri="{FF2B5EF4-FFF2-40B4-BE49-F238E27FC236}">
                <a16:creationId xmlns:a16="http://schemas.microsoft.com/office/drawing/2014/main" id="{C65C9089-A129-4B60-AD21-F4D98C4E0B8A}"/>
              </a:ext>
            </a:extLst>
          </p:cNvPr>
          <p:cNvSpPr/>
          <p:nvPr/>
        </p:nvSpPr>
        <p:spPr>
          <a:xfrm rot="10800000" flipV="1">
            <a:off x="2043794" y="9106261"/>
            <a:ext cx="80061" cy="69018"/>
          </a:xfrm>
          <a:prstGeom prst="triangl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highlight>
                <a:srgbClr val="FFFF00"/>
              </a:highlight>
              <a:latin typeface="Trebuchet MS" panose="020B0603020202020204" pitchFamily="34" charset="0"/>
            </a:endParaRPr>
          </a:p>
        </p:txBody>
      </p:sp>
      <p:grpSp>
        <p:nvGrpSpPr>
          <p:cNvPr id="6" name="קבוצה 5">
            <a:extLst>
              <a:ext uri="{FF2B5EF4-FFF2-40B4-BE49-F238E27FC236}">
                <a16:creationId xmlns:a16="http://schemas.microsoft.com/office/drawing/2014/main" id="{E4C370CE-981E-4258-8467-F02B26C55268}"/>
              </a:ext>
            </a:extLst>
          </p:cNvPr>
          <p:cNvGrpSpPr/>
          <p:nvPr/>
        </p:nvGrpSpPr>
        <p:grpSpPr>
          <a:xfrm>
            <a:off x="4569840" y="8741130"/>
            <a:ext cx="1839600" cy="667365"/>
            <a:chOff x="4569840" y="8696125"/>
            <a:chExt cx="1839600" cy="667365"/>
          </a:xfrm>
        </p:grpSpPr>
        <p:sp>
          <p:nvSpPr>
            <p:cNvPr id="230" name="Rectangle: Rounded Corners 471">
              <a:extLst>
                <a:ext uri="{FF2B5EF4-FFF2-40B4-BE49-F238E27FC236}">
                  <a16:creationId xmlns:a16="http://schemas.microsoft.com/office/drawing/2014/main" id="{D2394993-DE8A-46F2-87F3-1A20536F1F54}"/>
                </a:ext>
              </a:extLst>
            </p:cNvPr>
            <p:cNvSpPr/>
            <p:nvPr/>
          </p:nvSpPr>
          <p:spPr>
            <a:xfrm>
              <a:off x="4569840" y="8780836"/>
              <a:ext cx="1839600" cy="582654"/>
            </a:xfrm>
            <a:prstGeom prst="roundRect">
              <a:avLst/>
            </a:prstGeom>
            <a:solidFill>
              <a:schemeClr val="bg1">
                <a:alpha val="73000"/>
              </a:schemeClr>
            </a:solidFill>
            <a:ln w="3175">
              <a:solidFill>
                <a:schemeClr val="bg1">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Trebuchet MS" panose="020B0603020202020204" pitchFamily="34" charset="0"/>
              </a:endParaRPr>
            </a:p>
          </p:txBody>
        </p:sp>
        <p:sp>
          <p:nvSpPr>
            <p:cNvPr id="231" name="Rectangle 472">
              <a:extLst>
                <a:ext uri="{FF2B5EF4-FFF2-40B4-BE49-F238E27FC236}">
                  <a16:creationId xmlns:a16="http://schemas.microsoft.com/office/drawing/2014/main" id="{933B343A-60DF-43E1-AEB3-34AAF9315309}"/>
                </a:ext>
              </a:extLst>
            </p:cNvPr>
            <p:cNvSpPr/>
            <p:nvPr/>
          </p:nvSpPr>
          <p:spPr>
            <a:xfrm>
              <a:off x="5145796" y="8696125"/>
              <a:ext cx="687689" cy="161583"/>
            </a:xfrm>
            <a:prstGeom prst="rect">
              <a:avLst/>
            </a:prstGeom>
            <a:solidFill>
              <a:schemeClr val="bg1"/>
            </a:solidFill>
          </p:spPr>
          <p:txBody>
            <a:bodyPr wrap="none" lIns="0" tIns="0" rIns="0" bIns="0">
              <a:spAutoFit/>
            </a:bodyPr>
            <a:lstStyle/>
            <a:p>
              <a:pPr lvl="0" algn="ctr" defTabSz="914400" eaLnBrk="0" fontAlgn="base" hangingPunct="0">
                <a:spcBef>
                  <a:spcPct val="0"/>
                </a:spcBef>
                <a:spcAft>
                  <a:spcPct val="0"/>
                </a:spcAft>
                <a:defRPr/>
              </a:pPr>
              <a:r>
                <a:rPr lang="en-ZA" sz="1050" b="1" dirty="0">
                  <a:solidFill>
                    <a:srgbClr val="4E8542"/>
                  </a:solidFill>
                  <a:latin typeface="Trebuchet MS" panose="020B0603020202020204" pitchFamily="34" charset="0"/>
                  <a:ea typeface="ヒラギノ角ゴ Pro W3" pitchFamily="-112" charset="-128"/>
                  <a:cs typeface="Arial" pitchFamily="34" charset="0"/>
                </a:rPr>
                <a:t>Australasia</a:t>
              </a:r>
            </a:p>
          </p:txBody>
        </p:sp>
        <p:sp>
          <p:nvSpPr>
            <p:cNvPr id="232" name="Rectangle 473">
              <a:extLst>
                <a:ext uri="{FF2B5EF4-FFF2-40B4-BE49-F238E27FC236}">
                  <a16:creationId xmlns:a16="http://schemas.microsoft.com/office/drawing/2014/main" id="{258C9F3E-B3DB-4A86-B2A4-B1A7F4EE53F5}"/>
                </a:ext>
              </a:extLst>
            </p:cNvPr>
            <p:cNvSpPr/>
            <p:nvPr/>
          </p:nvSpPr>
          <p:spPr>
            <a:xfrm>
              <a:off x="4829533" y="8945014"/>
              <a:ext cx="274114" cy="276999"/>
            </a:xfrm>
            <a:prstGeom prst="rect">
              <a:avLst/>
            </a:prstGeom>
            <a:noFill/>
          </p:spPr>
          <p:txBody>
            <a:bodyPr wrap="none" lIns="0" tIns="0" rIns="0" bIns="0">
              <a:spAutoFit/>
            </a:bodyPr>
            <a:lstStyle/>
            <a:p>
              <a:pPr lvl="0" algn="ctr" defTabSz="914400" eaLnBrk="0" fontAlgn="base" hangingPunct="0">
                <a:spcBef>
                  <a:spcPct val="0"/>
                </a:spcBef>
                <a:spcAft>
                  <a:spcPct val="0"/>
                </a:spcAft>
                <a:buClr>
                  <a:prstClr val="black"/>
                </a:buClr>
                <a:buSzPct val="65000"/>
                <a:defRPr/>
              </a:pPr>
              <a:r>
                <a:rPr lang="en-ZA" sz="1000" b="1" dirty="0">
                  <a:solidFill>
                    <a:srgbClr val="4E8542"/>
                  </a:solidFill>
                  <a:latin typeface="Trebuchet MS" panose="020B0603020202020204" pitchFamily="34" charset="0"/>
                  <a:ea typeface="ＭＳ Ｐゴシック" pitchFamily="-112" charset="-128"/>
                  <a:cs typeface="Arial" pitchFamily="34" charset="0"/>
                </a:rPr>
                <a:t>19.4</a:t>
              </a:r>
            </a:p>
            <a:p>
              <a:pPr lvl="0" algn="ctr" defTabSz="914400" eaLnBrk="0" fontAlgn="base" hangingPunct="0">
                <a:spcBef>
                  <a:spcPct val="0"/>
                </a:spcBef>
                <a:spcAft>
                  <a:spcPct val="0"/>
                </a:spcAft>
                <a:buClr>
                  <a:prstClr val="black"/>
                </a:buClr>
                <a:buSzPct val="65000"/>
                <a:defRPr/>
              </a:pPr>
              <a:r>
                <a:rPr lang="en-ZA" sz="800" dirty="0">
                  <a:solidFill>
                    <a:schemeClr val="tx1">
                      <a:lumMod val="75000"/>
                      <a:lumOff val="25000"/>
                    </a:schemeClr>
                  </a:solidFill>
                  <a:latin typeface="Trebuchet MS" panose="020B0603020202020204" pitchFamily="34" charset="0"/>
                  <a:ea typeface="ＭＳ Ｐゴシック" pitchFamily="-112" charset="-128"/>
                  <a:cs typeface="Arial" pitchFamily="34" charset="0"/>
                </a:rPr>
                <a:t>nights</a:t>
              </a:r>
              <a:endParaRPr lang="en-ZA" sz="1000" b="1" dirty="0">
                <a:solidFill>
                  <a:srgbClr val="4E8542"/>
                </a:solidFill>
                <a:latin typeface="Trebuchet MS" panose="020B0603020202020204" pitchFamily="34" charset="0"/>
                <a:ea typeface="ＭＳ Ｐゴシック" pitchFamily="-112" charset="-128"/>
                <a:cs typeface="Arial" pitchFamily="34" charset="0"/>
              </a:endParaRPr>
            </a:p>
          </p:txBody>
        </p:sp>
        <p:sp>
          <p:nvSpPr>
            <p:cNvPr id="233" name="Rectangle 474">
              <a:extLst>
                <a:ext uri="{FF2B5EF4-FFF2-40B4-BE49-F238E27FC236}">
                  <a16:creationId xmlns:a16="http://schemas.microsoft.com/office/drawing/2014/main" id="{6F65288E-416E-479B-A135-8C05E48F70D0}"/>
                </a:ext>
              </a:extLst>
            </p:cNvPr>
            <p:cNvSpPr/>
            <p:nvPr/>
          </p:nvSpPr>
          <p:spPr>
            <a:xfrm>
              <a:off x="5516690" y="8945014"/>
              <a:ext cx="620362" cy="276999"/>
            </a:xfrm>
            <a:prstGeom prst="rect">
              <a:avLst/>
            </a:prstGeom>
            <a:noFill/>
          </p:spPr>
          <p:txBody>
            <a:bodyPr wrap="none" lIns="0" tIns="0" rIns="0" bIns="0">
              <a:spAutoFit/>
            </a:bodyPr>
            <a:lstStyle/>
            <a:p>
              <a:pPr lvl="0" algn="ctr" defTabSz="914400" eaLnBrk="0" fontAlgn="base" hangingPunct="0">
                <a:spcBef>
                  <a:spcPct val="0"/>
                </a:spcBef>
                <a:spcAft>
                  <a:spcPct val="0"/>
                </a:spcAft>
                <a:buClr>
                  <a:prstClr val="black"/>
                </a:buClr>
                <a:buSzPct val="65000"/>
                <a:defRPr/>
              </a:pPr>
              <a:r>
                <a:rPr lang="en-ZA" sz="1000" b="1" dirty="0">
                  <a:solidFill>
                    <a:srgbClr val="4E8542"/>
                  </a:solidFill>
                  <a:latin typeface="Trebuchet MS" panose="020B0603020202020204" pitchFamily="34" charset="0"/>
                  <a:ea typeface="ＭＳ Ｐゴシック" pitchFamily="-112" charset="-128"/>
                  <a:cs typeface="Arial" pitchFamily="34" charset="0"/>
                </a:rPr>
                <a:t>+2.4% up </a:t>
              </a:r>
              <a:br>
                <a:rPr kumimoji="0" lang="en-ZA" sz="800" b="0" i="0" u="none" strike="noStrike" kern="1200" cap="none" spc="0" normalizeH="0" baseline="0" noProof="0" dirty="0">
                  <a:ln>
                    <a:noFill/>
                  </a:ln>
                  <a:solidFill>
                    <a:srgbClr val="D0021B"/>
                  </a:solidFill>
                  <a:effectLst/>
                  <a:uLnTx/>
                  <a:uFillTx/>
                  <a:latin typeface="Trebuchet MS" panose="020B0603020202020204" pitchFamily="34" charset="0"/>
                  <a:ea typeface="ヒラギノ角ゴ Pro W3" pitchFamily="-112" charset="-128"/>
                  <a:cs typeface="Arial" pitchFamily="34" charset="0"/>
                </a:rPr>
              </a:br>
              <a:r>
                <a:rPr kumimoji="0" lang="en-ZA" sz="800" b="0" i="0" u="none" strike="noStrike" kern="1200" cap="none" spc="0" normalizeH="0" baseline="0" noProof="0" dirty="0">
                  <a:ln>
                    <a:noFill/>
                  </a:ln>
                  <a:solidFill>
                    <a:schemeClr val="tx1">
                      <a:lumMod val="75000"/>
                      <a:lumOff val="25000"/>
                    </a:schemeClr>
                  </a:solidFill>
                  <a:effectLst/>
                  <a:uLnTx/>
                  <a:uFillTx/>
                  <a:latin typeface="Trebuchet MS" panose="020B0603020202020204" pitchFamily="34" charset="0"/>
                  <a:ea typeface="ヒラギノ角ゴ Pro W3" pitchFamily="-112" charset="-128"/>
                  <a:cs typeface="Arial" pitchFamily="34" charset="0"/>
                </a:rPr>
                <a:t>from Q1 2019</a:t>
              </a:r>
            </a:p>
          </p:txBody>
        </p:sp>
        <p:sp>
          <p:nvSpPr>
            <p:cNvPr id="234" name="Freeform: Shape 475">
              <a:extLst>
                <a:ext uri="{FF2B5EF4-FFF2-40B4-BE49-F238E27FC236}">
                  <a16:creationId xmlns:a16="http://schemas.microsoft.com/office/drawing/2014/main" id="{4AD3DEC0-5D86-4BFF-A728-3033AC5ACF5A}"/>
                </a:ext>
              </a:extLst>
            </p:cNvPr>
            <p:cNvSpPr/>
            <p:nvPr/>
          </p:nvSpPr>
          <p:spPr>
            <a:xfrm>
              <a:off x="5333709" y="8920524"/>
              <a:ext cx="0" cy="357187"/>
            </a:xfrm>
            <a:custGeom>
              <a:avLst/>
              <a:gdLst>
                <a:gd name="connsiteX0" fmla="*/ 0 w 0"/>
                <a:gd name="connsiteY0" fmla="*/ 0 h 357187"/>
                <a:gd name="connsiteX1" fmla="*/ 0 w 0"/>
                <a:gd name="connsiteY1" fmla="*/ 357187 h 357187"/>
              </a:gdLst>
              <a:ahLst/>
              <a:cxnLst>
                <a:cxn ang="0">
                  <a:pos x="connsiteX0" y="connsiteY0"/>
                </a:cxn>
                <a:cxn ang="0">
                  <a:pos x="connsiteX1" y="connsiteY1"/>
                </a:cxn>
              </a:cxnLst>
              <a:rect l="l" t="t" r="r" b="b"/>
              <a:pathLst>
                <a:path h="357187">
                  <a:moveTo>
                    <a:pt x="0" y="0"/>
                  </a:moveTo>
                  <a:lnTo>
                    <a:pt x="0" y="357187"/>
                  </a:lnTo>
                </a:path>
              </a:pathLst>
            </a:custGeom>
            <a:noFill/>
            <a:ln w="9525">
              <a:solidFill>
                <a:schemeClr val="tx2">
                  <a:lumMod val="75000"/>
                  <a:lumOff val="25000"/>
                </a:schemeClr>
              </a:solidFill>
              <a:prstDash val="sys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latin typeface="Trebuchet MS" panose="020B0603020202020204" pitchFamily="34" charset="0"/>
              </a:endParaRPr>
            </a:p>
          </p:txBody>
        </p:sp>
        <p:sp>
          <p:nvSpPr>
            <p:cNvPr id="235" name="Isosceles Triangle 477">
              <a:extLst>
                <a:ext uri="{FF2B5EF4-FFF2-40B4-BE49-F238E27FC236}">
                  <a16:creationId xmlns:a16="http://schemas.microsoft.com/office/drawing/2014/main" id="{DF686886-D80A-4153-A2F5-F6B6866AAAAF}"/>
                </a:ext>
              </a:extLst>
            </p:cNvPr>
            <p:cNvSpPr/>
            <p:nvPr/>
          </p:nvSpPr>
          <p:spPr>
            <a:xfrm rot="10800000" flipV="1">
              <a:off x="6185115" y="9047515"/>
              <a:ext cx="79200" cy="68400"/>
            </a:xfrm>
            <a:prstGeom prst="triangl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latin typeface="Trebuchet MS" panose="020B0603020202020204" pitchFamily="34" charset="0"/>
              </a:endParaRPr>
            </a:p>
          </p:txBody>
        </p:sp>
      </p:grpSp>
      <p:grpSp>
        <p:nvGrpSpPr>
          <p:cNvPr id="7" name="קבוצה 6">
            <a:extLst>
              <a:ext uri="{FF2B5EF4-FFF2-40B4-BE49-F238E27FC236}">
                <a16:creationId xmlns:a16="http://schemas.microsoft.com/office/drawing/2014/main" id="{D4455DA3-EA5C-4C54-9FCE-1A69F25ADCC2}"/>
              </a:ext>
            </a:extLst>
          </p:cNvPr>
          <p:cNvGrpSpPr/>
          <p:nvPr/>
        </p:nvGrpSpPr>
        <p:grpSpPr>
          <a:xfrm>
            <a:off x="1923180" y="6085225"/>
            <a:ext cx="1839600" cy="667365"/>
            <a:chOff x="1923180" y="6040220"/>
            <a:chExt cx="1839600" cy="667365"/>
          </a:xfrm>
        </p:grpSpPr>
        <p:sp>
          <p:nvSpPr>
            <p:cNvPr id="237" name="Rectangle: Rounded Corners 456">
              <a:extLst>
                <a:ext uri="{FF2B5EF4-FFF2-40B4-BE49-F238E27FC236}">
                  <a16:creationId xmlns:a16="http://schemas.microsoft.com/office/drawing/2014/main" id="{29F11716-BC06-4B3E-88CF-30EB97D6D47B}"/>
                </a:ext>
              </a:extLst>
            </p:cNvPr>
            <p:cNvSpPr/>
            <p:nvPr/>
          </p:nvSpPr>
          <p:spPr>
            <a:xfrm>
              <a:off x="1923180" y="6124931"/>
              <a:ext cx="1839600" cy="582654"/>
            </a:xfrm>
            <a:prstGeom prst="roundRect">
              <a:avLst/>
            </a:prstGeom>
            <a:solidFill>
              <a:schemeClr val="bg1">
                <a:alpha val="73000"/>
              </a:schemeClr>
            </a:solidFill>
            <a:ln w="3175">
              <a:solidFill>
                <a:schemeClr val="bg1">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Trebuchet MS" panose="020B0603020202020204" pitchFamily="34" charset="0"/>
              </a:endParaRPr>
            </a:p>
          </p:txBody>
        </p:sp>
        <p:sp>
          <p:nvSpPr>
            <p:cNvPr id="238" name="Rectangle 457">
              <a:extLst>
                <a:ext uri="{FF2B5EF4-FFF2-40B4-BE49-F238E27FC236}">
                  <a16:creationId xmlns:a16="http://schemas.microsoft.com/office/drawing/2014/main" id="{6FC7CD74-BA69-41C9-A6D5-399EB22AFB6B}"/>
                </a:ext>
              </a:extLst>
            </p:cNvPr>
            <p:cNvSpPr/>
            <p:nvPr/>
          </p:nvSpPr>
          <p:spPr>
            <a:xfrm>
              <a:off x="2485511" y="6040220"/>
              <a:ext cx="714939" cy="161583"/>
            </a:xfrm>
            <a:prstGeom prst="rect">
              <a:avLst/>
            </a:prstGeom>
            <a:solidFill>
              <a:schemeClr val="bg1"/>
            </a:solidFill>
          </p:spPr>
          <p:txBody>
            <a:bodyPr wrap="none" lIns="0" tIns="0" rIns="0" bIns="0">
              <a:spAutoFit/>
            </a:bodyPr>
            <a:lstStyle/>
            <a:p>
              <a:pPr lvl="0" algn="ctr" defTabSz="914400" eaLnBrk="0" fontAlgn="base" hangingPunct="0">
                <a:spcBef>
                  <a:spcPct val="0"/>
                </a:spcBef>
                <a:spcAft>
                  <a:spcPct val="0"/>
                </a:spcAft>
                <a:defRPr/>
              </a:pPr>
              <a:r>
                <a:rPr lang="en-ZA" sz="1050" b="1" dirty="0">
                  <a:solidFill>
                    <a:schemeClr val="accent6"/>
                  </a:solidFill>
                  <a:latin typeface="Trebuchet MS" panose="020B0603020202020204" pitchFamily="34" charset="0"/>
                  <a:ea typeface="ヒラギノ角ゴ Pro W3" pitchFamily="-112" charset="-128"/>
                  <a:cs typeface="Arial" pitchFamily="34" charset="0"/>
                </a:rPr>
                <a:t>Middle East</a:t>
              </a:r>
            </a:p>
          </p:txBody>
        </p:sp>
        <p:sp>
          <p:nvSpPr>
            <p:cNvPr id="239" name="Rectangle 458">
              <a:extLst>
                <a:ext uri="{FF2B5EF4-FFF2-40B4-BE49-F238E27FC236}">
                  <a16:creationId xmlns:a16="http://schemas.microsoft.com/office/drawing/2014/main" id="{E5E0B857-8DD6-4C4A-863F-DE00F2F8A08F}"/>
                </a:ext>
              </a:extLst>
            </p:cNvPr>
            <p:cNvSpPr/>
            <p:nvPr/>
          </p:nvSpPr>
          <p:spPr>
            <a:xfrm>
              <a:off x="2096613" y="6292104"/>
              <a:ext cx="274114" cy="276999"/>
            </a:xfrm>
            <a:prstGeom prst="rect">
              <a:avLst/>
            </a:prstGeom>
            <a:noFill/>
          </p:spPr>
          <p:txBody>
            <a:bodyPr wrap="none" lIns="0" tIns="0" rIns="0" bIns="0">
              <a:spAutoFit/>
            </a:bodyPr>
            <a:lstStyle/>
            <a:p>
              <a:pPr lvl="0" algn="ctr" defTabSz="914400" eaLnBrk="0" fontAlgn="base" hangingPunct="0">
                <a:spcBef>
                  <a:spcPct val="0"/>
                </a:spcBef>
                <a:spcAft>
                  <a:spcPct val="0"/>
                </a:spcAft>
                <a:buClr>
                  <a:prstClr val="black"/>
                </a:buClr>
                <a:buSzPct val="65000"/>
                <a:defRPr/>
              </a:pPr>
              <a:r>
                <a:rPr lang="en-ZA" sz="1000" b="1" dirty="0">
                  <a:solidFill>
                    <a:schemeClr val="accent6"/>
                  </a:solidFill>
                  <a:latin typeface="Trebuchet MS" panose="020B0603020202020204" pitchFamily="34" charset="0"/>
                  <a:ea typeface="ＭＳ Ｐゴシック" pitchFamily="-112" charset="-128"/>
                  <a:cs typeface="Arial" pitchFamily="34" charset="0"/>
                </a:rPr>
                <a:t>21.2</a:t>
              </a:r>
            </a:p>
            <a:p>
              <a:pPr lvl="0" algn="ctr" defTabSz="914400" eaLnBrk="0" fontAlgn="base" hangingPunct="0">
                <a:spcBef>
                  <a:spcPct val="0"/>
                </a:spcBef>
                <a:spcAft>
                  <a:spcPct val="0"/>
                </a:spcAft>
                <a:buClr>
                  <a:prstClr val="black"/>
                </a:buClr>
                <a:buSzPct val="65000"/>
                <a:defRPr/>
              </a:pPr>
              <a:r>
                <a:rPr lang="en-ZA" sz="800" dirty="0">
                  <a:solidFill>
                    <a:schemeClr val="tx1">
                      <a:lumMod val="75000"/>
                      <a:lumOff val="25000"/>
                    </a:schemeClr>
                  </a:solidFill>
                  <a:latin typeface="Trebuchet MS" panose="020B0603020202020204" pitchFamily="34" charset="0"/>
                  <a:ea typeface="ＭＳ Ｐゴシック" pitchFamily="-112" charset="-128"/>
                  <a:cs typeface="Arial" pitchFamily="34" charset="0"/>
                </a:rPr>
                <a:t>nights</a:t>
              </a:r>
              <a:endParaRPr lang="en-ZA" sz="1000" b="1" dirty="0">
                <a:solidFill>
                  <a:schemeClr val="accent6"/>
                </a:solidFill>
                <a:latin typeface="Trebuchet MS" panose="020B0603020202020204" pitchFamily="34" charset="0"/>
                <a:ea typeface="ＭＳ Ｐゴシック" pitchFamily="-112" charset="-128"/>
                <a:cs typeface="Arial" pitchFamily="34" charset="0"/>
              </a:endParaRPr>
            </a:p>
          </p:txBody>
        </p:sp>
        <p:sp>
          <p:nvSpPr>
            <p:cNvPr id="240" name="Rectangle 460">
              <a:extLst>
                <a:ext uri="{FF2B5EF4-FFF2-40B4-BE49-F238E27FC236}">
                  <a16:creationId xmlns:a16="http://schemas.microsoft.com/office/drawing/2014/main" id="{8D2C2F29-F650-4E0F-BEFE-834C88EF3B54}"/>
                </a:ext>
              </a:extLst>
            </p:cNvPr>
            <p:cNvSpPr/>
            <p:nvPr/>
          </p:nvSpPr>
          <p:spPr>
            <a:xfrm>
              <a:off x="2746995" y="6292104"/>
              <a:ext cx="625171" cy="276999"/>
            </a:xfrm>
            <a:prstGeom prst="rect">
              <a:avLst/>
            </a:prstGeom>
            <a:noFill/>
          </p:spPr>
          <p:txBody>
            <a:bodyPr wrap="none" lIns="0" tIns="0" rIns="0" bIns="0">
              <a:spAutoFit/>
            </a:bodyPr>
            <a:lstStyle/>
            <a:p>
              <a:pPr lvl="0" algn="ctr" defTabSz="914400" eaLnBrk="0" fontAlgn="base" hangingPunct="0">
                <a:spcBef>
                  <a:spcPct val="0"/>
                </a:spcBef>
                <a:spcAft>
                  <a:spcPct val="0"/>
                </a:spcAft>
                <a:buClr>
                  <a:prstClr val="black"/>
                </a:buClr>
                <a:buSzPct val="65000"/>
                <a:defRPr/>
              </a:pPr>
              <a:r>
                <a:rPr lang="en-ZA" sz="1000" b="1" dirty="0">
                  <a:solidFill>
                    <a:schemeClr val="accent6"/>
                  </a:solidFill>
                  <a:latin typeface="Trebuchet MS" panose="020B0603020202020204" pitchFamily="34" charset="0"/>
                  <a:ea typeface="ＭＳ Ｐゴシック" pitchFamily="-112" charset="-128"/>
                  <a:cs typeface="Arial" pitchFamily="34" charset="0"/>
                </a:rPr>
                <a:t>+13.5% up</a:t>
              </a:r>
              <a:br>
                <a:rPr kumimoji="0" lang="en-ZA" sz="800" b="0" i="0" u="none" strike="noStrike" kern="1200" cap="none" spc="0" normalizeH="0" baseline="0" noProof="0" dirty="0">
                  <a:ln>
                    <a:noFill/>
                  </a:ln>
                  <a:solidFill>
                    <a:srgbClr val="D0021B"/>
                  </a:solidFill>
                  <a:effectLst/>
                  <a:uLnTx/>
                  <a:uFillTx/>
                  <a:latin typeface="Trebuchet MS" panose="020B0603020202020204" pitchFamily="34" charset="0"/>
                  <a:ea typeface="ヒラギノ角ゴ Pro W3" pitchFamily="-112" charset="-128"/>
                  <a:cs typeface="Arial" pitchFamily="34" charset="0"/>
                </a:rPr>
              </a:br>
              <a:r>
                <a:rPr kumimoji="0" lang="en-ZA" sz="800" b="0" i="0" u="none" strike="noStrike" kern="1200" cap="none" spc="0" normalizeH="0" baseline="0" noProof="0" dirty="0">
                  <a:ln>
                    <a:noFill/>
                  </a:ln>
                  <a:solidFill>
                    <a:schemeClr val="tx1">
                      <a:lumMod val="75000"/>
                      <a:lumOff val="25000"/>
                    </a:schemeClr>
                  </a:solidFill>
                  <a:effectLst/>
                  <a:uLnTx/>
                  <a:uFillTx/>
                  <a:latin typeface="Trebuchet MS" panose="020B0603020202020204" pitchFamily="34" charset="0"/>
                  <a:ea typeface="ヒラギノ角ゴ Pro W3" pitchFamily="-112" charset="-128"/>
                  <a:cs typeface="Arial" pitchFamily="34" charset="0"/>
                </a:rPr>
                <a:t>from Q1 2019</a:t>
              </a:r>
            </a:p>
          </p:txBody>
        </p:sp>
        <p:sp>
          <p:nvSpPr>
            <p:cNvPr id="241" name="Freeform: Shape 461">
              <a:extLst>
                <a:ext uri="{FF2B5EF4-FFF2-40B4-BE49-F238E27FC236}">
                  <a16:creationId xmlns:a16="http://schemas.microsoft.com/office/drawing/2014/main" id="{8AC588CA-E897-49D5-A47D-00329A86B4FA}"/>
                </a:ext>
              </a:extLst>
            </p:cNvPr>
            <p:cNvSpPr/>
            <p:nvPr/>
          </p:nvSpPr>
          <p:spPr>
            <a:xfrm>
              <a:off x="2588404" y="6264619"/>
              <a:ext cx="0" cy="357187"/>
            </a:xfrm>
            <a:custGeom>
              <a:avLst/>
              <a:gdLst>
                <a:gd name="connsiteX0" fmla="*/ 0 w 0"/>
                <a:gd name="connsiteY0" fmla="*/ 0 h 357187"/>
                <a:gd name="connsiteX1" fmla="*/ 0 w 0"/>
                <a:gd name="connsiteY1" fmla="*/ 357187 h 357187"/>
              </a:gdLst>
              <a:ahLst/>
              <a:cxnLst>
                <a:cxn ang="0">
                  <a:pos x="connsiteX0" y="connsiteY0"/>
                </a:cxn>
                <a:cxn ang="0">
                  <a:pos x="connsiteX1" y="connsiteY1"/>
                </a:cxn>
              </a:cxnLst>
              <a:rect l="l" t="t" r="r" b="b"/>
              <a:pathLst>
                <a:path h="357187">
                  <a:moveTo>
                    <a:pt x="0" y="0"/>
                  </a:moveTo>
                  <a:lnTo>
                    <a:pt x="0" y="357187"/>
                  </a:lnTo>
                </a:path>
              </a:pathLst>
            </a:custGeom>
            <a:noFill/>
            <a:ln w="9525">
              <a:solidFill>
                <a:schemeClr val="tx2">
                  <a:lumMod val="75000"/>
                  <a:lumOff val="25000"/>
                </a:schemeClr>
              </a:solidFill>
              <a:prstDash val="sys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latin typeface="Trebuchet MS" panose="020B0603020202020204" pitchFamily="34" charset="0"/>
              </a:endParaRPr>
            </a:p>
          </p:txBody>
        </p:sp>
        <p:sp>
          <p:nvSpPr>
            <p:cNvPr id="242" name="Isosceles Triangle 267">
              <a:extLst>
                <a:ext uri="{FF2B5EF4-FFF2-40B4-BE49-F238E27FC236}">
                  <a16:creationId xmlns:a16="http://schemas.microsoft.com/office/drawing/2014/main" id="{49A516CF-2582-4489-B1D4-F1BBB03C696F}"/>
                </a:ext>
              </a:extLst>
            </p:cNvPr>
            <p:cNvSpPr/>
            <p:nvPr/>
          </p:nvSpPr>
          <p:spPr>
            <a:xfrm rot="10800000" flipV="1">
              <a:off x="3438949" y="6396094"/>
              <a:ext cx="80061" cy="69018"/>
            </a:xfrm>
            <a:prstGeom prst="triangl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latin typeface="Trebuchet MS" panose="020B0603020202020204" pitchFamily="34" charset="0"/>
              </a:endParaRPr>
            </a:p>
          </p:txBody>
        </p:sp>
      </p:grpSp>
      <p:grpSp>
        <p:nvGrpSpPr>
          <p:cNvPr id="3" name="קבוצה 2">
            <a:extLst>
              <a:ext uri="{FF2B5EF4-FFF2-40B4-BE49-F238E27FC236}">
                <a16:creationId xmlns:a16="http://schemas.microsoft.com/office/drawing/2014/main" id="{0696C378-1BD8-4219-BC65-D82FBDE825CF}"/>
              </a:ext>
            </a:extLst>
          </p:cNvPr>
          <p:cNvGrpSpPr/>
          <p:nvPr/>
        </p:nvGrpSpPr>
        <p:grpSpPr>
          <a:xfrm>
            <a:off x="4590180" y="7431513"/>
            <a:ext cx="1839600" cy="667365"/>
            <a:chOff x="4590180" y="7386508"/>
            <a:chExt cx="1839600" cy="667365"/>
          </a:xfrm>
        </p:grpSpPr>
        <p:sp>
          <p:nvSpPr>
            <p:cNvPr id="244" name="Rectangle: Rounded Corners 493">
              <a:extLst>
                <a:ext uri="{FF2B5EF4-FFF2-40B4-BE49-F238E27FC236}">
                  <a16:creationId xmlns:a16="http://schemas.microsoft.com/office/drawing/2014/main" id="{2E196686-4E54-4D5A-8F79-B4C5D24A91F1}"/>
                </a:ext>
              </a:extLst>
            </p:cNvPr>
            <p:cNvSpPr/>
            <p:nvPr/>
          </p:nvSpPr>
          <p:spPr>
            <a:xfrm>
              <a:off x="4590180" y="7471219"/>
              <a:ext cx="1839600" cy="582654"/>
            </a:xfrm>
            <a:prstGeom prst="roundRect">
              <a:avLst/>
            </a:prstGeom>
            <a:solidFill>
              <a:schemeClr val="bg1">
                <a:alpha val="73000"/>
              </a:schemeClr>
            </a:solidFill>
            <a:ln w="3175">
              <a:solidFill>
                <a:schemeClr val="bg1">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Trebuchet MS" panose="020B0603020202020204" pitchFamily="34" charset="0"/>
              </a:endParaRPr>
            </a:p>
          </p:txBody>
        </p:sp>
        <p:sp>
          <p:nvSpPr>
            <p:cNvPr id="245" name="Rectangle 494">
              <a:extLst>
                <a:ext uri="{FF2B5EF4-FFF2-40B4-BE49-F238E27FC236}">
                  <a16:creationId xmlns:a16="http://schemas.microsoft.com/office/drawing/2014/main" id="{BB976BAB-C0A5-433F-A51F-D40CBC81B5DD}"/>
                </a:ext>
              </a:extLst>
            </p:cNvPr>
            <p:cNvSpPr/>
            <p:nvPr/>
          </p:nvSpPr>
          <p:spPr>
            <a:xfrm>
              <a:off x="5362201" y="7386508"/>
              <a:ext cx="254878" cy="161583"/>
            </a:xfrm>
            <a:prstGeom prst="rect">
              <a:avLst/>
            </a:prstGeom>
            <a:solidFill>
              <a:schemeClr val="bg1"/>
            </a:solidFill>
          </p:spPr>
          <p:txBody>
            <a:bodyPr wrap="none" lIns="0" tIns="0" rIns="0" bIns="0">
              <a:spAutoFit/>
            </a:bodyPr>
            <a:lstStyle/>
            <a:p>
              <a:pPr lvl="0" algn="ctr" defTabSz="914400" eaLnBrk="0" fontAlgn="base" hangingPunct="0">
                <a:spcBef>
                  <a:spcPct val="0"/>
                </a:spcBef>
                <a:spcAft>
                  <a:spcPct val="0"/>
                </a:spcAft>
                <a:defRPr/>
              </a:pPr>
              <a:r>
                <a:rPr lang="en-ZA" sz="1050" b="1" dirty="0">
                  <a:solidFill>
                    <a:srgbClr val="1B587C"/>
                  </a:solidFill>
                  <a:latin typeface="Trebuchet MS" panose="020B0603020202020204" pitchFamily="34" charset="0"/>
                  <a:ea typeface="ヒラギノ角ゴ Pro W3" pitchFamily="-112" charset="-128"/>
                  <a:cs typeface="Arial" pitchFamily="34" charset="0"/>
                </a:rPr>
                <a:t>Asia</a:t>
              </a:r>
            </a:p>
          </p:txBody>
        </p:sp>
        <p:sp>
          <p:nvSpPr>
            <p:cNvPr id="246" name="Rectangle 495">
              <a:extLst>
                <a:ext uri="{FF2B5EF4-FFF2-40B4-BE49-F238E27FC236}">
                  <a16:creationId xmlns:a16="http://schemas.microsoft.com/office/drawing/2014/main" id="{2690DC43-CE3B-4F1C-96A2-5C18ADD98815}"/>
                </a:ext>
              </a:extLst>
            </p:cNvPr>
            <p:cNvSpPr/>
            <p:nvPr/>
          </p:nvSpPr>
          <p:spPr>
            <a:xfrm>
              <a:off x="4829540" y="7647970"/>
              <a:ext cx="274114" cy="276999"/>
            </a:xfrm>
            <a:prstGeom prst="rect">
              <a:avLst/>
            </a:prstGeom>
            <a:noFill/>
          </p:spPr>
          <p:txBody>
            <a:bodyPr wrap="none" lIns="0" tIns="0" rIns="0" bIns="0">
              <a:spAutoFit/>
            </a:bodyPr>
            <a:lstStyle/>
            <a:p>
              <a:pPr lvl="0" algn="ctr" defTabSz="914400" eaLnBrk="0" fontAlgn="base" hangingPunct="0">
                <a:spcBef>
                  <a:spcPct val="0"/>
                </a:spcBef>
                <a:spcAft>
                  <a:spcPct val="0"/>
                </a:spcAft>
                <a:buClr>
                  <a:prstClr val="black"/>
                </a:buClr>
                <a:buSzPct val="65000"/>
                <a:defRPr/>
              </a:pPr>
              <a:r>
                <a:rPr lang="en-ZA" sz="1000" b="1" dirty="0">
                  <a:solidFill>
                    <a:srgbClr val="1B587C"/>
                  </a:solidFill>
                  <a:latin typeface="Trebuchet MS" panose="020B0603020202020204" pitchFamily="34" charset="0"/>
                  <a:ea typeface="ＭＳ Ｐゴシック" pitchFamily="-112" charset="-128"/>
                  <a:cs typeface="Arial" pitchFamily="34" charset="0"/>
                </a:rPr>
                <a:t>21.9</a:t>
              </a:r>
            </a:p>
            <a:p>
              <a:pPr lvl="0" algn="ctr" defTabSz="914400" eaLnBrk="0" fontAlgn="base" hangingPunct="0">
                <a:spcBef>
                  <a:spcPct val="0"/>
                </a:spcBef>
                <a:spcAft>
                  <a:spcPct val="0"/>
                </a:spcAft>
                <a:buClr>
                  <a:prstClr val="black"/>
                </a:buClr>
                <a:buSzPct val="65000"/>
                <a:defRPr/>
              </a:pPr>
              <a:r>
                <a:rPr lang="en-ZA" sz="800" dirty="0">
                  <a:solidFill>
                    <a:schemeClr val="tx1">
                      <a:lumMod val="75000"/>
                      <a:lumOff val="25000"/>
                    </a:schemeClr>
                  </a:solidFill>
                  <a:latin typeface="Trebuchet MS" panose="020B0603020202020204" pitchFamily="34" charset="0"/>
                  <a:ea typeface="ＭＳ Ｐゴシック" pitchFamily="-112" charset="-128"/>
                  <a:cs typeface="Arial" pitchFamily="34" charset="0"/>
                </a:rPr>
                <a:t>nights</a:t>
              </a:r>
              <a:endParaRPr lang="en-ZA" sz="1000" b="1" dirty="0">
                <a:solidFill>
                  <a:srgbClr val="1B587C"/>
                </a:solidFill>
                <a:latin typeface="Trebuchet MS" panose="020B0603020202020204" pitchFamily="34" charset="0"/>
                <a:ea typeface="ＭＳ Ｐゴシック" pitchFamily="-112" charset="-128"/>
                <a:cs typeface="Arial" pitchFamily="34" charset="0"/>
              </a:endParaRPr>
            </a:p>
          </p:txBody>
        </p:sp>
        <p:sp>
          <p:nvSpPr>
            <p:cNvPr id="247" name="Rectangle 496">
              <a:extLst>
                <a:ext uri="{FF2B5EF4-FFF2-40B4-BE49-F238E27FC236}">
                  <a16:creationId xmlns:a16="http://schemas.microsoft.com/office/drawing/2014/main" id="{7BEDE6D1-E4DE-42E8-AB31-0504CDA39808}"/>
                </a:ext>
              </a:extLst>
            </p:cNvPr>
            <p:cNvSpPr/>
            <p:nvPr/>
          </p:nvSpPr>
          <p:spPr>
            <a:xfrm>
              <a:off x="5478974" y="7647970"/>
              <a:ext cx="692497" cy="276999"/>
            </a:xfrm>
            <a:prstGeom prst="rect">
              <a:avLst/>
            </a:prstGeom>
            <a:noFill/>
          </p:spPr>
          <p:txBody>
            <a:bodyPr wrap="none" lIns="0" tIns="0" rIns="0" bIns="0">
              <a:spAutoFit/>
            </a:bodyPr>
            <a:lstStyle/>
            <a:p>
              <a:pPr lvl="0" algn="ctr" defTabSz="914400" eaLnBrk="0" fontAlgn="base" hangingPunct="0">
                <a:spcBef>
                  <a:spcPct val="0"/>
                </a:spcBef>
                <a:spcAft>
                  <a:spcPct val="0"/>
                </a:spcAft>
                <a:buClr>
                  <a:prstClr val="black"/>
                </a:buClr>
                <a:buSzPct val="65000"/>
                <a:defRPr/>
              </a:pPr>
              <a:r>
                <a:rPr lang="en-ZA" sz="1000" b="1" dirty="0">
                  <a:solidFill>
                    <a:srgbClr val="1B587C"/>
                  </a:solidFill>
                  <a:latin typeface="Trebuchet MS" panose="020B0603020202020204" pitchFamily="34" charset="0"/>
                  <a:ea typeface="ＭＳ Ｐゴシック" pitchFamily="-112" charset="-128"/>
                  <a:cs typeface="Arial" pitchFamily="34" charset="0"/>
                </a:rPr>
                <a:t>-3.7% down</a:t>
              </a:r>
              <a:br>
                <a:rPr kumimoji="0" lang="en-ZA" sz="800" b="0" i="0" u="none" strike="noStrike" kern="1200" cap="none" spc="0" normalizeH="0" baseline="0" noProof="0" dirty="0">
                  <a:ln>
                    <a:noFill/>
                  </a:ln>
                  <a:solidFill>
                    <a:srgbClr val="D0021B"/>
                  </a:solidFill>
                  <a:effectLst/>
                  <a:uLnTx/>
                  <a:uFillTx/>
                  <a:latin typeface="Trebuchet MS" panose="020B0603020202020204" pitchFamily="34" charset="0"/>
                  <a:ea typeface="ヒラギノ角ゴ Pro W3" pitchFamily="-112" charset="-128"/>
                  <a:cs typeface="Arial" pitchFamily="34" charset="0"/>
                </a:rPr>
              </a:br>
              <a:r>
                <a:rPr kumimoji="0" lang="en-ZA" sz="800" b="0" i="0" u="none" strike="noStrike" kern="1200" cap="none" spc="0" normalizeH="0" baseline="0" noProof="0" dirty="0">
                  <a:ln>
                    <a:noFill/>
                  </a:ln>
                  <a:solidFill>
                    <a:schemeClr val="tx1">
                      <a:lumMod val="75000"/>
                      <a:lumOff val="25000"/>
                    </a:schemeClr>
                  </a:solidFill>
                  <a:effectLst/>
                  <a:uLnTx/>
                  <a:uFillTx/>
                  <a:latin typeface="Trebuchet MS" panose="020B0603020202020204" pitchFamily="34" charset="0"/>
                  <a:ea typeface="ヒラギノ角ゴ Pro W3" pitchFamily="-112" charset="-128"/>
                  <a:cs typeface="Arial" pitchFamily="34" charset="0"/>
                </a:rPr>
                <a:t>from Q1 2019</a:t>
              </a:r>
            </a:p>
          </p:txBody>
        </p:sp>
        <p:sp>
          <p:nvSpPr>
            <p:cNvPr id="248" name="Freeform: Shape 497">
              <a:extLst>
                <a:ext uri="{FF2B5EF4-FFF2-40B4-BE49-F238E27FC236}">
                  <a16:creationId xmlns:a16="http://schemas.microsoft.com/office/drawing/2014/main" id="{91B201B8-D23C-4903-9912-82752F7A59DF}"/>
                </a:ext>
              </a:extLst>
            </p:cNvPr>
            <p:cNvSpPr/>
            <p:nvPr/>
          </p:nvSpPr>
          <p:spPr>
            <a:xfrm>
              <a:off x="5333709" y="7610907"/>
              <a:ext cx="0" cy="357187"/>
            </a:xfrm>
            <a:custGeom>
              <a:avLst/>
              <a:gdLst>
                <a:gd name="connsiteX0" fmla="*/ 0 w 0"/>
                <a:gd name="connsiteY0" fmla="*/ 0 h 357187"/>
                <a:gd name="connsiteX1" fmla="*/ 0 w 0"/>
                <a:gd name="connsiteY1" fmla="*/ 357187 h 357187"/>
              </a:gdLst>
              <a:ahLst/>
              <a:cxnLst>
                <a:cxn ang="0">
                  <a:pos x="connsiteX0" y="connsiteY0"/>
                </a:cxn>
                <a:cxn ang="0">
                  <a:pos x="connsiteX1" y="connsiteY1"/>
                </a:cxn>
              </a:cxnLst>
              <a:rect l="l" t="t" r="r" b="b"/>
              <a:pathLst>
                <a:path h="357187">
                  <a:moveTo>
                    <a:pt x="0" y="0"/>
                  </a:moveTo>
                  <a:lnTo>
                    <a:pt x="0" y="357187"/>
                  </a:lnTo>
                </a:path>
              </a:pathLst>
            </a:custGeom>
            <a:noFill/>
            <a:ln w="9525">
              <a:solidFill>
                <a:schemeClr val="tx2">
                  <a:lumMod val="75000"/>
                  <a:lumOff val="25000"/>
                </a:schemeClr>
              </a:solidFill>
              <a:prstDash val="sys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latin typeface="Trebuchet MS" panose="020B0603020202020204" pitchFamily="34" charset="0"/>
              </a:endParaRPr>
            </a:p>
          </p:txBody>
        </p:sp>
        <p:sp>
          <p:nvSpPr>
            <p:cNvPr id="249" name="Isosceles Triangle 268">
              <a:extLst>
                <a:ext uri="{FF2B5EF4-FFF2-40B4-BE49-F238E27FC236}">
                  <a16:creationId xmlns:a16="http://schemas.microsoft.com/office/drawing/2014/main" id="{6B1D66A3-D657-4D6A-BA29-0A69E42BAC10}"/>
                </a:ext>
              </a:extLst>
            </p:cNvPr>
            <p:cNvSpPr/>
            <p:nvPr/>
          </p:nvSpPr>
          <p:spPr>
            <a:xfrm flipH="1" flipV="1">
              <a:off x="6309320" y="7758176"/>
              <a:ext cx="80061" cy="69018"/>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latin typeface="Trebuchet MS" panose="020B0603020202020204" pitchFamily="34" charset="0"/>
              </a:endParaRPr>
            </a:p>
          </p:txBody>
        </p:sp>
      </p:grpSp>
      <p:grpSp>
        <p:nvGrpSpPr>
          <p:cNvPr id="9" name="קבוצה 8">
            <a:extLst>
              <a:ext uri="{FF2B5EF4-FFF2-40B4-BE49-F238E27FC236}">
                <a16:creationId xmlns:a16="http://schemas.microsoft.com/office/drawing/2014/main" id="{8F678320-28E3-4902-9A5F-49585771321A}"/>
              </a:ext>
            </a:extLst>
          </p:cNvPr>
          <p:cNvGrpSpPr/>
          <p:nvPr/>
        </p:nvGrpSpPr>
        <p:grpSpPr>
          <a:xfrm>
            <a:off x="2535833" y="8741130"/>
            <a:ext cx="1839600" cy="667365"/>
            <a:chOff x="2535833" y="8696125"/>
            <a:chExt cx="1839600" cy="667365"/>
          </a:xfrm>
        </p:grpSpPr>
        <p:sp>
          <p:nvSpPr>
            <p:cNvPr id="251" name="Rectangle: Rounded Corners 463">
              <a:extLst>
                <a:ext uri="{FF2B5EF4-FFF2-40B4-BE49-F238E27FC236}">
                  <a16:creationId xmlns:a16="http://schemas.microsoft.com/office/drawing/2014/main" id="{C96A7C4B-A593-4BFB-AC10-D79BE06C312D}"/>
                </a:ext>
              </a:extLst>
            </p:cNvPr>
            <p:cNvSpPr/>
            <p:nvPr/>
          </p:nvSpPr>
          <p:spPr>
            <a:xfrm>
              <a:off x="2535833" y="8780836"/>
              <a:ext cx="1839600" cy="582654"/>
            </a:xfrm>
            <a:prstGeom prst="roundRect">
              <a:avLst/>
            </a:prstGeom>
            <a:solidFill>
              <a:schemeClr val="bg1">
                <a:alpha val="73000"/>
              </a:schemeClr>
            </a:solidFill>
            <a:ln w="3175">
              <a:solidFill>
                <a:schemeClr val="bg1">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Trebuchet MS" panose="020B0603020202020204" pitchFamily="34" charset="0"/>
              </a:endParaRPr>
            </a:p>
          </p:txBody>
        </p:sp>
        <p:sp>
          <p:nvSpPr>
            <p:cNvPr id="252" name="Rectangle 464">
              <a:extLst>
                <a:ext uri="{FF2B5EF4-FFF2-40B4-BE49-F238E27FC236}">
                  <a16:creationId xmlns:a16="http://schemas.microsoft.com/office/drawing/2014/main" id="{4C4D36ED-86C8-41FE-8D2D-EB6C860D3392}"/>
                </a:ext>
              </a:extLst>
            </p:cNvPr>
            <p:cNvSpPr/>
            <p:nvPr/>
          </p:nvSpPr>
          <p:spPr>
            <a:xfrm>
              <a:off x="3268883" y="8696125"/>
              <a:ext cx="373500" cy="161583"/>
            </a:xfrm>
            <a:prstGeom prst="rect">
              <a:avLst/>
            </a:prstGeom>
            <a:solidFill>
              <a:schemeClr val="bg1"/>
            </a:solidFill>
          </p:spPr>
          <p:txBody>
            <a:bodyPr wrap="none" lIns="0" tIns="0" rIns="0" bIns="0">
              <a:spAutoFit/>
            </a:bodyPr>
            <a:lstStyle/>
            <a:p>
              <a:pPr lvl="0" algn="ctr" defTabSz="914400" eaLnBrk="0" fontAlgn="base" hangingPunct="0">
                <a:spcBef>
                  <a:spcPct val="0"/>
                </a:spcBef>
                <a:spcAft>
                  <a:spcPct val="0"/>
                </a:spcAft>
                <a:defRPr/>
              </a:pPr>
              <a:r>
                <a:rPr lang="en-ZA" sz="1050" b="1" dirty="0">
                  <a:solidFill>
                    <a:schemeClr val="accent1"/>
                  </a:solidFill>
                  <a:latin typeface="Trebuchet MS" panose="020B0603020202020204" pitchFamily="34" charset="0"/>
                  <a:ea typeface="ヒラギノ角ゴ Pro W3" pitchFamily="-112" charset="-128"/>
                  <a:cs typeface="Arial" pitchFamily="34" charset="0"/>
                </a:rPr>
                <a:t>Africa</a:t>
              </a:r>
            </a:p>
          </p:txBody>
        </p:sp>
        <p:sp>
          <p:nvSpPr>
            <p:cNvPr id="253" name="Rectangle 465">
              <a:extLst>
                <a:ext uri="{FF2B5EF4-FFF2-40B4-BE49-F238E27FC236}">
                  <a16:creationId xmlns:a16="http://schemas.microsoft.com/office/drawing/2014/main" id="{8B1E7A85-79E2-4AF7-993D-36C681E4FABA}"/>
                </a:ext>
              </a:extLst>
            </p:cNvPr>
            <p:cNvSpPr/>
            <p:nvPr/>
          </p:nvSpPr>
          <p:spPr>
            <a:xfrm>
              <a:off x="2815314" y="8945014"/>
              <a:ext cx="274114" cy="276999"/>
            </a:xfrm>
            <a:prstGeom prst="rect">
              <a:avLst/>
            </a:prstGeom>
            <a:noFill/>
          </p:spPr>
          <p:txBody>
            <a:bodyPr wrap="none" lIns="0" tIns="0" rIns="0" bIns="0">
              <a:spAutoFit/>
            </a:bodyPr>
            <a:lstStyle/>
            <a:p>
              <a:pPr lvl="0" algn="ctr" defTabSz="914400" eaLnBrk="0" fontAlgn="base" hangingPunct="0">
                <a:spcBef>
                  <a:spcPct val="0"/>
                </a:spcBef>
                <a:spcAft>
                  <a:spcPct val="0"/>
                </a:spcAft>
                <a:buClr>
                  <a:prstClr val="black"/>
                </a:buClr>
                <a:buSzPct val="65000"/>
                <a:defRPr/>
              </a:pPr>
              <a:r>
                <a:rPr lang="en-US" sz="1000" b="1" dirty="0">
                  <a:solidFill>
                    <a:schemeClr val="accent1"/>
                  </a:solidFill>
                  <a:latin typeface="Trebuchet MS" panose="020B0603020202020204" pitchFamily="34" charset="0"/>
                  <a:ea typeface="ＭＳ Ｐゴシック" pitchFamily="-112" charset="-128"/>
                  <a:cs typeface="Arial" pitchFamily="34" charset="0"/>
                </a:rPr>
                <a:t>12.2</a:t>
              </a:r>
              <a:endParaRPr lang="en-ZA" sz="1000" b="1" dirty="0">
                <a:solidFill>
                  <a:schemeClr val="accent1"/>
                </a:solidFill>
                <a:latin typeface="Trebuchet MS" panose="020B0603020202020204" pitchFamily="34" charset="0"/>
                <a:ea typeface="ＭＳ Ｐゴシック" pitchFamily="-112" charset="-128"/>
                <a:cs typeface="Arial" pitchFamily="34" charset="0"/>
              </a:endParaRPr>
            </a:p>
            <a:p>
              <a:pPr lvl="0" algn="ctr" defTabSz="914400" eaLnBrk="0" fontAlgn="base" hangingPunct="0">
                <a:spcBef>
                  <a:spcPct val="0"/>
                </a:spcBef>
                <a:spcAft>
                  <a:spcPct val="0"/>
                </a:spcAft>
                <a:buClr>
                  <a:prstClr val="black"/>
                </a:buClr>
                <a:buSzPct val="65000"/>
                <a:defRPr/>
              </a:pPr>
              <a:r>
                <a:rPr lang="en-ZA" sz="800" dirty="0">
                  <a:solidFill>
                    <a:schemeClr val="tx1">
                      <a:lumMod val="75000"/>
                      <a:lumOff val="25000"/>
                    </a:schemeClr>
                  </a:solidFill>
                  <a:latin typeface="Trebuchet MS" panose="020B0603020202020204" pitchFamily="34" charset="0"/>
                  <a:ea typeface="ＭＳ Ｐゴシック" pitchFamily="-112" charset="-128"/>
                  <a:cs typeface="Arial" pitchFamily="34" charset="0"/>
                </a:rPr>
                <a:t>nights</a:t>
              </a:r>
              <a:endParaRPr lang="en-ZA" sz="1000" b="1" dirty="0">
                <a:solidFill>
                  <a:schemeClr val="accent1"/>
                </a:solidFill>
                <a:latin typeface="Trebuchet MS" panose="020B0603020202020204" pitchFamily="34" charset="0"/>
                <a:ea typeface="ＭＳ Ｐゴシック" pitchFamily="-112" charset="-128"/>
                <a:cs typeface="Arial" pitchFamily="34" charset="0"/>
              </a:endParaRPr>
            </a:p>
          </p:txBody>
        </p:sp>
        <p:sp>
          <p:nvSpPr>
            <p:cNvPr id="254" name="Rectangle 466">
              <a:extLst>
                <a:ext uri="{FF2B5EF4-FFF2-40B4-BE49-F238E27FC236}">
                  <a16:creationId xmlns:a16="http://schemas.microsoft.com/office/drawing/2014/main" id="{B8F46731-9997-4D26-B668-F700EF54AF05}"/>
                </a:ext>
              </a:extLst>
            </p:cNvPr>
            <p:cNvSpPr/>
            <p:nvPr/>
          </p:nvSpPr>
          <p:spPr>
            <a:xfrm>
              <a:off x="3469828" y="8945014"/>
              <a:ext cx="625171" cy="276999"/>
            </a:xfrm>
            <a:prstGeom prst="rect">
              <a:avLst/>
            </a:prstGeom>
            <a:noFill/>
          </p:spPr>
          <p:txBody>
            <a:bodyPr wrap="none" lIns="0" tIns="0" rIns="0" bIns="0">
              <a:spAutoFit/>
            </a:bodyPr>
            <a:lstStyle/>
            <a:p>
              <a:pPr lvl="0" algn="ctr" defTabSz="914400" eaLnBrk="0" fontAlgn="base" hangingPunct="0">
                <a:spcBef>
                  <a:spcPct val="0"/>
                </a:spcBef>
                <a:spcAft>
                  <a:spcPct val="0"/>
                </a:spcAft>
                <a:buClr>
                  <a:prstClr val="black"/>
                </a:buClr>
                <a:buSzPct val="65000"/>
                <a:defRPr/>
              </a:pPr>
              <a:r>
                <a:rPr lang="en-US" sz="1000" b="1" dirty="0">
                  <a:solidFill>
                    <a:schemeClr val="accent1"/>
                  </a:solidFill>
                  <a:latin typeface="Trebuchet MS" panose="020B0603020202020204" pitchFamily="34" charset="0"/>
                  <a:ea typeface="ＭＳ Ｐゴシック" pitchFamily="-112" charset="-128"/>
                  <a:cs typeface="Arial" pitchFamily="34" charset="0"/>
                </a:rPr>
                <a:t>+32.2%</a:t>
              </a:r>
              <a:r>
                <a:rPr lang="en-ZA" sz="1000" b="1" dirty="0">
                  <a:solidFill>
                    <a:schemeClr val="accent1"/>
                  </a:solidFill>
                  <a:latin typeface="Trebuchet MS" panose="020B0603020202020204" pitchFamily="34" charset="0"/>
                  <a:ea typeface="ＭＳ Ｐゴシック" pitchFamily="-112" charset="-128"/>
                  <a:cs typeface="Arial" pitchFamily="34" charset="0"/>
                </a:rPr>
                <a:t> up</a:t>
              </a:r>
              <a:br>
                <a:rPr kumimoji="0" lang="en-ZA" sz="800" b="0" i="0" u="none" strike="noStrike" kern="1200" cap="none" spc="0" normalizeH="0" baseline="0" noProof="0" dirty="0">
                  <a:ln>
                    <a:noFill/>
                  </a:ln>
                  <a:solidFill>
                    <a:srgbClr val="D0021B"/>
                  </a:solidFill>
                  <a:effectLst/>
                  <a:uLnTx/>
                  <a:uFillTx/>
                  <a:latin typeface="Trebuchet MS" panose="020B0603020202020204" pitchFamily="34" charset="0"/>
                  <a:ea typeface="ヒラギノ角ゴ Pro W3" pitchFamily="-112" charset="-128"/>
                  <a:cs typeface="Arial" pitchFamily="34" charset="0"/>
                </a:rPr>
              </a:br>
              <a:r>
                <a:rPr kumimoji="0" lang="en-ZA" sz="800" b="0" i="0" u="none" strike="noStrike" kern="1200" cap="none" spc="0" normalizeH="0" baseline="0" noProof="0" dirty="0">
                  <a:ln>
                    <a:noFill/>
                  </a:ln>
                  <a:solidFill>
                    <a:schemeClr val="tx1">
                      <a:lumMod val="75000"/>
                      <a:lumOff val="25000"/>
                    </a:schemeClr>
                  </a:solidFill>
                  <a:effectLst/>
                  <a:uLnTx/>
                  <a:uFillTx/>
                  <a:latin typeface="Trebuchet MS" panose="020B0603020202020204" pitchFamily="34" charset="0"/>
                  <a:ea typeface="ヒラギノ角ゴ Pro W3" pitchFamily="-112" charset="-128"/>
                  <a:cs typeface="Arial" pitchFamily="34" charset="0"/>
                </a:rPr>
                <a:t>from Q1 2019</a:t>
              </a:r>
            </a:p>
          </p:txBody>
        </p:sp>
        <p:sp>
          <p:nvSpPr>
            <p:cNvPr id="255" name="Freeform: Shape 467">
              <a:extLst>
                <a:ext uri="{FF2B5EF4-FFF2-40B4-BE49-F238E27FC236}">
                  <a16:creationId xmlns:a16="http://schemas.microsoft.com/office/drawing/2014/main" id="{0A782DDC-5FE0-4D0D-B6F3-D133A64DE2EC}"/>
                </a:ext>
              </a:extLst>
            </p:cNvPr>
            <p:cNvSpPr/>
            <p:nvPr/>
          </p:nvSpPr>
          <p:spPr>
            <a:xfrm>
              <a:off x="3259327" y="8920524"/>
              <a:ext cx="0" cy="357187"/>
            </a:xfrm>
            <a:custGeom>
              <a:avLst/>
              <a:gdLst>
                <a:gd name="connsiteX0" fmla="*/ 0 w 0"/>
                <a:gd name="connsiteY0" fmla="*/ 0 h 357187"/>
                <a:gd name="connsiteX1" fmla="*/ 0 w 0"/>
                <a:gd name="connsiteY1" fmla="*/ 357187 h 357187"/>
              </a:gdLst>
              <a:ahLst/>
              <a:cxnLst>
                <a:cxn ang="0">
                  <a:pos x="connsiteX0" y="connsiteY0"/>
                </a:cxn>
                <a:cxn ang="0">
                  <a:pos x="connsiteX1" y="connsiteY1"/>
                </a:cxn>
              </a:cxnLst>
              <a:rect l="l" t="t" r="r" b="b"/>
              <a:pathLst>
                <a:path h="357187">
                  <a:moveTo>
                    <a:pt x="0" y="0"/>
                  </a:moveTo>
                  <a:lnTo>
                    <a:pt x="0" y="357187"/>
                  </a:lnTo>
                </a:path>
              </a:pathLst>
            </a:custGeom>
            <a:noFill/>
            <a:ln w="9525">
              <a:solidFill>
                <a:schemeClr val="tx2">
                  <a:lumMod val="75000"/>
                  <a:lumOff val="25000"/>
                </a:schemeClr>
              </a:solidFill>
              <a:prstDash val="sys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latin typeface="Trebuchet MS" panose="020B0603020202020204" pitchFamily="34" charset="0"/>
              </a:endParaRPr>
            </a:p>
          </p:txBody>
        </p:sp>
        <p:sp>
          <p:nvSpPr>
            <p:cNvPr id="256" name="Isosceles Triangle 269">
              <a:extLst>
                <a:ext uri="{FF2B5EF4-FFF2-40B4-BE49-F238E27FC236}">
                  <a16:creationId xmlns:a16="http://schemas.microsoft.com/office/drawing/2014/main" id="{3CCAED4C-8B91-42E3-96B1-1F559CBABA43}"/>
                </a:ext>
              </a:extLst>
            </p:cNvPr>
            <p:cNvSpPr/>
            <p:nvPr/>
          </p:nvSpPr>
          <p:spPr>
            <a:xfrm rot="10800000" flipV="1">
              <a:off x="4154490" y="9060364"/>
              <a:ext cx="80061" cy="69018"/>
            </a:xfrm>
            <a:prstGeom prst="triangl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latin typeface="Trebuchet MS" panose="020B0603020202020204" pitchFamily="34" charset="0"/>
              </a:endParaRPr>
            </a:p>
          </p:txBody>
        </p:sp>
      </p:grpSp>
      <p:graphicFrame>
        <p:nvGraphicFramePr>
          <p:cNvPr id="4" name="Object 3" hidden="1">
            <a:extLst>
              <a:ext uri="{FF2B5EF4-FFF2-40B4-BE49-F238E27FC236}">
                <a16:creationId xmlns:a16="http://schemas.microsoft.com/office/drawing/2014/main" id="{8CD7EAD1-1DA7-4956-A986-80F6EDC6D345}"/>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59" imgH="360" progId="TCLayout.ActiveDocument.1">
                  <p:embed/>
                </p:oleObj>
              </mc:Choice>
              <mc:Fallback>
                <p:oleObj name="think-cell Slide" r:id="rId4" imgW="359" imgH="360" progId="TCLayout.ActiveDocument.1">
                  <p:embed/>
                  <p:pic>
                    <p:nvPicPr>
                      <p:cNvPr id="4" name="Object 3" hidden="1">
                        <a:extLst>
                          <a:ext uri="{FF2B5EF4-FFF2-40B4-BE49-F238E27FC236}">
                            <a16:creationId xmlns:a16="http://schemas.microsoft.com/office/drawing/2014/main" id="{8CD7EAD1-1DA7-4956-A986-80F6EDC6D345}"/>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grpSp>
        <p:nvGrpSpPr>
          <p:cNvPr id="341" name="Group 340">
            <a:extLst>
              <a:ext uri="{FF2B5EF4-FFF2-40B4-BE49-F238E27FC236}">
                <a16:creationId xmlns:a16="http://schemas.microsoft.com/office/drawing/2014/main" id="{D0E8AF54-C124-4416-A290-B52DF9B79F99}"/>
              </a:ext>
            </a:extLst>
          </p:cNvPr>
          <p:cNvGrpSpPr/>
          <p:nvPr/>
        </p:nvGrpSpPr>
        <p:grpSpPr>
          <a:xfrm rot="16200000">
            <a:off x="6081739" y="510671"/>
            <a:ext cx="1279411" cy="284187"/>
            <a:chOff x="-1768098" y="1682693"/>
            <a:chExt cx="10577544" cy="2349518"/>
          </a:xfrm>
        </p:grpSpPr>
        <p:sp>
          <p:nvSpPr>
            <p:cNvPr id="342" name="Freeform 5">
              <a:extLst>
                <a:ext uri="{FF2B5EF4-FFF2-40B4-BE49-F238E27FC236}">
                  <a16:creationId xmlns:a16="http://schemas.microsoft.com/office/drawing/2014/main" id="{7A7DA167-6D8A-401E-9FED-D658E3D8E1CD}"/>
                </a:ext>
              </a:extLst>
            </p:cNvPr>
            <p:cNvSpPr>
              <a:spLocks/>
            </p:cNvSpPr>
            <p:nvPr/>
          </p:nvSpPr>
          <p:spPr bwMode="auto">
            <a:xfrm>
              <a:off x="4837440" y="2043889"/>
              <a:ext cx="3972006" cy="1988322"/>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E3010F"/>
            </a:solidFill>
            <a:ln>
              <a:noFill/>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a typeface="+mn-ea"/>
                <a:cs typeface="+mn-cs"/>
              </a:endParaRPr>
            </a:p>
          </p:txBody>
        </p:sp>
        <p:sp>
          <p:nvSpPr>
            <p:cNvPr id="343" name="Freeform 5">
              <a:extLst>
                <a:ext uri="{FF2B5EF4-FFF2-40B4-BE49-F238E27FC236}">
                  <a16:creationId xmlns:a16="http://schemas.microsoft.com/office/drawing/2014/main" id="{E64815FD-BFF2-4424-A580-B03E722615A3}"/>
                </a:ext>
              </a:extLst>
            </p:cNvPr>
            <p:cNvSpPr>
              <a:spLocks/>
            </p:cNvSpPr>
            <p:nvPr/>
          </p:nvSpPr>
          <p:spPr bwMode="auto">
            <a:xfrm>
              <a:off x="3357940" y="1989081"/>
              <a:ext cx="4081463" cy="2043113"/>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a typeface="+mn-ea"/>
                <a:cs typeface="+mn-cs"/>
              </a:endParaRPr>
            </a:p>
          </p:txBody>
        </p:sp>
        <p:sp>
          <p:nvSpPr>
            <p:cNvPr id="344" name="Freeform 6">
              <a:extLst>
                <a:ext uri="{FF2B5EF4-FFF2-40B4-BE49-F238E27FC236}">
                  <a16:creationId xmlns:a16="http://schemas.microsoft.com/office/drawing/2014/main" id="{20CBBF24-1EA2-44BC-A20C-5CA74795C07D}"/>
                </a:ext>
              </a:extLst>
            </p:cNvPr>
            <p:cNvSpPr>
              <a:spLocks/>
            </p:cNvSpPr>
            <p:nvPr/>
          </p:nvSpPr>
          <p:spPr bwMode="auto">
            <a:xfrm>
              <a:off x="1652965" y="1822393"/>
              <a:ext cx="4418013" cy="2209800"/>
            </a:xfrm>
            <a:custGeom>
              <a:avLst/>
              <a:gdLst>
                <a:gd name="T0" fmla="*/ 1392 w 2783"/>
                <a:gd name="T1" fmla="*/ 0 h 1392"/>
                <a:gd name="T2" fmla="*/ 2783 w 2783"/>
                <a:gd name="T3" fmla="*/ 1392 h 1392"/>
                <a:gd name="T4" fmla="*/ 1983 w 2783"/>
                <a:gd name="T5" fmla="*/ 1392 h 1392"/>
                <a:gd name="T6" fmla="*/ 1392 w 2783"/>
                <a:gd name="T7" fmla="*/ 800 h 1392"/>
                <a:gd name="T8" fmla="*/ 800 w 2783"/>
                <a:gd name="T9" fmla="*/ 1392 h 1392"/>
                <a:gd name="T10" fmla="*/ 0 w 2783"/>
                <a:gd name="T11" fmla="*/ 1392 h 1392"/>
                <a:gd name="T12" fmla="*/ 1392 w 2783"/>
                <a:gd name="T13" fmla="*/ 0 h 1392"/>
                <a:gd name="T14" fmla="*/ 1392 w 2783"/>
                <a:gd name="T15" fmla="*/ 0 h 13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83" h="1392">
                  <a:moveTo>
                    <a:pt x="1392" y="0"/>
                  </a:moveTo>
                  <a:lnTo>
                    <a:pt x="2783" y="1392"/>
                  </a:lnTo>
                  <a:lnTo>
                    <a:pt x="1983" y="1392"/>
                  </a:lnTo>
                  <a:lnTo>
                    <a:pt x="1392" y="800"/>
                  </a:lnTo>
                  <a:lnTo>
                    <a:pt x="800" y="1392"/>
                  </a:lnTo>
                  <a:lnTo>
                    <a:pt x="0" y="1392"/>
                  </a:lnTo>
                  <a:lnTo>
                    <a:pt x="1392" y="0"/>
                  </a:lnTo>
                  <a:lnTo>
                    <a:pt x="1392" y="0"/>
                  </a:lnTo>
                  <a:close/>
                </a:path>
              </a:pathLst>
            </a:custGeom>
            <a:solidFill>
              <a:srgbClr val="07141A"/>
            </a:solidFill>
            <a:ln>
              <a:noFill/>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a typeface="+mn-ea"/>
                <a:cs typeface="+mn-cs"/>
              </a:endParaRPr>
            </a:p>
          </p:txBody>
        </p:sp>
        <p:sp>
          <p:nvSpPr>
            <p:cNvPr id="345" name="Freeform 7">
              <a:extLst>
                <a:ext uri="{FF2B5EF4-FFF2-40B4-BE49-F238E27FC236}">
                  <a16:creationId xmlns:a16="http://schemas.microsoft.com/office/drawing/2014/main" id="{706F07C8-1216-4103-A305-F247FFA2C058}"/>
                </a:ext>
              </a:extLst>
            </p:cNvPr>
            <p:cNvSpPr>
              <a:spLocks/>
            </p:cNvSpPr>
            <p:nvPr/>
          </p:nvSpPr>
          <p:spPr bwMode="auto">
            <a:xfrm>
              <a:off x="-45660" y="1741431"/>
              <a:ext cx="4578350" cy="2290763"/>
            </a:xfrm>
            <a:custGeom>
              <a:avLst/>
              <a:gdLst>
                <a:gd name="T0" fmla="*/ 1442 w 2884"/>
                <a:gd name="T1" fmla="*/ 0 h 1443"/>
                <a:gd name="T2" fmla="*/ 2884 w 2884"/>
                <a:gd name="T3" fmla="*/ 1443 h 1443"/>
                <a:gd name="T4" fmla="*/ 2055 w 2884"/>
                <a:gd name="T5" fmla="*/ 1443 h 1443"/>
                <a:gd name="T6" fmla="*/ 1442 w 2884"/>
                <a:gd name="T7" fmla="*/ 829 h 1443"/>
                <a:gd name="T8" fmla="*/ 829 w 2884"/>
                <a:gd name="T9" fmla="*/ 1443 h 1443"/>
                <a:gd name="T10" fmla="*/ 0 w 2884"/>
                <a:gd name="T11" fmla="*/ 1443 h 1443"/>
                <a:gd name="T12" fmla="*/ 1442 w 2884"/>
                <a:gd name="T13" fmla="*/ 0 h 1443"/>
                <a:gd name="T14" fmla="*/ 1442 w 2884"/>
                <a:gd name="T15" fmla="*/ 0 h 14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4" h="1443">
                  <a:moveTo>
                    <a:pt x="1442" y="0"/>
                  </a:moveTo>
                  <a:lnTo>
                    <a:pt x="2884" y="1443"/>
                  </a:lnTo>
                  <a:lnTo>
                    <a:pt x="2055" y="1443"/>
                  </a:lnTo>
                  <a:lnTo>
                    <a:pt x="1442" y="829"/>
                  </a:lnTo>
                  <a:lnTo>
                    <a:pt x="829" y="1443"/>
                  </a:lnTo>
                  <a:lnTo>
                    <a:pt x="0" y="1443"/>
                  </a:lnTo>
                  <a:lnTo>
                    <a:pt x="1442" y="0"/>
                  </a:lnTo>
                  <a:lnTo>
                    <a:pt x="1442" y="0"/>
                  </a:lnTo>
                  <a:close/>
                </a:path>
              </a:pathLst>
            </a:custGeom>
            <a:solidFill>
              <a:srgbClr val="008A3B"/>
            </a:solidFill>
            <a:ln>
              <a:noFill/>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a typeface="+mn-ea"/>
                <a:cs typeface="+mn-cs"/>
              </a:endParaRPr>
            </a:p>
          </p:txBody>
        </p:sp>
        <p:sp>
          <p:nvSpPr>
            <p:cNvPr id="346" name="Freeform 8">
              <a:extLst>
                <a:ext uri="{FF2B5EF4-FFF2-40B4-BE49-F238E27FC236}">
                  <a16:creationId xmlns:a16="http://schemas.microsoft.com/office/drawing/2014/main" id="{4D9376E3-11C7-4648-9A79-E9B1116C5831}"/>
                </a:ext>
              </a:extLst>
            </p:cNvPr>
            <p:cNvSpPr>
              <a:spLocks/>
            </p:cNvSpPr>
            <p:nvPr/>
          </p:nvSpPr>
          <p:spPr bwMode="auto">
            <a:xfrm>
              <a:off x="-1768098" y="1682693"/>
              <a:ext cx="4695825" cy="2349500"/>
            </a:xfrm>
            <a:custGeom>
              <a:avLst/>
              <a:gdLst>
                <a:gd name="T0" fmla="*/ 1479 w 2958"/>
                <a:gd name="T1" fmla="*/ 0 h 1480"/>
                <a:gd name="T2" fmla="*/ 2958 w 2958"/>
                <a:gd name="T3" fmla="*/ 1480 h 1480"/>
                <a:gd name="T4" fmla="*/ 2108 w 2958"/>
                <a:gd name="T5" fmla="*/ 1480 h 1480"/>
                <a:gd name="T6" fmla="*/ 1479 w 2958"/>
                <a:gd name="T7" fmla="*/ 851 h 1480"/>
                <a:gd name="T8" fmla="*/ 850 w 2958"/>
                <a:gd name="T9" fmla="*/ 1480 h 1480"/>
                <a:gd name="T10" fmla="*/ 0 w 2958"/>
                <a:gd name="T11" fmla="*/ 1480 h 1480"/>
                <a:gd name="T12" fmla="*/ 1479 w 2958"/>
                <a:gd name="T13" fmla="*/ 0 h 1480"/>
                <a:gd name="T14" fmla="*/ 1479 w 2958"/>
                <a:gd name="T15" fmla="*/ 0 h 14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58" h="1480">
                  <a:moveTo>
                    <a:pt x="1479" y="0"/>
                  </a:moveTo>
                  <a:lnTo>
                    <a:pt x="2958" y="1480"/>
                  </a:lnTo>
                  <a:lnTo>
                    <a:pt x="2108" y="1480"/>
                  </a:lnTo>
                  <a:lnTo>
                    <a:pt x="1479" y="851"/>
                  </a:lnTo>
                  <a:lnTo>
                    <a:pt x="850" y="1480"/>
                  </a:lnTo>
                  <a:lnTo>
                    <a:pt x="0" y="1480"/>
                  </a:lnTo>
                  <a:lnTo>
                    <a:pt x="1479" y="0"/>
                  </a:lnTo>
                  <a:lnTo>
                    <a:pt x="1479" y="0"/>
                  </a:lnTo>
                  <a:close/>
                </a:path>
              </a:pathLst>
            </a:custGeom>
            <a:solidFill>
              <a:srgbClr val="0D3C89"/>
            </a:solidFill>
            <a:ln>
              <a:noFill/>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a typeface="+mn-ea"/>
                <a:cs typeface="+mn-cs"/>
              </a:endParaRPr>
            </a:p>
          </p:txBody>
        </p:sp>
      </p:grpSp>
      <p:grpSp>
        <p:nvGrpSpPr>
          <p:cNvPr id="29" name="קבוצה 28">
            <a:extLst>
              <a:ext uri="{FF2B5EF4-FFF2-40B4-BE49-F238E27FC236}">
                <a16:creationId xmlns:a16="http://schemas.microsoft.com/office/drawing/2014/main" id="{DE24448F-2C17-48DF-B89A-ED44D6DD865C}"/>
              </a:ext>
            </a:extLst>
          </p:cNvPr>
          <p:cNvGrpSpPr/>
          <p:nvPr/>
        </p:nvGrpSpPr>
        <p:grpSpPr>
          <a:xfrm>
            <a:off x="677988" y="478138"/>
            <a:ext cx="3896978" cy="765283"/>
            <a:chOff x="678515" y="478257"/>
            <a:chExt cx="3896978" cy="765283"/>
          </a:xfrm>
        </p:grpSpPr>
        <p:sp>
          <p:nvSpPr>
            <p:cNvPr id="269" name="Freeform: Shape 268">
              <a:extLst>
                <a:ext uri="{FF2B5EF4-FFF2-40B4-BE49-F238E27FC236}">
                  <a16:creationId xmlns:a16="http://schemas.microsoft.com/office/drawing/2014/main" id="{8047EFDC-8036-443C-930E-8C2089E61D82}"/>
                </a:ext>
              </a:extLst>
            </p:cNvPr>
            <p:cNvSpPr>
              <a:spLocks/>
            </p:cNvSpPr>
            <p:nvPr/>
          </p:nvSpPr>
          <p:spPr bwMode="auto">
            <a:xfrm>
              <a:off x="2307866" y="637065"/>
              <a:ext cx="2267627" cy="450167"/>
            </a:xfrm>
            <a:custGeom>
              <a:avLst/>
              <a:gdLst>
                <a:gd name="connsiteX0" fmla="*/ 0 w 3333886"/>
                <a:gd name="connsiteY0" fmla="*/ 0 h 661839"/>
                <a:gd name="connsiteX1" fmla="*/ 756515 w 3333886"/>
                <a:gd name="connsiteY1" fmla="*/ 0 h 661839"/>
                <a:gd name="connsiteX2" fmla="*/ 2045201 w 3333886"/>
                <a:gd name="connsiteY2" fmla="*/ 0 h 661839"/>
                <a:gd name="connsiteX3" fmla="*/ 2846065 w 3333886"/>
                <a:gd name="connsiteY3" fmla="*/ 0 h 661839"/>
                <a:gd name="connsiteX4" fmla="*/ 2846065 w 3333886"/>
                <a:gd name="connsiteY4" fmla="*/ 1 h 661839"/>
                <a:gd name="connsiteX5" fmla="*/ 2859576 w 3333886"/>
                <a:gd name="connsiteY5" fmla="*/ 1 h 661839"/>
                <a:gd name="connsiteX6" fmla="*/ 2918646 w 3333886"/>
                <a:gd name="connsiteY6" fmla="*/ 1 h 661839"/>
                <a:gd name="connsiteX7" fmla="*/ 2941316 w 3333886"/>
                <a:gd name="connsiteY7" fmla="*/ 1 h 661839"/>
                <a:gd name="connsiteX8" fmla="*/ 2978722 w 3333886"/>
                <a:gd name="connsiteY8" fmla="*/ 1 h 661839"/>
                <a:gd name="connsiteX9" fmla="*/ 3058665 w 3333886"/>
                <a:gd name="connsiteY9" fmla="*/ 1 h 661839"/>
                <a:gd name="connsiteX10" fmla="*/ 3159318 w 3333886"/>
                <a:gd name="connsiteY10" fmla="*/ 47275 h 661839"/>
                <a:gd name="connsiteX11" fmla="*/ 3165608 w 3333886"/>
                <a:gd name="connsiteY11" fmla="*/ 53578 h 661839"/>
                <a:gd name="connsiteX12" fmla="*/ 3310296 w 3333886"/>
                <a:gd name="connsiteY12" fmla="*/ 252130 h 661839"/>
                <a:gd name="connsiteX13" fmla="*/ 3310296 w 3333886"/>
                <a:gd name="connsiteY13" fmla="*/ 409710 h 661839"/>
                <a:gd name="connsiteX14" fmla="*/ 3165608 w 3333886"/>
                <a:gd name="connsiteY14" fmla="*/ 608262 h 661839"/>
                <a:gd name="connsiteX15" fmla="*/ 3058665 w 3333886"/>
                <a:gd name="connsiteY15" fmla="*/ 661839 h 661839"/>
                <a:gd name="connsiteX16" fmla="*/ 2678073 w 3333886"/>
                <a:gd name="connsiteY16" fmla="*/ 661839 h 661839"/>
                <a:gd name="connsiteX17" fmla="*/ 2678743 w 3333886"/>
                <a:gd name="connsiteY17" fmla="*/ 660851 h 661839"/>
                <a:gd name="connsiteX18" fmla="*/ 756515 w 3333886"/>
                <a:gd name="connsiteY18" fmla="*/ 660851 h 661839"/>
                <a:gd name="connsiteX19" fmla="*/ 756515 w 3333886"/>
                <a:gd name="connsiteY19" fmla="*/ 660058 h 661839"/>
                <a:gd name="connsiteX20" fmla="*/ 0 w 3333886"/>
                <a:gd name="connsiteY20" fmla="*/ 660058 h 661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33886" h="661839">
                  <a:moveTo>
                    <a:pt x="0" y="0"/>
                  </a:moveTo>
                  <a:lnTo>
                    <a:pt x="756515" y="0"/>
                  </a:lnTo>
                  <a:lnTo>
                    <a:pt x="2045201" y="0"/>
                  </a:lnTo>
                  <a:lnTo>
                    <a:pt x="2846065" y="0"/>
                  </a:lnTo>
                  <a:lnTo>
                    <a:pt x="2846065" y="1"/>
                  </a:lnTo>
                  <a:lnTo>
                    <a:pt x="2859576" y="1"/>
                  </a:lnTo>
                  <a:cubicBezTo>
                    <a:pt x="2873944" y="1"/>
                    <a:pt x="2893102" y="1"/>
                    <a:pt x="2918646" y="1"/>
                  </a:cubicBezTo>
                  <a:lnTo>
                    <a:pt x="2941316" y="1"/>
                  </a:lnTo>
                  <a:lnTo>
                    <a:pt x="2978722" y="1"/>
                  </a:lnTo>
                  <a:cubicBezTo>
                    <a:pt x="3001901" y="1"/>
                    <a:pt x="3028391" y="1"/>
                    <a:pt x="3058665" y="1"/>
                  </a:cubicBezTo>
                  <a:cubicBezTo>
                    <a:pt x="3099555" y="1"/>
                    <a:pt x="3134154" y="15759"/>
                    <a:pt x="3159318" y="47275"/>
                  </a:cubicBezTo>
                  <a:cubicBezTo>
                    <a:pt x="3162463" y="50427"/>
                    <a:pt x="3162463" y="50427"/>
                    <a:pt x="3165608" y="53578"/>
                  </a:cubicBezTo>
                  <a:cubicBezTo>
                    <a:pt x="3165608" y="53578"/>
                    <a:pt x="3165608" y="53578"/>
                    <a:pt x="3310296" y="252130"/>
                  </a:cubicBezTo>
                  <a:cubicBezTo>
                    <a:pt x="3341750" y="299404"/>
                    <a:pt x="3341750" y="362436"/>
                    <a:pt x="3310296" y="409710"/>
                  </a:cubicBezTo>
                  <a:cubicBezTo>
                    <a:pt x="3310296" y="409710"/>
                    <a:pt x="3310296" y="409710"/>
                    <a:pt x="3165608" y="608262"/>
                  </a:cubicBezTo>
                  <a:cubicBezTo>
                    <a:pt x="3140445" y="639778"/>
                    <a:pt x="3099555" y="661839"/>
                    <a:pt x="3058665" y="661839"/>
                  </a:cubicBezTo>
                  <a:cubicBezTo>
                    <a:pt x="3058665" y="661839"/>
                    <a:pt x="3058665" y="661839"/>
                    <a:pt x="2678073" y="661839"/>
                  </a:cubicBezTo>
                  <a:lnTo>
                    <a:pt x="2678743" y="660851"/>
                  </a:lnTo>
                  <a:lnTo>
                    <a:pt x="756515" y="660851"/>
                  </a:lnTo>
                  <a:lnTo>
                    <a:pt x="756515" y="660058"/>
                  </a:lnTo>
                  <a:lnTo>
                    <a:pt x="0" y="660058"/>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noAutofit/>
            </a:bodyPr>
            <a:lstStyle/>
            <a:p>
              <a:endParaRPr lang="en-IN" dirty="0"/>
            </a:p>
          </p:txBody>
        </p:sp>
        <p:sp>
          <p:nvSpPr>
            <p:cNvPr id="270" name="Rectangle: Rounded Corners 269">
              <a:extLst>
                <a:ext uri="{FF2B5EF4-FFF2-40B4-BE49-F238E27FC236}">
                  <a16:creationId xmlns:a16="http://schemas.microsoft.com/office/drawing/2014/main" id="{F06828CD-61B6-415D-BDB1-421D41F1D092}"/>
                </a:ext>
              </a:extLst>
            </p:cNvPr>
            <p:cNvSpPr/>
            <p:nvPr/>
          </p:nvSpPr>
          <p:spPr>
            <a:xfrm>
              <a:off x="3826729" y="735842"/>
              <a:ext cx="642837" cy="261574"/>
            </a:xfrm>
            <a:prstGeom prst="roundRect">
              <a:avLst>
                <a:gd name="adj" fmla="val 50000"/>
              </a:avLst>
            </a:prstGeom>
            <a:solidFill>
              <a:schemeClr val="tx1">
                <a:lumMod val="75000"/>
                <a:lumOff val="25000"/>
              </a:schemeClr>
            </a:solidFill>
            <a:ln w="9525">
              <a:solidFill>
                <a:schemeClr val="tx2">
                  <a:lumMod val="50000"/>
                  <a:lumOff val="50000"/>
                </a:schemeClr>
              </a:solidFill>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271" name="Rectangle 270">
              <a:extLst>
                <a:ext uri="{FF2B5EF4-FFF2-40B4-BE49-F238E27FC236}">
                  <a16:creationId xmlns:a16="http://schemas.microsoft.com/office/drawing/2014/main" id="{C5BA42EC-F460-4661-9B91-FB82836AA4D3}"/>
                </a:ext>
              </a:extLst>
            </p:cNvPr>
            <p:cNvSpPr/>
            <p:nvPr/>
          </p:nvSpPr>
          <p:spPr>
            <a:xfrm>
              <a:off x="3948947" y="761561"/>
              <a:ext cx="368691" cy="184666"/>
            </a:xfrm>
            <a:prstGeom prst="rect">
              <a:avLst/>
            </a:prstGeom>
          </p:spPr>
          <p:txBody>
            <a:bodyPr wrap="none" lIns="0" tIns="0" rIns="0" bIns="0" anchor="ctr">
              <a:spAutoFit/>
            </a:bodyPr>
            <a:lstStyle/>
            <a:p>
              <a:pPr algn="ctr"/>
              <a:r>
                <a:rPr lang="en-IN" sz="1200" dirty="0">
                  <a:solidFill>
                    <a:schemeClr val="bg1"/>
                  </a:solidFill>
                  <a:latin typeface="Bebas Neue Bold" panose="020B0606020202050201" pitchFamily="34" charset="0"/>
                </a:rPr>
                <a:t>+23.3%</a:t>
              </a:r>
            </a:p>
          </p:txBody>
        </p:sp>
        <p:sp>
          <p:nvSpPr>
            <p:cNvPr id="272" name="Isosceles Triangle 271">
              <a:extLst>
                <a:ext uri="{FF2B5EF4-FFF2-40B4-BE49-F238E27FC236}">
                  <a16:creationId xmlns:a16="http://schemas.microsoft.com/office/drawing/2014/main" id="{6B7757C9-EA7E-4FA7-8B49-D6345896F1C5}"/>
                </a:ext>
              </a:extLst>
            </p:cNvPr>
            <p:cNvSpPr/>
            <p:nvPr/>
          </p:nvSpPr>
          <p:spPr>
            <a:xfrm rot="10800000" flipV="1">
              <a:off x="4335383" y="835570"/>
              <a:ext cx="84254" cy="80515"/>
            </a:xfrm>
            <a:prstGeom prst="triangl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273" name="Freeform 6">
              <a:extLst>
                <a:ext uri="{FF2B5EF4-FFF2-40B4-BE49-F238E27FC236}">
                  <a16:creationId xmlns:a16="http://schemas.microsoft.com/office/drawing/2014/main" id="{486EE669-E8F6-4E69-82F7-B2BA6E46CDA2}"/>
                </a:ext>
              </a:extLst>
            </p:cNvPr>
            <p:cNvSpPr>
              <a:spLocks/>
            </p:cNvSpPr>
            <p:nvPr/>
          </p:nvSpPr>
          <p:spPr bwMode="auto">
            <a:xfrm>
              <a:off x="678515" y="548283"/>
              <a:ext cx="1170432" cy="626482"/>
            </a:xfrm>
            <a:custGeom>
              <a:avLst/>
              <a:gdLst>
                <a:gd name="T0" fmla="*/ 470 w 546"/>
                <a:gd name="T1" fmla="*/ 146 h 292"/>
                <a:gd name="T2" fmla="*/ 491 w 546"/>
                <a:gd name="T3" fmla="*/ 62 h 292"/>
                <a:gd name="T4" fmla="*/ 546 w 546"/>
                <a:gd name="T5" fmla="*/ 0 h 292"/>
                <a:gd name="T6" fmla="*/ 106 w 546"/>
                <a:gd name="T7" fmla="*/ 0 h 292"/>
                <a:gd name="T8" fmla="*/ 106 w 546"/>
                <a:gd name="T9" fmla="*/ 0 h 292"/>
                <a:gd name="T10" fmla="*/ 106 w 546"/>
                <a:gd name="T11" fmla="*/ 0 h 292"/>
                <a:gd name="T12" fmla="*/ 106 w 546"/>
                <a:gd name="T13" fmla="*/ 0 h 292"/>
                <a:gd name="T14" fmla="*/ 106 w 546"/>
                <a:gd name="T15" fmla="*/ 0 h 292"/>
                <a:gd name="T16" fmla="*/ 106 w 546"/>
                <a:gd name="T17" fmla="*/ 0 h 292"/>
                <a:gd name="T18" fmla="*/ 106 w 546"/>
                <a:gd name="T19" fmla="*/ 0 h 292"/>
                <a:gd name="T20" fmla="*/ 105 w 546"/>
                <a:gd name="T21" fmla="*/ 0 h 292"/>
                <a:gd name="T22" fmla="*/ 105 w 546"/>
                <a:gd name="T23" fmla="*/ 0 h 292"/>
                <a:gd name="T24" fmla="*/ 105 w 546"/>
                <a:gd name="T25" fmla="*/ 0 h 292"/>
                <a:gd name="T26" fmla="*/ 105 w 546"/>
                <a:gd name="T27" fmla="*/ 0 h 292"/>
                <a:gd name="T28" fmla="*/ 105 w 546"/>
                <a:gd name="T29" fmla="*/ 0 h 292"/>
                <a:gd name="T30" fmla="*/ 105 w 546"/>
                <a:gd name="T31" fmla="*/ 0 h 292"/>
                <a:gd name="T32" fmla="*/ 105 w 546"/>
                <a:gd name="T33" fmla="*/ 0 h 292"/>
                <a:gd name="T34" fmla="*/ 105 w 546"/>
                <a:gd name="T35" fmla="*/ 0 h 292"/>
                <a:gd name="T36" fmla="*/ 105 w 546"/>
                <a:gd name="T37" fmla="*/ 0 h 292"/>
                <a:gd name="T38" fmla="*/ 105 w 546"/>
                <a:gd name="T39" fmla="*/ 0 h 292"/>
                <a:gd name="T40" fmla="*/ 105 w 546"/>
                <a:gd name="T41" fmla="*/ 0 h 292"/>
                <a:gd name="T42" fmla="*/ 104 w 546"/>
                <a:gd name="T43" fmla="*/ 0 h 292"/>
                <a:gd name="T44" fmla="*/ 104 w 546"/>
                <a:gd name="T45" fmla="*/ 0 h 292"/>
                <a:gd name="T46" fmla="*/ 104 w 546"/>
                <a:gd name="T47" fmla="*/ 0 h 292"/>
                <a:gd name="T48" fmla="*/ 104 w 546"/>
                <a:gd name="T49" fmla="*/ 0 h 292"/>
                <a:gd name="T50" fmla="*/ 104 w 546"/>
                <a:gd name="T51" fmla="*/ 0 h 292"/>
                <a:gd name="T52" fmla="*/ 104 w 546"/>
                <a:gd name="T53" fmla="*/ 0 h 292"/>
                <a:gd name="T54" fmla="*/ 104 w 546"/>
                <a:gd name="T55" fmla="*/ 0 h 292"/>
                <a:gd name="T56" fmla="*/ 104 w 546"/>
                <a:gd name="T57" fmla="*/ 0 h 292"/>
                <a:gd name="T58" fmla="*/ 104 w 546"/>
                <a:gd name="T59" fmla="*/ 0 h 292"/>
                <a:gd name="T60" fmla="*/ 104 w 546"/>
                <a:gd name="T61" fmla="*/ 0 h 292"/>
                <a:gd name="T62" fmla="*/ 104 w 546"/>
                <a:gd name="T63" fmla="*/ 0 h 292"/>
                <a:gd name="T64" fmla="*/ 104 w 546"/>
                <a:gd name="T65" fmla="*/ 0 h 292"/>
                <a:gd name="T66" fmla="*/ 103 w 546"/>
                <a:gd name="T67" fmla="*/ 0 h 292"/>
                <a:gd name="T68" fmla="*/ 103 w 546"/>
                <a:gd name="T69" fmla="*/ 0 h 292"/>
                <a:gd name="T70" fmla="*/ 103 w 546"/>
                <a:gd name="T71" fmla="*/ 0 h 292"/>
                <a:gd name="T72" fmla="*/ 103 w 546"/>
                <a:gd name="T73" fmla="*/ 0 h 292"/>
                <a:gd name="T74" fmla="*/ 96 w 546"/>
                <a:gd name="T75" fmla="*/ 0 h 292"/>
                <a:gd name="T76" fmla="*/ 94 w 546"/>
                <a:gd name="T77" fmla="*/ 0 h 292"/>
                <a:gd name="T78" fmla="*/ 89 w 546"/>
                <a:gd name="T79" fmla="*/ 1 h 292"/>
                <a:gd name="T80" fmla="*/ 88 w 546"/>
                <a:gd name="T81" fmla="*/ 1 h 292"/>
                <a:gd name="T82" fmla="*/ 81 w 546"/>
                <a:gd name="T83" fmla="*/ 3 h 292"/>
                <a:gd name="T84" fmla="*/ 80 w 546"/>
                <a:gd name="T85" fmla="*/ 3 h 292"/>
                <a:gd name="T86" fmla="*/ 74 w 546"/>
                <a:gd name="T87" fmla="*/ 5 h 292"/>
                <a:gd name="T88" fmla="*/ 73 w 546"/>
                <a:gd name="T89" fmla="*/ 5 h 292"/>
                <a:gd name="T90" fmla="*/ 67 w 546"/>
                <a:gd name="T91" fmla="*/ 7 h 292"/>
                <a:gd name="T92" fmla="*/ 66 w 546"/>
                <a:gd name="T93" fmla="*/ 8 h 292"/>
                <a:gd name="T94" fmla="*/ 60 w 546"/>
                <a:gd name="T95" fmla="*/ 10 h 292"/>
                <a:gd name="T96" fmla="*/ 59 w 546"/>
                <a:gd name="T97" fmla="*/ 11 h 292"/>
                <a:gd name="T98" fmla="*/ 53 w 546"/>
                <a:gd name="T99" fmla="*/ 14 h 292"/>
                <a:gd name="T100" fmla="*/ 53 w 546"/>
                <a:gd name="T101" fmla="*/ 14 h 292"/>
                <a:gd name="T102" fmla="*/ 48 w 546"/>
                <a:gd name="T103" fmla="*/ 17 h 292"/>
                <a:gd name="T104" fmla="*/ 47 w 546"/>
                <a:gd name="T105" fmla="*/ 18 h 292"/>
                <a:gd name="T106" fmla="*/ 36 w 546"/>
                <a:gd name="T107" fmla="*/ 26 h 292"/>
                <a:gd name="T108" fmla="*/ 35 w 546"/>
                <a:gd name="T109" fmla="*/ 27 h 292"/>
                <a:gd name="T110" fmla="*/ 26 w 546"/>
                <a:gd name="T111" fmla="*/ 37 h 292"/>
                <a:gd name="T112" fmla="*/ 25 w 546"/>
                <a:gd name="T113" fmla="*/ 37 h 292"/>
                <a:gd name="T114" fmla="*/ 0 w 546"/>
                <a:gd name="T115" fmla="*/ 106 h 292"/>
                <a:gd name="T116" fmla="*/ 0 w 546"/>
                <a:gd name="T117" fmla="*/ 186 h 292"/>
                <a:gd name="T118" fmla="*/ 106 w 546"/>
                <a:gd name="T119" fmla="*/ 292 h 292"/>
                <a:gd name="T120" fmla="*/ 544 w 546"/>
                <a:gd name="T121" fmla="*/ 292 h 292"/>
                <a:gd name="T122" fmla="*/ 542 w 546"/>
                <a:gd name="T123" fmla="*/ 289 h 292"/>
                <a:gd name="T124" fmla="*/ 470 w 546"/>
                <a:gd name="T125" fmla="*/ 146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6" h="292">
                  <a:moveTo>
                    <a:pt x="470" y="146"/>
                  </a:moveTo>
                  <a:cubicBezTo>
                    <a:pt x="470" y="115"/>
                    <a:pt x="477" y="87"/>
                    <a:pt x="491" y="62"/>
                  </a:cubicBezTo>
                  <a:cubicBezTo>
                    <a:pt x="504" y="37"/>
                    <a:pt x="523" y="16"/>
                    <a:pt x="54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3" y="0"/>
                    <a:pt x="103" y="0"/>
                  </a:cubicBezTo>
                  <a:cubicBezTo>
                    <a:pt x="103" y="0"/>
                    <a:pt x="103" y="0"/>
                    <a:pt x="103" y="0"/>
                  </a:cubicBezTo>
                  <a:cubicBezTo>
                    <a:pt x="103" y="0"/>
                    <a:pt x="103" y="0"/>
                    <a:pt x="103" y="0"/>
                  </a:cubicBezTo>
                  <a:cubicBezTo>
                    <a:pt x="103" y="0"/>
                    <a:pt x="103" y="0"/>
                    <a:pt x="103" y="0"/>
                  </a:cubicBezTo>
                  <a:cubicBezTo>
                    <a:pt x="101" y="0"/>
                    <a:pt x="98" y="0"/>
                    <a:pt x="96" y="0"/>
                  </a:cubicBezTo>
                  <a:cubicBezTo>
                    <a:pt x="96" y="0"/>
                    <a:pt x="95" y="0"/>
                    <a:pt x="94" y="0"/>
                  </a:cubicBezTo>
                  <a:cubicBezTo>
                    <a:pt x="92" y="1"/>
                    <a:pt x="90" y="1"/>
                    <a:pt x="89" y="1"/>
                  </a:cubicBezTo>
                  <a:cubicBezTo>
                    <a:pt x="88" y="1"/>
                    <a:pt x="88" y="1"/>
                    <a:pt x="88" y="1"/>
                  </a:cubicBezTo>
                  <a:cubicBezTo>
                    <a:pt x="85" y="2"/>
                    <a:pt x="83" y="2"/>
                    <a:pt x="81" y="3"/>
                  </a:cubicBezTo>
                  <a:cubicBezTo>
                    <a:pt x="81" y="3"/>
                    <a:pt x="80" y="3"/>
                    <a:pt x="80" y="3"/>
                  </a:cubicBezTo>
                  <a:cubicBezTo>
                    <a:pt x="78" y="4"/>
                    <a:pt x="76" y="4"/>
                    <a:pt x="74" y="5"/>
                  </a:cubicBezTo>
                  <a:cubicBezTo>
                    <a:pt x="74" y="5"/>
                    <a:pt x="73" y="5"/>
                    <a:pt x="73" y="5"/>
                  </a:cubicBezTo>
                  <a:cubicBezTo>
                    <a:pt x="71" y="6"/>
                    <a:pt x="69" y="6"/>
                    <a:pt x="67" y="7"/>
                  </a:cubicBezTo>
                  <a:cubicBezTo>
                    <a:pt x="66" y="7"/>
                    <a:pt x="66" y="8"/>
                    <a:pt x="66" y="8"/>
                  </a:cubicBezTo>
                  <a:cubicBezTo>
                    <a:pt x="64" y="8"/>
                    <a:pt x="62" y="9"/>
                    <a:pt x="60" y="10"/>
                  </a:cubicBezTo>
                  <a:cubicBezTo>
                    <a:pt x="60" y="10"/>
                    <a:pt x="60" y="10"/>
                    <a:pt x="59" y="11"/>
                  </a:cubicBezTo>
                  <a:cubicBezTo>
                    <a:pt x="57" y="12"/>
                    <a:pt x="55" y="13"/>
                    <a:pt x="53" y="14"/>
                  </a:cubicBezTo>
                  <a:cubicBezTo>
                    <a:pt x="53" y="14"/>
                    <a:pt x="53" y="14"/>
                    <a:pt x="53" y="14"/>
                  </a:cubicBezTo>
                  <a:cubicBezTo>
                    <a:pt x="51" y="15"/>
                    <a:pt x="49" y="16"/>
                    <a:pt x="48" y="17"/>
                  </a:cubicBezTo>
                  <a:cubicBezTo>
                    <a:pt x="47" y="18"/>
                    <a:pt x="47" y="18"/>
                    <a:pt x="47" y="18"/>
                  </a:cubicBezTo>
                  <a:cubicBezTo>
                    <a:pt x="43" y="21"/>
                    <a:pt x="39" y="23"/>
                    <a:pt x="36" y="26"/>
                  </a:cubicBezTo>
                  <a:cubicBezTo>
                    <a:pt x="36" y="27"/>
                    <a:pt x="36" y="27"/>
                    <a:pt x="35" y="27"/>
                  </a:cubicBezTo>
                  <a:cubicBezTo>
                    <a:pt x="32" y="30"/>
                    <a:pt x="29" y="33"/>
                    <a:pt x="26" y="37"/>
                  </a:cubicBezTo>
                  <a:cubicBezTo>
                    <a:pt x="25" y="37"/>
                    <a:pt x="25" y="37"/>
                    <a:pt x="25" y="37"/>
                  </a:cubicBezTo>
                  <a:cubicBezTo>
                    <a:pt x="10" y="56"/>
                    <a:pt x="0" y="79"/>
                    <a:pt x="0" y="106"/>
                  </a:cubicBezTo>
                  <a:cubicBezTo>
                    <a:pt x="0" y="186"/>
                    <a:pt x="0" y="186"/>
                    <a:pt x="0" y="186"/>
                  </a:cubicBezTo>
                  <a:cubicBezTo>
                    <a:pt x="0" y="244"/>
                    <a:pt x="48" y="292"/>
                    <a:pt x="106" y="292"/>
                  </a:cubicBezTo>
                  <a:cubicBezTo>
                    <a:pt x="544" y="292"/>
                    <a:pt x="544" y="292"/>
                    <a:pt x="544" y="292"/>
                  </a:cubicBezTo>
                  <a:cubicBezTo>
                    <a:pt x="543" y="291"/>
                    <a:pt x="542" y="290"/>
                    <a:pt x="542" y="289"/>
                  </a:cubicBezTo>
                  <a:cubicBezTo>
                    <a:pt x="498" y="256"/>
                    <a:pt x="470" y="204"/>
                    <a:pt x="470" y="146"/>
                  </a:cubicBez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274" name="Freeform: Shape 273">
              <a:extLst>
                <a:ext uri="{FF2B5EF4-FFF2-40B4-BE49-F238E27FC236}">
                  <a16:creationId xmlns:a16="http://schemas.microsoft.com/office/drawing/2014/main" id="{44C8CEF1-ABF1-4222-B7B1-BFF8B18F961B}"/>
                </a:ext>
              </a:extLst>
            </p:cNvPr>
            <p:cNvSpPr>
              <a:spLocks/>
            </p:cNvSpPr>
            <p:nvPr/>
          </p:nvSpPr>
          <p:spPr bwMode="auto">
            <a:xfrm>
              <a:off x="2391647" y="679338"/>
              <a:ext cx="1358584" cy="363491"/>
            </a:xfrm>
            <a:custGeom>
              <a:avLst/>
              <a:gdLst>
                <a:gd name="connsiteX0" fmla="*/ 0 w 1997402"/>
                <a:gd name="connsiteY0" fmla="*/ 0 h 534408"/>
                <a:gd name="connsiteX1" fmla="*/ 1591548 w 1997402"/>
                <a:gd name="connsiteY1" fmla="*/ 0 h 534408"/>
                <a:gd name="connsiteX2" fmla="*/ 1591548 w 1997402"/>
                <a:gd name="connsiteY2" fmla="*/ 356 h 534408"/>
                <a:gd name="connsiteX3" fmla="*/ 1784986 w 1997402"/>
                <a:gd name="connsiteY3" fmla="*/ 356 h 534408"/>
                <a:gd name="connsiteX4" fmla="*/ 1841638 w 1997402"/>
                <a:gd name="connsiteY4" fmla="*/ 28773 h 534408"/>
                <a:gd name="connsiteX5" fmla="*/ 1983239 w 1997402"/>
                <a:gd name="connsiteY5" fmla="*/ 227478 h 534408"/>
                <a:gd name="connsiteX6" fmla="*/ 1983239 w 1997402"/>
                <a:gd name="connsiteY6" fmla="*/ 309529 h 534408"/>
                <a:gd name="connsiteX7" fmla="*/ 1841638 w 1997402"/>
                <a:gd name="connsiteY7" fmla="*/ 505088 h 534408"/>
                <a:gd name="connsiteX8" fmla="*/ 1784986 w 1997402"/>
                <a:gd name="connsiteY8" fmla="*/ 533505 h 534408"/>
                <a:gd name="connsiteX9" fmla="*/ 1591548 w 1997402"/>
                <a:gd name="connsiteY9" fmla="*/ 533505 h 534408"/>
                <a:gd name="connsiteX10" fmla="*/ 1591548 w 1997402"/>
                <a:gd name="connsiteY10" fmla="*/ 534408 h 534408"/>
                <a:gd name="connsiteX11" fmla="*/ 0 w 1997402"/>
                <a:gd name="connsiteY11" fmla="*/ 534408 h 53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7402" h="534408">
                  <a:moveTo>
                    <a:pt x="0" y="0"/>
                  </a:moveTo>
                  <a:lnTo>
                    <a:pt x="1591548" y="0"/>
                  </a:lnTo>
                  <a:lnTo>
                    <a:pt x="1591548" y="356"/>
                  </a:lnTo>
                  <a:lnTo>
                    <a:pt x="1784986" y="356"/>
                  </a:lnTo>
                  <a:cubicBezTo>
                    <a:pt x="1806989" y="356"/>
                    <a:pt x="1829049" y="9846"/>
                    <a:pt x="1841638" y="28773"/>
                  </a:cubicBezTo>
                  <a:lnTo>
                    <a:pt x="1983239" y="227478"/>
                  </a:lnTo>
                  <a:cubicBezTo>
                    <a:pt x="2002123" y="252749"/>
                    <a:pt x="2002123" y="284258"/>
                    <a:pt x="1983239" y="309529"/>
                  </a:cubicBezTo>
                  <a:lnTo>
                    <a:pt x="1841638" y="505088"/>
                  </a:lnTo>
                  <a:cubicBezTo>
                    <a:pt x="1829049" y="524015"/>
                    <a:pt x="1806989" y="533505"/>
                    <a:pt x="1784986" y="533505"/>
                  </a:cubicBezTo>
                  <a:lnTo>
                    <a:pt x="1591548" y="533505"/>
                  </a:lnTo>
                  <a:lnTo>
                    <a:pt x="1591548" y="534408"/>
                  </a:lnTo>
                  <a:lnTo>
                    <a:pt x="0" y="534408"/>
                  </a:lnTo>
                  <a:close/>
                </a:path>
              </a:pathLst>
            </a:custGeom>
            <a:solidFill>
              <a:srgbClr val="604878"/>
            </a:solidFill>
            <a:ln w="9525">
              <a:noFill/>
              <a:round/>
              <a:headEnd/>
              <a:tailEnd/>
            </a:ln>
          </p:spPr>
          <p:txBody>
            <a:bodyPr vert="horz" wrap="square" lIns="91440" tIns="45720" rIns="91440" bIns="45720" numCol="1" anchor="t" anchorCtr="0" compatLnSpc="1">
              <a:prstTxWarp prst="textNoShape">
                <a:avLst/>
              </a:prstTxWarp>
              <a:noAutofit/>
            </a:bodyPr>
            <a:lstStyle/>
            <a:p>
              <a:endParaRPr lang="en-IN" dirty="0"/>
            </a:p>
          </p:txBody>
        </p:sp>
        <p:sp>
          <p:nvSpPr>
            <p:cNvPr id="275" name="Freeform 9">
              <a:extLst>
                <a:ext uri="{FF2B5EF4-FFF2-40B4-BE49-F238E27FC236}">
                  <a16:creationId xmlns:a16="http://schemas.microsoft.com/office/drawing/2014/main" id="{6C299496-BD6A-484F-9B9B-867920A11AAF}"/>
                </a:ext>
              </a:extLst>
            </p:cNvPr>
            <p:cNvSpPr>
              <a:spLocks noEditPoints="1"/>
            </p:cNvSpPr>
            <p:nvPr/>
          </p:nvSpPr>
          <p:spPr bwMode="auto">
            <a:xfrm>
              <a:off x="1686387" y="478257"/>
              <a:ext cx="765282" cy="765283"/>
            </a:xfrm>
            <a:custGeom>
              <a:avLst/>
              <a:gdLst>
                <a:gd name="T0" fmla="*/ 336 w 357"/>
                <a:gd name="T1" fmla="*/ 94 h 357"/>
                <a:gd name="T2" fmla="*/ 333 w 357"/>
                <a:gd name="T3" fmla="*/ 89 h 357"/>
                <a:gd name="T4" fmla="*/ 328 w 357"/>
                <a:gd name="T5" fmla="*/ 81 h 357"/>
                <a:gd name="T6" fmla="*/ 323 w 357"/>
                <a:gd name="T7" fmla="*/ 74 h 357"/>
                <a:gd name="T8" fmla="*/ 264 w 357"/>
                <a:gd name="T9" fmla="*/ 22 h 357"/>
                <a:gd name="T10" fmla="*/ 178 w 357"/>
                <a:gd name="T11" fmla="*/ 0 h 357"/>
                <a:gd name="T12" fmla="*/ 93 w 357"/>
                <a:gd name="T13" fmla="*/ 22 h 357"/>
                <a:gd name="T14" fmla="*/ 76 w 357"/>
                <a:gd name="T15" fmla="*/ 33 h 357"/>
                <a:gd name="T16" fmla="*/ 21 w 357"/>
                <a:gd name="T17" fmla="*/ 95 h 357"/>
                <a:gd name="T18" fmla="*/ 0 w 357"/>
                <a:gd name="T19" fmla="*/ 179 h 357"/>
                <a:gd name="T20" fmla="*/ 72 w 357"/>
                <a:gd name="T21" fmla="*/ 322 h 357"/>
                <a:gd name="T22" fmla="*/ 76 w 357"/>
                <a:gd name="T23" fmla="*/ 325 h 357"/>
                <a:gd name="T24" fmla="*/ 178 w 357"/>
                <a:gd name="T25" fmla="*/ 357 h 357"/>
                <a:gd name="T26" fmla="*/ 323 w 357"/>
                <a:gd name="T27" fmla="*/ 284 h 357"/>
                <a:gd name="T28" fmla="*/ 336 w 357"/>
                <a:gd name="T29" fmla="*/ 263 h 357"/>
                <a:gd name="T30" fmla="*/ 357 w 357"/>
                <a:gd name="T31" fmla="*/ 179 h 357"/>
                <a:gd name="T32" fmla="*/ 336 w 357"/>
                <a:gd name="T33" fmla="*/ 94 h 357"/>
                <a:gd name="T34" fmla="*/ 178 w 357"/>
                <a:gd name="T35" fmla="*/ 323 h 357"/>
                <a:gd name="T36" fmla="*/ 35 w 357"/>
                <a:gd name="T37" fmla="*/ 179 h 357"/>
                <a:gd name="T38" fmla="*/ 178 w 357"/>
                <a:gd name="T39" fmla="*/ 35 h 357"/>
                <a:gd name="T40" fmla="*/ 322 w 357"/>
                <a:gd name="T41" fmla="*/ 179 h 357"/>
                <a:gd name="T42" fmla="*/ 178 w 357"/>
                <a:gd name="T43" fmla="*/ 32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7" h="357">
                  <a:moveTo>
                    <a:pt x="336" y="94"/>
                  </a:moveTo>
                  <a:cubicBezTo>
                    <a:pt x="335" y="92"/>
                    <a:pt x="334" y="91"/>
                    <a:pt x="333" y="89"/>
                  </a:cubicBezTo>
                  <a:cubicBezTo>
                    <a:pt x="331" y="86"/>
                    <a:pt x="330" y="84"/>
                    <a:pt x="328" y="81"/>
                  </a:cubicBezTo>
                  <a:cubicBezTo>
                    <a:pt x="326" y="78"/>
                    <a:pt x="325" y="76"/>
                    <a:pt x="323" y="74"/>
                  </a:cubicBezTo>
                  <a:cubicBezTo>
                    <a:pt x="307" y="52"/>
                    <a:pt x="287" y="35"/>
                    <a:pt x="264" y="22"/>
                  </a:cubicBezTo>
                  <a:cubicBezTo>
                    <a:pt x="239" y="8"/>
                    <a:pt x="210" y="0"/>
                    <a:pt x="178" y="0"/>
                  </a:cubicBezTo>
                  <a:cubicBezTo>
                    <a:pt x="147" y="0"/>
                    <a:pt x="118" y="8"/>
                    <a:pt x="93" y="22"/>
                  </a:cubicBezTo>
                  <a:cubicBezTo>
                    <a:pt x="87" y="25"/>
                    <a:pt x="81" y="29"/>
                    <a:pt x="76" y="33"/>
                  </a:cubicBezTo>
                  <a:cubicBezTo>
                    <a:pt x="53" y="49"/>
                    <a:pt x="34" y="70"/>
                    <a:pt x="21" y="95"/>
                  </a:cubicBezTo>
                  <a:cubicBezTo>
                    <a:pt x="7" y="120"/>
                    <a:pt x="0" y="148"/>
                    <a:pt x="0" y="179"/>
                  </a:cubicBezTo>
                  <a:cubicBezTo>
                    <a:pt x="0" y="237"/>
                    <a:pt x="28" y="289"/>
                    <a:pt x="72" y="322"/>
                  </a:cubicBezTo>
                  <a:cubicBezTo>
                    <a:pt x="73" y="323"/>
                    <a:pt x="74" y="324"/>
                    <a:pt x="76" y="325"/>
                  </a:cubicBezTo>
                  <a:cubicBezTo>
                    <a:pt x="105" y="345"/>
                    <a:pt x="140" y="357"/>
                    <a:pt x="178" y="357"/>
                  </a:cubicBezTo>
                  <a:cubicBezTo>
                    <a:pt x="238" y="357"/>
                    <a:pt x="290" y="328"/>
                    <a:pt x="323" y="284"/>
                  </a:cubicBezTo>
                  <a:cubicBezTo>
                    <a:pt x="328" y="277"/>
                    <a:pt x="332" y="271"/>
                    <a:pt x="336" y="263"/>
                  </a:cubicBezTo>
                  <a:cubicBezTo>
                    <a:pt x="349" y="238"/>
                    <a:pt x="357" y="209"/>
                    <a:pt x="357" y="179"/>
                  </a:cubicBezTo>
                  <a:cubicBezTo>
                    <a:pt x="357" y="148"/>
                    <a:pt x="349" y="119"/>
                    <a:pt x="336" y="94"/>
                  </a:cubicBezTo>
                  <a:close/>
                  <a:moveTo>
                    <a:pt x="178" y="323"/>
                  </a:moveTo>
                  <a:cubicBezTo>
                    <a:pt x="99" y="323"/>
                    <a:pt x="35" y="258"/>
                    <a:pt x="35" y="179"/>
                  </a:cubicBezTo>
                  <a:cubicBezTo>
                    <a:pt x="35" y="99"/>
                    <a:pt x="99" y="35"/>
                    <a:pt x="178" y="35"/>
                  </a:cubicBezTo>
                  <a:cubicBezTo>
                    <a:pt x="258" y="35"/>
                    <a:pt x="322" y="99"/>
                    <a:pt x="322" y="179"/>
                  </a:cubicBezTo>
                  <a:cubicBezTo>
                    <a:pt x="322" y="258"/>
                    <a:pt x="258" y="323"/>
                    <a:pt x="178" y="323"/>
                  </a:cubicBezTo>
                  <a:close/>
                </a:path>
              </a:pathLst>
            </a:custGeom>
            <a:solidFill>
              <a:srgbClr val="604878"/>
            </a:solidFill>
            <a:ln w="2857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365" name="Oval 10">
              <a:extLst>
                <a:ext uri="{FF2B5EF4-FFF2-40B4-BE49-F238E27FC236}">
                  <a16:creationId xmlns:a16="http://schemas.microsoft.com/office/drawing/2014/main" id="{055641F4-A2B9-4BD7-A65A-E238AB16D801}"/>
                </a:ext>
              </a:extLst>
            </p:cNvPr>
            <p:cNvSpPr>
              <a:spLocks noChangeArrowheads="1"/>
            </p:cNvSpPr>
            <p:nvPr/>
          </p:nvSpPr>
          <p:spPr bwMode="auto">
            <a:xfrm>
              <a:off x="1761415" y="553284"/>
              <a:ext cx="615227" cy="616478"/>
            </a:xfrm>
            <a:prstGeom prst="ellipse">
              <a:avLst/>
            </a:pr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366" name="Freeform 11">
              <a:extLst>
                <a:ext uri="{FF2B5EF4-FFF2-40B4-BE49-F238E27FC236}">
                  <a16:creationId xmlns:a16="http://schemas.microsoft.com/office/drawing/2014/main" id="{28E36E01-9269-450C-923A-D03D5B496734}"/>
                </a:ext>
              </a:extLst>
            </p:cNvPr>
            <p:cNvSpPr>
              <a:spLocks/>
            </p:cNvSpPr>
            <p:nvPr/>
          </p:nvSpPr>
          <p:spPr bwMode="auto">
            <a:xfrm>
              <a:off x="762296" y="622060"/>
              <a:ext cx="1545571" cy="480178"/>
            </a:xfrm>
            <a:custGeom>
              <a:avLst/>
              <a:gdLst>
                <a:gd name="T0" fmla="*/ 609 w 721"/>
                <a:gd name="T1" fmla="*/ 0 h 224"/>
                <a:gd name="T2" fmla="*/ 70 w 721"/>
                <a:gd name="T3" fmla="*/ 0 h 224"/>
                <a:gd name="T4" fmla="*/ 0 w 721"/>
                <a:gd name="T5" fmla="*/ 70 h 224"/>
                <a:gd name="T6" fmla="*/ 0 w 721"/>
                <a:gd name="T7" fmla="*/ 153 h 224"/>
                <a:gd name="T8" fmla="*/ 70 w 721"/>
                <a:gd name="T9" fmla="*/ 224 h 224"/>
                <a:gd name="T10" fmla="*/ 609 w 721"/>
                <a:gd name="T11" fmla="*/ 224 h 224"/>
                <a:gd name="T12" fmla="*/ 721 w 721"/>
                <a:gd name="T13" fmla="*/ 112 h 224"/>
                <a:gd name="T14" fmla="*/ 609 w 721"/>
                <a:gd name="T15" fmla="*/ 0 h 2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1" h="224">
                  <a:moveTo>
                    <a:pt x="609" y="0"/>
                  </a:moveTo>
                  <a:cubicBezTo>
                    <a:pt x="70" y="0"/>
                    <a:pt x="70" y="0"/>
                    <a:pt x="70" y="0"/>
                  </a:cubicBezTo>
                  <a:cubicBezTo>
                    <a:pt x="32" y="0"/>
                    <a:pt x="0" y="31"/>
                    <a:pt x="0" y="70"/>
                  </a:cubicBezTo>
                  <a:cubicBezTo>
                    <a:pt x="0" y="153"/>
                    <a:pt x="0" y="153"/>
                    <a:pt x="0" y="153"/>
                  </a:cubicBezTo>
                  <a:cubicBezTo>
                    <a:pt x="0" y="192"/>
                    <a:pt x="32" y="224"/>
                    <a:pt x="70" y="224"/>
                  </a:cubicBezTo>
                  <a:cubicBezTo>
                    <a:pt x="609" y="224"/>
                    <a:pt x="609" y="224"/>
                    <a:pt x="609" y="224"/>
                  </a:cubicBezTo>
                  <a:cubicBezTo>
                    <a:pt x="671" y="224"/>
                    <a:pt x="721" y="174"/>
                    <a:pt x="721" y="112"/>
                  </a:cubicBezTo>
                  <a:cubicBezTo>
                    <a:pt x="721" y="50"/>
                    <a:pt x="671" y="0"/>
                    <a:pt x="609" y="0"/>
                  </a:cubicBezTo>
                  <a:close/>
                </a:path>
              </a:pathLst>
            </a:custGeom>
            <a:solidFill>
              <a:srgbClr val="FFFFFF"/>
            </a:solidFill>
            <a:ln w="1111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IN" dirty="0"/>
            </a:p>
          </p:txBody>
        </p:sp>
        <p:sp>
          <p:nvSpPr>
            <p:cNvPr id="367" name="Oval 12">
              <a:extLst>
                <a:ext uri="{FF2B5EF4-FFF2-40B4-BE49-F238E27FC236}">
                  <a16:creationId xmlns:a16="http://schemas.microsoft.com/office/drawing/2014/main" id="{2C19E227-A68D-4EC5-9A24-570B62A17EFE}"/>
                </a:ext>
              </a:extLst>
            </p:cNvPr>
            <p:cNvSpPr>
              <a:spLocks noChangeArrowheads="1"/>
            </p:cNvSpPr>
            <p:nvPr/>
          </p:nvSpPr>
          <p:spPr bwMode="auto">
            <a:xfrm>
              <a:off x="1881459" y="674580"/>
              <a:ext cx="372638" cy="373888"/>
            </a:xfrm>
            <a:prstGeom prst="ellipse">
              <a:avLst/>
            </a:prstGeom>
            <a:solidFill>
              <a:srgbClr val="604878"/>
            </a:solidFill>
            <a:ln w="9525">
              <a:no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369" name="Rectangle 368">
              <a:extLst>
                <a:ext uri="{FF2B5EF4-FFF2-40B4-BE49-F238E27FC236}">
                  <a16:creationId xmlns:a16="http://schemas.microsoft.com/office/drawing/2014/main" id="{2A2AAF0B-D5B0-4B6E-BCE3-277C9E47A16A}"/>
                </a:ext>
              </a:extLst>
            </p:cNvPr>
            <p:cNvSpPr/>
            <p:nvPr/>
          </p:nvSpPr>
          <p:spPr>
            <a:xfrm>
              <a:off x="771638" y="760772"/>
              <a:ext cx="1074696" cy="264688"/>
            </a:xfrm>
            <a:prstGeom prst="rect">
              <a:avLst/>
            </a:prstGeom>
          </p:spPr>
          <p:txBody>
            <a:bodyPr wrap="square" anchor="ctr">
              <a:spAutoFit/>
            </a:bodyPr>
            <a:lstStyle/>
            <a:p>
              <a:pPr algn="ctr">
                <a:lnSpc>
                  <a:spcPct val="80000"/>
                </a:lnSpc>
                <a:defRPr/>
              </a:pPr>
              <a:r>
                <a:rPr lang="en-ZA" sz="1400" kern="0" dirty="0">
                  <a:solidFill>
                    <a:srgbClr val="604878"/>
                  </a:solidFill>
                  <a:latin typeface="Bebas Neue Bold" panose="020B0606020202050201" pitchFamily="34" charset="0"/>
                </a:rPr>
                <a:t>LENGTH OF STAY</a:t>
              </a:r>
            </a:p>
          </p:txBody>
        </p:sp>
        <p:sp>
          <p:nvSpPr>
            <p:cNvPr id="370" name="Rectangle 369">
              <a:extLst>
                <a:ext uri="{FF2B5EF4-FFF2-40B4-BE49-F238E27FC236}">
                  <a16:creationId xmlns:a16="http://schemas.microsoft.com/office/drawing/2014/main" id="{D992D6B3-894E-4AED-8480-C5358B559C5E}"/>
                </a:ext>
              </a:extLst>
            </p:cNvPr>
            <p:cNvSpPr/>
            <p:nvPr/>
          </p:nvSpPr>
          <p:spPr>
            <a:xfrm>
              <a:off x="2610497" y="709840"/>
              <a:ext cx="849592" cy="276999"/>
            </a:xfrm>
            <a:prstGeom prst="rect">
              <a:avLst/>
            </a:prstGeom>
          </p:spPr>
          <p:txBody>
            <a:bodyPr wrap="none" lIns="0" tIns="0" rIns="0" bIns="0" anchor="ctr">
              <a:spAutoFit/>
            </a:bodyPr>
            <a:lstStyle/>
            <a:p>
              <a:pPr lvl="0" algn="ctr">
                <a:defRPr/>
              </a:pPr>
              <a:r>
                <a:rPr lang="en-ZA" sz="1800" dirty="0">
                  <a:solidFill>
                    <a:schemeClr val="bg1"/>
                  </a:solidFill>
                  <a:latin typeface="Bebas Neue Bold" panose="020B0606020202050201" pitchFamily="34" charset="0"/>
                </a:rPr>
                <a:t>13.8 Nights</a:t>
              </a:r>
            </a:p>
          </p:txBody>
        </p:sp>
        <p:grpSp>
          <p:nvGrpSpPr>
            <p:cNvPr id="371" name="Group 27">
              <a:extLst>
                <a:ext uri="{FF2B5EF4-FFF2-40B4-BE49-F238E27FC236}">
                  <a16:creationId xmlns:a16="http://schemas.microsoft.com/office/drawing/2014/main" id="{4789EAFF-A410-4744-BEB7-8CC0C36FAB6B}"/>
                </a:ext>
              </a:extLst>
            </p:cNvPr>
            <p:cNvGrpSpPr>
              <a:grpSpLocks noChangeAspect="1"/>
            </p:cNvGrpSpPr>
            <p:nvPr/>
          </p:nvGrpSpPr>
          <p:grpSpPr bwMode="auto">
            <a:xfrm>
              <a:off x="1956733" y="748974"/>
              <a:ext cx="216705" cy="213402"/>
              <a:chOff x="3537" y="843"/>
              <a:chExt cx="328" cy="323"/>
            </a:xfrm>
            <a:solidFill>
              <a:schemeClr val="bg1"/>
            </a:solidFill>
          </p:grpSpPr>
          <p:sp>
            <p:nvSpPr>
              <p:cNvPr id="372" name="Freeform 28">
                <a:extLst>
                  <a:ext uri="{FF2B5EF4-FFF2-40B4-BE49-F238E27FC236}">
                    <a16:creationId xmlns:a16="http://schemas.microsoft.com/office/drawing/2014/main" id="{D5D8CCD3-2E4D-45F7-BB25-572042BEEF90}"/>
                  </a:ext>
                </a:extLst>
              </p:cNvPr>
              <p:cNvSpPr>
                <a:spLocks noEditPoints="1"/>
              </p:cNvSpPr>
              <p:nvPr/>
            </p:nvSpPr>
            <p:spPr bwMode="auto">
              <a:xfrm>
                <a:off x="3604" y="843"/>
                <a:ext cx="31" cy="75"/>
              </a:xfrm>
              <a:custGeom>
                <a:avLst/>
                <a:gdLst>
                  <a:gd name="T0" fmla="*/ 61 w 145"/>
                  <a:gd name="T1" fmla="*/ 353 h 353"/>
                  <a:gd name="T2" fmla="*/ 83 w 145"/>
                  <a:gd name="T3" fmla="*/ 353 h 353"/>
                  <a:gd name="T4" fmla="*/ 145 w 145"/>
                  <a:gd name="T5" fmla="*/ 292 h 353"/>
                  <a:gd name="T6" fmla="*/ 145 w 145"/>
                  <a:gd name="T7" fmla="*/ 61 h 353"/>
                  <a:gd name="T8" fmla="*/ 83 w 145"/>
                  <a:gd name="T9" fmla="*/ 0 h 353"/>
                  <a:gd name="T10" fmla="*/ 61 w 145"/>
                  <a:gd name="T11" fmla="*/ 0 h 353"/>
                  <a:gd name="T12" fmla="*/ 0 w 145"/>
                  <a:gd name="T13" fmla="*/ 61 h 353"/>
                  <a:gd name="T14" fmla="*/ 0 w 145"/>
                  <a:gd name="T15" fmla="*/ 292 h 353"/>
                  <a:gd name="T16" fmla="*/ 61 w 145"/>
                  <a:gd name="T17" fmla="*/ 353 h 353"/>
                  <a:gd name="T18" fmla="*/ 61 w 145"/>
                  <a:gd name="T19" fmla="*/ 353 h 353"/>
                  <a:gd name="T20" fmla="*/ 61 w 145"/>
                  <a:gd name="T21" fmla="*/ 353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5" h="353">
                    <a:moveTo>
                      <a:pt x="61" y="353"/>
                    </a:moveTo>
                    <a:cubicBezTo>
                      <a:pt x="83" y="353"/>
                      <a:pt x="83" y="353"/>
                      <a:pt x="83" y="353"/>
                    </a:cubicBezTo>
                    <a:cubicBezTo>
                      <a:pt x="117" y="353"/>
                      <a:pt x="145" y="326"/>
                      <a:pt x="145" y="292"/>
                    </a:cubicBezTo>
                    <a:cubicBezTo>
                      <a:pt x="145" y="61"/>
                      <a:pt x="145" y="61"/>
                      <a:pt x="145" y="61"/>
                    </a:cubicBezTo>
                    <a:cubicBezTo>
                      <a:pt x="145" y="27"/>
                      <a:pt x="117" y="0"/>
                      <a:pt x="83" y="0"/>
                    </a:cubicBezTo>
                    <a:cubicBezTo>
                      <a:pt x="61" y="0"/>
                      <a:pt x="61" y="0"/>
                      <a:pt x="61" y="0"/>
                    </a:cubicBezTo>
                    <a:cubicBezTo>
                      <a:pt x="27" y="0"/>
                      <a:pt x="0" y="27"/>
                      <a:pt x="0" y="61"/>
                    </a:cubicBezTo>
                    <a:cubicBezTo>
                      <a:pt x="0" y="292"/>
                      <a:pt x="0" y="292"/>
                      <a:pt x="0" y="292"/>
                    </a:cubicBezTo>
                    <a:cubicBezTo>
                      <a:pt x="0" y="326"/>
                      <a:pt x="27" y="353"/>
                      <a:pt x="61" y="353"/>
                    </a:cubicBezTo>
                    <a:close/>
                    <a:moveTo>
                      <a:pt x="61" y="353"/>
                    </a:moveTo>
                    <a:cubicBezTo>
                      <a:pt x="61" y="353"/>
                      <a:pt x="61" y="353"/>
                      <a:pt x="61" y="35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3" name="Freeform 29">
                <a:extLst>
                  <a:ext uri="{FF2B5EF4-FFF2-40B4-BE49-F238E27FC236}">
                    <a16:creationId xmlns:a16="http://schemas.microsoft.com/office/drawing/2014/main" id="{039B9F83-8629-4C43-9B03-D652E04BCB55}"/>
                  </a:ext>
                </a:extLst>
              </p:cNvPr>
              <p:cNvSpPr>
                <a:spLocks noEditPoints="1"/>
              </p:cNvSpPr>
              <p:nvPr/>
            </p:nvSpPr>
            <p:spPr bwMode="auto">
              <a:xfrm>
                <a:off x="3770" y="843"/>
                <a:ext cx="31" cy="75"/>
              </a:xfrm>
              <a:custGeom>
                <a:avLst/>
                <a:gdLst>
                  <a:gd name="T0" fmla="*/ 61 w 144"/>
                  <a:gd name="T1" fmla="*/ 354 h 354"/>
                  <a:gd name="T2" fmla="*/ 83 w 144"/>
                  <a:gd name="T3" fmla="*/ 354 h 354"/>
                  <a:gd name="T4" fmla="*/ 144 w 144"/>
                  <a:gd name="T5" fmla="*/ 293 h 354"/>
                  <a:gd name="T6" fmla="*/ 144 w 144"/>
                  <a:gd name="T7" fmla="*/ 61 h 354"/>
                  <a:gd name="T8" fmla="*/ 83 w 144"/>
                  <a:gd name="T9" fmla="*/ 0 h 354"/>
                  <a:gd name="T10" fmla="*/ 61 w 144"/>
                  <a:gd name="T11" fmla="*/ 0 h 354"/>
                  <a:gd name="T12" fmla="*/ 0 w 144"/>
                  <a:gd name="T13" fmla="*/ 61 h 354"/>
                  <a:gd name="T14" fmla="*/ 0 w 144"/>
                  <a:gd name="T15" fmla="*/ 293 h 354"/>
                  <a:gd name="T16" fmla="*/ 61 w 144"/>
                  <a:gd name="T17" fmla="*/ 354 h 354"/>
                  <a:gd name="T18" fmla="*/ 61 w 144"/>
                  <a:gd name="T19" fmla="*/ 354 h 354"/>
                  <a:gd name="T20" fmla="*/ 61 w 144"/>
                  <a:gd name="T21" fmla="*/ 354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 h="354">
                    <a:moveTo>
                      <a:pt x="61" y="354"/>
                    </a:moveTo>
                    <a:cubicBezTo>
                      <a:pt x="83" y="354"/>
                      <a:pt x="83" y="354"/>
                      <a:pt x="83" y="354"/>
                    </a:cubicBezTo>
                    <a:cubicBezTo>
                      <a:pt x="117" y="354"/>
                      <a:pt x="144" y="326"/>
                      <a:pt x="144" y="293"/>
                    </a:cubicBezTo>
                    <a:cubicBezTo>
                      <a:pt x="144" y="61"/>
                      <a:pt x="144" y="61"/>
                      <a:pt x="144" y="61"/>
                    </a:cubicBezTo>
                    <a:cubicBezTo>
                      <a:pt x="144" y="27"/>
                      <a:pt x="117" y="0"/>
                      <a:pt x="83" y="0"/>
                    </a:cubicBezTo>
                    <a:cubicBezTo>
                      <a:pt x="61" y="0"/>
                      <a:pt x="61" y="0"/>
                      <a:pt x="61" y="0"/>
                    </a:cubicBezTo>
                    <a:cubicBezTo>
                      <a:pt x="27" y="0"/>
                      <a:pt x="0" y="27"/>
                      <a:pt x="0" y="61"/>
                    </a:cubicBezTo>
                    <a:cubicBezTo>
                      <a:pt x="0" y="293"/>
                      <a:pt x="0" y="293"/>
                      <a:pt x="0" y="293"/>
                    </a:cubicBezTo>
                    <a:cubicBezTo>
                      <a:pt x="0" y="326"/>
                      <a:pt x="27" y="354"/>
                      <a:pt x="61" y="354"/>
                    </a:cubicBezTo>
                    <a:close/>
                    <a:moveTo>
                      <a:pt x="61" y="354"/>
                    </a:moveTo>
                    <a:cubicBezTo>
                      <a:pt x="61" y="354"/>
                      <a:pt x="61" y="354"/>
                      <a:pt x="6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4" name="Freeform 30">
                <a:extLst>
                  <a:ext uri="{FF2B5EF4-FFF2-40B4-BE49-F238E27FC236}">
                    <a16:creationId xmlns:a16="http://schemas.microsoft.com/office/drawing/2014/main" id="{CA7179ED-1DB1-4624-83BB-906ACC01A5CA}"/>
                  </a:ext>
                </a:extLst>
              </p:cNvPr>
              <p:cNvSpPr>
                <a:spLocks noEditPoints="1"/>
              </p:cNvSpPr>
              <p:nvPr/>
            </p:nvSpPr>
            <p:spPr bwMode="auto">
              <a:xfrm>
                <a:off x="3537" y="870"/>
                <a:ext cx="328" cy="296"/>
              </a:xfrm>
              <a:custGeom>
                <a:avLst/>
                <a:gdLst>
                  <a:gd name="T0" fmla="*/ 1453 w 1552"/>
                  <a:gd name="T1" fmla="*/ 0 h 1398"/>
                  <a:gd name="T2" fmla="*/ 1296 w 1552"/>
                  <a:gd name="T3" fmla="*/ 0 h 1398"/>
                  <a:gd name="T4" fmla="*/ 1296 w 1552"/>
                  <a:gd name="T5" fmla="*/ 183 h 1398"/>
                  <a:gd name="T6" fmla="*/ 1185 w 1552"/>
                  <a:gd name="T7" fmla="*/ 277 h 1398"/>
                  <a:gd name="T8" fmla="*/ 1163 w 1552"/>
                  <a:gd name="T9" fmla="*/ 277 h 1398"/>
                  <a:gd name="T10" fmla="*/ 1052 w 1552"/>
                  <a:gd name="T11" fmla="*/ 167 h 1398"/>
                  <a:gd name="T12" fmla="*/ 1052 w 1552"/>
                  <a:gd name="T13" fmla="*/ 0 h 1398"/>
                  <a:gd name="T14" fmla="*/ 512 w 1552"/>
                  <a:gd name="T15" fmla="*/ 0 h 1398"/>
                  <a:gd name="T16" fmla="*/ 512 w 1552"/>
                  <a:gd name="T17" fmla="*/ 168 h 1398"/>
                  <a:gd name="T18" fmla="*/ 401 w 1552"/>
                  <a:gd name="T19" fmla="*/ 279 h 1398"/>
                  <a:gd name="T20" fmla="*/ 379 w 1552"/>
                  <a:gd name="T21" fmla="*/ 279 h 1398"/>
                  <a:gd name="T22" fmla="*/ 268 w 1552"/>
                  <a:gd name="T23" fmla="*/ 168 h 1398"/>
                  <a:gd name="T24" fmla="*/ 268 w 1552"/>
                  <a:gd name="T25" fmla="*/ 0 h 1398"/>
                  <a:gd name="T26" fmla="*/ 99 w 1552"/>
                  <a:gd name="T27" fmla="*/ 0 h 1398"/>
                  <a:gd name="T28" fmla="*/ 0 w 1552"/>
                  <a:gd name="T29" fmla="*/ 99 h 1398"/>
                  <a:gd name="T30" fmla="*/ 0 w 1552"/>
                  <a:gd name="T31" fmla="*/ 1299 h 1398"/>
                  <a:gd name="T32" fmla="*/ 99 w 1552"/>
                  <a:gd name="T33" fmla="*/ 1398 h 1398"/>
                  <a:gd name="T34" fmla="*/ 1453 w 1552"/>
                  <a:gd name="T35" fmla="*/ 1398 h 1398"/>
                  <a:gd name="T36" fmla="*/ 1552 w 1552"/>
                  <a:gd name="T37" fmla="*/ 1299 h 1398"/>
                  <a:gd name="T38" fmla="*/ 1552 w 1552"/>
                  <a:gd name="T39" fmla="*/ 99 h 1398"/>
                  <a:gd name="T40" fmla="*/ 1453 w 1552"/>
                  <a:gd name="T41" fmla="*/ 0 h 1398"/>
                  <a:gd name="T42" fmla="*/ 1453 w 1552"/>
                  <a:gd name="T43" fmla="*/ 1299 h 1398"/>
                  <a:gd name="T44" fmla="*/ 99 w 1552"/>
                  <a:gd name="T45" fmla="*/ 1299 h 1398"/>
                  <a:gd name="T46" fmla="*/ 99 w 1552"/>
                  <a:gd name="T47" fmla="*/ 393 h 1398"/>
                  <a:gd name="T48" fmla="*/ 1453 w 1552"/>
                  <a:gd name="T49" fmla="*/ 393 h 1398"/>
                  <a:gd name="T50" fmla="*/ 1453 w 1552"/>
                  <a:gd name="T51" fmla="*/ 1299 h 1398"/>
                  <a:gd name="T52" fmla="*/ 1453 w 1552"/>
                  <a:gd name="T53" fmla="*/ 1299 h 1398"/>
                  <a:gd name="T54" fmla="*/ 1453 w 1552"/>
                  <a:gd name="T55" fmla="*/ 1299 h 1398"/>
                  <a:gd name="T56" fmla="*/ 1453 w 1552"/>
                  <a:gd name="T57" fmla="*/ 1299 h 1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52" h="1398">
                    <a:moveTo>
                      <a:pt x="1453" y="0"/>
                    </a:moveTo>
                    <a:cubicBezTo>
                      <a:pt x="1296" y="0"/>
                      <a:pt x="1296" y="0"/>
                      <a:pt x="1296" y="0"/>
                    </a:cubicBezTo>
                    <a:cubicBezTo>
                      <a:pt x="1296" y="183"/>
                      <a:pt x="1296" y="183"/>
                      <a:pt x="1296" y="183"/>
                    </a:cubicBezTo>
                    <a:cubicBezTo>
                      <a:pt x="1296" y="244"/>
                      <a:pt x="1246" y="277"/>
                      <a:pt x="1185" y="277"/>
                    </a:cubicBezTo>
                    <a:cubicBezTo>
                      <a:pt x="1163" y="277"/>
                      <a:pt x="1163" y="277"/>
                      <a:pt x="1163" y="277"/>
                    </a:cubicBezTo>
                    <a:cubicBezTo>
                      <a:pt x="1102" y="277"/>
                      <a:pt x="1052" y="228"/>
                      <a:pt x="1052" y="167"/>
                    </a:cubicBezTo>
                    <a:cubicBezTo>
                      <a:pt x="1052" y="0"/>
                      <a:pt x="1052" y="0"/>
                      <a:pt x="1052" y="0"/>
                    </a:cubicBezTo>
                    <a:cubicBezTo>
                      <a:pt x="512" y="0"/>
                      <a:pt x="512" y="0"/>
                      <a:pt x="512" y="0"/>
                    </a:cubicBezTo>
                    <a:cubicBezTo>
                      <a:pt x="512" y="168"/>
                      <a:pt x="512" y="168"/>
                      <a:pt x="512" y="168"/>
                    </a:cubicBezTo>
                    <a:cubicBezTo>
                      <a:pt x="512" y="229"/>
                      <a:pt x="462" y="279"/>
                      <a:pt x="401" y="279"/>
                    </a:cubicBezTo>
                    <a:cubicBezTo>
                      <a:pt x="379" y="279"/>
                      <a:pt x="379" y="279"/>
                      <a:pt x="379" y="279"/>
                    </a:cubicBezTo>
                    <a:cubicBezTo>
                      <a:pt x="318" y="279"/>
                      <a:pt x="268" y="229"/>
                      <a:pt x="268" y="168"/>
                    </a:cubicBezTo>
                    <a:cubicBezTo>
                      <a:pt x="268" y="0"/>
                      <a:pt x="268" y="0"/>
                      <a:pt x="268" y="0"/>
                    </a:cubicBezTo>
                    <a:cubicBezTo>
                      <a:pt x="99" y="0"/>
                      <a:pt x="99" y="0"/>
                      <a:pt x="99" y="0"/>
                    </a:cubicBezTo>
                    <a:cubicBezTo>
                      <a:pt x="45" y="0"/>
                      <a:pt x="0" y="44"/>
                      <a:pt x="0" y="99"/>
                    </a:cubicBezTo>
                    <a:cubicBezTo>
                      <a:pt x="0" y="1299"/>
                      <a:pt x="0" y="1299"/>
                      <a:pt x="0" y="1299"/>
                    </a:cubicBezTo>
                    <a:cubicBezTo>
                      <a:pt x="0" y="1354"/>
                      <a:pt x="45" y="1398"/>
                      <a:pt x="99" y="1398"/>
                    </a:cubicBezTo>
                    <a:cubicBezTo>
                      <a:pt x="1453" y="1398"/>
                      <a:pt x="1453" y="1398"/>
                      <a:pt x="1453" y="1398"/>
                    </a:cubicBezTo>
                    <a:cubicBezTo>
                      <a:pt x="1507" y="1398"/>
                      <a:pt x="1552" y="1354"/>
                      <a:pt x="1552" y="1299"/>
                    </a:cubicBezTo>
                    <a:cubicBezTo>
                      <a:pt x="1552" y="99"/>
                      <a:pt x="1552" y="99"/>
                      <a:pt x="1552" y="99"/>
                    </a:cubicBezTo>
                    <a:cubicBezTo>
                      <a:pt x="1552" y="44"/>
                      <a:pt x="1507" y="0"/>
                      <a:pt x="1453" y="0"/>
                    </a:cubicBezTo>
                    <a:close/>
                    <a:moveTo>
                      <a:pt x="1453" y="1299"/>
                    </a:moveTo>
                    <a:cubicBezTo>
                      <a:pt x="99" y="1299"/>
                      <a:pt x="99" y="1299"/>
                      <a:pt x="99" y="1299"/>
                    </a:cubicBezTo>
                    <a:cubicBezTo>
                      <a:pt x="99" y="393"/>
                      <a:pt x="99" y="393"/>
                      <a:pt x="99" y="393"/>
                    </a:cubicBezTo>
                    <a:cubicBezTo>
                      <a:pt x="1453" y="393"/>
                      <a:pt x="1453" y="393"/>
                      <a:pt x="1453" y="393"/>
                    </a:cubicBezTo>
                    <a:cubicBezTo>
                      <a:pt x="1453" y="1299"/>
                      <a:pt x="1453" y="1299"/>
                      <a:pt x="1453" y="1299"/>
                    </a:cubicBezTo>
                    <a:cubicBezTo>
                      <a:pt x="1453" y="1299"/>
                      <a:pt x="1453" y="1299"/>
                      <a:pt x="1453" y="1299"/>
                    </a:cubicBezTo>
                    <a:close/>
                    <a:moveTo>
                      <a:pt x="1453" y="1299"/>
                    </a:moveTo>
                    <a:cubicBezTo>
                      <a:pt x="1453" y="1299"/>
                      <a:pt x="1453" y="1299"/>
                      <a:pt x="1453" y="129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5" name="Freeform 31">
                <a:extLst>
                  <a:ext uri="{FF2B5EF4-FFF2-40B4-BE49-F238E27FC236}">
                    <a16:creationId xmlns:a16="http://schemas.microsoft.com/office/drawing/2014/main" id="{78134E1D-3033-4949-8760-3F7E7E24CA48}"/>
                  </a:ext>
                </a:extLst>
              </p:cNvPr>
              <p:cNvSpPr>
                <a:spLocks noEditPoints="1"/>
              </p:cNvSpPr>
              <p:nvPr/>
            </p:nvSpPr>
            <p:spPr bwMode="auto">
              <a:xfrm>
                <a:off x="3709" y="979"/>
                <a:ext cx="43" cy="38"/>
              </a:xfrm>
              <a:custGeom>
                <a:avLst/>
                <a:gdLst>
                  <a:gd name="T0" fmla="*/ 13 w 204"/>
                  <a:gd name="T1" fmla="*/ 180 h 180"/>
                  <a:gd name="T2" fmla="*/ 192 w 204"/>
                  <a:gd name="T3" fmla="*/ 180 h 180"/>
                  <a:gd name="T4" fmla="*/ 204 w 204"/>
                  <a:gd name="T5" fmla="*/ 167 h 180"/>
                  <a:gd name="T6" fmla="*/ 204 w 204"/>
                  <a:gd name="T7" fmla="*/ 13 h 180"/>
                  <a:gd name="T8" fmla="*/ 192 w 204"/>
                  <a:gd name="T9" fmla="*/ 0 h 180"/>
                  <a:gd name="T10" fmla="*/ 13 w 204"/>
                  <a:gd name="T11" fmla="*/ 0 h 180"/>
                  <a:gd name="T12" fmla="*/ 0 w 204"/>
                  <a:gd name="T13" fmla="*/ 13 h 180"/>
                  <a:gd name="T14" fmla="*/ 0 w 204"/>
                  <a:gd name="T15" fmla="*/ 167 h 180"/>
                  <a:gd name="T16" fmla="*/ 13 w 204"/>
                  <a:gd name="T17" fmla="*/ 180 h 180"/>
                  <a:gd name="T18" fmla="*/ 13 w 204"/>
                  <a:gd name="T19" fmla="*/ 180 h 180"/>
                  <a:gd name="T20" fmla="*/ 13 w 204"/>
                  <a:gd name="T21"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4" h="180">
                    <a:moveTo>
                      <a:pt x="13" y="180"/>
                    </a:moveTo>
                    <a:cubicBezTo>
                      <a:pt x="192" y="180"/>
                      <a:pt x="192" y="180"/>
                      <a:pt x="192" y="180"/>
                    </a:cubicBezTo>
                    <a:cubicBezTo>
                      <a:pt x="199" y="180"/>
                      <a:pt x="204" y="174"/>
                      <a:pt x="204" y="167"/>
                    </a:cubicBezTo>
                    <a:cubicBezTo>
                      <a:pt x="204" y="13"/>
                      <a:pt x="204" y="13"/>
                      <a:pt x="204" y="13"/>
                    </a:cubicBezTo>
                    <a:cubicBezTo>
                      <a:pt x="204" y="5"/>
                      <a:pt x="199" y="0"/>
                      <a:pt x="192" y="0"/>
                    </a:cubicBezTo>
                    <a:cubicBezTo>
                      <a:pt x="13" y="0"/>
                      <a:pt x="13" y="0"/>
                      <a:pt x="13" y="0"/>
                    </a:cubicBezTo>
                    <a:cubicBezTo>
                      <a:pt x="6" y="0"/>
                      <a:pt x="0" y="5"/>
                      <a:pt x="0" y="13"/>
                    </a:cubicBezTo>
                    <a:cubicBezTo>
                      <a:pt x="0" y="167"/>
                      <a:pt x="0" y="167"/>
                      <a:pt x="0" y="167"/>
                    </a:cubicBezTo>
                    <a:cubicBezTo>
                      <a:pt x="0" y="174"/>
                      <a:pt x="6" y="180"/>
                      <a:pt x="13" y="180"/>
                    </a:cubicBezTo>
                    <a:close/>
                    <a:moveTo>
                      <a:pt x="13" y="180"/>
                    </a:moveTo>
                    <a:cubicBezTo>
                      <a:pt x="13" y="180"/>
                      <a:pt x="13" y="180"/>
                      <a:pt x="13" y="18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6" name="Freeform 32">
                <a:extLst>
                  <a:ext uri="{FF2B5EF4-FFF2-40B4-BE49-F238E27FC236}">
                    <a16:creationId xmlns:a16="http://schemas.microsoft.com/office/drawing/2014/main" id="{B3656BF0-213D-47BA-89C5-78EBAEC1730F}"/>
                  </a:ext>
                </a:extLst>
              </p:cNvPr>
              <p:cNvSpPr>
                <a:spLocks noEditPoints="1"/>
              </p:cNvSpPr>
              <p:nvPr/>
            </p:nvSpPr>
            <p:spPr bwMode="auto">
              <a:xfrm>
                <a:off x="3771" y="979"/>
                <a:ext cx="43" cy="38"/>
              </a:xfrm>
              <a:custGeom>
                <a:avLst/>
                <a:gdLst>
                  <a:gd name="T0" fmla="*/ 13 w 204"/>
                  <a:gd name="T1" fmla="*/ 180 h 180"/>
                  <a:gd name="T2" fmla="*/ 192 w 204"/>
                  <a:gd name="T3" fmla="*/ 180 h 180"/>
                  <a:gd name="T4" fmla="*/ 204 w 204"/>
                  <a:gd name="T5" fmla="*/ 167 h 180"/>
                  <a:gd name="T6" fmla="*/ 204 w 204"/>
                  <a:gd name="T7" fmla="*/ 13 h 180"/>
                  <a:gd name="T8" fmla="*/ 192 w 204"/>
                  <a:gd name="T9" fmla="*/ 0 h 180"/>
                  <a:gd name="T10" fmla="*/ 13 w 204"/>
                  <a:gd name="T11" fmla="*/ 0 h 180"/>
                  <a:gd name="T12" fmla="*/ 0 w 204"/>
                  <a:gd name="T13" fmla="*/ 13 h 180"/>
                  <a:gd name="T14" fmla="*/ 0 w 204"/>
                  <a:gd name="T15" fmla="*/ 167 h 180"/>
                  <a:gd name="T16" fmla="*/ 13 w 204"/>
                  <a:gd name="T17" fmla="*/ 180 h 180"/>
                  <a:gd name="T18" fmla="*/ 13 w 204"/>
                  <a:gd name="T19" fmla="*/ 180 h 180"/>
                  <a:gd name="T20" fmla="*/ 13 w 204"/>
                  <a:gd name="T21"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4" h="180">
                    <a:moveTo>
                      <a:pt x="13" y="180"/>
                    </a:moveTo>
                    <a:cubicBezTo>
                      <a:pt x="192" y="180"/>
                      <a:pt x="192" y="180"/>
                      <a:pt x="192" y="180"/>
                    </a:cubicBezTo>
                    <a:cubicBezTo>
                      <a:pt x="199" y="180"/>
                      <a:pt x="204" y="174"/>
                      <a:pt x="204" y="167"/>
                    </a:cubicBezTo>
                    <a:cubicBezTo>
                      <a:pt x="204" y="13"/>
                      <a:pt x="204" y="13"/>
                      <a:pt x="204" y="13"/>
                    </a:cubicBezTo>
                    <a:cubicBezTo>
                      <a:pt x="204" y="5"/>
                      <a:pt x="199" y="0"/>
                      <a:pt x="192" y="0"/>
                    </a:cubicBezTo>
                    <a:cubicBezTo>
                      <a:pt x="13" y="0"/>
                      <a:pt x="13" y="0"/>
                      <a:pt x="13" y="0"/>
                    </a:cubicBezTo>
                    <a:cubicBezTo>
                      <a:pt x="6" y="0"/>
                      <a:pt x="0" y="5"/>
                      <a:pt x="0" y="13"/>
                    </a:cubicBezTo>
                    <a:cubicBezTo>
                      <a:pt x="0" y="167"/>
                      <a:pt x="0" y="167"/>
                      <a:pt x="0" y="167"/>
                    </a:cubicBezTo>
                    <a:cubicBezTo>
                      <a:pt x="0" y="174"/>
                      <a:pt x="6" y="180"/>
                      <a:pt x="13" y="180"/>
                    </a:cubicBezTo>
                    <a:close/>
                    <a:moveTo>
                      <a:pt x="13" y="180"/>
                    </a:moveTo>
                    <a:cubicBezTo>
                      <a:pt x="13" y="180"/>
                      <a:pt x="13" y="180"/>
                      <a:pt x="13" y="18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7" name="Freeform 33">
                <a:extLst>
                  <a:ext uri="{FF2B5EF4-FFF2-40B4-BE49-F238E27FC236}">
                    <a16:creationId xmlns:a16="http://schemas.microsoft.com/office/drawing/2014/main" id="{F980A9AE-9DE9-4C3C-A473-96F4F0C0FD08}"/>
                  </a:ext>
                </a:extLst>
              </p:cNvPr>
              <p:cNvSpPr>
                <a:spLocks noEditPoints="1"/>
              </p:cNvSpPr>
              <p:nvPr/>
            </p:nvSpPr>
            <p:spPr bwMode="auto">
              <a:xfrm>
                <a:off x="3586" y="1033"/>
                <a:ext cx="43" cy="38"/>
              </a:xfrm>
              <a:custGeom>
                <a:avLst/>
                <a:gdLst>
                  <a:gd name="T0" fmla="*/ 13 w 204"/>
                  <a:gd name="T1" fmla="*/ 180 h 180"/>
                  <a:gd name="T2" fmla="*/ 191 w 204"/>
                  <a:gd name="T3" fmla="*/ 180 h 180"/>
                  <a:gd name="T4" fmla="*/ 204 w 204"/>
                  <a:gd name="T5" fmla="*/ 167 h 180"/>
                  <a:gd name="T6" fmla="*/ 204 w 204"/>
                  <a:gd name="T7" fmla="*/ 12 h 180"/>
                  <a:gd name="T8" fmla="*/ 191 w 204"/>
                  <a:gd name="T9" fmla="*/ 0 h 180"/>
                  <a:gd name="T10" fmla="*/ 13 w 204"/>
                  <a:gd name="T11" fmla="*/ 0 h 180"/>
                  <a:gd name="T12" fmla="*/ 0 w 204"/>
                  <a:gd name="T13" fmla="*/ 12 h 180"/>
                  <a:gd name="T14" fmla="*/ 0 w 204"/>
                  <a:gd name="T15" fmla="*/ 167 h 180"/>
                  <a:gd name="T16" fmla="*/ 13 w 204"/>
                  <a:gd name="T17" fmla="*/ 180 h 180"/>
                  <a:gd name="T18" fmla="*/ 13 w 204"/>
                  <a:gd name="T19" fmla="*/ 180 h 180"/>
                  <a:gd name="T20" fmla="*/ 13 w 204"/>
                  <a:gd name="T21"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4" h="180">
                    <a:moveTo>
                      <a:pt x="13" y="180"/>
                    </a:moveTo>
                    <a:cubicBezTo>
                      <a:pt x="191" y="180"/>
                      <a:pt x="191" y="180"/>
                      <a:pt x="191" y="180"/>
                    </a:cubicBezTo>
                    <a:cubicBezTo>
                      <a:pt x="199" y="180"/>
                      <a:pt x="204" y="174"/>
                      <a:pt x="204" y="167"/>
                    </a:cubicBezTo>
                    <a:cubicBezTo>
                      <a:pt x="204" y="12"/>
                      <a:pt x="204" y="12"/>
                      <a:pt x="204" y="12"/>
                    </a:cubicBezTo>
                    <a:cubicBezTo>
                      <a:pt x="204" y="5"/>
                      <a:pt x="199" y="0"/>
                      <a:pt x="191" y="0"/>
                    </a:cubicBezTo>
                    <a:cubicBezTo>
                      <a:pt x="13" y="0"/>
                      <a:pt x="13" y="0"/>
                      <a:pt x="13" y="0"/>
                    </a:cubicBezTo>
                    <a:cubicBezTo>
                      <a:pt x="6" y="0"/>
                      <a:pt x="0" y="5"/>
                      <a:pt x="0" y="12"/>
                    </a:cubicBezTo>
                    <a:cubicBezTo>
                      <a:pt x="0" y="167"/>
                      <a:pt x="0" y="167"/>
                      <a:pt x="0" y="167"/>
                    </a:cubicBezTo>
                    <a:cubicBezTo>
                      <a:pt x="0" y="174"/>
                      <a:pt x="6" y="180"/>
                      <a:pt x="13" y="180"/>
                    </a:cubicBezTo>
                    <a:close/>
                    <a:moveTo>
                      <a:pt x="13" y="180"/>
                    </a:moveTo>
                    <a:cubicBezTo>
                      <a:pt x="13" y="180"/>
                      <a:pt x="13" y="180"/>
                      <a:pt x="13" y="18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8" name="Freeform 34">
                <a:extLst>
                  <a:ext uri="{FF2B5EF4-FFF2-40B4-BE49-F238E27FC236}">
                    <a16:creationId xmlns:a16="http://schemas.microsoft.com/office/drawing/2014/main" id="{C9A28E7D-B255-4270-8AA0-F8CCA4236846}"/>
                  </a:ext>
                </a:extLst>
              </p:cNvPr>
              <p:cNvSpPr>
                <a:spLocks noEditPoints="1"/>
              </p:cNvSpPr>
              <p:nvPr/>
            </p:nvSpPr>
            <p:spPr bwMode="auto">
              <a:xfrm>
                <a:off x="3648" y="1033"/>
                <a:ext cx="43" cy="38"/>
              </a:xfrm>
              <a:custGeom>
                <a:avLst/>
                <a:gdLst>
                  <a:gd name="T0" fmla="*/ 13 w 204"/>
                  <a:gd name="T1" fmla="*/ 180 h 180"/>
                  <a:gd name="T2" fmla="*/ 192 w 204"/>
                  <a:gd name="T3" fmla="*/ 180 h 180"/>
                  <a:gd name="T4" fmla="*/ 204 w 204"/>
                  <a:gd name="T5" fmla="*/ 167 h 180"/>
                  <a:gd name="T6" fmla="*/ 204 w 204"/>
                  <a:gd name="T7" fmla="*/ 12 h 180"/>
                  <a:gd name="T8" fmla="*/ 192 w 204"/>
                  <a:gd name="T9" fmla="*/ 0 h 180"/>
                  <a:gd name="T10" fmla="*/ 13 w 204"/>
                  <a:gd name="T11" fmla="*/ 0 h 180"/>
                  <a:gd name="T12" fmla="*/ 0 w 204"/>
                  <a:gd name="T13" fmla="*/ 12 h 180"/>
                  <a:gd name="T14" fmla="*/ 0 w 204"/>
                  <a:gd name="T15" fmla="*/ 167 h 180"/>
                  <a:gd name="T16" fmla="*/ 13 w 204"/>
                  <a:gd name="T17" fmla="*/ 180 h 180"/>
                  <a:gd name="T18" fmla="*/ 13 w 204"/>
                  <a:gd name="T19" fmla="*/ 180 h 180"/>
                  <a:gd name="T20" fmla="*/ 13 w 204"/>
                  <a:gd name="T21"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4" h="180">
                    <a:moveTo>
                      <a:pt x="13" y="180"/>
                    </a:moveTo>
                    <a:cubicBezTo>
                      <a:pt x="192" y="180"/>
                      <a:pt x="192" y="180"/>
                      <a:pt x="192" y="180"/>
                    </a:cubicBezTo>
                    <a:cubicBezTo>
                      <a:pt x="199" y="180"/>
                      <a:pt x="204" y="174"/>
                      <a:pt x="204" y="167"/>
                    </a:cubicBezTo>
                    <a:cubicBezTo>
                      <a:pt x="204" y="12"/>
                      <a:pt x="204" y="12"/>
                      <a:pt x="204" y="12"/>
                    </a:cubicBezTo>
                    <a:cubicBezTo>
                      <a:pt x="204" y="5"/>
                      <a:pt x="199" y="0"/>
                      <a:pt x="192" y="0"/>
                    </a:cubicBezTo>
                    <a:cubicBezTo>
                      <a:pt x="13" y="0"/>
                      <a:pt x="13" y="0"/>
                      <a:pt x="13" y="0"/>
                    </a:cubicBezTo>
                    <a:cubicBezTo>
                      <a:pt x="6" y="0"/>
                      <a:pt x="0" y="5"/>
                      <a:pt x="0" y="12"/>
                    </a:cubicBezTo>
                    <a:cubicBezTo>
                      <a:pt x="0" y="167"/>
                      <a:pt x="0" y="167"/>
                      <a:pt x="0" y="167"/>
                    </a:cubicBezTo>
                    <a:cubicBezTo>
                      <a:pt x="0" y="174"/>
                      <a:pt x="6" y="180"/>
                      <a:pt x="13" y="180"/>
                    </a:cubicBezTo>
                    <a:close/>
                    <a:moveTo>
                      <a:pt x="13" y="180"/>
                    </a:moveTo>
                    <a:cubicBezTo>
                      <a:pt x="13" y="180"/>
                      <a:pt x="13" y="180"/>
                      <a:pt x="13" y="18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9" name="Freeform 35">
                <a:extLst>
                  <a:ext uri="{FF2B5EF4-FFF2-40B4-BE49-F238E27FC236}">
                    <a16:creationId xmlns:a16="http://schemas.microsoft.com/office/drawing/2014/main" id="{4A0DE07B-35BD-4125-BEAD-3D4C7E2EEF02}"/>
                  </a:ext>
                </a:extLst>
              </p:cNvPr>
              <p:cNvSpPr>
                <a:spLocks noEditPoints="1"/>
              </p:cNvSpPr>
              <p:nvPr/>
            </p:nvSpPr>
            <p:spPr bwMode="auto">
              <a:xfrm>
                <a:off x="3709" y="1033"/>
                <a:ext cx="43" cy="38"/>
              </a:xfrm>
              <a:custGeom>
                <a:avLst/>
                <a:gdLst>
                  <a:gd name="T0" fmla="*/ 13 w 204"/>
                  <a:gd name="T1" fmla="*/ 180 h 180"/>
                  <a:gd name="T2" fmla="*/ 192 w 204"/>
                  <a:gd name="T3" fmla="*/ 180 h 180"/>
                  <a:gd name="T4" fmla="*/ 204 w 204"/>
                  <a:gd name="T5" fmla="*/ 167 h 180"/>
                  <a:gd name="T6" fmla="*/ 204 w 204"/>
                  <a:gd name="T7" fmla="*/ 12 h 180"/>
                  <a:gd name="T8" fmla="*/ 192 w 204"/>
                  <a:gd name="T9" fmla="*/ 0 h 180"/>
                  <a:gd name="T10" fmla="*/ 13 w 204"/>
                  <a:gd name="T11" fmla="*/ 0 h 180"/>
                  <a:gd name="T12" fmla="*/ 0 w 204"/>
                  <a:gd name="T13" fmla="*/ 12 h 180"/>
                  <a:gd name="T14" fmla="*/ 0 w 204"/>
                  <a:gd name="T15" fmla="*/ 167 h 180"/>
                  <a:gd name="T16" fmla="*/ 13 w 204"/>
                  <a:gd name="T17" fmla="*/ 180 h 180"/>
                  <a:gd name="T18" fmla="*/ 13 w 204"/>
                  <a:gd name="T19" fmla="*/ 180 h 180"/>
                  <a:gd name="T20" fmla="*/ 13 w 204"/>
                  <a:gd name="T21"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4" h="180">
                    <a:moveTo>
                      <a:pt x="13" y="180"/>
                    </a:moveTo>
                    <a:cubicBezTo>
                      <a:pt x="192" y="180"/>
                      <a:pt x="192" y="180"/>
                      <a:pt x="192" y="180"/>
                    </a:cubicBezTo>
                    <a:cubicBezTo>
                      <a:pt x="199" y="180"/>
                      <a:pt x="204" y="174"/>
                      <a:pt x="204" y="167"/>
                    </a:cubicBezTo>
                    <a:cubicBezTo>
                      <a:pt x="204" y="12"/>
                      <a:pt x="204" y="12"/>
                      <a:pt x="204" y="12"/>
                    </a:cubicBezTo>
                    <a:cubicBezTo>
                      <a:pt x="204" y="5"/>
                      <a:pt x="199" y="0"/>
                      <a:pt x="192" y="0"/>
                    </a:cubicBezTo>
                    <a:cubicBezTo>
                      <a:pt x="13" y="0"/>
                      <a:pt x="13" y="0"/>
                      <a:pt x="13" y="0"/>
                    </a:cubicBezTo>
                    <a:cubicBezTo>
                      <a:pt x="6" y="0"/>
                      <a:pt x="0" y="5"/>
                      <a:pt x="0" y="12"/>
                    </a:cubicBezTo>
                    <a:cubicBezTo>
                      <a:pt x="0" y="167"/>
                      <a:pt x="0" y="167"/>
                      <a:pt x="0" y="167"/>
                    </a:cubicBezTo>
                    <a:cubicBezTo>
                      <a:pt x="0" y="174"/>
                      <a:pt x="6" y="180"/>
                      <a:pt x="13" y="180"/>
                    </a:cubicBezTo>
                    <a:close/>
                    <a:moveTo>
                      <a:pt x="13" y="180"/>
                    </a:moveTo>
                    <a:cubicBezTo>
                      <a:pt x="13" y="180"/>
                      <a:pt x="13" y="180"/>
                      <a:pt x="13" y="18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0" name="Freeform 36">
                <a:extLst>
                  <a:ext uri="{FF2B5EF4-FFF2-40B4-BE49-F238E27FC236}">
                    <a16:creationId xmlns:a16="http://schemas.microsoft.com/office/drawing/2014/main" id="{70B39848-2859-44BF-8BE6-56137310F4F1}"/>
                  </a:ext>
                </a:extLst>
              </p:cNvPr>
              <p:cNvSpPr>
                <a:spLocks noEditPoints="1"/>
              </p:cNvSpPr>
              <p:nvPr/>
            </p:nvSpPr>
            <p:spPr bwMode="auto">
              <a:xfrm>
                <a:off x="3771" y="1033"/>
                <a:ext cx="43" cy="38"/>
              </a:xfrm>
              <a:custGeom>
                <a:avLst/>
                <a:gdLst>
                  <a:gd name="T0" fmla="*/ 13 w 204"/>
                  <a:gd name="T1" fmla="*/ 180 h 180"/>
                  <a:gd name="T2" fmla="*/ 192 w 204"/>
                  <a:gd name="T3" fmla="*/ 180 h 180"/>
                  <a:gd name="T4" fmla="*/ 204 w 204"/>
                  <a:gd name="T5" fmla="*/ 167 h 180"/>
                  <a:gd name="T6" fmla="*/ 204 w 204"/>
                  <a:gd name="T7" fmla="*/ 12 h 180"/>
                  <a:gd name="T8" fmla="*/ 192 w 204"/>
                  <a:gd name="T9" fmla="*/ 0 h 180"/>
                  <a:gd name="T10" fmla="*/ 13 w 204"/>
                  <a:gd name="T11" fmla="*/ 0 h 180"/>
                  <a:gd name="T12" fmla="*/ 0 w 204"/>
                  <a:gd name="T13" fmla="*/ 12 h 180"/>
                  <a:gd name="T14" fmla="*/ 0 w 204"/>
                  <a:gd name="T15" fmla="*/ 167 h 180"/>
                  <a:gd name="T16" fmla="*/ 13 w 204"/>
                  <a:gd name="T17" fmla="*/ 180 h 180"/>
                  <a:gd name="T18" fmla="*/ 13 w 204"/>
                  <a:gd name="T19" fmla="*/ 180 h 180"/>
                  <a:gd name="T20" fmla="*/ 13 w 204"/>
                  <a:gd name="T21"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4" h="180">
                    <a:moveTo>
                      <a:pt x="13" y="180"/>
                    </a:moveTo>
                    <a:cubicBezTo>
                      <a:pt x="192" y="180"/>
                      <a:pt x="192" y="180"/>
                      <a:pt x="192" y="180"/>
                    </a:cubicBezTo>
                    <a:cubicBezTo>
                      <a:pt x="199" y="180"/>
                      <a:pt x="204" y="174"/>
                      <a:pt x="204" y="167"/>
                    </a:cubicBezTo>
                    <a:cubicBezTo>
                      <a:pt x="204" y="12"/>
                      <a:pt x="204" y="12"/>
                      <a:pt x="204" y="12"/>
                    </a:cubicBezTo>
                    <a:cubicBezTo>
                      <a:pt x="204" y="5"/>
                      <a:pt x="199" y="0"/>
                      <a:pt x="192" y="0"/>
                    </a:cubicBezTo>
                    <a:cubicBezTo>
                      <a:pt x="13" y="0"/>
                      <a:pt x="13" y="0"/>
                      <a:pt x="13" y="0"/>
                    </a:cubicBezTo>
                    <a:cubicBezTo>
                      <a:pt x="6" y="0"/>
                      <a:pt x="0" y="5"/>
                      <a:pt x="0" y="12"/>
                    </a:cubicBezTo>
                    <a:cubicBezTo>
                      <a:pt x="0" y="167"/>
                      <a:pt x="0" y="167"/>
                      <a:pt x="0" y="167"/>
                    </a:cubicBezTo>
                    <a:cubicBezTo>
                      <a:pt x="0" y="174"/>
                      <a:pt x="6" y="180"/>
                      <a:pt x="13" y="180"/>
                    </a:cubicBezTo>
                    <a:close/>
                    <a:moveTo>
                      <a:pt x="13" y="180"/>
                    </a:moveTo>
                    <a:cubicBezTo>
                      <a:pt x="13" y="180"/>
                      <a:pt x="13" y="180"/>
                      <a:pt x="13" y="18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1" name="Freeform 37">
                <a:extLst>
                  <a:ext uri="{FF2B5EF4-FFF2-40B4-BE49-F238E27FC236}">
                    <a16:creationId xmlns:a16="http://schemas.microsoft.com/office/drawing/2014/main" id="{0CCE0F47-E6FA-4FA7-A6BB-523D8911527A}"/>
                  </a:ext>
                </a:extLst>
              </p:cNvPr>
              <p:cNvSpPr>
                <a:spLocks noEditPoints="1"/>
              </p:cNvSpPr>
              <p:nvPr/>
            </p:nvSpPr>
            <p:spPr bwMode="auto">
              <a:xfrm>
                <a:off x="3586" y="1086"/>
                <a:ext cx="43" cy="39"/>
              </a:xfrm>
              <a:custGeom>
                <a:avLst/>
                <a:gdLst>
                  <a:gd name="T0" fmla="*/ 191 w 204"/>
                  <a:gd name="T1" fmla="*/ 0 h 180"/>
                  <a:gd name="T2" fmla="*/ 13 w 204"/>
                  <a:gd name="T3" fmla="*/ 0 h 180"/>
                  <a:gd name="T4" fmla="*/ 0 w 204"/>
                  <a:gd name="T5" fmla="*/ 13 h 180"/>
                  <a:gd name="T6" fmla="*/ 0 w 204"/>
                  <a:gd name="T7" fmla="*/ 168 h 180"/>
                  <a:gd name="T8" fmla="*/ 13 w 204"/>
                  <a:gd name="T9" fmla="*/ 180 h 180"/>
                  <a:gd name="T10" fmla="*/ 191 w 204"/>
                  <a:gd name="T11" fmla="*/ 180 h 180"/>
                  <a:gd name="T12" fmla="*/ 204 w 204"/>
                  <a:gd name="T13" fmla="*/ 168 h 180"/>
                  <a:gd name="T14" fmla="*/ 204 w 204"/>
                  <a:gd name="T15" fmla="*/ 13 h 180"/>
                  <a:gd name="T16" fmla="*/ 191 w 204"/>
                  <a:gd name="T17" fmla="*/ 0 h 180"/>
                  <a:gd name="T18" fmla="*/ 191 w 204"/>
                  <a:gd name="T19" fmla="*/ 0 h 180"/>
                  <a:gd name="T20" fmla="*/ 191 w 204"/>
                  <a:gd name="T21"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4" h="180">
                    <a:moveTo>
                      <a:pt x="191" y="0"/>
                    </a:moveTo>
                    <a:cubicBezTo>
                      <a:pt x="13" y="0"/>
                      <a:pt x="13" y="0"/>
                      <a:pt x="13" y="0"/>
                    </a:cubicBezTo>
                    <a:cubicBezTo>
                      <a:pt x="6" y="0"/>
                      <a:pt x="0" y="6"/>
                      <a:pt x="0" y="13"/>
                    </a:cubicBezTo>
                    <a:cubicBezTo>
                      <a:pt x="0" y="168"/>
                      <a:pt x="0" y="168"/>
                      <a:pt x="0" y="168"/>
                    </a:cubicBezTo>
                    <a:cubicBezTo>
                      <a:pt x="0" y="175"/>
                      <a:pt x="6" y="180"/>
                      <a:pt x="13" y="180"/>
                    </a:cubicBezTo>
                    <a:cubicBezTo>
                      <a:pt x="191" y="180"/>
                      <a:pt x="191" y="180"/>
                      <a:pt x="191" y="180"/>
                    </a:cubicBezTo>
                    <a:cubicBezTo>
                      <a:pt x="199" y="180"/>
                      <a:pt x="204" y="175"/>
                      <a:pt x="204" y="168"/>
                    </a:cubicBezTo>
                    <a:cubicBezTo>
                      <a:pt x="204" y="13"/>
                      <a:pt x="204" y="13"/>
                      <a:pt x="204" y="13"/>
                    </a:cubicBezTo>
                    <a:cubicBezTo>
                      <a:pt x="204" y="6"/>
                      <a:pt x="199" y="0"/>
                      <a:pt x="191" y="0"/>
                    </a:cubicBezTo>
                    <a:close/>
                    <a:moveTo>
                      <a:pt x="191" y="0"/>
                    </a:moveTo>
                    <a:cubicBezTo>
                      <a:pt x="191" y="0"/>
                      <a:pt x="191" y="0"/>
                      <a:pt x="19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2" name="Freeform 38">
                <a:extLst>
                  <a:ext uri="{FF2B5EF4-FFF2-40B4-BE49-F238E27FC236}">
                    <a16:creationId xmlns:a16="http://schemas.microsoft.com/office/drawing/2014/main" id="{21FAF873-45EE-48F6-808E-DDF1BD0E7E7D}"/>
                  </a:ext>
                </a:extLst>
              </p:cNvPr>
              <p:cNvSpPr>
                <a:spLocks noEditPoints="1"/>
              </p:cNvSpPr>
              <p:nvPr/>
            </p:nvSpPr>
            <p:spPr bwMode="auto">
              <a:xfrm>
                <a:off x="3648" y="1086"/>
                <a:ext cx="43" cy="39"/>
              </a:xfrm>
              <a:custGeom>
                <a:avLst/>
                <a:gdLst>
                  <a:gd name="T0" fmla="*/ 192 w 204"/>
                  <a:gd name="T1" fmla="*/ 0 h 180"/>
                  <a:gd name="T2" fmla="*/ 13 w 204"/>
                  <a:gd name="T3" fmla="*/ 0 h 180"/>
                  <a:gd name="T4" fmla="*/ 0 w 204"/>
                  <a:gd name="T5" fmla="*/ 13 h 180"/>
                  <a:gd name="T6" fmla="*/ 0 w 204"/>
                  <a:gd name="T7" fmla="*/ 168 h 180"/>
                  <a:gd name="T8" fmla="*/ 13 w 204"/>
                  <a:gd name="T9" fmla="*/ 180 h 180"/>
                  <a:gd name="T10" fmla="*/ 192 w 204"/>
                  <a:gd name="T11" fmla="*/ 180 h 180"/>
                  <a:gd name="T12" fmla="*/ 204 w 204"/>
                  <a:gd name="T13" fmla="*/ 168 h 180"/>
                  <a:gd name="T14" fmla="*/ 204 w 204"/>
                  <a:gd name="T15" fmla="*/ 13 h 180"/>
                  <a:gd name="T16" fmla="*/ 192 w 204"/>
                  <a:gd name="T17" fmla="*/ 0 h 180"/>
                  <a:gd name="T18" fmla="*/ 192 w 204"/>
                  <a:gd name="T19" fmla="*/ 0 h 180"/>
                  <a:gd name="T20" fmla="*/ 192 w 204"/>
                  <a:gd name="T21"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4" h="180">
                    <a:moveTo>
                      <a:pt x="192" y="0"/>
                    </a:moveTo>
                    <a:cubicBezTo>
                      <a:pt x="13" y="0"/>
                      <a:pt x="13" y="0"/>
                      <a:pt x="13" y="0"/>
                    </a:cubicBezTo>
                    <a:cubicBezTo>
                      <a:pt x="6" y="0"/>
                      <a:pt x="0" y="6"/>
                      <a:pt x="0" y="13"/>
                    </a:cubicBezTo>
                    <a:cubicBezTo>
                      <a:pt x="0" y="168"/>
                      <a:pt x="0" y="168"/>
                      <a:pt x="0" y="168"/>
                    </a:cubicBezTo>
                    <a:cubicBezTo>
                      <a:pt x="0" y="175"/>
                      <a:pt x="6" y="180"/>
                      <a:pt x="13" y="180"/>
                    </a:cubicBezTo>
                    <a:cubicBezTo>
                      <a:pt x="192" y="180"/>
                      <a:pt x="192" y="180"/>
                      <a:pt x="192" y="180"/>
                    </a:cubicBezTo>
                    <a:cubicBezTo>
                      <a:pt x="199" y="180"/>
                      <a:pt x="204" y="175"/>
                      <a:pt x="204" y="168"/>
                    </a:cubicBezTo>
                    <a:cubicBezTo>
                      <a:pt x="204" y="13"/>
                      <a:pt x="204" y="13"/>
                      <a:pt x="204" y="13"/>
                    </a:cubicBezTo>
                    <a:cubicBezTo>
                      <a:pt x="204" y="6"/>
                      <a:pt x="199" y="0"/>
                      <a:pt x="192" y="0"/>
                    </a:cubicBezTo>
                    <a:close/>
                    <a:moveTo>
                      <a:pt x="192" y="0"/>
                    </a:moveTo>
                    <a:cubicBezTo>
                      <a:pt x="192" y="0"/>
                      <a:pt x="192" y="0"/>
                      <a:pt x="19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3" name="Freeform 39">
                <a:extLst>
                  <a:ext uri="{FF2B5EF4-FFF2-40B4-BE49-F238E27FC236}">
                    <a16:creationId xmlns:a16="http://schemas.microsoft.com/office/drawing/2014/main" id="{7845149B-C126-4686-BDC4-83DE70433E8E}"/>
                  </a:ext>
                </a:extLst>
              </p:cNvPr>
              <p:cNvSpPr>
                <a:spLocks noEditPoints="1"/>
              </p:cNvSpPr>
              <p:nvPr/>
            </p:nvSpPr>
            <p:spPr bwMode="auto">
              <a:xfrm>
                <a:off x="3709" y="1086"/>
                <a:ext cx="43" cy="39"/>
              </a:xfrm>
              <a:custGeom>
                <a:avLst/>
                <a:gdLst>
                  <a:gd name="T0" fmla="*/ 192 w 204"/>
                  <a:gd name="T1" fmla="*/ 0 h 180"/>
                  <a:gd name="T2" fmla="*/ 13 w 204"/>
                  <a:gd name="T3" fmla="*/ 0 h 180"/>
                  <a:gd name="T4" fmla="*/ 0 w 204"/>
                  <a:gd name="T5" fmla="*/ 13 h 180"/>
                  <a:gd name="T6" fmla="*/ 0 w 204"/>
                  <a:gd name="T7" fmla="*/ 168 h 180"/>
                  <a:gd name="T8" fmla="*/ 13 w 204"/>
                  <a:gd name="T9" fmla="*/ 180 h 180"/>
                  <a:gd name="T10" fmla="*/ 192 w 204"/>
                  <a:gd name="T11" fmla="*/ 180 h 180"/>
                  <a:gd name="T12" fmla="*/ 204 w 204"/>
                  <a:gd name="T13" fmla="*/ 168 h 180"/>
                  <a:gd name="T14" fmla="*/ 204 w 204"/>
                  <a:gd name="T15" fmla="*/ 13 h 180"/>
                  <a:gd name="T16" fmla="*/ 192 w 204"/>
                  <a:gd name="T17" fmla="*/ 0 h 180"/>
                  <a:gd name="T18" fmla="*/ 192 w 204"/>
                  <a:gd name="T19" fmla="*/ 0 h 180"/>
                  <a:gd name="T20" fmla="*/ 192 w 204"/>
                  <a:gd name="T21"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4" h="180">
                    <a:moveTo>
                      <a:pt x="192" y="0"/>
                    </a:moveTo>
                    <a:cubicBezTo>
                      <a:pt x="13" y="0"/>
                      <a:pt x="13" y="0"/>
                      <a:pt x="13" y="0"/>
                    </a:cubicBezTo>
                    <a:cubicBezTo>
                      <a:pt x="6" y="0"/>
                      <a:pt x="0" y="6"/>
                      <a:pt x="0" y="13"/>
                    </a:cubicBezTo>
                    <a:cubicBezTo>
                      <a:pt x="0" y="168"/>
                      <a:pt x="0" y="168"/>
                      <a:pt x="0" y="168"/>
                    </a:cubicBezTo>
                    <a:cubicBezTo>
                      <a:pt x="0" y="175"/>
                      <a:pt x="6" y="180"/>
                      <a:pt x="13" y="180"/>
                    </a:cubicBezTo>
                    <a:cubicBezTo>
                      <a:pt x="192" y="180"/>
                      <a:pt x="192" y="180"/>
                      <a:pt x="192" y="180"/>
                    </a:cubicBezTo>
                    <a:cubicBezTo>
                      <a:pt x="199" y="180"/>
                      <a:pt x="204" y="175"/>
                      <a:pt x="204" y="168"/>
                    </a:cubicBezTo>
                    <a:cubicBezTo>
                      <a:pt x="204" y="13"/>
                      <a:pt x="204" y="13"/>
                      <a:pt x="204" y="13"/>
                    </a:cubicBezTo>
                    <a:cubicBezTo>
                      <a:pt x="204" y="6"/>
                      <a:pt x="199" y="0"/>
                      <a:pt x="192" y="0"/>
                    </a:cubicBezTo>
                    <a:close/>
                    <a:moveTo>
                      <a:pt x="192" y="0"/>
                    </a:moveTo>
                    <a:cubicBezTo>
                      <a:pt x="192" y="0"/>
                      <a:pt x="192" y="0"/>
                      <a:pt x="19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4" name="Freeform 40">
                <a:extLst>
                  <a:ext uri="{FF2B5EF4-FFF2-40B4-BE49-F238E27FC236}">
                    <a16:creationId xmlns:a16="http://schemas.microsoft.com/office/drawing/2014/main" id="{00EB3D81-C599-4E76-9A6F-3B9DB244C443}"/>
                  </a:ext>
                </a:extLst>
              </p:cNvPr>
              <p:cNvSpPr>
                <a:spLocks noEditPoints="1"/>
              </p:cNvSpPr>
              <p:nvPr/>
            </p:nvSpPr>
            <p:spPr bwMode="auto">
              <a:xfrm>
                <a:off x="3771" y="1086"/>
                <a:ext cx="43" cy="39"/>
              </a:xfrm>
              <a:custGeom>
                <a:avLst/>
                <a:gdLst>
                  <a:gd name="T0" fmla="*/ 192 w 204"/>
                  <a:gd name="T1" fmla="*/ 0 h 180"/>
                  <a:gd name="T2" fmla="*/ 13 w 204"/>
                  <a:gd name="T3" fmla="*/ 0 h 180"/>
                  <a:gd name="T4" fmla="*/ 0 w 204"/>
                  <a:gd name="T5" fmla="*/ 13 h 180"/>
                  <a:gd name="T6" fmla="*/ 0 w 204"/>
                  <a:gd name="T7" fmla="*/ 168 h 180"/>
                  <a:gd name="T8" fmla="*/ 13 w 204"/>
                  <a:gd name="T9" fmla="*/ 180 h 180"/>
                  <a:gd name="T10" fmla="*/ 192 w 204"/>
                  <a:gd name="T11" fmla="*/ 180 h 180"/>
                  <a:gd name="T12" fmla="*/ 204 w 204"/>
                  <a:gd name="T13" fmla="*/ 168 h 180"/>
                  <a:gd name="T14" fmla="*/ 204 w 204"/>
                  <a:gd name="T15" fmla="*/ 13 h 180"/>
                  <a:gd name="T16" fmla="*/ 192 w 204"/>
                  <a:gd name="T17" fmla="*/ 0 h 180"/>
                  <a:gd name="T18" fmla="*/ 192 w 204"/>
                  <a:gd name="T19" fmla="*/ 0 h 180"/>
                  <a:gd name="T20" fmla="*/ 192 w 204"/>
                  <a:gd name="T21"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4" h="180">
                    <a:moveTo>
                      <a:pt x="192" y="0"/>
                    </a:moveTo>
                    <a:cubicBezTo>
                      <a:pt x="13" y="0"/>
                      <a:pt x="13" y="0"/>
                      <a:pt x="13" y="0"/>
                    </a:cubicBezTo>
                    <a:cubicBezTo>
                      <a:pt x="6" y="0"/>
                      <a:pt x="0" y="6"/>
                      <a:pt x="0" y="13"/>
                    </a:cubicBezTo>
                    <a:cubicBezTo>
                      <a:pt x="0" y="168"/>
                      <a:pt x="0" y="168"/>
                      <a:pt x="0" y="168"/>
                    </a:cubicBezTo>
                    <a:cubicBezTo>
                      <a:pt x="0" y="175"/>
                      <a:pt x="6" y="180"/>
                      <a:pt x="13" y="180"/>
                    </a:cubicBezTo>
                    <a:cubicBezTo>
                      <a:pt x="192" y="180"/>
                      <a:pt x="192" y="180"/>
                      <a:pt x="192" y="180"/>
                    </a:cubicBezTo>
                    <a:cubicBezTo>
                      <a:pt x="199" y="180"/>
                      <a:pt x="204" y="175"/>
                      <a:pt x="204" y="168"/>
                    </a:cubicBezTo>
                    <a:cubicBezTo>
                      <a:pt x="204" y="13"/>
                      <a:pt x="204" y="13"/>
                      <a:pt x="204" y="13"/>
                    </a:cubicBezTo>
                    <a:cubicBezTo>
                      <a:pt x="204" y="6"/>
                      <a:pt x="199" y="0"/>
                      <a:pt x="192" y="0"/>
                    </a:cubicBezTo>
                    <a:close/>
                    <a:moveTo>
                      <a:pt x="192" y="0"/>
                    </a:moveTo>
                    <a:cubicBezTo>
                      <a:pt x="192" y="0"/>
                      <a:pt x="192" y="0"/>
                      <a:pt x="19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257" name="תיבת טקסט 256">
            <a:extLst>
              <a:ext uri="{FF2B5EF4-FFF2-40B4-BE49-F238E27FC236}">
                <a16:creationId xmlns:a16="http://schemas.microsoft.com/office/drawing/2014/main" id="{8E3336BF-AFD8-40E3-A818-5E5515A3C1A5}"/>
              </a:ext>
            </a:extLst>
          </p:cNvPr>
          <p:cNvSpPr txBox="1"/>
          <p:nvPr/>
        </p:nvSpPr>
        <p:spPr>
          <a:xfrm>
            <a:off x="711830" y="5708793"/>
            <a:ext cx="5504400" cy="369332"/>
          </a:xfrm>
          <a:prstGeom prst="rect">
            <a:avLst/>
          </a:prstGeom>
          <a:noFill/>
        </p:spPr>
        <p:txBody>
          <a:bodyPr wrap="square" rtlCol="1">
            <a:spAutoFit/>
          </a:bodyPr>
          <a:lstStyle/>
          <a:p>
            <a:pPr algn="ctr"/>
            <a:r>
              <a:rPr lang="en-US" sz="1000" b="1" dirty="0">
                <a:solidFill>
                  <a:srgbClr val="404040"/>
                </a:solidFill>
                <a:latin typeface="Trebuchet MS" panose="020B0603020202020204" pitchFamily="34" charset="0"/>
              </a:rPr>
              <a:t>Length of Stay Q1 2023</a:t>
            </a:r>
          </a:p>
          <a:p>
            <a:pPr algn="ctr"/>
            <a:r>
              <a:rPr lang="en-US" sz="800" dirty="0">
                <a:solidFill>
                  <a:srgbClr val="404040"/>
                </a:solidFill>
                <a:latin typeface="Trebuchet MS" panose="020B0603020202020204" pitchFamily="34" charset="0"/>
              </a:rPr>
              <a:t>(No. Nights &amp; Growth </a:t>
            </a:r>
            <a:r>
              <a:rPr lang="en-US" sz="800" dirty="0">
                <a:solidFill>
                  <a:srgbClr val="404040"/>
                </a:solidFill>
                <a:highlight>
                  <a:srgbClr val="FFFFFF"/>
                </a:highlight>
                <a:latin typeface="Trebuchet MS" panose="020B0603020202020204" pitchFamily="34" charset="0"/>
              </a:rPr>
              <a:t>Q1 2023 vs. Q1 2019</a:t>
            </a:r>
            <a:r>
              <a:rPr lang="en-US" sz="800" dirty="0">
                <a:solidFill>
                  <a:srgbClr val="404040"/>
                </a:solidFill>
                <a:latin typeface="Trebuchet MS" panose="020B0603020202020204" pitchFamily="34" charset="0"/>
              </a:rPr>
              <a:t>)</a:t>
            </a:r>
            <a:endParaRPr lang="he-IL" sz="800" baseline="30000" dirty="0">
              <a:solidFill>
                <a:srgbClr val="404040"/>
              </a:solidFill>
              <a:latin typeface="Trebuchet MS" panose="020B0603020202020204" pitchFamily="34" charset="0"/>
            </a:endParaRPr>
          </a:p>
        </p:txBody>
      </p:sp>
      <p:sp>
        <p:nvSpPr>
          <p:cNvPr id="259" name="TextBox 862">
            <a:extLst>
              <a:ext uri="{FF2B5EF4-FFF2-40B4-BE49-F238E27FC236}">
                <a16:creationId xmlns:a16="http://schemas.microsoft.com/office/drawing/2014/main" id="{73B04F3D-9982-45DF-A206-A7F5340372B4}"/>
              </a:ext>
            </a:extLst>
          </p:cNvPr>
          <p:cNvSpPr txBox="1"/>
          <p:nvPr/>
        </p:nvSpPr>
        <p:spPr>
          <a:xfrm>
            <a:off x="714150" y="1262590"/>
            <a:ext cx="5505160" cy="837284"/>
          </a:xfrm>
          <a:prstGeom prst="rect">
            <a:avLst/>
          </a:prstGeom>
          <a:noFill/>
        </p:spPr>
        <p:txBody>
          <a:bodyPr/>
          <a:lstStyle>
            <a:defPPr>
              <a:defRPr lang="en-US"/>
            </a:defPPr>
            <a:lvl1pPr lvl="0" indent="0" algn="just" defTabSz="914400" eaLnBrk="0" fontAlgn="base" hangingPunct="0">
              <a:spcBef>
                <a:spcPct val="0"/>
              </a:spcBef>
              <a:spcAft>
                <a:spcPct val="0"/>
              </a:spcAft>
              <a:buClr>
                <a:prstClr val="black"/>
              </a:buClr>
              <a:buSzPct val="65000"/>
              <a:buFont typeface="Arial" panose="020B0604020202020204" pitchFamily="34" charset="0"/>
              <a:buNone/>
              <a:defRPr sz="1000" b="0">
                <a:solidFill>
                  <a:srgbClr val="404040"/>
                </a:solidFill>
                <a:effectLst/>
                <a:highlight>
                  <a:srgbClr val="FFFF00"/>
                </a:highlight>
                <a:latin typeface="Trebuchet MS" panose="020B0603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endParaRPr lang="en-US" dirty="0">
              <a:solidFill>
                <a:schemeClr val="tx1">
                  <a:lumMod val="75000"/>
                  <a:lumOff val="25000"/>
                </a:schemeClr>
              </a:solidFill>
            </a:endParaRPr>
          </a:p>
        </p:txBody>
      </p:sp>
      <p:sp>
        <p:nvSpPr>
          <p:cNvPr id="260" name="TextBox 862">
            <a:extLst>
              <a:ext uri="{FF2B5EF4-FFF2-40B4-BE49-F238E27FC236}">
                <a16:creationId xmlns:a16="http://schemas.microsoft.com/office/drawing/2014/main" id="{5819449C-20FC-4704-AF20-16E1F64C2887}"/>
              </a:ext>
            </a:extLst>
          </p:cNvPr>
          <p:cNvSpPr txBox="1"/>
          <p:nvPr/>
        </p:nvSpPr>
        <p:spPr>
          <a:xfrm>
            <a:off x="728700" y="1262590"/>
            <a:ext cx="5505160" cy="837284"/>
          </a:xfrm>
          <a:prstGeom prst="rect">
            <a:avLst/>
          </a:prstGeom>
          <a:noFill/>
        </p:spPr>
        <p:txBody>
          <a:bodyPr/>
          <a:lstStyle>
            <a:defPPr>
              <a:defRPr lang="en-US"/>
            </a:defPPr>
            <a:lvl1pPr lvl="0" indent="0" algn="just" defTabSz="914400" eaLnBrk="0" fontAlgn="base" hangingPunct="0">
              <a:spcBef>
                <a:spcPct val="0"/>
              </a:spcBef>
              <a:spcAft>
                <a:spcPct val="0"/>
              </a:spcAft>
              <a:buClr>
                <a:prstClr val="black"/>
              </a:buClr>
              <a:buSzPct val="65000"/>
              <a:buFont typeface="Arial" panose="020B0604020202020204" pitchFamily="34" charset="0"/>
              <a:buNone/>
              <a:defRPr sz="1000" b="0">
                <a:solidFill>
                  <a:schemeClr val="tx1">
                    <a:lumMod val="75000"/>
                    <a:lumOff val="25000"/>
                  </a:schemeClr>
                </a:solidFill>
                <a:effectLst/>
                <a:latin typeface="Trebuchet MS" panose="020B0603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r>
              <a:rPr lang="en-US" dirty="0">
                <a:solidFill>
                  <a:schemeClr val="tx1">
                    <a:lumMod val="75000"/>
                    <a:lumOff val="25000"/>
                  </a:schemeClr>
                </a:solidFill>
                <a:highlight>
                  <a:srgbClr val="FFFFFF"/>
                </a:highlight>
              </a:rPr>
              <a:t>Length of stay continues to surpass Q1 2019 levels and now equals 13.8 nights. This represents a very substantial +23.3% increase over Q1 2019 and is in line with patterns evidenced in Q1 2022 when the length of stay grew by +11.1% to reach 12.4 nights. In terms of regions, Asia and the Middle East exhibit the longest stays of 21.9 and 21.2 nights, respectively. Length of stay is shortest for Africa travellers who stay on average 12.2 nights.</a:t>
            </a:r>
          </a:p>
        </p:txBody>
      </p:sp>
      <p:sp>
        <p:nvSpPr>
          <p:cNvPr id="5" name="TextBox 76">
            <a:extLst>
              <a:ext uri="{FF2B5EF4-FFF2-40B4-BE49-F238E27FC236}">
                <a16:creationId xmlns:a16="http://schemas.microsoft.com/office/drawing/2014/main" id="{BF5CF1A1-2A40-7D83-CE98-AA1CDB102F0E}"/>
              </a:ext>
            </a:extLst>
          </p:cNvPr>
          <p:cNvSpPr txBox="1"/>
          <p:nvPr/>
        </p:nvSpPr>
        <p:spPr>
          <a:xfrm>
            <a:off x="5415753" y="9585227"/>
            <a:ext cx="38472" cy="153888"/>
          </a:xfrm>
          <a:prstGeom prst="rect">
            <a:avLst/>
          </a:prstGeom>
          <a:noFill/>
          <a:ln>
            <a:noFill/>
          </a:ln>
        </p:spPr>
        <p:txBody>
          <a:bodyPr wrap="none" lIns="0" tIns="0" rIns="0" bIns="0" rtlCol="0" anchor="t">
            <a:spAutoFit/>
          </a:bodyPr>
          <a:lstStyle/>
          <a:p>
            <a:pPr algn="r"/>
            <a:r>
              <a:rPr lang="en-US" sz="1000" b="1" dirty="0">
                <a:solidFill>
                  <a:srgbClr val="404040"/>
                </a:solidFill>
                <a:highlight>
                  <a:srgbClr val="FFFF00"/>
                </a:highlight>
                <a:latin typeface="Trebuchet MS" panose="020B0603020202020204" pitchFamily="34" charset="0"/>
                <a:cs typeface="Arial" panose="020B0604020202020204" pitchFamily="34" charset="0"/>
              </a:rPr>
              <a:t> </a:t>
            </a:r>
            <a:endParaRPr lang="en-ZA" sz="1000" dirty="0">
              <a:solidFill>
                <a:srgbClr val="404040"/>
              </a:solidFill>
              <a:highlight>
                <a:srgbClr val="FFFF00"/>
              </a:highlight>
              <a:latin typeface="Trebuchet MS" panose="020B0603020202020204" pitchFamily="34" charset="0"/>
              <a:cs typeface="Arial" panose="020B0604020202020204" pitchFamily="34" charset="0"/>
            </a:endParaRPr>
          </a:p>
        </p:txBody>
      </p:sp>
      <p:sp>
        <p:nvSpPr>
          <p:cNvPr id="8" name="TextBox 76">
            <a:extLst>
              <a:ext uri="{FF2B5EF4-FFF2-40B4-BE49-F238E27FC236}">
                <a16:creationId xmlns:a16="http://schemas.microsoft.com/office/drawing/2014/main" id="{31627B33-B65F-77E5-386E-0AF0E78AACA9}"/>
              </a:ext>
            </a:extLst>
          </p:cNvPr>
          <p:cNvSpPr txBox="1"/>
          <p:nvPr/>
        </p:nvSpPr>
        <p:spPr>
          <a:xfrm>
            <a:off x="2257837" y="9585227"/>
            <a:ext cx="3196388"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83915737"/>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תמונה 8">
            <a:extLst>
              <a:ext uri="{FF2B5EF4-FFF2-40B4-BE49-F238E27FC236}">
                <a16:creationId xmlns:a16="http://schemas.microsoft.com/office/drawing/2014/main" id="{EDD9BA0E-22AD-BEEE-DFD3-0BA229D78D62}"/>
              </a:ext>
            </a:extLst>
          </p:cNvPr>
          <p:cNvPicPr>
            <a:picLocks noChangeAspect="1"/>
          </p:cNvPicPr>
          <p:nvPr/>
        </p:nvPicPr>
        <p:blipFill>
          <a:blip r:embed="rId3"/>
          <a:stretch>
            <a:fillRect/>
          </a:stretch>
        </p:blipFill>
        <p:spPr>
          <a:xfrm>
            <a:off x="728700" y="2142582"/>
            <a:ext cx="5400000" cy="3530498"/>
          </a:xfrm>
          <a:prstGeom prst="rect">
            <a:avLst/>
          </a:prstGeom>
        </p:spPr>
      </p:pic>
      <p:sp>
        <p:nvSpPr>
          <p:cNvPr id="49" name="תיבת טקסט 48">
            <a:extLst>
              <a:ext uri="{FF2B5EF4-FFF2-40B4-BE49-F238E27FC236}">
                <a16:creationId xmlns:a16="http://schemas.microsoft.com/office/drawing/2014/main" id="{C5FD1296-3D14-4E8A-AC63-15B2E521FB68}"/>
              </a:ext>
            </a:extLst>
          </p:cNvPr>
          <p:cNvSpPr txBox="1"/>
          <p:nvPr/>
        </p:nvSpPr>
        <p:spPr>
          <a:xfrm>
            <a:off x="4980538" y="6553145"/>
            <a:ext cx="878732" cy="200055"/>
          </a:xfrm>
          <a:prstGeom prst="rect">
            <a:avLst/>
          </a:prstGeom>
          <a:noFill/>
        </p:spPr>
        <p:txBody>
          <a:bodyPr wrap="square" rtlCol="1">
            <a:spAutoFit/>
          </a:bodyPr>
          <a:lstStyle/>
          <a:p>
            <a:pPr algn="ctr"/>
            <a:r>
              <a:rPr lang="en-US" sz="700" dirty="0">
                <a:solidFill>
                  <a:schemeClr val="bg1"/>
                </a:solidFill>
                <a:highlight>
                  <a:srgbClr val="FFFF00"/>
                </a:highlight>
                <a:latin typeface="Trebuchet MS" panose="020B0603020202020204" pitchFamily="34" charset="0"/>
              </a:rPr>
              <a:t>2019-2020</a:t>
            </a:r>
            <a:endParaRPr lang="he-IL" sz="700" dirty="0">
              <a:solidFill>
                <a:schemeClr val="bg1"/>
              </a:solidFill>
              <a:highlight>
                <a:srgbClr val="FFFF00"/>
              </a:highlight>
              <a:latin typeface="Trebuchet MS" panose="020B0603020202020204" pitchFamily="34" charset="0"/>
            </a:endParaRPr>
          </a:p>
        </p:txBody>
      </p:sp>
      <p:grpSp>
        <p:nvGrpSpPr>
          <p:cNvPr id="42" name="קבוצה 41">
            <a:extLst>
              <a:ext uri="{FF2B5EF4-FFF2-40B4-BE49-F238E27FC236}">
                <a16:creationId xmlns:a16="http://schemas.microsoft.com/office/drawing/2014/main" id="{FF84AA98-9C96-46D6-AD37-F53B3079C2D2}"/>
              </a:ext>
            </a:extLst>
          </p:cNvPr>
          <p:cNvGrpSpPr/>
          <p:nvPr/>
        </p:nvGrpSpPr>
        <p:grpSpPr>
          <a:xfrm>
            <a:off x="493962" y="6259341"/>
            <a:ext cx="4952891" cy="3014139"/>
            <a:chOff x="493962" y="6018518"/>
            <a:chExt cx="4952891" cy="3014139"/>
          </a:xfrm>
        </p:grpSpPr>
        <p:sp>
          <p:nvSpPr>
            <p:cNvPr id="43" name="Freeform 1042">
              <a:extLst>
                <a:ext uri="{FF2B5EF4-FFF2-40B4-BE49-F238E27FC236}">
                  <a16:creationId xmlns:a16="http://schemas.microsoft.com/office/drawing/2014/main" id="{7A82BAEA-EF84-47DA-9A62-D30C19907EC7}"/>
                </a:ext>
              </a:extLst>
            </p:cNvPr>
            <p:cNvSpPr>
              <a:spLocks/>
            </p:cNvSpPr>
            <p:nvPr/>
          </p:nvSpPr>
          <p:spPr bwMode="auto">
            <a:xfrm>
              <a:off x="2966361" y="6883894"/>
              <a:ext cx="20233" cy="27328"/>
            </a:xfrm>
            <a:custGeom>
              <a:avLst/>
              <a:gdLst>
                <a:gd name="T0" fmla="*/ 0 w 25"/>
                <a:gd name="T1" fmla="*/ 15 h 27"/>
                <a:gd name="T2" fmla="*/ 19 w 25"/>
                <a:gd name="T3" fmla="*/ 27 h 27"/>
                <a:gd name="T4" fmla="*/ 25 w 25"/>
                <a:gd name="T5" fmla="*/ 15 h 27"/>
                <a:gd name="T6" fmla="*/ 21 w 25"/>
                <a:gd name="T7" fmla="*/ 0 h 27"/>
                <a:gd name="T8" fmla="*/ 0 w 25"/>
                <a:gd name="T9" fmla="*/ 15 h 27"/>
              </a:gdLst>
              <a:ahLst/>
              <a:cxnLst>
                <a:cxn ang="0">
                  <a:pos x="T0" y="T1"/>
                </a:cxn>
                <a:cxn ang="0">
                  <a:pos x="T2" y="T3"/>
                </a:cxn>
                <a:cxn ang="0">
                  <a:pos x="T4" y="T5"/>
                </a:cxn>
                <a:cxn ang="0">
                  <a:pos x="T6" y="T7"/>
                </a:cxn>
                <a:cxn ang="0">
                  <a:pos x="T8" y="T9"/>
                </a:cxn>
              </a:cxnLst>
              <a:rect l="0" t="0" r="r" b="b"/>
              <a:pathLst>
                <a:path w="25" h="27">
                  <a:moveTo>
                    <a:pt x="0" y="15"/>
                  </a:moveTo>
                  <a:lnTo>
                    <a:pt x="19" y="27"/>
                  </a:lnTo>
                  <a:lnTo>
                    <a:pt x="25" y="15"/>
                  </a:lnTo>
                  <a:lnTo>
                    <a:pt x="21" y="0"/>
                  </a:lnTo>
                  <a:lnTo>
                    <a:pt x="0" y="15"/>
                  </a:lnTo>
                </a:path>
              </a:pathLst>
            </a:custGeom>
            <a:solidFill>
              <a:srgbClr val="FF4040"/>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44" name="Freeform 1044">
              <a:extLst>
                <a:ext uri="{FF2B5EF4-FFF2-40B4-BE49-F238E27FC236}">
                  <a16:creationId xmlns:a16="http://schemas.microsoft.com/office/drawing/2014/main" id="{412DC2E3-F729-4316-BC69-1659E74FD3F5}"/>
                </a:ext>
              </a:extLst>
            </p:cNvPr>
            <p:cNvSpPr>
              <a:spLocks/>
            </p:cNvSpPr>
            <p:nvPr/>
          </p:nvSpPr>
          <p:spPr bwMode="auto">
            <a:xfrm>
              <a:off x="2929942" y="7175389"/>
              <a:ext cx="12140" cy="36437"/>
            </a:xfrm>
            <a:custGeom>
              <a:avLst/>
              <a:gdLst>
                <a:gd name="T0" fmla="*/ 0 w 15"/>
                <a:gd name="T1" fmla="*/ 19 h 36"/>
                <a:gd name="T2" fmla="*/ 13 w 15"/>
                <a:gd name="T3" fmla="*/ 36 h 36"/>
                <a:gd name="T4" fmla="*/ 15 w 15"/>
                <a:gd name="T5" fmla="*/ 0 h 36"/>
                <a:gd name="T6" fmla="*/ 0 w 15"/>
                <a:gd name="T7" fmla="*/ 19 h 36"/>
              </a:gdLst>
              <a:ahLst/>
              <a:cxnLst>
                <a:cxn ang="0">
                  <a:pos x="T0" y="T1"/>
                </a:cxn>
                <a:cxn ang="0">
                  <a:pos x="T2" y="T3"/>
                </a:cxn>
                <a:cxn ang="0">
                  <a:pos x="T4" y="T5"/>
                </a:cxn>
                <a:cxn ang="0">
                  <a:pos x="T6" y="T7"/>
                </a:cxn>
              </a:cxnLst>
              <a:rect l="0" t="0" r="r" b="b"/>
              <a:pathLst>
                <a:path w="15" h="36">
                  <a:moveTo>
                    <a:pt x="0" y="19"/>
                  </a:moveTo>
                  <a:lnTo>
                    <a:pt x="13" y="36"/>
                  </a:lnTo>
                  <a:lnTo>
                    <a:pt x="15" y="0"/>
                  </a:lnTo>
                  <a:lnTo>
                    <a:pt x="0" y="19"/>
                  </a:lnTo>
                </a:path>
              </a:pathLst>
            </a:custGeom>
            <a:solidFill>
              <a:srgbClr val="FF4040"/>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45" name="Freeform 1111">
              <a:extLst>
                <a:ext uri="{FF2B5EF4-FFF2-40B4-BE49-F238E27FC236}">
                  <a16:creationId xmlns:a16="http://schemas.microsoft.com/office/drawing/2014/main" id="{97EA9663-F43C-4A4F-9F65-9F12E7B97251}"/>
                </a:ext>
              </a:extLst>
            </p:cNvPr>
            <p:cNvSpPr>
              <a:spLocks/>
            </p:cNvSpPr>
            <p:nvPr/>
          </p:nvSpPr>
          <p:spPr bwMode="auto">
            <a:xfrm>
              <a:off x="3076425" y="7186522"/>
              <a:ext cx="25898" cy="60728"/>
            </a:xfrm>
            <a:custGeom>
              <a:avLst/>
              <a:gdLst>
                <a:gd name="T0" fmla="*/ 15 w 32"/>
                <a:gd name="T1" fmla="*/ 0 h 60"/>
                <a:gd name="T2" fmla="*/ 2 w 32"/>
                <a:gd name="T3" fmla="*/ 15 h 60"/>
                <a:gd name="T4" fmla="*/ 0 w 32"/>
                <a:gd name="T5" fmla="*/ 45 h 60"/>
                <a:gd name="T6" fmla="*/ 17 w 32"/>
                <a:gd name="T7" fmla="*/ 60 h 60"/>
                <a:gd name="T8" fmla="*/ 32 w 32"/>
                <a:gd name="T9" fmla="*/ 36 h 60"/>
                <a:gd name="T10" fmla="*/ 15 w 32"/>
                <a:gd name="T11" fmla="*/ 0 h 60"/>
              </a:gdLst>
              <a:ahLst/>
              <a:cxnLst>
                <a:cxn ang="0">
                  <a:pos x="T0" y="T1"/>
                </a:cxn>
                <a:cxn ang="0">
                  <a:pos x="T2" y="T3"/>
                </a:cxn>
                <a:cxn ang="0">
                  <a:pos x="T4" y="T5"/>
                </a:cxn>
                <a:cxn ang="0">
                  <a:pos x="T6" y="T7"/>
                </a:cxn>
                <a:cxn ang="0">
                  <a:pos x="T8" y="T9"/>
                </a:cxn>
                <a:cxn ang="0">
                  <a:pos x="T10" y="T11"/>
                </a:cxn>
              </a:cxnLst>
              <a:rect l="0" t="0" r="r" b="b"/>
              <a:pathLst>
                <a:path w="32" h="60">
                  <a:moveTo>
                    <a:pt x="15" y="0"/>
                  </a:moveTo>
                  <a:lnTo>
                    <a:pt x="2" y="15"/>
                  </a:lnTo>
                  <a:lnTo>
                    <a:pt x="0" y="45"/>
                  </a:lnTo>
                  <a:lnTo>
                    <a:pt x="17" y="60"/>
                  </a:lnTo>
                  <a:lnTo>
                    <a:pt x="32" y="36"/>
                  </a:lnTo>
                  <a:lnTo>
                    <a:pt x="15" y="0"/>
                  </a:lnTo>
                  <a:close/>
                </a:path>
              </a:pathLst>
            </a:custGeom>
            <a:solidFill>
              <a:srgbClr val="FF4040"/>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grpSp>
          <p:nvGrpSpPr>
            <p:cNvPr id="46" name="Group 718">
              <a:extLst>
                <a:ext uri="{FF2B5EF4-FFF2-40B4-BE49-F238E27FC236}">
                  <a16:creationId xmlns:a16="http://schemas.microsoft.com/office/drawing/2014/main" id="{63E56E1E-2F6E-46BB-917F-D2120C63BC17}"/>
                </a:ext>
              </a:extLst>
            </p:cNvPr>
            <p:cNvGrpSpPr/>
            <p:nvPr/>
          </p:nvGrpSpPr>
          <p:grpSpPr>
            <a:xfrm>
              <a:off x="2672586" y="6252321"/>
              <a:ext cx="2763748" cy="1080961"/>
              <a:chOff x="3018127" y="5806743"/>
              <a:chExt cx="2763748" cy="1080961"/>
            </a:xfrm>
            <a:solidFill>
              <a:srgbClr val="FF4040"/>
            </a:solidFill>
          </p:grpSpPr>
          <p:sp>
            <p:nvSpPr>
              <p:cNvPr id="207" name="Freeform 1040">
                <a:extLst>
                  <a:ext uri="{FF2B5EF4-FFF2-40B4-BE49-F238E27FC236}">
                    <a16:creationId xmlns:a16="http://schemas.microsoft.com/office/drawing/2014/main" id="{C56D9FA2-791F-459D-A6A6-F30DFD589F53}"/>
                  </a:ext>
                </a:extLst>
              </p:cNvPr>
              <p:cNvSpPr>
                <a:spLocks/>
              </p:cNvSpPr>
              <p:nvPr/>
            </p:nvSpPr>
            <p:spPr bwMode="auto">
              <a:xfrm>
                <a:off x="3294097" y="6451473"/>
                <a:ext cx="13758" cy="10121"/>
              </a:xfrm>
              <a:custGeom>
                <a:avLst/>
                <a:gdLst>
                  <a:gd name="T0" fmla="*/ 0 w 17"/>
                  <a:gd name="T1" fmla="*/ 10 h 10"/>
                  <a:gd name="T2" fmla="*/ 13 w 17"/>
                  <a:gd name="T3" fmla="*/ 0 h 10"/>
                  <a:gd name="T4" fmla="*/ 17 w 17"/>
                  <a:gd name="T5" fmla="*/ 6 h 10"/>
                  <a:gd name="T6" fmla="*/ 0 w 17"/>
                  <a:gd name="T7" fmla="*/ 10 h 10"/>
                </a:gdLst>
                <a:ahLst/>
                <a:cxnLst>
                  <a:cxn ang="0">
                    <a:pos x="T0" y="T1"/>
                  </a:cxn>
                  <a:cxn ang="0">
                    <a:pos x="T2" y="T3"/>
                  </a:cxn>
                  <a:cxn ang="0">
                    <a:pos x="T4" y="T5"/>
                  </a:cxn>
                  <a:cxn ang="0">
                    <a:pos x="T6" y="T7"/>
                  </a:cxn>
                </a:cxnLst>
                <a:rect l="0" t="0" r="r" b="b"/>
                <a:pathLst>
                  <a:path w="17" h="10">
                    <a:moveTo>
                      <a:pt x="0" y="10"/>
                    </a:moveTo>
                    <a:lnTo>
                      <a:pt x="13" y="0"/>
                    </a:lnTo>
                    <a:lnTo>
                      <a:pt x="17" y="6"/>
                    </a:lnTo>
                    <a:lnTo>
                      <a:pt x="0" y="10"/>
                    </a:lnTo>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08" name="Freeform 1046">
                <a:extLst>
                  <a:ext uri="{FF2B5EF4-FFF2-40B4-BE49-F238E27FC236}">
                    <a16:creationId xmlns:a16="http://schemas.microsoft.com/office/drawing/2014/main" id="{28E05052-2AB5-4AF8-A31D-6B3C73DBDA1B}"/>
                  </a:ext>
                </a:extLst>
              </p:cNvPr>
              <p:cNvSpPr>
                <a:spLocks/>
              </p:cNvSpPr>
              <p:nvPr/>
            </p:nvSpPr>
            <p:spPr bwMode="auto">
              <a:xfrm>
                <a:off x="3272246" y="6769284"/>
                <a:ext cx="18614" cy="44534"/>
              </a:xfrm>
              <a:custGeom>
                <a:avLst/>
                <a:gdLst>
                  <a:gd name="T0" fmla="*/ 0 w 23"/>
                  <a:gd name="T1" fmla="*/ 6 h 44"/>
                  <a:gd name="T2" fmla="*/ 4 w 23"/>
                  <a:gd name="T3" fmla="*/ 40 h 44"/>
                  <a:gd name="T4" fmla="*/ 15 w 23"/>
                  <a:gd name="T5" fmla="*/ 44 h 44"/>
                  <a:gd name="T6" fmla="*/ 23 w 23"/>
                  <a:gd name="T7" fmla="*/ 17 h 44"/>
                  <a:gd name="T8" fmla="*/ 15 w 23"/>
                  <a:gd name="T9" fmla="*/ 0 h 44"/>
                  <a:gd name="T10" fmla="*/ 0 w 23"/>
                  <a:gd name="T11" fmla="*/ 6 h 44"/>
                </a:gdLst>
                <a:ahLst/>
                <a:cxnLst>
                  <a:cxn ang="0">
                    <a:pos x="T0" y="T1"/>
                  </a:cxn>
                  <a:cxn ang="0">
                    <a:pos x="T2" y="T3"/>
                  </a:cxn>
                  <a:cxn ang="0">
                    <a:pos x="T4" y="T5"/>
                  </a:cxn>
                  <a:cxn ang="0">
                    <a:pos x="T6" y="T7"/>
                  </a:cxn>
                  <a:cxn ang="0">
                    <a:pos x="T8" y="T9"/>
                  </a:cxn>
                  <a:cxn ang="0">
                    <a:pos x="T10" y="T11"/>
                  </a:cxn>
                </a:cxnLst>
                <a:rect l="0" t="0" r="r" b="b"/>
                <a:pathLst>
                  <a:path w="23" h="44">
                    <a:moveTo>
                      <a:pt x="0" y="6"/>
                    </a:moveTo>
                    <a:lnTo>
                      <a:pt x="4" y="40"/>
                    </a:lnTo>
                    <a:lnTo>
                      <a:pt x="15" y="44"/>
                    </a:lnTo>
                    <a:lnTo>
                      <a:pt x="23" y="17"/>
                    </a:lnTo>
                    <a:lnTo>
                      <a:pt x="15" y="0"/>
                    </a:lnTo>
                    <a:lnTo>
                      <a:pt x="0" y="6"/>
                    </a:lnTo>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09" name="Freeform 1110">
                <a:extLst>
                  <a:ext uri="{FF2B5EF4-FFF2-40B4-BE49-F238E27FC236}">
                    <a16:creationId xmlns:a16="http://schemas.microsoft.com/office/drawing/2014/main" id="{BF25A8A0-63A6-4C4D-A833-0188897A9815}"/>
                  </a:ext>
                </a:extLst>
              </p:cNvPr>
              <p:cNvSpPr>
                <a:spLocks noEditPoints="1"/>
              </p:cNvSpPr>
              <p:nvPr/>
            </p:nvSpPr>
            <p:spPr bwMode="auto">
              <a:xfrm>
                <a:off x="3094202" y="5806743"/>
                <a:ext cx="2687673" cy="1080961"/>
              </a:xfrm>
              <a:custGeom>
                <a:avLst/>
                <a:gdLst>
                  <a:gd name="T0" fmla="*/ 2797 w 3321"/>
                  <a:gd name="T1" fmla="*/ 261 h 1068"/>
                  <a:gd name="T2" fmla="*/ 2177 w 3321"/>
                  <a:gd name="T3" fmla="*/ 160 h 1068"/>
                  <a:gd name="T4" fmla="*/ 2005 w 3321"/>
                  <a:gd name="T5" fmla="*/ 94 h 1068"/>
                  <a:gd name="T6" fmla="*/ 1668 w 3321"/>
                  <a:gd name="T7" fmla="*/ 64 h 1068"/>
                  <a:gd name="T8" fmla="*/ 1366 w 3321"/>
                  <a:gd name="T9" fmla="*/ 175 h 1068"/>
                  <a:gd name="T10" fmla="*/ 1306 w 3321"/>
                  <a:gd name="T11" fmla="*/ 365 h 1068"/>
                  <a:gd name="T12" fmla="*/ 1170 w 3321"/>
                  <a:gd name="T13" fmla="*/ 269 h 1068"/>
                  <a:gd name="T14" fmla="*/ 776 w 3321"/>
                  <a:gd name="T15" fmla="*/ 412 h 1068"/>
                  <a:gd name="T16" fmla="*/ 565 w 3321"/>
                  <a:gd name="T17" fmla="*/ 301 h 1068"/>
                  <a:gd name="T18" fmla="*/ 505 w 3321"/>
                  <a:gd name="T19" fmla="*/ 224 h 1068"/>
                  <a:gd name="T20" fmla="*/ 249 w 3321"/>
                  <a:gd name="T21" fmla="*/ 436 h 1068"/>
                  <a:gd name="T22" fmla="*/ 188 w 3321"/>
                  <a:gd name="T23" fmla="*/ 543 h 1068"/>
                  <a:gd name="T24" fmla="*/ 399 w 3321"/>
                  <a:gd name="T25" fmla="*/ 532 h 1068"/>
                  <a:gd name="T26" fmla="*/ 467 w 3321"/>
                  <a:gd name="T27" fmla="*/ 521 h 1068"/>
                  <a:gd name="T28" fmla="*/ 411 w 3321"/>
                  <a:gd name="T29" fmla="*/ 664 h 1068"/>
                  <a:gd name="T30" fmla="*/ 226 w 3321"/>
                  <a:gd name="T31" fmla="*/ 654 h 1068"/>
                  <a:gd name="T32" fmla="*/ 0 w 3321"/>
                  <a:gd name="T33" fmla="*/ 799 h 1068"/>
                  <a:gd name="T34" fmla="*/ 345 w 3321"/>
                  <a:gd name="T35" fmla="*/ 972 h 1068"/>
                  <a:gd name="T36" fmla="*/ 439 w 3321"/>
                  <a:gd name="T37" fmla="*/ 1019 h 1068"/>
                  <a:gd name="T38" fmla="*/ 558 w 3321"/>
                  <a:gd name="T39" fmla="*/ 863 h 1068"/>
                  <a:gd name="T40" fmla="*/ 661 w 3321"/>
                  <a:gd name="T41" fmla="*/ 848 h 1068"/>
                  <a:gd name="T42" fmla="*/ 844 w 3321"/>
                  <a:gd name="T43" fmla="*/ 980 h 1068"/>
                  <a:gd name="T44" fmla="*/ 876 w 3321"/>
                  <a:gd name="T45" fmla="*/ 884 h 1068"/>
                  <a:gd name="T46" fmla="*/ 993 w 3321"/>
                  <a:gd name="T47" fmla="*/ 936 h 1068"/>
                  <a:gd name="T48" fmla="*/ 1225 w 3321"/>
                  <a:gd name="T49" fmla="*/ 1032 h 1068"/>
                  <a:gd name="T50" fmla="*/ 1408 w 3321"/>
                  <a:gd name="T51" fmla="*/ 955 h 1068"/>
                  <a:gd name="T52" fmla="*/ 1815 w 3321"/>
                  <a:gd name="T53" fmla="*/ 733 h 1068"/>
                  <a:gd name="T54" fmla="*/ 2305 w 3321"/>
                  <a:gd name="T55" fmla="*/ 927 h 1068"/>
                  <a:gd name="T56" fmla="*/ 2612 w 3321"/>
                  <a:gd name="T57" fmla="*/ 551 h 1068"/>
                  <a:gd name="T58" fmla="*/ 2750 w 3321"/>
                  <a:gd name="T59" fmla="*/ 748 h 1068"/>
                  <a:gd name="T60" fmla="*/ 3095 w 3321"/>
                  <a:gd name="T61" fmla="*/ 457 h 1068"/>
                  <a:gd name="T62" fmla="*/ 286 w 3321"/>
                  <a:gd name="T63" fmla="*/ 506 h 1068"/>
                  <a:gd name="T64" fmla="*/ 384 w 3321"/>
                  <a:gd name="T65" fmla="*/ 312 h 1068"/>
                  <a:gd name="T66" fmla="*/ 179 w 3321"/>
                  <a:gd name="T67" fmla="*/ 750 h 1068"/>
                  <a:gd name="T68" fmla="*/ 198 w 3321"/>
                  <a:gd name="T69" fmla="*/ 854 h 1068"/>
                  <a:gd name="T70" fmla="*/ 298 w 3321"/>
                  <a:gd name="T71" fmla="*/ 816 h 1068"/>
                  <a:gd name="T72" fmla="*/ 256 w 3321"/>
                  <a:gd name="T73" fmla="*/ 833 h 1068"/>
                  <a:gd name="T74" fmla="*/ 482 w 3321"/>
                  <a:gd name="T75" fmla="*/ 810 h 1068"/>
                  <a:gd name="T76" fmla="*/ 505 w 3321"/>
                  <a:gd name="T77" fmla="*/ 645 h 1068"/>
                  <a:gd name="T78" fmla="*/ 546 w 3321"/>
                  <a:gd name="T79" fmla="*/ 801 h 1068"/>
                  <a:gd name="T80" fmla="*/ 586 w 3321"/>
                  <a:gd name="T81" fmla="*/ 662 h 1068"/>
                  <a:gd name="T82" fmla="*/ 603 w 3321"/>
                  <a:gd name="T83" fmla="*/ 692 h 1068"/>
                  <a:gd name="T84" fmla="*/ 739 w 3321"/>
                  <a:gd name="T85" fmla="*/ 805 h 1068"/>
                  <a:gd name="T86" fmla="*/ 869 w 3321"/>
                  <a:gd name="T87" fmla="*/ 921 h 1068"/>
                  <a:gd name="T88" fmla="*/ 820 w 3321"/>
                  <a:gd name="T89" fmla="*/ 910 h 1068"/>
                  <a:gd name="T90" fmla="*/ 848 w 3321"/>
                  <a:gd name="T91" fmla="*/ 944 h 1068"/>
                  <a:gd name="T92" fmla="*/ 876 w 3321"/>
                  <a:gd name="T93" fmla="*/ 801 h 1068"/>
                  <a:gd name="T94" fmla="*/ 986 w 3321"/>
                  <a:gd name="T95" fmla="*/ 925 h 1068"/>
                  <a:gd name="T96" fmla="*/ 991 w 3321"/>
                  <a:gd name="T97" fmla="*/ 735 h 1068"/>
                  <a:gd name="T98" fmla="*/ 1023 w 3321"/>
                  <a:gd name="T99" fmla="*/ 705 h 1068"/>
                  <a:gd name="T100" fmla="*/ 1029 w 3321"/>
                  <a:gd name="T101" fmla="*/ 927 h 1068"/>
                  <a:gd name="T102" fmla="*/ 1063 w 3321"/>
                  <a:gd name="T103" fmla="*/ 833 h 1068"/>
                  <a:gd name="T104" fmla="*/ 1063 w 3321"/>
                  <a:gd name="T105" fmla="*/ 916 h 1068"/>
                  <a:gd name="T106" fmla="*/ 1104 w 3321"/>
                  <a:gd name="T107" fmla="*/ 927 h 1068"/>
                  <a:gd name="T108" fmla="*/ 1159 w 3321"/>
                  <a:gd name="T109" fmla="*/ 645 h 1068"/>
                  <a:gd name="T110" fmla="*/ 1244 w 3321"/>
                  <a:gd name="T111" fmla="*/ 953 h 1068"/>
                  <a:gd name="T112" fmla="*/ 1242 w 3321"/>
                  <a:gd name="T113" fmla="*/ 991 h 1068"/>
                  <a:gd name="T114" fmla="*/ 1278 w 3321"/>
                  <a:gd name="T115" fmla="*/ 914 h 1068"/>
                  <a:gd name="T116" fmla="*/ 1280 w 3321"/>
                  <a:gd name="T117" fmla="*/ 961 h 1068"/>
                  <a:gd name="T118" fmla="*/ 1325 w 3321"/>
                  <a:gd name="T119" fmla="*/ 901 h 1068"/>
                  <a:gd name="T120" fmla="*/ 1351 w 3321"/>
                  <a:gd name="T121" fmla="*/ 737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21" h="1068">
                    <a:moveTo>
                      <a:pt x="3270" y="393"/>
                    </a:moveTo>
                    <a:lnTo>
                      <a:pt x="3321" y="367"/>
                    </a:lnTo>
                    <a:lnTo>
                      <a:pt x="3285" y="344"/>
                    </a:lnTo>
                    <a:lnTo>
                      <a:pt x="3259" y="346"/>
                    </a:lnTo>
                    <a:lnTo>
                      <a:pt x="3251" y="337"/>
                    </a:lnTo>
                    <a:lnTo>
                      <a:pt x="3238" y="340"/>
                    </a:lnTo>
                    <a:lnTo>
                      <a:pt x="3246" y="363"/>
                    </a:lnTo>
                    <a:lnTo>
                      <a:pt x="3223" y="323"/>
                    </a:lnTo>
                    <a:lnTo>
                      <a:pt x="3206" y="323"/>
                    </a:lnTo>
                    <a:lnTo>
                      <a:pt x="3119" y="273"/>
                    </a:lnTo>
                    <a:lnTo>
                      <a:pt x="2984" y="254"/>
                    </a:lnTo>
                    <a:lnTo>
                      <a:pt x="2976" y="267"/>
                    </a:lnTo>
                    <a:lnTo>
                      <a:pt x="2991" y="282"/>
                    </a:lnTo>
                    <a:lnTo>
                      <a:pt x="2976" y="290"/>
                    </a:lnTo>
                    <a:lnTo>
                      <a:pt x="2946" y="278"/>
                    </a:lnTo>
                    <a:lnTo>
                      <a:pt x="2935" y="261"/>
                    </a:lnTo>
                    <a:lnTo>
                      <a:pt x="2921" y="271"/>
                    </a:lnTo>
                    <a:lnTo>
                      <a:pt x="2844" y="263"/>
                    </a:lnTo>
                    <a:lnTo>
                      <a:pt x="2829" y="273"/>
                    </a:lnTo>
                    <a:lnTo>
                      <a:pt x="2797" y="261"/>
                    </a:lnTo>
                    <a:lnTo>
                      <a:pt x="2806" y="241"/>
                    </a:lnTo>
                    <a:lnTo>
                      <a:pt x="2784" y="226"/>
                    </a:lnTo>
                    <a:lnTo>
                      <a:pt x="2678" y="229"/>
                    </a:lnTo>
                    <a:lnTo>
                      <a:pt x="2663" y="209"/>
                    </a:lnTo>
                    <a:lnTo>
                      <a:pt x="2616" y="203"/>
                    </a:lnTo>
                    <a:lnTo>
                      <a:pt x="2633" y="199"/>
                    </a:lnTo>
                    <a:lnTo>
                      <a:pt x="2625" y="186"/>
                    </a:lnTo>
                    <a:lnTo>
                      <a:pt x="2484" y="164"/>
                    </a:lnTo>
                    <a:lnTo>
                      <a:pt x="2460" y="192"/>
                    </a:lnTo>
                    <a:lnTo>
                      <a:pt x="2463" y="209"/>
                    </a:lnTo>
                    <a:lnTo>
                      <a:pt x="2429" y="218"/>
                    </a:lnTo>
                    <a:lnTo>
                      <a:pt x="2386" y="205"/>
                    </a:lnTo>
                    <a:lnTo>
                      <a:pt x="2356" y="211"/>
                    </a:lnTo>
                    <a:lnTo>
                      <a:pt x="2339" y="192"/>
                    </a:lnTo>
                    <a:lnTo>
                      <a:pt x="2316" y="233"/>
                    </a:lnTo>
                    <a:lnTo>
                      <a:pt x="2271" y="205"/>
                    </a:lnTo>
                    <a:lnTo>
                      <a:pt x="2284" y="160"/>
                    </a:lnTo>
                    <a:lnTo>
                      <a:pt x="2190" y="132"/>
                    </a:lnTo>
                    <a:lnTo>
                      <a:pt x="2179" y="135"/>
                    </a:lnTo>
                    <a:lnTo>
                      <a:pt x="2177" y="160"/>
                    </a:lnTo>
                    <a:lnTo>
                      <a:pt x="2141" y="162"/>
                    </a:lnTo>
                    <a:lnTo>
                      <a:pt x="2096" y="154"/>
                    </a:lnTo>
                    <a:lnTo>
                      <a:pt x="2100" y="145"/>
                    </a:lnTo>
                    <a:lnTo>
                      <a:pt x="2052" y="139"/>
                    </a:lnTo>
                    <a:lnTo>
                      <a:pt x="2011" y="145"/>
                    </a:lnTo>
                    <a:lnTo>
                      <a:pt x="2030" y="156"/>
                    </a:lnTo>
                    <a:lnTo>
                      <a:pt x="2011" y="154"/>
                    </a:lnTo>
                    <a:lnTo>
                      <a:pt x="2000" y="128"/>
                    </a:lnTo>
                    <a:lnTo>
                      <a:pt x="1994" y="139"/>
                    </a:lnTo>
                    <a:lnTo>
                      <a:pt x="1951" y="128"/>
                    </a:lnTo>
                    <a:lnTo>
                      <a:pt x="1947" y="141"/>
                    </a:lnTo>
                    <a:lnTo>
                      <a:pt x="1968" y="139"/>
                    </a:lnTo>
                    <a:lnTo>
                      <a:pt x="1892" y="154"/>
                    </a:lnTo>
                    <a:lnTo>
                      <a:pt x="1892" y="154"/>
                    </a:lnTo>
                    <a:lnTo>
                      <a:pt x="1900" y="164"/>
                    </a:lnTo>
                    <a:lnTo>
                      <a:pt x="1851" y="175"/>
                    </a:lnTo>
                    <a:lnTo>
                      <a:pt x="1892" y="154"/>
                    </a:lnTo>
                    <a:lnTo>
                      <a:pt x="1890" y="154"/>
                    </a:lnTo>
                    <a:lnTo>
                      <a:pt x="1892" y="154"/>
                    </a:lnTo>
                    <a:lnTo>
                      <a:pt x="2005" y="94"/>
                    </a:lnTo>
                    <a:lnTo>
                      <a:pt x="2015" y="77"/>
                    </a:lnTo>
                    <a:lnTo>
                      <a:pt x="1994" y="68"/>
                    </a:lnTo>
                    <a:lnTo>
                      <a:pt x="2009" y="75"/>
                    </a:lnTo>
                    <a:lnTo>
                      <a:pt x="2017" y="64"/>
                    </a:lnTo>
                    <a:lnTo>
                      <a:pt x="1971" y="36"/>
                    </a:lnTo>
                    <a:lnTo>
                      <a:pt x="1885" y="45"/>
                    </a:lnTo>
                    <a:lnTo>
                      <a:pt x="1907" y="26"/>
                    </a:lnTo>
                    <a:lnTo>
                      <a:pt x="1856" y="28"/>
                    </a:lnTo>
                    <a:lnTo>
                      <a:pt x="1885" y="15"/>
                    </a:lnTo>
                    <a:lnTo>
                      <a:pt x="1851" y="0"/>
                    </a:lnTo>
                    <a:lnTo>
                      <a:pt x="1802" y="23"/>
                    </a:lnTo>
                    <a:lnTo>
                      <a:pt x="1800" y="43"/>
                    </a:lnTo>
                    <a:lnTo>
                      <a:pt x="1760" y="45"/>
                    </a:lnTo>
                    <a:lnTo>
                      <a:pt x="1777" y="58"/>
                    </a:lnTo>
                    <a:lnTo>
                      <a:pt x="1758" y="51"/>
                    </a:lnTo>
                    <a:lnTo>
                      <a:pt x="1721" y="64"/>
                    </a:lnTo>
                    <a:lnTo>
                      <a:pt x="1709" y="64"/>
                    </a:lnTo>
                    <a:lnTo>
                      <a:pt x="1711" y="56"/>
                    </a:lnTo>
                    <a:lnTo>
                      <a:pt x="1660" y="58"/>
                    </a:lnTo>
                    <a:lnTo>
                      <a:pt x="1668" y="64"/>
                    </a:lnTo>
                    <a:lnTo>
                      <a:pt x="1559" y="92"/>
                    </a:lnTo>
                    <a:lnTo>
                      <a:pt x="1572" y="94"/>
                    </a:lnTo>
                    <a:lnTo>
                      <a:pt x="1555" y="107"/>
                    </a:lnTo>
                    <a:lnTo>
                      <a:pt x="1540" y="100"/>
                    </a:lnTo>
                    <a:lnTo>
                      <a:pt x="1555" y="132"/>
                    </a:lnTo>
                    <a:lnTo>
                      <a:pt x="1449" y="145"/>
                    </a:lnTo>
                    <a:lnTo>
                      <a:pt x="1459" y="179"/>
                    </a:lnTo>
                    <a:lnTo>
                      <a:pt x="1504" y="205"/>
                    </a:lnTo>
                    <a:lnTo>
                      <a:pt x="1496" y="254"/>
                    </a:lnTo>
                    <a:lnTo>
                      <a:pt x="1479" y="241"/>
                    </a:lnTo>
                    <a:lnTo>
                      <a:pt x="1481" y="218"/>
                    </a:lnTo>
                    <a:lnTo>
                      <a:pt x="1496" y="205"/>
                    </a:lnTo>
                    <a:lnTo>
                      <a:pt x="1415" y="182"/>
                    </a:lnTo>
                    <a:lnTo>
                      <a:pt x="1398" y="188"/>
                    </a:lnTo>
                    <a:lnTo>
                      <a:pt x="1404" y="199"/>
                    </a:lnTo>
                    <a:lnTo>
                      <a:pt x="1374" y="196"/>
                    </a:lnTo>
                    <a:lnTo>
                      <a:pt x="1415" y="226"/>
                    </a:lnTo>
                    <a:lnTo>
                      <a:pt x="1370" y="216"/>
                    </a:lnTo>
                    <a:lnTo>
                      <a:pt x="1359" y="211"/>
                    </a:lnTo>
                    <a:lnTo>
                      <a:pt x="1366" y="175"/>
                    </a:lnTo>
                    <a:lnTo>
                      <a:pt x="1351" y="167"/>
                    </a:lnTo>
                    <a:lnTo>
                      <a:pt x="1355" y="184"/>
                    </a:lnTo>
                    <a:lnTo>
                      <a:pt x="1323" y="209"/>
                    </a:lnTo>
                    <a:lnTo>
                      <a:pt x="1344" y="235"/>
                    </a:lnTo>
                    <a:lnTo>
                      <a:pt x="1334" y="278"/>
                    </a:lnTo>
                    <a:lnTo>
                      <a:pt x="1378" y="286"/>
                    </a:lnTo>
                    <a:lnTo>
                      <a:pt x="1385" y="284"/>
                    </a:lnTo>
                    <a:lnTo>
                      <a:pt x="1387" y="286"/>
                    </a:lnTo>
                    <a:lnTo>
                      <a:pt x="1402" y="290"/>
                    </a:lnTo>
                    <a:lnTo>
                      <a:pt x="1410" y="308"/>
                    </a:lnTo>
                    <a:lnTo>
                      <a:pt x="1400" y="320"/>
                    </a:lnTo>
                    <a:lnTo>
                      <a:pt x="1423" y="327"/>
                    </a:lnTo>
                    <a:lnTo>
                      <a:pt x="1393" y="320"/>
                    </a:lnTo>
                    <a:lnTo>
                      <a:pt x="1395" y="301"/>
                    </a:lnTo>
                    <a:lnTo>
                      <a:pt x="1387" y="286"/>
                    </a:lnTo>
                    <a:lnTo>
                      <a:pt x="1378" y="286"/>
                    </a:lnTo>
                    <a:lnTo>
                      <a:pt x="1361" y="290"/>
                    </a:lnTo>
                    <a:lnTo>
                      <a:pt x="1344" y="295"/>
                    </a:lnTo>
                    <a:lnTo>
                      <a:pt x="1351" y="323"/>
                    </a:lnTo>
                    <a:lnTo>
                      <a:pt x="1306" y="365"/>
                    </a:lnTo>
                    <a:lnTo>
                      <a:pt x="1268" y="352"/>
                    </a:lnTo>
                    <a:lnTo>
                      <a:pt x="1304" y="344"/>
                    </a:lnTo>
                    <a:lnTo>
                      <a:pt x="1295" y="337"/>
                    </a:lnTo>
                    <a:lnTo>
                      <a:pt x="1323" y="323"/>
                    </a:lnTo>
                    <a:lnTo>
                      <a:pt x="1329" y="301"/>
                    </a:lnTo>
                    <a:lnTo>
                      <a:pt x="1312" y="282"/>
                    </a:lnTo>
                    <a:lnTo>
                      <a:pt x="1317" y="229"/>
                    </a:lnTo>
                    <a:lnTo>
                      <a:pt x="1302" y="209"/>
                    </a:lnTo>
                    <a:lnTo>
                      <a:pt x="1314" y="169"/>
                    </a:lnTo>
                    <a:lnTo>
                      <a:pt x="1297" y="162"/>
                    </a:lnTo>
                    <a:lnTo>
                      <a:pt x="1259" y="162"/>
                    </a:lnTo>
                    <a:lnTo>
                      <a:pt x="1242" y="201"/>
                    </a:lnTo>
                    <a:lnTo>
                      <a:pt x="1217" y="216"/>
                    </a:lnTo>
                    <a:lnTo>
                      <a:pt x="1212" y="229"/>
                    </a:lnTo>
                    <a:lnTo>
                      <a:pt x="1227" y="233"/>
                    </a:lnTo>
                    <a:lnTo>
                      <a:pt x="1219" y="265"/>
                    </a:lnTo>
                    <a:lnTo>
                      <a:pt x="1240" y="269"/>
                    </a:lnTo>
                    <a:lnTo>
                      <a:pt x="1255" y="290"/>
                    </a:lnTo>
                    <a:lnTo>
                      <a:pt x="1242" y="310"/>
                    </a:lnTo>
                    <a:lnTo>
                      <a:pt x="1170" y="269"/>
                    </a:lnTo>
                    <a:lnTo>
                      <a:pt x="1116" y="258"/>
                    </a:lnTo>
                    <a:lnTo>
                      <a:pt x="1106" y="267"/>
                    </a:lnTo>
                    <a:lnTo>
                      <a:pt x="1114" y="288"/>
                    </a:lnTo>
                    <a:lnTo>
                      <a:pt x="1097" y="303"/>
                    </a:lnTo>
                    <a:lnTo>
                      <a:pt x="1082" y="284"/>
                    </a:lnTo>
                    <a:lnTo>
                      <a:pt x="1010" y="310"/>
                    </a:lnTo>
                    <a:lnTo>
                      <a:pt x="995" y="290"/>
                    </a:lnTo>
                    <a:lnTo>
                      <a:pt x="1010" y="284"/>
                    </a:lnTo>
                    <a:lnTo>
                      <a:pt x="995" y="286"/>
                    </a:lnTo>
                    <a:lnTo>
                      <a:pt x="897" y="327"/>
                    </a:lnTo>
                    <a:lnTo>
                      <a:pt x="871" y="352"/>
                    </a:lnTo>
                    <a:lnTo>
                      <a:pt x="844" y="329"/>
                    </a:lnTo>
                    <a:lnTo>
                      <a:pt x="871" y="318"/>
                    </a:lnTo>
                    <a:lnTo>
                      <a:pt x="869" y="310"/>
                    </a:lnTo>
                    <a:lnTo>
                      <a:pt x="816" y="295"/>
                    </a:lnTo>
                    <a:lnTo>
                      <a:pt x="829" y="305"/>
                    </a:lnTo>
                    <a:lnTo>
                      <a:pt x="831" y="374"/>
                    </a:lnTo>
                    <a:lnTo>
                      <a:pt x="799" y="357"/>
                    </a:lnTo>
                    <a:lnTo>
                      <a:pt x="754" y="382"/>
                    </a:lnTo>
                    <a:lnTo>
                      <a:pt x="776" y="412"/>
                    </a:lnTo>
                    <a:lnTo>
                      <a:pt x="729" y="408"/>
                    </a:lnTo>
                    <a:lnTo>
                      <a:pt x="707" y="393"/>
                    </a:lnTo>
                    <a:lnTo>
                      <a:pt x="701" y="406"/>
                    </a:lnTo>
                    <a:lnTo>
                      <a:pt x="724" y="412"/>
                    </a:lnTo>
                    <a:lnTo>
                      <a:pt x="731" y="429"/>
                    </a:lnTo>
                    <a:lnTo>
                      <a:pt x="718" y="431"/>
                    </a:lnTo>
                    <a:lnTo>
                      <a:pt x="669" y="412"/>
                    </a:lnTo>
                    <a:lnTo>
                      <a:pt x="671" y="374"/>
                    </a:lnTo>
                    <a:lnTo>
                      <a:pt x="622" y="340"/>
                    </a:lnTo>
                    <a:lnTo>
                      <a:pt x="741" y="370"/>
                    </a:lnTo>
                    <a:lnTo>
                      <a:pt x="780" y="348"/>
                    </a:lnTo>
                    <a:lnTo>
                      <a:pt x="778" y="325"/>
                    </a:lnTo>
                    <a:lnTo>
                      <a:pt x="688" y="278"/>
                    </a:lnTo>
                    <a:lnTo>
                      <a:pt x="639" y="276"/>
                    </a:lnTo>
                    <a:lnTo>
                      <a:pt x="624" y="267"/>
                    </a:lnTo>
                    <a:lnTo>
                      <a:pt x="641" y="263"/>
                    </a:lnTo>
                    <a:lnTo>
                      <a:pt x="620" y="258"/>
                    </a:lnTo>
                    <a:lnTo>
                      <a:pt x="603" y="261"/>
                    </a:lnTo>
                    <a:lnTo>
                      <a:pt x="571" y="282"/>
                    </a:lnTo>
                    <a:lnTo>
                      <a:pt x="565" y="301"/>
                    </a:lnTo>
                    <a:lnTo>
                      <a:pt x="565" y="301"/>
                    </a:lnTo>
                    <a:lnTo>
                      <a:pt x="571" y="282"/>
                    </a:lnTo>
                    <a:lnTo>
                      <a:pt x="573" y="263"/>
                    </a:lnTo>
                    <a:lnTo>
                      <a:pt x="575" y="263"/>
                    </a:lnTo>
                    <a:lnTo>
                      <a:pt x="573" y="282"/>
                    </a:lnTo>
                    <a:lnTo>
                      <a:pt x="605" y="258"/>
                    </a:lnTo>
                    <a:lnTo>
                      <a:pt x="584" y="263"/>
                    </a:lnTo>
                    <a:lnTo>
                      <a:pt x="588" y="256"/>
                    </a:lnTo>
                    <a:lnTo>
                      <a:pt x="567" y="250"/>
                    </a:lnTo>
                    <a:lnTo>
                      <a:pt x="605" y="239"/>
                    </a:lnTo>
                    <a:lnTo>
                      <a:pt x="575" y="226"/>
                    </a:lnTo>
                    <a:lnTo>
                      <a:pt x="554" y="239"/>
                    </a:lnTo>
                    <a:lnTo>
                      <a:pt x="565" y="222"/>
                    </a:lnTo>
                    <a:lnTo>
                      <a:pt x="550" y="220"/>
                    </a:lnTo>
                    <a:lnTo>
                      <a:pt x="539" y="239"/>
                    </a:lnTo>
                    <a:lnTo>
                      <a:pt x="533" y="241"/>
                    </a:lnTo>
                    <a:lnTo>
                      <a:pt x="533" y="224"/>
                    </a:lnTo>
                    <a:lnTo>
                      <a:pt x="505" y="252"/>
                    </a:lnTo>
                    <a:lnTo>
                      <a:pt x="520" y="229"/>
                    </a:lnTo>
                    <a:lnTo>
                      <a:pt x="505" y="224"/>
                    </a:lnTo>
                    <a:lnTo>
                      <a:pt x="475" y="254"/>
                    </a:lnTo>
                    <a:lnTo>
                      <a:pt x="445" y="243"/>
                    </a:lnTo>
                    <a:lnTo>
                      <a:pt x="454" y="263"/>
                    </a:lnTo>
                    <a:lnTo>
                      <a:pt x="441" y="252"/>
                    </a:lnTo>
                    <a:lnTo>
                      <a:pt x="422" y="273"/>
                    </a:lnTo>
                    <a:lnTo>
                      <a:pt x="424" y="256"/>
                    </a:lnTo>
                    <a:lnTo>
                      <a:pt x="413" y="271"/>
                    </a:lnTo>
                    <a:lnTo>
                      <a:pt x="405" y="261"/>
                    </a:lnTo>
                    <a:lnTo>
                      <a:pt x="411" y="276"/>
                    </a:lnTo>
                    <a:lnTo>
                      <a:pt x="388" y="269"/>
                    </a:lnTo>
                    <a:lnTo>
                      <a:pt x="382" y="290"/>
                    </a:lnTo>
                    <a:lnTo>
                      <a:pt x="360" y="299"/>
                    </a:lnTo>
                    <a:lnTo>
                      <a:pt x="379" y="299"/>
                    </a:lnTo>
                    <a:lnTo>
                      <a:pt x="345" y="310"/>
                    </a:lnTo>
                    <a:lnTo>
                      <a:pt x="339" y="325"/>
                    </a:lnTo>
                    <a:lnTo>
                      <a:pt x="350" y="325"/>
                    </a:lnTo>
                    <a:lnTo>
                      <a:pt x="307" y="350"/>
                    </a:lnTo>
                    <a:lnTo>
                      <a:pt x="290" y="393"/>
                    </a:lnTo>
                    <a:lnTo>
                      <a:pt x="243" y="427"/>
                    </a:lnTo>
                    <a:lnTo>
                      <a:pt x="249" y="436"/>
                    </a:lnTo>
                    <a:lnTo>
                      <a:pt x="273" y="429"/>
                    </a:lnTo>
                    <a:lnTo>
                      <a:pt x="252" y="436"/>
                    </a:lnTo>
                    <a:lnTo>
                      <a:pt x="249" y="436"/>
                    </a:lnTo>
                    <a:lnTo>
                      <a:pt x="226" y="440"/>
                    </a:lnTo>
                    <a:lnTo>
                      <a:pt x="200" y="455"/>
                    </a:lnTo>
                    <a:lnTo>
                      <a:pt x="207" y="461"/>
                    </a:lnTo>
                    <a:lnTo>
                      <a:pt x="188" y="461"/>
                    </a:lnTo>
                    <a:lnTo>
                      <a:pt x="190" y="474"/>
                    </a:lnTo>
                    <a:lnTo>
                      <a:pt x="166" y="474"/>
                    </a:lnTo>
                    <a:lnTo>
                      <a:pt x="188" y="478"/>
                    </a:lnTo>
                    <a:lnTo>
                      <a:pt x="164" y="485"/>
                    </a:lnTo>
                    <a:lnTo>
                      <a:pt x="166" y="500"/>
                    </a:lnTo>
                    <a:lnTo>
                      <a:pt x="207" y="491"/>
                    </a:lnTo>
                    <a:lnTo>
                      <a:pt x="207" y="496"/>
                    </a:lnTo>
                    <a:lnTo>
                      <a:pt x="166" y="506"/>
                    </a:lnTo>
                    <a:lnTo>
                      <a:pt x="177" y="513"/>
                    </a:lnTo>
                    <a:lnTo>
                      <a:pt x="173" y="532"/>
                    </a:lnTo>
                    <a:lnTo>
                      <a:pt x="200" y="515"/>
                    </a:lnTo>
                    <a:lnTo>
                      <a:pt x="168" y="543"/>
                    </a:lnTo>
                    <a:lnTo>
                      <a:pt x="188" y="543"/>
                    </a:lnTo>
                    <a:lnTo>
                      <a:pt x="177" y="566"/>
                    </a:lnTo>
                    <a:lnTo>
                      <a:pt x="217" y="575"/>
                    </a:lnTo>
                    <a:lnTo>
                      <a:pt x="252" y="553"/>
                    </a:lnTo>
                    <a:lnTo>
                      <a:pt x="260" y="532"/>
                    </a:lnTo>
                    <a:lnTo>
                      <a:pt x="269" y="553"/>
                    </a:lnTo>
                    <a:lnTo>
                      <a:pt x="290" y="528"/>
                    </a:lnTo>
                    <a:lnTo>
                      <a:pt x="290" y="528"/>
                    </a:lnTo>
                    <a:lnTo>
                      <a:pt x="269" y="553"/>
                    </a:lnTo>
                    <a:lnTo>
                      <a:pt x="279" y="594"/>
                    </a:lnTo>
                    <a:lnTo>
                      <a:pt x="298" y="615"/>
                    </a:lnTo>
                    <a:lnTo>
                      <a:pt x="296" y="643"/>
                    </a:lnTo>
                    <a:lnTo>
                      <a:pt x="350" y="624"/>
                    </a:lnTo>
                    <a:lnTo>
                      <a:pt x="362" y="566"/>
                    </a:lnTo>
                    <a:lnTo>
                      <a:pt x="352" y="564"/>
                    </a:lnTo>
                    <a:lnTo>
                      <a:pt x="392" y="547"/>
                    </a:lnTo>
                    <a:lnTo>
                      <a:pt x="384" y="547"/>
                    </a:lnTo>
                    <a:lnTo>
                      <a:pt x="382" y="547"/>
                    </a:lnTo>
                    <a:lnTo>
                      <a:pt x="354" y="543"/>
                    </a:lnTo>
                    <a:lnTo>
                      <a:pt x="384" y="547"/>
                    </a:lnTo>
                    <a:lnTo>
                      <a:pt x="399" y="532"/>
                    </a:lnTo>
                    <a:lnTo>
                      <a:pt x="375" y="515"/>
                    </a:lnTo>
                    <a:lnTo>
                      <a:pt x="354" y="528"/>
                    </a:lnTo>
                    <a:lnTo>
                      <a:pt x="371" y="515"/>
                    </a:lnTo>
                    <a:lnTo>
                      <a:pt x="371" y="464"/>
                    </a:lnTo>
                    <a:lnTo>
                      <a:pt x="445" y="414"/>
                    </a:lnTo>
                    <a:lnTo>
                      <a:pt x="439" y="404"/>
                    </a:lnTo>
                    <a:lnTo>
                      <a:pt x="452" y="378"/>
                    </a:lnTo>
                    <a:lnTo>
                      <a:pt x="488" y="372"/>
                    </a:lnTo>
                    <a:lnTo>
                      <a:pt x="477" y="314"/>
                    </a:lnTo>
                    <a:lnTo>
                      <a:pt x="428" y="282"/>
                    </a:lnTo>
                    <a:lnTo>
                      <a:pt x="422" y="282"/>
                    </a:lnTo>
                    <a:lnTo>
                      <a:pt x="422" y="282"/>
                    </a:lnTo>
                    <a:lnTo>
                      <a:pt x="431" y="282"/>
                    </a:lnTo>
                    <a:lnTo>
                      <a:pt x="431" y="282"/>
                    </a:lnTo>
                    <a:lnTo>
                      <a:pt x="477" y="312"/>
                    </a:lnTo>
                    <a:lnTo>
                      <a:pt x="488" y="370"/>
                    </a:lnTo>
                    <a:lnTo>
                      <a:pt x="511" y="399"/>
                    </a:lnTo>
                    <a:lnTo>
                      <a:pt x="437" y="457"/>
                    </a:lnTo>
                    <a:lnTo>
                      <a:pt x="441" y="513"/>
                    </a:lnTo>
                    <a:lnTo>
                      <a:pt x="467" y="521"/>
                    </a:lnTo>
                    <a:lnTo>
                      <a:pt x="469" y="532"/>
                    </a:lnTo>
                    <a:lnTo>
                      <a:pt x="548" y="515"/>
                    </a:lnTo>
                    <a:lnTo>
                      <a:pt x="614" y="459"/>
                    </a:lnTo>
                    <a:lnTo>
                      <a:pt x="614" y="461"/>
                    </a:lnTo>
                    <a:lnTo>
                      <a:pt x="548" y="515"/>
                    </a:lnTo>
                    <a:lnTo>
                      <a:pt x="567" y="513"/>
                    </a:lnTo>
                    <a:lnTo>
                      <a:pt x="565" y="523"/>
                    </a:lnTo>
                    <a:lnTo>
                      <a:pt x="592" y="530"/>
                    </a:lnTo>
                    <a:lnTo>
                      <a:pt x="477" y="549"/>
                    </a:lnTo>
                    <a:lnTo>
                      <a:pt x="482" y="570"/>
                    </a:lnTo>
                    <a:lnTo>
                      <a:pt x="494" y="570"/>
                    </a:lnTo>
                    <a:lnTo>
                      <a:pt x="488" y="607"/>
                    </a:lnTo>
                    <a:lnTo>
                      <a:pt x="460" y="587"/>
                    </a:lnTo>
                    <a:lnTo>
                      <a:pt x="445" y="590"/>
                    </a:lnTo>
                    <a:lnTo>
                      <a:pt x="437" y="611"/>
                    </a:lnTo>
                    <a:lnTo>
                      <a:pt x="439" y="654"/>
                    </a:lnTo>
                    <a:lnTo>
                      <a:pt x="428" y="651"/>
                    </a:lnTo>
                    <a:lnTo>
                      <a:pt x="437" y="643"/>
                    </a:lnTo>
                    <a:lnTo>
                      <a:pt x="411" y="664"/>
                    </a:lnTo>
                    <a:lnTo>
                      <a:pt x="411" y="664"/>
                    </a:lnTo>
                    <a:lnTo>
                      <a:pt x="371" y="656"/>
                    </a:lnTo>
                    <a:lnTo>
                      <a:pt x="320" y="679"/>
                    </a:lnTo>
                    <a:lnTo>
                      <a:pt x="328" y="748"/>
                    </a:lnTo>
                    <a:lnTo>
                      <a:pt x="347" y="754"/>
                    </a:lnTo>
                    <a:lnTo>
                      <a:pt x="328" y="748"/>
                    </a:lnTo>
                    <a:lnTo>
                      <a:pt x="322" y="743"/>
                    </a:lnTo>
                    <a:lnTo>
                      <a:pt x="328" y="748"/>
                    </a:lnTo>
                    <a:lnTo>
                      <a:pt x="318" y="679"/>
                    </a:lnTo>
                    <a:lnTo>
                      <a:pt x="290" y="664"/>
                    </a:lnTo>
                    <a:lnTo>
                      <a:pt x="260" y="675"/>
                    </a:lnTo>
                    <a:lnTo>
                      <a:pt x="264" y="666"/>
                    </a:lnTo>
                    <a:lnTo>
                      <a:pt x="239" y="654"/>
                    </a:lnTo>
                    <a:lnTo>
                      <a:pt x="239" y="654"/>
                    </a:lnTo>
                    <a:lnTo>
                      <a:pt x="241" y="637"/>
                    </a:lnTo>
                    <a:lnTo>
                      <a:pt x="262" y="622"/>
                    </a:lnTo>
                    <a:lnTo>
                      <a:pt x="249" y="613"/>
                    </a:lnTo>
                    <a:lnTo>
                      <a:pt x="256" y="587"/>
                    </a:lnTo>
                    <a:lnTo>
                      <a:pt x="220" y="607"/>
                    </a:lnTo>
                    <a:lnTo>
                      <a:pt x="217" y="639"/>
                    </a:lnTo>
                    <a:lnTo>
                      <a:pt x="226" y="654"/>
                    </a:lnTo>
                    <a:lnTo>
                      <a:pt x="226" y="654"/>
                    </a:lnTo>
                    <a:lnTo>
                      <a:pt x="224" y="690"/>
                    </a:lnTo>
                    <a:lnTo>
                      <a:pt x="209" y="681"/>
                    </a:lnTo>
                    <a:lnTo>
                      <a:pt x="200" y="692"/>
                    </a:lnTo>
                    <a:lnTo>
                      <a:pt x="200" y="694"/>
                    </a:lnTo>
                    <a:lnTo>
                      <a:pt x="173" y="694"/>
                    </a:lnTo>
                    <a:lnTo>
                      <a:pt x="173" y="716"/>
                    </a:lnTo>
                    <a:lnTo>
                      <a:pt x="162" y="703"/>
                    </a:lnTo>
                    <a:lnTo>
                      <a:pt x="151" y="722"/>
                    </a:lnTo>
                    <a:lnTo>
                      <a:pt x="164" y="728"/>
                    </a:lnTo>
                    <a:lnTo>
                      <a:pt x="143" y="735"/>
                    </a:lnTo>
                    <a:lnTo>
                      <a:pt x="139" y="735"/>
                    </a:lnTo>
                    <a:lnTo>
                      <a:pt x="126" y="741"/>
                    </a:lnTo>
                    <a:lnTo>
                      <a:pt x="166" y="767"/>
                    </a:lnTo>
                    <a:lnTo>
                      <a:pt x="128" y="741"/>
                    </a:lnTo>
                    <a:lnTo>
                      <a:pt x="111" y="748"/>
                    </a:lnTo>
                    <a:lnTo>
                      <a:pt x="90" y="778"/>
                    </a:lnTo>
                    <a:lnTo>
                      <a:pt x="49" y="773"/>
                    </a:lnTo>
                    <a:lnTo>
                      <a:pt x="56" y="797"/>
                    </a:lnTo>
                    <a:lnTo>
                      <a:pt x="0" y="799"/>
                    </a:lnTo>
                    <a:lnTo>
                      <a:pt x="7" y="814"/>
                    </a:lnTo>
                    <a:lnTo>
                      <a:pt x="51" y="827"/>
                    </a:lnTo>
                    <a:lnTo>
                      <a:pt x="45" y="835"/>
                    </a:lnTo>
                    <a:lnTo>
                      <a:pt x="60" y="848"/>
                    </a:lnTo>
                    <a:lnTo>
                      <a:pt x="68" y="867"/>
                    </a:lnTo>
                    <a:lnTo>
                      <a:pt x="49" y="908"/>
                    </a:lnTo>
                    <a:lnTo>
                      <a:pt x="102" y="923"/>
                    </a:lnTo>
                    <a:lnTo>
                      <a:pt x="109" y="925"/>
                    </a:lnTo>
                    <a:lnTo>
                      <a:pt x="134" y="927"/>
                    </a:lnTo>
                    <a:lnTo>
                      <a:pt x="134" y="912"/>
                    </a:lnTo>
                    <a:lnTo>
                      <a:pt x="149" y="904"/>
                    </a:lnTo>
                    <a:lnTo>
                      <a:pt x="183" y="914"/>
                    </a:lnTo>
                    <a:lnTo>
                      <a:pt x="207" y="899"/>
                    </a:lnTo>
                    <a:lnTo>
                      <a:pt x="194" y="876"/>
                    </a:lnTo>
                    <a:lnTo>
                      <a:pt x="194" y="876"/>
                    </a:lnTo>
                    <a:lnTo>
                      <a:pt x="207" y="897"/>
                    </a:lnTo>
                    <a:lnTo>
                      <a:pt x="228" y="884"/>
                    </a:lnTo>
                    <a:lnTo>
                      <a:pt x="252" y="895"/>
                    </a:lnTo>
                    <a:lnTo>
                      <a:pt x="269" y="925"/>
                    </a:lnTo>
                    <a:lnTo>
                      <a:pt x="345" y="972"/>
                    </a:lnTo>
                    <a:lnTo>
                      <a:pt x="352" y="1015"/>
                    </a:lnTo>
                    <a:lnTo>
                      <a:pt x="371" y="995"/>
                    </a:lnTo>
                    <a:lnTo>
                      <a:pt x="364" y="968"/>
                    </a:lnTo>
                    <a:lnTo>
                      <a:pt x="392" y="972"/>
                    </a:lnTo>
                    <a:lnTo>
                      <a:pt x="350" y="944"/>
                    </a:lnTo>
                    <a:lnTo>
                      <a:pt x="352" y="936"/>
                    </a:lnTo>
                    <a:lnTo>
                      <a:pt x="328" y="933"/>
                    </a:lnTo>
                    <a:lnTo>
                      <a:pt x="290" y="891"/>
                    </a:lnTo>
                    <a:lnTo>
                      <a:pt x="288" y="867"/>
                    </a:lnTo>
                    <a:lnTo>
                      <a:pt x="311" y="863"/>
                    </a:lnTo>
                    <a:lnTo>
                      <a:pt x="311" y="876"/>
                    </a:lnTo>
                    <a:lnTo>
                      <a:pt x="326" y="867"/>
                    </a:lnTo>
                    <a:lnTo>
                      <a:pt x="352" y="904"/>
                    </a:lnTo>
                    <a:lnTo>
                      <a:pt x="407" y="938"/>
                    </a:lnTo>
                    <a:lnTo>
                      <a:pt x="422" y="923"/>
                    </a:lnTo>
                    <a:lnTo>
                      <a:pt x="437" y="957"/>
                    </a:lnTo>
                    <a:lnTo>
                      <a:pt x="422" y="980"/>
                    </a:lnTo>
                    <a:lnTo>
                      <a:pt x="439" y="1008"/>
                    </a:lnTo>
                    <a:lnTo>
                      <a:pt x="475" y="1010"/>
                    </a:lnTo>
                    <a:lnTo>
                      <a:pt x="439" y="1019"/>
                    </a:lnTo>
                    <a:lnTo>
                      <a:pt x="448" y="1038"/>
                    </a:lnTo>
                    <a:lnTo>
                      <a:pt x="473" y="1045"/>
                    </a:lnTo>
                    <a:lnTo>
                      <a:pt x="467" y="1025"/>
                    </a:lnTo>
                    <a:lnTo>
                      <a:pt x="488" y="1021"/>
                    </a:lnTo>
                    <a:lnTo>
                      <a:pt x="488" y="1010"/>
                    </a:lnTo>
                    <a:lnTo>
                      <a:pt x="462" y="998"/>
                    </a:lnTo>
                    <a:lnTo>
                      <a:pt x="475" y="993"/>
                    </a:lnTo>
                    <a:lnTo>
                      <a:pt x="465" y="963"/>
                    </a:lnTo>
                    <a:lnTo>
                      <a:pt x="479" y="974"/>
                    </a:lnTo>
                    <a:lnTo>
                      <a:pt x="494" y="955"/>
                    </a:lnTo>
                    <a:lnTo>
                      <a:pt x="524" y="961"/>
                    </a:lnTo>
                    <a:lnTo>
                      <a:pt x="528" y="940"/>
                    </a:lnTo>
                    <a:lnTo>
                      <a:pt x="554" y="938"/>
                    </a:lnTo>
                    <a:lnTo>
                      <a:pt x="548" y="925"/>
                    </a:lnTo>
                    <a:lnTo>
                      <a:pt x="567" y="899"/>
                    </a:lnTo>
                    <a:lnTo>
                      <a:pt x="567" y="899"/>
                    </a:lnTo>
                    <a:lnTo>
                      <a:pt x="584" y="867"/>
                    </a:lnTo>
                    <a:lnTo>
                      <a:pt x="558" y="865"/>
                    </a:lnTo>
                    <a:lnTo>
                      <a:pt x="558" y="861"/>
                    </a:lnTo>
                    <a:lnTo>
                      <a:pt x="558" y="863"/>
                    </a:lnTo>
                    <a:lnTo>
                      <a:pt x="565" y="863"/>
                    </a:lnTo>
                    <a:lnTo>
                      <a:pt x="569" y="848"/>
                    </a:lnTo>
                    <a:lnTo>
                      <a:pt x="569" y="839"/>
                    </a:lnTo>
                    <a:lnTo>
                      <a:pt x="582" y="837"/>
                    </a:lnTo>
                    <a:lnTo>
                      <a:pt x="582" y="837"/>
                    </a:lnTo>
                    <a:lnTo>
                      <a:pt x="571" y="842"/>
                    </a:lnTo>
                    <a:lnTo>
                      <a:pt x="569" y="848"/>
                    </a:lnTo>
                    <a:lnTo>
                      <a:pt x="565" y="863"/>
                    </a:lnTo>
                    <a:lnTo>
                      <a:pt x="584" y="865"/>
                    </a:lnTo>
                    <a:lnTo>
                      <a:pt x="595" y="842"/>
                    </a:lnTo>
                    <a:lnTo>
                      <a:pt x="622" y="835"/>
                    </a:lnTo>
                    <a:lnTo>
                      <a:pt x="624" y="835"/>
                    </a:lnTo>
                    <a:lnTo>
                      <a:pt x="622" y="846"/>
                    </a:lnTo>
                    <a:lnTo>
                      <a:pt x="635" y="846"/>
                    </a:lnTo>
                    <a:lnTo>
                      <a:pt x="654" y="850"/>
                    </a:lnTo>
                    <a:lnTo>
                      <a:pt x="635" y="865"/>
                    </a:lnTo>
                    <a:lnTo>
                      <a:pt x="658" y="884"/>
                    </a:lnTo>
                    <a:lnTo>
                      <a:pt x="697" y="867"/>
                    </a:lnTo>
                    <a:lnTo>
                      <a:pt x="678" y="865"/>
                    </a:lnTo>
                    <a:lnTo>
                      <a:pt x="661" y="848"/>
                    </a:lnTo>
                    <a:lnTo>
                      <a:pt x="675" y="852"/>
                    </a:lnTo>
                    <a:lnTo>
                      <a:pt x="680" y="842"/>
                    </a:lnTo>
                    <a:lnTo>
                      <a:pt x="714" y="833"/>
                    </a:lnTo>
                    <a:lnTo>
                      <a:pt x="737" y="818"/>
                    </a:lnTo>
                    <a:lnTo>
                      <a:pt x="739" y="810"/>
                    </a:lnTo>
                    <a:lnTo>
                      <a:pt x="737" y="818"/>
                    </a:lnTo>
                    <a:lnTo>
                      <a:pt x="737" y="835"/>
                    </a:lnTo>
                    <a:lnTo>
                      <a:pt x="735" y="850"/>
                    </a:lnTo>
                    <a:lnTo>
                      <a:pt x="712" y="867"/>
                    </a:lnTo>
                    <a:lnTo>
                      <a:pt x="741" y="889"/>
                    </a:lnTo>
                    <a:lnTo>
                      <a:pt x="737" y="889"/>
                    </a:lnTo>
                    <a:lnTo>
                      <a:pt x="754" y="899"/>
                    </a:lnTo>
                    <a:lnTo>
                      <a:pt x="784" y="918"/>
                    </a:lnTo>
                    <a:lnTo>
                      <a:pt x="784" y="940"/>
                    </a:lnTo>
                    <a:lnTo>
                      <a:pt x="803" y="942"/>
                    </a:lnTo>
                    <a:lnTo>
                      <a:pt x="810" y="940"/>
                    </a:lnTo>
                    <a:lnTo>
                      <a:pt x="808" y="942"/>
                    </a:lnTo>
                    <a:lnTo>
                      <a:pt x="816" y="951"/>
                    </a:lnTo>
                    <a:lnTo>
                      <a:pt x="827" y="963"/>
                    </a:lnTo>
                    <a:lnTo>
                      <a:pt x="844" y="980"/>
                    </a:lnTo>
                    <a:lnTo>
                      <a:pt x="852" y="970"/>
                    </a:lnTo>
                    <a:lnTo>
                      <a:pt x="854" y="976"/>
                    </a:lnTo>
                    <a:lnTo>
                      <a:pt x="850" y="974"/>
                    </a:lnTo>
                    <a:lnTo>
                      <a:pt x="844" y="980"/>
                    </a:lnTo>
                    <a:lnTo>
                      <a:pt x="850" y="989"/>
                    </a:lnTo>
                    <a:lnTo>
                      <a:pt x="857" y="995"/>
                    </a:lnTo>
                    <a:lnTo>
                      <a:pt x="865" y="998"/>
                    </a:lnTo>
                    <a:lnTo>
                      <a:pt x="880" y="989"/>
                    </a:lnTo>
                    <a:lnTo>
                      <a:pt x="895" y="983"/>
                    </a:lnTo>
                    <a:lnTo>
                      <a:pt x="899" y="1000"/>
                    </a:lnTo>
                    <a:lnTo>
                      <a:pt x="912" y="1004"/>
                    </a:lnTo>
                    <a:lnTo>
                      <a:pt x="916" y="985"/>
                    </a:lnTo>
                    <a:lnTo>
                      <a:pt x="918" y="980"/>
                    </a:lnTo>
                    <a:lnTo>
                      <a:pt x="925" y="970"/>
                    </a:lnTo>
                    <a:lnTo>
                      <a:pt x="935" y="965"/>
                    </a:lnTo>
                    <a:lnTo>
                      <a:pt x="916" y="951"/>
                    </a:lnTo>
                    <a:lnTo>
                      <a:pt x="906" y="938"/>
                    </a:lnTo>
                    <a:lnTo>
                      <a:pt x="901" y="933"/>
                    </a:lnTo>
                    <a:lnTo>
                      <a:pt x="888" y="895"/>
                    </a:lnTo>
                    <a:lnTo>
                      <a:pt x="876" y="884"/>
                    </a:lnTo>
                    <a:lnTo>
                      <a:pt x="886" y="844"/>
                    </a:lnTo>
                    <a:lnTo>
                      <a:pt x="899" y="852"/>
                    </a:lnTo>
                    <a:lnTo>
                      <a:pt x="914" y="842"/>
                    </a:lnTo>
                    <a:lnTo>
                      <a:pt x="903" y="839"/>
                    </a:lnTo>
                    <a:lnTo>
                      <a:pt x="916" y="837"/>
                    </a:lnTo>
                    <a:lnTo>
                      <a:pt x="940" y="833"/>
                    </a:lnTo>
                    <a:lnTo>
                      <a:pt x="976" y="827"/>
                    </a:lnTo>
                    <a:lnTo>
                      <a:pt x="986" y="839"/>
                    </a:lnTo>
                    <a:lnTo>
                      <a:pt x="986" y="861"/>
                    </a:lnTo>
                    <a:lnTo>
                      <a:pt x="969" y="865"/>
                    </a:lnTo>
                    <a:lnTo>
                      <a:pt x="955" y="867"/>
                    </a:lnTo>
                    <a:lnTo>
                      <a:pt x="957" y="882"/>
                    </a:lnTo>
                    <a:lnTo>
                      <a:pt x="931" y="882"/>
                    </a:lnTo>
                    <a:lnTo>
                      <a:pt x="955" y="914"/>
                    </a:lnTo>
                    <a:lnTo>
                      <a:pt x="963" y="916"/>
                    </a:lnTo>
                    <a:lnTo>
                      <a:pt x="974" y="918"/>
                    </a:lnTo>
                    <a:lnTo>
                      <a:pt x="978" y="927"/>
                    </a:lnTo>
                    <a:lnTo>
                      <a:pt x="978" y="927"/>
                    </a:lnTo>
                    <a:lnTo>
                      <a:pt x="980" y="948"/>
                    </a:lnTo>
                    <a:lnTo>
                      <a:pt x="993" y="936"/>
                    </a:lnTo>
                    <a:lnTo>
                      <a:pt x="1010" y="953"/>
                    </a:lnTo>
                    <a:lnTo>
                      <a:pt x="1001" y="963"/>
                    </a:lnTo>
                    <a:lnTo>
                      <a:pt x="980" y="953"/>
                    </a:lnTo>
                    <a:lnTo>
                      <a:pt x="978" y="968"/>
                    </a:lnTo>
                    <a:lnTo>
                      <a:pt x="980" y="976"/>
                    </a:lnTo>
                    <a:lnTo>
                      <a:pt x="993" y="978"/>
                    </a:lnTo>
                    <a:lnTo>
                      <a:pt x="986" y="987"/>
                    </a:lnTo>
                    <a:lnTo>
                      <a:pt x="997" y="993"/>
                    </a:lnTo>
                    <a:lnTo>
                      <a:pt x="997" y="1023"/>
                    </a:lnTo>
                    <a:lnTo>
                      <a:pt x="1029" y="1015"/>
                    </a:lnTo>
                    <a:lnTo>
                      <a:pt x="1048" y="1006"/>
                    </a:lnTo>
                    <a:lnTo>
                      <a:pt x="1091" y="1025"/>
                    </a:lnTo>
                    <a:lnTo>
                      <a:pt x="1116" y="1038"/>
                    </a:lnTo>
                    <a:lnTo>
                      <a:pt x="1121" y="1042"/>
                    </a:lnTo>
                    <a:lnTo>
                      <a:pt x="1125" y="1057"/>
                    </a:lnTo>
                    <a:lnTo>
                      <a:pt x="1148" y="1068"/>
                    </a:lnTo>
                    <a:lnTo>
                      <a:pt x="1187" y="1030"/>
                    </a:lnTo>
                    <a:lnTo>
                      <a:pt x="1210" y="1030"/>
                    </a:lnTo>
                    <a:lnTo>
                      <a:pt x="1210" y="1032"/>
                    </a:lnTo>
                    <a:lnTo>
                      <a:pt x="1225" y="1032"/>
                    </a:lnTo>
                    <a:lnTo>
                      <a:pt x="1227" y="1027"/>
                    </a:lnTo>
                    <a:lnTo>
                      <a:pt x="1227" y="1030"/>
                    </a:lnTo>
                    <a:lnTo>
                      <a:pt x="1236" y="1032"/>
                    </a:lnTo>
                    <a:lnTo>
                      <a:pt x="1259" y="1032"/>
                    </a:lnTo>
                    <a:lnTo>
                      <a:pt x="1285" y="1004"/>
                    </a:lnTo>
                    <a:lnTo>
                      <a:pt x="1291" y="1021"/>
                    </a:lnTo>
                    <a:lnTo>
                      <a:pt x="1300" y="1040"/>
                    </a:lnTo>
                    <a:lnTo>
                      <a:pt x="1317" y="1032"/>
                    </a:lnTo>
                    <a:lnTo>
                      <a:pt x="1334" y="1025"/>
                    </a:lnTo>
                    <a:lnTo>
                      <a:pt x="1351" y="1032"/>
                    </a:lnTo>
                    <a:lnTo>
                      <a:pt x="1353" y="1004"/>
                    </a:lnTo>
                    <a:lnTo>
                      <a:pt x="1340" y="1002"/>
                    </a:lnTo>
                    <a:lnTo>
                      <a:pt x="1334" y="1002"/>
                    </a:lnTo>
                    <a:lnTo>
                      <a:pt x="1338" y="985"/>
                    </a:lnTo>
                    <a:lnTo>
                      <a:pt x="1338" y="985"/>
                    </a:lnTo>
                    <a:lnTo>
                      <a:pt x="1342" y="974"/>
                    </a:lnTo>
                    <a:lnTo>
                      <a:pt x="1353" y="974"/>
                    </a:lnTo>
                    <a:lnTo>
                      <a:pt x="1368" y="970"/>
                    </a:lnTo>
                    <a:lnTo>
                      <a:pt x="1383" y="968"/>
                    </a:lnTo>
                    <a:lnTo>
                      <a:pt x="1408" y="955"/>
                    </a:lnTo>
                    <a:lnTo>
                      <a:pt x="1434" y="940"/>
                    </a:lnTo>
                    <a:lnTo>
                      <a:pt x="1444" y="933"/>
                    </a:lnTo>
                    <a:lnTo>
                      <a:pt x="1442" y="929"/>
                    </a:lnTo>
                    <a:lnTo>
                      <a:pt x="1444" y="933"/>
                    </a:lnTo>
                    <a:lnTo>
                      <a:pt x="1453" y="908"/>
                    </a:lnTo>
                    <a:lnTo>
                      <a:pt x="1440" y="878"/>
                    </a:lnTo>
                    <a:lnTo>
                      <a:pt x="1481" y="867"/>
                    </a:lnTo>
                    <a:lnTo>
                      <a:pt x="1487" y="852"/>
                    </a:lnTo>
                    <a:lnTo>
                      <a:pt x="1493" y="827"/>
                    </a:lnTo>
                    <a:lnTo>
                      <a:pt x="1536" y="829"/>
                    </a:lnTo>
                    <a:lnTo>
                      <a:pt x="1542" y="801"/>
                    </a:lnTo>
                    <a:lnTo>
                      <a:pt x="1559" y="795"/>
                    </a:lnTo>
                    <a:lnTo>
                      <a:pt x="1536" y="780"/>
                    </a:lnTo>
                    <a:lnTo>
                      <a:pt x="1559" y="792"/>
                    </a:lnTo>
                    <a:lnTo>
                      <a:pt x="1587" y="782"/>
                    </a:lnTo>
                    <a:lnTo>
                      <a:pt x="1643" y="752"/>
                    </a:lnTo>
                    <a:lnTo>
                      <a:pt x="1745" y="767"/>
                    </a:lnTo>
                    <a:lnTo>
                      <a:pt x="1745" y="735"/>
                    </a:lnTo>
                    <a:lnTo>
                      <a:pt x="1770" y="718"/>
                    </a:lnTo>
                    <a:lnTo>
                      <a:pt x="1815" y="733"/>
                    </a:lnTo>
                    <a:lnTo>
                      <a:pt x="1832" y="758"/>
                    </a:lnTo>
                    <a:lnTo>
                      <a:pt x="1877" y="754"/>
                    </a:lnTo>
                    <a:lnTo>
                      <a:pt x="1947" y="782"/>
                    </a:lnTo>
                    <a:lnTo>
                      <a:pt x="2028" y="763"/>
                    </a:lnTo>
                    <a:lnTo>
                      <a:pt x="2060" y="767"/>
                    </a:lnTo>
                    <a:lnTo>
                      <a:pt x="2086" y="778"/>
                    </a:lnTo>
                    <a:lnTo>
                      <a:pt x="2109" y="765"/>
                    </a:lnTo>
                    <a:lnTo>
                      <a:pt x="2135" y="722"/>
                    </a:lnTo>
                    <a:lnTo>
                      <a:pt x="2124" y="707"/>
                    </a:lnTo>
                    <a:lnTo>
                      <a:pt x="2186" y="688"/>
                    </a:lnTo>
                    <a:lnTo>
                      <a:pt x="2220" y="701"/>
                    </a:lnTo>
                    <a:lnTo>
                      <a:pt x="2252" y="773"/>
                    </a:lnTo>
                    <a:lnTo>
                      <a:pt x="2303" y="788"/>
                    </a:lnTo>
                    <a:lnTo>
                      <a:pt x="2314" y="816"/>
                    </a:lnTo>
                    <a:lnTo>
                      <a:pt x="2375" y="799"/>
                    </a:lnTo>
                    <a:lnTo>
                      <a:pt x="2348" y="869"/>
                    </a:lnTo>
                    <a:lnTo>
                      <a:pt x="2309" y="880"/>
                    </a:lnTo>
                    <a:lnTo>
                      <a:pt x="2316" y="906"/>
                    </a:lnTo>
                    <a:lnTo>
                      <a:pt x="2303" y="923"/>
                    </a:lnTo>
                    <a:lnTo>
                      <a:pt x="2305" y="927"/>
                    </a:lnTo>
                    <a:lnTo>
                      <a:pt x="2326" y="906"/>
                    </a:lnTo>
                    <a:lnTo>
                      <a:pt x="2350" y="921"/>
                    </a:lnTo>
                    <a:lnTo>
                      <a:pt x="2380" y="906"/>
                    </a:lnTo>
                    <a:lnTo>
                      <a:pt x="2469" y="801"/>
                    </a:lnTo>
                    <a:lnTo>
                      <a:pt x="2471" y="752"/>
                    </a:lnTo>
                    <a:lnTo>
                      <a:pt x="2488" y="718"/>
                    </a:lnTo>
                    <a:lnTo>
                      <a:pt x="2484" y="703"/>
                    </a:lnTo>
                    <a:lnTo>
                      <a:pt x="2463" y="694"/>
                    </a:lnTo>
                    <a:lnTo>
                      <a:pt x="2486" y="692"/>
                    </a:lnTo>
                    <a:lnTo>
                      <a:pt x="2460" y="671"/>
                    </a:lnTo>
                    <a:lnTo>
                      <a:pt x="2441" y="669"/>
                    </a:lnTo>
                    <a:lnTo>
                      <a:pt x="2435" y="688"/>
                    </a:lnTo>
                    <a:lnTo>
                      <a:pt x="2437" y="677"/>
                    </a:lnTo>
                    <a:lnTo>
                      <a:pt x="2420" y="686"/>
                    </a:lnTo>
                    <a:lnTo>
                      <a:pt x="2424" y="669"/>
                    </a:lnTo>
                    <a:lnTo>
                      <a:pt x="2409" y="681"/>
                    </a:lnTo>
                    <a:lnTo>
                      <a:pt x="2409" y="662"/>
                    </a:lnTo>
                    <a:lnTo>
                      <a:pt x="2384" y="658"/>
                    </a:lnTo>
                    <a:lnTo>
                      <a:pt x="2507" y="551"/>
                    </a:lnTo>
                    <a:lnTo>
                      <a:pt x="2612" y="551"/>
                    </a:lnTo>
                    <a:lnTo>
                      <a:pt x="2625" y="538"/>
                    </a:lnTo>
                    <a:lnTo>
                      <a:pt x="2671" y="551"/>
                    </a:lnTo>
                    <a:lnTo>
                      <a:pt x="2652" y="553"/>
                    </a:lnTo>
                    <a:lnTo>
                      <a:pt x="2661" y="560"/>
                    </a:lnTo>
                    <a:lnTo>
                      <a:pt x="2716" y="553"/>
                    </a:lnTo>
                    <a:lnTo>
                      <a:pt x="2705" y="534"/>
                    </a:lnTo>
                    <a:lnTo>
                      <a:pt x="2757" y="487"/>
                    </a:lnTo>
                    <a:lnTo>
                      <a:pt x="2812" y="481"/>
                    </a:lnTo>
                    <a:lnTo>
                      <a:pt x="2808" y="515"/>
                    </a:lnTo>
                    <a:lnTo>
                      <a:pt x="2859" y="491"/>
                    </a:lnTo>
                    <a:lnTo>
                      <a:pt x="2865" y="464"/>
                    </a:lnTo>
                    <a:lnTo>
                      <a:pt x="2889" y="464"/>
                    </a:lnTo>
                    <a:lnTo>
                      <a:pt x="2876" y="474"/>
                    </a:lnTo>
                    <a:lnTo>
                      <a:pt x="2865" y="508"/>
                    </a:lnTo>
                    <a:lnTo>
                      <a:pt x="2838" y="519"/>
                    </a:lnTo>
                    <a:lnTo>
                      <a:pt x="2778" y="579"/>
                    </a:lnTo>
                    <a:lnTo>
                      <a:pt x="2750" y="585"/>
                    </a:lnTo>
                    <a:lnTo>
                      <a:pt x="2733" y="613"/>
                    </a:lnTo>
                    <a:lnTo>
                      <a:pt x="2731" y="660"/>
                    </a:lnTo>
                    <a:lnTo>
                      <a:pt x="2750" y="748"/>
                    </a:lnTo>
                    <a:lnTo>
                      <a:pt x="2774" y="724"/>
                    </a:lnTo>
                    <a:lnTo>
                      <a:pt x="2780" y="701"/>
                    </a:lnTo>
                    <a:lnTo>
                      <a:pt x="2806" y="696"/>
                    </a:lnTo>
                    <a:lnTo>
                      <a:pt x="2801" y="675"/>
                    </a:lnTo>
                    <a:lnTo>
                      <a:pt x="2840" y="660"/>
                    </a:lnTo>
                    <a:lnTo>
                      <a:pt x="2833" y="641"/>
                    </a:lnTo>
                    <a:lnTo>
                      <a:pt x="2842" y="622"/>
                    </a:lnTo>
                    <a:lnTo>
                      <a:pt x="2861" y="626"/>
                    </a:lnTo>
                    <a:lnTo>
                      <a:pt x="2850" y="602"/>
                    </a:lnTo>
                    <a:lnTo>
                      <a:pt x="2859" y="587"/>
                    </a:lnTo>
                    <a:lnTo>
                      <a:pt x="2840" y="579"/>
                    </a:lnTo>
                    <a:lnTo>
                      <a:pt x="2865" y="534"/>
                    </a:lnTo>
                    <a:lnTo>
                      <a:pt x="2889" y="534"/>
                    </a:lnTo>
                    <a:lnTo>
                      <a:pt x="2908" y="517"/>
                    </a:lnTo>
                    <a:lnTo>
                      <a:pt x="2908" y="534"/>
                    </a:lnTo>
                    <a:lnTo>
                      <a:pt x="2942" y="515"/>
                    </a:lnTo>
                    <a:lnTo>
                      <a:pt x="2980" y="532"/>
                    </a:lnTo>
                    <a:lnTo>
                      <a:pt x="3033" y="487"/>
                    </a:lnTo>
                    <a:lnTo>
                      <a:pt x="3095" y="464"/>
                    </a:lnTo>
                    <a:lnTo>
                      <a:pt x="3095" y="457"/>
                    </a:lnTo>
                    <a:lnTo>
                      <a:pt x="3127" y="470"/>
                    </a:lnTo>
                    <a:lnTo>
                      <a:pt x="3134" y="451"/>
                    </a:lnTo>
                    <a:lnTo>
                      <a:pt x="3102" y="406"/>
                    </a:lnTo>
                    <a:lnTo>
                      <a:pt x="3121" y="410"/>
                    </a:lnTo>
                    <a:lnTo>
                      <a:pt x="3151" y="393"/>
                    </a:lnTo>
                    <a:lnTo>
                      <a:pt x="3157" y="382"/>
                    </a:lnTo>
                    <a:lnTo>
                      <a:pt x="3144" y="367"/>
                    </a:lnTo>
                    <a:lnTo>
                      <a:pt x="3157" y="363"/>
                    </a:lnTo>
                    <a:lnTo>
                      <a:pt x="3170" y="363"/>
                    </a:lnTo>
                    <a:lnTo>
                      <a:pt x="3161" y="370"/>
                    </a:lnTo>
                    <a:lnTo>
                      <a:pt x="3170" y="382"/>
                    </a:lnTo>
                    <a:lnTo>
                      <a:pt x="3204" y="382"/>
                    </a:lnTo>
                    <a:lnTo>
                      <a:pt x="3225" y="406"/>
                    </a:lnTo>
                    <a:lnTo>
                      <a:pt x="3236" y="399"/>
                    </a:lnTo>
                    <a:lnTo>
                      <a:pt x="3246" y="414"/>
                    </a:lnTo>
                    <a:lnTo>
                      <a:pt x="3276" y="414"/>
                    </a:lnTo>
                    <a:lnTo>
                      <a:pt x="3261" y="404"/>
                    </a:lnTo>
                    <a:lnTo>
                      <a:pt x="3281" y="399"/>
                    </a:lnTo>
                    <a:lnTo>
                      <a:pt x="3270" y="393"/>
                    </a:lnTo>
                    <a:close/>
                    <a:moveTo>
                      <a:pt x="286" y="506"/>
                    </a:moveTo>
                    <a:lnTo>
                      <a:pt x="286" y="504"/>
                    </a:lnTo>
                    <a:lnTo>
                      <a:pt x="294" y="496"/>
                    </a:lnTo>
                    <a:lnTo>
                      <a:pt x="294" y="496"/>
                    </a:lnTo>
                    <a:lnTo>
                      <a:pt x="286" y="506"/>
                    </a:lnTo>
                    <a:close/>
                    <a:moveTo>
                      <a:pt x="288" y="434"/>
                    </a:moveTo>
                    <a:lnTo>
                      <a:pt x="288" y="434"/>
                    </a:lnTo>
                    <a:lnTo>
                      <a:pt x="318" y="421"/>
                    </a:lnTo>
                    <a:lnTo>
                      <a:pt x="320" y="423"/>
                    </a:lnTo>
                    <a:lnTo>
                      <a:pt x="288" y="434"/>
                    </a:lnTo>
                    <a:close/>
                    <a:moveTo>
                      <a:pt x="356" y="340"/>
                    </a:moveTo>
                    <a:lnTo>
                      <a:pt x="326" y="370"/>
                    </a:lnTo>
                    <a:lnTo>
                      <a:pt x="313" y="406"/>
                    </a:lnTo>
                    <a:lnTo>
                      <a:pt x="313" y="406"/>
                    </a:lnTo>
                    <a:lnTo>
                      <a:pt x="326" y="367"/>
                    </a:lnTo>
                    <a:lnTo>
                      <a:pt x="356" y="340"/>
                    </a:lnTo>
                    <a:lnTo>
                      <a:pt x="356" y="340"/>
                    </a:lnTo>
                    <a:close/>
                    <a:moveTo>
                      <a:pt x="382" y="314"/>
                    </a:moveTo>
                    <a:lnTo>
                      <a:pt x="362" y="318"/>
                    </a:lnTo>
                    <a:lnTo>
                      <a:pt x="362" y="316"/>
                    </a:lnTo>
                    <a:lnTo>
                      <a:pt x="384" y="312"/>
                    </a:lnTo>
                    <a:lnTo>
                      <a:pt x="382" y="314"/>
                    </a:lnTo>
                    <a:close/>
                    <a:moveTo>
                      <a:pt x="420" y="301"/>
                    </a:moveTo>
                    <a:lnTo>
                      <a:pt x="388" y="299"/>
                    </a:lnTo>
                    <a:lnTo>
                      <a:pt x="390" y="297"/>
                    </a:lnTo>
                    <a:lnTo>
                      <a:pt x="420" y="301"/>
                    </a:lnTo>
                    <a:lnTo>
                      <a:pt x="420" y="301"/>
                    </a:lnTo>
                    <a:close/>
                    <a:moveTo>
                      <a:pt x="575" y="344"/>
                    </a:moveTo>
                    <a:lnTo>
                      <a:pt x="588" y="325"/>
                    </a:lnTo>
                    <a:lnTo>
                      <a:pt x="588" y="327"/>
                    </a:lnTo>
                    <a:lnTo>
                      <a:pt x="575" y="344"/>
                    </a:lnTo>
                    <a:lnTo>
                      <a:pt x="575" y="344"/>
                    </a:lnTo>
                    <a:close/>
                    <a:moveTo>
                      <a:pt x="584" y="402"/>
                    </a:moveTo>
                    <a:lnTo>
                      <a:pt x="584" y="402"/>
                    </a:lnTo>
                    <a:lnTo>
                      <a:pt x="592" y="376"/>
                    </a:lnTo>
                    <a:lnTo>
                      <a:pt x="592" y="376"/>
                    </a:lnTo>
                    <a:lnTo>
                      <a:pt x="584" y="402"/>
                    </a:lnTo>
                    <a:close/>
                    <a:moveTo>
                      <a:pt x="164" y="735"/>
                    </a:moveTo>
                    <a:lnTo>
                      <a:pt x="164" y="735"/>
                    </a:lnTo>
                    <a:lnTo>
                      <a:pt x="179" y="750"/>
                    </a:lnTo>
                    <a:lnTo>
                      <a:pt x="179" y="750"/>
                    </a:lnTo>
                    <a:lnTo>
                      <a:pt x="181" y="763"/>
                    </a:lnTo>
                    <a:lnTo>
                      <a:pt x="181" y="763"/>
                    </a:lnTo>
                    <a:lnTo>
                      <a:pt x="179" y="750"/>
                    </a:lnTo>
                    <a:lnTo>
                      <a:pt x="164" y="735"/>
                    </a:lnTo>
                    <a:close/>
                    <a:moveTo>
                      <a:pt x="181" y="842"/>
                    </a:moveTo>
                    <a:lnTo>
                      <a:pt x="181" y="842"/>
                    </a:lnTo>
                    <a:lnTo>
                      <a:pt x="188" y="846"/>
                    </a:lnTo>
                    <a:lnTo>
                      <a:pt x="181" y="842"/>
                    </a:lnTo>
                    <a:close/>
                    <a:moveTo>
                      <a:pt x="186" y="778"/>
                    </a:moveTo>
                    <a:lnTo>
                      <a:pt x="177" y="773"/>
                    </a:lnTo>
                    <a:lnTo>
                      <a:pt x="175" y="773"/>
                    </a:lnTo>
                    <a:lnTo>
                      <a:pt x="179" y="769"/>
                    </a:lnTo>
                    <a:lnTo>
                      <a:pt x="175" y="773"/>
                    </a:lnTo>
                    <a:lnTo>
                      <a:pt x="183" y="778"/>
                    </a:lnTo>
                    <a:lnTo>
                      <a:pt x="181" y="763"/>
                    </a:lnTo>
                    <a:lnTo>
                      <a:pt x="181" y="763"/>
                    </a:lnTo>
                    <a:lnTo>
                      <a:pt x="183" y="778"/>
                    </a:lnTo>
                    <a:lnTo>
                      <a:pt x="207" y="786"/>
                    </a:lnTo>
                    <a:lnTo>
                      <a:pt x="186" y="778"/>
                    </a:lnTo>
                    <a:close/>
                    <a:moveTo>
                      <a:pt x="198" y="854"/>
                    </a:moveTo>
                    <a:lnTo>
                      <a:pt x="198" y="854"/>
                    </a:lnTo>
                    <a:lnTo>
                      <a:pt x="196" y="854"/>
                    </a:lnTo>
                    <a:lnTo>
                      <a:pt x="222" y="842"/>
                    </a:lnTo>
                    <a:lnTo>
                      <a:pt x="222" y="844"/>
                    </a:lnTo>
                    <a:lnTo>
                      <a:pt x="198" y="854"/>
                    </a:lnTo>
                    <a:close/>
                    <a:moveTo>
                      <a:pt x="479" y="681"/>
                    </a:moveTo>
                    <a:lnTo>
                      <a:pt x="479" y="679"/>
                    </a:lnTo>
                    <a:lnTo>
                      <a:pt x="477" y="675"/>
                    </a:lnTo>
                    <a:lnTo>
                      <a:pt x="479" y="681"/>
                    </a:lnTo>
                    <a:close/>
                    <a:moveTo>
                      <a:pt x="460" y="784"/>
                    </a:moveTo>
                    <a:lnTo>
                      <a:pt x="460" y="784"/>
                    </a:lnTo>
                    <a:lnTo>
                      <a:pt x="473" y="769"/>
                    </a:lnTo>
                    <a:lnTo>
                      <a:pt x="462" y="784"/>
                    </a:lnTo>
                    <a:lnTo>
                      <a:pt x="456" y="799"/>
                    </a:lnTo>
                    <a:lnTo>
                      <a:pt x="460" y="784"/>
                    </a:lnTo>
                    <a:close/>
                    <a:moveTo>
                      <a:pt x="281" y="758"/>
                    </a:moveTo>
                    <a:lnTo>
                      <a:pt x="311" y="792"/>
                    </a:lnTo>
                    <a:lnTo>
                      <a:pt x="320" y="792"/>
                    </a:lnTo>
                    <a:lnTo>
                      <a:pt x="313" y="792"/>
                    </a:lnTo>
                    <a:lnTo>
                      <a:pt x="298" y="816"/>
                    </a:lnTo>
                    <a:lnTo>
                      <a:pt x="311" y="792"/>
                    </a:lnTo>
                    <a:lnTo>
                      <a:pt x="281" y="758"/>
                    </a:lnTo>
                    <a:lnTo>
                      <a:pt x="281" y="758"/>
                    </a:lnTo>
                    <a:close/>
                    <a:moveTo>
                      <a:pt x="422" y="850"/>
                    </a:moveTo>
                    <a:lnTo>
                      <a:pt x="422" y="850"/>
                    </a:lnTo>
                    <a:lnTo>
                      <a:pt x="422" y="850"/>
                    </a:lnTo>
                    <a:lnTo>
                      <a:pt x="435" y="837"/>
                    </a:lnTo>
                    <a:lnTo>
                      <a:pt x="422" y="850"/>
                    </a:lnTo>
                    <a:close/>
                    <a:moveTo>
                      <a:pt x="467" y="812"/>
                    </a:moveTo>
                    <a:lnTo>
                      <a:pt x="456" y="801"/>
                    </a:lnTo>
                    <a:lnTo>
                      <a:pt x="433" y="799"/>
                    </a:lnTo>
                    <a:lnTo>
                      <a:pt x="392" y="814"/>
                    </a:lnTo>
                    <a:lnTo>
                      <a:pt x="371" y="807"/>
                    </a:lnTo>
                    <a:lnTo>
                      <a:pt x="352" y="833"/>
                    </a:lnTo>
                    <a:lnTo>
                      <a:pt x="386" y="857"/>
                    </a:lnTo>
                    <a:lnTo>
                      <a:pt x="384" y="857"/>
                    </a:lnTo>
                    <a:lnTo>
                      <a:pt x="352" y="833"/>
                    </a:lnTo>
                    <a:lnTo>
                      <a:pt x="311" y="842"/>
                    </a:lnTo>
                    <a:lnTo>
                      <a:pt x="284" y="829"/>
                    </a:lnTo>
                    <a:lnTo>
                      <a:pt x="256" y="833"/>
                    </a:lnTo>
                    <a:lnTo>
                      <a:pt x="232" y="854"/>
                    </a:lnTo>
                    <a:lnTo>
                      <a:pt x="232" y="852"/>
                    </a:lnTo>
                    <a:lnTo>
                      <a:pt x="256" y="833"/>
                    </a:lnTo>
                    <a:lnTo>
                      <a:pt x="241" y="831"/>
                    </a:lnTo>
                    <a:lnTo>
                      <a:pt x="241" y="822"/>
                    </a:lnTo>
                    <a:lnTo>
                      <a:pt x="239" y="820"/>
                    </a:lnTo>
                    <a:lnTo>
                      <a:pt x="241" y="820"/>
                    </a:lnTo>
                    <a:lnTo>
                      <a:pt x="241" y="822"/>
                    </a:lnTo>
                    <a:lnTo>
                      <a:pt x="243" y="831"/>
                    </a:lnTo>
                    <a:lnTo>
                      <a:pt x="256" y="833"/>
                    </a:lnTo>
                    <a:lnTo>
                      <a:pt x="284" y="829"/>
                    </a:lnTo>
                    <a:lnTo>
                      <a:pt x="311" y="842"/>
                    </a:lnTo>
                    <a:lnTo>
                      <a:pt x="352" y="833"/>
                    </a:lnTo>
                    <a:lnTo>
                      <a:pt x="371" y="807"/>
                    </a:lnTo>
                    <a:lnTo>
                      <a:pt x="392" y="814"/>
                    </a:lnTo>
                    <a:lnTo>
                      <a:pt x="431" y="797"/>
                    </a:lnTo>
                    <a:lnTo>
                      <a:pt x="454" y="801"/>
                    </a:lnTo>
                    <a:lnTo>
                      <a:pt x="456" y="799"/>
                    </a:lnTo>
                    <a:lnTo>
                      <a:pt x="467" y="810"/>
                    </a:lnTo>
                    <a:lnTo>
                      <a:pt x="482" y="810"/>
                    </a:lnTo>
                    <a:lnTo>
                      <a:pt x="467" y="812"/>
                    </a:lnTo>
                    <a:close/>
                    <a:moveTo>
                      <a:pt x="479" y="731"/>
                    </a:moveTo>
                    <a:lnTo>
                      <a:pt x="479" y="731"/>
                    </a:lnTo>
                    <a:lnTo>
                      <a:pt x="482" y="737"/>
                    </a:lnTo>
                    <a:lnTo>
                      <a:pt x="473" y="713"/>
                    </a:lnTo>
                    <a:lnTo>
                      <a:pt x="484" y="703"/>
                    </a:lnTo>
                    <a:lnTo>
                      <a:pt x="479" y="681"/>
                    </a:lnTo>
                    <a:lnTo>
                      <a:pt x="488" y="703"/>
                    </a:lnTo>
                    <a:lnTo>
                      <a:pt x="475" y="713"/>
                    </a:lnTo>
                    <a:lnTo>
                      <a:pt x="479" y="731"/>
                    </a:lnTo>
                    <a:close/>
                    <a:moveTo>
                      <a:pt x="488" y="677"/>
                    </a:moveTo>
                    <a:lnTo>
                      <a:pt x="486" y="681"/>
                    </a:lnTo>
                    <a:lnTo>
                      <a:pt x="484" y="681"/>
                    </a:lnTo>
                    <a:lnTo>
                      <a:pt x="488" y="669"/>
                    </a:lnTo>
                    <a:lnTo>
                      <a:pt x="494" y="666"/>
                    </a:lnTo>
                    <a:lnTo>
                      <a:pt x="494" y="656"/>
                    </a:lnTo>
                    <a:lnTo>
                      <a:pt x="505" y="645"/>
                    </a:lnTo>
                    <a:lnTo>
                      <a:pt x="511" y="639"/>
                    </a:lnTo>
                    <a:lnTo>
                      <a:pt x="511" y="639"/>
                    </a:lnTo>
                    <a:lnTo>
                      <a:pt x="505" y="645"/>
                    </a:lnTo>
                    <a:lnTo>
                      <a:pt x="497" y="656"/>
                    </a:lnTo>
                    <a:lnTo>
                      <a:pt x="494" y="664"/>
                    </a:lnTo>
                    <a:lnTo>
                      <a:pt x="490" y="669"/>
                    </a:lnTo>
                    <a:lnTo>
                      <a:pt x="488" y="677"/>
                    </a:lnTo>
                    <a:close/>
                    <a:moveTo>
                      <a:pt x="490" y="807"/>
                    </a:moveTo>
                    <a:lnTo>
                      <a:pt x="501" y="805"/>
                    </a:lnTo>
                    <a:lnTo>
                      <a:pt x="524" y="805"/>
                    </a:lnTo>
                    <a:lnTo>
                      <a:pt x="490" y="807"/>
                    </a:lnTo>
                    <a:close/>
                    <a:moveTo>
                      <a:pt x="528" y="805"/>
                    </a:moveTo>
                    <a:lnTo>
                      <a:pt x="533" y="803"/>
                    </a:lnTo>
                    <a:lnTo>
                      <a:pt x="533" y="805"/>
                    </a:lnTo>
                    <a:lnTo>
                      <a:pt x="528" y="805"/>
                    </a:lnTo>
                    <a:close/>
                    <a:moveTo>
                      <a:pt x="541" y="814"/>
                    </a:moveTo>
                    <a:lnTo>
                      <a:pt x="543" y="818"/>
                    </a:lnTo>
                    <a:lnTo>
                      <a:pt x="552" y="827"/>
                    </a:lnTo>
                    <a:lnTo>
                      <a:pt x="554" y="833"/>
                    </a:lnTo>
                    <a:lnTo>
                      <a:pt x="541" y="814"/>
                    </a:lnTo>
                    <a:close/>
                    <a:moveTo>
                      <a:pt x="573" y="812"/>
                    </a:moveTo>
                    <a:lnTo>
                      <a:pt x="560" y="803"/>
                    </a:lnTo>
                    <a:lnTo>
                      <a:pt x="546" y="801"/>
                    </a:lnTo>
                    <a:lnTo>
                      <a:pt x="541" y="801"/>
                    </a:lnTo>
                    <a:lnTo>
                      <a:pt x="548" y="801"/>
                    </a:lnTo>
                    <a:lnTo>
                      <a:pt x="560" y="801"/>
                    </a:lnTo>
                    <a:lnTo>
                      <a:pt x="573" y="810"/>
                    </a:lnTo>
                    <a:lnTo>
                      <a:pt x="580" y="824"/>
                    </a:lnTo>
                    <a:lnTo>
                      <a:pt x="573" y="812"/>
                    </a:lnTo>
                    <a:close/>
                    <a:moveTo>
                      <a:pt x="580" y="731"/>
                    </a:moveTo>
                    <a:lnTo>
                      <a:pt x="580" y="739"/>
                    </a:lnTo>
                    <a:lnTo>
                      <a:pt x="577" y="739"/>
                    </a:lnTo>
                    <a:lnTo>
                      <a:pt x="577" y="733"/>
                    </a:lnTo>
                    <a:lnTo>
                      <a:pt x="580" y="731"/>
                    </a:lnTo>
                    <a:lnTo>
                      <a:pt x="580" y="731"/>
                    </a:lnTo>
                    <a:close/>
                    <a:moveTo>
                      <a:pt x="586" y="829"/>
                    </a:moveTo>
                    <a:lnTo>
                      <a:pt x="582" y="827"/>
                    </a:lnTo>
                    <a:lnTo>
                      <a:pt x="582" y="827"/>
                    </a:lnTo>
                    <a:lnTo>
                      <a:pt x="588" y="829"/>
                    </a:lnTo>
                    <a:lnTo>
                      <a:pt x="586" y="829"/>
                    </a:lnTo>
                    <a:close/>
                    <a:moveTo>
                      <a:pt x="586" y="662"/>
                    </a:moveTo>
                    <a:lnTo>
                      <a:pt x="586" y="660"/>
                    </a:lnTo>
                    <a:lnTo>
                      <a:pt x="586" y="662"/>
                    </a:lnTo>
                    <a:lnTo>
                      <a:pt x="588" y="664"/>
                    </a:lnTo>
                    <a:lnTo>
                      <a:pt x="586" y="662"/>
                    </a:lnTo>
                    <a:close/>
                    <a:moveTo>
                      <a:pt x="588" y="703"/>
                    </a:moveTo>
                    <a:lnTo>
                      <a:pt x="590" y="703"/>
                    </a:lnTo>
                    <a:lnTo>
                      <a:pt x="595" y="709"/>
                    </a:lnTo>
                    <a:lnTo>
                      <a:pt x="588" y="703"/>
                    </a:lnTo>
                    <a:close/>
                    <a:moveTo>
                      <a:pt x="601" y="726"/>
                    </a:moveTo>
                    <a:lnTo>
                      <a:pt x="599" y="726"/>
                    </a:lnTo>
                    <a:lnTo>
                      <a:pt x="601" y="726"/>
                    </a:lnTo>
                    <a:lnTo>
                      <a:pt x="601" y="726"/>
                    </a:lnTo>
                    <a:close/>
                    <a:moveTo>
                      <a:pt x="601" y="724"/>
                    </a:moveTo>
                    <a:lnTo>
                      <a:pt x="601" y="722"/>
                    </a:lnTo>
                    <a:lnTo>
                      <a:pt x="601" y="724"/>
                    </a:lnTo>
                    <a:lnTo>
                      <a:pt x="603" y="722"/>
                    </a:lnTo>
                    <a:lnTo>
                      <a:pt x="601" y="724"/>
                    </a:lnTo>
                    <a:close/>
                    <a:moveTo>
                      <a:pt x="597" y="686"/>
                    </a:moveTo>
                    <a:lnTo>
                      <a:pt x="597" y="686"/>
                    </a:lnTo>
                    <a:lnTo>
                      <a:pt x="597" y="686"/>
                    </a:lnTo>
                    <a:lnTo>
                      <a:pt x="603" y="692"/>
                    </a:lnTo>
                    <a:lnTo>
                      <a:pt x="603" y="692"/>
                    </a:lnTo>
                    <a:lnTo>
                      <a:pt x="597" y="686"/>
                    </a:lnTo>
                    <a:close/>
                    <a:moveTo>
                      <a:pt x="646" y="733"/>
                    </a:moveTo>
                    <a:lnTo>
                      <a:pt x="641" y="724"/>
                    </a:lnTo>
                    <a:lnTo>
                      <a:pt x="637" y="713"/>
                    </a:lnTo>
                    <a:lnTo>
                      <a:pt x="624" y="711"/>
                    </a:lnTo>
                    <a:lnTo>
                      <a:pt x="622" y="713"/>
                    </a:lnTo>
                    <a:lnTo>
                      <a:pt x="624" y="711"/>
                    </a:lnTo>
                    <a:lnTo>
                      <a:pt x="639" y="713"/>
                    </a:lnTo>
                    <a:lnTo>
                      <a:pt x="646" y="735"/>
                    </a:lnTo>
                    <a:lnTo>
                      <a:pt x="646" y="733"/>
                    </a:lnTo>
                    <a:close/>
                    <a:moveTo>
                      <a:pt x="650" y="737"/>
                    </a:moveTo>
                    <a:lnTo>
                      <a:pt x="648" y="737"/>
                    </a:lnTo>
                    <a:lnTo>
                      <a:pt x="650" y="737"/>
                    </a:lnTo>
                    <a:lnTo>
                      <a:pt x="650" y="737"/>
                    </a:lnTo>
                    <a:close/>
                    <a:moveTo>
                      <a:pt x="720" y="769"/>
                    </a:moveTo>
                    <a:lnTo>
                      <a:pt x="720" y="769"/>
                    </a:lnTo>
                    <a:lnTo>
                      <a:pt x="724" y="771"/>
                    </a:lnTo>
                    <a:lnTo>
                      <a:pt x="720" y="769"/>
                    </a:lnTo>
                    <a:close/>
                    <a:moveTo>
                      <a:pt x="739" y="807"/>
                    </a:moveTo>
                    <a:lnTo>
                      <a:pt x="739" y="805"/>
                    </a:lnTo>
                    <a:lnTo>
                      <a:pt x="754" y="803"/>
                    </a:lnTo>
                    <a:lnTo>
                      <a:pt x="754" y="803"/>
                    </a:lnTo>
                    <a:lnTo>
                      <a:pt x="739" y="807"/>
                    </a:lnTo>
                    <a:close/>
                    <a:moveTo>
                      <a:pt x="767" y="886"/>
                    </a:moveTo>
                    <a:lnTo>
                      <a:pt x="767" y="886"/>
                    </a:lnTo>
                    <a:lnTo>
                      <a:pt x="782" y="891"/>
                    </a:lnTo>
                    <a:lnTo>
                      <a:pt x="767" y="886"/>
                    </a:lnTo>
                    <a:close/>
                    <a:moveTo>
                      <a:pt x="888" y="726"/>
                    </a:moveTo>
                    <a:lnTo>
                      <a:pt x="895" y="726"/>
                    </a:lnTo>
                    <a:lnTo>
                      <a:pt x="893" y="726"/>
                    </a:lnTo>
                    <a:lnTo>
                      <a:pt x="886" y="728"/>
                    </a:lnTo>
                    <a:lnTo>
                      <a:pt x="888" y="726"/>
                    </a:lnTo>
                    <a:close/>
                    <a:moveTo>
                      <a:pt x="869" y="758"/>
                    </a:moveTo>
                    <a:lnTo>
                      <a:pt x="869" y="756"/>
                    </a:lnTo>
                    <a:lnTo>
                      <a:pt x="869" y="758"/>
                    </a:lnTo>
                    <a:lnTo>
                      <a:pt x="865" y="760"/>
                    </a:lnTo>
                    <a:lnTo>
                      <a:pt x="863" y="758"/>
                    </a:lnTo>
                    <a:lnTo>
                      <a:pt x="869" y="758"/>
                    </a:lnTo>
                    <a:close/>
                    <a:moveTo>
                      <a:pt x="869" y="921"/>
                    </a:moveTo>
                    <a:lnTo>
                      <a:pt x="869" y="921"/>
                    </a:lnTo>
                    <a:lnTo>
                      <a:pt x="869" y="921"/>
                    </a:lnTo>
                    <a:lnTo>
                      <a:pt x="869" y="921"/>
                    </a:lnTo>
                    <a:close/>
                    <a:moveTo>
                      <a:pt x="861" y="927"/>
                    </a:moveTo>
                    <a:lnTo>
                      <a:pt x="863" y="933"/>
                    </a:lnTo>
                    <a:lnTo>
                      <a:pt x="863" y="942"/>
                    </a:lnTo>
                    <a:lnTo>
                      <a:pt x="861" y="942"/>
                    </a:lnTo>
                    <a:lnTo>
                      <a:pt x="863" y="933"/>
                    </a:lnTo>
                    <a:lnTo>
                      <a:pt x="861" y="927"/>
                    </a:lnTo>
                    <a:close/>
                    <a:moveTo>
                      <a:pt x="861" y="918"/>
                    </a:moveTo>
                    <a:lnTo>
                      <a:pt x="859" y="925"/>
                    </a:lnTo>
                    <a:lnTo>
                      <a:pt x="859" y="923"/>
                    </a:lnTo>
                    <a:lnTo>
                      <a:pt x="861" y="918"/>
                    </a:lnTo>
                    <a:lnTo>
                      <a:pt x="861" y="918"/>
                    </a:lnTo>
                    <a:close/>
                    <a:moveTo>
                      <a:pt x="848" y="784"/>
                    </a:moveTo>
                    <a:lnTo>
                      <a:pt x="848" y="786"/>
                    </a:lnTo>
                    <a:lnTo>
                      <a:pt x="848" y="784"/>
                    </a:lnTo>
                    <a:lnTo>
                      <a:pt x="848" y="784"/>
                    </a:lnTo>
                    <a:close/>
                    <a:moveTo>
                      <a:pt x="808" y="910"/>
                    </a:moveTo>
                    <a:lnTo>
                      <a:pt x="808" y="908"/>
                    </a:lnTo>
                    <a:lnTo>
                      <a:pt x="820" y="910"/>
                    </a:lnTo>
                    <a:lnTo>
                      <a:pt x="808" y="910"/>
                    </a:lnTo>
                    <a:close/>
                    <a:moveTo>
                      <a:pt x="833" y="931"/>
                    </a:moveTo>
                    <a:lnTo>
                      <a:pt x="831" y="938"/>
                    </a:lnTo>
                    <a:lnTo>
                      <a:pt x="831" y="938"/>
                    </a:lnTo>
                    <a:lnTo>
                      <a:pt x="820" y="936"/>
                    </a:lnTo>
                    <a:lnTo>
                      <a:pt x="820" y="936"/>
                    </a:lnTo>
                    <a:lnTo>
                      <a:pt x="829" y="938"/>
                    </a:lnTo>
                    <a:lnTo>
                      <a:pt x="833" y="925"/>
                    </a:lnTo>
                    <a:lnTo>
                      <a:pt x="835" y="925"/>
                    </a:lnTo>
                    <a:lnTo>
                      <a:pt x="833" y="931"/>
                    </a:lnTo>
                    <a:close/>
                    <a:moveTo>
                      <a:pt x="839" y="901"/>
                    </a:moveTo>
                    <a:lnTo>
                      <a:pt x="844" y="906"/>
                    </a:lnTo>
                    <a:lnTo>
                      <a:pt x="839" y="901"/>
                    </a:lnTo>
                    <a:lnTo>
                      <a:pt x="835" y="904"/>
                    </a:lnTo>
                    <a:lnTo>
                      <a:pt x="839" y="901"/>
                    </a:lnTo>
                    <a:close/>
                    <a:moveTo>
                      <a:pt x="848" y="944"/>
                    </a:moveTo>
                    <a:lnTo>
                      <a:pt x="842" y="942"/>
                    </a:lnTo>
                    <a:lnTo>
                      <a:pt x="839" y="942"/>
                    </a:lnTo>
                    <a:lnTo>
                      <a:pt x="842" y="942"/>
                    </a:lnTo>
                    <a:lnTo>
                      <a:pt x="848" y="944"/>
                    </a:lnTo>
                    <a:lnTo>
                      <a:pt x="848" y="944"/>
                    </a:lnTo>
                    <a:close/>
                    <a:moveTo>
                      <a:pt x="848" y="951"/>
                    </a:moveTo>
                    <a:lnTo>
                      <a:pt x="848" y="951"/>
                    </a:lnTo>
                    <a:lnTo>
                      <a:pt x="854" y="955"/>
                    </a:lnTo>
                    <a:lnTo>
                      <a:pt x="854" y="955"/>
                    </a:lnTo>
                    <a:lnTo>
                      <a:pt x="848" y="951"/>
                    </a:lnTo>
                    <a:close/>
                    <a:moveTo>
                      <a:pt x="850" y="750"/>
                    </a:moveTo>
                    <a:lnTo>
                      <a:pt x="850" y="750"/>
                    </a:lnTo>
                    <a:lnTo>
                      <a:pt x="859" y="748"/>
                    </a:lnTo>
                    <a:lnTo>
                      <a:pt x="861" y="754"/>
                    </a:lnTo>
                    <a:lnTo>
                      <a:pt x="859" y="750"/>
                    </a:lnTo>
                    <a:lnTo>
                      <a:pt x="850" y="750"/>
                    </a:lnTo>
                    <a:close/>
                    <a:moveTo>
                      <a:pt x="874" y="987"/>
                    </a:moveTo>
                    <a:lnTo>
                      <a:pt x="859" y="980"/>
                    </a:lnTo>
                    <a:lnTo>
                      <a:pt x="861" y="980"/>
                    </a:lnTo>
                    <a:lnTo>
                      <a:pt x="874" y="987"/>
                    </a:lnTo>
                    <a:lnTo>
                      <a:pt x="874" y="987"/>
                    </a:lnTo>
                    <a:close/>
                    <a:moveTo>
                      <a:pt x="869" y="803"/>
                    </a:moveTo>
                    <a:lnTo>
                      <a:pt x="874" y="799"/>
                    </a:lnTo>
                    <a:lnTo>
                      <a:pt x="876" y="801"/>
                    </a:lnTo>
                    <a:lnTo>
                      <a:pt x="869" y="803"/>
                    </a:lnTo>
                    <a:close/>
                    <a:moveTo>
                      <a:pt x="882" y="735"/>
                    </a:moveTo>
                    <a:lnTo>
                      <a:pt x="876" y="733"/>
                    </a:lnTo>
                    <a:lnTo>
                      <a:pt x="871" y="741"/>
                    </a:lnTo>
                    <a:lnTo>
                      <a:pt x="869" y="745"/>
                    </a:lnTo>
                    <a:lnTo>
                      <a:pt x="869" y="745"/>
                    </a:lnTo>
                    <a:lnTo>
                      <a:pt x="876" y="733"/>
                    </a:lnTo>
                    <a:lnTo>
                      <a:pt x="882" y="733"/>
                    </a:lnTo>
                    <a:lnTo>
                      <a:pt x="884" y="731"/>
                    </a:lnTo>
                    <a:lnTo>
                      <a:pt x="882" y="735"/>
                    </a:lnTo>
                    <a:close/>
                    <a:moveTo>
                      <a:pt x="895" y="827"/>
                    </a:moveTo>
                    <a:lnTo>
                      <a:pt x="886" y="816"/>
                    </a:lnTo>
                    <a:lnTo>
                      <a:pt x="886" y="814"/>
                    </a:lnTo>
                    <a:lnTo>
                      <a:pt x="886" y="816"/>
                    </a:lnTo>
                    <a:lnTo>
                      <a:pt x="893" y="824"/>
                    </a:lnTo>
                    <a:lnTo>
                      <a:pt x="895" y="827"/>
                    </a:lnTo>
                    <a:lnTo>
                      <a:pt x="895" y="827"/>
                    </a:lnTo>
                    <a:close/>
                    <a:moveTo>
                      <a:pt x="984" y="925"/>
                    </a:moveTo>
                    <a:lnTo>
                      <a:pt x="984" y="925"/>
                    </a:lnTo>
                    <a:lnTo>
                      <a:pt x="986" y="925"/>
                    </a:lnTo>
                    <a:lnTo>
                      <a:pt x="984" y="925"/>
                    </a:lnTo>
                    <a:close/>
                    <a:moveTo>
                      <a:pt x="937" y="731"/>
                    </a:moveTo>
                    <a:lnTo>
                      <a:pt x="944" y="731"/>
                    </a:lnTo>
                    <a:lnTo>
                      <a:pt x="944" y="731"/>
                    </a:lnTo>
                    <a:lnTo>
                      <a:pt x="937" y="731"/>
                    </a:lnTo>
                    <a:close/>
                    <a:moveTo>
                      <a:pt x="948" y="739"/>
                    </a:moveTo>
                    <a:lnTo>
                      <a:pt x="946" y="735"/>
                    </a:lnTo>
                    <a:lnTo>
                      <a:pt x="952" y="741"/>
                    </a:lnTo>
                    <a:lnTo>
                      <a:pt x="948" y="739"/>
                    </a:lnTo>
                    <a:close/>
                    <a:moveTo>
                      <a:pt x="955" y="743"/>
                    </a:moveTo>
                    <a:lnTo>
                      <a:pt x="955" y="741"/>
                    </a:lnTo>
                    <a:lnTo>
                      <a:pt x="957" y="741"/>
                    </a:lnTo>
                    <a:lnTo>
                      <a:pt x="955" y="743"/>
                    </a:lnTo>
                    <a:close/>
                    <a:moveTo>
                      <a:pt x="976" y="735"/>
                    </a:moveTo>
                    <a:lnTo>
                      <a:pt x="980" y="731"/>
                    </a:lnTo>
                    <a:lnTo>
                      <a:pt x="982" y="731"/>
                    </a:lnTo>
                    <a:lnTo>
                      <a:pt x="976" y="735"/>
                    </a:lnTo>
                    <a:close/>
                    <a:moveTo>
                      <a:pt x="991" y="737"/>
                    </a:moveTo>
                    <a:lnTo>
                      <a:pt x="984" y="733"/>
                    </a:lnTo>
                    <a:lnTo>
                      <a:pt x="991" y="735"/>
                    </a:lnTo>
                    <a:lnTo>
                      <a:pt x="991" y="737"/>
                    </a:lnTo>
                    <a:close/>
                    <a:moveTo>
                      <a:pt x="1008" y="739"/>
                    </a:moveTo>
                    <a:lnTo>
                      <a:pt x="1003" y="731"/>
                    </a:lnTo>
                    <a:lnTo>
                      <a:pt x="1001" y="731"/>
                    </a:lnTo>
                    <a:lnTo>
                      <a:pt x="1003" y="731"/>
                    </a:lnTo>
                    <a:lnTo>
                      <a:pt x="1010" y="739"/>
                    </a:lnTo>
                    <a:lnTo>
                      <a:pt x="1008" y="739"/>
                    </a:lnTo>
                    <a:close/>
                    <a:moveTo>
                      <a:pt x="1123" y="886"/>
                    </a:moveTo>
                    <a:lnTo>
                      <a:pt x="1125" y="886"/>
                    </a:lnTo>
                    <a:lnTo>
                      <a:pt x="1123" y="886"/>
                    </a:lnTo>
                    <a:lnTo>
                      <a:pt x="1123" y="886"/>
                    </a:lnTo>
                    <a:close/>
                    <a:moveTo>
                      <a:pt x="1121" y="658"/>
                    </a:moveTo>
                    <a:lnTo>
                      <a:pt x="1099" y="662"/>
                    </a:lnTo>
                    <a:lnTo>
                      <a:pt x="1099" y="660"/>
                    </a:lnTo>
                    <a:lnTo>
                      <a:pt x="1121" y="658"/>
                    </a:lnTo>
                    <a:close/>
                    <a:moveTo>
                      <a:pt x="1089" y="656"/>
                    </a:moveTo>
                    <a:lnTo>
                      <a:pt x="1091" y="656"/>
                    </a:lnTo>
                    <a:lnTo>
                      <a:pt x="1087" y="660"/>
                    </a:lnTo>
                    <a:lnTo>
                      <a:pt x="1089" y="656"/>
                    </a:lnTo>
                    <a:close/>
                    <a:moveTo>
                      <a:pt x="1023" y="705"/>
                    </a:moveTo>
                    <a:lnTo>
                      <a:pt x="1023" y="705"/>
                    </a:lnTo>
                    <a:lnTo>
                      <a:pt x="1025" y="703"/>
                    </a:lnTo>
                    <a:lnTo>
                      <a:pt x="1023" y="705"/>
                    </a:lnTo>
                    <a:close/>
                    <a:moveTo>
                      <a:pt x="1025" y="745"/>
                    </a:moveTo>
                    <a:lnTo>
                      <a:pt x="1023" y="748"/>
                    </a:lnTo>
                    <a:lnTo>
                      <a:pt x="1021" y="745"/>
                    </a:lnTo>
                    <a:lnTo>
                      <a:pt x="1025" y="745"/>
                    </a:lnTo>
                    <a:close/>
                    <a:moveTo>
                      <a:pt x="1018" y="675"/>
                    </a:moveTo>
                    <a:lnTo>
                      <a:pt x="1033" y="690"/>
                    </a:lnTo>
                    <a:lnTo>
                      <a:pt x="1033" y="690"/>
                    </a:lnTo>
                    <a:lnTo>
                      <a:pt x="1018" y="675"/>
                    </a:lnTo>
                    <a:close/>
                    <a:moveTo>
                      <a:pt x="1016" y="673"/>
                    </a:moveTo>
                    <a:lnTo>
                      <a:pt x="1021" y="669"/>
                    </a:lnTo>
                    <a:lnTo>
                      <a:pt x="1027" y="671"/>
                    </a:lnTo>
                    <a:lnTo>
                      <a:pt x="1023" y="671"/>
                    </a:lnTo>
                    <a:lnTo>
                      <a:pt x="1016" y="673"/>
                    </a:lnTo>
                    <a:lnTo>
                      <a:pt x="1016" y="673"/>
                    </a:lnTo>
                    <a:close/>
                    <a:moveTo>
                      <a:pt x="1023" y="931"/>
                    </a:moveTo>
                    <a:lnTo>
                      <a:pt x="1027" y="927"/>
                    </a:lnTo>
                    <a:lnTo>
                      <a:pt x="1029" y="927"/>
                    </a:lnTo>
                    <a:lnTo>
                      <a:pt x="1023" y="931"/>
                    </a:lnTo>
                    <a:close/>
                    <a:moveTo>
                      <a:pt x="1048" y="927"/>
                    </a:moveTo>
                    <a:lnTo>
                      <a:pt x="1040" y="929"/>
                    </a:lnTo>
                    <a:lnTo>
                      <a:pt x="1018" y="861"/>
                    </a:lnTo>
                    <a:lnTo>
                      <a:pt x="1021" y="861"/>
                    </a:lnTo>
                    <a:lnTo>
                      <a:pt x="1018" y="861"/>
                    </a:lnTo>
                    <a:lnTo>
                      <a:pt x="1040" y="927"/>
                    </a:lnTo>
                    <a:lnTo>
                      <a:pt x="1048" y="927"/>
                    </a:lnTo>
                    <a:lnTo>
                      <a:pt x="1048" y="927"/>
                    </a:lnTo>
                    <a:close/>
                    <a:moveTo>
                      <a:pt x="1052" y="914"/>
                    </a:moveTo>
                    <a:lnTo>
                      <a:pt x="1052" y="912"/>
                    </a:lnTo>
                    <a:lnTo>
                      <a:pt x="1057" y="914"/>
                    </a:lnTo>
                    <a:lnTo>
                      <a:pt x="1052" y="914"/>
                    </a:lnTo>
                    <a:close/>
                    <a:moveTo>
                      <a:pt x="1055" y="861"/>
                    </a:moveTo>
                    <a:lnTo>
                      <a:pt x="1057" y="850"/>
                    </a:lnTo>
                    <a:lnTo>
                      <a:pt x="1057" y="844"/>
                    </a:lnTo>
                    <a:lnTo>
                      <a:pt x="1061" y="842"/>
                    </a:lnTo>
                    <a:lnTo>
                      <a:pt x="1057" y="837"/>
                    </a:lnTo>
                    <a:lnTo>
                      <a:pt x="1063" y="839"/>
                    </a:lnTo>
                    <a:lnTo>
                      <a:pt x="1063" y="833"/>
                    </a:lnTo>
                    <a:lnTo>
                      <a:pt x="1067" y="827"/>
                    </a:lnTo>
                    <a:lnTo>
                      <a:pt x="1070" y="829"/>
                    </a:lnTo>
                    <a:lnTo>
                      <a:pt x="1076" y="829"/>
                    </a:lnTo>
                    <a:lnTo>
                      <a:pt x="1082" y="833"/>
                    </a:lnTo>
                    <a:lnTo>
                      <a:pt x="1091" y="824"/>
                    </a:lnTo>
                    <a:lnTo>
                      <a:pt x="1095" y="827"/>
                    </a:lnTo>
                    <a:lnTo>
                      <a:pt x="1089" y="839"/>
                    </a:lnTo>
                    <a:lnTo>
                      <a:pt x="1093" y="857"/>
                    </a:lnTo>
                    <a:lnTo>
                      <a:pt x="1108" y="865"/>
                    </a:lnTo>
                    <a:lnTo>
                      <a:pt x="1108" y="867"/>
                    </a:lnTo>
                    <a:lnTo>
                      <a:pt x="1104" y="876"/>
                    </a:lnTo>
                    <a:lnTo>
                      <a:pt x="1106" y="880"/>
                    </a:lnTo>
                    <a:lnTo>
                      <a:pt x="1091" y="889"/>
                    </a:lnTo>
                    <a:lnTo>
                      <a:pt x="1074" y="886"/>
                    </a:lnTo>
                    <a:lnTo>
                      <a:pt x="1057" y="876"/>
                    </a:lnTo>
                    <a:lnTo>
                      <a:pt x="1055" y="861"/>
                    </a:lnTo>
                    <a:close/>
                    <a:moveTo>
                      <a:pt x="1063" y="916"/>
                    </a:moveTo>
                    <a:lnTo>
                      <a:pt x="1061" y="910"/>
                    </a:lnTo>
                    <a:lnTo>
                      <a:pt x="1063" y="916"/>
                    </a:lnTo>
                    <a:lnTo>
                      <a:pt x="1063" y="916"/>
                    </a:lnTo>
                    <a:close/>
                    <a:moveTo>
                      <a:pt x="1123" y="946"/>
                    </a:moveTo>
                    <a:lnTo>
                      <a:pt x="1119" y="951"/>
                    </a:lnTo>
                    <a:lnTo>
                      <a:pt x="1110" y="948"/>
                    </a:lnTo>
                    <a:lnTo>
                      <a:pt x="1104" y="936"/>
                    </a:lnTo>
                    <a:lnTo>
                      <a:pt x="1101" y="927"/>
                    </a:lnTo>
                    <a:lnTo>
                      <a:pt x="1095" y="925"/>
                    </a:lnTo>
                    <a:lnTo>
                      <a:pt x="1093" y="916"/>
                    </a:lnTo>
                    <a:lnTo>
                      <a:pt x="1082" y="910"/>
                    </a:lnTo>
                    <a:lnTo>
                      <a:pt x="1074" y="910"/>
                    </a:lnTo>
                    <a:lnTo>
                      <a:pt x="1070" y="904"/>
                    </a:lnTo>
                    <a:lnTo>
                      <a:pt x="1061" y="908"/>
                    </a:lnTo>
                    <a:lnTo>
                      <a:pt x="1061" y="906"/>
                    </a:lnTo>
                    <a:lnTo>
                      <a:pt x="1070" y="901"/>
                    </a:lnTo>
                    <a:lnTo>
                      <a:pt x="1074" y="908"/>
                    </a:lnTo>
                    <a:lnTo>
                      <a:pt x="1082" y="908"/>
                    </a:lnTo>
                    <a:lnTo>
                      <a:pt x="1089" y="912"/>
                    </a:lnTo>
                    <a:lnTo>
                      <a:pt x="1093" y="916"/>
                    </a:lnTo>
                    <a:lnTo>
                      <a:pt x="1093" y="916"/>
                    </a:lnTo>
                    <a:lnTo>
                      <a:pt x="1095" y="923"/>
                    </a:lnTo>
                    <a:lnTo>
                      <a:pt x="1104" y="927"/>
                    </a:lnTo>
                    <a:lnTo>
                      <a:pt x="1104" y="936"/>
                    </a:lnTo>
                    <a:lnTo>
                      <a:pt x="1110" y="948"/>
                    </a:lnTo>
                    <a:lnTo>
                      <a:pt x="1119" y="948"/>
                    </a:lnTo>
                    <a:lnTo>
                      <a:pt x="1123" y="946"/>
                    </a:lnTo>
                    <a:lnTo>
                      <a:pt x="1127" y="944"/>
                    </a:lnTo>
                    <a:lnTo>
                      <a:pt x="1123" y="946"/>
                    </a:lnTo>
                    <a:close/>
                    <a:moveTo>
                      <a:pt x="1163" y="974"/>
                    </a:moveTo>
                    <a:lnTo>
                      <a:pt x="1163" y="974"/>
                    </a:lnTo>
                    <a:lnTo>
                      <a:pt x="1170" y="976"/>
                    </a:lnTo>
                    <a:lnTo>
                      <a:pt x="1163" y="974"/>
                    </a:lnTo>
                    <a:close/>
                    <a:moveTo>
                      <a:pt x="1159" y="645"/>
                    </a:moveTo>
                    <a:lnTo>
                      <a:pt x="1138" y="647"/>
                    </a:lnTo>
                    <a:lnTo>
                      <a:pt x="1133" y="649"/>
                    </a:lnTo>
                    <a:lnTo>
                      <a:pt x="1136" y="647"/>
                    </a:lnTo>
                    <a:lnTo>
                      <a:pt x="1161" y="645"/>
                    </a:lnTo>
                    <a:lnTo>
                      <a:pt x="1176" y="666"/>
                    </a:lnTo>
                    <a:lnTo>
                      <a:pt x="1182" y="666"/>
                    </a:lnTo>
                    <a:lnTo>
                      <a:pt x="1180" y="666"/>
                    </a:lnTo>
                    <a:lnTo>
                      <a:pt x="1176" y="666"/>
                    </a:lnTo>
                    <a:lnTo>
                      <a:pt x="1159" y="645"/>
                    </a:lnTo>
                    <a:close/>
                    <a:moveTo>
                      <a:pt x="1182" y="933"/>
                    </a:moveTo>
                    <a:lnTo>
                      <a:pt x="1178" y="938"/>
                    </a:lnTo>
                    <a:lnTo>
                      <a:pt x="1178" y="938"/>
                    </a:lnTo>
                    <a:lnTo>
                      <a:pt x="1180" y="933"/>
                    </a:lnTo>
                    <a:lnTo>
                      <a:pt x="1187" y="931"/>
                    </a:lnTo>
                    <a:lnTo>
                      <a:pt x="1187" y="931"/>
                    </a:lnTo>
                    <a:lnTo>
                      <a:pt x="1182" y="933"/>
                    </a:lnTo>
                    <a:close/>
                    <a:moveTo>
                      <a:pt x="1210" y="1027"/>
                    </a:moveTo>
                    <a:lnTo>
                      <a:pt x="1214" y="1012"/>
                    </a:lnTo>
                    <a:lnTo>
                      <a:pt x="1214" y="1010"/>
                    </a:lnTo>
                    <a:lnTo>
                      <a:pt x="1210" y="1027"/>
                    </a:lnTo>
                    <a:close/>
                    <a:moveTo>
                      <a:pt x="1223" y="948"/>
                    </a:moveTo>
                    <a:lnTo>
                      <a:pt x="1223" y="948"/>
                    </a:lnTo>
                    <a:lnTo>
                      <a:pt x="1225" y="948"/>
                    </a:lnTo>
                    <a:lnTo>
                      <a:pt x="1223" y="948"/>
                    </a:lnTo>
                    <a:close/>
                    <a:moveTo>
                      <a:pt x="1248" y="968"/>
                    </a:moveTo>
                    <a:lnTo>
                      <a:pt x="1246" y="972"/>
                    </a:lnTo>
                    <a:lnTo>
                      <a:pt x="1248" y="970"/>
                    </a:lnTo>
                    <a:lnTo>
                      <a:pt x="1248" y="968"/>
                    </a:lnTo>
                    <a:close/>
                    <a:moveTo>
                      <a:pt x="1244" y="953"/>
                    </a:moveTo>
                    <a:lnTo>
                      <a:pt x="1248" y="955"/>
                    </a:lnTo>
                    <a:lnTo>
                      <a:pt x="1244" y="955"/>
                    </a:lnTo>
                    <a:lnTo>
                      <a:pt x="1244" y="953"/>
                    </a:lnTo>
                    <a:close/>
                    <a:moveTo>
                      <a:pt x="1242" y="942"/>
                    </a:moveTo>
                    <a:lnTo>
                      <a:pt x="1234" y="946"/>
                    </a:lnTo>
                    <a:lnTo>
                      <a:pt x="1240" y="942"/>
                    </a:lnTo>
                    <a:lnTo>
                      <a:pt x="1242" y="942"/>
                    </a:lnTo>
                    <a:close/>
                    <a:moveTo>
                      <a:pt x="1227" y="681"/>
                    </a:moveTo>
                    <a:lnTo>
                      <a:pt x="1227" y="679"/>
                    </a:lnTo>
                    <a:lnTo>
                      <a:pt x="1227" y="681"/>
                    </a:lnTo>
                    <a:lnTo>
                      <a:pt x="1240" y="673"/>
                    </a:lnTo>
                    <a:lnTo>
                      <a:pt x="1227" y="681"/>
                    </a:lnTo>
                    <a:close/>
                    <a:moveTo>
                      <a:pt x="1234" y="961"/>
                    </a:moveTo>
                    <a:lnTo>
                      <a:pt x="1236" y="961"/>
                    </a:lnTo>
                    <a:lnTo>
                      <a:pt x="1234" y="963"/>
                    </a:lnTo>
                    <a:lnTo>
                      <a:pt x="1234" y="963"/>
                    </a:lnTo>
                    <a:lnTo>
                      <a:pt x="1234" y="961"/>
                    </a:lnTo>
                    <a:close/>
                    <a:moveTo>
                      <a:pt x="1234" y="987"/>
                    </a:moveTo>
                    <a:lnTo>
                      <a:pt x="1240" y="989"/>
                    </a:lnTo>
                    <a:lnTo>
                      <a:pt x="1242" y="991"/>
                    </a:lnTo>
                    <a:lnTo>
                      <a:pt x="1234" y="987"/>
                    </a:lnTo>
                    <a:close/>
                    <a:moveTo>
                      <a:pt x="1242" y="1010"/>
                    </a:moveTo>
                    <a:lnTo>
                      <a:pt x="1240" y="1010"/>
                    </a:lnTo>
                    <a:lnTo>
                      <a:pt x="1240" y="1010"/>
                    </a:lnTo>
                    <a:lnTo>
                      <a:pt x="1244" y="1004"/>
                    </a:lnTo>
                    <a:lnTo>
                      <a:pt x="1244" y="995"/>
                    </a:lnTo>
                    <a:lnTo>
                      <a:pt x="1246" y="1000"/>
                    </a:lnTo>
                    <a:lnTo>
                      <a:pt x="1242" y="1010"/>
                    </a:lnTo>
                    <a:close/>
                    <a:moveTo>
                      <a:pt x="1246" y="978"/>
                    </a:moveTo>
                    <a:lnTo>
                      <a:pt x="1244" y="976"/>
                    </a:lnTo>
                    <a:lnTo>
                      <a:pt x="1246" y="974"/>
                    </a:lnTo>
                    <a:lnTo>
                      <a:pt x="1253" y="978"/>
                    </a:lnTo>
                    <a:lnTo>
                      <a:pt x="1253" y="978"/>
                    </a:lnTo>
                    <a:lnTo>
                      <a:pt x="1246" y="978"/>
                    </a:lnTo>
                    <a:close/>
                    <a:moveTo>
                      <a:pt x="1293" y="961"/>
                    </a:moveTo>
                    <a:lnTo>
                      <a:pt x="1297" y="961"/>
                    </a:lnTo>
                    <a:lnTo>
                      <a:pt x="1295" y="961"/>
                    </a:lnTo>
                    <a:lnTo>
                      <a:pt x="1293" y="961"/>
                    </a:lnTo>
                    <a:lnTo>
                      <a:pt x="1293" y="961"/>
                    </a:lnTo>
                    <a:close/>
                    <a:moveTo>
                      <a:pt x="1278" y="914"/>
                    </a:moveTo>
                    <a:lnTo>
                      <a:pt x="1287" y="918"/>
                    </a:lnTo>
                    <a:lnTo>
                      <a:pt x="1289" y="923"/>
                    </a:lnTo>
                    <a:lnTo>
                      <a:pt x="1283" y="929"/>
                    </a:lnTo>
                    <a:lnTo>
                      <a:pt x="1283" y="938"/>
                    </a:lnTo>
                    <a:lnTo>
                      <a:pt x="1289" y="942"/>
                    </a:lnTo>
                    <a:lnTo>
                      <a:pt x="1287" y="942"/>
                    </a:lnTo>
                    <a:lnTo>
                      <a:pt x="1283" y="938"/>
                    </a:lnTo>
                    <a:lnTo>
                      <a:pt x="1283" y="929"/>
                    </a:lnTo>
                    <a:lnTo>
                      <a:pt x="1287" y="923"/>
                    </a:lnTo>
                    <a:lnTo>
                      <a:pt x="1287" y="918"/>
                    </a:lnTo>
                    <a:lnTo>
                      <a:pt x="1278" y="914"/>
                    </a:lnTo>
                    <a:lnTo>
                      <a:pt x="1278" y="914"/>
                    </a:lnTo>
                    <a:close/>
                    <a:moveTo>
                      <a:pt x="1257" y="662"/>
                    </a:moveTo>
                    <a:lnTo>
                      <a:pt x="1276" y="679"/>
                    </a:lnTo>
                    <a:lnTo>
                      <a:pt x="1274" y="679"/>
                    </a:lnTo>
                    <a:lnTo>
                      <a:pt x="1257" y="662"/>
                    </a:lnTo>
                    <a:lnTo>
                      <a:pt x="1257" y="662"/>
                    </a:lnTo>
                    <a:close/>
                    <a:moveTo>
                      <a:pt x="1257" y="955"/>
                    </a:moveTo>
                    <a:lnTo>
                      <a:pt x="1276" y="951"/>
                    </a:lnTo>
                    <a:lnTo>
                      <a:pt x="1280" y="961"/>
                    </a:lnTo>
                    <a:lnTo>
                      <a:pt x="1261" y="963"/>
                    </a:lnTo>
                    <a:lnTo>
                      <a:pt x="1278" y="961"/>
                    </a:lnTo>
                    <a:lnTo>
                      <a:pt x="1276" y="953"/>
                    </a:lnTo>
                    <a:lnTo>
                      <a:pt x="1259" y="955"/>
                    </a:lnTo>
                    <a:lnTo>
                      <a:pt x="1257" y="955"/>
                    </a:lnTo>
                    <a:close/>
                    <a:moveTo>
                      <a:pt x="1323" y="983"/>
                    </a:moveTo>
                    <a:lnTo>
                      <a:pt x="1310" y="980"/>
                    </a:lnTo>
                    <a:lnTo>
                      <a:pt x="1293" y="980"/>
                    </a:lnTo>
                    <a:lnTo>
                      <a:pt x="1278" y="980"/>
                    </a:lnTo>
                    <a:lnTo>
                      <a:pt x="1261" y="980"/>
                    </a:lnTo>
                    <a:lnTo>
                      <a:pt x="1261" y="980"/>
                    </a:lnTo>
                    <a:lnTo>
                      <a:pt x="1300" y="980"/>
                    </a:lnTo>
                    <a:lnTo>
                      <a:pt x="1325" y="980"/>
                    </a:lnTo>
                    <a:lnTo>
                      <a:pt x="1332" y="985"/>
                    </a:lnTo>
                    <a:lnTo>
                      <a:pt x="1323" y="983"/>
                    </a:lnTo>
                    <a:close/>
                    <a:moveTo>
                      <a:pt x="1321" y="910"/>
                    </a:moveTo>
                    <a:lnTo>
                      <a:pt x="1325" y="916"/>
                    </a:lnTo>
                    <a:lnTo>
                      <a:pt x="1325" y="916"/>
                    </a:lnTo>
                    <a:lnTo>
                      <a:pt x="1317" y="904"/>
                    </a:lnTo>
                    <a:lnTo>
                      <a:pt x="1325" y="901"/>
                    </a:lnTo>
                    <a:lnTo>
                      <a:pt x="1325" y="901"/>
                    </a:lnTo>
                    <a:lnTo>
                      <a:pt x="1319" y="904"/>
                    </a:lnTo>
                    <a:lnTo>
                      <a:pt x="1321" y="910"/>
                    </a:lnTo>
                    <a:close/>
                    <a:moveTo>
                      <a:pt x="1329" y="948"/>
                    </a:moveTo>
                    <a:lnTo>
                      <a:pt x="1329" y="951"/>
                    </a:lnTo>
                    <a:lnTo>
                      <a:pt x="1325" y="955"/>
                    </a:lnTo>
                    <a:lnTo>
                      <a:pt x="1329" y="948"/>
                    </a:lnTo>
                    <a:close/>
                    <a:moveTo>
                      <a:pt x="1321" y="959"/>
                    </a:moveTo>
                    <a:lnTo>
                      <a:pt x="1321" y="961"/>
                    </a:lnTo>
                    <a:lnTo>
                      <a:pt x="1312" y="961"/>
                    </a:lnTo>
                    <a:lnTo>
                      <a:pt x="1310" y="959"/>
                    </a:lnTo>
                    <a:lnTo>
                      <a:pt x="1321" y="959"/>
                    </a:lnTo>
                    <a:close/>
                    <a:moveTo>
                      <a:pt x="1376" y="726"/>
                    </a:moveTo>
                    <a:lnTo>
                      <a:pt x="1368" y="728"/>
                    </a:lnTo>
                    <a:lnTo>
                      <a:pt x="1361" y="733"/>
                    </a:lnTo>
                    <a:lnTo>
                      <a:pt x="1351" y="737"/>
                    </a:lnTo>
                    <a:lnTo>
                      <a:pt x="1336" y="724"/>
                    </a:lnTo>
                    <a:lnTo>
                      <a:pt x="1302" y="696"/>
                    </a:lnTo>
                    <a:lnTo>
                      <a:pt x="1304" y="696"/>
                    </a:lnTo>
                    <a:lnTo>
                      <a:pt x="1351" y="737"/>
                    </a:lnTo>
                    <a:lnTo>
                      <a:pt x="1363" y="731"/>
                    </a:lnTo>
                    <a:lnTo>
                      <a:pt x="1376" y="726"/>
                    </a:lnTo>
                    <a:lnTo>
                      <a:pt x="1387" y="737"/>
                    </a:lnTo>
                    <a:lnTo>
                      <a:pt x="1376" y="726"/>
                    </a:lnTo>
                    <a:close/>
                    <a:moveTo>
                      <a:pt x="1402" y="910"/>
                    </a:moveTo>
                    <a:lnTo>
                      <a:pt x="1385" y="908"/>
                    </a:lnTo>
                    <a:lnTo>
                      <a:pt x="1402" y="910"/>
                    </a:lnTo>
                    <a:lnTo>
                      <a:pt x="1404" y="910"/>
                    </a:lnTo>
                    <a:lnTo>
                      <a:pt x="1402" y="910"/>
                    </a:lnTo>
                    <a:close/>
                    <a:moveTo>
                      <a:pt x="1432" y="750"/>
                    </a:moveTo>
                    <a:lnTo>
                      <a:pt x="1430" y="745"/>
                    </a:lnTo>
                    <a:lnTo>
                      <a:pt x="1434" y="752"/>
                    </a:lnTo>
                    <a:lnTo>
                      <a:pt x="1432" y="750"/>
                    </a:lnTo>
                    <a:close/>
                    <a:moveTo>
                      <a:pt x="1517" y="773"/>
                    </a:moveTo>
                    <a:lnTo>
                      <a:pt x="1523" y="771"/>
                    </a:lnTo>
                    <a:lnTo>
                      <a:pt x="1523" y="771"/>
                    </a:lnTo>
                    <a:lnTo>
                      <a:pt x="1517" y="77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10" name="Freeform 1112">
                <a:extLst>
                  <a:ext uri="{FF2B5EF4-FFF2-40B4-BE49-F238E27FC236}">
                    <a16:creationId xmlns:a16="http://schemas.microsoft.com/office/drawing/2014/main" id="{FA11C562-31AC-4A04-B42E-AD77F8D1AAC0}"/>
                  </a:ext>
                </a:extLst>
              </p:cNvPr>
              <p:cNvSpPr>
                <a:spLocks/>
              </p:cNvSpPr>
              <p:nvPr/>
            </p:nvSpPr>
            <p:spPr bwMode="auto">
              <a:xfrm>
                <a:off x="3330517" y="6828999"/>
                <a:ext cx="42893" cy="30363"/>
              </a:xfrm>
              <a:custGeom>
                <a:avLst/>
                <a:gdLst>
                  <a:gd name="T0" fmla="*/ 45 w 53"/>
                  <a:gd name="T1" fmla="*/ 30 h 30"/>
                  <a:gd name="T2" fmla="*/ 53 w 53"/>
                  <a:gd name="T3" fmla="*/ 0 h 30"/>
                  <a:gd name="T4" fmla="*/ 0 w 53"/>
                  <a:gd name="T5" fmla="*/ 7 h 30"/>
                  <a:gd name="T6" fmla="*/ 45 w 53"/>
                  <a:gd name="T7" fmla="*/ 30 h 30"/>
                </a:gdLst>
                <a:ahLst/>
                <a:cxnLst>
                  <a:cxn ang="0">
                    <a:pos x="T0" y="T1"/>
                  </a:cxn>
                  <a:cxn ang="0">
                    <a:pos x="T2" y="T3"/>
                  </a:cxn>
                  <a:cxn ang="0">
                    <a:pos x="T4" y="T5"/>
                  </a:cxn>
                  <a:cxn ang="0">
                    <a:pos x="T6" y="T7"/>
                  </a:cxn>
                </a:cxnLst>
                <a:rect l="0" t="0" r="r" b="b"/>
                <a:pathLst>
                  <a:path w="53" h="30">
                    <a:moveTo>
                      <a:pt x="45" y="30"/>
                    </a:moveTo>
                    <a:lnTo>
                      <a:pt x="53" y="0"/>
                    </a:lnTo>
                    <a:lnTo>
                      <a:pt x="0" y="7"/>
                    </a:lnTo>
                    <a:lnTo>
                      <a:pt x="45" y="3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11" name="Freeform 1113">
                <a:extLst>
                  <a:ext uri="{FF2B5EF4-FFF2-40B4-BE49-F238E27FC236}">
                    <a16:creationId xmlns:a16="http://schemas.microsoft.com/office/drawing/2014/main" id="{2012841B-6B6F-4346-9A54-EE1DC1F36BF4}"/>
                  </a:ext>
                </a:extLst>
              </p:cNvPr>
              <p:cNvSpPr>
                <a:spLocks noEditPoints="1"/>
              </p:cNvSpPr>
              <p:nvPr/>
            </p:nvSpPr>
            <p:spPr bwMode="auto">
              <a:xfrm>
                <a:off x="3030268" y="6718677"/>
                <a:ext cx="170761" cy="153845"/>
              </a:xfrm>
              <a:custGeom>
                <a:avLst/>
                <a:gdLst>
                  <a:gd name="T0" fmla="*/ 181 w 211"/>
                  <a:gd name="T1" fmla="*/ 22 h 152"/>
                  <a:gd name="T2" fmla="*/ 128 w 211"/>
                  <a:gd name="T3" fmla="*/ 7 h 152"/>
                  <a:gd name="T4" fmla="*/ 22 w 211"/>
                  <a:gd name="T5" fmla="*/ 0 h 152"/>
                  <a:gd name="T6" fmla="*/ 3 w 211"/>
                  <a:gd name="T7" fmla="*/ 13 h 152"/>
                  <a:gd name="T8" fmla="*/ 9 w 211"/>
                  <a:gd name="T9" fmla="*/ 39 h 152"/>
                  <a:gd name="T10" fmla="*/ 9 w 211"/>
                  <a:gd name="T11" fmla="*/ 39 h 152"/>
                  <a:gd name="T12" fmla="*/ 0 w 211"/>
                  <a:gd name="T13" fmla="*/ 99 h 152"/>
                  <a:gd name="T14" fmla="*/ 11 w 211"/>
                  <a:gd name="T15" fmla="*/ 103 h 152"/>
                  <a:gd name="T16" fmla="*/ 9 w 211"/>
                  <a:gd name="T17" fmla="*/ 133 h 152"/>
                  <a:gd name="T18" fmla="*/ 34 w 211"/>
                  <a:gd name="T19" fmla="*/ 131 h 152"/>
                  <a:gd name="T20" fmla="*/ 34 w 211"/>
                  <a:gd name="T21" fmla="*/ 131 h 152"/>
                  <a:gd name="T22" fmla="*/ 66 w 211"/>
                  <a:gd name="T23" fmla="*/ 152 h 152"/>
                  <a:gd name="T24" fmla="*/ 126 w 211"/>
                  <a:gd name="T25" fmla="*/ 137 h 152"/>
                  <a:gd name="T26" fmla="*/ 160 w 211"/>
                  <a:gd name="T27" fmla="*/ 101 h 152"/>
                  <a:gd name="T28" fmla="*/ 154 w 211"/>
                  <a:gd name="T29" fmla="*/ 86 h 152"/>
                  <a:gd name="T30" fmla="*/ 173 w 211"/>
                  <a:gd name="T31" fmla="*/ 60 h 152"/>
                  <a:gd name="T32" fmla="*/ 211 w 211"/>
                  <a:gd name="T33" fmla="*/ 39 h 152"/>
                  <a:gd name="T34" fmla="*/ 211 w 211"/>
                  <a:gd name="T35" fmla="*/ 26 h 152"/>
                  <a:gd name="T36" fmla="*/ 188 w 211"/>
                  <a:gd name="T37" fmla="*/ 24 h 152"/>
                  <a:gd name="T38" fmla="*/ 181 w 211"/>
                  <a:gd name="T39" fmla="*/ 22 h 152"/>
                  <a:gd name="T40" fmla="*/ 34 w 211"/>
                  <a:gd name="T41" fmla="*/ 82 h 152"/>
                  <a:gd name="T42" fmla="*/ 34 w 211"/>
                  <a:gd name="T43" fmla="*/ 82 h 152"/>
                  <a:gd name="T44" fmla="*/ 54 w 211"/>
                  <a:gd name="T45" fmla="*/ 43 h 152"/>
                  <a:gd name="T46" fmla="*/ 54 w 211"/>
                  <a:gd name="T47" fmla="*/ 43 h 152"/>
                  <a:gd name="T48" fmla="*/ 34 w 211"/>
                  <a:gd name="T49" fmla="*/ 8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1" h="152">
                    <a:moveTo>
                      <a:pt x="181" y="22"/>
                    </a:moveTo>
                    <a:lnTo>
                      <a:pt x="128" y="7"/>
                    </a:lnTo>
                    <a:lnTo>
                      <a:pt x="22" y="0"/>
                    </a:lnTo>
                    <a:lnTo>
                      <a:pt x="3" y="13"/>
                    </a:lnTo>
                    <a:lnTo>
                      <a:pt x="9" y="39"/>
                    </a:lnTo>
                    <a:lnTo>
                      <a:pt x="9" y="39"/>
                    </a:lnTo>
                    <a:lnTo>
                      <a:pt x="0" y="99"/>
                    </a:lnTo>
                    <a:lnTo>
                      <a:pt x="11" y="103"/>
                    </a:lnTo>
                    <a:lnTo>
                      <a:pt x="9" y="133"/>
                    </a:lnTo>
                    <a:lnTo>
                      <a:pt x="34" y="131"/>
                    </a:lnTo>
                    <a:lnTo>
                      <a:pt x="34" y="131"/>
                    </a:lnTo>
                    <a:lnTo>
                      <a:pt x="66" y="152"/>
                    </a:lnTo>
                    <a:lnTo>
                      <a:pt x="126" y="137"/>
                    </a:lnTo>
                    <a:lnTo>
                      <a:pt x="160" y="101"/>
                    </a:lnTo>
                    <a:lnTo>
                      <a:pt x="154" y="86"/>
                    </a:lnTo>
                    <a:lnTo>
                      <a:pt x="173" y="60"/>
                    </a:lnTo>
                    <a:lnTo>
                      <a:pt x="211" y="39"/>
                    </a:lnTo>
                    <a:lnTo>
                      <a:pt x="211" y="26"/>
                    </a:lnTo>
                    <a:lnTo>
                      <a:pt x="188" y="24"/>
                    </a:lnTo>
                    <a:lnTo>
                      <a:pt x="181" y="22"/>
                    </a:lnTo>
                    <a:close/>
                    <a:moveTo>
                      <a:pt x="34" y="82"/>
                    </a:moveTo>
                    <a:lnTo>
                      <a:pt x="34" y="82"/>
                    </a:lnTo>
                    <a:lnTo>
                      <a:pt x="54" y="43"/>
                    </a:lnTo>
                    <a:lnTo>
                      <a:pt x="54" y="43"/>
                    </a:lnTo>
                    <a:lnTo>
                      <a:pt x="34" y="82"/>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12" name="Freeform 1115">
                <a:extLst>
                  <a:ext uri="{FF2B5EF4-FFF2-40B4-BE49-F238E27FC236}">
                    <a16:creationId xmlns:a16="http://schemas.microsoft.com/office/drawing/2014/main" id="{AFB30B54-56CE-4816-89D9-FD247FCE0119}"/>
                  </a:ext>
                </a:extLst>
              </p:cNvPr>
              <p:cNvSpPr>
                <a:spLocks/>
              </p:cNvSpPr>
              <p:nvPr/>
            </p:nvSpPr>
            <p:spPr bwMode="auto">
              <a:xfrm>
                <a:off x="3018127" y="6459570"/>
                <a:ext cx="63934" cy="87044"/>
              </a:xfrm>
              <a:custGeom>
                <a:avLst/>
                <a:gdLst>
                  <a:gd name="T0" fmla="*/ 64 w 79"/>
                  <a:gd name="T1" fmla="*/ 73 h 86"/>
                  <a:gd name="T2" fmla="*/ 69 w 79"/>
                  <a:gd name="T3" fmla="*/ 30 h 86"/>
                  <a:gd name="T4" fmla="*/ 60 w 79"/>
                  <a:gd name="T5" fmla="*/ 21 h 86"/>
                  <a:gd name="T6" fmla="*/ 62 w 79"/>
                  <a:gd name="T7" fmla="*/ 21 h 86"/>
                  <a:gd name="T8" fmla="*/ 69 w 79"/>
                  <a:gd name="T9" fmla="*/ 30 h 86"/>
                  <a:gd name="T10" fmla="*/ 79 w 79"/>
                  <a:gd name="T11" fmla="*/ 19 h 86"/>
                  <a:gd name="T12" fmla="*/ 71 w 79"/>
                  <a:gd name="T13" fmla="*/ 4 h 86"/>
                  <a:gd name="T14" fmla="*/ 49 w 79"/>
                  <a:gd name="T15" fmla="*/ 0 h 86"/>
                  <a:gd name="T16" fmla="*/ 45 w 79"/>
                  <a:gd name="T17" fmla="*/ 9 h 86"/>
                  <a:gd name="T18" fmla="*/ 37 w 79"/>
                  <a:gd name="T19" fmla="*/ 19 h 86"/>
                  <a:gd name="T20" fmla="*/ 43 w 79"/>
                  <a:gd name="T21" fmla="*/ 9 h 86"/>
                  <a:gd name="T22" fmla="*/ 37 w 79"/>
                  <a:gd name="T23" fmla="*/ 4 h 86"/>
                  <a:gd name="T24" fmla="*/ 28 w 79"/>
                  <a:gd name="T25" fmla="*/ 26 h 86"/>
                  <a:gd name="T26" fmla="*/ 3 w 79"/>
                  <a:gd name="T27" fmla="*/ 30 h 86"/>
                  <a:gd name="T28" fmla="*/ 11 w 79"/>
                  <a:gd name="T29" fmla="*/ 36 h 86"/>
                  <a:gd name="T30" fmla="*/ 7 w 79"/>
                  <a:gd name="T31" fmla="*/ 45 h 86"/>
                  <a:gd name="T32" fmla="*/ 22 w 79"/>
                  <a:gd name="T33" fmla="*/ 49 h 86"/>
                  <a:gd name="T34" fmla="*/ 7 w 79"/>
                  <a:gd name="T35" fmla="*/ 64 h 86"/>
                  <a:gd name="T36" fmla="*/ 26 w 79"/>
                  <a:gd name="T37" fmla="*/ 60 h 86"/>
                  <a:gd name="T38" fmla="*/ 0 w 79"/>
                  <a:gd name="T39" fmla="*/ 71 h 86"/>
                  <a:gd name="T40" fmla="*/ 9 w 79"/>
                  <a:gd name="T41" fmla="*/ 79 h 86"/>
                  <a:gd name="T42" fmla="*/ 3 w 79"/>
                  <a:gd name="T43" fmla="*/ 86 h 86"/>
                  <a:gd name="T44" fmla="*/ 64 w 79"/>
                  <a:gd name="T45" fmla="*/ 7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 h="86">
                    <a:moveTo>
                      <a:pt x="64" y="73"/>
                    </a:moveTo>
                    <a:lnTo>
                      <a:pt x="69" y="30"/>
                    </a:lnTo>
                    <a:lnTo>
                      <a:pt x="60" y="21"/>
                    </a:lnTo>
                    <a:lnTo>
                      <a:pt x="62" y="21"/>
                    </a:lnTo>
                    <a:lnTo>
                      <a:pt x="69" y="30"/>
                    </a:lnTo>
                    <a:lnTo>
                      <a:pt x="79" y="19"/>
                    </a:lnTo>
                    <a:lnTo>
                      <a:pt x="71" y="4"/>
                    </a:lnTo>
                    <a:lnTo>
                      <a:pt x="49" y="0"/>
                    </a:lnTo>
                    <a:lnTo>
                      <a:pt x="45" y="9"/>
                    </a:lnTo>
                    <a:lnTo>
                      <a:pt x="37" y="19"/>
                    </a:lnTo>
                    <a:lnTo>
                      <a:pt x="43" y="9"/>
                    </a:lnTo>
                    <a:lnTo>
                      <a:pt x="37" y="4"/>
                    </a:lnTo>
                    <a:lnTo>
                      <a:pt x="28" y="26"/>
                    </a:lnTo>
                    <a:lnTo>
                      <a:pt x="3" y="30"/>
                    </a:lnTo>
                    <a:lnTo>
                      <a:pt x="11" y="36"/>
                    </a:lnTo>
                    <a:lnTo>
                      <a:pt x="7" y="45"/>
                    </a:lnTo>
                    <a:lnTo>
                      <a:pt x="22" y="49"/>
                    </a:lnTo>
                    <a:lnTo>
                      <a:pt x="7" y="64"/>
                    </a:lnTo>
                    <a:lnTo>
                      <a:pt x="26" y="60"/>
                    </a:lnTo>
                    <a:lnTo>
                      <a:pt x="0" y="71"/>
                    </a:lnTo>
                    <a:lnTo>
                      <a:pt x="9" y="79"/>
                    </a:lnTo>
                    <a:lnTo>
                      <a:pt x="3" y="86"/>
                    </a:lnTo>
                    <a:lnTo>
                      <a:pt x="64" y="7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13" name="Freeform 1116">
                <a:extLst>
                  <a:ext uri="{FF2B5EF4-FFF2-40B4-BE49-F238E27FC236}">
                    <a16:creationId xmlns:a16="http://schemas.microsoft.com/office/drawing/2014/main" id="{FB1A10ED-2672-49B2-A676-4F0DA63C30ED}"/>
                  </a:ext>
                </a:extLst>
              </p:cNvPr>
              <p:cNvSpPr>
                <a:spLocks/>
              </p:cNvSpPr>
              <p:nvPr/>
            </p:nvSpPr>
            <p:spPr bwMode="auto">
              <a:xfrm>
                <a:off x="3075588" y="6379612"/>
                <a:ext cx="106827" cy="203438"/>
              </a:xfrm>
              <a:custGeom>
                <a:avLst/>
                <a:gdLst>
                  <a:gd name="T0" fmla="*/ 4 w 132"/>
                  <a:gd name="T1" fmla="*/ 79 h 201"/>
                  <a:gd name="T2" fmla="*/ 19 w 132"/>
                  <a:gd name="T3" fmla="*/ 64 h 201"/>
                  <a:gd name="T4" fmla="*/ 19 w 132"/>
                  <a:gd name="T5" fmla="*/ 94 h 201"/>
                  <a:gd name="T6" fmla="*/ 49 w 132"/>
                  <a:gd name="T7" fmla="*/ 88 h 201"/>
                  <a:gd name="T8" fmla="*/ 40 w 132"/>
                  <a:gd name="T9" fmla="*/ 98 h 201"/>
                  <a:gd name="T10" fmla="*/ 57 w 132"/>
                  <a:gd name="T11" fmla="*/ 105 h 201"/>
                  <a:gd name="T12" fmla="*/ 53 w 132"/>
                  <a:gd name="T13" fmla="*/ 124 h 201"/>
                  <a:gd name="T14" fmla="*/ 23 w 132"/>
                  <a:gd name="T15" fmla="*/ 137 h 201"/>
                  <a:gd name="T16" fmla="*/ 36 w 132"/>
                  <a:gd name="T17" fmla="*/ 143 h 201"/>
                  <a:gd name="T18" fmla="*/ 15 w 132"/>
                  <a:gd name="T19" fmla="*/ 158 h 201"/>
                  <a:gd name="T20" fmla="*/ 45 w 132"/>
                  <a:gd name="T21" fmla="*/ 169 h 201"/>
                  <a:gd name="T22" fmla="*/ 59 w 132"/>
                  <a:gd name="T23" fmla="*/ 165 h 201"/>
                  <a:gd name="T24" fmla="*/ 6 w 132"/>
                  <a:gd name="T25" fmla="*/ 201 h 201"/>
                  <a:gd name="T26" fmla="*/ 125 w 132"/>
                  <a:gd name="T27" fmla="*/ 175 h 201"/>
                  <a:gd name="T28" fmla="*/ 115 w 132"/>
                  <a:gd name="T29" fmla="*/ 167 h 201"/>
                  <a:gd name="T30" fmla="*/ 132 w 132"/>
                  <a:gd name="T31" fmla="*/ 139 h 201"/>
                  <a:gd name="T32" fmla="*/ 104 w 132"/>
                  <a:gd name="T33" fmla="*/ 137 h 201"/>
                  <a:gd name="T34" fmla="*/ 111 w 132"/>
                  <a:gd name="T35" fmla="*/ 128 h 201"/>
                  <a:gd name="T36" fmla="*/ 98 w 132"/>
                  <a:gd name="T37" fmla="*/ 118 h 201"/>
                  <a:gd name="T38" fmla="*/ 106 w 132"/>
                  <a:gd name="T39" fmla="*/ 115 h 201"/>
                  <a:gd name="T40" fmla="*/ 76 w 132"/>
                  <a:gd name="T41" fmla="*/ 73 h 201"/>
                  <a:gd name="T42" fmla="*/ 47 w 132"/>
                  <a:gd name="T43" fmla="*/ 62 h 201"/>
                  <a:gd name="T44" fmla="*/ 72 w 132"/>
                  <a:gd name="T45" fmla="*/ 28 h 201"/>
                  <a:gd name="T46" fmla="*/ 32 w 132"/>
                  <a:gd name="T47" fmla="*/ 24 h 201"/>
                  <a:gd name="T48" fmla="*/ 49 w 132"/>
                  <a:gd name="T49" fmla="*/ 0 h 201"/>
                  <a:gd name="T50" fmla="*/ 19 w 132"/>
                  <a:gd name="T51" fmla="*/ 0 h 201"/>
                  <a:gd name="T52" fmla="*/ 4 w 132"/>
                  <a:gd name="T53" fmla="*/ 19 h 201"/>
                  <a:gd name="T54" fmla="*/ 0 w 132"/>
                  <a:gd name="T55" fmla="*/ 47 h 201"/>
                  <a:gd name="T56" fmla="*/ 13 w 132"/>
                  <a:gd name="T57" fmla="*/ 49 h 201"/>
                  <a:gd name="T58" fmla="*/ 4 w 132"/>
                  <a:gd name="T59" fmla="*/ 7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2" h="201">
                    <a:moveTo>
                      <a:pt x="4" y="79"/>
                    </a:moveTo>
                    <a:lnTo>
                      <a:pt x="19" y="64"/>
                    </a:lnTo>
                    <a:lnTo>
                      <a:pt x="19" y="94"/>
                    </a:lnTo>
                    <a:lnTo>
                      <a:pt x="49" y="88"/>
                    </a:lnTo>
                    <a:lnTo>
                      <a:pt x="40" y="98"/>
                    </a:lnTo>
                    <a:lnTo>
                      <a:pt x="57" y="105"/>
                    </a:lnTo>
                    <a:lnTo>
                      <a:pt x="53" y="124"/>
                    </a:lnTo>
                    <a:lnTo>
                      <a:pt x="23" y="137"/>
                    </a:lnTo>
                    <a:lnTo>
                      <a:pt x="36" y="143"/>
                    </a:lnTo>
                    <a:lnTo>
                      <a:pt x="15" y="158"/>
                    </a:lnTo>
                    <a:lnTo>
                      <a:pt x="45" y="169"/>
                    </a:lnTo>
                    <a:lnTo>
                      <a:pt x="59" y="165"/>
                    </a:lnTo>
                    <a:lnTo>
                      <a:pt x="6" y="201"/>
                    </a:lnTo>
                    <a:lnTo>
                      <a:pt x="125" y="175"/>
                    </a:lnTo>
                    <a:lnTo>
                      <a:pt x="115" y="167"/>
                    </a:lnTo>
                    <a:lnTo>
                      <a:pt x="132" y="139"/>
                    </a:lnTo>
                    <a:lnTo>
                      <a:pt x="104" y="137"/>
                    </a:lnTo>
                    <a:lnTo>
                      <a:pt x="111" y="128"/>
                    </a:lnTo>
                    <a:lnTo>
                      <a:pt x="98" y="118"/>
                    </a:lnTo>
                    <a:lnTo>
                      <a:pt x="106" y="115"/>
                    </a:lnTo>
                    <a:lnTo>
                      <a:pt x="76" y="73"/>
                    </a:lnTo>
                    <a:lnTo>
                      <a:pt x="47" y="62"/>
                    </a:lnTo>
                    <a:lnTo>
                      <a:pt x="72" y="28"/>
                    </a:lnTo>
                    <a:lnTo>
                      <a:pt x="32" y="24"/>
                    </a:lnTo>
                    <a:lnTo>
                      <a:pt x="49" y="0"/>
                    </a:lnTo>
                    <a:lnTo>
                      <a:pt x="19" y="0"/>
                    </a:lnTo>
                    <a:lnTo>
                      <a:pt x="4" y="19"/>
                    </a:lnTo>
                    <a:lnTo>
                      <a:pt x="0" y="47"/>
                    </a:lnTo>
                    <a:lnTo>
                      <a:pt x="13" y="49"/>
                    </a:lnTo>
                    <a:lnTo>
                      <a:pt x="4" y="79"/>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grpSp>
        <p:sp>
          <p:nvSpPr>
            <p:cNvPr id="47" name="Freeform 1047">
              <a:extLst>
                <a:ext uri="{FF2B5EF4-FFF2-40B4-BE49-F238E27FC236}">
                  <a16:creationId xmlns:a16="http://schemas.microsoft.com/office/drawing/2014/main" id="{58C4479E-00C9-4F15-836B-FE0A353D9A12}"/>
                </a:ext>
              </a:extLst>
            </p:cNvPr>
            <p:cNvSpPr>
              <a:spLocks/>
            </p:cNvSpPr>
            <p:nvPr/>
          </p:nvSpPr>
          <p:spPr bwMode="auto">
            <a:xfrm>
              <a:off x="3453557" y="6128840"/>
              <a:ext cx="71218" cy="37449"/>
            </a:xfrm>
            <a:custGeom>
              <a:avLst/>
              <a:gdLst>
                <a:gd name="T0" fmla="*/ 0 w 88"/>
                <a:gd name="T1" fmla="*/ 26 h 37"/>
                <a:gd name="T2" fmla="*/ 17 w 88"/>
                <a:gd name="T3" fmla="*/ 17 h 37"/>
                <a:gd name="T4" fmla="*/ 5 w 88"/>
                <a:gd name="T5" fmla="*/ 11 h 37"/>
                <a:gd name="T6" fmla="*/ 66 w 88"/>
                <a:gd name="T7" fmla="*/ 0 h 37"/>
                <a:gd name="T8" fmla="*/ 77 w 88"/>
                <a:gd name="T9" fmla="*/ 2 h 37"/>
                <a:gd name="T10" fmla="*/ 66 w 88"/>
                <a:gd name="T11" fmla="*/ 11 h 37"/>
                <a:gd name="T12" fmla="*/ 88 w 88"/>
                <a:gd name="T13" fmla="*/ 11 h 37"/>
                <a:gd name="T14" fmla="*/ 30 w 88"/>
                <a:gd name="T15" fmla="*/ 30 h 37"/>
                <a:gd name="T16" fmla="*/ 17 w 88"/>
                <a:gd name="T17" fmla="*/ 37 h 37"/>
                <a:gd name="T18" fmla="*/ 22 w 88"/>
                <a:gd name="T19" fmla="*/ 28 h 37"/>
                <a:gd name="T20" fmla="*/ 0 w 88"/>
                <a:gd name="T21" fmla="*/ 2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37">
                  <a:moveTo>
                    <a:pt x="0" y="26"/>
                  </a:moveTo>
                  <a:lnTo>
                    <a:pt x="17" y="17"/>
                  </a:lnTo>
                  <a:lnTo>
                    <a:pt x="5" y="11"/>
                  </a:lnTo>
                  <a:lnTo>
                    <a:pt x="66" y="0"/>
                  </a:lnTo>
                  <a:lnTo>
                    <a:pt x="77" y="2"/>
                  </a:lnTo>
                  <a:lnTo>
                    <a:pt x="66" y="11"/>
                  </a:lnTo>
                  <a:lnTo>
                    <a:pt x="88" y="11"/>
                  </a:lnTo>
                  <a:lnTo>
                    <a:pt x="30" y="30"/>
                  </a:lnTo>
                  <a:lnTo>
                    <a:pt x="17" y="37"/>
                  </a:lnTo>
                  <a:lnTo>
                    <a:pt x="22" y="28"/>
                  </a:lnTo>
                  <a:lnTo>
                    <a:pt x="0" y="26"/>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48" name="Freeform 1048">
              <a:extLst>
                <a:ext uri="{FF2B5EF4-FFF2-40B4-BE49-F238E27FC236}">
                  <a16:creationId xmlns:a16="http://schemas.microsoft.com/office/drawing/2014/main" id="{0B7266F9-B9E2-4AD2-A467-F499B3F3E99A}"/>
                </a:ext>
              </a:extLst>
            </p:cNvPr>
            <p:cNvSpPr>
              <a:spLocks/>
            </p:cNvSpPr>
            <p:nvPr/>
          </p:nvSpPr>
          <p:spPr bwMode="auto">
            <a:xfrm>
              <a:off x="3453557" y="6128840"/>
              <a:ext cx="71218" cy="37449"/>
            </a:xfrm>
            <a:custGeom>
              <a:avLst/>
              <a:gdLst>
                <a:gd name="T0" fmla="*/ 0 w 88"/>
                <a:gd name="T1" fmla="*/ 26 h 37"/>
                <a:gd name="T2" fmla="*/ 17 w 88"/>
                <a:gd name="T3" fmla="*/ 17 h 37"/>
                <a:gd name="T4" fmla="*/ 5 w 88"/>
                <a:gd name="T5" fmla="*/ 11 h 37"/>
                <a:gd name="T6" fmla="*/ 66 w 88"/>
                <a:gd name="T7" fmla="*/ 0 h 37"/>
                <a:gd name="T8" fmla="*/ 77 w 88"/>
                <a:gd name="T9" fmla="*/ 2 h 37"/>
                <a:gd name="T10" fmla="*/ 66 w 88"/>
                <a:gd name="T11" fmla="*/ 11 h 37"/>
                <a:gd name="T12" fmla="*/ 88 w 88"/>
                <a:gd name="T13" fmla="*/ 11 h 37"/>
                <a:gd name="T14" fmla="*/ 30 w 88"/>
                <a:gd name="T15" fmla="*/ 30 h 37"/>
                <a:gd name="T16" fmla="*/ 17 w 88"/>
                <a:gd name="T17" fmla="*/ 37 h 37"/>
                <a:gd name="T18" fmla="*/ 22 w 88"/>
                <a:gd name="T19" fmla="*/ 28 h 37"/>
                <a:gd name="T20" fmla="*/ 0 w 88"/>
                <a:gd name="T21" fmla="*/ 2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37">
                  <a:moveTo>
                    <a:pt x="0" y="26"/>
                  </a:moveTo>
                  <a:lnTo>
                    <a:pt x="17" y="17"/>
                  </a:lnTo>
                  <a:lnTo>
                    <a:pt x="5" y="11"/>
                  </a:lnTo>
                  <a:lnTo>
                    <a:pt x="66" y="0"/>
                  </a:lnTo>
                  <a:lnTo>
                    <a:pt x="77" y="2"/>
                  </a:lnTo>
                  <a:lnTo>
                    <a:pt x="66" y="11"/>
                  </a:lnTo>
                  <a:lnTo>
                    <a:pt x="88" y="11"/>
                  </a:lnTo>
                  <a:lnTo>
                    <a:pt x="30" y="30"/>
                  </a:lnTo>
                  <a:lnTo>
                    <a:pt x="17" y="37"/>
                  </a:lnTo>
                  <a:lnTo>
                    <a:pt x="22" y="28"/>
                  </a:lnTo>
                  <a:lnTo>
                    <a:pt x="0" y="26"/>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50" name="Freeform 1049">
              <a:extLst>
                <a:ext uri="{FF2B5EF4-FFF2-40B4-BE49-F238E27FC236}">
                  <a16:creationId xmlns:a16="http://schemas.microsoft.com/office/drawing/2014/main" id="{6E40EEA1-FC0B-405D-B5A9-6D5E9F8B937B}"/>
                </a:ext>
              </a:extLst>
            </p:cNvPr>
            <p:cNvSpPr>
              <a:spLocks/>
            </p:cNvSpPr>
            <p:nvPr/>
          </p:nvSpPr>
          <p:spPr bwMode="auto">
            <a:xfrm>
              <a:off x="3476218" y="6524585"/>
              <a:ext cx="27516" cy="21254"/>
            </a:xfrm>
            <a:custGeom>
              <a:avLst/>
              <a:gdLst>
                <a:gd name="T0" fmla="*/ 0 w 34"/>
                <a:gd name="T1" fmla="*/ 21 h 21"/>
                <a:gd name="T2" fmla="*/ 9 w 34"/>
                <a:gd name="T3" fmla="*/ 0 h 21"/>
                <a:gd name="T4" fmla="*/ 34 w 34"/>
                <a:gd name="T5" fmla="*/ 11 h 21"/>
                <a:gd name="T6" fmla="*/ 0 w 34"/>
                <a:gd name="T7" fmla="*/ 21 h 21"/>
              </a:gdLst>
              <a:ahLst/>
              <a:cxnLst>
                <a:cxn ang="0">
                  <a:pos x="T0" y="T1"/>
                </a:cxn>
                <a:cxn ang="0">
                  <a:pos x="T2" y="T3"/>
                </a:cxn>
                <a:cxn ang="0">
                  <a:pos x="T4" y="T5"/>
                </a:cxn>
                <a:cxn ang="0">
                  <a:pos x="T6" y="T7"/>
                </a:cxn>
              </a:cxnLst>
              <a:rect l="0" t="0" r="r" b="b"/>
              <a:pathLst>
                <a:path w="34" h="21">
                  <a:moveTo>
                    <a:pt x="0" y="21"/>
                  </a:moveTo>
                  <a:lnTo>
                    <a:pt x="9" y="0"/>
                  </a:lnTo>
                  <a:lnTo>
                    <a:pt x="34" y="11"/>
                  </a:lnTo>
                  <a:lnTo>
                    <a:pt x="0" y="21"/>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51" name="Freeform 1050">
              <a:extLst>
                <a:ext uri="{FF2B5EF4-FFF2-40B4-BE49-F238E27FC236}">
                  <a16:creationId xmlns:a16="http://schemas.microsoft.com/office/drawing/2014/main" id="{0BCEECF0-51CB-4155-A942-3368B7803AA5}"/>
                </a:ext>
              </a:extLst>
            </p:cNvPr>
            <p:cNvSpPr>
              <a:spLocks/>
            </p:cNvSpPr>
            <p:nvPr/>
          </p:nvSpPr>
          <p:spPr bwMode="auto">
            <a:xfrm>
              <a:off x="3476218" y="6524585"/>
              <a:ext cx="27516" cy="21254"/>
            </a:xfrm>
            <a:custGeom>
              <a:avLst/>
              <a:gdLst>
                <a:gd name="T0" fmla="*/ 0 w 34"/>
                <a:gd name="T1" fmla="*/ 21 h 21"/>
                <a:gd name="T2" fmla="*/ 9 w 34"/>
                <a:gd name="T3" fmla="*/ 0 h 21"/>
                <a:gd name="T4" fmla="*/ 34 w 34"/>
                <a:gd name="T5" fmla="*/ 11 h 21"/>
                <a:gd name="T6" fmla="*/ 0 w 34"/>
                <a:gd name="T7" fmla="*/ 21 h 21"/>
              </a:gdLst>
              <a:ahLst/>
              <a:cxnLst>
                <a:cxn ang="0">
                  <a:pos x="T0" y="T1"/>
                </a:cxn>
                <a:cxn ang="0">
                  <a:pos x="T2" y="T3"/>
                </a:cxn>
                <a:cxn ang="0">
                  <a:pos x="T4" y="T5"/>
                </a:cxn>
                <a:cxn ang="0">
                  <a:pos x="T6" y="T7"/>
                </a:cxn>
              </a:cxnLst>
              <a:rect l="0" t="0" r="r" b="b"/>
              <a:pathLst>
                <a:path w="34" h="21">
                  <a:moveTo>
                    <a:pt x="0" y="21"/>
                  </a:moveTo>
                  <a:lnTo>
                    <a:pt x="9" y="0"/>
                  </a:lnTo>
                  <a:lnTo>
                    <a:pt x="34" y="11"/>
                  </a:lnTo>
                  <a:lnTo>
                    <a:pt x="0" y="21"/>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52" name="Freeform 1051">
              <a:extLst>
                <a:ext uri="{FF2B5EF4-FFF2-40B4-BE49-F238E27FC236}">
                  <a16:creationId xmlns:a16="http://schemas.microsoft.com/office/drawing/2014/main" id="{C17E36C9-6CC9-4FC0-B804-E6497CD49586}"/>
                </a:ext>
              </a:extLst>
            </p:cNvPr>
            <p:cNvSpPr>
              <a:spLocks/>
            </p:cNvSpPr>
            <p:nvPr/>
          </p:nvSpPr>
          <p:spPr bwMode="auto">
            <a:xfrm>
              <a:off x="3523156" y="6408190"/>
              <a:ext cx="84167" cy="79959"/>
            </a:xfrm>
            <a:custGeom>
              <a:avLst/>
              <a:gdLst>
                <a:gd name="T0" fmla="*/ 0 w 104"/>
                <a:gd name="T1" fmla="*/ 38 h 79"/>
                <a:gd name="T2" fmla="*/ 8 w 104"/>
                <a:gd name="T3" fmla="*/ 55 h 79"/>
                <a:gd name="T4" fmla="*/ 19 w 104"/>
                <a:gd name="T5" fmla="*/ 51 h 79"/>
                <a:gd name="T6" fmla="*/ 32 w 104"/>
                <a:gd name="T7" fmla="*/ 62 h 79"/>
                <a:gd name="T8" fmla="*/ 42 w 104"/>
                <a:gd name="T9" fmla="*/ 55 h 79"/>
                <a:gd name="T10" fmla="*/ 38 w 104"/>
                <a:gd name="T11" fmla="*/ 75 h 79"/>
                <a:gd name="T12" fmla="*/ 104 w 104"/>
                <a:gd name="T13" fmla="*/ 79 h 79"/>
                <a:gd name="T14" fmla="*/ 78 w 104"/>
                <a:gd name="T15" fmla="*/ 64 h 79"/>
                <a:gd name="T16" fmla="*/ 66 w 104"/>
                <a:gd name="T17" fmla="*/ 40 h 79"/>
                <a:gd name="T18" fmla="*/ 68 w 104"/>
                <a:gd name="T19" fmla="*/ 15 h 79"/>
                <a:gd name="T20" fmla="*/ 83 w 104"/>
                <a:gd name="T21" fmla="*/ 0 h 79"/>
                <a:gd name="T22" fmla="*/ 27 w 104"/>
                <a:gd name="T23" fmla="*/ 6 h 79"/>
                <a:gd name="T24" fmla="*/ 12 w 104"/>
                <a:gd name="T25" fmla="*/ 38 h 79"/>
                <a:gd name="T26" fmla="*/ 0 w 104"/>
                <a:gd name="T27"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4" h="79">
                  <a:moveTo>
                    <a:pt x="0" y="38"/>
                  </a:moveTo>
                  <a:lnTo>
                    <a:pt x="8" y="55"/>
                  </a:lnTo>
                  <a:lnTo>
                    <a:pt x="19" y="51"/>
                  </a:lnTo>
                  <a:lnTo>
                    <a:pt x="32" y="62"/>
                  </a:lnTo>
                  <a:lnTo>
                    <a:pt x="42" y="55"/>
                  </a:lnTo>
                  <a:lnTo>
                    <a:pt x="38" y="75"/>
                  </a:lnTo>
                  <a:lnTo>
                    <a:pt x="104" y="79"/>
                  </a:lnTo>
                  <a:lnTo>
                    <a:pt x="78" y="64"/>
                  </a:lnTo>
                  <a:lnTo>
                    <a:pt x="66" y="40"/>
                  </a:lnTo>
                  <a:lnTo>
                    <a:pt x="68" y="15"/>
                  </a:lnTo>
                  <a:lnTo>
                    <a:pt x="83" y="0"/>
                  </a:lnTo>
                  <a:lnTo>
                    <a:pt x="27" y="6"/>
                  </a:lnTo>
                  <a:lnTo>
                    <a:pt x="12" y="38"/>
                  </a:lnTo>
                  <a:lnTo>
                    <a:pt x="0" y="38"/>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53" name="Freeform 1052">
              <a:extLst>
                <a:ext uri="{FF2B5EF4-FFF2-40B4-BE49-F238E27FC236}">
                  <a16:creationId xmlns:a16="http://schemas.microsoft.com/office/drawing/2014/main" id="{738B8BD4-E32E-465E-99EA-AC00E954452C}"/>
                </a:ext>
              </a:extLst>
            </p:cNvPr>
            <p:cNvSpPr>
              <a:spLocks/>
            </p:cNvSpPr>
            <p:nvPr/>
          </p:nvSpPr>
          <p:spPr bwMode="auto">
            <a:xfrm>
              <a:off x="3523156" y="6408190"/>
              <a:ext cx="84167" cy="79959"/>
            </a:xfrm>
            <a:custGeom>
              <a:avLst/>
              <a:gdLst>
                <a:gd name="T0" fmla="*/ 0 w 104"/>
                <a:gd name="T1" fmla="*/ 38 h 79"/>
                <a:gd name="T2" fmla="*/ 8 w 104"/>
                <a:gd name="T3" fmla="*/ 55 h 79"/>
                <a:gd name="T4" fmla="*/ 19 w 104"/>
                <a:gd name="T5" fmla="*/ 51 h 79"/>
                <a:gd name="T6" fmla="*/ 32 w 104"/>
                <a:gd name="T7" fmla="*/ 62 h 79"/>
                <a:gd name="T8" fmla="*/ 42 w 104"/>
                <a:gd name="T9" fmla="*/ 55 h 79"/>
                <a:gd name="T10" fmla="*/ 38 w 104"/>
                <a:gd name="T11" fmla="*/ 75 h 79"/>
                <a:gd name="T12" fmla="*/ 104 w 104"/>
                <a:gd name="T13" fmla="*/ 79 h 79"/>
                <a:gd name="T14" fmla="*/ 78 w 104"/>
                <a:gd name="T15" fmla="*/ 64 h 79"/>
                <a:gd name="T16" fmla="*/ 66 w 104"/>
                <a:gd name="T17" fmla="*/ 40 h 79"/>
                <a:gd name="T18" fmla="*/ 68 w 104"/>
                <a:gd name="T19" fmla="*/ 15 h 79"/>
                <a:gd name="T20" fmla="*/ 83 w 104"/>
                <a:gd name="T21" fmla="*/ 0 h 79"/>
                <a:gd name="T22" fmla="*/ 27 w 104"/>
                <a:gd name="T23" fmla="*/ 6 h 79"/>
                <a:gd name="T24" fmla="*/ 12 w 104"/>
                <a:gd name="T25" fmla="*/ 38 h 79"/>
                <a:gd name="T26" fmla="*/ 0 w 104"/>
                <a:gd name="T27"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4" h="79">
                  <a:moveTo>
                    <a:pt x="0" y="38"/>
                  </a:moveTo>
                  <a:lnTo>
                    <a:pt x="8" y="55"/>
                  </a:lnTo>
                  <a:lnTo>
                    <a:pt x="19" y="51"/>
                  </a:lnTo>
                  <a:lnTo>
                    <a:pt x="32" y="62"/>
                  </a:lnTo>
                  <a:lnTo>
                    <a:pt x="42" y="55"/>
                  </a:lnTo>
                  <a:lnTo>
                    <a:pt x="38" y="75"/>
                  </a:lnTo>
                  <a:lnTo>
                    <a:pt x="104" y="79"/>
                  </a:lnTo>
                  <a:lnTo>
                    <a:pt x="78" y="64"/>
                  </a:lnTo>
                  <a:lnTo>
                    <a:pt x="66" y="40"/>
                  </a:lnTo>
                  <a:lnTo>
                    <a:pt x="68" y="15"/>
                  </a:lnTo>
                  <a:lnTo>
                    <a:pt x="83" y="0"/>
                  </a:lnTo>
                  <a:lnTo>
                    <a:pt x="27" y="6"/>
                  </a:lnTo>
                  <a:lnTo>
                    <a:pt x="12" y="38"/>
                  </a:lnTo>
                  <a:lnTo>
                    <a:pt x="0" y="38"/>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54" name="Freeform 1053">
              <a:extLst>
                <a:ext uri="{FF2B5EF4-FFF2-40B4-BE49-F238E27FC236}">
                  <a16:creationId xmlns:a16="http://schemas.microsoft.com/office/drawing/2014/main" id="{D21759EB-84C3-476A-8C22-395040671E74}"/>
                </a:ext>
              </a:extLst>
            </p:cNvPr>
            <p:cNvSpPr>
              <a:spLocks/>
            </p:cNvSpPr>
            <p:nvPr/>
          </p:nvSpPr>
          <p:spPr bwMode="auto">
            <a:xfrm>
              <a:off x="3552291" y="6278636"/>
              <a:ext cx="212036" cy="129553"/>
            </a:xfrm>
            <a:custGeom>
              <a:avLst/>
              <a:gdLst>
                <a:gd name="T0" fmla="*/ 0 w 262"/>
                <a:gd name="T1" fmla="*/ 109 h 128"/>
                <a:gd name="T2" fmla="*/ 23 w 262"/>
                <a:gd name="T3" fmla="*/ 113 h 128"/>
                <a:gd name="T4" fmla="*/ 8 w 262"/>
                <a:gd name="T5" fmla="*/ 123 h 128"/>
                <a:gd name="T6" fmla="*/ 51 w 262"/>
                <a:gd name="T7" fmla="*/ 128 h 128"/>
                <a:gd name="T8" fmla="*/ 53 w 262"/>
                <a:gd name="T9" fmla="*/ 113 h 128"/>
                <a:gd name="T10" fmla="*/ 64 w 262"/>
                <a:gd name="T11" fmla="*/ 115 h 128"/>
                <a:gd name="T12" fmla="*/ 51 w 262"/>
                <a:gd name="T13" fmla="*/ 106 h 128"/>
                <a:gd name="T14" fmla="*/ 70 w 262"/>
                <a:gd name="T15" fmla="*/ 111 h 128"/>
                <a:gd name="T16" fmla="*/ 66 w 262"/>
                <a:gd name="T17" fmla="*/ 94 h 128"/>
                <a:gd name="T18" fmla="*/ 74 w 262"/>
                <a:gd name="T19" fmla="*/ 104 h 128"/>
                <a:gd name="T20" fmla="*/ 87 w 262"/>
                <a:gd name="T21" fmla="*/ 94 h 128"/>
                <a:gd name="T22" fmla="*/ 79 w 262"/>
                <a:gd name="T23" fmla="*/ 83 h 128"/>
                <a:gd name="T24" fmla="*/ 106 w 262"/>
                <a:gd name="T25" fmla="*/ 85 h 128"/>
                <a:gd name="T26" fmla="*/ 98 w 262"/>
                <a:gd name="T27" fmla="*/ 79 h 128"/>
                <a:gd name="T28" fmla="*/ 111 w 262"/>
                <a:gd name="T29" fmla="*/ 81 h 128"/>
                <a:gd name="T30" fmla="*/ 117 w 262"/>
                <a:gd name="T31" fmla="*/ 68 h 128"/>
                <a:gd name="T32" fmla="*/ 247 w 262"/>
                <a:gd name="T33" fmla="*/ 27 h 128"/>
                <a:gd name="T34" fmla="*/ 262 w 262"/>
                <a:gd name="T35" fmla="*/ 12 h 128"/>
                <a:gd name="T36" fmla="*/ 236 w 262"/>
                <a:gd name="T37" fmla="*/ 0 h 128"/>
                <a:gd name="T38" fmla="*/ 181 w 262"/>
                <a:gd name="T39" fmla="*/ 25 h 128"/>
                <a:gd name="T40" fmla="*/ 123 w 262"/>
                <a:gd name="T41" fmla="*/ 25 h 128"/>
                <a:gd name="T42" fmla="*/ 64 w 262"/>
                <a:gd name="T43" fmla="*/ 59 h 128"/>
                <a:gd name="T44" fmla="*/ 32 w 262"/>
                <a:gd name="T45" fmla="*/ 64 h 128"/>
                <a:gd name="T46" fmla="*/ 32 w 262"/>
                <a:gd name="T47" fmla="*/ 79 h 128"/>
                <a:gd name="T48" fmla="*/ 51 w 262"/>
                <a:gd name="T49" fmla="*/ 81 h 128"/>
                <a:gd name="T50" fmla="*/ 30 w 262"/>
                <a:gd name="T51" fmla="*/ 81 h 128"/>
                <a:gd name="T52" fmla="*/ 40 w 262"/>
                <a:gd name="T53" fmla="*/ 87 h 128"/>
                <a:gd name="T54" fmla="*/ 23 w 262"/>
                <a:gd name="T55" fmla="*/ 94 h 128"/>
                <a:gd name="T56" fmla="*/ 42 w 262"/>
                <a:gd name="T57" fmla="*/ 102 h 128"/>
                <a:gd name="T58" fmla="*/ 0 w 262"/>
                <a:gd name="T59" fmla="*/ 10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2" h="128">
                  <a:moveTo>
                    <a:pt x="0" y="109"/>
                  </a:moveTo>
                  <a:lnTo>
                    <a:pt x="23" y="113"/>
                  </a:lnTo>
                  <a:lnTo>
                    <a:pt x="8" y="123"/>
                  </a:lnTo>
                  <a:lnTo>
                    <a:pt x="51" y="128"/>
                  </a:lnTo>
                  <a:lnTo>
                    <a:pt x="53" y="113"/>
                  </a:lnTo>
                  <a:lnTo>
                    <a:pt x="64" y="115"/>
                  </a:lnTo>
                  <a:lnTo>
                    <a:pt x="51" y="106"/>
                  </a:lnTo>
                  <a:lnTo>
                    <a:pt x="70" y="111"/>
                  </a:lnTo>
                  <a:lnTo>
                    <a:pt x="66" y="94"/>
                  </a:lnTo>
                  <a:lnTo>
                    <a:pt x="74" y="104"/>
                  </a:lnTo>
                  <a:lnTo>
                    <a:pt x="87" y="94"/>
                  </a:lnTo>
                  <a:lnTo>
                    <a:pt x="79" y="83"/>
                  </a:lnTo>
                  <a:lnTo>
                    <a:pt x="106" y="85"/>
                  </a:lnTo>
                  <a:lnTo>
                    <a:pt x="98" y="79"/>
                  </a:lnTo>
                  <a:lnTo>
                    <a:pt x="111" y="81"/>
                  </a:lnTo>
                  <a:lnTo>
                    <a:pt x="117" y="68"/>
                  </a:lnTo>
                  <a:lnTo>
                    <a:pt x="247" y="27"/>
                  </a:lnTo>
                  <a:lnTo>
                    <a:pt x="262" y="12"/>
                  </a:lnTo>
                  <a:lnTo>
                    <a:pt x="236" y="0"/>
                  </a:lnTo>
                  <a:lnTo>
                    <a:pt x="181" y="25"/>
                  </a:lnTo>
                  <a:lnTo>
                    <a:pt x="123" y="25"/>
                  </a:lnTo>
                  <a:lnTo>
                    <a:pt x="64" y="59"/>
                  </a:lnTo>
                  <a:lnTo>
                    <a:pt x="32" y="64"/>
                  </a:lnTo>
                  <a:lnTo>
                    <a:pt x="32" y="79"/>
                  </a:lnTo>
                  <a:lnTo>
                    <a:pt x="51" y="81"/>
                  </a:lnTo>
                  <a:lnTo>
                    <a:pt x="30" y="81"/>
                  </a:lnTo>
                  <a:lnTo>
                    <a:pt x="40" y="87"/>
                  </a:lnTo>
                  <a:lnTo>
                    <a:pt x="23" y="94"/>
                  </a:lnTo>
                  <a:lnTo>
                    <a:pt x="42" y="102"/>
                  </a:lnTo>
                  <a:lnTo>
                    <a:pt x="0" y="109"/>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55" name="Freeform 1054">
              <a:extLst>
                <a:ext uri="{FF2B5EF4-FFF2-40B4-BE49-F238E27FC236}">
                  <a16:creationId xmlns:a16="http://schemas.microsoft.com/office/drawing/2014/main" id="{DCE4222F-CA6C-45FB-8D89-844022B16F45}"/>
                </a:ext>
              </a:extLst>
            </p:cNvPr>
            <p:cNvSpPr>
              <a:spLocks/>
            </p:cNvSpPr>
            <p:nvPr/>
          </p:nvSpPr>
          <p:spPr bwMode="auto">
            <a:xfrm>
              <a:off x="3552291" y="6278636"/>
              <a:ext cx="212036" cy="129553"/>
            </a:xfrm>
            <a:custGeom>
              <a:avLst/>
              <a:gdLst>
                <a:gd name="T0" fmla="*/ 0 w 262"/>
                <a:gd name="T1" fmla="*/ 109 h 128"/>
                <a:gd name="T2" fmla="*/ 23 w 262"/>
                <a:gd name="T3" fmla="*/ 113 h 128"/>
                <a:gd name="T4" fmla="*/ 8 w 262"/>
                <a:gd name="T5" fmla="*/ 123 h 128"/>
                <a:gd name="T6" fmla="*/ 51 w 262"/>
                <a:gd name="T7" fmla="*/ 128 h 128"/>
                <a:gd name="T8" fmla="*/ 53 w 262"/>
                <a:gd name="T9" fmla="*/ 113 h 128"/>
                <a:gd name="T10" fmla="*/ 64 w 262"/>
                <a:gd name="T11" fmla="*/ 115 h 128"/>
                <a:gd name="T12" fmla="*/ 51 w 262"/>
                <a:gd name="T13" fmla="*/ 106 h 128"/>
                <a:gd name="T14" fmla="*/ 70 w 262"/>
                <a:gd name="T15" fmla="*/ 111 h 128"/>
                <a:gd name="T16" fmla="*/ 66 w 262"/>
                <a:gd name="T17" fmla="*/ 94 h 128"/>
                <a:gd name="T18" fmla="*/ 74 w 262"/>
                <a:gd name="T19" fmla="*/ 104 h 128"/>
                <a:gd name="T20" fmla="*/ 87 w 262"/>
                <a:gd name="T21" fmla="*/ 94 h 128"/>
                <a:gd name="T22" fmla="*/ 79 w 262"/>
                <a:gd name="T23" fmla="*/ 83 h 128"/>
                <a:gd name="T24" fmla="*/ 106 w 262"/>
                <a:gd name="T25" fmla="*/ 85 h 128"/>
                <a:gd name="T26" fmla="*/ 98 w 262"/>
                <a:gd name="T27" fmla="*/ 79 h 128"/>
                <a:gd name="T28" fmla="*/ 111 w 262"/>
                <a:gd name="T29" fmla="*/ 81 h 128"/>
                <a:gd name="T30" fmla="*/ 117 w 262"/>
                <a:gd name="T31" fmla="*/ 68 h 128"/>
                <a:gd name="T32" fmla="*/ 247 w 262"/>
                <a:gd name="T33" fmla="*/ 27 h 128"/>
                <a:gd name="T34" fmla="*/ 262 w 262"/>
                <a:gd name="T35" fmla="*/ 12 h 128"/>
                <a:gd name="T36" fmla="*/ 236 w 262"/>
                <a:gd name="T37" fmla="*/ 0 h 128"/>
                <a:gd name="T38" fmla="*/ 181 w 262"/>
                <a:gd name="T39" fmla="*/ 25 h 128"/>
                <a:gd name="T40" fmla="*/ 123 w 262"/>
                <a:gd name="T41" fmla="*/ 25 h 128"/>
                <a:gd name="T42" fmla="*/ 64 w 262"/>
                <a:gd name="T43" fmla="*/ 59 h 128"/>
                <a:gd name="T44" fmla="*/ 32 w 262"/>
                <a:gd name="T45" fmla="*/ 64 h 128"/>
                <a:gd name="T46" fmla="*/ 32 w 262"/>
                <a:gd name="T47" fmla="*/ 79 h 128"/>
                <a:gd name="T48" fmla="*/ 51 w 262"/>
                <a:gd name="T49" fmla="*/ 81 h 128"/>
                <a:gd name="T50" fmla="*/ 30 w 262"/>
                <a:gd name="T51" fmla="*/ 81 h 128"/>
                <a:gd name="T52" fmla="*/ 40 w 262"/>
                <a:gd name="T53" fmla="*/ 87 h 128"/>
                <a:gd name="T54" fmla="*/ 23 w 262"/>
                <a:gd name="T55" fmla="*/ 94 h 128"/>
                <a:gd name="T56" fmla="*/ 42 w 262"/>
                <a:gd name="T57" fmla="*/ 102 h 128"/>
                <a:gd name="T58" fmla="*/ 0 w 262"/>
                <a:gd name="T59" fmla="*/ 10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2" h="128">
                  <a:moveTo>
                    <a:pt x="0" y="109"/>
                  </a:moveTo>
                  <a:lnTo>
                    <a:pt x="23" y="113"/>
                  </a:lnTo>
                  <a:lnTo>
                    <a:pt x="8" y="123"/>
                  </a:lnTo>
                  <a:lnTo>
                    <a:pt x="51" y="128"/>
                  </a:lnTo>
                  <a:lnTo>
                    <a:pt x="53" y="113"/>
                  </a:lnTo>
                  <a:lnTo>
                    <a:pt x="64" y="115"/>
                  </a:lnTo>
                  <a:lnTo>
                    <a:pt x="51" y="106"/>
                  </a:lnTo>
                  <a:lnTo>
                    <a:pt x="70" y="111"/>
                  </a:lnTo>
                  <a:lnTo>
                    <a:pt x="66" y="94"/>
                  </a:lnTo>
                  <a:lnTo>
                    <a:pt x="74" y="104"/>
                  </a:lnTo>
                  <a:lnTo>
                    <a:pt x="87" y="94"/>
                  </a:lnTo>
                  <a:lnTo>
                    <a:pt x="79" y="83"/>
                  </a:lnTo>
                  <a:lnTo>
                    <a:pt x="106" y="85"/>
                  </a:lnTo>
                  <a:lnTo>
                    <a:pt x="98" y="79"/>
                  </a:lnTo>
                  <a:lnTo>
                    <a:pt x="111" y="81"/>
                  </a:lnTo>
                  <a:lnTo>
                    <a:pt x="117" y="68"/>
                  </a:lnTo>
                  <a:lnTo>
                    <a:pt x="247" y="27"/>
                  </a:lnTo>
                  <a:lnTo>
                    <a:pt x="262" y="12"/>
                  </a:lnTo>
                  <a:lnTo>
                    <a:pt x="236" y="0"/>
                  </a:lnTo>
                  <a:lnTo>
                    <a:pt x="181" y="25"/>
                  </a:lnTo>
                  <a:lnTo>
                    <a:pt x="123" y="25"/>
                  </a:lnTo>
                  <a:lnTo>
                    <a:pt x="64" y="59"/>
                  </a:lnTo>
                  <a:lnTo>
                    <a:pt x="32" y="64"/>
                  </a:lnTo>
                  <a:lnTo>
                    <a:pt x="32" y="79"/>
                  </a:lnTo>
                  <a:lnTo>
                    <a:pt x="51" y="81"/>
                  </a:lnTo>
                  <a:lnTo>
                    <a:pt x="30" y="81"/>
                  </a:lnTo>
                  <a:lnTo>
                    <a:pt x="40" y="87"/>
                  </a:lnTo>
                  <a:lnTo>
                    <a:pt x="23" y="94"/>
                  </a:lnTo>
                  <a:lnTo>
                    <a:pt x="42" y="102"/>
                  </a:lnTo>
                  <a:lnTo>
                    <a:pt x="0" y="109"/>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56" name="Freeform 1055">
              <a:extLst>
                <a:ext uri="{FF2B5EF4-FFF2-40B4-BE49-F238E27FC236}">
                  <a16:creationId xmlns:a16="http://schemas.microsoft.com/office/drawing/2014/main" id="{DE7681AE-1407-4B80-B310-7276E58AFEB7}"/>
                </a:ext>
              </a:extLst>
            </p:cNvPr>
            <p:cNvSpPr>
              <a:spLocks/>
            </p:cNvSpPr>
            <p:nvPr/>
          </p:nvSpPr>
          <p:spPr bwMode="auto">
            <a:xfrm>
              <a:off x="3674495" y="6109610"/>
              <a:ext cx="39656" cy="26315"/>
            </a:xfrm>
            <a:custGeom>
              <a:avLst/>
              <a:gdLst>
                <a:gd name="T0" fmla="*/ 0 w 49"/>
                <a:gd name="T1" fmla="*/ 17 h 26"/>
                <a:gd name="T2" fmla="*/ 15 w 49"/>
                <a:gd name="T3" fmla="*/ 26 h 26"/>
                <a:gd name="T4" fmla="*/ 49 w 49"/>
                <a:gd name="T5" fmla="*/ 15 h 26"/>
                <a:gd name="T6" fmla="*/ 30 w 49"/>
                <a:gd name="T7" fmla="*/ 0 h 26"/>
                <a:gd name="T8" fmla="*/ 0 w 49"/>
                <a:gd name="T9" fmla="*/ 17 h 26"/>
              </a:gdLst>
              <a:ahLst/>
              <a:cxnLst>
                <a:cxn ang="0">
                  <a:pos x="T0" y="T1"/>
                </a:cxn>
                <a:cxn ang="0">
                  <a:pos x="T2" y="T3"/>
                </a:cxn>
                <a:cxn ang="0">
                  <a:pos x="T4" y="T5"/>
                </a:cxn>
                <a:cxn ang="0">
                  <a:pos x="T6" y="T7"/>
                </a:cxn>
                <a:cxn ang="0">
                  <a:pos x="T8" y="T9"/>
                </a:cxn>
              </a:cxnLst>
              <a:rect l="0" t="0" r="r" b="b"/>
              <a:pathLst>
                <a:path w="49" h="26">
                  <a:moveTo>
                    <a:pt x="0" y="17"/>
                  </a:moveTo>
                  <a:lnTo>
                    <a:pt x="15" y="26"/>
                  </a:lnTo>
                  <a:lnTo>
                    <a:pt x="49" y="15"/>
                  </a:lnTo>
                  <a:lnTo>
                    <a:pt x="30" y="0"/>
                  </a:lnTo>
                  <a:lnTo>
                    <a:pt x="0" y="1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57" name="Freeform 1056">
              <a:extLst>
                <a:ext uri="{FF2B5EF4-FFF2-40B4-BE49-F238E27FC236}">
                  <a16:creationId xmlns:a16="http://schemas.microsoft.com/office/drawing/2014/main" id="{58BB9763-A04E-489A-BD3A-26B3EAA25AF0}"/>
                </a:ext>
              </a:extLst>
            </p:cNvPr>
            <p:cNvSpPr>
              <a:spLocks/>
            </p:cNvSpPr>
            <p:nvPr/>
          </p:nvSpPr>
          <p:spPr bwMode="auto">
            <a:xfrm>
              <a:off x="3674495" y="6109610"/>
              <a:ext cx="39656" cy="26315"/>
            </a:xfrm>
            <a:custGeom>
              <a:avLst/>
              <a:gdLst>
                <a:gd name="T0" fmla="*/ 0 w 49"/>
                <a:gd name="T1" fmla="*/ 17 h 26"/>
                <a:gd name="T2" fmla="*/ 15 w 49"/>
                <a:gd name="T3" fmla="*/ 26 h 26"/>
                <a:gd name="T4" fmla="*/ 49 w 49"/>
                <a:gd name="T5" fmla="*/ 15 h 26"/>
                <a:gd name="T6" fmla="*/ 30 w 49"/>
                <a:gd name="T7" fmla="*/ 0 h 26"/>
                <a:gd name="T8" fmla="*/ 0 w 49"/>
                <a:gd name="T9" fmla="*/ 17 h 26"/>
              </a:gdLst>
              <a:ahLst/>
              <a:cxnLst>
                <a:cxn ang="0">
                  <a:pos x="T0" y="T1"/>
                </a:cxn>
                <a:cxn ang="0">
                  <a:pos x="T2" y="T3"/>
                </a:cxn>
                <a:cxn ang="0">
                  <a:pos x="T4" y="T5"/>
                </a:cxn>
                <a:cxn ang="0">
                  <a:pos x="T6" y="T7"/>
                </a:cxn>
                <a:cxn ang="0">
                  <a:pos x="T8" y="T9"/>
                </a:cxn>
              </a:cxnLst>
              <a:rect l="0" t="0" r="r" b="b"/>
              <a:pathLst>
                <a:path w="49" h="26">
                  <a:moveTo>
                    <a:pt x="0" y="17"/>
                  </a:moveTo>
                  <a:lnTo>
                    <a:pt x="15" y="26"/>
                  </a:lnTo>
                  <a:lnTo>
                    <a:pt x="49" y="15"/>
                  </a:lnTo>
                  <a:lnTo>
                    <a:pt x="30" y="0"/>
                  </a:lnTo>
                  <a:lnTo>
                    <a:pt x="0" y="17"/>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58" name="Freeform 1057">
              <a:extLst>
                <a:ext uri="{FF2B5EF4-FFF2-40B4-BE49-F238E27FC236}">
                  <a16:creationId xmlns:a16="http://schemas.microsoft.com/office/drawing/2014/main" id="{B508D159-3957-4580-8D97-9A40F90139F3}"/>
                </a:ext>
              </a:extLst>
            </p:cNvPr>
            <p:cNvSpPr>
              <a:spLocks/>
            </p:cNvSpPr>
            <p:nvPr/>
          </p:nvSpPr>
          <p:spPr bwMode="auto">
            <a:xfrm>
              <a:off x="4067813" y="6161230"/>
              <a:ext cx="35609" cy="17207"/>
            </a:xfrm>
            <a:custGeom>
              <a:avLst/>
              <a:gdLst>
                <a:gd name="T0" fmla="*/ 0 w 44"/>
                <a:gd name="T1" fmla="*/ 0 h 17"/>
                <a:gd name="T2" fmla="*/ 21 w 44"/>
                <a:gd name="T3" fmla="*/ 13 h 17"/>
                <a:gd name="T4" fmla="*/ 13 w 44"/>
                <a:gd name="T5" fmla="*/ 17 h 17"/>
                <a:gd name="T6" fmla="*/ 32 w 44"/>
                <a:gd name="T7" fmla="*/ 17 h 17"/>
                <a:gd name="T8" fmla="*/ 44 w 44"/>
                <a:gd name="T9" fmla="*/ 9 h 17"/>
                <a:gd name="T10" fmla="*/ 0 w 44"/>
                <a:gd name="T11" fmla="*/ 0 h 17"/>
              </a:gdLst>
              <a:ahLst/>
              <a:cxnLst>
                <a:cxn ang="0">
                  <a:pos x="T0" y="T1"/>
                </a:cxn>
                <a:cxn ang="0">
                  <a:pos x="T2" y="T3"/>
                </a:cxn>
                <a:cxn ang="0">
                  <a:pos x="T4" y="T5"/>
                </a:cxn>
                <a:cxn ang="0">
                  <a:pos x="T6" y="T7"/>
                </a:cxn>
                <a:cxn ang="0">
                  <a:pos x="T8" y="T9"/>
                </a:cxn>
                <a:cxn ang="0">
                  <a:pos x="T10" y="T11"/>
                </a:cxn>
              </a:cxnLst>
              <a:rect l="0" t="0" r="r" b="b"/>
              <a:pathLst>
                <a:path w="44" h="17">
                  <a:moveTo>
                    <a:pt x="0" y="0"/>
                  </a:moveTo>
                  <a:lnTo>
                    <a:pt x="21" y="13"/>
                  </a:lnTo>
                  <a:lnTo>
                    <a:pt x="13" y="17"/>
                  </a:lnTo>
                  <a:lnTo>
                    <a:pt x="32" y="17"/>
                  </a:lnTo>
                  <a:lnTo>
                    <a:pt x="44" y="9"/>
                  </a:lnTo>
                  <a:lnTo>
                    <a:pt x="0" y="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59" name="Freeform 1058">
              <a:extLst>
                <a:ext uri="{FF2B5EF4-FFF2-40B4-BE49-F238E27FC236}">
                  <a16:creationId xmlns:a16="http://schemas.microsoft.com/office/drawing/2014/main" id="{AB8BC7E0-B4FF-4D2E-94AC-DD1B63D35BB1}"/>
                </a:ext>
              </a:extLst>
            </p:cNvPr>
            <p:cNvSpPr>
              <a:spLocks/>
            </p:cNvSpPr>
            <p:nvPr/>
          </p:nvSpPr>
          <p:spPr bwMode="auto">
            <a:xfrm>
              <a:off x="4067813" y="6161230"/>
              <a:ext cx="35609" cy="17207"/>
            </a:xfrm>
            <a:custGeom>
              <a:avLst/>
              <a:gdLst>
                <a:gd name="T0" fmla="*/ 0 w 44"/>
                <a:gd name="T1" fmla="*/ 0 h 17"/>
                <a:gd name="T2" fmla="*/ 21 w 44"/>
                <a:gd name="T3" fmla="*/ 13 h 17"/>
                <a:gd name="T4" fmla="*/ 13 w 44"/>
                <a:gd name="T5" fmla="*/ 17 h 17"/>
                <a:gd name="T6" fmla="*/ 32 w 44"/>
                <a:gd name="T7" fmla="*/ 17 h 17"/>
                <a:gd name="T8" fmla="*/ 44 w 44"/>
                <a:gd name="T9" fmla="*/ 9 h 17"/>
                <a:gd name="T10" fmla="*/ 0 w 44"/>
                <a:gd name="T11" fmla="*/ 0 h 17"/>
              </a:gdLst>
              <a:ahLst/>
              <a:cxnLst>
                <a:cxn ang="0">
                  <a:pos x="T0" y="T1"/>
                </a:cxn>
                <a:cxn ang="0">
                  <a:pos x="T2" y="T3"/>
                </a:cxn>
                <a:cxn ang="0">
                  <a:pos x="T4" y="T5"/>
                </a:cxn>
                <a:cxn ang="0">
                  <a:pos x="T6" y="T7"/>
                </a:cxn>
                <a:cxn ang="0">
                  <a:pos x="T8" y="T9"/>
                </a:cxn>
                <a:cxn ang="0">
                  <a:pos x="T10" y="T11"/>
                </a:cxn>
              </a:cxnLst>
              <a:rect l="0" t="0" r="r" b="b"/>
              <a:pathLst>
                <a:path w="44" h="17">
                  <a:moveTo>
                    <a:pt x="0" y="0"/>
                  </a:moveTo>
                  <a:lnTo>
                    <a:pt x="21" y="13"/>
                  </a:lnTo>
                  <a:lnTo>
                    <a:pt x="13" y="17"/>
                  </a:lnTo>
                  <a:lnTo>
                    <a:pt x="32" y="17"/>
                  </a:lnTo>
                  <a:lnTo>
                    <a:pt x="44" y="9"/>
                  </a:lnTo>
                  <a:lnTo>
                    <a:pt x="0" y="0"/>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60" name="Freeform 1059">
              <a:extLst>
                <a:ext uri="{FF2B5EF4-FFF2-40B4-BE49-F238E27FC236}">
                  <a16:creationId xmlns:a16="http://schemas.microsoft.com/office/drawing/2014/main" id="{C819E9FD-525A-4DA3-836B-D7BBFAC92DDC}"/>
                </a:ext>
              </a:extLst>
            </p:cNvPr>
            <p:cNvSpPr>
              <a:spLocks/>
            </p:cNvSpPr>
            <p:nvPr/>
          </p:nvSpPr>
          <p:spPr bwMode="auto">
            <a:xfrm>
              <a:off x="4072668" y="6113659"/>
              <a:ext cx="88213" cy="49594"/>
            </a:xfrm>
            <a:custGeom>
              <a:avLst/>
              <a:gdLst>
                <a:gd name="T0" fmla="*/ 0 w 109"/>
                <a:gd name="T1" fmla="*/ 41 h 49"/>
                <a:gd name="T2" fmla="*/ 30 w 109"/>
                <a:gd name="T3" fmla="*/ 13 h 49"/>
                <a:gd name="T4" fmla="*/ 70 w 109"/>
                <a:gd name="T5" fmla="*/ 0 h 49"/>
                <a:gd name="T6" fmla="*/ 109 w 109"/>
                <a:gd name="T7" fmla="*/ 24 h 49"/>
                <a:gd name="T8" fmla="*/ 96 w 109"/>
                <a:gd name="T9" fmla="*/ 28 h 49"/>
                <a:gd name="T10" fmla="*/ 100 w 109"/>
                <a:gd name="T11" fmla="*/ 39 h 49"/>
                <a:gd name="T12" fmla="*/ 45 w 109"/>
                <a:gd name="T13" fmla="*/ 49 h 49"/>
                <a:gd name="T14" fmla="*/ 0 w 109"/>
                <a:gd name="T15" fmla="*/ 4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9">
                  <a:moveTo>
                    <a:pt x="0" y="41"/>
                  </a:moveTo>
                  <a:lnTo>
                    <a:pt x="30" y="13"/>
                  </a:lnTo>
                  <a:lnTo>
                    <a:pt x="70" y="0"/>
                  </a:lnTo>
                  <a:lnTo>
                    <a:pt x="109" y="24"/>
                  </a:lnTo>
                  <a:lnTo>
                    <a:pt x="96" y="28"/>
                  </a:lnTo>
                  <a:lnTo>
                    <a:pt x="100" y="39"/>
                  </a:lnTo>
                  <a:lnTo>
                    <a:pt x="45" y="49"/>
                  </a:lnTo>
                  <a:lnTo>
                    <a:pt x="0" y="41"/>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61" name="Freeform 1060">
              <a:extLst>
                <a:ext uri="{FF2B5EF4-FFF2-40B4-BE49-F238E27FC236}">
                  <a16:creationId xmlns:a16="http://schemas.microsoft.com/office/drawing/2014/main" id="{5A149FA9-F2DE-4F99-AA3C-47C1C4369FD5}"/>
                </a:ext>
              </a:extLst>
            </p:cNvPr>
            <p:cNvSpPr>
              <a:spLocks/>
            </p:cNvSpPr>
            <p:nvPr/>
          </p:nvSpPr>
          <p:spPr bwMode="auto">
            <a:xfrm>
              <a:off x="4072668" y="6113659"/>
              <a:ext cx="88213" cy="49594"/>
            </a:xfrm>
            <a:custGeom>
              <a:avLst/>
              <a:gdLst>
                <a:gd name="T0" fmla="*/ 0 w 109"/>
                <a:gd name="T1" fmla="*/ 41 h 49"/>
                <a:gd name="T2" fmla="*/ 30 w 109"/>
                <a:gd name="T3" fmla="*/ 13 h 49"/>
                <a:gd name="T4" fmla="*/ 70 w 109"/>
                <a:gd name="T5" fmla="*/ 0 h 49"/>
                <a:gd name="T6" fmla="*/ 109 w 109"/>
                <a:gd name="T7" fmla="*/ 24 h 49"/>
                <a:gd name="T8" fmla="*/ 96 w 109"/>
                <a:gd name="T9" fmla="*/ 28 h 49"/>
                <a:gd name="T10" fmla="*/ 100 w 109"/>
                <a:gd name="T11" fmla="*/ 39 h 49"/>
                <a:gd name="T12" fmla="*/ 45 w 109"/>
                <a:gd name="T13" fmla="*/ 49 h 49"/>
                <a:gd name="T14" fmla="*/ 0 w 109"/>
                <a:gd name="T15" fmla="*/ 4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9">
                  <a:moveTo>
                    <a:pt x="0" y="41"/>
                  </a:moveTo>
                  <a:lnTo>
                    <a:pt x="30" y="13"/>
                  </a:lnTo>
                  <a:lnTo>
                    <a:pt x="70" y="0"/>
                  </a:lnTo>
                  <a:lnTo>
                    <a:pt x="109" y="24"/>
                  </a:lnTo>
                  <a:lnTo>
                    <a:pt x="96" y="28"/>
                  </a:lnTo>
                  <a:lnTo>
                    <a:pt x="100" y="39"/>
                  </a:lnTo>
                  <a:lnTo>
                    <a:pt x="45" y="49"/>
                  </a:lnTo>
                  <a:lnTo>
                    <a:pt x="0" y="41"/>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62" name="Freeform 1061">
              <a:extLst>
                <a:ext uri="{FF2B5EF4-FFF2-40B4-BE49-F238E27FC236}">
                  <a16:creationId xmlns:a16="http://schemas.microsoft.com/office/drawing/2014/main" id="{D2683BCA-1D6F-49F1-968B-16AF27C08534}"/>
                </a:ext>
              </a:extLst>
            </p:cNvPr>
            <p:cNvSpPr>
              <a:spLocks/>
            </p:cNvSpPr>
            <p:nvPr/>
          </p:nvSpPr>
          <p:spPr bwMode="auto">
            <a:xfrm>
              <a:off x="4092092" y="6157181"/>
              <a:ext cx="97925" cy="53643"/>
            </a:xfrm>
            <a:custGeom>
              <a:avLst/>
              <a:gdLst>
                <a:gd name="T0" fmla="*/ 0 w 121"/>
                <a:gd name="T1" fmla="*/ 23 h 53"/>
                <a:gd name="T2" fmla="*/ 21 w 121"/>
                <a:gd name="T3" fmla="*/ 28 h 53"/>
                <a:gd name="T4" fmla="*/ 38 w 121"/>
                <a:gd name="T5" fmla="*/ 45 h 53"/>
                <a:gd name="T6" fmla="*/ 49 w 121"/>
                <a:gd name="T7" fmla="*/ 38 h 53"/>
                <a:gd name="T8" fmla="*/ 100 w 121"/>
                <a:gd name="T9" fmla="*/ 53 h 53"/>
                <a:gd name="T10" fmla="*/ 117 w 121"/>
                <a:gd name="T11" fmla="*/ 47 h 53"/>
                <a:gd name="T12" fmla="*/ 104 w 121"/>
                <a:gd name="T13" fmla="*/ 34 h 53"/>
                <a:gd name="T14" fmla="*/ 115 w 121"/>
                <a:gd name="T15" fmla="*/ 36 h 53"/>
                <a:gd name="T16" fmla="*/ 121 w 121"/>
                <a:gd name="T17" fmla="*/ 17 h 53"/>
                <a:gd name="T18" fmla="*/ 95 w 121"/>
                <a:gd name="T19" fmla="*/ 4 h 53"/>
                <a:gd name="T20" fmla="*/ 70 w 121"/>
                <a:gd name="T21" fmla="*/ 21 h 53"/>
                <a:gd name="T22" fmla="*/ 89 w 121"/>
                <a:gd name="T23" fmla="*/ 13 h 53"/>
                <a:gd name="T24" fmla="*/ 78 w 121"/>
                <a:gd name="T25" fmla="*/ 0 h 53"/>
                <a:gd name="T26" fmla="*/ 36 w 121"/>
                <a:gd name="T27" fmla="*/ 4 h 53"/>
                <a:gd name="T28" fmla="*/ 0 w 121"/>
                <a:gd name="T29" fmla="*/ 2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 h="53">
                  <a:moveTo>
                    <a:pt x="0" y="23"/>
                  </a:moveTo>
                  <a:lnTo>
                    <a:pt x="21" y="28"/>
                  </a:lnTo>
                  <a:lnTo>
                    <a:pt x="38" y="45"/>
                  </a:lnTo>
                  <a:lnTo>
                    <a:pt x="49" y="38"/>
                  </a:lnTo>
                  <a:lnTo>
                    <a:pt x="100" y="53"/>
                  </a:lnTo>
                  <a:lnTo>
                    <a:pt x="117" y="47"/>
                  </a:lnTo>
                  <a:lnTo>
                    <a:pt x="104" y="34"/>
                  </a:lnTo>
                  <a:lnTo>
                    <a:pt x="115" y="36"/>
                  </a:lnTo>
                  <a:lnTo>
                    <a:pt x="121" y="17"/>
                  </a:lnTo>
                  <a:lnTo>
                    <a:pt x="95" y="4"/>
                  </a:lnTo>
                  <a:lnTo>
                    <a:pt x="70" y="21"/>
                  </a:lnTo>
                  <a:lnTo>
                    <a:pt x="89" y="13"/>
                  </a:lnTo>
                  <a:lnTo>
                    <a:pt x="78" y="0"/>
                  </a:lnTo>
                  <a:lnTo>
                    <a:pt x="36" y="4"/>
                  </a:lnTo>
                  <a:lnTo>
                    <a:pt x="0" y="23"/>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63" name="Freeform 1062">
              <a:extLst>
                <a:ext uri="{FF2B5EF4-FFF2-40B4-BE49-F238E27FC236}">
                  <a16:creationId xmlns:a16="http://schemas.microsoft.com/office/drawing/2014/main" id="{99351F2B-6637-4E73-A843-10547EA3C953}"/>
                </a:ext>
              </a:extLst>
            </p:cNvPr>
            <p:cNvSpPr>
              <a:spLocks/>
            </p:cNvSpPr>
            <p:nvPr/>
          </p:nvSpPr>
          <p:spPr bwMode="auto">
            <a:xfrm>
              <a:off x="4092092" y="6157181"/>
              <a:ext cx="97925" cy="53643"/>
            </a:xfrm>
            <a:custGeom>
              <a:avLst/>
              <a:gdLst>
                <a:gd name="T0" fmla="*/ 0 w 121"/>
                <a:gd name="T1" fmla="*/ 23 h 53"/>
                <a:gd name="T2" fmla="*/ 21 w 121"/>
                <a:gd name="T3" fmla="*/ 28 h 53"/>
                <a:gd name="T4" fmla="*/ 38 w 121"/>
                <a:gd name="T5" fmla="*/ 45 h 53"/>
                <a:gd name="T6" fmla="*/ 49 w 121"/>
                <a:gd name="T7" fmla="*/ 38 h 53"/>
                <a:gd name="T8" fmla="*/ 100 w 121"/>
                <a:gd name="T9" fmla="*/ 53 h 53"/>
                <a:gd name="T10" fmla="*/ 117 w 121"/>
                <a:gd name="T11" fmla="*/ 47 h 53"/>
                <a:gd name="T12" fmla="*/ 104 w 121"/>
                <a:gd name="T13" fmla="*/ 34 h 53"/>
                <a:gd name="T14" fmla="*/ 115 w 121"/>
                <a:gd name="T15" fmla="*/ 36 h 53"/>
                <a:gd name="T16" fmla="*/ 121 w 121"/>
                <a:gd name="T17" fmla="*/ 17 h 53"/>
                <a:gd name="T18" fmla="*/ 95 w 121"/>
                <a:gd name="T19" fmla="*/ 4 h 53"/>
                <a:gd name="T20" fmla="*/ 70 w 121"/>
                <a:gd name="T21" fmla="*/ 21 h 53"/>
                <a:gd name="T22" fmla="*/ 89 w 121"/>
                <a:gd name="T23" fmla="*/ 13 h 53"/>
                <a:gd name="T24" fmla="*/ 78 w 121"/>
                <a:gd name="T25" fmla="*/ 0 h 53"/>
                <a:gd name="T26" fmla="*/ 36 w 121"/>
                <a:gd name="T27" fmla="*/ 4 h 53"/>
                <a:gd name="T28" fmla="*/ 0 w 121"/>
                <a:gd name="T29" fmla="*/ 2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 h="53">
                  <a:moveTo>
                    <a:pt x="0" y="23"/>
                  </a:moveTo>
                  <a:lnTo>
                    <a:pt x="21" y="28"/>
                  </a:lnTo>
                  <a:lnTo>
                    <a:pt x="38" y="45"/>
                  </a:lnTo>
                  <a:lnTo>
                    <a:pt x="49" y="38"/>
                  </a:lnTo>
                  <a:lnTo>
                    <a:pt x="100" y="53"/>
                  </a:lnTo>
                  <a:lnTo>
                    <a:pt x="117" y="47"/>
                  </a:lnTo>
                  <a:lnTo>
                    <a:pt x="104" y="34"/>
                  </a:lnTo>
                  <a:lnTo>
                    <a:pt x="115" y="36"/>
                  </a:lnTo>
                  <a:lnTo>
                    <a:pt x="121" y="17"/>
                  </a:lnTo>
                  <a:lnTo>
                    <a:pt x="95" y="4"/>
                  </a:lnTo>
                  <a:lnTo>
                    <a:pt x="70" y="21"/>
                  </a:lnTo>
                  <a:lnTo>
                    <a:pt x="89" y="13"/>
                  </a:lnTo>
                  <a:lnTo>
                    <a:pt x="78" y="0"/>
                  </a:lnTo>
                  <a:lnTo>
                    <a:pt x="36" y="4"/>
                  </a:lnTo>
                  <a:lnTo>
                    <a:pt x="0" y="23"/>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64" name="Freeform 1063">
              <a:extLst>
                <a:ext uri="{FF2B5EF4-FFF2-40B4-BE49-F238E27FC236}">
                  <a16:creationId xmlns:a16="http://schemas.microsoft.com/office/drawing/2014/main" id="{6711AD09-D3D1-4E65-8F4E-09E2F92737AA}"/>
                </a:ext>
              </a:extLst>
            </p:cNvPr>
            <p:cNvSpPr>
              <a:spLocks/>
            </p:cNvSpPr>
            <p:nvPr/>
          </p:nvSpPr>
          <p:spPr bwMode="auto">
            <a:xfrm>
              <a:off x="4185160" y="6185520"/>
              <a:ext cx="82548" cy="55668"/>
            </a:xfrm>
            <a:custGeom>
              <a:avLst/>
              <a:gdLst>
                <a:gd name="T0" fmla="*/ 0 w 102"/>
                <a:gd name="T1" fmla="*/ 47 h 55"/>
                <a:gd name="T2" fmla="*/ 6 w 102"/>
                <a:gd name="T3" fmla="*/ 55 h 55"/>
                <a:gd name="T4" fmla="*/ 93 w 102"/>
                <a:gd name="T5" fmla="*/ 45 h 55"/>
                <a:gd name="T6" fmla="*/ 102 w 102"/>
                <a:gd name="T7" fmla="*/ 25 h 55"/>
                <a:gd name="T8" fmla="*/ 76 w 102"/>
                <a:gd name="T9" fmla="*/ 10 h 55"/>
                <a:gd name="T10" fmla="*/ 57 w 102"/>
                <a:gd name="T11" fmla="*/ 17 h 55"/>
                <a:gd name="T12" fmla="*/ 59 w 102"/>
                <a:gd name="T13" fmla="*/ 4 h 55"/>
                <a:gd name="T14" fmla="*/ 49 w 102"/>
                <a:gd name="T15" fmla="*/ 0 h 55"/>
                <a:gd name="T16" fmla="*/ 8 w 102"/>
                <a:gd name="T17" fmla="*/ 40 h 55"/>
                <a:gd name="T18" fmla="*/ 0 w 102"/>
                <a:gd name="T19" fmla="*/ 4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55">
                  <a:moveTo>
                    <a:pt x="0" y="47"/>
                  </a:moveTo>
                  <a:lnTo>
                    <a:pt x="6" y="55"/>
                  </a:lnTo>
                  <a:lnTo>
                    <a:pt x="93" y="45"/>
                  </a:lnTo>
                  <a:lnTo>
                    <a:pt x="102" y="25"/>
                  </a:lnTo>
                  <a:lnTo>
                    <a:pt x="76" y="10"/>
                  </a:lnTo>
                  <a:lnTo>
                    <a:pt x="57" y="17"/>
                  </a:lnTo>
                  <a:lnTo>
                    <a:pt x="59" y="4"/>
                  </a:lnTo>
                  <a:lnTo>
                    <a:pt x="49" y="0"/>
                  </a:lnTo>
                  <a:lnTo>
                    <a:pt x="8" y="40"/>
                  </a:lnTo>
                  <a:lnTo>
                    <a:pt x="0" y="4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65" name="Freeform 1064">
              <a:extLst>
                <a:ext uri="{FF2B5EF4-FFF2-40B4-BE49-F238E27FC236}">
                  <a16:creationId xmlns:a16="http://schemas.microsoft.com/office/drawing/2014/main" id="{540EF19E-150B-48CA-9BDF-1D6D069D5C94}"/>
                </a:ext>
              </a:extLst>
            </p:cNvPr>
            <p:cNvSpPr>
              <a:spLocks/>
            </p:cNvSpPr>
            <p:nvPr/>
          </p:nvSpPr>
          <p:spPr bwMode="auto">
            <a:xfrm>
              <a:off x="4185160" y="6185520"/>
              <a:ext cx="82548" cy="55668"/>
            </a:xfrm>
            <a:custGeom>
              <a:avLst/>
              <a:gdLst>
                <a:gd name="T0" fmla="*/ 0 w 102"/>
                <a:gd name="T1" fmla="*/ 47 h 55"/>
                <a:gd name="T2" fmla="*/ 6 w 102"/>
                <a:gd name="T3" fmla="*/ 55 h 55"/>
                <a:gd name="T4" fmla="*/ 93 w 102"/>
                <a:gd name="T5" fmla="*/ 45 h 55"/>
                <a:gd name="T6" fmla="*/ 102 w 102"/>
                <a:gd name="T7" fmla="*/ 25 h 55"/>
                <a:gd name="T8" fmla="*/ 76 w 102"/>
                <a:gd name="T9" fmla="*/ 10 h 55"/>
                <a:gd name="T10" fmla="*/ 57 w 102"/>
                <a:gd name="T11" fmla="*/ 17 h 55"/>
                <a:gd name="T12" fmla="*/ 59 w 102"/>
                <a:gd name="T13" fmla="*/ 4 h 55"/>
                <a:gd name="T14" fmla="*/ 49 w 102"/>
                <a:gd name="T15" fmla="*/ 0 h 55"/>
                <a:gd name="T16" fmla="*/ 8 w 102"/>
                <a:gd name="T17" fmla="*/ 40 h 55"/>
                <a:gd name="T18" fmla="*/ 0 w 102"/>
                <a:gd name="T19" fmla="*/ 4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55">
                  <a:moveTo>
                    <a:pt x="0" y="47"/>
                  </a:moveTo>
                  <a:lnTo>
                    <a:pt x="6" y="55"/>
                  </a:lnTo>
                  <a:lnTo>
                    <a:pt x="93" y="45"/>
                  </a:lnTo>
                  <a:lnTo>
                    <a:pt x="102" y="25"/>
                  </a:lnTo>
                  <a:lnTo>
                    <a:pt x="76" y="10"/>
                  </a:lnTo>
                  <a:lnTo>
                    <a:pt x="57" y="17"/>
                  </a:lnTo>
                  <a:lnTo>
                    <a:pt x="59" y="4"/>
                  </a:lnTo>
                  <a:lnTo>
                    <a:pt x="49" y="0"/>
                  </a:lnTo>
                  <a:lnTo>
                    <a:pt x="8" y="40"/>
                  </a:lnTo>
                  <a:lnTo>
                    <a:pt x="0" y="47"/>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66" name="Freeform 1065">
              <a:extLst>
                <a:ext uri="{FF2B5EF4-FFF2-40B4-BE49-F238E27FC236}">
                  <a16:creationId xmlns:a16="http://schemas.microsoft.com/office/drawing/2014/main" id="{D03E44AD-3E0F-48A1-AC6C-06DFDD99EF07}"/>
                </a:ext>
              </a:extLst>
            </p:cNvPr>
            <p:cNvSpPr>
              <a:spLocks/>
            </p:cNvSpPr>
            <p:nvPr/>
          </p:nvSpPr>
          <p:spPr bwMode="auto">
            <a:xfrm>
              <a:off x="4696635" y="6305964"/>
              <a:ext cx="93068" cy="52631"/>
            </a:xfrm>
            <a:custGeom>
              <a:avLst/>
              <a:gdLst>
                <a:gd name="T0" fmla="*/ 0 w 115"/>
                <a:gd name="T1" fmla="*/ 28 h 52"/>
                <a:gd name="T2" fmla="*/ 24 w 115"/>
                <a:gd name="T3" fmla="*/ 3 h 52"/>
                <a:gd name="T4" fmla="*/ 39 w 115"/>
                <a:gd name="T5" fmla="*/ 0 h 52"/>
                <a:gd name="T6" fmla="*/ 64 w 115"/>
                <a:gd name="T7" fmla="*/ 20 h 52"/>
                <a:gd name="T8" fmla="*/ 68 w 115"/>
                <a:gd name="T9" fmla="*/ 5 h 52"/>
                <a:gd name="T10" fmla="*/ 98 w 115"/>
                <a:gd name="T11" fmla="*/ 17 h 52"/>
                <a:gd name="T12" fmla="*/ 94 w 115"/>
                <a:gd name="T13" fmla="*/ 37 h 52"/>
                <a:gd name="T14" fmla="*/ 115 w 115"/>
                <a:gd name="T15" fmla="*/ 43 h 52"/>
                <a:gd name="T16" fmla="*/ 53 w 115"/>
                <a:gd name="T17" fmla="*/ 47 h 52"/>
                <a:gd name="T18" fmla="*/ 49 w 115"/>
                <a:gd name="T19" fmla="*/ 39 h 52"/>
                <a:gd name="T20" fmla="*/ 41 w 115"/>
                <a:gd name="T21" fmla="*/ 52 h 52"/>
                <a:gd name="T22" fmla="*/ 0 w 115"/>
                <a:gd name="T23" fmla="*/ 2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52">
                  <a:moveTo>
                    <a:pt x="0" y="28"/>
                  </a:moveTo>
                  <a:lnTo>
                    <a:pt x="24" y="3"/>
                  </a:lnTo>
                  <a:lnTo>
                    <a:pt x="39" y="0"/>
                  </a:lnTo>
                  <a:lnTo>
                    <a:pt x="64" y="20"/>
                  </a:lnTo>
                  <a:lnTo>
                    <a:pt x="68" y="5"/>
                  </a:lnTo>
                  <a:lnTo>
                    <a:pt x="98" y="17"/>
                  </a:lnTo>
                  <a:lnTo>
                    <a:pt x="94" y="37"/>
                  </a:lnTo>
                  <a:lnTo>
                    <a:pt x="115" y="43"/>
                  </a:lnTo>
                  <a:lnTo>
                    <a:pt x="53" y="47"/>
                  </a:lnTo>
                  <a:lnTo>
                    <a:pt x="49" y="39"/>
                  </a:lnTo>
                  <a:lnTo>
                    <a:pt x="41" y="52"/>
                  </a:lnTo>
                  <a:lnTo>
                    <a:pt x="0" y="28"/>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67" name="Freeform 1066">
              <a:extLst>
                <a:ext uri="{FF2B5EF4-FFF2-40B4-BE49-F238E27FC236}">
                  <a16:creationId xmlns:a16="http://schemas.microsoft.com/office/drawing/2014/main" id="{8C137019-09EA-46C0-8709-B580C31482BD}"/>
                </a:ext>
              </a:extLst>
            </p:cNvPr>
            <p:cNvSpPr>
              <a:spLocks/>
            </p:cNvSpPr>
            <p:nvPr/>
          </p:nvSpPr>
          <p:spPr bwMode="auto">
            <a:xfrm>
              <a:off x="4696635" y="6305964"/>
              <a:ext cx="93068" cy="52631"/>
            </a:xfrm>
            <a:custGeom>
              <a:avLst/>
              <a:gdLst>
                <a:gd name="T0" fmla="*/ 0 w 115"/>
                <a:gd name="T1" fmla="*/ 28 h 52"/>
                <a:gd name="T2" fmla="*/ 24 w 115"/>
                <a:gd name="T3" fmla="*/ 3 h 52"/>
                <a:gd name="T4" fmla="*/ 39 w 115"/>
                <a:gd name="T5" fmla="*/ 0 h 52"/>
                <a:gd name="T6" fmla="*/ 64 w 115"/>
                <a:gd name="T7" fmla="*/ 20 h 52"/>
                <a:gd name="T8" fmla="*/ 68 w 115"/>
                <a:gd name="T9" fmla="*/ 5 h 52"/>
                <a:gd name="T10" fmla="*/ 98 w 115"/>
                <a:gd name="T11" fmla="*/ 17 h 52"/>
                <a:gd name="T12" fmla="*/ 94 w 115"/>
                <a:gd name="T13" fmla="*/ 37 h 52"/>
                <a:gd name="T14" fmla="*/ 115 w 115"/>
                <a:gd name="T15" fmla="*/ 43 h 52"/>
                <a:gd name="T16" fmla="*/ 53 w 115"/>
                <a:gd name="T17" fmla="*/ 47 h 52"/>
                <a:gd name="T18" fmla="*/ 49 w 115"/>
                <a:gd name="T19" fmla="*/ 39 h 52"/>
                <a:gd name="T20" fmla="*/ 41 w 115"/>
                <a:gd name="T21" fmla="*/ 52 h 52"/>
                <a:gd name="T22" fmla="*/ 0 w 115"/>
                <a:gd name="T23" fmla="*/ 2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52">
                  <a:moveTo>
                    <a:pt x="0" y="28"/>
                  </a:moveTo>
                  <a:lnTo>
                    <a:pt x="24" y="3"/>
                  </a:lnTo>
                  <a:lnTo>
                    <a:pt x="39" y="0"/>
                  </a:lnTo>
                  <a:lnTo>
                    <a:pt x="64" y="20"/>
                  </a:lnTo>
                  <a:lnTo>
                    <a:pt x="68" y="5"/>
                  </a:lnTo>
                  <a:lnTo>
                    <a:pt x="98" y="17"/>
                  </a:lnTo>
                  <a:lnTo>
                    <a:pt x="94" y="37"/>
                  </a:lnTo>
                  <a:lnTo>
                    <a:pt x="115" y="43"/>
                  </a:lnTo>
                  <a:lnTo>
                    <a:pt x="53" y="47"/>
                  </a:lnTo>
                  <a:lnTo>
                    <a:pt x="49" y="39"/>
                  </a:lnTo>
                  <a:lnTo>
                    <a:pt x="41" y="52"/>
                  </a:lnTo>
                  <a:lnTo>
                    <a:pt x="0" y="28"/>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68" name="Freeform 1067">
              <a:extLst>
                <a:ext uri="{FF2B5EF4-FFF2-40B4-BE49-F238E27FC236}">
                  <a16:creationId xmlns:a16="http://schemas.microsoft.com/office/drawing/2014/main" id="{41E0648A-00F0-44AC-BE88-CCAE99B51235}"/>
                </a:ext>
              </a:extLst>
            </p:cNvPr>
            <p:cNvSpPr>
              <a:spLocks/>
            </p:cNvSpPr>
            <p:nvPr/>
          </p:nvSpPr>
          <p:spPr bwMode="auto">
            <a:xfrm>
              <a:off x="4760570" y="6309001"/>
              <a:ext cx="56651" cy="34412"/>
            </a:xfrm>
            <a:custGeom>
              <a:avLst/>
              <a:gdLst>
                <a:gd name="T0" fmla="*/ 0 w 70"/>
                <a:gd name="T1" fmla="*/ 0 h 34"/>
                <a:gd name="T2" fmla="*/ 23 w 70"/>
                <a:gd name="T3" fmla="*/ 12 h 34"/>
                <a:gd name="T4" fmla="*/ 17 w 70"/>
                <a:gd name="T5" fmla="*/ 23 h 34"/>
                <a:gd name="T6" fmla="*/ 28 w 70"/>
                <a:gd name="T7" fmla="*/ 34 h 34"/>
                <a:gd name="T8" fmla="*/ 49 w 70"/>
                <a:gd name="T9" fmla="*/ 34 h 34"/>
                <a:gd name="T10" fmla="*/ 70 w 70"/>
                <a:gd name="T11" fmla="*/ 21 h 34"/>
                <a:gd name="T12" fmla="*/ 0 w 70"/>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70" h="34">
                  <a:moveTo>
                    <a:pt x="0" y="0"/>
                  </a:moveTo>
                  <a:lnTo>
                    <a:pt x="23" y="12"/>
                  </a:lnTo>
                  <a:lnTo>
                    <a:pt x="17" y="23"/>
                  </a:lnTo>
                  <a:lnTo>
                    <a:pt x="28" y="34"/>
                  </a:lnTo>
                  <a:lnTo>
                    <a:pt x="49" y="34"/>
                  </a:lnTo>
                  <a:lnTo>
                    <a:pt x="70" y="21"/>
                  </a:lnTo>
                  <a:lnTo>
                    <a:pt x="0" y="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69" name="Freeform 1068">
              <a:extLst>
                <a:ext uri="{FF2B5EF4-FFF2-40B4-BE49-F238E27FC236}">
                  <a16:creationId xmlns:a16="http://schemas.microsoft.com/office/drawing/2014/main" id="{111B4CED-B4CF-4557-A42F-37FAA533194B}"/>
                </a:ext>
              </a:extLst>
            </p:cNvPr>
            <p:cNvSpPr>
              <a:spLocks/>
            </p:cNvSpPr>
            <p:nvPr/>
          </p:nvSpPr>
          <p:spPr bwMode="auto">
            <a:xfrm>
              <a:off x="4760570" y="6309001"/>
              <a:ext cx="56651" cy="34412"/>
            </a:xfrm>
            <a:custGeom>
              <a:avLst/>
              <a:gdLst>
                <a:gd name="T0" fmla="*/ 0 w 70"/>
                <a:gd name="T1" fmla="*/ 0 h 34"/>
                <a:gd name="T2" fmla="*/ 23 w 70"/>
                <a:gd name="T3" fmla="*/ 12 h 34"/>
                <a:gd name="T4" fmla="*/ 17 w 70"/>
                <a:gd name="T5" fmla="*/ 23 h 34"/>
                <a:gd name="T6" fmla="*/ 28 w 70"/>
                <a:gd name="T7" fmla="*/ 34 h 34"/>
                <a:gd name="T8" fmla="*/ 49 w 70"/>
                <a:gd name="T9" fmla="*/ 34 h 34"/>
                <a:gd name="T10" fmla="*/ 70 w 70"/>
                <a:gd name="T11" fmla="*/ 21 h 34"/>
                <a:gd name="T12" fmla="*/ 0 w 70"/>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70" h="34">
                  <a:moveTo>
                    <a:pt x="0" y="0"/>
                  </a:moveTo>
                  <a:lnTo>
                    <a:pt x="23" y="12"/>
                  </a:lnTo>
                  <a:lnTo>
                    <a:pt x="17" y="23"/>
                  </a:lnTo>
                  <a:lnTo>
                    <a:pt x="28" y="34"/>
                  </a:lnTo>
                  <a:lnTo>
                    <a:pt x="49" y="34"/>
                  </a:lnTo>
                  <a:lnTo>
                    <a:pt x="70" y="21"/>
                  </a:lnTo>
                  <a:lnTo>
                    <a:pt x="0" y="0"/>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70" name="Freeform 1069">
              <a:extLst>
                <a:ext uri="{FF2B5EF4-FFF2-40B4-BE49-F238E27FC236}">
                  <a16:creationId xmlns:a16="http://schemas.microsoft.com/office/drawing/2014/main" id="{8DEAFB34-08F5-408A-A53D-E0BF12F09D55}"/>
                </a:ext>
              </a:extLst>
            </p:cNvPr>
            <p:cNvSpPr>
              <a:spLocks/>
            </p:cNvSpPr>
            <p:nvPr/>
          </p:nvSpPr>
          <p:spPr bwMode="auto">
            <a:xfrm>
              <a:off x="4829360" y="6328231"/>
              <a:ext cx="63934" cy="28340"/>
            </a:xfrm>
            <a:custGeom>
              <a:avLst/>
              <a:gdLst>
                <a:gd name="T0" fmla="*/ 0 w 79"/>
                <a:gd name="T1" fmla="*/ 0 h 28"/>
                <a:gd name="T2" fmla="*/ 13 w 79"/>
                <a:gd name="T3" fmla="*/ 19 h 28"/>
                <a:gd name="T4" fmla="*/ 51 w 79"/>
                <a:gd name="T5" fmla="*/ 28 h 28"/>
                <a:gd name="T6" fmla="*/ 79 w 79"/>
                <a:gd name="T7" fmla="*/ 21 h 28"/>
                <a:gd name="T8" fmla="*/ 0 w 79"/>
                <a:gd name="T9" fmla="*/ 0 h 28"/>
              </a:gdLst>
              <a:ahLst/>
              <a:cxnLst>
                <a:cxn ang="0">
                  <a:pos x="T0" y="T1"/>
                </a:cxn>
                <a:cxn ang="0">
                  <a:pos x="T2" y="T3"/>
                </a:cxn>
                <a:cxn ang="0">
                  <a:pos x="T4" y="T5"/>
                </a:cxn>
                <a:cxn ang="0">
                  <a:pos x="T6" y="T7"/>
                </a:cxn>
                <a:cxn ang="0">
                  <a:pos x="T8" y="T9"/>
                </a:cxn>
              </a:cxnLst>
              <a:rect l="0" t="0" r="r" b="b"/>
              <a:pathLst>
                <a:path w="79" h="28">
                  <a:moveTo>
                    <a:pt x="0" y="0"/>
                  </a:moveTo>
                  <a:lnTo>
                    <a:pt x="13" y="19"/>
                  </a:lnTo>
                  <a:lnTo>
                    <a:pt x="51" y="28"/>
                  </a:lnTo>
                  <a:lnTo>
                    <a:pt x="79" y="21"/>
                  </a:lnTo>
                  <a:lnTo>
                    <a:pt x="0" y="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71" name="Freeform 1070">
              <a:extLst>
                <a:ext uri="{FF2B5EF4-FFF2-40B4-BE49-F238E27FC236}">
                  <a16:creationId xmlns:a16="http://schemas.microsoft.com/office/drawing/2014/main" id="{1B0C515C-6282-4404-BBBF-1C5453DE0932}"/>
                </a:ext>
              </a:extLst>
            </p:cNvPr>
            <p:cNvSpPr>
              <a:spLocks/>
            </p:cNvSpPr>
            <p:nvPr/>
          </p:nvSpPr>
          <p:spPr bwMode="auto">
            <a:xfrm>
              <a:off x="4829360" y="6328231"/>
              <a:ext cx="63934" cy="28340"/>
            </a:xfrm>
            <a:custGeom>
              <a:avLst/>
              <a:gdLst>
                <a:gd name="T0" fmla="*/ 0 w 79"/>
                <a:gd name="T1" fmla="*/ 0 h 28"/>
                <a:gd name="T2" fmla="*/ 13 w 79"/>
                <a:gd name="T3" fmla="*/ 19 h 28"/>
                <a:gd name="T4" fmla="*/ 51 w 79"/>
                <a:gd name="T5" fmla="*/ 28 h 28"/>
                <a:gd name="T6" fmla="*/ 79 w 79"/>
                <a:gd name="T7" fmla="*/ 21 h 28"/>
                <a:gd name="T8" fmla="*/ 0 w 79"/>
                <a:gd name="T9" fmla="*/ 0 h 28"/>
              </a:gdLst>
              <a:ahLst/>
              <a:cxnLst>
                <a:cxn ang="0">
                  <a:pos x="T0" y="T1"/>
                </a:cxn>
                <a:cxn ang="0">
                  <a:pos x="T2" y="T3"/>
                </a:cxn>
                <a:cxn ang="0">
                  <a:pos x="T4" y="T5"/>
                </a:cxn>
                <a:cxn ang="0">
                  <a:pos x="T6" y="T7"/>
                </a:cxn>
                <a:cxn ang="0">
                  <a:pos x="T8" y="T9"/>
                </a:cxn>
              </a:cxnLst>
              <a:rect l="0" t="0" r="r" b="b"/>
              <a:pathLst>
                <a:path w="79" h="28">
                  <a:moveTo>
                    <a:pt x="0" y="0"/>
                  </a:moveTo>
                  <a:lnTo>
                    <a:pt x="13" y="19"/>
                  </a:lnTo>
                  <a:lnTo>
                    <a:pt x="51" y="28"/>
                  </a:lnTo>
                  <a:lnTo>
                    <a:pt x="79" y="21"/>
                  </a:lnTo>
                  <a:lnTo>
                    <a:pt x="0" y="0"/>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72" name="Freeform 1071">
              <a:extLst>
                <a:ext uri="{FF2B5EF4-FFF2-40B4-BE49-F238E27FC236}">
                  <a16:creationId xmlns:a16="http://schemas.microsoft.com/office/drawing/2014/main" id="{C26D3DB4-F06C-4F79-A00E-79C50AA53FF9}"/>
                </a:ext>
              </a:extLst>
            </p:cNvPr>
            <p:cNvSpPr>
              <a:spLocks/>
            </p:cNvSpPr>
            <p:nvPr/>
          </p:nvSpPr>
          <p:spPr bwMode="auto">
            <a:xfrm>
              <a:off x="2960696" y="6161230"/>
              <a:ext cx="146482" cy="129553"/>
            </a:xfrm>
            <a:custGeom>
              <a:avLst/>
              <a:gdLst>
                <a:gd name="T0" fmla="*/ 0 w 181"/>
                <a:gd name="T1" fmla="*/ 15 h 128"/>
                <a:gd name="T2" fmla="*/ 0 w 181"/>
                <a:gd name="T3" fmla="*/ 30 h 128"/>
                <a:gd name="T4" fmla="*/ 19 w 181"/>
                <a:gd name="T5" fmla="*/ 30 h 128"/>
                <a:gd name="T6" fmla="*/ 13 w 181"/>
                <a:gd name="T7" fmla="*/ 39 h 128"/>
                <a:gd name="T8" fmla="*/ 28 w 181"/>
                <a:gd name="T9" fmla="*/ 43 h 128"/>
                <a:gd name="T10" fmla="*/ 9 w 181"/>
                <a:gd name="T11" fmla="*/ 43 h 128"/>
                <a:gd name="T12" fmla="*/ 41 w 181"/>
                <a:gd name="T13" fmla="*/ 56 h 128"/>
                <a:gd name="T14" fmla="*/ 28 w 181"/>
                <a:gd name="T15" fmla="*/ 60 h 128"/>
                <a:gd name="T16" fmla="*/ 36 w 181"/>
                <a:gd name="T17" fmla="*/ 71 h 128"/>
                <a:gd name="T18" fmla="*/ 66 w 181"/>
                <a:gd name="T19" fmla="*/ 64 h 128"/>
                <a:gd name="T20" fmla="*/ 64 w 181"/>
                <a:gd name="T21" fmla="*/ 52 h 128"/>
                <a:gd name="T22" fmla="*/ 79 w 181"/>
                <a:gd name="T23" fmla="*/ 47 h 128"/>
                <a:gd name="T24" fmla="*/ 81 w 181"/>
                <a:gd name="T25" fmla="*/ 62 h 128"/>
                <a:gd name="T26" fmla="*/ 100 w 181"/>
                <a:gd name="T27" fmla="*/ 52 h 128"/>
                <a:gd name="T28" fmla="*/ 96 w 181"/>
                <a:gd name="T29" fmla="*/ 62 h 128"/>
                <a:gd name="T30" fmla="*/ 113 w 181"/>
                <a:gd name="T31" fmla="*/ 62 h 128"/>
                <a:gd name="T32" fmla="*/ 49 w 181"/>
                <a:gd name="T33" fmla="*/ 77 h 128"/>
                <a:gd name="T34" fmla="*/ 51 w 181"/>
                <a:gd name="T35" fmla="*/ 88 h 128"/>
                <a:gd name="T36" fmla="*/ 105 w 181"/>
                <a:gd name="T37" fmla="*/ 79 h 128"/>
                <a:gd name="T38" fmla="*/ 68 w 181"/>
                <a:gd name="T39" fmla="*/ 90 h 128"/>
                <a:gd name="T40" fmla="*/ 88 w 181"/>
                <a:gd name="T41" fmla="*/ 96 h 128"/>
                <a:gd name="T42" fmla="*/ 53 w 181"/>
                <a:gd name="T43" fmla="*/ 103 h 128"/>
                <a:gd name="T44" fmla="*/ 107 w 181"/>
                <a:gd name="T45" fmla="*/ 128 h 128"/>
                <a:gd name="T46" fmla="*/ 141 w 181"/>
                <a:gd name="T47" fmla="*/ 62 h 128"/>
                <a:gd name="T48" fmla="*/ 181 w 181"/>
                <a:gd name="T49" fmla="*/ 47 h 128"/>
                <a:gd name="T50" fmla="*/ 137 w 181"/>
                <a:gd name="T51" fmla="*/ 34 h 128"/>
                <a:gd name="T52" fmla="*/ 130 w 181"/>
                <a:gd name="T53" fmla="*/ 17 h 128"/>
                <a:gd name="T54" fmla="*/ 117 w 181"/>
                <a:gd name="T55" fmla="*/ 28 h 128"/>
                <a:gd name="T56" fmla="*/ 124 w 181"/>
                <a:gd name="T57" fmla="*/ 13 h 128"/>
                <a:gd name="T58" fmla="*/ 92 w 181"/>
                <a:gd name="T59" fmla="*/ 0 h 128"/>
                <a:gd name="T60" fmla="*/ 83 w 181"/>
                <a:gd name="T61" fmla="*/ 13 h 128"/>
                <a:gd name="T62" fmla="*/ 96 w 181"/>
                <a:gd name="T63" fmla="*/ 43 h 128"/>
                <a:gd name="T64" fmla="*/ 62 w 181"/>
                <a:gd name="T65" fmla="*/ 11 h 128"/>
                <a:gd name="T66" fmla="*/ 51 w 181"/>
                <a:gd name="T67" fmla="*/ 17 h 128"/>
                <a:gd name="T68" fmla="*/ 60 w 181"/>
                <a:gd name="T69" fmla="*/ 34 h 128"/>
                <a:gd name="T70" fmla="*/ 26 w 181"/>
                <a:gd name="T71" fmla="*/ 19 h 128"/>
                <a:gd name="T72" fmla="*/ 49 w 181"/>
                <a:gd name="T73" fmla="*/ 11 h 128"/>
                <a:gd name="T74" fmla="*/ 0 w 181"/>
                <a:gd name="T75" fmla="*/ 15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1" h="128">
                  <a:moveTo>
                    <a:pt x="0" y="15"/>
                  </a:moveTo>
                  <a:lnTo>
                    <a:pt x="0" y="30"/>
                  </a:lnTo>
                  <a:lnTo>
                    <a:pt x="19" y="30"/>
                  </a:lnTo>
                  <a:lnTo>
                    <a:pt x="13" y="39"/>
                  </a:lnTo>
                  <a:lnTo>
                    <a:pt x="28" y="43"/>
                  </a:lnTo>
                  <a:lnTo>
                    <a:pt x="9" y="43"/>
                  </a:lnTo>
                  <a:lnTo>
                    <a:pt x="41" y="56"/>
                  </a:lnTo>
                  <a:lnTo>
                    <a:pt x="28" y="60"/>
                  </a:lnTo>
                  <a:lnTo>
                    <a:pt x="36" y="71"/>
                  </a:lnTo>
                  <a:lnTo>
                    <a:pt x="66" y="64"/>
                  </a:lnTo>
                  <a:lnTo>
                    <a:pt x="64" y="52"/>
                  </a:lnTo>
                  <a:lnTo>
                    <a:pt x="79" y="47"/>
                  </a:lnTo>
                  <a:lnTo>
                    <a:pt x="81" y="62"/>
                  </a:lnTo>
                  <a:lnTo>
                    <a:pt x="100" y="52"/>
                  </a:lnTo>
                  <a:lnTo>
                    <a:pt x="96" y="62"/>
                  </a:lnTo>
                  <a:lnTo>
                    <a:pt x="113" y="62"/>
                  </a:lnTo>
                  <a:lnTo>
                    <a:pt x="49" y="77"/>
                  </a:lnTo>
                  <a:lnTo>
                    <a:pt x="51" y="88"/>
                  </a:lnTo>
                  <a:lnTo>
                    <a:pt x="105" y="79"/>
                  </a:lnTo>
                  <a:lnTo>
                    <a:pt x="68" y="90"/>
                  </a:lnTo>
                  <a:lnTo>
                    <a:pt x="88" y="96"/>
                  </a:lnTo>
                  <a:lnTo>
                    <a:pt x="53" y="103"/>
                  </a:lnTo>
                  <a:lnTo>
                    <a:pt x="107" y="128"/>
                  </a:lnTo>
                  <a:lnTo>
                    <a:pt x="141" y="62"/>
                  </a:lnTo>
                  <a:lnTo>
                    <a:pt x="181" y="47"/>
                  </a:lnTo>
                  <a:lnTo>
                    <a:pt x="137" y="34"/>
                  </a:lnTo>
                  <a:lnTo>
                    <a:pt x="130" y="17"/>
                  </a:lnTo>
                  <a:lnTo>
                    <a:pt x="117" y="28"/>
                  </a:lnTo>
                  <a:lnTo>
                    <a:pt x="124" y="13"/>
                  </a:lnTo>
                  <a:lnTo>
                    <a:pt x="92" y="0"/>
                  </a:lnTo>
                  <a:lnTo>
                    <a:pt x="83" y="13"/>
                  </a:lnTo>
                  <a:lnTo>
                    <a:pt x="96" y="43"/>
                  </a:lnTo>
                  <a:lnTo>
                    <a:pt x="62" y="11"/>
                  </a:lnTo>
                  <a:lnTo>
                    <a:pt x="51" y="17"/>
                  </a:lnTo>
                  <a:lnTo>
                    <a:pt x="60" y="34"/>
                  </a:lnTo>
                  <a:lnTo>
                    <a:pt x="26" y="19"/>
                  </a:lnTo>
                  <a:lnTo>
                    <a:pt x="49" y="11"/>
                  </a:lnTo>
                  <a:lnTo>
                    <a:pt x="0" y="1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73" name="Freeform 1072">
              <a:extLst>
                <a:ext uri="{FF2B5EF4-FFF2-40B4-BE49-F238E27FC236}">
                  <a16:creationId xmlns:a16="http://schemas.microsoft.com/office/drawing/2014/main" id="{DBF2C550-673C-4553-A647-C7011D730E3A}"/>
                </a:ext>
              </a:extLst>
            </p:cNvPr>
            <p:cNvSpPr>
              <a:spLocks/>
            </p:cNvSpPr>
            <p:nvPr/>
          </p:nvSpPr>
          <p:spPr bwMode="auto">
            <a:xfrm>
              <a:off x="2960696" y="6161230"/>
              <a:ext cx="146482" cy="129553"/>
            </a:xfrm>
            <a:custGeom>
              <a:avLst/>
              <a:gdLst>
                <a:gd name="T0" fmla="*/ 0 w 181"/>
                <a:gd name="T1" fmla="*/ 15 h 128"/>
                <a:gd name="T2" fmla="*/ 0 w 181"/>
                <a:gd name="T3" fmla="*/ 30 h 128"/>
                <a:gd name="T4" fmla="*/ 19 w 181"/>
                <a:gd name="T5" fmla="*/ 30 h 128"/>
                <a:gd name="T6" fmla="*/ 13 w 181"/>
                <a:gd name="T7" fmla="*/ 39 h 128"/>
                <a:gd name="T8" fmla="*/ 28 w 181"/>
                <a:gd name="T9" fmla="*/ 43 h 128"/>
                <a:gd name="T10" fmla="*/ 9 w 181"/>
                <a:gd name="T11" fmla="*/ 43 h 128"/>
                <a:gd name="T12" fmla="*/ 41 w 181"/>
                <a:gd name="T13" fmla="*/ 56 h 128"/>
                <a:gd name="T14" fmla="*/ 28 w 181"/>
                <a:gd name="T15" fmla="*/ 60 h 128"/>
                <a:gd name="T16" fmla="*/ 36 w 181"/>
                <a:gd name="T17" fmla="*/ 71 h 128"/>
                <a:gd name="T18" fmla="*/ 66 w 181"/>
                <a:gd name="T19" fmla="*/ 64 h 128"/>
                <a:gd name="T20" fmla="*/ 64 w 181"/>
                <a:gd name="T21" fmla="*/ 52 h 128"/>
                <a:gd name="T22" fmla="*/ 79 w 181"/>
                <a:gd name="T23" fmla="*/ 47 h 128"/>
                <a:gd name="T24" fmla="*/ 81 w 181"/>
                <a:gd name="T25" fmla="*/ 62 h 128"/>
                <a:gd name="T26" fmla="*/ 100 w 181"/>
                <a:gd name="T27" fmla="*/ 52 h 128"/>
                <a:gd name="T28" fmla="*/ 96 w 181"/>
                <a:gd name="T29" fmla="*/ 62 h 128"/>
                <a:gd name="T30" fmla="*/ 113 w 181"/>
                <a:gd name="T31" fmla="*/ 62 h 128"/>
                <a:gd name="T32" fmla="*/ 49 w 181"/>
                <a:gd name="T33" fmla="*/ 77 h 128"/>
                <a:gd name="T34" fmla="*/ 51 w 181"/>
                <a:gd name="T35" fmla="*/ 88 h 128"/>
                <a:gd name="T36" fmla="*/ 105 w 181"/>
                <a:gd name="T37" fmla="*/ 79 h 128"/>
                <a:gd name="T38" fmla="*/ 68 w 181"/>
                <a:gd name="T39" fmla="*/ 90 h 128"/>
                <a:gd name="T40" fmla="*/ 88 w 181"/>
                <a:gd name="T41" fmla="*/ 96 h 128"/>
                <a:gd name="T42" fmla="*/ 53 w 181"/>
                <a:gd name="T43" fmla="*/ 103 h 128"/>
                <a:gd name="T44" fmla="*/ 107 w 181"/>
                <a:gd name="T45" fmla="*/ 128 h 128"/>
                <a:gd name="T46" fmla="*/ 141 w 181"/>
                <a:gd name="T47" fmla="*/ 62 h 128"/>
                <a:gd name="T48" fmla="*/ 181 w 181"/>
                <a:gd name="T49" fmla="*/ 47 h 128"/>
                <a:gd name="T50" fmla="*/ 137 w 181"/>
                <a:gd name="T51" fmla="*/ 34 h 128"/>
                <a:gd name="T52" fmla="*/ 130 w 181"/>
                <a:gd name="T53" fmla="*/ 17 h 128"/>
                <a:gd name="T54" fmla="*/ 117 w 181"/>
                <a:gd name="T55" fmla="*/ 28 h 128"/>
                <a:gd name="T56" fmla="*/ 124 w 181"/>
                <a:gd name="T57" fmla="*/ 13 h 128"/>
                <a:gd name="T58" fmla="*/ 92 w 181"/>
                <a:gd name="T59" fmla="*/ 0 h 128"/>
                <a:gd name="T60" fmla="*/ 83 w 181"/>
                <a:gd name="T61" fmla="*/ 13 h 128"/>
                <a:gd name="T62" fmla="*/ 96 w 181"/>
                <a:gd name="T63" fmla="*/ 43 h 128"/>
                <a:gd name="T64" fmla="*/ 62 w 181"/>
                <a:gd name="T65" fmla="*/ 11 h 128"/>
                <a:gd name="T66" fmla="*/ 51 w 181"/>
                <a:gd name="T67" fmla="*/ 17 h 128"/>
                <a:gd name="T68" fmla="*/ 60 w 181"/>
                <a:gd name="T69" fmla="*/ 34 h 128"/>
                <a:gd name="T70" fmla="*/ 26 w 181"/>
                <a:gd name="T71" fmla="*/ 19 h 128"/>
                <a:gd name="T72" fmla="*/ 49 w 181"/>
                <a:gd name="T73" fmla="*/ 11 h 128"/>
                <a:gd name="T74" fmla="*/ 0 w 181"/>
                <a:gd name="T75" fmla="*/ 15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1" h="128">
                  <a:moveTo>
                    <a:pt x="0" y="15"/>
                  </a:moveTo>
                  <a:lnTo>
                    <a:pt x="0" y="30"/>
                  </a:lnTo>
                  <a:lnTo>
                    <a:pt x="19" y="30"/>
                  </a:lnTo>
                  <a:lnTo>
                    <a:pt x="13" y="39"/>
                  </a:lnTo>
                  <a:lnTo>
                    <a:pt x="28" y="43"/>
                  </a:lnTo>
                  <a:lnTo>
                    <a:pt x="9" y="43"/>
                  </a:lnTo>
                  <a:lnTo>
                    <a:pt x="41" y="56"/>
                  </a:lnTo>
                  <a:lnTo>
                    <a:pt x="28" y="60"/>
                  </a:lnTo>
                  <a:lnTo>
                    <a:pt x="36" y="71"/>
                  </a:lnTo>
                  <a:lnTo>
                    <a:pt x="66" y="64"/>
                  </a:lnTo>
                  <a:lnTo>
                    <a:pt x="64" y="52"/>
                  </a:lnTo>
                  <a:lnTo>
                    <a:pt x="79" y="47"/>
                  </a:lnTo>
                  <a:lnTo>
                    <a:pt x="81" y="62"/>
                  </a:lnTo>
                  <a:lnTo>
                    <a:pt x="100" y="52"/>
                  </a:lnTo>
                  <a:lnTo>
                    <a:pt x="96" y="62"/>
                  </a:lnTo>
                  <a:lnTo>
                    <a:pt x="113" y="62"/>
                  </a:lnTo>
                  <a:lnTo>
                    <a:pt x="49" y="77"/>
                  </a:lnTo>
                  <a:lnTo>
                    <a:pt x="51" y="88"/>
                  </a:lnTo>
                  <a:lnTo>
                    <a:pt x="105" y="79"/>
                  </a:lnTo>
                  <a:lnTo>
                    <a:pt x="68" y="90"/>
                  </a:lnTo>
                  <a:lnTo>
                    <a:pt x="88" y="96"/>
                  </a:lnTo>
                  <a:lnTo>
                    <a:pt x="53" y="103"/>
                  </a:lnTo>
                  <a:lnTo>
                    <a:pt x="107" y="128"/>
                  </a:lnTo>
                  <a:lnTo>
                    <a:pt x="141" y="62"/>
                  </a:lnTo>
                  <a:lnTo>
                    <a:pt x="181" y="47"/>
                  </a:lnTo>
                  <a:lnTo>
                    <a:pt x="137" y="34"/>
                  </a:lnTo>
                  <a:lnTo>
                    <a:pt x="130" y="17"/>
                  </a:lnTo>
                  <a:lnTo>
                    <a:pt x="117" y="28"/>
                  </a:lnTo>
                  <a:lnTo>
                    <a:pt x="124" y="13"/>
                  </a:lnTo>
                  <a:lnTo>
                    <a:pt x="92" y="0"/>
                  </a:lnTo>
                  <a:lnTo>
                    <a:pt x="83" y="13"/>
                  </a:lnTo>
                  <a:lnTo>
                    <a:pt x="96" y="43"/>
                  </a:lnTo>
                  <a:lnTo>
                    <a:pt x="62" y="11"/>
                  </a:lnTo>
                  <a:lnTo>
                    <a:pt x="51" y="17"/>
                  </a:lnTo>
                  <a:lnTo>
                    <a:pt x="60" y="34"/>
                  </a:lnTo>
                  <a:lnTo>
                    <a:pt x="26" y="19"/>
                  </a:lnTo>
                  <a:lnTo>
                    <a:pt x="49" y="11"/>
                  </a:lnTo>
                  <a:lnTo>
                    <a:pt x="0" y="15"/>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74" name="Freeform 1073">
              <a:extLst>
                <a:ext uri="{FF2B5EF4-FFF2-40B4-BE49-F238E27FC236}">
                  <a16:creationId xmlns:a16="http://schemas.microsoft.com/office/drawing/2014/main" id="{33F9B045-2331-4D35-BED3-C29346EA73F4}"/>
                </a:ext>
              </a:extLst>
            </p:cNvPr>
            <p:cNvSpPr>
              <a:spLocks/>
            </p:cNvSpPr>
            <p:nvPr/>
          </p:nvSpPr>
          <p:spPr bwMode="auto">
            <a:xfrm>
              <a:off x="3053765" y="6141999"/>
              <a:ext cx="132724" cy="56680"/>
            </a:xfrm>
            <a:custGeom>
              <a:avLst/>
              <a:gdLst>
                <a:gd name="T0" fmla="*/ 0 w 164"/>
                <a:gd name="T1" fmla="*/ 15 h 56"/>
                <a:gd name="T2" fmla="*/ 24 w 164"/>
                <a:gd name="T3" fmla="*/ 19 h 56"/>
                <a:gd name="T4" fmla="*/ 9 w 164"/>
                <a:gd name="T5" fmla="*/ 28 h 56"/>
                <a:gd name="T6" fmla="*/ 15 w 164"/>
                <a:gd name="T7" fmla="*/ 32 h 56"/>
                <a:gd name="T8" fmla="*/ 75 w 164"/>
                <a:gd name="T9" fmla="*/ 32 h 56"/>
                <a:gd name="T10" fmla="*/ 36 w 164"/>
                <a:gd name="T11" fmla="*/ 38 h 56"/>
                <a:gd name="T12" fmla="*/ 98 w 164"/>
                <a:gd name="T13" fmla="*/ 56 h 56"/>
                <a:gd name="T14" fmla="*/ 139 w 164"/>
                <a:gd name="T15" fmla="*/ 47 h 56"/>
                <a:gd name="T16" fmla="*/ 164 w 164"/>
                <a:gd name="T17" fmla="*/ 28 h 56"/>
                <a:gd name="T18" fmla="*/ 156 w 164"/>
                <a:gd name="T19" fmla="*/ 17 h 56"/>
                <a:gd name="T20" fmla="*/ 117 w 164"/>
                <a:gd name="T21" fmla="*/ 17 h 56"/>
                <a:gd name="T22" fmla="*/ 124 w 164"/>
                <a:gd name="T23" fmla="*/ 9 h 56"/>
                <a:gd name="T24" fmla="*/ 92 w 164"/>
                <a:gd name="T25" fmla="*/ 17 h 56"/>
                <a:gd name="T26" fmla="*/ 90 w 164"/>
                <a:gd name="T27" fmla="*/ 0 h 56"/>
                <a:gd name="T28" fmla="*/ 81 w 164"/>
                <a:gd name="T29" fmla="*/ 24 h 56"/>
                <a:gd name="T30" fmla="*/ 36 w 164"/>
                <a:gd name="T31" fmla="*/ 0 h 56"/>
                <a:gd name="T32" fmla="*/ 39 w 164"/>
                <a:gd name="T33" fmla="*/ 15 h 56"/>
                <a:gd name="T34" fmla="*/ 26 w 164"/>
                <a:gd name="T35" fmla="*/ 9 h 56"/>
                <a:gd name="T36" fmla="*/ 30 w 164"/>
                <a:gd name="T37" fmla="*/ 21 h 56"/>
                <a:gd name="T38" fmla="*/ 0 w 164"/>
                <a:gd name="T39" fmla="*/ 1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4" h="56">
                  <a:moveTo>
                    <a:pt x="0" y="15"/>
                  </a:moveTo>
                  <a:lnTo>
                    <a:pt x="24" y="19"/>
                  </a:lnTo>
                  <a:lnTo>
                    <a:pt x="9" y="28"/>
                  </a:lnTo>
                  <a:lnTo>
                    <a:pt x="15" y="32"/>
                  </a:lnTo>
                  <a:lnTo>
                    <a:pt x="75" y="32"/>
                  </a:lnTo>
                  <a:lnTo>
                    <a:pt x="36" y="38"/>
                  </a:lnTo>
                  <a:lnTo>
                    <a:pt x="98" y="56"/>
                  </a:lnTo>
                  <a:lnTo>
                    <a:pt x="139" y="47"/>
                  </a:lnTo>
                  <a:lnTo>
                    <a:pt x="164" y="28"/>
                  </a:lnTo>
                  <a:lnTo>
                    <a:pt x="156" y="17"/>
                  </a:lnTo>
                  <a:lnTo>
                    <a:pt x="117" y="17"/>
                  </a:lnTo>
                  <a:lnTo>
                    <a:pt x="124" y="9"/>
                  </a:lnTo>
                  <a:lnTo>
                    <a:pt x="92" y="17"/>
                  </a:lnTo>
                  <a:lnTo>
                    <a:pt x="90" y="0"/>
                  </a:lnTo>
                  <a:lnTo>
                    <a:pt x="81" y="24"/>
                  </a:lnTo>
                  <a:lnTo>
                    <a:pt x="36" y="0"/>
                  </a:lnTo>
                  <a:lnTo>
                    <a:pt x="39" y="15"/>
                  </a:lnTo>
                  <a:lnTo>
                    <a:pt x="26" y="9"/>
                  </a:lnTo>
                  <a:lnTo>
                    <a:pt x="30" y="21"/>
                  </a:lnTo>
                  <a:lnTo>
                    <a:pt x="0" y="1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75" name="Freeform 1074">
              <a:extLst>
                <a:ext uri="{FF2B5EF4-FFF2-40B4-BE49-F238E27FC236}">
                  <a16:creationId xmlns:a16="http://schemas.microsoft.com/office/drawing/2014/main" id="{DF9C9FD4-EE2D-4D0F-98A9-4012FBABC0B9}"/>
                </a:ext>
              </a:extLst>
            </p:cNvPr>
            <p:cNvSpPr>
              <a:spLocks/>
            </p:cNvSpPr>
            <p:nvPr/>
          </p:nvSpPr>
          <p:spPr bwMode="auto">
            <a:xfrm>
              <a:off x="3053765" y="6141999"/>
              <a:ext cx="132724" cy="56680"/>
            </a:xfrm>
            <a:custGeom>
              <a:avLst/>
              <a:gdLst>
                <a:gd name="T0" fmla="*/ 0 w 164"/>
                <a:gd name="T1" fmla="*/ 15 h 56"/>
                <a:gd name="T2" fmla="*/ 24 w 164"/>
                <a:gd name="T3" fmla="*/ 19 h 56"/>
                <a:gd name="T4" fmla="*/ 9 w 164"/>
                <a:gd name="T5" fmla="*/ 28 h 56"/>
                <a:gd name="T6" fmla="*/ 15 w 164"/>
                <a:gd name="T7" fmla="*/ 32 h 56"/>
                <a:gd name="T8" fmla="*/ 75 w 164"/>
                <a:gd name="T9" fmla="*/ 32 h 56"/>
                <a:gd name="T10" fmla="*/ 36 w 164"/>
                <a:gd name="T11" fmla="*/ 38 h 56"/>
                <a:gd name="T12" fmla="*/ 98 w 164"/>
                <a:gd name="T13" fmla="*/ 56 h 56"/>
                <a:gd name="T14" fmla="*/ 139 w 164"/>
                <a:gd name="T15" fmla="*/ 47 h 56"/>
                <a:gd name="T16" fmla="*/ 164 w 164"/>
                <a:gd name="T17" fmla="*/ 28 h 56"/>
                <a:gd name="T18" fmla="*/ 156 w 164"/>
                <a:gd name="T19" fmla="*/ 17 h 56"/>
                <a:gd name="T20" fmla="*/ 117 w 164"/>
                <a:gd name="T21" fmla="*/ 17 h 56"/>
                <a:gd name="T22" fmla="*/ 124 w 164"/>
                <a:gd name="T23" fmla="*/ 9 h 56"/>
                <a:gd name="T24" fmla="*/ 92 w 164"/>
                <a:gd name="T25" fmla="*/ 17 h 56"/>
                <a:gd name="T26" fmla="*/ 90 w 164"/>
                <a:gd name="T27" fmla="*/ 0 h 56"/>
                <a:gd name="T28" fmla="*/ 81 w 164"/>
                <a:gd name="T29" fmla="*/ 24 h 56"/>
                <a:gd name="T30" fmla="*/ 36 w 164"/>
                <a:gd name="T31" fmla="*/ 0 h 56"/>
                <a:gd name="T32" fmla="*/ 39 w 164"/>
                <a:gd name="T33" fmla="*/ 15 h 56"/>
                <a:gd name="T34" fmla="*/ 26 w 164"/>
                <a:gd name="T35" fmla="*/ 9 h 56"/>
                <a:gd name="T36" fmla="*/ 30 w 164"/>
                <a:gd name="T37" fmla="*/ 21 h 56"/>
                <a:gd name="T38" fmla="*/ 0 w 164"/>
                <a:gd name="T39" fmla="*/ 1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4" h="56">
                  <a:moveTo>
                    <a:pt x="0" y="15"/>
                  </a:moveTo>
                  <a:lnTo>
                    <a:pt x="24" y="19"/>
                  </a:lnTo>
                  <a:lnTo>
                    <a:pt x="9" y="28"/>
                  </a:lnTo>
                  <a:lnTo>
                    <a:pt x="15" y="32"/>
                  </a:lnTo>
                  <a:lnTo>
                    <a:pt x="75" y="32"/>
                  </a:lnTo>
                  <a:lnTo>
                    <a:pt x="36" y="38"/>
                  </a:lnTo>
                  <a:lnTo>
                    <a:pt x="98" y="56"/>
                  </a:lnTo>
                  <a:lnTo>
                    <a:pt x="139" y="47"/>
                  </a:lnTo>
                  <a:lnTo>
                    <a:pt x="164" y="28"/>
                  </a:lnTo>
                  <a:lnTo>
                    <a:pt x="156" y="17"/>
                  </a:lnTo>
                  <a:lnTo>
                    <a:pt x="117" y="17"/>
                  </a:lnTo>
                  <a:lnTo>
                    <a:pt x="124" y="9"/>
                  </a:lnTo>
                  <a:lnTo>
                    <a:pt x="92" y="17"/>
                  </a:lnTo>
                  <a:lnTo>
                    <a:pt x="90" y="0"/>
                  </a:lnTo>
                  <a:lnTo>
                    <a:pt x="81" y="24"/>
                  </a:lnTo>
                  <a:lnTo>
                    <a:pt x="36" y="0"/>
                  </a:lnTo>
                  <a:lnTo>
                    <a:pt x="39" y="15"/>
                  </a:lnTo>
                  <a:lnTo>
                    <a:pt x="26" y="9"/>
                  </a:lnTo>
                  <a:lnTo>
                    <a:pt x="30" y="21"/>
                  </a:lnTo>
                  <a:lnTo>
                    <a:pt x="0" y="15"/>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76" name="Freeform 1075">
              <a:extLst>
                <a:ext uri="{FF2B5EF4-FFF2-40B4-BE49-F238E27FC236}">
                  <a16:creationId xmlns:a16="http://schemas.microsoft.com/office/drawing/2014/main" id="{74675B4A-7B46-4538-9A01-7855E933B4A7}"/>
                </a:ext>
              </a:extLst>
            </p:cNvPr>
            <p:cNvSpPr>
              <a:spLocks/>
            </p:cNvSpPr>
            <p:nvPr/>
          </p:nvSpPr>
          <p:spPr bwMode="auto">
            <a:xfrm>
              <a:off x="3099085" y="6233091"/>
              <a:ext cx="56651" cy="34412"/>
            </a:xfrm>
            <a:custGeom>
              <a:avLst/>
              <a:gdLst>
                <a:gd name="T0" fmla="*/ 0 w 70"/>
                <a:gd name="T1" fmla="*/ 28 h 34"/>
                <a:gd name="T2" fmla="*/ 6 w 70"/>
                <a:gd name="T3" fmla="*/ 10 h 34"/>
                <a:gd name="T4" fmla="*/ 34 w 70"/>
                <a:gd name="T5" fmla="*/ 0 h 34"/>
                <a:gd name="T6" fmla="*/ 40 w 70"/>
                <a:gd name="T7" fmla="*/ 10 h 34"/>
                <a:gd name="T8" fmla="*/ 70 w 70"/>
                <a:gd name="T9" fmla="*/ 17 h 34"/>
                <a:gd name="T10" fmla="*/ 27 w 70"/>
                <a:gd name="T11" fmla="*/ 34 h 34"/>
                <a:gd name="T12" fmla="*/ 34 w 70"/>
                <a:gd name="T13" fmla="*/ 25 h 34"/>
                <a:gd name="T14" fmla="*/ 0 w 70"/>
                <a:gd name="T15" fmla="*/ 28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34">
                  <a:moveTo>
                    <a:pt x="0" y="28"/>
                  </a:moveTo>
                  <a:lnTo>
                    <a:pt x="6" y="10"/>
                  </a:lnTo>
                  <a:lnTo>
                    <a:pt x="34" y="0"/>
                  </a:lnTo>
                  <a:lnTo>
                    <a:pt x="40" y="10"/>
                  </a:lnTo>
                  <a:lnTo>
                    <a:pt x="70" y="17"/>
                  </a:lnTo>
                  <a:lnTo>
                    <a:pt x="27" y="34"/>
                  </a:lnTo>
                  <a:lnTo>
                    <a:pt x="34" y="25"/>
                  </a:lnTo>
                  <a:lnTo>
                    <a:pt x="0" y="28"/>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77" name="Freeform 1076">
              <a:extLst>
                <a:ext uri="{FF2B5EF4-FFF2-40B4-BE49-F238E27FC236}">
                  <a16:creationId xmlns:a16="http://schemas.microsoft.com/office/drawing/2014/main" id="{A5B77397-F331-43C8-B007-B37F9B55058F}"/>
                </a:ext>
              </a:extLst>
            </p:cNvPr>
            <p:cNvSpPr>
              <a:spLocks/>
            </p:cNvSpPr>
            <p:nvPr/>
          </p:nvSpPr>
          <p:spPr bwMode="auto">
            <a:xfrm>
              <a:off x="3099085" y="6233091"/>
              <a:ext cx="56651" cy="34412"/>
            </a:xfrm>
            <a:custGeom>
              <a:avLst/>
              <a:gdLst>
                <a:gd name="T0" fmla="*/ 0 w 70"/>
                <a:gd name="T1" fmla="*/ 28 h 34"/>
                <a:gd name="T2" fmla="*/ 6 w 70"/>
                <a:gd name="T3" fmla="*/ 10 h 34"/>
                <a:gd name="T4" fmla="*/ 34 w 70"/>
                <a:gd name="T5" fmla="*/ 0 h 34"/>
                <a:gd name="T6" fmla="*/ 40 w 70"/>
                <a:gd name="T7" fmla="*/ 10 h 34"/>
                <a:gd name="T8" fmla="*/ 70 w 70"/>
                <a:gd name="T9" fmla="*/ 17 h 34"/>
                <a:gd name="T10" fmla="*/ 27 w 70"/>
                <a:gd name="T11" fmla="*/ 34 h 34"/>
                <a:gd name="T12" fmla="*/ 34 w 70"/>
                <a:gd name="T13" fmla="*/ 25 h 34"/>
                <a:gd name="T14" fmla="*/ 0 w 70"/>
                <a:gd name="T15" fmla="*/ 28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34">
                  <a:moveTo>
                    <a:pt x="0" y="28"/>
                  </a:moveTo>
                  <a:lnTo>
                    <a:pt x="6" y="10"/>
                  </a:lnTo>
                  <a:lnTo>
                    <a:pt x="34" y="0"/>
                  </a:lnTo>
                  <a:lnTo>
                    <a:pt x="40" y="10"/>
                  </a:lnTo>
                  <a:lnTo>
                    <a:pt x="70" y="17"/>
                  </a:lnTo>
                  <a:lnTo>
                    <a:pt x="27" y="34"/>
                  </a:lnTo>
                  <a:lnTo>
                    <a:pt x="34" y="25"/>
                  </a:lnTo>
                  <a:lnTo>
                    <a:pt x="0" y="28"/>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78" name="Freeform 1077">
              <a:extLst>
                <a:ext uri="{FF2B5EF4-FFF2-40B4-BE49-F238E27FC236}">
                  <a16:creationId xmlns:a16="http://schemas.microsoft.com/office/drawing/2014/main" id="{1EFD42D3-66E3-474A-8BFD-A5370AC91310}"/>
                </a:ext>
              </a:extLst>
            </p:cNvPr>
            <p:cNvSpPr>
              <a:spLocks/>
            </p:cNvSpPr>
            <p:nvPr/>
          </p:nvSpPr>
          <p:spPr bwMode="auto">
            <a:xfrm>
              <a:off x="3172731" y="7201704"/>
              <a:ext cx="38037" cy="36437"/>
            </a:xfrm>
            <a:custGeom>
              <a:avLst/>
              <a:gdLst>
                <a:gd name="T0" fmla="*/ 0 w 47"/>
                <a:gd name="T1" fmla="*/ 23 h 36"/>
                <a:gd name="T2" fmla="*/ 4 w 47"/>
                <a:gd name="T3" fmla="*/ 0 h 36"/>
                <a:gd name="T4" fmla="*/ 32 w 47"/>
                <a:gd name="T5" fmla="*/ 0 h 36"/>
                <a:gd name="T6" fmla="*/ 47 w 47"/>
                <a:gd name="T7" fmla="*/ 17 h 36"/>
                <a:gd name="T8" fmla="*/ 26 w 47"/>
                <a:gd name="T9" fmla="*/ 19 h 36"/>
                <a:gd name="T10" fmla="*/ 2 w 47"/>
                <a:gd name="T11" fmla="*/ 36 h 36"/>
                <a:gd name="T12" fmla="*/ 13 w 47"/>
                <a:gd name="T13" fmla="*/ 25 h 36"/>
                <a:gd name="T14" fmla="*/ 0 w 47"/>
                <a:gd name="T15" fmla="*/ 23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36">
                  <a:moveTo>
                    <a:pt x="0" y="23"/>
                  </a:moveTo>
                  <a:lnTo>
                    <a:pt x="4" y="0"/>
                  </a:lnTo>
                  <a:lnTo>
                    <a:pt x="32" y="0"/>
                  </a:lnTo>
                  <a:lnTo>
                    <a:pt x="47" y="17"/>
                  </a:lnTo>
                  <a:lnTo>
                    <a:pt x="26" y="19"/>
                  </a:lnTo>
                  <a:lnTo>
                    <a:pt x="2" y="36"/>
                  </a:lnTo>
                  <a:lnTo>
                    <a:pt x="13" y="25"/>
                  </a:lnTo>
                  <a:lnTo>
                    <a:pt x="0" y="23"/>
                  </a:ln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79" name="Freeform 1078">
              <a:extLst>
                <a:ext uri="{FF2B5EF4-FFF2-40B4-BE49-F238E27FC236}">
                  <a16:creationId xmlns:a16="http://schemas.microsoft.com/office/drawing/2014/main" id="{FA616812-7446-4BD1-A7FE-11A86B182493}"/>
                </a:ext>
              </a:extLst>
            </p:cNvPr>
            <p:cNvSpPr>
              <a:spLocks/>
            </p:cNvSpPr>
            <p:nvPr/>
          </p:nvSpPr>
          <p:spPr bwMode="auto">
            <a:xfrm>
              <a:off x="3172731" y="7201704"/>
              <a:ext cx="38037" cy="36437"/>
            </a:xfrm>
            <a:custGeom>
              <a:avLst/>
              <a:gdLst>
                <a:gd name="T0" fmla="*/ 0 w 47"/>
                <a:gd name="T1" fmla="*/ 23 h 36"/>
                <a:gd name="T2" fmla="*/ 4 w 47"/>
                <a:gd name="T3" fmla="*/ 0 h 36"/>
                <a:gd name="T4" fmla="*/ 32 w 47"/>
                <a:gd name="T5" fmla="*/ 0 h 36"/>
                <a:gd name="T6" fmla="*/ 47 w 47"/>
                <a:gd name="T7" fmla="*/ 17 h 36"/>
                <a:gd name="T8" fmla="*/ 26 w 47"/>
                <a:gd name="T9" fmla="*/ 19 h 36"/>
                <a:gd name="T10" fmla="*/ 2 w 47"/>
                <a:gd name="T11" fmla="*/ 36 h 36"/>
                <a:gd name="T12" fmla="*/ 13 w 47"/>
                <a:gd name="T13" fmla="*/ 25 h 36"/>
                <a:gd name="T14" fmla="*/ 0 w 47"/>
                <a:gd name="T15" fmla="*/ 23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36">
                  <a:moveTo>
                    <a:pt x="0" y="23"/>
                  </a:moveTo>
                  <a:lnTo>
                    <a:pt x="4" y="0"/>
                  </a:lnTo>
                  <a:lnTo>
                    <a:pt x="32" y="0"/>
                  </a:lnTo>
                  <a:lnTo>
                    <a:pt x="47" y="17"/>
                  </a:lnTo>
                  <a:lnTo>
                    <a:pt x="26" y="19"/>
                  </a:lnTo>
                  <a:lnTo>
                    <a:pt x="2" y="36"/>
                  </a:lnTo>
                  <a:lnTo>
                    <a:pt x="13" y="25"/>
                  </a:lnTo>
                  <a:lnTo>
                    <a:pt x="0" y="23"/>
                  </a:lnTo>
                </a:path>
              </a:pathLst>
            </a:cu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80" name="Freeform 1079">
              <a:extLst>
                <a:ext uri="{FF2B5EF4-FFF2-40B4-BE49-F238E27FC236}">
                  <a16:creationId xmlns:a16="http://schemas.microsoft.com/office/drawing/2014/main" id="{1EAD495C-3205-48B9-97BE-5141C3D6AE06}"/>
                </a:ext>
              </a:extLst>
            </p:cNvPr>
            <p:cNvSpPr>
              <a:spLocks/>
            </p:cNvSpPr>
            <p:nvPr/>
          </p:nvSpPr>
          <p:spPr bwMode="auto">
            <a:xfrm>
              <a:off x="2717907" y="6831263"/>
              <a:ext cx="8903" cy="15182"/>
            </a:xfrm>
            <a:custGeom>
              <a:avLst/>
              <a:gdLst>
                <a:gd name="T0" fmla="*/ 0 w 11"/>
                <a:gd name="T1" fmla="*/ 15 h 15"/>
                <a:gd name="T2" fmla="*/ 0 w 11"/>
                <a:gd name="T3" fmla="*/ 5 h 15"/>
                <a:gd name="T4" fmla="*/ 11 w 11"/>
                <a:gd name="T5" fmla="*/ 0 h 15"/>
                <a:gd name="T6" fmla="*/ 0 w 11"/>
                <a:gd name="T7" fmla="*/ 15 h 15"/>
              </a:gdLst>
              <a:ahLst/>
              <a:cxnLst>
                <a:cxn ang="0">
                  <a:pos x="T0" y="T1"/>
                </a:cxn>
                <a:cxn ang="0">
                  <a:pos x="T2" y="T3"/>
                </a:cxn>
                <a:cxn ang="0">
                  <a:pos x="T4" y="T5"/>
                </a:cxn>
                <a:cxn ang="0">
                  <a:pos x="T6" y="T7"/>
                </a:cxn>
              </a:cxnLst>
              <a:rect l="0" t="0" r="r" b="b"/>
              <a:pathLst>
                <a:path w="11" h="15">
                  <a:moveTo>
                    <a:pt x="0" y="15"/>
                  </a:moveTo>
                  <a:lnTo>
                    <a:pt x="0" y="5"/>
                  </a:lnTo>
                  <a:lnTo>
                    <a:pt x="11" y="0"/>
                  </a:lnTo>
                  <a:lnTo>
                    <a:pt x="0" y="1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81" name="Freeform 1080">
              <a:extLst>
                <a:ext uri="{FF2B5EF4-FFF2-40B4-BE49-F238E27FC236}">
                  <a16:creationId xmlns:a16="http://schemas.microsoft.com/office/drawing/2014/main" id="{96B14461-0097-429F-BB20-EF718AFB1B59}"/>
                </a:ext>
              </a:extLst>
            </p:cNvPr>
            <p:cNvSpPr>
              <a:spLocks/>
            </p:cNvSpPr>
            <p:nvPr/>
          </p:nvSpPr>
          <p:spPr bwMode="auto">
            <a:xfrm>
              <a:off x="2717907" y="6831263"/>
              <a:ext cx="8903" cy="15182"/>
            </a:xfrm>
            <a:custGeom>
              <a:avLst/>
              <a:gdLst>
                <a:gd name="T0" fmla="*/ 0 w 11"/>
                <a:gd name="T1" fmla="*/ 15 h 15"/>
                <a:gd name="T2" fmla="*/ 0 w 11"/>
                <a:gd name="T3" fmla="*/ 5 h 15"/>
                <a:gd name="T4" fmla="*/ 11 w 11"/>
                <a:gd name="T5" fmla="*/ 0 h 15"/>
                <a:gd name="T6" fmla="*/ 0 w 11"/>
                <a:gd name="T7" fmla="*/ 15 h 15"/>
              </a:gdLst>
              <a:ahLst/>
              <a:cxnLst>
                <a:cxn ang="0">
                  <a:pos x="T0" y="T1"/>
                </a:cxn>
                <a:cxn ang="0">
                  <a:pos x="T2" y="T3"/>
                </a:cxn>
                <a:cxn ang="0">
                  <a:pos x="T4" y="T5"/>
                </a:cxn>
                <a:cxn ang="0">
                  <a:pos x="T6" y="T7"/>
                </a:cxn>
              </a:cxnLst>
              <a:rect l="0" t="0" r="r" b="b"/>
              <a:pathLst>
                <a:path w="11" h="15">
                  <a:moveTo>
                    <a:pt x="0" y="15"/>
                  </a:moveTo>
                  <a:lnTo>
                    <a:pt x="0" y="5"/>
                  </a:lnTo>
                  <a:lnTo>
                    <a:pt x="11" y="0"/>
                  </a:lnTo>
                  <a:lnTo>
                    <a:pt x="0" y="15"/>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82" name="Freeform 1081">
              <a:extLst>
                <a:ext uri="{FF2B5EF4-FFF2-40B4-BE49-F238E27FC236}">
                  <a16:creationId xmlns:a16="http://schemas.microsoft.com/office/drawing/2014/main" id="{3DE83FA1-4D1C-436C-AC79-B6A61F541487}"/>
                </a:ext>
              </a:extLst>
            </p:cNvPr>
            <p:cNvSpPr>
              <a:spLocks/>
            </p:cNvSpPr>
            <p:nvPr/>
          </p:nvSpPr>
          <p:spPr bwMode="auto">
            <a:xfrm>
              <a:off x="2721144" y="6846444"/>
              <a:ext cx="8903" cy="9110"/>
            </a:xfrm>
            <a:custGeom>
              <a:avLst/>
              <a:gdLst>
                <a:gd name="T0" fmla="*/ 0 w 11"/>
                <a:gd name="T1" fmla="*/ 7 h 9"/>
                <a:gd name="T2" fmla="*/ 4 w 11"/>
                <a:gd name="T3" fmla="*/ 0 h 9"/>
                <a:gd name="T4" fmla="*/ 11 w 11"/>
                <a:gd name="T5" fmla="*/ 9 h 9"/>
                <a:gd name="T6" fmla="*/ 0 w 11"/>
                <a:gd name="T7" fmla="*/ 7 h 9"/>
              </a:gdLst>
              <a:ahLst/>
              <a:cxnLst>
                <a:cxn ang="0">
                  <a:pos x="T0" y="T1"/>
                </a:cxn>
                <a:cxn ang="0">
                  <a:pos x="T2" y="T3"/>
                </a:cxn>
                <a:cxn ang="0">
                  <a:pos x="T4" y="T5"/>
                </a:cxn>
                <a:cxn ang="0">
                  <a:pos x="T6" y="T7"/>
                </a:cxn>
              </a:cxnLst>
              <a:rect l="0" t="0" r="r" b="b"/>
              <a:pathLst>
                <a:path w="11" h="9">
                  <a:moveTo>
                    <a:pt x="0" y="7"/>
                  </a:moveTo>
                  <a:lnTo>
                    <a:pt x="4" y="0"/>
                  </a:lnTo>
                  <a:lnTo>
                    <a:pt x="11" y="9"/>
                  </a:lnTo>
                  <a:lnTo>
                    <a:pt x="0" y="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83" name="Freeform 1082">
              <a:extLst>
                <a:ext uri="{FF2B5EF4-FFF2-40B4-BE49-F238E27FC236}">
                  <a16:creationId xmlns:a16="http://schemas.microsoft.com/office/drawing/2014/main" id="{5FA2B100-496C-445C-8CAF-973E8AB1FEAE}"/>
                </a:ext>
              </a:extLst>
            </p:cNvPr>
            <p:cNvSpPr>
              <a:spLocks/>
            </p:cNvSpPr>
            <p:nvPr/>
          </p:nvSpPr>
          <p:spPr bwMode="auto">
            <a:xfrm>
              <a:off x="2721144" y="6846444"/>
              <a:ext cx="8903" cy="9110"/>
            </a:xfrm>
            <a:custGeom>
              <a:avLst/>
              <a:gdLst>
                <a:gd name="T0" fmla="*/ 0 w 11"/>
                <a:gd name="T1" fmla="*/ 7 h 9"/>
                <a:gd name="T2" fmla="*/ 4 w 11"/>
                <a:gd name="T3" fmla="*/ 0 h 9"/>
                <a:gd name="T4" fmla="*/ 11 w 11"/>
                <a:gd name="T5" fmla="*/ 9 h 9"/>
                <a:gd name="T6" fmla="*/ 0 w 11"/>
                <a:gd name="T7" fmla="*/ 7 h 9"/>
              </a:gdLst>
              <a:ahLst/>
              <a:cxnLst>
                <a:cxn ang="0">
                  <a:pos x="T0" y="T1"/>
                </a:cxn>
                <a:cxn ang="0">
                  <a:pos x="T2" y="T3"/>
                </a:cxn>
                <a:cxn ang="0">
                  <a:pos x="T4" y="T5"/>
                </a:cxn>
                <a:cxn ang="0">
                  <a:pos x="T6" y="T7"/>
                </a:cxn>
              </a:cxnLst>
              <a:rect l="0" t="0" r="r" b="b"/>
              <a:pathLst>
                <a:path w="11" h="9">
                  <a:moveTo>
                    <a:pt x="0" y="7"/>
                  </a:moveTo>
                  <a:lnTo>
                    <a:pt x="4" y="0"/>
                  </a:lnTo>
                  <a:lnTo>
                    <a:pt x="11" y="9"/>
                  </a:lnTo>
                  <a:lnTo>
                    <a:pt x="0" y="7"/>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84" name="Freeform 1083">
              <a:extLst>
                <a:ext uri="{FF2B5EF4-FFF2-40B4-BE49-F238E27FC236}">
                  <a16:creationId xmlns:a16="http://schemas.microsoft.com/office/drawing/2014/main" id="{DDD7AE10-FC86-45FC-A0C4-64E6B967220C}"/>
                </a:ext>
              </a:extLst>
            </p:cNvPr>
            <p:cNvSpPr>
              <a:spLocks/>
            </p:cNvSpPr>
            <p:nvPr/>
          </p:nvSpPr>
          <p:spPr bwMode="auto">
            <a:xfrm>
              <a:off x="5405579" y="6693612"/>
              <a:ext cx="41274" cy="15182"/>
            </a:xfrm>
            <a:custGeom>
              <a:avLst/>
              <a:gdLst>
                <a:gd name="T0" fmla="*/ 0 w 51"/>
                <a:gd name="T1" fmla="*/ 4 h 15"/>
                <a:gd name="T2" fmla="*/ 32 w 51"/>
                <a:gd name="T3" fmla="*/ 0 h 15"/>
                <a:gd name="T4" fmla="*/ 51 w 51"/>
                <a:gd name="T5" fmla="*/ 6 h 15"/>
                <a:gd name="T6" fmla="*/ 40 w 51"/>
                <a:gd name="T7" fmla="*/ 15 h 15"/>
                <a:gd name="T8" fmla="*/ 0 w 51"/>
                <a:gd name="T9" fmla="*/ 4 h 15"/>
              </a:gdLst>
              <a:ahLst/>
              <a:cxnLst>
                <a:cxn ang="0">
                  <a:pos x="T0" y="T1"/>
                </a:cxn>
                <a:cxn ang="0">
                  <a:pos x="T2" y="T3"/>
                </a:cxn>
                <a:cxn ang="0">
                  <a:pos x="T4" y="T5"/>
                </a:cxn>
                <a:cxn ang="0">
                  <a:pos x="T6" y="T7"/>
                </a:cxn>
                <a:cxn ang="0">
                  <a:pos x="T8" y="T9"/>
                </a:cxn>
              </a:cxnLst>
              <a:rect l="0" t="0" r="r" b="b"/>
              <a:pathLst>
                <a:path w="51" h="15">
                  <a:moveTo>
                    <a:pt x="0" y="4"/>
                  </a:moveTo>
                  <a:lnTo>
                    <a:pt x="32" y="0"/>
                  </a:lnTo>
                  <a:lnTo>
                    <a:pt x="51" y="6"/>
                  </a:lnTo>
                  <a:lnTo>
                    <a:pt x="40" y="15"/>
                  </a:lnTo>
                  <a:lnTo>
                    <a:pt x="0" y="4"/>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85" name="Freeform 1084">
              <a:extLst>
                <a:ext uri="{FF2B5EF4-FFF2-40B4-BE49-F238E27FC236}">
                  <a16:creationId xmlns:a16="http://schemas.microsoft.com/office/drawing/2014/main" id="{5F49B98A-B1C7-4336-80C5-20B22C17110B}"/>
                </a:ext>
              </a:extLst>
            </p:cNvPr>
            <p:cNvSpPr>
              <a:spLocks/>
            </p:cNvSpPr>
            <p:nvPr/>
          </p:nvSpPr>
          <p:spPr bwMode="auto">
            <a:xfrm>
              <a:off x="5405579" y="6693612"/>
              <a:ext cx="41274" cy="15182"/>
            </a:xfrm>
            <a:custGeom>
              <a:avLst/>
              <a:gdLst>
                <a:gd name="T0" fmla="*/ 0 w 51"/>
                <a:gd name="T1" fmla="*/ 4 h 15"/>
                <a:gd name="T2" fmla="*/ 32 w 51"/>
                <a:gd name="T3" fmla="*/ 0 h 15"/>
                <a:gd name="T4" fmla="*/ 51 w 51"/>
                <a:gd name="T5" fmla="*/ 6 h 15"/>
                <a:gd name="T6" fmla="*/ 40 w 51"/>
                <a:gd name="T7" fmla="*/ 15 h 15"/>
                <a:gd name="T8" fmla="*/ 0 w 51"/>
                <a:gd name="T9" fmla="*/ 4 h 15"/>
              </a:gdLst>
              <a:ahLst/>
              <a:cxnLst>
                <a:cxn ang="0">
                  <a:pos x="T0" y="T1"/>
                </a:cxn>
                <a:cxn ang="0">
                  <a:pos x="T2" y="T3"/>
                </a:cxn>
                <a:cxn ang="0">
                  <a:pos x="T4" y="T5"/>
                </a:cxn>
                <a:cxn ang="0">
                  <a:pos x="T6" y="T7"/>
                </a:cxn>
                <a:cxn ang="0">
                  <a:pos x="T8" y="T9"/>
                </a:cxn>
              </a:cxnLst>
              <a:rect l="0" t="0" r="r" b="b"/>
              <a:pathLst>
                <a:path w="51" h="15">
                  <a:moveTo>
                    <a:pt x="0" y="4"/>
                  </a:moveTo>
                  <a:lnTo>
                    <a:pt x="32" y="0"/>
                  </a:lnTo>
                  <a:lnTo>
                    <a:pt x="51" y="6"/>
                  </a:lnTo>
                  <a:lnTo>
                    <a:pt x="40" y="15"/>
                  </a:lnTo>
                  <a:lnTo>
                    <a:pt x="0" y="4"/>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86" name="Freeform 1085">
              <a:extLst>
                <a:ext uri="{FF2B5EF4-FFF2-40B4-BE49-F238E27FC236}">
                  <a16:creationId xmlns:a16="http://schemas.microsoft.com/office/drawing/2014/main" id="{5995031B-5D6A-464C-A053-E0329C9913EC}"/>
                </a:ext>
              </a:extLst>
            </p:cNvPr>
            <p:cNvSpPr>
              <a:spLocks/>
            </p:cNvSpPr>
            <p:nvPr/>
          </p:nvSpPr>
          <p:spPr bwMode="auto">
            <a:xfrm>
              <a:off x="3427660" y="7449677"/>
              <a:ext cx="25898" cy="7084"/>
            </a:xfrm>
            <a:custGeom>
              <a:avLst/>
              <a:gdLst>
                <a:gd name="T0" fmla="*/ 0 w 32"/>
                <a:gd name="T1" fmla="*/ 0 h 7"/>
                <a:gd name="T2" fmla="*/ 18 w 32"/>
                <a:gd name="T3" fmla="*/ 7 h 7"/>
                <a:gd name="T4" fmla="*/ 32 w 32"/>
                <a:gd name="T5" fmla="*/ 2 h 7"/>
                <a:gd name="T6" fmla="*/ 0 w 32"/>
                <a:gd name="T7" fmla="*/ 0 h 7"/>
              </a:gdLst>
              <a:ahLst/>
              <a:cxnLst>
                <a:cxn ang="0">
                  <a:pos x="T0" y="T1"/>
                </a:cxn>
                <a:cxn ang="0">
                  <a:pos x="T2" y="T3"/>
                </a:cxn>
                <a:cxn ang="0">
                  <a:pos x="T4" y="T5"/>
                </a:cxn>
                <a:cxn ang="0">
                  <a:pos x="T6" y="T7"/>
                </a:cxn>
              </a:cxnLst>
              <a:rect l="0" t="0" r="r" b="b"/>
              <a:pathLst>
                <a:path w="32" h="7">
                  <a:moveTo>
                    <a:pt x="0" y="0"/>
                  </a:moveTo>
                  <a:lnTo>
                    <a:pt x="18" y="7"/>
                  </a:lnTo>
                  <a:lnTo>
                    <a:pt x="32" y="2"/>
                  </a:lnTo>
                  <a:lnTo>
                    <a:pt x="0" y="0"/>
                  </a:ln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87" name="Freeform 1086">
              <a:extLst>
                <a:ext uri="{FF2B5EF4-FFF2-40B4-BE49-F238E27FC236}">
                  <a16:creationId xmlns:a16="http://schemas.microsoft.com/office/drawing/2014/main" id="{C5D50BEC-3F19-4397-9074-35341507BAB6}"/>
                </a:ext>
              </a:extLst>
            </p:cNvPr>
            <p:cNvSpPr>
              <a:spLocks/>
            </p:cNvSpPr>
            <p:nvPr/>
          </p:nvSpPr>
          <p:spPr bwMode="auto">
            <a:xfrm>
              <a:off x="3427660" y="7449677"/>
              <a:ext cx="25898" cy="7084"/>
            </a:xfrm>
            <a:custGeom>
              <a:avLst/>
              <a:gdLst>
                <a:gd name="T0" fmla="*/ 0 w 32"/>
                <a:gd name="T1" fmla="*/ 0 h 7"/>
                <a:gd name="T2" fmla="*/ 18 w 32"/>
                <a:gd name="T3" fmla="*/ 7 h 7"/>
                <a:gd name="T4" fmla="*/ 32 w 32"/>
                <a:gd name="T5" fmla="*/ 2 h 7"/>
                <a:gd name="T6" fmla="*/ 0 w 32"/>
                <a:gd name="T7" fmla="*/ 0 h 7"/>
              </a:gdLst>
              <a:ahLst/>
              <a:cxnLst>
                <a:cxn ang="0">
                  <a:pos x="T0" y="T1"/>
                </a:cxn>
                <a:cxn ang="0">
                  <a:pos x="T2" y="T3"/>
                </a:cxn>
                <a:cxn ang="0">
                  <a:pos x="T4" y="T5"/>
                </a:cxn>
                <a:cxn ang="0">
                  <a:pos x="T6" y="T7"/>
                </a:cxn>
              </a:cxnLst>
              <a:rect l="0" t="0" r="r" b="b"/>
              <a:pathLst>
                <a:path w="32" h="7">
                  <a:moveTo>
                    <a:pt x="0" y="0"/>
                  </a:moveTo>
                  <a:lnTo>
                    <a:pt x="18" y="7"/>
                  </a:lnTo>
                  <a:lnTo>
                    <a:pt x="32" y="2"/>
                  </a:lnTo>
                  <a:lnTo>
                    <a:pt x="0" y="0"/>
                  </a:lnTo>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88" name="Freeform 1087">
              <a:extLst>
                <a:ext uri="{FF2B5EF4-FFF2-40B4-BE49-F238E27FC236}">
                  <a16:creationId xmlns:a16="http://schemas.microsoft.com/office/drawing/2014/main" id="{37B8EC77-FCBE-4E9B-A607-F42EB70938CA}"/>
                </a:ext>
              </a:extLst>
            </p:cNvPr>
            <p:cNvSpPr>
              <a:spLocks/>
            </p:cNvSpPr>
            <p:nvPr/>
          </p:nvSpPr>
          <p:spPr bwMode="auto">
            <a:xfrm>
              <a:off x="4371299" y="8148050"/>
              <a:ext cx="558415" cy="523275"/>
            </a:xfrm>
            <a:custGeom>
              <a:avLst/>
              <a:gdLst>
                <a:gd name="T0" fmla="*/ 12 w 690"/>
                <a:gd name="T1" fmla="*/ 278 h 517"/>
                <a:gd name="T2" fmla="*/ 19 w 690"/>
                <a:gd name="T3" fmla="*/ 272 h 517"/>
                <a:gd name="T4" fmla="*/ 15 w 690"/>
                <a:gd name="T5" fmla="*/ 195 h 517"/>
                <a:gd name="T6" fmla="*/ 61 w 690"/>
                <a:gd name="T7" fmla="*/ 171 h 517"/>
                <a:gd name="T8" fmla="*/ 157 w 690"/>
                <a:gd name="T9" fmla="*/ 128 h 517"/>
                <a:gd name="T10" fmla="*/ 166 w 690"/>
                <a:gd name="T11" fmla="*/ 99 h 517"/>
                <a:gd name="T12" fmla="*/ 176 w 690"/>
                <a:gd name="T13" fmla="*/ 96 h 517"/>
                <a:gd name="T14" fmla="*/ 193 w 690"/>
                <a:gd name="T15" fmla="*/ 84 h 517"/>
                <a:gd name="T16" fmla="*/ 247 w 690"/>
                <a:gd name="T17" fmla="*/ 60 h 517"/>
                <a:gd name="T18" fmla="*/ 264 w 690"/>
                <a:gd name="T19" fmla="*/ 71 h 517"/>
                <a:gd name="T20" fmla="*/ 277 w 690"/>
                <a:gd name="T21" fmla="*/ 62 h 517"/>
                <a:gd name="T22" fmla="*/ 332 w 690"/>
                <a:gd name="T23" fmla="*/ 26 h 517"/>
                <a:gd name="T24" fmla="*/ 400 w 690"/>
                <a:gd name="T25" fmla="*/ 30 h 517"/>
                <a:gd name="T26" fmla="*/ 460 w 690"/>
                <a:gd name="T27" fmla="*/ 124 h 517"/>
                <a:gd name="T28" fmla="*/ 487 w 690"/>
                <a:gd name="T29" fmla="*/ 26 h 517"/>
                <a:gd name="T30" fmla="*/ 524 w 690"/>
                <a:gd name="T31" fmla="*/ 62 h 517"/>
                <a:gd name="T32" fmla="*/ 568 w 690"/>
                <a:gd name="T33" fmla="*/ 146 h 517"/>
                <a:gd name="T34" fmla="*/ 624 w 690"/>
                <a:gd name="T35" fmla="*/ 208 h 517"/>
                <a:gd name="T36" fmla="*/ 643 w 690"/>
                <a:gd name="T37" fmla="*/ 227 h 517"/>
                <a:gd name="T38" fmla="*/ 690 w 690"/>
                <a:gd name="T39" fmla="*/ 310 h 517"/>
                <a:gd name="T40" fmla="*/ 651 w 690"/>
                <a:gd name="T41" fmla="*/ 408 h 517"/>
                <a:gd name="T42" fmla="*/ 590 w 690"/>
                <a:gd name="T43" fmla="*/ 496 h 517"/>
                <a:gd name="T44" fmla="*/ 568 w 690"/>
                <a:gd name="T45" fmla="*/ 517 h 517"/>
                <a:gd name="T46" fmla="*/ 517 w 690"/>
                <a:gd name="T47" fmla="*/ 511 h 517"/>
                <a:gd name="T48" fmla="*/ 458 w 690"/>
                <a:gd name="T49" fmla="*/ 483 h 517"/>
                <a:gd name="T50" fmla="*/ 428 w 690"/>
                <a:gd name="T51" fmla="*/ 449 h 517"/>
                <a:gd name="T52" fmla="*/ 419 w 690"/>
                <a:gd name="T53" fmla="*/ 440 h 517"/>
                <a:gd name="T54" fmla="*/ 421 w 690"/>
                <a:gd name="T55" fmla="*/ 391 h 517"/>
                <a:gd name="T56" fmla="*/ 377 w 690"/>
                <a:gd name="T57" fmla="*/ 428 h 517"/>
                <a:gd name="T58" fmla="*/ 311 w 690"/>
                <a:gd name="T59" fmla="*/ 370 h 517"/>
                <a:gd name="T60" fmla="*/ 181 w 690"/>
                <a:gd name="T61" fmla="*/ 413 h 517"/>
                <a:gd name="T62" fmla="*/ 83 w 690"/>
                <a:gd name="T63" fmla="*/ 440 h 517"/>
                <a:gd name="T64" fmla="*/ 44 w 690"/>
                <a:gd name="T65" fmla="*/ 372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0" h="517">
                  <a:moveTo>
                    <a:pt x="0" y="274"/>
                  </a:moveTo>
                  <a:lnTo>
                    <a:pt x="12" y="278"/>
                  </a:lnTo>
                  <a:lnTo>
                    <a:pt x="6" y="263"/>
                  </a:lnTo>
                  <a:lnTo>
                    <a:pt x="19" y="272"/>
                  </a:lnTo>
                  <a:lnTo>
                    <a:pt x="4" y="242"/>
                  </a:lnTo>
                  <a:lnTo>
                    <a:pt x="15" y="195"/>
                  </a:lnTo>
                  <a:lnTo>
                    <a:pt x="19" y="208"/>
                  </a:lnTo>
                  <a:lnTo>
                    <a:pt x="61" y="171"/>
                  </a:lnTo>
                  <a:lnTo>
                    <a:pt x="132" y="154"/>
                  </a:lnTo>
                  <a:lnTo>
                    <a:pt x="157" y="128"/>
                  </a:lnTo>
                  <a:lnTo>
                    <a:pt x="157" y="111"/>
                  </a:lnTo>
                  <a:lnTo>
                    <a:pt x="166" y="99"/>
                  </a:lnTo>
                  <a:lnTo>
                    <a:pt x="176" y="120"/>
                  </a:lnTo>
                  <a:lnTo>
                    <a:pt x="176" y="96"/>
                  </a:lnTo>
                  <a:lnTo>
                    <a:pt x="193" y="101"/>
                  </a:lnTo>
                  <a:lnTo>
                    <a:pt x="193" y="84"/>
                  </a:lnTo>
                  <a:lnTo>
                    <a:pt x="219" y="60"/>
                  </a:lnTo>
                  <a:lnTo>
                    <a:pt x="247" y="60"/>
                  </a:lnTo>
                  <a:lnTo>
                    <a:pt x="253" y="86"/>
                  </a:lnTo>
                  <a:lnTo>
                    <a:pt x="264" y="71"/>
                  </a:lnTo>
                  <a:lnTo>
                    <a:pt x="283" y="79"/>
                  </a:lnTo>
                  <a:lnTo>
                    <a:pt x="277" y="62"/>
                  </a:lnTo>
                  <a:lnTo>
                    <a:pt x="291" y="37"/>
                  </a:lnTo>
                  <a:lnTo>
                    <a:pt x="332" y="26"/>
                  </a:lnTo>
                  <a:lnTo>
                    <a:pt x="321" y="9"/>
                  </a:lnTo>
                  <a:lnTo>
                    <a:pt x="400" y="30"/>
                  </a:lnTo>
                  <a:lnTo>
                    <a:pt x="383" y="75"/>
                  </a:lnTo>
                  <a:lnTo>
                    <a:pt x="460" y="124"/>
                  </a:lnTo>
                  <a:lnTo>
                    <a:pt x="479" y="105"/>
                  </a:lnTo>
                  <a:lnTo>
                    <a:pt x="487" y="26"/>
                  </a:lnTo>
                  <a:lnTo>
                    <a:pt x="507" y="0"/>
                  </a:lnTo>
                  <a:lnTo>
                    <a:pt x="524" y="62"/>
                  </a:lnTo>
                  <a:lnTo>
                    <a:pt x="549" y="75"/>
                  </a:lnTo>
                  <a:lnTo>
                    <a:pt x="568" y="146"/>
                  </a:lnTo>
                  <a:lnTo>
                    <a:pt x="609" y="169"/>
                  </a:lnTo>
                  <a:lnTo>
                    <a:pt x="624" y="208"/>
                  </a:lnTo>
                  <a:lnTo>
                    <a:pt x="641" y="205"/>
                  </a:lnTo>
                  <a:lnTo>
                    <a:pt x="643" y="227"/>
                  </a:lnTo>
                  <a:lnTo>
                    <a:pt x="679" y="257"/>
                  </a:lnTo>
                  <a:lnTo>
                    <a:pt x="690" y="310"/>
                  </a:lnTo>
                  <a:lnTo>
                    <a:pt x="681" y="363"/>
                  </a:lnTo>
                  <a:lnTo>
                    <a:pt x="651" y="408"/>
                  </a:lnTo>
                  <a:lnTo>
                    <a:pt x="630" y="487"/>
                  </a:lnTo>
                  <a:lnTo>
                    <a:pt x="590" y="496"/>
                  </a:lnTo>
                  <a:lnTo>
                    <a:pt x="566" y="509"/>
                  </a:lnTo>
                  <a:lnTo>
                    <a:pt x="568" y="517"/>
                  </a:lnTo>
                  <a:lnTo>
                    <a:pt x="543" y="492"/>
                  </a:lnTo>
                  <a:lnTo>
                    <a:pt x="517" y="511"/>
                  </a:lnTo>
                  <a:lnTo>
                    <a:pt x="485" y="502"/>
                  </a:lnTo>
                  <a:lnTo>
                    <a:pt x="458" y="483"/>
                  </a:lnTo>
                  <a:lnTo>
                    <a:pt x="447" y="445"/>
                  </a:lnTo>
                  <a:lnTo>
                    <a:pt x="428" y="449"/>
                  </a:lnTo>
                  <a:lnTo>
                    <a:pt x="426" y="423"/>
                  </a:lnTo>
                  <a:lnTo>
                    <a:pt x="419" y="440"/>
                  </a:lnTo>
                  <a:lnTo>
                    <a:pt x="406" y="440"/>
                  </a:lnTo>
                  <a:lnTo>
                    <a:pt x="421" y="391"/>
                  </a:lnTo>
                  <a:lnTo>
                    <a:pt x="392" y="438"/>
                  </a:lnTo>
                  <a:lnTo>
                    <a:pt x="377" y="428"/>
                  </a:lnTo>
                  <a:lnTo>
                    <a:pt x="362" y="391"/>
                  </a:lnTo>
                  <a:lnTo>
                    <a:pt x="311" y="370"/>
                  </a:lnTo>
                  <a:lnTo>
                    <a:pt x="219" y="387"/>
                  </a:lnTo>
                  <a:lnTo>
                    <a:pt x="181" y="413"/>
                  </a:lnTo>
                  <a:lnTo>
                    <a:pt x="117" y="415"/>
                  </a:lnTo>
                  <a:lnTo>
                    <a:pt x="83" y="440"/>
                  </a:lnTo>
                  <a:lnTo>
                    <a:pt x="34" y="423"/>
                  </a:lnTo>
                  <a:lnTo>
                    <a:pt x="44" y="372"/>
                  </a:lnTo>
                  <a:lnTo>
                    <a:pt x="0" y="274"/>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89" name="Freeform 1088">
              <a:extLst>
                <a:ext uri="{FF2B5EF4-FFF2-40B4-BE49-F238E27FC236}">
                  <a16:creationId xmlns:a16="http://schemas.microsoft.com/office/drawing/2014/main" id="{C3597ACE-56EB-44F9-BBA0-5BF998A4202D}"/>
                </a:ext>
              </a:extLst>
            </p:cNvPr>
            <p:cNvSpPr>
              <a:spLocks/>
            </p:cNvSpPr>
            <p:nvPr/>
          </p:nvSpPr>
          <p:spPr bwMode="auto">
            <a:xfrm>
              <a:off x="4371299" y="8148050"/>
              <a:ext cx="558415" cy="523275"/>
            </a:xfrm>
            <a:custGeom>
              <a:avLst/>
              <a:gdLst>
                <a:gd name="T0" fmla="*/ 12 w 690"/>
                <a:gd name="T1" fmla="*/ 278 h 517"/>
                <a:gd name="T2" fmla="*/ 19 w 690"/>
                <a:gd name="T3" fmla="*/ 272 h 517"/>
                <a:gd name="T4" fmla="*/ 15 w 690"/>
                <a:gd name="T5" fmla="*/ 195 h 517"/>
                <a:gd name="T6" fmla="*/ 61 w 690"/>
                <a:gd name="T7" fmla="*/ 171 h 517"/>
                <a:gd name="T8" fmla="*/ 157 w 690"/>
                <a:gd name="T9" fmla="*/ 128 h 517"/>
                <a:gd name="T10" fmla="*/ 166 w 690"/>
                <a:gd name="T11" fmla="*/ 99 h 517"/>
                <a:gd name="T12" fmla="*/ 176 w 690"/>
                <a:gd name="T13" fmla="*/ 96 h 517"/>
                <a:gd name="T14" fmla="*/ 193 w 690"/>
                <a:gd name="T15" fmla="*/ 84 h 517"/>
                <a:gd name="T16" fmla="*/ 247 w 690"/>
                <a:gd name="T17" fmla="*/ 60 h 517"/>
                <a:gd name="T18" fmla="*/ 264 w 690"/>
                <a:gd name="T19" fmla="*/ 71 h 517"/>
                <a:gd name="T20" fmla="*/ 277 w 690"/>
                <a:gd name="T21" fmla="*/ 62 h 517"/>
                <a:gd name="T22" fmla="*/ 332 w 690"/>
                <a:gd name="T23" fmla="*/ 26 h 517"/>
                <a:gd name="T24" fmla="*/ 400 w 690"/>
                <a:gd name="T25" fmla="*/ 30 h 517"/>
                <a:gd name="T26" fmla="*/ 460 w 690"/>
                <a:gd name="T27" fmla="*/ 124 h 517"/>
                <a:gd name="T28" fmla="*/ 487 w 690"/>
                <a:gd name="T29" fmla="*/ 26 h 517"/>
                <a:gd name="T30" fmla="*/ 524 w 690"/>
                <a:gd name="T31" fmla="*/ 62 h 517"/>
                <a:gd name="T32" fmla="*/ 568 w 690"/>
                <a:gd name="T33" fmla="*/ 146 h 517"/>
                <a:gd name="T34" fmla="*/ 624 w 690"/>
                <a:gd name="T35" fmla="*/ 208 h 517"/>
                <a:gd name="T36" fmla="*/ 643 w 690"/>
                <a:gd name="T37" fmla="*/ 227 h 517"/>
                <a:gd name="T38" fmla="*/ 690 w 690"/>
                <a:gd name="T39" fmla="*/ 310 h 517"/>
                <a:gd name="T40" fmla="*/ 651 w 690"/>
                <a:gd name="T41" fmla="*/ 408 h 517"/>
                <a:gd name="T42" fmla="*/ 590 w 690"/>
                <a:gd name="T43" fmla="*/ 496 h 517"/>
                <a:gd name="T44" fmla="*/ 568 w 690"/>
                <a:gd name="T45" fmla="*/ 517 h 517"/>
                <a:gd name="T46" fmla="*/ 517 w 690"/>
                <a:gd name="T47" fmla="*/ 511 h 517"/>
                <a:gd name="T48" fmla="*/ 458 w 690"/>
                <a:gd name="T49" fmla="*/ 483 h 517"/>
                <a:gd name="T50" fmla="*/ 428 w 690"/>
                <a:gd name="T51" fmla="*/ 449 h 517"/>
                <a:gd name="T52" fmla="*/ 419 w 690"/>
                <a:gd name="T53" fmla="*/ 440 h 517"/>
                <a:gd name="T54" fmla="*/ 421 w 690"/>
                <a:gd name="T55" fmla="*/ 391 h 517"/>
                <a:gd name="T56" fmla="*/ 377 w 690"/>
                <a:gd name="T57" fmla="*/ 428 h 517"/>
                <a:gd name="T58" fmla="*/ 311 w 690"/>
                <a:gd name="T59" fmla="*/ 370 h 517"/>
                <a:gd name="T60" fmla="*/ 181 w 690"/>
                <a:gd name="T61" fmla="*/ 413 h 517"/>
                <a:gd name="T62" fmla="*/ 83 w 690"/>
                <a:gd name="T63" fmla="*/ 440 h 517"/>
                <a:gd name="T64" fmla="*/ 44 w 690"/>
                <a:gd name="T65" fmla="*/ 372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0" h="517">
                  <a:moveTo>
                    <a:pt x="0" y="274"/>
                  </a:moveTo>
                  <a:lnTo>
                    <a:pt x="12" y="278"/>
                  </a:lnTo>
                  <a:lnTo>
                    <a:pt x="6" y="263"/>
                  </a:lnTo>
                  <a:lnTo>
                    <a:pt x="19" y="272"/>
                  </a:lnTo>
                  <a:lnTo>
                    <a:pt x="4" y="242"/>
                  </a:lnTo>
                  <a:lnTo>
                    <a:pt x="15" y="195"/>
                  </a:lnTo>
                  <a:lnTo>
                    <a:pt x="19" y="208"/>
                  </a:lnTo>
                  <a:lnTo>
                    <a:pt x="61" y="171"/>
                  </a:lnTo>
                  <a:lnTo>
                    <a:pt x="132" y="154"/>
                  </a:lnTo>
                  <a:lnTo>
                    <a:pt x="157" y="128"/>
                  </a:lnTo>
                  <a:lnTo>
                    <a:pt x="157" y="111"/>
                  </a:lnTo>
                  <a:lnTo>
                    <a:pt x="166" y="99"/>
                  </a:lnTo>
                  <a:lnTo>
                    <a:pt x="176" y="120"/>
                  </a:lnTo>
                  <a:lnTo>
                    <a:pt x="176" y="96"/>
                  </a:lnTo>
                  <a:lnTo>
                    <a:pt x="193" y="101"/>
                  </a:lnTo>
                  <a:lnTo>
                    <a:pt x="193" y="84"/>
                  </a:lnTo>
                  <a:lnTo>
                    <a:pt x="219" y="60"/>
                  </a:lnTo>
                  <a:lnTo>
                    <a:pt x="247" y="60"/>
                  </a:lnTo>
                  <a:lnTo>
                    <a:pt x="253" y="86"/>
                  </a:lnTo>
                  <a:lnTo>
                    <a:pt x="264" y="71"/>
                  </a:lnTo>
                  <a:lnTo>
                    <a:pt x="283" y="79"/>
                  </a:lnTo>
                  <a:lnTo>
                    <a:pt x="277" y="62"/>
                  </a:lnTo>
                  <a:lnTo>
                    <a:pt x="291" y="37"/>
                  </a:lnTo>
                  <a:lnTo>
                    <a:pt x="332" y="26"/>
                  </a:lnTo>
                  <a:lnTo>
                    <a:pt x="321" y="9"/>
                  </a:lnTo>
                  <a:lnTo>
                    <a:pt x="400" y="30"/>
                  </a:lnTo>
                  <a:lnTo>
                    <a:pt x="383" y="75"/>
                  </a:lnTo>
                  <a:lnTo>
                    <a:pt x="460" y="124"/>
                  </a:lnTo>
                  <a:lnTo>
                    <a:pt x="479" y="105"/>
                  </a:lnTo>
                  <a:lnTo>
                    <a:pt x="487" y="26"/>
                  </a:lnTo>
                  <a:lnTo>
                    <a:pt x="507" y="0"/>
                  </a:lnTo>
                  <a:lnTo>
                    <a:pt x="524" y="62"/>
                  </a:lnTo>
                  <a:lnTo>
                    <a:pt x="549" y="75"/>
                  </a:lnTo>
                  <a:lnTo>
                    <a:pt x="568" y="146"/>
                  </a:lnTo>
                  <a:lnTo>
                    <a:pt x="609" y="169"/>
                  </a:lnTo>
                  <a:lnTo>
                    <a:pt x="624" y="208"/>
                  </a:lnTo>
                  <a:lnTo>
                    <a:pt x="641" y="205"/>
                  </a:lnTo>
                  <a:lnTo>
                    <a:pt x="643" y="227"/>
                  </a:lnTo>
                  <a:lnTo>
                    <a:pt x="679" y="257"/>
                  </a:lnTo>
                  <a:lnTo>
                    <a:pt x="690" y="310"/>
                  </a:lnTo>
                  <a:lnTo>
                    <a:pt x="681" y="363"/>
                  </a:lnTo>
                  <a:lnTo>
                    <a:pt x="651" y="408"/>
                  </a:lnTo>
                  <a:lnTo>
                    <a:pt x="630" y="487"/>
                  </a:lnTo>
                  <a:lnTo>
                    <a:pt x="590" y="496"/>
                  </a:lnTo>
                  <a:lnTo>
                    <a:pt x="566" y="509"/>
                  </a:lnTo>
                  <a:lnTo>
                    <a:pt x="568" y="517"/>
                  </a:lnTo>
                  <a:lnTo>
                    <a:pt x="543" y="492"/>
                  </a:lnTo>
                  <a:lnTo>
                    <a:pt x="517" y="511"/>
                  </a:lnTo>
                  <a:lnTo>
                    <a:pt x="485" y="502"/>
                  </a:lnTo>
                  <a:lnTo>
                    <a:pt x="458" y="483"/>
                  </a:lnTo>
                  <a:lnTo>
                    <a:pt x="447" y="445"/>
                  </a:lnTo>
                  <a:lnTo>
                    <a:pt x="428" y="449"/>
                  </a:lnTo>
                  <a:lnTo>
                    <a:pt x="426" y="423"/>
                  </a:lnTo>
                  <a:lnTo>
                    <a:pt x="419" y="440"/>
                  </a:lnTo>
                  <a:lnTo>
                    <a:pt x="406" y="440"/>
                  </a:lnTo>
                  <a:lnTo>
                    <a:pt x="421" y="391"/>
                  </a:lnTo>
                  <a:lnTo>
                    <a:pt x="392" y="438"/>
                  </a:lnTo>
                  <a:lnTo>
                    <a:pt x="377" y="428"/>
                  </a:lnTo>
                  <a:lnTo>
                    <a:pt x="362" y="391"/>
                  </a:lnTo>
                  <a:lnTo>
                    <a:pt x="311" y="370"/>
                  </a:lnTo>
                  <a:lnTo>
                    <a:pt x="219" y="387"/>
                  </a:lnTo>
                  <a:lnTo>
                    <a:pt x="181" y="413"/>
                  </a:lnTo>
                  <a:lnTo>
                    <a:pt x="117" y="415"/>
                  </a:lnTo>
                  <a:lnTo>
                    <a:pt x="83" y="440"/>
                  </a:lnTo>
                  <a:lnTo>
                    <a:pt x="34" y="423"/>
                  </a:lnTo>
                  <a:lnTo>
                    <a:pt x="44" y="372"/>
                  </a:lnTo>
                  <a:lnTo>
                    <a:pt x="0" y="274"/>
                  </a:lnTo>
                </a:path>
              </a:pathLst>
            </a:custGeom>
            <a:solidFill>
              <a:srgbClr val="4E854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90" name="Freeform 1089">
              <a:extLst>
                <a:ext uri="{FF2B5EF4-FFF2-40B4-BE49-F238E27FC236}">
                  <a16:creationId xmlns:a16="http://schemas.microsoft.com/office/drawing/2014/main" id="{5D42CE01-8602-4149-A6D5-3B808B729FC2}"/>
                </a:ext>
              </a:extLst>
            </p:cNvPr>
            <p:cNvSpPr>
              <a:spLocks/>
            </p:cNvSpPr>
            <p:nvPr/>
          </p:nvSpPr>
          <p:spPr bwMode="auto">
            <a:xfrm>
              <a:off x="4809128" y="8701688"/>
              <a:ext cx="47748" cy="58703"/>
            </a:xfrm>
            <a:custGeom>
              <a:avLst/>
              <a:gdLst>
                <a:gd name="T0" fmla="*/ 0 w 59"/>
                <a:gd name="T1" fmla="*/ 11 h 58"/>
                <a:gd name="T2" fmla="*/ 0 w 59"/>
                <a:gd name="T3" fmla="*/ 0 h 58"/>
                <a:gd name="T4" fmla="*/ 30 w 59"/>
                <a:gd name="T5" fmla="*/ 9 h 58"/>
                <a:gd name="T6" fmla="*/ 53 w 59"/>
                <a:gd name="T7" fmla="*/ 2 h 58"/>
                <a:gd name="T8" fmla="*/ 59 w 59"/>
                <a:gd name="T9" fmla="*/ 15 h 58"/>
                <a:gd name="T10" fmla="*/ 59 w 59"/>
                <a:gd name="T11" fmla="*/ 34 h 58"/>
                <a:gd name="T12" fmla="*/ 36 w 59"/>
                <a:gd name="T13" fmla="*/ 58 h 58"/>
                <a:gd name="T14" fmla="*/ 21 w 59"/>
                <a:gd name="T15" fmla="*/ 58 h 58"/>
                <a:gd name="T16" fmla="*/ 0 w 59"/>
                <a:gd name="T17" fmla="*/ 1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8">
                  <a:moveTo>
                    <a:pt x="0" y="11"/>
                  </a:moveTo>
                  <a:lnTo>
                    <a:pt x="0" y="0"/>
                  </a:lnTo>
                  <a:lnTo>
                    <a:pt x="30" y="9"/>
                  </a:lnTo>
                  <a:lnTo>
                    <a:pt x="53" y="2"/>
                  </a:lnTo>
                  <a:lnTo>
                    <a:pt x="59" y="15"/>
                  </a:lnTo>
                  <a:lnTo>
                    <a:pt x="59" y="34"/>
                  </a:lnTo>
                  <a:lnTo>
                    <a:pt x="36" y="58"/>
                  </a:lnTo>
                  <a:lnTo>
                    <a:pt x="21" y="58"/>
                  </a:lnTo>
                  <a:lnTo>
                    <a:pt x="0" y="11"/>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91" name="Freeform 1090">
              <a:extLst>
                <a:ext uri="{FF2B5EF4-FFF2-40B4-BE49-F238E27FC236}">
                  <a16:creationId xmlns:a16="http://schemas.microsoft.com/office/drawing/2014/main" id="{B2911A54-5543-481D-A8C4-4FF807BE0506}"/>
                </a:ext>
              </a:extLst>
            </p:cNvPr>
            <p:cNvSpPr>
              <a:spLocks/>
            </p:cNvSpPr>
            <p:nvPr/>
          </p:nvSpPr>
          <p:spPr bwMode="auto">
            <a:xfrm>
              <a:off x="4809128" y="8701688"/>
              <a:ext cx="47748" cy="58703"/>
            </a:xfrm>
            <a:custGeom>
              <a:avLst/>
              <a:gdLst>
                <a:gd name="T0" fmla="*/ 0 w 59"/>
                <a:gd name="T1" fmla="*/ 11 h 58"/>
                <a:gd name="T2" fmla="*/ 0 w 59"/>
                <a:gd name="T3" fmla="*/ 0 h 58"/>
                <a:gd name="T4" fmla="*/ 30 w 59"/>
                <a:gd name="T5" fmla="*/ 9 h 58"/>
                <a:gd name="T6" fmla="*/ 53 w 59"/>
                <a:gd name="T7" fmla="*/ 2 h 58"/>
                <a:gd name="T8" fmla="*/ 59 w 59"/>
                <a:gd name="T9" fmla="*/ 15 h 58"/>
                <a:gd name="T10" fmla="*/ 59 w 59"/>
                <a:gd name="T11" fmla="*/ 34 h 58"/>
                <a:gd name="T12" fmla="*/ 36 w 59"/>
                <a:gd name="T13" fmla="*/ 58 h 58"/>
                <a:gd name="T14" fmla="*/ 21 w 59"/>
                <a:gd name="T15" fmla="*/ 58 h 58"/>
                <a:gd name="T16" fmla="*/ 0 w 59"/>
                <a:gd name="T17" fmla="*/ 1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8">
                  <a:moveTo>
                    <a:pt x="0" y="11"/>
                  </a:moveTo>
                  <a:lnTo>
                    <a:pt x="0" y="0"/>
                  </a:lnTo>
                  <a:lnTo>
                    <a:pt x="30" y="9"/>
                  </a:lnTo>
                  <a:lnTo>
                    <a:pt x="53" y="2"/>
                  </a:lnTo>
                  <a:lnTo>
                    <a:pt x="59" y="15"/>
                  </a:lnTo>
                  <a:lnTo>
                    <a:pt x="59" y="34"/>
                  </a:lnTo>
                  <a:lnTo>
                    <a:pt x="36" y="58"/>
                  </a:lnTo>
                  <a:lnTo>
                    <a:pt x="21" y="58"/>
                  </a:lnTo>
                  <a:lnTo>
                    <a:pt x="0" y="11"/>
                  </a:lnTo>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92" name="Freeform 1091">
              <a:extLst>
                <a:ext uri="{FF2B5EF4-FFF2-40B4-BE49-F238E27FC236}">
                  <a16:creationId xmlns:a16="http://schemas.microsoft.com/office/drawing/2014/main" id="{22CB1BBB-BBE6-4469-8BA4-60896FC03028}"/>
                </a:ext>
              </a:extLst>
            </p:cNvPr>
            <p:cNvSpPr>
              <a:spLocks/>
            </p:cNvSpPr>
            <p:nvPr/>
          </p:nvSpPr>
          <p:spPr bwMode="auto">
            <a:xfrm>
              <a:off x="5106949" y="8701688"/>
              <a:ext cx="106827" cy="127529"/>
            </a:xfrm>
            <a:custGeom>
              <a:avLst/>
              <a:gdLst>
                <a:gd name="T0" fmla="*/ 0 w 132"/>
                <a:gd name="T1" fmla="*/ 109 h 126"/>
                <a:gd name="T2" fmla="*/ 28 w 132"/>
                <a:gd name="T3" fmla="*/ 73 h 126"/>
                <a:gd name="T4" fmla="*/ 77 w 132"/>
                <a:gd name="T5" fmla="*/ 43 h 126"/>
                <a:gd name="T6" fmla="*/ 100 w 132"/>
                <a:gd name="T7" fmla="*/ 0 h 126"/>
                <a:gd name="T8" fmla="*/ 115 w 132"/>
                <a:gd name="T9" fmla="*/ 13 h 126"/>
                <a:gd name="T10" fmla="*/ 130 w 132"/>
                <a:gd name="T11" fmla="*/ 7 h 126"/>
                <a:gd name="T12" fmla="*/ 132 w 132"/>
                <a:gd name="T13" fmla="*/ 22 h 126"/>
                <a:gd name="T14" fmla="*/ 107 w 132"/>
                <a:gd name="T15" fmla="*/ 54 h 126"/>
                <a:gd name="T16" fmla="*/ 113 w 132"/>
                <a:gd name="T17" fmla="*/ 66 h 126"/>
                <a:gd name="T18" fmla="*/ 85 w 132"/>
                <a:gd name="T19" fmla="*/ 71 h 126"/>
                <a:gd name="T20" fmla="*/ 73 w 132"/>
                <a:gd name="T21" fmla="*/ 113 h 126"/>
                <a:gd name="T22" fmla="*/ 43 w 132"/>
                <a:gd name="T23" fmla="*/ 126 h 126"/>
                <a:gd name="T24" fmla="*/ 0 w 132"/>
                <a:gd name="T25" fmla="*/ 10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2" h="126">
                  <a:moveTo>
                    <a:pt x="0" y="109"/>
                  </a:moveTo>
                  <a:lnTo>
                    <a:pt x="28" y="73"/>
                  </a:lnTo>
                  <a:lnTo>
                    <a:pt x="77" y="43"/>
                  </a:lnTo>
                  <a:lnTo>
                    <a:pt x="100" y="0"/>
                  </a:lnTo>
                  <a:lnTo>
                    <a:pt x="115" y="13"/>
                  </a:lnTo>
                  <a:lnTo>
                    <a:pt x="130" y="7"/>
                  </a:lnTo>
                  <a:lnTo>
                    <a:pt x="132" y="22"/>
                  </a:lnTo>
                  <a:lnTo>
                    <a:pt x="107" y="54"/>
                  </a:lnTo>
                  <a:lnTo>
                    <a:pt x="113" y="66"/>
                  </a:lnTo>
                  <a:lnTo>
                    <a:pt x="85" y="71"/>
                  </a:lnTo>
                  <a:lnTo>
                    <a:pt x="73" y="113"/>
                  </a:lnTo>
                  <a:lnTo>
                    <a:pt x="43" y="126"/>
                  </a:lnTo>
                  <a:lnTo>
                    <a:pt x="0" y="109"/>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93" name="Freeform 1092">
              <a:extLst>
                <a:ext uri="{FF2B5EF4-FFF2-40B4-BE49-F238E27FC236}">
                  <a16:creationId xmlns:a16="http://schemas.microsoft.com/office/drawing/2014/main" id="{DA598A8C-180D-46A7-BCC1-C22739446529}"/>
                </a:ext>
              </a:extLst>
            </p:cNvPr>
            <p:cNvSpPr>
              <a:spLocks/>
            </p:cNvSpPr>
            <p:nvPr/>
          </p:nvSpPr>
          <p:spPr bwMode="auto">
            <a:xfrm>
              <a:off x="5106949" y="8701688"/>
              <a:ext cx="106827" cy="127529"/>
            </a:xfrm>
            <a:custGeom>
              <a:avLst/>
              <a:gdLst>
                <a:gd name="T0" fmla="*/ 0 w 132"/>
                <a:gd name="T1" fmla="*/ 109 h 126"/>
                <a:gd name="T2" fmla="*/ 28 w 132"/>
                <a:gd name="T3" fmla="*/ 73 h 126"/>
                <a:gd name="T4" fmla="*/ 77 w 132"/>
                <a:gd name="T5" fmla="*/ 43 h 126"/>
                <a:gd name="T6" fmla="*/ 100 w 132"/>
                <a:gd name="T7" fmla="*/ 0 h 126"/>
                <a:gd name="T8" fmla="*/ 115 w 132"/>
                <a:gd name="T9" fmla="*/ 13 h 126"/>
                <a:gd name="T10" fmla="*/ 130 w 132"/>
                <a:gd name="T11" fmla="*/ 7 h 126"/>
                <a:gd name="T12" fmla="*/ 132 w 132"/>
                <a:gd name="T13" fmla="*/ 22 h 126"/>
                <a:gd name="T14" fmla="*/ 107 w 132"/>
                <a:gd name="T15" fmla="*/ 54 h 126"/>
                <a:gd name="T16" fmla="*/ 113 w 132"/>
                <a:gd name="T17" fmla="*/ 66 h 126"/>
                <a:gd name="T18" fmla="*/ 85 w 132"/>
                <a:gd name="T19" fmla="*/ 71 h 126"/>
                <a:gd name="T20" fmla="*/ 73 w 132"/>
                <a:gd name="T21" fmla="*/ 113 h 126"/>
                <a:gd name="T22" fmla="*/ 43 w 132"/>
                <a:gd name="T23" fmla="*/ 126 h 126"/>
                <a:gd name="T24" fmla="*/ 0 w 132"/>
                <a:gd name="T25" fmla="*/ 10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2" h="126">
                  <a:moveTo>
                    <a:pt x="0" y="109"/>
                  </a:moveTo>
                  <a:lnTo>
                    <a:pt x="28" y="73"/>
                  </a:lnTo>
                  <a:lnTo>
                    <a:pt x="77" y="43"/>
                  </a:lnTo>
                  <a:lnTo>
                    <a:pt x="100" y="0"/>
                  </a:lnTo>
                  <a:lnTo>
                    <a:pt x="115" y="13"/>
                  </a:lnTo>
                  <a:lnTo>
                    <a:pt x="130" y="7"/>
                  </a:lnTo>
                  <a:lnTo>
                    <a:pt x="132" y="22"/>
                  </a:lnTo>
                  <a:lnTo>
                    <a:pt x="107" y="54"/>
                  </a:lnTo>
                  <a:lnTo>
                    <a:pt x="113" y="66"/>
                  </a:lnTo>
                  <a:lnTo>
                    <a:pt x="85" y="71"/>
                  </a:lnTo>
                  <a:lnTo>
                    <a:pt x="73" y="113"/>
                  </a:lnTo>
                  <a:lnTo>
                    <a:pt x="43" y="126"/>
                  </a:lnTo>
                  <a:lnTo>
                    <a:pt x="0" y="109"/>
                  </a:lnTo>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94" name="Freeform 1093">
              <a:extLst>
                <a:ext uri="{FF2B5EF4-FFF2-40B4-BE49-F238E27FC236}">
                  <a16:creationId xmlns:a16="http://schemas.microsoft.com/office/drawing/2014/main" id="{BE5F6169-E995-4A68-9200-E07D85C350AF}"/>
                </a:ext>
              </a:extLst>
            </p:cNvPr>
            <p:cNvSpPr>
              <a:spLocks/>
            </p:cNvSpPr>
            <p:nvPr/>
          </p:nvSpPr>
          <p:spPr bwMode="auto">
            <a:xfrm>
              <a:off x="5191925" y="8578209"/>
              <a:ext cx="80929" cy="140687"/>
            </a:xfrm>
            <a:custGeom>
              <a:avLst/>
              <a:gdLst>
                <a:gd name="T0" fmla="*/ 0 w 100"/>
                <a:gd name="T1" fmla="*/ 0 h 139"/>
                <a:gd name="T2" fmla="*/ 27 w 100"/>
                <a:gd name="T3" fmla="*/ 15 h 139"/>
                <a:gd name="T4" fmla="*/ 34 w 100"/>
                <a:gd name="T5" fmla="*/ 47 h 139"/>
                <a:gd name="T6" fmla="*/ 46 w 100"/>
                <a:gd name="T7" fmla="*/ 56 h 139"/>
                <a:gd name="T8" fmla="*/ 53 w 100"/>
                <a:gd name="T9" fmla="*/ 43 h 139"/>
                <a:gd name="T10" fmla="*/ 59 w 100"/>
                <a:gd name="T11" fmla="*/ 62 h 139"/>
                <a:gd name="T12" fmla="*/ 100 w 100"/>
                <a:gd name="T13" fmla="*/ 62 h 139"/>
                <a:gd name="T14" fmla="*/ 91 w 100"/>
                <a:gd name="T15" fmla="*/ 94 h 139"/>
                <a:gd name="T16" fmla="*/ 70 w 100"/>
                <a:gd name="T17" fmla="*/ 99 h 139"/>
                <a:gd name="T18" fmla="*/ 53 w 100"/>
                <a:gd name="T19" fmla="*/ 137 h 139"/>
                <a:gd name="T20" fmla="*/ 36 w 100"/>
                <a:gd name="T21" fmla="*/ 139 h 139"/>
                <a:gd name="T22" fmla="*/ 44 w 100"/>
                <a:gd name="T23" fmla="*/ 124 h 139"/>
                <a:gd name="T24" fmla="*/ 19 w 100"/>
                <a:gd name="T25" fmla="*/ 97 h 139"/>
                <a:gd name="T26" fmla="*/ 38 w 100"/>
                <a:gd name="T27" fmla="*/ 71 h 139"/>
                <a:gd name="T28" fmla="*/ 36 w 100"/>
                <a:gd name="T29" fmla="*/ 50 h 139"/>
                <a:gd name="T30" fmla="*/ 0 w 100"/>
                <a:gd name="T3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0" h="139">
                  <a:moveTo>
                    <a:pt x="0" y="0"/>
                  </a:moveTo>
                  <a:lnTo>
                    <a:pt x="27" y="15"/>
                  </a:lnTo>
                  <a:lnTo>
                    <a:pt x="34" y="47"/>
                  </a:lnTo>
                  <a:lnTo>
                    <a:pt x="46" y="56"/>
                  </a:lnTo>
                  <a:lnTo>
                    <a:pt x="53" y="43"/>
                  </a:lnTo>
                  <a:lnTo>
                    <a:pt x="59" y="62"/>
                  </a:lnTo>
                  <a:lnTo>
                    <a:pt x="100" y="62"/>
                  </a:lnTo>
                  <a:lnTo>
                    <a:pt x="91" y="94"/>
                  </a:lnTo>
                  <a:lnTo>
                    <a:pt x="70" y="99"/>
                  </a:lnTo>
                  <a:lnTo>
                    <a:pt x="53" y="137"/>
                  </a:lnTo>
                  <a:lnTo>
                    <a:pt x="36" y="139"/>
                  </a:lnTo>
                  <a:lnTo>
                    <a:pt x="44" y="124"/>
                  </a:lnTo>
                  <a:lnTo>
                    <a:pt x="19" y="97"/>
                  </a:lnTo>
                  <a:lnTo>
                    <a:pt x="38" y="71"/>
                  </a:lnTo>
                  <a:lnTo>
                    <a:pt x="36" y="50"/>
                  </a:ln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95" name="Freeform 1094">
              <a:extLst>
                <a:ext uri="{FF2B5EF4-FFF2-40B4-BE49-F238E27FC236}">
                  <a16:creationId xmlns:a16="http://schemas.microsoft.com/office/drawing/2014/main" id="{A62C45FE-DB42-4BB4-95A4-F397D55F2FDF}"/>
                </a:ext>
              </a:extLst>
            </p:cNvPr>
            <p:cNvSpPr>
              <a:spLocks/>
            </p:cNvSpPr>
            <p:nvPr/>
          </p:nvSpPr>
          <p:spPr bwMode="auto">
            <a:xfrm>
              <a:off x="5191925" y="8578209"/>
              <a:ext cx="80929" cy="140687"/>
            </a:xfrm>
            <a:custGeom>
              <a:avLst/>
              <a:gdLst>
                <a:gd name="T0" fmla="*/ 0 w 100"/>
                <a:gd name="T1" fmla="*/ 0 h 139"/>
                <a:gd name="T2" fmla="*/ 27 w 100"/>
                <a:gd name="T3" fmla="*/ 15 h 139"/>
                <a:gd name="T4" fmla="*/ 34 w 100"/>
                <a:gd name="T5" fmla="*/ 47 h 139"/>
                <a:gd name="T6" fmla="*/ 46 w 100"/>
                <a:gd name="T7" fmla="*/ 56 h 139"/>
                <a:gd name="T8" fmla="*/ 53 w 100"/>
                <a:gd name="T9" fmla="*/ 43 h 139"/>
                <a:gd name="T10" fmla="*/ 59 w 100"/>
                <a:gd name="T11" fmla="*/ 62 h 139"/>
                <a:gd name="T12" fmla="*/ 100 w 100"/>
                <a:gd name="T13" fmla="*/ 62 h 139"/>
                <a:gd name="T14" fmla="*/ 91 w 100"/>
                <a:gd name="T15" fmla="*/ 94 h 139"/>
                <a:gd name="T16" fmla="*/ 70 w 100"/>
                <a:gd name="T17" fmla="*/ 99 h 139"/>
                <a:gd name="T18" fmla="*/ 53 w 100"/>
                <a:gd name="T19" fmla="*/ 137 h 139"/>
                <a:gd name="T20" fmla="*/ 36 w 100"/>
                <a:gd name="T21" fmla="*/ 139 h 139"/>
                <a:gd name="T22" fmla="*/ 44 w 100"/>
                <a:gd name="T23" fmla="*/ 124 h 139"/>
                <a:gd name="T24" fmla="*/ 19 w 100"/>
                <a:gd name="T25" fmla="*/ 97 h 139"/>
                <a:gd name="T26" fmla="*/ 38 w 100"/>
                <a:gd name="T27" fmla="*/ 71 h 139"/>
                <a:gd name="T28" fmla="*/ 36 w 100"/>
                <a:gd name="T29" fmla="*/ 50 h 139"/>
                <a:gd name="T30" fmla="*/ 0 w 100"/>
                <a:gd name="T3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0" h="139">
                  <a:moveTo>
                    <a:pt x="0" y="0"/>
                  </a:moveTo>
                  <a:lnTo>
                    <a:pt x="27" y="15"/>
                  </a:lnTo>
                  <a:lnTo>
                    <a:pt x="34" y="47"/>
                  </a:lnTo>
                  <a:lnTo>
                    <a:pt x="46" y="56"/>
                  </a:lnTo>
                  <a:lnTo>
                    <a:pt x="53" y="43"/>
                  </a:lnTo>
                  <a:lnTo>
                    <a:pt x="59" y="62"/>
                  </a:lnTo>
                  <a:lnTo>
                    <a:pt x="100" y="62"/>
                  </a:lnTo>
                  <a:lnTo>
                    <a:pt x="91" y="94"/>
                  </a:lnTo>
                  <a:lnTo>
                    <a:pt x="70" y="99"/>
                  </a:lnTo>
                  <a:lnTo>
                    <a:pt x="53" y="137"/>
                  </a:lnTo>
                  <a:lnTo>
                    <a:pt x="36" y="139"/>
                  </a:lnTo>
                  <a:lnTo>
                    <a:pt x="44" y="124"/>
                  </a:lnTo>
                  <a:lnTo>
                    <a:pt x="19" y="97"/>
                  </a:lnTo>
                  <a:lnTo>
                    <a:pt x="38" y="71"/>
                  </a:lnTo>
                  <a:lnTo>
                    <a:pt x="36" y="50"/>
                  </a:lnTo>
                  <a:lnTo>
                    <a:pt x="0" y="0"/>
                  </a:lnTo>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96" name="Oval 1095">
              <a:extLst>
                <a:ext uri="{FF2B5EF4-FFF2-40B4-BE49-F238E27FC236}">
                  <a16:creationId xmlns:a16="http://schemas.microsoft.com/office/drawing/2014/main" id="{8756E181-3E9F-4A88-9172-EEA967BFEF56}"/>
                </a:ext>
              </a:extLst>
            </p:cNvPr>
            <p:cNvSpPr>
              <a:spLocks noChangeArrowheads="1"/>
            </p:cNvSpPr>
            <p:nvPr/>
          </p:nvSpPr>
          <p:spPr bwMode="auto">
            <a:xfrm>
              <a:off x="3555529" y="8360598"/>
              <a:ext cx="15376" cy="17207"/>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97" name="Oval 1096">
              <a:extLst>
                <a:ext uri="{FF2B5EF4-FFF2-40B4-BE49-F238E27FC236}">
                  <a16:creationId xmlns:a16="http://schemas.microsoft.com/office/drawing/2014/main" id="{9E5B339D-087F-44FF-ABCF-14F48438DEBA}"/>
                </a:ext>
              </a:extLst>
            </p:cNvPr>
            <p:cNvSpPr>
              <a:spLocks noChangeArrowheads="1"/>
            </p:cNvSpPr>
            <p:nvPr/>
          </p:nvSpPr>
          <p:spPr bwMode="auto">
            <a:xfrm>
              <a:off x="3803982" y="7822144"/>
              <a:ext cx="15376" cy="19230"/>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98" name="Oval 1097">
              <a:extLst>
                <a:ext uri="{FF2B5EF4-FFF2-40B4-BE49-F238E27FC236}">
                  <a16:creationId xmlns:a16="http://schemas.microsoft.com/office/drawing/2014/main" id="{8E718E57-D36C-4B5E-9BF7-195235299992}"/>
                </a:ext>
              </a:extLst>
            </p:cNvPr>
            <p:cNvSpPr>
              <a:spLocks noChangeArrowheads="1"/>
            </p:cNvSpPr>
            <p:nvPr/>
          </p:nvSpPr>
          <p:spPr bwMode="auto">
            <a:xfrm>
              <a:off x="3390432" y="8204731"/>
              <a:ext cx="15376" cy="17207"/>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99" name="Oval 1098">
              <a:extLst>
                <a:ext uri="{FF2B5EF4-FFF2-40B4-BE49-F238E27FC236}">
                  <a16:creationId xmlns:a16="http://schemas.microsoft.com/office/drawing/2014/main" id="{97825A93-4006-4928-9DBD-9D8E80A63BB4}"/>
                </a:ext>
              </a:extLst>
            </p:cNvPr>
            <p:cNvSpPr>
              <a:spLocks noChangeArrowheads="1"/>
            </p:cNvSpPr>
            <p:nvPr/>
          </p:nvSpPr>
          <p:spPr bwMode="auto">
            <a:xfrm>
              <a:off x="3555529" y="7997243"/>
              <a:ext cx="15376" cy="17207"/>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00" name="Oval 1099">
              <a:extLst>
                <a:ext uri="{FF2B5EF4-FFF2-40B4-BE49-F238E27FC236}">
                  <a16:creationId xmlns:a16="http://schemas.microsoft.com/office/drawing/2014/main" id="{12B7465E-2963-413D-9A74-230DFB01658D}"/>
                </a:ext>
              </a:extLst>
            </p:cNvPr>
            <p:cNvSpPr>
              <a:spLocks noChangeArrowheads="1"/>
            </p:cNvSpPr>
            <p:nvPr/>
          </p:nvSpPr>
          <p:spPr bwMode="auto">
            <a:xfrm>
              <a:off x="3514255" y="8392987"/>
              <a:ext cx="15376" cy="19230"/>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01" name="Freeform 1100">
              <a:extLst>
                <a:ext uri="{FF2B5EF4-FFF2-40B4-BE49-F238E27FC236}">
                  <a16:creationId xmlns:a16="http://schemas.microsoft.com/office/drawing/2014/main" id="{0B09BDF9-F8AA-44AF-9E64-AD8CC1398AAC}"/>
                </a:ext>
              </a:extLst>
            </p:cNvPr>
            <p:cNvSpPr>
              <a:spLocks/>
            </p:cNvSpPr>
            <p:nvPr/>
          </p:nvSpPr>
          <p:spPr bwMode="auto">
            <a:xfrm>
              <a:off x="3291699" y="7369719"/>
              <a:ext cx="60697" cy="81982"/>
            </a:xfrm>
            <a:custGeom>
              <a:avLst/>
              <a:gdLst>
                <a:gd name="T0" fmla="*/ 0 w 75"/>
                <a:gd name="T1" fmla="*/ 39 h 81"/>
                <a:gd name="T2" fmla="*/ 2 w 75"/>
                <a:gd name="T3" fmla="*/ 22 h 81"/>
                <a:gd name="T4" fmla="*/ 11 w 75"/>
                <a:gd name="T5" fmla="*/ 13 h 81"/>
                <a:gd name="T6" fmla="*/ 28 w 75"/>
                <a:gd name="T7" fmla="*/ 22 h 81"/>
                <a:gd name="T8" fmla="*/ 66 w 75"/>
                <a:gd name="T9" fmla="*/ 0 h 81"/>
                <a:gd name="T10" fmla="*/ 75 w 75"/>
                <a:gd name="T11" fmla="*/ 24 h 81"/>
                <a:gd name="T12" fmla="*/ 34 w 75"/>
                <a:gd name="T13" fmla="*/ 35 h 81"/>
                <a:gd name="T14" fmla="*/ 53 w 75"/>
                <a:gd name="T15" fmla="*/ 54 h 81"/>
                <a:gd name="T16" fmla="*/ 45 w 75"/>
                <a:gd name="T17" fmla="*/ 64 h 81"/>
                <a:gd name="T18" fmla="*/ 22 w 75"/>
                <a:gd name="T19" fmla="*/ 81 h 81"/>
                <a:gd name="T20" fmla="*/ 2 w 75"/>
                <a:gd name="T21" fmla="*/ 75 h 81"/>
                <a:gd name="T22" fmla="*/ 11 w 75"/>
                <a:gd name="T23" fmla="*/ 37 h 81"/>
                <a:gd name="T24" fmla="*/ 0 w 75"/>
                <a:gd name="T25" fmla="*/ 3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5" h="81">
                  <a:moveTo>
                    <a:pt x="0" y="39"/>
                  </a:moveTo>
                  <a:lnTo>
                    <a:pt x="2" y="22"/>
                  </a:lnTo>
                  <a:lnTo>
                    <a:pt x="11" y="13"/>
                  </a:lnTo>
                  <a:lnTo>
                    <a:pt x="28" y="22"/>
                  </a:lnTo>
                  <a:lnTo>
                    <a:pt x="66" y="0"/>
                  </a:lnTo>
                  <a:lnTo>
                    <a:pt x="75" y="24"/>
                  </a:lnTo>
                  <a:lnTo>
                    <a:pt x="34" y="35"/>
                  </a:lnTo>
                  <a:lnTo>
                    <a:pt x="53" y="54"/>
                  </a:lnTo>
                  <a:lnTo>
                    <a:pt x="45" y="64"/>
                  </a:lnTo>
                  <a:lnTo>
                    <a:pt x="22" y="81"/>
                  </a:lnTo>
                  <a:lnTo>
                    <a:pt x="2" y="75"/>
                  </a:lnTo>
                  <a:lnTo>
                    <a:pt x="11" y="37"/>
                  </a:lnTo>
                  <a:lnTo>
                    <a:pt x="0" y="39"/>
                  </a:ln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02" name="Freeform 1101">
              <a:extLst>
                <a:ext uri="{FF2B5EF4-FFF2-40B4-BE49-F238E27FC236}">
                  <a16:creationId xmlns:a16="http://schemas.microsoft.com/office/drawing/2014/main" id="{C6A57A88-9246-4233-8A28-2626BA3188BE}"/>
                </a:ext>
              </a:extLst>
            </p:cNvPr>
            <p:cNvSpPr>
              <a:spLocks/>
            </p:cNvSpPr>
            <p:nvPr/>
          </p:nvSpPr>
          <p:spPr bwMode="auto">
            <a:xfrm>
              <a:off x="3291699" y="7369719"/>
              <a:ext cx="60697" cy="81982"/>
            </a:xfrm>
            <a:custGeom>
              <a:avLst/>
              <a:gdLst>
                <a:gd name="T0" fmla="*/ 0 w 75"/>
                <a:gd name="T1" fmla="*/ 39 h 81"/>
                <a:gd name="T2" fmla="*/ 2 w 75"/>
                <a:gd name="T3" fmla="*/ 22 h 81"/>
                <a:gd name="T4" fmla="*/ 11 w 75"/>
                <a:gd name="T5" fmla="*/ 13 h 81"/>
                <a:gd name="T6" fmla="*/ 28 w 75"/>
                <a:gd name="T7" fmla="*/ 22 h 81"/>
                <a:gd name="T8" fmla="*/ 66 w 75"/>
                <a:gd name="T9" fmla="*/ 0 h 81"/>
                <a:gd name="T10" fmla="*/ 75 w 75"/>
                <a:gd name="T11" fmla="*/ 24 h 81"/>
                <a:gd name="T12" fmla="*/ 34 w 75"/>
                <a:gd name="T13" fmla="*/ 35 h 81"/>
                <a:gd name="T14" fmla="*/ 53 w 75"/>
                <a:gd name="T15" fmla="*/ 54 h 81"/>
                <a:gd name="T16" fmla="*/ 45 w 75"/>
                <a:gd name="T17" fmla="*/ 64 h 81"/>
                <a:gd name="T18" fmla="*/ 22 w 75"/>
                <a:gd name="T19" fmla="*/ 81 h 81"/>
                <a:gd name="T20" fmla="*/ 2 w 75"/>
                <a:gd name="T21" fmla="*/ 75 h 81"/>
                <a:gd name="T22" fmla="*/ 11 w 75"/>
                <a:gd name="T23" fmla="*/ 37 h 81"/>
                <a:gd name="T24" fmla="*/ 0 w 75"/>
                <a:gd name="T25" fmla="*/ 3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5" h="81">
                  <a:moveTo>
                    <a:pt x="0" y="39"/>
                  </a:moveTo>
                  <a:lnTo>
                    <a:pt x="2" y="22"/>
                  </a:lnTo>
                  <a:lnTo>
                    <a:pt x="11" y="13"/>
                  </a:lnTo>
                  <a:lnTo>
                    <a:pt x="28" y="22"/>
                  </a:lnTo>
                  <a:lnTo>
                    <a:pt x="66" y="0"/>
                  </a:lnTo>
                  <a:lnTo>
                    <a:pt x="75" y="24"/>
                  </a:lnTo>
                  <a:lnTo>
                    <a:pt x="34" y="35"/>
                  </a:lnTo>
                  <a:lnTo>
                    <a:pt x="53" y="54"/>
                  </a:lnTo>
                  <a:lnTo>
                    <a:pt x="45" y="64"/>
                  </a:lnTo>
                  <a:lnTo>
                    <a:pt x="22" y="81"/>
                  </a:lnTo>
                  <a:lnTo>
                    <a:pt x="2" y="75"/>
                  </a:lnTo>
                  <a:lnTo>
                    <a:pt x="11" y="37"/>
                  </a:lnTo>
                  <a:lnTo>
                    <a:pt x="0" y="39"/>
                  </a:lnTo>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03" name="Freeform 1102">
              <a:extLst>
                <a:ext uri="{FF2B5EF4-FFF2-40B4-BE49-F238E27FC236}">
                  <a16:creationId xmlns:a16="http://schemas.microsoft.com/office/drawing/2014/main" id="{8911DE9D-4042-41AF-BFA8-23DE95102C35}"/>
                </a:ext>
              </a:extLst>
            </p:cNvPr>
            <p:cNvSpPr>
              <a:spLocks/>
            </p:cNvSpPr>
            <p:nvPr/>
          </p:nvSpPr>
          <p:spPr bwMode="auto">
            <a:xfrm>
              <a:off x="3453557" y="7432471"/>
              <a:ext cx="25898" cy="28340"/>
            </a:xfrm>
            <a:custGeom>
              <a:avLst/>
              <a:gdLst>
                <a:gd name="T0" fmla="*/ 0 w 32"/>
                <a:gd name="T1" fmla="*/ 17 h 28"/>
                <a:gd name="T2" fmla="*/ 26 w 32"/>
                <a:gd name="T3" fmla="*/ 0 h 28"/>
                <a:gd name="T4" fmla="*/ 32 w 32"/>
                <a:gd name="T5" fmla="*/ 28 h 28"/>
                <a:gd name="T6" fmla="*/ 0 w 32"/>
                <a:gd name="T7" fmla="*/ 17 h 28"/>
              </a:gdLst>
              <a:ahLst/>
              <a:cxnLst>
                <a:cxn ang="0">
                  <a:pos x="T0" y="T1"/>
                </a:cxn>
                <a:cxn ang="0">
                  <a:pos x="T2" y="T3"/>
                </a:cxn>
                <a:cxn ang="0">
                  <a:pos x="T4" y="T5"/>
                </a:cxn>
                <a:cxn ang="0">
                  <a:pos x="T6" y="T7"/>
                </a:cxn>
              </a:cxnLst>
              <a:rect l="0" t="0" r="r" b="b"/>
              <a:pathLst>
                <a:path w="32" h="28">
                  <a:moveTo>
                    <a:pt x="0" y="17"/>
                  </a:moveTo>
                  <a:lnTo>
                    <a:pt x="26" y="0"/>
                  </a:lnTo>
                  <a:lnTo>
                    <a:pt x="32" y="28"/>
                  </a:lnTo>
                  <a:lnTo>
                    <a:pt x="0" y="17"/>
                  </a:ln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04" name="Freeform 1103">
              <a:extLst>
                <a:ext uri="{FF2B5EF4-FFF2-40B4-BE49-F238E27FC236}">
                  <a16:creationId xmlns:a16="http://schemas.microsoft.com/office/drawing/2014/main" id="{3B705FC4-55AC-4E72-8E2D-1E71DF4A96D2}"/>
                </a:ext>
              </a:extLst>
            </p:cNvPr>
            <p:cNvSpPr>
              <a:spLocks/>
            </p:cNvSpPr>
            <p:nvPr/>
          </p:nvSpPr>
          <p:spPr bwMode="auto">
            <a:xfrm>
              <a:off x="3453557" y="7432471"/>
              <a:ext cx="25898" cy="28340"/>
            </a:xfrm>
            <a:custGeom>
              <a:avLst/>
              <a:gdLst>
                <a:gd name="T0" fmla="*/ 0 w 32"/>
                <a:gd name="T1" fmla="*/ 17 h 28"/>
                <a:gd name="T2" fmla="*/ 26 w 32"/>
                <a:gd name="T3" fmla="*/ 0 h 28"/>
                <a:gd name="T4" fmla="*/ 32 w 32"/>
                <a:gd name="T5" fmla="*/ 28 h 28"/>
                <a:gd name="T6" fmla="*/ 0 w 32"/>
                <a:gd name="T7" fmla="*/ 17 h 28"/>
              </a:gdLst>
              <a:ahLst/>
              <a:cxnLst>
                <a:cxn ang="0">
                  <a:pos x="T0" y="T1"/>
                </a:cxn>
                <a:cxn ang="0">
                  <a:pos x="T2" y="T3"/>
                </a:cxn>
                <a:cxn ang="0">
                  <a:pos x="T4" y="T5"/>
                </a:cxn>
                <a:cxn ang="0">
                  <a:pos x="T6" y="T7"/>
                </a:cxn>
              </a:cxnLst>
              <a:rect l="0" t="0" r="r" b="b"/>
              <a:pathLst>
                <a:path w="32" h="28">
                  <a:moveTo>
                    <a:pt x="0" y="17"/>
                  </a:moveTo>
                  <a:lnTo>
                    <a:pt x="26" y="0"/>
                  </a:lnTo>
                  <a:lnTo>
                    <a:pt x="32" y="28"/>
                  </a:lnTo>
                  <a:lnTo>
                    <a:pt x="0" y="17"/>
                  </a:lnTo>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05" name="Freeform 1104">
              <a:extLst>
                <a:ext uri="{FF2B5EF4-FFF2-40B4-BE49-F238E27FC236}">
                  <a16:creationId xmlns:a16="http://schemas.microsoft.com/office/drawing/2014/main" id="{B76B4622-09AB-40C6-9D89-E59A85A826C9}"/>
                </a:ext>
              </a:extLst>
            </p:cNvPr>
            <p:cNvSpPr>
              <a:spLocks/>
            </p:cNvSpPr>
            <p:nvPr/>
          </p:nvSpPr>
          <p:spPr bwMode="auto">
            <a:xfrm>
              <a:off x="3294935" y="7344414"/>
              <a:ext cx="22660" cy="30363"/>
            </a:xfrm>
            <a:custGeom>
              <a:avLst/>
              <a:gdLst>
                <a:gd name="T0" fmla="*/ 0 w 28"/>
                <a:gd name="T1" fmla="*/ 30 h 30"/>
                <a:gd name="T2" fmla="*/ 9 w 28"/>
                <a:gd name="T3" fmla="*/ 30 h 30"/>
                <a:gd name="T4" fmla="*/ 28 w 28"/>
                <a:gd name="T5" fmla="*/ 8 h 30"/>
                <a:gd name="T6" fmla="*/ 18 w 28"/>
                <a:gd name="T7" fmla="*/ 0 h 30"/>
                <a:gd name="T8" fmla="*/ 0 w 28"/>
                <a:gd name="T9" fmla="*/ 30 h 30"/>
              </a:gdLst>
              <a:ahLst/>
              <a:cxnLst>
                <a:cxn ang="0">
                  <a:pos x="T0" y="T1"/>
                </a:cxn>
                <a:cxn ang="0">
                  <a:pos x="T2" y="T3"/>
                </a:cxn>
                <a:cxn ang="0">
                  <a:pos x="T4" y="T5"/>
                </a:cxn>
                <a:cxn ang="0">
                  <a:pos x="T6" y="T7"/>
                </a:cxn>
                <a:cxn ang="0">
                  <a:pos x="T8" y="T9"/>
                </a:cxn>
              </a:cxnLst>
              <a:rect l="0" t="0" r="r" b="b"/>
              <a:pathLst>
                <a:path w="28" h="30">
                  <a:moveTo>
                    <a:pt x="0" y="30"/>
                  </a:moveTo>
                  <a:lnTo>
                    <a:pt x="9" y="30"/>
                  </a:lnTo>
                  <a:lnTo>
                    <a:pt x="28" y="8"/>
                  </a:lnTo>
                  <a:lnTo>
                    <a:pt x="18" y="0"/>
                  </a:lnTo>
                  <a:lnTo>
                    <a:pt x="0" y="30"/>
                  </a:ln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06" name="Freeform 1105">
              <a:extLst>
                <a:ext uri="{FF2B5EF4-FFF2-40B4-BE49-F238E27FC236}">
                  <a16:creationId xmlns:a16="http://schemas.microsoft.com/office/drawing/2014/main" id="{33987D21-A2EC-4312-853D-240A3D9F47C7}"/>
                </a:ext>
              </a:extLst>
            </p:cNvPr>
            <p:cNvSpPr>
              <a:spLocks/>
            </p:cNvSpPr>
            <p:nvPr/>
          </p:nvSpPr>
          <p:spPr bwMode="auto">
            <a:xfrm>
              <a:off x="3294935" y="7344414"/>
              <a:ext cx="22660" cy="30363"/>
            </a:xfrm>
            <a:custGeom>
              <a:avLst/>
              <a:gdLst>
                <a:gd name="T0" fmla="*/ 0 w 28"/>
                <a:gd name="T1" fmla="*/ 30 h 30"/>
                <a:gd name="T2" fmla="*/ 9 w 28"/>
                <a:gd name="T3" fmla="*/ 30 h 30"/>
                <a:gd name="T4" fmla="*/ 28 w 28"/>
                <a:gd name="T5" fmla="*/ 8 h 30"/>
                <a:gd name="T6" fmla="*/ 18 w 28"/>
                <a:gd name="T7" fmla="*/ 0 h 30"/>
                <a:gd name="T8" fmla="*/ 0 w 28"/>
                <a:gd name="T9" fmla="*/ 30 h 30"/>
              </a:gdLst>
              <a:ahLst/>
              <a:cxnLst>
                <a:cxn ang="0">
                  <a:pos x="T0" y="T1"/>
                </a:cxn>
                <a:cxn ang="0">
                  <a:pos x="T2" y="T3"/>
                </a:cxn>
                <a:cxn ang="0">
                  <a:pos x="T4" y="T5"/>
                </a:cxn>
                <a:cxn ang="0">
                  <a:pos x="T6" y="T7"/>
                </a:cxn>
                <a:cxn ang="0">
                  <a:pos x="T8" y="T9"/>
                </a:cxn>
              </a:cxnLst>
              <a:rect l="0" t="0" r="r" b="b"/>
              <a:pathLst>
                <a:path w="28" h="30">
                  <a:moveTo>
                    <a:pt x="0" y="30"/>
                  </a:moveTo>
                  <a:lnTo>
                    <a:pt x="9" y="30"/>
                  </a:lnTo>
                  <a:lnTo>
                    <a:pt x="28" y="8"/>
                  </a:lnTo>
                  <a:lnTo>
                    <a:pt x="18" y="0"/>
                  </a:lnTo>
                  <a:lnTo>
                    <a:pt x="0" y="30"/>
                  </a:lnTo>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07" name="Freeform 1106">
              <a:extLst>
                <a:ext uri="{FF2B5EF4-FFF2-40B4-BE49-F238E27FC236}">
                  <a16:creationId xmlns:a16="http://schemas.microsoft.com/office/drawing/2014/main" id="{5DC4D091-4A81-4486-9FC6-8DD92BCA931F}"/>
                </a:ext>
              </a:extLst>
            </p:cNvPr>
            <p:cNvSpPr>
              <a:spLocks noEditPoints="1"/>
            </p:cNvSpPr>
            <p:nvPr/>
          </p:nvSpPr>
          <p:spPr bwMode="auto">
            <a:xfrm>
              <a:off x="3281177" y="7294821"/>
              <a:ext cx="353662" cy="451412"/>
            </a:xfrm>
            <a:custGeom>
              <a:avLst/>
              <a:gdLst>
                <a:gd name="T0" fmla="*/ 380 w 437"/>
                <a:gd name="T1" fmla="*/ 230 h 446"/>
                <a:gd name="T2" fmla="*/ 369 w 437"/>
                <a:gd name="T3" fmla="*/ 230 h 446"/>
                <a:gd name="T4" fmla="*/ 375 w 437"/>
                <a:gd name="T5" fmla="*/ 209 h 446"/>
                <a:gd name="T6" fmla="*/ 303 w 437"/>
                <a:gd name="T7" fmla="*/ 245 h 446"/>
                <a:gd name="T8" fmla="*/ 290 w 437"/>
                <a:gd name="T9" fmla="*/ 237 h 446"/>
                <a:gd name="T10" fmla="*/ 360 w 437"/>
                <a:gd name="T11" fmla="*/ 269 h 446"/>
                <a:gd name="T12" fmla="*/ 375 w 437"/>
                <a:gd name="T13" fmla="*/ 245 h 446"/>
                <a:gd name="T14" fmla="*/ 369 w 437"/>
                <a:gd name="T15" fmla="*/ 284 h 446"/>
                <a:gd name="T16" fmla="*/ 307 w 437"/>
                <a:gd name="T17" fmla="*/ 335 h 446"/>
                <a:gd name="T18" fmla="*/ 252 w 437"/>
                <a:gd name="T19" fmla="*/ 348 h 446"/>
                <a:gd name="T20" fmla="*/ 196 w 437"/>
                <a:gd name="T21" fmla="*/ 408 h 446"/>
                <a:gd name="T22" fmla="*/ 209 w 437"/>
                <a:gd name="T23" fmla="*/ 395 h 446"/>
                <a:gd name="T24" fmla="*/ 307 w 437"/>
                <a:gd name="T25" fmla="*/ 335 h 446"/>
                <a:gd name="T26" fmla="*/ 369 w 437"/>
                <a:gd name="T27" fmla="*/ 284 h 446"/>
                <a:gd name="T28" fmla="*/ 307 w 437"/>
                <a:gd name="T29" fmla="*/ 264 h 446"/>
                <a:gd name="T30" fmla="*/ 286 w 437"/>
                <a:gd name="T31" fmla="*/ 232 h 446"/>
                <a:gd name="T32" fmla="*/ 213 w 437"/>
                <a:gd name="T33" fmla="*/ 155 h 446"/>
                <a:gd name="T34" fmla="*/ 181 w 437"/>
                <a:gd name="T35" fmla="*/ 153 h 446"/>
                <a:gd name="T36" fmla="*/ 162 w 437"/>
                <a:gd name="T37" fmla="*/ 132 h 446"/>
                <a:gd name="T38" fmla="*/ 47 w 437"/>
                <a:gd name="T39" fmla="*/ 109 h 446"/>
                <a:gd name="T40" fmla="*/ 88 w 437"/>
                <a:gd name="T41" fmla="*/ 98 h 446"/>
                <a:gd name="T42" fmla="*/ 79 w 437"/>
                <a:gd name="T43" fmla="*/ 74 h 446"/>
                <a:gd name="T44" fmla="*/ 164 w 437"/>
                <a:gd name="T45" fmla="*/ 132 h 446"/>
                <a:gd name="T46" fmla="*/ 184 w 437"/>
                <a:gd name="T47" fmla="*/ 153 h 446"/>
                <a:gd name="T48" fmla="*/ 239 w 437"/>
                <a:gd name="T49" fmla="*/ 138 h 446"/>
                <a:gd name="T50" fmla="*/ 226 w 437"/>
                <a:gd name="T51" fmla="*/ 94 h 446"/>
                <a:gd name="T52" fmla="*/ 209 w 437"/>
                <a:gd name="T53" fmla="*/ 27 h 446"/>
                <a:gd name="T54" fmla="*/ 184 w 437"/>
                <a:gd name="T55" fmla="*/ 0 h 446"/>
                <a:gd name="T56" fmla="*/ 145 w 437"/>
                <a:gd name="T57" fmla="*/ 2 h 446"/>
                <a:gd name="T58" fmla="*/ 35 w 437"/>
                <a:gd name="T59" fmla="*/ 25 h 446"/>
                <a:gd name="T60" fmla="*/ 45 w 437"/>
                <a:gd name="T61" fmla="*/ 57 h 446"/>
                <a:gd name="T62" fmla="*/ 24 w 437"/>
                <a:gd name="T63" fmla="*/ 87 h 446"/>
                <a:gd name="T64" fmla="*/ 41 w 437"/>
                <a:gd name="T65" fmla="*/ 96 h 446"/>
                <a:gd name="T66" fmla="*/ 24 w 437"/>
                <a:gd name="T67" fmla="*/ 87 h 446"/>
                <a:gd name="T68" fmla="*/ 17 w 437"/>
                <a:gd name="T69" fmla="*/ 79 h 446"/>
                <a:gd name="T70" fmla="*/ 13 w 437"/>
                <a:gd name="T71" fmla="*/ 151 h 446"/>
                <a:gd name="T72" fmla="*/ 11 w 437"/>
                <a:gd name="T73" fmla="*/ 175 h 446"/>
                <a:gd name="T74" fmla="*/ 90 w 437"/>
                <a:gd name="T75" fmla="*/ 305 h 446"/>
                <a:gd name="T76" fmla="*/ 147 w 437"/>
                <a:gd name="T77" fmla="*/ 380 h 446"/>
                <a:gd name="T78" fmla="*/ 179 w 437"/>
                <a:gd name="T79" fmla="*/ 365 h 446"/>
                <a:gd name="T80" fmla="*/ 160 w 437"/>
                <a:gd name="T81" fmla="*/ 446 h 446"/>
                <a:gd name="T82" fmla="*/ 160 w 437"/>
                <a:gd name="T83" fmla="*/ 446 h 446"/>
                <a:gd name="T84" fmla="*/ 160 w 437"/>
                <a:gd name="T85" fmla="*/ 446 h 446"/>
                <a:gd name="T86" fmla="*/ 311 w 437"/>
                <a:gd name="T87" fmla="*/ 395 h 446"/>
                <a:gd name="T88" fmla="*/ 324 w 437"/>
                <a:gd name="T89" fmla="*/ 380 h 446"/>
                <a:gd name="T90" fmla="*/ 403 w 437"/>
                <a:gd name="T91" fmla="*/ 335 h 446"/>
                <a:gd name="T92" fmla="*/ 435 w 437"/>
                <a:gd name="T93" fmla="*/ 286 h 446"/>
                <a:gd name="T94" fmla="*/ 420 w 437"/>
                <a:gd name="T95" fmla="*/ 256 h 446"/>
                <a:gd name="T96" fmla="*/ 24 w 437"/>
                <a:gd name="T97" fmla="*/ 111 h 446"/>
                <a:gd name="T98" fmla="*/ 13 w 437"/>
                <a:gd name="T99" fmla="*/ 113 h 446"/>
                <a:gd name="T100" fmla="*/ 58 w 437"/>
                <a:gd name="T101" fmla="*/ 138 h 446"/>
                <a:gd name="T102" fmla="*/ 15 w 437"/>
                <a:gd name="T103" fmla="*/ 149 h 446"/>
                <a:gd name="T104" fmla="*/ 35 w 437"/>
                <a:gd name="T105" fmla="*/ 155 h 446"/>
                <a:gd name="T106" fmla="*/ 66 w 437"/>
                <a:gd name="T107" fmla="*/ 128 h 446"/>
                <a:gd name="T108" fmla="*/ 58 w 437"/>
                <a:gd name="T109" fmla="*/ 138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37" h="446">
                  <a:moveTo>
                    <a:pt x="420" y="256"/>
                  </a:moveTo>
                  <a:lnTo>
                    <a:pt x="380" y="230"/>
                  </a:lnTo>
                  <a:lnTo>
                    <a:pt x="369" y="232"/>
                  </a:lnTo>
                  <a:lnTo>
                    <a:pt x="369" y="230"/>
                  </a:lnTo>
                  <a:lnTo>
                    <a:pt x="380" y="230"/>
                  </a:lnTo>
                  <a:lnTo>
                    <a:pt x="375" y="209"/>
                  </a:lnTo>
                  <a:lnTo>
                    <a:pt x="339" y="243"/>
                  </a:lnTo>
                  <a:lnTo>
                    <a:pt x="303" y="245"/>
                  </a:lnTo>
                  <a:lnTo>
                    <a:pt x="294" y="235"/>
                  </a:lnTo>
                  <a:lnTo>
                    <a:pt x="290" y="237"/>
                  </a:lnTo>
                  <a:lnTo>
                    <a:pt x="307" y="262"/>
                  </a:lnTo>
                  <a:lnTo>
                    <a:pt x="360" y="269"/>
                  </a:lnTo>
                  <a:lnTo>
                    <a:pt x="375" y="245"/>
                  </a:lnTo>
                  <a:lnTo>
                    <a:pt x="375" y="245"/>
                  </a:lnTo>
                  <a:lnTo>
                    <a:pt x="360" y="271"/>
                  </a:lnTo>
                  <a:lnTo>
                    <a:pt x="369" y="284"/>
                  </a:lnTo>
                  <a:lnTo>
                    <a:pt x="356" y="318"/>
                  </a:lnTo>
                  <a:lnTo>
                    <a:pt x="307" y="335"/>
                  </a:lnTo>
                  <a:lnTo>
                    <a:pt x="307" y="335"/>
                  </a:lnTo>
                  <a:lnTo>
                    <a:pt x="252" y="348"/>
                  </a:lnTo>
                  <a:lnTo>
                    <a:pt x="209" y="395"/>
                  </a:lnTo>
                  <a:lnTo>
                    <a:pt x="196" y="408"/>
                  </a:lnTo>
                  <a:lnTo>
                    <a:pt x="209" y="395"/>
                  </a:lnTo>
                  <a:lnTo>
                    <a:pt x="209" y="395"/>
                  </a:lnTo>
                  <a:lnTo>
                    <a:pt x="252" y="348"/>
                  </a:lnTo>
                  <a:lnTo>
                    <a:pt x="307" y="335"/>
                  </a:lnTo>
                  <a:lnTo>
                    <a:pt x="356" y="318"/>
                  </a:lnTo>
                  <a:lnTo>
                    <a:pt x="369" y="284"/>
                  </a:lnTo>
                  <a:lnTo>
                    <a:pt x="360" y="271"/>
                  </a:lnTo>
                  <a:lnTo>
                    <a:pt x="307" y="264"/>
                  </a:lnTo>
                  <a:lnTo>
                    <a:pt x="290" y="237"/>
                  </a:lnTo>
                  <a:lnTo>
                    <a:pt x="286" y="232"/>
                  </a:lnTo>
                  <a:lnTo>
                    <a:pt x="243" y="164"/>
                  </a:lnTo>
                  <a:lnTo>
                    <a:pt x="213" y="155"/>
                  </a:lnTo>
                  <a:lnTo>
                    <a:pt x="199" y="162"/>
                  </a:lnTo>
                  <a:lnTo>
                    <a:pt x="181" y="153"/>
                  </a:lnTo>
                  <a:lnTo>
                    <a:pt x="164" y="145"/>
                  </a:lnTo>
                  <a:lnTo>
                    <a:pt x="162" y="132"/>
                  </a:lnTo>
                  <a:lnTo>
                    <a:pt x="88" y="98"/>
                  </a:lnTo>
                  <a:lnTo>
                    <a:pt x="47" y="109"/>
                  </a:lnTo>
                  <a:lnTo>
                    <a:pt x="47" y="109"/>
                  </a:lnTo>
                  <a:lnTo>
                    <a:pt x="88" y="98"/>
                  </a:lnTo>
                  <a:lnTo>
                    <a:pt x="79" y="74"/>
                  </a:lnTo>
                  <a:lnTo>
                    <a:pt x="79" y="74"/>
                  </a:lnTo>
                  <a:lnTo>
                    <a:pt x="88" y="98"/>
                  </a:lnTo>
                  <a:lnTo>
                    <a:pt x="164" y="132"/>
                  </a:lnTo>
                  <a:lnTo>
                    <a:pt x="164" y="145"/>
                  </a:lnTo>
                  <a:lnTo>
                    <a:pt x="184" y="153"/>
                  </a:lnTo>
                  <a:lnTo>
                    <a:pt x="213" y="155"/>
                  </a:lnTo>
                  <a:lnTo>
                    <a:pt x="239" y="138"/>
                  </a:lnTo>
                  <a:lnTo>
                    <a:pt x="248" y="136"/>
                  </a:lnTo>
                  <a:lnTo>
                    <a:pt x="226" y="94"/>
                  </a:lnTo>
                  <a:lnTo>
                    <a:pt x="194" y="68"/>
                  </a:lnTo>
                  <a:lnTo>
                    <a:pt x="209" y="27"/>
                  </a:lnTo>
                  <a:lnTo>
                    <a:pt x="196" y="21"/>
                  </a:lnTo>
                  <a:lnTo>
                    <a:pt x="184" y="0"/>
                  </a:lnTo>
                  <a:lnTo>
                    <a:pt x="145" y="2"/>
                  </a:lnTo>
                  <a:lnTo>
                    <a:pt x="145" y="2"/>
                  </a:lnTo>
                  <a:lnTo>
                    <a:pt x="45" y="6"/>
                  </a:lnTo>
                  <a:lnTo>
                    <a:pt x="35" y="25"/>
                  </a:lnTo>
                  <a:lnTo>
                    <a:pt x="35" y="49"/>
                  </a:lnTo>
                  <a:lnTo>
                    <a:pt x="45" y="57"/>
                  </a:lnTo>
                  <a:lnTo>
                    <a:pt x="26" y="79"/>
                  </a:lnTo>
                  <a:lnTo>
                    <a:pt x="24" y="87"/>
                  </a:lnTo>
                  <a:lnTo>
                    <a:pt x="41" y="96"/>
                  </a:lnTo>
                  <a:lnTo>
                    <a:pt x="41" y="96"/>
                  </a:lnTo>
                  <a:lnTo>
                    <a:pt x="24" y="87"/>
                  </a:lnTo>
                  <a:lnTo>
                    <a:pt x="24" y="87"/>
                  </a:lnTo>
                  <a:lnTo>
                    <a:pt x="26" y="79"/>
                  </a:lnTo>
                  <a:lnTo>
                    <a:pt x="17" y="79"/>
                  </a:lnTo>
                  <a:lnTo>
                    <a:pt x="0" y="113"/>
                  </a:lnTo>
                  <a:lnTo>
                    <a:pt x="13" y="151"/>
                  </a:lnTo>
                  <a:lnTo>
                    <a:pt x="15" y="149"/>
                  </a:lnTo>
                  <a:lnTo>
                    <a:pt x="11" y="175"/>
                  </a:lnTo>
                  <a:lnTo>
                    <a:pt x="75" y="249"/>
                  </a:lnTo>
                  <a:lnTo>
                    <a:pt x="90" y="305"/>
                  </a:lnTo>
                  <a:lnTo>
                    <a:pt x="115" y="326"/>
                  </a:lnTo>
                  <a:lnTo>
                    <a:pt x="147" y="380"/>
                  </a:lnTo>
                  <a:lnTo>
                    <a:pt x="177" y="365"/>
                  </a:lnTo>
                  <a:lnTo>
                    <a:pt x="179" y="365"/>
                  </a:lnTo>
                  <a:lnTo>
                    <a:pt x="147" y="380"/>
                  </a:lnTo>
                  <a:lnTo>
                    <a:pt x="160" y="446"/>
                  </a:lnTo>
                  <a:lnTo>
                    <a:pt x="160" y="446"/>
                  </a:lnTo>
                  <a:lnTo>
                    <a:pt x="160" y="446"/>
                  </a:lnTo>
                  <a:lnTo>
                    <a:pt x="160" y="446"/>
                  </a:lnTo>
                  <a:lnTo>
                    <a:pt x="160" y="446"/>
                  </a:lnTo>
                  <a:lnTo>
                    <a:pt x="248" y="425"/>
                  </a:lnTo>
                  <a:lnTo>
                    <a:pt x="311" y="395"/>
                  </a:lnTo>
                  <a:lnTo>
                    <a:pt x="324" y="380"/>
                  </a:lnTo>
                  <a:lnTo>
                    <a:pt x="324" y="380"/>
                  </a:lnTo>
                  <a:lnTo>
                    <a:pt x="354" y="371"/>
                  </a:lnTo>
                  <a:lnTo>
                    <a:pt x="403" y="335"/>
                  </a:lnTo>
                  <a:lnTo>
                    <a:pt x="403" y="318"/>
                  </a:lnTo>
                  <a:lnTo>
                    <a:pt x="435" y="286"/>
                  </a:lnTo>
                  <a:lnTo>
                    <a:pt x="437" y="275"/>
                  </a:lnTo>
                  <a:lnTo>
                    <a:pt x="420" y="256"/>
                  </a:lnTo>
                  <a:close/>
                  <a:moveTo>
                    <a:pt x="13" y="113"/>
                  </a:moveTo>
                  <a:lnTo>
                    <a:pt x="24" y="111"/>
                  </a:lnTo>
                  <a:lnTo>
                    <a:pt x="24" y="111"/>
                  </a:lnTo>
                  <a:lnTo>
                    <a:pt x="13" y="113"/>
                  </a:lnTo>
                  <a:lnTo>
                    <a:pt x="13" y="113"/>
                  </a:lnTo>
                  <a:close/>
                  <a:moveTo>
                    <a:pt x="58" y="138"/>
                  </a:moveTo>
                  <a:lnTo>
                    <a:pt x="35" y="155"/>
                  </a:lnTo>
                  <a:lnTo>
                    <a:pt x="15" y="149"/>
                  </a:lnTo>
                  <a:lnTo>
                    <a:pt x="15" y="149"/>
                  </a:lnTo>
                  <a:lnTo>
                    <a:pt x="35" y="155"/>
                  </a:lnTo>
                  <a:lnTo>
                    <a:pt x="58" y="138"/>
                  </a:lnTo>
                  <a:lnTo>
                    <a:pt x="66" y="128"/>
                  </a:lnTo>
                  <a:lnTo>
                    <a:pt x="66" y="128"/>
                  </a:lnTo>
                  <a:lnTo>
                    <a:pt x="58" y="138"/>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08" name="Freeform 1108">
              <a:extLst>
                <a:ext uri="{FF2B5EF4-FFF2-40B4-BE49-F238E27FC236}">
                  <a16:creationId xmlns:a16="http://schemas.microsoft.com/office/drawing/2014/main" id="{2EA9456D-6990-4C6F-A962-97A4E74EB9A4}"/>
                </a:ext>
              </a:extLst>
            </p:cNvPr>
            <p:cNvSpPr>
              <a:spLocks/>
            </p:cNvSpPr>
            <p:nvPr/>
          </p:nvSpPr>
          <p:spPr bwMode="auto">
            <a:xfrm>
              <a:off x="3175969" y="7196644"/>
              <a:ext cx="254119" cy="123481"/>
            </a:xfrm>
            <a:custGeom>
              <a:avLst/>
              <a:gdLst>
                <a:gd name="T0" fmla="*/ 165 w 314"/>
                <a:gd name="T1" fmla="*/ 103 h 122"/>
                <a:gd name="T2" fmla="*/ 162 w 314"/>
                <a:gd name="T3" fmla="*/ 122 h 122"/>
                <a:gd name="T4" fmla="*/ 173 w 314"/>
                <a:gd name="T5" fmla="*/ 103 h 122"/>
                <a:gd name="T6" fmla="*/ 275 w 314"/>
                <a:gd name="T7" fmla="*/ 99 h 122"/>
                <a:gd name="T8" fmla="*/ 314 w 314"/>
                <a:gd name="T9" fmla="*/ 97 h 122"/>
                <a:gd name="T10" fmla="*/ 301 w 314"/>
                <a:gd name="T11" fmla="*/ 54 h 122"/>
                <a:gd name="T12" fmla="*/ 309 w 314"/>
                <a:gd name="T13" fmla="*/ 45 h 122"/>
                <a:gd name="T14" fmla="*/ 277 w 314"/>
                <a:gd name="T15" fmla="*/ 9 h 122"/>
                <a:gd name="T16" fmla="*/ 256 w 314"/>
                <a:gd name="T17" fmla="*/ 9 h 122"/>
                <a:gd name="T18" fmla="*/ 201 w 314"/>
                <a:gd name="T19" fmla="*/ 24 h 122"/>
                <a:gd name="T20" fmla="*/ 150 w 314"/>
                <a:gd name="T21" fmla="*/ 0 h 122"/>
                <a:gd name="T22" fmla="*/ 120 w 314"/>
                <a:gd name="T23" fmla="*/ 0 h 122"/>
                <a:gd name="T24" fmla="*/ 81 w 314"/>
                <a:gd name="T25" fmla="*/ 22 h 122"/>
                <a:gd name="T26" fmla="*/ 49 w 314"/>
                <a:gd name="T27" fmla="*/ 18 h 122"/>
                <a:gd name="T28" fmla="*/ 60 w 314"/>
                <a:gd name="T29" fmla="*/ 28 h 122"/>
                <a:gd name="T30" fmla="*/ 0 w 314"/>
                <a:gd name="T31" fmla="*/ 41 h 122"/>
                <a:gd name="T32" fmla="*/ 13 w 314"/>
                <a:gd name="T33" fmla="*/ 73 h 122"/>
                <a:gd name="T34" fmla="*/ 0 w 314"/>
                <a:gd name="T35" fmla="*/ 77 h 122"/>
                <a:gd name="T36" fmla="*/ 13 w 314"/>
                <a:gd name="T37" fmla="*/ 82 h 122"/>
                <a:gd name="T38" fmla="*/ 20 w 314"/>
                <a:gd name="T39" fmla="*/ 101 h 122"/>
                <a:gd name="T40" fmla="*/ 37 w 314"/>
                <a:gd name="T41" fmla="*/ 99 h 122"/>
                <a:gd name="T42" fmla="*/ 20 w 314"/>
                <a:gd name="T43" fmla="*/ 107 h 122"/>
                <a:gd name="T44" fmla="*/ 39 w 314"/>
                <a:gd name="T45" fmla="*/ 103 h 122"/>
                <a:gd name="T46" fmla="*/ 60 w 314"/>
                <a:gd name="T47" fmla="*/ 116 h 122"/>
                <a:gd name="T48" fmla="*/ 81 w 314"/>
                <a:gd name="T49" fmla="*/ 103 h 122"/>
                <a:gd name="T50" fmla="*/ 111 w 314"/>
                <a:gd name="T51" fmla="*/ 120 h 122"/>
                <a:gd name="T52" fmla="*/ 165 w 314"/>
                <a:gd name="T53" fmla="*/ 103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4" h="122">
                  <a:moveTo>
                    <a:pt x="165" y="103"/>
                  </a:moveTo>
                  <a:lnTo>
                    <a:pt x="162" y="122"/>
                  </a:lnTo>
                  <a:lnTo>
                    <a:pt x="173" y="103"/>
                  </a:lnTo>
                  <a:lnTo>
                    <a:pt x="275" y="99"/>
                  </a:lnTo>
                  <a:lnTo>
                    <a:pt x="314" y="97"/>
                  </a:lnTo>
                  <a:lnTo>
                    <a:pt x="301" y="54"/>
                  </a:lnTo>
                  <a:lnTo>
                    <a:pt x="309" y="45"/>
                  </a:lnTo>
                  <a:lnTo>
                    <a:pt x="277" y="9"/>
                  </a:lnTo>
                  <a:lnTo>
                    <a:pt x="256" y="9"/>
                  </a:lnTo>
                  <a:lnTo>
                    <a:pt x="201" y="24"/>
                  </a:lnTo>
                  <a:lnTo>
                    <a:pt x="150" y="0"/>
                  </a:lnTo>
                  <a:lnTo>
                    <a:pt x="120" y="0"/>
                  </a:lnTo>
                  <a:lnTo>
                    <a:pt x="81" y="22"/>
                  </a:lnTo>
                  <a:lnTo>
                    <a:pt x="49" y="18"/>
                  </a:lnTo>
                  <a:lnTo>
                    <a:pt x="60" y="28"/>
                  </a:lnTo>
                  <a:lnTo>
                    <a:pt x="0" y="41"/>
                  </a:lnTo>
                  <a:lnTo>
                    <a:pt x="13" y="73"/>
                  </a:lnTo>
                  <a:lnTo>
                    <a:pt x="0" y="77"/>
                  </a:lnTo>
                  <a:lnTo>
                    <a:pt x="13" y="82"/>
                  </a:lnTo>
                  <a:lnTo>
                    <a:pt x="20" y="101"/>
                  </a:lnTo>
                  <a:lnTo>
                    <a:pt x="37" y="99"/>
                  </a:lnTo>
                  <a:lnTo>
                    <a:pt x="20" y="107"/>
                  </a:lnTo>
                  <a:lnTo>
                    <a:pt x="39" y="103"/>
                  </a:lnTo>
                  <a:lnTo>
                    <a:pt x="60" y="116"/>
                  </a:lnTo>
                  <a:lnTo>
                    <a:pt x="81" y="103"/>
                  </a:lnTo>
                  <a:lnTo>
                    <a:pt x="111" y="120"/>
                  </a:lnTo>
                  <a:lnTo>
                    <a:pt x="165" y="103"/>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09" name="Freeform 1109">
              <a:extLst>
                <a:ext uri="{FF2B5EF4-FFF2-40B4-BE49-F238E27FC236}">
                  <a16:creationId xmlns:a16="http://schemas.microsoft.com/office/drawing/2014/main" id="{9CF08BE1-90F4-4D61-9A7B-71E555912C8D}"/>
                </a:ext>
              </a:extLst>
            </p:cNvPr>
            <p:cNvSpPr>
              <a:spLocks/>
            </p:cNvSpPr>
            <p:nvPr/>
          </p:nvSpPr>
          <p:spPr bwMode="auto">
            <a:xfrm>
              <a:off x="3259327" y="7327209"/>
              <a:ext cx="30753" cy="21254"/>
            </a:xfrm>
            <a:custGeom>
              <a:avLst/>
              <a:gdLst>
                <a:gd name="T0" fmla="*/ 0 w 38"/>
                <a:gd name="T1" fmla="*/ 10 h 21"/>
                <a:gd name="T2" fmla="*/ 13 w 38"/>
                <a:gd name="T3" fmla="*/ 21 h 21"/>
                <a:gd name="T4" fmla="*/ 38 w 38"/>
                <a:gd name="T5" fmla="*/ 0 h 21"/>
                <a:gd name="T6" fmla="*/ 0 w 38"/>
                <a:gd name="T7" fmla="*/ 10 h 21"/>
              </a:gdLst>
              <a:ahLst/>
              <a:cxnLst>
                <a:cxn ang="0">
                  <a:pos x="T0" y="T1"/>
                </a:cxn>
                <a:cxn ang="0">
                  <a:pos x="T2" y="T3"/>
                </a:cxn>
                <a:cxn ang="0">
                  <a:pos x="T4" y="T5"/>
                </a:cxn>
                <a:cxn ang="0">
                  <a:pos x="T6" y="T7"/>
                </a:cxn>
              </a:cxnLst>
              <a:rect l="0" t="0" r="r" b="b"/>
              <a:pathLst>
                <a:path w="38" h="21">
                  <a:moveTo>
                    <a:pt x="0" y="10"/>
                  </a:moveTo>
                  <a:lnTo>
                    <a:pt x="13" y="21"/>
                  </a:lnTo>
                  <a:lnTo>
                    <a:pt x="38" y="0"/>
                  </a:lnTo>
                  <a:lnTo>
                    <a:pt x="0" y="10"/>
                  </a:ln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10" name="Freeform 1114">
              <a:extLst>
                <a:ext uri="{FF2B5EF4-FFF2-40B4-BE49-F238E27FC236}">
                  <a16:creationId xmlns:a16="http://schemas.microsoft.com/office/drawing/2014/main" id="{3635068A-962F-473E-82DA-DCCC0AF3819E}"/>
                </a:ext>
              </a:extLst>
            </p:cNvPr>
            <p:cNvSpPr>
              <a:spLocks/>
            </p:cNvSpPr>
            <p:nvPr/>
          </p:nvSpPr>
          <p:spPr bwMode="auto">
            <a:xfrm>
              <a:off x="2475118" y="6611630"/>
              <a:ext cx="149719" cy="88056"/>
            </a:xfrm>
            <a:custGeom>
              <a:avLst/>
              <a:gdLst>
                <a:gd name="T0" fmla="*/ 168 w 185"/>
                <a:gd name="T1" fmla="*/ 6 h 87"/>
                <a:gd name="T2" fmla="*/ 153 w 185"/>
                <a:gd name="T3" fmla="*/ 8 h 87"/>
                <a:gd name="T4" fmla="*/ 138 w 185"/>
                <a:gd name="T5" fmla="*/ 0 h 87"/>
                <a:gd name="T6" fmla="*/ 134 w 185"/>
                <a:gd name="T7" fmla="*/ 10 h 87"/>
                <a:gd name="T8" fmla="*/ 104 w 185"/>
                <a:gd name="T9" fmla="*/ 10 h 87"/>
                <a:gd name="T10" fmla="*/ 106 w 185"/>
                <a:gd name="T11" fmla="*/ 25 h 87"/>
                <a:gd name="T12" fmla="*/ 95 w 185"/>
                <a:gd name="T13" fmla="*/ 8 h 87"/>
                <a:gd name="T14" fmla="*/ 85 w 185"/>
                <a:gd name="T15" fmla="*/ 21 h 87"/>
                <a:gd name="T16" fmla="*/ 68 w 185"/>
                <a:gd name="T17" fmla="*/ 12 h 87"/>
                <a:gd name="T18" fmla="*/ 53 w 185"/>
                <a:gd name="T19" fmla="*/ 36 h 87"/>
                <a:gd name="T20" fmla="*/ 51 w 185"/>
                <a:gd name="T21" fmla="*/ 15 h 87"/>
                <a:gd name="T22" fmla="*/ 21 w 185"/>
                <a:gd name="T23" fmla="*/ 2 h 87"/>
                <a:gd name="T24" fmla="*/ 31 w 185"/>
                <a:gd name="T25" fmla="*/ 19 h 87"/>
                <a:gd name="T26" fmla="*/ 14 w 185"/>
                <a:gd name="T27" fmla="*/ 10 h 87"/>
                <a:gd name="T28" fmla="*/ 19 w 185"/>
                <a:gd name="T29" fmla="*/ 23 h 87"/>
                <a:gd name="T30" fmla="*/ 4 w 185"/>
                <a:gd name="T31" fmla="*/ 19 h 87"/>
                <a:gd name="T32" fmla="*/ 12 w 185"/>
                <a:gd name="T33" fmla="*/ 27 h 87"/>
                <a:gd name="T34" fmla="*/ 0 w 185"/>
                <a:gd name="T35" fmla="*/ 32 h 87"/>
                <a:gd name="T36" fmla="*/ 44 w 185"/>
                <a:gd name="T37" fmla="*/ 32 h 87"/>
                <a:gd name="T38" fmla="*/ 31 w 185"/>
                <a:gd name="T39" fmla="*/ 38 h 87"/>
                <a:gd name="T40" fmla="*/ 44 w 185"/>
                <a:gd name="T41" fmla="*/ 44 h 87"/>
                <a:gd name="T42" fmla="*/ 10 w 185"/>
                <a:gd name="T43" fmla="*/ 47 h 87"/>
                <a:gd name="T44" fmla="*/ 44 w 185"/>
                <a:gd name="T45" fmla="*/ 53 h 87"/>
                <a:gd name="T46" fmla="*/ 29 w 185"/>
                <a:gd name="T47" fmla="*/ 76 h 87"/>
                <a:gd name="T48" fmla="*/ 91 w 185"/>
                <a:gd name="T49" fmla="*/ 87 h 87"/>
                <a:gd name="T50" fmla="*/ 161 w 185"/>
                <a:gd name="T51" fmla="*/ 64 h 87"/>
                <a:gd name="T52" fmla="*/ 185 w 185"/>
                <a:gd name="T53" fmla="*/ 40 h 87"/>
                <a:gd name="T54" fmla="*/ 157 w 185"/>
                <a:gd name="T55" fmla="*/ 12 h 87"/>
                <a:gd name="T56" fmla="*/ 168 w 185"/>
                <a:gd name="T57" fmla="*/ 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5" h="87">
                  <a:moveTo>
                    <a:pt x="168" y="6"/>
                  </a:moveTo>
                  <a:lnTo>
                    <a:pt x="153" y="8"/>
                  </a:lnTo>
                  <a:lnTo>
                    <a:pt x="138" y="0"/>
                  </a:lnTo>
                  <a:lnTo>
                    <a:pt x="134" y="10"/>
                  </a:lnTo>
                  <a:lnTo>
                    <a:pt x="104" y="10"/>
                  </a:lnTo>
                  <a:lnTo>
                    <a:pt x="106" y="25"/>
                  </a:lnTo>
                  <a:lnTo>
                    <a:pt x="95" y="8"/>
                  </a:lnTo>
                  <a:lnTo>
                    <a:pt x="85" y="21"/>
                  </a:lnTo>
                  <a:lnTo>
                    <a:pt x="68" y="12"/>
                  </a:lnTo>
                  <a:lnTo>
                    <a:pt x="53" y="36"/>
                  </a:lnTo>
                  <a:lnTo>
                    <a:pt x="51" y="15"/>
                  </a:lnTo>
                  <a:lnTo>
                    <a:pt x="21" y="2"/>
                  </a:lnTo>
                  <a:lnTo>
                    <a:pt x="31" y="19"/>
                  </a:lnTo>
                  <a:lnTo>
                    <a:pt x="14" y="10"/>
                  </a:lnTo>
                  <a:lnTo>
                    <a:pt x="19" y="23"/>
                  </a:lnTo>
                  <a:lnTo>
                    <a:pt x="4" y="19"/>
                  </a:lnTo>
                  <a:lnTo>
                    <a:pt x="12" y="27"/>
                  </a:lnTo>
                  <a:lnTo>
                    <a:pt x="0" y="32"/>
                  </a:lnTo>
                  <a:lnTo>
                    <a:pt x="44" y="32"/>
                  </a:lnTo>
                  <a:lnTo>
                    <a:pt x="31" y="38"/>
                  </a:lnTo>
                  <a:lnTo>
                    <a:pt x="44" y="44"/>
                  </a:lnTo>
                  <a:lnTo>
                    <a:pt x="10" y="47"/>
                  </a:lnTo>
                  <a:lnTo>
                    <a:pt x="44" y="53"/>
                  </a:lnTo>
                  <a:lnTo>
                    <a:pt x="29" y="76"/>
                  </a:lnTo>
                  <a:lnTo>
                    <a:pt x="91" y="87"/>
                  </a:lnTo>
                  <a:lnTo>
                    <a:pt x="161" y="64"/>
                  </a:lnTo>
                  <a:lnTo>
                    <a:pt x="185" y="40"/>
                  </a:lnTo>
                  <a:lnTo>
                    <a:pt x="157" y="12"/>
                  </a:lnTo>
                  <a:lnTo>
                    <a:pt x="168" y="6"/>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grpSp>
          <p:nvGrpSpPr>
            <p:cNvPr id="111" name="Group 634">
              <a:extLst>
                <a:ext uri="{FF2B5EF4-FFF2-40B4-BE49-F238E27FC236}">
                  <a16:creationId xmlns:a16="http://schemas.microsoft.com/office/drawing/2014/main" id="{63F9BBEA-E8CA-4B84-903A-59351B66B499}"/>
                </a:ext>
              </a:extLst>
            </p:cNvPr>
            <p:cNvGrpSpPr/>
            <p:nvPr/>
          </p:nvGrpSpPr>
          <p:grpSpPr>
            <a:xfrm>
              <a:off x="3421186" y="6929440"/>
              <a:ext cx="1680908" cy="1238853"/>
              <a:chOff x="5414460" y="3094625"/>
              <a:chExt cx="2750764" cy="1621058"/>
            </a:xfrm>
            <a:solidFill>
              <a:srgbClr val="1B587C"/>
            </a:solidFill>
          </p:grpSpPr>
          <p:sp>
            <p:nvSpPr>
              <p:cNvPr id="173" name="Oval 1117">
                <a:extLst>
                  <a:ext uri="{FF2B5EF4-FFF2-40B4-BE49-F238E27FC236}">
                    <a16:creationId xmlns:a16="http://schemas.microsoft.com/office/drawing/2014/main" id="{B5985BD4-FB31-40F7-930F-DCEA665238F4}"/>
                  </a:ext>
                </a:extLst>
              </p:cNvPr>
              <p:cNvSpPr>
                <a:spLocks noChangeArrowheads="1"/>
              </p:cNvSpPr>
              <p:nvPr/>
            </p:nvSpPr>
            <p:spPr bwMode="auto">
              <a:xfrm>
                <a:off x="8072517" y="4559405"/>
                <a:ext cx="25163" cy="2251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74" name="Oval 1118">
                <a:extLst>
                  <a:ext uri="{FF2B5EF4-FFF2-40B4-BE49-F238E27FC236}">
                    <a16:creationId xmlns:a16="http://schemas.microsoft.com/office/drawing/2014/main" id="{13FD26A1-62D7-4457-9B06-7D4A26803AE8}"/>
                  </a:ext>
                </a:extLst>
              </p:cNvPr>
              <p:cNvSpPr>
                <a:spLocks noChangeArrowheads="1"/>
              </p:cNvSpPr>
              <p:nvPr/>
            </p:nvSpPr>
            <p:spPr bwMode="auto">
              <a:xfrm>
                <a:off x="8140061" y="4626949"/>
                <a:ext cx="25163" cy="2251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75" name="Oval 1119">
                <a:extLst>
                  <a:ext uri="{FF2B5EF4-FFF2-40B4-BE49-F238E27FC236}">
                    <a16:creationId xmlns:a16="http://schemas.microsoft.com/office/drawing/2014/main" id="{F3CDB95E-AC56-4BB9-B0F9-F818E880D9EF}"/>
                  </a:ext>
                </a:extLst>
              </p:cNvPr>
              <p:cNvSpPr>
                <a:spLocks noChangeArrowheads="1"/>
              </p:cNvSpPr>
              <p:nvPr/>
            </p:nvSpPr>
            <p:spPr bwMode="auto">
              <a:xfrm>
                <a:off x="8003649" y="4424317"/>
                <a:ext cx="26488" cy="2251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76" name="Oval 1120">
                <a:extLst>
                  <a:ext uri="{FF2B5EF4-FFF2-40B4-BE49-F238E27FC236}">
                    <a16:creationId xmlns:a16="http://schemas.microsoft.com/office/drawing/2014/main" id="{07D813ED-08ED-47E4-88A8-5FD705AF3E56}"/>
                  </a:ext>
                </a:extLst>
              </p:cNvPr>
              <p:cNvSpPr>
                <a:spLocks noChangeArrowheads="1"/>
              </p:cNvSpPr>
              <p:nvPr/>
            </p:nvSpPr>
            <p:spPr bwMode="auto">
              <a:xfrm>
                <a:off x="7801017" y="4355448"/>
                <a:ext cx="25163" cy="2251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77" name="Oval 1121">
                <a:extLst>
                  <a:ext uri="{FF2B5EF4-FFF2-40B4-BE49-F238E27FC236}">
                    <a16:creationId xmlns:a16="http://schemas.microsoft.com/office/drawing/2014/main" id="{D3AB1FEB-C0CF-4732-8E25-DBF66F652288}"/>
                  </a:ext>
                </a:extLst>
              </p:cNvPr>
              <p:cNvSpPr>
                <a:spLocks noChangeArrowheads="1"/>
              </p:cNvSpPr>
              <p:nvPr/>
            </p:nvSpPr>
            <p:spPr bwMode="auto">
              <a:xfrm>
                <a:off x="7936105" y="4424317"/>
                <a:ext cx="25163" cy="2251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78" name="Oval 1122">
                <a:extLst>
                  <a:ext uri="{FF2B5EF4-FFF2-40B4-BE49-F238E27FC236}">
                    <a16:creationId xmlns:a16="http://schemas.microsoft.com/office/drawing/2014/main" id="{FF117344-35D7-4355-8DAC-B9BDB5F03D1A}"/>
                  </a:ext>
                </a:extLst>
              </p:cNvPr>
              <p:cNvSpPr>
                <a:spLocks noChangeArrowheads="1"/>
              </p:cNvSpPr>
              <p:nvPr/>
            </p:nvSpPr>
            <p:spPr bwMode="auto">
              <a:xfrm>
                <a:off x="7654009" y="4355448"/>
                <a:ext cx="25163" cy="2251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79" name="Freeform 1123">
                <a:extLst>
                  <a:ext uri="{FF2B5EF4-FFF2-40B4-BE49-F238E27FC236}">
                    <a16:creationId xmlns:a16="http://schemas.microsoft.com/office/drawing/2014/main" id="{3F412D13-468A-4984-A94A-060B819CF943}"/>
                  </a:ext>
                </a:extLst>
              </p:cNvPr>
              <p:cNvSpPr>
                <a:spLocks/>
              </p:cNvSpPr>
              <p:nvPr/>
            </p:nvSpPr>
            <p:spPr bwMode="auto">
              <a:xfrm>
                <a:off x="6221016" y="4228306"/>
                <a:ext cx="42381" cy="84761"/>
              </a:xfrm>
              <a:custGeom>
                <a:avLst/>
                <a:gdLst>
                  <a:gd name="T0" fmla="*/ 0 w 32"/>
                  <a:gd name="T1" fmla="*/ 0 h 64"/>
                  <a:gd name="T2" fmla="*/ 7 w 32"/>
                  <a:gd name="T3" fmla="*/ 64 h 64"/>
                  <a:gd name="T4" fmla="*/ 32 w 32"/>
                  <a:gd name="T5" fmla="*/ 54 h 64"/>
                  <a:gd name="T6" fmla="*/ 19 w 32"/>
                  <a:gd name="T7" fmla="*/ 15 h 64"/>
                  <a:gd name="T8" fmla="*/ 0 w 32"/>
                  <a:gd name="T9" fmla="*/ 0 h 64"/>
                </a:gdLst>
                <a:ahLst/>
                <a:cxnLst>
                  <a:cxn ang="0">
                    <a:pos x="T0" y="T1"/>
                  </a:cxn>
                  <a:cxn ang="0">
                    <a:pos x="T2" y="T3"/>
                  </a:cxn>
                  <a:cxn ang="0">
                    <a:pos x="T4" y="T5"/>
                  </a:cxn>
                  <a:cxn ang="0">
                    <a:pos x="T6" y="T7"/>
                  </a:cxn>
                  <a:cxn ang="0">
                    <a:pos x="T8" y="T9"/>
                  </a:cxn>
                </a:cxnLst>
                <a:rect l="0" t="0" r="r" b="b"/>
                <a:pathLst>
                  <a:path w="32" h="64">
                    <a:moveTo>
                      <a:pt x="0" y="0"/>
                    </a:moveTo>
                    <a:lnTo>
                      <a:pt x="7" y="64"/>
                    </a:lnTo>
                    <a:lnTo>
                      <a:pt x="32" y="54"/>
                    </a:lnTo>
                    <a:lnTo>
                      <a:pt x="19" y="15"/>
                    </a:lnTo>
                    <a:lnTo>
                      <a:pt x="0"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80" name="Freeform 1124">
                <a:extLst>
                  <a:ext uri="{FF2B5EF4-FFF2-40B4-BE49-F238E27FC236}">
                    <a16:creationId xmlns:a16="http://schemas.microsoft.com/office/drawing/2014/main" id="{4351AF96-6839-46B5-8443-C124FDE50F0A}"/>
                  </a:ext>
                </a:extLst>
              </p:cNvPr>
              <p:cNvSpPr>
                <a:spLocks/>
              </p:cNvSpPr>
              <p:nvPr/>
            </p:nvSpPr>
            <p:spPr bwMode="auto">
              <a:xfrm>
                <a:off x="6877915" y="4293202"/>
                <a:ext cx="231769" cy="248986"/>
              </a:xfrm>
              <a:custGeom>
                <a:avLst/>
                <a:gdLst>
                  <a:gd name="T0" fmla="*/ 169 w 175"/>
                  <a:gd name="T1" fmla="*/ 103 h 188"/>
                  <a:gd name="T2" fmla="*/ 141 w 175"/>
                  <a:gd name="T3" fmla="*/ 58 h 188"/>
                  <a:gd name="T4" fmla="*/ 147 w 175"/>
                  <a:gd name="T5" fmla="*/ 47 h 188"/>
                  <a:gd name="T6" fmla="*/ 118 w 175"/>
                  <a:gd name="T7" fmla="*/ 45 h 188"/>
                  <a:gd name="T8" fmla="*/ 94 w 175"/>
                  <a:gd name="T9" fmla="*/ 92 h 188"/>
                  <a:gd name="T10" fmla="*/ 77 w 175"/>
                  <a:gd name="T11" fmla="*/ 99 h 188"/>
                  <a:gd name="T12" fmla="*/ 26 w 175"/>
                  <a:gd name="T13" fmla="*/ 103 h 188"/>
                  <a:gd name="T14" fmla="*/ 26 w 175"/>
                  <a:gd name="T15" fmla="*/ 101 h 188"/>
                  <a:gd name="T16" fmla="*/ 77 w 175"/>
                  <a:gd name="T17" fmla="*/ 96 h 188"/>
                  <a:gd name="T18" fmla="*/ 94 w 175"/>
                  <a:gd name="T19" fmla="*/ 90 h 188"/>
                  <a:gd name="T20" fmla="*/ 116 w 175"/>
                  <a:gd name="T21" fmla="*/ 43 h 188"/>
                  <a:gd name="T22" fmla="*/ 147 w 175"/>
                  <a:gd name="T23" fmla="*/ 45 h 188"/>
                  <a:gd name="T24" fmla="*/ 175 w 175"/>
                  <a:gd name="T25" fmla="*/ 30 h 188"/>
                  <a:gd name="T26" fmla="*/ 147 w 175"/>
                  <a:gd name="T27" fmla="*/ 17 h 188"/>
                  <a:gd name="T28" fmla="*/ 139 w 175"/>
                  <a:gd name="T29" fmla="*/ 0 h 188"/>
                  <a:gd name="T30" fmla="*/ 105 w 175"/>
                  <a:gd name="T31" fmla="*/ 30 h 188"/>
                  <a:gd name="T32" fmla="*/ 94 w 175"/>
                  <a:gd name="T33" fmla="*/ 49 h 188"/>
                  <a:gd name="T34" fmla="*/ 94 w 175"/>
                  <a:gd name="T35" fmla="*/ 49 h 188"/>
                  <a:gd name="T36" fmla="*/ 105 w 175"/>
                  <a:gd name="T37" fmla="*/ 30 h 188"/>
                  <a:gd name="T38" fmla="*/ 86 w 175"/>
                  <a:gd name="T39" fmla="*/ 39 h 188"/>
                  <a:gd name="T40" fmla="*/ 86 w 175"/>
                  <a:gd name="T41" fmla="*/ 41 h 188"/>
                  <a:gd name="T42" fmla="*/ 64 w 175"/>
                  <a:gd name="T43" fmla="*/ 64 h 188"/>
                  <a:gd name="T44" fmla="*/ 43 w 175"/>
                  <a:gd name="T45" fmla="*/ 69 h 188"/>
                  <a:gd name="T46" fmla="*/ 37 w 175"/>
                  <a:gd name="T47" fmla="*/ 90 h 188"/>
                  <a:gd name="T48" fmla="*/ 11 w 175"/>
                  <a:gd name="T49" fmla="*/ 90 h 188"/>
                  <a:gd name="T50" fmla="*/ 11 w 175"/>
                  <a:gd name="T51" fmla="*/ 90 h 188"/>
                  <a:gd name="T52" fmla="*/ 0 w 175"/>
                  <a:gd name="T53" fmla="*/ 109 h 188"/>
                  <a:gd name="T54" fmla="*/ 22 w 175"/>
                  <a:gd name="T55" fmla="*/ 165 h 188"/>
                  <a:gd name="T56" fmla="*/ 47 w 175"/>
                  <a:gd name="T57" fmla="*/ 163 h 188"/>
                  <a:gd name="T58" fmla="*/ 52 w 175"/>
                  <a:gd name="T59" fmla="*/ 178 h 188"/>
                  <a:gd name="T60" fmla="*/ 69 w 175"/>
                  <a:gd name="T61" fmla="*/ 169 h 188"/>
                  <a:gd name="T62" fmla="*/ 103 w 175"/>
                  <a:gd name="T63" fmla="*/ 188 h 188"/>
                  <a:gd name="T64" fmla="*/ 120 w 175"/>
                  <a:gd name="T65" fmla="*/ 178 h 188"/>
                  <a:gd name="T66" fmla="*/ 124 w 175"/>
                  <a:gd name="T67" fmla="*/ 148 h 188"/>
                  <a:gd name="T68" fmla="*/ 154 w 175"/>
                  <a:gd name="T69" fmla="*/ 99 h 188"/>
                  <a:gd name="T70" fmla="*/ 169 w 175"/>
                  <a:gd name="T71" fmla="*/ 103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188">
                    <a:moveTo>
                      <a:pt x="169" y="103"/>
                    </a:moveTo>
                    <a:lnTo>
                      <a:pt x="141" y="58"/>
                    </a:lnTo>
                    <a:lnTo>
                      <a:pt x="147" y="47"/>
                    </a:lnTo>
                    <a:lnTo>
                      <a:pt x="118" y="45"/>
                    </a:lnTo>
                    <a:lnTo>
                      <a:pt x="94" y="92"/>
                    </a:lnTo>
                    <a:lnTo>
                      <a:pt x="77" y="99"/>
                    </a:lnTo>
                    <a:lnTo>
                      <a:pt x="26" y="103"/>
                    </a:lnTo>
                    <a:lnTo>
                      <a:pt x="26" y="101"/>
                    </a:lnTo>
                    <a:lnTo>
                      <a:pt x="77" y="96"/>
                    </a:lnTo>
                    <a:lnTo>
                      <a:pt x="94" y="90"/>
                    </a:lnTo>
                    <a:lnTo>
                      <a:pt x="116" y="43"/>
                    </a:lnTo>
                    <a:lnTo>
                      <a:pt x="147" y="45"/>
                    </a:lnTo>
                    <a:lnTo>
                      <a:pt x="175" y="30"/>
                    </a:lnTo>
                    <a:lnTo>
                      <a:pt x="147" y="17"/>
                    </a:lnTo>
                    <a:lnTo>
                      <a:pt x="139" y="0"/>
                    </a:lnTo>
                    <a:lnTo>
                      <a:pt x="105" y="30"/>
                    </a:lnTo>
                    <a:lnTo>
                      <a:pt x="94" y="49"/>
                    </a:lnTo>
                    <a:lnTo>
                      <a:pt x="94" y="49"/>
                    </a:lnTo>
                    <a:lnTo>
                      <a:pt x="105" y="30"/>
                    </a:lnTo>
                    <a:lnTo>
                      <a:pt x="86" y="39"/>
                    </a:lnTo>
                    <a:lnTo>
                      <a:pt x="86" y="41"/>
                    </a:lnTo>
                    <a:lnTo>
                      <a:pt x="64" y="64"/>
                    </a:lnTo>
                    <a:lnTo>
                      <a:pt x="43" y="69"/>
                    </a:lnTo>
                    <a:lnTo>
                      <a:pt x="37" y="90"/>
                    </a:lnTo>
                    <a:lnTo>
                      <a:pt x="11" y="90"/>
                    </a:lnTo>
                    <a:lnTo>
                      <a:pt x="11" y="90"/>
                    </a:lnTo>
                    <a:lnTo>
                      <a:pt x="0" y="109"/>
                    </a:lnTo>
                    <a:lnTo>
                      <a:pt x="22" y="165"/>
                    </a:lnTo>
                    <a:lnTo>
                      <a:pt x="47" y="163"/>
                    </a:lnTo>
                    <a:lnTo>
                      <a:pt x="52" y="178"/>
                    </a:lnTo>
                    <a:lnTo>
                      <a:pt x="69" y="169"/>
                    </a:lnTo>
                    <a:lnTo>
                      <a:pt x="103" y="188"/>
                    </a:lnTo>
                    <a:lnTo>
                      <a:pt x="120" y="178"/>
                    </a:lnTo>
                    <a:lnTo>
                      <a:pt x="124" y="148"/>
                    </a:lnTo>
                    <a:lnTo>
                      <a:pt x="154" y="99"/>
                    </a:lnTo>
                    <a:lnTo>
                      <a:pt x="169" y="10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81" name="Freeform 1125">
                <a:extLst>
                  <a:ext uri="{FF2B5EF4-FFF2-40B4-BE49-F238E27FC236}">
                    <a16:creationId xmlns:a16="http://schemas.microsoft.com/office/drawing/2014/main" id="{D64A5393-DECD-44AB-A0EB-FADAF0839EB0}"/>
                  </a:ext>
                </a:extLst>
              </p:cNvPr>
              <p:cNvSpPr>
                <a:spLocks/>
              </p:cNvSpPr>
              <p:nvPr/>
            </p:nvSpPr>
            <p:spPr bwMode="auto">
              <a:xfrm>
                <a:off x="7054059" y="4638868"/>
                <a:ext cx="55625" cy="14568"/>
              </a:xfrm>
              <a:custGeom>
                <a:avLst/>
                <a:gdLst>
                  <a:gd name="T0" fmla="*/ 0 w 42"/>
                  <a:gd name="T1" fmla="*/ 2 h 11"/>
                  <a:gd name="T2" fmla="*/ 4 w 42"/>
                  <a:gd name="T3" fmla="*/ 11 h 11"/>
                  <a:gd name="T4" fmla="*/ 42 w 42"/>
                  <a:gd name="T5" fmla="*/ 2 h 11"/>
                  <a:gd name="T6" fmla="*/ 12 w 42"/>
                  <a:gd name="T7" fmla="*/ 0 h 11"/>
                  <a:gd name="T8" fmla="*/ 0 w 42"/>
                  <a:gd name="T9" fmla="*/ 2 h 11"/>
                </a:gdLst>
                <a:ahLst/>
                <a:cxnLst>
                  <a:cxn ang="0">
                    <a:pos x="T0" y="T1"/>
                  </a:cxn>
                  <a:cxn ang="0">
                    <a:pos x="T2" y="T3"/>
                  </a:cxn>
                  <a:cxn ang="0">
                    <a:pos x="T4" y="T5"/>
                  </a:cxn>
                  <a:cxn ang="0">
                    <a:pos x="T6" y="T7"/>
                  </a:cxn>
                  <a:cxn ang="0">
                    <a:pos x="T8" y="T9"/>
                  </a:cxn>
                </a:cxnLst>
                <a:rect l="0" t="0" r="r" b="b"/>
                <a:pathLst>
                  <a:path w="42" h="11">
                    <a:moveTo>
                      <a:pt x="0" y="2"/>
                    </a:moveTo>
                    <a:lnTo>
                      <a:pt x="4" y="11"/>
                    </a:lnTo>
                    <a:lnTo>
                      <a:pt x="42" y="2"/>
                    </a:lnTo>
                    <a:lnTo>
                      <a:pt x="12" y="0"/>
                    </a:lnTo>
                    <a:lnTo>
                      <a:pt x="0" y="2"/>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82" name="Freeform 1126">
                <a:extLst>
                  <a:ext uri="{FF2B5EF4-FFF2-40B4-BE49-F238E27FC236}">
                    <a16:creationId xmlns:a16="http://schemas.microsoft.com/office/drawing/2014/main" id="{89894A62-E9A1-4DE9-BDEE-57760BB0A1A4}"/>
                  </a:ext>
                </a:extLst>
              </p:cNvPr>
              <p:cNvSpPr>
                <a:spLocks/>
              </p:cNvSpPr>
              <p:nvPr/>
            </p:nvSpPr>
            <p:spPr bwMode="auto">
              <a:xfrm>
                <a:off x="7101737" y="4407099"/>
                <a:ext cx="140386" cy="166874"/>
              </a:xfrm>
              <a:custGeom>
                <a:avLst/>
                <a:gdLst>
                  <a:gd name="T0" fmla="*/ 32 w 106"/>
                  <a:gd name="T1" fmla="*/ 53 h 126"/>
                  <a:gd name="T2" fmla="*/ 23 w 106"/>
                  <a:gd name="T3" fmla="*/ 27 h 126"/>
                  <a:gd name="T4" fmla="*/ 93 w 106"/>
                  <a:gd name="T5" fmla="*/ 23 h 126"/>
                  <a:gd name="T6" fmla="*/ 106 w 106"/>
                  <a:gd name="T7" fmla="*/ 0 h 126"/>
                  <a:gd name="T8" fmla="*/ 85 w 106"/>
                  <a:gd name="T9" fmla="*/ 15 h 126"/>
                  <a:gd name="T10" fmla="*/ 36 w 106"/>
                  <a:gd name="T11" fmla="*/ 8 h 126"/>
                  <a:gd name="T12" fmla="*/ 19 w 106"/>
                  <a:gd name="T13" fmla="*/ 19 h 126"/>
                  <a:gd name="T14" fmla="*/ 0 w 106"/>
                  <a:gd name="T15" fmla="*/ 74 h 126"/>
                  <a:gd name="T16" fmla="*/ 13 w 106"/>
                  <a:gd name="T17" fmla="*/ 98 h 126"/>
                  <a:gd name="T18" fmla="*/ 10 w 106"/>
                  <a:gd name="T19" fmla="*/ 121 h 126"/>
                  <a:gd name="T20" fmla="*/ 25 w 106"/>
                  <a:gd name="T21" fmla="*/ 126 h 126"/>
                  <a:gd name="T22" fmla="*/ 25 w 106"/>
                  <a:gd name="T23" fmla="*/ 79 h 126"/>
                  <a:gd name="T24" fmla="*/ 36 w 106"/>
                  <a:gd name="T25" fmla="*/ 74 h 126"/>
                  <a:gd name="T26" fmla="*/ 38 w 106"/>
                  <a:gd name="T27" fmla="*/ 94 h 126"/>
                  <a:gd name="T28" fmla="*/ 47 w 106"/>
                  <a:gd name="T29" fmla="*/ 113 h 126"/>
                  <a:gd name="T30" fmla="*/ 66 w 106"/>
                  <a:gd name="T31" fmla="*/ 104 h 126"/>
                  <a:gd name="T32" fmla="*/ 42 w 106"/>
                  <a:gd name="T33" fmla="*/ 62 h 126"/>
                  <a:gd name="T34" fmla="*/ 79 w 106"/>
                  <a:gd name="T35" fmla="*/ 42 h 126"/>
                  <a:gd name="T36" fmla="*/ 32 w 106"/>
                  <a:gd name="T37" fmla="*/ 5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6" h="126">
                    <a:moveTo>
                      <a:pt x="32" y="53"/>
                    </a:moveTo>
                    <a:lnTo>
                      <a:pt x="23" y="27"/>
                    </a:lnTo>
                    <a:lnTo>
                      <a:pt x="93" y="23"/>
                    </a:lnTo>
                    <a:lnTo>
                      <a:pt x="106" y="0"/>
                    </a:lnTo>
                    <a:lnTo>
                      <a:pt x="85" y="15"/>
                    </a:lnTo>
                    <a:lnTo>
                      <a:pt x="36" y="8"/>
                    </a:lnTo>
                    <a:lnTo>
                      <a:pt x="19" y="19"/>
                    </a:lnTo>
                    <a:lnTo>
                      <a:pt x="0" y="74"/>
                    </a:lnTo>
                    <a:lnTo>
                      <a:pt x="13" y="98"/>
                    </a:lnTo>
                    <a:lnTo>
                      <a:pt x="10" y="121"/>
                    </a:lnTo>
                    <a:lnTo>
                      <a:pt x="25" y="126"/>
                    </a:lnTo>
                    <a:lnTo>
                      <a:pt x="25" y="79"/>
                    </a:lnTo>
                    <a:lnTo>
                      <a:pt x="36" y="74"/>
                    </a:lnTo>
                    <a:lnTo>
                      <a:pt x="38" y="94"/>
                    </a:lnTo>
                    <a:lnTo>
                      <a:pt x="47" y="113"/>
                    </a:lnTo>
                    <a:lnTo>
                      <a:pt x="66" y="104"/>
                    </a:lnTo>
                    <a:lnTo>
                      <a:pt x="42" y="62"/>
                    </a:lnTo>
                    <a:lnTo>
                      <a:pt x="79" y="42"/>
                    </a:lnTo>
                    <a:lnTo>
                      <a:pt x="32" y="5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83" name="Freeform 1127">
                <a:extLst>
                  <a:ext uri="{FF2B5EF4-FFF2-40B4-BE49-F238E27FC236}">
                    <a16:creationId xmlns:a16="http://schemas.microsoft.com/office/drawing/2014/main" id="{E33D0988-1766-4156-9C85-41DEF93D66B7}"/>
                  </a:ext>
                </a:extLst>
              </p:cNvPr>
              <p:cNvSpPr>
                <a:spLocks/>
              </p:cNvSpPr>
              <p:nvPr/>
            </p:nvSpPr>
            <p:spPr bwMode="auto">
              <a:xfrm>
                <a:off x="7211662" y="4638868"/>
                <a:ext cx="75490" cy="45029"/>
              </a:xfrm>
              <a:custGeom>
                <a:avLst/>
                <a:gdLst>
                  <a:gd name="T0" fmla="*/ 0 w 57"/>
                  <a:gd name="T1" fmla="*/ 19 h 34"/>
                  <a:gd name="T2" fmla="*/ 2 w 57"/>
                  <a:gd name="T3" fmla="*/ 34 h 34"/>
                  <a:gd name="T4" fmla="*/ 57 w 57"/>
                  <a:gd name="T5" fmla="*/ 0 h 34"/>
                  <a:gd name="T6" fmla="*/ 17 w 57"/>
                  <a:gd name="T7" fmla="*/ 11 h 34"/>
                  <a:gd name="T8" fmla="*/ 0 w 57"/>
                  <a:gd name="T9" fmla="*/ 19 h 34"/>
                </a:gdLst>
                <a:ahLst/>
                <a:cxnLst>
                  <a:cxn ang="0">
                    <a:pos x="T0" y="T1"/>
                  </a:cxn>
                  <a:cxn ang="0">
                    <a:pos x="T2" y="T3"/>
                  </a:cxn>
                  <a:cxn ang="0">
                    <a:pos x="T4" y="T5"/>
                  </a:cxn>
                  <a:cxn ang="0">
                    <a:pos x="T6" y="T7"/>
                  </a:cxn>
                  <a:cxn ang="0">
                    <a:pos x="T8" y="T9"/>
                  </a:cxn>
                </a:cxnLst>
                <a:rect l="0" t="0" r="r" b="b"/>
                <a:pathLst>
                  <a:path w="57" h="34">
                    <a:moveTo>
                      <a:pt x="0" y="19"/>
                    </a:moveTo>
                    <a:lnTo>
                      <a:pt x="2" y="34"/>
                    </a:lnTo>
                    <a:lnTo>
                      <a:pt x="57" y="0"/>
                    </a:lnTo>
                    <a:lnTo>
                      <a:pt x="17" y="11"/>
                    </a:lnTo>
                    <a:lnTo>
                      <a:pt x="0" y="19"/>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84" name="Freeform 1128">
                <a:extLst>
                  <a:ext uri="{FF2B5EF4-FFF2-40B4-BE49-F238E27FC236}">
                    <a16:creationId xmlns:a16="http://schemas.microsoft.com/office/drawing/2014/main" id="{70510C93-39DC-4864-9DF2-ECEC77167113}"/>
                  </a:ext>
                </a:extLst>
              </p:cNvPr>
              <p:cNvSpPr>
                <a:spLocks/>
              </p:cNvSpPr>
              <p:nvPr/>
            </p:nvSpPr>
            <p:spPr bwMode="auto">
              <a:xfrm>
                <a:off x="7293774" y="4397829"/>
                <a:ext cx="25163" cy="68868"/>
              </a:xfrm>
              <a:custGeom>
                <a:avLst/>
                <a:gdLst>
                  <a:gd name="T0" fmla="*/ 19 w 19"/>
                  <a:gd name="T1" fmla="*/ 11 h 52"/>
                  <a:gd name="T2" fmla="*/ 4 w 19"/>
                  <a:gd name="T3" fmla="*/ 22 h 52"/>
                  <a:gd name="T4" fmla="*/ 10 w 19"/>
                  <a:gd name="T5" fmla="*/ 0 h 52"/>
                  <a:gd name="T6" fmla="*/ 0 w 19"/>
                  <a:gd name="T7" fmla="*/ 20 h 52"/>
                  <a:gd name="T8" fmla="*/ 4 w 19"/>
                  <a:gd name="T9" fmla="*/ 43 h 52"/>
                  <a:gd name="T10" fmla="*/ 15 w 19"/>
                  <a:gd name="T11" fmla="*/ 52 h 52"/>
                  <a:gd name="T12" fmla="*/ 8 w 19"/>
                  <a:gd name="T13" fmla="*/ 30 h 52"/>
                  <a:gd name="T14" fmla="*/ 19 w 19"/>
                  <a:gd name="T15" fmla="*/ 28 h 52"/>
                  <a:gd name="T16" fmla="*/ 19 w 19"/>
                  <a:gd name="T17" fmla="*/ 1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52">
                    <a:moveTo>
                      <a:pt x="19" y="11"/>
                    </a:moveTo>
                    <a:lnTo>
                      <a:pt x="4" y="22"/>
                    </a:lnTo>
                    <a:lnTo>
                      <a:pt x="10" y="0"/>
                    </a:lnTo>
                    <a:lnTo>
                      <a:pt x="0" y="20"/>
                    </a:lnTo>
                    <a:lnTo>
                      <a:pt x="4" y="43"/>
                    </a:lnTo>
                    <a:lnTo>
                      <a:pt x="15" y="52"/>
                    </a:lnTo>
                    <a:lnTo>
                      <a:pt x="8" y="30"/>
                    </a:lnTo>
                    <a:lnTo>
                      <a:pt x="19" y="28"/>
                    </a:lnTo>
                    <a:lnTo>
                      <a:pt x="19" y="11"/>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85" name="Freeform 1129">
                <a:extLst>
                  <a:ext uri="{FF2B5EF4-FFF2-40B4-BE49-F238E27FC236}">
                    <a16:creationId xmlns:a16="http://schemas.microsoft.com/office/drawing/2014/main" id="{F4DD5E5F-A5F2-4059-8BBE-E098E46409A5}"/>
                  </a:ext>
                </a:extLst>
              </p:cNvPr>
              <p:cNvSpPr>
                <a:spLocks/>
              </p:cNvSpPr>
              <p:nvPr/>
            </p:nvSpPr>
            <p:spPr bwMode="auto">
              <a:xfrm>
                <a:off x="7062005" y="4191223"/>
                <a:ext cx="52976" cy="64895"/>
              </a:xfrm>
              <a:custGeom>
                <a:avLst/>
                <a:gdLst>
                  <a:gd name="T0" fmla="*/ 40 w 40"/>
                  <a:gd name="T1" fmla="*/ 0 h 49"/>
                  <a:gd name="T2" fmla="*/ 0 w 40"/>
                  <a:gd name="T3" fmla="*/ 49 h 49"/>
                  <a:gd name="T4" fmla="*/ 28 w 40"/>
                  <a:gd name="T5" fmla="*/ 26 h 49"/>
                  <a:gd name="T6" fmla="*/ 40 w 40"/>
                  <a:gd name="T7" fmla="*/ 0 h 49"/>
                </a:gdLst>
                <a:ahLst/>
                <a:cxnLst>
                  <a:cxn ang="0">
                    <a:pos x="T0" y="T1"/>
                  </a:cxn>
                  <a:cxn ang="0">
                    <a:pos x="T2" y="T3"/>
                  </a:cxn>
                  <a:cxn ang="0">
                    <a:pos x="T4" y="T5"/>
                  </a:cxn>
                  <a:cxn ang="0">
                    <a:pos x="T6" y="T7"/>
                  </a:cxn>
                </a:cxnLst>
                <a:rect l="0" t="0" r="r" b="b"/>
                <a:pathLst>
                  <a:path w="40" h="49">
                    <a:moveTo>
                      <a:pt x="40" y="0"/>
                    </a:moveTo>
                    <a:lnTo>
                      <a:pt x="0" y="49"/>
                    </a:lnTo>
                    <a:lnTo>
                      <a:pt x="28" y="26"/>
                    </a:lnTo>
                    <a:lnTo>
                      <a:pt x="40"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86" name="Freeform 1130">
                <a:extLst>
                  <a:ext uri="{FF2B5EF4-FFF2-40B4-BE49-F238E27FC236}">
                    <a16:creationId xmlns:a16="http://schemas.microsoft.com/office/drawing/2014/main" id="{B6BFD9D8-556B-4814-BDB1-AE44010278D8}"/>
                  </a:ext>
                </a:extLst>
              </p:cNvPr>
              <p:cNvSpPr>
                <a:spLocks/>
              </p:cNvSpPr>
              <p:nvPr/>
            </p:nvSpPr>
            <p:spPr bwMode="auto">
              <a:xfrm>
                <a:off x="6568007" y="4324987"/>
                <a:ext cx="242364" cy="254284"/>
              </a:xfrm>
              <a:custGeom>
                <a:avLst/>
                <a:gdLst>
                  <a:gd name="T0" fmla="*/ 183 w 183"/>
                  <a:gd name="T1" fmla="*/ 143 h 192"/>
                  <a:gd name="T2" fmla="*/ 141 w 183"/>
                  <a:gd name="T3" fmla="*/ 107 h 192"/>
                  <a:gd name="T4" fmla="*/ 143 w 183"/>
                  <a:gd name="T5" fmla="*/ 87 h 192"/>
                  <a:gd name="T6" fmla="*/ 130 w 183"/>
                  <a:gd name="T7" fmla="*/ 89 h 192"/>
                  <a:gd name="T8" fmla="*/ 134 w 183"/>
                  <a:gd name="T9" fmla="*/ 75 h 192"/>
                  <a:gd name="T10" fmla="*/ 92 w 183"/>
                  <a:gd name="T11" fmla="*/ 55 h 192"/>
                  <a:gd name="T12" fmla="*/ 41 w 183"/>
                  <a:gd name="T13" fmla="*/ 6 h 192"/>
                  <a:gd name="T14" fmla="*/ 0 w 183"/>
                  <a:gd name="T15" fmla="*/ 0 h 192"/>
                  <a:gd name="T16" fmla="*/ 64 w 183"/>
                  <a:gd name="T17" fmla="*/ 66 h 192"/>
                  <a:gd name="T18" fmla="*/ 124 w 183"/>
                  <a:gd name="T19" fmla="*/ 164 h 192"/>
                  <a:gd name="T20" fmla="*/ 160 w 183"/>
                  <a:gd name="T21" fmla="*/ 192 h 192"/>
                  <a:gd name="T22" fmla="*/ 179 w 183"/>
                  <a:gd name="T23" fmla="*/ 190 h 192"/>
                  <a:gd name="T24" fmla="*/ 183 w 183"/>
                  <a:gd name="T25" fmla="*/ 143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3" h="192">
                    <a:moveTo>
                      <a:pt x="183" y="143"/>
                    </a:moveTo>
                    <a:lnTo>
                      <a:pt x="141" y="107"/>
                    </a:lnTo>
                    <a:lnTo>
                      <a:pt x="143" y="87"/>
                    </a:lnTo>
                    <a:lnTo>
                      <a:pt x="130" y="89"/>
                    </a:lnTo>
                    <a:lnTo>
                      <a:pt x="134" y="75"/>
                    </a:lnTo>
                    <a:lnTo>
                      <a:pt x="92" y="55"/>
                    </a:lnTo>
                    <a:lnTo>
                      <a:pt x="41" y="6"/>
                    </a:lnTo>
                    <a:lnTo>
                      <a:pt x="0" y="0"/>
                    </a:lnTo>
                    <a:lnTo>
                      <a:pt x="64" y="66"/>
                    </a:lnTo>
                    <a:lnTo>
                      <a:pt x="124" y="164"/>
                    </a:lnTo>
                    <a:lnTo>
                      <a:pt x="160" y="192"/>
                    </a:lnTo>
                    <a:lnTo>
                      <a:pt x="179" y="190"/>
                    </a:lnTo>
                    <a:lnTo>
                      <a:pt x="183" y="14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87" name="Freeform 1131">
                <a:extLst>
                  <a:ext uri="{FF2B5EF4-FFF2-40B4-BE49-F238E27FC236}">
                    <a16:creationId xmlns:a16="http://schemas.microsoft.com/office/drawing/2014/main" id="{8F89215D-1350-4F7B-9C1A-DEDA34EE4658}"/>
                  </a:ext>
                </a:extLst>
              </p:cNvPr>
              <p:cNvSpPr>
                <a:spLocks/>
              </p:cNvSpPr>
              <p:nvPr/>
            </p:nvSpPr>
            <p:spPr bwMode="auto">
              <a:xfrm>
                <a:off x="6872617" y="3993888"/>
                <a:ext cx="47678" cy="42381"/>
              </a:xfrm>
              <a:custGeom>
                <a:avLst/>
                <a:gdLst>
                  <a:gd name="T0" fmla="*/ 11 w 36"/>
                  <a:gd name="T1" fmla="*/ 0 h 32"/>
                  <a:gd name="T2" fmla="*/ 0 w 36"/>
                  <a:gd name="T3" fmla="*/ 23 h 32"/>
                  <a:gd name="T4" fmla="*/ 15 w 36"/>
                  <a:gd name="T5" fmla="*/ 32 h 32"/>
                  <a:gd name="T6" fmla="*/ 36 w 36"/>
                  <a:gd name="T7" fmla="*/ 4 h 32"/>
                  <a:gd name="T8" fmla="*/ 11 w 36"/>
                  <a:gd name="T9" fmla="*/ 0 h 32"/>
                </a:gdLst>
                <a:ahLst/>
                <a:cxnLst>
                  <a:cxn ang="0">
                    <a:pos x="T0" y="T1"/>
                  </a:cxn>
                  <a:cxn ang="0">
                    <a:pos x="T2" y="T3"/>
                  </a:cxn>
                  <a:cxn ang="0">
                    <a:pos x="T4" y="T5"/>
                  </a:cxn>
                  <a:cxn ang="0">
                    <a:pos x="T6" y="T7"/>
                  </a:cxn>
                  <a:cxn ang="0">
                    <a:pos x="T8" y="T9"/>
                  </a:cxn>
                </a:cxnLst>
                <a:rect l="0" t="0" r="r" b="b"/>
                <a:pathLst>
                  <a:path w="36" h="32">
                    <a:moveTo>
                      <a:pt x="11" y="0"/>
                    </a:moveTo>
                    <a:lnTo>
                      <a:pt x="0" y="23"/>
                    </a:lnTo>
                    <a:lnTo>
                      <a:pt x="15" y="32"/>
                    </a:lnTo>
                    <a:lnTo>
                      <a:pt x="36" y="4"/>
                    </a:lnTo>
                    <a:lnTo>
                      <a:pt x="11"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88" name="Freeform 1132">
                <a:extLst>
                  <a:ext uri="{FF2B5EF4-FFF2-40B4-BE49-F238E27FC236}">
                    <a16:creationId xmlns:a16="http://schemas.microsoft.com/office/drawing/2014/main" id="{89E9ADB9-2384-46F7-BDE9-257314EB377A}"/>
                  </a:ext>
                </a:extLst>
              </p:cNvPr>
              <p:cNvSpPr>
                <a:spLocks/>
              </p:cNvSpPr>
              <p:nvPr/>
            </p:nvSpPr>
            <p:spPr bwMode="auto">
              <a:xfrm>
                <a:off x="6799775" y="4581920"/>
                <a:ext cx="202632" cy="64895"/>
              </a:xfrm>
              <a:custGeom>
                <a:avLst/>
                <a:gdLst>
                  <a:gd name="T0" fmla="*/ 128 w 153"/>
                  <a:gd name="T1" fmla="*/ 28 h 49"/>
                  <a:gd name="T2" fmla="*/ 119 w 153"/>
                  <a:gd name="T3" fmla="*/ 15 h 49"/>
                  <a:gd name="T4" fmla="*/ 8 w 153"/>
                  <a:gd name="T5" fmla="*/ 0 h 49"/>
                  <a:gd name="T6" fmla="*/ 0 w 153"/>
                  <a:gd name="T7" fmla="*/ 15 h 49"/>
                  <a:gd name="T8" fmla="*/ 25 w 153"/>
                  <a:gd name="T9" fmla="*/ 26 h 49"/>
                  <a:gd name="T10" fmla="*/ 153 w 153"/>
                  <a:gd name="T11" fmla="*/ 49 h 49"/>
                  <a:gd name="T12" fmla="*/ 151 w 153"/>
                  <a:gd name="T13" fmla="*/ 32 h 49"/>
                  <a:gd name="T14" fmla="*/ 128 w 153"/>
                  <a:gd name="T15" fmla="*/ 2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 h="49">
                    <a:moveTo>
                      <a:pt x="128" y="28"/>
                    </a:moveTo>
                    <a:lnTo>
                      <a:pt x="119" y="15"/>
                    </a:lnTo>
                    <a:lnTo>
                      <a:pt x="8" y="0"/>
                    </a:lnTo>
                    <a:lnTo>
                      <a:pt x="0" y="15"/>
                    </a:lnTo>
                    <a:lnTo>
                      <a:pt x="25" y="26"/>
                    </a:lnTo>
                    <a:lnTo>
                      <a:pt x="153" y="49"/>
                    </a:lnTo>
                    <a:lnTo>
                      <a:pt x="151" y="32"/>
                    </a:lnTo>
                    <a:lnTo>
                      <a:pt x="128" y="28"/>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89" name="Freeform 1133">
                <a:extLst>
                  <a:ext uri="{FF2B5EF4-FFF2-40B4-BE49-F238E27FC236}">
                    <a16:creationId xmlns:a16="http://schemas.microsoft.com/office/drawing/2014/main" id="{38074B1D-3CC9-4230-97FB-F666F16D3CA1}"/>
                  </a:ext>
                </a:extLst>
              </p:cNvPr>
              <p:cNvSpPr>
                <a:spLocks/>
              </p:cNvSpPr>
              <p:nvPr/>
            </p:nvSpPr>
            <p:spPr bwMode="auto">
              <a:xfrm>
                <a:off x="7124252" y="4026998"/>
                <a:ext cx="92708" cy="136413"/>
              </a:xfrm>
              <a:custGeom>
                <a:avLst/>
                <a:gdLst>
                  <a:gd name="T0" fmla="*/ 13 w 70"/>
                  <a:gd name="T1" fmla="*/ 82 h 103"/>
                  <a:gd name="T2" fmla="*/ 47 w 70"/>
                  <a:gd name="T3" fmla="*/ 92 h 103"/>
                  <a:gd name="T4" fmla="*/ 47 w 70"/>
                  <a:gd name="T5" fmla="*/ 82 h 103"/>
                  <a:gd name="T6" fmla="*/ 70 w 70"/>
                  <a:gd name="T7" fmla="*/ 103 h 103"/>
                  <a:gd name="T8" fmla="*/ 66 w 70"/>
                  <a:gd name="T9" fmla="*/ 82 h 103"/>
                  <a:gd name="T10" fmla="*/ 30 w 70"/>
                  <a:gd name="T11" fmla="*/ 71 h 103"/>
                  <a:gd name="T12" fmla="*/ 25 w 70"/>
                  <a:gd name="T13" fmla="*/ 56 h 103"/>
                  <a:gd name="T14" fmla="*/ 45 w 70"/>
                  <a:gd name="T15" fmla="*/ 28 h 103"/>
                  <a:gd name="T16" fmla="*/ 38 w 70"/>
                  <a:gd name="T17" fmla="*/ 0 h 103"/>
                  <a:gd name="T18" fmla="*/ 13 w 70"/>
                  <a:gd name="T19" fmla="*/ 0 h 103"/>
                  <a:gd name="T20" fmla="*/ 0 w 70"/>
                  <a:gd name="T21" fmla="*/ 41 h 103"/>
                  <a:gd name="T22" fmla="*/ 13 w 70"/>
                  <a:gd name="T23" fmla="*/ 8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103">
                    <a:moveTo>
                      <a:pt x="13" y="82"/>
                    </a:moveTo>
                    <a:lnTo>
                      <a:pt x="47" y="92"/>
                    </a:lnTo>
                    <a:lnTo>
                      <a:pt x="47" y="82"/>
                    </a:lnTo>
                    <a:lnTo>
                      <a:pt x="70" y="103"/>
                    </a:lnTo>
                    <a:lnTo>
                      <a:pt x="66" y="82"/>
                    </a:lnTo>
                    <a:lnTo>
                      <a:pt x="30" y="71"/>
                    </a:lnTo>
                    <a:lnTo>
                      <a:pt x="25" y="56"/>
                    </a:lnTo>
                    <a:lnTo>
                      <a:pt x="45" y="28"/>
                    </a:lnTo>
                    <a:lnTo>
                      <a:pt x="38" y="0"/>
                    </a:lnTo>
                    <a:lnTo>
                      <a:pt x="13" y="0"/>
                    </a:lnTo>
                    <a:lnTo>
                      <a:pt x="0" y="41"/>
                    </a:lnTo>
                    <a:lnTo>
                      <a:pt x="13" y="82"/>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90" name="Freeform 1134">
                <a:extLst>
                  <a:ext uri="{FF2B5EF4-FFF2-40B4-BE49-F238E27FC236}">
                    <a16:creationId xmlns:a16="http://schemas.microsoft.com/office/drawing/2014/main" id="{D1B30F7A-49C8-41D3-B2D5-7BFEAE7C1673}"/>
                  </a:ext>
                </a:extLst>
              </p:cNvPr>
              <p:cNvSpPr>
                <a:spLocks/>
              </p:cNvSpPr>
              <p:nvPr/>
            </p:nvSpPr>
            <p:spPr bwMode="auto">
              <a:xfrm>
                <a:off x="7132198" y="4146194"/>
                <a:ext cx="25163" cy="25163"/>
              </a:xfrm>
              <a:custGeom>
                <a:avLst/>
                <a:gdLst>
                  <a:gd name="T0" fmla="*/ 15 w 19"/>
                  <a:gd name="T1" fmla="*/ 19 h 19"/>
                  <a:gd name="T2" fmla="*/ 19 w 19"/>
                  <a:gd name="T3" fmla="*/ 2 h 19"/>
                  <a:gd name="T4" fmla="*/ 11 w 19"/>
                  <a:gd name="T5" fmla="*/ 0 h 19"/>
                  <a:gd name="T6" fmla="*/ 0 w 19"/>
                  <a:gd name="T7" fmla="*/ 0 h 19"/>
                  <a:gd name="T8" fmla="*/ 15 w 19"/>
                  <a:gd name="T9" fmla="*/ 19 h 19"/>
                </a:gdLst>
                <a:ahLst/>
                <a:cxnLst>
                  <a:cxn ang="0">
                    <a:pos x="T0" y="T1"/>
                  </a:cxn>
                  <a:cxn ang="0">
                    <a:pos x="T2" y="T3"/>
                  </a:cxn>
                  <a:cxn ang="0">
                    <a:pos x="T4" y="T5"/>
                  </a:cxn>
                  <a:cxn ang="0">
                    <a:pos x="T6" y="T7"/>
                  </a:cxn>
                  <a:cxn ang="0">
                    <a:pos x="T8" y="T9"/>
                  </a:cxn>
                </a:cxnLst>
                <a:rect l="0" t="0" r="r" b="b"/>
                <a:pathLst>
                  <a:path w="19" h="19">
                    <a:moveTo>
                      <a:pt x="15" y="19"/>
                    </a:moveTo>
                    <a:lnTo>
                      <a:pt x="19" y="2"/>
                    </a:lnTo>
                    <a:lnTo>
                      <a:pt x="11" y="0"/>
                    </a:lnTo>
                    <a:lnTo>
                      <a:pt x="0" y="0"/>
                    </a:lnTo>
                    <a:lnTo>
                      <a:pt x="15" y="19"/>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91" name="Freeform 1135">
                <a:extLst>
                  <a:ext uri="{FF2B5EF4-FFF2-40B4-BE49-F238E27FC236}">
                    <a16:creationId xmlns:a16="http://schemas.microsoft.com/office/drawing/2014/main" id="{5473FB45-386D-40C9-BD49-EE99F96FBA74}"/>
                  </a:ext>
                </a:extLst>
              </p:cNvPr>
              <p:cNvSpPr>
                <a:spLocks/>
              </p:cNvSpPr>
              <p:nvPr/>
            </p:nvSpPr>
            <p:spPr bwMode="auto">
              <a:xfrm>
                <a:off x="7169281" y="4180628"/>
                <a:ext cx="22515" cy="37083"/>
              </a:xfrm>
              <a:custGeom>
                <a:avLst/>
                <a:gdLst>
                  <a:gd name="T0" fmla="*/ 2 w 17"/>
                  <a:gd name="T1" fmla="*/ 28 h 28"/>
                  <a:gd name="T2" fmla="*/ 17 w 17"/>
                  <a:gd name="T3" fmla="*/ 15 h 28"/>
                  <a:gd name="T4" fmla="*/ 0 w 17"/>
                  <a:gd name="T5" fmla="*/ 0 h 28"/>
                  <a:gd name="T6" fmla="*/ 2 w 17"/>
                  <a:gd name="T7" fmla="*/ 28 h 28"/>
                </a:gdLst>
                <a:ahLst/>
                <a:cxnLst>
                  <a:cxn ang="0">
                    <a:pos x="T0" y="T1"/>
                  </a:cxn>
                  <a:cxn ang="0">
                    <a:pos x="T2" y="T3"/>
                  </a:cxn>
                  <a:cxn ang="0">
                    <a:pos x="T4" y="T5"/>
                  </a:cxn>
                  <a:cxn ang="0">
                    <a:pos x="T6" y="T7"/>
                  </a:cxn>
                </a:cxnLst>
                <a:rect l="0" t="0" r="r" b="b"/>
                <a:pathLst>
                  <a:path w="17" h="28">
                    <a:moveTo>
                      <a:pt x="2" y="28"/>
                    </a:moveTo>
                    <a:lnTo>
                      <a:pt x="17" y="15"/>
                    </a:lnTo>
                    <a:lnTo>
                      <a:pt x="0" y="0"/>
                    </a:lnTo>
                    <a:lnTo>
                      <a:pt x="2" y="28"/>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92" name="Freeform 1136">
                <a:extLst>
                  <a:ext uri="{FF2B5EF4-FFF2-40B4-BE49-F238E27FC236}">
                    <a16:creationId xmlns:a16="http://schemas.microsoft.com/office/drawing/2014/main" id="{6FDD6F22-B13C-4F6E-AFE9-EBFA72A6027C}"/>
                  </a:ext>
                </a:extLst>
              </p:cNvPr>
              <p:cNvSpPr>
                <a:spLocks/>
              </p:cNvSpPr>
              <p:nvPr/>
            </p:nvSpPr>
            <p:spPr bwMode="auto">
              <a:xfrm>
                <a:off x="7171930" y="4228306"/>
                <a:ext cx="99329" cy="96681"/>
              </a:xfrm>
              <a:custGeom>
                <a:avLst/>
                <a:gdLst>
                  <a:gd name="T0" fmla="*/ 40 w 75"/>
                  <a:gd name="T1" fmla="*/ 64 h 73"/>
                  <a:gd name="T2" fmla="*/ 60 w 75"/>
                  <a:gd name="T3" fmla="*/ 73 h 73"/>
                  <a:gd name="T4" fmla="*/ 66 w 75"/>
                  <a:gd name="T5" fmla="*/ 43 h 73"/>
                  <a:gd name="T6" fmla="*/ 72 w 75"/>
                  <a:gd name="T7" fmla="*/ 60 h 73"/>
                  <a:gd name="T8" fmla="*/ 75 w 75"/>
                  <a:gd name="T9" fmla="*/ 17 h 73"/>
                  <a:gd name="T10" fmla="*/ 62 w 75"/>
                  <a:gd name="T11" fmla="*/ 0 h 73"/>
                  <a:gd name="T12" fmla="*/ 34 w 75"/>
                  <a:gd name="T13" fmla="*/ 28 h 73"/>
                  <a:gd name="T14" fmla="*/ 17 w 75"/>
                  <a:gd name="T15" fmla="*/ 24 h 73"/>
                  <a:gd name="T16" fmla="*/ 0 w 75"/>
                  <a:gd name="T17" fmla="*/ 49 h 73"/>
                  <a:gd name="T18" fmla="*/ 28 w 75"/>
                  <a:gd name="T19" fmla="*/ 32 h 73"/>
                  <a:gd name="T20" fmla="*/ 40 w 75"/>
                  <a:gd name="T21"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73">
                    <a:moveTo>
                      <a:pt x="40" y="64"/>
                    </a:moveTo>
                    <a:lnTo>
                      <a:pt x="60" y="73"/>
                    </a:lnTo>
                    <a:lnTo>
                      <a:pt x="66" y="43"/>
                    </a:lnTo>
                    <a:lnTo>
                      <a:pt x="72" y="60"/>
                    </a:lnTo>
                    <a:lnTo>
                      <a:pt x="75" y="17"/>
                    </a:lnTo>
                    <a:lnTo>
                      <a:pt x="62" y="0"/>
                    </a:lnTo>
                    <a:lnTo>
                      <a:pt x="34" y="28"/>
                    </a:lnTo>
                    <a:lnTo>
                      <a:pt x="17" y="24"/>
                    </a:lnTo>
                    <a:lnTo>
                      <a:pt x="0" y="49"/>
                    </a:lnTo>
                    <a:lnTo>
                      <a:pt x="28" y="32"/>
                    </a:lnTo>
                    <a:lnTo>
                      <a:pt x="40" y="64"/>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93" name="Freeform 1137">
                <a:extLst>
                  <a:ext uri="{FF2B5EF4-FFF2-40B4-BE49-F238E27FC236}">
                    <a16:creationId xmlns:a16="http://schemas.microsoft.com/office/drawing/2014/main" id="{86FB5800-11D0-4C19-B522-C81D0CE1E590}"/>
                  </a:ext>
                </a:extLst>
              </p:cNvPr>
              <p:cNvSpPr>
                <a:spLocks/>
              </p:cNvSpPr>
              <p:nvPr/>
            </p:nvSpPr>
            <p:spPr bwMode="auto">
              <a:xfrm>
                <a:off x="7183849" y="4205792"/>
                <a:ext cx="22515" cy="39732"/>
              </a:xfrm>
              <a:custGeom>
                <a:avLst/>
                <a:gdLst>
                  <a:gd name="T0" fmla="*/ 10 w 17"/>
                  <a:gd name="T1" fmla="*/ 30 h 30"/>
                  <a:gd name="T2" fmla="*/ 17 w 17"/>
                  <a:gd name="T3" fmla="*/ 0 h 30"/>
                  <a:gd name="T4" fmla="*/ 4 w 17"/>
                  <a:gd name="T5" fmla="*/ 13 h 30"/>
                  <a:gd name="T6" fmla="*/ 0 w 17"/>
                  <a:gd name="T7" fmla="*/ 19 h 30"/>
                  <a:gd name="T8" fmla="*/ 10 w 17"/>
                  <a:gd name="T9" fmla="*/ 30 h 30"/>
                </a:gdLst>
                <a:ahLst/>
                <a:cxnLst>
                  <a:cxn ang="0">
                    <a:pos x="T0" y="T1"/>
                  </a:cxn>
                  <a:cxn ang="0">
                    <a:pos x="T2" y="T3"/>
                  </a:cxn>
                  <a:cxn ang="0">
                    <a:pos x="T4" y="T5"/>
                  </a:cxn>
                  <a:cxn ang="0">
                    <a:pos x="T6" y="T7"/>
                  </a:cxn>
                  <a:cxn ang="0">
                    <a:pos x="T8" y="T9"/>
                  </a:cxn>
                </a:cxnLst>
                <a:rect l="0" t="0" r="r" b="b"/>
                <a:pathLst>
                  <a:path w="17" h="30">
                    <a:moveTo>
                      <a:pt x="10" y="30"/>
                    </a:moveTo>
                    <a:lnTo>
                      <a:pt x="17" y="0"/>
                    </a:lnTo>
                    <a:lnTo>
                      <a:pt x="4" y="13"/>
                    </a:lnTo>
                    <a:lnTo>
                      <a:pt x="0" y="19"/>
                    </a:lnTo>
                    <a:lnTo>
                      <a:pt x="10" y="3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94" name="Freeform 1138">
                <a:extLst>
                  <a:ext uri="{FF2B5EF4-FFF2-40B4-BE49-F238E27FC236}">
                    <a16:creationId xmlns:a16="http://schemas.microsoft.com/office/drawing/2014/main" id="{788AA230-1527-4C81-9D0A-62CAA8438649}"/>
                  </a:ext>
                </a:extLst>
              </p:cNvPr>
              <p:cNvSpPr>
                <a:spLocks/>
              </p:cNvSpPr>
              <p:nvPr/>
            </p:nvSpPr>
            <p:spPr bwMode="auto">
              <a:xfrm>
                <a:off x="7126901" y="3874693"/>
                <a:ext cx="42381" cy="74166"/>
              </a:xfrm>
              <a:custGeom>
                <a:avLst/>
                <a:gdLst>
                  <a:gd name="T0" fmla="*/ 32 w 32"/>
                  <a:gd name="T1" fmla="*/ 0 h 56"/>
                  <a:gd name="T2" fmla="*/ 15 w 32"/>
                  <a:gd name="T3" fmla="*/ 2 h 56"/>
                  <a:gd name="T4" fmla="*/ 0 w 32"/>
                  <a:gd name="T5" fmla="*/ 24 h 56"/>
                  <a:gd name="T6" fmla="*/ 13 w 32"/>
                  <a:gd name="T7" fmla="*/ 56 h 56"/>
                  <a:gd name="T8" fmla="*/ 32 w 32"/>
                  <a:gd name="T9" fmla="*/ 0 h 56"/>
                </a:gdLst>
                <a:ahLst/>
                <a:cxnLst>
                  <a:cxn ang="0">
                    <a:pos x="T0" y="T1"/>
                  </a:cxn>
                  <a:cxn ang="0">
                    <a:pos x="T2" y="T3"/>
                  </a:cxn>
                  <a:cxn ang="0">
                    <a:pos x="T4" y="T5"/>
                  </a:cxn>
                  <a:cxn ang="0">
                    <a:pos x="T6" y="T7"/>
                  </a:cxn>
                  <a:cxn ang="0">
                    <a:pos x="T8" y="T9"/>
                  </a:cxn>
                </a:cxnLst>
                <a:rect l="0" t="0" r="r" b="b"/>
                <a:pathLst>
                  <a:path w="32" h="56">
                    <a:moveTo>
                      <a:pt x="32" y="0"/>
                    </a:moveTo>
                    <a:lnTo>
                      <a:pt x="15" y="2"/>
                    </a:lnTo>
                    <a:lnTo>
                      <a:pt x="0" y="24"/>
                    </a:lnTo>
                    <a:lnTo>
                      <a:pt x="13" y="56"/>
                    </a:lnTo>
                    <a:lnTo>
                      <a:pt x="32"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95" name="Freeform 1139">
                <a:extLst>
                  <a:ext uri="{FF2B5EF4-FFF2-40B4-BE49-F238E27FC236}">
                    <a16:creationId xmlns:a16="http://schemas.microsoft.com/office/drawing/2014/main" id="{0E57B4C4-97E2-4D69-8789-09A1A9BCD01B}"/>
                  </a:ext>
                </a:extLst>
              </p:cNvPr>
              <p:cNvSpPr>
                <a:spLocks/>
              </p:cNvSpPr>
              <p:nvPr/>
            </p:nvSpPr>
            <p:spPr bwMode="auto">
              <a:xfrm>
                <a:off x="7346750" y="3660141"/>
                <a:ext cx="50327" cy="62247"/>
              </a:xfrm>
              <a:custGeom>
                <a:avLst/>
                <a:gdLst>
                  <a:gd name="T0" fmla="*/ 28 w 38"/>
                  <a:gd name="T1" fmla="*/ 47 h 47"/>
                  <a:gd name="T2" fmla="*/ 38 w 38"/>
                  <a:gd name="T3" fmla="*/ 17 h 47"/>
                  <a:gd name="T4" fmla="*/ 32 w 38"/>
                  <a:gd name="T5" fmla="*/ 2 h 47"/>
                  <a:gd name="T6" fmla="*/ 13 w 38"/>
                  <a:gd name="T7" fmla="*/ 0 h 47"/>
                  <a:gd name="T8" fmla="*/ 0 w 38"/>
                  <a:gd name="T9" fmla="*/ 13 h 47"/>
                  <a:gd name="T10" fmla="*/ 0 w 38"/>
                  <a:gd name="T11" fmla="*/ 23 h 47"/>
                  <a:gd name="T12" fmla="*/ 9 w 38"/>
                  <a:gd name="T13" fmla="*/ 13 h 47"/>
                  <a:gd name="T14" fmla="*/ 13 w 38"/>
                  <a:gd name="T15" fmla="*/ 19 h 47"/>
                  <a:gd name="T16" fmla="*/ 9 w 38"/>
                  <a:gd name="T17" fmla="*/ 47 h 47"/>
                  <a:gd name="T18" fmla="*/ 28 w 38"/>
                  <a:gd name="T19"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47">
                    <a:moveTo>
                      <a:pt x="28" y="47"/>
                    </a:moveTo>
                    <a:lnTo>
                      <a:pt x="38" y="17"/>
                    </a:lnTo>
                    <a:lnTo>
                      <a:pt x="32" y="2"/>
                    </a:lnTo>
                    <a:lnTo>
                      <a:pt x="13" y="0"/>
                    </a:lnTo>
                    <a:lnTo>
                      <a:pt x="0" y="13"/>
                    </a:lnTo>
                    <a:lnTo>
                      <a:pt x="0" y="23"/>
                    </a:lnTo>
                    <a:lnTo>
                      <a:pt x="9" y="13"/>
                    </a:lnTo>
                    <a:lnTo>
                      <a:pt x="13" y="19"/>
                    </a:lnTo>
                    <a:lnTo>
                      <a:pt x="9" y="47"/>
                    </a:lnTo>
                    <a:lnTo>
                      <a:pt x="28" y="47"/>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96" name="Freeform 1140">
                <a:extLst>
                  <a:ext uri="{FF2B5EF4-FFF2-40B4-BE49-F238E27FC236}">
                    <a16:creationId xmlns:a16="http://schemas.microsoft.com/office/drawing/2014/main" id="{4B3ADF96-3A23-4929-B88A-DBEDC634A262}"/>
                  </a:ext>
                </a:extLst>
              </p:cNvPr>
              <p:cNvSpPr>
                <a:spLocks/>
              </p:cNvSpPr>
              <p:nvPr/>
            </p:nvSpPr>
            <p:spPr bwMode="auto">
              <a:xfrm>
                <a:off x="7371913" y="3464131"/>
                <a:ext cx="254283" cy="203957"/>
              </a:xfrm>
              <a:custGeom>
                <a:avLst/>
                <a:gdLst>
                  <a:gd name="T0" fmla="*/ 0 w 192"/>
                  <a:gd name="T1" fmla="*/ 146 h 154"/>
                  <a:gd name="T2" fmla="*/ 79 w 192"/>
                  <a:gd name="T3" fmla="*/ 133 h 154"/>
                  <a:gd name="T4" fmla="*/ 83 w 192"/>
                  <a:gd name="T5" fmla="*/ 154 h 154"/>
                  <a:gd name="T6" fmla="*/ 105 w 192"/>
                  <a:gd name="T7" fmla="*/ 141 h 154"/>
                  <a:gd name="T8" fmla="*/ 102 w 192"/>
                  <a:gd name="T9" fmla="*/ 126 h 154"/>
                  <a:gd name="T10" fmla="*/ 126 w 192"/>
                  <a:gd name="T11" fmla="*/ 135 h 154"/>
                  <a:gd name="T12" fmla="*/ 154 w 192"/>
                  <a:gd name="T13" fmla="*/ 114 h 154"/>
                  <a:gd name="T14" fmla="*/ 154 w 192"/>
                  <a:gd name="T15" fmla="*/ 129 h 154"/>
                  <a:gd name="T16" fmla="*/ 162 w 192"/>
                  <a:gd name="T17" fmla="*/ 122 h 154"/>
                  <a:gd name="T18" fmla="*/ 175 w 192"/>
                  <a:gd name="T19" fmla="*/ 88 h 154"/>
                  <a:gd name="T20" fmla="*/ 175 w 192"/>
                  <a:gd name="T21" fmla="*/ 64 h 154"/>
                  <a:gd name="T22" fmla="*/ 192 w 192"/>
                  <a:gd name="T23" fmla="*/ 37 h 154"/>
                  <a:gd name="T24" fmla="*/ 179 w 192"/>
                  <a:gd name="T25" fmla="*/ 0 h 154"/>
                  <a:gd name="T26" fmla="*/ 171 w 192"/>
                  <a:gd name="T27" fmla="*/ 0 h 154"/>
                  <a:gd name="T28" fmla="*/ 175 w 192"/>
                  <a:gd name="T29" fmla="*/ 11 h 154"/>
                  <a:gd name="T30" fmla="*/ 160 w 192"/>
                  <a:gd name="T31" fmla="*/ 9 h 154"/>
                  <a:gd name="T32" fmla="*/ 151 w 192"/>
                  <a:gd name="T33" fmla="*/ 52 h 154"/>
                  <a:gd name="T34" fmla="*/ 134 w 192"/>
                  <a:gd name="T35" fmla="*/ 79 h 154"/>
                  <a:gd name="T36" fmla="*/ 111 w 192"/>
                  <a:gd name="T37" fmla="*/ 92 h 154"/>
                  <a:gd name="T38" fmla="*/ 111 w 192"/>
                  <a:gd name="T39" fmla="*/ 79 h 154"/>
                  <a:gd name="T40" fmla="*/ 102 w 192"/>
                  <a:gd name="T41" fmla="*/ 82 h 154"/>
                  <a:gd name="T42" fmla="*/ 83 w 192"/>
                  <a:gd name="T43" fmla="*/ 118 h 154"/>
                  <a:gd name="T44" fmla="*/ 34 w 192"/>
                  <a:gd name="T45" fmla="*/ 118 h 154"/>
                  <a:gd name="T46" fmla="*/ 0 w 192"/>
                  <a:gd name="T47" fmla="*/ 14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2" h="154">
                    <a:moveTo>
                      <a:pt x="0" y="146"/>
                    </a:moveTo>
                    <a:lnTo>
                      <a:pt x="79" y="133"/>
                    </a:lnTo>
                    <a:lnTo>
                      <a:pt x="83" y="154"/>
                    </a:lnTo>
                    <a:lnTo>
                      <a:pt x="105" y="141"/>
                    </a:lnTo>
                    <a:lnTo>
                      <a:pt x="102" y="126"/>
                    </a:lnTo>
                    <a:lnTo>
                      <a:pt x="126" y="135"/>
                    </a:lnTo>
                    <a:lnTo>
                      <a:pt x="154" y="114"/>
                    </a:lnTo>
                    <a:lnTo>
                      <a:pt x="154" y="129"/>
                    </a:lnTo>
                    <a:lnTo>
                      <a:pt x="162" y="122"/>
                    </a:lnTo>
                    <a:lnTo>
                      <a:pt x="175" y="88"/>
                    </a:lnTo>
                    <a:lnTo>
                      <a:pt x="175" y="64"/>
                    </a:lnTo>
                    <a:lnTo>
                      <a:pt x="192" y="37"/>
                    </a:lnTo>
                    <a:lnTo>
                      <a:pt x="179" y="0"/>
                    </a:lnTo>
                    <a:lnTo>
                      <a:pt x="171" y="0"/>
                    </a:lnTo>
                    <a:lnTo>
                      <a:pt x="175" y="11"/>
                    </a:lnTo>
                    <a:lnTo>
                      <a:pt x="160" y="9"/>
                    </a:lnTo>
                    <a:lnTo>
                      <a:pt x="151" y="52"/>
                    </a:lnTo>
                    <a:lnTo>
                      <a:pt x="134" y="79"/>
                    </a:lnTo>
                    <a:lnTo>
                      <a:pt x="111" y="92"/>
                    </a:lnTo>
                    <a:lnTo>
                      <a:pt x="111" y="79"/>
                    </a:lnTo>
                    <a:lnTo>
                      <a:pt x="102" y="82"/>
                    </a:lnTo>
                    <a:lnTo>
                      <a:pt x="83" y="118"/>
                    </a:lnTo>
                    <a:lnTo>
                      <a:pt x="34" y="118"/>
                    </a:lnTo>
                    <a:lnTo>
                      <a:pt x="0" y="146"/>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97" name="Freeform 1141">
                <a:extLst>
                  <a:ext uri="{FF2B5EF4-FFF2-40B4-BE49-F238E27FC236}">
                    <a16:creationId xmlns:a16="http://schemas.microsoft.com/office/drawing/2014/main" id="{6A2D8F56-20A3-454E-8539-5514D7A23D11}"/>
                  </a:ext>
                </a:extLst>
              </p:cNvPr>
              <p:cNvSpPr>
                <a:spLocks/>
              </p:cNvSpPr>
              <p:nvPr/>
            </p:nvSpPr>
            <p:spPr bwMode="auto">
              <a:xfrm>
                <a:off x="7401050" y="3650870"/>
                <a:ext cx="52976" cy="37083"/>
              </a:xfrm>
              <a:custGeom>
                <a:avLst/>
                <a:gdLst>
                  <a:gd name="T0" fmla="*/ 36 w 40"/>
                  <a:gd name="T1" fmla="*/ 17 h 28"/>
                  <a:gd name="T2" fmla="*/ 40 w 40"/>
                  <a:gd name="T3" fmla="*/ 0 h 28"/>
                  <a:gd name="T4" fmla="*/ 0 w 40"/>
                  <a:gd name="T5" fmla="*/ 15 h 28"/>
                  <a:gd name="T6" fmla="*/ 14 w 40"/>
                  <a:gd name="T7" fmla="*/ 28 h 28"/>
                  <a:gd name="T8" fmla="*/ 36 w 40"/>
                  <a:gd name="T9" fmla="*/ 17 h 28"/>
                </a:gdLst>
                <a:ahLst/>
                <a:cxnLst>
                  <a:cxn ang="0">
                    <a:pos x="T0" y="T1"/>
                  </a:cxn>
                  <a:cxn ang="0">
                    <a:pos x="T2" y="T3"/>
                  </a:cxn>
                  <a:cxn ang="0">
                    <a:pos x="T4" y="T5"/>
                  </a:cxn>
                  <a:cxn ang="0">
                    <a:pos x="T6" y="T7"/>
                  </a:cxn>
                  <a:cxn ang="0">
                    <a:pos x="T8" y="T9"/>
                  </a:cxn>
                </a:cxnLst>
                <a:rect l="0" t="0" r="r" b="b"/>
                <a:pathLst>
                  <a:path w="40" h="28">
                    <a:moveTo>
                      <a:pt x="36" y="17"/>
                    </a:moveTo>
                    <a:lnTo>
                      <a:pt x="40" y="0"/>
                    </a:lnTo>
                    <a:lnTo>
                      <a:pt x="0" y="15"/>
                    </a:lnTo>
                    <a:lnTo>
                      <a:pt x="14" y="28"/>
                    </a:lnTo>
                    <a:lnTo>
                      <a:pt x="36" y="17"/>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98" name="Freeform 1142">
                <a:extLst>
                  <a:ext uri="{FF2B5EF4-FFF2-40B4-BE49-F238E27FC236}">
                    <a16:creationId xmlns:a16="http://schemas.microsoft.com/office/drawing/2014/main" id="{88426F58-BCFB-4C3D-BAC5-F8AEFC4BAD20}"/>
                  </a:ext>
                </a:extLst>
              </p:cNvPr>
              <p:cNvSpPr>
                <a:spLocks/>
              </p:cNvSpPr>
              <p:nvPr/>
            </p:nvSpPr>
            <p:spPr bwMode="auto">
              <a:xfrm>
                <a:off x="7575870" y="3354206"/>
                <a:ext cx="132439" cy="109925"/>
              </a:xfrm>
              <a:custGeom>
                <a:avLst/>
                <a:gdLst>
                  <a:gd name="T0" fmla="*/ 23 w 100"/>
                  <a:gd name="T1" fmla="*/ 75 h 83"/>
                  <a:gd name="T2" fmla="*/ 10 w 100"/>
                  <a:gd name="T3" fmla="*/ 60 h 83"/>
                  <a:gd name="T4" fmla="*/ 59 w 100"/>
                  <a:gd name="T5" fmla="*/ 73 h 83"/>
                  <a:gd name="T6" fmla="*/ 70 w 100"/>
                  <a:gd name="T7" fmla="*/ 53 h 83"/>
                  <a:gd name="T8" fmla="*/ 100 w 100"/>
                  <a:gd name="T9" fmla="*/ 47 h 83"/>
                  <a:gd name="T10" fmla="*/ 89 w 100"/>
                  <a:gd name="T11" fmla="*/ 32 h 83"/>
                  <a:gd name="T12" fmla="*/ 93 w 100"/>
                  <a:gd name="T13" fmla="*/ 21 h 83"/>
                  <a:gd name="T14" fmla="*/ 66 w 100"/>
                  <a:gd name="T15" fmla="*/ 24 h 83"/>
                  <a:gd name="T16" fmla="*/ 36 w 100"/>
                  <a:gd name="T17" fmla="*/ 0 h 83"/>
                  <a:gd name="T18" fmla="*/ 23 w 100"/>
                  <a:gd name="T19" fmla="*/ 47 h 83"/>
                  <a:gd name="T20" fmla="*/ 10 w 100"/>
                  <a:gd name="T21" fmla="*/ 45 h 83"/>
                  <a:gd name="T22" fmla="*/ 0 w 100"/>
                  <a:gd name="T23" fmla="*/ 60 h 83"/>
                  <a:gd name="T24" fmla="*/ 4 w 100"/>
                  <a:gd name="T25" fmla="*/ 83 h 83"/>
                  <a:gd name="T26" fmla="*/ 23 w 100"/>
                  <a:gd name="T27" fmla="*/ 7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0" h="83">
                    <a:moveTo>
                      <a:pt x="23" y="75"/>
                    </a:moveTo>
                    <a:lnTo>
                      <a:pt x="10" y="60"/>
                    </a:lnTo>
                    <a:lnTo>
                      <a:pt x="59" y="73"/>
                    </a:lnTo>
                    <a:lnTo>
                      <a:pt x="70" y="53"/>
                    </a:lnTo>
                    <a:lnTo>
                      <a:pt x="100" y="47"/>
                    </a:lnTo>
                    <a:lnTo>
                      <a:pt x="89" y="32"/>
                    </a:lnTo>
                    <a:lnTo>
                      <a:pt x="93" y="21"/>
                    </a:lnTo>
                    <a:lnTo>
                      <a:pt x="66" y="24"/>
                    </a:lnTo>
                    <a:lnTo>
                      <a:pt x="36" y="0"/>
                    </a:lnTo>
                    <a:lnTo>
                      <a:pt x="23" y="47"/>
                    </a:lnTo>
                    <a:lnTo>
                      <a:pt x="10" y="45"/>
                    </a:lnTo>
                    <a:lnTo>
                      <a:pt x="0" y="60"/>
                    </a:lnTo>
                    <a:lnTo>
                      <a:pt x="4" y="83"/>
                    </a:lnTo>
                    <a:lnTo>
                      <a:pt x="23" y="75"/>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99" name="Freeform 1143">
                <a:extLst>
                  <a:ext uri="{FF2B5EF4-FFF2-40B4-BE49-F238E27FC236}">
                    <a16:creationId xmlns:a16="http://schemas.microsoft.com/office/drawing/2014/main" id="{093A5261-A201-4C59-A2BC-1A3DFBA793BC}"/>
                  </a:ext>
                </a:extLst>
              </p:cNvPr>
              <p:cNvSpPr>
                <a:spLocks noEditPoints="1"/>
              </p:cNvSpPr>
              <p:nvPr/>
            </p:nvSpPr>
            <p:spPr bwMode="auto">
              <a:xfrm>
                <a:off x="5414460" y="3117141"/>
                <a:ext cx="2044862" cy="1297906"/>
              </a:xfrm>
              <a:custGeom>
                <a:avLst/>
                <a:gdLst>
                  <a:gd name="T0" fmla="*/ 1485 w 1544"/>
                  <a:gd name="T1" fmla="*/ 220 h 980"/>
                  <a:gd name="T2" fmla="*/ 1421 w 1544"/>
                  <a:gd name="T3" fmla="*/ 87 h 980"/>
                  <a:gd name="T4" fmla="*/ 1255 w 1544"/>
                  <a:gd name="T5" fmla="*/ 89 h 980"/>
                  <a:gd name="T6" fmla="*/ 1001 w 1544"/>
                  <a:gd name="T7" fmla="*/ 72 h 980"/>
                  <a:gd name="T8" fmla="*/ 743 w 1544"/>
                  <a:gd name="T9" fmla="*/ 102 h 980"/>
                  <a:gd name="T10" fmla="*/ 662 w 1544"/>
                  <a:gd name="T11" fmla="*/ 141 h 980"/>
                  <a:gd name="T12" fmla="*/ 509 w 1544"/>
                  <a:gd name="T13" fmla="*/ 288 h 980"/>
                  <a:gd name="T14" fmla="*/ 469 w 1544"/>
                  <a:gd name="T15" fmla="*/ 354 h 980"/>
                  <a:gd name="T16" fmla="*/ 292 w 1544"/>
                  <a:gd name="T17" fmla="*/ 371 h 980"/>
                  <a:gd name="T18" fmla="*/ 85 w 1544"/>
                  <a:gd name="T19" fmla="*/ 337 h 980"/>
                  <a:gd name="T20" fmla="*/ 0 w 1544"/>
                  <a:gd name="T21" fmla="*/ 301 h 980"/>
                  <a:gd name="T22" fmla="*/ 75 w 1544"/>
                  <a:gd name="T23" fmla="*/ 480 h 980"/>
                  <a:gd name="T24" fmla="*/ 226 w 1544"/>
                  <a:gd name="T25" fmla="*/ 559 h 980"/>
                  <a:gd name="T26" fmla="*/ 379 w 1544"/>
                  <a:gd name="T27" fmla="*/ 566 h 980"/>
                  <a:gd name="T28" fmla="*/ 447 w 1544"/>
                  <a:gd name="T29" fmla="*/ 647 h 980"/>
                  <a:gd name="T30" fmla="*/ 526 w 1544"/>
                  <a:gd name="T31" fmla="*/ 796 h 980"/>
                  <a:gd name="T32" fmla="*/ 760 w 1544"/>
                  <a:gd name="T33" fmla="*/ 632 h 980"/>
                  <a:gd name="T34" fmla="*/ 807 w 1544"/>
                  <a:gd name="T35" fmla="*/ 615 h 980"/>
                  <a:gd name="T36" fmla="*/ 907 w 1544"/>
                  <a:gd name="T37" fmla="*/ 517 h 980"/>
                  <a:gd name="T38" fmla="*/ 907 w 1544"/>
                  <a:gd name="T39" fmla="*/ 517 h 980"/>
                  <a:gd name="T40" fmla="*/ 854 w 1544"/>
                  <a:gd name="T41" fmla="*/ 730 h 980"/>
                  <a:gd name="T42" fmla="*/ 922 w 1544"/>
                  <a:gd name="T43" fmla="*/ 867 h 980"/>
                  <a:gd name="T44" fmla="*/ 990 w 1544"/>
                  <a:gd name="T45" fmla="*/ 899 h 980"/>
                  <a:gd name="T46" fmla="*/ 995 w 1544"/>
                  <a:gd name="T47" fmla="*/ 771 h 980"/>
                  <a:gd name="T48" fmla="*/ 1029 w 1544"/>
                  <a:gd name="T49" fmla="*/ 828 h 980"/>
                  <a:gd name="T50" fmla="*/ 1101 w 1544"/>
                  <a:gd name="T51" fmla="*/ 743 h 980"/>
                  <a:gd name="T52" fmla="*/ 990 w 1544"/>
                  <a:gd name="T53" fmla="*/ 617 h 980"/>
                  <a:gd name="T54" fmla="*/ 1172 w 1544"/>
                  <a:gd name="T55" fmla="*/ 628 h 980"/>
                  <a:gd name="T56" fmla="*/ 1325 w 1544"/>
                  <a:gd name="T57" fmla="*/ 482 h 980"/>
                  <a:gd name="T58" fmla="*/ 1295 w 1544"/>
                  <a:gd name="T59" fmla="*/ 363 h 980"/>
                  <a:gd name="T60" fmla="*/ 1323 w 1544"/>
                  <a:gd name="T61" fmla="*/ 269 h 980"/>
                  <a:gd name="T62" fmla="*/ 1431 w 1544"/>
                  <a:gd name="T63" fmla="*/ 262 h 980"/>
                  <a:gd name="T64" fmla="*/ 1397 w 1544"/>
                  <a:gd name="T65" fmla="*/ 399 h 980"/>
                  <a:gd name="T66" fmla="*/ 1421 w 1544"/>
                  <a:gd name="T67" fmla="*/ 294 h 980"/>
                  <a:gd name="T68" fmla="*/ 1218 w 1544"/>
                  <a:gd name="T69" fmla="*/ 130 h 980"/>
                  <a:gd name="T70" fmla="*/ 777 w 1544"/>
                  <a:gd name="T71" fmla="*/ 512 h 980"/>
                  <a:gd name="T72" fmla="*/ 758 w 1544"/>
                  <a:gd name="T73" fmla="*/ 519 h 980"/>
                  <a:gd name="T74" fmla="*/ 682 w 1544"/>
                  <a:gd name="T75" fmla="*/ 493 h 980"/>
                  <a:gd name="T76" fmla="*/ 466 w 1544"/>
                  <a:gd name="T77" fmla="*/ 384 h 980"/>
                  <a:gd name="T78" fmla="*/ 441 w 1544"/>
                  <a:gd name="T79" fmla="*/ 408 h 980"/>
                  <a:gd name="T80" fmla="*/ 432 w 1544"/>
                  <a:gd name="T81" fmla="*/ 534 h 980"/>
                  <a:gd name="T82" fmla="*/ 532 w 1544"/>
                  <a:gd name="T83" fmla="*/ 440 h 980"/>
                  <a:gd name="T84" fmla="*/ 518 w 1544"/>
                  <a:gd name="T85" fmla="*/ 448 h 980"/>
                  <a:gd name="T86" fmla="*/ 518 w 1544"/>
                  <a:gd name="T87" fmla="*/ 348 h 980"/>
                  <a:gd name="T88" fmla="*/ 599 w 1544"/>
                  <a:gd name="T89" fmla="*/ 369 h 980"/>
                  <a:gd name="T90" fmla="*/ 594 w 1544"/>
                  <a:gd name="T91" fmla="*/ 465 h 980"/>
                  <a:gd name="T92" fmla="*/ 611 w 1544"/>
                  <a:gd name="T93" fmla="*/ 506 h 980"/>
                  <a:gd name="T94" fmla="*/ 780 w 1544"/>
                  <a:gd name="T95" fmla="*/ 568 h 980"/>
                  <a:gd name="T96" fmla="*/ 818 w 1544"/>
                  <a:gd name="T97" fmla="*/ 572 h 980"/>
                  <a:gd name="T98" fmla="*/ 816 w 1544"/>
                  <a:gd name="T99" fmla="*/ 596 h 980"/>
                  <a:gd name="T100" fmla="*/ 812 w 1544"/>
                  <a:gd name="T101" fmla="*/ 521 h 980"/>
                  <a:gd name="T102" fmla="*/ 978 w 1544"/>
                  <a:gd name="T103" fmla="*/ 619 h 980"/>
                  <a:gd name="T104" fmla="*/ 956 w 1544"/>
                  <a:gd name="T105" fmla="*/ 649 h 980"/>
                  <a:gd name="T106" fmla="*/ 939 w 1544"/>
                  <a:gd name="T107" fmla="*/ 623 h 980"/>
                  <a:gd name="T108" fmla="*/ 929 w 1544"/>
                  <a:gd name="T109" fmla="*/ 589 h 980"/>
                  <a:gd name="T110" fmla="*/ 1029 w 1544"/>
                  <a:gd name="T111" fmla="*/ 705 h 980"/>
                  <a:gd name="T112" fmla="*/ 1039 w 1544"/>
                  <a:gd name="T113" fmla="*/ 760 h 980"/>
                  <a:gd name="T114" fmla="*/ 1039 w 1544"/>
                  <a:gd name="T115" fmla="*/ 762 h 980"/>
                  <a:gd name="T116" fmla="*/ 784 w 1544"/>
                  <a:gd name="T117" fmla="*/ 132 h 980"/>
                  <a:gd name="T118" fmla="*/ 1033 w 1544"/>
                  <a:gd name="T119" fmla="*/ 258 h 980"/>
                  <a:gd name="T120" fmla="*/ 1438 w 1544"/>
                  <a:gd name="T121" fmla="*/ 247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44" h="980">
                    <a:moveTo>
                      <a:pt x="1474" y="241"/>
                    </a:moveTo>
                    <a:lnTo>
                      <a:pt x="1472" y="237"/>
                    </a:lnTo>
                    <a:lnTo>
                      <a:pt x="1465" y="230"/>
                    </a:lnTo>
                    <a:lnTo>
                      <a:pt x="1465" y="230"/>
                    </a:lnTo>
                    <a:lnTo>
                      <a:pt x="1472" y="237"/>
                    </a:lnTo>
                    <a:lnTo>
                      <a:pt x="1485" y="220"/>
                    </a:lnTo>
                    <a:lnTo>
                      <a:pt x="1478" y="194"/>
                    </a:lnTo>
                    <a:lnTo>
                      <a:pt x="1517" y="183"/>
                    </a:lnTo>
                    <a:lnTo>
                      <a:pt x="1544" y="113"/>
                    </a:lnTo>
                    <a:lnTo>
                      <a:pt x="1483" y="130"/>
                    </a:lnTo>
                    <a:lnTo>
                      <a:pt x="1472" y="102"/>
                    </a:lnTo>
                    <a:lnTo>
                      <a:pt x="1421" y="87"/>
                    </a:lnTo>
                    <a:lnTo>
                      <a:pt x="1389" y="12"/>
                    </a:lnTo>
                    <a:lnTo>
                      <a:pt x="1355" y="0"/>
                    </a:lnTo>
                    <a:lnTo>
                      <a:pt x="1293" y="19"/>
                    </a:lnTo>
                    <a:lnTo>
                      <a:pt x="1304" y="36"/>
                    </a:lnTo>
                    <a:lnTo>
                      <a:pt x="1278" y="79"/>
                    </a:lnTo>
                    <a:lnTo>
                      <a:pt x="1255" y="89"/>
                    </a:lnTo>
                    <a:lnTo>
                      <a:pt x="1229" y="81"/>
                    </a:lnTo>
                    <a:lnTo>
                      <a:pt x="1229" y="81"/>
                    </a:lnTo>
                    <a:lnTo>
                      <a:pt x="1199" y="77"/>
                    </a:lnTo>
                    <a:lnTo>
                      <a:pt x="1118" y="96"/>
                    </a:lnTo>
                    <a:lnTo>
                      <a:pt x="1048" y="68"/>
                    </a:lnTo>
                    <a:lnTo>
                      <a:pt x="1001" y="72"/>
                    </a:lnTo>
                    <a:lnTo>
                      <a:pt x="984" y="47"/>
                    </a:lnTo>
                    <a:lnTo>
                      <a:pt x="939" y="32"/>
                    </a:lnTo>
                    <a:lnTo>
                      <a:pt x="916" y="49"/>
                    </a:lnTo>
                    <a:lnTo>
                      <a:pt x="914" y="81"/>
                    </a:lnTo>
                    <a:lnTo>
                      <a:pt x="812" y="66"/>
                    </a:lnTo>
                    <a:lnTo>
                      <a:pt x="743" y="102"/>
                    </a:lnTo>
                    <a:lnTo>
                      <a:pt x="760" y="124"/>
                    </a:lnTo>
                    <a:lnTo>
                      <a:pt x="760" y="124"/>
                    </a:lnTo>
                    <a:lnTo>
                      <a:pt x="743" y="100"/>
                    </a:lnTo>
                    <a:lnTo>
                      <a:pt x="709" y="115"/>
                    </a:lnTo>
                    <a:lnTo>
                      <a:pt x="705" y="143"/>
                    </a:lnTo>
                    <a:lnTo>
                      <a:pt x="662" y="141"/>
                    </a:lnTo>
                    <a:lnTo>
                      <a:pt x="650" y="181"/>
                    </a:lnTo>
                    <a:lnTo>
                      <a:pt x="609" y="190"/>
                    </a:lnTo>
                    <a:lnTo>
                      <a:pt x="622" y="220"/>
                    </a:lnTo>
                    <a:lnTo>
                      <a:pt x="613" y="247"/>
                    </a:lnTo>
                    <a:lnTo>
                      <a:pt x="547" y="282"/>
                    </a:lnTo>
                    <a:lnTo>
                      <a:pt x="509" y="288"/>
                    </a:lnTo>
                    <a:lnTo>
                      <a:pt x="503" y="314"/>
                    </a:lnTo>
                    <a:lnTo>
                      <a:pt x="520" y="320"/>
                    </a:lnTo>
                    <a:lnTo>
                      <a:pt x="520" y="344"/>
                    </a:lnTo>
                    <a:lnTo>
                      <a:pt x="520" y="344"/>
                    </a:lnTo>
                    <a:lnTo>
                      <a:pt x="498" y="339"/>
                    </a:lnTo>
                    <a:lnTo>
                      <a:pt x="469" y="354"/>
                    </a:lnTo>
                    <a:lnTo>
                      <a:pt x="454" y="320"/>
                    </a:lnTo>
                    <a:lnTo>
                      <a:pt x="430" y="346"/>
                    </a:lnTo>
                    <a:lnTo>
                      <a:pt x="356" y="344"/>
                    </a:lnTo>
                    <a:lnTo>
                      <a:pt x="317" y="384"/>
                    </a:lnTo>
                    <a:lnTo>
                      <a:pt x="292" y="371"/>
                    </a:lnTo>
                    <a:lnTo>
                      <a:pt x="292" y="371"/>
                    </a:lnTo>
                    <a:lnTo>
                      <a:pt x="290" y="352"/>
                    </a:lnTo>
                    <a:lnTo>
                      <a:pt x="221" y="322"/>
                    </a:lnTo>
                    <a:lnTo>
                      <a:pt x="168" y="339"/>
                    </a:lnTo>
                    <a:lnTo>
                      <a:pt x="170" y="350"/>
                    </a:lnTo>
                    <a:lnTo>
                      <a:pt x="130" y="356"/>
                    </a:lnTo>
                    <a:lnTo>
                      <a:pt x="85" y="337"/>
                    </a:lnTo>
                    <a:lnTo>
                      <a:pt x="81" y="318"/>
                    </a:lnTo>
                    <a:lnTo>
                      <a:pt x="68" y="312"/>
                    </a:lnTo>
                    <a:lnTo>
                      <a:pt x="64" y="297"/>
                    </a:lnTo>
                    <a:lnTo>
                      <a:pt x="34" y="314"/>
                    </a:lnTo>
                    <a:lnTo>
                      <a:pt x="8" y="292"/>
                    </a:lnTo>
                    <a:lnTo>
                      <a:pt x="0" y="301"/>
                    </a:lnTo>
                    <a:lnTo>
                      <a:pt x="11" y="344"/>
                    </a:lnTo>
                    <a:lnTo>
                      <a:pt x="23" y="365"/>
                    </a:lnTo>
                    <a:lnTo>
                      <a:pt x="36" y="371"/>
                    </a:lnTo>
                    <a:lnTo>
                      <a:pt x="21" y="412"/>
                    </a:lnTo>
                    <a:lnTo>
                      <a:pt x="53" y="438"/>
                    </a:lnTo>
                    <a:lnTo>
                      <a:pt x="75" y="480"/>
                    </a:lnTo>
                    <a:lnTo>
                      <a:pt x="81" y="472"/>
                    </a:lnTo>
                    <a:lnTo>
                      <a:pt x="100" y="478"/>
                    </a:lnTo>
                    <a:lnTo>
                      <a:pt x="124" y="521"/>
                    </a:lnTo>
                    <a:lnTo>
                      <a:pt x="160" y="544"/>
                    </a:lnTo>
                    <a:lnTo>
                      <a:pt x="211" y="536"/>
                    </a:lnTo>
                    <a:lnTo>
                      <a:pt x="226" y="559"/>
                    </a:lnTo>
                    <a:lnTo>
                      <a:pt x="300" y="570"/>
                    </a:lnTo>
                    <a:lnTo>
                      <a:pt x="300" y="570"/>
                    </a:lnTo>
                    <a:lnTo>
                      <a:pt x="300" y="570"/>
                    </a:lnTo>
                    <a:lnTo>
                      <a:pt x="300" y="570"/>
                    </a:lnTo>
                    <a:lnTo>
                      <a:pt x="300" y="570"/>
                    </a:lnTo>
                    <a:lnTo>
                      <a:pt x="379" y="566"/>
                    </a:lnTo>
                    <a:lnTo>
                      <a:pt x="407" y="596"/>
                    </a:lnTo>
                    <a:lnTo>
                      <a:pt x="407" y="596"/>
                    </a:lnTo>
                    <a:lnTo>
                      <a:pt x="422" y="613"/>
                    </a:lnTo>
                    <a:lnTo>
                      <a:pt x="447" y="606"/>
                    </a:lnTo>
                    <a:lnTo>
                      <a:pt x="422" y="619"/>
                    </a:lnTo>
                    <a:lnTo>
                      <a:pt x="447" y="647"/>
                    </a:lnTo>
                    <a:lnTo>
                      <a:pt x="473" y="640"/>
                    </a:lnTo>
                    <a:lnTo>
                      <a:pt x="477" y="619"/>
                    </a:lnTo>
                    <a:lnTo>
                      <a:pt x="486" y="621"/>
                    </a:lnTo>
                    <a:lnTo>
                      <a:pt x="496" y="726"/>
                    </a:lnTo>
                    <a:lnTo>
                      <a:pt x="511" y="739"/>
                    </a:lnTo>
                    <a:lnTo>
                      <a:pt x="526" y="796"/>
                    </a:lnTo>
                    <a:lnTo>
                      <a:pt x="564" y="867"/>
                    </a:lnTo>
                    <a:lnTo>
                      <a:pt x="607" y="831"/>
                    </a:lnTo>
                    <a:lnTo>
                      <a:pt x="616" y="737"/>
                    </a:lnTo>
                    <a:lnTo>
                      <a:pt x="718" y="662"/>
                    </a:lnTo>
                    <a:lnTo>
                      <a:pt x="745" y="626"/>
                    </a:lnTo>
                    <a:lnTo>
                      <a:pt x="760" y="632"/>
                    </a:lnTo>
                    <a:lnTo>
                      <a:pt x="754" y="587"/>
                    </a:lnTo>
                    <a:lnTo>
                      <a:pt x="756" y="587"/>
                    </a:lnTo>
                    <a:lnTo>
                      <a:pt x="763" y="634"/>
                    </a:lnTo>
                    <a:lnTo>
                      <a:pt x="782" y="630"/>
                    </a:lnTo>
                    <a:lnTo>
                      <a:pt x="794" y="611"/>
                    </a:lnTo>
                    <a:lnTo>
                      <a:pt x="807" y="615"/>
                    </a:lnTo>
                    <a:lnTo>
                      <a:pt x="818" y="647"/>
                    </a:lnTo>
                    <a:lnTo>
                      <a:pt x="824" y="628"/>
                    </a:lnTo>
                    <a:lnTo>
                      <a:pt x="824" y="628"/>
                    </a:lnTo>
                    <a:lnTo>
                      <a:pt x="869" y="546"/>
                    </a:lnTo>
                    <a:lnTo>
                      <a:pt x="899" y="536"/>
                    </a:lnTo>
                    <a:lnTo>
                      <a:pt x="907" y="517"/>
                    </a:lnTo>
                    <a:lnTo>
                      <a:pt x="888" y="510"/>
                    </a:lnTo>
                    <a:lnTo>
                      <a:pt x="888" y="508"/>
                    </a:lnTo>
                    <a:lnTo>
                      <a:pt x="907" y="517"/>
                    </a:lnTo>
                    <a:lnTo>
                      <a:pt x="927" y="527"/>
                    </a:lnTo>
                    <a:lnTo>
                      <a:pt x="927" y="527"/>
                    </a:lnTo>
                    <a:lnTo>
                      <a:pt x="907" y="517"/>
                    </a:lnTo>
                    <a:lnTo>
                      <a:pt x="901" y="536"/>
                    </a:lnTo>
                    <a:lnTo>
                      <a:pt x="871" y="546"/>
                    </a:lnTo>
                    <a:lnTo>
                      <a:pt x="826" y="628"/>
                    </a:lnTo>
                    <a:lnTo>
                      <a:pt x="820" y="647"/>
                    </a:lnTo>
                    <a:lnTo>
                      <a:pt x="856" y="692"/>
                    </a:lnTo>
                    <a:lnTo>
                      <a:pt x="854" y="730"/>
                    </a:lnTo>
                    <a:lnTo>
                      <a:pt x="873" y="737"/>
                    </a:lnTo>
                    <a:lnTo>
                      <a:pt x="897" y="709"/>
                    </a:lnTo>
                    <a:lnTo>
                      <a:pt x="912" y="724"/>
                    </a:lnTo>
                    <a:lnTo>
                      <a:pt x="929" y="833"/>
                    </a:lnTo>
                    <a:lnTo>
                      <a:pt x="929" y="833"/>
                    </a:lnTo>
                    <a:lnTo>
                      <a:pt x="922" y="867"/>
                    </a:lnTo>
                    <a:lnTo>
                      <a:pt x="956" y="895"/>
                    </a:lnTo>
                    <a:lnTo>
                      <a:pt x="956" y="895"/>
                    </a:lnTo>
                    <a:lnTo>
                      <a:pt x="976" y="954"/>
                    </a:lnTo>
                    <a:lnTo>
                      <a:pt x="1020" y="980"/>
                    </a:lnTo>
                    <a:lnTo>
                      <a:pt x="1012" y="918"/>
                    </a:lnTo>
                    <a:lnTo>
                      <a:pt x="990" y="899"/>
                    </a:lnTo>
                    <a:lnTo>
                      <a:pt x="988" y="899"/>
                    </a:lnTo>
                    <a:lnTo>
                      <a:pt x="959" y="882"/>
                    </a:lnTo>
                    <a:lnTo>
                      <a:pt x="937" y="831"/>
                    </a:lnTo>
                    <a:lnTo>
                      <a:pt x="956" y="775"/>
                    </a:lnTo>
                    <a:lnTo>
                      <a:pt x="1001" y="807"/>
                    </a:lnTo>
                    <a:lnTo>
                      <a:pt x="995" y="771"/>
                    </a:lnTo>
                    <a:lnTo>
                      <a:pt x="1007" y="760"/>
                    </a:lnTo>
                    <a:lnTo>
                      <a:pt x="1007" y="760"/>
                    </a:lnTo>
                    <a:lnTo>
                      <a:pt x="995" y="771"/>
                    </a:lnTo>
                    <a:lnTo>
                      <a:pt x="1001" y="807"/>
                    </a:lnTo>
                    <a:lnTo>
                      <a:pt x="1012" y="826"/>
                    </a:lnTo>
                    <a:lnTo>
                      <a:pt x="1029" y="828"/>
                    </a:lnTo>
                    <a:lnTo>
                      <a:pt x="1037" y="860"/>
                    </a:lnTo>
                    <a:lnTo>
                      <a:pt x="1052" y="837"/>
                    </a:lnTo>
                    <a:lnTo>
                      <a:pt x="1063" y="843"/>
                    </a:lnTo>
                    <a:lnTo>
                      <a:pt x="1067" y="831"/>
                    </a:lnTo>
                    <a:lnTo>
                      <a:pt x="1108" y="807"/>
                    </a:lnTo>
                    <a:lnTo>
                      <a:pt x="1101" y="743"/>
                    </a:lnTo>
                    <a:lnTo>
                      <a:pt x="1046" y="683"/>
                    </a:lnTo>
                    <a:lnTo>
                      <a:pt x="1052" y="664"/>
                    </a:lnTo>
                    <a:lnTo>
                      <a:pt x="1084" y="636"/>
                    </a:lnTo>
                    <a:lnTo>
                      <a:pt x="1039" y="606"/>
                    </a:lnTo>
                    <a:lnTo>
                      <a:pt x="990" y="617"/>
                    </a:lnTo>
                    <a:lnTo>
                      <a:pt x="990" y="617"/>
                    </a:lnTo>
                    <a:lnTo>
                      <a:pt x="1039" y="604"/>
                    </a:lnTo>
                    <a:lnTo>
                      <a:pt x="1084" y="634"/>
                    </a:lnTo>
                    <a:lnTo>
                      <a:pt x="1116" y="634"/>
                    </a:lnTo>
                    <a:lnTo>
                      <a:pt x="1123" y="658"/>
                    </a:lnTo>
                    <a:lnTo>
                      <a:pt x="1127" y="638"/>
                    </a:lnTo>
                    <a:lnTo>
                      <a:pt x="1172" y="628"/>
                    </a:lnTo>
                    <a:lnTo>
                      <a:pt x="1180" y="611"/>
                    </a:lnTo>
                    <a:lnTo>
                      <a:pt x="1191" y="617"/>
                    </a:lnTo>
                    <a:lnTo>
                      <a:pt x="1193" y="617"/>
                    </a:lnTo>
                    <a:lnTo>
                      <a:pt x="1229" y="606"/>
                    </a:lnTo>
                    <a:lnTo>
                      <a:pt x="1267" y="579"/>
                    </a:lnTo>
                    <a:lnTo>
                      <a:pt x="1325" y="482"/>
                    </a:lnTo>
                    <a:lnTo>
                      <a:pt x="1295" y="478"/>
                    </a:lnTo>
                    <a:lnTo>
                      <a:pt x="1325" y="465"/>
                    </a:lnTo>
                    <a:lnTo>
                      <a:pt x="1293" y="444"/>
                    </a:lnTo>
                    <a:lnTo>
                      <a:pt x="1325" y="450"/>
                    </a:lnTo>
                    <a:lnTo>
                      <a:pt x="1280" y="391"/>
                    </a:lnTo>
                    <a:lnTo>
                      <a:pt x="1295" y="363"/>
                    </a:lnTo>
                    <a:lnTo>
                      <a:pt x="1338" y="344"/>
                    </a:lnTo>
                    <a:lnTo>
                      <a:pt x="1306" y="333"/>
                    </a:lnTo>
                    <a:lnTo>
                      <a:pt x="1276" y="344"/>
                    </a:lnTo>
                    <a:lnTo>
                      <a:pt x="1252" y="318"/>
                    </a:lnTo>
                    <a:lnTo>
                      <a:pt x="1255" y="309"/>
                    </a:lnTo>
                    <a:lnTo>
                      <a:pt x="1323" y="269"/>
                    </a:lnTo>
                    <a:lnTo>
                      <a:pt x="1331" y="282"/>
                    </a:lnTo>
                    <a:lnTo>
                      <a:pt x="1314" y="316"/>
                    </a:lnTo>
                    <a:lnTo>
                      <a:pt x="1365" y="290"/>
                    </a:lnTo>
                    <a:lnTo>
                      <a:pt x="1410" y="258"/>
                    </a:lnTo>
                    <a:lnTo>
                      <a:pt x="1431" y="262"/>
                    </a:lnTo>
                    <a:lnTo>
                      <a:pt x="1431" y="262"/>
                    </a:lnTo>
                    <a:lnTo>
                      <a:pt x="1410" y="258"/>
                    </a:lnTo>
                    <a:lnTo>
                      <a:pt x="1365" y="290"/>
                    </a:lnTo>
                    <a:lnTo>
                      <a:pt x="1385" y="299"/>
                    </a:lnTo>
                    <a:lnTo>
                      <a:pt x="1372" y="331"/>
                    </a:lnTo>
                    <a:lnTo>
                      <a:pt x="1404" y="337"/>
                    </a:lnTo>
                    <a:lnTo>
                      <a:pt x="1397" y="399"/>
                    </a:lnTo>
                    <a:lnTo>
                      <a:pt x="1434" y="393"/>
                    </a:lnTo>
                    <a:lnTo>
                      <a:pt x="1457" y="369"/>
                    </a:lnTo>
                    <a:lnTo>
                      <a:pt x="1436" y="318"/>
                    </a:lnTo>
                    <a:lnTo>
                      <a:pt x="1429" y="322"/>
                    </a:lnTo>
                    <a:lnTo>
                      <a:pt x="1436" y="318"/>
                    </a:lnTo>
                    <a:lnTo>
                      <a:pt x="1421" y="294"/>
                    </a:lnTo>
                    <a:lnTo>
                      <a:pt x="1457" y="271"/>
                    </a:lnTo>
                    <a:lnTo>
                      <a:pt x="1474" y="241"/>
                    </a:lnTo>
                    <a:close/>
                    <a:moveTo>
                      <a:pt x="1261" y="121"/>
                    </a:moveTo>
                    <a:lnTo>
                      <a:pt x="1263" y="124"/>
                    </a:lnTo>
                    <a:lnTo>
                      <a:pt x="1218" y="130"/>
                    </a:lnTo>
                    <a:lnTo>
                      <a:pt x="1218" y="130"/>
                    </a:lnTo>
                    <a:lnTo>
                      <a:pt x="1261" y="121"/>
                    </a:lnTo>
                    <a:close/>
                    <a:moveTo>
                      <a:pt x="769" y="542"/>
                    </a:moveTo>
                    <a:lnTo>
                      <a:pt x="769" y="542"/>
                    </a:lnTo>
                    <a:lnTo>
                      <a:pt x="760" y="532"/>
                    </a:lnTo>
                    <a:lnTo>
                      <a:pt x="760" y="532"/>
                    </a:lnTo>
                    <a:lnTo>
                      <a:pt x="777" y="512"/>
                    </a:lnTo>
                    <a:lnTo>
                      <a:pt x="780" y="514"/>
                    </a:lnTo>
                    <a:lnTo>
                      <a:pt x="763" y="532"/>
                    </a:lnTo>
                    <a:lnTo>
                      <a:pt x="769" y="542"/>
                    </a:lnTo>
                    <a:close/>
                    <a:moveTo>
                      <a:pt x="748" y="521"/>
                    </a:moveTo>
                    <a:lnTo>
                      <a:pt x="758" y="519"/>
                    </a:lnTo>
                    <a:lnTo>
                      <a:pt x="758" y="519"/>
                    </a:lnTo>
                    <a:lnTo>
                      <a:pt x="748" y="521"/>
                    </a:lnTo>
                    <a:lnTo>
                      <a:pt x="748" y="521"/>
                    </a:lnTo>
                    <a:lnTo>
                      <a:pt x="711" y="521"/>
                    </a:lnTo>
                    <a:lnTo>
                      <a:pt x="711" y="521"/>
                    </a:lnTo>
                    <a:lnTo>
                      <a:pt x="748" y="521"/>
                    </a:lnTo>
                    <a:close/>
                    <a:moveTo>
                      <a:pt x="682" y="493"/>
                    </a:moveTo>
                    <a:lnTo>
                      <a:pt x="682" y="495"/>
                    </a:lnTo>
                    <a:lnTo>
                      <a:pt x="645" y="482"/>
                    </a:lnTo>
                    <a:lnTo>
                      <a:pt x="682" y="493"/>
                    </a:lnTo>
                    <a:close/>
                    <a:moveTo>
                      <a:pt x="462" y="363"/>
                    </a:moveTo>
                    <a:lnTo>
                      <a:pt x="466" y="384"/>
                    </a:lnTo>
                    <a:lnTo>
                      <a:pt x="466" y="384"/>
                    </a:lnTo>
                    <a:lnTo>
                      <a:pt x="462" y="363"/>
                    </a:lnTo>
                    <a:lnTo>
                      <a:pt x="462" y="363"/>
                    </a:lnTo>
                    <a:close/>
                    <a:moveTo>
                      <a:pt x="441" y="408"/>
                    </a:moveTo>
                    <a:lnTo>
                      <a:pt x="445" y="418"/>
                    </a:lnTo>
                    <a:lnTo>
                      <a:pt x="445" y="418"/>
                    </a:lnTo>
                    <a:lnTo>
                      <a:pt x="441" y="408"/>
                    </a:lnTo>
                    <a:lnTo>
                      <a:pt x="441" y="408"/>
                    </a:lnTo>
                    <a:close/>
                    <a:moveTo>
                      <a:pt x="458" y="585"/>
                    </a:moveTo>
                    <a:lnTo>
                      <a:pt x="432" y="534"/>
                    </a:lnTo>
                    <a:lnTo>
                      <a:pt x="447" y="519"/>
                    </a:lnTo>
                    <a:lnTo>
                      <a:pt x="449" y="519"/>
                    </a:lnTo>
                    <a:lnTo>
                      <a:pt x="432" y="534"/>
                    </a:lnTo>
                    <a:lnTo>
                      <a:pt x="460" y="585"/>
                    </a:lnTo>
                    <a:lnTo>
                      <a:pt x="458" y="585"/>
                    </a:lnTo>
                    <a:close/>
                    <a:moveTo>
                      <a:pt x="558" y="393"/>
                    </a:moveTo>
                    <a:lnTo>
                      <a:pt x="509" y="393"/>
                    </a:lnTo>
                    <a:lnTo>
                      <a:pt x="509" y="420"/>
                    </a:lnTo>
                    <a:lnTo>
                      <a:pt x="532" y="440"/>
                    </a:lnTo>
                    <a:lnTo>
                      <a:pt x="518" y="448"/>
                    </a:lnTo>
                    <a:lnTo>
                      <a:pt x="522" y="463"/>
                    </a:lnTo>
                    <a:lnTo>
                      <a:pt x="471" y="521"/>
                    </a:lnTo>
                    <a:lnTo>
                      <a:pt x="471" y="521"/>
                    </a:lnTo>
                    <a:lnTo>
                      <a:pt x="520" y="463"/>
                    </a:lnTo>
                    <a:lnTo>
                      <a:pt x="518" y="448"/>
                    </a:lnTo>
                    <a:lnTo>
                      <a:pt x="530" y="440"/>
                    </a:lnTo>
                    <a:lnTo>
                      <a:pt x="507" y="420"/>
                    </a:lnTo>
                    <a:lnTo>
                      <a:pt x="507" y="393"/>
                    </a:lnTo>
                    <a:lnTo>
                      <a:pt x="556" y="393"/>
                    </a:lnTo>
                    <a:lnTo>
                      <a:pt x="571" y="380"/>
                    </a:lnTo>
                    <a:lnTo>
                      <a:pt x="518" y="348"/>
                    </a:lnTo>
                    <a:lnTo>
                      <a:pt x="518" y="348"/>
                    </a:lnTo>
                    <a:lnTo>
                      <a:pt x="571" y="378"/>
                    </a:lnTo>
                    <a:lnTo>
                      <a:pt x="596" y="369"/>
                    </a:lnTo>
                    <a:lnTo>
                      <a:pt x="616" y="378"/>
                    </a:lnTo>
                    <a:lnTo>
                      <a:pt x="616" y="378"/>
                    </a:lnTo>
                    <a:lnTo>
                      <a:pt x="599" y="369"/>
                    </a:lnTo>
                    <a:lnTo>
                      <a:pt x="571" y="380"/>
                    </a:lnTo>
                    <a:lnTo>
                      <a:pt x="558" y="393"/>
                    </a:lnTo>
                    <a:close/>
                    <a:moveTo>
                      <a:pt x="611" y="506"/>
                    </a:moveTo>
                    <a:lnTo>
                      <a:pt x="628" y="478"/>
                    </a:lnTo>
                    <a:lnTo>
                      <a:pt x="594" y="465"/>
                    </a:lnTo>
                    <a:lnTo>
                      <a:pt x="594" y="465"/>
                    </a:lnTo>
                    <a:lnTo>
                      <a:pt x="628" y="476"/>
                    </a:lnTo>
                    <a:lnTo>
                      <a:pt x="628" y="478"/>
                    </a:lnTo>
                    <a:lnTo>
                      <a:pt x="611" y="506"/>
                    </a:lnTo>
                    <a:lnTo>
                      <a:pt x="658" y="532"/>
                    </a:lnTo>
                    <a:lnTo>
                      <a:pt x="658" y="532"/>
                    </a:lnTo>
                    <a:lnTo>
                      <a:pt x="611" y="506"/>
                    </a:lnTo>
                    <a:close/>
                    <a:moveTo>
                      <a:pt x="745" y="576"/>
                    </a:moveTo>
                    <a:lnTo>
                      <a:pt x="743" y="576"/>
                    </a:lnTo>
                    <a:lnTo>
                      <a:pt x="756" y="568"/>
                    </a:lnTo>
                    <a:lnTo>
                      <a:pt x="756" y="568"/>
                    </a:lnTo>
                    <a:lnTo>
                      <a:pt x="745" y="576"/>
                    </a:lnTo>
                    <a:close/>
                    <a:moveTo>
                      <a:pt x="780" y="568"/>
                    </a:moveTo>
                    <a:lnTo>
                      <a:pt x="756" y="546"/>
                    </a:lnTo>
                    <a:lnTo>
                      <a:pt x="748" y="559"/>
                    </a:lnTo>
                    <a:lnTo>
                      <a:pt x="745" y="559"/>
                    </a:lnTo>
                    <a:lnTo>
                      <a:pt x="754" y="546"/>
                    </a:lnTo>
                    <a:lnTo>
                      <a:pt x="780" y="568"/>
                    </a:lnTo>
                    <a:lnTo>
                      <a:pt x="818" y="572"/>
                    </a:lnTo>
                    <a:lnTo>
                      <a:pt x="818" y="572"/>
                    </a:lnTo>
                    <a:lnTo>
                      <a:pt x="780" y="568"/>
                    </a:lnTo>
                    <a:close/>
                    <a:moveTo>
                      <a:pt x="797" y="591"/>
                    </a:moveTo>
                    <a:lnTo>
                      <a:pt x="799" y="591"/>
                    </a:lnTo>
                    <a:lnTo>
                      <a:pt x="807" y="608"/>
                    </a:lnTo>
                    <a:lnTo>
                      <a:pt x="816" y="596"/>
                    </a:lnTo>
                    <a:lnTo>
                      <a:pt x="816" y="596"/>
                    </a:lnTo>
                    <a:lnTo>
                      <a:pt x="807" y="608"/>
                    </a:lnTo>
                    <a:lnTo>
                      <a:pt x="797" y="591"/>
                    </a:lnTo>
                    <a:close/>
                    <a:moveTo>
                      <a:pt x="884" y="491"/>
                    </a:moveTo>
                    <a:lnTo>
                      <a:pt x="812" y="521"/>
                    </a:lnTo>
                    <a:lnTo>
                      <a:pt x="812" y="521"/>
                    </a:lnTo>
                    <a:lnTo>
                      <a:pt x="809" y="521"/>
                    </a:lnTo>
                    <a:lnTo>
                      <a:pt x="884" y="491"/>
                    </a:lnTo>
                    <a:lnTo>
                      <a:pt x="888" y="504"/>
                    </a:lnTo>
                    <a:lnTo>
                      <a:pt x="884" y="491"/>
                    </a:lnTo>
                    <a:close/>
                    <a:moveTo>
                      <a:pt x="978" y="619"/>
                    </a:moveTo>
                    <a:lnTo>
                      <a:pt x="978" y="619"/>
                    </a:lnTo>
                    <a:lnTo>
                      <a:pt x="980" y="638"/>
                    </a:lnTo>
                    <a:lnTo>
                      <a:pt x="980" y="638"/>
                    </a:lnTo>
                    <a:lnTo>
                      <a:pt x="978" y="619"/>
                    </a:lnTo>
                    <a:close/>
                    <a:moveTo>
                      <a:pt x="971" y="668"/>
                    </a:moveTo>
                    <a:lnTo>
                      <a:pt x="971" y="670"/>
                    </a:lnTo>
                    <a:lnTo>
                      <a:pt x="956" y="649"/>
                    </a:lnTo>
                    <a:lnTo>
                      <a:pt x="956" y="649"/>
                    </a:lnTo>
                    <a:lnTo>
                      <a:pt x="956" y="649"/>
                    </a:lnTo>
                    <a:lnTo>
                      <a:pt x="971" y="668"/>
                    </a:lnTo>
                    <a:close/>
                    <a:moveTo>
                      <a:pt x="971" y="634"/>
                    </a:moveTo>
                    <a:lnTo>
                      <a:pt x="939" y="623"/>
                    </a:lnTo>
                    <a:lnTo>
                      <a:pt x="939" y="623"/>
                    </a:lnTo>
                    <a:lnTo>
                      <a:pt x="971" y="632"/>
                    </a:lnTo>
                    <a:lnTo>
                      <a:pt x="971" y="634"/>
                    </a:lnTo>
                    <a:close/>
                    <a:moveTo>
                      <a:pt x="912" y="593"/>
                    </a:moveTo>
                    <a:lnTo>
                      <a:pt x="912" y="593"/>
                    </a:lnTo>
                    <a:lnTo>
                      <a:pt x="929" y="589"/>
                    </a:lnTo>
                    <a:lnTo>
                      <a:pt x="929" y="589"/>
                    </a:lnTo>
                    <a:lnTo>
                      <a:pt x="912" y="593"/>
                    </a:lnTo>
                    <a:close/>
                    <a:moveTo>
                      <a:pt x="967" y="705"/>
                    </a:moveTo>
                    <a:lnTo>
                      <a:pt x="967" y="705"/>
                    </a:lnTo>
                    <a:lnTo>
                      <a:pt x="1010" y="690"/>
                    </a:lnTo>
                    <a:lnTo>
                      <a:pt x="1029" y="705"/>
                    </a:lnTo>
                    <a:lnTo>
                      <a:pt x="1029" y="705"/>
                    </a:lnTo>
                    <a:lnTo>
                      <a:pt x="1012" y="690"/>
                    </a:lnTo>
                    <a:lnTo>
                      <a:pt x="967" y="705"/>
                    </a:lnTo>
                    <a:close/>
                    <a:moveTo>
                      <a:pt x="1078" y="756"/>
                    </a:moveTo>
                    <a:lnTo>
                      <a:pt x="1078" y="756"/>
                    </a:lnTo>
                    <a:lnTo>
                      <a:pt x="1039" y="762"/>
                    </a:lnTo>
                    <a:lnTo>
                      <a:pt x="1039" y="760"/>
                    </a:lnTo>
                    <a:lnTo>
                      <a:pt x="1078" y="754"/>
                    </a:lnTo>
                    <a:lnTo>
                      <a:pt x="1078" y="756"/>
                    </a:lnTo>
                    <a:close/>
                    <a:moveTo>
                      <a:pt x="1039" y="762"/>
                    </a:moveTo>
                    <a:lnTo>
                      <a:pt x="1039" y="762"/>
                    </a:lnTo>
                    <a:lnTo>
                      <a:pt x="1022" y="760"/>
                    </a:lnTo>
                    <a:lnTo>
                      <a:pt x="1039" y="762"/>
                    </a:lnTo>
                    <a:close/>
                    <a:moveTo>
                      <a:pt x="1033" y="258"/>
                    </a:moveTo>
                    <a:lnTo>
                      <a:pt x="963" y="230"/>
                    </a:lnTo>
                    <a:lnTo>
                      <a:pt x="901" y="232"/>
                    </a:lnTo>
                    <a:lnTo>
                      <a:pt x="869" y="200"/>
                    </a:lnTo>
                    <a:lnTo>
                      <a:pt x="794" y="181"/>
                    </a:lnTo>
                    <a:lnTo>
                      <a:pt x="784" y="132"/>
                    </a:lnTo>
                    <a:lnTo>
                      <a:pt x="786" y="134"/>
                    </a:lnTo>
                    <a:lnTo>
                      <a:pt x="794" y="181"/>
                    </a:lnTo>
                    <a:lnTo>
                      <a:pt x="871" y="200"/>
                    </a:lnTo>
                    <a:lnTo>
                      <a:pt x="901" y="232"/>
                    </a:lnTo>
                    <a:lnTo>
                      <a:pt x="963" y="230"/>
                    </a:lnTo>
                    <a:lnTo>
                      <a:pt x="1033" y="258"/>
                    </a:lnTo>
                    <a:lnTo>
                      <a:pt x="1097" y="241"/>
                    </a:lnTo>
                    <a:lnTo>
                      <a:pt x="1033" y="258"/>
                    </a:lnTo>
                    <a:close/>
                    <a:moveTo>
                      <a:pt x="1438" y="247"/>
                    </a:moveTo>
                    <a:lnTo>
                      <a:pt x="1431" y="252"/>
                    </a:lnTo>
                    <a:lnTo>
                      <a:pt x="1431" y="252"/>
                    </a:lnTo>
                    <a:lnTo>
                      <a:pt x="1438" y="247"/>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00" name="Freeform 1144">
                <a:extLst>
                  <a:ext uri="{FF2B5EF4-FFF2-40B4-BE49-F238E27FC236}">
                    <a16:creationId xmlns:a16="http://schemas.microsoft.com/office/drawing/2014/main" id="{B0DA2725-56C4-4E28-95BE-3338DC9A25B3}"/>
                  </a:ext>
                </a:extLst>
              </p:cNvPr>
              <p:cNvSpPr>
                <a:spLocks/>
              </p:cNvSpPr>
              <p:nvPr/>
            </p:nvSpPr>
            <p:spPr bwMode="auto">
              <a:xfrm>
                <a:off x="7618250" y="3094625"/>
                <a:ext cx="67544" cy="245013"/>
              </a:xfrm>
              <a:custGeom>
                <a:avLst/>
                <a:gdLst>
                  <a:gd name="T0" fmla="*/ 8 w 51"/>
                  <a:gd name="T1" fmla="*/ 185 h 185"/>
                  <a:gd name="T2" fmla="*/ 17 w 51"/>
                  <a:gd name="T3" fmla="*/ 170 h 185"/>
                  <a:gd name="T4" fmla="*/ 29 w 51"/>
                  <a:gd name="T5" fmla="*/ 179 h 185"/>
                  <a:gd name="T6" fmla="*/ 14 w 51"/>
                  <a:gd name="T7" fmla="*/ 147 h 185"/>
                  <a:gd name="T8" fmla="*/ 23 w 51"/>
                  <a:gd name="T9" fmla="*/ 115 h 185"/>
                  <a:gd name="T10" fmla="*/ 51 w 51"/>
                  <a:gd name="T11" fmla="*/ 126 h 185"/>
                  <a:gd name="T12" fmla="*/ 25 w 51"/>
                  <a:gd name="T13" fmla="*/ 64 h 185"/>
                  <a:gd name="T14" fmla="*/ 17 w 51"/>
                  <a:gd name="T15" fmla="*/ 0 h 185"/>
                  <a:gd name="T16" fmla="*/ 0 w 51"/>
                  <a:gd name="T17" fmla="*/ 47 h 185"/>
                  <a:gd name="T18" fmla="*/ 8 w 51"/>
                  <a:gd name="T19" fmla="*/ 70 h 185"/>
                  <a:gd name="T20" fmla="*/ 8 w 51"/>
                  <a:gd name="T21" fmla="*/ 18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185">
                    <a:moveTo>
                      <a:pt x="8" y="185"/>
                    </a:moveTo>
                    <a:lnTo>
                      <a:pt x="17" y="170"/>
                    </a:lnTo>
                    <a:lnTo>
                      <a:pt x="29" y="179"/>
                    </a:lnTo>
                    <a:lnTo>
                      <a:pt x="14" y="147"/>
                    </a:lnTo>
                    <a:lnTo>
                      <a:pt x="23" y="115"/>
                    </a:lnTo>
                    <a:lnTo>
                      <a:pt x="51" y="126"/>
                    </a:lnTo>
                    <a:lnTo>
                      <a:pt x="25" y="64"/>
                    </a:lnTo>
                    <a:lnTo>
                      <a:pt x="17" y="0"/>
                    </a:lnTo>
                    <a:lnTo>
                      <a:pt x="0" y="47"/>
                    </a:lnTo>
                    <a:lnTo>
                      <a:pt x="8" y="70"/>
                    </a:lnTo>
                    <a:lnTo>
                      <a:pt x="8" y="185"/>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01" name="Freeform 1145">
                <a:extLst>
                  <a:ext uri="{FF2B5EF4-FFF2-40B4-BE49-F238E27FC236}">
                    <a16:creationId xmlns:a16="http://schemas.microsoft.com/office/drawing/2014/main" id="{58451698-4DDB-4B2B-B7D0-8E9997F280C4}"/>
                  </a:ext>
                </a:extLst>
              </p:cNvPr>
              <p:cNvSpPr>
                <a:spLocks/>
              </p:cNvSpPr>
              <p:nvPr/>
            </p:nvSpPr>
            <p:spPr bwMode="auto">
              <a:xfrm>
                <a:off x="7936105" y="4695817"/>
                <a:ext cx="64895" cy="19866"/>
              </a:xfrm>
              <a:custGeom>
                <a:avLst/>
                <a:gdLst>
                  <a:gd name="T0" fmla="*/ 0 w 49"/>
                  <a:gd name="T1" fmla="*/ 4 h 15"/>
                  <a:gd name="T2" fmla="*/ 49 w 49"/>
                  <a:gd name="T3" fmla="*/ 15 h 15"/>
                  <a:gd name="T4" fmla="*/ 28 w 49"/>
                  <a:gd name="T5" fmla="*/ 0 h 15"/>
                  <a:gd name="T6" fmla="*/ 0 w 49"/>
                  <a:gd name="T7" fmla="*/ 4 h 15"/>
                </a:gdLst>
                <a:ahLst/>
                <a:cxnLst>
                  <a:cxn ang="0">
                    <a:pos x="T0" y="T1"/>
                  </a:cxn>
                  <a:cxn ang="0">
                    <a:pos x="T2" y="T3"/>
                  </a:cxn>
                  <a:cxn ang="0">
                    <a:pos x="T4" y="T5"/>
                  </a:cxn>
                  <a:cxn ang="0">
                    <a:pos x="T6" y="T7"/>
                  </a:cxn>
                </a:cxnLst>
                <a:rect l="0" t="0" r="r" b="b"/>
                <a:pathLst>
                  <a:path w="49" h="15">
                    <a:moveTo>
                      <a:pt x="0" y="4"/>
                    </a:moveTo>
                    <a:lnTo>
                      <a:pt x="49" y="15"/>
                    </a:lnTo>
                    <a:lnTo>
                      <a:pt x="28" y="0"/>
                    </a:lnTo>
                    <a:lnTo>
                      <a:pt x="0" y="4"/>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02" name="Freeform 1146">
                <a:extLst>
                  <a:ext uri="{FF2B5EF4-FFF2-40B4-BE49-F238E27FC236}">
                    <a16:creationId xmlns:a16="http://schemas.microsoft.com/office/drawing/2014/main" id="{A77B0D9C-7B33-4BA8-B7C9-84DBDB6837E4}"/>
                  </a:ext>
                </a:extLst>
              </p:cNvPr>
              <p:cNvSpPr>
                <a:spLocks/>
              </p:cNvSpPr>
              <p:nvPr/>
            </p:nvSpPr>
            <p:spPr bwMode="auto">
              <a:xfrm>
                <a:off x="7868561" y="4626949"/>
                <a:ext cx="11920" cy="14568"/>
              </a:xfrm>
              <a:custGeom>
                <a:avLst/>
                <a:gdLst>
                  <a:gd name="T0" fmla="*/ 0 w 9"/>
                  <a:gd name="T1" fmla="*/ 11 h 11"/>
                  <a:gd name="T2" fmla="*/ 9 w 9"/>
                  <a:gd name="T3" fmla="*/ 5 h 11"/>
                  <a:gd name="T4" fmla="*/ 7 w 9"/>
                  <a:gd name="T5" fmla="*/ 0 h 11"/>
                  <a:gd name="T6" fmla="*/ 0 w 9"/>
                  <a:gd name="T7" fmla="*/ 11 h 11"/>
                </a:gdLst>
                <a:ahLst/>
                <a:cxnLst>
                  <a:cxn ang="0">
                    <a:pos x="T0" y="T1"/>
                  </a:cxn>
                  <a:cxn ang="0">
                    <a:pos x="T2" y="T3"/>
                  </a:cxn>
                  <a:cxn ang="0">
                    <a:pos x="T4" y="T5"/>
                  </a:cxn>
                  <a:cxn ang="0">
                    <a:pos x="T6" y="T7"/>
                  </a:cxn>
                </a:cxnLst>
                <a:rect l="0" t="0" r="r" b="b"/>
                <a:pathLst>
                  <a:path w="9" h="11">
                    <a:moveTo>
                      <a:pt x="0" y="11"/>
                    </a:moveTo>
                    <a:lnTo>
                      <a:pt x="9" y="5"/>
                    </a:lnTo>
                    <a:lnTo>
                      <a:pt x="7" y="0"/>
                    </a:lnTo>
                    <a:lnTo>
                      <a:pt x="0" y="11"/>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03" name="Freeform 1147">
                <a:extLst>
                  <a:ext uri="{FF2B5EF4-FFF2-40B4-BE49-F238E27FC236}">
                    <a16:creationId xmlns:a16="http://schemas.microsoft.com/office/drawing/2014/main" id="{1B6567F1-8381-41C7-8CCC-C19CF802F5FC}"/>
                  </a:ext>
                </a:extLst>
              </p:cNvPr>
              <p:cNvSpPr>
                <a:spLocks/>
              </p:cNvSpPr>
              <p:nvPr/>
            </p:nvSpPr>
            <p:spPr bwMode="auto">
              <a:xfrm>
                <a:off x="7371913" y="4457426"/>
                <a:ext cx="454267" cy="223823"/>
              </a:xfrm>
              <a:custGeom>
                <a:avLst/>
                <a:gdLst>
                  <a:gd name="T0" fmla="*/ 286 w 343"/>
                  <a:gd name="T1" fmla="*/ 96 h 169"/>
                  <a:gd name="T2" fmla="*/ 258 w 343"/>
                  <a:gd name="T3" fmla="*/ 88 h 169"/>
                  <a:gd name="T4" fmla="*/ 230 w 343"/>
                  <a:gd name="T5" fmla="*/ 58 h 169"/>
                  <a:gd name="T6" fmla="*/ 175 w 343"/>
                  <a:gd name="T7" fmla="*/ 36 h 169"/>
                  <a:gd name="T8" fmla="*/ 175 w 343"/>
                  <a:gd name="T9" fmla="*/ 36 h 169"/>
                  <a:gd name="T10" fmla="*/ 120 w 343"/>
                  <a:gd name="T11" fmla="*/ 19 h 169"/>
                  <a:gd name="T12" fmla="*/ 75 w 343"/>
                  <a:gd name="T13" fmla="*/ 51 h 169"/>
                  <a:gd name="T14" fmla="*/ 58 w 343"/>
                  <a:gd name="T15" fmla="*/ 34 h 169"/>
                  <a:gd name="T16" fmla="*/ 51 w 343"/>
                  <a:gd name="T17" fmla="*/ 7 h 169"/>
                  <a:gd name="T18" fmla="*/ 26 w 343"/>
                  <a:gd name="T19" fmla="*/ 0 h 169"/>
                  <a:gd name="T20" fmla="*/ 0 w 343"/>
                  <a:gd name="T21" fmla="*/ 19 h 169"/>
                  <a:gd name="T22" fmla="*/ 26 w 343"/>
                  <a:gd name="T23" fmla="*/ 32 h 169"/>
                  <a:gd name="T24" fmla="*/ 51 w 343"/>
                  <a:gd name="T25" fmla="*/ 30 h 169"/>
                  <a:gd name="T26" fmla="*/ 19 w 343"/>
                  <a:gd name="T27" fmla="*/ 39 h 169"/>
                  <a:gd name="T28" fmla="*/ 34 w 343"/>
                  <a:gd name="T29" fmla="*/ 64 h 169"/>
                  <a:gd name="T30" fmla="*/ 49 w 343"/>
                  <a:gd name="T31" fmla="*/ 43 h 169"/>
                  <a:gd name="T32" fmla="*/ 60 w 343"/>
                  <a:gd name="T33" fmla="*/ 64 h 169"/>
                  <a:gd name="T34" fmla="*/ 124 w 343"/>
                  <a:gd name="T35" fmla="*/ 86 h 169"/>
                  <a:gd name="T36" fmla="*/ 141 w 343"/>
                  <a:gd name="T37" fmla="*/ 122 h 169"/>
                  <a:gd name="T38" fmla="*/ 128 w 343"/>
                  <a:gd name="T39" fmla="*/ 120 h 169"/>
                  <a:gd name="T40" fmla="*/ 117 w 343"/>
                  <a:gd name="T41" fmla="*/ 137 h 169"/>
                  <a:gd name="T42" fmla="*/ 156 w 343"/>
                  <a:gd name="T43" fmla="*/ 130 h 169"/>
                  <a:gd name="T44" fmla="*/ 177 w 343"/>
                  <a:gd name="T45" fmla="*/ 148 h 169"/>
                  <a:gd name="T46" fmla="*/ 177 w 343"/>
                  <a:gd name="T47" fmla="*/ 148 h 169"/>
                  <a:gd name="T48" fmla="*/ 205 w 343"/>
                  <a:gd name="T49" fmla="*/ 150 h 169"/>
                  <a:gd name="T50" fmla="*/ 232 w 343"/>
                  <a:gd name="T51" fmla="*/ 120 h 169"/>
                  <a:gd name="T52" fmla="*/ 262 w 343"/>
                  <a:gd name="T53" fmla="*/ 133 h 169"/>
                  <a:gd name="T54" fmla="*/ 290 w 343"/>
                  <a:gd name="T55" fmla="*/ 163 h 169"/>
                  <a:gd name="T56" fmla="*/ 343 w 343"/>
                  <a:gd name="T57" fmla="*/ 169 h 169"/>
                  <a:gd name="T58" fmla="*/ 281 w 343"/>
                  <a:gd name="T59" fmla="*/ 120 h 169"/>
                  <a:gd name="T60" fmla="*/ 286 w 343"/>
                  <a:gd name="T61" fmla="*/ 96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3" h="169">
                    <a:moveTo>
                      <a:pt x="286" y="96"/>
                    </a:moveTo>
                    <a:lnTo>
                      <a:pt x="258" y="88"/>
                    </a:lnTo>
                    <a:lnTo>
                      <a:pt x="230" y="58"/>
                    </a:lnTo>
                    <a:lnTo>
                      <a:pt x="175" y="36"/>
                    </a:lnTo>
                    <a:lnTo>
                      <a:pt x="175" y="36"/>
                    </a:lnTo>
                    <a:lnTo>
                      <a:pt x="120" y="19"/>
                    </a:lnTo>
                    <a:lnTo>
                      <a:pt x="75" y="51"/>
                    </a:lnTo>
                    <a:lnTo>
                      <a:pt x="58" y="34"/>
                    </a:lnTo>
                    <a:lnTo>
                      <a:pt x="51" y="7"/>
                    </a:lnTo>
                    <a:lnTo>
                      <a:pt x="26" y="0"/>
                    </a:lnTo>
                    <a:lnTo>
                      <a:pt x="0" y="19"/>
                    </a:lnTo>
                    <a:lnTo>
                      <a:pt x="26" y="32"/>
                    </a:lnTo>
                    <a:lnTo>
                      <a:pt x="51" y="30"/>
                    </a:lnTo>
                    <a:lnTo>
                      <a:pt x="19" y="39"/>
                    </a:lnTo>
                    <a:lnTo>
                      <a:pt x="34" y="64"/>
                    </a:lnTo>
                    <a:lnTo>
                      <a:pt x="49" y="43"/>
                    </a:lnTo>
                    <a:lnTo>
                      <a:pt x="60" y="64"/>
                    </a:lnTo>
                    <a:lnTo>
                      <a:pt x="124" y="86"/>
                    </a:lnTo>
                    <a:lnTo>
                      <a:pt x="141" y="122"/>
                    </a:lnTo>
                    <a:lnTo>
                      <a:pt x="128" y="120"/>
                    </a:lnTo>
                    <a:lnTo>
                      <a:pt x="117" y="137"/>
                    </a:lnTo>
                    <a:lnTo>
                      <a:pt x="156" y="130"/>
                    </a:lnTo>
                    <a:lnTo>
                      <a:pt x="177" y="148"/>
                    </a:lnTo>
                    <a:lnTo>
                      <a:pt x="177" y="148"/>
                    </a:lnTo>
                    <a:lnTo>
                      <a:pt x="205" y="150"/>
                    </a:lnTo>
                    <a:lnTo>
                      <a:pt x="232" y="120"/>
                    </a:lnTo>
                    <a:lnTo>
                      <a:pt x="262" y="133"/>
                    </a:lnTo>
                    <a:lnTo>
                      <a:pt x="290" y="163"/>
                    </a:lnTo>
                    <a:lnTo>
                      <a:pt x="343" y="169"/>
                    </a:lnTo>
                    <a:lnTo>
                      <a:pt x="281" y="120"/>
                    </a:lnTo>
                    <a:lnTo>
                      <a:pt x="286" y="96"/>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04" name="Freeform 1148">
                <a:extLst>
                  <a:ext uri="{FF2B5EF4-FFF2-40B4-BE49-F238E27FC236}">
                    <a16:creationId xmlns:a16="http://schemas.microsoft.com/office/drawing/2014/main" id="{9537952C-8E0E-4A10-8152-BEFEF3CDA004}"/>
                  </a:ext>
                </a:extLst>
              </p:cNvPr>
              <p:cNvSpPr>
                <a:spLocks/>
              </p:cNvSpPr>
              <p:nvPr/>
            </p:nvSpPr>
            <p:spPr bwMode="auto">
              <a:xfrm>
                <a:off x="7766582" y="4542188"/>
                <a:ext cx="91383" cy="49003"/>
              </a:xfrm>
              <a:custGeom>
                <a:avLst/>
                <a:gdLst>
                  <a:gd name="T0" fmla="*/ 49 w 69"/>
                  <a:gd name="T1" fmla="*/ 13 h 37"/>
                  <a:gd name="T2" fmla="*/ 0 w 69"/>
                  <a:gd name="T3" fmla="*/ 24 h 37"/>
                  <a:gd name="T4" fmla="*/ 41 w 69"/>
                  <a:gd name="T5" fmla="*/ 37 h 37"/>
                  <a:gd name="T6" fmla="*/ 69 w 69"/>
                  <a:gd name="T7" fmla="*/ 11 h 37"/>
                  <a:gd name="T8" fmla="*/ 58 w 69"/>
                  <a:gd name="T9" fmla="*/ 0 h 37"/>
                  <a:gd name="T10" fmla="*/ 49 w 69"/>
                  <a:gd name="T11" fmla="*/ 13 h 37"/>
                </a:gdLst>
                <a:ahLst/>
                <a:cxnLst>
                  <a:cxn ang="0">
                    <a:pos x="T0" y="T1"/>
                  </a:cxn>
                  <a:cxn ang="0">
                    <a:pos x="T2" y="T3"/>
                  </a:cxn>
                  <a:cxn ang="0">
                    <a:pos x="T4" y="T5"/>
                  </a:cxn>
                  <a:cxn ang="0">
                    <a:pos x="T6" y="T7"/>
                  </a:cxn>
                  <a:cxn ang="0">
                    <a:pos x="T8" y="T9"/>
                  </a:cxn>
                  <a:cxn ang="0">
                    <a:pos x="T10" y="T11"/>
                  </a:cxn>
                </a:cxnLst>
                <a:rect l="0" t="0" r="r" b="b"/>
                <a:pathLst>
                  <a:path w="69" h="37">
                    <a:moveTo>
                      <a:pt x="49" y="13"/>
                    </a:moveTo>
                    <a:lnTo>
                      <a:pt x="0" y="24"/>
                    </a:lnTo>
                    <a:lnTo>
                      <a:pt x="41" y="37"/>
                    </a:lnTo>
                    <a:lnTo>
                      <a:pt x="69" y="11"/>
                    </a:lnTo>
                    <a:lnTo>
                      <a:pt x="58" y="0"/>
                    </a:lnTo>
                    <a:lnTo>
                      <a:pt x="49" y="1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05" name="Freeform 1149">
                <a:extLst>
                  <a:ext uri="{FF2B5EF4-FFF2-40B4-BE49-F238E27FC236}">
                    <a16:creationId xmlns:a16="http://schemas.microsoft.com/office/drawing/2014/main" id="{939AE2BC-A2F0-4BAF-9125-D5D6855C4F4D}"/>
                  </a:ext>
                </a:extLst>
              </p:cNvPr>
              <p:cNvSpPr>
                <a:spLocks/>
              </p:cNvSpPr>
              <p:nvPr/>
            </p:nvSpPr>
            <p:spPr bwMode="auto">
              <a:xfrm>
                <a:off x="7860614" y="4531593"/>
                <a:ext cx="10595" cy="22515"/>
              </a:xfrm>
              <a:custGeom>
                <a:avLst/>
                <a:gdLst>
                  <a:gd name="T0" fmla="*/ 8 w 8"/>
                  <a:gd name="T1" fmla="*/ 4 h 17"/>
                  <a:gd name="T2" fmla="*/ 0 w 8"/>
                  <a:gd name="T3" fmla="*/ 0 h 17"/>
                  <a:gd name="T4" fmla="*/ 8 w 8"/>
                  <a:gd name="T5" fmla="*/ 17 h 17"/>
                  <a:gd name="T6" fmla="*/ 8 w 8"/>
                  <a:gd name="T7" fmla="*/ 4 h 17"/>
                </a:gdLst>
                <a:ahLst/>
                <a:cxnLst>
                  <a:cxn ang="0">
                    <a:pos x="T0" y="T1"/>
                  </a:cxn>
                  <a:cxn ang="0">
                    <a:pos x="T2" y="T3"/>
                  </a:cxn>
                  <a:cxn ang="0">
                    <a:pos x="T4" y="T5"/>
                  </a:cxn>
                  <a:cxn ang="0">
                    <a:pos x="T6" y="T7"/>
                  </a:cxn>
                </a:cxnLst>
                <a:rect l="0" t="0" r="r" b="b"/>
                <a:pathLst>
                  <a:path w="8" h="17">
                    <a:moveTo>
                      <a:pt x="8" y="4"/>
                    </a:moveTo>
                    <a:lnTo>
                      <a:pt x="0" y="0"/>
                    </a:lnTo>
                    <a:lnTo>
                      <a:pt x="8" y="17"/>
                    </a:lnTo>
                    <a:lnTo>
                      <a:pt x="8" y="4"/>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206" name="Freeform 1150">
                <a:extLst>
                  <a:ext uri="{FF2B5EF4-FFF2-40B4-BE49-F238E27FC236}">
                    <a16:creationId xmlns:a16="http://schemas.microsoft.com/office/drawing/2014/main" id="{9057A593-D291-4E71-B30A-F48008099172}"/>
                  </a:ext>
                </a:extLst>
              </p:cNvPr>
              <p:cNvSpPr>
                <a:spLocks/>
              </p:cNvSpPr>
              <p:nvPr/>
            </p:nvSpPr>
            <p:spPr bwMode="auto">
              <a:xfrm>
                <a:off x="7823531" y="4509078"/>
                <a:ext cx="37083" cy="22515"/>
              </a:xfrm>
              <a:custGeom>
                <a:avLst/>
                <a:gdLst>
                  <a:gd name="T0" fmla="*/ 0 w 28"/>
                  <a:gd name="T1" fmla="*/ 0 h 17"/>
                  <a:gd name="T2" fmla="*/ 28 w 28"/>
                  <a:gd name="T3" fmla="*/ 17 h 17"/>
                  <a:gd name="T4" fmla="*/ 28 w 28"/>
                  <a:gd name="T5" fmla="*/ 15 h 17"/>
                  <a:gd name="T6" fmla="*/ 0 w 28"/>
                  <a:gd name="T7" fmla="*/ 0 h 17"/>
                </a:gdLst>
                <a:ahLst/>
                <a:cxnLst>
                  <a:cxn ang="0">
                    <a:pos x="T0" y="T1"/>
                  </a:cxn>
                  <a:cxn ang="0">
                    <a:pos x="T2" y="T3"/>
                  </a:cxn>
                  <a:cxn ang="0">
                    <a:pos x="T4" y="T5"/>
                  </a:cxn>
                  <a:cxn ang="0">
                    <a:pos x="T6" y="T7"/>
                  </a:cxn>
                </a:cxnLst>
                <a:rect l="0" t="0" r="r" b="b"/>
                <a:pathLst>
                  <a:path w="28" h="17">
                    <a:moveTo>
                      <a:pt x="0" y="0"/>
                    </a:moveTo>
                    <a:lnTo>
                      <a:pt x="28" y="17"/>
                    </a:lnTo>
                    <a:lnTo>
                      <a:pt x="28" y="15"/>
                    </a:lnTo>
                    <a:lnTo>
                      <a:pt x="0"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grpSp>
        <p:sp>
          <p:nvSpPr>
            <p:cNvPr id="112" name="Oval 1151">
              <a:extLst>
                <a:ext uri="{FF2B5EF4-FFF2-40B4-BE49-F238E27FC236}">
                  <a16:creationId xmlns:a16="http://schemas.microsoft.com/office/drawing/2014/main" id="{9CCDE3AE-B616-4B9C-BE28-68276BFEB880}"/>
                </a:ext>
              </a:extLst>
            </p:cNvPr>
            <p:cNvSpPr>
              <a:spLocks noChangeArrowheads="1"/>
            </p:cNvSpPr>
            <p:nvPr/>
          </p:nvSpPr>
          <p:spPr bwMode="auto">
            <a:xfrm>
              <a:off x="5417720" y="8204731"/>
              <a:ext cx="12140" cy="11133"/>
            </a:xfrm>
            <a:prstGeom prst="ellipse">
              <a:avLst/>
            </a:pr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13" name="Oval 1152">
              <a:extLst>
                <a:ext uri="{FF2B5EF4-FFF2-40B4-BE49-F238E27FC236}">
                  <a16:creationId xmlns:a16="http://schemas.microsoft.com/office/drawing/2014/main" id="{A1D8500D-BA87-47FD-A425-63D31A4A4F1A}"/>
                </a:ext>
              </a:extLst>
            </p:cNvPr>
            <p:cNvSpPr>
              <a:spLocks noChangeArrowheads="1"/>
            </p:cNvSpPr>
            <p:nvPr/>
          </p:nvSpPr>
          <p:spPr bwMode="auto">
            <a:xfrm>
              <a:off x="5331124" y="8282665"/>
              <a:ext cx="10521" cy="10121"/>
            </a:xfrm>
            <a:prstGeom prst="ellipse">
              <a:avLst/>
            </a:pr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14" name="Oval 1153">
              <a:extLst>
                <a:ext uri="{FF2B5EF4-FFF2-40B4-BE49-F238E27FC236}">
                  <a16:creationId xmlns:a16="http://schemas.microsoft.com/office/drawing/2014/main" id="{BE8ADD92-6828-48FA-A49D-189CAF113F8A}"/>
                </a:ext>
              </a:extLst>
            </p:cNvPr>
            <p:cNvSpPr>
              <a:spLocks noChangeArrowheads="1"/>
            </p:cNvSpPr>
            <p:nvPr/>
          </p:nvSpPr>
          <p:spPr bwMode="auto">
            <a:xfrm>
              <a:off x="5391822" y="8241168"/>
              <a:ext cx="9712" cy="15182"/>
            </a:xfrm>
            <a:prstGeom prst="ellipse">
              <a:avLst/>
            </a:pr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15" name="Oval 1154">
              <a:extLst>
                <a:ext uri="{FF2B5EF4-FFF2-40B4-BE49-F238E27FC236}">
                  <a16:creationId xmlns:a16="http://schemas.microsoft.com/office/drawing/2014/main" id="{4206BD72-9023-4033-8AE2-205F24CA0B5D}"/>
                </a:ext>
              </a:extLst>
            </p:cNvPr>
            <p:cNvSpPr>
              <a:spLocks noChangeArrowheads="1"/>
            </p:cNvSpPr>
            <p:nvPr/>
          </p:nvSpPr>
          <p:spPr bwMode="auto">
            <a:xfrm>
              <a:off x="5355403" y="8332259"/>
              <a:ext cx="10521" cy="13158"/>
            </a:xfrm>
            <a:prstGeom prst="ellipse">
              <a:avLst/>
            </a:pr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16" name="Oval 1155">
              <a:extLst>
                <a:ext uri="{FF2B5EF4-FFF2-40B4-BE49-F238E27FC236}">
                  <a16:creationId xmlns:a16="http://schemas.microsoft.com/office/drawing/2014/main" id="{97168C68-977F-4ADD-9D25-A34813B86C69}"/>
                </a:ext>
              </a:extLst>
            </p:cNvPr>
            <p:cNvSpPr>
              <a:spLocks noChangeArrowheads="1"/>
            </p:cNvSpPr>
            <p:nvPr/>
          </p:nvSpPr>
          <p:spPr bwMode="auto">
            <a:xfrm>
              <a:off x="564371" y="7618704"/>
              <a:ext cx="8903" cy="13158"/>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17" name="Oval 1156">
              <a:extLst>
                <a:ext uri="{FF2B5EF4-FFF2-40B4-BE49-F238E27FC236}">
                  <a16:creationId xmlns:a16="http://schemas.microsoft.com/office/drawing/2014/main" id="{AB7BAF11-BCA6-4882-AF51-D78F90081BBB}"/>
                </a:ext>
              </a:extLst>
            </p:cNvPr>
            <p:cNvSpPr>
              <a:spLocks noChangeArrowheads="1"/>
            </p:cNvSpPr>
            <p:nvPr/>
          </p:nvSpPr>
          <p:spPr bwMode="auto">
            <a:xfrm>
              <a:off x="5417720" y="8153111"/>
              <a:ext cx="12140" cy="10121"/>
            </a:xfrm>
            <a:prstGeom prst="ellipse">
              <a:avLst/>
            </a:pr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18" name="Freeform 1157">
              <a:extLst>
                <a:ext uri="{FF2B5EF4-FFF2-40B4-BE49-F238E27FC236}">
                  <a16:creationId xmlns:a16="http://schemas.microsoft.com/office/drawing/2014/main" id="{34EE4820-C57C-43C4-9348-AB3AF147488B}"/>
                </a:ext>
              </a:extLst>
            </p:cNvPr>
            <p:cNvSpPr>
              <a:spLocks/>
            </p:cNvSpPr>
            <p:nvPr/>
          </p:nvSpPr>
          <p:spPr bwMode="auto">
            <a:xfrm>
              <a:off x="3214006" y="7886920"/>
              <a:ext cx="176427" cy="276313"/>
            </a:xfrm>
            <a:custGeom>
              <a:avLst/>
              <a:gdLst>
                <a:gd name="T0" fmla="*/ 175 w 218"/>
                <a:gd name="T1" fmla="*/ 156 h 273"/>
                <a:gd name="T2" fmla="*/ 211 w 218"/>
                <a:gd name="T3" fmla="*/ 105 h 273"/>
                <a:gd name="T4" fmla="*/ 203 w 218"/>
                <a:gd name="T5" fmla="*/ 92 h 273"/>
                <a:gd name="T6" fmla="*/ 203 w 218"/>
                <a:gd name="T7" fmla="*/ 28 h 273"/>
                <a:gd name="T8" fmla="*/ 218 w 218"/>
                <a:gd name="T9" fmla="*/ 11 h 273"/>
                <a:gd name="T10" fmla="*/ 169 w 218"/>
                <a:gd name="T11" fmla="*/ 17 h 273"/>
                <a:gd name="T12" fmla="*/ 113 w 218"/>
                <a:gd name="T13" fmla="*/ 0 h 273"/>
                <a:gd name="T14" fmla="*/ 83 w 218"/>
                <a:gd name="T15" fmla="*/ 8 h 273"/>
                <a:gd name="T16" fmla="*/ 83 w 218"/>
                <a:gd name="T17" fmla="*/ 8 h 273"/>
                <a:gd name="T18" fmla="*/ 30 w 218"/>
                <a:gd name="T19" fmla="*/ 15 h 273"/>
                <a:gd name="T20" fmla="*/ 37 w 218"/>
                <a:gd name="T21" fmla="*/ 38 h 273"/>
                <a:gd name="T22" fmla="*/ 24 w 218"/>
                <a:gd name="T23" fmla="*/ 55 h 273"/>
                <a:gd name="T24" fmla="*/ 9 w 218"/>
                <a:gd name="T25" fmla="*/ 98 h 273"/>
                <a:gd name="T26" fmla="*/ 24 w 218"/>
                <a:gd name="T27" fmla="*/ 94 h 273"/>
                <a:gd name="T28" fmla="*/ 47 w 218"/>
                <a:gd name="T29" fmla="*/ 92 h 273"/>
                <a:gd name="T30" fmla="*/ 47 w 218"/>
                <a:gd name="T31" fmla="*/ 79 h 273"/>
                <a:gd name="T32" fmla="*/ 83 w 218"/>
                <a:gd name="T33" fmla="*/ 72 h 273"/>
                <a:gd name="T34" fmla="*/ 100 w 218"/>
                <a:gd name="T35" fmla="*/ 43 h 273"/>
                <a:gd name="T36" fmla="*/ 100 w 218"/>
                <a:gd name="T37" fmla="*/ 43 h 273"/>
                <a:gd name="T38" fmla="*/ 83 w 218"/>
                <a:gd name="T39" fmla="*/ 72 h 273"/>
                <a:gd name="T40" fmla="*/ 96 w 218"/>
                <a:gd name="T41" fmla="*/ 81 h 273"/>
                <a:gd name="T42" fmla="*/ 88 w 218"/>
                <a:gd name="T43" fmla="*/ 92 h 273"/>
                <a:gd name="T44" fmla="*/ 86 w 218"/>
                <a:gd name="T45" fmla="*/ 92 h 273"/>
                <a:gd name="T46" fmla="*/ 64 w 218"/>
                <a:gd name="T47" fmla="*/ 124 h 273"/>
                <a:gd name="T48" fmla="*/ 54 w 218"/>
                <a:gd name="T49" fmla="*/ 115 h 273"/>
                <a:gd name="T50" fmla="*/ 47 w 218"/>
                <a:gd name="T51" fmla="*/ 122 h 273"/>
                <a:gd name="T52" fmla="*/ 45 w 218"/>
                <a:gd name="T53" fmla="*/ 92 h 273"/>
                <a:gd name="T54" fmla="*/ 24 w 218"/>
                <a:gd name="T55" fmla="*/ 94 h 273"/>
                <a:gd name="T56" fmla="*/ 24 w 218"/>
                <a:gd name="T57" fmla="*/ 94 h 273"/>
                <a:gd name="T58" fmla="*/ 24 w 218"/>
                <a:gd name="T59" fmla="*/ 94 h 273"/>
                <a:gd name="T60" fmla="*/ 24 w 218"/>
                <a:gd name="T61" fmla="*/ 94 h 273"/>
                <a:gd name="T62" fmla="*/ 24 w 218"/>
                <a:gd name="T63" fmla="*/ 94 h 273"/>
                <a:gd name="T64" fmla="*/ 11 w 218"/>
                <a:gd name="T65" fmla="*/ 98 h 273"/>
                <a:gd name="T66" fmla="*/ 0 w 218"/>
                <a:gd name="T67" fmla="*/ 119 h 273"/>
                <a:gd name="T68" fmla="*/ 26 w 218"/>
                <a:gd name="T69" fmla="*/ 115 h 273"/>
                <a:gd name="T70" fmla="*/ 26 w 218"/>
                <a:gd name="T71" fmla="*/ 115 h 273"/>
                <a:gd name="T72" fmla="*/ 26 w 218"/>
                <a:gd name="T73" fmla="*/ 115 h 273"/>
                <a:gd name="T74" fmla="*/ 0 w 218"/>
                <a:gd name="T75" fmla="*/ 119 h 273"/>
                <a:gd name="T76" fmla="*/ 2 w 218"/>
                <a:gd name="T77" fmla="*/ 132 h 273"/>
                <a:gd name="T78" fmla="*/ 11 w 218"/>
                <a:gd name="T79" fmla="*/ 149 h 273"/>
                <a:gd name="T80" fmla="*/ 9 w 218"/>
                <a:gd name="T81" fmla="*/ 149 h 273"/>
                <a:gd name="T82" fmla="*/ 11 w 218"/>
                <a:gd name="T83" fmla="*/ 184 h 273"/>
                <a:gd name="T84" fmla="*/ 32 w 218"/>
                <a:gd name="T85" fmla="*/ 220 h 273"/>
                <a:gd name="T86" fmla="*/ 64 w 218"/>
                <a:gd name="T87" fmla="*/ 235 h 273"/>
                <a:gd name="T88" fmla="*/ 81 w 218"/>
                <a:gd name="T89" fmla="*/ 239 h 273"/>
                <a:gd name="T90" fmla="*/ 100 w 218"/>
                <a:gd name="T91" fmla="*/ 273 h 273"/>
                <a:gd name="T92" fmla="*/ 169 w 218"/>
                <a:gd name="T93" fmla="*/ 269 h 273"/>
                <a:gd name="T94" fmla="*/ 192 w 218"/>
                <a:gd name="T95" fmla="*/ 254 h 273"/>
                <a:gd name="T96" fmla="*/ 166 w 218"/>
                <a:gd name="T97" fmla="*/ 181 h 273"/>
                <a:gd name="T98" fmla="*/ 175 w 218"/>
                <a:gd name="T99" fmla="*/ 156 h 273"/>
                <a:gd name="T100" fmla="*/ 175 w 218"/>
                <a:gd name="T101" fmla="*/ 15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8" h="273">
                  <a:moveTo>
                    <a:pt x="175" y="156"/>
                  </a:moveTo>
                  <a:lnTo>
                    <a:pt x="211" y="105"/>
                  </a:lnTo>
                  <a:lnTo>
                    <a:pt x="203" y="92"/>
                  </a:lnTo>
                  <a:lnTo>
                    <a:pt x="203" y="28"/>
                  </a:lnTo>
                  <a:lnTo>
                    <a:pt x="218" y="11"/>
                  </a:lnTo>
                  <a:lnTo>
                    <a:pt x="169" y="17"/>
                  </a:lnTo>
                  <a:lnTo>
                    <a:pt x="113" y="0"/>
                  </a:lnTo>
                  <a:lnTo>
                    <a:pt x="83" y="8"/>
                  </a:lnTo>
                  <a:lnTo>
                    <a:pt x="83" y="8"/>
                  </a:lnTo>
                  <a:lnTo>
                    <a:pt x="30" y="15"/>
                  </a:lnTo>
                  <a:lnTo>
                    <a:pt x="37" y="38"/>
                  </a:lnTo>
                  <a:lnTo>
                    <a:pt x="24" y="55"/>
                  </a:lnTo>
                  <a:lnTo>
                    <a:pt x="9" y="98"/>
                  </a:lnTo>
                  <a:lnTo>
                    <a:pt x="24" y="94"/>
                  </a:lnTo>
                  <a:lnTo>
                    <a:pt x="47" y="92"/>
                  </a:lnTo>
                  <a:lnTo>
                    <a:pt x="47" y="79"/>
                  </a:lnTo>
                  <a:lnTo>
                    <a:pt x="83" y="72"/>
                  </a:lnTo>
                  <a:lnTo>
                    <a:pt x="100" y="43"/>
                  </a:lnTo>
                  <a:lnTo>
                    <a:pt x="100" y="43"/>
                  </a:lnTo>
                  <a:lnTo>
                    <a:pt x="83" y="72"/>
                  </a:lnTo>
                  <a:lnTo>
                    <a:pt x="96" y="81"/>
                  </a:lnTo>
                  <a:lnTo>
                    <a:pt x="88" y="92"/>
                  </a:lnTo>
                  <a:lnTo>
                    <a:pt x="86" y="92"/>
                  </a:lnTo>
                  <a:lnTo>
                    <a:pt x="64" y="124"/>
                  </a:lnTo>
                  <a:lnTo>
                    <a:pt x="54" y="115"/>
                  </a:lnTo>
                  <a:lnTo>
                    <a:pt x="47" y="122"/>
                  </a:lnTo>
                  <a:lnTo>
                    <a:pt x="45" y="92"/>
                  </a:lnTo>
                  <a:lnTo>
                    <a:pt x="24" y="94"/>
                  </a:lnTo>
                  <a:lnTo>
                    <a:pt x="24" y="94"/>
                  </a:lnTo>
                  <a:lnTo>
                    <a:pt x="24" y="94"/>
                  </a:lnTo>
                  <a:lnTo>
                    <a:pt x="24" y="94"/>
                  </a:lnTo>
                  <a:lnTo>
                    <a:pt x="24" y="94"/>
                  </a:lnTo>
                  <a:lnTo>
                    <a:pt x="11" y="98"/>
                  </a:lnTo>
                  <a:lnTo>
                    <a:pt x="0" y="119"/>
                  </a:lnTo>
                  <a:lnTo>
                    <a:pt x="26" y="115"/>
                  </a:lnTo>
                  <a:lnTo>
                    <a:pt x="26" y="115"/>
                  </a:lnTo>
                  <a:lnTo>
                    <a:pt x="26" y="115"/>
                  </a:lnTo>
                  <a:lnTo>
                    <a:pt x="0" y="119"/>
                  </a:lnTo>
                  <a:lnTo>
                    <a:pt x="2" y="132"/>
                  </a:lnTo>
                  <a:lnTo>
                    <a:pt x="11" y="149"/>
                  </a:lnTo>
                  <a:lnTo>
                    <a:pt x="9" y="149"/>
                  </a:lnTo>
                  <a:lnTo>
                    <a:pt x="11" y="184"/>
                  </a:lnTo>
                  <a:lnTo>
                    <a:pt x="32" y="220"/>
                  </a:lnTo>
                  <a:lnTo>
                    <a:pt x="64" y="235"/>
                  </a:lnTo>
                  <a:lnTo>
                    <a:pt x="81" y="239"/>
                  </a:lnTo>
                  <a:lnTo>
                    <a:pt x="100" y="273"/>
                  </a:lnTo>
                  <a:lnTo>
                    <a:pt x="169" y="269"/>
                  </a:lnTo>
                  <a:lnTo>
                    <a:pt x="192" y="254"/>
                  </a:lnTo>
                  <a:lnTo>
                    <a:pt x="166" y="181"/>
                  </a:lnTo>
                  <a:lnTo>
                    <a:pt x="175" y="156"/>
                  </a:lnTo>
                  <a:lnTo>
                    <a:pt x="175" y="156"/>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19" name="Freeform 1158">
              <a:extLst>
                <a:ext uri="{FF2B5EF4-FFF2-40B4-BE49-F238E27FC236}">
                  <a16:creationId xmlns:a16="http://schemas.microsoft.com/office/drawing/2014/main" id="{72930134-1615-43BF-A189-4469382AE63B}"/>
                </a:ext>
              </a:extLst>
            </p:cNvPr>
            <p:cNvSpPr>
              <a:spLocks noEditPoints="1"/>
            </p:cNvSpPr>
            <p:nvPr/>
          </p:nvSpPr>
          <p:spPr bwMode="auto">
            <a:xfrm>
              <a:off x="2571425" y="7298870"/>
              <a:ext cx="947686" cy="1277315"/>
            </a:xfrm>
            <a:custGeom>
              <a:avLst/>
              <a:gdLst>
                <a:gd name="T0" fmla="*/ 1009 w 1171"/>
                <a:gd name="T1" fmla="*/ 468 h 1262"/>
                <a:gd name="T2" fmla="*/ 1031 w 1171"/>
                <a:gd name="T3" fmla="*/ 442 h 1262"/>
                <a:gd name="T4" fmla="*/ 924 w 1171"/>
                <a:gd name="T5" fmla="*/ 278 h 1262"/>
                <a:gd name="T6" fmla="*/ 890 w 1171"/>
                <a:gd name="T7" fmla="*/ 147 h 1262"/>
                <a:gd name="T8" fmla="*/ 716 w 1171"/>
                <a:gd name="T9" fmla="*/ 132 h 1262"/>
                <a:gd name="T10" fmla="*/ 637 w 1171"/>
                <a:gd name="T11" fmla="*/ 96 h 1262"/>
                <a:gd name="T12" fmla="*/ 458 w 1171"/>
                <a:gd name="T13" fmla="*/ 205 h 1262"/>
                <a:gd name="T14" fmla="*/ 456 w 1171"/>
                <a:gd name="T15" fmla="*/ 128 h 1262"/>
                <a:gd name="T16" fmla="*/ 445 w 1171"/>
                <a:gd name="T17" fmla="*/ 2 h 1262"/>
                <a:gd name="T18" fmla="*/ 125 w 1171"/>
                <a:gd name="T19" fmla="*/ 147 h 1262"/>
                <a:gd name="T20" fmla="*/ 368 w 1171"/>
                <a:gd name="T21" fmla="*/ 329 h 1262"/>
                <a:gd name="T22" fmla="*/ 215 w 1171"/>
                <a:gd name="T23" fmla="*/ 226 h 1262"/>
                <a:gd name="T24" fmla="*/ 77 w 1171"/>
                <a:gd name="T25" fmla="*/ 175 h 1262"/>
                <a:gd name="T26" fmla="*/ 15 w 1171"/>
                <a:gd name="T27" fmla="*/ 382 h 1262"/>
                <a:gd name="T28" fmla="*/ 13 w 1171"/>
                <a:gd name="T29" fmla="*/ 436 h 1262"/>
                <a:gd name="T30" fmla="*/ 64 w 1171"/>
                <a:gd name="T31" fmla="*/ 440 h 1262"/>
                <a:gd name="T32" fmla="*/ 34 w 1171"/>
                <a:gd name="T33" fmla="*/ 457 h 1262"/>
                <a:gd name="T34" fmla="*/ 77 w 1171"/>
                <a:gd name="T35" fmla="*/ 523 h 1262"/>
                <a:gd name="T36" fmla="*/ 153 w 1171"/>
                <a:gd name="T37" fmla="*/ 530 h 1262"/>
                <a:gd name="T38" fmla="*/ 168 w 1171"/>
                <a:gd name="T39" fmla="*/ 583 h 1262"/>
                <a:gd name="T40" fmla="*/ 319 w 1171"/>
                <a:gd name="T41" fmla="*/ 555 h 1262"/>
                <a:gd name="T42" fmla="*/ 379 w 1171"/>
                <a:gd name="T43" fmla="*/ 555 h 1262"/>
                <a:gd name="T44" fmla="*/ 543 w 1171"/>
                <a:gd name="T45" fmla="*/ 457 h 1262"/>
                <a:gd name="T46" fmla="*/ 462 w 1171"/>
                <a:gd name="T47" fmla="*/ 621 h 1262"/>
                <a:gd name="T48" fmla="*/ 513 w 1171"/>
                <a:gd name="T49" fmla="*/ 688 h 1262"/>
                <a:gd name="T50" fmla="*/ 500 w 1171"/>
                <a:gd name="T51" fmla="*/ 741 h 1262"/>
                <a:gd name="T52" fmla="*/ 494 w 1171"/>
                <a:gd name="T53" fmla="*/ 955 h 1262"/>
                <a:gd name="T54" fmla="*/ 556 w 1171"/>
                <a:gd name="T55" fmla="*/ 1132 h 1262"/>
                <a:gd name="T56" fmla="*/ 758 w 1171"/>
                <a:gd name="T57" fmla="*/ 1247 h 1262"/>
                <a:gd name="T58" fmla="*/ 856 w 1171"/>
                <a:gd name="T59" fmla="*/ 1119 h 1262"/>
                <a:gd name="T60" fmla="*/ 894 w 1171"/>
                <a:gd name="T61" fmla="*/ 856 h 1262"/>
                <a:gd name="T62" fmla="*/ 860 w 1171"/>
                <a:gd name="T63" fmla="*/ 818 h 1262"/>
                <a:gd name="T64" fmla="*/ 788 w 1171"/>
                <a:gd name="T65" fmla="*/ 812 h 1262"/>
                <a:gd name="T66" fmla="*/ 831 w 1171"/>
                <a:gd name="T67" fmla="*/ 619 h 1262"/>
                <a:gd name="T68" fmla="*/ 907 w 1171"/>
                <a:gd name="T69" fmla="*/ 579 h 1262"/>
                <a:gd name="T70" fmla="*/ 1012 w 1171"/>
                <a:gd name="T71" fmla="*/ 592 h 1262"/>
                <a:gd name="T72" fmla="*/ 1063 w 1171"/>
                <a:gd name="T73" fmla="*/ 483 h 1262"/>
                <a:gd name="T74" fmla="*/ 560 w 1171"/>
                <a:gd name="T75" fmla="*/ 532 h 1262"/>
                <a:gd name="T76" fmla="*/ 571 w 1171"/>
                <a:gd name="T77" fmla="*/ 609 h 1262"/>
                <a:gd name="T78" fmla="*/ 684 w 1171"/>
                <a:gd name="T79" fmla="*/ 472 h 1262"/>
                <a:gd name="T80" fmla="*/ 709 w 1171"/>
                <a:gd name="T81" fmla="*/ 322 h 1262"/>
                <a:gd name="T82" fmla="*/ 345 w 1171"/>
                <a:gd name="T83" fmla="*/ 446 h 1262"/>
                <a:gd name="T84" fmla="*/ 232 w 1171"/>
                <a:gd name="T85" fmla="*/ 431 h 1262"/>
                <a:gd name="T86" fmla="*/ 104 w 1171"/>
                <a:gd name="T87" fmla="*/ 386 h 1262"/>
                <a:gd name="T88" fmla="*/ 87 w 1171"/>
                <a:gd name="T89" fmla="*/ 495 h 1262"/>
                <a:gd name="T90" fmla="*/ 162 w 1171"/>
                <a:gd name="T91" fmla="*/ 485 h 1262"/>
                <a:gd name="T92" fmla="*/ 552 w 1171"/>
                <a:gd name="T93" fmla="*/ 427 h 1262"/>
                <a:gd name="T94" fmla="*/ 537 w 1171"/>
                <a:gd name="T95" fmla="*/ 495 h 1262"/>
                <a:gd name="T96" fmla="*/ 524 w 1171"/>
                <a:gd name="T97" fmla="*/ 621 h 1262"/>
                <a:gd name="T98" fmla="*/ 588 w 1171"/>
                <a:gd name="T99" fmla="*/ 1149 h 1262"/>
                <a:gd name="T100" fmla="*/ 637 w 1171"/>
                <a:gd name="T101" fmla="*/ 1036 h 1262"/>
                <a:gd name="T102" fmla="*/ 841 w 1171"/>
                <a:gd name="T103" fmla="*/ 1102 h 1262"/>
                <a:gd name="T104" fmla="*/ 833 w 1171"/>
                <a:gd name="T105" fmla="*/ 1130 h 1262"/>
                <a:gd name="T106" fmla="*/ 858 w 1171"/>
                <a:gd name="T107" fmla="*/ 955 h 1262"/>
                <a:gd name="T108" fmla="*/ 882 w 1171"/>
                <a:gd name="T109" fmla="*/ 931 h 1262"/>
                <a:gd name="T110" fmla="*/ 856 w 1171"/>
                <a:gd name="T111" fmla="*/ 901 h 1262"/>
                <a:gd name="T112" fmla="*/ 805 w 1171"/>
                <a:gd name="T113" fmla="*/ 882 h 1262"/>
                <a:gd name="T114" fmla="*/ 671 w 1171"/>
                <a:gd name="T115" fmla="*/ 942 h 1262"/>
                <a:gd name="T116" fmla="*/ 630 w 1171"/>
                <a:gd name="T117" fmla="*/ 775 h 1262"/>
                <a:gd name="T118" fmla="*/ 669 w 1171"/>
                <a:gd name="T119" fmla="*/ 784 h 1262"/>
                <a:gd name="T120" fmla="*/ 713 w 1171"/>
                <a:gd name="T121" fmla="*/ 515 h 1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1" h="1262">
                  <a:moveTo>
                    <a:pt x="1063" y="483"/>
                  </a:moveTo>
                  <a:lnTo>
                    <a:pt x="1037" y="463"/>
                  </a:lnTo>
                  <a:lnTo>
                    <a:pt x="1029" y="474"/>
                  </a:lnTo>
                  <a:lnTo>
                    <a:pt x="1050" y="504"/>
                  </a:lnTo>
                  <a:lnTo>
                    <a:pt x="1048" y="504"/>
                  </a:lnTo>
                  <a:lnTo>
                    <a:pt x="1029" y="474"/>
                  </a:lnTo>
                  <a:lnTo>
                    <a:pt x="1009" y="468"/>
                  </a:lnTo>
                  <a:lnTo>
                    <a:pt x="1009" y="466"/>
                  </a:lnTo>
                  <a:lnTo>
                    <a:pt x="1029" y="472"/>
                  </a:lnTo>
                  <a:lnTo>
                    <a:pt x="1035" y="461"/>
                  </a:lnTo>
                  <a:lnTo>
                    <a:pt x="1022" y="459"/>
                  </a:lnTo>
                  <a:lnTo>
                    <a:pt x="1035" y="453"/>
                  </a:lnTo>
                  <a:lnTo>
                    <a:pt x="1031" y="440"/>
                  </a:lnTo>
                  <a:lnTo>
                    <a:pt x="1031" y="442"/>
                  </a:lnTo>
                  <a:lnTo>
                    <a:pt x="973" y="399"/>
                  </a:lnTo>
                  <a:lnTo>
                    <a:pt x="954" y="348"/>
                  </a:lnTo>
                  <a:lnTo>
                    <a:pt x="926" y="365"/>
                  </a:lnTo>
                  <a:lnTo>
                    <a:pt x="926" y="363"/>
                  </a:lnTo>
                  <a:lnTo>
                    <a:pt x="954" y="348"/>
                  </a:lnTo>
                  <a:lnTo>
                    <a:pt x="933" y="333"/>
                  </a:lnTo>
                  <a:lnTo>
                    <a:pt x="924" y="278"/>
                  </a:lnTo>
                  <a:lnTo>
                    <a:pt x="903" y="258"/>
                  </a:lnTo>
                  <a:lnTo>
                    <a:pt x="882" y="278"/>
                  </a:lnTo>
                  <a:lnTo>
                    <a:pt x="903" y="260"/>
                  </a:lnTo>
                  <a:lnTo>
                    <a:pt x="905" y="243"/>
                  </a:lnTo>
                  <a:lnTo>
                    <a:pt x="848" y="141"/>
                  </a:lnTo>
                  <a:lnTo>
                    <a:pt x="875" y="175"/>
                  </a:lnTo>
                  <a:lnTo>
                    <a:pt x="890" y="147"/>
                  </a:lnTo>
                  <a:lnTo>
                    <a:pt x="875" y="109"/>
                  </a:lnTo>
                  <a:lnTo>
                    <a:pt x="841" y="115"/>
                  </a:lnTo>
                  <a:lnTo>
                    <a:pt x="841" y="105"/>
                  </a:lnTo>
                  <a:lnTo>
                    <a:pt x="822" y="105"/>
                  </a:lnTo>
                  <a:lnTo>
                    <a:pt x="790" y="119"/>
                  </a:lnTo>
                  <a:lnTo>
                    <a:pt x="724" y="105"/>
                  </a:lnTo>
                  <a:lnTo>
                    <a:pt x="716" y="132"/>
                  </a:lnTo>
                  <a:lnTo>
                    <a:pt x="724" y="278"/>
                  </a:lnTo>
                  <a:lnTo>
                    <a:pt x="724" y="278"/>
                  </a:lnTo>
                  <a:lnTo>
                    <a:pt x="724" y="278"/>
                  </a:lnTo>
                  <a:lnTo>
                    <a:pt x="716" y="132"/>
                  </a:lnTo>
                  <a:lnTo>
                    <a:pt x="724" y="105"/>
                  </a:lnTo>
                  <a:lnTo>
                    <a:pt x="654" y="83"/>
                  </a:lnTo>
                  <a:lnTo>
                    <a:pt x="637" y="96"/>
                  </a:lnTo>
                  <a:lnTo>
                    <a:pt x="635" y="122"/>
                  </a:lnTo>
                  <a:lnTo>
                    <a:pt x="618" y="128"/>
                  </a:lnTo>
                  <a:lnTo>
                    <a:pt x="566" y="109"/>
                  </a:lnTo>
                  <a:lnTo>
                    <a:pt x="554" y="92"/>
                  </a:lnTo>
                  <a:lnTo>
                    <a:pt x="492" y="75"/>
                  </a:lnTo>
                  <a:lnTo>
                    <a:pt x="458" y="128"/>
                  </a:lnTo>
                  <a:lnTo>
                    <a:pt x="458" y="205"/>
                  </a:lnTo>
                  <a:lnTo>
                    <a:pt x="496" y="252"/>
                  </a:lnTo>
                  <a:lnTo>
                    <a:pt x="507" y="252"/>
                  </a:lnTo>
                  <a:lnTo>
                    <a:pt x="496" y="252"/>
                  </a:lnTo>
                  <a:lnTo>
                    <a:pt x="430" y="297"/>
                  </a:lnTo>
                  <a:lnTo>
                    <a:pt x="496" y="252"/>
                  </a:lnTo>
                  <a:lnTo>
                    <a:pt x="456" y="205"/>
                  </a:lnTo>
                  <a:lnTo>
                    <a:pt x="456" y="128"/>
                  </a:lnTo>
                  <a:lnTo>
                    <a:pt x="456" y="128"/>
                  </a:lnTo>
                  <a:lnTo>
                    <a:pt x="492" y="75"/>
                  </a:lnTo>
                  <a:lnTo>
                    <a:pt x="464" y="60"/>
                  </a:lnTo>
                  <a:lnTo>
                    <a:pt x="488" y="36"/>
                  </a:lnTo>
                  <a:lnTo>
                    <a:pt x="477" y="15"/>
                  </a:lnTo>
                  <a:lnTo>
                    <a:pt x="488" y="0"/>
                  </a:lnTo>
                  <a:lnTo>
                    <a:pt x="445" y="2"/>
                  </a:lnTo>
                  <a:lnTo>
                    <a:pt x="445" y="2"/>
                  </a:lnTo>
                  <a:lnTo>
                    <a:pt x="324" y="8"/>
                  </a:lnTo>
                  <a:lnTo>
                    <a:pt x="260" y="36"/>
                  </a:lnTo>
                  <a:lnTo>
                    <a:pt x="200" y="28"/>
                  </a:lnTo>
                  <a:lnTo>
                    <a:pt x="185" y="58"/>
                  </a:lnTo>
                  <a:lnTo>
                    <a:pt x="143" y="87"/>
                  </a:lnTo>
                  <a:lnTo>
                    <a:pt x="125" y="147"/>
                  </a:lnTo>
                  <a:lnTo>
                    <a:pt x="77" y="175"/>
                  </a:lnTo>
                  <a:lnTo>
                    <a:pt x="151" y="177"/>
                  </a:lnTo>
                  <a:lnTo>
                    <a:pt x="153" y="184"/>
                  </a:lnTo>
                  <a:lnTo>
                    <a:pt x="215" y="226"/>
                  </a:lnTo>
                  <a:lnTo>
                    <a:pt x="353" y="316"/>
                  </a:lnTo>
                  <a:lnTo>
                    <a:pt x="353" y="331"/>
                  </a:lnTo>
                  <a:lnTo>
                    <a:pt x="368" y="329"/>
                  </a:lnTo>
                  <a:lnTo>
                    <a:pt x="394" y="322"/>
                  </a:lnTo>
                  <a:lnTo>
                    <a:pt x="394" y="322"/>
                  </a:lnTo>
                  <a:lnTo>
                    <a:pt x="366" y="329"/>
                  </a:lnTo>
                  <a:lnTo>
                    <a:pt x="366" y="329"/>
                  </a:lnTo>
                  <a:lnTo>
                    <a:pt x="353" y="331"/>
                  </a:lnTo>
                  <a:lnTo>
                    <a:pt x="351" y="316"/>
                  </a:lnTo>
                  <a:lnTo>
                    <a:pt x="215" y="226"/>
                  </a:lnTo>
                  <a:lnTo>
                    <a:pt x="185" y="226"/>
                  </a:lnTo>
                  <a:lnTo>
                    <a:pt x="185" y="224"/>
                  </a:lnTo>
                  <a:lnTo>
                    <a:pt x="215" y="224"/>
                  </a:lnTo>
                  <a:lnTo>
                    <a:pt x="153" y="184"/>
                  </a:lnTo>
                  <a:lnTo>
                    <a:pt x="153" y="184"/>
                  </a:lnTo>
                  <a:lnTo>
                    <a:pt x="151" y="177"/>
                  </a:lnTo>
                  <a:lnTo>
                    <a:pt x="77" y="175"/>
                  </a:lnTo>
                  <a:lnTo>
                    <a:pt x="8" y="295"/>
                  </a:lnTo>
                  <a:lnTo>
                    <a:pt x="77" y="288"/>
                  </a:lnTo>
                  <a:lnTo>
                    <a:pt x="77" y="288"/>
                  </a:lnTo>
                  <a:lnTo>
                    <a:pt x="8" y="295"/>
                  </a:lnTo>
                  <a:lnTo>
                    <a:pt x="21" y="307"/>
                  </a:lnTo>
                  <a:lnTo>
                    <a:pt x="23" y="342"/>
                  </a:lnTo>
                  <a:lnTo>
                    <a:pt x="15" y="382"/>
                  </a:lnTo>
                  <a:lnTo>
                    <a:pt x="0" y="404"/>
                  </a:lnTo>
                  <a:lnTo>
                    <a:pt x="15" y="425"/>
                  </a:lnTo>
                  <a:lnTo>
                    <a:pt x="64" y="427"/>
                  </a:lnTo>
                  <a:lnTo>
                    <a:pt x="59" y="429"/>
                  </a:lnTo>
                  <a:lnTo>
                    <a:pt x="15" y="425"/>
                  </a:lnTo>
                  <a:lnTo>
                    <a:pt x="13" y="436"/>
                  </a:lnTo>
                  <a:lnTo>
                    <a:pt x="13" y="436"/>
                  </a:lnTo>
                  <a:lnTo>
                    <a:pt x="13" y="444"/>
                  </a:lnTo>
                  <a:lnTo>
                    <a:pt x="64" y="440"/>
                  </a:lnTo>
                  <a:lnTo>
                    <a:pt x="104" y="444"/>
                  </a:lnTo>
                  <a:lnTo>
                    <a:pt x="104" y="444"/>
                  </a:lnTo>
                  <a:lnTo>
                    <a:pt x="104" y="444"/>
                  </a:lnTo>
                  <a:lnTo>
                    <a:pt x="64" y="440"/>
                  </a:lnTo>
                  <a:lnTo>
                    <a:pt x="64" y="440"/>
                  </a:lnTo>
                  <a:lnTo>
                    <a:pt x="64" y="440"/>
                  </a:lnTo>
                  <a:lnTo>
                    <a:pt x="64" y="440"/>
                  </a:lnTo>
                  <a:lnTo>
                    <a:pt x="64" y="440"/>
                  </a:lnTo>
                  <a:lnTo>
                    <a:pt x="13" y="444"/>
                  </a:lnTo>
                  <a:lnTo>
                    <a:pt x="28" y="457"/>
                  </a:lnTo>
                  <a:lnTo>
                    <a:pt x="45" y="453"/>
                  </a:lnTo>
                  <a:lnTo>
                    <a:pt x="34" y="457"/>
                  </a:lnTo>
                  <a:lnTo>
                    <a:pt x="42" y="470"/>
                  </a:lnTo>
                  <a:lnTo>
                    <a:pt x="62" y="457"/>
                  </a:lnTo>
                  <a:lnTo>
                    <a:pt x="62" y="457"/>
                  </a:lnTo>
                  <a:lnTo>
                    <a:pt x="42" y="470"/>
                  </a:lnTo>
                  <a:lnTo>
                    <a:pt x="70" y="504"/>
                  </a:lnTo>
                  <a:lnTo>
                    <a:pt x="70" y="504"/>
                  </a:lnTo>
                  <a:lnTo>
                    <a:pt x="77" y="523"/>
                  </a:lnTo>
                  <a:lnTo>
                    <a:pt x="104" y="540"/>
                  </a:lnTo>
                  <a:lnTo>
                    <a:pt x="113" y="527"/>
                  </a:lnTo>
                  <a:lnTo>
                    <a:pt x="104" y="540"/>
                  </a:lnTo>
                  <a:lnTo>
                    <a:pt x="168" y="583"/>
                  </a:lnTo>
                  <a:lnTo>
                    <a:pt x="170" y="557"/>
                  </a:lnTo>
                  <a:lnTo>
                    <a:pt x="151" y="547"/>
                  </a:lnTo>
                  <a:lnTo>
                    <a:pt x="153" y="530"/>
                  </a:lnTo>
                  <a:lnTo>
                    <a:pt x="153" y="530"/>
                  </a:lnTo>
                  <a:lnTo>
                    <a:pt x="155" y="512"/>
                  </a:lnTo>
                  <a:lnTo>
                    <a:pt x="157" y="512"/>
                  </a:lnTo>
                  <a:lnTo>
                    <a:pt x="153" y="530"/>
                  </a:lnTo>
                  <a:lnTo>
                    <a:pt x="153" y="547"/>
                  </a:lnTo>
                  <a:lnTo>
                    <a:pt x="170" y="557"/>
                  </a:lnTo>
                  <a:lnTo>
                    <a:pt x="168" y="583"/>
                  </a:lnTo>
                  <a:lnTo>
                    <a:pt x="245" y="572"/>
                  </a:lnTo>
                  <a:lnTo>
                    <a:pt x="245" y="572"/>
                  </a:lnTo>
                  <a:lnTo>
                    <a:pt x="264" y="579"/>
                  </a:lnTo>
                  <a:lnTo>
                    <a:pt x="317" y="555"/>
                  </a:lnTo>
                  <a:lnTo>
                    <a:pt x="294" y="466"/>
                  </a:lnTo>
                  <a:lnTo>
                    <a:pt x="294" y="466"/>
                  </a:lnTo>
                  <a:lnTo>
                    <a:pt x="319" y="555"/>
                  </a:lnTo>
                  <a:lnTo>
                    <a:pt x="332" y="551"/>
                  </a:lnTo>
                  <a:lnTo>
                    <a:pt x="313" y="470"/>
                  </a:lnTo>
                  <a:lnTo>
                    <a:pt x="313" y="470"/>
                  </a:lnTo>
                  <a:lnTo>
                    <a:pt x="332" y="551"/>
                  </a:lnTo>
                  <a:lnTo>
                    <a:pt x="345" y="549"/>
                  </a:lnTo>
                  <a:lnTo>
                    <a:pt x="345" y="551"/>
                  </a:lnTo>
                  <a:lnTo>
                    <a:pt x="379" y="555"/>
                  </a:lnTo>
                  <a:lnTo>
                    <a:pt x="402" y="587"/>
                  </a:lnTo>
                  <a:lnTo>
                    <a:pt x="441" y="577"/>
                  </a:lnTo>
                  <a:lnTo>
                    <a:pt x="458" y="540"/>
                  </a:lnTo>
                  <a:lnTo>
                    <a:pt x="490" y="547"/>
                  </a:lnTo>
                  <a:lnTo>
                    <a:pt x="526" y="470"/>
                  </a:lnTo>
                  <a:lnTo>
                    <a:pt x="543" y="457"/>
                  </a:lnTo>
                  <a:lnTo>
                    <a:pt x="543" y="457"/>
                  </a:lnTo>
                  <a:lnTo>
                    <a:pt x="526" y="470"/>
                  </a:lnTo>
                  <a:lnTo>
                    <a:pt x="492" y="547"/>
                  </a:lnTo>
                  <a:lnTo>
                    <a:pt x="460" y="540"/>
                  </a:lnTo>
                  <a:lnTo>
                    <a:pt x="441" y="577"/>
                  </a:lnTo>
                  <a:lnTo>
                    <a:pt x="462" y="589"/>
                  </a:lnTo>
                  <a:lnTo>
                    <a:pt x="462" y="621"/>
                  </a:lnTo>
                  <a:lnTo>
                    <a:pt x="462" y="621"/>
                  </a:lnTo>
                  <a:lnTo>
                    <a:pt x="460" y="641"/>
                  </a:lnTo>
                  <a:lnTo>
                    <a:pt x="458" y="641"/>
                  </a:lnTo>
                  <a:lnTo>
                    <a:pt x="462" y="653"/>
                  </a:lnTo>
                  <a:lnTo>
                    <a:pt x="456" y="653"/>
                  </a:lnTo>
                  <a:lnTo>
                    <a:pt x="445" y="668"/>
                  </a:lnTo>
                  <a:lnTo>
                    <a:pt x="488" y="724"/>
                  </a:lnTo>
                  <a:lnTo>
                    <a:pt x="513" y="688"/>
                  </a:lnTo>
                  <a:lnTo>
                    <a:pt x="537" y="696"/>
                  </a:lnTo>
                  <a:lnTo>
                    <a:pt x="541" y="636"/>
                  </a:lnTo>
                  <a:lnTo>
                    <a:pt x="541" y="636"/>
                  </a:lnTo>
                  <a:lnTo>
                    <a:pt x="537" y="696"/>
                  </a:lnTo>
                  <a:lnTo>
                    <a:pt x="513" y="690"/>
                  </a:lnTo>
                  <a:lnTo>
                    <a:pt x="488" y="724"/>
                  </a:lnTo>
                  <a:lnTo>
                    <a:pt x="500" y="741"/>
                  </a:lnTo>
                  <a:lnTo>
                    <a:pt x="500" y="743"/>
                  </a:lnTo>
                  <a:lnTo>
                    <a:pt x="507" y="754"/>
                  </a:lnTo>
                  <a:lnTo>
                    <a:pt x="507" y="754"/>
                  </a:lnTo>
                  <a:lnTo>
                    <a:pt x="507" y="762"/>
                  </a:lnTo>
                  <a:lnTo>
                    <a:pt x="507" y="762"/>
                  </a:lnTo>
                  <a:lnTo>
                    <a:pt x="530" y="844"/>
                  </a:lnTo>
                  <a:lnTo>
                    <a:pt x="494" y="955"/>
                  </a:lnTo>
                  <a:lnTo>
                    <a:pt x="494" y="955"/>
                  </a:lnTo>
                  <a:lnTo>
                    <a:pt x="494" y="955"/>
                  </a:lnTo>
                  <a:lnTo>
                    <a:pt x="494" y="955"/>
                  </a:lnTo>
                  <a:lnTo>
                    <a:pt x="494" y="955"/>
                  </a:lnTo>
                  <a:lnTo>
                    <a:pt x="543" y="1047"/>
                  </a:lnTo>
                  <a:lnTo>
                    <a:pt x="543" y="1055"/>
                  </a:lnTo>
                  <a:lnTo>
                    <a:pt x="556" y="1132"/>
                  </a:lnTo>
                  <a:lnTo>
                    <a:pt x="577" y="1155"/>
                  </a:lnTo>
                  <a:lnTo>
                    <a:pt x="577" y="1155"/>
                  </a:lnTo>
                  <a:lnTo>
                    <a:pt x="605" y="1217"/>
                  </a:lnTo>
                  <a:lnTo>
                    <a:pt x="601" y="1237"/>
                  </a:lnTo>
                  <a:lnTo>
                    <a:pt x="611" y="1262"/>
                  </a:lnTo>
                  <a:lnTo>
                    <a:pt x="720" y="1262"/>
                  </a:lnTo>
                  <a:lnTo>
                    <a:pt x="758" y="1247"/>
                  </a:lnTo>
                  <a:lnTo>
                    <a:pt x="807" y="1202"/>
                  </a:lnTo>
                  <a:lnTo>
                    <a:pt x="850" y="1153"/>
                  </a:lnTo>
                  <a:lnTo>
                    <a:pt x="856" y="1121"/>
                  </a:lnTo>
                  <a:lnTo>
                    <a:pt x="856" y="1121"/>
                  </a:lnTo>
                  <a:lnTo>
                    <a:pt x="856" y="1121"/>
                  </a:lnTo>
                  <a:lnTo>
                    <a:pt x="856" y="1119"/>
                  </a:lnTo>
                  <a:lnTo>
                    <a:pt x="856" y="1119"/>
                  </a:lnTo>
                  <a:lnTo>
                    <a:pt x="856" y="1102"/>
                  </a:lnTo>
                  <a:lnTo>
                    <a:pt x="901" y="1076"/>
                  </a:lnTo>
                  <a:lnTo>
                    <a:pt x="888" y="1000"/>
                  </a:lnTo>
                  <a:lnTo>
                    <a:pt x="986" y="923"/>
                  </a:lnTo>
                  <a:lnTo>
                    <a:pt x="986" y="835"/>
                  </a:lnTo>
                  <a:lnTo>
                    <a:pt x="963" y="852"/>
                  </a:lnTo>
                  <a:lnTo>
                    <a:pt x="894" y="856"/>
                  </a:lnTo>
                  <a:lnTo>
                    <a:pt x="892" y="888"/>
                  </a:lnTo>
                  <a:lnTo>
                    <a:pt x="892" y="888"/>
                  </a:lnTo>
                  <a:lnTo>
                    <a:pt x="899" y="901"/>
                  </a:lnTo>
                  <a:lnTo>
                    <a:pt x="888" y="901"/>
                  </a:lnTo>
                  <a:lnTo>
                    <a:pt x="875" y="867"/>
                  </a:lnTo>
                  <a:lnTo>
                    <a:pt x="875" y="820"/>
                  </a:lnTo>
                  <a:lnTo>
                    <a:pt x="860" y="818"/>
                  </a:lnTo>
                  <a:lnTo>
                    <a:pt x="860" y="818"/>
                  </a:lnTo>
                  <a:lnTo>
                    <a:pt x="828" y="803"/>
                  </a:lnTo>
                  <a:lnTo>
                    <a:pt x="820" y="797"/>
                  </a:lnTo>
                  <a:lnTo>
                    <a:pt x="788" y="812"/>
                  </a:lnTo>
                  <a:lnTo>
                    <a:pt x="786" y="854"/>
                  </a:lnTo>
                  <a:lnTo>
                    <a:pt x="784" y="854"/>
                  </a:lnTo>
                  <a:lnTo>
                    <a:pt x="788" y="812"/>
                  </a:lnTo>
                  <a:lnTo>
                    <a:pt x="818" y="794"/>
                  </a:lnTo>
                  <a:lnTo>
                    <a:pt x="799" y="765"/>
                  </a:lnTo>
                  <a:lnTo>
                    <a:pt x="796" y="713"/>
                  </a:lnTo>
                  <a:lnTo>
                    <a:pt x="792" y="700"/>
                  </a:lnTo>
                  <a:lnTo>
                    <a:pt x="803" y="679"/>
                  </a:lnTo>
                  <a:lnTo>
                    <a:pt x="818" y="636"/>
                  </a:lnTo>
                  <a:lnTo>
                    <a:pt x="831" y="619"/>
                  </a:lnTo>
                  <a:lnTo>
                    <a:pt x="824" y="596"/>
                  </a:lnTo>
                  <a:lnTo>
                    <a:pt x="769" y="570"/>
                  </a:lnTo>
                  <a:lnTo>
                    <a:pt x="728" y="523"/>
                  </a:lnTo>
                  <a:lnTo>
                    <a:pt x="769" y="570"/>
                  </a:lnTo>
                  <a:lnTo>
                    <a:pt x="824" y="596"/>
                  </a:lnTo>
                  <a:lnTo>
                    <a:pt x="875" y="589"/>
                  </a:lnTo>
                  <a:lnTo>
                    <a:pt x="907" y="579"/>
                  </a:lnTo>
                  <a:lnTo>
                    <a:pt x="963" y="598"/>
                  </a:lnTo>
                  <a:lnTo>
                    <a:pt x="1012" y="589"/>
                  </a:lnTo>
                  <a:lnTo>
                    <a:pt x="1065" y="570"/>
                  </a:lnTo>
                  <a:lnTo>
                    <a:pt x="1116" y="521"/>
                  </a:lnTo>
                  <a:lnTo>
                    <a:pt x="1118" y="521"/>
                  </a:lnTo>
                  <a:lnTo>
                    <a:pt x="1065" y="572"/>
                  </a:lnTo>
                  <a:lnTo>
                    <a:pt x="1012" y="592"/>
                  </a:lnTo>
                  <a:lnTo>
                    <a:pt x="999" y="609"/>
                  </a:lnTo>
                  <a:lnTo>
                    <a:pt x="999" y="673"/>
                  </a:lnTo>
                  <a:lnTo>
                    <a:pt x="1005" y="686"/>
                  </a:lnTo>
                  <a:lnTo>
                    <a:pt x="1112" y="589"/>
                  </a:lnTo>
                  <a:lnTo>
                    <a:pt x="1171" y="483"/>
                  </a:lnTo>
                  <a:lnTo>
                    <a:pt x="1165" y="455"/>
                  </a:lnTo>
                  <a:lnTo>
                    <a:pt x="1063" y="483"/>
                  </a:lnTo>
                  <a:close/>
                  <a:moveTo>
                    <a:pt x="654" y="974"/>
                  </a:moveTo>
                  <a:lnTo>
                    <a:pt x="654" y="1034"/>
                  </a:lnTo>
                  <a:lnTo>
                    <a:pt x="654" y="1034"/>
                  </a:lnTo>
                  <a:lnTo>
                    <a:pt x="654" y="974"/>
                  </a:lnTo>
                  <a:lnTo>
                    <a:pt x="654" y="974"/>
                  </a:lnTo>
                  <a:close/>
                  <a:moveTo>
                    <a:pt x="545" y="577"/>
                  </a:moveTo>
                  <a:lnTo>
                    <a:pt x="560" y="532"/>
                  </a:lnTo>
                  <a:lnTo>
                    <a:pt x="560" y="532"/>
                  </a:lnTo>
                  <a:lnTo>
                    <a:pt x="545" y="577"/>
                  </a:lnTo>
                  <a:lnTo>
                    <a:pt x="573" y="609"/>
                  </a:lnTo>
                  <a:lnTo>
                    <a:pt x="573" y="609"/>
                  </a:lnTo>
                  <a:lnTo>
                    <a:pt x="569" y="630"/>
                  </a:lnTo>
                  <a:lnTo>
                    <a:pt x="569" y="630"/>
                  </a:lnTo>
                  <a:lnTo>
                    <a:pt x="571" y="609"/>
                  </a:lnTo>
                  <a:lnTo>
                    <a:pt x="545" y="577"/>
                  </a:lnTo>
                  <a:close/>
                  <a:moveTo>
                    <a:pt x="671" y="438"/>
                  </a:moveTo>
                  <a:lnTo>
                    <a:pt x="688" y="391"/>
                  </a:lnTo>
                  <a:lnTo>
                    <a:pt x="688" y="391"/>
                  </a:lnTo>
                  <a:lnTo>
                    <a:pt x="671" y="436"/>
                  </a:lnTo>
                  <a:lnTo>
                    <a:pt x="686" y="470"/>
                  </a:lnTo>
                  <a:lnTo>
                    <a:pt x="684" y="472"/>
                  </a:lnTo>
                  <a:lnTo>
                    <a:pt x="671" y="438"/>
                  </a:lnTo>
                  <a:close/>
                  <a:moveTo>
                    <a:pt x="615" y="519"/>
                  </a:moveTo>
                  <a:lnTo>
                    <a:pt x="615" y="519"/>
                  </a:lnTo>
                  <a:lnTo>
                    <a:pt x="622" y="506"/>
                  </a:lnTo>
                  <a:lnTo>
                    <a:pt x="622" y="506"/>
                  </a:lnTo>
                  <a:lnTo>
                    <a:pt x="615" y="519"/>
                  </a:lnTo>
                  <a:close/>
                  <a:moveTo>
                    <a:pt x="709" y="322"/>
                  </a:moveTo>
                  <a:lnTo>
                    <a:pt x="707" y="386"/>
                  </a:lnTo>
                  <a:lnTo>
                    <a:pt x="707" y="386"/>
                  </a:lnTo>
                  <a:lnTo>
                    <a:pt x="707" y="322"/>
                  </a:lnTo>
                  <a:lnTo>
                    <a:pt x="571" y="254"/>
                  </a:lnTo>
                  <a:lnTo>
                    <a:pt x="571" y="254"/>
                  </a:lnTo>
                  <a:lnTo>
                    <a:pt x="709" y="322"/>
                  </a:lnTo>
                  <a:close/>
                  <a:moveTo>
                    <a:pt x="345" y="446"/>
                  </a:moveTo>
                  <a:lnTo>
                    <a:pt x="345" y="446"/>
                  </a:lnTo>
                  <a:lnTo>
                    <a:pt x="345" y="446"/>
                  </a:lnTo>
                  <a:lnTo>
                    <a:pt x="345" y="446"/>
                  </a:lnTo>
                  <a:close/>
                  <a:moveTo>
                    <a:pt x="230" y="431"/>
                  </a:moveTo>
                  <a:lnTo>
                    <a:pt x="300" y="401"/>
                  </a:lnTo>
                  <a:lnTo>
                    <a:pt x="300" y="401"/>
                  </a:lnTo>
                  <a:lnTo>
                    <a:pt x="232" y="431"/>
                  </a:lnTo>
                  <a:lnTo>
                    <a:pt x="209" y="480"/>
                  </a:lnTo>
                  <a:lnTo>
                    <a:pt x="209" y="480"/>
                  </a:lnTo>
                  <a:lnTo>
                    <a:pt x="230" y="431"/>
                  </a:lnTo>
                  <a:close/>
                  <a:moveTo>
                    <a:pt x="104" y="386"/>
                  </a:moveTo>
                  <a:lnTo>
                    <a:pt x="117" y="399"/>
                  </a:lnTo>
                  <a:lnTo>
                    <a:pt x="117" y="399"/>
                  </a:lnTo>
                  <a:lnTo>
                    <a:pt x="104" y="386"/>
                  </a:lnTo>
                  <a:lnTo>
                    <a:pt x="104" y="386"/>
                  </a:lnTo>
                  <a:close/>
                  <a:moveTo>
                    <a:pt x="96" y="250"/>
                  </a:moveTo>
                  <a:lnTo>
                    <a:pt x="96" y="252"/>
                  </a:lnTo>
                  <a:lnTo>
                    <a:pt x="77" y="258"/>
                  </a:lnTo>
                  <a:lnTo>
                    <a:pt x="77" y="258"/>
                  </a:lnTo>
                  <a:lnTo>
                    <a:pt x="96" y="250"/>
                  </a:lnTo>
                  <a:close/>
                  <a:moveTo>
                    <a:pt x="87" y="495"/>
                  </a:moveTo>
                  <a:lnTo>
                    <a:pt x="106" y="489"/>
                  </a:lnTo>
                  <a:lnTo>
                    <a:pt x="106" y="489"/>
                  </a:lnTo>
                  <a:lnTo>
                    <a:pt x="87" y="495"/>
                  </a:lnTo>
                  <a:close/>
                  <a:moveTo>
                    <a:pt x="166" y="515"/>
                  </a:moveTo>
                  <a:lnTo>
                    <a:pt x="162" y="485"/>
                  </a:lnTo>
                  <a:lnTo>
                    <a:pt x="160" y="480"/>
                  </a:lnTo>
                  <a:lnTo>
                    <a:pt x="162" y="485"/>
                  </a:lnTo>
                  <a:lnTo>
                    <a:pt x="162" y="485"/>
                  </a:lnTo>
                  <a:lnTo>
                    <a:pt x="168" y="515"/>
                  </a:lnTo>
                  <a:lnTo>
                    <a:pt x="166" y="515"/>
                  </a:lnTo>
                  <a:close/>
                  <a:moveTo>
                    <a:pt x="524" y="421"/>
                  </a:moveTo>
                  <a:lnTo>
                    <a:pt x="524" y="421"/>
                  </a:lnTo>
                  <a:lnTo>
                    <a:pt x="524" y="412"/>
                  </a:lnTo>
                  <a:lnTo>
                    <a:pt x="552" y="427"/>
                  </a:lnTo>
                  <a:lnTo>
                    <a:pt x="545" y="440"/>
                  </a:lnTo>
                  <a:lnTo>
                    <a:pt x="537" y="442"/>
                  </a:lnTo>
                  <a:lnTo>
                    <a:pt x="537" y="442"/>
                  </a:lnTo>
                  <a:lnTo>
                    <a:pt x="524" y="421"/>
                  </a:lnTo>
                  <a:close/>
                  <a:moveTo>
                    <a:pt x="558" y="487"/>
                  </a:moveTo>
                  <a:lnTo>
                    <a:pt x="558" y="487"/>
                  </a:lnTo>
                  <a:lnTo>
                    <a:pt x="537" y="495"/>
                  </a:lnTo>
                  <a:lnTo>
                    <a:pt x="537" y="495"/>
                  </a:lnTo>
                  <a:lnTo>
                    <a:pt x="558" y="487"/>
                  </a:lnTo>
                  <a:close/>
                  <a:moveTo>
                    <a:pt x="524" y="621"/>
                  </a:moveTo>
                  <a:lnTo>
                    <a:pt x="524" y="621"/>
                  </a:lnTo>
                  <a:lnTo>
                    <a:pt x="524" y="636"/>
                  </a:lnTo>
                  <a:lnTo>
                    <a:pt x="524" y="636"/>
                  </a:lnTo>
                  <a:lnTo>
                    <a:pt x="524" y="621"/>
                  </a:lnTo>
                  <a:close/>
                  <a:moveTo>
                    <a:pt x="505" y="741"/>
                  </a:moveTo>
                  <a:lnTo>
                    <a:pt x="517" y="737"/>
                  </a:lnTo>
                  <a:lnTo>
                    <a:pt x="517" y="737"/>
                  </a:lnTo>
                  <a:lnTo>
                    <a:pt x="505" y="741"/>
                  </a:lnTo>
                  <a:close/>
                  <a:moveTo>
                    <a:pt x="598" y="1164"/>
                  </a:moveTo>
                  <a:lnTo>
                    <a:pt x="588" y="1149"/>
                  </a:lnTo>
                  <a:lnTo>
                    <a:pt x="588" y="1149"/>
                  </a:lnTo>
                  <a:lnTo>
                    <a:pt x="598" y="1164"/>
                  </a:lnTo>
                  <a:lnTo>
                    <a:pt x="598" y="1164"/>
                  </a:lnTo>
                  <a:close/>
                  <a:moveTo>
                    <a:pt x="635" y="1083"/>
                  </a:moveTo>
                  <a:lnTo>
                    <a:pt x="635" y="1083"/>
                  </a:lnTo>
                  <a:lnTo>
                    <a:pt x="635" y="1036"/>
                  </a:lnTo>
                  <a:lnTo>
                    <a:pt x="643" y="1036"/>
                  </a:lnTo>
                  <a:lnTo>
                    <a:pt x="637" y="1036"/>
                  </a:lnTo>
                  <a:lnTo>
                    <a:pt x="637" y="1083"/>
                  </a:lnTo>
                  <a:lnTo>
                    <a:pt x="652" y="1102"/>
                  </a:lnTo>
                  <a:lnTo>
                    <a:pt x="652" y="1119"/>
                  </a:lnTo>
                  <a:lnTo>
                    <a:pt x="650" y="1119"/>
                  </a:lnTo>
                  <a:lnTo>
                    <a:pt x="650" y="1100"/>
                  </a:lnTo>
                  <a:lnTo>
                    <a:pt x="635" y="1083"/>
                  </a:lnTo>
                  <a:close/>
                  <a:moveTo>
                    <a:pt x="841" y="1102"/>
                  </a:moveTo>
                  <a:lnTo>
                    <a:pt x="841" y="1102"/>
                  </a:lnTo>
                  <a:lnTo>
                    <a:pt x="841" y="1102"/>
                  </a:lnTo>
                  <a:lnTo>
                    <a:pt x="824" y="1119"/>
                  </a:lnTo>
                  <a:lnTo>
                    <a:pt x="822" y="1117"/>
                  </a:lnTo>
                  <a:lnTo>
                    <a:pt x="841" y="1102"/>
                  </a:lnTo>
                  <a:close/>
                  <a:moveTo>
                    <a:pt x="826" y="1121"/>
                  </a:moveTo>
                  <a:lnTo>
                    <a:pt x="833" y="1130"/>
                  </a:lnTo>
                  <a:lnTo>
                    <a:pt x="833" y="1130"/>
                  </a:lnTo>
                  <a:lnTo>
                    <a:pt x="826" y="1121"/>
                  </a:lnTo>
                  <a:close/>
                  <a:moveTo>
                    <a:pt x="856" y="1000"/>
                  </a:moveTo>
                  <a:lnTo>
                    <a:pt x="835" y="1047"/>
                  </a:lnTo>
                  <a:lnTo>
                    <a:pt x="835" y="1047"/>
                  </a:lnTo>
                  <a:lnTo>
                    <a:pt x="856" y="1000"/>
                  </a:lnTo>
                  <a:lnTo>
                    <a:pt x="858" y="955"/>
                  </a:lnTo>
                  <a:lnTo>
                    <a:pt x="858" y="955"/>
                  </a:lnTo>
                  <a:lnTo>
                    <a:pt x="856" y="1000"/>
                  </a:lnTo>
                  <a:close/>
                  <a:moveTo>
                    <a:pt x="899" y="950"/>
                  </a:moveTo>
                  <a:lnTo>
                    <a:pt x="909" y="914"/>
                  </a:lnTo>
                  <a:lnTo>
                    <a:pt x="909" y="914"/>
                  </a:lnTo>
                  <a:lnTo>
                    <a:pt x="899" y="950"/>
                  </a:lnTo>
                  <a:lnTo>
                    <a:pt x="882" y="931"/>
                  </a:lnTo>
                  <a:lnTo>
                    <a:pt x="882" y="923"/>
                  </a:lnTo>
                  <a:lnTo>
                    <a:pt x="882" y="929"/>
                  </a:lnTo>
                  <a:lnTo>
                    <a:pt x="899" y="950"/>
                  </a:lnTo>
                  <a:close/>
                  <a:moveTo>
                    <a:pt x="884" y="906"/>
                  </a:moveTo>
                  <a:lnTo>
                    <a:pt x="884" y="906"/>
                  </a:lnTo>
                  <a:lnTo>
                    <a:pt x="863" y="899"/>
                  </a:lnTo>
                  <a:lnTo>
                    <a:pt x="856" y="901"/>
                  </a:lnTo>
                  <a:lnTo>
                    <a:pt x="863" y="899"/>
                  </a:lnTo>
                  <a:lnTo>
                    <a:pt x="863" y="899"/>
                  </a:lnTo>
                  <a:lnTo>
                    <a:pt x="884" y="906"/>
                  </a:lnTo>
                  <a:close/>
                  <a:moveTo>
                    <a:pt x="803" y="882"/>
                  </a:moveTo>
                  <a:lnTo>
                    <a:pt x="803" y="865"/>
                  </a:lnTo>
                  <a:lnTo>
                    <a:pt x="805" y="865"/>
                  </a:lnTo>
                  <a:lnTo>
                    <a:pt x="805" y="882"/>
                  </a:lnTo>
                  <a:lnTo>
                    <a:pt x="707" y="844"/>
                  </a:lnTo>
                  <a:lnTo>
                    <a:pt x="711" y="878"/>
                  </a:lnTo>
                  <a:lnTo>
                    <a:pt x="673" y="878"/>
                  </a:lnTo>
                  <a:lnTo>
                    <a:pt x="673" y="942"/>
                  </a:lnTo>
                  <a:lnTo>
                    <a:pt x="692" y="959"/>
                  </a:lnTo>
                  <a:lnTo>
                    <a:pt x="692" y="959"/>
                  </a:lnTo>
                  <a:lnTo>
                    <a:pt x="671" y="942"/>
                  </a:lnTo>
                  <a:lnTo>
                    <a:pt x="671" y="878"/>
                  </a:lnTo>
                  <a:lnTo>
                    <a:pt x="709" y="878"/>
                  </a:lnTo>
                  <a:lnTo>
                    <a:pt x="707" y="841"/>
                  </a:lnTo>
                  <a:lnTo>
                    <a:pt x="671" y="846"/>
                  </a:lnTo>
                  <a:lnTo>
                    <a:pt x="669" y="784"/>
                  </a:lnTo>
                  <a:lnTo>
                    <a:pt x="652" y="773"/>
                  </a:lnTo>
                  <a:lnTo>
                    <a:pt x="630" y="775"/>
                  </a:lnTo>
                  <a:lnTo>
                    <a:pt x="624" y="792"/>
                  </a:lnTo>
                  <a:lnTo>
                    <a:pt x="601" y="794"/>
                  </a:lnTo>
                  <a:lnTo>
                    <a:pt x="601" y="794"/>
                  </a:lnTo>
                  <a:lnTo>
                    <a:pt x="624" y="792"/>
                  </a:lnTo>
                  <a:lnTo>
                    <a:pt x="630" y="775"/>
                  </a:lnTo>
                  <a:lnTo>
                    <a:pt x="652" y="773"/>
                  </a:lnTo>
                  <a:lnTo>
                    <a:pt x="669" y="784"/>
                  </a:lnTo>
                  <a:lnTo>
                    <a:pt x="671" y="846"/>
                  </a:lnTo>
                  <a:lnTo>
                    <a:pt x="707" y="841"/>
                  </a:lnTo>
                  <a:lnTo>
                    <a:pt x="803" y="882"/>
                  </a:lnTo>
                  <a:close/>
                  <a:moveTo>
                    <a:pt x="713" y="515"/>
                  </a:moveTo>
                  <a:lnTo>
                    <a:pt x="726" y="519"/>
                  </a:lnTo>
                  <a:lnTo>
                    <a:pt x="726" y="519"/>
                  </a:lnTo>
                  <a:lnTo>
                    <a:pt x="713" y="515"/>
                  </a:lnTo>
                  <a:close/>
                  <a:moveTo>
                    <a:pt x="892" y="463"/>
                  </a:moveTo>
                  <a:lnTo>
                    <a:pt x="914" y="438"/>
                  </a:lnTo>
                  <a:lnTo>
                    <a:pt x="914" y="438"/>
                  </a:lnTo>
                  <a:lnTo>
                    <a:pt x="892" y="463"/>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20" name="Oval 1159">
              <a:extLst>
                <a:ext uri="{FF2B5EF4-FFF2-40B4-BE49-F238E27FC236}">
                  <a16:creationId xmlns:a16="http://schemas.microsoft.com/office/drawing/2014/main" id="{B244CC3A-65BA-4D88-8349-C91C9FDDA43D}"/>
                </a:ext>
              </a:extLst>
            </p:cNvPr>
            <p:cNvSpPr>
              <a:spLocks noChangeArrowheads="1"/>
            </p:cNvSpPr>
            <p:nvPr/>
          </p:nvSpPr>
          <p:spPr bwMode="auto">
            <a:xfrm>
              <a:off x="2893525" y="7945624"/>
              <a:ext cx="15376" cy="17207"/>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21" name="Freeform 1160">
              <a:extLst>
                <a:ext uri="{FF2B5EF4-FFF2-40B4-BE49-F238E27FC236}">
                  <a16:creationId xmlns:a16="http://schemas.microsoft.com/office/drawing/2014/main" id="{64C54B0A-AA8F-4093-A6AE-2FA5B41808B1}"/>
                </a:ext>
              </a:extLst>
            </p:cNvPr>
            <p:cNvSpPr>
              <a:spLocks/>
            </p:cNvSpPr>
            <p:nvPr/>
          </p:nvSpPr>
          <p:spPr bwMode="auto">
            <a:xfrm>
              <a:off x="3405809" y="8174367"/>
              <a:ext cx="97925" cy="239876"/>
            </a:xfrm>
            <a:custGeom>
              <a:avLst/>
              <a:gdLst>
                <a:gd name="T0" fmla="*/ 81 w 121"/>
                <a:gd name="T1" fmla="*/ 26 h 237"/>
                <a:gd name="T2" fmla="*/ 83 w 121"/>
                <a:gd name="T3" fmla="*/ 43 h 237"/>
                <a:gd name="T4" fmla="*/ 55 w 121"/>
                <a:gd name="T5" fmla="*/ 62 h 237"/>
                <a:gd name="T6" fmla="*/ 23 w 121"/>
                <a:gd name="T7" fmla="*/ 70 h 237"/>
                <a:gd name="T8" fmla="*/ 13 w 121"/>
                <a:gd name="T9" fmla="*/ 92 h 237"/>
                <a:gd name="T10" fmla="*/ 23 w 121"/>
                <a:gd name="T11" fmla="*/ 132 h 237"/>
                <a:gd name="T12" fmla="*/ 0 w 121"/>
                <a:gd name="T13" fmla="*/ 169 h 237"/>
                <a:gd name="T14" fmla="*/ 10 w 121"/>
                <a:gd name="T15" fmla="*/ 218 h 237"/>
                <a:gd name="T16" fmla="*/ 34 w 121"/>
                <a:gd name="T17" fmla="*/ 237 h 237"/>
                <a:gd name="T18" fmla="*/ 72 w 121"/>
                <a:gd name="T19" fmla="*/ 218 h 237"/>
                <a:gd name="T20" fmla="*/ 113 w 121"/>
                <a:gd name="T21" fmla="*/ 55 h 237"/>
                <a:gd name="T22" fmla="*/ 121 w 121"/>
                <a:gd name="T23" fmla="*/ 60 h 237"/>
                <a:gd name="T24" fmla="*/ 102 w 121"/>
                <a:gd name="T25" fmla="*/ 0 h 237"/>
                <a:gd name="T26" fmla="*/ 81 w 121"/>
                <a:gd name="T27" fmla="*/ 26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 h="237">
                  <a:moveTo>
                    <a:pt x="81" y="26"/>
                  </a:moveTo>
                  <a:lnTo>
                    <a:pt x="83" y="43"/>
                  </a:lnTo>
                  <a:lnTo>
                    <a:pt x="55" y="62"/>
                  </a:lnTo>
                  <a:lnTo>
                    <a:pt x="23" y="70"/>
                  </a:lnTo>
                  <a:lnTo>
                    <a:pt x="13" y="92"/>
                  </a:lnTo>
                  <a:lnTo>
                    <a:pt x="23" y="132"/>
                  </a:lnTo>
                  <a:lnTo>
                    <a:pt x="0" y="169"/>
                  </a:lnTo>
                  <a:lnTo>
                    <a:pt x="10" y="218"/>
                  </a:lnTo>
                  <a:lnTo>
                    <a:pt x="34" y="237"/>
                  </a:lnTo>
                  <a:lnTo>
                    <a:pt x="72" y="218"/>
                  </a:lnTo>
                  <a:lnTo>
                    <a:pt x="113" y="55"/>
                  </a:lnTo>
                  <a:lnTo>
                    <a:pt x="121" y="60"/>
                  </a:lnTo>
                  <a:lnTo>
                    <a:pt x="102" y="0"/>
                  </a:lnTo>
                  <a:lnTo>
                    <a:pt x="81" y="26"/>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22" name="Freeform 1161">
              <a:extLst>
                <a:ext uri="{FF2B5EF4-FFF2-40B4-BE49-F238E27FC236}">
                  <a16:creationId xmlns:a16="http://schemas.microsoft.com/office/drawing/2014/main" id="{10BB1AE9-7D30-41E1-A852-5D56F991DC3E}"/>
                </a:ext>
              </a:extLst>
            </p:cNvPr>
            <p:cNvSpPr>
              <a:spLocks/>
            </p:cNvSpPr>
            <p:nvPr/>
          </p:nvSpPr>
          <p:spPr bwMode="auto">
            <a:xfrm>
              <a:off x="3512636" y="7506358"/>
              <a:ext cx="8903" cy="28340"/>
            </a:xfrm>
            <a:custGeom>
              <a:avLst/>
              <a:gdLst>
                <a:gd name="T0" fmla="*/ 11 w 11"/>
                <a:gd name="T1" fmla="*/ 26 h 28"/>
                <a:gd name="T2" fmla="*/ 6 w 11"/>
                <a:gd name="T3" fmla="*/ 0 h 28"/>
                <a:gd name="T4" fmla="*/ 0 w 11"/>
                <a:gd name="T5" fmla="*/ 23 h 28"/>
                <a:gd name="T6" fmla="*/ 6 w 11"/>
                <a:gd name="T7" fmla="*/ 28 h 28"/>
                <a:gd name="T8" fmla="*/ 11 w 11"/>
                <a:gd name="T9" fmla="*/ 26 h 28"/>
              </a:gdLst>
              <a:ahLst/>
              <a:cxnLst>
                <a:cxn ang="0">
                  <a:pos x="T0" y="T1"/>
                </a:cxn>
                <a:cxn ang="0">
                  <a:pos x="T2" y="T3"/>
                </a:cxn>
                <a:cxn ang="0">
                  <a:pos x="T4" y="T5"/>
                </a:cxn>
                <a:cxn ang="0">
                  <a:pos x="T6" y="T7"/>
                </a:cxn>
                <a:cxn ang="0">
                  <a:pos x="T8" y="T9"/>
                </a:cxn>
              </a:cxnLst>
              <a:rect l="0" t="0" r="r" b="b"/>
              <a:pathLst>
                <a:path w="11" h="28">
                  <a:moveTo>
                    <a:pt x="11" y="26"/>
                  </a:moveTo>
                  <a:lnTo>
                    <a:pt x="6" y="0"/>
                  </a:lnTo>
                  <a:lnTo>
                    <a:pt x="0" y="23"/>
                  </a:lnTo>
                  <a:lnTo>
                    <a:pt x="6" y="28"/>
                  </a:lnTo>
                  <a:lnTo>
                    <a:pt x="11" y="26"/>
                  </a:ln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23" name="Freeform 1162">
              <a:extLst>
                <a:ext uri="{FF2B5EF4-FFF2-40B4-BE49-F238E27FC236}">
                  <a16:creationId xmlns:a16="http://schemas.microsoft.com/office/drawing/2014/main" id="{5594B17F-67D5-448A-AB21-679AC53B748F}"/>
                </a:ext>
              </a:extLst>
            </p:cNvPr>
            <p:cNvSpPr>
              <a:spLocks/>
            </p:cNvSpPr>
            <p:nvPr/>
          </p:nvSpPr>
          <p:spPr bwMode="auto">
            <a:xfrm>
              <a:off x="1805831" y="6018518"/>
              <a:ext cx="837622" cy="765175"/>
            </a:xfrm>
            <a:custGeom>
              <a:avLst/>
              <a:gdLst>
                <a:gd name="T0" fmla="*/ 115 w 1035"/>
                <a:gd name="T1" fmla="*/ 180 h 756"/>
                <a:gd name="T2" fmla="*/ 134 w 1035"/>
                <a:gd name="T3" fmla="*/ 148 h 756"/>
                <a:gd name="T4" fmla="*/ 90 w 1035"/>
                <a:gd name="T5" fmla="*/ 131 h 756"/>
                <a:gd name="T6" fmla="*/ 194 w 1035"/>
                <a:gd name="T7" fmla="*/ 73 h 756"/>
                <a:gd name="T8" fmla="*/ 298 w 1035"/>
                <a:gd name="T9" fmla="*/ 49 h 756"/>
                <a:gd name="T10" fmla="*/ 381 w 1035"/>
                <a:gd name="T11" fmla="*/ 79 h 756"/>
                <a:gd name="T12" fmla="*/ 360 w 1035"/>
                <a:gd name="T13" fmla="*/ 45 h 756"/>
                <a:gd name="T14" fmla="*/ 486 w 1035"/>
                <a:gd name="T15" fmla="*/ 64 h 756"/>
                <a:gd name="T16" fmla="*/ 550 w 1035"/>
                <a:gd name="T17" fmla="*/ 45 h 756"/>
                <a:gd name="T18" fmla="*/ 454 w 1035"/>
                <a:gd name="T19" fmla="*/ 17 h 756"/>
                <a:gd name="T20" fmla="*/ 567 w 1035"/>
                <a:gd name="T21" fmla="*/ 32 h 756"/>
                <a:gd name="T22" fmla="*/ 565 w 1035"/>
                <a:gd name="T23" fmla="*/ 5 h 756"/>
                <a:gd name="T24" fmla="*/ 780 w 1035"/>
                <a:gd name="T25" fmla="*/ 15 h 756"/>
                <a:gd name="T26" fmla="*/ 797 w 1035"/>
                <a:gd name="T27" fmla="*/ 17 h 756"/>
                <a:gd name="T28" fmla="*/ 869 w 1035"/>
                <a:gd name="T29" fmla="*/ 41 h 756"/>
                <a:gd name="T30" fmla="*/ 660 w 1035"/>
                <a:gd name="T31" fmla="*/ 71 h 756"/>
                <a:gd name="T32" fmla="*/ 771 w 1035"/>
                <a:gd name="T33" fmla="*/ 88 h 756"/>
                <a:gd name="T34" fmla="*/ 895 w 1035"/>
                <a:gd name="T35" fmla="*/ 81 h 756"/>
                <a:gd name="T36" fmla="*/ 984 w 1035"/>
                <a:gd name="T37" fmla="*/ 69 h 756"/>
                <a:gd name="T38" fmla="*/ 876 w 1035"/>
                <a:gd name="T39" fmla="*/ 122 h 756"/>
                <a:gd name="T40" fmla="*/ 946 w 1035"/>
                <a:gd name="T41" fmla="*/ 141 h 756"/>
                <a:gd name="T42" fmla="*/ 882 w 1035"/>
                <a:gd name="T43" fmla="*/ 190 h 756"/>
                <a:gd name="T44" fmla="*/ 890 w 1035"/>
                <a:gd name="T45" fmla="*/ 229 h 756"/>
                <a:gd name="T46" fmla="*/ 873 w 1035"/>
                <a:gd name="T47" fmla="*/ 257 h 756"/>
                <a:gd name="T48" fmla="*/ 903 w 1035"/>
                <a:gd name="T49" fmla="*/ 284 h 756"/>
                <a:gd name="T50" fmla="*/ 865 w 1035"/>
                <a:gd name="T51" fmla="*/ 310 h 756"/>
                <a:gd name="T52" fmla="*/ 884 w 1035"/>
                <a:gd name="T53" fmla="*/ 338 h 756"/>
                <a:gd name="T54" fmla="*/ 895 w 1035"/>
                <a:gd name="T55" fmla="*/ 363 h 756"/>
                <a:gd name="T56" fmla="*/ 784 w 1035"/>
                <a:gd name="T57" fmla="*/ 383 h 756"/>
                <a:gd name="T58" fmla="*/ 807 w 1035"/>
                <a:gd name="T59" fmla="*/ 421 h 756"/>
                <a:gd name="T60" fmla="*/ 867 w 1035"/>
                <a:gd name="T61" fmla="*/ 434 h 756"/>
                <a:gd name="T62" fmla="*/ 858 w 1035"/>
                <a:gd name="T63" fmla="*/ 460 h 756"/>
                <a:gd name="T64" fmla="*/ 771 w 1035"/>
                <a:gd name="T65" fmla="*/ 430 h 756"/>
                <a:gd name="T66" fmla="*/ 790 w 1035"/>
                <a:gd name="T67" fmla="*/ 477 h 756"/>
                <a:gd name="T68" fmla="*/ 792 w 1035"/>
                <a:gd name="T69" fmla="*/ 526 h 756"/>
                <a:gd name="T70" fmla="*/ 697 w 1035"/>
                <a:gd name="T71" fmla="*/ 541 h 756"/>
                <a:gd name="T72" fmla="*/ 628 w 1035"/>
                <a:gd name="T73" fmla="*/ 603 h 756"/>
                <a:gd name="T74" fmla="*/ 599 w 1035"/>
                <a:gd name="T75" fmla="*/ 590 h 756"/>
                <a:gd name="T76" fmla="*/ 541 w 1035"/>
                <a:gd name="T77" fmla="*/ 630 h 756"/>
                <a:gd name="T78" fmla="*/ 537 w 1035"/>
                <a:gd name="T79" fmla="*/ 662 h 756"/>
                <a:gd name="T80" fmla="*/ 535 w 1035"/>
                <a:gd name="T81" fmla="*/ 686 h 756"/>
                <a:gd name="T82" fmla="*/ 499 w 1035"/>
                <a:gd name="T83" fmla="*/ 746 h 756"/>
                <a:gd name="T84" fmla="*/ 424 w 1035"/>
                <a:gd name="T85" fmla="*/ 739 h 756"/>
                <a:gd name="T86" fmla="*/ 403 w 1035"/>
                <a:gd name="T87" fmla="*/ 722 h 756"/>
                <a:gd name="T88" fmla="*/ 366 w 1035"/>
                <a:gd name="T89" fmla="*/ 652 h 756"/>
                <a:gd name="T90" fmla="*/ 356 w 1035"/>
                <a:gd name="T91" fmla="*/ 618 h 756"/>
                <a:gd name="T92" fmla="*/ 345 w 1035"/>
                <a:gd name="T93" fmla="*/ 543 h 756"/>
                <a:gd name="T94" fmla="*/ 343 w 1035"/>
                <a:gd name="T95" fmla="*/ 534 h 756"/>
                <a:gd name="T96" fmla="*/ 352 w 1035"/>
                <a:gd name="T97" fmla="*/ 485 h 756"/>
                <a:gd name="T98" fmla="*/ 381 w 1035"/>
                <a:gd name="T99" fmla="*/ 464 h 756"/>
                <a:gd name="T100" fmla="*/ 358 w 1035"/>
                <a:gd name="T101" fmla="*/ 440 h 756"/>
                <a:gd name="T102" fmla="*/ 324 w 1035"/>
                <a:gd name="T103" fmla="*/ 440 h 756"/>
                <a:gd name="T104" fmla="*/ 298 w 1035"/>
                <a:gd name="T105" fmla="*/ 423 h 756"/>
                <a:gd name="T106" fmla="*/ 275 w 1035"/>
                <a:gd name="T107" fmla="*/ 344 h 756"/>
                <a:gd name="T108" fmla="*/ 207 w 1035"/>
                <a:gd name="T109" fmla="*/ 287 h 756"/>
                <a:gd name="T110" fmla="*/ 113 w 1035"/>
                <a:gd name="T111" fmla="*/ 295 h 756"/>
                <a:gd name="T112" fmla="*/ 26 w 1035"/>
                <a:gd name="T113" fmla="*/ 257 h 756"/>
                <a:gd name="T114" fmla="*/ 113 w 1035"/>
                <a:gd name="T115" fmla="*/ 240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35" h="756">
                  <a:moveTo>
                    <a:pt x="0" y="214"/>
                  </a:moveTo>
                  <a:lnTo>
                    <a:pt x="6" y="201"/>
                  </a:lnTo>
                  <a:lnTo>
                    <a:pt x="72" y="180"/>
                  </a:lnTo>
                  <a:lnTo>
                    <a:pt x="115" y="180"/>
                  </a:lnTo>
                  <a:lnTo>
                    <a:pt x="141" y="163"/>
                  </a:lnTo>
                  <a:lnTo>
                    <a:pt x="132" y="158"/>
                  </a:lnTo>
                  <a:lnTo>
                    <a:pt x="147" y="152"/>
                  </a:lnTo>
                  <a:lnTo>
                    <a:pt x="134" y="148"/>
                  </a:lnTo>
                  <a:lnTo>
                    <a:pt x="158" y="141"/>
                  </a:lnTo>
                  <a:lnTo>
                    <a:pt x="149" y="135"/>
                  </a:lnTo>
                  <a:lnTo>
                    <a:pt x="119" y="146"/>
                  </a:lnTo>
                  <a:lnTo>
                    <a:pt x="90" y="131"/>
                  </a:lnTo>
                  <a:lnTo>
                    <a:pt x="128" y="122"/>
                  </a:lnTo>
                  <a:lnTo>
                    <a:pt x="149" y="99"/>
                  </a:lnTo>
                  <a:lnTo>
                    <a:pt x="196" y="99"/>
                  </a:lnTo>
                  <a:lnTo>
                    <a:pt x="194" y="73"/>
                  </a:lnTo>
                  <a:lnTo>
                    <a:pt x="228" y="71"/>
                  </a:lnTo>
                  <a:lnTo>
                    <a:pt x="262" y="90"/>
                  </a:lnTo>
                  <a:lnTo>
                    <a:pt x="222" y="66"/>
                  </a:lnTo>
                  <a:lnTo>
                    <a:pt x="298" y="49"/>
                  </a:lnTo>
                  <a:lnTo>
                    <a:pt x="317" y="62"/>
                  </a:lnTo>
                  <a:lnTo>
                    <a:pt x="322" y="84"/>
                  </a:lnTo>
                  <a:lnTo>
                    <a:pt x="330" y="64"/>
                  </a:lnTo>
                  <a:lnTo>
                    <a:pt x="381" y="79"/>
                  </a:lnTo>
                  <a:lnTo>
                    <a:pt x="364" y="66"/>
                  </a:lnTo>
                  <a:lnTo>
                    <a:pt x="388" y="69"/>
                  </a:lnTo>
                  <a:lnTo>
                    <a:pt x="366" y="56"/>
                  </a:lnTo>
                  <a:lnTo>
                    <a:pt x="360" y="45"/>
                  </a:lnTo>
                  <a:lnTo>
                    <a:pt x="373" y="43"/>
                  </a:lnTo>
                  <a:lnTo>
                    <a:pt x="471" y="75"/>
                  </a:lnTo>
                  <a:lnTo>
                    <a:pt x="464" y="64"/>
                  </a:lnTo>
                  <a:lnTo>
                    <a:pt x="486" y="64"/>
                  </a:lnTo>
                  <a:lnTo>
                    <a:pt x="471" y="54"/>
                  </a:lnTo>
                  <a:lnTo>
                    <a:pt x="505" y="56"/>
                  </a:lnTo>
                  <a:lnTo>
                    <a:pt x="452" y="32"/>
                  </a:lnTo>
                  <a:lnTo>
                    <a:pt x="550" y="45"/>
                  </a:lnTo>
                  <a:lnTo>
                    <a:pt x="526" y="32"/>
                  </a:lnTo>
                  <a:lnTo>
                    <a:pt x="471" y="30"/>
                  </a:lnTo>
                  <a:lnTo>
                    <a:pt x="490" y="28"/>
                  </a:lnTo>
                  <a:lnTo>
                    <a:pt x="454" y="17"/>
                  </a:lnTo>
                  <a:lnTo>
                    <a:pt x="496" y="19"/>
                  </a:lnTo>
                  <a:lnTo>
                    <a:pt x="479" y="15"/>
                  </a:lnTo>
                  <a:lnTo>
                    <a:pt x="496" y="11"/>
                  </a:lnTo>
                  <a:lnTo>
                    <a:pt x="567" y="32"/>
                  </a:lnTo>
                  <a:lnTo>
                    <a:pt x="560" y="26"/>
                  </a:lnTo>
                  <a:lnTo>
                    <a:pt x="592" y="17"/>
                  </a:lnTo>
                  <a:lnTo>
                    <a:pt x="565" y="15"/>
                  </a:lnTo>
                  <a:lnTo>
                    <a:pt x="565" y="5"/>
                  </a:lnTo>
                  <a:lnTo>
                    <a:pt x="582" y="0"/>
                  </a:lnTo>
                  <a:lnTo>
                    <a:pt x="771" y="7"/>
                  </a:lnTo>
                  <a:lnTo>
                    <a:pt x="786" y="11"/>
                  </a:lnTo>
                  <a:lnTo>
                    <a:pt x="780" y="15"/>
                  </a:lnTo>
                  <a:lnTo>
                    <a:pt x="652" y="17"/>
                  </a:lnTo>
                  <a:lnTo>
                    <a:pt x="667" y="22"/>
                  </a:lnTo>
                  <a:lnTo>
                    <a:pt x="618" y="28"/>
                  </a:lnTo>
                  <a:lnTo>
                    <a:pt x="797" y="17"/>
                  </a:lnTo>
                  <a:lnTo>
                    <a:pt x="803" y="28"/>
                  </a:lnTo>
                  <a:lnTo>
                    <a:pt x="780" y="34"/>
                  </a:lnTo>
                  <a:lnTo>
                    <a:pt x="820" y="30"/>
                  </a:lnTo>
                  <a:lnTo>
                    <a:pt x="869" y="41"/>
                  </a:lnTo>
                  <a:lnTo>
                    <a:pt x="797" y="62"/>
                  </a:lnTo>
                  <a:lnTo>
                    <a:pt x="682" y="60"/>
                  </a:lnTo>
                  <a:lnTo>
                    <a:pt x="709" y="64"/>
                  </a:lnTo>
                  <a:lnTo>
                    <a:pt x="660" y="71"/>
                  </a:lnTo>
                  <a:lnTo>
                    <a:pt x="660" y="81"/>
                  </a:lnTo>
                  <a:lnTo>
                    <a:pt x="788" y="66"/>
                  </a:lnTo>
                  <a:lnTo>
                    <a:pt x="799" y="73"/>
                  </a:lnTo>
                  <a:lnTo>
                    <a:pt x="771" y="88"/>
                  </a:lnTo>
                  <a:lnTo>
                    <a:pt x="854" y="64"/>
                  </a:lnTo>
                  <a:lnTo>
                    <a:pt x="858" y="86"/>
                  </a:lnTo>
                  <a:lnTo>
                    <a:pt x="818" y="126"/>
                  </a:lnTo>
                  <a:lnTo>
                    <a:pt x="895" y="81"/>
                  </a:lnTo>
                  <a:lnTo>
                    <a:pt x="895" y="88"/>
                  </a:lnTo>
                  <a:lnTo>
                    <a:pt x="933" y="88"/>
                  </a:lnTo>
                  <a:lnTo>
                    <a:pt x="944" y="71"/>
                  </a:lnTo>
                  <a:lnTo>
                    <a:pt x="984" y="69"/>
                  </a:lnTo>
                  <a:lnTo>
                    <a:pt x="1035" y="84"/>
                  </a:lnTo>
                  <a:lnTo>
                    <a:pt x="986" y="103"/>
                  </a:lnTo>
                  <a:lnTo>
                    <a:pt x="988" y="111"/>
                  </a:lnTo>
                  <a:lnTo>
                    <a:pt x="876" y="122"/>
                  </a:lnTo>
                  <a:lnTo>
                    <a:pt x="965" y="124"/>
                  </a:lnTo>
                  <a:lnTo>
                    <a:pt x="893" y="141"/>
                  </a:lnTo>
                  <a:lnTo>
                    <a:pt x="897" y="154"/>
                  </a:lnTo>
                  <a:lnTo>
                    <a:pt x="946" y="141"/>
                  </a:lnTo>
                  <a:lnTo>
                    <a:pt x="910" y="158"/>
                  </a:lnTo>
                  <a:lnTo>
                    <a:pt x="905" y="178"/>
                  </a:lnTo>
                  <a:lnTo>
                    <a:pt x="918" y="173"/>
                  </a:lnTo>
                  <a:lnTo>
                    <a:pt x="882" y="190"/>
                  </a:lnTo>
                  <a:lnTo>
                    <a:pt x="871" y="229"/>
                  </a:lnTo>
                  <a:lnTo>
                    <a:pt x="888" y="222"/>
                  </a:lnTo>
                  <a:lnTo>
                    <a:pt x="916" y="229"/>
                  </a:lnTo>
                  <a:lnTo>
                    <a:pt x="890" y="229"/>
                  </a:lnTo>
                  <a:lnTo>
                    <a:pt x="890" y="242"/>
                  </a:lnTo>
                  <a:lnTo>
                    <a:pt x="931" y="246"/>
                  </a:lnTo>
                  <a:lnTo>
                    <a:pt x="933" y="261"/>
                  </a:lnTo>
                  <a:lnTo>
                    <a:pt x="873" y="257"/>
                  </a:lnTo>
                  <a:lnTo>
                    <a:pt x="888" y="263"/>
                  </a:lnTo>
                  <a:lnTo>
                    <a:pt x="856" y="267"/>
                  </a:lnTo>
                  <a:lnTo>
                    <a:pt x="873" y="282"/>
                  </a:lnTo>
                  <a:lnTo>
                    <a:pt x="903" y="284"/>
                  </a:lnTo>
                  <a:lnTo>
                    <a:pt x="884" y="293"/>
                  </a:lnTo>
                  <a:lnTo>
                    <a:pt x="910" y="301"/>
                  </a:lnTo>
                  <a:lnTo>
                    <a:pt x="907" y="321"/>
                  </a:lnTo>
                  <a:lnTo>
                    <a:pt x="865" y="310"/>
                  </a:lnTo>
                  <a:lnTo>
                    <a:pt x="890" y="321"/>
                  </a:lnTo>
                  <a:lnTo>
                    <a:pt x="876" y="327"/>
                  </a:lnTo>
                  <a:lnTo>
                    <a:pt x="888" y="325"/>
                  </a:lnTo>
                  <a:lnTo>
                    <a:pt x="884" y="338"/>
                  </a:lnTo>
                  <a:lnTo>
                    <a:pt x="916" y="344"/>
                  </a:lnTo>
                  <a:lnTo>
                    <a:pt x="867" y="340"/>
                  </a:lnTo>
                  <a:lnTo>
                    <a:pt x="858" y="348"/>
                  </a:lnTo>
                  <a:lnTo>
                    <a:pt x="895" y="363"/>
                  </a:lnTo>
                  <a:lnTo>
                    <a:pt x="890" y="376"/>
                  </a:lnTo>
                  <a:lnTo>
                    <a:pt x="861" y="385"/>
                  </a:lnTo>
                  <a:lnTo>
                    <a:pt x="829" y="366"/>
                  </a:lnTo>
                  <a:lnTo>
                    <a:pt x="784" y="383"/>
                  </a:lnTo>
                  <a:lnTo>
                    <a:pt x="816" y="391"/>
                  </a:lnTo>
                  <a:lnTo>
                    <a:pt x="786" y="400"/>
                  </a:lnTo>
                  <a:lnTo>
                    <a:pt x="820" y="402"/>
                  </a:lnTo>
                  <a:lnTo>
                    <a:pt x="807" y="421"/>
                  </a:lnTo>
                  <a:lnTo>
                    <a:pt x="820" y="410"/>
                  </a:lnTo>
                  <a:lnTo>
                    <a:pt x="858" y="425"/>
                  </a:lnTo>
                  <a:lnTo>
                    <a:pt x="846" y="438"/>
                  </a:lnTo>
                  <a:lnTo>
                    <a:pt x="867" y="434"/>
                  </a:lnTo>
                  <a:lnTo>
                    <a:pt x="858" y="447"/>
                  </a:lnTo>
                  <a:lnTo>
                    <a:pt x="871" y="440"/>
                  </a:lnTo>
                  <a:lnTo>
                    <a:pt x="873" y="472"/>
                  </a:lnTo>
                  <a:lnTo>
                    <a:pt x="858" y="460"/>
                  </a:lnTo>
                  <a:lnTo>
                    <a:pt x="858" y="472"/>
                  </a:lnTo>
                  <a:lnTo>
                    <a:pt x="841" y="472"/>
                  </a:lnTo>
                  <a:lnTo>
                    <a:pt x="820" y="445"/>
                  </a:lnTo>
                  <a:lnTo>
                    <a:pt x="771" y="430"/>
                  </a:lnTo>
                  <a:lnTo>
                    <a:pt x="807" y="447"/>
                  </a:lnTo>
                  <a:lnTo>
                    <a:pt x="761" y="457"/>
                  </a:lnTo>
                  <a:lnTo>
                    <a:pt x="748" y="472"/>
                  </a:lnTo>
                  <a:lnTo>
                    <a:pt x="790" y="477"/>
                  </a:lnTo>
                  <a:lnTo>
                    <a:pt x="754" y="485"/>
                  </a:lnTo>
                  <a:lnTo>
                    <a:pt x="809" y="474"/>
                  </a:lnTo>
                  <a:lnTo>
                    <a:pt x="861" y="487"/>
                  </a:lnTo>
                  <a:lnTo>
                    <a:pt x="792" y="526"/>
                  </a:lnTo>
                  <a:lnTo>
                    <a:pt x="726" y="541"/>
                  </a:lnTo>
                  <a:lnTo>
                    <a:pt x="703" y="541"/>
                  </a:lnTo>
                  <a:lnTo>
                    <a:pt x="688" y="526"/>
                  </a:lnTo>
                  <a:lnTo>
                    <a:pt x="697" y="541"/>
                  </a:lnTo>
                  <a:lnTo>
                    <a:pt x="675" y="551"/>
                  </a:lnTo>
                  <a:lnTo>
                    <a:pt x="652" y="592"/>
                  </a:lnTo>
                  <a:lnTo>
                    <a:pt x="633" y="590"/>
                  </a:lnTo>
                  <a:lnTo>
                    <a:pt x="628" y="603"/>
                  </a:lnTo>
                  <a:lnTo>
                    <a:pt x="609" y="605"/>
                  </a:lnTo>
                  <a:lnTo>
                    <a:pt x="599" y="601"/>
                  </a:lnTo>
                  <a:lnTo>
                    <a:pt x="611" y="592"/>
                  </a:lnTo>
                  <a:lnTo>
                    <a:pt x="599" y="590"/>
                  </a:lnTo>
                  <a:lnTo>
                    <a:pt x="590" y="611"/>
                  </a:lnTo>
                  <a:lnTo>
                    <a:pt x="560" y="613"/>
                  </a:lnTo>
                  <a:lnTo>
                    <a:pt x="560" y="630"/>
                  </a:lnTo>
                  <a:lnTo>
                    <a:pt x="541" y="630"/>
                  </a:lnTo>
                  <a:lnTo>
                    <a:pt x="558" y="643"/>
                  </a:lnTo>
                  <a:lnTo>
                    <a:pt x="535" y="648"/>
                  </a:lnTo>
                  <a:lnTo>
                    <a:pt x="554" y="662"/>
                  </a:lnTo>
                  <a:lnTo>
                    <a:pt x="537" y="662"/>
                  </a:lnTo>
                  <a:lnTo>
                    <a:pt x="550" y="665"/>
                  </a:lnTo>
                  <a:lnTo>
                    <a:pt x="537" y="682"/>
                  </a:lnTo>
                  <a:lnTo>
                    <a:pt x="526" y="680"/>
                  </a:lnTo>
                  <a:lnTo>
                    <a:pt x="535" y="686"/>
                  </a:lnTo>
                  <a:lnTo>
                    <a:pt x="513" y="692"/>
                  </a:lnTo>
                  <a:lnTo>
                    <a:pt x="526" y="714"/>
                  </a:lnTo>
                  <a:lnTo>
                    <a:pt x="513" y="746"/>
                  </a:lnTo>
                  <a:lnTo>
                    <a:pt x="499" y="746"/>
                  </a:lnTo>
                  <a:lnTo>
                    <a:pt x="511" y="756"/>
                  </a:lnTo>
                  <a:lnTo>
                    <a:pt x="475" y="756"/>
                  </a:lnTo>
                  <a:lnTo>
                    <a:pt x="471" y="737"/>
                  </a:lnTo>
                  <a:lnTo>
                    <a:pt x="424" y="739"/>
                  </a:lnTo>
                  <a:lnTo>
                    <a:pt x="435" y="733"/>
                  </a:lnTo>
                  <a:lnTo>
                    <a:pt x="409" y="724"/>
                  </a:lnTo>
                  <a:lnTo>
                    <a:pt x="422" y="722"/>
                  </a:lnTo>
                  <a:lnTo>
                    <a:pt x="403" y="722"/>
                  </a:lnTo>
                  <a:lnTo>
                    <a:pt x="409" y="705"/>
                  </a:lnTo>
                  <a:lnTo>
                    <a:pt x="398" y="709"/>
                  </a:lnTo>
                  <a:lnTo>
                    <a:pt x="366" y="665"/>
                  </a:lnTo>
                  <a:lnTo>
                    <a:pt x="366" y="652"/>
                  </a:lnTo>
                  <a:lnTo>
                    <a:pt x="390" y="637"/>
                  </a:lnTo>
                  <a:lnTo>
                    <a:pt x="381" y="635"/>
                  </a:lnTo>
                  <a:lnTo>
                    <a:pt x="356" y="650"/>
                  </a:lnTo>
                  <a:lnTo>
                    <a:pt x="356" y="618"/>
                  </a:lnTo>
                  <a:lnTo>
                    <a:pt x="334" y="601"/>
                  </a:lnTo>
                  <a:lnTo>
                    <a:pt x="341" y="575"/>
                  </a:lnTo>
                  <a:lnTo>
                    <a:pt x="326" y="564"/>
                  </a:lnTo>
                  <a:lnTo>
                    <a:pt x="345" y="543"/>
                  </a:lnTo>
                  <a:lnTo>
                    <a:pt x="334" y="541"/>
                  </a:lnTo>
                  <a:lnTo>
                    <a:pt x="375" y="541"/>
                  </a:lnTo>
                  <a:lnTo>
                    <a:pt x="371" y="532"/>
                  </a:lnTo>
                  <a:lnTo>
                    <a:pt x="343" y="534"/>
                  </a:lnTo>
                  <a:lnTo>
                    <a:pt x="386" y="513"/>
                  </a:lnTo>
                  <a:lnTo>
                    <a:pt x="375" y="507"/>
                  </a:lnTo>
                  <a:lnTo>
                    <a:pt x="386" y="485"/>
                  </a:lnTo>
                  <a:lnTo>
                    <a:pt x="352" y="485"/>
                  </a:lnTo>
                  <a:lnTo>
                    <a:pt x="313" y="466"/>
                  </a:lnTo>
                  <a:lnTo>
                    <a:pt x="381" y="477"/>
                  </a:lnTo>
                  <a:lnTo>
                    <a:pt x="369" y="468"/>
                  </a:lnTo>
                  <a:lnTo>
                    <a:pt x="381" y="464"/>
                  </a:lnTo>
                  <a:lnTo>
                    <a:pt x="354" y="451"/>
                  </a:lnTo>
                  <a:lnTo>
                    <a:pt x="364" y="445"/>
                  </a:lnTo>
                  <a:lnTo>
                    <a:pt x="349" y="449"/>
                  </a:lnTo>
                  <a:lnTo>
                    <a:pt x="358" y="440"/>
                  </a:lnTo>
                  <a:lnTo>
                    <a:pt x="341" y="442"/>
                  </a:lnTo>
                  <a:lnTo>
                    <a:pt x="360" y="434"/>
                  </a:lnTo>
                  <a:lnTo>
                    <a:pt x="330" y="423"/>
                  </a:lnTo>
                  <a:lnTo>
                    <a:pt x="324" y="440"/>
                  </a:lnTo>
                  <a:lnTo>
                    <a:pt x="298" y="442"/>
                  </a:lnTo>
                  <a:lnTo>
                    <a:pt x="294" y="434"/>
                  </a:lnTo>
                  <a:lnTo>
                    <a:pt x="311" y="423"/>
                  </a:lnTo>
                  <a:lnTo>
                    <a:pt x="298" y="423"/>
                  </a:lnTo>
                  <a:lnTo>
                    <a:pt x="313" y="395"/>
                  </a:lnTo>
                  <a:lnTo>
                    <a:pt x="296" y="391"/>
                  </a:lnTo>
                  <a:lnTo>
                    <a:pt x="305" y="378"/>
                  </a:lnTo>
                  <a:lnTo>
                    <a:pt x="275" y="344"/>
                  </a:lnTo>
                  <a:lnTo>
                    <a:pt x="285" y="342"/>
                  </a:lnTo>
                  <a:lnTo>
                    <a:pt x="247" y="312"/>
                  </a:lnTo>
                  <a:lnTo>
                    <a:pt x="247" y="301"/>
                  </a:lnTo>
                  <a:lnTo>
                    <a:pt x="207" y="287"/>
                  </a:lnTo>
                  <a:lnTo>
                    <a:pt x="166" y="278"/>
                  </a:lnTo>
                  <a:lnTo>
                    <a:pt x="132" y="293"/>
                  </a:lnTo>
                  <a:lnTo>
                    <a:pt x="102" y="282"/>
                  </a:lnTo>
                  <a:lnTo>
                    <a:pt x="113" y="295"/>
                  </a:lnTo>
                  <a:lnTo>
                    <a:pt x="83" y="289"/>
                  </a:lnTo>
                  <a:lnTo>
                    <a:pt x="58" y="278"/>
                  </a:lnTo>
                  <a:lnTo>
                    <a:pt x="83" y="267"/>
                  </a:lnTo>
                  <a:lnTo>
                    <a:pt x="26" y="257"/>
                  </a:lnTo>
                  <a:lnTo>
                    <a:pt x="47" y="248"/>
                  </a:lnTo>
                  <a:lnTo>
                    <a:pt x="115" y="250"/>
                  </a:lnTo>
                  <a:lnTo>
                    <a:pt x="124" y="246"/>
                  </a:lnTo>
                  <a:lnTo>
                    <a:pt x="113" y="240"/>
                  </a:lnTo>
                  <a:lnTo>
                    <a:pt x="124" y="235"/>
                  </a:lnTo>
                  <a:lnTo>
                    <a:pt x="62" y="240"/>
                  </a:lnTo>
                  <a:lnTo>
                    <a:pt x="0" y="214"/>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24" name="Freeform 1163">
              <a:extLst>
                <a:ext uri="{FF2B5EF4-FFF2-40B4-BE49-F238E27FC236}">
                  <a16:creationId xmlns:a16="http://schemas.microsoft.com/office/drawing/2014/main" id="{08590969-896F-431D-B327-756A04FF27F8}"/>
                </a:ext>
              </a:extLst>
            </p:cNvPr>
            <p:cNvSpPr>
              <a:spLocks/>
            </p:cNvSpPr>
            <p:nvPr/>
          </p:nvSpPr>
          <p:spPr bwMode="auto">
            <a:xfrm>
              <a:off x="1805831" y="6018518"/>
              <a:ext cx="837622" cy="765175"/>
            </a:xfrm>
            <a:custGeom>
              <a:avLst/>
              <a:gdLst>
                <a:gd name="T0" fmla="*/ 115 w 1035"/>
                <a:gd name="T1" fmla="*/ 180 h 756"/>
                <a:gd name="T2" fmla="*/ 134 w 1035"/>
                <a:gd name="T3" fmla="*/ 148 h 756"/>
                <a:gd name="T4" fmla="*/ 90 w 1035"/>
                <a:gd name="T5" fmla="*/ 131 h 756"/>
                <a:gd name="T6" fmla="*/ 194 w 1035"/>
                <a:gd name="T7" fmla="*/ 73 h 756"/>
                <a:gd name="T8" fmla="*/ 298 w 1035"/>
                <a:gd name="T9" fmla="*/ 49 h 756"/>
                <a:gd name="T10" fmla="*/ 381 w 1035"/>
                <a:gd name="T11" fmla="*/ 79 h 756"/>
                <a:gd name="T12" fmla="*/ 360 w 1035"/>
                <a:gd name="T13" fmla="*/ 45 h 756"/>
                <a:gd name="T14" fmla="*/ 486 w 1035"/>
                <a:gd name="T15" fmla="*/ 64 h 756"/>
                <a:gd name="T16" fmla="*/ 550 w 1035"/>
                <a:gd name="T17" fmla="*/ 45 h 756"/>
                <a:gd name="T18" fmla="*/ 454 w 1035"/>
                <a:gd name="T19" fmla="*/ 17 h 756"/>
                <a:gd name="T20" fmla="*/ 567 w 1035"/>
                <a:gd name="T21" fmla="*/ 32 h 756"/>
                <a:gd name="T22" fmla="*/ 565 w 1035"/>
                <a:gd name="T23" fmla="*/ 5 h 756"/>
                <a:gd name="T24" fmla="*/ 780 w 1035"/>
                <a:gd name="T25" fmla="*/ 15 h 756"/>
                <a:gd name="T26" fmla="*/ 797 w 1035"/>
                <a:gd name="T27" fmla="*/ 17 h 756"/>
                <a:gd name="T28" fmla="*/ 869 w 1035"/>
                <a:gd name="T29" fmla="*/ 41 h 756"/>
                <a:gd name="T30" fmla="*/ 660 w 1035"/>
                <a:gd name="T31" fmla="*/ 71 h 756"/>
                <a:gd name="T32" fmla="*/ 771 w 1035"/>
                <a:gd name="T33" fmla="*/ 88 h 756"/>
                <a:gd name="T34" fmla="*/ 895 w 1035"/>
                <a:gd name="T35" fmla="*/ 81 h 756"/>
                <a:gd name="T36" fmla="*/ 984 w 1035"/>
                <a:gd name="T37" fmla="*/ 69 h 756"/>
                <a:gd name="T38" fmla="*/ 876 w 1035"/>
                <a:gd name="T39" fmla="*/ 122 h 756"/>
                <a:gd name="T40" fmla="*/ 946 w 1035"/>
                <a:gd name="T41" fmla="*/ 141 h 756"/>
                <a:gd name="T42" fmla="*/ 882 w 1035"/>
                <a:gd name="T43" fmla="*/ 190 h 756"/>
                <a:gd name="T44" fmla="*/ 890 w 1035"/>
                <a:gd name="T45" fmla="*/ 229 h 756"/>
                <a:gd name="T46" fmla="*/ 873 w 1035"/>
                <a:gd name="T47" fmla="*/ 257 h 756"/>
                <a:gd name="T48" fmla="*/ 903 w 1035"/>
                <a:gd name="T49" fmla="*/ 284 h 756"/>
                <a:gd name="T50" fmla="*/ 865 w 1035"/>
                <a:gd name="T51" fmla="*/ 310 h 756"/>
                <a:gd name="T52" fmla="*/ 884 w 1035"/>
                <a:gd name="T53" fmla="*/ 338 h 756"/>
                <a:gd name="T54" fmla="*/ 895 w 1035"/>
                <a:gd name="T55" fmla="*/ 363 h 756"/>
                <a:gd name="T56" fmla="*/ 784 w 1035"/>
                <a:gd name="T57" fmla="*/ 383 h 756"/>
                <a:gd name="T58" fmla="*/ 807 w 1035"/>
                <a:gd name="T59" fmla="*/ 421 h 756"/>
                <a:gd name="T60" fmla="*/ 867 w 1035"/>
                <a:gd name="T61" fmla="*/ 434 h 756"/>
                <a:gd name="T62" fmla="*/ 858 w 1035"/>
                <a:gd name="T63" fmla="*/ 460 h 756"/>
                <a:gd name="T64" fmla="*/ 771 w 1035"/>
                <a:gd name="T65" fmla="*/ 430 h 756"/>
                <a:gd name="T66" fmla="*/ 790 w 1035"/>
                <a:gd name="T67" fmla="*/ 477 h 756"/>
                <a:gd name="T68" fmla="*/ 792 w 1035"/>
                <a:gd name="T69" fmla="*/ 526 h 756"/>
                <a:gd name="T70" fmla="*/ 697 w 1035"/>
                <a:gd name="T71" fmla="*/ 541 h 756"/>
                <a:gd name="T72" fmla="*/ 628 w 1035"/>
                <a:gd name="T73" fmla="*/ 603 h 756"/>
                <a:gd name="T74" fmla="*/ 599 w 1035"/>
                <a:gd name="T75" fmla="*/ 590 h 756"/>
                <a:gd name="T76" fmla="*/ 541 w 1035"/>
                <a:gd name="T77" fmla="*/ 630 h 756"/>
                <a:gd name="T78" fmla="*/ 537 w 1035"/>
                <a:gd name="T79" fmla="*/ 662 h 756"/>
                <a:gd name="T80" fmla="*/ 535 w 1035"/>
                <a:gd name="T81" fmla="*/ 686 h 756"/>
                <a:gd name="T82" fmla="*/ 499 w 1035"/>
                <a:gd name="T83" fmla="*/ 746 h 756"/>
                <a:gd name="T84" fmla="*/ 424 w 1035"/>
                <a:gd name="T85" fmla="*/ 739 h 756"/>
                <a:gd name="T86" fmla="*/ 403 w 1035"/>
                <a:gd name="T87" fmla="*/ 722 h 756"/>
                <a:gd name="T88" fmla="*/ 366 w 1035"/>
                <a:gd name="T89" fmla="*/ 652 h 756"/>
                <a:gd name="T90" fmla="*/ 356 w 1035"/>
                <a:gd name="T91" fmla="*/ 618 h 756"/>
                <a:gd name="T92" fmla="*/ 345 w 1035"/>
                <a:gd name="T93" fmla="*/ 543 h 756"/>
                <a:gd name="T94" fmla="*/ 343 w 1035"/>
                <a:gd name="T95" fmla="*/ 534 h 756"/>
                <a:gd name="T96" fmla="*/ 352 w 1035"/>
                <a:gd name="T97" fmla="*/ 485 h 756"/>
                <a:gd name="T98" fmla="*/ 381 w 1035"/>
                <a:gd name="T99" fmla="*/ 464 h 756"/>
                <a:gd name="T100" fmla="*/ 358 w 1035"/>
                <a:gd name="T101" fmla="*/ 440 h 756"/>
                <a:gd name="T102" fmla="*/ 324 w 1035"/>
                <a:gd name="T103" fmla="*/ 440 h 756"/>
                <a:gd name="T104" fmla="*/ 298 w 1035"/>
                <a:gd name="T105" fmla="*/ 423 h 756"/>
                <a:gd name="T106" fmla="*/ 275 w 1035"/>
                <a:gd name="T107" fmla="*/ 344 h 756"/>
                <a:gd name="T108" fmla="*/ 207 w 1035"/>
                <a:gd name="T109" fmla="*/ 287 h 756"/>
                <a:gd name="T110" fmla="*/ 113 w 1035"/>
                <a:gd name="T111" fmla="*/ 295 h 756"/>
                <a:gd name="T112" fmla="*/ 26 w 1035"/>
                <a:gd name="T113" fmla="*/ 257 h 756"/>
                <a:gd name="T114" fmla="*/ 113 w 1035"/>
                <a:gd name="T115" fmla="*/ 240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35" h="756">
                  <a:moveTo>
                    <a:pt x="0" y="214"/>
                  </a:moveTo>
                  <a:lnTo>
                    <a:pt x="6" y="201"/>
                  </a:lnTo>
                  <a:lnTo>
                    <a:pt x="72" y="180"/>
                  </a:lnTo>
                  <a:lnTo>
                    <a:pt x="115" y="180"/>
                  </a:lnTo>
                  <a:lnTo>
                    <a:pt x="141" y="163"/>
                  </a:lnTo>
                  <a:lnTo>
                    <a:pt x="132" y="158"/>
                  </a:lnTo>
                  <a:lnTo>
                    <a:pt x="147" y="152"/>
                  </a:lnTo>
                  <a:lnTo>
                    <a:pt x="134" y="148"/>
                  </a:lnTo>
                  <a:lnTo>
                    <a:pt x="158" y="141"/>
                  </a:lnTo>
                  <a:lnTo>
                    <a:pt x="149" y="135"/>
                  </a:lnTo>
                  <a:lnTo>
                    <a:pt x="119" y="146"/>
                  </a:lnTo>
                  <a:lnTo>
                    <a:pt x="90" y="131"/>
                  </a:lnTo>
                  <a:lnTo>
                    <a:pt x="128" y="122"/>
                  </a:lnTo>
                  <a:lnTo>
                    <a:pt x="149" y="99"/>
                  </a:lnTo>
                  <a:lnTo>
                    <a:pt x="196" y="99"/>
                  </a:lnTo>
                  <a:lnTo>
                    <a:pt x="194" y="73"/>
                  </a:lnTo>
                  <a:lnTo>
                    <a:pt x="228" y="71"/>
                  </a:lnTo>
                  <a:lnTo>
                    <a:pt x="262" y="90"/>
                  </a:lnTo>
                  <a:lnTo>
                    <a:pt x="222" y="66"/>
                  </a:lnTo>
                  <a:lnTo>
                    <a:pt x="298" y="49"/>
                  </a:lnTo>
                  <a:lnTo>
                    <a:pt x="317" y="62"/>
                  </a:lnTo>
                  <a:lnTo>
                    <a:pt x="322" y="84"/>
                  </a:lnTo>
                  <a:lnTo>
                    <a:pt x="330" y="64"/>
                  </a:lnTo>
                  <a:lnTo>
                    <a:pt x="381" y="79"/>
                  </a:lnTo>
                  <a:lnTo>
                    <a:pt x="364" y="66"/>
                  </a:lnTo>
                  <a:lnTo>
                    <a:pt x="388" y="69"/>
                  </a:lnTo>
                  <a:lnTo>
                    <a:pt x="366" y="56"/>
                  </a:lnTo>
                  <a:lnTo>
                    <a:pt x="360" y="45"/>
                  </a:lnTo>
                  <a:lnTo>
                    <a:pt x="373" y="43"/>
                  </a:lnTo>
                  <a:lnTo>
                    <a:pt x="471" y="75"/>
                  </a:lnTo>
                  <a:lnTo>
                    <a:pt x="464" y="64"/>
                  </a:lnTo>
                  <a:lnTo>
                    <a:pt x="486" y="64"/>
                  </a:lnTo>
                  <a:lnTo>
                    <a:pt x="471" y="54"/>
                  </a:lnTo>
                  <a:lnTo>
                    <a:pt x="505" y="56"/>
                  </a:lnTo>
                  <a:lnTo>
                    <a:pt x="452" y="32"/>
                  </a:lnTo>
                  <a:lnTo>
                    <a:pt x="550" y="45"/>
                  </a:lnTo>
                  <a:lnTo>
                    <a:pt x="526" y="32"/>
                  </a:lnTo>
                  <a:lnTo>
                    <a:pt x="471" y="30"/>
                  </a:lnTo>
                  <a:lnTo>
                    <a:pt x="490" y="28"/>
                  </a:lnTo>
                  <a:lnTo>
                    <a:pt x="454" y="17"/>
                  </a:lnTo>
                  <a:lnTo>
                    <a:pt x="496" y="19"/>
                  </a:lnTo>
                  <a:lnTo>
                    <a:pt x="479" y="15"/>
                  </a:lnTo>
                  <a:lnTo>
                    <a:pt x="496" y="11"/>
                  </a:lnTo>
                  <a:lnTo>
                    <a:pt x="567" y="32"/>
                  </a:lnTo>
                  <a:lnTo>
                    <a:pt x="560" y="26"/>
                  </a:lnTo>
                  <a:lnTo>
                    <a:pt x="592" y="17"/>
                  </a:lnTo>
                  <a:lnTo>
                    <a:pt x="565" y="15"/>
                  </a:lnTo>
                  <a:lnTo>
                    <a:pt x="565" y="5"/>
                  </a:lnTo>
                  <a:lnTo>
                    <a:pt x="582" y="0"/>
                  </a:lnTo>
                  <a:lnTo>
                    <a:pt x="771" y="7"/>
                  </a:lnTo>
                  <a:lnTo>
                    <a:pt x="786" y="11"/>
                  </a:lnTo>
                  <a:lnTo>
                    <a:pt x="780" y="15"/>
                  </a:lnTo>
                  <a:lnTo>
                    <a:pt x="652" y="17"/>
                  </a:lnTo>
                  <a:lnTo>
                    <a:pt x="667" y="22"/>
                  </a:lnTo>
                  <a:lnTo>
                    <a:pt x="618" y="28"/>
                  </a:lnTo>
                  <a:lnTo>
                    <a:pt x="797" y="17"/>
                  </a:lnTo>
                  <a:lnTo>
                    <a:pt x="803" y="28"/>
                  </a:lnTo>
                  <a:lnTo>
                    <a:pt x="780" y="34"/>
                  </a:lnTo>
                  <a:lnTo>
                    <a:pt x="820" y="30"/>
                  </a:lnTo>
                  <a:lnTo>
                    <a:pt x="869" y="41"/>
                  </a:lnTo>
                  <a:lnTo>
                    <a:pt x="797" y="62"/>
                  </a:lnTo>
                  <a:lnTo>
                    <a:pt x="682" y="60"/>
                  </a:lnTo>
                  <a:lnTo>
                    <a:pt x="709" y="64"/>
                  </a:lnTo>
                  <a:lnTo>
                    <a:pt x="660" y="71"/>
                  </a:lnTo>
                  <a:lnTo>
                    <a:pt x="660" y="81"/>
                  </a:lnTo>
                  <a:lnTo>
                    <a:pt x="788" y="66"/>
                  </a:lnTo>
                  <a:lnTo>
                    <a:pt x="799" y="73"/>
                  </a:lnTo>
                  <a:lnTo>
                    <a:pt x="771" y="88"/>
                  </a:lnTo>
                  <a:lnTo>
                    <a:pt x="854" y="64"/>
                  </a:lnTo>
                  <a:lnTo>
                    <a:pt x="858" y="86"/>
                  </a:lnTo>
                  <a:lnTo>
                    <a:pt x="818" y="126"/>
                  </a:lnTo>
                  <a:lnTo>
                    <a:pt x="895" y="81"/>
                  </a:lnTo>
                  <a:lnTo>
                    <a:pt x="895" y="88"/>
                  </a:lnTo>
                  <a:lnTo>
                    <a:pt x="933" y="88"/>
                  </a:lnTo>
                  <a:lnTo>
                    <a:pt x="944" y="71"/>
                  </a:lnTo>
                  <a:lnTo>
                    <a:pt x="984" y="69"/>
                  </a:lnTo>
                  <a:lnTo>
                    <a:pt x="1035" y="84"/>
                  </a:lnTo>
                  <a:lnTo>
                    <a:pt x="986" y="103"/>
                  </a:lnTo>
                  <a:lnTo>
                    <a:pt x="988" y="111"/>
                  </a:lnTo>
                  <a:lnTo>
                    <a:pt x="876" y="122"/>
                  </a:lnTo>
                  <a:lnTo>
                    <a:pt x="965" y="124"/>
                  </a:lnTo>
                  <a:lnTo>
                    <a:pt x="893" y="141"/>
                  </a:lnTo>
                  <a:lnTo>
                    <a:pt x="897" y="154"/>
                  </a:lnTo>
                  <a:lnTo>
                    <a:pt x="946" y="141"/>
                  </a:lnTo>
                  <a:lnTo>
                    <a:pt x="910" y="158"/>
                  </a:lnTo>
                  <a:lnTo>
                    <a:pt x="905" y="178"/>
                  </a:lnTo>
                  <a:lnTo>
                    <a:pt x="918" y="173"/>
                  </a:lnTo>
                  <a:lnTo>
                    <a:pt x="882" y="190"/>
                  </a:lnTo>
                  <a:lnTo>
                    <a:pt x="871" y="229"/>
                  </a:lnTo>
                  <a:lnTo>
                    <a:pt x="888" y="222"/>
                  </a:lnTo>
                  <a:lnTo>
                    <a:pt x="916" y="229"/>
                  </a:lnTo>
                  <a:lnTo>
                    <a:pt x="890" y="229"/>
                  </a:lnTo>
                  <a:lnTo>
                    <a:pt x="890" y="242"/>
                  </a:lnTo>
                  <a:lnTo>
                    <a:pt x="931" y="246"/>
                  </a:lnTo>
                  <a:lnTo>
                    <a:pt x="933" y="261"/>
                  </a:lnTo>
                  <a:lnTo>
                    <a:pt x="873" y="257"/>
                  </a:lnTo>
                  <a:lnTo>
                    <a:pt x="888" y="263"/>
                  </a:lnTo>
                  <a:lnTo>
                    <a:pt x="856" y="267"/>
                  </a:lnTo>
                  <a:lnTo>
                    <a:pt x="873" y="282"/>
                  </a:lnTo>
                  <a:lnTo>
                    <a:pt x="903" y="284"/>
                  </a:lnTo>
                  <a:lnTo>
                    <a:pt x="884" y="293"/>
                  </a:lnTo>
                  <a:lnTo>
                    <a:pt x="910" y="301"/>
                  </a:lnTo>
                  <a:lnTo>
                    <a:pt x="907" y="321"/>
                  </a:lnTo>
                  <a:lnTo>
                    <a:pt x="865" y="310"/>
                  </a:lnTo>
                  <a:lnTo>
                    <a:pt x="890" y="321"/>
                  </a:lnTo>
                  <a:lnTo>
                    <a:pt x="876" y="327"/>
                  </a:lnTo>
                  <a:lnTo>
                    <a:pt x="888" y="325"/>
                  </a:lnTo>
                  <a:lnTo>
                    <a:pt x="884" y="338"/>
                  </a:lnTo>
                  <a:lnTo>
                    <a:pt x="916" y="344"/>
                  </a:lnTo>
                  <a:lnTo>
                    <a:pt x="867" y="340"/>
                  </a:lnTo>
                  <a:lnTo>
                    <a:pt x="858" y="348"/>
                  </a:lnTo>
                  <a:lnTo>
                    <a:pt x="895" y="363"/>
                  </a:lnTo>
                  <a:lnTo>
                    <a:pt x="890" y="376"/>
                  </a:lnTo>
                  <a:lnTo>
                    <a:pt x="861" y="385"/>
                  </a:lnTo>
                  <a:lnTo>
                    <a:pt x="829" y="366"/>
                  </a:lnTo>
                  <a:lnTo>
                    <a:pt x="784" y="383"/>
                  </a:lnTo>
                  <a:lnTo>
                    <a:pt x="816" y="391"/>
                  </a:lnTo>
                  <a:lnTo>
                    <a:pt x="786" y="400"/>
                  </a:lnTo>
                  <a:lnTo>
                    <a:pt x="820" y="402"/>
                  </a:lnTo>
                  <a:lnTo>
                    <a:pt x="807" y="421"/>
                  </a:lnTo>
                  <a:lnTo>
                    <a:pt x="820" y="410"/>
                  </a:lnTo>
                  <a:lnTo>
                    <a:pt x="858" y="425"/>
                  </a:lnTo>
                  <a:lnTo>
                    <a:pt x="846" y="438"/>
                  </a:lnTo>
                  <a:lnTo>
                    <a:pt x="867" y="434"/>
                  </a:lnTo>
                  <a:lnTo>
                    <a:pt x="858" y="447"/>
                  </a:lnTo>
                  <a:lnTo>
                    <a:pt x="871" y="440"/>
                  </a:lnTo>
                  <a:lnTo>
                    <a:pt x="873" y="472"/>
                  </a:lnTo>
                  <a:lnTo>
                    <a:pt x="858" y="460"/>
                  </a:lnTo>
                  <a:lnTo>
                    <a:pt x="858" y="472"/>
                  </a:lnTo>
                  <a:lnTo>
                    <a:pt x="841" y="472"/>
                  </a:lnTo>
                  <a:lnTo>
                    <a:pt x="820" y="445"/>
                  </a:lnTo>
                  <a:lnTo>
                    <a:pt x="771" y="430"/>
                  </a:lnTo>
                  <a:lnTo>
                    <a:pt x="807" y="447"/>
                  </a:lnTo>
                  <a:lnTo>
                    <a:pt x="761" y="457"/>
                  </a:lnTo>
                  <a:lnTo>
                    <a:pt x="748" y="472"/>
                  </a:lnTo>
                  <a:lnTo>
                    <a:pt x="790" y="477"/>
                  </a:lnTo>
                  <a:lnTo>
                    <a:pt x="754" y="485"/>
                  </a:lnTo>
                  <a:lnTo>
                    <a:pt x="809" y="474"/>
                  </a:lnTo>
                  <a:lnTo>
                    <a:pt x="861" y="487"/>
                  </a:lnTo>
                  <a:lnTo>
                    <a:pt x="792" y="526"/>
                  </a:lnTo>
                  <a:lnTo>
                    <a:pt x="726" y="541"/>
                  </a:lnTo>
                  <a:lnTo>
                    <a:pt x="703" y="541"/>
                  </a:lnTo>
                  <a:lnTo>
                    <a:pt x="688" y="526"/>
                  </a:lnTo>
                  <a:lnTo>
                    <a:pt x="697" y="541"/>
                  </a:lnTo>
                  <a:lnTo>
                    <a:pt x="675" y="551"/>
                  </a:lnTo>
                  <a:lnTo>
                    <a:pt x="652" y="592"/>
                  </a:lnTo>
                  <a:lnTo>
                    <a:pt x="633" y="590"/>
                  </a:lnTo>
                  <a:lnTo>
                    <a:pt x="628" y="603"/>
                  </a:lnTo>
                  <a:lnTo>
                    <a:pt x="609" y="605"/>
                  </a:lnTo>
                  <a:lnTo>
                    <a:pt x="599" y="601"/>
                  </a:lnTo>
                  <a:lnTo>
                    <a:pt x="611" y="592"/>
                  </a:lnTo>
                  <a:lnTo>
                    <a:pt x="599" y="590"/>
                  </a:lnTo>
                  <a:lnTo>
                    <a:pt x="590" y="611"/>
                  </a:lnTo>
                  <a:lnTo>
                    <a:pt x="560" y="613"/>
                  </a:lnTo>
                  <a:lnTo>
                    <a:pt x="560" y="630"/>
                  </a:lnTo>
                  <a:lnTo>
                    <a:pt x="541" y="630"/>
                  </a:lnTo>
                  <a:lnTo>
                    <a:pt x="558" y="643"/>
                  </a:lnTo>
                  <a:lnTo>
                    <a:pt x="535" y="648"/>
                  </a:lnTo>
                  <a:lnTo>
                    <a:pt x="554" y="662"/>
                  </a:lnTo>
                  <a:lnTo>
                    <a:pt x="537" y="662"/>
                  </a:lnTo>
                  <a:lnTo>
                    <a:pt x="550" y="665"/>
                  </a:lnTo>
                  <a:lnTo>
                    <a:pt x="537" y="682"/>
                  </a:lnTo>
                  <a:lnTo>
                    <a:pt x="526" y="680"/>
                  </a:lnTo>
                  <a:lnTo>
                    <a:pt x="535" y="686"/>
                  </a:lnTo>
                  <a:lnTo>
                    <a:pt x="513" y="692"/>
                  </a:lnTo>
                  <a:lnTo>
                    <a:pt x="526" y="714"/>
                  </a:lnTo>
                  <a:lnTo>
                    <a:pt x="513" y="746"/>
                  </a:lnTo>
                  <a:lnTo>
                    <a:pt x="499" y="746"/>
                  </a:lnTo>
                  <a:lnTo>
                    <a:pt x="511" y="756"/>
                  </a:lnTo>
                  <a:lnTo>
                    <a:pt x="475" y="756"/>
                  </a:lnTo>
                  <a:lnTo>
                    <a:pt x="471" y="737"/>
                  </a:lnTo>
                  <a:lnTo>
                    <a:pt x="424" y="739"/>
                  </a:lnTo>
                  <a:lnTo>
                    <a:pt x="435" y="733"/>
                  </a:lnTo>
                  <a:lnTo>
                    <a:pt x="409" y="724"/>
                  </a:lnTo>
                  <a:lnTo>
                    <a:pt x="422" y="722"/>
                  </a:lnTo>
                  <a:lnTo>
                    <a:pt x="403" y="722"/>
                  </a:lnTo>
                  <a:lnTo>
                    <a:pt x="409" y="705"/>
                  </a:lnTo>
                  <a:lnTo>
                    <a:pt x="398" y="709"/>
                  </a:lnTo>
                  <a:lnTo>
                    <a:pt x="366" y="665"/>
                  </a:lnTo>
                  <a:lnTo>
                    <a:pt x="366" y="652"/>
                  </a:lnTo>
                  <a:lnTo>
                    <a:pt x="390" y="637"/>
                  </a:lnTo>
                  <a:lnTo>
                    <a:pt x="381" y="635"/>
                  </a:lnTo>
                  <a:lnTo>
                    <a:pt x="356" y="650"/>
                  </a:lnTo>
                  <a:lnTo>
                    <a:pt x="356" y="618"/>
                  </a:lnTo>
                  <a:lnTo>
                    <a:pt x="334" y="601"/>
                  </a:lnTo>
                  <a:lnTo>
                    <a:pt x="341" y="575"/>
                  </a:lnTo>
                  <a:lnTo>
                    <a:pt x="326" y="564"/>
                  </a:lnTo>
                  <a:lnTo>
                    <a:pt x="345" y="543"/>
                  </a:lnTo>
                  <a:lnTo>
                    <a:pt x="334" y="541"/>
                  </a:lnTo>
                  <a:lnTo>
                    <a:pt x="375" y="541"/>
                  </a:lnTo>
                  <a:lnTo>
                    <a:pt x="371" y="532"/>
                  </a:lnTo>
                  <a:lnTo>
                    <a:pt x="343" y="534"/>
                  </a:lnTo>
                  <a:lnTo>
                    <a:pt x="386" y="513"/>
                  </a:lnTo>
                  <a:lnTo>
                    <a:pt x="375" y="507"/>
                  </a:lnTo>
                  <a:lnTo>
                    <a:pt x="386" y="485"/>
                  </a:lnTo>
                  <a:lnTo>
                    <a:pt x="352" y="485"/>
                  </a:lnTo>
                  <a:lnTo>
                    <a:pt x="313" y="466"/>
                  </a:lnTo>
                  <a:lnTo>
                    <a:pt x="381" y="477"/>
                  </a:lnTo>
                  <a:lnTo>
                    <a:pt x="369" y="468"/>
                  </a:lnTo>
                  <a:lnTo>
                    <a:pt x="381" y="464"/>
                  </a:lnTo>
                  <a:lnTo>
                    <a:pt x="354" y="451"/>
                  </a:lnTo>
                  <a:lnTo>
                    <a:pt x="364" y="445"/>
                  </a:lnTo>
                  <a:lnTo>
                    <a:pt x="349" y="449"/>
                  </a:lnTo>
                  <a:lnTo>
                    <a:pt x="358" y="440"/>
                  </a:lnTo>
                  <a:lnTo>
                    <a:pt x="341" y="442"/>
                  </a:lnTo>
                  <a:lnTo>
                    <a:pt x="360" y="434"/>
                  </a:lnTo>
                  <a:lnTo>
                    <a:pt x="330" y="423"/>
                  </a:lnTo>
                  <a:lnTo>
                    <a:pt x="324" y="440"/>
                  </a:lnTo>
                  <a:lnTo>
                    <a:pt x="298" y="442"/>
                  </a:lnTo>
                  <a:lnTo>
                    <a:pt x="294" y="434"/>
                  </a:lnTo>
                  <a:lnTo>
                    <a:pt x="311" y="423"/>
                  </a:lnTo>
                  <a:lnTo>
                    <a:pt x="298" y="423"/>
                  </a:lnTo>
                  <a:lnTo>
                    <a:pt x="313" y="395"/>
                  </a:lnTo>
                  <a:lnTo>
                    <a:pt x="296" y="391"/>
                  </a:lnTo>
                  <a:lnTo>
                    <a:pt x="305" y="378"/>
                  </a:lnTo>
                  <a:lnTo>
                    <a:pt x="275" y="344"/>
                  </a:lnTo>
                  <a:lnTo>
                    <a:pt x="285" y="342"/>
                  </a:lnTo>
                  <a:lnTo>
                    <a:pt x="247" y="312"/>
                  </a:lnTo>
                  <a:lnTo>
                    <a:pt x="247" y="301"/>
                  </a:lnTo>
                  <a:lnTo>
                    <a:pt x="207" y="287"/>
                  </a:lnTo>
                  <a:lnTo>
                    <a:pt x="166" y="278"/>
                  </a:lnTo>
                  <a:lnTo>
                    <a:pt x="132" y="293"/>
                  </a:lnTo>
                  <a:lnTo>
                    <a:pt x="102" y="282"/>
                  </a:lnTo>
                  <a:lnTo>
                    <a:pt x="113" y="295"/>
                  </a:lnTo>
                  <a:lnTo>
                    <a:pt x="83" y="289"/>
                  </a:lnTo>
                  <a:lnTo>
                    <a:pt x="58" y="278"/>
                  </a:lnTo>
                  <a:lnTo>
                    <a:pt x="83" y="267"/>
                  </a:lnTo>
                  <a:lnTo>
                    <a:pt x="26" y="257"/>
                  </a:lnTo>
                  <a:lnTo>
                    <a:pt x="47" y="248"/>
                  </a:lnTo>
                  <a:lnTo>
                    <a:pt x="115" y="250"/>
                  </a:lnTo>
                  <a:lnTo>
                    <a:pt x="124" y="246"/>
                  </a:lnTo>
                  <a:lnTo>
                    <a:pt x="113" y="240"/>
                  </a:lnTo>
                  <a:lnTo>
                    <a:pt x="124" y="235"/>
                  </a:lnTo>
                  <a:lnTo>
                    <a:pt x="62" y="240"/>
                  </a:lnTo>
                  <a:lnTo>
                    <a:pt x="0" y="214"/>
                  </a:ln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25" name="Freeform 1164">
              <a:extLst>
                <a:ext uri="{FF2B5EF4-FFF2-40B4-BE49-F238E27FC236}">
                  <a16:creationId xmlns:a16="http://schemas.microsoft.com/office/drawing/2014/main" id="{BBDD2F75-A89B-4C85-878A-F22B61B33CFC}"/>
                </a:ext>
              </a:extLst>
            </p:cNvPr>
            <p:cNvSpPr>
              <a:spLocks/>
            </p:cNvSpPr>
            <p:nvPr/>
          </p:nvSpPr>
          <p:spPr bwMode="auto">
            <a:xfrm>
              <a:off x="1885142" y="7641983"/>
              <a:ext cx="21042" cy="11133"/>
            </a:xfrm>
            <a:custGeom>
              <a:avLst/>
              <a:gdLst>
                <a:gd name="T0" fmla="*/ 26 w 26"/>
                <a:gd name="T1" fmla="*/ 7 h 11"/>
                <a:gd name="T2" fmla="*/ 0 w 26"/>
                <a:gd name="T3" fmla="*/ 0 h 11"/>
                <a:gd name="T4" fmla="*/ 2 w 26"/>
                <a:gd name="T5" fmla="*/ 11 h 11"/>
                <a:gd name="T6" fmla="*/ 26 w 26"/>
                <a:gd name="T7" fmla="*/ 7 h 11"/>
              </a:gdLst>
              <a:ahLst/>
              <a:cxnLst>
                <a:cxn ang="0">
                  <a:pos x="T0" y="T1"/>
                </a:cxn>
                <a:cxn ang="0">
                  <a:pos x="T2" y="T3"/>
                </a:cxn>
                <a:cxn ang="0">
                  <a:pos x="T4" y="T5"/>
                </a:cxn>
                <a:cxn ang="0">
                  <a:pos x="T6" y="T7"/>
                </a:cxn>
              </a:cxnLst>
              <a:rect l="0" t="0" r="r" b="b"/>
              <a:pathLst>
                <a:path w="26" h="11">
                  <a:moveTo>
                    <a:pt x="26" y="7"/>
                  </a:moveTo>
                  <a:lnTo>
                    <a:pt x="0" y="0"/>
                  </a:lnTo>
                  <a:lnTo>
                    <a:pt x="2" y="11"/>
                  </a:lnTo>
                  <a:lnTo>
                    <a:pt x="26" y="7"/>
                  </a:lnTo>
                  <a:close/>
                </a:path>
              </a:pathLst>
            </a:custGeom>
            <a:solidFill>
              <a:srgbClr val="6048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26" name="Freeform 1165">
              <a:extLst>
                <a:ext uri="{FF2B5EF4-FFF2-40B4-BE49-F238E27FC236}">
                  <a16:creationId xmlns:a16="http://schemas.microsoft.com/office/drawing/2014/main" id="{BF0B3EC4-6FA3-4D72-89D9-3549A5BA8ED1}"/>
                </a:ext>
              </a:extLst>
            </p:cNvPr>
            <p:cNvSpPr>
              <a:spLocks/>
            </p:cNvSpPr>
            <p:nvPr/>
          </p:nvSpPr>
          <p:spPr bwMode="auto">
            <a:xfrm>
              <a:off x="1640735" y="7559999"/>
              <a:ext cx="148101" cy="58703"/>
            </a:xfrm>
            <a:custGeom>
              <a:avLst/>
              <a:gdLst>
                <a:gd name="T0" fmla="*/ 51 w 183"/>
                <a:gd name="T1" fmla="*/ 17 h 58"/>
                <a:gd name="T2" fmla="*/ 106 w 183"/>
                <a:gd name="T3" fmla="*/ 28 h 58"/>
                <a:gd name="T4" fmla="*/ 134 w 183"/>
                <a:gd name="T5" fmla="*/ 47 h 58"/>
                <a:gd name="T6" fmla="*/ 123 w 183"/>
                <a:gd name="T7" fmla="*/ 58 h 58"/>
                <a:gd name="T8" fmla="*/ 183 w 183"/>
                <a:gd name="T9" fmla="*/ 49 h 58"/>
                <a:gd name="T10" fmla="*/ 72 w 183"/>
                <a:gd name="T11" fmla="*/ 0 h 58"/>
                <a:gd name="T12" fmla="*/ 25 w 183"/>
                <a:gd name="T13" fmla="*/ 2 h 58"/>
                <a:gd name="T14" fmla="*/ 0 w 183"/>
                <a:gd name="T15" fmla="*/ 24 h 58"/>
                <a:gd name="T16" fmla="*/ 53 w 183"/>
                <a:gd name="T17" fmla="*/ 9 h 58"/>
                <a:gd name="T18" fmla="*/ 51 w 183"/>
                <a:gd name="T19" fmla="*/ 1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3" h="58">
                  <a:moveTo>
                    <a:pt x="51" y="17"/>
                  </a:moveTo>
                  <a:lnTo>
                    <a:pt x="106" y="28"/>
                  </a:lnTo>
                  <a:lnTo>
                    <a:pt x="134" y="47"/>
                  </a:lnTo>
                  <a:lnTo>
                    <a:pt x="123" y="58"/>
                  </a:lnTo>
                  <a:lnTo>
                    <a:pt x="183" y="49"/>
                  </a:lnTo>
                  <a:lnTo>
                    <a:pt x="72" y="0"/>
                  </a:lnTo>
                  <a:lnTo>
                    <a:pt x="25" y="2"/>
                  </a:lnTo>
                  <a:lnTo>
                    <a:pt x="0" y="24"/>
                  </a:lnTo>
                  <a:lnTo>
                    <a:pt x="53" y="9"/>
                  </a:lnTo>
                  <a:lnTo>
                    <a:pt x="51" y="17"/>
                  </a:lnTo>
                  <a:close/>
                </a:path>
              </a:pathLst>
            </a:custGeom>
            <a:solidFill>
              <a:srgbClr val="6048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27" name="Freeform 1166">
              <a:extLst>
                <a:ext uri="{FF2B5EF4-FFF2-40B4-BE49-F238E27FC236}">
                  <a16:creationId xmlns:a16="http://schemas.microsoft.com/office/drawing/2014/main" id="{6AA97E23-422C-4228-83FB-6C65DBD52C61}"/>
                </a:ext>
              </a:extLst>
            </p:cNvPr>
            <p:cNvSpPr>
              <a:spLocks/>
            </p:cNvSpPr>
            <p:nvPr/>
          </p:nvSpPr>
          <p:spPr bwMode="auto">
            <a:xfrm>
              <a:off x="1787217" y="7618704"/>
              <a:ext cx="80929" cy="34412"/>
            </a:xfrm>
            <a:custGeom>
              <a:avLst/>
              <a:gdLst>
                <a:gd name="T0" fmla="*/ 0 w 100"/>
                <a:gd name="T1" fmla="*/ 26 h 34"/>
                <a:gd name="T2" fmla="*/ 42 w 100"/>
                <a:gd name="T3" fmla="*/ 34 h 34"/>
                <a:gd name="T4" fmla="*/ 100 w 100"/>
                <a:gd name="T5" fmla="*/ 23 h 34"/>
                <a:gd name="T6" fmla="*/ 74 w 100"/>
                <a:gd name="T7" fmla="*/ 4 h 34"/>
                <a:gd name="T8" fmla="*/ 42 w 100"/>
                <a:gd name="T9" fmla="*/ 0 h 34"/>
                <a:gd name="T10" fmla="*/ 17 w 100"/>
                <a:gd name="T11" fmla="*/ 2 h 34"/>
                <a:gd name="T12" fmla="*/ 32 w 100"/>
                <a:gd name="T13" fmla="*/ 23 h 34"/>
                <a:gd name="T14" fmla="*/ 0 w 100"/>
                <a:gd name="T15" fmla="*/ 26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34">
                  <a:moveTo>
                    <a:pt x="0" y="26"/>
                  </a:moveTo>
                  <a:lnTo>
                    <a:pt x="42" y="34"/>
                  </a:lnTo>
                  <a:lnTo>
                    <a:pt x="100" y="23"/>
                  </a:lnTo>
                  <a:lnTo>
                    <a:pt x="74" y="4"/>
                  </a:lnTo>
                  <a:lnTo>
                    <a:pt x="42" y="0"/>
                  </a:lnTo>
                  <a:lnTo>
                    <a:pt x="17" y="2"/>
                  </a:lnTo>
                  <a:lnTo>
                    <a:pt x="32" y="23"/>
                  </a:lnTo>
                  <a:lnTo>
                    <a:pt x="0" y="26"/>
                  </a:lnTo>
                  <a:close/>
                </a:path>
              </a:pathLst>
            </a:custGeom>
            <a:solidFill>
              <a:srgbClr val="6048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28" name="Oval 1167">
              <a:extLst>
                <a:ext uri="{FF2B5EF4-FFF2-40B4-BE49-F238E27FC236}">
                  <a16:creationId xmlns:a16="http://schemas.microsoft.com/office/drawing/2014/main" id="{FE493CF1-DCF3-4230-A642-52373E55BB3B}"/>
                </a:ext>
              </a:extLst>
            </p:cNvPr>
            <p:cNvSpPr>
              <a:spLocks noChangeArrowheads="1"/>
            </p:cNvSpPr>
            <p:nvPr/>
          </p:nvSpPr>
          <p:spPr bwMode="auto">
            <a:xfrm>
              <a:off x="1762938" y="7510406"/>
              <a:ext cx="13758" cy="19230"/>
            </a:xfrm>
            <a:prstGeom prst="ellipse">
              <a:avLst/>
            </a:prstGeom>
            <a:solidFill>
              <a:srgbClr val="6048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29" name="Oval 1168">
              <a:extLst>
                <a:ext uri="{FF2B5EF4-FFF2-40B4-BE49-F238E27FC236}">
                  <a16:creationId xmlns:a16="http://schemas.microsoft.com/office/drawing/2014/main" id="{F05E8F7B-1468-44AE-AA2F-2858701A5717}"/>
                </a:ext>
              </a:extLst>
            </p:cNvPr>
            <p:cNvSpPr>
              <a:spLocks noChangeArrowheads="1"/>
            </p:cNvSpPr>
            <p:nvPr/>
          </p:nvSpPr>
          <p:spPr bwMode="auto">
            <a:xfrm>
              <a:off x="2025151" y="7685504"/>
              <a:ext cx="15376" cy="17207"/>
            </a:xfrm>
            <a:prstGeom prst="ellipse">
              <a:avLst/>
            </a:prstGeom>
            <a:solidFill>
              <a:srgbClr val="6048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30" name="Freeform 1169">
              <a:extLst>
                <a:ext uri="{FF2B5EF4-FFF2-40B4-BE49-F238E27FC236}">
                  <a16:creationId xmlns:a16="http://schemas.microsoft.com/office/drawing/2014/main" id="{0E4F31FE-424D-4005-B240-FEB5AC4F2A7B}"/>
                </a:ext>
              </a:extLst>
            </p:cNvPr>
            <p:cNvSpPr>
              <a:spLocks/>
            </p:cNvSpPr>
            <p:nvPr/>
          </p:nvSpPr>
          <p:spPr bwMode="auto">
            <a:xfrm>
              <a:off x="1630214" y="7774573"/>
              <a:ext cx="42893" cy="45546"/>
            </a:xfrm>
            <a:custGeom>
              <a:avLst/>
              <a:gdLst>
                <a:gd name="T0" fmla="*/ 34 w 53"/>
                <a:gd name="T1" fmla="*/ 2 h 45"/>
                <a:gd name="T2" fmla="*/ 0 w 53"/>
                <a:gd name="T3" fmla="*/ 0 h 45"/>
                <a:gd name="T4" fmla="*/ 0 w 53"/>
                <a:gd name="T5" fmla="*/ 17 h 45"/>
                <a:gd name="T6" fmla="*/ 10 w 53"/>
                <a:gd name="T7" fmla="*/ 15 h 45"/>
                <a:gd name="T8" fmla="*/ 45 w 53"/>
                <a:gd name="T9" fmla="*/ 45 h 45"/>
                <a:gd name="T10" fmla="*/ 53 w 53"/>
                <a:gd name="T11" fmla="*/ 23 h 45"/>
                <a:gd name="T12" fmla="*/ 34 w 53"/>
                <a:gd name="T13" fmla="*/ 2 h 45"/>
              </a:gdLst>
              <a:ahLst/>
              <a:cxnLst>
                <a:cxn ang="0">
                  <a:pos x="T0" y="T1"/>
                </a:cxn>
                <a:cxn ang="0">
                  <a:pos x="T2" y="T3"/>
                </a:cxn>
                <a:cxn ang="0">
                  <a:pos x="T4" y="T5"/>
                </a:cxn>
                <a:cxn ang="0">
                  <a:pos x="T6" y="T7"/>
                </a:cxn>
                <a:cxn ang="0">
                  <a:pos x="T8" y="T9"/>
                </a:cxn>
                <a:cxn ang="0">
                  <a:pos x="T10" y="T11"/>
                </a:cxn>
                <a:cxn ang="0">
                  <a:pos x="T12" y="T13"/>
                </a:cxn>
              </a:cxnLst>
              <a:rect l="0" t="0" r="r" b="b"/>
              <a:pathLst>
                <a:path w="53" h="45">
                  <a:moveTo>
                    <a:pt x="34" y="2"/>
                  </a:moveTo>
                  <a:lnTo>
                    <a:pt x="0" y="0"/>
                  </a:lnTo>
                  <a:lnTo>
                    <a:pt x="0" y="17"/>
                  </a:lnTo>
                  <a:lnTo>
                    <a:pt x="10" y="15"/>
                  </a:lnTo>
                  <a:lnTo>
                    <a:pt x="45" y="45"/>
                  </a:lnTo>
                  <a:lnTo>
                    <a:pt x="53" y="23"/>
                  </a:lnTo>
                  <a:lnTo>
                    <a:pt x="34" y="2"/>
                  </a:lnTo>
                  <a:close/>
                </a:path>
              </a:pathLst>
            </a:custGeom>
            <a:solidFill>
              <a:srgbClr val="6048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31" name="Freeform 1170">
              <a:extLst>
                <a:ext uri="{FF2B5EF4-FFF2-40B4-BE49-F238E27FC236}">
                  <a16:creationId xmlns:a16="http://schemas.microsoft.com/office/drawing/2014/main" id="{E43A1EBB-2E0F-4009-94C2-DD724CA6CB6C}"/>
                </a:ext>
              </a:extLst>
            </p:cNvPr>
            <p:cNvSpPr>
              <a:spLocks/>
            </p:cNvSpPr>
            <p:nvPr/>
          </p:nvSpPr>
          <p:spPr bwMode="auto">
            <a:xfrm>
              <a:off x="1540381" y="7653117"/>
              <a:ext cx="62315" cy="79959"/>
            </a:xfrm>
            <a:custGeom>
              <a:avLst/>
              <a:gdLst>
                <a:gd name="T0" fmla="*/ 66 w 77"/>
                <a:gd name="T1" fmla="*/ 39 h 79"/>
                <a:gd name="T2" fmla="*/ 55 w 77"/>
                <a:gd name="T3" fmla="*/ 36 h 79"/>
                <a:gd name="T4" fmla="*/ 51 w 77"/>
                <a:gd name="T5" fmla="*/ 0 h 79"/>
                <a:gd name="T6" fmla="*/ 13 w 77"/>
                <a:gd name="T7" fmla="*/ 11 h 79"/>
                <a:gd name="T8" fmla="*/ 30 w 77"/>
                <a:gd name="T9" fmla="*/ 32 h 79"/>
                <a:gd name="T10" fmla="*/ 13 w 77"/>
                <a:gd name="T11" fmla="*/ 32 h 79"/>
                <a:gd name="T12" fmla="*/ 0 w 77"/>
                <a:gd name="T13" fmla="*/ 60 h 79"/>
                <a:gd name="T14" fmla="*/ 36 w 77"/>
                <a:gd name="T15" fmla="*/ 75 h 79"/>
                <a:gd name="T16" fmla="*/ 36 w 77"/>
                <a:gd name="T17" fmla="*/ 75 h 79"/>
                <a:gd name="T18" fmla="*/ 77 w 77"/>
                <a:gd name="T19" fmla="*/ 79 h 79"/>
                <a:gd name="T20" fmla="*/ 47 w 77"/>
                <a:gd name="T21" fmla="*/ 62 h 79"/>
                <a:gd name="T22" fmla="*/ 66 w 77"/>
                <a:gd name="T23" fmla="*/ 3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 h="79">
                  <a:moveTo>
                    <a:pt x="66" y="39"/>
                  </a:moveTo>
                  <a:lnTo>
                    <a:pt x="55" y="36"/>
                  </a:lnTo>
                  <a:lnTo>
                    <a:pt x="51" y="0"/>
                  </a:lnTo>
                  <a:lnTo>
                    <a:pt x="13" y="11"/>
                  </a:lnTo>
                  <a:lnTo>
                    <a:pt x="30" y="32"/>
                  </a:lnTo>
                  <a:lnTo>
                    <a:pt x="13" y="32"/>
                  </a:lnTo>
                  <a:lnTo>
                    <a:pt x="0" y="60"/>
                  </a:lnTo>
                  <a:lnTo>
                    <a:pt x="36" y="75"/>
                  </a:lnTo>
                  <a:lnTo>
                    <a:pt x="36" y="75"/>
                  </a:lnTo>
                  <a:lnTo>
                    <a:pt x="77" y="79"/>
                  </a:lnTo>
                  <a:lnTo>
                    <a:pt x="47" y="62"/>
                  </a:lnTo>
                  <a:lnTo>
                    <a:pt x="66" y="39"/>
                  </a:lnTo>
                  <a:close/>
                </a:path>
              </a:pathLst>
            </a:custGeom>
            <a:solidFill>
              <a:srgbClr val="6048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32" name="Freeform 1171">
              <a:extLst>
                <a:ext uri="{FF2B5EF4-FFF2-40B4-BE49-F238E27FC236}">
                  <a16:creationId xmlns:a16="http://schemas.microsoft.com/office/drawing/2014/main" id="{6F74C150-49E0-4730-B742-9A70833AD047}"/>
                </a:ext>
              </a:extLst>
            </p:cNvPr>
            <p:cNvSpPr>
              <a:spLocks/>
            </p:cNvSpPr>
            <p:nvPr/>
          </p:nvSpPr>
          <p:spPr bwMode="auto">
            <a:xfrm>
              <a:off x="1580037" y="7689553"/>
              <a:ext cx="82548" cy="87044"/>
            </a:xfrm>
            <a:custGeom>
              <a:avLst/>
              <a:gdLst>
                <a:gd name="T0" fmla="*/ 62 w 102"/>
                <a:gd name="T1" fmla="*/ 84 h 86"/>
                <a:gd name="T2" fmla="*/ 98 w 102"/>
                <a:gd name="T3" fmla="*/ 86 h 86"/>
                <a:gd name="T4" fmla="*/ 102 w 102"/>
                <a:gd name="T5" fmla="*/ 15 h 86"/>
                <a:gd name="T6" fmla="*/ 79 w 102"/>
                <a:gd name="T7" fmla="*/ 20 h 86"/>
                <a:gd name="T8" fmla="*/ 55 w 102"/>
                <a:gd name="T9" fmla="*/ 37 h 86"/>
                <a:gd name="T10" fmla="*/ 79 w 102"/>
                <a:gd name="T11" fmla="*/ 20 h 86"/>
                <a:gd name="T12" fmla="*/ 102 w 102"/>
                <a:gd name="T13" fmla="*/ 15 h 86"/>
                <a:gd name="T14" fmla="*/ 75 w 102"/>
                <a:gd name="T15" fmla="*/ 0 h 86"/>
                <a:gd name="T16" fmla="*/ 17 w 102"/>
                <a:gd name="T17" fmla="*/ 3 h 86"/>
                <a:gd name="T18" fmla="*/ 0 w 102"/>
                <a:gd name="T19" fmla="*/ 26 h 86"/>
                <a:gd name="T20" fmla="*/ 28 w 102"/>
                <a:gd name="T21" fmla="*/ 43 h 86"/>
                <a:gd name="T22" fmla="*/ 34 w 102"/>
                <a:gd name="T23" fmla="*/ 50 h 86"/>
                <a:gd name="T24" fmla="*/ 34 w 102"/>
                <a:gd name="T25" fmla="*/ 52 h 86"/>
                <a:gd name="T26" fmla="*/ 62 w 102"/>
                <a:gd name="T27" fmla="*/ 8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 h="86">
                  <a:moveTo>
                    <a:pt x="62" y="84"/>
                  </a:moveTo>
                  <a:lnTo>
                    <a:pt x="98" y="86"/>
                  </a:lnTo>
                  <a:lnTo>
                    <a:pt x="102" y="15"/>
                  </a:lnTo>
                  <a:lnTo>
                    <a:pt x="79" y="20"/>
                  </a:lnTo>
                  <a:lnTo>
                    <a:pt x="55" y="37"/>
                  </a:lnTo>
                  <a:lnTo>
                    <a:pt x="79" y="20"/>
                  </a:lnTo>
                  <a:lnTo>
                    <a:pt x="102" y="15"/>
                  </a:lnTo>
                  <a:lnTo>
                    <a:pt x="75" y="0"/>
                  </a:lnTo>
                  <a:lnTo>
                    <a:pt x="17" y="3"/>
                  </a:lnTo>
                  <a:lnTo>
                    <a:pt x="0" y="26"/>
                  </a:lnTo>
                  <a:lnTo>
                    <a:pt x="28" y="43"/>
                  </a:lnTo>
                  <a:lnTo>
                    <a:pt x="34" y="50"/>
                  </a:lnTo>
                  <a:lnTo>
                    <a:pt x="34" y="52"/>
                  </a:lnTo>
                  <a:lnTo>
                    <a:pt x="62" y="84"/>
                  </a:lnTo>
                  <a:close/>
                </a:path>
              </a:pathLst>
            </a:custGeom>
            <a:solidFill>
              <a:srgbClr val="6048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33" name="Freeform 1172">
              <a:extLst>
                <a:ext uri="{FF2B5EF4-FFF2-40B4-BE49-F238E27FC236}">
                  <a16:creationId xmlns:a16="http://schemas.microsoft.com/office/drawing/2014/main" id="{31512BD4-A188-4EE9-906A-F4EB246B4135}"/>
                </a:ext>
              </a:extLst>
            </p:cNvPr>
            <p:cNvSpPr>
              <a:spLocks/>
            </p:cNvSpPr>
            <p:nvPr/>
          </p:nvSpPr>
          <p:spPr bwMode="auto">
            <a:xfrm>
              <a:off x="1866527" y="8960795"/>
              <a:ext cx="47748" cy="52631"/>
            </a:xfrm>
            <a:custGeom>
              <a:avLst/>
              <a:gdLst>
                <a:gd name="T0" fmla="*/ 0 w 59"/>
                <a:gd name="T1" fmla="*/ 0 h 52"/>
                <a:gd name="T2" fmla="*/ 0 w 59"/>
                <a:gd name="T3" fmla="*/ 52 h 52"/>
                <a:gd name="T4" fmla="*/ 59 w 59"/>
                <a:gd name="T5" fmla="*/ 47 h 52"/>
                <a:gd name="T6" fmla="*/ 12 w 59"/>
                <a:gd name="T7" fmla="*/ 26 h 52"/>
                <a:gd name="T8" fmla="*/ 0 w 59"/>
                <a:gd name="T9" fmla="*/ 0 h 52"/>
              </a:gdLst>
              <a:ahLst/>
              <a:cxnLst>
                <a:cxn ang="0">
                  <a:pos x="T0" y="T1"/>
                </a:cxn>
                <a:cxn ang="0">
                  <a:pos x="T2" y="T3"/>
                </a:cxn>
                <a:cxn ang="0">
                  <a:pos x="T4" y="T5"/>
                </a:cxn>
                <a:cxn ang="0">
                  <a:pos x="T6" y="T7"/>
                </a:cxn>
                <a:cxn ang="0">
                  <a:pos x="T8" y="T9"/>
                </a:cxn>
              </a:cxnLst>
              <a:rect l="0" t="0" r="r" b="b"/>
              <a:pathLst>
                <a:path w="59" h="52">
                  <a:moveTo>
                    <a:pt x="0" y="0"/>
                  </a:moveTo>
                  <a:lnTo>
                    <a:pt x="0" y="52"/>
                  </a:lnTo>
                  <a:lnTo>
                    <a:pt x="59" y="47"/>
                  </a:lnTo>
                  <a:lnTo>
                    <a:pt x="12" y="26"/>
                  </a:ln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34" name="Freeform 1173">
              <a:extLst>
                <a:ext uri="{FF2B5EF4-FFF2-40B4-BE49-F238E27FC236}">
                  <a16:creationId xmlns:a16="http://schemas.microsoft.com/office/drawing/2014/main" id="{CB30AED1-D23C-44BA-8260-13415FE619DA}"/>
                </a:ext>
              </a:extLst>
            </p:cNvPr>
            <p:cNvSpPr>
              <a:spLocks noEditPoints="1"/>
            </p:cNvSpPr>
            <p:nvPr/>
          </p:nvSpPr>
          <p:spPr bwMode="auto">
            <a:xfrm>
              <a:off x="1668251" y="7750282"/>
              <a:ext cx="663623" cy="1236829"/>
            </a:xfrm>
            <a:custGeom>
              <a:avLst/>
              <a:gdLst>
                <a:gd name="T0" fmla="*/ 647 w 820"/>
                <a:gd name="T1" fmla="*/ 237 h 1222"/>
                <a:gd name="T2" fmla="*/ 536 w 820"/>
                <a:gd name="T3" fmla="*/ 246 h 1222"/>
                <a:gd name="T4" fmla="*/ 534 w 820"/>
                <a:gd name="T5" fmla="*/ 143 h 1222"/>
                <a:gd name="T6" fmla="*/ 485 w 820"/>
                <a:gd name="T7" fmla="*/ 173 h 1222"/>
                <a:gd name="T8" fmla="*/ 451 w 820"/>
                <a:gd name="T9" fmla="*/ 178 h 1222"/>
                <a:gd name="T10" fmla="*/ 377 w 820"/>
                <a:gd name="T11" fmla="*/ 81 h 1222"/>
                <a:gd name="T12" fmla="*/ 355 w 820"/>
                <a:gd name="T13" fmla="*/ 30 h 1222"/>
                <a:gd name="T14" fmla="*/ 204 w 820"/>
                <a:gd name="T15" fmla="*/ 52 h 1222"/>
                <a:gd name="T16" fmla="*/ 193 w 820"/>
                <a:gd name="T17" fmla="*/ 0 h 1222"/>
                <a:gd name="T18" fmla="*/ 64 w 820"/>
                <a:gd name="T19" fmla="*/ 47 h 1222"/>
                <a:gd name="T20" fmla="*/ 49 w 820"/>
                <a:gd name="T21" fmla="*/ 86 h 1222"/>
                <a:gd name="T22" fmla="*/ 87 w 820"/>
                <a:gd name="T23" fmla="*/ 88 h 1222"/>
                <a:gd name="T24" fmla="*/ 132 w 820"/>
                <a:gd name="T25" fmla="*/ 214 h 1222"/>
                <a:gd name="T26" fmla="*/ 221 w 820"/>
                <a:gd name="T27" fmla="*/ 282 h 1222"/>
                <a:gd name="T28" fmla="*/ 130 w 820"/>
                <a:gd name="T29" fmla="*/ 214 h 1222"/>
                <a:gd name="T30" fmla="*/ 36 w 820"/>
                <a:gd name="T31" fmla="*/ 229 h 1222"/>
                <a:gd name="T32" fmla="*/ 27 w 820"/>
                <a:gd name="T33" fmla="*/ 287 h 1222"/>
                <a:gd name="T34" fmla="*/ 211 w 820"/>
                <a:gd name="T35" fmla="*/ 524 h 1222"/>
                <a:gd name="T36" fmla="*/ 155 w 820"/>
                <a:gd name="T37" fmla="*/ 955 h 1222"/>
                <a:gd name="T38" fmla="*/ 138 w 820"/>
                <a:gd name="T39" fmla="*/ 1047 h 1222"/>
                <a:gd name="T40" fmla="*/ 144 w 820"/>
                <a:gd name="T41" fmla="*/ 1094 h 1222"/>
                <a:gd name="T42" fmla="*/ 162 w 820"/>
                <a:gd name="T43" fmla="*/ 1182 h 1222"/>
                <a:gd name="T44" fmla="*/ 200 w 820"/>
                <a:gd name="T45" fmla="*/ 1222 h 1222"/>
                <a:gd name="T46" fmla="*/ 247 w 820"/>
                <a:gd name="T47" fmla="*/ 1188 h 1222"/>
                <a:gd name="T48" fmla="*/ 294 w 820"/>
                <a:gd name="T49" fmla="*/ 1083 h 1222"/>
                <a:gd name="T50" fmla="*/ 304 w 820"/>
                <a:gd name="T51" fmla="*/ 983 h 1222"/>
                <a:gd name="T52" fmla="*/ 302 w 820"/>
                <a:gd name="T53" fmla="*/ 947 h 1222"/>
                <a:gd name="T54" fmla="*/ 417 w 820"/>
                <a:gd name="T55" fmla="*/ 810 h 1222"/>
                <a:gd name="T56" fmla="*/ 588 w 820"/>
                <a:gd name="T57" fmla="*/ 652 h 1222"/>
                <a:gd name="T58" fmla="*/ 749 w 820"/>
                <a:gd name="T59" fmla="*/ 436 h 1222"/>
                <a:gd name="T60" fmla="*/ 83 w 820"/>
                <a:gd name="T61" fmla="*/ 265 h 1222"/>
                <a:gd name="T62" fmla="*/ 83 w 820"/>
                <a:gd name="T63" fmla="*/ 265 h 1222"/>
                <a:gd name="T64" fmla="*/ 368 w 820"/>
                <a:gd name="T65" fmla="*/ 107 h 1222"/>
                <a:gd name="T66" fmla="*/ 272 w 820"/>
                <a:gd name="T67" fmla="*/ 186 h 1222"/>
                <a:gd name="T68" fmla="*/ 221 w 820"/>
                <a:gd name="T69" fmla="*/ 203 h 1222"/>
                <a:gd name="T70" fmla="*/ 211 w 820"/>
                <a:gd name="T71" fmla="*/ 398 h 1222"/>
                <a:gd name="T72" fmla="*/ 179 w 820"/>
                <a:gd name="T73" fmla="*/ 301 h 1222"/>
                <a:gd name="T74" fmla="*/ 211 w 820"/>
                <a:gd name="T75" fmla="*/ 370 h 1222"/>
                <a:gd name="T76" fmla="*/ 242 w 820"/>
                <a:gd name="T77" fmla="*/ 423 h 1222"/>
                <a:gd name="T78" fmla="*/ 245 w 820"/>
                <a:gd name="T79" fmla="*/ 541 h 1222"/>
                <a:gd name="T80" fmla="*/ 236 w 820"/>
                <a:gd name="T81" fmla="*/ 489 h 1222"/>
                <a:gd name="T82" fmla="*/ 211 w 820"/>
                <a:gd name="T83" fmla="*/ 398 h 1222"/>
                <a:gd name="T84" fmla="*/ 185 w 820"/>
                <a:gd name="T85" fmla="*/ 1026 h 1222"/>
                <a:gd name="T86" fmla="*/ 223 w 820"/>
                <a:gd name="T87" fmla="*/ 814 h 1222"/>
                <a:gd name="T88" fmla="*/ 228 w 820"/>
                <a:gd name="T89" fmla="*/ 701 h 1222"/>
                <a:gd name="T90" fmla="*/ 266 w 820"/>
                <a:gd name="T91" fmla="*/ 626 h 1222"/>
                <a:gd name="T92" fmla="*/ 247 w 820"/>
                <a:gd name="T93" fmla="*/ 400 h 1222"/>
                <a:gd name="T94" fmla="*/ 334 w 820"/>
                <a:gd name="T95" fmla="*/ 173 h 1222"/>
                <a:gd name="T96" fmla="*/ 309 w 820"/>
                <a:gd name="T97" fmla="*/ 137 h 1222"/>
                <a:gd name="T98" fmla="*/ 309 w 820"/>
                <a:gd name="T99" fmla="*/ 137 h 1222"/>
                <a:gd name="T100" fmla="*/ 347 w 820"/>
                <a:gd name="T101" fmla="*/ 594 h 1222"/>
                <a:gd name="T102" fmla="*/ 432 w 820"/>
                <a:gd name="T103" fmla="*/ 739 h 1222"/>
                <a:gd name="T104" fmla="*/ 419 w 820"/>
                <a:gd name="T105" fmla="*/ 684 h 1222"/>
                <a:gd name="T106" fmla="*/ 466 w 820"/>
                <a:gd name="T107" fmla="*/ 686 h 1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0" h="1222">
                  <a:moveTo>
                    <a:pt x="809" y="299"/>
                  </a:moveTo>
                  <a:lnTo>
                    <a:pt x="781" y="295"/>
                  </a:lnTo>
                  <a:lnTo>
                    <a:pt x="739" y="263"/>
                  </a:lnTo>
                  <a:lnTo>
                    <a:pt x="656" y="257"/>
                  </a:lnTo>
                  <a:lnTo>
                    <a:pt x="647" y="237"/>
                  </a:lnTo>
                  <a:lnTo>
                    <a:pt x="611" y="222"/>
                  </a:lnTo>
                  <a:lnTo>
                    <a:pt x="594" y="222"/>
                  </a:lnTo>
                  <a:lnTo>
                    <a:pt x="573" y="252"/>
                  </a:lnTo>
                  <a:lnTo>
                    <a:pt x="573" y="242"/>
                  </a:lnTo>
                  <a:lnTo>
                    <a:pt x="536" y="246"/>
                  </a:lnTo>
                  <a:lnTo>
                    <a:pt x="551" y="242"/>
                  </a:lnTo>
                  <a:lnTo>
                    <a:pt x="536" y="218"/>
                  </a:lnTo>
                  <a:lnTo>
                    <a:pt x="564" y="184"/>
                  </a:lnTo>
                  <a:lnTo>
                    <a:pt x="534" y="143"/>
                  </a:lnTo>
                  <a:lnTo>
                    <a:pt x="534" y="143"/>
                  </a:lnTo>
                  <a:lnTo>
                    <a:pt x="534" y="143"/>
                  </a:lnTo>
                  <a:lnTo>
                    <a:pt x="534" y="143"/>
                  </a:lnTo>
                  <a:lnTo>
                    <a:pt x="534" y="143"/>
                  </a:lnTo>
                  <a:lnTo>
                    <a:pt x="494" y="118"/>
                  </a:lnTo>
                  <a:lnTo>
                    <a:pt x="485" y="173"/>
                  </a:lnTo>
                  <a:lnTo>
                    <a:pt x="511" y="175"/>
                  </a:lnTo>
                  <a:lnTo>
                    <a:pt x="511" y="175"/>
                  </a:lnTo>
                  <a:lnTo>
                    <a:pt x="485" y="173"/>
                  </a:lnTo>
                  <a:lnTo>
                    <a:pt x="451" y="178"/>
                  </a:lnTo>
                  <a:lnTo>
                    <a:pt x="451" y="178"/>
                  </a:lnTo>
                  <a:lnTo>
                    <a:pt x="424" y="143"/>
                  </a:lnTo>
                  <a:lnTo>
                    <a:pt x="443" y="113"/>
                  </a:lnTo>
                  <a:lnTo>
                    <a:pt x="394" y="69"/>
                  </a:lnTo>
                  <a:lnTo>
                    <a:pt x="377" y="81"/>
                  </a:lnTo>
                  <a:lnTo>
                    <a:pt x="377" y="81"/>
                  </a:lnTo>
                  <a:lnTo>
                    <a:pt x="394" y="69"/>
                  </a:lnTo>
                  <a:lnTo>
                    <a:pt x="372" y="66"/>
                  </a:lnTo>
                  <a:lnTo>
                    <a:pt x="372" y="52"/>
                  </a:lnTo>
                  <a:lnTo>
                    <a:pt x="340" y="34"/>
                  </a:lnTo>
                  <a:lnTo>
                    <a:pt x="355" y="30"/>
                  </a:lnTo>
                  <a:lnTo>
                    <a:pt x="255" y="32"/>
                  </a:lnTo>
                  <a:lnTo>
                    <a:pt x="221" y="2"/>
                  </a:lnTo>
                  <a:lnTo>
                    <a:pt x="223" y="15"/>
                  </a:lnTo>
                  <a:lnTo>
                    <a:pt x="196" y="28"/>
                  </a:lnTo>
                  <a:lnTo>
                    <a:pt x="204" y="52"/>
                  </a:lnTo>
                  <a:lnTo>
                    <a:pt x="193" y="60"/>
                  </a:lnTo>
                  <a:lnTo>
                    <a:pt x="185" y="39"/>
                  </a:lnTo>
                  <a:lnTo>
                    <a:pt x="196" y="13"/>
                  </a:lnTo>
                  <a:lnTo>
                    <a:pt x="198" y="11"/>
                  </a:lnTo>
                  <a:lnTo>
                    <a:pt x="193" y="0"/>
                  </a:lnTo>
                  <a:lnTo>
                    <a:pt x="136" y="24"/>
                  </a:lnTo>
                  <a:lnTo>
                    <a:pt x="104" y="75"/>
                  </a:lnTo>
                  <a:lnTo>
                    <a:pt x="96" y="64"/>
                  </a:lnTo>
                  <a:lnTo>
                    <a:pt x="96" y="64"/>
                  </a:lnTo>
                  <a:lnTo>
                    <a:pt x="64" y="47"/>
                  </a:lnTo>
                  <a:lnTo>
                    <a:pt x="27" y="60"/>
                  </a:lnTo>
                  <a:lnTo>
                    <a:pt x="6" y="47"/>
                  </a:lnTo>
                  <a:lnTo>
                    <a:pt x="0" y="69"/>
                  </a:lnTo>
                  <a:lnTo>
                    <a:pt x="40" y="90"/>
                  </a:lnTo>
                  <a:lnTo>
                    <a:pt x="49" y="86"/>
                  </a:lnTo>
                  <a:lnTo>
                    <a:pt x="44" y="73"/>
                  </a:lnTo>
                  <a:lnTo>
                    <a:pt x="64" y="60"/>
                  </a:lnTo>
                  <a:lnTo>
                    <a:pt x="85" y="66"/>
                  </a:lnTo>
                  <a:lnTo>
                    <a:pt x="87" y="90"/>
                  </a:lnTo>
                  <a:lnTo>
                    <a:pt x="87" y="88"/>
                  </a:lnTo>
                  <a:lnTo>
                    <a:pt x="96" y="143"/>
                  </a:lnTo>
                  <a:lnTo>
                    <a:pt x="102" y="143"/>
                  </a:lnTo>
                  <a:lnTo>
                    <a:pt x="70" y="188"/>
                  </a:lnTo>
                  <a:lnTo>
                    <a:pt x="96" y="207"/>
                  </a:lnTo>
                  <a:lnTo>
                    <a:pt x="132" y="214"/>
                  </a:lnTo>
                  <a:lnTo>
                    <a:pt x="168" y="250"/>
                  </a:lnTo>
                  <a:lnTo>
                    <a:pt x="217" y="254"/>
                  </a:lnTo>
                  <a:lnTo>
                    <a:pt x="211" y="276"/>
                  </a:lnTo>
                  <a:lnTo>
                    <a:pt x="221" y="282"/>
                  </a:lnTo>
                  <a:lnTo>
                    <a:pt x="221" y="282"/>
                  </a:lnTo>
                  <a:lnTo>
                    <a:pt x="221" y="282"/>
                  </a:lnTo>
                  <a:lnTo>
                    <a:pt x="208" y="276"/>
                  </a:lnTo>
                  <a:lnTo>
                    <a:pt x="217" y="257"/>
                  </a:lnTo>
                  <a:lnTo>
                    <a:pt x="168" y="252"/>
                  </a:lnTo>
                  <a:lnTo>
                    <a:pt x="130" y="214"/>
                  </a:lnTo>
                  <a:lnTo>
                    <a:pt x="130" y="214"/>
                  </a:lnTo>
                  <a:lnTo>
                    <a:pt x="96" y="210"/>
                  </a:lnTo>
                  <a:lnTo>
                    <a:pt x="70" y="188"/>
                  </a:lnTo>
                  <a:lnTo>
                    <a:pt x="49" y="199"/>
                  </a:lnTo>
                  <a:lnTo>
                    <a:pt x="36" y="229"/>
                  </a:lnTo>
                  <a:lnTo>
                    <a:pt x="36" y="250"/>
                  </a:lnTo>
                  <a:lnTo>
                    <a:pt x="53" y="257"/>
                  </a:lnTo>
                  <a:lnTo>
                    <a:pt x="44" y="272"/>
                  </a:lnTo>
                  <a:lnTo>
                    <a:pt x="44" y="272"/>
                  </a:lnTo>
                  <a:lnTo>
                    <a:pt x="27" y="287"/>
                  </a:lnTo>
                  <a:lnTo>
                    <a:pt x="32" y="310"/>
                  </a:lnTo>
                  <a:lnTo>
                    <a:pt x="70" y="355"/>
                  </a:lnTo>
                  <a:lnTo>
                    <a:pt x="113" y="455"/>
                  </a:lnTo>
                  <a:lnTo>
                    <a:pt x="211" y="524"/>
                  </a:lnTo>
                  <a:lnTo>
                    <a:pt x="211" y="524"/>
                  </a:lnTo>
                  <a:lnTo>
                    <a:pt x="217" y="581"/>
                  </a:lnTo>
                  <a:lnTo>
                    <a:pt x="193" y="718"/>
                  </a:lnTo>
                  <a:lnTo>
                    <a:pt x="193" y="788"/>
                  </a:lnTo>
                  <a:lnTo>
                    <a:pt x="159" y="874"/>
                  </a:lnTo>
                  <a:lnTo>
                    <a:pt x="155" y="955"/>
                  </a:lnTo>
                  <a:lnTo>
                    <a:pt x="181" y="959"/>
                  </a:lnTo>
                  <a:lnTo>
                    <a:pt x="166" y="1011"/>
                  </a:lnTo>
                  <a:lnTo>
                    <a:pt x="174" y="1026"/>
                  </a:lnTo>
                  <a:lnTo>
                    <a:pt x="155" y="1062"/>
                  </a:lnTo>
                  <a:lnTo>
                    <a:pt x="138" y="1047"/>
                  </a:lnTo>
                  <a:lnTo>
                    <a:pt x="125" y="1066"/>
                  </a:lnTo>
                  <a:lnTo>
                    <a:pt x="149" y="1066"/>
                  </a:lnTo>
                  <a:lnTo>
                    <a:pt x="144" y="1079"/>
                  </a:lnTo>
                  <a:lnTo>
                    <a:pt x="166" y="1096"/>
                  </a:lnTo>
                  <a:lnTo>
                    <a:pt x="144" y="1094"/>
                  </a:lnTo>
                  <a:lnTo>
                    <a:pt x="155" y="1128"/>
                  </a:lnTo>
                  <a:lnTo>
                    <a:pt x="144" y="1141"/>
                  </a:lnTo>
                  <a:lnTo>
                    <a:pt x="155" y="1152"/>
                  </a:lnTo>
                  <a:lnTo>
                    <a:pt x="151" y="1158"/>
                  </a:lnTo>
                  <a:lnTo>
                    <a:pt x="162" y="1182"/>
                  </a:lnTo>
                  <a:lnTo>
                    <a:pt x="170" y="1169"/>
                  </a:lnTo>
                  <a:lnTo>
                    <a:pt x="172" y="1194"/>
                  </a:lnTo>
                  <a:lnTo>
                    <a:pt x="202" y="1201"/>
                  </a:lnTo>
                  <a:lnTo>
                    <a:pt x="183" y="1216"/>
                  </a:lnTo>
                  <a:lnTo>
                    <a:pt x="200" y="1222"/>
                  </a:lnTo>
                  <a:lnTo>
                    <a:pt x="206" y="1199"/>
                  </a:lnTo>
                  <a:lnTo>
                    <a:pt x="247" y="1188"/>
                  </a:lnTo>
                  <a:lnTo>
                    <a:pt x="247" y="1188"/>
                  </a:lnTo>
                  <a:lnTo>
                    <a:pt x="247" y="1188"/>
                  </a:lnTo>
                  <a:lnTo>
                    <a:pt x="247" y="1188"/>
                  </a:lnTo>
                  <a:lnTo>
                    <a:pt x="247" y="1188"/>
                  </a:lnTo>
                  <a:lnTo>
                    <a:pt x="230" y="1173"/>
                  </a:lnTo>
                  <a:lnTo>
                    <a:pt x="242" y="1132"/>
                  </a:lnTo>
                  <a:lnTo>
                    <a:pt x="255" y="1139"/>
                  </a:lnTo>
                  <a:lnTo>
                    <a:pt x="294" y="1083"/>
                  </a:lnTo>
                  <a:lnTo>
                    <a:pt x="264" y="1051"/>
                  </a:lnTo>
                  <a:lnTo>
                    <a:pt x="296" y="1030"/>
                  </a:lnTo>
                  <a:lnTo>
                    <a:pt x="302" y="1002"/>
                  </a:lnTo>
                  <a:lnTo>
                    <a:pt x="317" y="987"/>
                  </a:lnTo>
                  <a:lnTo>
                    <a:pt x="304" y="983"/>
                  </a:lnTo>
                  <a:lnTo>
                    <a:pt x="330" y="983"/>
                  </a:lnTo>
                  <a:lnTo>
                    <a:pt x="326" y="968"/>
                  </a:lnTo>
                  <a:lnTo>
                    <a:pt x="315" y="979"/>
                  </a:lnTo>
                  <a:lnTo>
                    <a:pt x="304" y="968"/>
                  </a:lnTo>
                  <a:lnTo>
                    <a:pt x="302" y="947"/>
                  </a:lnTo>
                  <a:lnTo>
                    <a:pt x="349" y="949"/>
                  </a:lnTo>
                  <a:lnTo>
                    <a:pt x="353" y="904"/>
                  </a:lnTo>
                  <a:lnTo>
                    <a:pt x="426" y="897"/>
                  </a:lnTo>
                  <a:lnTo>
                    <a:pt x="447" y="865"/>
                  </a:lnTo>
                  <a:lnTo>
                    <a:pt x="417" y="810"/>
                  </a:lnTo>
                  <a:lnTo>
                    <a:pt x="477" y="827"/>
                  </a:lnTo>
                  <a:lnTo>
                    <a:pt x="502" y="806"/>
                  </a:lnTo>
                  <a:lnTo>
                    <a:pt x="502" y="803"/>
                  </a:lnTo>
                  <a:lnTo>
                    <a:pt x="583" y="703"/>
                  </a:lnTo>
                  <a:lnTo>
                    <a:pt x="588" y="652"/>
                  </a:lnTo>
                  <a:lnTo>
                    <a:pt x="654" y="607"/>
                  </a:lnTo>
                  <a:lnTo>
                    <a:pt x="694" y="607"/>
                  </a:lnTo>
                  <a:lnTo>
                    <a:pt x="711" y="590"/>
                  </a:lnTo>
                  <a:lnTo>
                    <a:pt x="745" y="513"/>
                  </a:lnTo>
                  <a:lnTo>
                    <a:pt x="749" y="436"/>
                  </a:lnTo>
                  <a:lnTo>
                    <a:pt x="813" y="363"/>
                  </a:lnTo>
                  <a:lnTo>
                    <a:pt x="820" y="331"/>
                  </a:lnTo>
                  <a:lnTo>
                    <a:pt x="809" y="299"/>
                  </a:lnTo>
                  <a:close/>
                  <a:moveTo>
                    <a:pt x="123" y="242"/>
                  </a:moveTo>
                  <a:lnTo>
                    <a:pt x="83" y="265"/>
                  </a:lnTo>
                  <a:lnTo>
                    <a:pt x="64" y="295"/>
                  </a:lnTo>
                  <a:lnTo>
                    <a:pt x="42" y="291"/>
                  </a:lnTo>
                  <a:lnTo>
                    <a:pt x="42" y="291"/>
                  </a:lnTo>
                  <a:lnTo>
                    <a:pt x="64" y="295"/>
                  </a:lnTo>
                  <a:lnTo>
                    <a:pt x="83" y="265"/>
                  </a:lnTo>
                  <a:lnTo>
                    <a:pt x="123" y="242"/>
                  </a:lnTo>
                  <a:lnTo>
                    <a:pt x="123" y="242"/>
                  </a:lnTo>
                  <a:close/>
                  <a:moveTo>
                    <a:pt x="383" y="92"/>
                  </a:moveTo>
                  <a:lnTo>
                    <a:pt x="383" y="94"/>
                  </a:lnTo>
                  <a:lnTo>
                    <a:pt x="368" y="107"/>
                  </a:lnTo>
                  <a:lnTo>
                    <a:pt x="368" y="107"/>
                  </a:lnTo>
                  <a:lnTo>
                    <a:pt x="383" y="92"/>
                  </a:lnTo>
                  <a:close/>
                  <a:moveTo>
                    <a:pt x="266" y="178"/>
                  </a:moveTo>
                  <a:lnTo>
                    <a:pt x="270" y="184"/>
                  </a:lnTo>
                  <a:lnTo>
                    <a:pt x="272" y="186"/>
                  </a:lnTo>
                  <a:lnTo>
                    <a:pt x="264" y="178"/>
                  </a:lnTo>
                  <a:lnTo>
                    <a:pt x="223" y="184"/>
                  </a:lnTo>
                  <a:lnTo>
                    <a:pt x="223" y="184"/>
                  </a:lnTo>
                  <a:lnTo>
                    <a:pt x="266" y="178"/>
                  </a:lnTo>
                  <a:close/>
                  <a:moveTo>
                    <a:pt x="221" y="203"/>
                  </a:moveTo>
                  <a:lnTo>
                    <a:pt x="221" y="203"/>
                  </a:lnTo>
                  <a:lnTo>
                    <a:pt x="236" y="201"/>
                  </a:lnTo>
                  <a:lnTo>
                    <a:pt x="236" y="201"/>
                  </a:lnTo>
                  <a:lnTo>
                    <a:pt x="221" y="203"/>
                  </a:lnTo>
                  <a:close/>
                  <a:moveTo>
                    <a:pt x="211" y="398"/>
                  </a:moveTo>
                  <a:lnTo>
                    <a:pt x="211" y="370"/>
                  </a:lnTo>
                  <a:lnTo>
                    <a:pt x="191" y="383"/>
                  </a:lnTo>
                  <a:lnTo>
                    <a:pt x="170" y="372"/>
                  </a:lnTo>
                  <a:lnTo>
                    <a:pt x="155" y="340"/>
                  </a:lnTo>
                  <a:lnTo>
                    <a:pt x="179" y="301"/>
                  </a:lnTo>
                  <a:lnTo>
                    <a:pt x="179" y="301"/>
                  </a:lnTo>
                  <a:lnTo>
                    <a:pt x="155" y="338"/>
                  </a:lnTo>
                  <a:lnTo>
                    <a:pt x="170" y="370"/>
                  </a:lnTo>
                  <a:lnTo>
                    <a:pt x="191" y="381"/>
                  </a:lnTo>
                  <a:lnTo>
                    <a:pt x="211" y="370"/>
                  </a:lnTo>
                  <a:lnTo>
                    <a:pt x="211" y="398"/>
                  </a:lnTo>
                  <a:lnTo>
                    <a:pt x="225" y="398"/>
                  </a:lnTo>
                  <a:lnTo>
                    <a:pt x="242" y="398"/>
                  </a:lnTo>
                  <a:lnTo>
                    <a:pt x="225" y="398"/>
                  </a:lnTo>
                  <a:lnTo>
                    <a:pt x="242" y="423"/>
                  </a:lnTo>
                  <a:lnTo>
                    <a:pt x="232" y="474"/>
                  </a:lnTo>
                  <a:lnTo>
                    <a:pt x="242" y="481"/>
                  </a:lnTo>
                  <a:lnTo>
                    <a:pt x="236" y="489"/>
                  </a:lnTo>
                  <a:lnTo>
                    <a:pt x="228" y="511"/>
                  </a:lnTo>
                  <a:lnTo>
                    <a:pt x="245" y="541"/>
                  </a:lnTo>
                  <a:lnTo>
                    <a:pt x="255" y="605"/>
                  </a:lnTo>
                  <a:lnTo>
                    <a:pt x="255" y="605"/>
                  </a:lnTo>
                  <a:lnTo>
                    <a:pt x="245" y="541"/>
                  </a:lnTo>
                  <a:lnTo>
                    <a:pt x="228" y="509"/>
                  </a:lnTo>
                  <a:lnTo>
                    <a:pt x="236" y="489"/>
                  </a:lnTo>
                  <a:lnTo>
                    <a:pt x="221" y="481"/>
                  </a:lnTo>
                  <a:lnTo>
                    <a:pt x="230" y="474"/>
                  </a:lnTo>
                  <a:lnTo>
                    <a:pt x="240" y="423"/>
                  </a:lnTo>
                  <a:lnTo>
                    <a:pt x="225" y="398"/>
                  </a:lnTo>
                  <a:lnTo>
                    <a:pt x="211" y="398"/>
                  </a:lnTo>
                  <a:close/>
                  <a:moveTo>
                    <a:pt x="185" y="1026"/>
                  </a:moveTo>
                  <a:lnTo>
                    <a:pt x="185" y="1026"/>
                  </a:lnTo>
                  <a:lnTo>
                    <a:pt x="198" y="1021"/>
                  </a:lnTo>
                  <a:lnTo>
                    <a:pt x="198" y="1021"/>
                  </a:lnTo>
                  <a:lnTo>
                    <a:pt x="185" y="1026"/>
                  </a:lnTo>
                  <a:close/>
                  <a:moveTo>
                    <a:pt x="200" y="861"/>
                  </a:moveTo>
                  <a:lnTo>
                    <a:pt x="200" y="861"/>
                  </a:lnTo>
                  <a:lnTo>
                    <a:pt x="223" y="814"/>
                  </a:lnTo>
                  <a:lnTo>
                    <a:pt x="219" y="799"/>
                  </a:lnTo>
                  <a:lnTo>
                    <a:pt x="223" y="814"/>
                  </a:lnTo>
                  <a:lnTo>
                    <a:pt x="200" y="861"/>
                  </a:lnTo>
                  <a:close/>
                  <a:moveTo>
                    <a:pt x="266" y="626"/>
                  </a:moveTo>
                  <a:lnTo>
                    <a:pt x="247" y="635"/>
                  </a:lnTo>
                  <a:lnTo>
                    <a:pt x="247" y="677"/>
                  </a:lnTo>
                  <a:lnTo>
                    <a:pt x="228" y="701"/>
                  </a:lnTo>
                  <a:lnTo>
                    <a:pt x="215" y="744"/>
                  </a:lnTo>
                  <a:lnTo>
                    <a:pt x="228" y="701"/>
                  </a:lnTo>
                  <a:lnTo>
                    <a:pt x="247" y="677"/>
                  </a:lnTo>
                  <a:lnTo>
                    <a:pt x="247" y="635"/>
                  </a:lnTo>
                  <a:lnTo>
                    <a:pt x="266" y="626"/>
                  </a:lnTo>
                  <a:lnTo>
                    <a:pt x="266" y="605"/>
                  </a:lnTo>
                  <a:lnTo>
                    <a:pt x="266" y="607"/>
                  </a:lnTo>
                  <a:lnTo>
                    <a:pt x="266" y="626"/>
                  </a:lnTo>
                  <a:close/>
                  <a:moveTo>
                    <a:pt x="247" y="400"/>
                  </a:moveTo>
                  <a:lnTo>
                    <a:pt x="247" y="400"/>
                  </a:lnTo>
                  <a:lnTo>
                    <a:pt x="298" y="374"/>
                  </a:lnTo>
                  <a:lnTo>
                    <a:pt x="298" y="374"/>
                  </a:lnTo>
                  <a:lnTo>
                    <a:pt x="247" y="400"/>
                  </a:lnTo>
                  <a:close/>
                  <a:moveTo>
                    <a:pt x="317" y="171"/>
                  </a:moveTo>
                  <a:lnTo>
                    <a:pt x="334" y="173"/>
                  </a:lnTo>
                  <a:lnTo>
                    <a:pt x="294" y="197"/>
                  </a:lnTo>
                  <a:lnTo>
                    <a:pt x="294" y="197"/>
                  </a:lnTo>
                  <a:lnTo>
                    <a:pt x="334" y="173"/>
                  </a:lnTo>
                  <a:lnTo>
                    <a:pt x="317" y="171"/>
                  </a:lnTo>
                  <a:lnTo>
                    <a:pt x="309" y="137"/>
                  </a:lnTo>
                  <a:lnTo>
                    <a:pt x="338" y="143"/>
                  </a:lnTo>
                  <a:lnTo>
                    <a:pt x="381" y="124"/>
                  </a:lnTo>
                  <a:lnTo>
                    <a:pt x="381" y="124"/>
                  </a:lnTo>
                  <a:lnTo>
                    <a:pt x="338" y="143"/>
                  </a:lnTo>
                  <a:lnTo>
                    <a:pt x="309" y="137"/>
                  </a:lnTo>
                  <a:lnTo>
                    <a:pt x="317" y="171"/>
                  </a:lnTo>
                  <a:close/>
                  <a:moveTo>
                    <a:pt x="347" y="594"/>
                  </a:moveTo>
                  <a:lnTo>
                    <a:pt x="358" y="549"/>
                  </a:lnTo>
                  <a:lnTo>
                    <a:pt x="358" y="549"/>
                  </a:lnTo>
                  <a:lnTo>
                    <a:pt x="347" y="594"/>
                  </a:lnTo>
                  <a:lnTo>
                    <a:pt x="430" y="650"/>
                  </a:lnTo>
                  <a:lnTo>
                    <a:pt x="430" y="650"/>
                  </a:lnTo>
                  <a:lnTo>
                    <a:pt x="347" y="594"/>
                  </a:lnTo>
                  <a:close/>
                  <a:moveTo>
                    <a:pt x="432" y="739"/>
                  </a:moveTo>
                  <a:lnTo>
                    <a:pt x="432" y="739"/>
                  </a:lnTo>
                  <a:lnTo>
                    <a:pt x="447" y="727"/>
                  </a:lnTo>
                  <a:lnTo>
                    <a:pt x="432" y="739"/>
                  </a:lnTo>
                  <a:close/>
                  <a:moveTo>
                    <a:pt x="466" y="686"/>
                  </a:moveTo>
                  <a:lnTo>
                    <a:pt x="419" y="684"/>
                  </a:lnTo>
                  <a:lnTo>
                    <a:pt x="419" y="684"/>
                  </a:lnTo>
                  <a:lnTo>
                    <a:pt x="466" y="686"/>
                  </a:lnTo>
                  <a:lnTo>
                    <a:pt x="481" y="654"/>
                  </a:lnTo>
                  <a:lnTo>
                    <a:pt x="481" y="656"/>
                  </a:lnTo>
                  <a:lnTo>
                    <a:pt x="483" y="656"/>
                  </a:lnTo>
                  <a:lnTo>
                    <a:pt x="466" y="686"/>
                  </a:lnTo>
                  <a:close/>
                </a:path>
              </a:pathLst>
            </a:custGeom>
            <a:solidFill>
              <a:srgbClr val="6048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35" name="Freeform 1174">
              <a:extLst>
                <a:ext uri="{FF2B5EF4-FFF2-40B4-BE49-F238E27FC236}">
                  <a16:creationId xmlns:a16="http://schemas.microsoft.com/office/drawing/2014/main" id="{5AA78BE9-F5E8-4D5A-A403-ED2FEF4554A0}"/>
                </a:ext>
              </a:extLst>
            </p:cNvPr>
            <p:cNvSpPr>
              <a:spLocks/>
            </p:cNvSpPr>
            <p:nvPr/>
          </p:nvSpPr>
          <p:spPr bwMode="auto">
            <a:xfrm>
              <a:off x="1775077" y="8872740"/>
              <a:ext cx="9712" cy="26315"/>
            </a:xfrm>
            <a:custGeom>
              <a:avLst/>
              <a:gdLst>
                <a:gd name="T0" fmla="*/ 4 w 12"/>
                <a:gd name="T1" fmla="*/ 0 h 26"/>
                <a:gd name="T2" fmla="*/ 0 w 12"/>
                <a:gd name="T3" fmla="*/ 13 h 26"/>
                <a:gd name="T4" fmla="*/ 12 w 12"/>
                <a:gd name="T5" fmla="*/ 26 h 26"/>
                <a:gd name="T6" fmla="*/ 4 w 12"/>
                <a:gd name="T7" fmla="*/ 0 h 26"/>
              </a:gdLst>
              <a:ahLst/>
              <a:cxnLst>
                <a:cxn ang="0">
                  <a:pos x="T0" y="T1"/>
                </a:cxn>
                <a:cxn ang="0">
                  <a:pos x="T2" y="T3"/>
                </a:cxn>
                <a:cxn ang="0">
                  <a:pos x="T4" y="T5"/>
                </a:cxn>
                <a:cxn ang="0">
                  <a:pos x="T6" y="T7"/>
                </a:cxn>
              </a:cxnLst>
              <a:rect l="0" t="0" r="r" b="b"/>
              <a:pathLst>
                <a:path w="12" h="26">
                  <a:moveTo>
                    <a:pt x="4" y="0"/>
                  </a:moveTo>
                  <a:lnTo>
                    <a:pt x="0" y="13"/>
                  </a:lnTo>
                  <a:lnTo>
                    <a:pt x="12" y="26"/>
                  </a:lnTo>
                  <a:lnTo>
                    <a:pt x="4"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36" name="Freeform 1175">
              <a:extLst>
                <a:ext uri="{FF2B5EF4-FFF2-40B4-BE49-F238E27FC236}">
                  <a16:creationId xmlns:a16="http://schemas.microsoft.com/office/drawing/2014/main" id="{AA72818A-5DE0-40C2-BC1F-181CEF2F0F24}"/>
                </a:ext>
              </a:extLst>
            </p:cNvPr>
            <p:cNvSpPr>
              <a:spLocks/>
            </p:cNvSpPr>
            <p:nvPr/>
          </p:nvSpPr>
          <p:spPr bwMode="auto">
            <a:xfrm>
              <a:off x="1787217" y="8725981"/>
              <a:ext cx="6475" cy="32389"/>
            </a:xfrm>
            <a:custGeom>
              <a:avLst/>
              <a:gdLst>
                <a:gd name="T0" fmla="*/ 0 w 8"/>
                <a:gd name="T1" fmla="*/ 27 h 32"/>
                <a:gd name="T2" fmla="*/ 8 w 8"/>
                <a:gd name="T3" fmla="*/ 32 h 32"/>
                <a:gd name="T4" fmla="*/ 8 w 8"/>
                <a:gd name="T5" fmla="*/ 0 h 32"/>
                <a:gd name="T6" fmla="*/ 0 w 8"/>
                <a:gd name="T7" fmla="*/ 27 h 32"/>
              </a:gdLst>
              <a:ahLst/>
              <a:cxnLst>
                <a:cxn ang="0">
                  <a:pos x="T0" y="T1"/>
                </a:cxn>
                <a:cxn ang="0">
                  <a:pos x="T2" y="T3"/>
                </a:cxn>
                <a:cxn ang="0">
                  <a:pos x="T4" y="T5"/>
                </a:cxn>
                <a:cxn ang="0">
                  <a:pos x="T6" y="T7"/>
                </a:cxn>
              </a:cxnLst>
              <a:rect l="0" t="0" r="r" b="b"/>
              <a:pathLst>
                <a:path w="8" h="32">
                  <a:moveTo>
                    <a:pt x="0" y="27"/>
                  </a:moveTo>
                  <a:lnTo>
                    <a:pt x="8" y="32"/>
                  </a:lnTo>
                  <a:lnTo>
                    <a:pt x="8" y="0"/>
                  </a:lnTo>
                  <a:lnTo>
                    <a:pt x="0" y="27"/>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37" name="Freeform 1176">
              <a:extLst>
                <a:ext uri="{FF2B5EF4-FFF2-40B4-BE49-F238E27FC236}">
                  <a16:creationId xmlns:a16="http://schemas.microsoft.com/office/drawing/2014/main" id="{26125780-DF8D-41D5-B3AC-2982D50C1799}"/>
                </a:ext>
              </a:extLst>
            </p:cNvPr>
            <p:cNvSpPr>
              <a:spLocks/>
            </p:cNvSpPr>
            <p:nvPr/>
          </p:nvSpPr>
          <p:spPr bwMode="auto">
            <a:xfrm>
              <a:off x="1795310" y="8981038"/>
              <a:ext cx="17805" cy="13158"/>
            </a:xfrm>
            <a:custGeom>
              <a:avLst/>
              <a:gdLst>
                <a:gd name="T0" fmla="*/ 0 w 22"/>
                <a:gd name="T1" fmla="*/ 0 h 13"/>
                <a:gd name="T2" fmla="*/ 22 w 22"/>
                <a:gd name="T3" fmla="*/ 13 h 13"/>
                <a:gd name="T4" fmla="*/ 22 w 22"/>
                <a:gd name="T5" fmla="*/ 2 h 13"/>
                <a:gd name="T6" fmla="*/ 0 w 22"/>
                <a:gd name="T7" fmla="*/ 0 h 13"/>
              </a:gdLst>
              <a:ahLst/>
              <a:cxnLst>
                <a:cxn ang="0">
                  <a:pos x="T0" y="T1"/>
                </a:cxn>
                <a:cxn ang="0">
                  <a:pos x="T2" y="T3"/>
                </a:cxn>
                <a:cxn ang="0">
                  <a:pos x="T4" y="T5"/>
                </a:cxn>
                <a:cxn ang="0">
                  <a:pos x="T6" y="T7"/>
                </a:cxn>
              </a:cxnLst>
              <a:rect l="0" t="0" r="r" b="b"/>
              <a:pathLst>
                <a:path w="22" h="13">
                  <a:moveTo>
                    <a:pt x="0" y="0"/>
                  </a:moveTo>
                  <a:lnTo>
                    <a:pt x="22" y="13"/>
                  </a:lnTo>
                  <a:lnTo>
                    <a:pt x="22" y="2"/>
                  </a:ln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38" name="Freeform 1177">
              <a:extLst>
                <a:ext uri="{FF2B5EF4-FFF2-40B4-BE49-F238E27FC236}">
                  <a16:creationId xmlns:a16="http://schemas.microsoft.com/office/drawing/2014/main" id="{3738BCE0-5B7B-4DBC-B6D5-DAD4A5E06625}"/>
                </a:ext>
              </a:extLst>
            </p:cNvPr>
            <p:cNvSpPr>
              <a:spLocks/>
            </p:cNvSpPr>
            <p:nvPr/>
          </p:nvSpPr>
          <p:spPr bwMode="auto">
            <a:xfrm>
              <a:off x="1799357" y="8946626"/>
              <a:ext cx="27516" cy="34412"/>
            </a:xfrm>
            <a:custGeom>
              <a:avLst/>
              <a:gdLst>
                <a:gd name="T0" fmla="*/ 0 w 34"/>
                <a:gd name="T1" fmla="*/ 4 h 34"/>
                <a:gd name="T2" fmla="*/ 17 w 34"/>
                <a:gd name="T3" fmla="*/ 34 h 34"/>
                <a:gd name="T4" fmla="*/ 34 w 34"/>
                <a:gd name="T5" fmla="*/ 21 h 34"/>
                <a:gd name="T6" fmla="*/ 8 w 34"/>
                <a:gd name="T7" fmla="*/ 14 h 34"/>
                <a:gd name="T8" fmla="*/ 8 w 34"/>
                <a:gd name="T9" fmla="*/ 0 h 34"/>
                <a:gd name="T10" fmla="*/ 0 w 34"/>
                <a:gd name="T11" fmla="*/ 4 h 34"/>
              </a:gdLst>
              <a:ahLst/>
              <a:cxnLst>
                <a:cxn ang="0">
                  <a:pos x="T0" y="T1"/>
                </a:cxn>
                <a:cxn ang="0">
                  <a:pos x="T2" y="T3"/>
                </a:cxn>
                <a:cxn ang="0">
                  <a:pos x="T4" y="T5"/>
                </a:cxn>
                <a:cxn ang="0">
                  <a:pos x="T6" y="T7"/>
                </a:cxn>
                <a:cxn ang="0">
                  <a:pos x="T8" y="T9"/>
                </a:cxn>
                <a:cxn ang="0">
                  <a:pos x="T10" y="T11"/>
                </a:cxn>
              </a:cxnLst>
              <a:rect l="0" t="0" r="r" b="b"/>
              <a:pathLst>
                <a:path w="34" h="34">
                  <a:moveTo>
                    <a:pt x="0" y="4"/>
                  </a:moveTo>
                  <a:lnTo>
                    <a:pt x="17" y="34"/>
                  </a:lnTo>
                  <a:lnTo>
                    <a:pt x="34" y="21"/>
                  </a:lnTo>
                  <a:lnTo>
                    <a:pt x="8" y="14"/>
                  </a:lnTo>
                  <a:lnTo>
                    <a:pt x="8" y="0"/>
                  </a:lnTo>
                  <a:lnTo>
                    <a:pt x="0" y="4"/>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39" name="Freeform 1178">
              <a:extLst>
                <a:ext uri="{FF2B5EF4-FFF2-40B4-BE49-F238E27FC236}">
                  <a16:creationId xmlns:a16="http://schemas.microsoft.com/office/drawing/2014/main" id="{B4AF0D6B-50AB-4B5D-8065-A0A1537B777C}"/>
                </a:ext>
              </a:extLst>
            </p:cNvPr>
            <p:cNvSpPr>
              <a:spLocks/>
            </p:cNvSpPr>
            <p:nvPr/>
          </p:nvSpPr>
          <p:spPr bwMode="auto">
            <a:xfrm>
              <a:off x="1817970" y="8960795"/>
              <a:ext cx="48558" cy="52631"/>
            </a:xfrm>
            <a:custGeom>
              <a:avLst/>
              <a:gdLst>
                <a:gd name="T0" fmla="*/ 60 w 60"/>
                <a:gd name="T1" fmla="*/ 52 h 52"/>
                <a:gd name="T2" fmla="*/ 60 w 60"/>
                <a:gd name="T3" fmla="*/ 0 h 52"/>
                <a:gd name="T4" fmla="*/ 28 w 60"/>
                <a:gd name="T5" fmla="*/ 3 h 52"/>
                <a:gd name="T6" fmla="*/ 28 w 60"/>
                <a:gd name="T7" fmla="*/ 15 h 52"/>
                <a:gd name="T8" fmla="*/ 47 w 60"/>
                <a:gd name="T9" fmla="*/ 18 h 52"/>
                <a:gd name="T10" fmla="*/ 34 w 60"/>
                <a:gd name="T11" fmla="*/ 26 h 52"/>
                <a:gd name="T12" fmla="*/ 47 w 60"/>
                <a:gd name="T13" fmla="*/ 39 h 52"/>
                <a:gd name="T14" fmla="*/ 21 w 60"/>
                <a:gd name="T15" fmla="*/ 35 h 52"/>
                <a:gd name="T16" fmla="*/ 19 w 60"/>
                <a:gd name="T17" fmla="*/ 37 h 52"/>
                <a:gd name="T18" fmla="*/ 4 w 60"/>
                <a:gd name="T19" fmla="*/ 28 h 52"/>
                <a:gd name="T20" fmla="*/ 0 w 60"/>
                <a:gd name="T21" fmla="*/ 37 h 52"/>
                <a:gd name="T22" fmla="*/ 17 w 60"/>
                <a:gd name="T23" fmla="*/ 39 h 52"/>
                <a:gd name="T24" fmla="*/ 13 w 60"/>
                <a:gd name="T25" fmla="*/ 43 h 52"/>
                <a:gd name="T26" fmla="*/ 60 w 60"/>
                <a:gd name="T2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 h="52">
                  <a:moveTo>
                    <a:pt x="60" y="52"/>
                  </a:moveTo>
                  <a:lnTo>
                    <a:pt x="60" y="0"/>
                  </a:lnTo>
                  <a:lnTo>
                    <a:pt x="28" y="3"/>
                  </a:lnTo>
                  <a:lnTo>
                    <a:pt x="28" y="15"/>
                  </a:lnTo>
                  <a:lnTo>
                    <a:pt x="47" y="18"/>
                  </a:lnTo>
                  <a:lnTo>
                    <a:pt x="34" y="26"/>
                  </a:lnTo>
                  <a:lnTo>
                    <a:pt x="47" y="39"/>
                  </a:lnTo>
                  <a:lnTo>
                    <a:pt x="21" y="35"/>
                  </a:lnTo>
                  <a:lnTo>
                    <a:pt x="19" y="37"/>
                  </a:lnTo>
                  <a:lnTo>
                    <a:pt x="4" y="28"/>
                  </a:lnTo>
                  <a:lnTo>
                    <a:pt x="0" y="37"/>
                  </a:lnTo>
                  <a:lnTo>
                    <a:pt x="17" y="39"/>
                  </a:lnTo>
                  <a:lnTo>
                    <a:pt x="13" y="43"/>
                  </a:lnTo>
                  <a:lnTo>
                    <a:pt x="60" y="52"/>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40" name="Freeform 1179">
              <a:extLst>
                <a:ext uri="{FF2B5EF4-FFF2-40B4-BE49-F238E27FC236}">
                  <a16:creationId xmlns:a16="http://schemas.microsoft.com/office/drawing/2014/main" id="{6F76262E-1C3E-4404-90FA-B5220AF5596C}"/>
                </a:ext>
              </a:extLst>
            </p:cNvPr>
            <p:cNvSpPr>
              <a:spLocks/>
            </p:cNvSpPr>
            <p:nvPr/>
          </p:nvSpPr>
          <p:spPr bwMode="auto">
            <a:xfrm>
              <a:off x="1847105" y="9021524"/>
              <a:ext cx="27516" cy="11133"/>
            </a:xfrm>
            <a:custGeom>
              <a:avLst/>
              <a:gdLst>
                <a:gd name="T0" fmla="*/ 0 w 34"/>
                <a:gd name="T1" fmla="*/ 0 h 11"/>
                <a:gd name="T2" fmla="*/ 34 w 34"/>
                <a:gd name="T3" fmla="*/ 11 h 11"/>
                <a:gd name="T4" fmla="*/ 32 w 34"/>
                <a:gd name="T5" fmla="*/ 2 h 11"/>
                <a:gd name="T6" fmla="*/ 0 w 34"/>
                <a:gd name="T7" fmla="*/ 0 h 11"/>
              </a:gdLst>
              <a:ahLst/>
              <a:cxnLst>
                <a:cxn ang="0">
                  <a:pos x="T0" y="T1"/>
                </a:cxn>
                <a:cxn ang="0">
                  <a:pos x="T2" y="T3"/>
                </a:cxn>
                <a:cxn ang="0">
                  <a:pos x="T4" y="T5"/>
                </a:cxn>
                <a:cxn ang="0">
                  <a:pos x="T6" y="T7"/>
                </a:cxn>
              </a:cxnLst>
              <a:rect l="0" t="0" r="r" b="b"/>
              <a:pathLst>
                <a:path w="34" h="11">
                  <a:moveTo>
                    <a:pt x="0" y="0"/>
                  </a:moveTo>
                  <a:lnTo>
                    <a:pt x="34" y="11"/>
                  </a:lnTo>
                  <a:lnTo>
                    <a:pt x="32" y="2"/>
                  </a:ln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41" name="Freeform 1180">
              <a:extLst>
                <a:ext uri="{FF2B5EF4-FFF2-40B4-BE49-F238E27FC236}">
                  <a16:creationId xmlns:a16="http://schemas.microsoft.com/office/drawing/2014/main" id="{58D093A9-CE43-41C7-A342-59282F414EDE}"/>
                </a:ext>
              </a:extLst>
            </p:cNvPr>
            <p:cNvSpPr>
              <a:spLocks/>
            </p:cNvSpPr>
            <p:nvPr/>
          </p:nvSpPr>
          <p:spPr bwMode="auto">
            <a:xfrm>
              <a:off x="1874620" y="9015451"/>
              <a:ext cx="13758" cy="6073"/>
            </a:xfrm>
            <a:custGeom>
              <a:avLst/>
              <a:gdLst>
                <a:gd name="T0" fmla="*/ 0 w 17"/>
                <a:gd name="T1" fmla="*/ 6 h 6"/>
                <a:gd name="T2" fmla="*/ 17 w 17"/>
                <a:gd name="T3" fmla="*/ 6 h 6"/>
                <a:gd name="T4" fmla="*/ 5 w 17"/>
                <a:gd name="T5" fmla="*/ 0 h 6"/>
                <a:gd name="T6" fmla="*/ 0 w 17"/>
                <a:gd name="T7" fmla="*/ 6 h 6"/>
              </a:gdLst>
              <a:ahLst/>
              <a:cxnLst>
                <a:cxn ang="0">
                  <a:pos x="T0" y="T1"/>
                </a:cxn>
                <a:cxn ang="0">
                  <a:pos x="T2" y="T3"/>
                </a:cxn>
                <a:cxn ang="0">
                  <a:pos x="T4" y="T5"/>
                </a:cxn>
                <a:cxn ang="0">
                  <a:pos x="T6" y="T7"/>
                </a:cxn>
              </a:cxnLst>
              <a:rect l="0" t="0" r="r" b="b"/>
              <a:pathLst>
                <a:path w="17" h="6">
                  <a:moveTo>
                    <a:pt x="0" y="6"/>
                  </a:moveTo>
                  <a:lnTo>
                    <a:pt x="17" y="6"/>
                  </a:lnTo>
                  <a:lnTo>
                    <a:pt x="5" y="0"/>
                  </a:lnTo>
                  <a:lnTo>
                    <a:pt x="0" y="6"/>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42" name="Freeform 1181">
              <a:extLst>
                <a:ext uri="{FF2B5EF4-FFF2-40B4-BE49-F238E27FC236}">
                  <a16:creationId xmlns:a16="http://schemas.microsoft.com/office/drawing/2014/main" id="{4502211D-D144-43BF-9A8A-43A22B717833}"/>
                </a:ext>
              </a:extLst>
            </p:cNvPr>
            <p:cNvSpPr>
              <a:spLocks/>
            </p:cNvSpPr>
            <p:nvPr/>
          </p:nvSpPr>
          <p:spPr bwMode="auto">
            <a:xfrm>
              <a:off x="1978211" y="8933467"/>
              <a:ext cx="15376" cy="6073"/>
            </a:xfrm>
            <a:custGeom>
              <a:avLst/>
              <a:gdLst>
                <a:gd name="T0" fmla="*/ 0 w 19"/>
                <a:gd name="T1" fmla="*/ 0 h 6"/>
                <a:gd name="T2" fmla="*/ 9 w 19"/>
                <a:gd name="T3" fmla="*/ 6 h 6"/>
                <a:gd name="T4" fmla="*/ 19 w 19"/>
                <a:gd name="T5" fmla="*/ 2 h 6"/>
                <a:gd name="T6" fmla="*/ 0 w 19"/>
                <a:gd name="T7" fmla="*/ 0 h 6"/>
              </a:gdLst>
              <a:ahLst/>
              <a:cxnLst>
                <a:cxn ang="0">
                  <a:pos x="T0" y="T1"/>
                </a:cxn>
                <a:cxn ang="0">
                  <a:pos x="T2" y="T3"/>
                </a:cxn>
                <a:cxn ang="0">
                  <a:pos x="T4" y="T5"/>
                </a:cxn>
                <a:cxn ang="0">
                  <a:pos x="T6" y="T7"/>
                </a:cxn>
              </a:cxnLst>
              <a:rect l="0" t="0" r="r" b="b"/>
              <a:pathLst>
                <a:path w="19" h="6">
                  <a:moveTo>
                    <a:pt x="0" y="0"/>
                  </a:moveTo>
                  <a:lnTo>
                    <a:pt x="9" y="6"/>
                  </a:lnTo>
                  <a:lnTo>
                    <a:pt x="19" y="2"/>
                  </a:ln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43" name="Freeform 1182">
              <a:extLst>
                <a:ext uri="{FF2B5EF4-FFF2-40B4-BE49-F238E27FC236}">
                  <a16:creationId xmlns:a16="http://schemas.microsoft.com/office/drawing/2014/main" id="{8A88863B-8980-4F31-8B20-4050AC09C084}"/>
                </a:ext>
              </a:extLst>
            </p:cNvPr>
            <p:cNvSpPr>
              <a:spLocks/>
            </p:cNvSpPr>
            <p:nvPr/>
          </p:nvSpPr>
          <p:spPr bwMode="auto">
            <a:xfrm>
              <a:off x="1973355" y="8939541"/>
              <a:ext cx="12140" cy="9110"/>
            </a:xfrm>
            <a:custGeom>
              <a:avLst/>
              <a:gdLst>
                <a:gd name="T0" fmla="*/ 0 w 15"/>
                <a:gd name="T1" fmla="*/ 9 h 9"/>
                <a:gd name="T2" fmla="*/ 15 w 15"/>
                <a:gd name="T3" fmla="*/ 0 h 9"/>
                <a:gd name="T4" fmla="*/ 15 w 15"/>
                <a:gd name="T5" fmla="*/ 0 h 9"/>
                <a:gd name="T6" fmla="*/ 0 w 15"/>
                <a:gd name="T7" fmla="*/ 9 h 9"/>
              </a:gdLst>
              <a:ahLst/>
              <a:cxnLst>
                <a:cxn ang="0">
                  <a:pos x="T0" y="T1"/>
                </a:cxn>
                <a:cxn ang="0">
                  <a:pos x="T2" y="T3"/>
                </a:cxn>
                <a:cxn ang="0">
                  <a:pos x="T4" y="T5"/>
                </a:cxn>
                <a:cxn ang="0">
                  <a:pos x="T6" y="T7"/>
                </a:cxn>
              </a:cxnLst>
              <a:rect l="0" t="0" r="r" b="b"/>
              <a:pathLst>
                <a:path w="15" h="9">
                  <a:moveTo>
                    <a:pt x="0" y="9"/>
                  </a:moveTo>
                  <a:lnTo>
                    <a:pt x="15" y="0"/>
                  </a:lnTo>
                  <a:lnTo>
                    <a:pt x="15" y="0"/>
                  </a:lnTo>
                  <a:lnTo>
                    <a:pt x="0" y="9"/>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44" name="Freeform 1183">
              <a:extLst>
                <a:ext uri="{FF2B5EF4-FFF2-40B4-BE49-F238E27FC236}">
                  <a16:creationId xmlns:a16="http://schemas.microsoft.com/office/drawing/2014/main" id="{9473398F-DA0B-442E-8CAD-A5DF39BA8FF1}"/>
                </a:ext>
              </a:extLst>
            </p:cNvPr>
            <p:cNvSpPr>
              <a:spLocks/>
            </p:cNvSpPr>
            <p:nvPr/>
          </p:nvSpPr>
          <p:spPr bwMode="auto">
            <a:xfrm>
              <a:off x="1990350" y="8931444"/>
              <a:ext cx="24278" cy="17207"/>
            </a:xfrm>
            <a:custGeom>
              <a:avLst/>
              <a:gdLst>
                <a:gd name="T0" fmla="*/ 0 w 30"/>
                <a:gd name="T1" fmla="*/ 17 h 17"/>
                <a:gd name="T2" fmla="*/ 30 w 30"/>
                <a:gd name="T3" fmla="*/ 6 h 17"/>
                <a:gd name="T4" fmla="*/ 13 w 30"/>
                <a:gd name="T5" fmla="*/ 0 h 17"/>
                <a:gd name="T6" fmla="*/ 0 w 30"/>
                <a:gd name="T7" fmla="*/ 17 h 17"/>
              </a:gdLst>
              <a:ahLst/>
              <a:cxnLst>
                <a:cxn ang="0">
                  <a:pos x="T0" y="T1"/>
                </a:cxn>
                <a:cxn ang="0">
                  <a:pos x="T2" y="T3"/>
                </a:cxn>
                <a:cxn ang="0">
                  <a:pos x="T4" y="T5"/>
                </a:cxn>
                <a:cxn ang="0">
                  <a:pos x="T6" y="T7"/>
                </a:cxn>
              </a:cxnLst>
              <a:rect l="0" t="0" r="r" b="b"/>
              <a:pathLst>
                <a:path w="30" h="17">
                  <a:moveTo>
                    <a:pt x="0" y="17"/>
                  </a:moveTo>
                  <a:lnTo>
                    <a:pt x="30" y="6"/>
                  </a:lnTo>
                  <a:lnTo>
                    <a:pt x="13" y="0"/>
                  </a:lnTo>
                  <a:lnTo>
                    <a:pt x="0" y="17"/>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45" name="Freeform 1184">
              <a:extLst>
                <a:ext uri="{FF2B5EF4-FFF2-40B4-BE49-F238E27FC236}">
                  <a16:creationId xmlns:a16="http://schemas.microsoft.com/office/drawing/2014/main" id="{441398BE-EC2E-4F90-B501-EF7243062689}"/>
                </a:ext>
              </a:extLst>
            </p:cNvPr>
            <p:cNvSpPr>
              <a:spLocks/>
            </p:cNvSpPr>
            <p:nvPr/>
          </p:nvSpPr>
          <p:spPr bwMode="auto">
            <a:xfrm>
              <a:off x="2011392" y="7864653"/>
              <a:ext cx="56651" cy="65789"/>
            </a:xfrm>
            <a:custGeom>
              <a:avLst/>
              <a:gdLst>
                <a:gd name="T0" fmla="*/ 0 w 70"/>
                <a:gd name="T1" fmla="*/ 30 h 65"/>
                <a:gd name="T2" fmla="*/ 27 w 70"/>
                <a:gd name="T3" fmla="*/ 65 h 65"/>
                <a:gd name="T4" fmla="*/ 61 w 70"/>
                <a:gd name="T5" fmla="*/ 60 h 65"/>
                <a:gd name="T6" fmla="*/ 70 w 70"/>
                <a:gd name="T7" fmla="*/ 5 h 65"/>
                <a:gd name="T8" fmla="*/ 19 w 70"/>
                <a:gd name="T9" fmla="*/ 0 h 65"/>
                <a:gd name="T10" fmla="*/ 0 w 70"/>
                <a:gd name="T11" fmla="*/ 30 h 65"/>
              </a:gdLst>
              <a:ahLst/>
              <a:cxnLst>
                <a:cxn ang="0">
                  <a:pos x="T0" y="T1"/>
                </a:cxn>
                <a:cxn ang="0">
                  <a:pos x="T2" y="T3"/>
                </a:cxn>
                <a:cxn ang="0">
                  <a:pos x="T4" y="T5"/>
                </a:cxn>
                <a:cxn ang="0">
                  <a:pos x="T6" y="T7"/>
                </a:cxn>
                <a:cxn ang="0">
                  <a:pos x="T8" y="T9"/>
                </a:cxn>
                <a:cxn ang="0">
                  <a:pos x="T10" y="T11"/>
                </a:cxn>
              </a:cxnLst>
              <a:rect l="0" t="0" r="r" b="b"/>
              <a:pathLst>
                <a:path w="70" h="65">
                  <a:moveTo>
                    <a:pt x="0" y="30"/>
                  </a:moveTo>
                  <a:lnTo>
                    <a:pt x="27" y="65"/>
                  </a:lnTo>
                  <a:lnTo>
                    <a:pt x="61" y="60"/>
                  </a:lnTo>
                  <a:lnTo>
                    <a:pt x="70" y="5"/>
                  </a:lnTo>
                  <a:lnTo>
                    <a:pt x="19" y="0"/>
                  </a:lnTo>
                  <a:lnTo>
                    <a:pt x="0" y="30"/>
                  </a:lnTo>
                  <a:close/>
                </a:path>
              </a:pathLst>
            </a:custGeom>
            <a:solidFill>
              <a:srgbClr val="6048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46" name="Freeform 1185">
              <a:extLst>
                <a:ext uri="{FF2B5EF4-FFF2-40B4-BE49-F238E27FC236}">
                  <a16:creationId xmlns:a16="http://schemas.microsoft.com/office/drawing/2014/main" id="{E04C4EE8-DE3D-442E-A288-65E488F2A380}"/>
                </a:ext>
              </a:extLst>
            </p:cNvPr>
            <p:cNvSpPr>
              <a:spLocks/>
            </p:cNvSpPr>
            <p:nvPr/>
          </p:nvSpPr>
          <p:spPr bwMode="auto">
            <a:xfrm>
              <a:off x="1957979" y="7778621"/>
              <a:ext cx="13758" cy="13158"/>
            </a:xfrm>
            <a:custGeom>
              <a:avLst/>
              <a:gdLst>
                <a:gd name="T0" fmla="*/ 17 w 17"/>
                <a:gd name="T1" fmla="*/ 0 h 13"/>
                <a:gd name="T2" fmla="*/ 0 w 17"/>
                <a:gd name="T3" fmla="*/ 13 h 13"/>
                <a:gd name="T4" fmla="*/ 17 w 17"/>
                <a:gd name="T5" fmla="*/ 11 h 13"/>
                <a:gd name="T6" fmla="*/ 17 w 17"/>
                <a:gd name="T7" fmla="*/ 0 h 13"/>
              </a:gdLst>
              <a:ahLst/>
              <a:cxnLst>
                <a:cxn ang="0">
                  <a:pos x="T0" y="T1"/>
                </a:cxn>
                <a:cxn ang="0">
                  <a:pos x="T2" y="T3"/>
                </a:cxn>
                <a:cxn ang="0">
                  <a:pos x="T4" y="T5"/>
                </a:cxn>
                <a:cxn ang="0">
                  <a:pos x="T6" y="T7"/>
                </a:cxn>
              </a:cxnLst>
              <a:rect l="0" t="0" r="r" b="b"/>
              <a:pathLst>
                <a:path w="17" h="13">
                  <a:moveTo>
                    <a:pt x="17" y="0"/>
                  </a:moveTo>
                  <a:lnTo>
                    <a:pt x="0" y="13"/>
                  </a:lnTo>
                  <a:lnTo>
                    <a:pt x="17" y="11"/>
                  </a:lnTo>
                  <a:lnTo>
                    <a:pt x="17" y="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47" name="Freeform 1186">
              <a:extLst>
                <a:ext uri="{FF2B5EF4-FFF2-40B4-BE49-F238E27FC236}">
                  <a16:creationId xmlns:a16="http://schemas.microsoft.com/office/drawing/2014/main" id="{176EC956-CE7D-4CDB-BDD7-E268E6107661}"/>
                </a:ext>
              </a:extLst>
            </p:cNvPr>
            <p:cNvSpPr>
              <a:spLocks/>
            </p:cNvSpPr>
            <p:nvPr/>
          </p:nvSpPr>
          <p:spPr bwMode="auto">
            <a:xfrm>
              <a:off x="1197240" y="7382876"/>
              <a:ext cx="417597" cy="330969"/>
            </a:xfrm>
            <a:custGeom>
              <a:avLst/>
              <a:gdLst>
                <a:gd name="T0" fmla="*/ 454 w 516"/>
                <a:gd name="T1" fmla="*/ 299 h 327"/>
                <a:gd name="T2" fmla="*/ 435 w 516"/>
                <a:gd name="T3" fmla="*/ 278 h 327"/>
                <a:gd name="T4" fmla="*/ 475 w 516"/>
                <a:gd name="T5" fmla="*/ 267 h 327"/>
                <a:gd name="T6" fmla="*/ 484 w 516"/>
                <a:gd name="T7" fmla="*/ 261 h 327"/>
                <a:gd name="T8" fmla="*/ 475 w 516"/>
                <a:gd name="T9" fmla="*/ 267 h 327"/>
                <a:gd name="T10" fmla="*/ 479 w 516"/>
                <a:gd name="T11" fmla="*/ 301 h 327"/>
                <a:gd name="T12" fmla="*/ 488 w 516"/>
                <a:gd name="T13" fmla="*/ 256 h 327"/>
                <a:gd name="T14" fmla="*/ 494 w 516"/>
                <a:gd name="T15" fmla="*/ 252 h 327"/>
                <a:gd name="T16" fmla="*/ 499 w 516"/>
                <a:gd name="T17" fmla="*/ 265 h 327"/>
                <a:gd name="T18" fmla="*/ 516 w 516"/>
                <a:gd name="T19" fmla="*/ 209 h 327"/>
                <a:gd name="T20" fmla="*/ 492 w 516"/>
                <a:gd name="T21" fmla="*/ 201 h 327"/>
                <a:gd name="T22" fmla="*/ 454 w 516"/>
                <a:gd name="T23" fmla="*/ 209 h 327"/>
                <a:gd name="T24" fmla="*/ 435 w 516"/>
                <a:gd name="T25" fmla="*/ 259 h 327"/>
                <a:gd name="T26" fmla="*/ 384 w 516"/>
                <a:gd name="T27" fmla="*/ 263 h 327"/>
                <a:gd name="T28" fmla="*/ 364 w 516"/>
                <a:gd name="T29" fmla="*/ 250 h 327"/>
                <a:gd name="T30" fmla="*/ 330 w 516"/>
                <a:gd name="T31" fmla="*/ 192 h 327"/>
                <a:gd name="T32" fmla="*/ 330 w 516"/>
                <a:gd name="T33" fmla="*/ 148 h 327"/>
                <a:gd name="T34" fmla="*/ 341 w 516"/>
                <a:gd name="T35" fmla="*/ 126 h 327"/>
                <a:gd name="T36" fmla="*/ 307 w 516"/>
                <a:gd name="T37" fmla="*/ 115 h 327"/>
                <a:gd name="T38" fmla="*/ 264 w 516"/>
                <a:gd name="T39" fmla="*/ 54 h 327"/>
                <a:gd name="T40" fmla="*/ 228 w 516"/>
                <a:gd name="T41" fmla="*/ 66 h 327"/>
                <a:gd name="T42" fmla="*/ 181 w 516"/>
                <a:gd name="T43" fmla="*/ 17 h 327"/>
                <a:gd name="T44" fmla="*/ 105 w 516"/>
                <a:gd name="T45" fmla="*/ 28 h 327"/>
                <a:gd name="T46" fmla="*/ 41 w 516"/>
                <a:gd name="T47" fmla="*/ 0 h 327"/>
                <a:gd name="T48" fmla="*/ 0 w 516"/>
                <a:gd name="T49" fmla="*/ 4 h 327"/>
                <a:gd name="T50" fmla="*/ 26 w 516"/>
                <a:gd name="T51" fmla="*/ 54 h 327"/>
                <a:gd name="T52" fmla="*/ 53 w 516"/>
                <a:gd name="T53" fmla="*/ 77 h 327"/>
                <a:gd name="T54" fmla="*/ 51 w 516"/>
                <a:gd name="T55" fmla="*/ 92 h 327"/>
                <a:gd name="T56" fmla="*/ 36 w 516"/>
                <a:gd name="T57" fmla="*/ 94 h 327"/>
                <a:gd name="T58" fmla="*/ 68 w 516"/>
                <a:gd name="T59" fmla="*/ 105 h 327"/>
                <a:gd name="T60" fmla="*/ 87 w 516"/>
                <a:gd name="T61" fmla="*/ 128 h 327"/>
                <a:gd name="T62" fmla="*/ 85 w 516"/>
                <a:gd name="T63" fmla="*/ 148 h 327"/>
                <a:gd name="T64" fmla="*/ 124 w 516"/>
                <a:gd name="T65" fmla="*/ 180 h 327"/>
                <a:gd name="T66" fmla="*/ 130 w 516"/>
                <a:gd name="T67" fmla="*/ 169 h 327"/>
                <a:gd name="T68" fmla="*/ 45 w 516"/>
                <a:gd name="T69" fmla="*/ 47 h 327"/>
                <a:gd name="T70" fmla="*/ 38 w 516"/>
                <a:gd name="T71" fmla="*/ 13 h 327"/>
                <a:gd name="T72" fmla="*/ 58 w 516"/>
                <a:gd name="T73" fmla="*/ 22 h 327"/>
                <a:gd name="T74" fmla="*/ 90 w 516"/>
                <a:gd name="T75" fmla="*/ 75 h 327"/>
                <a:gd name="T76" fmla="*/ 134 w 516"/>
                <a:gd name="T77" fmla="*/ 115 h 327"/>
                <a:gd name="T78" fmla="*/ 134 w 516"/>
                <a:gd name="T79" fmla="*/ 130 h 327"/>
                <a:gd name="T80" fmla="*/ 196 w 516"/>
                <a:gd name="T81" fmla="*/ 186 h 327"/>
                <a:gd name="T82" fmla="*/ 205 w 516"/>
                <a:gd name="T83" fmla="*/ 209 h 327"/>
                <a:gd name="T84" fmla="*/ 196 w 516"/>
                <a:gd name="T85" fmla="*/ 224 h 327"/>
                <a:gd name="T86" fmla="*/ 211 w 516"/>
                <a:gd name="T87" fmla="*/ 246 h 327"/>
                <a:gd name="T88" fmla="*/ 335 w 516"/>
                <a:gd name="T89" fmla="*/ 303 h 327"/>
                <a:gd name="T90" fmla="*/ 388 w 516"/>
                <a:gd name="T91" fmla="*/ 299 h 327"/>
                <a:gd name="T92" fmla="*/ 422 w 516"/>
                <a:gd name="T93" fmla="*/ 327 h 327"/>
                <a:gd name="T94" fmla="*/ 437 w 516"/>
                <a:gd name="T95" fmla="*/ 299 h 327"/>
                <a:gd name="T96" fmla="*/ 454 w 516"/>
                <a:gd name="T97" fmla="*/ 299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16" h="327">
                  <a:moveTo>
                    <a:pt x="454" y="299"/>
                  </a:moveTo>
                  <a:lnTo>
                    <a:pt x="435" y="278"/>
                  </a:lnTo>
                  <a:lnTo>
                    <a:pt x="475" y="267"/>
                  </a:lnTo>
                  <a:lnTo>
                    <a:pt x="484" y="261"/>
                  </a:lnTo>
                  <a:lnTo>
                    <a:pt x="475" y="267"/>
                  </a:lnTo>
                  <a:lnTo>
                    <a:pt x="479" y="301"/>
                  </a:lnTo>
                  <a:lnTo>
                    <a:pt x="488" y="256"/>
                  </a:lnTo>
                  <a:lnTo>
                    <a:pt x="494" y="252"/>
                  </a:lnTo>
                  <a:lnTo>
                    <a:pt x="499" y="265"/>
                  </a:lnTo>
                  <a:lnTo>
                    <a:pt x="516" y="209"/>
                  </a:lnTo>
                  <a:lnTo>
                    <a:pt x="492" y="201"/>
                  </a:lnTo>
                  <a:lnTo>
                    <a:pt x="454" y="209"/>
                  </a:lnTo>
                  <a:lnTo>
                    <a:pt x="435" y="259"/>
                  </a:lnTo>
                  <a:lnTo>
                    <a:pt x="384" y="263"/>
                  </a:lnTo>
                  <a:lnTo>
                    <a:pt x="364" y="250"/>
                  </a:lnTo>
                  <a:lnTo>
                    <a:pt x="330" y="192"/>
                  </a:lnTo>
                  <a:lnTo>
                    <a:pt x="330" y="148"/>
                  </a:lnTo>
                  <a:lnTo>
                    <a:pt x="341" y="126"/>
                  </a:lnTo>
                  <a:lnTo>
                    <a:pt x="307" y="115"/>
                  </a:lnTo>
                  <a:lnTo>
                    <a:pt x="264" y="54"/>
                  </a:lnTo>
                  <a:lnTo>
                    <a:pt x="228" y="66"/>
                  </a:lnTo>
                  <a:lnTo>
                    <a:pt x="181" y="17"/>
                  </a:lnTo>
                  <a:lnTo>
                    <a:pt x="105" y="28"/>
                  </a:lnTo>
                  <a:lnTo>
                    <a:pt x="41" y="0"/>
                  </a:lnTo>
                  <a:lnTo>
                    <a:pt x="0" y="4"/>
                  </a:lnTo>
                  <a:lnTo>
                    <a:pt x="26" y="54"/>
                  </a:lnTo>
                  <a:lnTo>
                    <a:pt x="53" y="77"/>
                  </a:lnTo>
                  <a:lnTo>
                    <a:pt x="51" y="92"/>
                  </a:lnTo>
                  <a:lnTo>
                    <a:pt x="36" y="94"/>
                  </a:lnTo>
                  <a:lnTo>
                    <a:pt x="68" y="105"/>
                  </a:lnTo>
                  <a:lnTo>
                    <a:pt x="87" y="128"/>
                  </a:lnTo>
                  <a:lnTo>
                    <a:pt x="85" y="148"/>
                  </a:lnTo>
                  <a:lnTo>
                    <a:pt x="124" y="180"/>
                  </a:lnTo>
                  <a:lnTo>
                    <a:pt x="130" y="169"/>
                  </a:lnTo>
                  <a:lnTo>
                    <a:pt x="45" y="47"/>
                  </a:lnTo>
                  <a:lnTo>
                    <a:pt x="38" y="13"/>
                  </a:lnTo>
                  <a:lnTo>
                    <a:pt x="58" y="22"/>
                  </a:lnTo>
                  <a:lnTo>
                    <a:pt x="90" y="75"/>
                  </a:lnTo>
                  <a:lnTo>
                    <a:pt x="134" y="115"/>
                  </a:lnTo>
                  <a:lnTo>
                    <a:pt x="134" y="130"/>
                  </a:lnTo>
                  <a:lnTo>
                    <a:pt x="196" y="186"/>
                  </a:lnTo>
                  <a:lnTo>
                    <a:pt x="205" y="209"/>
                  </a:lnTo>
                  <a:lnTo>
                    <a:pt x="196" y="224"/>
                  </a:lnTo>
                  <a:lnTo>
                    <a:pt x="211" y="246"/>
                  </a:lnTo>
                  <a:lnTo>
                    <a:pt x="335" y="303"/>
                  </a:lnTo>
                  <a:lnTo>
                    <a:pt x="388" y="299"/>
                  </a:lnTo>
                  <a:lnTo>
                    <a:pt x="422" y="327"/>
                  </a:lnTo>
                  <a:lnTo>
                    <a:pt x="437" y="299"/>
                  </a:lnTo>
                  <a:lnTo>
                    <a:pt x="454" y="299"/>
                  </a:lnTo>
                  <a:close/>
                </a:path>
              </a:pathLst>
            </a:custGeom>
            <a:solidFill>
              <a:srgbClr val="6048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48" name="Freeform 1187">
              <a:extLst>
                <a:ext uri="{FF2B5EF4-FFF2-40B4-BE49-F238E27FC236}">
                  <a16:creationId xmlns:a16="http://schemas.microsoft.com/office/drawing/2014/main" id="{AC802D97-01D9-4EE7-B50A-EE8997CBA0BE}"/>
                </a:ext>
              </a:extLst>
            </p:cNvPr>
            <p:cNvSpPr>
              <a:spLocks/>
            </p:cNvSpPr>
            <p:nvPr/>
          </p:nvSpPr>
          <p:spPr bwMode="auto">
            <a:xfrm>
              <a:off x="1041855" y="7011423"/>
              <a:ext cx="69600" cy="49594"/>
            </a:xfrm>
            <a:custGeom>
              <a:avLst/>
              <a:gdLst>
                <a:gd name="T0" fmla="*/ 86 w 86"/>
                <a:gd name="T1" fmla="*/ 49 h 49"/>
                <a:gd name="T2" fmla="*/ 47 w 86"/>
                <a:gd name="T3" fmla="*/ 8 h 49"/>
                <a:gd name="T4" fmla="*/ 0 w 86"/>
                <a:gd name="T5" fmla="*/ 0 h 49"/>
                <a:gd name="T6" fmla="*/ 62 w 86"/>
                <a:gd name="T7" fmla="*/ 40 h 49"/>
                <a:gd name="T8" fmla="*/ 86 w 86"/>
                <a:gd name="T9" fmla="*/ 49 h 49"/>
              </a:gdLst>
              <a:ahLst/>
              <a:cxnLst>
                <a:cxn ang="0">
                  <a:pos x="T0" y="T1"/>
                </a:cxn>
                <a:cxn ang="0">
                  <a:pos x="T2" y="T3"/>
                </a:cxn>
                <a:cxn ang="0">
                  <a:pos x="T4" y="T5"/>
                </a:cxn>
                <a:cxn ang="0">
                  <a:pos x="T6" y="T7"/>
                </a:cxn>
                <a:cxn ang="0">
                  <a:pos x="T8" y="T9"/>
                </a:cxn>
              </a:cxnLst>
              <a:rect l="0" t="0" r="r" b="b"/>
              <a:pathLst>
                <a:path w="86" h="49">
                  <a:moveTo>
                    <a:pt x="86" y="49"/>
                  </a:moveTo>
                  <a:lnTo>
                    <a:pt x="47" y="8"/>
                  </a:lnTo>
                  <a:lnTo>
                    <a:pt x="0" y="0"/>
                  </a:lnTo>
                  <a:lnTo>
                    <a:pt x="62" y="40"/>
                  </a:lnTo>
                  <a:lnTo>
                    <a:pt x="86" y="49"/>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49" name="Freeform 1199">
              <a:extLst>
                <a:ext uri="{FF2B5EF4-FFF2-40B4-BE49-F238E27FC236}">
                  <a16:creationId xmlns:a16="http://schemas.microsoft.com/office/drawing/2014/main" id="{D22184F6-2620-4E00-B3AB-D4FB91030A3D}"/>
                </a:ext>
              </a:extLst>
            </p:cNvPr>
            <p:cNvSpPr>
              <a:spLocks/>
            </p:cNvSpPr>
            <p:nvPr/>
          </p:nvSpPr>
          <p:spPr bwMode="auto">
            <a:xfrm>
              <a:off x="1485349" y="6248273"/>
              <a:ext cx="41274" cy="13158"/>
            </a:xfrm>
            <a:custGeom>
              <a:avLst/>
              <a:gdLst>
                <a:gd name="T0" fmla="*/ 51 w 51"/>
                <a:gd name="T1" fmla="*/ 4 h 13"/>
                <a:gd name="T2" fmla="*/ 13 w 51"/>
                <a:gd name="T3" fmla="*/ 0 h 13"/>
                <a:gd name="T4" fmla="*/ 0 w 51"/>
                <a:gd name="T5" fmla="*/ 4 h 13"/>
                <a:gd name="T6" fmla="*/ 11 w 51"/>
                <a:gd name="T7" fmla="*/ 13 h 13"/>
                <a:gd name="T8" fmla="*/ 51 w 51"/>
                <a:gd name="T9" fmla="*/ 4 h 13"/>
              </a:gdLst>
              <a:ahLst/>
              <a:cxnLst>
                <a:cxn ang="0">
                  <a:pos x="T0" y="T1"/>
                </a:cxn>
                <a:cxn ang="0">
                  <a:pos x="T2" y="T3"/>
                </a:cxn>
                <a:cxn ang="0">
                  <a:pos x="T4" y="T5"/>
                </a:cxn>
                <a:cxn ang="0">
                  <a:pos x="T6" y="T7"/>
                </a:cxn>
                <a:cxn ang="0">
                  <a:pos x="T8" y="T9"/>
                </a:cxn>
              </a:cxnLst>
              <a:rect l="0" t="0" r="r" b="b"/>
              <a:pathLst>
                <a:path w="51" h="13">
                  <a:moveTo>
                    <a:pt x="51" y="4"/>
                  </a:moveTo>
                  <a:lnTo>
                    <a:pt x="13" y="0"/>
                  </a:lnTo>
                  <a:lnTo>
                    <a:pt x="0" y="4"/>
                  </a:lnTo>
                  <a:lnTo>
                    <a:pt x="11" y="13"/>
                  </a:lnTo>
                  <a:lnTo>
                    <a:pt x="51" y="4"/>
                  </a:lnTo>
                  <a:close/>
                </a:path>
              </a:pathLst>
            </a:custGeom>
            <a:solidFill>
              <a:srgbClr val="60487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50" name="Freeform 1203">
              <a:extLst>
                <a:ext uri="{FF2B5EF4-FFF2-40B4-BE49-F238E27FC236}">
                  <a16:creationId xmlns:a16="http://schemas.microsoft.com/office/drawing/2014/main" id="{E6EB154D-BB16-4049-9936-2651B586EEAE}"/>
                </a:ext>
              </a:extLst>
            </p:cNvPr>
            <p:cNvSpPr>
              <a:spLocks/>
            </p:cNvSpPr>
            <p:nvPr/>
          </p:nvSpPr>
          <p:spPr bwMode="auto">
            <a:xfrm>
              <a:off x="676862" y="6842398"/>
              <a:ext cx="36419" cy="26315"/>
            </a:xfrm>
            <a:custGeom>
              <a:avLst/>
              <a:gdLst>
                <a:gd name="T0" fmla="*/ 17 w 45"/>
                <a:gd name="T1" fmla="*/ 11 h 26"/>
                <a:gd name="T2" fmla="*/ 0 w 45"/>
                <a:gd name="T3" fmla="*/ 11 h 26"/>
                <a:gd name="T4" fmla="*/ 13 w 45"/>
                <a:gd name="T5" fmla="*/ 26 h 26"/>
                <a:gd name="T6" fmla="*/ 45 w 45"/>
                <a:gd name="T7" fmla="*/ 4 h 26"/>
                <a:gd name="T8" fmla="*/ 15 w 45"/>
                <a:gd name="T9" fmla="*/ 0 h 26"/>
                <a:gd name="T10" fmla="*/ 17 w 45"/>
                <a:gd name="T11" fmla="*/ 11 h 26"/>
              </a:gdLst>
              <a:ahLst/>
              <a:cxnLst>
                <a:cxn ang="0">
                  <a:pos x="T0" y="T1"/>
                </a:cxn>
                <a:cxn ang="0">
                  <a:pos x="T2" y="T3"/>
                </a:cxn>
                <a:cxn ang="0">
                  <a:pos x="T4" y="T5"/>
                </a:cxn>
                <a:cxn ang="0">
                  <a:pos x="T6" y="T7"/>
                </a:cxn>
                <a:cxn ang="0">
                  <a:pos x="T8" y="T9"/>
                </a:cxn>
                <a:cxn ang="0">
                  <a:pos x="T10" y="T11"/>
                </a:cxn>
              </a:cxnLst>
              <a:rect l="0" t="0" r="r" b="b"/>
              <a:pathLst>
                <a:path w="45" h="26">
                  <a:moveTo>
                    <a:pt x="17" y="11"/>
                  </a:moveTo>
                  <a:lnTo>
                    <a:pt x="0" y="11"/>
                  </a:lnTo>
                  <a:lnTo>
                    <a:pt x="13" y="26"/>
                  </a:lnTo>
                  <a:lnTo>
                    <a:pt x="45" y="4"/>
                  </a:lnTo>
                  <a:lnTo>
                    <a:pt x="15" y="0"/>
                  </a:lnTo>
                  <a:lnTo>
                    <a:pt x="17" y="11"/>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51" name="Freeform 1204">
              <a:extLst>
                <a:ext uri="{FF2B5EF4-FFF2-40B4-BE49-F238E27FC236}">
                  <a16:creationId xmlns:a16="http://schemas.microsoft.com/office/drawing/2014/main" id="{F53A10B9-D4FA-4249-A33A-2E6F4FC50DEA}"/>
                </a:ext>
              </a:extLst>
            </p:cNvPr>
            <p:cNvSpPr>
              <a:spLocks/>
            </p:cNvSpPr>
            <p:nvPr/>
          </p:nvSpPr>
          <p:spPr bwMode="auto">
            <a:xfrm>
              <a:off x="931791" y="6834301"/>
              <a:ext cx="19423" cy="19230"/>
            </a:xfrm>
            <a:custGeom>
              <a:avLst/>
              <a:gdLst>
                <a:gd name="T0" fmla="*/ 9 w 24"/>
                <a:gd name="T1" fmla="*/ 10 h 19"/>
                <a:gd name="T2" fmla="*/ 21 w 24"/>
                <a:gd name="T3" fmla="*/ 4 h 19"/>
                <a:gd name="T4" fmla="*/ 0 w 24"/>
                <a:gd name="T5" fmla="*/ 0 h 19"/>
                <a:gd name="T6" fmla="*/ 6 w 24"/>
                <a:gd name="T7" fmla="*/ 19 h 19"/>
                <a:gd name="T8" fmla="*/ 9 w 24"/>
                <a:gd name="T9" fmla="*/ 10 h 19"/>
                <a:gd name="T10" fmla="*/ 24 w 24"/>
                <a:gd name="T11" fmla="*/ 19 h 19"/>
                <a:gd name="T12" fmla="*/ 9 w 24"/>
                <a:gd name="T13" fmla="*/ 10 h 19"/>
              </a:gdLst>
              <a:ahLst/>
              <a:cxnLst>
                <a:cxn ang="0">
                  <a:pos x="T0" y="T1"/>
                </a:cxn>
                <a:cxn ang="0">
                  <a:pos x="T2" y="T3"/>
                </a:cxn>
                <a:cxn ang="0">
                  <a:pos x="T4" y="T5"/>
                </a:cxn>
                <a:cxn ang="0">
                  <a:pos x="T6" y="T7"/>
                </a:cxn>
                <a:cxn ang="0">
                  <a:pos x="T8" y="T9"/>
                </a:cxn>
                <a:cxn ang="0">
                  <a:pos x="T10" y="T11"/>
                </a:cxn>
                <a:cxn ang="0">
                  <a:pos x="T12" y="T13"/>
                </a:cxn>
              </a:cxnLst>
              <a:rect l="0" t="0" r="r" b="b"/>
              <a:pathLst>
                <a:path w="24" h="19">
                  <a:moveTo>
                    <a:pt x="9" y="10"/>
                  </a:moveTo>
                  <a:lnTo>
                    <a:pt x="21" y="4"/>
                  </a:lnTo>
                  <a:lnTo>
                    <a:pt x="0" y="0"/>
                  </a:lnTo>
                  <a:lnTo>
                    <a:pt x="6" y="19"/>
                  </a:lnTo>
                  <a:lnTo>
                    <a:pt x="9" y="10"/>
                  </a:lnTo>
                  <a:lnTo>
                    <a:pt x="24" y="19"/>
                  </a:lnTo>
                  <a:lnTo>
                    <a:pt x="9" y="1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52" name="Freeform 1205">
              <a:extLst>
                <a:ext uri="{FF2B5EF4-FFF2-40B4-BE49-F238E27FC236}">
                  <a16:creationId xmlns:a16="http://schemas.microsoft.com/office/drawing/2014/main" id="{1B6C8735-DF52-4159-8921-E22337036E41}"/>
                </a:ext>
              </a:extLst>
            </p:cNvPr>
            <p:cNvSpPr>
              <a:spLocks/>
            </p:cNvSpPr>
            <p:nvPr/>
          </p:nvSpPr>
          <p:spPr bwMode="auto">
            <a:xfrm>
              <a:off x="942312" y="6851506"/>
              <a:ext cx="8903" cy="30363"/>
            </a:xfrm>
            <a:custGeom>
              <a:avLst/>
              <a:gdLst>
                <a:gd name="T0" fmla="*/ 0 w 11"/>
                <a:gd name="T1" fmla="*/ 0 h 30"/>
                <a:gd name="T2" fmla="*/ 11 w 11"/>
                <a:gd name="T3" fmla="*/ 30 h 30"/>
                <a:gd name="T4" fmla="*/ 11 w 11"/>
                <a:gd name="T5" fmla="*/ 4 h 30"/>
                <a:gd name="T6" fmla="*/ 0 w 11"/>
                <a:gd name="T7" fmla="*/ 0 h 30"/>
              </a:gdLst>
              <a:ahLst/>
              <a:cxnLst>
                <a:cxn ang="0">
                  <a:pos x="T0" y="T1"/>
                </a:cxn>
                <a:cxn ang="0">
                  <a:pos x="T2" y="T3"/>
                </a:cxn>
                <a:cxn ang="0">
                  <a:pos x="T4" y="T5"/>
                </a:cxn>
                <a:cxn ang="0">
                  <a:pos x="T6" y="T7"/>
                </a:cxn>
              </a:cxnLst>
              <a:rect l="0" t="0" r="r" b="b"/>
              <a:pathLst>
                <a:path w="11" h="30">
                  <a:moveTo>
                    <a:pt x="0" y="0"/>
                  </a:moveTo>
                  <a:lnTo>
                    <a:pt x="11" y="30"/>
                  </a:lnTo>
                  <a:lnTo>
                    <a:pt x="11" y="4"/>
                  </a:lnTo>
                  <a:lnTo>
                    <a:pt x="0" y="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53" name="Freeform 1206">
              <a:extLst>
                <a:ext uri="{FF2B5EF4-FFF2-40B4-BE49-F238E27FC236}">
                  <a16:creationId xmlns:a16="http://schemas.microsoft.com/office/drawing/2014/main" id="{4B9F968C-9EE1-4383-B066-E42D48FF619E}"/>
                </a:ext>
              </a:extLst>
            </p:cNvPr>
            <p:cNvSpPr>
              <a:spLocks/>
            </p:cNvSpPr>
            <p:nvPr/>
          </p:nvSpPr>
          <p:spPr bwMode="auto">
            <a:xfrm>
              <a:off x="952832" y="6834301"/>
              <a:ext cx="13758" cy="19230"/>
            </a:xfrm>
            <a:custGeom>
              <a:avLst/>
              <a:gdLst>
                <a:gd name="T0" fmla="*/ 17 w 17"/>
                <a:gd name="T1" fmla="*/ 15 h 19"/>
                <a:gd name="T2" fmla="*/ 10 w 17"/>
                <a:gd name="T3" fmla="*/ 0 h 19"/>
                <a:gd name="T4" fmla="*/ 0 w 17"/>
                <a:gd name="T5" fmla="*/ 0 h 19"/>
                <a:gd name="T6" fmla="*/ 4 w 17"/>
                <a:gd name="T7" fmla="*/ 19 h 19"/>
                <a:gd name="T8" fmla="*/ 15 w 17"/>
                <a:gd name="T9" fmla="*/ 19 h 19"/>
                <a:gd name="T10" fmla="*/ 8 w 17"/>
                <a:gd name="T11" fmla="*/ 2 h 19"/>
                <a:gd name="T12" fmla="*/ 17 w 17"/>
                <a:gd name="T13" fmla="*/ 15 h 19"/>
              </a:gdLst>
              <a:ahLst/>
              <a:cxnLst>
                <a:cxn ang="0">
                  <a:pos x="T0" y="T1"/>
                </a:cxn>
                <a:cxn ang="0">
                  <a:pos x="T2" y="T3"/>
                </a:cxn>
                <a:cxn ang="0">
                  <a:pos x="T4" y="T5"/>
                </a:cxn>
                <a:cxn ang="0">
                  <a:pos x="T6" y="T7"/>
                </a:cxn>
                <a:cxn ang="0">
                  <a:pos x="T8" y="T9"/>
                </a:cxn>
                <a:cxn ang="0">
                  <a:pos x="T10" y="T11"/>
                </a:cxn>
                <a:cxn ang="0">
                  <a:pos x="T12" y="T13"/>
                </a:cxn>
              </a:cxnLst>
              <a:rect l="0" t="0" r="r" b="b"/>
              <a:pathLst>
                <a:path w="17" h="19">
                  <a:moveTo>
                    <a:pt x="17" y="15"/>
                  </a:moveTo>
                  <a:lnTo>
                    <a:pt x="10" y="0"/>
                  </a:lnTo>
                  <a:lnTo>
                    <a:pt x="0" y="0"/>
                  </a:lnTo>
                  <a:lnTo>
                    <a:pt x="4" y="19"/>
                  </a:lnTo>
                  <a:lnTo>
                    <a:pt x="15" y="19"/>
                  </a:lnTo>
                  <a:lnTo>
                    <a:pt x="8" y="2"/>
                  </a:lnTo>
                  <a:lnTo>
                    <a:pt x="17" y="1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54" name="Freeform 1207">
              <a:extLst>
                <a:ext uri="{FF2B5EF4-FFF2-40B4-BE49-F238E27FC236}">
                  <a16:creationId xmlns:a16="http://schemas.microsoft.com/office/drawing/2014/main" id="{1D8ED02E-1666-4EF0-B2BE-D83E172C892C}"/>
                </a:ext>
              </a:extLst>
            </p:cNvPr>
            <p:cNvSpPr>
              <a:spLocks/>
            </p:cNvSpPr>
            <p:nvPr/>
          </p:nvSpPr>
          <p:spPr bwMode="auto">
            <a:xfrm>
              <a:off x="964972" y="6861628"/>
              <a:ext cx="11330" cy="15182"/>
            </a:xfrm>
            <a:custGeom>
              <a:avLst/>
              <a:gdLst>
                <a:gd name="T0" fmla="*/ 14 w 14"/>
                <a:gd name="T1" fmla="*/ 2 h 15"/>
                <a:gd name="T2" fmla="*/ 0 w 14"/>
                <a:gd name="T3" fmla="*/ 0 h 15"/>
                <a:gd name="T4" fmla="*/ 14 w 14"/>
                <a:gd name="T5" fmla="*/ 15 h 15"/>
                <a:gd name="T6" fmla="*/ 14 w 14"/>
                <a:gd name="T7" fmla="*/ 2 h 15"/>
              </a:gdLst>
              <a:ahLst/>
              <a:cxnLst>
                <a:cxn ang="0">
                  <a:pos x="T0" y="T1"/>
                </a:cxn>
                <a:cxn ang="0">
                  <a:pos x="T2" y="T3"/>
                </a:cxn>
                <a:cxn ang="0">
                  <a:pos x="T4" y="T5"/>
                </a:cxn>
                <a:cxn ang="0">
                  <a:pos x="T6" y="T7"/>
                </a:cxn>
              </a:cxnLst>
              <a:rect l="0" t="0" r="r" b="b"/>
              <a:pathLst>
                <a:path w="14" h="15">
                  <a:moveTo>
                    <a:pt x="14" y="2"/>
                  </a:moveTo>
                  <a:lnTo>
                    <a:pt x="0" y="0"/>
                  </a:lnTo>
                  <a:lnTo>
                    <a:pt x="14" y="15"/>
                  </a:lnTo>
                  <a:lnTo>
                    <a:pt x="14" y="2"/>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55" name="Freeform 1208">
              <a:extLst>
                <a:ext uri="{FF2B5EF4-FFF2-40B4-BE49-F238E27FC236}">
                  <a16:creationId xmlns:a16="http://schemas.microsoft.com/office/drawing/2014/main" id="{46FCD781-2471-449D-86C9-5C5192777D83}"/>
                </a:ext>
              </a:extLst>
            </p:cNvPr>
            <p:cNvSpPr>
              <a:spLocks/>
            </p:cNvSpPr>
            <p:nvPr/>
          </p:nvSpPr>
          <p:spPr bwMode="auto">
            <a:xfrm>
              <a:off x="968210" y="6881871"/>
              <a:ext cx="16995" cy="29352"/>
            </a:xfrm>
            <a:custGeom>
              <a:avLst/>
              <a:gdLst>
                <a:gd name="T0" fmla="*/ 0 w 21"/>
                <a:gd name="T1" fmla="*/ 0 h 29"/>
                <a:gd name="T2" fmla="*/ 21 w 21"/>
                <a:gd name="T3" fmla="*/ 29 h 29"/>
                <a:gd name="T4" fmla="*/ 17 w 21"/>
                <a:gd name="T5" fmla="*/ 10 h 29"/>
                <a:gd name="T6" fmla="*/ 0 w 21"/>
                <a:gd name="T7" fmla="*/ 0 h 29"/>
              </a:gdLst>
              <a:ahLst/>
              <a:cxnLst>
                <a:cxn ang="0">
                  <a:pos x="T0" y="T1"/>
                </a:cxn>
                <a:cxn ang="0">
                  <a:pos x="T2" y="T3"/>
                </a:cxn>
                <a:cxn ang="0">
                  <a:pos x="T4" y="T5"/>
                </a:cxn>
                <a:cxn ang="0">
                  <a:pos x="T6" y="T7"/>
                </a:cxn>
              </a:cxnLst>
              <a:rect l="0" t="0" r="r" b="b"/>
              <a:pathLst>
                <a:path w="21" h="29">
                  <a:moveTo>
                    <a:pt x="0" y="0"/>
                  </a:moveTo>
                  <a:lnTo>
                    <a:pt x="21" y="29"/>
                  </a:lnTo>
                  <a:lnTo>
                    <a:pt x="17" y="10"/>
                  </a:lnTo>
                  <a:lnTo>
                    <a:pt x="0" y="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56" name="Freeform 1209">
              <a:extLst>
                <a:ext uri="{FF2B5EF4-FFF2-40B4-BE49-F238E27FC236}">
                  <a16:creationId xmlns:a16="http://schemas.microsoft.com/office/drawing/2014/main" id="{21359D87-894D-4920-933E-9CD32BF9D4CC}"/>
                </a:ext>
              </a:extLst>
            </p:cNvPr>
            <p:cNvSpPr>
              <a:spLocks/>
            </p:cNvSpPr>
            <p:nvPr/>
          </p:nvSpPr>
          <p:spPr bwMode="auto">
            <a:xfrm>
              <a:off x="661487" y="7544820"/>
              <a:ext cx="15376" cy="24291"/>
            </a:xfrm>
            <a:custGeom>
              <a:avLst/>
              <a:gdLst>
                <a:gd name="T0" fmla="*/ 0 w 19"/>
                <a:gd name="T1" fmla="*/ 9 h 24"/>
                <a:gd name="T2" fmla="*/ 6 w 19"/>
                <a:gd name="T3" fmla="*/ 24 h 24"/>
                <a:gd name="T4" fmla="*/ 19 w 19"/>
                <a:gd name="T5" fmla="*/ 15 h 24"/>
                <a:gd name="T6" fmla="*/ 2 w 19"/>
                <a:gd name="T7" fmla="*/ 0 h 24"/>
                <a:gd name="T8" fmla="*/ 0 w 19"/>
                <a:gd name="T9" fmla="*/ 9 h 24"/>
              </a:gdLst>
              <a:ahLst/>
              <a:cxnLst>
                <a:cxn ang="0">
                  <a:pos x="T0" y="T1"/>
                </a:cxn>
                <a:cxn ang="0">
                  <a:pos x="T2" y="T3"/>
                </a:cxn>
                <a:cxn ang="0">
                  <a:pos x="T4" y="T5"/>
                </a:cxn>
                <a:cxn ang="0">
                  <a:pos x="T6" y="T7"/>
                </a:cxn>
                <a:cxn ang="0">
                  <a:pos x="T8" y="T9"/>
                </a:cxn>
              </a:cxnLst>
              <a:rect l="0" t="0" r="r" b="b"/>
              <a:pathLst>
                <a:path w="19" h="24">
                  <a:moveTo>
                    <a:pt x="0" y="9"/>
                  </a:moveTo>
                  <a:lnTo>
                    <a:pt x="6" y="24"/>
                  </a:lnTo>
                  <a:lnTo>
                    <a:pt x="19" y="15"/>
                  </a:lnTo>
                  <a:lnTo>
                    <a:pt x="2" y="0"/>
                  </a:lnTo>
                  <a:lnTo>
                    <a:pt x="0" y="9"/>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57" name="Freeform 1210">
              <a:extLst>
                <a:ext uri="{FF2B5EF4-FFF2-40B4-BE49-F238E27FC236}">
                  <a16:creationId xmlns:a16="http://schemas.microsoft.com/office/drawing/2014/main" id="{4C20DEC1-5EB4-4B1E-A78C-31BC71F4B394}"/>
                </a:ext>
              </a:extLst>
            </p:cNvPr>
            <p:cNvSpPr>
              <a:spLocks/>
            </p:cNvSpPr>
            <p:nvPr/>
          </p:nvSpPr>
          <p:spPr bwMode="auto">
            <a:xfrm>
              <a:off x="1993588" y="6992195"/>
              <a:ext cx="91450" cy="109310"/>
            </a:xfrm>
            <a:custGeom>
              <a:avLst/>
              <a:gdLst>
                <a:gd name="T0" fmla="*/ 111 w 113"/>
                <a:gd name="T1" fmla="*/ 72 h 108"/>
                <a:gd name="T2" fmla="*/ 96 w 113"/>
                <a:gd name="T3" fmla="*/ 83 h 108"/>
                <a:gd name="T4" fmla="*/ 107 w 113"/>
                <a:gd name="T5" fmla="*/ 66 h 108"/>
                <a:gd name="T6" fmla="*/ 92 w 113"/>
                <a:gd name="T7" fmla="*/ 66 h 108"/>
                <a:gd name="T8" fmla="*/ 98 w 113"/>
                <a:gd name="T9" fmla="*/ 51 h 108"/>
                <a:gd name="T10" fmla="*/ 68 w 113"/>
                <a:gd name="T11" fmla="*/ 51 h 108"/>
                <a:gd name="T12" fmla="*/ 58 w 113"/>
                <a:gd name="T13" fmla="*/ 32 h 108"/>
                <a:gd name="T14" fmla="*/ 43 w 113"/>
                <a:gd name="T15" fmla="*/ 42 h 108"/>
                <a:gd name="T16" fmla="*/ 64 w 113"/>
                <a:gd name="T17" fmla="*/ 0 h 108"/>
                <a:gd name="T18" fmla="*/ 47 w 113"/>
                <a:gd name="T19" fmla="*/ 4 h 108"/>
                <a:gd name="T20" fmla="*/ 0 w 113"/>
                <a:gd name="T21" fmla="*/ 85 h 108"/>
                <a:gd name="T22" fmla="*/ 62 w 113"/>
                <a:gd name="T23" fmla="*/ 81 h 108"/>
                <a:gd name="T24" fmla="*/ 56 w 113"/>
                <a:gd name="T25" fmla="*/ 89 h 108"/>
                <a:gd name="T26" fmla="*/ 79 w 113"/>
                <a:gd name="T27" fmla="*/ 87 h 108"/>
                <a:gd name="T28" fmla="*/ 62 w 113"/>
                <a:gd name="T29" fmla="*/ 102 h 108"/>
                <a:gd name="T30" fmla="*/ 90 w 113"/>
                <a:gd name="T31" fmla="*/ 81 h 108"/>
                <a:gd name="T32" fmla="*/ 90 w 113"/>
                <a:gd name="T33" fmla="*/ 102 h 108"/>
                <a:gd name="T34" fmla="*/ 98 w 113"/>
                <a:gd name="T35" fmla="*/ 96 h 108"/>
                <a:gd name="T36" fmla="*/ 98 w 113"/>
                <a:gd name="T37" fmla="*/ 108 h 108"/>
                <a:gd name="T38" fmla="*/ 113 w 113"/>
                <a:gd name="T39" fmla="*/ 89 h 108"/>
                <a:gd name="T40" fmla="*/ 111 w 113"/>
                <a:gd name="T41" fmla="*/ 7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3" h="108">
                  <a:moveTo>
                    <a:pt x="111" y="72"/>
                  </a:moveTo>
                  <a:lnTo>
                    <a:pt x="96" y="83"/>
                  </a:lnTo>
                  <a:lnTo>
                    <a:pt x="107" y="66"/>
                  </a:lnTo>
                  <a:lnTo>
                    <a:pt x="92" y="66"/>
                  </a:lnTo>
                  <a:lnTo>
                    <a:pt x="98" y="51"/>
                  </a:lnTo>
                  <a:lnTo>
                    <a:pt x="68" y="51"/>
                  </a:lnTo>
                  <a:lnTo>
                    <a:pt x="58" y="32"/>
                  </a:lnTo>
                  <a:lnTo>
                    <a:pt x="43" y="42"/>
                  </a:lnTo>
                  <a:lnTo>
                    <a:pt x="64" y="0"/>
                  </a:lnTo>
                  <a:lnTo>
                    <a:pt x="47" y="4"/>
                  </a:lnTo>
                  <a:lnTo>
                    <a:pt x="0" y="85"/>
                  </a:lnTo>
                  <a:lnTo>
                    <a:pt x="62" y="81"/>
                  </a:lnTo>
                  <a:lnTo>
                    <a:pt x="56" y="89"/>
                  </a:lnTo>
                  <a:lnTo>
                    <a:pt x="79" y="87"/>
                  </a:lnTo>
                  <a:lnTo>
                    <a:pt x="62" y="102"/>
                  </a:lnTo>
                  <a:lnTo>
                    <a:pt x="90" y="81"/>
                  </a:lnTo>
                  <a:lnTo>
                    <a:pt x="90" y="102"/>
                  </a:lnTo>
                  <a:lnTo>
                    <a:pt x="98" y="96"/>
                  </a:lnTo>
                  <a:lnTo>
                    <a:pt x="98" y="108"/>
                  </a:lnTo>
                  <a:lnTo>
                    <a:pt x="113" y="89"/>
                  </a:lnTo>
                  <a:lnTo>
                    <a:pt x="111" y="72"/>
                  </a:lnTo>
                  <a:close/>
                </a:path>
              </a:pathLst>
            </a:custGeom>
            <a:solidFill>
              <a:srgbClr val="6048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58" name="Freeform 1188">
              <a:extLst>
                <a:ext uri="{FF2B5EF4-FFF2-40B4-BE49-F238E27FC236}">
                  <a16:creationId xmlns:a16="http://schemas.microsoft.com/office/drawing/2014/main" id="{5E6BB679-7124-42AE-A4C4-F487FF6A78A7}"/>
                </a:ext>
              </a:extLst>
            </p:cNvPr>
            <p:cNvSpPr>
              <a:spLocks/>
            </p:cNvSpPr>
            <p:nvPr/>
          </p:nvSpPr>
          <p:spPr bwMode="auto">
            <a:xfrm>
              <a:off x="1075036" y="6362644"/>
              <a:ext cx="144864" cy="112347"/>
            </a:xfrm>
            <a:custGeom>
              <a:avLst/>
              <a:gdLst>
                <a:gd name="T0" fmla="*/ 49 w 179"/>
                <a:gd name="T1" fmla="*/ 111 h 111"/>
                <a:gd name="T2" fmla="*/ 89 w 179"/>
                <a:gd name="T3" fmla="*/ 98 h 111"/>
                <a:gd name="T4" fmla="*/ 96 w 179"/>
                <a:gd name="T5" fmla="*/ 75 h 111"/>
                <a:gd name="T6" fmla="*/ 179 w 179"/>
                <a:gd name="T7" fmla="*/ 34 h 111"/>
                <a:gd name="T8" fmla="*/ 140 w 179"/>
                <a:gd name="T9" fmla="*/ 8 h 111"/>
                <a:gd name="T10" fmla="*/ 115 w 179"/>
                <a:gd name="T11" fmla="*/ 19 h 111"/>
                <a:gd name="T12" fmla="*/ 77 w 179"/>
                <a:gd name="T13" fmla="*/ 0 h 111"/>
                <a:gd name="T14" fmla="*/ 21 w 179"/>
                <a:gd name="T15" fmla="*/ 4 h 111"/>
                <a:gd name="T16" fmla="*/ 34 w 179"/>
                <a:gd name="T17" fmla="*/ 23 h 111"/>
                <a:gd name="T18" fmla="*/ 8 w 179"/>
                <a:gd name="T19" fmla="*/ 68 h 111"/>
                <a:gd name="T20" fmla="*/ 0 w 179"/>
                <a:gd name="T21" fmla="*/ 83 h 111"/>
                <a:gd name="T22" fmla="*/ 32 w 179"/>
                <a:gd name="T23" fmla="*/ 90 h 111"/>
                <a:gd name="T24" fmla="*/ 49 w 179"/>
                <a:gd name="T2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11">
                  <a:moveTo>
                    <a:pt x="49" y="111"/>
                  </a:moveTo>
                  <a:lnTo>
                    <a:pt x="89" y="98"/>
                  </a:lnTo>
                  <a:lnTo>
                    <a:pt x="96" y="75"/>
                  </a:lnTo>
                  <a:lnTo>
                    <a:pt x="179" y="34"/>
                  </a:lnTo>
                  <a:lnTo>
                    <a:pt x="140" y="8"/>
                  </a:lnTo>
                  <a:lnTo>
                    <a:pt x="115" y="19"/>
                  </a:lnTo>
                  <a:lnTo>
                    <a:pt x="77" y="0"/>
                  </a:lnTo>
                  <a:lnTo>
                    <a:pt x="21" y="4"/>
                  </a:lnTo>
                  <a:lnTo>
                    <a:pt x="34" y="23"/>
                  </a:lnTo>
                  <a:lnTo>
                    <a:pt x="8" y="68"/>
                  </a:lnTo>
                  <a:lnTo>
                    <a:pt x="0" y="83"/>
                  </a:lnTo>
                  <a:lnTo>
                    <a:pt x="32" y="90"/>
                  </a:lnTo>
                  <a:lnTo>
                    <a:pt x="49" y="111"/>
                  </a:lnTo>
                  <a:close/>
                </a:path>
              </a:pathLst>
            </a:custGeom>
            <a:solidFill>
              <a:srgbClr val="60487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59" name="Freeform 1189">
              <a:extLst>
                <a:ext uri="{FF2B5EF4-FFF2-40B4-BE49-F238E27FC236}">
                  <a16:creationId xmlns:a16="http://schemas.microsoft.com/office/drawing/2014/main" id="{40F343F1-3D68-4AF0-9BC2-D409033987CC}"/>
                </a:ext>
              </a:extLst>
            </p:cNvPr>
            <p:cNvSpPr>
              <a:spLocks/>
            </p:cNvSpPr>
            <p:nvPr/>
          </p:nvSpPr>
          <p:spPr bwMode="auto">
            <a:xfrm>
              <a:off x="1116311" y="6256370"/>
              <a:ext cx="101972" cy="62752"/>
            </a:xfrm>
            <a:custGeom>
              <a:avLst/>
              <a:gdLst>
                <a:gd name="T0" fmla="*/ 36 w 126"/>
                <a:gd name="T1" fmla="*/ 47 h 62"/>
                <a:gd name="T2" fmla="*/ 43 w 126"/>
                <a:gd name="T3" fmla="*/ 62 h 62"/>
                <a:gd name="T4" fmla="*/ 55 w 126"/>
                <a:gd name="T5" fmla="*/ 56 h 62"/>
                <a:gd name="T6" fmla="*/ 53 w 126"/>
                <a:gd name="T7" fmla="*/ 41 h 62"/>
                <a:gd name="T8" fmla="*/ 66 w 126"/>
                <a:gd name="T9" fmla="*/ 49 h 62"/>
                <a:gd name="T10" fmla="*/ 75 w 126"/>
                <a:gd name="T11" fmla="*/ 28 h 62"/>
                <a:gd name="T12" fmla="*/ 85 w 126"/>
                <a:gd name="T13" fmla="*/ 28 h 62"/>
                <a:gd name="T14" fmla="*/ 89 w 126"/>
                <a:gd name="T15" fmla="*/ 47 h 62"/>
                <a:gd name="T16" fmla="*/ 117 w 126"/>
                <a:gd name="T17" fmla="*/ 32 h 62"/>
                <a:gd name="T18" fmla="*/ 109 w 126"/>
                <a:gd name="T19" fmla="*/ 15 h 62"/>
                <a:gd name="T20" fmla="*/ 126 w 126"/>
                <a:gd name="T21" fmla="*/ 11 h 62"/>
                <a:gd name="T22" fmla="*/ 109 w 126"/>
                <a:gd name="T23" fmla="*/ 0 h 62"/>
                <a:gd name="T24" fmla="*/ 62 w 126"/>
                <a:gd name="T25" fmla="*/ 11 h 62"/>
                <a:gd name="T26" fmla="*/ 0 w 126"/>
                <a:gd name="T27" fmla="*/ 47 h 62"/>
                <a:gd name="T28" fmla="*/ 30 w 126"/>
                <a:gd name="T29" fmla="*/ 58 h 62"/>
                <a:gd name="T30" fmla="*/ 36 w 126"/>
                <a:gd name="T31" fmla="*/ 4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6" h="62">
                  <a:moveTo>
                    <a:pt x="36" y="47"/>
                  </a:moveTo>
                  <a:lnTo>
                    <a:pt x="43" y="62"/>
                  </a:lnTo>
                  <a:lnTo>
                    <a:pt x="55" y="56"/>
                  </a:lnTo>
                  <a:lnTo>
                    <a:pt x="53" y="41"/>
                  </a:lnTo>
                  <a:lnTo>
                    <a:pt x="66" y="49"/>
                  </a:lnTo>
                  <a:lnTo>
                    <a:pt x="75" y="28"/>
                  </a:lnTo>
                  <a:lnTo>
                    <a:pt x="85" y="28"/>
                  </a:lnTo>
                  <a:lnTo>
                    <a:pt x="89" y="47"/>
                  </a:lnTo>
                  <a:lnTo>
                    <a:pt x="117" y="32"/>
                  </a:lnTo>
                  <a:lnTo>
                    <a:pt x="109" y="15"/>
                  </a:lnTo>
                  <a:lnTo>
                    <a:pt x="126" y="11"/>
                  </a:lnTo>
                  <a:lnTo>
                    <a:pt x="109" y="0"/>
                  </a:lnTo>
                  <a:lnTo>
                    <a:pt x="62" y="11"/>
                  </a:lnTo>
                  <a:lnTo>
                    <a:pt x="0" y="47"/>
                  </a:lnTo>
                  <a:lnTo>
                    <a:pt x="30" y="58"/>
                  </a:lnTo>
                  <a:lnTo>
                    <a:pt x="36" y="47"/>
                  </a:lnTo>
                  <a:close/>
                </a:path>
              </a:pathLst>
            </a:custGeom>
            <a:solidFill>
              <a:srgbClr val="60487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60" name="Freeform 1190">
              <a:extLst>
                <a:ext uri="{FF2B5EF4-FFF2-40B4-BE49-F238E27FC236}">
                  <a16:creationId xmlns:a16="http://schemas.microsoft.com/office/drawing/2014/main" id="{E501835B-7D64-4343-AD31-673CD15205CA}"/>
                </a:ext>
              </a:extLst>
            </p:cNvPr>
            <p:cNvSpPr>
              <a:spLocks/>
            </p:cNvSpPr>
            <p:nvPr/>
          </p:nvSpPr>
          <p:spPr bwMode="auto">
            <a:xfrm>
              <a:off x="1171343" y="6401105"/>
              <a:ext cx="248454" cy="153845"/>
            </a:xfrm>
            <a:custGeom>
              <a:avLst/>
              <a:gdLst>
                <a:gd name="T0" fmla="*/ 305 w 307"/>
                <a:gd name="T1" fmla="*/ 116 h 152"/>
                <a:gd name="T2" fmla="*/ 307 w 307"/>
                <a:gd name="T3" fmla="*/ 101 h 152"/>
                <a:gd name="T4" fmla="*/ 245 w 307"/>
                <a:gd name="T5" fmla="*/ 73 h 152"/>
                <a:gd name="T6" fmla="*/ 230 w 307"/>
                <a:gd name="T7" fmla="*/ 17 h 152"/>
                <a:gd name="T8" fmla="*/ 207 w 307"/>
                <a:gd name="T9" fmla="*/ 2 h 152"/>
                <a:gd name="T10" fmla="*/ 183 w 307"/>
                <a:gd name="T11" fmla="*/ 2 h 152"/>
                <a:gd name="T12" fmla="*/ 196 w 307"/>
                <a:gd name="T13" fmla="*/ 45 h 152"/>
                <a:gd name="T14" fmla="*/ 186 w 307"/>
                <a:gd name="T15" fmla="*/ 56 h 152"/>
                <a:gd name="T16" fmla="*/ 158 w 307"/>
                <a:gd name="T17" fmla="*/ 15 h 152"/>
                <a:gd name="T18" fmla="*/ 145 w 307"/>
                <a:gd name="T19" fmla="*/ 13 h 152"/>
                <a:gd name="T20" fmla="*/ 154 w 307"/>
                <a:gd name="T21" fmla="*/ 26 h 152"/>
                <a:gd name="T22" fmla="*/ 119 w 307"/>
                <a:gd name="T23" fmla="*/ 35 h 152"/>
                <a:gd name="T24" fmla="*/ 130 w 307"/>
                <a:gd name="T25" fmla="*/ 24 h 152"/>
                <a:gd name="T26" fmla="*/ 100 w 307"/>
                <a:gd name="T27" fmla="*/ 13 h 152"/>
                <a:gd name="T28" fmla="*/ 73 w 307"/>
                <a:gd name="T29" fmla="*/ 26 h 152"/>
                <a:gd name="T30" fmla="*/ 83 w 307"/>
                <a:gd name="T31" fmla="*/ 15 h 152"/>
                <a:gd name="T32" fmla="*/ 75 w 307"/>
                <a:gd name="T33" fmla="*/ 0 h 152"/>
                <a:gd name="T34" fmla="*/ 45 w 307"/>
                <a:gd name="T35" fmla="*/ 9 h 152"/>
                <a:gd name="T36" fmla="*/ 9 w 307"/>
                <a:gd name="T37" fmla="*/ 30 h 152"/>
                <a:gd name="T38" fmla="*/ 15 w 307"/>
                <a:gd name="T39" fmla="*/ 37 h 152"/>
                <a:gd name="T40" fmla="*/ 0 w 307"/>
                <a:gd name="T41" fmla="*/ 49 h 152"/>
                <a:gd name="T42" fmla="*/ 19 w 307"/>
                <a:gd name="T43" fmla="*/ 56 h 152"/>
                <a:gd name="T44" fmla="*/ 15 w 307"/>
                <a:gd name="T45" fmla="*/ 62 h 152"/>
                <a:gd name="T46" fmla="*/ 60 w 307"/>
                <a:gd name="T47" fmla="*/ 60 h 152"/>
                <a:gd name="T48" fmla="*/ 13 w 307"/>
                <a:gd name="T49" fmla="*/ 75 h 152"/>
                <a:gd name="T50" fmla="*/ 24 w 307"/>
                <a:gd name="T51" fmla="*/ 88 h 152"/>
                <a:gd name="T52" fmla="*/ 117 w 307"/>
                <a:gd name="T53" fmla="*/ 92 h 152"/>
                <a:gd name="T54" fmla="*/ 28 w 307"/>
                <a:gd name="T55" fmla="*/ 105 h 152"/>
                <a:gd name="T56" fmla="*/ 49 w 307"/>
                <a:gd name="T57" fmla="*/ 126 h 152"/>
                <a:gd name="T58" fmla="*/ 85 w 307"/>
                <a:gd name="T59" fmla="*/ 129 h 152"/>
                <a:gd name="T60" fmla="*/ 98 w 307"/>
                <a:gd name="T61" fmla="*/ 152 h 152"/>
                <a:gd name="T62" fmla="*/ 160 w 307"/>
                <a:gd name="T63" fmla="*/ 148 h 152"/>
                <a:gd name="T64" fmla="*/ 211 w 307"/>
                <a:gd name="T65" fmla="*/ 122 h 152"/>
                <a:gd name="T66" fmla="*/ 232 w 307"/>
                <a:gd name="T67" fmla="*/ 137 h 152"/>
                <a:gd name="T68" fmla="*/ 273 w 307"/>
                <a:gd name="T69" fmla="*/ 143 h 152"/>
                <a:gd name="T70" fmla="*/ 296 w 307"/>
                <a:gd name="T71" fmla="*/ 131 h 152"/>
                <a:gd name="T72" fmla="*/ 271 w 307"/>
                <a:gd name="T73" fmla="*/ 118 h 152"/>
                <a:gd name="T74" fmla="*/ 288 w 307"/>
                <a:gd name="T75" fmla="*/ 109 h 152"/>
                <a:gd name="T76" fmla="*/ 305 w 307"/>
                <a:gd name="T77" fmla="*/ 11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7" h="152">
                  <a:moveTo>
                    <a:pt x="305" y="116"/>
                  </a:moveTo>
                  <a:lnTo>
                    <a:pt x="307" y="101"/>
                  </a:lnTo>
                  <a:lnTo>
                    <a:pt x="245" y="73"/>
                  </a:lnTo>
                  <a:lnTo>
                    <a:pt x="230" y="17"/>
                  </a:lnTo>
                  <a:lnTo>
                    <a:pt x="207" y="2"/>
                  </a:lnTo>
                  <a:lnTo>
                    <a:pt x="183" y="2"/>
                  </a:lnTo>
                  <a:lnTo>
                    <a:pt x="196" y="45"/>
                  </a:lnTo>
                  <a:lnTo>
                    <a:pt x="186" y="56"/>
                  </a:lnTo>
                  <a:lnTo>
                    <a:pt x="158" y="15"/>
                  </a:lnTo>
                  <a:lnTo>
                    <a:pt x="145" y="13"/>
                  </a:lnTo>
                  <a:lnTo>
                    <a:pt x="154" y="26"/>
                  </a:lnTo>
                  <a:lnTo>
                    <a:pt x="119" y="35"/>
                  </a:lnTo>
                  <a:lnTo>
                    <a:pt x="130" y="24"/>
                  </a:lnTo>
                  <a:lnTo>
                    <a:pt x="100" y="13"/>
                  </a:lnTo>
                  <a:lnTo>
                    <a:pt x="73" y="26"/>
                  </a:lnTo>
                  <a:lnTo>
                    <a:pt x="83" y="15"/>
                  </a:lnTo>
                  <a:lnTo>
                    <a:pt x="75" y="0"/>
                  </a:lnTo>
                  <a:lnTo>
                    <a:pt x="45" y="9"/>
                  </a:lnTo>
                  <a:lnTo>
                    <a:pt x="9" y="30"/>
                  </a:lnTo>
                  <a:lnTo>
                    <a:pt x="15" y="37"/>
                  </a:lnTo>
                  <a:lnTo>
                    <a:pt x="0" y="49"/>
                  </a:lnTo>
                  <a:lnTo>
                    <a:pt x="19" y="56"/>
                  </a:lnTo>
                  <a:lnTo>
                    <a:pt x="15" y="62"/>
                  </a:lnTo>
                  <a:lnTo>
                    <a:pt x="60" y="60"/>
                  </a:lnTo>
                  <a:lnTo>
                    <a:pt x="13" y="75"/>
                  </a:lnTo>
                  <a:lnTo>
                    <a:pt x="24" y="88"/>
                  </a:lnTo>
                  <a:lnTo>
                    <a:pt x="117" y="92"/>
                  </a:lnTo>
                  <a:lnTo>
                    <a:pt x="28" y="105"/>
                  </a:lnTo>
                  <a:lnTo>
                    <a:pt x="49" y="126"/>
                  </a:lnTo>
                  <a:lnTo>
                    <a:pt x="85" y="129"/>
                  </a:lnTo>
                  <a:lnTo>
                    <a:pt x="98" y="152"/>
                  </a:lnTo>
                  <a:lnTo>
                    <a:pt x="160" y="148"/>
                  </a:lnTo>
                  <a:lnTo>
                    <a:pt x="211" y="122"/>
                  </a:lnTo>
                  <a:lnTo>
                    <a:pt x="232" y="137"/>
                  </a:lnTo>
                  <a:lnTo>
                    <a:pt x="273" y="143"/>
                  </a:lnTo>
                  <a:lnTo>
                    <a:pt x="296" y="131"/>
                  </a:lnTo>
                  <a:lnTo>
                    <a:pt x="271" y="118"/>
                  </a:lnTo>
                  <a:lnTo>
                    <a:pt x="288" y="109"/>
                  </a:lnTo>
                  <a:lnTo>
                    <a:pt x="305" y="116"/>
                  </a:lnTo>
                  <a:close/>
                </a:path>
              </a:pathLst>
            </a:custGeom>
            <a:solidFill>
              <a:srgbClr val="60487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61" name="Freeform 1191">
              <a:extLst>
                <a:ext uri="{FF2B5EF4-FFF2-40B4-BE49-F238E27FC236}">
                  <a16:creationId xmlns:a16="http://schemas.microsoft.com/office/drawing/2014/main" id="{81E47C86-3ACD-488E-955D-A60AAB1868C0}"/>
                </a:ext>
              </a:extLst>
            </p:cNvPr>
            <p:cNvSpPr>
              <a:spLocks/>
            </p:cNvSpPr>
            <p:nvPr/>
          </p:nvSpPr>
          <p:spPr bwMode="auto">
            <a:xfrm>
              <a:off x="1188338" y="6282685"/>
              <a:ext cx="169143" cy="84008"/>
            </a:xfrm>
            <a:custGeom>
              <a:avLst/>
              <a:gdLst>
                <a:gd name="T0" fmla="*/ 52 w 209"/>
                <a:gd name="T1" fmla="*/ 23 h 83"/>
                <a:gd name="T2" fmla="*/ 20 w 209"/>
                <a:gd name="T3" fmla="*/ 23 h 83"/>
                <a:gd name="T4" fmla="*/ 18 w 209"/>
                <a:gd name="T5" fmla="*/ 32 h 83"/>
                <a:gd name="T6" fmla="*/ 52 w 209"/>
                <a:gd name="T7" fmla="*/ 32 h 83"/>
                <a:gd name="T8" fmla="*/ 9 w 209"/>
                <a:gd name="T9" fmla="*/ 40 h 83"/>
                <a:gd name="T10" fmla="*/ 45 w 209"/>
                <a:gd name="T11" fmla="*/ 40 h 83"/>
                <a:gd name="T12" fmla="*/ 9 w 209"/>
                <a:gd name="T13" fmla="*/ 47 h 83"/>
                <a:gd name="T14" fmla="*/ 0 w 209"/>
                <a:gd name="T15" fmla="*/ 53 h 83"/>
                <a:gd name="T16" fmla="*/ 20 w 209"/>
                <a:gd name="T17" fmla="*/ 60 h 83"/>
                <a:gd name="T18" fmla="*/ 49 w 209"/>
                <a:gd name="T19" fmla="*/ 64 h 83"/>
                <a:gd name="T20" fmla="*/ 75 w 209"/>
                <a:gd name="T21" fmla="*/ 49 h 83"/>
                <a:gd name="T22" fmla="*/ 67 w 209"/>
                <a:gd name="T23" fmla="*/ 64 h 83"/>
                <a:gd name="T24" fmla="*/ 116 w 209"/>
                <a:gd name="T25" fmla="*/ 53 h 83"/>
                <a:gd name="T26" fmla="*/ 58 w 209"/>
                <a:gd name="T27" fmla="*/ 70 h 83"/>
                <a:gd name="T28" fmla="*/ 86 w 209"/>
                <a:gd name="T29" fmla="*/ 83 h 83"/>
                <a:gd name="T30" fmla="*/ 154 w 209"/>
                <a:gd name="T31" fmla="*/ 60 h 83"/>
                <a:gd name="T32" fmla="*/ 199 w 209"/>
                <a:gd name="T33" fmla="*/ 62 h 83"/>
                <a:gd name="T34" fmla="*/ 209 w 209"/>
                <a:gd name="T35" fmla="*/ 43 h 83"/>
                <a:gd name="T36" fmla="*/ 194 w 209"/>
                <a:gd name="T37" fmla="*/ 28 h 83"/>
                <a:gd name="T38" fmla="*/ 186 w 209"/>
                <a:gd name="T39" fmla="*/ 40 h 83"/>
                <a:gd name="T40" fmla="*/ 167 w 209"/>
                <a:gd name="T41" fmla="*/ 38 h 83"/>
                <a:gd name="T42" fmla="*/ 171 w 209"/>
                <a:gd name="T43" fmla="*/ 28 h 83"/>
                <a:gd name="T44" fmla="*/ 156 w 209"/>
                <a:gd name="T45" fmla="*/ 26 h 83"/>
                <a:gd name="T46" fmla="*/ 165 w 209"/>
                <a:gd name="T47" fmla="*/ 17 h 83"/>
                <a:gd name="T48" fmla="*/ 154 w 209"/>
                <a:gd name="T49" fmla="*/ 0 h 83"/>
                <a:gd name="T50" fmla="*/ 126 w 209"/>
                <a:gd name="T51" fmla="*/ 15 h 83"/>
                <a:gd name="T52" fmla="*/ 143 w 209"/>
                <a:gd name="T53" fmla="*/ 23 h 83"/>
                <a:gd name="T54" fmla="*/ 135 w 209"/>
                <a:gd name="T55" fmla="*/ 32 h 83"/>
                <a:gd name="T56" fmla="*/ 150 w 209"/>
                <a:gd name="T57" fmla="*/ 45 h 83"/>
                <a:gd name="T58" fmla="*/ 109 w 209"/>
                <a:gd name="T59" fmla="*/ 45 h 83"/>
                <a:gd name="T60" fmla="*/ 90 w 209"/>
                <a:gd name="T61" fmla="*/ 23 h 83"/>
                <a:gd name="T62" fmla="*/ 47 w 209"/>
                <a:gd name="T63" fmla="*/ 13 h 83"/>
                <a:gd name="T64" fmla="*/ 30 w 209"/>
                <a:gd name="T65" fmla="*/ 21 h 83"/>
                <a:gd name="T66" fmla="*/ 52 w 209"/>
                <a:gd name="T67" fmla="*/ 2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9" h="83">
                  <a:moveTo>
                    <a:pt x="52" y="23"/>
                  </a:moveTo>
                  <a:lnTo>
                    <a:pt x="20" y="23"/>
                  </a:lnTo>
                  <a:lnTo>
                    <a:pt x="18" y="32"/>
                  </a:lnTo>
                  <a:lnTo>
                    <a:pt x="52" y="32"/>
                  </a:lnTo>
                  <a:lnTo>
                    <a:pt x="9" y="40"/>
                  </a:lnTo>
                  <a:lnTo>
                    <a:pt x="45" y="40"/>
                  </a:lnTo>
                  <a:lnTo>
                    <a:pt x="9" y="47"/>
                  </a:lnTo>
                  <a:lnTo>
                    <a:pt x="0" y="53"/>
                  </a:lnTo>
                  <a:lnTo>
                    <a:pt x="20" y="60"/>
                  </a:lnTo>
                  <a:lnTo>
                    <a:pt x="49" y="64"/>
                  </a:lnTo>
                  <a:lnTo>
                    <a:pt x="75" y="49"/>
                  </a:lnTo>
                  <a:lnTo>
                    <a:pt x="67" y="64"/>
                  </a:lnTo>
                  <a:lnTo>
                    <a:pt x="116" y="53"/>
                  </a:lnTo>
                  <a:lnTo>
                    <a:pt x="58" y="70"/>
                  </a:lnTo>
                  <a:lnTo>
                    <a:pt x="86" y="83"/>
                  </a:lnTo>
                  <a:lnTo>
                    <a:pt x="154" y="60"/>
                  </a:lnTo>
                  <a:lnTo>
                    <a:pt x="199" y="62"/>
                  </a:lnTo>
                  <a:lnTo>
                    <a:pt x="209" y="43"/>
                  </a:lnTo>
                  <a:lnTo>
                    <a:pt x="194" y="28"/>
                  </a:lnTo>
                  <a:lnTo>
                    <a:pt x="186" y="40"/>
                  </a:lnTo>
                  <a:lnTo>
                    <a:pt x="167" y="38"/>
                  </a:lnTo>
                  <a:lnTo>
                    <a:pt x="171" y="28"/>
                  </a:lnTo>
                  <a:lnTo>
                    <a:pt x="156" y="26"/>
                  </a:lnTo>
                  <a:lnTo>
                    <a:pt x="165" y="17"/>
                  </a:lnTo>
                  <a:lnTo>
                    <a:pt x="154" y="0"/>
                  </a:lnTo>
                  <a:lnTo>
                    <a:pt x="126" y="15"/>
                  </a:lnTo>
                  <a:lnTo>
                    <a:pt x="143" y="23"/>
                  </a:lnTo>
                  <a:lnTo>
                    <a:pt x="135" y="32"/>
                  </a:lnTo>
                  <a:lnTo>
                    <a:pt x="150" y="45"/>
                  </a:lnTo>
                  <a:lnTo>
                    <a:pt x="109" y="45"/>
                  </a:lnTo>
                  <a:lnTo>
                    <a:pt x="90" y="23"/>
                  </a:lnTo>
                  <a:lnTo>
                    <a:pt x="47" y="13"/>
                  </a:lnTo>
                  <a:lnTo>
                    <a:pt x="30" y="21"/>
                  </a:lnTo>
                  <a:lnTo>
                    <a:pt x="52" y="23"/>
                  </a:lnTo>
                  <a:close/>
                </a:path>
              </a:pathLst>
            </a:custGeom>
            <a:solidFill>
              <a:srgbClr val="60487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62" name="Freeform 1192">
              <a:extLst>
                <a:ext uri="{FF2B5EF4-FFF2-40B4-BE49-F238E27FC236}">
                  <a16:creationId xmlns:a16="http://schemas.microsoft.com/office/drawing/2014/main" id="{EDB8A550-68DE-46B1-BB3D-927C090817DF}"/>
                </a:ext>
              </a:extLst>
            </p:cNvPr>
            <p:cNvSpPr>
              <a:spLocks/>
            </p:cNvSpPr>
            <p:nvPr/>
          </p:nvSpPr>
          <p:spPr bwMode="auto">
            <a:xfrm>
              <a:off x="1357480" y="6191593"/>
              <a:ext cx="86595" cy="54655"/>
            </a:xfrm>
            <a:custGeom>
              <a:avLst/>
              <a:gdLst>
                <a:gd name="T0" fmla="*/ 34 w 107"/>
                <a:gd name="T1" fmla="*/ 19 h 54"/>
                <a:gd name="T2" fmla="*/ 26 w 107"/>
                <a:gd name="T3" fmla="*/ 24 h 54"/>
                <a:gd name="T4" fmla="*/ 32 w 107"/>
                <a:gd name="T5" fmla="*/ 30 h 54"/>
                <a:gd name="T6" fmla="*/ 11 w 107"/>
                <a:gd name="T7" fmla="*/ 32 h 54"/>
                <a:gd name="T8" fmla="*/ 47 w 107"/>
                <a:gd name="T9" fmla="*/ 39 h 54"/>
                <a:gd name="T10" fmla="*/ 107 w 107"/>
                <a:gd name="T11" fmla="*/ 54 h 54"/>
                <a:gd name="T12" fmla="*/ 98 w 107"/>
                <a:gd name="T13" fmla="*/ 24 h 54"/>
                <a:gd name="T14" fmla="*/ 53 w 107"/>
                <a:gd name="T15" fmla="*/ 4 h 54"/>
                <a:gd name="T16" fmla="*/ 41 w 107"/>
                <a:gd name="T17" fmla="*/ 13 h 54"/>
                <a:gd name="T18" fmla="*/ 36 w 107"/>
                <a:gd name="T19" fmla="*/ 0 h 54"/>
                <a:gd name="T20" fmla="*/ 0 w 107"/>
                <a:gd name="T21" fmla="*/ 0 h 54"/>
                <a:gd name="T22" fmla="*/ 9 w 107"/>
                <a:gd name="T23" fmla="*/ 19 h 54"/>
                <a:gd name="T24" fmla="*/ 34 w 107"/>
                <a:gd name="T25" fmla="*/ 1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7" h="54">
                  <a:moveTo>
                    <a:pt x="34" y="19"/>
                  </a:moveTo>
                  <a:lnTo>
                    <a:pt x="26" y="24"/>
                  </a:lnTo>
                  <a:lnTo>
                    <a:pt x="32" y="30"/>
                  </a:lnTo>
                  <a:lnTo>
                    <a:pt x="11" y="32"/>
                  </a:lnTo>
                  <a:lnTo>
                    <a:pt x="47" y="39"/>
                  </a:lnTo>
                  <a:lnTo>
                    <a:pt x="107" y="54"/>
                  </a:lnTo>
                  <a:lnTo>
                    <a:pt x="98" y="24"/>
                  </a:lnTo>
                  <a:lnTo>
                    <a:pt x="53" y="4"/>
                  </a:lnTo>
                  <a:lnTo>
                    <a:pt x="41" y="13"/>
                  </a:lnTo>
                  <a:lnTo>
                    <a:pt x="36" y="0"/>
                  </a:lnTo>
                  <a:lnTo>
                    <a:pt x="0" y="0"/>
                  </a:lnTo>
                  <a:lnTo>
                    <a:pt x="9" y="19"/>
                  </a:lnTo>
                  <a:lnTo>
                    <a:pt x="34" y="19"/>
                  </a:lnTo>
                  <a:close/>
                </a:path>
              </a:pathLst>
            </a:custGeom>
            <a:solidFill>
              <a:srgbClr val="60487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63" name="Freeform 1193">
              <a:extLst>
                <a:ext uri="{FF2B5EF4-FFF2-40B4-BE49-F238E27FC236}">
                  <a16:creationId xmlns:a16="http://schemas.microsoft.com/office/drawing/2014/main" id="{18710A60-878E-49C8-9C1C-DD10EB0D87BB}"/>
                </a:ext>
              </a:extLst>
            </p:cNvPr>
            <p:cNvSpPr>
              <a:spLocks/>
            </p:cNvSpPr>
            <p:nvPr/>
          </p:nvSpPr>
          <p:spPr bwMode="auto">
            <a:xfrm>
              <a:off x="1398755" y="6293819"/>
              <a:ext cx="69600" cy="51619"/>
            </a:xfrm>
            <a:custGeom>
              <a:avLst/>
              <a:gdLst>
                <a:gd name="T0" fmla="*/ 0 w 86"/>
                <a:gd name="T1" fmla="*/ 34 h 51"/>
                <a:gd name="T2" fmla="*/ 58 w 86"/>
                <a:gd name="T3" fmla="*/ 25 h 51"/>
                <a:gd name="T4" fmla="*/ 28 w 86"/>
                <a:gd name="T5" fmla="*/ 36 h 51"/>
                <a:gd name="T6" fmla="*/ 41 w 86"/>
                <a:gd name="T7" fmla="*/ 44 h 51"/>
                <a:gd name="T8" fmla="*/ 32 w 86"/>
                <a:gd name="T9" fmla="*/ 49 h 51"/>
                <a:gd name="T10" fmla="*/ 73 w 86"/>
                <a:gd name="T11" fmla="*/ 51 h 51"/>
                <a:gd name="T12" fmla="*/ 75 w 86"/>
                <a:gd name="T13" fmla="*/ 32 h 51"/>
                <a:gd name="T14" fmla="*/ 86 w 86"/>
                <a:gd name="T15" fmla="*/ 38 h 51"/>
                <a:gd name="T16" fmla="*/ 75 w 86"/>
                <a:gd name="T17" fmla="*/ 0 h 51"/>
                <a:gd name="T18" fmla="*/ 24 w 86"/>
                <a:gd name="T19" fmla="*/ 2 h 51"/>
                <a:gd name="T20" fmla="*/ 43 w 86"/>
                <a:gd name="T21" fmla="*/ 19 h 51"/>
                <a:gd name="T22" fmla="*/ 9 w 86"/>
                <a:gd name="T23" fmla="*/ 2 h 51"/>
                <a:gd name="T24" fmla="*/ 5 w 86"/>
                <a:gd name="T25" fmla="*/ 10 h 51"/>
                <a:gd name="T26" fmla="*/ 24 w 86"/>
                <a:gd name="T27" fmla="*/ 23 h 51"/>
                <a:gd name="T28" fmla="*/ 9 w 86"/>
                <a:gd name="T29" fmla="*/ 21 h 51"/>
                <a:gd name="T30" fmla="*/ 0 w 86"/>
                <a:gd name="T31" fmla="*/ 3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6" h="51">
                  <a:moveTo>
                    <a:pt x="0" y="34"/>
                  </a:moveTo>
                  <a:lnTo>
                    <a:pt x="58" y="25"/>
                  </a:lnTo>
                  <a:lnTo>
                    <a:pt x="28" y="36"/>
                  </a:lnTo>
                  <a:lnTo>
                    <a:pt x="41" y="44"/>
                  </a:lnTo>
                  <a:lnTo>
                    <a:pt x="32" y="49"/>
                  </a:lnTo>
                  <a:lnTo>
                    <a:pt x="73" y="51"/>
                  </a:lnTo>
                  <a:lnTo>
                    <a:pt x="75" y="32"/>
                  </a:lnTo>
                  <a:lnTo>
                    <a:pt x="86" y="38"/>
                  </a:lnTo>
                  <a:lnTo>
                    <a:pt x="75" y="0"/>
                  </a:lnTo>
                  <a:lnTo>
                    <a:pt x="24" y="2"/>
                  </a:lnTo>
                  <a:lnTo>
                    <a:pt x="43" y="19"/>
                  </a:lnTo>
                  <a:lnTo>
                    <a:pt x="9" y="2"/>
                  </a:lnTo>
                  <a:lnTo>
                    <a:pt x="5" y="10"/>
                  </a:lnTo>
                  <a:lnTo>
                    <a:pt x="24" y="23"/>
                  </a:lnTo>
                  <a:lnTo>
                    <a:pt x="9" y="21"/>
                  </a:lnTo>
                  <a:lnTo>
                    <a:pt x="0" y="34"/>
                  </a:lnTo>
                  <a:close/>
                </a:path>
              </a:pathLst>
            </a:custGeom>
            <a:solidFill>
              <a:srgbClr val="60487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64" name="Freeform 1194">
              <a:extLst>
                <a:ext uri="{FF2B5EF4-FFF2-40B4-BE49-F238E27FC236}">
                  <a16:creationId xmlns:a16="http://schemas.microsoft.com/office/drawing/2014/main" id="{CA0292AF-49C6-4A69-A7CC-D97986ADED3A}"/>
                </a:ext>
              </a:extLst>
            </p:cNvPr>
            <p:cNvSpPr>
              <a:spLocks/>
            </p:cNvSpPr>
            <p:nvPr/>
          </p:nvSpPr>
          <p:spPr bwMode="auto">
            <a:xfrm>
              <a:off x="1398755" y="6385923"/>
              <a:ext cx="83357" cy="82995"/>
            </a:xfrm>
            <a:custGeom>
              <a:avLst/>
              <a:gdLst>
                <a:gd name="T0" fmla="*/ 58 w 103"/>
                <a:gd name="T1" fmla="*/ 82 h 82"/>
                <a:gd name="T2" fmla="*/ 103 w 103"/>
                <a:gd name="T3" fmla="*/ 67 h 82"/>
                <a:gd name="T4" fmla="*/ 98 w 103"/>
                <a:gd name="T5" fmla="*/ 37 h 82"/>
                <a:gd name="T6" fmla="*/ 69 w 103"/>
                <a:gd name="T7" fmla="*/ 32 h 82"/>
                <a:gd name="T8" fmla="*/ 88 w 103"/>
                <a:gd name="T9" fmla="*/ 17 h 82"/>
                <a:gd name="T10" fmla="*/ 86 w 103"/>
                <a:gd name="T11" fmla="*/ 0 h 82"/>
                <a:gd name="T12" fmla="*/ 22 w 103"/>
                <a:gd name="T13" fmla="*/ 7 h 82"/>
                <a:gd name="T14" fmla="*/ 32 w 103"/>
                <a:gd name="T15" fmla="*/ 13 h 82"/>
                <a:gd name="T16" fmla="*/ 22 w 103"/>
                <a:gd name="T17" fmla="*/ 17 h 82"/>
                <a:gd name="T18" fmla="*/ 43 w 103"/>
                <a:gd name="T19" fmla="*/ 24 h 82"/>
                <a:gd name="T20" fmla="*/ 34 w 103"/>
                <a:gd name="T21" fmla="*/ 24 h 82"/>
                <a:gd name="T22" fmla="*/ 39 w 103"/>
                <a:gd name="T23" fmla="*/ 37 h 82"/>
                <a:gd name="T24" fmla="*/ 5 w 103"/>
                <a:gd name="T25" fmla="*/ 30 h 82"/>
                <a:gd name="T26" fmla="*/ 0 w 103"/>
                <a:gd name="T27" fmla="*/ 41 h 82"/>
                <a:gd name="T28" fmla="*/ 39 w 103"/>
                <a:gd name="T29" fmla="*/ 60 h 82"/>
                <a:gd name="T30" fmla="*/ 58 w 103"/>
                <a:gd name="T31"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3" h="82">
                  <a:moveTo>
                    <a:pt x="58" y="82"/>
                  </a:moveTo>
                  <a:lnTo>
                    <a:pt x="103" y="67"/>
                  </a:lnTo>
                  <a:lnTo>
                    <a:pt x="98" y="37"/>
                  </a:lnTo>
                  <a:lnTo>
                    <a:pt x="69" y="32"/>
                  </a:lnTo>
                  <a:lnTo>
                    <a:pt x="88" y="17"/>
                  </a:lnTo>
                  <a:lnTo>
                    <a:pt x="86" y="0"/>
                  </a:lnTo>
                  <a:lnTo>
                    <a:pt x="22" y="7"/>
                  </a:lnTo>
                  <a:lnTo>
                    <a:pt x="32" y="13"/>
                  </a:lnTo>
                  <a:lnTo>
                    <a:pt x="22" y="17"/>
                  </a:lnTo>
                  <a:lnTo>
                    <a:pt x="43" y="24"/>
                  </a:lnTo>
                  <a:lnTo>
                    <a:pt x="34" y="24"/>
                  </a:lnTo>
                  <a:lnTo>
                    <a:pt x="39" y="37"/>
                  </a:lnTo>
                  <a:lnTo>
                    <a:pt x="5" y="30"/>
                  </a:lnTo>
                  <a:lnTo>
                    <a:pt x="0" y="41"/>
                  </a:lnTo>
                  <a:lnTo>
                    <a:pt x="39" y="60"/>
                  </a:lnTo>
                  <a:lnTo>
                    <a:pt x="58" y="82"/>
                  </a:lnTo>
                  <a:close/>
                </a:path>
              </a:pathLst>
            </a:custGeom>
            <a:solidFill>
              <a:srgbClr val="60487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65" name="Freeform 1195">
              <a:extLst>
                <a:ext uri="{FF2B5EF4-FFF2-40B4-BE49-F238E27FC236}">
                  <a16:creationId xmlns:a16="http://schemas.microsoft.com/office/drawing/2014/main" id="{7F7B165A-5612-4C99-8A7A-2C5DFBB0670D}"/>
                </a:ext>
              </a:extLst>
            </p:cNvPr>
            <p:cNvSpPr>
              <a:spLocks/>
            </p:cNvSpPr>
            <p:nvPr/>
          </p:nvSpPr>
          <p:spPr bwMode="auto">
            <a:xfrm>
              <a:off x="1457833" y="6206775"/>
              <a:ext cx="47748" cy="43522"/>
            </a:xfrm>
            <a:custGeom>
              <a:avLst/>
              <a:gdLst>
                <a:gd name="T0" fmla="*/ 25 w 59"/>
                <a:gd name="T1" fmla="*/ 28 h 43"/>
                <a:gd name="T2" fmla="*/ 8 w 59"/>
                <a:gd name="T3" fmla="*/ 30 h 43"/>
                <a:gd name="T4" fmla="*/ 17 w 59"/>
                <a:gd name="T5" fmla="*/ 43 h 43"/>
                <a:gd name="T6" fmla="*/ 53 w 59"/>
                <a:gd name="T7" fmla="*/ 36 h 43"/>
                <a:gd name="T8" fmla="*/ 59 w 59"/>
                <a:gd name="T9" fmla="*/ 21 h 43"/>
                <a:gd name="T10" fmla="*/ 0 w 59"/>
                <a:gd name="T11" fmla="*/ 0 h 43"/>
                <a:gd name="T12" fmla="*/ 6 w 59"/>
                <a:gd name="T13" fmla="*/ 26 h 43"/>
                <a:gd name="T14" fmla="*/ 25 w 59"/>
                <a:gd name="T15" fmla="*/ 28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43">
                  <a:moveTo>
                    <a:pt x="25" y="28"/>
                  </a:moveTo>
                  <a:lnTo>
                    <a:pt x="8" y="30"/>
                  </a:lnTo>
                  <a:lnTo>
                    <a:pt x="17" y="43"/>
                  </a:lnTo>
                  <a:lnTo>
                    <a:pt x="53" y="36"/>
                  </a:lnTo>
                  <a:lnTo>
                    <a:pt x="59" y="21"/>
                  </a:lnTo>
                  <a:lnTo>
                    <a:pt x="0" y="0"/>
                  </a:lnTo>
                  <a:lnTo>
                    <a:pt x="6" y="26"/>
                  </a:lnTo>
                  <a:lnTo>
                    <a:pt x="25" y="28"/>
                  </a:lnTo>
                  <a:close/>
                </a:path>
              </a:pathLst>
            </a:custGeom>
            <a:solidFill>
              <a:srgbClr val="60487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66" name="Freeform 1196">
              <a:extLst>
                <a:ext uri="{FF2B5EF4-FFF2-40B4-BE49-F238E27FC236}">
                  <a16:creationId xmlns:a16="http://schemas.microsoft.com/office/drawing/2014/main" id="{3F41CF80-EFD3-4C7A-A12A-13C4A530E2D7}"/>
                </a:ext>
              </a:extLst>
            </p:cNvPr>
            <p:cNvSpPr>
              <a:spLocks/>
            </p:cNvSpPr>
            <p:nvPr/>
          </p:nvSpPr>
          <p:spPr bwMode="auto">
            <a:xfrm>
              <a:off x="1474829" y="6271552"/>
              <a:ext cx="236315" cy="93116"/>
            </a:xfrm>
            <a:custGeom>
              <a:avLst/>
              <a:gdLst>
                <a:gd name="T0" fmla="*/ 139 w 292"/>
                <a:gd name="T1" fmla="*/ 79 h 92"/>
                <a:gd name="T2" fmla="*/ 145 w 292"/>
                <a:gd name="T3" fmla="*/ 92 h 92"/>
                <a:gd name="T4" fmla="*/ 211 w 292"/>
                <a:gd name="T5" fmla="*/ 92 h 92"/>
                <a:gd name="T6" fmla="*/ 226 w 292"/>
                <a:gd name="T7" fmla="*/ 90 h 92"/>
                <a:gd name="T8" fmla="*/ 226 w 292"/>
                <a:gd name="T9" fmla="*/ 77 h 92"/>
                <a:gd name="T10" fmla="*/ 256 w 292"/>
                <a:gd name="T11" fmla="*/ 92 h 92"/>
                <a:gd name="T12" fmla="*/ 283 w 292"/>
                <a:gd name="T13" fmla="*/ 90 h 92"/>
                <a:gd name="T14" fmla="*/ 279 w 292"/>
                <a:gd name="T15" fmla="*/ 73 h 92"/>
                <a:gd name="T16" fmla="*/ 292 w 292"/>
                <a:gd name="T17" fmla="*/ 64 h 92"/>
                <a:gd name="T18" fmla="*/ 247 w 292"/>
                <a:gd name="T19" fmla="*/ 43 h 92"/>
                <a:gd name="T20" fmla="*/ 192 w 292"/>
                <a:gd name="T21" fmla="*/ 60 h 92"/>
                <a:gd name="T22" fmla="*/ 139 w 292"/>
                <a:gd name="T23" fmla="*/ 54 h 92"/>
                <a:gd name="T24" fmla="*/ 134 w 292"/>
                <a:gd name="T25" fmla="*/ 60 h 92"/>
                <a:gd name="T26" fmla="*/ 115 w 292"/>
                <a:gd name="T27" fmla="*/ 43 h 92"/>
                <a:gd name="T28" fmla="*/ 96 w 292"/>
                <a:gd name="T29" fmla="*/ 49 h 92"/>
                <a:gd name="T30" fmla="*/ 111 w 292"/>
                <a:gd name="T31" fmla="*/ 41 h 92"/>
                <a:gd name="T32" fmla="*/ 90 w 292"/>
                <a:gd name="T33" fmla="*/ 34 h 92"/>
                <a:gd name="T34" fmla="*/ 130 w 292"/>
                <a:gd name="T35" fmla="*/ 32 h 92"/>
                <a:gd name="T36" fmla="*/ 94 w 292"/>
                <a:gd name="T37" fmla="*/ 26 h 92"/>
                <a:gd name="T38" fmla="*/ 111 w 292"/>
                <a:gd name="T39" fmla="*/ 26 h 92"/>
                <a:gd name="T40" fmla="*/ 90 w 292"/>
                <a:gd name="T41" fmla="*/ 15 h 92"/>
                <a:gd name="T42" fmla="*/ 55 w 292"/>
                <a:gd name="T43" fmla="*/ 26 h 92"/>
                <a:gd name="T44" fmla="*/ 62 w 292"/>
                <a:gd name="T45" fmla="*/ 15 h 92"/>
                <a:gd name="T46" fmla="*/ 45 w 292"/>
                <a:gd name="T47" fmla="*/ 7 h 92"/>
                <a:gd name="T48" fmla="*/ 19 w 292"/>
                <a:gd name="T49" fmla="*/ 0 h 92"/>
                <a:gd name="T50" fmla="*/ 0 w 292"/>
                <a:gd name="T51" fmla="*/ 15 h 92"/>
                <a:gd name="T52" fmla="*/ 34 w 292"/>
                <a:gd name="T53" fmla="*/ 32 h 92"/>
                <a:gd name="T54" fmla="*/ 64 w 292"/>
                <a:gd name="T55" fmla="*/ 28 h 92"/>
                <a:gd name="T56" fmla="*/ 90 w 292"/>
                <a:gd name="T57" fmla="*/ 88 h 92"/>
                <a:gd name="T58" fmla="*/ 102 w 292"/>
                <a:gd name="T59" fmla="*/ 79 h 92"/>
                <a:gd name="T60" fmla="*/ 121 w 292"/>
                <a:gd name="T61" fmla="*/ 92 h 92"/>
                <a:gd name="T62" fmla="*/ 139 w 292"/>
                <a:gd name="T63" fmla="*/ 7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2" h="92">
                  <a:moveTo>
                    <a:pt x="139" y="79"/>
                  </a:moveTo>
                  <a:lnTo>
                    <a:pt x="145" y="92"/>
                  </a:lnTo>
                  <a:lnTo>
                    <a:pt x="211" y="92"/>
                  </a:lnTo>
                  <a:lnTo>
                    <a:pt x="226" y="90"/>
                  </a:lnTo>
                  <a:lnTo>
                    <a:pt x="226" y="77"/>
                  </a:lnTo>
                  <a:lnTo>
                    <a:pt x="256" y="92"/>
                  </a:lnTo>
                  <a:lnTo>
                    <a:pt x="283" y="90"/>
                  </a:lnTo>
                  <a:lnTo>
                    <a:pt x="279" y="73"/>
                  </a:lnTo>
                  <a:lnTo>
                    <a:pt x="292" y="64"/>
                  </a:lnTo>
                  <a:lnTo>
                    <a:pt x="247" y="43"/>
                  </a:lnTo>
                  <a:lnTo>
                    <a:pt x="192" y="60"/>
                  </a:lnTo>
                  <a:lnTo>
                    <a:pt x="139" y="54"/>
                  </a:lnTo>
                  <a:lnTo>
                    <a:pt x="134" y="60"/>
                  </a:lnTo>
                  <a:lnTo>
                    <a:pt x="115" y="43"/>
                  </a:lnTo>
                  <a:lnTo>
                    <a:pt x="96" y="49"/>
                  </a:lnTo>
                  <a:lnTo>
                    <a:pt x="111" y="41"/>
                  </a:lnTo>
                  <a:lnTo>
                    <a:pt x="90" y="34"/>
                  </a:lnTo>
                  <a:lnTo>
                    <a:pt x="130" y="32"/>
                  </a:lnTo>
                  <a:lnTo>
                    <a:pt x="94" y="26"/>
                  </a:lnTo>
                  <a:lnTo>
                    <a:pt x="111" y="26"/>
                  </a:lnTo>
                  <a:lnTo>
                    <a:pt x="90" y="15"/>
                  </a:lnTo>
                  <a:lnTo>
                    <a:pt x="55" y="26"/>
                  </a:lnTo>
                  <a:lnTo>
                    <a:pt x="62" y="15"/>
                  </a:lnTo>
                  <a:lnTo>
                    <a:pt x="45" y="7"/>
                  </a:lnTo>
                  <a:lnTo>
                    <a:pt x="19" y="0"/>
                  </a:lnTo>
                  <a:lnTo>
                    <a:pt x="0" y="15"/>
                  </a:lnTo>
                  <a:lnTo>
                    <a:pt x="34" y="32"/>
                  </a:lnTo>
                  <a:lnTo>
                    <a:pt x="64" y="28"/>
                  </a:lnTo>
                  <a:lnTo>
                    <a:pt x="90" y="88"/>
                  </a:lnTo>
                  <a:lnTo>
                    <a:pt x="102" y="79"/>
                  </a:lnTo>
                  <a:lnTo>
                    <a:pt x="121" y="92"/>
                  </a:lnTo>
                  <a:lnTo>
                    <a:pt x="139" y="79"/>
                  </a:lnTo>
                  <a:close/>
                </a:path>
              </a:pathLst>
            </a:custGeom>
            <a:solidFill>
              <a:srgbClr val="60487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67" name="Freeform 1197">
              <a:extLst>
                <a:ext uri="{FF2B5EF4-FFF2-40B4-BE49-F238E27FC236}">
                  <a16:creationId xmlns:a16="http://schemas.microsoft.com/office/drawing/2014/main" id="{75891A82-B86E-4304-95E5-DD75D49D0F37}"/>
                </a:ext>
              </a:extLst>
            </p:cNvPr>
            <p:cNvSpPr>
              <a:spLocks/>
            </p:cNvSpPr>
            <p:nvPr/>
          </p:nvSpPr>
          <p:spPr bwMode="auto">
            <a:xfrm>
              <a:off x="1483731" y="6035725"/>
              <a:ext cx="482340" cy="273276"/>
            </a:xfrm>
            <a:custGeom>
              <a:avLst/>
              <a:gdLst>
                <a:gd name="T0" fmla="*/ 13 w 596"/>
                <a:gd name="T1" fmla="*/ 131 h 270"/>
                <a:gd name="T2" fmla="*/ 17 w 596"/>
                <a:gd name="T3" fmla="*/ 146 h 270"/>
                <a:gd name="T4" fmla="*/ 44 w 596"/>
                <a:gd name="T5" fmla="*/ 167 h 270"/>
                <a:gd name="T6" fmla="*/ 57 w 596"/>
                <a:gd name="T7" fmla="*/ 180 h 270"/>
                <a:gd name="T8" fmla="*/ 74 w 596"/>
                <a:gd name="T9" fmla="*/ 195 h 270"/>
                <a:gd name="T10" fmla="*/ 130 w 596"/>
                <a:gd name="T11" fmla="*/ 197 h 270"/>
                <a:gd name="T12" fmla="*/ 155 w 596"/>
                <a:gd name="T13" fmla="*/ 163 h 270"/>
                <a:gd name="T14" fmla="*/ 219 w 596"/>
                <a:gd name="T15" fmla="*/ 165 h 270"/>
                <a:gd name="T16" fmla="*/ 219 w 596"/>
                <a:gd name="T17" fmla="*/ 173 h 270"/>
                <a:gd name="T18" fmla="*/ 159 w 596"/>
                <a:gd name="T19" fmla="*/ 176 h 270"/>
                <a:gd name="T20" fmla="*/ 172 w 596"/>
                <a:gd name="T21" fmla="*/ 199 h 270"/>
                <a:gd name="T22" fmla="*/ 191 w 596"/>
                <a:gd name="T23" fmla="*/ 197 h 270"/>
                <a:gd name="T24" fmla="*/ 196 w 596"/>
                <a:gd name="T25" fmla="*/ 205 h 270"/>
                <a:gd name="T26" fmla="*/ 213 w 596"/>
                <a:gd name="T27" fmla="*/ 220 h 270"/>
                <a:gd name="T28" fmla="*/ 213 w 596"/>
                <a:gd name="T29" fmla="*/ 220 h 270"/>
                <a:gd name="T30" fmla="*/ 134 w 596"/>
                <a:gd name="T31" fmla="*/ 212 h 270"/>
                <a:gd name="T32" fmla="*/ 121 w 596"/>
                <a:gd name="T33" fmla="*/ 261 h 270"/>
                <a:gd name="T34" fmla="*/ 162 w 596"/>
                <a:gd name="T35" fmla="*/ 255 h 270"/>
                <a:gd name="T36" fmla="*/ 187 w 596"/>
                <a:gd name="T37" fmla="*/ 257 h 270"/>
                <a:gd name="T38" fmla="*/ 230 w 596"/>
                <a:gd name="T39" fmla="*/ 261 h 270"/>
                <a:gd name="T40" fmla="*/ 257 w 596"/>
                <a:gd name="T41" fmla="*/ 259 h 270"/>
                <a:gd name="T42" fmla="*/ 311 w 596"/>
                <a:gd name="T43" fmla="*/ 244 h 270"/>
                <a:gd name="T44" fmla="*/ 240 w 596"/>
                <a:gd name="T45" fmla="*/ 231 h 270"/>
                <a:gd name="T46" fmla="*/ 306 w 596"/>
                <a:gd name="T47" fmla="*/ 205 h 270"/>
                <a:gd name="T48" fmla="*/ 328 w 596"/>
                <a:gd name="T49" fmla="*/ 197 h 270"/>
                <a:gd name="T50" fmla="*/ 366 w 596"/>
                <a:gd name="T51" fmla="*/ 180 h 270"/>
                <a:gd name="T52" fmla="*/ 343 w 596"/>
                <a:gd name="T53" fmla="*/ 163 h 270"/>
                <a:gd name="T54" fmla="*/ 343 w 596"/>
                <a:gd name="T55" fmla="*/ 163 h 270"/>
                <a:gd name="T56" fmla="*/ 313 w 596"/>
                <a:gd name="T57" fmla="*/ 156 h 270"/>
                <a:gd name="T58" fmla="*/ 417 w 596"/>
                <a:gd name="T59" fmla="*/ 139 h 270"/>
                <a:gd name="T60" fmla="*/ 441 w 596"/>
                <a:gd name="T61" fmla="*/ 122 h 270"/>
                <a:gd name="T62" fmla="*/ 541 w 596"/>
                <a:gd name="T63" fmla="*/ 71 h 270"/>
                <a:gd name="T64" fmla="*/ 464 w 596"/>
                <a:gd name="T65" fmla="*/ 69 h 270"/>
                <a:gd name="T66" fmla="*/ 596 w 596"/>
                <a:gd name="T67" fmla="*/ 41 h 270"/>
                <a:gd name="T68" fmla="*/ 554 w 596"/>
                <a:gd name="T69" fmla="*/ 13 h 270"/>
                <a:gd name="T70" fmla="*/ 383 w 596"/>
                <a:gd name="T71" fmla="*/ 0 h 270"/>
                <a:gd name="T72" fmla="*/ 360 w 596"/>
                <a:gd name="T73" fmla="*/ 7 h 270"/>
                <a:gd name="T74" fmla="*/ 332 w 596"/>
                <a:gd name="T75" fmla="*/ 30 h 270"/>
                <a:gd name="T76" fmla="*/ 275 w 596"/>
                <a:gd name="T77" fmla="*/ 17 h 270"/>
                <a:gd name="T78" fmla="*/ 226 w 596"/>
                <a:gd name="T79" fmla="*/ 20 h 270"/>
                <a:gd name="T80" fmla="*/ 255 w 596"/>
                <a:gd name="T81" fmla="*/ 47 h 270"/>
                <a:gd name="T82" fmla="*/ 185 w 596"/>
                <a:gd name="T83" fmla="*/ 49 h 270"/>
                <a:gd name="T84" fmla="*/ 119 w 596"/>
                <a:gd name="T85" fmla="*/ 64 h 270"/>
                <a:gd name="T86" fmla="*/ 110 w 596"/>
                <a:gd name="T87" fmla="*/ 73 h 270"/>
                <a:gd name="T88" fmla="*/ 117 w 596"/>
                <a:gd name="T89" fmla="*/ 86 h 270"/>
                <a:gd name="T90" fmla="*/ 153 w 596"/>
                <a:gd name="T91" fmla="*/ 105 h 270"/>
                <a:gd name="T92" fmla="*/ 183 w 596"/>
                <a:gd name="T93" fmla="*/ 90 h 270"/>
                <a:gd name="T94" fmla="*/ 240 w 596"/>
                <a:gd name="T95" fmla="*/ 92 h 270"/>
                <a:gd name="T96" fmla="*/ 279 w 596"/>
                <a:gd name="T97" fmla="*/ 94 h 270"/>
                <a:gd name="T98" fmla="*/ 287 w 596"/>
                <a:gd name="T99" fmla="*/ 94 h 270"/>
                <a:gd name="T100" fmla="*/ 245 w 596"/>
                <a:gd name="T101" fmla="*/ 137 h 270"/>
                <a:gd name="T102" fmla="*/ 262 w 596"/>
                <a:gd name="T103" fmla="*/ 146 h 270"/>
                <a:gd name="T104" fmla="*/ 245 w 596"/>
                <a:gd name="T105" fmla="*/ 137 h 270"/>
                <a:gd name="T106" fmla="*/ 164 w 596"/>
                <a:gd name="T107" fmla="*/ 124 h 270"/>
                <a:gd name="T108" fmla="*/ 177 w 596"/>
                <a:gd name="T109" fmla="*/ 141 h 270"/>
                <a:gd name="T110" fmla="*/ 145 w 596"/>
                <a:gd name="T111" fmla="*/ 124 h 270"/>
                <a:gd name="T112" fmla="*/ 134 w 596"/>
                <a:gd name="T113" fmla="*/ 124 h 270"/>
                <a:gd name="T114" fmla="*/ 83 w 596"/>
                <a:gd name="T115" fmla="*/ 84 h 270"/>
                <a:gd name="T116" fmla="*/ 21 w 596"/>
                <a:gd name="T117" fmla="*/ 88 h 270"/>
                <a:gd name="T118" fmla="*/ 47 w 596"/>
                <a:gd name="T119" fmla="*/ 122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6" h="270">
                  <a:moveTo>
                    <a:pt x="47" y="122"/>
                  </a:moveTo>
                  <a:lnTo>
                    <a:pt x="2" y="122"/>
                  </a:lnTo>
                  <a:lnTo>
                    <a:pt x="13" y="131"/>
                  </a:lnTo>
                  <a:lnTo>
                    <a:pt x="4" y="131"/>
                  </a:lnTo>
                  <a:lnTo>
                    <a:pt x="44" y="139"/>
                  </a:lnTo>
                  <a:lnTo>
                    <a:pt x="17" y="146"/>
                  </a:lnTo>
                  <a:lnTo>
                    <a:pt x="30" y="156"/>
                  </a:lnTo>
                  <a:lnTo>
                    <a:pt x="104" y="154"/>
                  </a:lnTo>
                  <a:lnTo>
                    <a:pt x="44" y="167"/>
                  </a:lnTo>
                  <a:lnTo>
                    <a:pt x="64" y="173"/>
                  </a:lnTo>
                  <a:lnTo>
                    <a:pt x="51" y="176"/>
                  </a:lnTo>
                  <a:lnTo>
                    <a:pt x="57" y="180"/>
                  </a:lnTo>
                  <a:lnTo>
                    <a:pt x="81" y="184"/>
                  </a:lnTo>
                  <a:lnTo>
                    <a:pt x="59" y="184"/>
                  </a:lnTo>
                  <a:lnTo>
                    <a:pt x="74" y="195"/>
                  </a:lnTo>
                  <a:lnTo>
                    <a:pt x="119" y="197"/>
                  </a:lnTo>
                  <a:lnTo>
                    <a:pt x="106" y="180"/>
                  </a:lnTo>
                  <a:lnTo>
                    <a:pt x="130" y="197"/>
                  </a:lnTo>
                  <a:lnTo>
                    <a:pt x="140" y="163"/>
                  </a:lnTo>
                  <a:lnTo>
                    <a:pt x="147" y="178"/>
                  </a:lnTo>
                  <a:lnTo>
                    <a:pt x="155" y="163"/>
                  </a:lnTo>
                  <a:lnTo>
                    <a:pt x="194" y="156"/>
                  </a:lnTo>
                  <a:lnTo>
                    <a:pt x="181" y="143"/>
                  </a:lnTo>
                  <a:lnTo>
                    <a:pt x="219" y="165"/>
                  </a:lnTo>
                  <a:lnTo>
                    <a:pt x="196" y="165"/>
                  </a:lnTo>
                  <a:lnTo>
                    <a:pt x="249" y="167"/>
                  </a:lnTo>
                  <a:lnTo>
                    <a:pt x="219" y="173"/>
                  </a:lnTo>
                  <a:lnTo>
                    <a:pt x="236" y="184"/>
                  </a:lnTo>
                  <a:lnTo>
                    <a:pt x="187" y="169"/>
                  </a:lnTo>
                  <a:lnTo>
                    <a:pt x="159" y="176"/>
                  </a:lnTo>
                  <a:lnTo>
                    <a:pt x="149" y="199"/>
                  </a:lnTo>
                  <a:lnTo>
                    <a:pt x="177" y="190"/>
                  </a:lnTo>
                  <a:lnTo>
                    <a:pt x="172" y="199"/>
                  </a:lnTo>
                  <a:lnTo>
                    <a:pt x="181" y="199"/>
                  </a:lnTo>
                  <a:lnTo>
                    <a:pt x="198" y="182"/>
                  </a:lnTo>
                  <a:lnTo>
                    <a:pt x="191" y="197"/>
                  </a:lnTo>
                  <a:lnTo>
                    <a:pt x="208" y="199"/>
                  </a:lnTo>
                  <a:lnTo>
                    <a:pt x="179" y="205"/>
                  </a:lnTo>
                  <a:lnTo>
                    <a:pt x="196" y="205"/>
                  </a:lnTo>
                  <a:lnTo>
                    <a:pt x="181" y="210"/>
                  </a:lnTo>
                  <a:lnTo>
                    <a:pt x="194" y="220"/>
                  </a:lnTo>
                  <a:lnTo>
                    <a:pt x="213" y="220"/>
                  </a:lnTo>
                  <a:lnTo>
                    <a:pt x="236" y="201"/>
                  </a:lnTo>
                  <a:lnTo>
                    <a:pt x="215" y="220"/>
                  </a:lnTo>
                  <a:lnTo>
                    <a:pt x="213" y="220"/>
                  </a:lnTo>
                  <a:lnTo>
                    <a:pt x="200" y="229"/>
                  </a:lnTo>
                  <a:lnTo>
                    <a:pt x="166" y="210"/>
                  </a:lnTo>
                  <a:lnTo>
                    <a:pt x="134" y="212"/>
                  </a:lnTo>
                  <a:lnTo>
                    <a:pt x="162" y="233"/>
                  </a:lnTo>
                  <a:lnTo>
                    <a:pt x="117" y="246"/>
                  </a:lnTo>
                  <a:lnTo>
                    <a:pt x="121" y="261"/>
                  </a:lnTo>
                  <a:lnTo>
                    <a:pt x="130" y="246"/>
                  </a:lnTo>
                  <a:lnTo>
                    <a:pt x="130" y="261"/>
                  </a:lnTo>
                  <a:lnTo>
                    <a:pt x="162" y="255"/>
                  </a:lnTo>
                  <a:lnTo>
                    <a:pt x="183" y="267"/>
                  </a:lnTo>
                  <a:lnTo>
                    <a:pt x="198" y="265"/>
                  </a:lnTo>
                  <a:lnTo>
                    <a:pt x="187" y="257"/>
                  </a:lnTo>
                  <a:lnTo>
                    <a:pt x="219" y="259"/>
                  </a:lnTo>
                  <a:lnTo>
                    <a:pt x="215" y="250"/>
                  </a:lnTo>
                  <a:lnTo>
                    <a:pt x="230" y="261"/>
                  </a:lnTo>
                  <a:lnTo>
                    <a:pt x="236" y="259"/>
                  </a:lnTo>
                  <a:lnTo>
                    <a:pt x="234" y="250"/>
                  </a:lnTo>
                  <a:lnTo>
                    <a:pt x="257" y="259"/>
                  </a:lnTo>
                  <a:lnTo>
                    <a:pt x="257" y="270"/>
                  </a:lnTo>
                  <a:lnTo>
                    <a:pt x="302" y="259"/>
                  </a:lnTo>
                  <a:lnTo>
                    <a:pt x="311" y="244"/>
                  </a:lnTo>
                  <a:lnTo>
                    <a:pt x="292" y="246"/>
                  </a:lnTo>
                  <a:lnTo>
                    <a:pt x="292" y="233"/>
                  </a:lnTo>
                  <a:lnTo>
                    <a:pt x="240" y="231"/>
                  </a:lnTo>
                  <a:lnTo>
                    <a:pt x="306" y="229"/>
                  </a:lnTo>
                  <a:lnTo>
                    <a:pt x="317" y="218"/>
                  </a:lnTo>
                  <a:lnTo>
                    <a:pt x="306" y="205"/>
                  </a:lnTo>
                  <a:lnTo>
                    <a:pt x="345" y="205"/>
                  </a:lnTo>
                  <a:lnTo>
                    <a:pt x="351" y="199"/>
                  </a:lnTo>
                  <a:lnTo>
                    <a:pt x="328" y="197"/>
                  </a:lnTo>
                  <a:lnTo>
                    <a:pt x="360" y="195"/>
                  </a:lnTo>
                  <a:lnTo>
                    <a:pt x="338" y="186"/>
                  </a:lnTo>
                  <a:lnTo>
                    <a:pt x="366" y="180"/>
                  </a:lnTo>
                  <a:lnTo>
                    <a:pt x="364" y="173"/>
                  </a:lnTo>
                  <a:lnTo>
                    <a:pt x="313" y="169"/>
                  </a:lnTo>
                  <a:lnTo>
                    <a:pt x="343" y="163"/>
                  </a:lnTo>
                  <a:lnTo>
                    <a:pt x="313" y="161"/>
                  </a:lnTo>
                  <a:lnTo>
                    <a:pt x="343" y="163"/>
                  </a:lnTo>
                  <a:lnTo>
                    <a:pt x="343" y="163"/>
                  </a:lnTo>
                  <a:lnTo>
                    <a:pt x="366" y="165"/>
                  </a:lnTo>
                  <a:lnTo>
                    <a:pt x="368" y="158"/>
                  </a:lnTo>
                  <a:lnTo>
                    <a:pt x="313" y="156"/>
                  </a:lnTo>
                  <a:lnTo>
                    <a:pt x="385" y="146"/>
                  </a:lnTo>
                  <a:lnTo>
                    <a:pt x="364" y="135"/>
                  </a:lnTo>
                  <a:lnTo>
                    <a:pt x="417" y="139"/>
                  </a:lnTo>
                  <a:lnTo>
                    <a:pt x="432" y="124"/>
                  </a:lnTo>
                  <a:lnTo>
                    <a:pt x="407" y="124"/>
                  </a:lnTo>
                  <a:lnTo>
                    <a:pt x="441" y="122"/>
                  </a:lnTo>
                  <a:lnTo>
                    <a:pt x="436" y="111"/>
                  </a:lnTo>
                  <a:lnTo>
                    <a:pt x="453" y="114"/>
                  </a:lnTo>
                  <a:lnTo>
                    <a:pt x="541" y="71"/>
                  </a:lnTo>
                  <a:lnTo>
                    <a:pt x="443" y="86"/>
                  </a:lnTo>
                  <a:lnTo>
                    <a:pt x="498" y="67"/>
                  </a:lnTo>
                  <a:lnTo>
                    <a:pt x="464" y="69"/>
                  </a:lnTo>
                  <a:lnTo>
                    <a:pt x="458" y="60"/>
                  </a:lnTo>
                  <a:lnTo>
                    <a:pt x="517" y="64"/>
                  </a:lnTo>
                  <a:lnTo>
                    <a:pt x="596" y="41"/>
                  </a:lnTo>
                  <a:lnTo>
                    <a:pt x="594" y="30"/>
                  </a:lnTo>
                  <a:lnTo>
                    <a:pt x="562" y="30"/>
                  </a:lnTo>
                  <a:lnTo>
                    <a:pt x="554" y="13"/>
                  </a:lnTo>
                  <a:lnTo>
                    <a:pt x="464" y="20"/>
                  </a:lnTo>
                  <a:lnTo>
                    <a:pt x="502" y="9"/>
                  </a:lnTo>
                  <a:lnTo>
                    <a:pt x="383" y="0"/>
                  </a:lnTo>
                  <a:lnTo>
                    <a:pt x="375" y="11"/>
                  </a:lnTo>
                  <a:lnTo>
                    <a:pt x="383" y="15"/>
                  </a:lnTo>
                  <a:lnTo>
                    <a:pt x="360" y="7"/>
                  </a:lnTo>
                  <a:lnTo>
                    <a:pt x="306" y="7"/>
                  </a:lnTo>
                  <a:lnTo>
                    <a:pt x="345" y="24"/>
                  </a:lnTo>
                  <a:lnTo>
                    <a:pt x="332" y="30"/>
                  </a:lnTo>
                  <a:lnTo>
                    <a:pt x="313" y="11"/>
                  </a:lnTo>
                  <a:lnTo>
                    <a:pt x="264" y="9"/>
                  </a:lnTo>
                  <a:lnTo>
                    <a:pt x="275" y="17"/>
                  </a:lnTo>
                  <a:lnTo>
                    <a:pt x="236" y="15"/>
                  </a:lnTo>
                  <a:lnTo>
                    <a:pt x="255" y="28"/>
                  </a:lnTo>
                  <a:lnTo>
                    <a:pt x="226" y="20"/>
                  </a:lnTo>
                  <a:lnTo>
                    <a:pt x="234" y="28"/>
                  </a:lnTo>
                  <a:lnTo>
                    <a:pt x="217" y="30"/>
                  </a:lnTo>
                  <a:lnTo>
                    <a:pt x="255" y="47"/>
                  </a:lnTo>
                  <a:lnTo>
                    <a:pt x="174" y="28"/>
                  </a:lnTo>
                  <a:lnTo>
                    <a:pt x="153" y="43"/>
                  </a:lnTo>
                  <a:lnTo>
                    <a:pt x="185" y="49"/>
                  </a:lnTo>
                  <a:lnTo>
                    <a:pt x="130" y="43"/>
                  </a:lnTo>
                  <a:lnTo>
                    <a:pt x="74" y="64"/>
                  </a:lnTo>
                  <a:lnTo>
                    <a:pt x="119" y="64"/>
                  </a:lnTo>
                  <a:lnTo>
                    <a:pt x="102" y="73"/>
                  </a:lnTo>
                  <a:lnTo>
                    <a:pt x="166" y="67"/>
                  </a:lnTo>
                  <a:lnTo>
                    <a:pt x="110" y="73"/>
                  </a:lnTo>
                  <a:lnTo>
                    <a:pt x="128" y="77"/>
                  </a:lnTo>
                  <a:lnTo>
                    <a:pt x="110" y="79"/>
                  </a:lnTo>
                  <a:lnTo>
                    <a:pt x="117" y="86"/>
                  </a:lnTo>
                  <a:lnTo>
                    <a:pt x="200" y="75"/>
                  </a:lnTo>
                  <a:lnTo>
                    <a:pt x="119" y="92"/>
                  </a:lnTo>
                  <a:lnTo>
                    <a:pt x="153" y="105"/>
                  </a:lnTo>
                  <a:lnTo>
                    <a:pt x="185" y="86"/>
                  </a:lnTo>
                  <a:lnTo>
                    <a:pt x="240" y="84"/>
                  </a:lnTo>
                  <a:lnTo>
                    <a:pt x="183" y="90"/>
                  </a:lnTo>
                  <a:lnTo>
                    <a:pt x="170" y="105"/>
                  </a:lnTo>
                  <a:lnTo>
                    <a:pt x="204" y="107"/>
                  </a:lnTo>
                  <a:lnTo>
                    <a:pt x="240" y="92"/>
                  </a:lnTo>
                  <a:lnTo>
                    <a:pt x="215" y="105"/>
                  </a:lnTo>
                  <a:lnTo>
                    <a:pt x="240" y="105"/>
                  </a:lnTo>
                  <a:lnTo>
                    <a:pt x="279" y="94"/>
                  </a:lnTo>
                  <a:lnTo>
                    <a:pt x="275" y="79"/>
                  </a:lnTo>
                  <a:lnTo>
                    <a:pt x="317" y="69"/>
                  </a:lnTo>
                  <a:lnTo>
                    <a:pt x="287" y="94"/>
                  </a:lnTo>
                  <a:lnTo>
                    <a:pt x="353" y="88"/>
                  </a:lnTo>
                  <a:lnTo>
                    <a:pt x="219" y="114"/>
                  </a:lnTo>
                  <a:lnTo>
                    <a:pt x="245" y="137"/>
                  </a:lnTo>
                  <a:lnTo>
                    <a:pt x="253" y="139"/>
                  </a:lnTo>
                  <a:lnTo>
                    <a:pt x="277" y="139"/>
                  </a:lnTo>
                  <a:lnTo>
                    <a:pt x="262" y="146"/>
                  </a:lnTo>
                  <a:lnTo>
                    <a:pt x="253" y="139"/>
                  </a:lnTo>
                  <a:lnTo>
                    <a:pt x="249" y="139"/>
                  </a:lnTo>
                  <a:lnTo>
                    <a:pt x="245" y="137"/>
                  </a:lnTo>
                  <a:lnTo>
                    <a:pt x="211" y="118"/>
                  </a:lnTo>
                  <a:lnTo>
                    <a:pt x="166" y="114"/>
                  </a:lnTo>
                  <a:lnTo>
                    <a:pt x="164" y="124"/>
                  </a:lnTo>
                  <a:lnTo>
                    <a:pt x="185" y="131"/>
                  </a:lnTo>
                  <a:lnTo>
                    <a:pt x="166" y="135"/>
                  </a:lnTo>
                  <a:lnTo>
                    <a:pt x="177" y="141"/>
                  </a:lnTo>
                  <a:lnTo>
                    <a:pt x="149" y="141"/>
                  </a:lnTo>
                  <a:lnTo>
                    <a:pt x="157" y="131"/>
                  </a:lnTo>
                  <a:lnTo>
                    <a:pt x="145" y="124"/>
                  </a:lnTo>
                  <a:lnTo>
                    <a:pt x="149" y="114"/>
                  </a:lnTo>
                  <a:lnTo>
                    <a:pt x="136" y="111"/>
                  </a:lnTo>
                  <a:lnTo>
                    <a:pt x="134" y="124"/>
                  </a:lnTo>
                  <a:lnTo>
                    <a:pt x="123" y="107"/>
                  </a:lnTo>
                  <a:lnTo>
                    <a:pt x="98" y="107"/>
                  </a:lnTo>
                  <a:lnTo>
                    <a:pt x="83" y="84"/>
                  </a:lnTo>
                  <a:lnTo>
                    <a:pt x="30" y="73"/>
                  </a:lnTo>
                  <a:lnTo>
                    <a:pt x="64" y="82"/>
                  </a:lnTo>
                  <a:lnTo>
                    <a:pt x="21" y="88"/>
                  </a:lnTo>
                  <a:lnTo>
                    <a:pt x="47" y="105"/>
                  </a:lnTo>
                  <a:lnTo>
                    <a:pt x="0" y="114"/>
                  </a:lnTo>
                  <a:lnTo>
                    <a:pt x="47" y="122"/>
                  </a:lnTo>
                  <a:close/>
                </a:path>
              </a:pathLst>
            </a:custGeom>
            <a:solidFill>
              <a:srgbClr val="60487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68" name="Freeform 1198">
              <a:extLst>
                <a:ext uri="{FF2B5EF4-FFF2-40B4-BE49-F238E27FC236}">
                  <a16:creationId xmlns:a16="http://schemas.microsoft.com/office/drawing/2014/main" id="{2C1033F2-3DF3-449B-AED4-996B1F2488A8}"/>
                </a:ext>
              </a:extLst>
            </p:cNvPr>
            <p:cNvSpPr>
              <a:spLocks/>
            </p:cNvSpPr>
            <p:nvPr/>
          </p:nvSpPr>
          <p:spPr bwMode="auto">
            <a:xfrm>
              <a:off x="1483731" y="6326208"/>
              <a:ext cx="38037" cy="32389"/>
            </a:xfrm>
            <a:custGeom>
              <a:avLst/>
              <a:gdLst>
                <a:gd name="T0" fmla="*/ 38 w 47"/>
                <a:gd name="T1" fmla="*/ 6 h 32"/>
                <a:gd name="T2" fmla="*/ 8 w 47"/>
                <a:gd name="T3" fmla="*/ 0 h 32"/>
                <a:gd name="T4" fmla="*/ 0 w 47"/>
                <a:gd name="T5" fmla="*/ 23 h 32"/>
                <a:gd name="T6" fmla="*/ 47 w 47"/>
                <a:gd name="T7" fmla="*/ 32 h 32"/>
                <a:gd name="T8" fmla="*/ 38 w 47"/>
                <a:gd name="T9" fmla="*/ 6 h 32"/>
              </a:gdLst>
              <a:ahLst/>
              <a:cxnLst>
                <a:cxn ang="0">
                  <a:pos x="T0" y="T1"/>
                </a:cxn>
                <a:cxn ang="0">
                  <a:pos x="T2" y="T3"/>
                </a:cxn>
                <a:cxn ang="0">
                  <a:pos x="T4" y="T5"/>
                </a:cxn>
                <a:cxn ang="0">
                  <a:pos x="T6" y="T7"/>
                </a:cxn>
                <a:cxn ang="0">
                  <a:pos x="T8" y="T9"/>
                </a:cxn>
              </a:cxnLst>
              <a:rect l="0" t="0" r="r" b="b"/>
              <a:pathLst>
                <a:path w="47" h="32">
                  <a:moveTo>
                    <a:pt x="38" y="6"/>
                  </a:moveTo>
                  <a:lnTo>
                    <a:pt x="8" y="0"/>
                  </a:lnTo>
                  <a:lnTo>
                    <a:pt x="0" y="23"/>
                  </a:lnTo>
                  <a:lnTo>
                    <a:pt x="47" y="32"/>
                  </a:lnTo>
                  <a:lnTo>
                    <a:pt x="38" y="6"/>
                  </a:lnTo>
                  <a:close/>
                </a:path>
              </a:pathLst>
            </a:custGeom>
            <a:solidFill>
              <a:srgbClr val="60487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69" name="Freeform 1200">
              <a:extLst>
                <a:ext uri="{FF2B5EF4-FFF2-40B4-BE49-F238E27FC236}">
                  <a16:creationId xmlns:a16="http://schemas.microsoft.com/office/drawing/2014/main" id="{F40D6E93-4EFA-4D26-A851-5139DD30D22A}"/>
                </a:ext>
              </a:extLst>
            </p:cNvPr>
            <p:cNvSpPr>
              <a:spLocks/>
            </p:cNvSpPr>
            <p:nvPr/>
          </p:nvSpPr>
          <p:spPr bwMode="auto">
            <a:xfrm>
              <a:off x="1491824" y="6381876"/>
              <a:ext cx="74455" cy="64777"/>
            </a:xfrm>
            <a:custGeom>
              <a:avLst/>
              <a:gdLst>
                <a:gd name="T0" fmla="*/ 92 w 92"/>
                <a:gd name="T1" fmla="*/ 4 h 64"/>
                <a:gd name="T2" fmla="*/ 7 w 92"/>
                <a:gd name="T3" fmla="*/ 0 h 64"/>
                <a:gd name="T4" fmla="*/ 17 w 92"/>
                <a:gd name="T5" fmla="*/ 11 h 64"/>
                <a:gd name="T6" fmla="*/ 0 w 92"/>
                <a:gd name="T7" fmla="*/ 11 h 64"/>
                <a:gd name="T8" fmla="*/ 3 w 92"/>
                <a:gd name="T9" fmla="*/ 41 h 64"/>
                <a:gd name="T10" fmla="*/ 11 w 92"/>
                <a:gd name="T11" fmla="*/ 47 h 64"/>
                <a:gd name="T12" fmla="*/ 9 w 92"/>
                <a:gd name="T13" fmla="*/ 62 h 64"/>
                <a:gd name="T14" fmla="*/ 22 w 92"/>
                <a:gd name="T15" fmla="*/ 64 h 64"/>
                <a:gd name="T16" fmla="*/ 37 w 92"/>
                <a:gd name="T17" fmla="*/ 51 h 64"/>
                <a:gd name="T18" fmla="*/ 22 w 92"/>
                <a:gd name="T19" fmla="*/ 41 h 64"/>
                <a:gd name="T20" fmla="*/ 60 w 92"/>
                <a:gd name="T21" fmla="*/ 41 h 64"/>
                <a:gd name="T22" fmla="*/ 92 w 92"/>
                <a:gd name="T23" fmla="*/ 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2" h="64">
                  <a:moveTo>
                    <a:pt x="92" y="4"/>
                  </a:moveTo>
                  <a:lnTo>
                    <a:pt x="7" y="0"/>
                  </a:lnTo>
                  <a:lnTo>
                    <a:pt x="17" y="11"/>
                  </a:lnTo>
                  <a:lnTo>
                    <a:pt x="0" y="11"/>
                  </a:lnTo>
                  <a:lnTo>
                    <a:pt x="3" y="41"/>
                  </a:lnTo>
                  <a:lnTo>
                    <a:pt x="11" y="47"/>
                  </a:lnTo>
                  <a:lnTo>
                    <a:pt x="9" y="62"/>
                  </a:lnTo>
                  <a:lnTo>
                    <a:pt x="22" y="64"/>
                  </a:lnTo>
                  <a:lnTo>
                    <a:pt x="37" y="51"/>
                  </a:lnTo>
                  <a:lnTo>
                    <a:pt x="22" y="41"/>
                  </a:lnTo>
                  <a:lnTo>
                    <a:pt x="60" y="41"/>
                  </a:lnTo>
                  <a:lnTo>
                    <a:pt x="92" y="4"/>
                  </a:lnTo>
                  <a:close/>
                </a:path>
              </a:pathLst>
            </a:custGeom>
            <a:solidFill>
              <a:srgbClr val="60487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70" name="Freeform 1201">
              <a:extLst>
                <a:ext uri="{FF2B5EF4-FFF2-40B4-BE49-F238E27FC236}">
                  <a16:creationId xmlns:a16="http://schemas.microsoft.com/office/drawing/2014/main" id="{B5F277DC-FBB7-4630-88B2-3D15DD1233D7}"/>
                </a:ext>
              </a:extLst>
            </p:cNvPr>
            <p:cNvSpPr>
              <a:spLocks/>
            </p:cNvSpPr>
            <p:nvPr/>
          </p:nvSpPr>
          <p:spPr bwMode="auto">
            <a:xfrm>
              <a:off x="1569517" y="6385925"/>
              <a:ext cx="394936" cy="350199"/>
            </a:xfrm>
            <a:custGeom>
              <a:avLst/>
              <a:gdLst>
                <a:gd name="T0" fmla="*/ 458 w 488"/>
                <a:gd name="T1" fmla="*/ 212 h 346"/>
                <a:gd name="T2" fmla="*/ 439 w 488"/>
                <a:gd name="T3" fmla="*/ 203 h 346"/>
                <a:gd name="T4" fmla="*/ 411 w 488"/>
                <a:gd name="T5" fmla="*/ 182 h 346"/>
                <a:gd name="T6" fmla="*/ 379 w 488"/>
                <a:gd name="T7" fmla="*/ 152 h 346"/>
                <a:gd name="T8" fmla="*/ 403 w 488"/>
                <a:gd name="T9" fmla="*/ 144 h 346"/>
                <a:gd name="T10" fmla="*/ 390 w 488"/>
                <a:gd name="T11" fmla="*/ 126 h 346"/>
                <a:gd name="T12" fmla="*/ 358 w 488"/>
                <a:gd name="T13" fmla="*/ 124 h 346"/>
                <a:gd name="T14" fmla="*/ 350 w 488"/>
                <a:gd name="T15" fmla="*/ 116 h 346"/>
                <a:gd name="T16" fmla="*/ 333 w 488"/>
                <a:gd name="T17" fmla="*/ 107 h 346"/>
                <a:gd name="T18" fmla="*/ 326 w 488"/>
                <a:gd name="T19" fmla="*/ 103 h 346"/>
                <a:gd name="T20" fmla="*/ 307 w 488"/>
                <a:gd name="T21" fmla="*/ 90 h 346"/>
                <a:gd name="T22" fmla="*/ 318 w 488"/>
                <a:gd name="T23" fmla="*/ 77 h 346"/>
                <a:gd name="T24" fmla="*/ 288 w 488"/>
                <a:gd name="T25" fmla="*/ 84 h 346"/>
                <a:gd name="T26" fmla="*/ 281 w 488"/>
                <a:gd name="T27" fmla="*/ 69 h 346"/>
                <a:gd name="T28" fmla="*/ 269 w 488"/>
                <a:gd name="T29" fmla="*/ 62 h 346"/>
                <a:gd name="T30" fmla="*/ 211 w 488"/>
                <a:gd name="T31" fmla="*/ 37 h 346"/>
                <a:gd name="T32" fmla="*/ 173 w 488"/>
                <a:gd name="T33" fmla="*/ 45 h 346"/>
                <a:gd name="T34" fmla="*/ 160 w 488"/>
                <a:gd name="T35" fmla="*/ 28 h 346"/>
                <a:gd name="T36" fmla="*/ 143 w 488"/>
                <a:gd name="T37" fmla="*/ 5 h 346"/>
                <a:gd name="T38" fmla="*/ 109 w 488"/>
                <a:gd name="T39" fmla="*/ 20 h 346"/>
                <a:gd name="T40" fmla="*/ 105 w 488"/>
                <a:gd name="T41" fmla="*/ 30 h 346"/>
                <a:gd name="T42" fmla="*/ 102 w 488"/>
                <a:gd name="T43" fmla="*/ 37 h 346"/>
                <a:gd name="T44" fmla="*/ 88 w 488"/>
                <a:gd name="T45" fmla="*/ 50 h 346"/>
                <a:gd name="T46" fmla="*/ 90 w 488"/>
                <a:gd name="T47" fmla="*/ 73 h 346"/>
                <a:gd name="T48" fmla="*/ 58 w 488"/>
                <a:gd name="T49" fmla="*/ 90 h 346"/>
                <a:gd name="T50" fmla="*/ 64 w 488"/>
                <a:gd name="T51" fmla="*/ 62 h 346"/>
                <a:gd name="T52" fmla="*/ 85 w 488"/>
                <a:gd name="T53" fmla="*/ 7 h 346"/>
                <a:gd name="T54" fmla="*/ 24 w 488"/>
                <a:gd name="T55" fmla="*/ 13 h 346"/>
                <a:gd name="T56" fmla="*/ 0 w 488"/>
                <a:gd name="T57" fmla="*/ 79 h 346"/>
                <a:gd name="T58" fmla="*/ 11 w 488"/>
                <a:gd name="T59" fmla="*/ 90 h 346"/>
                <a:gd name="T60" fmla="*/ 156 w 488"/>
                <a:gd name="T61" fmla="*/ 131 h 346"/>
                <a:gd name="T62" fmla="*/ 190 w 488"/>
                <a:gd name="T63" fmla="*/ 126 h 346"/>
                <a:gd name="T64" fmla="*/ 211 w 488"/>
                <a:gd name="T65" fmla="*/ 116 h 346"/>
                <a:gd name="T66" fmla="*/ 243 w 488"/>
                <a:gd name="T67" fmla="*/ 144 h 346"/>
                <a:gd name="T68" fmla="*/ 228 w 488"/>
                <a:gd name="T69" fmla="*/ 163 h 346"/>
                <a:gd name="T70" fmla="*/ 258 w 488"/>
                <a:gd name="T71" fmla="*/ 158 h 346"/>
                <a:gd name="T72" fmla="*/ 303 w 488"/>
                <a:gd name="T73" fmla="*/ 201 h 346"/>
                <a:gd name="T74" fmla="*/ 281 w 488"/>
                <a:gd name="T75" fmla="*/ 255 h 346"/>
                <a:gd name="T76" fmla="*/ 203 w 488"/>
                <a:gd name="T77" fmla="*/ 274 h 346"/>
                <a:gd name="T78" fmla="*/ 245 w 488"/>
                <a:gd name="T79" fmla="*/ 274 h 346"/>
                <a:gd name="T80" fmla="*/ 260 w 488"/>
                <a:gd name="T81" fmla="*/ 270 h 346"/>
                <a:gd name="T82" fmla="*/ 292 w 488"/>
                <a:gd name="T83" fmla="*/ 293 h 346"/>
                <a:gd name="T84" fmla="*/ 307 w 488"/>
                <a:gd name="T85" fmla="*/ 304 h 346"/>
                <a:gd name="T86" fmla="*/ 407 w 488"/>
                <a:gd name="T87" fmla="*/ 346 h 346"/>
                <a:gd name="T88" fmla="*/ 431 w 488"/>
                <a:gd name="T89" fmla="*/ 329 h 346"/>
                <a:gd name="T90" fmla="*/ 424 w 488"/>
                <a:gd name="T91" fmla="*/ 289 h 346"/>
                <a:gd name="T92" fmla="*/ 399 w 488"/>
                <a:gd name="T93" fmla="*/ 272 h 346"/>
                <a:gd name="T94" fmla="*/ 377 w 488"/>
                <a:gd name="T95" fmla="*/ 250 h 346"/>
                <a:gd name="T96" fmla="*/ 375 w 488"/>
                <a:gd name="T97" fmla="*/ 227 h 346"/>
                <a:gd name="T98" fmla="*/ 452 w 488"/>
                <a:gd name="T99" fmla="*/ 270 h 346"/>
                <a:gd name="T100" fmla="*/ 469 w 488"/>
                <a:gd name="T101" fmla="*/ 250 h 346"/>
                <a:gd name="T102" fmla="*/ 469 w 488"/>
                <a:gd name="T103" fmla="*/ 229 h 346"/>
                <a:gd name="T104" fmla="*/ 488 w 488"/>
                <a:gd name="T105" fmla="*/ 218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88" h="346">
                  <a:moveTo>
                    <a:pt x="488" y="218"/>
                  </a:moveTo>
                  <a:lnTo>
                    <a:pt x="458" y="212"/>
                  </a:lnTo>
                  <a:lnTo>
                    <a:pt x="460" y="201"/>
                  </a:lnTo>
                  <a:lnTo>
                    <a:pt x="439" y="203"/>
                  </a:lnTo>
                  <a:lnTo>
                    <a:pt x="431" y="180"/>
                  </a:lnTo>
                  <a:lnTo>
                    <a:pt x="411" y="182"/>
                  </a:lnTo>
                  <a:lnTo>
                    <a:pt x="369" y="163"/>
                  </a:lnTo>
                  <a:lnTo>
                    <a:pt x="379" y="152"/>
                  </a:lnTo>
                  <a:lnTo>
                    <a:pt x="367" y="146"/>
                  </a:lnTo>
                  <a:lnTo>
                    <a:pt x="403" y="144"/>
                  </a:lnTo>
                  <a:lnTo>
                    <a:pt x="360" y="135"/>
                  </a:lnTo>
                  <a:lnTo>
                    <a:pt x="390" y="126"/>
                  </a:lnTo>
                  <a:lnTo>
                    <a:pt x="373" y="114"/>
                  </a:lnTo>
                  <a:lnTo>
                    <a:pt x="358" y="124"/>
                  </a:lnTo>
                  <a:lnTo>
                    <a:pt x="364" y="116"/>
                  </a:lnTo>
                  <a:lnTo>
                    <a:pt x="350" y="116"/>
                  </a:lnTo>
                  <a:lnTo>
                    <a:pt x="367" y="105"/>
                  </a:lnTo>
                  <a:lnTo>
                    <a:pt x="333" y="107"/>
                  </a:lnTo>
                  <a:lnTo>
                    <a:pt x="343" y="97"/>
                  </a:lnTo>
                  <a:lnTo>
                    <a:pt x="326" y="103"/>
                  </a:lnTo>
                  <a:lnTo>
                    <a:pt x="330" y="90"/>
                  </a:lnTo>
                  <a:lnTo>
                    <a:pt x="307" y="90"/>
                  </a:lnTo>
                  <a:lnTo>
                    <a:pt x="322" y="88"/>
                  </a:lnTo>
                  <a:lnTo>
                    <a:pt x="318" y="77"/>
                  </a:lnTo>
                  <a:lnTo>
                    <a:pt x="298" y="71"/>
                  </a:lnTo>
                  <a:lnTo>
                    <a:pt x="288" y="84"/>
                  </a:lnTo>
                  <a:lnTo>
                    <a:pt x="273" y="77"/>
                  </a:lnTo>
                  <a:lnTo>
                    <a:pt x="281" y="69"/>
                  </a:lnTo>
                  <a:lnTo>
                    <a:pt x="256" y="73"/>
                  </a:lnTo>
                  <a:lnTo>
                    <a:pt x="269" y="62"/>
                  </a:lnTo>
                  <a:lnTo>
                    <a:pt x="252" y="45"/>
                  </a:lnTo>
                  <a:lnTo>
                    <a:pt x="211" y="37"/>
                  </a:lnTo>
                  <a:lnTo>
                    <a:pt x="186" y="54"/>
                  </a:lnTo>
                  <a:lnTo>
                    <a:pt x="173" y="45"/>
                  </a:lnTo>
                  <a:lnTo>
                    <a:pt x="154" y="62"/>
                  </a:lnTo>
                  <a:lnTo>
                    <a:pt x="160" y="28"/>
                  </a:lnTo>
                  <a:lnTo>
                    <a:pt x="145" y="22"/>
                  </a:lnTo>
                  <a:lnTo>
                    <a:pt x="143" y="5"/>
                  </a:lnTo>
                  <a:lnTo>
                    <a:pt x="124" y="7"/>
                  </a:lnTo>
                  <a:lnTo>
                    <a:pt x="109" y="20"/>
                  </a:lnTo>
                  <a:lnTo>
                    <a:pt x="85" y="17"/>
                  </a:lnTo>
                  <a:lnTo>
                    <a:pt x="105" y="30"/>
                  </a:lnTo>
                  <a:lnTo>
                    <a:pt x="75" y="28"/>
                  </a:lnTo>
                  <a:lnTo>
                    <a:pt x="102" y="37"/>
                  </a:lnTo>
                  <a:lnTo>
                    <a:pt x="73" y="32"/>
                  </a:lnTo>
                  <a:lnTo>
                    <a:pt x="88" y="50"/>
                  </a:lnTo>
                  <a:lnTo>
                    <a:pt x="68" y="60"/>
                  </a:lnTo>
                  <a:lnTo>
                    <a:pt x="90" y="73"/>
                  </a:lnTo>
                  <a:lnTo>
                    <a:pt x="88" y="90"/>
                  </a:lnTo>
                  <a:lnTo>
                    <a:pt x="58" y="90"/>
                  </a:lnTo>
                  <a:lnTo>
                    <a:pt x="85" y="84"/>
                  </a:lnTo>
                  <a:lnTo>
                    <a:pt x="64" y="62"/>
                  </a:lnTo>
                  <a:lnTo>
                    <a:pt x="56" y="41"/>
                  </a:lnTo>
                  <a:lnTo>
                    <a:pt x="85" y="7"/>
                  </a:lnTo>
                  <a:lnTo>
                    <a:pt x="58" y="0"/>
                  </a:lnTo>
                  <a:lnTo>
                    <a:pt x="24" y="13"/>
                  </a:lnTo>
                  <a:lnTo>
                    <a:pt x="2" y="41"/>
                  </a:lnTo>
                  <a:lnTo>
                    <a:pt x="0" y="79"/>
                  </a:lnTo>
                  <a:lnTo>
                    <a:pt x="49" y="92"/>
                  </a:lnTo>
                  <a:lnTo>
                    <a:pt x="11" y="90"/>
                  </a:lnTo>
                  <a:lnTo>
                    <a:pt x="32" y="114"/>
                  </a:lnTo>
                  <a:lnTo>
                    <a:pt x="156" y="131"/>
                  </a:lnTo>
                  <a:lnTo>
                    <a:pt x="143" y="120"/>
                  </a:lnTo>
                  <a:lnTo>
                    <a:pt x="190" y="126"/>
                  </a:lnTo>
                  <a:lnTo>
                    <a:pt x="183" y="109"/>
                  </a:lnTo>
                  <a:lnTo>
                    <a:pt x="211" y="116"/>
                  </a:lnTo>
                  <a:lnTo>
                    <a:pt x="211" y="129"/>
                  </a:lnTo>
                  <a:lnTo>
                    <a:pt x="243" y="144"/>
                  </a:lnTo>
                  <a:lnTo>
                    <a:pt x="228" y="150"/>
                  </a:lnTo>
                  <a:lnTo>
                    <a:pt x="228" y="163"/>
                  </a:lnTo>
                  <a:lnTo>
                    <a:pt x="269" y="150"/>
                  </a:lnTo>
                  <a:lnTo>
                    <a:pt x="258" y="158"/>
                  </a:lnTo>
                  <a:lnTo>
                    <a:pt x="275" y="161"/>
                  </a:lnTo>
                  <a:lnTo>
                    <a:pt x="303" y="201"/>
                  </a:lnTo>
                  <a:lnTo>
                    <a:pt x="264" y="233"/>
                  </a:lnTo>
                  <a:lnTo>
                    <a:pt x="281" y="255"/>
                  </a:lnTo>
                  <a:lnTo>
                    <a:pt x="215" y="255"/>
                  </a:lnTo>
                  <a:lnTo>
                    <a:pt x="203" y="274"/>
                  </a:lnTo>
                  <a:lnTo>
                    <a:pt x="228" y="287"/>
                  </a:lnTo>
                  <a:lnTo>
                    <a:pt x="245" y="274"/>
                  </a:lnTo>
                  <a:lnTo>
                    <a:pt x="260" y="280"/>
                  </a:lnTo>
                  <a:lnTo>
                    <a:pt x="260" y="270"/>
                  </a:lnTo>
                  <a:lnTo>
                    <a:pt x="284" y="274"/>
                  </a:lnTo>
                  <a:lnTo>
                    <a:pt x="292" y="293"/>
                  </a:lnTo>
                  <a:lnTo>
                    <a:pt x="320" y="304"/>
                  </a:lnTo>
                  <a:lnTo>
                    <a:pt x="307" y="304"/>
                  </a:lnTo>
                  <a:lnTo>
                    <a:pt x="320" y="321"/>
                  </a:lnTo>
                  <a:lnTo>
                    <a:pt x="407" y="346"/>
                  </a:lnTo>
                  <a:lnTo>
                    <a:pt x="360" y="299"/>
                  </a:lnTo>
                  <a:lnTo>
                    <a:pt x="431" y="329"/>
                  </a:lnTo>
                  <a:lnTo>
                    <a:pt x="439" y="299"/>
                  </a:lnTo>
                  <a:lnTo>
                    <a:pt x="424" y="289"/>
                  </a:lnTo>
                  <a:lnTo>
                    <a:pt x="426" y="276"/>
                  </a:lnTo>
                  <a:lnTo>
                    <a:pt x="399" y="272"/>
                  </a:lnTo>
                  <a:lnTo>
                    <a:pt x="388" y="248"/>
                  </a:lnTo>
                  <a:lnTo>
                    <a:pt x="377" y="250"/>
                  </a:lnTo>
                  <a:lnTo>
                    <a:pt x="390" y="238"/>
                  </a:lnTo>
                  <a:lnTo>
                    <a:pt x="375" y="227"/>
                  </a:lnTo>
                  <a:lnTo>
                    <a:pt x="396" y="223"/>
                  </a:lnTo>
                  <a:lnTo>
                    <a:pt x="452" y="270"/>
                  </a:lnTo>
                  <a:lnTo>
                    <a:pt x="454" y="244"/>
                  </a:lnTo>
                  <a:lnTo>
                    <a:pt x="469" y="250"/>
                  </a:lnTo>
                  <a:lnTo>
                    <a:pt x="475" y="238"/>
                  </a:lnTo>
                  <a:lnTo>
                    <a:pt x="469" y="229"/>
                  </a:lnTo>
                  <a:lnTo>
                    <a:pt x="484" y="231"/>
                  </a:lnTo>
                  <a:lnTo>
                    <a:pt x="488" y="218"/>
                  </a:lnTo>
                  <a:close/>
                </a:path>
              </a:pathLst>
            </a:custGeom>
            <a:solidFill>
              <a:srgbClr val="60487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71" name="Freeform 1202">
              <a:extLst>
                <a:ext uri="{FF2B5EF4-FFF2-40B4-BE49-F238E27FC236}">
                  <a16:creationId xmlns:a16="http://schemas.microsoft.com/office/drawing/2014/main" id="{2EEDBD92-644E-4E9E-B232-A91F963F5933}"/>
                </a:ext>
              </a:extLst>
            </p:cNvPr>
            <p:cNvSpPr>
              <a:spLocks/>
            </p:cNvSpPr>
            <p:nvPr/>
          </p:nvSpPr>
          <p:spPr bwMode="auto">
            <a:xfrm>
              <a:off x="1609172" y="6628838"/>
              <a:ext cx="91450" cy="77934"/>
            </a:xfrm>
            <a:custGeom>
              <a:avLst/>
              <a:gdLst>
                <a:gd name="T0" fmla="*/ 39 w 113"/>
                <a:gd name="T1" fmla="*/ 17 h 77"/>
                <a:gd name="T2" fmla="*/ 26 w 113"/>
                <a:gd name="T3" fmla="*/ 0 h 77"/>
                <a:gd name="T4" fmla="*/ 17 w 113"/>
                <a:gd name="T5" fmla="*/ 47 h 77"/>
                <a:gd name="T6" fmla="*/ 0 w 113"/>
                <a:gd name="T7" fmla="*/ 62 h 77"/>
                <a:gd name="T8" fmla="*/ 26 w 113"/>
                <a:gd name="T9" fmla="*/ 55 h 77"/>
                <a:gd name="T10" fmla="*/ 32 w 113"/>
                <a:gd name="T11" fmla="*/ 77 h 77"/>
                <a:gd name="T12" fmla="*/ 62 w 113"/>
                <a:gd name="T13" fmla="*/ 51 h 77"/>
                <a:gd name="T14" fmla="*/ 107 w 113"/>
                <a:gd name="T15" fmla="*/ 68 h 77"/>
                <a:gd name="T16" fmla="*/ 113 w 113"/>
                <a:gd name="T17" fmla="*/ 55 h 77"/>
                <a:gd name="T18" fmla="*/ 64 w 113"/>
                <a:gd name="T19" fmla="*/ 21 h 77"/>
                <a:gd name="T20" fmla="*/ 39 w 113"/>
                <a:gd name="T21" fmla="*/ 1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77">
                  <a:moveTo>
                    <a:pt x="39" y="17"/>
                  </a:moveTo>
                  <a:lnTo>
                    <a:pt x="26" y="0"/>
                  </a:lnTo>
                  <a:lnTo>
                    <a:pt x="17" y="47"/>
                  </a:lnTo>
                  <a:lnTo>
                    <a:pt x="0" y="62"/>
                  </a:lnTo>
                  <a:lnTo>
                    <a:pt x="26" y="55"/>
                  </a:lnTo>
                  <a:lnTo>
                    <a:pt x="32" y="77"/>
                  </a:lnTo>
                  <a:lnTo>
                    <a:pt x="62" y="51"/>
                  </a:lnTo>
                  <a:lnTo>
                    <a:pt x="107" y="68"/>
                  </a:lnTo>
                  <a:lnTo>
                    <a:pt x="113" y="55"/>
                  </a:lnTo>
                  <a:lnTo>
                    <a:pt x="64" y="21"/>
                  </a:lnTo>
                  <a:lnTo>
                    <a:pt x="39" y="17"/>
                  </a:lnTo>
                  <a:close/>
                </a:path>
              </a:pathLst>
            </a:custGeom>
            <a:solidFill>
              <a:srgbClr val="60487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sp>
          <p:nvSpPr>
            <p:cNvPr id="172" name="Freeform 1211">
              <a:extLst>
                <a:ext uri="{FF2B5EF4-FFF2-40B4-BE49-F238E27FC236}">
                  <a16:creationId xmlns:a16="http://schemas.microsoft.com/office/drawing/2014/main" id="{B5E56873-6F54-4B7E-9B00-6B6798885286}"/>
                </a:ext>
              </a:extLst>
            </p:cNvPr>
            <p:cNvSpPr>
              <a:spLocks noEditPoints="1"/>
            </p:cNvSpPr>
            <p:nvPr/>
          </p:nvSpPr>
          <p:spPr bwMode="auto">
            <a:xfrm>
              <a:off x="493962" y="6446654"/>
              <a:ext cx="1549802" cy="1076912"/>
            </a:xfrm>
            <a:custGeom>
              <a:avLst/>
              <a:gdLst>
                <a:gd name="T0" fmla="*/ 1747 w 1915"/>
                <a:gd name="T1" fmla="*/ 590 h 1064"/>
                <a:gd name="T2" fmla="*/ 1915 w 1915"/>
                <a:gd name="T3" fmla="*/ 502 h 1064"/>
                <a:gd name="T4" fmla="*/ 1847 w 1915"/>
                <a:gd name="T5" fmla="*/ 462 h 1064"/>
                <a:gd name="T6" fmla="*/ 1800 w 1915"/>
                <a:gd name="T7" fmla="*/ 383 h 1064"/>
                <a:gd name="T8" fmla="*/ 1766 w 1915"/>
                <a:gd name="T9" fmla="*/ 329 h 1064"/>
                <a:gd name="T10" fmla="*/ 1700 w 1915"/>
                <a:gd name="T11" fmla="*/ 383 h 1064"/>
                <a:gd name="T12" fmla="*/ 1681 w 1915"/>
                <a:gd name="T13" fmla="*/ 336 h 1064"/>
                <a:gd name="T14" fmla="*/ 1544 w 1915"/>
                <a:gd name="T15" fmla="*/ 297 h 1064"/>
                <a:gd name="T16" fmla="*/ 1566 w 1915"/>
                <a:gd name="T17" fmla="*/ 430 h 1064"/>
                <a:gd name="T18" fmla="*/ 1474 w 1915"/>
                <a:gd name="T19" fmla="*/ 524 h 1064"/>
                <a:gd name="T20" fmla="*/ 1285 w 1915"/>
                <a:gd name="T21" fmla="*/ 412 h 1064"/>
                <a:gd name="T22" fmla="*/ 1289 w 1915"/>
                <a:gd name="T23" fmla="*/ 265 h 1064"/>
                <a:gd name="T24" fmla="*/ 1346 w 1915"/>
                <a:gd name="T25" fmla="*/ 197 h 1064"/>
                <a:gd name="T26" fmla="*/ 1476 w 1915"/>
                <a:gd name="T27" fmla="*/ 148 h 1064"/>
                <a:gd name="T28" fmla="*/ 1404 w 1915"/>
                <a:gd name="T29" fmla="*/ 103 h 1064"/>
                <a:gd name="T30" fmla="*/ 1306 w 1915"/>
                <a:gd name="T31" fmla="*/ 81 h 1064"/>
                <a:gd name="T32" fmla="*/ 1242 w 1915"/>
                <a:gd name="T33" fmla="*/ 0 h 1064"/>
                <a:gd name="T34" fmla="*/ 1236 w 1915"/>
                <a:gd name="T35" fmla="*/ 118 h 1064"/>
                <a:gd name="T36" fmla="*/ 1195 w 1915"/>
                <a:gd name="T37" fmla="*/ 124 h 1064"/>
                <a:gd name="T38" fmla="*/ 1118 w 1915"/>
                <a:gd name="T39" fmla="*/ 128 h 1064"/>
                <a:gd name="T40" fmla="*/ 1035 w 1915"/>
                <a:gd name="T41" fmla="*/ 145 h 1064"/>
                <a:gd name="T42" fmla="*/ 858 w 1915"/>
                <a:gd name="T43" fmla="*/ 92 h 1064"/>
                <a:gd name="T44" fmla="*/ 631 w 1915"/>
                <a:gd name="T45" fmla="*/ 77 h 1064"/>
                <a:gd name="T46" fmla="*/ 279 w 1915"/>
                <a:gd name="T47" fmla="*/ 49 h 1064"/>
                <a:gd name="T48" fmla="*/ 141 w 1915"/>
                <a:gd name="T49" fmla="*/ 39 h 1064"/>
                <a:gd name="T50" fmla="*/ 34 w 1915"/>
                <a:gd name="T51" fmla="*/ 107 h 1064"/>
                <a:gd name="T52" fmla="*/ 75 w 1915"/>
                <a:gd name="T53" fmla="*/ 178 h 1064"/>
                <a:gd name="T54" fmla="*/ 92 w 1915"/>
                <a:gd name="T55" fmla="*/ 227 h 1064"/>
                <a:gd name="T56" fmla="*/ 49 w 1915"/>
                <a:gd name="T57" fmla="*/ 312 h 1064"/>
                <a:gd name="T58" fmla="*/ 98 w 1915"/>
                <a:gd name="T59" fmla="*/ 333 h 1064"/>
                <a:gd name="T60" fmla="*/ 160 w 1915"/>
                <a:gd name="T61" fmla="*/ 417 h 1064"/>
                <a:gd name="T62" fmla="*/ 151 w 1915"/>
                <a:gd name="T63" fmla="*/ 421 h 1064"/>
                <a:gd name="T64" fmla="*/ 317 w 1915"/>
                <a:gd name="T65" fmla="*/ 299 h 1064"/>
                <a:gd name="T66" fmla="*/ 339 w 1915"/>
                <a:gd name="T67" fmla="*/ 323 h 1064"/>
                <a:gd name="T68" fmla="*/ 484 w 1915"/>
                <a:gd name="T69" fmla="*/ 336 h 1064"/>
                <a:gd name="T70" fmla="*/ 511 w 1915"/>
                <a:gd name="T71" fmla="*/ 355 h 1064"/>
                <a:gd name="T72" fmla="*/ 565 w 1915"/>
                <a:gd name="T73" fmla="*/ 376 h 1064"/>
                <a:gd name="T74" fmla="*/ 628 w 1915"/>
                <a:gd name="T75" fmla="*/ 436 h 1064"/>
                <a:gd name="T76" fmla="*/ 694 w 1915"/>
                <a:gd name="T77" fmla="*/ 541 h 1064"/>
                <a:gd name="T78" fmla="*/ 1244 w 1915"/>
                <a:gd name="T79" fmla="*/ 588 h 1064"/>
                <a:gd name="T80" fmla="*/ 765 w 1915"/>
                <a:gd name="T81" fmla="*/ 656 h 1064"/>
                <a:gd name="T82" fmla="*/ 869 w 1915"/>
                <a:gd name="T83" fmla="*/ 929 h 1064"/>
                <a:gd name="T84" fmla="*/ 1208 w 1915"/>
                <a:gd name="T85" fmla="*/ 1017 h 1064"/>
                <a:gd name="T86" fmla="*/ 1363 w 1915"/>
                <a:gd name="T87" fmla="*/ 959 h 1064"/>
                <a:gd name="T88" fmla="*/ 1476 w 1915"/>
                <a:gd name="T89" fmla="*/ 959 h 1064"/>
                <a:gd name="T90" fmla="*/ 1566 w 1915"/>
                <a:gd name="T91" fmla="*/ 820 h 1064"/>
                <a:gd name="T92" fmla="*/ 1674 w 1915"/>
                <a:gd name="T93" fmla="*/ 750 h 1064"/>
                <a:gd name="T94" fmla="*/ 1787 w 1915"/>
                <a:gd name="T95" fmla="*/ 673 h 1064"/>
                <a:gd name="T96" fmla="*/ 460 w 1915"/>
                <a:gd name="T97" fmla="*/ 329 h 1064"/>
                <a:gd name="T98" fmla="*/ 1395 w 1915"/>
                <a:gd name="T99" fmla="*/ 688 h 1064"/>
                <a:gd name="T100" fmla="*/ 1427 w 1915"/>
                <a:gd name="T101" fmla="*/ 650 h 1064"/>
                <a:gd name="T102" fmla="*/ 1253 w 1915"/>
                <a:gd name="T103" fmla="*/ 600 h 1064"/>
                <a:gd name="T104" fmla="*/ 1423 w 1915"/>
                <a:gd name="T105" fmla="*/ 650 h 1064"/>
                <a:gd name="T106" fmla="*/ 1453 w 1915"/>
                <a:gd name="T107" fmla="*/ 701 h 1064"/>
                <a:gd name="T108" fmla="*/ 1451 w 1915"/>
                <a:gd name="T109" fmla="*/ 752 h 1064"/>
                <a:gd name="T110" fmla="*/ 1659 w 1915"/>
                <a:gd name="T111" fmla="*/ 675 h 1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15" h="1064">
                  <a:moveTo>
                    <a:pt x="1832" y="639"/>
                  </a:moveTo>
                  <a:lnTo>
                    <a:pt x="1819" y="669"/>
                  </a:lnTo>
                  <a:lnTo>
                    <a:pt x="1774" y="660"/>
                  </a:lnTo>
                  <a:lnTo>
                    <a:pt x="1753" y="637"/>
                  </a:lnTo>
                  <a:lnTo>
                    <a:pt x="1760" y="622"/>
                  </a:lnTo>
                  <a:lnTo>
                    <a:pt x="1732" y="615"/>
                  </a:lnTo>
                  <a:lnTo>
                    <a:pt x="1768" y="605"/>
                  </a:lnTo>
                  <a:lnTo>
                    <a:pt x="1747" y="590"/>
                  </a:lnTo>
                  <a:lnTo>
                    <a:pt x="1689" y="609"/>
                  </a:lnTo>
                  <a:lnTo>
                    <a:pt x="1653" y="643"/>
                  </a:lnTo>
                  <a:lnTo>
                    <a:pt x="1689" y="598"/>
                  </a:lnTo>
                  <a:lnTo>
                    <a:pt x="1736" y="568"/>
                  </a:lnTo>
                  <a:lnTo>
                    <a:pt x="1843" y="568"/>
                  </a:lnTo>
                  <a:lnTo>
                    <a:pt x="1915" y="524"/>
                  </a:lnTo>
                  <a:lnTo>
                    <a:pt x="1904" y="502"/>
                  </a:lnTo>
                  <a:lnTo>
                    <a:pt x="1915" y="502"/>
                  </a:lnTo>
                  <a:lnTo>
                    <a:pt x="1913" y="492"/>
                  </a:lnTo>
                  <a:lnTo>
                    <a:pt x="1889" y="496"/>
                  </a:lnTo>
                  <a:lnTo>
                    <a:pt x="1889" y="479"/>
                  </a:lnTo>
                  <a:lnTo>
                    <a:pt x="1836" y="500"/>
                  </a:lnTo>
                  <a:lnTo>
                    <a:pt x="1823" y="489"/>
                  </a:lnTo>
                  <a:lnTo>
                    <a:pt x="1885" y="470"/>
                  </a:lnTo>
                  <a:lnTo>
                    <a:pt x="1857" y="453"/>
                  </a:lnTo>
                  <a:lnTo>
                    <a:pt x="1847" y="462"/>
                  </a:lnTo>
                  <a:lnTo>
                    <a:pt x="1836" y="440"/>
                  </a:lnTo>
                  <a:lnTo>
                    <a:pt x="1806" y="430"/>
                  </a:lnTo>
                  <a:lnTo>
                    <a:pt x="1811" y="421"/>
                  </a:lnTo>
                  <a:lnTo>
                    <a:pt x="1791" y="421"/>
                  </a:lnTo>
                  <a:lnTo>
                    <a:pt x="1819" y="410"/>
                  </a:lnTo>
                  <a:lnTo>
                    <a:pt x="1802" y="402"/>
                  </a:lnTo>
                  <a:lnTo>
                    <a:pt x="1809" y="395"/>
                  </a:lnTo>
                  <a:lnTo>
                    <a:pt x="1800" y="383"/>
                  </a:lnTo>
                  <a:lnTo>
                    <a:pt x="1787" y="385"/>
                  </a:lnTo>
                  <a:lnTo>
                    <a:pt x="1798" y="376"/>
                  </a:lnTo>
                  <a:lnTo>
                    <a:pt x="1781" y="374"/>
                  </a:lnTo>
                  <a:lnTo>
                    <a:pt x="1794" y="372"/>
                  </a:lnTo>
                  <a:lnTo>
                    <a:pt x="1787" y="361"/>
                  </a:lnTo>
                  <a:lnTo>
                    <a:pt x="1768" y="363"/>
                  </a:lnTo>
                  <a:lnTo>
                    <a:pt x="1785" y="357"/>
                  </a:lnTo>
                  <a:lnTo>
                    <a:pt x="1766" y="329"/>
                  </a:lnTo>
                  <a:lnTo>
                    <a:pt x="1747" y="344"/>
                  </a:lnTo>
                  <a:lnTo>
                    <a:pt x="1753" y="351"/>
                  </a:lnTo>
                  <a:lnTo>
                    <a:pt x="1736" y="376"/>
                  </a:lnTo>
                  <a:lnTo>
                    <a:pt x="1732" y="365"/>
                  </a:lnTo>
                  <a:lnTo>
                    <a:pt x="1708" y="385"/>
                  </a:lnTo>
                  <a:lnTo>
                    <a:pt x="1706" y="372"/>
                  </a:lnTo>
                  <a:lnTo>
                    <a:pt x="1700" y="378"/>
                  </a:lnTo>
                  <a:lnTo>
                    <a:pt x="1700" y="383"/>
                  </a:lnTo>
                  <a:lnTo>
                    <a:pt x="1683" y="391"/>
                  </a:lnTo>
                  <a:lnTo>
                    <a:pt x="1700" y="378"/>
                  </a:lnTo>
                  <a:lnTo>
                    <a:pt x="1698" y="365"/>
                  </a:lnTo>
                  <a:lnTo>
                    <a:pt x="1657" y="376"/>
                  </a:lnTo>
                  <a:lnTo>
                    <a:pt x="1685" y="355"/>
                  </a:lnTo>
                  <a:lnTo>
                    <a:pt x="1676" y="340"/>
                  </a:lnTo>
                  <a:lnTo>
                    <a:pt x="1651" y="336"/>
                  </a:lnTo>
                  <a:lnTo>
                    <a:pt x="1681" y="336"/>
                  </a:lnTo>
                  <a:lnTo>
                    <a:pt x="1679" y="310"/>
                  </a:lnTo>
                  <a:lnTo>
                    <a:pt x="1644" y="308"/>
                  </a:lnTo>
                  <a:lnTo>
                    <a:pt x="1644" y="297"/>
                  </a:lnTo>
                  <a:lnTo>
                    <a:pt x="1604" y="274"/>
                  </a:lnTo>
                  <a:lnTo>
                    <a:pt x="1585" y="282"/>
                  </a:lnTo>
                  <a:lnTo>
                    <a:pt x="1538" y="272"/>
                  </a:lnTo>
                  <a:lnTo>
                    <a:pt x="1529" y="286"/>
                  </a:lnTo>
                  <a:lnTo>
                    <a:pt x="1544" y="297"/>
                  </a:lnTo>
                  <a:lnTo>
                    <a:pt x="1532" y="316"/>
                  </a:lnTo>
                  <a:lnTo>
                    <a:pt x="1544" y="318"/>
                  </a:lnTo>
                  <a:lnTo>
                    <a:pt x="1540" y="336"/>
                  </a:lnTo>
                  <a:lnTo>
                    <a:pt x="1551" y="346"/>
                  </a:lnTo>
                  <a:lnTo>
                    <a:pt x="1521" y="368"/>
                  </a:lnTo>
                  <a:lnTo>
                    <a:pt x="1542" y="378"/>
                  </a:lnTo>
                  <a:lnTo>
                    <a:pt x="1557" y="430"/>
                  </a:lnTo>
                  <a:lnTo>
                    <a:pt x="1566" y="430"/>
                  </a:lnTo>
                  <a:lnTo>
                    <a:pt x="1504" y="470"/>
                  </a:lnTo>
                  <a:lnTo>
                    <a:pt x="1523" y="517"/>
                  </a:lnTo>
                  <a:lnTo>
                    <a:pt x="1536" y="524"/>
                  </a:lnTo>
                  <a:lnTo>
                    <a:pt x="1504" y="549"/>
                  </a:lnTo>
                  <a:lnTo>
                    <a:pt x="1480" y="551"/>
                  </a:lnTo>
                  <a:lnTo>
                    <a:pt x="1489" y="536"/>
                  </a:lnTo>
                  <a:lnTo>
                    <a:pt x="1463" y="526"/>
                  </a:lnTo>
                  <a:lnTo>
                    <a:pt x="1474" y="524"/>
                  </a:lnTo>
                  <a:lnTo>
                    <a:pt x="1459" y="506"/>
                  </a:lnTo>
                  <a:lnTo>
                    <a:pt x="1459" y="455"/>
                  </a:lnTo>
                  <a:lnTo>
                    <a:pt x="1410" y="453"/>
                  </a:lnTo>
                  <a:lnTo>
                    <a:pt x="1404" y="464"/>
                  </a:lnTo>
                  <a:lnTo>
                    <a:pt x="1408" y="449"/>
                  </a:lnTo>
                  <a:lnTo>
                    <a:pt x="1342" y="417"/>
                  </a:lnTo>
                  <a:lnTo>
                    <a:pt x="1312" y="404"/>
                  </a:lnTo>
                  <a:lnTo>
                    <a:pt x="1285" y="412"/>
                  </a:lnTo>
                  <a:lnTo>
                    <a:pt x="1276" y="368"/>
                  </a:lnTo>
                  <a:lnTo>
                    <a:pt x="1257" y="374"/>
                  </a:lnTo>
                  <a:lnTo>
                    <a:pt x="1244" y="361"/>
                  </a:lnTo>
                  <a:lnTo>
                    <a:pt x="1250" y="301"/>
                  </a:lnTo>
                  <a:lnTo>
                    <a:pt x="1287" y="284"/>
                  </a:lnTo>
                  <a:lnTo>
                    <a:pt x="1287" y="269"/>
                  </a:lnTo>
                  <a:lnTo>
                    <a:pt x="1295" y="269"/>
                  </a:lnTo>
                  <a:lnTo>
                    <a:pt x="1289" y="265"/>
                  </a:lnTo>
                  <a:lnTo>
                    <a:pt x="1321" y="261"/>
                  </a:lnTo>
                  <a:lnTo>
                    <a:pt x="1316" y="248"/>
                  </a:lnTo>
                  <a:lnTo>
                    <a:pt x="1272" y="233"/>
                  </a:lnTo>
                  <a:lnTo>
                    <a:pt x="1319" y="248"/>
                  </a:lnTo>
                  <a:lnTo>
                    <a:pt x="1331" y="229"/>
                  </a:lnTo>
                  <a:lnTo>
                    <a:pt x="1359" y="231"/>
                  </a:lnTo>
                  <a:lnTo>
                    <a:pt x="1382" y="199"/>
                  </a:lnTo>
                  <a:lnTo>
                    <a:pt x="1346" y="197"/>
                  </a:lnTo>
                  <a:lnTo>
                    <a:pt x="1329" y="180"/>
                  </a:lnTo>
                  <a:lnTo>
                    <a:pt x="1378" y="195"/>
                  </a:lnTo>
                  <a:lnTo>
                    <a:pt x="1400" y="175"/>
                  </a:lnTo>
                  <a:lnTo>
                    <a:pt x="1389" y="163"/>
                  </a:lnTo>
                  <a:lnTo>
                    <a:pt x="1438" y="171"/>
                  </a:lnTo>
                  <a:lnTo>
                    <a:pt x="1434" y="158"/>
                  </a:lnTo>
                  <a:lnTo>
                    <a:pt x="1444" y="167"/>
                  </a:lnTo>
                  <a:lnTo>
                    <a:pt x="1476" y="148"/>
                  </a:lnTo>
                  <a:lnTo>
                    <a:pt x="1457" y="107"/>
                  </a:lnTo>
                  <a:lnTo>
                    <a:pt x="1478" y="103"/>
                  </a:lnTo>
                  <a:lnTo>
                    <a:pt x="1468" y="96"/>
                  </a:lnTo>
                  <a:lnTo>
                    <a:pt x="1476" y="88"/>
                  </a:lnTo>
                  <a:lnTo>
                    <a:pt x="1457" y="71"/>
                  </a:lnTo>
                  <a:lnTo>
                    <a:pt x="1408" y="66"/>
                  </a:lnTo>
                  <a:lnTo>
                    <a:pt x="1421" y="98"/>
                  </a:lnTo>
                  <a:lnTo>
                    <a:pt x="1404" y="103"/>
                  </a:lnTo>
                  <a:lnTo>
                    <a:pt x="1389" y="137"/>
                  </a:lnTo>
                  <a:lnTo>
                    <a:pt x="1376" y="143"/>
                  </a:lnTo>
                  <a:lnTo>
                    <a:pt x="1357" y="120"/>
                  </a:lnTo>
                  <a:lnTo>
                    <a:pt x="1368" y="113"/>
                  </a:lnTo>
                  <a:lnTo>
                    <a:pt x="1361" y="96"/>
                  </a:lnTo>
                  <a:lnTo>
                    <a:pt x="1340" y="84"/>
                  </a:lnTo>
                  <a:lnTo>
                    <a:pt x="1325" y="113"/>
                  </a:lnTo>
                  <a:lnTo>
                    <a:pt x="1306" y="81"/>
                  </a:lnTo>
                  <a:lnTo>
                    <a:pt x="1316" y="77"/>
                  </a:lnTo>
                  <a:lnTo>
                    <a:pt x="1285" y="71"/>
                  </a:lnTo>
                  <a:lnTo>
                    <a:pt x="1295" y="62"/>
                  </a:lnTo>
                  <a:lnTo>
                    <a:pt x="1289" y="56"/>
                  </a:lnTo>
                  <a:lnTo>
                    <a:pt x="1304" y="56"/>
                  </a:lnTo>
                  <a:lnTo>
                    <a:pt x="1280" y="37"/>
                  </a:lnTo>
                  <a:lnTo>
                    <a:pt x="1278" y="22"/>
                  </a:lnTo>
                  <a:lnTo>
                    <a:pt x="1242" y="0"/>
                  </a:lnTo>
                  <a:lnTo>
                    <a:pt x="1236" y="24"/>
                  </a:lnTo>
                  <a:lnTo>
                    <a:pt x="1223" y="22"/>
                  </a:lnTo>
                  <a:lnTo>
                    <a:pt x="1218" y="60"/>
                  </a:lnTo>
                  <a:lnTo>
                    <a:pt x="1267" y="77"/>
                  </a:lnTo>
                  <a:lnTo>
                    <a:pt x="1250" y="98"/>
                  </a:lnTo>
                  <a:lnTo>
                    <a:pt x="1261" y="90"/>
                  </a:lnTo>
                  <a:lnTo>
                    <a:pt x="1270" y="103"/>
                  </a:lnTo>
                  <a:lnTo>
                    <a:pt x="1236" y="118"/>
                  </a:lnTo>
                  <a:lnTo>
                    <a:pt x="1240" y="143"/>
                  </a:lnTo>
                  <a:lnTo>
                    <a:pt x="1223" y="133"/>
                  </a:lnTo>
                  <a:lnTo>
                    <a:pt x="1227" y="116"/>
                  </a:lnTo>
                  <a:lnTo>
                    <a:pt x="1216" y="118"/>
                  </a:lnTo>
                  <a:lnTo>
                    <a:pt x="1206" y="107"/>
                  </a:lnTo>
                  <a:lnTo>
                    <a:pt x="1180" y="109"/>
                  </a:lnTo>
                  <a:lnTo>
                    <a:pt x="1191" y="122"/>
                  </a:lnTo>
                  <a:lnTo>
                    <a:pt x="1195" y="124"/>
                  </a:lnTo>
                  <a:lnTo>
                    <a:pt x="1208" y="120"/>
                  </a:lnTo>
                  <a:lnTo>
                    <a:pt x="1204" y="133"/>
                  </a:lnTo>
                  <a:lnTo>
                    <a:pt x="1195" y="124"/>
                  </a:lnTo>
                  <a:lnTo>
                    <a:pt x="1193" y="124"/>
                  </a:lnTo>
                  <a:lnTo>
                    <a:pt x="1191" y="122"/>
                  </a:lnTo>
                  <a:lnTo>
                    <a:pt x="1184" y="118"/>
                  </a:lnTo>
                  <a:lnTo>
                    <a:pt x="1187" y="126"/>
                  </a:lnTo>
                  <a:lnTo>
                    <a:pt x="1118" y="128"/>
                  </a:lnTo>
                  <a:lnTo>
                    <a:pt x="1103" y="116"/>
                  </a:lnTo>
                  <a:lnTo>
                    <a:pt x="1078" y="118"/>
                  </a:lnTo>
                  <a:lnTo>
                    <a:pt x="1054" y="90"/>
                  </a:lnTo>
                  <a:lnTo>
                    <a:pt x="1010" y="109"/>
                  </a:lnTo>
                  <a:lnTo>
                    <a:pt x="1023" y="116"/>
                  </a:lnTo>
                  <a:lnTo>
                    <a:pt x="1059" y="101"/>
                  </a:lnTo>
                  <a:lnTo>
                    <a:pt x="1023" y="126"/>
                  </a:lnTo>
                  <a:lnTo>
                    <a:pt x="1035" y="145"/>
                  </a:lnTo>
                  <a:lnTo>
                    <a:pt x="1027" y="156"/>
                  </a:lnTo>
                  <a:lnTo>
                    <a:pt x="1023" y="141"/>
                  </a:lnTo>
                  <a:lnTo>
                    <a:pt x="988" y="118"/>
                  </a:lnTo>
                  <a:lnTo>
                    <a:pt x="910" y="126"/>
                  </a:lnTo>
                  <a:lnTo>
                    <a:pt x="895" y="120"/>
                  </a:lnTo>
                  <a:lnTo>
                    <a:pt x="920" y="107"/>
                  </a:lnTo>
                  <a:lnTo>
                    <a:pt x="899" y="92"/>
                  </a:lnTo>
                  <a:lnTo>
                    <a:pt x="858" y="92"/>
                  </a:lnTo>
                  <a:lnTo>
                    <a:pt x="773" y="64"/>
                  </a:lnTo>
                  <a:lnTo>
                    <a:pt x="741" y="81"/>
                  </a:lnTo>
                  <a:lnTo>
                    <a:pt x="743" y="58"/>
                  </a:lnTo>
                  <a:lnTo>
                    <a:pt x="720" y="81"/>
                  </a:lnTo>
                  <a:lnTo>
                    <a:pt x="682" y="45"/>
                  </a:lnTo>
                  <a:lnTo>
                    <a:pt x="688" y="54"/>
                  </a:lnTo>
                  <a:lnTo>
                    <a:pt x="631" y="86"/>
                  </a:lnTo>
                  <a:lnTo>
                    <a:pt x="631" y="77"/>
                  </a:lnTo>
                  <a:lnTo>
                    <a:pt x="599" y="88"/>
                  </a:lnTo>
                  <a:lnTo>
                    <a:pt x="652" y="54"/>
                  </a:lnTo>
                  <a:lnTo>
                    <a:pt x="582" y="81"/>
                  </a:lnTo>
                  <a:lnTo>
                    <a:pt x="571" y="90"/>
                  </a:lnTo>
                  <a:lnTo>
                    <a:pt x="577" y="103"/>
                  </a:lnTo>
                  <a:lnTo>
                    <a:pt x="460" y="69"/>
                  </a:lnTo>
                  <a:lnTo>
                    <a:pt x="460" y="71"/>
                  </a:lnTo>
                  <a:lnTo>
                    <a:pt x="279" y="49"/>
                  </a:lnTo>
                  <a:lnTo>
                    <a:pt x="271" y="37"/>
                  </a:lnTo>
                  <a:lnTo>
                    <a:pt x="222" y="28"/>
                  </a:lnTo>
                  <a:lnTo>
                    <a:pt x="215" y="39"/>
                  </a:lnTo>
                  <a:lnTo>
                    <a:pt x="200" y="37"/>
                  </a:lnTo>
                  <a:lnTo>
                    <a:pt x="215" y="26"/>
                  </a:lnTo>
                  <a:lnTo>
                    <a:pt x="194" y="19"/>
                  </a:lnTo>
                  <a:lnTo>
                    <a:pt x="173" y="37"/>
                  </a:lnTo>
                  <a:lnTo>
                    <a:pt x="141" y="39"/>
                  </a:lnTo>
                  <a:lnTo>
                    <a:pt x="139" y="54"/>
                  </a:lnTo>
                  <a:lnTo>
                    <a:pt x="134" y="45"/>
                  </a:lnTo>
                  <a:lnTo>
                    <a:pt x="104" y="54"/>
                  </a:lnTo>
                  <a:lnTo>
                    <a:pt x="109" y="66"/>
                  </a:lnTo>
                  <a:lnTo>
                    <a:pt x="96" y="62"/>
                  </a:lnTo>
                  <a:lnTo>
                    <a:pt x="77" y="86"/>
                  </a:lnTo>
                  <a:lnTo>
                    <a:pt x="32" y="96"/>
                  </a:lnTo>
                  <a:lnTo>
                    <a:pt x="34" y="107"/>
                  </a:lnTo>
                  <a:lnTo>
                    <a:pt x="21" y="111"/>
                  </a:lnTo>
                  <a:lnTo>
                    <a:pt x="75" y="148"/>
                  </a:lnTo>
                  <a:lnTo>
                    <a:pt x="147" y="165"/>
                  </a:lnTo>
                  <a:lnTo>
                    <a:pt x="102" y="160"/>
                  </a:lnTo>
                  <a:lnTo>
                    <a:pt x="104" y="171"/>
                  </a:lnTo>
                  <a:lnTo>
                    <a:pt x="121" y="171"/>
                  </a:lnTo>
                  <a:lnTo>
                    <a:pt x="107" y="180"/>
                  </a:lnTo>
                  <a:lnTo>
                    <a:pt x="75" y="178"/>
                  </a:lnTo>
                  <a:lnTo>
                    <a:pt x="75" y="160"/>
                  </a:lnTo>
                  <a:lnTo>
                    <a:pt x="58" y="163"/>
                  </a:lnTo>
                  <a:lnTo>
                    <a:pt x="0" y="188"/>
                  </a:lnTo>
                  <a:lnTo>
                    <a:pt x="32" y="197"/>
                  </a:lnTo>
                  <a:lnTo>
                    <a:pt x="19" y="201"/>
                  </a:lnTo>
                  <a:lnTo>
                    <a:pt x="34" y="218"/>
                  </a:lnTo>
                  <a:lnTo>
                    <a:pt x="85" y="216"/>
                  </a:lnTo>
                  <a:lnTo>
                    <a:pt x="92" y="227"/>
                  </a:lnTo>
                  <a:lnTo>
                    <a:pt x="126" y="214"/>
                  </a:lnTo>
                  <a:lnTo>
                    <a:pt x="113" y="218"/>
                  </a:lnTo>
                  <a:lnTo>
                    <a:pt x="119" y="246"/>
                  </a:lnTo>
                  <a:lnTo>
                    <a:pt x="51" y="269"/>
                  </a:lnTo>
                  <a:lnTo>
                    <a:pt x="32" y="299"/>
                  </a:lnTo>
                  <a:lnTo>
                    <a:pt x="49" y="295"/>
                  </a:lnTo>
                  <a:lnTo>
                    <a:pt x="36" y="301"/>
                  </a:lnTo>
                  <a:lnTo>
                    <a:pt x="49" y="312"/>
                  </a:lnTo>
                  <a:lnTo>
                    <a:pt x="75" y="316"/>
                  </a:lnTo>
                  <a:lnTo>
                    <a:pt x="60" y="329"/>
                  </a:lnTo>
                  <a:lnTo>
                    <a:pt x="70" y="344"/>
                  </a:lnTo>
                  <a:lnTo>
                    <a:pt x="85" y="346"/>
                  </a:lnTo>
                  <a:lnTo>
                    <a:pt x="98" y="333"/>
                  </a:lnTo>
                  <a:lnTo>
                    <a:pt x="96" y="329"/>
                  </a:lnTo>
                  <a:lnTo>
                    <a:pt x="113" y="316"/>
                  </a:lnTo>
                  <a:lnTo>
                    <a:pt x="98" y="333"/>
                  </a:lnTo>
                  <a:lnTo>
                    <a:pt x="109" y="359"/>
                  </a:lnTo>
                  <a:lnTo>
                    <a:pt x="102" y="372"/>
                  </a:lnTo>
                  <a:lnTo>
                    <a:pt x="134" y="355"/>
                  </a:lnTo>
                  <a:lnTo>
                    <a:pt x="156" y="376"/>
                  </a:lnTo>
                  <a:lnTo>
                    <a:pt x="162" y="363"/>
                  </a:lnTo>
                  <a:lnTo>
                    <a:pt x="168" y="372"/>
                  </a:lnTo>
                  <a:lnTo>
                    <a:pt x="192" y="361"/>
                  </a:lnTo>
                  <a:lnTo>
                    <a:pt x="160" y="417"/>
                  </a:lnTo>
                  <a:lnTo>
                    <a:pt x="134" y="427"/>
                  </a:lnTo>
                  <a:lnTo>
                    <a:pt x="134" y="438"/>
                  </a:lnTo>
                  <a:lnTo>
                    <a:pt x="102" y="440"/>
                  </a:lnTo>
                  <a:lnTo>
                    <a:pt x="79" y="462"/>
                  </a:lnTo>
                  <a:lnTo>
                    <a:pt x="109" y="445"/>
                  </a:lnTo>
                  <a:lnTo>
                    <a:pt x="143" y="447"/>
                  </a:lnTo>
                  <a:lnTo>
                    <a:pt x="160" y="432"/>
                  </a:lnTo>
                  <a:lnTo>
                    <a:pt x="151" y="421"/>
                  </a:lnTo>
                  <a:lnTo>
                    <a:pt x="173" y="423"/>
                  </a:lnTo>
                  <a:lnTo>
                    <a:pt x="236" y="380"/>
                  </a:lnTo>
                  <a:lnTo>
                    <a:pt x="249" y="365"/>
                  </a:lnTo>
                  <a:lnTo>
                    <a:pt x="239" y="355"/>
                  </a:lnTo>
                  <a:lnTo>
                    <a:pt x="294" y="304"/>
                  </a:lnTo>
                  <a:lnTo>
                    <a:pt x="303" y="278"/>
                  </a:lnTo>
                  <a:lnTo>
                    <a:pt x="296" y="304"/>
                  </a:lnTo>
                  <a:lnTo>
                    <a:pt x="317" y="299"/>
                  </a:lnTo>
                  <a:lnTo>
                    <a:pt x="307" y="310"/>
                  </a:lnTo>
                  <a:lnTo>
                    <a:pt x="324" y="314"/>
                  </a:lnTo>
                  <a:lnTo>
                    <a:pt x="283" y="318"/>
                  </a:lnTo>
                  <a:lnTo>
                    <a:pt x="275" y="342"/>
                  </a:lnTo>
                  <a:lnTo>
                    <a:pt x="290" y="342"/>
                  </a:lnTo>
                  <a:lnTo>
                    <a:pt x="277" y="359"/>
                  </a:lnTo>
                  <a:lnTo>
                    <a:pt x="330" y="336"/>
                  </a:lnTo>
                  <a:lnTo>
                    <a:pt x="339" y="323"/>
                  </a:lnTo>
                  <a:lnTo>
                    <a:pt x="330" y="316"/>
                  </a:lnTo>
                  <a:lnTo>
                    <a:pt x="343" y="304"/>
                  </a:lnTo>
                  <a:lnTo>
                    <a:pt x="341" y="314"/>
                  </a:lnTo>
                  <a:lnTo>
                    <a:pt x="369" y="308"/>
                  </a:lnTo>
                  <a:lnTo>
                    <a:pt x="362" y="318"/>
                  </a:lnTo>
                  <a:lnTo>
                    <a:pt x="407" y="336"/>
                  </a:lnTo>
                  <a:lnTo>
                    <a:pt x="473" y="344"/>
                  </a:lnTo>
                  <a:lnTo>
                    <a:pt x="484" y="336"/>
                  </a:lnTo>
                  <a:lnTo>
                    <a:pt x="492" y="340"/>
                  </a:lnTo>
                  <a:lnTo>
                    <a:pt x="481" y="351"/>
                  </a:lnTo>
                  <a:lnTo>
                    <a:pt x="501" y="359"/>
                  </a:lnTo>
                  <a:lnTo>
                    <a:pt x="509" y="353"/>
                  </a:lnTo>
                  <a:lnTo>
                    <a:pt x="498" y="336"/>
                  </a:lnTo>
                  <a:lnTo>
                    <a:pt x="509" y="353"/>
                  </a:lnTo>
                  <a:lnTo>
                    <a:pt x="511" y="355"/>
                  </a:lnTo>
                  <a:lnTo>
                    <a:pt x="511" y="355"/>
                  </a:lnTo>
                  <a:lnTo>
                    <a:pt x="518" y="372"/>
                  </a:lnTo>
                  <a:lnTo>
                    <a:pt x="535" y="378"/>
                  </a:lnTo>
                  <a:lnTo>
                    <a:pt x="543" y="374"/>
                  </a:lnTo>
                  <a:lnTo>
                    <a:pt x="528" y="365"/>
                  </a:lnTo>
                  <a:lnTo>
                    <a:pt x="543" y="365"/>
                  </a:lnTo>
                  <a:lnTo>
                    <a:pt x="558" y="380"/>
                  </a:lnTo>
                  <a:lnTo>
                    <a:pt x="554" y="353"/>
                  </a:lnTo>
                  <a:lnTo>
                    <a:pt x="565" y="376"/>
                  </a:lnTo>
                  <a:lnTo>
                    <a:pt x="590" y="389"/>
                  </a:lnTo>
                  <a:lnTo>
                    <a:pt x="594" y="393"/>
                  </a:lnTo>
                  <a:lnTo>
                    <a:pt x="590" y="408"/>
                  </a:lnTo>
                  <a:lnTo>
                    <a:pt x="622" y="430"/>
                  </a:lnTo>
                  <a:lnTo>
                    <a:pt x="614" y="447"/>
                  </a:lnTo>
                  <a:lnTo>
                    <a:pt x="631" y="432"/>
                  </a:lnTo>
                  <a:lnTo>
                    <a:pt x="633" y="455"/>
                  </a:lnTo>
                  <a:lnTo>
                    <a:pt x="628" y="436"/>
                  </a:lnTo>
                  <a:lnTo>
                    <a:pt x="622" y="447"/>
                  </a:lnTo>
                  <a:lnTo>
                    <a:pt x="633" y="455"/>
                  </a:lnTo>
                  <a:lnTo>
                    <a:pt x="635" y="464"/>
                  </a:lnTo>
                  <a:lnTo>
                    <a:pt x="645" y="459"/>
                  </a:lnTo>
                  <a:lnTo>
                    <a:pt x="641" y="472"/>
                  </a:lnTo>
                  <a:lnTo>
                    <a:pt x="669" y="517"/>
                  </a:lnTo>
                  <a:lnTo>
                    <a:pt x="684" y="519"/>
                  </a:lnTo>
                  <a:lnTo>
                    <a:pt x="694" y="541"/>
                  </a:lnTo>
                  <a:lnTo>
                    <a:pt x="688" y="547"/>
                  </a:lnTo>
                  <a:lnTo>
                    <a:pt x="741" y="562"/>
                  </a:lnTo>
                  <a:lnTo>
                    <a:pt x="739" y="575"/>
                  </a:lnTo>
                  <a:lnTo>
                    <a:pt x="765" y="579"/>
                  </a:lnTo>
                  <a:lnTo>
                    <a:pt x="771" y="596"/>
                  </a:lnTo>
                  <a:lnTo>
                    <a:pt x="1242" y="596"/>
                  </a:lnTo>
                  <a:lnTo>
                    <a:pt x="1242" y="586"/>
                  </a:lnTo>
                  <a:lnTo>
                    <a:pt x="1244" y="588"/>
                  </a:lnTo>
                  <a:lnTo>
                    <a:pt x="1242" y="596"/>
                  </a:lnTo>
                  <a:lnTo>
                    <a:pt x="771" y="596"/>
                  </a:lnTo>
                  <a:lnTo>
                    <a:pt x="782" y="615"/>
                  </a:lnTo>
                  <a:lnTo>
                    <a:pt x="769" y="630"/>
                  </a:lnTo>
                  <a:lnTo>
                    <a:pt x="773" y="615"/>
                  </a:lnTo>
                  <a:lnTo>
                    <a:pt x="739" y="613"/>
                  </a:lnTo>
                  <a:lnTo>
                    <a:pt x="752" y="652"/>
                  </a:lnTo>
                  <a:lnTo>
                    <a:pt x="765" y="656"/>
                  </a:lnTo>
                  <a:lnTo>
                    <a:pt x="754" y="658"/>
                  </a:lnTo>
                  <a:lnTo>
                    <a:pt x="746" y="778"/>
                  </a:lnTo>
                  <a:lnTo>
                    <a:pt x="769" y="823"/>
                  </a:lnTo>
                  <a:lnTo>
                    <a:pt x="786" y="823"/>
                  </a:lnTo>
                  <a:lnTo>
                    <a:pt x="780" y="840"/>
                  </a:lnTo>
                  <a:lnTo>
                    <a:pt x="812" y="891"/>
                  </a:lnTo>
                  <a:lnTo>
                    <a:pt x="844" y="902"/>
                  </a:lnTo>
                  <a:lnTo>
                    <a:pt x="869" y="929"/>
                  </a:lnTo>
                  <a:lnTo>
                    <a:pt x="910" y="927"/>
                  </a:lnTo>
                  <a:lnTo>
                    <a:pt x="974" y="953"/>
                  </a:lnTo>
                  <a:lnTo>
                    <a:pt x="1050" y="942"/>
                  </a:lnTo>
                  <a:lnTo>
                    <a:pt x="1097" y="993"/>
                  </a:lnTo>
                  <a:lnTo>
                    <a:pt x="1135" y="981"/>
                  </a:lnTo>
                  <a:lnTo>
                    <a:pt x="1178" y="1040"/>
                  </a:lnTo>
                  <a:lnTo>
                    <a:pt x="1210" y="1053"/>
                  </a:lnTo>
                  <a:lnTo>
                    <a:pt x="1208" y="1017"/>
                  </a:lnTo>
                  <a:lnTo>
                    <a:pt x="1242" y="998"/>
                  </a:lnTo>
                  <a:lnTo>
                    <a:pt x="1246" y="981"/>
                  </a:lnTo>
                  <a:lnTo>
                    <a:pt x="1297" y="981"/>
                  </a:lnTo>
                  <a:lnTo>
                    <a:pt x="1342" y="993"/>
                  </a:lnTo>
                  <a:lnTo>
                    <a:pt x="1342" y="972"/>
                  </a:lnTo>
                  <a:lnTo>
                    <a:pt x="1325" y="970"/>
                  </a:lnTo>
                  <a:lnTo>
                    <a:pt x="1361" y="970"/>
                  </a:lnTo>
                  <a:lnTo>
                    <a:pt x="1363" y="959"/>
                  </a:lnTo>
                  <a:lnTo>
                    <a:pt x="1368" y="972"/>
                  </a:lnTo>
                  <a:lnTo>
                    <a:pt x="1436" y="976"/>
                  </a:lnTo>
                  <a:lnTo>
                    <a:pt x="1455" y="993"/>
                  </a:lnTo>
                  <a:lnTo>
                    <a:pt x="1457" y="1023"/>
                  </a:lnTo>
                  <a:lnTo>
                    <a:pt x="1480" y="1064"/>
                  </a:lnTo>
                  <a:lnTo>
                    <a:pt x="1493" y="1062"/>
                  </a:lnTo>
                  <a:lnTo>
                    <a:pt x="1498" y="1032"/>
                  </a:lnTo>
                  <a:lnTo>
                    <a:pt x="1476" y="959"/>
                  </a:lnTo>
                  <a:lnTo>
                    <a:pt x="1489" y="929"/>
                  </a:lnTo>
                  <a:lnTo>
                    <a:pt x="1576" y="870"/>
                  </a:lnTo>
                  <a:lnTo>
                    <a:pt x="1559" y="863"/>
                  </a:lnTo>
                  <a:lnTo>
                    <a:pt x="1574" y="861"/>
                  </a:lnTo>
                  <a:lnTo>
                    <a:pt x="1561" y="842"/>
                  </a:lnTo>
                  <a:lnTo>
                    <a:pt x="1566" y="825"/>
                  </a:lnTo>
                  <a:lnTo>
                    <a:pt x="1547" y="812"/>
                  </a:lnTo>
                  <a:lnTo>
                    <a:pt x="1566" y="820"/>
                  </a:lnTo>
                  <a:lnTo>
                    <a:pt x="1559" y="799"/>
                  </a:lnTo>
                  <a:lnTo>
                    <a:pt x="1572" y="793"/>
                  </a:lnTo>
                  <a:lnTo>
                    <a:pt x="1574" y="840"/>
                  </a:lnTo>
                  <a:lnTo>
                    <a:pt x="1587" y="812"/>
                  </a:lnTo>
                  <a:lnTo>
                    <a:pt x="1578" y="791"/>
                  </a:lnTo>
                  <a:lnTo>
                    <a:pt x="1589" y="803"/>
                  </a:lnTo>
                  <a:lnTo>
                    <a:pt x="1606" y="767"/>
                  </a:lnTo>
                  <a:lnTo>
                    <a:pt x="1674" y="750"/>
                  </a:lnTo>
                  <a:lnTo>
                    <a:pt x="1657" y="739"/>
                  </a:lnTo>
                  <a:lnTo>
                    <a:pt x="1670" y="709"/>
                  </a:lnTo>
                  <a:lnTo>
                    <a:pt x="1721" y="688"/>
                  </a:lnTo>
                  <a:lnTo>
                    <a:pt x="1723" y="677"/>
                  </a:lnTo>
                  <a:lnTo>
                    <a:pt x="1721" y="675"/>
                  </a:lnTo>
                  <a:lnTo>
                    <a:pt x="1766" y="660"/>
                  </a:lnTo>
                  <a:lnTo>
                    <a:pt x="1760" y="673"/>
                  </a:lnTo>
                  <a:lnTo>
                    <a:pt x="1787" y="673"/>
                  </a:lnTo>
                  <a:lnTo>
                    <a:pt x="1736" y="692"/>
                  </a:lnTo>
                  <a:lnTo>
                    <a:pt x="1751" y="712"/>
                  </a:lnTo>
                  <a:lnTo>
                    <a:pt x="1770" y="688"/>
                  </a:lnTo>
                  <a:lnTo>
                    <a:pt x="1823" y="675"/>
                  </a:lnTo>
                  <a:lnTo>
                    <a:pt x="1845" y="656"/>
                  </a:lnTo>
                  <a:lnTo>
                    <a:pt x="1832" y="658"/>
                  </a:lnTo>
                  <a:lnTo>
                    <a:pt x="1832" y="639"/>
                  </a:lnTo>
                  <a:close/>
                  <a:moveTo>
                    <a:pt x="460" y="329"/>
                  </a:moveTo>
                  <a:lnTo>
                    <a:pt x="460" y="329"/>
                  </a:lnTo>
                  <a:lnTo>
                    <a:pt x="492" y="329"/>
                  </a:lnTo>
                  <a:lnTo>
                    <a:pt x="492" y="329"/>
                  </a:lnTo>
                  <a:lnTo>
                    <a:pt x="460" y="329"/>
                  </a:lnTo>
                  <a:close/>
                  <a:moveTo>
                    <a:pt x="1436" y="709"/>
                  </a:moveTo>
                  <a:lnTo>
                    <a:pt x="1442" y="675"/>
                  </a:lnTo>
                  <a:lnTo>
                    <a:pt x="1417" y="667"/>
                  </a:lnTo>
                  <a:lnTo>
                    <a:pt x="1395" y="688"/>
                  </a:lnTo>
                  <a:lnTo>
                    <a:pt x="1387" y="746"/>
                  </a:lnTo>
                  <a:lnTo>
                    <a:pt x="1372" y="748"/>
                  </a:lnTo>
                  <a:lnTo>
                    <a:pt x="1368" y="720"/>
                  </a:lnTo>
                  <a:lnTo>
                    <a:pt x="1380" y="677"/>
                  </a:lnTo>
                  <a:lnTo>
                    <a:pt x="1368" y="684"/>
                  </a:lnTo>
                  <a:lnTo>
                    <a:pt x="1389" y="662"/>
                  </a:lnTo>
                  <a:lnTo>
                    <a:pt x="1434" y="662"/>
                  </a:lnTo>
                  <a:lnTo>
                    <a:pt x="1427" y="650"/>
                  </a:lnTo>
                  <a:lnTo>
                    <a:pt x="1423" y="650"/>
                  </a:lnTo>
                  <a:lnTo>
                    <a:pt x="1357" y="643"/>
                  </a:lnTo>
                  <a:lnTo>
                    <a:pt x="1368" y="630"/>
                  </a:lnTo>
                  <a:lnTo>
                    <a:pt x="1327" y="647"/>
                  </a:lnTo>
                  <a:lnTo>
                    <a:pt x="1297" y="647"/>
                  </a:lnTo>
                  <a:lnTo>
                    <a:pt x="1333" y="620"/>
                  </a:lnTo>
                  <a:lnTo>
                    <a:pt x="1255" y="603"/>
                  </a:lnTo>
                  <a:lnTo>
                    <a:pt x="1253" y="600"/>
                  </a:lnTo>
                  <a:lnTo>
                    <a:pt x="1333" y="618"/>
                  </a:lnTo>
                  <a:lnTo>
                    <a:pt x="1363" y="594"/>
                  </a:lnTo>
                  <a:lnTo>
                    <a:pt x="1378" y="611"/>
                  </a:lnTo>
                  <a:lnTo>
                    <a:pt x="1378" y="600"/>
                  </a:lnTo>
                  <a:lnTo>
                    <a:pt x="1393" y="600"/>
                  </a:lnTo>
                  <a:lnTo>
                    <a:pt x="1404" y="620"/>
                  </a:lnTo>
                  <a:lnTo>
                    <a:pt x="1417" y="618"/>
                  </a:lnTo>
                  <a:lnTo>
                    <a:pt x="1423" y="650"/>
                  </a:lnTo>
                  <a:lnTo>
                    <a:pt x="1425" y="650"/>
                  </a:lnTo>
                  <a:lnTo>
                    <a:pt x="1487" y="660"/>
                  </a:lnTo>
                  <a:lnTo>
                    <a:pt x="1506" y="684"/>
                  </a:lnTo>
                  <a:lnTo>
                    <a:pt x="1485" y="688"/>
                  </a:lnTo>
                  <a:lnTo>
                    <a:pt x="1472" y="675"/>
                  </a:lnTo>
                  <a:lnTo>
                    <a:pt x="1470" y="714"/>
                  </a:lnTo>
                  <a:lnTo>
                    <a:pt x="1459" y="720"/>
                  </a:lnTo>
                  <a:lnTo>
                    <a:pt x="1453" y="701"/>
                  </a:lnTo>
                  <a:lnTo>
                    <a:pt x="1436" y="709"/>
                  </a:lnTo>
                  <a:close/>
                  <a:moveTo>
                    <a:pt x="1662" y="675"/>
                  </a:moveTo>
                  <a:lnTo>
                    <a:pt x="1574" y="692"/>
                  </a:lnTo>
                  <a:lnTo>
                    <a:pt x="1568" y="712"/>
                  </a:lnTo>
                  <a:lnTo>
                    <a:pt x="1519" y="720"/>
                  </a:lnTo>
                  <a:lnTo>
                    <a:pt x="1521" y="726"/>
                  </a:lnTo>
                  <a:lnTo>
                    <a:pt x="1472" y="754"/>
                  </a:lnTo>
                  <a:lnTo>
                    <a:pt x="1451" y="752"/>
                  </a:lnTo>
                  <a:lnTo>
                    <a:pt x="1449" y="744"/>
                  </a:lnTo>
                  <a:lnTo>
                    <a:pt x="1449" y="744"/>
                  </a:lnTo>
                  <a:lnTo>
                    <a:pt x="1521" y="724"/>
                  </a:lnTo>
                  <a:lnTo>
                    <a:pt x="1517" y="718"/>
                  </a:lnTo>
                  <a:lnTo>
                    <a:pt x="1504" y="716"/>
                  </a:lnTo>
                  <a:lnTo>
                    <a:pt x="1515" y="707"/>
                  </a:lnTo>
                  <a:lnTo>
                    <a:pt x="1574" y="692"/>
                  </a:lnTo>
                  <a:lnTo>
                    <a:pt x="1659" y="675"/>
                  </a:lnTo>
                  <a:lnTo>
                    <a:pt x="1681" y="630"/>
                  </a:lnTo>
                  <a:lnTo>
                    <a:pt x="1708" y="639"/>
                  </a:lnTo>
                  <a:lnTo>
                    <a:pt x="1708" y="639"/>
                  </a:lnTo>
                  <a:lnTo>
                    <a:pt x="1683" y="630"/>
                  </a:lnTo>
                  <a:lnTo>
                    <a:pt x="1662" y="675"/>
                  </a:lnTo>
                  <a:close/>
                </a:path>
              </a:pathLst>
            </a:custGeom>
            <a:solidFill>
              <a:srgbClr val="6048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ZA" sz="12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cs typeface="Arial" pitchFamily="34" charset="0"/>
              </a:endParaRPr>
            </a:p>
          </p:txBody>
        </p:sp>
      </p:grpSp>
      <p:grpSp>
        <p:nvGrpSpPr>
          <p:cNvPr id="214" name="קבוצה 213">
            <a:extLst>
              <a:ext uri="{FF2B5EF4-FFF2-40B4-BE49-F238E27FC236}">
                <a16:creationId xmlns:a16="http://schemas.microsoft.com/office/drawing/2014/main" id="{430B6A45-55E7-49FA-A07D-67BA24D0B8DA}"/>
              </a:ext>
            </a:extLst>
          </p:cNvPr>
          <p:cNvGrpSpPr/>
          <p:nvPr/>
        </p:nvGrpSpPr>
        <p:grpSpPr>
          <a:xfrm>
            <a:off x="4568814" y="6085225"/>
            <a:ext cx="1840626" cy="667975"/>
            <a:chOff x="4568814" y="5725795"/>
            <a:chExt cx="1840626" cy="667975"/>
          </a:xfrm>
        </p:grpSpPr>
        <p:sp>
          <p:nvSpPr>
            <p:cNvPr id="215" name="Rectangle: Rounded Corners 441">
              <a:extLst>
                <a:ext uri="{FF2B5EF4-FFF2-40B4-BE49-F238E27FC236}">
                  <a16:creationId xmlns:a16="http://schemas.microsoft.com/office/drawing/2014/main" id="{8E019630-4D43-471A-807C-9F483BB5E832}"/>
                </a:ext>
              </a:extLst>
            </p:cNvPr>
            <p:cNvSpPr/>
            <p:nvPr/>
          </p:nvSpPr>
          <p:spPr>
            <a:xfrm>
              <a:off x="4568814" y="5811116"/>
              <a:ext cx="1840626" cy="582654"/>
            </a:xfrm>
            <a:prstGeom prst="roundRect">
              <a:avLst/>
            </a:prstGeom>
            <a:solidFill>
              <a:schemeClr val="bg1"/>
            </a:solidFill>
            <a:ln w="3175">
              <a:solidFill>
                <a:schemeClr val="bg1">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Trebuchet MS" panose="020B0603020202020204" pitchFamily="34" charset="0"/>
              </a:endParaRPr>
            </a:p>
          </p:txBody>
        </p:sp>
        <p:sp>
          <p:nvSpPr>
            <p:cNvPr id="216" name="Rectangle 442">
              <a:extLst>
                <a:ext uri="{FF2B5EF4-FFF2-40B4-BE49-F238E27FC236}">
                  <a16:creationId xmlns:a16="http://schemas.microsoft.com/office/drawing/2014/main" id="{84AD3A84-4258-47DC-9B14-438D55BB91D5}"/>
                </a:ext>
              </a:extLst>
            </p:cNvPr>
            <p:cNvSpPr/>
            <p:nvPr/>
          </p:nvSpPr>
          <p:spPr>
            <a:xfrm>
              <a:off x="5265509" y="5725795"/>
              <a:ext cx="447237" cy="161583"/>
            </a:xfrm>
            <a:prstGeom prst="rect">
              <a:avLst/>
            </a:prstGeom>
            <a:solidFill>
              <a:schemeClr val="bg1"/>
            </a:solidFill>
          </p:spPr>
          <p:txBody>
            <a:bodyPr wrap="none" lIns="0" tIns="0" rIns="0" bIns="0">
              <a:spAutoFit/>
            </a:bodyPr>
            <a:lstStyle/>
            <a:p>
              <a:pPr lvl="0" algn="ctr" defTabSz="914400" eaLnBrk="0" fontAlgn="base" hangingPunct="0">
                <a:spcBef>
                  <a:spcPct val="0"/>
                </a:spcBef>
                <a:spcAft>
                  <a:spcPct val="0"/>
                </a:spcAft>
                <a:defRPr/>
              </a:pPr>
              <a:r>
                <a:rPr lang="en-ZA" sz="1050" b="1" dirty="0">
                  <a:solidFill>
                    <a:srgbClr val="FF4040"/>
                  </a:solidFill>
                  <a:latin typeface="Trebuchet MS" panose="020B0603020202020204" pitchFamily="34" charset="0"/>
                  <a:ea typeface="ヒラギノ角ゴ Pro W3" pitchFamily="-112" charset="-128"/>
                  <a:cs typeface="Arial" pitchFamily="34" charset="0"/>
                </a:rPr>
                <a:t>Europe</a:t>
              </a:r>
            </a:p>
          </p:txBody>
        </p:sp>
        <p:sp>
          <p:nvSpPr>
            <p:cNvPr id="217" name="Rectangle 443">
              <a:extLst>
                <a:ext uri="{FF2B5EF4-FFF2-40B4-BE49-F238E27FC236}">
                  <a16:creationId xmlns:a16="http://schemas.microsoft.com/office/drawing/2014/main" id="{DD559AF2-BBEA-4F6A-996F-5FB7FB7BA3B7}"/>
                </a:ext>
              </a:extLst>
            </p:cNvPr>
            <p:cNvSpPr/>
            <p:nvPr/>
          </p:nvSpPr>
          <p:spPr>
            <a:xfrm>
              <a:off x="4642788" y="5898105"/>
              <a:ext cx="647613" cy="430887"/>
            </a:xfrm>
            <a:prstGeom prst="rect">
              <a:avLst/>
            </a:prstGeom>
            <a:noFill/>
          </p:spPr>
          <p:txBody>
            <a:bodyPr wrap="none" lIns="0" tIns="0" rIns="0" bIns="0">
              <a:spAutoFit/>
            </a:bodyPr>
            <a:lstStyle/>
            <a:p>
              <a:pPr lvl="0" algn="ctr" defTabSz="914400" eaLnBrk="0" fontAlgn="base" hangingPunct="0">
                <a:spcBef>
                  <a:spcPct val="0"/>
                </a:spcBef>
                <a:spcAft>
                  <a:spcPct val="0"/>
                </a:spcAft>
                <a:buClr>
                  <a:prstClr val="black"/>
                </a:buClr>
                <a:buSzPct val="65000"/>
                <a:defRPr/>
              </a:pPr>
              <a:r>
                <a:rPr lang="en-ZA" sz="1000" b="1" dirty="0">
                  <a:solidFill>
                    <a:srgbClr val="FF4040"/>
                  </a:solidFill>
                  <a:latin typeface="Trebuchet MS" panose="020B0603020202020204" pitchFamily="34" charset="0"/>
                  <a:ea typeface="ＭＳ Ｐゴシック" pitchFamily="-112" charset="-128"/>
                  <a:cs typeface="Arial" pitchFamily="34" charset="0"/>
                </a:rPr>
                <a:t>6.4 million</a:t>
              </a:r>
            </a:p>
            <a:p>
              <a:pPr lvl="0" algn="ctr" defTabSz="914400" eaLnBrk="0" fontAlgn="base" hangingPunct="0">
                <a:spcBef>
                  <a:spcPct val="0"/>
                </a:spcBef>
                <a:spcAft>
                  <a:spcPct val="0"/>
                </a:spcAft>
                <a:buClr>
                  <a:prstClr val="black"/>
                </a:buClr>
                <a:buSzPct val="65000"/>
                <a:defRPr/>
              </a:pPr>
              <a:r>
                <a:rPr lang="en-ZA" sz="800" dirty="0">
                  <a:solidFill>
                    <a:schemeClr val="tx1">
                      <a:lumMod val="75000"/>
                      <a:lumOff val="25000"/>
                    </a:schemeClr>
                  </a:solidFill>
                  <a:latin typeface="Trebuchet MS" panose="020B0603020202020204" pitchFamily="34" charset="0"/>
                  <a:ea typeface="ＭＳ Ｐゴシック" pitchFamily="-112" charset="-128"/>
                  <a:cs typeface="Arial" pitchFamily="34" charset="0"/>
                </a:rPr>
                <a:t>Bed nights</a:t>
              </a:r>
            </a:p>
            <a:p>
              <a:pPr lvl="0" algn="ctr" defTabSz="914400" eaLnBrk="0" fontAlgn="base" hangingPunct="0">
                <a:spcBef>
                  <a:spcPct val="0"/>
                </a:spcBef>
                <a:spcAft>
                  <a:spcPct val="0"/>
                </a:spcAft>
                <a:buClr>
                  <a:prstClr val="black"/>
                </a:buClr>
                <a:buSzPct val="65000"/>
                <a:defRPr/>
              </a:pPr>
              <a:r>
                <a:rPr lang="en-ZA" sz="1000" b="1" dirty="0">
                  <a:solidFill>
                    <a:srgbClr val="FF4040"/>
                  </a:solidFill>
                  <a:latin typeface="Trebuchet MS" panose="020B0603020202020204" pitchFamily="34" charset="0"/>
                  <a:ea typeface="ＭＳ Ｐゴシック" pitchFamily="-112" charset="-128"/>
                  <a:cs typeface="Arial" pitchFamily="34" charset="0"/>
                </a:rPr>
                <a:t>22.4%</a:t>
              </a:r>
            </a:p>
          </p:txBody>
        </p:sp>
        <p:sp>
          <p:nvSpPr>
            <p:cNvPr id="218" name="Rectangle 446">
              <a:extLst>
                <a:ext uri="{FF2B5EF4-FFF2-40B4-BE49-F238E27FC236}">
                  <a16:creationId xmlns:a16="http://schemas.microsoft.com/office/drawing/2014/main" id="{2B27ED3E-1A4A-4727-AC51-747FB807A1E6}"/>
                </a:ext>
              </a:extLst>
            </p:cNvPr>
            <p:cNvSpPr/>
            <p:nvPr/>
          </p:nvSpPr>
          <p:spPr>
            <a:xfrm>
              <a:off x="5461381" y="5977679"/>
              <a:ext cx="730969" cy="276999"/>
            </a:xfrm>
            <a:prstGeom prst="rect">
              <a:avLst/>
            </a:prstGeom>
            <a:noFill/>
          </p:spPr>
          <p:txBody>
            <a:bodyPr wrap="none" lIns="0" tIns="0" rIns="0" bIns="0">
              <a:spAutoFit/>
            </a:bodyPr>
            <a:lstStyle/>
            <a:p>
              <a:pPr lvl="0" algn="ctr" defTabSz="914400" eaLnBrk="0" fontAlgn="base" hangingPunct="0">
                <a:spcBef>
                  <a:spcPct val="0"/>
                </a:spcBef>
                <a:spcAft>
                  <a:spcPct val="0"/>
                </a:spcAft>
                <a:buClr>
                  <a:prstClr val="black"/>
                </a:buClr>
                <a:buSzPct val="65000"/>
                <a:defRPr/>
              </a:pPr>
              <a:r>
                <a:rPr lang="en-ZA" sz="1000" b="1" dirty="0">
                  <a:solidFill>
                    <a:srgbClr val="FF4040"/>
                  </a:solidFill>
                  <a:latin typeface="Trebuchet MS" panose="020B0603020202020204" pitchFamily="34" charset="0"/>
                  <a:ea typeface="ＭＳ Ｐゴシック" pitchFamily="-112" charset="-128"/>
                  <a:cs typeface="Arial" pitchFamily="34" charset="0"/>
                </a:rPr>
                <a:t>-7.8% down </a:t>
              </a:r>
              <a:br>
                <a:rPr kumimoji="0" lang="en-ZA" sz="800" b="0" i="0" u="none" strike="noStrike" kern="1200" cap="none" spc="0" normalizeH="0" baseline="0" noProof="0" dirty="0">
                  <a:ln>
                    <a:noFill/>
                  </a:ln>
                  <a:solidFill>
                    <a:srgbClr val="D0021B"/>
                  </a:solidFill>
                  <a:effectLst/>
                  <a:uLnTx/>
                  <a:uFillTx/>
                  <a:latin typeface="Trebuchet MS" panose="020B0603020202020204" pitchFamily="34" charset="0"/>
                  <a:ea typeface="ヒラギノ角ゴ Pro W3" pitchFamily="-112" charset="-128"/>
                  <a:cs typeface="Arial" pitchFamily="34" charset="0"/>
                </a:rPr>
              </a:br>
              <a:r>
                <a:rPr kumimoji="0" lang="en-ZA" sz="800" b="0" i="0" u="none" strike="noStrike" kern="1200" cap="none" spc="0" normalizeH="0" baseline="0" noProof="0" dirty="0">
                  <a:ln>
                    <a:noFill/>
                  </a:ln>
                  <a:solidFill>
                    <a:schemeClr val="tx1">
                      <a:lumMod val="75000"/>
                      <a:lumOff val="25000"/>
                    </a:schemeClr>
                  </a:solidFill>
                  <a:effectLst/>
                  <a:uLnTx/>
                  <a:uFillTx/>
                  <a:latin typeface="Trebuchet MS" panose="020B0603020202020204" pitchFamily="34" charset="0"/>
                  <a:ea typeface="ヒラギノ角ゴ Pro W3" pitchFamily="-112" charset="-128"/>
                  <a:cs typeface="Arial" pitchFamily="34" charset="0"/>
                </a:rPr>
                <a:t>from Q1 2019</a:t>
              </a:r>
            </a:p>
          </p:txBody>
        </p:sp>
        <p:sp>
          <p:nvSpPr>
            <p:cNvPr id="219" name="Freeform: Shape 447">
              <a:extLst>
                <a:ext uri="{FF2B5EF4-FFF2-40B4-BE49-F238E27FC236}">
                  <a16:creationId xmlns:a16="http://schemas.microsoft.com/office/drawing/2014/main" id="{613AF698-4B62-4359-B09E-A0ECF1AE760F}"/>
                </a:ext>
              </a:extLst>
            </p:cNvPr>
            <p:cNvSpPr/>
            <p:nvPr/>
          </p:nvSpPr>
          <p:spPr>
            <a:xfrm>
              <a:off x="5333709" y="5950194"/>
              <a:ext cx="0" cy="357187"/>
            </a:xfrm>
            <a:custGeom>
              <a:avLst/>
              <a:gdLst>
                <a:gd name="connsiteX0" fmla="*/ 0 w 0"/>
                <a:gd name="connsiteY0" fmla="*/ 0 h 357187"/>
                <a:gd name="connsiteX1" fmla="*/ 0 w 0"/>
                <a:gd name="connsiteY1" fmla="*/ 357187 h 357187"/>
              </a:gdLst>
              <a:ahLst/>
              <a:cxnLst>
                <a:cxn ang="0">
                  <a:pos x="connsiteX0" y="connsiteY0"/>
                </a:cxn>
                <a:cxn ang="0">
                  <a:pos x="connsiteX1" y="connsiteY1"/>
                </a:cxn>
              </a:cxnLst>
              <a:rect l="l" t="t" r="r" b="b"/>
              <a:pathLst>
                <a:path h="357187">
                  <a:moveTo>
                    <a:pt x="0" y="0"/>
                  </a:moveTo>
                  <a:lnTo>
                    <a:pt x="0" y="357187"/>
                  </a:lnTo>
                </a:path>
              </a:pathLst>
            </a:custGeom>
            <a:noFill/>
            <a:ln w="9525">
              <a:solidFill>
                <a:schemeClr val="tx2">
                  <a:lumMod val="75000"/>
                  <a:lumOff val="25000"/>
                </a:schemeClr>
              </a:solidFill>
              <a:prstDash val="sys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latin typeface="Trebuchet MS" panose="020B0603020202020204" pitchFamily="34" charset="0"/>
              </a:endParaRPr>
            </a:p>
          </p:txBody>
        </p:sp>
        <p:sp>
          <p:nvSpPr>
            <p:cNvPr id="220" name="Isosceles Triangle 448">
              <a:extLst>
                <a:ext uri="{FF2B5EF4-FFF2-40B4-BE49-F238E27FC236}">
                  <a16:creationId xmlns:a16="http://schemas.microsoft.com/office/drawing/2014/main" id="{116457CF-6A65-4EB4-A4CD-6EDD86FE3894}"/>
                </a:ext>
              </a:extLst>
            </p:cNvPr>
            <p:cNvSpPr/>
            <p:nvPr/>
          </p:nvSpPr>
          <p:spPr>
            <a:xfrm flipV="1">
              <a:off x="6233809" y="6081669"/>
              <a:ext cx="80061" cy="69018"/>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latin typeface="Trebuchet MS" panose="020B0603020202020204" pitchFamily="34" charset="0"/>
              </a:endParaRPr>
            </a:p>
          </p:txBody>
        </p:sp>
      </p:grpSp>
      <p:grpSp>
        <p:nvGrpSpPr>
          <p:cNvPr id="221" name="קבוצה 220">
            <a:extLst>
              <a:ext uri="{FF2B5EF4-FFF2-40B4-BE49-F238E27FC236}">
                <a16:creationId xmlns:a16="http://schemas.microsoft.com/office/drawing/2014/main" id="{54A7F90A-E012-4E22-905C-06BA22396900}"/>
              </a:ext>
            </a:extLst>
          </p:cNvPr>
          <p:cNvGrpSpPr/>
          <p:nvPr/>
        </p:nvGrpSpPr>
        <p:grpSpPr>
          <a:xfrm>
            <a:off x="413665" y="8741130"/>
            <a:ext cx="1839600" cy="667365"/>
            <a:chOff x="413665" y="8696125"/>
            <a:chExt cx="1839600" cy="667365"/>
          </a:xfrm>
        </p:grpSpPr>
        <p:sp>
          <p:nvSpPr>
            <p:cNvPr id="222" name="Rectangle: Rounded Corners 449">
              <a:extLst>
                <a:ext uri="{FF2B5EF4-FFF2-40B4-BE49-F238E27FC236}">
                  <a16:creationId xmlns:a16="http://schemas.microsoft.com/office/drawing/2014/main" id="{AF8CB67D-70D9-45CA-9B39-B9580E3961F6}"/>
                </a:ext>
              </a:extLst>
            </p:cNvPr>
            <p:cNvSpPr/>
            <p:nvPr/>
          </p:nvSpPr>
          <p:spPr>
            <a:xfrm>
              <a:off x="413665" y="8780836"/>
              <a:ext cx="1839600" cy="582654"/>
            </a:xfrm>
            <a:prstGeom prst="roundRect">
              <a:avLst/>
            </a:prstGeom>
            <a:solidFill>
              <a:schemeClr val="bg1"/>
            </a:solidFill>
            <a:ln w="3175">
              <a:solidFill>
                <a:schemeClr val="bg1">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highlight>
                  <a:srgbClr val="FFFF00"/>
                </a:highlight>
                <a:latin typeface="Trebuchet MS" panose="020B0603020202020204" pitchFamily="34" charset="0"/>
              </a:endParaRPr>
            </a:p>
          </p:txBody>
        </p:sp>
        <p:sp>
          <p:nvSpPr>
            <p:cNvPr id="223" name="Rectangle 450">
              <a:extLst>
                <a:ext uri="{FF2B5EF4-FFF2-40B4-BE49-F238E27FC236}">
                  <a16:creationId xmlns:a16="http://schemas.microsoft.com/office/drawing/2014/main" id="{332A4458-D350-4ED1-9FB4-A281035959EC}"/>
                </a:ext>
              </a:extLst>
            </p:cNvPr>
            <p:cNvSpPr/>
            <p:nvPr/>
          </p:nvSpPr>
          <p:spPr>
            <a:xfrm>
              <a:off x="1046528" y="8696125"/>
              <a:ext cx="573875" cy="161583"/>
            </a:xfrm>
            <a:prstGeom prst="rect">
              <a:avLst/>
            </a:prstGeom>
            <a:solidFill>
              <a:schemeClr val="bg1"/>
            </a:solidFill>
          </p:spPr>
          <p:txBody>
            <a:bodyPr wrap="none" lIns="0" tIns="0" rIns="0" bIns="0">
              <a:spAutoFit/>
            </a:bodyPr>
            <a:lstStyle/>
            <a:p>
              <a:pPr lvl="0" algn="ctr" defTabSz="914400" eaLnBrk="0" fontAlgn="base" hangingPunct="0">
                <a:spcBef>
                  <a:spcPct val="0"/>
                </a:spcBef>
                <a:spcAft>
                  <a:spcPct val="0"/>
                </a:spcAft>
                <a:defRPr/>
              </a:pPr>
              <a:r>
                <a:rPr lang="en-ZA" sz="1050" b="1" dirty="0">
                  <a:solidFill>
                    <a:srgbClr val="604878"/>
                  </a:solidFill>
                  <a:latin typeface="Trebuchet MS" panose="020B0603020202020204" pitchFamily="34" charset="0"/>
                  <a:ea typeface="ヒラギノ角ゴ Pro W3" pitchFamily="-112" charset="-128"/>
                  <a:cs typeface="Arial" pitchFamily="34" charset="0"/>
                </a:rPr>
                <a:t>Americas</a:t>
              </a:r>
            </a:p>
          </p:txBody>
        </p:sp>
        <p:sp>
          <p:nvSpPr>
            <p:cNvPr id="224" name="Rectangle 451">
              <a:extLst>
                <a:ext uri="{FF2B5EF4-FFF2-40B4-BE49-F238E27FC236}">
                  <a16:creationId xmlns:a16="http://schemas.microsoft.com/office/drawing/2014/main" id="{53ED9597-3AE4-4A0A-88B6-6FD02920D40D}"/>
                </a:ext>
              </a:extLst>
            </p:cNvPr>
            <p:cNvSpPr/>
            <p:nvPr/>
          </p:nvSpPr>
          <p:spPr>
            <a:xfrm>
              <a:off x="451966" y="8865440"/>
              <a:ext cx="647613" cy="430887"/>
            </a:xfrm>
            <a:prstGeom prst="rect">
              <a:avLst/>
            </a:prstGeom>
            <a:noFill/>
          </p:spPr>
          <p:txBody>
            <a:bodyPr wrap="none" lIns="0" tIns="0" rIns="0" bIns="0">
              <a:spAutoFit/>
            </a:bodyPr>
            <a:lstStyle/>
            <a:p>
              <a:pPr lvl="0" algn="ctr" defTabSz="914400" eaLnBrk="0" fontAlgn="base" hangingPunct="0">
                <a:spcBef>
                  <a:spcPct val="0"/>
                </a:spcBef>
                <a:spcAft>
                  <a:spcPct val="0"/>
                </a:spcAft>
                <a:buClr>
                  <a:prstClr val="black"/>
                </a:buClr>
                <a:buSzPct val="65000"/>
                <a:defRPr/>
              </a:pPr>
              <a:r>
                <a:rPr lang="en-US" sz="1000" b="1" dirty="0">
                  <a:solidFill>
                    <a:srgbClr val="604878"/>
                  </a:solidFill>
                  <a:latin typeface="Trebuchet MS" panose="020B0603020202020204" pitchFamily="34" charset="0"/>
                  <a:ea typeface="ＭＳ Ｐゴシック" pitchFamily="-112" charset="-128"/>
                  <a:cs typeface="Arial" pitchFamily="34" charset="0"/>
                </a:rPr>
                <a:t>1.8</a:t>
              </a:r>
              <a:r>
                <a:rPr lang="en-ZA" sz="1000" b="1" dirty="0">
                  <a:solidFill>
                    <a:srgbClr val="604878"/>
                  </a:solidFill>
                  <a:latin typeface="Trebuchet MS" panose="020B0603020202020204" pitchFamily="34" charset="0"/>
                  <a:ea typeface="ＭＳ Ｐゴシック" pitchFamily="-112" charset="-128"/>
                  <a:cs typeface="Arial" pitchFamily="34" charset="0"/>
                </a:rPr>
                <a:t> million</a:t>
              </a:r>
            </a:p>
            <a:p>
              <a:pPr lvl="0" algn="ctr" defTabSz="914400" eaLnBrk="0" fontAlgn="base" hangingPunct="0">
                <a:spcBef>
                  <a:spcPct val="0"/>
                </a:spcBef>
                <a:spcAft>
                  <a:spcPct val="0"/>
                </a:spcAft>
                <a:buClr>
                  <a:prstClr val="black"/>
                </a:buClr>
                <a:buSzPct val="65000"/>
                <a:defRPr/>
              </a:pPr>
              <a:r>
                <a:rPr lang="en-ZA" sz="800" dirty="0">
                  <a:solidFill>
                    <a:schemeClr val="tx1">
                      <a:lumMod val="75000"/>
                      <a:lumOff val="25000"/>
                    </a:schemeClr>
                  </a:solidFill>
                  <a:latin typeface="Trebuchet MS" panose="020B0603020202020204" pitchFamily="34" charset="0"/>
                  <a:ea typeface="ＭＳ Ｐゴシック" pitchFamily="-112" charset="-128"/>
                  <a:cs typeface="Arial" pitchFamily="34" charset="0"/>
                </a:rPr>
                <a:t>Bed nights</a:t>
              </a:r>
            </a:p>
            <a:p>
              <a:pPr lvl="0" algn="ctr" defTabSz="914400" eaLnBrk="0" fontAlgn="base" hangingPunct="0">
                <a:spcBef>
                  <a:spcPct val="0"/>
                </a:spcBef>
                <a:spcAft>
                  <a:spcPct val="0"/>
                </a:spcAft>
                <a:buClr>
                  <a:prstClr val="black"/>
                </a:buClr>
                <a:buSzPct val="65000"/>
                <a:defRPr/>
              </a:pPr>
              <a:r>
                <a:rPr lang="en-US" sz="1000" b="1" dirty="0">
                  <a:solidFill>
                    <a:srgbClr val="604878"/>
                  </a:solidFill>
                  <a:latin typeface="Trebuchet MS" panose="020B0603020202020204" pitchFamily="34" charset="0"/>
                  <a:ea typeface="ＭＳ Ｐゴシック" pitchFamily="-112" charset="-128"/>
                  <a:cs typeface="Arial" pitchFamily="34" charset="0"/>
                </a:rPr>
                <a:t>6.4</a:t>
              </a:r>
              <a:r>
                <a:rPr lang="en-ZA" sz="1000" b="1" dirty="0">
                  <a:solidFill>
                    <a:srgbClr val="604878"/>
                  </a:solidFill>
                  <a:latin typeface="Trebuchet MS" panose="020B0603020202020204" pitchFamily="34" charset="0"/>
                  <a:ea typeface="ＭＳ Ｐゴシック" pitchFamily="-112" charset="-128"/>
                  <a:cs typeface="Arial" pitchFamily="34" charset="0"/>
                </a:rPr>
                <a:t>%</a:t>
              </a:r>
            </a:p>
          </p:txBody>
        </p:sp>
        <p:sp>
          <p:nvSpPr>
            <p:cNvPr id="225" name="Rectangle 453">
              <a:extLst>
                <a:ext uri="{FF2B5EF4-FFF2-40B4-BE49-F238E27FC236}">
                  <a16:creationId xmlns:a16="http://schemas.microsoft.com/office/drawing/2014/main" id="{27B3C551-27EF-4668-9303-6F9EC1B37581}"/>
                </a:ext>
              </a:extLst>
            </p:cNvPr>
            <p:cNvSpPr/>
            <p:nvPr/>
          </p:nvSpPr>
          <p:spPr>
            <a:xfrm>
              <a:off x="1228159" y="8945014"/>
              <a:ext cx="692497" cy="276999"/>
            </a:xfrm>
            <a:prstGeom prst="rect">
              <a:avLst/>
            </a:prstGeom>
            <a:noFill/>
          </p:spPr>
          <p:txBody>
            <a:bodyPr wrap="none" lIns="0" tIns="0" rIns="0" bIns="0">
              <a:spAutoFit/>
            </a:bodyPr>
            <a:lstStyle/>
            <a:p>
              <a:pPr lvl="0" algn="ctr" defTabSz="914400" eaLnBrk="0" fontAlgn="base" hangingPunct="0">
                <a:spcBef>
                  <a:spcPct val="0"/>
                </a:spcBef>
                <a:spcAft>
                  <a:spcPct val="0"/>
                </a:spcAft>
                <a:buClr>
                  <a:prstClr val="black"/>
                </a:buClr>
                <a:buSzPct val="65000"/>
                <a:defRPr/>
              </a:pPr>
              <a:r>
                <a:rPr lang="en-US" sz="1000" b="1" dirty="0">
                  <a:solidFill>
                    <a:srgbClr val="604878"/>
                  </a:solidFill>
                  <a:latin typeface="Trebuchet MS" panose="020B0603020202020204" pitchFamily="34" charset="0"/>
                  <a:ea typeface="ＭＳ Ｐゴシック" pitchFamily="-112" charset="-128"/>
                  <a:cs typeface="Arial" pitchFamily="34" charset="0"/>
                </a:rPr>
                <a:t>-7.1</a:t>
              </a:r>
              <a:r>
                <a:rPr lang="en-ZA" sz="1000" b="1" dirty="0">
                  <a:solidFill>
                    <a:srgbClr val="604878"/>
                  </a:solidFill>
                  <a:latin typeface="Trebuchet MS" panose="020B0603020202020204" pitchFamily="34" charset="0"/>
                  <a:ea typeface="ＭＳ Ｐゴシック" pitchFamily="-112" charset="-128"/>
                  <a:cs typeface="Arial" pitchFamily="34" charset="0"/>
                </a:rPr>
                <a:t>% down</a:t>
              </a:r>
              <a:br>
                <a:rPr kumimoji="0" lang="en-ZA" sz="800" b="0" i="0" u="none" strike="noStrike" kern="1200" cap="none" spc="0" normalizeH="0" baseline="0" noProof="0" dirty="0">
                  <a:ln>
                    <a:noFill/>
                  </a:ln>
                  <a:solidFill>
                    <a:srgbClr val="D0021B"/>
                  </a:solidFill>
                  <a:effectLst/>
                  <a:uLnTx/>
                  <a:uFillTx/>
                  <a:latin typeface="Trebuchet MS" panose="020B0603020202020204" pitchFamily="34" charset="0"/>
                  <a:ea typeface="ヒラギノ角ゴ Pro W3" pitchFamily="-112" charset="-128"/>
                  <a:cs typeface="Arial" pitchFamily="34" charset="0"/>
                </a:rPr>
              </a:br>
              <a:r>
                <a:rPr kumimoji="0" lang="en-ZA" sz="800" b="0" i="0" u="none" strike="noStrike" kern="1200" cap="none" spc="0" normalizeH="0" baseline="0" noProof="0" dirty="0">
                  <a:ln>
                    <a:noFill/>
                  </a:ln>
                  <a:solidFill>
                    <a:schemeClr val="tx1">
                      <a:lumMod val="75000"/>
                      <a:lumOff val="25000"/>
                    </a:schemeClr>
                  </a:solidFill>
                  <a:effectLst/>
                  <a:uLnTx/>
                  <a:uFillTx/>
                  <a:latin typeface="Trebuchet MS" panose="020B0603020202020204" pitchFamily="34" charset="0"/>
                  <a:ea typeface="ヒラギノ角ゴ Pro W3" pitchFamily="-112" charset="-128"/>
                  <a:cs typeface="Arial" pitchFamily="34" charset="0"/>
                </a:rPr>
                <a:t>from Q1 2019</a:t>
              </a:r>
            </a:p>
          </p:txBody>
        </p:sp>
        <p:sp>
          <p:nvSpPr>
            <p:cNvPr id="226" name="Freeform: Shape 454">
              <a:extLst>
                <a:ext uri="{FF2B5EF4-FFF2-40B4-BE49-F238E27FC236}">
                  <a16:creationId xmlns:a16="http://schemas.microsoft.com/office/drawing/2014/main" id="{B9590EC5-BAAC-48E1-8879-1FE576682A58}"/>
                </a:ext>
              </a:extLst>
            </p:cNvPr>
            <p:cNvSpPr/>
            <p:nvPr/>
          </p:nvSpPr>
          <p:spPr>
            <a:xfrm>
              <a:off x="1103239" y="8920524"/>
              <a:ext cx="0" cy="357187"/>
            </a:xfrm>
            <a:custGeom>
              <a:avLst/>
              <a:gdLst>
                <a:gd name="connsiteX0" fmla="*/ 0 w 0"/>
                <a:gd name="connsiteY0" fmla="*/ 0 h 357187"/>
                <a:gd name="connsiteX1" fmla="*/ 0 w 0"/>
                <a:gd name="connsiteY1" fmla="*/ 357187 h 357187"/>
              </a:gdLst>
              <a:ahLst/>
              <a:cxnLst>
                <a:cxn ang="0">
                  <a:pos x="connsiteX0" y="connsiteY0"/>
                </a:cxn>
                <a:cxn ang="0">
                  <a:pos x="connsiteX1" y="connsiteY1"/>
                </a:cxn>
              </a:cxnLst>
              <a:rect l="l" t="t" r="r" b="b"/>
              <a:pathLst>
                <a:path h="357187">
                  <a:moveTo>
                    <a:pt x="0" y="0"/>
                  </a:moveTo>
                  <a:lnTo>
                    <a:pt x="0" y="357187"/>
                  </a:lnTo>
                </a:path>
              </a:pathLst>
            </a:custGeom>
            <a:noFill/>
            <a:ln w="9525">
              <a:solidFill>
                <a:schemeClr val="tx2">
                  <a:lumMod val="75000"/>
                  <a:lumOff val="25000"/>
                </a:schemeClr>
              </a:solidFill>
              <a:prstDash val="sys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highlight>
                  <a:srgbClr val="FFFF00"/>
                </a:highlight>
                <a:latin typeface="Trebuchet MS" panose="020B0603020202020204" pitchFamily="34" charset="0"/>
              </a:endParaRPr>
            </a:p>
          </p:txBody>
        </p:sp>
        <p:sp>
          <p:nvSpPr>
            <p:cNvPr id="227" name="Isosceles Triangle 455">
              <a:extLst>
                <a:ext uri="{FF2B5EF4-FFF2-40B4-BE49-F238E27FC236}">
                  <a16:creationId xmlns:a16="http://schemas.microsoft.com/office/drawing/2014/main" id="{6D5CB047-4110-4A1F-9E76-5F0E95094656}"/>
                </a:ext>
              </a:extLst>
            </p:cNvPr>
            <p:cNvSpPr/>
            <p:nvPr/>
          </p:nvSpPr>
          <p:spPr>
            <a:xfrm flipV="1">
              <a:off x="2093349" y="9049004"/>
              <a:ext cx="80061" cy="69018"/>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highlight>
                  <a:srgbClr val="FFFF00"/>
                </a:highlight>
                <a:latin typeface="Trebuchet MS" panose="020B0603020202020204" pitchFamily="34" charset="0"/>
              </a:endParaRPr>
            </a:p>
          </p:txBody>
        </p:sp>
      </p:grpSp>
      <p:grpSp>
        <p:nvGrpSpPr>
          <p:cNvPr id="228" name="קבוצה 227">
            <a:extLst>
              <a:ext uri="{FF2B5EF4-FFF2-40B4-BE49-F238E27FC236}">
                <a16:creationId xmlns:a16="http://schemas.microsoft.com/office/drawing/2014/main" id="{F2C0CADF-4785-4615-B711-7AB21D675EB1}"/>
              </a:ext>
            </a:extLst>
          </p:cNvPr>
          <p:cNvGrpSpPr/>
          <p:nvPr/>
        </p:nvGrpSpPr>
        <p:grpSpPr>
          <a:xfrm>
            <a:off x="4569840" y="8741130"/>
            <a:ext cx="1839600" cy="667365"/>
            <a:chOff x="4569840" y="8696125"/>
            <a:chExt cx="1839600" cy="667365"/>
          </a:xfrm>
        </p:grpSpPr>
        <p:sp>
          <p:nvSpPr>
            <p:cNvPr id="229" name="Rectangle: Rounded Corners 471">
              <a:extLst>
                <a:ext uri="{FF2B5EF4-FFF2-40B4-BE49-F238E27FC236}">
                  <a16:creationId xmlns:a16="http://schemas.microsoft.com/office/drawing/2014/main" id="{DB3E35E4-ECC6-4931-9B05-8D20ABC23F7D}"/>
                </a:ext>
              </a:extLst>
            </p:cNvPr>
            <p:cNvSpPr/>
            <p:nvPr/>
          </p:nvSpPr>
          <p:spPr>
            <a:xfrm>
              <a:off x="4569840" y="8780836"/>
              <a:ext cx="1839600" cy="582654"/>
            </a:xfrm>
            <a:prstGeom prst="roundRect">
              <a:avLst/>
            </a:prstGeom>
            <a:solidFill>
              <a:schemeClr val="bg1">
                <a:alpha val="73000"/>
              </a:schemeClr>
            </a:solidFill>
            <a:ln w="3175">
              <a:solidFill>
                <a:schemeClr val="bg1">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highlight>
                  <a:srgbClr val="FFFF00"/>
                </a:highlight>
                <a:latin typeface="Trebuchet MS" panose="020B0603020202020204" pitchFamily="34" charset="0"/>
              </a:endParaRPr>
            </a:p>
          </p:txBody>
        </p:sp>
        <p:sp>
          <p:nvSpPr>
            <p:cNvPr id="230" name="Rectangle 472">
              <a:extLst>
                <a:ext uri="{FF2B5EF4-FFF2-40B4-BE49-F238E27FC236}">
                  <a16:creationId xmlns:a16="http://schemas.microsoft.com/office/drawing/2014/main" id="{B2D1E494-00B1-41CA-B6D8-C7558887F9AE}"/>
                </a:ext>
              </a:extLst>
            </p:cNvPr>
            <p:cNvSpPr/>
            <p:nvPr/>
          </p:nvSpPr>
          <p:spPr>
            <a:xfrm>
              <a:off x="5145796" y="8696125"/>
              <a:ext cx="687689" cy="161583"/>
            </a:xfrm>
            <a:prstGeom prst="rect">
              <a:avLst/>
            </a:prstGeom>
            <a:solidFill>
              <a:schemeClr val="bg1"/>
            </a:solidFill>
          </p:spPr>
          <p:txBody>
            <a:bodyPr wrap="none" lIns="0" tIns="0" rIns="0" bIns="0">
              <a:spAutoFit/>
            </a:bodyPr>
            <a:lstStyle/>
            <a:p>
              <a:pPr lvl="0" algn="ctr" defTabSz="914400" eaLnBrk="0" fontAlgn="base" hangingPunct="0">
                <a:spcBef>
                  <a:spcPct val="0"/>
                </a:spcBef>
                <a:spcAft>
                  <a:spcPct val="0"/>
                </a:spcAft>
                <a:defRPr/>
              </a:pPr>
              <a:r>
                <a:rPr lang="en-ZA" sz="1050" b="1" dirty="0">
                  <a:solidFill>
                    <a:srgbClr val="4E8542"/>
                  </a:solidFill>
                  <a:latin typeface="Trebuchet MS" panose="020B0603020202020204" pitchFamily="34" charset="0"/>
                  <a:ea typeface="ヒラギノ角ゴ Pro W3" pitchFamily="-112" charset="-128"/>
                  <a:cs typeface="Arial" pitchFamily="34" charset="0"/>
                </a:rPr>
                <a:t>Australasia</a:t>
              </a:r>
            </a:p>
          </p:txBody>
        </p:sp>
        <p:sp>
          <p:nvSpPr>
            <p:cNvPr id="231" name="Rectangle 473">
              <a:extLst>
                <a:ext uri="{FF2B5EF4-FFF2-40B4-BE49-F238E27FC236}">
                  <a16:creationId xmlns:a16="http://schemas.microsoft.com/office/drawing/2014/main" id="{291E440E-F9B6-4ACB-B1D3-32CE4CE150B4}"/>
                </a:ext>
              </a:extLst>
            </p:cNvPr>
            <p:cNvSpPr/>
            <p:nvPr/>
          </p:nvSpPr>
          <p:spPr>
            <a:xfrm>
              <a:off x="4642790" y="8865440"/>
              <a:ext cx="647613" cy="430887"/>
            </a:xfrm>
            <a:prstGeom prst="rect">
              <a:avLst/>
            </a:prstGeom>
            <a:noFill/>
          </p:spPr>
          <p:txBody>
            <a:bodyPr wrap="none" lIns="0" tIns="0" rIns="0" bIns="0">
              <a:spAutoFit/>
            </a:bodyPr>
            <a:lstStyle/>
            <a:p>
              <a:pPr lvl="0" algn="ctr" defTabSz="914400" eaLnBrk="0" fontAlgn="base" hangingPunct="0">
                <a:spcBef>
                  <a:spcPct val="0"/>
                </a:spcBef>
                <a:spcAft>
                  <a:spcPct val="0"/>
                </a:spcAft>
                <a:buClr>
                  <a:prstClr val="black"/>
                </a:buClr>
                <a:buSzPct val="65000"/>
                <a:defRPr/>
              </a:pPr>
              <a:r>
                <a:rPr lang="en-ZA" sz="1000" b="1" dirty="0">
                  <a:solidFill>
                    <a:srgbClr val="4E8542"/>
                  </a:solidFill>
                  <a:latin typeface="Trebuchet MS" panose="020B0603020202020204" pitchFamily="34" charset="0"/>
                  <a:ea typeface="ＭＳ Ｐゴシック" pitchFamily="-112" charset="-128"/>
                  <a:cs typeface="Arial" pitchFamily="34" charset="0"/>
                </a:rPr>
                <a:t>0.5 million</a:t>
              </a:r>
            </a:p>
            <a:p>
              <a:pPr lvl="0" algn="ctr" defTabSz="914400" eaLnBrk="0" fontAlgn="base" hangingPunct="0">
                <a:spcBef>
                  <a:spcPct val="0"/>
                </a:spcBef>
                <a:spcAft>
                  <a:spcPct val="0"/>
                </a:spcAft>
                <a:buClr>
                  <a:prstClr val="black"/>
                </a:buClr>
                <a:buSzPct val="65000"/>
                <a:defRPr/>
              </a:pPr>
              <a:r>
                <a:rPr lang="en-ZA" sz="800" dirty="0">
                  <a:solidFill>
                    <a:schemeClr val="tx1">
                      <a:lumMod val="75000"/>
                      <a:lumOff val="25000"/>
                    </a:schemeClr>
                  </a:solidFill>
                  <a:latin typeface="Trebuchet MS" panose="020B0603020202020204" pitchFamily="34" charset="0"/>
                  <a:ea typeface="ＭＳ Ｐゴシック" pitchFamily="-112" charset="-128"/>
                  <a:cs typeface="Arial" pitchFamily="34" charset="0"/>
                </a:rPr>
                <a:t>Bed nights</a:t>
              </a:r>
            </a:p>
            <a:p>
              <a:pPr lvl="0" algn="ctr" defTabSz="914400" eaLnBrk="0" fontAlgn="base" hangingPunct="0">
                <a:spcBef>
                  <a:spcPct val="0"/>
                </a:spcBef>
                <a:spcAft>
                  <a:spcPct val="0"/>
                </a:spcAft>
                <a:buClr>
                  <a:prstClr val="black"/>
                </a:buClr>
                <a:buSzPct val="65000"/>
                <a:defRPr/>
              </a:pPr>
              <a:r>
                <a:rPr lang="en-ZA" sz="1000" b="1" dirty="0">
                  <a:solidFill>
                    <a:srgbClr val="4E8542"/>
                  </a:solidFill>
                  <a:latin typeface="Trebuchet MS" panose="020B0603020202020204" pitchFamily="34" charset="0"/>
                  <a:ea typeface="ＭＳ Ｐゴシック" pitchFamily="-112" charset="-128"/>
                  <a:cs typeface="Arial" pitchFamily="34" charset="0"/>
                </a:rPr>
                <a:t>1.6%</a:t>
              </a:r>
            </a:p>
          </p:txBody>
        </p:sp>
        <p:sp>
          <p:nvSpPr>
            <p:cNvPr id="232" name="Rectangle 474">
              <a:extLst>
                <a:ext uri="{FF2B5EF4-FFF2-40B4-BE49-F238E27FC236}">
                  <a16:creationId xmlns:a16="http://schemas.microsoft.com/office/drawing/2014/main" id="{E0F2B224-90E6-4E27-8EFA-C089C4C6695F}"/>
                </a:ext>
              </a:extLst>
            </p:cNvPr>
            <p:cNvSpPr/>
            <p:nvPr/>
          </p:nvSpPr>
          <p:spPr>
            <a:xfrm>
              <a:off x="5461383" y="8945014"/>
              <a:ext cx="730969" cy="276999"/>
            </a:xfrm>
            <a:prstGeom prst="rect">
              <a:avLst/>
            </a:prstGeom>
            <a:noFill/>
          </p:spPr>
          <p:txBody>
            <a:bodyPr wrap="none" lIns="0" tIns="0" rIns="0" bIns="0">
              <a:spAutoFit/>
            </a:bodyPr>
            <a:lstStyle/>
            <a:p>
              <a:pPr lvl="0" algn="ctr" defTabSz="914400" eaLnBrk="0" fontAlgn="base" hangingPunct="0">
                <a:spcBef>
                  <a:spcPct val="0"/>
                </a:spcBef>
                <a:spcAft>
                  <a:spcPct val="0"/>
                </a:spcAft>
                <a:buClr>
                  <a:prstClr val="black"/>
                </a:buClr>
                <a:buSzPct val="65000"/>
                <a:defRPr/>
              </a:pPr>
              <a:r>
                <a:rPr lang="en-ZA" sz="1000" b="1" dirty="0">
                  <a:solidFill>
                    <a:srgbClr val="4E8542"/>
                  </a:solidFill>
                  <a:latin typeface="Trebuchet MS" panose="020B0603020202020204" pitchFamily="34" charset="0"/>
                  <a:ea typeface="ＭＳ Ｐゴシック" pitchFamily="-112" charset="-128"/>
                  <a:cs typeface="Arial" pitchFamily="34" charset="0"/>
                </a:rPr>
                <a:t>-1.9% down </a:t>
              </a:r>
              <a:br>
                <a:rPr kumimoji="0" lang="en-ZA" sz="800" b="0" i="0" u="none" strike="noStrike" kern="1200" cap="none" spc="0" normalizeH="0" baseline="0" noProof="0" dirty="0">
                  <a:ln>
                    <a:noFill/>
                  </a:ln>
                  <a:solidFill>
                    <a:srgbClr val="D0021B"/>
                  </a:solidFill>
                  <a:effectLst/>
                  <a:uLnTx/>
                  <a:uFillTx/>
                  <a:latin typeface="Trebuchet MS" panose="020B0603020202020204" pitchFamily="34" charset="0"/>
                  <a:ea typeface="ヒラギノ角ゴ Pro W3" pitchFamily="-112" charset="-128"/>
                  <a:cs typeface="Arial" pitchFamily="34" charset="0"/>
                </a:rPr>
              </a:br>
              <a:r>
                <a:rPr kumimoji="0" lang="en-ZA" sz="800" b="0" i="0" u="none" strike="noStrike" kern="1200" cap="none" spc="0" normalizeH="0" baseline="0" noProof="0" dirty="0">
                  <a:ln>
                    <a:noFill/>
                  </a:ln>
                  <a:solidFill>
                    <a:schemeClr val="tx1">
                      <a:lumMod val="75000"/>
                      <a:lumOff val="25000"/>
                    </a:schemeClr>
                  </a:solidFill>
                  <a:effectLst/>
                  <a:uLnTx/>
                  <a:uFillTx/>
                  <a:latin typeface="Trebuchet MS" panose="020B0603020202020204" pitchFamily="34" charset="0"/>
                  <a:ea typeface="ヒラギノ角ゴ Pro W3" pitchFamily="-112" charset="-128"/>
                  <a:cs typeface="Arial" pitchFamily="34" charset="0"/>
                </a:rPr>
                <a:t>from Q1 2019</a:t>
              </a:r>
            </a:p>
          </p:txBody>
        </p:sp>
        <p:sp>
          <p:nvSpPr>
            <p:cNvPr id="233" name="Freeform: Shape 475">
              <a:extLst>
                <a:ext uri="{FF2B5EF4-FFF2-40B4-BE49-F238E27FC236}">
                  <a16:creationId xmlns:a16="http://schemas.microsoft.com/office/drawing/2014/main" id="{77AC1CF6-A3CC-40E7-9440-BC6B0742D217}"/>
                </a:ext>
              </a:extLst>
            </p:cNvPr>
            <p:cNvSpPr/>
            <p:nvPr/>
          </p:nvSpPr>
          <p:spPr>
            <a:xfrm>
              <a:off x="5333709" y="8920524"/>
              <a:ext cx="0" cy="357187"/>
            </a:xfrm>
            <a:custGeom>
              <a:avLst/>
              <a:gdLst>
                <a:gd name="connsiteX0" fmla="*/ 0 w 0"/>
                <a:gd name="connsiteY0" fmla="*/ 0 h 357187"/>
                <a:gd name="connsiteX1" fmla="*/ 0 w 0"/>
                <a:gd name="connsiteY1" fmla="*/ 357187 h 357187"/>
              </a:gdLst>
              <a:ahLst/>
              <a:cxnLst>
                <a:cxn ang="0">
                  <a:pos x="connsiteX0" y="connsiteY0"/>
                </a:cxn>
                <a:cxn ang="0">
                  <a:pos x="connsiteX1" y="connsiteY1"/>
                </a:cxn>
              </a:cxnLst>
              <a:rect l="l" t="t" r="r" b="b"/>
              <a:pathLst>
                <a:path h="357187">
                  <a:moveTo>
                    <a:pt x="0" y="0"/>
                  </a:moveTo>
                  <a:lnTo>
                    <a:pt x="0" y="357187"/>
                  </a:lnTo>
                </a:path>
              </a:pathLst>
            </a:custGeom>
            <a:noFill/>
            <a:ln w="9525">
              <a:solidFill>
                <a:schemeClr val="tx2">
                  <a:lumMod val="75000"/>
                  <a:lumOff val="25000"/>
                </a:schemeClr>
              </a:solidFill>
              <a:prstDash val="sys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highlight>
                  <a:srgbClr val="FFFF00"/>
                </a:highlight>
                <a:latin typeface="Trebuchet MS" panose="020B0603020202020204" pitchFamily="34" charset="0"/>
              </a:endParaRPr>
            </a:p>
          </p:txBody>
        </p:sp>
        <p:sp>
          <p:nvSpPr>
            <p:cNvPr id="234" name="Isosceles Triangle 477">
              <a:extLst>
                <a:ext uri="{FF2B5EF4-FFF2-40B4-BE49-F238E27FC236}">
                  <a16:creationId xmlns:a16="http://schemas.microsoft.com/office/drawing/2014/main" id="{F432490E-7230-4C9C-975F-F41368DBD810}"/>
                </a:ext>
              </a:extLst>
            </p:cNvPr>
            <p:cNvSpPr/>
            <p:nvPr/>
          </p:nvSpPr>
          <p:spPr>
            <a:xfrm flipV="1">
              <a:off x="6233809" y="9049004"/>
              <a:ext cx="80061" cy="69018"/>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highlight>
                  <a:srgbClr val="FFFF00"/>
                </a:highlight>
                <a:latin typeface="Trebuchet MS" panose="020B0603020202020204" pitchFamily="34" charset="0"/>
              </a:endParaRPr>
            </a:p>
          </p:txBody>
        </p:sp>
      </p:grpSp>
      <p:grpSp>
        <p:nvGrpSpPr>
          <p:cNvPr id="235" name="קבוצה 234">
            <a:extLst>
              <a:ext uri="{FF2B5EF4-FFF2-40B4-BE49-F238E27FC236}">
                <a16:creationId xmlns:a16="http://schemas.microsoft.com/office/drawing/2014/main" id="{DF197E77-9932-4171-B47B-F76988D271A4}"/>
              </a:ext>
            </a:extLst>
          </p:cNvPr>
          <p:cNvGrpSpPr/>
          <p:nvPr/>
        </p:nvGrpSpPr>
        <p:grpSpPr>
          <a:xfrm>
            <a:off x="1923180" y="6085225"/>
            <a:ext cx="1839600" cy="667365"/>
            <a:chOff x="1923180" y="5725795"/>
            <a:chExt cx="1839600" cy="667365"/>
          </a:xfrm>
        </p:grpSpPr>
        <p:sp>
          <p:nvSpPr>
            <p:cNvPr id="236" name="Rectangle: Rounded Corners 456">
              <a:extLst>
                <a:ext uri="{FF2B5EF4-FFF2-40B4-BE49-F238E27FC236}">
                  <a16:creationId xmlns:a16="http://schemas.microsoft.com/office/drawing/2014/main" id="{4851BC01-BB7E-41DE-8161-5C92F29847C9}"/>
                </a:ext>
              </a:extLst>
            </p:cNvPr>
            <p:cNvSpPr/>
            <p:nvPr/>
          </p:nvSpPr>
          <p:spPr>
            <a:xfrm>
              <a:off x="1923180" y="5810506"/>
              <a:ext cx="1839600" cy="582654"/>
            </a:xfrm>
            <a:prstGeom prst="roundRect">
              <a:avLst/>
            </a:prstGeom>
            <a:solidFill>
              <a:schemeClr val="bg1">
                <a:alpha val="73000"/>
              </a:schemeClr>
            </a:solidFill>
            <a:ln w="3175">
              <a:solidFill>
                <a:schemeClr val="bg1">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Trebuchet MS" panose="020B0603020202020204" pitchFamily="34" charset="0"/>
              </a:endParaRPr>
            </a:p>
          </p:txBody>
        </p:sp>
        <p:sp>
          <p:nvSpPr>
            <p:cNvPr id="237" name="Rectangle 457">
              <a:extLst>
                <a:ext uri="{FF2B5EF4-FFF2-40B4-BE49-F238E27FC236}">
                  <a16:creationId xmlns:a16="http://schemas.microsoft.com/office/drawing/2014/main" id="{B3752E10-6386-408A-8FF9-DDFB1CEC58AD}"/>
                </a:ext>
              </a:extLst>
            </p:cNvPr>
            <p:cNvSpPr/>
            <p:nvPr/>
          </p:nvSpPr>
          <p:spPr>
            <a:xfrm>
              <a:off x="2485511" y="5725795"/>
              <a:ext cx="714939" cy="161583"/>
            </a:xfrm>
            <a:prstGeom prst="rect">
              <a:avLst/>
            </a:prstGeom>
            <a:solidFill>
              <a:schemeClr val="bg1"/>
            </a:solidFill>
          </p:spPr>
          <p:txBody>
            <a:bodyPr wrap="none" lIns="0" tIns="0" rIns="0" bIns="0">
              <a:spAutoFit/>
            </a:bodyPr>
            <a:lstStyle/>
            <a:p>
              <a:pPr lvl="0" algn="ctr" defTabSz="914400" eaLnBrk="0" fontAlgn="base" hangingPunct="0">
                <a:spcBef>
                  <a:spcPct val="0"/>
                </a:spcBef>
                <a:spcAft>
                  <a:spcPct val="0"/>
                </a:spcAft>
                <a:defRPr/>
              </a:pPr>
              <a:r>
                <a:rPr lang="en-ZA" sz="1050" b="1" dirty="0">
                  <a:solidFill>
                    <a:schemeClr val="accent6"/>
                  </a:solidFill>
                  <a:latin typeface="Trebuchet MS" panose="020B0603020202020204" pitchFamily="34" charset="0"/>
                  <a:ea typeface="ヒラギノ角ゴ Pro W3" pitchFamily="-112" charset="-128"/>
                  <a:cs typeface="Arial" pitchFamily="34" charset="0"/>
                </a:rPr>
                <a:t>Middle East</a:t>
              </a:r>
            </a:p>
          </p:txBody>
        </p:sp>
        <p:sp>
          <p:nvSpPr>
            <p:cNvPr id="238" name="Rectangle 458">
              <a:extLst>
                <a:ext uri="{FF2B5EF4-FFF2-40B4-BE49-F238E27FC236}">
                  <a16:creationId xmlns:a16="http://schemas.microsoft.com/office/drawing/2014/main" id="{0272EE4A-4CB2-4214-97D2-600961EF81A3}"/>
                </a:ext>
              </a:extLst>
            </p:cNvPr>
            <p:cNvSpPr/>
            <p:nvPr/>
          </p:nvSpPr>
          <p:spPr>
            <a:xfrm>
              <a:off x="1943529" y="5898105"/>
              <a:ext cx="580287" cy="415498"/>
            </a:xfrm>
            <a:prstGeom prst="rect">
              <a:avLst/>
            </a:prstGeom>
            <a:noFill/>
          </p:spPr>
          <p:txBody>
            <a:bodyPr wrap="none" lIns="0" tIns="0" rIns="0" bIns="0">
              <a:spAutoFit/>
            </a:bodyPr>
            <a:lstStyle/>
            <a:p>
              <a:pPr lvl="0" algn="ctr" defTabSz="914400" eaLnBrk="0" fontAlgn="base" hangingPunct="0">
                <a:spcBef>
                  <a:spcPct val="0"/>
                </a:spcBef>
                <a:spcAft>
                  <a:spcPct val="0"/>
                </a:spcAft>
                <a:buClr>
                  <a:prstClr val="black"/>
                </a:buClr>
                <a:buSzPct val="65000"/>
                <a:defRPr/>
              </a:pPr>
              <a:r>
                <a:rPr lang="en-ZA" sz="900" b="1" dirty="0">
                  <a:solidFill>
                    <a:schemeClr val="accent6"/>
                  </a:solidFill>
                  <a:latin typeface="Trebuchet MS" panose="020B0603020202020204" pitchFamily="34" charset="0"/>
                  <a:ea typeface="ＭＳ Ｐゴシック" pitchFamily="-112" charset="-128"/>
                  <a:cs typeface="Arial" pitchFamily="34" charset="0"/>
                </a:rPr>
                <a:t>0.2 million</a:t>
              </a:r>
            </a:p>
            <a:p>
              <a:pPr lvl="0" algn="ctr" defTabSz="914400" eaLnBrk="0" fontAlgn="base" hangingPunct="0">
                <a:spcBef>
                  <a:spcPct val="0"/>
                </a:spcBef>
                <a:spcAft>
                  <a:spcPct val="0"/>
                </a:spcAft>
                <a:buClr>
                  <a:prstClr val="black"/>
                </a:buClr>
                <a:buSzPct val="65000"/>
                <a:defRPr/>
              </a:pPr>
              <a:r>
                <a:rPr lang="en-ZA" sz="800" dirty="0">
                  <a:solidFill>
                    <a:schemeClr val="tx1">
                      <a:lumMod val="75000"/>
                      <a:lumOff val="25000"/>
                    </a:schemeClr>
                  </a:solidFill>
                  <a:latin typeface="Trebuchet MS" panose="020B0603020202020204" pitchFamily="34" charset="0"/>
                  <a:ea typeface="ＭＳ Ｐゴシック" pitchFamily="-112" charset="-128"/>
                  <a:cs typeface="Arial" pitchFamily="34" charset="0"/>
                </a:rPr>
                <a:t>Bed nights</a:t>
              </a:r>
            </a:p>
            <a:p>
              <a:pPr lvl="0" algn="ctr" defTabSz="914400" eaLnBrk="0" fontAlgn="base" hangingPunct="0">
                <a:spcBef>
                  <a:spcPct val="0"/>
                </a:spcBef>
                <a:spcAft>
                  <a:spcPct val="0"/>
                </a:spcAft>
                <a:buClr>
                  <a:prstClr val="black"/>
                </a:buClr>
                <a:buSzPct val="65000"/>
                <a:defRPr/>
              </a:pPr>
              <a:r>
                <a:rPr lang="en-ZA" sz="1000" b="1" dirty="0">
                  <a:solidFill>
                    <a:schemeClr val="accent6"/>
                  </a:solidFill>
                  <a:latin typeface="Trebuchet MS" panose="020B0603020202020204" pitchFamily="34" charset="0"/>
                  <a:ea typeface="ＭＳ Ｐゴシック" pitchFamily="-112" charset="-128"/>
                  <a:cs typeface="Arial" pitchFamily="34" charset="0"/>
                </a:rPr>
                <a:t>0.7%</a:t>
              </a:r>
            </a:p>
          </p:txBody>
        </p:sp>
        <p:sp>
          <p:nvSpPr>
            <p:cNvPr id="239" name="Rectangle 460">
              <a:extLst>
                <a:ext uri="{FF2B5EF4-FFF2-40B4-BE49-F238E27FC236}">
                  <a16:creationId xmlns:a16="http://schemas.microsoft.com/office/drawing/2014/main" id="{A533A3A9-86D7-4195-8CBF-F97BE0FD6790}"/>
                </a:ext>
              </a:extLst>
            </p:cNvPr>
            <p:cNvSpPr/>
            <p:nvPr/>
          </p:nvSpPr>
          <p:spPr>
            <a:xfrm>
              <a:off x="2746988" y="5977679"/>
              <a:ext cx="625171" cy="276999"/>
            </a:xfrm>
            <a:prstGeom prst="rect">
              <a:avLst/>
            </a:prstGeom>
            <a:noFill/>
          </p:spPr>
          <p:txBody>
            <a:bodyPr wrap="none" lIns="0" tIns="0" rIns="0" bIns="0">
              <a:spAutoFit/>
            </a:bodyPr>
            <a:lstStyle/>
            <a:p>
              <a:pPr lvl="0" algn="ctr" defTabSz="914400" eaLnBrk="0" fontAlgn="base" hangingPunct="0">
                <a:spcBef>
                  <a:spcPct val="0"/>
                </a:spcBef>
                <a:spcAft>
                  <a:spcPct val="0"/>
                </a:spcAft>
                <a:buClr>
                  <a:prstClr val="black"/>
                </a:buClr>
                <a:buSzPct val="65000"/>
                <a:defRPr/>
              </a:pPr>
              <a:r>
                <a:rPr lang="en-ZA" sz="1000" b="1" dirty="0">
                  <a:solidFill>
                    <a:schemeClr val="accent6"/>
                  </a:solidFill>
                  <a:latin typeface="Trebuchet MS" panose="020B0603020202020204" pitchFamily="34" charset="0"/>
                  <a:ea typeface="ＭＳ Ｐゴシック" pitchFamily="-112" charset="-128"/>
                  <a:cs typeface="Arial" pitchFamily="34" charset="0"/>
                </a:rPr>
                <a:t>+13.8% up</a:t>
              </a:r>
              <a:br>
                <a:rPr kumimoji="0" lang="en-ZA" sz="800" b="0" i="0" u="none" strike="noStrike" kern="1200" cap="none" spc="0" normalizeH="0" baseline="0" noProof="0" dirty="0">
                  <a:ln>
                    <a:noFill/>
                  </a:ln>
                  <a:solidFill>
                    <a:srgbClr val="D0021B"/>
                  </a:solidFill>
                  <a:effectLst/>
                  <a:uLnTx/>
                  <a:uFillTx/>
                  <a:latin typeface="Trebuchet MS" panose="020B0603020202020204" pitchFamily="34" charset="0"/>
                  <a:ea typeface="ヒラギノ角ゴ Pro W3" pitchFamily="-112" charset="-128"/>
                  <a:cs typeface="Arial" pitchFamily="34" charset="0"/>
                </a:rPr>
              </a:br>
              <a:r>
                <a:rPr kumimoji="0" lang="en-ZA" sz="800" b="0" i="0" u="none" strike="noStrike" kern="1200" cap="none" spc="0" normalizeH="0" baseline="0" noProof="0" dirty="0">
                  <a:ln>
                    <a:noFill/>
                  </a:ln>
                  <a:solidFill>
                    <a:schemeClr val="tx1">
                      <a:lumMod val="75000"/>
                      <a:lumOff val="25000"/>
                    </a:schemeClr>
                  </a:solidFill>
                  <a:effectLst/>
                  <a:uLnTx/>
                  <a:uFillTx/>
                  <a:latin typeface="Trebuchet MS" panose="020B0603020202020204" pitchFamily="34" charset="0"/>
                  <a:ea typeface="ヒラギノ角ゴ Pro W3" pitchFamily="-112" charset="-128"/>
                  <a:cs typeface="Arial" pitchFamily="34" charset="0"/>
                </a:rPr>
                <a:t>from Q1 2019</a:t>
              </a:r>
            </a:p>
          </p:txBody>
        </p:sp>
        <p:sp>
          <p:nvSpPr>
            <p:cNvPr id="240" name="Freeform: Shape 461">
              <a:extLst>
                <a:ext uri="{FF2B5EF4-FFF2-40B4-BE49-F238E27FC236}">
                  <a16:creationId xmlns:a16="http://schemas.microsoft.com/office/drawing/2014/main" id="{516968F4-2C1B-40ED-99AD-2C9851AECDDA}"/>
                </a:ext>
              </a:extLst>
            </p:cNvPr>
            <p:cNvSpPr/>
            <p:nvPr/>
          </p:nvSpPr>
          <p:spPr>
            <a:xfrm>
              <a:off x="2588404" y="5950194"/>
              <a:ext cx="0" cy="357187"/>
            </a:xfrm>
            <a:custGeom>
              <a:avLst/>
              <a:gdLst>
                <a:gd name="connsiteX0" fmla="*/ 0 w 0"/>
                <a:gd name="connsiteY0" fmla="*/ 0 h 357187"/>
                <a:gd name="connsiteX1" fmla="*/ 0 w 0"/>
                <a:gd name="connsiteY1" fmla="*/ 357187 h 357187"/>
              </a:gdLst>
              <a:ahLst/>
              <a:cxnLst>
                <a:cxn ang="0">
                  <a:pos x="connsiteX0" y="connsiteY0"/>
                </a:cxn>
                <a:cxn ang="0">
                  <a:pos x="connsiteX1" y="connsiteY1"/>
                </a:cxn>
              </a:cxnLst>
              <a:rect l="l" t="t" r="r" b="b"/>
              <a:pathLst>
                <a:path h="357187">
                  <a:moveTo>
                    <a:pt x="0" y="0"/>
                  </a:moveTo>
                  <a:lnTo>
                    <a:pt x="0" y="357187"/>
                  </a:lnTo>
                </a:path>
              </a:pathLst>
            </a:custGeom>
            <a:noFill/>
            <a:ln w="9525">
              <a:solidFill>
                <a:schemeClr val="tx2">
                  <a:lumMod val="75000"/>
                  <a:lumOff val="25000"/>
                </a:schemeClr>
              </a:solidFill>
              <a:prstDash val="sys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latin typeface="Trebuchet MS" panose="020B0603020202020204" pitchFamily="34" charset="0"/>
              </a:endParaRPr>
            </a:p>
          </p:txBody>
        </p:sp>
        <p:sp>
          <p:nvSpPr>
            <p:cNvPr id="241" name="Isosceles Triangle 267">
              <a:extLst>
                <a:ext uri="{FF2B5EF4-FFF2-40B4-BE49-F238E27FC236}">
                  <a16:creationId xmlns:a16="http://schemas.microsoft.com/office/drawing/2014/main" id="{80B8DEFB-478E-4A86-9486-71B0235A8DA7}"/>
                </a:ext>
              </a:extLst>
            </p:cNvPr>
            <p:cNvSpPr/>
            <p:nvPr/>
          </p:nvSpPr>
          <p:spPr>
            <a:xfrm>
              <a:off x="3483954" y="6080890"/>
              <a:ext cx="80061" cy="69018"/>
            </a:xfrm>
            <a:prstGeom prst="triangl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latin typeface="Trebuchet MS" panose="020B0603020202020204" pitchFamily="34" charset="0"/>
              </a:endParaRPr>
            </a:p>
          </p:txBody>
        </p:sp>
      </p:grpSp>
      <p:grpSp>
        <p:nvGrpSpPr>
          <p:cNvPr id="242" name="קבוצה 241">
            <a:extLst>
              <a:ext uri="{FF2B5EF4-FFF2-40B4-BE49-F238E27FC236}">
                <a16:creationId xmlns:a16="http://schemas.microsoft.com/office/drawing/2014/main" id="{76C09357-CAEA-471E-A410-BFA9892DA64B}"/>
              </a:ext>
            </a:extLst>
          </p:cNvPr>
          <p:cNvGrpSpPr/>
          <p:nvPr/>
        </p:nvGrpSpPr>
        <p:grpSpPr>
          <a:xfrm>
            <a:off x="4569840" y="7431513"/>
            <a:ext cx="1839600" cy="667365"/>
            <a:chOff x="4569840" y="7386508"/>
            <a:chExt cx="1839600" cy="667365"/>
          </a:xfrm>
        </p:grpSpPr>
        <p:sp>
          <p:nvSpPr>
            <p:cNvPr id="243" name="Rectangle: Rounded Corners 493">
              <a:extLst>
                <a:ext uri="{FF2B5EF4-FFF2-40B4-BE49-F238E27FC236}">
                  <a16:creationId xmlns:a16="http://schemas.microsoft.com/office/drawing/2014/main" id="{79F3E130-E2F2-4A90-AD6C-D64B5A61E060}"/>
                </a:ext>
              </a:extLst>
            </p:cNvPr>
            <p:cNvSpPr/>
            <p:nvPr/>
          </p:nvSpPr>
          <p:spPr>
            <a:xfrm>
              <a:off x="4569840" y="7471219"/>
              <a:ext cx="1839600" cy="582654"/>
            </a:xfrm>
            <a:prstGeom prst="roundRect">
              <a:avLst/>
            </a:prstGeom>
            <a:solidFill>
              <a:schemeClr val="bg1">
                <a:alpha val="73000"/>
              </a:schemeClr>
            </a:solidFill>
            <a:ln w="3175">
              <a:solidFill>
                <a:schemeClr val="bg1">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highlight>
                  <a:srgbClr val="FFFF00"/>
                </a:highlight>
                <a:latin typeface="Trebuchet MS" panose="020B0603020202020204" pitchFamily="34" charset="0"/>
              </a:endParaRPr>
            </a:p>
          </p:txBody>
        </p:sp>
        <p:sp>
          <p:nvSpPr>
            <p:cNvPr id="244" name="Rectangle 494">
              <a:extLst>
                <a:ext uri="{FF2B5EF4-FFF2-40B4-BE49-F238E27FC236}">
                  <a16:creationId xmlns:a16="http://schemas.microsoft.com/office/drawing/2014/main" id="{DE17C763-2094-4A39-A28B-5E03BBAFD067}"/>
                </a:ext>
              </a:extLst>
            </p:cNvPr>
            <p:cNvSpPr/>
            <p:nvPr/>
          </p:nvSpPr>
          <p:spPr>
            <a:xfrm>
              <a:off x="5362201" y="7386508"/>
              <a:ext cx="254878" cy="161583"/>
            </a:xfrm>
            <a:prstGeom prst="rect">
              <a:avLst/>
            </a:prstGeom>
            <a:solidFill>
              <a:schemeClr val="bg1"/>
            </a:solidFill>
          </p:spPr>
          <p:txBody>
            <a:bodyPr wrap="none" lIns="0" tIns="0" rIns="0" bIns="0">
              <a:spAutoFit/>
            </a:bodyPr>
            <a:lstStyle/>
            <a:p>
              <a:pPr lvl="0" algn="ctr" defTabSz="914400" eaLnBrk="0" fontAlgn="base" hangingPunct="0">
                <a:spcBef>
                  <a:spcPct val="0"/>
                </a:spcBef>
                <a:spcAft>
                  <a:spcPct val="0"/>
                </a:spcAft>
                <a:defRPr/>
              </a:pPr>
              <a:r>
                <a:rPr lang="en-ZA" sz="1050" b="1" dirty="0">
                  <a:solidFill>
                    <a:srgbClr val="1B587C"/>
                  </a:solidFill>
                  <a:latin typeface="Trebuchet MS" panose="020B0603020202020204" pitchFamily="34" charset="0"/>
                  <a:ea typeface="ヒラギノ角ゴ Pro W3" pitchFamily="-112" charset="-128"/>
                  <a:cs typeface="Arial" pitchFamily="34" charset="0"/>
                </a:rPr>
                <a:t>Asia</a:t>
              </a:r>
            </a:p>
          </p:txBody>
        </p:sp>
        <p:sp>
          <p:nvSpPr>
            <p:cNvPr id="245" name="Rectangle 495">
              <a:extLst>
                <a:ext uri="{FF2B5EF4-FFF2-40B4-BE49-F238E27FC236}">
                  <a16:creationId xmlns:a16="http://schemas.microsoft.com/office/drawing/2014/main" id="{83F284C3-35FB-40E7-B1C9-CD1F3D5DBF5E}"/>
                </a:ext>
              </a:extLst>
            </p:cNvPr>
            <p:cNvSpPr/>
            <p:nvPr/>
          </p:nvSpPr>
          <p:spPr>
            <a:xfrm>
              <a:off x="4642789" y="7558818"/>
              <a:ext cx="647613" cy="430887"/>
            </a:xfrm>
            <a:prstGeom prst="rect">
              <a:avLst/>
            </a:prstGeom>
            <a:noFill/>
          </p:spPr>
          <p:txBody>
            <a:bodyPr wrap="none" lIns="0" tIns="0" rIns="0" bIns="0">
              <a:spAutoFit/>
            </a:bodyPr>
            <a:lstStyle/>
            <a:p>
              <a:pPr lvl="0" algn="ctr" defTabSz="914400" eaLnBrk="0" fontAlgn="base" hangingPunct="0">
                <a:spcBef>
                  <a:spcPct val="0"/>
                </a:spcBef>
                <a:spcAft>
                  <a:spcPct val="0"/>
                </a:spcAft>
                <a:buClr>
                  <a:prstClr val="black"/>
                </a:buClr>
                <a:buSzPct val="65000"/>
                <a:defRPr/>
              </a:pPr>
              <a:r>
                <a:rPr lang="en-ZA" sz="1000" b="1" dirty="0">
                  <a:solidFill>
                    <a:srgbClr val="1B587C"/>
                  </a:solidFill>
                  <a:latin typeface="Trebuchet MS" panose="020B0603020202020204" pitchFamily="34" charset="0"/>
                  <a:ea typeface="ＭＳ Ｐゴシック" pitchFamily="-112" charset="-128"/>
                  <a:cs typeface="Arial" pitchFamily="34" charset="0"/>
                </a:rPr>
                <a:t>0.7 million</a:t>
              </a:r>
            </a:p>
            <a:p>
              <a:pPr lvl="0" algn="ctr" defTabSz="914400" eaLnBrk="0" fontAlgn="base" hangingPunct="0">
                <a:spcBef>
                  <a:spcPct val="0"/>
                </a:spcBef>
                <a:spcAft>
                  <a:spcPct val="0"/>
                </a:spcAft>
                <a:buClr>
                  <a:prstClr val="black"/>
                </a:buClr>
                <a:buSzPct val="65000"/>
                <a:defRPr/>
              </a:pPr>
              <a:r>
                <a:rPr lang="en-ZA" sz="800" dirty="0">
                  <a:solidFill>
                    <a:schemeClr val="tx1">
                      <a:lumMod val="75000"/>
                      <a:lumOff val="25000"/>
                    </a:schemeClr>
                  </a:solidFill>
                  <a:latin typeface="Trebuchet MS" panose="020B0603020202020204" pitchFamily="34" charset="0"/>
                  <a:ea typeface="ＭＳ Ｐゴシック" pitchFamily="-112" charset="-128"/>
                  <a:cs typeface="Arial" pitchFamily="34" charset="0"/>
                </a:rPr>
                <a:t>Bed nights</a:t>
              </a:r>
            </a:p>
            <a:p>
              <a:pPr lvl="0" algn="ctr" defTabSz="914400" eaLnBrk="0" fontAlgn="base" hangingPunct="0">
                <a:spcBef>
                  <a:spcPct val="0"/>
                </a:spcBef>
                <a:spcAft>
                  <a:spcPct val="0"/>
                </a:spcAft>
                <a:buClr>
                  <a:prstClr val="black"/>
                </a:buClr>
                <a:buSzPct val="65000"/>
                <a:defRPr/>
              </a:pPr>
              <a:r>
                <a:rPr lang="en-ZA" sz="1000" b="1" dirty="0">
                  <a:solidFill>
                    <a:srgbClr val="1B587C"/>
                  </a:solidFill>
                  <a:latin typeface="Trebuchet MS" panose="020B0603020202020204" pitchFamily="34" charset="0"/>
                  <a:ea typeface="ＭＳ Ｐゴシック" pitchFamily="-112" charset="-128"/>
                  <a:cs typeface="Arial" pitchFamily="34" charset="0"/>
                </a:rPr>
                <a:t>2.5%</a:t>
              </a:r>
            </a:p>
          </p:txBody>
        </p:sp>
        <p:sp>
          <p:nvSpPr>
            <p:cNvPr id="246" name="Rectangle 496">
              <a:extLst>
                <a:ext uri="{FF2B5EF4-FFF2-40B4-BE49-F238E27FC236}">
                  <a16:creationId xmlns:a16="http://schemas.microsoft.com/office/drawing/2014/main" id="{B0DCAD64-3D36-445C-B63E-728528DF5474}"/>
                </a:ext>
              </a:extLst>
            </p:cNvPr>
            <p:cNvSpPr/>
            <p:nvPr/>
          </p:nvSpPr>
          <p:spPr>
            <a:xfrm>
              <a:off x="5420958" y="7647970"/>
              <a:ext cx="767839" cy="276999"/>
            </a:xfrm>
            <a:prstGeom prst="rect">
              <a:avLst/>
            </a:prstGeom>
            <a:noFill/>
          </p:spPr>
          <p:txBody>
            <a:bodyPr wrap="none" lIns="0" tIns="0" rIns="0" bIns="0">
              <a:spAutoFit/>
            </a:bodyPr>
            <a:lstStyle/>
            <a:p>
              <a:pPr lvl="0" algn="ctr" defTabSz="914400" eaLnBrk="0" fontAlgn="base" hangingPunct="0">
                <a:spcBef>
                  <a:spcPct val="0"/>
                </a:spcBef>
                <a:spcAft>
                  <a:spcPct val="0"/>
                </a:spcAft>
                <a:buClr>
                  <a:prstClr val="black"/>
                </a:buClr>
                <a:buSzPct val="65000"/>
                <a:defRPr/>
              </a:pPr>
              <a:r>
                <a:rPr lang="en-ZA" sz="1000" b="1" dirty="0">
                  <a:solidFill>
                    <a:srgbClr val="1B587C"/>
                  </a:solidFill>
                  <a:latin typeface="Trebuchet MS" panose="020B0603020202020204" pitchFamily="34" charset="0"/>
                  <a:ea typeface="ＭＳ Ｐゴシック" pitchFamily="-112" charset="-128"/>
                  <a:cs typeface="Arial" pitchFamily="34" charset="0"/>
                </a:rPr>
                <a:t>-53.1% down</a:t>
              </a:r>
              <a:br>
                <a:rPr kumimoji="0" lang="en-ZA" sz="800" b="0" i="0" u="none" strike="noStrike" kern="1200" cap="none" spc="0" normalizeH="0" baseline="0" noProof="0" dirty="0">
                  <a:ln>
                    <a:noFill/>
                  </a:ln>
                  <a:solidFill>
                    <a:srgbClr val="D0021B"/>
                  </a:solidFill>
                  <a:effectLst/>
                  <a:uLnTx/>
                  <a:uFillTx/>
                  <a:latin typeface="Trebuchet MS" panose="020B0603020202020204" pitchFamily="34" charset="0"/>
                  <a:ea typeface="ヒラギノ角ゴ Pro W3" pitchFamily="-112" charset="-128"/>
                  <a:cs typeface="Arial" pitchFamily="34" charset="0"/>
                </a:rPr>
              </a:br>
              <a:r>
                <a:rPr kumimoji="0" lang="en-ZA" sz="800" b="0" i="0" u="none" strike="noStrike" kern="1200" cap="none" spc="0" normalizeH="0" baseline="0" noProof="0" dirty="0">
                  <a:ln>
                    <a:noFill/>
                  </a:ln>
                  <a:solidFill>
                    <a:schemeClr val="tx1">
                      <a:lumMod val="75000"/>
                      <a:lumOff val="25000"/>
                    </a:schemeClr>
                  </a:solidFill>
                  <a:effectLst/>
                  <a:uLnTx/>
                  <a:uFillTx/>
                  <a:latin typeface="Trebuchet MS" panose="020B0603020202020204" pitchFamily="34" charset="0"/>
                  <a:ea typeface="ヒラギノ角ゴ Pro W3" pitchFamily="-112" charset="-128"/>
                  <a:cs typeface="Arial" pitchFamily="34" charset="0"/>
                </a:rPr>
                <a:t>from Q1 2019</a:t>
              </a:r>
            </a:p>
          </p:txBody>
        </p:sp>
        <p:sp>
          <p:nvSpPr>
            <p:cNvPr id="247" name="Freeform: Shape 497">
              <a:extLst>
                <a:ext uri="{FF2B5EF4-FFF2-40B4-BE49-F238E27FC236}">
                  <a16:creationId xmlns:a16="http://schemas.microsoft.com/office/drawing/2014/main" id="{CE08708F-2320-476C-8A02-70C0D609F30F}"/>
                </a:ext>
              </a:extLst>
            </p:cNvPr>
            <p:cNvSpPr/>
            <p:nvPr/>
          </p:nvSpPr>
          <p:spPr>
            <a:xfrm>
              <a:off x="5333709" y="7610907"/>
              <a:ext cx="0" cy="357187"/>
            </a:xfrm>
            <a:custGeom>
              <a:avLst/>
              <a:gdLst>
                <a:gd name="connsiteX0" fmla="*/ 0 w 0"/>
                <a:gd name="connsiteY0" fmla="*/ 0 h 357187"/>
                <a:gd name="connsiteX1" fmla="*/ 0 w 0"/>
                <a:gd name="connsiteY1" fmla="*/ 357187 h 357187"/>
              </a:gdLst>
              <a:ahLst/>
              <a:cxnLst>
                <a:cxn ang="0">
                  <a:pos x="connsiteX0" y="connsiteY0"/>
                </a:cxn>
                <a:cxn ang="0">
                  <a:pos x="connsiteX1" y="connsiteY1"/>
                </a:cxn>
              </a:cxnLst>
              <a:rect l="l" t="t" r="r" b="b"/>
              <a:pathLst>
                <a:path h="357187">
                  <a:moveTo>
                    <a:pt x="0" y="0"/>
                  </a:moveTo>
                  <a:lnTo>
                    <a:pt x="0" y="357187"/>
                  </a:lnTo>
                </a:path>
              </a:pathLst>
            </a:custGeom>
            <a:noFill/>
            <a:ln w="9525">
              <a:solidFill>
                <a:schemeClr val="tx2">
                  <a:lumMod val="75000"/>
                  <a:lumOff val="25000"/>
                </a:schemeClr>
              </a:solidFill>
              <a:prstDash val="sys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highlight>
                  <a:srgbClr val="FFFF00"/>
                </a:highlight>
                <a:latin typeface="Trebuchet MS" panose="020B0603020202020204" pitchFamily="34" charset="0"/>
              </a:endParaRPr>
            </a:p>
          </p:txBody>
        </p:sp>
        <p:sp>
          <p:nvSpPr>
            <p:cNvPr id="248" name="Isosceles Triangle 268">
              <a:extLst>
                <a:ext uri="{FF2B5EF4-FFF2-40B4-BE49-F238E27FC236}">
                  <a16:creationId xmlns:a16="http://schemas.microsoft.com/office/drawing/2014/main" id="{578EF83A-CF81-4782-8A3F-6D264DC70C45}"/>
                </a:ext>
              </a:extLst>
            </p:cNvPr>
            <p:cNvSpPr/>
            <p:nvPr/>
          </p:nvSpPr>
          <p:spPr>
            <a:xfrm flipV="1">
              <a:off x="6233809" y="7751960"/>
              <a:ext cx="80061" cy="69018"/>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highlight>
                  <a:srgbClr val="FFFF00"/>
                </a:highlight>
                <a:latin typeface="Trebuchet MS" panose="020B0603020202020204" pitchFamily="34" charset="0"/>
              </a:endParaRPr>
            </a:p>
          </p:txBody>
        </p:sp>
      </p:grpSp>
      <p:sp>
        <p:nvSpPr>
          <p:cNvPr id="250" name="Rectangle: Rounded Corners 463">
            <a:extLst>
              <a:ext uri="{FF2B5EF4-FFF2-40B4-BE49-F238E27FC236}">
                <a16:creationId xmlns:a16="http://schemas.microsoft.com/office/drawing/2014/main" id="{DAEF79B2-F390-49DE-9551-E860CB98709E}"/>
              </a:ext>
            </a:extLst>
          </p:cNvPr>
          <p:cNvSpPr/>
          <p:nvPr/>
        </p:nvSpPr>
        <p:spPr>
          <a:xfrm>
            <a:off x="2535833" y="8825841"/>
            <a:ext cx="1839600" cy="582654"/>
          </a:xfrm>
          <a:prstGeom prst="roundRect">
            <a:avLst/>
          </a:prstGeom>
          <a:solidFill>
            <a:schemeClr val="bg1">
              <a:alpha val="73000"/>
            </a:schemeClr>
          </a:solidFill>
          <a:ln w="3175">
            <a:solidFill>
              <a:schemeClr val="bg1">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highlight>
                <a:srgbClr val="FFFF00"/>
              </a:highlight>
              <a:latin typeface="Trebuchet MS" panose="020B0603020202020204" pitchFamily="34" charset="0"/>
            </a:endParaRPr>
          </a:p>
        </p:txBody>
      </p:sp>
      <p:sp>
        <p:nvSpPr>
          <p:cNvPr id="251" name="Rectangle 464">
            <a:extLst>
              <a:ext uri="{FF2B5EF4-FFF2-40B4-BE49-F238E27FC236}">
                <a16:creationId xmlns:a16="http://schemas.microsoft.com/office/drawing/2014/main" id="{0646429E-1B85-42B8-A55C-B861704570C7}"/>
              </a:ext>
            </a:extLst>
          </p:cNvPr>
          <p:cNvSpPr/>
          <p:nvPr/>
        </p:nvSpPr>
        <p:spPr>
          <a:xfrm>
            <a:off x="3268883" y="8741130"/>
            <a:ext cx="373500" cy="161583"/>
          </a:xfrm>
          <a:prstGeom prst="rect">
            <a:avLst/>
          </a:prstGeom>
          <a:solidFill>
            <a:schemeClr val="bg1"/>
          </a:solidFill>
        </p:spPr>
        <p:txBody>
          <a:bodyPr wrap="none" lIns="0" tIns="0" rIns="0" bIns="0">
            <a:spAutoFit/>
          </a:bodyPr>
          <a:lstStyle/>
          <a:p>
            <a:pPr lvl="0" algn="ctr" defTabSz="914400" eaLnBrk="0" fontAlgn="base" hangingPunct="0">
              <a:spcBef>
                <a:spcPct val="0"/>
              </a:spcBef>
              <a:spcAft>
                <a:spcPct val="0"/>
              </a:spcAft>
              <a:defRPr/>
            </a:pPr>
            <a:r>
              <a:rPr lang="en-ZA" sz="1050" b="1" dirty="0">
                <a:solidFill>
                  <a:schemeClr val="accent1"/>
                </a:solidFill>
                <a:latin typeface="Trebuchet MS" panose="020B0603020202020204" pitchFamily="34" charset="0"/>
                <a:ea typeface="ヒラギノ角ゴ Pro W3" pitchFamily="-112" charset="-128"/>
                <a:cs typeface="Arial" pitchFamily="34" charset="0"/>
              </a:rPr>
              <a:t>Africa</a:t>
            </a:r>
          </a:p>
        </p:txBody>
      </p:sp>
      <p:sp>
        <p:nvSpPr>
          <p:cNvPr id="252" name="Rectangle 465">
            <a:extLst>
              <a:ext uri="{FF2B5EF4-FFF2-40B4-BE49-F238E27FC236}">
                <a16:creationId xmlns:a16="http://schemas.microsoft.com/office/drawing/2014/main" id="{824907FF-4C5B-4AF0-A456-EB53FE3F0B9D}"/>
              </a:ext>
            </a:extLst>
          </p:cNvPr>
          <p:cNvSpPr/>
          <p:nvPr/>
        </p:nvSpPr>
        <p:spPr>
          <a:xfrm>
            <a:off x="2590897" y="8910445"/>
            <a:ext cx="722954" cy="430887"/>
          </a:xfrm>
          <a:prstGeom prst="rect">
            <a:avLst/>
          </a:prstGeom>
          <a:noFill/>
        </p:spPr>
        <p:txBody>
          <a:bodyPr wrap="none" lIns="0" tIns="0" rIns="0" bIns="0">
            <a:spAutoFit/>
          </a:bodyPr>
          <a:lstStyle/>
          <a:p>
            <a:pPr lvl="0" algn="ctr" defTabSz="914400" eaLnBrk="0" fontAlgn="base" hangingPunct="0">
              <a:spcBef>
                <a:spcPct val="0"/>
              </a:spcBef>
              <a:spcAft>
                <a:spcPct val="0"/>
              </a:spcAft>
              <a:buClr>
                <a:prstClr val="black"/>
              </a:buClr>
              <a:buSzPct val="65000"/>
              <a:defRPr/>
            </a:pPr>
            <a:r>
              <a:rPr lang="en-ZA" sz="1000" b="1" dirty="0">
                <a:solidFill>
                  <a:schemeClr val="accent1"/>
                </a:solidFill>
                <a:latin typeface="Trebuchet MS" panose="020B0603020202020204" pitchFamily="34" charset="0"/>
                <a:ea typeface="ＭＳ Ｐゴシック" pitchFamily="-112" charset="-128"/>
                <a:cs typeface="Arial" pitchFamily="34" charset="0"/>
              </a:rPr>
              <a:t>18.8 million</a:t>
            </a:r>
          </a:p>
          <a:p>
            <a:pPr lvl="0" algn="ctr" defTabSz="914400" eaLnBrk="0" fontAlgn="base" hangingPunct="0">
              <a:spcBef>
                <a:spcPct val="0"/>
              </a:spcBef>
              <a:spcAft>
                <a:spcPct val="0"/>
              </a:spcAft>
              <a:buClr>
                <a:prstClr val="black"/>
              </a:buClr>
              <a:buSzPct val="65000"/>
              <a:defRPr/>
            </a:pPr>
            <a:r>
              <a:rPr lang="en-ZA" sz="800" dirty="0">
                <a:solidFill>
                  <a:schemeClr val="tx1">
                    <a:lumMod val="75000"/>
                    <a:lumOff val="25000"/>
                  </a:schemeClr>
                </a:solidFill>
                <a:latin typeface="Trebuchet MS" panose="020B0603020202020204" pitchFamily="34" charset="0"/>
                <a:ea typeface="ＭＳ Ｐゴシック" pitchFamily="-112" charset="-128"/>
                <a:cs typeface="Arial" pitchFamily="34" charset="0"/>
              </a:rPr>
              <a:t>Bed nights</a:t>
            </a:r>
          </a:p>
          <a:p>
            <a:pPr lvl="0" algn="ctr" defTabSz="914400" eaLnBrk="0" fontAlgn="base" hangingPunct="0">
              <a:spcBef>
                <a:spcPct val="0"/>
              </a:spcBef>
              <a:spcAft>
                <a:spcPct val="0"/>
              </a:spcAft>
              <a:buClr>
                <a:prstClr val="black"/>
              </a:buClr>
              <a:buSzPct val="65000"/>
              <a:defRPr/>
            </a:pPr>
            <a:r>
              <a:rPr lang="en-ZA" sz="1000" b="1" dirty="0">
                <a:solidFill>
                  <a:schemeClr val="accent1"/>
                </a:solidFill>
                <a:latin typeface="Trebuchet MS" panose="020B0603020202020204" pitchFamily="34" charset="0"/>
                <a:ea typeface="ＭＳ Ｐゴシック" pitchFamily="-112" charset="-128"/>
                <a:cs typeface="Arial" pitchFamily="34" charset="0"/>
              </a:rPr>
              <a:t>66.3%</a:t>
            </a:r>
          </a:p>
        </p:txBody>
      </p:sp>
      <p:sp>
        <p:nvSpPr>
          <p:cNvPr id="253" name="Rectangle 466">
            <a:extLst>
              <a:ext uri="{FF2B5EF4-FFF2-40B4-BE49-F238E27FC236}">
                <a16:creationId xmlns:a16="http://schemas.microsoft.com/office/drawing/2014/main" id="{6C3C9D83-7D33-4569-8541-A46539178EB0}"/>
              </a:ext>
            </a:extLst>
          </p:cNvPr>
          <p:cNvSpPr/>
          <p:nvPr/>
        </p:nvSpPr>
        <p:spPr>
          <a:xfrm>
            <a:off x="3474005" y="8990019"/>
            <a:ext cx="620362" cy="276999"/>
          </a:xfrm>
          <a:prstGeom prst="rect">
            <a:avLst/>
          </a:prstGeom>
          <a:noFill/>
        </p:spPr>
        <p:txBody>
          <a:bodyPr wrap="none" lIns="0" tIns="0" rIns="0" bIns="0">
            <a:spAutoFit/>
          </a:bodyPr>
          <a:lstStyle/>
          <a:p>
            <a:pPr lvl="0" algn="ctr" defTabSz="914400" eaLnBrk="0" fontAlgn="base" hangingPunct="0">
              <a:spcBef>
                <a:spcPct val="0"/>
              </a:spcBef>
              <a:spcAft>
                <a:spcPct val="0"/>
              </a:spcAft>
              <a:buClr>
                <a:prstClr val="black"/>
              </a:buClr>
              <a:buSzPct val="65000"/>
              <a:defRPr/>
            </a:pPr>
            <a:r>
              <a:rPr lang="en-ZA" sz="1000" b="1" dirty="0">
                <a:solidFill>
                  <a:schemeClr val="accent1"/>
                </a:solidFill>
                <a:latin typeface="Trebuchet MS" panose="020B0603020202020204" pitchFamily="34" charset="0"/>
                <a:ea typeface="ＭＳ Ｐゴシック" pitchFamily="-112" charset="-128"/>
                <a:cs typeface="Arial" pitchFamily="34" charset="0"/>
              </a:rPr>
              <a:t>+3.4% up</a:t>
            </a:r>
            <a:br>
              <a:rPr kumimoji="0" lang="en-ZA" sz="800" b="0" i="0" u="none" strike="noStrike" kern="1200" cap="none" spc="0" normalizeH="0" baseline="0" noProof="0" dirty="0">
                <a:ln>
                  <a:noFill/>
                </a:ln>
                <a:solidFill>
                  <a:srgbClr val="D0021B"/>
                </a:solidFill>
                <a:effectLst/>
                <a:uLnTx/>
                <a:uFillTx/>
                <a:latin typeface="Trebuchet MS" panose="020B0603020202020204" pitchFamily="34" charset="0"/>
                <a:ea typeface="ヒラギノ角ゴ Pro W3" pitchFamily="-112" charset="-128"/>
                <a:cs typeface="Arial" pitchFamily="34" charset="0"/>
              </a:rPr>
            </a:br>
            <a:r>
              <a:rPr kumimoji="0" lang="en-ZA" sz="800" b="0" i="0" u="none" strike="noStrike" kern="1200" cap="none" spc="0" normalizeH="0" baseline="0" noProof="0" dirty="0">
                <a:ln>
                  <a:noFill/>
                </a:ln>
                <a:solidFill>
                  <a:schemeClr val="tx1">
                    <a:lumMod val="75000"/>
                    <a:lumOff val="25000"/>
                  </a:schemeClr>
                </a:solidFill>
                <a:effectLst/>
                <a:uLnTx/>
                <a:uFillTx/>
                <a:latin typeface="Trebuchet MS" panose="020B0603020202020204" pitchFamily="34" charset="0"/>
                <a:ea typeface="ヒラギノ角ゴ Pro W3" pitchFamily="-112" charset="-128"/>
                <a:cs typeface="Arial" pitchFamily="34" charset="0"/>
              </a:rPr>
              <a:t>from Q1 2019</a:t>
            </a:r>
          </a:p>
        </p:txBody>
      </p:sp>
      <p:sp>
        <p:nvSpPr>
          <p:cNvPr id="254" name="Freeform: Shape 467">
            <a:extLst>
              <a:ext uri="{FF2B5EF4-FFF2-40B4-BE49-F238E27FC236}">
                <a16:creationId xmlns:a16="http://schemas.microsoft.com/office/drawing/2014/main" id="{54975D75-BF47-45FA-951E-E6D163D6251C}"/>
              </a:ext>
            </a:extLst>
          </p:cNvPr>
          <p:cNvSpPr/>
          <p:nvPr/>
        </p:nvSpPr>
        <p:spPr>
          <a:xfrm>
            <a:off x="3293985" y="8965529"/>
            <a:ext cx="0" cy="357187"/>
          </a:xfrm>
          <a:custGeom>
            <a:avLst/>
            <a:gdLst>
              <a:gd name="connsiteX0" fmla="*/ 0 w 0"/>
              <a:gd name="connsiteY0" fmla="*/ 0 h 357187"/>
              <a:gd name="connsiteX1" fmla="*/ 0 w 0"/>
              <a:gd name="connsiteY1" fmla="*/ 357187 h 357187"/>
            </a:gdLst>
            <a:ahLst/>
            <a:cxnLst>
              <a:cxn ang="0">
                <a:pos x="connsiteX0" y="connsiteY0"/>
              </a:cxn>
              <a:cxn ang="0">
                <a:pos x="connsiteX1" y="connsiteY1"/>
              </a:cxn>
            </a:cxnLst>
            <a:rect l="l" t="t" r="r" b="b"/>
            <a:pathLst>
              <a:path h="357187">
                <a:moveTo>
                  <a:pt x="0" y="0"/>
                </a:moveTo>
                <a:lnTo>
                  <a:pt x="0" y="357187"/>
                </a:lnTo>
              </a:path>
            </a:pathLst>
          </a:custGeom>
          <a:noFill/>
          <a:ln w="9525">
            <a:solidFill>
              <a:schemeClr val="tx2">
                <a:lumMod val="75000"/>
                <a:lumOff val="25000"/>
              </a:schemeClr>
            </a:solidFill>
            <a:prstDash val="sys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highlight>
                <a:srgbClr val="FFFF00"/>
              </a:highlight>
              <a:latin typeface="Trebuchet MS" panose="020B0603020202020204" pitchFamily="34" charset="0"/>
            </a:endParaRPr>
          </a:p>
        </p:txBody>
      </p:sp>
      <p:sp>
        <p:nvSpPr>
          <p:cNvPr id="255" name="Isosceles Triangle 269">
            <a:extLst>
              <a:ext uri="{FF2B5EF4-FFF2-40B4-BE49-F238E27FC236}">
                <a16:creationId xmlns:a16="http://schemas.microsoft.com/office/drawing/2014/main" id="{D07F1EAC-A50B-44D5-AEAF-6870A852D531}"/>
              </a:ext>
            </a:extLst>
          </p:cNvPr>
          <p:cNvSpPr/>
          <p:nvPr/>
        </p:nvSpPr>
        <p:spPr>
          <a:xfrm>
            <a:off x="4208584" y="9094009"/>
            <a:ext cx="80061" cy="69018"/>
          </a:xfrm>
          <a:prstGeom prst="triangl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highlight>
                <a:srgbClr val="FFFF00"/>
              </a:highlight>
              <a:latin typeface="Trebuchet MS" panose="020B0603020202020204" pitchFamily="34" charset="0"/>
            </a:endParaRPr>
          </a:p>
        </p:txBody>
      </p:sp>
      <p:graphicFrame>
        <p:nvGraphicFramePr>
          <p:cNvPr id="4" name="Object 3" hidden="1">
            <a:extLst>
              <a:ext uri="{FF2B5EF4-FFF2-40B4-BE49-F238E27FC236}">
                <a16:creationId xmlns:a16="http://schemas.microsoft.com/office/drawing/2014/main" id="{8CD7EAD1-1DA7-4956-A986-80F6EDC6D345}"/>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59" imgH="360" progId="TCLayout.ActiveDocument.1">
                  <p:embed/>
                </p:oleObj>
              </mc:Choice>
              <mc:Fallback>
                <p:oleObj name="think-cell Slide" r:id="rId4" imgW="359" imgH="360" progId="TCLayout.ActiveDocument.1">
                  <p:embed/>
                  <p:pic>
                    <p:nvPicPr>
                      <p:cNvPr id="4" name="Object 3" hidden="1">
                        <a:extLst>
                          <a:ext uri="{FF2B5EF4-FFF2-40B4-BE49-F238E27FC236}">
                            <a16:creationId xmlns:a16="http://schemas.microsoft.com/office/drawing/2014/main" id="{8CD7EAD1-1DA7-4956-A986-80F6EDC6D345}"/>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grpSp>
        <p:nvGrpSpPr>
          <p:cNvPr id="341" name="Group 340">
            <a:extLst>
              <a:ext uri="{FF2B5EF4-FFF2-40B4-BE49-F238E27FC236}">
                <a16:creationId xmlns:a16="http://schemas.microsoft.com/office/drawing/2014/main" id="{D0E8AF54-C124-4416-A290-B52DF9B79F99}"/>
              </a:ext>
            </a:extLst>
          </p:cNvPr>
          <p:cNvGrpSpPr/>
          <p:nvPr/>
        </p:nvGrpSpPr>
        <p:grpSpPr>
          <a:xfrm rot="16200000">
            <a:off x="6081739" y="510671"/>
            <a:ext cx="1279411" cy="284187"/>
            <a:chOff x="-1768098" y="1682693"/>
            <a:chExt cx="10577544" cy="2349518"/>
          </a:xfrm>
        </p:grpSpPr>
        <p:sp>
          <p:nvSpPr>
            <p:cNvPr id="342" name="Freeform 5">
              <a:extLst>
                <a:ext uri="{FF2B5EF4-FFF2-40B4-BE49-F238E27FC236}">
                  <a16:creationId xmlns:a16="http://schemas.microsoft.com/office/drawing/2014/main" id="{7A7DA167-6D8A-401E-9FED-D658E3D8E1CD}"/>
                </a:ext>
              </a:extLst>
            </p:cNvPr>
            <p:cNvSpPr>
              <a:spLocks/>
            </p:cNvSpPr>
            <p:nvPr/>
          </p:nvSpPr>
          <p:spPr bwMode="auto">
            <a:xfrm>
              <a:off x="4837440" y="2043889"/>
              <a:ext cx="3972006" cy="1988322"/>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E3010F"/>
            </a:solidFill>
            <a:ln>
              <a:noFill/>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a typeface="+mn-ea"/>
                <a:cs typeface="+mn-cs"/>
              </a:endParaRPr>
            </a:p>
          </p:txBody>
        </p:sp>
        <p:sp>
          <p:nvSpPr>
            <p:cNvPr id="343" name="Freeform 5">
              <a:extLst>
                <a:ext uri="{FF2B5EF4-FFF2-40B4-BE49-F238E27FC236}">
                  <a16:creationId xmlns:a16="http://schemas.microsoft.com/office/drawing/2014/main" id="{E64815FD-BFF2-4424-A580-B03E722615A3}"/>
                </a:ext>
              </a:extLst>
            </p:cNvPr>
            <p:cNvSpPr>
              <a:spLocks/>
            </p:cNvSpPr>
            <p:nvPr/>
          </p:nvSpPr>
          <p:spPr bwMode="auto">
            <a:xfrm>
              <a:off x="3357940" y="1989081"/>
              <a:ext cx="4081463" cy="2043113"/>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a typeface="+mn-ea"/>
                <a:cs typeface="+mn-cs"/>
              </a:endParaRPr>
            </a:p>
          </p:txBody>
        </p:sp>
        <p:sp>
          <p:nvSpPr>
            <p:cNvPr id="344" name="Freeform 6">
              <a:extLst>
                <a:ext uri="{FF2B5EF4-FFF2-40B4-BE49-F238E27FC236}">
                  <a16:creationId xmlns:a16="http://schemas.microsoft.com/office/drawing/2014/main" id="{20CBBF24-1EA2-44BC-A20C-5CA74795C07D}"/>
                </a:ext>
              </a:extLst>
            </p:cNvPr>
            <p:cNvSpPr>
              <a:spLocks/>
            </p:cNvSpPr>
            <p:nvPr/>
          </p:nvSpPr>
          <p:spPr bwMode="auto">
            <a:xfrm>
              <a:off x="1652965" y="1822393"/>
              <a:ext cx="4418013" cy="2209800"/>
            </a:xfrm>
            <a:custGeom>
              <a:avLst/>
              <a:gdLst>
                <a:gd name="T0" fmla="*/ 1392 w 2783"/>
                <a:gd name="T1" fmla="*/ 0 h 1392"/>
                <a:gd name="T2" fmla="*/ 2783 w 2783"/>
                <a:gd name="T3" fmla="*/ 1392 h 1392"/>
                <a:gd name="T4" fmla="*/ 1983 w 2783"/>
                <a:gd name="T5" fmla="*/ 1392 h 1392"/>
                <a:gd name="T6" fmla="*/ 1392 w 2783"/>
                <a:gd name="T7" fmla="*/ 800 h 1392"/>
                <a:gd name="T8" fmla="*/ 800 w 2783"/>
                <a:gd name="T9" fmla="*/ 1392 h 1392"/>
                <a:gd name="T10" fmla="*/ 0 w 2783"/>
                <a:gd name="T11" fmla="*/ 1392 h 1392"/>
                <a:gd name="T12" fmla="*/ 1392 w 2783"/>
                <a:gd name="T13" fmla="*/ 0 h 1392"/>
                <a:gd name="T14" fmla="*/ 1392 w 2783"/>
                <a:gd name="T15" fmla="*/ 0 h 13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83" h="1392">
                  <a:moveTo>
                    <a:pt x="1392" y="0"/>
                  </a:moveTo>
                  <a:lnTo>
                    <a:pt x="2783" y="1392"/>
                  </a:lnTo>
                  <a:lnTo>
                    <a:pt x="1983" y="1392"/>
                  </a:lnTo>
                  <a:lnTo>
                    <a:pt x="1392" y="800"/>
                  </a:lnTo>
                  <a:lnTo>
                    <a:pt x="800" y="1392"/>
                  </a:lnTo>
                  <a:lnTo>
                    <a:pt x="0" y="1392"/>
                  </a:lnTo>
                  <a:lnTo>
                    <a:pt x="1392" y="0"/>
                  </a:lnTo>
                  <a:lnTo>
                    <a:pt x="1392" y="0"/>
                  </a:lnTo>
                  <a:close/>
                </a:path>
              </a:pathLst>
            </a:custGeom>
            <a:solidFill>
              <a:srgbClr val="07141A"/>
            </a:solidFill>
            <a:ln>
              <a:noFill/>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a typeface="+mn-ea"/>
                <a:cs typeface="+mn-cs"/>
              </a:endParaRPr>
            </a:p>
          </p:txBody>
        </p:sp>
        <p:sp>
          <p:nvSpPr>
            <p:cNvPr id="345" name="Freeform 7">
              <a:extLst>
                <a:ext uri="{FF2B5EF4-FFF2-40B4-BE49-F238E27FC236}">
                  <a16:creationId xmlns:a16="http://schemas.microsoft.com/office/drawing/2014/main" id="{706F07C8-1216-4103-A305-F247FFA2C058}"/>
                </a:ext>
              </a:extLst>
            </p:cNvPr>
            <p:cNvSpPr>
              <a:spLocks/>
            </p:cNvSpPr>
            <p:nvPr/>
          </p:nvSpPr>
          <p:spPr bwMode="auto">
            <a:xfrm>
              <a:off x="-45660" y="1741431"/>
              <a:ext cx="4578350" cy="2290763"/>
            </a:xfrm>
            <a:custGeom>
              <a:avLst/>
              <a:gdLst>
                <a:gd name="T0" fmla="*/ 1442 w 2884"/>
                <a:gd name="T1" fmla="*/ 0 h 1443"/>
                <a:gd name="T2" fmla="*/ 2884 w 2884"/>
                <a:gd name="T3" fmla="*/ 1443 h 1443"/>
                <a:gd name="T4" fmla="*/ 2055 w 2884"/>
                <a:gd name="T5" fmla="*/ 1443 h 1443"/>
                <a:gd name="T6" fmla="*/ 1442 w 2884"/>
                <a:gd name="T7" fmla="*/ 829 h 1443"/>
                <a:gd name="T8" fmla="*/ 829 w 2884"/>
                <a:gd name="T9" fmla="*/ 1443 h 1443"/>
                <a:gd name="T10" fmla="*/ 0 w 2884"/>
                <a:gd name="T11" fmla="*/ 1443 h 1443"/>
                <a:gd name="T12" fmla="*/ 1442 w 2884"/>
                <a:gd name="T13" fmla="*/ 0 h 1443"/>
                <a:gd name="T14" fmla="*/ 1442 w 2884"/>
                <a:gd name="T15" fmla="*/ 0 h 14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4" h="1443">
                  <a:moveTo>
                    <a:pt x="1442" y="0"/>
                  </a:moveTo>
                  <a:lnTo>
                    <a:pt x="2884" y="1443"/>
                  </a:lnTo>
                  <a:lnTo>
                    <a:pt x="2055" y="1443"/>
                  </a:lnTo>
                  <a:lnTo>
                    <a:pt x="1442" y="829"/>
                  </a:lnTo>
                  <a:lnTo>
                    <a:pt x="829" y="1443"/>
                  </a:lnTo>
                  <a:lnTo>
                    <a:pt x="0" y="1443"/>
                  </a:lnTo>
                  <a:lnTo>
                    <a:pt x="1442" y="0"/>
                  </a:lnTo>
                  <a:lnTo>
                    <a:pt x="1442" y="0"/>
                  </a:lnTo>
                  <a:close/>
                </a:path>
              </a:pathLst>
            </a:custGeom>
            <a:solidFill>
              <a:srgbClr val="008A3B"/>
            </a:solidFill>
            <a:ln>
              <a:noFill/>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a typeface="+mn-ea"/>
                <a:cs typeface="+mn-cs"/>
              </a:endParaRPr>
            </a:p>
          </p:txBody>
        </p:sp>
        <p:sp>
          <p:nvSpPr>
            <p:cNvPr id="346" name="Freeform 8">
              <a:extLst>
                <a:ext uri="{FF2B5EF4-FFF2-40B4-BE49-F238E27FC236}">
                  <a16:creationId xmlns:a16="http://schemas.microsoft.com/office/drawing/2014/main" id="{4D9376E3-11C7-4648-9A79-E9B1116C5831}"/>
                </a:ext>
              </a:extLst>
            </p:cNvPr>
            <p:cNvSpPr>
              <a:spLocks/>
            </p:cNvSpPr>
            <p:nvPr/>
          </p:nvSpPr>
          <p:spPr bwMode="auto">
            <a:xfrm>
              <a:off x="-1768098" y="1682693"/>
              <a:ext cx="4695825" cy="2349500"/>
            </a:xfrm>
            <a:custGeom>
              <a:avLst/>
              <a:gdLst>
                <a:gd name="T0" fmla="*/ 1479 w 2958"/>
                <a:gd name="T1" fmla="*/ 0 h 1480"/>
                <a:gd name="T2" fmla="*/ 2958 w 2958"/>
                <a:gd name="T3" fmla="*/ 1480 h 1480"/>
                <a:gd name="T4" fmla="*/ 2108 w 2958"/>
                <a:gd name="T5" fmla="*/ 1480 h 1480"/>
                <a:gd name="T6" fmla="*/ 1479 w 2958"/>
                <a:gd name="T7" fmla="*/ 851 h 1480"/>
                <a:gd name="T8" fmla="*/ 850 w 2958"/>
                <a:gd name="T9" fmla="*/ 1480 h 1480"/>
                <a:gd name="T10" fmla="*/ 0 w 2958"/>
                <a:gd name="T11" fmla="*/ 1480 h 1480"/>
                <a:gd name="T12" fmla="*/ 1479 w 2958"/>
                <a:gd name="T13" fmla="*/ 0 h 1480"/>
                <a:gd name="T14" fmla="*/ 1479 w 2958"/>
                <a:gd name="T15" fmla="*/ 0 h 14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58" h="1480">
                  <a:moveTo>
                    <a:pt x="1479" y="0"/>
                  </a:moveTo>
                  <a:lnTo>
                    <a:pt x="2958" y="1480"/>
                  </a:lnTo>
                  <a:lnTo>
                    <a:pt x="2108" y="1480"/>
                  </a:lnTo>
                  <a:lnTo>
                    <a:pt x="1479" y="851"/>
                  </a:lnTo>
                  <a:lnTo>
                    <a:pt x="850" y="1480"/>
                  </a:lnTo>
                  <a:lnTo>
                    <a:pt x="0" y="1480"/>
                  </a:lnTo>
                  <a:lnTo>
                    <a:pt x="1479" y="0"/>
                  </a:lnTo>
                  <a:lnTo>
                    <a:pt x="1479" y="0"/>
                  </a:lnTo>
                  <a:close/>
                </a:path>
              </a:pathLst>
            </a:custGeom>
            <a:solidFill>
              <a:srgbClr val="0D3C89"/>
            </a:solidFill>
            <a:ln>
              <a:noFill/>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a typeface="+mn-ea"/>
                <a:cs typeface="+mn-cs"/>
              </a:endParaRPr>
            </a:p>
          </p:txBody>
        </p:sp>
      </p:grpSp>
      <p:grpSp>
        <p:nvGrpSpPr>
          <p:cNvPr id="3" name="קבוצה 2">
            <a:extLst>
              <a:ext uri="{FF2B5EF4-FFF2-40B4-BE49-F238E27FC236}">
                <a16:creationId xmlns:a16="http://schemas.microsoft.com/office/drawing/2014/main" id="{4E9B5B49-A8E9-4798-B0E5-77A9E246E3DE}"/>
              </a:ext>
            </a:extLst>
          </p:cNvPr>
          <p:cNvGrpSpPr/>
          <p:nvPr/>
        </p:nvGrpSpPr>
        <p:grpSpPr>
          <a:xfrm>
            <a:off x="677491" y="478769"/>
            <a:ext cx="3896978" cy="765283"/>
            <a:chOff x="677491" y="478769"/>
            <a:chExt cx="3896978" cy="765283"/>
          </a:xfrm>
        </p:grpSpPr>
        <p:sp>
          <p:nvSpPr>
            <p:cNvPr id="268" name="Freeform: Shape 267">
              <a:extLst>
                <a:ext uri="{FF2B5EF4-FFF2-40B4-BE49-F238E27FC236}">
                  <a16:creationId xmlns:a16="http://schemas.microsoft.com/office/drawing/2014/main" id="{ECF89174-E9A0-48BF-B96A-BE641193C925}"/>
                </a:ext>
              </a:extLst>
            </p:cNvPr>
            <p:cNvSpPr>
              <a:spLocks/>
            </p:cNvSpPr>
            <p:nvPr/>
          </p:nvSpPr>
          <p:spPr bwMode="auto">
            <a:xfrm>
              <a:off x="2306842" y="637577"/>
              <a:ext cx="2267627" cy="450167"/>
            </a:xfrm>
            <a:custGeom>
              <a:avLst/>
              <a:gdLst>
                <a:gd name="connsiteX0" fmla="*/ 0 w 3333886"/>
                <a:gd name="connsiteY0" fmla="*/ 0 h 661839"/>
                <a:gd name="connsiteX1" fmla="*/ 756515 w 3333886"/>
                <a:gd name="connsiteY1" fmla="*/ 0 h 661839"/>
                <a:gd name="connsiteX2" fmla="*/ 2045201 w 3333886"/>
                <a:gd name="connsiteY2" fmla="*/ 0 h 661839"/>
                <a:gd name="connsiteX3" fmla="*/ 2846065 w 3333886"/>
                <a:gd name="connsiteY3" fmla="*/ 0 h 661839"/>
                <a:gd name="connsiteX4" fmla="*/ 2846065 w 3333886"/>
                <a:gd name="connsiteY4" fmla="*/ 1 h 661839"/>
                <a:gd name="connsiteX5" fmla="*/ 2859576 w 3333886"/>
                <a:gd name="connsiteY5" fmla="*/ 1 h 661839"/>
                <a:gd name="connsiteX6" fmla="*/ 2918646 w 3333886"/>
                <a:gd name="connsiteY6" fmla="*/ 1 h 661839"/>
                <a:gd name="connsiteX7" fmla="*/ 2941316 w 3333886"/>
                <a:gd name="connsiteY7" fmla="*/ 1 h 661839"/>
                <a:gd name="connsiteX8" fmla="*/ 2978722 w 3333886"/>
                <a:gd name="connsiteY8" fmla="*/ 1 h 661839"/>
                <a:gd name="connsiteX9" fmla="*/ 3058665 w 3333886"/>
                <a:gd name="connsiteY9" fmla="*/ 1 h 661839"/>
                <a:gd name="connsiteX10" fmla="*/ 3159318 w 3333886"/>
                <a:gd name="connsiteY10" fmla="*/ 47275 h 661839"/>
                <a:gd name="connsiteX11" fmla="*/ 3165608 w 3333886"/>
                <a:gd name="connsiteY11" fmla="*/ 53578 h 661839"/>
                <a:gd name="connsiteX12" fmla="*/ 3310296 w 3333886"/>
                <a:gd name="connsiteY12" fmla="*/ 252130 h 661839"/>
                <a:gd name="connsiteX13" fmla="*/ 3310296 w 3333886"/>
                <a:gd name="connsiteY13" fmla="*/ 409710 h 661839"/>
                <a:gd name="connsiteX14" fmla="*/ 3165608 w 3333886"/>
                <a:gd name="connsiteY14" fmla="*/ 608262 h 661839"/>
                <a:gd name="connsiteX15" fmla="*/ 3058665 w 3333886"/>
                <a:gd name="connsiteY15" fmla="*/ 661839 h 661839"/>
                <a:gd name="connsiteX16" fmla="*/ 2678073 w 3333886"/>
                <a:gd name="connsiteY16" fmla="*/ 661839 h 661839"/>
                <a:gd name="connsiteX17" fmla="*/ 2678743 w 3333886"/>
                <a:gd name="connsiteY17" fmla="*/ 660851 h 661839"/>
                <a:gd name="connsiteX18" fmla="*/ 756515 w 3333886"/>
                <a:gd name="connsiteY18" fmla="*/ 660851 h 661839"/>
                <a:gd name="connsiteX19" fmla="*/ 756515 w 3333886"/>
                <a:gd name="connsiteY19" fmla="*/ 660058 h 661839"/>
                <a:gd name="connsiteX20" fmla="*/ 0 w 3333886"/>
                <a:gd name="connsiteY20" fmla="*/ 660058 h 661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33886" h="661839">
                  <a:moveTo>
                    <a:pt x="0" y="0"/>
                  </a:moveTo>
                  <a:lnTo>
                    <a:pt x="756515" y="0"/>
                  </a:lnTo>
                  <a:lnTo>
                    <a:pt x="2045201" y="0"/>
                  </a:lnTo>
                  <a:lnTo>
                    <a:pt x="2846065" y="0"/>
                  </a:lnTo>
                  <a:lnTo>
                    <a:pt x="2846065" y="1"/>
                  </a:lnTo>
                  <a:lnTo>
                    <a:pt x="2859576" y="1"/>
                  </a:lnTo>
                  <a:cubicBezTo>
                    <a:pt x="2873944" y="1"/>
                    <a:pt x="2893102" y="1"/>
                    <a:pt x="2918646" y="1"/>
                  </a:cubicBezTo>
                  <a:lnTo>
                    <a:pt x="2941316" y="1"/>
                  </a:lnTo>
                  <a:lnTo>
                    <a:pt x="2978722" y="1"/>
                  </a:lnTo>
                  <a:cubicBezTo>
                    <a:pt x="3001901" y="1"/>
                    <a:pt x="3028391" y="1"/>
                    <a:pt x="3058665" y="1"/>
                  </a:cubicBezTo>
                  <a:cubicBezTo>
                    <a:pt x="3099555" y="1"/>
                    <a:pt x="3134154" y="15759"/>
                    <a:pt x="3159318" y="47275"/>
                  </a:cubicBezTo>
                  <a:cubicBezTo>
                    <a:pt x="3162463" y="50427"/>
                    <a:pt x="3162463" y="50427"/>
                    <a:pt x="3165608" y="53578"/>
                  </a:cubicBezTo>
                  <a:cubicBezTo>
                    <a:pt x="3165608" y="53578"/>
                    <a:pt x="3165608" y="53578"/>
                    <a:pt x="3310296" y="252130"/>
                  </a:cubicBezTo>
                  <a:cubicBezTo>
                    <a:pt x="3341750" y="299404"/>
                    <a:pt x="3341750" y="362436"/>
                    <a:pt x="3310296" y="409710"/>
                  </a:cubicBezTo>
                  <a:cubicBezTo>
                    <a:pt x="3310296" y="409710"/>
                    <a:pt x="3310296" y="409710"/>
                    <a:pt x="3165608" y="608262"/>
                  </a:cubicBezTo>
                  <a:cubicBezTo>
                    <a:pt x="3140445" y="639778"/>
                    <a:pt x="3099555" y="661839"/>
                    <a:pt x="3058665" y="661839"/>
                  </a:cubicBezTo>
                  <a:cubicBezTo>
                    <a:pt x="3058665" y="661839"/>
                    <a:pt x="3058665" y="661839"/>
                    <a:pt x="2678073" y="661839"/>
                  </a:cubicBezTo>
                  <a:lnTo>
                    <a:pt x="2678743" y="660851"/>
                  </a:lnTo>
                  <a:lnTo>
                    <a:pt x="756515" y="660851"/>
                  </a:lnTo>
                  <a:lnTo>
                    <a:pt x="756515" y="660058"/>
                  </a:lnTo>
                  <a:lnTo>
                    <a:pt x="0" y="660058"/>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noAutofit/>
            </a:bodyPr>
            <a:lstStyle/>
            <a:p>
              <a:endParaRPr lang="en-IN" dirty="0"/>
            </a:p>
          </p:txBody>
        </p:sp>
        <p:sp>
          <p:nvSpPr>
            <p:cNvPr id="277" name="Rectangle: Rounded Corners 276">
              <a:extLst>
                <a:ext uri="{FF2B5EF4-FFF2-40B4-BE49-F238E27FC236}">
                  <a16:creationId xmlns:a16="http://schemas.microsoft.com/office/drawing/2014/main" id="{6484D79C-67FE-4D1B-9221-8A4B7B62BA42}"/>
                </a:ext>
              </a:extLst>
            </p:cNvPr>
            <p:cNvSpPr/>
            <p:nvPr/>
          </p:nvSpPr>
          <p:spPr>
            <a:xfrm>
              <a:off x="3825705" y="736354"/>
              <a:ext cx="642837" cy="261574"/>
            </a:xfrm>
            <a:prstGeom prst="roundRect">
              <a:avLst>
                <a:gd name="adj" fmla="val 50000"/>
              </a:avLst>
            </a:prstGeom>
            <a:solidFill>
              <a:schemeClr val="tx1">
                <a:lumMod val="75000"/>
                <a:lumOff val="25000"/>
              </a:schemeClr>
            </a:solidFill>
            <a:ln w="9525">
              <a:solidFill>
                <a:schemeClr val="tx2">
                  <a:lumMod val="50000"/>
                  <a:lumOff val="50000"/>
                </a:schemeClr>
              </a:solidFill>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278" name="Rectangle 277">
              <a:extLst>
                <a:ext uri="{FF2B5EF4-FFF2-40B4-BE49-F238E27FC236}">
                  <a16:creationId xmlns:a16="http://schemas.microsoft.com/office/drawing/2014/main" id="{A592E215-55DB-49C6-9CC1-A73FBB256A13}"/>
                </a:ext>
              </a:extLst>
            </p:cNvPr>
            <p:cNvSpPr/>
            <p:nvPr/>
          </p:nvSpPr>
          <p:spPr>
            <a:xfrm>
              <a:off x="3964250" y="769835"/>
              <a:ext cx="288541" cy="184666"/>
            </a:xfrm>
            <a:prstGeom prst="rect">
              <a:avLst/>
            </a:prstGeom>
          </p:spPr>
          <p:txBody>
            <a:bodyPr wrap="none" lIns="0" tIns="0" rIns="0" bIns="0" anchor="ctr">
              <a:spAutoFit/>
            </a:bodyPr>
            <a:lstStyle/>
            <a:p>
              <a:pPr algn="ctr"/>
              <a:r>
                <a:rPr lang="en-IN" sz="1200" dirty="0">
                  <a:solidFill>
                    <a:schemeClr val="bg1"/>
                  </a:solidFill>
                  <a:latin typeface="Bebas Neue Bold" panose="020B0606020202050201" pitchFamily="34" charset="0"/>
                </a:rPr>
                <a:t>-2.9%</a:t>
              </a:r>
            </a:p>
          </p:txBody>
        </p:sp>
        <p:sp>
          <p:nvSpPr>
            <p:cNvPr id="279" name="Isosceles Triangle 278">
              <a:extLst>
                <a:ext uri="{FF2B5EF4-FFF2-40B4-BE49-F238E27FC236}">
                  <a16:creationId xmlns:a16="http://schemas.microsoft.com/office/drawing/2014/main" id="{C1AC1252-BF9D-4B24-A663-A4B7A6105988}"/>
                </a:ext>
              </a:extLst>
            </p:cNvPr>
            <p:cNvSpPr/>
            <p:nvPr/>
          </p:nvSpPr>
          <p:spPr>
            <a:xfrm flipV="1">
              <a:off x="4334856" y="829753"/>
              <a:ext cx="84254" cy="80515"/>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317" name="Freeform 6">
              <a:extLst>
                <a:ext uri="{FF2B5EF4-FFF2-40B4-BE49-F238E27FC236}">
                  <a16:creationId xmlns:a16="http://schemas.microsoft.com/office/drawing/2014/main" id="{BE991F6C-92D3-4384-B2C6-4EAA236D833A}"/>
                </a:ext>
              </a:extLst>
            </p:cNvPr>
            <p:cNvSpPr>
              <a:spLocks/>
            </p:cNvSpPr>
            <p:nvPr/>
          </p:nvSpPr>
          <p:spPr bwMode="auto">
            <a:xfrm>
              <a:off x="677491" y="548795"/>
              <a:ext cx="1170432" cy="626482"/>
            </a:xfrm>
            <a:custGeom>
              <a:avLst/>
              <a:gdLst>
                <a:gd name="T0" fmla="*/ 470 w 546"/>
                <a:gd name="T1" fmla="*/ 146 h 292"/>
                <a:gd name="T2" fmla="*/ 491 w 546"/>
                <a:gd name="T3" fmla="*/ 62 h 292"/>
                <a:gd name="T4" fmla="*/ 546 w 546"/>
                <a:gd name="T5" fmla="*/ 0 h 292"/>
                <a:gd name="T6" fmla="*/ 106 w 546"/>
                <a:gd name="T7" fmla="*/ 0 h 292"/>
                <a:gd name="T8" fmla="*/ 106 w 546"/>
                <a:gd name="T9" fmla="*/ 0 h 292"/>
                <a:gd name="T10" fmla="*/ 106 w 546"/>
                <a:gd name="T11" fmla="*/ 0 h 292"/>
                <a:gd name="T12" fmla="*/ 106 w 546"/>
                <a:gd name="T13" fmla="*/ 0 h 292"/>
                <a:gd name="T14" fmla="*/ 106 w 546"/>
                <a:gd name="T15" fmla="*/ 0 h 292"/>
                <a:gd name="T16" fmla="*/ 106 w 546"/>
                <a:gd name="T17" fmla="*/ 0 h 292"/>
                <a:gd name="T18" fmla="*/ 106 w 546"/>
                <a:gd name="T19" fmla="*/ 0 h 292"/>
                <a:gd name="T20" fmla="*/ 105 w 546"/>
                <a:gd name="T21" fmla="*/ 0 h 292"/>
                <a:gd name="T22" fmla="*/ 105 w 546"/>
                <a:gd name="T23" fmla="*/ 0 h 292"/>
                <a:gd name="T24" fmla="*/ 105 w 546"/>
                <a:gd name="T25" fmla="*/ 0 h 292"/>
                <a:gd name="T26" fmla="*/ 105 w 546"/>
                <a:gd name="T27" fmla="*/ 0 h 292"/>
                <a:gd name="T28" fmla="*/ 105 w 546"/>
                <a:gd name="T29" fmla="*/ 0 h 292"/>
                <a:gd name="T30" fmla="*/ 105 w 546"/>
                <a:gd name="T31" fmla="*/ 0 h 292"/>
                <a:gd name="T32" fmla="*/ 105 w 546"/>
                <a:gd name="T33" fmla="*/ 0 h 292"/>
                <a:gd name="T34" fmla="*/ 105 w 546"/>
                <a:gd name="T35" fmla="*/ 0 h 292"/>
                <a:gd name="T36" fmla="*/ 105 w 546"/>
                <a:gd name="T37" fmla="*/ 0 h 292"/>
                <a:gd name="T38" fmla="*/ 105 w 546"/>
                <a:gd name="T39" fmla="*/ 0 h 292"/>
                <a:gd name="T40" fmla="*/ 105 w 546"/>
                <a:gd name="T41" fmla="*/ 0 h 292"/>
                <a:gd name="T42" fmla="*/ 104 w 546"/>
                <a:gd name="T43" fmla="*/ 0 h 292"/>
                <a:gd name="T44" fmla="*/ 104 w 546"/>
                <a:gd name="T45" fmla="*/ 0 h 292"/>
                <a:gd name="T46" fmla="*/ 104 w 546"/>
                <a:gd name="T47" fmla="*/ 0 h 292"/>
                <a:gd name="T48" fmla="*/ 104 w 546"/>
                <a:gd name="T49" fmla="*/ 0 h 292"/>
                <a:gd name="T50" fmla="*/ 104 w 546"/>
                <a:gd name="T51" fmla="*/ 0 h 292"/>
                <a:gd name="T52" fmla="*/ 104 w 546"/>
                <a:gd name="T53" fmla="*/ 0 h 292"/>
                <a:gd name="T54" fmla="*/ 104 w 546"/>
                <a:gd name="T55" fmla="*/ 0 h 292"/>
                <a:gd name="T56" fmla="*/ 104 w 546"/>
                <a:gd name="T57" fmla="*/ 0 h 292"/>
                <a:gd name="T58" fmla="*/ 104 w 546"/>
                <a:gd name="T59" fmla="*/ 0 h 292"/>
                <a:gd name="T60" fmla="*/ 104 w 546"/>
                <a:gd name="T61" fmla="*/ 0 h 292"/>
                <a:gd name="T62" fmla="*/ 104 w 546"/>
                <a:gd name="T63" fmla="*/ 0 h 292"/>
                <a:gd name="T64" fmla="*/ 104 w 546"/>
                <a:gd name="T65" fmla="*/ 0 h 292"/>
                <a:gd name="T66" fmla="*/ 103 w 546"/>
                <a:gd name="T67" fmla="*/ 0 h 292"/>
                <a:gd name="T68" fmla="*/ 103 w 546"/>
                <a:gd name="T69" fmla="*/ 0 h 292"/>
                <a:gd name="T70" fmla="*/ 103 w 546"/>
                <a:gd name="T71" fmla="*/ 0 h 292"/>
                <a:gd name="T72" fmla="*/ 103 w 546"/>
                <a:gd name="T73" fmla="*/ 0 h 292"/>
                <a:gd name="T74" fmla="*/ 96 w 546"/>
                <a:gd name="T75" fmla="*/ 0 h 292"/>
                <a:gd name="T76" fmla="*/ 94 w 546"/>
                <a:gd name="T77" fmla="*/ 0 h 292"/>
                <a:gd name="T78" fmla="*/ 89 w 546"/>
                <a:gd name="T79" fmla="*/ 1 h 292"/>
                <a:gd name="T80" fmla="*/ 88 w 546"/>
                <a:gd name="T81" fmla="*/ 1 h 292"/>
                <a:gd name="T82" fmla="*/ 81 w 546"/>
                <a:gd name="T83" fmla="*/ 3 h 292"/>
                <a:gd name="T84" fmla="*/ 80 w 546"/>
                <a:gd name="T85" fmla="*/ 3 h 292"/>
                <a:gd name="T86" fmla="*/ 74 w 546"/>
                <a:gd name="T87" fmla="*/ 5 h 292"/>
                <a:gd name="T88" fmla="*/ 73 w 546"/>
                <a:gd name="T89" fmla="*/ 5 h 292"/>
                <a:gd name="T90" fmla="*/ 67 w 546"/>
                <a:gd name="T91" fmla="*/ 7 h 292"/>
                <a:gd name="T92" fmla="*/ 66 w 546"/>
                <a:gd name="T93" fmla="*/ 8 h 292"/>
                <a:gd name="T94" fmla="*/ 60 w 546"/>
                <a:gd name="T95" fmla="*/ 10 h 292"/>
                <a:gd name="T96" fmla="*/ 59 w 546"/>
                <a:gd name="T97" fmla="*/ 11 h 292"/>
                <a:gd name="T98" fmla="*/ 53 w 546"/>
                <a:gd name="T99" fmla="*/ 14 h 292"/>
                <a:gd name="T100" fmla="*/ 53 w 546"/>
                <a:gd name="T101" fmla="*/ 14 h 292"/>
                <a:gd name="T102" fmla="*/ 48 w 546"/>
                <a:gd name="T103" fmla="*/ 17 h 292"/>
                <a:gd name="T104" fmla="*/ 47 w 546"/>
                <a:gd name="T105" fmla="*/ 18 h 292"/>
                <a:gd name="T106" fmla="*/ 36 w 546"/>
                <a:gd name="T107" fmla="*/ 26 h 292"/>
                <a:gd name="T108" fmla="*/ 35 w 546"/>
                <a:gd name="T109" fmla="*/ 27 h 292"/>
                <a:gd name="T110" fmla="*/ 26 w 546"/>
                <a:gd name="T111" fmla="*/ 37 h 292"/>
                <a:gd name="T112" fmla="*/ 25 w 546"/>
                <a:gd name="T113" fmla="*/ 37 h 292"/>
                <a:gd name="T114" fmla="*/ 0 w 546"/>
                <a:gd name="T115" fmla="*/ 106 h 292"/>
                <a:gd name="T116" fmla="*/ 0 w 546"/>
                <a:gd name="T117" fmla="*/ 186 h 292"/>
                <a:gd name="T118" fmla="*/ 106 w 546"/>
                <a:gd name="T119" fmla="*/ 292 h 292"/>
                <a:gd name="T120" fmla="*/ 544 w 546"/>
                <a:gd name="T121" fmla="*/ 292 h 292"/>
                <a:gd name="T122" fmla="*/ 542 w 546"/>
                <a:gd name="T123" fmla="*/ 289 h 292"/>
                <a:gd name="T124" fmla="*/ 470 w 546"/>
                <a:gd name="T125" fmla="*/ 146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6" h="292">
                  <a:moveTo>
                    <a:pt x="470" y="146"/>
                  </a:moveTo>
                  <a:cubicBezTo>
                    <a:pt x="470" y="115"/>
                    <a:pt x="477" y="87"/>
                    <a:pt x="491" y="62"/>
                  </a:cubicBezTo>
                  <a:cubicBezTo>
                    <a:pt x="504" y="37"/>
                    <a:pt x="523" y="16"/>
                    <a:pt x="54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3" y="0"/>
                    <a:pt x="103" y="0"/>
                  </a:cubicBezTo>
                  <a:cubicBezTo>
                    <a:pt x="103" y="0"/>
                    <a:pt x="103" y="0"/>
                    <a:pt x="103" y="0"/>
                  </a:cubicBezTo>
                  <a:cubicBezTo>
                    <a:pt x="103" y="0"/>
                    <a:pt x="103" y="0"/>
                    <a:pt x="103" y="0"/>
                  </a:cubicBezTo>
                  <a:cubicBezTo>
                    <a:pt x="103" y="0"/>
                    <a:pt x="103" y="0"/>
                    <a:pt x="103" y="0"/>
                  </a:cubicBezTo>
                  <a:cubicBezTo>
                    <a:pt x="101" y="0"/>
                    <a:pt x="98" y="0"/>
                    <a:pt x="96" y="0"/>
                  </a:cubicBezTo>
                  <a:cubicBezTo>
                    <a:pt x="96" y="0"/>
                    <a:pt x="95" y="0"/>
                    <a:pt x="94" y="0"/>
                  </a:cubicBezTo>
                  <a:cubicBezTo>
                    <a:pt x="92" y="1"/>
                    <a:pt x="90" y="1"/>
                    <a:pt x="89" y="1"/>
                  </a:cubicBezTo>
                  <a:cubicBezTo>
                    <a:pt x="88" y="1"/>
                    <a:pt x="88" y="1"/>
                    <a:pt x="88" y="1"/>
                  </a:cubicBezTo>
                  <a:cubicBezTo>
                    <a:pt x="85" y="2"/>
                    <a:pt x="83" y="2"/>
                    <a:pt x="81" y="3"/>
                  </a:cubicBezTo>
                  <a:cubicBezTo>
                    <a:pt x="81" y="3"/>
                    <a:pt x="80" y="3"/>
                    <a:pt x="80" y="3"/>
                  </a:cubicBezTo>
                  <a:cubicBezTo>
                    <a:pt x="78" y="4"/>
                    <a:pt x="76" y="4"/>
                    <a:pt x="74" y="5"/>
                  </a:cubicBezTo>
                  <a:cubicBezTo>
                    <a:pt x="74" y="5"/>
                    <a:pt x="73" y="5"/>
                    <a:pt x="73" y="5"/>
                  </a:cubicBezTo>
                  <a:cubicBezTo>
                    <a:pt x="71" y="6"/>
                    <a:pt x="69" y="6"/>
                    <a:pt x="67" y="7"/>
                  </a:cubicBezTo>
                  <a:cubicBezTo>
                    <a:pt x="66" y="7"/>
                    <a:pt x="66" y="8"/>
                    <a:pt x="66" y="8"/>
                  </a:cubicBezTo>
                  <a:cubicBezTo>
                    <a:pt x="64" y="8"/>
                    <a:pt x="62" y="9"/>
                    <a:pt x="60" y="10"/>
                  </a:cubicBezTo>
                  <a:cubicBezTo>
                    <a:pt x="60" y="10"/>
                    <a:pt x="60" y="10"/>
                    <a:pt x="59" y="11"/>
                  </a:cubicBezTo>
                  <a:cubicBezTo>
                    <a:pt x="57" y="12"/>
                    <a:pt x="55" y="13"/>
                    <a:pt x="53" y="14"/>
                  </a:cubicBezTo>
                  <a:cubicBezTo>
                    <a:pt x="53" y="14"/>
                    <a:pt x="53" y="14"/>
                    <a:pt x="53" y="14"/>
                  </a:cubicBezTo>
                  <a:cubicBezTo>
                    <a:pt x="51" y="15"/>
                    <a:pt x="49" y="16"/>
                    <a:pt x="48" y="17"/>
                  </a:cubicBezTo>
                  <a:cubicBezTo>
                    <a:pt x="47" y="18"/>
                    <a:pt x="47" y="18"/>
                    <a:pt x="47" y="18"/>
                  </a:cubicBezTo>
                  <a:cubicBezTo>
                    <a:pt x="43" y="21"/>
                    <a:pt x="39" y="23"/>
                    <a:pt x="36" y="26"/>
                  </a:cubicBezTo>
                  <a:cubicBezTo>
                    <a:pt x="36" y="27"/>
                    <a:pt x="36" y="27"/>
                    <a:pt x="35" y="27"/>
                  </a:cubicBezTo>
                  <a:cubicBezTo>
                    <a:pt x="32" y="30"/>
                    <a:pt x="29" y="33"/>
                    <a:pt x="26" y="37"/>
                  </a:cubicBezTo>
                  <a:cubicBezTo>
                    <a:pt x="25" y="37"/>
                    <a:pt x="25" y="37"/>
                    <a:pt x="25" y="37"/>
                  </a:cubicBezTo>
                  <a:cubicBezTo>
                    <a:pt x="10" y="56"/>
                    <a:pt x="0" y="79"/>
                    <a:pt x="0" y="106"/>
                  </a:cubicBezTo>
                  <a:cubicBezTo>
                    <a:pt x="0" y="186"/>
                    <a:pt x="0" y="186"/>
                    <a:pt x="0" y="186"/>
                  </a:cubicBezTo>
                  <a:cubicBezTo>
                    <a:pt x="0" y="244"/>
                    <a:pt x="48" y="292"/>
                    <a:pt x="106" y="292"/>
                  </a:cubicBezTo>
                  <a:cubicBezTo>
                    <a:pt x="544" y="292"/>
                    <a:pt x="544" y="292"/>
                    <a:pt x="544" y="292"/>
                  </a:cubicBezTo>
                  <a:cubicBezTo>
                    <a:pt x="543" y="291"/>
                    <a:pt x="542" y="290"/>
                    <a:pt x="542" y="289"/>
                  </a:cubicBezTo>
                  <a:cubicBezTo>
                    <a:pt x="498" y="256"/>
                    <a:pt x="470" y="204"/>
                    <a:pt x="470" y="146"/>
                  </a:cubicBez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325" name="Freeform: Shape 324">
              <a:extLst>
                <a:ext uri="{FF2B5EF4-FFF2-40B4-BE49-F238E27FC236}">
                  <a16:creationId xmlns:a16="http://schemas.microsoft.com/office/drawing/2014/main" id="{6BF388C2-1AE5-49CA-BB43-56CED76CE70C}"/>
                </a:ext>
              </a:extLst>
            </p:cNvPr>
            <p:cNvSpPr>
              <a:spLocks/>
            </p:cNvSpPr>
            <p:nvPr/>
          </p:nvSpPr>
          <p:spPr bwMode="auto">
            <a:xfrm>
              <a:off x="2390623" y="679850"/>
              <a:ext cx="1358584" cy="363491"/>
            </a:xfrm>
            <a:custGeom>
              <a:avLst/>
              <a:gdLst>
                <a:gd name="connsiteX0" fmla="*/ 0 w 1997402"/>
                <a:gd name="connsiteY0" fmla="*/ 0 h 534408"/>
                <a:gd name="connsiteX1" fmla="*/ 1591548 w 1997402"/>
                <a:gd name="connsiteY1" fmla="*/ 0 h 534408"/>
                <a:gd name="connsiteX2" fmla="*/ 1591548 w 1997402"/>
                <a:gd name="connsiteY2" fmla="*/ 356 h 534408"/>
                <a:gd name="connsiteX3" fmla="*/ 1784986 w 1997402"/>
                <a:gd name="connsiteY3" fmla="*/ 356 h 534408"/>
                <a:gd name="connsiteX4" fmla="*/ 1841638 w 1997402"/>
                <a:gd name="connsiteY4" fmla="*/ 28773 h 534408"/>
                <a:gd name="connsiteX5" fmla="*/ 1983239 w 1997402"/>
                <a:gd name="connsiteY5" fmla="*/ 227478 h 534408"/>
                <a:gd name="connsiteX6" fmla="*/ 1983239 w 1997402"/>
                <a:gd name="connsiteY6" fmla="*/ 309529 h 534408"/>
                <a:gd name="connsiteX7" fmla="*/ 1841638 w 1997402"/>
                <a:gd name="connsiteY7" fmla="*/ 505088 h 534408"/>
                <a:gd name="connsiteX8" fmla="*/ 1784986 w 1997402"/>
                <a:gd name="connsiteY8" fmla="*/ 533505 h 534408"/>
                <a:gd name="connsiteX9" fmla="*/ 1591548 w 1997402"/>
                <a:gd name="connsiteY9" fmla="*/ 533505 h 534408"/>
                <a:gd name="connsiteX10" fmla="*/ 1591548 w 1997402"/>
                <a:gd name="connsiteY10" fmla="*/ 534408 h 534408"/>
                <a:gd name="connsiteX11" fmla="*/ 0 w 1997402"/>
                <a:gd name="connsiteY11" fmla="*/ 534408 h 53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7402" h="534408">
                  <a:moveTo>
                    <a:pt x="0" y="0"/>
                  </a:moveTo>
                  <a:lnTo>
                    <a:pt x="1591548" y="0"/>
                  </a:lnTo>
                  <a:lnTo>
                    <a:pt x="1591548" y="356"/>
                  </a:lnTo>
                  <a:lnTo>
                    <a:pt x="1784986" y="356"/>
                  </a:lnTo>
                  <a:cubicBezTo>
                    <a:pt x="1806989" y="356"/>
                    <a:pt x="1829049" y="9846"/>
                    <a:pt x="1841638" y="28773"/>
                  </a:cubicBezTo>
                  <a:lnTo>
                    <a:pt x="1983239" y="227478"/>
                  </a:lnTo>
                  <a:cubicBezTo>
                    <a:pt x="2002123" y="252749"/>
                    <a:pt x="2002123" y="284258"/>
                    <a:pt x="1983239" y="309529"/>
                  </a:cubicBezTo>
                  <a:lnTo>
                    <a:pt x="1841638" y="505088"/>
                  </a:lnTo>
                  <a:cubicBezTo>
                    <a:pt x="1829049" y="524015"/>
                    <a:pt x="1806989" y="533505"/>
                    <a:pt x="1784986" y="533505"/>
                  </a:cubicBezTo>
                  <a:lnTo>
                    <a:pt x="1591548" y="533505"/>
                  </a:lnTo>
                  <a:lnTo>
                    <a:pt x="1591548" y="534408"/>
                  </a:lnTo>
                  <a:lnTo>
                    <a:pt x="0" y="534408"/>
                  </a:lnTo>
                  <a:close/>
                </a:path>
              </a:pathLst>
            </a:custGeom>
            <a:solidFill>
              <a:srgbClr val="1B587C"/>
            </a:solidFill>
            <a:ln w="9525">
              <a:noFill/>
              <a:round/>
              <a:headEnd/>
              <a:tailEnd/>
            </a:ln>
          </p:spPr>
          <p:txBody>
            <a:bodyPr vert="horz" wrap="square" lIns="91440" tIns="45720" rIns="91440" bIns="45720" numCol="1" anchor="t" anchorCtr="0" compatLnSpc="1">
              <a:prstTxWarp prst="textNoShape">
                <a:avLst/>
              </a:prstTxWarp>
              <a:noAutofit/>
            </a:bodyPr>
            <a:lstStyle/>
            <a:p>
              <a:endParaRPr lang="en-IN" dirty="0"/>
            </a:p>
          </p:txBody>
        </p:sp>
        <p:sp>
          <p:nvSpPr>
            <p:cNvPr id="333" name="Freeform 9">
              <a:extLst>
                <a:ext uri="{FF2B5EF4-FFF2-40B4-BE49-F238E27FC236}">
                  <a16:creationId xmlns:a16="http://schemas.microsoft.com/office/drawing/2014/main" id="{84BE94EF-B816-4622-851B-FBB0DB9FD2FF}"/>
                </a:ext>
              </a:extLst>
            </p:cNvPr>
            <p:cNvSpPr>
              <a:spLocks noEditPoints="1"/>
            </p:cNvSpPr>
            <p:nvPr/>
          </p:nvSpPr>
          <p:spPr bwMode="auto">
            <a:xfrm>
              <a:off x="1685363" y="478769"/>
              <a:ext cx="765282" cy="765283"/>
            </a:xfrm>
            <a:custGeom>
              <a:avLst/>
              <a:gdLst>
                <a:gd name="T0" fmla="*/ 336 w 357"/>
                <a:gd name="T1" fmla="*/ 94 h 357"/>
                <a:gd name="T2" fmla="*/ 333 w 357"/>
                <a:gd name="T3" fmla="*/ 89 h 357"/>
                <a:gd name="T4" fmla="*/ 328 w 357"/>
                <a:gd name="T5" fmla="*/ 81 h 357"/>
                <a:gd name="T6" fmla="*/ 323 w 357"/>
                <a:gd name="T7" fmla="*/ 74 h 357"/>
                <a:gd name="T8" fmla="*/ 264 w 357"/>
                <a:gd name="T9" fmla="*/ 22 h 357"/>
                <a:gd name="T10" fmla="*/ 178 w 357"/>
                <a:gd name="T11" fmla="*/ 0 h 357"/>
                <a:gd name="T12" fmla="*/ 93 w 357"/>
                <a:gd name="T13" fmla="*/ 22 h 357"/>
                <a:gd name="T14" fmla="*/ 76 w 357"/>
                <a:gd name="T15" fmla="*/ 33 h 357"/>
                <a:gd name="T16" fmla="*/ 21 w 357"/>
                <a:gd name="T17" fmla="*/ 95 h 357"/>
                <a:gd name="T18" fmla="*/ 0 w 357"/>
                <a:gd name="T19" fmla="*/ 179 h 357"/>
                <a:gd name="T20" fmla="*/ 72 w 357"/>
                <a:gd name="T21" fmla="*/ 322 h 357"/>
                <a:gd name="T22" fmla="*/ 76 w 357"/>
                <a:gd name="T23" fmla="*/ 325 h 357"/>
                <a:gd name="T24" fmla="*/ 178 w 357"/>
                <a:gd name="T25" fmla="*/ 357 h 357"/>
                <a:gd name="T26" fmla="*/ 323 w 357"/>
                <a:gd name="T27" fmla="*/ 284 h 357"/>
                <a:gd name="T28" fmla="*/ 336 w 357"/>
                <a:gd name="T29" fmla="*/ 263 h 357"/>
                <a:gd name="T30" fmla="*/ 357 w 357"/>
                <a:gd name="T31" fmla="*/ 179 h 357"/>
                <a:gd name="T32" fmla="*/ 336 w 357"/>
                <a:gd name="T33" fmla="*/ 94 h 357"/>
                <a:gd name="T34" fmla="*/ 178 w 357"/>
                <a:gd name="T35" fmla="*/ 323 h 357"/>
                <a:gd name="T36" fmla="*/ 35 w 357"/>
                <a:gd name="T37" fmla="*/ 179 h 357"/>
                <a:gd name="T38" fmla="*/ 178 w 357"/>
                <a:gd name="T39" fmla="*/ 35 h 357"/>
                <a:gd name="T40" fmla="*/ 322 w 357"/>
                <a:gd name="T41" fmla="*/ 179 h 357"/>
                <a:gd name="T42" fmla="*/ 178 w 357"/>
                <a:gd name="T43" fmla="*/ 32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7" h="357">
                  <a:moveTo>
                    <a:pt x="336" y="94"/>
                  </a:moveTo>
                  <a:cubicBezTo>
                    <a:pt x="335" y="92"/>
                    <a:pt x="334" y="91"/>
                    <a:pt x="333" y="89"/>
                  </a:cubicBezTo>
                  <a:cubicBezTo>
                    <a:pt x="331" y="86"/>
                    <a:pt x="330" y="84"/>
                    <a:pt x="328" y="81"/>
                  </a:cubicBezTo>
                  <a:cubicBezTo>
                    <a:pt x="326" y="78"/>
                    <a:pt x="325" y="76"/>
                    <a:pt x="323" y="74"/>
                  </a:cubicBezTo>
                  <a:cubicBezTo>
                    <a:pt x="307" y="52"/>
                    <a:pt x="287" y="35"/>
                    <a:pt x="264" y="22"/>
                  </a:cubicBezTo>
                  <a:cubicBezTo>
                    <a:pt x="239" y="8"/>
                    <a:pt x="210" y="0"/>
                    <a:pt x="178" y="0"/>
                  </a:cubicBezTo>
                  <a:cubicBezTo>
                    <a:pt x="147" y="0"/>
                    <a:pt x="118" y="8"/>
                    <a:pt x="93" y="22"/>
                  </a:cubicBezTo>
                  <a:cubicBezTo>
                    <a:pt x="87" y="25"/>
                    <a:pt x="81" y="29"/>
                    <a:pt x="76" y="33"/>
                  </a:cubicBezTo>
                  <a:cubicBezTo>
                    <a:pt x="53" y="49"/>
                    <a:pt x="34" y="70"/>
                    <a:pt x="21" y="95"/>
                  </a:cubicBezTo>
                  <a:cubicBezTo>
                    <a:pt x="7" y="120"/>
                    <a:pt x="0" y="148"/>
                    <a:pt x="0" y="179"/>
                  </a:cubicBezTo>
                  <a:cubicBezTo>
                    <a:pt x="0" y="237"/>
                    <a:pt x="28" y="289"/>
                    <a:pt x="72" y="322"/>
                  </a:cubicBezTo>
                  <a:cubicBezTo>
                    <a:pt x="73" y="323"/>
                    <a:pt x="74" y="324"/>
                    <a:pt x="76" y="325"/>
                  </a:cubicBezTo>
                  <a:cubicBezTo>
                    <a:pt x="105" y="345"/>
                    <a:pt x="140" y="357"/>
                    <a:pt x="178" y="357"/>
                  </a:cubicBezTo>
                  <a:cubicBezTo>
                    <a:pt x="238" y="357"/>
                    <a:pt x="290" y="328"/>
                    <a:pt x="323" y="284"/>
                  </a:cubicBezTo>
                  <a:cubicBezTo>
                    <a:pt x="328" y="277"/>
                    <a:pt x="332" y="271"/>
                    <a:pt x="336" y="263"/>
                  </a:cubicBezTo>
                  <a:cubicBezTo>
                    <a:pt x="349" y="238"/>
                    <a:pt x="357" y="209"/>
                    <a:pt x="357" y="179"/>
                  </a:cubicBezTo>
                  <a:cubicBezTo>
                    <a:pt x="357" y="148"/>
                    <a:pt x="349" y="119"/>
                    <a:pt x="336" y="94"/>
                  </a:cubicBezTo>
                  <a:close/>
                  <a:moveTo>
                    <a:pt x="178" y="323"/>
                  </a:moveTo>
                  <a:cubicBezTo>
                    <a:pt x="99" y="323"/>
                    <a:pt x="35" y="258"/>
                    <a:pt x="35" y="179"/>
                  </a:cubicBezTo>
                  <a:cubicBezTo>
                    <a:pt x="35" y="99"/>
                    <a:pt x="99" y="35"/>
                    <a:pt x="178" y="35"/>
                  </a:cubicBezTo>
                  <a:cubicBezTo>
                    <a:pt x="258" y="35"/>
                    <a:pt x="322" y="99"/>
                    <a:pt x="322" y="179"/>
                  </a:cubicBezTo>
                  <a:cubicBezTo>
                    <a:pt x="322" y="258"/>
                    <a:pt x="258" y="323"/>
                    <a:pt x="178" y="323"/>
                  </a:cubicBezTo>
                  <a:close/>
                </a:path>
              </a:pathLst>
            </a:custGeom>
            <a:solidFill>
              <a:srgbClr val="1B587C"/>
            </a:solidFill>
            <a:ln w="2857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334" name="Oval 10">
              <a:extLst>
                <a:ext uri="{FF2B5EF4-FFF2-40B4-BE49-F238E27FC236}">
                  <a16:creationId xmlns:a16="http://schemas.microsoft.com/office/drawing/2014/main" id="{0A07C977-CC6A-451C-94AD-E44693D54F79}"/>
                </a:ext>
              </a:extLst>
            </p:cNvPr>
            <p:cNvSpPr>
              <a:spLocks noChangeArrowheads="1"/>
            </p:cNvSpPr>
            <p:nvPr/>
          </p:nvSpPr>
          <p:spPr bwMode="auto">
            <a:xfrm>
              <a:off x="1760391" y="553796"/>
              <a:ext cx="615227" cy="616478"/>
            </a:xfrm>
            <a:prstGeom prst="ellipse">
              <a:avLst/>
            </a:pr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336" name="Freeform 11">
              <a:extLst>
                <a:ext uri="{FF2B5EF4-FFF2-40B4-BE49-F238E27FC236}">
                  <a16:creationId xmlns:a16="http://schemas.microsoft.com/office/drawing/2014/main" id="{58995CC7-2A49-4E54-930F-31BBEF087054}"/>
                </a:ext>
              </a:extLst>
            </p:cNvPr>
            <p:cNvSpPr>
              <a:spLocks/>
            </p:cNvSpPr>
            <p:nvPr/>
          </p:nvSpPr>
          <p:spPr bwMode="auto">
            <a:xfrm>
              <a:off x="761272" y="622572"/>
              <a:ext cx="1545571" cy="480178"/>
            </a:xfrm>
            <a:custGeom>
              <a:avLst/>
              <a:gdLst>
                <a:gd name="T0" fmla="*/ 609 w 721"/>
                <a:gd name="T1" fmla="*/ 0 h 224"/>
                <a:gd name="T2" fmla="*/ 70 w 721"/>
                <a:gd name="T3" fmla="*/ 0 h 224"/>
                <a:gd name="T4" fmla="*/ 0 w 721"/>
                <a:gd name="T5" fmla="*/ 70 h 224"/>
                <a:gd name="T6" fmla="*/ 0 w 721"/>
                <a:gd name="T7" fmla="*/ 153 h 224"/>
                <a:gd name="T8" fmla="*/ 70 w 721"/>
                <a:gd name="T9" fmla="*/ 224 h 224"/>
                <a:gd name="T10" fmla="*/ 609 w 721"/>
                <a:gd name="T11" fmla="*/ 224 h 224"/>
                <a:gd name="T12" fmla="*/ 721 w 721"/>
                <a:gd name="T13" fmla="*/ 112 h 224"/>
                <a:gd name="T14" fmla="*/ 609 w 721"/>
                <a:gd name="T15" fmla="*/ 0 h 2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1" h="224">
                  <a:moveTo>
                    <a:pt x="609" y="0"/>
                  </a:moveTo>
                  <a:cubicBezTo>
                    <a:pt x="70" y="0"/>
                    <a:pt x="70" y="0"/>
                    <a:pt x="70" y="0"/>
                  </a:cubicBezTo>
                  <a:cubicBezTo>
                    <a:pt x="32" y="0"/>
                    <a:pt x="0" y="31"/>
                    <a:pt x="0" y="70"/>
                  </a:cubicBezTo>
                  <a:cubicBezTo>
                    <a:pt x="0" y="153"/>
                    <a:pt x="0" y="153"/>
                    <a:pt x="0" y="153"/>
                  </a:cubicBezTo>
                  <a:cubicBezTo>
                    <a:pt x="0" y="192"/>
                    <a:pt x="32" y="224"/>
                    <a:pt x="70" y="224"/>
                  </a:cubicBezTo>
                  <a:cubicBezTo>
                    <a:pt x="609" y="224"/>
                    <a:pt x="609" y="224"/>
                    <a:pt x="609" y="224"/>
                  </a:cubicBezTo>
                  <a:cubicBezTo>
                    <a:pt x="671" y="224"/>
                    <a:pt x="721" y="174"/>
                    <a:pt x="721" y="112"/>
                  </a:cubicBezTo>
                  <a:cubicBezTo>
                    <a:pt x="721" y="50"/>
                    <a:pt x="671" y="0"/>
                    <a:pt x="609" y="0"/>
                  </a:cubicBezTo>
                  <a:close/>
                </a:path>
              </a:pathLst>
            </a:custGeom>
            <a:solidFill>
              <a:srgbClr val="FFFFFF"/>
            </a:solidFill>
            <a:ln w="1111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IN" dirty="0"/>
            </a:p>
          </p:txBody>
        </p:sp>
        <p:sp>
          <p:nvSpPr>
            <p:cNvPr id="337" name="Oval 12">
              <a:extLst>
                <a:ext uri="{FF2B5EF4-FFF2-40B4-BE49-F238E27FC236}">
                  <a16:creationId xmlns:a16="http://schemas.microsoft.com/office/drawing/2014/main" id="{A9633849-EF45-412B-B774-B38048CA9CFC}"/>
                </a:ext>
              </a:extLst>
            </p:cNvPr>
            <p:cNvSpPr>
              <a:spLocks noChangeArrowheads="1"/>
            </p:cNvSpPr>
            <p:nvPr/>
          </p:nvSpPr>
          <p:spPr bwMode="auto">
            <a:xfrm>
              <a:off x="1880435" y="675092"/>
              <a:ext cx="372638" cy="373888"/>
            </a:xfrm>
            <a:prstGeom prst="ellipse">
              <a:avLst/>
            </a:prstGeom>
            <a:solidFill>
              <a:srgbClr val="1B587C"/>
            </a:solidFill>
            <a:ln w="9525">
              <a:no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338" name="Rectangle 337">
              <a:extLst>
                <a:ext uri="{FF2B5EF4-FFF2-40B4-BE49-F238E27FC236}">
                  <a16:creationId xmlns:a16="http://schemas.microsoft.com/office/drawing/2014/main" id="{79C52212-C290-47D1-99A1-BCC4495C7BA4}"/>
                </a:ext>
              </a:extLst>
            </p:cNvPr>
            <p:cNvSpPr/>
            <p:nvPr/>
          </p:nvSpPr>
          <p:spPr>
            <a:xfrm>
              <a:off x="770614" y="669721"/>
              <a:ext cx="1074696" cy="447815"/>
            </a:xfrm>
            <a:prstGeom prst="rect">
              <a:avLst/>
            </a:prstGeom>
          </p:spPr>
          <p:txBody>
            <a:bodyPr wrap="square" anchor="ctr">
              <a:spAutoFit/>
            </a:bodyPr>
            <a:lstStyle/>
            <a:p>
              <a:pPr algn="ctr">
                <a:lnSpc>
                  <a:spcPct val="80000"/>
                </a:lnSpc>
                <a:defRPr/>
              </a:pPr>
              <a:r>
                <a:rPr lang="en-ZA" sz="1400" kern="0" dirty="0">
                  <a:solidFill>
                    <a:srgbClr val="1B587C"/>
                  </a:solidFill>
                  <a:latin typeface="Bebas Neue Bold" panose="020B0606020202050201" pitchFamily="34" charset="0"/>
                </a:rPr>
                <a:t>TOTAL</a:t>
              </a:r>
              <a:br>
                <a:rPr lang="en-ZA" sz="1400" kern="0" dirty="0">
                  <a:solidFill>
                    <a:srgbClr val="1B587C"/>
                  </a:solidFill>
                  <a:latin typeface="Bebas Neue Bold" panose="020B0606020202050201" pitchFamily="34" charset="0"/>
                </a:rPr>
              </a:br>
              <a:r>
                <a:rPr lang="en-ZA" sz="1400" kern="0" dirty="0">
                  <a:solidFill>
                    <a:srgbClr val="1B587C"/>
                  </a:solidFill>
                  <a:latin typeface="Bebas Neue Bold" panose="020B0606020202050201" pitchFamily="34" charset="0"/>
                </a:rPr>
                <a:t>BED NIGHTS</a:t>
              </a:r>
            </a:p>
          </p:txBody>
        </p:sp>
        <p:sp>
          <p:nvSpPr>
            <p:cNvPr id="340" name="Rectangle 339">
              <a:extLst>
                <a:ext uri="{FF2B5EF4-FFF2-40B4-BE49-F238E27FC236}">
                  <a16:creationId xmlns:a16="http://schemas.microsoft.com/office/drawing/2014/main" id="{484139BA-FAF5-4610-8D76-9EDC5477478F}"/>
                </a:ext>
              </a:extLst>
            </p:cNvPr>
            <p:cNvSpPr/>
            <p:nvPr/>
          </p:nvSpPr>
          <p:spPr>
            <a:xfrm>
              <a:off x="2578899" y="716444"/>
              <a:ext cx="910506" cy="276999"/>
            </a:xfrm>
            <a:prstGeom prst="rect">
              <a:avLst/>
            </a:prstGeom>
          </p:spPr>
          <p:txBody>
            <a:bodyPr wrap="none" lIns="0" tIns="0" rIns="0" bIns="0" anchor="ctr">
              <a:spAutoFit/>
            </a:bodyPr>
            <a:lstStyle/>
            <a:p>
              <a:pPr lvl="0" algn="ctr">
                <a:defRPr/>
              </a:pPr>
              <a:r>
                <a:rPr lang="en-ZA" sz="1800" dirty="0">
                  <a:solidFill>
                    <a:schemeClr val="bg1"/>
                  </a:solidFill>
                  <a:latin typeface="Bebas Neue Bold" panose="020B0606020202050201" pitchFamily="34" charset="0"/>
                </a:rPr>
                <a:t>28.4 million</a:t>
              </a:r>
            </a:p>
          </p:txBody>
        </p:sp>
        <p:grpSp>
          <p:nvGrpSpPr>
            <p:cNvPr id="347" name="Group 346">
              <a:extLst>
                <a:ext uri="{FF2B5EF4-FFF2-40B4-BE49-F238E27FC236}">
                  <a16:creationId xmlns:a16="http://schemas.microsoft.com/office/drawing/2014/main" id="{E054BF85-B4F1-4CD4-BB45-58BBF40C9107}"/>
                </a:ext>
              </a:extLst>
            </p:cNvPr>
            <p:cNvGrpSpPr/>
            <p:nvPr/>
          </p:nvGrpSpPr>
          <p:grpSpPr>
            <a:xfrm>
              <a:off x="1948060" y="725329"/>
              <a:ext cx="238113" cy="257945"/>
              <a:chOff x="4553958" y="1419263"/>
              <a:chExt cx="373147" cy="404227"/>
            </a:xfrm>
            <a:solidFill>
              <a:schemeClr val="bg1"/>
            </a:solidFill>
          </p:grpSpPr>
          <p:grpSp>
            <p:nvGrpSpPr>
              <p:cNvPr id="348" name="Group 347">
                <a:extLst>
                  <a:ext uri="{FF2B5EF4-FFF2-40B4-BE49-F238E27FC236}">
                    <a16:creationId xmlns:a16="http://schemas.microsoft.com/office/drawing/2014/main" id="{5E013B91-4DFE-4783-B699-DAF19122F0C7}"/>
                  </a:ext>
                </a:extLst>
              </p:cNvPr>
              <p:cNvGrpSpPr/>
              <p:nvPr/>
            </p:nvGrpSpPr>
            <p:grpSpPr>
              <a:xfrm>
                <a:off x="4553958" y="1613186"/>
                <a:ext cx="373147" cy="210304"/>
                <a:chOff x="4995418" y="1644473"/>
                <a:chExt cx="346917" cy="195520"/>
              </a:xfrm>
              <a:grpFill/>
            </p:grpSpPr>
            <p:sp>
              <p:nvSpPr>
                <p:cNvPr id="360" name="Freeform 44">
                  <a:extLst>
                    <a:ext uri="{FF2B5EF4-FFF2-40B4-BE49-F238E27FC236}">
                      <a16:creationId xmlns:a16="http://schemas.microsoft.com/office/drawing/2014/main" id="{871FD49D-311E-48A8-8726-C8C1FC56F7BD}"/>
                    </a:ext>
                  </a:extLst>
                </p:cNvPr>
                <p:cNvSpPr>
                  <a:spLocks noEditPoints="1"/>
                </p:cNvSpPr>
                <p:nvPr/>
              </p:nvSpPr>
              <p:spPr bwMode="auto">
                <a:xfrm>
                  <a:off x="4995418" y="1644473"/>
                  <a:ext cx="346917" cy="195520"/>
                </a:xfrm>
                <a:custGeom>
                  <a:avLst/>
                  <a:gdLst>
                    <a:gd name="T0" fmla="*/ 1428 w 1552"/>
                    <a:gd name="T1" fmla="*/ 697 h 873"/>
                    <a:gd name="T2" fmla="*/ 1428 w 1552"/>
                    <a:gd name="T3" fmla="*/ 873 h 873"/>
                    <a:gd name="T4" fmla="*/ 1552 w 1552"/>
                    <a:gd name="T5" fmla="*/ 873 h 873"/>
                    <a:gd name="T6" fmla="*/ 1552 w 1552"/>
                    <a:gd name="T7" fmla="*/ 573 h 873"/>
                    <a:gd name="T8" fmla="*/ 124 w 1552"/>
                    <a:gd name="T9" fmla="*/ 573 h 873"/>
                    <a:gd name="T10" fmla="*/ 124 w 1552"/>
                    <a:gd name="T11" fmla="*/ 64 h 873"/>
                    <a:gd name="T12" fmla="*/ 106 w 1552"/>
                    <a:gd name="T13" fmla="*/ 20 h 873"/>
                    <a:gd name="T14" fmla="*/ 62 w 1552"/>
                    <a:gd name="T15" fmla="*/ 0 h 873"/>
                    <a:gd name="T16" fmla="*/ 18 w 1552"/>
                    <a:gd name="T17" fmla="*/ 20 h 873"/>
                    <a:gd name="T18" fmla="*/ 0 w 1552"/>
                    <a:gd name="T19" fmla="*/ 64 h 873"/>
                    <a:gd name="T20" fmla="*/ 0 w 1552"/>
                    <a:gd name="T21" fmla="*/ 873 h 873"/>
                    <a:gd name="T22" fmla="*/ 124 w 1552"/>
                    <a:gd name="T23" fmla="*/ 873 h 873"/>
                    <a:gd name="T24" fmla="*/ 124 w 1552"/>
                    <a:gd name="T25" fmla="*/ 697 h 873"/>
                    <a:gd name="T26" fmla="*/ 1428 w 1552"/>
                    <a:gd name="T27" fmla="*/ 697 h 873"/>
                    <a:gd name="T28" fmla="*/ 1428 w 1552"/>
                    <a:gd name="T29" fmla="*/ 697 h 873"/>
                    <a:gd name="T30" fmla="*/ 1428 w 1552"/>
                    <a:gd name="T31" fmla="*/ 697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52" h="873">
                      <a:moveTo>
                        <a:pt x="1428" y="697"/>
                      </a:moveTo>
                      <a:cubicBezTo>
                        <a:pt x="1428" y="873"/>
                        <a:pt x="1428" y="873"/>
                        <a:pt x="1428" y="873"/>
                      </a:cubicBezTo>
                      <a:cubicBezTo>
                        <a:pt x="1552" y="873"/>
                        <a:pt x="1552" y="873"/>
                        <a:pt x="1552" y="873"/>
                      </a:cubicBezTo>
                      <a:cubicBezTo>
                        <a:pt x="1552" y="573"/>
                        <a:pt x="1552" y="573"/>
                        <a:pt x="1552" y="573"/>
                      </a:cubicBezTo>
                      <a:cubicBezTo>
                        <a:pt x="124" y="573"/>
                        <a:pt x="124" y="573"/>
                        <a:pt x="124" y="573"/>
                      </a:cubicBezTo>
                      <a:cubicBezTo>
                        <a:pt x="124" y="64"/>
                        <a:pt x="124" y="64"/>
                        <a:pt x="124" y="64"/>
                      </a:cubicBezTo>
                      <a:cubicBezTo>
                        <a:pt x="124" y="48"/>
                        <a:pt x="118" y="33"/>
                        <a:pt x="106" y="20"/>
                      </a:cubicBezTo>
                      <a:cubicBezTo>
                        <a:pt x="94" y="7"/>
                        <a:pt x="79" y="0"/>
                        <a:pt x="62" y="0"/>
                      </a:cubicBezTo>
                      <a:cubicBezTo>
                        <a:pt x="45" y="0"/>
                        <a:pt x="30" y="7"/>
                        <a:pt x="18" y="20"/>
                      </a:cubicBezTo>
                      <a:cubicBezTo>
                        <a:pt x="6" y="33"/>
                        <a:pt x="0" y="48"/>
                        <a:pt x="0" y="64"/>
                      </a:cubicBezTo>
                      <a:cubicBezTo>
                        <a:pt x="0" y="873"/>
                        <a:pt x="0" y="873"/>
                        <a:pt x="0" y="873"/>
                      </a:cubicBezTo>
                      <a:cubicBezTo>
                        <a:pt x="124" y="873"/>
                        <a:pt x="124" y="873"/>
                        <a:pt x="124" y="873"/>
                      </a:cubicBezTo>
                      <a:cubicBezTo>
                        <a:pt x="124" y="697"/>
                        <a:pt x="124" y="697"/>
                        <a:pt x="124" y="697"/>
                      </a:cubicBezTo>
                      <a:lnTo>
                        <a:pt x="1428" y="697"/>
                      </a:lnTo>
                      <a:close/>
                      <a:moveTo>
                        <a:pt x="1428" y="697"/>
                      </a:moveTo>
                      <a:cubicBezTo>
                        <a:pt x="1428" y="697"/>
                        <a:pt x="1428" y="697"/>
                        <a:pt x="1428" y="6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1" name="Freeform 45">
                  <a:extLst>
                    <a:ext uri="{FF2B5EF4-FFF2-40B4-BE49-F238E27FC236}">
                      <a16:creationId xmlns:a16="http://schemas.microsoft.com/office/drawing/2014/main" id="{A3233BF3-009C-47F5-8E74-8987F45EAA99}"/>
                    </a:ext>
                  </a:extLst>
                </p:cNvPr>
                <p:cNvSpPr>
                  <a:spLocks noEditPoints="1"/>
                </p:cNvSpPr>
                <p:nvPr/>
              </p:nvSpPr>
              <p:spPr bwMode="auto">
                <a:xfrm>
                  <a:off x="5048191" y="1680809"/>
                  <a:ext cx="51043" cy="51043"/>
                </a:xfrm>
                <a:custGeom>
                  <a:avLst/>
                  <a:gdLst>
                    <a:gd name="T0" fmla="*/ 114 w 230"/>
                    <a:gd name="T1" fmla="*/ 228 h 228"/>
                    <a:gd name="T2" fmla="*/ 195 w 230"/>
                    <a:gd name="T3" fmla="*/ 194 h 228"/>
                    <a:gd name="T4" fmla="*/ 230 w 230"/>
                    <a:gd name="T5" fmla="*/ 114 h 228"/>
                    <a:gd name="T6" fmla="*/ 195 w 230"/>
                    <a:gd name="T7" fmla="*/ 34 h 228"/>
                    <a:gd name="T8" fmla="*/ 114 w 230"/>
                    <a:gd name="T9" fmla="*/ 0 h 228"/>
                    <a:gd name="T10" fmla="*/ 33 w 230"/>
                    <a:gd name="T11" fmla="*/ 34 h 228"/>
                    <a:gd name="T12" fmla="*/ 0 w 230"/>
                    <a:gd name="T13" fmla="*/ 114 h 228"/>
                    <a:gd name="T14" fmla="*/ 33 w 230"/>
                    <a:gd name="T15" fmla="*/ 194 h 228"/>
                    <a:gd name="T16" fmla="*/ 114 w 230"/>
                    <a:gd name="T17" fmla="*/ 228 h 228"/>
                    <a:gd name="T18" fmla="*/ 114 w 230"/>
                    <a:gd name="T19" fmla="*/ 228 h 228"/>
                    <a:gd name="T20" fmla="*/ 114 w 230"/>
                    <a:gd name="T21"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0" h="228">
                      <a:moveTo>
                        <a:pt x="114" y="228"/>
                      </a:moveTo>
                      <a:cubicBezTo>
                        <a:pt x="145" y="228"/>
                        <a:pt x="172" y="217"/>
                        <a:pt x="195" y="194"/>
                      </a:cubicBezTo>
                      <a:cubicBezTo>
                        <a:pt x="219" y="172"/>
                        <a:pt x="230" y="145"/>
                        <a:pt x="230" y="114"/>
                      </a:cubicBezTo>
                      <a:cubicBezTo>
                        <a:pt x="230" y="83"/>
                        <a:pt x="219" y="56"/>
                        <a:pt x="195" y="34"/>
                      </a:cubicBezTo>
                      <a:cubicBezTo>
                        <a:pt x="172" y="12"/>
                        <a:pt x="145" y="0"/>
                        <a:pt x="114" y="0"/>
                      </a:cubicBezTo>
                      <a:cubicBezTo>
                        <a:pt x="82" y="0"/>
                        <a:pt x="56" y="12"/>
                        <a:pt x="33" y="34"/>
                      </a:cubicBezTo>
                      <a:cubicBezTo>
                        <a:pt x="11" y="56"/>
                        <a:pt x="0" y="83"/>
                        <a:pt x="0" y="114"/>
                      </a:cubicBezTo>
                      <a:cubicBezTo>
                        <a:pt x="0" y="145"/>
                        <a:pt x="11" y="172"/>
                        <a:pt x="33" y="194"/>
                      </a:cubicBezTo>
                      <a:cubicBezTo>
                        <a:pt x="56" y="217"/>
                        <a:pt x="82" y="228"/>
                        <a:pt x="114" y="228"/>
                      </a:cubicBezTo>
                      <a:close/>
                      <a:moveTo>
                        <a:pt x="114" y="228"/>
                      </a:moveTo>
                      <a:cubicBezTo>
                        <a:pt x="114" y="228"/>
                        <a:pt x="114" y="228"/>
                        <a:pt x="114" y="2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2" name="Freeform 46">
                  <a:extLst>
                    <a:ext uri="{FF2B5EF4-FFF2-40B4-BE49-F238E27FC236}">
                      <a16:creationId xmlns:a16="http://schemas.microsoft.com/office/drawing/2014/main" id="{6A1B1ACF-2AC9-45BA-9843-2AFB52A49796}"/>
                    </a:ext>
                  </a:extLst>
                </p:cNvPr>
                <p:cNvSpPr>
                  <a:spLocks noEditPoints="1"/>
                </p:cNvSpPr>
                <p:nvPr/>
              </p:nvSpPr>
              <p:spPr bwMode="auto">
                <a:xfrm>
                  <a:off x="5055977" y="1724931"/>
                  <a:ext cx="35470" cy="6921"/>
                </a:xfrm>
                <a:custGeom>
                  <a:avLst/>
                  <a:gdLst>
                    <a:gd name="T0" fmla="*/ 159 w 159"/>
                    <a:gd name="T1" fmla="*/ 0 h 32"/>
                    <a:gd name="T2" fmla="*/ 0 w 159"/>
                    <a:gd name="T3" fmla="*/ 0 h 32"/>
                    <a:gd name="T4" fmla="*/ 79 w 159"/>
                    <a:gd name="T5" fmla="*/ 32 h 32"/>
                    <a:gd name="T6" fmla="*/ 159 w 159"/>
                    <a:gd name="T7" fmla="*/ 0 h 32"/>
                    <a:gd name="T8" fmla="*/ 159 w 159"/>
                    <a:gd name="T9" fmla="*/ 0 h 32"/>
                    <a:gd name="T10" fmla="*/ 159 w 159"/>
                    <a:gd name="T11" fmla="*/ 0 h 32"/>
                  </a:gdLst>
                  <a:ahLst/>
                  <a:cxnLst>
                    <a:cxn ang="0">
                      <a:pos x="T0" y="T1"/>
                    </a:cxn>
                    <a:cxn ang="0">
                      <a:pos x="T2" y="T3"/>
                    </a:cxn>
                    <a:cxn ang="0">
                      <a:pos x="T4" y="T5"/>
                    </a:cxn>
                    <a:cxn ang="0">
                      <a:pos x="T6" y="T7"/>
                    </a:cxn>
                    <a:cxn ang="0">
                      <a:pos x="T8" y="T9"/>
                    </a:cxn>
                    <a:cxn ang="0">
                      <a:pos x="T10" y="T11"/>
                    </a:cxn>
                  </a:cxnLst>
                  <a:rect l="0" t="0" r="r" b="b"/>
                  <a:pathLst>
                    <a:path w="159" h="32">
                      <a:moveTo>
                        <a:pt x="159" y="0"/>
                      </a:moveTo>
                      <a:cubicBezTo>
                        <a:pt x="0" y="0"/>
                        <a:pt x="0" y="0"/>
                        <a:pt x="0" y="0"/>
                      </a:cubicBezTo>
                      <a:cubicBezTo>
                        <a:pt x="22" y="21"/>
                        <a:pt x="48" y="32"/>
                        <a:pt x="79" y="32"/>
                      </a:cubicBezTo>
                      <a:cubicBezTo>
                        <a:pt x="109" y="32"/>
                        <a:pt x="136" y="21"/>
                        <a:pt x="159" y="0"/>
                      </a:cubicBezTo>
                      <a:close/>
                      <a:moveTo>
                        <a:pt x="159" y="0"/>
                      </a:moveTo>
                      <a:cubicBezTo>
                        <a:pt x="159" y="0"/>
                        <a:pt x="159" y="0"/>
                        <a:pt x="15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3" name="Freeform 47">
                  <a:extLst>
                    <a:ext uri="{FF2B5EF4-FFF2-40B4-BE49-F238E27FC236}">
                      <a16:creationId xmlns:a16="http://schemas.microsoft.com/office/drawing/2014/main" id="{ADA01621-552E-4D7A-AF8B-5CA97163EE14}"/>
                    </a:ext>
                  </a:extLst>
                </p:cNvPr>
                <p:cNvSpPr>
                  <a:spLocks noEditPoints="1"/>
                </p:cNvSpPr>
                <p:nvPr/>
              </p:nvSpPr>
              <p:spPr bwMode="auto">
                <a:xfrm>
                  <a:off x="5038674" y="1684269"/>
                  <a:ext cx="302795" cy="73536"/>
                </a:xfrm>
                <a:custGeom>
                  <a:avLst/>
                  <a:gdLst>
                    <a:gd name="T0" fmla="*/ 1329 w 1355"/>
                    <a:gd name="T1" fmla="*/ 117 h 327"/>
                    <a:gd name="T2" fmla="*/ 1264 w 1355"/>
                    <a:gd name="T3" fmla="*/ 88 h 327"/>
                    <a:gd name="T4" fmla="*/ 364 w 1355"/>
                    <a:gd name="T5" fmla="*/ 0 h 327"/>
                    <a:gd name="T6" fmla="*/ 358 w 1355"/>
                    <a:gd name="T7" fmla="*/ 0 h 327"/>
                    <a:gd name="T8" fmla="*/ 317 w 1355"/>
                    <a:gd name="T9" fmla="*/ 17 h 327"/>
                    <a:gd name="T10" fmla="*/ 300 w 1355"/>
                    <a:gd name="T11" fmla="*/ 58 h 327"/>
                    <a:gd name="T12" fmla="*/ 300 w 1355"/>
                    <a:gd name="T13" fmla="*/ 213 h 327"/>
                    <a:gd name="T14" fmla="*/ 155 w 1355"/>
                    <a:gd name="T15" fmla="*/ 238 h 327"/>
                    <a:gd name="T16" fmla="*/ 55 w 1355"/>
                    <a:gd name="T17" fmla="*/ 197 h 327"/>
                    <a:gd name="T18" fmla="*/ 42 w 1355"/>
                    <a:gd name="T19" fmla="*/ 182 h 327"/>
                    <a:gd name="T20" fmla="*/ 0 w 1355"/>
                    <a:gd name="T21" fmla="*/ 240 h 327"/>
                    <a:gd name="T22" fmla="*/ 0 w 1355"/>
                    <a:gd name="T23" fmla="*/ 267 h 327"/>
                    <a:gd name="T24" fmla="*/ 61 w 1355"/>
                    <a:gd name="T25" fmla="*/ 327 h 327"/>
                    <a:gd name="T26" fmla="*/ 1355 w 1355"/>
                    <a:gd name="T27" fmla="*/ 327 h 327"/>
                    <a:gd name="T28" fmla="*/ 1355 w 1355"/>
                    <a:gd name="T29" fmla="*/ 176 h 327"/>
                    <a:gd name="T30" fmla="*/ 1329 w 1355"/>
                    <a:gd name="T31" fmla="*/ 117 h 327"/>
                    <a:gd name="T32" fmla="*/ 1329 w 1355"/>
                    <a:gd name="T33" fmla="*/ 117 h 327"/>
                    <a:gd name="T34" fmla="*/ 1329 w 1355"/>
                    <a:gd name="T35" fmla="*/ 117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55" h="327">
                      <a:moveTo>
                        <a:pt x="1329" y="117"/>
                      </a:moveTo>
                      <a:cubicBezTo>
                        <a:pt x="1312" y="102"/>
                        <a:pt x="1290" y="92"/>
                        <a:pt x="1264" y="88"/>
                      </a:cubicBezTo>
                      <a:cubicBezTo>
                        <a:pt x="364" y="0"/>
                        <a:pt x="364" y="0"/>
                        <a:pt x="364" y="0"/>
                      </a:cubicBezTo>
                      <a:cubicBezTo>
                        <a:pt x="358" y="0"/>
                        <a:pt x="358" y="0"/>
                        <a:pt x="358" y="0"/>
                      </a:cubicBezTo>
                      <a:cubicBezTo>
                        <a:pt x="342" y="0"/>
                        <a:pt x="328" y="6"/>
                        <a:pt x="317" y="17"/>
                      </a:cubicBezTo>
                      <a:cubicBezTo>
                        <a:pt x="306" y="28"/>
                        <a:pt x="300" y="42"/>
                        <a:pt x="300" y="58"/>
                      </a:cubicBezTo>
                      <a:cubicBezTo>
                        <a:pt x="300" y="213"/>
                        <a:pt x="300" y="213"/>
                        <a:pt x="300" y="213"/>
                      </a:cubicBezTo>
                      <a:cubicBezTo>
                        <a:pt x="294" y="200"/>
                        <a:pt x="193" y="238"/>
                        <a:pt x="155" y="238"/>
                      </a:cubicBezTo>
                      <a:cubicBezTo>
                        <a:pt x="116" y="238"/>
                        <a:pt x="82" y="224"/>
                        <a:pt x="55" y="197"/>
                      </a:cubicBezTo>
                      <a:cubicBezTo>
                        <a:pt x="50" y="192"/>
                        <a:pt x="46" y="187"/>
                        <a:pt x="42" y="182"/>
                      </a:cubicBezTo>
                      <a:cubicBezTo>
                        <a:pt x="18" y="190"/>
                        <a:pt x="0" y="213"/>
                        <a:pt x="0" y="240"/>
                      </a:cubicBezTo>
                      <a:cubicBezTo>
                        <a:pt x="0" y="267"/>
                        <a:pt x="0" y="267"/>
                        <a:pt x="0" y="267"/>
                      </a:cubicBezTo>
                      <a:cubicBezTo>
                        <a:pt x="0" y="300"/>
                        <a:pt x="27" y="327"/>
                        <a:pt x="61" y="327"/>
                      </a:cubicBezTo>
                      <a:cubicBezTo>
                        <a:pt x="1355" y="327"/>
                        <a:pt x="1355" y="327"/>
                        <a:pt x="1355" y="327"/>
                      </a:cubicBezTo>
                      <a:cubicBezTo>
                        <a:pt x="1355" y="176"/>
                        <a:pt x="1355" y="176"/>
                        <a:pt x="1355" y="176"/>
                      </a:cubicBezTo>
                      <a:cubicBezTo>
                        <a:pt x="1355" y="152"/>
                        <a:pt x="1346" y="132"/>
                        <a:pt x="1329" y="117"/>
                      </a:cubicBezTo>
                      <a:close/>
                      <a:moveTo>
                        <a:pt x="1329" y="117"/>
                      </a:moveTo>
                      <a:cubicBezTo>
                        <a:pt x="1329" y="117"/>
                        <a:pt x="1329" y="117"/>
                        <a:pt x="1329" y="1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49" name="Group 17">
                <a:extLst>
                  <a:ext uri="{FF2B5EF4-FFF2-40B4-BE49-F238E27FC236}">
                    <a16:creationId xmlns:a16="http://schemas.microsoft.com/office/drawing/2014/main" id="{AA9DF64D-5411-4CB0-B65B-8830DA44A463}"/>
                  </a:ext>
                </a:extLst>
              </p:cNvPr>
              <p:cNvGrpSpPr>
                <a:grpSpLocks noChangeAspect="1"/>
              </p:cNvGrpSpPr>
              <p:nvPr/>
            </p:nvGrpSpPr>
            <p:grpSpPr bwMode="auto">
              <a:xfrm>
                <a:off x="4689140" y="1419263"/>
                <a:ext cx="237025" cy="184207"/>
                <a:chOff x="-1538" y="1573"/>
                <a:chExt cx="4685" cy="3641"/>
              </a:xfrm>
              <a:grpFill/>
            </p:grpSpPr>
            <p:sp>
              <p:nvSpPr>
                <p:cNvPr id="350" name="Freeform 18">
                  <a:extLst>
                    <a:ext uri="{FF2B5EF4-FFF2-40B4-BE49-F238E27FC236}">
                      <a16:creationId xmlns:a16="http://schemas.microsoft.com/office/drawing/2014/main" id="{2FA495D1-9FCB-4374-AA80-05C5BE0003F3}"/>
                    </a:ext>
                  </a:extLst>
                </p:cNvPr>
                <p:cNvSpPr>
                  <a:spLocks/>
                </p:cNvSpPr>
                <p:nvPr/>
              </p:nvSpPr>
              <p:spPr bwMode="auto">
                <a:xfrm>
                  <a:off x="-1538" y="1573"/>
                  <a:ext cx="3605" cy="3521"/>
                </a:xfrm>
                <a:custGeom>
                  <a:avLst/>
                  <a:gdLst>
                    <a:gd name="T0" fmla="*/ 1318 w 2569"/>
                    <a:gd name="T1" fmla="*/ 2155 h 2511"/>
                    <a:gd name="T2" fmla="*/ 1510 w 2569"/>
                    <a:gd name="T3" fmla="*/ 2309 h 2511"/>
                    <a:gd name="T4" fmla="*/ 2569 w 2569"/>
                    <a:gd name="T5" fmla="*/ 1731 h 2511"/>
                    <a:gd name="T6" fmla="*/ 837 w 2569"/>
                    <a:gd name="T7" fmla="*/ 0 h 2511"/>
                    <a:gd name="T8" fmla="*/ 673 w 2569"/>
                    <a:gd name="T9" fmla="*/ 1991 h 2511"/>
                    <a:gd name="T10" fmla="*/ 1318 w 2569"/>
                    <a:gd name="T11" fmla="*/ 2155 h 2511"/>
                  </a:gdLst>
                  <a:ahLst/>
                  <a:cxnLst>
                    <a:cxn ang="0">
                      <a:pos x="T0" y="T1"/>
                    </a:cxn>
                    <a:cxn ang="0">
                      <a:pos x="T2" y="T3"/>
                    </a:cxn>
                    <a:cxn ang="0">
                      <a:pos x="T4" y="T5"/>
                    </a:cxn>
                    <a:cxn ang="0">
                      <a:pos x="T6" y="T7"/>
                    </a:cxn>
                    <a:cxn ang="0">
                      <a:pos x="T8" y="T9"/>
                    </a:cxn>
                    <a:cxn ang="0">
                      <a:pos x="T10" y="T11"/>
                    </a:cxn>
                  </a:cxnLst>
                  <a:rect l="0" t="0" r="r" b="b"/>
                  <a:pathLst>
                    <a:path w="2569" h="2511">
                      <a:moveTo>
                        <a:pt x="1318" y="2155"/>
                      </a:moveTo>
                      <a:cubicBezTo>
                        <a:pt x="1395" y="2184"/>
                        <a:pt x="1462" y="2241"/>
                        <a:pt x="1510" y="2309"/>
                      </a:cubicBezTo>
                      <a:cubicBezTo>
                        <a:pt x="1943" y="2309"/>
                        <a:pt x="2347" y="2068"/>
                        <a:pt x="2569" y="1731"/>
                      </a:cubicBezTo>
                      <a:cubicBezTo>
                        <a:pt x="1462" y="2511"/>
                        <a:pt x="0" y="1270"/>
                        <a:pt x="837" y="0"/>
                      </a:cubicBezTo>
                      <a:cubicBezTo>
                        <a:pt x="144" y="490"/>
                        <a:pt x="57" y="1443"/>
                        <a:pt x="673" y="1991"/>
                      </a:cubicBezTo>
                      <a:cubicBezTo>
                        <a:pt x="885" y="1857"/>
                        <a:pt x="1183" y="1924"/>
                        <a:pt x="1318" y="21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2" name="Freeform 19">
                  <a:extLst>
                    <a:ext uri="{FF2B5EF4-FFF2-40B4-BE49-F238E27FC236}">
                      <a16:creationId xmlns:a16="http://schemas.microsoft.com/office/drawing/2014/main" id="{0770A080-DA55-43E4-9434-A2C8079A2D12}"/>
                    </a:ext>
                  </a:extLst>
                </p:cNvPr>
                <p:cNvSpPr>
                  <a:spLocks/>
                </p:cNvSpPr>
                <p:nvPr/>
              </p:nvSpPr>
              <p:spPr bwMode="auto">
                <a:xfrm>
                  <a:off x="692" y="1803"/>
                  <a:ext cx="810" cy="809"/>
                </a:xfrm>
                <a:custGeom>
                  <a:avLst/>
                  <a:gdLst>
                    <a:gd name="T0" fmla="*/ 499 w 810"/>
                    <a:gd name="T1" fmla="*/ 269 h 809"/>
                    <a:gd name="T2" fmla="*/ 405 w 810"/>
                    <a:gd name="T3" fmla="*/ 0 h 809"/>
                    <a:gd name="T4" fmla="*/ 310 w 810"/>
                    <a:gd name="T5" fmla="*/ 269 h 809"/>
                    <a:gd name="T6" fmla="*/ 0 w 810"/>
                    <a:gd name="T7" fmla="*/ 269 h 809"/>
                    <a:gd name="T8" fmla="*/ 230 w 810"/>
                    <a:gd name="T9" fmla="*/ 485 h 809"/>
                    <a:gd name="T10" fmla="*/ 135 w 810"/>
                    <a:gd name="T11" fmla="*/ 809 h 809"/>
                    <a:gd name="T12" fmla="*/ 405 w 810"/>
                    <a:gd name="T13" fmla="*/ 621 h 809"/>
                    <a:gd name="T14" fmla="*/ 675 w 810"/>
                    <a:gd name="T15" fmla="*/ 809 h 809"/>
                    <a:gd name="T16" fmla="*/ 581 w 810"/>
                    <a:gd name="T17" fmla="*/ 472 h 809"/>
                    <a:gd name="T18" fmla="*/ 810 w 810"/>
                    <a:gd name="T19" fmla="*/ 269 h 809"/>
                    <a:gd name="T20" fmla="*/ 499 w 810"/>
                    <a:gd name="T21" fmla="*/ 269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0" h="809">
                      <a:moveTo>
                        <a:pt x="499" y="269"/>
                      </a:moveTo>
                      <a:lnTo>
                        <a:pt x="405" y="0"/>
                      </a:lnTo>
                      <a:lnTo>
                        <a:pt x="310" y="269"/>
                      </a:lnTo>
                      <a:lnTo>
                        <a:pt x="0" y="269"/>
                      </a:lnTo>
                      <a:lnTo>
                        <a:pt x="230" y="485"/>
                      </a:lnTo>
                      <a:lnTo>
                        <a:pt x="135" y="809"/>
                      </a:lnTo>
                      <a:lnTo>
                        <a:pt x="405" y="621"/>
                      </a:lnTo>
                      <a:lnTo>
                        <a:pt x="675" y="809"/>
                      </a:lnTo>
                      <a:lnTo>
                        <a:pt x="581" y="472"/>
                      </a:lnTo>
                      <a:lnTo>
                        <a:pt x="810" y="269"/>
                      </a:lnTo>
                      <a:lnTo>
                        <a:pt x="499" y="2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5" name="Freeform 20">
                  <a:extLst>
                    <a:ext uri="{FF2B5EF4-FFF2-40B4-BE49-F238E27FC236}">
                      <a16:creationId xmlns:a16="http://schemas.microsoft.com/office/drawing/2014/main" id="{1410C5CF-A7D3-4C7A-A04D-9068D5849934}"/>
                    </a:ext>
                  </a:extLst>
                </p:cNvPr>
                <p:cNvSpPr>
                  <a:spLocks/>
                </p:cNvSpPr>
                <p:nvPr/>
              </p:nvSpPr>
              <p:spPr bwMode="auto">
                <a:xfrm>
                  <a:off x="-31" y="2856"/>
                  <a:ext cx="406" cy="404"/>
                </a:xfrm>
                <a:custGeom>
                  <a:avLst/>
                  <a:gdLst>
                    <a:gd name="T0" fmla="*/ 257 w 406"/>
                    <a:gd name="T1" fmla="*/ 134 h 404"/>
                    <a:gd name="T2" fmla="*/ 204 w 406"/>
                    <a:gd name="T3" fmla="*/ 0 h 404"/>
                    <a:gd name="T4" fmla="*/ 149 w 406"/>
                    <a:gd name="T5" fmla="*/ 134 h 404"/>
                    <a:gd name="T6" fmla="*/ 0 w 406"/>
                    <a:gd name="T7" fmla="*/ 134 h 404"/>
                    <a:gd name="T8" fmla="*/ 108 w 406"/>
                    <a:gd name="T9" fmla="*/ 242 h 404"/>
                    <a:gd name="T10" fmla="*/ 67 w 406"/>
                    <a:gd name="T11" fmla="*/ 404 h 404"/>
                    <a:gd name="T12" fmla="*/ 204 w 406"/>
                    <a:gd name="T13" fmla="*/ 310 h 404"/>
                    <a:gd name="T14" fmla="*/ 338 w 406"/>
                    <a:gd name="T15" fmla="*/ 404 h 404"/>
                    <a:gd name="T16" fmla="*/ 284 w 406"/>
                    <a:gd name="T17" fmla="*/ 228 h 404"/>
                    <a:gd name="T18" fmla="*/ 406 w 406"/>
                    <a:gd name="T19" fmla="*/ 134 h 404"/>
                    <a:gd name="T20" fmla="*/ 257 w 406"/>
                    <a:gd name="T21" fmla="*/ 13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6" h="404">
                      <a:moveTo>
                        <a:pt x="257" y="134"/>
                      </a:moveTo>
                      <a:lnTo>
                        <a:pt x="204" y="0"/>
                      </a:lnTo>
                      <a:lnTo>
                        <a:pt x="149" y="134"/>
                      </a:lnTo>
                      <a:lnTo>
                        <a:pt x="0" y="134"/>
                      </a:lnTo>
                      <a:lnTo>
                        <a:pt x="108" y="242"/>
                      </a:lnTo>
                      <a:lnTo>
                        <a:pt x="67" y="404"/>
                      </a:lnTo>
                      <a:lnTo>
                        <a:pt x="204" y="310"/>
                      </a:lnTo>
                      <a:lnTo>
                        <a:pt x="338" y="404"/>
                      </a:lnTo>
                      <a:lnTo>
                        <a:pt x="284" y="228"/>
                      </a:lnTo>
                      <a:lnTo>
                        <a:pt x="406" y="134"/>
                      </a:lnTo>
                      <a:lnTo>
                        <a:pt x="257"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6" name="Freeform 21">
                  <a:extLst>
                    <a:ext uri="{FF2B5EF4-FFF2-40B4-BE49-F238E27FC236}">
                      <a16:creationId xmlns:a16="http://schemas.microsoft.com/office/drawing/2014/main" id="{8AB5A5AB-0A0C-46E6-9643-8BB537F6F753}"/>
                    </a:ext>
                  </a:extLst>
                </p:cNvPr>
                <p:cNvSpPr>
                  <a:spLocks/>
                </p:cNvSpPr>
                <p:nvPr/>
              </p:nvSpPr>
              <p:spPr bwMode="auto">
                <a:xfrm>
                  <a:off x="1662" y="2422"/>
                  <a:ext cx="1485" cy="769"/>
                </a:xfrm>
                <a:custGeom>
                  <a:avLst/>
                  <a:gdLst>
                    <a:gd name="T0" fmla="*/ 828 w 1058"/>
                    <a:gd name="T1" fmla="*/ 269 h 548"/>
                    <a:gd name="T2" fmla="*/ 289 w 1058"/>
                    <a:gd name="T3" fmla="*/ 260 h 548"/>
                    <a:gd name="T4" fmla="*/ 0 w 1058"/>
                    <a:gd name="T5" fmla="*/ 548 h 548"/>
                    <a:gd name="T6" fmla="*/ 0 w 1058"/>
                    <a:gd name="T7" fmla="*/ 548 h 548"/>
                    <a:gd name="T8" fmla="*/ 1058 w 1058"/>
                    <a:gd name="T9" fmla="*/ 548 h 548"/>
                    <a:gd name="T10" fmla="*/ 1058 w 1058"/>
                    <a:gd name="T11" fmla="*/ 548 h 548"/>
                    <a:gd name="T12" fmla="*/ 828 w 1058"/>
                    <a:gd name="T13" fmla="*/ 269 h 548"/>
                  </a:gdLst>
                  <a:ahLst/>
                  <a:cxnLst>
                    <a:cxn ang="0">
                      <a:pos x="T0" y="T1"/>
                    </a:cxn>
                    <a:cxn ang="0">
                      <a:pos x="T2" y="T3"/>
                    </a:cxn>
                    <a:cxn ang="0">
                      <a:pos x="T4" y="T5"/>
                    </a:cxn>
                    <a:cxn ang="0">
                      <a:pos x="T6" y="T7"/>
                    </a:cxn>
                    <a:cxn ang="0">
                      <a:pos x="T8" y="T9"/>
                    </a:cxn>
                    <a:cxn ang="0">
                      <a:pos x="T10" y="T11"/>
                    </a:cxn>
                    <a:cxn ang="0">
                      <a:pos x="T12" y="T13"/>
                    </a:cxn>
                  </a:cxnLst>
                  <a:rect l="0" t="0" r="r" b="b"/>
                  <a:pathLst>
                    <a:path w="1058" h="548">
                      <a:moveTo>
                        <a:pt x="828" y="269"/>
                      </a:moveTo>
                      <a:cubicBezTo>
                        <a:pt x="741" y="9"/>
                        <a:pt x="375" y="0"/>
                        <a:pt x="289" y="260"/>
                      </a:cubicBezTo>
                      <a:cubicBezTo>
                        <a:pt x="135" y="260"/>
                        <a:pt x="0" y="385"/>
                        <a:pt x="0" y="548"/>
                      </a:cubicBezTo>
                      <a:cubicBezTo>
                        <a:pt x="0" y="548"/>
                        <a:pt x="0" y="548"/>
                        <a:pt x="0" y="548"/>
                      </a:cubicBezTo>
                      <a:cubicBezTo>
                        <a:pt x="1058" y="548"/>
                        <a:pt x="1058" y="548"/>
                        <a:pt x="1058" y="548"/>
                      </a:cubicBezTo>
                      <a:cubicBezTo>
                        <a:pt x="1058" y="548"/>
                        <a:pt x="1058" y="548"/>
                        <a:pt x="1058" y="548"/>
                      </a:cubicBezTo>
                      <a:cubicBezTo>
                        <a:pt x="1058" y="404"/>
                        <a:pt x="953" y="288"/>
                        <a:pt x="828" y="2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9" name="Freeform 22">
                  <a:extLst>
                    <a:ext uri="{FF2B5EF4-FFF2-40B4-BE49-F238E27FC236}">
                      <a16:creationId xmlns:a16="http://schemas.microsoft.com/office/drawing/2014/main" id="{0856F730-3CEB-4FEA-BE69-D8B632FCEAB7}"/>
                    </a:ext>
                  </a:extLst>
                </p:cNvPr>
                <p:cNvSpPr>
                  <a:spLocks/>
                </p:cNvSpPr>
                <p:nvPr/>
              </p:nvSpPr>
              <p:spPr bwMode="auto">
                <a:xfrm>
                  <a:off x="-1039" y="4446"/>
                  <a:ext cx="1485" cy="768"/>
                </a:xfrm>
                <a:custGeom>
                  <a:avLst/>
                  <a:gdLst>
                    <a:gd name="T0" fmla="*/ 1058 w 1058"/>
                    <a:gd name="T1" fmla="*/ 548 h 548"/>
                    <a:gd name="T2" fmla="*/ 827 w 1058"/>
                    <a:gd name="T3" fmla="*/ 269 h 548"/>
                    <a:gd name="T4" fmla="*/ 288 w 1058"/>
                    <a:gd name="T5" fmla="*/ 260 h 548"/>
                    <a:gd name="T6" fmla="*/ 0 w 1058"/>
                    <a:gd name="T7" fmla="*/ 548 h 548"/>
                    <a:gd name="T8" fmla="*/ 0 w 1058"/>
                    <a:gd name="T9" fmla="*/ 548 h 548"/>
                    <a:gd name="T10" fmla="*/ 1058 w 1058"/>
                    <a:gd name="T11" fmla="*/ 548 h 548"/>
                  </a:gdLst>
                  <a:ahLst/>
                  <a:cxnLst>
                    <a:cxn ang="0">
                      <a:pos x="T0" y="T1"/>
                    </a:cxn>
                    <a:cxn ang="0">
                      <a:pos x="T2" y="T3"/>
                    </a:cxn>
                    <a:cxn ang="0">
                      <a:pos x="T4" y="T5"/>
                    </a:cxn>
                    <a:cxn ang="0">
                      <a:pos x="T6" y="T7"/>
                    </a:cxn>
                    <a:cxn ang="0">
                      <a:pos x="T8" y="T9"/>
                    </a:cxn>
                    <a:cxn ang="0">
                      <a:pos x="T10" y="T11"/>
                    </a:cxn>
                  </a:cxnLst>
                  <a:rect l="0" t="0" r="r" b="b"/>
                  <a:pathLst>
                    <a:path w="1058" h="548">
                      <a:moveTo>
                        <a:pt x="1058" y="548"/>
                      </a:moveTo>
                      <a:cubicBezTo>
                        <a:pt x="1058" y="404"/>
                        <a:pt x="962" y="289"/>
                        <a:pt x="827" y="269"/>
                      </a:cubicBezTo>
                      <a:cubicBezTo>
                        <a:pt x="741" y="10"/>
                        <a:pt x="375" y="0"/>
                        <a:pt x="288" y="260"/>
                      </a:cubicBezTo>
                      <a:cubicBezTo>
                        <a:pt x="134" y="260"/>
                        <a:pt x="0" y="385"/>
                        <a:pt x="0" y="548"/>
                      </a:cubicBezTo>
                      <a:cubicBezTo>
                        <a:pt x="0" y="548"/>
                        <a:pt x="0" y="548"/>
                        <a:pt x="0" y="548"/>
                      </a:cubicBezTo>
                      <a:cubicBezTo>
                        <a:pt x="1058" y="548"/>
                        <a:pt x="1058" y="548"/>
                        <a:pt x="1058" y="5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grpSp>
      <p:sp>
        <p:nvSpPr>
          <p:cNvPr id="256" name="תיבת טקסט 255">
            <a:extLst>
              <a:ext uri="{FF2B5EF4-FFF2-40B4-BE49-F238E27FC236}">
                <a16:creationId xmlns:a16="http://schemas.microsoft.com/office/drawing/2014/main" id="{6D2CD5DC-080A-4583-B554-A73D5B8AB480}"/>
              </a:ext>
            </a:extLst>
          </p:cNvPr>
          <p:cNvSpPr txBox="1"/>
          <p:nvPr/>
        </p:nvSpPr>
        <p:spPr>
          <a:xfrm>
            <a:off x="711830" y="5708793"/>
            <a:ext cx="5504400" cy="369332"/>
          </a:xfrm>
          <a:prstGeom prst="rect">
            <a:avLst/>
          </a:prstGeom>
          <a:noFill/>
        </p:spPr>
        <p:txBody>
          <a:bodyPr wrap="square" rtlCol="1">
            <a:spAutoFit/>
          </a:bodyPr>
          <a:lstStyle/>
          <a:p>
            <a:pPr algn="ctr"/>
            <a:r>
              <a:rPr lang="en-US" sz="1000" b="1" dirty="0">
                <a:solidFill>
                  <a:srgbClr val="404040"/>
                </a:solidFill>
                <a:latin typeface="Trebuchet MS" panose="020B0603020202020204" pitchFamily="34" charset="0"/>
              </a:rPr>
              <a:t>Total Bed Nights Q1 2023</a:t>
            </a:r>
          </a:p>
          <a:p>
            <a:pPr algn="ctr"/>
            <a:r>
              <a:rPr lang="en-US" sz="800" dirty="0">
                <a:solidFill>
                  <a:srgbClr val="404040"/>
                </a:solidFill>
                <a:latin typeface="Trebuchet MS" panose="020B0603020202020204" pitchFamily="34" charset="0"/>
              </a:rPr>
              <a:t>(Millions, Share &amp; Growth </a:t>
            </a:r>
            <a:r>
              <a:rPr lang="en-US" sz="800" dirty="0">
                <a:solidFill>
                  <a:srgbClr val="404040"/>
                </a:solidFill>
                <a:highlight>
                  <a:srgbClr val="FFFFFF"/>
                </a:highlight>
                <a:latin typeface="Trebuchet MS" panose="020B0603020202020204" pitchFamily="34" charset="0"/>
              </a:rPr>
              <a:t>Q1 2023 vs. Q1 2019</a:t>
            </a:r>
            <a:r>
              <a:rPr lang="en-US" sz="800" dirty="0">
                <a:solidFill>
                  <a:srgbClr val="404040"/>
                </a:solidFill>
                <a:latin typeface="Trebuchet MS" panose="020B0603020202020204" pitchFamily="34" charset="0"/>
              </a:rPr>
              <a:t>)</a:t>
            </a:r>
            <a:endParaRPr lang="he-IL" sz="800" baseline="30000" dirty="0">
              <a:solidFill>
                <a:srgbClr val="404040"/>
              </a:solidFill>
              <a:latin typeface="Trebuchet MS" panose="020B0603020202020204" pitchFamily="34" charset="0"/>
            </a:endParaRPr>
          </a:p>
        </p:txBody>
      </p:sp>
      <p:sp>
        <p:nvSpPr>
          <p:cNvPr id="258" name="TextBox 862">
            <a:extLst>
              <a:ext uri="{FF2B5EF4-FFF2-40B4-BE49-F238E27FC236}">
                <a16:creationId xmlns:a16="http://schemas.microsoft.com/office/drawing/2014/main" id="{02198D5B-B6F2-4EF2-A67F-94042B709658}"/>
              </a:ext>
            </a:extLst>
          </p:cNvPr>
          <p:cNvSpPr txBox="1"/>
          <p:nvPr/>
        </p:nvSpPr>
        <p:spPr>
          <a:xfrm>
            <a:off x="714150" y="1262590"/>
            <a:ext cx="5505160" cy="837284"/>
          </a:xfrm>
          <a:prstGeom prst="rect">
            <a:avLst/>
          </a:prstGeom>
          <a:noFill/>
        </p:spPr>
        <p:txBody>
          <a:bodyPr/>
          <a:lstStyle>
            <a:defPPr>
              <a:defRPr lang="en-US"/>
            </a:defPPr>
            <a:lvl1pPr lvl="0" indent="0" algn="just" defTabSz="914400" eaLnBrk="0" fontAlgn="base" hangingPunct="0">
              <a:spcBef>
                <a:spcPct val="0"/>
              </a:spcBef>
              <a:spcAft>
                <a:spcPct val="0"/>
              </a:spcAft>
              <a:buClr>
                <a:prstClr val="black"/>
              </a:buClr>
              <a:buSzPct val="65000"/>
              <a:buFont typeface="Arial" panose="020B0604020202020204" pitchFamily="34" charset="0"/>
              <a:buNone/>
              <a:defRPr sz="1000" b="0">
                <a:solidFill>
                  <a:schemeClr val="tx1">
                    <a:lumMod val="75000"/>
                    <a:lumOff val="25000"/>
                  </a:schemeClr>
                </a:solidFill>
                <a:effectLst/>
                <a:latin typeface="Trebuchet MS" panose="020B0603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r>
              <a:rPr lang="en-US" dirty="0">
                <a:highlight>
                  <a:srgbClr val="FFFFFF"/>
                </a:highlight>
              </a:rPr>
              <a:t>Bed nights have also recovered substantially, standing at 28.4 million and only -2.9% short of Q1 2019 levels. This is a much improved result compared to Q1 2022 when bed nights fell dramatically by -56.6% vs. Q1 2019. </a:t>
            </a:r>
            <a:r>
              <a:rPr lang="en-US" i="1" dirty="0">
                <a:highlight>
                  <a:srgbClr val="FFFFFF"/>
                </a:highlight>
              </a:rPr>
              <a:t>Hence, bed nights amount to +123.7% of their Q1 2022 levels. </a:t>
            </a:r>
            <a:r>
              <a:rPr lang="en-US" dirty="0">
                <a:highlight>
                  <a:srgbClr val="FFFFFF"/>
                </a:highlight>
              </a:rPr>
              <a:t>All regions besides Africa and the Middle East are showing declines. Africa’s bed nights have grown by +3.4% while the Middle East has grown by +13.8% vs. Q1 2019.</a:t>
            </a:r>
            <a:endParaRPr lang="en-US" dirty="0">
              <a:highlight>
                <a:srgbClr val="FFFF00"/>
              </a:highlight>
            </a:endParaRPr>
          </a:p>
        </p:txBody>
      </p:sp>
      <p:sp>
        <p:nvSpPr>
          <p:cNvPr id="2" name="TextBox 76">
            <a:extLst>
              <a:ext uri="{FF2B5EF4-FFF2-40B4-BE49-F238E27FC236}">
                <a16:creationId xmlns:a16="http://schemas.microsoft.com/office/drawing/2014/main" id="{FA06390E-4C4B-9897-9222-50BAEDF7F3B6}"/>
              </a:ext>
            </a:extLst>
          </p:cNvPr>
          <p:cNvSpPr txBox="1"/>
          <p:nvPr/>
        </p:nvSpPr>
        <p:spPr>
          <a:xfrm>
            <a:off x="5415753" y="9585227"/>
            <a:ext cx="38472" cy="153888"/>
          </a:xfrm>
          <a:prstGeom prst="rect">
            <a:avLst/>
          </a:prstGeom>
          <a:noFill/>
          <a:ln>
            <a:noFill/>
          </a:ln>
        </p:spPr>
        <p:txBody>
          <a:bodyPr wrap="none" lIns="0" tIns="0" rIns="0" bIns="0" rtlCol="0" anchor="t">
            <a:spAutoFit/>
          </a:bodyPr>
          <a:lstStyle/>
          <a:p>
            <a:pPr algn="r"/>
            <a:r>
              <a:rPr lang="en-US" sz="1000" b="1" dirty="0">
                <a:solidFill>
                  <a:srgbClr val="404040"/>
                </a:solidFill>
                <a:highlight>
                  <a:srgbClr val="FFFF00"/>
                </a:highlight>
                <a:latin typeface="Trebuchet MS" panose="020B0603020202020204" pitchFamily="34" charset="0"/>
                <a:cs typeface="Arial" panose="020B0604020202020204" pitchFamily="34" charset="0"/>
              </a:rPr>
              <a:t> </a:t>
            </a:r>
            <a:endParaRPr lang="en-ZA" sz="1000" dirty="0">
              <a:solidFill>
                <a:srgbClr val="404040"/>
              </a:solidFill>
              <a:highlight>
                <a:srgbClr val="FFFF00"/>
              </a:highlight>
              <a:latin typeface="Trebuchet MS" panose="020B0603020202020204" pitchFamily="34" charset="0"/>
              <a:cs typeface="Arial" panose="020B0604020202020204" pitchFamily="34" charset="0"/>
            </a:endParaRPr>
          </a:p>
        </p:txBody>
      </p:sp>
      <p:grpSp>
        <p:nvGrpSpPr>
          <p:cNvPr id="10" name="קבוצה 9">
            <a:extLst>
              <a:ext uri="{FF2B5EF4-FFF2-40B4-BE49-F238E27FC236}">
                <a16:creationId xmlns:a16="http://schemas.microsoft.com/office/drawing/2014/main" id="{4255C79B-A610-3EF0-7CE1-457A159F04C6}"/>
              </a:ext>
            </a:extLst>
          </p:cNvPr>
          <p:cNvGrpSpPr/>
          <p:nvPr/>
        </p:nvGrpSpPr>
        <p:grpSpPr>
          <a:xfrm>
            <a:off x="5812344" y="2749564"/>
            <a:ext cx="309805" cy="169965"/>
            <a:chOff x="5814265" y="3522895"/>
            <a:chExt cx="309805" cy="169965"/>
          </a:xfrm>
        </p:grpSpPr>
        <p:cxnSp>
          <p:nvCxnSpPr>
            <p:cNvPr id="11" name="מחבר ישר 10">
              <a:extLst>
                <a:ext uri="{FF2B5EF4-FFF2-40B4-BE49-F238E27FC236}">
                  <a16:creationId xmlns:a16="http://schemas.microsoft.com/office/drawing/2014/main" id="{C3FA3FBB-2441-B8E2-0270-95155E4450FF}"/>
                </a:ext>
              </a:extLst>
            </p:cNvPr>
            <p:cNvCxnSpPr>
              <a:cxnSpLocks/>
            </p:cNvCxnSpPr>
            <p:nvPr/>
          </p:nvCxnSpPr>
          <p:spPr>
            <a:xfrm flipV="1">
              <a:off x="5814265" y="3522895"/>
              <a:ext cx="309805" cy="124960"/>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2" name="מחבר ישר 11">
              <a:extLst>
                <a:ext uri="{FF2B5EF4-FFF2-40B4-BE49-F238E27FC236}">
                  <a16:creationId xmlns:a16="http://schemas.microsoft.com/office/drawing/2014/main" id="{258310CE-A1D9-76CA-5570-D04CD46660FB}"/>
                </a:ext>
              </a:extLst>
            </p:cNvPr>
            <p:cNvCxnSpPr>
              <a:cxnSpLocks/>
            </p:cNvCxnSpPr>
            <p:nvPr/>
          </p:nvCxnSpPr>
          <p:spPr>
            <a:xfrm flipV="1">
              <a:off x="5814265" y="3567900"/>
              <a:ext cx="309805" cy="124960"/>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sp>
        <p:nvSpPr>
          <p:cNvPr id="13" name="תיבת טקסט 12">
            <a:extLst>
              <a:ext uri="{FF2B5EF4-FFF2-40B4-BE49-F238E27FC236}">
                <a16:creationId xmlns:a16="http://schemas.microsoft.com/office/drawing/2014/main" id="{88CA4F3C-6E06-AB77-DB7A-E7ECE92551DA}"/>
              </a:ext>
            </a:extLst>
          </p:cNvPr>
          <p:cNvSpPr txBox="1"/>
          <p:nvPr/>
        </p:nvSpPr>
        <p:spPr>
          <a:xfrm>
            <a:off x="5670178" y="2522730"/>
            <a:ext cx="594137" cy="623632"/>
          </a:xfrm>
          <a:prstGeom prst="rect">
            <a:avLst/>
          </a:prstGeom>
          <a:noFill/>
        </p:spPr>
        <p:txBody>
          <a:bodyPr wrap="square" rtlCol="1">
            <a:spAutoFit/>
          </a:bodyPr>
          <a:lstStyle/>
          <a:p>
            <a:pPr algn="ctr">
              <a:lnSpc>
                <a:spcPct val="150000"/>
              </a:lnSpc>
            </a:pPr>
            <a:r>
              <a:rPr lang="en-US" sz="800" i="1" dirty="0">
                <a:solidFill>
                  <a:schemeClr val="tx1">
                    <a:lumMod val="75000"/>
                    <a:lumOff val="25000"/>
                  </a:schemeClr>
                </a:solidFill>
                <a:latin typeface="Trebuchet MS" panose="020B0603020202020204" pitchFamily="34" charset="0"/>
              </a:rPr>
              <a:t>Scale</a:t>
            </a:r>
          </a:p>
          <a:p>
            <a:pPr algn="ctr">
              <a:lnSpc>
                <a:spcPct val="150000"/>
              </a:lnSpc>
            </a:pPr>
            <a:endParaRPr lang="en-US" sz="800" i="1" dirty="0">
              <a:solidFill>
                <a:schemeClr val="tx1">
                  <a:lumMod val="75000"/>
                  <a:lumOff val="25000"/>
                </a:schemeClr>
              </a:solidFill>
              <a:latin typeface="Trebuchet MS" panose="020B0603020202020204" pitchFamily="34" charset="0"/>
            </a:endParaRPr>
          </a:p>
          <a:p>
            <a:pPr algn="ctr">
              <a:lnSpc>
                <a:spcPct val="150000"/>
              </a:lnSpc>
            </a:pPr>
            <a:r>
              <a:rPr lang="en-US" sz="800" i="1" dirty="0">
                <a:solidFill>
                  <a:schemeClr val="tx1">
                    <a:lumMod val="75000"/>
                    <a:lumOff val="25000"/>
                  </a:schemeClr>
                </a:solidFill>
                <a:latin typeface="Trebuchet MS" panose="020B0603020202020204" pitchFamily="34" charset="0"/>
              </a:rPr>
              <a:t>break</a:t>
            </a:r>
            <a:endParaRPr lang="he-IL" sz="800" i="1" dirty="0">
              <a:solidFill>
                <a:schemeClr val="tx1">
                  <a:lumMod val="75000"/>
                  <a:lumOff val="25000"/>
                </a:schemeClr>
              </a:solidFill>
              <a:latin typeface="Trebuchet MS" panose="020B0603020202020204" pitchFamily="34" charset="0"/>
            </a:endParaRPr>
          </a:p>
        </p:txBody>
      </p:sp>
      <p:pic>
        <p:nvPicPr>
          <p:cNvPr id="15" name="תמונה 14">
            <a:extLst>
              <a:ext uri="{FF2B5EF4-FFF2-40B4-BE49-F238E27FC236}">
                <a16:creationId xmlns:a16="http://schemas.microsoft.com/office/drawing/2014/main" id="{91204DB0-03A7-C0A6-E0FC-1E3CD61EC342}"/>
              </a:ext>
            </a:extLst>
          </p:cNvPr>
          <p:cNvPicPr>
            <a:picLocks noChangeAspect="1"/>
          </p:cNvPicPr>
          <p:nvPr/>
        </p:nvPicPr>
        <p:blipFill rotWithShape="1">
          <a:blip r:embed="rId6"/>
          <a:srcRect l="92955" b="87273"/>
          <a:stretch/>
        </p:blipFill>
        <p:spPr>
          <a:xfrm>
            <a:off x="5748246" y="2142582"/>
            <a:ext cx="380454" cy="449340"/>
          </a:xfrm>
          <a:prstGeom prst="rect">
            <a:avLst/>
          </a:prstGeom>
        </p:spPr>
      </p:pic>
      <p:sp>
        <p:nvSpPr>
          <p:cNvPr id="5" name="TextBox 76">
            <a:extLst>
              <a:ext uri="{FF2B5EF4-FFF2-40B4-BE49-F238E27FC236}">
                <a16:creationId xmlns:a16="http://schemas.microsoft.com/office/drawing/2014/main" id="{098D498F-9E83-3F60-5AE8-9B998234AB2F}"/>
              </a:ext>
            </a:extLst>
          </p:cNvPr>
          <p:cNvSpPr txBox="1"/>
          <p:nvPr/>
        </p:nvSpPr>
        <p:spPr>
          <a:xfrm>
            <a:off x="2257837" y="9585227"/>
            <a:ext cx="3196388"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2464229168"/>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תמונה 5">
            <a:extLst>
              <a:ext uri="{FF2B5EF4-FFF2-40B4-BE49-F238E27FC236}">
                <a16:creationId xmlns:a16="http://schemas.microsoft.com/office/drawing/2014/main" id="{4BF9A394-C69A-9631-3C97-138A01D09BDB}"/>
              </a:ext>
            </a:extLst>
          </p:cNvPr>
          <p:cNvPicPr>
            <a:picLocks noChangeAspect="1"/>
          </p:cNvPicPr>
          <p:nvPr/>
        </p:nvPicPr>
        <p:blipFill rotWithShape="1">
          <a:blip r:embed="rId3"/>
          <a:srcRect r="44782"/>
          <a:stretch/>
        </p:blipFill>
        <p:spPr>
          <a:xfrm>
            <a:off x="3147524" y="1381840"/>
            <a:ext cx="2981776" cy="3528047"/>
          </a:xfrm>
          <a:prstGeom prst="rect">
            <a:avLst/>
          </a:prstGeom>
        </p:spPr>
      </p:pic>
      <p:sp>
        <p:nvSpPr>
          <p:cNvPr id="17" name="מלבן 16">
            <a:extLst>
              <a:ext uri="{FF2B5EF4-FFF2-40B4-BE49-F238E27FC236}">
                <a16:creationId xmlns:a16="http://schemas.microsoft.com/office/drawing/2014/main" id="{DF85B7A6-D23A-A0F6-72E2-9CB5E32ABE3B}"/>
              </a:ext>
            </a:extLst>
          </p:cNvPr>
          <p:cNvSpPr/>
          <p:nvPr/>
        </p:nvSpPr>
        <p:spPr>
          <a:xfrm>
            <a:off x="3113965" y="1379995"/>
            <a:ext cx="3024000" cy="3528000"/>
          </a:xfrm>
          <a:prstGeom prst="rect">
            <a:avLst/>
          </a:prstGeom>
          <a:noFill/>
          <a:ln w="6350">
            <a:solidFill>
              <a:srgbClr val="D9D9D9"/>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he-IL" dirty="0">
              <a:highlight>
                <a:srgbClr val="FFFF00"/>
              </a:highlight>
            </a:endParaRPr>
          </a:p>
        </p:txBody>
      </p:sp>
      <p:graphicFrame>
        <p:nvGraphicFramePr>
          <p:cNvPr id="4" name="Object 3" hidden="1">
            <a:extLst>
              <a:ext uri="{FF2B5EF4-FFF2-40B4-BE49-F238E27FC236}">
                <a16:creationId xmlns:a16="http://schemas.microsoft.com/office/drawing/2014/main" id="{8CD7EAD1-1DA7-4956-A986-80F6EDC6D345}"/>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59" imgH="360" progId="TCLayout.ActiveDocument.1">
                  <p:embed/>
                </p:oleObj>
              </mc:Choice>
              <mc:Fallback>
                <p:oleObj name="think-cell Slide" r:id="rId4" imgW="359" imgH="360" progId="TCLayout.ActiveDocument.1">
                  <p:embed/>
                  <p:pic>
                    <p:nvPicPr>
                      <p:cNvPr id="4" name="Object 3" hidden="1">
                        <a:extLst>
                          <a:ext uri="{FF2B5EF4-FFF2-40B4-BE49-F238E27FC236}">
                            <a16:creationId xmlns:a16="http://schemas.microsoft.com/office/drawing/2014/main" id="{8CD7EAD1-1DA7-4956-A986-80F6EDC6D345}"/>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grpSp>
        <p:nvGrpSpPr>
          <p:cNvPr id="341" name="Group 340">
            <a:extLst>
              <a:ext uri="{FF2B5EF4-FFF2-40B4-BE49-F238E27FC236}">
                <a16:creationId xmlns:a16="http://schemas.microsoft.com/office/drawing/2014/main" id="{D0E8AF54-C124-4416-A290-B52DF9B79F99}"/>
              </a:ext>
            </a:extLst>
          </p:cNvPr>
          <p:cNvGrpSpPr/>
          <p:nvPr/>
        </p:nvGrpSpPr>
        <p:grpSpPr>
          <a:xfrm rot="16200000">
            <a:off x="6081739" y="510671"/>
            <a:ext cx="1279411" cy="284187"/>
            <a:chOff x="-1768098" y="1682693"/>
            <a:chExt cx="10577544" cy="2349518"/>
          </a:xfrm>
        </p:grpSpPr>
        <p:sp>
          <p:nvSpPr>
            <p:cNvPr id="342" name="Freeform 5">
              <a:extLst>
                <a:ext uri="{FF2B5EF4-FFF2-40B4-BE49-F238E27FC236}">
                  <a16:creationId xmlns:a16="http://schemas.microsoft.com/office/drawing/2014/main" id="{7A7DA167-6D8A-401E-9FED-D658E3D8E1CD}"/>
                </a:ext>
              </a:extLst>
            </p:cNvPr>
            <p:cNvSpPr>
              <a:spLocks/>
            </p:cNvSpPr>
            <p:nvPr/>
          </p:nvSpPr>
          <p:spPr bwMode="auto">
            <a:xfrm>
              <a:off x="4837440" y="2043889"/>
              <a:ext cx="3972006" cy="1988322"/>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E3010F"/>
            </a:solidFill>
            <a:ln>
              <a:noFill/>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a typeface="+mn-ea"/>
                <a:cs typeface="+mn-cs"/>
              </a:endParaRPr>
            </a:p>
          </p:txBody>
        </p:sp>
        <p:sp>
          <p:nvSpPr>
            <p:cNvPr id="343" name="Freeform 5">
              <a:extLst>
                <a:ext uri="{FF2B5EF4-FFF2-40B4-BE49-F238E27FC236}">
                  <a16:creationId xmlns:a16="http://schemas.microsoft.com/office/drawing/2014/main" id="{E64815FD-BFF2-4424-A580-B03E722615A3}"/>
                </a:ext>
              </a:extLst>
            </p:cNvPr>
            <p:cNvSpPr>
              <a:spLocks/>
            </p:cNvSpPr>
            <p:nvPr/>
          </p:nvSpPr>
          <p:spPr bwMode="auto">
            <a:xfrm>
              <a:off x="3357940" y="1989081"/>
              <a:ext cx="4081463" cy="2043113"/>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a typeface="+mn-ea"/>
                <a:cs typeface="+mn-cs"/>
              </a:endParaRPr>
            </a:p>
          </p:txBody>
        </p:sp>
        <p:sp>
          <p:nvSpPr>
            <p:cNvPr id="344" name="Freeform 6">
              <a:extLst>
                <a:ext uri="{FF2B5EF4-FFF2-40B4-BE49-F238E27FC236}">
                  <a16:creationId xmlns:a16="http://schemas.microsoft.com/office/drawing/2014/main" id="{20CBBF24-1EA2-44BC-A20C-5CA74795C07D}"/>
                </a:ext>
              </a:extLst>
            </p:cNvPr>
            <p:cNvSpPr>
              <a:spLocks/>
            </p:cNvSpPr>
            <p:nvPr/>
          </p:nvSpPr>
          <p:spPr bwMode="auto">
            <a:xfrm>
              <a:off x="1652965" y="1822393"/>
              <a:ext cx="4418013" cy="2209800"/>
            </a:xfrm>
            <a:custGeom>
              <a:avLst/>
              <a:gdLst>
                <a:gd name="T0" fmla="*/ 1392 w 2783"/>
                <a:gd name="T1" fmla="*/ 0 h 1392"/>
                <a:gd name="T2" fmla="*/ 2783 w 2783"/>
                <a:gd name="T3" fmla="*/ 1392 h 1392"/>
                <a:gd name="T4" fmla="*/ 1983 w 2783"/>
                <a:gd name="T5" fmla="*/ 1392 h 1392"/>
                <a:gd name="T6" fmla="*/ 1392 w 2783"/>
                <a:gd name="T7" fmla="*/ 800 h 1392"/>
                <a:gd name="T8" fmla="*/ 800 w 2783"/>
                <a:gd name="T9" fmla="*/ 1392 h 1392"/>
                <a:gd name="T10" fmla="*/ 0 w 2783"/>
                <a:gd name="T11" fmla="*/ 1392 h 1392"/>
                <a:gd name="T12" fmla="*/ 1392 w 2783"/>
                <a:gd name="T13" fmla="*/ 0 h 1392"/>
                <a:gd name="T14" fmla="*/ 1392 w 2783"/>
                <a:gd name="T15" fmla="*/ 0 h 13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83" h="1392">
                  <a:moveTo>
                    <a:pt x="1392" y="0"/>
                  </a:moveTo>
                  <a:lnTo>
                    <a:pt x="2783" y="1392"/>
                  </a:lnTo>
                  <a:lnTo>
                    <a:pt x="1983" y="1392"/>
                  </a:lnTo>
                  <a:lnTo>
                    <a:pt x="1392" y="800"/>
                  </a:lnTo>
                  <a:lnTo>
                    <a:pt x="800" y="1392"/>
                  </a:lnTo>
                  <a:lnTo>
                    <a:pt x="0" y="1392"/>
                  </a:lnTo>
                  <a:lnTo>
                    <a:pt x="1392" y="0"/>
                  </a:lnTo>
                  <a:lnTo>
                    <a:pt x="1392" y="0"/>
                  </a:lnTo>
                  <a:close/>
                </a:path>
              </a:pathLst>
            </a:custGeom>
            <a:solidFill>
              <a:srgbClr val="07141A"/>
            </a:solidFill>
            <a:ln>
              <a:noFill/>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a typeface="+mn-ea"/>
                <a:cs typeface="+mn-cs"/>
              </a:endParaRPr>
            </a:p>
          </p:txBody>
        </p:sp>
        <p:sp>
          <p:nvSpPr>
            <p:cNvPr id="345" name="Freeform 7">
              <a:extLst>
                <a:ext uri="{FF2B5EF4-FFF2-40B4-BE49-F238E27FC236}">
                  <a16:creationId xmlns:a16="http://schemas.microsoft.com/office/drawing/2014/main" id="{706F07C8-1216-4103-A305-F247FFA2C058}"/>
                </a:ext>
              </a:extLst>
            </p:cNvPr>
            <p:cNvSpPr>
              <a:spLocks/>
            </p:cNvSpPr>
            <p:nvPr/>
          </p:nvSpPr>
          <p:spPr bwMode="auto">
            <a:xfrm>
              <a:off x="-45660" y="1741431"/>
              <a:ext cx="4578350" cy="2290763"/>
            </a:xfrm>
            <a:custGeom>
              <a:avLst/>
              <a:gdLst>
                <a:gd name="T0" fmla="*/ 1442 w 2884"/>
                <a:gd name="T1" fmla="*/ 0 h 1443"/>
                <a:gd name="T2" fmla="*/ 2884 w 2884"/>
                <a:gd name="T3" fmla="*/ 1443 h 1443"/>
                <a:gd name="T4" fmla="*/ 2055 w 2884"/>
                <a:gd name="T5" fmla="*/ 1443 h 1443"/>
                <a:gd name="T6" fmla="*/ 1442 w 2884"/>
                <a:gd name="T7" fmla="*/ 829 h 1443"/>
                <a:gd name="T8" fmla="*/ 829 w 2884"/>
                <a:gd name="T9" fmla="*/ 1443 h 1443"/>
                <a:gd name="T10" fmla="*/ 0 w 2884"/>
                <a:gd name="T11" fmla="*/ 1443 h 1443"/>
                <a:gd name="T12" fmla="*/ 1442 w 2884"/>
                <a:gd name="T13" fmla="*/ 0 h 1443"/>
                <a:gd name="T14" fmla="*/ 1442 w 2884"/>
                <a:gd name="T15" fmla="*/ 0 h 14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4" h="1443">
                  <a:moveTo>
                    <a:pt x="1442" y="0"/>
                  </a:moveTo>
                  <a:lnTo>
                    <a:pt x="2884" y="1443"/>
                  </a:lnTo>
                  <a:lnTo>
                    <a:pt x="2055" y="1443"/>
                  </a:lnTo>
                  <a:lnTo>
                    <a:pt x="1442" y="829"/>
                  </a:lnTo>
                  <a:lnTo>
                    <a:pt x="829" y="1443"/>
                  </a:lnTo>
                  <a:lnTo>
                    <a:pt x="0" y="1443"/>
                  </a:lnTo>
                  <a:lnTo>
                    <a:pt x="1442" y="0"/>
                  </a:lnTo>
                  <a:lnTo>
                    <a:pt x="1442" y="0"/>
                  </a:lnTo>
                  <a:close/>
                </a:path>
              </a:pathLst>
            </a:custGeom>
            <a:solidFill>
              <a:srgbClr val="008A3B"/>
            </a:solidFill>
            <a:ln>
              <a:noFill/>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a typeface="+mn-ea"/>
                <a:cs typeface="+mn-cs"/>
              </a:endParaRPr>
            </a:p>
          </p:txBody>
        </p:sp>
        <p:sp>
          <p:nvSpPr>
            <p:cNvPr id="346" name="Freeform 8">
              <a:extLst>
                <a:ext uri="{FF2B5EF4-FFF2-40B4-BE49-F238E27FC236}">
                  <a16:creationId xmlns:a16="http://schemas.microsoft.com/office/drawing/2014/main" id="{4D9376E3-11C7-4648-9A79-E9B1116C5831}"/>
                </a:ext>
              </a:extLst>
            </p:cNvPr>
            <p:cNvSpPr>
              <a:spLocks/>
            </p:cNvSpPr>
            <p:nvPr/>
          </p:nvSpPr>
          <p:spPr bwMode="auto">
            <a:xfrm>
              <a:off x="-1768098" y="1682693"/>
              <a:ext cx="4695825" cy="2349500"/>
            </a:xfrm>
            <a:custGeom>
              <a:avLst/>
              <a:gdLst>
                <a:gd name="T0" fmla="*/ 1479 w 2958"/>
                <a:gd name="T1" fmla="*/ 0 h 1480"/>
                <a:gd name="T2" fmla="*/ 2958 w 2958"/>
                <a:gd name="T3" fmla="*/ 1480 h 1480"/>
                <a:gd name="T4" fmla="*/ 2108 w 2958"/>
                <a:gd name="T5" fmla="*/ 1480 h 1480"/>
                <a:gd name="T6" fmla="*/ 1479 w 2958"/>
                <a:gd name="T7" fmla="*/ 851 h 1480"/>
                <a:gd name="T8" fmla="*/ 850 w 2958"/>
                <a:gd name="T9" fmla="*/ 1480 h 1480"/>
                <a:gd name="T10" fmla="*/ 0 w 2958"/>
                <a:gd name="T11" fmla="*/ 1480 h 1480"/>
                <a:gd name="T12" fmla="*/ 1479 w 2958"/>
                <a:gd name="T13" fmla="*/ 0 h 1480"/>
                <a:gd name="T14" fmla="*/ 1479 w 2958"/>
                <a:gd name="T15" fmla="*/ 0 h 14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58" h="1480">
                  <a:moveTo>
                    <a:pt x="1479" y="0"/>
                  </a:moveTo>
                  <a:lnTo>
                    <a:pt x="2958" y="1480"/>
                  </a:lnTo>
                  <a:lnTo>
                    <a:pt x="2108" y="1480"/>
                  </a:lnTo>
                  <a:lnTo>
                    <a:pt x="1479" y="851"/>
                  </a:lnTo>
                  <a:lnTo>
                    <a:pt x="850" y="1480"/>
                  </a:lnTo>
                  <a:lnTo>
                    <a:pt x="0" y="1480"/>
                  </a:lnTo>
                  <a:lnTo>
                    <a:pt x="1479" y="0"/>
                  </a:lnTo>
                  <a:lnTo>
                    <a:pt x="1479" y="0"/>
                  </a:lnTo>
                  <a:close/>
                </a:path>
              </a:pathLst>
            </a:custGeom>
            <a:solidFill>
              <a:srgbClr val="0D3C89"/>
            </a:solidFill>
            <a:ln>
              <a:noFill/>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a typeface="+mn-ea"/>
                <a:cs typeface="+mn-cs"/>
              </a:endParaRPr>
            </a:p>
          </p:txBody>
        </p:sp>
      </p:grpSp>
      <p:sp>
        <p:nvSpPr>
          <p:cNvPr id="9" name="תיבת טקסט 8">
            <a:extLst>
              <a:ext uri="{FF2B5EF4-FFF2-40B4-BE49-F238E27FC236}">
                <a16:creationId xmlns:a16="http://schemas.microsoft.com/office/drawing/2014/main" id="{078A58BD-5C0A-4EC7-9D22-BE6536C462BF}"/>
              </a:ext>
            </a:extLst>
          </p:cNvPr>
          <p:cNvSpPr txBox="1"/>
          <p:nvPr/>
        </p:nvSpPr>
        <p:spPr>
          <a:xfrm>
            <a:off x="5724255" y="4510651"/>
            <a:ext cx="894188" cy="184666"/>
          </a:xfrm>
          <a:prstGeom prst="rect">
            <a:avLst/>
          </a:prstGeom>
          <a:noFill/>
        </p:spPr>
        <p:txBody>
          <a:bodyPr wrap="square" rtlCol="1">
            <a:spAutoFit/>
          </a:bodyPr>
          <a:lstStyle/>
          <a:p>
            <a:pPr algn="l"/>
            <a:r>
              <a:rPr lang="en-US" sz="600" b="1" dirty="0">
                <a:solidFill>
                  <a:schemeClr val="tx1">
                    <a:lumMod val="75000"/>
                    <a:lumOff val="25000"/>
                  </a:schemeClr>
                </a:solidFill>
                <a:latin typeface="Trebuchet MS" panose="020B0603020202020204" pitchFamily="34" charset="0"/>
              </a:rPr>
              <a:t>2023</a:t>
            </a:r>
            <a:endParaRPr lang="he-IL" sz="600" b="1" dirty="0">
              <a:solidFill>
                <a:schemeClr val="tx1">
                  <a:lumMod val="75000"/>
                  <a:lumOff val="25000"/>
                </a:schemeClr>
              </a:solidFill>
              <a:latin typeface="Trebuchet MS" panose="020B0603020202020204" pitchFamily="34" charset="0"/>
            </a:endParaRPr>
          </a:p>
        </p:txBody>
      </p:sp>
      <p:sp>
        <p:nvSpPr>
          <p:cNvPr id="34" name="תיבת טקסט 33">
            <a:extLst>
              <a:ext uri="{FF2B5EF4-FFF2-40B4-BE49-F238E27FC236}">
                <a16:creationId xmlns:a16="http://schemas.microsoft.com/office/drawing/2014/main" id="{10ADF091-5A98-4C88-9F1C-F1C7D6C73DDD}"/>
              </a:ext>
            </a:extLst>
          </p:cNvPr>
          <p:cNvSpPr txBox="1"/>
          <p:nvPr/>
        </p:nvSpPr>
        <p:spPr>
          <a:xfrm>
            <a:off x="5724255" y="4637965"/>
            <a:ext cx="894188" cy="184666"/>
          </a:xfrm>
          <a:prstGeom prst="rect">
            <a:avLst/>
          </a:prstGeom>
          <a:noFill/>
        </p:spPr>
        <p:txBody>
          <a:bodyPr wrap="square" rtlCol="1">
            <a:spAutoFit/>
          </a:bodyPr>
          <a:lstStyle/>
          <a:p>
            <a:pPr algn="l"/>
            <a:r>
              <a:rPr lang="en-US" sz="600" b="1" dirty="0">
                <a:solidFill>
                  <a:schemeClr val="tx1">
                    <a:lumMod val="75000"/>
                    <a:lumOff val="25000"/>
                  </a:schemeClr>
                </a:solidFill>
                <a:latin typeface="Trebuchet MS" panose="020B0603020202020204" pitchFamily="34" charset="0"/>
              </a:rPr>
              <a:t>2019</a:t>
            </a:r>
            <a:endParaRPr lang="he-IL" sz="600" b="1" dirty="0">
              <a:solidFill>
                <a:schemeClr val="tx1">
                  <a:lumMod val="75000"/>
                  <a:lumOff val="25000"/>
                </a:schemeClr>
              </a:solidFill>
              <a:latin typeface="Trebuchet MS" panose="020B0603020202020204" pitchFamily="34" charset="0"/>
            </a:endParaRPr>
          </a:p>
        </p:txBody>
      </p:sp>
      <p:sp>
        <p:nvSpPr>
          <p:cNvPr id="29" name="תיבת טקסט 28">
            <a:extLst>
              <a:ext uri="{FF2B5EF4-FFF2-40B4-BE49-F238E27FC236}">
                <a16:creationId xmlns:a16="http://schemas.microsoft.com/office/drawing/2014/main" id="{F84C2895-6DF3-1E67-C800-8A377566B92E}"/>
              </a:ext>
            </a:extLst>
          </p:cNvPr>
          <p:cNvSpPr txBox="1"/>
          <p:nvPr/>
        </p:nvSpPr>
        <p:spPr>
          <a:xfrm>
            <a:off x="3969060" y="1497196"/>
            <a:ext cx="1588897" cy="215444"/>
          </a:xfrm>
          <a:prstGeom prst="rect">
            <a:avLst/>
          </a:prstGeom>
          <a:noFill/>
        </p:spPr>
        <p:txBody>
          <a:bodyPr wrap="none" rtlCol="1">
            <a:spAutoFit/>
          </a:bodyPr>
          <a:lstStyle/>
          <a:p>
            <a:pPr algn="l"/>
            <a:r>
              <a:rPr lang="en-US" sz="800" dirty="0">
                <a:solidFill>
                  <a:schemeClr val="tx1">
                    <a:lumMod val="75000"/>
                    <a:lumOff val="25000"/>
                  </a:schemeClr>
                </a:solidFill>
                <a:latin typeface="Trebuchet MS" panose="020B0603020202020204" pitchFamily="34" charset="0"/>
              </a:rPr>
              <a:t>&amp; Growth </a:t>
            </a:r>
            <a:r>
              <a:rPr lang="en-US" sz="800" dirty="0">
                <a:solidFill>
                  <a:srgbClr val="404040"/>
                </a:solidFill>
                <a:highlight>
                  <a:srgbClr val="FFFFFF"/>
                </a:highlight>
                <a:latin typeface="Trebuchet MS" panose="020B0603020202020204" pitchFamily="34" charset="0"/>
              </a:rPr>
              <a:t>Q1 2023 vs. Q1 2019</a:t>
            </a:r>
            <a:endParaRPr lang="he-IL" sz="800" dirty="0">
              <a:solidFill>
                <a:schemeClr val="tx1">
                  <a:lumMod val="75000"/>
                  <a:lumOff val="25000"/>
                </a:schemeClr>
              </a:solidFill>
              <a:latin typeface="Trebuchet MS" panose="020B0603020202020204" pitchFamily="34" charset="0"/>
            </a:endParaRPr>
          </a:p>
        </p:txBody>
      </p:sp>
      <p:pic>
        <p:nvPicPr>
          <p:cNvPr id="23" name="תמונה 22">
            <a:extLst>
              <a:ext uri="{FF2B5EF4-FFF2-40B4-BE49-F238E27FC236}">
                <a16:creationId xmlns:a16="http://schemas.microsoft.com/office/drawing/2014/main" id="{3A6550EF-E50F-BBD1-40ED-C652B107BC8B}"/>
              </a:ext>
            </a:extLst>
          </p:cNvPr>
          <p:cNvPicPr>
            <a:picLocks noChangeAspect="1"/>
          </p:cNvPicPr>
          <p:nvPr/>
        </p:nvPicPr>
        <p:blipFill>
          <a:blip r:embed="rId6"/>
          <a:stretch>
            <a:fillRect/>
          </a:stretch>
        </p:blipFill>
        <p:spPr>
          <a:xfrm>
            <a:off x="5685056" y="4573409"/>
            <a:ext cx="108000" cy="196364"/>
          </a:xfrm>
          <a:prstGeom prst="rect">
            <a:avLst/>
          </a:prstGeom>
        </p:spPr>
      </p:pic>
      <p:grpSp>
        <p:nvGrpSpPr>
          <p:cNvPr id="13" name="קבוצה 12">
            <a:extLst>
              <a:ext uri="{FF2B5EF4-FFF2-40B4-BE49-F238E27FC236}">
                <a16:creationId xmlns:a16="http://schemas.microsoft.com/office/drawing/2014/main" id="{D8675320-6C0A-6FC9-5C2F-4E116BB69F83}"/>
              </a:ext>
            </a:extLst>
          </p:cNvPr>
          <p:cNvGrpSpPr/>
          <p:nvPr/>
        </p:nvGrpSpPr>
        <p:grpSpPr>
          <a:xfrm>
            <a:off x="677491" y="478769"/>
            <a:ext cx="3896978" cy="765283"/>
            <a:chOff x="677491" y="478769"/>
            <a:chExt cx="3896978" cy="765283"/>
          </a:xfrm>
        </p:grpSpPr>
        <p:sp>
          <p:nvSpPr>
            <p:cNvPr id="92" name="Freeform: Shape 91">
              <a:extLst>
                <a:ext uri="{FF2B5EF4-FFF2-40B4-BE49-F238E27FC236}">
                  <a16:creationId xmlns:a16="http://schemas.microsoft.com/office/drawing/2014/main" id="{4628BD98-1B37-4E3B-8A03-A80437E20902}"/>
                </a:ext>
              </a:extLst>
            </p:cNvPr>
            <p:cNvSpPr>
              <a:spLocks/>
            </p:cNvSpPr>
            <p:nvPr/>
          </p:nvSpPr>
          <p:spPr bwMode="auto">
            <a:xfrm>
              <a:off x="2306842" y="637577"/>
              <a:ext cx="2267627" cy="450167"/>
            </a:xfrm>
            <a:custGeom>
              <a:avLst/>
              <a:gdLst>
                <a:gd name="connsiteX0" fmla="*/ 0 w 3333886"/>
                <a:gd name="connsiteY0" fmla="*/ 0 h 661839"/>
                <a:gd name="connsiteX1" fmla="*/ 756515 w 3333886"/>
                <a:gd name="connsiteY1" fmla="*/ 0 h 661839"/>
                <a:gd name="connsiteX2" fmla="*/ 2045201 w 3333886"/>
                <a:gd name="connsiteY2" fmla="*/ 0 h 661839"/>
                <a:gd name="connsiteX3" fmla="*/ 2846065 w 3333886"/>
                <a:gd name="connsiteY3" fmla="*/ 0 h 661839"/>
                <a:gd name="connsiteX4" fmla="*/ 2846065 w 3333886"/>
                <a:gd name="connsiteY4" fmla="*/ 1 h 661839"/>
                <a:gd name="connsiteX5" fmla="*/ 2859576 w 3333886"/>
                <a:gd name="connsiteY5" fmla="*/ 1 h 661839"/>
                <a:gd name="connsiteX6" fmla="*/ 2918646 w 3333886"/>
                <a:gd name="connsiteY6" fmla="*/ 1 h 661839"/>
                <a:gd name="connsiteX7" fmla="*/ 2941316 w 3333886"/>
                <a:gd name="connsiteY7" fmla="*/ 1 h 661839"/>
                <a:gd name="connsiteX8" fmla="*/ 2978722 w 3333886"/>
                <a:gd name="connsiteY8" fmla="*/ 1 h 661839"/>
                <a:gd name="connsiteX9" fmla="*/ 3058665 w 3333886"/>
                <a:gd name="connsiteY9" fmla="*/ 1 h 661839"/>
                <a:gd name="connsiteX10" fmla="*/ 3159318 w 3333886"/>
                <a:gd name="connsiteY10" fmla="*/ 47275 h 661839"/>
                <a:gd name="connsiteX11" fmla="*/ 3165608 w 3333886"/>
                <a:gd name="connsiteY11" fmla="*/ 53578 h 661839"/>
                <a:gd name="connsiteX12" fmla="*/ 3310296 w 3333886"/>
                <a:gd name="connsiteY12" fmla="*/ 252130 h 661839"/>
                <a:gd name="connsiteX13" fmla="*/ 3310296 w 3333886"/>
                <a:gd name="connsiteY13" fmla="*/ 409710 h 661839"/>
                <a:gd name="connsiteX14" fmla="*/ 3165608 w 3333886"/>
                <a:gd name="connsiteY14" fmla="*/ 608262 h 661839"/>
                <a:gd name="connsiteX15" fmla="*/ 3058665 w 3333886"/>
                <a:gd name="connsiteY15" fmla="*/ 661839 h 661839"/>
                <a:gd name="connsiteX16" fmla="*/ 2678073 w 3333886"/>
                <a:gd name="connsiteY16" fmla="*/ 661839 h 661839"/>
                <a:gd name="connsiteX17" fmla="*/ 2678743 w 3333886"/>
                <a:gd name="connsiteY17" fmla="*/ 660851 h 661839"/>
                <a:gd name="connsiteX18" fmla="*/ 756515 w 3333886"/>
                <a:gd name="connsiteY18" fmla="*/ 660851 h 661839"/>
                <a:gd name="connsiteX19" fmla="*/ 756515 w 3333886"/>
                <a:gd name="connsiteY19" fmla="*/ 660058 h 661839"/>
                <a:gd name="connsiteX20" fmla="*/ 0 w 3333886"/>
                <a:gd name="connsiteY20" fmla="*/ 660058 h 661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33886" h="661839">
                  <a:moveTo>
                    <a:pt x="0" y="0"/>
                  </a:moveTo>
                  <a:lnTo>
                    <a:pt x="756515" y="0"/>
                  </a:lnTo>
                  <a:lnTo>
                    <a:pt x="2045201" y="0"/>
                  </a:lnTo>
                  <a:lnTo>
                    <a:pt x="2846065" y="0"/>
                  </a:lnTo>
                  <a:lnTo>
                    <a:pt x="2846065" y="1"/>
                  </a:lnTo>
                  <a:lnTo>
                    <a:pt x="2859576" y="1"/>
                  </a:lnTo>
                  <a:cubicBezTo>
                    <a:pt x="2873944" y="1"/>
                    <a:pt x="2893102" y="1"/>
                    <a:pt x="2918646" y="1"/>
                  </a:cubicBezTo>
                  <a:lnTo>
                    <a:pt x="2941316" y="1"/>
                  </a:lnTo>
                  <a:lnTo>
                    <a:pt x="2978722" y="1"/>
                  </a:lnTo>
                  <a:cubicBezTo>
                    <a:pt x="3001901" y="1"/>
                    <a:pt x="3028391" y="1"/>
                    <a:pt x="3058665" y="1"/>
                  </a:cubicBezTo>
                  <a:cubicBezTo>
                    <a:pt x="3099555" y="1"/>
                    <a:pt x="3134154" y="15759"/>
                    <a:pt x="3159318" y="47275"/>
                  </a:cubicBezTo>
                  <a:cubicBezTo>
                    <a:pt x="3162463" y="50427"/>
                    <a:pt x="3162463" y="50427"/>
                    <a:pt x="3165608" y="53578"/>
                  </a:cubicBezTo>
                  <a:cubicBezTo>
                    <a:pt x="3165608" y="53578"/>
                    <a:pt x="3165608" y="53578"/>
                    <a:pt x="3310296" y="252130"/>
                  </a:cubicBezTo>
                  <a:cubicBezTo>
                    <a:pt x="3341750" y="299404"/>
                    <a:pt x="3341750" y="362436"/>
                    <a:pt x="3310296" y="409710"/>
                  </a:cubicBezTo>
                  <a:cubicBezTo>
                    <a:pt x="3310296" y="409710"/>
                    <a:pt x="3310296" y="409710"/>
                    <a:pt x="3165608" y="608262"/>
                  </a:cubicBezTo>
                  <a:cubicBezTo>
                    <a:pt x="3140445" y="639778"/>
                    <a:pt x="3099555" y="661839"/>
                    <a:pt x="3058665" y="661839"/>
                  </a:cubicBezTo>
                  <a:cubicBezTo>
                    <a:pt x="3058665" y="661839"/>
                    <a:pt x="3058665" y="661839"/>
                    <a:pt x="2678073" y="661839"/>
                  </a:cubicBezTo>
                  <a:lnTo>
                    <a:pt x="2678743" y="660851"/>
                  </a:lnTo>
                  <a:lnTo>
                    <a:pt x="756515" y="660851"/>
                  </a:lnTo>
                  <a:lnTo>
                    <a:pt x="756515" y="660058"/>
                  </a:lnTo>
                  <a:lnTo>
                    <a:pt x="0" y="660058"/>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noAutofit/>
            </a:bodyPr>
            <a:lstStyle/>
            <a:p>
              <a:endParaRPr lang="en-IN" dirty="0"/>
            </a:p>
          </p:txBody>
        </p:sp>
        <p:sp>
          <p:nvSpPr>
            <p:cNvPr id="93" name="Rectangle: Rounded Corners 92">
              <a:extLst>
                <a:ext uri="{FF2B5EF4-FFF2-40B4-BE49-F238E27FC236}">
                  <a16:creationId xmlns:a16="http://schemas.microsoft.com/office/drawing/2014/main" id="{D665FFE8-1F5C-44E3-A291-D65B9555D019}"/>
                </a:ext>
              </a:extLst>
            </p:cNvPr>
            <p:cNvSpPr/>
            <p:nvPr/>
          </p:nvSpPr>
          <p:spPr>
            <a:xfrm>
              <a:off x="3825705" y="736354"/>
              <a:ext cx="642837" cy="261574"/>
            </a:xfrm>
            <a:prstGeom prst="roundRect">
              <a:avLst>
                <a:gd name="adj" fmla="val 50000"/>
              </a:avLst>
            </a:prstGeom>
            <a:solidFill>
              <a:schemeClr val="tx1">
                <a:lumMod val="75000"/>
                <a:lumOff val="25000"/>
              </a:schemeClr>
            </a:solidFill>
            <a:ln w="9525">
              <a:solidFill>
                <a:schemeClr val="tx2">
                  <a:lumMod val="50000"/>
                  <a:lumOff val="50000"/>
                </a:schemeClr>
              </a:solidFill>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94" name="Rectangle 93">
              <a:extLst>
                <a:ext uri="{FF2B5EF4-FFF2-40B4-BE49-F238E27FC236}">
                  <a16:creationId xmlns:a16="http://schemas.microsoft.com/office/drawing/2014/main" id="{27A75C9F-D057-4CD4-9979-62146DE32E8B}"/>
                </a:ext>
              </a:extLst>
            </p:cNvPr>
            <p:cNvSpPr/>
            <p:nvPr/>
          </p:nvSpPr>
          <p:spPr>
            <a:xfrm>
              <a:off x="3941431" y="760174"/>
              <a:ext cx="307778" cy="184666"/>
            </a:xfrm>
            <a:prstGeom prst="rect">
              <a:avLst/>
            </a:prstGeom>
          </p:spPr>
          <p:txBody>
            <a:bodyPr wrap="none" lIns="0" tIns="0" rIns="0" bIns="0" anchor="ctr">
              <a:spAutoFit/>
            </a:bodyPr>
            <a:lstStyle/>
            <a:p>
              <a:pPr algn="ctr"/>
              <a:r>
                <a:rPr lang="en-IN" sz="1200" dirty="0">
                  <a:solidFill>
                    <a:schemeClr val="bg1"/>
                  </a:solidFill>
                  <a:latin typeface="Bebas Neue Bold" panose="020B0606020202050201" pitchFamily="34" charset="0"/>
                </a:rPr>
                <a:t>+0.8%</a:t>
              </a:r>
            </a:p>
          </p:txBody>
        </p:sp>
        <p:sp>
          <p:nvSpPr>
            <p:cNvPr id="96" name="Freeform 6">
              <a:extLst>
                <a:ext uri="{FF2B5EF4-FFF2-40B4-BE49-F238E27FC236}">
                  <a16:creationId xmlns:a16="http://schemas.microsoft.com/office/drawing/2014/main" id="{C3E41F2B-C80B-4DA3-981D-29649C2F182E}"/>
                </a:ext>
              </a:extLst>
            </p:cNvPr>
            <p:cNvSpPr>
              <a:spLocks/>
            </p:cNvSpPr>
            <p:nvPr/>
          </p:nvSpPr>
          <p:spPr bwMode="auto">
            <a:xfrm>
              <a:off x="677491" y="548795"/>
              <a:ext cx="1170432" cy="626482"/>
            </a:xfrm>
            <a:custGeom>
              <a:avLst/>
              <a:gdLst>
                <a:gd name="T0" fmla="*/ 470 w 546"/>
                <a:gd name="T1" fmla="*/ 146 h 292"/>
                <a:gd name="T2" fmla="*/ 491 w 546"/>
                <a:gd name="T3" fmla="*/ 62 h 292"/>
                <a:gd name="T4" fmla="*/ 546 w 546"/>
                <a:gd name="T5" fmla="*/ 0 h 292"/>
                <a:gd name="T6" fmla="*/ 106 w 546"/>
                <a:gd name="T7" fmla="*/ 0 h 292"/>
                <a:gd name="T8" fmla="*/ 106 w 546"/>
                <a:gd name="T9" fmla="*/ 0 h 292"/>
                <a:gd name="T10" fmla="*/ 106 w 546"/>
                <a:gd name="T11" fmla="*/ 0 h 292"/>
                <a:gd name="T12" fmla="*/ 106 w 546"/>
                <a:gd name="T13" fmla="*/ 0 h 292"/>
                <a:gd name="T14" fmla="*/ 106 w 546"/>
                <a:gd name="T15" fmla="*/ 0 h 292"/>
                <a:gd name="T16" fmla="*/ 106 w 546"/>
                <a:gd name="T17" fmla="*/ 0 h 292"/>
                <a:gd name="T18" fmla="*/ 106 w 546"/>
                <a:gd name="T19" fmla="*/ 0 h 292"/>
                <a:gd name="T20" fmla="*/ 105 w 546"/>
                <a:gd name="T21" fmla="*/ 0 h 292"/>
                <a:gd name="T22" fmla="*/ 105 w 546"/>
                <a:gd name="T23" fmla="*/ 0 h 292"/>
                <a:gd name="T24" fmla="*/ 105 w 546"/>
                <a:gd name="T25" fmla="*/ 0 h 292"/>
                <a:gd name="T26" fmla="*/ 105 w 546"/>
                <a:gd name="T27" fmla="*/ 0 h 292"/>
                <a:gd name="T28" fmla="*/ 105 w 546"/>
                <a:gd name="T29" fmla="*/ 0 h 292"/>
                <a:gd name="T30" fmla="*/ 105 w 546"/>
                <a:gd name="T31" fmla="*/ 0 h 292"/>
                <a:gd name="T32" fmla="*/ 105 w 546"/>
                <a:gd name="T33" fmla="*/ 0 h 292"/>
                <a:gd name="T34" fmla="*/ 105 w 546"/>
                <a:gd name="T35" fmla="*/ 0 h 292"/>
                <a:gd name="T36" fmla="*/ 105 w 546"/>
                <a:gd name="T37" fmla="*/ 0 h 292"/>
                <a:gd name="T38" fmla="*/ 105 w 546"/>
                <a:gd name="T39" fmla="*/ 0 h 292"/>
                <a:gd name="T40" fmla="*/ 105 w 546"/>
                <a:gd name="T41" fmla="*/ 0 h 292"/>
                <a:gd name="T42" fmla="*/ 104 w 546"/>
                <a:gd name="T43" fmla="*/ 0 h 292"/>
                <a:gd name="T44" fmla="*/ 104 w 546"/>
                <a:gd name="T45" fmla="*/ 0 h 292"/>
                <a:gd name="T46" fmla="*/ 104 w 546"/>
                <a:gd name="T47" fmla="*/ 0 h 292"/>
                <a:gd name="T48" fmla="*/ 104 w 546"/>
                <a:gd name="T49" fmla="*/ 0 h 292"/>
                <a:gd name="T50" fmla="*/ 104 w 546"/>
                <a:gd name="T51" fmla="*/ 0 h 292"/>
                <a:gd name="T52" fmla="*/ 104 w 546"/>
                <a:gd name="T53" fmla="*/ 0 h 292"/>
                <a:gd name="T54" fmla="*/ 104 w 546"/>
                <a:gd name="T55" fmla="*/ 0 h 292"/>
                <a:gd name="T56" fmla="*/ 104 w 546"/>
                <a:gd name="T57" fmla="*/ 0 h 292"/>
                <a:gd name="T58" fmla="*/ 104 w 546"/>
                <a:gd name="T59" fmla="*/ 0 h 292"/>
                <a:gd name="T60" fmla="*/ 104 w 546"/>
                <a:gd name="T61" fmla="*/ 0 h 292"/>
                <a:gd name="T62" fmla="*/ 104 w 546"/>
                <a:gd name="T63" fmla="*/ 0 h 292"/>
                <a:gd name="T64" fmla="*/ 104 w 546"/>
                <a:gd name="T65" fmla="*/ 0 h 292"/>
                <a:gd name="T66" fmla="*/ 103 w 546"/>
                <a:gd name="T67" fmla="*/ 0 h 292"/>
                <a:gd name="T68" fmla="*/ 103 w 546"/>
                <a:gd name="T69" fmla="*/ 0 h 292"/>
                <a:gd name="T70" fmla="*/ 103 w 546"/>
                <a:gd name="T71" fmla="*/ 0 h 292"/>
                <a:gd name="T72" fmla="*/ 103 w 546"/>
                <a:gd name="T73" fmla="*/ 0 h 292"/>
                <a:gd name="T74" fmla="*/ 96 w 546"/>
                <a:gd name="T75" fmla="*/ 0 h 292"/>
                <a:gd name="T76" fmla="*/ 94 w 546"/>
                <a:gd name="T77" fmla="*/ 0 h 292"/>
                <a:gd name="T78" fmla="*/ 89 w 546"/>
                <a:gd name="T79" fmla="*/ 1 h 292"/>
                <a:gd name="T80" fmla="*/ 88 w 546"/>
                <a:gd name="T81" fmla="*/ 1 h 292"/>
                <a:gd name="T82" fmla="*/ 81 w 546"/>
                <a:gd name="T83" fmla="*/ 3 h 292"/>
                <a:gd name="T84" fmla="*/ 80 w 546"/>
                <a:gd name="T85" fmla="*/ 3 h 292"/>
                <a:gd name="T86" fmla="*/ 74 w 546"/>
                <a:gd name="T87" fmla="*/ 5 h 292"/>
                <a:gd name="T88" fmla="*/ 73 w 546"/>
                <a:gd name="T89" fmla="*/ 5 h 292"/>
                <a:gd name="T90" fmla="*/ 67 w 546"/>
                <a:gd name="T91" fmla="*/ 7 h 292"/>
                <a:gd name="T92" fmla="*/ 66 w 546"/>
                <a:gd name="T93" fmla="*/ 8 h 292"/>
                <a:gd name="T94" fmla="*/ 60 w 546"/>
                <a:gd name="T95" fmla="*/ 10 h 292"/>
                <a:gd name="T96" fmla="*/ 59 w 546"/>
                <a:gd name="T97" fmla="*/ 11 h 292"/>
                <a:gd name="T98" fmla="*/ 53 w 546"/>
                <a:gd name="T99" fmla="*/ 14 h 292"/>
                <a:gd name="T100" fmla="*/ 53 w 546"/>
                <a:gd name="T101" fmla="*/ 14 h 292"/>
                <a:gd name="T102" fmla="*/ 48 w 546"/>
                <a:gd name="T103" fmla="*/ 17 h 292"/>
                <a:gd name="T104" fmla="*/ 47 w 546"/>
                <a:gd name="T105" fmla="*/ 18 h 292"/>
                <a:gd name="T106" fmla="*/ 36 w 546"/>
                <a:gd name="T107" fmla="*/ 26 h 292"/>
                <a:gd name="T108" fmla="*/ 35 w 546"/>
                <a:gd name="T109" fmla="*/ 27 h 292"/>
                <a:gd name="T110" fmla="*/ 26 w 546"/>
                <a:gd name="T111" fmla="*/ 37 h 292"/>
                <a:gd name="T112" fmla="*/ 25 w 546"/>
                <a:gd name="T113" fmla="*/ 37 h 292"/>
                <a:gd name="T114" fmla="*/ 0 w 546"/>
                <a:gd name="T115" fmla="*/ 106 h 292"/>
                <a:gd name="T116" fmla="*/ 0 w 546"/>
                <a:gd name="T117" fmla="*/ 186 h 292"/>
                <a:gd name="T118" fmla="*/ 106 w 546"/>
                <a:gd name="T119" fmla="*/ 292 h 292"/>
                <a:gd name="T120" fmla="*/ 544 w 546"/>
                <a:gd name="T121" fmla="*/ 292 h 292"/>
                <a:gd name="T122" fmla="*/ 542 w 546"/>
                <a:gd name="T123" fmla="*/ 289 h 292"/>
                <a:gd name="T124" fmla="*/ 470 w 546"/>
                <a:gd name="T125" fmla="*/ 146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6" h="292">
                  <a:moveTo>
                    <a:pt x="470" y="146"/>
                  </a:moveTo>
                  <a:cubicBezTo>
                    <a:pt x="470" y="115"/>
                    <a:pt x="477" y="87"/>
                    <a:pt x="491" y="62"/>
                  </a:cubicBezTo>
                  <a:cubicBezTo>
                    <a:pt x="504" y="37"/>
                    <a:pt x="523" y="16"/>
                    <a:pt x="54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3" y="0"/>
                    <a:pt x="103" y="0"/>
                  </a:cubicBezTo>
                  <a:cubicBezTo>
                    <a:pt x="103" y="0"/>
                    <a:pt x="103" y="0"/>
                    <a:pt x="103" y="0"/>
                  </a:cubicBezTo>
                  <a:cubicBezTo>
                    <a:pt x="103" y="0"/>
                    <a:pt x="103" y="0"/>
                    <a:pt x="103" y="0"/>
                  </a:cubicBezTo>
                  <a:cubicBezTo>
                    <a:pt x="103" y="0"/>
                    <a:pt x="103" y="0"/>
                    <a:pt x="103" y="0"/>
                  </a:cubicBezTo>
                  <a:cubicBezTo>
                    <a:pt x="101" y="0"/>
                    <a:pt x="98" y="0"/>
                    <a:pt x="96" y="0"/>
                  </a:cubicBezTo>
                  <a:cubicBezTo>
                    <a:pt x="96" y="0"/>
                    <a:pt x="95" y="0"/>
                    <a:pt x="94" y="0"/>
                  </a:cubicBezTo>
                  <a:cubicBezTo>
                    <a:pt x="92" y="1"/>
                    <a:pt x="90" y="1"/>
                    <a:pt x="89" y="1"/>
                  </a:cubicBezTo>
                  <a:cubicBezTo>
                    <a:pt x="88" y="1"/>
                    <a:pt x="88" y="1"/>
                    <a:pt x="88" y="1"/>
                  </a:cubicBezTo>
                  <a:cubicBezTo>
                    <a:pt x="85" y="2"/>
                    <a:pt x="83" y="2"/>
                    <a:pt x="81" y="3"/>
                  </a:cubicBezTo>
                  <a:cubicBezTo>
                    <a:pt x="81" y="3"/>
                    <a:pt x="80" y="3"/>
                    <a:pt x="80" y="3"/>
                  </a:cubicBezTo>
                  <a:cubicBezTo>
                    <a:pt x="78" y="4"/>
                    <a:pt x="76" y="4"/>
                    <a:pt x="74" y="5"/>
                  </a:cubicBezTo>
                  <a:cubicBezTo>
                    <a:pt x="74" y="5"/>
                    <a:pt x="73" y="5"/>
                    <a:pt x="73" y="5"/>
                  </a:cubicBezTo>
                  <a:cubicBezTo>
                    <a:pt x="71" y="6"/>
                    <a:pt x="69" y="6"/>
                    <a:pt x="67" y="7"/>
                  </a:cubicBezTo>
                  <a:cubicBezTo>
                    <a:pt x="66" y="7"/>
                    <a:pt x="66" y="8"/>
                    <a:pt x="66" y="8"/>
                  </a:cubicBezTo>
                  <a:cubicBezTo>
                    <a:pt x="64" y="8"/>
                    <a:pt x="62" y="9"/>
                    <a:pt x="60" y="10"/>
                  </a:cubicBezTo>
                  <a:cubicBezTo>
                    <a:pt x="60" y="10"/>
                    <a:pt x="60" y="10"/>
                    <a:pt x="59" y="11"/>
                  </a:cubicBezTo>
                  <a:cubicBezTo>
                    <a:pt x="57" y="12"/>
                    <a:pt x="55" y="13"/>
                    <a:pt x="53" y="14"/>
                  </a:cubicBezTo>
                  <a:cubicBezTo>
                    <a:pt x="53" y="14"/>
                    <a:pt x="53" y="14"/>
                    <a:pt x="53" y="14"/>
                  </a:cubicBezTo>
                  <a:cubicBezTo>
                    <a:pt x="51" y="15"/>
                    <a:pt x="49" y="16"/>
                    <a:pt x="48" y="17"/>
                  </a:cubicBezTo>
                  <a:cubicBezTo>
                    <a:pt x="47" y="18"/>
                    <a:pt x="47" y="18"/>
                    <a:pt x="47" y="18"/>
                  </a:cubicBezTo>
                  <a:cubicBezTo>
                    <a:pt x="43" y="21"/>
                    <a:pt x="39" y="23"/>
                    <a:pt x="36" y="26"/>
                  </a:cubicBezTo>
                  <a:cubicBezTo>
                    <a:pt x="36" y="27"/>
                    <a:pt x="36" y="27"/>
                    <a:pt x="35" y="27"/>
                  </a:cubicBezTo>
                  <a:cubicBezTo>
                    <a:pt x="32" y="30"/>
                    <a:pt x="29" y="33"/>
                    <a:pt x="26" y="37"/>
                  </a:cubicBezTo>
                  <a:cubicBezTo>
                    <a:pt x="25" y="37"/>
                    <a:pt x="25" y="37"/>
                    <a:pt x="25" y="37"/>
                  </a:cubicBezTo>
                  <a:cubicBezTo>
                    <a:pt x="10" y="56"/>
                    <a:pt x="0" y="79"/>
                    <a:pt x="0" y="106"/>
                  </a:cubicBezTo>
                  <a:cubicBezTo>
                    <a:pt x="0" y="186"/>
                    <a:pt x="0" y="186"/>
                    <a:pt x="0" y="186"/>
                  </a:cubicBezTo>
                  <a:cubicBezTo>
                    <a:pt x="0" y="244"/>
                    <a:pt x="48" y="292"/>
                    <a:pt x="106" y="292"/>
                  </a:cubicBezTo>
                  <a:cubicBezTo>
                    <a:pt x="544" y="292"/>
                    <a:pt x="544" y="292"/>
                    <a:pt x="544" y="292"/>
                  </a:cubicBezTo>
                  <a:cubicBezTo>
                    <a:pt x="543" y="291"/>
                    <a:pt x="542" y="290"/>
                    <a:pt x="542" y="289"/>
                  </a:cubicBezTo>
                  <a:cubicBezTo>
                    <a:pt x="498" y="256"/>
                    <a:pt x="470" y="204"/>
                    <a:pt x="470" y="146"/>
                  </a:cubicBez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97" name="Freeform: Shape 96">
              <a:extLst>
                <a:ext uri="{FF2B5EF4-FFF2-40B4-BE49-F238E27FC236}">
                  <a16:creationId xmlns:a16="http://schemas.microsoft.com/office/drawing/2014/main" id="{742112EF-D1D4-44E8-B195-B528D8FE6266}"/>
                </a:ext>
              </a:extLst>
            </p:cNvPr>
            <p:cNvSpPr>
              <a:spLocks/>
            </p:cNvSpPr>
            <p:nvPr/>
          </p:nvSpPr>
          <p:spPr bwMode="auto">
            <a:xfrm>
              <a:off x="2390623" y="674074"/>
              <a:ext cx="1358584" cy="363491"/>
            </a:xfrm>
            <a:custGeom>
              <a:avLst/>
              <a:gdLst>
                <a:gd name="connsiteX0" fmla="*/ 0 w 1997402"/>
                <a:gd name="connsiteY0" fmla="*/ 0 h 534408"/>
                <a:gd name="connsiteX1" fmla="*/ 1591548 w 1997402"/>
                <a:gd name="connsiteY1" fmla="*/ 0 h 534408"/>
                <a:gd name="connsiteX2" fmla="*/ 1591548 w 1997402"/>
                <a:gd name="connsiteY2" fmla="*/ 356 h 534408"/>
                <a:gd name="connsiteX3" fmla="*/ 1784986 w 1997402"/>
                <a:gd name="connsiteY3" fmla="*/ 356 h 534408"/>
                <a:gd name="connsiteX4" fmla="*/ 1841638 w 1997402"/>
                <a:gd name="connsiteY4" fmla="*/ 28773 h 534408"/>
                <a:gd name="connsiteX5" fmla="*/ 1983239 w 1997402"/>
                <a:gd name="connsiteY5" fmla="*/ 227478 h 534408"/>
                <a:gd name="connsiteX6" fmla="*/ 1983239 w 1997402"/>
                <a:gd name="connsiteY6" fmla="*/ 309529 h 534408"/>
                <a:gd name="connsiteX7" fmla="*/ 1841638 w 1997402"/>
                <a:gd name="connsiteY7" fmla="*/ 505088 h 534408"/>
                <a:gd name="connsiteX8" fmla="*/ 1784986 w 1997402"/>
                <a:gd name="connsiteY8" fmla="*/ 533505 h 534408"/>
                <a:gd name="connsiteX9" fmla="*/ 1591548 w 1997402"/>
                <a:gd name="connsiteY9" fmla="*/ 533505 h 534408"/>
                <a:gd name="connsiteX10" fmla="*/ 1591548 w 1997402"/>
                <a:gd name="connsiteY10" fmla="*/ 534408 h 534408"/>
                <a:gd name="connsiteX11" fmla="*/ 0 w 1997402"/>
                <a:gd name="connsiteY11" fmla="*/ 534408 h 53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7402" h="534408">
                  <a:moveTo>
                    <a:pt x="0" y="0"/>
                  </a:moveTo>
                  <a:lnTo>
                    <a:pt x="1591548" y="0"/>
                  </a:lnTo>
                  <a:lnTo>
                    <a:pt x="1591548" y="356"/>
                  </a:lnTo>
                  <a:lnTo>
                    <a:pt x="1784986" y="356"/>
                  </a:lnTo>
                  <a:cubicBezTo>
                    <a:pt x="1806989" y="356"/>
                    <a:pt x="1829049" y="9846"/>
                    <a:pt x="1841638" y="28773"/>
                  </a:cubicBezTo>
                  <a:lnTo>
                    <a:pt x="1983239" y="227478"/>
                  </a:lnTo>
                  <a:cubicBezTo>
                    <a:pt x="2002123" y="252749"/>
                    <a:pt x="2002123" y="284258"/>
                    <a:pt x="1983239" y="309529"/>
                  </a:cubicBezTo>
                  <a:lnTo>
                    <a:pt x="1841638" y="505088"/>
                  </a:lnTo>
                  <a:cubicBezTo>
                    <a:pt x="1829049" y="524015"/>
                    <a:pt x="1806989" y="533505"/>
                    <a:pt x="1784986" y="533505"/>
                  </a:cubicBezTo>
                  <a:lnTo>
                    <a:pt x="1591548" y="533505"/>
                  </a:lnTo>
                  <a:lnTo>
                    <a:pt x="1591548" y="534408"/>
                  </a:lnTo>
                  <a:lnTo>
                    <a:pt x="0" y="534408"/>
                  </a:lnTo>
                  <a:close/>
                </a:path>
              </a:pathLst>
            </a:custGeom>
            <a:solidFill>
              <a:srgbClr val="9A743A"/>
            </a:solidFill>
            <a:ln w="9525">
              <a:noFill/>
              <a:round/>
              <a:headEnd/>
              <a:tailEnd/>
            </a:ln>
          </p:spPr>
          <p:txBody>
            <a:bodyPr vert="horz" wrap="square" lIns="91440" tIns="45720" rIns="91440" bIns="45720" numCol="1" anchor="t" anchorCtr="0" compatLnSpc="1">
              <a:prstTxWarp prst="textNoShape">
                <a:avLst/>
              </a:prstTxWarp>
              <a:noAutofit/>
            </a:bodyPr>
            <a:lstStyle/>
            <a:p>
              <a:endParaRPr lang="en-IN" dirty="0"/>
            </a:p>
          </p:txBody>
        </p:sp>
        <p:sp>
          <p:nvSpPr>
            <p:cNvPr id="98" name="Freeform 9">
              <a:extLst>
                <a:ext uri="{FF2B5EF4-FFF2-40B4-BE49-F238E27FC236}">
                  <a16:creationId xmlns:a16="http://schemas.microsoft.com/office/drawing/2014/main" id="{8502E0B3-6835-4CED-8515-547CD03C1EC5}"/>
                </a:ext>
              </a:extLst>
            </p:cNvPr>
            <p:cNvSpPr>
              <a:spLocks noEditPoints="1"/>
            </p:cNvSpPr>
            <p:nvPr/>
          </p:nvSpPr>
          <p:spPr bwMode="auto">
            <a:xfrm>
              <a:off x="1685363" y="478769"/>
              <a:ext cx="765282" cy="765283"/>
            </a:xfrm>
            <a:custGeom>
              <a:avLst/>
              <a:gdLst>
                <a:gd name="T0" fmla="*/ 336 w 357"/>
                <a:gd name="T1" fmla="*/ 94 h 357"/>
                <a:gd name="T2" fmla="*/ 333 w 357"/>
                <a:gd name="T3" fmla="*/ 89 h 357"/>
                <a:gd name="T4" fmla="*/ 328 w 357"/>
                <a:gd name="T5" fmla="*/ 81 h 357"/>
                <a:gd name="T6" fmla="*/ 323 w 357"/>
                <a:gd name="T7" fmla="*/ 74 h 357"/>
                <a:gd name="T8" fmla="*/ 264 w 357"/>
                <a:gd name="T9" fmla="*/ 22 h 357"/>
                <a:gd name="T10" fmla="*/ 178 w 357"/>
                <a:gd name="T11" fmla="*/ 0 h 357"/>
                <a:gd name="T12" fmla="*/ 93 w 357"/>
                <a:gd name="T13" fmla="*/ 22 h 357"/>
                <a:gd name="T14" fmla="*/ 76 w 357"/>
                <a:gd name="T15" fmla="*/ 33 h 357"/>
                <a:gd name="T16" fmla="*/ 21 w 357"/>
                <a:gd name="T17" fmla="*/ 95 h 357"/>
                <a:gd name="T18" fmla="*/ 0 w 357"/>
                <a:gd name="T19" fmla="*/ 179 h 357"/>
                <a:gd name="T20" fmla="*/ 72 w 357"/>
                <a:gd name="T21" fmla="*/ 322 h 357"/>
                <a:gd name="T22" fmla="*/ 76 w 357"/>
                <a:gd name="T23" fmla="*/ 325 h 357"/>
                <a:gd name="T24" fmla="*/ 178 w 357"/>
                <a:gd name="T25" fmla="*/ 357 h 357"/>
                <a:gd name="T26" fmla="*/ 323 w 357"/>
                <a:gd name="T27" fmla="*/ 284 h 357"/>
                <a:gd name="T28" fmla="*/ 336 w 357"/>
                <a:gd name="T29" fmla="*/ 263 h 357"/>
                <a:gd name="T30" fmla="*/ 357 w 357"/>
                <a:gd name="T31" fmla="*/ 179 h 357"/>
                <a:gd name="T32" fmla="*/ 336 w 357"/>
                <a:gd name="T33" fmla="*/ 94 h 357"/>
                <a:gd name="T34" fmla="*/ 178 w 357"/>
                <a:gd name="T35" fmla="*/ 323 h 357"/>
                <a:gd name="T36" fmla="*/ 35 w 357"/>
                <a:gd name="T37" fmla="*/ 179 h 357"/>
                <a:gd name="T38" fmla="*/ 178 w 357"/>
                <a:gd name="T39" fmla="*/ 35 h 357"/>
                <a:gd name="T40" fmla="*/ 322 w 357"/>
                <a:gd name="T41" fmla="*/ 179 h 357"/>
                <a:gd name="T42" fmla="*/ 178 w 357"/>
                <a:gd name="T43" fmla="*/ 32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7" h="357">
                  <a:moveTo>
                    <a:pt x="336" y="94"/>
                  </a:moveTo>
                  <a:cubicBezTo>
                    <a:pt x="335" y="92"/>
                    <a:pt x="334" y="91"/>
                    <a:pt x="333" y="89"/>
                  </a:cubicBezTo>
                  <a:cubicBezTo>
                    <a:pt x="331" y="86"/>
                    <a:pt x="330" y="84"/>
                    <a:pt x="328" y="81"/>
                  </a:cubicBezTo>
                  <a:cubicBezTo>
                    <a:pt x="326" y="78"/>
                    <a:pt x="325" y="76"/>
                    <a:pt x="323" y="74"/>
                  </a:cubicBezTo>
                  <a:cubicBezTo>
                    <a:pt x="307" y="52"/>
                    <a:pt x="287" y="35"/>
                    <a:pt x="264" y="22"/>
                  </a:cubicBezTo>
                  <a:cubicBezTo>
                    <a:pt x="239" y="8"/>
                    <a:pt x="210" y="0"/>
                    <a:pt x="178" y="0"/>
                  </a:cubicBezTo>
                  <a:cubicBezTo>
                    <a:pt x="147" y="0"/>
                    <a:pt x="118" y="8"/>
                    <a:pt x="93" y="22"/>
                  </a:cubicBezTo>
                  <a:cubicBezTo>
                    <a:pt x="87" y="25"/>
                    <a:pt x="81" y="29"/>
                    <a:pt x="76" y="33"/>
                  </a:cubicBezTo>
                  <a:cubicBezTo>
                    <a:pt x="53" y="49"/>
                    <a:pt x="34" y="70"/>
                    <a:pt x="21" y="95"/>
                  </a:cubicBezTo>
                  <a:cubicBezTo>
                    <a:pt x="7" y="120"/>
                    <a:pt x="0" y="148"/>
                    <a:pt x="0" y="179"/>
                  </a:cubicBezTo>
                  <a:cubicBezTo>
                    <a:pt x="0" y="237"/>
                    <a:pt x="28" y="289"/>
                    <a:pt x="72" y="322"/>
                  </a:cubicBezTo>
                  <a:cubicBezTo>
                    <a:pt x="73" y="323"/>
                    <a:pt x="74" y="324"/>
                    <a:pt x="76" y="325"/>
                  </a:cubicBezTo>
                  <a:cubicBezTo>
                    <a:pt x="105" y="345"/>
                    <a:pt x="140" y="357"/>
                    <a:pt x="178" y="357"/>
                  </a:cubicBezTo>
                  <a:cubicBezTo>
                    <a:pt x="238" y="357"/>
                    <a:pt x="290" y="328"/>
                    <a:pt x="323" y="284"/>
                  </a:cubicBezTo>
                  <a:cubicBezTo>
                    <a:pt x="328" y="277"/>
                    <a:pt x="332" y="271"/>
                    <a:pt x="336" y="263"/>
                  </a:cubicBezTo>
                  <a:cubicBezTo>
                    <a:pt x="349" y="238"/>
                    <a:pt x="357" y="209"/>
                    <a:pt x="357" y="179"/>
                  </a:cubicBezTo>
                  <a:cubicBezTo>
                    <a:pt x="357" y="148"/>
                    <a:pt x="349" y="119"/>
                    <a:pt x="336" y="94"/>
                  </a:cubicBezTo>
                  <a:close/>
                  <a:moveTo>
                    <a:pt x="178" y="323"/>
                  </a:moveTo>
                  <a:cubicBezTo>
                    <a:pt x="99" y="323"/>
                    <a:pt x="35" y="258"/>
                    <a:pt x="35" y="179"/>
                  </a:cubicBezTo>
                  <a:cubicBezTo>
                    <a:pt x="35" y="99"/>
                    <a:pt x="99" y="35"/>
                    <a:pt x="178" y="35"/>
                  </a:cubicBezTo>
                  <a:cubicBezTo>
                    <a:pt x="258" y="35"/>
                    <a:pt x="322" y="99"/>
                    <a:pt x="322" y="179"/>
                  </a:cubicBezTo>
                  <a:cubicBezTo>
                    <a:pt x="322" y="258"/>
                    <a:pt x="258" y="323"/>
                    <a:pt x="178" y="323"/>
                  </a:cubicBezTo>
                  <a:close/>
                </a:path>
              </a:pathLst>
            </a:custGeom>
            <a:solidFill>
              <a:srgbClr val="9A743A"/>
            </a:solidFill>
            <a:ln w="2857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99" name="Oval 10">
              <a:extLst>
                <a:ext uri="{FF2B5EF4-FFF2-40B4-BE49-F238E27FC236}">
                  <a16:creationId xmlns:a16="http://schemas.microsoft.com/office/drawing/2014/main" id="{AAFFB217-BDB6-4205-AFD8-75C6595E1B94}"/>
                </a:ext>
              </a:extLst>
            </p:cNvPr>
            <p:cNvSpPr>
              <a:spLocks noChangeArrowheads="1"/>
            </p:cNvSpPr>
            <p:nvPr/>
          </p:nvSpPr>
          <p:spPr bwMode="auto">
            <a:xfrm>
              <a:off x="1760391" y="553796"/>
              <a:ext cx="615227" cy="616478"/>
            </a:xfrm>
            <a:prstGeom prst="ellipse">
              <a:avLst/>
            </a:pr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100" name="Freeform 11">
              <a:extLst>
                <a:ext uri="{FF2B5EF4-FFF2-40B4-BE49-F238E27FC236}">
                  <a16:creationId xmlns:a16="http://schemas.microsoft.com/office/drawing/2014/main" id="{4D016673-4028-4DFB-A70D-3B81A669F040}"/>
                </a:ext>
              </a:extLst>
            </p:cNvPr>
            <p:cNvSpPr>
              <a:spLocks/>
            </p:cNvSpPr>
            <p:nvPr/>
          </p:nvSpPr>
          <p:spPr bwMode="auto">
            <a:xfrm>
              <a:off x="761272" y="622572"/>
              <a:ext cx="1545571" cy="480178"/>
            </a:xfrm>
            <a:custGeom>
              <a:avLst/>
              <a:gdLst>
                <a:gd name="T0" fmla="*/ 609 w 721"/>
                <a:gd name="T1" fmla="*/ 0 h 224"/>
                <a:gd name="T2" fmla="*/ 70 w 721"/>
                <a:gd name="T3" fmla="*/ 0 h 224"/>
                <a:gd name="T4" fmla="*/ 0 w 721"/>
                <a:gd name="T5" fmla="*/ 70 h 224"/>
                <a:gd name="T6" fmla="*/ 0 w 721"/>
                <a:gd name="T7" fmla="*/ 153 h 224"/>
                <a:gd name="T8" fmla="*/ 70 w 721"/>
                <a:gd name="T9" fmla="*/ 224 h 224"/>
                <a:gd name="T10" fmla="*/ 609 w 721"/>
                <a:gd name="T11" fmla="*/ 224 h 224"/>
                <a:gd name="T12" fmla="*/ 721 w 721"/>
                <a:gd name="T13" fmla="*/ 112 h 224"/>
                <a:gd name="T14" fmla="*/ 609 w 721"/>
                <a:gd name="T15" fmla="*/ 0 h 2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1" h="224">
                  <a:moveTo>
                    <a:pt x="609" y="0"/>
                  </a:moveTo>
                  <a:cubicBezTo>
                    <a:pt x="70" y="0"/>
                    <a:pt x="70" y="0"/>
                    <a:pt x="70" y="0"/>
                  </a:cubicBezTo>
                  <a:cubicBezTo>
                    <a:pt x="32" y="0"/>
                    <a:pt x="0" y="31"/>
                    <a:pt x="0" y="70"/>
                  </a:cubicBezTo>
                  <a:cubicBezTo>
                    <a:pt x="0" y="153"/>
                    <a:pt x="0" y="153"/>
                    <a:pt x="0" y="153"/>
                  </a:cubicBezTo>
                  <a:cubicBezTo>
                    <a:pt x="0" y="192"/>
                    <a:pt x="32" y="224"/>
                    <a:pt x="70" y="224"/>
                  </a:cubicBezTo>
                  <a:cubicBezTo>
                    <a:pt x="609" y="224"/>
                    <a:pt x="609" y="224"/>
                    <a:pt x="609" y="224"/>
                  </a:cubicBezTo>
                  <a:cubicBezTo>
                    <a:pt x="671" y="224"/>
                    <a:pt x="721" y="174"/>
                    <a:pt x="721" y="112"/>
                  </a:cubicBezTo>
                  <a:cubicBezTo>
                    <a:pt x="721" y="50"/>
                    <a:pt x="671" y="0"/>
                    <a:pt x="609" y="0"/>
                  </a:cubicBezTo>
                  <a:close/>
                </a:path>
              </a:pathLst>
            </a:custGeom>
            <a:solidFill>
              <a:srgbClr val="FFFFFF"/>
            </a:solidFill>
            <a:ln w="1111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IN" dirty="0"/>
            </a:p>
          </p:txBody>
        </p:sp>
        <p:sp>
          <p:nvSpPr>
            <p:cNvPr id="101" name="Oval 12">
              <a:extLst>
                <a:ext uri="{FF2B5EF4-FFF2-40B4-BE49-F238E27FC236}">
                  <a16:creationId xmlns:a16="http://schemas.microsoft.com/office/drawing/2014/main" id="{D96267BB-9722-492D-9210-2424D9ADE3D1}"/>
                </a:ext>
              </a:extLst>
            </p:cNvPr>
            <p:cNvSpPr>
              <a:spLocks noChangeArrowheads="1"/>
            </p:cNvSpPr>
            <p:nvPr/>
          </p:nvSpPr>
          <p:spPr bwMode="auto">
            <a:xfrm>
              <a:off x="1880435" y="675092"/>
              <a:ext cx="372638" cy="373888"/>
            </a:xfrm>
            <a:prstGeom prst="ellipse">
              <a:avLst/>
            </a:prstGeom>
            <a:solidFill>
              <a:srgbClr val="9A743A"/>
            </a:solidFill>
            <a:ln w="9525">
              <a:no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102" name="Rectangle 101">
              <a:extLst>
                <a:ext uri="{FF2B5EF4-FFF2-40B4-BE49-F238E27FC236}">
                  <a16:creationId xmlns:a16="http://schemas.microsoft.com/office/drawing/2014/main" id="{73F2D921-85ED-453B-8298-9E14DE3C160E}"/>
                </a:ext>
              </a:extLst>
            </p:cNvPr>
            <p:cNvSpPr/>
            <p:nvPr/>
          </p:nvSpPr>
          <p:spPr>
            <a:xfrm>
              <a:off x="770614" y="675107"/>
              <a:ext cx="1074696" cy="437043"/>
            </a:xfrm>
            <a:prstGeom prst="rect">
              <a:avLst/>
            </a:prstGeom>
          </p:spPr>
          <p:txBody>
            <a:bodyPr wrap="square" anchor="ctr">
              <a:spAutoFit/>
            </a:bodyPr>
            <a:lstStyle/>
            <a:p>
              <a:pPr algn="ctr">
                <a:lnSpc>
                  <a:spcPct val="80000"/>
                </a:lnSpc>
                <a:defRPr/>
              </a:pPr>
              <a:r>
                <a:rPr lang="en-ZA" sz="1400" dirty="0">
                  <a:solidFill>
                    <a:srgbClr val="9A743A"/>
                  </a:solidFill>
                  <a:latin typeface="Bebas Neue Bold" panose="020B0606020202050201" pitchFamily="34" charset="0"/>
                </a:rPr>
                <a:t>SATISFACTION</a:t>
              </a:r>
            </a:p>
            <a:p>
              <a:pPr algn="ctr">
                <a:lnSpc>
                  <a:spcPct val="80000"/>
                </a:lnSpc>
                <a:defRPr/>
              </a:pPr>
              <a:r>
                <a:rPr lang="en-ZA" sz="1400" dirty="0">
                  <a:solidFill>
                    <a:srgbClr val="9A743A"/>
                  </a:solidFill>
                  <a:latin typeface="Bebas Neue Bold" panose="020B0606020202050201" pitchFamily="34" charset="0"/>
                </a:rPr>
                <a:t>RATING</a:t>
              </a:r>
            </a:p>
          </p:txBody>
        </p:sp>
        <p:sp>
          <p:nvSpPr>
            <p:cNvPr id="103" name="Rectangle 102">
              <a:extLst>
                <a:ext uri="{FF2B5EF4-FFF2-40B4-BE49-F238E27FC236}">
                  <a16:creationId xmlns:a16="http://schemas.microsoft.com/office/drawing/2014/main" id="{36609775-293D-4036-AA1C-BDC110F58997}"/>
                </a:ext>
              </a:extLst>
            </p:cNvPr>
            <p:cNvSpPr/>
            <p:nvPr/>
          </p:nvSpPr>
          <p:spPr>
            <a:xfrm>
              <a:off x="2837543" y="687329"/>
              <a:ext cx="384049" cy="276999"/>
            </a:xfrm>
            <a:prstGeom prst="rect">
              <a:avLst/>
            </a:prstGeom>
          </p:spPr>
          <p:txBody>
            <a:bodyPr wrap="square" lIns="0" tIns="0" rIns="0" bIns="0" anchor="ctr">
              <a:spAutoFit/>
            </a:bodyPr>
            <a:lstStyle/>
            <a:p>
              <a:pPr lvl="0" algn="ctr">
                <a:defRPr/>
              </a:pPr>
              <a:r>
                <a:rPr lang="en-ZA" sz="1800" dirty="0">
                  <a:solidFill>
                    <a:schemeClr val="bg1"/>
                  </a:solidFill>
                  <a:latin typeface="Bebas Neue Bold" panose="020B0606020202050201" pitchFamily="34" charset="0"/>
                </a:rPr>
                <a:t>4.6</a:t>
              </a:r>
            </a:p>
          </p:txBody>
        </p:sp>
        <p:sp>
          <p:nvSpPr>
            <p:cNvPr id="3" name="כוכב: 5 פינות 2">
              <a:extLst>
                <a:ext uri="{FF2B5EF4-FFF2-40B4-BE49-F238E27FC236}">
                  <a16:creationId xmlns:a16="http://schemas.microsoft.com/office/drawing/2014/main" id="{86BE28EB-5F4F-4D36-B2A0-ABBBD6621A29}"/>
                </a:ext>
              </a:extLst>
            </p:cNvPr>
            <p:cNvSpPr/>
            <p:nvPr/>
          </p:nvSpPr>
          <p:spPr>
            <a:xfrm>
              <a:off x="1935374" y="724485"/>
              <a:ext cx="266400" cy="237754"/>
            </a:xfrm>
            <a:prstGeom prst="star5">
              <a:avLst>
                <a:gd name="adj" fmla="val 27795"/>
                <a:gd name="hf" fmla="val 105146"/>
                <a:gd name="vf" fmla="val 110557"/>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he-IL" dirty="0"/>
            </a:p>
          </p:txBody>
        </p:sp>
        <p:sp>
          <p:nvSpPr>
            <p:cNvPr id="12" name="Isosceles Triangle 278">
              <a:extLst>
                <a:ext uri="{FF2B5EF4-FFF2-40B4-BE49-F238E27FC236}">
                  <a16:creationId xmlns:a16="http://schemas.microsoft.com/office/drawing/2014/main" id="{25E61804-2A43-8372-E560-2729B5608D24}"/>
                </a:ext>
              </a:extLst>
            </p:cNvPr>
            <p:cNvSpPr/>
            <p:nvPr/>
          </p:nvSpPr>
          <p:spPr>
            <a:xfrm>
              <a:off x="4334856" y="829753"/>
              <a:ext cx="84254" cy="80515"/>
            </a:xfrm>
            <a:prstGeom prst="triangl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grpSp>
      <p:sp>
        <p:nvSpPr>
          <p:cNvPr id="2" name="TextBox 76">
            <a:extLst>
              <a:ext uri="{FF2B5EF4-FFF2-40B4-BE49-F238E27FC236}">
                <a16:creationId xmlns:a16="http://schemas.microsoft.com/office/drawing/2014/main" id="{93EC1F15-0298-AFAA-C468-0BAC9C162976}"/>
              </a:ext>
            </a:extLst>
          </p:cNvPr>
          <p:cNvSpPr txBox="1"/>
          <p:nvPr/>
        </p:nvSpPr>
        <p:spPr>
          <a:xfrm>
            <a:off x="5415753" y="9585227"/>
            <a:ext cx="38472" cy="153888"/>
          </a:xfrm>
          <a:prstGeom prst="rect">
            <a:avLst/>
          </a:prstGeom>
          <a:noFill/>
          <a:ln>
            <a:noFill/>
          </a:ln>
        </p:spPr>
        <p:txBody>
          <a:bodyPr wrap="none" lIns="0" tIns="0" rIns="0" bIns="0" rtlCol="0" anchor="t">
            <a:spAutoFit/>
          </a:bodyPr>
          <a:lstStyle/>
          <a:p>
            <a:pPr algn="r"/>
            <a:r>
              <a:rPr lang="en-US" sz="1000" b="1" dirty="0">
                <a:solidFill>
                  <a:srgbClr val="404040"/>
                </a:solidFill>
                <a:highlight>
                  <a:srgbClr val="FFFF00"/>
                </a:highlight>
                <a:latin typeface="Trebuchet MS" panose="020B0603020202020204" pitchFamily="34" charset="0"/>
                <a:cs typeface="Arial" panose="020B0604020202020204" pitchFamily="34" charset="0"/>
              </a:rPr>
              <a:t> </a:t>
            </a:r>
            <a:endParaRPr lang="en-ZA" sz="1000" dirty="0">
              <a:solidFill>
                <a:srgbClr val="404040"/>
              </a:solidFill>
              <a:highlight>
                <a:srgbClr val="FFFF00"/>
              </a:highlight>
              <a:latin typeface="Trebuchet MS" panose="020B0603020202020204" pitchFamily="34" charset="0"/>
              <a:cs typeface="Arial" panose="020B0604020202020204" pitchFamily="34" charset="0"/>
            </a:endParaRPr>
          </a:p>
        </p:txBody>
      </p:sp>
      <p:sp>
        <p:nvSpPr>
          <p:cNvPr id="36" name="TextBox 862">
            <a:extLst>
              <a:ext uri="{FF2B5EF4-FFF2-40B4-BE49-F238E27FC236}">
                <a16:creationId xmlns:a16="http://schemas.microsoft.com/office/drawing/2014/main" id="{905050AE-882D-4C3F-97A5-415ED2E18F3B}"/>
              </a:ext>
            </a:extLst>
          </p:cNvPr>
          <p:cNvSpPr txBox="1"/>
          <p:nvPr/>
        </p:nvSpPr>
        <p:spPr>
          <a:xfrm>
            <a:off x="714150" y="4862990"/>
            <a:ext cx="5505160" cy="902159"/>
          </a:xfrm>
          <a:prstGeom prst="rect">
            <a:avLst/>
          </a:prstGeom>
          <a:solidFill>
            <a:schemeClr val="bg1"/>
          </a:solidFill>
        </p:spPr>
        <p:txBody>
          <a:bodyPr/>
          <a:lstStyle>
            <a:defPPr>
              <a:defRPr lang="en-US"/>
            </a:defPPr>
            <a:lvl1pPr indent="0" algn="just" defTabSz="584310">
              <a:spcBef>
                <a:spcPts val="600"/>
              </a:spcBef>
              <a:spcAft>
                <a:spcPts val="600"/>
              </a:spcAft>
              <a:buSzPct val="125000"/>
              <a:buFont typeface="Arial" panose="020B0604020202020204" pitchFamily="34" charset="0"/>
              <a:buNone/>
              <a:defRPr sz="1000">
                <a:solidFill>
                  <a:srgbClr val="404040"/>
                </a:solidFill>
                <a:effectLst/>
                <a:latin typeface="Trebuchet MS" panose="020B0603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pPr>
              <a:spcBef>
                <a:spcPts val="0"/>
              </a:spcBef>
              <a:spcAft>
                <a:spcPts val="300"/>
              </a:spcAft>
            </a:pPr>
            <a:r>
              <a:rPr lang="en-US" dirty="0">
                <a:solidFill>
                  <a:schemeClr val="tx1">
                    <a:lumMod val="75000"/>
                    <a:lumOff val="25000"/>
                  </a:schemeClr>
                </a:solidFill>
              </a:rPr>
              <a:t>the same patterns persist. South Africa’s natural attractions receive the highest accolades. SA’s friendly people is second for all regions except for Africa where accommodation is in a shared second place with customs and immigration. Safety and security, public transport as well as value for money are generally the least endorsed. The exceptions to this are American and European travellers who due to their strong currency, do not view SA’s value for money as having deteriorated as much as the other regions.</a:t>
            </a:r>
          </a:p>
        </p:txBody>
      </p:sp>
      <p:pic>
        <p:nvPicPr>
          <p:cNvPr id="21" name="תמונה 20">
            <a:extLst>
              <a:ext uri="{FF2B5EF4-FFF2-40B4-BE49-F238E27FC236}">
                <a16:creationId xmlns:a16="http://schemas.microsoft.com/office/drawing/2014/main" id="{BB501C02-3B0D-02FF-ECC2-FBFA599BBC22}"/>
              </a:ext>
            </a:extLst>
          </p:cNvPr>
          <p:cNvPicPr>
            <a:picLocks noChangeAspect="1"/>
          </p:cNvPicPr>
          <p:nvPr/>
        </p:nvPicPr>
        <p:blipFill>
          <a:blip r:embed="rId7"/>
          <a:stretch>
            <a:fillRect/>
          </a:stretch>
        </p:blipFill>
        <p:spPr>
          <a:xfrm>
            <a:off x="735528" y="5877997"/>
            <a:ext cx="5400000" cy="3530498"/>
          </a:xfrm>
          <a:prstGeom prst="rect">
            <a:avLst/>
          </a:prstGeom>
        </p:spPr>
      </p:pic>
      <p:graphicFrame>
        <p:nvGraphicFramePr>
          <p:cNvPr id="10" name="טבלה 9">
            <a:extLst>
              <a:ext uri="{FF2B5EF4-FFF2-40B4-BE49-F238E27FC236}">
                <a16:creationId xmlns:a16="http://schemas.microsoft.com/office/drawing/2014/main" id="{9E104652-3E54-D74E-9FF5-C2FC24E14BAF}"/>
              </a:ext>
            </a:extLst>
          </p:cNvPr>
          <p:cNvGraphicFramePr>
            <a:graphicFrameLocks noGrp="1"/>
          </p:cNvGraphicFramePr>
          <p:nvPr>
            <p:extLst>
              <p:ext uri="{D42A27DB-BD31-4B8C-83A1-F6EECF244321}">
                <p14:modId xmlns:p14="http://schemas.microsoft.com/office/powerpoint/2010/main" val="929162782"/>
              </p:ext>
            </p:extLst>
          </p:nvPr>
        </p:nvGraphicFramePr>
        <p:xfrm>
          <a:off x="3724071" y="1578065"/>
          <a:ext cx="650034" cy="3168000"/>
        </p:xfrm>
        <a:graphic>
          <a:graphicData uri="http://schemas.openxmlformats.org/drawingml/2006/table">
            <a:tbl>
              <a:tblPr firstRow="1" firstCol="1" bandRow="1">
                <a:tableStyleId>{5C22544A-7EE6-4342-B048-85BDC9FD1C3A}</a:tableStyleId>
              </a:tblPr>
              <a:tblGrid>
                <a:gridCol w="650034">
                  <a:extLst>
                    <a:ext uri="{9D8B030D-6E8A-4147-A177-3AD203B41FA5}">
                      <a16:colId xmlns:a16="http://schemas.microsoft.com/office/drawing/2014/main" val="1591578629"/>
                    </a:ext>
                  </a:extLst>
                </a:gridCol>
              </a:tblGrid>
              <a:tr h="396000">
                <a:tc>
                  <a:txBody>
                    <a:bodyPr/>
                    <a:lstStyle/>
                    <a:p>
                      <a:pPr algn="ctr" rtl="0">
                        <a:lnSpc>
                          <a:spcPct val="107000"/>
                        </a:lnSpc>
                        <a:spcAft>
                          <a:spcPts val="800"/>
                        </a:spcAft>
                      </a:pPr>
                      <a:r>
                        <a:rPr lang="en-US" sz="1000" kern="0" dirty="0">
                          <a:solidFill>
                            <a:schemeClr val="tx1">
                              <a:lumMod val="75000"/>
                              <a:lumOff val="25000"/>
                            </a:schemeClr>
                          </a:solidFill>
                          <a:effectLst/>
                          <a:latin typeface="Trebuchet MS" panose="020B0603020202020204" pitchFamily="34" charset="0"/>
                        </a:rPr>
                        <a:t>+0.8%</a:t>
                      </a:r>
                      <a:endParaRPr lang="en-US" sz="1000" kern="100" dirty="0">
                        <a:solidFill>
                          <a:schemeClr val="tx1">
                            <a:lumMod val="75000"/>
                            <a:lumOff val="25000"/>
                          </a:schemeClr>
                        </a:solidFill>
                        <a:effectLst/>
                        <a:latin typeface="Trebuchet MS" panose="020B0603020202020204" pitchFamily="34" charset="0"/>
                        <a:ea typeface="Calibri" panose="020F0502020204030204" pitchFamily="34" charset="0"/>
                        <a:cs typeface="Arial" panose="020B0604020202020204" pitchFamily="34" charset="0"/>
                      </a:endParaRPr>
                    </a:p>
                  </a:txBody>
                  <a:tcPr marL="68580" marR="6858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196195512"/>
                  </a:ext>
                </a:extLst>
              </a:tr>
              <a:tr h="396000">
                <a:tc>
                  <a:txBody>
                    <a:bodyPr/>
                    <a:lstStyle/>
                    <a:p>
                      <a:pPr algn="ctr" rtl="0">
                        <a:lnSpc>
                          <a:spcPct val="107000"/>
                        </a:lnSpc>
                        <a:spcAft>
                          <a:spcPts val="800"/>
                        </a:spcAft>
                      </a:pPr>
                      <a:r>
                        <a:rPr lang="en-US" sz="1000" kern="0" dirty="0">
                          <a:solidFill>
                            <a:schemeClr val="tx1">
                              <a:lumMod val="75000"/>
                              <a:lumOff val="25000"/>
                            </a:schemeClr>
                          </a:solidFill>
                          <a:effectLst/>
                          <a:latin typeface="Trebuchet MS" panose="020B0603020202020204" pitchFamily="34" charset="0"/>
                        </a:rPr>
                        <a:t>+2.2%</a:t>
                      </a:r>
                      <a:endParaRPr lang="en-US" sz="1000" kern="100" dirty="0">
                        <a:solidFill>
                          <a:schemeClr val="tx1">
                            <a:lumMod val="75000"/>
                            <a:lumOff val="25000"/>
                          </a:schemeClr>
                        </a:solidFill>
                        <a:effectLst/>
                        <a:latin typeface="Trebuchet MS" panose="020B0603020202020204" pitchFamily="34" charset="0"/>
                        <a:ea typeface="Calibri" panose="020F0502020204030204" pitchFamily="34" charset="0"/>
                        <a:cs typeface="Arial" panose="020B0604020202020204" pitchFamily="34" charset="0"/>
                      </a:endParaRPr>
                    </a:p>
                  </a:txBody>
                  <a:tcPr marL="68580" marR="6858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577019830"/>
                  </a:ext>
                </a:extLst>
              </a:tr>
              <a:tr h="396000">
                <a:tc>
                  <a:txBody>
                    <a:bodyPr/>
                    <a:lstStyle/>
                    <a:p>
                      <a:pPr algn="ctr" rtl="0">
                        <a:lnSpc>
                          <a:spcPct val="107000"/>
                        </a:lnSpc>
                        <a:spcAft>
                          <a:spcPts val="800"/>
                        </a:spcAft>
                      </a:pPr>
                      <a:r>
                        <a:rPr lang="en-US" sz="1000" kern="0" dirty="0">
                          <a:effectLst/>
                          <a:latin typeface="Trebuchet MS" panose="020B0603020202020204" pitchFamily="34" charset="0"/>
                        </a:rPr>
                        <a:t>-3.1%</a:t>
                      </a:r>
                      <a:endParaRPr lang="en-US" sz="1000" kern="100" dirty="0">
                        <a:effectLst/>
                        <a:latin typeface="Trebuchet MS" panose="020B0603020202020204" pitchFamily="34" charset="0"/>
                        <a:ea typeface="Calibri" panose="020F0502020204030204" pitchFamily="34" charset="0"/>
                        <a:cs typeface="Arial" panose="020B0604020202020204" pitchFamily="34" charset="0"/>
                      </a:endParaRP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965737160"/>
                  </a:ext>
                </a:extLst>
              </a:tr>
              <a:tr h="396000">
                <a:tc>
                  <a:txBody>
                    <a:bodyPr/>
                    <a:lstStyle/>
                    <a:p>
                      <a:pPr algn="ctr" rtl="0">
                        <a:lnSpc>
                          <a:spcPct val="107000"/>
                        </a:lnSpc>
                        <a:spcAft>
                          <a:spcPts val="800"/>
                        </a:spcAft>
                      </a:pPr>
                      <a:r>
                        <a:rPr lang="en-US" sz="1000" kern="0" dirty="0">
                          <a:effectLst/>
                          <a:latin typeface="Trebuchet MS" panose="020B0603020202020204" pitchFamily="34" charset="0"/>
                        </a:rPr>
                        <a:t>-2.8%</a:t>
                      </a:r>
                      <a:endParaRPr lang="en-US" sz="1000" kern="100" dirty="0">
                        <a:effectLst/>
                        <a:latin typeface="Trebuchet MS" panose="020B0603020202020204" pitchFamily="34" charset="0"/>
                        <a:ea typeface="Calibri" panose="020F0502020204030204" pitchFamily="34" charset="0"/>
                        <a:cs typeface="Arial" panose="020B0604020202020204" pitchFamily="34" charset="0"/>
                      </a:endParaRP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109542852"/>
                  </a:ext>
                </a:extLst>
              </a:tr>
              <a:tr h="396000">
                <a:tc>
                  <a:txBody>
                    <a:bodyPr/>
                    <a:lstStyle/>
                    <a:p>
                      <a:pPr algn="ctr" rtl="0">
                        <a:lnSpc>
                          <a:spcPct val="107000"/>
                        </a:lnSpc>
                        <a:spcAft>
                          <a:spcPts val="800"/>
                        </a:spcAft>
                      </a:pPr>
                      <a:r>
                        <a:rPr lang="en-US" sz="1000" kern="0" dirty="0">
                          <a:effectLst/>
                          <a:latin typeface="Trebuchet MS" panose="020B0603020202020204" pitchFamily="34" charset="0"/>
                        </a:rPr>
                        <a:t>-4.1%</a:t>
                      </a:r>
                      <a:endParaRPr lang="en-US" sz="1000" kern="100" dirty="0">
                        <a:effectLst/>
                        <a:latin typeface="Trebuchet MS" panose="020B0603020202020204" pitchFamily="34" charset="0"/>
                        <a:ea typeface="Calibri" panose="020F0502020204030204" pitchFamily="34" charset="0"/>
                        <a:cs typeface="Arial" panose="020B0604020202020204" pitchFamily="34" charset="0"/>
                      </a:endParaRP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3188653"/>
                  </a:ext>
                </a:extLst>
              </a:tr>
              <a:tr h="396000">
                <a:tc>
                  <a:txBody>
                    <a:bodyPr/>
                    <a:lstStyle/>
                    <a:p>
                      <a:pPr algn="ctr" rtl="0">
                        <a:lnSpc>
                          <a:spcPct val="107000"/>
                        </a:lnSpc>
                        <a:spcAft>
                          <a:spcPts val="800"/>
                        </a:spcAft>
                      </a:pPr>
                      <a:r>
                        <a:rPr lang="en-US" sz="1000" kern="0" dirty="0">
                          <a:effectLst/>
                          <a:latin typeface="Trebuchet MS" panose="020B0603020202020204" pitchFamily="34" charset="0"/>
                        </a:rPr>
                        <a:t>-2.6%</a:t>
                      </a:r>
                      <a:endParaRPr lang="en-US" sz="1000" kern="100" dirty="0">
                        <a:effectLst/>
                        <a:latin typeface="Trebuchet MS" panose="020B0603020202020204" pitchFamily="34" charset="0"/>
                        <a:ea typeface="Calibri" panose="020F0502020204030204" pitchFamily="34" charset="0"/>
                        <a:cs typeface="Arial" panose="020B0604020202020204" pitchFamily="34" charset="0"/>
                      </a:endParaRP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81102222"/>
                  </a:ext>
                </a:extLst>
              </a:tr>
              <a:tr h="396000">
                <a:tc>
                  <a:txBody>
                    <a:bodyPr/>
                    <a:lstStyle/>
                    <a:p>
                      <a:pPr algn="ctr" rtl="0">
                        <a:lnSpc>
                          <a:spcPct val="107000"/>
                        </a:lnSpc>
                        <a:spcAft>
                          <a:spcPts val="800"/>
                        </a:spcAft>
                      </a:pPr>
                      <a:r>
                        <a:rPr lang="en-US" sz="1000" kern="0" dirty="0">
                          <a:effectLst/>
                          <a:latin typeface="Trebuchet MS" panose="020B0603020202020204" pitchFamily="34" charset="0"/>
                        </a:rPr>
                        <a:t>-2.6%</a:t>
                      </a:r>
                      <a:endParaRPr lang="en-US" sz="1000" kern="100" dirty="0">
                        <a:effectLst/>
                        <a:latin typeface="Trebuchet MS" panose="020B0603020202020204" pitchFamily="34" charset="0"/>
                        <a:ea typeface="Calibri" panose="020F0502020204030204" pitchFamily="34" charset="0"/>
                        <a:cs typeface="Arial" panose="020B0604020202020204" pitchFamily="34" charset="0"/>
                      </a:endParaRP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063639533"/>
                  </a:ext>
                </a:extLst>
              </a:tr>
              <a:tr h="396000">
                <a:tc>
                  <a:txBody>
                    <a:bodyPr/>
                    <a:lstStyle/>
                    <a:p>
                      <a:pPr algn="ctr" rtl="0">
                        <a:lnSpc>
                          <a:spcPct val="107000"/>
                        </a:lnSpc>
                        <a:spcAft>
                          <a:spcPts val="800"/>
                        </a:spcAft>
                      </a:pPr>
                      <a:r>
                        <a:rPr lang="en-US" sz="1000" kern="0" dirty="0">
                          <a:effectLst/>
                          <a:latin typeface="Trebuchet MS" panose="020B0603020202020204" pitchFamily="34" charset="0"/>
                        </a:rPr>
                        <a:t>-4.8%</a:t>
                      </a:r>
                      <a:endParaRPr lang="en-US" sz="1000" kern="100" dirty="0">
                        <a:effectLst/>
                        <a:latin typeface="Trebuchet MS" panose="020B0603020202020204" pitchFamily="34" charset="0"/>
                        <a:ea typeface="Calibri" panose="020F0502020204030204" pitchFamily="34" charset="0"/>
                        <a:cs typeface="Arial" panose="020B0604020202020204" pitchFamily="34" charset="0"/>
                      </a:endParaRP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96204475"/>
                  </a:ext>
                </a:extLst>
              </a:tr>
            </a:tbl>
          </a:graphicData>
        </a:graphic>
      </p:graphicFrame>
      <p:sp>
        <p:nvSpPr>
          <p:cNvPr id="26" name="TextBox 862">
            <a:extLst>
              <a:ext uri="{FF2B5EF4-FFF2-40B4-BE49-F238E27FC236}">
                <a16:creationId xmlns:a16="http://schemas.microsoft.com/office/drawing/2014/main" id="{D1D15784-4E94-4F34-9552-F9BFDF9C5291}"/>
              </a:ext>
            </a:extLst>
          </p:cNvPr>
          <p:cNvSpPr txBox="1"/>
          <p:nvPr/>
        </p:nvSpPr>
        <p:spPr>
          <a:xfrm>
            <a:off x="714149" y="1364101"/>
            <a:ext cx="2267627" cy="4173963"/>
          </a:xfrm>
          <a:prstGeom prst="rect">
            <a:avLst/>
          </a:prstGeom>
          <a:noFill/>
        </p:spPr>
        <p:txBody>
          <a:bodyPr/>
          <a:lstStyle>
            <a:defPPr>
              <a:defRPr lang="en-US"/>
            </a:defPPr>
            <a:lvl1pPr indent="0" algn="just" defTabSz="584310">
              <a:spcBef>
                <a:spcPts val="600"/>
              </a:spcBef>
              <a:spcAft>
                <a:spcPts val="600"/>
              </a:spcAft>
              <a:buSzPct val="125000"/>
              <a:buFont typeface="Arial" panose="020B0604020202020204" pitchFamily="34" charset="0"/>
              <a:buNone/>
              <a:defRPr sz="1000">
                <a:solidFill>
                  <a:srgbClr val="404040"/>
                </a:solidFill>
                <a:effectLst/>
                <a:latin typeface="Trebuchet MS" panose="020B0603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pPr marL="0" indent="0" algn="just">
              <a:spcBef>
                <a:spcPts val="0"/>
              </a:spcBef>
              <a:spcAft>
                <a:spcPts val="300"/>
              </a:spcAft>
              <a:buNone/>
            </a:pPr>
            <a:r>
              <a:rPr lang="en-US" dirty="0">
                <a:solidFill>
                  <a:schemeClr val="tx1">
                    <a:lumMod val="75000"/>
                    <a:lumOff val="25000"/>
                  </a:schemeClr>
                </a:solidFill>
                <a:highlight>
                  <a:srgbClr val="FFFFFF"/>
                </a:highlight>
              </a:rPr>
              <a:t>This quarter, international tourists’ overall satisfaction with South Africa continues to improve for the second time in a row after it did so for the first time in Q4 2022. Overall satisfaction is however equal in absolute terms to that of Q4 2022 and now equals 4.6 just as it did in Q4 2022, meaning a +0.8% increase over Q1 2019. This is a significant result. Once more, as was the case during 2022, higher satisfaction levels are driven mainly by Africa Land tourists as all other regions, inclusive of Asia, are showing reduced satisfaction levels. Most significant, once more, are reductions in Middle East and Americas tourist satisfaction (-4.8% &amp; -4.1% vs. Q1 2019 respectively). Other regions are showing a smaller decline, all around -3%. In terms of specific satisfaction parameters, the</a:t>
            </a:r>
            <a:endParaRPr lang="en-US" dirty="0">
              <a:solidFill>
                <a:schemeClr val="bg1"/>
              </a:solidFill>
              <a:highlight>
                <a:srgbClr val="FFFFFF"/>
              </a:highlight>
            </a:endParaRPr>
          </a:p>
        </p:txBody>
      </p:sp>
      <p:sp>
        <p:nvSpPr>
          <p:cNvPr id="7" name="TextBox 76">
            <a:extLst>
              <a:ext uri="{FF2B5EF4-FFF2-40B4-BE49-F238E27FC236}">
                <a16:creationId xmlns:a16="http://schemas.microsoft.com/office/drawing/2014/main" id="{0BE4DD73-660F-7075-19D7-CEDBFA0D17E0}"/>
              </a:ext>
            </a:extLst>
          </p:cNvPr>
          <p:cNvSpPr txBox="1"/>
          <p:nvPr/>
        </p:nvSpPr>
        <p:spPr>
          <a:xfrm>
            <a:off x="2257837" y="9585227"/>
            <a:ext cx="3196388"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3334053492"/>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2"/>
          <a:srcRect l="28658" r="28658" b="48"/>
          <a:stretch>
            <a:fillRect/>
          </a:stretch>
        </p:blipFill>
        <p:spPr>
          <a:xfrm>
            <a:off x="-3600" y="0"/>
            <a:ext cx="6861600" cy="10044075"/>
          </a:xfrm>
          <a:prstGeom prst="rect">
            <a:avLst/>
          </a:prstGeom>
        </p:spPr>
      </p:pic>
      <p:sp>
        <p:nvSpPr>
          <p:cNvPr id="3" name="Rectangle 4">
            <a:extLst>
              <a:ext uri="{FF2B5EF4-FFF2-40B4-BE49-F238E27FC236}">
                <a16:creationId xmlns:a16="http://schemas.microsoft.com/office/drawing/2014/main" id="{CE631DF6-E30A-0CE6-55BE-0605D299A1A8}"/>
              </a:ext>
            </a:extLst>
          </p:cNvPr>
          <p:cNvSpPr/>
          <p:nvPr/>
        </p:nvSpPr>
        <p:spPr>
          <a:xfrm>
            <a:off x="1" y="2756166"/>
            <a:ext cx="4554124" cy="3907024"/>
          </a:xfrm>
          <a:prstGeom prst="rect">
            <a:avLst/>
          </a:prstGeom>
          <a:solidFill>
            <a:schemeClr val="tx1">
              <a:lumMod val="95000"/>
              <a:lumOff val="5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Autofit/>
          </a:bodyPr>
          <a:lstStyle/>
          <a:p>
            <a:pPr algn="r"/>
            <a:r>
              <a:rPr lang="en-IN" sz="5400" spc="600" dirty="0">
                <a:effectLst>
                  <a:outerShdw blurRad="38100" dist="38100" dir="2700000" algn="tl">
                    <a:srgbClr val="000000">
                      <a:alpha val="43137"/>
                    </a:srgbClr>
                  </a:outerShdw>
                </a:effectLst>
                <a:latin typeface="Bebas Neue Bold" panose="020B0606020202050201" pitchFamily="34" charset="0"/>
              </a:rPr>
              <a:t>International Tourism: </a:t>
            </a:r>
            <a:r>
              <a:rPr lang="en-IN" sz="5400" spc="600" dirty="0">
                <a:solidFill>
                  <a:schemeClr val="bg1">
                    <a:lumMod val="75000"/>
                  </a:schemeClr>
                </a:solidFill>
                <a:effectLst>
                  <a:outerShdw blurRad="38100" dist="38100" dir="2700000" algn="tl">
                    <a:srgbClr val="000000">
                      <a:alpha val="43137"/>
                    </a:srgbClr>
                  </a:outerShdw>
                </a:effectLst>
                <a:latin typeface="Bebas Neue Bold" panose="020B0606020202050201" pitchFamily="34" charset="0"/>
              </a:rPr>
              <a:t>PROVINCIAL PERFORMANCE</a:t>
            </a:r>
          </a:p>
        </p:txBody>
      </p:sp>
    </p:spTree>
    <p:extLst>
      <p:ext uri="{BB962C8B-B14F-4D97-AF65-F5344CB8AC3E}">
        <p14:creationId xmlns:p14="http://schemas.microsoft.com/office/powerpoint/2010/main" val="67304646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 name="תמונה 47">
            <a:extLst>
              <a:ext uri="{FF2B5EF4-FFF2-40B4-BE49-F238E27FC236}">
                <a16:creationId xmlns:a16="http://schemas.microsoft.com/office/drawing/2014/main" id="{C3809760-AE9E-E136-ED40-F1920B376098}"/>
              </a:ext>
            </a:extLst>
          </p:cNvPr>
          <p:cNvPicPr>
            <a:picLocks noChangeAspect="1"/>
          </p:cNvPicPr>
          <p:nvPr/>
        </p:nvPicPr>
        <p:blipFill>
          <a:blip r:embed="rId2"/>
          <a:stretch>
            <a:fillRect/>
          </a:stretch>
        </p:blipFill>
        <p:spPr>
          <a:xfrm>
            <a:off x="638690" y="5610418"/>
            <a:ext cx="5400000" cy="3528047"/>
          </a:xfrm>
          <a:prstGeom prst="rect">
            <a:avLst/>
          </a:prstGeom>
        </p:spPr>
      </p:pic>
      <p:sp>
        <p:nvSpPr>
          <p:cNvPr id="9" name="Text Placeholder 1">
            <a:extLst>
              <a:ext uri="{FF2B5EF4-FFF2-40B4-BE49-F238E27FC236}">
                <a16:creationId xmlns:a16="http://schemas.microsoft.com/office/drawing/2014/main" id="{99DA59AE-EA69-4965-8B91-AEC2E127E0BE}"/>
              </a:ext>
            </a:extLst>
          </p:cNvPr>
          <p:cNvSpPr txBox="1">
            <a:spLocks/>
          </p:cNvSpPr>
          <p:nvPr/>
        </p:nvSpPr>
        <p:spPr>
          <a:xfrm>
            <a:off x="707012" y="2252699"/>
            <a:ext cx="5504400" cy="3330477"/>
          </a:xfrm>
          <a:prstGeom prst="rect">
            <a:avLst/>
          </a:prstGeom>
          <a:noFill/>
        </p:spPr>
        <p:txBody>
          <a:bodyPr/>
          <a:lstStyle>
            <a:defPPr>
              <a:defRPr lang="en-US"/>
            </a:defPPr>
            <a:lvl1pPr indent="0" algn="just" defTabSz="584310">
              <a:spcBef>
                <a:spcPts val="600"/>
              </a:spcBef>
              <a:spcAft>
                <a:spcPts val="600"/>
              </a:spcAft>
              <a:buSzPct val="125000"/>
              <a:buFont typeface="Arial" panose="020B0604020202020204" pitchFamily="34" charset="0"/>
              <a:buNone/>
              <a:defRPr sz="1000">
                <a:solidFill>
                  <a:srgbClr val="404040"/>
                </a:solidFill>
                <a:effectLst/>
                <a:latin typeface="Trebuchet MS" panose="020B0603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r>
              <a:rPr lang="en-US" sz="1000" dirty="0">
                <a:cs typeface="Arial" panose="020B0604020202020204" pitchFamily="34" charset="0"/>
              </a:rPr>
              <a:t>Due to the Covid-19 pandemic, surveying international tourists at airports and land border posts became impossible and the survey stopped at the end </a:t>
            </a:r>
            <a:r>
              <a:rPr lang="en-US" dirty="0">
                <a:cs typeface="Arial" panose="020B0604020202020204" pitchFamily="34" charset="0"/>
              </a:rPr>
              <a:t>of March 2020. Surveying land border posts became </a:t>
            </a:r>
            <a:r>
              <a:rPr lang="en-US" dirty="0"/>
              <a:t>possible only in November 2020 but airports remained impossible to survey till mid-August 2021. Hence, land border post data was imputed for October 2020, and for airports, October-December 2020 data was imputed. Imputation is the process of replacing missing data with substituted values whereby projections of missing data are based on an existing mathematical relationship present in the available data set. Hence, the process was based on corresponding and comparable retrospective values for which full data sets were present. </a:t>
            </a:r>
          </a:p>
          <a:p>
            <a:r>
              <a:rPr lang="en-US" dirty="0"/>
              <a:t>Since interviewing at the airports became possible only in mid-August 2021, data for Q1 2021 was obtained by readjusting Q1 2020 data for visit purposes recorded by StatsSA in Q1 2021. The output was then weighted based on the number of arrivals from different markets. The assumption made, was that tourists visiting the country for similar purposes are likely to visit similar attractions and, on average, stay for the same duration. For Q2 of 2021, the same data processing was conducted as had been done for Q1 2021 but using Q2 2019 data as there had been no international tourist arrivals in Q2 2020. Interviewing at the Oliver Tambo International Airport resumed in mid-August 2021, and in the Cape Town International Airport in September 2021. Hence, Q3 2021 numbers are based solely on data collected from mid-August till September end and weighted to cater for July and early August. From Q4 2021 onwards, the numbers shown are based solely on survey data. </a:t>
            </a:r>
          </a:p>
        </p:txBody>
      </p:sp>
      <p:sp>
        <p:nvSpPr>
          <p:cNvPr id="6" name="תיבת טקסט 5">
            <a:extLst>
              <a:ext uri="{FF2B5EF4-FFF2-40B4-BE49-F238E27FC236}">
                <a16:creationId xmlns:a16="http://schemas.microsoft.com/office/drawing/2014/main" id="{6EFBCCA6-B357-77C7-8814-88DA1BF48EDC}"/>
              </a:ext>
            </a:extLst>
          </p:cNvPr>
          <p:cNvSpPr txBox="1"/>
          <p:nvPr/>
        </p:nvSpPr>
        <p:spPr>
          <a:xfrm rot="16200000">
            <a:off x="-921169" y="7369506"/>
            <a:ext cx="3142326" cy="246221"/>
          </a:xfrm>
          <a:prstGeom prst="rect">
            <a:avLst/>
          </a:prstGeom>
          <a:solidFill>
            <a:schemeClr val="bg1"/>
          </a:solidFill>
        </p:spPr>
        <p:txBody>
          <a:bodyPr wrap="square" rtlCol="1">
            <a:spAutoFit/>
          </a:bodyPr>
          <a:lstStyle/>
          <a:p>
            <a:pPr algn="ctr"/>
            <a:r>
              <a:rPr lang="en-US" sz="1000" b="1" i="0" dirty="0">
                <a:solidFill>
                  <a:srgbClr val="404040"/>
                </a:solidFill>
                <a:effectLst/>
                <a:highlight>
                  <a:srgbClr val="FFFFFF"/>
                </a:highlight>
                <a:latin typeface="Trebuchet MS" panose="020B0603020202020204" pitchFamily="34" charset="0"/>
              </a:rPr>
              <a:t>Number of tourists</a:t>
            </a:r>
            <a:endParaRPr lang="en-US" sz="1000" b="1" i="0" baseline="30000" dirty="0">
              <a:solidFill>
                <a:srgbClr val="404040"/>
              </a:solidFill>
              <a:effectLst/>
              <a:highlight>
                <a:srgbClr val="FFFFFF"/>
              </a:highlight>
              <a:latin typeface="Trebuchet MS" panose="020B0603020202020204" pitchFamily="34" charset="0"/>
            </a:endParaRPr>
          </a:p>
        </p:txBody>
      </p:sp>
      <p:cxnSp>
        <p:nvCxnSpPr>
          <p:cNvPr id="7" name="מחבר ישר 6">
            <a:extLst>
              <a:ext uri="{FF2B5EF4-FFF2-40B4-BE49-F238E27FC236}">
                <a16:creationId xmlns:a16="http://schemas.microsoft.com/office/drawing/2014/main" id="{B28BB395-A443-D7DD-564F-3B6A99222F7D}"/>
              </a:ext>
            </a:extLst>
          </p:cNvPr>
          <p:cNvCxnSpPr/>
          <p:nvPr/>
        </p:nvCxnSpPr>
        <p:spPr>
          <a:xfrm>
            <a:off x="2078661" y="6295759"/>
            <a:ext cx="0" cy="2520000"/>
          </a:xfrm>
          <a:prstGeom prst="line">
            <a:avLst/>
          </a:prstGeom>
          <a:ln>
            <a:solidFill>
              <a:schemeClr val="tx2">
                <a:lumMod val="50000"/>
                <a:lumOff val="5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 name="תיבת טקסט 7">
            <a:extLst>
              <a:ext uri="{FF2B5EF4-FFF2-40B4-BE49-F238E27FC236}">
                <a16:creationId xmlns:a16="http://schemas.microsoft.com/office/drawing/2014/main" id="{66074592-2E62-D21E-DA8D-C37D826C713E}"/>
              </a:ext>
            </a:extLst>
          </p:cNvPr>
          <p:cNvSpPr txBox="1"/>
          <p:nvPr/>
        </p:nvSpPr>
        <p:spPr>
          <a:xfrm>
            <a:off x="773473" y="5700428"/>
            <a:ext cx="5265217" cy="246221"/>
          </a:xfrm>
          <a:prstGeom prst="rect">
            <a:avLst/>
          </a:prstGeom>
          <a:solidFill>
            <a:schemeClr val="bg1"/>
          </a:solidFill>
        </p:spPr>
        <p:txBody>
          <a:bodyPr wrap="square" rtlCol="1">
            <a:spAutoFit/>
          </a:bodyPr>
          <a:lstStyle/>
          <a:p>
            <a:pPr algn="ctr"/>
            <a:r>
              <a:rPr lang="en-US" sz="1000" b="1" i="0" dirty="0">
                <a:solidFill>
                  <a:schemeClr val="tx1">
                    <a:lumMod val="75000"/>
                    <a:lumOff val="25000"/>
                  </a:schemeClr>
                </a:solidFill>
                <a:effectLst/>
                <a:latin typeface="Trebuchet MS" panose="020B0603020202020204" pitchFamily="34" charset="0"/>
              </a:rPr>
              <a:t>International Tourists Arrivals in SA, 2019-2023</a:t>
            </a:r>
            <a:r>
              <a:rPr lang="en-US" sz="1000" i="0" baseline="30000" dirty="0">
                <a:solidFill>
                  <a:schemeClr val="tx1">
                    <a:lumMod val="75000"/>
                    <a:lumOff val="25000"/>
                  </a:schemeClr>
                </a:solidFill>
                <a:effectLst/>
                <a:latin typeface="Trebuchet MS" panose="020B0603020202020204" pitchFamily="34" charset="0"/>
              </a:rPr>
              <a:t>1</a:t>
            </a:r>
          </a:p>
        </p:txBody>
      </p:sp>
      <p:sp>
        <p:nvSpPr>
          <p:cNvPr id="10" name="תיבת טקסט 9">
            <a:extLst>
              <a:ext uri="{FF2B5EF4-FFF2-40B4-BE49-F238E27FC236}">
                <a16:creationId xmlns:a16="http://schemas.microsoft.com/office/drawing/2014/main" id="{12864BD8-6EEF-01F8-5557-31565D2464E6}"/>
              </a:ext>
            </a:extLst>
          </p:cNvPr>
          <p:cNvSpPr txBox="1"/>
          <p:nvPr/>
        </p:nvSpPr>
        <p:spPr>
          <a:xfrm>
            <a:off x="4825541" y="6457568"/>
            <a:ext cx="607859" cy="309957"/>
          </a:xfrm>
          <a:prstGeom prst="rect">
            <a:avLst/>
          </a:prstGeom>
          <a:noFill/>
        </p:spPr>
        <p:txBody>
          <a:bodyPr wrap="none" rtlCol="1">
            <a:spAutoFit/>
          </a:bodyPr>
          <a:lstStyle/>
          <a:p>
            <a:pPr algn="l"/>
            <a:r>
              <a:rPr lang="en-US" b="1" dirty="0">
                <a:solidFill>
                  <a:schemeClr val="tx2">
                    <a:lumMod val="50000"/>
                    <a:lumOff val="50000"/>
                  </a:schemeClr>
                </a:solidFill>
                <a:highlight>
                  <a:srgbClr val="FFFFFF"/>
                </a:highlight>
                <a:latin typeface="Trebuchet MS" panose="020B0603020202020204" pitchFamily="34" charset="0"/>
              </a:rPr>
              <a:t>2019</a:t>
            </a:r>
            <a:endParaRPr lang="he-IL" b="1" dirty="0">
              <a:solidFill>
                <a:schemeClr val="tx2">
                  <a:lumMod val="50000"/>
                  <a:lumOff val="50000"/>
                </a:schemeClr>
              </a:solidFill>
              <a:highlight>
                <a:srgbClr val="FFFFFF"/>
              </a:highlight>
              <a:latin typeface="Trebuchet MS" panose="020B0603020202020204" pitchFamily="34" charset="0"/>
            </a:endParaRPr>
          </a:p>
        </p:txBody>
      </p:sp>
      <p:sp>
        <p:nvSpPr>
          <p:cNvPr id="11" name="תיבת טקסט 10">
            <a:extLst>
              <a:ext uri="{FF2B5EF4-FFF2-40B4-BE49-F238E27FC236}">
                <a16:creationId xmlns:a16="http://schemas.microsoft.com/office/drawing/2014/main" id="{B462FA85-EB7C-B164-82CF-ABC37CCB728F}"/>
              </a:ext>
            </a:extLst>
          </p:cNvPr>
          <p:cNvSpPr txBox="1"/>
          <p:nvPr/>
        </p:nvSpPr>
        <p:spPr>
          <a:xfrm>
            <a:off x="4825541" y="8289209"/>
            <a:ext cx="607859" cy="309957"/>
          </a:xfrm>
          <a:prstGeom prst="rect">
            <a:avLst/>
          </a:prstGeom>
          <a:noFill/>
        </p:spPr>
        <p:txBody>
          <a:bodyPr wrap="none" rtlCol="1">
            <a:spAutoFit/>
          </a:bodyPr>
          <a:lstStyle/>
          <a:p>
            <a:pPr algn="l"/>
            <a:r>
              <a:rPr lang="en-US" b="1" dirty="0">
                <a:solidFill>
                  <a:srgbClr val="F6BB00"/>
                </a:solidFill>
                <a:latin typeface="Trebuchet MS" panose="020B0603020202020204" pitchFamily="34" charset="0"/>
              </a:rPr>
              <a:t>2020</a:t>
            </a:r>
            <a:endParaRPr lang="he-IL" b="1" dirty="0">
              <a:solidFill>
                <a:srgbClr val="F6BB00"/>
              </a:solidFill>
              <a:latin typeface="Trebuchet MS" panose="020B0603020202020204" pitchFamily="34" charset="0"/>
            </a:endParaRPr>
          </a:p>
        </p:txBody>
      </p:sp>
      <p:sp>
        <p:nvSpPr>
          <p:cNvPr id="12" name="תיבת טקסט 11">
            <a:extLst>
              <a:ext uri="{FF2B5EF4-FFF2-40B4-BE49-F238E27FC236}">
                <a16:creationId xmlns:a16="http://schemas.microsoft.com/office/drawing/2014/main" id="{8C8DB84E-DD1B-9E0E-644D-97FFEC921F97}"/>
              </a:ext>
            </a:extLst>
          </p:cNvPr>
          <p:cNvSpPr txBox="1"/>
          <p:nvPr/>
        </p:nvSpPr>
        <p:spPr>
          <a:xfrm>
            <a:off x="4825541" y="7833047"/>
            <a:ext cx="607859" cy="309957"/>
          </a:xfrm>
          <a:prstGeom prst="rect">
            <a:avLst/>
          </a:prstGeom>
          <a:noFill/>
        </p:spPr>
        <p:txBody>
          <a:bodyPr wrap="none" rtlCol="1">
            <a:spAutoFit/>
          </a:bodyPr>
          <a:lstStyle/>
          <a:p>
            <a:pPr algn="l"/>
            <a:r>
              <a:rPr lang="en-US" b="1" dirty="0">
                <a:solidFill>
                  <a:srgbClr val="C00000"/>
                </a:solidFill>
                <a:highlight>
                  <a:srgbClr val="FFFFFF"/>
                </a:highlight>
                <a:latin typeface="Trebuchet MS" panose="020B0603020202020204" pitchFamily="34" charset="0"/>
              </a:rPr>
              <a:t>2021</a:t>
            </a:r>
            <a:endParaRPr lang="he-IL" b="1" dirty="0">
              <a:solidFill>
                <a:srgbClr val="C00000"/>
              </a:solidFill>
              <a:highlight>
                <a:srgbClr val="FFFFFF"/>
              </a:highlight>
              <a:latin typeface="Trebuchet MS" panose="020B0603020202020204" pitchFamily="34" charset="0"/>
            </a:endParaRPr>
          </a:p>
        </p:txBody>
      </p:sp>
      <p:sp>
        <p:nvSpPr>
          <p:cNvPr id="39" name="תיבת טקסט 38">
            <a:extLst>
              <a:ext uri="{FF2B5EF4-FFF2-40B4-BE49-F238E27FC236}">
                <a16:creationId xmlns:a16="http://schemas.microsoft.com/office/drawing/2014/main" id="{2D848B03-D928-F995-2AE0-B629B39F22B2}"/>
              </a:ext>
            </a:extLst>
          </p:cNvPr>
          <p:cNvSpPr txBox="1"/>
          <p:nvPr/>
        </p:nvSpPr>
        <p:spPr>
          <a:xfrm>
            <a:off x="2078850" y="6072750"/>
            <a:ext cx="1116011" cy="461665"/>
          </a:xfrm>
          <a:prstGeom prst="rect">
            <a:avLst/>
          </a:prstGeom>
          <a:noFill/>
        </p:spPr>
        <p:txBody>
          <a:bodyPr wrap="none" rtlCol="1">
            <a:spAutoFit/>
          </a:bodyPr>
          <a:lstStyle/>
          <a:p>
            <a:pPr algn="l"/>
            <a:r>
              <a:rPr lang="en-US" sz="800" dirty="0">
                <a:solidFill>
                  <a:schemeClr val="tx1">
                    <a:lumMod val="75000"/>
                    <a:lumOff val="25000"/>
                  </a:schemeClr>
                </a:solidFill>
                <a:highlight>
                  <a:srgbClr val="FFFFFF"/>
                </a:highlight>
                <a:latin typeface="Trebuchet MS" panose="020B0603020202020204" pitchFamily="34" charset="0"/>
              </a:rPr>
              <a:t>International travel</a:t>
            </a:r>
          </a:p>
          <a:p>
            <a:pPr algn="l"/>
            <a:r>
              <a:rPr lang="en-US" sz="800" dirty="0">
                <a:solidFill>
                  <a:schemeClr val="tx1">
                    <a:lumMod val="75000"/>
                    <a:lumOff val="25000"/>
                  </a:schemeClr>
                </a:solidFill>
                <a:highlight>
                  <a:srgbClr val="FFFFFF"/>
                </a:highlight>
                <a:latin typeface="Trebuchet MS" panose="020B0603020202020204" pitchFamily="34" charset="0"/>
              </a:rPr>
              <a:t>restrictions imposed</a:t>
            </a:r>
          </a:p>
          <a:p>
            <a:pPr algn="l"/>
            <a:r>
              <a:rPr lang="en-US" sz="800" dirty="0">
                <a:solidFill>
                  <a:schemeClr val="tx1">
                    <a:lumMod val="75000"/>
                    <a:lumOff val="25000"/>
                  </a:schemeClr>
                </a:solidFill>
                <a:highlight>
                  <a:srgbClr val="FFFFFF"/>
                </a:highlight>
                <a:latin typeface="Trebuchet MS" panose="020B0603020202020204" pitchFamily="34" charset="0"/>
              </a:rPr>
              <a:t>16 March 2020</a:t>
            </a:r>
          </a:p>
        </p:txBody>
      </p:sp>
      <p:sp>
        <p:nvSpPr>
          <p:cNvPr id="40" name="תיבת טקסט 39">
            <a:extLst>
              <a:ext uri="{FF2B5EF4-FFF2-40B4-BE49-F238E27FC236}">
                <a16:creationId xmlns:a16="http://schemas.microsoft.com/office/drawing/2014/main" id="{F8A236C2-7BC4-9C01-313B-4ACE2B4C66D8}"/>
              </a:ext>
            </a:extLst>
          </p:cNvPr>
          <p:cNvSpPr txBox="1"/>
          <p:nvPr/>
        </p:nvSpPr>
        <p:spPr>
          <a:xfrm>
            <a:off x="3654025" y="7618801"/>
            <a:ext cx="1082348" cy="461665"/>
          </a:xfrm>
          <a:prstGeom prst="rect">
            <a:avLst/>
          </a:prstGeom>
          <a:noFill/>
        </p:spPr>
        <p:txBody>
          <a:bodyPr wrap="none" rtlCol="1">
            <a:spAutoFit/>
          </a:bodyPr>
          <a:lstStyle/>
          <a:p>
            <a:pPr algn="r"/>
            <a:r>
              <a:rPr lang="en-US" sz="800" dirty="0">
                <a:solidFill>
                  <a:schemeClr val="tx1">
                    <a:lumMod val="75000"/>
                    <a:lumOff val="25000"/>
                  </a:schemeClr>
                </a:solidFill>
                <a:highlight>
                  <a:srgbClr val="FFFFFF"/>
                </a:highlight>
                <a:latin typeface="Trebuchet MS" panose="020B0603020202020204" pitchFamily="34" charset="0"/>
              </a:rPr>
              <a:t>International travel</a:t>
            </a:r>
          </a:p>
          <a:p>
            <a:pPr algn="r"/>
            <a:r>
              <a:rPr lang="en-US" sz="800" dirty="0">
                <a:solidFill>
                  <a:schemeClr val="tx1">
                    <a:lumMod val="75000"/>
                    <a:lumOff val="25000"/>
                  </a:schemeClr>
                </a:solidFill>
                <a:highlight>
                  <a:srgbClr val="FFFFFF"/>
                </a:highlight>
                <a:latin typeface="Trebuchet MS" panose="020B0603020202020204" pitchFamily="34" charset="0"/>
              </a:rPr>
              <a:t>Restrictions lifted</a:t>
            </a:r>
          </a:p>
          <a:p>
            <a:pPr algn="r"/>
            <a:r>
              <a:rPr lang="en-US" sz="800" dirty="0">
                <a:solidFill>
                  <a:schemeClr val="tx1">
                    <a:lumMod val="75000"/>
                    <a:lumOff val="25000"/>
                  </a:schemeClr>
                </a:solidFill>
                <a:highlight>
                  <a:srgbClr val="FFFFFF"/>
                </a:highlight>
                <a:latin typeface="Trebuchet MS" panose="020B0603020202020204" pitchFamily="34" charset="0"/>
              </a:rPr>
              <a:t>1 October 2020</a:t>
            </a:r>
          </a:p>
        </p:txBody>
      </p:sp>
      <p:cxnSp>
        <p:nvCxnSpPr>
          <p:cNvPr id="41" name="מחבר ישר 40">
            <a:extLst>
              <a:ext uri="{FF2B5EF4-FFF2-40B4-BE49-F238E27FC236}">
                <a16:creationId xmlns:a16="http://schemas.microsoft.com/office/drawing/2014/main" id="{2131C7A5-6508-FCD3-6E1F-6346D75C3B2D}"/>
              </a:ext>
            </a:extLst>
          </p:cNvPr>
          <p:cNvCxnSpPr/>
          <p:nvPr/>
        </p:nvCxnSpPr>
        <p:spPr>
          <a:xfrm>
            <a:off x="4734145" y="6295759"/>
            <a:ext cx="0" cy="2520000"/>
          </a:xfrm>
          <a:prstGeom prst="line">
            <a:avLst/>
          </a:prstGeom>
          <a:ln>
            <a:solidFill>
              <a:schemeClr val="tx2">
                <a:lumMod val="50000"/>
                <a:lumOff val="5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42" name="תיבת טקסט 41">
            <a:extLst>
              <a:ext uri="{FF2B5EF4-FFF2-40B4-BE49-F238E27FC236}">
                <a16:creationId xmlns:a16="http://schemas.microsoft.com/office/drawing/2014/main" id="{9373C843-6A18-7B79-1908-99DDAFE639D7}"/>
              </a:ext>
            </a:extLst>
          </p:cNvPr>
          <p:cNvSpPr txBox="1"/>
          <p:nvPr/>
        </p:nvSpPr>
        <p:spPr>
          <a:xfrm>
            <a:off x="4825541" y="7105801"/>
            <a:ext cx="607859" cy="309957"/>
          </a:xfrm>
          <a:prstGeom prst="rect">
            <a:avLst/>
          </a:prstGeom>
          <a:noFill/>
        </p:spPr>
        <p:txBody>
          <a:bodyPr wrap="none" rtlCol="1">
            <a:spAutoFit/>
          </a:bodyPr>
          <a:lstStyle/>
          <a:p>
            <a:pPr algn="l"/>
            <a:r>
              <a:rPr lang="en-US" b="1" dirty="0">
                <a:solidFill>
                  <a:srgbClr val="417C35"/>
                </a:solidFill>
                <a:highlight>
                  <a:srgbClr val="FFFFFF"/>
                </a:highlight>
                <a:latin typeface="Trebuchet MS" panose="020B0603020202020204" pitchFamily="34" charset="0"/>
              </a:rPr>
              <a:t>2022</a:t>
            </a:r>
            <a:endParaRPr lang="he-IL" b="1" dirty="0">
              <a:solidFill>
                <a:srgbClr val="417C35"/>
              </a:solidFill>
              <a:highlight>
                <a:srgbClr val="FFFFFF"/>
              </a:highlight>
              <a:latin typeface="Trebuchet MS" panose="020B0603020202020204" pitchFamily="34" charset="0"/>
            </a:endParaRPr>
          </a:p>
        </p:txBody>
      </p:sp>
      <p:sp>
        <p:nvSpPr>
          <p:cNvPr id="4" name="Rectangle 1">
            <a:extLst>
              <a:ext uri="{FF2B5EF4-FFF2-40B4-BE49-F238E27FC236}">
                <a16:creationId xmlns:a16="http://schemas.microsoft.com/office/drawing/2014/main" id="{83257A5A-941D-4C0E-8A50-4B37E867AB41}"/>
              </a:ext>
            </a:extLst>
          </p:cNvPr>
          <p:cNvSpPr/>
          <p:nvPr/>
        </p:nvSpPr>
        <p:spPr>
          <a:xfrm>
            <a:off x="6718" y="462166"/>
            <a:ext cx="576000" cy="23385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IN" sz="1414" b="0" i="0" u="none" strike="noStrike" kern="1200" cap="none" spc="0" normalizeH="0" baseline="0" noProof="0" dirty="0">
              <a:ln>
                <a:noFill/>
              </a:ln>
              <a:solidFill>
                <a:prstClr val="white"/>
              </a:solidFill>
              <a:effectLst/>
              <a:highlight>
                <a:srgbClr val="FFFF00"/>
              </a:highlight>
              <a:uLnTx/>
              <a:uFillTx/>
              <a:latin typeface="Calibri"/>
              <a:ea typeface="+mn-ea"/>
              <a:cs typeface="+mn-cs"/>
            </a:endParaRPr>
          </a:p>
        </p:txBody>
      </p:sp>
      <p:sp>
        <p:nvSpPr>
          <p:cNvPr id="5" name="TextBox 4">
            <a:extLst>
              <a:ext uri="{FF2B5EF4-FFF2-40B4-BE49-F238E27FC236}">
                <a16:creationId xmlns:a16="http://schemas.microsoft.com/office/drawing/2014/main" id="{1D3C6C79-7252-4D90-B53C-44BD00309A2C}"/>
              </a:ext>
            </a:extLst>
          </p:cNvPr>
          <p:cNvSpPr txBox="1"/>
          <p:nvPr/>
        </p:nvSpPr>
        <p:spPr>
          <a:xfrm>
            <a:off x="728700" y="317485"/>
            <a:ext cx="4770530" cy="523220"/>
          </a:xfrm>
          <a:prstGeom prst="rect">
            <a:avLst/>
          </a:prstGeom>
          <a:noFill/>
        </p:spPr>
        <p:txBody>
          <a:bodyPr wrap="square" lIns="0" rIns="0" rtlCol="0">
            <a:spAutoFit/>
          </a:bodyPr>
          <a:lstStyle>
            <a:defPPr>
              <a:defRPr lang="en-US"/>
            </a:defPPr>
            <a:lvl1pPr>
              <a:defRPr sz="2800" b="1" kern="0">
                <a:solidFill>
                  <a:schemeClr val="tx1">
                    <a:lumMod val="75000"/>
                    <a:lumOff val="25000"/>
                  </a:schemeClr>
                </a:solidFill>
                <a:latin typeface="Bebas Neue Bold" panose="020B0606020202050201" pitchFamily="34" charset="0"/>
                <a:cs typeface="Arial" panose="020B0604020202020204" pitchFamily="34" charset="0"/>
              </a:defRPr>
            </a:lvl1pPr>
          </a:lstStyle>
          <a:p>
            <a:r>
              <a:rPr lang="en-ZA" dirty="0">
                <a:highlight>
                  <a:srgbClr val="FFFFFF"/>
                </a:highlight>
              </a:rPr>
              <a:t>About the report</a:t>
            </a:r>
          </a:p>
        </p:txBody>
      </p:sp>
      <p:grpSp>
        <p:nvGrpSpPr>
          <p:cNvPr id="2" name="קבוצה 1">
            <a:extLst>
              <a:ext uri="{FF2B5EF4-FFF2-40B4-BE49-F238E27FC236}">
                <a16:creationId xmlns:a16="http://schemas.microsoft.com/office/drawing/2014/main" id="{8096E230-81A1-49AD-B633-F4BB381D1D69}"/>
              </a:ext>
            </a:extLst>
          </p:cNvPr>
          <p:cNvGrpSpPr/>
          <p:nvPr/>
        </p:nvGrpSpPr>
        <p:grpSpPr>
          <a:xfrm>
            <a:off x="683695" y="1397606"/>
            <a:ext cx="5551035" cy="697364"/>
            <a:chOff x="578265" y="2765516"/>
            <a:chExt cx="5551035" cy="697364"/>
          </a:xfrm>
        </p:grpSpPr>
        <p:grpSp>
          <p:nvGrpSpPr>
            <p:cNvPr id="14" name="Group 4">
              <a:extLst>
                <a:ext uri="{FF2B5EF4-FFF2-40B4-BE49-F238E27FC236}">
                  <a16:creationId xmlns:a16="http://schemas.microsoft.com/office/drawing/2014/main" id="{08ECCEF5-B3FD-47FE-A015-21B395A2ADDF}"/>
                </a:ext>
              </a:extLst>
            </p:cNvPr>
            <p:cNvGrpSpPr/>
            <p:nvPr/>
          </p:nvGrpSpPr>
          <p:grpSpPr>
            <a:xfrm>
              <a:off x="1505832" y="2944244"/>
              <a:ext cx="212978" cy="375095"/>
              <a:chOff x="1371392" y="1400858"/>
              <a:chExt cx="288970" cy="508931"/>
            </a:xfrm>
          </p:grpSpPr>
          <p:grpSp>
            <p:nvGrpSpPr>
              <p:cNvPr id="15" name="Group 3">
                <a:extLst>
                  <a:ext uri="{FF2B5EF4-FFF2-40B4-BE49-F238E27FC236}">
                    <a16:creationId xmlns:a16="http://schemas.microsoft.com/office/drawing/2014/main" id="{B14334D5-CA55-4554-B696-93AB77B37150}"/>
                  </a:ext>
                </a:extLst>
              </p:cNvPr>
              <p:cNvGrpSpPr/>
              <p:nvPr/>
            </p:nvGrpSpPr>
            <p:grpSpPr>
              <a:xfrm>
                <a:off x="1374627" y="1641034"/>
                <a:ext cx="272576" cy="268755"/>
                <a:chOff x="1784202" y="1527073"/>
                <a:chExt cx="272576" cy="268755"/>
              </a:xfrm>
            </p:grpSpPr>
            <p:sp>
              <p:nvSpPr>
                <p:cNvPr id="17" name="Freeform 13">
                  <a:extLst>
                    <a:ext uri="{FF2B5EF4-FFF2-40B4-BE49-F238E27FC236}">
                      <a16:creationId xmlns:a16="http://schemas.microsoft.com/office/drawing/2014/main" id="{D3393B7F-CBAD-4477-B1B3-E8BA5700A049}"/>
                    </a:ext>
                  </a:extLst>
                </p:cNvPr>
                <p:cNvSpPr>
                  <a:spLocks/>
                </p:cNvSpPr>
                <p:nvPr/>
              </p:nvSpPr>
              <p:spPr bwMode="auto">
                <a:xfrm>
                  <a:off x="1945305" y="1739328"/>
                  <a:ext cx="74825" cy="56500"/>
                </a:xfrm>
                <a:custGeom>
                  <a:avLst/>
                  <a:gdLst>
                    <a:gd name="T0" fmla="*/ 518 w 976"/>
                    <a:gd name="T1" fmla="*/ 0 h 732"/>
                    <a:gd name="T2" fmla="*/ 600 w 976"/>
                    <a:gd name="T3" fmla="*/ 24 h 732"/>
                    <a:gd name="T4" fmla="*/ 680 w 976"/>
                    <a:gd name="T5" fmla="*/ 53 h 732"/>
                    <a:gd name="T6" fmla="*/ 757 w 976"/>
                    <a:gd name="T7" fmla="*/ 84 h 732"/>
                    <a:gd name="T8" fmla="*/ 831 w 976"/>
                    <a:gd name="T9" fmla="*/ 118 h 732"/>
                    <a:gd name="T10" fmla="*/ 902 w 976"/>
                    <a:gd name="T11" fmla="*/ 152 h 732"/>
                    <a:gd name="T12" fmla="*/ 939 w 976"/>
                    <a:gd name="T13" fmla="*/ 174 h 732"/>
                    <a:gd name="T14" fmla="*/ 976 w 976"/>
                    <a:gd name="T15" fmla="*/ 194 h 732"/>
                    <a:gd name="T16" fmla="*/ 904 w 976"/>
                    <a:gd name="T17" fmla="*/ 267 h 732"/>
                    <a:gd name="T18" fmla="*/ 829 w 976"/>
                    <a:gd name="T19" fmla="*/ 335 h 732"/>
                    <a:gd name="T20" fmla="*/ 750 w 976"/>
                    <a:gd name="T21" fmla="*/ 399 h 732"/>
                    <a:gd name="T22" fmla="*/ 666 w 976"/>
                    <a:gd name="T23" fmla="*/ 459 h 732"/>
                    <a:gd name="T24" fmla="*/ 580 w 976"/>
                    <a:gd name="T25" fmla="*/ 513 h 732"/>
                    <a:gd name="T26" fmla="*/ 490 w 976"/>
                    <a:gd name="T27" fmla="*/ 563 h 732"/>
                    <a:gd name="T28" fmla="*/ 398 w 976"/>
                    <a:gd name="T29" fmla="*/ 607 h 732"/>
                    <a:gd name="T30" fmla="*/ 302 w 976"/>
                    <a:gd name="T31" fmla="*/ 647 h 732"/>
                    <a:gd name="T32" fmla="*/ 204 w 976"/>
                    <a:gd name="T33" fmla="*/ 681 h 732"/>
                    <a:gd name="T34" fmla="*/ 104 w 976"/>
                    <a:gd name="T35" fmla="*/ 709 h 732"/>
                    <a:gd name="T36" fmla="*/ 0 w 976"/>
                    <a:gd name="T37" fmla="*/ 732 h 732"/>
                    <a:gd name="T38" fmla="*/ 41 w 976"/>
                    <a:gd name="T39" fmla="*/ 705 h 732"/>
                    <a:gd name="T40" fmla="*/ 81 w 976"/>
                    <a:gd name="T41" fmla="*/ 674 h 732"/>
                    <a:gd name="T42" fmla="*/ 132 w 976"/>
                    <a:gd name="T43" fmla="*/ 631 h 732"/>
                    <a:gd name="T44" fmla="*/ 181 w 976"/>
                    <a:gd name="T45" fmla="*/ 582 h 732"/>
                    <a:gd name="T46" fmla="*/ 228 w 976"/>
                    <a:gd name="T47" fmla="*/ 529 h 732"/>
                    <a:gd name="T48" fmla="*/ 274 w 976"/>
                    <a:gd name="T49" fmla="*/ 472 h 732"/>
                    <a:gd name="T50" fmla="*/ 317 w 976"/>
                    <a:gd name="T51" fmla="*/ 409 h 732"/>
                    <a:gd name="T52" fmla="*/ 359 w 976"/>
                    <a:gd name="T53" fmla="*/ 342 h 732"/>
                    <a:gd name="T54" fmla="*/ 399 w 976"/>
                    <a:gd name="T55" fmla="*/ 270 h 732"/>
                    <a:gd name="T56" fmla="*/ 442 w 976"/>
                    <a:gd name="T57" fmla="*/ 184 h 732"/>
                    <a:gd name="T58" fmla="*/ 481 w 976"/>
                    <a:gd name="T59" fmla="*/ 94 h 732"/>
                    <a:gd name="T60" fmla="*/ 518 w 976"/>
                    <a:gd name="T61" fmla="*/ 0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76" h="732">
                      <a:moveTo>
                        <a:pt x="518" y="0"/>
                      </a:moveTo>
                      <a:lnTo>
                        <a:pt x="600" y="24"/>
                      </a:lnTo>
                      <a:lnTo>
                        <a:pt x="680" y="53"/>
                      </a:lnTo>
                      <a:lnTo>
                        <a:pt x="757" y="84"/>
                      </a:lnTo>
                      <a:lnTo>
                        <a:pt x="831" y="118"/>
                      </a:lnTo>
                      <a:lnTo>
                        <a:pt x="902" y="152"/>
                      </a:lnTo>
                      <a:lnTo>
                        <a:pt x="939" y="174"/>
                      </a:lnTo>
                      <a:lnTo>
                        <a:pt x="976" y="194"/>
                      </a:lnTo>
                      <a:lnTo>
                        <a:pt x="904" y="267"/>
                      </a:lnTo>
                      <a:lnTo>
                        <a:pt x="829" y="335"/>
                      </a:lnTo>
                      <a:lnTo>
                        <a:pt x="750" y="399"/>
                      </a:lnTo>
                      <a:lnTo>
                        <a:pt x="666" y="459"/>
                      </a:lnTo>
                      <a:lnTo>
                        <a:pt x="580" y="513"/>
                      </a:lnTo>
                      <a:lnTo>
                        <a:pt x="490" y="563"/>
                      </a:lnTo>
                      <a:lnTo>
                        <a:pt x="398" y="607"/>
                      </a:lnTo>
                      <a:lnTo>
                        <a:pt x="302" y="647"/>
                      </a:lnTo>
                      <a:lnTo>
                        <a:pt x="204" y="681"/>
                      </a:lnTo>
                      <a:lnTo>
                        <a:pt x="104" y="709"/>
                      </a:lnTo>
                      <a:lnTo>
                        <a:pt x="0" y="732"/>
                      </a:lnTo>
                      <a:lnTo>
                        <a:pt x="41" y="705"/>
                      </a:lnTo>
                      <a:lnTo>
                        <a:pt x="81" y="674"/>
                      </a:lnTo>
                      <a:lnTo>
                        <a:pt x="132" y="631"/>
                      </a:lnTo>
                      <a:lnTo>
                        <a:pt x="181" y="582"/>
                      </a:lnTo>
                      <a:lnTo>
                        <a:pt x="228" y="529"/>
                      </a:lnTo>
                      <a:lnTo>
                        <a:pt x="274" y="472"/>
                      </a:lnTo>
                      <a:lnTo>
                        <a:pt x="317" y="409"/>
                      </a:lnTo>
                      <a:lnTo>
                        <a:pt x="359" y="342"/>
                      </a:lnTo>
                      <a:lnTo>
                        <a:pt x="399" y="270"/>
                      </a:lnTo>
                      <a:lnTo>
                        <a:pt x="442" y="184"/>
                      </a:lnTo>
                      <a:lnTo>
                        <a:pt x="481" y="94"/>
                      </a:lnTo>
                      <a:lnTo>
                        <a:pt x="518" y="0"/>
                      </a:lnTo>
                      <a:close/>
                    </a:path>
                  </a:pathLst>
                </a:custGeom>
                <a:no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highlight>
                      <a:srgbClr val="FFFF00"/>
                    </a:highlight>
                    <a:uLnTx/>
                    <a:uFillTx/>
                    <a:latin typeface="Trebuchet MS"/>
                  </a:endParaRPr>
                </a:p>
              </p:txBody>
            </p:sp>
            <p:sp>
              <p:nvSpPr>
                <p:cNvPr id="18" name="Freeform 14">
                  <a:extLst>
                    <a:ext uri="{FF2B5EF4-FFF2-40B4-BE49-F238E27FC236}">
                      <a16:creationId xmlns:a16="http://schemas.microsoft.com/office/drawing/2014/main" id="{B3D0CEF6-41A5-48E2-9455-18D82738B6DA}"/>
                    </a:ext>
                  </a:extLst>
                </p:cNvPr>
                <p:cNvSpPr>
                  <a:spLocks/>
                </p:cNvSpPr>
                <p:nvPr/>
              </p:nvSpPr>
              <p:spPr bwMode="auto">
                <a:xfrm>
                  <a:off x="1925453" y="1730930"/>
                  <a:ext cx="49629" cy="61081"/>
                </a:xfrm>
                <a:custGeom>
                  <a:avLst/>
                  <a:gdLst>
                    <a:gd name="T0" fmla="*/ 0 w 648"/>
                    <a:gd name="T1" fmla="*/ 0 h 804"/>
                    <a:gd name="T2" fmla="*/ 114 w 648"/>
                    <a:gd name="T3" fmla="*/ 4 h 804"/>
                    <a:gd name="T4" fmla="*/ 224 w 648"/>
                    <a:gd name="T5" fmla="*/ 12 h 804"/>
                    <a:gd name="T6" fmla="*/ 333 w 648"/>
                    <a:gd name="T7" fmla="*/ 23 h 804"/>
                    <a:gd name="T8" fmla="*/ 441 w 648"/>
                    <a:gd name="T9" fmla="*/ 39 h 804"/>
                    <a:gd name="T10" fmla="*/ 546 w 648"/>
                    <a:gd name="T11" fmla="*/ 57 h 804"/>
                    <a:gd name="T12" fmla="*/ 648 w 648"/>
                    <a:gd name="T13" fmla="*/ 80 h 804"/>
                    <a:gd name="T14" fmla="*/ 616 w 648"/>
                    <a:gd name="T15" fmla="*/ 164 h 804"/>
                    <a:gd name="T16" fmla="*/ 580 w 648"/>
                    <a:gd name="T17" fmla="*/ 245 h 804"/>
                    <a:gd name="T18" fmla="*/ 541 w 648"/>
                    <a:gd name="T19" fmla="*/ 322 h 804"/>
                    <a:gd name="T20" fmla="*/ 499 w 648"/>
                    <a:gd name="T21" fmla="*/ 398 h 804"/>
                    <a:gd name="T22" fmla="*/ 454 w 648"/>
                    <a:gd name="T23" fmla="*/ 468 h 804"/>
                    <a:gd name="T24" fmla="*/ 408 w 648"/>
                    <a:gd name="T25" fmla="*/ 530 h 804"/>
                    <a:gd name="T26" fmla="*/ 360 w 648"/>
                    <a:gd name="T27" fmla="*/ 588 h 804"/>
                    <a:gd name="T28" fmla="*/ 311 w 648"/>
                    <a:gd name="T29" fmla="*/ 640 h 804"/>
                    <a:gd name="T30" fmla="*/ 259 w 648"/>
                    <a:gd name="T31" fmla="*/ 684 h 804"/>
                    <a:gd name="T32" fmla="*/ 208 w 648"/>
                    <a:gd name="T33" fmla="*/ 721 h 804"/>
                    <a:gd name="T34" fmla="*/ 157 w 648"/>
                    <a:gd name="T35" fmla="*/ 751 h 804"/>
                    <a:gd name="T36" fmla="*/ 105 w 648"/>
                    <a:gd name="T37" fmla="*/ 776 h 804"/>
                    <a:gd name="T38" fmla="*/ 53 w 648"/>
                    <a:gd name="T39" fmla="*/ 794 h 804"/>
                    <a:gd name="T40" fmla="*/ 0 w 648"/>
                    <a:gd name="T41" fmla="*/ 804 h 804"/>
                    <a:gd name="T42" fmla="*/ 0 w 648"/>
                    <a:gd name="T4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8" h="804">
                      <a:moveTo>
                        <a:pt x="0" y="0"/>
                      </a:moveTo>
                      <a:lnTo>
                        <a:pt x="114" y="4"/>
                      </a:lnTo>
                      <a:lnTo>
                        <a:pt x="224" y="12"/>
                      </a:lnTo>
                      <a:lnTo>
                        <a:pt x="333" y="23"/>
                      </a:lnTo>
                      <a:lnTo>
                        <a:pt x="441" y="39"/>
                      </a:lnTo>
                      <a:lnTo>
                        <a:pt x="546" y="57"/>
                      </a:lnTo>
                      <a:lnTo>
                        <a:pt x="648" y="80"/>
                      </a:lnTo>
                      <a:lnTo>
                        <a:pt x="616" y="164"/>
                      </a:lnTo>
                      <a:lnTo>
                        <a:pt x="580" y="245"/>
                      </a:lnTo>
                      <a:lnTo>
                        <a:pt x="541" y="322"/>
                      </a:lnTo>
                      <a:lnTo>
                        <a:pt x="499" y="398"/>
                      </a:lnTo>
                      <a:lnTo>
                        <a:pt x="454" y="468"/>
                      </a:lnTo>
                      <a:lnTo>
                        <a:pt x="408" y="530"/>
                      </a:lnTo>
                      <a:lnTo>
                        <a:pt x="360" y="588"/>
                      </a:lnTo>
                      <a:lnTo>
                        <a:pt x="311" y="640"/>
                      </a:lnTo>
                      <a:lnTo>
                        <a:pt x="259" y="684"/>
                      </a:lnTo>
                      <a:lnTo>
                        <a:pt x="208" y="721"/>
                      </a:lnTo>
                      <a:lnTo>
                        <a:pt x="157" y="751"/>
                      </a:lnTo>
                      <a:lnTo>
                        <a:pt x="105" y="776"/>
                      </a:lnTo>
                      <a:lnTo>
                        <a:pt x="53" y="794"/>
                      </a:lnTo>
                      <a:lnTo>
                        <a:pt x="0" y="804"/>
                      </a:lnTo>
                      <a:lnTo>
                        <a:pt x="0" y="0"/>
                      </a:lnTo>
                      <a:close/>
                    </a:path>
                  </a:pathLst>
                </a:custGeom>
                <a:no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highlight>
                      <a:srgbClr val="FFFF00"/>
                    </a:highlight>
                    <a:uLnTx/>
                    <a:uFillTx/>
                    <a:latin typeface="Trebuchet MS"/>
                  </a:endParaRPr>
                </a:p>
              </p:txBody>
            </p:sp>
            <p:sp>
              <p:nvSpPr>
                <p:cNvPr id="19" name="Freeform 15">
                  <a:extLst>
                    <a:ext uri="{FF2B5EF4-FFF2-40B4-BE49-F238E27FC236}">
                      <a16:creationId xmlns:a16="http://schemas.microsoft.com/office/drawing/2014/main" id="{541B7F64-EEE9-4D4E-84CE-112FD6548405}"/>
                    </a:ext>
                  </a:extLst>
                </p:cNvPr>
                <p:cNvSpPr>
                  <a:spLocks/>
                </p:cNvSpPr>
                <p:nvPr/>
              </p:nvSpPr>
              <p:spPr bwMode="auto">
                <a:xfrm>
                  <a:off x="1865898" y="1730930"/>
                  <a:ext cx="49629" cy="61081"/>
                </a:xfrm>
                <a:custGeom>
                  <a:avLst/>
                  <a:gdLst>
                    <a:gd name="T0" fmla="*/ 648 w 648"/>
                    <a:gd name="T1" fmla="*/ 0 h 804"/>
                    <a:gd name="T2" fmla="*/ 648 w 648"/>
                    <a:gd name="T3" fmla="*/ 804 h 804"/>
                    <a:gd name="T4" fmla="*/ 595 w 648"/>
                    <a:gd name="T5" fmla="*/ 794 h 804"/>
                    <a:gd name="T6" fmla="*/ 543 w 648"/>
                    <a:gd name="T7" fmla="*/ 776 h 804"/>
                    <a:gd name="T8" fmla="*/ 491 w 648"/>
                    <a:gd name="T9" fmla="*/ 751 h 804"/>
                    <a:gd name="T10" fmla="*/ 440 w 648"/>
                    <a:gd name="T11" fmla="*/ 721 h 804"/>
                    <a:gd name="T12" fmla="*/ 389 w 648"/>
                    <a:gd name="T13" fmla="*/ 684 h 804"/>
                    <a:gd name="T14" fmla="*/ 338 w 648"/>
                    <a:gd name="T15" fmla="*/ 640 h 804"/>
                    <a:gd name="T16" fmla="*/ 288 w 648"/>
                    <a:gd name="T17" fmla="*/ 588 h 804"/>
                    <a:gd name="T18" fmla="*/ 240 w 648"/>
                    <a:gd name="T19" fmla="*/ 530 h 804"/>
                    <a:gd name="T20" fmla="*/ 193 w 648"/>
                    <a:gd name="T21" fmla="*/ 468 h 804"/>
                    <a:gd name="T22" fmla="*/ 149 w 648"/>
                    <a:gd name="T23" fmla="*/ 398 h 804"/>
                    <a:gd name="T24" fmla="*/ 107 w 648"/>
                    <a:gd name="T25" fmla="*/ 322 h 804"/>
                    <a:gd name="T26" fmla="*/ 68 w 648"/>
                    <a:gd name="T27" fmla="*/ 245 h 804"/>
                    <a:gd name="T28" fmla="*/ 32 w 648"/>
                    <a:gd name="T29" fmla="*/ 164 h 804"/>
                    <a:gd name="T30" fmla="*/ 0 w 648"/>
                    <a:gd name="T31" fmla="*/ 80 h 804"/>
                    <a:gd name="T32" fmla="*/ 103 w 648"/>
                    <a:gd name="T33" fmla="*/ 57 h 804"/>
                    <a:gd name="T34" fmla="*/ 208 w 648"/>
                    <a:gd name="T35" fmla="*/ 39 h 804"/>
                    <a:gd name="T36" fmla="*/ 315 w 648"/>
                    <a:gd name="T37" fmla="*/ 23 h 804"/>
                    <a:gd name="T38" fmla="*/ 424 w 648"/>
                    <a:gd name="T39" fmla="*/ 12 h 804"/>
                    <a:gd name="T40" fmla="*/ 535 w 648"/>
                    <a:gd name="T41" fmla="*/ 4 h 804"/>
                    <a:gd name="T42" fmla="*/ 648 w 648"/>
                    <a:gd name="T4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8" h="804">
                      <a:moveTo>
                        <a:pt x="648" y="0"/>
                      </a:moveTo>
                      <a:lnTo>
                        <a:pt x="648" y="804"/>
                      </a:lnTo>
                      <a:lnTo>
                        <a:pt x="595" y="794"/>
                      </a:lnTo>
                      <a:lnTo>
                        <a:pt x="543" y="776"/>
                      </a:lnTo>
                      <a:lnTo>
                        <a:pt x="491" y="751"/>
                      </a:lnTo>
                      <a:lnTo>
                        <a:pt x="440" y="721"/>
                      </a:lnTo>
                      <a:lnTo>
                        <a:pt x="389" y="684"/>
                      </a:lnTo>
                      <a:lnTo>
                        <a:pt x="338" y="640"/>
                      </a:lnTo>
                      <a:lnTo>
                        <a:pt x="288" y="588"/>
                      </a:lnTo>
                      <a:lnTo>
                        <a:pt x="240" y="530"/>
                      </a:lnTo>
                      <a:lnTo>
                        <a:pt x="193" y="468"/>
                      </a:lnTo>
                      <a:lnTo>
                        <a:pt x="149" y="398"/>
                      </a:lnTo>
                      <a:lnTo>
                        <a:pt x="107" y="322"/>
                      </a:lnTo>
                      <a:lnTo>
                        <a:pt x="68" y="245"/>
                      </a:lnTo>
                      <a:lnTo>
                        <a:pt x="32" y="164"/>
                      </a:lnTo>
                      <a:lnTo>
                        <a:pt x="0" y="80"/>
                      </a:lnTo>
                      <a:lnTo>
                        <a:pt x="103" y="57"/>
                      </a:lnTo>
                      <a:lnTo>
                        <a:pt x="208" y="39"/>
                      </a:lnTo>
                      <a:lnTo>
                        <a:pt x="315" y="23"/>
                      </a:lnTo>
                      <a:lnTo>
                        <a:pt x="424" y="12"/>
                      </a:lnTo>
                      <a:lnTo>
                        <a:pt x="535" y="4"/>
                      </a:lnTo>
                      <a:lnTo>
                        <a:pt x="648" y="0"/>
                      </a:lnTo>
                      <a:close/>
                    </a:path>
                  </a:pathLst>
                </a:custGeom>
                <a:no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highlight>
                      <a:srgbClr val="FFFF00"/>
                    </a:highlight>
                    <a:uLnTx/>
                    <a:uFillTx/>
                    <a:latin typeface="Trebuchet MS"/>
                  </a:endParaRPr>
                </a:p>
              </p:txBody>
            </p:sp>
            <p:sp>
              <p:nvSpPr>
                <p:cNvPr id="20" name="Freeform 16">
                  <a:extLst>
                    <a:ext uri="{FF2B5EF4-FFF2-40B4-BE49-F238E27FC236}">
                      <a16:creationId xmlns:a16="http://schemas.microsoft.com/office/drawing/2014/main" id="{F0DC1AF8-196A-4560-8FAF-5F618667CBFC}"/>
                    </a:ext>
                  </a:extLst>
                </p:cNvPr>
                <p:cNvSpPr>
                  <a:spLocks/>
                </p:cNvSpPr>
                <p:nvPr/>
              </p:nvSpPr>
              <p:spPr bwMode="auto">
                <a:xfrm>
                  <a:off x="1925453" y="1530127"/>
                  <a:ext cx="49629" cy="61844"/>
                </a:xfrm>
                <a:custGeom>
                  <a:avLst/>
                  <a:gdLst>
                    <a:gd name="T0" fmla="*/ 0 w 648"/>
                    <a:gd name="T1" fmla="*/ 0 h 805"/>
                    <a:gd name="T2" fmla="*/ 53 w 648"/>
                    <a:gd name="T3" fmla="*/ 11 h 805"/>
                    <a:gd name="T4" fmla="*/ 105 w 648"/>
                    <a:gd name="T5" fmla="*/ 30 h 805"/>
                    <a:gd name="T6" fmla="*/ 157 w 648"/>
                    <a:gd name="T7" fmla="*/ 53 h 805"/>
                    <a:gd name="T8" fmla="*/ 208 w 648"/>
                    <a:gd name="T9" fmla="*/ 84 h 805"/>
                    <a:gd name="T10" fmla="*/ 259 w 648"/>
                    <a:gd name="T11" fmla="*/ 121 h 805"/>
                    <a:gd name="T12" fmla="*/ 311 w 648"/>
                    <a:gd name="T13" fmla="*/ 166 h 805"/>
                    <a:gd name="T14" fmla="*/ 360 w 648"/>
                    <a:gd name="T15" fmla="*/ 217 h 805"/>
                    <a:gd name="T16" fmla="*/ 408 w 648"/>
                    <a:gd name="T17" fmla="*/ 274 h 805"/>
                    <a:gd name="T18" fmla="*/ 454 w 648"/>
                    <a:gd name="T19" fmla="*/ 338 h 805"/>
                    <a:gd name="T20" fmla="*/ 499 w 648"/>
                    <a:gd name="T21" fmla="*/ 408 h 805"/>
                    <a:gd name="T22" fmla="*/ 541 w 648"/>
                    <a:gd name="T23" fmla="*/ 482 h 805"/>
                    <a:gd name="T24" fmla="*/ 580 w 648"/>
                    <a:gd name="T25" fmla="*/ 560 h 805"/>
                    <a:gd name="T26" fmla="*/ 616 w 648"/>
                    <a:gd name="T27" fmla="*/ 640 h 805"/>
                    <a:gd name="T28" fmla="*/ 648 w 648"/>
                    <a:gd name="T29" fmla="*/ 725 h 805"/>
                    <a:gd name="T30" fmla="*/ 546 w 648"/>
                    <a:gd name="T31" fmla="*/ 748 h 805"/>
                    <a:gd name="T32" fmla="*/ 441 w 648"/>
                    <a:gd name="T33" fmla="*/ 766 h 805"/>
                    <a:gd name="T34" fmla="*/ 333 w 648"/>
                    <a:gd name="T35" fmla="*/ 781 h 805"/>
                    <a:gd name="T36" fmla="*/ 224 w 648"/>
                    <a:gd name="T37" fmla="*/ 793 h 805"/>
                    <a:gd name="T38" fmla="*/ 114 w 648"/>
                    <a:gd name="T39" fmla="*/ 801 h 805"/>
                    <a:gd name="T40" fmla="*/ 0 w 648"/>
                    <a:gd name="T41" fmla="*/ 805 h 805"/>
                    <a:gd name="T42" fmla="*/ 0 w 648"/>
                    <a:gd name="T43" fmla="*/ 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8" h="805">
                      <a:moveTo>
                        <a:pt x="0" y="0"/>
                      </a:moveTo>
                      <a:lnTo>
                        <a:pt x="53" y="11"/>
                      </a:lnTo>
                      <a:lnTo>
                        <a:pt x="105" y="30"/>
                      </a:lnTo>
                      <a:lnTo>
                        <a:pt x="157" y="53"/>
                      </a:lnTo>
                      <a:lnTo>
                        <a:pt x="208" y="84"/>
                      </a:lnTo>
                      <a:lnTo>
                        <a:pt x="259" y="121"/>
                      </a:lnTo>
                      <a:lnTo>
                        <a:pt x="311" y="166"/>
                      </a:lnTo>
                      <a:lnTo>
                        <a:pt x="360" y="217"/>
                      </a:lnTo>
                      <a:lnTo>
                        <a:pt x="408" y="274"/>
                      </a:lnTo>
                      <a:lnTo>
                        <a:pt x="454" y="338"/>
                      </a:lnTo>
                      <a:lnTo>
                        <a:pt x="499" y="408"/>
                      </a:lnTo>
                      <a:lnTo>
                        <a:pt x="541" y="482"/>
                      </a:lnTo>
                      <a:lnTo>
                        <a:pt x="580" y="560"/>
                      </a:lnTo>
                      <a:lnTo>
                        <a:pt x="616" y="640"/>
                      </a:lnTo>
                      <a:lnTo>
                        <a:pt x="648" y="725"/>
                      </a:lnTo>
                      <a:lnTo>
                        <a:pt x="546" y="748"/>
                      </a:lnTo>
                      <a:lnTo>
                        <a:pt x="441" y="766"/>
                      </a:lnTo>
                      <a:lnTo>
                        <a:pt x="333" y="781"/>
                      </a:lnTo>
                      <a:lnTo>
                        <a:pt x="224" y="793"/>
                      </a:lnTo>
                      <a:lnTo>
                        <a:pt x="114" y="801"/>
                      </a:lnTo>
                      <a:lnTo>
                        <a:pt x="0" y="805"/>
                      </a:lnTo>
                      <a:lnTo>
                        <a:pt x="0" y="0"/>
                      </a:lnTo>
                      <a:close/>
                    </a:path>
                  </a:pathLst>
                </a:custGeom>
                <a:no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highlight>
                      <a:srgbClr val="FFFF00"/>
                    </a:highlight>
                    <a:uLnTx/>
                    <a:uFillTx/>
                    <a:latin typeface="Trebuchet MS"/>
                  </a:endParaRPr>
                </a:p>
              </p:txBody>
            </p:sp>
            <p:sp>
              <p:nvSpPr>
                <p:cNvPr id="21" name="Freeform 17">
                  <a:extLst>
                    <a:ext uri="{FF2B5EF4-FFF2-40B4-BE49-F238E27FC236}">
                      <a16:creationId xmlns:a16="http://schemas.microsoft.com/office/drawing/2014/main" id="{C5315A21-2EA9-4022-AB99-03C58E15BE32}"/>
                    </a:ext>
                  </a:extLst>
                </p:cNvPr>
                <p:cNvSpPr>
                  <a:spLocks/>
                </p:cNvSpPr>
                <p:nvPr/>
              </p:nvSpPr>
              <p:spPr bwMode="auto">
                <a:xfrm>
                  <a:off x="1820850" y="1527073"/>
                  <a:ext cx="74825" cy="55737"/>
                </a:xfrm>
                <a:custGeom>
                  <a:avLst/>
                  <a:gdLst>
                    <a:gd name="T0" fmla="*/ 976 w 976"/>
                    <a:gd name="T1" fmla="*/ 0 h 732"/>
                    <a:gd name="T2" fmla="*/ 935 w 976"/>
                    <a:gd name="T3" fmla="*/ 26 h 732"/>
                    <a:gd name="T4" fmla="*/ 895 w 976"/>
                    <a:gd name="T5" fmla="*/ 56 h 732"/>
                    <a:gd name="T6" fmla="*/ 844 w 976"/>
                    <a:gd name="T7" fmla="*/ 100 h 732"/>
                    <a:gd name="T8" fmla="*/ 795 w 976"/>
                    <a:gd name="T9" fmla="*/ 148 h 732"/>
                    <a:gd name="T10" fmla="*/ 748 w 976"/>
                    <a:gd name="T11" fmla="*/ 202 h 732"/>
                    <a:gd name="T12" fmla="*/ 702 w 976"/>
                    <a:gd name="T13" fmla="*/ 259 h 732"/>
                    <a:gd name="T14" fmla="*/ 659 w 976"/>
                    <a:gd name="T15" fmla="*/ 322 h 732"/>
                    <a:gd name="T16" fmla="*/ 617 w 976"/>
                    <a:gd name="T17" fmla="*/ 389 h 732"/>
                    <a:gd name="T18" fmla="*/ 577 w 976"/>
                    <a:gd name="T19" fmla="*/ 460 h 732"/>
                    <a:gd name="T20" fmla="*/ 534 w 976"/>
                    <a:gd name="T21" fmla="*/ 547 h 732"/>
                    <a:gd name="T22" fmla="*/ 495 w 976"/>
                    <a:gd name="T23" fmla="*/ 638 h 732"/>
                    <a:gd name="T24" fmla="*/ 459 w 976"/>
                    <a:gd name="T25" fmla="*/ 732 h 732"/>
                    <a:gd name="T26" fmla="*/ 376 w 976"/>
                    <a:gd name="T27" fmla="*/ 706 h 732"/>
                    <a:gd name="T28" fmla="*/ 297 w 976"/>
                    <a:gd name="T29" fmla="*/ 678 h 732"/>
                    <a:gd name="T30" fmla="*/ 219 w 976"/>
                    <a:gd name="T31" fmla="*/ 648 h 732"/>
                    <a:gd name="T32" fmla="*/ 145 w 976"/>
                    <a:gd name="T33" fmla="*/ 614 h 732"/>
                    <a:gd name="T34" fmla="*/ 75 w 976"/>
                    <a:gd name="T35" fmla="*/ 578 h 732"/>
                    <a:gd name="T36" fmla="*/ 37 w 976"/>
                    <a:gd name="T37" fmla="*/ 558 h 732"/>
                    <a:gd name="T38" fmla="*/ 0 w 976"/>
                    <a:gd name="T39" fmla="*/ 536 h 732"/>
                    <a:gd name="T40" fmla="*/ 72 w 976"/>
                    <a:gd name="T41" fmla="*/ 464 h 732"/>
                    <a:gd name="T42" fmla="*/ 147 w 976"/>
                    <a:gd name="T43" fmla="*/ 395 h 732"/>
                    <a:gd name="T44" fmla="*/ 226 w 976"/>
                    <a:gd name="T45" fmla="*/ 332 h 732"/>
                    <a:gd name="T46" fmla="*/ 310 w 976"/>
                    <a:gd name="T47" fmla="*/ 273 h 732"/>
                    <a:gd name="T48" fmla="*/ 396 w 976"/>
                    <a:gd name="T49" fmla="*/ 218 h 732"/>
                    <a:gd name="T50" fmla="*/ 486 w 976"/>
                    <a:gd name="T51" fmla="*/ 168 h 732"/>
                    <a:gd name="T52" fmla="*/ 578 w 976"/>
                    <a:gd name="T53" fmla="*/ 124 h 732"/>
                    <a:gd name="T54" fmla="*/ 674 w 976"/>
                    <a:gd name="T55" fmla="*/ 85 h 732"/>
                    <a:gd name="T56" fmla="*/ 772 w 976"/>
                    <a:gd name="T57" fmla="*/ 50 h 732"/>
                    <a:gd name="T58" fmla="*/ 872 w 976"/>
                    <a:gd name="T59" fmla="*/ 22 h 732"/>
                    <a:gd name="T60" fmla="*/ 976 w 976"/>
                    <a:gd name="T61" fmla="*/ 0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76" h="732">
                      <a:moveTo>
                        <a:pt x="976" y="0"/>
                      </a:moveTo>
                      <a:lnTo>
                        <a:pt x="935" y="26"/>
                      </a:lnTo>
                      <a:lnTo>
                        <a:pt x="895" y="56"/>
                      </a:lnTo>
                      <a:lnTo>
                        <a:pt x="844" y="100"/>
                      </a:lnTo>
                      <a:lnTo>
                        <a:pt x="795" y="148"/>
                      </a:lnTo>
                      <a:lnTo>
                        <a:pt x="748" y="202"/>
                      </a:lnTo>
                      <a:lnTo>
                        <a:pt x="702" y="259"/>
                      </a:lnTo>
                      <a:lnTo>
                        <a:pt x="659" y="322"/>
                      </a:lnTo>
                      <a:lnTo>
                        <a:pt x="617" y="389"/>
                      </a:lnTo>
                      <a:lnTo>
                        <a:pt x="577" y="460"/>
                      </a:lnTo>
                      <a:lnTo>
                        <a:pt x="534" y="547"/>
                      </a:lnTo>
                      <a:lnTo>
                        <a:pt x="495" y="638"/>
                      </a:lnTo>
                      <a:lnTo>
                        <a:pt x="459" y="732"/>
                      </a:lnTo>
                      <a:lnTo>
                        <a:pt x="376" y="706"/>
                      </a:lnTo>
                      <a:lnTo>
                        <a:pt x="297" y="678"/>
                      </a:lnTo>
                      <a:lnTo>
                        <a:pt x="219" y="648"/>
                      </a:lnTo>
                      <a:lnTo>
                        <a:pt x="145" y="614"/>
                      </a:lnTo>
                      <a:lnTo>
                        <a:pt x="75" y="578"/>
                      </a:lnTo>
                      <a:lnTo>
                        <a:pt x="37" y="558"/>
                      </a:lnTo>
                      <a:lnTo>
                        <a:pt x="0" y="536"/>
                      </a:lnTo>
                      <a:lnTo>
                        <a:pt x="72" y="464"/>
                      </a:lnTo>
                      <a:lnTo>
                        <a:pt x="147" y="395"/>
                      </a:lnTo>
                      <a:lnTo>
                        <a:pt x="226" y="332"/>
                      </a:lnTo>
                      <a:lnTo>
                        <a:pt x="310" y="273"/>
                      </a:lnTo>
                      <a:lnTo>
                        <a:pt x="396" y="218"/>
                      </a:lnTo>
                      <a:lnTo>
                        <a:pt x="486" y="168"/>
                      </a:lnTo>
                      <a:lnTo>
                        <a:pt x="578" y="124"/>
                      </a:lnTo>
                      <a:lnTo>
                        <a:pt x="674" y="85"/>
                      </a:lnTo>
                      <a:lnTo>
                        <a:pt x="772" y="50"/>
                      </a:lnTo>
                      <a:lnTo>
                        <a:pt x="872" y="22"/>
                      </a:lnTo>
                      <a:lnTo>
                        <a:pt x="976" y="0"/>
                      </a:lnTo>
                      <a:close/>
                    </a:path>
                  </a:pathLst>
                </a:custGeom>
                <a:no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highlight>
                      <a:srgbClr val="FFFF00"/>
                    </a:highlight>
                    <a:uLnTx/>
                    <a:uFillTx/>
                    <a:latin typeface="Trebuchet MS"/>
                  </a:endParaRPr>
                </a:p>
              </p:txBody>
            </p:sp>
            <p:sp>
              <p:nvSpPr>
                <p:cNvPr id="22" name="Freeform 18">
                  <a:extLst>
                    <a:ext uri="{FF2B5EF4-FFF2-40B4-BE49-F238E27FC236}">
                      <a16:creationId xmlns:a16="http://schemas.microsoft.com/office/drawing/2014/main" id="{DED08F91-46CC-42BD-89C2-D8063EDD7422}"/>
                    </a:ext>
                  </a:extLst>
                </p:cNvPr>
                <p:cNvSpPr>
                  <a:spLocks/>
                </p:cNvSpPr>
                <p:nvPr/>
              </p:nvSpPr>
              <p:spPr bwMode="auto">
                <a:xfrm>
                  <a:off x="1865898" y="1530127"/>
                  <a:ext cx="49629" cy="61844"/>
                </a:xfrm>
                <a:custGeom>
                  <a:avLst/>
                  <a:gdLst>
                    <a:gd name="T0" fmla="*/ 648 w 648"/>
                    <a:gd name="T1" fmla="*/ 0 h 805"/>
                    <a:gd name="T2" fmla="*/ 648 w 648"/>
                    <a:gd name="T3" fmla="*/ 805 h 805"/>
                    <a:gd name="T4" fmla="*/ 535 w 648"/>
                    <a:gd name="T5" fmla="*/ 801 h 805"/>
                    <a:gd name="T6" fmla="*/ 424 w 648"/>
                    <a:gd name="T7" fmla="*/ 793 h 805"/>
                    <a:gd name="T8" fmla="*/ 315 w 648"/>
                    <a:gd name="T9" fmla="*/ 781 h 805"/>
                    <a:gd name="T10" fmla="*/ 208 w 648"/>
                    <a:gd name="T11" fmla="*/ 766 h 805"/>
                    <a:gd name="T12" fmla="*/ 103 w 648"/>
                    <a:gd name="T13" fmla="*/ 748 h 805"/>
                    <a:gd name="T14" fmla="*/ 0 w 648"/>
                    <a:gd name="T15" fmla="*/ 725 h 805"/>
                    <a:gd name="T16" fmla="*/ 32 w 648"/>
                    <a:gd name="T17" fmla="*/ 640 h 805"/>
                    <a:gd name="T18" fmla="*/ 68 w 648"/>
                    <a:gd name="T19" fmla="*/ 560 h 805"/>
                    <a:gd name="T20" fmla="*/ 107 w 648"/>
                    <a:gd name="T21" fmla="*/ 482 h 805"/>
                    <a:gd name="T22" fmla="*/ 149 w 648"/>
                    <a:gd name="T23" fmla="*/ 408 h 805"/>
                    <a:gd name="T24" fmla="*/ 193 w 648"/>
                    <a:gd name="T25" fmla="*/ 338 h 805"/>
                    <a:gd name="T26" fmla="*/ 240 w 648"/>
                    <a:gd name="T27" fmla="*/ 274 h 805"/>
                    <a:gd name="T28" fmla="*/ 288 w 648"/>
                    <a:gd name="T29" fmla="*/ 217 h 805"/>
                    <a:gd name="T30" fmla="*/ 337 w 648"/>
                    <a:gd name="T31" fmla="*/ 166 h 805"/>
                    <a:gd name="T32" fmla="*/ 389 w 648"/>
                    <a:gd name="T33" fmla="*/ 121 h 805"/>
                    <a:gd name="T34" fmla="*/ 440 w 648"/>
                    <a:gd name="T35" fmla="*/ 84 h 805"/>
                    <a:gd name="T36" fmla="*/ 491 w 648"/>
                    <a:gd name="T37" fmla="*/ 53 h 805"/>
                    <a:gd name="T38" fmla="*/ 543 w 648"/>
                    <a:gd name="T39" fmla="*/ 30 h 805"/>
                    <a:gd name="T40" fmla="*/ 595 w 648"/>
                    <a:gd name="T41" fmla="*/ 11 h 805"/>
                    <a:gd name="T42" fmla="*/ 648 w 648"/>
                    <a:gd name="T43" fmla="*/ 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8" h="805">
                      <a:moveTo>
                        <a:pt x="648" y="0"/>
                      </a:moveTo>
                      <a:lnTo>
                        <a:pt x="648" y="805"/>
                      </a:lnTo>
                      <a:lnTo>
                        <a:pt x="535" y="801"/>
                      </a:lnTo>
                      <a:lnTo>
                        <a:pt x="424" y="793"/>
                      </a:lnTo>
                      <a:lnTo>
                        <a:pt x="315" y="781"/>
                      </a:lnTo>
                      <a:lnTo>
                        <a:pt x="208" y="766"/>
                      </a:lnTo>
                      <a:lnTo>
                        <a:pt x="103" y="748"/>
                      </a:lnTo>
                      <a:lnTo>
                        <a:pt x="0" y="725"/>
                      </a:lnTo>
                      <a:lnTo>
                        <a:pt x="32" y="640"/>
                      </a:lnTo>
                      <a:lnTo>
                        <a:pt x="68" y="560"/>
                      </a:lnTo>
                      <a:lnTo>
                        <a:pt x="107" y="482"/>
                      </a:lnTo>
                      <a:lnTo>
                        <a:pt x="149" y="408"/>
                      </a:lnTo>
                      <a:lnTo>
                        <a:pt x="193" y="338"/>
                      </a:lnTo>
                      <a:lnTo>
                        <a:pt x="240" y="274"/>
                      </a:lnTo>
                      <a:lnTo>
                        <a:pt x="288" y="217"/>
                      </a:lnTo>
                      <a:lnTo>
                        <a:pt x="337" y="166"/>
                      </a:lnTo>
                      <a:lnTo>
                        <a:pt x="389" y="121"/>
                      </a:lnTo>
                      <a:lnTo>
                        <a:pt x="440" y="84"/>
                      </a:lnTo>
                      <a:lnTo>
                        <a:pt x="491" y="53"/>
                      </a:lnTo>
                      <a:lnTo>
                        <a:pt x="543" y="30"/>
                      </a:lnTo>
                      <a:lnTo>
                        <a:pt x="595" y="11"/>
                      </a:lnTo>
                      <a:lnTo>
                        <a:pt x="648" y="0"/>
                      </a:lnTo>
                      <a:close/>
                    </a:path>
                  </a:pathLst>
                </a:custGeom>
                <a:no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highlight>
                      <a:srgbClr val="FFFF00"/>
                    </a:highlight>
                    <a:uLnTx/>
                    <a:uFillTx/>
                    <a:latin typeface="Trebuchet MS"/>
                  </a:endParaRPr>
                </a:p>
              </p:txBody>
            </p:sp>
            <p:sp>
              <p:nvSpPr>
                <p:cNvPr id="23" name="Freeform 19">
                  <a:extLst>
                    <a:ext uri="{FF2B5EF4-FFF2-40B4-BE49-F238E27FC236}">
                      <a16:creationId xmlns:a16="http://schemas.microsoft.com/office/drawing/2014/main" id="{88291AC2-DB0B-4C93-89A2-95690BD4135B}"/>
                    </a:ext>
                  </a:extLst>
                </p:cNvPr>
                <p:cNvSpPr>
                  <a:spLocks/>
                </p:cNvSpPr>
                <p:nvPr/>
              </p:nvSpPr>
              <p:spPr bwMode="auto">
                <a:xfrm>
                  <a:off x="1820850" y="1739328"/>
                  <a:ext cx="74825" cy="56500"/>
                </a:xfrm>
                <a:custGeom>
                  <a:avLst/>
                  <a:gdLst>
                    <a:gd name="T0" fmla="*/ 459 w 976"/>
                    <a:gd name="T1" fmla="*/ 0 h 732"/>
                    <a:gd name="T2" fmla="*/ 495 w 976"/>
                    <a:gd name="T3" fmla="*/ 94 h 732"/>
                    <a:gd name="T4" fmla="*/ 534 w 976"/>
                    <a:gd name="T5" fmla="*/ 184 h 732"/>
                    <a:gd name="T6" fmla="*/ 577 w 976"/>
                    <a:gd name="T7" fmla="*/ 270 h 732"/>
                    <a:gd name="T8" fmla="*/ 617 w 976"/>
                    <a:gd name="T9" fmla="*/ 342 h 732"/>
                    <a:gd name="T10" fmla="*/ 659 w 976"/>
                    <a:gd name="T11" fmla="*/ 409 h 732"/>
                    <a:gd name="T12" fmla="*/ 702 w 976"/>
                    <a:gd name="T13" fmla="*/ 472 h 732"/>
                    <a:gd name="T14" fmla="*/ 748 w 976"/>
                    <a:gd name="T15" fmla="*/ 529 h 732"/>
                    <a:gd name="T16" fmla="*/ 795 w 976"/>
                    <a:gd name="T17" fmla="*/ 582 h 732"/>
                    <a:gd name="T18" fmla="*/ 844 w 976"/>
                    <a:gd name="T19" fmla="*/ 631 h 732"/>
                    <a:gd name="T20" fmla="*/ 895 w 976"/>
                    <a:gd name="T21" fmla="*/ 674 h 732"/>
                    <a:gd name="T22" fmla="*/ 935 w 976"/>
                    <a:gd name="T23" fmla="*/ 705 h 732"/>
                    <a:gd name="T24" fmla="*/ 976 w 976"/>
                    <a:gd name="T25" fmla="*/ 732 h 732"/>
                    <a:gd name="T26" fmla="*/ 872 w 976"/>
                    <a:gd name="T27" fmla="*/ 709 h 732"/>
                    <a:gd name="T28" fmla="*/ 772 w 976"/>
                    <a:gd name="T29" fmla="*/ 681 h 732"/>
                    <a:gd name="T30" fmla="*/ 674 w 976"/>
                    <a:gd name="T31" fmla="*/ 647 h 732"/>
                    <a:gd name="T32" fmla="*/ 578 w 976"/>
                    <a:gd name="T33" fmla="*/ 607 h 732"/>
                    <a:gd name="T34" fmla="*/ 486 w 976"/>
                    <a:gd name="T35" fmla="*/ 563 h 732"/>
                    <a:gd name="T36" fmla="*/ 396 w 976"/>
                    <a:gd name="T37" fmla="*/ 513 h 732"/>
                    <a:gd name="T38" fmla="*/ 310 w 976"/>
                    <a:gd name="T39" fmla="*/ 459 h 732"/>
                    <a:gd name="T40" fmla="*/ 226 w 976"/>
                    <a:gd name="T41" fmla="*/ 399 h 732"/>
                    <a:gd name="T42" fmla="*/ 147 w 976"/>
                    <a:gd name="T43" fmla="*/ 335 h 732"/>
                    <a:gd name="T44" fmla="*/ 72 w 976"/>
                    <a:gd name="T45" fmla="*/ 267 h 732"/>
                    <a:gd name="T46" fmla="*/ 0 w 976"/>
                    <a:gd name="T47" fmla="*/ 194 h 732"/>
                    <a:gd name="T48" fmla="*/ 37 w 976"/>
                    <a:gd name="T49" fmla="*/ 174 h 732"/>
                    <a:gd name="T50" fmla="*/ 75 w 976"/>
                    <a:gd name="T51" fmla="*/ 152 h 732"/>
                    <a:gd name="T52" fmla="*/ 164 w 976"/>
                    <a:gd name="T53" fmla="*/ 109 h 732"/>
                    <a:gd name="T54" fmla="*/ 258 w 976"/>
                    <a:gd name="T55" fmla="*/ 69 h 732"/>
                    <a:gd name="T56" fmla="*/ 356 w 976"/>
                    <a:gd name="T57" fmla="*/ 32 h 732"/>
                    <a:gd name="T58" fmla="*/ 459 w 976"/>
                    <a:gd name="T59" fmla="*/ 0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76" h="732">
                      <a:moveTo>
                        <a:pt x="459" y="0"/>
                      </a:moveTo>
                      <a:lnTo>
                        <a:pt x="495" y="94"/>
                      </a:lnTo>
                      <a:lnTo>
                        <a:pt x="534" y="184"/>
                      </a:lnTo>
                      <a:lnTo>
                        <a:pt x="577" y="270"/>
                      </a:lnTo>
                      <a:lnTo>
                        <a:pt x="617" y="342"/>
                      </a:lnTo>
                      <a:lnTo>
                        <a:pt x="659" y="409"/>
                      </a:lnTo>
                      <a:lnTo>
                        <a:pt x="702" y="472"/>
                      </a:lnTo>
                      <a:lnTo>
                        <a:pt x="748" y="529"/>
                      </a:lnTo>
                      <a:lnTo>
                        <a:pt x="795" y="582"/>
                      </a:lnTo>
                      <a:lnTo>
                        <a:pt x="844" y="631"/>
                      </a:lnTo>
                      <a:lnTo>
                        <a:pt x="895" y="674"/>
                      </a:lnTo>
                      <a:lnTo>
                        <a:pt x="935" y="705"/>
                      </a:lnTo>
                      <a:lnTo>
                        <a:pt x="976" y="732"/>
                      </a:lnTo>
                      <a:lnTo>
                        <a:pt x="872" y="709"/>
                      </a:lnTo>
                      <a:lnTo>
                        <a:pt x="772" y="681"/>
                      </a:lnTo>
                      <a:lnTo>
                        <a:pt x="674" y="647"/>
                      </a:lnTo>
                      <a:lnTo>
                        <a:pt x="578" y="607"/>
                      </a:lnTo>
                      <a:lnTo>
                        <a:pt x="486" y="563"/>
                      </a:lnTo>
                      <a:lnTo>
                        <a:pt x="396" y="513"/>
                      </a:lnTo>
                      <a:lnTo>
                        <a:pt x="310" y="459"/>
                      </a:lnTo>
                      <a:lnTo>
                        <a:pt x="226" y="399"/>
                      </a:lnTo>
                      <a:lnTo>
                        <a:pt x="147" y="335"/>
                      </a:lnTo>
                      <a:lnTo>
                        <a:pt x="72" y="267"/>
                      </a:lnTo>
                      <a:lnTo>
                        <a:pt x="0" y="194"/>
                      </a:lnTo>
                      <a:lnTo>
                        <a:pt x="37" y="174"/>
                      </a:lnTo>
                      <a:lnTo>
                        <a:pt x="75" y="152"/>
                      </a:lnTo>
                      <a:lnTo>
                        <a:pt x="164" y="109"/>
                      </a:lnTo>
                      <a:lnTo>
                        <a:pt x="258" y="69"/>
                      </a:lnTo>
                      <a:lnTo>
                        <a:pt x="356" y="32"/>
                      </a:lnTo>
                      <a:lnTo>
                        <a:pt x="459" y="0"/>
                      </a:lnTo>
                      <a:close/>
                    </a:path>
                  </a:pathLst>
                </a:custGeom>
                <a:no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highlight>
                      <a:srgbClr val="FFFF00"/>
                    </a:highlight>
                    <a:uLnTx/>
                    <a:uFillTx/>
                    <a:latin typeface="Trebuchet MS"/>
                  </a:endParaRPr>
                </a:p>
              </p:txBody>
            </p:sp>
            <p:sp>
              <p:nvSpPr>
                <p:cNvPr id="24" name="Freeform 20">
                  <a:extLst>
                    <a:ext uri="{FF2B5EF4-FFF2-40B4-BE49-F238E27FC236}">
                      <a16:creationId xmlns:a16="http://schemas.microsoft.com/office/drawing/2014/main" id="{39028BE8-C4F3-483C-82ED-424CFF075AD4}"/>
                    </a:ext>
                  </a:extLst>
                </p:cNvPr>
                <p:cNvSpPr>
                  <a:spLocks/>
                </p:cNvSpPr>
                <p:nvPr/>
              </p:nvSpPr>
              <p:spPr bwMode="auto">
                <a:xfrm>
                  <a:off x="1945305" y="1527073"/>
                  <a:ext cx="74825" cy="55737"/>
                </a:xfrm>
                <a:custGeom>
                  <a:avLst/>
                  <a:gdLst>
                    <a:gd name="T0" fmla="*/ 0 w 976"/>
                    <a:gd name="T1" fmla="*/ 0 h 732"/>
                    <a:gd name="T2" fmla="*/ 104 w 976"/>
                    <a:gd name="T3" fmla="*/ 22 h 732"/>
                    <a:gd name="T4" fmla="*/ 204 w 976"/>
                    <a:gd name="T5" fmla="*/ 50 h 732"/>
                    <a:gd name="T6" fmla="*/ 302 w 976"/>
                    <a:gd name="T7" fmla="*/ 85 h 732"/>
                    <a:gd name="T8" fmla="*/ 398 w 976"/>
                    <a:gd name="T9" fmla="*/ 124 h 732"/>
                    <a:gd name="T10" fmla="*/ 490 w 976"/>
                    <a:gd name="T11" fmla="*/ 168 h 732"/>
                    <a:gd name="T12" fmla="*/ 580 w 976"/>
                    <a:gd name="T13" fmla="*/ 218 h 732"/>
                    <a:gd name="T14" fmla="*/ 666 w 976"/>
                    <a:gd name="T15" fmla="*/ 273 h 732"/>
                    <a:gd name="T16" fmla="*/ 750 w 976"/>
                    <a:gd name="T17" fmla="*/ 332 h 732"/>
                    <a:gd name="T18" fmla="*/ 829 w 976"/>
                    <a:gd name="T19" fmla="*/ 395 h 732"/>
                    <a:gd name="T20" fmla="*/ 904 w 976"/>
                    <a:gd name="T21" fmla="*/ 464 h 732"/>
                    <a:gd name="T22" fmla="*/ 976 w 976"/>
                    <a:gd name="T23" fmla="*/ 536 h 732"/>
                    <a:gd name="T24" fmla="*/ 939 w 976"/>
                    <a:gd name="T25" fmla="*/ 558 h 732"/>
                    <a:gd name="T26" fmla="*/ 902 w 976"/>
                    <a:gd name="T27" fmla="*/ 578 h 732"/>
                    <a:gd name="T28" fmla="*/ 812 w 976"/>
                    <a:gd name="T29" fmla="*/ 623 h 732"/>
                    <a:gd name="T30" fmla="*/ 718 w 976"/>
                    <a:gd name="T31" fmla="*/ 663 h 732"/>
                    <a:gd name="T32" fmla="*/ 620 w 976"/>
                    <a:gd name="T33" fmla="*/ 700 h 732"/>
                    <a:gd name="T34" fmla="*/ 518 w 976"/>
                    <a:gd name="T35" fmla="*/ 732 h 732"/>
                    <a:gd name="T36" fmla="*/ 481 w 976"/>
                    <a:gd name="T37" fmla="*/ 638 h 732"/>
                    <a:gd name="T38" fmla="*/ 442 w 976"/>
                    <a:gd name="T39" fmla="*/ 547 h 732"/>
                    <a:gd name="T40" fmla="*/ 399 w 976"/>
                    <a:gd name="T41" fmla="*/ 460 h 732"/>
                    <a:gd name="T42" fmla="*/ 359 w 976"/>
                    <a:gd name="T43" fmla="*/ 389 h 732"/>
                    <a:gd name="T44" fmla="*/ 317 w 976"/>
                    <a:gd name="T45" fmla="*/ 322 h 732"/>
                    <a:gd name="T46" fmla="*/ 274 w 976"/>
                    <a:gd name="T47" fmla="*/ 260 h 732"/>
                    <a:gd name="T48" fmla="*/ 228 w 976"/>
                    <a:gd name="T49" fmla="*/ 202 h 732"/>
                    <a:gd name="T50" fmla="*/ 181 w 976"/>
                    <a:gd name="T51" fmla="*/ 148 h 732"/>
                    <a:gd name="T52" fmla="*/ 132 w 976"/>
                    <a:gd name="T53" fmla="*/ 100 h 732"/>
                    <a:gd name="T54" fmla="*/ 81 w 976"/>
                    <a:gd name="T55" fmla="*/ 56 h 732"/>
                    <a:gd name="T56" fmla="*/ 41 w 976"/>
                    <a:gd name="T57" fmla="*/ 26 h 732"/>
                    <a:gd name="T58" fmla="*/ 0 w 976"/>
                    <a:gd name="T59" fmla="*/ 0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76" h="732">
                      <a:moveTo>
                        <a:pt x="0" y="0"/>
                      </a:moveTo>
                      <a:lnTo>
                        <a:pt x="104" y="22"/>
                      </a:lnTo>
                      <a:lnTo>
                        <a:pt x="204" y="50"/>
                      </a:lnTo>
                      <a:lnTo>
                        <a:pt x="302" y="85"/>
                      </a:lnTo>
                      <a:lnTo>
                        <a:pt x="398" y="124"/>
                      </a:lnTo>
                      <a:lnTo>
                        <a:pt x="490" y="168"/>
                      </a:lnTo>
                      <a:lnTo>
                        <a:pt x="580" y="218"/>
                      </a:lnTo>
                      <a:lnTo>
                        <a:pt x="666" y="273"/>
                      </a:lnTo>
                      <a:lnTo>
                        <a:pt x="750" y="332"/>
                      </a:lnTo>
                      <a:lnTo>
                        <a:pt x="829" y="395"/>
                      </a:lnTo>
                      <a:lnTo>
                        <a:pt x="904" y="464"/>
                      </a:lnTo>
                      <a:lnTo>
                        <a:pt x="976" y="536"/>
                      </a:lnTo>
                      <a:lnTo>
                        <a:pt x="939" y="558"/>
                      </a:lnTo>
                      <a:lnTo>
                        <a:pt x="902" y="578"/>
                      </a:lnTo>
                      <a:lnTo>
                        <a:pt x="812" y="623"/>
                      </a:lnTo>
                      <a:lnTo>
                        <a:pt x="718" y="663"/>
                      </a:lnTo>
                      <a:lnTo>
                        <a:pt x="620" y="700"/>
                      </a:lnTo>
                      <a:lnTo>
                        <a:pt x="518" y="732"/>
                      </a:lnTo>
                      <a:lnTo>
                        <a:pt x="481" y="638"/>
                      </a:lnTo>
                      <a:lnTo>
                        <a:pt x="442" y="547"/>
                      </a:lnTo>
                      <a:lnTo>
                        <a:pt x="399" y="460"/>
                      </a:lnTo>
                      <a:lnTo>
                        <a:pt x="359" y="389"/>
                      </a:lnTo>
                      <a:lnTo>
                        <a:pt x="317" y="322"/>
                      </a:lnTo>
                      <a:lnTo>
                        <a:pt x="274" y="260"/>
                      </a:lnTo>
                      <a:lnTo>
                        <a:pt x="228" y="202"/>
                      </a:lnTo>
                      <a:lnTo>
                        <a:pt x="181" y="148"/>
                      </a:lnTo>
                      <a:lnTo>
                        <a:pt x="132" y="100"/>
                      </a:lnTo>
                      <a:lnTo>
                        <a:pt x="81" y="56"/>
                      </a:lnTo>
                      <a:lnTo>
                        <a:pt x="41" y="26"/>
                      </a:lnTo>
                      <a:lnTo>
                        <a:pt x="0" y="0"/>
                      </a:lnTo>
                      <a:close/>
                    </a:path>
                  </a:pathLst>
                </a:custGeom>
                <a:no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highlight>
                      <a:srgbClr val="FFFF00"/>
                    </a:highlight>
                    <a:uLnTx/>
                    <a:uFillTx/>
                    <a:latin typeface="Trebuchet MS"/>
                  </a:endParaRPr>
                </a:p>
              </p:txBody>
            </p:sp>
            <p:sp>
              <p:nvSpPr>
                <p:cNvPr id="25" name="Freeform 21">
                  <a:extLst>
                    <a:ext uri="{FF2B5EF4-FFF2-40B4-BE49-F238E27FC236}">
                      <a16:creationId xmlns:a16="http://schemas.microsoft.com/office/drawing/2014/main" id="{2A066811-C5D3-4359-B46B-6924EDC8E010}"/>
                    </a:ext>
                  </a:extLst>
                </p:cNvPr>
                <p:cNvSpPr>
                  <a:spLocks/>
                </p:cNvSpPr>
                <p:nvPr/>
              </p:nvSpPr>
              <p:spPr bwMode="auto">
                <a:xfrm>
                  <a:off x="1925452" y="1665962"/>
                  <a:ext cx="61845" cy="60317"/>
                </a:xfrm>
                <a:custGeom>
                  <a:avLst/>
                  <a:gdLst>
                    <a:gd name="T0" fmla="*/ 0 w 809"/>
                    <a:gd name="T1" fmla="*/ 0 h 793"/>
                    <a:gd name="T2" fmla="*/ 809 w 809"/>
                    <a:gd name="T3" fmla="*/ 0 h 793"/>
                    <a:gd name="T4" fmla="*/ 805 w 809"/>
                    <a:gd name="T5" fmla="*/ 120 h 793"/>
                    <a:gd name="T6" fmla="*/ 796 w 809"/>
                    <a:gd name="T7" fmla="*/ 238 h 793"/>
                    <a:gd name="T8" fmla="*/ 783 w 809"/>
                    <a:gd name="T9" fmla="*/ 355 h 793"/>
                    <a:gd name="T10" fmla="*/ 766 w 809"/>
                    <a:gd name="T11" fmla="*/ 469 h 793"/>
                    <a:gd name="T12" fmla="*/ 745 w 809"/>
                    <a:gd name="T13" fmla="*/ 580 h 793"/>
                    <a:gd name="T14" fmla="*/ 721 w 809"/>
                    <a:gd name="T15" fmla="*/ 688 h 793"/>
                    <a:gd name="T16" fmla="*/ 691 w 809"/>
                    <a:gd name="T17" fmla="*/ 793 h 793"/>
                    <a:gd name="T18" fmla="*/ 582 w 809"/>
                    <a:gd name="T19" fmla="*/ 768 h 793"/>
                    <a:gd name="T20" fmla="*/ 470 w 809"/>
                    <a:gd name="T21" fmla="*/ 747 h 793"/>
                    <a:gd name="T22" fmla="*/ 356 w 809"/>
                    <a:gd name="T23" fmla="*/ 731 h 793"/>
                    <a:gd name="T24" fmla="*/ 239 w 809"/>
                    <a:gd name="T25" fmla="*/ 719 h 793"/>
                    <a:gd name="T26" fmla="*/ 120 w 809"/>
                    <a:gd name="T27" fmla="*/ 711 h 793"/>
                    <a:gd name="T28" fmla="*/ 0 w 809"/>
                    <a:gd name="T29" fmla="*/ 706 h 793"/>
                    <a:gd name="T30" fmla="*/ 0 w 809"/>
                    <a:gd name="T31" fmla="*/ 0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09" h="793">
                      <a:moveTo>
                        <a:pt x="0" y="0"/>
                      </a:moveTo>
                      <a:lnTo>
                        <a:pt x="809" y="0"/>
                      </a:lnTo>
                      <a:lnTo>
                        <a:pt x="805" y="120"/>
                      </a:lnTo>
                      <a:lnTo>
                        <a:pt x="796" y="238"/>
                      </a:lnTo>
                      <a:lnTo>
                        <a:pt x="783" y="355"/>
                      </a:lnTo>
                      <a:lnTo>
                        <a:pt x="766" y="469"/>
                      </a:lnTo>
                      <a:lnTo>
                        <a:pt x="745" y="580"/>
                      </a:lnTo>
                      <a:lnTo>
                        <a:pt x="721" y="688"/>
                      </a:lnTo>
                      <a:lnTo>
                        <a:pt x="691" y="793"/>
                      </a:lnTo>
                      <a:lnTo>
                        <a:pt x="582" y="768"/>
                      </a:lnTo>
                      <a:lnTo>
                        <a:pt x="470" y="747"/>
                      </a:lnTo>
                      <a:lnTo>
                        <a:pt x="356" y="731"/>
                      </a:lnTo>
                      <a:lnTo>
                        <a:pt x="239" y="719"/>
                      </a:lnTo>
                      <a:lnTo>
                        <a:pt x="120" y="711"/>
                      </a:lnTo>
                      <a:lnTo>
                        <a:pt x="0" y="706"/>
                      </a:lnTo>
                      <a:lnTo>
                        <a:pt x="0" y="0"/>
                      </a:lnTo>
                      <a:close/>
                    </a:path>
                  </a:pathLst>
                </a:custGeom>
                <a:no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highlight>
                      <a:srgbClr val="FFFF00"/>
                    </a:highlight>
                    <a:uLnTx/>
                    <a:uFillTx/>
                    <a:latin typeface="Trebuchet MS"/>
                  </a:endParaRPr>
                </a:p>
              </p:txBody>
            </p:sp>
            <p:sp>
              <p:nvSpPr>
                <p:cNvPr id="26" name="Freeform 22">
                  <a:extLst>
                    <a:ext uri="{FF2B5EF4-FFF2-40B4-BE49-F238E27FC236}">
                      <a16:creationId xmlns:a16="http://schemas.microsoft.com/office/drawing/2014/main" id="{1B4B39BA-0E80-4FAF-9869-D6AA2FE1F164}"/>
                    </a:ext>
                  </a:extLst>
                </p:cNvPr>
                <p:cNvSpPr>
                  <a:spLocks/>
                </p:cNvSpPr>
                <p:nvPr/>
              </p:nvSpPr>
              <p:spPr bwMode="auto">
                <a:xfrm>
                  <a:off x="1784202" y="1575938"/>
                  <a:ext cx="67954" cy="80169"/>
                </a:xfrm>
                <a:custGeom>
                  <a:avLst/>
                  <a:gdLst>
                    <a:gd name="T0" fmla="*/ 389 w 895"/>
                    <a:gd name="T1" fmla="*/ 0 h 1049"/>
                    <a:gd name="T2" fmla="*/ 439 w 895"/>
                    <a:gd name="T3" fmla="*/ 30 h 1049"/>
                    <a:gd name="T4" fmla="*/ 490 w 895"/>
                    <a:gd name="T5" fmla="*/ 58 h 1049"/>
                    <a:gd name="T6" fmla="*/ 565 w 895"/>
                    <a:gd name="T7" fmla="*/ 96 h 1049"/>
                    <a:gd name="T8" fmla="*/ 644 w 895"/>
                    <a:gd name="T9" fmla="*/ 130 h 1049"/>
                    <a:gd name="T10" fmla="*/ 725 w 895"/>
                    <a:gd name="T11" fmla="*/ 163 h 1049"/>
                    <a:gd name="T12" fmla="*/ 808 w 895"/>
                    <a:gd name="T13" fmla="*/ 193 h 1049"/>
                    <a:gd name="T14" fmla="*/ 895 w 895"/>
                    <a:gd name="T15" fmla="*/ 220 h 1049"/>
                    <a:gd name="T16" fmla="*/ 865 w 895"/>
                    <a:gd name="T17" fmla="*/ 330 h 1049"/>
                    <a:gd name="T18" fmla="*/ 838 w 895"/>
                    <a:gd name="T19" fmla="*/ 443 h 1049"/>
                    <a:gd name="T20" fmla="*/ 817 w 895"/>
                    <a:gd name="T21" fmla="*/ 559 h 1049"/>
                    <a:gd name="T22" fmla="*/ 799 w 895"/>
                    <a:gd name="T23" fmla="*/ 678 h 1049"/>
                    <a:gd name="T24" fmla="*/ 785 w 895"/>
                    <a:gd name="T25" fmla="*/ 800 h 1049"/>
                    <a:gd name="T26" fmla="*/ 777 w 895"/>
                    <a:gd name="T27" fmla="*/ 923 h 1049"/>
                    <a:gd name="T28" fmla="*/ 772 w 895"/>
                    <a:gd name="T29" fmla="*/ 1049 h 1049"/>
                    <a:gd name="T30" fmla="*/ 0 w 895"/>
                    <a:gd name="T31" fmla="*/ 1049 h 1049"/>
                    <a:gd name="T32" fmla="*/ 8 w 895"/>
                    <a:gd name="T33" fmla="*/ 941 h 1049"/>
                    <a:gd name="T34" fmla="*/ 21 w 895"/>
                    <a:gd name="T35" fmla="*/ 835 h 1049"/>
                    <a:gd name="T36" fmla="*/ 40 w 895"/>
                    <a:gd name="T37" fmla="*/ 732 h 1049"/>
                    <a:gd name="T38" fmla="*/ 65 w 895"/>
                    <a:gd name="T39" fmla="*/ 632 h 1049"/>
                    <a:gd name="T40" fmla="*/ 96 w 895"/>
                    <a:gd name="T41" fmla="*/ 532 h 1049"/>
                    <a:gd name="T42" fmla="*/ 132 w 895"/>
                    <a:gd name="T43" fmla="*/ 437 h 1049"/>
                    <a:gd name="T44" fmla="*/ 174 w 895"/>
                    <a:gd name="T45" fmla="*/ 343 h 1049"/>
                    <a:gd name="T46" fmla="*/ 221 w 895"/>
                    <a:gd name="T47" fmla="*/ 253 h 1049"/>
                    <a:gd name="T48" fmla="*/ 273 w 895"/>
                    <a:gd name="T49" fmla="*/ 165 h 1049"/>
                    <a:gd name="T50" fmla="*/ 329 w 895"/>
                    <a:gd name="T51" fmla="*/ 80 h 1049"/>
                    <a:gd name="T52" fmla="*/ 389 w 895"/>
                    <a:gd name="T53" fmla="*/ 0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95" h="1049">
                      <a:moveTo>
                        <a:pt x="389" y="0"/>
                      </a:moveTo>
                      <a:lnTo>
                        <a:pt x="439" y="30"/>
                      </a:lnTo>
                      <a:lnTo>
                        <a:pt x="490" y="58"/>
                      </a:lnTo>
                      <a:lnTo>
                        <a:pt x="565" y="96"/>
                      </a:lnTo>
                      <a:lnTo>
                        <a:pt x="644" y="130"/>
                      </a:lnTo>
                      <a:lnTo>
                        <a:pt x="725" y="163"/>
                      </a:lnTo>
                      <a:lnTo>
                        <a:pt x="808" y="193"/>
                      </a:lnTo>
                      <a:lnTo>
                        <a:pt x="895" y="220"/>
                      </a:lnTo>
                      <a:lnTo>
                        <a:pt x="865" y="330"/>
                      </a:lnTo>
                      <a:lnTo>
                        <a:pt x="838" y="443"/>
                      </a:lnTo>
                      <a:lnTo>
                        <a:pt x="817" y="559"/>
                      </a:lnTo>
                      <a:lnTo>
                        <a:pt x="799" y="678"/>
                      </a:lnTo>
                      <a:lnTo>
                        <a:pt x="785" y="800"/>
                      </a:lnTo>
                      <a:lnTo>
                        <a:pt x="777" y="923"/>
                      </a:lnTo>
                      <a:lnTo>
                        <a:pt x="772" y="1049"/>
                      </a:lnTo>
                      <a:lnTo>
                        <a:pt x="0" y="1049"/>
                      </a:lnTo>
                      <a:lnTo>
                        <a:pt x="8" y="941"/>
                      </a:lnTo>
                      <a:lnTo>
                        <a:pt x="21" y="835"/>
                      </a:lnTo>
                      <a:lnTo>
                        <a:pt x="40" y="732"/>
                      </a:lnTo>
                      <a:lnTo>
                        <a:pt x="65" y="632"/>
                      </a:lnTo>
                      <a:lnTo>
                        <a:pt x="96" y="532"/>
                      </a:lnTo>
                      <a:lnTo>
                        <a:pt x="132" y="437"/>
                      </a:lnTo>
                      <a:lnTo>
                        <a:pt x="174" y="343"/>
                      </a:lnTo>
                      <a:lnTo>
                        <a:pt x="221" y="253"/>
                      </a:lnTo>
                      <a:lnTo>
                        <a:pt x="273" y="165"/>
                      </a:lnTo>
                      <a:lnTo>
                        <a:pt x="329" y="80"/>
                      </a:lnTo>
                      <a:lnTo>
                        <a:pt x="389" y="0"/>
                      </a:lnTo>
                      <a:close/>
                    </a:path>
                  </a:pathLst>
                </a:custGeom>
                <a:no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highlight>
                      <a:srgbClr val="FFFF00"/>
                    </a:highlight>
                    <a:uLnTx/>
                    <a:uFillTx/>
                    <a:latin typeface="Trebuchet MS"/>
                  </a:endParaRPr>
                </a:p>
              </p:txBody>
            </p:sp>
            <p:sp>
              <p:nvSpPr>
                <p:cNvPr id="27" name="Freeform 23">
                  <a:extLst>
                    <a:ext uri="{FF2B5EF4-FFF2-40B4-BE49-F238E27FC236}">
                      <a16:creationId xmlns:a16="http://schemas.microsoft.com/office/drawing/2014/main" id="{197A9604-0843-4143-A18A-05515DD412DA}"/>
                    </a:ext>
                  </a:extLst>
                </p:cNvPr>
                <p:cNvSpPr>
                  <a:spLocks/>
                </p:cNvSpPr>
                <p:nvPr/>
              </p:nvSpPr>
              <p:spPr bwMode="auto">
                <a:xfrm>
                  <a:off x="1988062" y="1575938"/>
                  <a:ext cx="68716" cy="80169"/>
                </a:xfrm>
                <a:custGeom>
                  <a:avLst/>
                  <a:gdLst>
                    <a:gd name="T0" fmla="*/ 505 w 895"/>
                    <a:gd name="T1" fmla="*/ 0 h 1049"/>
                    <a:gd name="T2" fmla="*/ 566 w 895"/>
                    <a:gd name="T3" fmla="*/ 80 h 1049"/>
                    <a:gd name="T4" fmla="*/ 622 w 895"/>
                    <a:gd name="T5" fmla="*/ 165 h 1049"/>
                    <a:gd name="T6" fmla="*/ 674 w 895"/>
                    <a:gd name="T7" fmla="*/ 253 h 1049"/>
                    <a:gd name="T8" fmla="*/ 721 w 895"/>
                    <a:gd name="T9" fmla="*/ 343 h 1049"/>
                    <a:gd name="T10" fmla="*/ 763 w 895"/>
                    <a:gd name="T11" fmla="*/ 437 h 1049"/>
                    <a:gd name="T12" fmla="*/ 799 w 895"/>
                    <a:gd name="T13" fmla="*/ 532 h 1049"/>
                    <a:gd name="T14" fmla="*/ 830 w 895"/>
                    <a:gd name="T15" fmla="*/ 632 h 1049"/>
                    <a:gd name="T16" fmla="*/ 855 w 895"/>
                    <a:gd name="T17" fmla="*/ 732 h 1049"/>
                    <a:gd name="T18" fmla="*/ 874 w 895"/>
                    <a:gd name="T19" fmla="*/ 835 h 1049"/>
                    <a:gd name="T20" fmla="*/ 887 w 895"/>
                    <a:gd name="T21" fmla="*/ 941 h 1049"/>
                    <a:gd name="T22" fmla="*/ 895 w 895"/>
                    <a:gd name="T23" fmla="*/ 1049 h 1049"/>
                    <a:gd name="T24" fmla="*/ 124 w 895"/>
                    <a:gd name="T25" fmla="*/ 1049 h 1049"/>
                    <a:gd name="T26" fmla="*/ 118 w 895"/>
                    <a:gd name="T27" fmla="*/ 923 h 1049"/>
                    <a:gd name="T28" fmla="*/ 110 w 895"/>
                    <a:gd name="T29" fmla="*/ 800 h 1049"/>
                    <a:gd name="T30" fmla="*/ 95 w 895"/>
                    <a:gd name="T31" fmla="*/ 678 h 1049"/>
                    <a:gd name="T32" fmla="*/ 78 w 895"/>
                    <a:gd name="T33" fmla="*/ 559 h 1049"/>
                    <a:gd name="T34" fmla="*/ 57 w 895"/>
                    <a:gd name="T35" fmla="*/ 443 h 1049"/>
                    <a:gd name="T36" fmla="*/ 31 w 895"/>
                    <a:gd name="T37" fmla="*/ 330 h 1049"/>
                    <a:gd name="T38" fmla="*/ 0 w 895"/>
                    <a:gd name="T39" fmla="*/ 220 h 1049"/>
                    <a:gd name="T40" fmla="*/ 87 w 895"/>
                    <a:gd name="T41" fmla="*/ 193 h 1049"/>
                    <a:gd name="T42" fmla="*/ 170 w 895"/>
                    <a:gd name="T43" fmla="*/ 163 h 1049"/>
                    <a:gd name="T44" fmla="*/ 251 w 895"/>
                    <a:gd name="T45" fmla="*/ 130 h 1049"/>
                    <a:gd name="T46" fmla="*/ 330 w 895"/>
                    <a:gd name="T47" fmla="*/ 96 h 1049"/>
                    <a:gd name="T48" fmla="*/ 405 w 895"/>
                    <a:gd name="T49" fmla="*/ 58 h 1049"/>
                    <a:gd name="T50" fmla="*/ 457 w 895"/>
                    <a:gd name="T51" fmla="*/ 30 h 1049"/>
                    <a:gd name="T52" fmla="*/ 505 w 895"/>
                    <a:gd name="T53" fmla="*/ 0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95" h="1049">
                      <a:moveTo>
                        <a:pt x="505" y="0"/>
                      </a:moveTo>
                      <a:lnTo>
                        <a:pt x="566" y="80"/>
                      </a:lnTo>
                      <a:lnTo>
                        <a:pt x="622" y="165"/>
                      </a:lnTo>
                      <a:lnTo>
                        <a:pt x="674" y="253"/>
                      </a:lnTo>
                      <a:lnTo>
                        <a:pt x="721" y="343"/>
                      </a:lnTo>
                      <a:lnTo>
                        <a:pt x="763" y="437"/>
                      </a:lnTo>
                      <a:lnTo>
                        <a:pt x="799" y="532"/>
                      </a:lnTo>
                      <a:lnTo>
                        <a:pt x="830" y="632"/>
                      </a:lnTo>
                      <a:lnTo>
                        <a:pt x="855" y="732"/>
                      </a:lnTo>
                      <a:lnTo>
                        <a:pt x="874" y="835"/>
                      </a:lnTo>
                      <a:lnTo>
                        <a:pt x="887" y="941"/>
                      </a:lnTo>
                      <a:lnTo>
                        <a:pt x="895" y="1049"/>
                      </a:lnTo>
                      <a:lnTo>
                        <a:pt x="124" y="1049"/>
                      </a:lnTo>
                      <a:lnTo>
                        <a:pt x="118" y="923"/>
                      </a:lnTo>
                      <a:lnTo>
                        <a:pt x="110" y="800"/>
                      </a:lnTo>
                      <a:lnTo>
                        <a:pt x="95" y="678"/>
                      </a:lnTo>
                      <a:lnTo>
                        <a:pt x="78" y="559"/>
                      </a:lnTo>
                      <a:lnTo>
                        <a:pt x="57" y="443"/>
                      </a:lnTo>
                      <a:lnTo>
                        <a:pt x="31" y="330"/>
                      </a:lnTo>
                      <a:lnTo>
                        <a:pt x="0" y="220"/>
                      </a:lnTo>
                      <a:lnTo>
                        <a:pt x="87" y="193"/>
                      </a:lnTo>
                      <a:lnTo>
                        <a:pt x="170" y="163"/>
                      </a:lnTo>
                      <a:lnTo>
                        <a:pt x="251" y="130"/>
                      </a:lnTo>
                      <a:lnTo>
                        <a:pt x="330" y="96"/>
                      </a:lnTo>
                      <a:lnTo>
                        <a:pt x="405" y="58"/>
                      </a:lnTo>
                      <a:lnTo>
                        <a:pt x="457" y="30"/>
                      </a:lnTo>
                      <a:lnTo>
                        <a:pt x="505" y="0"/>
                      </a:lnTo>
                      <a:close/>
                    </a:path>
                  </a:pathLst>
                </a:custGeom>
                <a:no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highlight>
                      <a:srgbClr val="FFFF00"/>
                    </a:highlight>
                    <a:uLnTx/>
                    <a:uFillTx/>
                    <a:latin typeface="Trebuchet MS"/>
                  </a:endParaRPr>
                </a:p>
              </p:txBody>
            </p:sp>
            <p:sp>
              <p:nvSpPr>
                <p:cNvPr id="28" name="Freeform 24">
                  <a:extLst>
                    <a:ext uri="{FF2B5EF4-FFF2-40B4-BE49-F238E27FC236}">
                      <a16:creationId xmlns:a16="http://schemas.microsoft.com/office/drawing/2014/main" id="{32A74932-3ACE-4B20-8ED4-6434D6902DAD}"/>
                    </a:ext>
                  </a:extLst>
                </p:cNvPr>
                <p:cNvSpPr>
                  <a:spLocks/>
                </p:cNvSpPr>
                <p:nvPr/>
              </p:nvSpPr>
              <p:spPr bwMode="auto">
                <a:xfrm>
                  <a:off x="1853682" y="1666795"/>
                  <a:ext cx="61845" cy="60317"/>
                </a:xfrm>
                <a:custGeom>
                  <a:avLst/>
                  <a:gdLst>
                    <a:gd name="T0" fmla="*/ 0 w 809"/>
                    <a:gd name="T1" fmla="*/ 0 h 793"/>
                    <a:gd name="T2" fmla="*/ 809 w 809"/>
                    <a:gd name="T3" fmla="*/ 0 h 793"/>
                    <a:gd name="T4" fmla="*/ 809 w 809"/>
                    <a:gd name="T5" fmla="*/ 706 h 793"/>
                    <a:gd name="T6" fmla="*/ 689 w 809"/>
                    <a:gd name="T7" fmla="*/ 711 h 793"/>
                    <a:gd name="T8" fmla="*/ 570 w 809"/>
                    <a:gd name="T9" fmla="*/ 719 h 793"/>
                    <a:gd name="T10" fmla="*/ 453 w 809"/>
                    <a:gd name="T11" fmla="*/ 731 h 793"/>
                    <a:gd name="T12" fmla="*/ 339 w 809"/>
                    <a:gd name="T13" fmla="*/ 748 h 793"/>
                    <a:gd name="T14" fmla="*/ 227 w 809"/>
                    <a:gd name="T15" fmla="*/ 768 h 793"/>
                    <a:gd name="T16" fmla="*/ 118 w 809"/>
                    <a:gd name="T17" fmla="*/ 793 h 793"/>
                    <a:gd name="T18" fmla="*/ 89 w 809"/>
                    <a:gd name="T19" fmla="*/ 688 h 793"/>
                    <a:gd name="T20" fmla="*/ 63 w 809"/>
                    <a:gd name="T21" fmla="*/ 580 h 793"/>
                    <a:gd name="T22" fmla="*/ 43 w 809"/>
                    <a:gd name="T23" fmla="*/ 469 h 793"/>
                    <a:gd name="T24" fmla="*/ 26 w 809"/>
                    <a:gd name="T25" fmla="*/ 355 h 793"/>
                    <a:gd name="T26" fmla="*/ 13 w 809"/>
                    <a:gd name="T27" fmla="*/ 238 h 793"/>
                    <a:gd name="T28" fmla="*/ 4 w 809"/>
                    <a:gd name="T29" fmla="*/ 120 h 793"/>
                    <a:gd name="T30" fmla="*/ 0 w 809"/>
                    <a:gd name="T31" fmla="*/ 0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09" h="793">
                      <a:moveTo>
                        <a:pt x="0" y="0"/>
                      </a:moveTo>
                      <a:lnTo>
                        <a:pt x="809" y="0"/>
                      </a:lnTo>
                      <a:lnTo>
                        <a:pt x="809" y="706"/>
                      </a:lnTo>
                      <a:lnTo>
                        <a:pt x="689" y="711"/>
                      </a:lnTo>
                      <a:lnTo>
                        <a:pt x="570" y="719"/>
                      </a:lnTo>
                      <a:lnTo>
                        <a:pt x="453" y="731"/>
                      </a:lnTo>
                      <a:lnTo>
                        <a:pt x="339" y="748"/>
                      </a:lnTo>
                      <a:lnTo>
                        <a:pt x="227" y="768"/>
                      </a:lnTo>
                      <a:lnTo>
                        <a:pt x="118" y="793"/>
                      </a:lnTo>
                      <a:lnTo>
                        <a:pt x="89" y="688"/>
                      </a:lnTo>
                      <a:lnTo>
                        <a:pt x="63" y="580"/>
                      </a:lnTo>
                      <a:lnTo>
                        <a:pt x="43" y="469"/>
                      </a:lnTo>
                      <a:lnTo>
                        <a:pt x="26" y="355"/>
                      </a:lnTo>
                      <a:lnTo>
                        <a:pt x="13" y="238"/>
                      </a:lnTo>
                      <a:lnTo>
                        <a:pt x="4" y="120"/>
                      </a:lnTo>
                      <a:lnTo>
                        <a:pt x="0" y="0"/>
                      </a:lnTo>
                      <a:close/>
                    </a:path>
                  </a:pathLst>
                </a:custGeom>
                <a:no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highlight>
                      <a:srgbClr val="FFFF00"/>
                    </a:highlight>
                    <a:uLnTx/>
                    <a:uFillTx/>
                    <a:latin typeface="Trebuchet MS"/>
                  </a:endParaRPr>
                </a:p>
              </p:txBody>
            </p:sp>
            <p:sp>
              <p:nvSpPr>
                <p:cNvPr id="29" name="Freeform 25">
                  <a:extLst>
                    <a:ext uri="{FF2B5EF4-FFF2-40B4-BE49-F238E27FC236}">
                      <a16:creationId xmlns:a16="http://schemas.microsoft.com/office/drawing/2014/main" id="{8A6C68AF-5E4F-4EE1-81E1-6443D54C5402}"/>
                    </a:ext>
                  </a:extLst>
                </p:cNvPr>
                <p:cNvSpPr>
                  <a:spLocks/>
                </p:cNvSpPr>
                <p:nvPr/>
              </p:nvSpPr>
              <p:spPr bwMode="auto">
                <a:xfrm>
                  <a:off x="1853682" y="1595788"/>
                  <a:ext cx="61845" cy="60317"/>
                </a:xfrm>
                <a:custGeom>
                  <a:avLst/>
                  <a:gdLst>
                    <a:gd name="T0" fmla="*/ 118 w 809"/>
                    <a:gd name="T1" fmla="*/ 0 h 793"/>
                    <a:gd name="T2" fmla="*/ 227 w 809"/>
                    <a:gd name="T3" fmla="*/ 24 h 793"/>
                    <a:gd name="T4" fmla="*/ 339 w 809"/>
                    <a:gd name="T5" fmla="*/ 44 h 793"/>
                    <a:gd name="T6" fmla="*/ 453 w 809"/>
                    <a:gd name="T7" fmla="*/ 61 h 793"/>
                    <a:gd name="T8" fmla="*/ 570 w 809"/>
                    <a:gd name="T9" fmla="*/ 74 h 793"/>
                    <a:gd name="T10" fmla="*/ 689 w 809"/>
                    <a:gd name="T11" fmla="*/ 82 h 793"/>
                    <a:gd name="T12" fmla="*/ 809 w 809"/>
                    <a:gd name="T13" fmla="*/ 87 h 793"/>
                    <a:gd name="T14" fmla="*/ 809 w 809"/>
                    <a:gd name="T15" fmla="*/ 793 h 793"/>
                    <a:gd name="T16" fmla="*/ 0 w 809"/>
                    <a:gd name="T17" fmla="*/ 793 h 793"/>
                    <a:gd name="T18" fmla="*/ 4 w 809"/>
                    <a:gd name="T19" fmla="*/ 671 h 793"/>
                    <a:gd name="T20" fmla="*/ 13 w 809"/>
                    <a:gd name="T21" fmla="*/ 553 h 793"/>
                    <a:gd name="T22" fmla="*/ 26 w 809"/>
                    <a:gd name="T23" fmla="*/ 437 h 793"/>
                    <a:gd name="T24" fmla="*/ 43 w 809"/>
                    <a:gd name="T25" fmla="*/ 324 h 793"/>
                    <a:gd name="T26" fmla="*/ 63 w 809"/>
                    <a:gd name="T27" fmla="*/ 212 h 793"/>
                    <a:gd name="T28" fmla="*/ 89 w 809"/>
                    <a:gd name="T29" fmla="*/ 104 h 793"/>
                    <a:gd name="T30" fmla="*/ 118 w 809"/>
                    <a:gd name="T31" fmla="*/ 0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09" h="793">
                      <a:moveTo>
                        <a:pt x="118" y="0"/>
                      </a:moveTo>
                      <a:lnTo>
                        <a:pt x="227" y="24"/>
                      </a:lnTo>
                      <a:lnTo>
                        <a:pt x="339" y="44"/>
                      </a:lnTo>
                      <a:lnTo>
                        <a:pt x="453" y="61"/>
                      </a:lnTo>
                      <a:lnTo>
                        <a:pt x="570" y="74"/>
                      </a:lnTo>
                      <a:lnTo>
                        <a:pt x="689" y="82"/>
                      </a:lnTo>
                      <a:lnTo>
                        <a:pt x="809" y="87"/>
                      </a:lnTo>
                      <a:lnTo>
                        <a:pt x="809" y="793"/>
                      </a:lnTo>
                      <a:lnTo>
                        <a:pt x="0" y="793"/>
                      </a:lnTo>
                      <a:lnTo>
                        <a:pt x="4" y="671"/>
                      </a:lnTo>
                      <a:lnTo>
                        <a:pt x="13" y="553"/>
                      </a:lnTo>
                      <a:lnTo>
                        <a:pt x="26" y="437"/>
                      </a:lnTo>
                      <a:lnTo>
                        <a:pt x="43" y="324"/>
                      </a:lnTo>
                      <a:lnTo>
                        <a:pt x="63" y="212"/>
                      </a:lnTo>
                      <a:lnTo>
                        <a:pt x="89" y="104"/>
                      </a:lnTo>
                      <a:lnTo>
                        <a:pt x="118" y="0"/>
                      </a:lnTo>
                      <a:close/>
                    </a:path>
                  </a:pathLst>
                </a:custGeom>
                <a:no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highlight>
                      <a:srgbClr val="FFFF00"/>
                    </a:highlight>
                    <a:uLnTx/>
                    <a:uFillTx/>
                    <a:latin typeface="Trebuchet MS"/>
                  </a:endParaRPr>
                </a:p>
              </p:txBody>
            </p:sp>
            <p:sp>
              <p:nvSpPr>
                <p:cNvPr id="30" name="Freeform 26">
                  <a:extLst>
                    <a:ext uri="{FF2B5EF4-FFF2-40B4-BE49-F238E27FC236}">
                      <a16:creationId xmlns:a16="http://schemas.microsoft.com/office/drawing/2014/main" id="{BF7BD48F-B537-4B33-81EA-082215132276}"/>
                    </a:ext>
                  </a:extLst>
                </p:cNvPr>
                <p:cNvSpPr>
                  <a:spLocks/>
                </p:cNvSpPr>
                <p:nvPr/>
              </p:nvSpPr>
              <p:spPr bwMode="auto">
                <a:xfrm>
                  <a:off x="1985543" y="1664503"/>
                  <a:ext cx="68716" cy="79405"/>
                </a:xfrm>
                <a:custGeom>
                  <a:avLst/>
                  <a:gdLst>
                    <a:gd name="T0" fmla="*/ 124 w 895"/>
                    <a:gd name="T1" fmla="*/ 0 h 1048"/>
                    <a:gd name="T2" fmla="*/ 895 w 895"/>
                    <a:gd name="T3" fmla="*/ 0 h 1048"/>
                    <a:gd name="T4" fmla="*/ 887 w 895"/>
                    <a:gd name="T5" fmla="*/ 107 h 1048"/>
                    <a:gd name="T6" fmla="*/ 874 w 895"/>
                    <a:gd name="T7" fmla="*/ 212 h 1048"/>
                    <a:gd name="T8" fmla="*/ 855 w 895"/>
                    <a:gd name="T9" fmla="*/ 315 h 1048"/>
                    <a:gd name="T10" fmla="*/ 830 w 895"/>
                    <a:gd name="T11" fmla="*/ 417 h 1048"/>
                    <a:gd name="T12" fmla="*/ 799 w 895"/>
                    <a:gd name="T13" fmla="*/ 516 h 1048"/>
                    <a:gd name="T14" fmla="*/ 763 w 895"/>
                    <a:gd name="T15" fmla="*/ 612 h 1048"/>
                    <a:gd name="T16" fmla="*/ 721 w 895"/>
                    <a:gd name="T17" fmla="*/ 705 h 1048"/>
                    <a:gd name="T18" fmla="*/ 674 w 895"/>
                    <a:gd name="T19" fmla="*/ 796 h 1048"/>
                    <a:gd name="T20" fmla="*/ 622 w 895"/>
                    <a:gd name="T21" fmla="*/ 883 h 1048"/>
                    <a:gd name="T22" fmla="*/ 566 w 895"/>
                    <a:gd name="T23" fmla="*/ 967 h 1048"/>
                    <a:gd name="T24" fmla="*/ 505 w 895"/>
                    <a:gd name="T25" fmla="*/ 1048 h 1048"/>
                    <a:gd name="T26" fmla="*/ 456 w 895"/>
                    <a:gd name="T27" fmla="*/ 1019 h 1048"/>
                    <a:gd name="T28" fmla="*/ 405 w 895"/>
                    <a:gd name="T29" fmla="*/ 990 h 1048"/>
                    <a:gd name="T30" fmla="*/ 330 w 895"/>
                    <a:gd name="T31" fmla="*/ 953 h 1048"/>
                    <a:gd name="T32" fmla="*/ 251 w 895"/>
                    <a:gd name="T33" fmla="*/ 917 h 1048"/>
                    <a:gd name="T34" fmla="*/ 170 w 895"/>
                    <a:gd name="T35" fmla="*/ 885 h 1048"/>
                    <a:gd name="T36" fmla="*/ 87 w 895"/>
                    <a:gd name="T37" fmla="*/ 856 h 1048"/>
                    <a:gd name="T38" fmla="*/ 0 w 895"/>
                    <a:gd name="T39" fmla="*/ 828 h 1048"/>
                    <a:gd name="T40" fmla="*/ 31 w 895"/>
                    <a:gd name="T41" fmla="*/ 718 h 1048"/>
                    <a:gd name="T42" fmla="*/ 57 w 895"/>
                    <a:gd name="T43" fmla="*/ 606 h 1048"/>
                    <a:gd name="T44" fmla="*/ 78 w 895"/>
                    <a:gd name="T45" fmla="*/ 489 h 1048"/>
                    <a:gd name="T46" fmla="*/ 95 w 895"/>
                    <a:gd name="T47" fmla="*/ 370 h 1048"/>
                    <a:gd name="T48" fmla="*/ 110 w 895"/>
                    <a:gd name="T49" fmla="*/ 249 h 1048"/>
                    <a:gd name="T50" fmla="*/ 118 w 895"/>
                    <a:gd name="T51" fmla="*/ 126 h 1048"/>
                    <a:gd name="T52" fmla="*/ 124 w 895"/>
                    <a:gd name="T53" fmla="*/ 0 h 10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95" h="1048">
                      <a:moveTo>
                        <a:pt x="124" y="0"/>
                      </a:moveTo>
                      <a:lnTo>
                        <a:pt x="895" y="0"/>
                      </a:lnTo>
                      <a:lnTo>
                        <a:pt x="887" y="107"/>
                      </a:lnTo>
                      <a:lnTo>
                        <a:pt x="874" y="212"/>
                      </a:lnTo>
                      <a:lnTo>
                        <a:pt x="855" y="315"/>
                      </a:lnTo>
                      <a:lnTo>
                        <a:pt x="830" y="417"/>
                      </a:lnTo>
                      <a:lnTo>
                        <a:pt x="799" y="516"/>
                      </a:lnTo>
                      <a:lnTo>
                        <a:pt x="763" y="612"/>
                      </a:lnTo>
                      <a:lnTo>
                        <a:pt x="721" y="705"/>
                      </a:lnTo>
                      <a:lnTo>
                        <a:pt x="674" y="796"/>
                      </a:lnTo>
                      <a:lnTo>
                        <a:pt x="622" y="883"/>
                      </a:lnTo>
                      <a:lnTo>
                        <a:pt x="566" y="967"/>
                      </a:lnTo>
                      <a:lnTo>
                        <a:pt x="505" y="1048"/>
                      </a:lnTo>
                      <a:lnTo>
                        <a:pt x="456" y="1019"/>
                      </a:lnTo>
                      <a:lnTo>
                        <a:pt x="405" y="990"/>
                      </a:lnTo>
                      <a:lnTo>
                        <a:pt x="330" y="953"/>
                      </a:lnTo>
                      <a:lnTo>
                        <a:pt x="251" y="917"/>
                      </a:lnTo>
                      <a:lnTo>
                        <a:pt x="170" y="885"/>
                      </a:lnTo>
                      <a:lnTo>
                        <a:pt x="87" y="856"/>
                      </a:lnTo>
                      <a:lnTo>
                        <a:pt x="0" y="828"/>
                      </a:lnTo>
                      <a:lnTo>
                        <a:pt x="31" y="718"/>
                      </a:lnTo>
                      <a:lnTo>
                        <a:pt x="57" y="606"/>
                      </a:lnTo>
                      <a:lnTo>
                        <a:pt x="78" y="489"/>
                      </a:lnTo>
                      <a:lnTo>
                        <a:pt x="95" y="370"/>
                      </a:lnTo>
                      <a:lnTo>
                        <a:pt x="110" y="249"/>
                      </a:lnTo>
                      <a:lnTo>
                        <a:pt x="118" y="126"/>
                      </a:lnTo>
                      <a:lnTo>
                        <a:pt x="124" y="0"/>
                      </a:lnTo>
                      <a:close/>
                    </a:path>
                  </a:pathLst>
                </a:custGeom>
                <a:no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highlight>
                      <a:srgbClr val="FFFF00"/>
                    </a:highlight>
                    <a:uLnTx/>
                    <a:uFillTx/>
                    <a:latin typeface="Trebuchet MS"/>
                  </a:endParaRPr>
                </a:p>
              </p:txBody>
            </p:sp>
            <p:sp>
              <p:nvSpPr>
                <p:cNvPr id="31" name="Freeform 27">
                  <a:extLst>
                    <a:ext uri="{FF2B5EF4-FFF2-40B4-BE49-F238E27FC236}">
                      <a16:creationId xmlns:a16="http://schemas.microsoft.com/office/drawing/2014/main" id="{1E30800D-B6B8-4F34-8C4D-A9FD91441D75}"/>
                    </a:ext>
                  </a:extLst>
                </p:cNvPr>
                <p:cNvSpPr>
                  <a:spLocks/>
                </p:cNvSpPr>
                <p:nvPr/>
              </p:nvSpPr>
              <p:spPr bwMode="auto">
                <a:xfrm>
                  <a:off x="1925453" y="1595788"/>
                  <a:ext cx="61845" cy="60317"/>
                </a:xfrm>
                <a:custGeom>
                  <a:avLst/>
                  <a:gdLst>
                    <a:gd name="T0" fmla="*/ 691 w 809"/>
                    <a:gd name="T1" fmla="*/ 0 h 793"/>
                    <a:gd name="T2" fmla="*/ 721 w 809"/>
                    <a:gd name="T3" fmla="*/ 104 h 793"/>
                    <a:gd name="T4" fmla="*/ 745 w 809"/>
                    <a:gd name="T5" fmla="*/ 212 h 793"/>
                    <a:gd name="T6" fmla="*/ 766 w 809"/>
                    <a:gd name="T7" fmla="*/ 324 h 793"/>
                    <a:gd name="T8" fmla="*/ 783 w 809"/>
                    <a:gd name="T9" fmla="*/ 437 h 793"/>
                    <a:gd name="T10" fmla="*/ 796 w 809"/>
                    <a:gd name="T11" fmla="*/ 553 h 793"/>
                    <a:gd name="T12" fmla="*/ 805 w 809"/>
                    <a:gd name="T13" fmla="*/ 671 h 793"/>
                    <a:gd name="T14" fmla="*/ 809 w 809"/>
                    <a:gd name="T15" fmla="*/ 793 h 793"/>
                    <a:gd name="T16" fmla="*/ 0 w 809"/>
                    <a:gd name="T17" fmla="*/ 793 h 793"/>
                    <a:gd name="T18" fmla="*/ 0 w 809"/>
                    <a:gd name="T19" fmla="*/ 87 h 793"/>
                    <a:gd name="T20" fmla="*/ 120 w 809"/>
                    <a:gd name="T21" fmla="*/ 82 h 793"/>
                    <a:gd name="T22" fmla="*/ 239 w 809"/>
                    <a:gd name="T23" fmla="*/ 74 h 793"/>
                    <a:gd name="T24" fmla="*/ 356 w 809"/>
                    <a:gd name="T25" fmla="*/ 61 h 793"/>
                    <a:gd name="T26" fmla="*/ 470 w 809"/>
                    <a:gd name="T27" fmla="*/ 44 h 793"/>
                    <a:gd name="T28" fmla="*/ 582 w 809"/>
                    <a:gd name="T29" fmla="*/ 24 h 793"/>
                    <a:gd name="T30" fmla="*/ 691 w 809"/>
                    <a:gd name="T31" fmla="*/ 0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09" h="793">
                      <a:moveTo>
                        <a:pt x="691" y="0"/>
                      </a:moveTo>
                      <a:lnTo>
                        <a:pt x="721" y="104"/>
                      </a:lnTo>
                      <a:lnTo>
                        <a:pt x="745" y="212"/>
                      </a:lnTo>
                      <a:lnTo>
                        <a:pt x="766" y="324"/>
                      </a:lnTo>
                      <a:lnTo>
                        <a:pt x="783" y="437"/>
                      </a:lnTo>
                      <a:lnTo>
                        <a:pt x="796" y="553"/>
                      </a:lnTo>
                      <a:lnTo>
                        <a:pt x="805" y="671"/>
                      </a:lnTo>
                      <a:lnTo>
                        <a:pt x="809" y="793"/>
                      </a:lnTo>
                      <a:lnTo>
                        <a:pt x="0" y="793"/>
                      </a:lnTo>
                      <a:lnTo>
                        <a:pt x="0" y="87"/>
                      </a:lnTo>
                      <a:lnTo>
                        <a:pt x="120" y="82"/>
                      </a:lnTo>
                      <a:lnTo>
                        <a:pt x="239" y="74"/>
                      </a:lnTo>
                      <a:lnTo>
                        <a:pt x="356" y="61"/>
                      </a:lnTo>
                      <a:lnTo>
                        <a:pt x="470" y="44"/>
                      </a:lnTo>
                      <a:lnTo>
                        <a:pt x="582" y="24"/>
                      </a:lnTo>
                      <a:lnTo>
                        <a:pt x="691" y="0"/>
                      </a:lnTo>
                      <a:close/>
                    </a:path>
                  </a:pathLst>
                </a:custGeom>
                <a:no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highlight>
                      <a:srgbClr val="FFFF00"/>
                    </a:highlight>
                    <a:uLnTx/>
                    <a:uFillTx/>
                    <a:latin typeface="Trebuchet MS"/>
                  </a:endParaRPr>
                </a:p>
              </p:txBody>
            </p:sp>
            <p:sp>
              <p:nvSpPr>
                <p:cNvPr id="32" name="Freeform 28">
                  <a:extLst>
                    <a:ext uri="{FF2B5EF4-FFF2-40B4-BE49-F238E27FC236}">
                      <a16:creationId xmlns:a16="http://schemas.microsoft.com/office/drawing/2014/main" id="{69C4EB93-6154-4FF9-8586-9E8C919657BC}"/>
                    </a:ext>
                  </a:extLst>
                </p:cNvPr>
                <p:cNvSpPr>
                  <a:spLocks/>
                </p:cNvSpPr>
                <p:nvPr/>
              </p:nvSpPr>
              <p:spPr bwMode="auto">
                <a:xfrm>
                  <a:off x="1784202" y="1666795"/>
                  <a:ext cx="67954" cy="79405"/>
                </a:xfrm>
                <a:custGeom>
                  <a:avLst/>
                  <a:gdLst>
                    <a:gd name="T0" fmla="*/ 0 w 895"/>
                    <a:gd name="T1" fmla="*/ 0 h 1048"/>
                    <a:gd name="T2" fmla="*/ 771 w 895"/>
                    <a:gd name="T3" fmla="*/ 0 h 1048"/>
                    <a:gd name="T4" fmla="*/ 777 w 895"/>
                    <a:gd name="T5" fmla="*/ 126 h 1048"/>
                    <a:gd name="T6" fmla="*/ 785 w 895"/>
                    <a:gd name="T7" fmla="*/ 249 h 1048"/>
                    <a:gd name="T8" fmla="*/ 798 w 895"/>
                    <a:gd name="T9" fmla="*/ 370 h 1048"/>
                    <a:gd name="T10" fmla="*/ 817 w 895"/>
                    <a:gd name="T11" fmla="*/ 489 h 1048"/>
                    <a:gd name="T12" fmla="*/ 838 w 895"/>
                    <a:gd name="T13" fmla="*/ 606 h 1048"/>
                    <a:gd name="T14" fmla="*/ 864 w 895"/>
                    <a:gd name="T15" fmla="*/ 718 h 1048"/>
                    <a:gd name="T16" fmla="*/ 895 w 895"/>
                    <a:gd name="T17" fmla="*/ 828 h 1048"/>
                    <a:gd name="T18" fmla="*/ 808 w 895"/>
                    <a:gd name="T19" fmla="*/ 856 h 1048"/>
                    <a:gd name="T20" fmla="*/ 724 w 895"/>
                    <a:gd name="T21" fmla="*/ 885 h 1048"/>
                    <a:gd name="T22" fmla="*/ 643 w 895"/>
                    <a:gd name="T23" fmla="*/ 917 h 1048"/>
                    <a:gd name="T24" fmla="*/ 565 w 895"/>
                    <a:gd name="T25" fmla="*/ 953 h 1048"/>
                    <a:gd name="T26" fmla="*/ 490 w 895"/>
                    <a:gd name="T27" fmla="*/ 990 h 1048"/>
                    <a:gd name="T28" fmla="*/ 438 w 895"/>
                    <a:gd name="T29" fmla="*/ 1019 h 1048"/>
                    <a:gd name="T30" fmla="*/ 389 w 895"/>
                    <a:gd name="T31" fmla="*/ 1048 h 1048"/>
                    <a:gd name="T32" fmla="*/ 329 w 895"/>
                    <a:gd name="T33" fmla="*/ 967 h 1048"/>
                    <a:gd name="T34" fmla="*/ 273 w 895"/>
                    <a:gd name="T35" fmla="*/ 884 h 1048"/>
                    <a:gd name="T36" fmla="*/ 221 w 895"/>
                    <a:gd name="T37" fmla="*/ 796 h 1048"/>
                    <a:gd name="T38" fmla="*/ 174 w 895"/>
                    <a:gd name="T39" fmla="*/ 705 h 1048"/>
                    <a:gd name="T40" fmla="*/ 132 w 895"/>
                    <a:gd name="T41" fmla="*/ 612 h 1048"/>
                    <a:gd name="T42" fmla="*/ 96 w 895"/>
                    <a:gd name="T43" fmla="*/ 516 h 1048"/>
                    <a:gd name="T44" fmla="*/ 65 w 895"/>
                    <a:gd name="T45" fmla="*/ 417 h 1048"/>
                    <a:gd name="T46" fmla="*/ 40 w 895"/>
                    <a:gd name="T47" fmla="*/ 315 h 1048"/>
                    <a:gd name="T48" fmla="*/ 21 w 895"/>
                    <a:gd name="T49" fmla="*/ 212 h 1048"/>
                    <a:gd name="T50" fmla="*/ 8 w 895"/>
                    <a:gd name="T51" fmla="*/ 107 h 1048"/>
                    <a:gd name="T52" fmla="*/ 0 w 895"/>
                    <a:gd name="T53" fmla="*/ 0 h 10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95" h="1048">
                      <a:moveTo>
                        <a:pt x="0" y="0"/>
                      </a:moveTo>
                      <a:lnTo>
                        <a:pt x="771" y="0"/>
                      </a:lnTo>
                      <a:lnTo>
                        <a:pt x="777" y="126"/>
                      </a:lnTo>
                      <a:lnTo>
                        <a:pt x="785" y="249"/>
                      </a:lnTo>
                      <a:lnTo>
                        <a:pt x="798" y="370"/>
                      </a:lnTo>
                      <a:lnTo>
                        <a:pt x="817" y="489"/>
                      </a:lnTo>
                      <a:lnTo>
                        <a:pt x="838" y="606"/>
                      </a:lnTo>
                      <a:lnTo>
                        <a:pt x="864" y="718"/>
                      </a:lnTo>
                      <a:lnTo>
                        <a:pt x="895" y="828"/>
                      </a:lnTo>
                      <a:lnTo>
                        <a:pt x="808" y="856"/>
                      </a:lnTo>
                      <a:lnTo>
                        <a:pt x="724" y="885"/>
                      </a:lnTo>
                      <a:lnTo>
                        <a:pt x="643" y="917"/>
                      </a:lnTo>
                      <a:lnTo>
                        <a:pt x="565" y="953"/>
                      </a:lnTo>
                      <a:lnTo>
                        <a:pt x="490" y="990"/>
                      </a:lnTo>
                      <a:lnTo>
                        <a:pt x="438" y="1019"/>
                      </a:lnTo>
                      <a:lnTo>
                        <a:pt x="389" y="1048"/>
                      </a:lnTo>
                      <a:lnTo>
                        <a:pt x="329" y="967"/>
                      </a:lnTo>
                      <a:lnTo>
                        <a:pt x="273" y="884"/>
                      </a:lnTo>
                      <a:lnTo>
                        <a:pt x="221" y="796"/>
                      </a:lnTo>
                      <a:lnTo>
                        <a:pt x="174" y="705"/>
                      </a:lnTo>
                      <a:lnTo>
                        <a:pt x="132" y="612"/>
                      </a:lnTo>
                      <a:lnTo>
                        <a:pt x="96" y="516"/>
                      </a:lnTo>
                      <a:lnTo>
                        <a:pt x="65" y="417"/>
                      </a:lnTo>
                      <a:lnTo>
                        <a:pt x="40" y="315"/>
                      </a:lnTo>
                      <a:lnTo>
                        <a:pt x="21" y="212"/>
                      </a:lnTo>
                      <a:lnTo>
                        <a:pt x="8" y="107"/>
                      </a:lnTo>
                      <a:lnTo>
                        <a:pt x="0" y="0"/>
                      </a:lnTo>
                      <a:close/>
                    </a:path>
                  </a:pathLst>
                </a:custGeom>
                <a:no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highlight>
                      <a:srgbClr val="FFFF00"/>
                    </a:highlight>
                    <a:uLnTx/>
                    <a:uFillTx/>
                    <a:latin typeface="Trebuchet MS"/>
                  </a:endParaRPr>
                </a:p>
              </p:txBody>
            </p:sp>
          </p:grpSp>
          <p:sp>
            <p:nvSpPr>
              <p:cNvPr id="16" name="Freeform 29">
                <a:extLst>
                  <a:ext uri="{FF2B5EF4-FFF2-40B4-BE49-F238E27FC236}">
                    <a16:creationId xmlns:a16="http://schemas.microsoft.com/office/drawing/2014/main" id="{0EDA2CAB-2AB0-4A97-A2B6-F9DBAF84340D}"/>
                  </a:ext>
                </a:extLst>
              </p:cNvPr>
              <p:cNvSpPr/>
              <p:nvPr/>
            </p:nvSpPr>
            <p:spPr>
              <a:xfrm>
                <a:off x="1371392" y="1400858"/>
                <a:ext cx="288970" cy="230595"/>
              </a:xfrm>
              <a:custGeom>
                <a:avLst/>
                <a:gdLst>
                  <a:gd name="connsiteX0" fmla="*/ 4750604 w 6445250"/>
                  <a:gd name="connsiteY0" fmla="*/ 1781475 h 2398252"/>
                  <a:gd name="connsiteX1" fmla="*/ 4610491 w 6445250"/>
                  <a:gd name="connsiteY1" fmla="*/ 1924390 h 2398252"/>
                  <a:gd name="connsiteX2" fmla="*/ 4750604 w 6445250"/>
                  <a:gd name="connsiteY2" fmla="*/ 2067305 h 2398252"/>
                  <a:gd name="connsiteX3" fmla="*/ 4890717 w 6445250"/>
                  <a:gd name="connsiteY3" fmla="*/ 1924390 h 2398252"/>
                  <a:gd name="connsiteX4" fmla="*/ 4750604 w 6445250"/>
                  <a:gd name="connsiteY4" fmla="*/ 1781475 h 2398252"/>
                  <a:gd name="connsiteX5" fmla="*/ 1639250 w 6445250"/>
                  <a:gd name="connsiteY5" fmla="*/ 1781475 h 2398252"/>
                  <a:gd name="connsiteX6" fmla="*/ 1499137 w 6445250"/>
                  <a:gd name="connsiteY6" fmla="*/ 1924390 h 2398252"/>
                  <a:gd name="connsiteX7" fmla="*/ 1639250 w 6445250"/>
                  <a:gd name="connsiteY7" fmla="*/ 2067305 h 2398252"/>
                  <a:gd name="connsiteX8" fmla="*/ 1779363 w 6445250"/>
                  <a:gd name="connsiteY8" fmla="*/ 1924390 h 2398252"/>
                  <a:gd name="connsiteX9" fmla="*/ 1639250 w 6445250"/>
                  <a:gd name="connsiteY9" fmla="*/ 1781475 h 2398252"/>
                  <a:gd name="connsiteX10" fmla="*/ 4750604 w 6445250"/>
                  <a:gd name="connsiteY10" fmla="*/ 1641362 h 2398252"/>
                  <a:gd name="connsiteX11" fmla="*/ 5030830 w 6445250"/>
                  <a:gd name="connsiteY11" fmla="*/ 1924390 h 2398252"/>
                  <a:gd name="connsiteX12" fmla="*/ 4750604 w 6445250"/>
                  <a:gd name="connsiteY12" fmla="*/ 2207418 h 2398252"/>
                  <a:gd name="connsiteX13" fmla="*/ 4470378 w 6445250"/>
                  <a:gd name="connsiteY13" fmla="*/ 1924390 h 2398252"/>
                  <a:gd name="connsiteX14" fmla="*/ 4750604 w 6445250"/>
                  <a:gd name="connsiteY14" fmla="*/ 1641362 h 2398252"/>
                  <a:gd name="connsiteX15" fmla="*/ 1639250 w 6445250"/>
                  <a:gd name="connsiteY15" fmla="*/ 1641362 h 2398252"/>
                  <a:gd name="connsiteX16" fmla="*/ 1919476 w 6445250"/>
                  <a:gd name="connsiteY16" fmla="*/ 1924390 h 2398252"/>
                  <a:gd name="connsiteX17" fmla="*/ 1639250 w 6445250"/>
                  <a:gd name="connsiteY17" fmla="*/ 2207418 h 2398252"/>
                  <a:gd name="connsiteX18" fmla="*/ 1359024 w 6445250"/>
                  <a:gd name="connsiteY18" fmla="*/ 1924390 h 2398252"/>
                  <a:gd name="connsiteX19" fmla="*/ 1639250 w 6445250"/>
                  <a:gd name="connsiteY19" fmla="*/ 1641362 h 2398252"/>
                  <a:gd name="connsiteX20" fmla="*/ 2745164 w 6445250"/>
                  <a:gd name="connsiteY20" fmla="*/ 1612750 h 2398252"/>
                  <a:gd name="connsiteX21" fmla="*/ 3184525 w 6445250"/>
                  <a:gd name="connsiteY21" fmla="*/ 1874636 h 2398252"/>
                  <a:gd name="connsiteX22" fmla="*/ 3623886 w 6445250"/>
                  <a:gd name="connsiteY22" fmla="*/ 1612750 h 2398252"/>
                  <a:gd name="connsiteX23" fmla="*/ 3184525 w 6445250"/>
                  <a:gd name="connsiteY23" fmla="*/ 1810369 h 2398252"/>
                  <a:gd name="connsiteX24" fmla="*/ 2745164 w 6445250"/>
                  <a:gd name="connsiteY24" fmla="*/ 1612750 h 2398252"/>
                  <a:gd name="connsiteX25" fmla="*/ 6445250 w 6445250"/>
                  <a:gd name="connsiteY25" fmla="*/ 1137944 h 2398252"/>
                  <a:gd name="connsiteX26" fmla="*/ 6343650 w 6445250"/>
                  <a:gd name="connsiteY26" fmla="*/ 1480844 h 2398252"/>
                  <a:gd name="connsiteX27" fmla="*/ 5010900 w 6445250"/>
                  <a:gd name="connsiteY27" fmla="*/ 1712148 h 2398252"/>
                  <a:gd name="connsiteX28" fmla="*/ 4963514 w 6445250"/>
                  <a:gd name="connsiteY28" fmla="*/ 1673050 h 2398252"/>
                  <a:gd name="connsiteX29" fmla="*/ 4755511 w 6445250"/>
                  <a:gd name="connsiteY29" fmla="*/ 1609514 h 2398252"/>
                  <a:gd name="connsiteX30" fmla="*/ 4447021 w 6445250"/>
                  <a:gd name="connsiteY30" fmla="*/ 1773537 h 2398252"/>
                  <a:gd name="connsiteX31" fmla="*/ 4425165 w 6445250"/>
                  <a:gd name="connsiteY31" fmla="*/ 1813805 h 2398252"/>
                  <a:gd name="connsiteX32" fmla="*/ 4217622 w 6445250"/>
                  <a:gd name="connsiteY32" fmla="*/ 1849825 h 2398252"/>
                  <a:gd name="connsiteX33" fmla="*/ 4217622 w 6445250"/>
                  <a:gd name="connsiteY33" fmla="*/ 2225097 h 2398252"/>
                  <a:gd name="connsiteX34" fmla="*/ 4271974 w 6445250"/>
                  <a:gd name="connsiteY34" fmla="*/ 2225097 h 2398252"/>
                  <a:gd name="connsiteX35" fmla="*/ 4271974 w 6445250"/>
                  <a:gd name="connsiteY35" fmla="*/ 2135255 h 2398252"/>
                  <a:gd name="connsiteX36" fmla="*/ 4295977 w 6445250"/>
                  <a:gd name="connsiteY36" fmla="*/ 2111252 h 2398252"/>
                  <a:gd name="connsiteX37" fmla="*/ 4391987 w 6445250"/>
                  <a:gd name="connsiteY37" fmla="*/ 2111252 h 2398252"/>
                  <a:gd name="connsiteX38" fmla="*/ 4415990 w 6445250"/>
                  <a:gd name="connsiteY38" fmla="*/ 2135255 h 2398252"/>
                  <a:gd name="connsiteX39" fmla="*/ 4415990 w 6445250"/>
                  <a:gd name="connsiteY39" fmla="*/ 2374249 h 2398252"/>
                  <a:gd name="connsiteX40" fmla="*/ 4391987 w 6445250"/>
                  <a:gd name="connsiteY40" fmla="*/ 2398252 h 2398252"/>
                  <a:gd name="connsiteX41" fmla="*/ 4295977 w 6445250"/>
                  <a:gd name="connsiteY41" fmla="*/ 2398252 h 2398252"/>
                  <a:gd name="connsiteX42" fmla="*/ 4271974 w 6445250"/>
                  <a:gd name="connsiteY42" fmla="*/ 2374249 h 2398252"/>
                  <a:gd name="connsiteX43" fmla="*/ 4271974 w 6445250"/>
                  <a:gd name="connsiteY43" fmla="*/ 2284408 h 2398252"/>
                  <a:gd name="connsiteX44" fmla="*/ 4217622 w 6445250"/>
                  <a:gd name="connsiteY44" fmla="*/ 2284408 h 2398252"/>
                  <a:gd name="connsiteX45" fmla="*/ 4217622 w 6445250"/>
                  <a:gd name="connsiteY45" fmla="*/ 2286180 h 2398252"/>
                  <a:gd name="connsiteX46" fmla="*/ 4158311 w 6445250"/>
                  <a:gd name="connsiteY46" fmla="*/ 2286180 h 2398252"/>
                  <a:gd name="connsiteX47" fmla="*/ 4158311 w 6445250"/>
                  <a:gd name="connsiteY47" fmla="*/ 2284408 h 2398252"/>
                  <a:gd name="connsiteX48" fmla="*/ 4104745 w 6445250"/>
                  <a:gd name="connsiteY48" fmla="*/ 2284408 h 2398252"/>
                  <a:gd name="connsiteX49" fmla="*/ 4104745 w 6445250"/>
                  <a:gd name="connsiteY49" fmla="*/ 2374249 h 2398252"/>
                  <a:gd name="connsiteX50" fmla="*/ 4080742 w 6445250"/>
                  <a:gd name="connsiteY50" fmla="*/ 2398252 h 2398252"/>
                  <a:gd name="connsiteX51" fmla="*/ 3984732 w 6445250"/>
                  <a:gd name="connsiteY51" fmla="*/ 2398252 h 2398252"/>
                  <a:gd name="connsiteX52" fmla="*/ 3960729 w 6445250"/>
                  <a:gd name="connsiteY52" fmla="*/ 2374249 h 2398252"/>
                  <a:gd name="connsiteX53" fmla="*/ 3960729 w 6445250"/>
                  <a:gd name="connsiteY53" fmla="*/ 2135255 h 2398252"/>
                  <a:gd name="connsiteX54" fmla="*/ 3984732 w 6445250"/>
                  <a:gd name="connsiteY54" fmla="*/ 2111252 h 2398252"/>
                  <a:gd name="connsiteX55" fmla="*/ 4080742 w 6445250"/>
                  <a:gd name="connsiteY55" fmla="*/ 2111252 h 2398252"/>
                  <a:gd name="connsiteX56" fmla="*/ 4104745 w 6445250"/>
                  <a:gd name="connsiteY56" fmla="*/ 2135255 h 2398252"/>
                  <a:gd name="connsiteX57" fmla="*/ 4104745 w 6445250"/>
                  <a:gd name="connsiteY57" fmla="*/ 2225097 h 2398252"/>
                  <a:gd name="connsiteX58" fmla="*/ 4158311 w 6445250"/>
                  <a:gd name="connsiteY58" fmla="*/ 2225097 h 2398252"/>
                  <a:gd name="connsiteX59" fmla="*/ 4158311 w 6445250"/>
                  <a:gd name="connsiteY59" fmla="*/ 1860118 h 2398252"/>
                  <a:gd name="connsiteX60" fmla="*/ 3571870 w 6445250"/>
                  <a:gd name="connsiteY60" fmla="*/ 1961897 h 2398252"/>
                  <a:gd name="connsiteX61" fmla="*/ 3626888 w 6445250"/>
                  <a:gd name="connsiteY61" fmla="*/ 1930173 h 2398252"/>
                  <a:gd name="connsiteX62" fmla="*/ 3887256 w 6445250"/>
                  <a:gd name="connsiteY62" fmla="*/ 1594295 h 2398252"/>
                  <a:gd name="connsiteX63" fmla="*/ 3904934 w 6445250"/>
                  <a:gd name="connsiteY63" fmla="*/ 1533800 h 2398252"/>
                  <a:gd name="connsiteX64" fmla="*/ 6292850 w 6445250"/>
                  <a:gd name="connsiteY64" fmla="*/ 1341144 h 2398252"/>
                  <a:gd name="connsiteX65" fmla="*/ 6356350 w 6445250"/>
                  <a:gd name="connsiteY65" fmla="*/ 1163344 h 2398252"/>
                  <a:gd name="connsiteX66" fmla="*/ 0 w 6445250"/>
                  <a:gd name="connsiteY66" fmla="*/ 1137944 h 2398252"/>
                  <a:gd name="connsiteX67" fmla="*/ 88900 w 6445250"/>
                  <a:gd name="connsiteY67" fmla="*/ 1163344 h 2398252"/>
                  <a:gd name="connsiteX68" fmla="*/ 152400 w 6445250"/>
                  <a:gd name="connsiteY68" fmla="*/ 1341144 h 2398252"/>
                  <a:gd name="connsiteX69" fmla="*/ 2447813 w 6445250"/>
                  <a:gd name="connsiteY69" fmla="*/ 1526337 h 2398252"/>
                  <a:gd name="connsiteX70" fmla="*/ 2467671 w 6445250"/>
                  <a:gd name="connsiteY70" fmla="*/ 1594295 h 2398252"/>
                  <a:gd name="connsiteX71" fmla="*/ 2728039 w 6445250"/>
                  <a:gd name="connsiteY71" fmla="*/ 1930173 h 2398252"/>
                  <a:gd name="connsiteX72" fmla="*/ 2744164 w 6445250"/>
                  <a:gd name="connsiteY72" fmla="*/ 1939471 h 2398252"/>
                  <a:gd name="connsiteX73" fmla="*/ 2166108 w 6445250"/>
                  <a:gd name="connsiteY73" fmla="*/ 1839147 h 2398252"/>
                  <a:gd name="connsiteX74" fmla="*/ 2166108 w 6445250"/>
                  <a:gd name="connsiteY74" fmla="*/ 2225097 h 2398252"/>
                  <a:gd name="connsiteX75" fmla="*/ 2220460 w 6445250"/>
                  <a:gd name="connsiteY75" fmla="*/ 2225097 h 2398252"/>
                  <a:gd name="connsiteX76" fmla="*/ 2220460 w 6445250"/>
                  <a:gd name="connsiteY76" fmla="*/ 2135255 h 2398252"/>
                  <a:gd name="connsiteX77" fmla="*/ 2244463 w 6445250"/>
                  <a:gd name="connsiteY77" fmla="*/ 2111252 h 2398252"/>
                  <a:gd name="connsiteX78" fmla="*/ 2340473 w 6445250"/>
                  <a:gd name="connsiteY78" fmla="*/ 2111252 h 2398252"/>
                  <a:gd name="connsiteX79" fmla="*/ 2364476 w 6445250"/>
                  <a:gd name="connsiteY79" fmla="*/ 2135255 h 2398252"/>
                  <a:gd name="connsiteX80" fmla="*/ 2364476 w 6445250"/>
                  <a:gd name="connsiteY80" fmla="*/ 2374249 h 2398252"/>
                  <a:gd name="connsiteX81" fmla="*/ 2340473 w 6445250"/>
                  <a:gd name="connsiteY81" fmla="*/ 2398252 h 2398252"/>
                  <a:gd name="connsiteX82" fmla="*/ 2244463 w 6445250"/>
                  <a:gd name="connsiteY82" fmla="*/ 2398252 h 2398252"/>
                  <a:gd name="connsiteX83" fmla="*/ 2220460 w 6445250"/>
                  <a:gd name="connsiteY83" fmla="*/ 2374249 h 2398252"/>
                  <a:gd name="connsiteX84" fmla="*/ 2220460 w 6445250"/>
                  <a:gd name="connsiteY84" fmla="*/ 2284408 h 2398252"/>
                  <a:gd name="connsiteX85" fmla="*/ 2166108 w 6445250"/>
                  <a:gd name="connsiteY85" fmla="*/ 2284408 h 2398252"/>
                  <a:gd name="connsiteX86" fmla="*/ 2166108 w 6445250"/>
                  <a:gd name="connsiteY86" fmla="*/ 2286180 h 2398252"/>
                  <a:gd name="connsiteX87" fmla="*/ 2106797 w 6445250"/>
                  <a:gd name="connsiteY87" fmla="*/ 2286180 h 2398252"/>
                  <a:gd name="connsiteX88" fmla="*/ 2106797 w 6445250"/>
                  <a:gd name="connsiteY88" fmla="*/ 2284408 h 2398252"/>
                  <a:gd name="connsiteX89" fmla="*/ 2053231 w 6445250"/>
                  <a:gd name="connsiteY89" fmla="*/ 2284408 h 2398252"/>
                  <a:gd name="connsiteX90" fmla="*/ 2053231 w 6445250"/>
                  <a:gd name="connsiteY90" fmla="*/ 2374249 h 2398252"/>
                  <a:gd name="connsiteX91" fmla="*/ 2029228 w 6445250"/>
                  <a:gd name="connsiteY91" fmla="*/ 2398252 h 2398252"/>
                  <a:gd name="connsiteX92" fmla="*/ 1933218 w 6445250"/>
                  <a:gd name="connsiteY92" fmla="*/ 2398252 h 2398252"/>
                  <a:gd name="connsiteX93" fmla="*/ 1909215 w 6445250"/>
                  <a:gd name="connsiteY93" fmla="*/ 2374249 h 2398252"/>
                  <a:gd name="connsiteX94" fmla="*/ 1909215 w 6445250"/>
                  <a:gd name="connsiteY94" fmla="*/ 2135255 h 2398252"/>
                  <a:gd name="connsiteX95" fmla="*/ 1933218 w 6445250"/>
                  <a:gd name="connsiteY95" fmla="*/ 2111252 h 2398252"/>
                  <a:gd name="connsiteX96" fmla="*/ 2029228 w 6445250"/>
                  <a:gd name="connsiteY96" fmla="*/ 2111252 h 2398252"/>
                  <a:gd name="connsiteX97" fmla="*/ 2053231 w 6445250"/>
                  <a:gd name="connsiteY97" fmla="*/ 2135255 h 2398252"/>
                  <a:gd name="connsiteX98" fmla="*/ 2053231 w 6445250"/>
                  <a:gd name="connsiteY98" fmla="*/ 2225097 h 2398252"/>
                  <a:gd name="connsiteX99" fmla="*/ 2106797 w 6445250"/>
                  <a:gd name="connsiteY99" fmla="*/ 2225097 h 2398252"/>
                  <a:gd name="connsiteX100" fmla="*/ 2106797 w 6445250"/>
                  <a:gd name="connsiteY100" fmla="*/ 1828853 h 2398252"/>
                  <a:gd name="connsiteX101" fmla="*/ 1964344 w 6445250"/>
                  <a:gd name="connsiteY101" fmla="*/ 1804130 h 2398252"/>
                  <a:gd name="connsiteX102" fmla="*/ 1947739 w 6445250"/>
                  <a:gd name="connsiteY102" fmla="*/ 1773537 h 2398252"/>
                  <a:gd name="connsiteX103" fmla="*/ 1639249 w 6445250"/>
                  <a:gd name="connsiteY103" fmla="*/ 1609514 h 2398252"/>
                  <a:gd name="connsiteX104" fmla="*/ 1431246 w 6445250"/>
                  <a:gd name="connsiteY104" fmla="*/ 1673050 h 2398252"/>
                  <a:gd name="connsiteX105" fmla="*/ 1392634 w 6445250"/>
                  <a:gd name="connsiteY105" fmla="*/ 1704908 h 2398252"/>
                  <a:gd name="connsiteX106" fmla="*/ 101600 w 6445250"/>
                  <a:gd name="connsiteY106" fmla="*/ 1480844 h 2398252"/>
                  <a:gd name="connsiteX107" fmla="*/ 3092180 w 6445250"/>
                  <a:gd name="connsiteY107" fmla="*/ 957463 h 2398252"/>
                  <a:gd name="connsiteX108" fmla="*/ 2981539 w 6445250"/>
                  <a:gd name="connsiteY108" fmla="*/ 1253144 h 2398252"/>
                  <a:gd name="connsiteX109" fmla="*/ 3386598 w 6445250"/>
                  <a:gd name="connsiteY109" fmla="*/ 1253144 h 2398252"/>
                  <a:gd name="connsiteX110" fmla="*/ 3275958 w 6445250"/>
                  <a:gd name="connsiteY110" fmla="*/ 957463 h 2398252"/>
                  <a:gd name="connsiteX111" fmla="*/ 3563915 w 6445250"/>
                  <a:gd name="connsiteY111" fmla="*/ 878531 h 2398252"/>
                  <a:gd name="connsiteX112" fmla="*/ 3304702 w 6445250"/>
                  <a:gd name="connsiteY112" fmla="*/ 966150 h 2398252"/>
                  <a:gd name="connsiteX113" fmla="*/ 3401711 w 6445250"/>
                  <a:gd name="connsiteY113" fmla="*/ 1253144 h 2398252"/>
                  <a:gd name="connsiteX114" fmla="*/ 3660925 w 6445250"/>
                  <a:gd name="connsiteY114" fmla="*/ 1165525 h 2398252"/>
                  <a:gd name="connsiteX115" fmla="*/ 2804222 w 6445250"/>
                  <a:gd name="connsiteY115" fmla="*/ 878531 h 2398252"/>
                  <a:gd name="connsiteX116" fmla="*/ 2707212 w 6445250"/>
                  <a:gd name="connsiteY116" fmla="*/ 1165525 h 2398252"/>
                  <a:gd name="connsiteX117" fmla="*/ 2966426 w 6445250"/>
                  <a:gd name="connsiteY117" fmla="*/ 1253144 h 2398252"/>
                  <a:gd name="connsiteX118" fmla="*/ 3063435 w 6445250"/>
                  <a:gd name="connsiteY118" fmla="*/ 966150 h 2398252"/>
                  <a:gd name="connsiteX119" fmla="*/ 2012103 w 6445250"/>
                  <a:gd name="connsiteY119" fmla="*/ 760809 h 2398252"/>
                  <a:gd name="connsiteX120" fmla="*/ 2522420 w 6445250"/>
                  <a:gd name="connsiteY120" fmla="*/ 910964 h 2398252"/>
                  <a:gd name="connsiteX121" fmla="*/ 2476672 w 6445250"/>
                  <a:gd name="connsiteY121" fmla="*/ 1036655 h 2398252"/>
                  <a:gd name="connsiteX122" fmla="*/ 1989229 w 6445250"/>
                  <a:gd name="connsiteY122" fmla="*/ 823654 h 2398252"/>
                  <a:gd name="connsiteX123" fmla="*/ 4349173 w 6445250"/>
                  <a:gd name="connsiteY123" fmla="*/ 760807 h 2398252"/>
                  <a:gd name="connsiteX124" fmla="*/ 4372047 w 6445250"/>
                  <a:gd name="connsiteY124" fmla="*/ 823653 h 2398252"/>
                  <a:gd name="connsiteX125" fmla="*/ 3884604 w 6445250"/>
                  <a:gd name="connsiteY125" fmla="*/ 1036652 h 2398252"/>
                  <a:gd name="connsiteX126" fmla="*/ 3838856 w 6445250"/>
                  <a:gd name="connsiteY126" fmla="*/ 910962 h 2398252"/>
                  <a:gd name="connsiteX127" fmla="*/ 3180638 w 6445250"/>
                  <a:gd name="connsiteY127" fmla="*/ 575229 h 2398252"/>
                  <a:gd name="connsiteX128" fmla="*/ 3864401 w 6445250"/>
                  <a:gd name="connsiteY128" fmla="*/ 1316188 h 2398252"/>
                  <a:gd name="connsiteX129" fmla="*/ 3318440 w 6445250"/>
                  <a:gd name="connsiteY129" fmla="*/ 2042094 h 2398252"/>
                  <a:gd name="connsiteX130" fmla="*/ 3251888 w 6445250"/>
                  <a:gd name="connsiteY130" fmla="*/ 2053100 h 2398252"/>
                  <a:gd name="connsiteX131" fmla="*/ 3251888 w 6445250"/>
                  <a:gd name="connsiteY131" fmla="*/ 2225097 h 2398252"/>
                  <a:gd name="connsiteX132" fmla="*/ 3306240 w 6445250"/>
                  <a:gd name="connsiteY132" fmla="*/ 2225097 h 2398252"/>
                  <a:gd name="connsiteX133" fmla="*/ 3306240 w 6445250"/>
                  <a:gd name="connsiteY133" fmla="*/ 2135255 h 2398252"/>
                  <a:gd name="connsiteX134" fmla="*/ 3330243 w 6445250"/>
                  <a:gd name="connsiteY134" fmla="*/ 2111252 h 2398252"/>
                  <a:gd name="connsiteX135" fmla="*/ 3426253 w 6445250"/>
                  <a:gd name="connsiteY135" fmla="*/ 2111252 h 2398252"/>
                  <a:gd name="connsiteX136" fmla="*/ 3450256 w 6445250"/>
                  <a:gd name="connsiteY136" fmla="*/ 2135255 h 2398252"/>
                  <a:gd name="connsiteX137" fmla="*/ 3450256 w 6445250"/>
                  <a:gd name="connsiteY137" fmla="*/ 2374249 h 2398252"/>
                  <a:gd name="connsiteX138" fmla="*/ 3426253 w 6445250"/>
                  <a:gd name="connsiteY138" fmla="*/ 2398252 h 2398252"/>
                  <a:gd name="connsiteX139" fmla="*/ 3330243 w 6445250"/>
                  <a:gd name="connsiteY139" fmla="*/ 2398252 h 2398252"/>
                  <a:gd name="connsiteX140" fmla="*/ 3306240 w 6445250"/>
                  <a:gd name="connsiteY140" fmla="*/ 2374249 h 2398252"/>
                  <a:gd name="connsiteX141" fmla="*/ 3306240 w 6445250"/>
                  <a:gd name="connsiteY141" fmla="*/ 2284408 h 2398252"/>
                  <a:gd name="connsiteX142" fmla="*/ 3251888 w 6445250"/>
                  <a:gd name="connsiteY142" fmla="*/ 2284408 h 2398252"/>
                  <a:gd name="connsiteX143" fmla="*/ 3251888 w 6445250"/>
                  <a:gd name="connsiteY143" fmla="*/ 2286180 h 2398252"/>
                  <a:gd name="connsiteX144" fmla="*/ 3192577 w 6445250"/>
                  <a:gd name="connsiteY144" fmla="*/ 2286180 h 2398252"/>
                  <a:gd name="connsiteX145" fmla="*/ 3192577 w 6445250"/>
                  <a:gd name="connsiteY145" fmla="*/ 2284408 h 2398252"/>
                  <a:gd name="connsiteX146" fmla="*/ 3139011 w 6445250"/>
                  <a:gd name="connsiteY146" fmla="*/ 2284408 h 2398252"/>
                  <a:gd name="connsiteX147" fmla="*/ 3139011 w 6445250"/>
                  <a:gd name="connsiteY147" fmla="*/ 2374249 h 2398252"/>
                  <a:gd name="connsiteX148" fmla="*/ 3115008 w 6445250"/>
                  <a:gd name="connsiteY148" fmla="*/ 2398252 h 2398252"/>
                  <a:gd name="connsiteX149" fmla="*/ 3018998 w 6445250"/>
                  <a:gd name="connsiteY149" fmla="*/ 2398252 h 2398252"/>
                  <a:gd name="connsiteX150" fmla="*/ 2994995 w 6445250"/>
                  <a:gd name="connsiteY150" fmla="*/ 2374249 h 2398252"/>
                  <a:gd name="connsiteX151" fmla="*/ 2994995 w 6445250"/>
                  <a:gd name="connsiteY151" fmla="*/ 2135255 h 2398252"/>
                  <a:gd name="connsiteX152" fmla="*/ 3018998 w 6445250"/>
                  <a:gd name="connsiteY152" fmla="*/ 2111252 h 2398252"/>
                  <a:gd name="connsiteX153" fmla="*/ 3115008 w 6445250"/>
                  <a:gd name="connsiteY153" fmla="*/ 2111252 h 2398252"/>
                  <a:gd name="connsiteX154" fmla="*/ 3139011 w 6445250"/>
                  <a:gd name="connsiteY154" fmla="*/ 2135255 h 2398252"/>
                  <a:gd name="connsiteX155" fmla="*/ 3139011 w 6445250"/>
                  <a:gd name="connsiteY155" fmla="*/ 2225097 h 2398252"/>
                  <a:gd name="connsiteX156" fmla="*/ 3192577 w 6445250"/>
                  <a:gd name="connsiteY156" fmla="*/ 2225097 h 2398252"/>
                  <a:gd name="connsiteX157" fmla="*/ 3192577 w 6445250"/>
                  <a:gd name="connsiteY157" fmla="*/ 2056494 h 2398252"/>
                  <a:gd name="connsiteX158" fmla="*/ 3180638 w 6445250"/>
                  <a:gd name="connsiteY158" fmla="*/ 2057147 h 2398252"/>
                  <a:gd name="connsiteX159" fmla="*/ 2496875 w 6445250"/>
                  <a:gd name="connsiteY159" fmla="*/ 1316188 h 2398252"/>
                  <a:gd name="connsiteX160" fmla="*/ 3180638 w 6445250"/>
                  <a:gd name="connsiteY160" fmla="*/ 575229 h 2398252"/>
                  <a:gd name="connsiteX161" fmla="*/ 3147200 w 6445250"/>
                  <a:gd name="connsiteY161" fmla="*/ 0 h 2398252"/>
                  <a:gd name="connsiteX162" fmla="*/ 3214078 w 6445250"/>
                  <a:gd name="connsiteY162" fmla="*/ 0 h 2398252"/>
                  <a:gd name="connsiteX163" fmla="*/ 3247517 w 6445250"/>
                  <a:gd name="connsiteY163" fmla="*/ 530897 h 2398252"/>
                  <a:gd name="connsiteX164" fmla="*/ 3113761 w 6445250"/>
                  <a:gd name="connsiteY164" fmla="*/ 530897 h 239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Lst>
                <a:rect l="l" t="t" r="r" b="b"/>
                <a:pathLst>
                  <a:path w="6445250" h="2398252">
                    <a:moveTo>
                      <a:pt x="4750604" y="1781475"/>
                    </a:moveTo>
                    <a:cubicBezTo>
                      <a:pt x="4673222" y="1781475"/>
                      <a:pt x="4610491" y="1845460"/>
                      <a:pt x="4610491" y="1924390"/>
                    </a:cubicBezTo>
                    <a:cubicBezTo>
                      <a:pt x="4610491" y="2003320"/>
                      <a:pt x="4673222" y="2067305"/>
                      <a:pt x="4750604" y="2067305"/>
                    </a:cubicBezTo>
                    <a:cubicBezTo>
                      <a:pt x="4827986" y="2067305"/>
                      <a:pt x="4890717" y="2003320"/>
                      <a:pt x="4890717" y="1924390"/>
                    </a:cubicBezTo>
                    <a:cubicBezTo>
                      <a:pt x="4890717" y="1845460"/>
                      <a:pt x="4827986" y="1781475"/>
                      <a:pt x="4750604" y="1781475"/>
                    </a:cubicBezTo>
                    <a:close/>
                    <a:moveTo>
                      <a:pt x="1639250" y="1781475"/>
                    </a:moveTo>
                    <a:cubicBezTo>
                      <a:pt x="1561868" y="1781475"/>
                      <a:pt x="1499137" y="1845460"/>
                      <a:pt x="1499137" y="1924390"/>
                    </a:cubicBezTo>
                    <a:cubicBezTo>
                      <a:pt x="1499137" y="2003320"/>
                      <a:pt x="1561868" y="2067305"/>
                      <a:pt x="1639250" y="2067305"/>
                    </a:cubicBezTo>
                    <a:cubicBezTo>
                      <a:pt x="1716632" y="2067305"/>
                      <a:pt x="1779363" y="2003320"/>
                      <a:pt x="1779363" y="1924390"/>
                    </a:cubicBezTo>
                    <a:cubicBezTo>
                      <a:pt x="1779363" y="1845460"/>
                      <a:pt x="1716632" y="1781475"/>
                      <a:pt x="1639250" y="1781475"/>
                    </a:cubicBezTo>
                    <a:close/>
                    <a:moveTo>
                      <a:pt x="4750604" y="1641362"/>
                    </a:moveTo>
                    <a:cubicBezTo>
                      <a:pt x="4905369" y="1641362"/>
                      <a:pt x="5030830" y="1768078"/>
                      <a:pt x="5030830" y="1924390"/>
                    </a:cubicBezTo>
                    <a:cubicBezTo>
                      <a:pt x="5030830" y="2080702"/>
                      <a:pt x="4905369" y="2207418"/>
                      <a:pt x="4750604" y="2207418"/>
                    </a:cubicBezTo>
                    <a:cubicBezTo>
                      <a:pt x="4595839" y="2207418"/>
                      <a:pt x="4470378" y="2080702"/>
                      <a:pt x="4470378" y="1924390"/>
                    </a:cubicBezTo>
                    <a:cubicBezTo>
                      <a:pt x="4470378" y="1768078"/>
                      <a:pt x="4595839" y="1641362"/>
                      <a:pt x="4750604" y="1641362"/>
                    </a:cubicBezTo>
                    <a:close/>
                    <a:moveTo>
                      <a:pt x="1639250" y="1641362"/>
                    </a:moveTo>
                    <a:cubicBezTo>
                      <a:pt x="1794015" y="1641362"/>
                      <a:pt x="1919476" y="1768078"/>
                      <a:pt x="1919476" y="1924390"/>
                    </a:cubicBezTo>
                    <a:cubicBezTo>
                      <a:pt x="1919476" y="2080702"/>
                      <a:pt x="1794015" y="2207418"/>
                      <a:pt x="1639250" y="2207418"/>
                    </a:cubicBezTo>
                    <a:cubicBezTo>
                      <a:pt x="1484485" y="2207418"/>
                      <a:pt x="1359024" y="2080702"/>
                      <a:pt x="1359024" y="1924390"/>
                    </a:cubicBezTo>
                    <a:cubicBezTo>
                      <a:pt x="1359024" y="1768078"/>
                      <a:pt x="1484485" y="1641362"/>
                      <a:pt x="1639250" y="1641362"/>
                    </a:cubicBezTo>
                    <a:close/>
                    <a:moveTo>
                      <a:pt x="2745164" y="1612750"/>
                    </a:moveTo>
                    <a:cubicBezTo>
                      <a:pt x="2745164" y="1757386"/>
                      <a:pt x="2941873" y="1874636"/>
                      <a:pt x="3184525" y="1874636"/>
                    </a:cubicBezTo>
                    <a:cubicBezTo>
                      <a:pt x="3427177" y="1874636"/>
                      <a:pt x="3623886" y="1757386"/>
                      <a:pt x="3623886" y="1612750"/>
                    </a:cubicBezTo>
                    <a:cubicBezTo>
                      <a:pt x="3567902" y="1729714"/>
                      <a:pt x="3388583" y="1810369"/>
                      <a:pt x="3184525" y="1810369"/>
                    </a:cubicBezTo>
                    <a:cubicBezTo>
                      <a:pt x="2980467" y="1810369"/>
                      <a:pt x="2801148" y="1729714"/>
                      <a:pt x="2745164" y="1612750"/>
                    </a:cubicBezTo>
                    <a:close/>
                    <a:moveTo>
                      <a:pt x="6445250" y="1137944"/>
                    </a:moveTo>
                    <a:lnTo>
                      <a:pt x="6343650" y="1480844"/>
                    </a:lnTo>
                    <a:lnTo>
                      <a:pt x="5010900" y="1712148"/>
                    </a:lnTo>
                    <a:lnTo>
                      <a:pt x="4963514" y="1673050"/>
                    </a:lnTo>
                    <a:cubicBezTo>
                      <a:pt x="4904138" y="1632937"/>
                      <a:pt x="4832560" y="1609514"/>
                      <a:pt x="4755511" y="1609514"/>
                    </a:cubicBezTo>
                    <a:cubicBezTo>
                      <a:pt x="4627096" y="1609514"/>
                      <a:pt x="4513877" y="1674577"/>
                      <a:pt x="4447021" y="1773537"/>
                    </a:cubicBezTo>
                    <a:lnTo>
                      <a:pt x="4425165" y="1813805"/>
                    </a:lnTo>
                    <a:lnTo>
                      <a:pt x="4217622" y="1849825"/>
                    </a:lnTo>
                    <a:lnTo>
                      <a:pt x="4217622" y="2225097"/>
                    </a:lnTo>
                    <a:lnTo>
                      <a:pt x="4271974" y="2225097"/>
                    </a:lnTo>
                    <a:lnTo>
                      <a:pt x="4271974" y="2135255"/>
                    </a:lnTo>
                    <a:cubicBezTo>
                      <a:pt x="4271974" y="2121999"/>
                      <a:pt x="4282721" y="2111252"/>
                      <a:pt x="4295977" y="2111252"/>
                    </a:cubicBezTo>
                    <a:lnTo>
                      <a:pt x="4391987" y="2111252"/>
                    </a:lnTo>
                    <a:cubicBezTo>
                      <a:pt x="4405243" y="2111252"/>
                      <a:pt x="4415990" y="2121999"/>
                      <a:pt x="4415990" y="2135255"/>
                    </a:cubicBezTo>
                    <a:lnTo>
                      <a:pt x="4415990" y="2374249"/>
                    </a:lnTo>
                    <a:cubicBezTo>
                      <a:pt x="4415990" y="2387505"/>
                      <a:pt x="4405243" y="2398252"/>
                      <a:pt x="4391987" y="2398252"/>
                    </a:cubicBezTo>
                    <a:lnTo>
                      <a:pt x="4295977" y="2398252"/>
                    </a:lnTo>
                    <a:cubicBezTo>
                      <a:pt x="4282721" y="2398252"/>
                      <a:pt x="4271974" y="2387505"/>
                      <a:pt x="4271974" y="2374249"/>
                    </a:cubicBezTo>
                    <a:lnTo>
                      <a:pt x="4271974" y="2284408"/>
                    </a:lnTo>
                    <a:lnTo>
                      <a:pt x="4217622" y="2284408"/>
                    </a:lnTo>
                    <a:lnTo>
                      <a:pt x="4217622" y="2286180"/>
                    </a:lnTo>
                    <a:lnTo>
                      <a:pt x="4158311" y="2286180"/>
                    </a:lnTo>
                    <a:lnTo>
                      <a:pt x="4158311" y="2284408"/>
                    </a:lnTo>
                    <a:lnTo>
                      <a:pt x="4104745" y="2284408"/>
                    </a:lnTo>
                    <a:lnTo>
                      <a:pt x="4104745" y="2374249"/>
                    </a:lnTo>
                    <a:cubicBezTo>
                      <a:pt x="4104745" y="2387505"/>
                      <a:pt x="4093998" y="2398252"/>
                      <a:pt x="4080742" y="2398252"/>
                    </a:cubicBezTo>
                    <a:lnTo>
                      <a:pt x="3984732" y="2398252"/>
                    </a:lnTo>
                    <a:cubicBezTo>
                      <a:pt x="3971476" y="2398252"/>
                      <a:pt x="3960729" y="2387505"/>
                      <a:pt x="3960729" y="2374249"/>
                    </a:cubicBezTo>
                    <a:lnTo>
                      <a:pt x="3960729" y="2135255"/>
                    </a:lnTo>
                    <a:cubicBezTo>
                      <a:pt x="3960729" y="2121999"/>
                      <a:pt x="3971476" y="2111252"/>
                      <a:pt x="3984732" y="2111252"/>
                    </a:cubicBezTo>
                    <a:lnTo>
                      <a:pt x="4080742" y="2111252"/>
                    </a:lnTo>
                    <a:cubicBezTo>
                      <a:pt x="4093998" y="2111252"/>
                      <a:pt x="4104745" y="2121999"/>
                      <a:pt x="4104745" y="2135255"/>
                    </a:cubicBezTo>
                    <a:lnTo>
                      <a:pt x="4104745" y="2225097"/>
                    </a:lnTo>
                    <a:lnTo>
                      <a:pt x="4158311" y="2225097"/>
                    </a:lnTo>
                    <a:lnTo>
                      <a:pt x="4158311" y="1860118"/>
                    </a:lnTo>
                    <a:lnTo>
                      <a:pt x="3571870" y="1961897"/>
                    </a:lnTo>
                    <a:lnTo>
                      <a:pt x="3626888" y="1930173"/>
                    </a:lnTo>
                    <a:cubicBezTo>
                      <a:pt x="3741584" y="1847859"/>
                      <a:pt x="3832708" y="1731295"/>
                      <a:pt x="3887256" y="1594295"/>
                    </a:cubicBezTo>
                    <a:lnTo>
                      <a:pt x="3904934" y="1533800"/>
                    </a:lnTo>
                    <a:lnTo>
                      <a:pt x="6292850" y="1341144"/>
                    </a:lnTo>
                    <a:lnTo>
                      <a:pt x="6356350" y="1163344"/>
                    </a:lnTo>
                    <a:close/>
                    <a:moveTo>
                      <a:pt x="0" y="1137944"/>
                    </a:moveTo>
                    <a:lnTo>
                      <a:pt x="88900" y="1163344"/>
                    </a:lnTo>
                    <a:lnTo>
                      <a:pt x="152400" y="1341144"/>
                    </a:lnTo>
                    <a:lnTo>
                      <a:pt x="2447813" y="1526337"/>
                    </a:lnTo>
                    <a:lnTo>
                      <a:pt x="2467671" y="1594295"/>
                    </a:lnTo>
                    <a:cubicBezTo>
                      <a:pt x="2522219" y="1731295"/>
                      <a:pt x="2613343" y="1847859"/>
                      <a:pt x="2728039" y="1930173"/>
                    </a:cubicBezTo>
                    <a:lnTo>
                      <a:pt x="2744164" y="1939471"/>
                    </a:lnTo>
                    <a:lnTo>
                      <a:pt x="2166108" y="1839147"/>
                    </a:lnTo>
                    <a:lnTo>
                      <a:pt x="2166108" y="2225097"/>
                    </a:lnTo>
                    <a:lnTo>
                      <a:pt x="2220460" y="2225097"/>
                    </a:lnTo>
                    <a:lnTo>
                      <a:pt x="2220460" y="2135255"/>
                    </a:lnTo>
                    <a:cubicBezTo>
                      <a:pt x="2220460" y="2121999"/>
                      <a:pt x="2231207" y="2111252"/>
                      <a:pt x="2244463" y="2111252"/>
                    </a:cubicBezTo>
                    <a:lnTo>
                      <a:pt x="2340473" y="2111252"/>
                    </a:lnTo>
                    <a:cubicBezTo>
                      <a:pt x="2353729" y="2111252"/>
                      <a:pt x="2364476" y="2121999"/>
                      <a:pt x="2364476" y="2135255"/>
                    </a:cubicBezTo>
                    <a:lnTo>
                      <a:pt x="2364476" y="2374249"/>
                    </a:lnTo>
                    <a:cubicBezTo>
                      <a:pt x="2364476" y="2387505"/>
                      <a:pt x="2353729" y="2398252"/>
                      <a:pt x="2340473" y="2398252"/>
                    </a:cubicBezTo>
                    <a:lnTo>
                      <a:pt x="2244463" y="2398252"/>
                    </a:lnTo>
                    <a:cubicBezTo>
                      <a:pt x="2231207" y="2398252"/>
                      <a:pt x="2220460" y="2387505"/>
                      <a:pt x="2220460" y="2374249"/>
                    </a:cubicBezTo>
                    <a:lnTo>
                      <a:pt x="2220460" y="2284408"/>
                    </a:lnTo>
                    <a:lnTo>
                      <a:pt x="2166108" y="2284408"/>
                    </a:lnTo>
                    <a:lnTo>
                      <a:pt x="2166108" y="2286180"/>
                    </a:lnTo>
                    <a:lnTo>
                      <a:pt x="2106797" y="2286180"/>
                    </a:lnTo>
                    <a:lnTo>
                      <a:pt x="2106797" y="2284408"/>
                    </a:lnTo>
                    <a:lnTo>
                      <a:pt x="2053231" y="2284408"/>
                    </a:lnTo>
                    <a:lnTo>
                      <a:pt x="2053231" y="2374249"/>
                    </a:lnTo>
                    <a:cubicBezTo>
                      <a:pt x="2053231" y="2387505"/>
                      <a:pt x="2042484" y="2398252"/>
                      <a:pt x="2029228" y="2398252"/>
                    </a:cubicBezTo>
                    <a:lnTo>
                      <a:pt x="1933218" y="2398252"/>
                    </a:lnTo>
                    <a:cubicBezTo>
                      <a:pt x="1919962" y="2398252"/>
                      <a:pt x="1909215" y="2387505"/>
                      <a:pt x="1909215" y="2374249"/>
                    </a:cubicBezTo>
                    <a:lnTo>
                      <a:pt x="1909215" y="2135255"/>
                    </a:lnTo>
                    <a:cubicBezTo>
                      <a:pt x="1909215" y="2121999"/>
                      <a:pt x="1919962" y="2111252"/>
                      <a:pt x="1933218" y="2111252"/>
                    </a:cubicBezTo>
                    <a:lnTo>
                      <a:pt x="2029228" y="2111252"/>
                    </a:lnTo>
                    <a:cubicBezTo>
                      <a:pt x="2042484" y="2111252"/>
                      <a:pt x="2053231" y="2121999"/>
                      <a:pt x="2053231" y="2135255"/>
                    </a:cubicBezTo>
                    <a:lnTo>
                      <a:pt x="2053231" y="2225097"/>
                    </a:lnTo>
                    <a:lnTo>
                      <a:pt x="2106797" y="2225097"/>
                    </a:lnTo>
                    <a:lnTo>
                      <a:pt x="2106797" y="1828853"/>
                    </a:lnTo>
                    <a:lnTo>
                      <a:pt x="1964344" y="1804130"/>
                    </a:lnTo>
                    <a:lnTo>
                      <a:pt x="1947739" y="1773537"/>
                    </a:lnTo>
                    <a:cubicBezTo>
                      <a:pt x="1880883" y="1674577"/>
                      <a:pt x="1767664" y="1609514"/>
                      <a:pt x="1639249" y="1609514"/>
                    </a:cubicBezTo>
                    <a:cubicBezTo>
                      <a:pt x="1562200" y="1609514"/>
                      <a:pt x="1490621" y="1632937"/>
                      <a:pt x="1431246" y="1673050"/>
                    </a:cubicBezTo>
                    <a:lnTo>
                      <a:pt x="1392634" y="1704908"/>
                    </a:lnTo>
                    <a:lnTo>
                      <a:pt x="101600" y="1480844"/>
                    </a:lnTo>
                    <a:close/>
                    <a:moveTo>
                      <a:pt x="3092180" y="957463"/>
                    </a:moveTo>
                    <a:lnTo>
                      <a:pt x="2981539" y="1253144"/>
                    </a:lnTo>
                    <a:lnTo>
                      <a:pt x="3386598" y="1253144"/>
                    </a:lnTo>
                    <a:lnTo>
                      <a:pt x="3275958" y="957463"/>
                    </a:lnTo>
                    <a:close/>
                    <a:moveTo>
                      <a:pt x="3563915" y="878531"/>
                    </a:moveTo>
                    <a:lnTo>
                      <a:pt x="3304702" y="966150"/>
                    </a:lnTo>
                    <a:lnTo>
                      <a:pt x="3401711" y="1253144"/>
                    </a:lnTo>
                    <a:lnTo>
                      <a:pt x="3660925" y="1165525"/>
                    </a:lnTo>
                    <a:close/>
                    <a:moveTo>
                      <a:pt x="2804222" y="878531"/>
                    </a:moveTo>
                    <a:lnTo>
                      <a:pt x="2707212" y="1165525"/>
                    </a:lnTo>
                    <a:lnTo>
                      <a:pt x="2966426" y="1253144"/>
                    </a:lnTo>
                    <a:lnTo>
                      <a:pt x="3063435" y="966150"/>
                    </a:lnTo>
                    <a:close/>
                    <a:moveTo>
                      <a:pt x="2012103" y="760809"/>
                    </a:moveTo>
                    <a:lnTo>
                      <a:pt x="2522420" y="910964"/>
                    </a:lnTo>
                    <a:lnTo>
                      <a:pt x="2476672" y="1036655"/>
                    </a:lnTo>
                    <a:lnTo>
                      <a:pt x="1989229" y="823654"/>
                    </a:lnTo>
                    <a:close/>
                    <a:moveTo>
                      <a:pt x="4349173" y="760807"/>
                    </a:moveTo>
                    <a:lnTo>
                      <a:pt x="4372047" y="823653"/>
                    </a:lnTo>
                    <a:lnTo>
                      <a:pt x="3884604" y="1036652"/>
                    </a:lnTo>
                    <a:lnTo>
                      <a:pt x="3838856" y="910962"/>
                    </a:lnTo>
                    <a:close/>
                    <a:moveTo>
                      <a:pt x="3180638" y="575229"/>
                    </a:moveTo>
                    <a:cubicBezTo>
                      <a:pt x="3558270" y="575229"/>
                      <a:pt x="3864402" y="906968"/>
                      <a:pt x="3864401" y="1316188"/>
                    </a:cubicBezTo>
                    <a:cubicBezTo>
                      <a:pt x="3864402" y="1674255"/>
                      <a:pt x="3630020" y="1973003"/>
                      <a:pt x="3318440" y="2042094"/>
                    </a:cubicBezTo>
                    <a:lnTo>
                      <a:pt x="3251888" y="2053100"/>
                    </a:lnTo>
                    <a:lnTo>
                      <a:pt x="3251888" y="2225097"/>
                    </a:lnTo>
                    <a:lnTo>
                      <a:pt x="3306240" y="2225097"/>
                    </a:lnTo>
                    <a:lnTo>
                      <a:pt x="3306240" y="2135255"/>
                    </a:lnTo>
                    <a:cubicBezTo>
                      <a:pt x="3306240" y="2121999"/>
                      <a:pt x="3316987" y="2111252"/>
                      <a:pt x="3330243" y="2111252"/>
                    </a:cubicBezTo>
                    <a:lnTo>
                      <a:pt x="3426253" y="2111252"/>
                    </a:lnTo>
                    <a:cubicBezTo>
                      <a:pt x="3439509" y="2111252"/>
                      <a:pt x="3450256" y="2121999"/>
                      <a:pt x="3450256" y="2135255"/>
                    </a:cubicBezTo>
                    <a:lnTo>
                      <a:pt x="3450256" y="2374249"/>
                    </a:lnTo>
                    <a:cubicBezTo>
                      <a:pt x="3450256" y="2387505"/>
                      <a:pt x="3439509" y="2398252"/>
                      <a:pt x="3426253" y="2398252"/>
                    </a:cubicBezTo>
                    <a:lnTo>
                      <a:pt x="3330243" y="2398252"/>
                    </a:lnTo>
                    <a:cubicBezTo>
                      <a:pt x="3316987" y="2398252"/>
                      <a:pt x="3306240" y="2387505"/>
                      <a:pt x="3306240" y="2374249"/>
                    </a:cubicBezTo>
                    <a:lnTo>
                      <a:pt x="3306240" y="2284408"/>
                    </a:lnTo>
                    <a:lnTo>
                      <a:pt x="3251888" y="2284408"/>
                    </a:lnTo>
                    <a:lnTo>
                      <a:pt x="3251888" y="2286180"/>
                    </a:lnTo>
                    <a:lnTo>
                      <a:pt x="3192577" y="2286180"/>
                    </a:lnTo>
                    <a:lnTo>
                      <a:pt x="3192577" y="2284408"/>
                    </a:lnTo>
                    <a:lnTo>
                      <a:pt x="3139011" y="2284408"/>
                    </a:lnTo>
                    <a:lnTo>
                      <a:pt x="3139011" y="2374249"/>
                    </a:lnTo>
                    <a:cubicBezTo>
                      <a:pt x="3139011" y="2387505"/>
                      <a:pt x="3128264" y="2398252"/>
                      <a:pt x="3115008" y="2398252"/>
                    </a:cubicBezTo>
                    <a:lnTo>
                      <a:pt x="3018998" y="2398252"/>
                    </a:lnTo>
                    <a:cubicBezTo>
                      <a:pt x="3005742" y="2398252"/>
                      <a:pt x="2994995" y="2387505"/>
                      <a:pt x="2994995" y="2374249"/>
                    </a:cubicBezTo>
                    <a:lnTo>
                      <a:pt x="2994995" y="2135255"/>
                    </a:lnTo>
                    <a:cubicBezTo>
                      <a:pt x="2994995" y="2121999"/>
                      <a:pt x="3005742" y="2111252"/>
                      <a:pt x="3018998" y="2111252"/>
                    </a:cubicBezTo>
                    <a:lnTo>
                      <a:pt x="3115008" y="2111252"/>
                    </a:lnTo>
                    <a:cubicBezTo>
                      <a:pt x="3128264" y="2111252"/>
                      <a:pt x="3139011" y="2121999"/>
                      <a:pt x="3139011" y="2135255"/>
                    </a:cubicBezTo>
                    <a:lnTo>
                      <a:pt x="3139011" y="2225097"/>
                    </a:lnTo>
                    <a:lnTo>
                      <a:pt x="3192577" y="2225097"/>
                    </a:lnTo>
                    <a:lnTo>
                      <a:pt x="3192577" y="2056494"/>
                    </a:lnTo>
                    <a:lnTo>
                      <a:pt x="3180638" y="2057147"/>
                    </a:lnTo>
                    <a:cubicBezTo>
                      <a:pt x="2803006" y="2057147"/>
                      <a:pt x="2496876" y="1725408"/>
                      <a:pt x="2496875" y="1316188"/>
                    </a:cubicBezTo>
                    <a:cubicBezTo>
                      <a:pt x="2496876" y="906967"/>
                      <a:pt x="2803007" y="575229"/>
                      <a:pt x="3180638" y="575229"/>
                    </a:cubicBezTo>
                    <a:close/>
                    <a:moveTo>
                      <a:pt x="3147200" y="0"/>
                    </a:moveTo>
                    <a:lnTo>
                      <a:pt x="3214078" y="0"/>
                    </a:lnTo>
                    <a:lnTo>
                      <a:pt x="3247517" y="530897"/>
                    </a:lnTo>
                    <a:lnTo>
                      <a:pt x="3113761" y="530897"/>
                    </a:lnTo>
                    <a:close/>
                  </a:path>
                </a:pathLst>
              </a:cu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highlight>
                    <a:srgbClr val="FFFF00"/>
                  </a:highlight>
                </a:endParaRPr>
              </a:p>
            </p:txBody>
          </p:sp>
        </p:grpSp>
        <p:sp>
          <p:nvSpPr>
            <p:cNvPr id="33" name="Rectangle 69">
              <a:extLst>
                <a:ext uri="{FF2B5EF4-FFF2-40B4-BE49-F238E27FC236}">
                  <a16:creationId xmlns:a16="http://schemas.microsoft.com/office/drawing/2014/main" id="{3D05588E-3B19-444B-AC7F-FDBFA25778E5}"/>
                </a:ext>
              </a:extLst>
            </p:cNvPr>
            <p:cNvSpPr/>
            <p:nvPr/>
          </p:nvSpPr>
          <p:spPr>
            <a:xfrm>
              <a:off x="814982" y="2765516"/>
              <a:ext cx="5077600" cy="697364"/>
            </a:xfrm>
            <a:prstGeom prst="rect">
              <a:avLst/>
            </a:prstGeom>
            <a:solidFill>
              <a:srgbClr val="F2F2F2"/>
            </a:solidFill>
            <a:ln w="25400" cap="flat" cmpd="sng" algn="ctr">
              <a:noFill/>
              <a:prstDash val="solid"/>
            </a:ln>
            <a:effectLst/>
          </p:spPr>
          <p:txBody>
            <a:bodyPr rtlCol="0" anchor="ctr"/>
            <a:lstStyle/>
            <a:p>
              <a:pPr marL="0" marR="0" lvl="0" indent="0" algn="ctr" defTabSz="410291" eaLnBrk="1" fontAlgn="auto" latinLnBrk="0" hangingPunct="1">
                <a:lnSpc>
                  <a:spcPct val="100000"/>
                </a:lnSpc>
                <a:spcBef>
                  <a:spcPts val="0"/>
                </a:spcBef>
                <a:spcAft>
                  <a:spcPts val="0"/>
                </a:spcAft>
                <a:buClrTx/>
                <a:buSzTx/>
                <a:buFontTx/>
                <a:buNone/>
                <a:tabLst/>
                <a:defRPr/>
              </a:pPr>
              <a:endParaRPr kumimoji="0" lang="en-ZA" sz="1600" b="0" i="0" u="none" strike="noStrike" kern="0" cap="none" spc="0" normalizeH="0" baseline="0" noProof="0" dirty="0">
                <a:ln>
                  <a:noFill/>
                </a:ln>
                <a:solidFill>
                  <a:srgbClr val="FFFFFF"/>
                </a:solidFill>
                <a:effectLst/>
                <a:highlight>
                  <a:srgbClr val="FFFF00"/>
                </a:highlight>
                <a:uLnTx/>
                <a:uFillTx/>
                <a:latin typeface="Calibri"/>
                <a:ea typeface="+mn-ea"/>
                <a:cs typeface="+mn-cs"/>
              </a:endParaRPr>
            </a:p>
          </p:txBody>
        </p:sp>
        <p:sp>
          <p:nvSpPr>
            <p:cNvPr id="34" name="Rounded Rectangle 9">
              <a:extLst>
                <a:ext uri="{FF2B5EF4-FFF2-40B4-BE49-F238E27FC236}">
                  <a16:creationId xmlns:a16="http://schemas.microsoft.com/office/drawing/2014/main" id="{7362B29F-AEC5-429F-B5BC-259303806983}"/>
                </a:ext>
              </a:extLst>
            </p:cNvPr>
            <p:cNvSpPr/>
            <p:nvPr/>
          </p:nvSpPr>
          <p:spPr>
            <a:xfrm>
              <a:off x="578265" y="2861704"/>
              <a:ext cx="5551035" cy="504987"/>
            </a:xfrm>
            <a:prstGeom prst="roundRect">
              <a:avLst>
                <a:gd name="adj" fmla="val 43334"/>
              </a:avLst>
            </a:prstGeom>
            <a:solidFill>
              <a:srgbClr val="604878"/>
            </a:solidFill>
            <a:ln w="25400" cap="flat" cmpd="sng" algn="ctr">
              <a:noFill/>
              <a:prstDash val="solid"/>
            </a:ln>
            <a:effectLst/>
          </p:spPr>
          <p:txBody>
            <a:bodyPr rtlCol="0" anchor="ctr"/>
            <a:lstStyle/>
            <a:p>
              <a:pPr marL="0" marR="0" lvl="0" indent="0" algn="ctr" defTabSz="410291" eaLnBrk="1" fontAlgn="auto" latinLnBrk="0" hangingPunct="1">
                <a:lnSpc>
                  <a:spcPct val="100000"/>
                </a:lnSpc>
                <a:spcBef>
                  <a:spcPts val="0"/>
                </a:spcBef>
                <a:spcAft>
                  <a:spcPts val="0"/>
                </a:spcAft>
                <a:buClrTx/>
                <a:buSzTx/>
                <a:buFontTx/>
                <a:buNone/>
                <a:tabLst/>
                <a:defRPr/>
              </a:pPr>
              <a:endParaRPr kumimoji="0" lang="en-ZA" sz="1600" b="0" i="0" u="none" strike="noStrike" kern="0" cap="none" spc="0" normalizeH="0" baseline="0" noProof="0" dirty="0">
                <a:ln>
                  <a:noFill/>
                </a:ln>
                <a:solidFill>
                  <a:srgbClr val="FFFFFF"/>
                </a:solidFill>
                <a:effectLst/>
                <a:highlight>
                  <a:srgbClr val="FFFF00"/>
                </a:highlight>
                <a:uLnTx/>
                <a:uFillTx/>
                <a:latin typeface="Calibri"/>
                <a:ea typeface="+mn-ea"/>
                <a:cs typeface="+mn-cs"/>
              </a:endParaRPr>
            </a:p>
          </p:txBody>
        </p:sp>
        <p:sp>
          <p:nvSpPr>
            <p:cNvPr id="35" name="Rectangle 71">
              <a:extLst>
                <a:ext uri="{FF2B5EF4-FFF2-40B4-BE49-F238E27FC236}">
                  <a16:creationId xmlns:a16="http://schemas.microsoft.com/office/drawing/2014/main" id="{62F14231-772A-42A2-B612-329877DFD96A}"/>
                </a:ext>
              </a:extLst>
            </p:cNvPr>
            <p:cNvSpPr/>
            <p:nvPr/>
          </p:nvSpPr>
          <p:spPr>
            <a:xfrm>
              <a:off x="1264746" y="2765516"/>
              <a:ext cx="4154400" cy="300587"/>
            </a:xfrm>
            <a:prstGeom prst="rect">
              <a:avLst/>
            </a:prstGeom>
            <a:solidFill>
              <a:srgbClr val="FFFFFF">
                <a:lumMod val="95000"/>
              </a:srgbClr>
            </a:solidFill>
            <a:ln w="25400" cap="flat" cmpd="sng" algn="ctr">
              <a:noFill/>
              <a:prstDash val="solid"/>
            </a:ln>
            <a:effectLst/>
          </p:spPr>
          <p:txBody>
            <a:bodyPr rtlCol="0" anchor="ctr"/>
            <a:lstStyle/>
            <a:p>
              <a:pPr marL="0" marR="0" lvl="0" indent="0" algn="ctr" defTabSz="410291" eaLnBrk="1" fontAlgn="auto" latinLnBrk="0" hangingPunct="1">
                <a:lnSpc>
                  <a:spcPct val="100000"/>
                </a:lnSpc>
                <a:spcBef>
                  <a:spcPts val="0"/>
                </a:spcBef>
                <a:spcAft>
                  <a:spcPts val="0"/>
                </a:spcAft>
                <a:buClrTx/>
                <a:buSzTx/>
                <a:buFontTx/>
                <a:buNone/>
                <a:tabLst/>
                <a:defRPr/>
              </a:pPr>
              <a:endParaRPr kumimoji="0" lang="en-ZA" sz="1600" b="0" i="0" u="none" strike="noStrike" kern="0" cap="none" spc="0" normalizeH="0" baseline="0" noProof="0" dirty="0">
                <a:ln>
                  <a:noFill/>
                </a:ln>
                <a:solidFill>
                  <a:srgbClr val="FFFFFF"/>
                </a:solidFill>
                <a:effectLst/>
                <a:highlight>
                  <a:srgbClr val="FFFF00"/>
                </a:highlight>
                <a:uLnTx/>
                <a:uFillTx/>
                <a:latin typeface="Calibri"/>
                <a:ea typeface="+mn-ea"/>
                <a:cs typeface="+mn-cs"/>
              </a:endParaRPr>
            </a:p>
          </p:txBody>
        </p:sp>
        <p:sp>
          <p:nvSpPr>
            <p:cNvPr id="36" name="Rectangle 72">
              <a:extLst>
                <a:ext uri="{FF2B5EF4-FFF2-40B4-BE49-F238E27FC236}">
                  <a16:creationId xmlns:a16="http://schemas.microsoft.com/office/drawing/2014/main" id="{9546FC5A-4825-428C-8748-B8DDD11736D1}"/>
                </a:ext>
              </a:extLst>
            </p:cNvPr>
            <p:cNvSpPr/>
            <p:nvPr/>
          </p:nvSpPr>
          <p:spPr>
            <a:xfrm>
              <a:off x="1264746" y="3066103"/>
              <a:ext cx="4154400" cy="396777"/>
            </a:xfrm>
            <a:prstGeom prst="rect">
              <a:avLst/>
            </a:prstGeom>
            <a:solidFill>
              <a:srgbClr val="F2F2F2"/>
            </a:solidFill>
            <a:ln w="25400" cap="flat" cmpd="sng" algn="ctr">
              <a:noFill/>
              <a:prstDash val="solid"/>
            </a:ln>
            <a:effectLst/>
          </p:spPr>
          <p:txBody>
            <a:bodyPr rtlCol="0" anchor="ctr"/>
            <a:lstStyle/>
            <a:p>
              <a:pPr marL="0" marR="0" lvl="0" indent="0" algn="ctr" defTabSz="410291" eaLnBrk="1" fontAlgn="auto" latinLnBrk="0" hangingPunct="1">
                <a:lnSpc>
                  <a:spcPct val="100000"/>
                </a:lnSpc>
                <a:spcBef>
                  <a:spcPts val="0"/>
                </a:spcBef>
                <a:spcAft>
                  <a:spcPts val="0"/>
                </a:spcAft>
                <a:buClrTx/>
                <a:buSzTx/>
                <a:buFontTx/>
                <a:buNone/>
                <a:tabLst/>
                <a:defRPr/>
              </a:pPr>
              <a:endParaRPr kumimoji="0" lang="en-ZA" sz="1600" b="0" i="0" u="none" strike="noStrike" kern="0" cap="none" spc="0" normalizeH="0" baseline="0" noProof="0" dirty="0">
                <a:ln>
                  <a:noFill/>
                </a:ln>
                <a:solidFill>
                  <a:srgbClr val="FFFFFF"/>
                </a:solidFill>
                <a:effectLst/>
                <a:highlight>
                  <a:srgbClr val="FFFF00"/>
                </a:highlight>
                <a:uLnTx/>
                <a:uFillTx/>
                <a:latin typeface="Calibri"/>
                <a:ea typeface="+mn-ea"/>
                <a:cs typeface="+mn-cs"/>
              </a:endParaRPr>
            </a:p>
          </p:txBody>
        </p:sp>
        <p:sp>
          <p:nvSpPr>
            <p:cNvPr id="37" name="TextBox 73">
              <a:extLst>
                <a:ext uri="{FF2B5EF4-FFF2-40B4-BE49-F238E27FC236}">
                  <a16:creationId xmlns:a16="http://schemas.microsoft.com/office/drawing/2014/main" id="{2CD52361-9EF8-469A-995F-3EEF0D0A16F2}"/>
                </a:ext>
              </a:extLst>
            </p:cNvPr>
            <p:cNvSpPr txBox="1"/>
            <p:nvPr/>
          </p:nvSpPr>
          <p:spPr>
            <a:xfrm>
              <a:off x="1448780" y="2870634"/>
              <a:ext cx="3870430" cy="504987"/>
            </a:xfrm>
            <a:prstGeom prst="rect">
              <a:avLst/>
            </a:prstGeom>
            <a:noFill/>
          </p:spPr>
          <p:txBody>
            <a:bodyPr wrap="square" rtlCol="0" anchor="t">
              <a:noAutofit/>
            </a:bodyPr>
            <a:lstStyle/>
            <a:p>
              <a:pPr algn="ctr"/>
              <a:r>
                <a:rPr lang="en-IN" sz="2200" b="1" dirty="0">
                  <a:solidFill>
                    <a:srgbClr val="604878"/>
                  </a:solidFill>
                  <a:latin typeface="Bebas Neue Bold" panose="020B0604020202020204" charset="0"/>
                  <a:cs typeface="Arial" panose="020B0604020202020204" pitchFamily="34" charset="0"/>
                </a:rPr>
                <a:t>IMPACT OF COVID-19 ON THE SURVEY</a:t>
              </a:r>
            </a:p>
            <a:p>
              <a:pPr algn="ctr"/>
              <a:endParaRPr lang="en-GB" sz="2200" b="1" dirty="0">
                <a:solidFill>
                  <a:srgbClr val="F07F09"/>
                </a:solidFill>
                <a:highlight>
                  <a:srgbClr val="FFFF00"/>
                </a:highlight>
                <a:latin typeface="Bebas Neue Bold" panose="020B0604020202020204" charset="0"/>
              </a:endParaRPr>
            </a:p>
          </p:txBody>
        </p:sp>
      </p:grpSp>
      <p:sp>
        <p:nvSpPr>
          <p:cNvPr id="38" name="תיבת טקסט 37">
            <a:extLst>
              <a:ext uri="{FF2B5EF4-FFF2-40B4-BE49-F238E27FC236}">
                <a16:creationId xmlns:a16="http://schemas.microsoft.com/office/drawing/2014/main" id="{399994A7-B442-9325-8685-B2DBB53DCAB1}"/>
              </a:ext>
            </a:extLst>
          </p:cNvPr>
          <p:cNvSpPr txBox="1"/>
          <p:nvPr/>
        </p:nvSpPr>
        <p:spPr>
          <a:xfrm>
            <a:off x="714149" y="9228475"/>
            <a:ext cx="5399999" cy="246221"/>
          </a:xfrm>
          <a:prstGeom prst="rect">
            <a:avLst/>
          </a:prstGeom>
          <a:noFill/>
        </p:spPr>
        <p:txBody>
          <a:bodyPr/>
          <a:lstStyle>
            <a:defPPr>
              <a:defRPr lang="en-US"/>
            </a:defPPr>
            <a:lvl1pPr indent="0" algn="just" defTabSz="584310">
              <a:spcBef>
                <a:spcPts val="1200"/>
              </a:spcBef>
              <a:spcAft>
                <a:spcPts val="600"/>
              </a:spcAft>
              <a:buSzPct val="125000"/>
              <a:buFont typeface="Arial" panose="020B0604020202020204" pitchFamily="34" charset="0"/>
              <a:buNone/>
              <a:defRPr sz="1000">
                <a:solidFill>
                  <a:srgbClr val="404040"/>
                </a:solidFill>
                <a:effectLst/>
                <a:latin typeface="Trebuchet MS" panose="020B0603020202020204" pitchFamily="34" charset="0"/>
                <a:cs typeface="Arial" panose="020B0604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r>
              <a:rPr lang="en-US" sz="800" baseline="30000" dirty="0">
                <a:solidFill>
                  <a:schemeClr val="tx1">
                    <a:lumMod val="75000"/>
                    <a:lumOff val="25000"/>
                  </a:schemeClr>
                </a:solidFill>
              </a:rPr>
              <a:t>1 </a:t>
            </a:r>
            <a:r>
              <a:rPr lang="en-US" sz="800" dirty="0">
                <a:solidFill>
                  <a:schemeClr val="tx1">
                    <a:lumMod val="75000"/>
                    <a:lumOff val="25000"/>
                  </a:schemeClr>
                </a:solidFill>
              </a:rPr>
              <a:t>Statistical Release P0351: Tourism and Migration Statistics SA, April 2023.</a:t>
            </a:r>
          </a:p>
        </p:txBody>
      </p:sp>
      <p:cxnSp>
        <p:nvCxnSpPr>
          <p:cNvPr id="51" name="מחבר ישר 50">
            <a:extLst>
              <a:ext uri="{FF2B5EF4-FFF2-40B4-BE49-F238E27FC236}">
                <a16:creationId xmlns:a16="http://schemas.microsoft.com/office/drawing/2014/main" id="{B10EA61D-C5A0-7BA9-683C-FF80B84A36EB}"/>
              </a:ext>
            </a:extLst>
          </p:cNvPr>
          <p:cNvCxnSpPr>
            <a:cxnSpLocks/>
          </p:cNvCxnSpPr>
          <p:nvPr/>
        </p:nvCxnSpPr>
        <p:spPr>
          <a:xfrm>
            <a:off x="3519010" y="6387199"/>
            <a:ext cx="0" cy="2520000"/>
          </a:xfrm>
          <a:prstGeom prst="line">
            <a:avLst/>
          </a:prstGeom>
          <a:ln w="3175">
            <a:solidFill>
              <a:schemeClr val="tx2">
                <a:lumMod val="50000"/>
                <a:lumOff val="5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3" name="TextBox 76">
            <a:extLst>
              <a:ext uri="{FF2B5EF4-FFF2-40B4-BE49-F238E27FC236}">
                <a16:creationId xmlns:a16="http://schemas.microsoft.com/office/drawing/2014/main" id="{1739C9C5-30D1-563B-9D3A-C3E1A12A0454}"/>
              </a:ext>
            </a:extLst>
          </p:cNvPr>
          <p:cNvSpPr txBox="1"/>
          <p:nvPr/>
        </p:nvSpPr>
        <p:spPr>
          <a:xfrm>
            <a:off x="5415753" y="9585227"/>
            <a:ext cx="38472" cy="153888"/>
          </a:xfrm>
          <a:prstGeom prst="rect">
            <a:avLst/>
          </a:prstGeom>
          <a:noFill/>
          <a:ln>
            <a:noFill/>
          </a:ln>
        </p:spPr>
        <p:txBody>
          <a:bodyPr wrap="none" lIns="0" tIns="0" rIns="0" bIns="0" rtlCol="0" anchor="t">
            <a:spAutoFit/>
          </a:bodyPr>
          <a:lstStyle/>
          <a:p>
            <a:pPr algn="r"/>
            <a:r>
              <a:rPr lang="en-US" sz="1000" b="1" dirty="0">
                <a:solidFill>
                  <a:srgbClr val="404040"/>
                </a:solidFill>
                <a:highlight>
                  <a:srgbClr val="FFFF00"/>
                </a:highlight>
                <a:latin typeface="Trebuchet MS" panose="020B0603020202020204" pitchFamily="34" charset="0"/>
                <a:cs typeface="Arial" panose="020B0604020202020204" pitchFamily="34" charset="0"/>
              </a:rPr>
              <a:t> </a:t>
            </a:r>
            <a:endParaRPr lang="en-ZA" sz="1000" dirty="0">
              <a:solidFill>
                <a:srgbClr val="404040"/>
              </a:solidFill>
              <a:highlight>
                <a:srgbClr val="FFFF00"/>
              </a:highlight>
              <a:latin typeface="Trebuchet MS" panose="020B0603020202020204" pitchFamily="34" charset="0"/>
              <a:cs typeface="Arial" panose="020B0604020202020204" pitchFamily="34" charset="0"/>
            </a:endParaRPr>
          </a:p>
        </p:txBody>
      </p:sp>
      <p:sp>
        <p:nvSpPr>
          <p:cNvPr id="49" name="תיבת טקסט 48">
            <a:extLst>
              <a:ext uri="{FF2B5EF4-FFF2-40B4-BE49-F238E27FC236}">
                <a16:creationId xmlns:a16="http://schemas.microsoft.com/office/drawing/2014/main" id="{85948B00-392E-C033-A04C-7C962DF6B05B}"/>
              </a:ext>
            </a:extLst>
          </p:cNvPr>
          <p:cNvSpPr txBox="1"/>
          <p:nvPr/>
        </p:nvSpPr>
        <p:spPr>
          <a:xfrm>
            <a:off x="888999" y="6951137"/>
            <a:ext cx="607859" cy="309957"/>
          </a:xfrm>
          <a:prstGeom prst="rect">
            <a:avLst/>
          </a:prstGeom>
          <a:noFill/>
        </p:spPr>
        <p:txBody>
          <a:bodyPr wrap="square" rtlCol="1">
            <a:spAutoFit/>
          </a:bodyPr>
          <a:lstStyle/>
          <a:p>
            <a:pPr algn="l"/>
            <a:r>
              <a:rPr lang="en-US" b="1" dirty="0">
                <a:solidFill>
                  <a:srgbClr val="5B9BD5"/>
                </a:solidFill>
                <a:highlight>
                  <a:srgbClr val="FFFFFF"/>
                </a:highlight>
                <a:latin typeface="Trebuchet MS" panose="020B0603020202020204" pitchFamily="34" charset="0"/>
              </a:rPr>
              <a:t>2023</a:t>
            </a:r>
            <a:endParaRPr lang="he-IL" b="1" dirty="0">
              <a:solidFill>
                <a:srgbClr val="5B9BD5"/>
              </a:solidFill>
              <a:highlight>
                <a:srgbClr val="FFFFFF"/>
              </a:highlight>
              <a:latin typeface="Trebuchet MS" panose="020B0603020202020204" pitchFamily="34" charset="0"/>
            </a:endParaRPr>
          </a:p>
        </p:txBody>
      </p:sp>
      <p:sp>
        <p:nvSpPr>
          <p:cNvPr id="3" name="TextBox 76">
            <a:extLst>
              <a:ext uri="{FF2B5EF4-FFF2-40B4-BE49-F238E27FC236}">
                <a16:creationId xmlns:a16="http://schemas.microsoft.com/office/drawing/2014/main" id="{602EA40C-5F24-2593-3BD2-E3E4FBA9E7FD}"/>
              </a:ext>
            </a:extLst>
          </p:cNvPr>
          <p:cNvSpPr txBox="1"/>
          <p:nvPr/>
        </p:nvSpPr>
        <p:spPr>
          <a:xfrm>
            <a:off x="2257837" y="9585227"/>
            <a:ext cx="3196388"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3026178047"/>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תמונה 6">
            <a:extLst>
              <a:ext uri="{FF2B5EF4-FFF2-40B4-BE49-F238E27FC236}">
                <a16:creationId xmlns:a16="http://schemas.microsoft.com/office/drawing/2014/main" id="{8F893E4D-0317-2CD4-E804-BFD71B3EC8E0}"/>
              </a:ext>
            </a:extLst>
          </p:cNvPr>
          <p:cNvPicPr>
            <a:picLocks noChangeAspect="1"/>
          </p:cNvPicPr>
          <p:nvPr/>
        </p:nvPicPr>
        <p:blipFill>
          <a:blip r:embed="rId3"/>
          <a:stretch>
            <a:fillRect/>
          </a:stretch>
        </p:blipFill>
        <p:spPr>
          <a:xfrm>
            <a:off x="762390" y="6245025"/>
            <a:ext cx="5400000" cy="2713636"/>
          </a:xfrm>
          <a:prstGeom prst="rect">
            <a:avLst/>
          </a:prstGeom>
        </p:spPr>
      </p:pic>
      <p:pic>
        <p:nvPicPr>
          <p:cNvPr id="8" name="תמונה 7">
            <a:extLst>
              <a:ext uri="{FF2B5EF4-FFF2-40B4-BE49-F238E27FC236}">
                <a16:creationId xmlns:a16="http://schemas.microsoft.com/office/drawing/2014/main" id="{DEED85B5-357C-30A5-BEC3-5CB5F409C0B0}"/>
              </a:ext>
            </a:extLst>
          </p:cNvPr>
          <p:cNvPicPr>
            <a:picLocks noChangeAspect="1"/>
          </p:cNvPicPr>
          <p:nvPr/>
        </p:nvPicPr>
        <p:blipFill>
          <a:blip r:embed="rId4"/>
          <a:stretch>
            <a:fillRect/>
          </a:stretch>
        </p:blipFill>
        <p:spPr>
          <a:xfrm>
            <a:off x="762390" y="2297705"/>
            <a:ext cx="5400000" cy="3530498"/>
          </a:xfrm>
          <a:prstGeom prst="rect">
            <a:avLst/>
          </a:prstGeom>
        </p:spPr>
      </p:pic>
      <p:graphicFrame>
        <p:nvGraphicFramePr>
          <p:cNvPr id="4" name="Object 3" hidden="1">
            <a:extLst>
              <a:ext uri="{FF2B5EF4-FFF2-40B4-BE49-F238E27FC236}">
                <a16:creationId xmlns:a16="http://schemas.microsoft.com/office/drawing/2014/main" id="{8CD7EAD1-1DA7-4956-A986-80F6EDC6D345}"/>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359" imgH="360" progId="TCLayout.ActiveDocument.1">
                  <p:embed/>
                </p:oleObj>
              </mc:Choice>
              <mc:Fallback>
                <p:oleObj name="think-cell Slide" r:id="rId5" imgW="359" imgH="360" progId="TCLayout.ActiveDocument.1">
                  <p:embed/>
                  <p:pic>
                    <p:nvPicPr>
                      <p:cNvPr id="4" name="Object 3" hidden="1">
                        <a:extLst>
                          <a:ext uri="{FF2B5EF4-FFF2-40B4-BE49-F238E27FC236}">
                            <a16:creationId xmlns:a16="http://schemas.microsoft.com/office/drawing/2014/main" id="{8CD7EAD1-1DA7-4956-A986-80F6EDC6D345}"/>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grpSp>
        <p:nvGrpSpPr>
          <p:cNvPr id="341" name="Group 340">
            <a:extLst>
              <a:ext uri="{FF2B5EF4-FFF2-40B4-BE49-F238E27FC236}">
                <a16:creationId xmlns:a16="http://schemas.microsoft.com/office/drawing/2014/main" id="{D0E8AF54-C124-4416-A290-B52DF9B79F99}"/>
              </a:ext>
            </a:extLst>
          </p:cNvPr>
          <p:cNvGrpSpPr/>
          <p:nvPr/>
        </p:nvGrpSpPr>
        <p:grpSpPr>
          <a:xfrm rot="16200000">
            <a:off x="6081739" y="510671"/>
            <a:ext cx="1279411" cy="284187"/>
            <a:chOff x="-1768098" y="1682693"/>
            <a:chExt cx="10577544" cy="2349518"/>
          </a:xfrm>
        </p:grpSpPr>
        <p:sp>
          <p:nvSpPr>
            <p:cNvPr id="342" name="Freeform 5">
              <a:extLst>
                <a:ext uri="{FF2B5EF4-FFF2-40B4-BE49-F238E27FC236}">
                  <a16:creationId xmlns:a16="http://schemas.microsoft.com/office/drawing/2014/main" id="{7A7DA167-6D8A-401E-9FED-D658E3D8E1CD}"/>
                </a:ext>
              </a:extLst>
            </p:cNvPr>
            <p:cNvSpPr>
              <a:spLocks/>
            </p:cNvSpPr>
            <p:nvPr/>
          </p:nvSpPr>
          <p:spPr bwMode="auto">
            <a:xfrm>
              <a:off x="4837440" y="2043889"/>
              <a:ext cx="3972006" cy="1988322"/>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E3010F"/>
            </a:solidFill>
            <a:ln>
              <a:noFill/>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a typeface="+mn-ea"/>
                <a:cs typeface="+mn-cs"/>
              </a:endParaRPr>
            </a:p>
          </p:txBody>
        </p:sp>
        <p:sp>
          <p:nvSpPr>
            <p:cNvPr id="343" name="Freeform 5">
              <a:extLst>
                <a:ext uri="{FF2B5EF4-FFF2-40B4-BE49-F238E27FC236}">
                  <a16:creationId xmlns:a16="http://schemas.microsoft.com/office/drawing/2014/main" id="{E64815FD-BFF2-4424-A580-B03E722615A3}"/>
                </a:ext>
              </a:extLst>
            </p:cNvPr>
            <p:cNvSpPr>
              <a:spLocks/>
            </p:cNvSpPr>
            <p:nvPr/>
          </p:nvSpPr>
          <p:spPr bwMode="auto">
            <a:xfrm>
              <a:off x="3357940" y="1989081"/>
              <a:ext cx="4081463" cy="2043113"/>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a typeface="+mn-ea"/>
                <a:cs typeface="+mn-cs"/>
              </a:endParaRPr>
            </a:p>
          </p:txBody>
        </p:sp>
        <p:sp>
          <p:nvSpPr>
            <p:cNvPr id="344" name="Freeform 6">
              <a:extLst>
                <a:ext uri="{FF2B5EF4-FFF2-40B4-BE49-F238E27FC236}">
                  <a16:creationId xmlns:a16="http://schemas.microsoft.com/office/drawing/2014/main" id="{20CBBF24-1EA2-44BC-A20C-5CA74795C07D}"/>
                </a:ext>
              </a:extLst>
            </p:cNvPr>
            <p:cNvSpPr>
              <a:spLocks/>
            </p:cNvSpPr>
            <p:nvPr/>
          </p:nvSpPr>
          <p:spPr bwMode="auto">
            <a:xfrm>
              <a:off x="1652965" y="1822393"/>
              <a:ext cx="4418013" cy="2209800"/>
            </a:xfrm>
            <a:custGeom>
              <a:avLst/>
              <a:gdLst>
                <a:gd name="T0" fmla="*/ 1392 w 2783"/>
                <a:gd name="T1" fmla="*/ 0 h 1392"/>
                <a:gd name="T2" fmla="*/ 2783 w 2783"/>
                <a:gd name="T3" fmla="*/ 1392 h 1392"/>
                <a:gd name="T4" fmla="*/ 1983 w 2783"/>
                <a:gd name="T5" fmla="*/ 1392 h 1392"/>
                <a:gd name="T6" fmla="*/ 1392 w 2783"/>
                <a:gd name="T7" fmla="*/ 800 h 1392"/>
                <a:gd name="T8" fmla="*/ 800 w 2783"/>
                <a:gd name="T9" fmla="*/ 1392 h 1392"/>
                <a:gd name="T10" fmla="*/ 0 w 2783"/>
                <a:gd name="T11" fmla="*/ 1392 h 1392"/>
                <a:gd name="T12" fmla="*/ 1392 w 2783"/>
                <a:gd name="T13" fmla="*/ 0 h 1392"/>
                <a:gd name="T14" fmla="*/ 1392 w 2783"/>
                <a:gd name="T15" fmla="*/ 0 h 13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83" h="1392">
                  <a:moveTo>
                    <a:pt x="1392" y="0"/>
                  </a:moveTo>
                  <a:lnTo>
                    <a:pt x="2783" y="1392"/>
                  </a:lnTo>
                  <a:lnTo>
                    <a:pt x="1983" y="1392"/>
                  </a:lnTo>
                  <a:lnTo>
                    <a:pt x="1392" y="800"/>
                  </a:lnTo>
                  <a:lnTo>
                    <a:pt x="800" y="1392"/>
                  </a:lnTo>
                  <a:lnTo>
                    <a:pt x="0" y="1392"/>
                  </a:lnTo>
                  <a:lnTo>
                    <a:pt x="1392" y="0"/>
                  </a:lnTo>
                  <a:lnTo>
                    <a:pt x="1392" y="0"/>
                  </a:lnTo>
                  <a:close/>
                </a:path>
              </a:pathLst>
            </a:custGeom>
            <a:solidFill>
              <a:srgbClr val="07141A"/>
            </a:solidFill>
            <a:ln>
              <a:noFill/>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a typeface="+mn-ea"/>
                <a:cs typeface="+mn-cs"/>
              </a:endParaRPr>
            </a:p>
          </p:txBody>
        </p:sp>
        <p:sp>
          <p:nvSpPr>
            <p:cNvPr id="345" name="Freeform 7">
              <a:extLst>
                <a:ext uri="{FF2B5EF4-FFF2-40B4-BE49-F238E27FC236}">
                  <a16:creationId xmlns:a16="http://schemas.microsoft.com/office/drawing/2014/main" id="{706F07C8-1216-4103-A305-F247FFA2C058}"/>
                </a:ext>
              </a:extLst>
            </p:cNvPr>
            <p:cNvSpPr>
              <a:spLocks/>
            </p:cNvSpPr>
            <p:nvPr/>
          </p:nvSpPr>
          <p:spPr bwMode="auto">
            <a:xfrm>
              <a:off x="-45660" y="1741431"/>
              <a:ext cx="4578350" cy="2290763"/>
            </a:xfrm>
            <a:custGeom>
              <a:avLst/>
              <a:gdLst>
                <a:gd name="T0" fmla="*/ 1442 w 2884"/>
                <a:gd name="T1" fmla="*/ 0 h 1443"/>
                <a:gd name="T2" fmla="*/ 2884 w 2884"/>
                <a:gd name="T3" fmla="*/ 1443 h 1443"/>
                <a:gd name="T4" fmla="*/ 2055 w 2884"/>
                <a:gd name="T5" fmla="*/ 1443 h 1443"/>
                <a:gd name="T6" fmla="*/ 1442 w 2884"/>
                <a:gd name="T7" fmla="*/ 829 h 1443"/>
                <a:gd name="T8" fmla="*/ 829 w 2884"/>
                <a:gd name="T9" fmla="*/ 1443 h 1443"/>
                <a:gd name="T10" fmla="*/ 0 w 2884"/>
                <a:gd name="T11" fmla="*/ 1443 h 1443"/>
                <a:gd name="T12" fmla="*/ 1442 w 2884"/>
                <a:gd name="T13" fmla="*/ 0 h 1443"/>
                <a:gd name="T14" fmla="*/ 1442 w 2884"/>
                <a:gd name="T15" fmla="*/ 0 h 14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4" h="1443">
                  <a:moveTo>
                    <a:pt x="1442" y="0"/>
                  </a:moveTo>
                  <a:lnTo>
                    <a:pt x="2884" y="1443"/>
                  </a:lnTo>
                  <a:lnTo>
                    <a:pt x="2055" y="1443"/>
                  </a:lnTo>
                  <a:lnTo>
                    <a:pt x="1442" y="829"/>
                  </a:lnTo>
                  <a:lnTo>
                    <a:pt x="829" y="1443"/>
                  </a:lnTo>
                  <a:lnTo>
                    <a:pt x="0" y="1443"/>
                  </a:lnTo>
                  <a:lnTo>
                    <a:pt x="1442" y="0"/>
                  </a:lnTo>
                  <a:lnTo>
                    <a:pt x="1442" y="0"/>
                  </a:lnTo>
                  <a:close/>
                </a:path>
              </a:pathLst>
            </a:custGeom>
            <a:solidFill>
              <a:srgbClr val="008A3B"/>
            </a:solidFill>
            <a:ln>
              <a:noFill/>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a typeface="+mn-ea"/>
                <a:cs typeface="+mn-cs"/>
              </a:endParaRPr>
            </a:p>
          </p:txBody>
        </p:sp>
        <p:sp>
          <p:nvSpPr>
            <p:cNvPr id="346" name="Freeform 8">
              <a:extLst>
                <a:ext uri="{FF2B5EF4-FFF2-40B4-BE49-F238E27FC236}">
                  <a16:creationId xmlns:a16="http://schemas.microsoft.com/office/drawing/2014/main" id="{4D9376E3-11C7-4648-9A79-E9B1116C5831}"/>
                </a:ext>
              </a:extLst>
            </p:cNvPr>
            <p:cNvSpPr>
              <a:spLocks/>
            </p:cNvSpPr>
            <p:nvPr/>
          </p:nvSpPr>
          <p:spPr bwMode="auto">
            <a:xfrm>
              <a:off x="-1768098" y="1682693"/>
              <a:ext cx="4695825" cy="2349500"/>
            </a:xfrm>
            <a:custGeom>
              <a:avLst/>
              <a:gdLst>
                <a:gd name="T0" fmla="*/ 1479 w 2958"/>
                <a:gd name="T1" fmla="*/ 0 h 1480"/>
                <a:gd name="T2" fmla="*/ 2958 w 2958"/>
                <a:gd name="T3" fmla="*/ 1480 h 1480"/>
                <a:gd name="T4" fmla="*/ 2108 w 2958"/>
                <a:gd name="T5" fmla="*/ 1480 h 1480"/>
                <a:gd name="T6" fmla="*/ 1479 w 2958"/>
                <a:gd name="T7" fmla="*/ 851 h 1480"/>
                <a:gd name="T8" fmla="*/ 850 w 2958"/>
                <a:gd name="T9" fmla="*/ 1480 h 1480"/>
                <a:gd name="T10" fmla="*/ 0 w 2958"/>
                <a:gd name="T11" fmla="*/ 1480 h 1480"/>
                <a:gd name="T12" fmla="*/ 1479 w 2958"/>
                <a:gd name="T13" fmla="*/ 0 h 1480"/>
                <a:gd name="T14" fmla="*/ 1479 w 2958"/>
                <a:gd name="T15" fmla="*/ 0 h 14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58" h="1480">
                  <a:moveTo>
                    <a:pt x="1479" y="0"/>
                  </a:moveTo>
                  <a:lnTo>
                    <a:pt x="2958" y="1480"/>
                  </a:lnTo>
                  <a:lnTo>
                    <a:pt x="2108" y="1480"/>
                  </a:lnTo>
                  <a:lnTo>
                    <a:pt x="1479" y="851"/>
                  </a:lnTo>
                  <a:lnTo>
                    <a:pt x="850" y="1480"/>
                  </a:lnTo>
                  <a:lnTo>
                    <a:pt x="0" y="1480"/>
                  </a:lnTo>
                  <a:lnTo>
                    <a:pt x="1479" y="0"/>
                  </a:lnTo>
                  <a:lnTo>
                    <a:pt x="1479" y="0"/>
                  </a:lnTo>
                  <a:close/>
                </a:path>
              </a:pathLst>
            </a:custGeom>
            <a:solidFill>
              <a:srgbClr val="0D3C89"/>
            </a:solidFill>
            <a:ln>
              <a:noFill/>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a typeface="+mn-ea"/>
                <a:cs typeface="+mn-cs"/>
              </a:endParaRPr>
            </a:p>
          </p:txBody>
        </p:sp>
      </p:grpSp>
      <p:grpSp>
        <p:nvGrpSpPr>
          <p:cNvPr id="6" name="קבוצה 5">
            <a:extLst>
              <a:ext uri="{FF2B5EF4-FFF2-40B4-BE49-F238E27FC236}">
                <a16:creationId xmlns:a16="http://schemas.microsoft.com/office/drawing/2014/main" id="{E129C273-1A17-451F-A322-321EE68CE9E2}"/>
              </a:ext>
            </a:extLst>
          </p:cNvPr>
          <p:cNvGrpSpPr/>
          <p:nvPr/>
        </p:nvGrpSpPr>
        <p:grpSpPr>
          <a:xfrm>
            <a:off x="677491" y="478769"/>
            <a:ext cx="3896978" cy="765283"/>
            <a:chOff x="677491" y="478769"/>
            <a:chExt cx="3896978" cy="765283"/>
          </a:xfrm>
        </p:grpSpPr>
        <p:sp>
          <p:nvSpPr>
            <p:cNvPr id="92" name="Freeform: Shape 91">
              <a:extLst>
                <a:ext uri="{FF2B5EF4-FFF2-40B4-BE49-F238E27FC236}">
                  <a16:creationId xmlns:a16="http://schemas.microsoft.com/office/drawing/2014/main" id="{4628BD98-1B37-4E3B-8A03-A80437E20902}"/>
                </a:ext>
              </a:extLst>
            </p:cNvPr>
            <p:cNvSpPr>
              <a:spLocks/>
            </p:cNvSpPr>
            <p:nvPr/>
          </p:nvSpPr>
          <p:spPr bwMode="auto">
            <a:xfrm>
              <a:off x="2306842" y="637577"/>
              <a:ext cx="2267627" cy="450167"/>
            </a:xfrm>
            <a:custGeom>
              <a:avLst/>
              <a:gdLst>
                <a:gd name="connsiteX0" fmla="*/ 0 w 3333886"/>
                <a:gd name="connsiteY0" fmla="*/ 0 h 661839"/>
                <a:gd name="connsiteX1" fmla="*/ 756515 w 3333886"/>
                <a:gd name="connsiteY1" fmla="*/ 0 h 661839"/>
                <a:gd name="connsiteX2" fmla="*/ 2045201 w 3333886"/>
                <a:gd name="connsiteY2" fmla="*/ 0 h 661839"/>
                <a:gd name="connsiteX3" fmla="*/ 2846065 w 3333886"/>
                <a:gd name="connsiteY3" fmla="*/ 0 h 661839"/>
                <a:gd name="connsiteX4" fmla="*/ 2846065 w 3333886"/>
                <a:gd name="connsiteY4" fmla="*/ 1 h 661839"/>
                <a:gd name="connsiteX5" fmla="*/ 2859576 w 3333886"/>
                <a:gd name="connsiteY5" fmla="*/ 1 h 661839"/>
                <a:gd name="connsiteX6" fmla="*/ 2918646 w 3333886"/>
                <a:gd name="connsiteY6" fmla="*/ 1 h 661839"/>
                <a:gd name="connsiteX7" fmla="*/ 2941316 w 3333886"/>
                <a:gd name="connsiteY7" fmla="*/ 1 h 661839"/>
                <a:gd name="connsiteX8" fmla="*/ 2978722 w 3333886"/>
                <a:gd name="connsiteY8" fmla="*/ 1 h 661839"/>
                <a:gd name="connsiteX9" fmla="*/ 3058665 w 3333886"/>
                <a:gd name="connsiteY9" fmla="*/ 1 h 661839"/>
                <a:gd name="connsiteX10" fmla="*/ 3159318 w 3333886"/>
                <a:gd name="connsiteY10" fmla="*/ 47275 h 661839"/>
                <a:gd name="connsiteX11" fmla="*/ 3165608 w 3333886"/>
                <a:gd name="connsiteY11" fmla="*/ 53578 h 661839"/>
                <a:gd name="connsiteX12" fmla="*/ 3310296 w 3333886"/>
                <a:gd name="connsiteY12" fmla="*/ 252130 h 661839"/>
                <a:gd name="connsiteX13" fmla="*/ 3310296 w 3333886"/>
                <a:gd name="connsiteY13" fmla="*/ 409710 h 661839"/>
                <a:gd name="connsiteX14" fmla="*/ 3165608 w 3333886"/>
                <a:gd name="connsiteY14" fmla="*/ 608262 h 661839"/>
                <a:gd name="connsiteX15" fmla="*/ 3058665 w 3333886"/>
                <a:gd name="connsiteY15" fmla="*/ 661839 h 661839"/>
                <a:gd name="connsiteX16" fmla="*/ 2678073 w 3333886"/>
                <a:gd name="connsiteY16" fmla="*/ 661839 h 661839"/>
                <a:gd name="connsiteX17" fmla="*/ 2678743 w 3333886"/>
                <a:gd name="connsiteY17" fmla="*/ 660851 h 661839"/>
                <a:gd name="connsiteX18" fmla="*/ 756515 w 3333886"/>
                <a:gd name="connsiteY18" fmla="*/ 660851 h 661839"/>
                <a:gd name="connsiteX19" fmla="*/ 756515 w 3333886"/>
                <a:gd name="connsiteY19" fmla="*/ 660058 h 661839"/>
                <a:gd name="connsiteX20" fmla="*/ 0 w 3333886"/>
                <a:gd name="connsiteY20" fmla="*/ 660058 h 661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33886" h="661839">
                  <a:moveTo>
                    <a:pt x="0" y="0"/>
                  </a:moveTo>
                  <a:lnTo>
                    <a:pt x="756515" y="0"/>
                  </a:lnTo>
                  <a:lnTo>
                    <a:pt x="2045201" y="0"/>
                  </a:lnTo>
                  <a:lnTo>
                    <a:pt x="2846065" y="0"/>
                  </a:lnTo>
                  <a:lnTo>
                    <a:pt x="2846065" y="1"/>
                  </a:lnTo>
                  <a:lnTo>
                    <a:pt x="2859576" y="1"/>
                  </a:lnTo>
                  <a:cubicBezTo>
                    <a:pt x="2873944" y="1"/>
                    <a:pt x="2893102" y="1"/>
                    <a:pt x="2918646" y="1"/>
                  </a:cubicBezTo>
                  <a:lnTo>
                    <a:pt x="2941316" y="1"/>
                  </a:lnTo>
                  <a:lnTo>
                    <a:pt x="2978722" y="1"/>
                  </a:lnTo>
                  <a:cubicBezTo>
                    <a:pt x="3001901" y="1"/>
                    <a:pt x="3028391" y="1"/>
                    <a:pt x="3058665" y="1"/>
                  </a:cubicBezTo>
                  <a:cubicBezTo>
                    <a:pt x="3099555" y="1"/>
                    <a:pt x="3134154" y="15759"/>
                    <a:pt x="3159318" y="47275"/>
                  </a:cubicBezTo>
                  <a:cubicBezTo>
                    <a:pt x="3162463" y="50427"/>
                    <a:pt x="3162463" y="50427"/>
                    <a:pt x="3165608" y="53578"/>
                  </a:cubicBezTo>
                  <a:cubicBezTo>
                    <a:pt x="3165608" y="53578"/>
                    <a:pt x="3165608" y="53578"/>
                    <a:pt x="3310296" y="252130"/>
                  </a:cubicBezTo>
                  <a:cubicBezTo>
                    <a:pt x="3341750" y="299404"/>
                    <a:pt x="3341750" y="362436"/>
                    <a:pt x="3310296" y="409710"/>
                  </a:cubicBezTo>
                  <a:cubicBezTo>
                    <a:pt x="3310296" y="409710"/>
                    <a:pt x="3310296" y="409710"/>
                    <a:pt x="3165608" y="608262"/>
                  </a:cubicBezTo>
                  <a:cubicBezTo>
                    <a:pt x="3140445" y="639778"/>
                    <a:pt x="3099555" y="661839"/>
                    <a:pt x="3058665" y="661839"/>
                  </a:cubicBezTo>
                  <a:cubicBezTo>
                    <a:pt x="3058665" y="661839"/>
                    <a:pt x="3058665" y="661839"/>
                    <a:pt x="2678073" y="661839"/>
                  </a:cubicBezTo>
                  <a:lnTo>
                    <a:pt x="2678743" y="660851"/>
                  </a:lnTo>
                  <a:lnTo>
                    <a:pt x="756515" y="660851"/>
                  </a:lnTo>
                  <a:lnTo>
                    <a:pt x="756515" y="660058"/>
                  </a:lnTo>
                  <a:lnTo>
                    <a:pt x="0" y="660058"/>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noAutofit/>
            </a:bodyPr>
            <a:lstStyle/>
            <a:p>
              <a:endParaRPr lang="en-IN" dirty="0"/>
            </a:p>
          </p:txBody>
        </p:sp>
        <p:sp>
          <p:nvSpPr>
            <p:cNvPr id="93" name="Rectangle: Rounded Corners 92">
              <a:extLst>
                <a:ext uri="{FF2B5EF4-FFF2-40B4-BE49-F238E27FC236}">
                  <a16:creationId xmlns:a16="http://schemas.microsoft.com/office/drawing/2014/main" id="{D665FFE8-1F5C-44E3-A291-D65B9555D019}"/>
                </a:ext>
              </a:extLst>
            </p:cNvPr>
            <p:cNvSpPr/>
            <p:nvPr/>
          </p:nvSpPr>
          <p:spPr>
            <a:xfrm>
              <a:off x="3825705" y="736354"/>
              <a:ext cx="642837" cy="261574"/>
            </a:xfrm>
            <a:prstGeom prst="roundRect">
              <a:avLst>
                <a:gd name="adj" fmla="val 50000"/>
              </a:avLst>
            </a:prstGeom>
            <a:solidFill>
              <a:schemeClr val="tx1">
                <a:lumMod val="75000"/>
                <a:lumOff val="25000"/>
              </a:schemeClr>
            </a:solidFill>
            <a:ln w="9525">
              <a:solidFill>
                <a:schemeClr val="tx2">
                  <a:lumMod val="50000"/>
                  <a:lumOff val="50000"/>
                </a:schemeClr>
              </a:solidFill>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94" name="Rectangle 93">
              <a:extLst>
                <a:ext uri="{FF2B5EF4-FFF2-40B4-BE49-F238E27FC236}">
                  <a16:creationId xmlns:a16="http://schemas.microsoft.com/office/drawing/2014/main" id="{27A75C9F-D057-4CD4-9979-62146DE32E8B}"/>
                </a:ext>
              </a:extLst>
            </p:cNvPr>
            <p:cNvSpPr/>
            <p:nvPr/>
          </p:nvSpPr>
          <p:spPr>
            <a:xfrm>
              <a:off x="3951053" y="764094"/>
              <a:ext cx="288541" cy="184666"/>
            </a:xfrm>
            <a:prstGeom prst="rect">
              <a:avLst/>
            </a:prstGeom>
          </p:spPr>
          <p:txBody>
            <a:bodyPr wrap="none" lIns="0" tIns="0" rIns="0" bIns="0" anchor="ctr">
              <a:spAutoFit/>
            </a:bodyPr>
            <a:lstStyle/>
            <a:p>
              <a:pPr algn="ctr"/>
              <a:r>
                <a:rPr lang="en-IN" sz="1200" dirty="0">
                  <a:solidFill>
                    <a:schemeClr val="bg1"/>
                  </a:solidFill>
                  <a:latin typeface="Bebas Neue Bold" panose="020B0606020202050201" pitchFamily="34" charset="0"/>
                </a:rPr>
                <a:t>-0.4%</a:t>
              </a:r>
            </a:p>
          </p:txBody>
        </p:sp>
        <p:sp>
          <p:nvSpPr>
            <p:cNvPr id="95" name="Isosceles Triangle 94">
              <a:extLst>
                <a:ext uri="{FF2B5EF4-FFF2-40B4-BE49-F238E27FC236}">
                  <a16:creationId xmlns:a16="http://schemas.microsoft.com/office/drawing/2014/main" id="{F2B0DB62-9854-49B0-969C-1C87FFC8C5A4}"/>
                </a:ext>
              </a:extLst>
            </p:cNvPr>
            <p:cNvSpPr/>
            <p:nvPr/>
          </p:nvSpPr>
          <p:spPr>
            <a:xfrm flipV="1">
              <a:off x="4334856" y="816170"/>
              <a:ext cx="84254" cy="80515"/>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96" name="Freeform 6">
              <a:extLst>
                <a:ext uri="{FF2B5EF4-FFF2-40B4-BE49-F238E27FC236}">
                  <a16:creationId xmlns:a16="http://schemas.microsoft.com/office/drawing/2014/main" id="{C3E41F2B-C80B-4DA3-981D-29649C2F182E}"/>
                </a:ext>
              </a:extLst>
            </p:cNvPr>
            <p:cNvSpPr>
              <a:spLocks/>
            </p:cNvSpPr>
            <p:nvPr/>
          </p:nvSpPr>
          <p:spPr bwMode="auto">
            <a:xfrm>
              <a:off x="677491" y="548795"/>
              <a:ext cx="1170432" cy="626482"/>
            </a:xfrm>
            <a:custGeom>
              <a:avLst/>
              <a:gdLst>
                <a:gd name="T0" fmla="*/ 470 w 546"/>
                <a:gd name="T1" fmla="*/ 146 h 292"/>
                <a:gd name="T2" fmla="*/ 491 w 546"/>
                <a:gd name="T3" fmla="*/ 62 h 292"/>
                <a:gd name="T4" fmla="*/ 546 w 546"/>
                <a:gd name="T5" fmla="*/ 0 h 292"/>
                <a:gd name="T6" fmla="*/ 106 w 546"/>
                <a:gd name="T7" fmla="*/ 0 h 292"/>
                <a:gd name="T8" fmla="*/ 106 w 546"/>
                <a:gd name="T9" fmla="*/ 0 h 292"/>
                <a:gd name="T10" fmla="*/ 106 w 546"/>
                <a:gd name="T11" fmla="*/ 0 h 292"/>
                <a:gd name="T12" fmla="*/ 106 w 546"/>
                <a:gd name="T13" fmla="*/ 0 h 292"/>
                <a:gd name="T14" fmla="*/ 106 w 546"/>
                <a:gd name="T15" fmla="*/ 0 h 292"/>
                <a:gd name="T16" fmla="*/ 106 w 546"/>
                <a:gd name="T17" fmla="*/ 0 h 292"/>
                <a:gd name="T18" fmla="*/ 106 w 546"/>
                <a:gd name="T19" fmla="*/ 0 h 292"/>
                <a:gd name="T20" fmla="*/ 105 w 546"/>
                <a:gd name="T21" fmla="*/ 0 h 292"/>
                <a:gd name="T22" fmla="*/ 105 w 546"/>
                <a:gd name="T23" fmla="*/ 0 h 292"/>
                <a:gd name="T24" fmla="*/ 105 w 546"/>
                <a:gd name="T25" fmla="*/ 0 h 292"/>
                <a:gd name="T26" fmla="*/ 105 w 546"/>
                <a:gd name="T27" fmla="*/ 0 h 292"/>
                <a:gd name="T28" fmla="*/ 105 w 546"/>
                <a:gd name="T29" fmla="*/ 0 h 292"/>
                <a:gd name="T30" fmla="*/ 105 w 546"/>
                <a:gd name="T31" fmla="*/ 0 h 292"/>
                <a:gd name="T32" fmla="*/ 105 w 546"/>
                <a:gd name="T33" fmla="*/ 0 h 292"/>
                <a:gd name="T34" fmla="*/ 105 w 546"/>
                <a:gd name="T35" fmla="*/ 0 h 292"/>
                <a:gd name="T36" fmla="*/ 105 w 546"/>
                <a:gd name="T37" fmla="*/ 0 h 292"/>
                <a:gd name="T38" fmla="*/ 105 w 546"/>
                <a:gd name="T39" fmla="*/ 0 h 292"/>
                <a:gd name="T40" fmla="*/ 105 w 546"/>
                <a:gd name="T41" fmla="*/ 0 h 292"/>
                <a:gd name="T42" fmla="*/ 104 w 546"/>
                <a:gd name="T43" fmla="*/ 0 h 292"/>
                <a:gd name="T44" fmla="*/ 104 w 546"/>
                <a:gd name="T45" fmla="*/ 0 h 292"/>
                <a:gd name="T46" fmla="*/ 104 w 546"/>
                <a:gd name="T47" fmla="*/ 0 h 292"/>
                <a:gd name="T48" fmla="*/ 104 w 546"/>
                <a:gd name="T49" fmla="*/ 0 h 292"/>
                <a:gd name="T50" fmla="*/ 104 w 546"/>
                <a:gd name="T51" fmla="*/ 0 h 292"/>
                <a:gd name="T52" fmla="*/ 104 w 546"/>
                <a:gd name="T53" fmla="*/ 0 h 292"/>
                <a:gd name="T54" fmla="*/ 104 w 546"/>
                <a:gd name="T55" fmla="*/ 0 h 292"/>
                <a:gd name="T56" fmla="*/ 104 w 546"/>
                <a:gd name="T57" fmla="*/ 0 h 292"/>
                <a:gd name="T58" fmla="*/ 104 w 546"/>
                <a:gd name="T59" fmla="*/ 0 h 292"/>
                <a:gd name="T60" fmla="*/ 104 w 546"/>
                <a:gd name="T61" fmla="*/ 0 h 292"/>
                <a:gd name="T62" fmla="*/ 104 w 546"/>
                <a:gd name="T63" fmla="*/ 0 h 292"/>
                <a:gd name="T64" fmla="*/ 104 w 546"/>
                <a:gd name="T65" fmla="*/ 0 h 292"/>
                <a:gd name="T66" fmla="*/ 103 w 546"/>
                <a:gd name="T67" fmla="*/ 0 h 292"/>
                <a:gd name="T68" fmla="*/ 103 w 546"/>
                <a:gd name="T69" fmla="*/ 0 h 292"/>
                <a:gd name="T70" fmla="*/ 103 w 546"/>
                <a:gd name="T71" fmla="*/ 0 h 292"/>
                <a:gd name="T72" fmla="*/ 103 w 546"/>
                <a:gd name="T73" fmla="*/ 0 h 292"/>
                <a:gd name="T74" fmla="*/ 96 w 546"/>
                <a:gd name="T75" fmla="*/ 0 h 292"/>
                <a:gd name="T76" fmla="*/ 94 w 546"/>
                <a:gd name="T77" fmla="*/ 0 h 292"/>
                <a:gd name="T78" fmla="*/ 89 w 546"/>
                <a:gd name="T79" fmla="*/ 1 h 292"/>
                <a:gd name="T80" fmla="*/ 88 w 546"/>
                <a:gd name="T81" fmla="*/ 1 h 292"/>
                <a:gd name="T82" fmla="*/ 81 w 546"/>
                <a:gd name="T83" fmla="*/ 3 h 292"/>
                <a:gd name="T84" fmla="*/ 80 w 546"/>
                <a:gd name="T85" fmla="*/ 3 h 292"/>
                <a:gd name="T86" fmla="*/ 74 w 546"/>
                <a:gd name="T87" fmla="*/ 5 h 292"/>
                <a:gd name="T88" fmla="*/ 73 w 546"/>
                <a:gd name="T89" fmla="*/ 5 h 292"/>
                <a:gd name="T90" fmla="*/ 67 w 546"/>
                <a:gd name="T91" fmla="*/ 7 h 292"/>
                <a:gd name="T92" fmla="*/ 66 w 546"/>
                <a:gd name="T93" fmla="*/ 8 h 292"/>
                <a:gd name="T94" fmla="*/ 60 w 546"/>
                <a:gd name="T95" fmla="*/ 10 h 292"/>
                <a:gd name="T96" fmla="*/ 59 w 546"/>
                <a:gd name="T97" fmla="*/ 11 h 292"/>
                <a:gd name="T98" fmla="*/ 53 w 546"/>
                <a:gd name="T99" fmla="*/ 14 h 292"/>
                <a:gd name="T100" fmla="*/ 53 w 546"/>
                <a:gd name="T101" fmla="*/ 14 h 292"/>
                <a:gd name="T102" fmla="*/ 48 w 546"/>
                <a:gd name="T103" fmla="*/ 17 h 292"/>
                <a:gd name="T104" fmla="*/ 47 w 546"/>
                <a:gd name="T105" fmla="*/ 18 h 292"/>
                <a:gd name="T106" fmla="*/ 36 w 546"/>
                <a:gd name="T107" fmla="*/ 26 h 292"/>
                <a:gd name="T108" fmla="*/ 35 w 546"/>
                <a:gd name="T109" fmla="*/ 27 h 292"/>
                <a:gd name="T110" fmla="*/ 26 w 546"/>
                <a:gd name="T111" fmla="*/ 37 h 292"/>
                <a:gd name="T112" fmla="*/ 25 w 546"/>
                <a:gd name="T113" fmla="*/ 37 h 292"/>
                <a:gd name="T114" fmla="*/ 0 w 546"/>
                <a:gd name="T115" fmla="*/ 106 h 292"/>
                <a:gd name="T116" fmla="*/ 0 w 546"/>
                <a:gd name="T117" fmla="*/ 186 h 292"/>
                <a:gd name="T118" fmla="*/ 106 w 546"/>
                <a:gd name="T119" fmla="*/ 292 h 292"/>
                <a:gd name="T120" fmla="*/ 544 w 546"/>
                <a:gd name="T121" fmla="*/ 292 h 292"/>
                <a:gd name="T122" fmla="*/ 542 w 546"/>
                <a:gd name="T123" fmla="*/ 289 h 292"/>
                <a:gd name="T124" fmla="*/ 470 w 546"/>
                <a:gd name="T125" fmla="*/ 146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6" h="292">
                  <a:moveTo>
                    <a:pt x="470" y="146"/>
                  </a:moveTo>
                  <a:cubicBezTo>
                    <a:pt x="470" y="115"/>
                    <a:pt x="477" y="87"/>
                    <a:pt x="491" y="62"/>
                  </a:cubicBezTo>
                  <a:cubicBezTo>
                    <a:pt x="504" y="37"/>
                    <a:pt x="523" y="16"/>
                    <a:pt x="54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3" y="0"/>
                    <a:pt x="103" y="0"/>
                  </a:cubicBezTo>
                  <a:cubicBezTo>
                    <a:pt x="103" y="0"/>
                    <a:pt x="103" y="0"/>
                    <a:pt x="103" y="0"/>
                  </a:cubicBezTo>
                  <a:cubicBezTo>
                    <a:pt x="103" y="0"/>
                    <a:pt x="103" y="0"/>
                    <a:pt x="103" y="0"/>
                  </a:cubicBezTo>
                  <a:cubicBezTo>
                    <a:pt x="103" y="0"/>
                    <a:pt x="103" y="0"/>
                    <a:pt x="103" y="0"/>
                  </a:cubicBezTo>
                  <a:cubicBezTo>
                    <a:pt x="101" y="0"/>
                    <a:pt x="98" y="0"/>
                    <a:pt x="96" y="0"/>
                  </a:cubicBezTo>
                  <a:cubicBezTo>
                    <a:pt x="96" y="0"/>
                    <a:pt x="95" y="0"/>
                    <a:pt x="94" y="0"/>
                  </a:cubicBezTo>
                  <a:cubicBezTo>
                    <a:pt x="92" y="1"/>
                    <a:pt x="90" y="1"/>
                    <a:pt x="89" y="1"/>
                  </a:cubicBezTo>
                  <a:cubicBezTo>
                    <a:pt x="88" y="1"/>
                    <a:pt x="88" y="1"/>
                    <a:pt x="88" y="1"/>
                  </a:cubicBezTo>
                  <a:cubicBezTo>
                    <a:pt x="85" y="2"/>
                    <a:pt x="83" y="2"/>
                    <a:pt x="81" y="3"/>
                  </a:cubicBezTo>
                  <a:cubicBezTo>
                    <a:pt x="81" y="3"/>
                    <a:pt x="80" y="3"/>
                    <a:pt x="80" y="3"/>
                  </a:cubicBezTo>
                  <a:cubicBezTo>
                    <a:pt x="78" y="4"/>
                    <a:pt x="76" y="4"/>
                    <a:pt x="74" y="5"/>
                  </a:cubicBezTo>
                  <a:cubicBezTo>
                    <a:pt x="74" y="5"/>
                    <a:pt x="73" y="5"/>
                    <a:pt x="73" y="5"/>
                  </a:cubicBezTo>
                  <a:cubicBezTo>
                    <a:pt x="71" y="6"/>
                    <a:pt x="69" y="6"/>
                    <a:pt x="67" y="7"/>
                  </a:cubicBezTo>
                  <a:cubicBezTo>
                    <a:pt x="66" y="7"/>
                    <a:pt x="66" y="8"/>
                    <a:pt x="66" y="8"/>
                  </a:cubicBezTo>
                  <a:cubicBezTo>
                    <a:pt x="64" y="8"/>
                    <a:pt x="62" y="9"/>
                    <a:pt x="60" y="10"/>
                  </a:cubicBezTo>
                  <a:cubicBezTo>
                    <a:pt x="60" y="10"/>
                    <a:pt x="60" y="10"/>
                    <a:pt x="59" y="11"/>
                  </a:cubicBezTo>
                  <a:cubicBezTo>
                    <a:pt x="57" y="12"/>
                    <a:pt x="55" y="13"/>
                    <a:pt x="53" y="14"/>
                  </a:cubicBezTo>
                  <a:cubicBezTo>
                    <a:pt x="53" y="14"/>
                    <a:pt x="53" y="14"/>
                    <a:pt x="53" y="14"/>
                  </a:cubicBezTo>
                  <a:cubicBezTo>
                    <a:pt x="51" y="15"/>
                    <a:pt x="49" y="16"/>
                    <a:pt x="48" y="17"/>
                  </a:cubicBezTo>
                  <a:cubicBezTo>
                    <a:pt x="47" y="18"/>
                    <a:pt x="47" y="18"/>
                    <a:pt x="47" y="18"/>
                  </a:cubicBezTo>
                  <a:cubicBezTo>
                    <a:pt x="43" y="21"/>
                    <a:pt x="39" y="23"/>
                    <a:pt x="36" y="26"/>
                  </a:cubicBezTo>
                  <a:cubicBezTo>
                    <a:pt x="36" y="27"/>
                    <a:pt x="36" y="27"/>
                    <a:pt x="35" y="27"/>
                  </a:cubicBezTo>
                  <a:cubicBezTo>
                    <a:pt x="32" y="30"/>
                    <a:pt x="29" y="33"/>
                    <a:pt x="26" y="37"/>
                  </a:cubicBezTo>
                  <a:cubicBezTo>
                    <a:pt x="25" y="37"/>
                    <a:pt x="25" y="37"/>
                    <a:pt x="25" y="37"/>
                  </a:cubicBezTo>
                  <a:cubicBezTo>
                    <a:pt x="10" y="56"/>
                    <a:pt x="0" y="79"/>
                    <a:pt x="0" y="106"/>
                  </a:cubicBezTo>
                  <a:cubicBezTo>
                    <a:pt x="0" y="186"/>
                    <a:pt x="0" y="186"/>
                    <a:pt x="0" y="186"/>
                  </a:cubicBezTo>
                  <a:cubicBezTo>
                    <a:pt x="0" y="244"/>
                    <a:pt x="48" y="292"/>
                    <a:pt x="106" y="292"/>
                  </a:cubicBezTo>
                  <a:cubicBezTo>
                    <a:pt x="544" y="292"/>
                    <a:pt x="544" y="292"/>
                    <a:pt x="544" y="292"/>
                  </a:cubicBezTo>
                  <a:cubicBezTo>
                    <a:pt x="543" y="291"/>
                    <a:pt x="542" y="290"/>
                    <a:pt x="542" y="289"/>
                  </a:cubicBezTo>
                  <a:cubicBezTo>
                    <a:pt x="498" y="256"/>
                    <a:pt x="470" y="204"/>
                    <a:pt x="470" y="146"/>
                  </a:cubicBez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97" name="Freeform: Shape 96">
              <a:extLst>
                <a:ext uri="{FF2B5EF4-FFF2-40B4-BE49-F238E27FC236}">
                  <a16:creationId xmlns:a16="http://schemas.microsoft.com/office/drawing/2014/main" id="{742112EF-D1D4-44E8-B195-B528D8FE6266}"/>
                </a:ext>
              </a:extLst>
            </p:cNvPr>
            <p:cNvSpPr>
              <a:spLocks/>
            </p:cNvSpPr>
            <p:nvPr/>
          </p:nvSpPr>
          <p:spPr bwMode="auto">
            <a:xfrm>
              <a:off x="2390623" y="674074"/>
              <a:ext cx="1358584" cy="363491"/>
            </a:xfrm>
            <a:custGeom>
              <a:avLst/>
              <a:gdLst>
                <a:gd name="connsiteX0" fmla="*/ 0 w 1997402"/>
                <a:gd name="connsiteY0" fmla="*/ 0 h 534408"/>
                <a:gd name="connsiteX1" fmla="*/ 1591548 w 1997402"/>
                <a:gd name="connsiteY1" fmla="*/ 0 h 534408"/>
                <a:gd name="connsiteX2" fmla="*/ 1591548 w 1997402"/>
                <a:gd name="connsiteY2" fmla="*/ 356 h 534408"/>
                <a:gd name="connsiteX3" fmla="*/ 1784986 w 1997402"/>
                <a:gd name="connsiteY3" fmla="*/ 356 h 534408"/>
                <a:gd name="connsiteX4" fmla="*/ 1841638 w 1997402"/>
                <a:gd name="connsiteY4" fmla="*/ 28773 h 534408"/>
                <a:gd name="connsiteX5" fmla="*/ 1983239 w 1997402"/>
                <a:gd name="connsiteY5" fmla="*/ 227478 h 534408"/>
                <a:gd name="connsiteX6" fmla="*/ 1983239 w 1997402"/>
                <a:gd name="connsiteY6" fmla="*/ 309529 h 534408"/>
                <a:gd name="connsiteX7" fmla="*/ 1841638 w 1997402"/>
                <a:gd name="connsiteY7" fmla="*/ 505088 h 534408"/>
                <a:gd name="connsiteX8" fmla="*/ 1784986 w 1997402"/>
                <a:gd name="connsiteY8" fmla="*/ 533505 h 534408"/>
                <a:gd name="connsiteX9" fmla="*/ 1591548 w 1997402"/>
                <a:gd name="connsiteY9" fmla="*/ 533505 h 534408"/>
                <a:gd name="connsiteX10" fmla="*/ 1591548 w 1997402"/>
                <a:gd name="connsiteY10" fmla="*/ 534408 h 534408"/>
                <a:gd name="connsiteX11" fmla="*/ 0 w 1997402"/>
                <a:gd name="connsiteY11" fmla="*/ 534408 h 53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7402" h="534408">
                  <a:moveTo>
                    <a:pt x="0" y="0"/>
                  </a:moveTo>
                  <a:lnTo>
                    <a:pt x="1591548" y="0"/>
                  </a:lnTo>
                  <a:lnTo>
                    <a:pt x="1591548" y="356"/>
                  </a:lnTo>
                  <a:lnTo>
                    <a:pt x="1784986" y="356"/>
                  </a:lnTo>
                  <a:cubicBezTo>
                    <a:pt x="1806989" y="356"/>
                    <a:pt x="1829049" y="9846"/>
                    <a:pt x="1841638" y="28773"/>
                  </a:cubicBezTo>
                  <a:lnTo>
                    <a:pt x="1983239" y="227478"/>
                  </a:lnTo>
                  <a:cubicBezTo>
                    <a:pt x="2002123" y="252749"/>
                    <a:pt x="2002123" y="284258"/>
                    <a:pt x="1983239" y="309529"/>
                  </a:cubicBezTo>
                  <a:lnTo>
                    <a:pt x="1841638" y="505088"/>
                  </a:lnTo>
                  <a:cubicBezTo>
                    <a:pt x="1829049" y="524015"/>
                    <a:pt x="1806989" y="533505"/>
                    <a:pt x="1784986" y="533505"/>
                  </a:cubicBezTo>
                  <a:lnTo>
                    <a:pt x="1591548" y="533505"/>
                  </a:lnTo>
                  <a:lnTo>
                    <a:pt x="1591548" y="534408"/>
                  </a:lnTo>
                  <a:lnTo>
                    <a:pt x="0" y="534408"/>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noAutofit/>
            </a:bodyPr>
            <a:lstStyle/>
            <a:p>
              <a:endParaRPr lang="en-IN" dirty="0"/>
            </a:p>
          </p:txBody>
        </p:sp>
        <p:sp>
          <p:nvSpPr>
            <p:cNvPr id="98" name="Freeform 9">
              <a:extLst>
                <a:ext uri="{FF2B5EF4-FFF2-40B4-BE49-F238E27FC236}">
                  <a16:creationId xmlns:a16="http://schemas.microsoft.com/office/drawing/2014/main" id="{8502E0B3-6835-4CED-8515-547CD03C1EC5}"/>
                </a:ext>
              </a:extLst>
            </p:cNvPr>
            <p:cNvSpPr>
              <a:spLocks noEditPoints="1"/>
            </p:cNvSpPr>
            <p:nvPr/>
          </p:nvSpPr>
          <p:spPr bwMode="auto">
            <a:xfrm>
              <a:off x="1685363" y="478769"/>
              <a:ext cx="765282" cy="765283"/>
            </a:xfrm>
            <a:custGeom>
              <a:avLst/>
              <a:gdLst>
                <a:gd name="T0" fmla="*/ 336 w 357"/>
                <a:gd name="T1" fmla="*/ 94 h 357"/>
                <a:gd name="T2" fmla="*/ 333 w 357"/>
                <a:gd name="T3" fmla="*/ 89 h 357"/>
                <a:gd name="T4" fmla="*/ 328 w 357"/>
                <a:gd name="T5" fmla="*/ 81 h 357"/>
                <a:gd name="T6" fmla="*/ 323 w 357"/>
                <a:gd name="T7" fmla="*/ 74 h 357"/>
                <a:gd name="T8" fmla="*/ 264 w 357"/>
                <a:gd name="T9" fmla="*/ 22 h 357"/>
                <a:gd name="T10" fmla="*/ 178 w 357"/>
                <a:gd name="T11" fmla="*/ 0 h 357"/>
                <a:gd name="T12" fmla="*/ 93 w 357"/>
                <a:gd name="T13" fmla="*/ 22 h 357"/>
                <a:gd name="T14" fmla="*/ 76 w 357"/>
                <a:gd name="T15" fmla="*/ 33 h 357"/>
                <a:gd name="T16" fmla="*/ 21 w 357"/>
                <a:gd name="T17" fmla="*/ 95 h 357"/>
                <a:gd name="T18" fmla="*/ 0 w 357"/>
                <a:gd name="T19" fmla="*/ 179 h 357"/>
                <a:gd name="T20" fmla="*/ 72 w 357"/>
                <a:gd name="T21" fmla="*/ 322 h 357"/>
                <a:gd name="T22" fmla="*/ 76 w 357"/>
                <a:gd name="T23" fmla="*/ 325 h 357"/>
                <a:gd name="T24" fmla="*/ 178 w 357"/>
                <a:gd name="T25" fmla="*/ 357 h 357"/>
                <a:gd name="T26" fmla="*/ 323 w 357"/>
                <a:gd name="T27" fmla="*/ 284 h 357"/>
                <a:gd name="T28" fmla="*/ 336 w 357"/>
                <a:gd name="T29" fmla="*/ 263 h 357"/>
                <a:gd name="T30" fmla="*/ 357 w 357"/>
                <a:gd name="T31" fmla="*/ 179 h 357"/>
                <a:gd name="T32" fmla="*/ 336 w 357"/>
                <a:gd name="T33" fmla="*/ 94 h 357"/>
                <a:gd name="T34" fmla="*/ 178 w 357"/>
                <a:gd name="T35" fmla="*/ 323 h 357"/>
                <a:gd name="T36" fmla="*/ 35 w 357"/>
                <a:gd name="T37" fmla="*/ 179 h 357"/>
                <a:gd name="T38" fmla="*/ 178 w 357"/>
                <a:gd name="T39" fmla="*/ 35 h 357"/>
                <a:gd name="T40" fmla="*/ 322 w 357"/>
                <a:gd name="T41" fmla="*/ 179 h 357"/>
                <a:gd name="T42" fmla="*/ 178 w 357"/>
                <a:gd name="T43" fmla="*/ 32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7" h="357">
                  <a:moveTo>
                    <a:pt x="336" y="94"/>
                  </a:moveTo>
                  <a:cubicBezTo>
                    <a:pt x="335" y="92"/>
                    <a:pt x="334" y="91"/>
                    <a:pt x="333" y="89"/>
                  </a:cubicBezTo>
                  <a:cubicBezTo>
                    <a:pt x="331" y="86"/>
                    <a:pt x="330" y="84"/>
                    <a:pt x="328" y="81"/>
                  </a:cubicBezTo>
                  <a:cubicBezTo>
                    <a:pt x="326" y="78"/>
                    <a:pt x="325" y="76"/>
                    <a:pt x="323" y="74"/>
                  </a:cubicBezTo>
                  <a:cubicBezTo>
                    <a:pt x="307" y="52"/>
                    <a:pt x="287" y="35"/>
                    <a:pt x="264" y="22"/>
                  </a:cubicBezTo>
                  <a:cubicBezTo>
                    <a:pt x="239" y="8"/>
                    <a:pt x="210" y="0"/>
                    <a:pt x="178" y="0"/>
                  </a:cubicBezTo>
                  <a:cubicBezTo>
                    <a:pt x="147" y="0"/>
                    <a:pt x="118" y="8"/>
                    <a:pt x="93" y="22"/>
                  </a:cubicBezTo>
                  <a:cubicBezTo>
                    <a:pt x="87" y="25"/>
                    <a:pt x="81" y="29"/>
                    <a:pt x="76" y="33"/>
                  </a:cubicBezTo>
                  <a:cubicBezTo>
                    <a:pt x="53" y="49"/>
                    <a:pt x="34" y="70"/>
                    <a:pt x="21" y="95"/>
                  </a:cubicBezTo>
                  <a:cubicBezTo>
                    <a:pt x="7" y="120"/>
                    <a:pt x="0" y="148"/>
                    <a:pt x="0" y="179"/>
                  </a:cubicBezTo>
                  <a:cubicBezTo>
                    <a:pt x="0" y="237"/>
                    <a:pt x="28" y="289"/>
                    <a:pt x="72" y="322"/>
                  </a:cubicBezTo>
                  <a:cubicBezTo>
                    <a:pt x="73" y="323"/>
                    <a:pt x="74" y="324"/>
                    <a:pt x="76" y="325"/>
                  </a:cubicBezTo>
                  <a:cubicBezTo>
                    <a:pt x="105" y="345"/>
                    <a:pt x="140" y="357"/>
                    <a:pt x="178" y="357"/>
                  </a:cubicBezTo>
                  <a:cubicBezTo>
                    <a:pt x="238" y="357"/>
                    <a:pt x="290" y="328"/>
                    <a:pt x="323" y="284"/>
                  </a:cubicBezTo>
                  <a:cubicBezTo>
                    <a:pt x="328" y="277"/>
                    <a:pt x="332" y="271"/>
                    <a:pt x="336" y="263"/>
                  </a:cubicBezTo>
                  <a:cubicBezTo>
                    <a:pt x="349" y="238"/>
                    <a:pt x="357" y="209"/>
                    <a:pt x="357" y="179"/>
                  </a:cubicBezTo>
                  <a:cubicBezTo>
                    <a:pt x="357" y="148"/>
                    <a:pt x="349" y="119"/>
                    <a:pt x="336" y="94"/>
                  </a:cubicBezTo>
                  <a:close/>
                  <a:moveTo>
                    <a:pt x="178" y="323"/>
                  </a:moveTo>
                  <a:cubicBezTo>
                    <a:pt x="99" y="323"/>
                    <a:pt x="35" y="258"/>
                    <a:pt x="35" y="179"/>
                  </a:cubicBezTo>
                  <a:cubicBezTo>
                    <a:pt x="35" y="99"/>
                    <a:pt x="99" y="35"/>
                    <a:pt x="178" y="35"/>
                  </a:cubicBezTo>
                  <a:cubicBezTo>
                    <a:pt x="258" y="35"/>
                    <a:pt x="322" y="99"/>
                    <a:pt x="322" y="179"/>
                  </a:cubicBezTo>
                  <a:cubicBezTo>
                    <a:pt x="322" y="258"/>
                    <a:pt x="258" y="323"/>
                    <a:pt x="178" y="323"/>
                  </a:cubicBezTo>
                  <a:close/>
                </a:path>
              </a:pathLst>
            </a:custGeom>
            <a:solidFill>
              <a:schemeClr val="accent4"/>
            </a:solidFill>
            <a:ln w="2857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99" name="Oval 10">
              <a:extLst>
                <a:ext uri="{FF2B5EF4-FFF2-40B4-BE49-F238E27FC236}">
                  <a16:creationId xmlns:a16="http://schemas.microsoft.com/office/drawing/2014/main" id="{AAFFB217-BDB6-4205-AFD8-75C6595E1B94}"/>
                </a:ext>
              </a:extLst>
            </p:cNvPr>
            <p:cNvSpPr>
              <a:spLocks noChangeArrowheads="1"/>
            </p:cNvSpPr>
            <p:nvPr/>
          </p:nvSpPr>
          <p:spPr bwMode="auto">
            <a:xfrm>
              <a:off x="1760391" y="553796"/>
              <a:ext cx="615227" cy="616478"/>
            </a:xfrm>
            <a:prstGeom prst="ellipse">
              <a:avLst/>
            </a:pr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100" name="Freeform 11">
              <a:extLst>
                <a:ext uri="{FF2B5EF4-FFF2-40B4-BE49-F238E27FC236}">
                  <a16:creationId xmlns:a16="http://schemas.microsoft.com/office/drawing/2014/main" id="{4D016673-4028-4DFB-A70D-3B81A669F040}"/>
                </a:ext>
              </a:extLst>
            </p:cNvPr>
            <p:cNvSpPr>
              <a:spLocks/>
            </p:cNvSpPr>
            <p:nvPr/>
          </p:nvSpPr>
          <p:spPr bwMode="auto">
            <a:xfrm>
              <a:off x="761272" y="622572"/>
              <a:ext cx="1545571" cy="480178"/>
            </a:xfrm>
            <a:custGeom>
              <a:avLst/>
              <a:gdLst>
                <a:gd name="T0" fmla="*/ 609 w 721"/>
                <a:gd name="T1" fmla="*/ 0 h 224"/>
                <a:gd name="T2" fmla="*/ 70 w 721"/>
                <a:gd name="T3" fmla="*/ 0 h 224"/>
                <a:gd name="T4" fmla="*/ 0 w 721"/>
                <a:gd name="T5" fmla="*/ 70 h 224"/>
                <a:gd name="T6" fmla="*/ 0 w 721"/>
                <a:gd name="T7" fmla="*/ 153 h 224"/>
                <a:gd name="T8" fmla="*/ 70 w 721"/>
                <a:gd name="T9" fmla="*/ 224 h 224"/>
                <a:gd name="T10" fmla="*/ 609 w 721"/>
                <a:gd name="T11" fmla="*/ 224 h 224"/>
                <a:gd name="T12" fmla="*/ 721 w 721"/>
                <a:gd name="T13" fmla="*/ 112 h 224"/>
                <a:gd name="T14" fmla="*/ 609 w 721"/>
                <a:gd name="T15" fmla="*/ 0 h 2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1" h="224">
                  <a:moveTo>
                    <a:pt x="609" y="0"/>
                  </a:moveTo>
                  <a:cubicBezTo>
                    <a:pt x="70" y="0"/>
                    <a:pt x="70" y="0"/>
                    <a:pt x="70" y="0"/>
                  </a:cubicBezTo>
                  <a:cubicBezTo>
                    <a:pt x="32" y="0"/>
                    <a:pt x="0" y="31"/>
                    <a:pt x="0" y="70"/>
                  </a:cubicBezTo>
                  <a:cubicBezTo>
                    <a:pt x="0" y="153"/>
                    <a:pt x="0" y="153"/>
                    <a:pt x="0" y="153"/>
                  </a:cubicBezTo>
                  <a:cubicBezTo>
                    <a:pt x="0" y="192"/>
                    <a:pt x="32" y="224"/>
                    <a:pt x="70" y="224"/>
                  </a:cubicBezTo>
                  <a:cubicBezTo>
                    <a:pt x="609" y="224"/>
                    <a:pt x="609" y="224"/>
                    <a:pt x="609" y="224"/>
                  </a:cubicBezTo>
                  <a:cubicBezTo>
                    <a:pt x="671" y="224"/>
                    <a:pt x="721" y="174"/>
                    <a:pt x="721" y="112"/>
                  </a:cubicBezTo>
                  <a:cubicBezTo>
                    <a:pt x="721" y="50"/>
                    <a:pt x="671" y="0"/>
                    <a:pt x="609" y="0"/>
                  </a:cubicBezTo>
                  <a:close/>
                </a:path>
              </a:pathLst>
            </a:custGeom>
            <a:solidFill>
              <a:srgbClr val="FFFFFF"/>
            </a:solidFill>
            <a:ln w="1111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IN" dirty="0"/>
            </a:p>
          </p:txBody>
        </p:sp>
        <p:sp>
          <p:nvSpPr>
            <p:cNvPr id="102" name="Rectangle 101">
              <a:extLst>
                <a:ext uri="{FF2B5EF4-FFF2-40B4-BE49-F238E27FC236}">
                  <a16:creationId xmlns:a16="http://schemas.microsoft.com/office/drawing/2014/main" id="{73F2D921-85ED-453B-8298-9E14DE3C160E}"/>
                </a:ext>
              </a:extLst>
            </p:cNvPr>
            <p:cNvSpPr/>
            <p:nvPr/>
          </p:nvSpPr>
          <p:spPr>
            <a:xfrm>
              <a:off x="770614" y="632520"/>
              <a:ext cx="1074696" cy="447815"/>
            </a:xfrm>
            <a:prstGeom prst="rect">
              <a:avLst/>
            </a:prstGeom>
          </p:spPr>
          <p:txBody>
            <a:bodyPr wrap="square" anchor="ctr">
              <a:spAutoFit/>
            </a:bodyPr>
            <a:lstStyle/>
            <a:p>
              <a:pPr algn="ctr">
                <a:lnSpc>
                  <a:spcPct val="80000"/>
                </a:lnSpc>
                <a:defRPr/>
              </a:pPr>
              <a:r>
                <a:rPr lang="en-ZA" sz="1400" kern="0" dirty="0">
                  <a:solidFill>
                    <a:schemeClr val="accent4"/>
                  </a:solidFill>
                  <a:latin typeface="Bebas Neue Bold" panose="020B0606020202050201" pitchFamily="34" charset="0"/>
                </a:rPr>
                <a:t>GEOGRAPHIC SPREAD</a:t>
              </a:r>
            </a:p>
          </p:txBody>
        </p:sp>
        <p:sp>
          <p:nvSpPr>
            <p:cNvPr id="103" name="Rectangle 102">
              <a:extLst>
                <a:ext uri="{FF2B5EF4-FFF2-40B4-BE49-F238E27FC236}">
                  <a16:creationId xmlns:a16="http://schemas.microsoft.com/office/drawing/2014/main" id="{36609775-293D-4036-AA1C-BDC110F58997}"/>
                </a:ext>
              </a:extLst>
            </p:cNvPr>
            <p:cNvSpPr/>
            <p:nvPr/>
          </p:nvSpPr>
          <p:spPr>
            <a:xfrm>
              <a:off x="2767159" y="717928"/>
              <a:ext cx="496931" cy="276999"/>
            </a:xfrm>
            <a:prstGeom prst="rect">
              <a:avLst/>
            </a:prstGeom>
          </p:spPr>
          <p:txBody>
            <a:bodyPr wrap="none" lIns="0" tIns="0" rIns="0" bIns="0" anchor="ctr">
              <a:spAutoFit/>
            </a:bodyPr>
            <a:lstStyle/>
            <a:p>
              <a:pPr lvl="0" algn="ctr">
                <a:defRPr/>
              </a:pPr>
              <a:r>
                <a:rPr lang="en-ZA" sz="1800" dirty="0">
                  <a:solidFill>
                    <a:schemeClr val="bg1"/>
                  </a:solidFill>
                  <a:latin typeface="Bebas Neue Bold" panose="020B0606020202050201" pitchFamily="34" charset="0"/>
                </a:rPr>
                <a:t>11. 2%</a:t>
              </a:r>
            </a:p>
          </p:txBody>
        </p:sp>
        <p:grpSp>
          <p:nvGrpSpPr>
            <p:cNvPr id="2" name="קבוצה 1">
              <a:extLst>
                <a:ext uri="{FF2B5EF4-FFF2-40B4-BE49-F238E27FC236}">
                  <a16:creationId xmlns:a16="http://schemas.microsoft.com/office/drawing/2014/main" id="{A42A097D-0B08-4010-8D2A-C7D95986A53E}"/>
                </a:ext>
              </a:extLst>
            </p:cNvPr>
            <p:cNvGrpSpPr/>
            <p:nvPr/>
          </p:nvGrpSpPr>
          <p:grpSpPr>
            <a:xfrm>
              <a:off x="1844283" y="669227"/>
              <a:ext cx="374400" cy="374400"/>
              <a:chOff x="1844283" y="679639"/>
              <a:chExt cx="374400" cy="374400"/>
            </a:xfrm>
          </p:grpSpPr>
          <p:sp>
            <p:nvSpPr>
              <p:cNvPr id="42" name="Oval 20">
                <a:extLst>
                  <a:ext uri="{FF2B5EF4-FFF2-40B4-BE49-F238E27FC236}">
                    <a16:creationId xmlns:a16="http://schemas.microsoft.com/office/drawing/2014/main" id="{4A475829-5B53-47F0-A913-38C1F3067AC0}"/>
                  </a:ext>
                </a:extLst>
              </p:cNvPr>
              <p:cNvSpPr>
                <a:spLocks noChangeArrowheads="1"/>
              </p:cNvSpPr>
              <p:nvPr/>
            </p:nvSpPr>
            <p:spPr bwMode="auto">
              <a:xfrm flipH="1">
                <a:off x="1844283" y="679639"/>
                <a:ext cx="374400" cy="374400"/>
              </a:xfrm>
              <a:prstGeom prst="ellipse">
                <a:avLst/>
              </a:prstGeom>
              <a:solidFill>
                <a:srgbClr val="4E8542"/>
              </a:solidFill>
              <a:ln>
                <a:noFill/>
              </a:ln>
            </p:spPr>
            <p:txBody>
              <a:bodyPr vert="horz" wrap="square" lIns="91440" tIns="45720" rIns="91440" bIns="45720" numCol="1" anchor="t" anchorCtr="0" compatLnSpc="1">
                <a:prstTxWarp prst="textNoShape">
                  <a:avLst/>
                </a:prstTxWarp>
              </a:bodyPr>
              <a:lstStyle/>
              <a:p>
                <a:endParaRPr lang="en-IN" dirty="0"/>
              </a:p>
            </p:txBody>
          </p:sp>
          <p:sp>
            <p:nvSpPr>
              <p:cNvPr id="43" name="Freeform 79">
                <a:extLst>
                  <a:ext uri="{FF2B5EF4-FFF2-40B4-BE49-F238E27FC236}">
                    <a16:creationId xmlns:a16="http://schemas.microsoft.com/office/drawing/2014/main" id="{FCBB563E-B401-4CF7-87BD-C941D89FD2B2}"/>
                  </a:ext>
                </a:extLst>
              </p:cNvPr>
              <p:cNvSpPr>
                <a:spLocks noEditPoints="1"/>
              </p:cNvSpPr>
              <p:nvPr/>
            </p:nvSpPr>
            <p:spPr bwMode="auto">
              <a:xfrm>
                <a:off x="2003283" y="713005"/>
                <a:ext cx="189772" cy="311961"/>
              </a:xfrm>
              <a:custGeom>
                <a:avLst/>
                <a:gdLst>
                  <a:gd name="T0" fmla="*/ 1110 w 1128"/>
                  <a:gd name="T1" fmla="*/ 49 h 2005"/>
                  <a:gd name="T2" fmla="*/ 1038 w 1128"/>
                  <a:gd name="T3" fmla="*/ 92 h 2005"/>
                  <a:gd name="T4" fmla="*/ 1016 w 1128"/>
                  <a:gd name="T5" fmla="*/ 84 h 2005"/>
                  <a:gd name="T6" fmla="*/ 1055 w 1128"/>
                  <a:gd name="T7" fmla="*/ 61 h 2005"/>
                  <a:gd name="T8" fmla="*/ 1094 w 1128"/>
                  <a:gd name="T9" fmla="*/ 16 h 2005"/>
                  <a:gd name="T10" fmla="*/ 1085 w 1128"/>
                  <a:gd name="T11" fmla="*/ 2 h 2005"/>
                  <a:gd name="T12" fmla="*/ 810 w 1128"/>
                  <a:gd name="T13" fmla="*/ 158 h 2005"/>
                  <a:gd name="T14" fmla="*/ 608 w 1128"/>
                  <a:gd name="T15" fmla="*/ 562 h 2005"/>
                  <a:gd name="T16" fmla="*/ 654 w 1128"/>
                  <a:gd name="T17" fmla="*/ 792 h 2005"/>
                  <a:gd name="T18" fmla="*/ 704 w 1128"/>
                  <a:gd name="T19" fmla="*/ 923 h 2005"/>
                  <a:gd name="T20" fmla="*/ 690 w 1128"/>
                  <a:gd name="T21" fmla="*/ 1020 h 2005"/>
                  <a:gd name="T22" fmla="*/ 612 w 1128"/>
                  <a:gd name="T23" fmla="*/ 1093 h 2005"/>
                  <a:gd name="T24" fmla="*/ 393 w 1128"/>
                  <a:gd name="T25" fmla="*/ 1193 h 2005"/>
                  <a:gd name="T26" fmla="*/ 248 w 1128"/>
                  <a:gd name="T27" fmla="*/ 1503 h 2005"/>
                  <a:gd name="T28" fmla="*/ 403 w 1128"/>
                  <a:gd name="T29" fmla="*/ 1446 h 2005"/>
                  <a:gd name="T30" fmla="*/ 410 w 1128"/>
                  <a:gd name="T31" fmla="*/ 1451 h 2005"/>
                  <a:gd name="T32" fmla="*/ 443 w 1128"/>
                  <a:gd name="T33" fmla="*/ 1525 h 2005"/>
                  <a:gd name="T34" fmla="*/ 431 w 1128"/>
                  <a:gd name="T35" fmla="*/ 1535 h 2005"/>
                  <a:gd name="T36" fmla="*/ 431 w 1128"/>
                  <a:gd name="T37" fmla="*/ 1535 h 2005"/>
                  <a:gd name="T38" fmla="*/ 180 w 1128"/>
                  <a:gd name="T39" fmla="*/ 1634 h 2005"/>
                  <a:gd name="T40" fmla="*/ 81 w 1128"/>
                  <a:gd name="T41" fmla="*/ 1974 h 2005"/>
                  <a:gd name="T42" fmla="*/ 704 w 1128"/>
                  <a:gd name="T43" fmla="*/ 1651 h 2005"/>
                  <a:gd name="T44" fmla="*/ 1093 w 1128"/>
                  <a:gd name="T45" fmla="*/ 1112 h 2005"/>
                  <a:gd name="T46" fmla="*/ 1006 w 1128"/>
                  <a:gd name="T47" fmla="*/ 741 h 2005"/>
                  <a:gd name="T48" fmla="*/ 941 w 1128"/>
                  <a:gd name="T49" fmla="*/ 656 h 2005"/>
                  <a:gd name="T50" fmla="*/ 870 w 1128"/>
                  <a:gd name="T51" fmla="*/ 516 h 2005"/>
                  <a:gd name="T52" fmla="*/ 995 w 1128"/>
                  <a:gd name="T53" fmla="*/ 199 h 2005"/>
                  <a:gd name="T54" fmla="*/ 1122 w 1128"/>
                  <a:gd name="T55" fmla="*/ 87 h 2005"/>
                  <a:gd name="T56" fmla="*/ 873 w 1128"/>
                  <a:gd name="T57" fmla="*/ 1199 h 2005"/>
                  <a:gd name="T58" fmla="*/ 871 w 1128"/>
                  <a:gd name="T59" fmla="*/ 1203 h 2005"/>
                  <a:gd name="T60" fmla="*/ 613 w 1128"/>
                  <a:gd name="T61" fmla="*/ 1439 h 2005"/>
                  <a:gd name="T62" fmla="*/ 741 w 1128"/>
                  <a:gd name="T63" fmla="*/ 1245 h 2005"/>
                  <a:gd name="T64" fmla="*/ 814 w 1128"/>
                  <a:gd name="T65" fmla="*/ 1161 h 2005"/>
                  <a:gd name="T66" fmla="*/ 871 w 1128"/>
                  <a:gd name="T67" fmla="*/ 799 h 2005"/>
                  <a:gd name="T68" fmla="*/ 872 w 1128"/>
                  <a:gd name="T69" fmla="*/ 800 h 2005"/>
                  <a:gd name="T70" fmla="*/ 867 w 1128"/>
                  <a:gd name="T71" fmla="*/ 1004 h 2005"/>
                  <a:gd name="T72" fmla="*/ 792 w 1128"/>
                  <a:gd name="T73" fmla="*/ 769 h 2005"/>
                  <a:gd name="T74" fmla="*/ 782 w 1128"/>
                  <a:gd name="T75" fmla="*/ 690 h 2005"/>
                  <a:gd name="T76" fmla="*/ 804 w 1128"/>
                  <a:gd name="T77" fmla="*/ 684 h 2005"/>
                  <a:gd name="T78" fmla="*/ 871 w 1128"/>
                  <a:gd name="T79" fmla="*/ 799 h 2005"/>
                  <a:gd name="T80" fmla="*/ 793 w 1128"/>
                  <a:gd name="T81" fmla="*/ 359 h 2005"/>
                  <a:gd name="T82" fmla="*/ 720 w 1128"/>
                  <a:gd name="T83" fmla="*/ 511 h 2005"/>
                  <a:gd name="T84" fmla="*/ 843 w 1128"/>
                  <a:gd name="T85" fmla="*/ 228 h 2005"/>
                  <a:gd name="T86" fmla="*/ 869 w 1128"/>
                  <a:gd name="T87" fmla="*/ 200 h 2005"/>
                  <a:gd name="T88" fmla="*/ 888 w 1128"/>
                  <a:gd name="T89" fmla="*/ 219 h 2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28" h="2005">
                    <a:moveTo>
                      <a:pt x="1125" y="77"/>
                    </a:moveTo>
                    <a:cubicBezTo>
                      <a:pt x="1120" y="68"/>
                      <a:pt x="1115" y="58"/>
                      <a:pt x="1110" y="49"/>
                    </a:cubicBezTo>
                    <a:cubicBezTo>
                      <a:pt x="1094" y="57"/>
                      <a:pt x="1079" y="66"/>
                      <a:pt x="1064" y="75"/>
                    </a:cubicBezTo>
                    <a:cubicBezTo>
                      <a:pt x="1055" y="81"/>
                      <a:pt x="1046" y="86"/>
                      <a:pt x="1038" y="92"/>
                    </a:cubicBezTo>
                    <a:cubicBezTo>
                      <a:pt x="1027" y="100"/>
                      <a:pt x="1027" y="100"/>
                      <a:pt x="1027" y="100"/>
                    </a:cubicBezTo>
                    <a:cubicBezTo>
                      <a:pt x="1023" y="94"/>
                      <a:pt x="1020" y="89"/>
                      <a:pt x="1016" y="84"/>
                    </a:cubicBezTo>
                    <a:cubicBezTo>
                      <a:pt x="1028" y="77"/>
                      <a:pt x="1028" y="77"/>
                      <a:pt x="1028" y="77"/>
                    </a:cubicBezTo>
                    <a:cubicBezTo>
                      <a:pt x="1037" y="72"/>
                      <a:pt x="1046" y="66"/>
                      <a:pt x="1055" y="61"/>
                    </a:cubicBezTo>
                    <a:cubicBezTo>
                      <a:pt x="1071" y="52"/>
                      <a:pt x="1087" y="43"/>
                      <a:pt x="1104" y="35"/>
                    </a:cubicBezTo>
                    <a:cubicBezTo>
                      <a:pt x="1101" y="29"/>
                      <a:pt x="1098" y="22"/>
                      <a:pt x="1094" y="16"/>
                    </a:cubicBezTo>
                    <a:cubicBezTo>
                      <a:pt x="1093" y="12"/>
                      <a:pt x="1091" y="8"/>
                      <a:pt x="1089" y="4"/>
                    </a:cubicBezTo>
                    <a:cubicBezTo>
                      <a:pt x="1087" y="1"/>
                      <a:pt x="1088" y="0"/>
                      <a:pt x="1085" y="2"/>
                    </a:cubicBezTo>
                    <a:cubicBezTo>
                      <a:pt x="1056" y="12"/>
                      <a:pt x="1027" y="24"/>
                      <a:pt x="999" y="38"/>
                    </a:cubicBezTo>
                    <a:cubicBezTo>
                      <a:pt x="932" y="70"/>
                      <a:pt x="867" y="109"/>
                      <a:pt x="810" y="158"/>
                    </a:cubicBezTo>
                    <a:cubicBezTo>
                      <a:pt x="752" y="209"/>
                      <a:pt x="700" y="268"/>
                      <a:pt x="664" y="337"/>
                    </a:cubicBezTo>
                    <a:cubicBezTo>
                      <a:pt x="628" y="407"/>
                      <a:pt x="609" y="483"/>
                      <a:pt x="608" y="562"/>
                    </a:cubicBezTo>
                    <a:cubicBezTo>
                      <a:pt x="608" y="601"/>
                      <a:pt x="613" y="640"/>
                      <a:pt x="620" y="678"/>
                    </a:cubicBezTo>
                    <a:cubicBezTo>
                      <a:pt x="627" y="717"/>
                      <a:pt x="640" y="755"/>
                      <a:pt x="654" y="792"/>
                    </a:cubicBezTo>
                    <a:cubicBezTo>
                      <a:pt x="663" y="819"/>
                      <a:pt x="678" y="844"/>
                      <a:pt x="688" y="871"/>
                    </a:cubicBezTo>
                    <a:cubicBezTo>
                      <a:pt x="695" y="888"/>
                      <a:pt x="700" y="905"/>
                      <a:pt x="704" y="923"/>
                    </a:cubicBezTo>
                    <a:cubicBezTo>
                      <a:pt x="707" y="940"/>
                      <a:pt x="708" y="958"/>
                      <a:pt x="706" y="975"/>
                    </a:cubicBezTo>
                    <a:cubicBezTo>
                      <a:pt x="704" y="992"/>
                      <a:pt x="699" y="1006"/>
                      <a:pt x="690" y="1020"/>
                    </a:cubicBezTo>
                    <a:cubicBezTo>
                      <a:pt x="682" y="1035"/>
                      <a:pt x="668" y="1048"/>
                      <a:pt x="655" y="1060"/>
                    </a:cubicBezTo>
                    <a:cubicBezTo>
                      <a:pt x="642" y="1072"/>
                      <a:pt x="627" y="1083"/>
                      <a:pt x="612" y="1093"/>
                    </a:cubicBezTo>
                    <a:cubicBezTo>
                      <a:pt x="547" y="1137"/>
                      <a:pt x="474" y="1167"/>
                      <a:pt x="400" y="1191"/>
                    </a:cubicBezTo>
                    <a:cubicBezTo>
                      <a:pt x="398" y="1192"/>
                      <a:pt x="396" y="1192"/>
                      <a:pt x="393" y="1193"/>
                    </a:cubicBezTo>
                    <a:cubicBezTo>
                      <a:pt x="242" y="1505"/>
                      <a:pt x="242" y="1505"/>
                      <a:pt x="242" y="1505"/>
                    </a:cubicBezTo>
                    <a:cubicBezTo>
                      <a:pt x="244" y="1504"/>
                      <a:pt x="246" y="1503"/>
                      <a:pt x="248" y="1503"/>
                    </a:cubicBezTo>
                    <a:cubicBezTo>
                      <a:pt x="285" y="1491"/>
                      <a:pt x="321" y="1478"/>
                      <a:pt x="357" y="1464"/>
                    </a:cubicBezTo>
                    <a:cubicBezTo>
                      <a:pt x="372" y="1458"/>
                      <a:pt x="387" y="1452"/>
                      <a:pt x="403" y="1446"/>
                    </a:cubicBezTo>
                    <a:cubicBezTo>
                      <a:pt x="404" y="1445"/>
                      <a:pt x="407" y="1444"/>
                      <a:pt x="407" y="1444"/>
                    </a:cubicBezTo>
                    <a:cubicBezTo>
                      <a:pt x="407" y="1444"/>
                      <a:pt x="409" y="1449"/>
                      <a:pt x="410" y="1451"/>
                    </a:cubicBezTo>
                    <a:cubicBezTo>
                      <a:pt x="418" y="1469"/>
                      <a:pt x="425" y="1486"/>
                      <a:pt x="433" y="1504"/>
                    </a:cubicBezTo>
                    <a:cubicBezTo>
                      <a:pt x="436" y="1511"/>
                      <a:pt x="439" y="1518"/>
                      <a:pt x="443" y="1525"/>
                    </a:cubicBezTo>
                    <a:cubicBezTo>
                      <a:pt x="443" y="1527"/>
                      <a:pt x="444" y="1528"/>
                      <a:pt x="444" y="1529"/>
                    </a:cubicBezTo>
                    <a:cubicBezTo>
                      <a:pt x="444" y="1529"/>
                      <a:pt x="433" y="1534"/>
                      <a:pt x="431" y="1535"/>
                    </a:cubicBezTo>
                    <a:cubicBezTo>
                      <a:pt x="432" y="1535"/>
                      <a:pt x="432" y="1535"/>
                      <a:pt x="433" y="1535"/>
                    </a:cubicBezTo>
                    <a:cubicBezTo>
                      <a:pt x="432" y="1535"/>
                      <a:pt x="432" y="1535"/>
                      <a:pt x="431" y="1535"/>
                    </a:cubicBezTo>
                    <a:cubicBezTo>
                      <a:pt x="371" y="1563"/>
                      <a:pt x="309" y="1588"/>
                      <a:pt x="247" y="1610"/>
                    </a:cubicBezTo>
                    <a:cubicBezTo>
                      <a:pt x="225" y="1618"/>
                      <a:pt x="202" y="1626"/>
                      <a:pt x="180" y="1634"/>
                    </a:cubicBezTo>
                    <a:cubicBezTo>
                      <a:pt x="0" y="2005"/>
                      <a:pt x="0" y="2005"/>
                      <a:pt x="0" y="2005"/>
                    </a:cubicBezTo>
                    <a:cubicBezTo>
                      <a:pt x="27" y="1995"/>
                      <a:pt x="54" y="1985"/>
                      <a:pt x="81" y="1974"/>
                    </a:cubicBezTo>
                    <a:cubicBezTo>
                      <a:pt x="153" y="1946"/>
                      <a:pt x="225" y="1916"/>
                      <a:pt x="295" y="1884"/>
                    </a:cubicBezTo>
                    <a:cubicBezTo>
                      <a:pt x="437" y="1818"/>
                      <a:pt x="576" y="1743"/>
                      <a:pt x="704" y="1651"/>
                    </a:cubicBezTo>
                    <a:cubicBezTo>
                      <a:pt x="826" y="1563"/>
                      <a:pt x="941" y="1458"/>
                      <a:pt x="1017" y="1327"/>
                    </a:cubicBezTo>
                    <a:cubicBezTo>
                      <a:pt x="1055" y="1261"/>
                      <a:pt x="1083" y="1187"/>
                      <a:pt x="1093" y="1112"/>
                    </a:cubicBezTo>
                    <a:cubicBezTo>
                      <a:pt x="1104" y="1034"/>
                      <a:pt x="1097" y="955"/>
                      <a:pt x="1073" y="881"/>
                    </a:cubicBezTo>
                    <a:cubicBezTo>
                      <a:pt x="1057" y="832"/>
                      <a:pt x="1034" y="784"/>
                      <a:pt x="1006" y="741"/>
                    </a:cubicBezTo>
                    <a:cubicBezTo>
                      <a:pt x="993" y="722"/>
                      <a:pt x="980" y="704"/>
                      <a:pt x="966" y="686"/>
                    </a:cubicBezTo>
                    <a:cubicBezTo>
                      <a:pt x="958" y="675"/>
                      <a:pt x="949" y="665"/>
                      <a:pt x="941" y="656"/>
                    </a:cubicBezTo>
                    <a:cubicBezTo>
                      <a:pt x="928" y="641"/>
                      <a:pt x="917" y="624"/>
                      <a:pt x="907" y="608"/>
                    </a:cubicBezTo>
                    <a:cubicBezTo>
                      <a:pt x="889" y="580"/>
                      <a:pt x="876" y="548"/>
                      <a:pt x="870" y="516"/>
                    </a:cubicBezTo>
                    <a:cubicBezTo>
                      <a:pt x="862" y="476"/>
                      <a:pt x="865" y="436"/>
                      <a:pt x="875" y="397"/>
                    </a:cubicBezTo>
                    <a:cubicBezTo>
                      <a:pt x="895" y="322"/>
                      <a:pt x="943" y="255"/>
                      <a:pt x="995" y="199"/>
                    </a:cubicBezTo>
                    <a:cubicBezTo>
                      <a:pt x="1027" y="164"/>
                      <a:pt x="1062" y="133"/>
                      <a:pt x="1099" y="104"/>
                    </a:cubicBezTo>
                    <a:cubicBezTo>
                      <a:pt x="1107" y="98"/>
                      <a:pt x="1114" y="92"/>
                      <a:pt x="1122" y="87"/>
                    </a:cubicBezTo>
                    <a:cubicBezTo>
                      <a:pt x="1128" y="83"/>
                      <a:pt x="1128" y="84"/>
                      <a:pt x="1125" y="77"/>
                    </a:cubicBezTo>
                    <a:close/>
                    <a:moveTo>
                      <a:pt x="873" y="1199"/>
                    </a:moveTo>
                    <a:cubicBezTo>
                      <a:pt x="873" y="1199"/>
                      <a:pt x="873" y="1200"/>
                      <a:pt x="871" y="1202"/>
                    </a:cubicBezTo>
                    <a:cubicBezTo>
                      <a:pt x="871" y="1203"/>
                      <a:pt x="871" y="1203"/>
                      <a:pt x="871" y="1203"/>
                    </a:cubicBezTo>
                    <a:cubicBezTo>
                      <a:pt x="838" y="1254"/>
                      <a:pt x="798" y="1298"/>
                      <a:pt x="752" y="1339"/>
                    </a:cubicBezTo>
                    <a:cubicBezTo>
                      <a:pt x="709" y="1376"/>
                      <a:pt x="661" y="1409"/>
                      <a:pt x="613" y="1439"/>
                    </a:cubicBezTo>
                    <a:cubicBezTo>
                      <a:pt x="598" y="1415"/>
                      <a:pt x="584" y="1391"/>
                      <a:pt x="570" y="1366"/>
                    </a:cubicBezTo>
                    <a:cubicBezTo>
                      <a:pt x="631" y="1331"/>
                      <a:pt x="690" y="1293"/>
                      <a:pt x="741" y="1245"/>
                    </a:cubicBezTo>
                    <a:cubicBezTo>
                      <a:pt x="767" y="1221"/>
                      <a:pt x="789" y="1195"/>
                      <a:pt x="809" y="1167"/>
                    </a:cubicBezTo>
                    <a:cubicBezTo>
                      <a:pt x="814" y="1161"/>
                      <a:pt x="814" y="1161"/>
                      <a:pt x="814" y="1161"/>
                    </a:cubicBezTo>
                    <a:cubicBezTo>
                      <a:pt x="873" y="1199"/>
                      <a:pt x="873" y="1199"/>
                      <a:pt x="873" y="1199"/>
                    </a:cubicBezTo>
                    <a:moveTo>
                      <a:pt x="871" y="799"/>
                    </a:moveTo>
                    <a:cubicBezTo>
                      <a:pt x="871" y="798"/>
                      <a:pt x="870" y="797"/>
                      <a:pt x="871" y="799"/>
                    </a:cubicBezTo>
                    <a:cubicBezTo>
                      <a:pt x="872" y="801"/>
                      <a:pt x="872" y="801"/>
                      <a:pt x="872" y="800"/>
                    </a:cubicBezTo>
                    <a:cubicBezTo>
                      <a:pt x="907" y="863"/>
                      <a:pt x="930" y="933"/>
                      <a:pt x="930" y="1005"/>
                    </a:cubicBezTo>
                    <a:cubicBezTo>
                      <a:pt x="909" y="1005"/>
                      <a:pt x="888" y="1004"/>
                      <a:pt x="867" y="1004"/>
                    </a:cubicBezTo>
                    <a:cubicBezTo>
                      <a:pt x="870" y="950"/>
                      <a:pt x="856" y="897"/>
                      <a:pt x="834" y="848"/>
                    </a:cubicBezTo>
                    <a:cubicBezTo>
                      <a:pt x="822" y="820"/>
                      <a:pt x="807" y="795"/>
                      <a:pt x="792" y="769"/>
                    </a:cubicBezTo>
                    <a:cubicBezTo>
                      <a:pt x="780" y="747"/>
                      <a:pt x="769" y="724"/>
                      <a:pt x="758" y="701"/>
                    </a:cubicBezTo>
                    <a:cubicBezTo>
                      <a:pt x="766" y="698"/>
                      <a:pt x="774" y="694"/>
                      <a:pt x="782" y="690"/>
                    </a:cubicBezTo>
                    <a:cubicBezTo>
                      <a:pt x="788" y="688"/>
                      <a:pt x="802" y="681"/>
                      <a:pt x="802" y="681"/>
                    </a:cubicBezTo>
                    <a:cubicBezTo>
                      <a:pt x="804" y="684"/>
                      <a:pt x="804" y="684"/>
                      <a:pt x="804" y="684"/>
                    </a:cubicBezTo>
                    <a:cubicBezTo>
                      <a:pt x="813" y="703"/>
                      <a:pt x="823" y="721"/>
                      <a:pt x="834" y="739"/>
                    </a:cubicBezTo>
                    <a:cubicBezTo>
                      <a:pt x="847" y="758"/>
                      <a:pt x="860" y="778"/>
                      <a:pt x="871" y="799"/>
                    </a:cubicBezTo>
                    <a:close/>
                    <a:moveTo>
                      <a:pt x="885" y="222"/>
                    </a:moveTo>
                    <a:cubicBezTo>
                      <a:pt x="849" y="264"/>
                      <a:pt x="816" y="308"/>
                      <a:pt x="793" y="359"/>
                    </a:cubicBezTo>
                    <a:cubicBezTo>
                      <a:pt x="772" y="407"/>
                      <a:pt x="760" y="459"/>
                      <a:pt x="761" y="512"/>
                    </a:cubicBezTo>
                    <a:cubicBezTo>
                      <a:pt x="747" y="511"/>
                      <a:pt x="734" y="511"/>
                      <a:pt x="720" y="511"/>
                    </a:cubicBezTo>
                    <a:cubicBezTo>
                      <a:pt x="722" y="441"/>
                      <a:pt x="744" y="373"/>
                      <a:pt x="780" y="314"/>
                    </a:cubicBezTo>
                    <a:cubicBezTo>
                      <a:pt x="798" y="283"/>
                      <a:pt x="819" y="255"/>
                      <a:pt x="843" y="228"/>
                    </a:cubicBezTo>
                    <a:cubicBezTo>
                      <a:pt x="848" y="222"/>
                      <a:pt x="854" y="216"/>
                      <a:pt x="860" y="210"/>
                    </a:cubicBezTo>
                    <a:cubicBezTo>
                      <a:pt x="862" y="207"/>
                      <a:pt x="869" y="200"/>
                      <a:pt x="869" y="200"/>
                    </a:cubicBezTo>
                    <a:cubicBezTo>
                      <a:pt x="869" y="200"/>
                      <a:pt x="882" y="213"/>
                      <a:pt x="888" y="219"/>
                    </a:cubicBezTo>
                    <a:cubicBezTo>
                      <a:pt x="888" y="219"/>
                      <a:pt x="888" y="219"/>
                      <a:pt x="888" y="219"/>
                    </a:cubicBezTo>
                    <a:cubicBezTo>
                      <a:pt x="887" y="220"/>
                      <a:pt x="886" y="221"/>
                      <a:pt x="885" y="22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p>
            </p:txBody>
          </p:sp>
          <p:sp>
            <p:nvSpPr>
              <p:cNvPr id="44" name="Freeform 80">
                <a:extLst>
                  <a:ext uri="{FF2B5EF4-FFF2-40B4-BE49-F238E27FC236}">
                    <a16:creationId xmlns:a16="http://schemas.microsoft.com/office/drawing/2014/main" id="{53F024F5-98DE-418A-9196-987348972DAA}"/>
                  </a:ext>
                </a:extLst>
              </p:cNvPr>
              <p:cNvSpPr>
                <a:spLocks noEditPoints="1"/>
              </p:cNvSpPr>
              <p:nvPr/>
            </p:nvSpPr>
            <p:spPr bwMode="auto">
              <a:xfrm>
                <a:off x="1907875" y="761767"/>
                <a:ext cx="171797" cy="261335"/>
              </a:xfrm>
              <a:custGeom>
                <a:avLst/>
                <a:gdLst>
                  <a:gd name="T0" fmla="*/ 1021 w 1021"/>
                  <a:gd name="T1" fmla="*/ 511 h 1680"/>
                  <a:gd name="T2" fmla="*/ 511 w 1021"/>
                  <a:gd name="T3" fmla="*/ 0 h 1680"/>
                  <a:gd name="T4" fmla="*/ 0 w 1021"/>
                  <a:gd name="T5" fmla="*/ 511 h 1680"/>
                  <a:gd name="T6" fmla="*/ 55 w 1021"/>
                  <a:gd name="T7" fmla="*/ 740 h 1680"/>
                  <a:gd name="T8" fmla="*/ 511 w 1021"/>
                  <a:gd name="T9" fmla="*/ 1680 h 1680"/>
                  <a:gd name="T10" fmla="*/ 966 w 1021"/>
                  <a:gd name="T11" fmla="*/ 740 h 1680"/>
                  <a:gd name="T12" fmla="*/ 1021 w 1021"/>
                  <a:gd name="T13" fmla="*/ 511 h 1680"/>
                  <a:gd name="T14" fmla="*/ 511 w 1021"/>
                  <a:gd name="T15" fmla="*/ 793 h 1680"/>
                  <a:gd name="T16" fmla="*/ 228 w 1021"/>
                  <a:gd name="T17" fmla="*/ 511 h 1680"/>
                  <a:gd name="T18" fmla="*/ 511 w 1021"/>
                  <a:gd name="T19" fmla="*/ 228 h 1680"/>
                  <a:gd name="T20" fmla="*/ 793 w 1021"/>
                  <a:gd name="T21" fmla="*/ 511 h 1680"/>
                  <a:gd name="T22" fmla="*/ 511 w 1021"/>
                  <a:gd name="T23" fmla="*/ 793 h 1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1" h="1680">
                    <a:moveTo>
                      <a:pt x="1021" y="511"/>
                    </a:moveTo>
                    <a:cubicBezTo>
                      <a:pt x="1021" y="229"/>
                      <a:pt x="792" y="0"/>
                      <a:pt x="511" y="0"/>
                    </a:cubicBezTo>
                    <a:cubicBezTo>
                      <a:pt x="229" y="0"/>
                      <a:pt x="0" y="229"/>
                      <a:pt x="0" y="511"/>
                    </a:cubicBezTo>
                    <a:cubicBezTo>
                      <a:pt x="0" y="593"/>
                      <a:pt x="20" y="671"/>
                      <a:pt x="55" y="740"/>
                    </a:cubicBezTo>
                    <a:cubicBezTo>
                      <a:pt x="511" y="1680"/>
                      <a:pt x="511" y="1680"/>
                      <a:pt x="511" y="1680"/>
                    </a:cubicBezTo>
                    <a:cubicBezTo>
                      <a:pt x="966" y="740"/>
                      <a:pt x="966" y="740"/>
                      <a:pt x="966" y="740"/>
                    </a:cubicBezTo>
                    <a:cubicBezTo>
                      <a:pt x="1001" y="671"/>
                      <a:pt x="1021" y="593"/>
                      <a:pt x="1021" y="511"/>
                    </a:cubicBezTo>
                    <a:close/>
                    <a:moveTo>
                      <a:pt x="511" y="793"/>
                    </a:moveTo>
                    <a:cubicBezTo>
                      <a:pt x="355" y="793"/>
                      <a:pt x="228" y="666"/>
                      <a:pt x="228" y="511"/>
                    </a:cubicBezTo>
                    <a:cubicBezTo>
                      <a:pt x="228" y="355"/>
                      <a:pt x="355" y="228"/>
                      <a:pt x="511" y="228"/>
                    </a:cubicBezTo>
                    <a:cubicBezTo>
                      <a:pt x="666" y="228"/>
                      <a:pt x="793" y="355"/>
                      <a:pt x="793" y="511"/>
                    </a:cubicBezTo>
                    <a:cubicBezTo>
                      <a:pt x="793" y="666"/>
                      <a:pt x="666" y="793"/>
                      <a:pt x="511" y="79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p>
            </p:txBody>
          </p:sp>
        </p:grpSp>
      </p:grpSp>
      <p:sp>
        <p:nvSpPr>
          <p:cNvPr id="46" name="תיבת טקסט 45">
            <a:extLst>
              <a:ext uri="{FF2B5EF4-FFF2-40B4-BE49-F238E27FC236}">
                <a16:creationId xmlns:a16="http://schemas.microsoft.com/office/drawing/2014/main" id="{8235F013-7D48-4C81-BD66-CA37D993177A}"/>
              </a:ext>
            </a:extLst>
          </p:cNvPr>
          <p:cNvSpPr txBox="1"/>
          <p:nvPr/>
        </p:nvSpPr>
        <p:spPr>
          <a:xfrm>
            <a:off x="708180" y="5992874"/>
            <a:ext cx="5504400" cy="246221"/>
          </a:xfrm>
          <a:prstGeom prst="rect">
            <a:avLst/>
          </a:prstGeom>
          <a:noFill/>
        </p:spPr>
        <p:txBody>
          <a:bodyPr wrap="square" rtlCol="1">
            <a:spAutoFit/>
          </a:bodyPr>
          <a:lstStyle/>
          <a:p>
            <a:pPr algn="ctr"/>
            <a:r>
              <a:rPr lang="en-US" sz="1000" b="1" dirty="0">
                <a:solidFill>
                  <a:srgbClr val="404040"/>
                </a:solidFill>
                <a:latin typeface="Trebuchet MS" panose="020B0603020202020204" pitchFamily="34" charset="0"/>
              </a:rPr>
              <a:t>Tourist Arrivals, Spend, Bed Nights &amp; Length of Stay by Province Q1 2023</a:t>
            </a:r>
            <a:endParaRPr lang="he-IL" sz="1000" b="1" baseline="30000" dirty="0">
              <a:solidFill>
                <a:srgbClr val="404040"/>
              </a:solidFill>
              <a:latin typeface="Trebuchet MS" panose="020B0603020202020204" pitchFamily="34" charset="0"/>
            </a:endParaRPr>
          </a:p>
        </p:txBody>
      </p:sp>
      <p:sp>
        <p:nvSpPr>
          <p:cNvPr id="51" name="תיבת טקסט 50">
            <a:extLst>
              <a:ext uri="{FF2B5EF4-FFF2-40B4-BE49-F238E27FC236}">
                <a16:creationId xmlns:a16="http://schemas.microsoft.com/office/drawing/2014/main" id="{A29CAFAC-F8A6-4039-A15A-19EE0658F0FB}"/>
              </a:ext>
            </a:extLst>
          </p:cNvPr>
          <p:cNvSpPr txBox="1"/>
          <p:nvPr/>
        </p:nvSpPr>
        <p:spPr>
          <a:xfrm>
            <a:off x="714150" y="9206193"/>
            <a:ext cx="5400001" cy="214611"/>
          </a:xfrm>
          <a:prstGeom prst="rect">
            <a:avLst/>
          </a:prstGeom>
          <a:noFill/>
        </p:spPr>
        <p:txBody>
          <a:bodyPr wrap="square" rtlCol="1">
            <a:spAutoFit/>
          </a:bodyPr>
          <a:lstStyle>
            <a:defPPr>
              <a:defRPr lang="en-US"/>
            </a:defPPr>
            <a:lvl1pPr lvl="0" indent="0" algn="just">
              <a:lnSpc>
                <a:spcPct val="107000"/>
              </a:lnSpc>
              <a:buNone/>
              <a:defRPr sz="800">
                <a:solidFill>
                  <a:srgbClr val="404040"/>
                </a:solidFill>
                <a:effectLst/>
                <a:latin typeface="Trebuchet MS" panose="020B0603020202020204" pitchFamily="34" charset="0"/>
                <a:ea typeface="Calibri" panose="020F0502020204030204" pitchFamily="34" charset="0"/>
              </a:defRPr>
            </a:lvl1pPr>
          </a:lstStyle>
          <a:p>
            <a:r>
              <a:rPr lang="en-US" dirty="0"/>
              <a:t>*Geographic spread being the share of tourists visiting 2 provinces or more.</a:t>
            </a:r>
            <a:endParaRPr lang="he-IL" dirty="0"/>
          </a:p>
        </p:txBody>
      </p:sp>
      <p:sp>
        <p:nvSpPr>
          <p:cNvPr id="31" name="TextBox 862">
            <a:extLst>
              <a:ext uri="{FF2B5EF4-FFF2-40B4-BE49-F238E27FC236}">
                <a16:creationId xmlns:a16="http://schemas.microsoft.com/office/drawing/2014/main" id="{24E1A2A7-993E-429B-8E4C-5A1B7C3CA8D4}"/>
              </a:ext>
            </a:extLst>
          </p:cNvPr>
          <p:cNvSpPr txBox="1"/>
          <p:nvPr/>
        </p:nvSpPr>
        <p:spPr>
          <a:xfrm>
            <a:off x="714150" y="1262590"/>
            <a:ext cx="5505160" cy="1027706"/>
          </a:xfrm>
          <a:prstGeom prst="rect">
            <a:avLst/>
          </a:prstGeom>
          <a:noFill/>
        </p:spPr>
        <p:txBody>
          <a:bodyPr/>
          <a:lstStyle>
            <a:defPPr>
              <a:defRPr lang="en-US"/>
            </a:defPPr>
            <a:lvl1pPr lvl="0" indent="0" algn="just" defTabSz="914400" eaLnBrk="0" fontAlgn="base" hangingPunct="0">
              <a:spcBef>
                <a:spcPct val="0"/>
              </a:spcBef>
              <a:spcAft>
                <a:spcPct val="0"/>
              </a:spcAft>
              <a:buClr>
                <a:prstClr val="black"/>
              </a:buClr>
              <a:buSzPct val="65000"/>
              <a:buFont typeface="Arial" panose="020B0604020202020204" pitchFamily="34" charset="0"/>
              <a:buNone/>
              <a:defRPr sz="1000" b="0">
                <a:solidFill>
                  <a:schemeClr val="tx1">
                    <a:lumMod val="75000"/>
                    <a:lumOff val="25000"/>
                  </a:schemeClr>
                </a:solidFill>
                <a:effectLst/>
                <a:latin typeface="Trebuchet MS" panose="020B0603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r>
              <a:rPr lang="en-US" dirty="0">
                <a:highlight>
                  <a:srgbClr val="FFFFFF"/>
                </a:highlight>
              </a:rPr>
              <a:t>South Africa’s geographic spread index has declined further this quarter to reach 11.2%. This loss of -0.4% basis points over Q1 2022 is not dramatic but the index remains far removed from Q1 2019’s 13.6%. Provincial analysis shows that the Western Cape’s and Gauteng’s lengths of stay are around 14 nights and by far the highest. Most other provinces average about 12 nights (Eastern Cape, Northern Cape, KwaZulu-Natal, and the North West), with the exception of Mpumalanga and the Free State which hosts tourists for 9.7 nights.</a:t>
            </a:r>
          </a:p>
        </p:txBody>
      </p:sp>
      <p:sp>
        <p:nvSpPr>
          <p:cNvPr id="3" name="TextBox 76">
            <a:extLst>
              <a:ext uri="{FF2B5EF4-FFF2-40B4-BE49-F238E27FC236}">
                <a16:creationId xmlns:a16="http://schemas.microsoft.com/office/drawing/2014/main" id="{09793E9E-91B9-4D44-E4D4-9E6CB501A256}"/>
              </a:ext>
            </a:extLst>
          </p:cNvPr>
          <p:cNvSpPr txBox="1"/>
          <p:nvPr/>
        </p:nvSpPr>
        <p:spPr>
          <a:xfrm>
            <a:off x="5415753" y="9585227"/>
            <a:ext cx="38472" cy="153888"/>
          </a:xfrm>
          <a:prstGeom prst="rect">
            <a:avLst/>
          </a:prstGeom>
          <a:noFill/>
          <a:ln>
            <a:noFill/>
          </a:ln>
        </p:spPr>
        <p:txBody>
          <a:bodyPr wrap="none" lIns="0" tIns="0" rIns="0" bIns="0" rtlCol="0" anchor="t">
            <a:spAutoFit/>
          </a:bodyPr>
          <a:lstStyle/>
          <a:p>
            <a:pPr algn="r"/>
            <a:r>
              <a:rPr lang="en-US" sz="1000" b="1" dirty="0">
                <a:solidFill>
                  <a:srgbClr val="404040"/>
                </a:solidFill>
                <a:highlight>
                  <a:srgbClr val="FFFF00"/>
                </a:highlight>
                <a:latin typeface="Trebuchet MS" panose="020B0603020202020204" pitchFamily="34" charset="0"/>
                <a:cs typeface="Arial" panose="020B0604020202020204" pitchFamily="34" charset="0"/>
              </a:rPr>
              <a:t> </a:t>
            </a:r>
            <a:endParaRPr lang="en-ZA" sz="1000" dirty="0">
              <a:solidFill>
                <a:srgbClr val="404040"/>
              </a:solidFill>
              <a:highlight>
                <a:srgbClr val="FFFF00"/>
              </a:highlight>
              <a:latin typeface="Trebuchet MS" panose="020B0603020202020204" pitchFamily="34" charset="0"/>
              <a:cs typeface="Arial" panose="020B0604020202020204" pitchFamily="34" charset="0"/>
            </a:endParaRPr>
          </a:p>
        </p:txBody>
      </p:sp>
      <p:sp>
        <p:nvSpPr>
          <p:cNvPr id="5" name="TextBox 76">
            <a:extLst>
              <a:ext uri="{FF2B5EF4-FFF2-40B4-BE49-F238E27FC236}">
                <a16:creationId xmlns:a16="http://schemas.microsoft.com/office/drawing/2014/main" id="{AB4F0B1F-C354-D248-DA6E-7EB346B75A7D}"/>
              </a:ext>
            </a:extLst>
          </p:cNvPr>
          <p:cNvSpPr txBox="1"/>
          <p:nvPr/>
        </p:nvSpPr>
        <p:spPr>
          <a:xfrm>
            <a:off x="2257837" y="9585227"/>
            <a:ext cx="3196388"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2783621329"/>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תמונה 16">
            <a:extLst>
              <a:ext uri="{FF2B5EF4-FFF2-40B4-BE49-F238E27FC236}">
                <a16:creationId xmlns:a16="http://schemas.microsoft.com/office/drawing/2014/main" id="{FDDA8691-2429-E560-67BA-64C3F40177B5}"/>
              </a:ext>
            </a:extLst>
          </p:cNvPr>
          <p:cNvPicPr>
            <a:picLocks noChangeAspect="1"/>
          </p:cNvPicPr>
          <p:nvPr/>
        </p:nvPicPr>
        <p:blipFill>
          <a:blip r:embed="rId3"/>
          <a:stretch>
            <a:fillRect/>
          </a:stretch>
        </p:blipFill>
        <p:spPr>
          <a:xfrm>
            <a:off x="774005" y="8313009"/>
            <a:ext cx="5400000" cy="1005476"/>
          </a:xfrm>
          <a:prstGeom prst="rect">
            <a:avLst/>
          </a:prstGeom>
        </p:spPr>
      </p:pic>
      <p:pic>
        <p:nvPicPr>
          <p:cNvPr id="13" name="תמונה 12">
            <a:extLst>
              <a:ext uri="{FF2B5EF4-FFF2-40B4-BE49-F238E27FC236}">
                <a16:creationId xmlns:a16="http://schemas.microsoft.com/office/drawing/2014/main" id="{949BEAC8-7A57-0E85-741A-19402A26CDC9}"/>
              </a:ext>
            </a:extLst>
          </p:cNvPr>
          <p:cNvPicPr>
            <a:picLocks noChangeAspect="1"/>
          </p:cNvPicPr>
          <p:nvPr/>
        </p:nvPicPr>
        <p:blipFill>
          <a:blip r:embed="rId4"/>
          <a:stretch>
            <a:fillRect/>
          </a:stretch>
        </p:blipFill>
        <p:spPr>
          <a:xfrm>
            <a:off x="763750" y="5544028"/>
            <a:ext cx="5400000" cy="2117647"/>
          </a:xfrm>
          <a:prstGeom prst="rect">
            <a:avLst/>
          </a:prstGeom>
        </p:spPr>
      </p:pic>
      <p:pic>
        <p:nvPicPr>
          <p:cNvPr id="10" name="תמונה 9">
            <a:extLst>
              <a:ext uri="{FF2B5EF4-FFF2-40B4-BE49-F238E27FC236}">
                <a16:creationId xmlns:a16="http://schemas.microsoft.com/office/drawing/2014/main" id="{B02824A1-65A2-D442-6A6B-2677C6BA61E2}"/>
              </a:ext>
            </a:extLst>
          </p:cNvPr>
          <p:cNvPicPr>
            <a:picLocks noChangeAspect="1"/>
          </p:cNvPicPr>
          <p:nvPr/>
        </p:nvPicPr>
        <p:blipFill>
          <a:blip r:embed="rId5"/>
          <a:stretch>
            <a:fillRect/>
          </a:stretch>
        </p:blipFill>
        <p:spPr>
          <a:xfrm>
            <a:off x="763750" y="1352600"/>
            <a:ext cx="5400000" cy="3530498"/>
          </a:xfrm>
          <a:prstGeom prst="rect">
            <a:avLst/>
          </a:prstGeom>
        </p:spPr>
      </p:pic>
      <p:graphicFrame>
        <p:nvGraphicFramePr>
          <p:cNvPr id="4" name="Object 3" hidden="1">
            <a:extLst>
              <a:ext uri="{FF2B5EF4-FFF2-40B4-BE49-F238E27FC236}">
                <a16:creationId xmlns:a16="http://schemas.microsoft.com/office/drawing/2014/main" id="{8CD7EAD1-1DA7-4956-A986-80F6EDC6D345}"/>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359" imgH="360" progId="TCLayout.ActiveDocument.1">
                  <p:embed/>
                </p:oleObj>
              </mc:Choice>
              <mc:Fallback>
                <p:oleObj name="think-cell Slide" r:id="rId6" imgW="359" imgH="360" progId="TCLayout.ActiveDocument.1">
                  <p:embed/>
                  <p:pic>
                    <p:nvPicPr>
                      <p:cNvPr id="4" name="Object 3" hidden="1">
                        <a:extLst>
                          <a:ext uri="{FF2B5EF4-FFF2-40B4-BE49-F238E27FC236}">
                            <a16:creationId xmlns:a16="http://schemas.microsoft.com/office/drawing/2014/main" id="{8CD7EAD1-1DA7-4956-A986-80F6EDC6D345}"/>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grpSp>
        <p:nvGrpSpPr>
          <p:cNvPr id="341" name="Group 340">
            <a:extLst>
              <a:ext uri="{FF2B5EF4-FFF2-40B4-BE49-F238E27FC236}">
                <a16:creationId xmlns:a16="http://schemas.microsoft.com/office/drawing/2014/main" id="{D0E8AF54-C124-4416-A290-B52DF9B79F99}"/>
              </a:ext>
            </a:extLst>
          </p:cNvPr>
          <p:cNvGrpSpPr/>
          <p:nvPr/>
        </p:nvGrpSpPr>
        <p:grpSpPr>
          <a:xfrm rot="16200000">
            <a:off x="6081739" y="510671"/>
            <a:ext cx="1279411" cy="284187"/>
            <a:chOff x="-1768098" y="1682693"/>
            <a:chExt cx="10577544" cy="2349518"/>
          </a:xfrm>
        </p:grpSpPr>
        <p:sp>
          <p:nvSpPr>
            <p:cNvPr id="342" name="Freeform 5">
              <a:extLst>
                <a:ext uri="{FF2B5EF4-FFF2-40B4-BE49-F238E27FC236}">
                  <a16:creationId xmlns:a16="http://schemas.microsoft.com/office/drawing/2014/main" id="{7A7DA167-6D8A-401E-9FED-D658E3D8E1CD}"/>
                </a:ext>
              </a:extLst>
            </p:cNvPr>
            <p:cNvSpPr>
              <a:spLocks/>
            </p:cNvSpPr>
            <p:nvPr/>
          </p:nvSpPr>
          <p:spPr bwMode="auto">
            <a:xfrm>
              <a:off x="4837440" y="2043889"/>
              <a:ext cx="3972006" cy="1988322"/>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E3010F"/>
            </a:solidFill>
            <a:ln>
              <a:noFill/>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a typeface="+mn-ea"/>
                <a:cs typeface="+mn-cs"/>
              </a:endParaRPr>
            </a:p>
          </p:txBody>
        </p:sp>
        <p:sp>
          <p:nvSpPr>
            <p:cNvPr id="343" name="Freeform 5">
              <a:extLst>
                <a:ext uri="{FF2B5EF4-FFF2-40B4-BE49-F238E27FC236}">
                  <a16:creationId xmlns:a16="http://schemas.microsoft.com/office/drawing/2014/main" id="{E64815FD-BFF2-4424-A580-B03E722615A3}"/>
                </a:ext>
              </a:extLst>
            </p:cNvPr>
            <p:cNvSpPr>
              <a:spLocks/>
            </p:cNvSpPr>
            <p:nvPr/>
          </p:nvSpPr>
          <p:spPr bwMode="auto">
            <a:xfrm>
              <a:off x="3357940" y="1989081"/>
              <a:ext cx="4081463" cy="2043113"/>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a typeface="+mn-ea"/>
                <a:cs typeface="+mn-cs"/>
              </a:endParaRPr>
            </a:p>
          </p:txBody>
        </p:sp>
        <p:sp>
          <p:nvSpPr>
            <p:cNvPr id="344" name="Freeform 6">
              <a:extLst>
                <a:ext uri="{FF2B5EF4-FFF2-40B4-BE49-F238E27FC236}">
                  <a16:creationId xmlns:a16="http://schemas.microsoft.com/office/drawing/2014/main" id="{20CBBF24-1EA2-44BC-A20C-5CA74795C07D}"/>
                </a:ext>
              </a:extLst>
            </p:cNvPr>
            <p:cNvSpPr>
              <a:spLocks/>
            </p:cNvSpPr>
            <p:nvPr/>
          </p:nvSpPr>
          <p:spPr bwMode="auto">
            <a:xfrm>
              <a:off x="1652965" y="1822393"/>
              <a:ext cx="4418013" cy="2209800"/>
            </a:xfrm>
            <a:custGeom>
              <a:avLst/>
              <a:gdLst>
                <a:gd name="T0" fmla="*/ 1392 w 2783"/>
                <a:gd name="T1" fmla="*/ 0 h 1392"/>
                <a:gd name="T2" fmla="*/ 2783 w 2783"/>
                <a:gd name="T3" fmla="*/ 1392 h 1392"/>
                <a:gd name="T4" fmla="*/ 1983 w 2783"/>
                <a:gd name="T5" fmla="*/ 1392 h 1392"/>
                <a:gd name="T6" fmla="*/ 1392 w 2783"/>
                <a:gd name="T7" fmla="*/ 800 h 1392"/>
                <a:gd name="T8" fmla="*/ 800 w 2783"/>
                <a:gd name="T9" fmla="*/ 1392 h 1392"/>
                <a:gd name="T10" fmla="*/ 0 w 2783"/>
                <a:gd name="T11" fmla="*/ 1392 h 1392"/>
                <a:gd name="T12" fmla="*/ 1392 w 2783"/>
                <a:gd name="T13" fmla="*/ 0 h 1392"/>
                <a:gd name="T14" fmla="*/ 1392 w 2783"/>
                <a:gd name="T15" fmla="*/ 0 h 13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83" h="1392">
                  <a:moveTo>
                    <a:pt x="1392" y="0"/>
                  </a:moveTo>
                  <a:lnTo>
                    <a:pt x="2783" y="1392"/>
                  </a:lnTo>
                  <a:lnTo>
                    <a:pt x="1983" y="1392"/>
                  </a:lnTo>
                  <a:lnTo>
                    <a:pt x="1392" y="800"/>
                  </a:lnTo>
                  <a:lnTo>
                    <a:pt x="800" y="1392"/>
                  </a:lnTo>
                  <a:lnTo>
                    <a:pt x="0" y="1392"/>
                  </a:lnTo>
                  <a:lnTo>
                    <a:pt x="1392" y="0"/>
                  </a:lnTo>
                  <a:lnTo>
                    <a:pt x="1392" y="0"/>
                  </a:lnTo>
                  <a:close/>
                </a:path>
              </a:pathLst>
            </a:custGeom>
            <a:solidFill>
              <a:srgbClr val="07141A"/>
            </a:solidFill>
            <a:ln>
              <a:noFill/>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a typeface="+mn-ea"/>
                <a:cs typeface="+mn-cs"/>
              </a:endParaRPr>
            </a:p>
          </p:txBody>
        </p:sp>
        <p:sp>
          <p:nvSpPr>
            <p:cNvPr id="345" name="Freeform 7">
              <a:extLst>
                <a:ext uri="{FF2B5EF4-FFF2-40B4-BE49-F238E27FC236}">
                  <a16:creationId xmlns:a16="http://schemas.microsoft.com/office/drawing/2014/main" id="{706F07C8-1216-4103-A305-F247FFA2C058}"/>
                </a:ext>
              </a:extLst>
            </p:cNvPr>
            <p:cNvSpPr>
              <a:spLocks/>
            </p:cNvSpPr>
            <p:nvPr/>
          </p:nvSpPr>
          <p:spPr bwMode="auto">
            <a:xfrm>
              <a:off x="-45660" y="1741431"/>
              <a:ext cx="4578350" cy="2290763"/>
            </a:xfrm>
            <a:custGeom>
              <a:avLst/>
              <a:gdLst>
                <a:gd name="T0" fmla="*/ 1442 w 2884"/>
                <a:gd name="T1" fmla="*/ 0 h 1443"/>
                <a:gd name="T2" fmla="*/ 2884 w 2884"/>
                <a:gd name="T3" fmla="*/ 1443 h 1443"/>
                <a:gd name="T4" fmla="*/ 2055 w 2884"/>
                <a:gd name="T5" fmla="*/ 1443 h 1443"/>
                <a:gd name="T6" fmla="*/ 1442 w 2884"/>
                <a:gd name="T7" fmla="*/ 829 h 1443"/>
                <a:gd name="T8" fmla="*/ 829 w 2884"/>
                <a:gd name="T9" fmla="*/ 1443 h 1443"/>
                <a:gd name="T10" fmla="*/ 0 w 2884"/>
                <a:gd name="T11" fmla="*/ 1443 h 1443"/>
                <a:gd name="T12" fmla="*/ 1442 w 2884"/>
                <a:gd name="T13" fmla="*/ 0 h 1443"/>
                <a:gd name="T14" fmla="*/ 1442 w 2884"/>
                <a:gd name="T15" fmla="*/ 0 h 14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4" h="1443">
                  <a:moveTo>
                    <a:pt x="1442" y="0"/>
                  </a:moveTo>
                  <a:lnTo>
                    <a:pt x="2884" y="1443"/>
                  </a:lnTo>
                  <a:lnTo>
                    <a:pt x="2055" y="1443"/>
                  </a:lnTo>
                  <a:lnTo>
                    <a:pt x="1442" y="829"/>
                  </a:lnTo>
                  <a:lnTo>
                    <a:pt x="829" y="1443"/>
                  </a:lnTo>
                  <a:lnTo>
                    <a:pt x="0" y="1443"/>
                  </a:lnTo>
                  <a:lnTo>
                    <a:pt x="1442" y="0"/>
                  </a:lnTo>
                  <a:lnTo>
                    <a:pt x="1442" y="0"/>
                  </a:lnTo>
                  <a:close/>
                </a:path>
              </a:pathLst>
            </a:custGeom>
            <a:solidFill>
              <a:srgbClr val="008A3B"/>
            </a:solidFill>
            <a:ln>
              <a:noFill/>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a typeface="+mn-ea"/>
                <a:cs typeface="+mn-cs"/>
              </a:endParaRPr>
            </a:p>
          </p:txBody>
        </p:sp>
        <p:sp>
          <p:nvSpPr>
            <p:cNvPr id="346" name="Freeform 8">
              <a:extLst>
                <a:ext uri="{FF2B5EF4-FFF2-40B4-BE49-F238E27FC236}">
                  <a16:creationId xmlns:a16="http://schemas.microsoft.com/office/drawing/2014/main" id="{4D9376E3-11C7-4648-9A79-E9B1116C5831}"/>
                </a:ext>
              </a:extLst>
            </p:cNvPr>
            <p:cNvSpPr>
              <a:spLocks/>
            </p:cNvSpPr>
            <p:nvPr/>
          </p:nvSpPr>
          <p:spPr bwMode="auto">
            <a:xfrm>
              <a:off x="-1768098" y="1682693"/>
              <a:ext cx="4695825" cy="2349500"/>
            </a:xfrm>
            <a:custGeom>
              <a:avLst/>
              <a:gdLst>
                <a:gd name="T0" fmla="*/ 1479 w 2958"/>
                <a:gd name="T1" fmla="*/ 0 h 1480"/>
                <a:gd name="T2" fmla="*/ 2958 w 2958"/>
                <a:gd name="T3" fmla="*/ 1480 h 1480"/>
                <a:gd name="T4" fmla="*/ 2108 w 2958"/>
                <a:gd name="T5" fmla="*/ 1480 h 1480"/>
                <a:gd name="T6" fmla="*/ 1479 w 2958"/>
                <a:gd name="T7" fmla="*/ 851 h 1480"/>
                <a:gd name="T8" fmla="*/ 850 w 2958"/>
                <a:gd name="T9" fmla="*/ 1480 h 1480"/>
                <a:gd name="T10" fmla="*/ 0 w 2958"/>
                <a:gd name="T11" fmla="*/ 1480 h 1480"/>
                <a:gd name="T12" fmla="*/ 1479 w 2958"/>
                <a:gd name="T13" fmla="*/ 0 h 1480"/>
                <a:gd name="T14" fmla="*/ 1479 w 2958"/>
                <a:gd name="T15" fmla="*/ 0 h 14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58" h="1480">
                  <a:moveTo>
                    <a:pt x="1479" y="0"/>
                  </a:moveTo>
                  <a:lnTo>
                    <a:pt x="2958" y="1480"/>
                  </a:lnTo>
                  <a:lnTo>
                    <a:pt x="2108" y="1480"/>
                  </a:lnTo>
                  <a:lnTo>
                    <a:pt x="1479" y="851"/>
                  </a:lnTo>
                  <a:lnTo>
                    <a:pt x="850" y="1480"/>
                  </a:lnTo>
                  <a:lnTo>
                    <a:pt x="0" y="1480"/>
                  </a:lnTo>
                  <a:lnTo>
                    <a:pt x="1479" y="0"/>
                  </a:lnTo>
                  <a:lnTo>
                    <a:pt x="1479" y="0"/>
                  </a:lnTo>
                  <a:close/>
                </a:path>
              </a:pathLst>
            </a:custGeom>
            <a:solidFill>
              <a:srgbClr val="0D3C89"/>
            </a:solidFill>
            <a:ln>
              <a:noFill/>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a typeface="+mn-ea"/>
                <a:cs typeface="+mn-cs"/>
              </a:endParaRPr>
            </a:p>
          </p:txBody>
        </p:sp>
      </p:grpSp>
      <p:grpSp>
        <p:nvGrpSpPr>
          <p:cNvPr id="2" name="קבוצה 1">
            <a:extLst>
              <a:ext uri="{FF2B5EF4-FFF2-40B4-BE49-F238E27FC236}">
                <a16:creationId xmlns:a16="http://schemas.microsoft.com/office/drawing/2014/main" id="{6C6281A9-4B4A-FEB8-FCFC-F1EB05725227}"/>
              </a:ext>
            </a:extLst>
          </p:cNvPr>
          <p:cNvGrpSpPr/>
          <p:nvPr/>
        </p:nvGrpSpPr>
        <p:grpSpPr>
          <a:xfrm>
            <a:off x="4635617" y="519547"/>
            <a:ext cx="1554452" cy="796602"/>
            <a:chOff x="4635617" y="519547"/>
            <a:chExt cx="1554452" cy="796602"/>
          </a:xfrm>
        </p:grpSpPr>
        <p:sp>
          <p:nvSpPr>
            <p:cNvPr id="77" name="Freeform 9">
              <a:extLst>
                <a:ext uri="{FF2B5EF4-FFF2-40B4-BE49-F238E27FC236}">
                  <a16:creationId xmlns:a16="http://schemas.microsoft.com/office/drawing/2014/main" id="{7BB41897-131A-4CF2-B9A4-81A1F1520069}"/>
                </a:ext>
              </a:extLst>
            </p:cNvPr>
            <p:cNvSpPr>
              <a:spLocks noChangeAspect="1"/>
            </p:cNvSpPr>
            <p:nvPr/>
          </p:nvSpPr>
          <p:spPr bwMode="gray">
            <a:xfrm>
              <a:off x="5450398" y="715933"/>
              <a:ext cx="401728" cy="486511"/>
            </a:xfrm>
            <a:custGeom>
              <a:avLst/>
              <a:gdLst>
                <a:gd name="T0" fmla="*/ 2147483647 w 1878"/>
                <a:gd name="T1" fmla="*/ 2147483647 h 1991"/>
                <a:gd name="T2" fmla="*/ 2147483647 w 1878"/>
                <a:gd name="T3" fmla="*/ 2147483647 h 1991"/>
                <a:gd name="T4" fmla="*/ 2147483647 w 1878"/>
                <a:gd name="T5" fmla="*/ 2147483647 h 1991"/>
                <a:gd name="T6" fmla="*/ 2147483647 w 1878"/>
                <a:gd name="T7" fmla="*/ 2147483647 h 1991"/>
                <a:gd name="T8" fmla="*/ 2147483647 w 1878"/>
                <a:gd name="T9" fmla="*/ 2147483647 h 1991"/>
                <a:gd name="T10" fmla="*/ 2147483647 w 1878"/>
                <a:gd name="T11" fmla="*/ 2147483647 h 1991"/>
                <a:gd name="T12" fmla="*/ 2147483647 w 1878"/>
                <a:gd name="T13" fmla="*/ 2147483647 h 1991"/>
                <a:gd name="T14" fmla="*/ 2147483647 w 1878"/>
                <a:gd name="T15" fmla="*/ 2147483647 h 1991"/>
                <a:gd name="T16" fmla="*/ 2147483647 w 1878"/>
                <a:gd name="T17" fmla="*/ 2147483647 h 1991"/>
                <a:gd name="T18" fmla="*/ 2147483647 w 1878"/>
                <a:gd name="T19" fmla="*/ 2147483647 h 1991"/>
                <a:gd name="T20" fmla="*/ 2147483647 w 1878"/>
                <a:gd name="T21" fmla="*/ 2147483647 h 1991"/>
                <a:gd name="T22" fmla="*/ 2147483647 w 1878"/>
                <a:gd name="T23" fmla="*/ 2147483647 h 1991"/>
                <a:gd name="T24" fmla="*/ 2147483647 w 1878"/>
                <a:gd name="T25" fmla="*/ 2147483647 h 1991"/>
                <a:gd name="T26" fmla="*/ 2147483647 w 1878"/>
                <a:gd name="T27" fmla="*/ 2147483647 h 1991"/>
                <a:gd name="T28" fmla="*/ 2147483647 w 1878"/>
                <a:gd name="T29" fmla="*/ 2147483647 h 1991"/>
                <a:gd name="T30" fmla="*/ 2147483647 w 1878"/>
                <a:gd name="T31" fmla="*/ 2147483647 h 1991"/>
                <a:gd name="T32" fmla="*/ 2147483647 w 1878"/>
                <a:gd name="T33" fmla="*/ 2147483647 h 1991"/>
                <a:gd name="T34" fmla="*/ 2147483647 w 1878"/>
                <a:gd name="T35" fmla="*/ 2147483647 h 1991"/>
                <a:gd name="T36" fmla="*/ 2147483647 w 1878"/>
                <a:gd name="T37" fmla="*/ 2147483647 h 1991"/>
                <a:gd name="T38" fmla="*/ 2147483647 w 1878"/>
                <a:gd name="T39" fmla="*/ 2147483647 h 1991"/>
                <a:gd name="T40" fmla="*/ 2147483647 w 1878"/>
                <a:gd name="T41" fmla="*/ 2147483647 h 1991"/>
                <a:gd name="T42" fmla="*/ 2147483647 w 1878"/>
                <a:gd name="T43" fmla="*/ 2147483647 h 1991"/>
                <a:gd name="T44" fmla="*/ 2147483647 w 1878"/>
                <a:gd name="T45" fmla="*/ 2147483647 h 1991"/>
                <a:gd name="T46" fmla="*/ 2147483647 w 1878"/>
                <a:gd name="T47" fmla="*/ 2147483647 h 1991"/>
                <a:gd name="T48" fmla="*/ 2147483647 w 1878"/>
                <a:gd name="T49" fmla="*/ 2147483647 h 1991"/>
                <a:gd name="T50" fmla="*/ 2147483647 w 1878"/>
                <a:gd name="T51" fmla="*/ 2147483647 h 1991"/>
                <a:gd name="T52" fmla="*/ 2147483647 w 1878"/>
                <a:gd name="T53" fmla="*/ 2147483647 h 1991"/>
                <a:gd name="T54" fmla="*/ 0 w 1878"/>
                <a:gd name="T55" fmla="*/ 2147483647 h 1991"/>
                <a:gd name="T56" fmla="*/ 2147483647 w 1878"/>
                <a:gd name="T57" fmla="*/ 2147483647 h 1991"/>
                <a:gd name="T58" fmla="*/ 2147483647 w 1878"/>
                <a:gd name="T59" fmla="*/ 2147483647 h 1991"/>
                <a:gd name="T60" fmla="*/ 2147483647 w 1878"/>
                <a:gd name="T61" fmla="*/ 2147483647 h 1991"/>
                <a:gd name="T62" fmla="*/ 2147483647 w 1878"/>
                <a:gd name="T63" fmla="*/ 2147483647 h 1991"/>
                <a:gd name="T64" fmla="*/ 2147483647 w 1878"/>
                <a:gd name="T65" fmla="*/ 2147483647 h 1991"/>
                <a:gd name="T66" fmla="*/ 2147483647 w 1878"/>
                <a:gd name="T67" fmla="*/ 2147483647 h 1991"/>
                <a:gd name="T68" fmla="*/ 2147483647 w 1878"/>
                <a:gd name="T69" fmla="*/ 2147483647 h 1991"/>
                <a:gd name="T70" fmla="*/ 2147483647 w 1878"/>
                <a:gd name="T71" fmla="*/ 2147483647 h 1991"/>
                <a:gd name="T72" fmla="*/ 2147483647 w 1878"/>
                <a:gd name="T73" fmla="*/ 2147483647 h 1991"/>
                <a:gd name="T74" fmla="*/ 2147483647 w 1878"/>
                <a:gd name="T75" fmla="*/ 2147483647 h 1991"/>
                <a:gd name="T76" fmla="*/ 2147483647 w 1878"/>
                <a:gd name="T77" fmla="*/ 0 h 1991"/>
                <a:gd name="T78" fmla="*/ 2147483647 w 1878"/>
                <a:gd name="T79" fmla="*/ 2147483647 h 1991"/>
                <a:gd name="T80" fmla="*/ 2147483647 w 1878"/>
                <a:gd name="T81" fmla="*/ 2147483647 h 1991"/>
                <a:gd name="T82" fmla="*/ 2147483647 w 1878"/>
                <a:gd name="T83" fmla="*/ 2147483647 h 1991"/>
                <a:gd name="T84" fmla="*/ 2147483647 w 1878"/>
                <a:gd name="T85" fmla="*/ 2147483647 h 1991"/>
                <a:gd name="T86" fmla="*/ 2147483647 w 1878"/>
                <a:gd name="T87" fmla="*/ 2147483647 h 1991"/>
                <a:gd name="T88" fmla="*/ 2147483647 w 1878"/>
                <a:gd name="T89" fmla="*/ 2147483647 h 1991"/>
                <a:gd name="T90" fmla="*/ 2147483647 w 1878"/>
                <a:gd name="T91" fmla="*/ 2147483647 h 1991"/>
                <a:gd name="T92" fmla="*/ 2147483647 w 1878"/>
                <a:gd name="T93" fmla="*/ 2147483647 h 1991"/>
                <a:gd name="T94" fmla="*/ 2147483647 w 1878"/>
                <a:gd name="T95" fmla="*/ 2147483647 h 1991"/>
                <a:gd name="T96" fmla="*/ 2147483647 w 1878"/>
                <a:gd name="T97" fmla="*/ 2147483647 h 1991"/>
                <a:gd name="T98" fmla="*/ 2147483647 w 1878"/>
                <a:gd name="T99" fmla="*/ 2147483647 h 1991"/>
                <a:gd name="T100" fmla="*/ 2147483647 w 1878"/>
                <a:gd name="T101" fmla="*/ 2147483647 h 1991"/>
                <a:gd name="T102" fmla="*/ 2147483647 w 1878"/>
                <a:gd name="T103" fmla="*/ 2147483647 h 1991"/>
                <a:gd name="T104" fmla="*/ 2147483647 w 1878"/>
                <a:gd name="T105" fmla="*/ 2147483647 h 1991"/>
                <a:gd name="T106" fmla="*/ 2147483647 w 1878"/>
                <a:gd name="T107" fmla="*/ 2147483647 h 1991"/>
                <a:gd name="T108" fmla="*/ 2147483647 w 1878"/>
                <a:gd name="T109" fmla="*/ 2147483647 h 1991"/>
                <a:gd name="T110" fmla="*/ 2147483647 w 1878"/>
                <a:gd name="T111" fmla="*/ 2147483647 h 1991"/>
                <a:gd name="T112" fmla="*/ 2147483647 w 1878"/>
                <a:gd name="T113" fmla="*/ 2147483647 h 1991"/>
                <a:gd name="T114" fmla="*/ 2147483647 w 1878"/>
                <a:gd name="T115" fmla="*/ 2147483647 h 1991"/>
                <a:gd name="T116" fmla="*/ 2147483647 w 1878"/>
                <a:gd name="T117" fmla="*/ 2147483647 h 1991"/>
                <a:gd name="T118" fmla="*/ 2147483647 w 1878"/>
                <a:gd name="T119" fmla="*/ 2147483647 h 1991"/>
                <a:gd name="T120" fmla="*/ 2147483647 w 1878"/>
                <a:gd name="T121" fmla="*/ 2147483647 h 1991"/>
                <a:gd name="T122" fmla="*/ 2147483647 w 1878"/>
                <a:gd name="T123" fmla="*/ 2147483647 h 1991"/>
                <a:gd name="T124" fmla="*/ 2147483647 w 1878"/>
                <a:gd name="T125" fmla="*/ 2147483647 h 199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878"/>
                <a:gd name="T190" fmla="*/ 0 h 1991"/>
                <a:gd name="T191" fmla="*/ 1878 w 1878"/>
                <a:gd name="T192" fmla="*/ 1991 h 199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878" h="1991">
                  <a:moveTo>
                    <a:pt x="1872" y="1450"/>
                  </a:moveTo>
                  <a:lnTo>
                    <a:pt x="1872" y="1536"/>
                  </a:lnTo>
                  <a:lnTo>
                    <a:pt x="1851" y="1569"/>
                  </a:lnTo>
                  <a:lnTo>
                    <a:pt x="1833" y="1587"/>
                  </a:lnTo>
                  <a:lnTo>
                    <a:pt x="1798" y="1595"/>
                  </a:lnTo>
                  <a:lnTo>
                    <a:pt x="1737" y="1607"/>
                  </a:lnTo>
                  <a:lnTo>
                    <a:pt x="1699" y="1619"/>
                  </a:lnTo>
                  <a:lnTo>
                    <a:pt x="1666" y="1678"/>
                  </a:lnTo>
                  <a:lnTo>
                    <a:pt x="1658" y="1698"/>
                  </a:lnTo>
                  <a:lnTo>
                    <a:pt x="1637" y="1712"/>
                  </a:lnTo>
                  <a:lnTo>
                    <a:pt x="1579" y="1713"/>
                  </a:lnTo>
                  <a:lnTo>
                    <a:pt x="1570" y="1700"/>
                  </a:lnTo>
                  <a:lnTo>
                    <a:pt x="1556" y="1700"/>
                  </a:lnTo>
                  <a:lnTo>
                    <a:pt x="1535" y="1719"/>
                  </a:lnTo>
                  <a:lnTo>
                    <a:pt x="1513" y="1716"/>
                  </a:lnTo>
                  <a:lnTo>
                    <a:pt x="1494" y="1693"/>
                  </a:lnTo>
                  <a:lnTo>
                    <a:pt x="1411" y="1696"/>
                  </a:lnTo>
                  <a:lnTo>
                    <a:pt x="1389" y="1738"/>
                  </a:lnTo>
                  <a:lnTo>
                    <a:pt x="1371" y="1737"/>
                  </a:lnTo>
                  <a:lnTo>
                    <a:pt x="1355" y="1727"/>
                  </a:lnTo>
                  <a:lnTo>
                    <a:pt x="1306" y="1737"/>
                  </a:lnTo>
                  <a:lnTo>
                    <a:pt x="1307" y="1722"/>
                  </a:lnTo>
                  <a:lnTo>
                    <a:pt x="1275" y="1719"/>
                  </a:lnTo>
                  <a:lnTo>
                    <a:pt x="1223" y="1660"/>
                  </a:lnTo>
                  <a:lnTo>
                    <a:pt x="1202" y="1664"/>
                  </a:lnTo>
                  <a:lnTo>
                    <a:pt x="1193" y="1713"/>
                  </a:lnTo>
                  <a:lnTo>
                    <a:pt x="1180" y="1732"/>
                  </a:lnTo>
                  <a:lnTo>
                    <a:pt x="1167" y="1737"/>
                  </a:lnTo>
                  <a:lnTo>
                    <a:pt x="1164" y="1767"/>
                  </a:lnTo>
                  <a:lnTo>
                    <a:pt x="1156" y="1788"/>
                  </a:lnTo>
                  <a:lnTo>
                    <a:pt x="1141" y="1808"/>
                  </a:lnTo>
                  <a:lnTo>
                    <a:pt x="1088" y="1809"/>
                  </a:lnTo>
                  <a:lnTo>
                    <a:pt x="1059" y="1814"/>
                  </a:lnTo>
                  <a:lnTo>
                    <a:pt x="1032" y="1856"/>
                  </a:lnTo>
                  <a:lnTo>
                    <a:pt x="1009" y="1875"/>
                  </a:lnTo>
                  <a:lnTo>
                    <a:pt x="988" y="1891"/>
                  </a:lnTo>
                  <a:lnTo>
                    <a:pt x="969" y="1922"/>
                  </a:lnTo>
                  <a:lnTo>
                    <a:pt x="942" y="1923"/>
                  </a:lnTo>
                  <a:lnTo>
                    <a:pt x="918" y="1927"/>
                  </a:lnTo>
                  <a:lnTo>
                    <a:pt x="913" y="1941"/>
                  </a:lnTo>
                  <a:lnTo>
                    <a:pt x="904" y="1951"/>
                  </a:lnTo>
                  <a:lnTo>
                    <a:pt x="900" y="1972"/>
                  </a:lnTo>
                  <a:lnTo>
                    <a:pt x="875" y="1982"/>
                  </a:lnTo>
                  <a:lnTo>
                    <a:pt x="846" y="1985"/>
                  </a:lnTo>
                  <a:lnTo>
                    <a:pt x="815" y="1990"/>
                  </a:lnTo>
                  <a:lnTo>
                    <a:pt x="803" y="1975"/>
                  </a:lnTo>
                  <a:lnTo>
                    <a:pt x="782" y="1953"/>
                  </a:lnTo>
                  <a:lnTo>
                    <a:pt x="765" y="1901"/>
                  </a:lnTo>
                  <a:lnTo>
                    <a:pt x="772" y="1868"/>
                  </a:lnTo>
                  <a:lnTo>
                    <a:pt x="788" y="1817"/>
                  </a:lnTo>
                  <a:lnTo>
                    <a:pt x="785" y="1807"/>
                  </a:lnTo>
                  <a:lnTo>
                    <a:pt x="765" y="1809"/>
                  </a:lnTo>
                  <a:lnTo>
                    <a:pt x="744" y="1817"/>
                  </a:lnTo>
                  <a:lnTo>
                    <a:pt x="744" y="1844"/>
                  </a:lnTo>
                  <a:lnTo>
                    <a:pt x="735" y="1861"/>
                  </a:lnTo>
                  <a:lnTo>
                    <a:pt x="702" y="1864"/>
                  </a:lnTo>
                  <a:lnTo>
                    <a:pt x="685" y="1871"/>
                  </a:lnTo>
                  <a:lnTo>
                    <a:pt x="655" y="1909"/>
                  </a:lnTo>
                  <a:lnTo>
                    <a:pt x="639" y="1909"/>
                  </a:lnTo>
                  <a:lnTo>
                    <a:pt x="627" y="1872"/>
                  </a:lnTo>
                  <a:lnTo>
                    <a:pt x="649" y="1800"/>
                  </a:lnTo>
                  <a:lnTo>
                    <a:pt x="632" y="1783"/>
                  </a:lnTo>
                  <a:lnTo>
                    <a:pt x="597" y="1742"/>
                  </a:lnTo>
                  <a:lnTo>
                    <a:pt x="546" y="1732"/>
                  </a:lnTo>
                  <a:lnTo>
                    <a:pt x="550" y="1715"/>
                  </a:lnTo>
                  <a:lnTo>
                    <a:pt x="570" y="1678"/>
                  </a:lnTo>
                  <a:lnTo>
                    <a:pt x="550" y="1646"/>
                  </a:lnTo>
                  <a:lnTo>
                    <a:pt x="521" y="1570"/>
                  </a:lnTo>
                  <a:lnTo>
                    <a:pt x="527" y="1455"/>
                  </a:lnTo>
                  <a:lnTo>
                    <a:pt x="487" y="1434"/>
                  </a:lnTo>
                  <a:lnTo>
                    <a:pt x="471" y="1410"/>
                  </a:lnTo>
                  <a:lnTo>
                    <a:pt x="446" y="1379"/>
                  </a:lnTo>
                  <a:lnTo>
                    <a:pt x="420" y="1393"/>
                  </a:lnTo>
                  <a:lnTo>
                    <a:pt x="404" y="1419"/>
                  </a:lnTo>
                  <a:lnTo>
                    <a:pt x="382" y="1469"/>
                  </a:lnTo>
                  <a:lnTo>
                    <a:pt x="321" y="1469"/>
                  </a:lnTo>
                  <a:lnTo>
                    <a:pt x="292" y="1564"/>
                  </a:lnTo>
                  <a:lnTo>
                    <a:pt x="186" y="1361"/>
                  </a:lnTo>
                  <a:lnTo>
                    <a:pt x="133" y="1246"/>
                  </a:lnTo>
                  <a:lnTo>
                    <a:pt x="111" y="1179"/>
                  </a:lnTo>
                  <a:lnTo>
                    <a:pt x="88" y="1088"/>
                  </a:lnTo>
                  <a:lnTo>
                    <a:pt x="62" y="1053"/>
                  </a:lnTo>
                  <a:lnTo>
                    <a:pt x="12" y="976"/>
                  </a:lnTo>
                  <a:lnTo>
                    <a:pt x="0" y="944"/>
                  </a:lnTo>
                  <a:lnTo>
                    <a:pt x="12" y="916"/>
                  </a:lnTo>
                  <a:lnTo>
                    <a:pt x="45" y="898"/>
                  </a:lnTo>
                  <a:lnTo>
                    <a:pt x="62" y="894"/>
                  </a:lnTo>
                  <a:lnTo>
                    <a:pt x="62" y="880"/>
                  </a:lnTo>
                  <a:lnTo>
                    <a:pt x="58" y="861"/>
                  </a:lnTo>
                  <a:lnTo>
                    <a:pt x="58" y="843"/>
                  </a:lnTo>
                  <a:lnTo>
                    <a:pt x="79" y="839"/>
                  </a:lnTo>
                  <a:lnTo>
                    <a:pt x="97" y="807"/>
                  </a:lnTo>
                  <a:lnTo>
                    <a:pt x="102" y="793"/>
                  </a:lnTo>
                  <a:lnTo>
                    <a:pt x="114" y="798"/>
                  </a:lnTo>
                  <a:lnTo>
                    <a:pt x="133" y="789"/>
                  </a:lnTo>
                  <a:lnTo>
                    <a:pt x="133" y="811"/>
                  </a:lnTo>
                  <a:lnTo>
                    <a:pt x="154" y="843"/>
                  </a:lnTo>
                  <a:lnTo>
                    <a:pt x="180" y="847"/>
                  </a:lnTo>
                  <a:lnTo>
                    <a:pt x="193" y="852"/>
                  </a:lnTo>
                  <a:lnTo>
                    <a:pt x="193" y="874"/>
                  </a:lnTo>
                  <a:lnTo>
                    <a:pt x="180" y="884"/>
                  </a:lnTo>
                  <a:lnTo>
                    <a:pt x="176" y="906"/>
                  </a:lnTo>
                  <a:lnTo>
                    <a:pt x="189" y="920"/>
                  </a:lnTo>
                  <a:lnTo>
                    <a:pt x="207" y="944"/>
                  </a:lnTo>
                  <a:lnTo>
                    <a:pt x="224" y="948"/>
                  </a:lnTo>
                  <a:lnTo>
                    <a:pt x="269" y="961"/>
                  </a:lnTo>
                  <a:lnTo>
                    <a:pt x="342" y="993"/>
                  </a:lnTo>
                  <a:lnTo>
                    <a:pt x="588" y="1002"/>
                  </a:lnTo>
                  <a:lnTo>
                    <a:pt x="588" y="969"/>
                  </a:lnTo>
                  <a:lnTo>
                    <a:pt x="601" y="948"/>
                  </a:lnTo>
                  <a:lnTo>
                    <a:pt x="627" y="944"/>
                  </a:lnTo>
                  <a:lnTo>
                    <a:pt x="645" y="934"/>
                  </a:lnTo>
                  <a:lnTo>
                    <a:pt x="654" y="911"/>
                  </a:lnTo>
                  <a:lnTo>
                    <a:pt x="688" y="889"/>
                  </a:lnTo>
                  <a:lnTo>
                    <a:pt x="719" y="894"/>
                  </a:lnTo>
                  <a:lnTo>
                    <a:pt x="741" y="880"/>
                  </a:lnTo>
                  <a:lnTo>
                    <a:pt x="741" y="0"/>
                  </a:lnTo>
                  <a:lnTo>
                    <a:pt x="772" y="9"/>
                  </a:lnTo>
                  <a:lnTo>
                    <a:pt x="824" y="69"/>
                  </a:lnTo>
                  <a:lnTo>
                    <a:pt x="867" y="154"/>
                  </a:lnTo>
                  <a:lnTo>
                    <a:pt x="894" y="227"/>
                  </a:lnTo>
                  <a:lnTo>
                    <a:pt x="917" y="286"/>
                  </a:lnTo>
                  <a:lnTo>
                    <a:pt x="917" y="322"/>
                  </a:lnTo>
                  <a:lnTo>
                    <a:pt x="882" y="371"/>
                  </a:lnTo>
                  <a:lnTo>
                    <a:pt x="867" y="407"/>
                  </a:lnTo>
                  <a:lnTo>
                    <a:pt x="867" y="495"/>
                  </a:lnTo>
                  <a:lnTo>
                    <a:pt x="973" y="486"/>
                  </a:lnTo>
                  <a:lnTo>
                    <a:pt x="991" y="495"/>
                  </a:lnTo>
                  <a:lnTo>
                    <a:pt x="1013" y="473"/>
                  </a:lnTo>
                  <a:lnTo>
                    <a:pt x="1053" y="480"/>
                  </a:lnTo>
                  <a:lnTo>
                    <a:pt x="1092" y="489"/>
                  </a:lnTo>
                  <a:lnTo>
                    <a:pt x="1118" y="486"/>
                  </a:lnTo>
                  <a:lnTo>
                    <a:pt x="1140" y="449"/>
                  </a:lnTo>
                  <a:lnTo>
                    <a:pt x="1193" y="444"/>
                  </a:lnTo>
                  <a:lnTo>
                    <a:pt x="1241" y="368"/>
                  </a:lnTo>
                  <a:lnTo>
                    <a:pt x="1272" y="335"/>
                  </a:lnTo>
                  <a:lnTo>
                    <a:pt x="1298" y="330"/>
                  </a:lnTo>
                  <a:lnTo>
                    <a:pt x="1308" y="322"/>
                  </a:lnTo>
                  <a:lnTo>
                    <a:pt x="1316" y="335"/>
                  </a:lnTo>
                  <a:lnTo>
                    <a:pt x="1311" y="413"/>
                  </a:lnTo>
                  <a:lnTo>
                    <a:pt x="1316" y="435"/>
                  </a:lnTo>
                  <a:lnTo>
                    <a:pt x="1371" y="454"/>
                  </a:lnTo>
                  <a:lnTo>
                    <a:pt x="1385" y="480"/>
                  </a:lnTo>
                  <a:lnTo>
                    <a:pt x="1385" y="508"/>
                  </a:lnTo>
                  <a:lnTo>
                    <a:pt x="1395" y="536"/>
                  </a:lnTo>
                  <a:lnTo>
                    <a:pt x="1390" y="554"/>
                  </a:lnTo>
                  <a:lnTo>
                    <a:pt x="1390" y="581"/>
                  </a:lnTo>
                  <a:lnTo>
                    <a:pt x="1395" y="590"/>
                  </a:lnTo>
                  <a:lnTo>
                    <a:pt x="1417" y="617"/>
                  </a:lnTo>
                  <a:lnTo>
                    <a:pt x="1504" y="676"/>
                  </a:lnTo>
                  <a:lnTo>
                    <a:pt x="1548" y="676"/>
                  </a:lnTo>
                  <a:lnTo>
                    <a:pt x="1579" y="649"/>
                  </a:lnTo>
                  <a:lnTo>
                    <a:pt x="1601" y="630"/>
                  </a:lnTo>
                  <a:lnTo>
                    <a:pt x="1601" y="711"/>
                  </a:lnTo>
                  <a:lnTo>
                    <a:pt x="1639" y="726"/>
                  </a:lnTo>
                  <a:lnTo>
                    <a:pt x="1667" y="725"/>
                  </a:lnTo>
                  <a:lnTo>
                    <a:pt x="1655" y="752"/>
                  </a:lnTo>
                  <a:lnTo>
                    <a:pt x="1666" y="789"/>
                  </a:lnTo>
                  <a:lnTo>
                    <a:pt x="1676" y="798"/>
                  </a:lnTo>
                  <a:lnTo>
                    <a:pt x="1696" y="811"/>
                  </a:lnTo>
                  <a:lnTo>
                    <a:pt x="1723" y="803"/>
                  </a:lnTo>
                  <a:lnTo>
                    <a:pt x="1736" y="766"/>
                  </a:lnTo>
                  <a:lnTo>
                    <a:pt x="1741" y="734"/>
                  </a:lnTo>
                  <a:lnTo>
                    <a:pt x="1745" y="716"/>
                  </a:lnTo>
                  <a:lnTo>
                    <a:pt x="1797" y="726"/>
                  </a:lnTo>
                  <a:lnTo>
                    <a:pt x="1774" y="757"/>
                  </a:lnTo>
                  <a:lnTo>
                    <a:pt x="1771" y="776"/>
                  </a:lnTo>
                  <a:lnTo>
                    <a:pt x="1771" y="793"/>
                  </a:lnTo>
                  <a:lnTo>
                    <a:pt x="1775" y="811"/>
                  </a:lnTo>
                  <a:lnTo>
                    <a:pt x="1785" y="821"/>
                  </a:lnTo>
                  <a:lnTo>
                    <a:pt x="1789" y="835"/>
                  </a:lnTo>
                  <a:lnTo>
                    <a:pt x="1789" y="871"/>
                  </a:lnTo>
                  <a:lnTo>
                    <a:pt x="1780" y="889"/>
                  </a:lnTo>
                  <a:lnTo>
                    <a:pt x="1775" y="906"/>
                  </a:lnTo>
                  <a:lnTo>
                    <a:pt x="1763" y="961"/>
                  </a:lnTo>
                  <a:lnTo>
                    <a:pt x="1763" y="988"/>
                  </a:lnTo>
                  <a:lnTo>
                    <a:pt x="1736" y="1025"/>
                  </a:lnTo>
                  <a:lnTo>
                    <a:pt x="1718" y="1078"/>
                  </a:lnTo>
                  <a:lnTo>
                    <a:pt x="1692" y="1129"/>
                  </a:lnTo>
                  <a:lnTo>
                    <a:pt x="1670" y="1155"/>
                  </a:lnTo>
                  <a:lnTo>
                    <a:pt x="1654" y="1179"/>
                  </a:lnTo>
                  <a:lnTo>
                    <a:pt x="1654" y="1215"/>
                  </a:lnTo>
                  <a:lnTo>
                    <a:pt x="1692" y="1246"/>
                  </a:lnTo>
                  <a:lnTo>
                    <a:pt x="1745" y="1292"/>
                  </a:lnTo>
                  <a:lnTo>
                    <a:pt x="1759" y="1334"/>
                  </a:lnTo>
                  <a:lnTo>
                    <a:pt x="1792" y="1365"/>
                  </a:lnTo>
                  <a:lnTo>
                    <a:pt x="1824" y="1393"/>
                  </a:lnTo>
                  <a:lnTo>
                    <a:pt x="1872" y="1446"/>
                  </a:lnTo>
                  <a:lnTo>
                    <a:pt x="1877" y="1450"/>
                  </a:lnTo>
                  <a:lnTo>
                    <a:pt x="1872" y="1450"/>
                  </a:lnTo>
                </a:path>
              </a:pathLst>
            </a:custGeom>
            <a:solidFill>
              <a:schemeClr val="bg1">
                <a:lumMod val="85000"/>
              </a:schemeClr>
            </a:solidFill>
            <a:ln w="1905">
              <a:noFill/>
              <a:round/>
              <a:headEnd/>
              <a:tailEnd/>
            </a:ln>
          </p:spPr>
          <p:txBody>
            <a:bodyPr/>
            <a:lstStyle/>
            <a:p>
              <a:endParaRPr lang="en-US" sz="1200" dirty="0">
                <a:highlight>
                  <a:srgbClr val="FFFF00"/>
                </a:highlight>
                <a:latin typeface="+mj-lt"/>
              </a:endParaRPr>
            </a:p>
          </p:txBody>
        </p:sp>
        <p:sp>
          <p:nvSpPr>
            <p:cNvPr id="78" name="Freeform 10">
              <a:extLst>
                <a:ext uri="{FF2B5EF4-FFF2-40B4-BE49-F238E27FC236}">
                  <a16:creationId xmlns:a16="http://schemas.microsoft.com/office/drawing/2014/main" id="{5B902E70-F210-4EDC-8717-09AE5102023A}"/>
                </a:ext>
              </a:extLst>
            </p:cNvPr>
            <p:cNvSpPr>
              <a:spLocks noChangeAspect="1"/>
            </p:cNvSpPr>
            <p:nvPr/>
          </p:nvSpPr>
          <p:spPr bwMode="gray">
            <a:xfrm>
              <a:off x="5994752" y="865294"/>
              <a:ext cx="195317" cy="242463"/>
            </a:xfrm>
            <a:custGeom>
              <a:avLst/>
              <a:gdLst>
                <a:gd name="T0" fmla="*/ 2147483647 w 912"/>
                <a:gd name="T1" fmla="*/ 2147483647 h 992"/>
                <a:gd name="T2" fmla="*/ 2147483647 w 912"/>
                <a:gd name="T3" fmla="*/ 2147483647 h 992"/>
                <a:gd name="T4" fmla="*/ 2147483647 w 912"/>
                <a:gd name="T5" fmla="*/ 2147483647 h 992"/>
                <a:gd name="T6" fmla="*/ 2147483647 w 912"/>
                <a:gd name="T7" fmla="*/ 2147483647 h 992"/>
                <a:gd name="T8" fmla="*/ 2147483647 w 912"/>
                <a:gd name="T9" fmla="*/ 2147483647 h 992"/>
                <a:gd name="T10" fmla="*/ 2147483647 w 912"/>
                <a:gd name="T11" fmla="*/ 2147483647 h 992"/>
                <a:gd name="T12" fmla="*/ 2147483647 w 912"/>
                <a:gd name="T13" fmla="*/ 2147483647 h 992"/>
                <a:gd name="T14" fmla="*/ 2147483647 w 912"/>
                <a:gd name="T15" fmla="*/ 2147483647 h 992"/>
                <a:gd name="T16" fmla="*/ 2147483647 w 912"/>
                <a:gd name="T17" fmla="*/ 2147483647 h 992"/>
                <a:gd name="T18" fmla="*/ 2147483647 w 912"/>
                <a:gd name="T19" fmla="*/ 2147483647 h 992"/>
                <a:gd name="T20" fmla="*/ 2147483647 w 912"/>
                <a:gd name="T21" fmla="*/ 2147483647 h 992"/>
                <a:gd name="T22" fmla="*/ 2147483647 w 912"/>
                <a:gd name="T23" fmla="*/ 2147483647 h 992"/>
                <a:gd name="T24" fmla="*/ 2147483647 w 912"/>
                <a:gd name="T25" fmla="*/ 2147483647 h 992"/>
                <a:gd name="T26" fmla="*/ 2147483647 w 912"/>
                <a:gd name="T27" fmla="*/ 2147483647 h 992"/>
                <a:gd name="T28" fmla="*/ 2147483647 w 912"/>
                <a:gd name="T29" fmla="*/ 2147483647 h 992"/>
                <a:gd name="T30" fmla="*/ 2147483647 w 912"/>
                <a:gd name="T31" fmla="*/ 2147483647 h 992"/>
                <a:gd name="T32" fmla="*/ 2147483647 w 912"/>
                <a:gd name="T33" fmla="*/ 2147483647 h 992"/>
                <a:gd name="T34" fmla="*/ 2147483647 w 912"/>
                <a:gd name="T35" fmla="*/ 2147483647 h 992"/>
                <a:gd name="T36" fmla="*/ 2147483647 w 912"/>
                <a:gd name="T37" fmla="*/ 2147483647 h 992"/>
                <a:gd name="T38" fmla="*/ 2147483647 w 912"/>
                <a:gd name="T39" fmla="*/ 2147483647 h 992"/>
                <a:gd name="T40" fmla="*/ 2147483647 w 912"/>
                <a:gd name="T41" fmla="*/ 2147483647 h 992"/>
                <a:gd name="T42" fmla="*/ 0 w 912"/>
                <a:gd name="T43" fmla="*/ 2147483647 h 992"/>
                <a:gd name="T44" fmla="*/ 0 w 912"/>
                <a:gd name="T45" fmla="*/ 2147483647 h 992"/>
                <a:gd name="T46" fmla="*/ 2147483647 w 912"/>
                <a:gd name="T47" fmla="*/ 2147483647 h 992"/>
                <a:gd name="T48" fmla="*/ 2147483647 w 912"/>
                <a:gd name="T49" fmla="*/ 2147483647 h 992"/>
                <a:gd name="T50" fmla="*/ 2147483647 w 912"/>
                <a:gd name="T51" fmla="*/ 2147483647 h 992"/>
                <a:gd name="T52" fmla="*/ 2147483647 w 912"/>
                <a:gd name="T53" fmla="*/ 2147483647 h 992"/>
                <a:gd name="T54" fmla="*/ 2147483647 w 912"/>
                <a:gd name="T55" fmla="*/ 2147483647 h 992"/>
                <a:gd name="T56" fmla="*/ 2147483647 w 912"/>
                <a:gd name="T57" fmla="*/ 2147483647 h 992"/>
                <a:gd name="T58" fmla="*/ 2147483647 w 912"/>
                <a:gd name="T59" fmla="*/ 2147483647 h 992"/>
                <a:gd name="T60" fmla="*/ 2147483647 w 912"/>
                <a:gd name="T61" fmla="*/ 2147483647 h 992"/>
                <a:gd name="T62" fmla="*/ 2147483647 w 912"/>
                <a:gd name="T63" fmla="*/ 2147483647 h 992"/>
                <a:gd name="T64" fmla="*/ 2147483647 w 912"/>
                <a:gd name="T65" fmla="*/ 2147483647 h 992"/>
                <a:gd name="T66" fmla="*/ 2147483647 w 912"/>
                <a:gd name="T67" fmla="*/ 2147483647 h 992"/>
                <a:gd name="T68" fmla="*/ 2147483647 w 912"/>
                <a:gd name="T69" fmla="*/ 2147483647 h 992"/>
                <a:gd name="T70" fmla="*/ 2147483647 w 912"/>
                <a:gd name="T71" fmla="*/ 2147483647 h 992"/>
                <a:gd name="T72" fmla="*/ 2147483647 w 912"/>
                <a:gd name="T73" fmla="*/ 2147483647 h 992"/>
                <a:gd name="T74" fmla="*/ 2147483647 w 912"/>
                <a:gd name="T75" fmla="*/ 2147483647 h 992"/>
                <a:gd name="T76" fmla="*/ 2147483647 w 912"/>
                <a:gd name="T77" fmla="*/ 2147483647 h 992"/>
                <a:gd name="T78" fmla="*/ 2147483647 w 912"/>
                <a:gd name="T79" fmla="*/ 2147483647 h 992"/>
                <a:gd name="T80" fmla="*/ 2147483647 w 912"/>
                <a:gd name="T81" fmla="*/ 2147483647 h 992"/>
                <a:gd name="T82" fmla="*/ 2147483647 w 912"/>
                <a:gd name="T83" fmla="*/ 2147483647 h 992"/>
                <a:gd name="T84" fmla="*/ 2147483647 w 912"/>
                <a:gd name="T85" fmla="*/ 2147483647 h 992"/>
                <a:gd name="T86" fmla="*/ 2147483647 w 912"/>
                <a:gd name="T87" fmla="*/ 2147483647 h 992"/>
                <a:gd name="T88" fmla="*/ 2147483647 w 912"/>
                <a:gd name="T89" fmla="*/ 2147483647 h 992"/>
                <a:gd name="T90" fmla="*/ 2147483647 w 912"/>
                <a:gd name="T91" fmla="*/ 2147483647 h 992"/>
                <a:gd name="T92" fmla="*/ 2147483647 w 912"/>
                <a:gd name="T93" fmla="*/ 2147483647 h 992"/>
                <a:gd name="T94" fmla="*/ 2147483647 w 912"/>
                <a:gd name="T95" fmla="*/ 2147483647 h 992"/>
                <a:gd name="T96" fmla="*/ 2147483647 w 912"/>
                <a:gd name="T97" fmla="*/ 2147483647 h 992"/>
                <a:gd name="T98" fmla="*/ 2147483647 w 912"/>
                <a:gd name="T99" fmla="*/ 2147483647 h 992"/>
                <a:gd name="T100" fmla="*/ 2147483647 w 912"/>
                <a:gd name="T101" fmla="*/ 0 h 992"/>
                <a:gd name="T102" fmla="*/ 2147483647 w 912"/>
                <a:gd name="T103" fmla="*/ 2147483647 h 992"/>
                <a:gd name="T104" fmla="*/ 2147483647 w 912"/>
                <a:gd name="T105" fmla="*/ 2147483647 h 992"/>
                <a:gd name="T106" fmla="*/ 2147483647 w 912"/>
                <a:gd name="T107" fmla="*/ 2147483647 h 992"/>
                <a:gd name="T108" fmla="*/ 2147483647 w 912"/>
                <a:gd name="T109" fmla="*/ 2147483647 h 99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12"/>
                <a:gd name="T166" fmla="*/ 0 h 992"/>
                <a:gd name="T167" fmla="*/ 912 w 912"/>
                <a:gd name="T168" fmla="*/ 992 h 99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12" h="992">
                  <a:moveTo>
                    <a:pt x="911" y="37"/>
                  </a:moveTo>
                  <a:lnTo>
                    <a:pt x="835" y="284"/>
                  </a:lnTo>
                  <a:lnTo>
                    <a:pt x="812" y="338"/>
                  </a:lnTo>
                  <a:lnTo>
                    <a:pt x="783" y="404"/>
                  </a:lnTo>
                  <a:lnTo>
                    <a:pt x="766" y="453"/>
                  </a:lnTo>
                  <a:lnTo>
                    <a:pt x="751" y="467"/>
                  </a:lnTo>
                  <a:lnTo>
                    <a:pt x="712" y="482"/>
                  </a:lnTo>
                  <a:lnTo>
                    <a:pt x="694" y="500"/>
                  </a:lnTo>
                  <a:lnTo>
                    <a:pt x="632" y="519"/>
                  </a:lnTo>
                  <a:lnTo>
                    <a:pt x="579" y="556"/>
                  </a:lnTo>
                  <a:lnTo>
                    <a:pt x="555" y="592"/>
                  </a:lnTo>
                  <a:lnTo>
                    <a:pt x="543" y="621"/>
                  </a:lnTo>
                  <a:lnTo>
                    <a:pt x="528" y="634"/>
                  </a:lnTo>
                  <a:lnTo>
                    <a:pt x="507" y="641"/>
                  </a:lnTo>
                  <a:lnTo>
                    <a:pt x="496" y="651"/>
                  </a:lnTo>
                  <a:lnTo>
                    <a:pt x="485" y="694"/>
                  </a:lnTo>
                  <a:lnTo>
                    <a:pt x="271" y="991"/>
                  </a:lnTo>
                  <a:lnTo>
                    <a:pt x="233" y="943"/>
                  </a:lnTo>
                  <a:lnTo>
                    <a:pt x="214" y="918"/>
                  </a:lnTo>
                  <a:lnTo>
                    <a:pt x="151" y="888"/>
                  </a:lnTo>
                  <a:lnTo>
                    <a:pt x="53" y="881"/>
                  </a:lnTo>
                  <a:lnTo>
                    <a:pt x="0" y="852"/>
                  </a:lnTo>
                  <a:lnTo>
                    <a:pt x="0" y="803"/>
                  </a:lnTo>
                  <a:lnTo>
                    <a:pt x="53" y="755"/>
                  </a:lnTo>
                  <a:lnTo>
                    <a:pt x="76" y="737"/>
                  </a:lnTo>
                  <a:lnTo>
                    <a:pt x="84" y="641"/>
                  </a:lnTo>
                  <a:lnTo>
                    <a:pt x="107" y="609"/>
                  </a:lnTo>
                  <a:lnTo>
                    <a:pt x="148" y="554"/>
                  </a:lnTo>
                  <a:lnTo>
                    <a:pt x="98" y="488"/>
                  </a:lnTo>
                  <a:lnTo>
                    <a:pt x="46" y="428"/>
                  </a:lnTo>
                  <a:lnTo>
                    <a:pt x="51" y="376"/>
                  </a:lnTo>
                  <a:lnTo>
                    <a:pt x="94" y="361"/>
                  </a:lnTo>
                  <a:lnTo>
                    <a:pt x="123" y="335"/>
                  </a:lnTo>
                  <a:lnTo>
                    <a:pt x="158" y="332"/>
                  </a:lnTo>
                  <a:lnTo>
                    <a:pt x="187" y="302"/>
                  </a:lnTo>
                  <a:lnTo>
                    <a:pt x="228" y="271"/>
                  </a:lnTo>
                  <a:lnTo>
                    <a:pt x="222" y="216"/>
                  </a:lnTo>
                  <a:lnTo>
                    <a:pt x="228" y="163"/>
                  </a:lnTo>
                  <a:lnTo>
                    <a:pt x="239" y="120"/>
                  </a:lnTo>
                  <a:lnTo>
                    <a:pt x="239" y="114"/>
                  </a:lnTo>
                  <a:lnTo>
                    <a:pt x="298" y="96"/>
                  </a:lnTo>
                  <a:lnTo>
                    <a:pt x="356" y="96"/>
                  </a:lnTo>
                  <a:lnTo>
                    <a:pt x="385" y="71"/>
                  </a:lnTo>
                  <a:lnTo>
                    <a:pt x="454" y="83"/>
                  </a:lnTo>
                  <a:lnTo>
                    <a:pt x="526" y="114"/>
                  </a:lnTo>
                  <a:lnTo>
                    <a:pt x="560" y="114"/>
                  </a:lnTo>
                  <a:lnTo>
                    <a:pt x="579" y="96"/>
                  </a:lnTo>
                  <a:lnTo>
                    <a:pt x="694" y="114"/>
                  </a:lnTo>
                  <a:lnTo>
                    <a:pt x="735" y="96"/>
                  </a:lnTo>
                  <a:lnTo>
                    <a:pt x="730" y="41"/>
                  </a:lnTo>
                  <a:lnTo>
                    <a:pt x="742" y="0"/>
                  </a:lnTo>
                  <a:lnTo>
                    <a:pt x="759" y="5"/>
                  </a:lnTo>
                  <a:lnTo>
                    <a:pt x="794" y="23"/>
                  </a:lnTo>
                  <a:lnTo>
                    <a:pt x="906" y="23"/>
                  </a:lnTo>
                  <a:lnTo>
                    <a:pt x="911" y="37"/>
                  </a:lnTo>
                </a:path>
              </a:pathLst>
            </a:custGeom>
            <a:solidFill>
              <a:schemeClr val="bg1">
                <a:lumMod val="85000"/>
              </a:schemeClr>
            </a:solidFill>
            <a:ln w="1905">
              <a:noFill/>
              <a:round/>
              <a:headEnd/>
              <a:tailEnd/>
            </a:ln>
          </p:spPr>
          <p:txBody>
            <a:bodyPr/>
            <a:lstStyle/>
            <a:p>
              <a:endParaRPr lang="en-GB" altLang="en-US" sz="1200" dirty="0">
                <a:highlight>
                  <a:srgbClr val="FFFF00"/>
                </a:highlight>
                <a:latin typeface="+mj-lt"/>
              </a:endParaRPr>
            </a:p>
          </p:txBody>
        </p:sp>
        <p:sp>
          <p:nvSpPr>
            <p:cNvPr id="79" name="Freeform 11">
              <a:extLst>
                <a:ext uri="{FF2B5EF4-FFF2-40B4-BE49-F238E27FC236}">
                  <a16:creationId xmlns:a16="http://schemas.microsoft.com/office/drawing/2014/main" id="{39EBB83E-E01C-449F-9A93-D64346628133}"/>
                </a:ext>
              </a:extLst>
            </p:cNvPr>
            <p:cNvSpPr>
              <a:spLocks noChangeAspect="1"/>
            </p:cNvSpPr>
            <p:nvPr/>
          </p:nvSpPr>
          <p:spPr bwMode="gray">
            <a:xfrm>
              <a:off x="5725744" y="1040802"/>
              <a:ext cx="332000" cy="240879"/>
            </a:xfrm>
            <a:custGeom>
              <a:avLst/>
              <a:gdLst>
                <a:gd name="T0" fmla="*/ 2147483647 w 1552"/>
                <a:gd name="T1" fmla="*/ 2147483647 h 986"/>
                <a:gd name="T2" fmla="*/ 2147483647 w 1552"/>
                <a:gd name="T3" fmla="*/ 2147483647 h 986"/>
                <a:gd name="T4" fmla="*/ 2147483647 w 1552"/>
                <a:gd name="T5" fmla="*/ 2147483647 h 986"/>
                <a:gd name="T6" fmla="*/ 2147483647 w 1552"/>
                <a:gd name="T7" fmla="*/ 2147483647 h 986"/>
                <a:gd name="T8" fmla="*/ 2147483647 w 1552"/>
                <a:gd name="T9" fmla="*/ 0 h 986"/>
                <a:gd name="T10" fmla="*/ 2147483647 w 1552"/>
                <a:gd name="T11" fmla="*/ 2147483647 h 986"/>
                <a:gd name="T12" fmla="*/ 2147483647 w 1552"/>
                <a:gd name="T13" fmla="*/ 2147483647 h 986"/>
                <a:gd name="T14" fmla="*/ 2147483647 w 1552"/>
                <a:gd name="T15" fmla="*/ 2147483647 h 986"/>
                <a:gd name="T16" fmla="*/ 2147483647 w 1552"/>
                <a:gd name="T17" fmla="*/ 2147483647 h 986"/>
                <a:gd name="T18" fmla="*/ 2147483647 w 1552"/>
                <a:gd name="T19" fmla="*/ 2147483647 h 986"/>
                <a:gd name="T20" fmla="*/ 2147483647 w 1552"/>
                <a:gd name="T21" fmla="*/ 2147483647 h 986"/>
                <a:gd name="T22" fmla="*/ 2147483647 w 1552"/>
                <a:gd name="T23" fmla="*/ 2147483647 h 986"/>
                <a:gd name="T24" fmla="*/ 2147483647 w 1552"/>
                <a:gd name="T25" fmla="*/ 2147483647 h 986"/>
                <a:gd name="T26" fmla="*/ 2147483647 w 1552"/>
                <a:gd name="T27" fmla="*/ 2147483647 h 986"/>
                <a:gd name="T28" fmla="*/ 2147483647 w 1552"/>
                <a:gd name="T29" fmla="*/ 2147483647 h 986"/>
                <a:gd name="T30" fmla="*/ 2147483647 w 1552"/>
                <a:gd name="T31" fmla="*/ 2147483647 h 986"/>
                <a:gd name="T32" fmla="*/ 2147483647 w 1552"/>
                <a:gd name="T33" fmla="*/ 2147483647 h 986"/>
                <a:gd name="T34" fmla="*/ 2147483647 w 1552"/>
                <a:gd name="T35" fmla="*/ 2147483647 h 986"/>
                <a:gd name="T36" fmla="*/ 2147483647 w 1552"/>
                <a:gd name="T37" fmla="*/ 2147483647 h 986"/>
                <a:gd name="T38" fmla="*/ 2147483647 w 1552"/>
                <a:gd name="T39" fmla="*/ 2147483647 h 986"/>
                <a:gd name="T40" fmla="*/ 2147483647 w 1552"/>
                <a:gd name="T41" fmla="*/ 2147483647 h 986"/>
                <a:gd name="T42" fmla="*/ 2147483647 w 1552"/>
                <a:gd name="T43" fmla="*/ 2147483647 h 986"/>
                <a:gd name="T44" fmla="*/ 2147483647 w 1552"/>
                <a:gd name="T45" fmla="*/ 2147483647 h 986"/>
                <a:gd name="T46" fmla="*/ 2147483647 w 1552"/>
                <a:gd name="T47" fmla="*/ 2147483647 h 986"/>
                <a:gd name="T48" fmla="*/ 2147483647 w 1552"/>
                <a:gd name="T49" fmla="*/ 2147483647 h 986"/>
                <a:gd name="T50" fmla="*/ 2147483647 w 1552"/>
                <a:gd name="T51" fmla="*/ 2147483647 h 986"/>
                <a:gd name="T52" fmla="*/ 2147483647 w 1552"/>
                <a:gd name="T53" fmla="*/ 2147483647 h 986"/>
                <a:gd name="T54" fmla="*/ 2147483647 w 1552"/>
                <a:gd name="T55" fmla="*/ 2147483647 h 986"/>
                <a:gd name="T56" fmla="*/ 2147483647 w 1552"/>
                <a:gd name="T57" fmla="*/ 2147483647 h 986"/>
                <a:gd name="T58" fmla="*/ 2147483647 w 1552"/>
                <a:gd name="T59" fmla="*/ 2147483647 h 986"/>
                <a:gd name="T60" fmla="*/ 2147483647 w 1552"/>
                <a:gd name="T61" fmla="*/ 2147483647 h 986"/>
                <a:gd name="T62" fmla="*/ 2147483647 w 1552"/>
                <a:gd name="T63" fmla="*/ 2147483647 h 986"/>
                <a:gd name="T64" fmla="*/ 2147483647 w 1552"/>
                <a:gd name="T65" fmla="*/ 2147483647 h 986"/>
                <a:gd name="T66" fmla="*/ 2147483647 w 1552"/>
                <a:gd name="T67" fmla="*/ 2147483647 h 986"/>
                <a:gd name="T68" fmla="*/ 2147483647 w 1552"/>
                <a:gd name="T69" fmla="*/ 2147483647 h 986"/>
                <a:gd name="T70" fmla="*/ 2147483647 w 1552"/>
                <a:gd name="T71" fmla="*/ 2147483647 h 986"/>
                <a:gd name="T72" fmla="*/ 2147483647 w 1552"/>
                <a:gd name="T73" fmla="*/ 2147483647 h 986"/>
                <a:gd name="T74" fmla="*/ 2147483647 w 1552"/>
                <a:gd name="T75" fmla="*/ 2147483647 h 986"/>
                <a:gd name="T76" fmla="*/ 2147483647 w 1552"/>
                <a:gd name="T77" fmla="*/ 2147483647 h 986"/>
                <a:gd name="T78" fmla="*/ 2147483647 w 1552"/>
                <a:gd name="T79" fmla="*/ 2147483647 h 986"/>
                <a:gd name="T80" fmla="*/ 2147483647 w 1552"/>
                <a:gd name="T81" fmla="*/ 2147483647 h 986"/>
                <a:gd name="T82" fmla="*/ 2147483647 w 1552"/>
                <a:gd name="T83" fmla="*/ 2147483647 h 986"/>
                <a:gd name="T84" fmla="*/ 2147483647 w 1552"/>
                <a:gd name="T85" fmla="*/ 2147483647 h 986"/>
                <a:gd name="T86" fmla="*/ 2147483647 w 1552"/>
                <a:gd name="T87" fmla="*/ 2147483647 h 986"/>
                <a:gd name="T88" fmla="*/ 2147483647 w 1552"/>
                <a:gd name="T89" fmla="*/ 2147483647 h 986"/>
                <a:gd name="T90" fmla="*/ 2147483647 w 1552"/>
                <a:gd name="T91" fmla="*/ 2147483647 h 98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552"/>
                <a:gd name="T139" fmla="*/ 0 h 986"/>
                <a:gd name="T140" fmla="*/ 1552 w 1552"/>
                <a:gd name="T141" fmla="*/ 986 h 98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552" h="986">
                  <a:moveTo>
                    <a:pt x="1492" y="198"/>
                  </a:moveTo>
                  <a:lnTo>
                    <a:pt x="1431" y="169"/>
                  </a:lnTo>
                  <a:lnTo>
                    <a:pt x="1383" y="165"/>
                  </a:lnTo>
                  <a:lnTo>
                    <a:pt x="1338" y="163"/>
                  </a:lnTo>
                  <a:lnTo>
                    <a:pt x="1304" y="146"/>
                  </a:lnTo>
                  <a:lnTo>
                    <a:pt x="1279" y="133"/>
                  </a:lnTo>
                  <a:lnTo>
                    <a:pt x="1282" y="77"/>
                  </a:lnTo>
                  <a:lnTo>
                    <a:pt x="1320" y="46"/>
                  </a:lnTo>
                  <a:lnTo>
                    <a:pt x="1354" y="22"/>
                  </a:lnTo>
                  <a:lnTo>
                    <a:pt x="1303" y="0"/>
                  </a:lnTo>
                  <a:lnTo>
                    <a:pt x="1256" y="31"/>
                  </a:lnTo>
                  <a:lnTo>
                    <a:pt x="1196" y="41"/>
                  </a:lnTo>
                  <a:lnTo>
                    <a:pt x="1169" y="48"/>
                  </a:lnTo>
                  <a:lnTo>
                    <a:pt x="1145" y="54"/>
                  </a:lnTo>
                  <a:lnTo>
                    <a:pt x="1156" y="84"/>
                  </a:lnTo>
                  <a:lnTo>
                    <a:pt x="1140" y="96"/>
                  </a:lnTo>
                  <a:lnTo>
                    <a:pt x="1140" y="146"/>
                  </a:lnTo>
                  <a:lnTo>
                    <a:pt x="1098" y="139"/>
                  </a:lnTo>
                  <a:lnTo>
                    <a:pt x="1057" y="133"/>
                  </a:lnTo>
                  <a:lnTo>
                    <a:pt x="1018" y="92"/>
                  </a:lnTo>
                  <a:lnTo>
                    <a:pt x="989" y="90"/>
                  </a:lnTo>
                  <a:lnTo>
                    <a:pt x="947" y="108"/>
                  </a:lnTo>
                  <a:lnTo>
                    <a:pt x="888" y="115"/>
                  </a:lnTo>
                  <a:lnTo>
                    <a:pt x="883" y="133"/>
                  </a:lnTo>
                  <a:lnTo>
                    <a:pt x="835" y="146"/>
                  </a:lnTo>
                  <a:lnTo>
                    <a:pt x="790" y="139"/>
                  </a:lnTo>
                  <a:lnTo>
                    <a:pt x="759" y="115"/>
                  </a:lnTo>
                  <a:lnTo>
                    <a:pt x="724" y="102"/>
                  </a:lnTo>
                  <a:lnTo>
                    <a:pt x="666" y="108"/>
                  </a:lnTo>
                  <a:lnTo>
                    <a:pt x="637" y="139"/>
                  </a:lnTo>
                  <a:lnTo>
                    <a:pt x="586" y="126"/>
                  </a:lnTo>
                  <a:lnTo>
                    <a:pt x="586" y="211"/>
                  </a:lnTo>
                  <a:lnTo>
                    <a:pt x="550" y="259"/>
                  </a:lnTo>
                  <a:lnTo>
                    <a:pt x="480" y="272"/>
                  </a:lnTo>
                  <a:lnTo>
                    <a:pt x="409" y="289"/>
                  </a:lnTo>
                  <a:lnTo>
                    <a:pt x="392" y="326"/>
                  </a:lnTo>
                  <a:lnTo>
                    <a:pt x="374" y="363"/>
                  </a:lnTo>
                  <a:lnTo>
                    <a:pt x="351" y="381"/>
                  </a:lnTo>
                  <a:lnTo>
                    <a:pt x="290" y="382"/>
                  </a:lnTo>
                  <a:lnTo>
                    <a:pt x="295" y="400"/>
                  </a:lnTo>
                  <a:lnTo>
                    <a:pt x="297" y="423"/>
                  </a:lnTo>
                  <a:lnTo>
                    <a:pt x="306" y="436"/>
                  </a:lnTo>
                  <a:lnTo>
                    <a:pt x="293" y="455"/>
                  </a:lnTo>
                  <a:lnTo>
                    <a:pt x="276" y="490"/>
                  </a:lnTo>
                  <a:lnTo>
                    <a:pt x="251" y="501"/>
                  </a:lnTo>
                  <a:lnTo>
                    <a:pt x="214" y="504"/>
                  </a:lnTo>
                  <a:lnTo>
                    <a:pt x="191" y="521"/>
                  </a:lnTo>
                  <a:lnTo>
                    <a:pt x="161" y="519"/>
                  </a:lnTo>
                  <a:lnTo>
                    <a:pt x="159" y="538"/>
                  </a:lnTo>
                  <a:lnTo>
                    <a:pt x="134" y="532"/>
                  </a:lnTo>
                  <a:lnTo>
                    <a:pt x="122" y="550"/>
                  </a:lnTo>
                  <a:lnTo>
                    <a:pt x="123" y="589"/>
                  </a:lnTo>
                  <a:lnTo>
                    <a:pt x="134" y="636"/>
                  </a:lnTo>
                  <a:lnTo>
                    <a:pt x="99" y="623"/>
                  </a:lnTo>
                  <a:lnTo>
                    <a:pt x="88" y="636"/>
                  </a:lnTo>
                  <a:lnTo>
                    <a:pt x="46" y="713"/>
                  </a:lnTo>
                  <a:lnTo>
                    <a:pt x="0" y="779"/>
                  </a:lnTo>
                  <a:lnTo>
                    <a:pt x="6" y="779"/>
                  </a:lnTo>
                  <a:lnTo>
                    <a:pt x="88" y="777"/>
                  </a:lnTo>
                  <a:lnTo>
                    <a:pt x="122" y="779"/>
                  </a:lnTo>
                  <a:lnTo>
                    <a:pt x="144" y="788"/>
                  </a:lnTo>
                  <a:lnTo>
                    <a:pt x="190" y="836"/>
                  </a:lnTo>
                  <a:lnTo>
                    <a:pt x="149" y="862"/>
                  </a:lnTo>
                  <a:lnTo>
                    <a:pt x="178" y="905"/>
                  </a:lnTo>
                  <a:lnTo>
                    <a:pt x="192" y="938"/>
                  </a:lnTo>
                  <a:lnTo>
                    <a:pt x="258" y="957"/>
                  </a:lnTo>
                  <a:lnTo>
                    <a:pt x="315" y="967"/>
                  </a:lnTo>
                  <a:lnTo>
                    <a:pt x="339" y="979"/>
                  </a:lnTo>
                  <a:lnTo>
                    <a:pt x="414" y="985"/>
                  </a:lnTo>
                  <a:lnTo>
                    <a:pt x="447" y="954"/>
                  </a:lnTo>
                  <a:lnTo>
                    <a:pt x="461" y="930"/>
                  </a:lnTo>
                  <a:lnTo>
                    <a:pt x="503" y="938"/>
                  </a:lnTo>
                  <a:lnTo>
                    <a:pt x="534" y="945"/>
                  </a:lnTo>
                  <a:lnTo>
                    <a:pt x="561" y="952"/>
                  </a:lnTo>
                  <a:lnTo>
                    <a:pt x="579" y="955"/>
                  </a:lnTo>
                  <a:lnTo>
                    <a:pt x="582" y="928"/>
                  </a:lnTo>
                  <a:lnTo>
                    <a:pt x="573" y="901"/>
                  </a:lnTo>
                  <a:lnTo>
                    <a:pt x="599" y="888"/>
                  </a:lnTo>
                  <a:lnTo>
                    <a:pt x="620" y="876"/>
                  </a:lnTo>
                  <a:lnTo>
                    <a:pt x="686" y="884"/>
                  </a:lnTo>
                  <a:lnTo>
                    <a:pt x="725" y="891"/>
                  </a:lnTo>
                  <a:lnTo>
                    <a:pt x="775" y="888"/>
                  </a:lnTo>
                  <a:lnTo>
                    <a:pt x="814" y="876"/>
                  </a:lnTo>
                  <a:lnTo>
                    <a:pt x="843" y="860"/>
                  </a:lnTo>
                  <a:lnTo>
                    <a:pt x="870" y="846"/>
                  </a:lnTo>
                  <a:lnTo>
                    <a:pt x="1027" y="750"/>
                  </a:lnTo>
                  <a:lnTo>
                    <a:pt x="1050" y="733"/>
                  </a:lnTo>
                  <a:lnTo>
                    <a:pt x="1196" y="599"/>
                  </a:lnTo>
                  <a:lnTo>
                    <a:pt x="1297" y="496"/>
                  </a:lnTo>
                  <a:lnTo>
                    <a:pt x="1419" y="398"/>
                  </a:lnTo>
                  <a:lnTo>
                    <a:pt x="1551" y="272"/>
                  </a:lnTo>
                  <a:lnTo>
                    <a:pt x="1492" y="198"/>
                  </a:lnTo>
                </a:path>
              </a:pathLst>
            </a:custGeom>
            <a:solidFill>
              <a:schemeClr val="bg1">
                <a:lumMod val="85000"/>
              </a:schemeClr>
            </a:solidFill>
            <a:ln w="1905">
              <a:noFill/>
              <a:round/>
              <a:headEnd/>
              <a:tailEnd/>
            </a:ln>
          </p:spPr>
          <p:txBody>
            <a:bodyPr/>
            <a:lstStyle/>
            <a:p>
              <a:endParaRPr lang="en-GB" altLang="en-US" sz="1200" dirty="0">
                <a:highlight>
                  <a:srgbClr val="FFFF00"/>
                </a:highlight>
                <a:latin typeface="+mj-lt"/>
              </a:endParaRPr>
            </a:p>
          </p:txBody>
        </p:sp>
        <p:sp>
          <p:nvSpPr>
            <p:cNvPr id="80" name="Freeform 12">
              <a:extLst>
                <a:ext uri="{FF2B5EF4-FFF2-40B4-BE49-F238E27FC236}">
                  <a16:creationId xmlns:a16="http://schemas.microsoft.com/office/drawing/2014/main" id="{64886B94-F35B-4C51-B746-263477B8C912}"/>
                </a:ext>
              </a:extLst>
            </p:cNvPr>
            <p:cNvSpPr>
              <a:spLocks noChangeAspect="1"/>
            </p:cNvSpPr>
            <p:nvPr/>
          </p:nvSpPr>
          <p:spPr bwMode="gray">
            <a:xfrm>
              <a:off x="5512598" y="1053480"/>
              <a:ext cx="278516" cy="262669"/>
            </a:xfrm>
            <a:custGeom>
              <a:avLst/>
              <a:gdLst>
                <a:gd name="T0" fmla="*/ 1145 w 1304"/>
                <a:gd name="T1" fmla="*/ 813 h 1075"/>
                <a:gd name="T2" fmla="*/ 1058 w 1304"/>
                <a:gd name="T3" fmla="*/ 724 h 1075"/>
                <a:gd name="T4" fmla="*/ 1076 w 1304"/>
                <a:gd name="T5" fmla="*/ 600 h 1075"/>
                <a:gd name="T6" fmla="*/ 1121 w 1304"/>
                <a:gd name="T7" fmla="*/ 535 h 1075"/>
                <a:gd name="T8" fmla="*/ 1156 w 1304"/>
                <a:gd name="T9" fmla="*/ 487 h 1075"/>
                <a:gd name="T10" fmla="*/ 1204 w 1304"/>
                <a:gd name="T11" fmla="*/ 457 h 1075"/>
                <a:gd name="T12" fmla="*/ 1303 w 1304"/>
                <a:gd name="T13" fmla="*/ 385 h 1075"/>
                <a:gd name="T14" fmla="*/ 1244 w 1304"/>
                <a:gd name="T15" fmla="*/ 335 h 1075"/>
                <a:gd name="T16" fmla="*/ 1145 w 1304"/>
                <a:gd name="T17" fmla="*/ 312 h 1075"/>
                <a:gd name="T18" fmla="*/ 1068 w 1304"/>
                <a:gd name="T19" fmla="*/ 348 h 1075"/>
                <a:gd name="T20" fmla="*/ 981 w 1304"/>
                <a:gd name="T21" fmla="*/ 336 h 1075"/>
                <a:gd name="T22" fmla="*/ 911 w 1304"/>
                <a:gd name="T23" fmla="*/ 301 h 1075"/>
                <a:gd name="T24" fmla="*/ 876 w 1304"/>
                <a:gd name="T25" fmla="*/ 360 h 1075"/>
                <a:gd name="T26" fmla="*/ 800 w 1304"/>
                <a:gd name="T27" fmla="*/ 427 h 1075"/>
                <a:gd name="T28" fmla="*/ 700 w 1304"/>
                <a:gd name="T29" fmla="*/ 505 h 1075"/>
                <a:gd name="T30" fmla="*/ 625 w 1304"/>
                <a:gd name="T31" fmla="*/ 548 h 1075"/>
                <a:gd name="T32" fmla="*/ 608 w 1304"/>
                <a:gd name="T33" fmla="*/ 591 h 1075"/>
                <a:gd name="T34" fmla="*/ 495 w 1304"/>
                <a:gd name="T35" fmla="*/ 570 h 1075"/>
                <a:gd name="T36" fmla="*/ 491 w 1304"/>
                <a:gd name="T37" fmla="*/ 450 h 1075"/>
                <a:gd name="T38" fmla="*/ 455 w 1304"/>
                <a:gd name="T39" fmla="*/ 439 h 1075"/>
                <a:gd name="T40" fmla="*/ 426 w 1304"/>
                <a:gd name="T41" fmla="*/ 481 h 1075"/>
                <a:gd name="T42" fmla="*/ 350 w 1304"/>
                <a:gd name="T43" fmla="*/ 530 h 1075"/>
                <a:gd name="T44" fmla="*/ 344 w 1304"/>
                <a:gd name="T45" fmla="*/ 457 h 1075"/>
                <a:gd name="T46" fmla="*/ 334 w 1304"/>
                <a:gd name="T47" fmla="*/ 387 h 1075"/>
                <a:gd name="T48" fmla="*/ 280 w 1304"/>
                <a:gd name="T49" fmla="*/ 354 h 1075"/>
                <a:gd name="T50" fmla="*/ 280 w 1304"/>
                <a:gd name="T51" fmla="*/ 305 h 1075"/>
                <a:gd name="T52" fmla="*/ 233 w 1304"/>
                <a:gd name="T53" fmla="*/ 69 h 1075"/>
                <a:gd name="T54" fmla="*/ 155 w 1304"/>
                <a:gd name="T55" fmla="*/ 0 h 1075"/>
                <a:gd name="T56" fmla="*/ 94 w 1304"/>
                <a:gd name="T57" fmla="*/ 92 h 1075"/>
                <a:gd name="T58" fmla="*/ 0 w 1304"/>
                <a:gd name="T59" fmla="*/ 178 h 1075"/>
                <a:gd name="T60" fmla="*/ 105 w 1304"/>
                <a:gd name="T61" fmla="*/ 427 h 1075"/>
                <a:gd name="T62" fmla="*/ 70 w 1304"/>
                <a:gd name="T63" fmla="*/ 570 h 1075"/>
                <a:gd name="T64" fmla="*/ 23 w 1304"/>
                <a:gd name="T65" fmla="*/ 614 h 1075"/>
                <a:gd name="T66" fmla="*/ 151 w 1304"/>
                <a:gd name="T67" fmla="*/ 831 h 1075"/>
                <a:gd name="T68" fmla="*/ 128 w 1304"/>
                <a:gd name="T69" fmla="*/ 874 h 1075"/>
                <a:gd name="T70" fmla="*/ 139 w 1304"/>
                <a:gd name="T71" fmla="*/ 964 h 1075"/>
                <a:gd name="T72" fmla="*/ 164 w 1304"/>
                <a:gd name="T73" fmla="*/ 904 h 1075"/>
                <a:gd name="T74" fmla="*/ 222 w 1304"/>
                <a:gd name="T75" fmla="*/ 960 h 1075"/>
                <a:gd name="T76" fmla="*/ 315 w 1304"/>
                <a:gd name="T77" fmla="*/ 989 h 1075"/>
                <a:gd name="T78" fmla="*/ 373 w 1304"/>
                <a:gd name="T79" fmla="*/ 1068 h 1075"/>
                <a:gd name="T80" fmla="*/ 508 w 1304"/>
                <a:gd name="T81" fmla="*/ 1019 h 1075"/>
                <a:gd name="T82" fmla="*/ 620 w 1304"/>
                <a:gd name="T83" fmla="*/ 989 h 1075"/>
                <a:gd name="T84" fmla="*/ 655 w 1304"/>
                <a:gd name="T85" fmla="*/ 983 h 1075"/>
                <a:gd name="T86" fmla="*/ 830 w 1304"/>
                <a:gd name="T87" fmla="*/ 964 h 1075"/>
                <a:gd name="T88" fmla="*/ 888 w 1304"/>
                <a:gd name="T89" fmla="*/ 893 h 1075"/>
                <a:gd name="T90" fmla="*/ 1092 w 1304"/>
                <a:gd name="T91" fmla="*/ 904 h 1075"/>
                <a:gd name="T92" fmla="*/ 1180 w 1304"/>
                <a:gd name="T93" fmla="*/ 874 h 107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04"/>
                <a:gd name="T142" fmla="*/ 0 h 1075"/>
                <a:gd name="T143" fmla="*/ 1304 w 1304"/>
                <a:gd name="T144" fmla="*/ 1075 h 107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04" h="1075">
                  <a:moveTo>
                    <a:pt x="1191" y="880"/>
                  </a:moveTo>
                  <a:lnTo>
                    <a:pt x="1169" y="843"/>
                  </a:lnTo>
                  <a:lnTo>
                    <a:pt x="1145" y="813"/>
                  </a:lnTo>
                  <a:lnTo>
                    <a:pt x="1186" y="784"/>
                  </a:lnTo>
                  <a:lnTo>
                    <a:pt x="1139" y="734"/>
                  </a:lnTo>
                  <a:lnTo>
                    <a:pt x="1058" y="724"/>
                  </a:lnTo>
                  <a:lnTo>
                    <a:pt x="999" y="729"/>
                  </a:lnTo>
                  <a:lnTo>
                    <a:pt x="1029" y="687"/>
                  </a:lnTo>
                  <a:lnTo>
                    <a:pt x="1076" y="600"/>
                  </a:lnTo>
                  <a:lnTo>
                    <a:pt x="1098" y="570"/>
                  </a:lnTo>
                  <a:lnTo>
                    <a:pt x="1133" y="585"/>
                  </a:lnTo>
                  <a:lnTo>
                    <a:pt x="1121" y="535"/>
                  </a:lnTo>
                  <a:lnTo>
                    <a:pt x="1121" y="499"/>
                  </a:lnTo>
                  <a:lnTo>
                    <a:pt x="1133" y="481"/>
                  </a:lnTo>
                  <a:lnTo>
                    <a:pt x="1156" y="487"/>
                  </a:lnTo>
                  <a:lnTo>
                    <a:pt x="1156" y="469"/>
                  </a:lnTo>
                  <a:lnTo>
                    <a:pt x="1185" y="469"/>
                  </a:lnTo>
                  <a:lnTo>
                    <a:pt x="1204" y="457"/>
                  </a:lnTo>
                  <a:lnTo>
                    <a:pt x="1251" y="450"/>
                  </a:lnTo>
                  <a:lnTo>
                    <a:pt x="1274" y="439"/>
                  </a:lnTo>
                  <a:lnTo>
                    <a:pt x="1303" y="385"/>
                  </a:lnTo>
                  <a:lnTo>
                    <a:pt x="1286" y="324"/>
                  </a:lnTo>
                  <a:lnTo>
                    <a:pt x="1261" y="324"/>
                  </a:lnTo>
                  <a:lnTo>
                    <a:pt x="1244" y="335"/>
                  </a:lnTo>
                  <a:lnTo>
                    <a:pt x="1227" y="335"/>
                  </a:lnTo>
                  <a:lnTo>
                    <a:pt x="1204" y="312"/>
                  </a:lnTo>
                  <a:lnTo>
                    <a:pt x="1145" y="312"/>
                  </a:lnTo>
                  <a:lnTo>
                    <a:pt x="1121" y="318"/>
                  </a:lnTo>
                  <a:lnTo>
                    <a:pt x="1098" y="360"/>
                  </a:lnTo>
                  <a:lnTo>
                    <a:pt x="1068" y="348"/>
                  </a:lnTo>
                  <a:lnTo>
                    <a:pt x="1016" y="354"/>
                  </a:lnTo>
                  <a:lnTo>
                    <a:pt x="1016" y="341"/>
                  </a:lnTo>
                  <a:lnTo>
                    <a:pt x="981" y="336"/>
                  </a:lnTo>
                  <a:lnTo>
                    <a:pt x="939" y="284"/>
                  </a:lnTo>
                  <a:lnTo>
                    <a:pt x="916" y="285"/>
                  </a:lnTo>
                  <a:lnTo>
                    <a:pt x="911" y="301"/>
                  </a:lnTo>
                  <a:lnTo>
                    <a:pt x="903" y="335"/>
                  </a:lnTo>
                  <a:lnTo>
                    <a:pt x="893" y="349"/>
                  </a:lnTo>
                  <a:lnTo>
                    <a:pt x="876" y="360"/>
                  </a:lnTo>
                  <a:lnTo>
                    <a:pt x="876" y="385"/>
                  </a:lnTo>
                  <a:lnTo>
                    <a:pt x="854" y="426"/>
                  </a:lnTo>
                  <a:lnTo>
                    <a:pt x="800" y="427"/>
                  </a:lnTo>
                  <a:lnTo>
                    <a:pt x="771" y="432"/>
                  </a:lnTo>
                  <a:lnTo>
                    <a:pt x="741" y="475"/>
                  </a:lnTo>
                  <a:lnTo>
                    <a:pt x="700" y="505"/>
                  </a:lnTo>
                  <a:lnTo>
                    <a:pt x="688" y="530"/>
                  </a:lnTo>
                  <a:lnTo>
                    <a:pt x="672" y="541"/>
                  </a:lnTo>
                  <a:lnTo>
                    <a:pt x="625" y="548"/>
                  </a:lnTo>
                  <a:lnTo>
                    <a:pt x="625" y="553"/>
                  </a:lnTo>
                  <a:lnTo>
                    <a:pt x="613" y="570"/>
                  </a:lnTo>
                  <a:lnTo>
                    <a:pt x="608" y="591"/>
                  </a:lnTo>
                  <a:lnTo>
                    <a:pt x="584" y="601"/>
                  </a:lnTo>
                  <a:lnTo>
                    <a:pt x="526" y="608"/>
                  </a:lnTo>
                  <a:lnTo>
                    <a:pt x="495" y="570"/>
                  </a:lnTo>
                  <a:lnTo>
                    <a:pt x="478" y="524"/>
                  </a:lnTo>
                  <a:lnTo>
                    <a:pt x="478" y="487"/>
                  </a:lnTo>
                  <a:lnTo>
                    <a:pt x="491" y="450"/>
                  </a:lnTo>
                  <a:lnTo>
                    <a:pt x="502" y="427"/>
                  </a:lnTo>
                  <a:lnTo>
                    <a:pt x="478" y="427"/>
                  </a:lnTo>
                  <a:lnTo>
                    <a:pt x="455" y="439"/>
                  </a:lnTo>
                  <a:lnTo>
                    <a:pt x="455" y="462"/>
                  </a:lnTo>
                  <a:lnTo>
                    <a:pt x="444" y="481"/>
                  </a:lnTo>
                  <a:lnTo>
                    <a:pt x="426" y="481"/>
                  </a:lnTo>
                  <a:lnTo>
                    <a:pt x="397" y="487"/>
                  </a:lnTo>
                  <a:lnTo>
                    <a:pt x="361" y="530"/>
                  </a:lnTo>
                  <a:lnTo>
                    <a:pt x="350" y="530"/>
                  </a:lnTo>
                  <a:lnTo>
                    <a:pt x="344" y="505"/>
                  </a:lnTo>
                  <a:lnTo>
                    <a:pt x="337" y="487"/>
                  </a:lnTo>
                  <a:lnTo>
                    <a:pt x="344" y="457"/>
                  </a:lnTo>
                  <a:lnTo>
                    <a:pt x="361" y="420"/>
                  </a:lnTo>
                  <a:lnTo>
                    <a:pt x="346" y="402"/>
                  </a:lnTo>
                  <a:lnTo>
                    <a:pt x="334" y="387"/>
                  </a:lnTo>
                  <a:lnTo>
                    <a:pt x="322" y="375"/>
                  </a:lnTo>
                  <a:lnTo>
                    <a:pt x="305" y="361"/>
                  </a:lnTo>
                  <a:lnTo>
                    <a:pt x="280" y="354"/>
                  </a:lnTo>
                  <a:lnTo>
                    <a:pt x="256" y="354"/>
                  </a:lnTo>
                  <a:lnTo>
                    <a:pt x="256" y="341"/>
                  </a:lnTo>
                  <a:lnTo>
                    <a:pt x="280" y="305"/>
                  </a:lnTo>
                  <a:lnTo>
                    <a:pt x="251" y="234"/>
                  </a:lnTo>
                  <a:lnTo>
                    <a:pt x="233" y="184"/>
                  </a:lnTo>
                  <a:lnTo>
                    <a:pt x="233" y="69"/>
                  </a:lnTo>
                  <a:lnTo>
                    <a:pt x="200" y="54"/>
                  </a:lnTo>
                  <a:lnTo>
                    <a:pt x="175" y="16"/>
                  </a:lnTo>
                  <a:lnTo>
                    <a:pt x="155" y="0"/>
                  </a:lnTo>
                  <a:lnTo>
                    <a:pt x="134" y="10"/>
                  </a:lnTo>
                  <a:lnTo>
                    <a:pt x="121" y="27"/>
                  </a:lnTo>
                  <a:lnTo>
                    <a:pt x="94" y="92"/>
                  </a:lnTo>
                  <a:lnTo>
                    <a:pt x="36" y="89"/>
                  </a:lnTo>
                  <a:lnTo>
                    <a:pt x="16" y="138"/>
                  </a:lnTo>
                  <a:lnTo>
                    <a:pt x="0" y="178"/>
                  </a:lnTo>
                  <a:lnTo>
                    <a:pt x="11" y="208"/>
                  </a:lnTo>
                  <a:lnTo>
                    <a:pt x="100" y="360"/>
                  </a:lnTo>
                  <a:lnTo>
                    <a:pt x="105" y="427"/>
                  </a:lnTo>
                  <a:lnTo>
                    <a:pt x="116" y="462"/>
                  </a:lnTo>
                  <a:lnTo>
                    <a:pt x="100" y="535"/>
                  </a:lnTo>
                  <a:lnTo>
                    <a:pt x="70" y="570"/>
                  </a:lnTo>
                  <a:lnTo>
                    <a:pt x="52" y="570"/>
                  </a:lnTo>
                  <a:lnTo>
                    <a:pt x="29" y="560"/>
                  </a:lnTo>
                  <a:lnTo>
                    <a:pt x="23" y="614"/>
                  </a:lnTo>
                  <a:lnTo>
                    <a:pt x="82" y="717"/>
                  </a:lnTo>
                  <a:lnTo>
                    <a:pt x="128" y="801"/>
                  </a:lnTo>
                  <a:lnTo>
                    <a:pt x="151" y="831"/>
                  </a:lnTo>
                  <a:lnTo>
                    <a:pt x="139" y="855"/>
                  </a:lnTo>
                  <a:lnTo>
                    <a:pt x="121" y="851"/>
                  </a:lnTo>
                  <a:lnTo>
                    <a:pt x="128" y="874"/>
                  </a:lnTo>
                  <a:lnTo>
                    <a:pt x="116" y="897"/>
                  </a:lnTo>
                  <a:lnTo>
                    <a:pt x="128" y="934"/>
                  </a:lnTo>
                  <a:lnTo>
                    <a:pt x="139" y="964"/>
                  </a:lnTo>
                  <a:lnTo>
                    <a:pt x="157" y="977"/>
                  </a:lnTo>
                  <a:lnTo>
                    <a:pt x="157" y="922"/>
                  </a:lnTo>
                  <a:lnTo>
                    <a:pt x="164" y="904"/>
                  </a:lnTo>
                  <a:lnTo>
                    <a:pt x="203" y="904"/>
                  </a:lnTo>
                  <a:lnTo>
                    <a:pt x="203" y="948"/>
                  </a:lnTo>
                  <a:lnTo>
                    <a:pt x="222" y="960"/>
                  </a:lnTo>
                  <a:lnTo>
                    <a:pt x="268" y="960"/>
                  </a:lnTo>
                  <a:lnTo>
                    <a:pt x="286" y="983"/>
                  </a:lnTo>
                  <a:lnTo>
                    <a:pt x="315" y="989"/>
                  </a:lnTo>
                  <a:lnTo>
                    <a:pt x="320" y="1012"/>
                  </a:lnTo>
                  <a:lnTo>
                    <a:pt x="320" y="1025"/>
                  </a:lnTo>
                  <a:lnTo>
                    <a:pt x="373" y="1068"/>
                  </a:lnTo>
                  <a:lnTo>
                    <a:pt x="455" y="1074"/>
                  </a:lnTo>
                  <a:lnTo>
                    <a:pt x="478" y="1055"/>
                  </a:lnTo>
                  <a:lnTo>
                    <a:pt x="508" y="1019"/>
                  </a:lnTo>
                  <a:lnTo>
                    <a:pt x="555" y="1007"/>
                  </a:lnTo>
                  <a:lnTo>
                    <a:pt x="572" y="983"/>
                  </a:lnTo>
                  <a:lnTo>
                    <a:pt x="620" y="989"/>
                  </a:lnTo>
                  <a:lnTo>
                    <a:pt x="636" y="964"/>
                  </a:lnTo>
                  <a:lnTo>
                    <a:pt x="648" y="964"/>
                  </a:lnTo>
                  <a:lnTo>
                    <a:pt x="655" y="983"/>
                  </a:lnTo>
                  <a:lnTo>
                    <a:pt x="741" y="977"/>
                  </a:lnTo>
                  <a:lnTo>
                    <a:pt x="753" y="964"/>
                  </a:lnTo>
                  <a:lnTo>
                    <a:pt x="830" y="964"/>
                  </a:lnTo>
                  <a:lnTo>
                    <a:pt x="865" y="928"/>
                  </a:lnTo>
                  <a:lnTo>
                    <a:pt x="876" y="922"/>
                  </a:lnTo>
                  <a:lnTo>
                    <a:pt x="888" y="893"/>
                  </a:lnTo>
                  <a:lnTo>
                    <a:pt x="940" y="893"/>
                  </a:lnTo>
                  <a:lnTo>
                    <a:pt x="1035" y="897"/>
                  </a:lnTo>
                  <a:lnTo>
                    <a:pt x="1092" y="904"/>
                  </a:lnTo>
                  <a:lnTo>
                    <a:pt x="1116" y="904"/>
                  </a:lnTo>
                  <a:lnTo>
                    <a:pt x="1145" y="874"/>
                  </a:lnTo>
                  <a:lnTo>
                    <a:pt x="1180" y="874"/>
                  </a:lnTo>
                  <a:lnTo>
                    <a:pt x="1185" y="874"/>
                  </a:lnTo>
                  <a:lnTo>
                    <a:pt x="1191" y="880"/>
                  </a:lnTo>
                </a:path>
              </a:pathLst>
            </a:custGeom>
            <a:solidFill>
              <a:schemeClr val="bg1">
                <a:lumMod val="85000"/>
              </a:schemeClr>
            </a:solidFill>
            <a:ln w="1905">
              <a:noFill/>
              <a:round/>
              <a:headEnd/>
              <a:tailEnd/>
            </a:ln>
          </p:spPr>
          <p:txBody>
            <a:bodyPr/>
            <a:lstStyle/>
            <a:p>
              <a:endParaRPr lang="en-US" sz="1200" dirty="0">
                <a:highlight>
                  <a:srgbClr val="FFFF00"/>
                </a:highlight>
                <a:latin typeface="+mj-lt"/>
              </a:endParaRPr>
            </a:p>
          </p:txBody>
        </p:sp>
        <p:sp>
          <p:nvSpPr>
            <p:cNvPr id="81" name="Freeform 13">
              <a:extLst>
                <a:ext uri="{FF2B5EF4-FFF2-40B4-BE49-F238E27FC236}">
                  <a16:creationId xmlns:a16="http://schemas.microsoft.com/office/drawing/2014/main" id="{4515CC45-B470-4F37-89ED-C3D016C2FDCE}"/>
                </a:ext>
              </a:extLst>
            </p:cNvPr>
            <p:cNvSpPr>
              <a:spLocks noChangeAspect="1"/>
            </p:cNvSpPr>
            <p:nvPr/>
          </p:nvSpPr>
          <p:spPr bwMode="gray">
            <a:xfrm>
              <a:off x="5804584" y="838750"/>
              <a:ext cx="246029" cy="238502"/>
            </a:xfrm>
            <a:custGeom>
              <a:avLst/>
              <a:gdLst>
                <a:gd name="T0" fmla="*/ 2147483647 w 1151"/>
                <a:gd name="T1" fmla="*/ 2147483647 h 977"/>
                <a:gd name="T2" fmla="*/ 2147483647 w 1151"/>
                <a:gd name="T3" fmla="*/ 2147483647 h 977"/>
                <a:gd name="T4" fmla="*/ 2147483647 w 1151"/>
                <a:gd name="T5" fmla="*/ 0 h 977"/>
                <a:gd name="T6" fmla="*/ 2147483647 w 1151"/>
                <a:gd name="T7" fmla="*/ 2147483647 h 977"/>
                <a:gd name="T8" fmla="*/ 2147483647 w 1151"/>
                <a:gd name="T9" fmla="*/ 2147483647 h 977"/>
                <a:gd name="T10" fmla="*/ 2147483647 w 1151"/>
                <a:gd name="T11" fmla="*/ 2147483647 h 977"/>
                <a:gd name="T12" fmla="*/ 2147483647 w 1151"/>
                <a:gd name="T13" fmla="*/ 2147483647 h 977"/>
                <a:gd name="T14" fmla="*/ 2147483647 w 1151"/>
                <a:gd name="T15" fmla="*/ 2147483647 h 977"/>
                <a:gd name="T16" fmla="*/ 2147483647 w 1151"/>
                <a:gd name="T17" fmla="*/ 2147483647 h 977"/>
                <a:gd name="T18" fmla="*/ 2147483647 w 1151"/>
                <a:gd name="T19" fmla="*/ 2147483647 h 977"/>
                <a:gd name="T20" fmla="*/ 2147483647 w 1151"/>
                <a:gd name="T21" fmla="*/ 2147483647 h 977"/>
                <a:gd name="T22" fmla="*/ 2147483647 w 1151"/>
                <a:gd name="T23" fmla="*/ 2147483647 h 977"/>
                <a:gd name="T24" fmla="*/ 2147483647 w 1151"/>
                <a:gd name="T25" fmla="*/ 2147483647 h 977"/>
                <a:gd name="T26" fmla="*/ 2147483647 w 1151"/>
                <a:gd name="T27" fmla="*/ 2147483647 h 977"/>
                <a:gd name="T28" fmla="*/ 2147483647 w 1151"/>
                <a:gd name="T29" fmla="*/ 2147483647 h 977"/>
                <a:gd name="T30" fmla="*/ 2147483647 w 1151"/>
                <a:gd name="T31" fmla="*/ 2147483647 h 977"/>
                <a:gd name="T32" fmla="*/ 2147483647 w 1151"/>
                <a:gd name="T33" fmla="*/ 2147483647 h 977"/>
                <a:gd name="T34" fmla="*/ 2147483647 w 1151"/>
                <a:gd name="T35" fmla="*/ 2147483647 h 977"/>
                <a:gd name="T36" fmla="*/ 2147483647 w 1151"/>
                <a:gd name="T37" fmla="*/ 2147483647 h 977"/>
                <a:gd name="T38" fmla="*/ 2147483647 w 1151"/>
                <a:gd name="T39" fmla="*/ 2147483647 h 977"/>
                <a:gd name="T40" fmla="*/ 2147483647 w 1151"/>
                <a:gd name="T41" fmla="*/ 2147483647 h 977"/>
                <a:gd name="T42" fmla="*/ 2147483647 w 1151"/>
                <a:gd name="T43" fmla="*/ 2147483647 h 977"/>
                <a:gd name="T44" fmla="*/ 2147483647 w 1151"/>
                <a:gd name="T45" fmla="*/ 2147483647 h 977"/>
                <a:gd name="T46" fmla="*/ 2147483647 w 1151"/>
                <a:gd name="T47" fmla="*/ 2147483647 h 977"/>
                <a:gd name="T48" fmla="*/ 2147483647 w 1151"/>
                <a:gd name="T49" fmla="*/ 2147483647 h 977"/>
                <a:gd name="T50" fmla="*/ 2147483647 w 1151"/>
                <a:gd name="T51" fmla="*/ 2147483647 h 977"/>
                <a:gd name="T52" fmla="*/ 2147483647 w 1151"/>
                <a:gd name="T53" fmla="*/ 2147483647 h 977"/>
                <a:gd name="T54" fmla="*/ 2147483647 w 1151"/>
                <a:gd name="T55" fmla="*/ 2147483647 h 977"/>
                <a:gd name="T56" fmla="*/ 2147483647 w 1151"/>
                <a:gd name="T57" fmla="*/ 2147483647 h 977"/>
                <a:gd name="T58" fmla="*/ 2147483647 w 1151"/>
                <a:gd name="T59" fmla="*/ 2147483647 h 977"/>
                <a:gd name="T60" fmla="*/ 2147483647 w 1151"/>
                <a:gd name="T61" fmla="*/ 2147483647 h 977"/>
                <a:gd name="T62" fmla="*/ 2147483647 w 1151"/>
                <a:gd name="T63" fmla="*/ 2147483647 h 977"/>
                <a:gd name="T64" fmla="*/ 0 w 1151"/>
                <a:gd name="T65" fmla="*/ 2147483647 h 977"/>
                <a:gd name="T66" fmla="*/ 2147483647 w 1151"/>
                <a:gd name="T67" fmla="*/ 2147483647 h 977"/>
                <a:gd name="T68" fmla="*/ 2147483647 w 1151"/>
                <a:gd name="T69" fmla="*/ 2147483647 h 977"/>
                <a:gd name="T70" fmla="*/ 2147483647 w 1151"/>
                <a:gd name="T71" fmla="*/ 2147483647 h 977"/>
                <a:gd name="T72" fmla="*/ 2147483647 w 1151"/>
                <a:gd name="T73" fmla="*/ 2147483647 h 977"/>
                <a:gd name="T74" fmla="*/ 2147483647 w 1151"/>
                <a:gd name="T75" fmla="*/ 2147483647 h 977"/>
                <a:gd name="T76" fmla="*/ 2147483647 w 1151"/>
                <a:gd name="T77" fmla="*/ 2147483647 h 977"/>
                <a:gd name="T78" fmla="*/ 2147483647 w 1151"/>
                <a:gd name="T79" fmla="*/ 2147483647 h 977"/>
                <a:gd name="T80" fmla="*/ 2147483647 w 1151"/>
                <a:gd name="T81" fmla="*/ 2147483647 h 977"/>
                <a:gd name="T82" fmla="*/ 2147483647 w 1151"/>
                <a:gd name="T83" fmla="*/ 2147483647 h 977"/>
                <a:gd name="T84" fmla="*/ 2147483647 w 1151"/>
                <a:gd name="T85" fmla="*/ 2147483647 h 977"/>
                <a:gd name="T86" fmla="*/ 2147483647 w 1151"/>
                <a:gd name="T87" fmla="*/ 2147483647 h 977"/>
                <a:gd name="T88" fmla="*/ 2147483647 w 1151"/>
                <a:gd name="T89" fmla="*/ 2147483647 h 977"/>
                <a:gd name="T90" fmla="*/ 2147483647 w 1151"/>
                <a:gd name="T91" fmla="*/ 2147483647 h 977"/>
                <a:gd name="T92" fmla="*/ 2147483647 w 1151"/>
                <a:gd name="T93" fmla="*/ 2147483647 h 97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51"/>
                <a:gd name="T142" fmla="*/ 0 h 977"/>
                <a:gd name="T143" fmla="*/ 1151 w 1151"/>
                <a:gd name="T144" fmla="*/ 977 h 97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51" h="977">
                  <a:moveTo>
                    <a:pt x="691" y="38"/>
                  </a:moveTo>
                  <a:lnTo>
                    <a:pt x="703" y="19"/>
                  </a:lnTo>
                  <a:lnTo>
                    <a:pt x="712" y="8"/>
                  </a:lnTo>
                  <a:lnTo>
                    <a:pt x="747" y="19"/>
                  </a:lnTo>
                  <a:lnTo>
                    <a:pt x="756" y="8"/>
                  </a:lnTo>
                  <a:lnTo>
                    <a:pt x="783" y="0"/>
                  </a:lnTo>
                  <a:lnTo>
                    <a:pt x="800" y="19"/>
                  </a:lnTo>
                  <a:lnTo>
                    <a:pt x="826" y="41"/>
                  </a:lnTo>
                  <a:lnTo>
                    <a:pt x="861" y="64"/>
                  </a:lnTo>
                  <a:lnTo>
                    <a:pt x="888" y="81"/>
                  </a:lnTo>
                  <a:lnTo>
                    <a:pt x="923" y="94"/>
                  </a:lnTo>
                  <a:lnTo>
                    <a:pt x="931" y="81"/>
                  </a:lnTo>
                  <a:lnTo>
                    <a:pt x="931" y="72"/>
                  </a:lnTo>
                  <a:lnTo>
                    <a:pt x="960" y="89"/>
                  </a:lnTo>
                  <a:lnTo>
                    <a:pt x="980" y="105"/>
                  </a:lnTo>
                  <a:lnTo>
                    <a:pt x="998" y="94"/>
                  </a:lnTo>
                  <a:lnTo>
                    <a:pt x="1010" y="91"/>
                  </a:lnTo>
                  <a:lnTo>
                    <a:pt x="1024" y="109"/>
                  </a:lnTo>
                  <a:lnTo>
                    <a:pt x="1028" y="127"/>
                  </a:lnTo>
                  <a:lnTo>
                    <a:pt x="1051" y="131"/>
                  </a:lnTo>
                  <a:lnTo>
                    <a:pt x="1062" y="146"/>
                  </a:lnTo>
                  <a:lnTo>
                    <a:pt x="1084" y="154"/>
                  </a:lnTo>
                  <a:lnTo>
                    <a:pt x="1103" y="154"/>
                  </a:lnTo>
                  <a:lnTo>
                    <a:pt x="1124" y="178"/>
                  </a:lnTo>
                  <a:lnTo>
                    <a:pt x="1150" y="223"/>
                  </a:lnTo>
                  <a:lnTo>
                    <a:pt x="1150" y="240"/>
                  </a:lnTo>
                  <a:lnTo>
                    <a:pt x="1133" y="340"/>
                  </a:lnTo>
                  <a:lnTo>
                    <a:pt x="1142" y="381"/>
                  </a:lnTo>
                  <a:lnTo>
                    <a:pt x="1124" y="395"/>
                  </a:lnTo>
                  <a:lnTo>
                    <a:pt x="1098" y="414"/>
                  </a:lnTo>
                  <a:lnTo>
                    <a:pt x="1071" y="445"/>
                  </a:lnTo>
                  <a:lnTo>
                    <a:pt x="1037" y="441"/>
                  </a:lnTo>
                  <a:lnTo>
                    <a:pt x="1006" y="473"/>
                  </a:lnTo>
                  <a:lnTo>
                    <a:pt x="962" y="485"/>
                  </a:lnTo>
                  <a:lnTo>
                    <a:pt x="957" y="531"/>
                  </a:lnTo>
                  <a:lnTo>
                    <a:pt x="919" y="494"/>
                  </a:lnTo>
                  <a:lnTo>
                    <a:pt x="875" y="477"/>
                  </a:lnTo>
                  <a:lnTo>
                    <a:pt x="839" y="477"/>
                  </a:lnTo>
                  <a:lnTo>
                    <a:pt x="786" y="508"/>
                  </a:lnTo>
                  <a:lnTo>
                    <a:pt x="747" y="544"/>
                  </a:lnTo>
                  <a:lnTo>
                    <a:pt x="703" y="544"/>
                  </a:lnTo>
                  <a:lnTo>
                    <a:pt x="642" y="641"/>
                  </a:lnTo>
                  <a:lnTo>
                    <a:pt x="621" y="676"/>
                  </a:lnTo>
                  <a:lnTo>
                    <a:pt x="562" y="711"/>
                  </a:lnTo>
                  <a:lnTo>
                    <a:pt x="559" y="755"/>
                  </a:lnTo>
                  <a:lnTo>
                    <a:pt x="595" y="820"/>
                  </a:lnTo>
                  <a:lnTo>
                    <a:pt x="625" y="850"/>
                  </a:lnTo>
                  <a:lnTo>
                    <a:pt x="621" y="916"/>
                  </a:lnTo>
                  <a:lnTo>
                    <a:pt x="606" y="925"/>
                  </a:lnTo>
                  <a:lnTo>
                    <a:pt x="576" y="936"/>
                  </a:lnTo>
                  <a:lnTo>
                    <a:pt x="528" y="944"/>
                  </a:lnTo>
                  <a:lnTo>
                    <a:pt x="516" y="958"/>
                  </a:lnTo>
                  <a:lnTo>
                    <a:pt x="507" y="967"/>
                  </a:lnTo>
                  <a:lnTo>
                    <a:pt x="484" y="967"/>
                  </a:lnTo>
                  <a:lnTo>
                    <a:pt x="458" y="976"/>
                  </a:lnTo>
                  <a:lnTo>
                    <a:pt x="423" y="966"/>
                  </a:lnTo>
                  <a:lnTo>
                    <a:pt x="385" y="939"/>
                  </a:lnTo>
                  <a:lnTo>
                    <a:pt x="340" y="930"/>
                  </a:lnTo>
                  <a:lnTo>
                    <a:pt x="301" y="937"/>
                  </a:lnTo>
                  <a:lnTo>
                    <a:pt x="274" y="963"/>
                  </a:lnTo>
                  <a:lnTo>
                    <a:pt x="222" y="953"/>
                  </a:lnTo>
                  <a:lnTo>
                    <a:pt x="193" y="916"/>
                  </a:lnTo>
                  <a:lnTo>
                    <a:pt x="101" y="833"/>
                  </a:lnTo>
                  <a:lnTo>
                    <a:pt x="89" y="794"/>
                  </a:lnTo>
                  <a:lnTo>
                    <a:pt x="3" y="718"/>
                  </a:lnTo>
                  <a:lnTo>
                    <a:pt x="0" y="681"/>
                  </a:lnTo>
                  <a:lnTo>
                    <a:pt x="37" y="632"/>
                  </a:lnTo>
                  <a:lnTo>
                    <a:pt x="81" y="523"/>
                  </a:lnTo>
                  <a:lnTo>
                    <a:pt x="109" y="481"/>
                  </a:lnTo>
                  <a:lnTo>
                    <a:pt x="117" y="409"/>
                  </a:lnTo>
                  <a:lnTo>
                    <a:pt x="135" y="368"/>
                  </a:lnTo>
                  <a:lnTo>
                    <a:pt x="134" y="318"/>
                  </a:lnTo>
                  <a:lnTo>
                    <a:pt x="156" y="304"/>
                  </a:lnTo>
                  <a:lnTo>
                    <a:pt x="178" y="283"/>
                  </a:lnTo>
                  <a:lnTo>
                    <a:pt x="209" y="245"/>
                  </a:lnTo>
                  <a:lnTo>
                    <a:pt x="253" y="227"/>
                  </a:lnTo>
                  <a:lnTo>
                    <a:pt x="309" y="200"/>
                  </a:lnTo>
                  <a:lnTo>
                    <a:pt x="324" y="196"/>
                  </a:lnTo>
                  <a:lnTo>
                    <a:pt x="354" y="211"/>
                  </a:lnTo>
                  <a:lnTo>
                    <a:pt x="373" y="220"/>
                  </a:lnTo>
                  <a:lnTo>
                    <a:pt x="380" y="213"/>
                  </a:lnTo>
                  <a:lnTo>
                    <a:pt x="397" y="187"/>
                  </a:lnTo>
                  <a:lnTo>
                    <a:pt x="415" y="173"/>
                  </a:lnTo>
                  <a:lnTo>
                    <a:pt x="437" y="154"/>
                  </a:lnTo>
                  <a:lnTo>
                    <a:pt x="463" y="131"/>
                  </a:lnTo>
                  <a:lnTo>
                    <a:pt x="471" y="122"/>
                  </a:lnTo>
                  <a:lnTo>
                    <a:pt x="501" y="122"/>
                  </a:lnTo>
                  <a:lnTo>
                    <a:pt x="511" y="100"/>
                  </a:lnTo>
                  <a:lnTo>
                    <a:pt x="511" y="50"/>
                  </a:lnTo>
                  <a:lnTo>
                    <a:pt x="524" y="41"/>
                  </a:lnTo>
                  <a:lnTo>
                    <a:pt x="550" y="46"/>
                  </a:lnTo>
                  <a:lnTo>
                    <a:pt x="607" y="50"/>
                  </a:lnTo>
                  <a:lnTo>
                    <a:pt x="647" y="50"/>
                  </a:lnTo>
                  <a:lnTo>
                    <a:pt x="669" y="47"/>
                  </a:lnTo>
                  <a:lnTo>
                    <a:pt x="691" y="38"/>
                  </a:lnTo>
                </a:path>
              </a:pathLst>
            </a:custGeom>
            <a:solidFill>
              <a:schemeClr val="bg1">
                <a:lumMod val="85000"/>
              </a:schemeClr>
            </a:solidFill>
            <a:ln w="1905">
              <a:noFill/>
              <a:round/>
              <a:headEnd/>
              <a:tailEnd/>
            </a:ln>
          </p:spPr>
          <p:txBody>
            <a:bodyPr/>
            <a:lstStyle/>
            <a:p>
              <a:endParaRPr lang="en-GB" altLang="en-US" sz="1200" dirty="0">
                <a:highlight>
                  <a:srgbClr val="FFFF00"/>
                </a:highlight>
                <a:latin typeface="+mj-lt"/>
              </a:endParaRPr>
            </a:p>
          </p:txBody>
        </p:sp>
        <p:sp>
          <p:nvSpPr>
            <p:cNvPr id="82" name="Freeform 14">
              <a:extLst>
                <a:ext uri="{FF2B5EF4-FFF2-40B4-BE49-F238E27FC236}">
                  <a16:creationId xmlns:a16="http://schemas.microsoft.com/office/drawing/2014/main" id="{AFEDDE41-8AE4-4E02-A650-3CD2FCADCE6D}"/>
                </a:ext>
              </a:extLst>
            </p:cNvPr>
            <p:cNvSpPr>
              <a:spLocks noChangeAspect="1"/>
            </p:cNvSpPr>
            <p:nvPr/>
          </p:nvSpPr>
          <p:spPr bwMode="gray">
            <a:xfrm>
              <a:off x="5730498" y="711971"/>
              <a:ext cx="266630" cy="204430"/>
            </a:xfrm>
            <a:custGeom>
              <a:avLst/>
              <a:gdLst>
                <a:gd name="T0" fmla="*/ 2147483647 w 1248"/>
                <a:gd name="T1" fmla="*/ 2147483647 h 837"/>
                <a:gd name="T2" fmla="*/ 2147483647 w 1248"/>
                <a:gd name="T3" fmla="*/ 2147483647 h 837"/>
                <a:gd name="T4" fmla="*/ 2147483647 w 1248"/>
                <a:gd name="T5" fmla="*/ 2147483647 h 837"/>
                <a:gd name="T6" fmla="*/ 2147483647 w 1248"/>
                <a:gd name="T7" fmla="*/ 2147483647 h 837"/>
                <a:gd name="T8" fmla="*/ 2147483647 w 1248"/>
                <a:gd name="T9" fmla="*/ 2147483647 h 837"/>
                <a:gd name="T10" fmla="*/ 2147483647 w 1248"/>
                <a:gd name="T11" fmla="*/ 2147483647 h 837"/>
                <a:gd name="T12" fmla="*/ 2147483647 w 1248"/>
                <a:gd name="T13" fmla="*/ 2147483647 h 837"/>
                <a:gd name="T14" fmla="*/ 2147483647 w 1248"/>
                <a:gd name="T15" fmla="*/ 2147483647 h 837"/>
                <a:gd name="T16" fmla="*/ 2147483647 w 1248"/>
                <a:gd name="T17" fmla="*/ 2147483647 h 837"/>
                <a:gd name="T18" fmla="*/ 2147483647 w 1248"/>
                <a:gd name="T19" fmla="*/ 2147483647 h 837"/>
                <a:gd name="T20" fmla="*/ 2147483647 w 1248"/>
                <a:gd name="T21" fmla="*/ 2147483647 h 837"/>
                <a:gd name="T22" fmla="*/ 2147483647 w 1248"/>
                <a:gd name="T23" fmla="*/ 2147483647 h 837"/>
                <a:gd name="T24" fmla="*/ 2147483647 w 1248"/>
                <a:gd name="T25" fmla="*/ 2147483647 h 837"/>
                <a:gd name="T26" fmla="*/ 2147483647 w 1248"/>
                <a:gd name="T27" fmla="*/ 2147483647 h 837"/>
                <a:gd name="T28" fmla="*/ 2147483647 w 1248"/>
                <a:gd name="T29" fmla="*/ 2147483647 h 837"/>
                <a:gd name="T30" fmla="*/ 2147483647 w 1248"/>
                <a:gd name="T31" fmla="*/ 2147483647 h 837"/>
                <a:gd name="T32" fmla="*/ 2147483647 w 1248"/>
                <a:gd name="T33" fmla="*/ 2147483647 h 837"/>
                <a:gd name="T34" fmla="*/ 2147483647 w 1248"/>
                <a:gd name="T35" fmla="*/ 2147483647 h 837"/>
                <a:gd name="T36" fmla="*/ 2147483647 w 1248"/>
                <a:gd name="T37" fmla="*/ 2147483647 h 837"/>
                <a:gd name="T38" fmla="*/ 2147483647 w 1248"/>
                <a:gd name="T39" fmla="*/ 2147483647 h 837"/>
                <a:gd name="T40" fmla="*/ 2147483647 w 1248"/>
                <a:gd name="T41" fmla="*/ 2147483647 h 837"/>
                <a:gd name="T42" fmla="*/ 2147483647 w 1248"/>
                <a:gd name="T43" fmla="*/ 2147483647 h 837"/>
                <a:gd name="T44" fmla="*/ 2147483647 w 1248"/>
                <a:gd name="T45" fmla="*/ 2147483647 h 837"/>
                <a:gd name="T46" fmla="*/ 2147483647 w 1248"/>
                <a:gd name="T47" fmla="*/ 2147483647 h 837"/>
                <a:gd name="T48" fmla="*/ 2147483647 w 1248"/>
                <a:gd name="T49" fmla="*/ 2147483647 h 837"/>
                <a:gd name="T50" fmla="*/ 2147483647 w 1248"/>
                <a:gd name="T51" fmla="*/ 2147483647 h 837"/>
                <a:gd name="T52" fmla="*/ 2147483647 w 1248"/>
                <a:gd name="T53" fmla="*/ 2147483647 h 837"/>
                <a:gd name="T54" fmla="*/ 2147483647 w 1248"/>
                <a:gd name="T55" fmla="*/ 2147483647 h 837"/>
                <a:gd name="T56" fmla="*/ 2147483647 w 1248"/>
                <a:gd name="T57" fmla="*/ 2147483647 h 837"/>
                <a:gd name="T58" fmla="*/ 2147483647 w 1248"/>
                <a:gd name="T59" fmla="*/ 2147483647 h 837"/>
                <a:gd name="T60" fmla="*/ 2147483647 w 1248"/>
                <a:gd name="T61" fmla="*/ 2147483647 h 837"/>
                <a:gd name="T62" fmla="*/ 2147483647 w 1248"/>
                <a:gd name="T63" fmla="*/ 2147483647 h 837"/>
                <a:gd name="T64" fmla="*/ 2147483647 w 1248"/>
                <a:gd name="T65" fmla="*/ 2147483647 h 837"/>
                <a:gd name="T66" fmla="*/ 2147483647 w 1248"/>
                <a:gd name="T67" fmla="*/ 2147483647 h 837"/>
                <a:gd name="T68" fmla="*/ 0 w 1248"/>
                <a:gd name="T69" fmla="*/ 2147483647 h 837"/>
                <a:gd name="T70" fmla="*/ 2147483647 w 1248"/>
                <a:gd name="T71" fmla="*/ 2147483647 h 837"/>
                <a:gd name="T72" fmla="*/ 2147483647 w 1248"/>
                <a:gd name="T73" fmla="*/ 2147483647 h 837"/>
                <a:gd name="T74" fmla="*/ 2147483647 w 1248"/>
                <a:gd name="T75" fmla="*/ 2147483647 h 837"/>
                <a:gd name="T76" fmla="*/ 2147483647 w 1248"/>
                <a:gd name="T77" fmla="*/ 2147483647 h 837"/>
                <a:gd name="T78" fmla="*/ 2147483647 w 1248"/>
                <a:gd name="T79" fmla="*/ 2147483647 h 837"/>
                <a:gd name="T80" fmla="*/ 2147483647 w 1248"/>
                <a:gd name="T81" fmla="*/ 2147483647 h 837"/>
                <a:gd name="T82" fmla="*/ 2147483647 w 1248"/>
                <a:gd name="T83" fmla="*/ 2147483647 h 837"/>
                <a:gd name="T84" fmla="*/ 2147483647 w 1248"/>
                <a:gd name="T85" fmla="*/ 2147483647 h 837"/>
                <a:gd name="T86" fmla="*/ 2147483647 w 1248"/>
                <a:gd name="T87" fmla="*/ 2147483647 h 837"/>
                <a:gd name="T88" fmla="*/ 2147483647 w 1248"/>
                <a:gd name="T89" fmla="*/ 2147483647 h 837"/>
                <a:gd name="T90" fmla="*/ 2147483647 w 1248"/>
                <a:gd name="T91" fmla="*/ 0 h 837"/>
                <a:gd name="T92" fmla="*/ 2147483647 w 1248"/>
                <a:gd name="T93" fmla="*/ 2147483647 h 837"/>
                <a:gd name="T94" fmla="*/ 2147483647 w 1248"/>
                <a:gd name="T95" fmla="*/ 2147483647 h 837"/>
                <a:gd name="T96" fmla="*/ 2147483647 w 1248"/>
                <a:gd name="T97" fmla="*/ 2147483647 h 837"/>
                <a:gd name="T98" fmla="*/ 2147483647 w 1248"/>
                <a:gd name="T99" fmla="*/ 2147483647 h 837"/>
                <a:gd name="T100" fmla="*/ 2147483647 w 1248"/>
                <a:gd name="T101" fmla="*/ 2147483647 h 837"/>
                <a:gd name="T102" fmla="*/ 2147483647 w 1248"/>
                <a:gd name="T103" fmla="*/ 2147483647 h 837"/>
                <a:gd name="T104" fmla="*/ 2147483647 w 1248"/>
                <a:gd name="T105" fmla="*/ 2147483647 h 837"/>
                <a:gd name="T106" fmla="*/ 2147483647 w 1248"/>
                <a:gd name="T107" fmla="*/ 2147483647 h 837"/>
                <a:gd name="T108" fmla="*/ 2147483647 w 1248"/>
                <a:gd name="T109" fmla="*/ 2147483647 h 837"/>
                <a:gd name="T110" fmla="*/ 2147483647 w 1248"/>
                <a:gd name="T111" fmla="*/ 2147483647 h 83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48"/>
                <a:gd name="T169" fmla="*/ 0 h 837"/>
                <a:gd name="T170" fmla="*/ 1248 w 1248"/>
                <a:gd name="T171" fmla="*/ 837 h 83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48" h="837">
                  <a:moveTo>
                    <a:pt x="1235" y="205"/>
                  </a:moveTo>
                  <a:lnTo>
                    <a:pt x="1175" y="213"/>
                  </a:lnTo>
                  <a:lnTo>
                    <a:pt x="1160" y="251"/>
                  </a:lnTo>
                  <a:lnTo>
                    <a:pt x="1141" y="274"/>
                  </a:lnTo>
                  <a:lnTo>
                    <a:pt x="1121" y="309"/>
                  </a:lnTo>
                  <a:lnTo>
                    <a:pt x="1062" y="311"/>
                  </a:lnTo>
                  <a:lnTo>
                    <a:pt x="1026" y="324"/>
                  </a:lnTo>
                  <a:lnTo>
                    <a:pt x="1023" y="353"/>
                  </a:lnTo>
                  <a:lnTo>
                    <a:pt x="1015" y="374"/>
                  </a:lnTo>
                  <a:lnTo>
                    <a:pt x="1005" y="388"/>
                  </a:lnTo>
                  <a:lnTo>
                    <a:pt x="995" y="401"/>
                  </a:lnTo>
                  <a:lnTo>
                    <a:pt x="979" y="425"/>
                  </a:lnTo>
                  <a:lnTo>
                    <a:pt x="976" y="434"/>
                  </a:lnTo>
                  <a:lnTo>
                    <a:pt x="983" y="458"/>
                  </a:lnTo>
                  <a:lnTo>
                    <a:pt x="1019" y="452"/>
                  </a:lnTo>
                  <a:lnTo>
                    <a:pt x="1062" y="458"/>
                  </a:lnTo>
                  <a:lnTo>
                    <a:pt x="1072" y="484"/>
                  </a:lnTo>
                  <a:lnTo>
                    <a:pt x="1072" y="517"/>
                  </a:lnTo>
                  <a:lnTo>
                    <a:pt x="1054" y="534"/>
                  </a:lnTo>
                  <a:lnTo>
                    <a:pt x="1041" y="557"/>
                  </a:lnTo>
                  <a:lnTo>
                    <a:pt x="1014" y="571"/>
                  </a:lnTo>
                  <a:lnTo>
                    <a:pt x="900" y="569"/>
                  </a:lnTo>
                  <a:lnTo>
                    <a:pt x="867" y="563"/>
                  </a:lnTo>
                  <a:lnTo>
                    <a:pt x="855" y="573"/>
                  </a:lnTo>
                  <a:lnTo>
                    <a:pt x="857" y="619"/>
                  </a:lnTo>
                  <a:lnTo>
                    <a:pt x="844" y="639"/>
                  </a:lnTo>
                  <a:lnTo>
                    <a:pt x="822" y="643"/>
                  </a:lnTo>
                  <a:lnTo>
                    <a:pt x="801" y="658"/>
                  </a:lnTo>
                  <a:lnTo>
                    <a:pt x="778" y="679"/>
                  </a:lnTo>
                  <a:lnTo>
                    <a:pt x="743" y="708"/>
                  </a:lnTo>
                  <a:lnTo>
                    <a:pt x="719" y="741"/>
                  </a:lnTo>
                  <a:lnTo>
                    <a:pt x="699" y="730"/>
                  </a:lnTo>
                  <a:lnTo>
                    <a:pt x="669" y="716"/>
                  </a:lnTo>
                  <a:lnTo>
                    <a:pt x="656" y="719"/>
                  </a:lnTo>
                  <a:lnTo>
                    <a:pt x="619" y="735"/>
                  </a:lnTo>
                  <a:lnTo>
                    <a:pt x="572" y="757"/>
                  </a:lnTo>
                  <a:lnTo>
                    <a:pt x="543" y="777"/>
                  </a:lnTo>
                  <a:lnTo>
                    <a:pt x="515" y="815"/>
                  </a:lnTo>
                  <a:lnTo>
                    <a:pt x="496" y="832"/>
                  </a:lnTo>
                  <a:lnTo>
                    <a:pt x="481" y="836"/>
                  </a:lnTo>
                  <a:lnTo>
                    <a:pt x="467" y="833"/>
                  </a:lnTo>
                  <a:lnTo>
                    <a:pt x="459" y="806"/>
                  </a:lnTo>
                  <a:lnTo>
                    <a:pt x="463" y="775"/>
                  </a:lnTo>
                  <a:lnTo>
                    <a:pt x="481" y="751"/>
                  </a:lnTo>
                  <a:lnTo>
                    <a:pt x="489" y="741"/>
                  </a:lnTo>
                  <a:lnTo>
                    <a:pt x="450" y="734"/>
                  </a:lnTo>
                  <a:lnTo>
                    <a:pt x="432" y="739"/>
                  </a:lnTo>
                  <a:lnTo>
                    <a:pt x="427" y="784"/>
                  </a:lnTo>
                  <a:lnTo>
                    <a:pt x="414" y="821"/>
                  </a:lnTo>
                  <a:lnTo>
                    <a:pt x="392" y="833"/>
                  </a:lnTo>
                  <a:lnTo>
                    <a:pt x="359" y="809"/>
                  </a:lnTo>
                  <a:lnTo>
                    <a:pt x="356" y="791"/>
                  </a:lnTo>
                  <a:lnTo>
                    <a:pt x="346" y="775"/>
                  </a:lnTo>
                  <a:lnTo>
                    <a:pt x="356" y="743"/>
                  </a:lnTo>
                  <a:lnTo>
                    <a:pt x="323" y="743"/>
                  </a:lnTo>
                  <a:lnTo>
                    <a:pt x="292" y="729"/>
                  </a:lnTo>
                  <a:lnTo>
                    <a:pt x="291" y="651"/>
                  </a:lnTo>
                  <a:lnTo>
                    <a:pt x="235" y="698"/>
                  </a:lnTo>
                  <a:lnTo>
                    <a:pt x="196" y="692"/>
                  </a:lnTo>
                  <a:lnTo>
                    <a:pt x="149" y="662"/>
                  </a:lnTo>
                  <a:lnTo>
                    <a:pt x="107" y="634"/>
                  </a:lnTo>
                  <a:lnTo>
                    <a:pt x="81" y="603"/>
                  </a:lnTo>
                  <a:lnTo>
                    <a:pt x="82" y="548"/>
                  </a:lnTo>
                  <a:lnTo>
                    <a:pt x="77" y="494"/>
                  </a:lnTo>
                  <a:lnTo>
                    <a:pt x="52" y="466"/>
                  </a:lnTo>
                  <a:lnTo>
                    <a:pt x="8" y="454"/>
                  </a:lnTo>
                  <a:lnTo>
                    <a:pt x="4" y="415"/>
                  </a:lnTo>
                  <a:lnTo>
                    <a:pt x="8" y="384"/>
                  </a:lnTo>
                  <a:lnTo>
                    <a:pt x="8" y="362"/>
                  </a:lnTo>
                  <a:lnTo>
                    <a:pt x="0" y="335"/>
                  </a:lnTo>
                  <a:lnTo>
                    <a:pt x="8" y="316"/>
                  </a:lnTo>
                  <a:lnTo>
                    <a:pt x="29" y="249"/>
                  </a:lnTo>
                  <a:lnTo>
                    <a:pt x="47" y="198"/>
                  </a:lnTo>
                  <a:lnTo>
                    <a:pt x="77" y="148"/>
                  </a:lnTo>
                  <a:lnTo>
                    <a:pt x="126" y="135"/>
                  </a:lnTo>
                  <a:lnTo>
                    <a:pt x="161" y="131"/>
                  </a:lnTo>
                  <a:lnTo>
                    <a:pt x="200" y="140"/>
                  </a:lnTo>
                  <a:lnTo>
                    <a:pt x="239" y="190"/>
                  </a:lnTo>
                  <a:lnTo>
                    <a:pt x="288" y="227"/>
                  </a:lnTo>
                  <a:lnTo>
                    <a:pt x="321" y="227"/>
                  </a:lnTo>
                  <a:lnTo>
                    <a:pt x="388" y="253"/>
                  </a:lnTo>
                  <a:lnTo>
                    <a:pt x="450" y="257"/>
                  </a:lnTo>
                  <a:lnTo>
                    <a:pt x="477" y="271"/>
                  </a:lnTo>
                  <a:lnTo>
                    <a:pt x="510" y="253"/>
                  </a:lnTo>
                  <a:lnTo>
                    <a:pt x="524" y="249"/>
                  </a:lnTo>
                  <a:lnTo>
                    <a:pt x="559" y="253"/>
                  </a:lnTo>
                  <a:lnTo>
                    <a:pt x="620" y="239"/>
                  </a:lnTo>
                  <a:lnTo>
                    <a:pt x="655" y="180"/>
                  </a:lnTo>
                  <a:lnTo>
                    <a:pt x="686" y="131"/>
                  </a:lnTo>
                  <a:lnTo>
                    <a:pt x="709" y="54"/>
                  </a:lnTo>
                  <a:lnTo>
                    <a:pt x="717" y="3"/>
                  </a:lnTo>
                  <a:lnTo>
                    <a:pt x="769" y="0"/>
                  </a:lnTo>
                  <a:lnTo>
                    <a:pt x="826" y="0"/>
                  </a:lnTo>
                  <a:lnTo>
                    <a:pt x="841" y="15"/>
                  </a:lnTo>
                  <a:lnTo>
                    <a:pt x="859" y="29"/>
                  </a:lnTo>
                  <a:lnTo>
                    <a:pt x="888" y="49"/>
                  </a:lnTo>
                  <a:lnTo>
                    <a:pt x="941" y="27"/>
                  </a:lnTo>
                  <a:lnTo>
                    <a:pt x="958" y="16"/>
                  </a:lnTo>
                  <a:lnTo>
                    <a:pt x="971" y="35"/>
                  </a:lnTo>
                  <a:lnTo>
                    <a:pt x="983" y="67"/>
                  </a:lnTo>
                  <a:lnTo>
                    <a:pt x="995" y="83"/>
                  </a:lnTo>
                  <a:lnTo>
                    <a:pt x="1015" y="101"/>
                  </a:lnTo>
                  <a:lnTo>
                    <a:pt x="1041" y="112"/>
                  </a:lnTo>
                  <a:lnTo>
                    <a:pt x="1080" y="108"/>
                  </a:lnTo>
                  <a:lnTo>
                    <a:pt x="1142" y="86"/>
                  </a:lnTo>
                  <a:lnTo>
                    <a:pt x="1185" y="97"/>
                  </a:lnTo>
                  <a:lnTo>
                    <a:pt x="1217" y="126"/>
                  </a:lnTo>
                  <a:lnTo>
                    <a:pt x="1221" y="148"/>
                  </a:lnTo>
                  <a:lnTo>
                    <a:pt x="1232" y="161"/>
                  </a:lnTo>
                  <a:lnTo>
                    <a:pt x="1247" y="178"/>
                  </a:lnTo>
                  <a:lnTo>
                    <a:pt x="1240" y="168"/>
                  </a:lnTo>
                  <a:lnTo>
                    <a:pt x="1235" y="205"/>
                  </a:lnTo>
                </a:path>
              </a:pathLst>
            </a:custGeom>
            <a:solidFill>
              <a:schemeClr val="bg1">
                <a:lumMod val="85000"/>
              </a:schemeClr>
            </a:solidFill>
            <a:ln w="1905">
              <a:noFill/>
              <a:round/>
              <a:headEnd/>
              <a:tailEnd/>
            </a:ln>
          </p:spPr>
          <p:txBody>
            <a:bodyPr/>
            <a:lstStyle/>
            <a:p>
              <a:endParaRPr lang="en-GB" altLang="en-US" sz="1200" dirty="0">
                <a:highlight>
                  <a:srgbClr val="FFFF00"/>
                </a:highlight>
                <a:latin typeface="+mj-lt"/>
              </a:endParaRPr>
            </a:p>
          </p:txBody>
        </p:sp>
        <p:sp>
          <p:nvSpPr>
            <p:cNvPr id="83" name="Freeform 15">
              <a:extLst>
                <a:ext uri="{FF2B5EF4-FFF2-40B4-BE49-F238E27FC236}">
                  <a16:creationId xmlns:a16="http://schemas.microsoft.com/office/drawing/2014/main" id="{2B41506D-C3DD-4E1C-8551-5BA5C258D655}"/>
                </a:ext>
              </a:extLst>
            </p:cNvPr>
            <p:cNvSpPr>
              <a:spLocks noChangeAspect="1"/>
            </p:cNvSpPr>
            <p:nvPr/>
          </p:nvSpPr>
          <p:spPr bwMode="gray">
            <a:xfrm>
              <a:off x="5987620" y="694143"/>
              <a:ext cx="182640" cy="199279"/>
            </a:xfrm>
            <a:custGeom>
              <a:avLst/>
              <a:gdLst>
                <a:gd name="T0" fmla="*/ 2147483647 w 856"/>
                <a:gd name="T1" fmla="*/ 0 h 817"/>
                <a:gd name="T2" fmla="*/ 2147483647 w 856"/>
                <a:gd name="T3" fmla="*/ 2147483647 h 817"/>
                <a:gd name="T4" fmla="*/ 2147483647 w 856"/>
                <a:gd name="T5" fmla="*/ 2147483647 h 817"/>
                <a:gd name="T6" fmla="*/ 2147483647 w 856"/>
                <a:gd name="T7" fmla="*/ 2147483647 h 817"/>
                <a:gd name="T8" fmla="*/ 2147483647 w 856"/>
                <a:gd name="T9" fmla="*/ 2147483647 h 817"/>
                <a:gd name="T10" fmla="*/ 2147483647 w 856"/>
                <a:gd name="T11" fmla="*/ 2147483647 h 817"/>
                <a:gd name="T12" fmla="*/ 2147483647 w 856"/>
                <a:gd name="T13" fmla="*/ 2147483647 h 817"/>
                <a:gd name="T14" fmla="*/ 2147483647 w 856"/>
                <a:gd name="T15" fmla="*/ 2147483647 h 817"/>
                <a:gd name="T16" fmla="*/ 2147483647 w 856"/>
                <a:gd name="T17" fmla="*/ 2147483647 h 817"/>
                <a:gd name="T18" fmla="*/ 2147483647 w 856"/>
                <a:gd name="T19" fmla="*/ 2147483647 h 817"/>
                <a:gd name="T20" fmla="*/ 2147483647 w 856"/>
                <a:gd name="T21" fmla="*/ 2147483647 h 817"/>
                <a:gd name="T22" fmla="*/ 2147483647 w 856"/>
                <a:gd name="T23" fmla="*/ 2147483647 h 817"/>
                <a:gd name="T24" fmla="*/ 2147483647 w 856"/>
                <a:gd name="T25" fmla="*/ 2147483647 h 817"/>
                <a:gd name="T26" fmla="*/ 2147483647 w 856"/>
                <a:gd name="T27" fmla="*/ 2147483647 h 817"/>
                <a:gd name="T28" fmla="*/ 2147483647 w 856"/>
                <a:gd name="T29" fmla="*/ 2147483647 h 817"/>
                <a:gd name="T30" fmla="*/ 2147483647 w 856"/>
                <a:gd name="T31" fmla="*/ 2147483647 h 817"/>
                <a:gd name="T32" fmla="*/ 2147483647 w 856"/>
                <a:gd name="T33" fmla="*/ 2147483647 h 817"/>
                <a:gd name="T34" fmla="*/ 2147483647 w 856"/>
                <a:gd name="T35" fmla="*/ 2147483647 h 817"/>
                <a:gd name="T36" fmla="*/ 2147483647 w 856"/>
                <a:gd name="T37" fmla="*/ 2147483647 h 817"/>
                <a:gd name="T38" fmla="*/ 2147483647 w 856"/>
                <a:gd name="T39" fmla="*/ 2147483647 h 817"/>
                <a:gd name="T40" fmla="*/ 2147483647 w 856"/>
                <a:gd name="T41" fmla="*/ 2147483647 h 817"/>
                <a:gd name="T42" fmla="*/ 2147483647 w 856"/>
                <a:gd name="T43" fmla="*/ 2147483647 h 817"/>
                <a:gd name="T44" fmla="*/ 2147483647 w 856"/>
                <a:gd name="T45" fmla="*/ 2147483647 h 817"/>
                <a:gd name="T46" fmla="*/ 2147483647 w 856"/>
                <a:gd name="T47" fmla="*/ 2147483647 h 817"/>
                <a:gd name="T48" fmla="*/ 2147483647 w 856"/>
                <a:gd name="T49" fmla="*/ 2147483647 h 817"/>
                <a:gd name="T50" fmla="*/ 2147483647 w 856"/>
                <a:gd name="T51" fmla="*/ 2147483647 h 817"/>
                <a:gd name="T52" fmla="*/ 2147483647 w 856"/>
                <a:gd name="T53" fmla="*/ 2147483647 h 817"/>
                <a:gd name="T54" fmla="*/ 2147483647 w 856"/>
                <a:gd name="T55" fmla="*/ 2147483647 h 817"/>
                <a:gd name="T56" fmla="*/ 2147483647 w 856"/>
                <a:gd name="T57" fmla="*/ 2147483647 h 817"/>
                <a:gd name="T58" fmla="*/ 2147483647 w 856"/>
                <a:gd name="T59" fmla="*/ 2147483647 h 817"/>
                <a:gd name="T60" fmla="*/ 2147483647 w 856"/>
                <a:gd name="T61" fmla="*/ 2147483647 h 817"/>
                <a:gd name="T62" fmla="*/ 2147483647 w 856"/>
                <a:gd name="T63" fmla="*/ 2147483647 h 817"/>
                <a:gd name="T64" fmla="*/ 2147483647 w 856"/>
                <a:gd name="T65" fmla="*/ 2147483647 h 817"/>
                <a:gd name="T66" fmla="*/ 2147483647 w 856"/>
                <a:gd name="T67" fmla="*/ 2147483647 h 817"/>
                <a:gd name="T68" fmla="*/ 2147483647 w 856"/>
                <a:gd name="T69" fmla="*/ 2147483647 h 817"/>
                <a:gd name="T70" fmla="*/ 2147483647 w 856"/>
                <a:gd name="T71" fmla="*/ 2147483647 h 817"/>
                <a:gd name="T72" fmla="*/ 0 w 856"/>
                <a:gd name="T73" fmla="*/ 2147483647 h 817"/>
                <a:gd name="T74" fmla="*/ 2147483647 w 856"/>
                <a:gd name="T75" fmla="*/ 2147483647 h 817"/>
                <a:gd name="T76" fmla="*/ 2147483647 w 856"/>
                <a:gd name="T77" fmla="*/ 2147483647 h 817"/>
                <a:gd name="T78" fmla="*/ 2147483647 w 856"/>
                <a:gd name="T79" fmla="*/ 2147483647 h 817"/>
                <a:gd name="T80" fmla="*/ 2147483647 w 856"/>
                <a:gd name="T81" fmla="*/ 2147483647 h 817"/>
                <a:gd name="T82" fmla="*/ 2147483647 w 856"/>
                <a:gd name="T83" fmla="*/ 2147483647 h 817"/>
                <a:gd name="T84" fmla="*/ 2147483647 w 856"/>
                <a:gd name="T85" fmla="*/ 2147483647 h 817"/>
                <a:gd name="T86" fmla="*/ 2147483647 w 856"/>
                <a:gd name="T87" fmla="*/ 2147483647 h 817"/>
                <a:gd name="T88" fmla="*/ 2147483647 w 856"/>
                <a:gd name="T89" fmla="*/ 2147483647 h 817"/>
                <a:gd name="T90" fmla="*/ 2147483647 w 856"/>
                <a:gd name="T91" fmla="*/ 2147483647 h 817"/>
                <a:gd name="T92" fmla="*/ 2147483647 w 856"/>
                <a:gd name="T93" fmla="*/ 2147483647 h 817"/>
                <a:gd name="T94" fmla="*/ 2147483647 w 856"/>
                <a:gd name="T95" fmla="*/ 2147483647 h 817"/>
                <a:gd name="T96" fmla="*/ 2147483647 w 856"/>
                <a:gd name="T97" fmla="*/ 2147483647 h 817"/>
                <a:gd name="T98" fmla="*/ 2147483647 w 856"/>
                <a:gd name="T99" fmla="*/ 2147483647 h 817"/>
                <a:gd name="T100" fmla="*/ 2147483647 w 856"/>
                <a:gd name="T101" fmla="*/ 2147483647 h 817"/>
                <a:gd name="T102" fmla="*/ 2147483647 w 856"/>
                <a:gd name="T103" fmla="*/ 2147483647 h 817"/>
                <a:gd name="T104" fmla="*/ 2147483647 w 856"/>
                <a:gd name="T105" fmla="*/ 2147483647 h 817"/>
                <a:gd name="T106" fmla="*/ 2147483647 w 856"/>
                <a:gd name="T107" fmla="*/ 2147483647 h 817"/>
                <a:gd name="T108" fmla="*/ 2147483647 w 856"/>
                <a:gd name="T109" fmla="*/ 2147483647 h 817"/>
                <a:gd name="T110" fmla="*/ 2147483647 w 856"/>
                <a:gd name="T111" fmla="*/ 2147483647 h 8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56"/>
                <a:gd name="T169" fmla="*/ 0 h 817"/>
                <a:gd name="T170" fmla="*/ 856 w 856"/>
                <a:gd name="T171" fmla="*/ 817 h 8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56" h="817">
                  <a:moveTo>
                    <a:pt x="833" y="11"/>
                  </a:moveTo>
                  <a:lnTo>
                    <a:pt x="753" y="0"/>
                  </a:lnTo>
                  <a:lnTo>
                    <a:pt x="749" y="29"/>
                  </a:lnTo>
                  <a:lnTo>
                    <a:pt x="733" y="36"/>
                  </a:lnTo>
                  <a:lnTo>
                    <a:pt x="737" y="96"/>
                  </a:lnTo>
                  <a:lnTo>
                    <a:pt x="718" y="100"/>
                  </a:lnTo>
                  <a:lnTo>
                    <a:pt x="734" y="130"/>
                  </a:lnTo>
                  <a:lnTo>
                    <a:pt x="751" y="137"/>
                  </a:lnTo>
                  <a:lnTo>
                    <a:pt x="762" y="160"/>
                  </a:lnTo>
                  <a:lnTo>
                    <a:pt x="750" y="171"/>
                  </a:lnTo>
                  <a:lnTo>
                    <a:pt x="722" y="170"/>
                  </a:lnTo>
                  <a:lnTo>
                    <a:pt x="718" y="182"/>
                  </a:lnTo>
                  <a:lnTo>
                    <a:pt x="715" y="191"/>
                  </a:lnTo>
                  <a:lnTo>
                    <a:pt x="715" y="208"/>
                  </a:lnTo>
                  <a:lnTo>
                    <a:pt x="723" y="227"/>
                  </a:lnTo>
                  <a:lnTo>
                    <a:pt x="698" y="231"/>
                  </a:lnTo>
                  <a:lnTo>
                    <a:pt x="662" y="227"/>
                  </a:lnTo>
                  <a:lnTo>
                    <a:pt x="653" y="193"/>
                  </a:lnTo>
                  <a:lnTo>
                    <a:pt x="644" y="171"/>
                  </a:lnTo>
                  <a:lnTo>
                    <a:pt x="666" y="165"/>
                  </a:lnTo>
                  <a:lnTo>
                    <a:pt x="675" y="154"/>
                  </a:lnTo>
                  <a:lnTo>
                    <a:pt x="662" y="123"/>
                  </a:lnTo>
                  <a:lnTo>
                    <a:pt x="649" y="108"/>
                  </a:lnTo>
                  <a:lnTo>
                    <a:pt x="623" y="91"/>
                  </a:lnTo>
                  <a:lnTo>
                    <a:pt x="588" y="83"/>
                  </a:lnTo>
                  <a:lnTo>
                    <a:pt x="556" y="100"/>
                  </a:lnTo>
                  <a:lnTo>
                    <a:pt x="536" y="128"/>
                  </a:lnTo>
                  <a:lnTo>
                    <a:pt x="519" y="121"/>
                  </a:lnTo>
                  <a:lnTo>
                    <a:pt x="504" y="118"/>
                  </a:lnTo>
                  <a:lnTo>
                    <a:pt x="474" y="111"/>
                  </a:lnTo>
                  <a:lnTo>
                    <a:pt x="447" y="112"/>
                  </a:lnTo>
                  <a:lnTo>
                    <a:pt x="433" y="150"/>
                  </a:lnTo>
                  <a:lnTo>
                    <a:pt x="421" y="163"/>
                  </a:lnTo>
                  <a:lnTo>
                    <a:pt x="393" y="189"/>
                  </a:lnTo>
                  <a:lnTo>
                    <a:pt x="352" y="212"/>
                  </a:lnTo>
                  <a:lnTo>
                    <a:pt x="294" y="217"/>
                  </a:lnTo>
                  <a:lnTo>
                    <a:pt x="276" y="195"/>
                  </a:lnTo>
                  <a:lnTo>
                    <a:pt x="276" y="169"/>
                  </a:lnTo>
                  <a:lnTo>
                    <a:pt x="294" y="150"/>
                  </a:lnTo>
                  <a:lnTo>
                    <a:pt x="280" y="128"/>
                  </a:lnTo>
                  <a:lnTo>
                    <a:pt x="241" y="160"/>
                  </a:lnTo>
                  <a:lnTo>
                    <a:pt x="214" y="171"/>
                  </a:lnTo>
                  <a:lnTo>
                    <a:pt x="171" y="171"/>
                  </a:lnTo>
                  <a:lnTo>
                    <a:pt x="118" y="171"/>
                  </a:lnTo>
                  <a:lnTo>
                    <a:pt x="106" y="205"/>
                  </a:lnTo>
                  <a:lnTo>
                    <a:pt x="57" y="227"/>
                  </a:lnTo>
                  <a:lnTo>
                    <a:pt x="67" y="237"/>
                  </a:lnTo>
                  <a:lnTo>
                    <a:pt x="88" y="240"/>
                  </a:lnTo>
                  <a:lnTo>
                    <a:pt x="116" y="241"/>
                  </a:lnTo>
                  <a:lnTo>
                    <a:pt x="128" y="231"/>
                  </a:lnTo>
                  <a:lnTo>
                    <a:pt x="139" y="208"/>
                  </a:lnTo>
                  <a:lnTo>
                    <a:pt x="139" y="227"/>
                  </a:lnTo>
                  <a:lnTo>
                    <a:pt x="136" y="249"/>
                  </a:lnTo>
                  <a:lnTo>
                    <a:pt x="118" y="271"/>
                  </a:lnTo>
                  <a:lnTo>
                    <a:pt x="106" y="300"/>
                  </a:lnTo>
                  <a:lnTo>
                    <a:pt x="106" y="330"/>
                  </a:lnTo>
                  <a:lnTo>
                    <a:pt x="106" y="353"/>
                  </a:lnTo>
                  <a:lnTo>
                    <a:pt x="132" y="353"/>
                  </a:lnTo>
                  <a:lnTo>
                    <a:pt x="167" y="336"/>
                  </a:lnTo>
                  <a:lnTo>
                    <a:pt x="180" y="323"/>
                  </a:lnTo>
                  <a:lnTo>
                    <a:pt x="192" y="323"/>
                  </a:lnTo>
                  <a:lnTo>
                    <a:pt x="203" y="336"/>
                  </a:lnTo>
                  <a:lnTo>
                    <a:pt x="180" y="359"/>
                  </a:lnTo>
                  <a:lnTo>
                    <a:pt x="150" y="385"/>
                  </a:lnTo>
                  <a:lnTo>
                    <a:pt x="150" y="412"/>
                  </a:lnTo>
                  <a:lnTo>
                    <a:pt x="146" y="437"/>
                  </a:lnTo>
                  <a:lnTo>
                    <a:pt x="106" y="431"/>
                  </a:lnTo>
                  <a:lnTo>
                    <a:pt x="71" y="462"/>
                  </a:lnTo>
                  <a:lnTo>
                    <a:pt x="71" y="485"/>
                  </a:lnTo>
                  <a:lnTo>
                    <a:pt x="136" y="534"/>
                  </a:lnTo>
                  <a:lnTo>
                    <a:pt x="136" y="553"/>
                  </a:lnTo>
                  <a:lnTo>
                    <a:pt x="123" y="567"/>
                  </a:lnTo>
                  <a:lnTo>
                    <a:pt x="40" y="612"/>
                  </a:lnTo>
                  <a:lnTo>
                    <a:pt x="0" y="649"/>
                  </a:lnTo>
                  <a:lnTo>
                    <a:pt x="39" y="674"/>
                  </a:lnTo>
                  <a:lnTo>
                    <a:pt x="71" y="686"/>
                  </a:lnTo>
                  <a:lnTo>
                    <a:pt x="83" y="680"/>
                  </a:lnTo>
                  <a:lnTo>
                    <a:pt x="88" y="666"/>
                  </a:lnTo>
                  <a:lnTo>
                    <a:pt x="131" y="694"/>
                  </a:lnTo>
                  <a:lnTo>
                    <a:pt x="158" y="684"/>
                  </a:lnTo>
                  <a:lnTo>
                    <a:pt x="176" y="707"/>
                  </a:lnTo>
                  <a:lnTo>
                    <a:pt x="189" y="728"/>
                  </a:lnTo>
                  <a:lnTo>
                    <a:pt x="205" y="724"/>
                  </a:lnTo>
                  <a:lnTo>
                    <a:pt x="213" y="733"/>
                  </a:lnTo>
                  <a:lnTo>
                    <a:pt x="232" y="743"/>
                  </a:lnTo>
                  <a:lnTo>
                    <a:pt x="259" y="745"/>
                  </a:lnTo>
                  <a:lnTo>
                    <a:pt x="305" y="816"/>
                  </a:lnTo>
                  <a:lnTo>
                    <a:pt x="358" y="796"/>
                  </a:lnTo>
                  <a:lnTo>
                    <a:pt x="424" y="793"/>
                  </a:lnTo>
                  <a:lnTo>
                    <a:pt x="451" y="780"/>
                  </a:lnTo>
                  <a:lnTo>
                    <a:pt x="512" y="783"/>
                  </a:lnTo>
                  <a:lnTo>
                    <a:pt x="586" y="811"/>
                  </a:lnTo>
                  <a:lnTo>
                    <a:pt x="609" y="816"/>
                  </a:lnTo>
                  <a:lnTo>
                    <a:pt x="626" y="811"/>
                  </a:lnTo>
                  <a:lnTo>
                    <a:pt x="644" y="798"/>
                  </a:lnTo>
                  <a:lnTo>
                    <a:pt x="601" y="743"/>
                  </a:lnTo>
                  <a:lnTo>
                    <a:pt x="566" y="674"/>
                  </a:lnTo>
                  <a:lnTo>
                    <a:pt x="543" y="649"/>
                  </a:lnTo>
                  <a:lnTo>
                    <a:pt x="548" y="590"/>
                  </a:lnTo>
                  <a:lnTo>
                    <a:pt x="566" y="553"/>
                  </a:lnTo>
                  <a:lnTo>
                    <a:pt x="618" y="520"/>
                  </a:lnTo>
                  <a:lnTo>
                    <a:pt x="653" y="444"/>
                  </a:lnTo>
                  <a:lnTo>
                    <a:pt x="709" y="416"/>
                  </a:lnTo>
                  <a:lnTo>
                    <a:pt x="758" y="467"/>
                  </a:lnTo>
                  <a:lnTo>
                    <a:pt x="788" y="494"/>
                  </a:lnTo>
                  <a:lnTo>
                    <a:pt x="811" y="494"/>
                  </a:lnTo>
                  <a:lnTo>
                    <a:pt x="814" y="449"/>
                  </a:lnTo>
                  <a:lnTo>
                    <a:pt x="842" y="359"/>
                  </a:lnTo>
                  <a:lnTo>
                    <a:pt x="855" y="222"/>
                  </a:lnTo>
                  <a:lnTo>
                    <a:pt x="855" y="96"/>
                  </a:lnTo>
                  <a:lnTo>
                    <a:pt x="838" y="36"/>
                  </a:lnTo>
                  <a:lnTo>
                    <a:pt x="833" y="4"/>
                  </a:lnTo>
                  <a:lnTo>
                    <a:pt x="833" y="11"/>
                  </a:lnTo>
                </a:path>
              </a:pathLst>
            </a:custGeom>
            <a:solidFill>
              <a:schemeClr val="bg1">
                <a:lumMod val="85000"/>
              </a:schemeClr>
            </a:solidFill>
            <a:ln w="1905">
              <a:noFill/>
              <a:round/>
              <a:headEnd/>
              <a:tailEnd/>
            </a:ln>
          </p:spPr>
          <p:txBody>
            <a:bodyPr/>
            <a:lstStyle/>
            <a:p>
              <a:endParaRPr lang="en-GB" altLang="en-US" sz="1200" dirty="0">
                <a:highlight>
                  <a:srgbClr val="FFFF00"/>
                </a:highlight>
                <a:latin typeface="+mj-lt"/>
              </a:endParaRPr>
            </a:p>
          </p:txBody>
        </p:sp>
        <p:sp>
          <p:nvSpPr>
            <p:cNvPr id="84" name="Freeform 16">
              <a:extLst>
                <a:ext uri="{FF2B5EF4-FFF2-40B4-BE49-F238E27FC236}">
                  <a16:creationId xmlns:a16="http://schemas.microsoft.com/office/drawing/2014/main" id="{00391CD5-B0E0-4700-81EC-7454991489D7}"/>
                </a:ext>
              </a:extLst>
            </p:cNvPr>
            <p:cNvSpPr>
              <a:spLocks noChangeAspect="1"/>
            </p:cNvSpPr>
            <p:nvPr/>
          </p:nvSpPr>
          <p:spPr bwMode="gray">
            <a:xfrm>
              <a:off x="5907592" y="571723"/>
              <a:ext cx="256329" cy="183036"/>
            </a:xfrm>
            <a:custGeom>
              <a:avLst/>
              <a:gdLst>
                <a:gd name="T0" fmla="*/ 2147483647 w 1199"/>
                <a:gd name="T1" fmla="*/ 2147483647 h 749"/>
                <a:gd name="T2" fmla="*/ 2147483647 w 1199"/>
                <a:gd name="T3" fmla="*/ 2147483647 h 749"/>
                <a:gd name="T4" fmla="*/ 2147483647 w 1199"/>
                <a:gd name="T5" fmla="*/ 2147483647 h 749"/>
                <a:gd name="T6" fmla="*/ 2147483647 w 1199"/>
                <a:gd name="T7" fmla="*/ 2147483647 h 749"/>
                <a:gd name="T8" fmla="*/ 2147483647 w 1199"/>
                <a:gd name="T9" fmla="*/ 2147483647 h 749"/>
                <a:gd name="T10" fmla="*/ 2147483647 w 1199"/>
                <a:gd name="T11" fmla="*/ 2147483647 h 749"/>
                <a:gd name="T12" fmla="*/ 2147483647 w 1199"/>
                <a:gd name="T13" fmla="*/ 2147483647 h 749"/>
                <a:gd name="T14" fmla="*/ 2147483647 w 1199"/>
                <a:gd name="T15" fmla="*/ 2147483647 h 749"/>
                <a:gd name="T16" fmla="*/ 2147483647 w 1199"/>
                <a:gd name="T17" fmla="*/ 2147483647 h 749"/>
                <a:gd name="T18" fmla="*/ 2147483647 w 1199"/>
                <a:gd name="T19" fmla="*/ 2147483647 h 749"/>
                <a:gd name="T20" fmla="*/ 2147483647 w 1199"/>
                <a:gd name="T21" fmla="*/ 2147483647 h 749"/>
                <a:gd name="T22" fmla="*/ 2147483647 w 1199"/>
                <a:gd name="T23" fmla="*/ 2147483647 h 749"/>
                <a:gd name="T24" fmla="*/ 2147483647 w 1199"/>
                <a:gd name="T25" fmla="*/ 2147483647 h 749"/>
                <a:gd name="T26" fmla="*/ 2147483647 w 1199"/>
                <a:gd name="T27" fmla="*/ 2147483647 h 749"/>
                <a:gd name="T28" fmla="*/ 2147483647 w 1199"/>
                <a:gd name="T29" fmla="*/ 2147483647 h 749"/>
                <a:gd name="T30" fmla="*/ 2147483647 w 1199"/>
                <a:gd name="T31" fmla="*/ 2147483647 h 749"/>
                <a:gd name="T32" fmla="*/ 2147483647 w 1199"/>
                <a:gd name="T33" fmla="*/ 2147483647 h 749"/>
                <a:gd name="T34" fmla="*/ 2147483647 w 1199"/>
                <a:gd name="T35" fmla="*/ 2147483647 h 749"/>
                <a:gd name="T36" fmla="*/ 2147483647 w 1199"/>
                <a:gd name="T37" fmla="*/ 2147483647 h 749"/>
                <a:gd name="T38" fmla="*/ 2147483647 w 1199"/>
                <a:gd name="T39" fmla="*/ 2147483647 h 749"/>
                <a:gd name="T40" fmla="*/ 2147483647 w 1199"/>
                <a:gd name="T41" fmla="*/ 2147483647 h 749"/>
                <a:gd name="T42" fmla="*/ 2147483647 w 1199"/>
                <a:gd name="T43" fmla="*/ 2147483647 h 749"/>
                <a:gd name="T44" fmla="*/ 2147483647 w 1199"/>
                <a:gd name="T45" fmla="*/ 2147483647 h 749"/>
                <a:gd name="T46" fmla="*/ 2147483647 w 1199"/>
                <a:gd name="T47" fmla="*/ 2147483647 h 749"/>
                <a:gd name="T48" fmla="*/ 2147483647 w 1199"/>
                <a:gd name="T49" fmla="*/ 2147483647 h 749"/>
                <a:gd name="T50" fmla="*/ 2147483647 w 1199"/>
                <a:gd name="T51" fmla="*/ 2147483647 h 749"/>
                <a:gd name="T52" fmla="*/ 2147483647 w 1199"/>
                <a:gd name="T53" fmla="*/ 2147483647 h 749"/>
                <a:gd name="T54" fmla="*/ 2147483647 w 1199"/>
                <a:gd name="T55" fmla="*/ 2147483647 h 749"/>
                <a:gd name="T56" fmla="*/ 2147483647 w 1199"/>
                <a:gd name="T57" fmla="*/ 2147483647 h 749"/>
                <a:gd name="T58" fmla="*/ 2147483647 w 1199"/>
                <a:gd name="T59" fmla="*/ 2147483647 h 749"/>
                <a:gd name="T60" fmla="*/ 2147483647 w 1199"/>
                <a:gd name="T61" fmla="*/ 2147483647 h 749"/>
                <a:gd name="T62" fmla="*/ 2147483647 w 1199"/>
                <a:gd name="T63" fmla="*/ 2147483647 h 749"/>
                <a:gd name="T64" fmla="*/ 2147483647 w 1199"/>
                <a:gd name="T65" fmla="*/ 2147483647 h 749"/>
                <a:gd name="T66" fmla="*/ 2147483647 w 1199"/>
                <a:gd name="T67" fmla="*/ 2147483647 h 749"/>
                <a:gd name="T68" fmla="*/ 2147483647 w 1199"/>
                <a:gd name="T69" fmla="*/ 2147483647 h 749"/>
                <a:gd name="T70" fmla="*/ 2147483647 w 1199"/>
                <a:gd name="T71" fmla="*/ 2147483647 h 749"/>
                <a:gd name="T72" fmla="*/ 2147483647 w 1199"/>
                <a:gd name="T73" fmla="*/ 2147483647 h 749"/>
                <a:gd name="T74" fmla="*/ 2147483647 w 1199"/>
                <a:gd name="T75" fmla="*/ 2147483647 h 749"/>
                <a:gd name="T76" fmla="*/ 2147483647 w 1199"/>
                <a:gd name="T77" fmla="*/ 2147483647 h 749"/>
                <a:gd name="T78" fmla="*/ 2147483647 w 1199"/>
                <a:gd name="T79" fmla="*/ 2147483647 h 749"/>
                <a:gd name="T80" fmla="*/ 2147483647 w 1199"/>
                <a:gd name="T81" fmla="*/ 2147483647 h 749"/>
                <a:gd name="T82" fmla="*/ 2147483647 w 1199"/>
                <a:gd name="T83" fmla="*/ 2147483647 h 749"/>
                <a:gd name="T84" fmla="*/ 2147483647 w 1199"/>
                <a:gd name="T85" fmla="*/ 2147483647 h 749"/>
                <a:gd name="T86" fmla="*/ 2147483647 w 1199"/>
                <a:gd name="T87" fmla="*/ 2147483647 h 749"/>
                <a:gd name="T88" fmla="*/ 2147483647 w 1199"/>
                <a:gd name="T89" fmla="*/ 2147483647 h 749"/>
                <a:gd name="T90" fmla="*/ 2147483647 w 1199"/>
                <a:gd name="T91" fmla="*/ 2147483647 h 749"/>
                <a:gd name="T92" fmla="*/ 2147483647 w 1199"/>
                <a:gd name="T93" fmla="*/ 2147483647 h 749"/>
                <a:gd name="T94" fmla="*/ 2147483647 w 1199"/>
                <a:gd name="T95" fmla="*/ 2147483647 h 749"/>
                <a:gd name="T96" fmla="*/ 2147483647 w 1199"/>
                <a:gd name="T97" fmla="*/ 2147483647 h 749"/>
                <a:gd name="T98" fmla="*/ 2147483647 w 1199"/>
                <a:gd name="T99" fmla="*/ 2147483647 h 749"/>
                <a:gd name="T100" fmla="*/ 2147483647 w 1199"/>
                <a:gd name="T101" fmla="*/ 2147483647 h 749"/>
                <a:gd name="T102" fmla="*/ 2147483647 w 1199"/>
                <a:gd name="T103" fmla="*/ 2147483647 h 749"/>
                <a:gd name="T104" fmla="*/ 2147483647 w 1199"/>
                <a:gd name="T105" fmla="*/ 2147483647 h 749"/>
                <a:gd name="T106" fmla="*/ 2147483647 w 1199"/>
                <a:gd name="T107" fmla="*/ 2147483647 h 749"/>
                <a:gd name="T108" fmla="*/ 2147483647 w 1199"/>
                <a:gd name="T109" fmla="*/ 2147483647 h 749"/>
                <a:gd name="T110" fmla="*/ 2147483647 w 1199"/>
                <a:gd name="T111" fmla="*/ 2147483647 h 749"/>
                <a:gd name="T112" fmla="*/ 2147483647 w 1199"/>
                <a:gd name="T113" fmla="*/ 2147483647 h 74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99"/>
                <a:gd name="T172" fmla="*/ 0 h 749"/>
                <a:gd name="T173" fmla="*/ 1199 w 1199"/>
                <a:gd name="T174" fmla="*/ 749 h 74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99" h="749">
                  <a:moveTo>
                    <a:pt x="1195" y="501"/>
                  </a:moveTo>
                  <a:lnTo>
                    <a:pt x="1195" y="498"/>
                  </a:lnTo>
                  <a:lnTo>
                    <a:pt x="1178" y="414"/>
                  </a:lnTo>
                  <a:lnTo>
                    <a:pt x="1156" y="370"/>
                  </a:lnTo>
                  <a:lnTo>
                    <a:pt x="1151" y="342"/>
                  </a:lnTo>
                  <a:lnTo>
                    <a:pt x="1151" y="298"/>
                  </a:lnTo>
                  <a:lnTo>
                    <a:pt x="1132" y="206"/>
                  </a:lnTo>
                  <a:lnTo>
                    <a:pt x="1112" y="120"/>
                  </a:lnTo>
                  <a:lnTo>
                    <a:pt x="1092" y="91"/>
                  </a:lnTo>
                  <a:lnTo>
                    <a:pt x="1067" y="72"/>
                  </a:lnTo>
                  <a:lnTo>
                    <a:pt x="987" y="67"/>
                  </a:lnTo>
                  <a:lnTo>
                    <a:pt x="868" y="63"/>
                  </a:lnTo>
                  <a:lnTo>
                    <a:pt x="829" y="50"/>
                  </a:lnTo>
                  <a:lnTo>
                    <a:pt x="802" y="16"/>
                  </a:lnTo>
                  <a:lnTo>
                    <a:pt x="780" y="0"/>
                  </a:lnTo>
                  <a:lnTo>
                    <a:pt x="655" y="5"/>
                  </a:lnTo>
                  <a:lnTo>
                    <a:pt x="632" y="19"/>
                  </a:lnTo>
                  <a:lnTo>
                    <a:pt x="607" y="19"/>
                  </a:lnTo>
                  <a:lnTo>
                    <a:pt x="586" y="46"/>
                  </a:lnTo>
                  <a:lnTo>
                    <a:pt x="583" y="76"/>
                  </a:lnTo>
                  <a:lnTo>
                    <a:pt x="507" y="88"/>
                  </a:lnTo>
                  <a:lnTo>
                    <a:pt x="432" y="100"/>
                  </a:lnTo>
                  <a:lnTo>
                    <a:pt x="417" y="113"/>
                  </a:lnTo>
                  <a:lnTo>
                    <a:pt x="409" y="138"/>
                  </a:lnTo>
                  <a:lnTo>
                    <a:pt x="381" y="148"/>
                  </a:lnTo>
                  <a:lnTo>
                    <a:pt x="369" y="162"/>
                  </a:lnTo>
                  <a:lnTo>
                    <a:pt x="360" y="172"/>
                  </a:lnTo>
                  <a:lnTo>
                    <a:pt x="360" y="199"/>
                  </a:lnTo>
                  <a:lnTo>
                    <a:pt x="339" y="213"/>
                  </a:lnTo>
                  <a:lnTo>
                    <a:pt x="330" y="213"/>
                  </a:lnTo>
                  <a:lnTo>
                    <a:pt x="309" y="234"/>
                  </a:lnTo>
                  <a:lnTo>
                    <a:pt x="294" y="234"/>
                  </a:lnTo>
                  <a:lnTo>
                    <a:pt x="274" y="234"/>
                  </a:lnTo>
                  <a:lnTo>
                    <a:pt x="261" y="249"/>
                  </a:lnTo>
                  <a:lnTo>
                    <a:pt x="247" y="263"/>
                  </a:lnTo>
                  <a:lnTo>
                    <a:pt x="224" y="267"/>
                  </a:lnTo>
                  <a:lnTo>
                    <a:pt x="185" y="277"/>
                  </a:lnTo>
                  <a:lnTo>
                    <a:pt x="172" y="290"/>
                  </a:lnTo>
                  <a:lnTo>
                    <a:pt x="172" y="310"/>
                  </a:lnTo>
                  <a:lnTo>
                    <a:pt x="143" y="323"/>
                  </a:lnTo>
                  <a:lnTo>
                    <a:pt x="136" y="338"/>
                  </a:lnTo>
                  <a:lnTo>
                    <a:pt x="126" y="392"/>
                  </a:lnTo>
                  <a:lnTo>
                    <a:pt x="103" y="458"/>
                  </a:lnTo>
                  <a:lnTo>
                    <a:pt x="80" y="488"/>
                  </a:lnTo>
                  <a:lnTo>
                    <a:pt x="0" y="571"/>
                  </a:lnTo>
                  <a:lnTo>
                    <a:pt x="14" y="594"/>
                  </a:lnTo>
                  <a:lnTo>
                    <a:pt x="35" y="610"/>
                  </a:lnTo>
                  <a:lnTo>
                    <a:pt x="63" y="621"/>
                  </a:lnTo>
                  <a:lnTo>
                    <a:pt x="92" y="607"/>
                  </a:lnTo>
                  <a:lnTo>
                    <a:pt x="129" y="589"/>
                  </a:lnTo>
                  <a:lnTo>
                    <a:pt x="145" y="624"/>
                  </a:lnTo>
                  <a:lnTo>
                    <a:pt x="162" y="655"/>
                  </a:lnTo>
                  <a:lnTo>
                    <a:pt x="185" y="675"/>
                  </a:lnTo>
                  <a:lnTo>
                    <a:pt x="214" y="685"/>
                  </a:lnTo>
                  <a:lnTo>
                    <a:pt x="249" y="680"/>
                  </a:lnTo>
                  <a:lnTo>
                    <a:pt x="276" y="671"/>
                  </a:lnTo>
                  <a:lnTo>
                    <a:pt x="306" y="660"/>
                  </a:lnTo>
                  <a:lnTo>
                    <a:pt x="353" y="670"/>
                  </a:lnTo>
                  <a:lnTo>
                    <a:pt x="385" y="695"/>
                  </a:lnTo>
                  <a:lnTo>
                    <a:pt x="388" y="719"/>
                  </a:lnTo>
                  <a:lnTo>
                    <a:pt x="415" y="748"/>
                  </a:lnTo>
                  <a:lnTo>
                    <a:pt x="429" y="740"/>
                  </a:lnTo>
                  <a:lnTo>
                    <a:pt x="429" y="729"/>
                  </a:lnTo>
                  <a:lnTo>
                    <a:pt x="432" y="721"/>
                  </a:lnTo>
                  <a:lnTo>
                    <a:pt x="468" y="704"/>
                  </a:lnTo>
                  <a:lnTo>
                    <a:pt x="480" y="689"/>
                  </a:lnTo>
                  <a:lnTo>
                    <a:pt x="482" y="671"/>
                  </a:lnTo>
                  <a:lnTo>
                    <a:pt x="550" y="670"/>
                  </a:lnTo>
                  <a:lnTo>
                    <a:pt x="590" y="670"/>
                  </a:lnTo>
                  <a:lnTo>
                    <a:pt x="645" y="624"/>
                  </a:lnTo>
                  <a:lnTo>
                    <a:pt x="660" y="648"/>
                  </a:lnTo>
                  <a:lnTo>
                    <a:pt x="641" y="668"/>
                  </a:lnTo>
                  <a:lnTo>
                    <a:pt x="645" y="698"/>
                  </a:lnTo>
                  <a:lnTo>
                    <a:pt x="655" y="715"/>
                  </a:lnTo>
                  <a:lnTo>
                    <a:pt x="708" y="713"/>
                  </a:lnTo>
                  <a:lnTo>
                    <a:pt x="734" y="703"/>
                  </a:lnTo>
                  <a:lnTo>
                    <a:pt x="759" y="687"/>
                  </a:lnTo>
                  <a:lnTo>
                    <a:pt x="777" y="668"/>
                  </a:lnTo>
                  <a:lnTo>
                    <a:pt x="796" y="651"/>
                  </a:lnTo>
                  <a:lnTo>
                    <a:pt x="810" y="609"/>
                  </a:lnTo>
                  <a:lnTo>
                    <a:pt x="826" y="607"/>
                  </a:lnTo>
                  <a:lnTo>
                    <a:pt x="865" y="613"/>
                  </a:lnTo>
                  <a:lnTo>
                    <a:pt x="882" y="621"/>
                  </a:lnTo>
                  <a:lnTo>
                    <a:pt x="902" y="626"/>
                  </a:lnTo>
                  <a:lnTo>
                    <a:pt x="921" y="596"/>
                  </a:lnTo>
                  <a:lnTo>
                    <a:pt x="955" y="579"/>
                  </a:lnTo>
                  <a:lnTo>
                    <a:pt x="981" y="584"/>
                  </a:lnTo>
                  <a:lnTo>
                    <a:pt x="1027" y="617"/>
                  </a:lnTo>
                  <a:lnTo>
                    <a:pt x="1037" y="659"/>
                  </a:lnTo>
                  <a:lnTo>
                    <a:pt x="1027" y="666"/>
                  </a:lnTo>
                  <a:lnTo>
                    <a:pt x="1007" y="666"/>
                  </a:lnTo>
                  <a:lnTo>
                    <a:pt x="1010" y="685"/>
                  </a:lnTo>
                  <a:lnTo>
                    <a:pt x="1025" y="706"/>
                  </a:lnTo>
                  <a:lnTo>
                    <a:pt x="1029" y="726"/>
                  </a:lnTo>
                  <a:lnTo>
                    <a:pt x="1041" y="729"/>
                  </a:lnTo>
                  <a:lnTo>
                    <a:pt x="1067" y="726"/>
                  </a:lnTo>
                  <a:lnTo>
                    <a:pt x="1089" y="726"/>
                  </a:lnTo>
                  <a:lnTo>
                    <a:pt x="1079" y="711"/>
                  </a:lnTo>
                  <a:lnTo>
                    <a:pt x="1079" y="689"/>
                  </a:lnTo>
                  <a:lnTo>
                    <a:pt x="1085" y="670"/>
                  </a:lnTo>
                  <a:lnTo>
                    <a:pt x="1110" y="670"/>
                  </a:lnTo>
                  <a:lnTo>
                    <a:pt x="1121" y="665"/>
                  </a:lnTo>
                  <a:lnTo>
                    <a:pt x="1126" y="654"/>
                  </a:lnTo>
                  <a:lnTo>
                    <a:pt x="1116" y="637"/>
                  </a:lnTo>
                  <a:lnTo>
                    <a:pt x="1096" y="628"/>
                  </a:lnTo>
                  <a:lnTo>
                    <a:pt x="1082" y="600"/>
                  </a:lnTo>
                  <a:lnTo>
                    <a:pt x="1101" y="593"/>
                  </a:lnTo>
                  <a:lnTo>
                    <a:pt x="1099" y="571"/>
                  </a:lnTo>
                  <a:lnTo>
                    <a:pt x="1093" y="536"/>
                  </a:lnTo>
                  <a:lnTo>
                    <a:pt x="1112" y="525"/>
                  </a:lnTo>
                  <a:lnTo>
                    <a:pt x="1112" y="504"/>
                  </a:lnTo>
                  <a:lnTo>
                    <a:pt x="1135" y="498"/>
                  </a:lnTo>
                  <a:lnTo>
                    <a:pt x="1198" y="509"/>
                  </a:lnTo>
                  <a:lnTo>
                    <a:pt x="1195" y="501"/>
                  </a:lnTo>
                </a:path>
              </a:pathLst>
            </a:custGeom>
            <a:solidFill>
              <a:schemeClr val="bg1">
                <a:lumMod val="85000"/>
              </a:schemeClr>
            </a:solidFill>
            <a:ln w="1905">
              <a:noFill/>
              <a:round/>
              <a:headEnd/>
              <a:tailEnd/>
            </a:ln>
          </p:spPr>
          <p:txBody>
            <a:bodyPr/>
            <a:lstStyle/>
            <a:p>
              <a:endParaRPr lang="en-GB" altLang="en-US" sz="1200" dirty="0">
                <a:highlight>
                  <a:srgbClr val="FFFF00"/>
                </a:highlight>
                <a:latin typeface="+mj-lt"/>
              </a:endParaRPr>
            </a:p>
          </p:txBody>
        </p:sp>
        <p:sp>
          <p:nvSpPr>
            <p:cNvPr id="72" name="Trapezoid 71">
              <a:extLst>
                <a:ext uri="{FF2B5EF4-FFF2-40B4-BE49-F238E27FC236}">
                  <a16:creationId xmlns:a16="http://schemas.microsoft.com/office/drawing/2014/main" id="{0A8E3A9E-BE34-4D8C-A46D-B032A1D8B5D1}"/>
                </a:ext>
              </a:extLst>
            </p:cNvPr>
            <p:cNvSpPr/>
            <p:nvPr/>
          </p:nvSpPr>
          <p:spPr>
            <a:xfrm rot="5400000">
              <a:off x="5284859" y="345155"/>
              <a:ext cx="483192" cy="916840"/>
            </a:xfrm>
            <a:prstGeom prst="trapezoid">
              <a:avLst>
                <a:gd name="adj" fmla="val 43278"/>
              </a:avLst>
            </a:prstGeom>
            <a:gradFill>
              <a:gsLst>
                <a:gs pos="0">
                  <a:schemeClr val="accent2">
                    <a:lumMod val="60000"/>
                    <a:lumOff val="40000"/>
                    <a:alpha val="0"/>
                  </a:schemeClr>
                </a:gs>
                <a:gs pos="100000">
                  <a:schemeClr val="bg1">
                    <a:lumMod val="9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highlight>
                  <a:srgbClr val="FFFF00"/>
                </a:highlight>
              </a:endParaRPr>
            </a:p>
          </p:txBody>
        </p:sp>
        <p:grpSp>
          <p:nvGrpSpPr>
            <p:cNvPr id="73" name="Group 72">
              <a:extLst>
                <a:ext uri="{FF2B5EF4-FFF2-40B4-BE49-F238E27FC236}">
                  <a16:creationId xmlns:a16="http://schemas.microsoft.com/office/drawing/2014/main" id="{FF38778C-CDB8-474E-9B55-19AE0E20A483}"/>
                </a:ext>
              </a:extLst>
            </p:cNvPr>
            <p:cNvGrpSpPr/>
            <p:nvPr/>
          </p:nvGrpSpPr>
          <p:grpSpPr>
            <a:xfrm>
              <a:off x="4635617" y="519547"/>
              <a:ext cx="564096" cy="564096"/>
              <a:chOff x="4689102" y="467737"/>
              <a:chExt cx="564096" cy="564096"/>
            </a:xfrm>
          </p:grpSpPr>
          <p:sp>
            <p:nvSpPr>
              <p:cNvPr id="74" name="Oval 73">
                <a:extLst>
                  <a:ext uri="{FF2B5EF4-FFF2-40B4-BE49-F238E27FC236}">
                    <a16:creationId xmlns:a16="http://schemas.microsoft.com/office/drawing/2014/main" id="{8BA7C663-4BE5-477D-B4E6-00DEE50A17F0}"/>
                  </a:ext>
                </a:extLst>
              </p:cNvPr>
              <p:cNvSpPr/>
              <p:nvPr/>
            </p:nvSpPr>
            <p:spPr>
              <a:xfrm>
                <a:off x="4689102" y="467737"/>
                <a:ext cx="564096" cy="564096"/>
              </a:xfrm>
              <a:prstGeom prst="ellipse">
                <a:avLst/>
              </a:prstGeom>
              <a:solidFill>
                <a:schemeClr val="bg1"/>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highlight>
                    <a:srgbClr val="FFFF00"/>
                  </a:highlight>
                </a:endParaRPr>
              </a:p>
            </p:txBody>
          </p:sp>
          <p:sp>
            <p:nvSpPr>
              <p:cNvPr id="75" name="Freeform 8">
                <a:extLst>
                  <a:ext uri="{FF2B5EF4-FFF2-40B4-BE49-F238E27FC236}">
                    <a16:creationId xmlns:a16="http://schemas.microsoft.com/office/drawing/2014/main" id="{16BA073B-EFD1-4DFD-AC15-5751D4D22EAC}"/>
                  </a:ext>
                </a:extLst>
              </p:cNvPr>
              <p:cNvSpPr>
                <a:spLocks noChangeAspect="1"/>
              </p:cNvSpPr>
              <p:nvPr/>
            </p:nvSpPr>
            <p:spPr bwMode="gray">
              <a:xfrm>
                <a:off x="4820780" y="573808"/>
                <a:ext cx="300740" cy="351954"/>
              </a:xfrm>
              <a:custGeom>
                <a:avLst/>
                <a:gdLst>
                  <a:gd name="T0" fmla="*/ 2147483647 w 425"/>
                  <a:gd name="T1" fmla="*/ 2147483647 h 433"/>
                  <a:gd name="T2" fmla="*/ 2147483647 w 425"/>
                  <a:gd name="T3" fmla="*/ 2147483647 h 433"/>
                  <a:gd name="T4" fmla="*/ 2147483647 w 425"/>
                  <a:gd name="T5" fmla="*/ 2147483647 h 433"/>
                  <a:gd name="T6" fmla="*/ 2147483647 w 425"/>
                  <a:gd name="T7" fmla="*/ 2147483647 h 433"/>
                  <a:gd name="T8" fmla="*/ 2147483647 w 425"/>
                  <a:gd name="T9" fmla="*/ 2147483647 h 433"/>
                  <a:gd name="T10" fmla="*/ 2147483647 w 425"/>
                  <a:gd name="T11" fmla="*/ 2147483647 h 433"/>
                  <a:gd name="T12" fmla="*/ 2147483647 w 425"/>
                  <a:gd name="T13" fmla="*/ 2147483647 h 433"/>
                  <a:gd name="T14" fmla="*/ 2147483647 w 425"/>
                  <a:gd name="T15" fmla="*/ 2147483647 h 433"/>
                  <a:gd name="T16" fmla="*/ 2147483647 w 425"/>
                  <a:gd name="T17" fmla="*/ 2147483647 h 433"/>
                  <a:gd name="T18" fmla="*/ 2147483647 w 425"/>
                  <a:gd name="T19" fmla="*/ 2147483647 h 433"/>
                  <a:gd name="T20" fmla="*/ 2147483647 w 425"/>
                  <a:gd name="T21" fmla="*/ 2147483647 h 433"/>
                  <a:gd name="T22" fmla="*/ 2147483647 w 425"/>
                  <a:gd name="T23" fmla="*/ 2147483647 h 433"/>
                  <a:gd name="T24" fmla="*/ 2147483647 w 425"/>
                  <a:gd name="T25" fmla="*/ 2147483647 h 433"/>
                  <a:gd name="T26" fmla="*/ 2147483647 w 425"/>
                  <a:gd name="T27" fmla="*/ 2147483647 h 433"/>
                  <a:gd name="T28" fmla="*/ 2147483647 w 425"/>
                  <a:gd name="T29" fmla="*/ 2147483647 h 433"/>
                  <a:gd name="T30" fmla="*/ 2147483647 w 425"/>
                  <a:gd name="T31" fmla="*/ 2147483647 h 433"/>
                  <a:gd name="T32" fmla="*/ 2147483647 w 425"/>
                  <a:gd name="T33" fmla="*/ 2147483647 h 433"/>
                  <a:gd name="T34" fmla="*/ 0 w 425"/>
                  <a:gd name="T35" fmla="*/ 2147483647 h 433"/>
                  <a:gd name="T36" fmla="*/ 2147483647 w 425"/>
                  <a:gd name="T37" fmla="*/ 2147483647 h 433"/>
                  <a:gd name="T38" fmla="*/ 2147483647 w 425"/>
                  <a:gd name="T39" fmla="*/ 2147483647 h 433"/>
                  <a:gd name="T40" fmla="*/ 2147483647 w 425"/>
                  <a:gd name="T41" fmla="*/ 2147483647 h 433"/>
                  <a:gd name="T42" fmla="*/ 2147483647 w 425"/>
                  <a:gd name="T43" fmla="*/ 2147483647 h 433"/>
                  <a:gd name="T44" fmla="*/ 2147483647 w 425"/>
                  <a:gd name="T45" fmla="*/ 2147483647 h 433"/>
                  <a:gd name="T46" fmla="*/ 2147483647 w 425"/>
                  <a:gd name="T47" fmla="*/ 2147483647 h 433"/>
                  <a:gd name="T48" fmla="*/ 2147483647 w 425"/>
                  <a:gd name="T49" fmla="*/ 2147483647 h 433"/>
                  <a:gd name="T50" fmla="*/ 2147483647 w 425"/>
                  <a:gd name="T51" fmla="*/ 2147483647 h 433"/>
                  <a:gd name="T52" fmla="*/ 2147483647 w 425"/>
                  <a:gd name="T53" fmla="*/ 2147483647 h 433"/>
                  <a:gd name="T54" fmla="*/ 2147483647 w 425"/>
                  <a:gd name="T55" fmla="*/ 2147483647 h 433"/>
                  <a:gd name="T56" fmla="*/ 2147483647 w 425"/>
                  <a:gd name="T57" fmla="*/ 2147483647 h 433"/>
                  <a:gd name="T58" fmla="*/ 2147483647 w 425"/>
                  <a:gd name="T59" fmla="*/ 2147483647 h 433"/>
                  <a:gd name="T60" fmla="*/ 2147483647 w 425"/>
                  <a:gd name="T61" fmla="*/ 2147483647 h 433"/>
                  <a:gd name="T62" fmla="*/ 2147483647 w 425"/>
                  <a:gd name="T63" fmla="*/ 0 h 433"/>
                  <a:gd name="T64" fmla="*/ 2147483647 w 425"/>
                  <a:gd name="T65" fmla="*/ 0 h 433"/>
                  <a:gd name="T66" fmla="*/ 2147483647 w 425"/>
                  <a:gd name="T67" fmla="*/ 2147483647 h 433"/>
                  <a:gd name="T68" fmla="*/ 2147483647 w 425"/>
                  <a:gd name="T69" fmla="*/ 2147483647 h 433"/>
                  <a:gd name="T70" fmla="*/ 2147483647 w 425"/>
                  <a:gd name="T71" fmla="*/ 2147483647 h 433"/>
                  <a:gd name="T72" fmla="*/ 2147483647 w 425"/>
                  <a:gd name="T73" fmla="*/ 2147483647 h 433"/>
                  <a:gd name="T74" fmla="*/ 2147483647 w 425"/>
                  <a:gd name="T75" fmla="*/ 2147483647 h 433"/>
                  <a:gd name="T76" fmla="*/ 2147483647 w 425"/>
                  <a:gd name="T77" fmla="*/ 2147483647 h 433"/>
                  <a:gd name="T78" fmla="*/ 2147483647 w 425"/>
                  <a:gd name="T79" fmla="*/ 2147483647 h 433"/>
                  <a:gd name="T80" fmla="*/ 2147483647 w 425"/>
                  <a:gd name="T81" fmla="*/ 2147483647 h 433"/>
                  <a:gd name="T82" fmla="*/ 2147483647 w 425"/>
                  <a:gd name="T83" fmla="*/ 2147483647 h 433"/>
                  <a:gd name="T84" fmla="*/ 2147483647 w 425"/>
                  <a:gd name="T85" fmla="*/ 2147483647 h 433"/>
                  <a:gd name="T86" fmla="*/ 2147483647 w 425"/>
                  <a:gd name="T87" fmla="*/ 2147483647 h 433"/>
                  <a:gd name="T88" fmla="*/ 2147483647 w 425"/>
                  <a:gd name="T89" fmla="*/ 2147483647 h 433"/>
                  <a:gd name="T90" fmla="*/ 2147483647 w 425"/>
                  <a:gd name="T91" fmla="*/ 2147483647 h 433"/>
                  <a:gd name="T92" fmla="*/ 2147483647 w 425"/>
                  <a:gd name="T93" fmla="*/ 2147483647 h 433"/>
                  <a:gd name="T94" fmla="*/ 2147483647 w 425"/>
                  <a:gd name="T95" fmla="*/ 2147483647 h 43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25"/>
                  <a:gd name="T145" fmla="*/ 0 h 433"/>
                  <a:gd name="T146" fmla="*/ 425 w 425"/>
                  <a:gd name="T147" fmla="*/ 433 h 43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25" h="433">
                    <a:moveTo>
                      <a:pt x="286" y="267"/>
                    </a:moveTo>
                    <a:lnTo>
                      <a:pt x="350" y="314"/>
                    </a:lnTo>
                    <a:lnTo>
                      <a:pt x="350" y="339"/>
                    </a:lnTo>
                    <a:lnTo>
                      <a:pt x="320" y="359"/>
                    </a:lnTo>
                    <a:lnTo>
                      <a:pt x="285" y="381"/>
                    </a:lnTo>
                    <a:lnTo>
                      <a:pt x="254" y="398"/>
                    </a:lnTo>
                    <a:lnTo>
                      <a:pt x="222" y="432"/>
                    </a:lnTo>
                    <a:lnTo>
                      <a:pt x="194" y="416"/>
                    </a:lnTo>
                    <a:lnTo>
                      <a:pt x="153" y="381"/>
                    </a:lnTo>
                    <a:lnTo>
                      <a:pt x="140" y="381"/>
                    </a:lnTo>
                    <a:lnTo>
                      <a:pt x="116" y="394"/>
                    </a:lnTo>
                    <a:lnTo>
                      <a:pt x="88" y="387"/>
                    </a:lnTo>
                    <a:lnTo>
                      <a:pt x="96" y="370"/>
                    </a:lnTo>
                    <a:lnTo>
                      <a:pt x="97" y="339"/>
                    </a:lnTo>
                    <a:lnTo>
                      <a:pt x="85" y="313"/>
                    </a:lnTo>
                    <a:lnTo>
                      <a:pt x="43" y="308"/>
                    </a:lnTo>
                    <a:lnTo>
                      <a:pt x="9" y="312"/>
                    </a:lnTo>
                    <a:lnTo>
                      <a:pt x="0" y="290"/>
                    </a:lnTo>
                    <a:lnTo>
                      <a:pt x="17" y="257"/>
                    </a:lnTo>
                    <a:lnTo>
                      <a:pt x="39" y="231"/>
                    </a:lnTo>
                    <a:lnTo>
                      <a:pt x="47" y="181"/>
                    </a:lnTo>
                    <a:lnTo>
                      <a:pt x="87" y="164"/>
                    </a:lnTo>
                    <a:lnTo>
                      <a:pt x="140" y="167"/>
                    </a:lnTo>
                    <a:lnTo>
                      <a:pt x="153" y="154"/>
                    </a:lnTo>
                    <a:lnTo>
                      <a:pt x="187" y="100"/>
                    </a:lnTo>
                    <a:lnTo>
                      <a:pt x="206" y="63"/>
                    </a:lnTo>
                    <a:lnTo>
                      <a:pt x="258" y="63"/>
                    </a:lnTo>
                    <a:lnTo>
                      <a:pt x="271" y="29"/>
                    </a:lnTo>
                    <a:lnTo>
                      <a:pt x="289" y="24"/>
                    </a:lnTo>
                    <a:lnTo>
                      <a:pt x="311" y="24"/>
                    </a:lnTo>
                    <a:lnTo>
                      <a:pt x="336" y="24"/>
                    </a:lnTo>
                    <a:lnTo>
                      <a:pt x="354" y="0"/>
                    </a:lnTo>
                    <a:lnTo>
                      <a:pt x="364" y="0"/>
                    </a:lnTo>
                    <a:lnTo>
                      <a:pt x="357" y="32"/>
                    </a:lnTo>
                    <a:lnTo>
                      <a:pt x="336" y="50"/>
                    </a:lnTo>
                    <a:lnTo>
                      <a:pt x="324" y="91"/>
                    </a:lnTo>
                    <a:lnTo>
                      <a:pt x="325" y="136"/>
                    </a:lnTo>
                    <a:lnTo>
                      <a:pt x="349" y="138"/>
                    </a:lnTo>
                    <a:lnTo>
                      <a:pt x="382" y="121"/>
                    </a:lnTo>
                    <a:lnTo>
                      <a:pt x="400" y="104"/>
                    </a:lnTo>
                    <a:lnTo>
                      <a:pt x="416" y="104"/>
                    </a:lnTo>
                    <a:lnTo>
                      <a:pt x="424" y="117"/>
                    </a:lnTo>
                    <a:lnTo>
                      <a:pt x="370" y="164"/>
                    </a:lnTo>
                    <a:lnTo>
                      <a:pt x="368" y="195"/>
                    </a:lnTo>
                    <a:lnTo>
                      <a:pt x="364" y="219"/>
                    </a:lnTo>
                    <a:lnTo>
                      <a:pt x="320" y="219"/>
                    </a:lnTo>
                    <a:lnTo>
                      <a:pt x="289" y="244"/>
                    </a:lnTo>
                    <a:lnTo>
                      <a:pt x="286" y="267"/>
                    </a:lnTo>
                  </a:path>
                </a:pathLst>
              </a:custGeom>
              <a:solidFill>
                <a:schemeClr val="accent2"/>
              </a:solidFill>
              <a:ln w="1905">
                <a:solidFill>
                  <a:schemeClr val="accent2"/>
                </a:solidFill>
                <a:round/>
                <a:headEnd/>
                <a:tailEnd/>
              </a:ln>
            </p:spPr>
            <p:txBody>
              <a:bodyPr/>
              <a:lstStyle/>
              <a:p>
                <a:endParaRPr lang="en-GB" altLang="en-US" sz="1200" dirty="0">
                  <a:highlight>
                    <a:srgbClr val="FFFF00"/>
                  </a:highlight>
                  <a:latin typeface="+mj-lt"/>
                </a:endParaRPr>
              </a:p>
            </p:txBody>
          </p:sp>
        </p:grpSp>
        <p:sp>
          <p:nvSpPr>
            <p:cNvPr id="76" name="Freeform 8">
              <a:extLst>
                <a:ext uri="{FF2B5EF4-FFF2-40B4-BE49-F238E27FC236}">
                  <a16:creationId xmlns:a16="http://schemas.microsoft.com/office/drawing/2014/main" id="{69F8E4A9-4DFC-4B33-8B6D-80D1A6E2410C}"/>
                </a:ext>
              </a:extLst>
            </p:cNvPr>
            <p:cNvSpPr>
              <a:spLocks noChangeAspect="1"/>
            </p:cNvSpPr>
            <p:nvPr/>
          </p:nvSpPr>
          <p:spPr bwMode="gray">
            <a:xfrm>
              <a:off x="5938890" y="746835"/>
              <a:ext cx="90726" cy="106177"/>
            </a:xfrm>
            <a:custGeom>
              <a:avLst/>
              <a:gdLst>
                <a:gd name="T0" fmla="*/ 2147483647 w 425"/>
                <a:gd name="T1" fmla="*/ 2147483647 h 433"/>
                <a:gd name="T2" fmla="*/ 2147483647 w 425"/>
                <a:gd name="T3" fmla="*/ 2147483647 h 433"/>
                <a:gd name="T4" fmla="*/ 2147483647 w 425"/>
                <a:gd name="T5" fmla="*/ 2147483647 h 433"/>
                <a:gd name="T6" fmla="*/ 2147483647 w 425"/>
                <a:gd name="T7" fmla="*/ 2147483647 h 433"/>
                <a:gd name="T8" fmla="*/ 2147483647 w 425"/>
                <a:gd name="T9" fmla="*/ 2147483647 h 433"/>
                <a:gd name="T10" fmla="*/ 2147483647 w 425"/>
                <a:gd name="T11" fmla="*/ 2147483647 h 433"/>
                <a:gd name="T12" fmla="*/ 2147483647 w 425"/>
                <a:gd name="T13" fmla="*/ 2147483647 h 433"/>
                <a:gd name="T14" fmla="*/ 2147483647 w 425"/>
                <a:gd name="T15" fmla="*/ 2147483647 h 433"/>
                <a:gd name="T16" fmla="*/ 2147483647 w 425"/>
                <a:gd name="T17" fmla="*/ 2147483647 h 433"/>
                <a:gd name="T18" fmla="*/ 2147483647 w 425"/>
                <a:gd name="T19" fmla="*/ 2147483647 h 433"/>
                <a:gd name="T20" fmla="*/ 2147483647 w 425"/>
                <a:gd name="T21" fmla="*/ 2147483647 h 433"/>
                <a:gd name="T22" fmla="*/ 2147483647 w 425"/>
                <a:gd name="T23" fmla="*/ 2147483647 h 433"/>
                <a:gd name="T24" fmla="*/ 2147483647 w 425"/>
                <a:gd name="T25" fmla="*/ 2147483647 h 433"/>
                <a:gd name="T26" fmla="*/ 2147483647 w 425"/>
                <a:gd name="T27" fmla="*/ 2147483647 h 433"/>
                <a:gd name="T28" fmla="*/ 2147483647 w 425"/>
                <a:gd name="T29" fmla="*/ 2147483647 h 433"/>
                <a:gd name="T30" fmla="*/ 2147483647 w 425"/>
                <a:gd name="T31" fmla="*/ 2147483647 h 433"/>
                <a:gd name="T32" fmla="*/ 2147483647 w 425"/>
                <a:gd name="T33" fmla="*/ 2147483647 h 433"/>
                <a:gd name="T34" fmla="*/ 0 w 425"/>
                <a:gd name="T35" fmla="*/ 2147483647 h 433"/>
                <a:gd name="T36" fmla="*/ 2147483647 w 425"/>
                <a:gd name="T37" fmla="*/ 2147483647 h 433"/>
                <a:gd name="T38" fmla="*/ 2147483647 w 425"/>
                <a:gd name="T39" fmla="*/ 2147483647 h 433"/>
                <a:gd name="T40" fmla="*/ 2147483647 w 425"/>
                <a:gd name="T41" fmla="*/ 2147483647 h 433"/>
                <a:gd name="T42" fmla="*/ 2147483647 w 425"/>
                <a:gd name="T43" fmla="*/ 2147483647 h 433"/>
                <a:gd name="T44" fmla="*/ 2147483647 w 425"/>
                <a:gd name="T45" fmla="*/ 2147483647 h 433"/>
                <a:gd name="T46" fmla="*/ 2147483647 w 425"/>
                <a:gd name="T47" fmla="*/ 2147483647 h 433"/>
                <a:gd name="T48" fmla="*/ 2147483647 w 425"/>
                <a:gd name="T49" fmla="*/ 2147483647 h 433"/>
                <a:gd name="T50" fmla="*/ 2147483647 w 425"/>
                <a:gd name="T51" fmla="*/ 2147483647 h 433"/>
                <a:gd name="T52" fmla="*/ 2147483647 w 425"/>
                <a:gd name="T53" fmla="*/ 2147483647 h 433"/>
                <a:gd name="T54" fmla="*/ 2147483647 w 425"/>
                <a:gd name="T55" fmla="*/ 2147483647 h 433"/>
                <a:gd name="T56" fmla="*/ 2147483647 w 425"/>
                <a:gd name="T57" fmla="*/ 2147483647 h 433"/>
                <a:gd name="T58" fmla="*/ 2147483647 w 425"/>
                <a:gd name="T59" fmla="*/ 2147483647 h 433"/>
                <a:gd name="T60" fmla="*/ 2147483647 w 425"/>
                <a:gd name="T61" fmla="*/ 2147483647 h 433"/>
                <a:gd name="T62" fmla="*/ 2147483647 w 425"/>
                <a:gd name="T63" fmla="*/ 0 h 433"/>
                <a:gd name="T64" fmla="*/ 2147483647 w 425"/>
                <a:gd name="T65" fmla="*/ 0 h 433"/>
                <a:gd name="T66" fmla="*/ 2147483647 w 425"/>
                <a:gd name="T67" fmla="*/ 2147483647 h 433"/>
                <a:gd name="T68" fmla="*/ 2147483647 w 425"/>
                <a:gd name="T69" fmla="*/ 2147483647 h 433"/>
                <a:gd name="T70" fmla="*/ 2147483647 w 425"/>
                <a:gd name="T71" fmla="*/ 2147483647 h 433"/>
                <a:gd name="T72" fmla="*/ 2147483647 w 425"/>
                <a:gd name="T73" fmla="*/ 2147483647 h 433"/>
                <a:gd name="T74" fmla="*/ 2147483647 w 425"/>
                <a:gd name="T75" fmla="*/ 2147483647 h 433"/>
                <a:gd name="T76" fmla="*/ 2147483647 w 425"/>
                <a:gd name="T77" fmla="*/ 2147483647 h 433"/>
                <a:gd name="T78" fmla="*/ 2147483647 w 425"/>
                <a:gd name="T79" fmla="*/ 2147483647 h 433"/>
                <a:gd name="T80" fmla="*/ 2147483647 w 425"/>
                <a:gd name="T81" fmla="*/ 2147483647 h 433"/>
                <a:gd name="T82" fmla="*/ 2147483647 w 425"/>
                <a:gd name="T83" fmla="*/ 2147483647 h 433"/>
                <a:gd name="T84" fmla="*/ 2147483647 w 425"/>
                <a:gd name="T85" fmla="*/ 2147483647 h 433"/>
                <a:gd name="T86" fmla="*/ 2147483647 w 425"/>
                <a:gd name="T87" fmla="*/ 2147483647 h 433"/>
                <a:gd name="T88" fmla="*/ 2147483647 w 425"/>
                <a:gd name="T89" fmla="*/ 2147483647 h 433"/>
                <a:gd name="T90" fmla="*/ 2147483647 w 425"/>
                <a:gd name="T91" fmla="*/ 2147483647 h 433"/>
                <a:gd name="T92" fmla="*/ 2147483647 w 425"/>
                <a:gd name="T93" fmla="*/ 2147483647 h 433"/>
                <a:gd name="T94" fmla="*/ 2147483647 w 425"/>
                <a:gd name="T95" fmla="*/ 2147483647 h 43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25"/>
                <a:gd name="T145" fmla="*/ 0 h 433"/>
                <a:gd name="T146" fmla="*/ 425 w 425"/>
                <a:gd name="T147" fmla="*/ 433 h 43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25" h="433">
                  <a:moveTo>
                    <a:pt x="286" y="267"/>
                  </a:moveTo>
                  <a:lnTo>
                    <a:pt x="350" y="314"/>
                  </a:lnTo>
                  <a:lnTo>
                    <a:pt x="350" y="339"/>
                  </a:lnTo>
                  <a:lnTo>
                    <a:pt x="320" y="359"/>
                  </a:lnTo>
                  <a:lnTo>
                    <a:pt x="285" y="381"/>
                  </a:lnTo>
                  <a:lnTo>
                    <a:pt x="254" y="398"/>
                  </a:lnTo>
                  <a:lnTo>
                    <a:pt x="222" y="432"/>
                  </a:lnTo>
                  <a:lnTo>
                    <a:pt x="194" y="416"/>
                  </a:lnTo>
                  <a:lnTo>
                    <a:pt x="153" y="381"/>
                  </a:lnTo>
                  <a:lnTo>
                    <a:pt x="140" y="381"/>
                  </a:lnTo>
                  <a:lnTo>
                    <a:pt x="116" y="394"/>
                  </a:lnTo>
                  <a:lnTo>
                    <a:pt x="88" y="387"/>
                  </a:lnTo>
                  <a:lnTo>
                    <a:pt x="96" y="370"/>
                  </a:lnTo>
                  <a:lnTo>
                    <a:pt x="97" y="339"/>
                  </a:lnTo>
                  <a:lnTo>
                    <a:pt x="85" y="313"/>
                  </a:lnTo>
                  <a:lnTo>
                    <a:pt x="43" y="308"/>
                  </a:lnTo>
                  <a:lnTo>
                    <a:pt x="9" y="312"/>
                  </a:lnTo>
                  <a:lnTo>
                    <a:pt x="0" y="290"/>
                  </a:lnTo>
                  <a:lnTo>
                    <a:pt x="17" y="257"/>
                  </a:lnTo>
                  <a:lnTo>
                    <a:pt x="39" y="231"/>
                  </a:lnTo>
                  <a:lnTo>
                    <a:pt x="47" y="181"/>
                  </a:lnTo>
                  <a:lnTo>
                    <a:pt x="87" y="164"/>
                  </a:lnTo>
                  <a:lnTo>
                    <a:pt x="140" y="167"/>
                  </a:lnTo>
                  <a:lnTo>
                    <a:pt x="153" y="154"/>
                  </a:lnTo>
                  <a:lnTo>
                    <a:pt x="187" y="100"/>
                  </a:lnTo>
                  <a:lnTo>
                    <a:pt x="206" y="63"/>
                  </a:lnTo>
                  <a:lnTo>
                    <a:pt x="258" y="63"/>
                  </a:lnTo>
                  <a:lnTo>
                    <a:pt x="271" y="29"/>
                  </a:lnTo>
                  <a:lnTo>
                    <a:pt x="289" y="24"/>
                  </a:lnTo>
                  <a:lnTo>
                    <a:pt x="311" y="24"/>
                  </a:lnTo>
                  <a:lnTo>
                    <a:pt x="336" y="24"/>
                  </a:lnTo>
                  <a:lnTo>
                    <a:pt x="354" y="0"/>
                  </a:lnTo>
                  <a:lnTo>
                    <a:pt x="364" y="0"/>
                  </a:lnTo>
                  <a:lnTo>
                    <a:pt x="357" y="32"/>
                  </a:lnTo>
                  <a:lnTo>
                    <a:pt x="336" y="50"/>
                  </a:lnTo>
                  <a:lnTo>
                    <a:pt x="324" y="91"/>
                  </a:lnTo>
                  <a:lnTo>
                    <a:pt x="325" y="136"/>
                  </a:lnTo>
                  <a:lnTo>
                    <a:pt x="349" y="138"/>
                  </a:lnTo>
                  <a:lnTo>
                    <a:pt x="382" y="121"/>
                  </a:lnTo>
                  <a:lnTo>
                    <a:pt x="400" y="104"/>
                  </a:lnTo>
                  <a:lnTo>
                    <a:pt x="416" y="104"/>
                  </a:lnTo>
                  <a:lnTo>
                    <a:pt x="424" y="117"/>
                  </a:lnTo>
                  <a:lnTo>
                    <a:pt x="370" y="164"/>
                  </a:lnTo>
                  <a:lnTo>
                    <a:pt x="368" y="195"/>
                  </a:lnTo>
                  <a:lnTo>
                    <a:pt x="364" y="219"/>
                  </a:lnTo>
                  <a:lnTo>
                    <a:pt x="320" y="219"/>
                  </a:lnTo>
                  <a:lnTo>
                    <a:pt x="289" y="244"/>
                  </a:lnTo>
                  <a:lnTo>
                    <a:pt x="286" y="267"/>
                  </a:lnTo>
                </a:path>
              </a:pathLst>
            </a:custGeom>
            <a:solidFill>
              <a:schemeClr val="accent2"/>
            </a:solidFill>
            <a:ln w="1905">
              <a:noFill/>
              <a:round/>
              <a:headEnd/>
              <a:tailEnd/>
            </a:ln>
          </p:spPr>
          <p:txBody>
            <a:bodyPr/>
            <a:lstStyle/>
            <a:p>
              <a:endParaRPr lang="en-GB" altLang="en-US" sz="1200" dirty="0">
                <a:highlight>
                  <a:srgbClr val="FFFF00"/>
                </a:highlight>
                <a:latin typeface="+mj-lt"/>
              </a:endParaRPr>
            </a:p>
          </p:txBody>
        </p:sp>
      </p:grpSp>
      <p:grpSp>
        <p:nvGrpSpPr>
          <p:cNvPr id="67" name="קבוצה 66">
            <a:extLst>
              <a:ext uri="{FF2B5EF4-FFF2-40B4-BE49-F238E27FC236}">
                <a16:creationId xmlns:a16="http://schemas.microsoft.com/office/drawing/2014/main" id="{578B899A-2712-4FE0-A1F5-CFD0B07A8492}"/>
              </a:ext>
            </a:extLst>
          </p:cNvPr>
          <p:cNvGrpSpPr/>
          <p:nvPr/>
        </p:nvGrpSpPr>
        <p:grpSpPr>
          <a:xfrm>
            <a:off x="677491" y="478769"/>
            <a:ext cx="3896978" cy="765283"/>
            <a:chOff x="677491" y="478769"/>
            <a:chExt cx="3896978" cy="765283"/>
          </a:xfrm>
        </p:grpSpPr>
        <p:sp>
          <p:nvSpPr>
            <p:cNvPr id="68" name="Freeform: Shape 32">
              <a:extLst>
                <a:ext uri="{FF2B5EF4-FFF2-40B4-BE49-F238E27FC236}">
                  <a16:creationId xmlns:a16="http://schemas.microsoft.com/office/drawing/2014/main" id="{0E37143B-3D47-462E-8454-4D4A90F01D6A}"/>
                </a:ext>
              </a:extLst>
            </p:cNvPr>
            <p:cNvSpPr>
              <a:spLocks/>
            </p:cNvSpPr>
            <p:nvPr/>
          </p:nvSpPr>
          <p:spPr bwMode="auto">
            <a:xfrm>
              <a:off x="2306842" y="637577"/>
              <a:ext cx="2267627" cy="450167"/>
            </a:xfrm>
            <a:custGeom>
              <a:avLst/>
              <a:gdLst>
                <a:gd name="connsiteX0" fmla="*/ 0 w 3333886"/>
                <a:gd name="connsiteY0" fmla="*/ 0 h 661839"/>
                <a:gd name="connsiteX1" fmla="*/ 756515 w 3333886"/>
                <a:gd name="connsiteY1" fmla="*/ 0 h 661839"/>
                <a:gd name="connsiteX2" fmla="*/ 2045201 w 3333886"/>
                <a:gd name="connsiteY2" fmla="*/ 0 h 661839"/>
                <a:gd name="connsiteX3" fmla="*/ 2846065 w 3333886"/>
                <a:gd name="connsiteY3" fmla="*/ 0 h 661839"/>
                <a:gd name="connsiteX4" fmla="*/ 2846065 w 3333886"/>
                <a:gd name="connsiteY4" fmla="*/ 1 h 661839"/>
                <a:gd name="connsiteX5" fmla="*/ 2859576 w 3333886"/>
                <a:gd name="connsiteY5" fmla="*/ 1 h 661839"/>
                <a:gd name="connsiteX6" fmla="*/ 2918646 w 3333886"/>
                <a:gd name="connsiteY6" fmla="*/ 1 h 661839"/>
                <a:gd name="connsiteX7" fmla="*/ 2941316 w 3333886"/>
                <a:gd name="connsiteY7" fmla="*/ 1 h 661839"/>
                <a:gd name="connsiteX8" fmla="*/ 2978722 w 3333886"/>
                <a:gd name="connsiteY8" fmla="*/ 1 h 661839"/>
                <a:gd name="connsiteX9" fmla="*/ 3058665 w 3333886"/>
                <a:gd name="connsiteY9" fmla="*/ 1 h 661839"/>
                <a:gd name="connsiteX10" fmla="*/ 3159318 w 3333886"/>
                <a:gd name="connsiteY10" fmla="*/ 47275 h 661839"/>
                <a:gd name="connsiteX11" fmla="*/ 3165608 w 3333886"/>
                <a:gd name="connsiteY11" fmla="*/ 53578 h 661839"/>
                <a:gd name="connsiteX12" fmla="*/ 3310296 w 3333886"/>
                <a:gd name="connsiteY12" fmla="*/ 252130 h 661839"/>
                <a:gd name="connsiteX13" fmla="*/ 3310296 w 3333886"/>
                <a:gd name="connsiteY13" fmla="*/ 409710 h 661839"/>
                <a:gd name="connsiteX14" fmla="*/ 3165608 w 3333886"/>
                <a:gd name="connsiteY14" fmla="*/ 608262 h 661839"/>
                <a:gd name="connsiteX15" fmla="*/ 3058665 w 3333886"/>
                <a:gd name="connsiteY15" fmla="*/ 661839 h 661839"/>
                <a:gd name="connsiteX16" fmla="*/ 2678073 w 3333886"/>
                <a:gd name="connsiteY16" fmla="*/ 661839 h 661839"/>
                <a:gd name="connsiteX17" fmla="*/ 2678743 w 3333886"/>
                <a:gd name="connsiteY17" fmla="*/ 660851 h 661839"/>
                <a:gd name="connsiteX18" fmla="*/ 756515 w 3333886"/>
                <a:gd name="connsiteY18" fmla="*/ 660851 h 661839"/>
                <a:gd name="connsiteX19" fmla="*/ 756515 w 3333886"/>
                <a:gd name="connsiteY19" fmla="*/ 660058 h 661839"/>
                <a:gd name="connsiteX20" fmla="*/ 0 w 3333886"/>
                <a:gd name="connsiteY20" fmla="*/ 660058 h 661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33886" h="661839">
                  <a:moveTo>
                    <a:pt x="0" y="0"/>
                  </a:moveTo>
                  <a:lnTo>
                    <a:pt x="756515" y="0"/>
                  </a:lnTo>
                  <a:lnTo>
                    <a:pt x="2045201" y="0"/>
                  </a:lnTo>
                  <a:lnTo>
                    <a:pt x="2846065" y="0"/>
                  </a:lnTo>
                  <a:lnTo>
                    <a:pt x="2846065" y="1"/>
                  </a:lnTo>
                  <a:lnTo>
                    <a:pt x="2859576" y="1"/>
                  </a:lnTo>
                  <a:cubicBezTo>
                    <a:pt x="2873944" y="1"/>
                    <a:pt x="2893102" y="1"/>
                    <a:pt x="2918646" y="1"/>
                  </a:cubicBezTo>
                  <a:lnTo>
                    <a:pt x="2941316" y="1"/>
                  </a:lnTo>
                  <a:lnTo>
                    <a:pt x="2978722" y="1"/>
                  </a:lnTo>
                  <a:cubicBezTo>
                    <a:pt x="3001901" y="1"/>
                    <a:pt x="3028391" y="1"/>
                    <a:pt x="3058665" y="1"/>
                  </a:cubicBezTo>
                  <a:cubicBezTo>
                    <a:pt x="3099555" y="1"/>
                    <a:pt x="3134154" y="15759"/>
                    <a:pt x="3159318" y="47275"/>
                  </a:cubicBezTo>
                  <a:cubicBezTo>
                    <a:pt x="3162463" y="50427"/>
                    <a:pt x="3162463" y="50427"/>
                    <a:pt x="3165608" y="53578"/>
                  </a:cubicBezTo>
                  <a:cubicBezTo>
                    <a:pt x="3165608" y="53578"/>
                    <a:pt x="3165608" y="53578"/>
                    <a:pt x="3310296" y="252130"/>
                  </a:cubicBezTo>
                  <a:cubicBezTo>
                    <a:pt x="3341750" y="299404"/>
                    <a:pt x="3341750" y="362436"/>
                    <a:pt x="3310296" y="409710"/>
                  </a:cubicBezTo>
                  <a:cubicBezTo>
                    <a:pt x="3310296" y="409710"/>
                    <a:pt x="3310296" y="409710"/>
                    <a:pt x="3165608" y="608262"/>
                  </a:cubicBezTo>
                  <a:cubicBezTo>
                    <a:pt x="3140445" y="639778"/>
                    <a:pt x="3099555" y="661839"/>
                    <a:pt x="3058665" y="661839"/>
                  </a:cubicBezTo>
                  <a:cubicBezTo>
                    <a:pt x="3058665" y="661839"/>
                    <a:pt x="3058665" y="661839"/>
                    <a:pt x="2678073" y="661839"/>
                  </a:cubicBezTo>
                  <a:lnTo>
                    <a:pt x="2678743" y="660851"/>
                  </a:lnTo>
                  <a:lnTo>
                    <a:pt x="756515" y="660851"/>
                  </a:lnTo>
                  <a:lnTo>
                    <a:pt x="756515" y="660058"/>
                  </a:lnTo>
                  <a:lnTo>
                    <a:pt x="0" y="660058"/>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noAutofit/>
            </a:bodyPr>
            <a:lstStyle/>
            <a:p>
              <a:endParaRPr lang="en-IN" dirty="0"/>
            </a:p>
          </p:txBody>
        </p:sp>
        <p:sp>
          <p:nvSpPr>
            <p:cNvPr id="69" name="Rectangle: Rounded Corners 48">
              <a:extLst>
                <a:ext uri="{FF2B5EF4-FFF2-40B4-BE49-F238E27FC236}">
                  <a16:creationId xmlns:a16="http://schemas.microsoft.com/office/drawing/2014/main" id="{286BFCE9-E764-460E-9E8A-898A85127FC7}"/>
                </a:ext>
              </a:extLst>
            </p:cNvPr>
            <p:cNvSpPr/>
            <p:nvPr/>
          </p:nvSpPr>
          <p:spPr>
            <a:xfrm>
              <a:off x="3777523" y="733747"/>
              <a:ext cx="642837" cy="261574"/>
            </a:xfrm>
            <a:prstGeom prst="roundRect">
              <a:avLst>
                <a:gd name="adj" fmla="val 50000"/>
              </a:avLst>
            </a:prstGeom>
            <a:solidFill>
              <a:schemeClr val="tx1">
                <a:lumMod val="75000"/>
                <a:lumOff val="25000"/>
              </a:schemeClr>
            </a:solidFill>
            <a:ln w="9525">
              <a:solidFill>
                <a:schemeClr val="tx2">
                  <a:lumMod val="50000"/>
                  <a:lumOff val="50000"/>
                </a:schemeClr>
              </a:solidFill>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70" name="Rectangle 49">
              <a:extLst>
                <a:ext uri="{FF2B5EF4-FFF2-40B4-BE49-F238E27FC236}">
                  <a16:creationId xmlns:a16="http://schemas.microsoft.com/office/drawing/2014/main" id="{92341951-78D3-4362-854B-E8F0F9CED584}"/>
                </a:ext>
              </a:extLst>
            </p:cNvPr>
            <p:cNvSpPr/>
            <p:nvPr/>
          </p:nvSpPr>
          <p:spPr>
            <a:xfrm>
              <a:off x="3925032" y="764094"/>
              <a:ext cx="288541" cy="184666"/>
            </a:xfrm>
            <a:prstGeom prst="rect">
              <a:avLst/>
            </a:prstGeom>
          </p:spPr>
          <p:txBody>
            <a:bodyPr wrap="none" lIns="0" tIns="0" rIns="0" bIns="0" anchor="ctr">
              <a:spAutoFit/>
            </a:bodyPr>
            <a:lstStyle/>
            <a:p>
              <a:pPr algn="ctr"/>
              <a:r>
                <a:rPr lang="en-IN" sz="1200" dirty="0">
                  <a:solidFill>
                    <a:schemeClr val="bg1"/>
                  </a:solidFill>
                  <a:latin typeface="Bebas Neue Bold" panose="020B0606020202050201" pitchFamily="34" charset="0"/>
                </a:rPr>
                <a:t>-9.5%</a:t>
              </a:r>
            </a:p>
          </p:txBody>
        </p:sp>
        <p:sp>
          <p:nvSpPr>
            <p:cNvPr id="71" name="Isosceles Triangle 50">
              <a:extLst>
                <a:ext uri="{FF2B5EF4-FFF2-40B4-BE49-F238E27FC236}">
                  <a16:creationId xmlns:a16="http://schemas.microsoft.com/office/drawing/2014/main" id="{26276D12-82E8-4C6E-ABAA-6385F7B3E9A4}"/>
                </a:ext>
              </a:extLst>
            </p:cNvPr>
            <p:cNvSpPr/>
            <p:nvPr/>
          </p:nvSpPr>
          <p:spPr>
            <a:xfrm rot="10800000">
              <a:off x="4263399" y="816169"/>
              <a:ext cx="84254" cy="80515"/>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08" name="Freeform 6">
              <a:extLst>
                <a:ext uri="{FF2B5EF4-FFF2-40B4-BE49-F238E27FC236}">
                  <a16:creationId xmlns:a16="http://schemas.microsoft.com/office/drawing/2014/main" id="{62A79065-4175-4ABF-86F2-772AE37AA3B7}"/>
                </a:ext>
              </a:extLst>
            </p:cNvPr>
            <p:cNvSpPr>
              <a:spLocks/>
            </p:cNvSpPr>
            <p:nvPr/>
          </p:nvSpPr>
          <p:spPr bwMode="auto">
            <a:xfrm>
              <a:off x="677491" y="548795"/>
              <a:ext cx="1170432" cy="626482"/>
            </a:xfrm>
            <a:custGeom>
              <a:avLst/>
              <a:gdLst>
                <a:gd name="T0" fmla="*/ 470 w 546"/>
                <a:gd name="T1" fmla="*/ 146 h 292"/>
                <a:gd name="T2" fmla="*/ 491 w 546"/>
                <a:gd name="T3" fmla="*/ 62 h 292"/>
                <a:gd name="T4" fmla="*/ 546 w 546"/>
                <a:gd name="T5" fmla="*/ 0 h 292"/>
                <a:gd name="T6" fmla="*/ 106 w 546"/>
                <a:gd name="T7" fmla="*/ 0 h 292"/>
                <a:gd name="T8" fmla="*/ 106 w 546"/>
                <a:gd name="T9" fmla="*/ 0 h 292"/>
                <a:gd name="T10" fmla="*/ 106 w 546"/>
                <a:gd name="T11" fmla="*/ 0 h 292"/>
                <a:gd name="T12" fmla="*/ 106 w 546"/>
                <a:gd name="T13" fmla="*/ 0 h 292"/>
                <a:gd name="T14" fmla="*/ 106 w 546"/>
                <a:gd name="T15" fmla="*/ 0 h 292"/>
                <a:gd name="T16" fmla="*/ 106 w 546"/>
                <a:gd name="T17" fmla="*/ 0 h 292"/>
                <a:gd name="T18" fmla="*/ 106 w 546"/>
                <a:gd name="T19" fmla="*/ 0 h 292"/>
                <a:gd name="T20" fmla="*/ 105 w 546"/>
                <a:gd name="T21" fmla="*/ 0 h 292"/>
                <a:gd name="T22" fmla="*/ 105 w 546"/>
                <a:gd name="T23" fmla="*/ 0 h 292"/>
                <a:gd name="T24" fmla="*/ 105 w 546"/>
                <a:gd name="T25" fmla="*/ 0 h 292"/>
                <a:gd name="T26" fmla="*/ 105 w 546"/>
                <a:gd name="T27" fmla="*/ 0 h 292"/>
                <a:gd name="T28" fmla="*/ 105 w 546"/>
                <a:gd name="T29" fmla="*/ 0 h 292"/>
                <a:gd name="T30" fmla="*/ 105 w 546"/>
                <a:gd name="T31" fmla="*/ 0 h 292"/>
                <a:gd name="T32" fmla="*/ 105 w 546"/>
                <a:gd name="T33" fmla="*/ 0 h 292"/>
                <a:gd name="T34" fmla="*/ 105 w 546"/>
                <a:gd name="T35" fmla="*/ 0 h 292"/>
                <a:gd name="T36" fmla="*/ 105 w 546"/>
                <a:gd name="T37" fmla="*/ 0 h 292"/>
                <a:gd name="T38" fmla="*/ 105 w 546"/>
                <a:gd name="T39" fmla="*/ 0 h 292"/>
                <a:gd name="T40" fmla="*/ 105 w 546"/>
                <a:gd name="T41" fmla="*/ 0 h 292"/>
                <a:gd name="T42" fmla="*/ 104 w 546"/>
                <a:gd name="T43" fmla="*/ 0 h 292"/>
                <a:gd name="T44" fmla="*/ 104 w 546"/>
                <a:gd name="T45" fmla="*/ 0 h 292"/>
                <a:gd name="T46" fmla="*/ 104 w 546"/>
                <a:gd name="T47" fmla="*/ 0 h 292"/>
                <a:gd name="T48" fmla="*/ 104 w 546"/>
                <a:gd name="T49" fmla="*/ 0 h 292"/>
                <a:gd name="T50" fmla="*/ 104 w 546"/>
                <a:gd name="T51" fmla="*/ 0 h 292"/>
                <a:gd name="T52" fmla="*/ 104 w 546"/>
                <a:gd name="T53" fmla="*/ 0 h 292"/>
                <a:gd name="T54" fmla="*/ 104 w 546"/>
                <a:gd name="T55" fmla="*/ 0 h 292"/>
                <a:gd name="T56" fmla="*/ 104 w 546"/>
                <a:gd name="T57" fmla="*/ 0 h 292"/>
                <a:gd name="T58" fmla="*/ 104 w 546"/>
                <a:gd name="T59" fmla="*/ 0 h 292"/>
                <a:gd name="T60" fmla="*/ 104 w 546"/>
                <a:gd name="T61" fmla="*/ 0 h 292"/>
                <a:gd name="T62" fmla="*/ 104 w 546"/>
                <a:gd name="T63" fmla="*/ 0 h 292"/>
                <a:gd name="T64" fmla="*/ 104 w 546"/>
                <a:gd name="T65" fmla="*/ 0 h 292"/>
                <a:gd name="T66" fmla="*/ 103 w 546"/>
                <a:gd name="T67" fmla="*/ 0 h 292"/>
                <a:gd name="T68" fmla="*/ 103 w 546"/>
                <a:gd name="T69" fmla="*/ 0 h 292"/>
                <a:gd name="T70" fmla="*/ 103 w 546"/>
                <a:gd name="T71" fmla="*/ 0 h 292"/>
                <a:gd name="T72" fmla="*/ 103 w 546"/>
                <a:gd name="T73" fmla="*/ 0 h 292"/>
                <a:gd name="T74" fmla="*/ 96 w 546"/>
                <a:gd name="T75" fmla="*/ 0 h 292"/>
                <a:gd name="T76" fmla="*/ 94 w 546"/>
                <a:gd name="T77" fmla="*/ 0 h 292"/>
                <a:gd name="T78" fmla="*/ 89 w 546"/>
                <a:gd name="T79" fmla="*/ 1 h 292"/>
                <a:gd name="T80" fmla="*/ 88 w 546"/>
                <a:gd name="T81" fmla="*/ 1 h 292"/>
                <a:gd name="T82" fmla="*/ 81 w 546"/>
                <a:gd name="T83" fmla="*/ 3 h 292"/>
                <a:gd name="T84" fmla="*/ 80 w 546"/>
                <a:gd name="T85" fmla="*/ 3 h 292"/>
                <a:gd name="T86" fmla="*/ 74 w 546"/>
                <a:gd name="T87" fmla="*/ 5 h 292"/>
                <a:gd name="T88" fmla="*/ 73 w 546"/>
                <a:gd name="T89" fmla="*/ 5 h 292"/>
                <a:gd name="T90" fmla="*/ 67 w 546"/>
                <a:gd name="T91" fmla="*/ 7 h 292"/>
                <a:gd name="T92" fmla="*/ 66 w 546"/>
                <a:gd name="T93" fmla="*/ 8 h 292"/>
                <a:gd name="T94" fmla="*/ 60 w 546"/>
                <a:gd name="T95" fmla="*/ 10 h 292"/>
                <a:gd name="T96" fmla="*/ 59 w 546"/>
                <a:gd name="T97" fmla="*/ 11 h 292"/>
                <a:gd name="T98" fmla="*/ 53 w 546"/>
                <a:gd name="T99" fmla="*/ 14 h 292"/>
                <a:gd name="T100" fmla="*/ 53 w 546"/>
                <a:gd name="T101" fmla="*/ 14 h 292"/>
                <a:gd name="T102" fmla="*/ 48 w 546"/>
                <a:gd name="T103" fmla="*/ 17 h 292"/>
                <a:gd name="T104" fmla="*/ 47 w 546"/>
                <a:gd name="T105" fmla="*/ 18 h 292"/>
                <a:gd name="T106" fmla="*/ 36 w 546"/>
                <a:gd name="T107" fmla="*/ 26 h 292"/>
                <a:gd name="T108" fmla="*/ 35 w 546"/>
                <a:gd name="T109" fmla="*/ 27 h 292"/>
                <a:gd name="T110" fmla="*/ 26 w 546"/>
                <a:gd name="T111" fmla="*/ 37 h 292"/>
                <a:gd name="T112" fmla="*/ 25 w 546"/>
                <a:gd name="T113" fmla="*/ 37 h 292"/>
                <a:gd name="T114" fmla="*/ 0 w 546"/>
                <a:gd name="T115" fmla="*/ 106 h 292"/>
                <a:gd name="T116" fmla="*/ 0 w 546"/>
                <a:gd name="T117" fmla="*/ 186 h 292"/>
                <a:gd name="T118" fmla="*/ 106 w 546"/>
                <a:gd name="T119" fmla="*/ 292 h 292"/>
                <a:gd name="T120" fmla="*/ 544 w 546"/>
                <a:gd name="T121" fmla="*/ 292 h 292"/>
                <a:gd name="T122" fmla="*/ 542 w 546"/>
                <a:gd name="T123" fmla="*/ 289 h 292"/>
                <a:gd name="T124" fmla="*/ 470 w 546"/>
                <a:gd name="T125" fmla="*/ 146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6" h="292">
                  <a:moveTo>
                    <a:pt x="470" y="146"/>
                  </a:moveTo>
                  <a:cubicBezTo>
                    <a:pt x="470" y="115"/>
                    <a:pt x="477" y="87"/>
                    <a:pt x="491" y="62"/>
                  </a:cubicBezTo>
                  <a:cubicBezTo>
                    <a:pt x="504" y="37"/>
                    <a:pt x="523" y="16"/>
                    <a:pt x="54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3" y="0"/>
                    <a:pt x="103" y="0"/>
                  </a:cubicBezTo>
                  <a:cubicBezTo>
                    <a:pt x="103" y="0"/>
                    <a:pt x="103" y="0"/>
                    <a:pt x="103" y="0"/>
                  </a:cubicBezTo>
                  <a:cubicBezTo>
                    <a:pt x="103" y="0"/>
                    <a:pt x="103" y="0"/>
                    <a:pt x="103" y="0"/>
                  </a:cubicBezTo>
                  <a:cubicBezTo>
                    <a:pt x="103" y="0"/>
                    <a:pt x="103" y="0"/>
                    <a:pt x="103" y="0"/>
                  </a:cubicBezTo>
                  <a:cubicBezTo>
                    <a:pt x="101" y="0"/>
                    <a:pt x="98" y="0"/>
                    <a:pt x="96" y="0"/>
                  </a:cubicBezTo>
                  <a:cubicBezTo>
                    <a:pt x="96" y="0"/>
                    <a:pt x="95" y="0"/>
                    <a:pt x="94" y="0"/>
                  </a:cubicBezTo>
                  <a:cubicBezTo>
                    <a:pt x="92" y="1"/>
                    <a:pt x="90" y="1"/>
                    <a:pt x="89" y="1"/>
                  </a:cubicBezTo>
                  <a:cubicBezTo>
                    <a:pt x="88" y="1"/>
                    <a:pt x="88" y="1"/>
                    <a:pt x="88" y="1"/>
                  </a:cubicBezTo>
                  <a:cubicBezTo>
                    <a:pt x="85" y="2"/>
                    <a:pt x="83" y="2"/>
                    <a:pt x="81" y="3"/>
                  </a:cubicBezTo>
                  <a:cubicBezTo>
                    <a:pt x="81" y="3"/>
                    <a:pt x="80" y="3"/>
                    <a:pt x="80" y="3"/>
                  </a:cubicBezTo>
                  <a:cubicBezTo>
                    <a:pt x="78" y="4"/>
                    <a:pt x="76" y="4"/>
                    <a:pt x="74" y="5"/>
                  </a:cubicBezTo>
                  <a:cubicBezTo>
                    <a:pt x="74" y="5"/>
                    <a:pt x="73" y="5"/>
                    <a:pt x="73" y="5"/>
                  </a:cubicBezTo>
                  <a:cubicBezTo>
                    <a:pt x="71" y="6"/>
                    <a:pt x="69" y="6"/>
                    <a:pt x="67" y="7"/>
                  </a:cubicBezTo>
                  <a:cubicBezTo>
                    <a:pt x="66" y="7"/>
                    <a:pt x="66" y="8"/>
                    <a:pt x="66" y="8"/>
                  </a:cubicBezTo>
                  <a:cubicBezTo>
                    <a:pt x="64" y="8"/>
                    <a:pt x="62" y="9"/>
                    <a:pt x="60" y="10"/>
                  </a:cubicBezTo>
                  <a:cubicBezTo>
                    <a:pt x="60" y="10"/>
                    <a:pt x="60" y="10"/>
                    <a:pt x="59" y="11"/>
                  </a:cubicBezTo>
                  <a:cubicBezTo>
                    <a:pt x="57" y="12"/>
                    <a:pt x="55" y="13"/>
                    <a:pt x="53" y="14"/>
                  </a:cubicBezTo>
                  <a:cubicBezTo>
                    <a:pt x="53" y="14"/>
                    <a:pt x="53" y="14"/>
                    <a:pt x="53" y="14"/>
                  </a:cubicBezTo>
                  <a:cubicBezTo>
                    <a:pt x="51" y="15"/>
                    <a:pt x="49" y="16"/>
                    <a:pt x="48" y="17"/>
                  </a:cubicBezTo>
                  <a:cubicBezTo>
                    <a:pt x="47" y="18"/>
                    <a:pt x="47" y="18"/>
                    <a:pt x="47" y="18"/>
                  </a:cubicBezTo>
                  <a:cubicBezTo>
                    <a:pt x="43" y="21"/>
                    <a:pt x="39" y="23"/>
                    <a:pt x="36" y="26"/>
                  </a:cubicBezTo>
                  <a:cubicBezTo>
                    <a:pt x="36" y="27"/>
                    <a:pt x="36" y="27"/>
                    <a:pt x="35" y="27"/>
                  </a:cubicBezTo>
                  <a:cubicBezTo>
                    <a:pt x="32" y="30"/>
                    <a:pt x="29" y="33"/>
                    <a:pt x="26" y="37"/>
                  </a:cubicBezTo>
                  <a:cubicBezTo>
                    <a:pt x="25" y="37"/>
                    <a:pt x="25" y="37"/>
                    <a:pt x="25" y="37"/>
                  </a:cubicBezTo>
                  <a:cubicBezTo>
                    <a:pt x="10" y="56"/>
                    <a:pt x="0" y="79"/>
                    <a:pt x="0" y="106"/>
                  </a:cubicBezTo>
                  <a:cubicBezTo>
                    <a:pt x="0" y="186"/>
                    <a:pt x="0" y="186"/>
                    <a:pt x="0" y="186"/>
                  </a:cubicBezTo>
                  <a:cubicBezTo>
                    <a:pt x="0" y="244"/>
                    <a:pt x="48" y="292"/>
                    <a:pt x="106" y="292"/>
                  </a:cubicBezTo>
                  <a:cubicBezTo>
                    <a:pt x="544" y="292"/>
                    <a:pt x="544" y="292"/>
                    <a:pt x="544" y="292"/>
                  </a:cubicBezTo>
                  <a:cubicBezTo>
                    <a:pt x="543" y="291"/>
                    <a:pt x="542" y="290"/>
                    <a:pt x="542" y="289"/>
                  </a:cubicBezTo>
                  <a:cubicBezTo>
                    <a:pt x="498" y="256"/>
                    <a:pt x="470" y="204"/>
                    <a:pt x="470" y="146"/>
                  </a:cubicBez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109" name="Freeform: Shape 52">
              <a:extLst>
                <a:ext uri="{FF2B5EF4-FFF2-40B4-BE49-F238E27FC236}">
                  <a16:creationId xmlns:a16="http://schemas.microsoft.com/office/drawing/2014/main" id="{359D4D5E-7F2A-496A-ACDE-5852E0BAD10C}"/>
                </a:ext>
              </a:extLst>
            </p:cNvPr>
            <p:cNvSpPr>
              <a:spLocks/>
            </p:cNvSpPr>
            <p:nvPr/>
          </p:nvSpPr>
          <p:spPr bwMode="auto">
            <a:xfrm>
              <a:off x="2390623" y="679850"/>
              <a:ext cx="1358584" cy="363491"/>
            </a:xfrm>
            <a:custGeom>
              <a:avLst/>
              <a:gdLst>
                <a:gd name="connsiteX0" fmla="*/ 0 w 1997402"/>
                <a:gd name="connsiteY0" fmla="*/ 0 h 534408"/>
                <a:gd name="connsiteX1" fmla="*/ 1591548 w 1997402"/>
                <a:gd name="connsiteY1" fmla="*/ 0 h 534408"/>
                <a:gd name="connsiteX2" fmla="*/ 1591548 w 1997402"/>
                <a:gd name="connsiteY2" fmla="*/ 356 h 534408"/>
                <a:gd name="connsiteX3" fmla="*/ 1784986 w 1997402"/>
                <a:gd name="connsiteY3" fmla="*/ 356 h 534408"/>
                <a:gd name="connsiteX4" fmla="*/ 1841638 w 1997402"/>
                <a:gd name="connsiteY4" fmla="*/ 28773 h 534408"/>
                <a:gd name="connsiteX5" fmla="*/ 1983239 w 1997402"/>
                <a:gd name="connsiteY5" fmla="*/ 227478 h 534408"/>
                <a:gd name="connsiteX6" fmla="*/ 1983239 w 1997402"/>
                <a:gd name="connsiteY6" fmla="*/ 309529 h 534408"/>
                <a:gd name="connsiteX7" fmla="*/ 1841638 w 1997402"/>
                <a:gd name="connsiteY7" fmla="*/ 505088 h 534408"/>
                <a:gd name="connsiteX8" fmla="*/ 1784986 w 1997402"/>
                <a:gd name="connsiteY8" fmla="*/ 533505 h 534408"/>
                <a:gd name="connsiteX9" fmla="*/ 1591548 w 1997402"/>
                <a:gd name="connsiteY9" fmla="*/ 533505 h 534408"/>
                <a:gd name="connsiteX10" fmla="*/ 1591548 w 1997402"/>
                <a:gd name="connsiteY10" fmla="*/ 534408 h 534408"/>
                <a:gd name="connsiteX11" fmla="*/ 0 w 1997402"/>
                <a:gd name="connsiteY11" fmla="*/ 534408 h 53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7402" h="534408">
                  <a:moveTo>
                    <a:pt x="0" y="0"/>
                  </a:moveTo>
                  <a:lnTo>
                    <a:pt x="1591548" y="0"/>
                  </a:lnTo>
                  <a:lnTo>
                    <a:pt x="1591548" y="356"/>
                  </a:lnTo>
                  <a:lnTo>
                    <a:pt x="1784986" y="356"/>
                  </a:lnTo>
                  <a:cubicBezTo>
                    <a:pt x="1806989" y="356"/>
                    <a:pt x="1829049" y="9846"/>
                    <a:pt x="1841638" y="28773"/>
                  </a:cubicBezTo>
                  <a:lnTo>
                    <a:pt x="1983239" y="227478"/>
                  </a:lnTo>
                  <a:cubicBezTo>
                    <a:pt x="2002123" y="252749"/>
                    <a:pt x="2002123" y="284258"/>
                    <a:pt x="1983239" y="309529"/>
                  </a:cubicBezTo>
                  <a:lnTo>
                    <a:pt x="1841638" y="505088"/>
                  </a:lnTo>
                  <a:cubicBezTo>
                    <a:pt x="1829049" y="524015"/>
                    <a:pt x="1806989" y="533505"/>
                    <a:pt x="1784986" y="533505"/>
                  </a:cubicBezTo>
                  <a:lnTo>
                    <a:pt x="1591548" y="533505"/>
                  </a:lnTo>
                  <a:lnTo>
                    <a:pt x="1591548" y="534408"/>
                  </a:lnTo>
                  <a:lnTo>
                    <a:pt x="0" y="534408"/>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noAutofit/>
            </a:bodyPr>
            <a:lstStyle/>
            <a:p>
              <a:endParaRPr lang="en-IN" dirty="0"/>
            </a:p>
          </p:txBody>
        </p:sp>
        <p:sp>
          <p:nvSpPr>
            <p:cNvPr id="110" name="Freeform 9">
              <a:extLst>
                <a:ext uri="{FF2B5EF4-FFF2-40B4-BE49-F238E27FC236}">
                  <a16:creationId xmlns:a16="http://schemas.microsoft.com/office/drawing/2014/main" id="{DC2BDEE1-2EED-41D3-999C-4E6D436E5ED3}"/>
                </a:ext>
              </a:extLst>
            </p:cNvPr>
            <p:cNvSpPr>
              <a:spLocks noEditPoints="1"/>
            </p:cNvSpPr>
            <p:nvPr/>
          </p:nvSpPr>
          <p:spPr bwMode="auto">
            <a:xfrm>
              <a:off x="1685363" y="478769"/>
              <a:ext cx="765282" cy="765283"/>
            </a:xfrm>
            <a:custGeom>
              <a:avLst/>
              <a:gdLst>
                <a:gd name="T0" fmla="*/ 336 w 357"/>
                <a:gd name="T1" fmla="*/ 94 h 357"/>
                <a:gd name="T2" fmla="*/ 333 w 357"/>
                <a:gd name="T3" fmla="*/ 89 h 357"/>
                <a:gd name="T4" fmla="*/ 328 w 357"/>
                <a:gd name="T5" fmla="*/ 81 h 357"/>
                <a:gd name="T6" fmla="*/ 323 w 357"/>
                <a:gd name="T7" fmla="*/ 74 h 357"/>
                <a:gd name="T8" fmla="*/ 264 w 357"/>
                <a:gd name="T9" fmla="*/ 22 h 357"/>
                <a:gd name="T10" fmla="*/ 178 w 357"/>
                <a:gd name="T11" fmla="*/ 0 h 357"/>
                <a:gd name="T12" fmla="*/ 93 w 357"/>
                <a:gd name="T13" fmla="*/ 22 h 357"/>
                <a:gd name="T14" fmla="*/ 76 w 357"/>
                <a:gd name="T15" fmla="*/ 33 h 357"/>
                <a:gd name="T16" fmla="*/ 21 w 357"/>
                <a:gd name="T17" fmla="*/ 95 h 357"/>
                <a:gd name="T18" fmla="*/ 0 w 357"/>
                <a:gd name="T19" fmla="*/ 179 h 357"/>
                <a:gd name="T20" fmla="*/ 72 w 357"/>
                <a:gd name="T21" fmla="*/ 322 h 357"/>
                <a:gd name="T22" fmla="*/ 76 w 357"/>
                <a:gd name="T23" fmla="*/ 325 h 357"/>
                <a:gd name="T24" fmla="*/ 178 w 357"/>
                <a:gd name="T25" fmla="*/ 357 h 357"/>
                <a:gd name="T26" fmla="*/ 323 w 357"/>
                <a:gd name="T27" fmla="*/ 284 h 357"/>
                <a:gd name="T28" fmla="*/ 336 w 357"/>
                <a:gd name="T29" fmla="*/ 263 h 357"/>
                <a:gd name="T30" fmla="*/ 357 w 357"/>
                <a:gd name="T31" fmla="*/ 179 h 357"/>
                <a:gd name="T32" fmla="*/ 336 w 357"/>
                <a:gd name="T33" fmla="*/ 94 h 357"/>
                <a:gd name="T34" fmla="*/ 178 w 357"/>
                <a:gd name="T35" fmla="*/ 323 h 357"/>
                <a:gd name="T36" fmla="*/ 35 w 357"/>
                <a:gd name="T37" fmla="*/ 179 h 357"/>
                <a:gd name="T38" fmla="*/ 178 w 357"/>
                <a:gd name="T39" fmla="*/ 35 h 357"/>
                <a:gd name="T40" fmla="*/ 322 w 357"/>
                <a:gd name="T41" fmla="*/ 179 h 357"/>
                <a:gd name="T42" fmla="*/ 178 w 357"/>
                <a:gd name="T43" fmla="*/ 32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7" h="357">
                  <a:moveTo>
                    <a:pt x="336" y="94"/>
                  </a:moveTo>
                  <a:cubicBezTo>
                    <a:pt x="335" y="92"/>
                    <a:pt x="334" y="91"/>
                    <a:pt x="333" y="89"/>
                  </a:cubicBezTo>
                  <a:cubicBezTo>
                    <a:pt x="331" y="86"/>
                    <a:pt x="330" y="84"/>
                    <a:pt x="328" y="81"/>
                  </a:cubicBezTo>
                  <a:cubicBezTo>
                    <a:pt x="326" y="78"/>
                    <a:pt x="325" y="76"/>
                    <a:pt x="323" y="74"/>
                  </a:cubicBezTo>
                  <a:cubicBezTo>
                    <a:pt x="307" y="52"/>
                    <a:pt x="287" y="35"/>
                    <a:pt x="264" y="22"/>
                  </a:cubicBezTo>
                  <a:cubicBezTo>
                    <a:pt x="239" y="8"/>
                    <a:pt x="210" y="0"/>
                    <a:pt x="178" y="0"/>
                  </a:cubicBezTo>
                  <a:cubicBezTo>
                    <a:pt x="147" y="0"/>
                    <a:pt x="118" y="8"/>
                    <a:pt x="93" y="22"/>
                  </a:cubicBezTo>
                  <a:cubicBezTo>
                    <a:pt x="87" y="25"/>
                    <a:pt x="81" y="29"/>
                    <a:pt x="76" y="33"/>
                  </a:cubicBezTo>
                  <a:cubicBezTo>
                    <a:pt x="53" y="49"/>
                    <a:pt x="34" y="70"/>
                    <a:pt x="21" y="95"/>
                  </a:cubicBezTo>
                  <a:cubicBezTo>
                    <a:pt x="7" y="120"/>
                    <a:pt x="0" y="148"/>
                    <a:pt x="0" y="179"/>
                  </a:cubicBezTo>
                  <a:cubicBezTo>
                    <a:pt x="0" y="237"/>
                    <a:pt x="28" y="289"/>
                    <a:pt x="72" y="322"/>
                  </a:cubicBezTo>
                  <a:cubicBezTo>
                    <a:pt x="73" y="323"/>
                    <a:pt x="74" y="324"/>
                    <a:pt x="76" y="325"/>
                  </a:cubicBezTo>
                  <a:cubicBezTo>
                    <a:pt x="105" y="345"/>
                    <a:pt x="140" y="357"/>
                    <a:pt x="178" y="357"/>
                  </a:cubicBezTo>
                  <a:cubicBezTo>
                    <a:pt x="238" y="357"/>
                    <a:pt x="290" y="328"/>
                    <a:pt x="323" y="284"/>
                  </a:cubicBezTo>
                  <a:cubicBezTo>
                    <a:pt x="328" y="277"/>
                    <a:pt x="332" y="271"/>
                    <a:pt x="336" y="263"/>
                  </a:cubicBezTo>
                  <a:cubicBezTo>
                    <a:pt x="349" y="238"/>
                    <a:pt x="357" y="209"/>
                    <a:pt x="357" y="179"/>
                  </a:cubicBezTo>
                  <a:cubicBezTo>
                    <a:pt x="357" y="148"/>
                    <a:pt x="349" y="119"/>
                    <a:pt x="336" y="94"/>
                  </a:cubicBezTo>
                  <a:close/>
                  <a:moveTo>
                    <a:pt x="178" y="323"/>
                  </a:moveTo>
                  <a:cubicBezTo>
                    <a:pt x="99" y="323"/>
                    <a:pt x="35" y="258"/>
                    <a:pt x="35" y="179"/>
                  </a:cubicBezTo>
                  <a:cubicBezTo>
                    <a:pt x="35" y="99"/>
                    <a:pt x="99" y="35"/>
                    <a:pt x="178" y="35"/>
                  </a:cubicBezTo>
                  <a:cubicBezTo>
                    <a:pt x="258" y="35"/>
                    <a:pt x="322" y="99"/>
                    <a:pt x="322" y="179"/>
                  </a:cubicBezTo>
                  <a:cubicBezTo>
                    <a:pt x="322" y="258"/>
                    <a:pt x="258" y="323"/>
                    <a:pt x="178" y="323"/>
                  </a:cubicBezTo>
                  <a:close/>
                </a:path>
              </a:pathLst>
            </a:custGeom>
            <a:solidFill>
              <a:schemeClr val="accent2"/>
            </a:solidFill>
            <a:ln w="2857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111" name="Oval 10">
              <a:extLst>
                <a:ext uri="{FF2B5EF4-FFF2-40B4-BE49-F238E27FC236}">
                  <a16:creationId xmlns:a16="http://schemas.microsoft.com/office/drawing/2014/main" id="{4476E92D-D787-4137-9956-72372E0E7C24}"/>
                </a:ext>
              </a:extLst>
            </p:cNvPr>
            <p:cNvSpPr>
              <a:spLocks noChangeArrowheads="1"/>
            </p:cNvSpPr>
            <p:nvPr/>
          </p:nvSpPr>
          <p:spPr bwMode="auto">
            <a:xfrm>
              <a:off x="1760391" y="553796"/>
              <a:ext cx="615227" cy="616478"/>
            </a:xfrm>
            <a:prstGeom prst="ellipse">
              <a:avLst/>
            </a:pr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112" name="Freeform 11">
              <a:extLst>
                <a:ext uri="{FF2B5EF4-FFF2-40B4-BE49-F238E27FC236}">
                  <a16:creationId xmlns:a16="http://schemas.microsoft.com/office/drawing/2014/main" id="{FDBAB2A1-EA74-42F7-B01A-25A7A68E8142}"/>
                </a:ext>
              </a:extLst>
            </p:cNvPr>
            <p:cNvSpPr>
              <a:spLocks/>
            </p:cNvSpPr>
            <p:nvPr/>
          </p:nvSpPr>
          <p:spPr bwMode="auto">
            <a:xfrm>
              <a:off x="761272" y="622572"/>
              <a:ext cx="1545571" cy="480178"/>
            </a:xfrm>
            <a:custGeom>
              <a:avLst/>
              <a:gdLst>
                <a:gd name="T0" fmla="*/ 609 w 721"/>
                <a:gd name="T1" fmla="*/ 0 h 224"/>
                <a:gd name="T2" fmla="*/ 70 w 721"/>
                <a:gd name="T3" fmla="*/ 0 h 224"/>
                <a:gd name="T4" fmla="*/ 0 w 721"/>
                <a:gd name="T5" fmla="*/ 70 h 224"/>
                <a:gd name="T6" fmla="*/ 0 w 721"/>
                <a:gd name="T7" fmla="*/ 153 h 224"/>
                <a:gd name="T8" fmla="*/ 70 w 721"/>
                <a:gd name="T9" fmla="*/ 224 h 224"/>
                <a:gd name="T10" fmla="*/ 609 w 721"/>
                <a:gd name="T11" fmla="*/ 224 h 224"/>
                <a:gd name="T12" fmla="*/ 721 w 721"/>
                <a:gd name="T13" fmla="*/ 112 h 224"/>
                <a:gd name="T14" fmla="*/ 609 w 721"/>
                <a:gd name="T15" fmla="*/ 0 h 2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1" h="224">
                  <a:moveTo>
                    <a:pt x="609" y="0"/>
                  </a:moveTo>
                  <a:cubicBezTo>
                    <a:pt x="70" y="0"/>
                    <a:pt x="70" y="0"/>
                    <a:pt x="70" y="0"/>
                  </a:cubicBezTo>
                  <a:cubicBezTo>
                    <a:pt x="32" y="0"/>
                    <a:pt x="0" y="31"/>
                    <a:pt x="0" y="70"/>
                  </a:cubicBezTo>
                  <a:cubicBezTo>
                    <a:pt x="0" y="153"/>
                    <a:pt x="0" y="153"/>
                    <a:pt x="0" y="153"/>
                  </a:cubicBezTo>
                  <a:cubicBezTo>
                    <a:pt x="0" y="192"/>
                    <a:pt x="32" y="224"/>
                    <a:pt x="70" y="224"/>
                  </a:cubicBezTo>
                  <a:cubicBezTo>
                    <a:pt x="609" y="224"/>
                    <a:pt x="609" y="224"/>
                    <a:pt x="609" y="224"/>
                  </a:cubicBezTo>
                  <a:cubicBezTo>
                    <a:pt x="671" y="224"/>
                    <a:pt x="721" y="174"/>
                    <a:pt x="721" y="112"/>
                  </a:cubicBezTo>
                  <a:cubicBezTo>
                    <a:pt x="721" y="50"/>
                    <a:pt x="671" y="0"/>
                    <a:pt x="609" y="0"/>
                  </a:cubicBezTo>
                  <a:close/>
                </a:path>
              </a:pathLst>
            </a:custGeom>
            <a:solidFill>
              <a:srgbClr val="FFFFFF"/>
            </a:solidFill>
            <a:ln w="1111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IN" dirty="0"/>
            </a:p>
          </p:txBody>
        </p:sp>
        <p:sp>
          <p:nvSpPr>
            <p:cNvPr id="113" name="Oval 12">
              <a:extLst>
                <a:ext uri="{FF2B5EF4-FFF2-40B4-BE49-F238E27FC236}">
                  <a16:creationId xmlns:a16="http://schemas.microsoft.com/office/drawing/2014/main" id="{1CAC544E-4F92-459B-8E53-CAE78E76CBB3}"/>
                </a:ext>
              </a:extLst>
            </p:cNvPr>
            <p:cNvSpPr>
              <a:spLocks noChangeArrowheads="1"/>
            </p:cNvSpPr>
            <p:nvPr/>
          </p:nvSpPr>
          <p:spPr bwMode="auto">
            <a:xfrm>
              <a:off x="1880435" y="669483"/>
              <a:ext cx="372638" cy="373888"/>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114" name="Rectangle 57">
              <a:extLst>
                <a:ext uri="{FF2B5EF4-FFF2-40B4-BE49-F238E27FC236}">
                  <a16:creationId xmlns:a16="http://schemas.microsoft.com/office/drawing/2014/main" id="{AE8CA130-3BFC-46B3-AFFE-45F7D454D662}"/>
                </a:ext>
              </a:extLst>
            </p:cNvPr>
            <p:cNvSpPr/>
            <p:nvPr/>
          </p:nvSpPr>
          <p:spPr>
            <a:xfrm>
              <a:off x="711830" y="699461"/>
              <a:ext cx="1192264" cy="313932"/>
            </a:xfrm>
            <a:prstGeom prst="rect">
              <a:avLst/>
            </a:prstGeom>
          </p:spPr>
          <p:txBody>
            <a:bodyPr wrap="square" anchor="ctr">
              <a:spAutoFit/>
            </a:bodyPr>
            <a:lstStyle/>
            <a:p>
              <a:pPr lvl="0" algn="ctr">
                <a:lnSpc>
                  <a:spcPct val="80000"/>
                </a:lnSpc>
                <a:defRPr/>
              </a:pPr>
              <a:r>
                <a:rPr lang="en-ZA" sz="1800" kern="0" dirty="0">
                  <a:solidFill>
                    <a:schemeClr val="accent2"/>
                  </a:solidFill>
                  <a:latin typeface="Bebas Neue Bold" panose="020B0606020202050201" pitchFamily="34" charset="0"/>
                </a:rPr>
                <a:t>GAUTENG</a:t>
              </a:r>
            </a:p>
          </p:txBody>
        </p:sp>
        <p:sp>
          <p:nvSpPr>
            <p:cNvPr id="115" name="Rectangle 58">
              <a:extLst>
                <a:ext uri="{FF2B5EF4-FFF2-40B4-BE49-F238E27FC236}">
                  <a16:creationId xmlns:a16="http://schemas.microsoft.com/office/drawing/2014/main" id="{80016FAC-C7FC-4838-8013-71FD88E4E9C9}"/>
                </a:ext>
              </a:extLst>
            </p:cNvPr>
            <p:cNvSpPr/>
            <p:nvPr/>
          </p:nvSpPr>
          <p:spPr>
            <a:xfrm>
              <a:off x="2500611" y="725622"/>
              <a:ext cx="1114088" cy="261610"/>
            </a:xfrm>
            <a:prstGeom prst="rect">
              <a:avLst/>
            </a:prstGeom>
          </p:spPr>
          <p:txBody>
            <a:bodyPr wrap="none" lIns="0" tIns="0" rIns="0" bIns="0" anchor="ctr">
              <a:spAutoFit/>
            </a:bodyPr>
            <a:lstStyle/>
            <a:p>
              <a:pPr lvl="0" algn="ctr">
                <a:defRPr/>
              </a:pPr>
              <a:r>
                <a:rPr lang="en-US" sz="1700" dirty="0">
                  <a:solidFill>
                    <a:schemeClr val="bg1"/>
                  </a:solidFill>
                  <a:latin typeface="Bebas Neue Bold" panose="020B0606020202050201" pitchFamily="34" charset="0"/>
                </a:rPr>
                <a:t>849.9</a:t>
              </a:r>
              <a:r>
                <a:rPr lang="en-ZA" sz="1700" dirty="0">
                  <a:solidFill>
                    <a:schemeClr val="bg1"/>
                  </a:solidFill>
                  <a:latin typeface="Bebas Neue Bold" panose="020B0606020202050201" pitchFamily="34" charset="0"/>
                </a:rPr>
                <a:t> THOUSAND</a:t>
              </a:r>
            </a:p>
          </p:txBody>
        </p:sp>
        <p:grpSp>
          <p:nvGrpSpPr>
            <p:cNvPr id="116" name="Group 286">
              <a:extLst>
                <a:ext uri="{FF2B5EF4-FFF2-40B4-BE49-F238E27FC236}">
                  <a16:creationId xmlns:a16="http://schemas.microsoft.com/office/drawing/2014/main" id="{045B5076-01FD-421E-9ABD-E9EBF2AC1C19}"/>
                </a:ext>
              </a:extLst>
            </p:cNvPr>
            <p:cNvGrpSpPr>
              <a:grpSpLocks noChangeAspect="1"/>
            </p:cNvGrpSpPr>
            <p:nvPr/>
          </p:nvGrpSpPr>
          <p:grpSpPr bwMode="auto">
            <a:xfrm>
              <a:off x="1964574" y="736354"/>
              <a:ext cx="210256" cy="238155"/>
              <a:chOff x="173" y="2224"/>
              <a:chExt cx="590" cy="683"/>
            </a:xfrm>
            <a:solidFill>
              <a:schemeClr val="bg1"/>
            </a:solidFill>
          </p:grpSpPr>
          <p:sp>
            <p:nvSpPr>
              <p:cNvPr id="117" name="Freeform 86">
                <a:extLst>
                  <a:ext uri="{FF2B5EF4-FFF2-40B4-BE49-F238E27FC236}">
                    <a16:creationId xmlns:a16="http://schemas.microsoft.com/office/drawing/2014/main" id="{63D2D5F3-ACEB-45E0-8997-09858AE66634}"/>
                  </a:ext>
                </a:extLst>
              </p:cNvPr>
              <p:cNvSpPr>
                <a:spLocks noEditPoints="1"/>
              </p:cNvSpPr>
              <p:nvPr/>
            </p:nvSpPr>
            <p:spPr bwMode="auto">
              <a:xfrm>
                <a:off x="463" y="2224"/>
                <a:ext cx="300" cy="675"/>
              </a:xfrm>
              <a:custGeom>
                <a:avLst/>
                <a:gdLst>
                  <a:gd name="T0" fmla="*/ 8 w 204"/>
                  <a:gd name="T1" fmla="*/ 203 h 460"/>
                  <a:gd name="T2" fmla="*/ 24 w 204"/>
                  <a:gd name="T3" fmla="*/ 211 h 460"/>
                  <a:gd name="T4" fmla="*/ 26 w 204"/>
                  <a:gd name="T5" fmla="*/ 196 h 460"/>
                  <a:gd name="T6" fmla="*/ 33 w 204"/>
                  <a:gd name="T7" fmla="*/ 190 h 460"/>
                  <a:gd name="T8" fmla="*/ 42 w 204"/>
                  <a:gd name="T9" fmla="*/ 179 h 460"/>
                  <a:gd name="T10" fmla="*/ 43 w 204"/>
                  <a:gd name="T11" fmla="*/ 204 h 460"/>
                  <a:gd name="T12" fmla="*/ 34 w 204"/>
                  <a:gd name="T13" fmla="*/ 230 h 460"/>
                  <a:gd name="T14" fmla="*/ 24 w 204"/>
                  <a:gd name="T15" fmla="*/ 304 h 460"/>
                  <a:gd name="T16" fmla="*/ 50 w 204"/>
                  <a:gd name="T17" fmla="*/ 295 h 460"/>
                  <a:gd name="T18" fmla="*/ 69 w 204"/>
                  <a:gd name="T19" fmla="*/ 290 h 460"/>
                  <a:gd name="T20" fmla="*/ 66 w 204"/>
                  <a:gd name="T21" fmla="*/ 361 h 460"/>
                  <a:gd name="T22" fmla="*/ 74 w 204"/>
                  <a:gd name="T23" fmla="*/ 391 h 460"/>
                  <a:gd name="T24" fmla="*/ 74 w 204"/>
                  <a:gd name="T25" fmla="*/ 413 h 460"/>
                  <a:gd name="T26" fmla="*/ 93 w 204"/>
                  <a:gd name="T27" fmla="*/ 431 h 460"/>
                  <a:gd name="T28" fmla="*/ 97 w 204"/>
                  <a:gd name="T29" fmla="*/ 393 h 460"/>
                  <a:gd name="T30" fmla="*/ 97 w 204"/>
                  <a:gd name="T31" fmla="*/ 362 h 460"/>
                  <a:gd name="T32" fmla="*/ 100 w 204"/>
                  <a:gd name="T33" fmla="*/ 315 h 460"/>
                  <a:gd name="T34" fmla="*/ 107 w 204"/>
                  <a:gd name="T35" fmla="*/ 276 h 460"/>
                  <a:gd name="T36" fmla="*/ 116 w 204"/>
                  <a:gd name="T37" fmla="*/ 291 h 460"/>
                  <a:gd name="T38" fmla="*/ 119 w 204"/>
                  <a:gd name="T39" fmla="*/ 328 h 460"/>
                  <a:gd name="T40" fmla="*/ 121 w 204"/>
                  <a:gd name="T41" fmla="*/ 377 h 460"/>
                  <a:gd name="T42" fmla="*/ 121 w 204"/>
                  <a:gd name="T43" fmla="*/ 402 h 460"/>
                  <a:gd name="T44" fmla="*/ 122 w 204"/>
                  <a:gd name="T45" fmla="*/ 413 h 460"/>
                  <a:gd name="T46" fmla="*/ 127 w 204"/>
                  <a:gd name="T47" fmla="*/ 458 h 460"/>
                  <a:gd name="T48" fmla="*/ 145 w 204"/>
                  <a:gd name="T49" fmla="*/ 427 h 460"/>
                  <a:gd name="T50" fmla="*/ 151 w 204"/>
                  <a:gd name="T51" fmla="*/ 403 h 460"/>
                  <a:gd name="T52" fmla="*/ 158 w 204"/>
                  <a:gd name="T53" fmla="*/ 372 h 460"/>
                  <a:gd name="T54" fmla="*/ 196 w 204"/>
                  <a:gd name="T55" fmla="*/ 398 h 460"/>
                  <a:gd name="T56" fmla="*/ 200 w 204"/>
                  <a:gd name="T57" fmla="*/ 315 h 460"/>
                  <a:gd name="T58" fmla="*/ 194 w 204"/>
                  <a:gd name="T59" fmla="*/ 273 h 460"/>
                  <a:gd name="T60" fmla="*/ 192 w 204"/>
                  <a:gd name="T61" fmla="*/ 253 h 460"/>
                  <a:gd name="T62" fmla="*/ 196 w 204"/>
                  <a:gd name="T63" fmla="*/ 241 h 460"/>
                  <a:gd name="T64" fmla="*/ 178 w 204"/>
                  <a:gd name="T65" fmla="*/ 158 h 460"/>
                  <a:gd name="T66" fmla="*/ 148 w 204"/>
                  <a:gd name="T67" fmla="*/ 87 h 460"/>
                  <a:gd name="T68" fmla="*/ 113 w 204"/>
                  <a:gd name="T69" fmla="*/ 64 h 460"/>
                  <a:gd name="T70" fmla="*/ 117 w 204"/>
                  <a:gd name="T71" fmla="*/ 50 h 460"/>
                  <a:gd name="T72" fmla="*/ 119 w 204"/>
                  <a:gd name="T73" fmla="*/ 28 h 460"/>
                  <a:gd name="T74" fmla="*/ 102 w 204"/>
                  <a:gd name="T75" fmla="*/ 4 h 460"/>
                  <a:gd name="T76" fmla="*/ 73 w 204"/>
                  <a:gd name="T77" fmla="*/ 25 h 460"/>
                  <a:gd name="T78" fmla="*/ 66 w 204"/>
                  <a:gd name="T79" fmla="*/ 32 h 460"/>
                  <a:gd name="T80" fmla="*/ 70 w 204"/>
                  <a:gd name="T81" fmla="*/ 43 h 460"/>
                  <a:gd name="T82" fmla="*/ 76 w 204"/>
                  <a:gd name="T83" fmla="*/ 71 h 460"/>
                  <a:gd name="T84" fmla="*/ 45 w 204"/>
                  <a:gd name="T85" fmla="*/ 90 h 460"/>
                  <a:gd name="T86" fmla="*/ 28 w 204"/>
                  <a:gd name="T87" fmla="*/ 122 h 460"/>
                  <a:gd name="T88" fmla="*/ 16 w 204"/>
                  <a:gd name="T89" fmla="*/ 160 h 460"/>
                  <a:gd name="T90" fmla="*/ 7 w 204"/>
                  <a:gd name="T91" fmla="*/ 195 h 460"/>
                  <a:gd name="T92" fmla="*/ 167 w 204"/>
                  <a:gd name="T93" fmla="*/ 219 h 460"/>
                  <a:gd name="T94" fmla="*/ 173 w 204"/>
                  <a:gd name="T95" fmla="*/ 252 h 460"/>
                  <a:gd name="T96" fmla="*/ 168 w 204"/>
                  <a:gd name="T97" fmla="*/ 247 h 460"/>
                  <a:gd name="T98" fmla="*/ 164 w 204"/>
                  <a:gd name="T99" fmla="*/ 20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4" h="460">
                    <a:moveTo>
                      <a:pt x="7" y="195"/>
                    </a:moveTo>
                    <a:cubicBezTo>
                      <a:pt x="7" y="195"/>
                      <a:pt x="8" y="202"/>
                      <a:pt x="8" y="203"/>
                    </a:cubicBezTo>
                    <a:cubicBezTo>
                      <a:pt x="9" y="205"/>
                      <a:pt x="10" y="208"/>
                      <a:pt x="12" y="210"/>
                    </a:cubicBezTo>
                    <a:cubicBezTo>
                      <a:pt x="15" y="212"/>
                      <a:pt x="21" y="213"/>
                      <a:pt x="24" y="211"/>
                    </a:cubicBezTo>
                    <a:cubicBezTo>
                      <a:pt x="27" y="210"/>
                      <a:pt x="27" y="206"/>
                      <a:pt x="26" y="203"/>
                    </a:cubicBezTo>
                    <a:cubicBezTo>
                      <a:pt x="26" y="203"/>
                      <a:pt x="26" y="197"/>
                      <a:pt x="26" y="196"/>
                    </a:cubicBezTo>
                    <a:cubicBezTo>
                      <a:pt x="29" y="196"/>
                      <a:pt x="32" y="198"/>
                      <a:pt x="34" y="196"/>
                    </a:cubicBezTo>
                    <a:cubicBezTo>
                      <a:pt x="36" y="194"/>
                      <a:pt x="33" y="192"/>
                      <a:pt x="33" y="190"/>
                    </a:cubicBezTo>
                    <a:cubicBezTo>
                      <a:pt x="32" y="188"/>
                      <a:pt x="34" y="187"/>
                      <a:pt x="35" y="185"/>
                    </a:cubicBezTo>
                    <a:cubicBezTo>
                      <a:pt x="37" y="183"/>
                      <a:pt x="39" y="180"/>
                      <a:pt x="42" y="179"/>
                    </a:cubicBezTo>
                    <a:cubicBezTo>
                      <a:pt x="42" y="181"/>
                      <a:pt x="43" y="184"/>
                      <a:pt x="44" y="186"/>
                    </a:cubicBezTo>
                    <a:cubicBezTo>
                      <a:pt x="45" y="192"/>
                      <a:pt x="44" y="198"/>
                      <a:pt x="43" y="204"/>
                    </a:cubicBezTo>
                    <a:cubicBezTo>
                      <a:pt x="42" y="209"/>
                      <a:pt x="41" y="215"/>
                      <a:pt x="39" y="220"/>
                    </a:cubicBezTo>
                    <a:cubicBezTo>
                      <a:pt x="37" y="223"/>
                      <a:pt x="35" y="226"/>
                      <a:pt x="34" y="230"/>
                    </a:cubicBezTo>
                    <a:cubicBezTo>
                      <a:pt x="31" y="240"/>
                      <a:pt x="31" y="251"/>
                      <a:pt x="30" y="261"/>
                    </a:cubicBezTo>
                    <a:cubicBezTo>
                      <a:pt x="28" y="275"/>
                      <a:pt x="25" y="289"/>
                      <a:pt x="24" y="304"/>
                    </a:cubicBezTo>
                    <a:cubicBezTo>
                      <a:pt x="26" y="304"/>
                      <a:pt x="45" y="309"/>
                      <a:pt x="45" y="309"/>
                    </a:cubicBezTo>
                    <a:cubicBezTo>
                      <a:pt x="47" y="305"/>
                      <a:pt x="47" y="299"/>
                      <a:pt x="50" y="295"/>
                    </a:cubicBezTo>
                    <a:cubicBezTo>
                      <a:pt x="53" y="293"/>
                      <a:pt x="57" y="292"/>
                      <a:pt x="60" y="292"/>
                    </a:cubicBezTo>
                    <a:cubicBezTo>
                      <a:pt x="61" y="292"/>
                      <a:pt x="69" y="291"/>
                      <a:pt x="69" y="290"/>
                    </a:cubicBezTo>
                    <a:cubicBezTo>
                      <a:pt x="69" y="295"/>
                      <a:pt x="68" y="301"/>
                      <a:pt x="68" y="306"/>
                    </a:cubicBezTo>
                    <a:cubicBezTo>
                      <a:pt x="68" y="324"/>
                      <a:pt x="65" y="343"/>
                      <a:pt x="66" y="361"/>
                    </a:cubicBezTo>
                    <a:cubicBezTo>
                      <a:pt x="67" y="367"/>
                      <a:pt x="65" y="373"/>
                      <a:pt x="66" y="378"/>
                    </a:cubicBezTo>
                    <a:cubicBezTo>
                      <a:pt x="67" y="384"/>
                      <a:pt x="71" y="387"/>
                      <a:pt x="74" y="391"/>
                    </a:cubicBezTo>
                    <a:cubicBezTo>
                      <a:pt x="77" y="393"/>
                      <a:pt x="77" y="394"/>
                      <a:pt x="76" y="397"/>
                    </a:cubicBezTo>
                    <a:cubicBezTo>
                      <a:pt x="75" y="402"/>
                      <a:pt x="74" y="407"/>
                      <a:pt x="74" y="413"/>
                    </a:cubicBezTo>
                    <a:cubicBezTo>
                      <a:pt x="74" y="418"/>
                      <a:pt x="73" y="425"/>
                      <a:pt x="79" y="429"/>
                    </a:cubicBezTo>
                    <a:cubicBezTo>
                      <a:pt x="83" y="431"/>
                      <a:pt x="89" y="431"/>
                      <a:pt x="93" y="431"/>
                    </a:cubicBezTo>
                    <a:cubicBezTo>
                      <a:pt x="101" y="430"/>
                      <a:pt x="101" y="424"/>
                      <a:pt x="100" y="418"/>
                    </a:cubicBezTo>
                    <a:cubicBezTo>
                      <a:pt x="99" y="410"/>
                      <a:pt x="95" y="401"/>
                      <a:pt x="97" y="393"/>
                    </a:cubicBezTo>
                    <a:cubicBezTo>
                      <a:pt x="98" y="390"/>
                      <a:pt x="100" y="386"/>
                      <a:pt x="99" y="383"/>
                    </a:cubicBezTo>
                    <a:cubicBezTo>
                      <a:pt x="97" y="376"/>
                      <a:pt x="97" y="369"/>
                      <a:pt x="97" y="362"/>
                    </a:cubicBezTo>
                    <a:cubicBezTo>
                      <a:pt x="97" y="352"/>
                      <a:pt x="95" y="343"/>
                      <a:pt x="95" y="333"/>
                    </a:cubicBezTo>
                    <a:cubicBezTo>
                      <a:pt x="96" y="327"/>
                      <a:pt x="98" y="321"/>
                      <a:pt x="100" y="315"/>
                    </a:cubicBezTo>
                    <a:cubicBezTo>
                      <a:pt x="101" y="309"/>
                      <a:pt x="101" y="302"/>
                      <a:pt x="102" y="296"/>
                    </a:cubicBezTo>
                    <a:cubicBezTo>
                      <a:pt x="103" y="289"/>
                      <a:pt x="105" y="283"/>
                      <a:pt x="107" y="276"/>
                    </a:cubicBezTo>
                    <a:cubicBezTo>
                      <a:pt x="108" y="273"/>
                      <a:pt x="112" y="266"/>
                      <a:pt x="114" y="273"/>
                    </a:cubicBezTo>
                    <a:cubicBezTo>
                      <a:pt x="115" y="279"/>
                      <a:pt x="115" y="285"/>
                      <a:pt x="116" y="291"/>
                    </a:cubicBezTo>
                    <a:cubicBezTo>
                      <a:pt x="117" y="299"/>
                      <a:pt x="118" y="305"/>
                      <a:pt x="118" y="313"/>
                    </a:cubicBezTo>
                    <a:cubicBezTo>
                      <a:pt x="119" y="318"/>
                      <a:pt x="120" y="323"/>
                      <a:pt x="119" y="328"/>
                    </a:cubicBezTo>
                    <a:cubicBezTo>
                      <a:pt x="118" y="334"/>
                      <a:pt x="120" y="340"/>
                      <a:pt x="121" y="346"/>
                    </a:cubicBezTo>
                    <a:cubicBezTo>
                      <a:pt x="122" y="356"/>
                      <a:pt x="122" y="366"/>
                      <a:pt x="121" y="377"/>
                    </a:cubicBezTo>
                    <a:cubicBezTo>
                      <a:pt x="121" y="382"/>
                      <a:pt x="121" y="387"/>
                      <a:pt x="120" y="392"/>
                    </a:cubicBezTo>
                    <a:cubicBezTo>
                      <a:pt x="120" y="395"/>
                      <a:pt x="118" y="399"/>
                      <a:pt x="121" y="402"/>
                    </a:cubicBezTo>
                    <a:cubicBezTo>
                      <a:pt x="122" y="403"/>
                      <a:pt x="124" y="404"/>
                      <a:pt x="124" y="406"/>
                    </a:cubicBezTo>
                    <a:cubicBezTo>
                      <a:pt x="124" y="409"/>
                      <a:pt x="123" y="411"/>
                      <a:pt x="122" y="413"/>
                    </a:cubicBezTo>
                    <a:cubicBezTo>
                      <a:pt x="119" y="422"/>
                      <a:pt x="121" y="430"/>
                      <a:pt x="121" y="438"/>
                    </a:cubicBezTo>
                    <a:cubicBezTo>
                      <a:pt x="121" y="445"/>
                      <a:pt x="120" y="454"/>
                      <a:pt x="127" y="458"/>
                    </a:cubicBezTo>
                    <a:cubicBezTo>
                      <a:pt x="132" y="460"/>
                      <a:pt x="142" y="460"/>
                      <a:pt x="146" y="454"/>
                    </a:cubicBezTo>
                    <a:cubicBezTo>
                      <a:pt x="151" y="445"/>
                      <a:pt x="141" y="436"/>
                      <a:pt x="145" y="427"/>
                    </a:cubicBezTo>
                    <a:cubicBezTo>
                      <a:pt x="147" y="423"/>
                      <a:pt x="148" y="421"/>
                      <a:pt x="147" y="416"/>
                    </a:cubicBezTo>
                    <a:cubicBezTo>
                      <a:pt x="147" y="411"/>
                      <a:pt x="150" y="408"/>
                      <a:pt x="151" y="403"/>
                    </a:cubicBezTo>
                    <a:cubicBezTo>
                      <a:pt x="153" y="390"/>
                      <a:pt x="152" y="376"/>
                      <a:pt x="153" y="363"/>
                    </a:cubicBezTo>
                    <a:cubicBezTo>
                      <a:pt x="153" y="365"/>
                      <a:pt x="157" y="370"/>
                      <a:pt x="158" y="372"/>
                    </a:cubicBezTo>
                    <a:cubicBezTo>
                      <a:pt x="160" y="376"/>
                      <a:pt x="163" y="379"/>
                      <a:pt x="166" y="382"/>
                    </a:cubicBezTo>
                    <a:cubicBezTo>
                      <a:pt x="172" y="389"/>
                      <a:pt x="186" y="407"/>
                      <a:pt x="196" y="398"/>
                    </a:cubicBezTo>
                    <a:cubicBezTo>
                      <a:pt x="200" y="395"/>
                      <a:pt x="201" y="390"/>
                      <a:pt x="202" y="384"/>
                    </a:cubicBezTo>
                    <a:cubicBezTo>
                      <a:pt x="204" y="361"/>
                      <a:pt x="203" y="338"/>
                      <a:pt x="200" y="315"/>
                    </a:cubicBezTo>
                    <a:cubicBezTo>
                      <a:pt x="199" y="307"/>
                      <a:pt x="198" y="300"/>
                      <a:pt x="197" y="292"/>
                    </a:cubicBezTo>
                    <a:cubicBezTo>
                      <a:pt x="197" y="286"/>
                      <a:pt x="196" y="279"/>
                      <a:pt x="194" y="273"/>
                    </a:cubicBezTo>
                    <a:cubicBezTo>
                      <a:pt x="192" y="269"/>
                      <a:pt x="188" y="267"/>
                      <a:pt x="187" y="263"/>
                    </a:cubicBezTo>
                    <a:cubicBezTo>
                      <a:pt x="186" y="258"/>
                      <a:pt x="191" y="257"/>
                      <a:pt x="192" y="253"/>
                    </a:cubicBezTo>
                    <a:cubicBezTo>
                      <a:pt x="193" y="250"/>
                      <a:pt x="192" y="247"/>
                      <a:pt x="194" y="244"/>
                    </a:cubicBezTo>
                    <a:cubicBezTo>
                      <a:pt x="195" y="243"/>
                      <a:pt x="195" y="243"/>
                      <a:pt x="196" y="241"/>
                    </a:cubicBezTo>
                    <a:cubicBezTo>
                      <a:pt x="199" y="223"/>
                      <a:pt x="191" y="205"/>
                      <a:pt x="186" y="187"/>
                    </a:cubicBezTo>
                    <a:cubicBezTo>
                      <a:pt x="183" y="178"/>
                      <a:pt x="181" y="168"/>
                      <a:pt x="178" y="158"/>
                    </a:cubicBezTo>
                    <a:cubicBezTo>
                      <a:pt x="176" y="151"/>
                      <a:pt x="174" y="145"/>
                      <a:pt x="173" y="138"/>
                    </a:cubicBezTo>
                    <a:cubicBezTo>
                      <a:pt x="168" y="119"/>
                      <a:pt x="165" y="99"/>
                      <a:pt x="148" y="87"/>
                    </a:cubicBezTo>
                    <a:cubicBezTo>
                      <a:pt x="144" y="84"/>
                      <a:pt x="139" y="81"/>
                      <a:pt x="134" y="78"/>
                    </a:cubicBezTo>
                    <a:cubicBezTo>
                      <a:pt x="126" y="74"/>
                      <a:pt x="118" y="72"/>
                      <a:pt x="113" y="64"/>
                    </a:cubicBezTo>
                    <a:cubicBezTo>
                      <a:pt x="112" y="61"/>
                      <a:pt x="112" y="58"/>
                      <a:pt x="112" y="55"/>
                    </a:cubicBezTo>
                    <a:cubicBezTo>
                      <a:pt x="112" y="52"/>
                      <a:pt x="115" y="52"/>
                      <a:pt x="117" y="50"/>
                    </a:cubicBezTo>
                    <a:cubicBezTo>
                      <a:pt x="119" y="47"/>
                      <a:pt x="121" y="38"/>
                      <a:pt x="117" y="37"/>
                    </a:cubicBezTo>
                    <a:cubicBezTo>
                      <a:pt x="119" y="37"/>
                      <a:pt x="119" y="28"/>
                      <a:pt x="119" y="28"/>
                    </a:cubicBezTo>
                    <a:cubicBezTo>
                      <a:pt x="120" y="21"/>
                      <a:pt x="116" y="14"/>
                      <a:pt x="111" y="9"/>
                    </a:cubicBezTo>
                    <a:cubicBezTo>
                      <a:pt x="108" y="7"/>
                      <a:pt x="105" y="5"/>
                      <a:pt x="102" y="4"/>
                    </a:cubicBezTo>
                    <a:cubicBezTo>
                      <a:pt x="93" y="0"/>
                      <a:pt x="78" y="4"/>
                      <a:pt x="75" y="14"/>
                    </a:cubicBezTo>
                    <a:cubicBezTo>
                      <a:pt x="74" y="17"/>
                      <a:pt x="74" y="21"/>
                      <a:pt x="73" y="25"/>
                    </a:cubicBezTo>
                    <a:cubicBezTo>
                      <a:pt x="72" y="26"/>
                      <a:pt x="72" y="29"/>
                      <a:pt x="70" y="30"/>
                    </a:cubicBezTo>
                    <a:cubicBezTo>
                      <a:pt x="69" y="31"/>
                      <a:pt x="67" y="31"/>
                      <a:pt x="66" y="32"/>
                    </a:cubicBezTo>
                    <a:cubicBezTo>
                      <a:pt x="65" y="33"/>
                      <a:pt x="65" y="35"/>
                      <a:pt x="65" y="37"/>
                    </a:cubicBezTo>
                    <a:cubicBezTo>
                      <a:pt x="65" y="41"/>
                      <a:pt x="66" y="42"/>
                      <a:pt x="70" y="43"/>
                    </a:cubicBezTo>
                    <a:cubicBezTo>
                      <a:pt x="69" y="52"/>
                      <a:pt x="71" y="61"/>
                      <a:pt x="79" y="67"/>
                    </a:cubicBezTo>
                    <a:cubicBezTo>
                      <a:pt x="79" y="67"/>
                      <a:pt x="77" y="71"/>
                      <a:pt x="76" y="71"/>
                    </a:cubicBezTo>
                    <a:cubicBezTo>
                      <a:pt x="72" y="75"/>
                      <a:pt x="65" y="75"/>
                      <a:pt x="60" y="78"/>
                    </a:cubicBezTo>
                    <a:cubicBezTo>
                      <a:pt x="55" y="81"/>
                      <a:pt x="50" y="86"/>
                      <a:pt x="45" y="90"/>
                    </a:cubicBezTo>
                    <a:cubicBezTo>
                      <a:pt x="40" y="95"/>
                      <a:pt x="35" y="99"/>
                      <a:pt x="32" y="105"/>
                    </a:cubicBezTo>
                    <a:cubicBezTo>
                      <a:pt x="30" y="110"/>
                      <a:pt x="29" y="117"/>
                      <a:pt x="28" y="122"/>
                    </a:cubicBezTo>
                    <a:cubicBezTo>
                      <a:pt x="25" y="129"/>
                      <a:pt x="22" y="135"/>
                      <a:pt x="20" y="141"/>
                    </a:cubicBezTo>
                    <a:cubicBezTo>
                      <a:pt x="18" y="147"/>
                      <a:pt x="18" y="154"/>
                      <a:pt x="16" y="160"/>
                    </a:cubicBezTo>
                    <a:cubicBezTo>
                      <a:pt x="14" y="164"/>
                      <a:pt x="12" y="168"/>
                      <a:pt x="10" y="172"/>
                    </a:cubicBezTo>
                    <a:cubicBezTo>
                      <a:pt x="7" y="177"/>
                      <a:pt x="0" y="192"/>
                      <a:pt x="7" y="195"/>
                    </a:cubicBezTo>
                    <a:close/>
                    <a:moveTo>
                      <a:pt x="164" y="206"/>
                    </a:moveTo>
                    <a:cubicBezTo>
                      <a:pt x="167" y="219"/>
                      <a:pt x="167" y="219"/>
                      <a:pt x="167" y="219"/>
                    </a:cubicBezTo>
                    <a:cubicBezTo>
                      <a:pt x="169" y="225"/>
                      <a:pt x="172" y="230"/>
                      <a:pt x="174" y="235"/>
                    </a:cubicBezTo>
                    <a:cubicBezTo>
                      <a:pt x="177" y="240"/>
                      <a:pt x="173" y="247"/>
                      <a:pt x="173" y="252"/>
                    </a:cubicBezTo>
                    <a:cubicBezTo>
                      <a:pt x="173" y="256"/>
                      <a:pt x="170" y="258"/>
                      <a:pt x="167" y="259"/>
                    </a:cubicBezTo>
                    <a:cubicBezTo>
                      <a:pt x="168" y="259"/>
                      <a:pt x="168" y="248"/>
                      <a:pt x="168" y="247"/>
                    </a:cubicBezTo>
                    <a:cubicBezTo>
                      <a:pt x="168" y="240"/>
                      <a:pt x="167" y="232"/>
                      <a:pt x="166" y="225"/>
                    </a:cubicBezTo>
                    <a:cubicBezTo>
                      <a:pt x="166" y="225"/>
                      <a:pt x="164" y="206"/>
                      <a:pt x="164" y="2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endParaRPr lang="en-US" dirty="0"/>
              </a:p>
            </p:txBody>
          </p:sp>
          <p:sp>
            <p:nvSpPr>
              <p:cNvPr id="118" name="Freeform 87">
                <a:extLst>
                  <a:ext uri="{FF2B5EF4-FFF2-40B4-BE49-F238E27FC236}">
                    <a16:creationId xmlns:a16="http://schemas.microsoft.com/office/drawing/2014/main" id="{4E3F01D5-F63B-4AE0-A028-2BF2FDF3CF67}"/>
                  </a:ext>
                </a:extLst>
              </p:cNvPr>
              <p:cNvSpPr>
                <a:spLocks noEditPoints="1"/>
              </p:cNvSpPr>
              <p:nvPr/>
            </p:nvSpPr>
            <p:spPr bwMode="auto">
              <a:xfrm>
                <a:off x="173" y="2235"/>
                <a:ext cx="380" cy="672"/>
              </a:xfrm>
              <a:custGeom>
                <a:avLst/>
                <a:gdLst>
                  <a:gd name="T0" fmla="*/ 73 w 258"/>
                  <a:gd name="T1" fmla="*/ 276 h 458"/>
                  <a:gd name="T2" fmla="*/ 73 w 258"/>
                  <a:gd name="T3" fmla="*/ 337 h 458"/>
                  <a:gd name="T4" fmla="*/ 80 w 258"/>
                  <a:gd name="T5" fmla="*/ 387 h 458"/>
                  <a:gd name="T6" fmla="*/ 98 w 258"/>
                  <a:gd name="T7" fmla="*/ 391 h 458"/>
                  <a:gd name="T8" fmla="*/ 98 w 258"/>
                  <a:gd name="T9" fmla="*/ 341 h 458"/>
                  <a:gd name="T10" fmla="*/ 107 w 258"/>
                  <a:gd name="T11" fmla="*/ 323 h 458"/>
                  <a:gd name="T12" fmla="*/ 105 w 258"/>
                  <a:gd name="T13" fmla="*/ 388 h 458"/>
                  <a:gd name="T14" fmla="*/ 106 w 258"/>
                  <a:gd name="T15" fmla="*/ 422 h 458"/>
                  <a:gd name="T16" fmla="*/ 126 w 258"/>
                  <a:gd name="T17" fmla="*/ 430 h 458"/>
                  <a:gd name="T18" fmla="*/ 131 w 258"/>
                  <a:gd name="T19" fmla="*/ 362 h 458"/>
                  <a:gd name="T20" fmla="*/ 141 w 258"/>
                  <a:gd name="T21" fmla="*/ 271 h 458"/>
                  <a:gd name="T22" fmla="*/ 154 w 258"/>
                  <a:gd name="T23" fmla="*/ 205 h 458"/>
                  <a:gd name="T24" fmla="*/ 148 w 258"/>
                  <a:gd name="T25" fmla="*/ 150 h 458"/>
                  <a:gd name="T26" fmla="*/ 159 w 258"/>
                  <a:gd name="T27" fmla="*/ 189 h 458"/>
                  <a:gd name="T28" fmla="*/ 162 w 258"/>
                  <a:gd name="T29" fmla="*/ 325 h 458"/>
                  <a:gd name="T30" fmla="*/ 160 w 258"/>
                  <a:gd name="T31" fmla="*/ 422 h 458"/>
                  <a:gd name="T32" fmla="*/ 166 w 258"/>
                  <a:gd name="T33" fmla="*/ 454 h 458"/>
                  <a:gd name="T34" fmla="*/ 189 w 258"/>
                  <a:gd name="T35" fmla="*/ 454 h 458"/>
                  <a:gd name="T36" fmla="*/ 218 w 258"/>
                  <a:gd name="T37" fmla="*/ 451 h 458"/>
                  <a:gd name="T38" fmla="*/ 236 w 258"/>
                  <a:gd name="T39" fmla="*/ 433 h 458"/>
                  <a:gd name="T40" fmla="*/ 250 w 258"/>
                  <a:gd name="T41" fmla="*/ 409 h 458"/>
                  <a:gd name="T42" fmla="*/ 237 w 258"/>
                  <a:gd name="T43" fmla="*/ 320 h 458"/>
                  <a:gd name="T44" fmla="*/ 199 w 258"/>
                  <a:gd name="T45" fmla="*/ 313 h 458"/>
                  <a:gd name="T46" fmla="*/ 179 w 258"/>
                  <a:gd name="T47" fmla="*/ 312 h 458"/>
                  <a:gd name="T48" fmla="*/ 175 w 258"/>
                  <a:gd name="T49" fmla="*/ 267 h 458"/>
                  <a:gd name="T50" fmla="*/ 173 w 258"/>
                  <a:gd name="T51" fmla="*/ 194 h 458"/>
                  <a:gd name="T52" fmla="*/ 173 w 258"/>
                  <a:gd name="T53" fmla="*/ 173 h 458"/>
                  <a:gd name="T54" fmla="*/ 165 w 258"/>
                  <a:gd name="T55" fmla="*/ 146 h 458"/>
                  <a:gd name="T56" fmla="*/ 164 w 258"/>
                  <a:gd name="T57" fmla="*/ 102 h 458"/>
                  <a:gd name="T58" fmla="*/ 165 w 258"/>
                  <a:gd name="T59" fmla="*/ 82 h 458"/>
                  <a:gd name="T60" fmla="*/ 159 w 258"/>
                  <a:gd name="T61" fmla="*/ 71 h 458"/>
                  <a:gd name="T62" fmla="*/ 154 w 258"/>
                  <a:gd name="T63" fmla="*/ 59 h 458"/>
                  <a:gd name="T64" fmla="*/ 151 w 258"/>
                  <a:gd name="T65" fmla="*/ 48 h 458"/>
                  <a:gd name="T66" fmla="*/ 109 w 258"/>
                  <a:gd name="T67" fmla="*/ 8 h 458"/>
                  <a:gd name="T68" fmla="*/ 90 w 258"/>
                  <a:gd name="T69" fmla="*/ 44 h 458"/>
                  <a:gd name="T70" fmla="*/ 90 w 258"/>
                  <a:gd name="T71" fmla="*/ 55 h 458"/>
                  <a:gd name="T72" fmla="*/ 67 w 258"/>
                  <a:gd name="T73" fmla="*/ 72 h 458"/>
                  <a:gd name="T74" fmla="*/ 43 w 258"/>
                  <a:gd name="T75" fmla="*/ 140 h 458"/>
                  <a:gd name="T76" fmla="*/ 29 w 258"/>
                  <a:gd name="T77" fmla="*/ 175 h 458"/>
                  <a:gd name="T78" fmla="*/ 5 w 258"/>
                  <a:gd name="T79" fmla="*/ 219 h 458"/>
                  <a:gd name="T80" fmla="*/ 2 w 258"/>
                  <a:gd name="T81" fmla="*/ 253 h 458"/>
                  <a:gd name="T82" fmla="*/ 172 w 258"/>
                  <a:gd name="T83" fmla="*/ 313 h 458"/>
                  <a:gd name="T84" fmla="*/ 66 w 258"/>
                  <a:gd name="T85" fmla="*/ 171 h 458"/>
                  <a:gd name="T86" fmla="*/ 74 w 258"/>
                  <a:gd name="T87" fmla="*/ 193 h 458"/>
                  <a:gd name="T88" fmla="*/ 66 w 258"/>
                  <a:gd name="T89" fmla="*/ 171 h 458"/>
                  <a:gd name="T90" fmla="*/ 61 w 258"/>
                  <a:gd name="T91" fmla="*/ 167 h 458"/>
                  <a:gd name="T92" fmla="*/ 62 w 258"/>
                  <a:gd name="T93" fmla="*/ 194 h 458"/>
                  <a:gd name="T94" fmla="*/ 56 w 258"/>
                  <a:gd name="T95" fmla="*/ 177 h 458"/>
                  <a:gd name="T96" fmla="*/ 59 w 258"/>
                  <a:gd name="T97" fmla="*/ 159 h 458"/>
                  <a:gd name="T98" fmla="*/ 45 w 258"/>
                  <a:gd name="T99" fmla="*/ 191 h 458"/>
                  <a:gd name="T100" fmla="*/ 39 w 258"/>
                  <a:gd name="T101" fmla="*/ 157 h 458"/>
                  <a:gd name="T102" fmla="*/ 30 w 258"/>
                  <a:gd name="T103" fmla="*/ 191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8" h="458">
                    <a:moveTo>
                      <a:pt x="2" y="253"/>
                    </a:moveTo>
                    <a:cubicBezTo>
                      <a:pt x="9" y="268"/>
                      <a:pt x="30" y="274"/>
                      <a:pt x="45" y="277"/>
                    </a:cubicBezTo>
                    <a:cubicBezTo>
                      <a:pt x="47" y="277"/>
                      <a:pt x="73" y="279"/>
                      <a:pt x="73" y="276"/>
                    </a:cubicBezTo>
                    <a:cubicBezTo>
                      <a:pt x="73" y="281"/>
                      <a:pt x="73" y="285"/>
                      <a:pt x="73" y="289"/>
                    </a:cubicBezTo>
                    <a:cubicBezTo>
                      <a:pt x="74" y="297"/>
                      <a:pt x="78" y="306"/>
                      <a:pt x="76" y="314"/>
                    </a:cubicBezTo>
                    <a:cubicBezTo>
                      <a:pt x="75" y="322"/>
                      <a:pt x="72" y="329"/>
                      <a:pt x="73" y="337"/>
                    </a:cubicBezTo>
                    <a:cubicBezTo>
                      <a:pt x="73" y="345"/>
                      <a:pt x="74" y="353"/>
                      <a:pt x="74" y="361"/>
                    </a:cubicBezTo>
                    <a:cubicBezTo>
                      <a:pt x="75" y="367"/>
                      <a:pt x="78" y="368"/>
                      <a:pt x="80" y="372"/>
                    </a:cubicBezTo>
                    <a:cubicBezTo>
                      <a:pt x="83" y="377"/>
                      <a:pt x="80" y="383"/>
                      <a:pt x="80" y="387"/>
                    </a:cubicBezTo>
                    <a:cubicBezTo>
                      <a:pt x="80" y="397"/>
                      <a:pt x="78" y="418"/>
                      <a:pt x="90" y="423"/>
                    </a:cubicBezTo>
                    <a:cubicBezTo>
                      <a:pt x="95" y="425"/>
                      <a:pt x="97" y="420"/>
                      <a:pt x="99" y="416"/>
                    </a:cubicBezTo>
                    <a:cubicBezTo>
                      <a:pt x="101" y="408"/>
                      <a:pt x="99" y="399"/>
                      <a:pt x="98" y="391"/>
                    </a:cubicBezTo>
                    <a:cubicBezTo>
                      <a:pt x="96" y="384"/>
                      <a:pt x="96" y="377"/>
                      <a:pt x="96" y="370"/>
                    </a:cubicBezTo>
                    <a:cubicBezTo>
                      <a:pt x="97" y="365"/>
                      <a:pt x="97" y="359"/>
                      <a:pt x="98" y="354"/>
                    </a:cubicBezTo>
                    <a:cubicBezTo>
                      <a:pt x="98" y="349"/>
                      <a:pt x="97" y="345"/>
                      <a:pt x="98" y="341"/>
                    </a:cubicBezTo>
                    <a:cubicBezTo>
                      <a:pt x="99" y="336"/>
                      <a:pt x="101" y="332"/>
                      <a:pt x="102" y="328"/>
                    </a:cubicBezTo>
                    <a:cubicBezTo>
                      <a:pt x="104" y="323"/>
                      <a:pt x="103" y="317"/>
                      <a:pt x="104" y="311"/>
                    </a:cubicBezTo>
                    <a:cubicBezTo>
                      <a:pt x="103" y="315"/>
                      <a:pt x="106" y="319"/>
                      <a:pt x="107" y="323"/>
                    </a:cubicBezTo>
                    <a:cubicBezTo>
                      <a:pt x="108" y="332"/>
                      <a:pt x="107" y="342"/>
                      <a:pt x="106" y="352"/>
                    </a:cubicBezTo>
                    <a:cubicBezTo>
                      <a:pt x="105" y="361"/>
                      <a:pt x="106" y="370"/>
                      <a:pt x="106" y="379"/>
                    </a:cubicBezTo>
                    <a:cubicBezTo>
                      <a:pt x="106" y="382"/>
                      <a:pt x="105" y="385"/>
                      <a:pt x="105" y="388"/>
                    </a:cubicBezTo>
                    <a:cubicBezTo>
                      <a:pt x="106" y="390"/>
                      <a:pt x="107" y="392"/>
                      <a:pt x="107" y="395"/>
                    </a:cubicBezTo>
                    <a:cubicBezTo>
                      <a:pt x="107" y="398"/>
                      <a:pt x="105" y="401"/>
                      <a:pt x="105" y="405"/>
                    </a:cubicBezTo>
                    <a:cubicBezTo>
                      <a:pt x="105" y="411"/>
                      <a:pt x="106" y="416"/>
                      <a:pt x="106" y="422"/>
                    </a:cubicBezTo>
                    <a:cubicBezTo>
                      <a:pt x="106" y="427"/>
                      <a:pt x="105" y="433"/>
                      <a:pt x="105" y="438"/>
                    </a:cubicBezTo>
                    <a:cubicBezTo>
                      <a:pt x="105" y="444"/>
                      <a:pt x="106" y="453"/>
                      <a:pt x="113" y="454"/>
                    </a:cubicBezTo>
                    <a:cubicBezTo>
                      <a:pt x="127" y="456"/>
                      <a:pt x="126" y="440"/>
                      <a:pt x="126" y="430"/>
                    </a:cubicBezTo>
                    <a:cubicBezTo>
                      <a:pt x="125" y="422"/>
                      <a:pt x="123" y="413"/>
                      <a:pt x="125" y="405"/>
                    </a:cubicBezTo>
                    <a:cubicBezTo>
                      <a:pt x="126" y="398"/>
                      <a:pt x="129" y="391"/>
                      <a:pt x="130" y="384"/>
                    </a:cubicBezTo>
                    <a:cubicBezTo>
                      <a:pt x="131" y="377"/>
                      <a:pt x="130" y="370"/>
                      <a:pt x="131" y="362"/>
                    </a:cubicBezTo>
                    <a:cubicBezTo>
                      <a:pt x="132" y="353"/>
                      <a:pt x="135" y="344"/>
                      <a:pt x="137" y="335"/>
                    </a:cubicBezTo>
                    <a:cubicBezTo>
                      <a:pt x="137" y="328"/>
                      <a:pt x="138" y="321"/>
                      <a:pt x="137" y="315"/>
                    </a:cubicBezTo>
                    <a:cubicBezTo>
                      <a:pt x="136" y="300"/>
                      <a:pt x="137" y="286"/>
                      <a:pt x="141" y="271"/>
                    </a:cubicBezTo>
                    <a:cubicBezTo>
                      <a:pt x="143" y="262"/>
                      <a:pt x="146" y="254"/>
                      <a:pt x="149" y="246"/>
                    </a:cubicBezTo>
                    <a:cubicBezTo>
                      <a:pt x="151" y="239"/>
                      <a:pt x="151" y="231"/>
                      <a:pt x="152" y="224"/>
                    </a:cubicBezTo>
                    <a:cubicBezTo>
                      <a:pt x="152" y="218"/>
                      <a:pt x="152" y="211"/>
                      <a:pt x="154" y="205"/>
                    </a:cubicBezTo>
                    <a:cubicBezTo>
                      <a:pt x="156" y="198"/>
                      <a:pt x="153" y="191"/>
                      <a:pt x="151" y="184"/>
                    </a:cubicBezTo>
                    <a:cubicBezTo>
                      <a:pt x="149" y="177"/>
                      <a:pt x="146" y="170"/>
                      <a:pt x="147" y="162"/>
                    </a:cubicBezTo>
                    <a:cubicBezTo>
                      <a:pt x="147" y="158"/>
                      <a:pt x="147" y="154"/>
                      <a:pt x="148" y="150"/>
                    </a:cubicBezTo>
                    <a:cubicBezTo>
                      <a:pt x="148" y="156"/>
                      <a:pt x="146" y="164"/>
                      <a:pt x="151" y="169"/>
                    </a:cubicBezTo>
                    <a:cubicBezTo>
                      <a:pt x="154" y="173"/>
                      <a:pt x="155" y="177"/>
                      <a:pt x="156" y="182"/>
                    </a:cubicBezTo>
                    <a:cubicBezTo>
                      <a:pt x="157" y="185"/>
                      <a:pt x="157" y="187"/>
                      <a:pt x="159" y="189"/>
                    </a:cubicBezTo>
                    <a:cubicBezTo>
                      <a:pt x="159" y="190"/>
                      <a:pt x="164" y="194"/>
                      <a:pt x="164" y="194"/>
                    </a:cubicBezTo>
                    <a:cubicBezTo>
                      <a:pt x="164" y="194"/>
                      <a:pt x="165" y="319"/>
                      <a:pt x="165" y="319"/>
                    </a:cubicBezTo>
                    <a:cubicBezTo>
                      <a:pt x="165" y="321"/>
                      <a:pt x="162" y="323"/>
                      <a:pt x="162" y="325"/>
                    </a:cubicBezTo>
                    <a:cubicBezTo>
                      <a:pt x="160" y="330"/>
                      <a:pt x="161" y="335"/>
                      <a:pt x="161" y="340"/>
                    </a:cubicBezTo>
                    <a:cubicBezTo>
                      <a:pt x="162" y="346"/>
                      <a:pt x="162" y="351"/>
                      <a:pt x="162" y="357"/>
                    </a:cubicBezTo>
                    <a:cubicBezTo>
                      <a:pt x="162" y="379"/>
                      <a:pt x="160" y="400"/>
                      <a:pt x="160" y="422"/>
                    </a:cubicBezTo>
                    <a:cubicBezTo>
                      <a:pt x="160" y="427"/>
                      <a:pt x="158" y="433"/>
                      <a:pt x="160" y="437"/>
                    </a:cubicBezTo>
                    <a:cubicBezTo>
                      <a:pt x="160" y="439"/>
                      <a:pt x="162" y="441"/>
                      <a:pt x="162" y="442"/>
                    </a:cubicBezTo>
                    <a:cubicBezTo>
                      <a:pt x="162" y="445"/>
                      <a:pt x="163" y="453"/>
                      <a:pt x="166" y="454"/>
                    </a:cubicBezTo>
                    <a:cubicBezTo>
                      <a:pt x="172" y="458"/>
                      <a:pt x="172" y="443"/>
                      <a:pt x="172" y="443"/>
                    </a:cubicBezTo>
                    <a:cubicBezTo>
                      <a:pt x="182" y="444"/>
                      <a:pt x="182" y="444"/>
                      <a:pt x="182" y="444"/>
                    </a:cubicBezTo>
                    <a:cubicBezTo>
                      <a:pt x="184" y="445"/>
                      <a:pt x="184" y="457"/>
                      <a:pt x="189" y="454"/>
                    </a:cubicBezTo>
                    <a:cubicBezTo>
                      <a:pt x="190" y="453"/>
                      <a:pt x="192" y="445"/>
                      <a:pt x="192" y="445"/>
                    </a:cubicBezTo>
                    <a:cubicBezTo>
                      <a:pt x="197" y="445"/>
                      <a:pt x="202" y="445"/>
                      <a:pt x="206" y="445"/>
                    </a:cubicBezTo>
                    <a:cubicBezTo>
                      <a:pt x="213" y="445"/>
                      <a:pt x="217" y="443"/>
                      <a:pt x="218" y="451"/>
                    </a:cubicBezTo>
                    <a:cubicBezTo>
                      <a:pt x="220" y="457"/>
                      <a:pt x="225" y="456"/>
                      <a:pt x="226" y="450"/>
                    </a:cubicBezTo>
                    <a:cubicBezTo>
                      <a:pt x="227" y="449"/>
                      <a:pt x="226" y="441"/>
                      <a:pt x="227" y="441"/>
                    </a:cubicBezTo>
                    <a:cubicBezTo>
                      <a:pt x="227" y="440"/>
                      <a:pt x="236" y="433"/>
                      <a:pt x="236" y="433"/>
                    </a:cubicBezTo>
                    <a:cubicBezTo>
                      <a:pt x="232" y="436"/>
                      <a:pt x="238" y="450"/>
                      <a:pt x="242" y="440"/>
                    </a:cubicBezTo>
                    <a:cubicBezTo>
                      <a:pt x="244" y="437"/>
                      <a:pt x="243" y="432"/>
                      <a:pt x="243" y="428"/>
                    </a:cubicBezTo>
                    <a:cubicBezTo>
                      <a:pt x="243" y="421"/>
                      <a:pt x="248" y="416"/>
                      <a:pt x="250" y="409"/>
                    </a:cubicBezTo>
                    <a:cubicBezTo>
                      <a:pt x="254" y="400"/>
                      <a:pt x="254" y="390"/>
                      <a:pt x="255" y="381"/>
                    </a:cubicBezTo>
                    <a:cubicBezTo>
                      <a:pt x="258" y="365"/>
                      <a:pt x="255" y="342"/>
                      <a:pt x="243" y="330"/>
                    </a:cubicBezTo>
                    <a:cubicBezTo>
                      <a:pt x="240" y="327"/>
                      <a:pt x="240" y="323"/>
                      <a:pt x="237" y="320"/>
                    </a:cubicBezTo>
                    <a:cubicBezTo>
                      <a:pt x="234" y="318"/>
                      <a:pt x="231" y="319"/>
                      <a:pt x="228" y="317"/>
                    </a:cubicBezTo>
                    <a:cubicBezTo>
                      <a:pt x="226" y="315"/>
                      <a:pt x="225" y="312"/>
                      <a:pt x="222" y="312"/>
                    </a:cubicBezTo>
                    <a:cubicBezTo>
                      <a:pt x="214" y="310"/>
                      <a:pt x="206" y="315"/>
                      <a:pt x="199" y="313"/>
                    </a:cubicBezTo>
                    <a:cubicBezTo>
                      <a:pt x="196" y="312"/>
                      <a:pt x="196" y="310"/>
                      <a:pt x="194" y="308"/>
                    </a:cubicBezTo>
                    <a:cubicBezTo>
                      <a:pt x="192" y="306"/>
                      <a:pt x="189" y="305"/>
                      <a:pt x="186" y="307"/>
                    </a:cubicBezTo>
                    <a:cubicBezTo>
                      <a:pt x="183" y="308"/>
                      <a:pt x="182" y="312"/>
                      <a:pt x="179" y="312"/>
                    </a:cubicBezTo>
                    <a:cubicBezTo>
                      <a:pt x="175" y="312"/>
                      <a:pt x="177" y="310"/>
                      <a:pt x="177" y="307"/>
                    </a:cubicBezTo>
                    <a:cubicBezTo>
                      <a:pt x="177" y="304"/>
                      <a:pt x="176" y="300"/>
                      <a:pt x="176" y="297"/>
                    </a:cubicBezTo>
                    <a:cubicBezTo>
                      <a:pt x="177" y="287"/>
                      <a:pt x="176" y="277"/>
                      <a:pt x="175" y="267"/>
                    </a:cubicBezTo>
                    <a:cubicBezTo>
                      <a:pt x="175" y="256"/>
                      <a:pt x="175" y="245"/>
                      <a:pt x="174" y="233"/>
                    </a:cubicBezTo>
                    <a:cubicBezTo>
                      <a:pt x="174" y="224"/>
                      <a:pt x="174" y="215"/>
                      <a:pt x="174" y="206"/>
                    </a:cubicBezTo>
                    <a:cubicBezTo>
                      <a:pt x="173" y="202"/>
                      <a:pt x="173" y="198"/>
                      <a:pt x="173" y="194"/>
                    </a:cubicBezTo>
                    <a:cubicBezTo>
                      <a:pt x="173" y="194"/>
                      <a:pt x="177" y="191"/>
                      <a:pt x="177" y="191"/>
                    </a:cubicBezTo>
                    <a:cubicBezTo>
                      <a:pt x="178" y="189"/>
                      <a:pt x="179" y="187"/>
                      <a:pt x="180" y="186"/>
                    </a:cubicBezTo>
                    <a:cubicBezTo>
                      <a:pt x="182" y="178"/>
                      <a:pt x="175" y="178"/>
                      <a:pt x="173" y="173"/>
                    </a:cubicBezTo>
                    <a:cubicBezTo>
                      <a:pt x="171" y="169"/>
                      <a:pt x="169" y="166"/>
                      <a:pt x="168" y="162"/>
                    </a:cubicBezTo>
                    <a:cubicBezTo>
                      <a:pt x="167" y="159"/>
                      <a:pt x="169" y="155"/>
                      <a:pt x="168" y="152"/>
                    </a:cubicBezTo>
                    <a:cubicBezTo>
                      <a:pt x="167" y="150"/>
                      <a:pt x="165" y="148"/>
                      <a:pt x="165" y="146"/>
                    </a:cubicBezTo>
                    <a:cubicBezTo>
                      <a:pt x="165" y="141"/>
                      <a:pt x="167" y="138"/>
                      <a:pt x="167" y="133"/>
                    </a:cubicBezTo>
                    <a:cubicBezTo>
                      <a:pt x="167" y="129"/>
                      <a:pt x="166" y="124"/>
                      <a:pt x="165" y="120"/>
                    </a:cubicBezTo>
                    <a:cubicBezTo>
                      <a:pt x="164" y="114"/>
                      <a:pt x="164" y="108"/>
                      <a:pt x="164" y="102"/>
                    </a:cubicBezTo>
                    <a:cubicBezTo>
                      <a:pt x="164" y="100"/>
                      <a:pt x="161" y="83"/>
                      <a:pt x="160" y="83"/>
                    </a:cubicBezTo>
                    <a:cubicBezTo>
                      <a:pt x="162" y="83"/>
                      <a:pt x="163" y="86"/>
                      <a:pt x="164" y="88"/>
                    </a:cubicBezTo>
                    <a:cubicBezTo>
                      <a:pt x="163" y="86"/>
                      <a:pt x="166" y="84"/>
                      <a:pt x="165" y="82"/>
                    </a:cubicBezTo>
                    <a:cubicBezTo>
                      <a:pt x="165" y="79"/>
                      <a:pt x="163" y="78"/>
                      <a:pt x="162" y="76"/>
                    </a:cubicBezTo>
                    <a:cubicBezTo>
                      <a:pt x="158" y="73"/>
                      <a:pt x="154" y="71"/>
                      <a:pt x="151" y="67"/>
                    </a:cubicBezTo>
                    <a:cubicBezTo>
                      <a:pt x="153" y="68"/>
                      <a:pt x="158" y="68"/>
                      <a:pt x="159" y="71"/>
                    </a:cubicBezTo>
                    <a:cubicBezTo>
                      <a:pt x="159" y="69"/>
                      <a:pt x="155" y="63"/>
                      <a:pt x="153" y="64"/>
                    </a:cubicBezTo>
                    <a:cubicBezTo>
                      <a:pt x="155" y="63"/>
                      <a:pt x="158" y="64"/>
                      <a:pt x="159" y="63"/>
                    </a:cubicBezTo>
                    <a:cubicBezTo>
                      <a:pt x="158" y="62"/>
                      <a:pt x="156" y="60"/>
                      <a:pt x="154" y="59"/>
                    </a:cubicBezTo>
                    <a:cubicBezTo>
                      <a:pt x="152" y="58"/>
                      <a:pt x="150" y="56"/>
                      <a:pt x="148" y="54"/>
                    </a:cubicBezTo>
                    <a:cubicBezTo>
                      <a:pt x="149" y="54"/>
                      <a:pt x="153" y="54"/>
                      <a:pt x="153" y="53"/>
                    </a:cubicBezTo>
                    <a:cubicBezTo>
                      <a:pt x="155" y="52"/>
                      <a:pt x="152" y="50"/>
                      <a:pt x="151" y="48"/>
                    </a:cubicBezTo>
                    <a:cubicBezTo>
                      <a:pt x="145" y="40"/>
                      <a:pt x="147" y="29"/>
                      <a:pt x="142" y="21"/>
                    </a:cubicBezTo>
                    <a:cubicBezTo>
                      <a:pt x="140" y="17"/>
                      <a:pt x="137" y="12"/>
                      <a:pt x="133" y="9"/>
                    </a:cubicBezTo>
                    <a:cubicBezTo>
                      <a:pt x="125" y="2"/>
                      <a:pt x="117" y="0"/>
                      <a:pt x="109" y="8"/>
                    </a:cubicBezTo>
                    <a:cubicBezTo>
                      <a:pt x="104" y="11"/>
                      <a:pt x="101" y="17"/>
                      <a:pt x="98" y="22"/>
                    </a:cubicBezTo>
                    <a:cubicBezTo>
                      <a:pt x="96" y="26"/>
                      <a:pt x="94" y="30"/>
                      <a:pt x="93" y="34"/>
                    </a:cubicBezTo>
                    <a:cubicBezTo>
                      <a:pt x="92" y="37"/>
                      <a:pt x="92" y="41"/>
                      <a:pt x="90" y="44"/>
                    </a:cubicBezTo>
                    <a:cubicBezTo>
                      <a:pt x="88" y="46"/>
                      <a:pt x="85" y="49"/>
                      <a:pt x="86" y="51"/>
                    </a:cubicBezTo>
                    <a:cubicBezTo>
                      <a:pt x="86" y="51"/>
                      <a:pt x="93" y="44"/>
                      <a:pt x="93" y="45"/>
                    </a:cubicBezTo>
                    <a:cubicBezTo>
                      <a:pt x="94" y="48"/>
                      <a:pt x="91" y="52"/>
                      <a:pt x="90" y="55"/>
                    </a:cubicBezTo>
                    <a:cubicBezTo>
                      <a:pt x="88" y="57"/>
                      <a:pt x="85" y="62"/>
                      <a:pt x="83" y="63"/>
                    </a:cubicBezTo>
                    <a:cubicBezTo>
                      <a:pt x="79" y="65"/>
                      <a:pt x="77" y="65"/>
                      <a:pt x="75" y="68"/>
                    </a:cubicBezTo>
                    <a:cubicBezTo>
                      <a:pt x="72" y="71"/>
                      <a:pt x="70" y="71"/>
                      <a:pt x="67" y="72"/>
                    </a:cubicBezTo>
                    <a:cubicBezTo>
                      <a:pt x="57" y="75"/>
                      <a:pt x="56" y="87"/>
                      <a:pt x="54" y="95"/>
                    </a:cubicBezTo>
                    <a:cubicBezTo>
                      <a:pt x="52" y="105"/>
                      <a:pt x="50" y="115"/>
                      <a:pt x="48" y="125"/>
                    </a:cubicBezTo>
                    <a:cubicBezTo>
                      <a:pt x="47" y="130"/>
                      <a:pt x="45" y="135"/>
                      <a:pt x="43" y="140"/>
                    </a:cubicBezTo>
                    <a:cubicBezTo>
                      <a:pt x="43" y="141"/>
                      <a:pt x="42" y="150"/>
                      <a:pt x="44" y="150"/>
                    </a:cubicBezTo>
                    <a:cubicBezTo>
                      <a:pt x="38" y="151"/>
                      <a:pt x="36" y="154"/>
                      <a:pt x="34" y="160"/>
                    </a:cubicBezTo>
                    <a:cubicBezTo>
                      <a:pt x="33" y="165"/>
                      <a:pt x="31" y="170"/>
                      <a:pt x="29" y="175"/>
                    </a:cubicBezTo>
                    <a:cubicBezTo>
                      <a:pt x="29" y="176"/>
                      <a:pt x="25" y="191"/>
                      <a:pt x="25" y="191"/>
                    </a:cubicBezTo>
                    <a:cubicBezTo>
                      <a:pt x="17" y="192"/>
                      <a:pt x="13" y="200"/>
                      <a:pt x="10" y="207"/>
                    </a:cubicBezTo>
                    <a:cubicBezTo>
                      <a:pt x="8" y="211"/>
                      <a:pt x="7" y="215"/>
                      <a:pt x="5" y="219"/>
                    </a:cubicBezTo>
                    <a:cubicBezTo>
                      <a:pt x="4" y="222"/>
                      <a:pt x="3" y="226"/>
                      <a:pt x="2" y="229"/>
                    </a:cubicBezTo>
                    <a:cubicBezTo>
                      <a:pt x="2" y="231"/>
                      <a:pt x="2" y="233"/>
                      <a:pt x="1" y="235"/>
                    </a:cubicBezTo>
                    <a:cubicBezTo>
                      <a:pt x="1" y="240"/>
                      <a:pt x="0" y="247"/>
                      <a:pt x="2" y="253"/>
                    </a:cubicBezTo>
                    <a:close/>
                    <a:moveTo>
                      <a:pt x="168" y="197"/>
                    </a:moveTo>
                    <a:cubicBezTo>
                      <a:pt x="170" y="197"/>
                      <a:pt x="170" y="197"/>
                      <a:pt x="170" y="197"/>
                    </a:cubicBezTo>
                    <a:cubicBezTo>
                      <a:pt x="172" y="313"/>
                      <a:pt x="172" y="313"/>
                      <a:pt x="172" y="313"/>
                    </a:cubicBezTo>
                    <a:cubicBezTo>
                      <a:pt x="170" y="315"/>
                      <a:pt x="170" y="315"/>
                      <a:pt x="170" y="315"/>
                    </a:cubicBezTo>
                    <a:lnTo>
                      <a:pt x="168" y="197"/>
                    </a:lnTo>
                    <a:close/>
                    <a:moveTo>
                      <a:pt x="66" y="171"/>
                    </a:moveTo>
                    <a:cubicBezTo>
                      <a:pt x="66" y="170"/>
                      <a:pt x="66" y="158"/>
                      <a:pt x="66" y="158"/>
                    </a:cubicBezTo>
                    <a:cubicBezTo>
                      <a:pt x="68" y="164"/>
                      <a:pt x="69" y="169"/>
                      <a:pt x="70" y="175"/>
                    </a:cubicBezTo>
                    <a:cubicBezTo>
                      <a:pt x="70" y="177"/>
                      <a:pt x="72" y="194"/>
                      <a:pt x="74" y="193"/>
                    </a:cubicBezTo>
                    <a:cubicBezTo>
                      <a:pt x="68" y="194"/>
                      <a:pt x="68" y="194"/>
                      <a:pt x="68" y="194"/>
                    </a:cubicBezTo>
                    <a:cubicBezTo>
                      <a:pt x="67" y="184"/>
                      <a:pt x="67" y="184"/>
                      <a:pt x="67" y="184"/>
                    </a:cubicBezTo>
                    <a:cubicBezTo>
                      <a:pt x="67" y="184"/>
                      <a:pt x="66" y="173"/>
                      <a:pt x="66" y="171"/>
                    </a:cubicBezTo>
                    <a:close/>
                    <a:moveTo>
                      <a:pt x="56" y="177"/>
                    </a:moveTo>
                    <a:cubicBezTo>
                      <a:pt x="59" y="171"/>
                      <a:pt x="59" y="171"/>
                      <a:pt x="59" y="171"/>
                    </a:cubicBezTo>
                    <a:cubicBezTo>
                      <a:pt x="61" y="167"/>
                      <a:pt x="61" y="167"/>
                      <a:pt x="61" y="167"/>
                    </a:cubicBezTo>
                    <a:cubicBezTo>
                      <a:pt x="61" y="167"/>
                      <a:pt x="62" y="178"/>
                      <a:pt x="62" y="179"/>
                    </a:cubicBezTo>
                    <a:cubicBezTo>
                      <a:pt x="62" y="180"/>
                      <a:pt x="61" y="190"/>
                      <a:pt x="61" y="190"/>
                    </a:cubicBezTo>
                    <a:cubicBezTo>
                      <a:pt x="62" y="194"/>
                      <a:pt x="62" y="194"/>
                      <a:pt x="62" y="194"/>
                    </a:cubicBezTo>
                    <a:cubicBezTo>
                      <a:pt x="57" y="193"/>
                      <a:pt x="57" y="193"/>
                      <a:pt x="57" y="193"/>
                    </a:cubicBezTo>
                    <a:cubicBezTo>
                      <a:pt x="57" y="193"/>
                      <a:pt x="57" y="186"/>
                      <a:pt x="57" y="185"/>
                    </a:cubicBezTo>
                    <a:cubicBezTo>
                      <a:pt x="57" y="184"/>
                      <a:pt x="56" y="177"/>
                      <a:pt x="56" y="177"/>
                    </a:cubicBezTo>
                    <a:close/>
                    <a:moveTo>
                      <a:pt x="44" y="171"/>
                    </a:moveTo>
                    <a:cubicBezTo>
                      <a:pt x="44" y="169"/>
                      <a:pt x="45" y="156"/>
                      <a:pt x="45" y="156"/>
                    </a:cubicBezTo>
                    <a:cubicBezTo>
                      <a:pt x="50" y="158"/>
                      <a:pt x="54" y="164"/>
                      <a:pt x="59" y="159"/>
                    </a:cubicBezTo>
                    <a:cubicBezTo>
                      <a:pt x="58" y="168"/>
                      <a:pt x="49" y="174"/>
                      <a:pt x="51" y="184"/>
                    </a:cubicBezTo>
                    <a:cubicBezTo>
                      <a:pt x="51" y="185"/>
                      <a:pt x="53" y="192"/>
                      <a:pt x="54" y="192"/>
                    </a:cubicBezTo>
                    <a:cubicBezTo>
                      <a:pt x="54" y="192"/>
                      <a:pt x="45" y="191"/>
                      <a:pt x="45" y="191"/>
                    </a:cubicBezTo>
                    <a:cubicBezTo>
                      <a:pt x="45" y="191"/>
                      <a:pt x="44" y="172"/>
                      <a:pt x="44" y="171"/>
                    </a:cubicBezTo>
                    <a:close/>
                    <a:moveTo>
                      <a:pt x="30" y="191"/>
                    </a:moveTo>
                    <a:cubicBezTo>
                      <a:pt x="32" y="180"/>
                      <a:pt x="35" y="168"/>
                      <a:pt x="39" y="157"/>
                    </a:cubicBezTo>
                    <a:cubicBezTo>
                      <a:pt x="42" y="161"/>
                      <a:pt x="39" y="171"/>
                      <a:pt x="39" y="176"/>
                    </a:cubicBezTo>
                    <a:cubicBezTo>
                      <a:pt x="38" y="181"/>
                      <a:pt x="38" y="186"/>
                      <a:pt x="38" y="191"/>
                    </a:cubicBezTo>
                    <a:lnTo>
                      <a:pt x="30" y="1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endParaRPr lang="en-US" dirty="0"/>
              </a:p>
            </p:txBody>
          </p:sp>
        </p:grpSp>
      </p:grpSp>
      <p:pic>
        <p:nvPicPr>
          <p:cNvPr id="5147" name="Freeform 44">
            <a:extLst>
              <a:ext uri="{FF2B5EF4-FFF2-40B4-BE49-F238E27FC236}">
                <a16:creationId xmlns:a16="http://schemas.microsoft.com/office/drawing/2014/main" id="{0D27E610-505C-4BBD-8A34-426A388405C9}"/>
              </a:ext>
            </a:extLst>
          </p:cNvPr>
          <p:cNvPicPr>
            <a:picLocks noEditPoints="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9281338" y="26079450"/>
            <a:ext cx="5546725" cy="3121025"/>
          </a:xfrm>
          <a:prstGeom prst="rect">
            <a:avLst/>
          </a:prstGeom>
          <a:noFill/>
          <a:extLst>
            <a:ext uri="{909E8E84-426E-40DD-AFC4-6F175D3DCCD1}">
              <a14:hiddenFill xmlns:a14="http://schemas.microsoft.com/office/drawing/2010/main">
                <a:solidFill>
                  <a:srgbClr val="FFFFFF"/>
                </a:solidFill>
              </a14:hiddenFill>
            </a:ext>
          </a:extLst>
        </p:spPr>
      </p:pic>
      <p:sp>
        <p:nvSpPr>
          <p:cNvPr id="61" name="תיבת טקסט 60">
            <a:extLst>
              <a:ext uri="{FF2B5EF4-FFF2-40B4-BE49-F238E27FC236}">
                <a16:creationId xmlns:a16="http://schemas.microsoft.com/office/drawing/2014/main" id="{E3BA2638-C271-4CDD-A593-99A228626F2B}"/>
              </a:ext>
            </a:extLst>
          </p:cNvPr>
          <p:cNvSpPr txBox="1"/>
          <p:nvPr/>
        </p:nvSpPr>
        <p:spPr>
          <a:xfrm>
            <a:off x="763750" y="5303577"/>
            <a:ext cx="5400000" cy="246221"/>
          </a:xfrm>
          <a:prstGeom prst="rect">
            <a:avLst/>
          </a:prstGeom>
          <a:noFill/>
        </p:spPr>
        <p:txBody>
          <a:bodyPr wrap="square" rtlCol="1">
            <a:spAutoFit/>
          </a:bodyPr>
          <a:lstStyle>
            <a:defPPr>
              <a:defRPr lang="en-US"/>
            </a:defPPr>
            <a:lvl1pPr algn="ctr">
              <a:defRPr sz="1000" b="1">
                <a:solidFill>
                  <a:srgbClr val="404040"/>
                </a:solidFill>
                <a:latin typeface="Trebuchet MS" panose="020B0603020202020204" pitchFamily="34" charset="0"/>
              </a:defRPr>
            </a:lvl1pPr>
          </a:lstStyle>
          <a:p>
            <a:pPr>
              <a:buSzPct val="100000"/>
            </a:pPr>
            <a:r>
              <a:rPr lang="en-US" dirty="0">
                <a:solidFill>
                  <a:schemeClr val="tx1">
                    <a:lumMod val="75000"/>
                    <a:lumOff val="25000"/>
                  </a:schemeClr>
                </a:solidFill>
              </a:rPr>
              <a:t> Gauteng International Tourist Arrivals by Top 10 Source Markets Q1 2023</a:t>
            </a:r>
          </a:p>
        </p:txBody>
      </p:sp>
      <p:sp>
        <p:nvSpPr>
          <p:cNvPr id="58" name="תיבת טקסט 57">
            <a:extLst>
              <a:ext uri="{FF2B5EF4-FFF2-40B4-BE49-F238E27FC236}">
                <a16:creationId xmlns:a16="http://schemas.microsoft.com/office/drawing/2014/main" id="{18484362-7395-4537-B429-55A3341352CF}"/>
              </a:ext>
            </a:extLst>
          </p:cNvPr>
          <p:cNvSpPr txBox="1"/>
          <p:nvPr/>
        </p:nvSpPr>
        <p:spPr>
          <a:xfrm>
            <a:off x="753496" y="8082154"/>
            <a:ext cx="5400000" cy="246221"/>
          </a:xfrm>
          <a:prstGeom prst="rect">
            <a:avLst/>
          </a:prstGeom>
          <a:noFill/>
        </p:spPr>
        <p:txBody>
          <a:bodyPr wrap="square" rtlCol="1">
            <a:spAutoFit/>
          </a:bodyPr>
          <a:lstStyle>
            <a:defPPr>
              <a:defRPr lang="en-US"/>
            </a:defPPr>
            <a:lvl1pPr algn="ctr">
              <a:defRPr sz="1000" b="1">
                <a:solidFill>
                  <a:srgbClr val="404040"/>
                </a:solidFill>
                <a:latin typeface="Trebuchet MS" panose="020B0603020202020204" pitchFamily="34" charset="0"/>
              </a:defRPr>
            </a:lvl1pPr>
          </a:lstStyle>
          <a:p>
            <a:r>
              <a:rPr lang="en-US" dirty="0">
                <a:solidFill>
                  <a:schemeClr val="tx1">
                    <a:lumMod val="75000"/>
                    <a:lumOff val="25000"/>
                  </a:schemeClr>
                </a:solidFill>
              </a:rPr>
              <a:t>Share of Gauteng Tourist Arrivals by Main Purpose Q1 2023</a:t>
            </a:r>
          </a:p>
        </p:txBody>
      </p:sp>
      <p:sp>
        <p:nvSpPr>
          <p:cNvPr id="6" name="TextBox 76">
            <a:extLst>
              <a:ext uri="{FF2B5EF4-FFF2-40B4-BE49-F238E27FC236}">
                <a16:creationId xmlns:a16="http://schemas.microsoft.com/office/drawing/2014/main" id="{E70C12F9-E0BF-6C7B-AEAE-C0C43CB01386}"/>
              </a:ext>
            </a:extLst>
          </p:cNvPr>
          <p:cNvSpPr txBox="1"/>
          <p:nvPr/>
        </p:nvSpPr>
        <p:spPr>
          <a:xfrm>
            <a:off x="5415753" y="9585227"/>
            <a:ext cx="38472" cy="153888"/>
          </a:xfrm>
          <a:prstGeom prst="rect">
            <a:avLst/>
          </a:prstGeom>
          <a:noFill/>
          <a:ln>
            <a:noFill/>
          </a:ln>
        </p:spPr>
        <p:txBody>
          <a:bodyPr wrap="none" lIns="0" tIns="0" rIns="0" bIns="0" rtlCol="0" anchor="t">
            <a:spAutoFit/>
          </a:bodyPr>
          <a:lstStyle/>
          <a:p>
            <a:pPr algn="r"/>
            <a:r>
              <a:rPr lang="en-US" sz="1000" b="1" dirty="0">
                <a:solidFill>
                  <a:srgbClr val="404040"/>
                </a:solidFill>
                <a:highlight>
                  <a:srgbClr val="FFFF00"/>
                </a:highlight>
                <a:latin typeface="Trebuchet MS" panose="020B0603020202020204" pitchFamily="34" charset="0"/>
                <a:cs typeface="Arial" panose="020B0604020202020204" pitchFamily="34" charset="0"/>
              </a:rPr>
              <a:t> </a:t>
            </a:r>
            <a:endParaRPr lang="en-ZA" sz="1000" dirty="0">
              <a:solidFill>
                <a:srgbClr val="404040"/>
              </a:solidFill>
              <a:highlight>
                <a:srgbClr val="FFFF00"/>
              </a:highlight>
              <a:latin typeface="Trebuchet MS" panose="020B0603020202020204" pitchFamily="34" charset="0"/>
              <a:cs typeface="Arial" panose="020B0604020202020204" pitchFamily="34" charset="0"/>
            </a:endParaRPr>
          </a:p>
        </p:txBody>
      </p:sp>
      <p:sp>
        <p:nvSpPr>
          <p:cNvPr id="3" name="TextBox 76">
            <a:extLst>
              <a:ext uri="{FF2B5EF4-FFF2-40B4-BE49-F238E27FC236}">
                <a16:creationId xmlns:a16="http://schemas.microsoft.com/office/drawing/2014/main" id="{546657C6-13AA-7539-7FAC-7B3F7CE54FD4}"/>
              </a:ext>
            </a:extLst>
          </p:cNvPr>
          <p:cNvSpPr txBox="1"/>
          <p:nvPr/>
        </p:nvSpPr>
        <p:spPr>
          <a:xfrm>
            <a:off x="2257837" y="9585227"/>
            <a:ext cx="3196388"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2144370464"/>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תמונה 17">
            <a:extLst>
              <a:ext uri="{FF2B5EF4-FFF2-40B4-BE49-F238E27FC236}">
                <a16:creationId xmlns:a16="http://schemas.microsoft.com/office/drawing/2014/main" id="{720CF147-8C90-2F44-398D-69076CFE3E84}"/>
              </a:ext>
            </a:extLst>
          </p:cNvPr>
          <p:cNvPicPr>
            <a:picLocks noChangeAspect="1"/>
          </p:cNvPicPr>
          <p:nvPr/>
        </p:nvPicPr>
        <p:blipFill>
          <a:blip r:embed="rId3"/>
          <a:stretch>
            <a:fillRect/>
          </a:stretch>
        </p:blipFill>
        <p:spPr>
          <a:xfrm>
            <a:off x="761724" y="8328375"/>
            <a:ext cx="5400000" cy="1005476"/>
          </a:xfrm>
          <a:prstGeom prst="rect">
            <a:avLst/>
          </a:prstGeom>
        </p:spPr>
      </p:pic>
      <p:pic>
        <p:nvPicPr>
          <p:cNvPr id="14" name="תמונה 13">
            <a:extLst>
              <a:ext uri="{FF2B5EF4-FFF2-40B4-BE49-F238E27FC236}">
                <a16:creationId xmlns:a16="http://schemas.microsoft.com/office/drawing/2014/main" id="{3275F409-95BF-6149-A19D-6FF9E972F2E9}"/>
              </a:ext>
            </a:extLst>
          </p:cNvPr>
          <p:cNvPicPr>
            <a:picLocks noChangeAspect="1"/>
          </p:cNvPicPr>
          <p:nvPr/>
        </p:nvPicPr>
        <p:blipFill>
          <a:blip r:embed="rId4"/>
          <a:stretch>
            <a:fillRect/>
          </a:stretch>
        </p:blipFill>
        <p:spPr>
          <a:xfrm>
            <a:off x="761724" y="1352600"/>
            <a:ext cx="5400000" cy="3530498"/>
          </a:xfrm>
          <a:prstGeom prst="rect">
            <a:avLst/>
          </a:prstGeom>
        </p:spPr>
      </p:pic>
      <p:graphicFrame>
        <p:nvGraphicFramePr>
          <p:cNvPr id="4" name="Object 3" hidden="1">
            <a:extLst>
              <a:ext uri="{FF2B5EF4-FFF2-40B4-BE49-F238E27FC236}">
                <a16:creationId xmlns:a16="http://schemas.microsoft.com/office/drawing/2014/main" id="{8CD7EAD1-1DA7-4956-A986-80F6EDC6D345}"/>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359" imgH="360" progId="TCLayout.ActiveDocument.1">
                  <p:embed/>
                </p:oleObj>
              </mc:Choice>
              <mc:Fallback>
                <p:oleObj name="think-cell Slide" r:id="rId5" imgW="359" imgH="360" progId="TCLayout.ActiveDocument.1">
                  <p:embed/>
                  <p:pic>
                    <p:nvPicPr>
                      <p:cNvPr id="4" name="Object 3" hidden="1">
                        <a:extLst>
                          <a:ext uri="{FF2B5EF4-FFF2-40B4-BE49-F238E27FC236}">
                            <a16:creationId xmlns:a16="http://schemas.microsoft.com/office/drawing/2014/main" id="{8CD7EAD1-1DA7-4956-A986-80F6EDC6D345}"/>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grpSp>
        <p:nvGrpSpPr>
          <p:cNvPr id="341" name="Group 340">
            <a:extLst>
              <a:ext uri="{FF2B5EF4-FFF2-40B4-BE49-F238E27FC236}">
                <a16:creationId xmlns:a16="http://schemas.microsoft.com/office/drawing/2014/main" id="{D0E8AF54-C124-4416-A290-B52DF9B79F99}"/>
              </a:ext>
            </a:extLst>
          </p:cNvPr>
          <p:cNvGrpSpPr/>
          <p:nvPr/>
        </p:nvGrpSpPr>
        <p:grpSpPr>
          <a:xfrm rot="16200000">
            <a:off x="6081739" y="510671"/>
            <a:ext cx="1279411" cy="284187"/>
            <a:chOff x="-1768098" y="1682693"/>
            <a:chExt cx="10577544" cy="2349518"/>
          </a:xfrm>
        </p:grpSpPr>
        <p:sp>
          <p:nvSpPr>
            <p:cNvPr id="342" name="Freeform 5">
              <a:extLst>
                <a:ext uri="{FF2B5EF4-FFF2-40B4-BE49-F238E27FC236}">
                  <a16:creationId xmlns:a16="http://schemas.microsoft.com/office/drawing/2014/main" id="{7A7DA167-6D8A-401E-9FED-D658E3D8E1CD}"/>
                </a:ext>
              </a:extLst>
            </p:cNvPr>
            <p:cNvSpPr>
              <a:spLocks/>
            </p:cNvSpPr>
            <p:nvPr/>
          </p:nvSpPr>
          <p:spPr bwMode="auto">
            <a:xfrm>
              <a:off x="4837440" y="2043889"/>
              <a:ext cx="3972006" cy="1988322"/>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E3010F"/>
            </a:solidFill>
            <a:ln>
              <a:noFill/>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a typeface="+mn-ea"/>
                <a:cs typeface="+mn-cs"/>
              </a:endParaRPr>
            </a:p>
          </p:txBody>
        </p:sp>
        <p:sp>
          <p:nvSpPr>
            <p:cNvPr id="343" name="Freeform 5">
              <a:extLst>
                <a:ext uri="{FF2B5EF4-FFF2-40B4-BE49-F238E27FC236}">
                  <a16:creationId xmlns:a16="http://schemas.microsoft.com/office/drawing/2014/main" id="{E64815FD-BFF2-4424-A580-B03E722615A3}"/>
                </a:ext>
              </a:extLst>
            </p:cNvPr>
            <p:cNvSpPr>
              <a:spLocks/>
            </p:cNvSpPr>
            <p:nvPr/>
          </p:nvSpPr>
          <p:spPr bwMode="auto">
            <a:xfrm>
              <a:off x="3357940" y="1989081"/>
              <a:ext cx="4081463" cy="2043113"/>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a typeface="+mn-ea"/>
                <a:cs typeface="+mn-cs"/>
              </a:endParaRPr>
            </a:p>
          </p:txBody>
        </p:sp>
        <p:sp>
          <p:nvSpPr>
            <p:cNvPr id="344" name="Freeform 6">
              <a:extLst>
                <a:ext uri="{FF2B5EF4-FFF2-40B4-BE49-F238E27FC236}">
                  <a16:creationId xmlns:a16="http://schemas.microsoft.com/office/drawing/2014/main" id="{20CBBF24-1EA2-44BC-A20C-5CA74795C07D}"/>
                </a:ext>
              </a:extLst>
            </p:cNvPr>
            <p:cNvSpPr>
              <a:spLocks/>
            </p:cNvSpPr>
            <p:nvPr/>
          </p:nvSpPr>
          <p:spPr bwMode="auto">
            <a:xfrm>
              <a:off x="1652965" y="1822393"/>
              <a:ext cx="4418013" cy="2209800"/>
            </a:xfrm>
            <a:custGeom>
              <a:avLst/>
              <a:gdLst>
                <a:gd name="T0" fmla="*/ 1392 w 2783"/>
                <a:gd name="T1" fmla="*/ 0 h 1392"/>
                <a:gd name="T2" fmla="*/ 2783 w 2783"/>
                <a:gd name="T3" fmla="*/ 1392 h 1392"/>
                <a:gd name="T4" fmla="*/ 1983 w 2783"/>
                <a:gd name="T5" fmla="*/ 1392 h 1392"/>
                <a:gd name="T6" fmla="*/ 1392 w 2783"/>
                <a:gd name="T7" fmla="*/ 800 h 1392"/>
                <a:gd name="T8" fmla="*/ 800 w 2783"/>
                <a:gd name="T9" fmla="*/ 1392 h 1392"/>
                <a:gd name="T10" fmla="*/ 0 w 2783"/>
                <a:gd name="T11" fmla="*/ 1392 h 1392"/>
                <a:gd name="T12" fmla="*/ 1392 w 2783"/>
                <a:gd name="T13" fmla="*/ 0 h 1392"/>
                <a:gd name="T14" fmla="*/ 1392 w 2783"/>
                <a:gd name="T15" fmla="*/ 0 h 13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83" h="1392">
                  <a:moveTo>
                    <a:pt x="1392" y="0"/>
                  </a:moveTo>
                  <a:lnTo>
                    <a:pt x="2783" y="1392"/>
                  </a:lnTo>
                  <a:lnTo>
                    <a:pt x="1983" y="1392"/>
                  </a:lnTo>
                  <a:lnTo>
                    <a:pt x="1392" y="800"/>
                  </a:lnTo>
                  <a:lnTo>
                    <a:pt x="800" y="1392"/>
                  </a:lnTo>
                  <a:lnTo>
                    <a:pt x="0" y="1392"/>
                  </a:lnTo>
                  <a:lnTo>
                    <a:pt x="1392" y="0"/>
                  </a:lnTo>
                  <a:lnTo>
                    <a:pt x="1392" y="0"/>
                  </a:lnTo>
                  <a:close/>
                </a:path>
              </a:pathLst>
            </a:custGeom>
            <a:solidFill>
              <a:srgbClr val="07141A"/>
            </a:solidFill>
            <a:ln>
              <a:noFill/>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a typeface="+mn-ea"/>
                <a:cs typeface="+mn-cs"/>
              </a:endParaRPr>
            </a:p>
          </p:txBody>
        </p:sp>
        <p:sp>
          <p:nvSpPr>
            <p:cNvPr id="345" name="Freeform 7">
              <a:extLst>
                <a:ext uri="{FF2B5EF4-FFF2-40B4-BE49-F238E27FC236}">
                  <a16:creationId xmlns:a16="http://schemas.microsoft.com/office/drawing/2014/main" id="{706F07C8-1216-4103-A305-F247FFA2C058}"/>
                </a:ext>
              </a:extLst>
            </p:cNvPr>
            <p:cNvSpPr>
              <a:spLocks/>
            </p:cNvSpPr>
            <p:nvPr/>
          </p:nvSpPr>
          <p:spPr bwMode="auto">
            <a:xfrm>
              <a:off x="-45660" y="1741431"/>
              <a:ext cx="4578350" cy="2290763"/>
            </a:xfrm>
            <a:custGeom>
              <a:avLst/>
              <a:gdLst>
                <a:gd name="T0" fmla="*/ 1442 w 2884"/>
                <a:gd name="T1" fmla="*/ 0 h 1443"/>
                <a:gd name="T2" fmla="*/ 2884 w 2884"/>
                <a:gd name="T3" fmla="*/ 1443 h 1443"/>
                <a:gd name="T4" fmla="*/ 2055 w 2884"/>
                <a:gd name="T5" fmla="*/ 1443 h 1443"/>
                <a:gd name="T6" fmla="*/ 1442 w 2884"/>
                <a:gd name="T7" fmla="*/ 829 h 1443"/>
                <a:gd name="T8" fmla="*/ 829 w 2884"/>
                <a:gd name="T9" fmla="*/ 1443 h 1443"/>
                <a:gd name="T10" fmla="*/ 0 w 2884"/>
                <a:gd name="T11" fmla="*/ 1443 h 1443"/>
                <a:gd name="T12" fmla="*/ 1442 w 2884"/>
                <a:gd name="T13" fmla="*/ 0 h 1443"/>
                <a:gd name="T14" fmla="*/ 1442 w 2884"/>
                <a:gd name="T15" fmla="*/ 0 h 14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4" h="1443">
                  <a:moveTo>
                    <a:pt x="1442" y="0"/>
                  </a:moveTo>
                  <a:lnTo>
                    <a:pt x="2884" y="1443"/>
                  </a:lnTo>
                  <a:lnTo>
                    <a:pt x="2055" y="1443"/>
                  </a:lnTo>
                  <a:lnTo>
                    <a:pt x="1442" y="829"/>
                  </a:lnTo>
                  <a:lnTo>
                    <a:pt x="829" y="1443"/>
                  </a:lnTo>
                  <a:lnTo>
                    <a:pt x="0" y="1443"/>
                  </a:lnTo>
                  <a:lnTo>
                    <a:pt x="1442" y="0"/>
                  </a:lnTo>
                  <a:lnTo>
                    <a:pt x="1442" y="0"/>
                  </a:lnTo>
                  <a:close/>
                </a:path>
              </a:pathLst>
            </a:custGeom>
            <a:solidFill>
              <a:srgbClr val="008A3B"/>
            </a:solidFill>
            <a:ln>
              <a:noFill/>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a typeface="+mn-ea"/>
                <a:cs typeface="+mn-cs"/>
              </a:endParaRPr>
            </a:p>
          </p:txBody>
        </p:sp>
        <p:sp>
          <p:nvSpPr>
            <p:cNvPr id="346" name="Freeform 8">
              <a:extLst>
                <a:ext uri="{FF2B5EF4-FFF2-40B4-BE49-F238E27FC236}">
                  <a16:creationId xmlns:a16="http://schemas.microsoft.com/office/drawing/2014/main" id="{4D9376E3-11C7-4648-9A79-E9B1116C5831}"/>
                </a:ext>
              </a:extLst>
            </p:cNvPr>
            <p:cNvSpPr>
              <a:spLocks/>
            </p:cNvSpPr>
            <p:nvPr/>
          </p:nvSpPr>
          <p:spPr bwMode="auto">
            <a:xfrm>
              <a:off x="-1768098" y="1682693"/>
              <a:ext cx="4695825" cy="2349500"/>
            </a:xfrm>
            <a:custGeom>
              <a:avLst/>
              <a:gdLst>
                <a:gd name="T0" fmla="*/ 1479 w 2958"/>
                <a:gd name="T1" fmla="*/ 0 h 1480"/>
                <a:gd name="T2" fmla="*/ 2958 w 2958"/>
                <a:gd name="T3" fmla="*/ 1480 h 1480"/>
                <a:gd name="T4" fmla="*/ 2108 w 2958"/>
                <a:gd name="T5" fmla="*/ 1480 h 1480"/>
                <a:gd name="T6" fmla="*/ 1479 w 2958"/>
                <a:gd name="T7" fmla="*/ 851 h 1480"/>
                <a:gd name="T8" fmla="*/ 850 w 2958"/>
                <a:gd name="T9" fmla="*/ 1480 h 1480"/>
                <a:gd name="T10" fmla="*/ 0 w 2958"/>
                <a:gd name="T11" fmla="*/ 1480 h 1480"/>
                <a:gd name="T12" fmla="*/ 1479 w 2958"/>
                <a:gd name="T13" fmla="*/ 0 h 1480"/>
                <a:gd name="T14" fmla="*/ 1479 w 2958"/>
                <a:gd name="T15" fmla="*/ 0 h 14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58" h="1480">
                  <a:moveTo>
                    <a:pt x="1479" y="0"/>
                  </a:moveTo>
                  <a:lnTo>
                    <a:pt x="2958" y="1480"/>
                  </a:lnTo>
                  <a:lnTo>
                    <a:pt x="2108" y="1480"/>
                  </a:lnTo>
                  <a:lnTo>
                    <a:pt x="1479" y="851"/>
                  </a:lnTo>
                  <a:lnTo>
                    <a:pt x="850" y="1480"/>
                  </a:lnTo>
                  <a:lnTo>
                    <a:pt x="0" y="1480"/>
                  </a:lnTo>
                  <a:lnTo>
                    <a:pt x="1479" y="0"/>
                  </a:lnTo>
                  <a:lnTo>
                    <a:pt x="1479" y="0"/>
                  </a:lnTo>
                  <a:close/>
                </a:path>
              </a:pathLst>
            </a:custGeom>
            <a:solidFill>
              <a:srgbClr val="0D3C89"/>
            </a:solidFill>
            <a:ln>
              <a:noFill/>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a typeface="+mn-ea"/>
                <a:cs typeface="+mn-cs"/>
              </a:endParaRPr>
            </a:p>
          </p:txBody>
        </p:sp>
      </p:grpSp>
      <p:grpSp>
        <p:nvGrpSpPr>
          <p:cNvPr id="2" name="קבוצה 1">
            <a:extLst>
              <a:ext uri="{FF2B5EF4-FFF2-40B4-BE49-F238E27FC236}">
                <a16:creationId xmlns:a16="http://schemas.microsoft.com/office/drawing/2014/main" id="{D1CCFA22-1ADA-65F9-FE77-0969E95A8374}"/>
              </a:ext>
            </a:extLst>
          </p:cNvPr>
          <p:cNvGrpSpPr/>
          <p:nvPr/>
        </p:nvGrpSpPr>
        <p:grpSpPr>
          <a:xfrm>
            <a:off x="4635617" y="519547"/>
            <a:ext cx="1554452" cy="796602"/>
            <a:chOff x="4635617" y="519547"/>
            <a:chExt cx="1554452" cy="796602"/>
          </a:xfrm>
        </p:grpSpPr>
        <p:grpSp>
          <p:nvGrpSpPr>
            <p:cNvPr id="56" name="Group 55">
              <a:extLst>
                <a:ext uri="{FF2B5EF4-FFF2-40B4-BE49-F238E27FC236}">
                  <a16:creationId xmlns:a16="http://schemas.microsoft.com/office/drawing/2014/main" id="{071D34AA-3207-47C3-B420-EEC8EC3EE85D}"/>
                </a:ext>
              </a:extLst>
            </p:cNvPr>
            <p:cNvGrpSpPr/>
            <p:nvPr/>
          </p:nvGrpSpPr>
          <p:grpSpPr>
            <a:xfrm>
              <a:off x="5450398" y="571723"/>
              <a:ext cx="739671" cy="744426"/>
              <a:chOff x="-634205" y="2070100"/>
              <a:chExt cx="2963862" cy="2982913"/>
            </a:xfrm>
            <a:solidFill>
              <a:schemeClr val="bg1">
                <a:lumMod val="85000"/>
              </a:schemeClr>
            </a:solidFill>
          </p:grpSpPr>
          <p:sp>
            <p:nvSpPr>
              <p:cNvPr id="59" name="Freeform 8">
                <a:extLst>
                  <a:ext uri="{FF2B5EF4-FFF2-40B4-BE49-F238E27FC236}">
                    <a16:creationId xmlns:a16="http://schemas.microsoft.com/office/drawing/2014/main" id="{C29BFC64-9BCA-4CA5-B9C3-461792911E19}"/>
                  </a:ext>
                </a:extLst>
              </p:cNvPr>
              <p:cNvSpPr>
                <a:spLocks noChangeAspect="1"/>
              </p:cNvSpPr>
              <p:nvPr/>
            </p:nvSpPr>
            <p:spPr bwMode="gray">
              <a:xfrm>
                <a:off x="1323182" y="2771775"/>
                <a:ext cx="363538" cy="425450"/>
              </a:xfrm>
              <a:custGeom>
                <a:avLst/>
                <a:gdLst>
                  <a:gd name="T0" fmla="*/ 2147483647 w 425"/>
                  <a:gd name="T1" fmla="*/ 2147483647 h 433"/>
                  <a:gd name="T2" fmla="*/ 2147483647 w 425"/>
                  <a:gd name="T3" fmla="*/ 2147483647 h 433"/>
                  <a:gd name="T4" fmla="*/ 2147483647 w 425"/>
                  <a:gd name="T5" fmla="*/ 2147483647 h 433"/>
                  <a:gd name="T6" fmla="*/ 2147483647 w 425"/>
                  <a:gd name="T7" fmla="*/ 2147483647 h 433"/>
                  <a:gd name="T8" fmla="*/ 2147483647 w 425"/>
                  <a:gd name="T9" fmla="*/ 2147483647 h 433"/>
                  <a:gd name="T10" fmla="*/ 2147483647 w 425"/>
                  <a:gd name="T11" fmla="*/ 2147483647 h 433"/>
                  <a:gd name="T12" fmla="*/ 2147483647 w 425"/>
                  <a:gd name="T13" fmla="*/ 2147483647 h 433"/>
                  <a:gd name="T14" fmla="*/ 2147483647 w 425"/>
                  <a:gd name="T15" fmla="*/ 2147483647 h 433"/>
                  <a:gd name="T16" fmla="*/ 2147483647 w 425"/>
                  <a:gd name="T17" fmla="*/ 2147483647 h 433"/>
                  <a:gd name="T18" fmla="*/ 2147483647 w 425"/>
                  <a:gd name="T19" fmla="*/ 2147483647 h 433"/>
                  <a:gd name="T20" fmla="*/ 2147483647 w 425"/>
                  <a:gd name="T21" fmla="*/ 2147483647 h 433"/>
                  <a:gd name="T22" fmla="*/ 2147483647 w 425"/>
                  <a:gd name="T23" fmla="*/ 2147483647 h 433"/>
                  <a:gd name="T24" fmla="*/ 2147483647 w 425"/>
                  <a:gd name="T25" fmla="*/ 2147483647 h 433"/>
                  <a:gd name="T26" fmla="*/ 2147483647 w 425"/>
                  <a:gd name="T27" fmla="*/ 2147483647 h 433"/>
                  <a:gd name="T28" fmla="*/ 2147483647 w 425"/>
                  <a:gd name="T29" fmla="*/ 2147483647 h 433"/>
                  <a:gd name="T30" fmla="*/ 2147483647 w 425"/>
                  <a:gd name="T31" fmla="*/ 2147483647 h 433"/>
                  <a:gd name="T32" fmla="*/ 2147483647 w 425"/>
                  <a:gd name="T33" fmla="*/ 2147483647 h 433"/>
                  <a:gd name="T34" fmla="*/ 0 w 425"/>
                  <a:gd name="T35" fmla="*/ 2147483647 h 433"/>
                  <a:gd name="T36" fmla="*/ 2147483647 w 425"/>
                  <a:gd name="T37" fmla="*/ 2147483647 h 433"/>
                  <a:gd name="T38" fmla="*/ 2147483647 w 425"/>
                  <a:gd name="T39" fmla="*/ 2147483647 h 433"/>
                  <a:gd name="T40" fmla="*/ 2147483647 w 425"/>
                  <a:gd name="T41" fmla="*/ 2147483647 h 433"/>
                  <a:gd name="T42" fmla="*/ 2147483647 w 425"/>
                  <a:gd name="T43" fmla="*/ 2147483647 h 433"/>
                  <a:gd name="T44" fmla="*/ 2147483647 w 425"/>
                  <a:gd name="T45" fmla="*/ 2147483647 h 433"/>
                  <a:gd name="T46" fmla="*/ 2147483647 w 425"/>
                  <a:gd name="T47" fmla="*/ 2147483647 h 433"/>
                  <a:gd name="T48" fmla="*/ 2147483647 w 425"/>
                  <a:gd name="T49" fmla="*/ 2147483647 h 433"/>
                  <a:gd name="T50" fmla="*/ 2147483647 w 425"/>
                  <a:gd name="T51" fmla="*/ 2147483647 h 433"/>
                  <a:gd name="T52" fmla="*/ 2147483647 w 425"/>
                  <a:gd name="T53" fmla="*/ 2147483647 h 433"/>
                  <a:gd name="T54" fmla="*/ 2147483647 w 425"/>
                  <a:gd name="T55" fmla="*/ 2147483647 h 433"/>
                  <a:gd name="T56" fmla="*/ 2147483647 w 425"/>
                  <a:gd name="T57" fmla="*/ 2147483647 h 433"/>
                  <a:gd name="T58" fmla="*/ 2147483647 w 425"/>
                  <a:gd name="T59" fmla="*/ 2147483647 h 433"/>
                  <a:gd name="T60" fmla="*/ 2147483647 w 425"/>
                  <a:gd name="T61" fmla="*/ 2147483647 h 433"/>
                  <a:gd name="T62" fmla="*/ 2147483647 w 425"/>
                  <a:gd name="T63" fmla="*/ 0 h 433"/>
                  <a:gd name="T64" fmla="*/ 2147483647 w 425"/>
                  <a:gd name="T65" fmla="*/ 0 h 433"/>
                  <a:gd name="T66" fmla="*/ 2147483647 w 425"/>
                  <a:gd name="T67" fmla="*/ 2147483647 h 433"/>
                  <a:gd name="T68" fmla="*/ 2147483647 w 425"/>
                  <a:gd name="T69" fmla="*/ 2147483647 h 433"/>
                  <a:gd name="T70" fmla="*/ 2147483647 w 425"/>
                  <a:gd name="T71" fmla="*/ 2147483647 h 433"/>
                  <a:gd name="T72" fmla="*/ 2147483647 w 425"/>
                  <a:gd name="T73" fmla="*/ 2147483647 h 433"/>
                  <a:gd name="T74" fmla="*/ 2147483647 w 425"/>
                  <a:gd name="T75" fmla="*/ 2147483647 h 433"/>
                  <a:gd name="T76" fmla="*/ 2147483647 w 425"/>
                  <a:gd name="T77" fmla="*/ 2147483647 h 433"/>
                  <a:gd name="T78" fmla="*/ 2147483647 w 425"/>
                  <a:gd name="T79" fmla="*/ 2147483647 h 433"/>
                  <a:gd name="T80" fmla="*/ 2147483647 w 425"/>
                  <a:gd name="T81" fmla="*/ 2147483647 h 433"/>
                  <a:gd name="T82" fmla="*/ 2147483647 w 425"/>
                  <a:gd name="T83" fmla="*/ 2147483647 h 433"/>
                  <a:gd name="T84" fmla="*/ 2147483647 w 425"/>
                  <a:gd name="T85" fmla="*/ 2147483647 h 433"/>
                  <a:gd name="T86" fmla="*/ 2147483647 w 425"/>
                  <a:gd name="T87" fmla="*/ 2147483647 h 433"/>
                  <a:gd name="T88" fmla="*/ 2147483647 w 425"/>
                  <a:gd name="T89" fmla="*/ 2147483647 h 433"/>
                  <a:gd name="T90" fmla="*/ 2147483647 w 425"/>
                  <a:gd name="T91" fmla="*/ 2147483647 h 433"/>
                  <a:gd name="T92" fmla="*/ 2147483647 w 425"/>
                  <a:gd name="T93" fmla="*/ 2147483647 h 433"/>
                  <a:gd name="T94" fmla="*/ 2147483647 w 425"/>
                  <a:gd name="T95" fmla="*/ 2147483647 h 43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25"/>
                  <a:gd name="T145" fmla="*/ 0 h 433"/>
                  <a:gd name="T146" fmla="*/ 425 w 425"/>
                  <a:gd name="T147" fmla="*/ 433 h 43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25" h="433">
                    <a:moveTo>
                      <a:pt x="286" y="267"/>
                    </a:moveTo>
                    <a:lnTo>
                      <a:pt x="350" y="314"/>
                    </a:lnTo>
                    <a:lnTo>
                      <a:pt x="350" y="339"/>
                    </a:lnTo>
                    <a:lnTo>
                      <a:pt x="320" y="359"/>
                    </a:lnTo>
                    <a:lnTo>
                      <a:pt x="285" y="381"/>
                    </a:lnTo>
                    <a:lnTo>
                      <a:pt x="254" y="398"/>
                    </a:lnTo>
                    <a:lnTo>
                      <a:pt x="222" y="432"/>
                    </a:lnTo>
                    <a:lnTo>
                      <a:pt x="194" y="416"/>
                    </a:lnTo>
                    <a:lnTo>
                      <a:pt x="153" y="381"/>
                    </a:lnTo>
                    <a:lnTo>
                      <a:pt x="140" y="381"/>
                    </a:lnTo>
                    <a:lnTo>
                      <a:pt x="116" y="394"/>
                    </a:lnTo>
                    <a:lnTo>
                      <a:pt x="88" y="387"/>
                    </a:lnTo>
                    <a:lnTo>
                      <a:pt x="96" y="370"/>
                    </a:lnTo>
                    <a:lnTo>
                      <a:pt x="97" y="339"/>
                    </a:lnTo>
                    <a:lnTo>
                      <a:pt x="85" y="313"/>
                    </a:lnTo>
                    <a:lnTo>
                      <a:pt x="43" y="308"/>
                    </a:lnTo>
                    <a:lnTo>
                      <a:pt x="9" y="312"/>
                    </a:lnTo>
                    <a:lnTo>
                      <a:pt x="0" y="290"/>
                    </a:lnTo>
                    <a:lnTo>
                      <a:pt x="17" y="257"/>
                    </a:lnTo>
                    <a:lnTo>
                      <a:pt x="39" y="231"/>
                    </a:lnTo>
                    <a:lnTo>
                      <a:pt x="47" y="181"/>
                    </a:lnTo>
                    <a:lnTo>
                      <a:pt x="87" y="164"/>
                    </a:lnTo>
                    <a:lnTo>
                      <a:pt x="140" y="167"/>
                    </a:lnTo>
                    <a:lnTo>
                      <a:pt x="153" y="154"/>
                    </a:lnTo>
                    <a:lnTo>
                      <a:pt x="187" y="100"/>
                    </a:lnTo>
                    <a:lnTo>
                      <a:pt x="206" y="63"/>
                    </a:lnTo>
                    <a:lnTo>
                      <a:pt x="258" y="63"/>
                    </a:lnTo>
                    <a:lnTo>
                      <a:pt x="271" y="29"/>
                    </a:lnTo>
                    <a:lnTo>
                      <a:pt x="289" y="24"/>
                    </a:lnTo>
                    <a:lnTo>
                      <a:pt x="311" y="24"/>
                    </a:lnTo>
                    <a:lnTo>
                      <a:pt x="336" y="24"/>
                    </a:lnTo>
                    <a:lnTo>
                      <a:pt x="354" y="0"/>
                    </a:lnTo>
                    <a:lnTo>
                      <a:pt x="364" y="0"/>
                    </a:lnTo>
                    <a:lnTo>
                      <a:pt x="357" y="32"/>
                    </a:lnTo>
                    <a:lnTo>
                      <a:pt x="336" y="50"/>
                    </a:lnTo>
                    <a:lnTo>
                      <a:pt x="324" y="91"/>
                    </a:lnTo>
                    <a:lnTo>
                      <a:pt x="325" y="136"/>
                    </a:lnTo>
                    <a:lnTo>
                      <a:pt x="349" y="138"/>
                    </a:lnTo>
                    <a:lnTo>
                      <a:pt x="382" y="121"/>
                    </a:lnTo>
                    <a:lnTo>
                      <a:pt x="400" y="104"/>
                    </a:lnTo>
                    <a:lnTo>
                      <a:pt x="416" y="104"/>
                    </a:lnTo>
                    <a:lnTo>
                      <a:pt x="424" y="117"/>
                    </a:lnTo>
                    <a:lnTo>
                      <a:pt x="370" y="164"/>
                    </a:lnTo>
                    <a:lnTo>
                      <a:pt x="368" y="195"/>
                    </a:lnTo>
                    <a:lnTo>
                      <a:pt x="364" y="219"/>
                    </a:lnTo>
                    <a:lnTo>
                      <a:pt x="320" y="219"/>
                    </a:lnTo>
                    <a:lnTo>
                      <a:pt x="289" y="244"/>
                    </a:lnTo>
                    <a:lnTo>
                      <a:pt x="286" y="267"/>
                    </a:lnTo>
                  </a:path>
                </a:pathLst>
              </a:custGeom>
              <a:solidFill>
                <a:srgbClr val="D9D9D9"/>
              </a:solid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GB" alt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sp>
            <p:nvSpPr>
              <p:cNvPr id="60" name="Freeform 9">
                <a:extLst>
                  <a:ext uri="{FF2B5EF4-FFF2-40B4-BE49-F238E27FC236}">
                    <a16:creationId xmlns:a16="http://schemas.microsoft.com/office/drawing/2014/main" id="{1DAAD5A5-53CE-4E97-A039-7396780F5F95}"/>
                  </a:ext>
                </a:extLst>
              </p:cNvPr>
              <p:cNvSpPr>
                <a:spLocks noChangeAspect="1"/>
              </p:cNvSpPr>
              <p:nvPr/>
            </p:nvSpPr>
            <p:spPr bwMode="gray">
              <a:xfrm>
                <a:off x="-634205" y="2647950"/>
                <a:ext cx="1609725" cy="1949450"/>
              </a:xfrm>
              <a:custGeom>
                <a:avLst/>
                <a:gdLst>
                  <a:gd name="T0" fmla="*/ 2147483647 w 1878"/>
                  <a:gd name="T1" fmla="*/ 2147483647 h 1991"/>
                  <a:gd name="T2" fmla="*/ 2147483647 w 1878"/>
                  <a:gd name="T3" fmla="*/ 2147483647 h 1991"/>
                  <a:gd name="T4" fmla="*/ 2147483647 w 1878"/>
                  <a:gd name="T5" fmla="*/ 2147483647 h 1991"/>
                  <a:gd name="T6" fmla="*/ 2147483647 w 1878"/>
                  <a:gd name="T7" fmla="*/ 2147483647 h 1991"/>
                  <a:gd name="T8" fmla="*/ 2147483647 w 1878"/>
                  <a:gd name="T9" fmla="*/ 2147483647 h 1991"/>
                  <a:gd name="T10" fmla="*/ 2147483647 w 1878"/>
                  <a:gd name="T11" fmla="*/ 2147483647 h 1991"/>
                  <a:gd name="T12" fmla="*/ 2147483647 w 1878"/>
                  <a:gd name="T13" fmla="*/ 2147483647 h 1991"/>
                  <a:gd name="T14" fmla="*/ 2147483647 w 1878"/>
                  <a:gd name="T15" fmla="*/ 2147483647 h 1991"/>
                  <a:gd name="T16" fmla="*/ 2147483647 w 1878"/>
                  <a:gd name="T17" fmla="*/ 2147483647 h 1991"/>
                  <a:gd name="T18" fmla="*/ 2147483647 w 1878"/>
                  <a:gd name="T19" fmla="*/ 2147483647 h 1991"/>
                  <a:gd name="T20" fmla="*/ 2147483647 w 1878"/>
                  <a:gd name="T21" fmla="*/ 2147483647 h 1991"/>
                  <a:gd name="T22" fmla="*/ 2147483647 w 1878"/>
                  <a:gd name="T23" fmla="*/ 2147483647 h 1991"/>
                  <a:gd name="T24" fmla="*/ 2147483647 w 1878"/>
                  <a:gd name="T25" fmla="*/ 2147483647 h 1991"/>
                  <a:gd name="T26" fmla="*/ 2147483647 w 1878"/>
                  <a:gd name="T27" fmla="*/ 2147483647 h 1991"/>
                  <a:gd name="T28" fmla="*/ 2147483647 w 1878"/>
                  <a:gd name="T29" fmla="*/ 2147483647 h 1991"/>
                  <a:gd name="T30" fmla="*/ 2147483647 w 1878"/>
                  <a:gd name="T31" fmla="*/ 2147483647 h 1991"/>
                  <a:gd name="T32" fmla="*/ 2147483647 w 1878"/>
                  <a:gd name="T33" fmla="*/ 2147483647 h 1991"/>
                  <a:gd name="T34" fmla="*/ 2147483647 w 1878"/>
                  <a:gd name="T35" fmla="*/ 2147483647 h 1991"/>
                  <a:gd name="T36" fmla="*/ 2147483647 w 1878"/>
                  <a:gd name="T37" fmla="*/ 2147483647 h 1991"/>
                  <a:gd name="T38" fmla="*/ 2147483647 w 1878"/>
                  <a:gd name="T39" fmla="*/ 2147483647 h 1991"/>
                  <a:gd name="T40" fmla="*/ 2147483647 w 1878"/>
                  <a:gd name="T41" fmla="*/ 2147483647 h 1991"/>
                  <a:gd name="T42" fmla="*/ 2147483647 w 1878"/>
                  <a:gd name="T43" fmla="*/ 2147483647 h 1991"/>
                  <a:gd name="T44" fmla="*/ 2147483647 w 1878"/>
                  <a:gd name="T45" fmla="*/ 2147483647 h 1991"/>
                  <a:gd name="T46" fmla="*/ 2147483647 w 1878"/>
                  <a:gd name="T47" fmla="*/ 2147483647 h 1991"/>
                  <a:gd name="T48" fmla="*/ 2147483647 w 1878"/>
                  <a:gd name="T49" fmla="*/ 2147483647 h 1991"/>
                  <a:gd name="T50" fmla="*/ 2147483647 w 1878"/>
                  <a:gd name="T51" fmla="*/ 2147483647 h 1991"/>
                  <a:gd name="T52" fmla="*/ 2147483647 w 1878"/>
                  <a:gd name="T53" fmla="*/ 2147483647 h 1991"/>
                  <a:gd name="T54" fmla="*/ 0 w 1878"/>
                  <a:gd name="T55" fmla="*/ 2147483647 h 1991"/>
                  <a:gd name="T56" fmla="*/ 2147483647 w 1878"/>
                  <a:gd name="T57" fmla="*/ 2147483647 h 1991"/>
                  <a:gd name="T58" fmla="*/ 2147483647 w 1878"/>
                  <a:gd name="T59" fmla="*/ 2147483647 h 1991"/>
                  <a:gd name="T60" fmla="*/ 2147483647 w 1878"/>
                  <a:gd name="T61" fmla="*/ 2147483647 h 1991"/>
                  <a:gd name="T62" fmla="*/ 2147483647 w 1878"/>
                  <a:gd name="T63" fmla="*/ 2147483647 h 1991"/>
                  <a:gd name="T64" fmla="*/ 2147483647 w 1878"/>
                  <a:gd name="T65" fmla="*/ 2147483647 h 1991"/>
                  <a:gd name="T66" fmla="*/ 2147483647 w 1878"/>
                  <a:gd name="T67" fmla="*/ 2147483647 h 1991"/>
                  <a:gd name="T68" fmla="*/ 2147483647 w 1878"/>
                  <a:gd name="T69" fmla="*/ 2147483647 h 1991"/>
                  <a:gd name="T70" fmla="*/ 2147483647 w 1878"/>
                  <a:gd name="T71" fmla="*/ 2147483647 h 1991"/>
                  <a:gd name="T72" fmla="*/ 2147483647 w 1878"/>
                  <a:gd name="T73" fmla="*/ 2147483647 h 1991"/>
                  <a:gd name="T74" fmla="*/ 2147483647 w 1878"/>
                  <a:gd name="T75" fmla="*/ 2147483647 h 1991"/>
                  <a:gd name="T76" fmla="*/ 2147483647 w 1878"/>
                  <a:gd name="T77" fmla="*/ 0 h 1991"/>
                  <a:gd name="T78" fmla="*/ 2147483647 w 1878"/>
                  <a:gd name="T79" fmla="*/ 2147483647 h 1991"/>
                  <a:gd name="T80" fmla="*/ 2147483647 w 1878"/>
                  <a:gd name="T81" fmla="*/ 2147483647 h 1991"/>
                  <a:gd name="T82" fmla="*/ 2147483647 w 1878"/>
                  <a:gd name="T83" fmla="*/ 2147483647 h 1991"/>
                  <a:gd name="T84" fmla="*/ 2147483647 w 1878"/>
                  <a:gd name="T85" fmla="*/ 2147483647 h 1991"/>
                  <a:gd name="T86" fmla="*/ 2147483647 w 1878"/>
                  <a:gd name="T87" fmla="*/ 2147483647 h 1991"/>
                  <a:gd name="T88" fmla="*/ 2147483647 w 1878"/>
                  <a:gd name="T89" fmla="*/ 2147483647 h 1991"/>
                  <a:gd name="T90" fmla="*/ 2147483647 w 1878"/>
                  <a:gd name="T91" fmla="*/ 2147483647 h 1991"/>
                  <a:gd name="T92" fmla="*/ 2147483647 w 1878"/>
                  <a:gd name="T93" fmla="*/ 2147483647 h 1991"/>
                  <a:gd name="T94" fmla="*/ 2147483647 w 1878"/>
                  <a:gd name="T95" fmla="*/ 2147483647 h 1991"/>
                  <a:gd name="T96" fmla="*/ 2147483647 w 1878"/>
                  <a:gd name="T97" fmla="*/ 2147483647 h 1991"/>
                  <a:gd name="T98" fmla="*/ 2147483647 w 1878"/>
                  <a:gd name="T99" fmla="*/ 2147483647 h 1991"/>
                  <a:gd name="T100" fmla="*/ 2147483647 w 1878"/>
                  <a:gd name="T101" fmla="*/ 2147483647 h 1991"/>
                  <a:gd name="T102" fmla="*/ 2147483647 w 1878"/>
                  <a:gd name="T103" fmla="*/ 2147483647 h 1991"/>
                  <a:gd name="T104" fmla="*/ 2147483647 w 1878"/>
                  <a:gd name="T105" fmla="*/ 2147483647 h 1991"/>
                  <a:gd name="T106" fmla="*/ 2147483647 w 1878"/>
                  <a:gd name="T107" fmla="*/ 2147483647 h 1991"/>
                  <a:gd name="T108" fmla="*/ 2147483647 w 1878"/>
                  <a:gd name="T109" fmla="*/ 2147483647 h 1991"/>
                  <a:gd name="T110" fmla="*/ 2147483647 w 1878"/>
                  <a:gd name="T111" fmla="*/ 2147483647 h 1991"/>
                  <a:gd name="T112" fmla="*/ 2147483647 w 1878"/>
                  <a:gd name="T113" fmla="*/ 2147483647 h 1991"/>
                  <a:gd name="T114" fmla="*/ 2147483647 w 1878"/>
                  <a:gd name="T115" fmla="*/ 2147483647 h 1991"/>
                  <a:gd name="T116" fmla="*/ 2147483647 w 1878"/>
                  <a:gd name="T117" fmla="*/ 2147483647 h 1991"/>
                  <a:gd name="T118" fmla="*/ 2147483647 w 1878"/>
                  <a:gd name="T119" fmla="*/ 2147483647 h 1991"/>
                  <a:gd name="T120" fmla="*/ 2147483647 w 1878"/>
                  <a:gd name="T121" fmla="*/ 2147483647 h 1991"/>
                  <a:gd name="T122" fmla="*/ 2147483647 w 1878"/>
                  <a:gd name="T123" fmla="*/ 2147483647 h 1991"/>
                  <a:gd name="T124" fmla="*/ 2147483647 w 1878"/>
                  <a:gd name="T125" fmla="*/ 2147483647 h 199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878"/>
                  <a:gd name="T190" fmla="*/ 0 h 1991"/>
                  <a:gd name="T191" fmla="*/ 1878 w 1878"/>
                  <a:gd name="T192" fmla="*/ 1991 h 199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878" h="1991">
                    <a:moveTo>
                      <a:pt x="1872" y="1450"/>
                    </a:moveTo>
                    <a:lnTo>
                      <a:pt x="1872" y="1536"/>
                    </a:lnTo>
                    <a:lnTo>
                      <a:pt x="1851" y="1569"/>
                    </a:lnTo>
                    <a:lnTo>
                      <a:pt x="1833" y="1587"/>
                    </a:lnTo>
                    <a:lnTo>
                      <a:pt x="1798" y="1595"/>
                    </a:lnTo>
                    <a:lnTo>
                      <a:pt x="1737" y="1607"/>
                    </a:lnTo>
                    <a:lnTo>
                      <a:pt x="1699" y="1619"/>
                    </a:lnTo>
                    <a:lnTo>
                      <a:pt x="1666" y="1678"/>
                    </a:lnTo>
                    <a:lnTo>
                      <a:pt x="1658" y="1698"/>
                    </a:lnTo>
                    <a:lnTo>
                      <a:pt x="1637" y="1712"/>
                    </a:lnTo>
                    <a:lnTo>
                      <a:pt x="1579" y="1713"/>
                    </a:lnTo>
                    <a:lnTo>
                      <a:pt x="1570" y="1700"/>
                    </a:lnTo>
                    <a:lnTo>
                      <a:pt x="1556" y="1700"/>
                    </a:lnTo>
                    <a:lnTo>
                      <a:pt x="1535" y="1719"/>
                    </a:lnTo>
                    <a:lnTo>
                      <a:pt x="1513" y="1716"/>
                    </a:lnTo>
                    <a:lnTo>
                      <a:pt x="1494" y="1693"/>
                    </a:lnTo>
                    <a:lnTo>
                      <a:pt x="1411" y="1696"/>
                    </a:lnTo>
                    <a:lnTo>
                      <a:pt x="1389" y="1738"/>
                    </a:lnTo>
                    <a:lnTo>
                      <a:pt x="1371" y="1737"/>
                    </a:lnTo>
                    <a:lnTo>
                      <a:pt x="1355" y="1727"/>
                    </a:lnTo>
                    <a:lnTo>
                      <a:pt x="1306" y="1737"/>
                    </a:lnTo>
                    <a:lnTo>
                      <a:pt x="1307" y="1722"/>
                    </a:lnTo>
                    <a:lnTo>
                      <a:pt x="1275" y="1719"/>
                    </a:lnTo>
                    <a:lnTo>
                      <a:pt x="1223" y="1660"/>
                    </a:lnTo>
                    <a:lnTo>
                      <a:pt x="1202" y="1664"/>
                    </a:lnTo>
                    <a:lnTo>
                      <a:pt x="1193" y="1713"/>
                    </a:lnTo>
                    <a:lnTo>
                      <a:pt x="1180" y="1732"/>
                    </a:lnTo>
                    <a:lnTo>
                      <a:pt x="1167" y="1737"/>
                    </a:lnTo>
                    <a:lnTo>
                      <a:pt x="1164" y="1767"/>
                    </a:lnTo>
                    <a:lnTo>
                      <a:pt x="1156" y="1788"/>
                    </a:lnTo>
                    <a:lnTo>
                      <a:pt x="1141" y="1808"/>
                    </a:lnTo>
                    <a:lnTo>
                      <a:pt x="1088" y="1809"/>
                    </a:lnTo>
                    <a:lnTo>
                      <a:pt x="1059" y="1814"/>
                    </a:lnTo>
                    <a:lnTo>
                      <a:pt x="1032" y="1856"/>
                    </a:lnTo>
                    <a:lnTo>
                      <a:pt x="1009" y="1875"/>
                    </a:lnTo>
                    <a:lnTo>
                      <a:pt x="988" y="1891"/>
                    </a:lnTo>
                    <a:lnTo>
                      <a:pt x="969" y="1922"/>
                    </a:lnTo>
                    <a:lnTo>
                      <a:pt x="942" y="1923"/>
                    </a:lnTo>
                    <a:lnTo>
                      <a:pt x="918" y="1927"/>
                    </a:lnTo>
                    <a:lnTo>
                      <a:pt x="913" y="1941"/>
                    </a:lnTo>
                    <a:lnTo>
                      <a:pt x="904" y="1951"/>
                    </a:lnTo>
                    <a:lnTo>
                      <a:pt x="900" y="1972"/>
                    </a:lnTo>
                    <a:lnTo>
                      <a:pt x="875" y="1982"/>
                    </a:lnTo>
                    <a:lnTo>
                      <a:pt x="846" y="1985"/>
                    </a:lnTo>
                    <a:lnTo>
                      <a:pt x="815" y="1990"/>
                    </a:lnTo>
                    <a:lnTo>
                      <a:pt x="803" y="1975"/>
                    </a:lnTo>
                    <a:lnTo>
                      <a:pt x="782" y="1953"/>
                    </a:lnTo>
                    <a:lnTo>
                      <a:pt x="765" y="1901"/>
                    </a:lnTo>
                    <a:lnTo>
                      <a:pt x="772" y="1868"/>
                    </a:lnTo>
                    <a:lnTo>
                      <a:pt x="788" y="1817"/>
                    </a:lnTo>
                    <a:lnTo>
                      <a:pt x="785" y="1807"/>
                    </a:lnTo>
                    <a:lnTo>
                      <a:pt x="765" y="1809"/>
                    </a:lnTo>
                    <a:lnTo>
                      <a:pt x="744" y="1817"/>
                    </a:lnTo>
                    <a:lnTo>
                      <a:pt x="744" y="1844"/>
                    </a:lnTo>
                    <a:lnTo>
                      <a:pt x="735" y="1861"/>
                    </a:lnTo>
                    <a:lnTo>
                      <a:pt x="702" y="1864"/>
                    </a:lnTo>
                    <a:lnTo>
                      <a:pt x="685" y="1871"/>
                    </a:lnTo>
                    <a:lnTo>
                      <a:pt x="655" y="1909"/>
                    </a:lnTo>
                    <a:lnTo>
                      <a:pt x="639" y="1909"/>
                    </a:lnTo>
                    <a:lnTo>
                      <a:pt x="627" y="1872"/>
                    </a:lnTo>
                    <a:lnTo>
                      <a:pt x="649" y="1800"/>
                    </a:lnTo>
                    <a:lnTo>
                      <a:pt x="632" y="1783"/>
                    </a:lnTo>
                    <a:lnTo>
                      <a:pt x="597" y="1742"/>
                    </a:lnTo>
                    <a:lnTo>
                      <a:pt x="546" y="1732"/>
                    </a:lnTo>
                    <a:lnTo>
                      <a:pt x="550" y="1715"/>
                    </a:lnTo>
                    <a:lnTo>
                      <a:pt x="570" y="1678"/>
                    </a:lnTo>
                    <a:lnTo>
                      <a:pt x="550" y="1646"/>
                    </a:lnTo>
                    <a:lnTo>
                      <a:pt x="521" y="1570"/>
                    </a:lnTo>
                    <a:lnTo>
                      <a:pt x="527" y="1455"/>
                    </a:lnTo>
                    <a:lnTo>
                      <a:pt x="487" y="1434"/>
                    </a:lnTo>
                    <a:lnTo>
                      <a:pt x="471" y="1410"/>
                    </a:lnTo>
                    <a:lnTo>
                      <a:pt x="446" y="1379"/>
                    </a:lnTo>
                    <a:lnTo>
                      <a:pt x="420" y="1393"/>
                    </a:lnTo>
                    <a:lnTo>
                      <a:pt x="404" y="1419"/>
                    </a:lnTo>
                    <a:lnTo>
                      <a:pt x="382" y="1469"/>
                    </a:lnTo>
                    <a:lnTo>
                      <a:pt x="321" y="1469"/>
                    </a:lnTo>
                    <a:lnTo>
                      <a:pt x="292" y="1564"/>
                    </a:lnTo>
                    <a:lnTo>
                      <a:pt x="186" y="1361"/>
                    </a:lnTo>
                    <a:lnTo>
                      <a:pt x="133" y="1246"/>
                    </a:lnTo>
                    <a:lnTo>
                      <a:pt x="111" y="1179"/>
                    </a:lnTo>
                    <a:lnTo>
                      <a:pt x="88" y="1088"/>
                    </a:lnTo>
                    <a:lnTo>
                      <a:pt x="62" y="1053"/>
                    </a:lnTo>
                    <a:lnTo>
                      <a:pt x="12" y="976"/>
                    </a:lnTo>
                    <a:lnTo>
                      <a:pt x="0" y="944"/>
                    </a:lnTo>
                    <a:lnTo>
                      <a:pt x="12" y="916"/>
                    </a:lnTo>
                    <a:lnTo>
                      <a:pt x="45" y="898"/>
                    </a:lnTo>
                    <a:lnTo>
                      <a:pt x="62" y="894"/>
                    </a:lnTo>
                    <a:lnTo>
                      <a:pt x="62" y="880"/>
                    </a:lnTo>
                    <a:lnTo>
                      <a:pt x="58" y="861"/>
                    </a:lnTo>
                    <a:lnTo>
                      <a:pt x="58" y="843"/>
                    </a:lnTo>
                    <a:lnTo>
                      <a:pt x="79" y="839"/>
                    </a:lnTo>
                    <a:lnTo>
                      <a:pt x="97" y="807"/>
                    </a:lnTo>
                    <a:lnTo>
                      <a:pt x="102" y="793"/>
                    </a:lnTo>
                    <a:lnTo>
                      <a:pt x="114" y="798"/>
                    </a:lnTo>
                    <a:lnTo>
                      <a:pt x="133" y="789"/>
                    </a:lnTo>
                    <a:lnTo>
                      <a:pt x="133" y="811"/>
                    </a:lnTo>
                    <a:lnTo>
                      <a:pt x="154" y="843"/>
                    </a:lnTo>
                    <a:lnTo>
                      <a:pt x="180" y="847"/>
                    </a:lnTo>
                    <a:lnTo>
                      <a:pt x="193" y="852"/>
                    </a:lnTo>
                    <a:lnTo>
                      <a:pt x="193" y="874"/>
                    </a:lnTo>
                    <a:lnTo>
                      <a:pt x="180" y="884"/>
                    </a:lnTo>
                    <a:lnTo>
                      <a:pt x="176" y="906"/>
                    </a:lnTo>
                    <a:lnTo>
                      <a:pt x="189" y="920"/>
                    </a:lnTo>
                    <a:lnTo>
                      <a:pt x="207" y="944"/>
                    </a:lnTo>
                    <a:lnTo>
                      <a:pt x="224" y="948"/>
                    </a:lnTo>
                    <a:lnTo>
                      <a:pt x="269" y="961"/>
                    </a:lnTo>
                    <a:lnTo>
                      <a:pt x="342" y="993"/>
                    </a:lnTo>
                    <a:lnTo>
                      <a:pt x="588" y="1002"/>
                    </a:lnTo>
                    <a:lnTo>
                      <a:pt x="588" y="969"/>
                    </a:lnTo>
                    <a:lnTo>
                      <a:pt x="601" y="948"/>
                    </a:lnTo>
                    <a:lnTo>
                      <a:pt x="627" y="944"/>
                    </a:lnTo>
                    <a:lnTo>
                      <a:pt x="645" y="934"/>
                    </a:lnTo>
                    <a:lnTo>
                      <a:pt x="654" y="911"/>
                    </a:lnTo>
                    <a:lnTo>
                      <a:pt x="688" y="889"/>
                    </a:lnTo>
                    <a:lnTo>
                      <a:pt x="719" y="894"/>
                    </a:lnTo>
                    <a:lnTo>
                      <a:pt x="741" y="880"/>
                    </a:lnTo>
                    <a:lnTo>
                      <a:pt x="741" y="0"/>
                    </a:lnTo>
                    <a:lnTo>
                      <a:pt x="772" y="9"/>
                    </a:lnTo>
                    <a:lnTo>
                      <a:pt x="824" y="69"/>
                    </a:lnTo>
                    <a:lnTo>
                      <a:pt x="867" y="154"/>
                    </a:lnTo>
                    <a:lnTo>
                      <a:pt x="894" y="227"/>
                    </a:lnTo>
                    <a:lnTo>
                      <a:pt x="917" y="286"/>
                    </a:lnTo>
                    <a:lnTo>
                      <a:pt x="917" y="322"/>
                    </a:lnTo>
                    <a:lnTo>
                      <a:pt x="882" y="371"/>
                    </a:lnTo>
                    <a:lnTo>
                      <a:pt x="867" y="407"/>
                    </a:lnTo>
                    <a:lnTo>
                      <a:pt x="867" y="495"/>
                    </a:lnTo>
                    <a:lnTo>
                      <a:pt x="973" y="486"/>
                    </a:lnTo>
                    <a:lnTo>
                      <a:pt x="991" y="495"/>
                    </a:lnTo>
                    <a:lnTo>
                      <a:pt x="1013" y="473"/>
                    </a:lnTo>
                    <a:lnTo>
                      <a:pt x="1053" y="480"/>
                    </a:lnTo>
                    <a:lnTo>
                      <a:pt x="1092" y="489"/>
                    </a:lnTo>
                    <a:lnTo>
                      <a:pt x="1118" y="486"/>
                    </a:lnTo>
                    <a:lnTo>
                      <a:pt x="1140" y="449"/>
                    </a:lnTo>
                    <a:lnTo>
                      <a:pt x="1193" y="444"/>
                    </a:lnTo>
                    <a:lnTo>
                      <a:pt x="1241" y="368"/>
                    </a:lnTo>
                    <a:lnTo>
                      <a:pt x="1272" y="335"/>
                    </a:lnTo>
                    <a:lnTo>
                      <a:pt x="1298" y="330"/>
                    </a:lnTo>
                    <a:lnTo>
                      <a:pt x="1308" y="322"/>
                    </a:lnTo>
                    <a:lnTo>
                      <a:pt x="1316" y="335"/>
                    </a:lnTo>
                    <a:lnTo>
                      <a:pt x="1311" y="413"/>
                    </a:lnTo>
                    <a:lnTo>
                      <a:pt x="1316" y="435"/>
                    </a:lnTo>
                    <a:lnTo>
                      <a:pt x="1371" y="454"/>
                    </a:lnTo>
                    <a:lnTo>
                      <a:pt x="1385" y="480"/>
                    </a:lnTo>
                    <a:lnTo>
                      <a:pt x="1385" y="508"/>
                    </a:lnTo>
                    <a:lnTo>
                      <a:pt x="1395" y="536"/>
                    </a:lnTo>
                    <a:lnTo>
                      <a:pt x="1390" y="554"/>
                    </a:lnTo>
                    <a:lnTo>
                      <a:pt x="1390" y="581"/>
                    </a:lnTo>
                    <a:lnTo>
                      <a:pt x="1395" y="590"/>
                    </a:lnTo>
                    <a:lnTo>
                      <a:pt x="1417" y="617"/>
                    </a:lnTo>
                    <a:lnTo>
                      <a:pt x="1504" y="676"/>
                    </a:lnTo>
                    <a:lnTo>
                      <a:pt x="1548" y="676"/>
                    </a:lnTo>
                    <a:lnTo>
                      <a:pt x="1579" y="649"/>
                    </a:lnTo>
                    <a:lnTo>
                      <a:pt x="1601" y="630"/>
                    </a:lnTo>
                    <a:lnTo>
                      <a:pt x="1601" y="711"/>
                    </a:lnTo>
                    <a:lnTo>
                      <a:pt x="1639" y="726"/>
                    </a:lnTo>
                    <a:lnTo>
                      <a:pt x="1667" y="725"/>
                    </a:lnTo>
                    <a:lnTo>
                      <a:pt x="1655" y="752"/>
                    </a:lnTo>
                    <a:lnTo>
                      <a:pt x="1666" y="789"/>
                    </a:lnTo>
                    <a:lnTo>
                      <a:pt x="1676" y="798"/>
                    </a:lnTo>
                    <a:lnTo>
                      <a:pt x="1696" y="811"/>
                    </a:lnTo>
                    <a:lnTo>
                      <a:pt x="1723" y="803"/>
                    </a:lnTo>
                    <a:lnTo>
                      <a:pt x="1736" y="766"/>
                    </a:lnTo>
                    <a:lnTo>
                      <a:pt x="1741" y="734"/>
                    </a:lnTo>
                    <a:lnTo>
                      <a:pt x="1745" y="716"/>
                    </a:lnTo>
                    <a:lnTo>
                      <a:pt x="1797" y="726"/>
                    </a:lnTo>
                    <a:lnTo>
                      <a:pt x="1774" y="757"/>
                    </a:lnTo>
                    <a:lnTo>
                      <a:pt x="1771" y="776"/>
                    </a:lnTo>
                    <a:lnTo>
                      <a:pt x="1771" y="793"/>
                    </a:lnTo>
                    <a:lnTo>
                      <a:pt x="1775" y="811"/>
                    </a:lnTo>
                    <a:lnTo>
                      <a:pt x="1785" y="821"/>
                    </a:lnTo>
                    <a:lnTo>
                      <a:pt x="1789" y="835"/>
                    </a:lnTo>
                    <a:lnTo>
                      <a:pt x="1789" y="871"/>
                    </a:lnTo>
                    <a:lnTo>
                      <a:pt x="1780" y="889"/>
                    </a:lnTo>
                    <a:lnTo>
                      <a:pt x="1775" y="906"/>
                    </a:lnTo>
                    <a:lnTo>
                      <a:pt x="1763" y="961"/>
                    </a:lnTo>
                    <a:lnTo>
                      <a:pt x="1763" y="988"/>
                    </a:lnTo>
                    <a:lnTo>
                      <a:pt x="1736" y="1025"/>
                    </a:lnTo>
                    <a:lnTo>
                      <a:pt x="1718" y="1078"/>
                    </a:lnTo>
                    <a:lnTo>
                      <a:pt x="1692" y="1129"/>
                    </a:lnTo>
                    <a:lnTo>
                      <a:pt x="1670" y="1155"/>
                    </a:lnTo>
                    <a:lnTo>
                      <a:pt x="1654" y="1179"/>
                    </a:lnTo>
                    <a:lnTo>
                      <a:pt x="1654" y="1215"/>
                    </a:lnTo>
                    <a:lnTo>
                      <a:pt x="1692" y="1246"/>
                    </a:lnTo>
                    <a:lnTo>
                      <a:pt x="1745" y="1292"/>
                    </a:lnTo>
                    <a:lnTo>
                      <a:pt x="1759" y="1334"/>
                    </a:lnTo>
                    <a:lnTo>
                      <a:pt x="1792" y="1365"/>
                    </a:lnTo>
                    <a:lnTo>
                      <a:pt x="1824" y="1393"/>
                    </a:lnTo>
                    <a:lnTo>
                      <a:pt x="1872" y="1446"/>
                    </a:lnTo>
                    <a:lnTo>
                      <a:pt x="1877" y="1450"/>
                    </a:lnTo>
                    <a:lnTo>
                      <a:pt x="1872" y="1450"/>
                    </a:lnTo>
                  </a:path>
                </a:pathLst>
              </a:custGeom>
              <a:grp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sp>
            <p:nvSpPr>
              <p:cNvPr id="61" name="Freeform 10">
                <a:extLst>
                  <a:ext uri="{FF2B5EF4-FFF2-40B4-BE49-F238E27FC236}">
                    <a16:creationId xmlns:a16="http://schemas.microsoft.com/office/drawing/2014/main" id="{FC894332-9F85-4F9A-B514-CB1EFEEF1D6B}"/>
                  </a:ext>
                </a:extLst>
              </p:cNvPr>
              <p:cNvSpPr>
                <a:spLocks noChangeAspect="1"/>
              </p:cNvSpPr>
              <p:nvPr/>
            </p:nvSpPr>
            <p:spPr bwMode="gray">
              <a:xfrm>
                <a:off x="1547020" y="3246438"/>
                <a:ext cx="782637" cy="971550"/>
              </a:xfrm>
              <a:custGeom>
                <a:avLst/>
                <a:gdLst>
                  <a:gd name="T0" fmla="*/ 2147483647 w 912"/>
                  <a:gd name="T1" fmla="*/ 2147483647 h 992"/>
                  <a:gd name="T2" fmla="*/ 2147483647 w 912"/>
                  <a:gd name="T3" fmla="*/ 2147483647 h 992"/>
                  <a:gd name="T4" fmla="*/ 2147483647 w 912"/>
                  <a:gd name="T5" fmla="*/ 2147483647 h 992"/>
                  <a:gd name="T6" fmla="*/ 2147483647 w 912"/>
                  <a:gd name="T7" fmla="*/ 2147483647 h 992"/>
                  <a:gd name="T8" fmla="*/ 2147483647 w 912"/>
                  <a:gd name="T9" fmla="*/ 2147483647 h 992"/>
                  <a:gd name="T10" fmla="*/ 2147483647 w 912"/>
                  <a:gd name="T11" fmla="*/ 2147483647 h 992"/>
                  <a:gd name="T12" fmla="*/ 2147483647 w 912"/>
                  <a:gd name="T13" fmla="*/ 2147483647 h 992"/>
                  <a:gd name="T14" fmla="*/ 2147483647 w 912"/>
                  <a:gd name="T15" fmla="*/ 2147483647 h 992"/>
                  <a:gd name="T16" fmla="*/ 2147483647 w 912"/>
                  <a:gd name="T17" fmla="*/ 2147483647 h 992"/>
                  <a:gd name="T18" fmla="*/ 2147483647 w 912"/>
                  <a:gd name="T19" fmla="*/ 2147483647 h 992"/>
                  <a:gd name="T20" fmla="*/ 2147483647 w 912"/>
                  <a:gd name="T21" fmla="*/ 2147483647 h 992"/>
                  <a:gd name="T22" fmla="*/ 2147483647 w 912"/>
                  <a:gd name="T23" fmla="*/ 2147483647 h 992"/>
                  <a:gd name="T24" fmla="*/ 2147483647 w 912"/>
                  <a:gd name="T25" fmla="*/ 2147483647 h 992"/>
                  <a:gd name="T26" fmla="*/ 2147483647 w 912"/>
                  <a:gd name="T27" fmla="*/ 2147483647 h 992"/>
                  <a:gd name="T28" fmla="*/ 2147483647 w 912"/>
                  <a:gd name="T29" fmla="*/ 2147483647 h 992"/>
                  <a:gd name="T30" fmla="*/ 2147483647 w 912"/>
                  <a:gd name="T31" fmla="*/ 2147483647 h 992"/>
                  <a:gd name="T32" fmla="*/ 2147483647 w 912"/>
                  <a:gd name="T33" fmla="*/ 2147483647 h 992"/>
                  <a:gd name="T34" fmla="*/ 2147483647 w 912"/>
                  <a:gd name="T35" fmla="*/ 2147483647 h 992"/>
                  <a:gd name="T36" fmla="*/ 2147483647 w 912"/>
                  <a:gd name="T37" fmla="*/ 2147483647 h 992"/>
                  <a:gd name="T38" fmla="*/ 2147483647 w 912"/>
                  <a:gd name="T39" fmla="*/ 2147483647 h 992"/>
                  <a:gd name="T40" fmla="*/ 2147483647 w 912"/>
                  <a:gd name="T41" fmla="*/ 2147483647 h 992"/>
                  <a:gd name="T42" fmla="*/ 0 w 912"/>
                  <a:gd name="T43" fmla="*/ 2147483647 h 992"/>
                  <a:gd name="T44" fmla="*/ 0 w 912"/>
                  <a:gd name="T45" fmla="*/ 2147483647 h 992"/>
                  <a:gd name="T46" fmla="*/ 2147483647 w 912"/>
                  <a:gd name="T47" fmla="*/ 2147483647 h 992"/>
                  <a:gd name="T48" fmla="*/ 2147483647 w 912"/>
                  <a:gd name="T49" fmla="*/ 2147483647 h 992"/>
                  <a:gd name="T50" fmla="*/ 2147483647 w 912"/>
                  <a:gd name="T51" fmla="*/ 2147483647 h 992"/>
                  <a:gd name="T52" fmla="*/ 2147483647 w 912"/>
                  <a:gd name="T53" fmla="*/ 2147483647 h 992"/>
                  <a:gd name="T54" fmla="*/ 2147483647 w 912"/>
                  <a:gd name="T55" fmla="*/ 2147483647 h 992"/>
                  <a:gd name="T56" fmla="*/ 2147483647 w 912"/>
                  <a:gd name="T57" fmla="*/ 2147483647 h 992"/>
                  <a:gd name="T58" fmla="*/ 2147483647 w 912"/>
                  <a:gd name="T59" fmla="*/ 2147483647 h 992"/>
                  <a:gd name="T60" fmla="*/ 2147483647 w 912"/>
                  <a:gd name="T61" fmla="*/ 2147483647 h 992"/>
                  <a:gd name="T62" fmla="*/ 2147483647 w 912"/>
                  <a:gd name="T63" fmla="*/ 2147483647 h 992"/>
                  <a:gd name="T64" fmla="*/ 2147483647 w 912"/>
                  <a:gd name="T65" fmla="*/ 2147483647 h 992"/>
                  <a:gd name="T66" fmla="*/ 2147483647 w 912"/>
                  <a:gd name="T67" fmla="*/ 2147483647 h 992"/>
                  <a:gd name="T68" fmla="*/ 2147483647 w 912"/>
                  <a:gd name="T69" fmla="*/ 2147483647 h 992"/>
                  <a:gd name="T70" fmla="*/ 2147483647 w 912"/>
                  <a:gd name="T71" fmla="*/ 2147483647 h 992"/>
                  <a:gd name="T72" fmla="*/ 2147483647 w 912"/>
                  <a:gd name="T73" fmla="*/ 2147483647 h 992"/>
                  <a:gd name="T74" fmla="*/ 2147483647 w 912"/>
                  <a:gd name="T75" fmla="*/ 2147483647 h 992"/>
                  <a:gd name="T76" fmla="*/ 2147483647 w 912"/>
                  <a:gd name="T77" fmla="*/ 2147483647 h 992"/>
                  <a:gd name="T78" fmla="*/ 2147483647 w 912"/>
                  <a:gd name="T79" fmla="*/ 2147483647 h 992"/>
                  <a:gd name="T80" fmla="*/ 2147483647 w 912"/>
                  <a:gd name="T81" fmla="*/ 2147483647 h 992"/>
                  <a:gd name="T82" fmla="*/ 2147483647 w 912"/>
                  <a:gd name="T83" fmla="*/ 2147483647 h 992"/>
                  <a:gd name="T84" fmla="*/ 2147483647 w 912"/>
                  <a:gd name="T85" fmla="*/ 2147483647 h 992"/>
                  <a:gd name="T86" fmla="*/ 2147483647 w 912"/>
                  <a:gd name="T87" fmla="*/ 2147483647 h 992"/>
                  <a:gd name="T88" fmla="*/ 2147483647 w 912"/>
                  <a:gd name="T89" fmla="*/ 2147483647 h 992"/>
                  <a:gd name="T90" fmla="*/ 2147483647 w 912"/>
                  <a:gd name="T91" fmla="*/ 2147483647 h 992"/>
                  <a:gd name="T92" fmla="*/ 2147483647 w 912"/>
                  <a:gd name="T93" fmla="*/ 2147483647 h 992"/>
                  <a:gd name="T94" fmla="*/ 2147483647 w 912"/>
                  <a:gd name="T95" fmla="*/ 2147483647 h 992"/>
                  <a:gd name="T96" fmla="*/ 2147483647 w 912"/>
                  <a:gd name="T97" fmla="*/ 2147483647 h 992"/>
                  <a:gd name="T98" fmla="*/ 2147483647 w 912"/>
                  <a:gd name="T99" fmla="*/ 2147483647 h 992"/>
                  <a:gd name="T100" fmla="*/ 2147483647 w 912"/>
                  <a:gd name="T101" fmla="*/ 0 h 992"/>
                  <a:gd name="T102" fmla="*/ 2147483647 w 912"/>
                  <a:gd name="T103" fmla="*/ 2147483647 h 992"/>
                  <a:gd name="T104" fmla="*/ 2147483647 w 912"/>
                  <a:gd name="T105" fmla="*/ 2147483647 h 992"/>
                  <a:gd name="T106" fmla="*/ 2147483647 w 912"/>
                  <a:gd name="T107" fmla="*/ 2147483647 h 992"/>
                  <a:gd name="T108" fmla="*/ 2147483647 w 912"/>
                  <a:gd name="T109" fmla="*/ 2147483647 h 99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12"/>
                  <a:gd name="T166" fmla="*/ 0 h 992"/>
                  <a:gd name="T167" fmla="*/ 912 w 912"/>
                  <a:gd name="T168" fmla="*/ 992 h 99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12" h="992">
                    <a:moveTo>
                      <a:pt x="911" y="37"/>
                    </a:moveTo>
                    <a:lnTo>
                      <a:pt x="835" y="284"/>
                    </a:lnTo>
                    <a:lnTo>
                      <a:pt x="812" y="338"/>
                    </a:lnTo>
                    <a:lnTo>
                      <a:pt x="783" y="404"/>
                    </a:lnTo>
                    <a:lnTo>
                      <a:pt x="766" y="453"/>
                    </a:lnTo>
                    <a:lnTo>
                      <a:pt x="751" y="467"/>
                    </a:lnTo>
                    <a:lnTo>
                      <a:pt x="712" y="482"/>
                    </a:lnTo>
                    <a:lnTo>
                      <a:pt x="694" y="500"/>
                    </a:lnTo>
                    <a:lnTo>
                      <a:pt x="632" y="519"/>
                    </a:lnTo>
                    <a:lnTo>
                      <a:pt x="579" y="556"/>
                    </a:lnTo>
                    <a:lnTo>
                      <a:pt x="555" y="592"/>
                    </a:lnTo>
                    <a:lnTo>
                      <a:pt x="543" y="621"/>
                    </a:lnTo>
                    <a:lnTo>
                      <a:pt x="528" y="634"/>
                    </a:lnTo>
                    <a:lnTo>
                      <a:pt x="507" y="641"/>
                    </a:lnTo>
                    <a:lnTo>
                      <a:pt x="496" y="651"/>
                    </a:lnTo>
                    <a:lnTo>
                      <a:pt x="485" y="694"/>
                    </a:lnTo>
                    <a:lnTo>
                      <a:pt x="271" y="991"/>
                    </a:lnTo>
                    <a:lnTo>
                      <a:pt x="233" y="943"/>
                    </a:lnTo>
                    <a:lnTo>
                      <a:pt x="214" y="918"/>
                    </a:lnTo>
                    <a:lnTo>
                      <a:pt x="151" y="888"/>
                    </a:lnTo>
                    <a:lnTo>
                      <a:pt x="53" y="881"/>
                    </a:lnTo>
                    <a:lnTo>
                      <a:pt x="0" y="852"/>
                    </a:lnTo>
                    <a:lnTo>
                      <a:pt x="0" y="803"/>
                    </a:lnTo>
                    <a:lnTo>
                      <a:pt x="53" y="755"/>
                    </a:lnTo>
                    <a:lnTo>
                      <a:pt x="76" y="737"/>
                    </a:lnTo>
                    <a:lnTo>
                      <a:pt x="84" y="641"/>
                    </a:lnTo>
                    <a:lnTo>
                      <a:pt x="107" y="609"/>
                    </a:lnTo>
                    <a:lnTo>
                      <a:pt x="148" y="554"/>
                    </a:lnTo>
                    <a:lnTo>
                      <a:pt x="98" y="488"/>
                    </a:lnTo>
                    <a:lnTo>
                      <a:pt x="46" y="428"/>
                    </a:lnTo>
                    <a:lnTo>
                      <a:pt x="51" y="376"/>
                    </a:lnTo>
                    <a:lnTo>
                      <a:pt x="94" y="361"/>
                    </a:lnTo>
                    <a:lnTo>
                      <a:pt x="123" y="335"/>
                    </a:lnTo>
                    <a:lnTo>
                      <a:pt x="158" y="332"/>
                    </a:lnTo>
                    <a:lnTo>
                      <a:pt x="187" y="302"/>
                    </a:lnTo>
                    <a:lnTo>
                      <a:pt x="228" y="271"/>
                    </a:lnTo>
                    <a:lnTo>
                      <a:pt x="222" y="216"/>
                    </a:lnTo>
                    <a:lnTo>
                      <a:pt x="228" y="163"/>
                    </a:lnTo>
                    <a:lnTo>
                      <a:pt x="239" y="120"/>
                    </a:lnTo>
                    <a:lnTo>
                      <a:pt x="239" y="114"/>
                    </a:lnTo>
                    <a:lnTo>
                      <a:pt x="298" y="96"/>
                    </a:lnTo>
                    <a:lnTo>
                      <a:pt x="356" y="96"/>
                    </a:lnTo>
                    <a:lnTo>
                      <a:pt x="385" y="71"/>
                    </a:lnTo>
                    <a:lnTo>
                      <a:pt x="454" y="83"/>
                    </a:lnTo>
                    <a:lnTo>
                      <a:pt x="526" y="114"/>
                    </a:lnTo>
                    <a:lnTo>
                      <a:pt x="560" y="114"/>
                    </a:lnTo>
                    <a:lnTo>
                      <a:pt x="579" y="96"/>
                    </a:lnTo>
                    <a:lnTo>
                      <a:pt x="694" y="114"/>
                    </a:lnTo>
                    <a:lnTo>
                      <a:pt x="735" y="96"/>
                    </a:lnTo>
                    <a:lnTo>
                      <a:pt x="730" y="41"/>
                    </a:lnTo>
                    <a:lnTo>
                      <a:pt x="742" y="0"/>
                    </a:lnTo>
                    <a:lnTo>
                      <a:pt x="759" y="5"/>
                    </a:lnTo>
                    <a:lnTo>
                      <a:pt x="794" y="23"/>
                    </a:lnTo>
                    <a:lnTo>
                      <a:pt x="906" y="23"/>
                    </a:lnTo>
                    <a:lnTo>
                      <a:pt x="911" y="37"/>
                    </a:lnTo>
                  </a:path>
                </a:pathLst>
              </a:custGeom>
              <a:grp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GB" alt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sp>
            <p:nvSpPr>
              <p:cNvPr id="62" name="Freeform 11">
                <a:extLst>
                  <a:ext uri="{FF2B5EF4-FFF2-40B4-BE49-F238E27FC236}">
                    <a16:creationId xmlns:a16="http://schemas.microsoft.com/office/drawing/2014/main" id="{75FD7E08-EC8F-4A90-A298-322DC74FF741}"/>
                  </a:ext>
                </a:extLst>
              </p:cNvPr>
              <p:cNvSpPr>
                <a:spLocks noChangeAspect="1"/>
              </p:cNvSpPr>
              <p:nvPr/>
            </p:nvSpPr>
            <p:spPr bwMode="gray">
              <a:xfrm>
                <a:off x="469107" y="3949700"/>
                <a:ext cx="1330325" cy="965200"/>
              </a:xfrm>
              <a:custGeom>
                <a:avLst/>
                <a:gdLst>
                  <a:gd name="T0" fmla="*/ 2147483647 w 1552"/>
                  <a:gd name="T1" fmla="*/ 2147483647 h 986"/>
                  <a:gd name="T2" fmla="*/ 2147483647 w 1552"/>
                  <a:gd name="T3" fmla="*/ 2147483647 h 986"/>
                  <a:gd name="T4" fmla="*/ 2147483647 w 1552"/>
                  <a:gd name="T5" fmla="*/ 2147483647 h 986"/>
                  <a:gd name="T6" fmla="*/ 2147483647 w 1552"/>
                  <a:gd name="T7" fmla="*/ 2147483647 h 986"/>
                  <a:gd name="T8" fmla="*/ 2147483647 w 1552"/>
                  <a:gd name="T9" fmla="*/ 0 h 986"/>
                  <a:gd name="T10" fmla="*/ 2147483647 w 1552"/>
                  <a:gd name="T11" fmla="*/ 2147483647 h 986"/>
                  <a:gd name="T12" fmla="*/ 2147483647 w 1552"/>
                  <a:gd name="T13" fmla="*/ 2147483647 h 986"/>
                  <a:gd name="T14" fmla="*/ 2147483647 w 1552"/>
                  <a:gd name="T15" fmla="*/ 2147483647 h 986"/>
                  <a:gd name="T16" fmla="*/ 2147483647 w 1552"/>
                  <a:gd name="T17" fmla="*/ 2147483647 h 986"/>
                  <a:gd name="T18" fmla="*/ 2147483647 w 1552"/>
                  <a:gd name="T19" fmla="*/ 2147483647 h 986"/>
                  <a:gd name="T20" fmla="*/ 2147483647 w 1552"/>
                  <a:gd name="T21" fmla="*/ 2147483647 h 986"/>
                  <a:gd name="T22" fmla="*/ 2147483647 w 1552"/>
                  <a:gd name="T23" fmla="*/ 2147483647 h 986"/>
                  <a:gd name="T24" fmla="*/ 2147483647 w 1552"/>
                  <a:gd name="T25" fmla="*/ 2147483647 h 986"/>
                  <a:gd name="T26" fmla="*/ 2147483647 w 1552"/>
                  <a:gd name="T27" fmla="*/ 2147483647 h 986"/>
                  <a:gd name="T28" fmla="*/ 2147483647 w 1552"/>
                  <a:gd name="T29" fmla="*/ 2147483647 h 986"/>
                  <a:gd name="T30" fmla="*/ 2147483647 w 1552"/>
                  <a:gd name="T31" fmla="*/ 2147483647 h 986"/>
                  <a:gd name="T32" fmla="*/ 2147483647 w 1552"/>
                  <a:gd name="T33" fmla="*/ 2147483647 h 986"/>
                  <a:gd name="T34" fmla="*/ 2147483647 w 1552"/>
                  <a:gd name="T35" fmla="*/ 2147483647 h 986"/>
                  <a:gd name="T36" fmla="*/ 2147483647 w 1552"/>
                  <a:gd name="T37" fmla="*/ 2147483647 h 986"/>
                  <a:gd name="T38" fmla="*/ 2147483647 w 1552"/>
                  <a:gd name="T39" fmla="*/ 2147483647 h 986"/>
                  <a:gd name="T40" fmla="*/ 2147483647 w 1552"/>
                  <a:gd name="T41" fmla="*/ 2147483647 h 986"/>
                  <a:gd name="T42" fmla="*/ 2147483647 w 1552"/>
                  <a:gd name="T43" fmla="*/ 2147483647 h 986"/>
                  <a:gd name="T44" fmla="*/ 2147483647 w 1552"/>
                  <a:gd name="T45" fmla="*/ 2147483647 h 986"/>
                  <a:gd name="T46" fmla="*/ 2147483647 w 1552"/>
                  <a:gd name="T47" fmla="*/ 2147483647 h 986"/>
                  <a:gd name="T48" fmla="*/ 2147483647 w 1552"/>
                  <a:gd name="T49" fmla="*/ 2147483647 h 986"/>
                  <a:gd name="T50" fmla="*/ 2147483647 w 1552"/>
                  <a:gd name="T51" fmla="*/ 2147483647 h 986"/>
                  <a:gd name="T52" fmla="*/ 2147483647 w 1552"/>
                  <a:gd name="T53" fmla="*/ 2147483647 h 986"/>
                  <a:gd name="T54" fmla="*/ 2147483647 w 1552"/>
                  <a:gd name="T55" fmla="*/ 2147483647 h 986"/>
                  <a:gd name="T56" fmla="*/ 2147483647 w 1552"/>
                  <a:gd name="T57" fmla="*/ 2147483647 h 986"/>
                  <a:gd name="T58" fmla="*/ 2147483647 w 1552"/>
                  <a:gd name="T59" fmla="*/ 2147483647 h 986"/>
                  <a:gd name="T60" fmla="*/ 2147483647 w 1552"/>
                  <a:gd name="T61" fmla="*/ 2147483647 h 986"/>
                  <a:gd name="T62" fmla="*/ 2147483647 w 1552"/>
                  <a:gd name="T63" fmla="*/ 2147483647 h 986"/>
                  <a:gd name="T64" fmla="*/ 2147483647 w 1552"/>
                  <a:gd name="T65" fmla="*/ 2147483647 h 986"/>
                  <a:gd name="T66" fmla="*/ 2147483647 w 1552"/>
                  <a:gd name="T67" fmla="*/ 2147483647 h 986"/>
                  <a:gd name="T68" fmla="*/ 2147483647 w 1552"/>
                  <a:gd name="T69" fmla="*/ 2147483647 h 986"/>
                  <a:gd name="T70" fmla="*/ 2147483647 w 1552"/>
                  <a:gd name="T71" fmla="*/ 2147483647 h 986"/>
                  <a:gd name="T72" fmla="*/ 2147483647 w 1552"/>
                  <a:gd name="T73" fmla="*/ 2147483647 h 986"/>
                  <a:gd name="T74" fmla="*/ 2147483647 w 1552"/>
                  <a:gd name="T75" fmla="*/ 2147483647 h 986"/>
                  <a:gd name="T76" fmla="*/ 2147483647 w 1552"/>
                  <a:gd name="T77" fmla="*/ 2147483647 h 986"/>
                  <a:gd name="T78" fmla="*/ 2147483647 w 1552"/>
                  <a:gd name="T79" fmla="*/ 2147483647 h 986"/>
                  <a:gd name="T80" fmla="*/ 2147483647 w 1552"/>
                  <a:gd name="T81" fmla="*/ 2147483647 h 986"/>
                  <a:gd name="T82" fmla="*/ 2147483647 w 1552"/>
                  <a:gd name="T83" fmla="*/ 2147483647 h 986"/>
                  <a:gd name="T84" fmla="*/ 2147483647 w 1552"/>
                  <a:gd name="T85" fmla="*/ 2147483647 h 986"/>
                  <a:gd name="T86" fmla="*/ 2147483647 w 1552"/>
                  <a:gd name="T87" fmla="*/ 2147483647 h 986"/>
                  <a:gd name="T88" fmla="*/ 2147483647 w 1552"/>
                  <a:gd name="T89" fmla="*/ 2147483647 h 986"/>
                  <a:gd name="T90" fmla="*/ 2147483647 w 1552"/>
                  <a:gd name="T91" fmla="*/ 2147483647 h 98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552"/>
                  <a:gd name="T139" fmla="*/ 0 h 986"/>
                  <a:gd name="T140" fmla="*/ 1552 w 1552"/>
                  <a:gd name="T141" fmla="*/ 986 h 98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552" h="986">
                    <a:moveTo>
                      <a:pt x="1492" y="198"/>
                    </a:moveTo>
                    <a:lnTo>
                      <a:pt x="1431" y="169"/>
                    </a:lnTo>
                    <a:lnTo>
                      <a:pt x="1383" y="165"/>
                    </a:lnTo>
                    <a:lnTo>
                      <a:pt x="1338" y="163"/>
                    </a:lnTo>
                    <a:lnTo>
                      <a:pt x="1304" y="146"/>
                    </a:lnTo>
                    <a:lnTo>
                      <a:pt x="1279" y="133"/>
                    </a:lnTo>
                    <a:lnTo>
                      <a:pt x="1282" y="77"/>
                    </a:lnTo>
                    <a:lnTo>
                      <a:pt x="1320" y="46"/>
                    </a:lnTo>
                    <a:lnTo>
                      <a:pt x="1354" y="22"/>
                    </a:lnTo>
                    <a:lnTo>
                      <a:pt x="1303" y="0"/>
                    </a:lnTo>
                    <a:lnTo>
                      <a:pt x="1256" y="31"/>
                    </a:lnTo>
                    <a:lnTo>
                      <a:pt x="1196" y="41"/>
                    </a:lnTo>
                    <a:lnTo>
                      <a:pt x="1169" y="48"/>
                    </a:lnTo>
                    <a:lnTo>
                      <a:pt x="1145" y="54"/>
                    </a:lnTo>
                    <a:lnTo>
                      <a:pt x="1156" y="84"/>
                    </a:lnTo>
                    <a:lnTo>
                      <a:pt x="1140" y="96"/>
                    </a:lnTo>
                    <a:lnTo>
                      <a:pt x="1140" y="146"/>
                    </a:lnTo>
                    <a:lnTo>
                      <a:pt x="1098" y="139"/>
                    </a:lnTo>
                    <a:lnTo>
                      <a:pt x="1057" y="133"/>
                    </a:lnTo>
                    <a:lnTo>
                      <a:pt x="1018" y="92"/>
                    </a:lnTo>
                    <a:lnTo>
                      <a:pt x="989" y="90"/>
                    </a:lnTo>
                    <a:lnTo>
                      <a:pt x="947" y="108"/>
                    </a:lnTo>
                    <a:lnTo>
                      <a:pt x="888" y="115"/>
                    </a:lnTo>
                    <a:lnTo>
                      <a:pt x="883" y="133"/>
                    </a:lnTo>
                    <a:lnTo>
                      <a:pt x="835" y="146"/>
                    </a:lnTo>
                    <a:lnTo>
                      <a:pt x="790" y="139"/>
                    </a:lnTo>
                    <a:lnTo>
                      <a:pt x="759" y="115"/>
                    </a:lnTo>
                    <a:lnTo>
                      <a:pt x="724" y="102"/>
                    </a:lnTo>
                    <a:lnTo>
                      <a:pt x="666" y="108"/>
                    </a:lnTo>
                    <a:lnTo>
                      <a:pt x="637" y="139"/>
                    </a:lnTo>
                    <a:lnTo>
                      <a:pt x="586" y="126"/>
                    </a:lnTo>
                    <a:lnTo>
                      <a:pt x="586" y="211"/>
                    </a:lnTo>
                    <a:lnTo>
                      <a:pt x="550" y="259"/>
                    </a:lnTo>
                    <a:lnTo>
                      <a:pt x="480" y="272"/>
                    </a:lnTo>
                    <a:lnTo>
                      <a:pt x="409" y="289"/>
                    </a:lnTo>
                    <a:lnTo>
                      <a:pt x="392" y="326"/>
                    </a:lnTo>
                    <a:lnTo>
                      <a:pt x="374" y="363"/>
                    </a:lnTo>
                    <a:lnTo>
                      <a:pt x="351" y="381"/>
                    </a:lnTo>
                    <a:lnTo>
                      <a:pt x="290" y="382"/>
                    </a:lnTo>
                    <a:lnTo>
                      <a:pt x="295" y="400"/>
                    </a:lnTo>
                    <a:lnTo>
                      <a:pt x="297" y="423"/>
                    </a:lnTo>
                    <a:lnTo>
                      <a:pt x="306" y="436"/>
                    </a:lnTo>
                    <a:lnTo>
                      <a:pt x="293" y="455"/>
                    </a:lnTo>
                    <a:lnTo>
                      <a:pt x="276" y="490"/>
                    </a:lnTo>
                    <a:lnTo>
                      <a:pt x="251" y="501"/>
                    </a:lnTo>
                    <a:lnTo>
                      <a:pt x="214" y="504"/>
                    </a:lnTo>
                    <a:lnTo>
                      <a:pt x="191" y="521"/>
                    </a:lnTo>
                    <a:lnTo>
                      <a:pt x="161" y="519"/>
                    </a:lnTo>
                    <a:lnTo>
                      <a:pt x="159" y="538"/>
                    </a:lnTo>
                    <a:lnTo>
                      <a:pt x="134" y="532"/>
                    </a:lnTo>
                    <a:lnTo>
                      <a:pt x="122" y="550"/>
                    </a:lnTo>
                    <a:lnTo>
                      <a:pt x="123" y="589"/>
                    </a:lnTo>
                    <a:lnTo>
                      <a:pt x="134" y="636"/>
                    </a:lnTo>
                    <a:lnTo>
                      <a:pt x="99" y="623"/>
                    </a:lnTo>
                    <a:lnTo>
                      <a:pt x="88" y="636"/>
                    </a:lnTo>
                    <a:lnTo>
                      <a:pt x="46" y="713"/>
                    </a:lnTo>
                    <a:lnTo>
                      <a:pt x="0" y="779"/>
                    </a:lnTo>
                    <a:lnTo>
                      <a:pt x="6" y="779"/>
                    </a:lnTo>
                    <a:lnTo>
                      <a:pt x="88" y="777"/>
                    </a:lnTo>
                    <a:lnTo>
                      <a:pt x="122" y="779"/>
                    </a:lnTo>
                    <a:lnTo>
                      <a:pt x="144" y="788"/>
                    </a:lnTo>
                    <a:lnTo>
                      <a:pt x="190" y="836"/>
                    </a:lnTo>
                    <a:lnTo>
                      <a:pt x="149" y="862"/>
                    </a:lnTo>
                    <a:lnTo>
                      <a:pt x="178" y="905"/>
                    </a:lnTo>
                    <a:lnTo>
                      <a:pt x="192" y="938"/>
                    </a:lnTo>
                    <a:lnTo>
                      <a:pt x="258" y="957"/>
                    </a:lnTo>
                    <a:lnTo>
                      <a:pt x="315" y="967"/>
                    </a:lnTo>
                    <a:lnTo>
                      <a:pt x="339" y="979"/>
                    </a:lnTo>
                    <a:lnTo>
                      <a:pt x="414" y="985"/>
                    </a:lnTo>
                    <a:lnTo>
                      <a:pt x="447" y="954"/>
                    </a:lnTo>
                    <a:lnTo>
                      <a:pt x="461" y="930"/>
                    </a:lnTo>
                    <a:lnTo>
                      <a:pt x="503" y="938"/>
                    </a:lnTo>
                    <a:lnTo>
                      <a:pt x="534" y="945"/>
                    </a:lnTo>
                    <a:lnTo>
                      <a:pt x="561" y="952"/>
                    </a:lnTo>
                    <a:lnTo>
                      <a:pt x="579" y="955"/>
                    </a:lnTo>
                    <a:lnTo>
                      <a:pt x="582" y="928"/>
                    </a:lnTo>
                    <a:lnTo>
                      <a:pt x="573" y="901"/>
                    </a:lnTo>
                    <a:lnTo>
                      <a:pt x="599" y="888"/>
                    </a:lnTo>
                    <a:lnTo>
                      <a:pt x="620" y="876"/>
                    </a:lnTo>
                    <a:lnTo>
                      <a:pt x="686" y="884"/>
                    </a:lnTo>
                    <a:lnTo>
                      <a:pt x="725" y="891"/>
                    </a:lnTo>
                    <a:lnTo>
                      <a:pt x="775" y="888"/>
                    </a:lnTo>
                    <a:lnTo>
                      <a:pt x="814" y="876"/>
                    </a:lnTo>
                    <a:lnTo>
                      <a:pt x="843" y="860"/>
                    </a:lnTo>
                    <a:lnTo>
                      <a:pt x="870" y="846"/>
                    </a:lnTo>
                    <a:lnTo>
                      <a:pt x="1027" y="750"/>
                    </a:lnTo>
                    <a:lnTo>
                      <a:pt x="1050" y="733"/>
                    </a:lnTo>
                    <a:lnTo>
                      <a:pt x="1196" y="599"/>
                    </a:lnTo>
                    <a:lnTo>
                      <a:pt x="1297" y="496"/>
                    </a:lnTo>
                    <a:lnTo>
                      <a:pt x="1419" y="398"/>
                    </a:lnTo>
                    <a:lnTo>
                      <a:pt x="1551" y="272"/>
                    </a:lnTo>
                    <a:lnTo>
                      <a:pt x="1492" y="198"/>
                    </a:lnTo>
                  </a:path>
                </a:pathLst>
              </a:custGeom>
              <a:grp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GB" alt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sp>
            <p:nvSpPr>
              <p:cNvPr id="63" name="Freeform 12">
                <a:extLst>
                  <a:ext uri="{FF2B5EF4-FFF2-40B4-BE49-F238E27FC236}">
                    <a16:creationId xmlns:a16="http://schemas.microsoft.com/office/drawing/2014/main" id="{BFADE403-BDC4-41B6-B734-73F1811684C2}"/>
                  </a:ext>
                </a:extLst>
              </p:cNvPr>
              <p:cNvSpPr>
                <a:spLocks noChangeAspect="1"/>
              </p:cNvSpPr>
              <p:nvPr/>
            </p:nvSpPr>
            <p:spPr bwMode="gray">
              <a:xfrm>
                <a:off x="-384968" y="4000500"/>
                <a:ext cx="1116013" cy="1052513"/>
              </a:xfrm>
              <a:custGeom>
                <a:avLst/>
                <a:gdLst>
                  <a:gd name="T0" fmla="*/ 1145 w 1304"/>
                  <a:gd name="T1" fmla="*/ 813 h 1075"/>
                  <a:gd name="T2" fmla="*/ 1058 w 1304"/>
                  <a:gd name="T3" fmla="*/ 724 h 1075"/>
                  <a:gd name="T4" fmla="*/ 1076 w 1304"/>
                  <a:gd name="T5" fmla="*/ 600 h 1075"/>
                  <a:gd name="T6" fmla="*/ 1121 w 1304"/>
                  <a:gd name="T7" fmla="*/ 535 h 1075"/>
                  <a:gd name="T8" fmla="*/ 1156 w 1304"/>
                  <a:gd name="T9" fmla="*/ 487 h 1075"/>
                  <a:gd name="T10" fmla="*/ 1204 w 1304"/>
                  <a:gd name="T11" fmla="*/ 457 h 1075"/>
                  <a:gd name="T12" fmla="*/ 1303 w 1304"/>
                  <a:gd name="T13" fmla="*/ 385 h 1075"/>
                  <a:gd name="T14" fmla="*/ 1244 w 1304"/>
                  <a:gd name="T15" fmla="*/ 335 h 1075"/>
                  <a:gd name="T16" fmla="*/ 1145 w 1304"/>
                  <a:gd name="T17" fmla="*/ 312 h 1075"/>
                  <a:gd name="T18" fmla="*/ 1068 w 1304"/>
                  <a:gd name="T19" fmla="*/ 348 h 1075"/>
                  <a:gd name="T20" fmla="*/ 981 w 1304"/>
                  <a:gd name="T21" fmla="*/ 336 h 1075"/>
                  <a:gd name="T22" fmla="*/ 911 w 1304"/>
                  <a:gd name="T23" fmla="*/ 301 h 1075"/>
                  <a:gd name="T24" fmla="*/ 876 w 1304"/>
                  <a:gd name="T25" fmla="*/ 360 h 1075"/>
                  <a:gd name="T26" fmla="*/ 800 w 1304"/>
                  <a:gd name="T27" fmla="*/ 427 h 1075"/>
                  <a:gd name="T28" fmla="*/ 700 w 1304"/>
                  <a:gd name="T29" fmla="*/ 505 h 1075"/>
                  <a:gd name="T30" fmla="*/ 625 w 1304"/>
                  <a:gd name="T31" fmla="*/ 548 h 1075"/>
                  <a:gd name="T32" fmla="*/ 608 w 1304"/>
                  <a:gd name="T33" fmla="*/ 591 h 1075"/>
                  <a:gd name="T34" fmla="*/ 495 w 1304"/>
                  <a:gd name="T35" fmla="*/ 570 h 1075"/>
                  <a:gd name="T36" fmla="*/ 491 w 1304"/>
                  <a:gd name="T37" fmla="*/ 450 h 1075"/>
                  <a:gd name="T38" fmla="*/ 455 w 1304"/>
                  <a:gd name="T39" fmla="*/ 439 h 1075"/>
                  <a:gd name="T40" fmla="*/ 426 w 1304"/>
                  <a:gd name="T41" fmla="*/ 481 h 1075"/>
                  <a:gd name="T42" fmla="*/ 350 w 1304"/>
                  <a:gd name="T43" fmla="*/ 530 h 1075"/>
                  <a:gd name="T44" fmla="*/ 344 w 1304"/>
                  <a:gd name="T45" fmla="*/ 457 h 1075"/>
                  <a:gd name="T46" fmla="*/ 334 w 1304"/>
                  <a:gd name="T47" fmla="*/ 387 h 1075"/>
                  <a:gd name="T48" fmla="*/ 280 w 1304"/>
                  <a:gd name="T49" fmla="*/ 354 h 1075"/>
                  <a:gd name="T50" fmla="*/ 280 w 1304"/>
                  <a:gd name="T51" fmla="*/ 305 h 1075"/>
                  <a:gd name="T52" fmla="*/ 233 w 1304"/>
                  <a:gd name="T53" fmla="*/ 69 h 1075"/>
                  <a:gd name="T54" fmla="*/ 155 w 1304"/>
                  <a:gd name="T55" fmla="*/ 0 h 1075"/>
                  <a:gd name="T56" fmla="*/ 94 w 1304"/>
                  <a:gd name="T57" fmla="*/ 92 h 1075"/>
                  <a:gd name="T58" fmla="*/ 0 w 1304"/>
                  <a:gd name="T59" fmla="*/ 178 h 1075"/>
                  <a:gd name="T60" fmla="*/ 105 w 1304"/>
                  <a:gd name="T61" fmla="*/ 427 h 1075"/>
                  <a:gd name="T62" fmla="*/ 70 w 1304"/>
                  <a:gd name="T63" fmla="*/ 570 h 1075"/>
                  <a:gd name="T64" fmla="*/ 23 w 1304"/>
                  <a:gd name="T65" fmla="*/ 614 h 1075"/>
                  <a:gd name="T66" fmla="*/ 151 w 1304"/>
                  <a:gd name="T67" fmla="*/ 831 h 1075"/>
                  <a:gd name="T68" fmla="*/ 128 w 1304"/>
                  <a:gd name="T69" fmla="*/ 874 h 1075"/>
                  <a:gd name="T70" fmla="*/ 139 w 1304"/>
                  <a:gd name="T71" fmla="*/ 964 h 1075"/>
                  <a:gd name="T72" fmla="*/ 164 w 1304"/>
                  <a:gd name="T73" fmla="*/ 904 h 1075"/>
                  <a:gd name="T74" fmla="*/ 222 w 1304"/>
                  <a:gd name="T75" fmla="*/ 960 h 1075"/>
                  <a:gd name="T76" fmla="*/ 315 w 1304"/>
                  <a:gd name="T77" fmla="*/ 989 h 1075"/>
                  <a:gd name="T78" fmla="*/ 373 w 1304"/>
                  <a:gd name="T79" fmla="*/ 1068 h 1075"/>
                  <a:gd name="T80" fmla="*/ 508 w 1304"/>
                  <a:gd name="T81" fmla="*/ 1019 h 1075"/>
                  <a:gd name="T82" fmla="*/ 620 w 1304"/>
                  <a:gd name="T83" fmla="*/ 989 h 1075"/>
                  <a:gd name="T84" fmla="*/ 655 w 1304"/>
                  <a:gd name="T85" fmla="*/ 983 h 1075"/>
                  <a:gd name="T86" fmla="*/ 830 w 1304"/>
                  <a:gd name="T87" fmla="*/ 964 h 1075"/>
                  <a:gd name="T88" fmla="*/ 888 w 1304"/>
                  <a:gd name="T89" fmla="*/ 893 h 1075"/>
                  <a:gd name="T90" fmla="*/ 1092 w 1304"/>
                  <a:gd name="T91" fmla="*/ 904 h 1075"/>
                  <a:gd name="T92" fmla="*/ 1180 w 1304"/>
                  <a:gd name="T93" fmla="*/ 874 h 107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04"/>
                  <a:gd name="T142" fmla="*/ 0 h 1075"/>
                  <a:gd name="T143" fmla="*/ 1304 w 1304"/>
                  <a:gd name="T144" fmla="*/ 1075 h 107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04" h="1075">
                    <a:moveTo>
                      <a:pt x="1191" y="880"/>
                    </a:moveTo>
                    <a:lnTo>
                      <a:pt x="1169" y="843"/>
                    </a:lnTo>
                    <a:lnTo>
                      <a:pt x="1145" y="813"/>
                    </a:lnTo>
                    <a:lnTo>
                      <a:pt x="1186" y="784"/>
                    </a:lnTo>
                    <a:lnTo>
                      <a:pt x="1139" y="734"/>
                    </a:lnTo>
                    <a:lnTo>
                      <a:pt x="1058" y="724"/>
                    </a:lnTo>
                    <a:lnTo>
                      <a:pt x="999" y="729"/>
                    </a:lnTo>
                    <a:lnTo>
                      <a:pt x="1029" y="687"/>
                    </a:lnTo>
                    <a:lnTo>
                      <a:pt x="1076" y="600"/>
                    </a:lnTo>
                    <a:lnTo>
                      <a:pt x="1098" y="570"/>
                    </a:lnTo>
                    <a:lnTo>
                      <a:pt x="1133" y="585"/>
                    </a:lnTo>
                    <a:lnTo>
                      <a:pt x="1121" y="535"/>
                    </a:lnTo>
                    <a:lnTo>
                      <a:pt x="1121" y="499"/>
                    </a:lnTo>
                    <a:lnTo>
                      <a:pt x="1133" y="481"/>
                    </a:lnTo>
                    <a:lnTo>
                      <a:pt x="1156" y="487"/>
                    </a:lnTo>
                    <a:lnTo>
                      <a:pt x="1156" y="469"/>
                    </a:lnTo>
                    <a:lnTo>
                      <a:pt x="1185" y="469"/>
                    </a:lnTo>
                    <a:lnTo>
                      <a:pt x="1204" y="457"/>
                    </a:lnTo>
                    <a:lnTo>
                      <a:pt x="1251" y="450"/>
                    </a:lnTo>
                    <a:lnTo>
                      <a:pt x="1274" y="439"/>
                    </a:lnTo>
                    <a:lnTo>
                      <a:pt x="1303" y="385"/>
                    </a:lnTo>
                    <a:lnTo>
                      <a:pt x="1286" y="324"/>
                    </a:lnTo>
                    <a:lnTo>
                      <a:pt x="1261" y="324"/>
                    </a:lnTo>
                    <a:lnTo>
                      <a:pt x="1244" y="335"/>
                    </a:lnTo>
                    <a:lnTo>
                      <a:pt x="1227" y="335"/>
                    </a:lnTo>
                    <a:lnTo>
                      <a:pt x="1204" y="312"/>
                    </a:lnTo>
                    <a:lnTo>
                      <a:pt x="1145" y="312"/>
                    </a:lnTo>
                    <a:lnTo>
                      <a:pt x="1121" y="318"/>
                    </a:lnTo>
                    <a:lnTo>
                      <a:pt x="1098" y="360"/>
                    </a:lnTo>
                    <a:lnTo>
                      <a:pt x="1068" y="348"/>
                    </a:lnTo>
                    <a:lnTo>
                      <a:pt x="1016" y="354"/>
                    </a:lnTo>
                    <a:lnTo>
                      <a:pt x="1016" y="341"/>
                    </a:lnTo>
                    <a:lnTo>
                      <a:pt x="981" y="336"/>
                    </a:lnTo>
                    <a:lnTo>
                      <a:pt x="939" y="284"/>
                    </a:lnTo>
                    <a:lnTo>
                      <a:pt x="916" y="285"/>
                    </a:lnTo>
                    <a:lnTo>
                      <a:pt x="911" y="301"/>
                    </a:lnTo>
                    <a:lnTo>
                      <a:pt x="903" y="335"/>
                    </a:lnTo>
                    <a:lnTo>
                      <a:pt x="893" y="349"/>
                    </a:lnTo>
                    <a:lnTo>
                      <a:pt x="876" y="360"/>
                    </a:lnTo>
                    <a:lnTo>
                      <a:pt x="876" y="385"/>
                    </a:lnTo>
                    <a:lnTo>
                      <a:pt x="854" y="426"/>
                    </a:lnTo>
                    <a:lnTo>
                      <a:pt x="800" y="427"/>
                    </a:lnTo>
                    <a:lnTo>
                      <a:pt x="771" y="432"/>
                    </a:lnTo>
                    <a:lnTo>
                      <a:pt x="741" y="475"/>
                    </a:lnTo>
                    <a:lnTo>
                      <a:pt x="700" y="505"/>
                    </a:lnTo>
                    <a:lnTo>
                      <a:pt x="688" y="530"/>
                    </a:lnTo>
                    <a:lnTo>
                      <a:pt x="672" y="541"/>
                    </a:lnTo>
                    <a:lnTo>
                      <a:pt x="625" y="548"/>
                    </a:lnTo>
                    <a:lnTo>
                      <a:pt x="625" y="553"/>
                    </a:lnTo>
                    <a:lnTo>
                      <a:pt x="613" y="570"/>
                    </a:lnTo>
                    <a:lnTo>
                      <a:pt x="608" y="591"/>
                    </a:lnTo>
                    <a:lnTo>
                      <a:pt x="584" y="601"/>
                    </a:lnTo>
                    <a:lnTo>
                      <a:pt x="526" y="608"/>
                    </a:lnTo>
                    <a:lnTo>
                      <a:pt x="495" y="570"/>
                    </a:lnTo>
                    <a:lnTo>
                      <a:pt x="478" y="524"/>
                    </a:lnTo>
                    <a:lnTo>
                      <a:pt x="478" y="487"/>
                    </a:lnTo>
                    <a:lnTo>
                      <a:pt x="491" y="450"/>
                    </a:lnTo>
                    <a:lnTo>
                      <a:pt x="502" y="427"/>
                    </a:lnTo>
                    <a:lnTo>
                      <a:pt x="478" y="427"/>
                    </a:lnTo>
                    <a:lnTo>
                      <a:pt x="455" y="439"/>
                    </a:lnTo>
                    <a:lnTo>
                      <a:pt x="455" y="462"/>
                    </a:lnTo>
                    <a:lnTo>
                      <a:pt x="444" y="481"/>
                    </a:lnTo>
                    <a:lnTo>
                      <a:pt x="426" y="481"/>
                    </a:lnTo>
                    <a:lnTo>
                      <a:pt x="397" y="487"/>
                    </a:lnTo>
                    <a:lnTo>
                      <a:pt x="361" y="530"/>
                    </a:lnTo>
                    <a:lnTo>
                      <a:pt x="350" y="530"/>
                    </a:lnTo>
                    <a:lnTo>
                      <a:pt x="344" y="505"/>
                    </a:lnTo>
                    <a:lnTo>
                      <a:pt x="337" y="487"/>
                    </a:lnTo>
                    <a:lnTo>
                      <a:pt x="344" y="457"/>
                    </a:lnTo>
                    <a:lnTo>
                      <a:pt x="361" y="420"/>
                    </a:lnTo>
                    <a:lnTo>
                      <a:pt x="346" y="402"/>
                    </a:lnTo>
                    <a:lnTo>
                      <a:pt x="334" y="387"/>
                    </a:lnTo>
                    <a:lnTo>
                      <a:pt x="322" y="375"/>
                    </a:lnTo>
                    <a:lnTo>
                      <a:pt x="305" y="361"/>
                    </a:lnTo>
                    <a:lnTo>
                      <a:pt x="280" y="354"/>
                    </a:lnTo>
                    <a:lnTo>
                      <a:pt x="256" y="354"/>
                    </a:lnTo>
                    <a:lnTo>
                      <a:pt x="256" y="341"/>
                    </a:lnTo>
                    <a:lnTo>
                      <a:pt x="280" y="305"/>
                    </a:lnTo>
                    <a:lnTo>
                      <a:pt x="251" y="234"/>
                    </a:lnTo>
                    <a:lnTo>
                      <a:pt x="233" y="184"/>
                    </a:lnTo>
                    <a:lnTo>
                      <a:pt x="233" y="69"/>
                    </a:lnTo>
                    <a:lnTo>
                      <a:pt x="200" y="54"/>
                    </a:lnTo>
                    <a:lnTo>
                      <a:pt x="175" y="16"/>
                    </a:lnTo>
                    <a:lnTo>
                      <a:pt x="155" y="0"/>
                    </a:lnTo>
                    <a:lnTo>
                      <a:pt x="134" y="10"/>
                    </a:lnTo>
                    <a:lnTo>
                      <a:pt x="121" y="27"/>
                    </a:lnTo>
                    <a:lnTo>
                      <a:pt x="94" y="92"/>
                    </a:lnTo>
                    <a:lnTo>
                      <a:pt x="36" y="89"/>
                    </a:lnTo>
                    <a:lnTo>
                      <a:pt x="16" y="138"/>
                    </a:lnTo>
                    <a:lnTo>
                      <a:pt x="0" y="178"/>
                    </a:lnTo>
                    <a:lnTo>
                      <a:pt x="11" y="208"/>
                    </a:lnTo>
                    <a:lnTo>
                      <a:pt x="100" y="360"/>
                    </a:lnTo>
                    <a:lnTo>
                      <a:pt x="105" y="427"/>
                    </a:lnTo>
                    <a:lnTo>
                      <a:pt x="116" y="462"/>
                    </a:lnTo>
                    <a:lnTo>
                      <a:pt x="100" y="535"/>
                    </a:lnTo>
                    <a:lnTo>
                      <a:pt x="70" y="570"/>
                    </a:lnTo>
                    <a:lnTo>
                      <a:pt x="52" y="570"/>
                    </a:lnTo>
                    <a:lnTo>
                      <a:pt x="29" y="560"/>
                    </a:lnTo>
                    <a:lnTo>
                      <a:pt x="23" y="614"/>
                    </a:lnTo>
                    <a:lnTo>
                      <a:pt x="82" y="717"/>
                    </a:lnTo>
                    <a:lnTo>
                      <a:pt x="128" y="801"/>
                    </a:lnTo>
                    <a:lnTo>
                      <a:pt x="151" y="831"/>
                    </a:lnTo>
                    <a:lnTo>
                      <a:pt x="139" y="855"/>
                    </a:lnTo>
                    <a:lnTo>
                      <a:pt x="121" y="851"/>
                    </a:lnTo>
                    <a:lnTo>
                      <a:pt x="128" y="874"/>
                    </a:lnTo>
                    <a:lnTo>
                      <a:pt x="116" y="897"/>
                    </a:lnTo>
                    <a:lnTo>
                      <a:pt x="128" y="934"/>
                    </a:lnTo>
                    <a:lnTo>
                      <a:pt x="139" y="964"/>
                    </a:lnTo>
                    <a:lnTo>
                      <a:pt x="157" y="977"/>
                    </a:lnTo>
                    <a:lnTo>
                      <a:pt x="157" y="922"/>
                    </a:lnTo>
                    <a:lnTo>
                      <a:pt x="164" y="904"/>
                    </a:lnTo>
                    <a:lnTo>
                      <a:pt x="203" y="904"/>
                    </a:lnTo>
                    <a:lnTo>
                      <a:pt x="203" y="948"/>
                    </a:lnTo>
                    <a:lnTo>
                      <a:pt x="222" y="960"/>
                    </a:lnTo>
                    <a:lnTo>
                      <a:pt x="268" y="960"/>
                    </a:lnTo>
                    <a:lnTo>
                      <a:pt x="286" y="983"/>
                    </a:lnTo>
                    <a:lnTo>
                      <a:pt x="315" y="989"/>
                    </a:lnTo>
                    <a:lnTo>
                      <a:pt x="320" y="1012"/>
                    </a:lnTo>
                    <a:lnTo>
                      <a:pt x="320" y="1025"/>
                    </a:lnTo>
                    <a:lnTo>
                      <a:pt x="373" y="1068"/>
                    </a:lnTo>
                    <a:lnTo>
                      <a:pt x="455" y="1074"/>
                    </a:lnTo>
                    <a:lnTo>
                      <a:pt x="478" y="1055"/>
                    </a:lnTo>
                    <a:lnTo>
                      <a:pt x="508" y="1019"/>
                    </a:lnTo>
                    <a:lnTo>
                      <a:pt x="555" y="1007"/>
                    </a:lnTo>
                    <a:lnTo>
                      <a:pt x="572" y="983"/>
                    </a:lnTo>
                    <a:lnTo>
                      <a:pt x="620" y="989"/>
                    </a:lnTo>
                    <a:lnTo>
                      <a:pt x="636" y="964"/>
                    </a:lnTo>
                    <a:lnTo>
                      <a:pt x="648" y="964"/>
                    </a:lnTo>
                    <a:lnTo>
                      <a:pt x="655" y="983"/>
                    </a:lnTo>
                    <a:lnTo>
                      <a:pt x="741" y="977"/>
                    </a:lnTo>
                    <a:lnTo>
                      <a:pt x="753" y="964"/>
                    </a:lnTo>
                    <a:lnTo>
                      <a:pt x="830" y="964"/>
                    </a:lnTo>
                    <a:lnTo>
                      <a:pt x="865" y="928"/>
                    </a:lnTo>
                    <a:lnTo>
                      <a:pt x="876" y="922"/>
                    </a:lnTo>
                    <a:lnTo>
                      <a:pt x="888" y="893"/>
                    </a:lnTo>
                    <a:lnTo>
                      <a:pt x="940" y="893"/>
                    </a:lnTo>
                    <a:lnTo>
                      <a:pt x="1035" y="897"/>
                    </a:lnTo>
                    <a:lnTo>
                      <a:pt x="1092" y="904"/>
                    </a:lnTo>
                    <a:lnTo>
                      <a:pt x="1116" y="904"/>
                    </a:lnTo>
                    <a:lnTo>
                      <a:pt x="1145" y="874"/>
                    </a:lnTo>
                    <a:lnTo>
                      <a:pt x="1180" y="874"/>
                    </a:lnTo>
                    <a:lnTo>
                      <a:pt x="1185" y="874"/>
                    </a:lnTo>
                    <a:lnTo>
                      <a:pt x="1191" y="880"/>
                    </a:lnTo>
                  </a:path>
                </a:pathLst>
              </a:custGeom>
              <a:solidFill>
                <a:srgbClr val="D9D9D9"/>
              </a:solid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sp>
            <p:nvSpPr>
              <p:cNvPr id="64" name="Freeform 13">
                <a:extLst>
                  <a:ext uri="{FF2B5EF4-FFF2-40B4-BE49-F238E27FC236}">
                    <a16:creationId xmlns:a16="http://schemas.microsoft.com/office/drawing/2014/main" id="{4D9BC274-FEF4-4990-8708-007835C8FE93}"/>
                  </a:ext>
                </a:extLst>
              </p:cNvPr>
              <p:cNvSpPr>
                <a:spLocks noChangeAspect="1"/>
              </p:cNvSpPr>
              <p:nvPr/>
            </p:nvSpPr>
            <p:spPr bwMode="gray">
              <a:xfrm>
                <a:off x="785020" y="3140075"/>
                <a:ext cx="985837" cy="955675"/>
              </a:xfrm>
              <a:custGeom>
                <a:avLst/>
                <a:gdLst>
                  <a:gd name="T0" fmla="*/ 2147483647 w 1151"/>
                  <a:gd name="T1" fmla="*/ 2147483647 h 977"/>
                  <a:gd name="T2" fmla="*/ 2147483647 w 1151"/>
                  <a:gd name="T3" fmla="*/ 2147483647 h 977"/>
                  <a:gd name="T4" fmla="*/ 2147483647 w 1151"/>
                  <a:gd name="T5" fmla="*/ 0 h 977"/>
                  <a:gd name="T6" fmla="*/ 2147483647 w 1151"/>
                  <a:gd name="T7" fmla="*/ 2147483647 h 977"/>
                  <a:gd name="T8" fmla="*/ 2147483647 w 1151"/>
                  <a:gd name="T9" fmla="*/ 2147483647 h 977"/>
                  <a:gd name="T10" fmla="*/ 2147483647 w 1151"/>
                  <a:gd name="T11" fmla="*/ 2147483647 h 977"/>
                  <a:gd name="T12" fmla="*/ 2147483647 w 1151"/>
                  <a:gd name="T13" fmla="*/ 2147483647 h 977"/>
                  <a:gd name="T14" fmla="*/ 2147483647 w 1151"/>
                  <a:gd name="T15" fmla="*/ 2147483647 h 977"/>
                  <a:gd name="T16" fmla="*/ 2147483647 w 1151"/>
                  <a:gd name="T17" fmla="*/ 2147483647 h 977"/>
                  <a:gd name="T18" fmla="*/ 2147483647 w 1151"/>
                  <a:gd name="T19" fmla="*/ 2147483647 h 977"/>
                  <a:gd name="T20" fmla="*/ 2147483647 w 1151"/>
                  <a:gd name="T21" fmla="*/ 2147483647 h 977"/>
                  <a:gd name="T22" fmla="*/ 2147483647 w 1151"/>
                  <a:gd name="T23" fmla="*/ 2147483647 h 977"/>
                  <a:gd name="T24" fmla="*/ 2147483647 w 1151"/>
                  <a:gd name="T25" fmla="*/ 2147483647 h 977"/>
                  <a:gd name="T26" fmla="*/ 2147483647 w 1151"/>
                  <a:gd name="T27" fmla="*/ 2147483647 h 977"/>
                  <a:gd name="T28" fmla="*/ 2147483647 w 1151"/>
                  <a:gd name="T29" fmla="*/ 2147483647 h 977"/>
                  <a:gd name="T30" fmla="*/ 2147483647 w 1151"/>
                  <a:gd name="T31" fmla="*/ 2147483647 h 977"/>
                  <a:gd name="T32" fmla="*/ 2147483647 w 1151"/>
                  <a:gd name="T33" fmla="*/ 2147483647 h 977"/>
                  <a:gd name="T34" fmla="*/ 2147483647 w 1151"/>
                  <a:gd name="T35" fmla="*/ 2147483647 h 977"/>
                  <a:gd name="T36" fmla="*/ 2147483647 w 1151"/>
                  <a:gd name="T37" fmla="*/ 2147483647 h 977"/>
                  <a:gd name="T38" fmla="*/ 2147483647 w 1151"/>
                  <a:gd name="T39" fmla="*/ 2147483647 h 977"/>
                  <a:gd name="T40" fmla="*/ 2147483647 w 1151"/>
                  <a:gd name="T41" fmla="*/ 2147483647 h 977"/>
                  <a:gd name="T42" fmla="*/ 2147483647 w 1151"/>
                  <a:gd name="T43" fmla="*/ 2147483647 h 977"/>
                  <a:gd name="T44" fmla="*/ 2147483647 w 1151"/>
                  <a:gd name="T45" fmla="*/ 2147483647 h 977"/>
                  <a:gd name="T46" fmla="*/ 2147483647 w 1151"/>
                  <a:gd name="T47" fmla="*/ 2147483647 h 977"/>
                  <a:gd name="T48" fmla="*/ 2147483647 w 1151"/>
                  <a:gd name="T49" fmla="*/ 2147483647 h 977"/>
                  <a:gd name="T50" fmla="*/ 2147483647 w 1151"/>
                  <a:gd name="T51" fmla="*/ 2147483647 h 977"/>
                  <a:gd name="T52" fmla="*/ 2147483647 w 1151"/>
                  <a:gd name="T53" fmla="*/ 2147483647 h 977"/>
                  <a:gd name="T54" fmla="*/ 2147483647 w 1151"/>
                  <a:gd name="T55" fmla="*/ 2147483647 h 977"/>
                  <a:gd name="T56" fmla="*/ 2147483647 w 1151"/>
                  <a:gd name="T57" fmla="*/ 2147483647 h 977"/>
                  <a:gd name="T58" fmla="*/ 2147483647 w 1151"/>
                  <a:gd name="T59" fmla="*/ 2147483647 h 977"/>
                  <a:gd name="T60" fmla="*/ 2147483647 w 1151"/>
                  <a:gd name="T61" fmla="*/ 2147483647 h 977"/>
                  <a:gd name="T62" fmla="*/ 2147483647 w 1151"/>
                  <a:gd name="T63" fmla="*/ 2147483647 h 977"/>
                  <a:gd name="T64" fmla="*/ 0 w 1151"/>
                  <a:gd name="T65" fmla="*/ 2147483647 h 977"/>
                  <a:gd name="T66" fmla="*/ 2147483647 w 1151"/>
                  <a:gd name="T67" fmla="*/ 2147483647 h 977"/>
                  <a:gd name="T68" fmla="*/ 2147483647 w 1151"/>
                  <a:gd name="T69" fmla="*/ 2147483647 h 977"/>
                  <a:gd name="T70" fmla="*/ 2147483647 w 1151"/>
                  <a:gd name="T71" fmla="*/ 2147483647 h 977"/>
                  <a:gd name="T72" fmla="*/ 2147483647 w 1151"/>
                  <a:gd name="T73" fmla="*/ 2147483647 h 977"/>
                  <a:gd name="T74" fmla="*/ 2147483647 w 1151"/>
                  <a:gd name="T75" fmla="*/ 2147483647 h 977"/>
                  <a:gd name="T76" fmla="*/ 2147483647 w 1151"/>
                  <a:gd name="T77" fmla="*/ 2147483647 h 977"/>
                  <a:gd name="T78" fmla="*/ 2147483647 w 1151"/>
                  <a:gd name="T79" fmla="*/ 2147483647 h 977"/>
                  <a:gd name="T80" fmla="*/ 2147483647 w 1151"/>
                  <a:gd name="T81" fmla="*/ 2147483647 h 977"/>
                  <a:gd name="T82" fmla="*/ 2147483647 w 1151"/>
                  <a:gd name="T83" fmla="*/ 2147483647 h 977"/>
                  <a:gd name="T84" fmla="*/ 2147483647 w 1151"/>
                  <a:gd name="T85" fmla="*/ 2147483647 h 977"/>
                  <a:gd name="T86" fmla="*/ 2147483647 w 1151"/>
                  <a:gd name="T87" fmla="*/ 2147483647 h 977"/>
                  <a:gd name="T88" fmla="*/ 2147483647 w 1151"/>
                  <a:gd name="T89" fmla="*/ 2147483647 h 977"/>
                  <a:gd name="T90" fmla="*/ 2147483647 w 1151"/>
                  <a:gd name="T91" fmla="*/ 2147483647 h 977"/>
                  <a:gd name="T92" fmla="*/ 2147483647 w 1151"/>
                  <a:gd name="T93" fmla="*/ 2147483647 h 97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51"/>
                  <a:gd name="T142" fmla="*/ 0 h 977"/>
                  <a:gd name="T143" fmla="*/ 1151 w 1151"/>
                  <a:gd name="T144" fmla="*/ 977 h 97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51" h="977">
                    <a:moveTo>
                      <a:pt x="691" y="38"/>
                    </a:moveTo>
                    <a:lnTo>
                      <a:pt x="703" y="19"/>
                    </a:lnTo>
                    <a:lnTo>
                      <a:pt x="712" y="8"/>
                    </a:lnTo>
                    <a:lnTo>
                      <a:pt x="747" y="19"/>
                    </a:lnTo>
                    <a:lnTo>
                      <a:pt x="756" y="8"/>
                    </a:lnTo>
                    <a:lnTo>
                      <a:pt x="783" y="0"/>
                    </a:lnTo>
                    <a:lnTo>
                      <a:pt x="800" y="19"/>
                    </a:lnTo>
                    <a:lnTo>
                      <a:pt x="826" y="41"/>
                    </a:lnTo>
                    <a:lnTo>
                      <a:pt x="861" y="64"/>
                    </a:lnTo>
                    <a:lnTo>
                      <a:pt x="888" y="81"/>
                    </a:lnTo>
                    <a:lnTo>
                      <a:pt x="923" y="94"/>
                    </a:lnTo>
                    <a:lnTo>
                      <a:pt x="931" y="81"/>
                    </a:lnTo>
                    <a:lnTo>
                      <a:pt x="931" y="72"/>
                    </a:lnTo>
                    <a:lnTo>
                      <a:pt x="960" y="89"/>
                    </a:lnTo>
                    <a:lnTo>
                      <a:pt x="980" y="105"/>
                    </a:lnTo>
                    <a:lnTo>
                      <a:pt x="998" y="94"/>
                    </a:lnTo>
                    <a:lnTo>
                      <a:pt x="1010" y="91"/>
                    </a:lnTo>
                    <a:lnTo>
                      <a:pt x="1024" y="109"/>
                    </a:lnTo>
                    <a:lnTo>
                      <a:pt x="1028" y="127"/>
                    </a:lnTo>
                    <a:lnTo>
                      <a:pt x="1051" y="131"/>
                    </a:lnTo>
                    <a:lnTo>
                      <a:pt x="1062" y="146"/>
                    </a:lnTo>
                    <a:lnTo>
                      <a:pt x="1084" y="154"/>
                    </a:lnTo>
                    <a:lnTo>
                      <a:pt x="1103" y="154"/>
                    </a:lnTo>
                    <a:lnTo>
                      <a:pt x="1124" y="178"/>
                    </a:lnTo>
                    <a:lnTo>
                      <a:pt x="1150" y="223"/>
                    </a:lnTo>
                    <a:lnTo>
                      <a:pt x="1150" y="240"/>
                    </a:lnTo>
                    <a:lnTo>
                      <a:pt x="1133" y="340"/>
                    </a:lnTo>
                    <a:lnTo>
                      <a:pt x="1142" y="381"/>
                    </a:lnTo>
                    <a:lnTo>
                      <a:pt x="1124" y="395"/>
                    </a:lnTo>
                    <a:lnTo>
                      <a:pt x="1098" y="414"/>
                    </a:lnTo>
                    <a:lnTo>
                      <a:pt x="1071" y="445"/>
                    </a:lnTo>
                    <a:lnTo>
                      <a:pt x="1037" y="441"/>
                    </a:lnTo>
                    <a:lnTo>
                      <a:pt x="1006" y="473"/>
                    </a:lnTo>
                    <a:lnTo>
                      <a:pt x="962" y="485"/>
                    </a:lnTo>
                    <a:lnTo>
                      <a:pt x="957" y="531"/>
                    </a:lnTo>
                    <a:lnTo>
                      <a:pt x="919" y="494"/>
                    </a:lnTo>
                    <a:lnTo>
                      <a:pt x="875" y="477"/>
                    </a:lnTo>
                    <a:lnTo>
                      <a:pt x="839" y="477"/>
                    </a:lnTo>
                    <a:lnTo>
                      <a:pt x="786" y="508"/>
                    </a:lnTo>
                    <a:lnTo>
                      <a:pt x="747" y="544"/>
                    </a:lnTo>
                    <a:lnTo>
                      <a:pt x="703" y="544"/>
                    </a:lnTo>
                    <a:lnTo>
                      <a:pt x="642" y="641"/>
                    </a:lnTo>
                    <a:lnTo>
                      <a:pt x="621" y="676"/>
                    </a:lnTo>
                    <a:lnTo>
                      <a:pt x="562" y="711"/>
                    </a:lnTo>
                    <a:lnTo>
                      <a:pt x="559" y="755"/>
                    </a:lnTo>
                    <a:lnTo>
                      <a:pt x="595" y="820"/>
                    </a:lnTo>
                    <a:lnTo>
                      <a:pt x="625" y="850"/>
                    </a:lnTo>
                    <a:lnTo>
                      <a:pt x="621" y="916"/>
                    </a:lnTo>
                    <a:lnTo>
                      <a:pt x="606" y="925"/>
                    </a:lnTo>
                    <a:lnTo>
                      <a:pt x="576" y="936"/>
                    </a:lnTo>
                    <a:lnTo>
                      <a:pt x="528" y="944"/>
                    </a:lnTo>
                    <a:lnTo>
                      <a:pt x="516" y="958"/>
                    </a:lnTo>
                    <a:lnTo>
                      <a:pt x="507" y="967"/>
                    </a:lnTo>
                    <a:lnTo>
                      <a:pt x="484" y="967"/>
                    </a:lnTo>
                    <a:lnTo>
                      <a:pt x="458" y="976"/>
                    </a:lnTo>
                    <a:lnTo>
                      <a:pt x="423" y="966"/>
                    </a:lnTo>
                    <a:lnTo>
                      <a:pt x="385" y="939"/>
                    </a:lnTo>
                    <a:lnTo>
                      <a:pt x="340" y="930"/>
                    </a:lnTo>
                    <a:lnTo>
                      <a:pt x="301" y="937"/>
                    </a:lnTo>
                    <a:lnTo>
                      <a:pt x="274" y="963"/>
                    </a:lnTo>
                    <a:lnTo>
                      <a:pt x="222" y="953"/>
                    </a:lnTo>
                    <a:lnTo>
                      <a:pt x="193" y="916"/>
                    </a:lnTo>
                    <a:lnTo>
                      <a:pt x="101" y="833"/>
                    </a:lnTo>
                    <a:lnTo>
                      <a:pt x="89" y="794"/>
                    </a:lnTo>
                    <a:lnTo>
                      <a:pt x="3" y="718"/>
                    </a:lnTo>
                    <a:lnTo>
                      <a:pt x="0" y="681"/>
                    </a:lnTo>
                    <a:lnTo>
                      <a:pt x="37" y="632"/>
                    </a:lnTo>
                    <a:lnTo>
                      <a:pt x="81" y="523"/>
                    </a:lnTo>
                    <a:lnTo>
                      <a:pt x="109" y="481"/>
                    </a:lnTo>
                    <a:lnTo>
                      <a:pt x="117" y="409"/>
                    </a:lnTo>
                    <a:lnTo>
                      <a:pt x="135" y="368"/>
                    </a:lnTo>
                    <a:lnTo>
                      <a:pt x="134" y="318"/>
                    </a:lnTo>
                    <a:lnTo>
                      <a:pt x="156" y="304"/>
                    </a:lnTo>
                    <a:lnTo>
                      <a:pt x="178" y="283"/>
                    </a:lnTo>
                    <a:lnTo>
                      <a:pt x="209" y="245"/>
                    </a:lnTo>
                    <a:lnTo>
                      <a:pt x="253" y="227"/>
                    </a:lnTo>
                    <a:lnTo>
                      <a:pt x="309" y="200"/>
                    </a:lnTo>
                    <a:lnTo>
                      <a:pt x="324" y="196"/>
                    </a:lnTo>
                    <a:lnTo>
                      <a:pt x="354" y="211"/>
                    </a:lnTo>
                    <a:lnTo>
                      <a:pt x="373" y="220"/>
                    </a:lnTo>
                    <a:lnTo>
                      <a:pt x="380" y="213"/>
                    </a:lnTo>
                    <a:lnTo>
                      <a:pt x="397" y="187"/>
                    </a:lnTo>
                    <a:lnTo>
                      <a:pt x="415" y="173"/>
                    </a:lnTo>
                    <a:lnTo>
                      <a:pt x="437" y="154"/>
                    </a:lnTo>
                    <a:lnTo>
                      <a:pt x="463" y="131"/>
                    </a:lnTo>
                    <a:lnTo>
                      <a:pt x="471" y="122"/>
                    </a:lnTo>
                    <a:lnTo>
                      <a:pt x="501" y="122"/>
                    </a:lnTo>
                    <a:lnTo>
                      <a:pt x="511" y="100"/>
                    </a:lnTo>
                    <a:lnTo>
                      <a:pt x="511" y="50"/>
                    </a:lnTo>
                    <a:lnTo>
                      <a:pt x="524" y="41"/>
                    </a:lnTo>
                    <a:lnTo>
                      <a:pt x="550" y="46"/>
                    </a:lnTo>
                    <a:lnTo>
                      <a:pt x="607" y="50"/>
                    </a:lnTo>
                    <a:lnTo>
                      <a:pt x="647" y="50"/>
                    </a:lnTo>
                    <a:lnTo>
                      <a:pt x="669" y="47"/>
                    </a:lnTo>
                    <a:lnTo>
                      <a:pt x="691" y="38"/>
                    </a:lnTo>
                  </a:path>
                </a:pathLst>
              </a:custGeom>
              <a:grp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GB" alt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sp>
            <p:nvSpPr>
              <p:cNvPr id="65" name="Freeform 14">
                <a:extLst>
                  <a:ext uri="{FF2B5EF4-FFF2-40B4-BE49-F238E27FC236}">
                    <a16:creationId xmlns:a16="http://schemas.microsoft.com/office/drawing/2014/main" id="{DE7D2282-DB3B-4D19-BA0B-DD526971E9BB}"/>
                  </a:ext>
                </a:extLst>
              </p:cNvPr>
              <p:cNvSpPr>
                <a:spLocks noChangeAspect="1"/>
              </p:cNvSpPr>
              <p:nvPr/>
            </p:nvSpPr>
            <p:spPr bwMode="gray">
              <a:xfrm>
                <a:off x="488157" y="2632075"/>
                <a:ext cx="1068388" cy="819150"/>
              </a:xfrm>
              <a:custGeom>
                <a:avLst/>
                <a:gdLst>
                  <a:gd name="T0" fmla="*/ 2147483647 w 1248"/>
                  <a:gd name="T1" fmla="*/ 2147483647 h 837"/>
                  <a:gd name="T2" fmla="*/ 2147483647 w 1248"/>
                  <a:gd name="T3" fmla="*/ 2147483647 h 837"/>
                  <a:gd name="T4" fmla="*/ 2147483647 w 1248"/>
                  <a:gd name="T5" fmla="*/ 2147483647 h 837"/>
                  <a:gd name="T6" fmla="*/ 2147483647 w 1248"/>
                  <a:gd name="T7" fmla="*/ 2147483647 h 837"/>
                  <a:gd name="T8" fmla="*/ 2147483647 w 1248"/>
                  <a:gd name="T9" fmla="*/ 2147483647 h 837"/>
                  <a:gd name="T10" fmla="*/ 2147483647 w 1248"/>
                  <a:gd name="T11" fmla="*/ 2147483647 h 837"/>
                  <a:gd name="T12" fmla="*/ 2147483647 w 1248"/>
                  <a:gd name="T13" fmla="*/ 2147483647 h 837"/>
                  <a:gd name="T14" fmla="*/ 2147483647 w 1248"/>
                  <a:gd name="T15" fmla="*/ 2147483647 h 837"/>
                  <a:gd name="T16" fmla="*/ 2147483647 w 1248"/>
                  <a:gd name="T17" fmla="*/ 2147483647 h 837"/>
                  <a:gd name="T18" fmla="*/ 2147483647 w 1248"/>
                  <a:gd name="T19" fmla="*/ 2147483647 h 837"/>
                  <a:gd name="T20" fmla="*/ 2147483647 w 1248"/>
                  <a:gd name="T21" fmla="*/ 2147483647 h 837"/>
                  <a:gd name="T22" fmla="*/ 2147483647 w 1248"/>
                  <a:gd name="T23" fmla="*/ 2147483647 h 837"/>
                  <a:gd name="T24" fmla="*/ 2147483647 w 1248"/>
                  <a:gd name="T25" fmla="*/ 2147483647 h 837"/>
                  <a:gd name="T26" fmla="*/ 2147483647 w 1248"/>
                  <a:gd name="T27" fmla="*/ 2147483647 h 837"/>
                  <a:gd name="T28" fmla="*/ 2147483647 w 1248"/>
                  <a:gd name="T29" fmla="*/ 2147483647 h 837"/>
                  <a:gd name="T30" fmla="*/ 2147483647 w 1248"/>
                  <a:gd name="T31" fmla="*/ 2147483647 h 837"/>
                  <a:gd name="T32" fmla="*/ 2147483647 w 1248"/>
                  <a:gd name="T33" fmla="*/ 2147483647 h 837"/>
                  <a:gd name="T34" fmla="*/ 2147483647 w 1248"/>
                  <a:gd name="T35" fmla="*/ 2147483647 h 837"/>
                  <a:gd name="T36" fmla="*/ 2147483647 w 1248"/>
                  <a:gd name="T37" fmla="*/ 2147483647 h 837"/>
                  <a:gd name="T38" fmla="*/ 2147483647 w 1248"/>
                  <a:gd name="T39" fmla="*/ 2147483647 h 837"/>
                  <a:gd name="T40" fmla="*/ 2147483647 w 1248"/>
                  <a:gd name="T41" fmla="*/ 2147483647 h 837"/>
                  <a:gd name="T42" fmla="*/ 2147483647 w 1248"/>
                  <a:gd name="T43" fmla="*/ 2147483647 h 837"/>
                  <a:gd name="T44" fmla="*/ 2147483647 w 1248"/>
                  <a:gd name="T45" fmla="*/ 2147483647 h 837"/>
                  <a:gd name="T46" fmla="*/ 2147483647 w 1248"/>
                  <a:gd name="T47" fmla="*/ 2147483647 h 837"/>
                  <a:gd name="T48" fmla="*/ 2147483647 w 1248"/>
                  <a:gd name="T49" fmla="*/ 2147483647 h 837"/>
                  <a:gd name="T50" fmla="*/ 2147483647 w 1248"/>
                  <a:gd name="T51" fmla="*/ 2147483647 h 837"/>
                  <a:gd name="T52" fmla="*/ 2147483647 w 1248"/>
                  <a:gd name="T53" fmla="*/ 2147483647 h 837"/>
                  <a:gd name="T54" fmla="*/ 2147483647 w 1248"/>
                  <a:gd name="T55" fmla="*/ 2147483647 h 837"/>
                  <a:gd name="T56" fmla="*/ 2147483647 w 1248"/>
                  <a:gd name="T57" fmla="*/ 2147483647 h 837"/>
                  <a:gd name="T58" fmla="*/ 2147483647 w 1248"/>
                  <a:gd name="T59" fmla="*/ 2147483647 h 837"/>
                  <a:gd name="T60" fmla="*/ 2147483647 w 1248"/>
                  <a:gd name="T61" fmla="*/ 2147483647 h 837"/>
                  <a:gd name="T62" fmla="*/ 2147483647 w 1248"/>
                  <a:gd name="T63" fmla="*/ 2147483647 h 837"/>
                  <a:gd name="T64" fmla="*/ 2147483647 w 1248"/>
                  <a:gd name="T65" fmla="*/ 2147483647 h 837"/>
                  <a:gd name="T66" fmla="*/ 2147483647 w 1248"/>
                  <a:gd name="T67" fmla="*/ 2147483647 h 837"/>
                  <a:gd name="T68" fmla="*/ 0 w 1248"/>
                  <a:gd name="T69" fmla="*/ 2147483647 h 837"/>
                  <a:gd name="T70" fmla="*/ 2147483647 w 1248"/>
                  <a:gd name="T71" fmla="*/ 2147483647 h 837"/>
                  <a:gd name="T72" fmla="*/ 2147483647 w 1248"/>
                  <a:gd name="T73" fmla="*/ 2147483647 h 837"/>
                  <a:gd name="T74" fmla="*/ 2147483647 w 1248"/>
                  <a:gd name="T75" fmla="*/ 2147483647 h 837"/>
                  <a:gd name="T76" fmla="*/ 2147483647 w 1248"/>
                  <a:gd name="T77" fmla="*/ 2147483647 h 837"/>
                  <a:gd name="T78" fmla="*/ 2147483647 w 1248"/>
                  <a:gd name="T79" fmla="*/ 2147483647 h 837"/>
                  <a:gd name="T80" fmla="*/ 2147483647 w 1248"/>
                  <a:gd name="T81" fmla="*/ 2147483647 h 837"/>
                  <a:gd name="T82" fmla="*/ 2147483647 w 1248"/>
                  <a:gd name="T83" fmla="*/ 2147483647 h 837"/>
                  <a:gd name="T84" fmla="*/ 2147483647 w 1248"/>
                  <a:gd name="T85" fmla="*/ 2147483647 h 837"/>
                  <a:gd name="T86" fmla="*/ 2147483647 w 1248"/>
                  <a:gd name="T87" fmla="*/ 2147483647 h 837"/>
                  <a:gd name="T88" fmla="*/ 2147483647 w 1248"/>
                  <a:gd name="T89" fmla="*/ 2147483647 h 837"/>
                  <a:gd name="T90" fmla="*/ 2147483647 w 1248"/>
                  <a:gd name="T91" fmla="*/ 0 h 837"/>
                  <a:gd name="T92" fmla="*/ 2147483647 w 1248"/>
                  <a:gd name="T93" fmla="*/ 2147483647 h 837"/>
                  <a:gd name="T94" fmla="*/ 2147483647 w 1248"/>
                  <a:gd name="T95" fmla="*/ 2147483647 h 837"/>
                  <a:gd name="T96" fmla="*/ 2147483647 w 1248"/>
                  <a:gd name="T97" fmla="*/ 2147483647 h 837"/>
                  <a:gd name="T98" fmla="*/ 2147483647 w 1248"/>
                  <a:gd name="T99" fmla="*/ 2147483647 h 837"/>
                  <a:gd name="T100" fmla="*/ 2147483647 w 1248"/>
                  <a:gd name="T101" fmla="*/ 2147483647 h 837"/>
                  <a:gd name="T102" fmla="*/ 2147483647 w 1248"/>
                  <a:gd name="T103" fmla="*/ 2147483647 h 837"/>
                  <a:gd name="T104" fmla="*/ 2147483647 w 1248"/>
                  <a:gd name="T105" fmla="*/ 2147483647 h 837"/>
                  <a:gd name="T106" fmla="*/ 2147483647 w 1248"/>
                  <a:gd name="T107" fmla="*/ 2147483647 h 837"/>
                  <a:gd name="T108" fmla="*/ 2147483647 w 1248"/>
                  <a:gd name="T109" fmla="*/ 2147483647 h 837"/>
                  <a:gd name="T110" fmla="*/ 2147483647 w 1248"/>
                  <a:gd name="T111" fmla="*/ 2147483647 h 83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48"/>
                  <a:gd name="T169" fmla="*/ 0 h 837"/>
                  <a:gd name="T170" fmla="*/ 1248 w 1248"/>
                  <a:gd name="T171" fmla="*/ 837 h 83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48" h="837">
                    <a:moveTo>
                      <a:pt x="1235" y="205"/>
                    </a:moveTo>
                    <a:lnTo>
                      <a:pt x="1175" y="213"/>
                    </a:lnTo>
                    <a:lnTo>
                      <a:pt x="1160" y="251"/>
                    </a:lnTo>
                    <a:lnTo>
                      <a:pt x="1141" y="274"/>
                    </a:lnTo>
                    <a:lnTo>
                      <a:pt x="1121" y="309"/>
                    </a:lnTo>
                    <a:lnTo>
                      <a:pt x="1062" y="311"/>
                    </a:lnTo>
                    <a:lnTo>
                      <a:pt x="1026" y="324"/>
                    </a:lnTo>
                    <a:lnTo>
                      <a:pt x="1023" y="353"/>
                    </a:lnTo>
                    <a:lnTo>
                      <a:pt x="1015" y="374"/>
                    </a:lnTo>
                    <a:lnTo>
                      <a:pt x="1005" y="388"/>
                    </a:lnTo>
                    <a:lnTo>
                      <a:pt x="995" y="401"/>
                    </a:lnTo>
                    <a:lnTo>
                      <a:pt x="979" y="425"/>
                    </a:lnTo>
                    <a:lnTo>
                      <a:pt x="976" y="434"/>
                    </a:lnTo>
                    <a:lnTo>
                      <a:pt x="983" y="458"/>
                    </a:lnTo>
                    <a:lnTo>
                      <a:pt x="1019" y="452"/>
                    </a:lnTo>
                    <a:lnTo>
                      <a:pt x="1062" y="458"/>
                    </a:lnTo>
                    <a:lnTo>
                      <a:pt x="1072" y="484"/>
                    </a:lnTo>
                    <a:lnTo>
                      <a:pt x="1072" y="517"/>
                    </a:lnTo>
                    <a:lnTo>
                      <a:pt x="1054" y="534"/>
                    </a:lnTo>
                    <a:lnTo>
                      <a:pt x="1041" y="557"/>
                    </a:lnTo>
                    <a:lnTo>
                      <a:pt x="1014" y="571"/>
                    </a:lnTo>
                    <a:lnTo>
                      <a:pt x="900" y="569"/>
                    </a:lnTo>
                    <a:lnTo>
                      <a:pt x="867" y="563"/>
                    </a:lnTo>
                    <a:lnTo>
                      <a:pt x="855" y="573"/>
                    </a:lnTo>
                    <a:lnTo>
                      <a:pt x="857" y="619"/>
                    </a:lnTo>
                    <a:lnTo>
                      <a:pt x="844" y="639"/>
                    </a:lnTo>
                    <a:lnTo>
                      <a:pt x="822" y="643"/>
                    </a:lnTo>
                    <a:lnTo>
                      <a:pt x="801" y="658"/>
                    </a:lnTo>
                    <a:lnTo>
                      <a:pt x="778" y="679"/>
                    </a:lnTo>
                    <a:lnTo>
                      <a:pt x="743" y="708"/>
                    </a:lnTo>
                    <a:lnTo>
                      <a:pt x="719" y="741"/>
                    </a:lnTo>
                    <a:lnTo>
                      <a:pt x="699" y="730"/>
                    </a:lnTo>
                    <a:lnTo>
                      <a:pt x="669" y="716"/>
                    </a:lnTo>
                    <a:lnTo>
                      <a:pt x="656" y="719"/>
                    </a:lnTo>
                    <a:lnTo>
                      <a:pt x="619" y="735"/>
                    </a:lnTo>
                    <a:lnTo>
                      <a:pt x="572" y="757"/>
                    </a:lnTo>
                    <a:lnTo>
                      <a:pt x="543" y="777"/>
                    </a:lnTo>
                    <a:lnTo>
                      <a:pt x="515" y="815"/>
                    </a:lnTo>
                    <a:lnTo>
                      <a:pt x="496" y="832"/>
                    </a:lnTo>
                    <a:lnTo>
                      <a:pt x="481" y="836"/>
                    </a:lnTo>
                    <a:lnTo>
                      <a:pt x="467" y="833"/>
                    </a:lnTo>
                    <a:lnTo>
                      <a:pt x="459" y="806"/>
                    </a:lnTo>
                    <a:lnTo>
                      <a:pt x="463" y="775"/>
                    </a:lnTo>
                    <a:lnTo>
                      <a:pt x="481" y="751"/>
                    </a:lnTo>
                    <a:lnTo>
                      <a:pt x="489" y="741"/>
                    </a:lnTo>
                    <a:lnTo>
                      <a:pt x="450" y="734"/>
                    </a:lnTo>
                    <a:lnTo>
                      <a:pt x="432" y="739"/>
                    </a:lnTo>
                    <a:lnTo>
                      <a:pt x="427" y="784"/>
                    </a:lnTo>
                    <a:lnTo>
                      <a:pt x="414" y="821"/>
                    </a:lnTo>
                    <a:lnTo>
                      <a:pt x="392" y="833"/>
                    </a:lnTo>
                    <a:lnTo>
                      <a:pt x="359" y="809"/>
                    </a:lnTo>
                    <a:lnTo>
                      <a:pt x="356" y="791"/>
                    </a:lnTo>
                    <a:lnTo>
                      <a:pt x="346" y="775"/>
                    </a:lnTo>
                    <a:lnTo>
                      <a:pt x="356" y="743"/>
                    </a:lnTo>
                    <a:lnTo>
                      <a:pt x="323" y="743"/>
                    </a:lnTo>
                    <a:lnTo>
                      <a:pt x="292" y="729"/>
                    </a:lnTo>
                    <a:lnTo>
                      <a:pt x="291" y="651"/>
                    </a:lnTo>
                    <a:lnTo>
                      <a:pt x="235" y="698"/>
                    </a:lnTo>
                    <a:lnTo>
                      <a:pt x="196" y="692"/>
                    </a:lnTo>
                    <a:lnTo>
                      <a:pt x="149" y="662"/>
                    </a:lnTo>
                    <a:lnTo>
                      <a:pt x="107" y="634"/>
                    </a:lnTo>
                    <a:lnTo>
                      <a:pt x="81" y="603"/>
                    </a:lnTo>
                    <a:lnTo>
                      <a:pt x="82" y="548"/>
                    </a:lnTo>
                    <a:lnTo>
                      <a:pt x="77" y="494"/>
                    </a:lnTo>
                    <a:lnTo>
                      <a:pt x="52" y="466"/>
                    </a:lnTo>
                    <a:lnTo>
                      <a:pt x="8" y="454"/>
                    </a:lnTo>
                    <a:lnTo>
                      <a:pt x="4" y="415"/>
                    </a:lnTo>
                    <a:lnTo>
                      <a:pt x="8" y="384"/>
                    </a:lnTo>
                    <a:lnTo>
                      <a:pt x="8" y="362"/>
                    </a:lnTo>
                    <a:lnTo>
                      <a:pt x="0" y="335"/>
                    </a:lnTo>
                    <a:lnTo>
                      <a:pt x="8" y="316"/>
                    </a:lnTo>
                    <a:lnTo>
                      <a:pt x="29" y="249"/>
                    </a:lnTo>
                    <a:lnTo>
                      <a:pt x="47" y="198"/>
                    </a:lnTo>
                    <a:lnTo>
                      <a:pt x="77" y="148"/>
                    </a:lnTo>
                    <a:lnTo>
                      <a:pt x="126" y="135"/>
                    </a:lnTo>
                    <a:lnTo>
                      <a:pt x="161" y="131"/>
                    </a:lnTo>
                    <a:lnTo>
                      <a:pt x="200" y="140"/>
                    </a:lnTo>
                    <a:lnTo>
                      <a:pt x="239" y="190"/>
                    </a:lnTo>
                    <a:lnTo>
                      <a:pt x="288" y="227"/>
                    </a:lnTo>
                    <a:lnTo>
                      <a:pt x="321" y="227"/>
                    </a:lnTo>
                    <a:lnTo>
                      <a:pt x="388" y="253"/>
                    </a:lnTo>
                    <a:lnTo>
                      <a:pt x="450" y="257"/>
                    </a:lnTo>
                    <a:lnTo>
                      <a:pt x="477" y="271"/>
                    </a:lnTo>
                    <a:lnTo>
                      <a:pt x="510" y="253"/>
                    </a:lnTo>
                    <a:lnTo>
                      <a:pt x="524" y="249"/>
                    </a:lnTo>
                    <a:lnTo>
                      <a:pt x="559" y="253"/>
                    </a:lnTo>
                    <a:lnTo>
                      <a:pt x="620" y="239"/>
                    </a:lnTo>
                    <a:lnTo>
                      <a:pt x="655" y="180"/>
                    </a:lnTo>
                    <a:lnTo>
                      <a:pt x="686" y="131"/>
                    </a:lnTo>
                    <a:lnTo>
                      <a:pt x="709" y="54"/>
                    </a:lnTo>
                    <a:lnTo>
                      <a:pt x="717" y="3"/>
                    </a:lnTo>
                    <a:lnTo>
                      <a:pt x="769" y="0"/>
                    </a:lnTo>
                    <a:lnTo>
                      <a:pt x="826" y="0"/>
                    </a:lnTo>
                    <a:lnTo>
                      <a:pt x="841" y="15"/>
                    </a:lnTo>
                    <a:lnTo>
                      <a:pt x="859" y="29"/>
                    </a:lnTo>
                    <a:lnTo>
                      <a:pt x="888" y="49"/>
                    </a:lnTo>
                    <a:lnTo>
                      <a:pt x="941" y="27"/>
                    </a:lnTo>
                    <a:lnTo>
                      <a:pt x="958" y="16"/>
                    </a:lnTo>
                    <a:lnTo>
                      <a:pt x="971" y="35"/>
                    </a:lnTo>
                    <a:lnTo>
                      <a:pt x="983" y="67"/>
                    </a:lnTo>
                    <a:lnTo>
                      <a:pt x="995" y="83"/>
                    </a:lnTo>
                    <a:lnTo>
                      <a:pt x="1015" y="101"/>
                    </a:lnTo>
                    <a:lnTo>
                      <a:pt x="1041" y="112"/>
                    </a:lnTo>
                    <a:lnTo>
                      <a:pt x="1080" y="108"/>
                    </a:lnTo>
                    <a:lnTo>
                      <a:pt x="1142" y="86"/>
                    </a:lnTo>
                    <a:lnTo>
                      <a:pt x="1185" y="97"/>
                    </a:lnTo>
                    <a:lnTo>
                      <a:pt x="1217" y="126"/>
                    </a:lnTo>
                    <a:lnTo>
                      <a:pt x="1221" y="148"/>
                    </a:lnTo>
                    <a:lnTo>
                      <a:pt x="1232" y="161"/>
                    </a:lnTo>
                    <a:lnTo>
                      <a:pt x="1247" y="178"/>
                    </a:lnTo>
                    <a:lnTo>
                      <a:pt x="1240" y="168"/>
                    </a:lnTo>
                    <a:lnTo>
                      <a:pt x="1235" y="205"/>
                    </a:lnTo>
                  </a:path>
                </a:pathLst>
              </a:custGeom>
              <a:grp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GB" alt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sp>
            <p:nvSpPr>
              <p:cNvPr id="66" name="Freeform 15">
                <a:extLst>
                  <a:ext uri="{FF2B5EF4-FFF2-40B4-BE49-F238E27FC236}">
                    <a16:creationId xmlns:a16="http://schemas.microsoft.com/office/drawing/2014/main" id="{49C441A0-B9AD-45DF-9EB9-7530FEDF1AF7}"/>
                  </a:ext>
                </a:extLst>
              </p:cNvPr>
              <p:cNvSpPr>
                <a:spLocks noChangeAspect="1"/>
              </p:cNvSpPr>
              <p:nvPr/>
            </p:nvSpPr>
            <p:spPr bwMode="gray">
              <a:xfrm>
                <a:off x="1518445" y="2560638"/>
                <a:ext cx="731837" cy="798512"/>
              </a:xfrm>
              <a:custGeom>
                <a:avLst/>
                <a:gdLst>
                  <a:gd name="T0" fmla="*/ 2147483647 w 856"/>
                  <a:gd name="T1" fmla="*/ 0 h 817"/>
                  <a:gd name="T2" fmla="*/ 2147483647 w 856"/>
                  <a:gd name="T3" fmla="*/ 2147483647 h 817"/>
                  <a:gd name="T4" fmla="*/ 2147483647 w 856"/>
                  <a:gd name="T5" fmla="*/ 2147483647 h 817"/>
                  <a:gd name="T6" fmla="*/ 2147483647 w 856"/>
                  <a:gd name="T7" fmla="*/ 2147483647 h 817"/>
                  <a:gd name="T8" fmla="*/ 2147483647 w 856"/>
                  <a:gd name="T9" fmla="*/ 2147483647 h 817"/>
                  <a:gd name="T10" fmla="*/ 2147483647 w 856"/>
                  <a:gd name="T11" fmla="*/ 2147483647 h 817"/>
                  <a:gd name="T12" fmla="*/ 2147483647 w 856"/>
                  <a:gd name="T13" fmla="*/ 2147483647 h 817"/>
                  <a:gd name="T14" fmla="*/ 2147483647 w 856"/>
                  <a:gd name="T15" fmla="*/ 2147483647 h 817"/>
                  <a:gd name="T16" fmla="*/ 2147483647 w 856"/>
                  <a:gd name="T17" fmla="*/ 2147483647 h 817"/>
                  <a:gd name="T18" fmla="*/ 2147483647 w 856"/>
                  <a:gd name="T19" fmla="*/ 2147483647 h 817"/>
                  <a:gd name="T20" fmla="*/ 2147483647 w 856"/>
                  <a:gd name="T21" fmla="*/ 2147483647 h 817"/>
                  <a:gd name="T22" fmla="*/ 2147483647 w 856"/>
                  <a:gd name="T23" fmla="*/ 2147483647 h 817"/>
                  <a:gd name="T24" fmla="*/ 2147483647 w 856"/>
                  <a:gd name="T25" fmla="*/ 2147483647 h 817"/>
                  <a:gd name="T26" fmla="*/ 2147483647 w 856"/>
                  <a:gd name="T27" fmla="*/ 2147483647 h 817"/>
                  <a:gd name="T28" fmla="*/ 2147483647 w 856"/>
                  <a:gd name="T29" fmla="*/ 2147483647 h 817"/>
                  <a:gd name="T30" fmla="*/ 2147483647 w 856"/>
                  <a:gd name="T31" fmla="*/ 2147483647 h 817"/>
                  <a:gd name="T32" fmla="*/ 2147483647 w 856"/>
                  <a:gd name="T33" fmla="*/ 2147483647 h 817"/>
                  <a:gd name="T34" fmla="*/ 2147483647 w 856"/>
                  <a:gd name="T35" fmla="*/ 2147483647 h 817"/>
                  <a:gd name="T36" fmla="*/ 2147483647 w 856"/>
                  <a:gd name="T37" fmla="*/ 2147483647 h 817"/>
                  <a:gd name="T38" fmla="*/ 2147483647 w 856"/>
                  <a:gd name="T39" fmla="*/ 2147483647 h 817"/>
                  <a:gd name="T40" fmla="*/ 2147483647 w 856"/>
                  <a:gd name="T41" fmla="*/ 2147483647 h 817"/>
                  <a:gd name="T42" fmla="*/ 2147483647 w 856"/>
                  <a:gd name="T43" fmla="*/ 2147483647 h 817"/>
                  <a:gd name="T44" fmla="*/ 2147483647 w 856"/>
                  <a:gd name="T45" fmla="*/ 2147483647 h 817"/>
                  <a:gd name="T46" fmla="*/ 2147483647 w 856"/>
                  <a:gd name="T47" fmla="*/ 2147483647 h 817"/>
                  <a:gd name="T48" fmla="*/ 2147483647 w 856"/>
                  <a:gd name="T49" fmla="*/ 2147483647 h 817"/>
                  <a:gd name="T50" fmla="*/ 2147483647 w 856"/>
                  <a:gd name="T51" fmla="*/ 2147483647 h 817"/>
                  <a:gd name="T52" fmla="*/ 2147483647 w 856"/>
                  <a:gd name="T53" fmla="*/ 2147483647 h 817"/>
                  <a:gd name="T54" fmla="*/ 2147483647 w 856"/>
                  <a:gd name="T55" fmla="*/ 2147483647 h 817"/>
                  <a:gd name="T56" fmla="*/ 2147483647 w 856"/>
                  <a:gd name="T57" fmla="*/ 2147483647 h 817"/>
                  <a:gd name="T58" fmla="*/ 2147483647 w 856"/>
                  <a:gd name="T59" fmla="*/ 2147483647 h 817"/>
                  <a:gd name="T60" fmla="*/ 2147483647 w 856"/>
                  <a:gd name="T61" fmla="*/ 2147483647 h 817"/>
                  <a:gd name="T62" fmla="*/ 2147483647 w 856"/>
                  <a:gd name="T63" fmla="*/ 2147483647 h 817"/>
                  <a:gd name="T64" fmla="*/ 2147483647 w 856"/>
                  <a:gd name="T65" fmla="*/ 2147483647 h 817"/>
                  <a:gd name="T66" fmla="*/ 2147483647 w 856"/>
                  <a:gd name="T67" fmla="*/ 2147483647 h 817"/>
                  <a:gd name="T68" fmla="*/ 2147483647 w 856"/>
                  <a:gd name="T69" fmla="*/ 2147483647 h 817"/>
                  <a:gd name="T70" fmla="*/ 2147483647 w 856"/>
                  <a:gd name="T71" fmla="*/ 2147483647 h 817"/>
                  <a:gd name="T72" fmla="*/ 0 w 856"/>
                  <a:gd name="T73" fmla="*/ 2147483647 h 817"/>
                  <a:gd name="T74" fmla="*/ 2147483647 w 856"/>
                  <a:gd name="T75" fmla="*/ 2147483647 h 817"/>
                  <a:gd name="T76" fmla="*/ 2147483647 w 856"/>
                  <a:gd name="T77" fmla="*/ 2147483647 h 817"/>
                  <a:gd name="T78" fmla="*/ 2147483647 w 856"/>
                  <a:gd name="T79" fmla="*/ 2147483647 h 817"/>
                  <a:gd name="T80" fmla="*/ 2147483647 w 856"/>
                  <a:gd name="T81" fmla="*/ 2147483647 h 817"/>
                  <a:gd name="T82" fmla="*/ 2147483647 w 856"/>
                  <a:gd name="T83" fmla="*/ 2147483647 h 817"/>
                  <a:gd name="T84" fmla="*/ 2147483647 w 856"/>
                  <a:gd name="T85" fmla="*/ 2147483647 h 817"/>
                  <a:gd name="T86" fmla="*/ 2147483647 w 856"/>
                  <a:gd name="T87" fmla="*/ 2147483647 h 817"/>
                  <a:gd name="T88" fmla="*/ 2147483647 w 856"/>
                  <a:gd name="T89" fmla="*/ 2147483647 h 817"/>
                  <a:gd name="T90" fmla="*/ 2147483647 w 856"/>
                  <a:gd name="T91" fmla="*/ 2147483647 h 817"/>
                  <a:gd name="T92" fmla="*/ 2147483647 w 856"/>
                  <a:gd name="T93" fmla="*/ 2147483647 h 817"/>
                  <a:gd name="T94" fmla="*/ 2147483647 w 856"/>
                  <a:gd name="T95" fmla="*/ 2147483647 h 817"/>
                  <a:gd name="T96" fmla="*/ 2147483647 w 856"/>
                  <a:gd name="T97" fmla="*/ 2147483647 h 817"/>
                  <a:gd name="T98" fmla="*/ 2147483647 w 856"/>
                  <a:gd name="T99" fmla="*/ 2147483647 h 817"/>
                  <a:gd name="T100" fmla="*/ 2147483647 w 856"/>
                  <a:gd name="T101" fmla="*/ 2147483647 h 817"/>
                  <a:gd name="T102" fmla="*/ 2147483647 w 856"/>
                  <a:gd name="T103" fmla="*/ 2147483647 h 817"/>
                  <a:gd name="T104" fmla="*/ 2147483647 w 856"/>
                  <a:gd name="T105" fmla="*/ 2147483647 h 817"/>
                  <a:gd name="T106" fmla="*/ 2147483647 w 856"/>
                  <a:gd name="T107" fmla="*/ 2147483647 h 817"/>
                  <a:gd name="T108" fmla="*/ 2147483647 w 856"/>
                  <a:gd name="T109" fmla="*/ 2147483647 h 817"/>
                  <a:gd name="T110" fmla="*/ 2147483647 w 856"/>
                  <a:gd name="T111" fmla="*/ 2147483647 h 8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56"/>
                  <a:gd name="T169" fmla="*/ 0 h 817"/>
                  <a:gd name="T170" fmla="*/ 856 w 856"/>
                  <a:gd name="T171" fmla="*/ 817 h 8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56" h="817">
                    <a:moveTo>
                      <a:pt x="833" y="11"/>
                    </a:moveTo>
                    <a:lnTo>
                      <a:pt x="753" y="0"/>
                    </a:lnTo>
                    <a:lnTo>
                      <a:pt x="749" y="29"/>
                    </a:lnTo>
                    <a:lnTo>
                      <a:pt x="733" y="36"/>
                    </a:lnTo>
                    <a:lnTo>
                      <a:pt x="737" y="96"/>
                    </a:lnTo>
                    <a:lnTo>
                      <a:pt x="718" y="100"/>
                    </a:lnTo>
                    <a:lnTo>
                      <a:pt x="734" y="130"/>
                    </a:lnTo>
                    <a:lnTo>
                      <a:pt x="751" y="137"/>
                    </a:lnTo>
                    <a:lnTo>
                      <a:pt x="762" y="160"/>
                    </a:lnTo>
                    <a:lnTo>
                      <a:pt x="750" y="171"/>
                    </a:lnTo>
                    <a:lnTo>
                      <a:pt x="722" y="170"/>
                    </a:lnTo>
                    <a:lnTo>
                      <a:pt x="718" y="182"/>
                    </a:lnTo>
                    <a:lnTo>
                      <a:pt x="715" y="191"/>
                    </a:lnTo>
                    <a:lnTo>
                      <a:pt x="715" y="208"/>
                    </a:lnTo>
                    <a:lnTo>
                      <a:pt x="723" y="227"/>
                    </a:lnTo>
                    <a:lnTo>
                      <a:pt x="698" y="231"/>
                    </a:lnTo>
                    <a:lnTo>
                      <a:pt x="662" y="227"/>
                    </a:lnTo>
                    <a:lnTo>
                      <a:pt x="653" y="193"/>
                    </a:lnTo>
                    <a:lnTo>
                      <a:pt x="644" y="171"/>
                    </a:lnTo>
                    <a:lnTo>
                      <a:pt x="666" y="165"/>
                    </a:lnTo>
                    <a:lnTo>
                      <a:pt x="675" y="154"/>
                    </a:lnTo>
                    <a:lnTo>
                      <a:pt x="662" y="123"/>
                    </a:lnTo>
                    <a:lnTo>
                      <a:pt x="649" y="108"/>
                    </a:lnTo>
                    <a:lnTo>
                      <a:pt x="623" y="91"/>
                    </a:lnTo>
                    <a:lnTo>
                      <a:pt x="588" y="83"/>
                    </a:lnTo>
                    <a:lnTo>
                      <a:pt x="556" y="100"/>
                    </a:lnTo>
                    <a:lnTo>
                      <a:pt x="536" y="128"/>
                    </a:lnTo>
                    <a:lnTo>
                      <a:pt x="519" y="121"/>
                    </a:lnTo>
                    <a:lnTo>
                      <a:pt x="504" y="118"/>
                    </a:lnTo>
                    <a:lnTo>
                      <a:pt x="474" y="111"/>
                    </a:lnTo>
                    <a:lnTo>
                      <a:pt x="447" y="112"/>
                    </a:lnTo>
                    <a:lnTo>
                      <a:pt x="433" y="150"/>
                    </a:lnTo>
                    <a:lnTo>
                      <a:pt x="421" y="163"/>
                    </a:lnTo>
                    <a:lnTo>
                      <a:pt x="393" y="189"/>
                    </a:lnTo>
                    <a:lnTo>
                      <a:pt x="352" y="212"/>
                    </a:lnTo>
                    <a:lnTo>
                      <a:pt x="294" y="217"/>
                    </a:lnTo>
                    <a:lnTo>
                      <a:pt x="276" y="195"/>
                    </a:lnTo>
                    <a:lnTo>
                      <a:pt x="276" y="169"/>
                    </a:lnTo>
                    <a:lnTo>
                      <a:pt x="294" y="150"/>
                    </a:lnTo>
                    <a:lnTo>
                      <a:pt x="280" y="128"/>
                    </a:lnTo>
                    <a:lnTo>
                      <a:pt x="241" y="160"/>
                    </a:lnTo>
                    <a:lnTo>
                      <a:pt x="214" y="171"/>
                    </a:lnTo>
                    <a:lnTo>
                      <a:pt x="171" y="171"/>
                    </a:lnTo>
                    <a:lnTo>
                      <a:pt x="118" y="171"/>
                    </a:lnTo>
                    <a:lnTo>
                      <a:pt x="106" y="205"/>
                    </a:lnTo>
                    <a:lnTo>
                      <a:pt x="57" y="227"/>
                    </a:lnTo>
                    <a:lnTo>
                      <a:pt x="67" y="237"/>
                    </a:lnTo>
                    <a:lnTo>
                      <a:pt x="88" y="240"/>
                    </a:lnTo>
                    <a:lnTo>
                      <a:pt x="116" y="241"/>
                    </a:lnTo>
                    <a:lnTo>
                      <a:pt x="128" y="231"/>
                    </a:lnTo>
                    <a:lnTo>
                      <a:pt x="139" y="208"/>
                    </a:lnTo>
                    <a:lnTo>
                      <a:pt x="139" y="227"/>
                    </a:lnTo>
                    <a:lnTo>
                      <a:pt x="136" y="249"/>
                    </a:lnTo>
                    <a:lnTo>
                      <a:pt x="118" y="271"/>
                    </a:lnTo>
                    <a:lnTo>
                      <a:pt x="106" y="300"/>
                    </a:lnTo>
                    <a:lnTo>
                      <a:pt x="106" y="330"/>
                    </a:lnTo>
                    <a:lnTo>
                      <a:pt x="106" y="353"/>
                    </a:lnTo>
                    <a:lnTo>
                      <a:pt x="132" y="353"/>
                    </a:lnTo>
                    <a:lnTo>
                      <a:pt x="167" y="336"/>
                    </a:lnTo>
                    <a:lnTo>
                      <a:pt x="180" y="323"/>
                    </a:lnTo>
                    <a:lnTo>
                      <a:pt x="192" y="323"/>
                    </a:lnTo>
                    <a:lnTo>
                      <a:pt x="203" y="336"/>
                    </a:lnTo>
                    <a:lnTo>
                      <a:pt x="180" y="359"/>
                    </a:lnTo>
                    <a:lnTo>
                      <a:pt x="150" y="385"/>
                    </a:lnTo>
                    <a:lnTo>
                      <a:pt x="150" y="412"/>
                    </a:lnTo>
                    <a:lnTo>
                      <a:pt x="146" y="437"/>
                    </a:lnTo>
                    <a:lnTo>
                      <a:pt x="106" y="431"/>
                    </a:lnTo>
                    <a:lnTo>
                      <a:pt x="71" y="462"/>
                    </a:lnTo>
                    <a:lnTo>
                      <a:pt x="71" y="485"/>
                    </a:lnTo>
                    <a:lnTo>
                      <a:pt x="136" y="534"/>
                    </a:lnTo>
                    <a:lnTo>
                      <a:pt x="136" y="553"/>
                    </a:lnTo>
                    <a:lnTo>
                      <a:pt x="123" y="567"/>
                    </a:lnTo>
                    <a:lnTo>
                      <a:pt x="40" y="612"/>
                    </a:lnTo>
                    <a:lnTo>
                      <a:pt x="0" y="649"/>
                    </a:lnTo>
                    <a:lnTo>
                      <a:pt x="39" y="674"/>
                    </a:lnTo>
                    <a:lnTo>
                      <a:pt x="71" y="686"/>
                    </a:lnTo>
                    <a:lnTo>
                      <a:pt x="83" y="680"/>
                    </a:lnTo>
                    <a:lnTo>
                      <a:pt x="88" y="666"/>
                    </a:lnTo>
                    <a:lnTo>
                      <a:pt x="131" y="694"/>
                    </a:lnTo>
                    <a:lnTo>
                      <a:pt x="158" y="684"/>
                    </a:lnTo>
                    <a:lnTo>
                      <a:pt x="176" y="707"/>
                    </a:lnTo>
                    <a:lnTo>
                      <a:pt x="189" y="728"/>
                    </a:lnTo>
                    <a:lnTo>
                      <a:pt x="205" y="724"/>
                    </a:lnTo>
                    <a:lnTo>
                      <a:pt x="213" y="733"/>
                    </a:lnTo>
                    <a:lnTo>
                      <a:pt x="232" y="743"/>
                    </a:lnTo>
                    <a:lnTo>
                      <a:pt x="259" y="745"/>
                    </a:lnTo>
                    <a:lnTo>
                      <a:pt x="305" y="816"/>
                    </a:lnTo>
                    <a:lnTo>
                      <a:pt x="358" y="796"/>
                    </a:lnTo>
                    <a:lnTo>
                      <a:pt x="424" y="793"/>
                    </a:lnTo>
                    <a:lnTo>
                      <a:pt x="451" y="780"/>
                    </a:lnTo>
                    <a:lnTo>
                      <a:pt x="512" y="783"/>
                    </a:lnTo>
                    <a:lnTo>
                      <a:pt x="586" y="811"/>
                    </a:lnTo>
                    <a:lnTo>
                      <a:pt x="609" y="816"/>
                    </a:lnTo>
                    <a:lnTo>
                      <a:pt x="626" y="811"/>
                    </a:lnTo>
                    <a:lnTo>
                      <a:pt x="644" y="798"/>
                    </a:lnTo>
                    <a:lnTo>
                      <a:pt x="601" y="743"/>
                    </a:lnTo>
                    <a:lnTo>
                      <a:pt x="566" y="674"/>
                    </a:lnTo>
                    <a:lnTo>
                      <a:pt x="543" y="649"/>
                    </a:lnTo>
                    <a:lnTo>
                      <a:pt x="548" y="590"/>
                    </a:lnTo>
                    <a:lnTo>
                      <a:pt x="566" y="553"/>
                    </a:lnTo>
                    <a:lnTo>
                      <a:pt x="618" y="520"/>
                    </a:lnTo>
                    <a:lnTo>
                      <a:pt x="653" y="444"/>
                    </a:lnTo>
                    <a:lnTo>
                      <a:pt x="709" y="416"/>
                    </a:lnTo>
                    <a:lnTo>
                      <a:pt x="758" y="467"/>
                    </a:lnTo>
                    <a:lnTo>
                      <a:pt x="788" y="494"/>
                    </a:lnTo>
                    <a:lnTo>
                      <a:pt x="811" y="494"/>
                    </a:lnTo>
                    <a:lnTo>
                      <a:pt x="814" y="449"/>
                    </a:lnTo>
                    <a:lnTo>
                      <a:pt x="842" y="359"/>
                    </a:lnTo>
                    <a:lnTo>
                      <a:pt x="855" y="222"/>
                    </a:lnTo>
                    <a:lnTo>
                      <a:pt x="855" y="96"/>
                    </a:lnTo>
                    <a:lnTo>
                      <a:pt x="838" y="36"/>
                    </a:lnTo>
                    <a:lnTo>
                      <a:pt x="833" y="4"/>
                    </a:lnTo>
                    <a:lnTo>
                      <a:pt x="833" y="11"/>
                    </a:lnTo>
                  </a:path>
                </a:pathLst>
              </a:custGeom>
              <a:solidFill>
                <a:schemeClr val="accent2"/>
              </a:solid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GB" alt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sp>
            <p:nvSpPr>
              <p:cNvPr id="67" name="Freeform 16">
                <a:extLst>
                  <a:ext uri="{FF2B5EF4-FFF2-40B4-BE49-F238E27FC236}">
                    <a16:creationId xmlns:a16="http://schemas.microsoft.com/office/drawing/2014/main" id="{A908A36A-2651-40FF-8BBD-2E7D2560462B}"/>
                  </a:ext>
                </a:extLst>
              </p:cNvPr>
              <p:cNvSpPr>
                <a:spLocks noChangeAspect="1"/>
              </p:cNvSpPr>
              <p:nvPr/>
            </p:nvSpPr>
            <p:spPr bwMode="gray">
              <a:xfrm>
                <a:off x="1197770" y="2070100"/>
                <a:ext cx="1027112" cy="733425"/>
              </a:xfrm>
              <a:custGeom>
                <a:avLst/>
                <a:gdLst>
                  <a:gd name="T0" fmla="*/ 2147483647 w 1199"/>
                  <a:gd name="T1" fmla="*/ 2147483647 h 749"/>
                  <a:gd name="T2" fmla="*/ 2147483647 w 1199"/>
                  <a:gd name="T3" fmla="*/ 2147483647 h 749"/>
                  <a:gd name="T4" fmla="*/ 2147483647 w 1199"/>
                  <a:gd name="T5" fmla="*/ 2147483647 h 749"/>
                  <a:gd name="T6" fmla="*/ 2147483647 w 1199"/>
                  <a:gd name="T7" fmla="*/ 2147483647 h 749"/>
                  <a:gd name="T8" fmla="*/ 2147483647 w 1199"/>
                  <a:gd name="T9" fmla="*/ 2147483647 h 749"/>
                  <a:gd name="T10" fmla="*/ 2147483647 w 1199"/>
                  <a:gd name="T11" fmla="*/ 2147483647 h 749"/>
                  <a:gd name="T12" fmla="*/ 2147483647 w 1199"/>
                  <a:gd name="T13" fmla="*/ 2147483647 h 749"/>
                  <a:gd name="T14" fmla="*/ 2147483647 w 1199"/>
                  <a:gd name="T15" fmla="*/ 2147483647 h 749"/>
                  <a:gd name="T16" fmla="*/ 2147483647 w 1199"/>
                  <a:gd name="T17" fmla="*/ 2147483647 h 749"/>
                  <a:gd name="T18" fmla="*/ 2147483647 w 1199"/>
                  <a:gd name="T19" fmla="*/ 2147483647 h 749"/>
                  <a:gd name="T20" fmla="*/ 2147483647 w 1199"/>
                  <a:gd name="T21" fmla="*/ 2147483647 h 749"/>
                  <a:gd name="T22" fmla="*/ 2147483647 w 1199"/>
                  <a:gd name="T23" fmla="*/ 2147483647 h 749"/>
                  <a:gd name="T24" fmla="*/ 2147483647 w 1199"/>
                  <a:gd name="T25" fmla="*/ 2147483647 h 749"/>
                  <a:gd name="T26" fmla="*/ 2147483647 w 1199"/>
                  <a:gd name="T27" fmla="*/ 2147483647 h 749"/>
                  <a:gd name="T28" fmla="*/ 2147483647 w 1199"/>
                  <a:gd name="T29" fmla="*/ 2147483647 h 749"/>
                  <a:gd name="T30" fmla="*/ 2147483647 w 1199"/>
                  <a:gd name="T31" fmla="*/ 2147483647 h 749"/>
                  <a:gd name="T32" fmla="*/ 2147483647 w 1199"/>
                  <a:gd name="T33" fmla="*/ 2147483647 h 749"/>
                  <a:gd name="T34" fmla="*/ 2147483647 w 1199"/>
                  <a:gd name="T35" fmla="*/ 2147483647 h 749"/>
                  <a:gd name="T36" fmla="*/ 2147483647 w 1199"/>
                  <a:gd name="T37" fmla="*/ 2147483647 h 749"/>
                  <a:gd name="T38" fmla="*/ 2147483647 w 1199"/>
                  <a:gd name="T39" fmla="*/ 2147483647 h 749"/>
                  <a:gd name="T40" fmla="*/ 2147483647 w 1199"/>
                  <a:gd name="T41" fmla="*/ 2147483647 h 749"/>
                  <a:gd name="T42" fmla="*/ 2147483647 w 1199"/>
                  <a:gd name="T43" fmla="*/ 2147483647 h 749"/>
                  <a:gd name="T44" fmla="*/ 2147483647 w 1199"/>
                  <a:gd name="T45" fmla="*/ 2147483647 h 749"/>
                  <a:gd name="T46" fmla="*/ 2147483647 w 1199"/>
                  <a:gd name="T47" fmla="*/ 2147483647 h 749"/>
                  <a:gd name="T48" fmla="*/ 2147483647 w 1199"/>
                  <a:gd name="T49" fmla="*/ 2147483647 h 749"/>
                  <a:gd name="T50" fmla="*/ 2147483647 w 1199"/>
                  <a:gd name="T51" fmla="*/ 2147483647 h 749"/>
                  <a:gd name="T52" fmla="*/ 2147483647 w 1199"/>
                  <a:gd name="T53" fmla="*/ 2147483647 h 749"/>
                  <a:gd name="T54" fmla="*/ 2147483647 w 1199"/>
                  <a:gd name="T55" fmla="*/ 2147483647 h 749"/>
                  <a:gd name="T56" fmla="*/ 2147483647 w 1199"/>
                  <a:gd name="T57" fmla="*/ 2147483647 h 749"/>
                  <a:gd name="T58" fmla="*/ 2147483647 w 1199"/>
                  <a:gd name="T59" fmla="*/ 2147483647 h 749"/>
                  <a:gd name="T60" fmla="*/ 2147483647 w 1199"/>
                  <a:gd name="T61" fmla="*/ 2147483647 h 749"/>
                  <a:gd name="T62" fmla="*/ 2147483647 w 1199"/>
                  <a:gd name="T63" fmla="*/ 2147483647 h 749"/>
                  <a:gd name="T64" fmla="*/ 2147483647 w 1199"/>
                  <a:gd name="T65" fmla="*/ 2147483647 h 749"/>
                  <a:gd name="T66" fmla="*/ 2147483647 w 1199"/>
                  <a:gd name="T67" fmla="*/ 2147483647 h 749"/>
                  <a:gd name="T68" fmla="*/ 2147483647 w 1199"/>
                  <a:gd name="T69" fmla="*/ 2147483647 h 749"/>
                  <a:gd name="T70" fmla="*/ 2147483647 w 1199"/>
                  <a:gd name="T71" fmla="*/ 2147483647 h 749"/>
                  <a:gd name="T72" fmla="*/ 2147483647 w 1199"/>
                  <a:gd name="T73" fmla="*/ 2147483647 h 749"/>
                  <a:gd name="T74" fmla="*/ 2147483647 w 1199"/>
                  <a:gd name="T75" fmla="*/ 2147483647 h 749"/>
                  <a:gd name="T76" fmla="*/ 2147483647 w 1199"/>
                  <a:gd name="T77" fmla="*/ 2147483647 h 749"/>
                  <a:gd name="T78" fmla="*/ 2147483647 w 1199"/>
                  <a:gd name="T79" fmla="*/ 2147483647 h 749"/>
                  <a:gd name="T80" fmla="*/ 2147483647 w 1199"/>
                  <a:gd name="T81" fmla="*/ 2147483647 h 749"/>
                  <a:gd name="T82" fmla="*/ 2147483647 w 1199"/>
                  <a:gd name="T83" fmla="*/ 2147483647 h 749"/>
                  <a:gd name="T84" fmla="*/ 2147483647 w 1199"/>
                  <a:gd name="T85" fmla="*/ 2147483647 h 749"/>
                  <a:gd name="T86" fmla="*/ 2147483647 w 1199"/>
                  <a:gd name="T87" fmla="*/ 2147483647 h 749"/>
                  <a:gd name="T88" fmla="*/ 2147483647 w 1199"/>
                  <a:gd name="T89" fmla="*/ 2147483647 h 749"/>
                  <a:gd name="T90" fmla="*/ 2147483647 w 1199"/>
                  <a:gd name="T91" fmla="*/ 2147483647 h 749"/>
                  <a:gd name="T92" fmla="*/ 2147483647 w 1199"/>
                  <a:gd name="T93" fmla="*/ 2147483647 h 749"/>
                  <a:gd name="T94" fmla="*/ 2147483647 w 1199"/>
                  <a:gd name="T95" fmla="*/ 2147483647 h 749"/>
                  <a:gd name="T96" fmla="*/ 2147483647 w 1199"/>
                  <a:gd name="T97" fmla="*/ 2147483647 h 749"/>
                  <a:gd name="T98" fmla="*/ 2147483647 w 1199"/>
                  <a:gd name="T99" fmla="*/ 2147483647 h 749"/>
                  <a:gd name="T100" fmla="*/ 2147483647 w 1199"/>
                  <a:gd name="T101" fmla="*/ 2147483647 h 749"/>
                  <a:gd name="T102" fmla="*/ 2147483647 w 1199"/>
                  <a:gd name="T103" fmla="*/ 2147483647 h 749"/>
                  <a:gd name="T104" fmla="*/ 2147483647 w 1199"/>
                  <a:gd name="T105" fmla="*/ 2147483647 h 749"/>
                  <a:gd name="T106" fmla="*/ 2147483647 w 1199"/>
                  <a:gd name="T107" fmla="*/ 2147483647 h 749"/>
                  <a:gd name="T108" fmla="*/ 2147483647 w 1199"/>
                  <a:gd name="T109" fmla="*/ 2147483647 h 749"/>
                  <a:gd name="T110" fmla="*/ 2147483647 w 1199"/>
                  <a:gd name="T111" fmla="*/ 2147483647 h 749"/>
                  <a:gd name="T112" fmla="*/ 2147483647 w 1199"/>
                  <a:gd name="T113" fmla="*/ 2147483647 h 74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99"/>
                  <a:gd name="T172" fmla="*/ 0 h 749"/>
                  <a:gd name="T173" fmla="*/ 1199 w 1199"/>
                  <a:gd name="T174" fmla="*/ 749 h 74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99" h="749">
                    <a:moveTo>
                      <a:pt x="1195" y="501"/>
                    </a:moveTo>
                    <a:lnTo>
                      <a:pt x="1195" y="498"/>
                    </a:lnTo>
                    <a:lnTo>
                      <a:pt x="1178" y="414"/>
                    </a:lnTo>
                    <a:lnTo>
                      <a:pt x="1156" y="370"/>
                    </a:lnTo>
                    <a:lnTo>
                      <a:pt x="1151" y="342"/>
                    </a:lnTo>
                    <a:lnTo>
                      <a:pt x="1151" y="298"/>
                    </a:lnTo>
                    <a:lnTo>
                      <a:pt x="1132" y="206"/>
                    </a:lnTo>
                    <a:lnTo>
                      <a:pt x="1112" y="120"/>
                    </a:lnTo>
                    <a:lnTo>
                      <a:pt x="1092" y="91"/>
                    </a:lnTo>
                    <a:lnTo>
                      <a:pt x="1067" y="72"/>
                    </a:lnTo>
                    <a:lnTo>
                      <a:pt x="987" y="67"/>
                    </a:lnTo>
                    <a:lnTo>
                      <a:pt x="868" y="63"/>
                    </a:lnTo>
                    <a:lnTo>
                      <a:pt x="829" y="50"/>
                    </a:lnTo>
                    <a:lnTo>
                      <a:pt x="802" y="16"/>
                    </a:lnTo>
                    <a:lnTo>
                      <a:pt x="780" y="0"/>
                    </a:lnTo>
                    <a:lnTo>
                      <a:pt x="655" y="5"/>
                    </a:lnTo>
                    <a:lnTo>
                      <a:pt x="632" y="19"/>
                    </a:lnTo>
                    <a:lnTo>
                      <a:pt x="607" y="19"/>
                    </a:lnTo>
                    <a:lnTo>
                      <a:pt x="586" y="46"/>
                    </a:lnTo>
                    <a:lnTo>
                      <a:pt x="583" y="76"/>
                    </a:lnTo>
                    <a:lnTo>
                      <a:pt x="507" y="88"/>
                    </a:lnTo>
                    <a:lnTo>
                      <a:pt x="432" y="100"/>
                    </a:lnTo>
                    <a:lnTo>
                      <a:pt x="417" y="113"/>
                    </a:lnTo>
                    <a:lnTo>
                      <a:pt x="409" y="138"/>
                    </a:lnTo>
                    <a:lnTo>
                      <a:pt x="381" y="148"/>
                    </a:lnTo>
                    <a:lnTo>
                      <a:pt x="369" y="162"/>
                    </a:lnTo>
                    <a:lnTo>
                      <a:pt x="360" y="172"/>
                    </a:lnTo>
                    <a:lnTo>
                      <a:pt x="360" y="199"/>
                    </a:lnTo>
                    <a:lnTo>
                      <a:pt x="339" y="213"/>
                    </a:lnTo>
                    <a:lnTo>
                      <a:pt x="330" y="213"/>
                    </a:lnTo>
                    <a:lnTo>
                      <a:pt x="309" y="234"/>
                    </a:lnTo>
                    <a:lnTo>
                      <a:pt x="294" y="234"/>
                    </a:lnTo>
                    <a:lnTo>
                      <a:pt x="274" y="234"/>
                    </a:lnTo>
                    <a:lnTo>
                      <a:pt x="261" y="249"/>
                    </a:lnTo>
                    <a:lnTo>
                      <a:pt x="247" y="263"/>
                    </a:lnTo>
                    <a:lnTo>
                      <a:pt x="224" y="267"/>
                    </a:lnTo>
                    <a:lnTo>
                      <a:pt x="185" y="277"/>
                    </a:lnTo>
                    <a:lnTo>
                      <a:pt x="172" y="290"/>
                    </a:lnTo>
                    <a:lnTo>
                      <a:pt x="172" y="310"/>
                    </a:lnTo>
                    <a:lnTo>
                      <a:pt x="143" y="323"/>
                    </a:lnTo>
                    <a:lnTo>
                      <a:pt x="136" y="338"/>
                    </a:lnTo>
                    <a:lnTo>
                      <a:pt x="126" y="392"/>
                    </a:lnTo>
                    <a:lnTo>
                      <a:pt x="103" y="458"/>
                    </a:lnTo>
                    <a:lnTo>
                      <a:pt x="80" y="488"/>
                    </a:lnTo>
                    <a:lnTo>
                      <a:pt x="0" y="571"/>
                    </a:lnTo>
                    <a:lnTo>
                      <a:pt x="14" y="594"/>
                    </a:lnTo>
                    <a:lnTo>
                      <a:pt x="35" y="610"/>
                    </a:lnTo>
                    <a:lnTo>
                      <a:pt x="63" y="621"/>
                    </a:lnTo>
                    <a:lnTo>
                      <a:pt x="92" y="607"/>
                    </a:lnTo>
                    <a:lnTo>
                      <a:pt x="129" y="589"/>
                    </a:lnTo>
                    <a:lnTo>
                      <a:pt x="145" y="624"/>
                    </a:lnTo>
                    <a:lnTo>
                      <a:pt x="162" y="655"/>
                    </a:lnTo>
                    <a:lnTo>
                      <a:pt x="185" y="675"/>
                    </a:lnTo>
                    <a:lnTo>
                      <a:pt x="214" y="685"/>
                    </a:lnTo>
                    <a:lnTo>
                      <a:pt x="249" y="680"/>
                    </a:lnTo>
                    <a:lnTo>
                      <a:pt x="276" y="671"/>
                    </a:lnTo>
                    <a:lnTo>
                      <a:pt x="306" y="660"/>
                    </a:lnTo>
                    <a:lnTo>
                      <a:pt x="353" y="670"/>
                    </a:lnTo>
                    <a:lnTo>
                      <a:pt x="385" y="695"/>
                    </a:lnTo>
                    <a:lnTo>
                      <a:pt x="388" y="719"/>
                    </a:lnTo>
                    <a:lnTo>
                      <a:pt x="415" y="748"/>
                    </a:lnTo>
                    <a:lnTo>
                      <a:pt x="429" y="740"/>
                    </a:lnTo>
                    <a:lnTo>
                      <a:pt x="429" y="729"/>
                    </a:lnTo>
                    <a:lnTo>
                      <a:pt x="432" y="721"/>
                    </a:lnTo>
                    <a:lnTo>
                      <a:pt x="468" y="704"/>
                    </a:lnTo>
                    <a:lnTo>
                      <a:pt x="480" y="689"/>
                    </a:lnTo>
                    <a:lnTo>
                      <a:pt x="482" y="671"/>
                    </a:lnTo>
                    <a:lnTo>
                      <a:pt x="550" y="670"/>
                    </a:lnTo>
                    <a:lnTo>
                      <a:pt x="590" y="670"/>
                    </a:lnTo>
                    <a:lnTo>
                      <a:pt x="645" y="624"/>
                    </a:lnTo>
                    <a:lnTo>
                      <a:pt x="660" y="648"/>
                    </a:lnTo>
                    <a:lnTo>
                      <a:pt x="641" y="668"/>
                    </a:lnTo>
                    <a:lnTo>
                      <a:pt x="645" y="698"/>
                    </a:lnTo>
                    <a:lnTo>
                      <a:pt x="655" y="715"/>
                    </a:lnTo>
                    <a:lnTo>
                      <a:pt x="708" y="713"/>
                    </a:lnTo>
                    <a:lnTo>
                      <a:pt x="734" y="703"/>
                    </a:lnTo>
                    <a:lnTo>
                      <a:pt x="759" y="687"/>
                    </a:lnTo>
                    <a:lnTo>
                      <a:pt x="777" y="668"/>
                    </a:lnTo>
                    <a:lnTo>
                      <a:pt x="796" y="651"/>
                    </a:lnTo>
                    <a:lnTo>
                      <a:pt x="810" y="609"/>
                    </a:lnTo>
                    <a:lnTo>
                      <a:pt x="826" y="607"/>
                    </a:lnTo>
                    <a:lnTo>
                      <a:pt x="865" y="613"/>
                    </a:lnTo>
                    <a:lnTo>
                      <a:pt x="882" y="621"/>
                    </a:lnTo>
                    <a:lnTo>
                      <a:pt x="902" y="626"/>
                    </a:lnTo>
                    <a:lnTo>
                      <a:pt x="921" y="596"/>
                    </a:lnTo>
                    <a:lnTo>
                      <a:pt x="955" y="579"/>
                    </a:lnTo>
                    <a:lnTo>
                      <a:pt x="981" y="584"/>
                    </a:lnTo>
                    <a:lnTo>
                      <a:pt x="1027" y="617"/>
                    </a:lnTo>
                    <a:lnTo>
                      <a:pt x="1037" y="659"/>
                    </a:lnTo>
                    <a:lnTo>
                      <a:pt x="1027" y="666"/>
                    </a:lnTo>
                    <a:lnTo>
                      <a:pt x="1007" y="666"/>
                    </a:lnTo>
                    <a:lnTo>
                      <a:pt x="1010" y="685"/>
                    </a:lnTo>
                    <a:lnTo>
                      <a:pt x="1025" y="706"/>
                    </a:lnTo>
                    <a:lnTo>
                      <a:pt x="1029" y="726"/>
                    </a:lnTo>
                    <a:lnTo>
                      <a:pt x="1041" y="729"/>
                    </a:lnTo>
                    <a:lnTo>
                      <a:pt x="1067" y="726"/>
                    </a:lnTo>
                    <a:lnTo>
                      <a:pt x="1089" y="726"/>
                    </a:lnTo>
                    <a:lnTo>
                      <a:pt x="1079" y="711"/>
                    </a:lnTo>
                    <a:lnTo>
                      <a:pt x="1079" y="689"/>
                    </a:lnTo>
                    <a:lnTo>
                      <a:pt x="1085" y="670"/>
                    </a:lnTo>
                    <a:lnTo>
                      <a:pt x="1110" y="670"/>
                    </a:lnTo>
                    <a:lnTo>
                      <a:pt x="1121" y="665"/>
                    </a:lnTo>
                    <a:lnTo>
                      <a:pt x="1126" y="654"/>
                    </a:lnTo>
                    <a:lnTo>
                      <a:pt x="1116" y="637"/>
                    </a:lnTo>
                    <a:lnTo>
                      <a:pt x="1096" y="628"/>
                    </a:lnTo>
                    <a:lnTo>
                      <a:pt x="1082" y="600"/>
                    </a:lnTo>
                    <a:lnTo>
                      <a:pt x="1101" y="593"/>
                    </a:lnTo>
                    <a:lnTo>
                      <a:pt x="1099" y="571"/>
                    </a:lnTo>
                    <a:lnTo>
                      <a:pt x="1093" y="536"/>
                    </a:lnTo>
                    <a:lnTo>
                      <a:pt x="1112" y="525"/>
                    </a:lnTo>
                    <a:lnTo>
                      <a:pt x="1112" y="504"/>
                    </a:lnTo>
                    <a:lnTo>
                      <a:pt x="1135" y="498"/>
                    </a:lnTo>
                    <a:lnTo>
                      <a:pt x="1198" y="509"/>
                    </a:lnTo>
                    <a:lnTo>
                      <a:pt x="1195" y="501"/>
                    </a:lnTo>
                  </a:path>
                </a:pathLst>
              </a:custGeom>
              <a:solidFill>
                <a:srgbClr val="D9D9D9"/>
              </a:solid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GB" alt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grpSp>
        <p:sp>
          <p:nvSpPr>
            <p:cNvPr id="57" name="Trapezoid 56">
              <a:extLst>
                <a:ext uri="{FF2B5EF4-FFF2-40B4-BE49-F238E27FC236}">
                  <a16:creationId xmlns:a16="http://schemas.microsoft.com/office/drawing/2014/main" id="{ECECC5AD-4943-4C73-8103-E7C65FE2D6AA}"/>
                </a:ext>
              </a:extLst>
            </p:cNvPr>
            <p:cNvSpPr/>
            <p:nvPr/>
          </p:nvSpPr>
          <p:spPr>
            <a:xfrm rot="5400000">
              <a:off x="5339885" y="276242"/>
              <a:ext cx="462524" cy="1043934"/>
            </a:xfrm>
            <a:prstGeom prst="trapezoid">
              <a:avLst>
                <a:gd name="adj" fmla="val 33914"/>
              </a:avLst>
            </a:prstGeom>
            <a:gradFill>
              <a:gsLst>
                <a:gs pos="0">
                  <a:schemeClr val="accent2">
                    <a:lumMod val="60000"/>
                    <a:lumOff val="40000"/>
                    <a:alpha val="0"/>
                  </a:schemeClr>
                </a:gs>
                <a:gs pos="100000">
                  <a:schemeClr val="bg1">
                    <a:lumMod val="9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GB" sz="1414" b="0" i="0" u="none" strike="noStrike" kern="1200" cap="none" spc="0" normalizeH="0" baseline="0" noProof="0" dirty="0">
                <a:ln>
                  <a:noFill/>
                </a:ln>
                <a:solidFill>
                  <a:prstClr val="white"/>
                </a:solidFill>
                <a:effectLst/>
                <a:highlight>
                  <a:srgbClr val="FFFF00"/>
                </a:highlight>
                <a:uLnTx/>
                <a:uFillTx/>
                <a:latin typeface="Calibri"/>
                <a:ea typeface="+mn-ea"/>
                <a:cs typeface="+mn-cs"/>
              </a:endParaRPr>
            </a:p>
          </p:txBody>
        </p:sp>
        <p:sp>
          <p:nvSpPr>
            <p:cNvPr id="58" name="Oval 57">
              <a:extLst>
                <a:ext uri="{FF2B5EF4-FFF2-40B4-BE49-F238E27FC236}">
                  <a16:creationId xmlns:a16="http://schemas.microsoft.com/office/drawing/2014/main" id="{A53DA0AE-D396-49A3-839C-A767B5FA34A6}"/>
                </a:ext>
              </a:extLst>
            </p:cNvPr>
            <p:cNvSpPr/>
            <p:nvPr/>
          </p:nvSpPr>
          <p:spPr>
            <a:xfrm>
              <a:off x="4635617" y="519547"/>
              <a:ext cx="564096" cy="564096"/>
            </a:xfrm>
            <a:prstGeom prst="ellipse">
              <a:avLst/>
            </a:prstGeom>
            <a:solidFill>
              <a:schemeClr val="bg1"/>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GB" sz="1414" b="0" i="0" u="none" strike="noStrike" kern="1200" cap="none" spc="0" normalizeH="0" baseline="0" noProof="0" dirty="0">
                <a:ln>
                  <a:noFill/>
                </a:ln>
                <a:solidFill>
                  <a:prstClr val="white"/>
                </a:solidFill>
                <a:effectLst/>
                <a:highlight>
                  <a:srgbClr val="FFFF00"/>
                </a:highlight>
                <a:uLnTx/>
                <a:uFillTx/>
                <a:latin typeface="Calibri"/>
                <a:ea typeface="+mn-ea"/>
                <a:cs typeface="+mn-cs"/>
              </a:endParaRPr>
            </a:p>
          </p:txBody>
        </p:sp>
        <p:sp>
          <p:nvSpPr>
            <p:cNvPr id="68" name="Freeform 15">
              <a:extLst>
                <a:ext uri="{FF2B5EF4-FFF2-40B4-BE49-F238E27FC236}">
                  <a16:creationId xmlns:a16="http://schemas.microsoft.com/office/drawing/2014/main" id="{3352FE92-62F2-47E9-8FF5-91ABCC5E58A7}"/>
                </a:ext>
              </a:extLst>
            </p:cNvPr>
            <p:cNvSpPr>
              <a:spLocks noChangeAspect="1"/>
            </p:cNvSpPr>
            <p:nvPr/>
          </p:nvSpPr>
          <p:spPr bwMode="gray">
            <a:xfrm>
              <a:off x="4741974" y="615951"/>
              <a:ext cx="343424" cy="374710"/>
            </a:xfrm>
            <a:custGeom>
              <a:avLst/>
              <a:gdLst>
                <a:gd name="T0" fmla="*/ 2147483647 w 856"/>
                <a:gd name="T1" fmla="*/ 0 h 817"/>
                <a:gd name="T2" fmla="*/ 2147483647 w 856"/>
                <a:gd name="T3" fmla="*/ 2147483647 h 817"/>
                <a:gd name="T4" fmla="*/ 2147483647 w 856"/>
                <a:gd name="T5" fmla="*/ 2147483647 h 817"/>
                <a:gd name="T6" fmla="*/ 2147483647 w 856"/>
                <a:gd name="T7" fmla="*/ 2147483647 h 817"/>
                <a:gd name="T8" fmla="*/ 2147483647 w 856"/>
                <a:gd name="T9" fmla="*/ 2147483647 h 817"/>
                <a:gd name="T10" fmla="*/ 2147483647 w 856"/>
                <a:gd name="T11" fmla="*/ 2147483647 h 817"/>
                <a:gd name="T12" fmla="*/ 2147483647 w 856"/>
                <a:gd name="T13" fmla="*/ 2147483647 h 817"/>
                <a:gd name="T14" fmla="*/ 2147483647 w 856"/>
                <a:gd name="T15" fmla="*/ 2147483647 h 817"/>
                <a:gd name="T16" fmla="*/ 2147483647 w 856"/>
                <a:gd name="T17" fmla="*/ 2147483647 h 817"/>
                <a:gd name="T18" fmla="*/ 2147483647 w 856"/>
                <a:gd name="T19" fmla="*/ 2147483647 h 817"/>
                <a:gd name="T20" fmla="*/ 2147483647 w 856"/>
                <a:gd name="T21" fmla="*/ 2147483647 h 817"/>
                <a:gd name="T22" fmla="*/ 2147483647 w 856"/>
                <a:gd name="T23" fmla="*/ 2147483647 h 817"/>
                <a:gd name="T24" fmla="*/ 2147483647 w 856"/>
                <a:gd name="T25" fmla="*/ 2147483647 h 817"/>
                <a:gd name="T26" fmla="*/ 2147483647 w 856"/>
                <a:gd name="T27" fmla="*/ 2147483647 h 817"/>
                <a:gd name="T28" fmla="*/ 2147483647 w 856"/>
                <a:gd name="T29" fmla="*/ 2147483647 h 817"/>
                <a:gd name="T30" fmla="*/ 2147483647 w 856"/>
                <a:gd name="T31" fmla="*/ 2147483647 h 817"/>
                <a:gd name="T32" fmla="*/ 2147483647 w 856"/>
                <a:gd name="T33" fmla="*/ 2147483647 h 817"/>
                <a:gd name="T34" fmla="*/ 2147483647 w 856"/>
                <a:gd name="T35" fmla="*/ 2147483647 h 817"/>
                <a:gd name="T36" fmla="*/ 2147483647 w 856"/>
                <a:gd name="T37" fmla="*/ 2147483647 h 817"/>
                <a:gd name="T38" fmla="*/ 2147483647 w 856"/>
                <a:gd name="T39" fmla="*/ 2147483647 h 817"/>
                <a:gd name="T40" fmla="*/ 2147483647 w 856"/>
                <a:gd name="T41" fmla="*/ 2147483647 h 817"/>
                <a:gd name="T42" fmla="*/ 2147483647 w 856"/>
                <a:gd name="T43" fmla="*/ 2147483647 h 817"/>
                <a:gd name="T44" fmla="*/ 2147483647 w 856"/>
                <a:gd name="T45" fmla="*/ 2147483647 h 817"/>
                <a:gd name="T46" fmla="*/ 2147483647 w 856"/>
                <a:gd name="T47" fmla="*/ 2147483647 h 817"/>
                <a:gd name="T48" fmla="*/ 2147483647 w 856"/>
                <a:gd name="T49" fmla="*/ 2147483647 h 817"/>
                <a:gd name="T50" fmla="*/ 2147483647 w 856"/>
                <a:gd name="T51" fmla="*/ 2147483647 h 817"/>
                <a:gd name="T52" fmla="*/ 2147483647 w 856"/>
                <a:gd name="T53" fmla="*/ 2147483647 h 817"/>
                <a:gd name="T54" fmla="*/ 2147483647 w 856"/>
                <a:gd name="T55" fmla="*/ 2147483647 h 817"/>
                <a:gd name="T56" fmla="*/ 2147483647 w 856"/>
                <a:gd name="T57" fmla="*/ 2147483647 h 817"/>
                <a:gd name="T58" fmla="*/ 2147483647 w 856"/>
                <a:gd name="T59" fmla="*/ 2147483647 h 817"/>
                <a:gd name="T60" fmla="*/ 2147483647 w 856"/>
                <a:gd name="T61" fmla="*/ 2147483647 h 817"/>
                <a:gd name="T62" fmla="*/ 2147483647 w 856"/>
                <a:gd name="T63" fmla="*/ 2147483647 h 817"/>
                <a:gd name="T64" fmla="*/ 2147483647 w 856"/>
                <a:gd name="T65" fmla="*/ 2147483647 h 817"/>
                <a:gd name="T66" fmla="*/ 2147483647 w 856"/>
                <a:gd name="T67" fmla="*/ 2147483647 h 817"/>
                <a:gd name="T68" fmla="*/ 2147483647 w 856"/>
                <a:gd name="T69" fmla="*/ 2147483647 h 817"/>
                <a:gd name="T70" fmla="*/ 2147483647 w 856"/>
                <a:gd name="T71" fmla="*/ 2147483647 h 817"/>
                <a:gd name="T72" fmla="*/ 0 w 856"/>
                <a:gd name="T73" fmla="*/ 2147483647 h 817"/>
                <a:gd name="T74" fmla="*/ 2147483647 w 856"/>
                <a:gd name="T75" fmla="*/ 2147483647 h 817"/>
                <a:gd name="T76" fmla="*/ 2147483647 w 856"/>
                <a:gd name="T77" fmla="*/ 2147483647 h 817"/>
                <a:gd name="T78" fmla="*/ 2147483647 w 856"/>
                <a:gd name="T79" fmla="*/ 2147483647 h 817"/>
                <a:gd name="T80" fmla="*/ 2147483647 w 856"/>
                <a:gd name="T81" fmla="*/ 2147483647 h 817"/>
                <a:gd name="T82" fmla="*/ 2147483647 w 856"/>
                <a:gd name="T83" fmla="*/ 2147483647 h 817"/>
                <a:gd name="T84" fmla="*/ 2147483647 w 856"/>
                <a:gd name="T85" fmla="*/ 2147483647 h 817"/>
                <a:gd name="T86" fmla="*/ 2147483647 w 856"/>
                <a:gd name="T87" fmla="*/ 2147483647 h 817"/>
                <a:gd name="T88" fmla="*/ 2147483647 w 856"/>
                <a:gd name="T89" fmla="*/ 2147483647 h 817"/>
                <a:gd name="T90" fmla="*/ 2147483647 w 856"/>
                <a:gd name="T91" fmla="*/ 2147483647 h 817"/>
                <a:gd name="T92" fmla="*/ 2147483647 w 856"/>
                <a:gd name="T93" fmla="*/ 2147483647 h 817"/>
                <a:gd name="T94" fmla="*/ 2147483647 w 856"/>
                <a:gd name="T95" fmla="*/ 2147483647 h 817"/>
                <a:gd name="T96" fmla="*/ 2147483647 w 856"/>
                <a:gd name="T97" fmla="*/ 2147483647 h 817"/>
                <a:gd name="T98" fmla="*/ 2147483647 w 856"/>
                <a:gd name="T99" fmla="*/ 2147483647 h 817"/>
                <a:gd name="T100" fmla="*/ 2147483647 w 856"/>
                <a:gd name="T101" fmla="*/ 2147483647 h 817"/>
                <a:gd name="T102" fmla="*/ 2147483647 w 856"/>
                <a:gd name="T103" fmla="*/ 2147483647 h 817"/>
                <a:gd name="T104" fmla="*/ 2147483647 w 856"/>
                <a:gd name="T105" fmla="*/ 2147483647 h 817"/>
                <a:gd name="T106" fmla="*/ 2147483647 w 856"/>
                <a:gd name="T107" fmla="*/ 2147483647 h 817"/>
                <a:gd name="T108" fmla="*/ 2147483647 w 856"/>
                <a:gd name="T109" fmla="*/ 2147483647 h 817"/>
                <a:gd name="T110" fmla="*/ 2147483647 w 856"/>
                <a:gd name="T111" fmla="*/ 2147483647 h 8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56"/>
                <a:gd name="T169" fmla="*/ 0 h 817"/>
                <a:gd name="T170" fmla="*/ 856 w 856"/>
                <a:gd name="T171" fmla="*/ 817 h 8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56" h="817">
                  <a:moveTo>
                    <a:pt x="833" y="11"/>
                  </a:moveTo>
                  <a:lnTo>
                    <a:pt x="753" y="0"/>
                  </a:lnTo>
                  <a:lnTo>
                    <a:pt x="749" y="29"/>
                  </a:lnTo>
                  <a:lnTo>
                    <a:pt x="733" y="36"/>
                  </a:lnTo>
                  <a:lnTo>
                    <a:pt x="737" y="96"/>
                  </a:lnTo>
                  <a:lnTo>
                    <a:pt x="718" y="100"/>
                  </a:lnTo>
                  <a:lnTo>
                    <a:pt x="734" y="130"/>
                  </a:lnTo>
                  <a:lnTo>
                    <a:pt x="751" y="137"/>
                  </a:lnTo>
                  <a:lnTo>
                    <a:pt x="762" y="160"/>
                  </a:lnTo>
                  <a:lnTo>
                    <a:pt x="750" y="171"/>
                  </a:lnTo>
                  <a:lnTo>
                    <a:pt x="722" y="170"/>
                  </a:lnTo>
                  <a:lnTo>
                    <a:pt x="718" y="182"/>
                  </a:lnTo>
                  <a:lnTo>
                    <a:pt x="715" y="191"/>
                  </a:lnTo>
                  <a:lnTo>
                    <a:pt x="715" y="208"/>
                  </a:lnTo>
                  <a:lnTo>
                    <a:pt x="723" y="227"/>
                  </a:lnTo>
                  <a:lnTo>
                    <a:pt x="698" y="231"/>
                  </a:lnTo>
                  <a:lnTo>
                    <a:pt x="662" y="227"/>
                  </a:lnTo>
                  <a:lnTo>
                    <a:pt x="653" y="193"/>
                  </a:lnTo>
                  <a:lnTo>
                    <a:pt x="644" y="171"/>
                  </a:lnTo>
                  <a:lnTo>
                    <a:pt x="666" y="165"/>
                  </a:lnTo>
                  <a:lnTo>
                    <a:pt x="675" y="154"/>
                  </a:lnTo>
                  <a:lnTo>
                    <a:pt x="662" y="123"/>
                  </a:lnTo>
                  <a:lnTo>
                    <a:pt x="649" y="108"/>
                  </a:lnTo>
                  <a:lnTo>
                    <a:pt x="623" y="91"/>
                  </a:lnTo>
                  <a:lnTo>
                    <a:pt x="588" y="83"/>
                  </a:lnTo>
                  <a:lnTo>
                    <a:pt x="556" y="100"/>
                  </a:lnTo>
                  <a:lnTo>
                    <a:pt x="536" y="128"/>
                  </a:lnTo>
                  <a:lnTo>
                    <a:pt x="519" y="121"/>
                  </a:lnTo>
                  <a:lnTo>
                    <a:pt x="504" y="118"/>
                  </a:lnTo>
                  <a:lnTo>
                    <a:pt x="474" y="111"/>
                  </a:lnTo>
                  <a:lnTo>
                    <a:pt x="447" y="112"/>
                  </a:lnTo>
                  <a:lnTo>
                    <a:pt x="433" y="150"/>
                  </a:lnTo>
                  <a:lnTo>
                    <a:pt x="421" y="163"/>
                  </a:lnTo>
                  <a:lnTo>
                    <a:pt x="393" y="189"/>
                  </a:lnTo>
                  <a:lnTo>
                    <a:pt x="352" y="212"/>
                  </a:lnTo>
                  <a:lnTo>
                    <a:pt x="294" y="217"/>
                  </a:lnTo>
                  <a:lnTo>
                    <a:pt x="276" y="195"/>
                  </a:lnTo>
                  <a:lnTo>
                    <a:pt x="276" y="169"/>
                  </a:lnTo>
                  <a:lnTo>
                    <a:pt x="294" y="150"/>
                  </a:lnTo>
                  <a:lnTo>
                    <a:pt x="280" y="128"/>
                  </a:lnTo>
                  <a:lnTo>
                    <a:pt x="241" y="160"/>
                  </a:lnTo>
                  <a:lnTo>
                    <a:pt x="214" y="171"/>
                  </a:lnTo>
                  <a:lnTo>
                    <a:pt x="171" y="171"/>
                  </a:lnTo>
                  <a:lnTo>
                    <a:pt x="118" y="171"/>
                  </a:lnTo>
                  <a:lnTo>
                    <a:pt x="106" y="205"/>
                  </a:lnTo>
                  <a:lnTo>
                    <a:pt x="57" y="227"/>
                  </a:lnTo>
                  <a:lnTo>
                    <a:pt x="67" y="237"/>
                  </a:lnTo>
                  <a:lnTo>
                    <a:pt x="88" y="240"/>
                  </a:lnTo>
                  <a:lnTo>
                    <a:pt x="116" y="241"/>
                  </a:lnTo>
                  <a:lnTo>
                    <a:pt x="128" y="231"/>
                  </a:lnTo>
                  <a:lnTo>
                    <a:pt x="139" y="208"/>
                  </a:lnTo>
                  <a:lnTo>
                    <a:pt x="139" y="227"/>
                  </a:lnTo>
                  <a:lnTo>
                    <a:pt x="136" y="249"/>
                  </a:lnTo>
                  <a:lnTo>
                    <a:pt x="118" y="271"/>
                  </a:lnTo>
                  <a:lnTo>
                    <a:pt x="106" y="300"/>
                  </a:lnTo>
                  <a:lnTo>
                    <a:pt x="106" y="330"/>
                  </a:lnTo>
                  <a:lnTo>
                    <a:pt x="106" y="353"/>
                  </a:lnTo>
                  <a:lnTo>
                    <a:pt x="132" y="353"/>
                  </a:lnTo>
                  <a:lnTo>
                    <a:pt x="167" y="336"/>
                  </a:lnTo>
                  <a:lnTo>
                    <a:pt x="180" y="323"/>
                  </a:lnTo>
                  <a:lnTo>
                    <a:pt x="192" y="323"/>
                  </a:lnTo>
                  <a:lnTo>
                    <a:pt x="203" y="336"/>
                  </a:lnTo>
                  <a:lnTo>
                    <a:pt x="180" y="359"/>
                  </a:lnTo>
                  <a:lnTo>
                    <a:pt x="150" y="385"/>
                  </a:lnTo>
                  <a:lnTo>
                    <a:pt x="150" y="412"/>
                  </a:lnTo>
                  <a:lnTo>
                    <a:pt x="146" y="437"/>
                  </a:lnTo>
                  <a:lnTo>
                    <a:pt x="106" y="431"/>
                  </a:lnTo>
                  <a:lnTo>
                    <a:pt x="71" y="462"/>
                  </a:lnTo>
                  <a:lnTo>
                    <a:pt x="71" y="485"/>
                  </a:lnTo>
                  <a:lnTo>
                    <a:pt x="136" y="534"/>
                  </a:lnTo>
                  <a:lnTo>
                    <a:pt x="136" y="553"/>
                  </a:lnTo>
                  <a:lnTo>
                    <a:pt x="123" y="567"/>
                  </a:lnTo>
                  <a:lnTo>
                    <a:pt x="40" y="612"/>
                  </a:lnTo>
                  <a:lnTo>
                    <a:pt x="0" y="649"/>
                  </a:lnTo>
                  <a:lnTo>
                    <a:pt x="39" y="674"/>
                  </a:lnTo>
                  <a:lnTo>
                    <a:pt x="71" y="686"/>
                  </a:lnTo>
                  <a:lnTo>
                    <a:pt x="83" y="680"/>
                  </a:lnTo>
                  <a:lnTo>
                    <a:pt x="88" y="666"/>
                  </a:lnTo>
                  <a:lnTo>
                    <a:pt x="131" y="694"/>
                  </a:lnTo>
                  <a:lnTo>
                    <a:pt x="158" y="684"/>
                  </a:lnTo>
                  <a:lnTo>
                    <a:pt x="176" y="707"/>
                  </a:lnTo>
                  <a:lnTo>
                    <a:pt x="189" y="728"/>
                  </a:lnTo>
                  <a:lnTo>
                    <a:pt x="205" y="724"/>
                  </a:lnTo>
                  <a:lnTo>
                    <a:pt x="213" y="733"/>
                  </a:lnTo>
                  <a:lnTo>
                    <a:pt x="232" y="743"/>
                  </a:lnTo>
                  <a:lnTo>
                    <a:pt x="259" y="745"/>
                  </a:lnTo>
                  <a:lnTo>
                    <a:pt x="305" y="816"/>
                  </a:lnTo>
                  <a:lnTo>
                    <a:pt x="358" y="796"/>
                  </a:lnTo>
                  <a:lnTo>
                    <a:pt x="424" y="793"/>
                  </a:lnTo>
                  <a:lnTo>
                    <a:pt x="451" y="780"/>
                  </a:lnTo>
                  <a:lnTo>
                    <a:pt x="512" y="783"/>
                  </a:lnTo>
                  <a:lnTo>
                    <a:pt x="586" y="811"/>
                  </a:lnTo>
                  <a:lnTo>
                    <a:pt x="609" y="816"/>
                  </a:lnTo>
                  <a:lnTo>
                    <a:pt x="626" y="811"/>
                  </a:lnTo>
                  <a:lnTo>
                    <a:pt x="644" y="798"/>
                  </a:lnTo>
                  <a:lnTo>
                    <a:pt x="601" y="743"/>
                  </a:lnTo>
                  <a:lnTo>
                    <a:pt x="566" y="674"/>
                  </a:lnTo>
                  <a:lnTo>
                    <a:pt x="543" y="649"/>
                  </a:lnTo>
                  <a:lnTo>
                    <a:pt x="548" y="590"/>
                  </a:lnTo>
                  <a:lnTo>
                    <a:pt x="566" y="553"/>
                  </a:lnTo>
                  <a:lnTo>
                    <a:pt x="618" y="520"/>
                  </a:lnTo>
                  <a:lnTo>
                    <a:pt x="653" y="444"/>
                  </a:lnTo>
                  <a:lnTo>
                    <a:pt x="709" y="416"/>
                  </a:lnTo>
                  <a:lnTo>
                    <a:pt x="758" y="467"/>
                  </a:lnTo>
                  <a:lnTo>
                    <a:pt x="788" y="494"/>
                  </a:lnTo>
                  <a:lnTo>
                    <a:pt x="811" y="494"/>
                  </a:lnTo>
                  <a:lnTo>
                    <a:pt x="814" y="449"/>
                  </a:lnTo>
                  <a:lnTo>
                    <a:pt x="842" y="359"/>
                  </a:lnTo>
                  <a:lnTo>
                    <a:pt x="855" y="222"/>
                  </a:lnTo>
                  <a:lnTo>
                    <a:pt x="855" y="96"/>
                  </a:lnTo>
                  <a:lnTo>
                    <a:pt x="838" y="36"/>
                  </a:lnTo>
                  <a:lnTo>
                    <a:pt x="833" y="4"/>
                  </a:lnTo>
                  <a:lnTo>
                    <a:pt x="833" y="11"/>
                  </a:lnTo>
                </a:path>
              </a:pathLst>
            </a:custGeom>
            <a:solidFill>
              <a:schemeClr val="accent2"/>
            </a:solid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GB" alt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grpSp>
      <p:grpSp>
        <p:nvGrpSpPr>
          <p:cNvPr id="73" name="קבוצה 72">
            <a:extLst>
              <a:ext uri="{FF2B5EF4-FFF2-40B4-BE49-F238E27FC236}">
                <a16:creationId xmlns:a16="http://schemas.microsoft.com/office/drawing/2014/main" id="{755408FD-EA55-4D65-A12A-D9B7C92C5E7A}"/>
              </a:ext>
            </a:extLst>
          </p:cNvPr>
          <p:cNvGrpSpPr/>
          <p:nvPr/>
        </p:nvGrpSpPr>
        <p:grpSpPr>
          <a:xfrm>
            <a:off x="677491" y="478769"/>
            <a:ext cx="3896978" cy="765283"/>
            <a:chOff x="677491" y="478769"/>
            <a:chExt cx="3896978" cy="765283"/>
          </a:xfrm>
        </p:grpSpPr>
        <p:sp>
          <p:nvSpPr>
            <p:cNvPr id="74" name="Freeform: Shape 32">
              <a:extLst>
                <a:ext uri="{FF2B5EF4-FFF2-40B4-BE49-F238E27FC236}">
                  <a16:creationId xmlns:a16="http://schemas.microsoft.com/office/drawing/2014/main" id="{1909DEDC-1B8B-4E14-B53D-87E90F8F2F64}"/>
                </a:ext>
              </a:extLst>
            </p:cNvPr>
            <p:cNvSpPr>
              <a:spLocks/>
            </p:cNvSpPr>
            <p:nvPr/>
          </p:nvSpPr>
          <p:spPr bwMode="auto">
            <a:xfrm>
              <a:off x="2306842" y="637577"/>
              <a:ext cx="2267627" cy="450167"/>
            </a:xfrm>
            <a:custGeom>
              <a:avLst/>
              <a:gdLst>
                <a:gd name="connsiteX0" fmla="*/ 0 w 3333886"/>
                <a:gd name="connsiteY0" fmla="*/ 0 h 661839"/>
                <a:gd name="connsiteX1" fmla="*/ 756515 w 3333886"/>
                <a:gd name="connsiteY1" fmla="*/ 0 h 661839"/>
                <a:gd name="connsiteX2" fmla="*/ 2045201 w 3333886"/>
                <a:gd name="connsiteY2" fmla="*/ 0 h 661839"/>
                <a:gd name="connsiteX3" fmla="*/ 2846065 w 3333886"/>
                <a:gd name="connsiteY3" fmla="*/ 0 h 661839"/>
                <a:gd name="connsiteX4" fmla="*/ 2846065 w 3333886"/>
                <a:gd name="connsiteY4" fmla="*/ 1 h 661839"/>
                <a:gd name="connsiteX5" fmla="*/ 2859576 w 3333886"/>
                <a:gd name="connsiteY5" fmla="*/ 1 h 661839"/>
                <a:gd name="connsiteX6" fmla="*/ 2918646 w 3333886"/>
                <a:gd name="connsiteY6" fmla="*/ 1 h 661839"/>
                <a:gd name="connsiteX7" fmla="*/ 2941316 w 3333886"/>
                <a:gd name="connsiteY7" fmla="*/ 1 h 661839"/>
                <a:gd name="connsiteX8" fmla="*/ 2978722 w 3333886"/>
                <a:gd name="connsiteY8" fmla="*/ 1 h 661839"/>
                <a:gd name="connsiteX9" fmla="*/ 3058665 w 3333886"/>
                <a:gd name="connsiteY9" fmla="*/ 1 h 661839"/>
                <a:gd name="connsiteX10" fmla="*/ 3159318 w 3333886"/>
                <a:gd name="connsiteY10" fmla="*/ 47275 h 661839"/>
                <a:gd name="connsiteX11" fmla="*/ 3165608 w 3333886"/>
                <a:gd name="connsiteY11" fmla="*/ 53578 h 661839"/>
                <a:gd name="connsiteX12" fmla="*/ 3310296 w 3333886"/>
                <a:gd name="connsiteY12" fmla="*/ 252130 h 661839"/>
                <a:gd name="connsiteX13" fmla="*/ 3310296 w 3333886"/>
                <a:gd name="connsiteY13" fmla="*/ 409710 h 661839"/>
                <a:gd name="connsiteX14" fmla="*/ 3165608 w 3333886"/>
                <a:gd name="connsiteY14" fmla="*/ 608262 h 661839"/>
                <a:gd name="connsiteX15" fmla="*/ 3058665 w 3333886"/>
                <a:gd name="connsiteY15" fmla="*/ 661839 h 661839"/>
                <a:gd name="connsiteX16" fmla="*/ 2678073 w 3333886"/>
                <a:gd name="connsiteY16" fmla="*/ 661839 h 661839"/>
                <a:gd name="connsiteX17" fmla="*/ 2678743 w 3333886"/>
                <a:gd name="connsiteY17" fmla="*/ 660851 h 661839"/>
                <a:gd name="connsiteX18" fmla="*/ 756515 w 3333886"/>
                <a:gd name="connsiteY18" fmla="*/ 660851 h 661839"/>
                <a:gd name="connsiteX19" fmla="*/ 756515 w 3333886"/>
                <a:gd name="connsiteY19" fmla="*/ 660058 h 661839"/>
                <a:gd name="connsiteX20" fmla="*/ 0 w 3333886"/>
                <a:gd name="connsiteY20" fmla="*/ 660058 h 661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33886" h="661839">
                  <a:moveTo>
                    <a:pt x="0" y="0"/>
                  </a:moveTo>
                  <a:lnTo>
                    <a:pt x="756515" y="0"/>
                  </a:lnTo>
                  <a:lnTo>
                    <a:pt x="2045201" y="0"/>
                  </a:lnTo>
                  <a:lnTo>
                    <a:pt x="2846065" y="0"/>
                  </a:lnTo>
                  <a:lnTo>
                    <a:pt x="2846065" y="1"/>
                  </a:lnTo>
                  <a:lnTo>
                    <a:pt x="2859576" y="1"/>
                  </a:lnTo>
                  <a:cubicBezTo>
                    <a:pt x="2873944" y="1"/>
                    <a:pt x="2893102" y="1"/>
                    <a:pt x="2918646" y="1"/>
                  </a:cubicBezTo>
                  <a:lnTo>
                    <a:pt x="2941316" y="1"/>
                  </a:lnTo>
                  <a:lnTo>
                    <a:pt x="2978722" y="1"/>
                  </a:lnTo>
                  <a:cubicBezTo>
                    <a:pt x="3001901" y="1"/>
                    <a:pt x="3028391" y="1"/>
                    <a:pt x="3058665" y="1"/>
                  </a:cubicBezTo>
                  <a:cubicBezTo>
                    <a:pt x="3099555" y="1"/>
                    <a:pt x="3134154" y="15759"/>
                    <a:pt x="3159318" y="47275"/>
                  </a:cubicBezTo>
                  <a:cubicBezTo>
                    <a:pt x="3162463" y="50427"/>
                    <a:pt x="3162463" y="50427"/>
                    <a:pt x="3165608" y="53578"/>
                  </a:cubicBezTo>
                  <a:cubicBezTo>
                    <a:pt x="3165608" y="53578"/>
                    <a:pt x="3165608" y="53578"/>
                    <a:pt x="3310296" y="252130"/>
                  </a:cubicBezTo>
                  <a:cubicBezTo>
                    <a:pt x="3341750" y="299404"/>
                    <a:pt x="3341750" y="362436"/>
                    <a:pt x="3310296" y="409710"/>
                  </a:cubicBezTo>
                  <a:cubicBezTo>
                    <a:pt x="3310296" y="409710"/>
                    <a:pt x="3310296" y="409710"/>
                    <a:pt x="3165608" y="608262"/>
                  </a:cubicBezTo>
                  <a:cubicBezTo>
                    <a:pt x="3140445" y="639778"/>
                    <a:pt x="3099555" y="661839"/>
                    <a:pt x="3058665" y="661839"/>
                  </a:cubicBezTo>
                  <a:cubicBezTo>
                    <a:pt x="3058665" y="661839"/>
                    <a:pt x="3058665" y="661839"/>
                    <a:pt x="2678073" y="661839"/>
                  </a:cubicBezTo>
                  <a:lnTo>
                    <a:pt x="2678743" y="660851"/>
                  </a:lnTo>
                  <a:lnTo>
                    <a:pt x="756515" y="660851"/>
                  </a:lnTo>
                  <a:lnTo>
                    <a:pt x="756515" y="660058"/>
                  </a:lnTo>
                  <a:lnTo>
                    <a:pt x="0" y="660058"/>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noAutofit/>
            </a:bodyPr>
            <a:lstStyle/>
            <a:p>
              <a:endParaRPr lang="en-IN" dirty="0"/>
            </a:p>
          </p:txBody>
        </p:sp>
        <p:sp>
          <p:nvSpPr>
            <p:cNvPr id="75" name="Rectangle: Rounded Corners 48">
              <a:extLst>
                <a:ext uri="{FF2B5EF4-FFF2-40B4-BE49-F238E27FC236}">
                  <a16:creationId xmlns:a16="http://schemas.microsoft.com/office/drawing/2014/main" id="{57655881-D491-4277-B408-713DEFDF4D6A}"/>
                </a:ext>
              </a:extLst>
            </p:cNvPr>
            <p:cNvSpPr/>
            <p:nvPr/>
          </p:nvSpPr>
          <p:spPr>
            <a:xfrm>
              <a:off x="3777523" y="733747"/>
              <a:ext cx="642837" cy="261574"/>
            </a:xfrm>
            <a:prstGeom prst="roundRect">
              <a:avLst>
                <a:gd name="adj" fmla="val 50000"/>
              </a:avLst>
            </a:prstGeom>
            <a:solidFill>
              <a:schemeClr val="tx1">
                <a:lumMod val="75000"/>
                <a:lumOff val="25000"/>
              </a:schemeClr>
            </a:solidFill>
            <a:ln w="9525">
              <a:solidFill>
                <a:schemeClr val="tx2">
                  <a:lumMod val="50000"/>
                  <a:lumOff val="50000"/>
                </a:schemeClr>
              </a:solidFill>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76" name="Rectangle 49">
              <a:extLst>
                <a:ext uri="{FF2B5EF4-FFF2-40B4-BE49-F238E27FC236}">
                  <a16:creationId xmlns:a16="http://schemas.microsoft.com/office/drawing/2014/main" id="{8FCB3A77-6AFB-4F8E-A51A-AEE247B1F3F3}"/>
                </a:ext>
              </a:extLst>
            </p:cNvPr>
            <p:cNvSpPr/>
            <p:nvPr/>
          </p:nvSpPr>
          <p:spPr>
            <a:xfrm>
              <a:off x="3915415" y="764094"/>
              <a:ext cx="307777" cy="184666"/>
            </a:xfrm>
            <a:prstGeom prst="rect">
              <a:avLst/>
            </a:prstGeom>
          </p:spPr>
          <p:txBody>
            <a:bodyPr wrap="none" lIns="0" tIns="0" rIns="0" bIns="0" anchor="ctr">
              <a:spAutoFit/>
            </a:bodyPr>
            <a:lstStyle/>
            <a:p>
              <a:pPr algn="ctr"/>
              <a:r>
                <a:rPr lang="en-IN" sz="1200" dirty="0">
                  <a:solidFill>
                    <a:schemeClr val="bg1"/>
                  </a:solidFill>
                  <a:latin typeface="Bebas Neue Bold" panose="020B0606020202050201" pitchFamily="34" charset="0"/>
                </a:rPr>
                <a:t>+3.6%</a:t>
              </a:r>
            </a:p>
          </p:txBody>
        </p:sp>
        <p:sp>
          <p:nvSpPr>
            <p:cNvPr id="77" name="Isosceles Triangle 50">
              <a:extLst>
                <a:ext uri="{FF2B5EF4-FFF2-40B4-BE49-F238E27FC236}">
                  <a16:creationId xmlns:a16="http://schemas.microsoft.com/office/drawing/2014/main" id="{C5C7E50C-6555-41E3-93E0-77CBD0A311F4}"/>
                </a:ext>
              </a:extLst>
            </p:cNvPr>
            <p:cNvSpPr/>
            <p:nvPr/>
          </p:nvSpPr>
          <p:spPr>
            <a:xfrm rot="10800000" flipV="1">
              <a:off x="4263399" y="816169"/>
              <a:ext cx="84254" cy="80515"/>
            </a:xfrm>
            <a:prstGeom prst="triangl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78" name="Freeform 6">
              <a:extLst>
                <a:ext uri="{FF2B5EF4-FFF2-40B4-BE49-F238E27FC236}">
                  <a16:creationId xmlns:a16="http://schemas.microsoft.com/office/drawing/2014/main" id="{DF6DBCF5-BC35-4FBD-99C9-1C9A6DF28040}"/>
                </a:ext>
              </a:extLst>
            </p:cNvPr>
            <p:cNvSpPr>
              <a:spLocks/>
            </p:cNvSpPr>
            <p:nvPr/>
          </p:nvSpPr>
          <p:spPr bwMode="auto">
            <a:xfrm>
              <a:off x="677491" y="548795"/>
              <a:ext cx="1170432" cy="626482"/>
            </a:xfrm>
            <a:custGeom>
              <a:avLst/>
              <a:gdLst>
                <a:gd name="T0" fmla="*/ 470 w 546"/>
                <a:gd name="T1" fmla="*/ 146 h 292"/>
                <a:gd name="T2" fmla="*/ 491 w 546"/>
                <a:gd name="T3" fmla="*/ 62 h 292"/>
                <a:gd name="T4" fmla="*/ 546 w 546"/>
                <a:gd name="T5" fmla="*/ 0 h 292"/>
                <a:gd name="T6" fmla="*/ 106 w 546"/>
                <a:gd name="T7" fmla="*/ 0 h 292"/>
                <a:gd name="T8" fmla="*/ 106 w 546"/>
                <a:gd name="T9" fmla="*/ 0 h 292"/>
                <a:gd name="T10" fmla="*/ 106 w 546"/>
                <a:gd name="T11" fmla="*/ 0 h 292"/>
                <a:gd name="T12" fmla="*/ 106 w 546"/>
                <a:gd name="T13" fmla="*/ 0 h 292"/>
                <a:gd name="T14" fmla="*/ 106 w 546"/>
                <a:gd name="T15" fmla="*/ 0 h 292"/>
                <a:gd name="T16" fmla="*/ 106 w 546"/>
                <a:gd name="T17" fmla="*/ 0 h 292"/>
                <a:gd name="T18" fmla="*/ 106 w 546"/>
                <a:gd name="T19" fmla="*/ 0 h 292"/>
                <a:gd name="T20" fmla="*/ 105 w 546"/>
                <a:gd name="T21" fmla="*/ 0 h 292"/>
                <a:gd name="T22" fmla="*/ 105 w 546"/>
                <a:gd name="T23" fmla="*/ 0 h 292"/>
                <a:gd name="T24" fmla="*/ 105 w 546"/>
                <a:gd name="T25" fmla="*/ 0 h 292"/>
                <a:gd name="T26" fmla="*/ 105 w 546"/>
                <a:gd name="T27" fmla="*/ 0 h 292"/>
                <a:gd name="T28" fmla="*/ 105 w 546"/>
                <a:gd name="T29" fmla="*/ 0 h 292"/>
                <a:gd name="T30" fmla="*/ 105 w 546"/>
                <a:gd name="T31" fmla="*/ 0 h 292"/>
                <a:gd name="T32" fmla="*/ 105 w 546"/>
                <a:gd name="T33" fmla="*/ 0 h 292"/>
                <a:gd name="T34" fmla="*/ 105 w 546"/>
                <a:gd name="T35" fmla="*/ 0 h 292"/>
                <a:gd name="T36" fmla="*/ 105 w 546"/>
                <a:gd name="T37" fmla="*/ 0 h 292"/>
                <a:gd name="T38" fmla="*/ 105 w 546"/>
                <a:gd name="T39" fmla="*/ 0 h 292"/>
                <a:gd name="T40" fmla="*/ 105 w 546"/>
                <a:gd name="T41" fmla="*/ 0 h 292"/>
                <a:gd name="T42" fmla="*/ 104 w 546"/>
                <a:gd name="T43" fmla="*/ 0 h 292"/>
                <a:gd name="T44" fmla="*/ 104 w 546"/>
                <a:gd name="T45" fmla="*/ 0 h 292"/>
                <a:gd name="T46" fmla="*/ 104 w 546"/>
                <a:gd name="T47" fmla="*/ 0 h 292"/>
                <a:gd name="T48" fmla="*/ 104 w 546"/>
                <a:gd name="T49" fmla="*/ 0 h 292"/>
                <a:gd name="T50" fmla="*/ 104 w 546"/>
                <a:gd name="T51" fmla="*/ 0 h 292"/>
                <a:gd name="T52" fmla="*/ 104 w 546"/>
                <a:gd name="T53" fmla="*/ 0 h 292"/>
                <a:gd name="T54" fmla="*/ 104 w 546"/>
                <a:gd name="T55" fmla="*/ 0 h 292"/>
                <a:gd name="T56" fmla="*/ 104 w 546"/>
                <a:gd name="T57" fmla="*/ 0 h 292"/>
                <a:gd name="T58" fmla="*/ 104 w 546"/>
                <a:gd name="T59" fmla="*/ 0 h 292"/>
                <a:gd name="T60" fmla="*/ 104 w 546"/>
                <a:gd name="T61" fmla="*/ 0 h 292"/>
                <a:gd name="T62" fmla="*/ 104 w 546"/>
                <a:gd name="T63" fmla="*/ 0 h 292"/>
                <a:gd name="T64" fmla="*/ 104 w 546"/>
                <a:gd name="T65" fmla="*/ 0 h 292"/>
                <a:gd name="T66" fmla="*/ 103 w 546"/>
                <a:gd name="T67" fmla="*/ 0 h 292"/>
                <a:gd name="T68" fmla="*/ 103 w 546"/>
                <a:gd name="T69" fmla="*/ 0 h 292"/>
                <a:gd name="T70" fmla="*/ 103 w 546"/>
                <a:gd name="T71" fmla="*/ 0 h 292"/>
                <a:gd name="T72" fmla="*/ 103 w 546"/>
                <a:gd name="T73" fmla="*/ 0 h 292"/>
                <a:gd name="T74" fmla="*/ 96 w 546"/>
                <a:gd name="T75" fmla="*/ 0 h 292"/>
                <a:gd name="T76" fmla="*/ 94 w 546"/>
                <a:gd name="T77" fmla="*/ 0 h 292"/>
                <a:gd name="T78" fmla="*/ 89 w 546"/>
                <a:gd name="T79" fmla="*/ 1 h 292"/>
                <a:gd name="T80" fmla="*/ 88 w 546"/>
                <a:gd name="T81" fmla="*/ 1 h 292"/>
                <a:gd name="T82" fmla="*/ 81 w 546"/>
                <a:gd name="T83" fmla="*/ 3 h 292"/>
                <a:gd name="T84" fmla="*/ 80 w 546"/>
                <a:gd name="T85" fmla="*/ 3 h 292"/>
                <a:gd name="T86" fmla="*/ 74 w 546"/>
                <a:gd name="T87" fmla="*/ 5 h 292"/>
                <a:gd name="T88" fmla="*/ 73 w 546"/>
                <a:gd name="T89" fmla="*/ 5 h 292"/>
                <a:gd name="T90" fmla="*/ 67 w 546"/>
                <a:gd name="T91" fmla="*/ 7 h 292"/>
                <a:gd name="T92" fmla="*/ 66 w 546"/>
                <a:gd name="T93" fmla="*/ 8 h 292"/>
                <a:gd name="T94" fmla="*/ 60 w 546"/>
                <a:gd name="T95" fmla="*/ 10 h 292"/>
                <a:gd name="T96" fmla="*/ 59 w 546"/>
                <a:gd name="T97" fmla="*/ 11 h 292"/>
                <a:gd name="T98" fmla="*/ 53 w 546"/>
                <a:gd name="T99" fmla="*/ 14 h 292"/>
                <a:gd name="T100" fmla="*/ 53 w 546"/>
                <a:gd name="T101" fmla="*/ 14 h 292"/>
                <a:gd name="T102" fmla="*/ 48 w 546"/>
                <a:gd name="T103" fmla="*/ 17 h 292"/>
                <a:gd name="T104" fmla="*/ 47 w 546"/>
                <a:gd name="T105" fmla="*/ 18 h 292"/>
                <a:gd name="T106" fmla="*/ 36 w 546"/>
                <a:gd name="T107" fmla="*/ 26 h 292"/>
                <a:gd name="T108" fmla="*/ 35 w 546"/>
                <a:gd name="T109" fmla="*/ 27 h 292"/>
                <a:gd name="T110" fmla="*/ 26 w 546"/>
                <a:gd name="T111" fmla="*/ 37 h 292"/>
                <a:gd name="T112" fmla="*/ 25 w 546"/>
                <a:gd name="T113" fmla="*/ 37 h 292"/>
                <a:gd name="T114" fmla="*/ 0 w 546"/>
                <a:gd name="T115" fmla="*/ 106 h 292"/>
                <a:gd name="T116" fmla="*/ 0 w 546"/>
                <a:gd name="T117" fmla="*/ 186 h 292"/>
                <a:gd name="T118" fmla="*/ 106 w 546"/>
                <a:gd name="T119" fmla="*/ 292 h 292"/>
                <a:gd name="T120" fmla="*/ 544 w 546"/>
                <a:gd name="T121" fmla="*/ 292 h 292"/>
                <a:gd name="T122" fmla="*/ 542 w 546"/>
                <a:gd name="T123" fmla="*/ 289 h 292"/>
                <a:gd name="T124" fmla="*/ 470 w 546"/>
                <a:gd name="T125" fmla="*/ 146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6" h="292">
                  <a:moveTo>
                    <a:pt x="470" y="146"/>
                  </a:moveTo>
                  <a:cubicBezTo>
                    <a:pt x="470" y="115"/>
                    <a:pt x="477" y="87"/>
                    <a:pt x="491" y="62"/>
                  </a:cubicBezTo>
                  <a:cubicBezTo>
                    <a:pt x="504" y="37"/>
                    <a:pt x="523" y="16"/>
                    <a:pt x="54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3" y="0"/>
                    <a:pt x="103" y="0"/>
                  </a:cubicBezTo>
                  <a:cubicBezTo>
                    <a:pt x="103" y="0"/>
                    <a:pt x="103" y="0"/>
                    <a:pt x="103" y="0"/>
                  </a:cubicBezTo>
                  <a:cubicBezTo>
                    <a:pt x="103" y="0"/>
                    <a:pt x="103" y="0"/>
                    <a:pt x="103" y="0"/>
                  </a:cubicBezTo>
                  <a:cubicBezTo>
                    <a:pt x="103" y="0"/>
                    <a:pt x="103" y="0"/>
                    <a:pt x="103" y="0"/>
                  </a:cubicBezTo>
                  <a:cubicBezTo>
                    <a:pt x="101" y="0"/>
                    <a:pt x="98" y="0"/>
                    <a:pt x="96" y="0"/>
                  </a:cubicBezTo>
                  <a:cubicBezTo>
                    <a:pt x="96" y="0"/>
                    <a:pt x="95" y="0"/>
                    <a:pt x="94" y="0"/>
                  </a:cubicBezTo>
                  <a:cubicBezTo>
                    <a:pt x="92" y="1"/>
                    <a:pt x="90" y="1"/>
                    <a:pt x="89" y="1"/>
                  </a:cubicBezTo>
                  <a:cubicBezTo>
                    <a:pt x="88" y="1"/>
                    <a:pt x="88" y="1"/>
                    <a:pt x="88" y="1"/>
                  </a:cubicBezTo>
                  <a:cubicBezTo>
                    <a:pt x="85" y="2"/>
                    <a:pt x="83" y="2"/>
                    <a:pt x="81" y="3"/>
                  </a:cubicBezTo>
                  <a:cubicBezTo>
                    <a:pt x="81" y="3"/>
                    <a:pt x="80" y="3"/>
                    <a:pt x="80" y="3"/>
                  </a:cubicBezTo>
                  <a:cubicBezTo>
                    <a:pt x="78" y="4"/>
                    <a:pt x="76" y="4"/>
                    <a:pt x="74" y="5"/>
                  </a:cubicBezTo>
                  <a:cubicBezTo>
                    <a:pt x="74" y="5"/>
                    <a:pt x="73" y="5"/>
                    <a:pt x="73" y="5"/>
                  </a:cubicBezTo>
                  <a:cubicBezTo>
                    <a:pt x="71" y="6"/>
                    <a:pt x="69" y="6"/>
                    <a:pt x="67" y="7"/>
                  </a:cubicBezTo>
                  <a:cubicBezTo>
                    <a:pt x="66" y="7"/>
                    <a:pt x="66" y="8"/>
                    <a:pt x="66" y="8"/>
                  </a:cubicBezTo>
                  <a:cubicBezTo>
                    <a:pt x="64" y="8"/>
                    <a:pt x="62" y="9"/>
                    <a:pt x="60" y="10"/>
                  </a:cubicBezTo>
                  <a:cubicBezTo>
                    <a:pt x="60" y="10"/>
                    <a:pt x="60" y="10"/>
                    <a:pt x="59" y="11"/>
                  </a:cubicBezTo>
                  <a:cubicBezTo>
                    <a:pt x="57" y="12"/>
                    <a:pt x="55" y="13"/>
                    <a:pt x="53" y="14"/>
                  </a:cubicBezTo>
                  <a:cubicBezTo>
                    <a:pt x="53" y="14"/>
                    <a:pt x="53" y="14"/>
                    <a:pt x="53" y="14"/>
                  </a:cubicBezTo>
                  <a:cubicBezTo>
                    <a:pt x="51" y="15"/>
                    <a:pt x="49" y="16"/>
                    <a:pt x="48" y="17"/>
                  </a:cubicBezTo>
                  <a:cubicBezTo>
                    <a:pt x="47" y="18"/>
                    <a:pt x="47" y="18"/>
                    <a:pt x="47" y="18"/>
                  </a:cubicBezTo>
                  <a:cubicBezTo>
                    <a:pt x="43" y="21"/>
                    <a:pt x="39" y="23"/>
                    <a:pt x="36" y="26"/>
                  </a:cubicBezTo>
                  <a:cubicBezTo>
                    <a:pt x="36" y="27"/>
                    <a:pt x="36" y="27"/>
                    <a:pt x="35" y="27"/>
                  </a:cubicBezTo>
                  <a:cubicBezTo>
                    <a:pt x="32" y="30"/>
                    <a:pt x="29" y="33"/>
                    <a:pt x="26" y="37"/>
                  </a:cubicBezTo>
                  <a:cubicBezTo>
                    <a:pt x="25" y="37"/>
                    <a:pt x="25" y="37"/>
                    <a:pt x="25" y="37"/>
                  </a:cubicBezTo>
                  <a:cubicBezTo>
                    <a:pt x="10" y="56"/>
                    <a:pt x="0" y="79"/>
                    <a:pt x="0" y="106"/>
                  </a:cubicBezTo>
                  <a:cubicBezTo>
                    <a:pt x="0" y="186"/>
                    <a:pt x="0" y="186"/>
                    <a:pt x="0" y="186"/>
                  </a:cubicBezTo>
                  <a:cubicBezTo>
                    <a:pt x="0" y="244"/>
                    <a:pt x="48" y="292"/>
                    <a:pt x="106" y="292"/>
                  </a:cubicBezTo>
                  <a:cubicBezTo>
                    <a:pt x="544" y="292"/>
                    <a:pt x="544" y="292"/>
                    <a:pt x="544" y="292"/>
                  </a:cubicBezTo>
                  <a:cubicBezTo>
                    <a:pt x="543" y="291"/>
                    <a:pt x="542" y="290"/>
                    <a:pt x="542" y="289"/>
                  </a:cubicBezTo>
                  <a:cubicBezTo>
                    <a:pt x="498" y="256"/>
                    <a:pt x="470" y="204"/>
                    <a:pt x="470" y="146"/>
                  </a:cubicBez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79" name="Freeform: Shape 52">
              <a:extLst>
                <a:ext uri="{FF2B5EF4-FFF2-40B4-BE49-F238E27FC236}">
                  <a16:creationId xmlns:a16="http://schemas.microsoft.com/office/drawing/2014/main" id="{6BEAA555-7615-43D8-8036-A93B6A8C655C}"/>
                </a:ext>
              </a:extLst>
            </p:cNvPr>
            <p:cNvSpPr>
              <a:spLocks/>
            </p:cNvSpPr>
            <p:nvPr/>
          </p:nvSpPr>
          <p:spPr bwMode="auto">
            <a:xfrm>
              <a:off x="2390623" y="679850"/>
              <a:ext cx="1358584" cy="363491"/>
            </a:xfrm>
            <a:custGeom>
              <a:avLst/>
              <a:gdLst>
                <a:gd name="connsiteX0" fmla="*/ 0 w 1997402"/>
                <a:gd name="connsiteY0" fmla="*/ 0 h 534408"/>
                <a:gd name="connsiteX1" fmla="*/ 1591548 w 1997402"/>
                <a:gd name="connsiteY1" fmla="*/ 0 h 534408"/>
                <a:gd name="connsiteX2" fmla="*/ 1591548 w 1997402"/>
                <a:gd name="connsiteY2" fmla="*/ 356 h 534408"/>
                <a:gd name="connsiteX3" fmla="*/ 1784986 w 1997402"/>
                <a:gd name="connsiteY3" fmla="*/ 356 h 534408"/>
                <a:gd name="connsiteX4" fmla="*/ 1841638 w 1997402"/>
                <a:gd name="connsiteY4" fmla="*/ 28773 h 534408"/>
                <a:gd name="connsiteX5" fmla="*/ 1983239 w 1997402"/>
                <a:gd name="connsiteY5" fmla="*/ 227478 h 534408"/>
                <a:gd name="connsiteX6" fmla="*/ 1983239 w 1997402"/>
                <a:gd name="connsiteY6" fmla="*/ 309529 h 534408"/>
                <a:gd name="connsiteX7" fmla="*/ 1841638 w 1997402"/>
                <a:gd name="connsiteY7" fmla="*/ 505088 h 534408"/>
                <a:gd name="connsiteX8" fmla="*/ 1784986 w 1997402"/>
                <a:gd name="connsiteY8" fmla="*/ 533505 h 534408"/>
                <a:gd name="connsiteX9" fmla="*/ 1591548 w 1997402"/>
                <a:gd name="connsiteY9" fmla="*/ 533505 h 534408"/>
                <a:gd name="connsiteX10" fmla="*/ 1591548 w 1997402"/>
                <a:gd name="connsiteY10" fmla="*/ 534408 h 534408"/>
                <a:gd name="connsiteX11" fmla="*/ 0 w 1997402"/>
                <a:gd name="connsiteY11" fmla="*/ 534408 h 53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7402" h="534408">
                  <a:moveTo>
                    <a:pt x="0" y="0"/>
                  </a:moveTo>
                  <a:lnTo>
                    <a:pt x="1591548" y="0"/>
                  </a:lnTo>
                  <a:lnTo>
                    <a:pt x="1591548" y="356"/>
                  </a:lnTo>
                  <a:lnTo>
                    <a:pt x="1784986" y="356"/>
                  </a:lnTo>
                  <a:cubicBezTo>
                    <a:pt x="1806989" y="356"/>
                    <a:pt x="1829049" y="9846"/>
                    <a:pt x="1841638" y="28773"/>
                  </a:cubicBezTo>
                  <a:lnTo>
                    <a:pt x="1983239" y="227478"/>
                  </a:lnTo>
                  <a:cubicBezTo>
                    <a:pt x="2002123" y="252749"/>
                    <a:pt x="2002123" y="284258"/>
                    <a:pt x="1983239" y="309529"/>
                  </a:cubicBezTo>
                  <a:lnTo>
                    <a:pt x="1841638" y="505088"/>
                  </a:lnTo>
                  <a:cubicBezTo>
                    <a:pt x="1829049" y="524015"/>
                    <a:pt x="1806989" y="533505"/>
                    <a:pt x="1784986" y="533505"/>
                  </a:cubicBezTo>
                  <a:lnTo>
                    <a:pt x="1591548" y="533505"/>
                  </a:lnTo>
                  <a:lnTo>
                    <a:pt x="1591548" y="534408"/>
                  </a:lnTo>
                  <a:lnTo>
                    <a:pt x="0" y="534408"/>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noAutofit/>
            </a:bodyPr>
            <a:lstStyle/>
            <a:p>
              <a:endParaRPr lang="en-IN" dirty="0"/>
            </a:p>
          </p:txBody>
        </p:sp>
        <p:sp>
          <p:nvSpPr>
            <p:cNvPr id="80" name="Freeform 9">
              <a:extLst>
                <a:ext uri="{FF2B5EF4-FFF2-40B4-BE49-F238E27FC236}">
                  <a16:creationId xmlns:a16="http://schemas.microsoft.com/office/drawing/2014/main" id="{5C6DC6D1-2B5C-4B83-A703-CFAE1784D445}"/>
                </a:ext>
              </a:extLst>
            </p:cNvPr>
            <p:cNvSpPr>
              <a:spLocks noEditPoints="1"/>
            </p:cNvSpPr>
            <p:nvPr/>
          </p:nvSpPr>
          <p:spPr bwMode="auto">
            <a:xfrm>
              <a:off x="1685363" y="478769"/>
              <a:ext cx="765282" cy="765283"/>
            </a:xfrm>
            <a:custGeom>
              <a:avLst/>
              <a:gdLst>
                <a:gd name="T0" fmla="*/ 336 w 357"/>
                <a:gd name="T1" fmla="*/ 94 h 357"/>
                <a:gd name="T2" fmla="*/ 333 w 357"/>
                <a:gd name="T3" fmla="*/ 89 h 357"/>
                <a:gd name="T4" fmla="*/ 328 w 357"/>
                <a:gd name="T5" fmla="*/ 81 h 357"/>
                <a:gd name="T6" fmla="*/ 323 w 357"/>
                <a:gd name="T7" fmla="*/ 74 h 357"/>
                <a:gd name="T8" fmla="*/ 264 w 357"/>
                <a:gd name="T9" fmla="*/ 22 h 357"/>
                <a:gd name="T10" fmla="*/ 178 w 357"/>
                <a:gd name="T11" fmla="*/ 0 h 357"/>
                <a:gd name="T12" fmla="*/ 93 w 357"/>
                <a:gd name="T13" fmla="*/ 22 h 357"/>
                <a:gd name="T14" fmla="*/ 76 w 357"/>
                <a:gd name="T15" fmla="*/ 33 h 357"/>
                <a:gd name="T16" fmla="*/ 21 w 357"/>
                <a:gd name="T17" fmla="*/ 95 h 357"/>
                <a:gd name="T18" fmla="*/ 0 w 357"/>
                <a:gd name="T19" fmla="*/ 179 h 357"/>
                <a:gd name="T20" fmla="*/ 72 w 357"/>
                <a:gd name="T21" fmla="*/ 322 h 357"/>
                <a:gd name="T22" fmla="*/ 76 w 357"/>
                <a:gd name="T23" fmla="*/ 325 h 357"/>
                <a:gd name="T24" fmla="*/ 178 w 357"/>
                <a:gd name="T25" fmla="*/ 357 h 357"/>
                <a:gd name="T26" fmla="*/ 323 w 357"/>
                <a:gd name="T27" fmla="*/ 284 h 357"/>
                <a:gd name="T28" fmla="*/ 336 w 357"/>
                <a:gd name="T29" fmla="*/ 263 h 357"/>
                <a:gd name="T30" fmla="*/ 357 w 357"/>
                <a:gd name="T31" fmla="*/ 179 h 357"/>
                <a:gd name="T32" fmla="*/ 336 w 357"/>
                <a:gd name="T33" fmla="*/ 94 h 357"/>
                <a:gd name="T34" fmla="*/ 178 w 357"/>
                <a:gd name="T35" fmla="*/ 323 h 357"/>
                <a:gd name="T36" fmla="*/ 35 w 357"/>
                <a:gd name="T37" fmla="*/ 179 h 357"/>
                <a:gd name="T38" fmla="*/ 178 w 357"/>
                <a:gd name="T39" fmla="*/ 35 h 357"/>
                <a:gd name="T40" fmla="*/ 322 w 357"/>
                <a:gd name="T41" fmla="*/ 179 h 357"/>
                <a:gd name="T42" fmla="*/ 178 w 357"/>
                <a:gd name="T43" fmla="*/ 32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7" h="357">
                  <a:moveTo>
                    <a:pt x="336" y="94"/>
                  </a:moveTo>
                  <a:cubicBezTo>
                    <a:pt x="335" y="92"/>
                    <a:pt x="334" y="91"/>
                    <a:pt x="333" y="89"/>
                  </a:cubicBezTo>
                  <a:cubicBezTo>
                    <a:pt x="331" y="86"/>
                    <a:pt x="330" y="84"/>
                    <a:pt x="328" y="81"/>
                  </a:cubicBezTo>
                  <a:cubicBezTo>
                    <a:pt x="326" y="78"/>
                    <a:pt x="325" y="76"/>
                    <a:pt x="323" y="74"/>
                  </a:cubicBezTo>
                  <a:cubicBezTo>
                    <a:pt x="307" y="52"/>
                    <a:pt x="287" y="35"/>
                    <a:pt x="264" y="22"/>
                  </a:cubicBezTo>
                  <a:cubicBezTo>
                    <a:pt x="239" y="8"/>
                    <a:pt x="210" y="0"/>
                    <a:pt x="178" y="0"/>
                  </a:cubicBezTo>
                  <a:cubicBezTo>
                    <a:pt x="147" y="0"/>
                    <a:pt x="118" y="8"/>
                    <a:pt x="93" y="22"/>
                  </a:cubicBezTo>
                  <a:cubicBezTo>
                    <a:pt x="87" y="25"/>
                    <a:pt x="81" y="29"/>
                    <a:pt x="76" y="33"/>
                  </a:cubicBezTo>
                  <a:cubicBezTo>
                    <a:pt x="53" y="49"/>
                    <a:pt x="34" y="70"/>
                    <a:pt x="21" y="95"/>
                  </a:cubicBezTo>
                  <a:cubicBezTo>
                    <a:pt x="7" y="120"/>
                    <a:pt x="0" y="148"/>
                    <a:pt x="0" y="179"/>
                  </a:cubicBezTo>
                  <a:cubicBezTo>
                    <a:pt x="0" y="237"/>
                    <a:pt x="28" y="289"/>
                    <a:pt x="72" y="322"/>
                  </a:cubicBezTo>
                  <a:cubicBezTo>
                    <a:pt x="73" y="323"/>
                    <a:pt x="74" y="324"/>
                    <a:pt x="76" y="325"/>
                  </a:cubicBezTo>
                  <a:cubicBezTo>
                    <a:pt x="105" y="345"/>
                    <a:pt x="140" y="357"/>
                    <a:pt x="178" y="357"/>
                  </a:cubicBezTo>
                  <a:cubicBezTo>
                    <a:pt x="238" y="357"/>
                    <a:pt x="290" y="328"/>
                    <a:pt x="323" y="284"/>
                  </a:cubicBezTo>
                  <a:cubicBezTo>
                    <a:pt x="328" y="277"/>
                    <a:pt x="332" y="271"/>
                    <a:pt x="336" y="263"/>
                  </a:cubicBezTo>
                  <a:cubicBezTo>
                    <a:pt x="349" y="238"/>
                    <a:pt x="357" y="209"/>
                    <a:pt x="357" y="179"/>
                  </a:cubicBezTo>
                  <a:cubicBezTo>
                    <a:pt x="357" y="148"/>
                    <a:pt x="349" y="119"/>
                    <a:pt x="336" y="94"/>
                  </a:cubicBezTo>
                  <a:close/>
                  <a:moveTo>
                    <a:pt x="178" y="323"/>
                  </a:moveTo>
                  <a:cubicBezTo>
                    <a:pt x="99" y="323"/>
                    <a:pt x="35" y="258"/>
                    <a:pt x="35" y="179"/>
                  </a:cubicBezTo>
                  <a:cubicBezTo>
                    <a:pt x="35" y="99"/>
                    <a:pt x="99" y="35"/>
                    <a:pt x="178" y="35"/>
                  </a:cubicBezTo>
                  <a:cubicBezTo>
                    <a:pt x="258" y="35"/>
                    <a:pt x="322" y="99"/>
                    <a:pt x="322" y="179"/>
                  </a:cubicBezTo>
                  <a:cubicBezTo>
                    <a:pt x="322" y="258"/>
                    <a:pt x="258" y="323"/>
                    <a:pt x="178" y="323"/>
                  </a:cubicBezTo>
                  <a:close/>
                </a:path>
              </a:pathLst>
            </a:custGeom>
            <a:solidFill>
              <a:schemeClr val="accent2"/>
            </a:solidFill>
            <a:ln w="2857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91" name="Oval 10">
              <a:extLst>
                <a:ext uri="{FF2B5EF4-FFF2-40B4-BE49-F238E27FC236}">
                  <a16:creationId xmlns:a16="http://schemas.microsoft.com/office/drawing/2014/main" id="{75536B93-D11B-4759-8C6D-0C656D8AC714}"/>
                </a:ext>
              </a:extLst>
            </p:cNvPr>
            <p:cNvSpPr>
              <a:spLocks noChangeArrowheads="1"/>
            </p:cNvSpPr>
            <p:nvPr/>
          </p:nvSpPr>
          <p:spPr bwMode="auto">
            <a:xfrm>
              <a:off x="1760391" y="553796"/>
              <a:ext cx="615227" cy="616478"/>
            </a:xfrm>
            <a:prstGeom prst="ellipse">
              <a:avLst/>
            </a:pr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107" name="Freeform 11">
              <a:extLst>
                <a:ext uri="{FF2B5EF4-FFF2-40B4-BE49-F238E27FC236}">
                  <a16:creationId xmlns:a16="http://schemas.microsoft.com/office/drawing/2014/main" id="{1B2BEEC8-98D0-45EE-898D-75D11C6A0091}"/>
                </a:ext>
              </a:extLst>
            </p:cNvPr>
            <p:cNvSpPr>
              <a:spLocks/>
            </p:cNvSpPr>
            <p:nvPr/>
          </p:nvSpPr>
          <p:spPr bwMode="auto">
            <a:xfrm>
              <a:off x="761272" y="622572"/>
              <a:ext cx="1545571" cy="480178"/>
            </a:xfrm>
            <a:custGeom>
              <a:avLst/>
              <a:gdLst>
                <a:gd name="T0" fmla="*/ 609 w 721"/>
                <a:gd name="T1" fmla="*/ 0 h 224"/>
                <a:gd name="T2" fmla="*/ 70 w 721"/>
                <a:gd name="T3" fmla="*/ 0 h 224"/>
                <a:gd name="T4" fmla="*/ 0 w 721"/>
                <a:gd name="T5" fmla="*/ 70 h 224"/>
                <a:gd name="T6" fmla="*/ 0 w 721"/>
                <a:gd name="T7" fmla="*/ 153 h 224"/>
                <a:gd name="T8" fmla="*/ 70 w 721"/>
                <a:gd name="T9" fmla="*/ 224 h 224"/>
                <a:gd name="T10" fmla="*/ 609 w 721"/>
                <a:gd name="T11" fmla="*/ 224 h 224"/>
                <a:gd name="T12" fmla="*/ 721 w 721"/>
                <a:gd name="T13" fmla="*/ 112 h 224"/>
                <a:gd name="T14" fmla="*/ 609 w 721"/>
                <a:gd name="T15" fmla="*/ 0 h 2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1" h="224">
                  <a:moveTo>
                    <a:pt x="609" y="0"/>
                  </a:moveTo>
                  <a:cubicBezTo>
                    <a:pt x="70" y="0"/>
                    <a:pt x="70" y="0"/>
                    <a:pt x="70" y="0"/>
                  </a:cubicBezTo>
                  <a:cubicBezTo>
                    <a:pt x="32" y="0"/>
                    <a:pt x="0" y="31"/>
                    <a:pt x="0" y="70"/>
                  </a:cubicBezTo>
                  <a:cubicBezTo>
                    <a:pt x="0" y="153"/>
                    <a:pt x="0" y="153"/>
                    <a:pt x="0" y="153"/>
                  </a:cubicBezTo>
                  <a:cubicBezTo>
                    <a:pt x="0" y="192"/>
                    <a:pt x="32" y="224"/>
                    <a:pt x="70" y="224"/>
                  </a:cubicBezTo>
                  <a:cubicBezTo>
                    <a:pt x="609" y="224"/>
                    <a:pt x="609" y="224"/>
                    <a:pt x="609" y="224"/>
                  </a:cubicBezTo>
                  <a:cubicBezTo>
                    <a:pt x="671" y="224"/>
                    <a:pt x="721" y="174"/>
                    <a:pt x="721" y="112"/>
                  </a:cubicBezTo>
                  <a:cubicBezTo>
                    <a:pt x="721" y="50"/>
                    <a:pt x="671" y="0"/>
                    <a:pt x="609" y="0"/>
                  </a:cubicBezTo>
                  <a:close/>
                </a:path>
              </a:pathLst>
            </a:custGeom>
            <a:solidFill>
              <a:srgbClr val="FFFFFF"/>
            </a:solidFill>
            <a:ln w="1111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IN" dirty="0"/>
            </a:p>
          </p:txBody>
        </p:sp>
        <p:sp>
          <p:nvSpPr>
            <p:cNvPr id="108" name="Oval 12">
              <a:extLst>
                <a:ext uri="{FF2B5EF4-FFF2-40B4-BE49-F238E27FC236}">
                  <a16:creationId xmlns:a16="http://schemas.microsoft.com/office/drawing/2014/main" id="{CCF3A888-D3EF-45D6-A8F6-0BE1752F5D35}"/>
                </a:ext>
              </a:extLst>
            </p:cNvPr>
            <p:cNvSpPr>
              <a:spLocks noChangeArrowheads="1"/>
            </p:cNvSpPr>
            <p:nvPr/>
          </p:nvSpPr>
          <p:spPr bwMode="auto">
            <a:xfrm>
              <a:off x="1880435" y="669483"/>
              <a:ext cx="372638" cy="373888"/>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109" name="Rectangle 57">
              <a:extLst>
                <a:ext uri="{FF2B5EF4-FFF2-40B4-BE49-F238E27FC236}">
                  <a16:creationId xmlns:a16="http://schemas.microsoft.com/office/drawing/2014/main" id="{8DE12F4B-35C4-4512-9B57-90DB90C7575C}"/>
                </a:ext>
              </a:extLst>
            </p:cNvPr>
            <p:cNvSpPr/>
            <p:nvPr/>
          </p:nvSpPr>
          <p:spPr>
            <a:xfrm>
              <a:off x="711830" y="699461"/>
              <a:ext cx="1192264" cy="313932"/>
            </a:xfrm>
            <a:prstGeom prst="rect">
              <a:avLst/>
            </a:prstGeom>
          </p:spPr>
          <p:txBody>
            <a:bodyPr wrap="square" anchor="ctr">
              <a:spAutoFit/>
            </a:bodyPr>
            <a:lstStyle/>
            <a:p>
              <a:pPr lvl="0" algn="ctr">
                <a:lnSpc>
                  <a:spcPct val="80000"/>
                </a:lnSpc>
                <a:defRPr/>
              </a:pPr>
              <a:r>
                <a:rPr lang="en-ZA" sz="1800" kern="0" dirty="0">
                  <a:solidFill>
                    <a:schemeClr val="accent2"/>
                  </a:solidFill>
                  <a:latin typeface="Bebas Neue Bold" panose="020B0606020202050201" pitchFamily="34" charset="0"/>
                </a:rPr>
                <a:t>MPUMALANGA</a:t>
              </a:r>
            </a:p>
          </p:txBody>
        </p:sp>
        <p:sp>
          <p:nvSpPr>
            <p:cNvPr id="110" name="Rectangle 58">
              <a:extLst>
                <a:ext uri="{FF2B5EF4-FFF2-40B4-BE49-F238E27FC236}">
                  <a16:creationId xmlns:a16="http://schemas.microsoft.com/office/drawing/2014/main" id="{F536FBC8-E8BA-4F15-AFB9-D7414402DB9F}"/>
                </a:ext>
              </a:extLst>
            </p:cNvPr>
            <p:cNvSpPr/>
            <p:nvPr/>
          </p:nvSpPr>
          <p:spPr>
            <a:xfrm>
              <a:off x="2467751" y="717928"/>
              <a:ext cx="1179810" cy="276999"/>
            </a:xfrm>
            <a:prstGeom prst="rect">
              <a:avLst/>
            </a:prstGeom>
          </p:spPr>
          <p:txBody>
            <a:bodyPr wrap="none" lIns="0" tIns="0" rIns="0" bIns="0" anchor="ctr">
              <a:spAutoFit/>
            </a:bodyPr>
            <a:lstStyle/>
            <a:p>
              <a:pPr lvl="0" algn="ctr">
                <a:defRPr/>
              </a:pPr>
              <a:r>
                <a:rPr lang="en-ZA" sz="1800" dirty="0">
                  <a:solidFill>
                    <a:schemeClr val="bg1"/>
                  </a:solidFill>
                  <a:latin typeface="Bebas Neue Bold" panose="020B0606020202050201" pitchFamily="34" charset="0"/>
                </a:rPr>
                <a:t>458.6 THOUSAND</a:t>
              </a:r>
            </a:p>
          </p:txBody>
        </p:sp>
        <p:grpSp>
          <p:nvGrpSpPr>
            <p:cNvPr id="111" name="Group 286">
              <a:extLst>
                <a:ext uri="{FF2B5EF4-FFF2-40B4-BE49-F238E27FC236}">
                  <a16:creationId xmlns:a16="http://schemas.microsoft.com/office/drawing/2014/main" id="{EE9310A3-FEDD-4835-8B35-467CB3686109}"/>
                </a:ext>
              </a:extLst>
            </p:cNvPr>
            <p:cNvGrpSpPr>
              <a:grpSpLocks noChangeAspect="1"/>
            </p:cNvGrpSpPr>
            <p:nvPr/>
          </p:nvGrpSpPr>
          <p:grpSpPr bwMode="auto">
            <a:xfrm>
              <a:off x="1964574" y="736354"/>
              <a:ext cx="210256" cy="238155"/>
              <a:chOff x="173" y="2224"/>
              <a:chExt cx="590" cy="683"/>
            </a:xfrm>
            <a:solidFill>
              <a:schemeClr val="bg1"/>
            </a:solidFill>
          </p:grpSpPr>
          <p:sp>
            <p:nvSpPr>
              <p:cNvPr id="112" name="Freeform 86">
                <a:extLst>
                  <a:ext uri="{FF2B5EF4-FFF2-40B4-BE49-F238E27FC236}">
                    <a16:creationId xmlns:a16="http://schemas.microsoft.com/office/drawing/2014/main" id="{2D77315F-F1F2-42FD-BC7D-1839AA4DB131}"/>
                  </a:ext>
                </a:extLst>
              </p:cNvPr>
              <p:cNvSpPr>
                <a:spLocks noEditPoints="1"/>
              </p:cNvSpPr>
              <p:nvPr/>
            </p:nvSpPr>
            <p:spPr bwMode="auto">
              <a:xfrm>
                <a:off x="463" y="2224"/>
                <a:ext cx="300" cy="675"/>
              </a:xfrm>
              <a:custGeom>
                <a:avLst/>
                <a:gdLst>
                  <a:gd name="T0" fmla="*/ 8 w 204"/>
                  <a:gd name="T1" fmla="*/ 203 h 460"/>
                  <a:gd name="T2" fmla="*/ 24 w 204"/>
                  <a:gd name="T3" fmla="*/ 211 h 460"/>
                  <a:gd name="T4" fmla="*/ 26 w 204"/>
                  <a:gd name="T5" fmla="*/ 196 h 460"/>
                  <a:gd name="T6" fmla="*/ 33 w 204"/>
                  <a:gd name="T7" fmla="*/ 190 h 460"/>
                  <a:gd name="T8" fmla="*/ 42 w 204"/>
                  <a:gd name="T9" fmla="*/ 179 h 460"/>
                  <a:gd name="T10" fmla="*/ 43 w 204"/>
                  <a:gd name="T11" fmla="*/ 204 h 460"/>
                  <a:gd name="T12" fmla="*/ 34 w 204"/>
                  <a:gd name="T13" fmla="*/ 230 h 460"/>
                  <a:gd name="T14" fmla="*/ 24 w 204"/>
                  <a:gd name="T15" fmla="*/ 304 h 460"/>
                  <a:gd name="T16" fmla="*/ 50 w 204"/>
                  <a:gd name="T17" fmla="*/ 295 h 460"/>
                  <a:gd name="T18" fmla="*/ 69 w 204"/>
                  <a:gd name="T19" fmla="*/ 290 h 460"/>
                  <a:gd name="T20" fmla="*/ 66 w 204"/>
                  <a:gd name="T21" fmla="*/ 361 h 460"/>
                  <a:gd name="T22" fmla="*/ 74 w 204"/>
                  <a:gd name="T23" fmla="*/ 391 h 460"/>
                  <a:gd name="T24" fmla="*/ 74 w 204"/>
                  <a:gd name="T25" fmla="*/ 413 h 460"/>
                  <a:gd name="T26" fmla="*/ 93 w 204"/>
                  <a:gd name="T27" fmla="*/ 431 h 460"/>
                  <a:gd name="T28" fmla="*/ 97 w 204"/>
                  <a:gd name="T29" fmla="*/ 393 h 460"/>
                  <a:gd name="T30" fmla="*/ 97 w 204"/>
                  <a:gd name="T31" fmla="*/ 362 h 460"/>
                  <a:gd name="T32" fmla="*/ 100 w 204"/>
                  <a:gd name="T33" fmla="*/ 315 h 460"/>
                  <a:gd name="T34" fmla="*/ 107 w 204"/>
                  <a:gd name="T35" fmla="*/ 276 h 460"/>
                  <a:gd name="T36" fmla="*/ 116 w 204"/>
                  <a:gd name="T37" fmla="*/ 291 h 460"/>
                  <a:gd name="T38" fmla="*/ 119 w 204"/>
                  <a:gd name="T39" fmla="*/ 328 h 460"/>
                  <a:gd name="T40" fmla="*/ 121 w 204"/>
                  <a:gd name="T41" fmla="*/ 377 h 460"/>
                  <a:gd name="T42" fmla="*/ 121 w 204"/>
                  <a:gd name="T43" fmla="*/ 402 h 460"/>
                  <a:gd name="T44" fmla="*/ 122 w 204"/>
                  <a:gd name="T45" fmla="*/ 413 h 460"/>
                  <a:gd name="T46" fmla="*/ 127 w 204"/>
                  <a:gd name="T47" fmla="*/ 458 h 460"/>
                  <a:gd name="T48" fmla="*/ 145 w 204"/>
                  <a:gd name="T49" fmla="*/ 427 h 460"/>
                  <a:gd name="T50" fmla="*/ 151 w 204"/>
                  <a:gd name="T51" fmla="*/ 403 h 460"/>
                  <a:gd name="T52" fmla="*/ 158 w 204"/>
                  <a:gd name="T53" fmla="*/ 372 h 460"/>
                  <a:gd name="T54" fmla="*/ 196 w 204"/>
                  <a:gd name="T55" fmla="*/ 398 h 460"/>
                  <a:gd name="T56" fmla="*/ 200 w 204"/>
                  <a:gd name="T57" fmla="*/ 315 h 460"/>
                  <a:gd name="T58" fmla="*/ 194 w 204"/>
                  <a:gd name="T59" fmla="*/ 273 h 460"/>
                  <a:gd name="T60" fmla="*/ 192 w 204"/>
                  <a:gd name="T61" fmla="*/ 253 h 460"/>
                  <a:gd name="T62" fmla="*/ 196 w 204"/>
                  <a:gd name="T63" fmla="*/ 241 h 460"/>
                  <a:gd name="T64" fmla="*/ 178 w 204"/>
                  <a:gd name="T65" fmla="*/ 158 h 460"/>
                  <a:gd name="T66" fmla="*/ 148 w 204"/>
                  <a:gd name="T67" fmla="*/ 87 h 460"/>
                  <a:gd name="T68" fmla="*/ 113 w 204"/>
                  <a:gd name="T69" fmla="*/ 64 h 460"/>
                  <a:gd name="T70" fmla="*/ 117 w 204"/>
                  <a:gd name="T71" fmla="*/ 50 h 460"/>
                  <a:gd name="T72" fmla="*/ 119 w 204"/>
                  <a:gd name="T73" fmla="*/ 28 h 460"/>
                  <a:gd name="T74" fmla="*/ 102 w 204"/>
                  <a:gd name="T75" fmla="*/ 4 h 460"/>
                  <a:gd name="T76" fmla="*/ 73 w 204"/>
                  <a:gd name="T77" fmla="*/ 25 h 460"/>
                  <a:gd name="T78" fmla="*/ 66 w 204"/>
                  <a:gd name="T79" fmla="*/ 32 h 460"/>
                  <a:gd name="T80" fmla="*/ 70 w 204"/>
                  <a:gd name="T81" fmla="*/ 43 h 460"/>
                  <a:gd name="T82" fmla="*/ 76 w 204"/>
                  <a:gd name="T83" fmla="*/ 71 h 460"/>
                  <a:gd name="T84" fmla="*/ 45 w 204"/>
                  <a:gd name="T85" fmla="*/ 90 h 460"/>
                  <a:gd name="T86" fmla="*/ 28 w 204"/>
                  <a:gd name="T87" fmla="*/ 122 h 460"/>
                  <a:gd name="T88" fmla="*/ 16 w 204"/>
                  <a:gd name="T89" fmla="*/ 160 h 460"/>
                  <a:gd name="T90" fmla="*/ 7 w 204"/>
                  <a:gd name="T91" fmla="*/ 195 h 460"/>
                  <a:gd name="T92" fmla="*/ 167 w 204"/>
                  <a:gd name="T93" fmla="*/ 219 h 460"/>
                  <a:gd name="T94" fmla="*/ 173 w 204"/>
                  <a:gd name="T95" fmla="*/ 252 h 460"/>
                  <a:gd name="T96" fmla="*/ 168 w 204"/>
                  <a:gd name="T97" fmla="*/ 247 h 460"/>
                  <a:gd name="T98" fmla="*/ 164 w 204"/>
                  <a:gd name="T99" fmla="*/ 20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4" h="460">
                    <a:moveTo>
                      <a:pt x="7" y="195"/>
                    </a:moveTo>
                    <a:cubicBezTo>
                      <a:pt x="7" y="195"/>
                      <a:pt x="8" y="202"/>
                      <a:pt x="8" y="203"/>
                    </a:cubicBezTo>
                    <a:cubicBezTo>
                      <a:pt x="9" y="205"/>
                      <a:pt x="10" y="208"/>
                      <a:pt x="12" y="210"/>
                    </a:cubicBezTo>
                    <a:cubicBezTo>
                      <a:pt x="15" y="212"/>
                      <a:pt x="21" y="213"/>
                      <a:pt x="24" y="211"/>
                    </a:cubicBezTo>
                    <a:cubicBezTo>
                      <a:pt x="27" y="210"/>
                      <a:pt x="27" y="206"/>
                      <a:pt x="26" y="203"/>
                    </a:cubicBezTo>
                    <a:cubicBezTo>
                      <a:pt x="26" y="203"/>
                      <a:pt x="26" y="197"/>
                      <a:pt x="26" y="196"/>
                    </a:cubicBezTo>
                    <a:cubicBezTo>
                      <a:pt x="29" y="196"/>
                      <a:pt x="32" y="198"/>
                      <a:pt x="34" y="196"/>
                    </a:cubicBezTo>
                    <a:cubicBezTo>
                      <a:pt x="36" y="194"/>
                      <a:pt x="33" y="192"/>
                      <a:pt x="33" y="190"/>
                    </a:cubicBezTo>
                    <a:cubicBezTo>
                      <a:pt x="32" y="188"/>
                      <a:pt x="34" y="187"/>
                      <a:pt x="35" y="185"/>
                    </a:cubicBezTo>
                    <a:cubicBezTo>
                      <a:pt x="37" y="183"/>
                      <a:pt x="39" y="180"/>
                      <a:pt x="42" y="179"/>
                    </a:cubicBezTo>
                    <a:cubicBezTo>
                      <a:pt x="42" y="181"/>
                      <a:pt x="43" y="184"/>
                      <a:pt x="44" y="186"/>
                    </a:cubicBezTo>
                    <a:cubicBezTo>
                      <a:pt x="45" y="192"/>
                      <a:pt x="44" y="198"/>
                      <a:pt x="43" y="204"/>
                    </a:cubicBezTo>
                    <a:cubicBezTo>
                      <a:pt x="42" y="209"/>
                      <a:pt x="41" y="215"/>
                      <a:pt x="39" y="220"/>
                    </a:cubicBezTo>
                    <a:cubicBezTo>
                      <a:pt x="37" y="223"/>
                      <a:pt x="35" y="226"/>
                      <a:pt x="34" y="230"/>
                    </a:cubicBezTo>
                    <a:cubicBezTo>
                      <a:pt x="31" y="240"/>
                      <a:pt x="31" y="251"/>
                      <a:pt x="30" y="261"/>
                    </a:cubicBezTo>
                    <a:cubicBezTo>
                      <a:pt x="28" y="275"/>
                      <a:pt x="25" y="289"/>
                      <a:pt x="24" y="304"/>
                    </a:cubicBezTo>
                    <a:cubicBezTo>
                      <a:pt x="26" y="304"/>
                      <a:pt x="45" y="309"/>
                      <a:pt x="45" y="309"/>
                    </a:cubicBezTo>
                    <a:cubicBezTo>
                      <a:pt x="47" y="305"/>
                      <a:pt x="47" y="299"/>
                      <a:pt x="50" y="295"/>
                    </a:cubicBezTo>
                    <a:cubicBezTo>
                      <a:pt x="53" y="293"/>
                      <a:pt x="57" y="292"/>
                      <a:pt x="60" y="292"/>
                    </a:cubicBezTo>
                    <a:cubicBezTo>
                      <a:pt x="61" y="292"/>
                      <a:pt x="69" y="291"/>
                      <a:pt x="69" y="290"/>
                    </a:cubicBezTo>
                    <a:cubicBezTo>
                      <a:pt x="69" y="295"/>
                      <a:pt x="68" y="301"/>
                      <a:pt x="68" y="306"/>
                    </a:cubicBezTo>
                    <a:cubicBezTo>
                      <a:pt x="68" y="324"/>
                      <a:pt x="65" y="343"/>
                      <a:pt x="66" y="361"/>
                    </a:cubicBezTo>
                    <a:cubicBezTo>
                      <a:pt x="67" y="367"/>
                      <a:pt x="65" y="373"/>
                      <a:pt x="66" y="378"/>
                    </a:cubicBezTo>
                    <a:cubicBezTo>
                      <a:pt x="67" y="384"/>
                      <a:pt x="71" y="387"/>
                      <a:pt x="74" y="391"/>
                    </a:cubicBezTo>
                    <a:cubicBezTo>
                      <a:pt x="77" y="393"/>
                      <a:pt x="77" y="394"/>
                      <a:pt x="76" y="397"/>
                    </a:cubicBezTo>
                    <a:cubicBezTo>
                      <a:pt x="75" y="402"/>
                      <a:pt x="74" y="407"/>
                      <a:pt x="74" y="413"/>
                    </a:cubicBezTo>
                    <a:cubicBezTo>
                      <a:pt x="74" y="418"/>
                      <a:pt x="73" y="425"/>
                      <a:pt x="79" y="429"/>
                    </a:cubicBezTo>
                    <a:cubicBezTo>
                      <a:pt x="83" y="431"/>
                      <a:pt x="89" y="431"/>
                      <a:pt x="93" y="431"/>
                    </a:cubicBezTo>
                    <a:cubicBezTo>
                      <a:pt x="101" y="430"/>
                      <a:pt x="101" y="424"/>
                      <a:pt x="100" y="418"/>
                    </a:cubicBezTo>
                    <a:cubicBezTo>
                      <a:pt x="99" y="410"/>
                      <a:pt x="95" y="401"/>
                      <a:pt x="97" y="393"/>
                    </a:cubicBezTo>
                    <a:cubicBezTo>
                      <a:pt x="98" y="390"/>
                      <a:pt x="100" y="386"/>
                      <a:pt x="99" y="383"/>
                    </a:cubicBezTo>
                    <a:cubicBezTo>
                      <a:pt x="97" y="376"/>
                      <a:pt x="97" y="369"/>
                      <a:pt x="97" y="362"/>
                    </a:cubicBezTo>
                    <a:cubicBezTo>
                      <a:pt x="97" y="352"/>
                      <a:pt x="95" y="343"/>
                      <a:pt x="95" y="333"/>
                    </a:cubicBezTo>
                    <a:cubicBezTo>
                      <a:pt x="96" y="327"/>
                      <a:pt x="98" y="321"/>
                      <a:pt x="100" y="315"/>
                    </a:cubicBezTo>
                    <a:cubicBezTo>
                      <a:pt x="101" y="309"/>
                      <a:pt x="101" y="302"/>
                      <a:pt x="102" y="296"/>
                    </a:cubicBezTo>
                    <a:cubicBezTo>
                      <a:pt x="103" y="289"/>
                      <a:pt x="105" y="283"/>
                      <a:pt x="107" y="276"/>
                    </a:cubicBezTo>
                    <a:cubicBezTo>
                      <a:pt x="108" y="273"/>
                      <a:pt x="112" y="266"/>
                      <a:pt x="114" y="273"/>
                    </a:cubicBezTo>
                    <a:cubicBezTo>
                      <a:pt x="115" y="279"/>
                      <a:pt x="115" y="285"/>
                      <a:pt x="116" y="291"/>
                    </a:cubicBezTo>
                    <a:cubicBezTo>
                      <a:pt x="117" y="299"/>
                      <a:pt x="118" y="305"/>
                      <a:pt x="118" y="313"/>
                    </a:cubicBezTo>
                    <a:cubicBezTo>
                      <a:pt x="119" y="318"/>
                      <a:pt x="120" y="323"/>
                      <a:pt x="119" y="328"/>
                    </a:cubicBezTo>
                    <a:cubicBezTo>
                      <a:pt x="118" y="334"/>
                      <a:pt x="120" y="340"/>
                      <a:pt x="121" y="346"/>
                    </a:cubicBezTo>
                    <a:cubicBezTo>
                      <a:pt x="122" y="356"/>
                      <a:pt x="122" y="366"/>
                      <a:pt x="121" y="377"/>
                    </a:cubicBezTo>
                    <a:cubicBezTo>
                      <a:pt x="121" y="382"/>
                      <a:pt x="121" y="387"/>
                      <a:pt x="120" y="392"/>
                    </a:cubicBezTo>
                    <a:cubicBezTo>
                      <a:pt x="120" y="395"/>
                      <a:pt x="118" y="399"/>
                      <a:pt x="121" y="402"/>
                    </a:cubicBezTo>
                    <a:cubicBezTo>
                      <a:pt x="122" y="403"/>
                      <a:pt x="124" y="404"/>
                      <a:pt x="124" y="406"/>
                    </a:cubicBezTo>
                    <a:cubicBezTo>
                      <a:pt x="124" y="409"/>
                      <a:pt x="123" y="411"/>
                      <a:pt x="122" y="413"/>
                    </a:cubicBezTo>
                    <a:cubicBezTo>
                      <a:pt x="119" y="422"/>
                      <a:pt x="121" y="430"/>
                      <a:pt x="121" y="438"/>
                    </a:cubicBezTo>
                    <a:cubicBezTo>
                      <a:pt x="121" y="445"/>
                      <a:pt x="120" y="454"/>
                      <a:pt x="127" y="458"/>
                    </a:cubicBezTo>
                    <a:cubicBezTo>
                      <a:pt x="132" y="460"/>
                      <a:pt x="142" y="460"/>
                      <a:pt x="146" y="454"/>
                    </a:cubicBezTo>
                    <a:cubicBezTo>
                      <a:pt x="151" y="445"/>
                      <a:pt x="141" y="436"/>
                      <a:pt x="145" y="427"/>
                    </a:cubicBezTo>
                    <a:cubicBezTo>
                      <a:pt x="147" y="423"/>
                      <a:pt x="148" y="421"/>
                      <a:pt x="147" y="416"/>
                    </a:cubicBezTo>
                    <a:cubicBezTo>
                      <a:pt x="147" y="411"/>
                      <a:pt x="150" y="408"/>
                      <a:pt x="151" y="403"/>
                    </a:cubicBezTo>
                    <a:cubicBezTo>
                      <a:pt x="153" y="390"/>
                      <a:pt x="152" y="376"/>
                      <a:pt x="153" y="363"/>
                    </a:cubicBezTo>
                    <a:cubicBezTo>
                      <a:pt x="153" y="365"/>
                      <a:pt x="157" y="370"/>
                      <a:pt x="158" y="372"/>
                    </a:cubicBezTo>
                    <a:cubicBezTo>
                      <a:pt x="160" y="376"/>
                      <a:pt x="163" y="379"/>
                      <a:pt x="166" y="382"/>
                    </a:cubicBezTo>
                    <a:cubicBezTo>
                      <a:pt x="172" y="389"/>
                      <a:pt x="186" y="407"/>
                      <a:pt x="196" y="398"/>
                    </a:cubicBezTo>
                    <a:cubicBezTo>
                      <a:pt x="200" y="395"/>
                      <a:pt x="201" y="390"/>
                      <a:pt x="202" y="384"/>
                    </a:cubicBezTo>
                    <a:cubicBezTo>
                      <a:pt x="204" y="361"/>
                      <a:pt x="203" y="338"/>
                      <a:pt x="200" y="315"/>
                    </a:cubicBezTo>
                    <a:cubicBezTo>
                      <a:pt x="199" y="307"/>
                      <a:pt x="198" y="300"/>
                      <a:pt x="197" y="292"/>
                    </a:cubicBezTo>
                    <a:cubicBezTo>
                      <a:pt x="197" y="286"/>
                      <a:pt x="196" y="279"/>
                      <a:pt x="194" y="273"/>
                    </a:cubicBezTo>
                    <a:cubicBezTo>
                      <a:pt x="192" y="269"/>
                      <a:pt x="188" y="267"/>
                      <a:pt x="187" y="263"/>
                    </a:cubicBezTo>
                    <a:cubicBezTo>
                      <a:pt x="186" y="258"/>
                      <a:pt x="191" y="257"/>
                      <a:pt x="192" y="253"/>
                    </a:cubicBezTo>
                    <a:cubicBezTo>
                      <a:pt x="193" y="250"/>
                      <a:pt x="192" y="247"/>
                      <a:pt x="194" y="244"/>
                    </a:cubicBezTo>
                    <a:cubicBezTo>
                      <a:pt x="195" y="243"/>
                      <a:pt x="195" y="243"/>
                      <a:pt x="196" y="241"/>
                    </a:cubicBezTo>
                    <a:cubicBezTo>
                      <a:pt x="199" y="223"/>
                      <a:pt x="191" y="205"/>
                      <a:pt x="186" y="187"/>
                    </a:cubicBezTo>
                    <a:cubicBezTo>
                      <a:pt x="183" y="178"/>
                      <a:pt x="181" y="168"/>
                      <a:pt x="178" y="158"/>
                    </a:cubicBezTo>
                    <a:cubicBezTo>
                      <a:pt x="176" y="151"/>
                      <a:pt x="174" y="145"/>
                      <a:pt x="173" y="138"/>
                    </a:cubicBezTo>
                    <a:cubicBezTo>
                      <a:pt x="168" y="119"/>
                      <a:pt x="165" y="99"/>
                      <a:pt x="148" y="87"/>
                    </a:cubicBezTo>
                    <a:cubicBezTo>
                      <a:pt x="144" y="84"/>
                      <a:pt x="139" y="81"/>
                      <a:pt x="134" y="78"/>
                    </a:cubicBezTo>
                    <a:cubicBezTo>
                      <a:pt x="126" y="74"/>
                      <a:pt x="118" y="72"/>
                      <a:pt x="113" y="64"/>
                    </a:cubicBezTo>
                    <a:cubicBezTo>
                      <a:pt x="112" y="61"/>
                      <a:pt x="112" y="58"/>
                      <a:pt x="112" y="55"/>
                    </a:cubicBezTo>
                    <a:cubicBezTo>
                      <a:pt x="112" y="52"/>
                      <a:pt x="115" y="52"/>
                      <a:pt x="117" y="50"/>
                    </a:cubicBezTo>
                    <a:cubicBezTo>
                      <a:pt x="119" y="47"/>
                      <a:pt x="121" y="38"/>
                      <a:pt x="117" y="37"/>
                    </a:cubicBezTo>
                    <a:cubicBezTo>
                      <a:pt x="119" y="37"/>
                      <a:pt x="119" y="28"/>
                      <a:pt x="119" y="28"/>
                    </a:cubicBezTo>
                    <a:cubicBezTo>
                      <a:pt x="120" y="21"/>
                      <a:pt x="116" y="14"/>
                      <a:pt x="111" y="9"/>
                    </a:cubicBezTo>
                    <a:cubicBezTo>
                      <a:pt x="108" y="7"/>
                      <a:pt x="105" y="5"/>
                      <a:pt x="102" y="4"/>
                    </a:cubicBezTo>
                    <a:cubicBezTo>
                      <a:pt x="93" y="0"/>
                      <a:pt x="78" y="4"/>
                      <a:pt x="75" y="14"/>
                    </a:cubicBezTo>
                    <a:cubicBezTo>
                      <a:pt x="74" y="17"/>
                      <a:pt x="74" y="21"/>
                      <a:pt x="73" y="25"/>
                    </a:cubicBezTo>
                    <a:cubicBezTo>
                      <a:pt x="72" y="26"/>
                      <a:pt x="72" y="29"/>
                      <a:pt x="70" y="30"/>
                    </a:cubicBezTo>
                    <a:cubicBezTo>
                      <a:pt x="69" y="31"/>
                      <a:pt x="67" y="31"/>
                      <a:pt x="66" y="32"/>
                    </a:cubicBezTo>
                    <a:cubicBezTo>
                      <a:pt x="65" y="33"/>
                      <a:pt x="65" y="35"/>
                      <a:pt x="65" y="37"/>
                    </a:cubicBezTo>
                    <a:cubicBezTo>
                      <a:pt x="65" y="41"/>
                      <a:pt x="66" y="42"/>
                      <a:pt x="70" y="43"/>
                    </a:cubicBezTo>
                    <a:cubicBezTo>
                      <a:pt x="69" y="52"/>
                      <a:pt x="71" y="61"/>
                      <a:pt x="79" y="67"/>
                    </a:cubicBezTo>
                    <a:cubicBezTo>
                      <a:pt x="79" y="67"/>
                      <a:pt x="77" y="71"/>
                      <a:pt x="76" y="71"/>
                    </a:cubicBezTo>
                    <a:cubicBezTo>
                      <a:pt x="72" y="75"/>
                      <a:pt x="65" y="75"/>
                      <a:pt x="60" y="78"/>
                    </a:cubicBezTo>
                    <a:cubicBezTo>
                      <a:pt x="55" y="81"/>
                      <a:pt x="50" y="86"/>
                      <a:pt x="45" y="90"/>
                    </a:cubicBezTo>
                    <a:cubicBezTo>
                      <a:pt x="40" y="95"/>
                      <a:pt x="35" y="99"/>
                      <a:pt x="32" y="105"/>
                    </a:cubicBezTo>
                    <a:cubicBezTo>
                      <a:pt x="30" y="110"/>
                      <a:pt x="29" y="117"/>
                      <a:pt x="28" y="122"/>
                    </a:cubicBezTo>
                    <a:cubicBezTo>
                      <a:pt x="25" y="129"/>
                      <a:pt x="22" y="135"/>
                      <a:pt x="20" y="141"/>
                    </a:cubicBezTo>
                    <a:cubicBezTo>
                      <a:pt x="18" y="147"/>
                      <a:pt x="18" y="154"/>
                      <a:pt x="16" y="160"/>
                    </a:cubicBezTo>
                    <a:cubicBezTo>
                      <a:pt x="14" y="164"/>
                      <a:pt x="12" y="168"/>
                      <a:pt x="10" y="172"/>
                    </a:cubicBezTo>
                    <a:cubicBezTo>
                      <a:pt x="7" y="177"/>
                      <a:pt x="0" y="192"/>
                      <a:pt x="7" y="195"/>
                    </a:cubicBezTo>
                    <a:close/>
                    <a:moveTo>
                      <a:pt x="164" y="206"/>
                    </a:moveTo>
                    <a:cubicBezTo>
                      <a:pt x="167" y="219"/>
                      <a:pt x="167" y="219"/>
                      <a:pt x="167" y="219"/>
                    </a:cubicBezTo>
                    <a:cubicBezTo>
                      <a:pt x="169" y="225"/>
                      <a:pt x="172" y="230"/>
                      <a:pt x="174" y="235"/>
                    </a:cubicBezTo>
                    <a:cubicBezTo>
                      <a:pt x="177" y="240"/>
                      <a:pt x="173" y="247"/>
                      <a:pt x="173" y="252"/>
                    </a:cubicBezTo>
                    <a:cubicBezTo>
                      <a:pt x="173" y="256"/>
                      <a:pt x="170" y="258"/>
                      <a:pt x="167" y="259"/>
                    </a:cubicBezTo>
                    <a:cubicBezTo>
                      <a:pt x="168" y="259"/>
                      <a:pt x="168" y="248"/>
                      <a:pt x="168" y="247"/>
                    </a:cubicBezTo>
                    <a:cubicBezTo>
                      <a:pt x="168" y="240"/>
                      <a:pt x="167" y="232"/>
                      <a:pt x="166" y="225"/>
                    </a:cubicBezTo>
                    <a:cubicBezTo>
                      <a:pt x="166" y="225"/>
                      <a:pt x="164" y="206"/>
                      <a:pt x="164" y="2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endParaRPr lang="en-US" dirty="0"/>
              </a:p>
            </p:txBody>
          </p:sp>
          <p:sp>
            <p:nvSpPr>
              <p:cNvPr id="113" name="Freeform 87">
                <a:extLst>
                  <a:ext uri="{FF2B5EF4-FFF2-40B4-BE49-F238E27FC236}">
                    <a16:creationId xmlns:a16="http://schemas.microsoft.com/office/drawing/2014/main" id="{6135F647-483A-4D0A-BE92-25D39C426FC9}"/>
                  </a:ext>
                </a:extLst>
              </p:cNvPr>
              <p:cNvSpPr>
                <a:spLocks noEditPoints="1"/>
              </p:cNvSpPr>
              <p:nvPr/>
            </p:nvSpPr>
            <p:spPr bwMode="auto">
              <a:xfrm>
                <a:off x="173" y="2235"/>
                <a:ext cx="380" cy="672"/>
              </a:xfrm>
              <a:custGeom>
                <a:avLst/>
                <a:gdLst>
                  <a:gd name="T0" fmla="*/ 73 w 258"/>
                  <a:gd name="T1" fmla="*/ 276 h 458"/>
                  <a:gd name="T2" fmla="*/ 73 w 258"/>
                  <a:gd name="T3" fmla="*/ 337 h 458"/>
                  <a:gd name="T4" fmla="*/ 80 w 258"/>
                  <a:gd name="T5" fmla="*/ 387 h 458"/>
                  <a:gd name="T6" fmla="*/ 98 w 258"/>
                  <a:gd name="T7" fmla="*/ 391 h 458"/>
                  <a:gd name="T8" fmla="*/ 98 w 258"/>
                  <a:gd name="T9" fmla="*/ 341 h 458"/>
                  <a:gd name="T10" fmla="*/ 107 w 258"/>
                  <a:gd name="T11" fmla="*/ 323 h 458"/>
                  <a:gd name="T12" fmla="*/ 105 w 258"/>
                  <a:gd name="T13" fmla="*/ 388 h 458"/>
                  <a:gd name="T14" fmla="*/ 106 w 258"/>
                  <a:gd name="T15" fmla="*/ 422 h 458"/>
                  <a:gd name="T16" fmla="*/ 126 w 258"/>
                  <a:gd name="T17" fmla="*/ 430 h 458"/>
                  <a:gd name="T18" fmla="*/ 131 w 258"/>
                  <a:gd name="T19" fmla="*/ 362 h 458"/>
                  <a:gd name="T20" fmla="*/ 141 w 258"/>
                  <a:gd name="T21" fmla="*/ 271 h 458"/>
                  <a:gd name="T22" fmla="*/ 154 w 258"/>
                  <a:gd name="T23" fmla="*/ 205 h 458"/>
                  <a:gd name="T24" fmla="*/ 148 w 258"/>
                  <a:gd name="T25" fmla="*/ 150 h 458"/>
                  <a:gd name="T26" fmla="*/ 159 w 258"/>
                  <a:gd name="T27" fmla="*/ 189 h 458"/>
                  <a:gd name="T28" fmla="*/ 162 w 258"/>
                  <a:gd name="T29" fmla="*/ 325 h 458"/>
                  <a:gd name="T30" fmla="*/ 160 w 258"/>
                  <a:gd name="T31" fmla="*/ 422 h 458"/>
                  <a:gd name="T32" fmla="*/ 166 w 258"/>
                  <a:gd name="T33" fmla="*/ 454 h 458"/>
                  <a:gd name="T34" fmla="*/ 189 w 258"/>
                  <a:gd name="T35" fmla="*/ 454 h 458"/>
                  <a:gd name="T36" fmla="*/ 218 w 258"/>
                  <a:gd name="T37" fmla="*/ 451 h 458"/>
                  <a:gd name="T38" fmla="*/ 236 w 258"/>
                  <a:gd name="T39" fmla="*/ 433 h 458"/>
                  <a:gd name="T40" fmla="*/ 250 w 258"/>
                  <a:gd name="T41" fmla="*/ 409 h 458"/>
                  <a:gd name="T42" fmla="*/ 237 w 258"/>
                  <a:gd name="T43" fmla="*/ 320 h 458"/>
                  <a:gd name="T44" fmla="*/ 199 w 258"/>
                  <a:gd name="T45" fmla="*/ 313 h 458"/>
                  <a:gd name="T46" fmla="*/ 179 w 258"/>
                  <a:gd name="T47" fmla="*/ 312 h 458"/>
                  <a:gd name="T48" fmla="*/ 175 w 258"/>
                  <a:gd name="T49" fmla="*/ 267 h 458"/>
                  <a:gd name="T50" fmla="*/ 173 w 258"/>
                  <a:gd name="T51" fmla="*/ 194 h 458"/>
                  <a:gd name="T52" fmla="*/ 173 w 258"/>
                  <a:gd name="T53" fmla="*/ 173 h 458"/>
                  <a:gd name="T54" fmla="*/ 165 w 258"/>
                  <a:gd name="T55" fmla="*/ 146 h 458"/>
                  <a:gd name="T56" fmla="*/ 164 w 258"/>
                  <a:gd name="T57" fmla="*/ 102 h 458"/>
                  <a:gd name="T58" fmla="*/ 165 w 258"/>
                  <a:gd name="T59" fmla="*/ 82 h 458"/>
                  <a:gd name="T60" fmla="*/ 159 w 258"/>
                  <a:gd name="T61" fmla="*/ 71 h 458"/>
                  <a:gd name="T62" fmla="*/ 154 w 258"/>
                  <a:gd name="T63" fmla="*/ 59 h 458"/>
                  <a:gd name="T64" fmla="*/ 151 w 258"/>
                  <a:gd name="T65" fmla="*/ 48 h 458"/>
                  <a:gd name="T66" fmla="*/ 109 w 258"/>
                  <a:gd name="T67" fmla="*/ 8 h 458"/>
                  <a:gd name="T68" fmla="*/ 90 w 258"/>
                  <a:gd name="T69" fmla="*/ 44 h 458"/>
                  <a:gd name="T70" fmla="*/ 90 w 258"/>
                  <a:gd name="T71" fmla="*/ 55 h 458"/>
                  <a:gd name="T72" fmla="*/ 67 w 258"/>
                  <a:gd name="T73" fmla="*/ 72 h 458"/>
                  <a:gd name="T74" fmla="*/ 43 w 258"/>
                  <a:gd name="T75" fmla="*/ 140 h 458"/>
                  <a:gd name="T76" fmla="*/ 29 w 258"/>
                  <a:gd name="T77" fmla="*/ 175 h 458"/>
                  <a:gd name="T78" fmla="*/ 5 w 258"/>
                  <a:gd name="T79" fmla="*/ 219 h 458"/>
                  <a:gd name="T80" fmla="*/ 2 w 258"/>
                  <a:gd name="T81" fmla="*/ 253 h 458"/>
                  <a:gd name="T82" fmla="*/ 172 w 258"/>
                  <a:gd name="T83" fmla="*/ 313 h 458"/>
                  <a:gd name="T84" fmla="*/ 66 w 258"/>
                  <a:gd name="T85" fmla="*/ 171 h 458"/>
                  <a:gd name="T86" fmla="*/ 74 w 258"/>
                  <a:gd name="T87" fmla="*/ 193 h 458"/>
                  <a:gd name="T88" fmla="*/ 66 w 258"/>
                  <a:gd name="T89" fmla="*/ 171 h 458"/>
                  <a:gd name="T90" fmla="*/ 61 w 258"/>
                  <a:gd name="T91" fmla="*/ 167 h 458"/>
                  <a:gd name="T92" fmla="*/ 62 w 258"/>
                  <a:gd name="T93" fmla="*/ 194 h 458"/>
                  <a:gd name="T94" fmla="*/ 56 w 258"/>
                  <a:gd name="T95" fmla="*/ 177 h 458"/>
                  <a:gd name="T96" fmla="*/ 59 w 258"/>
                  <a:gd name="T97" fmla="*/ 159 h 458"/>
                  <a:gd name="T98" fmla="*/ 45 w 258"/>
                  <a:gd name="T99" fmla="*/ 191 h 458"/>
                  <a:gd name="T100" fmla="*/ 39 w 258"/>
                  <a:gd name="T101" fmla="*/ 157 h 458"/>
                  <a:gd name="T102" fmla="*/ 30 w 258"/>
                  <a:gd name="T103" fmla="*/ 191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8" h="458">
                    <a:moveTo>
                      <a:pt x="2" y="253"/>
                    </a:moveTo>
                    <a:cubicBezTo>
                      <a:pt x="9" y="268"/>
                      <a:pt x="30" y="274"/>
                      <a:pt x="45" y="277"/>
                    </a:cubicBezTo>
                    <a:cubicBezTo>
                      <a:pt x="47" y="277"/>
                      <a:pt x="73" y="279"/>
                      <a:pt x="73" y="276"/>
                    </a:cubicBezTo>
                    <a:cubicBezTo>
                      <a:pt x="73" y="281"/>
                      <a:pt x="73" y="285"/>
                      <a:pt x="73" y="289"/>
                    </a:cubicBezTo>
                    <a:cubicBezTo>
                      <a:pt x="74" y="297"/>
                      <a:pt x="78" y="306"/>
                      <a:pt x="76" y="314"/>
                    </a:cubicBezTo>
                    <a:cubicBezTo>
                      <a:pt x="75" y="322"/>
                      <a:pt x="72" y="329"/>
                      <a:pt x="73" y="337"/>
                    </a:cubicBezTo>
                    <a:cubicBezTo>
                      <a:pt x="73" y="345"/>
                      <a:pt x="74" y="353"/>
                      <a:pt x="74" y="361"/>
                    </a:cubicBezTo>
                    <a:cubicBezTo>
                      <a:pt x="75" y="367"/>
                      <a:pt x="78" y="368"/>
                      <a:pt x="80" y="372"/>
                    </a:cubicBezTo>
                    <a:cubicBezTo>
                      <a:pt x="83" y="377"/>
                      <a:pt x="80" y="383"/>
                      <a:pt x="80" y="387"/>
                    </a:cubicBezTo>
                    <a:cubicBezTo>
                      <a:pt x="80" y="397"/>
                      <a:pt x="78" y="418"/>
                      <a:pt x="90" y="423"/>
                    </a:cubicBezTo>
                    <a:cubicBezTo>
                      <a:pt x="95" y="425"/>
                      <a:pt x="97" y="420"/>
                      <a:pt x="99" y="416"/>
                    </a:cubicBezTo>
                    <a:cubicBezTo>
                      <a:pt x="101" y="408"/>
                      <a:pt x="99" y="399"/>
                      <a:pt x="98" y="391"/>
                    </a:cubicBezTo>
                    <a:cubicBezTo>
                      <a:pt x="96" y="384"/>
                      <a:pt x="96" y="377"/>
                      <a:pt x="96" y="370"/>
                    </a:cubicBezTo>
                    <a:cubicBezTo>
                      <a:pt x="97" y="365"/>
                      <a:pt x="97" y="359"/>
                      <a:pt x="98" y="354"/>
                    </a:cubicBezTo>
                    <a:cubicBezTo>
                      <a:pt x="98" y="349"/>
                      <a:pt x="97" y="345"/>
                      <a:pt x="98" y="341"/>
                    </a:cubicBezTo>
                    <a:cubicBezTo>
                      <a:pt x="99" y="336"/>
                      <a:pt x="101" y="332"/>
                      <a:pt x="102" y="328"/>
                    </a:cubicBezTo>
                    <a:cubicBezTo>
                      <a:pt x="104" y="323"/>
                      <a:pt x="103" y="317"/>
                      <a:pt x="104" y="311"/>
                    </a:cubicBezTo>
                    <a:cubicBezTo>
                      <a:pt x="103" y="315"/>
                      <a:pt x="106" y="319"/>
                      <a:pt x="107" y="323"/>
                    </a:cubicBezTo>
                    <a:cubicBezTo>
                      <a:pt x="108" y="332"/>
                      <a:pt x="107" y="342"/>
                      <a:pt x="106" y="352"/>
                    </a:cubicBezTo>
                    <a:cubicBezTo>
                      <a:pt x="105" y="361"/>
                      <a:pt x="106" y="370"/>
                      <a:pt x="106" y="379"/>
                    </a:cubicBezTo>
                    <a:cubicBezTo>
                      <a:pt x="106" y="382"/>
                      <a:pt x="105" y="385"/>
                      <a:pt x="105" y="388"/>
                    </a:cubicBezTo>
                    <a:cubicBezTo>
                      <a:pt x="106" y="390"/>
                      <a:pt x="107" y="392"/>
                      <a:pt x="107" y="395"/>
                    </a:cubicBezTo>
                    <a:cubicBezTo>
                      <a:pt x="107" y="398"/>
                      <a:pt x="105" y="401"/>
                      <a:pt x="105" y="405"/>
                    </a:cubicBezTo>
                    <a:cubicBezTo>
                      <a:pt x="105" y="411"/>
                      <a:pt x="106" y="416"/>
                      <a:pt x="106" y="422"/>
                    </a:cubicBezTo>
                    <a:cubicBezTo>
                      <a:pt x="106" y="427"/>
                      <a:pt x="105" y="433"/>
                      <a:pt x="105" y="438"/>
                    </a:cubicBezTo>
                    <a:cubicBezTo>
                      <a:pt x="105" y="444"/>
                      <a:pt x="106" y="453"/>
                      <a:pt x="113" y="454"/>
                    </a:cubicBezTo>
                    <a:cubicBezTo>
                      <a:pt x="127" y="456"/>
                      <a:pt x="126" y="440"/>
                      <a:pt x="126" y="430"/>
                    </a:cubicBezTo>
                    <a:cubicBezTo>
                      <a:pt x="125" y="422"/>
                      <a:pt x="123" y="413"/>
                      <a:pt x="125" y="405"/>
                    </a:cubicBezTo>
                    <a:cubicBezTo>
                      <a:pt x="126" y="398"/>
                      <a:pt x="129" y="391"/>
                      <a:pt x="130" y="384"/>
                    </a:cubicBezTo>
                    <a:cubicBezTo>
                      <a:pt x="131" y="377"/>
                      <a:pt x="130" y="370"/>
                      <a:pt x="131" y="362"/>
                    </a:cubicBezTo>
                    <a:cubicBezTo>
                      <a:pt x="132" y="353"/>
                      <a:pt x="135" y="344"/>
                      <a:pt x="137" y="335"/>
                    </a:cubicBezTo>
                    <a:cubicBezTo>
                      <a:pt x="137" y="328"/>
                      <a:pt x="138" y="321"/>
                      <a:pt x="137" y="315"/>
                    </a:cubicBezTo>
                    <a:cubicBezTo>
                      <a:pt x="136" y="300"/>
                      <a:pt x="137" y="286"/>
                      <a:pt x="141" y="271"/>
                    </a:cubicBezTo>
                    <a:cubicBezTo>
                      <a:pt x="143" y="262"/>
                      <a:pt x="146" y="254"/>
                      <a:pt x="149" y="246"/>
                    </a:cubicBezTo>
                    <a:cubicBezTo>
                      <a:pt x="151" y="239"/>
                      <a:pt x="151" y="231"/>
                      <a:pt x="152" y="224"/>
                    </a:cubicBezTo>
                    <a:cubicBezTo>
                      <a:pt x="152" y="218"/>
                      <a:pt x="152" y="211"/>
                      <a:pt x="154" y="205"/>
                    </a:cubicBezTo>
                    <a:cubicBezTo>
                      <a:pt x="156" y="198"/>
                      <a:pt x="153" y="191"/>
                      <a:pt x="151" y="184"/>
                    </a:cubicBezTo>
                    <a:cubicBezTo>
                      <a:pt x="149" y="177"/>
                      <a:pt x="146" y="170"/>
                      <a:pt x="147" y="162"/>
                    </a:cubicBezTo>
                    <a:cubicBezTo>
                      <a:pt x="147" y="158"/>
                      <a:pt x="147" y="154"/>
                      <a:pt x="148" y="150"/>
                    </a:cubicBezTo>
                    <a:cubicBezTo>
                      <a:pt x="148" y="156"/>
                      <a:pt x="146" y="164"/>
                      <a:pt x="151" y="169"/>
                    </a:cubicBezTo>
                    <a:cubicBezTo>
                      <a:pt x="154" y="173"/>
                      <a:pt x="155" y="177"/>
                      <a:pt x="156" y="182"/>
                    </a:cubicBezTo>
                    <a:cubicBezTo>
                      <a:pt x="157" y="185"/>
                      <a:pt x="157" y="187"/>
                      <a:pt x="159" y="189"/>
                    </a:cubicBezTo>
                    <a:cubicBezTo>
                      <a:pt x="159" y="190"/>
                      <a:pt x="164" y="194"/>
                      <a:pt x="164" y="194"/>
                    </a:cubicBezTo>
                    <a:cubicBezTo>
                      <a:pt x="164" y="194"/>
                      <a:pt x="165" y="319"/>
                      <a:pt x="165" y="319"/>
                    </a:cubicBezTo>
                    <a:cubicBezTo>
                      <a:pt x="165" y="321"/>
                      <a:pt x="162" y="323"/>
                      <a:pt x="162" y="325"/>
                    </a:cubicBezTo>
                    <a:cubicBezTo>
                      <a:pt x="160" y="330"/>
                      <a:pt x="161" y="335"/>
                      <a:pt x="161" y="340"/>
                    </a:cubicBezTo>
                    <a:cubicBezTo>
                      <a:pt x="162" y="346"/>
                      <a:pt x="162" y="351"/>
                      <a:pt x="162" y="357"/>
                    </a:cubicBezTo>
                    <a:cubicBezTo>
                      <a:pt x="162" y="379"/>
                      <a:pt x="160" y="400"/>
                      <a:pt x="160" y="422"/>
                    </a:cubicBezTo>
                    <a:cubicBezTo>
                      <a:pt x="160" y="427"/>
                      <a:pt x="158" y="433"/>
                      <a:pt x="160" y="437"/>
                    </a:cubicBezTo>
                    <a:cubicBezTo>
                      <a:pt x="160" y="439"/>
                      <a:pt x="162" y="441"/>
                      <a:pt x="162" y="442"/>
                    </a:cubicBezTo>
                    <a:cubicBezTo>
                      <a:pt x="162" y="445"/>
                      <a:pt x="163" y="453"/>
                      <a:pt x="166" y="454"/>
                    </a:cubicBezTo>
                    <a:cubicBezTo>
                      <a:pt x="172" y="458"/>
                      <a:pt x="172" y="443"/>
                      <a:pt x="172" y="443"/>
                    </a:cubicBezTo>
                    <a:cubicBezTo>
                      <a:pt x="182" y="444"/>
                      <a:pt x="182" y="444"/>
                      <a:pt x="182" y="444"/>
                    </a:cubicBezTo>
                    <a:cubicBezTo>
                      <a:pt x="184" y="445"/>
                      <a:pt x="184" y="457"/>
                      <a:pt x="189" y="454"/>
                    </a:cubicBezTo>
                    <a:cubicBezTo>
                      <a:pt x="190" y="453"/>
                      <a:pt x="192" y="445"/>
                      <a:pt x="192" y="445"/>
                    </a:cubicBezTo>
                    <a:cubicBezTo>
                      <a:pt x="197" y="445"/>
                      <a:pt x="202" y="445"/>
                      <a:pt x="206" y="445"/>
                    </a:cubicBezTo>
                    <a:cubicBezTo>
                      <a:pt x="213" y="445"/>
                      <a:pt x="217" y="443"/>
                      <a:pt x="218" y="451"/>
                    </a:cubicBezTo>
                    <a:cubicBezTo>
                      <a:pt x="220" y="457"/>
                      <a:pt x="225" y="456"/>
                      <a:pt x="226" y="450"/>
                    </a:cubicBezTo>
                    <a:cubicBezTo>
                      <a:pt x="227" y="449"/>
                      <a:pt x="226" y="441"/>
                      <a:pt x="227" y="441"/>
                    </a:cubicBezTo>
                    <a:cubicBezTo>
                      <a:pt x="227" y="440"/>
                      <a:pt x="236" y="433"/>
                      <a:pt x="236" y="433"/>
                    </a:cubicBezTo>
                    <a:cubicBezTo>
                      <a:pt x="232" y="436"/>
                      <a:pt x="238" y="450"/>
                      <a:pt x="242" y="440"/>
                    </a:cubicBezTo>
                    <a:cubicBezTo>
                      <a:pt x="244" y="437"/>
                      <a:pt x="243" y="432"/>
                      <a:pt x="243" y="428"/>
                    </a:cubicBezTo>
                    <a:cubicBezTo>
                      <a:pt x="243" y="421"/>
                      <a:pt x="248" y="416"/>
                      <a:pt x="250" y="409"/>
                    </a:cubicBezTo>
                    <a:cubicBezTo>
                      <a:pt x="254" y="400"/>
                      <a:pt x="254" y="390"/>
                      <a:pt x="255" y="381"/>
                    </a:cubicBezTo>
                    <a:cubicBezTo>
                      <a:pt x="258" y="365"/>
                      <a:pt x="255" y="342"/>
                      <a:pt x="243" y="330"/>
                    </a:cubicBezTo>
                    <a:cubicBezTo>
                      <a:pt x="240" y="327"/>
                      <a:pt x="240" y="323"/>
                      <a:pt x="237" y="320"/>
                    </a:cubicBezTo>
                    <a:cubicBezTo>
                      <a:pt x="234" y="318"/>
                      <a:pt x="231" y="319"/>
                      <a:pt x="228" y="317"/>
                    </a:cubicBezTo>
                    <a:cubicBezTo>
                      <a:pt x="226" y="315"/>
                      <a:pt x="225" y="312"/>
                      <a:pt x="222" y="312"/>
                    </a:cubicBezTo>
                    <a:cubicBezTo>
                      <a:pt x="214" y="310"/>
                      <a:pt x="206" y="315"/>
                      <a:pt x="199" y="313"/>
                    </a:cubicBezTo>
                    <a:cubicBezTo>
                      <a:pt x="196" y="312"/>
                      <a:pt x="196" y="310"/>
                      <a:pt x="194" y="308"/>
                    </a:cubicBezTo>
                    <a:cubicBezTo>
                      <a:pt x="192" y="306"/>
                      <a:pt x="189" y="305"/>
                      <a:pt x="186" y="307"/>
                    </a:cubicBezTo>
                    <a:cubicBezTo>
                      <a:pt x="183" y="308"/>
                      <a:pt x="182" y="312"/>
                      <a:pt x="179" y="312"/>
                    </a:cubicBezTo>
                    <a:cubicBezTo>
                      <a:pt x="175" y="312"/>
                      <a:pt x="177" y="310"/>
                      <a:pt x="177" y="307"/>
                    </a:cubicBezTo>
                    <a:cubicBezTo>
                      <a:pt x="177" y="304"/>
                      <a:pt x="176" y="300"/>
                      <a:pt x="176" y="297"/>
                    </a:cubicBezTo>
                    <a:cubicBezTo>
                      <a:pt x="177" y="287"/>
                      <a:pt x="176" y="277"/>
                      <a:pt x="175" y="267"/>
                    </a:cubicBezTo>
                    <a:cubicBezTo>
                      <a:pt x="175" y="256"/>
                      <a:pt x="175" y="245"/>
                      <a:pt x="174" y="233"/>
                    </a:cubicBezTo>
                    <a:cubicBezTo>
                      <a:pt x="174" y="224"/>
                      <a:pt x="174" y="215"/>
                      <a:pt x="174" y="206"/>
                    </a:cubicBezTo>
                    <a:cubicBezTo>
                      <a:pt x="173" y="202"/>
                      <a:pt x="173" y="198"/>
                      <a:pt x="173" y="194"/>
                    </a:cubicBezTo>
                    <a:cubicBezTo>
                      <a:pt x="173" y="194"/>
                      <a:pt x="177" y="191"/>
                      <a:pt x="177" y="191"/>
                    </a:cubicBezTo>
                    <a:cubicBezTo>
                      <a:pt x="178" y="189"/>
                      <a:pt x="179" y="187"/>
                      <a:pt x="180" y="186"/>
                    </a:cubicBezTo>
                    <a:cubicBezTo>
                      <a:pt x="182" y="178"/>
                      <a:pt x="175" y="178"/>
                      <a:pt x="173" y="173"/>
                    </a:cubicBezTo>
                    <a:cubicBezTo>
                      <a:pt x="171" y="169"/>
                      <a:pt x="169" y="166"/>
                      <a:pt x="168" y="162"/>
                    </a:cubicBezTo>
                    <a:cubicBezTo>
                      <a:pt x="167" y="159"/>
                      <a:pt x="169" y="155"/>
                      <a:pt x="168" y="152"/>
                    </a:cubicBezTo>
                    <a:cubicBezTo>
                      <a:pt x="167" y="150"/>
                      <a:pt x="165" y="148"/>
                      <a:pt x="165" y="146"/>
                    </a:cubicBezTo>
                    <a:cubicBezTo>
                      <a:pt x="165" y="141"/>
                      <a:pt x="167" y="138"/>
                      <a:pt x="167" y="133"/>
                    </a:cubicBezTo>
                    <a:cubicBezTo>
                      <a:pt x="167" y="129"/>
                      <a:pt x="166" y="124"/>
                      <a:pt x="165" y="120"/>
                    </a:cubicBezTo>
                    <a:cubicBezTo>
                      <a:pt x="164" y="114"/>
                      <a:pt x="164" y="108"/>
                      <a:pt x="164" y="102"/>
                    </a:cubicBezTo>
                    <a:cubicBezTo>
                      <a:pt x="164" y="100"/>
                      <a:pt x="161" y="83"/>
                      <a:pt x="160" y="83"/>
                    </a:cubicBezTo>
                    <a:cubicBezTo>
                      <a:pt x="162" y="83"/>
                      <a:pt x="163" y="86"/>
                      <a:pt x="164" y="88"/>
                    </a:cubicBezTo>
                    <a:cubicBezTo>
                      <a:pt x="163" y="86"/>
                      <a:pt x="166" y="84"/>
                      <a:pt x="165" y="82"/>
                    </a:cubicBezTo>
                    <a:cubicBezTo>
                      <a:pt x="165" y="79"/>
                      <a:pt x="163" y="78"/>
                      <a:pt x="162" y="76"/>
                    </a:cubicBezTo>
                    <a:cubicBezTo>
                      <a:pt x="158" y="73"/>
                      <a:pt x="154" y="71"/>
                      <a:pt x="151" y="67"/>
                    </a:cubicBezTo>
                    <a:cubicBezTo>
                      <a:pt x="153" y="68"/>
                      <a:pt x="158" y="68"/>
                      <a:pt x="159" y="71"/>
                    </a:cubicBezTo>
                    <a:cubicBezTo>
                      <a:pt x="159" y="69"/>
                      <a:pt x="155" y="63"/>
                      <a:pt x="153" y="64"/>
                    </a:cubicBezTo>
                    <a:cubicBezTo>
                      <a:pt x="155" y="63"/>
                      <a:pt x="158" y="64"/>
                      <a:pt x="159" y="63"/>
                    </a:cubicBezTo>
                    <a:cubicBezTo>
                      <a:pt x="158" y="62"/>
                      <a:pt x="156" y="60"/>
                      <a:pt x="154" y="59"/>
                    </a:cubicBezTo>
                    <a:cubicBezTo>
                      <a:pt x="152" y="58"/>
                      <a:pt x="150" y="56"/>
                      <a:pt x="148" y="54"/>
                    </a:cubicBezTo>
                    <a:cubicBezTo>
                      <a:pt x="149" y="54"/>
                      <a:pt x="153" y="54"/>
                      <a:pt x="153" y="53"/>
                    </a:cubicBezTo>
                    <a:cubicBezTo>
                      <a:pt x="155" y="52"/>
                      <a:pt x="152" y="50"/>
                      <a:pt x="151" y="48"/>
                    </a:cubicBezTo>
                    <a:cubicBezTo>
                      <a:pt x="145" y="40"/>
                      <a:pt x="147" y="29"/>
                      <a:pt x="142" y="21"/>
                    </a:cubicBezTo>
                    <a:cubicBezTo>
                      <a:pt x="140" y="17"/>
                      <a:pt x="137" y="12"/>
                      <a:pt x="133" y="9"/>
                    </a:cubicBezTo>
                    <a:cubicBezTo>
                      <a:pt x="125" y="2"/>
                      <a:pt x="117" y="0"/>
                      <a:pt x="109" y="8"/>
                    </a:cubicBezTo>
                    <a:cubicBezTo>
                      <a:pt x="104" y="11"/>
                      <a:pt x="101" y="17"/>
                      <a:pt x="98" y="22"/>
                    </a:cubicBezTo>
                    <a:cubicBezTo>
                      <a:pt x="96" y="26"/>
                      <a:pt x="94" y="30"/>
                      <a:pt x="93" y="34"/>
                    </a:cubicBezTo>
                    <a:cubicBezTo>
                      <a:pt x="92" y="37"/>
                      <a:pt x="92" y="41"/>
                      <a:pt x="90" y="44"/>
                    </a:cubicBezTo>
                    <a:cubicBezTo>
                      <a:pt x="88" y="46"/>
                      <a:pt x="85" y="49"/>
                      <a:pt x="86" y="51"/>
                    </a:cubicBezTo>
                    <a:cubicBezTo>
                      <a:pt x="86" y="51"/>
                      <a:pt x="93" y="44"/>
                      <a:pt x="93" y="45"/>
                    </a:cubicBezTo>
                    <a:cubicBezTo>
                      <a:pt x="94" y="48"/>
                      <a:pt x="91" y="52"/>
                      <a:pt x="90" y="55"/>
                    </a:cubicBezTo>
                    <a:cubicBezTo>
                      <a:pt x="88" y="57"/>
                      <a:pt x="85" y="62"/>
                      <a:pt x="83" y="63"/>
                    </a:cubicBezTo>
                    <a:cubicBezTo>
                      <a:pt x="79" y="65"/>
                      <a:pt x="77" y="65"/>
                      <a:pt x="75" y="68"/>
                    </a:cubicBezTo>
                    <a:cubicBezTo>
                      <a:pt x="72" y="71"/>
                      <a:pt x="70" y="71"/>
                      <a:pt x="67" y="72"/>
                    </a:cubicBezTo>
                    <a:cubicBezTo>
                      <a:pt x="57" y="75"/>
                      <a:pt x="56" y="87"/>
                      <a:pt x="54" y="95"/>
                    </a:cubicBezTo>
                    <a:cubicBezTo>
                      <a:pt x="52" y="105"/>
                      <a:pt x="50" y="115"/>
                      <a:pt x="48" y="125"/>
                    </a:cubicBezTo>
                    <a:cubicBezTo>
                      <a:pt x="47" y="130"/>
                      <a:pt x="45" y="135"/>
                      <a:pt x="43" y="140"/>
                    </a:cubicBezTo>
                    <a:cubicBezTo>
                      <a:pt x="43" y="141"/>
                      <a:pt x="42" y="150"/>
                      <a:pt x="44" y="150"/>
                    </a:cubicBezTo>
                    <a:cubicBezTo>
                      <a:pt x="38" y="151"/>
                      <a:pt x="36" y="154"/>
                      <a:pt x="34" y="160"/>
                    </a:cubicBezTo>
                    <a:cubicBezTo>
                      <a:pt x="33" y="165"/>
                      <a:pt x="31" y="170"/>
                      <a:pt x="29" y="175"/>
                    </a:cubicBezTo>
                    <a:cubicBezTo>
                      <a:pt x="29" y="176"/>
                      <a:pt x="25" y="191"/>
                      <a:pt x="25" y="191"/>
                    </a:cubicBezTo>
                    <a:cubicBezTo>
                      <a:pt x="17" y="192"/>
                      <a:pt x="13" y="200"/>
                      <a:pt x="10" y="207"/>
                    </a:cubicBezTo>
                    <a:cubicBezTo>
                      <a:pt x="8" y="211"/>
                      <a:pt x="7" y="215"/>
                      <a:pt x="5" y="219"/>
                    </a:cubicBezTo>
                    <a:cubicBezTo>
                      <a:pt x="4" y="222"/>
                      <a:pt x="3" y="226"/>
                      <a:pt x="2" y="229"/>
                    </a:cubicBezTo>
                    <a:cubicBezTo>
                      <a:pt x="2" y="231"/>
                      <a:pt x="2" y="233"/>
                      <a:pt x="1" y="235"/>
                    </a:cubicBezTo>
                    <a:cubicBezTo>
                      <a:pt x="1" y="240"/>
                      <a:pt x="0" y="247"/>
                      <a:pt x="2" y="253"/>
                    </a:cubicBezTo>
                    <a:close/>
                    <a:moveTo>
                      <a:pt x="168" y="197"/>
                    </a:moveTo>
                    <a:cubicBezTo>
                      <a:pt x="170" y="197"/>
                      <a:pt x="170" y="197"/>
                      <a:pt x="170" y="197"/>
                    </a:cubicBezTo>
                    <a:cubicBezTo>
                      <a:pt x="172" y="313"/>
                      <a:pt x="172" y="313"/>
                      <a:pt x="172" y="313"/>
                    </a:cubicBezTo>
                    <a:cubicBezTo>
                      <a:pt x="170" y="315"/>
                      <a:pt x="170" y="315"/>
                      <a:pt x="170" y="315"/>
                    </a:cubicBezTo>
                    <a:lnTo>
                      <a:pt x="168" y="197"/>
                    </a:lnTo>
                    <a:close/>
                    <a:moveTo>
                      <a:pt x="66" y="171"/>
                    </a:moveTo>
                    <a:cubicBezTo>
                      <a:pt x="66" y="170"/>
                      <a:pt x="66" y="158"/>
                      <a:pt x="66" y="158"/>
                    </a:cubicBezTo>
                    <a:cubicBezTo>
                      <a:pt x="68" y="164"/>
                      <a:pt x="69" y="169"/>
                      <a:pt x="70" y="175"/>
                    </a:cubicBezTo>
                    <a:cubicBezTo>
                      <a:pt x="70" y="177"/>
                      <a:pt x="72" y="194"/>
                      <a:pt x="74" y="193"/>
                    </a:cubicBezTo>
                    <a:cubicBezTo>
                      <a:pt x="68" y="194"/>
                      <a:pt x="68" y="194"/>
                      <a:pt x="68" y="194"/>
                    </a:cubicBezTo>
                    <a:cubicBezTo>
                      <a:pt x="67" y="184"/>
                      <a:pt x="67" y="184"/>
                      <a:pt x="67" y="184"/>
                    </a:cubicBezTo>
                    <a:cubicBezTo>
                      <a:pt x="67" y="184"/>
                      <a:pt x="66" y="173"/>
                      <a:pt x="66" y="171"/>
                    </a:cubicBezTo>
                    <a:close/>
                    <a:moveTo>
                      <a:pt x="56" y="177"/>
                    </a:moveTo>
                    <a:cubicBezTo>
                      <a:pt x="59" y="171"/>
                      <a:pt x="59" y="171"/>
                      <a:pt x="59" y="171"/>
                    </a:cubicBezTo>
                    <a:cubicBezTo>
                      <a:pt x="61" y="167"/>
                      <a:pt x="61" y="167"/>
                      <a:pt x="61" y="167"/>
                    </a:cubicBezTo>
                    <a:cubicBezTo>
                      <a:pt x="61" y="167"/>
                      <a:pt x="62" y="178"/>
                      <a:pt x="62" y="179"/>
                    </a:cubicBezTo>
                    <a:cubicBezTo>
                      <a:pt x="62" y="180"/>
                      <a:pt x="61" y="190"/>
                      <a:pt x="61" y="190"/>
                    </a:cubicBezTo>
                    <a:cubicBezTo>
                      <a:pt x="62" y="194"/>
                      <a:pt x="62" y="194"/>
                      <a:pt x="62" y="194"/>
                    </a:cubicBezTo>
                    <a:cubicBezTo>
                      <a:pt x="57" y="193"/>
                      <a:pt x="57" y="193"/>
                      <a:pt x="57" y="193"/>
                    </a:cubicBezTo>
                    <a:cubicBezTo>
                      <a:pt x="57" y="193"/>
                      <a:pt x="57" y="186"/>
                      <a:pt x="57" y="185"/>
                    </a:cubicBezTo>
                    <a:cubicBezTo>
                      <a:pt x="57" y="184"/>
                      <a:pt x="56" y="177"/>
                      <a:pt x="56" y="177"/>
                    </a:cubicBezTo>
                    <a:close/>
                    <a:moveTo>
                      <a:pt x="44" y="171"/>
                    </a:moveTo>
                    <a:cubicBezTo>
                      <a:pt x="44" y="169"/>
                      <a:pt x="45" y="156"/>
                      <a:pt x="45" y="156"/>
                    </a:cubicBezTo>
                    <a:cubicBezTo>
                      <a:pt x="50" y="158"/>
                      <a:pt x="54" y="164"/>
                      <a:pt x="59" y="159"/>
                    </a:cubicBezTo>
                    <a:cubicBezTo>
                      <a:pt x="58" y="168"/>
                      <a:pt x="49" y="174"/>
                      <a:pt x="51" y="184"/>
                    </a:cubicBezTo>
                    <a:cubicBezTo>
                      <a:pt x="51" y="185"/>
                      <a:pt x="53" y="192"/>
                      <a:pt x="54" y="192"/>
                    </a:cubicBezTo>
                    <a:cubicBezTo>
                      <a:pt x="54" y="192"/>
                      <a:pt x="45" y="191"/>
                      <a:pt x="45" y="191"/>
                    </a:cubicBezTo>
                    <a:cubicBezTo>
                      <a:pt x="45" y="191"/>
                      <a:pt x="44" y="172"/>
                      <a:pt x="44" y="171"/>
                    </a:cubicBezTo>
                    <a:close/>
                    <a:moveTo>
                      <a:pt x="30" y="191"/>
                    </a:moveTo>
                    <a:cubicBezTo>
                      <a:pt x="32" y="180"/>
                      <a:pt x="35" y="168"/>
                      <a:pt x="39" y="157"/>
                    </a:cubicBezTo>
                    <a:cubicBezTo>
                      <a:pt x="42" y="161"/>
                      <a:pt x="39" y="171"/>
                      <a:pt x="39" y="176"/>
                    </a:cubicBezTo>
                    <a:cubicBezTo>
                      <a:pt x="38" y="181"/>
                      <a:pt x="38" y="186"/>
                      <a:pt x="38" y="191"/>
                    </a:cubicBezTo>
                    <a:lnTo>
                      <a:pt x="30" y="1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endParaRPr lang="en-US" dirty="0"/>
              </a:p>
            </p:txBody>
          </p:sp>
        </p:grpSp>
      </p:grpSp>
      <p:sp>
        <p:nvSpPr>
          <p:cNvPr id="52" name="תיבת טקסט 51">
            <a:extLst>
              <a:ext uri="{FF2B5EF4-FFF2-40B4-BE49-F238E27FC236}">
                <a16:creationId xmlns:a16="http://schemas.microsoft.com/office/drawing/2014/main" id="{BF925DD2-4CDB-65EE-C61A-BCAF504A6E81}"/>
              </a:ext>
            </a:extLst>
          </p:cNvPr>
          <p:cNvSpPr txBox="1"/>
          <p:nvPr/>
        </p:nvSpPr>
        <p:spPr>
          <a:xfrm>
            <a:off x="761724" y="8082154"/>
            <a:ext cx="5400000" cy="246221"/>
          </a:xfrm>
          <a:prstGeom prst="rect">
            <a:avLst/>
          </a:prstGeom>
          <a:noFill/>
        </p:spPr>
        <p:txBody>
          <a:bodyPr wrap="square" rtlCol="1">
            <a:spAutoFit/>
          </a:bodyPr>
          <a:lstStyle>
            <a:defPPr>
              <a:defRPr lang="en-US"/>
            </a:defPPr>
            <a:lvl1pPr algn="ctr">
              <a:defRPr sz="1000" b="1">
                <a:solidFill>
                  <a:srgbClr val="404040"/>
                </a:solidFill>
                <a:latin typeface="Trebuchet MS" panose="020B0603020202020204" pitchFamily="34" charset="0"/>
              </a:defRPr>
            </a:lvl1pPr>
          </a:lstStyle>
          <a:p>
            <a:r>
              <a:rPr lang="en-US" dirty="0">
                <a:solidFill>
                  <a:schemeClr val="tx1">
                    <a:lumMod val="75000"/>
                    <a:lumOff val="25000"/>
                  </a:schemeClr>
                </a:solidFill>
              </a:rPr>
              <a:t>Share of Mpumalanga Tourist Arrivals by Main Purpose Q1 2023</a:t>
            </a:r>
          </a:p>
        </p:txBody>
      </p:sp>
      <p:sp>
        <p:nvSpPr>
          <p:cNvPr id="6" name="TextBox 76">
            <a:extLst>
              <a:ext uri="{FF2B5EF4-FFF2-40B4-BE49-F238E27FC236}">
                <a16:creationId xmlns:a16="http://schemas.microsoft.com/office/drawing/2014/main" id="{0F555EA7-E6E2-63A3-2D6B-6CE41DAD2C5E}"/>
              </a:ext>
            </a:extLst>
          </p:cNvPr>
          <p:cNvSpPr txBox="1"/>
          <p:nvPr/>
        </p:nvSpPr>
        <p:spPr>
          <a:xfrm>
            <a:off x="5415753" y="9585227"/>
            <a:ext cx="38472" cy="153888"/>
          </a:xfrm>
          <a:prstGeom prst="rect">
            <a:avLst/>
          </a:prstGeom>
          <a:noFill/>
          <a:ln>
            <a:noFill/>
          </a:ln>
        </p:spPr>
        <p:txBody>
          <a:bodyPr wrap="none" lIns="0" tIns="0" rIns="0" bIns="0" rtlCol="0" anchor="t">
            <a:spAutoFit/>
          </a:bodyPr>
          <a:lstStyle/>
          <a:p>
            <a:pPr algn="r"/>
            <a:r>
              <a:rPr lang="en-US" sz="1000" b="1" dirty="0">
                <a:solidFill>
                  <a:srgbClr val="404040"/>
                </a:solidFill>
                <a:highlight>
                  <a:srgbClr val="FFFF00"/>
                </a:highlight>
                <a:latin typeface="Trebuchet MS" panose="020B0603020202020204" pitchFamily="34" charset="0"/>
                <a:cs typeface="Arial" panose="020B0604020202020204" pitchFamily="34" charset="0"/>
              </a:rPr>
              <a:t> </a:t>
            </a:r>
            <a:endParaRPr lang="en-ZA" sz="1000" dirty="0">
              <a:solidFill>
                <a:srgbClr val="404040"/>
              </a:solidFill>
              <a:highlight>
                <a:srgbClr val="FFFF00"/>
              </a:highlight>
              <a:latin typeface="Trebuchet MS" panose="020B0603020202020204" pitchFamily="34" charset="0"/>
              <a:cs typeface="Arial" panose="020B0604020202020204" pitchFamily="34" charset="0"/>
            </a:endParaRPr>
          </a:p>
        </p:txBody>
      </p:sp>
      <p:grpSp>
        <p:nvGrpSpPr>
          <p:cNvPr id="15" name="קבוצה 14">
            <a:extLst>
              <a:ext uri="{FF2B5EF4-FFF2-40B4-BE49-F238E27FC236}">
                <a16:creationId xmlns:a16="http://schemas.microsoft.com/office/drawing/2014/main" id="{1EC2A55C-E352-1C1A-AAB7-464C5230CC24}"/>
              </a:ext>
            </a:extLst>
          </p:cNvPr>
          <p:cNvGrpSpPr/>
          <p:nvPr/>
        </p:nvGrpSpPr>
        <p:grpSpPr>
          <a:xfrm>
            <a:off x="761724" y="5137631"/>
            <a:ext cx="5400000" cy="2689990"/>
            <a:chOff x="761724" y="5201834"/>
            <a:chExt cx="5400000" cy="2689990"/>
          </a:xfrm>
        </p:grpSpPr>
        <p:sp>
          <p:nvSpPr>
            <p:cNvPr id="84" name="תיבת טקסט 83">
              <a:extLst>
                <a:ext uri="{FF2B5EF4-FFF2-40B4-BE49-F238E27FC236}">
                  <a16:creationId xmlns:a16="http://schemas.microsoft.com/office/drawing/2014/main" id="{CF6C1AC7-69D8-4520-A626-97E39FC73F6A}"/>
                </a:ext>
              </a:extLst>
            </p:cNvPr>
            <p:cNvSpPr txBox="1"/>
            <p:nvPr/>
          </p:nvSpPr>
          <p:spPr>
            <a:xfrm>
              <a:off x="761724" y="5201834"/>
              <a:ext cx="5400000" cy="246221"/>
            </a:xfrm>
            <a:prstGeom prst="rect">
              <a:avLst/>
            </a:prstGeom>
            <a:noFill/>
          </p:spPr>
          <p:txBody>
            <a:bodyPr wrap="square" rtlCol="1">
              <a:spAutoFit/>
            </a:bodyPr>
            <a:lstStyle>
              <a:defPPr>
                <a:defRPr lang="en-US"/>
              </a:defPPr>
              <a:lvl1pPr algn="ctr">
                <a:defRPr sz="1000" b="1">
                  <a:solidFill>
                    <a:srgbClr val="404040"/>
                  </a:solidFill>
                  <a:latin typeface="Trebuchet MS" panose="020B0603020202020204" pitchFamily="34" charset="0"/>
                </a:defRPr>
              </a:lvl1pPr>
            </a:lstStyle>
            <a:p>
              <a:r>
                <a:rPr lang="en-US" dirty="0">
                  <a:solidFill>
                    <a:schemeClr val="tx1">
                      <a:lumMod val="75000"/>
                      <a:lumOff val="25000"/>
                    </a:schemeClr>
                  </a:solidFill>
                </a:rPr>
                <a:t>Mpumalanga International Tourist Arrivals by Top 10 Source Markets Q1 2023</a:t>
              </a:r>
            </a:p>
          </p:txBody>
        </p:sp>
        <p:pic>
          <p:nvPicPr>
            <p:cNvPr id="13" name="תמונה 12">
              <a:extLst>
                <a:ext uri="{FF2B5EF4-FFF2-40B4-BE49-F238E27FC236}">
                  <a16:creationId xmlns:a16="http://schemas.microsoft.com/office/drawing/2014/main" id="{C6B6F244-A857-1DA2-1DCC-829AE223BBAF}"/>
                </a:ext>
              </a:extLst>
            </p:cNvPr>
            <p:cNvPicPr>
              <a:picLocks noChangeAspect="1"/>
            </p:cNvPicPr>
            <p:nvPr/>
          </p:nvPicPr>
          <p:blipFill>
            <a:blip r:embed="rId7"/>
            <a:stretch>
              <a:fillRect/>
            </a:stretch>
          </p:blipFill>
          <p:spPr>
            <a:xfrm>
              <a:off x="761724" y="5450301"/>
              <a:ext cx="5400000" cy="2441523"/>
            </a:xfrm>
            <a:prstGeom prst="rect">
              <a:avLst/>
            </a:prstGeom>
          </p:spPr>
        </p:pic>
      </p:grpSp>
      <p:sp>
        <p:nvSpPr>
          <p:cNvPr id="3" name="TextBox 76">
            <a:extLst>
              <a:ext uri="{FF2B5EF4-FFF2-40B4-BE49-F238E27FC236}">
                <a16:creationId xmlns:a16="http://schemas.microsoft.com/office/drawing/2014/main" id="{F4D18440-358C-ADEB-04A5-E94C6B4505D7}"/>
              </a:ext>
            </a:extLst>
          </p:cNvPr>
          <p:cNvSpPr txBox="1"/>
          <p:nvPr/>
        </p:nvSpPr>
        <p:spPr>
          <a:xfrm>
            <a:off x="2257837" y="9585227"/>
            <a:ext cx="3196388"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3068227885"/>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תמונה 12">
            <a:extLst>
              <a:ext uri="{FF2B5EF4-FFF2-40B4-BE49-F238E27FC236}">
                <a16:creationId xmlns:a16="http://schemas.microsoft.com/office/drawing/2014/main" id="{9CEB58A4-3982-F644-7690-E34499A51022}"/>
              </a:ext>
            </a:extLst>
          </p:cNvPr>
          <p:cNvPicPr>
            <a:picLocks noChangeAspect="1"/>
          </p:cNvPicPr>
          <p:nvPr/>
        </p:nvPicPr>
        <p:blipFill>
          <a:blip r:embed="rId3"/>
          <a:stretch>
            <a:fillRect/>
          </a:stretch>
        </p:blipFill>
        <p:spPr>
          <a:xfrm>
            <a:off x="763600" y="8328375"/>
            <a:ext cx="5400000" cy="1005476"/>
          </a:xfrm>
          <a:prstGeom prst="rect">
            <a:avLst/>
          </a:prstGeom>
        </p:spPr>
      </p:pic>
      <p:pic>
        <p:nvPicPr>
          <p:cNvPr id="10" name="תמונה 9">
            <a:extLst>
              <a:ext uri="{FF2B5EF4-FFF2-40B4-BE49-F238E27FC236}">
                <a16:creationId xmlns:a16="http://schemas.microsoft.com/office/drawing/2014/main" id="{DC9BAEDF-C00B-5EC9-A1B2-97FE4425008B}"/>
              </a:ext>
            </a:extLst>
          </p:cNvPr>
          <p:cNvPicPr>
            <a:picLocks noChangeAspect="1"/>
          </p:cNvPicPr>
          <p:nvPr/>
        </p:nvPicPr>
        <p:blipFill>
          <a:blip r:embed="rId4"/>
          <a:stretch>
            <a:fillRect/>
          </a:stretch>
        </p:blipFill>
        <p:spPr>
          <a:xfrm>
            <a:off x="763600" y="1352600"/>
            <a:ext cx="5400000" cy="3530498"/>
          </a:xfrm>
          <a:prstGeom prst="rect">
            <a:avLst/>
          </a:prstGeom>
        </p:spPr>
      </p:pic>
      <p:graphicFrame>
        <p:nvGraphicFramePr>
          <p:cNvPr id="4" name="Object 3" hidden="1">
            <a:extLst>
              <a:ext uri="{FF2B5EF4-FFF2-40B4-BE49-F238E27FC236}">
                <a16:creationId xmlns:a16="http://schemas.microsoft.com/office/drawing/2014/main" id="{8CD7EAD1-1DA7-4956-A986-80F6EDC6D345}"/>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359" imgH="360" progId="TCLayout.ActiveDocument.1">
                  <p:embed/>
                </p:oleObj>
              </mc:Choice>
              <mc:Fallback>
                <p:oleObj name="think-cell Slide" r:id="rId5" imgW="359" imgH="360" progId="TCLayout.ActiveDocument.1">
                  <p:embed/>
                  <p:pic>
                    <p:nvPicPr>
                      <p:cNvPr id="4" name="Object 3" hidden="1">
                        <a:extLst>
                          <a:ext uri="{FF2B5EF4-FFF2-40B4-BE49-F238E27FC236}">
                            <a16:creationId xmlns:a16="http://schemas.microsoft.com/office/drawing/2014/main" id="{8CD7EAD1-1DA7-4956-A986-80F6EDC6D345}"/>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grpSp>
        <p:nvGrpSpPr>
          <p:cNvPr id="341" name="Group 340">
            <a:extLst>
              <a:ext uri="{FF2B5EF4-FFF2-40B4-BE49-F238E27FC236}">
                <a16:creationId xmlns:a16="http://schemas.microsoft.com/office/drawing/2014/main" id="{D0E8AF54-C124-4416-A290-B52DF9B79F99}"/>
              </a:ext>
            </a:extLst>
          </p:cNvPr>
          <p:cNvGrpSpPr/>
          <p:nvPr/>
        </p:nvGrpSpPr>
        <p:grpSpPr>
          <a:xfrm rot="16200000">
            <a:off x="6081739" y="510671"/>
            <a:ext cx="1279411" cy="284187"/>
            <a:chOff x="-1768098" y="1682693"/>
            <a:chExt cx="10577544" cy="2349518"/>
          </a:xfrm>
        </p:grpSpPr>
        <p:sp>
          <p:nvSpPr>
            <p:cNvPr id="342" name="Freeform 5">
              <a:extLst>
                <a:ext uri="{FF2B5EF4-FFF2-40B4-BE49-F238E27FC236}">
                  <a16:creationId xmlns:a16="http://schemas.microsoft.com/office/drawing/2014/main" id="{7A7DA167-6D8A-401E-9FED-D658E3D8E1CD}"/>
                </a:ext>
              </a:extLst>
            </p:cNvPr>
            <p:cNvSpPr>
              <a:spLocks/>
            </p:cNvSpPr>
            <p:nvPr/>
          </p:nvSpPr>
          <p:spPr bwMode="auto">
            <a:xfrm>
              <a:off x="4837440" y="2043889"/>
              <a:ext cx="3972006" cy="1988322"/>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E3010F"/>
            </a:solidFill>
            <a:ln>
              <a:noFill/>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a typeface="+mn-ea"/>
                <a:cs typeface="+mn-cs"/>
              </a:endParaRPr>
            </a:p>
          </p:txBody>
        </p:sp>
        <p:sp>
          <p:nvSpPr>
            <p:cNvPr id="343" name="Freeform 5">
              <a:extLst>
                <a:ext uri="{FF2B5EF4-FFF2-40B4-BE49-F238E27FC236}">
                  <a16:creationId xmlns:a16="http://schemas.microsoft.com/office/drawing/2014/main" id="{E64815FD-BFF2-4424-A580-B03E722615A3}"/>
                </a:ext>
              </a:extLst>
            </p:cNvPr>
            <p:cNvSpPr>
              <a:spLocks/>
            </p:cNvSpPr>
            <p:nvPr/>
          </p:nvSpPr>
          <p:spPr bwMode="auto">
            <a:xfrm>
              <a:off x="3357940" y="1989081"/>
              <a:ext cx="4081463" cy="2043113"/>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a typeface="+mn-ea"/>
                <a:cs typeface="+mn-cs"/>
              </a:endParaRPr>
            </a:p>
          </p:txBody>
        </p:sp>
        <p:sp>
          <p:nvSpPr>
            <p:cNvPr id="344" name="Freeform 6">
              <a:extLst>
                <a:ext uri="{FF2B5EF4-FFF2-40B4-BE49-F238E27FC236}">
                  <a16:creationId xmlns:a16="http://schemas.microsoft.com/office/drawing/2014/main" id="{20CBBF24-1EA2-44BC-A20C-5CA74795C07D}"/>
                </a:ext>
              </a:extLst>
            </p:cNvPr>
            <p:cNvSpPr>
              <a:spLocks/>
            </p:cNvSpPr>
            <p:nvPr/>
          </p:nvSpPr>
          <p:spPr bwMode="auto">
            <a:xfrm>
              <a:off x="1652965" y="1822393"/>
              <a:ext cx="4418013" cy="2209800"/>
            </a:xfrm>
            <a:custGeom>
              <a:avLst/>
              <a:gdLst>
                <a:gd name="T0" fmla="*/ 1392 w 2783"/>
                <a:gd name="T1" fmla="*/ 0 h 1392"/>
                <a:gd name="T2" fmla="*/ 2783 w 2783"/>
                <a:gd name="T3" fmla="*/ 1392 h 1392"/>
                <a:gd name="T4" fmla="*/ 1983 w 2783"/>
                <a:gd name="T5" fmla="*/ 1392 h 1392"/>
                <a:gd name="T6" fmla="*/ 1392 w 2783"/>
                <a:gd name="T7" fmla="*/ 800 h 1392"/>
                <a:gd name="T8" fmla="*/ 800 w 2783"/>
                <a:gd name="T9" fmla="*/ 1392 h 1392"/>
                <a:gd name="T10" fmla="*/ 0 w 2783"/>
                <a:gd name="T11" fmla="*/ 1392 h 1392"/>
                <a:gd name="T12" fmla="*/ 1392 w 2783"/>
                <a:gd name="T13" fmla="*/ 0 h 1392"/>
                <a:gd name="T14" fmla="*/ 1392 w 2783"/>
                <a:gd name="T15" fmla="*/ 0 h 13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83" h="1392">
                  <a:moveTo>
                    <a:pt x="1392" y="0"/>
                  </a:moveTo>
                  <a:lnTo>
                    <a:pt x="2783" y="1392"/>
                  </a:lnTo>
                  <a:lnTo>
                    <a:pt x="1983" y="1392"/>
                  </a:lnTo>
                  <a:lnTo>
                    <a:pt x="1392" y="800"/>
                  </a:lnTo>
                  <a:lnTo>
                    <a:pt x="800" y="1392"/>
                  </a:lnTo>
                  <a:lnTo>
                    <a:pt x="0" y="1392"/>
                  </a:lnTo>
                  <a:lnTo>
                    <a:pt x="1392" y="0"/>
                  </a:lnTo>
                  <a:lnTo>
                    <a:pt x="1392" y="0"/>
                  </a:lnTo>
                  <a:close/>
                </a:path>
              </a:pathLst>
            </a:custGeom>
            <a:solidFill>
              <a:srgbClr val="07141A"/>
            </a:solidFill>
            <a:ln>
              <a:noFill/>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a typeface="+mn-ea"/>
                <a:cs typeface="+mn-cs"/>
              </a:endParaRPr>
            </a:p>
          </p:txBody>
        </p:sp>
        <p:sp>
          <p:nvSpPr>
            <p:cNvPr id="345" name="Freeform 7">
              <a:extLst>
                <a:ext uri="{FF2B5EF4-FFF2-40B4-BE49-F238E27FC236}">
                  <a16:creationId xmlns:a16="http://schemas.microsoft.com/office/drawing/2014/main" id="{706F07C8-1216-4103-A305-F247FFA2C058}"/>
                </a:ext>
              </a:extLst>
            </p:cNvPr>
            <p:cNvSpPr>
              <a:spLocks/>
            </p:cNvSpPr>
            <p:nvPr/>
          </p:nvSpPr>
          <p:spPr bwMode="auto">
            <a:xfrm>
              <a:off x="-45660" y="1741431"/>
              <a:ext cx="4578350" cy="2290763"/>
            </a:xfrm>
            <a:custGeom>
              <a:avLst/>
              <a:gdLst>
                <a:gd name="T0" fmla="*/ 1442 w 2884"/>
                <a:gd name="T1" fmla="*/ 0 h 1443"/>
                <a:gd name="T2" fmla="*/ 2884 w 2884"/>
                <a:gd name="T3" fmla="*/ 1443 h 1443"/>
                <a:gd name="T4" fmla="*/ 2055 w 2884"/>
                <a:gd name="T5" fmla="*/ 1443 h 1443"/>
                <a:gd name="T6" fmla="*/ 1442 w 2884"/>
                <a:gd name="T7" fmla="*/ 829 h 1443"/>
                <a:gd name="T8" fmla="*/ 829 w 2884"/>
                <a:gd name="T9" fmla="*/ 1443 h 1443"/>
                <a:gd name="T10" fmla="*/ 0 w 2884"/>
                <a:gd name="T11" fmla="*/ 1443 h 1443"/>
                <a:gd name="T12" fmla="*/ 1442 w 2884"/>
                <a:gd name="T13" fmla="*/ 0 h 1443"/>
                <a:gd name="T14" fmla="*/ 1442 w 2884"/>
                <a:gd name="T15" fmla="*/ 0 h 14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4" h="1443">
                  <a:moveTo>
                    <a:pt x="1442" y="0"/>
                  </a:moveTo>
                  <a:lnTo>
                    <a:pt x="2884" y="1443"/>
                  </a:lnTo>
                  <a:lnTo>
                    <a:pt x="2055" y="1443"/>
                  </a:lnTo>
                  <a:lnTo>
                    <a:pt x="1442" y="829"/>
                  </a:lnTo>
                  <a:lnTo>
                    <a:pt x="829" y="1443"/>
                  </a:lnTo>
                  <a:lnTo>
                    <a:pt x="0" y="1443"/>
                  </a:lnTo>
                  <a:lnTo>
                    <a:pt x="1442" y="0"/>
                  </a:lnTo>
                  <a:lnTo>
                    <a:pt x="1442" y="0"/>
                  </a:lnTo>
                  <a:close/>
                </a:path>
              </a:pathLst>
            </a:custGeom>
            <a:solidFill>
              <a:srgbClr val="008A3B"/>
            </a:solidFill>
            <a:ln>
              <a:noFill/>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a typeface="+mn-ea"/>
                <a:cs typeface="+mn-cs"/>
              </a:endParaRPr>
            </a:p>
          </p:txBody>
        </p:sp>
        <p:sp>
          <p:nvSpPr>
            <p:cNvPr id="346" name="Freeform 8">
              <a:extLst>
                <a:ext uri="{FF2B5EF4-FFF2-40B4-BE49-F238E27FC236}">
                  <a16:creationId xmlns:a16="http://schemas.microsoft.com/office/drawing/2014/main" id="{4D9376E3-11C7-4648-9A79-E9B1116C5831}"/>
                </a:ext>
              </a:extLst>
            </p:cNvPr>
            <p:cNvSpPr>
              <a:spLocks/>
            </p:cNvSpPr>
            <p:nvPr/>
          </p:nvSpPr>
          <p:spPr bwMode="auto">
            <a:xfrm>
              <a:off x="-1768098" y="1682693"/>
              <a:ext cx="4695825" cy="2349500"/>
            </a:xfrm>
            <a:custGeom>
              <a:avLst/>
              <a:gdLst>
                <a:gd name="T0" fmla="*/ 1479 w 2958"/>
                <a:gd name="T1" fmla="*/ 0 h 1480"/>
                <a:gd name="T2" fmla="*/ 2958 w 2958"/>
                <a:gd name="T3" fmla="*/ 1480 h 1480"/>
                <a:gd name="T4" fmla="*/ 2108 w 2958"/>
                <a:gd name="T5" fmla="*/ 1480 h 1480"/>
                <a:gd name="T6" fmla="*/ 1479 w 2958"/>
                <a:gd name="T7" fmla="*/ 851 h 1480"/>
                <a:gd name="T8" fmla="*/ 850 w 2958"/>
                <a:gd name="T9" fmla="*/ 1480 h 1480"/>
                <a:gd name="T10" fmla="*/ 0 w 2958"/>
                <a:gd name="T11" fmla="*/ 1480 h 1480"/>
                <a:gd name="T12" fmla="*/ 1479 w 2958"/>
                <a:gd name="T13" fmla="*/ 0 h 1480"/>
                <a:gd name="T14" fmla="*/ 1479 w 2958"/>
                <a:gd name="T15" fmla="*/ 0 h 14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58" h="1480">
                  <a:moveTo>
                    <a:pt x="1479" y="0"/>
                  </a:moveTo>
                  <a:lnTo>
                    <a:pt x="2958" y="1480"/>
                  </a:lnTo>
                  <a:lnTo>
                    <a:pt x="2108" y="1480"/>
                  </a:lnTo>
                  <a:lnTo>
                    <a:pt x="1479" y="851"/>
                  </a:lnTo>
                  <a:lnTo>
                    <a:pt x="850" y="1480"/>
                  </a:lnTo>
                  <a:lnTo>
                    <a:pt x="0" y="1480"/>
                  </a:lnTo>
                  <a:lnTo>
                    <a:pt x="1479" y="0"/>
                  </a:lnTo>
                  <a:lnTo>
                    <a:pt x="1479" y="0"/>
                  </a:lnTo>
                  <a:close/>
                </a:path>
              </a:pathLst>
            </a:custGeom>
            <a:solidFill>
              <a:srgbClr val="0D3C89"/>
            </a:solidFill>
            <a:ln>
              <a:noFill/>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a typeface="+mn-ea"/>
                <a:cs typeface="+mn-cs"/>
              </a:endParaRPr>
            </a:p>
          </p:txBody>
        </p:sp>
      </p:grpSp>
      <p:sp>
        <p:nvSpPr>
          <p:cNvPr id="70" name="Trapezoid 69">
            <a:extLst>
              <a:ext uri="{FF2B5EF4-FFF2-40B4-BE49-F238E27FC236}">
                <a16:creationId xmlns:a16="http://schemas.microsoft.com/office/drawing/2014/main" id="{FCB2B50D-7ADB-4D60-B416-6685D5408069}"/>
              </a:ext>
            </a:extLst>
          </p:cNvPr>
          <p:cNvSpPr/>
          <p:nvPr/>
        </p:nvSpPr>
        <p:spPr>
          <a:xfrm rot="7288426">
            <a:off x="4997904" y="599227"/>
            <a:ext cx="567984" cy="849031"/>
          </a:xfrm>
          <a:prstGeom prst="trapezoid">
            <a:avLst>
              <a:gd name="adj" fmla="val 33914"/>
            </a:avLst>
          </a:prstGeom>
          <a:gradFill>
            <a:gsLst>
              <a:gs pos="0">
                <a:schemeClr val="accent2">
                  <a:lumMod val="60000"/>
                  <a:lumOff val="40000"/>
                  <a:alpha val="0"/>
                </a:schemeClr>
              </a:gs>
              <a:gs pos="100000">
                <a:schemeClr val="bg1">
                  <a:lumMod val="9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highlight>
                <a:srgbClr val="FFFF00"/>
              </a:highlight>
            </a:endParaRPr>
          </a:p>
        </p:txBody>
      </p:sp>
      <p:grpSp>
        <p:nvGrpSpPr>
          <p:cNvPr id="2" name="קבוצה 1">
            <a:extLst>
              <a:ext uri="{FF2B5EF4-FFF2-40B4-BE49-F238E27FC236}">
                <a16:creationId xmlns:a16="http://schemas.microsoft.com/office/drawing/2014/main" id="{80D7385A-3861-9BEA-01F9-7B1E891C9650}"/>
              </a:ext>
            </a:extLst>
          </p:cNvPr>
          <p:cNvGrpSpPr/>
          <p:nvPr/>
        </p:nvGrpSpPr>
        <p:grpSpPr>
          <a:xfrm>
            <a:off x="4635617" y="519547"/>
            <a:ext cx="1554452" cy="796602"/>
            <a:chOff x="4635617" y="519547"/>
            <a:chExt cx="1554452" cy="796602"/>
          </a:xfrm>
        </p:grpSpPr>
        <p:sp>
          <p:nvSpPr>
            <p:cNvPr id="71" name="Oval 70">
              <a:extLst>
                <a:ext uri="{FF2B5EF4-FFF2-40B4-BE49-F238E27FC236}">
                  <a16:creationId xmlns:a16="http://schemas.microsoft.com/office/drawing/2014/main" id="{3933EA4C-E9CC-48D7-BD14-1594B077A580}"/>
                </a:ext>
              </a:extLst>
            </p:cNvPr>
            <p:cNvSpPr/>
            <p:nvPr/>
          </p:nvSpPr>
          <p:spPr>
            <a:xfrm>
              <a:off x="4635617" y="519547"/>
              <a:ext cx="564096" cy="564096"/>
            </a:xfrm>
            <a:prstGeom prst="ellipse">
              <a:avLst/>
            </a:prstGeom>
            <a:solidFill>
              <a:schemeClr val="bg1"/>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highlight>
                  <a:srgbClr val="FFFF00"/>
                </a:highlight>
              </a:endParaRPr>
            </a:p>
          </p:txBody>
        </p:sp>
        <p:sp>
          <p:nvSpPr>
            <p:cNvPr id="68" name="Freeform 12">
              <a:extLst>
                <a:ext uri="{FF2B5EF4-FFF2-40B4-BE49-F238E27FC236}">
                  <a16:creationId xmlns:a16="http://schemas.microsoft.com/office/drawing/2014/main" id="{BCAA46D4-01BE-444B-914F-5C50BABA2452}"/>
                </a:ext>
              </a:extLst>
            </p:cNvPr>
            <p:cNvSpPr>
              <a:spLocks noChangeAspect="1"/>
            </p:cNvSpPr>
            <p:nvPr/>
          </p:nvSpPr>
          <p:spPr bwMode="gray">
            <a:xfrm>
              <a:off x="4728147" y="611065"/>
              <a:ext cx="416030" cy="392358"/>
            </a:xfrm>
            <a:custGeom>
              <a:avLst/>
              <a:gdLst>
                <a:gd name="T0" fmla="*/ 1145 w 1304"/>
                <a:gd name="T1" fmla="*/ 813 h 1075"/>
                <a:gd name="T2" fmla="*/ 1058 w 1304"/>
                <a:gd name="T3" fmla="*/ 724 h 1075"/>
                <a:gd name="T4" fmla="*/ 1076 w 1304"/>
                <a:gd name="T5" fmla="*/ 600 h 1075"/>
                <a:gd name="T6" fmla="*/ 1121 w 1304"/>
                <a:gd name="T7" fmla="*/ 535 h 1075"/>
                <a:gd name="T8" fmla="*/ 1156 w 1304"/>
                <a:gd name="T9" fmla="*/ 487 h 1075"/>
                <a:gd name="T10" fmla="*/ 1204 w 1304"/>
                <a:gd name="T11" fmla="*/ 457 h 1075"/>
                <a:gd name="T12" fmla="*/ 1303 w 1304"/>
                <a:gd name="T13" fmla="*/ 385 h 1075"/>
                <a:gd name="T14" fmla="*/ 1244 w 1304"/>
                <a:gd name="T15" fmla="*/ 335 h 1075"/>
                <a:gd name="T16" fmla="*/ 1145 w 1304"/>
                <a:gd name="T17" fmla="*/ 312 h 1075"/>
                <a:gd name="T18" fmla="*/ 1068 w 1304"/>
                <a:gd name="T19" fmla="*/ 348 h 1075"/>
                <a:gd name="T20" fmla="*/ 981 w 1304"/>
                <a:gd name="T21" fmla="*/ 336 h 1075"/>
                <a:gd name="T22" fmla="*/ 911 w 1304"/>
                <a:gd name="T23" fmla="*/ 301 h 1075"/>
                <a:gd name="T24" fmla="*/ 876 w 1304"/>
                <a:gd name="T25" fmla="*/ 360 h 1075"/>
                <a:gd name="T26" fmla="*/ 800 w 1304"/>
                <a:gd name="T27" fmla="*/ 427 h 1075"/>
                <a:gd name="T28" fmla="*/ 700 w 1304"/>
                <a:gd name="T29" fmla="*/ 505 h 1075"/>
                <a:gd name="T30" fmla="*/ 625 w 1304"/>
                <a:gd name="T31" fmla="*/ 548 h 1075"/>
                <a:gd name="T32" fmla="*/ 608 w 1304"/>
                <a:gd name="T33" fmla="*/ 591 h 1075"/>
                <a:gd name="T34" fmla="*/ 495 w 1304"/>
                <a:gd name="T35" fmla="*/ 570 h 1075"/>
                <a:gd name="T36" fmla="*/ 491 w 1304"/>
                <a:gd name="T37" fmla="*/ 450 h 1075"/>
                <a:gd name="T38" fmla="*/ 455 w 1304"/>
                <a:gd name="T39" fmla="*/ 439 h 1075"/>
                <a:gd name="T40" fmla="*/ 426 w 1304"/>
                <a:gd name="T41" fmla="*/ 481 h 1075"/>
                <a:gd name="T42" fmla="*/ 350 w 1304"/>
                <a:gd name="T43" fmla="*/ 530 h 1075"/>
                <a:gd name="T44" fmla="*/ 344 w 1304"/>
                <a:gd name="T45" fmla="*/ 457 h 1075"/>
                <a:gd name="T46" fmla="*/ 334 w 1304"/>
                <a:gd name="T47" fmla="*/ 387 h 1075"/>
                <a:gd name="T48" fmla="*/ 280 w 1304"/>
                <a:gd name="T49" fmla="*/ 354 h 1075"/>
                <a:gd name="T50" fmla="*/ 280 w 1304"/>
                <a:gd name="T51" fmla="*/ 305 h 1075"/>
                <a:gd name="T52" fmla="*/ 233 w 1304"/>
                <a:gd name="T53" fmla="*/ 69 h 1075"/>
                <a:gd name="T54" fmla="*/ 155 w 1304"/>
                <a:gd name="T55" fmla="*/ 0 h 1075"/>
                <a:gd name="T56" fmla="*/ 94 w 1304"/>
                <a:gd name="T57" fmla="*/ 92 h 1075"/>
                <a:gd name="T58" fmla="*/ 0 w 1304"/>
                <a:gd name="T59" fmla="*/ 178 h 1075"/>
                <a:gd name="T60" fmla="*/ 105 w 1304"/>
                <a:gd name="T61" fmla="*/ 427 h 1075"/>
                <a:gd name="T62" fmla="*/ 70 w 1304"/>
                <a:gd name="T63" fmla="*/ 570 h 1075"/>
                <a:gd name="T64" fmla="*/ 23 w 1304"/>
                <a:gd name="T65" fmla="*/ 614 h 1075"/>
                <a:gd name="T66" fmla="*/ 151 w 1304"/>
                <a:gd name="T67" fmla="*/ 831 h 1075"/>
                <a:gd name="T68" fmla="*/ 128 w 1304"/>
                <a:gd name="T69" fmla="*/ 874 h 1075"/>
                <a:gd name="T70" fmla="*/ 139 w 1304"/>
                <a:gd name="T71" fmla="*/ 964 h 1075"/>
                <a:gd name="T72" fmla="*/ 164 w 1304"/>
                <a:gd name="T73" fmla="*/ 904 h 1075"/>
                <a:gd name="T74" fmla="*/ 222 w 1304"/>
                <a:gd name="T75" fmla="*/ 960 h 1075"/>
                <a:gd name="T76" fmla="*/ 315 w 1304"/>
                <a:gd name="T77" fmla="*/ 989 h 1075"/>
                <a:gd name="T78" fmla="*/ 373 w 1304"/>
                <a:gd name="T79" fmla="*/ 1068 h 1075"/>
                <a:gd name="T80" fmla="*/ 508 w 1304"/>
                <a:gd name="T81" fmla="*/ 1019 h 1075"/>
                <a:gd name="T82" fmla="*/ 620 w 1304"/>
                <a:gd name="T83" fmla="*/ 989 h 1075"/>
                <a:gd name="T84" fmla="*/ 655 w 1304"/>
                <a:gd name="T85" fmla="*/ 983 h 1075"/>
                <a:gd name="T86" fmla="*/ 830 w 1304"/>
                <a:gd name="T87" fmla="*/ 964 h 1075"/>
                <a:gd name="T88" fmla="*/ 888 w 1304"/>
                <a:gd name="T89" fmla="*/ 893 h 1075"/>
                <a:gd name="T90" fmla="*/ 1092 w 1304"/>
                <a:gd name="T91" fmla="*/ 904 h 1075"/>
                <a:gd name="T92" fmla="*/ 1180 w 1304"/>
                <a:gd name="T93" fmla="*/ 874 h 107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04"/>
                <a:gd name="T142" fmla="*/ 0 h 1075"/>
                <a:gd name="T143" fmla="*/ 1304 w 1304"/>
                <a:gd name="T144" fmla="*/ 1075 h 107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04" h="1075">
                  <a:moveTo>
                    <a:pt x="1191" y="880"/>
                  </a:moveTo>
                  <a:lnTo>
                    <a:pt x="1169" y="843"/>
                  </a:lnTo>
                  <a:lnTo>
                    <a:pt x="1145" y="813"/>
                  </a:lnTo>
                  <a:lnTo>
                    <a:pt x="1186" y="784"/>
                  </a:lnTo>
                  <a:lnTo>
                    <a:pt x="1139" y="734"/>
                  </a:lnTo>
                  <a:lnTo>
                    <a:pt x="1058" y="724"/>
                  </a:lnTo>
                  <a:lnTo>
                    <a:pt x="999" y="729"/>
                  </a:lnTo>
                  <a:lnTo>
                    <a:pt x="1029" y="687"/>
                  </a:lnTo>
                  <a:lnTo>
                    <a:pt x="1076" y="600"/>
                  </a:lnTo>
                  <a:lnTo>
                    <a:pt x="1098" y="570"/>
                  </a:lnTo>
                  <a:lnTo>
                    <a:pt x="1133" y="585"/>
                  </a:lnTo>
                  <a:lnTo>
                    <a:pt x="1121" y="535"/>
                  </a:lnTo>
                  <a:lnTo>
                    <a:pt x="1121" y="499"/>
                  </a:lnTo>
                  <a:lnTo>
                    <a:pt x="1133" y="481"/>
                  </a:lnTo>
                  <a:lnTo>
                    <a:pt x="1156" y="487"/>
                  </a:lnTo>
                  <a:lnTo>
                    <a:pt x="1156" y="469"/>
                  </a:lnTo>
                  <a:lnTo>
                    <a:pt x="1185" y="469"/>
                  </a:lnTo>
                  <a:lnTo>
                    <a:pt x="1204" y="457"/>
                  </a:lnTo>
                  <a:lnTo>
                    <a:pt x="1251" y="450"/>
                  </a:lnTo>
                  <a:lnTo>
                    <a:pt x="1274" y="439"/>
                  </a:lnTo>
                  <a:lnTo>
                    <a:pt x="1303" y="385"/>
                  </a:lnTo>
                  <a:lnTo>
                    <a:pt x="1286" y="324"/>
                  </a:lnTo>
                  <a:lnTo>
                    <a:pt x="1261" y="324"/>
                  </a:lnTo>
                  <a:lnTo>
                    <a:pt x="1244" y="335"/>
                  </a:lnTo>
                  <a:lnTo>
                    <a:pt x="1227" y="335"/>
                  </a:lnTo>
                  <a:lnTo>
                    <a:pt x="1204" y="312"/>
                  </a:lnTo>
                  <a:lnTo>
                    <a:pt x="1145" y="312"/>
                  </a:lnTo>
                  <a:lnTo>
                    <a:pt x="1121" y="318"/>
                  </a:lnTo>
                  <a:lnTo>
                    <a:pt x="1098" y="360"/>
                  </a:lnTo>
                  <a:lnTo>
                    <a:pt x="1068" y="348"/>
                  </a:lnTo>
                  <a:lnTo>
                    <a:pt x="1016" y="354"/>
                  </a:lnTo>
                  <a:lnTo>
                    <a:pt x="1016" y="341"/>
                  </a:lnTo>
                  <a:lnTo>
                    <a:pt x="981" y="336"/>
                  </a:lnTo>
                  <a:lnTo>
                    <a:pt x="939" y="284"/>
                  </a:lnTo>
                  <a:lnTo>
                    <a:pt x="916" y="285"/>
                  </a:lnTo>
                  <a:lnTo>
                    <a:pt x="911" y="301"/>
                  </a:lnTo>
                  <a:lnTo>
                    <a:pt x="903" y="335"/>
                  </a:lnTo>
                  <a:lnTo>
                    <a:pt x="893" y="349"/>
                  </a:lnTo>
                  <a:lnTo>
                    <a:pt x="876" y="360"/>
                  </a:lnTo>
                  <a:lnTo>
                    <a:pt x="876" y="385"/>
                  </a:lnTo>
                  <a:lnTo>
                    <a:pt x="854" y="426"/>
                  </a:lnTo>
                  <a:lnTo>
                    <a:pt x="800" y="427"/>
                  </a:lnTo>
                  <a:lnTo>
                    <a:pt x="771" y="432"/>
                  </a:lnTo>
                  <a:lnTo>
                    <a:pt x="741" y="475"/>
                  </a:lnTo>
                  <a:lnTo>
                    <a:pt x="700" y="505"/>
                  </a:lnTo>
                  <a:lnTo>
                    <a:pt x="688" y="530"/>
                  </a:lnTo>
                  <a:lnTo>
                    <a:pt x="672" y="541"/>
                  </a:lnTo>
                  <a:lnTo>
                    <a:pt x="625" y="548"/>
                  </a:lnTo>
                  <a:lnTo>
                    <a:pt x="625" y="553"/>
                  </a:lnTo>
                  <a:lnTo>
                    <a:pt x="613" y="570"/>
                  </a:lnTo>
                  <a:lnTo>
                    <a:pt x="608" y="591"/>
                  </a:lnTo>
                  <a:lnTo>
                    <a:pt x="584" y="601"/>
                  </a:lnTo>
                  <a:lnTo>
                    <a:pt x="526" y="608"/>
                  </a:lnTo>
                  <a:lnTo>
                    <a:pt x="495" y="570"/>
                  </a:lnTo>
                  <a:lnTo>
                    <a:pt x="478" y="524"/>
                  </a:lnTo>
                  <a:lnTo>
                    <a:pt x="478" y="487"/>
                  </a:lnTo>
                  <a:lnTo>
                    <a:pt x="491" y="450"/>
                  </a:lnTo>
                  <a:lnTo>
                    <a:pt x="502" y="427"/>
                  </a:lnTo>
                  <a:lnTo>
                    <a:pt x="478" y="427"/>
                  </a:lnTo>
                  <a:lnTo>
                    <a:pt x="455" y="439"/>
                  </a:lnTo>
                  <a:lnTo>
                    <a:pt x="455" y="462"/>
                  </a:lnTo>
                  <a:lnTo>
                    <a:pt x="444" y="481"/>
                  </a:lnTo>
                  <a:lnTo>
                    <a:pt x="426" y="481"/>
                  </a:lnTo>
                  <a:lnTo>
                    <a:pt x="397" y="487"/>
                  </a:lnTo>
                  <a:lnTo>
                    <a:pt x="361" y="530"/>
                  </a:lnTo>
                  <a:lnTo>
                    <a:pt x="350" y="530"/>
                  </a:lnTo>
                  <a:lnTo>
                    <a:pt x="344" y="505"/>
                  </a:lnTo>
                  <a:lnTo>
                    <a:pt x="337" y="487"/>
                  </a:lnTo>
                  <a:lnTo>
                    <a:pt x="344" y="457"/>
                  </a:lnTo>
                  <a:lnTo>
                    <a:pt x="361" y="420"/>
                  </a:lnTo>
                  <a:lnTo>
                    <a:pt x="346" y="402"/>
                  </a:lnTo>
                  <a:lnTo>
                    <a:pt x="334" y="387"/>
                  </a:lnTo>
                  <a:lnTo>
                    <a:pt x="322" y="375"/>
                  </a:lnTo>
                  <a:lnTo>
                    <a:pt x="305" y="361"/>
                  </a:lnTo>
                  <a:lnTo>
                    <a:pt x="280" y="354"/>
                  </a:lnTo>
                  <a:lnTo>
                    <a:pt x="256" y="354"/>
                  </a:lnTo>
                  <a:lnTo>
                    <a:pt x="256" y="341"/>
                  </a:lnTo>
                  <a:lnTo>
                    <a:pt x="280" y="305"/>
                  </a:lnTo>
                  <a:lnTo>
                    <a:pt x="251" y="234"/>
                  </a:lnTo>
                  <a:lnTo>
                    <a:pt x="233" y="184"/>
                  </a:lnTo>
                  <a:lnTo>
                    <a:pt x="233" y="69"/>
                  </a:lnTo>
                  <a:lnTo>
                    <a:pt x="200" y="54"/>
                  </a:lnTo>
                  <a:lnTo>
                    <a:pt x="175" y="16"/>
                  </a:lnTo>
                  <a:lnTo>
                    <a:pt x="155" y="0"/>
                  </a:lnTo>
                  <a:lnTo>
                    <a:pt x="134" y="10"/>
                  </a:lnTo>
                  <a:lnTo>
                    <a:pt x="121" y="27"/>
                  </a:lnTo>
                  <a:lnTo>
                    <a:pt x="94" y="92"/>
                  </a:lnTo>
                  <a:lnTo>
                    <a:pt x="36" y="89"/>
                  </a:lnTo>
                  <a:lnTo>
                    <a:pt x="16" y="138"/>
                  </a:lnTo>
                  <a:lnTo>
                    <a:pt x="0" y="178"/>
                  </a:lnTo>
                  <a:lnTo>
                    <a:pt x="11" y="208"/>
                  </a:lnTo>
                  <a:lnTo>
                    <a:pt x="100" y="360"/>
                  </a:lnTo>
                  <a:lnTo>
                    <a:pt x="105" y="427"/>
                  </a:lnTo>
                  <a:lnTo>
                    <a:pt x="116" y="462"/>
                  </a:lnTo>
                  <a:lnTo>
                    <a:pt x="100" y="535"/>
                  </a:lnTo>
                  <a:lnTo>
                    <a:pt x="70" y="570"/>
                  </a:lnTo>
                  <a:lnTo>
                    <a:pt x="52" y="570"/>
                  </a:lnTo>
                  <a:lnTo>
                    <a:pt x="29" y="560"/>
                  </a:lnTo>
                  <a:lnTo>
                    <a:pt x="23" y="614"/>
                  </a:lnTo>
                  <a:lnTo>
                    <a:pt x="82" y="717"/>
                  </a:lnTo>
                  <a:lnTo>
                    <a:pt x="128" y="801"/>
                  </a:lnTo>
                  <a:lnTo>
                    <a:pt x="151" y="831"/>
                  </a:lnTo>
                  <a:lnTo>
                    <a:pt x="139" y="855"/>
                  </a:lnTo>
                  <a:lnTo>
                    <a:pt x="121" y="851"/>
                  </a:lnTo>
                  <a:lnTo>
                    <a:pt x="128" y="874"/>
                  </a:lnTo>
                  <a:lnTo>
                    <a:pt x="116" y="897"/>
                  </a:lnTo>
                  <a:lnTo>
                    <a:pt x="128" y="934"/>
                  </a:lnTo>
                  <a:lnTo>
                    <a:pt x="139" y="964"/>
                  </a:lnTo>
                  <a:lnTo>
                    <a:pt x="157" y="977"/>
                  </a:lnTo>
                  <a:lnTo>
                    <a:pt x="157" y="922"/>
                  </a:lnTo>
                  <a:lnTo>
                    <a:pt x="164" y="904"/>
                  </a:lnTo>
                  <a:lnTo>
                    <a:pt x="203" y="904"/>
                  </a:lnTo>
                  <a:lnTo>
                    <a:pt x="203" y="948"/>
                  </a:lnTo>
                  <a:lnTo>
                    <a:pt x="222" y="960"/>
                  </a:lnTo>
                  <a:lnTo>
                    <a:pt x="268" y="960"/>
                  </a:lnTo>
                  <a:lnTo>
                    <a:pt x="286" y="983"/>
                  </a:lnTo>
                  <a:lnTo>
                    <a:pt x="315" y="989"/>
                  </a:lnTo>
                  <a:lnTo>
                    <a:pt x="320" y="1012"/>
                  </a:lnTo>
                  <a:lnTo>
                    <a:pt x="320" y="1025"/>
                  </a:lnTo>
                  <a:lnTo>
                    <a:pt x="373" y="1068"/>
                  </a:lnTo>
                  <a:lnTo>
                    <a:pt x="455" y="1074"/>
                  </a:lnTo>
                  <a:lnTo>
                    <a:pt x="478" y="1055"/>
                  </a:lnTo>
                  <a:lnTo>
                    <a:pt x="508" y="1019"/>
                  </a:lnTo>
                  <a:lnTo>
                    <a:pt x="555" y="1007"/>
                  </a:lnTo>
                  <a:lnTo>
                    <a:pt x="572" y="983"/>
                  </a:lnTo>
                  <a:lnTo>
                    <a:pt x="620" y="989"/>
                  </a:lnTo>
                  <a:lnTo>
                    <a:pt x="636" y="964"/>
                  </a:lnTo>
                  <a:lnTo>
                    <a:pt x="648" y="964"/>
                  </a:lnTo>
                  <a:lnTo>
                    <a:pt x="655" y="983"/>
                  </a:lnTo>
                  <a:lnTo>
                    <a:pt x="741" y="977"/>
                  </a:lnTo>
                  <a:lnTo>
                    <a:pt x="753" y="964"/>
                  </a:lnTo>
                  <a:lnTo>
                    <a:pt x="830" y="964"/>
                  </a:lnTo>
                  <a:lnTo>
                    <a:pt x="865" y="928"/>
                  </a:lnTo>
                  <a:lnTo>
                    <a:pt x="876" y="922"/>
                  </a:lnTo>
                  <a:lnTo>
                    <a:pt x="888" y="893"/>
                  </a:lnTo>
                  <a:lnTo>
                    <a:pt x="940" y="893"/>
                  </a:lnTo>
                  <a:lnTo>
                    <a:pt x="1035" y="897"/>
                  </a:lnTo>
                  <a:lnTo>
                    <a:pt x="1092" y="904"/>
                  </a:lnTo>
                  <a:lnTo>
                    <a:pt x="1116" y="904"/>
                  </a:lnTo>
                  <a:lnTo>
                    <a:pt x="1145" y="874"/>
                  </a:lnTo>
                  <a:lnTo>
                    <a:pt x="1180" y="874"/>
                  </a:lnTo>
                  <a:lnTo>
                    <a:pt x="1185" y="874"/>
                  </a:lnTo>
                  <a:lnTo>
                    <a:pt x="1191" y="880"/>
                  </a:lnTo>
                </a:path>
              </a:pathLst>
            </a:custGeom>
            <a:solidFill>
              <a:schemeClr val="accent2"/>
            </a:solidFill>
            <a:ln w="1905">
              <a:noFill/>
              <a:round/>
              <a:headEnd/>
              <a:tailEnd/>
            </a:ln>
          </p:spPr>
          <p:txBody>
            <a:bodyPr/>
            <a:lstStyle/>
            <a:p>
              <a:endParaRPr lang="en-US" sz="1200" dirty="0">
                <a:highlight>
                  <a:srgbClr val="FFFF00"/>
                </a:highlight>
                <a:latin typeface="+mj-lt"/>
              </a:endParaRPr>
            </a:p>
          </p:txBody>
        </p:sp>
        <p:grpSp>
          <p:nvGrpSpPr>
            <p:cNvPr id="69" name="Group 68">
              <a:extLst>
                <a:ext uri="{FF2B5EF4-FFF2-40B4-BE49-F238E27FC236}">
                  <a16:creationId xmlns:a16="http://schemas.microsoft.com/office/drawing/2014/main" id="{41C81D16-409F-4BA2-B3E4-60514F6528CB}"/>
                </a:ext>
              </a:extLst>
            </p:cNvPr>
            <p:cNvGrpSpPr/>
            <p:nvPr/>
          </p:nvGrpSpPr>
          <p:grpSpPr>
            <a:xfrm>
              <a:off x="5450398" y="571723"/>
              <a:ext cx="739671" cy="744426"/>
              <a:chOff x="-634205" y="2070100"/>
              <a:chExt cx="2963862" cy="2982913"/>
            </a:xfrm>
            <a:solidFill>
              <a:schemeClr val="bg1">
                <a:lumMod val="85000"/>
              </a:schemeClr>
            </a:solidFill>
          </p:grpSpPr>
          <p:sp>
            <p:nvSpPr>
              <p:cNvPr id="72" name="Freeform 8">
                <a:extLst>
                  <a:ext uri="{FF2B5EF4-FFF2-40B4-BE49-F238E27FC236}">
                    <a16:creationId xmlns:a16="http://schemas.microsoft.com/office/drawing/2014/main" id="{4D5EBAB3-1FAB-436F-B903-277D9F70388B}"/>
                  </a:ext>
                </a:extLst>
              </p:cNvPr>
              <p:cNvSpPr>
                <a:spLocks noChangeAspect="1"/>
              </p:cNvSpPr>
              <p:nvPr/>
            </p:nvSpPr>
            <p:spPr bwMode="gray">
              <a:xfrm>
                <a:off x="1323182" y="2771775"/>
                <a:ext cx="363538" cy="425450"/>
              </a:xfrm>
              <a:custGeom>
                <a:avLst/>
                <a:gdLst>
                  <a:gd name="T0" fmla="*/ 2147483647 w 425"/>
                  <a:gd name="T1" fmla="*/ 2147483647 h 433"/>
                  <a:gd name="T2" fmla="*/ 2147483647 w 425"/>
                  <a:gd name="T3" fmla="*/ 2147483647 h 433"/>
                  <a:gd name="T4" fmla="*/ 2147483647 w 425"/>
                  <a:gd name="T5" fmla="*/ 2147483647 h 433"/>
                  <a:gd name="T6" fmla="*/ 2147483647 w 425"/>
                  <a:gd name="T7" fmla="*/ 2147483647 h 433"/>
                  <a:gd name="T8" fmla="*/ 2147483647 w 425"/>
                  <a:gd name="T9" fmla="*/ 2147483647 h 433"/>
                  <a:gd name="T10" fmla="*/ 2147483647 w 425"/>
                  <a:gd name="T11" fmla="*/ 2147483647 h 433"/>
                  <a:gd name="T12" fmla="*/ 2147483647 w 425"/>
                  <a:gd name="T13" fmla="*/ 2147483647 h 433"/>
                  <a:gd name="T14" fmla="*/ 2147483647 w 425"/>
                  <a:gd name="T15" fmla="*/ 2147483647 h 433"/>
                  <a:gd name="T16" fmla="*/ 2147483647 w 425"/>
                  <a:gd name="T17" fmla="*/ 2147483647 h 433"/>
                  <a:gd name="T18" fmla="*/ 2147483647 w 425"/>
                  <a:gd name="T19" fmla="*/ 2147483647 h 433"/>
                  <a:gd name="T20" fmla="*/ 2147483647 w 425"/>
                  <a:gd name="T21" fmla="*/ 2147483647 h 433"/>
                  <a:gd name="T22" fmla="*/ 2147483647 w 425"/>
                  <a:gd name="T23" fmla="*/ 2147483647 h 433"/>
                  <a:gd name="T24" fmla="*/ 2147483647 w 425"/>
                  <a:gd name="T25" fmla="*/ 2147483647 h 433"/>
                  <a:gd name="T26" fmla="*/ 2147483647 w 425"/>
                  <a:gd name="T27" fmla="*/ 2147483647 h 433"/>
                  <a:gd name="T28" fmla="*/ 2147483647 w 425"/>
                  <a:gd name="T29" fmla="*/ 2147483647 h 433"/>
                  <a:gd name="T30" fmla="*/ 2147483647 w 425"/>
                  <a:gd name="T31" fmla="*/ 2147483647 h 433"/>
                  <a:gd name="T32" fmla="*/ 2147483647 w 425"/>
                  <a:gd name="T33" fmla="*/ 2147483647 h 433"/>
                  <a:gd name="T34" fmla="*/ 0 w 425"/>
                  <a:gd name="T35" fmla="*/ 2147483647 h 433"/>
                  <a:gd name="T36" fmla="*/ 2147483647 w 425"/>
                  <a:gd name="T37" fmla="*/ 2147483647 h 433"/>
                  <a:gd name="T38" fmla="*/ 2147483647 w 425"/>
                  <a:gd name="T39" fmla="*/ 2147483647 h 433"/>
                  <a:gd name="T40" fmla="*/ 2147483647 w 425"/>
                  <a:gd name="T41" fmla="*/ 2147483647 h 433"/>
                  <a:gd name="T42" fmla="*/ 2147483647 w 425"/>
                  <a:gd name="T43" fmla="*/ 2147483647 h 433"/>
                  <a:gd name="T44" fmla="*/ 2147483647 w 425"/>
                  <a:gd name="T45" fmla="*/ 2147483647 h 433"/>
                  <a:gd name="T46" fmla="*/ 2147483647 w 425"/>
                  <a:gd name="T47" fmla="*/ 2147483647 h 433"/>
                  <a:gd name="T48" fmla="*/ 2147483647 w 425"/>
                  <a:gd name="T49" fmla="*/ 2147483647 h 433"/>
                  <a:gd name="T50" fmla="*/ 2147483647 w 425"/>
                  <a:gd name="T51" fmla="*/ 2147483647 h 433"/>
                  <a:gd name="T52" fmla="*/ 2147483647 w 425"/>
                  <a:gd name="T53" fmla="*/ 2147483647 h 433"/>
                  <a:gd name="T54" fmla="*/ 2147483647 w 425"/>
                  <a:gd name="T55" fmla="*/ 2147483647 h 433"/>
                  <a:gd name="T56" fmla="*/ 2147483647 w 425"/>
                  <a:gd name="T57" fmla="*/ 2147483647 h 433"/>
                  <a:gd name="T58" fmla="*/ 2147483647 w 425"/>
                  <a:gd name="T59" fmla="*/ 2147483647 h 433"/>
                  <a:gd name="T60" fmla="*/ 2147483647 w 425"/>
                  <a:gd name="T61" fmla="*/ 2147483647 h 433"/>
                  <a:gd name="T62" fmla="*/ 2147483647 w 425"/>
                  <a:gd name="T63" fmla="*/ 0 h 433"/>
                  <a:gd name="T64" fmla="*/ 2147483647 w 425"/>
                  <a:gd name="T65" fmla="*/ 0 h 433"/>
                  <a:gd name="T66" fmla="*/ 2147483647 w 425"/>
                  <a:gd name="T67" fmla="*/ 2147483647 h 433"/>
                  <a:gd name="T68" fmla="*/ 2147483647 w 425"/>
                  <a:gd name="T69" fmla="*/ 2147483647 h 433"/>
                  <a:gd name="T70" fmla="*/ 2147483647 w 425"/>
                  <a:gd name="T71" fmla="*/ 2147483647 h 433"/>
                  <a:gd name="T72" fmla="*/ 2147483647 w 425"/>
                  <a:gd name="T73" fmla="*/ 2147483647 h 433"/>
                  <a:gd name="T74" fmla="*/ 2147483647 w 425"/>
                  <a:gd name="T75" fmla="*/ 2147483647 h 433"/>
                  <a:gd name="T76" fmla="*/ 2147483647 w 425"/>
                  <a:gd name="T77" fmla="*/ 2147483647 h 433"/>
                  <a:gd name="T78" fmla="*/ 2147483647 w 425"/>
                  <a:gd name="T79" fmla="*/ 2147483647 h 433"/>
                  <a:gd name="T80" fmla="*/ 2147483647 w 425"/>
                  <a:gd name="T81" fmla="*/ 2147483647 h 433"/>
                  <a:gd name="T82" fmla="*/ 2147483647 w 425"/>
                  <a:gd name="T83" fmla="*/ 2147483647 h 433"/>
                  <a:gd name="T84" fmla="*/ 2147483647 w 425"/>
                  <a:gd name="T85" fmla="*/ 2147483647 h 433"/>
                  <a:gd name="T86" fmla="*/ 2147483647 w 425"/>
                  <a:gd name="T87" fmla="*/ 2147483647 h 433"/>
                  <a:gd name="T88" fmla="*/ 2147483647 w 425"/>
                  <a:gd name="T89" fmla="*/ 2147483647 h 433"/>
                  <a:gd name="T90" fmla="*/ 2147483647 w 425"/>
                  <a:gd name="T91" fmla="*/ 2147483647 h 433"/>
                  <a:gd name="T92" fmla="*/ 2147483647 w 425"/>
                  <a:gd name="T93" fmla="*/ 2147483647 h 433"/>
                  <a:gd name="T94" fmla="*/ 2147483647 w 425"/>
                  <a:gd name="T95" fmla="*/ 2147483647 h 43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25"/>
                  <a:gd name="T145" fmla="*/ 0 h 433"/>
                  <a:gd name="T146" fmla="*/ 425 w 425"/>
                  <a:gd name="T147" fmla="*/ 433 h 43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25" h="433">
                    <a:moveTo>
                      <a:pt x="286" y="267"/>
                    </a:moveTo>
                    <a:lnTo>
                      <a:pt x="350" y="314"/>
                    </a:lnTo>
                    <a:lnTo>
                      <a:pt x="350" y="339"/>
                    </a:lnTo>
                    <a:lnTo>
                      <a:pt x="320" y="359"/>
                    </a:lnTo>
                    <a:lnTo>
                      <a:pt x="285" y="381"/>
                    </a:lnTo>
                    <a:lnTo>
                      <a:pt x="254" y="398"/>
                    </a:lnTo>
                    <a:lnTo>
                      <a:pt x="222" y="432"/>
                    </a:lnTo>
                    <a:lnTo>
                      <a:pt x="194" y="416"/>
                    </a:lnTo>
                    <a:lnTo>
                      <a:pt x="153" y="381"/>
                    </a:lnTo>
                    <a:lnTo>
                      <a:pt x="140" y="381"/>
                    </a:lnTo>
                    <a:lnTo>
                      <a:pt x="116" y="394"/>
                    </a:lnTo>
                    <a:lnTo>
                      <a:pt x="88" y="387"/>
                    </a:lnTo>
                    <a:lnTo>
                      <a:pt x="96" y="370"/>
                    </a:lnTo>
                    <a:lnTo>
                      <a:pt x="97" y="339"/>
                    </a:lnTo>
                    <a:lnTo>
                      <a:pt x="85" y="313"/>
                    </a:lnTo>
                    <a:lnTo>
                      <a:pt x="43" y="308"/>
                    </a:lnTo>
                    <a:lnTo>
                      <a:pt x="9" y="312"/>
                    </a:lnTo>
                    <a:lnTo>
                      <a:pt x="0" y="290"/>
                    </a:lnTo>
                    <a:lnTo>
                      <a:pt x="17" y="257"/>
                    </a:lnTo>
                    <a:lnTo>
                      <a:pt x="39" y="231"/>
                    </a:lnTo>
                    <a:lnTo>
                      <a:pt x="47" y="181"/>
                    </a:lnTo>
                    <a:lnTo>
                      <a:pt x="87" y="164"/>
                    </a:lnTo>
                    <a:lnTo>
                      <a:pt x="140" y="167"/>
                    </a:lnTo>
                    <a:lnTo>
                      <a:pt x="153" y="154"/>
                    </a:lnTo>
                    <a:lnTo>
                      <a:pt x="187" y="100"/>
                    </a:lnTo>
                    <a:lnTo>
                      <a:pt x="206" y="63"/>
                    </a:lnTo>
                    <a:lnTo>
                      <a:pt x="258" y="63"/>
                    </a:lnTo>
                    <a:lnTo>
                      <a:pt x="271" y="29"/>
                    </a:lnTo>
                    <a:lnTo>
                      <a:pt x="289" y="24"/>
                    </a:lnTo>
                    <a:lnTo>
                      <a:pt x="311" y="24"/>
                    </a:lnTo>
                    <a:lnTo>
                      <a:pt x="336" y="24"/>
                    </a:lnTo>
                    <a:lnTo>
                      <a:pt x="354" y="0"/>
                    </a:lnTo>
                    <a:lnTo>
                      <a:pt x="364" y="0"/>
                    </a:lnTo>
                    <a:lnTo>
                      <a:pt x="357" y="32"/>
                    </a:lnTo>
                    <a:lnTo>
                      <a:pt x="336" y="50"/>
                    </a:lnTo>
                    <a:lnTo>
                      <a:pt x="324" y="91"/>
                    </a:lnTo>
                    <a:lnTo>
                      <a:pt x="325" y="136"/>
                    </a:lnTo>
                    <a:lnTo>
                      <a:pt x="349" y="138"/>
                    </a:lnTo>
                    <a:lnTo>
                      <a:pt x="382" y="121"/>
                    </a:lnTo>
                    <a:lnTo>
                      <a:pt x="400" y="104"/>
                    </a:lnTo>
                    <a:lnTo>
                      <a:pt x="416" y="104"/>
                    </a:lnTo>
                    <a:lnTo>
                      <a:pt x="424" y="117"/>
                    </a:lnTo>
                    <a:lnTo>
                      <a:pt x="370" y="164"/>
                    </a:lnTo>
                    <a:lnTo>
                      <a:pt x="368" y="195"/>
                    </a:lnTo>
                    <a:lnTo>
                      <a:pt x="364" y="219"/>
                    </a:lnTo>
                    <a:lnTo>
                      <a:pt x="320" y="219"/>
                    </a:lnTo>
                    <a:lnTo>
                      <a:pt x="289" y="244"/>
                    </a:lnTo>
                    <a:lnTo>
                      <a:pt x="286" y="267"/>
                    </a:lnTo>
                  </a:path>
                </a:pathLst>
              </a:custGeom>
              <a:solidFill>
                <a:srgbClr val="D9D9D9"/>
              </a:solidFill>
              <a:ln w="1905">
                <a:noFill/>
                <a:round/>
                <a:headEnd/>
                <a:tailEnd/>
              </a:ln>
            </p:spPr>
            <p:txBody>
              <a:bodyPr/>
              <a:lstStyle/>
              <a:p>
                <a:endParaRPr lang="en-GB" altLang="en-US" sz="1200" dirty="0">
                  <a:highlight>
                    <a:srgbClr val="FFFF00"/>
                  </a:highlight>
                  <a:latin typeface="+mj-lt"/>
                </a:endParaRPr>
              </a:p>
            </p:txBody>
          </p:sp>
          <p:sp>
            <p:nvSpPr>
              <p:cNvPr id="73" name="Freeform 9">
                <a:extLst>
                  <a:ext uri="{FF2B5EF4-FFF2-40B4-BE49-F238E27FC236}">
                    <a16:creationId xmlns:a16="http://schemas.microsoft.com/office/drawing/2014/main" id="{862723FA-DB8D-406E-BF4C-FC192620A34F}"/>
                  </a:ext>
                </a:extLst>
              </p:cNvPr>
              <p:cNvSpPr>
                <a:spLocks noChangeAspect="1"/>
              </p:cNvSpPr>
              <p:nvPr/>
            </p:nvSpPr>
            <p:spPr bwMode="gray">
              <a:xfrm>
                <a:off x="-634205" y="2647950"/>
                <a:ext cx="1609725" cy="1949450"/>
              </a:xfrm>
              <a:custGeom>
                <a:avLst/>
                <a:gdLst>
                  <a:gd name="T0" fmla="*/ 2147483647 w 1878"/>
                  <a:gd name="T1" fmla="*/ 2147483647 h 1991"/>
                  <a:gd name="T2" fmla="*/ 2147483647 w 1878"/>
                  <a:gd name="T3" fmla="*/ 2147483647 h 1991"/>
                  <a:gd name="T4" fmla="*/ 2147483647 w 1878"/>
                  <a:gd name="T5" fmla="*/ 2147483647 h 1991"/>
                  <a:gd name="T6" fmla="*/ 2147483647 w 1878"/>
                  <a:gd name="T7" fmla="*/ 2147483647 h 1991"/>
                  <a:gd name="T8" fmla="*/ 2147483647 w 1878"/>
                  <a:gd name="T9" fmla="*/ 2147483647 h 1991"/>
                  <a:gd name="T10" fmla="*/ 2147483647 w 1878"/>
                  <a:gd name="T11" fmla="*/ 2147483647 h 1991"/>
                  <a:gd name="T12" fmla="*/ 2147483647 w 1878"/>
                  <a:gd name="T13" fmla="*/ 2147483647 h 1991"/>
                  <a:gd name="T14" fmla="*/ 2147483647 w 1878"/>
                  <a:gd name="T15" fmla="*/ 2147483647 h 1991"/>
                  <a:gd name="T16" fmla="*/ 2147483647 w 1878"/>
                  <a:gd name="T17" fmla="*/ 2147483647 h 1991"/>
                  <a:gd name="T18" fmla="*/ 2147483647 w 1878"/>
                  <a:gd name="T19" fmla="*/ 2147483647 h 1991"/>
                  <a:gd name="T20" fmla="*/ 2147483647 w 1878"/>
                  <a:gd name="T21" fmla="*/ 2147483647 h 1991"/>
                  <a:gd name="T22" fmla="*/ 2147483647 w 1878"/>
                  <a:gd name="T23" fmla="*/ 2147483647 h 1991"/>
                  <a:gd name="T24" fmla="*/ 2147483647 w 1878"/>
                  <a:gd name="T25" fmla="*/ 2147483647 h 1991"/>
                  <a:gd name="T26" fmla="*/ 2147483647 w 1878"/>
                  <a:gd name="T27" fmla="*/ 2147483647 h 1991"/>
                  <a:gd name="T28" fmla="*/ 2147483647 w 1878"/>
                  <a:gd name="T29" fmla="*/ 2147483647 h 1991"/>
                  <a:gd name="T30" fmla="*/ 2147483647 w 1878"/>
                  <a:gd name="T31" fmla="*/ 2147483647 h 1991"/>
                  <a:gd name="T32" fmla="*/ 2147483647 w 1878"/>
                  <a:gd name="T33" fmla="*/ 2147483647 h 1991"/>
                  <a:gd name="T34" fmla="*/ 2147483647 w 1878"/>
                  <a:gd name="T35" fmla="*/ 2147483647 h 1991"/>
                  <a:gd name="T36" fmla="*/ 2147483647 w 1878"/>
                  <a:gd name="T37" fmla="*/ 2147483647 h 1991"/>
                  <a:gd name="T38" fmla="*/ 2147483647 w 1878"/>
                  <a:gd name="T39" fmla="*/ 2147483647 h 1991"/>
                  <a:gd name="T40" fmla="*/ 2147483647 w 1878"/>
                  <a:gd name="T41" fmla="*/ 2147483647 h 1991"/>
                  <a:gd name="T42" fmla="*/ 2147483647 w 1878"/>
                  <a:gd name="T43" fmla="*/ 2147483647 h 1991"/>
                  <a:gd name="T44" fmla="*/ 2147483647 w 1878"/>
                  <a:gd name="T45" fmla="*/ 2147483647 h 1991"/>
                  <a:gd name="T46" fmla="*/ 2147483647 w 1878"/>
                  <a:gd name="T47" fmla="*/ 2147483647 h 1991"/>
                  <a:gd name="T48" fmla="*/ 2147483647 w 1878"/>
                  <a:gd name="T49" fmla="*/ 2147483647 h 1991"/>
                  <a:gd name="T50" fmla="*/ 2147483647 w 1878"/>
                  <a:gd name="T51" fmla="*/ 2147483647 h 1991"/>
                  <a:gd name="T52" fmla="*/ 2147483647 w 1878"/>
                  <a:gd name="T53" fmla="*/ 2147483647 h 1991"/>
                  <a:gd name="T54" fmla="*/ 0 w 1878"/>
                  <a:gd name="T55" fmla="*/ 2147483647 h 1991"/>
                  <a:gd name="T56" fmla="*/ 2147483647 w 1878"/>
                  <a:gd name="T57" fmla="*/ 2147483647 h 1991"/>
                  <a:gd name="T58" fmla="*/ 2147483647 w 1878"/>
                  <a:gd name="T59" fmla="*/ 2147483647 h 1991"/>
                  <a:gd name="T60" fmla="*/ 2147483647 w 1878"/>
                  <a:gd name="T61" fmla="*/ 2147483647 h 1991"/>
                  <a:gd name="T62" fmla="*/ 2147483647 w 1878"/>
                  <a:gd name="T63" fmla="*/ 2147483647 h 1991"/>
                  <a:gd name="T64" fmla="*/ 2147483647 w 1878"/>
                  <a:gd name="T65" fmla="*/ 2147483647 h 1991"/>
                  <a:gd name="T66" fmla="*/ 2147483647 w 1878"/>
                  <a:gd name="T67" fmla="*/ 2147483647 h 1991"/>
                  <a:gd name="T68" fmla="*/ 2147483647 w 1878"/>
                  <a:gd name="T69" fmla="*/ 2147483647 h 1991"/>
                  <a:gd name="T70" fmla="*/ 2147483647 w 1878"/>
                  <a:gd name="T71" fmla="*/ 2147483647 h 1991"/>
                  <a:gd name="T72" fmla="*/ 2147483647 w 1878"/>
                  <a:gd name="T73" fmla="*/ 2147483647 h 1991"/>
                  <a:gd name="T74" fmla="*/ 2147483647 w 1878"/>
                  <a:gd name="T75" fmla="*/ 2147483647 h 1991"/>
                  <a:gd name="T76" fmla="*/ 2147483647 w 1878"/>
                  <a:gd name="T77" fmla="*/ 0 h 1991"/>
                  <a:gd name="T78" fmla="*/ 2147483647 w 1878"/>
                  <a:gd name="T79" fmla="*/ 2147483647 h 1991"/>
                  <a:gd name="T80" fmla="*/ 2147483647 w 1878"/>
                  <a:gd name="T81" fmla="*/ 2147483647 h 1991"/>
                  <a:gd name="T82" fmla="*/ 2147483647 w 1878"/>
                  <a:gd name="T83" fmla="*/ 2147483647 h 1991"/>
                  <a:gd name="T84" fmla="*/ 2147483647 w 1878"/>
                  <a:gd name="T85" fmla="*/ 2147483647 h 1991"/>
                  <a:gd name="T86" fmla="*/ 2147483647 w 1878"/>
                  <a:gd name="T87" fmla="*/ 2147483647 h 1991"/>
                  <a:gd name="T88" fmla="*/ 2147483647 w 1878"/>
                  <a:gd name="T89" fmla="*/ 2147483647 h 1991"/>
                  <a:gd name="T90" fmla="*/ 2147483647 w 1878"/>
                  <a:gd name="T91" fmla="*/ 2147483647 h 1991"/>
                  <a:gd name="T92" fmla="*/ 2147483647 w 1878"/>
                  <a:gd name="T93" fmla="*/ 2147483647 h 1991"/>
                  <a:gd name="T94" fmla="*/ 2147483647 w 1878"/>
                  <a:gd name="T95" fmla="*/ 2147483647 h 1991"/>
                  <a:gd name="T96" fmla="*/ 2147483647 w 1878"/>
                  <a:gd name="T97" fmla="*/ 2147483647 h 1991"/>
                  <a:gd name="T98" fmla="*/ 2147483647 w 1878"/>
                  <a:gd name="T99" fmla="*/ 2147483647 h 1991"/>
                  <a:gd name="T100" fmla="*/ 2147483647 w 1878"/>
                  <a:gd name="T101" fmla="*/ 2147483647 h 1991"/>
                  <a:gd name="T102" fmla="*/ 2147483647 w 1878"/>
                  <a:gd name="T103" fmla="*/ 2147483647 h 1991"/>
                  <a:gd name="T104" fmla="*/ 2147483647 w 1878"/>
                  <a:gd name="T105" fmla="*/ 2147483647 h 1991"/>
                  <a:gd name="T106" fmla="*/ 2147483647 w 1878"/>
                  <a:gd name="T107" fmla="*/ 2147483647 h 1991"/>
                  <a:gd name="T108" fmla="*/ 2147483647 w 1878"/>
                  <a:gd name="T109" fmla="*/ 2147483647 h 1991"/>
                  <a:gd name="T110" fmla="*/ 2147483647 w 1878"/>
                  <a:gd name="T111" fmla="*/ 2147483647 h 1991"/>
                  <a:gd name="T112" fmla="*/ 2147483647 w 1878"/>
                  <a:gd name="T113" fmla="*/ 2147483647 h 1991"/>
                  <a:gd name="T114" fmla="*/ 2147483647 w 1878"/>
                  <a:gd name="T115" fmla="*/ 2147483647 h 1991"/>
                  <a:gd name="T116" fmla="*/ 2147483647 w 1878"/>
                  <a:gd name="T117" fmla="*/ 2147483647 h 1991"/>
                  <a:gd name="T118" fmla="*/ 2147483647 w 1878"/>
                  <a:gd name="T119" fmla="*/ 2147483647 h 1991"/>
                  <a:gd name="T120" fmla="*/ 2147483647 w 1878"/>
                  <a:gd name="T121" fmla="*/ 2147483647 h 1991"/>
                  <a:gd name="T122" fmla="*/ 2147483647 w 1878"/>
                  <a:gd name="T123" fmla="*/ 2147483647 h 1991"/>
                  <a:gd name="T124" fmla="*/ 2147483647 w 1878"/>
                  <a:gd name="T125" fmla="*/ 2147483647 h 199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878"/>
                  <a:gd name="T190" fmla="*/ 0 h 1991"/>
                  <a:gd name="T191" fmla="*/ 1878 w 1878"/>
                  <a:gd name="T192" fmla="*/ 1991 h 199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878" h="1991">
                    <a:moveTo>
                      <a:pt x="1872" y="1450"/>
                    </a:moveTo>
                    <a:lnTo>
                      <a:pt x="1872" y="1536"/>
                    </a:lnTo>
                    <a:lnTo>
                      <a:pt x="1851" y="1569"/>
                    </a:lnTo>
                    <a:lnTo>
                      <a:pt x="1833" y="1587"/>
                    </a:lnTo>
                    <a:lnTo>
                      <a:pt x="1798" y="1595"/>
                    </a:lnTo>
                    <a:lnTo>
                      <a:pt x="1737" y="1607"/>
                    </a:lnTo>
                    <a:lnTo>
                      <a:pt x="1699" y="1619"/>
                    </a:lnTo>
                    <a:lnTo>
                      <a:pt x="1666" y="1678"/>
                    </a:lnTo>
                    <a:lnTo>
                      <a:pt x="1658" y="1698"/>
                    </a:lnTo>
                    <a:lnTo>
                      <a:pt x="1637" y="1712"/>
                    </a:lnTo>
                    <a:lnTo>
                      <a:pt x="1579" y="1713"/>
                    </a:lnTo>
                    <a:lnTo>
                      <a:pt x="1570" y="1700"/>
                    </a:lnTo>
                    <a:lnTo>
                      <a:pt x="1556" y="1700"/>
                    </a:lnTo>
                    <a:lnTo>
                      <a:pt x="1535" y="1719"/>
                    </a:lnTo>
                    <a:lnTo>
                      <a:pt x="1513" y="1716"/>
                    </a:lnTo>
                    <a:lnTo>
                      <a:pt x="1494" y="1693"/>
                    </a:lnTo>
                    <a:lnTo>
                      <a:pt x="1411" y="1696"/>
                    </a:lnTo>
                    <a:lnTo>
                      <a:pt x="1389" y="1738"/>
                    </a:lnTo>
                    <a:lnTo>
                      <a:pt x="1371" y="1737"/>
                    </a:lnTo>
                    <a:lnTo>
                      <a:pt x="1355" y="1727"/>
                    </a:lnTo>
                    <a:lnTo>
                      <a:pt x="1306" y="1737"/>
                    </a:lnTo>
                    <a:lnTo>
                      <a:pt x="1307" y="1722"/>
                    </a:lnTo>
                    <a:lnTo>
                      <a:pt x="1275" y="1719"/>
                    </a:lnTo>
                    <a:lnTo>
                      <a:pt x="1223" y="1660"/>
                    </a:lnTo>
                    <a:lnTo>
                      <a:pt x="1202" y="1664"/>
                    </a:lnTo>
                    <a:lnTo>
                      <a:pt x="1193" y="1713"/>
                    </a:lnTo>
                    <a:lnTo>
                      <a:pt x="1180" y="1732"/>
                    </a:lnTo>
                    <a:lnTo>
                      <a:pt x="1167" y="1737"/>
                    </a:lnTo>
                    <a:lnTo>
                      <a:pt x="1164" y="1767"/>
                    </a:lnTo>
                    <a:lnTo>
                      <a:pt x="1156" y="1788"/>
                    </a:lnTo>
                    <a:lnTo>
                      <a:pt x="1141" y="1808"/>
                    </a:lnTo>
                    <a:lnTo>
                      <a:pt x="1088" y="1809"/>
                    </a:lnTo>
                    <a:lnTo>
                      <a:pt x="1059" y="1814"/>
                    </a:lnTo>
                    <a:lnTo>
                      <a:pt x="1032" y="1856"/>
                    </a:lnTo>
                    <a:lnTo>
                      <a:pt x="1009" y="1875"/>
                    </a:lnTo>
                    <a:lnTo>
                      <a:pt x="988" y="1891"/>
                    </a:lnTo>
                    <a:lnTo>
                      <a:pt x="969" y="1922"/>
                    </a:lnTo>
                    <a:lnTo>
                      <a:pt x="942" y="1923"/>
                    </a:lnTo>
                    <a:lnTo>
                      <a:pt x="918" y="1927"/>
                    </a:lnTo>
                    <a:lnTo>
                      <a:pt x="913" y="1941"/>
                    </a:lnTo>
                    <a:lnTo>
                      <a:pt x="904" y="1951"/>
                    </a:lnTo>
                    <a:lnTo>
                      <a:pt x="900" y="1972"/>
                    </a:lnTo>
                    <a:lnTo>
                      <a:pt x="875" y="1982"/>
                    </a:lnTo>
                    <a:lnTo>
                      <a:pt x="846" y="1985"/>
                    </a:lnTo>
                    <a:lnTo>
                      <a:pt x="815" y="1990"/>
                    </a:lnTo>
                    <a:lnTo>
                      <a:pt x="803" y="1975"/>
                    </a:lnTo>
                    <a:lnTo>
                      <a:pt x="782" y="1953"/>
                    </a:lnTo>
                    <a:lnTo>
                      <a:pt x="765" y="1901"/>
                    </a:lnTo>
                    <a:lnTo>
                      <a:pt x="772" y="1868"/>
                    </a:lnTo>
                    <a:lnTo>
                      <a:pt x="788" y="1817"/>
                    </a:lnTo>
                    <a:lnTo>
                      <a:pt x="785" y="1807"/>
                    </a:lnTo>
                    <a:lnTo>
                      <a:pt x="765" y="1809"/>
                    </a:lnTo>
                    <a:lnTo>
                      <a:pt x="744" y="1817"/>
                    </a:lnTo>
                    <a:lnTo>
                      <a:pt x="744" y="1844"/>
                    </a:lnTo>
                    <a:lnTo>
                      <a:pt x="735" y="1861"/>
                    </a:lnTo>
                    <a:lnTo>
                      <a:pt x="702" y="1864"/>
                    </a:lnTo>
                    <a:lnTo>
                      <a:pt x="685" y="1871"/>
                    </a:lnTo>
                    <a:lnTo>
                      <a:pt x="655" y="1909"/>
                    </a:lnTo>
                    <a:lnTo>
                      <a:pt x="639" y="1909"/>
                    </a:lnTo>
                    <a:lnTo>
                      <a:pt x="627" y="1872"/>
                    </a:lnTo>
                    <a:lnTo>
                      <a:pt x="649" y="1800"/>
                    </a:lnTo>
                    <a:lnTo>
                      <a:pt x="632" y="1783"/>
                    </a:lnTo>
                    <a:lnTo>
                      <a:pt x="597" y="1742"/>
                    </a:lnTo>
                    <a:lnTo>
                      <a:pt x="546" y="1732"/>
                    </a:lnTo>
                    <a:lnTo>
                      <a:pt x="550" y="1715"/>
                    </a:lnTo>
                    <a:lnTo>
                      <a:pt x="570" y="1678"/>
                    </a:lnTo>
                    <a:lnTo>
                      <a:pt x="550" y="1646"/>
                    </a:lnTo>
                    <a:lnTo>
                      <a:pt x="521" y="1570"/>
                    </a:lnTo>
                    <a:lnTo>
                      <a:pt x="527" y="1455"/>
                    </a:lnTo>
                    <a:lnTo>
                      <a:pt x="487" y="1434"/>
                    </a:lnTo>
                    <a:lnTo>
                      <a:pt x="471" y="1410"/>
                    </a:lnTo>
                    <a:lnTo>
                      <a:pt x="446" y="1379"/>
                    </a:lnTo>
                    <a:lnTo>
                      <a:pt x="420" y="1393"/>
                    </a:lnTo>
                    <a:lnTo>
                      <a:pt x="404" y="1419"/>
                    </a:lnTo>
                    <a:lnTo>
                      <a:pt x="382" y="1469"/>
                    </a:lnTo>
                    <a:lnTo>
                      <a:pt x="321" y="1469"/>
                    </a:lnTo>
                    <a:lnTo>
                      <a:pt x="292" y="1564"/>
                    </a:lnTo>
                    <a:lnTo>
                      <a:pt x="186" y="1361"/>
                    </a:lnTo>
                    <a:lnTo>
                      <a:pt x="133" y="1246"/>
                    </a:lnTo>
                    <a:lnTo>
                      <a:pt x="111" y="1179"/>
                    </a:lnTo>
                    <a:lnTo>
                      <a:pt x="88" y="1088"/>
                    </a:lnTo>
                    <a:lnTo>
                      <a:pt x="62" y="1053"/>
                    </a:lnTo>
                    <a:lnTo>
                      <a:pt x="12" y="976"/>
                    </a:lnTo>
                    <a:lnTo>
                      <a:pt x="0" y="944"/>
                    </a:lnTo>
                    <a:lnTo>
                      <a:pt x="12" y="916"/>
                    </a:lnTo>
                    <a:lnTo>
                      <a:pt x="45" y="898"/>
                    </a:lnTo>
                    <a:lnTo>
                      <a:pt x="62" y="894"/>
                    </a:lnTo>
                    <a:lnTo>
                      <a:pt x="62" y="880"/>
                    </a:lnTo>
                    <a:lnTo>
                      <a:pt x="58" y="861"/>
                    </a:lnTo>
                    <a:lnTo>
                      <a:pt x="58" y="843"/>
                    </a:lnTo>
                    <a:lnTo>
                      <a:pt x="79" y="839"/>
                    </a:lnTo>
                    <a:lnTo>
                      <a:pt x="97" y="807"/>
                    </a:lnTo>
                    <a:lnTo>
                      <a:pt x="102" y="793"/>
                    </a:lnTo>
                    <a:lnTo>
                      <a:pt x="114" y="798"/>
                    </a:lnTo>
                    <a:lnTo>
                      <a:pt x="133" y="789"/>
                    </a:lnTo>
                    <a:lnTo>
                      <a:pt x="133" y="811"/>
                    </a:lnTo>
                    <a:lnTo>
                      <a:pt x="154" y="843"/>
                    </a:lnTo>
                    <a:lnTo>
                      <a:pt x="180" y="847"/>
                    </a:lnTo>
                    <a:lnTo>
                      <a:pt x="193" y="852"/>
                    </a:lnTo>
                    <a:lnTo>
                      <a:pt x="193" y="874"/>
                    </a:lnTo>
                    <a:lnTo>
                      <a:pt x="180" y="884"/>
                    </a:lnTo>
                    <a:lnTo>
                      <a:pt x="176" y="906"/>
                    </a:lnTo>
                    <a:lnTo>
                      <a:pt x="189" y="920"/>
                    </a:lnTo>
                    <a:lnTo>
                      <a:pt x="207" y="944"/>
                    </a:lnTo>
                    <a:lnTo>
                      <a:pt x="224" y="948"/>
                    </a:lnTo>
                    <a:lnTo>
                      <a:pt x="269" y="961"/>
                    </a:lnTo>
                    <a:lnTo>
                      <a:pt x="342" y="993"/>
                    </a:lnTo>
                    <a:lnTo>
                      <a:pt x="588" y="1002"/>
                    </a:lnTo>
                    <a:lnTo>
                      <a:pt x="588" y="969"/>
                    </a:lnTo>
                    <a:lnTo>
                      <a:pt x="601" y="948"/>
                    </a:lnTo>
                    <a:lnTo>
                      <a:pt x="627" y="944"/>
                    </a:lnTo>
                    <a:lnTo>
                      <a:pt x="645" y="934"/>
                    </a:lnTo>
                    <a:lnTo>
                      <a:pt x="654" y="911"/>
                    </a:lnTo>
                    <a:lnTo>
                      <a:pt x="688" y="889"/>
                    </a:lnTo>
                    <a:lnTo>
                      <a:pt x="719" y="894"/>
                    </a:lnTo>
                    <a:lnTo>
                      <a:pt x="741" y="880"/>
                    </a:lnTo>
                    <a:lnTo>
                      <a:pt x="741" y="0"/>
                    </a:lnTo>
                    <a:lnTo>
                      <a:pt x="772" y="9"/>
                    </a:lnTo>
                    <a:lnTo>
                      <a:pt x="824" y="69"/>
                    </a:lnTo>
                    <a:lnTo>
                      <a:pt x="867" y="154"/>
                    </a:lnTo>
                    <a:lnTo>
                      <a:pt x="894" y="227"/>
                    </a:lnTo>
                    <a:lnTo>
                      <a:pt x="917" y="286"/>
                    </a:lnTo>
                    <a:lnTo>
                      <a:pt x="917" y="322"/>
                    </a:lnTo>
                    <a:lnTo>
                      <a:pt x="882" y="371"/>
                    </a:lnTo>
                    <a:lnTo>
                      <a:pt x="867" y="407"/>
                    </a:lnTo>
                    <a:lnTo>
                      <a:pt x="867" y="495"/>
                    </a:lnTo>
                    <a:lnTo>
                      <a:pt x="973" y="486"/>
                    </a:lnTo>
                    <a:lnTo>
                      <a:pt x="991" y="495"/>
                    </a:lnTo>
                    <a:lnTo>
                      <a:pt x="1013" y="473"/>
                    </a:lnTo>
                    <a:lnTo>
                      <a:pt x="1053" y="480"/>
                    </a:lnTo>
                    <a:lnTo>
                      <a:pt x="1092" y="489"/>
                    </a:lnTo>
                    <a:lnTo>
                      <a:pt x="1118" y="486"/>
                    </a:lnTo>
                    <a:lnTo>
                      <a:pt x="1140" y="449"/>
                    </a:lnTo>
                    <a:lnTo>
                      <a:pt x="1193" y="444"/>
                    </a:lnTo>
                    <a:lnTo>
                      <a:pt x="1241" y="368"/>
                    </a:lnTo>
                    <a:lnTo>
                      <a:pt x="1272" y="335"/>
                    </a:lnTo>
                    <a:lnTo>
                      <a:pt x="1298" y="330"/>
                    </a:lnTo>
                    <a:lnTo>
                      <a:pt x="1308" y="322"/>
                    </a:lnTo>
                    <a:lnTo>
                      <a:pt x="1316" y="335"/>
                    </a:lnTo>
                    <a:lnTo>
                      <a:pt x="1311" y="413"/>
                    </a:lnTo>
                    <a:lnTo>
                      <a:pt x="1316" y="435"/>
                    </a:lnTo>
                    <a:lnTo>
                      <a:pt x="1371" y="454"/>
                    </a:lnTo>
                    <a:lnTo>
                      <a:pt x="1385" y="480"/>
                    </a:lnTo>
                    <a:lnTo>
                      <a:pt x="1385" y="508"/>
                    </a:lnTo>
                    <a:lnTo>
                      <a:pt x="1395" y="536"/>
                    </a:lnTo>
                    <a:lnTo>
                      <a:pt x="1390" y="554"/>
                    </a:lnTo>
                    <a:lnTo>
                      <a:pt x="1390" y="581"/>
                    </a:lnTo>
                    <a:lnTo>
                      <a:pt x="1395" y="590"/>
                    </a:lnTo>
                    <a:lnTo>
                      <a:pt x="1417" y="617"/>
                    </a:lnTo>
                    <a:lnTo>
                      <a:pt x="1504" y="676"/>
                    </a:lnTo>
                    <a:lnTo>
                      <a:pt x="1548" y="676"/>
                    </a:lnTo>
                    <a:lnTo>
                      <a:pt x="1579" y="649"/>
                    </a:lnTo>
                    <a:lnTo>
                      <a:pt x="1601" y="630"/>
                    </a:lnTo>
                    <a:lnTo>
                      <a:pt x="1601" y="711"/>
                    </a:lnTo>
                    <a:lnTo>
                      <a:pt x="1639" y="726"/>
                    </a:lnTo>
                    <a:lnTo>
                      <a:pt x="1667" y="725"/>
                    </a:lnTo>
                    <a:lnTo>
                      <a:pt x="1655" y="752"/>
                    </a:lnTo>
                    <a:lnTo>
                      <a:pt x="1666" y="789"/>
                    </a:lnTo>
                    <a:lnTo>
                      <a:pt x="1676" y="798"/>
                    </a:lnTo>
                    <a:lnTo>
                      <a:pt x="1696" y="811"/>
                    </a:lnTo>
                    <a:lnTo>
                      <a:pt x="1723" y="803"/>
                    </a:lnTo>
                    <a:lnTo>
                      <a:pt x="1736" y="766"/>
                    </a:lnTo>
                    <a:lnTo>
                      <a:pt x="1741" y="734"/>
                    </a:lnTo>
                    <a:lnTo>
                      <a:pt x="1745" y="716"/>
                    </a:lnTo>
                    <a:lnTo>
                      <a:pt x="1797" y="726"/>
                    </a:lnTo>
                    <a:lnTo>
                      <a:pt x="1774" y="757"/>
                    </a:lnTo>
                    <a:lnTo>
                      <a:pt x="1771" y="776"/>
                    </a:lnTo>
                    <a:lnTo>
                      <a:pt x="1771" y="793"/>
                    </a:lnTo>
                    <a:lnTo>
                      <a:pt x="1775" y="811"/>
                    </a:lnTo>
                    <a:lnTo>
                      <a:pt x="1785" y="821"/>
                    </a:lnTo>
                    <a:lnTo>
                      <a:pt x="1789" y="835"/>
                    </a:lnTo>
                    <a:lnTo>
                      <a:pt x="1789" y="871"/>
                    </a:lnTo>
                    <a:lnTo>
                      <a:pt x="1780" y="889"/>
                    </a:lnTo>
                    <a:lnTo>
                      <a:pt x="1775" y="906"/>
                    </a:lnTo>
                    <a:lnTo>
                      <a:pt x="1763" y="961"/>
                    </a:lnTo>
                    <a:lnTo>
                      <a:pt x="1763" y="988"/>
                    </a:lnTo>
                    <a:lnTo>
                      <a:pt x="1736" y="1025"/>
                    </a:lnTo>
                    <a:lnTo>
                      <a:pt x="1718" y="1078"/>
                    </a:lnTo>
                    <a:lnTo>
                      <a:pt x="1692" y="1129"/>
                    </a:lnTo>
                    <a:lnTo>
                      <a:pt x="1670" y="1155"/>
                    </a:lnTo>
                    <a:lnTo>
                      <a:pt x="1654" y="1179"/>
                    </a:lnTo>
                    <a:lnTo>
                      <a:pt x="1654" y="1215"/>
                    </a:lnTo>
                    <a:lnTo>
                      <a:pt x="1692" y="1246"/>
                    </a:lnTo>
                    <a:lnTo>
                      <a:pt x="1745" y="1292"/>
                    </a:lnTo>
                    <a:lnTo>
                      <a:pt x="1759" y="1334"/>
                    </a:lnTo>
                    <a:lnTo>
                      <a:pt x="1792" y="1365"/>
                    </a:lnTo>
                    <a:lnTo>
                      <a:pt x="1824" y="1393"/>
                    </a:lnTo>
                    <a:lnTo>
                      <a:pt x="1872" y="1446"/>
                    </a:lnTo>
                    <a:lnTo>
                      <a:pt x="1877" y="1450"/>
                    </a:lnTo>
                    <a:lnTo>
                      <a:pt x="1872" y="1450"/>
                    </a:lnTo>
                  </a:path>
                </a:pathLst>
              </a:custGeom>
              <a:grpFill/>
              <a:ln w="1905">
                <a:noFill/>
                <a:round/>
                <a:headEnd/>
                <a:tailEnd/>
              </a:ln>
            </p:spPr>
            <p:txBody>
              <a:bodyPr/>
              <a:lstStyle/>
              <a:p>
                <a:endParaRPr lang="en-US" sz="1200" dirty="0">
                  <a:highlight>
                    <a:srgbClr val="FFFF00"/>
                  </a:highlight>
                  <a:latin typeface="+mj-lt"/>
                </a:endParaRPr>
              </a:p>
            </p:txBody>
          </p:sp>
          <p:sp>
            <p:nvSpPr>
              <p:cNvPr id="74" name="Freeform 10">
                <a:extLst>
                  <a:ext uri="{FF2B5EF4-FFF2-40B4-BE49-F238E27FC236}">
                    <a16:creationId xmlns:a16="http://schemas.microsoft.com/office/drawing/2014/main" id="{9BAA0618-7572-48BB-9714-16F8222262BA}"/>
                  </a:ext>
                </a:extLst>
              </p:cNvPr>
              <p:cNvSpPr>
                <a:spLocks noChangeAspect="1"/>
              </p:cNvSpPr>
              <p:nvPr/>
            </p:nvSpPr>
            <p:spPr bwMode="gray">
              <a:xfrm>
                <a:off x="1547020" y="3246438"/>
                <a:ext cx="782637" cy="971550"/>
              </a:xfrm>
              <a:custGeom>
                <a:avLst/>
                <a:gdLst>
                  <a:gd name="T0" fmla="*/ 2147483647 w 912"/>
                  <a:gd name="T1" fmla="*/ 2147483647 h 992"/>
                  <a:gd name="T2" fmla="*/ 2147483647 w 912"/>
                  <a:gd name="T3" fmla="*/ 2147483647 h 992"/>
                  <a:gd name="T4" fmla="*/ 2147483647 w 912"/>
                  <a:gd name="T5" fmla="*/ 2147483647 h 992"/>
                  <a:gd name="T6" fmla="*/ 2147483647 w 912"/>
                  <a:gd name="T7" fmla="*/ 2147483647 h 992"/>
                  <a:gd name="T8" fmla="*/ 2147483647 w 912"/>
                  <a:gd name="T9" fmla="*/ 2147483647 h 992"/>
                  <a:gd name="T10" fmla="*/ 2147483647 w 912"/>
                  <a:gd name="T11" fmla="*/ 2147483647 h 992"/>
                  <a:gd name="T12" fmla="*/ 2147483647 w 912"/>
                  <a:gd name="T13" fmla="*/ 2147483647 h 992"/>
                  <a:gd name="T14" fmla="*/ 2147483647 w 912"/>
                  <a:gd name="T15" fmla="*/ 2147483647 h 992"/>
                  <a:gd name="T16" fmla="*/ 2147483647 w 912"/>
                  <a:gd name="T17" fmla="*/ 2147483647 h 992"/>
                  <a:gd name="T18" fmla="*/ 2147483647 w 912"/>
                  <a:gd name="T19" fmla="*/ 2147483647 h 992"/>
                  <a:gd name="T20" fmla="*/ 2147483647 w 912"/>
                  <a:gd name="T21" fmla="*/ 2147483647 h 992"/>
                  <a:gd name="T22" fmla="*/ 2147483647 w 912"/>
                  <a:gd name="T23" fmla="*/ 2147483647 h 992"/>
                  <a:gd name="T24" fmla="*/ 2147483647 w 912"/>
                  <a:gd name="T25" fmla="*/ 2147483647 h 992"/>
                  <a:gd name="T26" fmla="*/ 2147483647 w 912"/>
                  <a:gd name="T27" fmla="*/ 2147483647 h 992"/>
                  <a:gd name="T28" fmla="*/ 2147483647 w 912"/>
                  <a:gd name="T29" fmla="*/ 2147483647 h 992"/>
                  <a:gd name="T30" fmla="*/ 2147483647 w 912"/>
                  <a:gd name="T31" fmla="*/ 2147483647 h 992"/>
                  <a:gd name="T32" fmla="*/ 2147483647 w 912"/>
                  <a:gd name="T33" fmla="*/ 2147483647 h 992"/>
                  <a:gd name="T34" fmla="*/ 2147483647 w 912"/>
                  <a:gd name="T35" fmla="*/ 2147483647 h 992"/>
                  <a:gd name="T36" fmla="*/ 2147483647 w 912"/>
                  <a:gd name="T37" fmla="*/ 2147483647 h 992"/>
                  <a:gd name="T38" fmla="*/ 2147483647 w 912"/>
                  <a:gd name="T39" fmla="*/ 2147483647 h 992"/>
                  <a:gd name="T40" fmla="*/ 2147483647 w 912"/>
                  <a:gd name="T41" fmla="*/ 2147483647 h 992"/>
                  <a:gd name="T42" fmla="*/ 0 w 912"/>
                  <a:gd name="T43" fmla="*/ 2147483647 h 992"/>
                  <a:gd name="T44" fmla="*/ 0 w 912"/>
                  <a:gd name="T45" fmla="*/ 2147483647 h 992"/>
                  <a:gd name="T46" fmla="*/ 2147483647 w 912"/>
                  <a:gd name="T47" fmla="*/ 2147483647 h 992"/>
                  <a:gd name="T48" fmla="*/ 2147483647 w 912"/>
                  <a:gd name="T49" fmla="*/ 2147483647 h 992"/>
                  <a:gd name="T50" fmla="*/ 2147483647 w 912"/>
                  <a:gd name="T51" fmla="*/ 2147483647 h 992"/>
                  <a:gd name="T52" fmla="*/ 2147483647 w 912"/>
                  <a:gd name="T53" fmla="*/ 2147483647 h 992"/>
                  <a:gd name="T54" fmla="*/ 2147483647 w 912"/>
                  <a:gd name="T55" fmla="*/ 2147483647 h 992"/>
                  <a:gd name="T56" fmla="*/ 2147483647 w 912"/>
                  <a:gd name="T57" fmla="*/ 2147483647 h 992"/>
                  <a:gd name="T58" fmla="*/ 2147483647 w 912"/>
                  <a:gd name="T59" fmla="*/ 2147483647 h 992"/>
                  <a:gd name="T60" fmla="*/ 2147483647 w 912"/>
                  <a:gd name="T61" fmla="*/ 2147483647 h 992"/>
                  <a:gd name="T62" fmla="*/ 2147483647 w 912"/>
                  <a:gd name="T63" fmla="*/ 2147483647 h 992"/>
                  <a:gd name="T64" fmla="*/ 2147483647 w 912"/>
                  <a:gd name="T65" fmla="*/ 2147483647 h 992"/>
                  <a:gd name="T66" fmla="*/ 2147483647 w 912"/>
                  <a:gd name="T67" fmla="*/ 2147483647 h 992"/>
                  <a:gd name="T68" fmla="*/ 2147483647 w 912"/>
                  <a:gd name="T69" fmla="*/ 2147483647 h 992"/>
                  <a:gd name="T70" fmla="*/ 2147483647 w 912"/>
                  <a:gd name="T71" fmla="*/ 2147483647 h 992"/>
                  <a:gd name="T72" fmla="*/ 2147483647 w 912"/>
                  <a:gd name="T73" fmla="*/ 2147483647 h 992"/>
                  <a:gd name="T74" fmla="*/ 2147483647 w 912"/>
                  <a:gd name="T75" fmla="*/ 2147483647 h 992"/>
                  <a:gd name="T76" fmla="*/ 2147483647 w 912"/>
                  <a:gd name="T77" fmla="*/ 2147483647 h 992"/>
                  <a:gd name="T78" fmla="*/ 2147483647 w 912"/>
                  <a:gd name="T79" fmla="*/ 2147483647 h 992"/>
                  <a:gd name="T80" fmla="*/ 2147483647 w 912"/>
                  <a:gd name="T81" fmla="*/ 2147483647 h 992"/>
                  <a:gd name="T82" fmla="*/ 2147483647 w 912"/>
                  <a:gd name="T83" fmla="*/ 2147483647 h 992"/>
                  <a:gd name="T84" fmla="*/ 2147483647 w 912"/>
                  <a:gd name="T85" fmla="*/ 2147483647 h 992"/>
                  <a:gd name="T86" fmla="*/ 2147483647 w 912"/>
                  <a:gd name="T87" fmla="*/ 2147483647 h 992"/>
                  <a:gd name="T88" fmla="*/ 2147483647 w 912"/>
                  <a:gd name="T89" fmla="*/ 2147483647 h 992"/>
                  <a:gd name="T90" fmla="*/ 2147483647 w 912"/>
                  <a:gd name="T91" fmla="*/ 2147483647 h 992"/>
                  <a:gd name="T92" fmla="*/ 2147483647 w 912"/>
                  <a:gd name="T93" fmla="*/ 2147483647 h 992"/>
                  <a:gd name="T94" fmla="*/ 2147483647 w 912"/>
                  <a:gd name="T95" fmla="*/ 2147483647 h 992"/>
                  <a:gd name="T96" fmla="*/ 2147483647 w 912"/>
                  <a:gd name="T97" fmla="*/ 2147483647 h 992"/>
                  <a:gd name="T98" fmla="*/ 2147483647 w 912"/>
                  <a:gd name="T99" fmla="*/ 2147483647 h 992"/>
                  <a:gd name="T100" fmla="*/ 2147483647 w 912"/>
                  <a:gd name="T101" fmla="*/ 0 h 992"/>
                  <a:gd name="T102" fmla="*/ 2147483647 w 912"/>
                  <a:gd name="T103" fmla="*/ 2147483647 h 992"/>
                  <a:gd name="T104" fmla="*/ 2147483647 w 912"/>
                  <a:gd name="T105" fmla="*/ 2147483647 h 992"/>
                  <a:gd name="T106" fmla="*/ 2147483647 w 912"/>
                  <a:gd name="T107" fmla="*/ 2147483647 h 992"/>
                  <a:gd name="T108" fmla="*/ 2147483647 w 912"/>
                  <a:gd name="T109" fmla="*/ 2147483647 h 99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12"/>
                  <a:gd name="T166" fmla="*/ 0 h 992"/>
                  <a:gd name="T167" fmla="*/ 912 w 912"/>
                  <a:gd name="T168" fmla="*/ 992 h 99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12" h="992">
                    <a:moveTo>
                      <a:pt x="911" y="37"/>
                    </a:moveTo>
                    <a:lnTo>
                      <a:pt x="835" y="284"/>
                    </a:lnTo>
                    <a:lnTo>
                      <a:pt x="812" y="338"/>
                    </a:lnTo>
                    <a:lnTo>
                      <a:pt x="783" y="404"/>
                    </a:lnTo>
                    <a:lnTo>
                      <a:pt x="766" y="453"/>
                    </a:lnTo>
                    <a:lnTo>
                      <a:pt x="751" y="467"/>
                    </a:lnTo>
                    <a:lnTo>
                      <a:pt x="712" y="482"/>
                    </a:lnTo>
                    <a:lnTo>
                      <a:pt x="694" y="500"/>
                    </a:lnTo>
                    <a:lnTo>
                      <a:pt x="632" y="519"/>
                    </a:lnTo>
                    <a:lnTo>
                      <a:pt x="579" y="556"/>
                    </a:lnTo>
                    <a:lnTo>
                      <a:pt x="555" y="592"/>
                    </a:lnTo>
                    <a:lnTo>
                      <a:pt x="543" y="621"/>
                    </a:lnTo>
                    <a:lnTo>
                      <a:pt x="528" y="634"/>
                    </a:lnTo>
                    <a:lnTo>
                      <a:pt x="507" y="641"/>
                    </a:lnTo>
                    <a:lnTo>
                      <a:pt x="496" y="651"/>
                    </a:lnTo>
                    <a:lnTo>
                      <a:pt x="485" y="694"/>
                    </a:lnTo>
                    <a:lnTo>
                      <a:pt x="271" y="991"/>
                    </a:lnTo>
                    <a:lnTo>
                      <a:pt x="233" y="943"/>
                    </a:lnTo>
                    <a:lnTo>
                      <a:pt x="214" y="918"/>
                    </a:lnTo>
                    <a:lnTo>
                      <a:pt x="151" y="888"/>
                    </a:lnTo>
                    <a:lnTo>
                      <a:pt x="53" y="881"/>
                    </a:lnTo>
                    <a:lnTo>
                      <a:pt x="0" y="852"/>
                    </a:lnTo>
                    <a:lnTo>
                      <a:pt x="0" y="803"/>
                    </a:lnTo>
                    <a:lnTo>
                      <a:pt x="53" y="755"/>
                    </a:lnTo>
                    <a:lnTo>
                      <a:pt x="76" y="737"/>
                    </a:lnTo>
                    <a:lnTo>
                      <a:pt x="84" y="641"/>
                    </a:lnTo>
                    <a:lnTo>
                      <a:pt x="107" y="609"/>
                    </a:lnTo>
                    <a:lnTo>
                      <a:pt x="148" y="554"/>
                    </a:lnTo>
                    <a:lnTo>
                      <a:pt x="98" y="488"/>
                    </a:lnTo>
                    <a:lnTo>
                      <a:pt x="46" y="428"/>
                    </a:lnTo>
                    <a:lnTo>
                      <a:pt x="51" y="376"/>
                    </a:lnTo>
                    <a:lnTo>
                      <a:pt x="94" y="361"/>
                    </a:lnTo>
                    <a:lnTo>
                      <a:pt x="123" y="335"/>
                    </a:lnTo>
                    <a:lnTo>
                      <a:pt x="158" y="332"/>
                    </a:lnTo>
                    <a:lnTo>
                      <a:pt x="187" y="302"/>
                    </a:lnTo>
                    <a:lnTo>
                      <a:pt x="228" y="271"/>
                    </a:lnTo>
                    <a:lnTo>
                      <a:pt x="222" y="216"/>
                    </a:lnTo>
                    <a:lnTo>
                      <a:pt x="228" y="163"/>
                    </a:lnTo>
                    <a:lnTo>
                      <a:pt x="239" y="120"/>
                    </a:lnTo>
                    <a:lnTo>
                      <a:pt x="239" y="114"/>
                    </a:lnTo>
                    <a:lnTo>
                      <a:pt x="298" y="96"/>
                    </a:lnTo>
                    <a:lnTo>
                      <a:pt x="356" y="96"/>
                    </a:lnTo>
                    <a:lnTo>
                      <a:pt x="385" y="71"/>
                    </a:lnTo>
                    <a:lnTo>
                      <a:pt x="454" y="83"/>
                    </a:lnTo>
                    <a:lnTo>
                      <a:pt x="526" y="114"/>
                    </a:lnTo>
                    <a:lnTo>
                      <a:pt x="560" y="114"/>
                    </a:lnTo>
                    <a:lnTo>
                      <a:pt x="579" y="96"/>
                    </a:lnTo>
                    <a:lnTo>
                      <a:pt x="694" y="114"/>
                    </a:lnTo>
                    <a:lnTo>
                      <a:pt x="735" y="96"/>
                    </a:lnTo>
                    <a:lnTo>
                      <a:pt x="730" y="41"/>
                    </a:lnTo>
                    <a:lnTo>
                      <a:pt x="742" y="0"/>
                    </a:lnTo>
                    <a:lnTo>
                      <a:pt x="759" y="5"/>
                    </a:lnTo>
                    <a:lnTo>
                      <a:pt x="794" y="23"/>
                    </a:lnTo>
                    <a:lnTo>
                      <a:pt x="906" y="23"/>
                    </a:lnTo>
                    <a:lnTo>
                      <a:pt x="911" y="37"/>
                    </a:lnTo>
                  </a:path>
                </a:pathLst>
              </a:custGeom>
              <a:grpFill/>
              <a:ln w="1905">
                <a:noFill/>
                <a:round/>
                <a:headEnd/>
                <a:tailEnd/>
              </a:ln>
            </p:spPr>
            <p:txBody>
              <a:bodyPr/>
              <a:lstStyle/>
              <a:p>
                <a:endParaRPr lang="en-GB" altLang="en-US" sz="1200" dirty="0">
                  <a:highlight>
                    <a:srgbClr val="FFFF00"/>
                  </a:highlight>
                  <a:latin typeface="+mj-lt"/>
                </a:endParaRPr>
              </a:p>
            </p:txBody>
          </p:sp>
          <p:sp>
            <p:nvSpPr>
              <p:cNvPr id="75" name="Freeform 11">
                <a:extLst>
                  <a:ext uri="{FF2B5EF4-FFF2-40B4-BE49-F238E27FC236}">
                    <a16:creationId xmlns:a16="http://schemas.microsoft.com/office/drawing/2014/main" id="{5CFC129B-3214-4439-AB3E-6B9DBA6AA6CF}"/>
                  </a:ext>
                </a:extLst>
              </p:cNvPr>
              <p:cNvSpPr>
                <a:spLocks noChangeAspect="1"/>
              </p:cNvSpPr>
              <p:nvPr/>
            </p:nvSpPr>
            <p:spPr bwMode="gray">
              <a:xfrm>
                <a:off x="469107" y="3949700"/>
                <a:ext cx="1330325" cy="965200"/>
              </a:xfrm>
              <a:custGeom>
                <a:avLst/>
                <a:gdLst>
                  <a:gd name="T0" fmla="*/ 2147483647 w 1552"/>
                  <a:gd name="T1" fmla="*/ 2147483647 h 986"/>
                  <a:gd name="T2" fmla="*/ 2147483647 w 1552"/>
                  <a:gd name="T3" fmla="*/ 2147483647 h 986"/>
                  <a:gd name="T4" fmla="*/ 2147483647 w 1552"/>
                  <a:gd name="T5" fmla="*/ 2147483647 h 986"/>
                  <a:gd name="T6" fmla="*/ 2147483647 w 1552"/>
                  <a:gd name="T7" fmla="*/ 2147483647 h 986"/>
                  <a:gd name="T8" fmla="*/ 2147483647 w 1552"/>
                  <a:gd name="T9" fmla="*/ 0 h 986"/>
                  <a:gd name="T10" fmla="*/ 2147483647 w 1552"/>
                  <a:gd name="T11" fmla="*/ 2147483647 h 986"/>
                  <a:gd name="T12" fmla="*/ 2147483647 w 1552"/>
                  <a:gd name="T13" fmla="*/ 2147483647 h 986"/>
                  <a:gd name="T14" fmla="*/ 2147483647 w 1552"/>
                  <a:gd name="T15" fmla="*/ 2147483647 h 986"/>
                  <a:gd name="T16" fmla="*/ 2147483647 w 1552"/>
                  <a:gd name="T17" fmla="*/ 2147483647 h 986"/>
                  <a:gd name="T18" fmla="*/ 2147483647 w 1552"/>
                  <a:gd name="T19" fmla="*/ 2147483647 h 986"/>
                  <a:gd name="T20" fmla="*/ 2147483647 w 1552"/>
                  <a:gd name="T21" fmla="*/ 2147483647 h 986"/>
                  <a:gd name="T22" fmla="*/ 2147483647 w 1552"/>
                  <a:gd name="T23" fmla="*/ 2147483647 h 986"/>
                  <a:gd name="T24" fmla="*/ 2147483647 w 1552"/>
                  <a:gd name="T25" fmla="*/ 2147483647 h 986"/>
                  <a:gd name="T26" fmla="*/ 2147483647 w 1552"/>
                  <a:gd name="T27" fmla="*/ 2147483647 h 986"/>
                  <a:gd name="T28" fmla="*/ 2147483647 w 1552"/>
                  <a:gd name="T29" fmla="*/ 2147483647 h 986"/>
                  <a:gd name="T30" fmla="*/ 2147483647 w 1552"/>
                  <a:gd name="T31" fmla="*/ 2147483647 h 986"/>
                  <a:gd name="T32" fmla="*/ 2147483647 w 1552"/>
                  <a:gd name="T33" fmla="*/ 2147483647 h 986"/>
                  <a:gd name="T34" fmla="*/ 2147483647 w 1552"/>
                  <a:gd name="T35" fmla="*/ 2147483647 h 986"/>
                  <a:gd name="T36" fmla="*/ 2147483647 w 1552"/>
                  <a:gd name="T37" fmla="*/ 2147483647 h 986"/>
                  <a:gd name="T38" fmla="*/ 2147483647 w 1552"/>
                  <a:gd name="T39" fmla="*/ 2147483647 h 986"/>
                  <a:gd name="T40" fmla="*/ 2147483647 w 1552"/>
                  <a:gd name="T41" fmla="*/ 2147483647 h 986"/>
                  <a:gd name="T42" fmla="*/ 2147483647 w 1552"/>
                  <a:gd name="T43" fmla="*/ 2147483647 h 986"/>
                  <a:gd name="T44" fmla="*/ 2147483647 w 1552"/>
                  <a:gd name="T45" fmla="*/ 2147483647 h 986"/>
                  <a:gd name="T46" fmla="*/ 2147483647 w 1552"/>
                  <a:gd name="T47" fmla="*/ 2147483647 h 986"/>
                  <a:gd name="T48" fmla="*/ 2147483647 w 1552"/>
                  <a:gd name="T49" fmla="*/ 2147483647 h 986"/>
                  <a:gd name="T50" fmla="*/ 2147483647 w 1552"/>
                  <a:gd name="T51" fmla="*/ 2147483647 h 986"/>
                  <a:gd name="T52" fmla="*/ 2147483647 w 1552"/>
                  <a:gd name="T53" fmla="*/ 2147483647 h 986"/>
                  <a:gd name="T54" fmla="*/ 2147483647 w 1552"/>
                  <a:gd name="T55" fmla="*/ 2147483647 h 986"/>
                  <a:gd name="T56" fmla="*/ 2147483647 w 1552"/>
                  <a:gd name="T57" fmla="*/ 2147483647 h 986"/>
                  <a:gd name="T58" fmla="*/ 2147483647 w 1552"/>
                  <a:gd name="T59" fmla="*/ 2147483647 h 986"/>
                  <a:gd name="T60" fmla="*/ 2147483647 w 1552"/>
                  <a:gd name="T61" fmla="*/ 2147483647 h 986"/>
                  <a:gd name="T62" fmla="*/ 2147483647 w 1552"/>
                  <a:gd name="T63" fmla="*/ 2147483647 h 986"/>
                  <a:gd name="T64" fmla="*/ 2147483647 w 1552"/>
                  <a:gd name="T65" fmla="*/ 2147483647 h 986"/>
                  <a:gd name="T66" fmla="*/ 2147483647 w 1552"/>
                  <a:gd name="T67" fmla="*/ 2147483647 h 986"/>
                  <a:gd name="T68" fmla="*/ 2147483647 w 1552"/>
                  <a:gd name="T69" fmla="*/ 2147483647 h 986"/>
                  <a:gd name="T70" fmla="*/ 2147483647 w 1552"/>
                  <a:gd name="T71" fmla="*/ 2147483647 h 986"/>
                  <a:gd name="T72" fmla="*/ 2147483647 w 1552"/>
                  <a:gd name="T73" fmla="*/ 2147483647 h 986"/>
                  <a:gd name="T74" fmla="*/ 2147483647 w 1552"/>
                  <a:gd name="T75" fmla="*/ 2147483647 h 986"/>
                  <a:gd name="T76" fmla="*/ 2147483647 w 1552"/>
                  <a:gd name="T77" fmla="*/ 2147483647 h 986"/>
                  <a:gd name="T78" fmla="*/ 2147483647 w 1552"/>
                  <a:gd name="T79" fmla="*/ 2147483647 h 986"/>
                  <a:gd name="T80" fmla="*/ 2147483647 w 1552"/>
                  <a:gd name="T81" fmla="*/ 2147483647 h 986"/>
                  <a:gd name="T82" fmla="*/ 2147483647 w 1552"/>
                  <a:gd name="T83" fmla="*/ 2147483647 h 986"/>
                  <a:gd name="T84" fmla="*/ 2147483647 w 1552"/>
                  <a:gd name="T85" fmla="*/ 2147483647 h 986"/>
                  <a:gd name="T86" fmla="*/ 2147483647 w 1552"/>
                  <a:gd name="T87" fmla="*/ 2147483647 h 986"/>
                  <a:gd name="T88" fmla="*/ 2147483647 w 1552"/>
                  <a:gd name="T89" fmla="*/ 2147483647 h 986"/>
                  <a:gd name="T90" fmla="*/ 2147483647 w 1552"/>
                  <a:gd name="T91" fmla="*/ 2147483647 h 98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552"/>
                  <a:gd name="T139" fmla="*/ 0 h 986"/>
                  <a:gd name="T140" fmla="*/ 1552 w 1552"/>
                  <a:gd name="T141" fmla="*/ 986 h 98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552" h="986">
                    <a:moveTo>
                      <a:pt x="1492" y="198"/>
                    </a:moveTo>
                    <a:lnTo>
                      <a:pt x="1431" y="169"/>
                    </a:lnTo>
                    <a:lnTo>
                      <a:pt x="1383" y="165"/>
                    </a:lnTo>
                    <a:lnTo>
                      <a:pt x="1338" y="163"/>
                    </a:lnTo>
                    <a:lnTo>
                      <a:pt x="1304" y="146"/>
                    </a:lnTo>
                    <a:lnTo>
                      <a:pt x="1279" y="133"/>
                    </a:lnTo>
                    <a:lnTo>
                      <a:pt x="1282" y="77"/>
                    </a:lnTo>
                    <a:lnTo>
                      <a:pt x="1320" y="46"/>
                    </a:lnTo>
                    <a:lnTo>
                      <a:pt x="1354" y="22"/>
                    </a:lnTo>
                    <a:lnTo>
                      <a:pt x="1303" y="0"/>
                    </a:lnTo>
                    <a:lnTo>
                      <a:pt x="1256" y="31"/>
                    </a:lnTo>
                    <a:lnTo>
                      <a:pt x="1196" y="41"/>
                    </a:lnTo>
                    <a:lnTo>
                      <a:pt x="1169" y="48"/>
                    </a:lnTo>
                    <a:lnTo>
                      <a:pt x="1145" y="54"/>
                    </a:lnTo>
                    <a:lnTo>
                      <a:pt x="1156" y="84"/>
                    </a:lnTo>
                    <a:lnTo>
                      <a:pt x="1140" y="96"/>
                    </a:lnTo>
                    <a:lnTo>
                      <a:pt x="1140" y="146"/>
                    </a:lnTo>
                    <a:lnTo>
                      <a:pt x="1098" y="139"/>
                    </a:lnTo>
                    <a:lnTo>
                      <a:pt x="1057" y="133"/>
                    </a:lnTo>
                    <a:lnTo>
                      <a:pt x="1018" y="92"/>
                    </a:lnTo>
                    <a:lnTo>
                      <a:pt x="989" y="90"/>
                    </a:lnTo>
                    <a:lnTo>
                      <a:pt x="947" y="108"/>
                    </a:lnTo>
                    <a:lnTo>
                      <a:pt x="888" y="115"/>
                    </a:lnTo>
                    <a:lnTo>
                      <a:pt x="883" y="133"/>
                    </a:lnTo>
                    <a:lnTo>
                      <a:pt x="835" y="146"/>
                    </a:lnTo>
                    <a:lnTo>
                      <a:pt x="790" y="139"/>
                    </a:lnTo>
                    <a:lnTo>
                      <a:pt x="759" y="115"/>
                    </a:lnTo>
                    <a:lnTo>
                      <a:pt x="724" y="102"/>
                    </a:lnTo>
                    <a:lnTo>
                      <a:pt x="666" y="108"/>
                    </a:lnTo>
                    <a:lnTo>
                      <a:pt x="637" y="139"/>
                    </a:lnTo>
                    <a:lnTo>
                      <a:pt x="586" y="126"/>
                    </a:lnTo>
                    <a:lnTo>
                      <a:pt x="586" y="211"/>
                    </a:lnTo>
                    <a:lnTo>
                      <a:pt x="550" y="259"/>
                    </a:lnTo>
                    <a:lnTo>
                      <a:pt x="480" y="272"/>
                    </a:lnTo>
                    <a:lnTo>
                      <a:pt x="409" y="289"/>
                    </a:lnTo>
                    <a:lnTo>
                      <a:pt x="392" y="326"/>
                    </a:lnTo>
                    <a:lnTo>
                      <a:pt x="374" y="363"/>
                    </a:lnTo>
                    <a:lnTo>
                      <a:pt x="351" y="381"/>
                    </a:lnTo>
                    <a:lnTo>
                      <a:pt x="290" y="382"/>
                    </a:lnTo>
                    <a:lnTo>
                      <a:pt x="295" y="400"/>
                    </a:lnTo>
                    <a:lnTo>
                      <a:pt x="297" y="423"/>
                    </a:lnTo>
                    <a:lnTo>
                      <a:pt x="306" y="436"/>
                    </a:lnTo>
                    <a:lnTo>
                      <a:pt x="293" y="455"/>
                    </a:lnTo>
                    <a:lnTo>
                      <a:pt x="276" y="490"/>
                    </a:lnTo>
                    <a:lnTo>
                      <a:pt x="251" y="501"/>
                    </a:lnTo>
                    <a:lnTo>
                      <a:pt x="214" y="504"/>
                    </a:lnTo>
                    <a:lnTo>
                      <a:pt x="191" y="521"/>
                    </a:lnTo>
                    <a:lnTo>
                      <a:pt x="161" y="519"/>
                    </a:lnTo>
                    <a:lnTo>
                      <a:pt x="159" y="538"/>
                    </a:lnTo>
                    <a:lnTo>
                      <a:pt x="134" y="532"/>
                    </a:lnTo>
                    <a:lnTo>
                      <a:pt x="122" y="550"/>
                    </a:lnTo>
                    <a:lnTo>
                      <a:pt x="123" y="589"/>
                    </a:lnTo>
                    <a:lnTo>
                      <a:pt x="134" y="636"/>
                    </a:lnTo>
                    <a:lnTo>
                      <a:pt x="99" y="623"/>
                    </a:lnTo>
                    <a:lnTo>
                      <a:pt x="88" y="636"/>
                    </a:lnTo>
                    <a:lnTo>
                      <a:pt x="46" y="713"/>
                    </a:lnTo>
                    <a:lnTo>
                      <a:pt x="0" y="779"/>
                    </a:lnTo>
                    <a:lnTo>
                      <a:pt x="6" y="779"/>
                    </a:lnTo>
                    <a:lnTo>
                      <a:pt x="88" y="777"/>
                    </a:lnTo>
                    <a:lnTo>
                      <a:pt x="122" y="779"/>
                    </a:lnTo>
                    <a:lnTo>
                      <a:pt x="144" y="788"/>
                    </a:lnTo>
                    <a:lnTo>
                      <a:pt x="190" y="836"/>
                    </a:lnTo>
                    <a:lnTo>
                      <a:pt x="149" y="862"/>
                    </a:lnTo>
                    <a:lnTo>
                      <a:pt x="178" y="905"/>
                    </a:lnTo>
                    <a:lnTo>
                      <a:pt x="192" y="938"/>
                    </a:lnTo>
                    <a:lnTo>
                      <a:pt x="258" y="957"/>
                    </a:lnTo>
                    <a:lnTo>
                      <a:pt x="315" y="967"/>
                    </a:lnTo>
                    <a:lnTo>
                      <a:pt x="339" y="979"/>
                    </a:lnTo>
                    <a:lnTo>
                      <a:pt x="414" y="985"/>
                    </a:lnTo>
                    <a:lnTo>
                      <a:pt x="447" y="954"/>
                    </a:lnTo>
                    <a:lnTo>
                      <a:pt x="461" y="930"/>
                    </a:lnTo>
                    <a:lnTo>
                      <a:pt x="503" y="938"/>
                    </a:lnTo>
                    <a:lnTo>
                      <a:pt x="534" y="945"/>
                    </a:lnTo>
                    <a:lnTo>
                      <a:pt x="561" y="952"/>
                    </a:lnTo>
                    <a:lnTo>
                      <a:pt x="579" y="955"/>
                    </a:lnTo>
                    <a:lnTo>
                      <a:pt x="582" y="928"/>
                    </a:lnTo>
                    <a:lnTo>
                      <a:pt x="573" y="901"/>
                    </a:lnTo>
                    <a:lnTo>
                      <a:pt x="599" y="888"/>
                    </a:lnTo>
                    <a:lnTo>
                      <a:pt x="620" y="876"/>
                    </a:lnTo>
                    <a:lnTo>
                      <a:pt x="686" y="884"/>
                    </a:lnTo>
                    <a:lnTo>
                      <a:pt x="725" y="891"/>
                    </a:lnTo>
                    <a:lnTo>
                      <a:pt x="775" y="888"/>
                    </a:lnTo>
                    <a:lnTo>
                      <a:pt x="814" y="876"/>
                    </a:lnTo>
                    <a:lnTo>
                      <a:pt x="843" y="860"/>
                    </a:lnTo>
                    <a:lnTo>
                      <a:pt x="870" y="846"/>
                    </a:lnTo>
                    <a:lnTo>
                      <a:pt x="1027" y="750"/>
                    </a:lnTo>
                    <a:lnTo>
                      <a:pt x="1050" y="733"/>
                    </a:lnTo>
                    <a:lnTo>
                      <a:pt x="1196" y="599"/>
                    </a:lnTo>
                    <a:lnTo>
                      <a:pt x="1297" y="496"/>
                    </a:lnTo>
                    <a:lnTo>
                      <a:pt x="1419" y="398"/>
                    </a:lnTo>
                    <a:lnTo>
                      <a:pt x="1551" y="272"/>
                    </a:lnTo>
                    <a:lnTo>
                      <a:pt x="1492" y="198"/>
                    </a:lnTo>
                  </a:path>
                </a:pathLst>
              </a:custGeom>
              <a:grpFill/>
              <a:ln w="1905">
                <a:noFill/>
                <a:round/>
                <a:headEnd/>
                <a:tailEnd/>
              </a:ln>
            </p:spPr>
            <p:txBody>
              <a:bodyPr/>
              <a:lstStyle/>
              <a:p>
                <a:endParaRPr lang="en-GB" altLang="en-US" sz="1200" dirty="0">
                  <a:highlight>
                    <a:srgbClr val="FFFF00"/>
                  </a:highlight>
                  <a:latin typeface="+mj-lt"/>
                </a:endParaRPr>
              </a:p>
            </p:txBody>
          </p:sp>
          <p:sp>
            <p:nvSpPr>
              <p:cNvPr id="76" name="Freeform 12">
                <a:extLst>
                  <a:ext uri="{FF2B5EF4-FFF2-40B4-BE49-F238E27FC236}">
                    <a16:creationId xmlns:a16="http://schemas.microsoft.com/office/drawing/2014/main" id="{6B0D1DAE-992E-4B47-A362-562E8DE52082}"/>
                  </a:ext>
                </a:extLst>
              </p:cNvPr>
              <p:cNvSpPr>
                <a:spLocks noChangeAspect="1"/>
              </p:cNvSpPr>
              <p:nvPr/>
            </p:nvSpPr>
            <p:spPr bwMode="gray">
              <a:xfrm>
                <a:off x="-384968" y="4000500"/>
                <a:ext cx="1116013" cy="1052513"/>
              </a:xfrm>
              <a:custGeom>
                <a:avLst/>
                <a:gdLst>
                  <a:gd name="T0" fmla="*/ 1145 w 1304"/>
                  <a:gd name="T1" fmla="*/ 813 h 1075"/>
                  <a:gd name="T2" fmla="*/ 1058 w 1304"/>
                  <a:gd name="T3" fmla="*/ 724 h 1075"/>
                  <a:gd name="T4" fmla="*/ 1076 w 1304"/>
                  <a:gd name="T5" fmla="*/ 600 h 1075"/>
                  <a:gd name="T6" fmla="*/ 1121 w 1304"/>
                  <a:gd name="T7" fmla="*/ 535 h 1075"/>
                  <a:gd name="T8" fmla="*/ 1156 w 1304"/>
                  <a:gd name="T9" fmla="*/ 487 h 1075"/>
                  <a:gd name="T10" fmla="*/ 1204 w 1304"/>
                  <a:gd name="T11" fmla="*/ 457 h 1075"/>
                  <a:gd name="T12" fmla="*/ 1303 w 1304"/>
                  <a:gd name="T13" fmla="*/ 385 h 1075"/>
                  <a:gd name="T14" fmla="*/ 1244 w 1304"/>
                  <a:gd name="T15" fmla="*/ 335 h 1075"/>
                  <a:gd name="T16" fmla="*/ 1145 w 1304"/>
                  <a:gd name="T17" fmla="*/ 312 h 1075"/>
                  <a:gd name="T18" fmla="*/ 1068 w 1304"/>
                  <a:gd name="T19" fmla="*/ 348 h 1075"/>
                  <a:gd name="T20" fmla="*/ 981 w 1304"/>
                  <a:gd name="T21" fmla="*/ 336 h 1075"/>
                  <a:gd name="T22" fmla="*/ 911 w 1304"/>
                  <a:gd name="T23" fmla="*/ 301 h 1075"/>
                  <a:gd name="T24" fmla="*/ 876 w 1304"/>
                  <a:gd name="T25" fmla="*/ 360 h 1075"/>
                  <a:gd name="T26" fmla="*/ 800 w 1304"/>
                  <a:gd name="T27" fmla="*/ 427 h 1075"/>
                  <a:gd name="T28" fmla="*/ 700 w 1304"/>
                  <a:gd name="T29" fmla="*/ 505 h 1075"/>
                  <a:gd name="T30" fmla="*/ 625 w 1304"/>
                  <a:gd name="T31" fmla="*/ 548 h 1075"/>
                  <a:gd name="T32" fmla="*/ 608 w 1304"/>
                  <a:gd name="T33" fmla="*/ 591 h 1075"/>
                  <a:gd name="T34" fmla="*/ 495 w 1304"/>
                  <a:gd name="T35" fmla="*/ 570 h 1075"/>
                  <a:gd name="T36" fmla="*/ 491 w 1304"/>
                  <a:gd name="T37" fmla="*/ 450 h 1075"/>
                  <a:gd name="T38" fmla="*/ 455 w 1304"/>
                  <a:gd name="T39" fmla="*/ 439 h 1075"/>
                  <a:gd name="T40" fmla="*/ 426 w 1304"/>
                  <a:gd name="T41" fmla="*/ 481 h 1075"/>
                  <a:gd name="T42" fmla="*/ 350 w 1304"/>
                  <a:gd name="T43" fmla="*/ 530 h 1075"/>
                  <a:gd name="T44" fmla="*/ 344 w 1304"/>
                  <a:gd name="T45" fmla="*/ 457 h 1075"/>
                  <a:gd name="T46" fmla="*/ 334 w 1304"/>
                  <a:gd name="T47" fmla="*/ 387 h 1075"/>
                  <a:gd name="T48" fmla="*/ 280 w 1304"/>
                  <a:gd name="T49" fmla="*/ 354 h 1075"/>
                  <a:gd name="T50" fmla="*/ 280 w 1304"/>
                  <a:gd name="T51" fmla="*/ 305 h 1075"/>
                  <a:gd name="T52" fmla="*/ 233 w 1304"/>
                  <a:gd name="T53" fmla="*/ 69 h 1075"/>
                  <a:gd name="T54" fmla="*/ 155 w 1304"/>
                  <a:gd name="T55" fmla="*/ 0 h 1075"/>
                  <a:gd name="T56" fmla="*/ 94 w 1304"/>
                  <a:gd name="T57" fmla="*/ 92 h 1075"/>
                  <a:gd name="T58" fmla="*/ 0 w 1304"/>
                  <a:gd name="T59" fmla="*/ 178 h 1075"/>
                  <a:gd name="T60" fmla="*/ 105 w 1304"/>
                  <a:gd name="T61" fmla="*/ 427 h 1075"/>
                  <a:gd name="T62" fmla="*/ 70 w 1304"/>
                  <a:gd name="T63" fmla="*/ 570 h 1075"/>
                  <a:gd name="T64" fmla="*/ 23 w 1304"/>
                  <a:gd name="T65" fmla="*/ 614 h 1075"/>
                  <a:gd name="T66" fmla="*/ 151 w 1304"/>
                  <a:gd name="T67" fmla="*/ 831 h 1075"/>
                  <a:gd name="T68" fmla="*/ 128 w 1304"/>
                  <a:gd name="T69" fmla="*/ 874 h 1075"/>
                  <a:gd name="T70" fmla="*/ 139 w 1304"/>
                  <a:gd name="T71" fmla="*/ 964 h 1075"/>
                  <a:gd name="T72" fmla="*/ 164 w 1304"/>
                  <a:gd name="T73" fmla="*/ 904 h 1075"/>
                  <a:gd name="T74" fmla="*/ 222 w 1304"/>
                  <a:gd name="T75" fmla="*/ 960 h 1075"/>
                  <a:gd name="T76" fmla="*/ 315 w 1304"/>
                  <a:gd name="T77" fmla="*/ 989 h 1075"/>
                  <a:gd name="T78" fmla="*/ 373 w 1304"/>
                  <a:gd name="T79" fmla="*/ 1068 h 1075"/>
                  <a:gd name="T80" fmla="*/ 508 w 1304"/>
                  <a:gd name="T81" fmla="*/ 1019 h 1075"/>
                  <a:gd name="T82" fmla="*/ 620 w 1304"/>
                  <a:gd name="T83" fmla="*/ 989 h 1075"/>
                  <a:gd name="T84" fmla="*/ 655 w 1304"/>
                  <a:gd name="T85" fmla="*/ 983 h 1075"/>
                  <a:gd name="T86" fmla="*/ 830 w 1304"/>
                  <a:gd name="T87" fmla="*/ 964 h 1075"/>
                  <a:gd name="T88" fmla="*/ 888 w 1304"/>
                  <a:gd name="T89" fmla="*/ 893 h 1075"/>
                  <a:gd name="T90" fmla="*/ 1092 w 1304"/>
                  <a:gd name="T91" fmla="*/ 904 h 1075"/>
                  <a:gd name="T92" fmla="*/ 1180 w 1304"/>
                  <a:gd name="T93" fmla="*/ 874 h 107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04"/>
                  <a:gd name="T142" fmla="*/ 0 h 1075"/>
                  <a:gd name="T143" fmla="*/ 1304 w 1304"/>
                  <a:gd name="T144" fmla="*/ 1075 h 107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04" h="1075">
                    <a:moveTo>
                      <a:pt x="1191" y="880"/>
                    </a:moveTo>
                    <a:lnTo>
                      <a:pt x="1169" y="843"/>
                    </a:lnTo>
                    <a:lnTo>
                      <a:pt x="1145" y="813"/>
                    </a:lnTo>
                    <a:lnTo>
                      <a:pt x="1186" y="784"/>
                    </a:lnTo>
                    <a:lnTo>
                      <a:pt x="1139" y="734"/>
                    </a:lnTo>
                    <a:lnTo>
                      <a:pt x="1058" y="724"/>
                    </a:lnTo>
                    <a:lnTo>
                      <a:pt x="999" y="729"/>
                    </a:lnTo>
                    <a:lnTo>
                      <a:pt x="1029" y="687"/>
                    </a:lnTo>
                    <a:lnTo>
                      <a:pt x="1076" y="600"/>
                    </a:lnTo>
                    <a:lnTo>
                      <a:pt x="1098" y="570"/>
                    </a:lnTo>
                    <a:lnTo>
                      <a:pt x="1133" y="585"/>
                    </a:lnTo>
                    <a:lnTo>
                      <a:pt x="1121" y="535"/>
                    </a:lnTo>
                    <a:lnTo>
                      <a:pt x="1121" y="499"/>
                    </a:lnTo>
                    <a:lnTo>
                      <a:pt x="1133" y="481"/>
                    </a:lnTo>
                    <a:lnTo>
                      <a:pt x="1156" y="487"/>
                    </a:lnTo>
                    <a:lnTo>
                      <a:pt x="1156" y="469"/>
                    </a:lnTo>
                    <a:lnTo>
                      <a:pt x="1185" y="469"/>
                    </a:lnTo>
                    <a:lnTo>
                      <a:pt x="1204" y="457"/>
                    </a:lnTo>
                    <a:lnTo>
                      <a:pt x="1251" y="450"/>
                    </a:lnTo>
                    <a:lnTo>
                      <a:pt x="1274" y="439"/>
                    </a:lnTo>
                    <a:lnTo>
                      <a:pt x="1303" y="385"/>
                    </a:lnTo>
                    <a:lnTo>
                      <a:pt x="1286" y="324"/>
                    </a:lnTo>
                    <a:lnTo>
                      <a:pt x="1261" y="324"/>
                    </a:lnTo>
                    <a:lnTo>
                      <a:pt x="1244" y="335"/>
                    </a:lnTo>
                    <a:lnTo>
                      <a:pt x="1227" y="335"/>
                    </a:lnTo>
                    <a:lnTo>
                      <a:pt x="1204" y="312"/>
                    </a:lnTo>
                    <a:lnTo>
                      <a:pt x="1145" y="312"/>
                    </a:lnTo>
                    <a:lnTo>
                      <a:pt x="1121" y="318"/>
                    </a:lnTo>
                    <a:lnTo>
                      <a:pt x="1098" y="360"/>
                    </a:lnTo>
                    <a:lnTo>
                      <a:pt x="1068" y="348"/>
                    </a:lnTo>
                    <a:lnTo>
                      <a:pt x="1016" y="354"/>
                    </a:lnTo>
                    <a:lnTo>
                      <a:pt x="1016" y="341"/>
                    </a:lnTo>
                    <a:lnTo>
                      <a:pt x="981" y="336"/>
                    </a:lnTo>
                    <a:lnTo>
                      <a:pt x="939" y="284"/>
                    </a:lnTo>
                    <a:lnTo>
                      <a:pt x="916" y="285"/>
                    </a:lnTo>
                    <a:lnTo>
                      <a:pt x="911" y="301"/>
                    </a:lnTo>
                    <a:lnTo>
                      <a:pt x="903" y="335"/>
                    </a:lnTo>
                    <a:lnTo>
                      <a:pt x="893" y="349"/>
                    </a:lnTo>
                    <a:lnTo>
                      <a:pt x="876" y="360"/>
                    </a:lnTo>
                    <a:lnTo>
                      <a:pt x="876" y="385"/>
                    </a:lnTo>
                    <a:lnTo>
                      <a:pt x="854" y="426"/>
                    </a:lnTo>
                    <a:lnTo>
                      <a:pt x="800" y="427"/>
                    </a:lnTo>
                    <a:lnTo>
                      <a:pt x="771" y="432"/>
                    </a:lnTo>
                    <a:lnTo>
                      <a:pt x="741" y="475"/>
                    </a:lnTo>
                    <a:lnTo>
                      <a:pt x="700" y="505"/>
                    </a:lnTo>
                    <a:lnTo>
                      <a:pt x="688" y="530"/>
                    </a:lnTo>
                    <a:lnTo>
                      <a:pt x="672" y="541"/>
                    </a:lnTo>
                    <a:lnTo>
                      <a:pt x="625" y="548"/>
                    </a:lnTo>
                    <a:lnTo>
                      <a:pt x="625" y="553"/>
                    </a:lnTo>
                    <a:lnTo>
                      <a:pt x="613" y="570"/>
                    </a:lnTo>
                    <a:lnTo>
                      <a:pt x="608" y="591"/>
                    </a:lnTo>
                    <a:lnTo>
                      <a:pt x="584" y="601"/>
                    </a:lnTo>
                    <a:lnTo>
                      <a:pt x="526" y="608"/>
                    </a:lnTo>
                    <a:lnTo>
                      <a:pt x="495" y="570"/>
                    </a:lnTo>
                    <a:lnTo>
                      <a:pt x="478" y="524"/>
                    </a:lnTo>
                    <a:lnTo>
                      <a:pt x="478" y="487"/>
                    </a:lnTo>
                    <a:lnTo>
                      <a:pt x="491" y="450"/>
                    </a:lnTo>
                    <a:lnTo>
                      <a:pt x="502" y="427"/>
                    </a:lnTo>
                    <a:lnTo>
                      <a:pt x="478" y="427"/>
                    </a:lnTo>
                    <a:lnTo>
                      <a:pt x="455" y="439"/>
                    </a:lnTo>
                    <a:lnTo>
                      <a:pt x="455" y="462"/>
                    </a:lnTo>
                    <a:lnTo>
                      <a:pt x="444" y="481"/>
                    </a:lnTo>
                    <a:lnTo>
                      <a:pt x="426" y="481"/>
                    </a:lnTo>
                    <a:lnTo>
                      <a:pt x="397" y="487"/>
                    </a:lnTo>
                    <a:lnTo>
                      <a:pt x="361" y="530"/>
                    </a:lnTo>
                    <a:lnTo>
                      <a:pt x="350" y="530"/>
                    </a:lnTo>
                    <a:lnTo>
                      <a:pt x="344" y="505"/>
                    </a:lnTo>
                    <a:lnTo>
                      <a:pt x="337" y="487"/>
                    </a:lnTo>
                    <a:lnTo>
                      <a:pt x="344" y="457"/>
                    </a:lnTo>
                    <a:lnTo>
                      <a:pt x="361" y="420"/>
                    </a:lnTo>
                    <a:lnTo>
                      <a:pt x="346" y="402"/>
                    </a:lnTo>
                    <a:lnTo>
                      <a:pt x="334" y="387"/>
                    </a:lnTo>
                    <a:lnTo>
                      <a:pt x="322" y="375"/>
                    </a:lnTo>
                    <a:lnTo>
                      <a:pt x="305" y="361"/>
                    </a:lnTo>
                    <a:lnTo>
                      <a:pt x="280" y="354"/>
                    </a:lnTo>
                    <a:lnTo>
                      <a:pt x="256" y="354"/>
                    </a:lnTo>
                    <a:lnTo>
                      <a:pt x="256" y="341"/>
                    </a:lnTo>
                    <a:lnTo>
                      <a:pt x="280" y="305"/>
                    </a:lnTo>
                    <a:lnTo>
                      <a:pt x="251" y="234"/>
                    </a:lnTo>
                    <a:lnTo>
                      <a:pt x="233" y="184"/>
                    </a:lnTo>
                    <a:lnTo>
                      <a:pt x="233" y="69"/>
                    </a:lnTo>
                    <a:lnTo>
                      <a:pt x="200" y="54"/>
                    </a:lnTo>
                    <a:lnTo>
                      <a:pt x="175" y="16"/>
                    </a:lnTo>
                    <a:lnTo>
                      <a:pt x="155" y="0"/>
                    </a:lnTo>
                    <a:lnTo>
                      <a:pt x="134" y="10"/>
                    </a:lnTo>
                    <a:lnTo>
                      <a:pt x="121" y="27"/>
                    </a:lnTo>
                    <a:lnTo>
                      <a:pt x="94" y="92"/>
                    </a:lnTo>
                    <a:lnTo>
                      <a:pt x="36" y="89"/>
                    </a:lnTo>
                    <a:lnTo>
                      <a:pt x="16" y="138"/>
                    </a:lnTo>
                    <a:lnTo>
                      <a:pt x="0" y="178"/>
                    </a:lnTo>
                    <a:lnTo>
                      <a:pt x="11" y="208"/>
                    </a:lnTo>
                    <a:lnTo>
                      <a:pt x="100" y="360"/>
                    </a:lnTo>
                    <a:lnTo>
                      <a:pt x="105" y="427"/>
                    </a:lnTo>
                    <a:lnTo>
                      <a:pt x="116" y="462"/>
                    </a:lnTo>
                    <a:lnTo>
                      <a:pt x="100" y="535"/>
                    </a:lnTo>
                    <a:lnTo>
                      <a:pt x="70" y="570"/>
                    </a:lnTo>
                    <a:lnTo>
                      <a:pt x="52" y="570"/>
                    </a:lnTo>
                    <a:lnTo>
                      <a:pt x="29" y="560"/>
                    </a:lnTo>
                    <a:lnTo>
                      <a:pt x="23" y="614"/>
                    </a:lnTo>
                    <a:lnTo>
                      <a:pt x="82" y="717"/>
                    </a:lnTo>
                    <a:lnTo>
                      <a:pt x="128" y="801"/>
                    </a:lnTo>
                    <a:lnTo>
                      <a:pt x="151" y="831"/>
                    </a:lnTo>
                    <a:lnTo>
                      <a:pt x="139" y="855"/>
                    </a:lnTo>
                    <a:lnTo>
                      <a:pt x="121" y="851"/>
                    </a:lnTo>
                    <a:lnTo>
                      <a:pt x="128" y="874"/>
                    </a:lnTo>
                    <a:lnTo>
                      <a:pt x="116" y="897"/>
                    </a:lnTo>
                    <a:lnTo>
                      <a:pt x="128" y="934"/>
                    </a:lnTo>
                    <a:lnTo>
                      <a:pt x="139" y="964"/>
                    </a:lnTo>
                    <a:lnTo>
                      <a:pt x="157" y="977"/>
                    </a:lnTo>
                    <a:lnTo>
                      <a:pt x="157" y="922"/>
                    </a:lnTo>
                    <a:lnTo>
                      <a:pt x="164" y="904"/>
                    </a:lnTo>
                    <a:lnTo>
                      <a:pt x="203" y="904"/>
                    </a:lnTo>
                    <a:lnTo>
                      <a:pt x="203" y="948"/>
                    </a:lnTo>
                    <a:lnTo>
                      <a:pt x="222" y="960"/>
                    </a:lnTo>
                    <a:lnTo>
                      <a:pt x="268" y="960"/>
                    </a:lnTo>
                    <a:lnTo>
                      <a:pt x="286" y="983"/>
                    </a:lnTo>
                    <a:lnTo>
                      <a:pt x="315" y="989"/>
                    </a:lnTo>
                    <a:lnTo>
                      <a:pt x="320" y="1012"/>
                    </a:lnTo>
                    <a:lnTo>
                      <a:pt x="320" y="1025"/>
                    </a:lnTo>
                    <a:lnTo>
                      <a:pt x="373" y="1068"/>
                    </a:lnTo>
                    <a:lnTo>
                      <a:pt x="455" y="1074"/>
                    </a:lnTo>
                    <a:lnTo>
                      <a:pt x="478" y="1055"/>
                    </a:lnTo>
                    <a:lnTo>
                      <a:pt x="508" y="1019"/>
                    </a:lnTo>
                    <a:lnTo>
                      <a:pt x="555" y="1007"/>
                    </a:lnTo>
                    <a:lnTo>
                      <a:pt x="572" y="983"/>
                    </a:lnTo>
                    <a:lnTo>
                      <a:pt x="620" y="989"/>
                    </a:lnTo>
                    <a:lnTo>
                      <a:pt x="636" y="964"/>
                    </a:lnTo>
                    <a:lnTo>
                      <a:pt x="648" y="964"/>
                    </a:lnTo>
                    <a:lnTo>
                      <a:pt x="655" y="983"/>
                    </a:lnTo>
                    <a:lnTo>
                      <a:pt x="741" y="977"/>
                    </a:lnTo>
                    <a:lnTo>
                      <a:pt x="753" y="964"/>
                    </a:lnTo>
                    <a:lnTo>
                      <a:pt x="830" y="964"/>
                    </a:lnTo>
                    <a:lnTo>
                      <a:pt x="865" y="928"/>
                    </a:lnTo>
                    <a:lnTo>
                      <a:pt x="876" y="922"/>
                    </a:lnTo>
                    <a:lnTo>
                      <a:pt x="888" y="893"/>
                    </a:lnTo>
                    <a:lnTo>
                      <a:pt x="940" y="893"/>
                    </a:lnTo>
                    <a:lnTo>
                      <a:pt x="1035" y="897"/>
                    </a:lnTo>
                    <a:lnTo>
                      <a:pt x="1092" y="904"/>
                    </a:lnTo>
                    <a:lnTo>
                      <a:pt x="1116" y="904"/>
                    </a:lnTo>
                    <a:lnTo>
                      <a:pt x="1145" y="874"/>
                    </a:lnTo>
                    <a:lnTo>
                      <a:pt x="1180" y="874"/>
                    </a:lnTo>
                    <a:lnTo>
                      <a:pt x="1185" y="874"/>
                    </a:lnTo>
                    <a:lnTo>
                      <a:pt x="1191" y="880"/>
                    </a:lnTo>
                  </a:path>
                </a:pathLst>
              </a:custGeom>
              <a:solidFill>
                <a:schemeClr val="accent2"/>
              </a:solidFill>
              <a:ln w="1905">
                <a:noFill/>
                <a:round/>
                <a:headEnd/>
                <a:tailEnd/>
              </a:ln>
            </p:spPr>
            <p:txBody>
              <a:bodyPr/>
              <a:lstStyle/>
              <a:p>
                <a:endParaRPr lang="en-US" sz="1200" dirty="0">
                  <a:highlight>
                    <a:srgbClr val="FFFF00"/>
                  </a:highlight>
                  <a:latin typeface="+mj-lt"/>
                </a:endParaRPr>
              </a:p>
            </p:txBody>
          </p:sp>
          <p:sp>
            <p:nvSpPr>
              <p:cNvPr id="77" name="Freeform 13">
                <a:extLst>
                  <a:ext uri="{FF2B5EF4-FFF2-40B4-BE49-F238E27FC236}">
                    <a16:creationId xmlns:a16="http://schemas.microsoft.com/office/drawing/2014/main" id="{823DB677-CE64-4D50-85D3-F341DFC6E6E4}"/>
                  </a:ext>
                </a:extLst>
              </p:cNvPr>
              <p:cNvSpPr>
                <a:spLocks noChangeAspect="1"/>
              </p:cNvSpPr>
              <p:nvPr/>
            </p:nvSpPr>
            <p:spPr bwMode="gray">
              <a:xfrm>
                <a:off x="785020" y="3140075"/>
                <a:ext cx="985837" cy="955675"/>
              </a:xfrm>
              <a:custGeom>
                <a:avLst/>
                <a:gdLst>
                  <a:gd name="T0" fmla="*/ 2147483647 w 1151"/>
                  <a:gd name="T1" fmla="*/ 2147483647 h 977"/>
                  <a:gd name="T2" fmla="*/ 2147483647 w 1151"/>
                  <a:gd name="T3" fmla="*/ 2147483647 h 977"/>
                  <a:gd name="T4" fmla="*/ 2147483647 w 1151"/>
                  <a:gd name="T5" fmla="*/ 0 h 977"/>
                  <a:gd name="T6" fmla="*/ 2147483647 w 1151"/>
                  <a:gd name="T7" fmla="*/ 2147483647 h 977"/>
                  <a:gd name="T8" fmla="*/ 2147483647 w 1151"/>
                  <a:gd name="T9" fmla="*/ 2147483647 h 977"/>
                  <a:gd name="T10" fmla="*/ 2147483647 w 1151"/>
                  <a:gd name="T11" fmla="*/ 2147483647 h 977"/>
                  <a:gd name="T12" fmla="*/ 2147483647 w 1151"/>
                  <a:gd name="T13" fmla="*/ 2147483647 h 977"/>
                  <a:gd name="T14" fmla="*/ 2147483647 w 1151"/>
                  <a:gd name="T15" fmla="*/ 2147483647 h 977"/>
                  <a:gd name="T16" fmla="*/ 2147483647 w 1151"/>
                  <a:gd name="T17" fmla="*/ 2147483647 h 977"/>
                  <a:gd name="T18" fmla="*/ 2147483647 w 1151"/>
                  <a:gd name="T19" fmla="*/ 2147483647 h 977"/>
                  <a:gd name="T20" fmla="*/ 2147483647 w 1151"/>
                  <a:gd name="T21" fmla="*/ 2147483647 h 977"/>
                  <a:gd name="T22" fmla="*/ 2147483647 w 1151"/>
                  <a:gd name="T23" fmla="*/ 2147483647 h 977"/>
                  <a:gd name="T24" fmla="*/ 2147483647 w 1151"/>
                  <a:gd name="T25" fmla="*/ 2147483647 h 977"/>
                  <a:gd name="T26" fmla="*/ 2147483647 w 1151"/>
                  <a:gd name="T27" fmla="*/ 2147483647 h 977"/>
                  <a:gd name="T28" fmla="*/ 2147483647 w 1151"/>
                  <a:gd name="T29" fmla="*/ 2147483647 h 977"/>
                  <a:gd name="T30" fmla="*/ 2147483647 w 1151"/>
                  <a:gd name="T31" fmla="*/ 2147483647 h 977"/>
                  <a:gd name="T32" fmla="*/ 2147483647 w 1151"/>
                  <a:gd name="T33" fmla="*/ 2147483647 h 977"/>
                  <a:gd name="T34" fmla="*/ 2147483647 w 1151"/>
                  <a:gd name="T35" fmla="*/ 2147483647 h 977"/>
                  <a:gd name="T36" fmla="*/ 2147483647 w 1151"/>
                  <a:gd name="T37" fmla="*/ 2147483647 h 977"/>
                  <a:gd name="T38" fmla="*/ 2147483647 w 1151"/>
                  <a:gd name="T39" fmla="*/ 2147483647 h 977"/>
                  <a:gd name="T40" fmla="*/ 2147483647 w 1151"/>
                  <a:gd name="T41" fmla="*/ 2147483647 h 977"/>
                  <a:gd name="T42" fmla="*/ 2147483647 w 1151"/>
                  <a:gd name="T43" fmla="*/ 2147483647 h 977"/>
                  <a:gd name="T44" fmla="*/ 2147483647 w 1151"/>
                  <a:gd name="T45" fmla="*/ 2147483647 h 977"/>
                  <a:gd name="T46" fmla="*/ 2147483647 w 1151"/>
                  <a:gd name="T47" fmla="*/ 2147483647 h 977"/>
                  <a:gd name="T48" fmla="*/ 2147483647 w 1151"/>
                  <a:gd name="T49" fmla="*/ 2147483647 h 977"/>
                  <a:gd name="T50" fmla="*/ 2147483647 w 1151"/>
                  <a:gd name="T51" fmla="*/ 2147483647 h 977"/>
                  <a:gd name="T52" fmla="*/ 2147483647 w 1151"/>
                  <a:gd name="T53" fmla="*/ 2147483647 h 977"/>
                  <a:gd name="T54" fmla="*/ 2147483647 w 1151"/>
                  <a:gd name="T55" fmla="*/ 2147483647 h 977"/>
                  <a:gd name="T56" fmla="*/ 2147483647 w 1151"/>
                  <a:gd name="T57" fmla="*/ 2147483647 h 977"/>
                  <a:gd name="T58" fmla="*/ 2147483647 w 1151"/>
                  <a:gd name="T59" fmla="*/ 2147483647 h 977"/>
                  <a:gd name="T60" fmla="*/ 2147483647 w 1151"/>
                  <a:gd name="T61" fmla="*/ 2147483647 h 977"/>
                  <a:gd name="T62" fmla="*/ 2147483647 w 1151"/>
                  <a:gd name="T63" fmla="*/ 2147483647 h 977"/>
                  <a:gd name="T64" fmla="*/ 0 w 1151"/>
                  <a:gd name="T65" fmla="*/ 2147483647 h 977"/>
                  <a:gd name="T66" fmla="*/ 2147483647 w 1151"/>
                  <a:gd name="T67" fmla="*/ 2147483647 h 977"/>
                  <a:gd name="T68" fmla="*/ 2147483647 w 1151"/>
                  <a:gd name="T69" fmla="*/ 2147483647 h 977"/>
                  <a:gd name="T70" fmla="*/ 2147483647 w 1151"/>
                  <a:gd name="T71" fmla="*/ 2147483647 h 977"/>
                  <a:gd name="T72" fmla="*/ 2147483647 w 1151"/>
                  <a:gd name="T73" fmla="*/ 2147483647 h 977"/>
                  <a:gd name="T74" fmla="*/ 2147483647 w 1151"/>
                  <a:gd name="T75" fmla="*/ 2147483647 h 977"/>
                  <a:gd name="T76" fmla="*/ 2147483647 w 1151"/>
                  <a:gd name="T77" fmla="*/ 2147483647 h 977"/>
                  <a:gd name="T78" fmla="*/ 2147483647 w 1151"/>
                  <a:gd name="T79" fmla="*/ 2147483647 h 977"/>
                  <a:gd name="T80" fmla="*/ 2147483647 w 1151"/>
                  <a:gd name="T81" fmla="*/ 2147483647 h 977"/>
                  <a:gd name="T82" fmla="*/ 2147483647 w 1151"/>
                  <a:gd name="T83" fmla="*/ 2147483647 h 977"/>
                  <a:gd name="T84" fmla="*/ 2147483647 w 1151"/>
                  <a:gd name="T85" fmla="*/ 2147483647 h 977"/>
                  <a:gd name="T86" fmla="*/ 2147483647 w 1151"/>
                  <a:gd name="T87" fmla="*/ 2147483647 h 977"/>
                  <a:gd name="T88" fmla="*/ 2147483647 w 1151"/>
                  <a:gd name="T89" fmla="*/ 2147483647 h 977"/>
                  <a:gd name="T90" fmla="*/ 2147483647 w 1151"/>
                  <a:gd name="T91" fmla="*/ 2147483647 h 977"/>
                  <a:gd name="T92" fmla="*/ 2147483647 w 1151"/>
                  <a:gd name="T93" fmla="*/ 2147483647 h 97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51"/>
                  <a:gd name="T142" fmla="*/ 0 h 977"/>
                  <a:gd name="T143" fmla="*/ 1151 w 1151"/>
                  <a:gd name="T144" fmla="*/ 977 h 97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51" h="977">
                    <a:moveTo>
                      <a:pt x="691" y="38"/>
                    </a:moveTo>
                    <a:lnTo>
                      <a:pt x="703" y="19"/>
                    </a:lnTo>
                    <a:lnTo>
                      <a:pt x="712" y="8"/>
                    </a:lnTo>
                    <a:lnTo>
                      <a:pt x="747" y="19"/>
                    </a:lnTo>
                    <a:lnTo>
                      <a:pt x="756" y="8"/>
                    </a:lnTo>
                    <a:lnTo>
                      <a:pt x="783" y="0"/>
                    </a:lnTo>
                    <a:lnTo>
                      <a:pt x="800" y="19"/>
                    </a:lnTo>
                    <a:lnTo>
                      <a:pt x="826" y="41"/>
                    </a:lnTo>
                    <a:lnTo>
                      <a:pt x="861" y="64"/>
                    </a:lnTo>
                    <a:lnTo>
                      <a:pt x="888" y="81"/>
                    </a:lnTo>
                    <a:lnTo>
                      <a:pt x="923" y="94"/>
                    </a:lnTo>
                    <a:lnTo>
                      <a:pt x="931" y="81"/>
                    </a:lnTo>
                    <a:lnTo>
                      <a:pt x="931" y="72"/>
                    </a:lnTo>
                    <a:lnTo>
                      <a:pt x="960" y="89"/>
                    </a:lnTo>
                    <a:lnTo>
                      <a:pt x="980" y="105"/>
                    </a:lnTo>
                    <a:lnTo>
                      <a:pt x="998" y="94"/>
                    </a:lnTo>
                    <a:lnTo>
                      <a:pt x="1010" y="91"/>
                    </a:lnTo>
                    <a:lnTo>
                      <a:pt x="1024" y="109"/>
                    </a:lnTo>
                    <a:lnTo>
                      <a:pt x="1028" y="127"/>
                    </a:lnTo>
                    <a:lnTo>
                      <a:pt x="1051" y="131"/>
                    </a:lnTo>
                    <a:lnTo>
                      <a:pt x="1062" y="146"/>
                    </a:lnTo>
                    <a:lnTo>
                      <a:pt x="1084" y="154"/>
                    </a:lnTo>
                    <a:lnTo>
                      <a:pt x="1103" y="154"/>
                    </a:lnTo>
                    <a:lnTo>
                      <a:pt x="1124" y="178"/>
                    </a:lnTo>
                    <a:lnTo>
                      <a:pt x="1150" y="223"/>
                    </a:lnTo>
                    <a:lnTo>
                      <a:pt x="1150" y="240"/>
                    </a:lnTo>
                    <a:lnTo>
                      <a:pt x="1133" y="340"/>
                    </a:lnTo>
                    <a:lnTo>
                      <a:pt x="1142" y="381"/>
                    </a:lnTo>
                    <a:lnTo>
                      <a:pt x="1124" y="395"/>
                    </a:lnTo>
                    <a:lnTo>
                      <a:pt x="1098" y="414"/>
                    </a:lnTo>
                    <a:lnTo>
                      <a:pt x="1071" y="445"/>
                    </a:lnTo>
                    <a:lnTo>
                      <a:pt x="1037" y="441"/>
                    </a:lnTo>
                    <a:lnTo>
                      <a:pt x="1006" y="473"/>
                    </a:lnTo>
                    <a:lnTo>
                      <a:pt x="962" y="485"/>
                    </a:lnTo>
                    <a:lnTo>
                      <a:pt x="957" y="531"/>
                    </a:lnTo>
                    <a:lnTo>
                      <a:pt x="919" y="494"/>
                    </a:lnTo>
                    <a:lnTo>
                      <a:pt x="875" y="477"/>
                    </a:lnTo>
                    <a:lnTo>
                      <a:pt x="839" y="477"/>
                    </a:lnTo>
                    <a:lnTo>
                      <a:pt x="786" y="508"/>
                    </a:lnTo>
                    <a:lnTo>
                      <a:pt x="747" y="544"/>
                    </a:lnTo>
                    <a:lnTo>
                      <a:pt x="703" y="544"/>
                    </a:lnTo>
                    <a:lnTo>
                      <a:pt x="642" y="641"/>
                    </a:lnTo>
                    <a:lnTo>
                      <a:pt x="621" y="676"/>
                    </a:lnTo>
                    <a:lnTo>
                      <a:pt x="562" y="711"/>
                    </a:lnTo>
                    <a:lnTo>
                      <a:pt x="559" y="755"/>
                    </a:lnTo>
                    <a:lnTo>
                      <a:pt x="595" y="820"/>
                    </a:lnTo>
                    <a:lnTo>
                      <a:pt x="625" y="850"/>
                    </a:lnTo>
                    <a:lnTo>
                      <a:pt x="621" y="916"/>
                    </a:lnTo>
                    <a:lnTo>
                      <a:pt x="606" y="925"/>
                    </a:lnTo>
                    <a:lnTo>
                      <a:pt x="576" y="936"/>
                    </a:lnTo>
                    <a:lnTo>
                      <a:pt x="528" y="944"/>
                    </a:lnTo>
                    <a:lnTo>
                      <a:pt x="516" y="958"/>
                    </a:lnTo>
                    <a:lnTo>
                      <a:pt x="507" y="967"/>
                    </a:lnTo>
                    <a:lnTo>
                      <a:pt x="484" y="967"/>
                    </a:lnTo>
                    <a:lnTo>
                      <a:pt x="458" y="976"/>
                    </a:lnTo>
                    <a:lnTo>
                      <a:pt x="423" y="966"/>
                    </a:lnTo>
                    <a:lnTo>
                      <a:pt x="385" y="939"/>
                    </a:lnTo>
                    <a:lnTo>
                      <a:pt x="340" y="930"/>
                    </a:lnTo>
                    <a:lnTo>
                      <a:pt x="301" y="937"/>
                    </a:lnTo>
                    <a:lnTo>
                      <a:pt x="274" y="963"/>
                    </a:lnTo>
                    <a:lnTo>
                      <a:pt x="222" y="953"/>
                    </a:lnTo>
                    <a:lnTo>
                      <a:pt x="193" y="916"/>
                    </a:lnTo>
                    <a:lnTo>
                      <a:pt x="101" y="833"/>
                    </a:lnTo>
                    <a:lnTo>
                      <a:pt x="89" y="794"/>
                    </a:lnTo>
                    <a:lnTo>
                      <a:pt x="3" y="718"/>
                    </a:lnTo>
                    <a:lnTo>
                      <a:pt x="0" y="681"/>
                    </a:lnTo>
                    <a:lnTo>
                      <a:pt x="37" y="632"/>
                    </a:lnTo>
                    <a:lnTo>
                      <a:pt x="81" y="523"/>
                    </a:lnTo>
                    <a:lnTo>
                      <a:pt x="109" y="481"/>
                    </a:lnTo>
                    <a:lnTo>
                      <a:pt x="117" y="409"/>
                    </a:lnTo>
                    <a:lnTo>
                      <a:pt x="135" y="368"/>
                    </a:lnTo>
                    <a:lnTo>
                      <a:pt x="134" y="318"/>
                    </a:lnTo>
                    <a:lnTo>
                      <a:pt x="156" y="304"/>
                    </a:lnTo>
                    <a:lnTo>
                      <a:pt x="178" y="283"/>
                    </a:lnTo>
                    <a:lnTo>
                      <a:pt x="209" y="245"/>
                    </a:lnTo>
                    <a:lnTo>
                      <a:pt x="253" y="227"/>
                    </a:lnTo>
                    <a:lnTo>
                      <a:pt x="309" y="200"/>
                    </a:lnTo>
                    <a:lnTo>
                      <a:pt x="324" y="196"/>
                    </a:lnTo>
                    <a:lnTo>
                      <a:pt x="354" y="211"/>
                    </a:lnTo>
                    <a:lnTo>
                      <a:pt x="373" y="220"/>
                    </a:lnTo>
                    <a:lnTo>
                      <a:pt x="380" y="213"/>
                    </a:lnTo>
                    <a:lnTo>
                      <a:pt x="397" y="187"/>
                    </a:lnTo>
                    <a:lnTo>
                      <a:pt x="415" y="173"/>
                    </a:lnTo>
                    <a:lnTo>
                      <a:pt x="437" y="154"/>
                    </a:lnTo>
                    <a:lnTo>
                      <a:pt x="463" y="131"/>
                    </a:lnTo>
                    <a:lnTo>
                      <a:pt x="471" y="122"/>
                    </a:lnTo>
                    <a:lnTo>
                      <a:pt x="501" y="122"/>
                    </a:lnTo>
                    <a:lnTo>
                      <a:pt x="511" y="100"/>
                    </a:lnTo>
                    <a:lnTo>
                      <a:pt x="511" y="50"/>
                    </a:lnTo>
                    <a:lnTo>
                      <a:pt x="524" y="41"/>
                    </a:lnTo>
                    <a:lnTo>
                      <a:pt x="550" y="46"/>
                    </a:lnTo>
                    <a:lnTo>
                      <a:pt x="607" y="50"/>
                    </a:lnTo>
                    <a:lnTo>
                      <a:pt x="647" y="50"/>
                    </a:lnTo>
                    <a:lnTo>
                      <a:pt x="669" y="47"/>
                    </a:lnTo>
                    <a:lnTo>
                      <a:pt x="691" y="38"/>
                    </a:lnTo>
                  </a:path>
                </a:pathLst>
              </a:custGeom>
              <a:grpFill/>
              <a:ln w="1905">
                <a:noFill/>
                <a:round/>
                <a:headEnd/>
                <a:tailEnd/>
              </a:ln>
            </p:spPr>
            <p:txBody>
              <a:bodyPr/>
              <a:lstStyle/>
              <a:p>
                <a:endParaRPr lang="en-GB" altLang="en-US" sz="1200" dirty="0">
                  <a:highlight>
                    <a:srgbClr val="FFFF00"/>
                  </a:highlight>
                  <a:latin typeface="+mj-lt"/>
                </a:endParaRPr>
              </a:p>
            </p:txBody>
          </p:sp>
          <p:sp>
            <p:nvSpPr>
              <p:cNvPr id="78" name="Freeform 14">
                <a:extLst>
                  <a:ext uri="{FF2B5EF4-FFF2-40B4-BE49-F238E27FC236}">
                    <a16:creationId xmlns:a16="http://schemas.microsoft.com/office/drawing/2014/main" id="{C1C26EC7-B65D-4938-9EED-3A1F3C4AAA7B}"/>
                  </a:ext>
                </a:extLst>
              </p:cNvPr>
              <p:cNvSpPr>
                <a:spLocks noChangeAspect="1"/>
              </p:cNvSpPr>
              <p:nvPr/>
            </p:nvSpPr>
            <p:spPr bwMode="gray">
              <a:xfrm>
                <a:off x="488157" y="2632075"/>
                <a:ext cx="1068388" cy="819150"/>
              </a:xfrm>
              <a:custGeom>
                <a:avLst/>
                <a:gdLst>
                  <a:gd name="T0" fmla="*/ 2147483647 w 1248"/>
                  <a:gd name="T1" fmla="*/ 2147483647 h 837"/>
                  <a:gd name="T2" fmla="*/ 2147483647 w 1248"/>
                  <a:gd name="T3" fmla="*/ 2147483647 h 837"/>
                  <a:gd name="T4" fmla="*/ 2147483647 w 1248"/>
                  <a:gd name="T5" fmla="*/ 2147483647 h 837"/>
                  <a:gd name="T6" fmla="*/ 2147483647 w 1248"/>
                  <a:gd name="T7" fmla="*/ 2147483647 h 837"/>
                  <a:gd name="T8" fmla="*/ 2147483647 w 1248"/>
                  <a:gd name="T9" fmla="*/ 2147483647 h 837"/>
                  <a:gd name="T10" fmla="*/ 2147483647 w 1248"/>
                  <a:gd name="T11" fmla="*/ 2147483647 h 837"/>
                  <a:gd name="T12" fmla="*/ 2147483647 w 1248"/>
                  <a:gd name="T13" fmla="*/ 2147483647 h 837"/>
                  <a:gd name="T14" fmla="*/ 2147483647 w 1248"/>
                  <a:gd name="T15" fmla="*/ 2147483647 h 837"/>
                  <a:gd name="T16" fmla="*/ 2147483647 w 1248"/>
                  <a:gd name="T17" fmla="*/ 2147483647 h 837"/>
                  <a:gd name="T18" fmla="*/ 2147483647 w 1248"/>
                  <a:gd name="T19" fmla="*/ 2147483647 h 837"/>
                  <a:gd name="T20" fmla="*/ 2147483647 w 1248"/>
                  <a:gd name="T21" fmla="*/ 2147483647 h 837"/>
                  <a:gd name="T22" fmla="*/ 2147483647 w 1248"/>
                  <a:gd name="T23" fmla="*/ 2147483647 h 837"/>
                  <a:gd name="T24" fmla="*/ 2147483647 w 1248"/>
                  <a:gd name="T25" fmla="*/ 2147483647 h 837"/>
                  <a:gd name="T26" fmla="*/ 2147483647 w 1248"/>
                  <a:gd name="T27" fmla="*/ 2147483647 h 837"/>
                  <a:gd name="T28" fmla="*/ 2147483647 w 1248"/>
                  <a:gd name="T29" fmla="*/ 2147483647 h 837"/>
                  <a:gd name="T30" fmla="*/ 2147483647 w 1248"/>
                  <a:gd name="T31" fmla="*/ 2147483647 h 837"/>
                  <a:gd name="T32" fmla="*/ 2147483647 w 1248"/>
                  <a:gd name="T33" fmla="*/ 2147483647 h 837"/>
                  <a:gd name="T34" fmla="*/ 2147483647 w 1248"/>
                  <a:gd name="T35" fmla="*/ 2147483647 h 837"/>
                  <a:gd name="T36" fmla="*/ 2147483647 w 1248"/>
                  <a:gd name="T37" fmla="*/ 2147483647 h 837"/>
                  <a:gd name="T38" fmla="*/ 2147483647 w 1248"/>
                  <a:gd name="T39" fmla="*/ 2147483647 h 837"/>
                  <a:gd name="T40" fmla="*/ 2147483647 w 1248"/>
                  <a:gd name="T41" fmla="*/ 2147483647 h 837"/>
                  <a:gd name="T42" fmla="*/ 2147483647 w 1248"/>
                  <a:gd name="T43" fmla="*/ 2147483647 h 837"/>
                  <a:gd name="T44" fmla="*/ 2147483647 w 1248"/>
                  <a:gd name="T45" fmla="*/ 2147483647 h 837"/>
                  <a:gd name="T46" fmla="*/ 2147483647 w 1248"/>
                  <a:gd name="T47" fmla="*/ 2147483647 h 837"/>
                  <a:gd name="T48" fmla="*/ 2147483647 w 1248"/>
                  <a:gd name="T49" fmla="*/ 2147483647 h 837"/>
                  <a:gd name="T50" fmla="*/ 2147483647 w 1248"/>
                  <a:gd name="T51" fmla="*/ 2147483647 h 837"/>
                  <a:gd name="T52" fmla="*/ 2147483647 w 1248"/>
                  <a:gd name="T53" fmla="*/ 2147483647 h 837"/>
                  <a:gd name="T54" fmla="*/ 2147483647 w 1248"/>
                  <a:gd name="T55" fmla="*/ 2147483647 h 837"/>
                  <a:gd name="T56" fmla="*/ 2147483647 w 1248"/>
                  <a:gd name="T57" fmla="*/ 2147483647 h 837"/>
                  <a:gd name="T58" fmla="*/ 2147483647 w 1248"/>
                  <a:gd name="T59" fmla="*/ 2147483647 h 837"/>
                  <a:gd name="T60" fmla="*/ 2147483647 w 1248"/>
                  <a:gd name="T61" fmla="*/ 2147483647 h 837"/>
                  <a:gd name="T62" fmla="*/ 2147483647 w 1248"/>
                  <a:gd name="T63" fmla="*/ 2147483647 h 837"/>
                  <a:gd name="T64" fmla="*/ 2147483647 w 1248"/>
                  <a:gd name="T65" fmla="*/ 2147483647 h 837"/>
                  <a:gd name="T66" fmla="*/ 2147483647 w 1248"/>
                  <a:gd name="T67" fmla="*/ 2147483647 h 837"/>
                  <a:gd name="T68" fmla="*/ 0 w 1248"/>
                  <a:gd name="T69" fmla="*/ 2147483647 h 837"/>
                  <a:gd name="T70" fmla="*/ 2147483647 w 1248"/>
                  <a:gd name="T71" fmla="*/ 2147483647 h 837"/>
                  <a:gd name="T72" fmla="*/ 2147483647 w 1248"/>
                  <a:gd name="T73" fmla="*/ 2147483647 h 837"/>
                  <a:gd name="T74" fmla="*/ 2147483647 w 1248"/>
                  <a:gd name="T75" fmla="*/ 2147483647 h 837"/>
                  <a:gd name="T76" fmla="*/ 2147483647 w 1248"/>
                  <a:gd name="T77" fmla="*/ 2147483647 h 837"/>
                  <a:gd name="T78" fmla="*/ 2147483647 w 1248"/>
                  <a:gd name="T79" fmla="*/ 2147483647 h 837"/>
                  <a:gd name="T80" fmla="*/ 2147483647 w 1248"/>
                  <a:gd name="T81" fmla="*/ 2147483647 h 837"/>
                  <a:gd name="T82" fmla="*/ 2147483647 w 1248"/>
                  <a:gd name="T83" fmla="*/ 2147483647 h 837"/>
                  <a:gd name="T84" fmla="*/ 2147483647 w 1248"/>
                  <a:gd name="T85" fmla="*/ 2147483647 h 837"/>
                  <a:gd name="T86" fmla="*/ 2147483647 w 1248"/>
                  <a:gd name="T87" fmla="*/ 2147483647 h 837"/>
                  <a:gd name="T88" fmla="*/ 2147483647 w 1248"/>
                  <a:gd name="T89" fmla="*/ 2147483647 h 837"/>
                  <a:gd name="T90" fmla="*/ 2147483647 w 1248"/>
                  <a:gd name="T91" fmla="*/ 0 h 837"/>
                  <a:gd name="T92" fmla="*/ 2147483647 w 1248"/>
                  <a:gd name="T93" fmla="*/ 2147483647 h 837"/>
                  <a:gd name="T94" fmla="*/ 2147483647 w 1248"/>
                  <a:gd name="T95" fmla="*/ 2147483647 h 837"/>
                  <a:gd name="T96" fmla="*/ 2147483647 w 1248"/>
                  <a:gd name="T97" fmla="*/ 2147483647 h 837"/>
                  <a:gd name="T98" fmla="*/ 2147483647 w 1248"/>
                  <a:gd name="T99" fmla="*/ 2147483647 h 837"/>
                  <a:gd name="T100" fmla="*/ 2147483647 w 1248"/>
                  <a:gd name="T101" fmla="*/ 2147483647 h 837"/>
                  <a:gd name="T102" fmla="*/ 2147483647 w 1248"/>
                  <a:gd name="T103" fmla="*/ 2147483647 h 837"/>
                  <a:gd name="T104" fmla="*/ 2147483647 w 1248"/>
                  <a:gd name="T105" fmla="*/ 2147483647 h 837"/>
                  <a:gd name="T106" fmla="*/ 2147483647 w 1248"/>
                  <a:gd name="T107" fmla="*/ 2147483647 h 837"/>
                  <a:gd name="T108" fmla="*/ 2147483647 w 1248"/>
                  <a:gd name="T109" fmla="*/ 2147483647 h 837"/>
                  <a:gd name="T110" fmla="*/ 2147483647 w 1248"/>
                  <a:gd name="T111" fmla="*/ 2147483647 h 83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48"/>
                  <a:gd name="T169" fmla="*/ 0 h 837"/>
                  <a:gd name="T170" fmla="*/ 1248 w 1248"/>
                  <a:gd name="T171" fmla="*/ 837 h 83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48" h="837">
                    <a:moveTo>
                      <a:pt x="1235" y="205"/>
                    </a:moveTo>
                    <a:lnTo>
                      <a:pt x="1175" y="213"/>
                    </a:lnTo>
                    <a:lnTo>
                      <a:pt x="1160" y="251"/>
                    </a:lnTo>
                    <a:lnTo>
                      <a:pt x="1141" y="274"/>
                    </a:lnTo>
                    <a:lnTo>
                      <a:pt x="1121" y="309"/>
                    </a:lnTo>
                    <a:lnTo>
                      <a:pt x="1062" y="311"/>
                    </a:lnTo>
                    <a:lnTo>
                      <a:pt x="1026" y="324"/>
                    </a:lnTo>
                    <a:lnTo>
                      <a:pt x="1023" y="353"/>
                    </a:lnTo>
                    <a:lnTo>
                      <a:pt x="1015" y="374"/>
                    </a:lnTo>
                    <a:lnTo>
                      <a:pt x="1005" y="388"/>
                    </a:lnTo>
                    <a:lnTo>
                      <a:pt x="995" y="401"/>
                    </a:lnTo>
                    <a:lnTo>
                      <a:pt x="979" y="425"/>
                    </a:lnTo>
                    <a:lnTo>
                      <a:pt x="976" y="434"/>
                    </a:lnTo>
                    <a:lnTo>
                      <a:pt x="983" y="458"/>
                    </a:lnTo>
                    <a:lnTo>
                      <a:pt x="1019" y="452"/>
                    </a:lnTo>
                    <a:lnTo>
                      <a:pt x="1062" y="458"/>
                    </a:lnTo>
                    <a:lnTo>
                      <a:pt x="1072" y="484"/>
                    </a:lnTo>
                    <a:lnTo>
                      <a:pt x="1072" y="517"/>
                    </a:lnTo>
                    <a:lnTo>
                      <a:pt x="1054" y="534"/>
                    </a:lnTo>
                    <a:lnTo>
                      <a:pt x="1041" y="557"/>
                    </a:lnTo>
                    <a:lnTo>
                      <a:pt x="1014" y="571"/>
                    </a:lnTo>
                    <a:lnTo>
                      <a:pt x="900" y="569"/>
                    </a:lnTo>
                    <a:lnTo>
                      <a:pt x="867" y="563"/>
                    </a:lnTo>
                    <a:lnTo>
                      <a:pt x="855" y="573"/>
                    </a:lnTo>
                    <a:lnTo>
                      <a:pt x="857" y="619"/>
                    </a:lnTo>
                    <a:lnTo>
                      <a:pt x="844" y="639"/>
                    </a:lnTo>
                    <a:lnTo>
                      <a:pt x="822" y="643"/>
                    </a:lnTo>
                    <a:lnTo>
                      <a:pt x="801" y="658"/>
                    </a:lnTo>
                    <a:lnTo>
                      <a:pt x="778" y="679"/>
                    </a:lnTo>
                    <a:lnTo>
                      <a:pt x="743" y="708"/>
                    </a:lnTo>
                    <a:lnTo>
                      <a:pt x="719" y="741"/>
                    </a:lnTo>
                    <a:lnTo>
                      <a:pt x="699" y="730"/>
                    </a:lnTo>
                    <a:lnTo>
                      <a:pt x="669" y="716"/>
                    </a:lnTo>
                    <a:lnTo>
                      <a:pt x="656" y="719"/>
                    </a:lnTo>
                    <a:lnTo>
                      <a:pt x="619" y="735"/>
                    </a:lnTo>
                    <a:lnTo>
                      <a:pt x="572" y="757"/>
                    </a:lnTo>
                    <a:lnTo>
                      <a:pt x="543" y="777"/>
                    </a:lnTo>
                    <a:lnTo>
                      <a:pt x="515" y="815"/>
                    </a:lnTo>
                    <a:lnTo>
                      <a:pt x="496" y="832"/>
                    </a:lnTo>
                    <a:lnTo>
                      <a:pt x="481" y="836"/>
                    </a:lnTo>
                    <a:lnTo>
                      <a:pt x="467" y="833"/>
                    </a:lnTo>
                    <a:lnTo>
                      <a:pt x="459" y="806"/>
                    </a:lnTo>
                    <a:lnTo>
                      <a:pt x="463" y="775"/>
                    </a:lnTo>
                    <a:lnTo>
                      <a:pt x="481" y="751"/>
                    </a:lnTo>
                    <a:lnTo>
                      <a:pt x="489" y="741"/>
                    </a:lnTo>
                    <a:lnTo>
                      <a:pt x="450" y="734"/>
                    </a:lnTo>
                    <a:lnTo>
                      <a:pt x="432" y="739"/>
                    </a:lnTo>
                    <a:lnTo>
                      <a:pt x="427" y="784"/>
                    </a:lnTo>
                    <a:lnTo>
                      <a:pt x="414" y="821"/>
                    </a:lnTo>
                    <a:lnTo>
                      <a:pt x="392" y="833"/>
                    </a:lnTo>
                    <a:lnTo>
                      <a:pt x="359" y="809"/>
                    </a:lnTo>
                    <a:lnTo>
                      <a:pt x="356" y="791"/>
                    </a:lnTo>
                    <a:lnTo>
                      <a:pt x="346" y="775"/>
                    </a:lnTo>
                    <a:lnTo>
                      <a:pt x="356" y="743"/>
                    </a:lnTo>
                    <a:lnTo>
                      <a:pt x="323" y="743"/>
                    </a:lnTo>
                    <a:lnTo>
                      <a:pt x="292" y="729"/>
                    </a:lnTo>
                    <a:lnTo>
                      <a:pt x="291" y="651"/>
                    </a:lnTo>
                    <a:lnTo>
                      <a:pt x="235" y="698"/>
                    </a:lnTo>
                    <a:lnTo>
                      <a:pt x="196" y="692"/>
                    </a:lnTo>
                    <a:lnTo>
                      <a:pt x="149" y="662"/>
                    </a:lnTo>
                    <a:lnTo>
                      <a:pt x="107" y="634"/>
                    </a:lnTo>
                    <a:lnTo>
                      <a:pt x="81" y="603"/>
                    </a:lnTo>
                    <a:lnTo>
                      <a:pt x="82" y="548"/>
                    </a:lnTo>
                    <a:lnTo>
                      <a:pt x="77" y="494"/>
                    </a:lnTo>
                    <a:lnTo>
                      <a:pt x="52" y="466"/>
                    </a:lnTo>
                    <a:lnTo>
                      <a:pt x="8" y="454"/>
                    </a:lnTo>
                    <a:lnTo>
                      <a:pt x="4" y="415"/>
                    </a:lnTo>
                    <a:lnTo>
                      <a:pt x="8" y="384"/>
                    </a:lnTo>
                    <a:lnTo>
                      <a:pt x="8" y="362"/>
                    </a:lnTo>
                    <a:lnTo>
                      <a:pt x="0" y="335"/>
                    </a:lnTo>
                    <a:lnTo>
                      <a:pt x="8" y="316"/>
                    </a:lnTo>
                    <a:lnTo>
                      <a:pt x="29" y="249"/>
                    </a:lnTo>
                    <a:lnTo>
                      <a:pt x="47" y="198"/>
                    </a:lnTo>
                    <a:lnTo>
                      <a:pt x="77" y="148"/>
                    </a:lnTo>
                    <a:lnTo>
                      <a:pt x="126" y="135"/>
                    </a:lnTo>
                    <a:lnTo>
                      <a:pt x="161" y="131"/>
                    </a:lnTo>
                    <a:lnTo>
                      <a:pt x="200" y="140"/>
                    </a:lnTo>
                    <a:lnTo>
                      <a:pt x="239" y="190"/>
                    </a:lnTo>
                    <a:lnTo>
                      <a:pt x="288" y="227"/>
                    </a:lnTo>
                    <a:lnTo>
                      <a:pt x="321" y="227"/>
                    </a:lnTo>
                    <a:lnTo>
                      <a:pt x="388" y="253"/>
                    </a:lnTo>
                    <a:lnTo>
                      <a:pt x="450" y="257"/>
                    </a:lnTo>
                    <a:lnTo>
                      <a:pt x="477" y="271"/>
                    </a:lnTo>
                    <a:lnTo>
                      <a:pt x="510" y="253"/>
                    </a:lnTo>
                    <a:lnTo>
                      <a:pt x="524" y="249"/>
                    </a:lnTo>
                    <a:lnTo>
                      <a:pt x="559" y="253"/>
                    </a:lnTo>
                    <a:lnTo>
                      <a:pt x="620" y="239"/>
                    </a:lnTo>
                    <a:lnTo>
                      <a:pt x="655" y="180"/>
                    </a:lnTo>
                    <a:lnTo>
                      <a:pt x="686" y="131"/>
                    </a:lnTo>
                    <a:lnTo>
                      <a:pt x="709" y="54"/>
                    </a:lnTo>
                    <a:lnTo>
                      <a:pt x="717" y="3"/>
                    </a:lnTo>
                    <a:lnTo>
                      <a:pt x="769" y="0"/>
                    </a:lnTo>
                    <a:lnTo>
                      <a:pt x="826" y="0"/>
                    </a:lnTo>
                    <a:lnTo>
                      <a:pt x="841" y="15"/>
                    </a:lnTo>
                    <a:lnTo>
                      <a:pt x="859" y="29"/>
                    </a:lnTo>
                    <a:lnTo>
                      <a:pt x="888" y="49"/>
                    </a:lnTo>
                    <a:lnTo>
                      <a:pt x="941" y="27"/>
                    </a:lnTo>
                    <a:lnTo>
                      <a:pt x="958" y="16"/>
                    </a:lnTo>
                    <a:lnTo>
                      <a:pt x="971" y="35"/>
                    </a:lnTo>
                    <a:lnTo>
                      <a:pt x="983" y="67"/>
                    </a:lnTo>
                    <a:lnTo>
                      <a:pt x="995" y="83"/>
                    </a:lnTo>
                    <a:lnTo>
                      <a:pt x="1015" y="101"/>
                    </a:lnTo>
                    <a:lnTo>
                      <a:pt x="1041" y="112"/>
                    </a:lnTo>
                    <a:lnTo>
                      <a:pt x="1080" y="108"/>
                    </a:lnTo>
                    <a:lnTo>
                      <a:pt x="1142" y="86"/>
                    </a:lnTo>
                    <a:lnTo>
                      <a:pt x="1185" y="97"/>
                    </a:lnTo>
                    <a:lnTo>
                      <a:pt x="1217" y="126"/>
                    </a:lnTo>
                    <a:lnTo>
                      <a:pt x="1221" y="148"/>
                    </a:lnTo>
                    <a:lnTo>
                      <a:pt x="1232" y="161"/>
                    </a:lnTo>
                    <a:lnTo>
                      <a:pt x="1247" y="178"/>
                    </a:lnTo>
                    <a:lnTo>
                      <a:pt x="1240" y="168"/>
                    </a:lnTo>
                    <a:lnTo>
                      <a:pt x="1235" y="205"/>
                    </a:lnTo>
                  </a:path>
                </a:pathLst>
              </a:custGeom>
              <a:grpFill/>
              <a:ln w="1905">
                <a:noFill/>
                <a:round/>
                <a:headEnd/>
                <a:tailEnd/>
              </a:ln>
            </p:spPr>
            <p:txBody>
              <a:bodyPr/>
              <a:lstStyle/>
              <a:p>
                <a:endParaRPr lang="en-GB" altLang="en-US" sz="1200" dirty="0">
                  <a:highlight>
                    <a:srgbClr val="FFFF00"/>
                  </a:highlight>
                  <a:latin typeface="+mj-lt"/>
                </a:endParaRPr>
              </a:p>
            </p:txBody>
          </p:sp>
          <p:sp>
            <p:nvSpPr>
              <p:cNvPr id="79" name="Freeform 15">
                <a:extLst>
                  <a:ext uri="{FF2B5EF4-FFF2-40B4-BE49-F238E27FC236}">
                    <a16:creationId xmlns:a16="http://schemas.microsoft.com/office/drawing/2014/main" id="{3E795504-2E84-47D0-920E-92A2BF917E29}"/>
                  </a:ext>
                </a:extLst>
              </p:cNvPr>
              <p:cNvSpPr>
                <a:spLocks noChangeAspect="1"/>
              </p:cNvSpPr>
              <p:nvPr/>
            </p:nvSpPr>
            <p:spPr bwMode="gray">
              <a:xfrm>
                <a:off x="1518445" y="2560638"/>
                <a:ext cx="731837" cy="798512"/>
              </a:xfrm>
              <a:custGeom>
                <a:avLst/>
                <a:gdLst>
                  <a:gd name="T0" fmla="*/ 2147483647 w 856"/>
                  <a:gd name="T1" fmla="*/ 0 h 817"/>
                  <a:gd name="T2" fmla="*/ 2147483647 w 856"/>
                  <a:gd name="T3" fmla="*/ 2147483647 h 817"/>
                  <a:gd name="T4" fmla="*/ 2147483647 w 856"/>
                  <a:gd name="T5" fmla="*/ 2147483647 h 817"/>
                  <a:gd name="T6" fmla="*/ 2147483647 w 856"/>
                  <a:gd name="T7" fmla="*/ 2147483647 h 817"/>
                  <a:gd name="T8" fmla="*/ 2147483647 w 856"/>
                  <a:gd name="T9" fmla="*/ 2147483647 h 817"/>
                  <a:gd name="T10" fmla="*/ 2147483647 w 856"/>
                  <a:gd name="T11" fmla="*/ 2147483647 h 817"/>
                  <a:gd name="T12" fmla="*/ 2147483647 w 856"/>
                  <a:gd name="T13" fmla="*/ 2147483647 h 817"/>
                  <a:gd name="T14" fmla="*/ 2147483647 w 856"/>
                  <a:gd name="T15" fmla="*/ 2147483647 h 817"/>
                  <a:gd name="T16" fmla="*/ 2147483647 w 856"/>
                  <a:gd name="T17" fmla="*/ 2147483647 h 817"/>
                  <a:gd name="T18" fmla="*/ 2147483647 w 856"/>
                  <a:gd name="T19" fmla="*/ 2147483647 h 817"/>
                  <a:gd name="T20" fmla="*/ 2147483647 w 856"/>
                  <a:gd name="T21" fmla="*/ 2147483647 h 817"/>
                  <a:gd name="T22" fmla="*/ 2147483647 w 856"/>
                  <a:gd name="T23" fmla="*/ 2147483647 h 817"/>
                  <a:gd name="T24" fmla="*/ 2147483647 w 856"/>
                  <a:gd name="T25" fmla="*/ 2147483647 h 817"/>
                  <a:gd name="T26" fmla="*/ 2147483647 w 856"/>
                  <a:gd name="T27" fmla="*/ 2147483647 h 817"/>
                  <a:gd name="T28" fmla="*/ 2147483647 w 856"/>
                  <a:gd name="T29" fmla="*/ 2147483647 h 817"/>
                  <a:gd name="T30" fmla="*/ 2147483647 w 856"/>
                  <a:gd name="T31" fmla="*/ 2147483647 h 817"/>
                  <a:gd name="T32" fmla="*/ 2147483647 w 856"/>
                  <a:gd name="T33" fmla="*/ 2147483647 h 817"/>
                  <a:gd name="T34" fmla="*/ 2147483647 w 856"/>
                  <a:gd name="T35" fmla="*/ 2147483647 h 817"/>
                  <a:gd name="T36" fmla="*/ 2147483647 w 856"/>
                  <a:gd name="T37" fmla="*/ 2147483647 h 817"/>
                  <a:gd name="T38" fmla="*/ 2147483647 w 856"/>
                  <a:gd name="T39" fmla="*/ 2147483647 h 817"/>
                  <a:gd name="T40" fmla="*/ 2147483647 w 856"/>
                  <a:gd name="T41" fmla="*/ 2147483647 h 817"/>
                  <a:gd name="T42" fmla="*/ 2147483647 w 856"/>
                  <a:gd name="T43" fmla="*/ 2147483647 h 817"/>
                  <a:gd name="T44" fmla="*/ 2147483647 w 856"/>
                  <a:gd name="T45" fmla="*/ 2147483647 h 817"/>
                  <a:gd name="T46" fmla="*/ 2147483647 w 856"/>
                  <a:gd name="T47" fmla="*/ 2147483647 h 817"/>
                  <a:gd name="T48" fmla="*/ 2147483647 w 856"/>
                  <a:gd name="T49" fmla="*/ 2147483647 h 817"/>
                  <a:gd name="T50" fmla="*/ 2147483647 w 856"/>
                  <a:gd name="T51" fmla="*/ 2147483647 h 817"/>
                  <a:gd name="T52" fmla="*/ 2147483647 w 856"/>
                  <a:gd name="T53" fmla="*/ 2147483647 h 817"/>
                  <a:gd name="T54" fmla="*/ 2147483647 w 856"/>
                  <a:gd name="T55" fmla="*/ 2147483647 h 817"/>
                  <a:gd name="T56" fmla="*/ 2147483647 w 856"/>
                  <a:gd name="T57" fmla="*/ 2147483647 h 817"/>
                  <a:gd name="T58" fmla="*/ 2147483647 w 856"/>
                  <a:gd name="T59" fmla="*/ 2147483647 h 817"/>
                  <a:gd name="T60" fmla="*/ 2147483647 w 856"/>
                  <a:gd name="T61" fmla="*/ 2147483647 h 817"/>
                  <a:gd name="T62" fmla="*/ 2147483647 w 856"/>
                  <a:gd name="T63" fmla="*/ 2147483647 h 817"/>
                  <a:gd name="T64" fmla="*/ 2147483647 w 856"/>
                  <a:gd name="T65" fmla="*/ 2147483647 h 817"/>
                  <a:gd name="T66" fmla="*/ 2147483647 w 856"/>
                  <a:gd name="T67" fmla="*/ 2147483647 h 817"/>
                  <a:gd name="T68" fmla="*/ 2147483647 w 856"/>
                  <a:gd name="T69" fmla="*/ 2147483647 h 817"/>
                  <a:gd name="T70" fmla="*/ 2147483647 w 856"/>
                  <a:gd name="T71" fmla="*/ 2147483647 h 817"/>
                  <a:gd name="T72" fmla="*/ 0 w 856"/>
                  <a:gd name="T73" fmla="*/ 2147483647 h 817"/>
                  <a:gd name="T74" fmla="*/ 2147483647 w 856"/>
                  <a:gd name="T75" fmla="*/ 2147483647 h 817"/>
                  <a:gd name="T76" fmla="*/ 2147483647 w 856"/>
                  <a:gd name="T77" fmla="*/ 2147483647 h 817"/>
                  <a:gd name="T78" fmla="*/ 2147483647 w 856"/>
                  <a:gd name="T79" fmla="*/ 2147483647 h 817"/>
                  <a:gd name="T80" fmla="*/ 2147483647 w 856"/>
                  <a:gd name="T81" fmla="*/ 2147483647 h 817"/>
                  <a:gd name="T82" fmla="*/ 2147483647 w 856"/>
                  <a:gd name="T83" fmla="*/ 2147483647 h 817"/>
                  <a:gd name="T84" fmla="*/ 2147483647 w 856"/>
                  <a:gd name="T85" fmla="*/ 2147483647 h 817"/>
                  <a:gd name="T86" fmla="*/ 2147483647 w 856"/>
                  <a:gd name="T87" fmla="*/ 2147483647 h 817"/>
                  <a:gd name="T88" fmla="*/ 2147483647 w 856"/>
                  <a:gd name="T89" fmla="*/ 2147483647 h 817"/>
                  <a:gd name="T90" fmla="*/ 2147483647 w 856"/>
                  <a:gd name="T91" fmla="*/ 2147483647 h 817"/>
                  <a:gd name="T92" fmla="*/ 2147483647 w 856"/>
                  <a:gd name="T93" fmla="*/ 2147483647 h 817"/>
                  <a:gd name="T94" fmla="*/ 2147483647 w 856"/>
                  <a:gd name="T95" fmla="*/ 2147483647 h 817"/>
                  <a:gd name="T96" fmla="*/ 2147483647 w 856"/>
                  <a:gd name="T97" fmla="*/ 2147483647 h 817"/>
                  <a:gd name="T98" fmla="*/ 2147483647 w 856"/>
                  <a:gd name="T99" fmla="*/ 2147483647 h 817"/>
                  <a:gd name="T100" fmla="*/ 2147483647 w 856"/>
                  <a:gd name="T101" fmla="*/ 2147483647 h 817"/>
                  <a:gd name="T102" fmla="*/ 2147483647 w 856"/>
                  <a:gd name="T103" fmla="*/ 2147483647 h 817"/>
                  <a:gd name="T104" fmla="*/ 2147483647 w 856"/>
                  <a:gd name="T105" fmla="*/ 2147483647 h 817"/>
                  <a:gd name="T106" fmla="*/ 2147483647 w 856"/>
                  <a:gd name="T107" fmla="*/ 2147483647 h 817"/>
                  <a:gd name="T108" fmla="*/ 2147483647 w 856"/>
                  <a:gd name="T109" fmla="*/ 2147483647 h 817"/>
                  <a:gd name="T110" fmla="*/ 2147483647 w 856"/>
                  <a:gd name="T111" fmla="*/ 2147483647 h 8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56"/>
                  <a:gd name="T169" fmla="*/ 0 h 817"/>
                  <a:gd name="T170" fmla="*/ 856 w 856"/>
                  <a:gd name="T171" fmla="*/ 817 h 8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56" h="817">
                    <a:moveTo>
                      <a:pt x="833" y="11"/>
                    </a:moveTo>
                    <a:lnTo>
                      <a:pt x="753" y="0"/>
                    </a:lnTo>
                    <a:lnTo>
                      <a:pt x="749" y="29"/>
                    </a:lnTo>
                    <a:lnTo>
                      <a:pt x="733" y="36"/>
                    </a:lnTo>
                    <a:lnTo>
                      <a:pt x="737" y="96"/>
                    </a:lnTo>
                    <a:lnTo>
                      <a:pt x="718" y="100"/>
                    </a:lnTo>
                    <a:lnTo>
                      <a:pt x="734" y="130"/>
                    </a:lnTo>
                    <a:lnTo>
                      <a:pt x="751" y="137"/>
                    </a:lnTo>
                    <a:lnTo>
                      <a:pt x="762" y="160"/>
                    </a:lnTo>
                    <a:lnTo>
                      <a:pt x="750" y="171"/>
                    </a:lnTo>
                    <a:lnTo>
                      <a:pt x="722" y="170"/>
                    </a:lnTo>
                    <a:lnTo>
                      <a:pt x="718" y="182"/>
                    </a:lnTo>
                    <a:lnTo>
                      <a:pt x="715" y="191"/>
                    </a:lnTo>
                    <a:lnTo>
                      <a:pt x="715" y="208"/>
                    </a:lnTo>
                    <a:lnTo>
                      <a:pt x="723" y="227"/>
                    </a:lnTo>
                    <a:lnTo>
                      <a:pt x="698" y="231"/>
                    </a:lnTo>
                    <a:lnTo>
                      <a:pt x="662" y="227"/>
                    </a:lnTo>
                    <a:lnTo>
                      <a:pt x="653" y="193"/>
                    </a:lnTo>
                    <a:lnTo>
                      <a:pt x="644" y="171"/>
                    </a:lnTo>
                    <a:lnTo>
                      <a:pt x="666" y="165"/>
                    </a:lnTo>
                    <a:lnTo>
                      <a:pt x="675" y="154"/>
                    </a:lnTo>
                    <a:lnTo>
                      <a:pt x="662" y="123"/>
                    </a:lnTo>
                    <a:lnTo>
                      <a:pt x="649" y="108"/>
                    </a:lnTo>
                    <a:lnTo>
                      <a:pt x="623" y="91"/>
                    </a:lnTo>
                    <a:lnTo>
                      <a:pt x="588" y="83"/>
                    </a:lnTo>
                    <a:lnTo>
                      <a:pt x="556" y="100"/>
                    </a:lnTo>
                    <a:lnTo>
                      <a:pt x="536" y="128"/>
                    </a:lnTo>
                    <a:lnTo>
                      <a:pt x="519" y="121"/>
                    </a:lnTo>
                    <a:lnTo>
                      <a:pt x="504" y="118"/>
                    </a:lnTo>
                    <a:lnTo>
                      <a:pt x="474" y="111"/>
                    </a:lnTo>
                    <a:lnTo>
                      <a:pt x="447" y="112"/>
                    </a:lnTo>
                    <a:lnTo>
                      <a:pt x="433" y="150"/>
                    </a:lnTo>
                    <a:lnTo>
                      <a:pt x="421" y="163"/>
                    </a:lnTo>
                    <a:lnTo>
                      <a:pt x="393" y="189"/>
                    </a:lnTo>
                    <a:lnTo>
                      <a:pt x="352" y="212"/>
                    </a:lnTo>
                    <a:lnTo>
                      <a:pt x="294" y="217"/>
                    </a:lnTo>
                    <a:lnTo>
                      <a:pt x="276" y="195"/>
                    </a:lnTo>
                    <a:lnTo>
                      <a:pt x="276" y="169"/>
                    </a:lnTo>
                    <a:lnTo>
                      <a:pt x="294" y="150"/>
                    </a:lnTo>
                    <a:lnTo>
                      <a:pt x="280" y="128"/>
                    </a:lnTo>
                    <a:lnTo>
                      <a:pt x="241" y="160"/>
                    </a:lnTo>
                    <a:lnTo>
                      <a:pt x="214" y="171"/>
                    </a:lnTo>
                    <a:lnTo>
                      <a:pt x="171" y="171"/>
                    </a:lnTo>
                    <a:lnTo>
                      <a:pt x="118" y="171"/>
                    </a:lnTo>
                    <a:lnTo>
                      <a:pt x="106" y="205"/>
                    </a:lnTo>
                    <a:lnTo>
                      <a:pt x="57" y="227"/>
                    </a:lnTo>
                    <a:lnTo>
                      <a:pt x="67" y="237"/>
                    </a:lnTo>
                    <a:lnTo>
                      <a:pt x="88" y="240"/>
                    </a:lnTo>
                    <a:lnTo>
                      <a:pt x="116" y="241"/>
                    </a:lnTo>
                    <a:lnTo>
                      <a:pt x="128" y="231"/>
                    </a:lnTo>
                    <a:lnTo>
                      <a:pt x="139" y="208"/>
                    </a:lnTo>
                    <a:lnTo>
                      <a:pt x="139" y="227"/>
                    </a:lnTo>
                    <a:lnTo>
                      <a:pt x="136" y="249"/>
                    </a:lnTo>
                    <a:lnTo>
                      <a:pt x="118" y="271"/>
                    </a:lnTo>
                    <a:lnTo>
                      <a:pt x="106" y="300"/>
                    </a:lnTo>
                    <a:lnTo>
                      <a:pt x="106" y="330"/>
                    </a:lnTo>
                    <a:lnTo>
                      <a:pt x="106" y="353"/>
                    </a:lnTo>
                    <a:lnTo>
                      <a:pt x="132" y="353"/>
                    </a:lnTo>
                    <a:lnTo>
                      <a:pt x="167" y="336"/>
                    </a:lnTo>
                    <a:lnTo>
                      <a:pt x="180" y="323"/>
                    </a:lnTo>
                    <a:lnTo>
                      <a:pt x="192" y="323"/>
                    </a:lnTo>
                    <a:lnTo>
                      <a:pt x="203" y="336"/>
                    </a:lnTo>
                    <a:lnTo>
                      <a:pt x="180" y="359"/>
                    </a:lnTo>
                    <a:lnTo>
                      <a:pt x="150" y="385"/>
                    </a:lnTo>
                    <a:lnTo>
                      <a:pt x="150" y="412"/>
                    </a:lnTo>
                    <a:lnTo>
                      <a:pt x="146" y="437"/>
                    </a:lnTo>
                    <a:lnTo>
                      <a:pt x="106" y="431"/>
                    </a:lnTo>
                    <a:lnTo>
                      <a:pt x="71" y="462"/>
                    </a:lnTo>
                    <a:lnTo>
                      <a:pt x="71" y="485"/>
                    </a:lnTo>
                    <a:lnTo>
                      <a:pt x="136" y="534"/>
                    </a:lnTo>
                    <a:lnTo>
                      <a:pt x="136" y="553"/>
                    </a:lnTo>
                    <a:lnTo>
                      <a:pt x="123" y="567"/>
                    </a:lnTo>
                    <a:lnTo>
                      <a:pt x="40" y="612"/>
                    </a:lnTo>
                    <a:lnTo>
                      <a:pt x="0" y="649"/>
                    </a:lnTo>
                    <a:lnTo>
                      <a:pt x="39" y="674"/>
                    </a:lnTo>
                    <a:lnTo>
                      <a:pt x="71" y="686"/>
                    </a:lnTo>
                    <a:lnTo>
                      <a:pt x="83" y="680"/>
                    </a:lnTo>
                    <a:lnTo>
                      <a:pt x="88" y="666"/>
                    </a:lnTo>
                    <a:lnTo>
                      <a:pt x="131" y="694"/>
                    </a:lnTo>
                    <a:lnTo>
                      <a:pt x="158" y="684"/>
                    </a:lnTo>
                    <a:lnTo>
                      <a:pt x="176" y="707"/>
                    </a:lnTo>
                    <a:lnTo>
                      <a:pt x="189" y="728"/>
                    </a:lnTo>
                    <a:lnTo>
                      <a:pt x="205" y="724"/>
                    </a:lnTo>
                    <a:lnTo>
                      <a:pt x="213" y="733"/>
                    </a:lnTo>
                    <a:lnTo>
                      <a:pt x="232" y="743"/>
                    </a:lnTo>
                    <a:lnTo>
                      <a:pt x="259" y="745"/>
                    </a:lnTo>
                    <a:lnTo>
                      <a:pt x="305" y="816"/>
                    </a:lnTo>
                    <a:lnTo>
                      <a:pt x="358" y="796"/>
                    </a:lnTo>
                    <a:lnTo>
                      <a:pt x="424" y="793"/>
                    </a:lnTo>
                    <a:lnTo>
                      <a:pt x="451" y="780"/>
                    </a:lnTo>
                    <a:lnTo>
                      <a:pt x="512" y="783"/>
                    </a:lnTo>
                    <a:lnTo>
                      <a:pt x="586" y="811"/>
                    </a:lnTo>
                    <a:lnTo>
                      <a:pt x="609" y="816"/>
                    </a:lnTo>
                    <a:lnTo>
                      <a:pt x="626" y="811"/>
                    </a:lnTo>
                    <a:lnTo>
                      <a:pt x="644" y="798"/>
                    </a:lnTo>
                    <a:lnTo>
                      <a:pt x="601" y="743"/>
                    </a:lnTo>
                    <a:lnTo>
                      <a:pt x="566" y="674"/>
                    </a:lnTo>
                    <a:lnTo>
                      <a:pt x="543" y="649"/>
                    </a:lnTo>
                    <a:lnTo>
                      <a:pt x="548" y="590"/>
                    </a:lnTo>
                    <a:lnTo>
                      <a:pt x="566" y="553"/>
                    </a:lnTo>
                    <a:lnTo>
                      <a:pt x="618" y="520"/>
                    </a:lnTo>
                    <a:lnTo>
                      <a:pt x="653" y="444"/>
                    </a:lnTo>
                    <a:lnTo>
                      <a:pt x="709" y="416"/>
                    </a:lnTo>
                    <a:lnTo>
                      <a:pt x="758" y="467"/>
                    </a:lnTo>
                    <a:lnTo>
                      <a:pt x="788" y="494"/>
                    </a:lnTo>
                    <a:lnTo>
                      <a:pt x="811" y="494"/>
                    </a:lnTo>
                    <a:lnTo>
                      <a:pt x="814" y="449"/>
                    </a:lnTo>
                    <a:lnTo>
                      <a:pt x="842" y="359"/>
                    </a:lnTo>
                    <a:lnTo>
                      <a:pt x="855" y="222"/>
                    </a:lnTo>
                    <a:lnTo>
                      <a:pt x="855" y="96"/>
                    </a:lnTo>
                    <a:lnTo>
                      <a:pt x="838" y="36"/>
                    </a:lnTo>
                    <a:lnTo>
                      <a:pt x="833" y="4"/>
                    </a:lnTo>
                    <a:lnTo>
                      <a:pt x="833" y="11"/>
                    </a:lnTo>
                  </a:path>
                </a:pathLst>
              </a:custGeom>
              <a:grpFill/>
              <a:ln w="1905">
                <a:noFill/>
                <a:round/>
                <a:headEnd/>
                <a:tailEnd/>
              </a:ln>
            </p:spPr>
            <p:txBody>
              <a:bodyPr/>
              <a:lstStyle/>
              <a:p>
                <a:endParaRPr lang="en-GB" altLang="en-US" sz="1200" dirty="0">
                  <a:highlight>
                    <a:srgbClr val="FFFF00"/>
                  </a:highlight>
                  <a:latin typeface="+mj-lt"/>
                </a:endParaRPr>
              </a:p>
            </p:txBody>
          </p:sp>
          <p:sp>
            <p:nvSpPr>
              <p:cNvPr id="80" name="Freeform 16">
                <a:extLst>
                  <a:ext uri="{FF2B5EF4-FFF2-40B4-BE49-F238E27FC236}">
                    <a16:creationId xmlns:a16="http://schemas.microsoft.com/office/drawing/2014/main" id="{8768A5DC-8437-4839-B1E0-F8F0F27A6CD6}"/>
                  </a:ext>
                </a:extLst>
              </p:cNvPr>
              <p:cNvSpPr>
                <a:spLocks noChangeAspect="1"/>
              </p:cNvSpPr>
              <p:nvPr/>
            </p:nvSpPr>
            <p:spPr bwMode="gray">
              <a:xfrm>
                <a:off x="1197770" y="2070100"/>
                <a:ext cx="1027112" cy="733425"/>
              </a:xfrm>
              <a:custGeom>
                <a:avLst/>
                <a:gdLst>
                  <a:gd name="T0" fmla="*/ 2147483647 w 1199"/>
                  <a:gd name="T1" fmla="*/ 2147483647 h 749"/>
                  <a:gd name="T2" fmla="*/ 2147483647 w 1199"/>
                  <a:gd name="T3" fmla="*/ 2147483647 h 749"/>
                  <a:gd name="T4" fmla="*/ 2147483647 w 1199"/>
                  <a:gd name="T5" fmla="*/ 2147483647 h 749"/>
                  <a:gd name="T6" fmla="*/ 2147483647 w 1199"/>
                  <a:gd name="T7" fmla="*/ 2147483647 h 749"/>
                  <a:gd name="T8" fmla="*/ 2147483647 w 1199"/>
                  <a:gd name="T9" fmla="*/ 2147483647 h 749"/>
                  <a:gd name="T10" fmla="*/ 2147483647 w 1199"/>
                  <a:gd name="T11" fmla="*/ 2147483647 h 749"/>
                  <a:gd name="T12" fmla="*/ 2147483647 w 1199"/>
                  <a:gd name="T13" fmla="*/ 2147483647 h 749"/>
                  <a:gd name="T14" fmla="*/ 2147483647 w 1199"/>
                  <a:gd name="T15" fmla="*/ 2147483647 h 749"/>
                  <a:gd name="T16" fmla="*/ 2147483647 w 1199"/>
                  <a:gd name="T17" fmla="*/ 2147483647 h 749"/>
                  <a:gd name="T18" fmla="*/ 2147483647 w 1199"/>
                  <a:gd name="T19" fmla="*/ 2147483647 h 749"/>
                  <a:gd name="T20" fmla="*/ 2147483647 w 1199"/>
                  <a:gd name="T21" fmla="*/ 2147483647 h 749"/>
                  <a:gd name="T22" fmla="*/ 2147483647 w 1199"/>
                  <a:gd name="T23" fmla="*/ 2147483647 h 749"/>
                  <a:gd name="T24" fmla="*/ 2147483647 w 1199"/>
                  <a:gd name="T25" fmla="*/ 2147483647 h 749"/>
                  <a:gd name="T26" fmla="*/ 2147483647 w 1199"/>
                  <a:gd name="T27" fmla="*/ 2147483647 h 749"/>
                  <a:gd name="T28" fmla="*/ 2147483647 w 1199"/>
                  <a:gd name="T29" fmla="*/ 2147483647 h 749"/>
                  <a:gd name="T30" fmla="*/ 2147483647 w 1199"/>
                  <a:gd name="T31" fmla="*/ 2147483647 h 749"/>
                  <a:gd name="T32" fmla="*/ 2147483647 w 1199"/>
                  <a:gd name="T33" fmla="*/ 2147483647 h 749"/>
                  <a:gd name="T34" fmla="*/ 2147483647 w 1199"/>
                  <a:gd name="T35" fmla="*/ 2147483647 h 749"/>
                  <a:gd name="T36" fmla="*/ 2147483647 w 1199"/>
                  <a:gd name="T37" fmla="*/ 2147483647 h 749"/>
                  <a:gd name="T38" fmla="*/ 2147483647 w 1199"/>
                  <a:gd name="T39" fmla="*/ 2147483647 h 749"/>
                  <a:gd name="T40" fmla="*/ 2147483647 w 1199"/>
                  <a:gd name="T41" fmla="*/ 2147483647 h 749"/>
                  <a:gd name="T42" fmla="*/ 2147483647 w 1199"/>
                  <a:gd name="T43" fmla="*/ 2147483647 h 749"/>
                  <a:gd name="T44" fmla="*/ 2147483647 w 1199"/>
                  <a:gd name="T45" fmla="*/ 2147483647 h 749"/>
                  <a:gd name="T46" fmla="*/ 2147483647 w 1199"/>
                  <a:gd name="T47" fmla="*/ 2147483647 h 749"/>
                  <a:gd name="T48" fmla="*/ 2147483647 w 1199"/>
                  <a:gd name="T49" fmla="*/ 2147483647 h 749"/>
                  <a:gd name="T50" fmla="*/ 2147483647 w 1199"/>
                  <a:gd name="T51" fmla="*/ 2147483647 h 749"/>
                  <a:gd name="T52" fmla="*/ 2147483647 w 1199"/>
                  <a:gd name="T53" fmla="*/ 2147483647 h 749"/>
                  <a:gd name="T54" fmla="*/ 2147483647 w 1199"/>
                  <a:gd name="T55" fmla="*/ 2147483647 h 749"/>
                  <a:gd name="T56" fmla="*/ 2147483647 w 1199"/>
                  <a:gd name="T57" fmla="*/ 2147483647 h 749"/>
                  <a:gd name="T58" fmla="*/ 2147483647 w 1199"/>
                  <a:gd name="T59" fmla="*/ 2147483647 h 749"/>
                  <a:gd name="T60" fmla="*/ 2147483647 w 1199"/>
                  <a:gd name="T61" fmla="*/ 2147483647 h 749"/>
                  <a:gd name="T62" fmla="*/ 2147483647 w 1199"/>
                  <a:gd name="T63" fmla="*/ 2147483647 h 749"/>
                  <a:gd name="T64" fmla="*/ 2147483647 w 1199"/>
                  <a:gd name="T65" fmla="*/ 2147483647 h 749"/>
                  <a:gd name="T66" fmla="*/ 2147483647 w 1199"/>
                  <a:gd name="T67" fmla="*/ 2147483647 h 749"/>
                  <a:gd name="T68" fmla="*/ 2147483647 w 1199"/>
                  <a:gd name="T69" fmla="*/ 2147483647 h 749"/>
                  <a:gd name="T70" fmla="*/ 2147483647 w 1199"/>
                  <a:gd name="T71" fmla="*/ 2147483647 h 749"/>
                  <a:gd name="T72" fmla="*/ 2147483647 w 1199"/>
                  <a:gd name="T73" fmla="*/ 2147483647 h 749"/>
                  <a:gd name="T74" fmla="*/ 2147483647 w 1199"/>
                  <a:gd name="T75" fmla="*/ 2147483647 h 749"/>
                  <a:gd name="T76" fmla="*/ 2147483647 w 1199"/>
                  <a:gd name="T77" fmla="*/ 2147483647 h 749"/>
                  <a:gd name="T78" fmla="*/ 2147483647 w 1199"/>
                  <a:gd name="T79" fmla="*/ 2147483647 h 749"/>
                  <a:gd name="T80" fmla="*/ 2147483647 w 1199"/>
                  <a:gd name="T81" fmla="*/ 2147483647 h 749"/>
                  <a:gd name="T82" fmla="*/ 2147483647 w 1199"/>
                  <a:gd name="T83" fmla="*/ 2147483647 h 749"/>
                  <a:gd name="T84" fmla="*/ 2147483647 w 1199"/>
                  <a:gd name="T85" fmla="*/ 2147483647 h 749"/>
                  <a:gd name="T86" fmla="*/ 2147483647 w 1199"/>
                  <a:gd name="T87" fmla="*/ 2147483647 h 749"/>
                  <a:gd name="T88" fmla="*/ 2147483647 w 1199"/>
                  <a:gd name="T89" fmla="*/ 2147483647 h 749"/>
                  <a:gd name="T90" fmla="*/ 2147483647 w 1199"/>
                  <a:gd name="T91" fmla="*/ 2147483647 h 749"/>
                  <a:gd name="T92" fmla="*/ 2147483647 w 1199"/>
                  <a:gd name="T93" fmla="*/ 2147483647 h 749"/>
                  <a:gd name="T94" fmla="*/ 2147483647 w 1199"/>
                  <a:gd name="T95" fmla="*/ 2147483647 h 749"/>
                  <a:gd name="T96" fmla="*/ 2147483647 w 1199"/>
                  <a:gd name="T97" fmla="*/ 2147483647 h 749"/>
                  <a:gd name="T98" fmla="*/ 2147483647 w 1199"/>
                  <a:gd name="T99" fmla="*/ 2147483647 h 749"/>
                  <a:gd name="T100" fmla="*/ 2147483647 w 1199"/>
                  <a:gd name="T101" fmla="*/ 2147483647 h 749"/>
                  <a:gd name="T102" fmla="*/ 2147483647 w 1199"/>
                  <a:gd name="T103" fmla="*/ 2147483647 h 749"/>
                  <a:gd name="T104" fmla="*/ 2147483647 w 1199"/>
                  <a:gd name="T105" fmla="*/ 2147483647 h 749"/>
                  <a:gd name="T106" fmla="*/ 2147483647 w 1199"/>
                  <a:gd name="T107" fmla="*/ 2147483647 h 749"/>
                  <a:gd name="T108" fmla="*/ 2147483647 w 1199"/>
                  <a:gd name="T109" fmla="*/ 2147483647 h 749"/>
                  <a:gd name="T110" fmla="*/ 2147483647 w 1199"/>
                  <a:gd name="T111" fmla="*/ 2147483647 h 749"/>
                  <a:gd name="T112" fmla="*/ 2147483647 w 1199"/>
                  <a:gd name="T113" fmla="*/ 2147483647 h 74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99"/>
                  <a:gd name="T172" fmla="*/ 0 h 749"/>
                  <a:gd name="T173" fmla="*/ 1199 w 1199"/>
                  <a:gd name="T174" fmla="*/ 749 h 74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99" h="749">
                    <a:moveTo>
                      <a:pt x="1195" y="501"/>
                    </a:moveTo>
                    <a:lnTo>
                      <a:pt x="1195" y="498"/>
                    </a:lnTo>
                    <a:lnTo>
                      <a:pt x="1178" y="414"/>
                    </a:lnTo>
                    <a:lnTo>
                      <a:pt x="1156" y="370"/>
                    </a:lnTo>
                    <a:lnTo>
                      <a:pt x="1151" y="342"/>
                    </a:lnTo>
                    <a:lnTo>
                      <a:pt x="1151" y="298"/>
                    </a:lnTo>
                    <a:lnTo>
                      <a:pt x="1132" y="206"/>
                    </a:lnTo>
                    <a:lnTo>
                      <a:pt x="1112" y="120"/>
                    </a:lnTo>
                    <a:lnTo>
                      <a:pt x="1092" y="91"/>
                    </a:lnTo>
                    <a:lnTo>
                      <a:pt x="1067" y="72"/>
                    </a:lnTo>
                    <a:lnTo>
                      <a:pt x="987" y="67"/>
                    </a:lnTo>
                    <a:lnTo>
                      <a:pt x="868" y="63"/>
                    </a:lnTo>
                    <a:lnTo>
                      <a:pt x="829" y="50"/>
                    </a:lnTo>
                    <a:lnTo>
                      <a:pt x="802" y="16"/>
                    </a:lnTo>
                    <a:lnTo>
                      <a:pt x="780" y="0"/>
                    </a:lnTo>
                    <a:lnTo>
                      <a:pt x="655" y="5"/>
                    </a:lnTo>
                    <a:lnTo>
                      <a:pt x="632" y="19"/>
                    </a:lnTo>
                    <a:lnTo>
                      <a:pt x="607" y="19"/>
                    </a:lnTo>
                    <a:lnTo>
                      <a:pt x="586" y="46"/>
                    </a:lnTo>
                    <a:lnTo>
                      <a:pt x="583" y="76"/>
                    </a:lnTo>
                    <a:lnTo>
                      <a:pt x="507" y="88"/>
                    </a:lnTo>
                    <a:lnTo>
                      <a:pt x="432" y="100"/>
                    </a:lnTo>
                    <a:lnTo>
                      <a:pt x="417" y="113"/>
                    </a:lnTo>
                    <a:lnTo>
                      <a:pt x="409" y="138"/>
                    </a:lnTo>
                    <a:lnTo>
                      <a:pt x="381" y="148"/>
                    </a:lnTo>
                    <a:lnTo>
                      <a:pt x="369" y="162"/>
                    </a:lnTo>
                    <a:lnTo>
                      <a:pt x="360" y="172"/>
                    </a:lnTo>
                    <a:lnTo>
                      <a:pt x="360" y="199"/>
                    </a:lnTo>
                    <a:lnTo>
                      <a:pt x="339" y="213"/>
                    </a:lnTo>
                    <a:lnTo>
                      <a:pt x="330" y="213"/>
                    </a:lnTo>
                    <a:lnTo>
                      <a:pt x="309" y="234"/>
                    </a:lnTo>
                    <a:lnTo>
                      <a:pt x="294" y="234"/>
                    </a:lnTo>
                    <a:lnTo>
                      <a:pt x="274" y="234"/>
                    </a:lnTo>
                    <a:lnTo>
                      <a:pt x="261" y="249"/>
                    </a:lnTo>
                    <a:lnTo>
                      <a:pt x="247" y="263"/>
                    </a:lnTo>
                    <a:lnTo>
                      <a:pt x="224" y="267"/>
                    </a:lnTo>
                    <a:lnTo>
                      <a:pt x="185" y="277"/>
                    </a:lnTo>
                    <a:lnTo>
                      <a:pt x="172" y="290"/>
                    </a:lnTo>
                    <a:lnTo>
                      <a:pt x="172" y="310"/>
                    </a:lnTo>
                    <a:lnTo>
                      <a:pt x="143" y="323"/>
                    </a:lnTo>
                    <a:lnTo>
                      <a:pt x="136" y="338"/>
                    </a:lnTo>
                    <a:lnTo>
                      <a:pt x="126" y="392"/>
                    </a:lnTo>
                    <a:lnTo>
                      <a:pt x="103" y="458"/>
                    </a:lnTo>
                    <a:lnTo>
                      <a:pt x="80" y="488"/>
                    </a:lnTo>
                    <a:lnTo>
                      <a:pt x="0" y="571"/>
                    </a:lnTo>
                    <a:lnTo>
                      <a:pt x="14" y="594"/>
                    </a:lnTo>
                    <a:lnTo>
                      <a:pt x="35" y="610"/>
                    </a:lnTo>
                    <a:lnTo>
                      <a:pt x="63" y="621"/>
                    </a:lnTo>
                    <a:lnTo>
                      <a:pt x="92" y="607"/>
                    </a:lnTo>
                    <a:lnTo>
                      <a:pt x="129" y="589"/>
                    </a:lnTo>
                    <a:lnTo>
                      <a:pt x="145" y="624"/>
                    </a:lnTo>
                    <a:lnTo>
                      <a:pt x="162" y="655"/>
                    </a:lnTo>
                    <a:lnTo>
                      <a:pt x="185" y="675"/>
                    </a:lnTo>
                    <a:lnTo>
                      <a:pt x="214" y="685"/>
                    </a:lnTo>
                    <a:lnTo>
                      <a:pt x="249" y="680"/>
                    </a:lnTo>
                    <a:lnTo>
                      <a:pt x="276" y="671"/>
                    </a:lnTo>
                    <a:lnTo>
                      <a:pt x="306" y="660"/>
                    </a:lnTo>
                    <a:lnTo>
                      <a:pt x="353" y="670"/>
                    </a:lnTo>
                    <a:lnTo>
                      <a:pt x="385" y="695"/>
                    </a:lnTo>
                    <a:lnTo>
                      <a:pt x="388" y="719"/>
                    </a:lnTo>
                    <a:lnTo>
                      <a:pt x="415" y="748"/>
                    </a:lnTo>
                    <a:lnTo>
                      <a:pt x="429" y="740"/>
                    </a:lnTo>
                    <a:lnTo>
                      <a:pt x="429" y="729"/>
                    </a:lnTo>
                    <a:lnTo>
                      <a:pt x="432" y="721"/>
                    </a:lnTo>
                    <a:lnTo>
                      <a:pt x="468" y="704"/>
                    </a:lnTo>
                    <a:lnTo>
                      <a:pt x="480" y="689"/>
                    </a:lnTo>
                    <a:lnTo>
                      <a:pt x="482" y="671"/>
                    </a:lnTo>
                    <a:lnTo>
                      <a:pt x="550" y="670"/>
                    </a:lnTo>
                    <a:lnTo>
                      <a:pt x="590" y="670"/>
                    </a:lnTo>
                    <a:lnTo>
                      <a:pt x="645" y="624"/>
                    </a:lnTo>
                    <a:lnTo>
                      <a:pt x="660" y="648"/>
                    </a:lnTo>
                    <a:lnTo>
                      <a:pt x="641" y="668"/>
                    </a:lnTo>
                    <a:lnTo>
                      <a:pt x="645" y="698"/>
                    </a:lnTo>
                    <a:lnTo>
                      <a:pt x="655" y="715"/>
                    </a:lnTo>
                    <a:lnTo>
                      <a:pt x="708" y="713"/>
                    </a:lnTo>
                    <a:lnTo>
                      <a:pt x="734" y="703"/>
                    </a:lnTo>
                    <a:lnTo>
                      <a:pt x="759" y="687"/>
                    </a:lnTo>
                    <a:lnTo>
                      <a:pt x="777" y="668"/>
                    </a:lnTo>
                    <a:lnTo>
                      <a:pt x="796" y="651"/>
                    </a:lnTo>
                    <a:lnTo>
                      <a:pt x="810" y="609"/>
                    </a:lnTo>
                    <a:lnTo>
                      <a:pt x="826" y="607"/>
                    </a:lnTo>
                    <a:lnTo>
                      <a:pt x="865" y="613"/>
                    </a:lnTo>
                    <a:lnTo>
                      <a:pt x="882" y="621"/>
                    </a:lnTo>
                    <a:lnTo>
                      <a:pt x="902" y="626"/>
                    </a:lnTo>
                    <a:lnTo>
                      <a:pt x="921" y="596"/>
                    </a:lnTo>
                    <a:lnTo>
                      <a:pt x="955" y="579"/>
                    </a:lnTo>
                    <a:lnTo>
                      <a:pt x="981" y="584"/>
                    </a:lnTo>
                    <a:lnTo>
                      <a:pt x="1027" y="617"/>
                    </a:lnTo>
                    <a:lnTo>
                      <a:pt x="1037" y="659"/>
                    </a:lnTo>
                    <a:lnTo>
                      <a:pt x="1027" y="666"/>
                    </a:lnTo>
                    <a:lnTo>
                      <a:pt x="1007" y="666"/>
                    </a:lnTo>
                    <a:lnTo>
                      <a:pt x="1010" y="685"/>
                    </a:lnTo>
                    <a:lnTo>
                      <a:pt x="1025" y="706"/>
                    </a:lnTo>
                    <a:lnTo>
                      <a:pt x="1029" y="726"/>
                    </a:lnTo>
                    <a:lnTo>
                      <a:pt x="1041" y="729"/>
                    </a:lnTo>
                    <a:lnTo>
                      <a:pt x="1067" y="726"/>
                    </a:lnTo>
                    <a:lnTo>
                      <a:pt x="1089" y="726"/>
                    </a:lnTo>
                    <a:lnTo>
                      <a:pt x="1079" y="711"/>
                    </a:lnTo>
                    <a:lnTo>
                      <a:pt x="1079" y="689"/>
                    </a:lnTo>
                    <a:lnTo>
                      <a:pt x="1085" y="670"/>
                    </a:lnTo>
                    <a:lnTo>
                      <a:pt x="1110" y="670"/>
                    </a:lnTo>
                    <a:lnTo>
                      <a:pt x="1121" y="665"/>
                    </a:lnTo>
                    <a:lnTo>
                      <a:pt x="1126" y="654"/>
                    </a:lnTo>
                    <a:lnTo>
                      <a:pt x="1116" y="637"/>
                    </a:lnTo>
                    <a:lnTo>
                      <a:pt x="1096" y="628"/>
                    </a:lnTo>
                    <a:lnTo>
                      <a:pt x="1082" y="600"/>
                    </a:lnTo>
                    <a:lnTo>
                      <a:pt x="1101" y="593"/>
                    </a:lnTo>
                    <a:lnTo>
                      <a:pt x="1099" y="571"/>
                    </a:lnTo>
                    <a:lnTo>
                      <a:pt x="1093" y="536"/>
                    </a:lnTo>
                    <a:lnTo>
                      <a:pt x="1112" y="525"/>
                    </a:lnTo>
                    <a:lnTo>
                      <a:pt x="1112" y="504"/>
                    </a:lnTo>
                    <a:lnTo>
                      <a:pt x="1135" y="498"/>
                    </a:lnTo>
                    <a:lnTo>
                      <a:pt x="1198" y="509"/>
                    </a:lnTo>
                    <a:lnTo>
                      <a:pt x="1195" y="501"/>
                    </a:lnTo>
                  </a:path>
                </a:pathLst>
              </a:custGeom>
              <a:grpFill/>
              <a:ln w="1905">
                <a:noFill/>
                <a:round/>
                <a:headEnd/>
                <a:tailEnd/>
              </a:ln>
            </p:spPr>
            <p:txBody>
              <a:bodyPr/>
              <a:lstStyle/>
              <a:p>
                <a:endParaRPr lang="en-GB" altLang="en-US" sz="1200" dirty="0">
                  <a:highlight>
                    <a:srgbClr val="FFFF00"/>
                  </a:highlight>
                  <a:latin typeface="+mj-lt"/>
                </a:endParaRPr>
              </a:p>
            </p:txBody>
          </p:sp>
        </p:grpSp>
      </p:grpSp>
      <p:grpSp>
        <p:nvGrpSpPr>
          <p:cNvPr id="59" name="קבוצה 58">
            <a:extLst>
              <a:ext uri="{FF2B5EF4-FFF2-40B4-BE49-F238E27FC236}">
                <a16:creationId xmlns:a16="http://schemas.microsoft.com/office/drawing/2014/main" id="{42FCAF34-32CC-437E-9CCD-066A3E691588}"/>
              </a:ext>
            </a:extLst>
          </p:cNvPr>
          <p:cNvGrpSpPr/>
          <p:nvPr/>
        </p:nvGrpSpPr>
        <p:grpSpPr>
          <a:xfrm>
            <a:off x="677491" y="478769"/>
            <a:ext cx="3896978" cy="765283"/>
            <a:chOff x="677491" y="478769"/>
            <a:chExt cx="3896978" cy="765283"/>
          </a:xfrm>
        </p:grpSpPr>
        <p:sp>
          <p:nvSpPr>
            <p:cNvPr id="60" name="Freeform: Shape 32">
              <a:extLst>
                <a:ext uri="{FF2B5EF4-FFF2-40B4-BE49-F238E27FC236}">
                  <a16:creationId xmlns:a16="http://schemas.microsoft.com/office/drawing/2014/main" id="{131836F9-1838-4B92-9344-B354E9D1F16B}"/>
                </a:ext>
              </a:extLst>
            </p:cNvPr>
            <p:cNvSpPr>
              <a:spLocks/>
            </p:cNvSpPr>
            <p:nvPr/>
          </p:nvSpPr>
          <p:spPr bwMode="auto">
            <a:xfrm>
              <a:off x="2306842" y="637577"/>
              <a:ext cx="2267627" cy="450167"/>
            </a:xfrm>
            <a:custGeom>
              <a:avLst/>
              <a:gdLst>
                <a:gd name="connsiteX0" fmla="*/ 0 w 3333886"/>
                <a:gd name="connsiteY0" fmla="*/ 0 h 661839"/>
                <a:gd name="connsiteX1" fmla="*/ 756515 w 3333886"/>
                <a:gd name="connsiteY1" fmla="*/ 0 h 661839"/>
                <a:gd name="connsiteX2" fmla="*/ 2045201 w 3333886"/>
                <a:gd name="connsiteY2" fmla="*/ 0 h 661839"/>
                <a:gd name="connsiteX3" fmla="*/ 2846065 w 3333886"/>
                <a:gd name="connsiteY3" fmla="*/ 0 h 661839"/>
                <a:gd name="connsiteX4" fmla="*/ 2846065 w 3333886"/>
                <a:gd name="connsiteY4" fmla="*/ 1 h 661839"/>
                <a:gd name="connsiteX5" fmla="*/ 2859576 w 3333886"/>
                <a:gd name="connsiteY5" fmla="*/ 1 h 661839"/>
                <a:gd name="connsiteX6" fmla="*/ 2918646 w 3333886"/>
                <a:gd name="connsiteY6" fmla="*/ 1 h 661839"/>
                <a:gd name="connsiteX7" fmla="*/ 2941316 w 3333886"/>
                <a:gd name="connsiteY7" fmla="*/ 1 h 661839"/>
                <a:gd name="connsiteX8" fmla="*/ 2978722 w 3333886"/>
                <a:gd name="connsiteY8" fmla="*/ 1 h 661839"/>
                <a:gd name="connsiteX9" fmla="*/ 3058665 w 3333886"/>
                <a:gd name="connsiteY9" fmla="*/ 1 h 661839"/>
                <a:gd name="connsiteX10" fmla="*/ 3159318 w 3333886"/>
                <a:gd name="connsiteY10" fmla="*/ 47275 h 661839"/>
                <a:gd name="connsiteX11" fmla="*/ 3165608 w 3333886"/>
                <a:gd name="connsiteY11" fmla="*/ 53578 h 661839"/>
                <a:gd name="connsiteX12" fmla="*/ 3310296 w 3333886"/>
                <a:gd name="connsiteY12" fmla="*/ 252130 h 661839"/>
                <a:gd name="connsiteX13" fmla="*/ 3310296 w 3333886"/>
                <a:gd name="connsiteY13" fmla="*/ 409710 h 661839"/>
                <a:gd name="connsiteX14" fmla="*/ 3165608 w 3333886"/>
                <a:gd name="connsiteY14" fmla="*/ 608262 h 661839"/>
                <a:gd name="connsiteX15" fmla="*/ 3058665 w 3333886"/>
                <a:gd name="connsiteY15" fmla="*/ 661839 h 661839"/>
                <a:gd name="connsiteX16" fmla="*/ 2678073 w 3333886"/>
                <a:gd name="connsiteY16" fmla="*/ 661839 h 661839"/>
                <a:gd name="connsiteX17" fmla="*/ 2678743 w 3333886"/>
                <a:gd name="connsiteY17" fmla="*/ 660851 h 661839"/>
                <a:gd name="connsiteX18" fmla="*/ 756515 w 3333886"/>
                <a:gd name="connsiteY18" fmla="*/ 660851 h 661839"/>
                <a:gd name="connsiteX19" fmla="*/ 756515 w 3333886"/>
                <a:gd name="connsiteY19" fmla="*/ 660058 h 661839"/>
                <a:gd name="connsiteX20" fmla="*/ 0 w 3333886"/>
                <a:gd name="connsiteY20" fmla="*/ 660058 h 661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33886" h="661839">
                  <a:moveTo>
                    <a:pt x="0" y="0"/>
                  </a:moveTo>
                  <a:lnTo>
                    <a:pt x="756515" y="0"/>
                  </a:lnTo>
                  <a:lnTo>
                    <a:pt x="2045201" y="0"/>
                  </a:lnTo>
                  <a:lnTo>
                    <a:pt x="2846065" y="0"/>
                  </a:lnTo>
                  <a:lnTo>
                    <a:pt x="2846065" y="1"/>
                  </a:lnTo>
                  <a:lnTo>
                    <a:pt x="2859576" y="1"/>
                  </a:lnTo>
                  <a:cubicBezTo>
                    <a:pt x="2873944" y="1"/>
                    <a:pt x="2893102" y="1"/>
                    <a:pt x="2918646" y="1"/>
                  </a:cubicBezTo>
                  <a:lnTo>
                    <a:pt x="2941316" y="1"/>
                  </a:lnTo>
                  <a:lnTo>
                    <a:pt x="2978722" y="1"/>
                  </a:lnTo>
                  <a:cubicBezTo>
                    <a:pt x="3001901" y="1"/>
                    <a:pt x="3028391" y="1"/>
                    <a:pt x="3058665" y="1"/>
                  </a:cubicBezTo>
                  <a:cubicBezTo>
                    <a:pt x="3099555" y="1"/>
                    <a:pt x="3134154" y="15759"/>
                    <a:pt x="3159318" y="47275"/>
                  </a:cubicBezTo>
                  <a:cubicBezTo>
                    <a:pt x="3162463" y="50427"/>
                    <a:pt x="3162463" y="50427"/>
                    <a:pt x="3165608" y="53578"/>
                  </a:cubicBezTo>
                  <a:cubicBezTo>
                    <a:pt x="3165608" y="53578"/>
                    <a:pt x="3165608" y="53578"/>
                    <a:pt x="3310296" y="252130"/>
                  </a:cubicBezTo>
                  <a:cubicBezTo>
                    <a:pt x="3341750" y="299404"/>
                    <a:pt x="3341750" y="362436"/>
                    <a:pt x="3310296" y="409710"/>
                  </a:cubicBezTo>
                  <a:cubicBezTo>
                    <a:pt x="3310296" y="409710"/>
                    <a:pt x="3310296" y="409710"/>
                    <a:pt x="3165608" y="608262"/>
                  </a:cubicBezTo>
                  <a:cubicBezTo>
                    <a:pt x="3140445" y="639778"/>
                    <a:pt x="3099555" y="661839"/>
                    <a:pt x="3058665" y="661839"/>
                  </a:cubicBezTo>
                  <a:cubicBezTo>
                    <a:pt x="3058665" y="661839"/>
                    <a:pt x="3058665" y="661839"/>
                    <a:pt x="2678073" y="661839"/>
                  </a:cubicBezTo>
                  <a:lnTo>
                    <a:pt x="2678743" y="660851"/>
                  </a:lnTo>
                  <a:lnTo>
                    <a:pt x="756515" y="660851"/>
                  </a:lnTo>
                  <a:lnTo>
                    <a:pt x="756515" y="660058"/>
                  </a:lnTo>
                  <a:lnTo>
                    <a:pt x="0" y="660058"/>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noAutofit/>
            </a:bodyPr>
            <a:lstStyle/>
            <a:p>
              <a:endParaRPr lang="en-IN" dirty="0"/>
            </a:p>
          </p:txBody>
        </p:sp>
        <p:sp>
          <p:nvSpPr>
            <p:cNvPr id="61" name="Rectangle: Rounded Corners 48">
              <a:extLst>
                <a:ext uri="{FF2B5EF4-FFF2-40B4-BE49-F238E27FC236}">
                  <a16:creationId xmlns:a16="http://schemas.microsoft.com/office/drawing/2014/main" id="{7CEBA7D3-083A-40F8-AB89-2CAB70AE04E4}"/>
                </a:ext>
              </a:extLst>
            </p:cNvPr>
            <p:cNvSpPr/>
            <p:nvPr/>
          </p:nvSpPr>
          <p:spPr>
            <a:xfrm>
              <a:off x="3777523" y="733747"/>
              <a:ext cx="642837" cy="261574"/>
            </a:xfrm>
            <a:prstGeom prst="roundRect">
              <a:avLst>
                <a:gd name="adj" fmla="val 50000"/>
              </a:avLst>
            </a:prstGeom>
            <a:solidFill>
              <a:schemeClr val="tx1">
                <a:lumMod val="75000"/>
                <a:lumOff val="25000"/>
              </a:schemeClr>
            </a:solidFill>
            <a:ln w="9525">
              <a:solidFill>
                <a:schemeClr val="tx2">
                  <a:lumMod val="50000"/>
                  <a:lumOff val="50000"/>
                </a:schemeClr>
              </a:solidFill>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62" name="Rectangle 49">
              <a:extLst>
                <a:ext uri="{FF2B5EF4-FFF2-40B4-BE49-F238E27FC236}">
                  <a16:creationId xmlns:a16="http://schemas.microsoft.com/office/drawing/2014/main" id="{02910F65-8374-4A4E-BC41-14413F9FDFA6}"/>
                </a:ext>
              </a:extLst>
            </p:cNvPr>
            <p:cNvSpPr/>
            <p:nvPr/>
          </p:nvSpPr>
          <p:spPr>
            <a:xfrm>
              <a:off x="3894575" y="764094"/>
              <a:ext cx="349455" cy="184666"/>
            </a:xfrm>
            <a:prstGeom prst="rect">
              <a:avLst/>
            </a:prstGeom>
          </p:spPr>
          <p:txBody>
            <a:bodyPr wrap="none" lIns="0" tIns="0" rIns="0" bIns="0" anchor="ctr">
              <a:spAutoFit/>
            </a:bodyPr>
            <a:lstStyle/>
            <a:p>
              <a:pPr algn="ctr"/>
              <a:r>
                <a:rPr lang="en-IN" sz="1200" dirty="0">
                  <a:solidFill>
                    <a:schemeClr val="bg1"/>
                  </a:solidFill>
                  <a:latin typeface="Bebas Neue Bold" panose="020B0606020202050201" pitchFamily="34" charset="0"/>
                </a:rPr>
                <a:t>-25.4%</a:t>
              </a:r>
            </a:p>
          </p:txBody>
        </p:sp>
        <p:sp>
          <p:nvSpPr>
            <p:cNvPr id="63" name="Isosceles Triangle 50">
              <a:extLst>
                <a:ext uri="{FF2B5EF4-FFF2-40B4-BE49-F238E27FC236}">
                  <a16:creationId xmlns:a16="http://schemas.microsoft.com/office/drawing/2014/main" id="{96CE3730-8E32-4446-8A60-72E2AB5B530C}"/>
                </a:ext>
              </a:extLst>
            </p:cNvPr>
            <p:cNvSpPr/>
            <p:nvPr/>
          </p:nvSpPr>
          <p:spPr>
            <a:xfrm rot="10800000">
              <a:off x="4263399" y="816169"/>
              <a:ext cx="84254" cy="80515"/>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64" name="Freeform 6">
              <a:extLst>
                <a:ext uri="{FF2B5EF4-FFF2-40B4-BE49-F238E27FC236}">
                  <a16:creationId xmlns:a16="http://schemas.microsoft.com/office/drawing/2014/main" id="{C7518DD6-E1BA-4E37-9DD3-B80D45C4B5AC}"/>
                </a:ext>
              </a:extLst>
            </p:cNvPr>
            <p:cNvSpPr>
              <a:spLocks/>
            </p:cNvSpPr>
            <p:nvPr/>
          </p:nvSpPr>
          <p:spPr bwMode="auto">
            <a:xfrm>
              <a:off x="677491" y="548795"/>
              <a:ext cx="1170432" cy="626482"/>
            </a:xfrm>
            <a:custGeom>
              <a:avLst/>
              <a:gdLst>
                <a:gd name="T0" fmla="*/ 470 w 546"/>
                <a:gd name="T1" fmla="*/ 146 h 292"/>
                <a:gd name="T2" fmla="*/ 491 w 546"/>
                <a:gd name="T3" fmla="*/ 62 h 292"/>
                <a:gd name="T4" fmla="*/ 546 w 546"/>
                <a:gd name="T5" fmla="*/ 0 h 292"/>
                <a:gd name="T6" fmla="*/ 106 w 546"/>
                <a:gd name="T7" fmla="*/ 0 h 292"/>
                <a:gd name="T8" fmla="*/ 106 w 546"/>
                <a:gd name="T9" fmla="*/ 0 h 292"/>
                <a:gd name="T10" fmla="*/ 106 w 546"/>
                <a:gd name="T11" fmla="*/ 0 h 292"/>
                <a:gd name="T12" fmla="*/ 106 w 546"/>
                <a:gd name="T13" fmla="*/ 0 h 292"/>
                <a:gd name="T14" fmla="*/ 106 w 546"/>
                <a:gd name="T15" fmla="*/ 0 h 292"/>
                <a:gd name="T16" fmla="*/ 106 w 546"/>
                <a:gd name="T17" fmla="*/ 0 h 292"/>
                <a:gd name="T18" fmla="*/ 106 w 546"/>
                <a:gd name="T19" fmla="*/ 0 h 292"/>
                <a:gd name="T20" fmla="*/ 105 w 546"/>
                <a:gd name="T21" fmla="*/ 0 h 292"/>
                <a:gd name="T22" fmla="*/ 105 w 546"/>
                <a:gd name="T23" fmla="*/ 0 h 292"/>
                <a:gd name="T24" fmla="*/ 105 w 546"/>
                <a:gd name="T25" fmla="*/ 0 h 292"/>
                <a:gd name="T26" fmla="*/ 105 w 546"/>
                <a:gd name="T27" fmla="*/ 0 h 292"/>
                <a:gd name="T28" fmla="*/ 105 w 546"/>
                <a:gd name="T29" fmla="*/ 0 h 292"/>
                <a:gd name="T30" fmla="*/ 105 w 546"/>
                <a:gd name="T31" fmla="*/ 0 h 292"/>
                <a:gd name="T32" fmla="*/ 105 w 546"/>
                <a:gd name="T33" fmla="*/ 0 h 292"/>
                <a:gd name="T34" fmla="*/ 105 w 546"/>
                <a:gd name="T35" fmla="*/ 0 h 292"/>
                <a:gd name="T36" fmla="*/ 105 w 546"/>
                <a:gd name="T37" fmla="*/ 0 h 292"/>
                <a:gd name="T38" fmla="*/ 105 w 546"/>
                <a:gd name="T39" fmla="*/ 0 h 292"/>
                <a:gd name="T40" fmla="*/ 105 w 546"/>
                <a:gd name="T41" fmla="*/ 0 h 292"/>
                <a:gd name="T42" fmla="*/ 104 w 546"/>
                <a:gd name="T43" fmla="*/ 0 h 292"/>
                <a:gd name="T44" fmla="*/ 104 w 546"/>
                <a:gd name="T45" fmla="*/ 0 h 292"/>
                <a:gd name="T46" fmla="*/ 104 w 546"/>
                <a:gd name="T47" fmla="*/ 0 h 292"/>
                <a:gd name="T48" fmla="*/ 104 w 546"/>
                <a:gd name="T49" fmla="*/ 0 h 292"/>
                <a:gd name="T50" fmla="*/ 104 w 546"/>
                <a:gd name="T51" fmla="*/ 0 h 292"/>
                <a:gd name="T52" fmla="*/ 104 w 546"/>
                <a:gd name="T53" fmla="*/ 0 h 292"/>
                <a:gd name="T54" fmla="*/ 104 w 546"/>
                <a:gd name="T55" fmla="*/ 0 h 292"/>
                <a:gd name="T56" fmla="*/ 104 w 546"/>
                <a:gd name="T57" fmla="*/ 0 h 292"/>
                <a:gd name="T58" fmla="*/ 104 w 546"/>
                <a:gd name="T59" fmla="*/ 0 h 292"/>
                <a:gd name="T60" fmla="*/ 104 w 546"/>
                <a:gd name="T61" fmla="*/ 0 h 292"/>
                <a:gd name="T62" fmla="*/ 104 w 546"/>
                <a:gd name="T63" fmla="*/ 0 h 292"/>
                <a:gd name="T64" fmla="*/ 104 w 546"/>
                <a:gd name="T65" fmla="*/ 0 h 292"/>
                <a:gd name="T66" fmla="*/ 103 w 546"/>
                <a:gd name="T67" fmla="*/ 0 h 292"/>
                <a:gd name="T68" fmla="*/ 103 w 546"/>
                <a:gd name="T69" fmla="*/ 0 h 292"/>
                <a:gd name="T70" fmla="*/ 103 w 546"/>
                <a:gd name="T71" fmla="*/ 0 h 292"/>
                <a:gd name="T72" fmla="*/ 103 w 546"/>
                <a:gd name="T73" fmla="*/ 0 h 292"/>
                <a:gd name="T74" fmla="*/ 96 w 546"/>
                <a:gd name="T75" fmla="*/ 0 h 292"/>
                <a:gd name="T76" fmla="*/ 94 w 546"/>
                <a:gd name="T77" fmla="*/ 0 h 292"/>
                <a:gd name="T78" fmla="*/ 89 w 546"/>
                <a:gd name="T79" fmla="*/ 1 h 292"/>
                <a:gd name="T80" fmla="*/ 88 w 546"/>
                <a:gd name="T81" fmla="*/ 1 h 292"/>
                <a:gd name="T82" fmla="*/ 81 w 546"/>
                <a:gd name="T83" fmla="*/ 3 h 292"/>
                <a:gd name="T84" fmla="*/ 80 w 546"/>
                <a:gd name="T85" fmla="*/ 3 h 292"/>
                <a:gd name="T86" fmla="*/ 74 w 546"/>
                <a:gd name="T87" fmla="*/ 5 h 292"/>
                <a:gd name="T88" fmla="*/ 73 w 546"/>
                <a:gd name="T89" fmla="*/ 5 h 292"/>
                <a:gd name="T90" fmla="*/ 67 w 546"/>
                <a:gd name="T91" fmla="*/ 7 h 292"/>
                <a:gd name="T92" fmla="*/ 66 w 546"/>
                <a:gd name="T93" fmla="*/ 8 h 292"/>
                <a:gd name="T94" fmla="*/ 60 w 546"/>
                <a:gd name="T95" fmla="*/ 10 h 292"/>
                <a:gd name="T96" fmla="*/ 59 w 546"/>
                <a:gd name="T97" fmla="*/ 11 h 292"/>
                <a:gd name="T98" fmla="*/ 53 w 546"/>
                <a:gd name="T99" fmla="*/ 14 h 292"/>
                <a:gd name="T100" fmla="*/ 53 w 546"/>
                <a:gd name="T101" fmla="*/ 14 h 292"/>
                <a:gd name="T102" fmla="*/ 48 w 546"/>
                <a:gd name="T103" fmla="*/ 17 h 292"/>
                <a:gd name="T104" fmla="*/ 47 w 546"/>
                <a:gd name="T105" fmla="*/ 18 h 292"/>
                <a:gd name="T106" fmla="*/ 36 w 546"/>
                <a:gd name="T107" fmla="*/ 26 h 292"/>
                <a:gd name="T108" fmla="*/ 35 w 546"/>
                <a:gd name="T109" fmla="*/ 27 h 292"/>
                <a:gd name="T110" fmla="*/ 26 w 546"/>
                <a:gd name="T111" fmla="*/ 37 h 292"/>
                <a:gd name="T112" fmla="*/ 25 w 546"/>
                <a:gd name="T113" fmla="*/ 37 h 292"/>
                <a:gd name="T114" fmla="*/ 0 w 546"/>
                <a:gd name="T115" fmla="*/ 106 h 292"/>
                <a:gd name="T116" fmla="*/ 0 w 546"/>
                <a:gd name="T117" fmla="*/ 186 h 292"/>
                <a:gd name="T118" fmla="*/ 106 w 546"/>
                <a:gd name="T119" fmla="*/ 292 h 292"/>
                <a:gd name="T120" fmla="*/ 544 w 546"/>
                <a:gd name="T121" fmla="*/ 292 h 292"/>
                <a:gd name="T122" fmla="*/ 542 w 546"/>
                <a:gd name="T123" fmla="*/ 289 h 292"/>
                <a:gd name="T124" fmla="*/ 470 w 546"/>
                <a:gd name="T125" fmla="*/ 146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6" h="292">
                  <a:moveTo>
                    <a:pt x="470" y="146"/>
                  </a:moveTo>
                  <a:cubicBezTo>
                    <a:pt x="470" y="115"/>
                    <a:pt x="477" y="87"/>
                    <a:pt x="491" y="62"/>
                  </a:cubicBezTo>
                  <a:cubicBezTo>
                    <a:pt x="504" y="37"/>
                    <a:pt x="523" y="16"/>
                    <a:pt x="54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3" y="0"/>
                    <a:pt x="103" y="0"/>
                  </a:cubicBezTo>
                  <a:cubicBezTo>
                    <a:pt x="103" y="0"/>
                    <a:pt x="103" y="0"/>
                    <a:pt x="103" y="0"/>
                  </a:cubicBezTo>
                  <a:cubicBezTo>
                    <a:pt x="103" y="0"/>
                    <a:pt x="103" y="0"/>
                    <a:pt x="103" y="0"/>
                  </a:cubicBezTo>
                  <a:cubicBezTo>
                    <a:pt x="103" y="0"/>
                    <a:pt x="103" y="0"/>
                    <a:pt x="103" y="0"/>
                  </a:cubicBezTo>
                  <a:cubicBezTo>
                    <a:pt x="101" y="0"/>
                    <a:pt x="98" y="0"/>
                    <a:pt x="96" y="0"/>
                  </a:cubicBezTo>
                  <a:cubicBezTo>
                    <a:pt x="96" y="0"/>
                    <a:pt x="95" y="0"/>
                    <a:pt x="94" y="0"/>
                  </a:cubicBezTo>
                  <a:cubicBezTo>
                    <a:pt x="92" y="1"/>
                    <a:pt x="90" y="1"/>
                    <a:pt x="89" y="1"/>
                  </a:cubicBezTo>
                  <a:cubicBezTo>
                    <a:pt x="88" y="1"/>
                    <a:pt x="88" y="1"/>
                    <a:pt x="88" y="1"/>
                  </a:cubicBezTo>
                  <a:cubicBezTo>
                    <a:pt x="85" y="2"/>
                    <a:pt x="83" y="2"/>
                    <a:pt x="81" y="3"/>
                  </a:cubicBezTo>
                  <a:cubicBezTo>
                    <a:pt x="81" y="3"/>
                    <a:pt x="80" y="3"/>
                    <a:pt x="80" y="3"/>
                  </a:cubicBezTo>
                  <a:cubicBezTo>
                    <a:pt x="78" y="4"/>
                    <a:pt x="76" y="4"/>
                    <a:pt x="74" y="5"/>
                  </a:cubicBezTo>
                  <a:cubicBezTo>
                    <a:pt x="74" y="5"/>
                    <a:pt x="73" y="5"/>
                    <a:pt x="73" y="5"/>
                  </a:cubicBezTo>
                  <a:cubicBezTo>
                    <a:pt x="71" y="6"/>
                    <a:pt x="69" y="6"/>
                    <a:pt x="67" y="7"/>
                  </a:cubicBezTo>
                  <a:cubicBezTo>
                    <a:pt x="66" y="7"/>
                    <a:pt x="66" y="8"/>
                    <a:pt x="66" y="8"/>
                  </a:cubicBezTo>
                  <a:cubicBezTo>
                    <a:pt x="64" y="8"/>
                    <a:pt x="62" y="9"/>
                    <a:pt x="60" y="10"/>
                  </a:cubicBezTo>
                  <a:cubicBezTo>
                    <a:pt x="60" y="10"/>
                    <a:pt x="60" y="10"/>
                    <a:pt x="59" y="11"/>
                  </a:cubicBezTo>
                  <a:cubicBezTo>
                    <a:pt x="57" y="12"/>
                    <a:pt x="55" y="13"/>
                    <a:pt x="53" y="14"/>
                  </a:cubicBezTo>
                  <a:cubicBezTo>
                    <a:pt x="53" y="14"/>
                    <a:pt x="53" y="14"/>
                    <a:pt x="53" y="14"/>
                  </a:cubicBezTo>
                  <a:cubicBezTo>
                    <a:pt x="51" y="15"/>
                    <a:pt x="49" y="16"/>
                    <a:pt x="48" y="17"/>
                  </a:cubicBezTo>
                  <a:cubicBezTo>
                    <a:pt x="47" y="18"/>
                    <a:pt x="47" y="18"/>
                    <a:pt x="47" y="18"/>
                  </a:cubicBezTo>
                  <a:cubicBezTo>
                    <a:pt x="43" y="21"/>
                    <a:pt x="39" y="23"/>
                    <a:pt x="36" y="26"/>
                  </a:cubicBezTo>
                  <a:cubicBezTo>
                    <a:pt x="36" y="27"/>
                    <a:pt x="36" y="27"/>
                    <a:pt x="35" y="27"/>
                  </a:cubicBezTo>
                  <a:cubicBezTo>
                    <a:pt x="32" y="30"/>
                    <a:pt x="29" y="33"/>
                    <a:pt x="26" y="37"/>
                  </a:cubicBezTo>
                  <a:cubicBezTo>
                    <a:pt x="25" y="37"/>
                    <a:pt x="25" y="37"/>
                    <a:pt x="25" y="37"/>
                  </a:cubicBezTo>
                  <a:cubicBezTo>
                    <a:pt x="10" y="56"/>
                    <a:pt x="0" y="79"/>
                    <a:pt x="0" y="106"/>
                  </a:cubicBezTo>
                  <a:cubicBezTo>
                    <a:pt x="0" y="186"/>
                    <a:pt x="0" y="186"/>
                    <a:pt x="0" y="186"/>
                  </a:cubicBezTo>
                  <a:cubicBezTo>
                    <a:pt x="0" y="244"/>
                    <a:pt x="48" y="292"/>
                    <a:pt x="106" y="292"/>
                  </a:cubicBezTo>
                  <a:cubicBezTo>
                    <a:pt x="544" y="292"/>
                    <a:pt x="544" y="292"/>
                    <a:pt x="544" y="292"/>
                  </a:cubicBezTo>
                  <a:cubicBezTo>
                    <a:pt x="543" y="291"/>
                    <a:pt x="542" y="290"/>
                    <a:pt x="542" y="289"/>
                  </a:cubicBezTo>
                  <a:cubicBezTo>
                    <a:pt x="498" y="256"/>
                    <a:pt x="470" y="204"/>
                    <a:pt x="470" y="146"/>
                  </a:cubicBez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65" name="Freeform: Shape 52">
              <a:extLst>
                <a:ext uri="{FF2B5EF4-FFF2-40B4-BE49-F238E27FC236}">
                  <a16:creationId xmlns:a16="http://schemas.microsoft.com/office/drawing/2014/main" id="{3E73F0FD-27B1-4373-B4CE-5C61A824C386}"/>
                </a:ext>
              </a:extLst>
            </p:cNvPr>
            <p:cNvSpPr>
              <a:spLocks/>
            </p:cNvSpPr>
            <p:nvPr/>
          </p:nvSpPr>
          <p:spPr bwMode="auto">
            <a:xfrm>
              <a:off x="2390623" y="679850"/>
              <a:ext cx="1358584" cy="363491"/>
            </a:xfrm>
            <a:custGeom>
              <a:avLst/>
              <a:gdLst>
                <a:gd name="connsiteX0" fmla="*/ 0 w 1997402"/>
                <a:gd name="connsiteY0" fmla="*/ 0 h 534408"/>
                <a:gd name="connsiteX1" fmla="*/ 1591548 w 1997402"/>
                <a:gd name="connsiteY1" fmla="*/ 0 h 534408"/>
                <a:gd name="connsiteX2" fmla="*/ 1591548 w 1997402"/>
                <a:gd name="connsiteY2" fmla="*/ 356 h 534408"/>
                <a:gd name="connsiteX3" fmla="*/ 1784986 w 1997402"/>
                <a:gd name="connsiteY3" fmla="*/ 356 h 534408"/>
                <a:gd name="connsiteX4" fmla="*/ 1841638 w 1997402"/>
                <a:gd name="connsiteY4" fmla="*/ 28773 h 534408"/>
                <a:gd name="connsiteX5" fmla="*/ 1983239 w 1997402"/>
                <a:gd name="connsiteY5" fmla="*/ 227478 h 534408"/>
                <a:gd name="connsiteX6" fmla="*/ 1983239 w 1997402"/>
                <a:gd name="connsiteY6" fmla="*/ 309529 h 534408"/>
                <a:gd name="connsiteX7" fmla="*/ 1841638 w 1997402"/>
                <a:gd name="connsiteY7" fmla="*/ 505088 h 534408"/>
                <a:gd name="connsiteX8" fmla="*/ 1784986 w 1997402"/>
                <a:gd name="connsiteY8" fmla="*/ 533505 h 534408"/>
                <a:gd name="connsiteX9" fmla="*/ 1591548 w 1997402"/>
                <a:gd name="connsiteY9" fmla="*/ 533505 h 534408"/>
                <a:gd name="connsiteX10" fmla="*/ 1591548 w 1997402"/>
                <a:gd name="connsiteY10" fmla="*/ 534408 h 534408"/>
                <a:gd name="connsiteX11" fmla="*/ 0 w 1997402"/>
                <a:gd name="connsiteY11" fmla="*/ 534408 h 53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7402" h="534408">
                  <a:moveTo>
                    <a:pt x="0" y="0"/>
                  </a:moveTo>
                  <a:lnTo>
                    <a:pt x="1591548" y="0"/>
                  </a:lnTo>
                  <a:lnTo>
                    <a:pt x="1591548" y="356"/>
                  </a:lnTo>
                  <a:lnTo>
                    <a:pt x="1784986" y="356"/>
                  </a:lnTo>
                  <a:cubicBezTo>
                    <a:pt x="1806989" y="356"/>
                    <a:pt x="1829049" y="9846"/>
                    <a:pt x="1841638" y="28773"/>
                  </a:cubicBezTo>
                  <a:lnTo>
                    <a:pt x="1983239" y="227478"/>
                  </a:lnTo>
                  <a:cubicBezTo>
                    <a:pt x="2002123" y="252749"/>
                    <a:pt x="2002123" y="284258"/>
                    <a:pt x="1983239" y="309529"/>
                  </a:cubicBezTo>
                  <a:lnTo>
                    <a:pt x="1841638" y="505088"/>
                  </a:lnTo>
                  <a:cubicBezTo>
                    <a:pt x="1829049" y="524015"/>
                    <a:pt x="1806989" y="533505"/>
                    <a:pt x="1784986" y="533505"/>
                  </a:cubicBezTo>
                  <a:lnTo>
                    <a:pt x="1591548" y="533505"/>
                  </a:lnTo>
                  <a:lnTo>
                    <a:pt x="1591548" y="534408"/>
                  </a:lnTo>
                  <a:lnTo>
                    <a:pt x="0" y="534408"/>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noAutofit/>
            </a:bodyPr>
            <a:lstStyle/>
            <a:p>
              <a:endParaRPr lang="en-IN" dirty="0"/>
            </a:p>
          </p:txBody>
        </p:sp>
        <p:sp>
          <p:nvSpPr>
            <p:cNvPr id="66" name="Freeform 9">
              <a:extLst>
                <a:ext uri="{FF2B5EF4-FFF2-40B4-BE49-F238E27FC236}">
                  <a16:creationId xmlns:a16="http://schemas.microsoft.com/office/drawing/2014/main" id="{85591B13-24F0-4CAB-96E5-D00427BDB90D}"/>
                </a:ext>
              </a:extLst>
            </p:cNvPr>
            <p:cNvSpPr>
              <a:spLocks noEditPoints="1"/>
            </p:cNvSpPr>
            <p:nvPr/>
          </p:nvSpPr>
          <p:spPr bwMode="auto">
            <a:xfrm>
              <a:off x="1685363" y="478769"/>
              <a:ext cx="765282" cy="765283"/>
            </a:xfrm>
            <a:custGeom>
              <a:avLst/>
              <a:gdLst>
                <a:gd name="T0" fmla="*/ 336 w 357"/>
                <a:gd name="T1" fmla="*/ 94 h 357"/>
                <a:gd name="T2" fmla="*/ 333 w 357"/>
                <a:gd name="T3" fmla="*/ 89 h 357"/>
                <a:gd name="T4" fmla="*/ 328 w 357"/>
                <a:gd name="T5" fmla="*/ 81 h 357"/>
                <a:gd name="T6" fmla="*/ 323 w 357"/>
                <a:gd name="T7" fmla="*/ 74 h 357"/>
                <a:gd name="T8" fmla="*/ 264 w 357"/>
                <a:gd name="T9" fmla="*/ 22 h 357"/>
                <a:gd name="T10" fmla="*/ 178 w 357"/>
                <a:gd name="T11" fmla="*/ 0 h 357"/>
                <a:gd name="T12" fmla="*/ 93 w 357"/>
                <a:gd name="T13" fmla="*/ 22 h 357"/>
                <a:gd name="T14" fmla="*/ 76 w 357"/>
                <a:gd name="T15" fmla="*/ 33 h 357"/>
                <a:gd name="T16" fmla="*/ 21 w 357"/>
                <a:gd name="T17" fmla="*/ 95 h 357"/>
                <a:gd name="T18" fmla="*/ 0 w 357"/>
                <a:gd name="T19" fmla="*/ 179 h 357"/>
                <a:gd name="T20" fmla="*/ 72 w 357"/>
                <a:gd name="T21" fmla="*/ 322 h 357"/>
                <a:gd name="T22" fmla="*/ 76 w 357"/>
                <a:gd name="T23" fmla="*/ 325 h 357"/>
                <a:gd name="T24" fmla="*/ 178 w 357"/>
                <a:gd name="T25" fmla="*/ 357 h 357"/>
                <a:gd name="T26" fmla="*/ 323 w 357"/>
                <a:gd name="T27" fmla="*/ 284 h 357"/>
                <a:gd name="T28" fmla="*/ 336 w 357"/>
                <a:gd name="T29" fmla="*/ 263 h 357"/>
                <a:gd name="T30" fmla="*/ 357 w 357"/>
                <a:gd name="T31" fmla="*/ 179 h 357"/>
                <a:gd name="T32" fmla="*/ 336 w 357"/>
                <a:gd name="T33" fmla="*/ 94 h 357"/>
                <a:gd name="T34" fmla="*/ 178 w 357"/>
                <a:gd name="T35" fmla="*/ 323 h 357"/>
                <a:gd name="T36" fmla="*/ 35 w 357"/>
                <a:gd name="T37" fmla="*/ 179 h 357"/>
                <a:gd name="T38" fmla="*/ 178 w 357"/>
                <a:gd name="T39" fmla="*/ 35 h 357"/>
                <a:gd name="T40" fmla="*/ 322 w 357"/>
                <a:gd name="T41" fmla="*/ 179 h 357"/>
                <a:gd name="T42" fmla="*/ 178 w 357"/>
                <a:gd name="T43" fmla="*/ 32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7" h="357">
                  <a:moveTo>
                    <a:pt x="336" y="94"/>
                  </a:moveTo>
                  <a:cubicBezTo>
                    <a:pt x="335" y="92"/>
                    <a:pt x="334" y="91"/>
                    <a:pt x="333" y="89"/>
                  </a:cubicBezTo>
                  <a:cubicBezTo>
                    <a:pt x="331" y="86"/>
                    <a:pt x="330" y="84"/>
                    <a:pt x="328" y="81"/>
                  </a:cubicBezTo>
                  <a:cubicBezTo>
                    <a:pt x="326" y="78"/>
                    <a:pt x="325" y="76"/>
                    <a:pt x="323" y="74"/>
                  </a:cubicBezTo>
                  <a:cubicBezTo>
                    <a:pt x="307" y="52"/>
                    <a:pt x="287" y="35"/>
                    <a:pt x="264" y="22"/>
                  </a:cubicBezTo>
                  <a:cubicBezTo>
                    <a:pt x="239" y="8"/>
                    <a:pt x="210" y="0"/>
                    <a:pt x="178" y="0"/>
                  </a:cubicBezTo>
                  <a:cubicBezTo>
                    <a:pt x="147" y="0"/>
                    <a:pt x="118" y="8"/>
                    <a:pt x="93" y="22"/>
                  </a:cubicBezTo>
                  <a:cubicBezTo>
                    <a:pt x="87" y="25"/>
                    <a:pt x="81" y="29"/>
                    <a:pt x="76" y="33"/>
                  </a:cubicBezTo>
                  <a:cubicBezTo>
                    <a:pt x="53" y="49"/>
                    <a:pt x="34" y="70"/>
                    <a:pt x="21" y="95"/>
                  </a:cubicBezTo>
                  <a:cubicBezTo>
                    <a:pt x="7" y="120"/>
                    <a:pt x="0" y="148"/>
                    <a:pt x="0" y="179"/>
                  </a:cubicBezTo>
                  <a:cubicBezTo>
                    <a:pt x="0" y="237"/>
                    <a:pt x="28" y="289"/>
                    <a:pt x="72" y="322"/>
                  </a:cubicBezTo>
                  <a:cubicBezTo>
                    <a:pt x="73" y="323"/>
                    <a:pt x="74" y="324"/>
                    <a:pt x="76" y="325"/>
                  </a:cubicBezTo>
                  <a:cubicBezTo>
                    <a:pt x="105" y="345"/>
                    <a:pt x="140" y="357"/>
                    <a:pt x="178" y="357"/>
                  </a:cubicBezTo>
                  <a:cubicBezTo>
                    <a:pt x="238" y="357"/>
                    <a:pt x="290" y="328"/>
                    <a:pt x="323" y="284"/>
                  </a:cubicBezTo>
                  <a:cubicBezTo>
                    <a:pt x="328" y="277"/>
                    <a:pt x="332" y="271"/>
                    <a:pt x="336" y="263"/>
                  </a:cubicBezTo>
                  <a:cubicBezTo>
                    <a:pt x="349" y="238"/>
                    <a:pt x="357" y="209"/>
                    <a:pt x="357" y="179"/>
                  </a:cubicBezTo>
                  <a:cubicBezTo>
                    <a:pt x="357" y="148"/>
                    <a:pt x="349" y="119"/>
                    <a:pt x="336" y="94"/>
                  </a:cubicBezTo>
                  <a:close/>
                  <a:moveTo>
                    <a:pt x="178" y="323"/>
                  </a:moveTo>
                  <a:cubicBezTo>
                    <a:pt x="99" y="323"/>
                    <a:pt x="35" y="258"/>
                    <a:pt x="35" y="179"/>
                  </a:cubicBezTo>
                  <a:cubicBezTo>
                    <a:pt x="35" y="99"/>
                    <a:pt x="99" y="35"/>
                    <a:pt x="178" y="35"/>
                  </a:cubicBezTo>
                  <a:cubicBezTo>
                    <a:pt x="258" y="35"/>
                    <a:pt x="322" y="99"/>
                    <a:pt x="322" y="179"/>
                  </a:cubicBezTo>
                  <a:cubicBezTo>
                    <a:pt x="322" y="258"/>
                    <a:pt x="258" y="323"/>
                    <a:pt x="178" y="323"/>
                  </a:cubicBezTo>
                  <a:close/>
                </a:path>
              </a:pathLst>
            </a:custGeom>
            <a:solidFill>
              <a:schemeClr val="accent2"/>
            </a:solidFill>
            <a:ln w="2857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67" name="Oval 10">
              <a:extLst>
                <a:ext uri="{FF2B5EF4-FFF2-40B4-BE49-F238E27FC236}">
                  <a16:creationId xmlns:a16="http://schemas.microsoft.com/office/drawing/2014/main" id="{D878DEF3-745C-4024-BB6F-8FC8CEDB6E4B}"/>
                </a:ext>
              </a:extLst>
            </p:cNvPr>
            <p:cNvSpPr>
              <a:spLocks noChangeArrowheads="1"/>
            </p:cNvSpPr>
            <p:nvPr/>
          </p:nvSpPr>
          <p:spPr bwMode="auto">
            <a:xfrm>
              <a:off x="1760391" y="553796"/>
              <a:ext cx="615227" cy="616478"/>
            </a:xfrm>
            <a:prstGeom prst="ellipse">
              <a:avLst/>
            </a:pr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90" name="Freeform 11">
              <a:extLst>
                <a:ext uri="{FF2B5EF4-FFF2-40B4-BE49-F238E27FC236}">
                  <a16:creationId xmlns:a16="http://schemas.microsoft.com/office/drawing/2014/main" id="{D2B8F2F1-E509-41D2-B371-8F7A8CD3E29F}"/>
                </a:ext>
              </a:extLst>
            </p:cNvPr>
            <p:cNvSpPr>
              <a:spLocks/>
            </p:cNvSpPr>
            <p:nvPr/>
          </p:nvSpPr>
          <p:spPr bwMode="auto">
            <a:xfrm>
              <a:off x="761272" y="622572"/>
              <a:ext cx="1545571" cy="480178"/>
            </a:xfrm>
            <a:custGeom>
              <a:avLst/>
              <a:gdLst>
                <a:gd name="T0" fmla="*/ 609 w 721"/>
                <a:gd name="T1" fmla="*/ 0 h 224"/>
                <a:gd name="T2" fmla="*/ 70 w 721"/>
                <a:gd name="T3" fmla="*/ 0 h 224"/>
                <a:gd name="T4" fmla="*/ 0 w 721"/>
                <a:gd name="T5" fmla="*/ 70 h 224"/>
                <a:gd name="T6" fmla="*/ 0 w 721"/>
                <a:gd name="T7" fmla="*/ 153 h 224"/>
                <a:gd name="T8" fmla="*/ 70 w 721"/>
                <a:gd name="T9" fmla="*/ 224 h 224"/>
                <a:gd name="T10" fmla="*/ 609 w 721"/>
                <a:gd name="T11" fmla="*/ 224 h 224"/>
                <a:gd name="T12" fmla="*/ 721 w 721"/>
                <a:gd name="T13" fmla="*/ 112 h 224"/>
                <a:gd name="T14" fmla="*/ 609 w 721"/>
                <a:gd name="T15" fmla="*/ 0 h 2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1" h="224">
                  <a:moveTo>
                    <a:pt x="609" y="0"/>
                  </a:moveTo>
                  <a:cubicBezTo>
                    <a:pt x="70" y="0"/>
                    <a:pt x="70" y="0"/>
                    <a:pt x="70" y="0"/>
                  </a:cubicBezTo>
                  <a:cubicBezTo>
                    <a:pt x="32" y="0"/>
                    <a:pt x="0" y="31"/>
                    <a:pt x="0" y="70"/>
                  </a:cubicBezTo>
                  <a:cubicBezTo>
                    <a:pt x="0" y="153"/>
                    <a:pt x="0" y="153"/>
                    <a:pt x="0" y="153"/>
                  </a:cubicBezTo>
                  <a:cubicBezTo>
                    <a:pt x="0" y="192"/>
                    <a:pt x="32" y="224"/>
                    <a:pt x="70" y="224"/>
                  </a:cubicBezTo>
                  <a:cubicBezTo>
                    <a:pt x="609" y="224"/>
                    <a:pt x="609" y="224"/>
                    <a:pt x="609" y="224"/>
                  </a:cubicBezTo>
                  <a:cubicBezTo>
                    <a:pt x="671" y="224"/>
                    <a:pt x="721" y="174"/>
                    <a:pt x="721" y="112"/>
                  </a:cubicBezTo>
                  <a:cubicBezTo>
                    <a:pt x="721" y="50"/>
                    <a:pt x="671" y="0"/>
                    <a:pt x="609" y="0"/>
                  </a:cubicBezTo>
                  <a:close/>
                </a:path>
              </a:pathLst>
            </a:custGeom>
            <a:solidFill>
              <a:srgbClr val="FFFFFF"/>
            </a:solidFill>
            <a:ln w="1111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IN" dirty="0"/>
            </a:p>
          </p:txBody>
        </p:sp>
        <p:sp>
          <p:nvSpPr>
            <p:cNvPr id="92" name="Oval 12">
              <a:extLst>
                <a:ext uri="{FF2B5EF4-FFF2-40B4-BE49-F238E27FC236}">
                  <a16:creationId xmlns:a16="http://schemas.microsoft.com/office/drawing/2014/main" id="{2E0B33C1-A048-46E8-94A5-0987BECA06B4}"/>
                </a:ext>
              </a:extLst>
            </p:cNvPr>
            <p:cNvSpPr>
              <a:spLocks noChangeArrowheads="1"/>
            </p:cNvSpPr>
            <p:nvPr/>
          </p:nvSpPr>
          <p:spPr bwMode="auto">
            <a:xfrm>
              <a:off x="1880435" y="669483"/>
              <a:ext cx="372638" cy="373888"/>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109" name="Rectangle 57">
              <a:extLst>
                <a:ext uri="{FF2B5EF4-FFF2-40B4-BE49-F238E27FC236}">
                  <a16:creationId xmlns:a16="http://schemas.microsoft.com/office/drawing/2014/main" id="{3B309B44-38B0-4C03-92C2-4D2E5EE96778}"/>
                </a:ext>
              </a:extLst>
            </p:cNvPr>
            <p:cNvSpPr/>
            <p:nvPr/>
          </p:nvSpPr>
          <p:spPr>
            <a:xfrm>
              <a:off x="711830" y="588662"/>
              <a:ext cx="1192264" cy="535531"/>
            </a:xfrm>
            <a:prstGeom prst="rect">
              <a:avLst/>
            </a:prstGeom>
          </p:spPr>
          <p:txBody>
            <a:bodyPr wrap="square" anchor="ctr">
              <a:spAutoFit/>
            </a:bodyPr>
            <a:lstStyle/>
            <a:p>
              <a:pPr lvl="0" algn="ctr">
                <a:lnSpc>
                  <a:spcPct val="80000"/>
                </a:lnSpc>
                <a:defRPr/>
              </a:pPr>
              <a:r>
                <a:rPr lang="en-ZA" sz="1800" kern="0" dirty="0">
                  <a:solidFill>
                    <a:schemeClr val="accent2"/>
                  </a:solidFill>
                  <a:latin typeface="Bebas Neue Bold" panose="020B0606020202050201" pitchFamily="34" charset="0"/>
                </a:rPr>
                <a:t>WESTERN CAPE</a:t>
              </a:r>
            </a:p>
          </p:txBody>
        </p:sp>
        <p:sp>
          <p:nvSpPr>
            <p:cNvPr id="110" name="Rectangle 58">
              <a:extLst>
                <a:ext uri="{FF2B5EF4-FFF2-40B4-BE49-F238E27FC236}">
                  <a16:creationId xmlns:a16="http://schemas.microsoft.com/office/drawing/2014/main" id="{8C82037C-B5CA-4EB9-BAD5-020C5D452098}"/>
                </a:ext>
              </a:extLst>
            </p:cNvPr>
            <p:cNvSpPr/>
            <p:nvPr/>
          </p:nvSpPr>
          <p:spPr>
            <a:xfrm>
              <a:off x="2467749" y="717928"/>
              <a:ext cx="1179810" cy="276999"/>
            </a:xfrm>
            <a:prstGeom prst="rect">
              <a:avLst/>
            </a:prstGeom>
          </p:spPr>
          <p:txBody>
            <a:bodyPr wrap="none" lIns="0" tIns="0" rIns="0" bIns="0" anchor="ctr">
              <a:spAutoFit/>
            </a:bodyPr>
            <a:lstStyle/>
            <a:p>
              <a:pPr lvl="0" algn="ctr">
                <a:defRPr/>
              </a:pPr>
              <a:r>
                <a:rPr lang="en-ZA" sz="1800" dirty="0">
                  <a:solidFill>
                    <a:schemeClr val="bg1"/>
                  </a:solidFill>
                  <a:latin typeface="Bebas Neue Bold" panose="020B0606020202050201" pitchFamily="34" charset="0"/>
                </a:rPr>
                <a:t>363.8 THOUSAND</a:t>
              </a:r>
            </a:p>
          </p:txBody>
        </p:sp>
        <p:grpSp>
          <p:nvGrpSpPr>
            <p:cNvPr id="111" name="Group 286">
              <a:extLst>
                <a:ext uri="{FF2B5EF4-FFF2-40B4-BE49-F238E27FC236}">
                  <a16:creationId xmlns:a16="http://schemas.microsoft.com/office/drawing/2014/main" id="{609880DF-F73B-4CB9-8A66-818D144C0981}"/>
                </a:ext>
              </a:extLst>
            </p:cNvPr>
            <p:cNvGrpSpPr>
              <a:grpSpLocks noChangeAspect="1"/>
            </p:cNvGrpSpPr>
            <p:nvPr/>
          </p:nvGrpSpPr>
          <p:grpSpPr bwMode="auto">
            <a:xfrm>
              <a:off x="1964574" y="736354"/>
              <a:ext cx="210256" cy="238155"/>
              <a:chOff x="173" y="2224"/>
              <a:chExt cx="590" cy="683"/>
            </a:xfrm>
            <a:solidFill>
              <a:schemeClr val="bg1"/>
            </a:solidFill>
          </p:grpSpPr>
          <p:sp>
            <p:nvSpPr>
              <p:cNvPr id="112" name="Freeform 86">
                <a:extLst>
                  <a:ext uri="{FF2B5EF4-FFF2-40B4-BE49-F238E27FC236}">
                    <a16:creationId xmlns:a16="http://schemas.microsoft.com/office/drawing/2014/main" id="{1BF5754C-F1A9-4F4C-A2E1-D8061A8A354B}"/>
                  </a:ext>
                </a:extLst>
              </p:cNvPr>
              <p:cNvSpPr>
                <a:spLocks noEditPoints="1"/>
              </p:cNvSpPr>
              <p:nvPr/>
            </p:nvSpPr>
            <p:spPr bwMode="auto">
              <a:xfrm>
                <a:off x="463" y="2224"/>
                <a:ext cx="300" cy="675"/>
              </a:xfrm>
              <a:custGeom>
                <a:avLst/>
                <a:gdLst>
                  <a:gd name="T0" fmla="*/ 8 w 204"/>
                  <a:gd name="T1" fmla="*/ 203 h 460"/>
                  <a:gd name="T2" fmla="*/ 24 w 204"/>
                  <a:gd name="T3" fmla="*/ 211 h 460"/>
                  <a:gd name="T4" fmla="*/ 26 w 204"/>
                  <a:gd name="T5" fmla="*/ 196 h 460"/>
                  <a:gd name="T6" fmla="*/ 33 w 204"/>
                  <a:gd name="T7" fmla="*/ 190 h 460"/>
                  <a:gd name="T8" fmla="*/ 42 w 204"/>
                  <a:gd name="T9" fmla="*/ 179 h 460"/>
                  <a:gd name="T10" fmla="*/ 43 w 204"/>
                  <a:gd name="T11" fmla="*/ 204 h 460"/>
                  <a:gd name="T12" fmla="*/ 34 w 204"/>
                  <a:gd name="T13" fmla="*/ 230 h 460"/>
                  <a:gd name="T14" fmla="*/ 24 w 204"/>
                  <a:gd name="T15" fmla="*/ 304 h 460"/>
                  <a:gd name="T16" fmla="*/ 50 w 204"/>
                  <a:gd name="T17" fmla="*/ 295 h 460"/>
                  <a:gd name="T18" fmla="*/ 69 w 204"/>
                  <a:gd name="T19" fmla="*/ 290 h 460"/>
                  <a:gd name="T20" fmla="*/ 66 w 204"/>
                  <a:gd name="T21" fmla="*/ 361 h 460"/>
                  <a:gd name="T22" fmla="*/ 74 w 204"/>
                  <a:gd name="T23" fmla="*/ 391 h 460"/>
                  <a:gd name="T24" fmla="*/ 74 w 204"/>
                  <a:gd name="T25" fmla="*/ 413 h 460"/>
                  <a:gd name="T26" fmla="*/ 93 w 204"/>
                  <a:gd name="T27" fmla="*/ 431 h 460"/>
                  <a:gd name="T28" fmla="*/ 97 w 204"/>
                  <a:gd name="T29" fmla="*/ 393 h 460"/>
                  <a:gd name="T30" fmla="*/ 97 w 204"/>
                  <a:gd name="T31" fmla="*/ 362 h 460"/>
                  <a:gd name="T32" fmla="*/ 100 w 204"/>
                  <a:gd name="T33" fmla="*/ 315 h 460"/>
                  <a:gd name="T34" fmla="*/ 107 w 204"/>
                  <a:gd name="T35" fmla="*/ 276 h 460"/>
                  <a:gd name="T36" fmla="*/ 116 w 204"/>
                  <a:gd name="T37" fmla="*/ 291 h 460"/>
                  <a:gd name="T38" fmla="*/ 119 w 204"/>
                  <a:gd name="T39" fmla="*/ 328 h 460"/>
                  <a:gd name="T40" fmla="*/ 121 w 204"/>
                  <a:gd name="T41" fmla="*/ 377 h 460"/>
                  <a:gd name="T42" fmla="*/ 121 w 204"/>
                  <a:gd name="T43" fmla="*/ 402 h 460"/>
                  <a:gd name="T44" fmla="*/ 122 w 204"/>
                  <a:gd name="T45" fmla="*/ 413 h 460"/>
                  <a:gd name="T46" fmla="*/ 127 w 204"/>
                  <a:gd name="T47" fmla="*/ 458 h 460"/>
                  <a:gd name="T48" fmla="*/ 145 w 204"/>
                  <a:gd name="T49" fmla="*/ 427 h 460"/>
                  <a:gd name="T50" fmla="*/ 151 w 204"/>
                  <a:gd name="T51" fmla="*/ 403 h 460"/>
                  <a:gd name="T52" fmla="*/ 158 w 204"/>
                  <a:gd name="T53" fmla="*/ 372 h 460"/>
                  <a:gd name="T54" fmla="*/ 196 w 204"/>
                  <a:gd name="T55" fmla="*/ 398 h 460"/>
                  <a:gd name="T56" fmla="*/ 200 w 204"/>
                  <a:gd name="T57" fmla="*/ 315 h 460"/>
                  <a:gd name="T58" fmla="*/ 194 w 204"/>
                  <a:gd name="T59" fmla="*/ 273 h 460"/>
                  <a:gd name="T60" fmla="*/ 192 w 204"/>
                  <a:gd name="T61" fmla="*/ 253 h 460"/>
                  <a:gd name="T62" fmla="*/ 196 w 204"/>
                  <a:gd name="T63" fmla="*/ 241 h 460"/>
                  <a:gd name="T64" fmla="*/ 178 w 204"/>
                  <a:gd name="T65" fmla="*/ 158 h 460"/>
                  <a:gd name="T66" fmla="*/ 148 w 204"/>
                  <a:gd name="T67" fmla="*/ 87 h 460"/>
                  <a:gd name="T68" fmla="*/ 113 w 204"/>
                  <a:gd name="T69" fmla="*/ 64 h 460"/>
                  <a:gd name="T70" fmla="*/ 117 w 204"/>
                  <a:gd name="T71" fmla="*/ 50 h 460"/>
                  <a:gd name="T72" fmla="*/ 119 w 204"/>
                  <a:gd name="T73" fmla="*/ 28 h 460"/>
                  <a:gd name="T74" fmla="*/ 102 w 204"/>
                  <a:gd name="T75" fmla="*/ 4 h 460"/>
                  <a:gd name="T76" fmla="*/ 73 w 204"/>
                  <a:gd name="T77" fmla="*/ 25 h 460"/>
                  <a:gd name="T78" fmla="*/ 66 w 204"/>
                  <a:gd name="T79" fmla="*/ 32 h 460"/>
                  <a:gd name="T80" fmla="*/ 70 w 204"/>
                  <a:gd name="T81" fmla="*/ 43 h 460"/>
                  <a:gd name="T82" fmla="*/ 76 w 204"/>
                  <a:gd name="T83" fmla="*/ 71 h 460"/>
                  <a:gd name="T84" fmla="*/ 45 w 204"/>
                  <a:gd name="T85" fmla="*/ 90 h 460"/>
                  <a:gd name="T86" fmla="*/ 28 w 204"/>
                  <a:gd name="T87" fmla="*/ 122 h 460"/>
                  <a:gd name="T88" fmla="*/ 16 w 204"/>
                  <a:gd name="T89" fmla="*/ 160 h 460"/>
                  <a:gd name="T90" fmla="*/ 7 w 204"/>
                  <a:gd name="T91" fmla="*/ 195 h 460"/>
                  <a:gd name="T92" fmla="*/ 167 w 204"/>
                  <a:gd name="T93" fmla="*/ 219 h 460"/>
                  <a:gd name="T94" fmla="*/ 173 w 204"/>
                  <a:gd name="T95" fmla="*/ 252 h 460"/>
                  <a:gd name="T96" fmla="*/ 168 w 204"/>
                  <a:gd name="T97" fmla="*/ 247 h 460"/>
                  <a:gd name="T98" fmla="*/ 164 w 204"/>
                  <a:gd name="T99" fmla="*/ 20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4" h="460">
                    <a:moveTo>
                      <a:pt x="7" y="195"/>
                    </a:moveTo>
                    <a:cubicBezTo>
                      <a:pt x="7" y="195"/>
                      <a:pt x="8" y="202"/>
                      <a:pt x="8" y="203"/>
                    </a:cubicBezTo>
                    <a:cubicBezTo>
                      <a:pt x="9" y="205"/>
                      <a:pt x="10" y="208"/>
                      <a:pt x="12" y="210"/>
                    </a:cubicBezTo>
                    <a:cubicBezTo>
                      <a:pt x="15" y="212"/>
                      <a:pt x="21" y="213"/>
                      <a:pt x="24" y="211"/>
                    </a:cubicBezTo>
                    <a:cubicBezTo>
                      <a:pt x="27" y="210"/>
                      <a:pt x="27" y="206"/>
                      <a:pt x="26" y="203"/>
                    </a:cubicBezTo>
                    <a:cubicBezTo>
                      <a:pt x="26" y="203"/>
                      <a:pt x="26" y="197"/>
                      <a:pt x="26" y="196"/>
                    </a:cubicBezTo>
                    <a:cubicBezTo>
                      <a:pt x="29" y="196"/>
                      <a:pt x="32" y="198"/>
                      <a:pt x="34" y="196"/>
                    </a:cubicBezTo>
                    <a:cubicBezTo>
                      <a:pt x="36" y="194"/>
                      <a:pt x="33" y="192"/>
                      <a:pt x="33" y="190"/>
                    </a:cubicBezTo>
                    <a:cubicBezTo>
                      <a:pt x="32" y="188"/>
                      <a:pt x="34" y="187"/>
                      <a:pt x="35" y="185"/>
                    </a:cubicBezTo>
                    <a:cubicBezTo>
                      <a:pt x="37" y="183"/>
                      <a:pt x="39" y="180"/>
                      <a:pt x="42" y="179"/>
                    </a:cubicBezTo>
                    <a:cubicBezTo>
                      <a:pt x="42" y="181"/>
                      <a:pt x="43" y="184"/>
                      <a:pt x="44" y="186"/>
                    </a:cubicBezTo>
                    <a:cubicBezTo>
                      <a:pt x="45" y="192"/>
                      <a:pt x="44" y="198"/>
                      <a:pt x="43" y="204"/>
                    </a:cubicBezTo>
                    <a:cubicBezTo>
                      <a:pt x="42" y="209"/>
                      <a:pt x="41" y="215"/>
                      <a:pt x="39" y="220"/>
                    </a:cubicBezTo>
                    <a:cubicBezTo>
                      <a:pt x="37" y="223"/>
                      <a:pt x="35" y="226"/>
                      <a:pt x="34" y="230"/>
                    </a:cubicBezTo>
                    <a:cubicBezTo>
                      <a:pt x="31" y="240"/>
                      <a:pt x="31" y="251"/>
                      <a:pt x="30" y="261"/>
                    </a:cubicBezTo>
                    <a:cubicBezTo>
                      <a:pt x="28" y="275"/>
                      <a:pt x="25" y="289"/>
                      <a:pt x="24" y="304"/>
                    </a:cubicBezTo>
                    <a:cubicBezTo>
                      <a:pt x="26" y="304"/>
                      <a:pt x="45" y="309"/>
                      <a:pt x="45" y="309"/>
                    </a:cubicBezTo>
                    <a:cubicBezTo>
                      <a:pt x="47" y="305"/>
                      <a:pt x="47" y="299"/>
                      <a:pt x="50" y="295"/>
                    </a:cubicBezTo>
                    <a:cubicBezTo>
                      <a:pt x="53" y="293"/>
                      <a:pt x="57" y="292"/>
                      <a:pt x="60" y="292"/>
                    </a:cubicBezTo>
                    <a:cubicBezTo>
                      <a:pt x="61" y="292"/>
                      <a:pt x="69" y="291"/>
                      <a:pt x="69" y="290"/>
                    </a:cubicBezTo>
                    <a:cubicBezTo>
                      <a:pt x="69" y="295"/>
                      <a:pt x="68" y="301"/>
                      <a:pt x="68" y="306"/>
                    </a:cubicBezTo>
                    <a:cubicBezTo>
                      <a:pt x="68" y="324"/>
                      <a:pt x="65" y="343"/>
                      <a:pt x="66" y="361"/>
                    </a:cubicBezTo>
                    <a:cubicBezTo>
                      <a:pt x="67" y="367"/>
                      <a:pt x="65" y="373"/>
                      <a:pt x="66" y="378"/>
                    </a:cubicBezTo>
                    <a:cubicBezTo>
                      <a:pt x="67" y="384"/>
                      <a:pt x="71" y="387"/>
                      <a:pt x="74" y="391"/>
                    </a:cubicBezTo>
                    <a:cubicBezTo>
                      <a:pt x="77" y="393"/>
                      <a:pt x="77" y="394"/>
                      <a:pt x="76" y="397"/>
                    </a:cubicBezTo>
                    <a:cubicBezTo>
                      <a:pt x="75" y="402"/>
                      <a:pt x="74" y="407"/>
                      <a:pt x="74" y="413"/>
                    </a:cubicBezTo>
                    <a:cubicBezTo>
                      <a:pt x="74" y="418"/>
                      <a:pt x="73" y="425"/>
                      <a:pt x="79" y="429"/>
                    </a:cubicBezTo>
                    <a:cubicBezTo>
                      <a:pt x="83" y="431"/>
                      <a:pt x="89" y="431"/>
                      <a:pt x="93" y="431"/>
                    </a:cubicBezTo>
                    <a:cubicBezTo>
                      <a:pt x="101" y="430"/>
                      <a:pt x="101" y="424"/>
                      <a:pt x="100" y="418"/>
                    </a:cubicBezTo>
                    <a:cubicBezTo>
                      <a:pt x="99" y="410"/>
                      <a:pt x="95" y="401"/>
                      <a:pt x="97" y="393"/>
                    </a:cubicBezTo>
                    <a:cubicBezTo>
                      <a:pt x="98" y="390"/>
                      <a:pt x="100" y="386"/>
                      <a:pt x="99" y="383"/>
                    </a:cubicBezTo>
                    <a:cubicBezTo>
                      <a:pt x="97" y="376"/>
                      <a:pt x="97" y="369"/>
                      <a:pt x="97" y="362"/>
                    </a:cubicBezTo>
                    <a:cubicBezTo>
                      <a:pt x="97" y="352"/>
                      <a:pt x="95" y="343"/>
                      <a:pt x="95" y="333"/>
                    </a:cubicBezTo>
                    <a:cubicBezTo>
                      <a:pt x="96" y="327"/>
                      <a:pt x="98" y="321"/>
                      <a:pt x="100" y="315"/>
                    </a:cubicBezTo>
                    <a:cubicBezTo>
                      <a:pt x="101" y="309"/>
                      <a:pt x="101" y="302"/>
                      <a:pt x="102" y="296"/>
                    </a:cubicBezTo>
                    <a:cubicBezTo>
                      <a:pt x="103" y="289"/>
                      <a:pt x="105" y="283"/>
                      <a:pt x="107" y="276"/>
                    </a:cubicBezTo>
                    <a:cubicBezTo>
                      <a:pt x="108" y="273"/>
                      <a:pt x="112" y="266"/>
                      <a:pt x="114" y="273"/>
                    </a:cubicBezTo>
                    <a:cubicBezTo>
                      <a:pt x="115" y="279"/>
                      <a:pt x="115" y="285"/>
                      <a:pt x="116" y="291"/>
                    </a:cubicBezTo>
                    <a:cubicBezTo>
                      <a:pt x="117" y="299"/>
                      <a:pt x="118" y="305"/>
                      <a:pt x="118" y="313"/>
                    </a:cubicBezTo>
                    <a:cubicBezTo>
                      <a:pt x="119" y="318"/>
                      <a:pt x="120" y="323"/>
                      <a:pt x="119" y="328"/>
                    </a:cubicBezTo>
                    <a:cubicBezTo>
                      <a:pt x="118" y="334"/>
                      <a:pt x="120" y="340"/>
                      <a:pt x="121" y="346"/>
                    </a:cubicBezTo>
                    <a:cubicBezTo>
                      <a:pt x="122" y="356"/>
                      <a:pt x="122" y="366"/>
                      <a:pt x="121" y="377"/>
                    </a:cubicBezTo>
                    <a:cubicBezTo>
                      <a:pt x="121" y="382"/>
                      <a:pt x="121" y="387"/>
                      <a:pt x="120" y="392"/>
                    </a:cubicBezTo>
                    <a:cubicBezTo>
                      <a:pt x="120" y="395"/>
                      <a:pt x="118" y="399"/>
                      <a:pt x="121" y="402"/>
                    </a:cubicBezTo>
                    <a:cubicBezTo>
                      <a:pt x="122" y="403"/>
                      <a:pt x="124" y="404"/>
                      <a:pt x="124" y="406"/>
                    </a:cubicBezTo>
                    <a:cubicBezTo>
                      <a:pt x="124" y="409"/>
                      <a:pt x="123" y="411"/>
                      <a:pt x="122" y="413"/>
                    </a:cubicBezTo>
                    <a:cubicBezTo>
                      <a:pt x="119" y="422"/>
                      <a:pt x="121" y="430"/>
                      <a:pt x="121" y="438"/>
                    </a:cubicBezTo>
                    <a:cubicBezTo>
                      <a:pt x="121" y="445"/>
                      <a:pt x="120" y="454"/>
                      <a:pt x="127" y="458"/>
                    </a:cubicBezTo>
                    <a:cubicBezTo>
                      <a:pt x="132" y="460"/>
                      <a:pt x="142" y="460"/>
                      <a:pt x="146" y="454"/>
                    </a:cubicBezTo>
                    <a:cubicBezTo>
                      <a:pt x="151" y="445"/>
                      <a:pt x="141" y="436"/>
                      <a:pt x="145" y="427"/>
                    </a:cubicBezTo>
                    <a:cubicBezTo>
                      <a:pt x="147" y="423"/>
                      <a:pt x="148" y="421"/>
                      <a:pt x="147" y="416"/>
                    </a:cubicBezTo>
                    <a:cubicBezTo>
                      <a:pt x="147" y="411"/>
                      <a:pt x="150" y="408"/>
                      <a:pt x="151" y="403"/>
                    </a:cubicBezTo>
                    <a:cubicBezTo>
                      <a:pt x="153" y="390"/>
                      <a:pt x="152" y="376"/>
                      <a:pt x="153" y="363"/>
                    </a:cubicBezTo>
                    <a:cubicBezTo>
                      <a:pt x="153" y="365"/>
                      <a:pt x="157" y="370"/>
                      <a:pt x="158" y="372"/>
                    </a:cubicBezTo>
                    <a:cubicBezTo>
                      <a:pt x="160" y="376"/>
                      <a:pt x="163" y="379"/>
                      <a:pt x="166" y="382"/>
                    </a:cubicBezTo>
                    <a:cubicBezTo>
                      <a:pt x="172" y="389"/>
                      <a:pt x="186" y="407"/>
                      <a:pt x="196" y="398"/>
                    </a:cubicBezTo>
                    <a:cubicBezTo>
                      <a:pt x="200" y="395"/>
                      <a:pt x="201" y="390"/>
                      <a:pt x="202" y="384"/>
                    </a:cubicBezTo>
                    <a:cubicBezTo>
                      <a:pt x="204" y="361"/>
                      <a:pt x="203" y="338"/>
                      <a:pt x="200" y="315"/>
                    </a:cubicBezTo>
                    <a:cubicBezTo>
                      <a:pt x="199" y="307"/>
                      <a:pt x="198" y="300"/>
                      <a:pt x="197" y="292"/>
                    </a:cubicBezTo>
                    <a:cubicBezTo>
                      <a:pt x="197" y="286"/>
                      <a:pt x="196" y="279"/>
                      <a:pt x="194" y="273"/>
                    </a:cubicBezTo>
                    <a:cubicBezTo>
                      <a:pt x="192" y="269"/>
                      <a:pt x="188" y="267"/>
                      <a:pt x="187" y="263"/>
                    </a:cubicBezTo>
                    <a:cubicBezTo>
                      <a:pt x="186" y="258"/>
                      <a:pt x="191" y="257"/>
                      <a:pt x="192" y="253"/>
                    </a:cubicBezTo>
                    <a:cubicBezTo>
                      <a:pt x="193" y="250"/>
                      <a:pt x="192" y="247"/>
                      <a:pt x="194" y="244"/>
                    </a:cubicBezTo>
                    <a:cubicBezTo>
                      <a:pt x="195" y="243"/>
                      <a:pt x="195" y="243"/>
                      <a:pt x="196" y="241"/>
                    </a:cubicBezTo>
                    <a:cubicBezTo>
                      <a:pt x="199" y="223"/>
                      <a:pt x="191" y="205"/>
                      <a:pt x="186" y="187"/>
                    </a:cubicBezTo>
                    <a:cubicBezTo>
                      <a:pt x="183" y="178"/>
                      <a:pt x="181" y="168"/>
                      <a:pt x="178" y="158"/>
                    </a:cubicBezTo>
                    <a:cubicBezTo>
                      <a:pt x="176" y="151"/>
                      <a:pt x="174" y="145"/>
                      <a:pt x="173" y="138"/>
                    </a:cubicBezTo>
                    <a:cubicBezTo>
                      <a:pt x="168" y="119"/>
                      <a:pt x="165" y="99"/>
                      <a:pt x="148" y="87"/>
                    </a:cubicBezTo>
                    <a:cubicBezTo>
                      <a:pt x="144" y="84"/>
                      <a:pt x="139" y="81"/>
                      <a:pt x="134" y="78"/>
                    </a:cubicBezTo>
                    <a:cubicBezTo>
                      <a:pt x="126" y="74"/>
                      <a:pt x="118" y="72"/>
                      <a:pt x="113" y="64"/>
                    </a:cubicBezTo>
                    <a:cubicBezTo>
                      <a:pt x="112" y="61"/>
                      <a:pt x="112" y="58"/>
                      <a:pt x="112" y="55"/>
                    </a:cubicBezTo>
                    <a:cubicBezTo>
                      <a:pt x="112" y="52"/>
                      <a:pt x="115" y="52"/>
                      <a:pt x="117" y="50"/>
                    </a:cubicBezTo>
                    <a:cubicBezTo>
                      <a:pt x="119" y="47"/>
                      <a:pt x="121" y="38"/>
                      <a:pt x="117" y="37"/>
                    </a:cubicBezTo>
                    <a:cubicBezTo>
                      <a:pt x="119" y="37"/>
                      <a:pt x="119" y="28"/>
                      <a:pt x="119" y="28"/>
                    </a:cubicBezTo>
                    <a:cubicBezTo>
                      <a:pt x="120" y="21"/>
                      <a:pt x="116" y="14"/>
                      <a:pt x="111" y="9"/>
                    </a:cubicBezTo>
                    <a:cubicBezTo>
                      <a:pt x="108" y="7"/>
                      <a:pt x="105" y="5"/>
                      <a:pt x="102" y="4"/>
                    </a:cubicBezTo>
                    <a:cubicBezTo>
                      <a:pt x="93" y="0"/>
                      <a:pt x="78" y="4"/>
                      <a:pt x="75" y="14"/>
                    </a:cubicBezTo>
                    <a:cubicBezTo>
                      <a:pt x="74" y="17"/>
                      <a:pt x="74" y="21"/>
                      <a:pt x="73" y="25"/>
                    </a:cubicBezTo>
                    <a:cubicBezTo>
                      <a:pt x="72" y="26"/>
                      <a:pt x="72" y="29"/>
                      <a:pt x="70" y="30"/>
                    </a:cubicBezTo>
                    <a:cubicBezTo>
                      <a:pt x="69" y="31"/>
                      <a:pt x="67" y="31"/>
                      <a:pt x="66" y="32"/>
                    </a:cubicBezTo>
                    <a:cubicBezTo>
                      <a:pt x="65" y="33"/>
                      <a:pt x="65" y="35"/>
                      <a:pt x="65" y="37"/>
                    </a:cubicBezTo>
                    <a:cubicBezTo>
                      <a:pt x="65" y="41"/>
                      <a:pt x="66" y="42"/>
                      <a:pt x="70" y="43"/>
                    </a:cubicBezTo>
                    <a:cubicBezTo>
                      <a:pt x="69" y="52"/>
                      <a:pt x="71" y="61"/>
                      <a:pt x="79" y="67"/>
                    </a:cubicBezTo>
                    <a:cubicBezTo>
                      <a:pt x="79" y="67"/>
                      <a:pt x="77" y="71"/>
                      <a:pt x="76" y="71"/>
                    </a:cubicBezTo>
                    <a:cubicBezTo>
                      <a:pt x="72" y="75"/>
                      <a:pt x="65" y="75"/>
                      <a:pt x="60" y="78"/>
                    </a:cubicBezTo>
                    <a:cubicBezTo>
                      <a:pt x="55" y="81"/>
                      <a:pt x="50" y="86"/>
                      <a:pt x="45" y="90"/>
                    </a:cubicBezTo>
                    <a:cubicBezTo>
                      <a:pt x="40" y="95"/>
                      <a:pt x="35" y="99"/>
                      <a:pt x="32" y="105"/>
                    </a:cubicBezTo>
                    <a:cubicBezTo>
                      <a:pt x="30" y="110"/>
                      <a:pt x="29" y="117"/>
                      <a:pt x="28" y="122"/>
                    </a:cubicBezTo>
                    <a:cubicBezTo>
                      <a:pt x="25" y="129"/>
                      <a:pt x="22" y="135"/>
                      <a:pt x="20" y="141"/>
                    </a:cubicBezTo>
                    <a:cubicBezTo>
                      <a:pt x="18" y="147"/>
                      <a:pt x="18" y="154"/>
                      <a:pt x="16" y="160"/>
                    </a:cubicBezTo>
                    <a:cubicBezTo>
                      <a:pt x="14" y="164"/>
                      <a:pt x="12" y="168"/>
                      <a:pt x="10" y="172"/>
                    </a:cubicBezTo>
                    <a:cubicBezTo>
                      <a:pt x="7" y="177"/>
                      <a:pt x="0" y="192"/>
                      <a:pt x="7" y="195"/>
                    </a:cubicBezTo>
                    <a:close/>
                    <a:moveTo>
                      <a:pt x="164" y="206"/>
                    </a:moveTo>
                    <a:cubicBezTo>
                      <a:pt x="167" y="219"/>
                      <a:pt x="167" y="219"/>
                      <a:pt x="167" y="219"/>
                    </a:cubicBezTo>
                    <a:cubicBezTo>
                      <a:pt x="169" y="225"/>
                      <a:pt x="172" y="230"/>
                      <a:pt x="174" y="235"/>
                    </a:cubicBezTo>
                    <a:cubicBezTo>
                      <a:pt x="177" y="240"/>
                      <a:pt x="173" y="247"/>
                      <a:pt x="173" y="252"/>
                    </a:cubicBezTo>
                    <a:cubicBezTo>
                      <a:pt x="173" y="256"/>
                      <a:pt x="170" y="258"/>
                      <a:pt x="167" y="259"/>
                    </a:cubicBezTo>
                    <a:cubicBezTo>
                      <a:pt x="168" y="259"/>
                      <a:pt x="168" y="248"/>
                      <a:pt x="168" y="247"/>
                    </a:cubicBezTo>
                    <a:cubicBezTo>
                      <a:pt x="168" y="240"/>
                      <a:pt x="167" y="232"/>
                      <a:pt x="166" y="225"/>
                    </a:cubicBezTo>
                    <a:cubicBezTo>
                      <a:pt x="166" y="225"/>
                      <a:pt x="164" y="206"/>
                      <a:pt x="164" y="2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endParaRPr lang="en-US" dirty="0"/>
              </a:p>
            </p:txBody>
          </p:sp>
          <p:sp>
            <p:nvSpPr>
              <p:cNvPr id="113" name="Freeform 87">
                <a:extLst>
                  <a:ext uri="{FF2B5EF4-FFF2-40B4-BE49-F238E27FC236}">
                    <a16:creationId xmlns:a16="http://schemas.microsoft.com/office/drawing/2014/main" id="{C13B07FA-07D4-4971-8AFB-92B793473DF6}"/>
                  </a:ext>
                </a:extLst>
              </p:cNvPr>
              <p:cNvSpPr>
                <a:spLocks noEditPoints="1"/>
              </p:cNvSpPr>
              <p:nvPr/>
            </p:nvSpPr>
            <p:spPr bwMode="auto">
              <a:xfrm>
                <a:off x="173" y="2235"/>
                <a:ext cx="380" cy="672"/>
              </a:xfrm>
              <a:custGeom>
                <a:avLst/>
                <a:gdLst>
                  <a:gd name="T0" fmla="*/ 73 w 258"/>
                  <a:gd name="T1" fmla="*/ 276 h 458"/>
                  <a:gd name="T2" fmla="*/ 73 w 258"/>
                  <a:gd name="T3" fmla="*/ 337 h 458"/>
                  <a:gd name="T4" fmla="*/ 80 w 258"/>
                  <a:gd name="T5" fmla="*/ 387 h 458"/>
                  <a:gd name="T6" fmla="*/ 98 w 258"/>
                  <a:gd name="T7" fmla="*/ 391 h 458"/>
                  <a:gd name="T8" fmla="*/ 98 w 258"/>
                  <a:gd name="T9" fmla="*/ 341 h 458"/>
                  <a:gd name="T10" fmla="*/ 107 w 258"/>
                  <a:gd name="T11" fmla="*/ 323 h 458"/>
                  <a:gd name="T12" fmla="*/ 105 w 258"/>
                  <a:gd name="T13" fmla="*/ 388 h 458"/>
                  <a:gd name="T14" fmla="*/ 106 w 258"/>
                  <a:gd name="T15" fmla="*/ 422 h 458"/>
                  <a:gd name="T16" fmla="*/ 126 w 258"/>
                  <a:gd name="T17" fmla="*/ 430 h 458"/>
                  <a:gd name="T18" fmla="*/ 131 w 258"/>
                  <a:gd name="T19" fmla="*/ 362 h 458"/>
                  <a:gd name="T20" fmla="*/ 141 w 258"/>
                  <a:gd name="T21" fmla="*/ 271 h 458"/>
                  <a:gd name="T22" fmla="*/ 154 w 258"/>
                  <a:gd name="T23" fmla="*/ 205 h 458"/>
                  <a:gd name="T24" fmla="*/ 148 w 258"/>
                  <a:gd name="T25" fmla="*/ 150 h 458"/>
                  <a:gd name="T26" fmla="*/ 159 w 258"/>
                  <a:gd name="T27" fmla="*/ 189 h 458"/>
                  <a:gd name="T28" fmla="*/ 162 w 258"/>
                  <a:gd name="T29" fmla="*/ 325 h 458"/>
                  <a:gd name="T30" fmla="*/ 160 w 258"/>
                  <a:gd name="T31" fmla="*/ 422 h 458"/>
                  <a:gd name="T32" fmla="*/ 166 w 258"/>
                  <a:gd name="T33" fmla="*/ 454 h 458"/>
                  <a:gd name="T34" fmla="*/ 189 w 258"/>
                  <a:gd name="T35" fmla="*/ 454 h 458"/>
                  <a:gd name="T36" fmla="*/ 218 w 258"/>
                  <a:gd name="T37" fmla="*/ 451 h 458"/>
                  <a:gd name="T38" fmla="*/ 236 w 258"/>
                  <a:gd name="T39" fmla="*/ 433 h 458"/>
                  <a:gd name="T40" fmla="*/ 250 w 258"/>
                  <a:gd name="T41" fmla="*/ 409 h 458"/>
                  <a:gd name="T42" fmla="*/ 237 w 258"/>
                  <a:gd name="T43" fmla="*/ 320 h 458"/>
                  <a:gd name="T44" fmla="*/ 199 w 258"/>
                  <a:gd name="T45" fmla="*/ 313 h 458"/>
                  <a:gd name="T46" fmla="*/ 179 w 258"/>
                  <a:gd name="T47" fmla="*/ 312 h 458"/>
                  <a:gd name="T48" fmla="*/ 175 w 258"/>
                  <a:gd name="T49" fmla="*/ 267 h 458"/>
                  <a:gd name="T50" fmla="*/ 173 w 258"/>
                  <a:gd name="T51" fmla="*/ 194 h 458"/>
                  <a:gd name="T52" fmla="*/ 173 w 258"/>
                  <a:gd name="T53" fmla="*/ 173 h 458"/>
                  <a:gd name="T54" fmla="*/ 165 w 258"/>
                  <a:gd name="T55" fmla="*/ 146 h 458"/>
                  <a:gd name="T56" fmla="*/ 164 w 258"/>
                  <a:gd name="T57" fmla="*/ 102 h 458"/>
                  <a:gd name="T58" fmla="*/ 165 w 258"/>
                  <a:gd name="T59" fmla="*/ 82 h 458"/>
                  <a:gd name="T60" fmla="*/ 159 w 258"/>
                  <a:gd name="T61" fmla="*/ 71 h 458"/>
                  <a:gd name="T62" fmla="*/ 154 w 258"/>
                  <a:gd name="T63" fmla="*/ 59 h 458"/>
                  <a:gd name="T64" fmla="*/ 151 w 258"/>
                  <a:gd name="T65" fmla="*/ 48 h 458"/>
                  <a:gd name="T66" fmla="*/ 109 w 258"/>
                  <a:gd name="T67" fmla="*/ 8 h 458"/>
                  <a:gd name="T68" fmla="*/ 90 w 258"/>
                  <a:gd name="T69" fmla="*/ 44 h 458"/>
                  <a:gd name="T70" fmla="*/ 90 w 258"/>
                  <a:gd name="T71" fmla="*/ 55 h 458"/>
                  <a:gd name="T72" fmla="*/ 67 w 258"/>
                  <a:gd name="T73" fmla="*/ 72 h 458"/>
                  <a:gd name="T74" fmla="*/ 43 w 258"/>
                  <a:gd name="T75" fmla="*/ 140 h 458"/>
                  <a:gd name="T76" fmla="*/ 29 w 258"/>
                  <a:gd name="T77" fmla="*/ 175 h 458"/>
                  <a:gd name="T78" fmla="*/ 5 w 258"/>
                  <a:gd name="T79" fmla="*/ 219 h 458"/>
                  <a:gd name="T80" fmla="*/ 2 w 258"/>
                  <a:gd name="T81" fmla="*/ 253 h 458"/>
                  <a:gd name="T82" fmla="*/ 172 w 258"/>
                  <a:gd name="T83" fmla="*/ 313 h 458"/>
                  <a:gd name="T84" fmla="*/ 66 w 258"/>
                  <a:gd name="T85" fmla="*/ 171 h 458"/>
                  <a:gd name="T86" fmla="*/ 74 w 258"/>
                  <a:gd name="T87" fmla="*/ 193 h 458"/>
                  <a:gd name="T88" fmla="*/ 66 w 258"/>
                  <a:gd name="T89" fmla="*/ 171 h 458"/>
                  <a:gd name="T90" fmla="*/ 61 w 258"/>
                  <a:gd name="T91" fmla="*/ 167 h 458"/>
                  <a:gd name="T92" fmla="*/ 62 w 258"/>
                  <a:gd name="T93" fmla="*/ 194 h 458"/>
                  <a:gd name="T94" fmla="*/ 56 w 258"/>
                  <a:gd name="T95" fmla="*/ 177 h 458"/>
                  <a:gd name="T96" fmla="*/ 59 w 258"/>
                  <a:gd name="T97" fmla="*/ 159 h 458"/>
                  <a:gd name="T98" fmla="*/ 45 w 258"/>
                  <a:gd name="T99" fmla="*/ 191 h 458"/>
                  <a:gd name="T100" fmla="*/ 39 w 258"/>
                  <a:gd name="T101" fmla="*/ 157 h 458"/>
                  <a:gd name="T102" fmla="*/ 30 w 258"/>
                  <a:gd name="T103" fmla="*/ 191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8" h="458">
                    <a:moveTo>
                      <a:pt x="2" y="253"/>
                    </a:moveTo>
                    <a:cubicBezTo>
                      <a:pt x="9" y="268"/>
                      <a:pt x="30" y="274"/>
                      <a:pt x="45" y="277"/>
                    </a:cubicBezTo>
                    <a:cubicBezTo>
                      <a:pt x="47" y="277"/>
                      <a:pt x="73" y="279"/>
                      <a:pt x="73" y="276"/>
                    </a:cubicBezTo>
                    <a:cubicBezTo>
                      <a:pt x="73" y="281"/>
                      <a:pt x="73" y="285"/>
                      <a:pt x="73" y="289"/>
                    </a:cubicBezTo>
                    <a:cubicBezTo>
                      <a:pt x="74" y="297"/>
                      <a:pt x="78" y="306"/>
                      <a:pt x="76" y="314"/>
                    </a:cubicBezTo>
                    <a:cubicBezTo>
                      <a:pt x="75" y="322"/>
                      <a:pt x="72" y="329"/>
                      <a:pt x="73" y="337"/>
                    </a:cubicBezTo>
                    <a:cubicBezTo>
                      <a:pt x="73" y="345"/>
                      <a:pt x="74" y="353"/>
                      <a:pt x="74" y="361"/>
                    </a:cubicBezTo>
                    <a:cubicBezTo>
                      <a:pt x="75" y="367"/>
                      <a:pt x="78" y="368"/>
                      <a:pt x="80" y="372"/>
                    </a:cubicBezTo>
                    <a:cubicBezTo>
                      <a:pt x="83" y="377"/>
                      <a:pt x="80" y="383"/>
                      <a:pt x="80" y="387"/>
                    </a:cubicBezTo>
                    <a:cubicBezTo>
                      <a:pt x="80" y="397"/>
                      <a:pt x="78" y="418"/>
                      <a:pt x="90" y="423"/>
                    </a:cubicBezTo>
                    <a:cubicBezTo>
                      <a:pt x="95" y="425"/>
                      <a:pt x="97" y="420"/>
                      <a:pt x="99" y="416"/>
                    </a:cubicBezTo>
                    <a:cubicBezTo>
                      <a:pt x="101" y="408"/>
                      <a:pt x="99" y="399"/>
                      <a:pt x="98" y="391"/>
                    </a:cubicBezTo>
                    <a:cubicBezTo>
                      <a:pt x="96" y="384"/>
                      <a:pt x="96" y="377"/>
                      <a:pt x="96" y="370"/>
                    </a:cubicBezTo>
                    <a:cubicBezTo>
                      <a:pt x="97" y="365"/>
                      <a:pt x="97" y="359"/>
                      <a:pt x="98" y="354"/>
                    </a:cubicBezTo>
                    <a:cubicBezTo>
                      <a:pt x="98" y="349"/>
                      <a:pt x="97" y="345"/>
                      <a:pt x="98" y="341"/>
                    </a:cubicBezTo>
                    <a:cubicBezTo>
                      <a:pt x="99" y="336"/>
                      <a:pt x="101" y="332"/>
                      <a:pt x="102" y="328"/>
                    </a:cubicBezTo>
                    <a:cubicBezTo>
                      <a:pt x="104" y="323"/>
                      <a:pt x="103" y="317"/>
                      <a:pt x="104" y="311"/>
                    </a:cubicBezTo>
                    <a:cubicBezTo>
                      <a:pt x="103" y="315"/>
                      <a:pt x="106" y="319"/>
                      <a:pt x="107" y="323"/>
                    </a:cubicBezTo>
                    <a:cubicBezTo>
                      <a:pt x="108" y="332"/>
                      <a:pt x="107" y="342"/>
                      <a:pt x="106" y="352"/>
                    </a:cubicBezTo>
                    <a:cubicBezTo>
                      <a:pt x="105" y="361"/>
                      <a:pt x="106" y="370"/>
                      <a:pt x="106" y="379"/>
                    </a:cubicBezTo>
                    <a:cubicBezTo>
                      <a:pt x="106" y="382"/>
                      <a:pt x="105" y="385"/>
                      <a:pt x="105" y="388"/>
                    </a:cubicBezTo>
                    <a:cubicBezTo>
                      <a:pt x="106" y="390"/>
                      <a:pt x="107" y="392"/>
                      <a:pt x="107" y="395"/>
                    </a:cubicBezTo>
                    <a:cubicBezTo>
                      <a:pt x="107" y="398"/>
                      <a:pt x="105" y="401"/>
                      <a:pt x="105" y="405"/>
                    </a:cubicBezTo>
                    <a:cubicBezTo>
                      <a:pt x="105" y="411"/>
                      <a:pt x="106" y="416"/>
                      <a:pt x="106" y="422"/>
                    </a:cubicBezTo>
                    <a:cubicBezTo>
                      <a:pt x="106" y="427"/>
                      <a:pt x="105" y="433"/>
                      <a:pt x="105" y="438"/>
                    </a:cubicBezTo>
                    <a:cubicBezTo>
                      <a:pt x="105" y="444"/>
                      <a:pt x="106" y="453"/>
                      <a:pt x="113" y="454"/>
                    </a:cubicBezTo>
                    <a:cubicBezTo>
                      <a:pt x="127" y="456"/>
                      <a:pt x="126" y="440"/>
                      <a:pt x="126" y="430"/>
                    </a:cubicBezTo>
                    <a:cubicBezTo>
                      <a:pt x="125" y="422"/>
                      <a:pt x="123" y="413"/>
                      <a:pt x="125" y="405"/>
                    </a:cubicBezTo>
                    <a:cubicBezTo>
                      <a:pt x="126" y="398"/>
                      <a:pt x="129" y="391"/>
                      <a:pt x="130" y="384"/>
                    </a:cubicBezTo>
                    <a:cubicBezTo>
                      <a:pt x="131" y="377"/>
                      <a:pt x="130" y="370"/>
                      <a:pt x="131" y="362"/>
                    </a:cubicBezTo>
                    <a:cubicBezTo>
                      <a:pt x="132" y="353"/>
                      <a:pt x="135" y="344"/>
                      <a:pt x="137" y="335"/>
                    </a:cubicBezTo>
                    <a:cubicBezTo>
                      <a:pt x="137" y="328"/>
                      <a:pt x="138" y="321"/>
                      <a:pt x="137" y="315"/>
                    </a:cubicBezTo>
                    <a:cubicBezTo>
                      <a:pt x="136" y="300"/>
                      <a:pt x="137" y="286"/>
                      <a:pt x="141" y="271"/>
                    </a:cubicBezTo>
                    <a:cubicBezTo>
                      <a:pt x="143" y="262"/>
                      <a:pt x="146" y="254"/>
                      <a:pt x="149" y="246"/>
                    </a:cubicBezTo>
                    <a:cubicBezTo>
                      <a:pt x="151" y="239"/>
                      <a:pt x="151" y="231"/>
                      <a:pt x="152" y="224"/>
                    </a:cubicBezTo>
                    <a:cubicBezTo>
                      <a:pt x="152" y="218"/>
                      <a:pt x="152" y="211"/>
                      <a:pt x="154" y="205"/>
                    </a:cubicBezTo>
                    <a:cubicBezTo>
                      <a:pt x="156" y="198"/>
                      <a:pt x="153" y="191"/>
                      <a:pt x="151" y="184"/>
                    </a:cubicBezTo>
                    <a:cubicBezTo>
                      <a:pt x="149" y="177"/>
                      <a:pt x="146" y="170"/>
                      <a:pt x="147" y="162"/>
                    </a:cubicBezTo>
                    <a:cubicBezTo>
                      <a:pt x="147" y="158"/>
                      <a:pt x="147" y="154"/>
                      <a:pt x="148" y="150"/>
                    </a:cubicBezTo>
                    <a:cubicBezTo>
                      <a:pt x="148" y="156"/>
                      <a:pt x="146" y="164"/>
                      <a:pt x="151" y="169"/>
                    </a:cubicBezTo>
                    <a:cubicBezTo>
                      <a:pt x="154" y="173"/>
                      <a:pt x="155" y="177"/>
                      <a:pt x="156" y="182"/>
                    </a:cubicBezTo>
                    <a:cubicBezTo>
                      <a:pt x="157" y="185"/>
                      <a:pt x="157" y="187"/>
                      <a:pt x="159" y="189"/>
                    </a:cubicBezTo>
                    <a:cubicBezTo>
                      <a:pt x="159" y="190"/>
                      <a:pt x="164" y="194"/>
                      <a:pt x="164" y="194"/>
                    </a:cubicBezTo>
                    <a:cubicBezTo>
                      <a:pt x="164" y="194"/>
                      <a:pt x="165" y="319"/>
                      <a:pt x="165" y="319"/>
                    </a:cubicBezTo>
                    <a:cubicBezTo>
                      <a:pt x="165" y="321"/>
                      <a:pt x="162" y="323"/>
                      <a:pt x="162" y="325"/>
                    </a:cubicBezTo>
                    <a:cubicBezTo>
                      <a:pt x="160" y="330"/>
                      <a:pt x="161" y="335"/>
                      <a:pt x="161" y="340"/>
                    </a:cubicBezTo>
                    <a:cubicBezTo>
                      <a:pt x="162" y="346"/>
                      <a:pt x="162" y="351"/>
                      <a:pt x="162" y="357"/>
                    </a:cubicBezTo>
                    <a:cubicBezTo>
                      <a:pt x="162" y="379"/>
                      <a:pt x="160" y="400"/>
                      <a:pt x="160" y="422"/>
                    </a:cubicBezTo>
                    <a:cubicBezTo>
                      <a:pt x="160" y="427"/>
                      <a:pt x="158" y="433"/>
                      <a:pt x="160" y="437"/>
                    </a:cubicBezTo>
                    <a:cubicBezTo>
                      <a:pt x="160" y="439"/>
                      <a:pt x="162" y="441"/>
                      <a:pt x="162" y="442"/>
                    </a:cubicBezTo>
                    <a:cubicBezTo>
                      <a:pt x="162" y="445"/>
                      <a:pt x="163" y="453"/>
                      <a:pt x="166" y="454"/>
                    </a:cubicBezTo>
                    <a:cubicBezTo>
                      <a:pt x="172" y="458"/>
                      <a:pt x="172" y="443"/>
                      <a:pt x="172" y="443"/>
                    </a:cubicBezTo>
                    <a:cubicBezTo>
                      <a:pt x="182" y="444"/>
                      <a:pt x="182" y="444"/>
                      <a:pt x="182" y="444"/>
                    </a:cubicBezTo>
                    <a:cubicBezTo>
                      <a:pt x="184" y="445"/>
                      <a:pt x="184" y="457"/>
                      <a:pt x="189" y="454"/>
                    </a:cubicBezTo>
                    <a:cubicBezTo>
                      <a:pt x="190" y="453"/>
                      <a:pt x="192" y="445"/>
                      <a:pt x="192" y="445"/>
                    </a:cubicBezTo>
                    <a:cubicBezTo>
                      <a:pt x="197" y="445"/>
                      <a:pt x="202" y="445"/>
                      <a:pt x="206" y="445"/>
                    </a:cubicBezTo>
                    <a:cubicBezTo>
                      <a:pt x="213" y="445"/>
                      <a:pt x="217" y="443"/>
                      <a:pt x="218" y="451"/>
                    </a:cubicBezTo>
                    <a:cubicBezTo>
                      <a:pt x="220" y="457"/>
                      <a:pt x="225" y="456"/>
                      <a:pt x="226" y="450"/>
                    </a:cubicBezTo>
                    <a:cubicBezTo>
                      <a:pt x="227" y="449"/>
                      <a:pt x="226" y="441"/>
                      <a:pt x="227" y="441"/>
                    </a:cubicBezTo>
                    <a:cubicBezTo>
                      <a:pt x="227" y="440"/>
                      <a:pt x="236" y="433"/>
                      <a:pt x="236" y="433"/>
                    </a:cubicBezTo>
                    <a:cubicBezTo>
                      <a:pt x="232" y="436"/>
                      <a:pt x="238" y="450"/>
                      <a:pt x="242" y="440"/>
                    </a:cubicBezTo>
                    <a:cubicBezTo>
                      <a:pt x="244" y="437"/>
                      <a:pt x="243" y="432"/>
                      <a:pt x="243" y="428"/>
                    </a:cubicBezTo>
                    <a:cubicBezTo>
                      <a:pt x="243" y="421"/>
                      <a:pt x="248" y="416"/>
                      <a:pt x="250" y="409"/>
                    </a:cubicBezTo>
                    <a:cubicBezTo>
                      <a:pt x="254" y="400"/>
                      <a:pt x="254" y="390"/>
                      <a:pt x="255" y="381"/>
                    </a:cubicBezTo>
                    <a:cubicBezTo>
                      <a:pt x="258" y="365"/>
                      <a:pt x="255" y="342"/>
                      <a:pt x="243" y="330"/>
                    </a:cubicBezTo>
                    <a:cubicBezTo>
                      <a:pt x="240" y="327"/>
                      <a:pt x="240" y="323"/>
                      <a:pt x="237" y="320"/>
                    </a:cubicBezTo>
                    <a:cubicBezTo>
                      <a:pt x="234" y="318"/>
                      <a:pt x="231" y="319"/>
                      <a:pt x="228" y="317"/>
                    </a:cubicBezTo>
                    <a:cubicBezTo>
                      <a:pt x="226" y="315"/>
                      <a:pt x="225" y="312"/>
                      <a:pt x="222" y="312"/>
                    </a:cubicBezTo>
                    <a:cubicBezTo>
                      <a:pt x="214" y="310"/>
                      <a:pt x="206" y="315"/>
                      <a:pt x="199" y="313"/>
                    </a:cubicBezTo>
                    <a:cubicBezTo>
                      <a:pt x="196" y="312"/>
                      <a:pt x="196" y="310"/>
                      <a:pt x="194" y="308"/>
                    </a:cubicBezTo>
                    <a:cubicBezTo>
                      <a:pt x="192" y="306"/>
                      <a:pt x="189" y="305"/>
                      <a:pt x="186" y="307"/>
                    </a:cubicBezTo>
                    <a:cubicBezTo>
                      <a:pt x="183" y="308"/>
                      <a:pt x="182" y="312"/>
                      <a:pt x="179" y="312"/>
                    </a:cubicBezTo>
                    <a:cubicBezTo>
                      <a:pt x="175" y="312"/>
                      <a:pt x="177" y="310"/>
                      <a:pt x="177" y="307"/>
                    </a:cubicBezTo>
                    <a:cubicBezTo>
                      <a:pt x="177" y="304"/>
                      <a:pt x="176" y="300"/>
                      <a:pt x="176" y="297"/>
                    </a:cubicBezTo>
                    <a:cubicBezTo>
                      <a:pt x="177" y="287"/>
                      <a:pt x="176" y="277"/>
                      <a:pt x="175" y="267"/>
                    </a:cubicBezTo>
                    <a:cubicBezTo>
                      <a:pt x="175" y="256"/>
                      <a:pt x="175" y="245"/>
                      <a:pt x="174" y="233"/>
                    </a:cubicBezTo>
                    <a:cubicBezTo>
                      <a:pt x="174" y="224"/>
                      <a:pt x="174" y="215"/>
                      <a:pt x="174" y="206"/>
                    </a:cubicBezTo>
                    <a:cubicBezTo>
                      <a:pt x="173" y="202"/>
                      <a:pt x="173" y="198"/>
                      <a:pt x="173" y="194"/>
                    </a:cubicBezTo>
                    <a:cubicBezTo>
                      <a:pt x="173" y="194"/>
                      <a:pt x="177" y="191"/>
                      <a:pt x="177" y="191"/>
                    </a:cubicBezTo>
                    <a:cubicBezTo>
                      <a:pt x="178" y="189"/>
                      <a:pt x="179" y="187"/>
                      <a:pt x="180" y="186"/>
                    </a:cubicBezTo>
                    <a:cubicBezTo>
                      <a:pt x="182" y="178"/>
                      <a:pt x="175" y="178"/>
                      <a:pt x="173" y="173"/>
                    </a:cubicBezTo>
                    <a:cubicBezTo>
                      <a:pt x="171" y="169"/>
                      <a:pt x="169" y="166"/>
                      <a:pt x="168" y="162"/>
                    </a:cubicBezTo>
                    <a:cubicBezTo>
                      <a:pt x="167" y="159"/>
                      <a:pt x="169" y="155"/>
                      <a:pt x="168" y="152"/>
                    </a:cubicBezTo>
                    <a:cubicBezTo>
                      <a:pt x="167" y="150"/>
                      <a:pt x="165" y="148"/>
                      <a:pt x="165" y="146"/>
                    </a:cubicBezTo>
                    <a:cubicBezTo>
                      <a:pt x="165" y="141"/>
                      <a:pt x="167" y="138"/>
                      <a:pt x="167" y="133"/>
                    </a:cubicBezTo>
                    <a:cubicBezTo>
                      <a:pt x="167" y="129"/>
                      <a:pt x="166" y="124"/>
                      <a:pt x="165" y="120"/>
                    </a:cubicBezTo>
                    <a:cubicBezTo>
                      <a:pt x="164" y="114"/>
                      <a:pt x="164" y="108"/>
                      <a:pt x="164" y="102"/>
                    </a:cubicBezTo>
                    <a:cubicBezTo>
                      <a:pt x="164" y="100"/>
                      <a:pt x="161" y="83"/>
                      <a:pt x="160" y="83"/>
                    </a:cubicBezTo>
                    <a:cubicBezTo>
                      <a:pt x="162" y="83"/>
                      <a:pt x="163" y="86"/>
                      <a:pt x="164" y="88"/>
                    </a:cubicBezTo>
                    <a:cubicBezTo>
                      <a:pt x="163" y="86"/>
                      <a:pt x="166" y="84"/>
                      <a:pt x="165" y="82"/>
                    </a:cubicBezTo>
                    <a:cubicBezTo>
                      <a:pt x="165" y="79"/>
                      <a:pt x="163" y="78"/>
                      <a:pt x="162" y="76"/>
                    </a:cubicBezTo>
                    <a:cubicBezTo>
                      <a:pt x="158" y="73"/>
                      <a:pt x="154" y="71"/>
                      <a:pt x="151" y="67"/>
                    </a:cubicBezTo>
                    <a:cubicBezTo>
                      <a:pt x="153" y="68"/>
                      <a:pt x="158" y="68"/>
                      <a:pt x="159" y="71"/>
                    </a:cubicBezTo>
                    <a:cubicBezTo>
                      <a:pt x="159" y="69"/>
                      <a:pt x="155" y="63"/>
                      <a:pt x="153" y="64"/>
                    </a:cubicBezTo>
                    <a:cubicBezTo>
                      <a:pt x="155" y="63"/>
                      <a:pt x="158" y="64"/>
                      <a:pt x="159" y="63"/>
                    </a:cubicBezTo>
                    <a:cubicBezTo>
                      <a:pt x="158" y="62"/>
                      <a:pt x="156" y="60"/>
                      <a:pt x="154" y="59"/>
                    </a:cubicBezTo>
                    <a:cubicBezTo>
                      <a:pt x="152" y="58"/>
                      <a:pt x="150" y="56"/>
                      <a:pt x="148" y="54"/>
                    </a:cubicBezTo>
                    <a:cubicBezTo>
                      <a:pt x="149" y="54"/>
                      <a:pt x="153" y="54"/>
                      <a:pt x="153" y="53"/>
                    </a:cubicBezTo>
                    <a:cubicBezTo>
                      <a:pt x="155" y="52"/>
                      <a:pt x="152" y="50"/>
                      <a:pt x="151" y="48"/>
                    </a:cubicBezTo>
                    <a:cubicBezTo>
                      <a:pt x="145" y="40"/>
                      <a:pt x="147" y="29"/>
                      <a:pt x="142" y="21"/>
                    </a:cubicBezTo>
                    <a:cubicBezTo>
                      <a:pt x="140" y="17"/>
                      <a:pt x="137" y="12"/>
                      <a:pt x="133" y="9"/>
                    </a:cubicBezTo>
                    <a:cubicBezTo>
                      <a:pt x="125" y="2"/>
                      <a:pt x="117" y="0"/>
                      <a:pt x="109" y="8"/>
                    </a:cubicBezTo>
                    <a:cubicBezTo>
                      <a:pt x="104" y="11"/>
                      <a:pt x="101" y="17"/>
                      <a:pt x="98" y="22"/>
                    </a:cubicBezTo>
                    <a:cubicBezTo>
                      <a:pt x="96" y="26"/>
                      <a:pt x="94" y="30"/>
                      <a:pt x="93" y="34"/>
                    </a:cubicBezTo>
                    <a:cubicBezTo>
                      <a:pt x="92" y="37"/>
                      <a:pt x="92" y="41"/>
                      <a:pt x="90" y="44"/>
                    </a:cubicBezTo>
                    <a:cubicBezTo>
                      <a:pt x="88" y="46"/>
                      <a:pt x="85" y="49"/>
                      <a:pt x="86" y="51"/>
                    </a:cubicBezTo>
                    <a:cubicBezTo>
                      <a:pt x="86" y="51"/>
                      <a:pt x="93" y="44"/>
                      <a:pt x="93" y="45"/>
                    </a:cubicBezTo>
                    <a:cubicBezTo>
                      <a:pt x="94" y="48"/>
                      <a:pt x="91" y="52"/>
                      <a:pt x="90" y="55"/>
                    </a:cubicBezTo>
                    <a:cubicBezTo>
                      <a:pt x="88" y="57"/>
                      <a:pt x="85" y="62"/>
                      <a:pt x="83" y="63"/>
                    </a:cubicBezTo>
                    <a:cubicBezTo>
                      <a:pt x="79" y="65"/>
                      <a:pt x="77" y="65"/>
                      <a:pt x="75" y="68"/>
                    </a:cubicBezTo>
                    <a:cubicBezTo>
                      <a:pt x="72" y="71"/>
                      <a:pt x="70" y="71"/>
                      <a:pt x="67" y="72"/>
                    </a:cubicBezTo>
                    <a:cubicBezTo>
                      <a:pt x="57" y="75"/>
                      <a:pt x="56" y="87"/>
                      <a:pt x="54" y="95"/>
                    </a:cubicBezTo>
                    <a:cubicBezTo>
                      <a:pt x="52" y="105"/>
                      <a:pt x="50" y="115"/>
                      <a:pt x="48" y="125"/>
                    </a:cubicBezTo>
                    <a:cubicBezTo>
                      <a:pt x="47" y="130"/>
                      <a:pt x="45" y="135"/>
                      <a:pt x="43" y="140"/>
                    </a:cubicBezTo>
                    <a:cubicBezTo>
                      <a:pt x="43" y="141"/>
                      <a:pt x="42" y="150"/>
                      <a:pt x="44" y="150"/>
                    </a:cubicBezTo>
                    <a:cubicBezTo>
                      <a:pt x="38" y="151"/>
                      <a:pt x="36" y="154"/>
                      <a:pt x="34" y="160"/>
                    </a:cubicBezTo>
                    <a:cubicBezTo>
                      <a:pt x="33" y="165"/>
                      <a:pt x="31" y="170"/>
                      <a:pt x="29" y="175"/>
                    </a:cubicBezTo>
                    <a:cubicBezTo>
                      <a:pt x="29" y="176"/>
                      <a:pt x="25" y="191"/>
                      <a:pt x="25" y="191"/>
                    </a:cubicBezTo>
                    <a:cubicBezTo>
                      <a:pt x="17" y="192"/>
                      <a:pt x="13" y="200"/>
                      <a:pt x="10" y="207"/>
                    </a:cubicBezTo>
                    <a:cubicBezTo>
                      <a:pt x="8" y="211"/>
                      <a:pt x="7" y="215"/>
                      <a:pt x="5" y="219"/>
                    </a:cubicBezTo>
                    <a:cubicBezTo>
                      <a:pt x="4" y="222"/>
                      <a:pt x="3" y="226"/>
                      <a:pt x="2" y="229"/>
                    </a:cubicBezTo>
                    <a:cubicBezTo>
                      <a:pt x="2" y="231"/>
                      <a:pt x="2" y="233"/>
                      <a:pt x="1" y="235"/>
                    </a:cubicBezTo>
                    <a:cubicBezTo>
                      <a:pt x="1" y="240"/>
                      <a:pt x="0" y="247"/>
                      <a:pt x="2" y="253"/>
                    </a:cubicBezTo>
                    <a:close/>
                    <a:moveTo>
                      <a:pt x="168" y="197"/>
                    </a:moveTo>
                    <a:cubicBezTo>
                      <a:pt x="170" y="197"/>
                      <a:pt x="170" y="197"/>
                      <a:pt x="170" y="197"/>
                    </a:cubicBezTo>
                    <a:cubicBezTo>
                      <a:pt x="172" y="313"/>
                      <a:pt x="172" y="313"/>
                      <a:pt x="172" y="313"/>
                    </a:cubicBezTo>
                    <a:cubicBezTo>
                      <a:pt x="170" y="315"/>
                      <a:pt x="170" y="315"/>
                      <a:pt x="170" y="315"/>
                    </a:cubicBezTo>
                    <a:lnTo>
                      <a:pt x="168" y="197"/>
                    </a:lnTo>
                    <a:close/>
                    <a:moveTo>
                      <a:pt x="66" y="171"/>
                    </a:moveTo>
                    <a:cubicBezTo>
                      <a:pt x="66" y="170"/>
                      <a:pt x="66" y="158"/>
                      <a:pt x="66" y="158"/>
                    </a:cubicBezTo>
                    <a:cubicBezTo>
                      <a:pt x="68" y="164"/>
                      <a:pt x="69" y="169"/>
                      <a:pt x="70" y="175"/>
                    </a:cubicBezTo>
                    <a:cubicBezTo>
                      <a:pt x="70" y="177"/>
                      <a:pt x="72" y="194"/>
                      <a:pt x="74" y="193"/>
                    </a:cubicBezTo>
                    <a:cubicBezTo>
                      <a:pt x="68" y="194"/>
                      <a:pt x="68" y="194"/>
                      <a:pt x="68" y="194"/>
                    </a:cubicBezTo>
                    <a:cubicBezTo>
                      <a:pt x="67" y="184"/>
                      <a:pt x="67" y="184"/>
                      <a:pt x="67" y="184"/>
                    </a:cubicBezTo>
                    <a:cubicBezTo>
                      <a:pt x="67" y="184"/>
                      <a:pt x="66" y="173"/>
                      <a:pt x="66" y="171"/>
                    </a:cubicBezTo>
                    <a:close/>
                    <a:moveTo>
                      <a:pt x="56" y="177"/>
                    </a:moveTo>
                    <a:cubicBezTo>
                      <a:pt x="59" y="171"/>
                      <a:pt x="59" y="171"/>
                      <a:pt x="59" y="171"/>
                    </a:cubicBezTo>
                    <a:cubicBezTo>
                      <a:pt x="61" y="167"/>
                      <a:pt x="61" y="167"/>
                      <a:pt x="61" y="167"/>
                    </a:cubicBezTo>
                    <a:cubicBezTo>
                      <a:pt x="61" y="167"/>
                      <a:pt x="62" y="178"/>
                      <a:pt x="62" y="179"/>
                    </a:cubicBezTo>
                    <a:cubicBezTo>
                      <a:pt x="62" y="180"/>
                      <a:pt x="61" y="190"/>
                      <a:pt x="61" y="190"/>
                    </a:cubicBezTo>
                    <a:cubicBezTo>
                      <a:pt x="62" y="194"/>
                      <a:pt x="62" y="194"/>
                      <a:pt x="62" y="194"/>
                    </a:cubicBezTo>
                    <a:cubicBezTo>
                      <a:pt x="57" y="193"/>
                      <a:pt x="57" y="193"/>
                      <a:pt x="57" y="193"/>
                    </a:cubicBezTo>
                    <a:cubicBezTo>
                      <a:pt x="57" y="193"/>
                      <a:pt x="57" y="186"/>
                      <a:pt x="57" y="185"/>
                    </a:cubicBezTo>
                    <a:cubicBezTo>
                      <a:pt x="57" y="184"/>
                      <a:pt x="56" y="177"/>
                      <a:pt x="56" y="177"/>
                    </a:cubicBezTo>
                    <a:close/>
                    <a:moveTo>
                      <a:pt x="44" y="171"/>
                    </a:moveTo>
                    <a:cubicBezTo>
                      <a:pt x="44" y="169"/>
                      <a:pt x="45" y="156"/>
                      <a:pt x="45" y="156"/>
                    </a:cubicBezTo>
                    <a:cubicBezTo>
                      <a:pt x="50" y="158"/>
                      <a:pt x="54" y="164"/>
                      <a:pt x="59" y="159"/>
                    </a:cubicBezTo>
                    <a:cubicBezTo>
                      <a:pt x="58" y="168"/>
                      <a:pt x="49" y="174"/>
                      <a:pt x="51" y="184"/>
                    </a:cubicBezTo>
                    <a:cubicBezTo>
                      <a:pt x="51" y="185"/>
                      <a:pt x="53" y="192"/>
                      <a:pt x="54" y="192"/>
                    </a:cubicBezTo>
                    <a:cubicBezTo>
                      <a:pt x="54" y="192"/>
                      <a:pt x="45" y="191"/>
                      <a:pt x="45" y="191"/>
                    </a:cubicBezTo>
                    <a:cubicBezTo>
                      <a:pt x="45" y="191"/>
                      <a:pt x="44" y="172"/>
                      <a:pt x="44" y="171"/>
                    </a:cubicBezTo>
                    <a:close/>
                    <a:moveTo>
                      <a:pt x="30" y="191"/>
                    </a:moveTo>
                    <a:cubicBezTo>
                      <a:pt x="32" y="180"/>
                      <a:pt x="35" y="168"/>
                      <a:pt x="39" y="157"/>
                    </a:cubicBezTo>
                    <a:cubicBezTo>
                      <a:pt x="42" y="161"/>
                      <a:pt x="39" y="171"/>
                      <a:pt x="39" y="176"/>
                    </a:cubicBezTo>
                    <a:cubicBezTo>
                      <a:pt x="38" y="181"/>
                      <a:pt x="38" y="186"/>
                      <a:pt x="38" y="191"/>
                    </a:cubicBezTo>
                    <a:lnTo>
                      <a:pt x="30" y="1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endParaRPr lang="en-US" dirty="0"/>
              </a:p>
            </p:txBody>
          </p:sp>
        </p:grpSp>
      </p:grpSp>
      <p:grpSp>
        <p:nvGrpSpPr>
          <p:cNvPr id="11" name="קבוצה 10">
            <a:extLst>
              <a:ext uri="{FF2B5EF4-FFF2-40B4-BE49-F238E27FC236}">
                <a16:creationId xmlns:a16="http://schemas.microsoft.com/office/drawing/2014/main" id="{46025C17-9F79-9004-3DB0-CBB1C0D44CBA}"/>
              </a:ext>
            </a:extLst>
          </p:cNvPr>
          <p:cNvGrpSpPr/>
          <p:nvPr/>
        </p:nvGrpSpPr>
        <p:grpSpPr>
          <a:xfrm>
            <a:off x="763600" y="4978133"/>
            <a:ext cx="5400000" cy="3008985"/>
            <a:chOff x="763600" y="5049360"/>
            <a:chExt cx="5400000" cy="3008985"/>
          </a:xfrm>
        </p:grpSpPr>
        <p:pic>
          <p:nvPicPr>
            <p:cNvPr id="8" name="תמונה 7">
              <a:extLst>
                <a:ext uri="{FF2B5EF4-FFF2-40B4-BE49-F238E27FC236}">
                  <a16:creationId xmlns:a16="http://schemas.microsoft.com/office/drawing/2014/main" id="{1A3DA2CC-090E-E0A5-9D95-1DB3E727CC87}"/>
                </a:ext>
              </a:extLst>
            </p:cNvPr>
            <p:cNvPicPr>
              <a:picLocks noChangeAspect="1"/>
            </p:cNvPicPr>
            <p:nvPr/>
          </p:nvPicPr>
          <p:blipFill>
            <a:blip r:embed="rId7"/>
            <a:stretch>
              <a:fillRect/>
            </a:stretch>
          </p:blipFill>
          <p:spPr>
            <a:xfrm>
              <a:off x="763600" y="5292947"/>
              <a:ext cx="5400000" cy="2765398"/>
            </a:xfrm>
            <a:prstGeom prst="rect">
              <a:avLst/>
            </a:prstGeom>
          </p:spPr>
        </p:pic>
        <p:sp>
          <p:nvSpPr>
            <p:cNvPr id="89" name="תיבת טקסט 88">
              <a:extLst>
                <a:ext uri="{FF2B5EF4-FFF2-40B4-BE49-F238E27FC236}">
                  <a16:creationId xmlns:a16="http://schemas.microsoft.com/office/drawing/2014/main" id="{6FBA4AF0-6BE6-41D6-BEEC-0DBF61841265}"/>
                </a:ext>
              </a:extLst>
            </p:cNvPr>
            <p:cNvSpPr txBox="1"/>
            <p:nvPr/>
          </p:nvSpPr>
          <p:spPr>
            <a:xfrm>
              <a:off x="763600" y="5049360"/>
              <a:ext cx="5400000" cy="246221"/>
            </a:xfrm>
            <a:prstGeom prst="rect">
              <a:avLst/>
            </a:prstGeom>
            <a:noFill/>
          </p:spPr>
          <p:txBody>
            <a:bodyPr wrap="square" rtlCol="1">
              <a:spAutoFit/>
            </a:bodyPr>
            <a:lstStyle>
              <a:defPPr>
                <a:defRPr lang="en-US"/>
              </a:defPPr>
              <a:lvl1pPr algn="ctr">
                <a:defRPr sz="1000" b="1">
                  <a:solidFill>
                    <a:srgbClr val="404040"/>
                  </a:solidFill>
                  <a:latin typeface="Trebuchet MS" panose="020B0603020202020204" pitchFamily="34" charset="0"/>
                </a:defRPr>
              </a:lvl1pPr>
            </a:lstStyle>
            <a:p>
              <a:r>
                <a:rPr lang="en-US" dirty="0">
                  <a:solidFill>
                    <a:schemeClr val="tx1">
                      <a:lumMod val="75000"/>
                      <a:lumOff val="25000"/>
                    </a:schemeClr>
                  </a:solidFill>
                </a:rPr>
                <a:t>Western Cape International Tourist Arrivals by Top 10 Source Markets Q1 2023</a:t>
              </a:r>
            </a:p>
          </p:txBody>
        </p:sp>
      </p:grpSp>
      <p:sp>
        <p:nvSpPr>
          <p:cNvPr id="53" name="תיבת טקסט 52">
            <a:extLst>
              <a:ext uri="{FF2B5EF4-FFF2-40B4-BE49-F238E27FC236}">
                <a16:creationId xmlns:a16="http://schemas.microsoft.com/office/drawing/2014/main" id="{B0610395-EB6A-B529-C966-A63DF36C1EA5}"/>
              </a:ext>
            </a:extLst>
          </p:cNvPr>
          <p:cNvSpPr txBox="1"/>
          <p:nvPr/>
        </p:nvSpPr>
        <p:spPr>
          <a:xfrm>
            <a:off x="763600" y="8082154"/>
            <a:ext cx="5400000" cy="246221"/>
          </a:xfrm>
          <a:prstGeom prst="rect">
            <a:avLst/>
          </a:prstGeom>
          <a:noFill/>
        </p:spPr>
        <p:txBody>
          <a:bodyPr wrap="square" rtlCol="1">
            <a:spAutoFit/>
          </a:bodyPr>
          <a:lstStyle>
            <a:defPPr>
              <a:defRPr lang="en-US"/>
            </a:defPPr>
            <a:lvl1pPr algn="ctr">
              <a:defRPr sz="1000" b="1">
                <a:solidFill>
                  <a:srgbClr val="404040"/>
                </a:solidFill>
                <a:latin typeface="Trebuchet MS" panose="020B0603020202020204" pitchFamily="34" charset="0"/>
              </a:defRPr>
            </a:lvl1pPr>
          </a:lstStyle>
          <a:p>
            <a:r>
              <a:rPr lang="en-US" sz="1000" b="1" dirty="0">
                <a:solidFill>
                  <a:schemeClr val="tx1">
                    <a:lumMod val="75000"/>
                    <a:lumOff val="25000"/>
                  </a:schemeClr>
                </a:solidFill>
              </a:rPr>
              <a:t>Share of Western Cape</a:t>
            </a:r>
            <a:r>
              <a:rPr lang="en-US" dirty="0">
                <a:solidFill>
                  <a:schemeClr val="tx1">
                    <a:lumMod val="75000"/>
                    <a:lumOff val="25000"/>
                  </a:schemeClr>
                </a:solidFill>
              </a:rPr>
              <a:t> Tourist Arrivals by Main Purpose Q1 2023</a:t>
            </a:r>
          </a:p>
        </p:txBody>
      </p:sp>
      <p:sp>
        <p:nvSpPr>
          <p:cNvPr id="6" name="TextBox 76">
            <a:extLst>
              <a:ext uri="{FF2B5EF4-FFF2-40B4-BE49-F238E27FC236}">
                <a16:creationId xmlns:a16="http://schemas.microsoft.com/office/drawing/2014/main" id="{357353C5-25BF-EBCD-7770-62B2DCFAD185}"/>
              </a:ext>
            </a:extLst>
          </p:cNvPr>
          <p:cNvSpPr txBox="1"/>
          <p:nvPr/>
        </p:nvSpPr>
        <p:spPr>
          <a:xfrm>
            <a:off x="5415753" y="9585227"/>
            <a:ext cx="38472" cy="153888"/>
          </a:xfrm>
          <a:prstGeom prst="rect">
            <a:avLst/>
          </a:prstGeom>
          <a:noFill/>
          <a:ln>
            <a:noFill/>
          </a:ln>
        </p:spPr>
        <p:txBody>
          <a:bodyPr wrap="none" lIns="0" tIns="0" rIns="0" bIns="0" rtlCol="0" anchor="t">
            <a:spAutoFit/>
          </a:bodyPr>
          <a:lstStyle/>
          <a:p>
            <a:pPr algn="r"/>
            <a:r>
              <a:rPr lang="en-US" sz="1000" b="1" dirty="0">
                <a:solidFill>
                  <a:srgbClr val="404040"/>
                </a:solidFill>
                <a:highlight>
                  <a:srgbClr val="FFFF00"/>
                </a:highlight>
                <a:latin typeface="Trebuchet MS" panose="020B0603020202020204" pitchFamily="34" charset="0"/>
                <a:cs typeface="Arial" panose="020B0604020202020204" pitchFamily="34" charset="0"/>
              </a:rPr>
              <a:t> </a:t>
            </a:r>
            <a:endParaRPr lang="en-ZA" sz="1000" dirty="0">
              <a:solidFill>
                <a:srgbClr val="404040"/>
              </a:solidFill>
              <a:highlight>
                <a:srgbClr val="FFFF00"/>
              </a:highlight>
              <a:latin typeface="Trebuchet MS" panose="020B0603020202020204" pitchFamily="34" charset="0"/>
              <a:cs typeface="Arial" panose="020B0604020202020204" pitchFamily="34" charset="0"/>
            </a:endParaRPr>
          </a:p>
        </p:txBody>
      </p:sp>
      <p:sp>
        <p:nvSpPr>
          <p:cNvPr id="3" name="TextBox 76">
            <a:extLst>
              <a:ext uri="{FF2B5EF4-FFF2-40B4-BE49-F238E27FC236}">
                <a16:creationId xmlns:a16="http://schemas.microsoft.com/office/drawing/2014/main" id="{9C9B1357-79E5-4615-3511-6CE2122EB797}"/>
              </a:ext>
            </a:extLst>
          </p:cNvPr>
          <p:cNvSpPr txBox="1"/>
          <p:nvPr/>
        </p:nvSpPr>
        <p:spPr>
          <a:xfrm>
            <a:off x="2257837" y="9585227"/>
            <a:ext cx="3196388"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4228708512"/>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תמונה 11">
            <a:extLst>
              <a:ext uri="{FF2B5EF4-FFF2-40B4-BE49-F238E27FC236}">
                <a16:creationId xmlns:a16="http://schemas.microsoft.com/office/drawing/2014/main" id="{262F98F3-3F76-FF95-2264-EAF5475DB0D0}"/>
              </a:ext>
            </a:extLst>
          </p:cNvPr>
          <p:cNvPicPr>
            <a:picLocks noChangeAspect="1"/>
          </p:cNvPicPr>
          <p:nvPr/>
        </p:nvPicPr>
        <p:blipFill>
          <a:blip r:embed="rId3"/>
          <a:stretch>
            <a:fillRect/>
          </a:stretch>
        </p:blipFill>
        <p:spPr>
          <a:xfrm>
            <a:off x="748191" y="8328375"/>
            <a:ext cx="5400000" cy="1005476"/>
          </a:xfrm>
          <a:prstGeom prst="rect">
            <a:avLst/>
          </a:prstGeom>
        </p:spPr>
      </p:pic>
      <p:pic>
        <p:nvPicPr>
          <p:cNvPr id="18" name="תמונה 17">
            <a:extLst>
              <a:ext uri="{FF2B5EF4-FFF2-40B4-BE49-F238E27FC236}">
                <a16:creationId xmlns:a16="http://schemas.microsoft.com/office/drawing/2014/main" id="{D760442A-9EA9-52E4-677B-27CF890F4B7D}"/>
              </a:ext>
            </a:extLst>
          </p:cNvPr>
          <p:cNvPicPr>
            <a:picLocks noChangeAspect="1"/>
          </p:cNvPicPr>
          <p:nvPr/>
        </p:nvPicPr>
        <p:blipFill>
          <a:blip r:embed="rId4"/>
          <a:stretch>
            <a:fillRect/>
          </a:stretch>
        </p:blipFill>
        <p:spPr>
          <a:xfrm>
            <a:off x="748191" y="1352600"/>
            <a:ext cx="5400000" cy="3530498"/>
          </a:xfrm>
          <a:prstGeom prst="rect">
            <a:avLst/>
          </a:prstGeom>
        </p:spPr>
      </p:pic>
      <p:graphicFrame>
        <p:nvGraphicFramePr>
          <p:cNvPr id="4" name="Object 3" hidden="1">
            <a:extLst>
              <a:ext uri="{FF2B5EF4-FFF2-40B4-BE49-F238E27FC236}">
                <a16:creationId xmlns:a16="http://schemas.microsoft.com/office/drawing/2014/main" id="{8CD7EAD1-1DA7-4956-A986-80F6EDC6D345}"/>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359" imgH="360" progId="TCLayout.ActiveDocument.1">
                  <p:embed/>
                </p:oleObj>
              </mc:Choice>
              <mc:Fallback>
                <p:oleObj name="think-cell Slide" r:id="rId5" imgW="359" imgH="360" progId="TCLayout.ActiveDocument.1">
                  <p:embed/>
                  <p:pic>
                    <p:nvPicPr>
                      <p:cNvPr id="4" name="Object 3" hidden="1">
                        <a:extLst>
                          <a:ext uri="{FF2B5EF4-FFF2-40B4-BE49-F238E27FC236}">
                            <a16:creationId xmlns:a16="http://schemas.microsoft.com/office/drawing/2014/main" id="{8CD7EAD1-1DA7-4956-A986-80F6EDC6D345}"/>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grpSp>
        <p:nvGrpSpPr>
          <p:cNvPr id="341" name="Group 340">
            <a:extLst>
              <a:ext uri="{FF2B5EF4-FFF2-40B4-BE49-F238E27FC236}">
                <a16:creationId xmlns:a16="http://schemas.microsoft.com/office/drawing/2014/main" id="{D0E8AF54-C124-4416-A290-B52DF9B79F99}"/>
              </a:ext>
            </a:extLst>
          </p:cNvPr>
          <p:cNvGrpSpPr/>
          <p:nvPr/>
        </p:nvGrpSpPr>
        <p:grpSpPr>
          <a:xfrm rot="16200000">
            <a:off x="6081739" y="510671"/>
            <a:ext cx="1279411" cy="284187"/>
            <a:chOff x="-1768098" y="1682693"/>
            <a:chExt cx="10577544" cy="2349518"/>
          </a:xfrm>
        </p:grpSpPr>
        <p:sp>
          <p:nvSpPr>
            <p:cNvPr id="342" name="Freeform 5">
              <a:extLst>
                <a:ext uri="{FF2B5EF4-FFF2-40B4-BE49-F238E27FC236}">
                  <a16:creationId xmlns:a16="http://schemas.microsoft.com/office/drawing/2014/main" id="{7A7DA167-6D8A-401E-9FED-D658E3D8E1CD}"/>
                </a:ext>
              </a:extLst>
            </p:cNvPr>
            <p:cNvSpPr>
              <a:spLocks/>
            </p:cNvSpPr>
            <p:nvPr/>
          </p:nvSpPr>
          <p:spPr bwMode="auto">
            <a:xfrm>
              <a:off x="4837440" y="2043889"/>
              <a:ext cx="3972006" cy="1988322"/>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E3010F"/>
            </a:solidFill>
            <a:ln>
              <a:noFill/>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a typeface="+mn-ea"/>
                <a:cs typeface="+mn-cs"/>
              </a:endParaRPr>
            </a:p>
          </p:txBody>
        </p:sp>
        <p:sp>
          <p:nvSpPr>
            <p:cNvPr id="343" name="Freeform 5">
              <a:extLst>
                <a:ext uri="{FF2B5EF4-FFF2-40B4-BE49-F238E27FC236}">
                  <a16:creationId xmlns:a16="http://schemas.microsoft.com/office/drawing/2014/main" id="{E64815FD-BFF2-4424-A580-B03E722615A3}"/>
                </a:ext>
              </a:extLst>
            </p:cNvPr>
            <p:cNvSpPr>
              <a:spLocks/>
            </p:cNvSpPr>
            <p:nvPr/>
          </p:nvSpPr>
          <p:spPr bwMode="auto">
            <a:xfrm>
              <a:off x="3357940" y="1989081"/>
              <a:ext cx="4081463" cy="2043113"/>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a typeface="+mn-ea"/>
                <a:cs typeface="+mn-cs"/>
              </a:endParaRPr>
            </a:p>
          </p:txBody>
        </p:sp>
        <p:sp>
          <p:nvSpPr>
            <p:cNvPr id="344" name="Freeform 6">
              <a:extLst>
                <a:ext uri="{FF2B5EF4-FFF2-40B4-BE49-F238E27FC236}">
                  <a16:creationId xmlns:a16="http://schemas.microsoft.com/office/drawing/2014/main" id="{20CBBF24-1EA2-44BC-A20C-5CA74795C07D}"/>
                </a:ext>
              </a:extLst>
            </p:cNvPr>
            <p:cNvSpPr>
              <a:spLocks/>
            </p:cNvSpPr>
            <p:nvPr/>
          </p:nvSpPr>
          <p:spPr bwMode="auto">
            <a:xfrm>
              <a:off x="1652965" y="1822393"/>
              <a:ext cx="4418013" cy="2209800"/>
            </a:xfrm>
            <a:custGeom>
              <a:avLst/>
              <a:gdLst>
                <a:gd name="T0" fmla="*/ 1392 w 2783"/>
                <a:gd name="T1" fmla="*/ 0 h 1392"/>
                <a:gd name="T2" fmla="*/ 2783 w 2783"/>
                <a:gd name="T3" fmla="*/ 1392 h 1392"/>
                <a:gd name="T4" fmla="*/ 1983 w 2783"/>
                <a:gd name="T5" fmla="*/ 1392 h 1392"/>
                <a:gd name="T6" fmla="*/ 1392 w 2783"/>
                <a:gd name="T7" fmla="*/ 800 h 1392"/>
                <a:gd name="T8" fmla="*/ 800 w 2783"/>
                <a:gd name="T9" fmla="*/ 1392 h 1392"/>
                <a:gd name="T10" fmla="*/ 0 w 2783"/>
                <a:gd name="T11" fmla="*/ 1392 h 1392"/>
                <a:gd name="T12" fmla="*/ 1392 w 2783"/>
                <a:gd name="T13" fmla="*/ 0 h 1392"/>
                <a:gd name="T14" fmla="*/ 1392 w 2783"/>
                <a:gd name="T15" fmla="*/ 0 h 13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83" h="1392">
                  <a:moveTo>
                    <a:pt x="1392" y="0"/>
                  </a:moveTo>
                  <a:lnTo>
                    <a:pt x="2783" y="1392"/>
                  </a:lnTo>
                  <a:lnTo>
                    <a:pt x="1983" y="1392"/>
                  </a:lnTo>
                  <a:lnTo>
                    <a:pt x="1392" y="800"/>
                  </a:lnTo>
                  <a:lnTo>
                    <a:pt x="800" y="1392"/>
                  </a:lnTo>
                  <a:lnTo>
                    <a:pt x="0" y="1392"/>
                  </a:lnTo>
                  <a:lnTo>
                    <a:pt x="1392" y="0"/>
                  </a:lnTo>
                  <a:lnTo>
                    <a:pt x="1392" y="0"/>
                  </a:lnTo>
                  <a:close/>
                </a:path>
              </a:pathLst>
            </a:custGeom>
            <a:solidFill>
              <a:srgbClr val="07141A"/>
            </a:solidFill>
            <a:ln>
              <a:noFill/>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a typeface="+mn-ea"/>
                <a:cs typeface="+mn-cs"/>
              </a:endParaRPr>
            </a:p>
          </p:txBody>
        </p:sp>
        <p:sp>
          <p:nvSpPr>
            <p:cNvPr id="345" name="Freeform 7">
              <a:extLst>
                <a:ext uri="{FF2B5EF4-FFF2-40B4-BE49-F238E27FC236}">
                  <a16:creationId xmlns:a16="http://schemas.microsoft.com/office/drawing/2014/main" id="{706F07C8-1216-4103-A305-F247FFA2C058}"/>
                </a:ext>
              </a:extLst>
            </p:cNvPr>
            <p:cNvSpPr>
              <a:spLocks/>
            </p:cNvSpPr>
            <p:nvPr/>
          </p:nvSpPr>
          <p:spPr bwMode="auto">
            <a:xfrm>
              <a:off x="-45660" y="1741431"/>
              <a:ext cx="4578350" cy="2290763"/>
            </a:xfrm>
            <a:custGeom>
              <a:avLst/>
              <a:gdLst>
                <a:gd name="T0" fmla="*/ 1442 w 2884"/>
                <a:gd name="T1" fmla="*/ 0 h 1443"/>
                <a:gd name="T2" fmla="*/ 2884 w 2884"/>
                <a:gd name="T3" fmla="*/ 1443 h 1443"/>
                <a:gd name="T4" fmla="*/ 2055 w 2884"/>
                <a:gd name="T5" fmla="*/ 1443 h 1443"/>
                <a:gd name="T6" fmla="*/ 1442 w 2884"/>
                <a:gd name="T7" fmla="*/ 829 h 1443"/>
                <a:gd name="T8" fmla="*/ 829 w 2884"/>
                <a:gd name="T9" fmla="*/ 1443 h 1443"/>
                <a:gd name="T10" fmla="*/ 0 w 2884"/>
                <a:gd name="T11" fmla="*/ 1443 h 1443"/>
                <a:gd name="T12" fmla="*/ 1442 w 2884"/>
                <a:gd name="T13" fmla="*/ 0 h 1443"/>
                <a:gd name="T14" fmla="*/ 1442 w 2884"/>
                <a:gd name="T15" fmla="*/ 0 h 14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4" h="1443">
                  <a:moveTo>
                    <a:pt x="1442" y="0"/>
                  </a:moveTo>
                  <a:lnTo>
                    <a:pt x="2884" y="1443"/>
                  </a:lnTo>
                  <a:lnTo>
                    <a:pt x="2055" y="1443"/>
                  </a:lnTo>
                  <a:lnTo>
                    <a:pt x="1442" y="829"/>
                  </a:lnTo>
                  <a:lnTo>
                    <a:pt x="829" y="1443"/>
                  </a:lnTo>
                  <a:lnTo>
                    <a:pt x="0" y="1443"/>
                  </a:lnTo>
                  <a:lnTo>
                    <a:pt x="1442" y="0"/>
                  </a:lnTo>
                  <a:lnTo>
                    <a:pt x="1442" y="0"/>
                  </a:lnTo>
                  <a:close/>
                </a:path>
              </a:pathLst>
            </a:custGeom>
            <a:solidFill>
              <a:srgbClr val="008A3B"/>
            </a:solidFill>
            <a:ln>
              <a:noFill/>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a typeface="+mn-ea"/>
                <a:cs typeface="+mn-cs"/>
              </a:endParaRPr>
            </a:p>
          </p:txBody>
        </p:sp>
        <p:sp>
          <p:nvSpPr>
            <p:cNvPr id="346" name="Freeform 8">
              <a:extLst>
                <a:ext uri="{FF2B5EF4-FFF2-40B4-BE49-F238E27FC236}">
                  <a16:creationId xmlns:a16="http://schemas.microsoft.com/office/drawing/2014/main" id="{4D9376E3-11C7-4648-9A79-E9B1116C5831}"/>
                </a:ext>
              </a:extLst>
            </p:cNvPr>
            <p:cNvSpPr>
              <a:spLocks/>
            </p:cNvSpPr>
            <p:nvPr/>
          </p:nvSpPr>
          <p:spPr bwMode="auto">
            <a:xfrm>
              <a:off x="-1768098" y="1682693"/>
              <a:ext cx="4695825" cy="2349500"/>
            </a:xfrm>
            <a:custGeom>
              <a:avLst/>
              <a:gdLst>
                <a:gd name="T0" fmla="*/ 1479 w 2958"/>
                <a:gd name="T1" fmla="*/ 0 h 1480"/>
                <a:gd name="T2" fmla="*/ 2958 w 2958"/>
                <a:gd name="T3" fmla="*/ 1480 h 1480"/>
                <a:gd name="T4" fmla="*/ 2108 w 2958"/>
                <a:gd name="T5" fmla="*/ 1480 h 1480"/>
                <a:gd name="T6" fmla="*/ 1479 w 2958"/>
                <a:gd name="T7" fmla="*/ 851 h 1480"/>
                <a:gd name="T8" fmla="*/ 850 w 2958"/>
                <a:gd name="T9" fmla="*/ 1480 h 1480"/>
                <a:gd name="T10" fmla="*/ 0 w 2958"/>
                <a:gd name="T11" fmla="*/ 1480 h 1480"/>
                <a:gd name="T12" fmla="*/ 1479 w 2958"/>
                <a:gd name="T13" fmla="*/ 0 h 1480"/>
                <a:gd name="T14" fmla="*/ 1479 w 2958"/>
                <a:gd name="T15" fmla="*/ 0 h 14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58" h="1480">
                  <a:moveTo>
                    <a:pt x="1479" y="0"/>
                  </a:moveTo>
                  <a:lnTo>
                    <a:pt x="2958" y="1480"/>
                  </a:lnTo>
                  <a:lnTo>
                    <a:pt x="2108" y="1480"/>
                  </a:lnTo>
                  <a:lnTo>
                    <a:pt x="1479" y="851"/>
                  </a:lnTo>
                  <a:lnTo>
                    <a:pt x="850" y="1480"/>
                  </a:lnTo>
                  <a:lnTo>
                    <a:pt x="0" y="1480"/>
                  </a:lnTo>
                  <a:lnTo>
                    <a:pt x="1479" y="0"/>
                  </a:lnTo>
                  <a:lnTo>
                    <a:pt x="1479" y="0"/>
                  </a:lnTo>
                  <a:close/>
                </a:path>
              </a:pathLst>
            </a:custGeom>
            <a:solidFill>
              <a:srgbClr val="0D3C89"/>
            </a:solidFill>
            <a:ln>
              <a:noFill/>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a typeface="+mn-ea"/>
                <a:cs typeface="+mn-cs"/>
              </a:endParaRPr>
            </a:p>
          </p:txBody>
        </p:sp>
      </p:grpSp>
      <p:grpSp>
        <p:nvGrpSpPr>
          <p:cNvPr id="2" name="קבוצה 1">
            <a:extLst>
              <a:ext uri="{FF2B5EF4-FFF2-40B4-BE49-F238E27FC236}">
                <a16:creationId xmlns:a16="http://schemas.microsoft.com/office/drawing/2014/main" id="{B63D6D8F-4E30-5681-BBD3-C78079A99689}"/>
              </a:ext>
            </a:extLst>
          </p:cNvPr>
          <p:cNvGrpSpPr/>
          <p:nvPr/>
        </p:nvGrpSpPr>
        <p:grpSpPr>
          <a:xfrm>
            <a:off x="4635617" y="519547"/>
            <a:ext cx="1554452" cy="796602"/>
            <a:chOff x="4635617" y="519547"/>
            <a:chExt cx="1554452" cy="796602"/>
          </a:xfrm>
        </p:grpSpPr>
        <p:sp>
          <p:nvSpPr>
            <p:cNvPr id="58" name="Oval 57">
              <a:extLst>
                <a:ext uri="{FF2B5EF4-FFF2-40B4-BE49-F238E27FC236}">
                  <a16:creationId xmlns:a16="http://schemas.microsoft.com/office/drawing/2014/main" id="{6A7F97ED-FE37-465E-A5C1-67948D333388}"/>
                </a:ext>
              </a:extLst>
            </p:cNvPr>
            <p:cNvSpPr/>
            <p:nvPr/>
          </p:nvSpPr>
          <p:spPr>
            <a:xfrm>
              <a:off x="4635617" y="519547"/>
              <a:ext cx="564096" cy="564096"/>
            </a:xfrm>
            <a:prstGeom prst="ellipse">
              <a:avLst/>
            </a:prstGeom>
            <a:solidFill>
              <a:schemeClr val="bg1"/>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GB" sz="1414" b="0" i="0" u="none" strike="noStrike" kern="1200" cap="none" spc="0" normalizeH="0" baseline="0" noProof="0" dirty="0">
                <a:ln>
                  <a:noFill/>
                </a:ln>
                <a:solidFill>
                  <a:prstClr val="white"/>
                </a:solidFill>
                <a:effectLst/>
                <a:highlight>
                  <a:srgbClr val="FFFF00"/>
                </a:highlight>
                <a:uLnTx/>
                <a:uFillTx/>
                <a:latin typeface="Calibri"/>
                <a:ea typeface="+mn-ea"/>
                <a:cs typeface="+mn-cs"/>
              </a:endParaRPr>
            </a:p>
          </p:txBody>
        </p:sp>
        <p:sp>
          <p:nvSpPr>
            <p:cNvPr id="68" name="Freeform 13">
              <a:extLst>
                <a:ext uri="{FF2B5EF4-FFF2-40B4-BE49-F238E27FC236}">
                  <a16:creationId xmlns:a16="http://schemas.microsoft.com/office/drawing/2014/main" id="{929B5C44-C464-474D-B371-F87D079E90DB}"/>
                </a:ext>
              </a:extLst>
            </p:cNvPr>
            <p:cNvSpPr>
              <a:spLocks noChangeAspect="1"/>
            </p:cNvSpPr>
            <p:nvPr/>
          </p:nvSpPr>
          <p:spPr bwMode="gray">
            <a:xfrm>
              <a:off x="4742499" y="620534"/>
              <a:ext cx="394652" cy="382576"/>
            </a:xfrm>
            <a:custGeom>
              <a:avLst/>
              <a:gdLst>
                <a:gd name="T0" fmla="*/ 2147483647 w 1151"/>
                <a:gd name="T1" fmla="*/ 2147483647 h 977"/>
                <a:gd name="T2" fmla="*/ 2147483647 w 1151"/>
                <a:gd name="T3" fmla="*/ 2147483647 h 977"/>
                <a:gd name="T4" fmla="*/ 2147483647 w 1151"/>
                <a:gd name="T5" fmla="*/ 0 h 977"/>
                <a:gd name="T6" fmla="*/ 2147483647 w 1151"/>
                <a:gd name="T7" fmla="*/ 2147483647 h 977"/>
                <a:gd name="T8" fmla="*/ 2147483647 w 1151"/>
                <a:gd name="T9" fmla="*/ 2147483647 h 977"/>
                <a:gd name="T10" fmla="*/ 2147483647 w 1151"/>
                <a:gd name="T11" fmla="*/ 2147483647 h 977"/>
                <a:gd name="T12" fmla="*/ 2147483647 w 1151"/>
                <a:gd name="T13" fmla="*/ 2147483647 h 977"/>
                <a:gd name="T14" fmla="*/ 2147483647 w 1151"/>
                <a:gd name="T15" fmla="*/ 2147483647 h 977"/>
                <a:gd name="T16" fmla="*/ 2147483647 w 1151"/>
                <a:gd name="T17" fmla="*/ 2147483647 h 977"/>
                <a:gd name="T18" fmla="*/ 2147483647 w 1151"/>
                <a:gd name="T19" fmla="*/ 2147483647 h 977"/>
                <a:gd name="T20" fmla="*/ 2147483647 w 1151"/>
                <a:gd name="T21" fmla="*/ 2147483647 h 977"/>
                <a:gd name="T22" fmla="*/ 2147483647 w 1151"/>
                <a:gd name="T23" fmla="*/ 2147483647 h 977"/>
                <a:gd name="T24" fmla="*/ 2147483647 w 1151"/>
                <a:gd name="T25" fmla="*/ 2147483647 h 977"/>
                <a:gd name="T26" fmla="*/ 2147483647 w 1151"/>
                <a:gd name="T27" fmla="*/ 2147483647 h 977"/>
                <a:gd name="T28" fmla="*/ 2147483647 w 1151"/>
                <a:gd name="T29" fmla="*/ 2147483647 h 977"/>
                <a:gd name="T30" fmla="*/ 2147483647 w 1151"/>
                <a:gd name="T31" fmla="*/ 2147483647 h 977"/>
                <a:gd name="T32" fmla="*/ 2147483647 w 1151"/>
                <a:gd name="T33" fmla="*/ 2147483647 h 977"/>
                <a:gd name="T34" fmla="*/ 2147483647 w 1151"/>
                <a:gd name="T35" fmla="*/ 2147483647 h 977"/>
                <a:gd name="T36" fmla="*/ 2147483647 w 1151"/>
                <a:gd name="T37" fmla="*/ 2147483647 h 977"/>
                <a:gd name="T38" fmla="*/ 2147483647 w 1151"/>
                <a:gd name="T39" fmla="*/ 2147483647 h 977"/>
                <a:gd name="T40" fmla="*/ 2147483647 w 1151"/>
                <a:gd name="T41" fmla="*/ 2147483647 h 977"/>
                <a:gd name="T42" fmla="*/ 2147483647 w 1151"/>
                <a:gd name="T43" fmla="*/ 2147483647 h 977"/>
                <a:gd name="T44" fmla="*/ 2147483647 w 1151"/>
                <a:gd name="T45" fmla="*/ 2147483647 h 977"/>
                <a:gd name="T46" fmla="*/ 2147483647 w 1151"/>
                <a:gd name="T47" fmla="*/ 2147483647 h 977"/>
                <a:gd name="T48" fmla="*/ 2147483647 w 1151"/>
                <a:gd name="T49" fmla="*/ 2147483647 h 977"/>
                <a:gd name="T50" fmla="*/ 2147483647 w 1151"/>
                <a:gd name="T51" fmla="*/ 2147483647 h 977"/>
                <a:gd name="T52" fmla="*/ 2147483647 w 1151"/>
                <a:gd name="T53" fmla="*/ 2147483647 h 977"/>
                <a:gd name="T54" fmla="*/ 2147483647 w 1151"/>
                <a:gd name="T55" fmla="*/ 2147483647 h 977"/>
                <a:gd name="T56" fmla="*/ 2147483647 w 1151"/>
                <a:gd name="T57" fmla="*/ 2147483647 h 977"/>
                <a:gd name="T58" fmla="*/ 2147483647 w 1151"/>
                <a:gd name="T59" fmla="*/ 2147483647 h 977"/>
                <a:gd name="T60" fmla="*/ 2147483647 w 1151"/>
                <a:gd name="T61" fmla="*/ 2147483647 h 977"/>
                <a:gd name="T62" fmla="*/ 2147483647 w 1151"/>
                <a:gd name="T63" fmla="*/ 2147483647 h 977"/>
                <a:gd name="T64" fmla="*/ 0 w 1151"/>
                <a:gd name="T65" fmla="*/ 2147483647 h 977"/>
                <a:gd name="T66" fmla="*/ 2147483647 w 1151"/>
                <a:gd name="T67" fmla="*/ 2147483647 h 977"/>
                <a:gd name="T68" fmla="*/ 2147483647 w 1151"/>
                <a:gd name="T69" fmla="*/ 2147483647 h 977"/>
                <a:gd name="T70" fmla="*/ 2147483647 w 1151"/>
                <a:gd name="T71" fmla="*/ 2147483647 h 977"/>
                <a:gd name="T72" fmla="*/ 2147483647 w 1151"/>
                <a:gd name="T73" fmla="*/ 2147483647 h 977"/>
                <a:gd name="T74" fmla="*/ 2147483647 w 1151"/>
                <a:gd name="T75" fmla="*/ 2147483647 h 977"/>
                <a:gd name="T76" fmla="*/ 2147483647 w 1151"/>
                <a:gd name="T77" fmla="*/ 2147483647 h 977"/>
                <a:gd name="T78" fmla="*/ 2147483647 w 1151"/>
                <a:gd name="T79" fmla="*/ 2147483647 h 977"/>
                <a:gd name="T80" fmla="*/ 2147483647 w 1151"/>
                <a:gd name="T81" fmla="*/ 2147483647 h 977"/>
                <a:gd name="T82" fmla="*/ 2147483647 w 1151"/>
                <a:gd name="T83" fmla="*/ 2147483647 h 977"/>
                <a:gd name="T84" fmla="*/ 2147483647 w 1151"/>
                <a:gd name="T85" fmla="*/ 2147483647 h 977"/>
                <a:gd name="T86" fmla="*/ 2147483647 w 1151"/>
                <a:gd name="T87" fmla="*/ 2147483647 h 977"/>
                <a:gd name="T88" fmla="*/ 2147483647 w 1151"/>
                <a:gd name="T89" fmla="*/ 2147483647 h 977"/>
                <a:gd name="T90" fmla="*/ 2147483647 w 1151"/>
                <a:gd name="T91" fmla="*/ 2147483647 h 977"/>
                <a:gd name="T92" fmla="*/ 2147483647 w 1151"/>
                <a:gd name="T93" fmla="*/ 2147483647 h 97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51"/>
                <a:gd name="T142" fmla="*/ 0 h 977"/>
                <a:gd name="T143" fmla="*/ 1151 w 1151"/>
                <a:gd name="T144" fmla="*/ 977 h 97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51" h="977">
                  <a:moveTo>
                    <a:pt x="691" y="38"/>
                  </a:moveTo>
                  <a:lnTo>
                    <a:pt x="703" y="19"/>
                  </a:lnTo>
                  <a:lnTo>
                    <a:pt x="712" y="8"/>
                  </a:lnTo>
                  <a:lnTo>
                    <a:pt x="747" y="19"/>
                  </a:lnTo>
                  <a:lnTo>
                    <a:pt x="756" y="8"/>
                  </a:lnTo>
                  <a:lnTo>
                    <a:pt x="783" y="0"/>
                  </a:lnTo>
                  <a:lnTo>
                    <a:pt x="800" y="19"/>
                  </a:lnTo>
                  <a:lnTo>
                    <a:pt x="826" y="41"/>
                  </a:lnTo>
                  <a:lnTo>
                    <a:pt x="861" y="64"/>
                  </a:lnTo>
                  <a:lnTo>
                    <a:pt x="888" y="81"/>
                  </a:lnTo>
                  <a:lnTo>
                    <a:pt x="923" y="94"/>
                  </a:lnTo>
                  <a:lnTo>
                    <a:pt x="931" y="81"/>
                  </a:lnTo>
                  <a:lnTo>
                    <a:pt x="931" y="72"/>
                  </a:lnTo>
                  <a:lnTo>
                    <a:pt x="960" y="89"/>
                  </a:lnTo>
                  <a:lnTo>
                    <a:pt x="980" y="105"/>
                  </a:lnTo>
                  <a:lnTo>
                    <a:pt x="998" y="94"/>
                  </a:lnTo>
                  <a:lnTo>
                    <a:pt x="1010" y="91"/>
                  </a:lnTo>
                  <a:lnTo>
                    <a:pt x="1024" y="109"/>
                  </a:lnTo>
                  <a:lnTo>
                    <a:pt x="1028" y="127"/>
                  </a:lnTo>
                  <a:lnTo>
                    <a:pt x="1051" y="131"/>
                  </a:lnTo>
                  <a:lnTo>
                    <a:pt x="1062" y="146"/>
                  </a:lnTo>
                  <a:lnTo>
                    <a:pt x="1084" y="154"/>
                  </a:lnTo>
                  <a:lnTo>
                    <a:pt x="1103" y="154"/>
                  </a:lnTo>
                  <a:lnTo>
                    <a:pt x="1124" y="178"/>
                  </a:lnTo>
                  <a:lnTo>
                    <a:pt x="1150" y="223"/>
                  </a:lnTo>
                  <a:lnTo>
                    <a:pt x="1150" y="240"/>
                  </a:lnTo>
                  <a:lnTo>
                    <a:pt x="1133" y="340"/>
                  </a:lnTo>
                  <a:lnTo>
                    <a:pt x="1142" y="381"/>
                  </a:lnTo>
                  <a:lnTo>
                    <a:pt x="1124" y="395"/>
                  </a:lnTo>
                  <a:lnTo>
                    <a:pt x="1098" y="414"/>
                  </a:lnTo>
                  <a:lnTo>
                    <a:pt x="1071" y="445"/>
                  </a:lnTo>
                  <a:lnTo>
                    <a:pt x="1037" y="441"/>
                  </a:lnTo>
                  <a:lnTo>
                    <a:pt x="1006" y="473"/>
                  </a:lnTo>
                  <a:lnTo>
                    <a:pt x="962" y="485"/>
                  </a:lnTo>
                  <a:lnTo>
                    <a:pt x="957" y="531"/>
                  </a:lnTo>
                  <a:lnTo>
                    <a:pt x="919" y="494"/>
                  </a:lnTo>
                  <a:lnTo>
                    <a:pt x="875" y="477"/>
                  </a:lnTo>
                  <a:lnTo>
                    <a:pt x="839" y="477"/>
                  </a:lnTo>
                  <a:lnTo>
                    <a:pt x="786" y="508"/>
                  </a:lnTo>
                  <a:lnTo>
                    <a:pt x="747" y="544"/>
                  </a:lnTo>
                  <a:lnTo>
                    <a:pt x="703" y="544"/>
                  </a:lnTo>
                  <a:lnTo>
                    <a:pt x="642" y="641"/>
                  </a:lnTo>
                  <a:lnTo>
                    <a:pt x="621" y="676"/>
                  </a:lnTo>
                  <a:lnTo>
                    <a:pt x="562" y="711"/>
                  </a:lnTo>
                  <a:lnTo>
                    <a:pt x="559" y="755"/>
                  </a:lnTo>
                  <a:lnTo>
                    <a:pt x="595" y="820"/>
                  </a:lnTo>
                  <a:lnTo>
                    <a:pt x="625" y="850"/>
                  </a:lnTo>
                  <a:lnTo>
                    <a:pt x="621" y="916"/>
                  </a:lnTo>
                  <a:lnTo>
                    <a:pt x="606" y="925"/>
                  </a:lnTo>
                  <a:lnTo>
                    <a:pt x="576" y="936"/>
                  </a:lnTo>
                  <a:lnTo>
                    <a:pt x="528" y="944"/>
                  </a:lnTo>
                  <a:lnTo>
                    <a:pt x="516" y="958"/>
                  </a:lnTo>
                  <a:lnTo>
                    <a:pt x="507" y="967"/>
                  </a:lnTo>
                  <a:lnTo>
                    <a:pt x="484" y="967"/>
                  </a:lnTo>
                  <a:lnTo>
                    <a:pt x="458" y="976"/>
                  </a:lnTo>
                  <a:lnTo>
                    <a:pt x="423" y="966"/>
                  </a:lnTo>
                  <a:lnTo>
                    <a:pt x="385" y="939"/>
                  </a:lnTo>
                  <a:lnTo>
                    <a:pt x="340" y="930"/>
                  </a:lnTo>
                  <a:lnTo>
                    <a:pt x="301" y="937"/>
                  </a:lnTo>
                  <a:lnTo>
                    <a:pt x="274" y="963"/>
                  </a:lnTo>
                  <a:lnTo>
                    <a:pt x="222" y="953"/>
                  </a:lnTo>
                  <a:lnTo>
                    <a:pt x="193" y="916"/>
                  </a:lnTo>
                  <a:lnTo>
                    <a:pt x="101" y="833"/>
                  </a:lnTo>
                  <a:lnTo>
                    <a:pt x="89" y="794"/>
                  </a:lnTo>
                  <a:lnTo>
                    <a:pt x="3" y="718"/>
                  </a:lnTo>
                  <a:lnTo>
                    <a:pt x="0" y="681"/>
                  </a:lnTo>
                  <a:lnTo>
                    <a:pt x="37" y="632"/>
                  </a:lnTo>
                  <a:lnTo>
                    <a:pt x="81" y="523"/>
                  </a:lnTo>
                  <a:lnTo>
                    <a:pt x="109" y="481"/>
                  </a:lnTo>
                  <a:lnTo>
                    <a:pt x="117" y="409"/>
                  </a:lnTo>
                  <a:lnTo>
                    <a:pt x="135" y="368"/>
                  </a:lnTo>
                  <a:lnTo>
                    <a:pt x="134" y="318"/>
                  </a:lnTo>
                  <a:lnTo>
                    <a:pt x="156" y="304"/>
                  </a:lnTo>
                  <a:lnTo>
                    <a:pt x="178" y="283"/>
                  </a:lnTo>
                  <a:lnTo>
                    <a:pt x="209" y="245"/>
                  </a:lnTo>
                  <a:lnTo>
                    <a:pt x="253" y="227"/>
                  </a:lnTo>
                  <a:lnTo>
                    <a:pt x="309" y="200"/>
                  </a:lnTo>
                  <a:lnTo>
                    <a:pt x="324" y="196"/>
                  </a:lnTo>
                  <a:lnTo>
                    <a:pt x="354" y="211"/>
                  </a:lnTo>
                  <a:lnTo>
                    <a:pt x="373" y="220"/>
                  </a:lnTo>
                  <a:lnTo>
                    <a:pt x="380" y="213"/>
                  </a:lnTo>
                  <a:lnTo>
                    <a:pt x="397" y="187"/>
                  </a:lnTo>
                  <a:lnTo>
                    <a:pt x="415" y="173"/>
                  </a:lnTo>
                  <a:lnTo>
                    <a:pt x="437" y="154"/>
                  </a:lnTo>
                  <a:lnTo>
                    <a:pt x="463" y="131"/>
                  </a:lnTo>
                  <a:lnTo>
                    <a:pt x="471" y="122"/>
                  </a:lnTo>
                  <a:lnTo>
                    <a:pt x="501" y="122"/>
                  </a:lnTo>
                  <a:lnTo>
                    <a:pt x="511" y="100"/>
                  </a:lnTo>
                  <a:lnTo>
                    <a:pt x="511" y="50"/>
                  </a:lnTo>
                  <a:lnTo>
                    <a:pt x="524" y="41"/>
                  </a:lnTo>
                  <a:lnTo>
                    <a:pt x="550" y="46"/>
                  </a:lnTo>
                  <a:lnTo>
                    <a:pt x="607" y="50"/>
                  </a:lnTo>
                  <a:lnTo>
                    <a:pt x="647" y="50"/>
                  </a:lnTo>
                  <a:lnTo>
                    <a:pt x="669" y="47"/>
                  </a:lnTo>
                  <a:lnTo>
                    <a:pt x="691" y="38"/>
                  </a:lnTo>
                </a:path>
              </a:pathLst>
            </a:custGeom>
            <a:solidFill>
              <a:schemeClr val="accent2"/>
            </a:solid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GB" alt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grpSp>
          <p:nvGrpSpPr>
            <p:cNvPr id="56" name="Group 55">
              <a:extLst>
                <a:ext uri="{FF2B5EF4-FFF2-40B4-BE49-F238E27FC236}">
                  <a16:creationId xmlns:a16="http://schemas.microsoft.com/office/drawing/2014/main" id="{DC949459-AECE-4C3E-AF10-4B5BCA1944B1}"/>
                </a:ext>
              </a:extLst>
            </p:cNvPr>
            <p:cNvGrpSpPr/>
            <p:nvPr/>
          </p:nvGrpSpPr>
          <p:grpSpPr>
            <a:xfrm>
              <a:off x="5450398" y="571723"/>
              <a:ext cx="739671" cy="744426"/>
              <a:chOff x="-634205" y="2070100"/>
              <a:chExt cx="2963862" cy="2982913"/>
            </a:xfrm>
            <a:solidFill>
              <a:schemeClr val="bg1">
                <a:lumMod val="85000"/>
              </a:schemeClr>
            </a:solidFill>
          </p:grpSpPr>
          <p:sp>
            <p:nvSpPr>
              <p:cNvPr id="59" name="Freeform 8">
                <a:extLst>
                  <a:ext uri="{FF2B5EF4-FFF2-40B4-BE49-F238E27FC236}">
                    <a16:creationId xmlns:a16="http://schemas.microsoft.com/office/drawing/2014/main" id="{2A03784D-8838-40E8-AA04-6A7495B72072}"/>
                  </a:ext>
                </a:extLst>
              </p:cNvPr>
              <p:cNvSpPr>
                <a:spLocks noChangeAspect="1"/>
              </p:cNvSpPr>
              <p:nvPr/>
            </p:nvSpPr>
            <p:spPr bwMode="gray">
              <a:xfrm>
                <a:off x="1323182" y="2771775"/>
                <a:ext cx="363538" cy="425450"/>
              </a:xfrm>
              <a:custGeom>
                <a:avLst/>
                <a:gdLst>
                  <a:gd name="T0" fmla="*/ 2147483647 w 425"/>
                  <a:gd name="T1" fmla="*/ 2147483647 h 433"/>
                  <a:gd name="T2" fmla="*/ 2147483647 w 425"/>
                  <a:gd name="T3" fmla="*/ 2147483647 h 433"/>
                  <a:gd name="T4" fmla="*/ 2147483647 w 425"/>
                  <a:gd name="T5" fmla="*/ 2147483647 h 433"/>
                  <a:gd name="T6" fmla="*/ 2147483647 w 425"/>
                  <a:gd name="T7" fmla="*/ 2147483647 h 433"/>
                  <a:gd name="T8" fmla="*/ 2147483647 w 425"/>
                  <a:gd name="T9" fmla="*/ 2147483647 h 433"/>
                  <a:gd name="T10" fmla="*/ 2147483647 w 425"/>
                  <a:gd name="T11" fmla="*/ 2147483647 h 433"/>
                  <a:gd name="T12" fmla="*/ 2147483647 w 425"/>
                  <a:gd name="T13" fmla="*/ 2147483647 h 433"/>
                  <a:gd name="T14" fmla="*/ 2147483647 w 425"/>
                  <a:gd name="T15" fmla="*/ 2147483647 h 433"/>
                  <a:gd name="T16" fmla="*/ 2147483647 w 425"/>
                  <a:gd name="T17" fmla="*/ 2147483647 h 433"/>
                  <a:gd name="T18" fmla="*/ 2147483647 w 425"/>
                  <a:gd name="T19" fmla="*/ 2147483647 h 433"/>
                  <a:gd name="T20" fmla="*/ 2147483647 w 425"/>
                  <a:gd name="T21" fmla="*/ 2147483647 h 433"/>
                  <a:gd name="T22" fmla="*/ 2147483647 w 425"/>
                  <a:gd name="T23" fmla="*/ 2147483647 h 433"/>
                  <a:gd name="T24" fmla="*/ 2147483647 w 425"/>
                  <a:gd name="T25" fmla="*/ 2147483647 h 433"/>
                  <a:gd name="T26" fmla="*/ 2147483647 w 425"/>
                  <a:gd name="T27" fmla="*/ 2147483647 h 433"/>
                  <a:gd name="T28" fmla="*/ 2147483647 w 425"/>
                  <a:gd name="T29" fmla="*/ 2147483647 h 433"/>
                  <a:gd name="T30" fmla="*/ 2147483647 w 425"/>
                  <a:gd name="T31" fmla="*/ 2147483647 h 433"/>
                  <a:gd name="T32" fmla="*/ 2147483647 w 425"/>
                  <a:gd name="T33" fmla="*/ 2147483647 h 433"/>
                  <a:gd name="T34" fmla="*/ 0 w 425"/>
                  <a:gd name="T35" fmla="*/ 2147483647 h 433"/>
                  <a:gd name="T36" fmla="*/ 2147483647 w 425"/>
                  <a:gd name="T37" fmla="*/ 2147483647 h 433"/>
                  <a:gd name="T38" fmla="*/ 2147483647 w 425"/>
                  <a:gd name="T39" fmla="*/ 2147483647 h 433"/>
                  <a:gd name="T40" fmla="*/ 2147483647 w 425"/>
                  <a:gd name="T41" fmla="*/ 2147483647 h 433"/>
                  <a:gd name="T42" fmla="*/ 2147483647 w 425"/>
                  <a:gd name="T43" fmla="*/ 2147483647 h 433"/>
                  <a:gd name="T44" fmla="*/ 2147483647 w 425"/>
                  <a:gd name="T45" fmla="*/ 2147483647 h 433"/>
                  <a:gd name="T46" fmla="*/ 2147483647 w 425"/>
                  <a:gd name="T47" fmla="*/ 2147483647 h 433"/>
                  <a:gd name="T48" fmla="*/ 2147483647 w 425"/>
                  <a:gd name="T49" fmla="*/ 2147483647 h 433"/>
                  <a:gd name="T50" fmla="*/ 2147483647 w 425"/>
                  <a:gd name="T51" fmla="*/ 2147483647 h 433"/>
                  <a:gd name="T52" fmla="*/ 2147483647 w 425"/>
                  <a:gd name="T53" fmla="*/ 2147483647 h 433"/>
                  <a:gd name="T54" fmla="*/ 2147483647 w 425"/>
                  <a:gd name="T55" fmla="*/ 2147483647 h 433"/>
                  <a:gd name="T56" fmla="*/ 2147483647 w 425"/>
                  <a:gd name="T57" fmla="*/ 2147483647 h 433"/>
                  <a:gd name="T58" fmla="*/ 2147483647 w 425"/>
                  <a:gd name="T59" fmla="*/ 2147483647 h 433"/>
                  <a:gd name="T60" fmla="*/ 2147483647 w 425"/>
                  <a:gd name="T61" fmla="*/ 2147483647 h 433"/>
                  <a:gd name="T62" fmla="*/ 2147483647 w 425"/>
                  <a:gd name="T63" fmla="*/ 0 h 433"/>
                  <a:gd name="T64" fmla="*/ 2147483647 w 425"/>
                  <a:gd name="T65" fmla="*/ 0 h 433"/>
                  <a:gd name="T66" fmla="*/ 2147483647 w 425"/>
                  <a:gd name="T67" fmla="*/ 2147483647 h 433"/>
                  <a:gd name="T68" fmla="*/ 2147483647 w 425"/>
                  <a:gd name="T69" fmla="*/ 2147483647 h 433"/>
                  <a:gd name="T70" fmla="*/ 2147483647 w 425"/>
                  <a:gd name="T71" fmla="*/ 2147483647 h 433"/>
                  <a:gd name="T72" fmla="*/ 2147483647 w 425"/>
                  <a:gd name="T73" fmla="*/ 2147483647 h 433"/>
                  <a:gd name="T74" fmla="*/ 2147483647 w 425"/>
                  <a:gd name="T75" fmla="*/ 2147483647 h 433"/>
                  <a:gd name="T76" fmla="*/ 2147483647 w 425"/>
                  <a:gd name="T77" fmla="*/ 2147483647 h 433"/>
                  <a:gd name="T78" fmla="*/ 2147483647 w 425"/>
                  <a:gd name="T79" fmla="*/ 2147483647 h 433"/>
                  <a:gd name="T80" fmla="*/ 2147483647 w 425"/>
                  <a:gd name="T81" fmla="*/ 2147483647 h 433"/>
                  <a:gd name="T82" fmla="*/ 2147483647 w 425"/>
                  <a:gd name="T83" fmla="*/ 2147483647 h 433"/>
                  <a:gd name="T84" fmla="*/ 2147483647 w 425"/>
                  <a:gd name="T85" fmla="*/ 2147483647 h 433"/>
                  <a:gd name="T86" fmla="*/ 2147483647 w 425"/>
                  <a:gd name="T87" fmla="*/ 2147483647 h 433"/>
                  <a:gd name="T88" fmla="*/ 2147483647 w 425"/>
                  <a:gd name="T89" fmla="*/ 2147483647 h 433"/>
                  <a:gd name="T90" fmla="*/ 2147483647 w 425"/>
                  <a:gd name="T91" fmla="*/ 2147483647 h 433"/>
                  <a:gd name="T92" fmla="*/ 2147483647 w 425"/>
                  <a:gd name="T93" fmla="*/ 2147483647 h 433"/>
                  <a:gd name="T94" fmla="*/ 2147483647 w 425"/>
                  <a:gd name="T95" fmla="*/ 2147483647 h 43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25"/>
                  <a:gd name="T145" fmla="*/ 0 h 433"/>
                  <a:gd name="T146" fmla="*/ 425 w 425"/>
                  <a:gd name="T147" fmla="*/ 433 h 43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25" h="433">
                    <a:moveTo>
                      <a:pt x="286" y="267"/>
                    </a:moveTo>
                    <a:lnTo>
                      <a:pt x="350" y="314"/>
                    </a:lnTo>
                    <a:lnTo>
                      <a:pt x="350" y="339"/>
                    </a:lnTo>
                    <a:lnTo>
                      <a:pt x="320" y="359"/>
                    </a:lnTo>
                    <a:lnTo>
                      <a:pt x="285" y="381"/>
                    </a:lnTo>
                    <a:lnTo>
                      <a:pt x="254" y="398"/>
                    </a:lnTo>
                    <a:lnTo>
                      <a:pt x="222" y="432"/>
                    </a:lnTo>
                    <a:lnTo>
                      <a:pt x="194" y="416"/>
                    </a:lnTo>
                    <a:lnTo>
                      <a:pt x="153" y="381"/>
                    </a:lnTo>
                    <a:lnTo>
                      <a:pt x="140" y="381"/>
                    </a:lnTo>
                    <a:lnTo>
                      <a:pt x="116" y="394"/>
                    </a:lnTo>
                    <a:lnTo>
                      <a:pt x="88" y="387"/>
                    </a:lnTo>
                    <a:lnTo>
                      <a:pt x="96" y="370"/>
                    </a:lnTo>
                    <a:lnTo>
                      <a:pt x="97" y="339"/>
                    </a:lnTo>
                    <a:lnTo>
                      <a:pt x="85" y="313"/>
                    </a:lnTo>
                    <a:lnTo>
                      <a:pt x="43" y="308"/>
                    </a:lnTo>
                    <a:lnTo>
                      <a:pt x="9" y="312"/>
                    </a:lnTo>
                    <a:lnTo>
                      <a:pt x="0" y="290"/>
                    </a:lnTo>
                    <a:lnTo>
                      <a:pt x="17" y="257"/>
                    </a:lnTo>
                    <a:lnTo>
                      <a:pt x="39" y="231"/>
                    </a:lnTo>
                    <a:lnTo>
                      <a:pt x="47" y="181"/>
                    </a:lnTo>
                    <a:lnTo>
                      <a:pt x="87" y="164"/>
                    </a:lnTo>
                    <a:lnTo>
                      <a:pt x="140" y="167"/>
                    </a:lnTo>
                    <a:lnTo>
                      <a:pt x="153" y="154"/>
                    </a:lnTo>
                    <a:lnTo>
                      <a:pt x="187" y="100"/>
                    </a:lnTo>
                    <a:lnTo>
                      <a:pt x="206" y="63"/>
                    </a:lnTo>
                    <a:lnTo>
                      <a:pt x="258" y="63"/>
                    </a:lnTo>
                    <a:lnTo>
                      <a:pt x="271" y="29"/>
                    </a:lnTo>
                    <a:lnTo>
                      <a:pt x="289" y="24"/>
                    </a:lnTo>
                    <a:lnTo>
                      <a:pt x="311" y="24"/>
                    </a:lnTo>
                    <a:lnTo>
                      <a:pt x="336" y="24"/>
                    </a:lnTo>
                    <a:lnTo>
                      <a:pt x="354" y="0"/>
                    </a:lnTo>
                    <a:lnTo>
                      <a:pt x="364" y="0"/>
                    </a:lnTo>
                    <a:lnTo>
                      <a:pt x="357" y="32"/>
                    </a:lnTo>
                    <a:lnTo>
                      <a:pt x="336" y="50"/>
                    </a:lnTo>
                    <a:lnTo>
                      <a:pt x="324" y="91"/>
                    </a:lnTo>
                    <a:lnTo>
                      <a:pt x="325" y="136"/>
                    </a:lnTo>
                    <a:lnTo>
                      <a:pt x="349" y="138"/>
                    </a:lnTo>
                    <a:lnTo>
                      <a:pt x="382" y="121"/>
                    </a:lnTo>
                    <a:lnTo>
                      <a:pt x="400" y="104"/>
                    </a:lnTo>
                    <a:lnTo>
                      <a:pt x="416" y="104"/>
                    </a:lnTo>
                    <a:lnTo>
                      <a:pt x="424" y="117"/>
                    </a:lnTo>
                    <a:lnTo>
                      <a:pt x="370" y="164"/>
                    </a:lnTo>
                    <a:lnTo>
                      <a:pt x="368" y="195"/>
                    </a:lnTo>
                    <a:lnTo>
                      <a:pt x="364" y="219"/>
                    </a:lnTo>
                    <a:lnTo>
                      <a:pt x="320" y="219"/>
                    </a:lnTo>
                    <a:lnTo>
                      <a:pt x="289" y="244"/>
                    </a:lnTo>
                    <a:lnTo>
                      <a:pt x="286" y="267"/>
                    </a:lnTo>
                  </a:path>
                </a:pathLst>
              </a:custGeom>
              <a:solidFill>
                <a:srgbClr val="D9D9D9"/>
              </a:solid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GB" alt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sp>
            <p:nvSpPr>
              <p:cNvPr id="60" name="Freeform 9">
                <a:extLst>
                  <a:ext uri="{FF2B5EF4-FFF2-40B4-BE49-F238E27FC236}">
                    <a16:creationId xmlns:a16="http://schemas.microsoft.com/office/drawing/2014/main" id="{F1799D73-37D1-413C-96E2-C5BBAECB06AF}"/>
                  </a:ext>
                </a:extLst>
              </p:cNvPr>
              <p:cNvSpPr>
                <a:spLocks noChangeAspect="1"/>
              </p:cNvSpPr>
              <p:nvPr/>
            </p:nvSpPr>
            <p:spPr bwMode="gray">
              <a:xfrm>
                <a:off x="-634205" y="2647950"/>
                <a:ext cx="1609725" cy="1949450"/>
              </a:xfrm>
              <a:custGeom>
                <a:avLst/>
                <a:gdLst>
                  <a:gd name="T0" fmla="*/ 2147483647 w 1878"/>
                  <a:gd name="T1" fmla="*/ 2147483647 h 1991"/>
                  <a:gd name="T2" fmla="*/ 2147483647 w 1878"/>
                  <a:gd name="T3" fmla="*/ 2147483647 h 1991"/>
                  <a:gd name="T4" fmla="*/ 2147483647 w 1878"/>
                  <a:gd name="T5" fmla="*/ 2147483647 h 1991"/>
                  <a:gd name="T6" fmla="*/ 2147483647 w 1878"/>
                  <a:gd name="T7" fmla="*/ 2147483647 h 1991"/>
                  <a:gd name="T8" fmla="*/ 2147483647 w 1878"/>
                  <a:gd name="T9" fmla="*/ 2147483647 h 1991"/>
                  <a:gd name="T10" fmla="*/ 2147483647 w 1878"/>
                  <a:gd name="T11" fmla="*/ 2147483647 h 1991"/>
                  <a:gd name="T12" fmla="*/ 2147483647 w 1878"/>
                  <a:gd name="T13" fmla="*/ 2147483647 h 1991"/>
                  <a:gd name="T14" fmla="*/ 2147483647 w 1878"/>
                  <a:gd name="T15" fmla="*/ 2147483647 h 1991"/>
                  <a:gd name="T16" fmla="*/ 2147483647 w 1878"/>
                  <a:gd name="T17" fmla="*/ 2147483647 h 1991"/>
                  <a:gd name="T18" fmla="*/ 2147483647 w 1878"/>
                  <a:gd name="T19" fmla="*/ 2147483647 h 1991"/>
                  <a:gd name="T20" fmla="*/ 2147483647 w 1878"/>
                  <a:gd name="T21" fmla="*/ 2147483647 h 1991"/>
                  <a:gd name="T22" fmla="*/ 2147483647 w 1878"/>
                  <a:gd name="T23" fmla="*/ 2147483647 h 1991"/>
                  <a:gd name="T24" fmla="*/ 2147483647 w 1878"/>
                  <a:gd name="T25" fmla="*/ 2147483647 h 1991"/>
                  <a:gd name="T26" fmla="*/ 2147483647 w 1878"/>
                  <a:gd name="T27" fmla="*/ 2147483647 h 1991"/>
                  <a:gd name="T28" fmla="*/ 2147483647 w 1878"/>
                  <a:gd name="T29" fmla="*/ 2147483647 h 1991"/>
                  <a:gd name="T30" fmla="*/ 2147483647 w 1878"/>
                  <a:gd name="T31" fmla="*/ 2147483647 h 1991"/>
                  <a:gd name="T32" fmla="*/ 2147483647 w 1878"/>
                  <a:gd name="T33" fmla="*/ 2147483647 h 1991"/>
                  <a:gd name="T34" fmla="*/ 2147483647 w 1878"/>
                  <a:gd name="T35" fmla="*/ 2147483647 h 1991"/>
                  <a:gd name="T36" fmla="*/ 2147483647 w 1878"/>
                  <a:gd name="T37" fmla="*/ 2147483647 h 1991"/>
                  <a:gd name="T38" fmla="*/ 2147483647 w 1878"/>
                  <a:gd name="T39" fmla="*/ 2147483647 h 1991"/>
                  <a:gd name="T40" fmla="*/ 2147483647 w 1878"/>
                  <a:gd name="T41" fmla="*/ 2147483647 h 1991"/>
                  <a:gd name="T42" fmla="*/ 2147483647 w 1878"/>
                  <a:gd name="T43" fmla="*/ 2147483647 h 1991"/>
                  <a:gd name="T44" fmla="*/ 2147483647 w 1878"/>
                  <a:gd name="T45" fmla="*/ 2147483647 h 1991"/>
                  <a:gd name="T46" fmla="*/ 2147483647 w 1878"/>
                  <a:gd name="T47" fmla="*/ 2147483647 h 1991"/>
                  <a:gd name="T48" fmla="*/ 2147483647 w 1878"/>
                  <a:gd name="T49" fmla="*/ 2147483647 h 1991"/>
                  <a:gd name="T50" fmla="*/ 2147483647 w 1878"/>
                  <a:gd name="T51" fmla="*/ 2147483647 h 1991"/>
                  <a:gd name="T52" fmla="*/ 2147483647 w 1878"/>
                  <a:gd name="T53" fmla="*/ 2147483647 h 1991"/>
                  <a:gd name="T54" fmla="*/ 0 w 1878"/>
                  <a:gd name="T55" fmla="*/ 2147483647 h 1991"/>
                  <a:gd name="T56" fmla="*/ 2147483647 w 1878"/>
                  <a:gd name="T57" fmla="*/ 2147483647 h 1991"/>
                  <a:gd name="T58" fmla="*/ 2147483647 w 1878"/>
                  <a:gd name="T59" fmla="*/ 2147483647 h 1991"/>
                  <a:gd name="T60" fmla="*/ 2147483647 w 1878"/>
                  <a:gd name="T61" fmla="*/ 2147483647 h 1991"/>
                  <a:gd name="T62" fmla="*/ 2147483647 w 1878"/>
                  <a:gd name="T63" fmla="*/ 2147483647 h 1991"/>
                  <a:gd name="T64" fmla="*/ 2147483647 w 1878"/>
                  <a:gd name="T65" fmla="*/ 2147483647 h 1991"/>
                  <a:gd name="T66" fmla="*/ 2147483647 w 1878"/>
                  <a:gd name="T67" fmla="*/ 2147483647 h 1991"/>
                  <a:gd name="T68" fmla="*/ 2147483647 w 1878"/>
                  <a:gd name="T69" fmla="*/ 2147483647 h 1991"/>
                  <a:gd name="T70" fmla="*/ 2147483647 w 1878"/>
                  <a:gd name="T71" fmla="*/ 2147483647 h 1991"/>
                  <a:gd name="T72" fmla="*/ 2147483647 w 1878"/>
                  <a:gd name="T73" fmla="*/ 2147483647 h 1991"/>
                  <a:gd name="T74" fmla="*/ 2147483647 w 1878"/>
                  <a:gd name="T75" fmla="*/ 2147483647 h 1991"/>
                  <a:gd name="T76" fmla="*/ 2147483647 w 1878"/>
                  <a:gd name="T77" fmla="*/ 0 h 1991"/>
                  <a:gd name="T78" fmla="*/ 2147483647 w 1878"/>
                  <a:gd name="T79" fmla="*/ 2147483647 h 1991"/>
                  <a:gd name="T80" fmla="*/ 2147483647 w 1878"/>
                  <a:gd name="T81" fmla="*/ 2147483647 h 1991"/>
                  <a:gd name="T82" fmla="*/ 2147483647 w 1878"/>
                  <a:gd name="T83" fmla="*/ 2147483647 h 1991"/>
                  <a:gd name="T84" fmla="*/ 2147483647 w 1878"/>
                  <a:gd name="T85" fmla="*/ 2147483647 h 1991"/>
                  <a:gd name="T86" fmla="*/ 2147483647 w 1878"/>
                  <a:gd name="T87" fmla="*/ 2147483647 h 1991"/>
                  <a:gd name="T88" fmla="*/ 2147483647 w 1878"/>
                  <a:gd name="T89" fmla="*/ 2147483647 h 1991"/>
                  <a:gd name="T90" fmla="*/ 2147483647 w 1878"/>
                  <a:gd name="T91" fmla="*/ 2147483647 h 1991"/>
                  <a:gd name="T92" fmla="*/ 2147483647 w 1878"/>
                  <a:gd name="T93" fmla="*/ 2147483647 h 1991"/>
                  <a:gd name="T94" fmla="*/ 2147483647 w 1878"/>
                  <a:gd name="T95" fmla="*/ 2147483647 h 1991"/>
                  <a:gd name="T96" fmla="*/ 2147483647 w 1878"/>
                  <a:gd name="T97" fmla="*/ 2147483647 h 1991"/>
                  <a:gd name="T98" fmla="*/ 2147483647 w 1878"/>
                  <a:gd name="T99" fmla="*/ 2147483647 h 1991"/>
                  <a:gd name="T100" fmla="*/ 2147483647 w 1878"/>
                  <a:gd name="T101" fmla="*/ 2147483647 h 1991"/>
                  <a:gd name="T102" fmla="*/ 2147483647 w 1878"/>
                  <a:gd name="T103" fmla="*/ 2147483647 h 1991"/>
                  <a:gd name="T104" fmla="*/ 2147483647 w 1878"/>
                  <a:gd name="T105" fmla="*/ 2147483647 h 1991"/>
                  <a:gd name="T106" fmla="*/ 2147483647 w 1878"/>
                  <a:gd name="T107" fmla="*/ 2147483647 h 1991"/>
                  <a:gd name="T108" fmla="*/ 2147483647 w 1878"/>
                  <a:gd name="T109" fmla="*/ 2147483647 h 1991"/>
                  <a:gd name="T110" fmla="*/ 2147483647 w 1878"/>
                  <a:gd name="T111" fmla="*/ 2147483647 h 1991"/>
                  <a:gd name="T112" fmla="*/ 2147483647 w 1878"/>
                  <a:gd name="T113" fmla="*/ 2147483647 h 1991"/>
                  <a:gd name="T114" fmla="*/ 2147483647 w 1878"/>
                  <a:gd name="T115" fmla="*/ 2147483647 h 1991"/>
                  <a:gd name="T116" fmla="*/ 2147483647 w 1878"/>
                  <a:gd name="T117" fmla="*/ 2147483647 h 1991"/>
                  <a:gd name="T118" fmla="*/ 2147483647 w 1878"/>
                  <a:gd name="T119" fmla="*/ 2147483647 h 1991"/>
                  <a:gd name="T120" fmla="*/ 2147483647 w 1878"/>
                  <a:gd name="T121" fmla="*/ 2147483647 h 1991"/>
                  <a:gd name="T122" fmla="*/ 2147483647 w 1878"/>
                  <a:gd name="T123" fmla="*/ 2147483647 h 1991"/>
                  <a:gd name="T124" fmla="*/ 2147483647 w 1878"/>
                  <a:gd name="T125" fmla="*/ 2147483647 h 199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878"/>
                  <a:gd name="T190" fmla="*/ 0 h 1991"/>
                  <a:gd name="T191" fmla="*/ 1878 w 1878"/>
                  <a:gd name="T192" fmla="*/ 1991 h 199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878" h="1991">
                    <a:moveTo>
                      <a:pt x="1872" y="1450"/>
                    </a:moveTo>
                    <a:lnTo>
                      <a:pt x="1872" y="1536"/>
                    </a:lnTo>
                    <a:lnTo>
                      <a:pt x="1851" y="1569"/>
                    </a:lnTo>
                    <a:lnTo>
                      <a:pt x="1833" y="1587"/>
                    </a:lnTo>
                    <a:lnTo>
                      <a:pt x="1798" y="1595"/>
                    </a:lnTo>
                    <a:lnTo>
                      <a:pt x="1737" y="1607"/>
                    </a:lnTo>
                    <a:lnTo>
                      <a:pt x="1699" y="1619"/>
                    </a:lnTo>
                    <a:lnTo>
                      <a:pt x="1666" y="1678"/>
                    </a:lnTo>
                    <a:lnTo>
                      <a:pt x="1658" y="1698"/>
                    </a:lnTo>
                    <a:lnTo>
                      <a:pt x="1637" y="1712"/>
                    </a:lnTo>
                    <a:lnTo>
                      <a:pt x="1579" y="1713"/>
                    </a:lnTo>
                    <a:lnTo>
                      <a:pt x="1570" y="1700"/>
                    </a:lnTo>
                    <a:lnTo>
                      <a:pt x="1556" y="1700"/>
                    </a:lnTo>
                    <a:lnTo>
                      <a:pt x="1535" y="1719"/>
                    </a:lnTo>
                    <a:lnTo>
                      <a:pt x="1513" y="1716"/>
                    </a:lnTo>
                    <a:lnTo>
                      <a:pt x="1494" y="1693"/>
                    </a:lnTo>
                    <a:lnTo>
                      <a:pt x="1411" y="1696"/>
                    </a:lnTo>
                    <a:lnTo>
                      <a:pt x="1389" y="1738"/>
                    </a:lnTo>
                    <a:lnTo>
                      <a:pt x="1371" y="1737"/>
                    </a:lnTo>
                    <a:lnTo>
                      <a:pt x="1355" y="1727"/>
                    </a:lnTo>
                    <a:lnTo>
                      <a:pt x="1306" y="1737"/>
                    </a:lnTo>
                    <a:lnTo>
                      <a:pt x="1307" y="1722"/>
                    </a:lnTo>
                    <a:lnTo>
                      <a:pt x="1275" y="1719"/>
                    </a:lnTo>
                    <a:lnTo>
                      <a:pt x="1223" y="1660"/>
                    </a:lnTo>
                    <a:lnTo>
                      <a:pt x="1202" y="1664"/>
                    </a:lnTo>
                    <a:lnTo>
                      <a:pt x="1193" y="1713"/>
                    </a:lnTo>
                    <a:lnTo>
                      <a:pt x="1180" y="1732"/>
                    </a:lnTo>
                    <a:lnTo>
                      <a:pt x="1167" y="1737"/>
                    </a:lnTo>
                    <a:lnTo>
                      <a:pt x="1164" y="1767"/>
                    </a:lnTo>
                    <a:lnTo>
                      <a:pt x="1156" y="1788"/>
                    </a:lnTo>
                    <a:lnTo>
                      <a:pt x="1141" y="1808"/>
                    </a:lnTo>
                    <a:lnTo>
                      <a:pt x="1088" y="1809"/>
                    </a:lnTo>
                    <a:lnTo>
                      <a:pt x="1059" y="1814"/>
                    </a:lnTo>
                    <a:lnTo>
                      <a:pt x="1032" y="1856"/>
                    </a:lnTo>
                    <a:lnTo>
                      <a:pt x="1009" y="1875"/>
                    </a:lnTo>
                    <a:lnTo>
                      <a:pt x="988" y="1891"/>
                    </a:lnTo>
                    <a:lnTo>
                      <a:pt x="969" y="1922"/>
                    </a:lnTo>
                    <a:lnTo>
                      <a:pt x="942" y="1923"/>
                    </a:lnTo>
                    <a:lnTo>
                      <a:pt x="918" y="1927"/>
                    </a:lnTo>
                    <a:lnTo>
                      <a:pt x="913" y="1941"/>
                    </a:lnTo>
                    <a:lnTo>
                      <a:pt x="904" y="1951"/>
                    </a:lnTo>
                    <a:lnTo>
                      <a:pt x="900" y="1972"/>
                    </a:lnTo>
                    <a:lnTo>
                      <a:pt x="875" y="1982"/>
                    </a:lnTo>
                    <a:lnTo>
                      <a:pt x="846" y="1985"/>
                    </a:lnTo>
                    <a:lnTo>
                      <a:pt x="815" y="1990"/>
                    </a:lnTo>
                    <a:lnTo>
                      <a:pt x="803" y="1975"/>
                    </a:lnTo>
                    <a:lnTo>
                      <a:pt x="782" y="1953"/>
                    </a:lnTo>
                    <a:lnTo>
                      <a:pt x="765" y="1901"/>
                    </a:lnTo>
                    <a:lnTo>
                      <a:pt x="772" y="1868"/>
                    </a:lnTo>
                    <a:lnTo>
                      <a:pt x="788" y="1817"/>
                    </a:lnTo>
                    <a:lnTo>
                      <a:pt x="785" y="1807"/>
                    </a:lnTo>
                    <a:lnTo>
                      <a:pt x="765" y="1809"/>
                    </a:lnTo>
                    <a:lnTo>
                      <a:pt x="744" y="1817"/>
                    </a:lnTo>
                    <a:lnTo>
                      <a:pt x="744" y="1844"/>
                    </a:lnTo>
                    <a:lnTo>
                      <a:pt x="735" y="1861"/>
                    </a:lnTo>
                    <a:lnTo>
                      <a:pt x="702" y="1864"/>
                    </a:lnTo>
                    <a:lnTo>
                      <a:pt x="685" y="1871"/>
                    </a:lnTo>
                    <a:lnTo>
                      <a:pt x="655" y="1909"/>
                    </a:lnTo>
                    <a:lnTo>
                      <a:pt x="639" y="1909"/>
                    </a:lnTo>
                    <a:lnTo>
                      <a:pt x="627" y="1872"/>
                    </a:lnTo>
                    <a:lnTo>
                      <a:pt x="649" y="1800"/>
                    </a:lnTo>
                    <a:lnTo>
                      <a:pt x="632" y="1783"/>
                    </a:lnTo>
                    <a:lnTo>
                      <a:pt x="597" y="1742"/>
                    </a:lnTo>
                    <a:lnTo>
                      <a:pt x="546" y="1732"/>
                    </a:lnTo>
                    <a:lnTo>
                      <a:pt x="550" y="1715"/>
                    </a:lnTo>
                    <a:lnTo>
                      <a:pt x="570" y="1678"/>
                    </a:lnTo>
                    <a:lnTo>
                      <a:pt x="550" y="1646"/>
                    </a:lnTo>
                    <a:lnTo>
                      <a:pt x="521" y="1570"/>
                    </a:lnTo>
                    <a:lnTo>
                      <a:pt x="527" y="1455"/>
                    </a:lnTo>
                    <a:lnTo>
                      <a:pt x="487" y="1434"/>
                    </a:lnTo>
                    <a:lnTo>
                      <a:pt x="471" y="1410"/>
                    </a:lnTo>
                    <a:lnTo>
                      <a:pt x="446" y="1379"/>
                    </a:lnTo>
                    <a:lnTo>
                      <a:pt x="420" y="1393"/>
                    </a:lnTo>
                    <a:lnTo>
                      <a:pt x="404" y="1419"/>
                    </a:lnTo>
                    <a:lnTo>
                      <a:pt x="382" y="1469"/>
                    </a:lnTo>
                    <a:lnTo>
                      <a:pt x="321" y="1469"/>
                    </a:lnTo>
                    <a:lnTo>
                      <a:pt x="292" y="1564"/>
                    </a:lnTo>
                    <a:lnTo>
                      <a:pt x="186" y="1361"/>
                    </a:lnTo>
                    <a:lnTo>
                      <a:pt x="133" y="1246"/>
                    </a:lnTo>
                    <a:lnTo>
                      <a:pt x="111" y="1179"/>
                    </a:lnTo>
                    <a:lnTo>
                      <a:pt x="88" y="1088"/>
                    </a:lnTo>
                    <a:lnTo>
                      <a:pt x="62" y="1053"/>
                    </a:lnTo>
                    <a:lnTo>
                      <a:pt x="12" y="976"/>
                    </a:lnTo>
                    <a:lnTo>
                      <a:pt x="0" y="944"/>
                    </a:lnTo>
                    <a:lnTo>
                      <a:pt x="12" y="916"/>
                    </a:lnTo>
                    <a:lnTo>
                      <a:pt x="45" y="898"/>
                    </a:lnTo>
                    <a:lnTo>
                      <a:pt x="62" y="894"/>
                    </a:lnTo>
                    <a:lnTo>
                      <a:pt x="62" y="880"/>
                    </a:lnTo>
                    <a:lnTo>
                      <a:pt x="58" y="861"/>
                    </a:lnTo>
                    <a:lnTo>
                      <a:pt x="58" y="843"/>
                    </a:lnTo>
                    <a:lnTo>
                      <a:pt x="79" y="839"/>
                    </a:lnTo>
                    <a:lnTo>
                      <a:pt x="97" y="807"/>
                    </a:lnTo>
                    <a:lnTo>
                      <a:pt x="102" y="793"/>
                    </a:lnTo>
                    <a:lnTo>
                      <a:pt x="114" y="798"/>
                    </a:lnTo>
                    <a:lnTo>
                      <a:pt x="133" y="789"/>
                    </a:lnTo>
                    <a:lnTo>
                      <a:pt x="133" y="811"/>
                    </a:lnTo>
                    <a:lnTo>
                      <a:pt x="154" y="843"/>
                    </a:lnTo>
                    <a:lnTo>
                      <a:pt x="180" y="847"/>
                    </a:lnTo>
                    <a:lnTo>
                      <a:pt x="193" y="852"/>
                    </a:lnTo>
                    <a:lnTo>
                      <a:pt x="193" y="874"/>
                    </a:lnTo>
                    <a:lnTo>
                      <a:pt x="180" y="884"/>
                    </a:lnTo>
                    <a:lnTo>
                      <a:pt x="176" y="906"/>
                    </a:lnTo>
                    <a:lnTo>
                      <a:pt x="189" y="920"/>
                    </a:lnTo>
                    <a:lnTo>
                      <a:pt x="207" y="944"/>
                    </a:lnTo>
                    <a:lnTo>
                      <a:pt x="224" y="948"/>
                    </a:lnTo>
                    <a:lnTo>
                      <a:pt x="269" y="961"/>
                    </a:lnTo>
                    <a:lnTo>
                      <a:pt x="342" y="993"/>
                    </a:lnTo>
                    <a:lnTo>
                      <a:pt x="588" y="1002"/>
                    </a:lnTo>
                    <a:lnTo>
                      <a:pt x="588" y="969"/>
                    </a:lnTo>
                    <a:lnTo>
                      <a:pt x="601" y="948"/>
                    </a:lnTo>
                    <a:lnTo>
                      <a:pt x="627" y="944"/>
                    </a:lnTo>
                    <a:lnTo>
                      <a:pt x="645" y="934"/>
                    </a:lnTo>
                    <a:lnTo>
                      <a:pt x="654" y="911"/>
                    </a:lnTo>
                    <a:lnTo>
                      <a:pt x="688" y="889"/>
                    </a:lnTo>
                    <a:lnTo>
                      <a:pt x="719" y="894"/>
                    </a:lnTo>
                    <a:lnTo>
                      <a:pt x="741" y="880"/>
                    </a:lnTo>
                    <a:lnTo>
                      <a:pt x="741" y="0"/>
                    </a:lnTo>
                    <a:lnTo>
                      <a:pt x="772" y="9"/>
                    </a:lnTo>
                    <a:lnTo>
                      <a:pt x="824" y="69"/>
                    </a:lnTo>
                    <a:lnTo>
                      <a:pt x="867" y="154"/>
                    </a:lnTo>
                    <a:lnTo>
                      <a:pt x="894" y="227"/>
                    </a:lnTo>
                    <a:lnTo>
                      <a:pt x="917" y="286"/>
                    </a:lnTo>
                    <a:lnTo>
                      <a:pt x="917" y="322"/>
                    </a:lnTo>
                    <a:lnTo>
                      <a:pt x="882" y="371"/>
                    </a:lnTo>
                    <a:lnTo>
                      <a:pt x="867" y="407"/>
                    </a:lnTo>
                    <a:lnTo>
                      <a:pt x="867" y="495"/>
                    </a:lnTo>
                    <a:lnTo>
                      <a:pt x="973" y="486"/>
                    </a:lnTo>
                    <a:lnTo>
                      <a:pt x="991" y="495"/>
                    </a:lnTo>
                    <a:lnTo>
                      <a:pt x="1013" y="473"/>
                    </a:lnTo>
                    <a:lnTo>
                      <a:pt x="1053" y="480"/>
                    </a:lnTo>
                    <a:lnTo>
                      <a:pt x="1092" y="489"/>
                    </a:lnTo>
                    <a:lnTo>
                      <a:pt x="1118" y="486"/>
                    </a:lnTo>
                    <a:lnTo>
                      <a:pt x="1140" y="449"/>
                    </a:lnTo>
                    <a:lnTo>
                      <a:pt x="1193" y="444"/>
                    </a:lnTo>
                    <a:lnTo>
                      <a:pt x="1241" y="368"/>
                    </a:lnTo>
                    <a:lnTo>
                      <a:pt x="1272" y="335"/>
                    </a:lnTo>
                    <a:lnTo>
                      <a:pt x="1298" y="330"/>
                    </a:lnTo>
                    <a:lnTo>
                      <a:pt x="1308" y="322"/>
                    </a:lnTo>
                    <a:lnTo>
                      <a:pt x="1316" y="335"/>
                    </a:lnTo>
                    <a:lnTo>
                      <a:pt x="1311" y="413"/>
                    </a:lnTo>
                    <a:lnTo>
                      <a:pt x="1316" y="435"/>
                    </a:lnTo>
                    <a:lnTo>
                      <a:pt x="1371" y="454"/>
                    </a:lnTo>
                    <a:lnTo>
                      <a:pt x="1385" y="480"/>
                    </a:lnTo>
                    <a:lnTo>
                      <a:pt x="1385" y="508"/>
                    </a:lnTo>
                    <a:lnTo>
                      <a:pt x="1395" y="536"/>
                    </a:lnTo>
                    <a:lnTo>
                      <a:pt x="1390" y="554"/>
                    </a:lnTo>
                    <a:lnTo>
                      <a:pt x="1390" y="581"/>
                    </a:lnTo>
                    <a:lnTo>
                      <a:pt x="1395" y="590"/>
                    </a:lnTo>
                    <a:lnTo>
                      <a:pt x="1417" y="617"/>
                    </a:lnTo>
                    <a:lnTo>
                      <a:pt x="1504" y="676"/>
                    </a:lnTo>
                    <a:lnTo>
                      <a:pt x="1548" y="676"/>
                    </a:lnTo>
                    <a:lnTo>
                      <a:pt x="1579" y="649"/>
                    </a:lnTo>
                    <a:lnTo>
                      <a:pt x="1601" y="630"/>
                    </a:lnTo>
                    <a:lnTo>
                      <a:pt x="1601" y="711"/>
                    </a:lnTo>
                    <a:lnTo>
                      <a:pt x="1639" y="726"/>
                    </a:lnTo>
                    <a:lnTo>
                      <a:pt x="1667" y="725"/>
                    </a:lnTo>
                    <a:lnTo>
                      <a:pt x="1655" y="752"/>
                    </a:lnTo>
                    <a:lnTo>
                      <a:pt x="1666" y="789"/>
                    </a:lnTo>
                    <a:lnTo>
                      <a:pt x="1676" y="798"/>
                    </a:lnTo>
                    <a:lnTo>
                      <a:pt x="1696" y="811"/>
                    </a:lnTo>
                    <a:lnTo>
                      <a:pt x="1723" y="803"/>
                    </a:lnTo>
                    <a:lnTo>
                      <a:pt x="1736" y="766"/>
                    </a:lnTo>
                    <a:lnTo>
                      <a:pt x="1741" y="734"/>
                    </a:lnTo>
                    <a:lnTo>
                      <a:pt x="1745" y="716"/>
                    </a:lnTo>
                    <a:lnTo>
                      <a:pt x="1797" y="726"/>
                    </a:lnTo>
                    <a:lnTo>
                      <a:pt x="1774" y="757"/>
                    </a:lnTo>
                    <a:lnTo>
                      <a:pt x="1771" y="776"/>
                    </a:lnTo>
                    <a:lnTo>
                      <a:pt x="1771" y="793"/>
                    </a:lnTo>
                    <a:lnTo>
                      <a:pt x="1775" y="811"/>
                    </a:lnTo>
                    <a:lnTo>
                      <a:pt x="1785" y="821"/>
                    </a:lnTo>
                    <a:lnTo>
                      <a:pt x="1789" y="835"/>
                    </a:lnTo>
                    <a:lnTo>
                      <a:pt x="1789" y="871"/>
                    </a:lnTo>
                    <a:lnTo>
                      <a:pt x="1780" y="889"/>
                    </a:lnTo>
                    <a:lnTo>
                      <a:pt x="1775" y="906"/>
                    </a:lnTo>
                    <a:lnTo>
                      <a:pt x="1763" y="961"/>
                    </a:lnTo>
                    <a:lnTo>
                      <a:pt x="1763" y="988"/>
                    </a:lnTo>
                    <a:lnTo>
                      <a:pt x="1736" y="1025"/>
                    </a:lnTo>
                    <a:lnTo>
                      <a:pt x="1718" y="1078"/>
                    </a:lnTo>
                    <a:lnTo>
                      <a:pt x="1692" y="1129"/>
                    </a:lnTo>
                    <a:lnTo>
                      <a:pt x="1670" y="1155"/>
                    </a:lnTo>
                    <a:lnTo>
                      <a:pt x="1654" y="1179"/>
                    </a:lnTo>
                    <a:lnTo>
                      <a:pt x="1654" y="1215"/>
                    </a:lnTo>
                    <a:lnTo>
                      <a:pt x="1692" y="1246"/>
                    </a:lnTo>
                    <a:lnTo>
                      <a:pt x="1745" y="1292"/>
                    </a:lnTo>
                    <a:lnTo>
                      <a:pt x="1759" y="1334"/>
                    </a:lnTo>
                    <a:lnTo>
                      <a:pt x="1792" y="1365"/>
                    </a:lnTo>
                    <a:lnTo>
                      <a:pt x="1824" y="1393"/>
                    </a:lnTo>
                    <a:lnTo>
                      <a:pt x="1872" y="1446"/>
                    </a:lnTo>
                    <a:lnTo>
                      <a:pt x="1877" y="1450"/>
                    </a:lnTo>
                    <a:lnTo>
                      <a:pt x="1872" y="1450"/>
                    </a:lnTo>
                  </a:path>
                </a:pathLst>
              </a:custGeom>
              <a:grp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sp>
            <p:nvSpPr>
              <p:cNvPr id="61" name="Freeform 10">
                <a:extLst>
                  <a:ext uri="{FF2B5EF4-FFF2-40B4-BE49-F238E27FC236}">
                    <a16:creationId xmlns:a16="http://schemas.microsoft.com/office/drawing/2014/main" id="{97F5C77F-070F-4C36-AF70-5F34DF467358}"/>
                  </a:ext>
                </a:extLst>
              </p:cNvPr>
              <p:cNvSpPr>
                <a:spLocks noChangeAspect="1"/>
              </p:cNvSpPr>
              <p:nvPr/>
            </p:nvSpPr>
            <p:spPr bwMode="gray">
              <a:xfrm>
                <a:off x="1547020" y="3246438"/>
                <a:ext cx="782637" cy="971550"/>
              </a:xfrm>
              <a:custGeom>
                <a:avLst/>
                <a:gdLst>
                  <a:gd name="T0" fmla="*/ 2147483647 w 912"/>
                  <a:gd name="T1" fmla="*/ 2147483647 h 992"/>
                  <a:gd name="T2" fmla="*/ 2147483647 w 912"/>
                  <a:gd name="T3" fmla="*/ 2147483647 h 992"/>
                  <a:gd name="T4" fmla="*/ 2147483647 w 912"/>
                  <a:gd name="T5" fmla="*/ 2147483647 h 992"/>
                  <a:gd name="T6" fmla="*/ 2147483647 w 912"/>
                  <a:gd name="T7" fmla="*/ 2147483647 h 992"/>
                  <a:gd name="T8" fmla="*/ 2147483647 w 912"/>
                  <a:gd name="T9" fmla="*/ 2147483647 h 992"/>
                  <a:gd name="T10" fmla="*/ 2147483647 w 912"/>
                  <a:gd name="T11" fmla="*/ 2147483647 h 992"/>
                  <a:gd name="T12" fmla="*/ 2147483647 w 912"/>
                  <a:gd name="T13" fmla="*/ 2147483647 h 992"/>
                  <a:gd name="T14" fmla="*/ 2147483647 w 912"/>
                  <a:gd name="T15" fmla="*/ 2147483647 h 992"/>
                  <a:gd name="T16" fmla="*/ 2147483647 w 912"/>
                  <a:gd name="T17" fmla="*/ 2147483647 h 992"/>
                  <a:gd name="T18" fmla="*/ 2147483647 w 912"/>
                  <a:gd name="T19" fmla="*/ 2147483647 h 992"/>
                  <a:gd name="T20" fmla="*/ 2147483647 w 912"/>
                  <a:gd name="T21" fmla="*/ 2147483647 h 992"/>
                  <a:gd name="T22" fmla="*/ 2147483647 w 912"/>
                  <a:gd name="T23" fmla="*/ 2147483647 h 992"/>
                  <a:gd name="T24" fmla="*/ 2147483647 w 912"/>
                  <a:gd name="T25" fmla="*/ 2147483647 h 992"/>
                  <a:gd name="T26" fmla="*/ 2147483647 w 912"/>
                  <a:gd name="T27" fmla="*/ 2147483647 h 992"/>
                  <a:gd name="T28" fmla="*/ 2147483647 w 912"/>
                  <a:gd name="T29" fmla="*/ 2147483647 h 992"/>
                  <a:gd name="T30" fmla="*/ 2147483647 w 912"/>
                  <a:gd name="T31" fmla="*/ 2147483647 h 992"/>
                  <a:gd name="T32" fmla="*/ 2147483647 w 912"/>
                  <a:gd name="T33" fmla="*/ 2147483647 h 992"/>
                  <a:gd name="T34" fmla="*/ 2147483647 w 912"/>
                  <a:gd name="T35" fmla="*/ 2147483647 h 992"/>
                  <a:gd name="T36" fmla="*/ 2147483647 w 912"/>
                  <a:gd name="T37" fmla="*/ 2147483647 h 992"/>
                  <a:gd name="T38" fmla="*/ 2147483647 w 912"/>
                  <a:gd name="T39" fmla="*/ 2147483647 h 992"/>
                  <a:gd name="T40" fmla="*/ 2147483647 w 912"/>
                  <a:gd name="T41" fmla="*/ 2147483647 h 992"/>
                  <a:gd name="T42" fmla="*/ 0 w 912"/>
                  <a:gd name="T43" fmla="*/ 2147483647 h 992"/>
                  <a:gd name="T44" fmla="*/ 0 w 912"/>
                  <a:gd name="T45" fmla="*/ 2147483647 h 992"/>
                  <a:gd name="T46" fmla="*/ 2147483647 w 912"/>
                  <a:gd name="T47" fmla="*/ 2147483647 h 992"/>
                  <a:gd name="T48" fmla="*/ 2147483647 w 912"/>
                  <a:gd name="T49" fmla="*/ 2147483647 h 992"/>
                  <a:gd name="T50" fmla="*/ 2147483647 w 912"/>
                  <a:gd name="T51" fmla="*/ 2147483647 h 992"/>
                  <a:gd name="T52" fmla="*/ 2147483647 w 912"/>
                  <a:gd name="T53" fmla="*/ 2147483647 h 992"/>
                  <a:gd name="T54" fmla="*/ 2147483647 w 912"/>
                  <a:gd name="T55" fmla="*/ 2147483647 h 992"/>
                  <a:gd name="T56" fmla="*/ 2147483647 w 912"/>
                  <a:gd name="T57" fmla="*/ 2147483647 h 992"/>
                  <a:gd name="T58" fmla="*/ 2147483647 w 912"/>
                  <a:gd name="T59" fmla="*/ 2147483647 h 992"/>
                  <a:gd name="T60" fmla="*/ 2147483647 w 912"/>
                  <a:gd name="T61" fmla="*/ 2147483647 h 992"/>
                  <a:gd name="T62" fmla="*/ 2147483647 w 912"/>
                  <a:gd name="T63" fmla="*/ 2147483647 h 992"/>
                  <a:gd name="T64" fmla="*/ 2147483647 w 912"/>
                  <a:gd name="T65" fmla="*/ 2147483647 h 992"/>
                  <a:gd name="T66" fmla="*/ 2147483647 w 912"/>
                  <a:gd name="T67" fmla="*/ 2147483647 h 992"/>
                  <a:gd name="T68" fmla="*/ 2147483647 w 912"/>
                  <a:gd name="T69" fmla="*/ 2147483647 h 992"/>
                  <a:gd name="T70" fmla="*/ 2147483647 w 912"/>
                  <a:gd name="T71" fmla="*/ 2147483647 h 992"/>
                  <a:gd name="T72" fmla="*/ 2147483647 w 912"/>
                  <a:gd name="T73" fmla="*/ 2147483647 h 992"/>
                  <a:gd name="T74" fmla="*/ 2147483647 w 912"/>
                  <a:gd name="T75" fmla="*/ 2147483647 h 992"/>
                  <a:gd name="T76" fmla="*/ 2147483647 w 912"/>
                  <a:gd name="T77" fmla="*/ 2147483647 h 992"/>
                  <a:gd name="T78" fmla="*/ 2147483647 w 912"/>
                  <a:gd name="T79" fmla="*/ 2147483647 h 992"/>
                  <a:gd name="T80" fmla="*/ 2147483647 w 912"/>
                  <a:gd name="T81" fmla="*/ 2147483647 h 992"/>
                  <a:gd name="T82" fmla="*/ 2147483647 w 912"/>
                  <a:gd name="T83" fmla="*/ 2147483647 h 992"/>
                  <a:gd name="T84" fmla="*/ 2147483647 w 912"/>
                  <a:gd name="T85" fmla="*/ 2147483647 h 992"/>
                  <a:gd name="T86" fmla="*/ 2147483647 w 912"/>
                  <a:gd name="T87" fmla="*/ 2147483647 h 992"/>
                  <a:gd name="T88" fmla="*/ 2147483647 w 912"/>
                  <a:gd name="T89" fmla="*/ 2147483647 h 992"/>
                  <a:gd name="T90" fmla="*/ 2147483647 w 912"/>
                  <a:gd name="T91" fmla="*/ 2147483647 h 992"/>
                  <a:gd name="T92" fmla="*/ 2147483647 w 912"/>
                  <a:gd name="T93" fmla="*/ 2147483647 h 992"/>
                  <a:gd name="T94" fmla="*/ 2147483647 w 912"/>
                  <a:gd name="T95" fmla="*/ 2147483647 h 992"/>
                  <a:gd name="T96" fmla="*/ 2147483647 w 912"/>
                  <a:gd name="T97" fmla="*/ 2147483647 h 992"/>
                  <a:gd name="T98" fmla="*/ 2147483647 w 912"/>
                  <a:gd name="T99" fmla="*/ 2147483647 h 992"/>
                  <a:gd name="T100" fmla="*/ 2147483647 w 912"/>
                  <a:gd name="T101" fmla="*/ 0 h 992"/>
                  <a:gd name="T102" fmla="*/ 2147483647 w 912"/>
                  <a:gd name="T103" fmla="*/ 2147483647 h 992"/>
                  <a:gd name="T104" fmla="*/ 2147483647 w 912"/>
                  <a:gd name="T105" fmla="*/ 2147483647 h 992"/>
                  <a:gd name="T106" fmla="*/ 2147483647 w 912"/>
                  <a:gd name="T107" fmla="*/ 2147483647 h 992"/>
                  <a:gd name="T108" fmla="*/ 2147483647 w 912"/>
                  <a:gd name="T109" fmla="*/ 2147483647 h 99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12"/>
                  <a:gd name="T166" fmla="*/ 0 h 992"/>
                  <a:gd name="T167" fmla="*/ 912 w 912"/>
                  <a:gd name="T168" fmla="*/ 992 h 99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12" h="992">
                    <a:moveTo>
                      <a:pt x="911" y="37"/>
                    </a:moveTo>
                    <a:lnTo>
                      <a:pt x="835" y="284"/>
                    </a:lnTo>
                    <a:lnTo>
                      <a:pt x="812" y="338"/>
                    </a:lnTo>
                    <a:lnTo>
                      <a:pt x="783" y="404"/>
                    </a:lnTo>
                    <a:lnTo>
                      <a:pt x="766" y="453"/>
                    </a:lnTo>
                    <a:lnTo>
                      <a:pt x="751" y="467"/>
                    </a:lnTo>
                    <a:lnTo>
                      <a:pt x="712" y="482"/>
                    </a:lnTo>
                    <a:lnTo>
                      <a:pt x="694" y="500"/>
                    </a:lnTo>
                    <a:lnTo>
                      <a:pt x="632" y="519"/>
                    </a:lnTo>
                    <a:lnTo>
                      <a:pt x="579" y="556"/>
                    </a:lnTo>
                    <a:lnTo>
                      <a:pt x="555" y="592"/>
                    </a:lnTo>
                    <a:lnTo>
                      <a:pt x="543" y="621"/>
                    </a:lnTo>
                    <a:lnTo>
                      <a:pt x="528" y="634"/>
                    </a:lnTo>
                    <a:lnTo>
                      <a:pt x="507" y="641"/>
                    </a:lnTo>
                    <a:lnTo>
                      <a:pt x="496" y="651"/>
                    </a:lnTo>
                    <a:lnTo>
                      <a:pt x="485" y="694"/>
                    </a:lnTo>
                    <a:lnTo>
                      <a:pt x="271" y="991"/>
                    </a:lnTo>
                    <a:lnTo>
                      <a:pt x="233" y="943"/>
                    </a:lnTo>
                    <a:lnTo>
                      <a:pt x="214" y="918"/>
                    </a:lnTo>
                    <a:lnTo>
                      <a:pt x="151" y="888"/>
                    </a:lnTo>
                    <a:lnTo>
                      <a:pt x="53" y="881"/>
                    </a:lnTo>
                    <a:lnTo>
                      <a:pt x="0" y="852"/>
                    </a:lnTo>
                    <a:lnTo>
                      <a:pt x="0" y="803"/>
                    </a:lnTo>
                    <a:lnTo>
                      <a:pt x="53" y="755"/>
                    </a:lnTo>
                    <a:lnTo>
                      <a:pt x="76" y="737"/>
                    </a:lnTo>
                    <a:lnTo>
                      <a:pt x="84" y="641"/>
                    </a:lnTo>
                    <a:lnTo>
                      <a:pt x="107" y="609"/>
                    </a:lnTo>
                    <a:lnTo>
                      <a:pt x="148" y="554"/>
                    </a:lnTo>
                    <a:lnTo>
                      <a:pt x="98" y="488"/>
                    </a:lnTo>
                    <a:lnTo>
                      <a:pt x="46" y="428"/>
                    </a:lnTo>
                    <a:lnTo>
                      <a:pt x="51" y="376"/>
                    </a:lnTo>
                    <a:lnTo>
                      <a:pt x="94" y="361"/>
                    </a:lnTo>
                    <a:lnTo>
                      <a:pt x="123" y="335"/>
                    </a:lnTo>
                    <a:lnTo>
                      <a:pt x="158" y="332"/>
                    </a:lnTo>
                    <a:lnTo>
                      <a:pt x="187" y="302"/>
                    </a:lnTo>
                    <a:lnTo>
                      <a:pt x="228" y="271"/>
                    </a:lnTo>
                    <a:lnTo>
                      <a:pt x="222" y="216"/>
                    </a:lnTo>
                    <a:lnTo>
                      <a:pt x="228" y="163"/>
                    </a:lnTo>
                    <a:lnTo>
                      <a:pt x="239" y="120"/>
                    </a:lnTo>
                    <a:lnTo>
                      <a:pt x="239" y="114"/>
                    </a:lnTo>
                    <a:lnTo>
                      <a:pt x="298" y="96"/>
                    </a:lnTo>
                    <a:lnTo>
                      <a:pt x="356" y="96"/>
                    </a:lnTo>
                    <a:lnTo>
                      <a:pt x="385" y="71"/>
                    </a:lnTo>
                    <a:lnTo>
                      <a:pt x="454" y="83"/>
                    </a:lnTo>
                    <a:lnTo>
                      <a:pt x="526" y="114"/>
                    </a:lnTo>
                    <a:lnTo>
                      <a:pt x="560" y="114"/>
                    </a:lnTo>
                    <a:lnTo>
                      <a:pt x="579" y="96"/>
                    </a:lnTo>
                    <a:lnTo>
                      <a:pt x="694" y="114"/>
                    </a:lnTo>
                    <a:lnTo>
                      <a:pt x="735" y="96"/>
                    </a:lnTo>
                    <a:lnTo>
                      <a:pt x="730" y="41"/>
                    </a:lnTo>
                    <a:lnTo>
                      <a:pt x="742" y="0"/>
                    </a:lnTo>
                    <a:lnTo>
                      <a:pt x="759" y="5"/>
                    </a:lnTo>
                    <a:lnTo>
                      <a:pt x="794" y="23"/>
                    </a:lnTo>
                    <a:lnTo>
                      <a:pt x="906" y="23"/>
                    </a:lnTo>
                    <a:lnTo>
                      <a:pt x="911" y="37"/>
                    </a:lnTo>
                  </a:path>
                </a:pathLst>
              </a:custGeom>
              <a:grp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GB" alt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sp>
            <p:nvSpPr>
              <p:cNvPr id="62" name="Freeform 11">
                <a:extLst>
                  <a:ext uri="{FF2B5EF4-FFF2-40B4-BE49-F238E27FC236}">
                    <a16:creationId xmlns:a16="http://schemas.microsoft.com/office/drawing/2014/main" id="{50C63B4C-96B6-4EDD-B633-C32269E335EA}"/>
                  </a:ext>
                </a:extLst>
              </p:cNvPr>
              <p:cNvSpPr>
                <a:spLocks noChangeAspect="1"/>
              </p:cNvSpPr>
              <p:nvPr/>
            </p:nvSpPr>
            <p:spPr bwMode="gray">
              <a:xfrm>
                <a:off x="469107" y="3949700"/>
                <a:ext cx="1330325" cy="965200"/>
              </a:xfrm>
              <a:custGeom>
                <a:avLst/>
                <a:gdLst>
                  <a:gd name="T0" fmla="*/ 2147483647 w 1552"/>
                  <a:gd name="T1" fmla="*/ 2147483647 h 986"/>
                  <a:gd name="T2" fmla="*/ 2147483647 w 1552"/>
                  <a:gd name="T3" fmla="*/ 2147483647 h 986"/>
                  <a:gd name="T4" fmla="*/ 2147483647 w 1552"/>
                  <a:gd name="T5" fmla="*/ 2147483647 h 986"/>
                  <a:gd name="T6" fmla="*/ 2147483647 w 1552"/>
                  <a:gd name="T7" fmla="*/ 2147483647 h 986"/>
                  <a:gd name="T8" fmla="*/ 2147483647 w 1552"/>
                  <a:gd name="T9" fmla="*/ 0 h 986"/>
                  <a:gd name="T10" fmla="*/ 2147483647 w 1552"/>
                  <a:gd name="T11" fmla="*/ 2147483647 h 986"/>
                  <a:gd name="T12" fmla="*/ 2147483647 w 1552"/>
                  <a:gd name="T13" fmla="*/ 2147483647 h 986"/>
                  <a:gd name="T14" fmla="*/ 2147483647 w 1552"/>
                  <a:gd name="T15" fmla="*/ 2147483647 h 986"/>
                  <a:gd name="T16" fmla="*/ 2147483647 w 1552"/>
                  <a:gd name="T17" fmla="*/ 2147483647 h 986"/>
                  <a:gd name="T18" fmla="*/ 2147483647 w 1552"/>
                  <a:gd name="T19" fmla="*/ 2147483647 h 986"/>
                  <a:gd name="T20" fmla="*/ 2147483647 w 1552"/>
                  <a:gd name="T21" fmla="*/ 2147483647 h 986"/>
                  <a:gd name="T22" fmla="*/ 2147483647 w 1552"/>
                  <a:gd name="T23" fmla="*/ 2147483647 h 986"/>
                  <a:gd name="T24" fmla="*/ 2147483647 w 1552"/>
                  <a:gd name="T25" fmla="*/ 2147483647 h 986"/>
                  <a:gd name="T26" fmla="*/ 2147483647 w 1552"/>
                  <a:gd name="T27" fmla="*/ 2147483647 h 986"/>
                  <a:gd name="T28" fmla="*/ 2147483647 w 1552"/>
                  <a:gd name="T29" fmla="*/ 2147483647 h 986"/>
                  <a:gd name="T30" fmla="*/ 2147483647 w 1552"/>
                  <a:gd name="T31" fmla="*/ 2147483647 h 986"/>
                  <a:gd name="T32" fmla="*/ 2147483647 w 1552"/>
                  <a:gd name="T33" fmla="*/ 2147483647 h 986"/>
                  <a:gd name="T34" fmla="*/ 2147483647 w 1552"/>
                  <a:gd name="T35" fmla="*/ 2147483647 h 986"/>
                  <a:gd name="T36" fmla="*/ 2147483647 w 1552"/>
                  <a:gd name="T37" fmla="*/ 2147483647 h 986"/>
                  <a:gd name="T38" fmla="*/ 2147483647 w 1552"/>
                  <a:gd name="T39" fmla="*/ 2147483647 h 986"/>
                  <a:gd name="T40" fmla="*/ 2147483647 w 1552"/>
                  <a:gd name="T41" fmla="*/ 2147483647 h 986"/>
                  <a:gd name="T42" fmla="*/ 2147483647 w 1552"/>
                  <a:gd name="T43" fmla="*/ 2147483647 h 986"/>
                  <a:gd name="T44" fmla="*/ 2147483647 w 1552"/>
                  <a:gd name="T45" fmla="*/ 2147483647 h 986"/>
                  <a:gd name="T46" fmla="*/ 2147483647 w 1552"/>
                  <a:gd name="T47" fmla="*/ 2147483647 h 986"/>
                  <a:gd name="T48" fmla="*/ 2147483647 w 1552"/>
                  <a:gd name="T49" fmla="*/ 2147483647 h 986"/>
                  <a:gd name="T50" fmla="*/ 2147483647 w 1552"/>
                  <a:gd name="T51" fmla="*/ 2147483647 h 986"/>
                  <a:gd name="T52" fmla="*/ 2147483647 w 1552"/>
                  <a:gd name="T53" fmla="*/ 2147483647 h 986"/>
                  <a:gd name="T54" fmla="*/ 2147483647 w 1552"/>
                  <a:gd name="T55" fmla="*/ 2147483647 h 986"/>
                  <a:gd name="T56" fmla="*/ 2147483647 w 1552"/>
                  <a:gd name="T57" fmla="*/ 2147483647 h 986"/>
                  <a:gd name="T58" fmla="*/ 2147483647 w 1552"/>
                  <a:gd name="T59" fmla="*/ 2147483647 h 986"/>
                  <a:gd name="T60" fmla="*/ 2147483647 w 1552"/>
                  <a:gd name="T61" fmla="*/ 2147483647 h 986"/>
                  <a:gd name="T62" fmla="*/ 2147483647 w 1552"/>
                  <a:gd name="T63" fmla="*/ 2147483647 h 986"/>
                  <a:gd name="T64" fmla="*/ 2147483647 w 1552"/>
                  <a:gd name="T65" fmla="*/ 2147483647 h 986"/>
                  <a:gd name="T66" fmla="*/ 2147483647 w 1552"/>
                  <a:gd name="T67" fmla="*/ 2147483647 h 986"/>
                  <a:gd name="T68" fmla="*/ 2147483647 w 1552"/>
                  <a:gd name="T69" fmla="*/ 2147483647 h 986"/>
                  <a:gd name="T70" fmla="*/ 2147483647 w 1552"/>
                  <a:gd name="T71" fmla="*/ 2147483647 h 986"/>
                  <a:gd name="T72" fmla="*/ 2147483647 w 1552"/>
                  <a:gd name="T73" fmla="*/ 2147483647 h 986"/>
                  <a:gd name="T74" fmla="*/ 2147483647 w 1552"/>
                  <a:gd name="T75" fmla="*/ 2147483647 h 986"/>
                  <a:gd name="T76" fmla="*/ 2147483647 w 1552"/>
                  <a:gd name="T77" fmla="*/ 2147483647 h 986"/>
                  <a:gd name="T78" fmla="*/ 2147483647 w 1552"/>
                  <a:gd name="T79" fmla="*/ 2147483647 h 986"/>
                  <a:gd name="T80" fmla="*/ 2147483647 w 1552"/>
                  <a:gd name="T81" fmla="*/ 2147483647 h 986"/>
                  <a:gd name="T82" fmla="*/ 2147483647 w 1552"/>
                  <a:gd name="T83" fmla="*/ 2147483647 h 986"/>
                  <a:gd name="T84" fmla="*/ 2147483647 w 1552"/>
                  <a:gd name="T85" fmla="*/ 2147483647 h 986"/>
                  <a:gd name="T86" fmla="*/ 2147483647 w 1552"/>
                  <a:gd name="T87" fmla="*/ 2147483647 h 986"/>
                  <a:gd name="T88" fmla="*/ 2147483647 w 1552"/>
                  <a:gd name="T89" fmla="*/ 2147483647 h 986"/>
                  <a:gd name="T90" fmla="*/ 2147483647 w 1552"/>
                  <a:gd name="T91" fmla="*/ 2147483647 h 98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552"/>
                  <a:gd name="T139" fmla="*/ 0 h 986"/>
                  <a:gd name="T140" fmla="*/ 1552 w 1552"/>
                  <a:gd name="T141" fmla="*/ 986 h 98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552" h="986">
                    <a:moveTo>
                      <a:pt x="1492" y="198"/>
                    </a:moveTo>
                    <a:lnTo>
                      <a:pt x="1431" y="169"/>
                    </a:lnTo>
                    <a:lnTo>
                      <a:pt x="1383" y="165"/>
                    </a:lnTo>
                    <a:lnTo>
                      <a:pt x="1338" y="163"/>
                    </a:lnTo>
                    <a:lnTo>
                      <a:pt x="1304" y="146"/>
                    </a:lnTo>
                    <a:lnTo>
                      <a:pt x="1279" y="133"/>
                    </a:lnTo>
                    <a:lnTo>
                      <a:pt x="1282" y="77"/>
                    </a:lnTo>
                    <a:lnTo>
                      <a:pt x="1320" y="46"/>
                    </a:lnTo>
                    <a:lnTo>
                      <a:pt x="1354" y="22"/>
                    </a:lnTo>
                    <a:lnTo>
                      <a:pt x="1303" y="0"/>
                    </a:lnTo>
                    <a:lnTo>
                      <a:pt x="1256" y="31"/>
                    </a:lnTo>
                    <a:lnTo>
                      <a:pt x="1196" y="41"/>
                    </a:lnTo>
                    <a:lnTo>
                      <a:pt x="1169" y="48"/>
                    </a:lnTo>
                    <a:lnTo>
                      <a:pt x="1145" y="54"/>
                    </a:lnTo>
                    <a:lnTo>
                      <a:pt x="1156" y="84"/>
                    </a:lnTo>
                    <a:lnTo>
                      <a:pt x="1140" y="96"/>
                    </a:lnTo>
                    <a:lnTo>
                      <a:pt x="1140" y="146"/>
                    </a:lnTo>
                    <a:lnTo>
                      <a:pt x="1098" y="139"/>
                    </a:lnTo>
                    <a:lnTo>
                      <a:pt x="1057" y="133"/>
                    </a:lnTo>
                    <a:lnTo>
                      <a:pt x="1018" y="92"/>
                    </a:lnTo>
                    <a:lnTo>
                      <a:pt x="989" y="90"/>
                    </a:lnTo>
                    <a:lnTo>
                      <a:pt x="947" y="108"/>
                    </a:lnTo>
                    <a:lnTo>
                      <a:pt x="888" y="115"/>
                    </a:lnTo>
                    <a:lnTo>
                      <a:pt x="883" y="133"/>
                    </a:lnTo>
                    <a:lnTo>
                      <a:pt x="835" y="146"/>
                    </a:lnTo>
                    <a:lnTo>
                      <a:pt x="790" y="139"/>
                    </a:lnTo>
                    <a:lnTo>
                      <a:pt x="759" y="115"/>
                    </a:lnTo>
                    <a:lnTo>
                      <a:pt x="724" y="102"/>
                    </a:lnTo>
                    <a:lnTo>
                      <a:pt x="666" y="108"/>
                    </a:lnTo>
                    <a:lnTo>
                      <a:pt x="637" y="139"/>
                    </a:lnTo>
                    <a:lnTo>
                      <a:pt x="586" y="126"/>
                    </a:lnTo>
                    <a:lnTo>
                      <a:pt x="586" y="211"/>
                    </a:lnTo>
                    <a:lnTo>
                      <a:pt x="550" y="259"/>
                    </a:lnTo>
                    <a:lnTo>
                      <a:pt x="480" y="272"/>
                    </a:lnTo>
                    <a:lnTo>
                      <a:pt x="409" y="289"/>
                    </a:lnTo>
                    <a:lnTo>
                      <a:pt x="392" y="326"/>
                    </a:lnTo>
                    <a:lnTo>
                      <a:pt x="374" y="363"/>
                    </a:lnTo>
                    <a:lnTo>
                      <a:pt x="351" y="381"/>
                    </a:lnTo>
                    <a:lnTo>
                      <a:pt x="290" y="382"/>
                    </a:lnTo>
                    <a:lnTo>
                      <a:pt x="295" y="400"/>
                    </a:lnTo>
                    <a:lnTo>
                      <a:pt x="297" y="423"/>
                    </a:lnTo>
                    <a:lnTo>
                      <a:pt x="306" y="436"/>
                    </a:lnTo>
                    <a:lnTo>
                      <a:pt x="293" y="455"/>
                    </a:lnTo>
                    <a:lnTo>
                      <a:pt x="276" y="490"/>
                    </a:lnTo>
                    <a:lnTo>
                      <a:pt x="251" y="501"/>
                    </a:lnTo>
                    <a:lnTo>
                      <a:pt x="214" y="504"/>
                    </a:lnTo>
                    <a:lnTo>
                      <a:pt x="191" y="521"/>
                    </a:lnTo>
                    <a:lnTo>
                      <a:pt x="161" y="519"/>
                    </a:lnTo>
                    <a:lnTo>
                      <a:pt x="159" y="538"/>
                    </a:lnTo>
                    <a:lnTo>
                      <a:pt x="134" y="532"/>
                    </a:lnTo>
                    <a:lnTo>
                      <a:pt x="122" y="550"/>
                    </a:lnTo>
                    <a:lnTo>
                      <a:pt x="123" y="589"/>
                    </a:lnTo>
                    <a:lnTo>
                      <a:pt x="134" y="636"/>
                    </a:lnTo>
                    <a:lnTo>
                      <a:pt x="99" y="623"/>
                    </a:lnTo>
                    <a:lnTo>
                      <a:pt x="88" y="636"/>
                    </a:lnTo>
                    <a:lnTo>
                      <a:pt x="46" y="713"/>
                    </a:lnTo>
                    <a:lnTo>
                      <a:pt x="0" y="779"/>
                    </a:lnTo>
                    <a:lnTo>
                      <a:pt x="6" y="779"/>
                    </a:lnTo>
                    <a:lnTo>
                      <a:pt x="88" y="777"/>
                    </a:lnTo>
                    <a:lnTo>
                      <a:pt x="122" y="779"/>
                    </a:lnTo>
                    <a:lnTo>
                      <a:pt x="144" y="788"/>
                    </a:lnTo>
                    <a:lnTo>
                      <a:pt x="190" y="836"/>
                    </a:lnTo>
                    <a:lnTo>
                      <a:pt x="149" y="862"/>
                    </a:lnTo>
                    <a:lnTo>
                      <a:pt x="178" y="905"/>
                    </a:lnTo>
                    <a:lnTo>
                      <a:pt x="192" y="938"/>
                    </a:lnTo>
                    <a:lnTo>
                      <a:pt x="258" y="957"/>
                    </a:lnTo>
                    <a:lnTo>
                      <a:pt x="315" y="967"/>
                    </a:lnTo>
                    <a:lnTo>
                      <a:pt x="339" y="979"/>
                    </a:lnTo>
                    <a:lnTo>
                      <a:pt x="414" y="985"/>
                    </a:lnTo>
                    <a:lnTo>
                      <a:pt x="447" y="954"/>
                    </a:lnTo>
                    <a:lnTo>
                      <a:pt x="461" y="930"/>
                    </a:lnTo>
                    <a:lnTo>
                      <a:pt x="503" y="938"/>
                    </a:lnTo>
                    <a:lnTo>
                      <a:pt x="534" y="945"/>
                    </a:lnTo>
                    <a:lnTo>
                      <a:pt x="561" y="952"/>
                    </a:lnTo>
                    <a:lnTo>
                      <a:pt x="579" y="955"/>
                    </a:lnTo>
                    <a:lnTo>
                      <a:pt x="582" y="928"/>
                    </a:lnTo>
                    <a:lnTo>
                      <a:pt x="573" y="901"/>
                    </a:lnTo>
                    <a:lnTo>
                      <a:pt x="599" y="888"/>
                    </a:lnTo>
                    <a:lnTo>
                      <a:pt x="620" y="876"/>
                    </a:lnTo>
                    <a:lnTo>
                      <a:pt x="686" y="884"/>
                    </a:lnTo>
                    <a:lnTo>
                      <a:pt x="725" y="891"/>
                    </a:lnTo>
                    <a:lnTo>
                      <a:pt x="775" y="888"/>
                    </a:lnTo>
                    <a:lnTo>
                      <a:pt x="814" y="876"/>
                    </a:lnTo>
                    <a:lnTo>
                      <a:pt x="843" y="860"/>
                    </a:lnTo>
                    <a:lnTo>
                      <a:pt x="870" y="846"/>
                    </a:lnTo>
                    <a:lnTo>
                      <a:pt x="1027" y="750"/>
                    </a:lnTo>
                    <a:lnTo>
                      <a:pt x="1050" y="733"/>
                    </a:lnTo>
                    <a:lnTo>
                      <a:pt x="1196" y="599"/>
                    </a:lnTo>
                    <a:lnTo>
                      <a:pt x="1297" y="496"/>
                    </a:lnTo>
                    <a:lnTo>
                      <a:pt x="1419" y="398"/>
                    </a:lnTo>
                    <a:lnTo>
                      <a:pt x="1551" y="272"/>
                    </a:lnTo>
                    <a:lnTo>
                      <a:pt x="1492" y="198"/>
                    </a:lnTo>
                  </a:path>
                </a:pathLst>
              </a:custGeom>
              <a:grp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GB" alt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sp>
            <p:nvSpPr>
              <p:cNvPr id="63" name="Freeform 12">
                <a:extLst>
                  <a:ext uri="{FF2B5EF4-FFF2-40B4-BE49-F238E27FC236}">
                    <a16:creationId xmlns:a16="http://schemas.microsoft.com/office/drawing/2014/main" id="{702210FD-DE5A-4FFD-93B4-F8C901A45232}"/>
                  </a:ext>
                </a:extLst>
              </p:cNvPr>
              <p:cNvSpPr>
                <a:spLocks noChangeAspect="1"/>
              </p:cNvSpPr>
              <p:nvPr/>
            </p:nvSpPr>
            <p:spPr bwMode="gray">
              <a:xfrm>
                <a:off x="-384968" y="4000500"/>
                <a:ext cx="1116013" cy="1052513"/>
              </a:xfrm>
              <a:custGeom>
                <a:avLst/>
                <a:gdLst>
                  <a:gd name="T0" fmla="*/ 1145 w 1304"/>
                  <a:gd name="T1" fmla="*/ 813 h 1075"/>
                  <a:gd name="T2" fmla="*/ 1058 w 1304"/>
                  <a:gd name="T3" fmla="*/ 724 h 1075"/>
                  <a:gd name="T4" fmla="*/ 1076 w 1304"/>
                  <a:gd name="T5" fmla="*/ 600 h 1075"/>
                  <a:gd name="T6" fmla="*/ 1121 w 1304"/>
                  <a:gd name="T7" fmla="*/ 535 h 1075"/>
                  <a:gd name="T8" fmla="*/ 1156 w 1304"/>
                  <a:gd name="T9" fmla="*/ 487 h 1075"/>
                  <a:gd name="T10" fmla="*/ 1204 w 1304"/>
                  <a:gd name="T11" fmla="*/ 457 h 1075"/>
                  <a:gd name="T12" fmla="*/ 1303 w 1304"/>
                  <a:gd name="T13" fmla="*/ 385 h 1075"/>
                  <a:gd name="T14" fmla="*/ 1244 w 1304"/>
                  <a:gd name="T15" fmla="*/ 335 h 1075"/>
                  <a:gd name="T16" fmla="*/ 1145 w 1304"/>
                  <a:gd name="T17" fmla="*/ 312 h 1075"/>
                  <a:gd name="T18" fmla="*/ 1068 w 1304"/>
                  <a:gd name="T19" fmla="*/ 348 h 1075"/>
                  <a:gd name="T20" fmla="*/ 981 w 1304"/>
                  <a:gd name="T21" fmla="*/ 336 h 1075"/>
                  <a:gd name="T22" fmla="*/ 911 w 1304"/>
                  <a:gd name="T23" fmla="*/ 301 h 1075"/>
                  <a:gd name="T24" fmla="*/ 876 w 1304"/>
                  <a:gd name="T25" fmla="*/ 360 h 1075"/>
                  <a:gd name="T26" fmla="*/ 800 w 1304"/>
                  <a:gd name="T27" fmla="*/ 427 h 1075"/>
                  <a:gd name="T28" fmla="*/ 700 w 1304"/>
                  <a:gd name="T29" fmla="*/ 505 h 1075"/>
                  <a:gd name="T30" fmla="*/ 625 w 1304"/>
                  <a:gd name="T31" fmla="*/ 548 h 1075"/>
                  <a:gd name="T32" fmla="*/ 608 w 1304"/>
                  <a:gd name="T33" fmla="*/ 591 h 1075"/>
                  <a:gd name="T34" fmla="*/ 495 w 1304"/>
                  <a:gd name="T35" fmla="*/ 570 h 1075"/>
                  <a:gd name="T36" fmla="*/ 491 w 1304"/>
                  <a:gd name="T37" fmla="*/ 450 h 1075"/>
                  <a:gd name="T38" fmla="*/ 455 w 1304"/>
                  <a:gd name="T39" fmla="*/ 439 h 1075"/>
                  <a:gd name="T40" fmla="*/ 426 w 1304"/>
                  <a:gd name="T41" fmla="*/ 481 h 1075"/>
                  <a:gd name="T42" fmla="*/ 350 w 1304"/>
                  <a:gd name="T43" fmla="*/ 530 h 1075"/>
                  <a:gd name="T44" fmla="*/ 344 w 1304"/>
                  <a:gd name="T45" fmla="*/ 457 h 1075"/>
                  <a:gd name="T46" fmla="*/ 334 w 1304"/>
                  <a:gd name="T47" fmla="*/ 387 h 1075"/>
                  <a:gd name="T48" fmla="*/ 280 w 1304"/>
                  <a:gd name="T49" fmla="*/ 354 h 1075"/>
                  <a:gd name="T50" fmla="*/ 280 w 1304"/>
                  <a:gd name="T51" fmla="*/ 305 h 1075"/>
                  <a:gd name="T52" fmla="*/ 233 w 1304"/>
                  <a:gd name="T53" fmla="*/ 69 h 1075"/>
                  <a:gd name="T54" fmla="*/ 155 w 1304"/>
                  <a:gd name="T55" fmla="*/ 0 h 1075"/>
                  <a:gd name="T56" fmla="*/ 94 w 1304"/>
                  <a:gd name="T57" fmla="*/ 92 h 1075"/>
                  <a:gd name="T58" fmla="*/ 0 w 1304"/>
                  <a:gd name="T59" fmla="*/ 178 h 1075"/>
                  <a:gd name="T60" fmla="*/ 105 w 1304"/>
                  <a:gd name="T61" fmla="*/ 427 h 1075"/>
                  <a:gd name="T62" fmla="*/ 70 w 1304"/>
                  <a:gd name="T63" fmla="*/ 570 h 1075"/>
                  <a:gd name="T64" fmla="*/ 23 w 1304"/>
                  <a:gd name="T65" fmla="*/ 614 h 1075"/>
                  <a:gd name="T66" fmla="*/ 151 w 1304"/>
                  <a:gd name="T67" fmla="*/ 831 h 1075"/>
                  <a:gd name="T68" fmla="*/ 128 w 1304"/>
                  <a:gd name="T69" fmla="*/ 874 h 1075"/>
                  <a:gd name="T70" fmla="*/ 139 w 1304"/>
                  <a:gd name="T71" fmla="*/ 964 h 1075"/>
                  <a:gd name="T72" fmla="*/ 164 w 1304"/>
                  <a:gd name="T73" fmla="*/ 904 h 1075"/>
                  <a:gd name="T74" fmla="*/ 222 w 1304"/>
                  <a:gd name="T75" fmla="*/ 960 h 1075"/>
                  <a:gd name="T76" fmla="*/ 315 w 1304"/>
                  <a:gd name="T77" fmla="*/ 989 h 1075"/>
                  <a:gd name="T78" fmla="*/ 373 w 1304"/>
                  <a:gd name="T79" fmla="*/ 1068 h 1075"/>
                  <a:gd name="T80" fmla="*/ 508 w 1304"/>
                  <a:gd name="T81" fmla="*/ 1019 h 1075"/>
                  <a:gd name="T82" fmla="*/ 620 w 1304"/>
                  <a:gd name="T83" fmla="*/ 989 h 1075"/>
                  <a:gd name="T84" fmla="*/ 655 w 1304"/>
                  <a:gd name="T85" fmla="*/ 983 h 1075"/>
                  <a:gd name="T86" fmla="*/ 830 w 1304"/>
                  <a:gd name="T87" fmla="*/ 964 h 1075"/>
                  <a:gd name="T88" fmla="*/ 888 w 1304"/>
                  <a:gd name="T89" fmla="*/ 893 h 1075"/>
                  <a:gd name="T90" fmla="*/ 1092 w 1304"/>
                  <a:gd name="T91" fmla="*/ 904 h 1075"/>
                  <a:gd name="T92" fmla="*/ 1180 w 1304"/>
                  <a:gd name="T93" fmla="*/ 874 h 107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04"/>
                  <a:gd name="T142" fmla="*/ 0 h 1075"/>
                  <a:gd name="T143" fmla="*/ 1304 w 1304"/>
                  <a:gd name="T144" fmla="*/ 1075 h 107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04" h="1075">
                    <a:moveTo>
                      <a:pt x="1191" y="880"/>
                    </a:moveTo>
                    <a:lnTo>
                      <a:pt x="1169" y="843"/>
                    </a:lnTo>
                    <a:lnTo>
                      <a:pt x="1145" y="813"/>
                    </a:lnTo>
                    <a:lnTo>
                      <a:pt x="1186" y="784"/>
                    </a:lnTo>
                    <a:lnTo>
                      <a:pt x="1139" y="734"/>
                    </a:lnTo>
                    <a:lnTo>
                      <a:pt x="1058" y="724"/>
                    </a:lnTo>
                    <a:lnTo>
                      <a:pt x="999" y="729"/>
                    </a:lnTo>
                    <a:lnTo>
                      <a:pt x="1029" y="687"/>
                    </a:lnTo>
                    <a:lnTo>
                      <a:pt x="1076" y="600"/>
                    </a:lnTo>
                    <a:lnTo>
                      <a:pt x="1098" y="570"/>
                    </a:lnTo>
                    <a:lnTo>
                      <a:pt x="1133" y="585"/>
                    </a:lnTo>
                    <a:lnTo>
                      <a:pt x="1121" y="535"/>
                    </a:lnTo>
                    <a:lnTo>
                      <a:pt x="1121" y="499"/>
                    </a:lnTo>
                    <a:lnTo>
                      <a:pt x="1133" y="481"/>
                    </a:lnTo>
                    <a:lnTo>
                      <a:pt x="1156" y="487"/>
                    </a:lnTo>
                    <a:lnTo>
                      <a:pt x="1156" y="469"/>
                    </a:lnTo>
                    <a:lnTo>
                      <a:pt x="1185" y="469"/>
                    </a:lnTo>
                    <a:lnTo>
                      <a:pt x="1204" y="457"/>
                    </a:lnTo>
                    <a:lnTo>
                      <a:pt x="1251" y="450"/>
                    </a:lnTo>
                    <a:lnTo>
                      <a:pt x="1274" y="439"/>
                    </a:lnTo>
                    <a:lnTo>
                      <a:pt x="1303" y="385"/>
                    </a:lnTo>
                    <a:lnTo>
                      <a:pt x="1286" y="324"/>
                    </a:lnTo>
                    <a:lnTo>
                      <a:pt x="1261" y="324"/>
                    </a:lnTo>
                    <a:lnTo>
                      <a:pt x="1244" y="335"/>
                    </a:lnTo>
                    <a:lnTo>
                      <a:pt x="1227" y="335"/>
                    </a:lnTo>
                    <a:lnTo>
                      <a:pt x="1204" y="312"/>
                    </a:lnTo>
                    <a:lnTo>
                      <a:pt x="1145" y="312"/>
                    </a:lnTo>
                    <a:lnTo>
                      <a:pt x="1121" y="318"/>
                    </a:lnTo>
                    <a:lnTo>
                      <a:pt x="1098" y="360"/>
                    </a:lnTo>
                    <a:lnTo>
                      <a:pt x="1068" y="348"/>
                    </a:lnTo>
                    <a:lnTo>
                      <a:pt x="1016" y="354"/>
                    </a:lnTo>
                    <a:lnTo>
                      <a:pt x="1016" y="341"/>
                    </a:lnTo>
                    <a:lnTo>
                      <a:pt x="981" y="336"/>
                    </a:lnTo>
                    <a:lnTo>
                      <a:pt x="939" y="284"/>
                    </a:lnTo>
                    <a:lnTo>
                      <a:pt x="916" y="285"/>
                    </a:lnTo>
                    <a:lnTo>
                      <a:pt x="911" y="301"/>
                    </a:lnTo>
                    <a:lnTo>
                      <a:pt x="903" y="335"/>
                    </a:lnTo>
                    <a:lnTo>
                      <a:pt x="893" y="349"/>
                    </a:lnTo>
                    <a:lnTo>
                      <a:pt x="876" y="360"/>
                    </a:lnTo>
                    <a:lnTo>
                      <a:pt x="876" y="385"/>
                    </a:lnTo>
                    <a:lnTo>
                      <a:pt x="854" y="426"/>
                    </a:lnTo>
                    <a:lnTo>
                      <a:pt x="800" y="427"/>
                    </a:lnTo>
                    <a:lnTo>
                      <a:pt x="771" y="432"/>
                    </a:lnTo>
                    <a:lnTo>
                      <a:pt x="741" y="475"/>
                    </a:lnTo>
                    <a:lnTo>
                      <a:pt x="700" y="505"/>
                    </a:lnTo>
                    <a:lnTo>
                      <a:pt x="688" y="530"/>
                    </a:lnTo>
                    <a:lnTo>
                      <a:pt x="672" y="541"/>
                    </a:lnTo>
                    <a:lnTo>
                      <a:pt x="625" y="548"/>
                    </a:lnTo>
                    <a:lnTo>
                      <a:pt x="625" y="553"/>
                    </a:lnTo>
                    <a:lnTo>
                      <a:pt x="613" y="570"/>
                    </a:lnTo>
                    <a:lnTo>
                      <a:pt x="608" y="591"/>
                    </a:lnTo>
                    <a:lnTo>
                      <a:pt x="584" y="601"/>
                    </a:lnTo>
                    <a:lnTo>
                      <a:pt x="526" y="608"/>
                    </a:lnTo>
                    <a:lnTo>
                      <a:pt x="495" y="570"/>
                    </a:lnTo>
                    <a:lnTo>
                      <a:pt x="478" y="524"/>
                    </a:lnTo>
                    <a:lnTo>
                      <a:pt x="478" y="487"/>
                    </a:lnTo>
                    <a:lnTo>
                      <a:pt x="491" y="450"/>
                    </a:lnTo>
                    <a:lnTo>
                      <a:pt x="502" y="427"/>
                    </a:lnTo>
                    <a:lnTo>
                      <a:pt x="478" y="427"/>
                    </a:lnTo>
                    <a:lnTo>
                      <a:pt x="455" y="439"/>
                    </a:lnTo>
                    <a:lnTo>
                      <a:pt x="455" y="462"/>
                    </a:lnTo>
                    <a:lnTo>
                      <a:pt x="444" y="481"/>
                    </a:lnTo>
                    <a:lnTo>
                      <a:pt x="426" y="481"/>
                    </a:lnTo>
                    <a:lnTo>
                      <a:pt x="397" y="487"/>
                    </a:lnTo>
                    <a:lnTo>
                      <a:pt x="361" y="530"/>
                    </a:lnTo>
                    <a:lnTo>
                      <a:pt x="350" y="530"/>
                    </a:lnTo>
                    <a:lnTo>
                      <a:pt x="344" y="505"/>
                    </a:lnTo>
                    <a:lnTo>
                      <a:pt x="337" y="487"/>
                    </a:lnTo>
                    <a:lnTo>
                      <a:pt x="344" y="457"/>
                    </a:lnTo>
                    <a:lnTo>
                      <a:pt x="361" y="420"/>
                    </a:lnTo>
                    <a:lnTo>
                      <a:pt x="346" y="402"/>
                    </a:lnTo>
                    <a:lnTo>
                      <a:pt x="334" y="387"/>
                    </a:lnTo>
                    <a:lnTo>
                      <a:pt x="322" y="375"/>
                    </a:lnTo>
                    <a:lnTo>
                      <a:pt x="305" y="361"/>
                    </a:lnTo>
                    <a:lnTo>
                      <a:pt x="280" y="354"/>
                    </a:lnTo>
                    <a:lnTo>
                      <a:pt x="256" y="354"/>
                    </a:lnTo>
                    <a:lnTo>
                      <a:pt x="256" y="341"/>
                    </a:lnTo>
                    <a:lnTo>
                      <a:pt x="280" y="305"/>
                    </a:lnTo>
                    <a:lnTo>
                      <a:pt x="251" y="234"/>
                    </a:lnTo>
                    <a:lnTo>
                      <a:pt x="233" y="184"/>
                    </a:lnTo>
                    <a:lnTo>
                      <a:pt x="233" y="69"/>
                    </a:lnTo>
                    <a:lnTo>
                      <a:pt x="200" y="54"/>
                    </a:lnTo>
                    <a:lnTo>
                      <a:pt x="175" y="16"/>
                    </a:lnTo>
                    <a:lnTo>
                      <a:pt x="155" y="0"/>
                    </a:lnTo>
                    <a:lnTo>
                      <a:pt x="134" y="10"/>
                    </a:lnTo>
                    <a:lnTo>
                      <a:pt x="121" y="27"/>
                    </a:lnTo>
                    <a:lnTo>
                      <a:pt x="94" y="92"/>
                    </a:lnTo>
                    <a:lnTo>
                      <a:pt x="36" y="89"/>
                    </a:lnTo>
                    <a:lnTo>
                      <a:pt x="16" y="138"/>
                    </a:lnTo>
                    <a:lnTo>
                      <a:pt x="0" y="178"/>
                    </a:lnTo>
                    <a:lnTo>
                      <a:pt x="11" y="208"/>
                    </a:lnTo>
                    <a:lnTo>
                      <a:pt x="100" y="360"/>
                    </a:lnTo>
                    <a:lnTo>
                      <a:pt x="105" y="427"/>
                    </a:lnTo>
                    <a:lnTo>
                      <a:pt x="116" y="462"/>
                    </a:lnTo>
                    <a:lnTo>
                      <a:pt x="100" y="535"/>
                    </a:lnTo>
                    <a:lnTo>
                      <a:pt x="70" y="570"/>
                    </a:lnTo>
                    <a:lnTo>
                      <a:pt x="52" y="570"/>
                    </a:lnTo>
                    <a:lnTo>
                      <a:pt x="29" y="560"/>
                    </a:lnTo>
                    <a:lnTo>
                      <a:pt x="23" y="614"/>
                    </a:lnTo>
                    <a:lnTo>
                      <a:pt x="82" y="717"/>
                    </a:lnTo>
                    <a:lnTo>
                      <a:pt x="128" y="801"/>
                    </a:lnTo>
                    <a:lnTo>
                      <a:pt x="151" y="831"/>
                    </a:lnTo>
                    <a:lnTo>
                      <a:pt x="139" y="855"/>
                    </a:lnTo>
                    <a:lnTo>
                      <a:pt x="121" y="851"/>
                    </a:lnTo>
                    <a:lnTo>
                      <a:pt x="128" y="874"/>
                    </a:lnTo>
                    <a:lnTo>
                      <a:pt x="116" y="897"/>
                    </a:lnTo>
                    <a:lnTo>
                      <a:pt x="128" y="934"/>
                    </a:lnTo>
                    <a:lnTo>
                      <a:pt x="139" y="964"/>
                    </a:lnTo>
                    <a:lnTo>
                      <a:pt x="157" y="977"/>
                    </a:lnTo>
                    <a:lnTo>
                      <a:pt x="157" y="922"/>
                    </a:lnTo>
                    <a:lnTo>
                      <a:pt x="164" y="904"/>
                    </a:lnTo>
                    <a:lnTo>
                      <a:pt x="203" y="904"/>
                    </a:lnTo>
                    <a:lnTo>
                      <a:pt x="203" y="948"/>
                    </a:lnTo>
                    <a:lnTo>
                      <a:pt x="222" y="960"/>
                    </a:lnTo>
                    <a:lnTo>
                      <a:pt x="268" y="960"/>
                    </a:lnTo>
                    <a:lnTo>
                      <a:pt x="286" y="983"/>
                    </a:lnTo>
                    <a:lnTo>
                      <a:pt x="315" y="989"/>
                    </a:lnTo>
                    <a:lnTo>
                      <a:pt x="320" y="1012"/>
                    </a:lnTo>
                    <a:lnTo>
                      <a:pt x="320" y="1025"/>
                    </a:lnTo>
                    <a:lnTo>
                      <a:pt x="373" y="1068"/>
                    </a:lnTo>
                    <a:lnTo>
                      <a:pt x="455" y="1074"/>
                    </a:lnTo>
                    <a:lnTo>
                      <a:pt x="478" y="1055"/>
                    </a:lnTo>
                    <a:lnTo>
                      <a:pt x="508" y="1019"/>
                    </a:lnTo>
                    <a:lnTo>
                      <a:pt x="555" y="1007"/>
                    </a:lnTo>
                    <a:lnTo>
                      <a:pt x="572" y="983"/>
                    </a:lnTo>
                    <a:lnTo>
                      <a:pt x="620" y="989"/>
                    </a:lnTo>
                    <a:lnTo>
                      <a:pt x="636" y="964"/>
                    </a:lnTo>
                    <a:lnTo>
                      <a:pt x="648" y="964"/>
                    </a:lnTo>
                    <a:lnTo>
                      <a:pt x="655" y="983"/>
                    </a:lnTo>
                    <a:lnTo>
                      <a:pt x="741" y="977"/>
                    </a:lnTo>
                    <a:lnTo>
                      <a:pt x="753" y="964"/>
                    </a:lnTo>
                    <a:lnTo>
                      <a:pt x="830" y="964"/>
                    </a:lnTo>
                    <a:lnTo>
                      <a:pt x="865" y="928"/>
                    </a:lnTo>
                    <a:lnTo>
                      <a:pt x="876" y="922"/>
                    </a:lnTo>
                    <a:lnTo>
                      <a:pt x="888" y="893"/>
                    </a:lnTo>
                    <a:lnTo>
                      <a:pt x="940" y="893"/>
                    </a:lnTo>
                    <a:lnTo>
                      <a:pt x="1035" y="897"/>
                    </a:lnTo>
                    <a:lnTo>
                      <a:pt x="1092" y="904"/>
                    </a:lnTo>
                    <a:lnTo>
                      <a:pt x="1116" y="904"/>
                    </a:lnTo>
                    <a:lnTo>
                      <a:pt x="1145" y="874"/>
                    </a:lnTo>
                    <a:lnTo>
                      <a:pt x="1180" y="874"/>
                    </a:lnTo>
                    <a:lnTo>
                      <a:pt x="1185" y="874"/>
                    </a:lnTo>
                    <a:lnTo>
                      <a:pt x="1191" y="880"/>
                    </a:lnTo>
                  </a:path>
                </a:pathLst>
              </a:custGeom>
              <a:solidFill>
                <a:srgbClr val="D9D9D9"/>
              </a:solid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sp>
            <p:nvSpPr>
              <p:cNvPr id="64" name="Freeform 13">
                <a:extLst>
                  <a:ext uri="{FF2B5EF4-FFF2-40B4-BE49-F238E27FC236}">
                    <a16:creationId xmlns:a16="http://schemas.microsoft.com/office/drawing/2014/main" id="{847A3FFA-5F8C-4230-8959-1E4AD5EE3FA8}"/>
                  </a:ext>
                </a:extLst>
              </p:cNvPr>
              <p:cNvSpPr>
                <a:spLocks noChangeAspect="1"/>
              </p:cNvSpPr>
              <p:nvPr/>
            </p:nvSpPr>
            <p:spPr bwMode="gray">
              <a:xfrm>
                <a:off x="785020" y="3140075"/>
                <a:ext cx="985837" cy="955675"/>
              </a:xfrm>
              <a:custGeom>
                <a:avLst/>
                <a:gdLst>
                  <a:gd name="T0" fmla="*/ 2147483647 w 1151"/>
                  <a:gd name="T1" fmla="*/ 2147483647 h 977"/>
                  <a:gd name="T2" fmla="*/ 2147483647 w 1151"/>
                  <a:gd name="T3" fmla="*/ 2147483647 h 977"/>
                  <a:gd name="T4" fmla="*/ 2147483647 w 1151"/>
                  <a:gd name="T5" fmla="*/ 0 h 977"/>
                  <a:gd name="T6" fmla="*/ 2147483647 w 1151"/>
                  <a:gd name="T7" fmla="*/ 2147483647 h 977"/>
                  <a:gd name="T8" fmla="*/ 2147483647 w 1151"/>
                  <a:gd name="T9" fmla="*/ 2147483647 h 977"/>
                  <a:gd name="T10" fmla="*/ 2147483647 w 1151"/>
                  <a:gd name="T11" fmla="*/ 2147483647 h 977"/>
                  <a:gd name="T12" fmla="*/ 2147483647 w 1151"/>
                  <a:gd name="T13" fmla="*/ 2147483647 h 977"/>
                  <a:gd name="T14" fmla="*/ 2147483647 w 1151"/>
                  <a:gd name="T15" fmla="*/ 2147483647 h 977"/>
                  <a:gd name="T16" fmla="*/ 2147483647 w 1151"/>
                  <a:gd name="T17" fmla="*/ 2147483647 h 977"/>
                  <a:gd name="T18" fmla="*/ 2147483647 w 1151"/>
                  <a:gd name="T19" fmla="*/ 2147483647 h 977"/>
                  <a:gd name="T20" fmla="*/ 2147483647 w 1151"/>
                  <a:gd name="T21" fmla="*/ 2147483647 h 977"/>
                  <a:gd name="T22" fmla="*/ 2147483647 w 1151"/>
                  <a:gd name="T23" fmla="*/ 2147483647 h 977"/>
                  <a:gd name="T24" fmla="*/ 2147483647 w 1151"/>
                  <a:gd name="T25" fmla="*/ 2147483647 h 977"/>
                  <a:gd name="T26" fmla="*/ 2147483647 w 1151"/>
                  <a:gd name="T27" fmla="*/ 2147483647 h 977"/>
                  <a:gd name="T28" fmla="*/ 2147483647 w 1151"/>
                  <a:gd name="T29" fmla="*/ 2147483647 h 977"/>
                  <a:gd name="T30" fmla="*/ 2147483647 w 1151"/>
                  <a:gd name="T31" fmla="*/ 2147483647 h 977"/>
                  <a:gd name="T32" fmla="*/ 2147483647 w 1151"/>
                  <a:gd name="T33" fmla="*/ 2147483647 h 977"/>
                  <a:gd name="T34" fmla="*/ 2147483647 w 1151"/>
                  <a:gd name="T35" fmla="*/ 2147483647 h 977"/>
                  <a:gd name="T36" fmla="*/ 2147483647 w 1151"/>
                  <a:gd name="T37" fmla="*/ 2147483647 h 977"/>
                  <a:gd name="T38" fmla="*/ 2147483647 w 1151"/>
                  <a:gd name="T39" fmla="*/ 2147483647 h 977"/>
                  <a:gd name="T40" fmla="*/ 2147483647 w 1151"/>
                  <a:gd name="T41" fmla="*/ 2147483647 h 977"/>
                  <a:gd name="T42" fmla="*/ 2147483647 w 1151"/>
                  <a:gd name="T43" fmla="*/ 2147483647 h 977"/>
                  <a:gd name="T44" fmla="*/ 2147483647 w 1151"/>
                  <a:gd name="T45" fmla="*/ 2147483647 h 977"/>
                  <a:gd name="T46" fmla="*/ 2147483647 w 1151"/>
                  <a:gd name="T47" fmla="*/ 2147483647 h 977"/>
                  <a:gd name="T48" fmla="*/ 2147483647 w 1151"/>
                  <a:gd name="T49" fmla="*/ 2147483647 h 977"/>
                  <a:gd name="T50" fmla="*/ 2147483647 w 1151"/>
                  <a:gd name="T51" fmla="*/ 2147483647 h 977"/>
                  <a:gd name="T52" fmla="*/ 2147483647 w 1151"/>
                  <a:gd name="T53" fmla="*/ 2147483647 h 977"/>
                  <a:gd name="T54" fmla="*/ 2147483647 w 1151"/>
                  <a:gd name="T55" fmla="*/ 2147483647 h 977"/>
                  <a:gd name="T56" fmla="*/ 2147483647 w 1151"/>
                  <a:gd name="T57" fmla="*/ 2147483647 h 977"/>
                  <a:gd name="T58" fmla="*/ 2147483647 w 1151"/>
                  <a:gd name="T59" fmla="*/ 2147483647 h 977"/>
                  <a:gd name="T60" fmla="*/ 2147483647 w 1151"/>
                  <a:gd name="T61" fmla="*/ 2147483647 h 977"/>
                  <a:gd name="T62" fmla="*/ 2147483647 w 1151"/>
                  <a:gd name="T63" fmla="*/ 2147483647 h 977"/>
                  <a:gd name="T64" fmla="*/ 0 w 1151"/>
                  <a:gd name="T65" fmla="*/ 2147483647 h 977"/>
                  <a:gd name="T66" fmla="*/ 2147483647 w 1151"/>
                  <a:gd name="T67" fmla="*/ 2147483647 h 977"/>
                  <a:gd name="T68" fmla="*/ 2147483647 w 1151"/>
                  <a:gd name="T69" fmla="*/ 2147483647 h 977"/>
                  <a:gd name="T70" fmla="*/ 2147483647 w 1151"/>
                  <a:gd name="T71" fmla="*/ 2147483647 h 977"/>
                  <a:gd name="T72" fmla="*/ 2147483647 w 1151"/>
                  <a:gd name="T73" fmla="*/ 2147483647 h 977"/>
                  <a:gd name="T74" fmla="*/ 2147483647 w 1151"/>
                  <a:gd name="T75" fmla="*/ 2147483647 h 977"/>
                  <a:gd name="T76" fmla="*/ 2147483647 w 1151"/>
                  <a:gd name="T77" fmla="*/ 2147483647 h 977"/>
                  <a:gd name="T78" fmla="*/ 2147483647 w 1151"/>
                  <a:gd name="T79" fmla="*/ 2147483647 h 977"/>
                  <a:gd name="T80" fmla="*/ 2147483647 w 1151"/>
                  <a:gd name="T81" fmla="*/ 2147483647 h 977"/>
                  <a:gd name="T82" fmla="*/ 2147483647 w 1151"/>
                  <a:gd name="T83" fmla="*/ 2147483647 h 977"/>
                  <a:gd name="T84" fmla="*/ 2147483647 w 1151"/>
                  <a:gd name="T85" fmla="*/ 2147483647 h 977"/>
                  <a:gd name="T86" fmla="*/ 2147483647 w 1151"/>
                  <a:gd name="T87" fmla="*/ 2147483647 h 977"/>
                  <a:gd name="T88" fmla="*/ 2147483647 w 1151"/>
                  <a:gd name="T89" fmla="*/ 2147483647 h 977"/>
                  <a:gd name="T90" fmla="*/ 2147483647 w 1151"/>
                  <a:gd name="T91" fmla="*/ 2147483647 h 977"/>
                  <a:gd name="T92" fmla="*/ 2147483647 w 1151"/>
                  <a:gd name="T93" fmla="*/ 2147483647 h 97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51"/>
                  <a:gd name="T142" fmla="*/ 0 h 977"/>
                  <a:gd name="T143" fmla="*/ 1151 w 1151"/>
                  <a:gd name="T144" fmla="*/ 977 h 97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51" h="977">
                    <a:moveTo>
                      <a:pt x="691" y="38"/>
                    </a:moveTo>
                    <a:lnTo>
                      <a:pt x="703" y="19"/>
                    </a:lnTo>
                    <a:lnTo>
                      <a:pt x="712" y="8"/>
                    </a:lnTo>
                    <a:lnTo>
                      <a:pt x="747" y="19"/>
                    </a:lnTo>
                    <a:lnTo>
                      <a:pt x="756" y="8"/>
                    </a:lnTo>
                    <a:lnTo>
                      <a:pt x="783" y="0"/>
                    </a:lnTo>
                    <a:lnTo>
                      <a:pt x="800" y="19"/>
                    </a:lnTo>
                    <a:lnTo>
                      <a:pt x="826" y="41"/>
                    </a:lnTo>
                    <a:lnTo>
                      <a:pt x="861" y="64"/>
                    </a:lnTo>
                    <a:lnTo>
                      <a:pt x="888" y="81"/>
                    </a:lnTo>
                    <a:lnTo>
                      <a:pt x="923" y="94"/>
                    </a:lnTo>
                    <a:lnTo>
                      <a:pt x="931" y="81"/>
                    </a:lnTo>
                    <a:lnTo>
                      <a:pt x="931" y="72"/>
                    </a:lnTo>
                    <a:lnTo>
                      <a:pt x="960" y="89"/>
                    </a:lnTo>
                    <a:lnTo>
                      <a:pt x="980" y="105"/>
                    </a:lnTo>
                    <a:lnTo>
                      <a:pt x="998" y="94"/>
                    </a:lnTo>
                    <a:lnTo>
                      <a:pt x="1010" y="91"/>
                    </a:lnTo>
                    <a:lnTo>
                      <a:pt x="1024" y="109"/>
                    </a:lnTo>
                    <a:lnTo>
                      <a:pt x="1028" y="127"/>
                    </a:lnTo>
                    <a:lnTo>
                      <a:pt x="1051" y="131"/>
                    </a:lnTo>
                    <a:lnTo>
                      <a:pt x="1062" y="146"/>
                    </a:lnTo>
                    <a:lnTo>
                      <a:pt x="1084" y="154"/>
                    </a:lnTo>
                    <a:lnTo>
                      <a:pt x="1103" y="154"/>
                    </a:lnTo>
                    <a:lnTo>
                      <a:pt x="1124" y="178"/>
                    </a:lnTo>
                    <a:lnTo>
                      <a:pt x="1150" y="223"/>
                    </a:lnTo>
                    <a:lnTo>
                      <a:pt x="1150" y="240"/>
                    </a:lnTo>
                    <a:lnTo>
                      <a:pt x="1133" y="340"/>
                    </a:lnTo>
                    <a:lnTo>
                      <a:pt x="1142" y="381"/>
                    </a:lnTo>
                    <a:lnTo>
                      <a:pt x="1124" y="395"/>
                    </a:lnTo>
                    <a:lnTo>
                      <a:pt x="1098" y="414"/>
                    </a:lnTo>
                    <a:lnTo>
                      <a:pt x="1071" y="445"/>
                    </a:lnTo>
                    <a:lnTo>
                      <a:pt x="1037" y="441"/>
                    </a:lnTo>
                    <a:lnTo>
                      <a:pt x="1006" y="473"/>
                    </a:lnTo>
                    <a:lnTo>
                      <a:pt x="962" y="485"/>
                    </a:lnTo>
                    <a:lnTo>
                      <a:pt x="957" y="531"/>
                    </a:lnTo>
                    <a:lnTo>
                      <a:pt x="919" y="494"/>
                    </a:lnTo>
                    <a:lnTo>
                      <a:pt x="875" y="477"/>
                    </a:lnTo>
                    <a:lnTo>
                      <a:pt x="839" y="477"/>
                    </a:lnTo>
                    <a:lnTo>
                      <a:pt x="786" y="508"/>
                    </a:lnTo>
                    <a:lnTo>
                      <a:pt x="747" y="544"/>
                    </a:lnTo>
                    <a:lnTo>
                      <a:pt x="703" y="544"/>
                    </a:lnTo>
                    <a:lnTo>
                      <a:pt x="642" y="641"/>
                    </a:lnTo>
                    <a:lnTo>
                      <a:pt x="621" y="676"/>
                    </a:lnTo>
                    <a:lnTo>
                      <a:pt x="562" y="711"/>
                    </a:lnTo>
                    <a:lnTo>
                      <a:pt x="559" y="755"/>
                    </a:lnTo>
                    <a:lnTo>
                      <a:pt x="595" y="820"/>
                    </a:lnTo>
                    <a:lnTo>
                      <a:pt x="625" y="850"/>
                    </a:lnTo>
                    <a:lnTo>
                      <a:pt x="621" y="916"/>
                    </a:lnTo>
                    <a:lnTo>
                      <a:pt x="606" y="925"/>
                    </a:lnTo>
                    <a:lnTo>
                      <a:pt x="576" y="936"/>
                    </a:lnTo>
                    <a:lnTo>
                      <a:pt x="528" y="944"/>
                    </a:lnTo>
                    <a:lnTo>
                      <a:pt x="516" y="958"/>
                    </a:lnTo>
                    <a:lnTo>
                      <a:pt x="507" y="967"/>
                    </a:lnTo>
                    <a:lnTo>
                      <a:pt x="484" y="967"/>
                    </a:lnTo>
                    <a:lnTo>
                      <a:pt x="458" y="976"/>
                    </a:lnTo>
                    <a:lnTo>
                      <a:pt x="423" y="966"/>
                    </a:lnTo>
                    <a:lnTo>
                      <a:pt x="385" y="939"/>
                    </a:lnTo>
                    <a:lnTo>
                      <a:pt x="340" y="930"/>
                    </a:lnTo>
                    <a:lnTo>
                      <a:pt x="301" y="937"/>
                    </a:lnTo>
                    <a:lnTo>
                      <a:pt x="274" y="963"/>
                    </a:lnTo>
                    <a:lnTo>
                      <a:pt x="222" y="953"/>
                    </a:lnTo>
                    <a:lnTo>
                      <a:pt x="193" y="916"/>
                    </a:lnTo>
                    <a:lnTo>
                      <a:pt x="101" y="833"/>
                    </a:lnTo>
                    <a:lnTo>
                      <a:pt x="89" y="794"/>
                    </a:lnTo>
                    <a:lnTo>
                      <a:pt x="3" y="718"/>
                    </a:lnTo>
                    <a:lnTo>
                      <a:pt x="0" y="681"/>
                    </a:lnTo>
                    <a:lnTo>
                      <a:pt x="37" y="632"/>
                    </a:lnTo>
                    <a:lnTo>
                      <a:pt x="81" y="523"/>
                    </a:lnTo>
                    <a:lnTo>
                      <a:pt x="109" y="481"/>
                    </a:lnTo>
                    <a:lnTo>
                      <a:pt x="117" y="409"/>
                    </a:lnTo>
                    <a:lnTo>
                      <a:pt x="135" y="368"/>
                    </a:lnTo>
                    <a:lnTo>
                      <a:pt x="134" y="318"/>
                    </a:lnTo>
                    <a:lnTo>
                      <a:pt x="156" y="304"/>
                    </a:lnTo>
                    <a:lnTo>
                      <a:pt x="178" y="283"/>
                    </a:lnTo>
                    <a:lnTo>
                      <a:pt x="209" y="245"/>
                    </a:lnTo>
                    <a:lnTo>
                      <a:pt x="253" y="227"/>
                    </a:lnTo>
                    <a:lnTo>
                      <a:pt x="309" y="200"/>
                    </a:lnTo>
                    <a:lnTo>
                      <a:pt x="324" y="196"/>
                    </a:lnTo>
                    <a:lnTo>
                      <a:pt x="354" y="211"/>
                    </a:lnTo>
                    <a:lnTo>
                      <a:pt x="373" y="220"/>
                    </a:lnTo>
                    <a:lnTo>
                      <a:pt x="380" y="213"/>
                    </a:lnTo>
                    <a:lnTo>
                      <a:pt x="397" y="187"/>
                    </a:lnTo>
                    <a:lnTo>
                      <a:pt x="415" y="173"/>
                    </a:lnTo>
                    <a:lnTo>
                      <a:pt x="437" y="154"/>
                    </a:lnTo>
                    <a:lnTo>
                      <a:pt x="463" y="131"/>
                    </a:lnTo>
                    <a:lnTo>
                      <a:pt x="471" y="122"/>
                    </a:lnTo>
                    <a:lnTo>
                      <a:pt x="501" y="122"/>
                    </a:lnTo>
                    <a:lnTo>
                      <a:pt x="511" y="100"/>
                    </a:lnTo>
                    <a:lnTo>
                      <a:pt x="511" y="50"/>
                    </a:lnTo>
                    <a:lnTo>
                      <a:pt x="524" y="41"/>
                    </a:lnTo>
                    <a:lnTo>
                      <a:pt x="550" y="46"/>
                    </a:lnTo>
                    <a:lnTo>
                      <a:pt x="607" y="50"/>
                    </a:lnTo>
                    <a:lnTo>
                      <a:pt x="647" y="50"/>
                    </a:lnTo>
                    <a:lnTo>
                      <a:pt x="669" y="47"/>
                    </a:lnTo>
                    <a:lnTo>
                      <a:pt x="691" y="38"/>
                    </a:lnTo>
                  </a:path>
                </a:pathLst>
              </a:custGeom>
              <a:solidFill>
                <a:schemeClr val="accent2"/>
              </a:solid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GB" alt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sp>
            <p:nvSpPr>
              <p:cNvPr id="65" name="Freeform 14">
                <a:extLst>
                  <a:ext uri="{FF2B5EF4-FFF2-40B4-BE49-F238E27FC236}">
                    <a16:creationId xmlns:a16="http://schemas.microsoft.com/office/drawing/2014/main" id="{8FEB2724-4635-4F7A-9A32-95FDFD81B01B}"/>
                  </a:ext>
                </a:extLst>
              </p:cNvPr>
              <p:cNvSpPr>
                <a:spLocks noChangeAspect="1"/>
              </p:cNvSpPr>
              <p:nvPr/>
            </p:nvSpPr>
            <p:spPr bwMode="gray">
              <a:xfrm>
                <a:off x="488157" y="2632075"/>
                <a:ext cx="1068388" cy="819150"/>
              </a:xfrm>
              <a:custGeom>
                <a:avLst/>
                <a:gdLst>
                  <a:gd name="T0" fmla="*/ 2147483647 w 1248"/>
                  <a:gd name="T1" fmla="*/ 2147483647 h 837"/>
                  <a:gd name="T2" fmla="*/ 2147483647 w 1248"/>
                  <a:gd name="T3" fmla="*/ 2147483647 h 837"/>
                  <a:gd name="T4" fmla="*/ 2147483647 w 1248"/>
                  <a:gd name="T5" fmla="*/ 2147483647 h 837"/>
                  <a:gd name="T6" fmla="*/ 2147483647 w 1248"/>
                  <a:gd name="T7" fmla="*/ 2147483647 h 837"/>
                  <a:gd name="T8" fmla="*/ 2147483647 w 1248"/>
                  <a:gd name="T9" fmla="*/ 2147483647 h 837"/>
                  <a:gd name="T10" fmla="*/ 2147483647 w 1248"/>
                  <a:gd name="T11" fmla="*/ 2147483647 h 837"/>
                  <a:gd name="T12" fmla="*/ 2147483647 w 1248"/>
                  <a:gd name="T13" fmla="*/ 2147483647 h 837"/>
                  <a:gd name="T14" fmla="*/ 2147483647 w 1248"/>
                  <a:gd name="T15" fmla="*/ 2147483647 h 837"/>
                  <a:gd name="T16" fmla="*/ 2147483647 w 1248"/>
                  <a:gd name="T17" fmla="*/ 2147483647 h 837"/>
                  <a:gd name="T18" fmla="*/ 2147483647 w 1248"/>
                  <a:gd name="T19" fmla="*/ 2147483647 h 837"/>
                  <a:gd name="T20" fmla="*/ 2147483647 w 1248"/>
                  <a:gd name="T21" fmla="*/ 2147483647 h 837"/>
                  <a:gd name="T22" fmla="*/ 2147483647 w 1248"/>
                  <a:gd name="T23" fmla="*/ 2147483647 h 837"/>
                  <a:gd name="T24" fmla="*/ 2147483647 w 1248"/>
                  <a:gd name="T25" fmla="*/ 2147483647 h 837"/>
                  <a:gd name="T26" fmla="*/ 2147483647 w 1248"/>
                  <a:gd name="T27" fmla="*/ 2147483647 h 837"/>
                  <a:gd name="T28" fmla="*/ 2147483647 w 1248"/>
                  <a:gd name="T29" fmla="*/ 2147483647 h 837"/>
                  <a:gd name="T30" fmla="*/ 2147483647 w 1248"/>
                  <a:gd name="T31" fmla="*/ 2147483647 h 837"/>
                  <a:gd name="T32" fmla="*/ 2147483647 w 1248"/>
                  <a:gd name="T33" fmla="*/ 2147483647 h 837"/>
                  <a:gd name="T34" fmla="*/ 2147483647 w 1248"/>
                  <a:gd name="T35" fmla="*/ 2147483647 h 837"/>
                  <a:gd name="T36" fmla="*/ 2147483647 w 1248"/>
                  <a:gd name="T37" fmla="*/ 2147483647 h 837"/>
                  <a:gd name="T38" fmla="*/ 2147483647 w 1248"/>
                  <a:gd name="T39" fmla="*/ 2147483647 h 837"/>
                  <a:gd name="T40" fmla="*/ 2147483647 w 1248"/>
                  <a:gd name="T41" fmla="*/ 2147483647 h 837"/>
                  <a:gd name="T42" fmla="*/ 2147483647 w 1248"/>
                  <a:gd name="T43" fmla="*/ 2147483647 h 837"/>
                  <a:gd name="T44" fmla="*/ 2147483647 w 1248"/>
                  <a:gd name="T45" fmla="*/ 2147483647 h 837"/>
                  <a:gd name="T46" fmla="*/ 2147483647 w 1248"/>
                  <a:gd name="T47" fmla="*/ 2147483647 h 837"/>
                  <a:gd name="T48" fmla="*/ 2147483647 w 1248"/>
                  <a:gd name="T49" fmla="*/ 2147483647 h 837"/>
                  <a:gd name="T50" fmla="*/ 2147483647 w 1248"/>
                  <a:gd name="T51" fmla="*/ 2147483647 h 837"/>
                  <a:gd name="T52" fmla="*/ 2147483647 w 1248"/>
                  <a:gd name="T53" fmla="*/ 2147483647 h 837"/>
                  <a:gd name="T54" fmla="*/ 2147483647 w 1248"/>
                  <a:gd name="T55" fmla="*/ 2147483647 h 837"/>
                  <a:gd name="T56" fmla="*/ 2147483647 w 1248"/>
                  <a:gd name="T57" fmla="*/ 2147483647 h 837"/>
                  <a:gd name="T58" fmla="*/ 2147483647 w 1248"/>
                  <a:gd name="T59" fmla="*/ 2147483647 h 837"/>
                  <a:gd name="T60" fmla="*/ 2147483647 w 1248"/>
                  <a:gd name="T61" fmla="*/ 2147483647 h 837"/>
                  <a:gd name="T62" fmla="*/ 2147483647 w 1248"/>
                  <a:gd name="T63" fmla="*/ 2147483647 h 837"/>
                  <a:gd name="T64" fmla="*/ 2147483647 w 1248"/>
                  <a:gd name="T65" fmla="*/ 2147483647 h 837"/>
                  <a:gd name="T66" fmla="*/ 2147483647 w 1248"/>
                  <a:gd name="T67" fmla="*/ 2147483647 h 837"/>
                  <a:gd name="T68" fmla="*/ 0 w 1248"/>
                  <a:gd name="T69" fmla="*/ 2147483647 h 837"/>
                  <a:gd name="T70" fmla="*/ 2147483647 w 1248"/>
                  <a:gd name="T71" fmla="*/ 2147483647 h 837"/>
                  <a:gd name="T72" fmla="*/ 2147483647 w 1248"/>
                  <a:gd name="T73" fmla="*/ 2147483647 h 837"/>
                  <a:gd name="T74" fmla="*/ 2147483647 w 1248"/>
                  <a:gd name="T75" fmla="*/ 2147483647 h 837"/>
                  <a:gd name="T76" fmla="*/ 2147483647 w 1248"/>
                  <a:gd name="T77" fmla="*/ 2147483647 h 837"/>
                  <a:gd name="T78" fmla="*/ 2147483647 w 1248"/>
                  <a:gd name="T79" fmla="*/ 2147483647 h 837"/>
                  <a:gd name="T80" fmla="*/ 2147483647 w 1248"/>
                  <a:gd name="T81" fmla="*/ 2147483647 h 837"/>
                  <a:gd name="T82" fmla="*/ 2147483647 w 1248"/>
                  <a:gd name="T83" fmla="*/ 2147483647 h 837"/>
                  <a:gd name="T84" fmla="*/ 2147483647 w 1248"/>
                  <a:gd name="T85" fmla="*/ 2147483647 h 837"/>
                  <a:gd name="T86" fmla="*/ 2147483647 w 1248"/>
                  <a:gd name="T87" fmla="*/ 2147483647 h 837"/>
                  <a:gd name="T88" fmla="*/ 2147483647 w 1248"/>
                  <a:gd name="T89" fmla="*/ 2147483647 h 837"/>
                  <a:gd name="T90" fmla="*/ 2147483647 w 1248"/>
                  <a:gd name="T91" fmla="*/ 0 h 837"/>
                  <a:gd name="T92" fmla="*/ 2147483647 w 1248"/>
                  <a:gd name="T93" fmla="*/ 2147483647 h 837"/>
                  <a:gd name="T94" fmla="*/ 2147483647 w 1248"/>
                  <a:gd name="T95" fmla="*/ 2147483647 h 837"/>
                  <a:gd name="T96" fmla="*/ 2147483647 w 1248"/>
                  <a:gd name="T97" fmla="*/ 2147483647 h 837"/>
                  <a:gd name="T98" fmla="*/ 2147483647 w 1248"/>
                  <a:gd name="T99" fmla="*/ 2147483647 h 837"/>
                  <a:gd name="T100" fmla="*/ 2147483647 w 1248"/>
                  <a:gd name="T101" fmla="*/ 2147483647 h 837"/>
                  <a:gd name="T102" fmla="*/ 2147483647 w 1248"/>
                  <a:gd name="T103" fmla="*/ 2147483647 h 837"/>
                  <a:gd name="T104" fmla="*/ 2147483647 w 1248"/>
                  <a:gd name="T105" fmla="*/ 2147483647 h 837"/>
                  <a:gd name="T106" fmla="*/ 2147483647 w 1248"/>
                  <a:gd name="T107" fmla="*/ 2147483647 h 837"/>
                  <a:gd name="T108" fmla="*/ 2147483647 w 1248"/>
                  <a:gd name="T109" fmla="*/ 2147483647 h 837"/>
                  <a:gd name="T110" fmla="*/ 2147483647 w 1248"/>
                  <a:gd name="T111" fmla="*/ 2147483647 h 83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48"/>
                  <a:gd name="T169" fmla="*/ 0 h 837"/>
                  <a:gd name="T170" fmla="*/ 1248 w 1248"/>
                  <a:gd name="T171" fmla="*/ 837 h 83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48" h="837">
                    <a:moveTo>
                      <a:pt x="1235" y="205"/>
                    </a:moveTo>
                    <a:lnTo>
                      <a:pt x="1175" y="213"/>
                    </a:lnTo>
                    <a:lnTo>
                      <a:pt x="1160" y="251"/>
                    </a:lnTo>
                    <a:lnTo>
                      <a:pt x="1141" y="274"/>
                    </a:lnTo>
                    <a:lnTo>
                      <a:pt x="1121" y="309"/>
                    </a:lnTo>
                    <a:lnTo>
                      <a:pt x="1062" y="311"/>
                    </a:lnTo>
                    <a:lnTo>
                      <a:pt x="1026" y="324"/>
                    </a:lnTo>
                    <a:lnTo>
                      <a:pt x="1023" y="353"/>
                    </a:lnTo>
                    <a:lnTo>
                      <a:pt x="1015" y="374"/>
                    </a:lnTo>
                    <a:lnTo>
                      <a:pt x="1005" y="388"/>
                    </a:lnTo>
                    <a:lnTo>
                      <a:pt x="995" y="401"/>
                    </a:lnTo>
                    <a:lnTo>
                      <a:pt x="979" y="425"/>
                    </a:lnTo>
                    <a:lnTo>
                      <a:pt x="976" y="434"/>
                    </a:lnTo>
                    <a:lnTo>
                      <a:pt x="983" y="458"/>
                    </a:lnTo>
                    <a:lnTo>
                      <a:pt x="1019" y="452"/>
                    </a:lnTo>
                    <a:lnTo>
                      <a:pt x="1062" y="458"/>
                    </a:lnTo>
                    <a:lnTo>
                      <a:pt x="1072" y="484"/>
                    </a:lnTo>
                    <a:lnTo>
                      <a:pt x="1072" y="517"/>
                    </a:lnTo>
                    <a:lnTo>
                      <a:pt x="1054" y="534"/>
                    </a:lnTo>
                    <a:lnTo>
                      <a:pt x="1041" y="557"/>
                    </a:lnTo>
                    <a:lnTo>
                      <a:pt x="1014" y="571"/>
                    </a:lnTo>
                    <a:lnTo>
                      <a:pt x="900" y="569"/>
                    </a:lnTo>
                    <a:lnTo>
                      <a:pt x="867" y="563"/>
                    </a:lnTo>
                    <a:lnTo>
                      <a:pt x="855" y="573"/>
                    </a:lnTo>
                    <a:lnTo>
                      <a:pt x="857" y="619"/>
                    </a:lnTo>
                    <a:lnTo>
                      <a:pt x="844" y="639"/>
                    </a:lnTo>
                    <a:lnTo>
                      <a:pt x="822" y="643"/>
                    </a:lnTo>
                    <a:lnTo>
                      <a:pt x="801" y="658"/>
                    </a:lnTo>
                    <a:lnTo>
                      <a:pt x="778" y="679"/>
                    </a:lnTo>
                    <a:lnTo>
                      <a:pt x="743" y="708"/>
                    </a:lnTo>
                    <a:lnTo>
                      <a:pt x="719" y="741"/>
                    </a:lnTo>
                    <a:lnTo>
                      <a:pt x="699" y="730"/>
                    </a:lnTo>
                    <a:lnTo>
                      <a:pt x="669" y="716"/>
                    </a:lnTo>
                    <a:lnTo>
                      <a:pt x="656" y="719"/>
                    </a:lnTo>
                    <a:lnTo>
                      <a:pt x="619" y="735"/>
                    </a:lnTo>
                    <a:lnTo>
                      <a:pt x="572" y="757"/>
                    </a:lnTo>
                    <a:lnTo>
                      <a:pt x="543" y="777"/>
                    </a:lnTo>
                    <a:lnTo>
                      <a:pt x="515" y="815"/>
                    </a:lnTo>
                    <a:lnTo>
                      <a:pt x="496" y="832"/>
                    </a:lnTo>
                    <a:lnTo>
                      <a:pt x="481" y="836"/>
                    </a:lnTo>
                    <a:lnTo>
                      <a:pt x="467" y="833"/>
                    </a:lnTo>
                    <a:lnTo>
                      <a:pt x="459" y="806"/>
                    </a:lnTo>
                    <a:lnTo>
                      <a:pt x="463" y="775"/>
                    </a:lnTo>
                    <a:lnTo>
                      <a:pt x="481" y="751"/>
                    </a:lnTo>
                    <a:lnTo>
                      <a:pt x="489" y="741"/>
                    </a:lnTo>
                    <a:lnTo>
                      <a:pt x="450" y="734"/>
                    </a:lnTo>
                    <a:lnTo>
                      <a:pt x="432" y="739"/>
                    </a:lnTo>
                    <a:lnTo>
                      <a:pt x="427" y="784"/>
                    </a:lnTo>
                    <a:lnTo>
                      <a:pt x="414" y="821"/>
                    </a:lnTo>
                    <a:lnTo>
                      <a:pt x="392" y="833"/>
                    </a:lnTo>
                    <a:lnTo>
                      <a:pt x="359" y="809"/>
                    </a:lnTo>
                    <a:lnTo>
                      <a:pt x="356" y="791"/>
                    </a:lnTo>
                    <a:lnTo>
                      <a:pt x="346" y="775"/>
                    </a:lnTo>
                    <a:lnTo>
                      <a:pt x="356" y="743"/>
                    </a:lnTo>
                    <a:lnTo>
                      <a:pt x="323" y="743"/>
                    </a:lnTo>
                    <a:lnTo>
                      <a:pt x="292" y="729"/>
                    </a:lnTo>
                    <a:lnTo>
                      <a:pt x="291" y="651"/>
                    </a:lnTo>
                    <a:lnTo>
                      <a:pt x="235" y="698"/>
                    </a:lnTo>
                    <a:lnTo>
                      <a:pt x="196" y="692"/>
                    </a:lnTo>
                    <a:lnTo>
                      <a:pt x="149" y="662"/>
                    </a:lnTo>
                    <a:lnTo>
                      <a:pt x="107" y="634"/>
                    </a:lnTo>
                    <a:lnTo>
                      <a:pt x="81" y="603"/>
                    </a:lnTo>
                    <a:lnTo>
                      <a:pt x="82" y="548"/>
                    </a:lnTo>
                    <a:lnTo>
                      <a:pt x="77" y="494"/>
                    </a:lnTo>
                    <a:lnTo>
                      <a:pt x="52" y="466"/>
                    </a:lnTo>
                    <a:lnTo>
                      <a:pt x="8" y="454"/>
                    </a:lnTo>
                    <a:lnTo>
                      <a:pt x="4" y="415"/>
                    </a:lnTo>
                    <a:lnTo>
                      <a:pt x="8" y="384"/>
                    </a:lnTo>
                    <a:lnTo>
                      <a:pt x="8" y="362"/>
                    </a:lnTo>
                    <a:lnTo>
                      <a:pt x="0" y="335"/>
                    </a:lnTo>
                    <a:lnTo>
                      <a:pt x="8" y="316"/>
                    </a:lnTo>
                    <a:lnTo>
                      <a:pt x="29" y="249"/>
                    </a:lnTo>
                    <a:lnTo>
                      <a:pt x="47" y="198"/>
                    </a:lnTo>
                    <a:lnTo>
                      <a:pt x="77" y="148"/>
                    </a:lnTo>
                    <a:lnTo>
                      <a:pt x="126" y="135"/>
                    </a:lnTo>
                    <a:lnTo>
                      <a:pt x="161" y="131"/>
                    </a:lnTo>
                    <a:lnTo>
                      <a:pt x="200" y="140"/>
                    </a:lnTo>
                    <a:lnTo>
                      <a:pt x="239" y="190"/>
                    </a:lnTo>
                    <a:lnTo>
                      <a:pt x="288" y="227"/>
                    </a:lnTo>
                    <a:lnTo>
                      <a:pt x="321" y="227"/>
                    </a:lnTo>
                    <a:lnTo>
                      <a:pt x="388" y="253"/>
                    </a:lnTo>
                    <a:lnTo>
                      <a:pt x="450" y="257"/>
                    </a:lnTo>
                    <a:lnTo>
                      <a:pt x="477" y="271"/>
                    </a:lnTo>
                    <a:lnTo>
                      <a:pt x="510" y="253"/>
                    </a:lnTo>
                    <a:lnTo>
                      <a:pt x="524" y="249"/>
                    </a:lnTo>
                    <a:lnTo>
                      <a:pt x="559" y="253"/>
                    </a:lnTo>
                    <a:lnTo>
                      <a:pt x="620" y="239"/>
                    </a:lnTo>
                    <a:lnTo>
                      <a:pt x="655" y="180"/>
                    </a:lnTo>
                    <a:lnTo>
                      <a:pt x="686" y="131"/>
                    </a:lnTo>
                    <a:lnTo>
                      <a:pt x="709" y="54"/>
                    </a:lnTo>
                    <a:lnTo>
                      <a:pt x="717" y="3"/>
                    </a:lnTo>
                    <a:lnTo>
                      <a:pt x="769" y="0"/>
                    </a:lnTo>
                    <a:lnTo>
                      <a:pt x="826" y="0"/>
                    </a:lnTo>
                    <a:lnTo>
                      <a:pt x="841" y="15"/>
                    </a:lnTo>
                    <a:lnTo>
                      <a:pt x="859" y="29"/>
                    </a:lnTo>
                    <a:lnTo>
                      <a:pt x="888" y="49"/>
                    </a:lnTo>
                    <a:lnTo>
                      <a:pt x="941" y="27"/>
                    </a:lnTo>
                    <a:lnTo>
                      <a:pt x="958" y="16"/>
                    </a:lnTo>
                    <a:lnTo>
                      <a:pt x="971" y="35"/>
                    </a:lnTo>
                    <a:lnTo>
                      <a:pt x="983" y="67"/>
                    </a:lnTo>
                    <a:lnTo>
                      <a:pt x="995" y="83"/>
                    </a:lnTo>
                    <a:lnTo>
                      <a:pt x="1015" y="101"/>
                    </a:lnTo>
                    <a:lnTo>
                      <a:pt x="1041" y="112"/>
                    </a:lnTo>
                    <a:lnTo>
                      <a:pt x="1080" y="108"/>
                    </a:lnTo>
                    <a:lnTo>
                      <a:pt x="1142" y="86"/>
                    </a:lnTo>
                    <a:lnTo>
                      <a:pt x="1185" y="97"/>
                    </a:lnTo>
                    <a:lnTo>
                      <a:pt x="1217" y="126"/>
                    </a:lnTo>
                    <a:lnTo>
                      <a:pt x="1221" y="148"/>
                    </a:lnTo>
                    <a:lnTo>
                      <a:pt x="1232" y="161"/>
                    </a:lnTo>
                    <a:lnTo>
                      <a:pt x="1247" y="178"/>
                    </a:lnTo>
                    <a:lnTo>
                      <a:pt x="1240" y="168"/>
                    </a:lnTo>
                    <a:lnTo>
                      <a:pt x="1235" y="205"/>
                    </a:lnTo>
                  </a:path>
                </a:pathLst>
              </a:custGeom>
              <a:grp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GB" alt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sp>
            <p:nvSpPr>
              <p:cNvPr id="66" name="Freeform 15">
                <a:extLst>
                  <a:ext uri="{FF2B5EF4-FFF2-40B4-BE49-F238E27FC236}">
                    <a16:creationId xmlns:a16="http://schemas.microsoft.com/office/drawing/2014/main" id="{BC1A6188-8075-415E-B328-9BF5622F18A1}"/>
                  </a:ext>
                </a:extLst>
              </p:cNvPr>
              <p:cNvSpPr>
                <a:spLocks noChangeAspect="1"/>
              </p:cNvSpPr>
              <p:nvPr/>
            </p:nvSpPr>
            <p:spPr bwMode="gray">
              <a:xfrm>
                <a:off x="1518445" y="2560638"/>
                <a:ext cx="731837" cy="798512"/>
              </a:xfrm>
              <a:custGeom>
                <a:avLst/>
                <a:gdLst>
                  <a:gd name="T0" fmla="*/ 2147483647 w 856"/>
                  <a:gd name="T1" fmla="*/ 0 h 817"/>
                  <a:gd name="T2" fmla="*/ 2147483647 w 856"/>
                  <a:gd name="T3" fmla="*/ 2147483647 h 817"/>
                  <a:gd name="T4" fmla="*/ 2147483647 w 856"/>
                  <a:gd name="T5" fmla="*/ 2147483647 h 817"/>
                  <a:gd name="T6" fmla="*/ 2147483647 w 856"/>
                  <a:gd name="T7" fmla="*/ 2147483647 h 817"/>
                  <a:gd name="T8" fmla="*/ 2147483647 w 856"/>
                  <a:gd name="T9" fmla="*/ 2147483647 h 817"/>
                  <a:gd name="T10" fmla="*/ 2147483647 w 856"/>
                  <a:gd name="T11" fmla="*/ 2147483647 h 817"/>
                  <a:gd name="T12" fmla="*/ 2147483647 w 856"/>
                  <a:gd name="T13" fmla="*/ 2147483647 h 817"/>
                  <a:gd name="T14" fmla="*/ 2147483647 w 856"/>
                  <a:gd name="T15" fmla="*/ 2147483647 h 817"/>
                  <a:gd name="T16" fmla="*/ 2147483647 w 856"/>
                  <a:gd name="T17" fmla="*/ 2147483647 h 817"/>
                  <a:gd name="T18" fmla="*/ 2147483647 w 856"/>
                  <a:gd name="T19" fmla="*/ 2147483647 h 817"/>
                  <a:gd name="T20" fmla="*/ 2147483647 w 856"/>
                  <a:gd name="T21" fmla="*/ 2147483647 h 817"/>
                  <a:gd name="T22" fmla="*/ 2147483647 w 856"/>
                  <a:gd name="T23" fmla="*/ 2147483647 h 817"/>
                  <a:gd name="T24" fmla="*/ 2147483647 w 856"/>
                  <a:gd name="T25" fmla="*/ 2147483647 h 817"/>
                  <a:gd name="T26" fmla="*/ 2147483647 w 856"/>
                  <a:gd name="T27" fmla="*/ 2147483647 h 817"/>
                  <a:gd name="T28" fmla="*/ 2147483647 w 856"/>
                  <a:gd name="T29" fmla="*/ 2147483647 h 817"/>
                  <a:gd name="T30" fmla="*/ 2147483647 w 856"/>
                  <a:gd name="T31" fmla="*/ 2147483647 h 817"/>
                  <a:gd name="T32" fmla="*/ 2147483647 w 856"/>
                  <a:gd name="T33" fmla="*/ 2147483647 h 817"/>
                  <a:gd name="T34" fmla="*/ 2147483647 w 856"/>
                  <a:gd name="T35" fmla="*/ 2147483647 h 817"/>
                  <a:gd name="T36" fmla="*/ 2147483647 w 856"/>
                  <a:gd name="T37" fmla="*/ 2147483647 h 817"/>
                  <a:gd name="T38" fmla="*/ 2147483647 w 856"/>
                  <a:gd name="T39" fmla="*/ 2147483647 h 817"/>
                  <a:gd name="T40" fmla="*/ 2147483647 w 856"/>
                  <a:gd name="T41" fmla="*/ 2147483647 h 817"/>
                  <a:gd name="T42" fmla="*/ 2147483647 w 856"/>
                  <a:gd name="T43" fmla="*/ 2147483647 h 817"/>
                  <a:gd name="T44" fmla="*/ 2147483647 w 856"/>
                  <a:gd name="T45" fmla="*/ 2147483647 h 817"/>
                  <a:gd name="T46" fmla="*/ 2147483647 w 856"/>
                  <a:gd name="T47" fmla="*/ 2147483647 h 817"/>
                  <a:gd name="T48" fmla="*/ 2147483647 w 856"/>
                  <a:gd name="T49" fmla="*/ 2147483647 h 817"/>
                  <a:gd name="T50" fmla="*/ 2147483647 w 856"/>
                  <a:gd name="T51" fmla="*/ 2147483647 h 817"/>
                  <a:gd name="T52" fmla="*/ 2147483647 w 856"/>
                  <a:gd name="T53" fmla="*/ 2147483647 h 817"/>
                  <a:gd name="T54" fmla="*/ 2147483647 w 856"/>
                  <a:gd name="T55" fmla="*/ 2147483647 h 817"/>
                  <a:gd name="T56" fmla="*/ 2147483647 w 856"/>
                  <a:gd name="T57" fmla="*/ 2147483647 h 817"/>
                  <a:gd name="T58" fmla="*/ 2147483647 w 856"/>
                  <a:gd name="T59" fmla="*/ 2147483647 h 817"/>
                  <a:gd name="T60" fmla="*/ 2147483647 w 856"/>
                  <a:gd name="T61" fmla="*/ 2147483647 h 817"/>
                  <a:gd name="T62" fmla="*/ 2147483647 w 856"/>
                  <a:gd name="T63" fmla="*/ 2147483647 h 817"/>
                  <a:gd name="T64" fmla="*/ 2147483647 w 856"/>
                  <a:gd name="T65" fmla="*/ 2147483647 h 817"/>
                  <a:gd name="T66" fmla="*/ 2147483647 w 856"/>
                  <a:gd name="T67" fmla="*/ 2147483647 h 817"/>
                  <a:gd name="T68" fmla="*/ 2147483647 w 856"/>
                  <a:gd name="T69" fmla="*/ 2147483647 h 817"/>
                  <a:gd name="T70" fmla="*/ 2147483647 w 856"/>
                  <a:gd name="T71" fmla="*/ 2147483647 h 817"/>
                  <a:gd name="T72" fmla="*/ 0 w 856"/>
                  <a:gd name="T73" fmla="*/ 2147483647 h 817"/>
                  <a:gd name="T74" fmla="*/ 2147483647 w 856"/>
                  <a:gd name="T75" fmla="*/ 2147483647 h 817"/>
                  <a:gd name="T76" fmla="*/ 2147483647 w 856"/>
                  <a:gd name="T77" fmla="*/ 2147483647 h 817"/>
                  <a:gd name="T78" fmla="*/ 2147483647 w 856"/>
                  <a:gd name="T79" fmla="*/ 2147483647 h 817"/>
                  <a:gd name="T80" fmla="*/ 2147483647 w 856"/>
                  <a:gd name="T81" fmla="*/ 2147483647 h 817"/>
                  <a:gd name="T82" fmla="*/ 2147483647 w 856"/>
                  <a:gd name="T83" fmla="*/ 2147483647 h 817"/>
                  <a:gd name="T84" fmla="*/ 2147483647 w 856"/>
                  <a:gd name="T85" fmla="*/ 2147483647 h 817"/>
                  <a:gd name="T86" fmla="*/ 2147483647 w 856"/>
                  <a:gd name="T87" fmla="*/ 2147483647 h 817"/>
                  <a:gd name="T88" fmla="*/ 2147483647 w 856"/>
                  <a:gd name="T89" fmla="*/ 2147483647 h 817"/>
                  <a:gd name="T90" fmla="*/ 2147483647 w 856"/>
                  <a:gd name="T91" fmla="*/ 2147483647 h 817"/>
                  <a:gd name="T92" fmla="*/ 2147483647 w 856"/>
                  <a:gd name="T93" fmla="*/ 2147483647 h 817"/>
                  <a:gd name="T94" fmla="*/ 2147483647 w 856"/>
                  <a:gd name="T95" fmla="*/ 2147483647 h 817"/>
                  <a:gd name="T96" fmla="*/ 2147483647 w 856"/>
                  <a:gd name="T97" fmla="*/ 2147483647 h 817"/>
                  <a:gd name="T98" fmla="*/ 2147483647 w 856"/>
                  <a:gd name="T99" fmla="*/ 2147483647 h 817"/>
                  <a:gd name="T100" fmla="*/ 2147483647 w 856"/>
                  <a:gd name="T101" fmla="*/ 2147483647 h 817"/>
                  <a:gd name="T102" fmla="*/ 2147483647 w 856"/>
                  <a:gd name="T103" fmla="*/ 2147483647 h 817"/>
                  <a:gd name="T104" fmla="*/ 2147483647 w 856"/>
                  <a:gd name="T105" fmla="*/ 2147483647 h 817"/>
                  <a:gd name="T106" fmla="*/ 2147483647 w 856"/>
                  <a:gd name="T107" fmla="*/ 2147483647 h 817"/>
                  <a:gd name="T108" fmla="*/ 2147483647 w 856"/>
                  <a:gd name="T109" fmla="*/ 2147483647 h 817"/>
                  <a:gd name="T110" fmla="*/ 2147483647 w 856"/>
                  <a:gd name="T111" fmla="*/ 2147483647 h 8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56"/>
                  <a:gd name="T169" fmla="*/ 0 h 817"/>
                  <a:gd name="T170" fmla="*/ 856 w 856"/>
                  <a:gd name="T171" fmla="*/ 817 h 8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56" h="817">
                    <a:moveTo>
                      <a:pt x="833" y="11"/>
                    </a:moveTo>
                    <a:lnTo>
                      <a:pt x="753" y="0"/>
                    </a:lnTo>
                    <a:lnTo>
                      <a:pt x="749" y="29"/>
                    </a:lnTo>
                    <a:lnTo>
                      <a:pt x="733" y="36"/>
                    </a:lnTo>
                    <a:lnTo>
                      <a:pt x="737" y="96"/>
                    </a:lnTo>
                    <a:lnTo>
                      <a:pt x="718" y="100"/>
                    </a:lnTo>
                    <a:lnTo>
                      <a:pt x="734" y="130"/>
                    </a:lnTo>
                    <a:lnTo>
                      <a:pt x="751" y="137"/>
                    </a:lnTo>
                    <a:lnTo>
                      <a:pt x="762" y="160"/>
                    </a:lnTo>
                    <a:lnTo>
                      <a:pt x="750" y="171"/>
                    </a:lnTo>
                    <a:lnTo>
                      <a:pt x="722" y="170"/>
                    </a:lnTo>
                    <a:lnTo>
                      <a:pt x="718" y="182"/>
                    </a:lnTo>
                    <a:lnTo>
                      <a:pt x="715" y="191"/>
                    </a:lnTo>
                    <a:lnTo>
                      <a:pt x="715" y="208"/>
                    </a:lnTo>
                    <a:lnTo>
                      <a:pt x="723" y="227"/>
                    </a:lnTo>
                    <a:lnTo>
                      <a:pt x="698" y="231"/>
                    </a:lnTo>
                    <a:lnTo>
                      <a:pt x="662" y="227"/>
                    </a:lnTo>
                    <a:lnTo>
                      <a:pt x="653" y="193"/>
                    </a:lnTo>
                    <a:lnTo>
                      <a:pt x="644" y="171"/>
                    </a:lnTo>
                    <a:lnTo>
                      <a:pt x="666" y="165"/>
                    </a:lnTo>
                    <a:lnTo>
                      <a:pt x="675" y="154"/>
                    </a:lnTo>
                    <a:lnTo>
                      <a:pt x="662" y="123"/>
                    </a:lnTo>
                    <a:lnTo>
                      <a:pt x="649" y="108"/>
                    </a:lnTo>
                    <a:lnTo>
                      <a:pt x="623" y="91"/>
                    </a:lnTo>
                    <a:lnTo>
                      <a:pt x="588" y="83"/>
                    </a:lnTo>
                    <a:lnTo>
                      <a:pt x="556" y="100"/>
                    </a:lnTo>
                    <a:lnTo>
                      <a:pt x="536" y="128"/>
                    </a:lnTo>
                    <a:lnTo>
                      <a:pt x="519" y="121"/>
                    </a:lnTo>
                    <a:lnTo>
                      <a:pt x="504" y="118"/>
                    </a:lnTo>
                    <a:lnTo>
                      <a:pt x="474" y="111"/>
                    </a:lnTo>
                    <a:lnTo>
                      <a:pt x="447" y="112"/>
                    </a:lnTo>
                    <a:lnTo>
                      <a:pt x="433" y="150"/>
                    </a:lnTo>
                    <a:lnTo>
                      <a:pt x="421" y="163"/>
                    </a:lnTo>
                    <a:lnTo>
                      <a:pt x="393" y="189"/>
                    </a:lnTo>
                    <a:lnTo>
                      <a:pt x="352" y="212"/>
                    </a:lnTo>
                    <a:lnTo>
                      <a:pt x="294" y="217"/>
                    </a:lnTo>
                    <a:lnTo>
                      <a:pt x="276" y="195"/>
                    </a:lnTo>
                    <a:lnTo>
                      <a:pt x="276" y="169"/>
                    </a:lnTo>
                    <a:lnTo>
                      <a:pt x="294" y="150"/>
                    </a:lnTo>
                    <a:lnTo>
                      <a:pt x="280" y="128"/>
                    </a:lnTo>
                    <a:lnTo>
                      <a:pt x="241" y="160"/>
                    </a:lnTo>
                    <a:lnTo>
                      <a:pt x="214" y="171"/>
                    </a:lnTo>
                    <a:lnTo>
                      <a:pt x="171" y="171"/>
                    </a:lnTo>
                    <a:lnTo>
                      <a:pt x="118" y="171"/>
                    </a:lnTo>
                    <a:lnTo>
                      <a:pt x="106" y="205"/>
                    </a:lnTo>
                    <a:lnTo>
                      <a:pt x="57" y="227"/>
                    </a:lnTo>
                    <a:lnTo>
                      <a:pt x="67" y="237"/>
                    </a:lnTo>
                    <a:lnTo>
                      <a:pt x="88" y="240"/>
                    </a:lnTo>
                    <a:lnTo>
                      <a:pt x="116" y="241"/>
                    </a:lnTo>
                    <a:lnTo>
                      <a:pt x="128" y="231"/>
                    </a:lnTo>
                    <a:lnTo>
                      <a:pt x="139" y="208"/>
                    </a:lnTo>
                    <a:lnTo>
                      <a:pt x="139" y="227"/>
                    </a:lnTo>
                    <a:lnTo>
                      <a:pt x="136" y="249"/>
                    </a:lnTo>
                    <a:lnTo>
                      <a:pt x="118" y="271"/>
                    </a:lnTo>
                    <a:lnTo>
                      <a:pt x="106" y="300"/>
                    </a:lnTo>
                    <a:lnTo>
                      <a:pt x="106" y="330"/>
                    </a:lnTo>
                    <a:lnTo>
                      <a:pt x="106" y="353"/>
                    </a:lnTo>
                    <a:lnTo>
                      <a:pt x="132" y="353"/>
                    </a:lnTo>
                    <a:lnTo>
                      <a:pt x="167" y="336"/>
                    </a:lnTo>
                    <a:lnTo>
                      <a:pt x="180" y="323"/>
                    </a:lnTo>
                    <a:lnTo>
                      <a:pt x="192" y="323"/>
                    </a:lnTo>
                    <a:lnTo>
                      <a:pt x="203" y="336"/>
                    </a:lnTo>
                    <a:lnTo>
                      <a:pt x="180" y="359"/>
                    </a:lnTo>
                    <a:lnTo>
                      <a:pt x="150" y="385"/>
                    </a:lnTo>
                    <a:lnTo>
                      <a:pt x="150" y="412"/>
                    </a:lnTo>
                    <a:lnTo>
                      <a:pt x="146" y="437"/>
                    </a:lnTo>
                    <a:lnTo>
                      <a:pt x="106" y="431"/>
                    </a:lnTo>
                    <a:lnTo>
                      <a:pt x="71" y="462"/>
                    </a:lnTo>
                    <a:lnTo>
                      <a:pt x="71" y="485"/>
                    </a:lnTo>
                    <a:lnTo>
                      <a:pt x="136" y="534"/>
                    </a:lnTo>
                    <a:lnTo>
                      <a:pt x="136" y="553"/>
                    </a:lnTo>
                    <a:lnTo>
                      <a:pt x="123" y="567"/>
                    </a:lnTo>
                    <a:lnTo>
                      <a:pt x="40" y="612"/>
                    </a:lnTo>
                    <a:lnTo>
                      <a:pt x="0" y="649"/>
                    </a:lnTo>
                    <a:lnTo>
                      <a:pt x="39" y="674"/>
                    </a:lnTo>
                    <a:lnTo>
                      <a:pt x="71" y="686"/>
                    </a:lnTo>
                    <a:lnTo>
                      <a:pt x="83" y="680"/>
                    </a:lnTo>
                    <a:lnTo>
                      <a:pt x="88" y="666"/>
                    </a:lnTo>
                    <a:lnTo>
                      <a:pt x="131" y="694"/>
                    </a:lnTo>
                    <a:lnTo>
                      <a:pt x="158" y="684"/>
                    </a:lnTo>
                    <a:lnTo>
                      <a:pt x="176" y="707"/>
                    </a:lnTo>
                    <a:lnTo>
                      <a:pt x="189" y="728"/>
                    </a:lnTo>
                    <a:lnTo>
                      <a:pt x="205" y="724"/>
                    </a:lnTo>
                    <a:lnTo>
                      <a:pt x="213" y="733"/>
                    </a:lnTo>
                    <a:lnTo>
                      <a:pt x="232" y="743"/>
                    </a:lnTo>
                    <a:lnTo>
                      <a:pt x="259" y="745"/>
                    </a:lnTo>
                    <a:lnTo>
                      <a:pt x="305" y="816"/>
                    </a:lnTo>
                    <a:lnTo>
                      <a:pt x="358" y="796"/>
                    </a:lnTo>
                    <a:lnTo>
                      <a:pt x="424" y="793"/>
                    </a:lnTo>
                    <a:lnTo>
                      <a:pt x="451" y="780"/>
                    </a:lnTo>
                    <a:lnTo>
                      <a:pt x="512" y="783"/>
                    </a:lnTo>
                    <a:lnTo>
                      <a:pt x="586" y="811"/>
                    </a:lnTo>
                    <a:lnTo>
                      <a:pt x="609" y="816"/>
                    </a:lnTo>
                    <a:lnTo>
                      <a:pt x="626" y="811"/>
                    </a:lnTo>
                    <a:lnTo>
                      <a:pt x="644" y="798"/>
                    </a:lnTo>
                    <a:lnTo>
                      <a:pt x="601" y="743"/>
                    </a:lnTo>
                    <a:lnTo>
                      <a:pt x="566" y="674"/>
                    </a:lnTo>
                    <a:lnTo>
                      <a:pt x="543" y="649"/>
                    </a:lnTo>
                    <a:lnTo>
                      <a:pt x="548" y="590"/>
                    </a:lnTo>
                    <a:lnTo>
                      <a:pt x="566" y="553"/>
                    </a:lnTo>
                    <a:lnTo>
                      <a:pt x="618" y="520"/>
                    </a:lnTo>
                    <a:lnTo>
                      <a:pt x="653" y="444"/>
                    </a:lnTo>
                    <a:lnTo>
                      <a:pt x="709" y="416"/>
                    </a:lnTo>
                    <a:lnTo>
                      <a:pt x="758" y="467"/>
                    </a:lnTo>
                    <a:lnTo>
                      <a:pt x="788" y="494"/>
                    </a:lnTo>
                    <a:lnTo>
                      <a:pt x="811" y="494"/>
                    </a:lnTo>
                    <a:lnTo>
                      <a:pt x="814" y="449"/>
                    </a:lnTo>
                    <a:lnTo>
                      <a:pt x="842" y="359"/>
                    </a:lnTo>
                    <a:lnTo>
                      <a:pt x="855" y="222"/>
                    </a:lnTo>
                    <a:lnTo>
                      <a:pt x="855" y="96"/>
                    </a:lnTo>
                    <a:lnTo>
                      <a:pt x="838" y="36"/>
                    </a:lnTo>
                    <a:lnTo>
                      <a:pt x="833" y="4"/>
                    </a:lnTo>
                    <a:lnTo>
                      <a:pt x="833" y="11"/>
                    </a:lnTo>
                  </a:path>
                </a:pathLst>
              </a:custGeom>
              <a:solidFill>
                <a:srgbClr val="D9D9D9"/>
              </a:solid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GB" alt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sp>
            <p:nvSpPr>
              <p:cNvPr id="67" name="Freeform 16">
                <a:extLst>
                  <a:ext uri="{FF2B5EF4-FFF2-40B4-BE49-F238E27FC236}">
                    <a16:creationId xmlns:a16="http://schemas.microsoft.com/office/drawing/2014/main" id="{6930CFFB-AD8D-4F2E-8F0D-556602E7EFBD}"/>
                  </a:ext>
                </a:extLst>
              </p:cNvPr>
              <p:cNvSpPr>
                <a:spLocks noChangeAspect="1"/>
              </p:cNvSpPr>
              <p:nvPr/>
            </p:nvSpPr>
            <p:spPr bwMode="gray">
              <a:xfrm>
                <a:off x="1197770" y="2070100"/>
                <a:ext cx="1027112" cy="733425"/>
              </a:xfrm>
              <a:custGeom>
                <a:avLst/>
                <a:gdLst>
                  <a:gd name="T0" fmla="*/ 2147483647 w 1199"/>
                  <a:gd name="T1" fmla="*/ 2147483647 h 749"/>
                  <a:gd name="T2" fmla="*/ 2147483647 w 1199"/>
                  <a:gd name="T3" fmla="*/ 2147483647 h 749"/>
                  <a:gd name="T4" fmla="*/ 2147483647 w 1199"/>
                  <a:gd name="T5" fmla="*/ 2147483647 h 749"/>
                  <a:gd name="T6" fmla="*/ 2147483647 w 1199"/>
                  <a:gd name="T7" fmla="*/ 2147483647 h 749"/>
                  <a:gd name="T8" fmla="*/ 2147483647 w 1199"/>
                  <a:gd name="T9" fmla="*/ 2147483647 h 749"/>
                  <a:gd name="T10" fmla="*/ 2147483647 w 1199"/>
                  <a:gd name="T11" fmla="*/ 2147483647 h 749"/>
                  <a:gd name="T12" fmla="*/ 2147483647 w 1199"/>
                  <a:gd name="T13" fmla="*/ 2147483647 h 749"/>
                  <a:gd name="T14" fmla="*/ 2147483647 w 1199"/>
                  <a:gd name="T15" fmla="*/ 2147483647 h 749"/>
                  <a:gd name="T16" fmla="*/ 2147483647 w 1199"/>
                  <a:gd name="T17" fmla="*/ 2147483647 h 749"/>
                  <a:gd name="T18" fmla="*/ 2147483647 w 1199"/>
                  <a:gd name="T19" fmla="*/ 2147483647 h 749"/>
                  <a:gd name="T20" fmla="*/ 2147483647 w 1199"/>
                  <a:gd name="T21" fmla="*/ 2147483647 h 749"/>
                  <a:gd name="T22" fmla="*/ 2147483647 w 1199"/>
                  <a:gd name="T23" fmla="*/ 2147483647 h 749"/>
                  <a:gd name="T24" fmla="*/ 2147483647 w 1199"/>
                  <a:gd name="T25" fmla="*/ 2147483647 h 749"/>
                  <a:gd name="T26" fmla="*/ 2147483647 w 1199"/>
                  <a:gd name="T27" fmla="*/ 2147483647 h 749"/>
                  <a:gd name="T28" fmla="*/ 2147483647 w 1199"/>
                  <a:gd name="T29" fmla="*/ 2147483647 h 749"/>
                  <a:gd name="T30" fmla="*/ 2147483647 w 1199"/>
                  <a:gd name="T31" fmla="*/ 2147483647 h 749"/>
                  <a:gd name="T32" fmla="*/ 2147483647 w 1199"/>
                  <a:gd name="T33" fmla="*/ 2147483647 h 749"/>
                  <a:gd name="T34" fmla="*/ 2147483647 w 1199"/>
                  <a:gd name="T35" fmla="*/ 2147483647 h 749"/>
                  <a:gd name="T36" fmla="*/ 2147483647 w 1199"/>
                  <a:gd name="T37" fmla="*/ 2147483647 h 749"/>
                  <a:gd name="T38" fmla="*/ 2147483647 w 1199"/>
                  <a:gd name="T39" fmla="*/ 2147483647 h 749"/>
                  <a:gd name="T40" fmla="*/ 2147483647 w 1199"/>
                  <a:gd name="T41" fmla="*/ 2147483647 h 749"/>
                  <a:gd name="T42" fmla="*/ 2147483647 w 1199"/>
                  <a:gd name="T43" fmla="*/ 2147483647 h 749"/>
                  <a:gd name="T44" fmla="*/ 2147483647 w 1199"/>
                  <a:gd name="T45" fmla="*/ 2147483647 h 749"/>
                  <a:gd name="T46" fmla="*/ 2147483647 w 1199"/>
                  <a:gd name="T47" fmla="*/ 2147483647 h 749"/>
                  <a:gd name="T48" fmla="*/ 2147483647 w 1199"/>
                  <a:gd name="T49" fmla="*/ 2147483647 h 749"/>
                  <a:gd name="T50" fmla="*/ 2147483647 w 1199"/>
                  <a:gd name="T51" fmla="*/ 2147483647 h 749"/>
                  <a:gd name="T52" fmla="*/ 2147483647 w 1199"/>
                  <a:gd name="T53" fmla="*/ 2147483647 h 749"/>
                  <a:gd name="T54" fmla="*/ 2147483647 w 1199"/>
                  <a:gd name="T55" fmla="*/ 2147483647 h 749"/>
                  <a:gd name="T56" fmla="*/ 2147483647 w 1199"/>
                  <a:gd name="T57" fmla="*/ 2147483647 h 749"/>
                  <a:gd name="T58" fmla="*/ 2147483647 w 1199"/>
                  <a:gd name="T59" fmla="*/ 2147483647 h 749"/>
                  <a:gd name="T60" fmla="*/ 2147483647 w 1199"/>
                  <a:gd name="T61" fmla="*/ 2147483647 h 749"/>
                  <a:gd name="T62" fmla="*/ 2147483647 w 1199"/>
                  <a:gd name="T63" fmla="*/ 2147483647 h 749"/>
                  <a:gd name="T64" fmla="*/ 2147483647 w 1199"/>
                  <a:gd name="T65" fmla="*/ 2147483647 h 749"/>
                  <a:gd name="T66" fmla="*/ 2147483647 w 1199"/>
                  <a:gd name="T67" fmla="*/ 2147483647 h 749"/>
                  <a:gd name="T68" fmla="*/ 2147483647 w 1199"/>
                  <a:gd name="T69" fmla="*/ 2147483647 h 749"/>
                  <a:gd name="T70" fmla="*/ 2147483647 w 1199"/>
                  <a:gd name="T71" fmla="*/ 2147483647 h 749"/>
                  <a:gd name="T72" fmla="*/ 2147483647 w 1199"/>
                  <a:gd name="T73" fmla="*/ 2147483647 h 749"/>
                  <a:gd name="T74" fmla="*/ 2147483647 w 1199"/>
                  <a:gd name="T75" fmla="*/ 2147483647 h 749"/>
                  <a:gd name="T76" fmla="*/ 2147483647 w 1199"/>
                  <a:gd name="T77" fmla="*/ 2147483647 h 749"/>
                  <a:gd name="T78" fmla="*/ 2147483647 w 1199"/>
                  <a:gd name="T79" fmla="*/ 2147483647 h 749"/>
                  <a:gd name="T80" fmla="*/ 2147483647 w 1199"/>
                  <a:gd name="T81" fmla="*/ 2147483647 h 749"/>
                  <a:gd name="T82" fmla="*/ 2147483647 w 1199"/>
                  <a:gd name="T83" fmla="*/ 2147483647 h 749"/>
                  <a:gd name="T84" fmla="*/ 2147483647 w 1199"/>
                  <a:gd name="T85" fmla="*/ 2147483647 h 749"/>
                  <a:gd name="T86" fmla="*/ 2147483647 w 1199"/>
                  <a:gd name="T87" fmla="*/ 2147483647 h 749"/>
                  <a:gd name="T88" fmla="*/ 2147483647 w 1199"/>
                  <a:gd name="T89" fmla="*/ 2147483647 h 749"/>
                  <a:gd name="T90" fmla="*/ 2147483647 w 1199"/>
                  <a:gd name="T91" fmla="*/ 2147483647 h 749"/>
                  <a:gd name="T92" fmla="*/ 2147483647 w 1199"/>
                  <a:gd name="T93" fmla="*/ 2147483647 h 749"/>
                  <a:gd name="T94" fmla="*/ 2147483647 w 1199"/>
                  <a:gd name="T95" fmla="*/ 2147483647 h 749"/>
                  <a:gd name="T96" fmla="*/ 2147483647 w 1199"/>
                  <a:gd name="T97" fmla="*/ 2147483647 h 749"/>
                  <a:gd name="T98" fmla="*/ 2147483647 w 1199"/>
                  <a:gd name="T99" fmla="*/ 2147483647 h 749"/>
                  <a:gd name="T100" fmla="*/ 2147483647 w 1199"/>
                  <a:gd name="T101" fmla="*/ 2147483647 h 749"/>
                  <a:gd name="T102" fmla="*/ 2147483647 w 1199"/>
                  <a:gd name="T103" fmla="*/ 2147483647 h 749"/>
                  <a:gd name="T104" fmla="*/ 2147483647 w 1199"/>
                  <a:gd name="T105" fmla="*/ 2147483647 h 749"/>
                  <a:gd name="T106" fmla="*/ 2147483647 w 1199"/>
                  <a:gd name="T107" fmla="*/ 2147483647 h 749"/>
                  <a:gd name="T108" fmla="*/ 2147483647 w 1199"/>
                  <a:gd name="T109" fmla="*/ 2147483647 h 749"/>
                  <a:gd name="T110" fmla="*/ 2147483647 w 1199"/>
                  <a:gd name="T111" fmla="*/ 2147483647 h 749"/>
                  <a:gd name="T112" fmla="*/ 2147483647 w 1199"/>
                  <a:gd name="T113" fmla="*/ 2147483647 h 74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99"/>
                  <a:gd name="T172" fmla="*/ 0 h 749"/>
                  <a:gd name="T173" fmla="*/ 1199 w 1199"/>
                  <a:gd name="T174" fmla="*/ 749 h 74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99" h="749">
                    <a:moveTo>
                      <a:pt x="1195" y="501"/>
                    </a:moveTo>
                    <a:lnTo>
                      <a:pt x="1195" y="498"/>
                    </a:lnTo>
                    <a:lnTo>
                      <a:pt x="1178" y="414"/>
                    </a:lnTo>
                    <a:lnTo>
                      <a:pt x="1156" y="370"/>
                    </a:lnTo>
                    <a:lnTo>
                      <a:pt x="1151" y="342"/>
                    </a:lnTo>
                    <a:lnTo>
                      <a:pt x="1151" y="298"/>
                    </a:lnTo>
                    <a:lnTo>
                      <a:pt x="1132" y="206"/>
                    </a:lnTo>
                    <a:lnTo>
                      <a:pt x="1112" y="120"/>
                    </a:lnTo>
                    <a:lnTo>
                      <a:pt x="1092" y="91"/>
                    </a:lnTo>
                    <a:lnTo>
                      <a:pt x="1067" y="72"/>
                    </a:lnTo>
                    <a:lnTo>
                      <a:pt x="987" y="67"/>
                    </a:lnTo>
                    <a:lnTo>
                      <a:pt x="868" y="63"/>
                    </a:lnTo>
                    <a:lnTo>
                      <a:pt x="829" y="50"/>
                    </a:lnTo>
                    <a:lnTo>
                      <a:pt x="802" y="16"/>
                    </a:lnTo>
                    <a:lnTo>
                      <a:pt x="780" y="0"/>
                    </a:lnTo>
                    <a:lnTo>
                      <a:pt x="655" y="5"/>
                    </a:lnTo>
                    <a:lnTo>
                      <a:pt x="632" y="19"/>
                    </a:lnTo>
                    <a:lnTo>
                      <a:pt x="607" y="19"/>
                    </a:lnTo>
                    <a:lnTo>
                      <a:pt x="586" y="46"/>
                    </a:lnTo>
                    <a:lnTo>
                      <a:pt x="583" y="76"/>
                    </a:lnTo>
                    <a:lnTo>
                      <a:pt x="507" y="88"/>
                    </a:lnTo>
                    <a:lnTo>
                      <a:pt x="432" y="100"/>
                    </a:lnTo>
                    <a:lnTo>
                      <a:pt x="417" y="113"/>
                    </a:lnTo>
                    <a:lnTo>
                      <a:pt x="409" y="138"/>
                    </a:lnTo>
                    <a:lnTo>
                      <a:pt x="381" y="148"/>
                    </a:lnTo>
                    <a:lnTo>
                      <a:pt x="369" y="162"/>
                    </a:lnTo>
                    <a:lnTo>
                      <a:pt x="360" y="172"/>
                    </a:lnTo>
                    <a:lnTo>
                      <a:pt x="360" y="199"/>
                    </a:lnTo>
                    <a:lnTo>
                      <a:pt x="339" y="213"/>
                    </a:lnTo>
                    <a:lnTo>
                      <a:pt x="330" y="213"/>
                    </a:lnTo>
                    <a:lnTo>
                      <a:pt x="309" y="234"/>
                    </a:lnTo>
                    <a:lnTo>
                      <a:pt x="294" y="234"/>
                    </a:lnTo>
                    <a:lnTo>
                      <a:pt x="274" y="234"/>
                    </a:lnTo>
                    <a:lnTo>
                      <a:pt x="261" y="249"/>
                    </a:lnTo>
                    <a:lnTo>
                      <a:pt x="247" y="263"/>
                    </a:lnTo>
                    <a:lnTo>
                      <a:pt x="224" y="267"/>
                    </a:lnTo>
                    <a:lnTo>
                      <a:pt x="185" y="277"/>
                    </a:lnTo>
                    <a:lnTo>
                      <a:pt x="172" y="290"/>
                    </a:lnTo>
                    <a:lnTo>
                      <a:pt x="172" y="310"/>
                    </a:lnTo>
                    <a:lnTo>
                      <a:pt x="143" y="323"/>
                    </a:lnTo>
                    <a:lnTo>
                      <a:pt x="136" y="338"/>
                    </a:lnTo>
                    <a:lnTo>
                      <a:pt x="126" y="392"/>
                    </a:lnTo>
                    <a:lnTo>
                      <a:pt x="103" y="458"/>
                    </a:lnTo>
                    <a:lnTo>
                      <a:pt x="80" y="488"/>
                    </a:lnTo>
                    <a:lnTo>
                      <a:pt x="0" y="571"/>
                    </a:lnTo>
                    <a:lnTo>
                      <a:pt x="14" y="594"/>
                    </a:lnTo>
                    <a:lnTo>
                      <a:pt x="35" y="610"/>
                    </a:lnTo>
                    <a:lnTo>
                      <a:pt x="63" y="621"/>
                    </a:lnTo>
                    <a:lnTo>
                      <a:pt x="92" y="607"/>
                    </a:lnTo>
                    <a:lnTo>
                      <a:pt x="129" y="589"/>
                    </a:lnTo>
                    <a:lnTo>
                      <a:pt x="145" y="624"/>
                    </a:lnTo>
                    <a:lnTo>
                      <a:pt x="162" y="655"/>
                    </a:lnTo>
                    <a:lnTo>
                      <a:pt x="185" y="675"/>
                    </a:lnTo>
                    <a:lnTo>
                      <a:pt x="214" y="685"/>
                    </a:lnTo>
                    <a:lnTo>
                      <a:pt x="249" y="680"/>
                    </a:lnTo>
                    <a:lnTo>
                      <a:pt x="276" y="671"/>
                    </a:lnTo>
                    <a:lnTo>
                      <a:pt x="306" y="660"/>
                    </a:lnTo>
                    <a:lnTo>
                      <a:pt x="353" y="670"/>
                    </a:lnTo>
                    <a:lnTo>
                      <a:pt x="385" y="695"/>
                    </a:lnTo>
                    <a:lnTo>
                      <a:pt x="388" y="719"/>
                    </a:lnTo>
                    <a:lnTo>
                      <a:pt x="415" y="748"/>
                    </a:lnTo>
                    <a:lnTo>
                      <a:pt x="429" y="740"/>
                    </a:lnTo>
                    <a:lnTo>
                      <a:pt x="429" y="729"/>
                    </a:lnTo>
                    <a:lnTo>
                      <a:pt x="432" y="721"/>
                    </a:lnTo>
                    <a:lnTo>
                      <a:pt x="468" y="704"/>
                    </a:lnTo>
                    <a:lnTo>
                      <a:pt x="480" y="689"/>
                    </a:lnTo>
                    <a:lnTo>
                      <a:pt x="482" y="671"/>
                    </a:lnTo>
                    <a:lnTo>
                      <a:pt x="550" y="670"/>
                    </a:lnTo>
                    <a:lnTo>
                      <a:pt x="590" y="670"/>
                    </a:lnTo>
                    <a:lnTo>
                      <a:pt x="645" y="624"/>
                    </a:lnTo>
                    <a:lnTo>
                      <a:pt x="660" y="648"/>
                    </a:lnTo>
                    <a:lnTo>
                      <a:pt x="641" y="668"/>
                    </a:lnTo>
                    <a:lnTo>
                      <a:pt x="645" y="698"/>
                    </a:lnTo>
                    <a:lnTo>
                      <a:pt x="655" y="715"/>
                    </a:lnTo>
                    <a:lnTo>
                      <a:pt x="708" y="713"/>
                    </a:lnTo>
                    <a:lnTo>
                      <a:pt x="734" y="703"/>
                    </a:lnTo>
                    <a:lnTo>
                      <a:pt x="759" y="687"/>
                    </a:lnTo>
                    <a:lnTo>
                      <a:pt x="777" y="668"/>
                    </a:lnTo>
                    <a:lnTo>
                      <a:pt x="796" y="651"/>
                    </a:lnTo>
                    <a:lnTo>
                      <a:pt x="810" y="609"/>
                    </a:lnTo>
                    <a:lnTo>
                      <a:pt x="826" y="607"/>
                    </a:lnTo>
                    <a:lnTo>
                      <a:pt x="865" y="613"/>
                    </a:lnTo>
                    <a:lnTo>
                      <a:pt x="882" y="621"/>
                    </a:lnTo>
                    <a:lnTo>
                      <a:pt x="902" y="626"/>
                    </a:lnTo>
                    <a:lnTo>
                      <a:pt x="921" y="596"/>
                    </a:lnTo>
                    <a:lnTo>
                      <a:pt x="955" y="579"/>
                    </a:lnTo>
                    <a:lnTo>
                      <a:pt x="981" y="584"/>
                    </a:lnTo>
                    <a:lnTo>
                      <a:pt x="1027" y="617"/>
                    </a:lnTo>
                    <a:lnTo>
                      <a:pt x="1037" y="659"/>
                    </a:lnTo>
                    <a:lnTo>
                      <a:pt x="1027" y="666"/>
                    </a:lnTo>
                    <a:lnTo>
                      <a:pt x="1007" y="666"/>
                    </a:lnTo>
                    <a:lnTo>
                      <a:pt x="1010" y="685"/>
                    </a:lnTo>
                    <a:lnTo>
                      <a:pt x="1025" y="706"/>
                    </a:lnTo>
                    <a:lnTo>
                      <a:pt x="1029" y="726"/>
                    </a:lnTo>
                    <a:lnTo>
                      <a:pt x="1041" y="729"/>
                    </a:lnTo>
                    <a:lnTo>
                      <a:pt x="1067" y="726"/>
                    </a:lnTo>
                    <a:lnTo>
                      <a:pt x="1089" y="726"/>
                    </a:lnTo>
                    <a:lnTo>
                      <a:pt x="1079" y="711"/>
                    </a:lnTo>
                    <a:lnTo>
                      <a:pt x="1079" y="689"/>
                    </a:lnTo>
                    <a:lnTo>
                      <a:pt x="1085" y="670"/>
                    </a:lnTo>
                    <a:lnTo>
                      <a:pt x="1110" y="670"/>
                    </a:lnTo>
                    <a:lnTo>
                      <a:pt x="1121" y="665"/>
                    </a:lnTo>
                    <a:lnTo>
                      <a:pt x="1126" y="654"/>
                    </a:lnTo>
                    <a:lnTo>
                      <a:pt x="1116" y="637"/>
                    </a:lnTo>
                    <a:lnTo>
                      <a:pt x="1096" y="628"/>
                    </a:lnTo>
                    <a:lnTo>
                      <a:pt x="1082" y="600"/>
                    </a:lnTo>
                    <a:lnTo>
                      <a:pt x="1101" y="593"/>
                    </a:lnTo>
                    <a:lnTo>
                      <a:pt x="1099" y="571"/>
                    </a:lnTo>
                    <a:lnTo>
                      <a:pt x="1093" y="536"/>
                    </a:lnTo>
                    <a:lnTo>
                      <a:pt x="1112" y="525"/>
                    </a:lnTo>
                    <a:lnTo>
                      <a:pt x="1112" y="504"/>
                    </a:lnTo>
                    <a:lnTo>
                      <a:pt x="1135" y="498"/>
                    </a:lnTo>
                    <a:lnTo>
                      <a:pt x="1198" y="509"/>
                    </a:lnTo>
                    <a:lnTo>
                      <a:pt x="1195" y="501"/>
                    </a:lnTo>
                  </a:path>
                </a:pathLst>
              </a:custGeom>
              <a:solidFill>
                <a:srgbClr val="D9D9D9"/>
              </a:solid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GB" alt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grpSp>
        <p:sp>
          <p:nvSpPr>
            <p:cNvPr id="57" name="Trapezoid 56">
              <a:extLst>
                <a:ext uri="{FF2B5EF4-FFF2-40B4-BE49-F238E27FC236}">
                  <a16:creationId xmlns:a16="http://schemas.microsoft.com/office/drawing/2014/main" id="{663F65EC-36F7-4036-9811-4CE0BE35A1FA}"/>
                </a:ext>
              </a:extLst>
            </p:cNvPr>
            <p:cNvSpPr/>
            <p:nvPr/>
          </p:nvSpPr>
          <p:spPr>
            <a:xfrm rot="5962146">
              <a:off x="5195919" y="432731"/>
              <a:ext cx="537770" cy="914821"/>
            </a:xfrm>
            <a:prstGeom prst="trapezoid">
              <a:avLst>
                <a:gd name="adj" fmla="val 33914"/>
              </a:avLst>
            </a:prstGeom>
            <a:gradFill>
              <a:gsLst>
                <a:gs pos="0">
                  <a:schemeClr val="accent2">
                    <a:lumMod val="60000"/>
                    <a:lumOff val="40000"/>
                    <a:alpha val="0"/>
                  </a:schemeClr>
                </a:gs>
                <a:gs pos="100000">
                  <a:schemeClr val="bg1">
                    <a:lumMod val="9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GB" sz="1414" b="0" i="0" u="none" strike="noStrike" kern="1200" cap="none" spc="0" normalizeH="0" baseline="0" noProof="0" dirty="0">
                <a:ln>
                  <a:noFill/>
                </a:ln>
                <a:solidFill>
                  <a:prstClr val="white"/>
                </a:solidFill>
                <a:effectLst/>
                <a:highlight>
                  <a:srgbClr val="FFFF00"/>
                </a:highlight>
                <a:uLnTx/>
                <a:uFillTx/>
                <a:latin typeface="Calibri"/>
                <a:ea typeface="+mn-ea"/>
                <a:cs typeface="+mn-cs"/>
              </a:endParaRPr>
            </a:p>
          </p:txBody>
        </p:sp>
      </p:grpSp>
      <p:grpSp>
        <p:nvGrpSpPr>
          <p:cNvPr id="74" name="קבוצה 73">
            <a:extLst>
              <a:ext uri="{FF2B5EF4-FFF2-40B4-BE49-F238E27FC236}">
                <a16:creationId xmlns:a16="http://schemas.microsoft.com/office/drawing/2014/main" id="{6936CC51-BA42-419A-853C-E29372E3A2E6}"/>
              </a:ext>
            </a:extLst>
          </p:cNvPr>
          <p:cNvGrpSpPr/>
          <p:nvPr/>
        </p:nvGrpSpPr>
        <p:grpSpPr>
          <a:xfrm>
            <a:off x="677491" y="478769"/>
            <a:ext cx="3896978" cy="765283"/>
            <a:chOff x="677491" y="478769"/>
            <a:chExt cx="3896978" cy="765283"/>
          </a:xfrm>
        </p:grpSpPr>
        <p:sp>
          <p:nvSpPr>
            <p:cNvPr id="75" name="Freeform: Shape 32">
              <a:extLst>
                <a:ext uri="{FF2B5EF4-FFF2-40B4-BE49-F238E27FC236}">
                  <a16:creationId xmlns:a16="http://schemas.microsoft.com/office/drawing/2014/main" id="{A77E0560-AE40-4661-B679-9371A88C0FFC}"/>
                </a:ext>
              </a:extLst>
            </p:cNvPr>
            <p:cNvSpPr>
              <a:spLocks/>
            </p:cNvSpPr>
            <p:nvPr/>
          </p:nvSpPr>
          <p:spPr bwMode="auto">
            <a:xfrm>
              <a:off x="2306842" y="637577"/>
              <a:ext cx="2267627" cy="450167"/>
            </a:xfrm>
            <a:custGeom>
              <a:avLst/>
              <a:gdLst>
                <a:gd name="connsiteX0" fmla="*/ 0 w 3333886"/>
                <a:gd name="connsiteY0" fmla="*/ 0 h 661839"/>
                <a:gd name="connsiteX1" fmla="*/ 756515 w 3333886"/>
                <a:gd name="connsiteY1" fmla="*/ 0 h 661839"/>
                <a:gd name="connsiteX2" fmla="*/ 2045201 w 3333886"/>
                <a:gd name="connsiteY2" fmla="*/ 0 h 661839"/>
                <a:gd name="connsiteX3" fmla="*/ 2846065 w 3333886"/>
                <a:gd name="connsiteY3" fmla="*/ 0 h 661839"/>
                <a:gd name="connsiteX4" fmla="*/ 2846065 w 3333886"/>
                <a:gd name="connsiteY4" fmla="*/ 1 h 661839"/>
                <a:gd name="connsiteX5" fmla="*/ 2859576 w 3333886"/>
                <a:gd name="connsiteY5" fmla="*/ 1 h 661839"/>
                <a:gd name="connsiteX6" fmla="*/ 2918646 w 3333886"/>
                <a:gd name="connsiteY6" fmla="*/ 1 h 661839"/>
                <a:gd name="connsiteX7" fmla="*/ 2941316 w 3333886"/>
                <a:gd name="connsiteY7" fmla="*/ 1 h 661839"/>
                <a:gd name="connsiteX8" fmla="*/ 2978722 w 3333886"/>
                <a:gd name="connsiteY8" fmla="*/ 1 h 661839"/>
                <a:gd name="connsiteX9" fmla="*/ 3058665 w 3333886"/>
                <a:gd name="connsiteY9" fmla="*/ 1 h 661839"/>
                <a:gd name="connsiteX10" fmla="*/ 3159318 w 3333886"/>
                <a:gd name="connsiteY10" fmla="*/ 47275 h 661839"/>
                <a:gd name="connsiteX11" fmla="*/ 3165608 w 3333886"/>
                <a:gd name="connsiteY11" fmla="*/ 53578 h 661839"/>
                <a:gd name="connsiteX12" fmla="*/ 3310296 w 3333886"/>
                <a:gd name="connsiteY12" fmla="*/ 252130 h 661839"/>
                <a:gd name="connsiteX13" fmla="*/ 3310296 w 3333886"/>
                <a:gd name="connsiteY13" fmla="*/ 409710 h 661839"/>
                <a:gd name="connsiteX14" fmla="*/ 3165608 w 3333886"/>
                <a:gd name="connsiteY14" fmla="*/ 608262 h 661839"/>
                <a:gd name="connsiteX15" fmla="*/ 3058665 w 3333886"/>
                <a:gd name="connsiteY15" fmla="*/ 661839 h 661839"/>
                <a:gd name="connsiteX16" fmla="*/ 2678073 w 3333886"/>
                <a:gd name="connsiteY16" fmla="*/ 661839 h 661839"/>
                <a:gd name="connsiteX17" fmla="*/ 2678743 w 3333886"/>
                <a:gd name="connsiteY17" fmla="*/ 660851 h 661839"/>
                <a:gd name="connsiteX18" fmla="*/ 756515 w 3333886"/>
                <a:gd name="connsiteY18" fmla="*/ 660851 h 661839"/>
                <a:gd name="connsiteX19" fmla="*/ 756515 w 3333886"/>
                <a:gd name="connsiteY19" fmla="*/ 660058 h 661839"/>
                <a:gd name="connsiteX20" fmla="*/ 0 w 3333886"/>
                <a:gd name="connsiteY20" fmla="*/ 660058 h 661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33886" h="661839">
                  <a:moveTo>
                    <a:pt x="0" y="0"/>
                  </a:moveTo>
                  <a:lnTo>
                    <a:pt x="756515" y="0"/>
                  </a:lnTo>
                  <a:lnTo>
                    <a:pt x="2045201" y="0"/>
                  </a:lnTo>
                  <a:lnTo>
                    <a:pt x="2846065" y="0"/>
                  </a:lnTo>
                  <a:lnTo>
                    <a:pt x="2846065" y="1"/>
                  </a:lnTo>
                  <a:lnTo>
                    <a:pt x="2859576" y="1"/>
                  </a:lnTo>
                  <a:cubicBezTo>
                    <a:pt x="2873944" y="1"/>
                    <a:pt x="2893102" y="1"/>
                    <a:pt x="2918646" y="1"/>
                  </a:cubicBezTo>
                  <a:lnTo>
                    <a:pt x="2941316" y="1"/>
                  </a:lnTo>
                  <a:lnTo>
                    <a:pt x="2978722" y="1"/>
                  </a:lnTo>
                  <a:cubicBezTo>
                    <a:pt x="3001901" y="1"/>
                    <a:pt x="3028391" y="1"/>
                    <a:pt x="3058665" y="1"/>
                  </a:cubicBezTo>
                  <a:cubicBezTo>
                    <a:pt x="3099555" y="1"/>
                    <a:pt x="3134154" y="15759"/>
                    <a:pt x="3159318" y="47275"/>
                  </a:cubicBezTo>
                  <a:cubicBezTo>
                    <a:pt x="3162463" y="50427"/>
                    <a:pt x="3162463" y="50427"/>
                    <a:pt x="3165608" y="53578"/>
                  </a:cubicBezTo>
                  <a:cubicBezTo>
                    <a:pt x="3165608" y="53578"/>
                    <a:pt x="3165608" y="53578"/>
                    <a:pt x="3310296" y="252130"/>
                  </a:cubicBezTo>
                  <a:cubicBezTo>
                    <a:pt x="3341750" y="299404"/>
                    <a:pt x="3341750" y="362436"/>
                    <a:pt x="3310296" y="409710"/>
                  </a:cubicBezTo>
                  <a:cubicBezTo>
                    <a:pt x="3310296" y="409710"/>
                    <a:pt x="3310296" y="409710"/>
                    <a:pt x="3165608" y="608262"/>
                  </a:cubicBezTo>
                  <a:cubicBezTo>
                    <a:pt x="3140445" y="639778"/>
                    <a:pt x="3099555" y="661839"/>
                    <a:pt x="3058665" y="661839"/>
                  </a:cubicBezTo>
                  <a:cubicBezTo>
                    <a:pt x="3058665" y="661839"/>
                    <a:pt x="3058665" y="661839"/>
                    <a:pt x="2678073" y="661839"/>
                  </a:cubicBezTo>
                  <a:lnTo>
                    <a:pt x="2678743" y="660851"/>
                  </a:lnTo>
                  <a:lnTo>
                    <a:pt x="756515" y="660851"/>
                  </a:lnTo>
                  <a:lnTo>
                    <a:pt x="756515" y="660058"/>
                  </a:lnTo>
                  <a:lnTo>
                    <a:pt x="0" y="660058"/>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noAutofit/>
            </a:bodyPr>
            <a:lstStyle/>
            <a:p>
              <a:endParaRPr lang="en-IN" dirty="0"/>
            </a:p>
          </p:txBody>
        </p:sp>
        <p:sp>
          <p:nvSpPr>
            <p:cNvPr id="76" name="Rectangle: Rounded Corners 48">
              <a:extLst>
                <a:ext uri="{FF2B5EF4-FFF2-40B4-BE49-F238E27FC236}">
                  <a16:creationId xmlns:a16="http://schemas.microsoft.com/office/drawing/2014/main" id="{68F12142-00D6-492C-888B-6095D35A47C1}"/>
                </a:ext>
              </a:extLst>
            </p:cNvPr>
            <p:cNvSpPr/>
            <p:nvPr/>
          </p:nvSpPr>
          <p:spPr>
            <a:xfrm>
              <a:off x="3777523" y="733747"/>
              <a:ext cx="642837" cy="261574"/>
            </a:xfrm>
            <a:prstGeom prst="roundRect">
              <a:avLst>
                <a:gd name="adj" fmla="val 50000"/>
              </a:avLst>
            </a:prstGeom>
            <a:solidFill>
              <a:schemeClr val="tx1">
                <a:lumMod val="75000"/>
                <a:lumOff val="25000"/>
              </a:schemeClr>
            </a:solidFill>
            <a:ln w="9525">
              <a:solidFill>
                <a:schemeClr val="tx2">
                  <a:lumMod val="50000"/>
                  <a:lumOff val="50000"/>
                </a:schemeClr>
              </a:solidFill>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77" name="Rectangle 49">
              <a:extLst>
                <a:ext uri="{FF2B5EF4-FFF2-40B4-BE49-F238E27FC236}">
                  <a16:creationId xmlns:a16="http://schemas.microsoft.com/office/drawing/2014/main" id="{07E0128E-5D30-4C63-8155-1C3D79ED9A73}"/>
                </a:ext>
              </a:extLst>
            </p:cNvPr>
            <p:cNvSpPr/>
            <p:nvPr/>
          </p:nvSpPr>
          <p:spPr>
            <a:xfrm>
              <a:off x="3894575" y="764094"/>
              <a:ext cx="349455" cy="184666"/>
            </a:xfrm>
            <a:prstGeom prst="rect">
              <a:avLst/>
            </a:prstGeom>
          </p:spPr>
          <p:txBody>
            <a:bodyPr wrap="none" lIns="0" tIns="0" rIns="0" bIns="0" anchor="ctr">
              <a:spAutoFit/>
            </a:bodyPr>
            <a:lstStyle/>
            <a:p>
              <a:pPr algn="ctr"/>
              <a:r>
                <a:rPr lang="en-IN" sz="1200" dirty="0">
                  <a:solidFill>
                    <a:schemeClr val="bg1"/>
                  </a:solidFill>
                  <a:latin typeface="Bebas Neue Bold" panose="020B0606020202050201" pitchFamily="34" charset="0"/>
                </a:rPr>
                <a:t>-12.5%</a:t>
              </a:r>
            </a:p>
          </p:txBody>
        </p:sp>
        <p:sp>
          <p:nvSpPr>
            <p:cNvPr id="78" name="Isosceles Triangle 50">
              <a:extLst>
                <a:ext uri="{FF2B5EF4-FFF2-40B4-BE49-F238E27FC236}">
                  <a16:creationId xmlns:a16="http://schemas.microsoft.com/office/drawing/2014/main" id="{B33C5880-05BA-4B49-A91E-B3A0FDA32292}"/>
                </a:ext>
              </a:extLst>
            </p:cNvPr>
            <p:cNvSpPr/>
            <p:nvPr/>
          </p:nvSpPr>
          <p:spPr>
            <a:xfrm rot="10800000">
              <a:off x="4263399" y="816169"/>
              <a:ext cx="84254" cy="80515"/>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79" name="Freeform 6">
              <a:extLst>
                <a:ext uri="{FF2B5EF4-FFF2-40B4-BE49-F238E27FC236}">
                  <a16:creationId xmlns:a16="http://schemas.microsoft.com/office/drawing/2014/main" id="{361D934A-4F0C-44FC-88DE-CF01F66B3EBB}"/>
                </a:ext>
              </a:extLst>
            </p:cNvPr>
            <p:cNvSpPr>
              <a:spLocks/>
            </p:cNvSpPr>
            <p:nvPr/>
          </p:nvSpPr>
          <p:spPr bwMode="auto">
            <a:xfrm>
              <a:off x="677491" y="548795"/>
              <a:ext cx="1170432" cy="626482"/>
            </a:xfrm>
            <a:custGeom>
              <a:avLst/>
              <a:gdLst>
                <a:gd name="T0" fmla="*/ 470 w 546"/>
                <a:gd name="T1" fmla="*/ 146 h 292"/>
                <a:gd name="T2" fmla="*/ 491 w 546"/>
                <a:gd name="T3" fmla="*/ 62 h 292"/>
                <a:gd name="T4" fmla="*/ 546 w 546"/>
                <a:gd name="T5" fmla="*/ 0 h 292"/>
                <a:gd name="T6" fmla="*/ 106 w 546"/>
                <a:gd name="T7" fmla="*/ 0 h 292"/>
                <a:gd name="T8" fmla="*/ 106 w 546"/>
                <a:gd name="T9" fmla="*/ 0 h 292"/>
                <a:gd name="T10" fmla="*/ 106 w 546"/>
                <a:gd name="T11" fmla="*/ 0 h 292"/>
                <a:gd name="T12" fmla="*/ 106 w 546"/>
                <a:gd name="T13" fmla="*/ 0 h 292"/>
                <a:gd name="T14" fmla="*/ 106 w 546"/>
                <a:gd name="T15" fmla="*/ 0 h 292"/>
                <a:gd name="T16" fmla="*/ 106 w 546"/>
                <a:gd name="T17" fmla="*/ 0 h 292"/>
                <a:gd name="T18" fmla="*/ 106 w 546"/>
                <a:gd name="T19" fmla="*/ 0 h 292"/>
                <a:gd name="T20" fmla="*/ 105 w 546"/>
                <a:gd name="T21" fmla="*/ 0 h 292"/>
                <a:gd name="T22" fmla="*/ 105 w 546"/>
                <a:gd name="T23" fmla="*/ 0 h 292"/>
                <a:gd name="T24" fmla="*/ 105 w 546"/>
                <a:gd name="T25" fmla="*/ 0 h 292"/>
                <a:gd name="T26" fmla="*/ 105 w 546"/>
                <a:gd name="T27" fmla="*/ 0 h 292"/>
                <a:gd name="T28" fmla="*/ 105 w 546"/>
                <a:gd name="T29" fmla="*/ 0 h 292"/>
                <a:gd name="T30" fmla="*/ 105 w 546"/>
                <a:gd name="T31" fmla="*/ 0 h 292"/>
                <a:gd name="T32" fmla="*/ 105 w 546"/>
                <a:gd name="T33" fmla="*/ 0 h 292"/>
                <a:gd name="T34" fmla="*/ 105 w 546"/>
                <a:gd name="T35" fmla="*/ 0 h 292"/>
                <a:gd name="T36" fmla="*/ 105 w 546"/>
                <a:gd name="T37" fmla="*/ 0 h 292"/>
                <a:gd name="T38" fmla="*/ 105 w 546"/>
                <a:gd name="T39" fmla="*/ 0 h 292"/>
                <a:gd name="T40" fmla="*/ 105 w 546"/>
                <a:gd name="T41" fmla="*/ 0 h 292"/>
                <a:gd name="T42" fmla="*/ 104 w 546"/>
                <a:gd name="T43" fmla="*/ 0 h 292"/>
                <a:gd name="T44" fmla="*/ 104 w 546"/>
                <a:gd name="T45" fmla="*/ 0 h 292"/>
                <a:gd name="T46" fmla="*/ 104 w 546"/>
                <a:gd name="T47" fmla="*/ 0 h 292"/>
                <a:gd name="T48" fmla="*/ 104 w 546"/>
                <a:gd name="T49" fmla="*/ 0 h 292"/>
                <a:gd name="T50" fmla="*/ 104 w 546"/>
                <a:gd name="T51" fmla="*/ 0 h 292"/>
                <a:gd name="T52" fmla="*/ 104 w 546"/>
                <a:gd name="T53" fmla="*/ 0 h 292"/>
                <a:gd name="T54" fmla="*/ 104 w 546"/>
                <a:gd name="T55" fmla="*/ 0 h 292"/>
                <a:gd name="T56" fmla="*/ 104 w 546"/>
                <a:gd name="T57" fmla="*/ 0 h 292"/>
                <a:gd name="T58" fmla="*/ 104 w 546"/>
                <a:gd name="T59" fmla="*/ 0 h 292"/>
                <a:gd name="T60" fmla="*/ 104 w 546"/>
                <a:gd name="T61" fmla="*/ 0 h 292"/>
                <a:gd name="T62" fmla="*/ 104 w 546"/>
                <a:gd name="T63" fmla="*/ 0 h 292"/>
                <a:gd name="T64" fmla="*/ 104 w 546"/>
                <a:gd name="T65" fmla="*/ 0 h 292"/>
                <a:gd name="T66" fmla="*/ 103 w 546"/>
                <a:gd name="T67" fmla="*/ 0 h 292"/>
                <a:gd name="T68" fmla="*/ 103 w 546"/>
                <a:gd name="T69" fmla="*/ 0 h 292"/>
                <a:gd name="T70" fmla="*/ 103 w 546"/>
                <a:gd name="T71" fmla="*/ 0 h 292"/>
                <a:gd name="T72" fmla="*/ 103 w 546"/>
                <a:gd name="T73" fmla="*/ 0 h 292"/>
                <a:gd name="T74" fmla="*/ 96 w 546"/>
                <a:gd name="T75" fmla="*/ 0 h 292"/>
                <a:gd name="T76" fmla="*/ 94 w 546"/>
                <a:gd name="T77" fmla="*/ 0 h 292"/>
                <a:gd name="T78" fmla="*/ 89 w 546"/>
                <a:gd name="T79" fmla="*/ 1 h 292"/>
                <a:gd name="T80" fmla="*/ 88 w 546"/>
                <a:gd name="T81" fmla="*/ 1 h 292"/>
                <a:gd name="T82" fmla="*/ 81 w 546"/>
                <a:gd name="T83" fmla="*/ 3 h 292"/>
                <a:gd name="T84" fmla="*/ 80 w 546"/>
                <a:gd name="T85" fmla="*/ 3 h 292"/>
                <a:gd name="T86" fmla="*/ 74 w 546"/>
                <a:gd name="T87" fmla="*/ 5 h 292"/>
                <a:gd name="T88" fmla="*/ 73 w 546"/>
                <a:gd name="T89" fmla="*/ 5 h 292"/>
                <a:gd name="T90" fmla="*/ 67 w 546"/>
                <a:gd name="T91" fmla="*/ 7 h 292"/>
                <a:gd name="T92" fmla="*/ 66 w 546"/>
                <a:gd name="T93" fmla="*/ 8 h 292"/>
                <a:gd name="T94" fmla="*/ 60 w 546"/>
                <a:gd name="T95" fmla="*/ 10 h 292"/>
                <a:gd name="T96" fmla="*/ 59 w 546"/>
                <a:gd name="T97" fmla="*/ 11 h 292"/>
                <a:gd name="T98" fmla="*/ 53 w 546"/>
                <a:gd name="T99" fmla="*/ 14 h 292"/>
                <a:gd name="T100" fmla="*/ 53 w 546"/>
                <a:gd name="T101" fmla="*/ 14 h 292"/>
                <a:gd name="T102" fmla="*/ 48 w 546"/>
                <a:gd name="T103" fmla="*/ 17 h 292"/>
                <a:gd name="T104" fmla="*/ 47 w 546"/>
                <a:gd name="T105" fmla="*/ 18 h 292"/>
                <a:gd name="T106" fmla="*/ 36 w 546"/>
                <a:gd name="T107" fmla="*/ 26 h 292"/>
                <a:gd name="T108" fmla="*/ 35 w 546"/>
                <a:gd name="T109" fmla="*/ 27 h 292"/>
                <a:gd name="T110" fmla="*/ 26 w 546"/>
                <a:gd name="T111" fmla="*/ 37 h 292"/>
                <a:gd name="T112" fmla="*/ 25 w 546"/>
                <a:gd name="T113" fmla="*/ 37 h 292"/>
                <a:gd name="T114" fmla="*/ 0 w 546"/>
                <a:gd name="T115" fmla="*/ 106 h 292"/>
                <a:gd name="T116" fmla="*/ 0 w 546"/>
                <a:gd name="T117" fmla="*/ 186 h 292"/>
                <a:gd name="T118" fmla="*/ 106 w 546"/>
                <a:gd name="T119" fmla="*/ 292 h 292"/>
                <a:gd name="T120" fmla="*/ 544 w 546"/>
                <a:gd name="T121" fmla="*/ 292 h 292"/>
                <a:gd name="T122" fmla="*/ 542 w 546"/>
                <a:gd name="T123" fmla="*/ 289 h 292"/>
                <a:gd name="T124" fmla="*/ 470 w 546"/>
                <a:gd name="T125" fmla="*/ 146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6" h="292">
                  <a:moveTo>
                    <a:pt x="470" y="146"/>
                  </a:moveTo>
                  <a:cubicBezTo>
                    <a:pt x="470" y="115"/>
                    <a:pt x="477" y="87"/>
                    <a:pt x="491" y="62"/>
                  </a:cubicBezTo>
                  <a:cubicBezTo>
                    <a:pt x="504" y="37"/>
                    <a:pt x="523" y="16"/>
                    <a:pt x="54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3" y="0"/>
                    <a:pt x="103" y="0"/>
                  </a:cubicBezTo>
                  <a:cubicBezTo>
                    <a:pt x="103" y="0"/>
                    <a:pt x="103" y="0"/>
                    <a:pt x="103" y="0"/>
                  </a:cubicBezTo>
                  <a:cubicBezTo>
                    <a:pt x="103" y="0"/>
                    <a:pt x="103" y="0"/>
                    <a:pt x="103" y="0"/>
                  </a:cubicBezTo>
                  <a:cubicBezTo>
                    <a:pt x="103" y="0"/>
                    <a:pt x="103" y="0"/>
                    <a:pt x="103" y="0"/>
                  </a:cubicBezTo>
                  <a:cubicBezTo>
                    <a:pt x="101" y="0"/>
                    <a:pt x="98" y="0"/>
                    <a:pt x="96" y="0"/>
                  </a:cubicBezTo>
                  <a:cubicBezTo>
                    <a:pt x="96" y="0"/>
                    <a:pt x="95" y="0"/>
                    <a:pt x="94" y="0"/>
                  </a:cubicBezTo>
                  <a:cubicBezTo>
                    <a:pt x="92" y="1"/>
                    <a:pt x="90" y="1"/>
                    <a:pt x="89" y="1"/>
                  </a:cubicBezTo>
                  <a:cubicBezTo>
                    <a:pt x="88" y="1"/>
                    <a:pt x="88" y="1"/>
                    <a:pt x="88" y="1"/>
                  </a:cubicBezTo>
                  <a:cubicBezTo>
                    <a:pt x="85" y="2"/>
                    <a:pt x="83" y="2"/>
                    <a:pt x="81" y="3"/>
                  </a:cubicBezTo>
                  <a:cubicBezTo>
                    <a:pt x="81" y="3"/>
                    <a:pt x="80" y="3"/>
                    <a:pt x="80" y="3"/>
                  </a:cubicBezTo>
                  <a:cubicBezTo>
                    <a:pt x="78" y="4"/>
                    <a:pt x="76" y="4"/>
                    <a:pt x="74" y="5"/>
                  </a:cubicBezTo>
                  <a:cubicBezTo>
                    <a:pt x="74" y="5"/>
                    <a:pt x="73" y="5"/>
                    <a:pt x="73" y="5"/>
                  </a:cubicBezTo>
                  <a:cubicBezTo>
                    <a:pt x="71" y="6"/>
                    <a:pt x="69" y="6"/>
                    <a:pt x="67" y="7"/>
                  </a:cubicBezTo>
                  <a:cubicBezTo>
                    <a:pt x="66" y="7"/>
                    <a:pt x="66" y="8"/>
                    <a:pt x="66" y="8"/>
                  </a:cubicBezTo>
                  <a:cubicBezTo>
                    <a:pt x="64" y="8"/>
                    <a:pt x="62" y="9"/>
                    <a:pt x="60" y="10"/>
                  </a:cubicBezTo>
                  <a:cubicBezTo>
                    <a:pt x="60" y="10"/>
                    <a:pt x="60" y="10"/>
                    <a:pt x="59" y="11"/>
                  </a:cubicBezTo>
                  <a:cubicBezTo>
                    <a:pt x="57" y="12"/>
                    <a:pt x="55" y="13"/>
                    <a:pt x="53" y="14"/>
                  </a:cubicBezTo>
                  <a:cubicBezTo>
                    <a:pt x="53" y="14"/>
                    <a:pt x="53" y="14"/>
                    <a:pt x="53" y="14"/>
                  </a:cubicBezTo>
                  <a:cubicBezTo>
                    <a:pt x="51" y="15"/>
                    <a:pt x="49" y="16"/>
                    <a:pt x="48" y="17"/>
                  </a:cubicBezTo>
                  <a:cubicBezTo>
                    <a:pt x="47" y="18"/>
                    <a:pt x="47" y="18"/>
                    <a:pt x="47" y="18"/>
                  </a:cubicBezTo>
                  <a:cubicBezTo>
                    <a:pt x="43" y="21"/>
                    <a:pt x="39" y="23"/>
                    <a:pt x="36" y="26"/>
                  </a:cubicBezTo>
                  <a:cubicBezTo>
                    <a:pt x="36" y="27"/>
                    <a:pt x="36" y="27"/>
                    <a:pt x="35" y="27"/>
                  </a:cubicBezTo>
                  <a:cubicBezTo>
                    <a:pt x="32" y="30"/>
                    <a:pt x="29" y="33"/>
                    <a:pt x="26" y="37"/>
                  </a:cubicBezTo>
                  <a:cubicBezTo>
                    <a:pt x="25" y="37"/>
                    <a:pt x="25" y="37"/>
                    <a:pt x="25" y="37"/>
                  </a:cubicBezTo>
                  <a:cubicBezTo>
                    <a:pt x="10" y="56"/>
                    <a:pt x="0" y="79"/>
                    <a:pt x="0" y="106"/>
                  </a:cubicBezTo>
                  <a:cubicBezTo>
                    <a:pt x="0" y="186"/>
                    <a:pt x="0" y="186"/>
                    <a:pt x="0" y="186"/>
                  </a:cubicBezTo>
                  <a:cubicBezTo>
                    <a:pt x="0" y="244"/>
                    <a:pt x="48" y="292"/>
                    <a:pt x="106" y="292"/>
                  </a:cubicBezTo>
                  <a:cubicBezTo>
                    <a:pt x="544" y="292"/>
                    <a:pt x="544" y="292"/>
                    <a:pt x="544" y="292"/>
                  </a:cubicBezTo>
                  <a:cubicBezTo>
                    <a:pt x="543" y="291"/>
                    <a:pt x="542" y="290"/>
                    <a:pt x="542" y="289"/>
                  </a:cubicBezTo>
                  <a:cubicBezTo>
                    <a:pt x="498" y="256"/>
                    <a:pt x="470" y="204"/>
                    <a:pt x="470" y="146"/>
                  </a:cubicBez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80" name="Freeform: Shape 52">
              <a:extLst>
                <a:ext uri="{FF2B5EF4-FFF2-40B4-BE49-F238E27FC236}">
                  <a16:creationId xmlns:a16="http://schemas.microsoft.com/office/drawing/2014/main" id="{E2505392-E096-4925-B33C-691CD10739F4}"/>
                </a:ext>
              </a:extLst>
            </p:cNvPr>
            <p:cNvSpPr>
              <a:spLocks/>
            </p:cNvSpPr>
            <p:nvPr/>
          </p:nvSpPr>
          <p:spPr bwMode="auto">
            <a:xfrm>
              <a:off x="2390623" y="679850"/>
              <a:ext cx="1358584" cy="363491"/>
            </a:xfrm>
            <a:custGeom>
              <a:avLst/>
              <a:gdLst>
                <a:gd name="connsiteX0" fmla="*/ 0 w 1997402"/>
                <a:gd name="connsiteY0" fmla="*/ 0 h 534408"/>
                <a:gd name="connsiteX1" fmla="*/ 1591548 w 1997402"/>
                <a:gd name="connsiteY1" fmla="*/ 0 h 534408"/>
                <a:gd name="connsiteX2" fmla="*/ 1591548 w 1997402"/>
                <a:gd name="connsiteY2" fmla="*/ 356 h 534408"/>
                <a:gd name="connsiteX3" fmla="*/ 1784986 w 1997402"/>
                <a:gd name="connsiteY3" fmla="*/ 356 h 534408"/>
                <a:gd name="connsiteX4" fmla="*/ 1841638 w 1997402"/>
                <a:gd name="connsiteY4" fmla="*/ 28773 h 534408"/>
                <a:gd name="connsiteX5" fmla="*/ 1983239 w 1997402"/>
                <a:gd name="connsiteY5" fmla="*/ 227478 h 534408"/>
                <a:gd name="connsiteX6" fmla="*/ 1983239 w 1997402"/>
                <a:gd name="connsiteY6" fmla="*/ 309529 h 534408"/>
                <a:gd name="connsiteX7" fmla="*/ 1841638 w 1997402"/>
                <a:gd name="connsiteY7" fmla="*/ 505088 h 534408"/>
                <a:gd name="connsiteX8" fmla="*/ 1784986 w 1997402"/>
                <a:gd name="connsiteY8" fmla="*/ 533505 h 534408"/>
                <a:gd name="connsiteX9" fmla="*/ 1591548 w 1997402"/>
                <a:gd name="connsiteY9" fmla="*/ 533505 h 534408"/>
                <a:gd name="connsiteX10" fmla="*/ 1591548 w 1997402"/>
                <a:gd name="connsiteY10" fmla="*/ 534408 h 534408"/>
                <a:gd name="connsiteX11" fmla="*/ 0 w 1997402"/>
                <a:gd name="connsiteY11" fmla="*/ 534408 h 53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7402" h="534408">
                  <a:moveTo>
                    <a:pt x="0" y="0"/>
                  </a:moveTo>
                  <a:lnTo>
                    <a:pt x="1591548" y="0"/>
                  </a:lnTo>
                  <a:lnTo>
                    <a:pt x="1591548" y="356"/>
                  </a:lnTo>
                  <a:lnTo>
                    <a:pt x="1784986" y="356"/>
                  </a:lnTo>
                  <a:cubicBezTo>
                    <a:pt x="1806989" y="356"/>
                    <a:pt x="1829049" y="9846"/>
                    <a:pt x="1841638" y="28773"/>
                  </a:cubicBezTo>
                  <a:lnTo>
                    <a:pt x="1983239" y="227478"/>
                  </a:lnTo>
                  <a:cubicBezTo>
                    <a:pt x="2002123" y="252749"/>
                    <a:pt x="2002123" y="284258"/>
                    <a:pt x="1983239" y="309529"/>
                  </a:cubicBezTo>
                  <a:lnTo>
                    <a:pt x="1841638" y="505088"/>
                  </a:lnTo>
                  <a:cubicBezTo>
                    <a:pt x="1829049" y="524015"/>
                    <a:pt x="1806989" y="533505"/>
                    <a:pt x="1784986" y="533505"/>
                  </a:cubicBezTo>
                  <a:lnTo>
                    <a:pt x="1591548" y="533505"/>
                  </a:lnTo>
                  <a:lnTo>
                    <a:pt x="1591548" y="534408"/>
                  </a:lnTo>
                  <a:lnTo>
                    <a:pt x="0" y="534408"/>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noAutofit/>
            </a:bodyPr>
            <a:lstStyle/>
            <a:p>
              <a:endParaRPr lang="en-IN" dirty="0"/>
            </a:p>
          </p:txBody>
        </p:sp>
        <p:sp>
          <p:nvSpPr>
            <p:cNvPr id="83" name="Freeform 9">
              <a:extLst>
                <a:ext uri="{FF2B5EF4-FFF2-40B4-BE49-F238E27FC236}">
                  <a16:creationId xmlns:a16="http://schemas.microsoft.com/office/drawing/2014/main" id="{65360D18-4A33-4581-9B4A-AE437237E89D}"/>
                </a:ext>
              </a:extLst>
            </p:cNvPr>
            <p:cNvSpPr>
              <a:spLocks noEditPoints="1"/>
            </p:cNvSpPr>
            <p:nvPr/>
          </p:nvSpPr>
          <p:spPr bwMode="auto">
            <a:xfrm>
              <a:off x="1685363" y="478769"/>
              <a:ext cx="765282" cy="765283"/>
            </a:xfrm>
            <a:custGeom>
              <a:avLst/>
              <a:gdLst>
                <a:gd name="T0" fmla="*/ 336 w 357"/>
                <a:gd name="T1" fmla="*/ 94 h 357"/>
                <a:gd name="T2" fmla="*/ 333 w 357"/>
                <a:gd name="T3" fmla="*/ 89 h 357"/>
                <a:gd name="T4" fmla="*/ 328 w 357"/>
                <a:gd name="T5" fmla="*/ 81 h 357"/>
                <a:gd name="T6" fmla="*/ 323 w 357"/>
                <a:gd name="T7" fmla="*/ 74 h 357"/>
                <a:gd name="T8" fmla="*/ 264 w 357"/>
                <a:gd name="T9" fmla="*/ 22 h 357"/>
                <a:gd name="T10" fmla="*/ 178 w 357"/>
                <a:gd name="T11" fmla="*/ 0 h 357"/>
                <a:gd name="T12" fmla="*/ 93 w 357"/>
                <a:gd name="T13" fmla="*/ 22 h 357"/>
                <a:gd name="T14" fmla="*/ 76 w 357"/>
                <a:gd name="T15" fmla="*/ 33 h 357"/>
                <a:gd name="T16" fmla="*/ 21 w 357"/>
                <a:gd name="T17" fmla="*/ 95 h 357"/>
                <a:gd name="T18" fmla="*/ 0 w 357"/>
                <a:gd name="T19" fmla="*/ 179 h 357"/>
                <a:gd name="T20" fmla="*/ 72 w 357"/>
                <a:gd name="T21" fmla="*/ 322 h 357"/>
                <a:gd name="T22" fmla="*/ 76 w 357"/>
                <a:gd name="T23" fmla="*/ 325 h 357"/>
                <a:gd name="T24" fmla="*/ 178 w 357"/>
                <a:gd name="T25" fmla="*/ 357 h 357"/>
                <a:gd name="T26" fmla="*/ 323 w 357"/>
                <a:gd name="T27" fmla="*/ 284 h 357"/>
                <a:gd name="T28" fmla="*/ 336 w 357"/>
                <a:gd name="T29" fmla="*/ 263 h 357"/>
                <a:gd name="T30" fmla="*/ 357 w 357"/>
                <a:gd name="T31" fmla="*/ 179 h 357"/>
                <a:gd name="T32" fmla="*/ 336 w 357"/>
                <a:gd name="T33" fmla="*/ 94 h 357"/>
                <a:gd name="T34" fmla="*/ 178 w 357"/>
                <a:gd name="T35" fmla="*/ 323 h 357"/>
                <a:gd name="T36" fmla="*/ 35 w 357"/>
                <a:gd name="T37" fmla="*/ 179 h 357"/>
                <a:gd name="T38" fmla="*/ 178 w 357"/>
                <a:gd name="T39" fmla="*/ 35 h 357"/>
                <a:gd name="T40" fmla="*/ 322 w 357"/>
                <a:gd name="T41" fmla="*/ 179 h 357"/>
                <a:gd name="T42" fmla="*/ 178 w 357"/>
                <a:gd name="T43" fmla="*/ 32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7" h="357">
                  <a:moveTo>
                    <a:pt x="336" y="94"/>
                  </a:moveTo>
                  <a:cubicBezTo>
                    <a:pt x="335" y="92"/>
                    <a:pt x="334" y="91"/>
                    <a:pt x="333" y="89"/>
                  </a:cubicBezTo>
                  <a:cubicBezTo>
                    <a:pt x="331" y="86"/>
                    <a:pt x="330" y="84"/>
                    <a:pt x="328" y="81"/>
                  </a:cubicBezTo>
                  <a:cubicBezTo>
                    <a:pt x="326" y="78"/>
                    <a:pt x="325" y="76"/>
                    <a:pt x="323" y="74"/>
                  </a:cubicBezTo>
                  <a:cubicBezTo>
                    <a:pt x="307" y="52"/>
                    <a:pt x="287" y="35"/>
                    <a:pt x="264" y="22"/>
                  </a:cubicBezTo>
                  <a:cubicBezTo>
                    <a:pt x="239" y="8"/>
                    <a:pt x="210" y="0"/>
                    <a:pt x="178" y="0"/>
                  </a:cubicBezTo>
                  <a:cubicBezTo>
                    <a:pt x="147" y="0"/>
                    <a:pt x="118" y="8"/>
                    <a:pt x="93" y="22"/>
                  </a:cubicBezTo>
                  <a:cubicBezTo>
                    <a:pt x="87" y="25"/>
                    <a:pt x="81" y="29"/>
                    <a:pt x="76" y="33"/>
                  </a:cubicBezTo>
                  <a:cubicBezTo>
                    <a:pt x="53" y="49"/>
                    <a:pt x="34" y="70"/>
                    <a:pt x="21" y="95"/>
                  </a:cubicBezTo>
                  <a:cubicBezTo>
                    <a:pt x="7" y="120"/>
                    <a:pt x="0" y="148"/>
                    <a:pt x="0" y="179"/>
                  </a:cubicBezTo>
                  <a:cubicBezTo>
                    <a:pt x="0" y="237"/>
                    <a:pt x="28" y="289"/>
                    <a:pt x="72" y="322"/>
                  </a:cubicBezTo>
                  <a:cubicBezTo>
                    <a:pt x="73" y="323"/>
                    <a:pt x="74" y="324"/>
                    <a:pt x="76" y="325"/>
                  </a:cubicBezTo>
                  <a:cubicBezTo>
                    <a:pt x="105" y="345"/>
                    <a:pt x="140" y="357"/>
                    <a:pt x="178" y="357"/>
                  </a:cubicBezTo>
                  <a:cubicBezTo>
                    <a:pt x="238" y="357"/>
                    <a:pt x="290" y="328"/>
                    <a:pt x="323" y="284"/>
                  </a:cubicBezTo>
                  <a:cubicBezTo>
                    <a:pt x="328" y="277"/>
                    <a:pt x="332" y="271"/>
                    <a:pt x="336" y="263"/>
                  </a:cubicBezTo>
                  <a:cubicBezTo>
                    <a:pt x="349" y="238"/>
                    <a:pt x="357" y="209"/>
                    <a:pt x="357" y="179"/>
                  </a:cubicBezTo>
                  <a:cubicBezTo>
                    <a:pt x="357" y="148"/>
                    <a:pt x="349" y="119"/>
                    <a:pt x="336" y="94"/>
                  </a:cubicBezTo>
                  <a:close/>
                  <a:moveTo>
                    <a:pt x="178" y="323"/>
                  </a:moveTo>
                  <a:cubicBezTo>
                    <a:pt x="99" y="323"/>
                    <a:pt x="35" y="258"/>
                    <a:pt x="35" y="179"/>
                  </a:cubicBezTo>
                  <a:cubicBezTo>
                    <a:pt x="35" y="99"/>
                    <a:pt x="99" y="35"/>
                    <a:pt x="178" y="35"/>
                  </a:cubicBezTo>
                  <a:cubicBezTo>
                    <a:pt x="258" y="35"/>
                    <a:pt x="322" y="99"/>
                    <a:pt x="322" y="179"/>
                  </a:cubicBezTo>
                  <a:cubicBezTo>
                    <a:pt x="322" y="258"/>
                    <a:pt x="258" y="323"/>
                    <a:pt x="178" y="323"/>
                  </a:cubicBezTo>
                  <a:close/>
                </a:path>
              </a:pathLst>
            </a:custGeom>
            <a:solidFill>
              <a:schemeClr val="accent2"/>
            </a:solidFill>
            <a:ln w="2857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89" name="Oval 10">
              <a:extLst>
                <a:ext uri="{FF2B5EF4-FFF2-40B4-BE49-F238E27FC236}">
                  <a16:creationId xmlns:a16="http://schemas.microsoft.com/office/drawing/2014/main" id="{59EBC34C-1335-4965-BBB3-7D7A97ADC015}"/>
                </a:ext>
              </a:extLst>
            </p:cNvPr>
            <p:cNvSpPr>
              <a:spLocks noChangeArrowheads="1"/>
            </p:cNvSpPr>
            <p:nvPr/>
          </p:nvSpPr>
          <p:spPr bwMode="auto">
            <a:xfrm>
              <a:off x="1760391" y="553796"/>
              <a:ext cx="615227" cy="616478"/>
            </a:xfrm>
            <a:prstGeom prst="ellipse">
              <a:avLst/>
            </a:pr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107" name="Freeform 11">
              <a:extLst>
                <a:ext uri="{FF2B5EF4-FFF2-40B4-BE49-F238E27FC236}">
                  <a16:creationId xmlns:a16="http://schemas.microsoft.com/office/drawing/2014/main" id="{8E763267-F3CC-4130-A74C-9CF818C19FDD}"/>
                </a:ext>
              </a:extLst>
            </p:cNvPr>
            <p:cNvSpPr>
              <a:spLocks/>
            </p:cNvSpPr>
            <p:nvPr/>
          </p:nvSpPr>
          <p:spPr bwMode="auto">
            <a:xfrm>
              <a:off x="761272" y="622572"/>
              <a:ext cx="1545571" cy="480178"/>
            </a:xfrm>
            <a:custGeom>
              <a:avLst/>
              <a:gdLst>
                <a:gd name="T0" fmla="*/ 609 w 721"/>
                <a:gd name="T1" fmla="*/ 0 h 224"/>
                <a:gd name="T2" fmla="*/ 70 w 721"/>
                <a:gd name="T3" fmla="*/ 0 h 224"/>
                <a:gd name="T4" fmla="*/ 0 w 721"/>
                <a:gd name="T5" fmla="*/ 70 h 224"/>
                <a:gd name="T6" fmla="*/ 0 w 721"/>
                <a:gd name="T7" fmla="*/ 153 h 224"/>
                <a:gd name="T8" fmla="*/ 70 w 721"/>
                <a:gd name="T9" fmla="*/ 224 h 224"/>
                <a:gd name="T10" fmla="*/ 609 w 721"/>
                <a:gd name="T11" fmla="*/ 224 h 224"/>
                <a:gd name="T12" fmla="*/ 721 w 721"/>
                <a:gd name="T13" fmla="*/ 112 h 224"/>
                <a:gd name="T14" fmla="*/ 609 w 721"/>
                <a:gd name="T15" fmla="*/ 0 h 2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1" h="224">
                  <a:moveTo>
                    <a:pt x="609" y="0"/>
                  </a:moveTo>
                  <a:cubicBezTo>
                    <a:pt x="70" y="0"/>
                    <a:pt x="70" y="0"/>
                    <a:pt x="70" y="0"/>
                  </a:cubicBezTo>
                  <a:cubicBezTo>
                    <a:pt x="32" y="0"/>
                    <a:pt x="0" y="31"/>
                    <a:pt x="0" y="70"/>
                  </a:cubicBezTo>
                  <a:cubicBezTo>
                    <a:pt x="0" y="153"/>
                    <a:pt x="0" y="153"/>
                    <a:pt x="0" y="153"/>
                  </a:cubicBezTo>
                  <a:cubicBezTo>
                    <a:pt x="0" y="192"/>
                    <a:pt x="32" y="224"/>
                    <a:pt x="70" y="224"/>
                  </a:cubicBezTo>
                  <a:cubicBezTo>
                    <a:pt x="609" y="224"/>
                    <a:pt x="609" y="224"/>
                    <a:pt x="609" y="224"/>
                  </a:cubicBezTo>
                  <a:cubicBezTo>
                    <a:pt x="671" y="224"/>
                    <a:pt x="721" y="174"/>
                    <a:pt x="721" y="112"/>
                  </a:cubicBezTo>
                  <a:cubicBezTo>
                    <a:pt x="721" y="50"/>
                    <a:pt x="671" y="0"/>
                    <a:pt x="609" y="0"/>
                  </a:cubicBezTo>
                  <a:close/>
                </a:path>
              </a:pathLst>
            </a:custGeom>
            <a:solidFill>
              <a:srgbClr val="FFFFFF"/>
            </a:solidFill>
            <a:ln w="1111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IN" dirty="0"/>
            </a:p>
          </p:txBody>
        </p:sp>
        <p:sp>
          <p:nvSpPr>
            <p:cNvPr id="108" name="Oval 12">
              <a:extLst>
                <a:ext uri="{FF2B5EF4-FFF2-40B4-BE49-F238E27FC236}">
                  <a16:creationId xmlns:a16="http://schemas.microsoft.com/office/drawing/2014/main" id="{2ED2CDD4-372B-4CC5-A2C6-ADAF93F6515D}"/>
                </a:ext>
              </a:extLst>
            </p:cNvPr>
            <p:cNvSpPr>
              <a:spLocks noChangeArrowheads="1"/>
            </p:cNvSpPr>
            <p:nvPr/>
          </p:nvSpPr>
          <p:spPr bwMode="auto">
            <a:xfrm>
              <a:off x="1880435" y="669483"/>
              <a:ext cx="372638" cy="373888"/>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109" name="Rectangle 57">
              <a:extLst>
                <a:ext uri="{FF2B5EF4-FFF2-40B4-BE49-F238E27FC236}">
                  <a16:creationId xmlns:a16="http://schemas.microsoft.com/office/drawing/2014/main" id="{F2FAEAEB-32B6-4EA1-BAF5-B3030733D269}"/>
                </a:ext>
              </a:extLst>
            </p:cNvPr>
            <p:cNvSpPr/>
            <p:nvPr/>
          </p:nvSpPr>
          <p:spPr>
            <a:xfrm>
              <a:off x="711830" y="699461"/>
              <a:ext cx="1192264" cy="313932"/>
            </a:xfrm>
            <a:prstGeom prst="rect">
              <a:avLst/>
            </a:prstGeom>
          </p:spPr>
          <p:txBody>
            <a:bodyPr wrap="square" anchor="ctr">
              <a:spAutoFit/>
            </a:bodyPr>
            <a:lstStyle/>
            <a:p>
              <a:pPr lvl="0" algn="ctr">
                <a:lnSpc>
                  <a:spcPct val="80000"/>
                </a:lnSpc>
                <a:defRPr/>
              </a:pPr>
              <a:r>
                <a:rPr lang="en-ZA" sz="1800" kern="0" dirty="0">
                  <a:solidFill>
                    <a:schemeClr val="accent2"/>
                  </a:solidFill>
                  <a:latin typeface="Bebas Neue Bold" panose="020B0606020202050201" pitchFamily="34" charset="0"/>
                </a:rPr>
                <a:t>FREE STATE</a:t>
              </a:r>
            </a:p>
          </p:txBody>
        </p:sp>
        <p:sp>
          <p:nvSpPr>
            <p:cNvPr id="110" name="Rectangle 58">
              <a:extLst>
                <a:ext uri="{FF2B5EF4-FFF2-40B4-BE49-F238E27FC236}">
                  <a16:creationId xmlns:a16="http://schemas.microsoft.com/office/drawing/2014/main" id="{DA9EDA1A-E0AD-4738-B404-7947712C06F4}"/>
                </a:ext>
              </a:extLst>
            </p:cNvPr>
            <p:cNvSpPr/>
            <p:nvPr/>
          </p:nvSpPr>
          <p:spPr>
            <a:xfrm>
              <a:off x="2467750" y="717928"/>
              <a:ext cx="1179811" cy="276999"/>
            </a:xfrm>
            <a:prstGeom prst="rect">
              <a:avLst/>
            </a:prstGeom>
          </p:spPr>
          <p:txBody>
            <a:bodyPr wrap="none" lIns="0" tIns="0" rIns="0" bIns="0" anchor="ctr">
              <a:spAutoFit/>
            </a:bodyPr>
            <a:lstStyle/>
            <a:p>
              <a:pPr lvl="0" algn="ctr">
                <a:defRPr/>
              </a:pPr>
              <a:r>
                <a:rPr lang="en-ZA" sz="1800" dirty="0">
                  <a:solidFill>
                    <a:schemeClr val="bg1"/>
                  </a:solidFill>
                  <a:latin typeface="Bebas Neue Bold" panose="020B0606020202050201" pitchFamily="34" charset="0"/>
                </a:rPr>
                <a:t>245.7 THOUSAND</a:t>
              </a:r>
            </a:p>
          </p:txBody>
        </p:sp>
        <p:grpSp>
          <p:nvGrpSpPr>
            <p:cNvPr id="111" name="Group 286">
              <a:extLst>
                <a:ext uri="{FF2B5EF4-FFF2-40B4-BE49-F238E27FC236}">
                  <a16:creationId xmlns:a16="http://schemas.microsoft.com/office/drawing/2014/main" id="{AFB60D8C-8BE4-47B0-AD5D-30E1AC769639}"/>
                </a:ext>
              </a:extLst>
            </p:cNvPr>
            <p:cNvGrpSpPr>
              <a:grpSpLocks noChangeAspect="1"/>
            </p:cNvGrpSpPr>
            <p:nvPr/>
          </p:nvGrpSpPr>
          <p:grpSpPr bwMode="auto">
            <a:xfrm>
              <a:off x="1964574" y="736354"/>
              <a:ext cx="210256" cy="238155"/>
              <a:chOff x="173" y="2224"/>
              <a:chExt cx="590" cy="683"/>
            </a:xfrm>
            <a:solidFill>
              <a:schemeClr val="bg1"/>
            </a:solidFill>
          </p:grpSpPr>
          <p:sp>
            <p:nvSpPr>
              <p:cNvPr id="112" name="Freeform 86">
                <a:extLst>
                  <a:ext uri="{FF2B5EF4-FFF2-40B4-BE49-F238E27FC236}">
                    <a16:creationId xmlns:a16="http://schemas.microsoft.com/office/drawing/2014/main" id="{BE45698B-EC38-4E1B-9923-64FDF658023C}"/>
                  </a:ext>
                </a:extLst>
              </p:cNvPr>
              <p:cNvSpPr>
                <a:spLocks noEditPoints="1"/>
              </p:cNvSpPr>
              <p:nvPr/>
            </p:nvSpPr>
            <p:spPr bwMode="auto">
              <a:xfrm>
                <a:off x="463" y="2224"/>
                <a:ext cx="300" cy="675"/>
              </a:xfrm>
              <a:custGeom>
                <a:avLst/>
                <a:gdLst>
                  <a:gd name="T0" fmla="*/ 8 w 204"/>
                  <a:gd name="T1" fmla="*/ 203 h 460"/>
                  <a:gd name="T2" fmla="*/ 24 w 204"/>
                  <a:gd name="T3" fmla="*/ 211 h 460"/>
                  <a:gd name="T4" fmla="*/ 26 w 204"/>
                  <a:gd name="T5" fmla="*/ 196 h 460"/>
                  <a:gd name="T6" fmla="*/ 33 w 204"/>
                  <a:gd name="T7" fmla="*/ 190 h 460"/>
                  <a:gd name="T8" fmla="*/ 42 w 204"/>
                  <a:gd name="T9" fmla="*/ 179 h 460"/>
                  <a:gd name="T10" fmla="*/ 43 w 204"/>
                  <a:gd name="T11" fmla="*/ 204 h 460"/>
                  <a:gd name="T12" fmla="*/ 34 w 204"/>
                  <a:gd name="T13" fmla="*/ 230 h 460"/>
                  <a:gd name="T14" fmla="*/ 24 w 204"/>
                  <a:gd name="T15" fmla="*/ 304 h 460"/>
                  <a:gd name="T16" fmla="*/ 50 w 204"/>
                  <a:gd name="T17" fmla="*/ 295 h 460"/>
                  <a:gd name="T18" fmla="*/ 69 w 204"/>
                  <a:gd name="T19" fmla="*/ 290 h 460"/>
                  <a:gd name="T20" fmla="*/ 66 w 204"/>
                  <a:gd name="T21" fmla="*/ 361 h 460"/>
                  <a:gd name="T22" fmla="*/ 74 w 204"/>
                  <a:gd name="T23" fmla="*/ 391 h 460"/>
                  <a:gd name="T24" fmla="*/ 74 w 204"/>
                  <a:gd name="T25" fmla="*/ 413 h 460"/>
                  <a:gd name="T26" fmla="*/ 93 w 204"/>
                  <a:gd name="T27" fmla="*/ 431 h 460"/>
                  <a:gd name="T28" fmla="*/ 97 w 204"/>
                  <a:gd name="T29" fmla="*/ 393 h 460"/>
                  <a:gd name="T30" fmla="*/ 97 w 204"/>
                  <a:gd name="T31" fmla="*/ 362 h 460"/>
                  <a:gd name="T32" fmla="*/ 100 w 204"/>
                  <a:gd name="T33" fmla="*/ 315 h 460"/>
                  <a:gd name="T34" fmla="*/ 107 w 204"/>
                  <a:gd name="T35" fmla="*/ 276 h 460"/>
                  <a:gd name="T36" fmla="*/ 116 w 204"/>
                  <a:gd name="T37" fmla="*/ 291 h 460"/>
                  <a:gd name="T38" fmla="*/ 119 w 204"/>
                  <a:gd name="T39" fmla="*/ 328 h 460"/>
                  <a:gd name="T40" fmla="*/ 121 w 204"/>
                  <a:gd name="T41" fmla="*/ 377 h 460"/>
                  <a:gd name="T42" fmla="*/ 121 w 204"/>
                  <a:gd name="T43" fmla="*/ 402 h 460"/>
                  <a:gd name="T44" fmla="*/ 122 w 204"/>
                  <a:gd name="T45" fmla="*/ 413 h 460"/>
                  <a:gd name="T46" fmla="*/ 127 w 204"/>
                  <a:gd name="T47" fmla="*/ 458 h 460"/>
                  <a:gd name="T48" fmla="*/ 145 w 204"/>
                  <a:gd name="T49" fmla="*/ 427 h 460"/>
                  <a:gd name="T50" fmla="*/ 151 w 204"/>
                  <a:gd name="T51" fmla="*/ 403 h 460"/>
                  <a:gd name="T52" fmla="*/ 158 w 204"/>
                  <a:gd name="T53" fmla="*/ 372 h 460"/>
                  <a:gd name="T54" fmla="*/ 196 w 204"/>
                  <a:gd name="T55" fmla="*/ 398 h 460"/>
                  <a:gd name="T56" fmla="*/ 200 w 204"/>
                  <a:gd name="T57" fmla="*/ 315 h 460"/>
                  <a:gd name="T58" fmla="*/ 194 w 204"/>
                  <a:gd name="T59" fmla="*/ 273 h 460"/>
                  <a:gd name="T60" fmla="*/ 192 w 204"/>
                  <a:gd name="T61" fmla="*/ 253 h 460"/>
                  <a:gd name="T62" fmla="*/ 196 w 204"/>
                  <a:gd name="T63" fmla="*/ 241 h 460"/>
                  <a:gd name="T64" fmla="*/ 178 w 204"/>
                  <a:gd name="T65" fmla="*/ 158 h 460"/>
                  <a:gd name="T66" fmla="*/ 148 w 204"/>
                  <a:gd name="T67" fmla="*/ 87 h 460"/>
                  <a:gd name="T68" fmla="*/ 113 w 204"/>
                  <a:gd name="T69" fmla="*/ 64 h 460"/>
                  <a:gd name="T70" fmla="*/ 117 w 204"/>
                  <a:gd name="T71" fmla="*/ 50 h 460"/>
                  <a:gd name="T72" fmla="*/ 119 w 204"/>
                  <a:gd name="T73" fmla="*/ 28 h 460"/>
                  <a:gd name="T74" fmla="*/ 102 w 204"/>
                  <a:gd name="T75" fmla="*/ 4 h 460"/>
                  <a:gd name="T76" fmla="*/ 73 w 204"/>
                  <a:gd name="T77" fmla="*/ 25 h 460"/>
                  <a:gd name="T78" fmla="*/ 66 w 204"/>
                  <a:gd name="T79" fmla="*/ 32 h 460"/>
                  <a:gd name="T80" fmla="*/ 70 w 204"/>
                  <a:gd name="T81" fmla="*/ 43 h 460"/>
                  <a:gd name="T82" fmla="*/ 76 w 204"/>
                  <a:gd name="T83" fmla="*/ 71 h 460"/>
                  <a:gd name="T84" fmla="*/ 45 w 204"/>
                  <a:gd name="T85" fmla="*/ 90 h 460"/>
                  <a:gd name="T86" fmla="*/ 28 w 204"/>
                  <a:gd name="T87" fmla="*/ 122 h 460"/>
                  <a:gd name="T88" fmla="*/ 16 w 204"/>
                  <a:gd name="T89" fmla="*/ 160 h 460"/>
                  <a:gd name="T90" fmla="*/ 7 w 204"/>
                  <a:gd name="T91" fmla="*/ 195 h 460"/>
                  <a:gd name="T92" fmla="*/ 167 w 204"/>
                  <a:gd name="T93" fmla="*/ 219 h 460"/>
                  <a:gd name="T94" fmla="*/ 173 w 204"/>
                  <a:gd name="T95" fmla="*/ 252 h 460"/>
                  <a:gd name="T96" fmla="*/ 168 w 204"/>
                  <a:gd name="T97" fmla="*/ 247 h 460"/>
                  <a:gd name="T98" fmla="*/ 164 w 204"/>
                  <a:gd name="T99" fmla="*/ 20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4" h="460">
                    <a:moveTo>
                      <a:pt x="7" y="195"/>
                    </a:moveTo>
                    <a:cubicBezTo>
                      <a:pt x="7" y="195"/>
                      <a:pt x="8" y="202"/>
                      <a:pt x="8" y="203"/>
                    </a:cubicBezTo>
                    <a:cubicBezTo>
                      <a:pt x="9" y="205"/>
                      <a:pt x="10" y="208"/>
                      <a:pt x="12" y="210"/>
                    </a:cubicBezTo>
                    <a:cubicBezTo>
                      <a:pt x="15" y="212"/>
                      <a:pt x="21" y="213"/>
                      <a:pt x="24" y="211"/>
                    </a:cubicBezTo>
                    <a:cubicBezTo>
                      <a:pt x="27" y="210"/>
                      <a:pt x="27" y="206"/>
                      <a:pt x="26" y="203"/>
                    </a:cubicBezTo>
                    <a:cubicBezTo>
                      <a:pt x="26" y="203"/>
                      <a:pt x="26" y="197"/>
                      <a:pt x="26" y="196"/>
                    </a:cubicBezTo>
                    <a:cubicBezTo>
                      <a:pt x="29" y="196"/>
                      <a:pt x="32" y="198"/>
                      <a:pt x="34" y="196"/>
                    </a:cubicBezTo>
                    <a:cubicBezTo>
                      <a:pt x="36" y="194"/>
                      <a:pt x="33" y="192"/>
                      <a:pt x="33" y="190"/>
                    </a:cubicBezTo>
                    <a:cubicBezTo>
                      <a:pt x="32" y="188"/>
                      <a:pt x="34" y="187"/>
                      <a:pt x="35" y="185"/>
                    </a:cubicBezTo>
                    <a:cubicBezTo>
                      <a:pt x="37" y="183"/>
                      <a:pt x="39" y="180"/>
                      <a:pt x="42" y="179"/>
                    </a:cubicBezTo>
                    <a:cubicBezTo>
                      <a:pt x="42" y="181"/>
                      <a:pt x="43" y="184"/>
                      <a:pt x="44" y="186"/>
                    </a:cubicBezTo>
                    <a:cubicBezTo>
                      <a:pt x="45" y="192"/>
                      <a:pt x="44" y="198"/>
                      <a:pt x="43" y="204"/>
                    </a:cubicBezTo>
                    <a:cubicBezTo>
                      <a:pt x="42" y="209"/>
                      <a:pt x="41" y="215"/>
                      <a:pt x="39" y="220"/>
                    </a:cubicBezTo>
                    <a:cubicBezTo>
                      <a:pt x="37" y="223"/>
                      <a:pt x="35" y="226"/>
                      <a:pt x="34" y="230"/>
                    </a:cubicBezTo>
                    <a:cubicBezTo>
                      <a:pt x="31" y="240"/>
                      <a:pt x="31" y="251"/>
                      <a:pt x="30" y="261"/>
                    </a:cubicBezTo>
                    <a:cubicBezTo>
                      <a:pt x="28" y="275"/>
                      <a:pt x="25" y="289"/>
                      <a:pt x="24" y="304"/>
                    </a:cubicBezTo>
                    <a:cubicBezTo>
                      <a:pt x="26" y="304"/>
                      <a:pt x="45" y="309"/>
                      <a:pt x="45" y="309"/>
                    </a:cubicBezTo>
                    <a:cubicBezTo>
                      <a:pt x="47" y="305"/>
                      <a:pt x="47" y="299"/>
                      <a:pt x="50" y="295"/>
                    </a:cubicBezTo>
                    <a:cubicBezTo>
                      <a:pt x="53" y="293"/>
                      <a:pt x="57" y="292"/>
                      <a:pt x="60" y="292"/>
                    </a:cubicBezTo>
                    <a:cubicBezTo>
                      <a:pt x="61" y="292"/>
                      <a:pt x="69" y="291"/>
                      <a:pt x="69" y="290"/>
                    </a:cubicBezTo>
                    <a:cubicBezTo>
                      <a:pt x="69" y="295"/>
                      <a:pt x="68" y="301"/>
                      <a:pt x="68" y="306"/>
                    </a:cubicBezTo>
                    <a:cubicBezTo>
                      <a:pt x="68" y="324"/>
                      <a:pt x="65" y="343"/>
                      <a:pt x="66" y="361"/>
                    </a:cubicBezTo>
                    <a:cubicBezTo>
                      <a:pt x="67" y="367"/>
                      <a:pt x="65" y="373"/>
                      <a:pt x="66" y="378"/>
                    </a:cubicBezTo>
                    <a:cubicBezTo>
                      <a:pt x="67" y="384"/>
                      <a:pt x="71" y="387"/>
                      <a:pt x="74" y="391"/>
                    </a:cubicBezTo>
                    <a:cubicBezTo>
                      <a:pt x="77" y="393"/>
                      <a:pt x="77" y="394"/>
                      <a:pt x="76" y="397"/>
                    </a:cubicBezTo>
                    <a:cubicBezTo>
                      <a:pt x="75" y="402"/>
                      <a:pt x="74" y="407"/>
                      <a:pt x="74" y="413"/>
                    </a:cubicBezTo>
                    <a:cubicBezTo>
                      <a:pt x="74" y="418"/>
                      <a:pt x="73" y="425"/>
                      <a:pt x="79" y="429"/>
                    </a:cubicBezTo>
                    <a:cubicBezTo>
                      <a:pt x="83" y="431"/>
                      <a:pt x="89" y="431"/>
                      <a:pt x="93" y="431"/>
                    </a:cubicBezTo>
                    <a:cubicBezTo>
                      <a:pt x="101" y="430"/>
                      <a:pt x="101" y="424"/>
                      <a:pt x="100" y="418"/>
                    </a:cubicBezTo>
                    <a:cubicBezTo>
                      <a:pt x="99" y="410"/>
                      <a:pt x="95" y="401"/>
                      <a:pt x="97" y="393"/>
                    </a:cubicBezTo>
                    <a:cubicBezTo>
                      <a:pt x="98" y="390"/>
                      <a:pt x="100" y="386"/>
                      <a:pt x="99" y="383"/>
                    </a:cubicBezTo>
                    <a:cubicBezTo>
                      <a:pt x="97" y="376"/>
                      <a:pt x="97" y="369"/>
                      <a:pt x="97" y="362"/>
                    </a:cubicBezTo>
                    <a:cubicBezTo>
                      <a:pt x="97" y="352"/>
                      <a:pt x="95" y="343"/>
                      <a:pt x="95" y="333"/>
                    </a:cubicBezTo>
                    <a:cubicBezTo>
                      <a:pt x="96" y="327"/>
                      <a:pt x="98" y="321"/>
                      <a:pt x="100" y="315"/>
                    </a:cubicBezTo>
                    <a:cubicBezTo>
                      <a:pt x="101" y="309"/>
                      <a:pt x="101" y="302"/>
                      <a:pt x="102" y="296"/>
                    </a:cubicBezTo>
                    <a:cubicBezTo>
                      <a:pt x="103" y="289"/>
                      <a:pt x="105" y="283"/>
                      <a:pt x="107" y="276"/>
                    </a:cubicBezTo>
                    <a:cubicBezTo>
                      <a:pt x="108" y="273"/>
                      <a:pt x="112" y="266"/>
                      <a:pt x="114" y="273"/>
                    </a:cubicBezTo>
                    <a:cubicBezTo>
                      <a:pt x="115" y="279"/>
                      <a:pt x="115" y="285"/>
                      <a:pt x="116" y="291"/>
                    </a:cubicBezTo>
                    <a:cubicBezTo>
                      <a:pt x="117" y="299"/>
                      <a:pt x="118" y="305"/>
                      <a:pt x="118" y="313"/>
                    </a:cubicBezTo>
                    <a:cubicBezTo>
                      <a:pt x="119" y="318"/>
                      <a:pt x="120" y="323"/>
                      <a:pt x="119" y="328"/>
                    </a:cubicBezTo>
                    <a:cubicBezTo>
                      <a:pt x="118" y="334"/>
                      <a:pt x="120" y="340"/>
                      <a:pt x="121" y="346"/>
                    </a:cubicBezTo>
                    <a:cubicBezTo>
                      <a:pt x="122" y="356"/>
                      <a:pt x="122" y="366"/>
                      <a:pt x="121" y="377"/>
                    </a:cubicBezTo>
                    <a:cubicBezTo>
                      <a:pt x="121" y="382"/>
                      <a:pt x="121" y="387"/>
                      <a:pt x="120" y="392"/>
                    </a:cubicBezTo>
                    <a:cubicBezTo>
                      <a:pt x="120" y="395"/>
                      <a:pt x="118" y="399"/>
                      <a:pt x="121" y="402"/>
                    </a:cubicBezTo>
                    <a:cubicBezTo>
                      <a:pt x="122" y="403"/>
                      <a:pt x="124" y="404"/>
                      <a:pt x="124" y="406"/>
                    </a:cubicBezTo>
                    <a:cubicBezTo>
                      <a:pt x="124" y="409"/>
                      <a:pt x="123" y="411"/>
                      <a:pt x="122" y="413"/>
                    </a:cubicBezTo>
                    <a:cubicBezTo>
                      <a:pt x="119" y="422"/>
                      <a:pt x="121" y="430"/>
                      <a:pt x="121" y="438"/>
                    </a:cubicBezTo>
                    <a:cubicBezTo>
                      <a:pt x="121" y="445"/>
                      <a:pt x="120" y="454"/>
                      <a:pt x="127" y="458"/>
                    </a:cubicBezTo>
                    <a:cubicBezTo>
                      <a:pt x="132" y="460"/>
                      <a:pt x="142" y="460"/>
                      <a:pt x="146" y="454"/>
                    </a:cubicBezTo>
                    <a:cubicBezTo>
                      <a:pt x="151" y="445"/>
                      <a:pt x="141" y="436"/>
                      <a:pt x="145" y="427"/>
                    </a:cubicBezTo>
                    <a:cubicBezTo>
                      <a:pt x="147" y="423"/>
                      <a:pt x="148" y="421"/>
                      <a:pt x="147" y="416"/>
                    </a:cubicBezTo>
                    <a:cubicBezTo>
                      <a:pt x="147" y="411"/>
                      <a:pt x="150" y="408"/>
                      <a:pt x="151" y="403"/>
                    </a:cubicBezTo>
                    <a:cubicBezTo>
                      <a:pt x="153" y="390"/>
                      <a:pt x="152" y="376"/>
                      <a:pt x="153" y="363"/>
                    </a:cubicBezTo>
                    <a:cubicBezTo>
                      <a:pt x="153" y="365"/>
                      <a:pt x="157" y="370"/>
                      <a:pt x="158" y="372"/>
                    </a:cubicBezTo>
                    <a:cubicBezTo>
                      <a:pt x="160" y="376"/>
                      <a:pt x="163" y="379"/>
                      <a:pt x="166" y="382"/>
                    </a:cubicBezTo>
                    <a:cubicBezTo>
                      <a:pt x="172" y="389"/>
                      <a:pt x="186" y="407"/>
                      <a:pt x="196" y="398"/>
                    </a:cubicBezTo>
                    <a:cubicBezTo>
                      <a:pt x="200" y="395"/>
                      <a:pt x="201" y="390"/>
                      <a:pt x="202" y="384"/>
                    </a:cubicBezTo>
                    <a:cubicBezTo>
                      <a:pt x="204" y="361"/>
                      <a:pt x="203" y="338"/>
                      <a:pt x="200" y="315"/>
                    </a:cubicBezTo>
                    <a:cubicBezTo>
                      <a:pt x="199" y="307"/>
                      <a:pt x="198" y="300"/>
                      <a:pt x="197" y="292"/>
                    </a:cubicBezTo>
                    <a:cubicBezTo>
                      <a:pt x="197" y="286"/>
                      <a:pt x="196" y="279"/>
                      <a:pt x="194" y="273"/>
                    </a:cubicBezTo>
                    <a:cubicBezTo>
                      <a:pt x="192" y="269"/>
                      <a:pt x="188" y="267"/>
                      <a:pt x="187" y="263"/>
                    </a:cubicBezTo>
                    <a:cubicBezTo>
                      <a:pt x="186" y="258"/>
                      <a:pt x="191" y="257"/>
                      <a:pt x="192" y="253"/>
                    </a:cubicBezTo>
                    <a:cubicBezTo>
                      <a:pt x="193" y="250"/>
                      <a:pt x="192" y="247"/>
                      <a:pt x="194" y="244"/>
                    </a:cubicBezTo>
                    <a:cubicBezTo>
                      <a:pt x="195" y="243"/>
                      <a:pt x="195" y="243"/>
                      <a:pt x="196" y="241"/>
                    </a:cubicBezTo>
                    <a:cubicBezTo>
                      <a:pt x="199" y="223"/>
                      <a:pt x="191" y="205"/>
                      <a:pt x="186" y="187"/>
                    </a:cubicBezTo>
                    <a:cubicBezTo>
                      <a:pt x="183" y="178"/>
                      <a:pt x="181" y="168"/>
                      <a:pt x="178" y="158"/>
                    </a:cubicBezTo>
                    <a:cubicBezTo>
                      <a:pt x="176" y="151"/>
                      <a:pt x="174" y="145"/>
                      <a:pt x="173" y="138"/>
                    </a:cubicBezTo>
                    <a:cubicBezTo>
                      <a:pt x="168" y="119"/>
                      <a:pt x="165" y="99"/>
                      <a:pt x="148" y="87"/>
                    </a:cubicBezTo>
                    <a:cubicBezTo>
                      <a:pt x="144" y="84"/>
                      <a:pt x="139" y="81"/>
                      <a:pt x="134" y="78"/>
                    </a:cubicBezTo>
                    <a:cubicBezTo>
                      <a:pt x="126" y="74"/>
                      <a:pt x="118" y="72"/>
                      <a:pt x="113" y="64"/>
                    </a:cubicBezTo>
                    <a:cubicBezTo>
                      <a:pt x="112" y="61"/>
                      <a:pt x="112" y="58"/>
                      <a:pt x="112" y="55"/>
                    </a:cubicBezTo>
                    <a:cubicBezTo>
                      <a:pt x="112" y="52"/>
                      <a:pt x="115" y="52"/>
                      <a:pt x="117" y="50"/>
                    </a:cubicBezTo>
                    <a:cubicBezTo>
                      <a:pt x="119" y="47"/>
                      <a:pt x="121" y="38"/>
                      <a:pt x="117" y="37"/>
                    </a:cubicBezTo>
                    <a:cubicBezTo>
                      <a:pt x="119" y="37"/>
                      <a:pt x="119" y="28"/>
                      <a:pt x="119" y="28"/>
                    </a:cubicBezTo>
                    <a:cubicBezTo>
                      <a:pt x="120" y="21"/>
                      <a:pt x="116" y="14"/>
                      <a:pt x="111" y="9"/>
                    </a:cubicBezTo>
                    <a:cubicBezTo>
                      <a:pt x="108" y="7"/>
                      <a:pt x="105" y="5"/>
                      <a:pt x="102" y="4"/>
                    </a:cubicBezTo>
                    <a:cubicBezTo>
                      <a:pt x="93" y="0"/>
                      <a:pt x="78" y="4"/>
                      <a:pt x="75" y="14"/>
                    </a:cubicBezTo>
                    <a:cubicBezTo>
                      <a:pt x="74" y="17"/>
                      <a:pt x="74" y="21"/>
                      <a:pt x="73" y="25"/>
                    </a:cubicBezTo>
                    <a:cubicBezTo>
                      <a:pt x="72" y="26"/>
                      <a:pt x="72" y="29"/>
                      <a:pt x="70" y="30"/>
                    </a:cubicBezTo>
                    <a:cubicBezTo>
                      <a:pt x="69" y="31"/>
                      <a:pt x="67" y="31"/>
                      <a:pt x="66" y="32"/>
                    </a:cubicBezTo>
                    <a:cubicBezTo>
                      <a:pt x="65" y="33"/>
                      <a:pt x="65" y="35"/>
                      <a:pt x="65" y="37"/>
                    </a:cubicBezTo>
                    <a:cubicBezTo>
                      <a:pt x="65" y="41"/>
                      <a:pt x="66" y="42"/>
                      <a:pt x="70" y="43"/>
                    </a:cubicBezTo>
                    <a:cubicBezTo>
                      <a:pt x="69" y="52"/>
                      <a:pt x="71" y="61"/>
                      <a:pt x="79" y="67"/>
                    </a:cubicBezTo>
                    <a:cubicBezTo>
                      <a:pt x="79" y="67"/>
                      <a:pt x="77" y="71"/>
                      <a:pt x="76" y="71"/>
                    </a:cubicBezTo>
                    <a:cubicBezTo>
                      <a:pt x="72" y="75"/>
                      <a:pt x="65" y="75"/>
                      <a:pt x="60" y="78"/>
                    </a:cubicBezTo>
                    <a:cubicBezTo>
                      <a:pt x="55" y="81"/>
                      <a:pt x="50" y="86"/>
                      <a:pt x="45" y="90"/>
                    </a:cubicBezTo>
                    <a:cubicBezTo>
                      <a:pt x="40" y="95"/>
                      <a:pt x="35" y="99"/>
                      <a:pt x="32" y="105"/>
                    </a:cubicBezTo>
                    <a:cubicBezTo>
                      <a:pt x="30" y="110"/>
                      <a:pt x="29" y="117"/>
                      <a:pt x="28" y="122"/>
                    </a:cubicBezTo>
                    <a:cubicBezTo>
                      <a:pt x="25" y="129"/>
                      <a:pt x="22" y="135"/>
                      <a:pt x="20" y="141"/>
                    </a:cubicBezTo>
                    <a:cubicBezTo>
                      <a:pt x="18" y="147"/>
                      <a:pt x="18" y="154"/>
                      <a:pt x="16" y="160"/>
                    </a:cubicBezTo>
                    <a:cubicBezTo>
                      <a:pt x="14" y="164"/>
                      <a:pt x="12" y="168"/>
                      <a:pt x="10" y="172"/>
                    </a:cubicBezTo>
                    <a:cubicBezTo>
                      <a:pt x="7" y="177"/>
                      <a:pt x="0" y="192"/>
                      <a:pt x="7" y="195"/>
                    </a:cubicBezTo>
                    <a:close/>
                    <a:moveTo>
                      <a:pt x="164" y="206"/>
                    </a:moveTo>
                    <a:cubicBezTo>
                      <a:pt x="167" y="219"/>
                      <a:pt x="167" y="219"/>
                      <a:pt x="167" y="219"/>
                    </a:cubicBezTo>
                    <a:cubicBezTo>
                      <a:pt x="169" y="225"/>
                      <a:pt x="172" y="230"/>
                      <a:pt x="174" y="235"/>
                    </a:cubicBezTo>
                    <a:cubicBezTo>
                      <a:pt x="177" y="240"/>
                      <a:pt x="173" y="247"/>
                      <a:pt x="173" y="252"/>
                    </a:cubicBezTo>
                    <a:cubicBezTo>
                      <a:pt x="173" y="256"/>
                      <a:pt x="170" y="258"/>
                      <a:pt x="167" y="259"/>
                    </a:cubicBezTo>
                    <a:cubicBezTo>
                      <a:pt x="168" y="259"/>
                      <a:pt x="168" y="248"/>
                      <a:pt x="168" y="247"/>
                    </a:cubicBezTo>
                    <a:cubicBezTo>
                      <a:pt x="168" y="240"/>
                      <a:pt x="167" y="232"/>
                      <a:pt x="166" y="225"/>
                    </a:cubicBezTo>
                    <a:cubicBezTo>
                      <a:pt x="166" y="225"/>
                      <a:pt x="164" y="206"/>
                      <a:pt x="164" y="2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endParaRPr lang="en-US" dirty="0"/>
              </a:p>
            </p:txBody>
          </p:sp>
          <p:sp>
            <p:nvSpPr>
              <p:cNvPr id="113" name="Freeform 87">
                <a:extLst>
                  <a:ext uri="{FF2B5EF4-FFF2-40B4-BE49-F238E27FC236}">
                    <a16:creationId xmlns:a16="http://schemas.microsoft.com/office/drawing/2014/main" id="{C5A912A5-C376-4085-A28A-16C67C18BA11}"/>
                  </a:ext>
                </a:extLst>
              </p:cNvPr>
              <p:cNvSpPr>
                <a:spLocks noEditPoints="1"/>
              </p:cNvSpPr>
              <p:nvPr/>
            </p:nvSpPr>
            <p:spPr bwMode="auto">
              <a:xfrm>
                <a:off x="173" y="2235"/>
                <a:ext cx="380" cy="672"/>
              </a:xfrm>
              <a:custGeom>
                <a:avLst/>
                <a:gdLst>
                  <a:gd name="T0" fmla="*/ 73 w 258"/>
                  <a:gd name="T1" fmla="*/ 276 h 458"/>
                  <a:gd name="T2" fmla="*/ 73 w 258"/>
                  <a:gd name="T3" fmla="*/ 337 h 458"/>
                  <a:gd name="T4" fmla="*/ 80 w 258"/>
                  <a:gd name="T5" fmla="*/ 387 h 458"/>
                  <a:gd name="T6" fmla="*/ 98 w 258"/>
                  <a:gd name="T7" fmla="*/ 391 h 458"/>
                  <a:gd name="T8" fmla="*/ 98 w 258"/>
                  <a:gd name="T9" fmla="*/ 341 h 458"/>
                  <a:gd name="T10" fmla="*/ 107 w 258"/>
                  <a:gd name="T11" fmla="*/ 323 h 458"/>
                  <a:gd name="T12" fmla="*/ 105 w 258"/>
                  <a:gd name="T13" fmla="*/ 388 h 458"/>
                  <a:gd name="T14" fmla="*/ 106 w 258"/>
                  <a:gd name="T15" fmla="*/ 422 h 458"/>
                  <a:gd name="T16" fmla="*/ 126 w 258"/>
                  <a:gd name="T17" fmla="*/ 430 h 458"/>
                  <a:gd name="T18" fmla="*/ 131 w 258"/>
                  <a:gd name="T19" fmla="*/ 362 h 458"/>
                  <a:gd name="T20" fmla="*/ 141 w 258"/>
                  <a:gd name="T21" fmla="*/ 271 h 458"/>
                  <a:gd name="T22" fmla="*/ 154 w 258"/>
                  <a:gd name="T23" fmla="*/ 205 h 458"/>
                  <a:gd name="T24" fmla="*/ 148 w 258"/>
                  <a:gd name="T25" fmla="*/ 150 h 458"/>
                  <a:gd name="T26" fmla="*/ 159 w 258"/>
                  <a:gd name="T27" fmla="*/ 189 h 458"/>
                  <a:gd name="T28" fmla="*/ 162 w 258"/>
                  <a:gd name="T29" fmla="*/ 325 h 458"/>
                  <a:gd name="T30" fmla="*/ 160 w 258"/>
                  <a:gd name="T31" fmla="*/ 422 h 458"/>
                  <a:gd name="T32" fmla="*/ 166 w 258"/>
                  <a:gd name="T33" fmla="*/ 454 h 458"/>
                  <a:gd name="T34" fmla="*/ 189 w 258"/>
                  <a:gd name="T35" fmla="*/ 454 h 458"/>
                  <a:gd name="T36" fmla="*/ 218 w 258"/>
                  <a:gd name="T37" fmla="*/ 451 h 458"/>
                  <a:gd name="T38" fmla="*/ 236 w 258"/>
                  <a:gd name="T39" fmla="*/ 433 h 458"/>
                  <a:gd name="T40" fmla="*/ 250 w 258"/>
                  <a:gd name="T41" fmla="*/ 409 h 458"/>
                  <a:gd name="T42" fmla="*/ 237 w 258"/>
                  <a:gd name="T43" fmla="*/ 320 h 458"/>
                  <a:gd name="T44" fmla="*/ 199 w 258"/>
                  <a:gd name="T45" fmla="*/ 313 h 458"/>
                  <a:gd name="T46" fmla="*/ 179 w 258"/>
                  <a:gd name="T47" fmla="*/ 312 h 458"/>
                  <a:gd name="T48" fmla="*/ 175 w 258"/>
                  <a:gd name="T49" fmla="*/ 267 h 458"/>
                  <a:gd name="T50" fmla="*/ 173 w 258"/>
                  <a:gd name="T51" fmla="*/ 194 h 458"/>
                  <a:gd name="T52" fmla="*/ 173 w 258"/>
                  <a:gd name="T53" fmla="*/ 173 h 458"/>
                  <a:gd name="T54" fmla="*/ 165 w 258"/>
                  <a:gd name="T55" fmla="*/ 146 h 458"/>
                  <a:gd name="T56" fmla="*/ 164 w 258"/>
                  <a:gd name="T57" fmla="*/ 102 h 458"/>
                  <a:gd name="T58" fmla="*/ 165 w 258"/>
                  <a:gd name="T59" fmla="*/ 82 h 458"/>
                  <a:gd name="T60" fmla="*/ 159 w 258"/>
                  <a:gd name="T61" fmla="*/ 71 h 458"/>
                  <a:gd name="T62" fmla="*/ 154 w 258"/>
                  <a:gd name="T63" fmla="*/ 59 h 458"/>
                  <a:gd name="T64" fmla="*/ 151 w 258"/>
                  <a:gd name="T65" fmla="*/ 48 h 458"/>
                  <a:gd name="T66" fmla="*/ 109 w 258"/>
                  <a:gd name="T67" fmla="*/ 8 h 458"/>
                  <a:gd name="T68" fmla="*/ 90 w 258"/>
                  <a:gd name="T69" fmla="*/ 44 h 458"/>
                  <a:gd name="T70" fmla="*/ 90 w 258"/>
                  <a:gd name="T71" fmla="*/ 55 h 458"/>
                  <a:gd name="T72" fmla="*/ 67 w 258"/>
                  <a:gd name="T73" fmla="*/ 72 h 458"/>
                  <a:gd name="T74" fmla="*/ 43 w 258"/>
                  <a:gd name="T75" fmla="*/ 140 h 458"/>
                  <a:gd name="T76" fmla="*/ 29 w 258"/>
                  <a:gd name="T77" fmla="*/ 175 h 458"/>
                  <a:gd name="T78" fmla="*/ 5 w 258"/>
                  <a:gd name="T79" fmla="*/ 219 h 458"/>
                  <a:gd name="T80" fmla="*/ 2 w 258"/>
                  <a:gd name="T81" fmla="*/ 253 h 458"/>
                  <a:gd name="T82" fmla="*/ 172 w 258"/>
                  <a:gd name="T83" fmla="*/ 313 h 458"/>
                  <a:gd name="T84" fmla="*/ 66 w 258"/>
                  <a:gd name="T85" fmla="*/ 171 h 458"/>
                  <a:gd name="T86" fmla="*/ 74 w 258"/>
                  <a:gd name="T87" fmla="*/ 193 h 458"/>
                  <a:gd name="T88" fmla="*/ 66 w 258"/>
                  <a:gd name="T89" fmla="*/ 171 h 458"/>
                  <a:gd name="T90" fmla="*/ 61 w 258"/>
                  <a:gd name="T91" fmla="*/ 167 h 458"/>
                  <a:gd name="T92" fmla="*/ 62 w 258"/>
                  <a:gd name="T93" fmla="*/ 194 h 458"/>
                  <a:gd name="T94" fmla="*/ 56 w 258"/>
                  <a:gd name="T95" fmla="*/ 177 h 458"/>
                  <a:gd name="T96" fmla="*/ 59 w 258"/>
                  <a:gd name="T97" fmla="*/ 159 h 458"/>
                  <a:gd name="T98" fmla="*/ 45 w 258"/>
                  <a:gd name="T99" fmla="*/ 191 h 458"/>
                  <a:gd name="T100" fmla="*/ 39 w 258"/>
                  <a:gd name="T101" fmla="*/ 157 h 458"/>
                  <a:gd name="T102" fmla="*/ 30 w 258"/>
                  <a:gd name="T103" fmla="*/ 191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8" h="458">
                    <a:moveTo>
                      <a:pt x="2" y="253"/>
                    </a:moveTo>
                    <a:cubicBezTo>
                      <a:pt x="9" y="268"/>
                      <a:pt x="30" y="274"/>
                      <a:pt x="45" y="277"/>
                    </a:cubicBezTo>
                    <a:cubicBezTo>
                      <a:pt x="47" y="277"/>
                      <a:pt x="73" y="279"/>
                      <a:pt x="73" y="276"/>
                    </a:cubicBezTo>
                    <a:cubicBezTo>
                      <a:pt x="73" y="281"/>
                      <a:pt x="73" y="285"/>
                      <a:pt x="73" y="289"/>
                    </a:cubicBezTo>
                    <a:cubicBezTo>
                      <a:pt x="74" y="297"/>
                      <a:pt x="78" y="306"/>
                      <a:pt x="76" y="314"/>
                    </a:cubicBezTo>
                    <a:cubicBezTo>
                      <a:pt x="75" y="322"/>
                      <a:pt x="72" y="329"/>
                      <a:pt x="73" y="337"/>
                    </a:cubicBezTo>
                    <a:cubicBezTo>
                      <a:pt x="73" y="345"/>
                      <a:pt x="74" y="353"/>
                      <a:pt x="74" y="361"/>
                    </a:cubicBezTo>
                    <a:cubicBezTo>
                      <a:pt x="75" y="367"/>
                      <a:pt x="78" y="368"/>
                      <a:pt x="80" y="372"/>
                    </a:cubicBezTo>
                    <a:cubicBezTo>
                      <a:pt x="83" y="377"/>
                      <a:pt x="80" y="383"/>
                      <a:pt x="80" y="387"/>
                    </a:cubicBezTo>
                    <a:cubicBezTo>
                      <a:pt x="80" y="397"/>
                      <a:pt x="78" y="418"/>
                      <a:pt x="90" y="423"/>
                    </a:cubicBezTo>
                    <a:cubicBezTo>
                      <a:pt x="95" y="425"/>
                      <a:pt x="97" y="420"/>
                      <a:pt x="99" y="416"/>
                    </a:cubicBezTo>
                    <a:cubicBezTo>
                      <a:pt x="101" y="408"/>
                      <a:pt x="99" y="399"/>
                      <a:pt x="98" y="391"/>
                    </a:cubicBezTo>
                    <a:cubicBezTo>
                      <a:pt x="96" y="384"/>
                      <a:pt x="96" y="377"/>
                      <a:pt x="96" y="370"/>
                    </a:cubicBezTo>
                    <a:cubicBezTo>
                      <a:pt x="97" y="365"/>
                      <a:pt x="97" y="359"/>
                      <a:pt x="98" y="354"/>
                    </a:cubicBezTo>
                    <a:cubicBezTo>
                      <a:pt x="98" y="349"/>
                      <a:pt x="97" y="345"/>
                      <a:pt x="98" y="341"/>
                    </a:cubicBezTo>
                    <a:cubicBezTo>
                      <a:pt x="99" y="336"/>
                      <a:pt x="101" y="332"/>
                      <a:pt x="102" y="328"/>
                    </a:cubicBezTo>
                    <a:cubicBezTo>
                      <a:pt x="104" y="323"/>
                      <a:pt x="103" y="317"/>
                      <a:pt x="104" y="311"/>
                    </a:cubicBezTo>
                    <a:cubicBezTo>
                      <a:pt x="103" y="315"/>
                      <a:pt x="106" y="319"/>
                      <a:pt x="107" y="323"/>
                    </a:cubicBezTo>
                    <a:cubicBezTo>
                      <a:pt x="108" y="332"/>
                      <a:pt x="107" y="342"/>
                      <a:pt x="106" y="352"/>
                    </a:cubicBezTo>
                    <a:cubicBezTo>
                      <a:pt x="105" y="361"/>
                      <a:pt x="106" y="370"/>
                      <a:pt x="106" y="379"/>
                    </a:cubicBezTo>
                    <a:cubicBezTo>
                      <a:pt x="106" y="382"/>
                      <a:pt x="105" y="385"/>
                      <a:pt x="105" y="388"/>
                    </a:cubicBezTo>
                    <a:cubicBezTo>
                      <a:pt x="106" y="390"/>
                      <a:pt x="107" y="392"/>
                      <a:pt x="107" y="395"/>
                    </a:cubicBezTo>
                    <a:cubicBezTo>
                      <a:pt x="107" y="398"/>
                      <a:pt x="105" y="401"/>
                      <a:pt x="105" y="405"/>
                    </a:cubicBezTo>
                    <a:cubicBezTo>
                      <a:pt x="105" y="411"/>
                      <a:pt x="106" y="416"/>
                      <a:pt x="106" y="422"/>
                    </a:cubicBezTo>
                    <a:cubicBezTo>
                      <a:pt x="106" y="427"/>
                      <a:pt x="105" y="433"/>
                      <a:pt x="105" y="438"/>
                    </a:cubicBezTo>
                    <a:cubicBezTo>
                      <a:pt x="105" y="444"/>
                      <a:pt x="106" y="453"/>
                      <a:pt x="113" y="454"/>
                    </a:cubicBezTo>
                    <a:cubicBezTo>
                      <a:pt x="127" y="456"/>
                      <a:pt x="126" y="440"/>
                      <a:pt x="126" y="430"/>
                    </a:cubicBezTo>
                    <a:cubicBezTo>
                      <a:pt x="125" y="422"/>
                      <a:pt x="123" y="413"/>
                      <a:pt x="125" y="405"/>
                    </a:cubicBezTo>
                    <a:cubicBezTo>
                      <a:pt x="126" y="398"/>
                      <a:pt x="129" y="391"/>
                      <a:pt x="130" y="384"/>
                    </a:cubicBezTo>
                    <a:cubicBezTo>
                      <a:pt x="131" y="377"/>
                      <a:pt x="130" y="370"/>
                      <a:pt x="131" y="362"/>
                    </a:cubicBezTo>
                    <a:cubicBezTo>
                      <a:pt x="132" y="353"/>
                      <a:pt x="135" y="344"/>
                      <a:pt x="137" y="335"/>
                    </a:cubicBezTo>
                    <a:cubicBezTo>
                      <a:pt x="137" y="328"/>
                      <a:pt x="138" y="321"/>
                      <a:pt x="137" y="315"/>
                    </a:cubicBezTo>
                    <a:cubicBezTo>
                      <a:pt x="136" y="300"/>
                      <a:pt x="137" y="286"/>
                      <a:pt x="141" y="271"/>
                    </a:cubicBezTo>
                    <a:cubicBezTo>
                      <a:pt x="143" y="262"/>
                      <a:pt x="146" y="254"/>
                      <a:pt x="149" y="246"/>
                    </a:cubicBezTo>
                    <a:cubicBezTo>
                      <a:pt x="151" y="239"/>
                      <a:pt x="151" y="231"/>
                      <a:pt x="152" y="224"/>
                    </a:cubicBezTo>
                    <a:cubicBezTo>
                      <a:pt x="152" y="218"/>
                      <a:pt x="152" y="211"/>
                      <a:pt x="154" y="205"/>
                    </a:cubicBezTo>
                    <a:cubicBezTo>
                      <a:pt x="156" y="198"/>
                      <a:pt x="153" y="191"/>
                      <a:pt x="151" y="184"/>
                    </a:cubicBezTo>
                    <a:cubicBezTo>
                      <a:pt x="149" y="177"/>
                      <a:pt x="146" y="170"/>
                      <a:pt x="147" y="162"/>
                    </a:cubicBezTo>
                    <a:cubicBezTo>
                      <a:pt x="147" y="158"/>
                      <a:pt x="147" y="154"/>
                      <a:pt x="148" y="150"/>
                    </a:cubicBezTo>
                    <a:cubicBezTo>
                      <a:pt x="148" y="156"/>
                      <a:pt x="146" y="164"/>
                      <a:pt x="151" y="169"/>
                    </a:cubicBezTo>
                    <a:cubicBezTo>
                      <a:pt x="154" y="173"/>
                      <a:pt x="155" y="177"/>
                      <a:pt x="156" y="182"/>
                    </a:cubicBezTo>
                    <a:cubicBezTo>
                      <a:pt x="157" y="185"/>
                      <a:pt x="157" y="187"/>
                      <a:pt x="159" y="189"/>
                    </a:cubicBezTo>
                    <a:cubicBezTo>
                      <a:pt x="159" y="190"/>
                      <a:pt x="164" y="194"/>
                      <a:pt x="164" y="194"/>
                    </a:cubicBezTo>
                    <a:cubicBezTo>
                      <a:pt x="164" y="194"/>
                      <a:pt x="165" y="319"/>
                      <a:pt x="165" y="319"/>
                    </a:cubicBezTo>
                    <a:cubicBezTo>
                      <a:pt x="165" y="321"/>
                      <a:pt x="162" y="323"/>
                      <a:pt x="162" y="325"/>
                    </a:cubicBezTo>
                    <a:cubicBezTo>
                      <a:pt x="160" y="330"/>
                      <a:pt x="161" y="335"/>
                      <a:pt x="161" y="340"/>
                    </a:cubicBezTo>
                    <a:cubicBezTo>
                      <a:pt x="162" y="346"/>
                      <a:pt x="162" y="351"/>
                      <a:pt x="162" y="357"/>
                    </a:cubicBezTo>
                    <a:cubicBezTo>
                      <a:pt x="162" y="379"/>
                      <a:pt x="160" y="400"/>
                      <a:pt x="160" y="422"/>
                    </a:cubicBezTo>
                    <a:cubicBezTo>
                      <a:pt x="160" y="427"/>
                      <a:pt x="158" y="433"/>
                      <a:pt x="160" y="437"/>
                    </a:cubicBezTo>
                    <a:cubicBezTo>
                      <a:pt x="160" y="439"/>
                      <a:pt x="162" y="441"/>
                      <a:pt x="162" y="442"/>
                    </a:cubicBezTo>
                    <a:cubicBezTo>
                      <a:pt x="162" y="445"/>
                      <a:pt x="163" y="453"/>
                      <a:pt x="166" y="454"/>
                    </a:cubicBezTo>
                    <a:cubicBezTo>
                      <a:pt x="172" y="458"/>
                      <a:pt x="172" y="443"/>
                      <a:pt x="172" y="443"/>
                    </a:cubicBezTo>
                    <a:cubicBezTo>
                      <a:pt x="182" y="444"/>
                      <a:pt x="182" y="444"/>
                      <a:pt x="182" y="444"/>
                    </a:cubicBezTo>
                    <a:cubicBezTo>
                      <a:pt x="184" y="445"/>
                      <a:pt x="184" y="457"/>
                      <a:pt x="189" y="454"/>
                    </a:cubicBezTo>
                    <a:cubicBezTo>
                      <a:pt x="190" y="453"/>
                      <a:pt x="192" y="445"/>
                      <a:pt x="192" y="445"/>
                    </a:cubicBezTo>
                    <a:cubicBezTo>
                      <a:pt x="197" y="445"/>
                      <a:pt x="202" y="445"/>
                      <a:pt x="206" y="445"/>
                    </a:cubicBezTo>
                    <a:cubicBezTo>
                      <a:pt x="213" y="445"/>
                      <a:pt x="217" y="443"/>
                      <a:pt x="218" y="451"/>
                    </a:cubicBezTo>
                    <a:cubicBezTo>
                      <a:pt x="220" y="457"/>
                      <a:pt x="225" y="456"/>
                      <a:pt x="226" y="450"/>
                    </a:cubicBezTo>
                    <a:cubicBezTo>
                      <a:pt x="227" y="449"/>
                      <a:pt x="226" y="441"/>
                      <a:pt x="227" y="441"/>
                    </a:cubicBezTo>
                    <a:cubicBezTo>
                      <a:pt x="227" y="440"/>
                      <a:pt x="236" y="433"/>
                      <a:pt x="236" y="433"/>
                    </a:cubicBezTo>
                    <a:cubicBezTo>
                      <a:pt x="232" y="436"/>
                      <a:pt x="238" y="450"/>
                      <a:pt x="242" y="440"/>
                    </a:cubicBezTo>
                    <a:cubicBezTo>
                      <a:pt x="244" y="437"/>
                      <a:pt x="243" y="432"/>
                      <a:pt x="243" y="428"/>
                    </a:cubicBezTo>
                    <a:cubicBezTo>
                      <a:pt x="243" y="421"/>
                      <a:pt x="248" y="416"/>
                      <a:pt x="250" y="409"/>
                    </a:cubicBezTo>
                    <a:cubicBezTo>
                      <a:pt x="254" y="400"/>
                      <a:pt x="254" y="390"/>
                      <a:pt x="255" y="381"/>
                    </a:cubicBezTo>
                    <a:cubicBezTo>
                      <a:pt x="258" y="365"/>
                      <a:pt x="255" y="342"/>
                      <a:pt x="243" y="330"/>
                    </a:cubicBezTo>
                    <a:cubicBezTo>
                      <a:pt x="240" y="327"/>
                      <a:pt x="240" y="323"/>
                      <a:pt x="237" y="320"/>
                    </a:cubicBezTo>
                    <a:cubicBezTo>
                      <a:pt x="234" y="318"/>
                      <a:pt x="231" y="319"/>
                      <a:pt x="228" y="317"/>
                    </a:cubicBezTo>
                    <a:cubicBezTo>
                      <a:pt x="226" y="315"/>
                      <a:pt x="225" y="312"/>
                      <a:pt x="222" y="312"/>
                    </a:cubicBezTo>
                    <a:cubicBezTo>
                      <a:pt x="214" y="310"/>
                      <a:pt x="206" y="315"/>
                      <a:pt x="199" y="313"/>
                    </a:cubicBezTo>
                    <a:cubicBezTo>
                      <a:pt x="196" y="312"/>
                      <a:pt x="196" y="310"/>
                      <a:pt x="194" y="308"/>
                    </a:cubicBezTo>
                    <a:cubicBezTo>
                      <a:pt x="192" y="306"/>
                      <a:pt x="189" y="305"/>
                      <a:pt x="186" y="307"/>
                    </a:cubicBezTo>
                    <a:cubicBezTo>
                      <a:pt x="183" y="308"/>
                      <a:pt x="182" y="312"/>
                      <a:pt x="179" y="312"/>
                    </a:cubicBezTo>
                    <a:cubicBezTo>
                      <a:pt x="175" y="312"/>
                      <a:pt x="177" y="310"/>
                      <a:pt x="177" y="307"/>
                    </a:cubicBezTo>
                    <a:cubicBezTo>
                      <a:pt x="177" y="304"/>
                      <a:pt x="176" y="300"/>
                      <a:pt x="176" y="297"/>
                    </a:cubicBezTo>
                    <a:cubicBezTo>
                      <a:pt x="177" y="287"/>
                      <a:pt x="176" y="277"/>
                      <a:pt x="175" y="267"/>
                    </a:cubicBezTo>
                    <a:cubicBezTo>
                      <a:pt x="175" y="256"/>
                      <a:pt x="175" y="245"/>
                      <a:pt x="174" y="233"/>
                    </a:cubicBezTo>
                    <a:cubicBezTo>
                      <a:pt x="174" y="224"/>
                      <a:pt x="174" y="215"/>
                      <a:pt x="174" y="206"/>
                    </a:cubicBezTo>
                    <a:cubicBezTo>
                      <a:pt x="173" y="202"/>
                      <a:pt x="173" y="198"/>
                      <a:pt x="173" y="194"/>
                    </a:cubicBezTo>
                    <a:cubicBezTo>
                      <a:pt x="173" y="194"/>
                      <a:pt x="177" y="191"/>
                      <a:pt x="177" y="191"/>
                    </a:cubicBezTo>
                    <a:cubicBezTo>
                      <a:pt x="178" y="189"/>
                      <a:pt x="179" y="187"/>
                      <a:pt x="180" y="186"/>
                    </a:cubicBezTo>
                    <a:cubicBezTo>
                      <a:pt x="182" y="178"/>
                      <a:pt x="175" y="178"/>
                      <a:pt x="173" y="173"/>
                    </a:cubicBezTo>
                    <a:cubicBezTo>
                      <a:pt x="171" y="169"/>
                      <a:pt x="169" y="166"/>
                      <a:pt x="168" y="162"/>
                    </a:cubicBezTo>
                    <a:cubicBezTo>
                      <a:pt x="167" y="159"/>
                      <a:pt x="169" y="155"/>
                      <a:pt x="168" y="152"/>
                    </a:cubicBezTo>
                    <a:cubicBezTo>
                      <a:pt x="167" y="150"/>
                      <a:pt x="165" y="148"/>
                      <a:pt x="165" y="146"/>
                    </a:cubicBezTo>
                    <a:cubicBezTo>
                      <a:pt x="165" y="141"/>
                      <a:pt x="167" y="138"/>
                      <a:pt x="167" y="133"/>
                    </a:cubicBezTo>
                    <a:cubicBezTo>
                      <a:pt x="167" y="129"/>
                      <a:pt x="166" y="124"/>
                      <a:pt x="165" y="120"/>
                    </a:cubicBezTo>
                    <a:cubicBezTo>
                      <a:pt x="164" y="114"/>
                      <a:pt x="164" y="108"/>
                      <a:pt x="164" y="102"/>
                    </a:cubicBezTo>
                    <a:cubicBezTo>
                      <a:pt x="164" y="100"/>
                      <a:pt x="161" y="83"/>
                      <a:pt x="160" y="83"/>
                    </a:cubicBezTo>
                    <a:cubicBezTo>
                      <a:pt x="162" y="83"/>
                      <a:pt x="163" y="86"/>
                      <a:pt x="164" y="88"/>
                    </a:cubicBezTo>
                    <a:cubicBezTo>
                      <a:pt x="163" y="86"/>
                      <a:pt x="166" y="84"/>
                      <a:pt x="165" y="82"/>
                    </a:cubicBezTo>
                    <a:cubicBezTo>
                      <a:pt x="165" y="79"/>
                      <a:pt x="163" y="78"/>
                      <a:pt x="162" y="76"/>
                    </a:cubicBezTo>
                    <a:cubicBezTo>
                      <a:pt x="158" y="73"/>
                      <a:pt x="154" y="71"/>
                      <a:pt x="151" y="67"/>
                    </a:cubicBezTo>
                    <a:cubicBezTo>
                      <a:pt x="153" y="68"/>
                      <a:pt x="158" y="68"/>
                      <a:pt x="159" y="71"/>
                    </a:cubicBezTo>
                    <a:cubicBezTo>
                      <a:pt x="159" y="69"/>
                      <a:pt x="155" y="63"/>
                      <a:pt x="153" y="64"/>
                    </a:cubicBezTo>
                    <a:cubicBezTo>
                      <a:pt x="155" y="63"/>
                      <a:pt x="158" y="64"/>
                      <a:pt x="159" y="63"/>
                    </a:cubicBezTo>
                    <a:cubicBezTo>
                      <a:pt x="158" y="62"/>
                      <a:pt x="156" y="60"/>
                      <a:pt x="154" y="59"/>
                    </a:cubicBezTo>
                    <a:cubicBezTo>
                      <a:pt x="152" y="58"/>
                      <a:pt x="150" y="56"/>
                      <a:pt x="148" y="54"/>
                    </a:cubicBezTo>
                    <a:cubicBezTo>
                      <a:pt x="149" y="54"/>
                      <a:pt x="153" y="54"/>
                      <a:pt x="153" y="53"/>
                    </a:cubicBezTo>
                    <a:cubicBezTo>
                      <a:pt x="155" y="52"/>
                      <a:pt x="152" y="50"/>
                      <a:pt x="151" y="48"/>
                    </a:cubicBezTo>
                    <a:cubicBezTo>
                      <a:pt x="145" y="40"/>
                      <a:pt x="147" y="29"/>
                      <a:pt x="142" y="21"/>
                    </a:cubicBezTo>
                    <a:cubicBezTo>
                      <a:pt x="140" y="17"/>
                      <a:pt x="137" y="12"/>
                      <a:pt x="133" y="9"/>
                    </a:cubicBezTo>
                    <a:cubicBezTo>
                      <a:pt x="125" y="2"/>
                      <a:pt x="117" y="0"/>
                      <a:pt x="109" y="8"/>
                    </a:cubicBezTo>
                    <a:cubicBezTo>
                      <a:pt x="104" y="11"/>
                      <a:pt x="101" y="17"/>
                      <a:pt x="98" y="22"/>
                    </a:cubicBezTo>
                    <a:cubicBezTo>
                      <a:pt x="96" y="26"/>
                      <a:pt x="94" y="30"/>
                      <a:pt x="93" y="34"/>
                    </a:cubicBezTo>
                    <a:cubicBezTo>
                      <a:pt x="92" y="37"/>
                      <a:pt x="92" y="41"/>
                      <a:pt x="90" y="44"/>
                    </a:cubicBezTo>
                    <a:cubicBezTo>
                      <a:pt x="88" y="46"/>
                      <a:pt x="85" y="49"/>
                      <a:pt x="86" y="51"/>
                    </a:cubicBezTo>
                    <a:cubicBezTo>
                      <a:pt x="86" y="51"/>
                      <a:pt x="93" y="44"/>
                      <a:pt x="93" y="45"/>
                    </a:cubicBezTo>
                    <a:cubicBezTo>
                      <a:pt x="94" y="48"/>
                      <a:pt x="91" y="52"/>
                      <a:pt x="90" y="55"/>
                    </a:cubicBezTo>
                    <a:cubicBezTo>
                      <a:pt x="88" y="57"/>
                      <a:pt x="85" y="62"/>
                      <a:pt x="83" y="63"/>
                    </a:cubicBezTo>
                    <a:cubicBezTo>
                      <a:pt x="79" y="65"/>
                      <a:pt x="77" y="65"/>
                      <a:pt x="75" y="68"/>
                    </a:cubicBezTo>
                    <a:cubicBezTo>
                      <a:pt x="72" y="71"/>
                      <a:pt x="70" y="71"/>
                      <a:pt x="67" y="72"/>
                    </a:cubicBezTo>
                    <a:cubicBezTo>
                      <a:pt x="57" y="75"/>
                      <a:pt x="56" y="87"/>
                      <a:pt x="54" y="95"/>
                    </a:cubicBezTo>
                    <a:cubicBezTo>
                      <a:pt x="52" y="105"/>
                      <a:pt x="50" y="115"/>
                      <a:pt x="48" y="125"/>
                    </a:cubicBezTo>
                    <a:cubicBezTo>
                      <a:pt x="47" y="130"/>
                      <a:pt x="45" y="135"/>
                      <a:pt x="43" y="140"/>
                    </a:cubicBezTo>
                    <a:cubicBezTo>
                      <a:pt x="43" y="141"/>
                      <a:pt x="42" y="150"/>
                      <a:pt x="44" y="150"/>
                    </a:cubicBezTo>
                    <a:cubicBezTo>
                      <a:pt x="38" y="151"/>
                      <a:pt x="36" y="154"/>
                      <a:pt x="34" y="160"/>
                    </a:cubicBezTo>
                    <a:cubicBezTo>
                      <a:pt x="33" y="165"/>
                      <a:pt x="31" y="170"/>
                      <a:pt x="29" y="175"/>
                    </a:cubicBezTo>
                    <a:cubicBezTo>
                      <a:pt x="29" y="176"/>
                      <a:pt x="25" y="191"/>
                      <a:pt x="25" y="191"/>
                    </a:cubicBezTo>
                    <a:cubicBezTo>
                      <a:pt x="17" y="192"/>
                      <a:pt x="13" y="200"/>
                      <a:pt x="10" y="207"/>
                    </a:cubicBezTo>
                    <a:cubicBezTo>
                      <a:pt x="8" y="211"/>
                      <a:pt x="7" y="215"/>
                      <a:pt x="5" y="219"/>
                    </a:cubicBezTo>
                    <a:cubicBezTo>
                      <a:pt x="4" y="222"/>
                      <a:pt x="3" y="226"/>
                      <a:pt x="2" y="229"/>
                    </a:cubicBezTo>
                    <a:cubicBezTo>
                      <a:pt x="2" y="231"/>
                      <a:pt x="2" y="233"/>
                      <a:pt x="1" y="235"/>
                    </a:cubicBezTo>
                    <a:cubicBezTo>
                      <a:pt x="1" y="240"/>
                      <a:pt x="0" y="247"/>
                      <a:pt x="2" y="253"/>
                    </a:cubicBezTo>
                    <a:close/>
                    <a:moveTo>
                      <a:pt x="168" y="197"/>
                    </a:moveTo>
                    <a:cubicBezTo>
                      <a:pt x="170" y="197"/>
                      <a:pt x="170" y="197"/>
                      <a:pt x="170" y="197"/>
                    </a:cubicBezTo>
                    <a:cubicBezTo>
                      <a:pt x="172" y="313"/>
                      <a:pt x="172" y="313"/>
                      <a:pt x="172" y="313"/>
                    </a:cubicBezTo>
                    <a:cubicBezTo>
                      <a:pt x="170" y="315"/>
                      <a:pt x="170" y="315"/>
                      <a:pt x="170" y="315"/>
                    </a:cubicBezTo>
                    <a:lnTo>
                      <a:pt x="168" y="197"/>
                    </a:lnTo>
                    <a:close/>
                    <a:moveTo>
                      <a:pt x="66" y="171"/>
                    </a:moveTo>
                    <a:cubicBezTo>
                      <a:pt x="66" y="170"/>
                      <a:pt x="66" y="158"/>
                      <a:pt x="66" y="158"/>
                    </a:cubicBezTo>
                    <a:cubicBezTo>
                      <a:pt x="68" y="164"/>
                      <a:pt x="69" y="169"/>
                      <a:pt x="70" y="175"/>
                    </a:cubicBezTo>
                    <a:cubicBezTo>
                      <a:pt x="70" y="177"/>
                      <a:pt x="72" y="194"/>
                      <a:pt x="74" y="193"/>
                    </a:cubicBezTo>
                    <a:cubicBezTo>
                      <a:pt x="68" y="194"/>
                      <a:pt x="68" y="194"/>
                      <a:pt x="68" y="194"/>
                    </a:cubicBezTo>
                    <a:cubicBezTo>
                      <a:pt x="67" y="184"/>
                      <a:pt x="67" y="184"/>
                      <a:pt x="67" y="184"/>
                    </a:cubicBezTo>
                    <a:cubicBezTo>
                      <a:pt x="67" y="184"/>
                      <a:pt x="66" y="173"/>
                      <a:pt x="66" y="171"/>
                    </a:cubicBezTo>
                    <a:close/>
                    <a:moveTo>
                      <a:pt x="56" y="177"/>
                    </a:moveTo>
                    <a:cubicBezTo>
                      <a:pt x="59" y="171"/>
                      <a:pt x="59" y="171"/>
                      <a:pt x="59" y="171"/>
                    </a:cubicBezTo>
                    <a:cubicBezTo>
                      <a:pt x="61" y="167"/>
                      <a:pt x="61" y="167"/>
                      <a:pt x="61" y="167"/>
                    </a:cubicBezTo>
                    <a:cubicBezTo>
                      <a:pt x="61" y="167"/>
                      <a:pt x="62" y="178"/>
                      <a:pt x="62" y="179"/>
                    </a:cubicBezTo>
                    <a:cubicBezTo>
                      <a:pt x="62" y="180"/>
                      <a:pt x="61" y="190"/>
                      <a:pt x="61" y="190"/>
                    </a:cubicBezTo>
                    <a:cubicBezTo>
                      <a:pt x="62" y="194"/>
                      <a:pt x="62" y="194"/>
                      <a:pt x="62" y="194"/>
                    </a:cubicBezTo>
                    <a:cubicBezTo>
                      <a:pt x="57" y="193"/>
                      <a:pt x="57" y="193"/>
                      <a:pt x="57" y="193"/>
                    </a:cubicBezTo>
                    <a:cubicBezTo>
                      <a:pt x="57" y="193"/>
                      <a:pt x="57" y="186"/>
                      <a:pt x="57" y="185"/>
                    </a:cubicBezTo>
                    <a:cubicBezTo>
                      <a:pt x="57" y="184"/>
                      <a:pt x="56" y="177"/>
                      <a:pt x="56" y="177"/>
                    </a:cubicBezTo>
                    <a:close/>
                    <a:moveTo>
                      <a:pt x="44" y="171"/>
                    </a:moveTo>
                    <a:cubicBezTo>
                      <a:pt x="44" y="169"/>
                      <a:pt x="45" y="156"/>
                      <a:pt x="45" y="156"/>
                    </a:cubicBezTo>
                    <a:cubicBezTo>
                      <a:pt x="50" y="158"/>
                      <a:pt x="54" y="164"/>
                      <a:pt x="59" y="159"/>
                    </a:cubicBezTo>
                    <a:cubicBezTo>
                      <a:pt x="58" y="168"/>
                      <a:pt x="49" y="174"/>
                      <a:pt x="51" y="184"/>
                    </a:cubicBezTo>
                    <a:cubicBezTo>
                      <a:pt x="51" y="185"/>
                      <a:pt x="53" y="192"/>
                      <a:pt x="54" y="192"/>
                    </a:cubicBezTo>
                    <a:cubicBezTo>
                      <a:pt x="54" y="192"/>
                      <a:pt x="45" y="191"/>
                      <a:pt x="45" y="191"/>
                    </a:cubicBezTo>
                    <a:cubicBezTo>
                      <a:pt x="45" y="191"/>
                      <a:pt x="44" y="172"/>
                      <a:pt x="44" y="171"/>
                    </a:cubicBezTo>
                    <a:close/>
                    <a:moveTo>
                      <a:pt x="30" y="191"/>
                    </a:moveTo>
                    <a:cubicBezTo>
                      <a:pt x="32" y="180"/>
                      <a:pt x="35" y="168"/>
                      <a:pt x="39" y="157"/>
                    </a:cubicBezTo>
                    <a:cubicBezTo>
                      <a:pt x="42" y="161"/>
                      <a:pt x="39" y="171"/>
                      <a:pt x="39" y="176"/>
                    </a:cubicBezTo>
                    <a:cubicBezTo>
                      <a:pt x="38" y="181"/>
                      <a:pt x="38" y="186"/>
                      <a:pt x="38" y="191"/>
                    </a:cubicBezTo>
                    <a:lnTo>
                      <a:pt x="30" y="1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endParaRPr lang="en-US" dirty="0"/>
              </a:p>
            </p:txBody>
          </p:sp>
        </p:grpSp>
      </p:grpSp>
      <p:grpSp>
        <p:nvGrpSpPr>
          <p:cNvPr id="9" name="קבוצה 8">
            <a:extLst>
              <a:ext uri="{FF2B5EF4-FFF2-40B4-BE49-F238E27FC236}">
                <a16:creationId xmlns:a16="http://schemas.microsoft.com/office/drawing/2014/main" id="{E49D31C2-56B3-B777-8A5F-09C5331C3AF1}"/>
              </a:ext>
            </a:extLst>
          </p:cNvPr>
          <p:cNvGrpSpPr/>
          <p:nvPr/>
        </p:nvGrpSpPr>
        <p:grpSpPr>
          <a:xfrm>
            <a:off x="748191" y="5057786"/>
            <a:ext cx="5400000" cy="2849681"/>
            <a:chOff x="748191" y="4995502"/>
            <a:chExt cx="5400000" cy="2849681"/>
          </a:xfrm>
        </p:grpSpPr>
        <p:pic>
          <p:nvPicPr>
            <p:cNvPr id="8" name="תמונה 7">
              <a:extLst>
                <a:ext uri="{FF2B5EF4-FFF2-40B4-BE49-F238E27FC236}">
                  <a16:creationId xmlns:a16="http://schemas.microsoft.com/office/drawing/2014/main" id="{7FC621A7-2E42-50AE-B895-41A952967561}"/>
                </a:ext>
              </a:extLst>
            </p:cNvPr>
            <p:cNvPicPr>
              <a:picLocks noChangeAspect="1"/>
            </p:cNvPicPr>
            <p:nvPr/>
          </p:nvPicPr>
          <p:blipFill>
            <a:blip r:embed="rId7"/>
            <a:stretch>
              <a:fillRect/>
            </a:stretch>
          </p:blipFill>
          <p:spPr>
            <a:xfrm>
              <a:off x="748191" y="5241723"/>
              <a:ext cx="5400000" cy="2603460"/>
            </a:xfrm>
            <a:prstGeom prst="rect">
              <a:avLst/>
            </a:prstGeom>
          </p:spPr>
        </p:pic>
        <p:sp>
          <p:nvSpPr>
            <p:cNvPr id="91" name="תיבת טקסט 90">
              <a:extLst>
                <a:ext uri="{FF2B5EF4-FFF2-40B4-BE49-F238E27FC236}">
                  <a16:creationId xmlns:a16="http://schemas.microsoft.com/office/drawing/2014/main" id="{38894E35-DC87-42C1-B553-7A731E869E8E}"/>
                </a:ext>
              </a:extLst>
            </p:cNvPr>
            <p:cNvSpPr txBox="1"/>
            <p:nvPr/>
          </p:nvSpPr>
          <p:spPr>
            <a:xfrm>
              <a:off x="748191" y="4995502"/>
              <a:ext cx="5400000" cy="246221"/>
            </a:xfrm>
            <a:prstGeom prst="rect">
              <a:avLst/>
            </a:prstGeom>
            <a:noFill/>
          </p:spPr>
          <p:txBody>
            <a:bodyPr wrap="square" rtlCol="1">
              <a:spAutoFit/>
            </a:bodyPr>
            <a:lstStyle>
              <a:defPPr>
                <a:defRPr lang="en-US"/>
              </a:defPPr>
              <a:lvl1pPr algn="ctr">
                <a:defRPr sz="1000" b="1">
                  <a:solidFill>
                    <a:srgbClr val="404040"/>
                  </a:solidFill>
                  <a:latin typeface="Trebuchet MS" panose="020B0603020202020204" pitchFamily="34" charset="0"/>
                </a:defRPr>
              </a:lvl1pPr>
            </a:lstStyle>
            <a:p>
              <a:r>
                <a:rPr lang="en-US" dirty="0">
                  <a:solidFill>
                    <a:schemeClr val="tx1">
                      <a:lumMod val="75000"/>
                      <a:lumOff val="25000"/>
                    </a:schemeClr>
                  </a:solidFill>
                </a:rPr>
                <a:t>Free State International Tourist Arrivals by Top 10 Source Markets Q1 2023</a:t>
              </a:r>
            </a:p>
          </p:txBody>
        </p:sp>
      </p:grpSp>
      <p:sp>
        <p:nvSpPr>
          <p:cNvPr id="70" name="תיבת טקסט 69">
            <a:extLst>
              <a:ext uri="{FF2B5EF4-FFF2-40B4-BE49-F238E27FC236}">
                <a16:creationId xmlns:a16="http://schemas.microsoft.com/office/drawing/2014/main" id="{6DC36FEC-1AFF-8D8C-98FE-5B29CF7666E0}"/>
              </a:ext>
            </a:extLst>
          </p:cNvPr>
          <p:cNvSpPr txBox="1"/>
          <p:nvPr/>
        </p:nvSpPr>
        <p:spPr>
          <a:xfrm>
            <a:off x="748191" y="8082154"/>
            <a:ext cx="5400000" cy="246221"/>
          </a:xfrm>
          <a:prstGeom prst="rect">
            <a:avLst/>
          </a:prstGeom>
          <a:noFill/>
        </p:spPr>
        <p:txBody>
          <a:bodyPr wrap="square" rtlCol="1">
            <a:spAutoFit/>
          </a:bodyPr>
          <a:lstStyle>
            <a:defPPr>
              <a:defRPr lang="en-US"/>
            </a:defPPr>
            <a:lvl1pPr algn="ctr">
              <a:defRPr sz="1000" b="1">
                <a:solidFill>
                  <a:srgbClr val="404040"/>
                </a:solidFill>
                <a:latin typeface="Trebuchet MS" panose="020B0603020202020204" pitchFamily="34" charset="0"/>
              </a:defRPr>
            </a:lvl1pPr>
          </a:lstStyle>
          <a:p>
            <a:r>
              <a:rPr lang="en-US" sz="1000" b="1" dirty="0">
                <a:solidFill>
                  <a:schemeClr val="tx1">
                    <a:lumMod val="75000"/>
                    <a:lumOff val="25000"/>
                  </a:schemeClr>
                </a:solidFill>
              </a:rPr>
              <a:t>Share </a:t>
            </a:r>
            <a:r>
              <a:rPr lang="en-US" dirty="0">
                <a:solidFill>
                  <a:schemeClr val="tx1">
                    <a:lumMod val="75000"/>
                    <a:lumOff val="25000"/>
                  </a:schemeClr>
                </a:solidFill>
              </a:rPr>
              <a:t>of </a:t>
            </a:r>
            <a:r>
              <a:rPr lang="en-US" sz="1000" b="1" dirty="0">
                <a:solidFill>
                  <a:schemeClr val="tx1">
                    <a:lumMod val="75000"/>
                    <a:lumOff val="25000"/>
                  </a:schemeClr>
                </a:solidFill>
              </a:rPr>
              <a:t>Free State </a:t>
            </a:r>
            <a:r>
              <a:rPr lang="en-US" dirty="0">
                <a:solidFill>
                  <a:schemeClr val="tx1">
                    <a:lumMod val="75000"/>
                    <a:lumOff val="25000"/>
                  </a:schemeClr>
                </a:solidFill>
              </a:rPr>
              <a:t>Tourist Arrivals by Main Purpose Q1 2023</a:t>
            </a:r>
          </a:p>
        </p:txBody>
      </p:sp>
      <p:sp>
        <p:nvSpPr>
          <p:cNvPr id="6" name="TextBox 76">
            <a:extLst>
              <a:ext uri="{FF2B5EF4-FFF2-40B4-BE49-F238E27FC236}">
                <a16:creationId xmlns:a16="http://schemas.microsoft.com/office/drawing/2014/main" id="{EEEB573A-3A0E-7061-EA54-F857738AB207}"/>
              </a:ext>
            </a:extLst>
          </p:cNvPr>
          <p:cNvSpPr txBox="1"/>
          <p:nvPr/>
        </p:nvSpPr>
        <p:spPr>
          <a:xfrm>
            <a:off x="5415753" y="9585227"/>
            <a:ext cx="38472" cy="153888"/>
          </a:xfrm>
          <a:prstGeom prst="rect">
            <a:avLst/>
          </a:prstGeom>
          <a:noFill/>
          <a:ln>
            <a:noFill/>
          </a:ln>
        </p:spPr>
        <p:txBody>
          <a:bodyPr wrap="none" lIns="0" tIns="0" rIns="0" bIns="0" rtlCol="0" anchor="t">
            <a:spAutoFit/>
          </a:bodyPr>
          <a:lstStyle/>
          <a:p>
            <a:pPr algn="r"/>
            <a:r>
              <a:rPr lang="en-US" sz="1000" b="1" dirty="0">
                <a:solidFill>
                  <a:srgbClr val="404040"/>
                </a:solidFill>
                <a:highlight>
                  <a:srgbClr val="FFFF00"/>
                </a:highlight>
                <a:latin typeface="Trebuchet MS" panose="020B0603020202020204" pitchFamily="34" charset="0"/>
                <a:cs typeface="Arial" panose="020B0604020202020204" pitchFamily="34" charset="0"/>
              </a:rPr>
              <a:t> </a:t>
            </a:r>
            <a:endParaRPr lang="en-ZA" sz="1000" dirty="0">
              <a:solidFill>
                <a:srgbClr val="404040"/>
              </a:solidFill>
              <a:highlight>
                <a:srgbClr val="FFFF00"/>
              </a:highlight>
              <a:latin typeface="Trebuchet MS" panose="020B0603020202020204" pitchFamily="34" charset="0"/>
              <a:cs typeface="Arial" panose="020B0604020202020204" pitchFamily="34" charset="0"/>
            </a:endParaRPr>
          </a:p>
        </p:txBody>
      </p:sp>
      <p:sp>
        <p:nvSpPr>
          <p:cNvPr id="3" name="TextBox 76">
            <a:extLst>
              <a:ext uri="{FF2B5EF4-FFF2-40B4-BE49-F238E27FC236}">
                <a16:creationId xmlns:a16="http://schemas.microsoft.com/office/drawing/2014/main" id="{09777ACF-41F2-B3D7-54F7-05CA241906A7}"/>
              </a:ext>
            </a:extLst>
          </p:cNvPr>
          <p:cNvSpPr txBox="1"/>
          <p:nvPr/>
        </p:nvSpPr>
        <p:spPr>
          <a:xfrm>
            <a:off x="2257837" y="9585227"/>
            <a:ext cx="3196388"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2924207806"/>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תמונה 11">
            <a:extLst>
              <a:ext uri="{FF2B5EF4-FFF2-40B4-BE49-F238E27FC236}">
                <a16:creationId xmlns:a16="http://schemas.microsoft.com/office/drawing/2014/main" id="{4B8812A1-1FB1-88E6-5D0D-9446308E1795}"/>
              </a:ext>
            </a:extLst>
          </p:cNvPr>
          <p:cNvPicPr>
            <a:picLocks noChangeAspect="1"/>
          </p:cNvPicPr>
          <p:nvPr/>
        </p:nvPicPr>
        <p:blipFill>
          <a:blip r:embed="rId3"/>
          <a:stretch>
            <a:fillRect/>
          </a:stretch>
        </p:blipFill>
        <p:spPr>
          <a:xfrm>
            <a:off x="763600" y="8328375"/>
            <a:ext cx="5400000" cy="1005476"/>
          </a:xfrm>
          <a:prstGeom prst="rect">
            <a:avLst/>
          </a:prstGeom>
        </p:spPr>
      </p:pic>
      <p:pic>
        <p:nvPicPr>
          <p:cNvPr id="8" name="תמונה 7">
            <a:extLst>
              <a:ext uri="{FF2B5EF4-FFF2-40B4-BE49-F238E27FC236}">
                <a16:creationId xmlns:a16="http://schemas.microsoft.com/office/drawing/2014/main" id="{76BCAA0E-B00E-F3FD-1D1B-2FE78EB56048}"/>
              </a:ext>
            </a:extLst>
          </p:cNvPr>
          <p:cNvPicPr>
            <a:picLocks noChangeAspect="1"/>
          </p:cNvPicPr>
          <p:nvPr/>
        </p:nvPicPr>
        <p:blipFill>
          <a:blip r:embed="rId4"/>
          <a:stretch>
            <a:fillRect/>
          </a:stretch>
        </p:blipFill>
        <p:spPr>
          <a:xfrm>
            <a:off x="763600" y="5379108"/>
            <a:ext cx="5400000" cy="2441523"/>
          </a:xfrm>
          <a:prstGeom prst="rect">
            <a:avLst/>
          </a:prstGeom>
        </p:spPr>
      </p:pic>
      <p:pic>
        <p:nvPicPr>
          <p:cNvPr id="10" name="תמונה 9">
            <a:extLst>
              <a:ext uri="{FF2B5EF4-FFF2-40B4-BE49-F238E27FC236}">
                <a16:creationId xmlns:a16="http://schemas.microsoft.com/office/drawing/2014/main" id="{D60D6646-7CDC-66BC-FA9A-BF4DB0F52439}"/>
              </a:ext>
            </a:extLst>
          </p:cNvPr>
          <p:cNvPicPr>
            <a:picLocks noChangeAspect="1"/>
          </p:cNvPicPr>
          <p:nvPr/>
        </p:nvPicPr>
        <p:blipFill>
          <a:blip r:embed="rId5"/>
          <a:stretch>
            <a:fillRect/>
          </a:stretch>
        </p:blipFill>
        <p:spPr>
          <a:xfrm>
            <a:off x="763600" y="1352600"/>
            <a:ext cx="5400000" cy="3530498"/>
          </a:xfrm>
          <a:prstGeom prst="rect">
            <a:avLst/>
          </a:prstGeom>
        </p:spPr>
      </p:pic>
      <p:sp>
        <p:nvSpPr>
          <p:cNvPr id="85" name="תיבת טקסט 84">
            <a:extLst>
              <a:ext uri="{FF2B5EF4-FFF2-40B4-BE49-F238E27FC236}">
                <a16:creationId xmlns:a16="http://schemas.microsoft.com/office/drawing/2014/main" id="{32E5D168-01F1-407B-87CE-977DE2066C5F}"/>
              </a:ext>
            </a:extLst>
          </p:cNvPr>
          <p:cNvSpPr txBox="1"/>
          <p:nvPr/>
        </p:nvSpPr>
        <p:spPr>
          <a:xfrm>
            <a:off x="763600" y="5144620"/>
            <a:ext cx="5400000" cy="246221"/>
          </a:xfrm>
          <a:prstGeom prst="rect">
            <a:avLst/>
          </a:prstGeom>
          <a:noFill/>
        </p:spPr>
        <p:txBody>
          <a:bodyPr wrap="square" rtlCol="1">
            <a:spAutoFit/>
          </a:bodyPr>
          <a:lstStyle>
            <a:defPPr>
              <a:defRPr lang="en-US"/>
            </a:defPPr>
            <a:lvl1pPr algn="ctr">
              <a:defRPr sz="1000" b="1">
                <a:solidFill>
                  <a:srgbClr val="404040"/>
                </a:solidFill>
                <a:latin typeface="Trebuchet MS" panose="020B0603020202020204" pitchFamily="34" charset="0"/>
              </a:defRPr>
            </a:lvl1pPr>
          </a:lstStyle>
          <a:p>
            <a:r>
              <a:rPr lang="en-US" dirty="0">
                <a:solidFill>
                  <a:schemeClr val="tx1">
                    <a:lumMod val="75000"/>
                    <a:lumOff val="25000"/>
                  </a:schemeClr>
                </a:solidFill>
              </a:rPr>
              <a:t>KwaZulu-Natal International Tourist Arrivals by Top 10 Source Markets Q1 2023</a:t>
            </a:r>
          </a:p>
        </p:txBody>
      </p:sp>
      <p:graphicFrame>
        <p:nvGraphicFramePr>
          <p:cNvPr id="4" name="Object 3" hidden="1">
            <a:extLst>
              <a:ext uri="{FF2B5EF4-FFF2-40B4-BE49-F238E27FC236}">
                <a16:creationId xmlns:a16="http://schemas.microsoft.com/office/drawing/2014/main" id="{8CD7EAD1-1DA7-4956-A986-80F6EDC6D345}"/>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359" imgH="360" progId="TCLayout.ActiveDocument.1">
                  <p:embed/>
                </p:oleObj>
              </mc:Choice>
              <mc:Fallback>
                <p:oleObj name="think-cell Slide" r:id="rId6" imgW="359" imgH="360" progId="TCLayout.ActiveDocument.1">
                  <p:embed/>
                  <p:pic>
                    <p:nvPicPr>
                      <p:cNvPr id="4" name="Object 3" hidden="1">
                        <a:extLst>
                          <a:ext uri="{FF2B5EF4-FFF2-40B4-BE49-F238E27FC236}">
                            <a16:creationId xmlns:a16="http://schemas.microsoft.com/office/drawing/2014/main" id="{8CD7EAD1-1DA7-4956-A986-80F6EDC6D345}"/>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grpSp>
        <p:nvGrpSpPr>
          <p:cNvPr id="341" name="Group 340">
            <a:extLst>
              <a:ext uri="{FF2B5EF4-FFF2-40B4-BE49-F238E27FC236}">
                <a16:creationId xmlns:a16="http://schemas.microsoft.com/office/drawing/2014/main" id="{D0E8AF54-C124-4416-A290-B52DF9B79F99}"/>
              </a:ext>
            </a:extLst>
          </p:cNvPr>
          <p:cNvGrpSpPr/>
          <p:nvPr/>
        </p:nvGrpSpPr>
        <p:grpSpPr>
          <a:xfrm rot="16200000">
            <a:off x="6081739" y="510671"/>
            <a:ext cx="1279411" cy="284187"/>
            <a:chOff x="-1768098" y="1682693"/>
            <a:chExt cx="10577544" cy="2349518"/>
          </a:xfrm>
        </p:grpSpPr>
        <p:sp>
          <p:nvSpPr>
            <p:cNvPr id="342" name="Freeform 5">
              <a:extLst>
                <a:ext uri="{FF2B5EF4-FFF2-40B4-BE49-F238E27FC236}">
                  <a16:creationId xmlns:a16="http://schemas.microsoft.com/office/drawing/2014/main" id="{7A7DA167-6D8A-401E-9FED-D658E3D8E1CD}"/>
                </a:ext>
              </a:extLst>
            </p:cNvPr>
            <p:cNvSpPr>
              <a:spLocks/>
            </p:cNvSpPr>
            <p:nvPr/>
          </p:nvSpPr>
          <p:spPr bwMode="auto">
            <a:xfrm>
              <a:off x="4837440" y="2043889"/>
              <a:ext cx="3972006" cy="1988322"/>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E3010F"/>
            </a:solidFill>
            <a:ln>
              <a:noFill/>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a typeface="+mn-ea"/>
                <a:cs typeface="+mn-cs"/>
              </a:endParaRPr>
            </a:p>
          </p:txBody>
        </p:sp>
        <p:sp>
          <p:nvSpPr>
            <p:cNvPr id="343" name="Freeform 5">
              <a:extLst>
                <a:ext uri="{FF2B5EF4-FFF2-40B4-BE49-F238E27FC236}">
                  <a16:creationId xmlns:a16="http://schemas.microsoft.com/office/drawing/2014/main" id="{E64815FD-BFF2-4424-A580-B03E722615A3}"/>
                </a:ext>
              </a:extLst>
            </p:cNvPr>
            <p:cNvSpPr>
              <a:spLocks/>
            </p:cNvSpPr>
            <p:nvPr/>
          </p:nvSpPr>
          <p:spPr bwMode="auto">
            <a:xfrm>
              <a:off x="3357940" y="1989081"/>
              <a:ext cx="4081463" cy="2043113"/>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a typeface="+mn-ea"/>
                <a:cs typeface="+mn-cs"/>
              </a:endParaRPr>
            </a:p>
          </p:txBody>
        </p:sp>
        <p:sp>
          <p:nvSpPr>
            <p:cNvPr id="344" name="Freeform 6">
              <a:extLst>
                <a:ext uri="{FF2B5EF4-FFF2-40B4-BE49-F238E27FC236}">
                  <a16:creationId xmlns:a16="http://schemas.microsoft.com/office/drawing/2014/main" id="{20CBBF24-1EA2-44BC-A20C-5CA74795C07D}"/>
                </a:ext>
              </a:extLst>
            </p:cNvPr>
            <p:cNvSpPr>
              <a:spLocks/>
            </p:cNvSpPr>
            <p:nvPr/>
          </p:nvSpPr>
          <p:spPr bwMode="auto">
            <a:xfrm>
              <a:off x="1652965" y="1822393"/>
              <a:ext cx="4418013" cy="2209800"/>
            </a:xfrm>
            <a:custGeom>
              <a:avLst/>
              <a:gdLst>
                <a:gd name="T0" fmla="*/ 1392 w 2783"/>
                <a:gd name="T1" fmla="*/ 0 h 1392"/>
                <a:gd name="T2" fmla="*/ 2783 w 2783"/>
                <a:gd name="T3" fmla="*/ 1392 h 1392"/>
                <a:gd name="T4" fmla="*/ 1983 w 2783"/>
                <a:gd name="T5" fmla="*/ 1392 h 1392"/>
                <a:gd name="T6" fmla="*/ 1392 w 2783"/>
                <a:gd name="T7" fmla="*/ 800 h 1392"/>
                <a:gd name="T8" fmla="*/ 800 w 2783"/>
                <a:gd name="T9" fmla="*/ 1392 h 1392"/>
                <a:gd name="T10" fmla="*/ 0 w 2783"/>
                <a:gd name="T11" fmla="*/ 1392 h 1392"/>
                <a:gd name="T12" fmla="*/ 1392 w 2783"/>
                <a:gd name="T13" fmla="*/ 0 h 1392"/>
                <a:gd name="T14" fmla="*/ 1392 w 2783"/>
                <a:gd name="T15" fmla="*/ 0 h 13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83" h="1392">
                  <a:moveTo>
                    <a:pt x="1392" y="0"/>
                  </a:moveTo>
                  <a:lnTo>
                    <a:pt x="2783" y="1392"/>
                  </a:lnTo>
                  <a:lnTo>
                    <a:pt x="1983" y="1392"/>
                  </a:lnTo>
                  <a:lnTo>
                    <a:pt x="1392" y="800"/>
                  </a:lnTo>
                  <a:lnTo>
                    <a:pt x="800" y="1392"/>
                  </a:lnTo>
                  <a:lnTo>
                    <a:pt x="0" y="1392"/>
                  </a:lnTo>
                  <a:lnTo>
                    <a:pt x="1392" y="0"/>
                  </a:lnTo>
                  <a:lnTo>
                    <a:pt x="1392" y="0"/>
                  </a:lnTo>
                  <a:close/>
                </a:path>
              </a:pathLst>
            </a:custGeom>
            <a:solidFill>
              <a:srgbClr val="07141A"/>
            </a:solidFill>
            <a:ln>
              <a:noFill/>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a typeface="+mn-ea"/>
                <a:cs typeface="+mn-cs"/>
              </a:endParaRPr>
            </a:p>
          </p:txBody>
        </p:sp>
        <p:sp>
          <p:nvSpPr>
            <p:cNvPr id="345" name="Freeform 7">
              <a:extLst>
                <a:ext uri="{FF2B5EF4-FFF2-40B4-BE49-F238E27FC236}">
                  <a16:creationId xmlns:a16="http://schemas.microsoft.com/office/drawing/2014/main" id="{706F07C8-1216-4103-A305-F247FFA2C058}"/>
                </a:ext>
              </a:extLst>
            </p:cNvPr>
            <p:cNvSpPr>
              <a:spLocks/>
            </p:cNvSpPr>
            <p:nvPr/>
          </p:nvSpPr>
          <p:spPr bwMode="auto">
            <a:xfrm>
              <a:off x="-45660" y="1741431"/>
              <a:ext cx="4578350" cy="2290763"/>
            </a:xfrm>
            <a:custGeom>
              <a:avLst/>
              <a:gdLst>
                <a:gd name="T0" fmla="*/ 1442 w 2884"/>
                <a:gd name="T1" fmla="*/ 0 h 1443"/>
                <a:gd name="T2" fmla="*/ 2884 w 2884"/>
                <a:gd name="T3" fmla="*/ 1443 h 1443"/>
                <a:gd name="T4" fmla="*/ 2055 w 2884"/>
                <a:gd name="T5" fmla="*/ 1443 h 1443"/>
                <a:gd name="T6" fmla="*/ 1442 w 2884"/>
                <a:gd name="T7" fmla="*/ 829 h 1443"/>
                <a:gd name="T8" fmla="*/ 829 w 2884"/>
                <a:gd name="T9" fmla="*/ 1443 h 1443"/>
                <a:gd name="T10" fmla="*/ 0 w 2884"/>
                <a:gd name="T11" fmla="*/ 1443 h 1443"/>
                <a:gd name="T12" fmla="*/ 1442 w 2884"/>
                <a:gd name="T13" fmla="*/ 0 h 1443"/>
                <a:gd name="T14" fmla="*/ 1442 w 2884"/>
                <a:gd name="T15" fmla="*/ 0 h 14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4" h="1443">
                  <a:moveTo>
                    <a:pt x="1442" y="0"/>
                  </a:moveTo>
                  <a:lnTo>
                    <a:pt x="2884" y="1443"/>
                  </a:lnTo>
                  <a:lnTo>
                    <a:pt x="2055" y="1443"/>
                  </a:lnTo>
                  <a:lnTo>
                    <a:pt x="1442" y="829"/>
                  </a:lnTo>
                  <a:lnTo>
                    <a:pt x="829" y="1443"/>
                  </a:lnTo>
                  <a:lnTo>
                    <a:pt x="0" y="1443"/>
                  </a:lnTo>
                  <a:lnTo>
                    <a:pt x="1442" y="0"/>
                  </a:lnTo>
                  <a:lnTo>
                    <a:pt x="1442" y="0"/>
                  </a:lnTo>
                  <a:close/>
                </a:path>
              </a:pathLst>
            </a:custGeom>
            <a:solidFill>
              <a:srgbClr val="008A3B"/>
            </a:solidFill>
            <a:ln>
              <a:noFill/>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a typeface="+mn-ea"/>
                <a:cs typeface="+mn-cs"/>
              </a:endParaRPr>
            </a:p>
          </p:txBody>
        </p:sp>
        <p:sp>
          <p:nvSpPr>
            <p:cNvPr id="346" name="Freeform 8">
              <a:extLst>
                <a:ext uri="{FF2B5EF4-FFF2-40B4-BE49-F238E27FC236}">
                  <a16:creationId xmlns:a16="http://schemas.microsoft.com/office/drawing/2014/main" id="{4D9376E3-11C7-4648-9A79-E9B1116C5831}"/>
                </a:ext>
              </a:extLst>
            </p:cNvPr>
            <p:cNvSpPr>
              <a:spLocks/>
            </p:cNvSpPr>
            <p:nvPr/>
          </p:nvSpPr>
          <p:spPr bwMode="auto">
            <a:xfrm>
              <a:off x="-1768098" y="1682693"/>
              <a:ext cx="4695825" cy="2349500"/>
            </a:xfrm>
            <a:custGeom>
              <a:avLst/>
              <a:gdLst>
                <a:gd name="T0" fmla="*/ 1479 w 2958"/>
                <a:gd name="T1" fmla="*/ 0 h 1480"/>
                <a:gd name="T2" fmla="*/ 2958 w 2958"/>
                <a:gd name="T3" fmla="*/ 1480 h 1480"/>
                <a:gd name="T4" fmla="*/ 2108 w 2958"/>
                <a:gd name="T5" fmla="*/ 1480 h 1480"/>
                <a:gd name="T6" fmla="*/ 1479 w 2958"/>
                <a:gd name="T7" fmla="*/ 851 h 1480"/>
                <a:gd name="T8" fmla="*/ 850 w 2958"/>
                <a:gd name="T9" fmla="*/ 1480 h 1480"/>
                <a:gd name="T10" fmla="*/ 0 w 2958"/>
                <a:gd name="T11" fmla="*/ 1480 h 1480"/>
                <a:gd name="T12" fmla="*/ 1479 w 2958"/>
                <a:gd name="T13" fmla="*/ 0 h 1480"/>
                <a:gd name="T14" fmla="*/ 1479 w 2958"/>
                <a:gd name="T15" fmla="*/ 0 h 14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58" h="1480">
                  <a:moveTo>
                    <a:pt x="1479" y="0"/>
                  </a:moveTo>
                  <a:lnTo>
                    <a:pt x="2958" y="1480"/>
                  </a:lnTo>
                  <a:lnTo>
                    <a:pt x="2108" y="1480"/>
                  </a:lnTo>
                  <a:lnTo>
                    <a:pt x="1479" y="851"/>
                  </a:lnTo>
                  <a:lnTo>
                    <a:pt x="850" y="1480"/>
                  </a:lnTo>
                  <a:lnTo>
                    <a:pt x="0" y="1480"/>
                  </a:lnTo>
                  <a:lnTo>
                    <a:pt x="1479" y="0"/>
                  </a:lnTo>
                  <a:lnTo>
                    <a:pt x="1479" y="0"/>
                  </a:lnTo>
                  <a:close/>
                </a:path>
              </a:pathLst>
            </a:custGeom>
            <a:solidFill>
              <a:srgbClr val="0D3C89"/>
            </a:solidFill>
            <a:ln>
              <a:noFill/>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a typeface="+mn-ea"/>
                <a:cs typeface="+mn-cs"/>
              </a:endParaRPr>
            </a:p>
          </p:txBody>
        </p:sp>
      </p:grpSp>
      <p:grpSp>
        <p:nvGrpSpPr>
          <p:cNvPr id="2" name="Group 1">
            <a:extLst>
              <a:ext uri="{FF2B5EF4-FFF2-40B4-BE49-F238E27FC236}">
                <a16:creationId xmlns:a16="http://schemas.microsoft.com/office/drawing/2014/main" id="{02764003-0F1F-44BA-8110-2C375A7B74BA}"/>
              </a:ext>
            </a:extLst>
          </p:cNvPr>
          <p:cNvGrpSpPr/>
          <p:nvPr/>
        </p:nvGrpSpPr>
        <p:grpSpPr>
          <a:xfrm>
            <a:off x="4635617" y="519547"/>
            <a:ext cx="1554452" cy="796602"/>
            <a:chOff x="4635617" y="519547"/>
            <a:chExt cx="1554452" cy="796602"/>
          </a:xfrm>
        </p:grpSpPr>
        <p:grpSp>
          <p:nvGrpSpPr>
            <p:cNvPr id="55" name="Group 54">
              <a:extLst>
                <a:ext uri="{FF2B5EF4-FFF2-40B4-BE49-F238E27FC236}">
                  <a16:creationId xmlns:a16="http://schemas.microsoft.com/office/drawing/2014/main" id="{1A557928-7CAB-47D2-B2A5-DFC074959C0F}"/>
                </a:ext>
              </a:extLst>
            </p:cNvPr>
            <p:cNvGrpSpPr/>
            <p:nvPr/>
          </p:nvGrpSpPr>
          <p:grpSpPr>
            <a:xfrm>
              <a:off x="4635617" y="519547"/>
              <a:ext cx="1554452" cy="796602"/>
              <a:chOff x="4689102" y="467737"/>
              <a:chExt cx="1554452" cy="796602"/>
            </a:xfrm>
          </p:grpSpPr>
          <p:grpSp>
            <p:nvGrpSpPr>
              <p:cNvPr id="56" name="Group 55">
                <a:extLst>
                  <a:ext uri="{FF2B5EF4-FFF2-40B4-BE49-F238E27FC236}">
                    <a16:creationId xmlns:a16="http://schemas.microsoft.com/office/drawing/2014/main" id="{29392EBD-118B-47D7-9781-F3FB71397F07}"/>
                  </a:ext>
                </a:extLst>
              </p:cNvPr>
              <p:cNvGrpSpPr/>
              <p:nvPr/>
            </p:nvGrpSpPr>
            <p:grpSpPr>
              <a:xfrm>
                <a:off x="5503883" y="519913"/>
                <a:ext cx="739671" cy="744426"/>
                <a:chOff x="-634205" y="2070100"/>
                <a:chExt cx="2963862" cy="2982913"/>
              </a:xfrm>
              <a:solidFill>
                <a:schemeClr val="bg1">
                  <a:lumMod val="85000"/>
                </a:schemeClr>
              </a:solidFill>
            </p:grpSpPr>
            <p:sp>
              <p:nvSpPr>
                <p:cNvPr id="59" name="Freeform 8">
                  <a:extLst>
                    <a:ext uri="{FF2B5EF4-FFF2-40B4-BE49-F238E27FC236}">
                      <a16:creationId xmlns:a16="http://schemas.microsoft.com/office/drawing/2014/main" id="{D57FE69F-9866-479F-83A6-5D98DD119BEB}"/>
                    </a:ext>
                  </a:extLst>
                </p:cNvPr>
                <p:cNvSpPr>
                  <a:spLocks noChangeAspect="1"/>
                </p:cNvSpPr>
                <p:nvPr/>
              </p:nvSpPr>
              <p:spPr bwMode="gray">
                <a:xfrm>
                  <a:off x="1323182" y="2771775"/>
                  <a:ext cx="363538" cy="425450"/>
                </a:xfrm>
                <a:custGeom>
                  <a:avLst/>
                  <a:gdLst>
                    <a:gd name="T0" fmla="*/ 2147483647 w 425"/>
                    <a:gd name="T1" fmla="*/ 2147483647 h 433"/>
                    <a:gd name="T2" fmla="*/ 2147483647 w 425"/>
                    <a:gd name="T3" fmla="*/ 2147483647 h 433"/>
                    <a:gd name="T4" fmla="*/ 2147483647 w 425"/>
                    <a:gd name="T5" fmla="*/ 2147483647 h 433"/>
                    <a:gd name="T6" fmla="*/ 2147483647 w 425"/>
                    <a:gd name="T7" fmla="*/ 2147483647 h 433"/>
                    <a:gd name="T8" fmla="*/ 2147483647 w 425"/>
                    <a:gd name="T9" fmla="*/ 2147483647 h 433"/>
                    <a:gd name="T10" fmla="*/ 2147483647 w 425"/>
                    <a:gd name="T11" fmla="*/ 2147483647 h 433"/>
                    <a:gd name="T12" fmla="*/ 2147483647 w 425"/>
                    <a:gd name="T13" fmla="*/ 2147483647 h 433"/>
                    <a:gd name="T14" fmla="*/ 2147483647 w 425"/>
                    <a:gd name="T15" fmla="*/ 2147483647 h 433"/>
                    <a:gd name="T16" fmla="*/ 2147483647 w 425"/>
                    <a:gd name="T17" fmla="*/ 2147483647 h 433"/>
                    <a:gd name="T18" fmla="*/ 2147483647 w 425"/>
                    <a:gd name="T19" fmla="*/ 2147483647 h 433"/>
                    <a:gd name="T20" fmla="*/ 2147483647 w 425"/>
                    <a:gd name="T21" fmla="*/ 2147483647 h 433"/>
                    <a:gd name="T22" fmla="*/ 2147483647 w 425"/>
                    <a:gd name="T23" fmla="*/ 2147483647 h 433"/>
                    <a:gd name="T24" fmla="*/ 2147483647 w 425"/>
                    <a:gd name="T25" fmla="*/ 2147483647 h 433"/>
                    <a:gd name="T26" fmla="*/ 2147483647 w 425"/>
                    <a:gd name="T27" fmla="*/ 2147483647 h 433"/>
                    <a:gd name="T28" fmla="*/ 2147483647 w 425"/>
                    <a:gd name="T29" fmla="*/ 2147483647 h 433"/>
                    <a:gd name="T30" fmla="*/ 2147483647 w 425"/>
                    <a:gd name="T31" fmla="*/ 2147483647 h 433"/>
                    <a:gd name="T32" fmla="*/ 2147483647 w 425"/>
                    <a:gd name="T33" fmla="*/ 2147483647 h 433"/>
                    <a:gd name="T34" fmla="*/ 0 w 425"/>
                    <a:gd name="T35" fmla="*/ 2147483647 h 433"/>
                    <a:gd name="T36" fmla="*/ 2147483647 w 425"/>
                    <a:gd name="T37" fmla="*/ 2147483647 h 433"/>
                    <a:gd name="T38" fmla="*/ 2147483647 w 425"/>
                    <a:gd name="T39" fmla="*/ 2147483647 h 433"/>
                    <a:gd name="T40" fmla="*/ 2147483647 w 425"/>
                    <a:gd name="T41" fmla="*/ 2147483647 h 433"/>
                    <a:gd name="T42" fmla="*/ 2147483647 w 425"/>
                    <a:gd name="T43" fmla="*/ 2147483647 h 433"/>
                    <a:gd name="T44" fmla="*/ 2147483647 w 425"/>
                    <a:gd name="T45" fmla="*/ 2147483647 h 433"/>
                    <a:gd name="T46" fmla="*/ 2147483647 w 425"/>
                    <a:gd name="T47" fmla="*/ 2147483647 h 433"/>
                    <a:gd name="T48" fmla="*/ 2147483647 w 425"/>
                    <a:gd name="T49" fmla="*/ 2147483647 h 433"/>
                    <a:gd name="T50" fmla="*/ 2147483647 w 425"/>
                    <a:gd name="T51" fmla="*/ 2147483647 h 433"/>
                    <a:gd name="T52" fmla="*/ 2147483647 w 425"/>
                    <a:gd name="T53" fmla="*/ 2147483647 h 433"/>
                    <a:gd name="T54" fmla="*/ 2147483647 w 425"/>
                    <a:gd name="T55" fmla="*/ 2147483647 h 433"/>
                    <a:gd name="T56" fmla="*/ 2147483647 w 425"/>
                    <a:gd name="T57" fmla="*/ 2147483647 h 433"/>
                    <a:gd name="T58" fmla="*/ 2147483647 w 425"/>
                    <a:gd name="T59" fmla="*/ 2147483647 h 433"/>
                    <a:gd name="T60" fmla="*/ 2147483647 w 425"/>
                    <a:gd name="T61" fmla="*/ 2147483647 h 433"/>
                    <a:gd name="T62" fmla="*/ 2147483647 w 425"/>
                    <a:gd name="T63" fmla="*/ 0 h 433"/>
                    <a:gd name="T64" fmla="*/ 2147483647 w 425"/>
                    <a:gd name="T65" fmla="*/ 0 h 433"/>
                    <a:gd name="T66" fmla="*/ 2147483647 w 425"/>
                    <a:gd name="T67" fmla="*/ 2147483647 h 433"/>
                    <a:gd name="T68" fmla="*/ 2147483647 w 425"/>
                    <a:gd name="T69" fmla="*/ 2147483647 h 433"/>
                    <a:gd name="T70" fmla="*/ 2147483647 w 425"/>
                    <a:gd name="T71" fmla="*/ 2147483647 h 433"/>
                    <a:gd name="T72" fmla="*/ 2147483647 w 425"/>
                    <a:gd name="T73" fmla="*/ 2147483647 h 433"/>
                    <a:gd name="T74" fmla="*/ 2147483647 w 425"/>
                    <a:gd name="T75" fmla="*/ 2147483647 h 433"/>
                    <a:gd name="T76" fmla="*/ 2147483647 w 425"/>
                    <a:gd name="T77" fmla="*/ 2147483647 h 433"/>
                    <a:gd name="T78" fmla="*/ 2147483647 w 425"/>
                    <a:gd name="T79" fmla="*/ 2147483647 h 433"/>
                    <a:gd name="T80" fmla="*/ 2147483647 w 425"/>
                    <a:gd name="T81" fmla="*/ 2147483647 h 433"/>
                    <a:gd name="T82" fmla="*/ 2147483647 w 425"/>
                    <a:gd name="T83" fmla="*/ 2147483647 h 433"/>
                    <a:gd name="T84" fmla="*/ 2147483647 w 425"/>
                    <a:gd name="T85" fmla="*/ 2147483647 h 433"/>
                    <a:gd name="T86" fmla="*/ 2147483647 w 425"/>
                    <a:gd name="T87" fmla="*/ 2147483647 h 433"/>
                    <a:gd name="T88" fmla="*/ 2147483647 w 425"/>
                    <a:gd name="T89" fmla="*/ 2147483647 h 433"/>
                    <a:gd name="T90" fmla="*/ 2147483647 w 425"/>
                    <a:gd name="T91" fmla="*/ 2147483647 h 433"/>
                    <a:gd name="T92" fmla="*/ 2147483647 w 425"/>
                    <a:gd name="T93" fmla="*/ 2147483647 h 433"/>
                    <a:gd name="T94" fmla="*/ 2147483647 w 425"/>
                    <a:gd name="T95" fmla="*/ 2147483647 h 43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25"/>
                    <a:gd name="T145" fmla="*/ 0 h 433"/>
                    <a:gd name="T146" fmla="*/ 425 w 425"/>
                    <a:gd name="T147" fmla="*/ 433 h 43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25" h="433">
                      <a:moveTo>
                        <a:pt x="286" y="267"/>
                      </a:moveTo>
                      <a:lnTo>
                        <a:pt x="350" y="314"/>
                      </a:lnTo>
                      <a:lnTo>
                        <a:pt x="350" y="339"/>
                      </a:lnTo>
                      <a:lnTo>
                        <a:pt x="320" y="359"/>
                      </a:lnTo>
                      <a:lnTo>
                        <a:pt x="285" y="381"/>
                      </a:lnTo>
                      <a:lnTo>
                        <a:pt x="254" y="398"/>
                      </a:lnTo>
                      <a:lnTo>
                        <a:pt x="222" y="432"/>
                      </a:lnTo>
                      <a:lnTo>
                        <a:pt x="194" y="416"/>
                      </a:lnTo>
                      <a:lnTo>
                        <a:pt x="153" y="381"/>
                      </a:lnTo>
                      <a:lnTo>
                        <a:pt x="140" y="381"/>
                      </a:lnTo>
                      <a:lnTo>
                        <a:pt x="116" y="394"/>
                      </a:lnTo>
                      <a:lnTo>
                        <a:pt x="88" y="387"/>
                      </a:lnTo>
                      <a:lnTo>
                        <a:pt x="96" y="370"/>
                      </a:lnTo>
                      <a:lnTo>
                        <a:pt x="97" y="339"/>
                      </a:lnTo>
                      <a:lnTo>
                        <a:pt x="85" y="313"/>
                      </a:lnTo>
                      <a:lnTo>
                        <a:pt x="43" y="308"/>
                      </a:lnTo>
                      <a:lnTo>
                        <a:pt x="9" y="312"/>
                      </a:lnTo>
                      <a:lnTo>
                        <a:pt x="0" y="290"/>
                      </a:lnTo>
                      <a:lnTo>
                        <a:pt x="17" y="257"/>
                      </a:lnTo>
                      <a:lnTo>
                        <a:pt x="39" y="231"/>
                      </a:lnTo>
                      <a:lnTo>
                        <a:pt x="47" y="181"/>
                      </a:lnTo>
                      <a:lnTo>
                        <a:pt x="87" y="164"/>
                      </a:lnTo>
                      <a:lnTo>
                        <a:pt x="140" y="167"/>
                      </a:lnTo>
                      <a:lnTo>
                        <a:pt x="153" y="154"/>
                      </a:lnTo>
                      <a:lnTo>
                        <a:pt x="187" y="100"/>
                      </a:lnTo>
                      <a:lnTo>
                        <a:pt x="206" y="63"/>
                      </a:lnTo>
                      <a:lnTo>
                        <a:pt x="258" y="63"/>
                      </a:lnTo>
                      <a:lnTo>
                        <a:pt x="271" y="29"/>
                      </a:lnTo>
                      <a:lnTo>
                        <a:pt x="289" y="24"/>
                      </a:lnTo>
                      <a:lnTo>
                        <a:pt x="311" y="24"/>
                      </a:lnTo>
                      <a:lnTo>
                        <a:pt x="336" y="24"/>
                      </a:lnTo>
                      <a:lnTo>
                        <a:pt x="354" y="0"/>
                      </a:lnTo>
                      <a:lnTo>
                        <a:pt x="364" y="0"/>
                      </a:lnTo>
                      <a:lnTo>
                        <a:pt x="357" y="32"/>
                      </a:lnTo>
                      <a:lnTo>
                        <a:pt x="336" y="50"/>
                      </a:lnTo>
                      <a:lnTo>
                        <a:pt x="324" y="91"/>
                      </a:lnTo>
                      <a:lnTo>
                        <a:pt x="325" y="136"/>
                      </a:lnTo>
                      <a:lnTo>
                        <a:pt x="349" y="138"/>
                      </a:lnTo>
                      <a:lnTo>
                        <a:pt x="382" y="121"/>
                      </a:lnTo>
                      <a:lnTo>
                        <a:pt x="400" y="104"/>
                      </a:lnTo>
                      <a:lnTo>
                        <a:pt x="416" y="104"/>
                      </a:lnTo>
                      <a:lnTo>
                        <a:pt x="424" y="117"/>
                      </a:lnTo>
                      <a:lnTo>
                        <a:pt x="370" y="164"/>
                      </a:lnTo>
                      <a:lnTo>
                        <a:pt x="368" y="195"/>
                      </a:lnTo>
                      <a:lnTo>
                        <a:pt x="364" y="219"/>
                      </a:lnTo>
                      <a:lnTo>
                        <a:pt x="320" y="219"/>
                      </a:lnTo>
                      <a:lnTo>
                        <a:pt x="289" y="244"/>
                      </a:lnTo>
                      <a:lnTo>
                        <a:pt x="286" y="267"/>
                      </a:lnTo>
                    </a:path>
                  </a:pathLst>
                </a:custGeom>
                <a:solidFill>
                  <a:srgbClr val="D9D9D9"/>
                </a:solid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GB" alt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sp>
              <p:nvSpPr>
                <p:cNvPr id="60" name="Freeform 9">
                  <a:extLst>
                    <a:ext uri="{FF2B5EF4-FFF2-40B4-BE49-F238E27FC236}">
                      <a16:creationId xmlns:a16="http://schemas.microsoft.com/office/drawing/2014/main" id="{368887BF-8B4F-429B-A3F7-8EDFD3C5A652}"/>
                    </a:ext>
                  </a:extLst>
                </p:cNvPr>
                <p:cNvSpPr>
                  <a:spLocks noChangeAspect="1"/>
                </p:cNvSpPr>
                <p:nvPr/>
              </p:nvSpPr>
              <p:spPr bwMode="gray">
                <a:xfrm>
                  <a:off x="-634205" y="2647950"/>
                  <a:ext cx="1609725" cy="1949450"/>
                </a:xfrm>
                <a:custGeom>
                  <a:avLst/>
                  <a:gdLst>
                    <a:gd name="T0" fmla="*/ 2147483647 w 1878"/>
                    <a:gd name="T1" fmla="*/ 2147483647 h 1991"/>
                    <a:gd name="T2" fmla="*/ 2147483647 w 1878"/>
                    <a:gd name="T3" fmla="*/ 2147483647 h 1991"/>
                    <a:gd name="T4" fmla="*/ 2147483647 w 1878"/>
                    <a:gd name="T5" fmla="*/ 2147483647 h 1991"/>
                    <a:gd name="T6" fmla="*/ 2147483647 w 1878"/>
                    <a:gd name="T7" fmla="*/ 2147483647 h 1991"/>
                    <a:gd name="T8" fmla="*/ 2147483647 w 1878"/>
                    <a:gd name="T9" fmla="*/ 2147483647 h 1991"/>
                    <a:gd name="T10" fmla="*/ 2147483647 w 1878"/>
                    <a:gd name="T11" fmla="*/ 2147483647 h 1991"/>
                    <a:gd name="T12" fmla="*/ 2147483647 w 1878"/>
                    <a:gd name="T13" fmla="*/ 2147483647 h 1991"/>
                    <a:gd name="T14" fmla="*/ 2147483647 w 1878"/>
                    <a:gd name="T15" fmla="*/ 2147483647 h 1991"/>
                    <a:gd name="T16" fmla="*/ 2147483647 w 1878"/>
                    <a:gd name="T17" fmla="*/ 2147483647 h 1991"/>
                    <a:gd name="T18" fmla="*/ 2147483647 w 1878"/>
                    <a:gd name="T19" fmla="*/ 2147483647 h 1991"/>
                    <a:gd name="T20" fmla="*/ 2147483647 w 1878"/>
                    <a:gd name="T21" fmla="*/ 2147483647 h 1991"/>
                    <a:gd name="T22" fmla="*/ 2147483647 w 1878"/>
                    <a:gd name="T23" fmla="*/ 2147483647 h 1991"/>
                    <a:gd name="T24" fmla="*/ 2147483647 w 1878"/>
                    <a:gd name="T25" fmla="*/ 2147483647 h 1991"/>
                    <a:gd name="T26" fmla="*/ 2147483647 w 1878"/>
                    <a:gd name="T27" fmla="*/ 2147483647 h 1991"/>
                    <a:gd name="T28" fmla="*/ 2147483647 w 1878"/>
                    <a:gd name="T29" fmla="*/ 2147483647 h 1991"/>
                    <a:gd name="T30" fmla="*/ 2147483647 w 1878"/>
                    <a:gd name="T31" fmla="*/ 2147483647 h 1991"/>
                    <a:gd name="T32" fmla="*/ 2147483647 w 1878"/>
                    <a:gd name="T33" fmla="*/ 2147483647 h 1991"/>
                    <a:gd name="T34" fmla="*/ 2147483647 w 1878"/>
                    <a:gd name="T35" fmla="*/ 2147483647 h 1991"/>
                    <a:gd name="T36" fmla="*/ 2147483647 w 1878"/>
                    <a:gd name="T37" fmla="*/ 2147483647 h 1991"/>
                    <a:gd name="T38" fmla="*/ 2147483647 w 1878"/>
                    <a:gd name="T39" fmla="*/ 2147483647 h 1991"/>
                    <a:gd name="T40" fmla="*/ 2147483647 w 1878"/>
                    <a:gd name="T41" fmla="*/ 2147483647 h 1991"/>
                    <a:gd name="T42" fmla="*/ 2147483647 w 1878"/>
                    <a:gd name="T43" fmla="*/ 2147483647 h 1991"/>
                    <a:gd name="T44" fmla="*/ 2147483647 w 1878"/>
                    <a:gd name="T45" fmla="*/ 2147483647 h 1991"/>
                    <a:gd name="T46" fmla="*/ 2147483647 w 1878"/>
                    <a:gd name="T47" fmla="*/ 2147483647 h 1991"/>
                    <a:gd name="T48" fmla="*/ 2147483647 w 1878"/>
                    <a:gd name="T49" fmla="*/ 2147483647 h 1991"/>
                    <a:gd name="T50" fmla="*/ 2147483647 w 1878"/>
                    <a:gd name="T51" fmla="*/ 2147483647 h 1991"/>
                    <a:gd name="T52" fmla="*/ 2147483647 w 1878"/>
                    <a:gd name="T53" fmla="*/ 2147483647 h 1991"/>
                    <a:gd name="T54" fmla="*/ 0 w 1878"/>
                    <a:gd name="T55" fmla="*/ 2147483647 h 1991"/>
                    <a:gd name="T56" fmla="*/ 2147483647 w 1878"/>
                    <a:gd name="T57" fmla="*/ 2147483647 h 1991"/>
                    <a:gd name="T58" fmla="*/ 2147483647 w 1878"/>
                    <a:gd name="T59" fmla="*/ 2147483647 h 1991"/>
                    <a:gd name="T60" fmla="*/ 2147483647 w 1878"/>
                    <a:gd name="T61" fmla="*/ 2147483647 h 1991"/>
                    <a:gd name="T62" fmla="*/ 2147483647 w 1878"/>
                    <a:gd name="T63" fmla="*/ 2147483647 h 1991"/>
                    <a:gd name="T64" fmla="*/ 2147483647 w 1878"/>
                    <a:gd name="T65" fmla="*/ 2147483647 h 1991"/>
                    <a:gd name="T66" fmla="*/ 2147483647 w 1878"/>
                    <a:gd name="T67" fmla="*/ 2147483647 h 1991"/>
                    <a:gd name="T68" fmla="*/ 2147483647 w 1878"/>
                    <a:gd name="T69" fmla="*/ 2147483647 h 1991"/>
                    <a:gd name="T70" fmla="*/ 2147483647 w 1878"/>
                    <a:gd name="T71" fmla="*/ 2147483647 h 1991"/>
                    <a:gd name="T72" fmla="*/ 2147483647 w 1878"/>
                    <a:gd name="T73" fmla="*/ 2147483647 h 1991"/>
                    <a:gd name="T74" fmla="*/ 2147483647 w 1878"/>
                    <a:gd name="T75" fmla="*/ 2147483647 h 1991"/>
                    <a:gd name="T76" fmla="*/ 2147483647 w 1878"/>
                    <a:gd name="T77" fmla="*/ 0 h 1991"/>
                    <a:gd name="T78" fmla="*/ 2147483647 w 1878"/>
                    <a:gd name="T79" fmla="*/ 2147483647 h 1991"/>
                    <a:gd name="T80" fmla="*/ 2147483647 w 1878"/>
                    <a:gd name="T81" fmla="*/ 2147483647 h 1991"/>
                    <a:gd name="T82" fmla="*/ 2147483647 w 1878"/>
                    <a:gd name="T83" fmla="*/ 2147483647 h 1991"/>
                    <a:gd name="T84" fmla="*/ 2147483647 w 1878"/>
                    <a:gd name="T85" fmla="*/ 2147483647 h 1991"/>
                    <a:gd name="T86" fmla="*/ 2147483647 w 1878"/>
                    <a:gd name="T87" fmla="*/ 2147483647 h 1991"/>
                    <a:gd name="T88" fmla="*/ 2147483647 w 1878"/>
                    <a:gd name="T89" fmla="*/ 2147483647 h 1991"/>
                    <a:gd name="T90" fmla="*/ 2147483647 w 1878"/>
                    <a:gd name="T91" fmla="*/ 2147483647 h 1991"/>
                    <a:gd name="T92" fmla="*/ 2147483647 w 1878"/>
                    <a:gd name="T93" fmla="*/ 2147483647 h 1991"/>
                    <a:gd name="T94" fmla="*/ 2147483647 w 1878"/>
                    <a:gd name="T95" fmla="*/ 2147483647 h 1991"/>
                    <a:gd name="T96" fmla="*/ 2147483647 w 1878"/>
                    <a:gd name="T97" fmla="*/ 2147483647 h 1991"/>
                    <a:gd name="T98" fmla="*/ 2147483647 w 1878"/>
                    <a:gd name="T99" fmla="*/ 2147483647 h 1991"/>
                    <a:gd name="T100" fmla="*/ 2147483647 w 1878"/>
                    <a:gd name="T101" fmla="*/ 2147483647 h 1991"/>
                    <a:gd name="T102" fmla="*/ 2147483647 w 1878"/>
                    <a:gd name="T103" fmla="*/ 2147483647 h 1991"/>
                    <a:gd name="T104" fmla="*/ 2147483647 w 1878"/>
                    <a:gd name="T105" fmla="*/ 2147483647 h 1991"/>
                    <a:gd name="T106" fmla="*/ 2147483647 w 1878"/>
                    <a:gd name="T107" fmla="*/ 2147483647 h 1991"/>
                    <a:gd name="T108" fmla="*/ 2147483647 w 1878"/>
                    <a:gd name="T109" fmla="*/ 2147483647 h 1991"/>
                    <a:gd name="T110" fmla="*/ 2147483647 w 1878"/>
                    <a:gd name="T111" fmla="*/ 2147483647 h 1991"/>
                    <a:gd name="T112" fmla="*/ 2147483647 w 1878"/>
                    <a:gd name="T113" fmla="*/ 2147483647 h 1991"/>
                    <a:gd name="T114" fmla="*/ 2147483647 w 1878"/>
                    <a:gd name="T115" fmla="*/ 2147483647 h 1991"/>
                    <a:gd name="T116" fmla="*/ 2147483647 w 1878"/>
                    <a:gd name="T117" fmla="*/ 2147483647 h 1991"/>
                    <a:gd name="T118" fmla="*/ 2147483647 w 1878"/>
                    <a:gd name="T119" fmla="*/ 2147483647 h 1991"/>
                    <a:gd name="T120" fmla="*/ 2147483647 w 1878"/>
                    <a:gd name="T121" fmla="*/ 2147483647 h 1991"/>
                    <a:gd name="T122" fmla="*/ 2147483647 w 1878"/>
                    <a:gd name="T123" fmla="*/ 2147483647 h 1991"/>
                    <a:gd name="T124" fmla="*/ 2147483647 w 1878"/>
                    <a:gd name="T125" fmla="*/ 2147483647 h 199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878"/>
                    <a:gd name="T190" fmla="*/ 0 h 1991"/>
                    <a:gd name="T191" fmla="*/ 1878 w 1878"/>
                    <a:gd name="T192" fmla="*/ 1991 h 199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878" h="1991">
                      <a:moveTo>
                        <a:pt x="1872" y="1450"/>
                      </a:moveTo>
                      <a:lnTo>
                        <a:pt x="1872" y="1536"/>
                      </a:lnTo>
                      <a:lnTo>
                        <a:pt x="1851" y="1569"/>
                      </a:lnTo>
                      <a:lnTo>
                        <a:pt x="1833" y="1587"/>
                      </a:lnTo>
                      <a:lnTo>
                        <a:pt x="1798" y="1595"/>
                      </a:lnTo>
                      <a:lnTo>
                        <a:pt x="1737" y="1607"/>
                      </a:lnTo>
                      <a:lnTo>
                        <a:pt x="1699" y="1619"/>
                      </a:lnTo>
                      <a:lnTo>
                        <a:pt x="1666" y="1678"/>
                      </a:lnTo>
                      <a:lnTo>
                        <a:pt x="1658" y="1698"/>
                      </a:lnTo>
                      <a:lnTo>
                        <a:pt x="1637" y="1712"/>
                      </a:lnTo>
                      <a:lnTo>
                        <a:pt x="1579" y="1713"/>
                      </a:lnTo>
                      <a:lnTo>
                        <a:pt x="1570" y="1700"/>
                      </a:lnTo>
                      <a:lnTo>
                        <a:pt x="1556" y="1700"/>
                      </a:lnTo>
                      <a:lnTo>
                        <a:pt x="1535" y="1719"/>
                      </a:lnTo>
                      <a:lnTo>
                        <a:pt x="1513" y="1716"/>
                      </a:lnTo>
                      <a:lnTo>
                        <a:pt x="1494" y="1693"/>
                      </a:lnTo>
                      <a:lnTo>
                        <a:pt x="1411" y="1696"/>
                      </a:lnTo>
                      <a:lnTo>
                        <a:pt x="1389" y="1738"/>
                      </a:lnTo>
                      <a:lnTo>
                        <a:pt x="1371" y="1737"/>
                      </a:lnTo>
                      <a:lnTo>
                        <a:pt x="1355" y="1727"/>
                      </a:lnTo>
                      <a:lnTo>
                        <a:pt x="1306" y="1737"/>
                      </a:lnTo>
                      <a:lnTo>
                        <a:pt x="1307" y="1722"/>
                      </a:lnTo>
                      <a:lnTo>
                        <a:pt x="1275" y="1719"/>
                      </a:lnTo>
                      <a:lnTo>
                        <a:pt x="1223" y="1660"/>
                      </a:lnTo>
                      <a:lnTo>
                        <a:pt x="1202" y="1664"/>
                      </a:lnTo>
                      <a:lnTo>
                        <a:pt x="1193" y="1713"/>
                      </a:lnTo>
                      <a:lnTo>
                        <a:pt x="1180" y="1732"/>
                      </a:lnTo>
                      <a:lnTo>
                        <a:pt x="1167" y="1737"/>
                      </a:lnTo>
                      <a:lnTo>
                        <a:pt x="1164" y="1767"/>
                      </a:lnTo>
                      <a:lnTo>
                        <a:pt x="1156" y="1788"/>
                      </a:lnTo>
                      <a:lnTo>
                        <a:pt x="1141" y="1808"/>
                      </a:lnTo>
                      <a:lnTo>
                        <a:pt x="1088" y="1809"/>
                      </a:lnTo>
                      <a:lnTo>
                        <a:pt x="1059" y="1814"/>
                      </a:lnTo>
                      <a:lnTo>
                        <a:pt x="1032" y="1856"/>
                      </a:lnTo>
                      <a:lnTo>
                        <a:pt x="1009" y="1875"/>
                      </a:lnTo>
                      <a:lnTo>
                        <a:pt x="988" y="1891"/>
                      </a:lnTo>
                      <a:lnTo>
                        <a:pt x="969" y="1922"/>
                      </a:lnTo>
                      <a:lnTo>
                        <a:pt x="942" y="1923"/>
                      </a:lnTo>
                      <a:lnTo>
                        <a:pt x="918" y="1927"/>
                      </a:lnTo>
                      <a:lnTo>
                        <a:pt x="913" y="1941"/>
                      </a:lnTo>
                      <a:lnTo>
                        <a:pt x="904" y="1951"/>
                      </a:lnTo>
                      <a:lnTo>
                        <a:pt x="900" y="1972"/>
                      </a:lnTo>
                      <a:lnTo>
                        <a:pt x="875" y="1982"/>
                      </a:lnTo>
                      <a:lnTo>
                        <a:pt x="846" y="1985"/>
                      </a:lnTo>
                      <a:lnTo>
                        <a:pt x="815" y="1990"/>
                      </a:lnTo>
                      <a:lnTo>
                        <a:pt x="803" y="1975"/>
                      </a:lnTo>
                      <a:lnTo>
                        <a:pt x="782" y="1953"/>
                      </a:lnTo>
                      <a:lnTo>
                        <a:pt x="765" y="1901"/>
                      </a:lnTo>
                      <a:lnTo>
                        <a:pt x="772" y="1868"/>
                      </a:lnTo>
                      <a:lnTo>
                        <a:pt x="788" y="1817"/>
                      </a:lnTo>
                      <a:lnTo>
                        <a:pt x="785" y="1807"/>
                      </a:lnTo>
                      <a:lnTo>
                        <a:pt x="765" y="1809"/>
                      </a:lnTo>
                      <a:lnTo>
                        <a:pt x="744" y="1817"/>
                      </a:lnTo>
                      <a:lnTo>
                        <a:pt x="744" y="1844"/>
                      </a:lnTo>
                      <a:lnTo>
                        <a:pt x="735" y="1861"/>
                      </a:lnTo>
                      <a:lnTo>
                        <a:pt x="702" y="1864"/>
                      </a:lnTo>
                      <a:lnTo>
                        <a:pt x="685" y="1871"/>
                      </a:lnTo>
                      <a:lnTo>
                        <a:pt x="655" y="1909"/>
                      </a:lnTo>
                      <a:lnTo>
                        <a:pt x="639" y="1909"/>
                      </a:lnTo>
                      <a:lnTo>
                        <a:pt x="627" y="1872"/>
                      </a:lnTo>
                      <a:lnTo>
                        <a:pt x="649" y="1800"/>
                      </a:lnTo>
                      <a:lnTo>
                        <a:pt x="632" y="1783"/>
                      </a:lnTo>
                      <a:lnTo>
                        <a:pt x="597" y="1742"/>
                      </a:lnTo>
                      <a:lnTo>
                        <a:pt x="546" y="1732"/>
                      </a:lnTo>
                      <a:lnTo>
                        <a:pt x="550" y="1715"/>
                      </a:lnTo>
                      <a:lnTo>
                        <a:pt x="570" y="1678"/>
                      </a:lnTo>
                      <a:lnTo>
                        <a:pt x="550" y="1646"/>
                      </a:lnTo>
                      <a:lnTo>
                        <a:pt x="521" y="1570"/>
                      </a:lnTo>
                      <a:lnTo>
                        <a:pt x="527" y="1455"/>
                      </a:lnTo>
                      <a:lnTo>
                        <a:pt x="487" y="1434"/>
                      </a:lnTo>
                      <a:lnTo>
                        <a:pt x="471" y="1410"/>
                      </a:lnTo>
                      <a:lnTo>
                        <a:pt x="446" y="1379"/>
                      </a:lnTo>
                      <a:lnTo>
                        <a:pt x="420" y="1393"/>
                      </a:lnTo>
                      <a:lnTo>
                        <a:pt x="404" y="1419"/>
                      </a:lnTo>
                      <a:lnTo>
                        <a:pt x="382" y="1469"/>
                      </a:lnTo>
                      <a:lnTo>
                        <a:pt x="321" y="1469"/>
                      </a:lnTo>
                      <a:lnTo>
                        <a:pt x="292" y="1564"/>
                      </a:lnTo>
                      <a:lnTo>
                        <a:pt x="186" y="1361"/>
                      </a:lnTo>
                      <a:lnTo>
                        <a:pt x="133" y="1246"/>
                      </a:lnTo>
                      <a:lnTo>
                        <a:pt x="111" y="1179"/>
                      </a:lnTo>
                      <a:lnTo>
                        <a:pt x="88" y="1088"/>
                      </a:lnTo>
                      <a:lnTo>
                        <a:pt x="62" y="1053"/>
                      </a:lnTo>
                      <a:lnTo>
                        <a:pt x="12" y="976"/>
                      </a:lnTo>
                      <a:lnTo>
                        <a:pt x="0" y="944"/>
                      </a:lnTo>
                      <a:lnTo>
                        <a:pt x="12" y="916"/>
                      </a:lnTo>
                      <a:lnTo>
                        <a:pt x="45" y="898"/>
                      </a:lnTo>
                      <a:lnTo>
                        <a:pt x="62" y="894"/>
                      </a:lnTo>
                      <a:lnTo>
                        <a:pt x="62" y="880"/>
                      </a:lnTo>
                      <a:lnTo>
                        <a:pt x="58" y="861"/>
                      </a:lnTo>
                      <a:lnTo>
                        <a:pt x="58" y="843"/>
                      </a:lnTo>
                      <a:lnTo>
                        <a:pt x="79" y="839"/>
                      </a:lnTo>
                      <a:lnTo>
                        <a:pt x="97" y="807"/>
                      </a:lnTo>
                      <a:lnTo>
                        <a:pt x="102" y="793"/>
                      </a:lnTo>
                      <a:lnTo>
                        <a:pt x="114" y="798"/>
                      </a:lnTo>
                      <a:lnTo>
                        <a:pt x="133" y="789"/>
                      </a:lnTo>
                      <a:lnTo>
                        <a:pt x="133" y="811"/>
                      </a:lnTo>
                      <a:lnTo>
                        <a:pt x="154" y="843"/>
                      </a:lnTo>
                      <a:lnTo>
                        <a:pt x="180" y="847"/>
                      </a:lnTo>
                      <a:lnTo>
                        <a:pt x="193" y="852"/>
                      </a:lnTo>
                      <a:lnTo>
                        <a:pt x="193" y="874"/>
                      </a:lnTo>
                      <a:lnTo>
                        <a:pt x="180" y="884"/>
                      </a:lnTo>
                      <a:lnTo>
                        <a:pt x="176" y="906"/>
                      </a:lnTo>
                      <a:lnTo>
                        <a:pt x="189" y="920"/>
                      </a:lnTo>
                      <a:lnTo>
                        <a:pt x="207" y="944"/>
                      </a:lnTo>
                      <a:lnTo>
                        <a:pt x="224" y="948"/>
                      </a:lnTo>
                      <a:lnTo>
                        <a:pt x="269" y="961"/>
                      </a:lnTo>
                      <a:lnTo>
                        <a:pt x="342" y="993"/>
                      </a:lnTo>
                      <a:lnTo>
                        <a:pt x="588" y="1002"/>
                      </a:lnTo>
                      <a:lnTo>
                        <a:pt x="588" y="969"/>
                      </a:lnTo>
                      <a:lnTo>
                        <a:pt x="601" y="948"/>
                      </a:lnTo>
                      <a:lnTo>
                        <a:pt x="627" y="944"/>
                      </a:lnTo>
                      <a:lnTo>
                        <a:pt x="645" y="934"/>
                      </a:lnTo>
                      <a:lnTo>
                        <a:pt x="654" y="911"/>
                      </a:lnTo>
                      <a:lnTo>
                        <a:pt x="688" y="889"/>
                      </a:lnTo>
                      <a:lnTo>
                        <a:pt x="719" y="894"/>
                      </a:lnTo>
                      <a:lnTo>
                        <a:pt x="741" y="880"/>
                      </a:lnTo>
                      <a:lnTo>
                        <a:pt x="741" y="0"/>
                      </a:lnTo>
                      <a:lnTo>
                        <a:pt x="772" y="9"/>
                      </a:lnTo>
                      <a:lnTo>
                        <a:pt x="824" y="69"/>
                      </a:lnTo>
                      <a:lnTo>
                        <a:pt x="867" y="154"/>
                      </a:lnTo>
                      <a:lnTo>
                        <a:pt x="894" y="227"/>
                      </a:lnTo>
                      <a:lnTo>
                        <a:pt x="917" y="286"/>
                      </a:lnTo>
                      <a:lnTo>
                        <a:pt x="917" y="322"/>
                      </a:lnTo>
                      <a:lnTo>
                        <a:pt x="882" y="371"/>
                      </a:lnTo>
                      <a:lnTo>
                        <a:pt x="867" y="407"/>
                      </a:lnTo>
                      <a:lnTo>
                        <a:pt x="867" y="495"/>
                      </a:lnTo>
                      <a:lnTo>
                        <a:pt x="973" y="486"/>
                      </a:lnTo>
                      <a:lnTo>
                        <a:pt x="991" y="495"/>
                      </a:lnTo>
                      <a:lnTo>
                        <a:pt x="1013" y="473"/>
                      </a:lnTo>
                      <a:lnTo>
                        <a:pt x="1053" y="480"/>
                      </a:lnTo>
                      <a:lnTo>
                        <a:pt x="1092" y="489"/>
                      </a:lnTo>
                      <a:lnTo>
                        <a:pt x="1118" y="486"/>
                      </a:lnTo>
                      <a:lnTo>
                        <a:pt x="1140" y="449"/>
                      </a:lnTo>
                      <a:lnTo>
                        <a:pt x="1193" y="444"/>
                      </a:lnTo>
                      <a:lnTo>
                        <a:pt x="1241" y="368"/>
                      </a:lnTo>
                      <a:lnTo>
                        <a:pt x="1272" y="335"/>
                      </a:lnTo>
                      <a:lnTo>
                        <a:pt x="1298" y="330"/>
                      </a:lnTo>
                      <a:lnTo>
                        <a:pt x="1308" y="322"/>
                      </a:lnTo>
                      <a:lnTo>
                        <a:pt x="1316" y="335"/>
                      </a:lnTo>
                      <a:lnTo>
                        <a:pt x="1311" y="413"/>
                      </a:lnTo>
                      <a:lnTo>
                        <a:pt x="1316" y="435"/>
                      </a:lnTo>
                      <a:lnTo>
                        <a:pt x="1371" y="454"/>
                      </a:lnTo>
                      <a:lnTo>
                        <a:pt x="1385" y="480"/>
                      </a:lnTo>
                      <a:lnTo>
                        <a:pt x="1385" y="508"/>
                      </a:lnTo>
                      <a:lnTo>
                        <a:pt x="1395" y="536"/>
                      </a:lnTo>
                      <a:lnTo>
                        <a:pt x="1390" y="554"/>
                      </a:lnTo>
                      <a:lnTo>
                        <a:pt x="1390" y="581"/>
                      </a:lnTo>
                      <a:lnTo>
                        <a:pt x="1395" y="590"/>
                      </a:lnTo>
                      <a:lnTo>
                        <a:pt x="1417" y="617"/>
                      </a:lnTo>
                      <a:lnTo>
                        <a:pt x="1504" y="676"/>
                      </a:lnTo>
                      <a:lnTo>
                        <a:pt x="1548" y="676"/>
                      </a:lnTo>
                      <a:lnTo>
                        <a:pt x="1579" y="649"/>
                      </a:lnTo>
                      <a:lnTo>
                        <a:pt x="1601" y="630"/>
                      </a:lnTo>
                      <a:lnTo>
                        <a:pt x="1601" y="711"/>
                      </a:lnTo>
                      <a:lnTo>
                        <a:pt x="1639" y="726"/>
                      </a:lnTo>
                      <a:lnTo>
                        <a:pt x="1667" y="725"/>
                      </a:lnTo>
                      <a:lnTo>
                        <a:pt x="1655" y="752"/>
                      </a:lnTo>
                      <a:lnTo>
                        <a:pt x="1666" y="789"/>
                      </a:lnTo>
                      <a:lnTo>
                        <a:pt x="1676" y="798"/>
                      </a:lnTo>
                      <a:lnTo>
                        <a:pt x="1696" y="811"/>
                      </a:lnTo>
                      <a:lnTo>
                        <a:pt x="1723" y="803"/>
                      </a:lnTo>
                      <a:lnTo>
                        <a:pt x="1736" y="766"/>
                      </a:lnTo>
                      <a:lnTo>
                        <a:pt x="1741" y="734"/>
                      </a:lnTo>
                      <a:lnTo>
                        <a:pt x="1745" y="716"/>
                      </a:lnTo>
                      <a:lnTo>
                        <a:pt x="1797" y="726"/>
                      </a:lnTo>
                      <a:lnTo>
                        <a:pt x="1774" y="757"/>
                      </a:lnTo>
                      <a:lnTo>
                        <a:pt x="1771" y="776"/>
                      </a:lnTo>
                      <a:lnTo>
                        <a:pt x="1771" y="793"/>
                      </a:lnTo>
                      <a:lnTo>
                        <a:pt x="1775" y="811"/>
                      </a:lnTo>
                      <a:lnTo>
                        <a:pt x="1785" y="821"/>
                      </a:lnTo>
                      <a:lnTo>
                        <a:pt x="1789" y="835"/>
                      </a:lnTo>
                      <a:lnTo>
                        <a:pt x="1789" y="871"/>
                      </a:lnTo>
                      <a:lnTo>
                        <a:pt x="1780" y="889"/>
                      </a:lnTo>
                      <a:lnTo>
                        <a:pt x="1775" y="906"/>
                      </a:lnTo>
                      <a:lnTo>
                        <a:pt x="1763" y="961"/>
                      </a:lnTo>
                      <a:lnTo>
                        <a:pt x="1763" y="988"/>
                      </a:lnTo>
                      <a:lnTo>
                        <a:pt x="1736" y="1025"/>
                      </a:lnTo>
                      <a:lnTo>
                        <a:pt x="1718" y="1078"/>
                      </a:lnTo>
                      <a:lnTo>
                        <a:pt x="1692" y="1129"/>
                      </a:lnTo>
                      <a:lnTo>
                        <a:pt x="1670" y="1155"/>
                      </a:lnTo>
                      <a:lnTo>
                        <a:pt x="1654" y="1179"/>
                      </a:lnTo>
                      <a:lnTo>
                        <a:pt x="1654" y="1215"/>
                      </a:lnTo>
                      <a:lnTo>
                        <a:pt x="1692" y="1246"/>
                      </a:lnTo>
                      <a:lnTo>
                        <a:pt x="1745" y="1292"/>
                      </a:lnTo>
                      <a:lnTo>
                        <a:pt x="1759" y="1334"/>
                      </a:lnTo>
                      <a:lnTo>
                        <a:pt x="1792" y="1365"/>
                      </a:lnTo>
                      <a:lnTo>
                        <a:pt x="1824" y="1393"/>
                      </a:lnTo>
                      <a:lnTo>
                        <a:pt x="1872" y="1446"/>
                      </a:lnTo>
                      <a:lnTo>
                        <a:pt x="1877" y="1450"/>
                      </a:lnTo>
                      <a:lnTo>
                        <a:pt x="1872" y="1450"/>
                      </a:lnTo>
                    </a:path>
                  </a:pathLst>
                </a:custGeom>
                <a:grp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sp>
              <p:nvSpPr>
                <p:cNvPr id="61" name="Freeform 10">
                  <a:extLst>
                    <a:ext uri="{FF2B5EF4-FFF2-40B4-BE49-F238E27FC236}">
                      <a16:creationId xmlns:a16="http://schemas.microsoft.com/office/drawing/2014/main" id="{4652F737-99E7-4CB5-A327-86B087F7DD76}"/>
                    </a:ext>
                  </a:extLst>
                </p:cNvPr>
                <p:cNvSpPr>
                  <a:spLocks noChangeAspect="1"/>
                </p:cNvSpPr>
                <p:nvPr/>
              </p:nvSpPr>
              <p:spPr bwMode="gray">
                <a:xfrm>
                  <a:off x="1547020" y="3246438"/>
                  <a:ext cx="782637" cy="971550"/>
                </a:xfrm>
                <a:custGeom>
                  <a:avLst/>
                  <a:gdLst>
                    <a:gd name="T0" fmla="*/ 2147483647 w 912"/>
                    <a:gd name="T1" fmla="*/ 2147483647 h 992"/>
                    <a:gd name="T2" fmla="*/ 2147483647 w 912"/>
                    <a:gd name="T3" fmla="*/ 2147483647 h 992"/>
                    <a:gd name="T4" fmla="*/ 2147483647 w 912"/>
                    <a:gd name="T5" fmla="*/ 2147483647 h 992"/>
                    <a:gd name="T6" fmla="*/ 2147483647 w 912"/>
                    <a:gd name="T7" fmla="*/ 2147483647 h 992"/>
                    <a:gd name="T8" fmla="*/ 2147483647 w 912"/>
                    <a:gd name="T9" fmla="*/ 2147483647 h 992"/>
                    <a:gd name="T10" fmla="*/ 2147483647 w 912"/>
                    <a:gd name="T11" fmla="*/ 2147483647 h 992"/>
                    <a:gd name="T12" fmla="*/ 2147483647 w 912"/>
                    <a:gd name="T13" fmla="*/ 2147483647 h 992"/>
                    <a:gd name="T14" fmla="*/ 2147483647 w 912"/>
                    <a:gd name="T15" fmla="*/ 2147483647 h 992"/>
                    <a:gd name="T16" fmla="*/ 2147483647 w 912"/>
                    <a:gd name="T17" fmla="*/ 2147483647 h 992"/>
                    <a:gd name="T18" fmla="*/ 2147483647 w 912"/>
                    <a:gd name="T19" fmla="*/ 2147483647 h 992"/>
                    <a:gd name="T20" fmla="*/ 2147483647 w 912"/>
                    <a:gd name="T21" fmla="*/ 2147483647 h 992"/>
                    <a:gd name="T22" fmla="*/ 2147483647 w 912"/>
                    <a:gd name="T23" fmla="*/ 2147483647 h 992"/>
                    <a:gd name="T24" fmla="*/ 2147483647 w 912"/>
                    <a:gd name="T25" fmla="*/ 2147483647 h 992"/>
                    <a:gd name="T26" fmla="*/ 2147483647 w 912"/>
                    <a:gd name="T27" fmla="*/ 2147483647 h 992"/>
                    <a:gd name="T28" fmla="*/ 2147483647 w 912"/>
                    <a:gd name="T29" fmla="*/ 2147483647 h 992"/>
                    <a:gd name="T30" fmla="*/ 2147483647 w 912"/>
                    <a:gd name="T31" fmla="*/ 2147483647 h 992"/>
                    <a:gd name="T32" fmla="*/ 2147483647 w 912"/>
                    <a:gd name="T33" fmla="*/ 2147483647 h 992"/>
                    <a:gd name="T34" fmla="*/ 2147483647 w 912"/>
                    <a:gd name="T35" fmla="*/ 2147483647 h 992"/>
                    <a:gd name="T36" fmla="*/ 2147483647 w 912"/>
                    <a:gd name="T37" fmla="*/ 2147483647 h 992"/>
                    <a:gd name="T38" fmla="*/ 2147483647 w 912"/>
                    <a:gd name="T39" fmla="*/ 2147483647 h 992"/>
                    <a:gd name="T40" fmla="*/ 2147483647 w 912"/>
                    <a:gd name="T41" fmla="*/ 2147483647 h 992"/>
                    <a:gd name="T42" fmla="*/ 0 w 912"/>
                    <a:gd name="T43" fmla="*/ 2147483647 h 992"/>
                    <a:gd name="T44" fmla="*/ 0 w 912"/>
                    <a:gd name="T45" fmla="*/ 2147483647 h 992"/>
                    <a:gd name="T46" fmla="*/ 2147483647 w 912"/>
                    <a:gd name="T47" fmla="*/ 2147483647 h 992"/>
                    <a:gd name="T48" fmla="*/ 2147483647 w 912"/>
                    <a:gd name="T49" fmla="*/ 2147483647 h 992"/>
                    <a:gd name="T50" fmla="*/ 2147483647 w 912"/>
                    <a:gd name="T51" fmla="*/ 2147483647 h 992"/>
                    <a:gd name="T52" fmla="*/ 2147483647 w 912"/>
                    <a:gd name="T53" fmla="*/ 2147483647 h 992"/>
                    <a:gd name="T54" fmla="*/ 2147483647 w 912"/>
                    <a:gd name="T55" fmla="*/ 2147483647 h 992"/>
                    <a:gd name="T56" fmla="*/ 2147483647 w 912"/>
                    <a:gd name="T57" fmla="*/ 2147483647 h 992"/>
                    <a:gd name="T58" fmla="*/ 2147483647 w 912"/>
                    <a:gd name="T59" fmla="*/ 2147483647 h 992"/>
                    <a:gd name="T60" fmla="*/ 2147483647 w 912"/>
                    <a:gd name="T61" fmla="*/ 2147483647 h 992"/>
                    <a:gd name="T62" fmla="*/ 2147483647 w 912"/>
                    <a:gd name="T63" fmla="*/ 2147483647 h 992"/>
                    <a:gd name="T64" fmla="*/ 2147483647 w 912"/>
                    <a:gd name="T65" fmla="*/ 2147483647 h 992"/>
                    <a:gd name="T66" fmla="*/ 2147483647 w 912"/>
                    <a:gd name="T67" fmla="*/ 2147483647 h 992"/>
                    <a:gd name="T68" fmla="*/ 2147483647 w 912"/>
                    <a:gd name="T69" fmla="*/ 2147483647 h 992"/>
                    <a:gd name="T70" fmla="*/ 2147483647 w 912"/>
                    <a:gd name="T71" fmla="*/ 2147483647 h 992"/>
                    <a:gd name="T72" fmla="*/ 2147483647 w 912"/>
                    <a:gd name="T73" fmla="*/ 2147483647 h 992"/>
                    <a:gd name="T74" fmla="*/ 2147483647 w 912"/>
                    <a:gd name="T75" fmla="*/ 2147483647 h 992"/>
                    <a:gd name="T76" fmla="*/ 2147483647 w 912"/>
                    <a:gd name="T77" fmla="*/ 2147483647 h 992"/>
                    <a:gd name="T78" fmla="*/ 2147483647 w 912"/>
                    <a:gd name="T79" fmla="*/ 2147483647 h 992"/>
                    <a:gd name="T80" fmla="*/ 2147483647 w 912"/>
                    <a:gd name="T81" fmla="*/ 2147483647 h 992"/>
                    <a:gd name="T82" fmla="*/ 2147483647 w 912"/>
                    <a:gd name="T83" fmla="*/ 2147483647 h 992"/>
                    <a:gd name="T84" fmla="*/ 2147483647 w 912"/>
                    <a:gd name="T85" fmla="*/ 2147483647 h 992"/>
                    <a:gd name="T86" fmla="*/ 2147483647 w 912"/>
                    <a:gd name="T87" fmla="*/ 2147483647 h 992"/>
                    <a:gd name="T88" fmla="*/ 2147483647 w 912"/>
                    <a:gd name="T89" fmla="*/ 2147483647 h 992"/>
                    <a:gd name="T90" fmla="*/ 2147483647 w 912"/>
                    <a:gd name="T91" fmla="*/ 2147483647 h 992"/>
                    <a:gd name="T92" fmla="*/ 2147483647 w 912"/>
                    <a:gd name="T93" fmla="*/ 2147483647 h 992"/>
                    <a:gd name="T94" fmla="*/ 2147483647 w 912"/>
                    <a:gd name="T95" fmla="*/ 2147483647 h 992"/>
                    <a:gd name="T96" fmla="*/ 2147483647 w 912"/>
                    <a:gd name="T97" fmla="*/ 2147483647 h 992"/>
                    <a:gd name="T98" fmla="*/ 2147483647 w 912"/>
                    <a:gd name="T99" fmla="*/ 2147483647 h 992"/>
                    <a:gd name="T100" fmla="*/ 2147483647 w 912"/>
                    <a:gd name="T101" fmla="*/ 0 h 992"/>
                    <a:gd name="T102" fmla="*/ 2147483647 w 912"/>
                    <a:gd name="T103" fmla="*/ 2147483647 h 992"/>
                    <a:gd name="T104" fmla="*/ 2147483647 w 912"/>
                    <a:gd name="T105" fmla="*/ 2147483647 h 992"/>
                    <a:gd name="T106" fmla="*/ 2147483647 w 912"/>
                    <a:gd name="T107" fmla="*/ 2147483647 h 992"/>
                    <a:gd name="T108" fmla="*/ 2147483647 w 912"/>
                    <a:gd name="T109" fmla="*/ 2147483647 h 99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12"/>
                    <a:gd name="T166" fmla="*/ 0 h 992"/>
                    <a:gd name="T167" fmla="*/ 912 w 912"/>
                    <a:gd name="T168" fmla="*/ 992 h 99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12" h="992">
                      <a:moveTo>
                        <a:pt x="911" y="37"/>
                      </a:moveTo>
                      <a:lnTo>
                        <a:pt x="835" y="284"/>
                      </a:lnTo>
                      <a:lnTo>
                        <a:pt x="812" y="338"/>
                      </a:lnTo>
                      <a:lnTo>
                        <a:pt x="783" y="404"/>
                      </a:lnTo>
                      <a:lnTo>
                        <a:pt x="766" y="453"/>
                      </a:lnTo>
                      <a:lnTo>
                        <a:pt x="751" y="467"/>
                      </a:lnTo>
                      <a:lnTo>
                        <a:pt x="712" y="482"/>
                      </a:lnTo>
                      <a:lnTo>
                        <a:pt x="694" y="500"/>
                      </a:lnTo>
                      <a:lnTo>
                        <a:pt x="632" y="519"/>
                      </a:lnTo>
                      <a:lnTo>
                        <a:pt x="579" y="556"/>
                      </a:lnTo>
                      <a:lnTo>
                        <a:pt x="555" y="592"/>
                      </a:lnTo>
                      <a:lnTo>
                        <a:pt x="543" y="621"/>
                      </a:lnTo>
                      <a:lnTo>
                        <a:pt x="528" y="634"/>
                      </a:lnTo>
                      <a:lnTo>
                        <a:pt x="507" y="641"/>
                      </a:lnTo>
                      <a:lnTo>
                        <a:pt x="496" y="651"/>
                      </a:lnTo>
                      <a:lnTo>
                        <a:pt x="485" y="694"/>
                      </a:lnTo>
                      <a:lnTo>
                        <a:pt x="271" y="991"/>
                      </a:lnTo>
                      <a:lnTo>
                        <a:pt x="233" y="943"/>
                      </a:lnTo>
                      <a:lnTo>
                        <a:pt x="214" y="918"/>
                      </a:lnTo>
                      <a:lnTo>
                        <a:pt x="151" y="888"/>
                      </a:lnTo>
                      <a:lnTo>
                        <a:pt x="53" y="881"/>
                      </a:lnTo>
                      <a:lnTo>
                        <a:pt x="0" y="852"/>
                      </a:lnTo>
                      <a:lnTo>
                        <a:pt x="0" y="803"/>
                      </a:lnTo>
                      <a:lnTo>
                        <a:pt x="53" y="755"/>
                      </a:lnTo>
                      <a:lnTo>
                        <a:pt x="76" y="737"/>
                      </a:lnTo>
                      <a:lnTo>
                        <a:pt x="84" y="641"/>
                      </a:lnTo>
                      <a:lnTo>
                        <a:pt x="107" y="609"/>
                      </a:lnTo>
                      <a:lnTo>
                        <a:pt x="148" y="554"/>
                      </a:lnTo>
                      <a:lnTo>
                        <a:pt x="98" y="488"/>
                      </a:lnTo>
                      <a:lnTo>
                        <a:pt x="46" y="428"/>
                      </a:lnTo>
                      <a:lnTo>
                        <a:pt x="51" y="376"/>
                      </a:lnTo>
                      <a:lnTo>
                        <a:pt x="94" y="361"/>
                      </a:lnTo>
                      <a:lnTo>
                        <a:pt x="123" y="335"/>
                      </a:lnTo>
                      <a:lnTo>
                        <a:pt x="158" y="332"/>
                      </a:lnTo>
                      <a:lnTo>
                        <a:pt x="187" y="302"/>
                      </a:lnTo>
                      <a:lnTo>
                        <a:pt x="228" y="271"/>
                      </a:lnTo>
                      <a:lnTo>
                        <a:pt x="222" y="216"/>
                      </a:lnTo>
                      <a:lnTo>
                        <a:pt x="228" y="163"/>
                      </a:lnTo>
                      <a:lnTo>
                        <a:pt x="239" y="120"/>
                      </a:lnTo>
                      <a:lnTo>
                        <a:pt x="239" y="114"/>
                      </a:lnTo>
                      <a:lnTo>
                        <a:pt x="298" y="96"/>
                      </a:lnTo>
                      <a:lnTo>
                        <a:pt x="356" y="96"/>
                      </a:lnTo>
                      <a:lnTo>
                        <a:pt x="385" y="71"/>
                      </a:lnTo>
                      <a:lnTo>
                        <a:pt x="454" y="83"/>
                      </a:lnTo>
                      <a:lnTo>
                        <a:pt x="526" y="114"/>
                      </a:lnTo>
                      <a:lnTo>
                        <a:pt x="560" y="114"/>
                      </a:lnTo>
                      <a:lnTo>
                        <a:pt x="579" y="96"/>
                      </a:lnTo>
                      <a:lnTo>
                        <a:pt x="694" y="114"/>
                      </a:lnTo>
                      <a:lnTo>
                        <a:pt x="735" y="96"/>
                      </a:lnTo>
                      <a:lnTo>
                        <a:pt x="730" y="41"/>
                      </a:lnTo>
                      <a:lnTo>
                        <a:pt x="742" y="0"/>
                      </a:lnTo>
                      <a:lnTo>
                        <a:pt x="759" y="5"/>
                      </a:lnTo>
                      <a:lnTo>
                        <a:pt x="794" y="23"/>
                      </a:lnTo>
                      <a:lnTo>
                        <a:pt x="906" y="23"/>
                      </a:lnTo>
                      <a:lnTo>
                        <a:pt x="911" y="37"/>
                      </a:lnTo>
                    </a:path>
                  </a:pathLst>
                </a:custGeom>
                <a:solidFill>
                  <a:schemeClr val="accent2"/>
                </a:solid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GB" alt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sp>
              <p:nvSpPr>
                <p:cNvPr id="62" name="Freeform 11">
                  <a:extLst>
                    <a:ext uri="{FF2B5EF4-FFF2-40B4-BE49-F238E27FC236}">
                      <a16:creationId xmlns:a16="http://schemas.microsoft.com/office/drawing/2014/main" id="{DB5A3266-264B-4E5C-8B52-57D51369FB52}"/>
                    </a:ext>
                  </a:extLst>
                </p:cNvPr>
                <p:cNvSpPr>
                  <a:spLocks noChangeAspect="1"/>
                </p:cNvSpPr>
                <p:nvPr/>
              </p:nvSpPr>
              <p:spPr bwMode="gray">
                <a:xfrm>
                  <a:off x="469107" y="3949700"/>
                  <a:ext cx="1330325" cy="965200"/>
                </a:xfrm>
                <a:custGeom>
                  <a:avLst/>
                  <a:gdLst>
                    <a:gd name="T0" fmla="*/ 2147483647 w 1552"/>
                    <a:gd name="T1" fmla="*/ 2147483647 h 986"/>
                    <a:gd name="T2" fmla="*/ 2147483647 w 1552"/>
                    <a:gd name="T3" fmla="*/ 2147483647 h 986"/>
                    <a:gd name="T4" fmla="*/ 2147483647 w 1552"/>
                    <a:gd name="T5" fmla="*/ 2147483647 h 986"/>
                    <a:gd name="T6" fmla="*/ 2147483647 w 1552"/>
                    <a:gd name="T7" fmla="*/ 2147483647 h 986"/>
                    <a:gd name="T8" fmla="*/ 2147483647 w 1552"/>
                    <a:gd name="T9" fmla="*/ 0 h 986"/>
                    <a:gd name="T10" fmla="*/ 2147483647 w 1552"/>
                    <a:gd name="T11" fmla="*/ 2147483647 h 986"/>
                    <a:gd name="T12" fmla="*/ 2147483647 w 1552"/>
                    <a:gd name="T13" fmla="*/ 2147483647 h 986"/>
                    <a:gd name="T14" fmla="*/ 2147483647 w 1552"/>
                    <a:gd name="T15" fmla="*/ 2147483647 h 986"/>
                    <a:gd name="T16" fmla="*/ 2147483647 w 1552"/>
                    <a:gd name="T17" fmla="*/ 2147483647 h 986"/>
                    <a:gd name="T18" fmla="*/ 2147483647 w 1552"/>
                    <a:gd name="T19" fmla="*/ 2147483647 h 986"/>
                    <a:gd name="T20" fmla="*/ 2147483647 w 1552"/>
                    <a:gd name="T21" fmla="*/ 2147483647 h 986"/>
                    <a:gd name="T22" fmla="*/ 2147483647 w 1552"/>
                    <a:gd name="T23" fmla="*/ 2147483647 h 986"/>
                    <a:gd name="T24" fmla="*/ 2147483647 w 1552"/>
                    <a:gd name="T25" fmla="*/ 2147483647 h 986"/>
                    <a:gd name="T26" fmla="*/ 2147483647 w 1552"/>
                    <a:gd name="T27" fmla="*/ 2147483647 h 986"/>
                    <a:gd name="T28" fmla="*/ 2147483647 w 1552"/>
                    <a:gd name="T29" fmla="*/ 2147483647 h 986"/>
                    <a:gd name="T30" fmla="*/ 2147483647 w 1552"/>
                    <a:gd name="T31" fmla="*/ 2147483647 h 986"/>
                    <a:gd name="T32" fmla="*/ 2147483647 w 1552"/>
                    <a:gd name="T33" fmla="*/ 2147483647 h 986"/>
                    <a:gd name="T34" fmla="*/ 2147483647 w 1552"/>
                    <a:gd name="T35" fmla="*/ 2147483647 h 986"/>
                    <a:gd name="T36" fmla="*/ 2147483647 w 1552"/>
                    <a:gd name="T37" fmla="*/ 2147483647 h 986"/>
                    <a:gd name="T38" fmla="*/ 2147483647 w 1552"/>
                    <a:gd name="T39" fmla="*/ 2147483647 h 986"/>
                    <a:gd name="T40" fmla="*/ 2147483647 w 1552"/>
                    <a:gd name="T41" fmla="*/ 2147483647 h 986"/>
                    <a:gd name="T42" fmla="*/ 2147483647 w 1552"/>
                    <a:gd name="T43" fmla="*/ 2147483647 h 986"/>
                    <a:gd name="T44" fmla="*/ 2147483647 w 1552"/>
                    <a:gd name="T45" fmla="*/ 2147483647 h 986"/>
                    <a:gd name="T46" fmla="*/ 2147483647 w 1552"/>
                    <a:gd name="T47" fmla="*/ 2147483647 h 986"/>
                    <a:gd name="T48" fmla="*/ 2147483647 w 1552"/>
                    <a:gd name="T49" fmla="*/ 2147483647 h 986"/>
                    <a:gd name="T50" fmla="*/ 2147483647 w 1552"/>
                    <a:gd name="T51" fmla="*/ 2147483647 h 986"/>
                    <a:gd name="T52" fmla="*/ 2147483647 w 1552"/>
                    <a:gd name="T53" fmla="*/ 2147483647 h 986"/>
                    <a:gd name="T54" fmla="*/ 2147483647 w 1552"/>
                    <a:gd name="T55" fmla="*/ 2147483647 h 986"/>
                    <a:gd name="T56" fmla="*/ 2147483647 w 1552"/>
                    <a:gd name="T57" fmla="*/ 2147483647 h 986"/>
                    <a:gd name="T58" fmla="*/ 2147483647 w 1552"/>
                    <a:gd name="T59" fmla="*/ 2147483647 h 986"/>
                    <a:gd name="T60" fmla="*/ 2147483647 w 1552"/>
                    <a:gd name="T61" fmla="*/ 2147483647 h 986"/>
                    <a:gd name="T62" fmla="*/ 2147483647 w 1552"/>
                    <a:gd name="T63" fmla="*/ 2147483647 h 986"/>
                    <a:gd name="T64" fmla="*/ 2147483647 w 1552"/>
                    <a:gd name="T65" fmla="*/ 2147483647 h 986"/>
                    <a:gd name="T66" fmla="*/ 2147483647 w 1552"/>
                    <a:gd name="T67" fmla="*/ 2147483647 h 986"/>
                    <a:gd name="T68" fmla="*/ 2147483647 w 1552"/>
                    <a:gd name="T69" fmla="*/ 2147483647 h 986"/>
                    <a:gd name="T70" fmla="*/ 2147483647 w 1552"/>
                    <a:gd name="T71" fmla="*/ 2147483647 h 986"/>
                    <a:gd name="T72" fmla="*/ 2147483647 w 1552"/>
                    <a:gd name="T73" fmla="*/ 2147483647 h 986"/>
                    <a:gd name="T74" fmla="*/ 2147483647 w 1552"/>
                    <a:gd name="T75" fmla="*/ 2147483647 h 986"/>
                    <a:gd name="T76" fmla="*/ 2147483647 w 1552"/>
                    <a:gd name="T77" fmla="*/ 2147483647 h 986"/>
                    <a:gd name="T78" fmla="*/ 2147483647 w 1552"/>
                    <a:gd name="T79" fmla="*/ 2147483647 h 986"/>
                    <a:gd name="T80" fmla="*/ 2147483647 w 1552"/>
                    <a:gd name="T81" fmla="*/ 2147483647 h 986"/>
                    <a:gd name="T82" fmla="*/ 2147483647 w 1552"/>
                    <a:gd name="T83" fmla="*/ 2147483647 h 986"/>
                    <a:gd name="T84" fmla="*/ 2147483647 w 1552"/>
                    <a:gd name="T85" fmla="*/ 2147483647 h 986"/>
                    <a:gd name="T86" fmla="*/ 2147483647 w 1552"/>
                    <a:gd name="T87" fmla="*/ 2147483647 h 986"/>
                    <a:gd name="T88" fmla="*/ 2147483647 w 1552"/>
                    <a:gd name="T89" fmla="*/ 2147483647 h 986"/>
                    <a:gd name="T90" fmla="*/ 2147483647 w 1552"/>
                    <a:gd name="T91" fmla="*/ 2147483647 h 98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552"/>
                    <a:gd name="T139" fmla="*/ 0 h 986"/>
                    <a:gd name="T140" fmla="*/ 1552 w 1552"/>
                    <a:gd name="T141" fmla="*/ 986 h 98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552" h="986">
                      <a:moveTo>
                        <a:pt x="1492" y="198"/>
                      </a:moveTo>
                      <a:lnTo>
                        <a:pt x="1431" y="169"/>
                      </a:lnTo>
                      <a:lnTo>
                        <a:pt x="1383" y="165"/>
                      </a:lnTo>
                      <a:lnTo>
                        <a:pt x="1338" y="163"/>
                      </a:lnTo>
                      <a:lnTo>
                        <a:pt x="1304" y="146"/>
                      </a:lnTo>
                      <a:lnTo>
                        <a:pt x="1279" y="133"/>
                      </a:lnTo>
                      <a:lnTo>
                        <a:pt x="1282" y="77"/>
                      </a:lnTo>
                      <a:lnTo>
                        <a:pt x="1320" y="46"/>
                      </a:lnTo>
                      <a:lnTo>
                        <a:pt x="1354" y="22"/>
                      </a:lnTo>
                      <a:lnTo>
                        <a:pt x="1303" y="0"/>
                      </a:lnTo>
                      <a:lnTo>
                        <a:pt x="1256" y="31"/>
                      </a:lnTo>
                      <a:lnTo>
                        <a:pt x="1196" y="41"/>
                      </a:lnTo>
                      <a:lnTo>
                        <a:pt x="1169" y="48"/>
                      </a:lnTo>
                      <a:lnTo>
                        <a:pt x="1145" y="54"/>
                      </a:lnTo>
                      <a:lnTo>
                        <a:pt x="1156" y="84"/>
                      </a:lnTo>
                      <a:lnTo>
                        <a:pt x="1140" y="96"/>
                      </a:lnTo>
                      <a:lnTo>
                        <a:pt x="1140" y="146"/>
                      </a:lnTo>
                      <a:lnTo>
                        <a:pt x="1098" y="139"/>
                      </a:lnTo>
                      <a:lnTo>
                        <a:pt x="1057" y="133"/>
                      </a:lnTo>
                      <a:lnTo>
                        <a:pt x="1018" y="92"/>
                      </a:lnTo>
                      <a:lnTo>
                        <a:pt x="989" y="90"/>
                      </a:lnTo>
                      <a:lnTo>
                        <a:pt x="947" y="108"/>
                      </a:lnTo>
                      <a:lnTo>
                        <a:pt x="888" y="115"/>
                      </a:lnTo>
                      <a:lnTo>
                        <a:pt x="883" y="133"/>
                      </a:lnTo>
                      <a:lnTo>
                        <a:pt x="835" y="146"/>
                      </a:lnTo>
                      <a:lnTo>
                        <a:pt x="790" y="139"/>
                      </a:lnTo>
                      <a:lnTo>
                        <a:pt x="759" y="115"/>
                      </a:lnTo>
                      <a:lnTo>
                        <a:pt x="724" y="102"/>
                      </a:lnTo>
                      <a:lnTo>
                        <a:pt x="666" y="108"/>
                      </a:lnTo>
                      <a:lnTo>
                        <a:pt x="637" y="139"/>
                      </a:lnTo>
                      <a:lnTo>
                        <a:pt x="586" y="126"/>
                      </a:lnTo>
                      <a:lnTo>
                        <a:pt x="586" y="211"/>
                      </a:lnTo>
                      <a:lnTo>
                        <a:pt x="550" y="259"/>
                      </a:lnTo>
                      <a:lnTo>
                        <a:pt x="480" y="272"/>
                      </a:lnTo>
                      <a:lnTo>
                        <a:pt x="409" y="289"/>
                      </a:lnTo>
                      <a:lnTo>
                        <a:pt x="392" y="326"/>
                      </a:lnTo>
                      <a:lnTo>
                        <a:pt x="374" y="363"/>
                      </a:lnTo>
                      <a:lnTo>
                        <a:pt x="351" y="381"/>
                      </a:lnTo>
                      <a:lnTo>
                        <a:pt x="290" y="382"/>
                      </a:lnTo>
                      <a:lnTo>
                        <a:pt x="295" y="400"/>
                      </a:lnTo>
                      <a:lnTo>
                        <a:pt x="297" y="423"/>
                      </a:lnTo>
                      <a:lnTo>
                        <a:pt x="306" y="436"/>
                      </a:lnTo>
                      <a:lnTo>
                        <a:pt x="293" y="455"/>
                      </a:lnTo>
                      <a:lnTo>
                        <a:pt x="276" y="490"/>
                      </a:lnTo>
                      <a:lnTo>
                        <a:pt x="251" y="501"/>
                      </a:lnTo>
                      <a:lnTo>
                        <a:pt x="214" y="504"/>
                      </a:lnTo>
                      <a:lnTo>
                        <a:pt x="191" y="521"/>
                      </a:lnTo>
                      <a:lnTo>
                        <a:pt x="161" y="519"/>
                      </a:lnTo>
                      <a:lnTo>
                        <a:pt x="159" y="538"/>
                      </a:lnTo>
                      <a:lnTo>
                        <a:pt x="134" y="532"/>
                      </a:lnTo>
                      <a:lnTo>
                        <a:pt x="122" y="550"/>
                      </a:lnTo>
                      <a:lnTo>
                        <a:pt x="123" y="589"/>
                      </a:lnTo>
                      <a:lnTo>
                        <a:pt x="134" y="636"/>
                      </a:lnTo>
                      <a:lnTo>
                        <a:pt x="99" y="623"/>
                      </a:lnTo>
                      <a:lnTo>
                        <a:pt x="88" y="636"/>
                      </a:lnTo>
                      <a:lnTo>
                        <a:pt x="46" y="713"/>
                      </a:lnTo>
                      <a:lnTo>
                        <a:pt x="0" y="779"/>
                      </a:lnTo>
                      <a:lnTo>
                        <a:pt x="6" y="779"/>
                      </a:lnTo>
                      <a:lnTo>
                        <a:pt x="88" y="777"/>
                      </a:lnTo>
                      <a:lnTo>
                        <a:pt x="122" y="779"/>
                      </a:lnTo>
                      <a:lnTo>
                        <a:pt x="144" y="788"/>
                      </a:lnTo>
                      <a:lnTo>
                        <a:pt x="190" y="836"/>
                      </a:lnTo>
                      <a:lnTo>
                        <a:pt x="149" y="862"/>
                      </a:lnTo>
                      <a:lnTo>
                        <a:pt x="178" y="905"/>
                      </a:lnTo>
                      <a:lnTo>
                        <a:pt x="192" y="938"/>
                      </a:lnTo>
                      <a:lnTo>
                        <a:pt x="258" y="957"/>
                      </a:lnTo>
                      <a:lnTo>
                        <a:pt x="315" y="967"/>
                      </a:lnTo>
                      <a:lnTo>
                        <a:pt x="339" y="979"/>
                      </a:lnTo>
                      <a:lnTo>
                        <a:pt x="414" y="985"/>
                      </a:lnTo>
                      <a:lnTo>
                        <a:pt x="447" y="954"/>
                      </a:lnTo>
                      <a:lnTo>
                        <a:pt x="461" y="930"/>
                      </a:lnTo>
                      <a:lnTo>
                        <a:pt x="503" y="938"/>
                      </a:lnTo>
                      <a:lnTo>
                        <a:pt x="534" y="945"/>
                      </a:lnTo>
                      <a:lnTo>
                        <a:pt x="561" y="952"/>
                      </a:lnTo>
                      <a:lnTo>
                        <a:pt x="579" y="955"/>
                      </a:lnTo>
                      <a:lnTo>
                        <a:pt x="582" y="928"/>
                      </a:lnTo>
                      <a:lnTo>
                        <a:pt x="573" y="901"/>
                      </a:lnTo>
                      <a:lnTo>
                        <a:pt x="599" y="888"/>
                      </a:lnTo>
                      <a:lnTo>
                        <a:pt x="620" y="876"/>
                      </a:lnTo>
                      <a:lnTo>
                        <a:pt x="686" y="884"/>
                      </a:lnTo>
                      <a:lnTo>
                        <a:pt x="725" y="891"/>
                      </a:lnTo>
                      <a:lnTo>
                        <a:pt x="775" y="888"/>
                      </a:lnTo>
                      <a:lnTo>
                        <a:pt x="814" y="876"/>
                      </a:lnTo>
                      <a:lnTo>
                        <a:pt x="843" y="860"/>
                      </a:lnTo>
                      <a:lnTo>
                        <a:pt x="870" y="846"/>
                      </a:lnTo>
                      <a:lnTo>
                        <a:pt x="1027" y="750"/>
                      </a:lnTo>
                      <a:lnTo>
                        <a:pt x="1050" y="733"/>
                      </a:lnTo>
                      <a:lnTo>
                        <a:pt x="1196" y="599"/>
                      </a:lnTo>
                      <a:lnTo>
                        <a:pt x="1297" y="496"/>
                      </a:lnTo>
                      <a:lnTo>
                        <a:pt x="1419" y="398"/>
                      </a:lnTo>
                      <a:lnTo>
                        <a:pt x="1551" y="272"/>
                      </a:lnTo>
                      <a:lnTo>
                        <a:pt x="1492" y="198"/>
                      </a:lnTo>
                    </a:path>
                  </a:pathLst>
                </a:custGeom>
                <a:grp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GB" alt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sp>
              <p:nvSpPr>
                <p:cNvPr id="63" name="Freeform 12">
                  <a:extLst>
                    <a:ext uri="{FF2B5EF4-FFF2-40B4-BE49-F238E27FC236}">
                      <a16:creationId xmlns:a16="http://schemas.microsoft.com/office/drawing/2014/main" id="{4D98AE95-E5E6-452C-9510-659E63C01986}"/>
                    </a:ext>
                  </a:extLst>
                </p:cNvPr>
                <p:cNvSpPr>
                  <a:spLocks noChangeAspect="1"/>
                </p:cNvSpPr>
                <p:nvPr/>
              </p:nvSpPr>
              <p:spPr bwMode="gray">
                <a:xfrm>
                  <a:off x="-384968" y="4000500"/>
                  <a:ext cx="1116013" cy="1052513"/>
                </a:xfrm>
                <a:custGeom>
                  <a:avLst/>
                  <a:gdLst>
                    <a:gd name="T0" fmla="*/ 1145 w 1304"/>
                    <a:gd name="T1" fmla="*/ 813 h 1075"/>
                    <a:gd name="T2" fmla="*/ 1058 w 1304"/>
                    <a:gd name="T3" fmla="*/ 724 h 1075"/>
                    <a:gd name="T4" fmla="*/ 1076 w 1304"/>
                    <a:gd name="T5" fmla="*/ 600 h 1075"/>
                    <a:gd name="T6" fmla="*/ 1121 w 1304"/>
                    <a:gd name="T7" fmla="*/ 535 h 1075"/>
                    <a:gd name="T8" fmla="*/ 1156 w 1304"/>
                    <a:gd name="T9" fmla="*/ 487 h 1075"/>
                    <a:gd name="T10" fmla="*/ 1204 w 1304"/>
                    <a:gd name="T11" fmla="*/ 457 h 1075"/>
                    <a:gd name="T12" fmla="*/ 1303 w 1304"/>
                    <a:gd name="T13" fmla="*/ 385 h 1075"/>
                    <a:gd name="T14" fmla="*/ 1244 w 1304"/>
                    <a:gd name="T15" fmla="*/ 335 h 1075"/>
                    <a:gd name="T16" fmla="*/ 1145 w 1304"/>
                    <a:gd name="T17" fmla="*/ 312 h 1075"/>
                    <a:gd name="T18" fmla="*/ 1068 w 1304"/>
                    <a:gd name="T19" fmla="*/ 348 h 1075"/>
                    <a:gd name="T20" fmla="*/ 981 w 1304"/>
                    <a:gd name="T21" fmla="*/ 336 h 1075"/>
                    <a:gd name="T22" fmla="*/ 911 w 1304"/>
                    <a:gd name="T23" fmla="*/ 301 h 1075"/>
                    <a:gd name="T24" fmla="*/ 876 w 1304"/>
                    <a:gd name="T25" fmla="*/ 360 h 1075"/>
                    <a:gd name="T26" fmla="*/ 800 w 1304"/>
                    <a:gd name="T27" fmla="*/ 427 h 1075"/>
                    <a:gd name="T28" fmla="*/ 700 w 1304"/>
                    <a:gd name="T29" fmla="*/ 505 h 1075"/>
                    <a:gd name="T30" fmla="*/ 625 w 1304"/>
                    <a:gd name="T31" fmla="*/ 548 h 1075"/>
                    <a:gd name="T32" fmla="*/ 608 w 1304"/>
                    <a:gd name="T33" fmla="*/ 591 h 1075"/>
                    <a:gd name="T34" fmla="*/ 495 w 1304"/>
                    <a:gd name="T35" fmla="*/ 570 h 1075"/>
                    <a:gd name="T36" fmla="*/ 491 w 1304"/>
                    <a:gd name="T37" fmla="*/ 450 h 1075"/>
                    <a:gd name="T38" fmla="*/ 455 w 1304"/>
                    <a:gd name="T39" fmla="*/ 439 h 1075"/>
                    <a:gd name="T40" fmla="*/ 426 w 1304"/>
                    <a:gd name="T41" fmla="*/ 481 h 1075"/>
                    <a:gd name="T42" fmla="*/ 350 w 1304"/>
                    <a:gd name="T43" fmla="*/ 530 h 1075"/>
                    <a:gd name="T44" fmla="*/ 344 w 1304"/>
                    <a:gd name="T45" fmla="*/ 457 h 1075"/>
                    <a:gd name="T46" fmla="*/ 334 w 1304"/>
                    <a:gd name="T47" fmla="*/ 387 h 1075"/>
                    <a:gd name="T48" fmla="*/ 280 w 1304"/>
                    <a:gd name="T49" fmla="*/ 354 h 1075"/>
                    <a:gd name="T50" fmla="*/ 280 w 1304"/>
                    <a:gd name="T51" fmla="*/ 305 h 1075"/>
                    <a:gd name="T52" fmla="*/ 233 w 1304"/>
                    <a:gd name="T53" fmla="*/ 69 h 1075"/>
                    <a:gd name="T54" fmla="*/ 155 w 1304"/>
                    <a:gd name="T55" fmla="*/ 0 h 1075"/>
                    <a:gd name="T56" fmla="*/ 94 w 1304"/>
                    <a:gd name="T57" fmla="*/ 92 h 1075"/>
                    <a:gd name="T58" fmla="*/ 0 w 1304"/>
                    <a:gd name="T59" fmla="*/ 178 h 1075"/>
                    <a:gd name="T60" fmla="*/ 105 w 1304"/>
                    <a:gd name="T61" fmla="*/ 427 h 1075"/>
                    <a:gd name="T62" fmla="*/ 70 w 1304"/>
                    <a:gd name="T63" fmla="*/ 570 h 1075"/>
                    <a:gd name="T64" fmla="*/ 23 w 1304"/>
                    <a:gd name="T65" fmla="*/ 614 h 1075"/>
                    <a:gd name="T66" fmla="*/ 151 w 1304"/>
                    <a:gd name="T67" fmla="*/ 831 h 1075"/>
                    <a:gd name="T68" fmla="*/ 128 w 1304"/>
                    <a:gd name="T69" fmla="*/ 874 h 1075"/>
                    <a:gd name="T70" fmla="*/ 139 w 1304"/>
                    <a:gd name="T71" fmla="*/ 964 h 1075"/>
                    <a:gd name="T72" fmla="*/ 164 w 1304"/>
                    <a:gd name="T73" fmla="*/ 904 h 1075"/>
                    <a:gd name="T74" fmla="*/ 222 w 1304"/>
                    <a:gd name="T75" fmla="*/ 960 h 1075"/>
                    <a:gd name="T76" fmla="*/ 315 w 1304"/>
                    <a:gd name="T77" fmla="*/ 989 h 1075"/>
                    <a:gd name="T78" fmla="*/ 373 w 1304"/>
                    <a:gd name="T79" fmla="*/ 1068 h 1075"/>
                    <a:gd name="T80" fmla="*/ 508 w 1304"/>
                    <a:gd name="T81" fmla="*/ 1019 h 1075"/>
                    <a:gd name="T82" fmla="*/ 620 w 1304"/>
                    <a:gd name="T83" fmla="*/ 989 h 1075"/>
                    <a:gd name="T84" fmla="*/ 655 w 1304"/>
                    <a:gd name="T85" fmla="*/ 983 h 1075"/>
                    <a:gd name="T86" fmla="*/ 830 w 1304"/>
                    <a:gd name="T87" fmla="*/ 964 h 1075"/>
                    <a:gd name="T88" fmla="*/ 888 w 1304"/>
                    <a:gd name="T89" fmla="*/ 893 h 1075"/>
                    <a:gd name="T90" fmla="*/ 1092 w 1304"/>
                    <a:gd name="T91" fmla="*/ 904 h 1075"/>
                    <a:gd name="T92" fmla="*/ 1180 w 1304"/>
                    <a:gd name="T93" fmla="*/ 874 h 107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04"/>
                    <a:gd name="T142" fmla="*/ 0 h 1075"/>
                    <a:gd name="T143" fmla="*/ 1304 w 1304"/>
                    <a:gd name="T144" fmla="*/ 1075 h 107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04" h="1075">
                      <a:moveTo>
                        <a:pt x="1191" y="880"/>
                      </a:moveTo>
                      <a:lnTo>
                        <a:pt x="1169" y="843"/>
                      </a:lnTo>
                      <a:lnTo>
                        <a:pt x="1145" y="813"/>
                      </a:lnTo>
                      <a:lnTo>
                        <a:pt x="1186" y="784"/>
                      </a:lnTo>
                      <a:lnTo>
                        <a:pt x="1139" y="734"/>
                      </a:lnTo>
                      <a:lnTo>
                        <a:pt x="1058" y="724"/>
                      </a:lnTo>
                      <a:lnTo>
                        <a:pt x="999" y="729"/>
                      </a:lnTo>
                      <a:lnTo>
                        <a:pt x="1029" y="687"/>
                      </a:lnTo>
                      <a:lnTo>
                        <a:pt x="1076" y="600"/>
                      </a:lnTo>
                      <a:lnTo>
                        <a:pt x="1098" y="570"/>
                      </a:lnTo>
                      <a:lnTo>
                        <a:pt x="1133" y="585"/>
                      </a:lnTo>
                      <a:lnTo>
                        <a:pt x="1121" y="535"/>
                      </a:lnTo>
                      <a:lnTo>
                        <a:pt x="1121" y="499"/>
                      </a:lnTo>
                      <a:lnTo>
                        <a:pt x="1133" y="481"/>
                      </a:lnTo>
                      <a:lnTo>
                        <a:pt x="1156" y="487"/>
                      </a:lnTo>
                      <a:lnTo>
                        <a:pt x="1156" y="469"/>
                      </a:lnTo>
                      <a:lnTo>
                        <a:pt x="1185" y="469"/>
                      </a:lnTo>
                      <a:lnTo>
                        <a:pt x="1204" y="457"/>
                      </a:lnTo>
                      <a:lnTo>
                        <a:pt x="1251" y="450"/>
                      </a:lnTo>
                      <a:lnTo>
                        <a:pt x="1274" y="439"/>
                      </a:lnTo>
                      <a:lnTo>
                        <a:pt x="1303" y="385"/>
                      </a:lnTo>
                      <a:lnTo>
                        <a:pt x="1286" y="324"/>
                      </a:lnTo>
                      <a:lnTo>
                        <a:pt x="1261" y="324"/>
                      </a:lnTo>
                      <a:lnTo>
                        <a:pt x="1244" y="335"/>
                      </a:lnTo>
                      <a:lnTo>
                        <a:pt x="1227" y="335"/>
                      </a:lnTo>
                      <a:lnTo>
                        <a:pt x="1204" y="312"/>
                      </a:lnTo>
                      <a:lnTo>
                        <a:pt x="1145" y="312"/>
                      </a:lnTo>
                      <a:lnTo>
                        <a:pt x="1121" y="318"/>
                      </a:lnTo>
                      <a:lnTo>
                        <a:pt x="1098" y="360"/>
                      </a:lnTo>
                      <a:lnTo>
                        <a:pt x="1068" y="348"/>
                      </a:lnTo>
                      <a:lnTo>
                        <a:pt x="1016" y="354"/>
                      </a:lnTo>
                      <a:lnTo>
                        <a:pt x="1016" y="341"/>
                      </a:lnTo>
                      <a:lnTo>
                        <a:pt x="981" y="336"/>
                      </a:lnTo>
                      <a:lnTo>
                        <a:pt x="939" y="284"/>
                      </a:lnTo>
                      <a:lnTo>
                        <a:pt x="916" y="285"/>
                      </a:lnTo>
                      <a:lnTo>
                        <a:pt x="911" y="301"/>
                      </a:lnTo>
                      <a:lnTo>
                        <a:pt x="903" y="335"/>
                      </a:lnTo>
                      <a:lnTo>
                        <a:pt x="893" y="349"/>
                      </a:lnTo>
                      <a:lnTo>
                        <a:pt x="876" y="360"/>
                      </a:lnTo>
                      <a:lnTo>
                        <a:pt x="876" y="385"/>
                      </a:lnTo>
                      <a:lnTo>
                        <a:pt x="854" y="426"/>
                      </a:lnTo>
                      <a:lnTo>
                        <a:pt x="800" y="427"/>
                      </a:lnTo>
                      <a:lnTo>
                        <a:pt x="771" y="432"/>
                      </a:lnTo>
                      <a:lnTo>
                        <a:pt x="741" y="475"/>
                      </a:lnTo>
                      <a:lnTo>
                        <a:pt x="700" y="505"/>
                      </a:lnTo>
                      <a:lnTo>
                        <a:pt x="688" y="530"/>
                      </a:lnTo>
                      <a:lnTo>
                        <a:pt x="672" y="541"/>
                      </a:lnTo>
                      <a:lnTo>
                        <a:pt x="625" y="548"/>
                      </a:lnTo>
                      <a:lnTo>
                        <a:pt x="625" y="553"/>
                      </a:lnTo>
                      <a:lnTo>
                        <a:pt x="613" y="570"/>
                      </a:lnTo>
                      <a:lnTo>
                        <a:pt x="608" y="591"/>
                      </a:lnTo>
                      <a:lnTo>
                        <a:pt x="584" y="601"/>
                      </a:lnTo>
                      <a:lnTo>
                        <a:pt x="526" y="608"/>
                      </a:lnTo>
                      <a:lnTo>
                        <a:pt x="495" y="570"/>
                      </a:lnTo>
                      <a:lnTo>
                        <a:pt x="478" y="524"/>
                      </a:lnTo>
                      <a:lnTo>
                        <a:pt x="478" y="487"/>
                      </a:lnTo>
                      <a:lnTo>
                        <a:pt x="491" y="450"/>
                      </a:lnTo>
                      <a:lnTo>
                        <a:pt x="502" y="427"/>
                      </a:lnTo>
                      <a:lnTo>
                        <a:pt x="478" y="427"/>
                      </a:lnTo>
                      <a:lnTo>
                        <a:pt x="455" y="439"/>
                      </a:lnTo>
                      <a:lnTo>
                        <a:pt x="455" y="462"/>
                      </a:lnTo>
                      <a:lnTo>
                        <a:pt x="444" y="481"/>
                      </a:lnTo>
                      <a:lnTo>
                        <a:pt x="426" y="481"/>
                      </a:lnTo>
                      <a:lnTo>
                        <a:pt x="397" y="487"/>
                      </a:lnTo>
                      <a:lnTo>
                        <a:pt x="361" y="530"/>
                      </a:lnTo>
                      <a:lnTo>
                        <a:pt x="350" y="530"/>
                      </a:lnTo>
                      <a:lnTo>
                        <a:pt x="344" y="505"/>
                      </a:lnTo>
                      <a:lnTo>
                        <a:pt x="337" y="487"/>
                      </a:lnTo>
                      <a:lnTo>
                        <a:pt x="344" y="457"/>
                      </a:lnTo>
                      <a:lnTo>
                        <a:pt x="361" y="420"/>
                      </a:lnTo>
                      <a:lnTo>
                        <a:pt x="346" y="402"/>
                      </a:lnTo>
                      <a:lnTo>
                        <a:pt x="334" y="387"/>
                      </a:lnTo>
                      <a:lnTo>
                        <a:pt x="322" y="375"/>
                      </a:lnTo>
                      <a:lnTo>
                        <a:pt x="305" y="361"/>
                      </a:lnTo>
                      <a:lnTo>
                        <a:pt x="280" y="354"/>
                      </a:lnTo>
                      <a:lnTo>
                        <a:pt x="256" y="354"/>
                      </a:lnTo>
                      <a:lnTo>
                        <a:pt x="256" y="341"/>
                      </a:lnTo>
                      <a:lnTo>
                        <a:pt x="280" y="305"/>
                      </a:lnTo>
                      <a:lnTo>
                        <a:pt x="251" y="234"/>
                      </a:lnTo>
                      <a:lnTo>
                        <a:pt x="233" y="184"/>
                      </a:lnTo>
                      <a:lnTo>
                        <a:pt x="233" y="69"/>
                      </a:lnTo>
                      <a:lnTo>
                        <a:pt x="200" y="54"/>
                      </a:lnTo>
                      <a:lnTo>
                        <a:pt x="175" y="16"/>
                      </a:lnTo>
                      <a:lnTo>
                        <a:pt x="155" y="0"/>
                      </a:lnTo>
                      <a:lnTo>
                        <a:pt x="134" y="10"/>
                      </a:lnTo>
                      <a:lnTo>
                        <a:pt x="121" y="27"/>
                      </a:lnTo>
                      <a:lnTo>
                        <a:pt x="94" y="92"/>
                      </a:lnTo>
                      <a:lnTo>
                        <a:pt x="36" y="89"/>
                      </a:lnTo>
                      <a:lnTo>
                        <a:pt x="16" y="138"/>
                      </a:lnTo>
                      <a:lnTo>
                        <a:pt x="0" y="178"/>
                      </a:lnTo>
                      <a:lnTo>
                        <a:pt x="11" y="208"/>
                      </a:lnTo>
                      <a:lnTo>
                        <a:pt x="100" y="360"/>
                      </a:lnTo>
                      <a:lnTo>
                        <a:pt x="105" y="427"/>
                      </a:lnTo>
                      <a:lnTo>
                        <a:pt x="116" y="462"/>
                      </a:lnTo>
                      <a:lnTo>
                        <a:pt x="100" y="535"/>
                      </a:lnTo>
                      <a:lnTo>
                        <a:pt x="70" y="570"/>
                      </a:lnTo>
                      <a:lnTo>
                        <a:pt x="52" y="570"/>
                      </a:lnTo>
                      <a:lnTo>
                        <a:pt x="29" y="560"/>
                      </a:lnTo>
                      <a:lnTo>
                        <a:pt x="23" y="614"/>
                      </a:lnTo>
                      <a:lnTo>
                        <a:pt x="82" y="717"/>
                      </a:lnTo>
                      <a:lnTo>
                        <a:pt x="128" y="801"/>
                      </a:lnTo>
                      <a:lnTo>
                        <a:pt x="151" y="831"/>
                      </a:lnTo>
                      <a:lnTo>
                        <a:pt x="139" y="855"/>
                      </a:lnTo>
                      <a:lnTo>
                        <a:pt x="121" y="851"/>
                      </a:lnTo>
                      <a:lnTo>
                        <a:pt x="128" y="874"/>
                      </a:lnTo>
                      <a:lnTo>
                        <a:pt x="116" y="897"/>
                      </a:lnTo>
                      <a:lnTo>
                        <a:pt x="128" y="934"/>
                      </a:lnTo>
                      <a:lnTo>
                        <a:pt x="139" y="964"/>
                      </a:lnTo>
                      <a:lnTo>
                        <a:pt x="157" y="977"/>
                      </a:lnTo>
                      <a:lnTo>
                        <a:pt x="157" y="922"/>
                      </a:lnTo>
                      <a:lnTo>
                        <a:pt x="164" y="904"/>
                      </a:lnTo>
                      <a:lnTo>
                        <a:pt x="203" y="904"/>
                      </a:lnTo>
                      <a:lnTo>
                        <a:pt x="203" y="948"/>
                      </a:lnTo>
                      <a:lnTo>
                        <a:pt x="222" y="960"/>
                      </a:lnTo>
                      <a:lnTo>
                        <a:pt x="268" y="960"/>
                      </a:lnTo>
                      <a:lnTo>
                        <a:pt x="286" y="983"/>
                      </a:lnTo>
                      <a:lnTo>
                        <a:pt x="315" y="989"/>
                      </a:lnTo>
                      <a:lnTo>
                        <a:pt x="320" y="1012"/>
                      </a:lnTo>
                      <a:lnTo>
                        <a:pt x="320" y="1025"/>
                      </a:lnTo>
                      <a:lnTo>
                        <a:pt x="373" y="1068"/>
                      </a:lnTo>
                      <a:lnTo>
                        <a:pt x="455" y="1074"/>
                      </a:lnTo>
                      <a:lnTo>
                        <a:pt x="478" y="1055"/>
                      </a:lnTo>
                      <a:lnTo>
                        <a:pt x="508" y="1019"/>
                      </a:lnTo>
                      <a:lnTo>
                        <a:pt x="555" y="1007"/>
                      </a:lnTo>
                      <a:lnTo>
                        <a:pt x="572" y="983"/>
                      </a:lnTo>
                      <a:lnTo>
                        <a:pt x="620" y="989"/>
                      </a:lnTo>
                      <a:lnTo>
                        <a:pt x="636" y="964"/>
                      </a:lnTo>
                      <a:lnTo>
                        <a:pt x="648" y="964"/>
                      </a:lnTo>
                      <a:lnTo>
                        <a:pt x="655" y="983"/>
                      </a:lnTo>
                      <a:lnTo>
                        <a:pt x="741" y="977"/>
                      </a:lnTo>
                      <a:lnTo>
                        <a:pt x="753" y="964"/>
                      </a:lnTo>
                      <a:lnTo>
                        <a:pt x="830" y="964"/>
                      </a:lnTo>
                      <a:lnTo>
                        <a:pt x="865" y="928"/>
                      </a:lnTo>
                      <a:lnTo>
                        <a:pt x="876" y="922"/>
                      </a:lnTo>
                      <a:lnTo>
                        <a:pt x="888" y="893"/>
                      </a:lnTo>
                      <a:lnTo>
                        <a:pt x="940" y="893"/>
                      </a:lnTo>
                      <a:lnTo>
                        <a:pt x="1035" y="897"/>
                      </a:lnTo>
                      <a:lnTo>
                        <a:pt x="1092" y="904"/>
                      </a:lnTo>
                      <a:lnTo>
                        <a:pt x="1116" y="904"/>
                      </a:lnTo>
                      <a:lnTo>
                        <a:pt x="1145" y="874"/>
                      </a:lnTo>
                      <a:lnTo>
                        <a:pt x="1180" y="874"/>
                      </a:lnTo>
                      <a:lnTo>
                        <a:pt x="1185" y="874"/>
                      </a:lnTo>
                      <a:lnTo>
                        <a:pt x="1191" y="880"/>
                      </a:lnTo>
                    </a:path>
                  </a:pathLst>
                </a:custGeom>
                <a:solidFill>
                  <a:srgbClr val="D9D9D9"/>
                </a:solid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sp>
              <p:nvSpPr>
                <p:cNvPr id="64" name="Freeform 13">
                  <a:extLst>
                    <a:ext uri="{FF2B5EF4-FFF2-40B4-BE49-F238E27FC236}">
                      <a16:creationId xmlns:a16="http://schemas.microsoft.com/office/drawing/2014/main" id="{3FFBA72C-59B6-4EFA-8D96-2A82613F4072}"/>
                    </a:ext>
                  </a:extLst>
                </p:cNvPr>
                <p:cNvSpPr>
                  <a:spLocks noChangeAspect="1"/>
                </p:cNvSpPr>
                <p:nvPr/>
              </p:nvSpPr>
              <p:spPr bwMode="gray">
                <a:xfrm>
                  <a:off x="785020" y="3140075"/>
                  <a:ext cx="985837" cy="955675"/>
                </a:xfrm>
                <a:custGeom>
                  <a:avLst/>
                  <a:gdLst>
                    <a:gd name="T0" fmla="*/ 2147483647 w 1151"/>
                    <a:gd name="T1" fmla="*/ 2147483647 h 977"/>
                    <a:gd name="T2" fmla="*/ 2147483647 w 1151"/>
                    <a:gd name="T3" fmla="*/ 2147483647 h 977"/>
                    <a:gd name="T4" fmla="*/ 2147483647 w 1151"/>
                    <a:gd name="T5" fmla="*/ 0 h 977"/>
                    <a:gd name="T6" fmla="*/ 2147483647 w 1151"/>
                    <a:gd name="T7" fmla="*/ 2147483647 h 977"/>
                    <a:gd name="T8" fmla="*/ 2147483647 w 1151"/>
                    <a:gd name="T9" fmla="*/ 2147483647 h 977"/>
                    <a:gd name="T10" fmla="*/ 2147483647 w 1151"/>
                    <a:gd name="T11" fmla="*/ 2147483647 h 977"/>
                    <a:gd name="T12" fmla="*/ 2147483647 w 1151"/>
                    <a:gd name="T13" fmla="*/ 2147483647 h 977"/>
                    <a:gd name="T14" fmla="*/ 2147483647 w 1151"/>
                    <a:gd name="T15" fmla="*/ 2147483647 h 977"/>
                    <a:gd name="T16" fmla="*/ 2147483647 w 1151"/>
                    <a:gd name="T17" fmla="*/ 2147483647 h 977"/>
                    <a:gd name="T18" fmla="*/ 2147483647 w 1151"/>
                    <a:gd name="T19" fmla="*/ 2147483647 h 977"/>
                    <a:gd name="T20" fmla="*/ 2147483647 w 1151"/>
                    <a:gd name="T21" fmla="*/ 2147483647 h 977"/>
                    <a:gd name="T22" fmla="*/ 2147483647 w 1151"/>
                    <a:gd name="T23" fmla="*/ 2147483647 h 977"/>
                    <a:gd name="T24" fmla="*/ 2147483647 w 1151"/>
                    <a:gd name="T25" fmla="*/ 2147483647 h 977"/>
                    <a:gd name="T26" fmla="*/ 2147483647 w 1151"/>
                    <a:gd name="T27" fmla="*/ 2147483647 h 977"/>
                    <a:gd name="T28" fmla="*/ 2147483647 w 1151"/>
                    <a:gd name="T29" fmla="*/ 2147483647 h 977"/>
                    <a:gd name="T30" fmla="*/ 2147483647 w 1151"/>
                    <a:gd name="T31" fmla="*/ 2147483647 h 977"/>
                    <a:gd name="T32" fmla="*/ 2147483647 w 1151"/>
                    <a:gd name="T33" fmla="*/ 2147483647 h 977"/>
                    <a:gd name="T34" fmla="*/ 2147483647 w 1151"/>
                    <a:gd name="T35" fmla="*/ 2147483647 h 977"/>
                    <a:gd name="T36" fmla="*/ 2147483647 w 1151"/>
                    <a:gd name="T37" fmla="*/ 2147483647 h 977"/>
                    <a:gd name="T38" fmla="*/ 2147483647 w 1151"/>
                    <a:gd name="T39" fmla="*/ 2147483647 h 977"/>
                    <a:gd name="T40" fmla="*/ 2147483647 w 1151"/>
                    <a:gd name="T41" fmla="*/ 2147483647 h 977"/>
                    <a:gd name="T42" fmla="*/ 2147483647 w 1151"/>
                    <a:gd name="T43" fmla="*/ 2147483647 h 977"/>
                    <a:gd name="T44" fmla="*/ 2147483647 w 1151"/>
                    <a:gd name="T45" fmla="*/ 2147483647 h 977"/>
                    <a:gd name="T46" fmla="*/ 2147483647 w 1151"/>
                    <a:gd name="T47" fmla="*/ 2147483647 h 977"/>
                    <a:gd name="T48" fmla="*/ 2147483647 w 1151"/>
                    <a:gd name="T49" fmla="*/ 2147483647 h 977"/>
                    <a:gd name="T50" fmla="*/ 2147483647 w 1151"/>
                    <a:gd name="T51" fmla="*/ 2147483647 h 977"/>
                    <a:gd name="T52" fmla="*/ 2147483647 w 1151"/>
                    <a:gd name="T53" fmla="*/ 2147483647 h 977"/>
                    <a:gd name="T54" fmla="*/ 2147483647 w 1151"/>
                    <a:gd name="T55" fmla="*/ 2147483647 h 977"/>
                    <a:gd name="T56" fmla="*/ 2147483647 w 1151"/>
                    <a:gd name="T57" fmla="*/ 2147483647 h 977"/>
                    <a:gd name="T58" fmla="*/ 2147483647 w 1151"/>
                    <a:gd name="T59" fmla="*/ 2147483647 h 977"/>
                    <a:gd name="T60" fmla="*/ 2147483647 w 1151"/>
                    <a:gd name="T61" fmla="*/ 2147483647 h 977"/>
                    <a:gd name="T62" fmla="*/ 2147483647 w 1151"/>
                    <a:gd name="T63" fmla="*/ 2147483647 h 977"/>
                    <a:gd name="T64" fmla="*/ 0 w 1151"/>
                    <a:gd name="T65" fmla="*/ 2147483647 h 977"/>
                    <a:gd name="T66" fmla="*/ 2147483647 w 1151"/>
                    <a:gd name="T67" fmla="*/ 2147483647 h 977"/>
                    <a:gd name="T68" fmla="*/ 2147483647 w 1151"/>
                    <a:gd name="T69" fmla="*/ 2147483647 h 977"/>
                    <a:gd name="T70" fmla="*/ 2147483647 w 1151"/>
                    <a:gd name="T71" fmla="*/ 2147483647 h 977"/>
                    <a:gd name="T72" fmla="*/ 2147483647 w 1151"/>
                    <a:gd name="T73" fmla="*/ 2147483647 h 977"/>
                    <a:gd name="T74" fmla="*/ 2147483647 w 1151"/>
                    <a:gd name="T75" fmla="*/ 2147483647 h 977"/>
                    <a:gd name="T76" fmla="*/ 2147483647 w 1151"/>
                    <a:gd name="T77" fmla="*/ 2147483647 h 977"/>
                    <a:gd name="T78" fmla="*/ 2147483647 w 1151"/>
                    <a:gd name="T79" fmla="*/ 2147483647 h 977"/>
                    <a:gd name="T80" fmla="*/ 2147483647 w 1151"/>
                    <a:gd name="T81" fmla="*/ 2147483647 h 977"/>
                    <a:gd name="T82" fmla="*/ 2147483647 w 1151"/>
                    <a:gd name="T83" fmla="*/ 2147483647 h 977"/>
                    <a:gd name="T84" fmla="*/ 2147483647 w 1151"/>
                    <a:gd name="T85" fmla="*/ 2147483647 h 977"/>
                    <a:gd name="T86" fmla="*/ 2147483647 w 1151"/>
                    <a:gd name="T87" fmla="*/ 2147483647 h 977"/>
                    <a:gd name="T88" fmla="*/ 2147483647 w 1151"/>
                    <a:gd name="T89" fmla="*/ 2147483647 h 977"/>
                    <a:gd name="T90" fmla="*/ 2147483647 w 1151"/>
                    <a:gd name="T91" fmla="*/ 2147483647 h 977"/>
                    <a:gd name="T92" fmla="*/ 2147483647 w 1151"/>
                    <a:gd name="T93" fmla="*/ 2147483647 h 97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51"/>
                    <a:gd name="T142" fmla="*/ 0 h 977"/>
                    <a:gd name="T143" fmla="*/ 1151 w 1151"/>
                    <a:gd name="T144" fmla="*/ 977 h 97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51" h="977">
                      <a:moveTo>
                        <a:pt x="691" y="38"/>
                      </a:moveTo>
                      <a:lnTo>
                        <a:pt x="703" y="19"/>
                      </a:lnTo>
                      <a:lnTo>
                        <a:pt x="712" y="8"/>
                      </a:lnTo>
                      <a:lnTo>
                        <a:pt x="747" y="19"/>
                      </a:lnTo>
                      <a:lnTo>
                        <a:pt x="756" y="8"/>
                      </a:lnTo>
                      <a:lnTo>
                        <a:pt x="783" y="0"/>
                      </a:lnTo>
                      <a:lnTo>
                        <a:pt x="800" y="19"/>
                      </a:lnTo>
                      <a:lnTo>
                        <a:pt x="826" y="41"/>
                      </a:lnTo>
                      <a:lnTo>
                        <a:pt x="861" y="64"/>
                      </a:lnTo>
                      <a:lnTo>
                        <a:pt x="888" y="81"/>
                      </a:lnTo>
                      <a:lnTo>
                        <a:pt x="923" y="94"/>
                      </a:lnTo>
                      <a:lnTo>
                        <a:pt x="931" y="81"/>
                      </a:lnTo>
                      <a:lnTo>
                        <a:pt x="931" y="72"/>
                      </a:lnTo>
                      <a:lnTo>
                        <a:pt x="960" y="89"/>
                      </a:lnTo>
                      <a:lnTo>
                        <a:pt x="980" y="105"/>
                      </a:lnTo>
                      <a:lnTo>
                        <a:pt x="998" y="94"/>
                      </a:lnTo>
                      <a:lnTo>
                        <a:pt x="1010" y="91"/>
                      </a:lnTo>
                      <a:lnTo>
                        <a:pt x="1024" y="109"/>
                      </a:lnTo>
                      <a:lnTo>
                        <a:pt x="1028" y="127"/>
                      </a:lnTo>
                      <a:lnTo>
                        <a:pt x="1051" y="131"/>
                      </a:lnTo>
                      <a:lnTo>
                        <a:pt x="1062" y="146"/>
                      </a:lnTo>
                      <a:lnTo>
                        <a:pt x="1084" y="154"/>
                      </a:lnTo>
                      <a:lnTo>
                        <a:pt x="1103" y="154"/>
                      </a:lnTo>
                      <a:lnTo>
                        <a:pt x="1124" y="178"/>
                      </a:lnTo>
                      <a:lnTo>
                        <a:pt x="1150" y="223"/>
                      </a:lnTo>
                      <a:lnTo>
                        <a:pt x="1150" y="240"/>
                      </a:lnTo>
                      <a:lnTo>
                        <a:pt x="1133" y="340"/>
                      </a:lnTo>
                      <a:lnTo>
                        <a:pt x="1142" y="381"/>
                      </a:lnTo>
                      <a:lnTo>
                        <a:pt x="1124" y="395"/>
                      </a:lnTo>
                      <a:lnTo>
                        <a:pt x="1098" y="414"/>
                      </a:lnTo>
                      <a:lnTo>
                        <a:pt x="1071" y="445"/>
                      </a:lnTo>
                      <a:lnTo>
                        <a:pt x="1037" y="441"/>
                      </a:lnTo>
                      <a:lnTo>
                        <a:pt x="1006" y="473"/>
                      </a:lnTo>
                      <a:lnTo>
                        <a:pt x="962" y="485"/>
                      </a:lnTo>
                      <a:lnTo>
                        <a:pt x="957" y="531"/>
                      </a:lnTo>
                      <a:lnTo>
                        <a:pt x="919" y="494"/>
                      </a:lnTo>
                      <a:lnTo>
                        <a:pt x="875" y="477"/>
                      </a:lnTo>
                      <a:lnTo>
                        <a:pt x="839" y="477"/>
                      </a:lnTo>
                      <a:lnTo>
                        <a:pt x="786" y="508"/>
                      </a:lnTo>
                      <a:lnTo>
                        <a:pt x="747" y="544"/>
                      </a:lnTo>
                      <a:lnTo>
                        <a:pt x="703" y="544"/>
                      </a:lnTo>
                      <a:lnTo>
                        <a:pt x="642" y="641"/>
                      </a:lnTo>
                      <a:lnTo>
                        <a:pt x="621" y="676"/>
                      </a:lnTo>
                      <a:lnTo>
                        <a:pt x="562" y="711"/>
                      </a:lnTo>
                      <a:lnTo>
                        <a:pt x="559" y="755"/>
                      </a:lnTo>
                      <a:lnTo>
                        <a:pt x="595" y="820"/>
                      </a:lnTo>
                      <a:lnTo>
                        <a:pt x="625" y="850"/>
                      </a:lnTo>
                      <a:lnTo>
                        <a:pt x="621" y="916"/>
                      </a:lnTo>
                      <a:lnTo>
                        <a:pt x="606" y="925"/>
                      </a:lnTo>
                      <a:lnTo>
                        <a:pt x="576" y="936"/>
                      </a:lnTo>
                      <a:lnTo>
                        <a:pt x="528" y="944"/>
                      </a:lnTo>
                      <a:lnTo>
                        <a:pt x="516" y="958"/>
                      </a:lnTo>
                      <a:lnTo>
                        <a:pt x="507" y="967"/>
                      </a:lnTo>
                      <a:lnTo>
                        <a:pt x="484" y="967"/>
                      </a:lnTo>
                      <a:lnTo>
                        <a:pt x="458" y="976"/>
                      </a:lnTo>
                      <a:lnTo>
                        <a:pt x="423" y="966"/>
                      </a:lnTo>
                      <a:lnTo>
                        <a:pt x="385" y="939"/>
                      </a:lnTo>
                      <a:lnTo>
                        <a:pt x="340" y="930"/>
                      </a:lnTo>
                      <a:lnTo>
                        <a:pt x="301" y="937"/>
                      </a:lnTo>
                      <a:lnTo>
                        <a:pt x="274" y="963"/>
                      </a:lnTo>
                      <a:lnTo>
                        <a:pt x="222" y="953"/>
                      </a:lnTo>
                      <a:lnTo>
                        <a:pt x="193" y="916"/>
                      </a:lnTo>
                      <a:lnTo>
                        <a:pt x="101" y="833"/>
                      </a:lnTo>
                      <a:lnTo>
                        <a:pt x="89" y="794"/>
                      </a:lnTo>
                      <a:lnTo>
                        <a:pt x="3" y="718"/>
                      </a:lnTo>
                      <a:lnTo>
                        <a:pt x="0" y="681"/>
                      </a:lnTo>
                      <a:lnTo>
                        <a:pt x="37" y="632"/>
                      </a:lnTo>
                      <a:lnTo>
                        <a:pt x="81" y="523"/>
                      </a:lnTo>
                      <a:lnTo>
                        <a:pt x="109" y="481"/>
                      </a:lnTo>
                      <a:lnTo>
                        <a:pt x="117" y="409"/>
                      </a:lnTo>
                      <a:lnTo>
                        <a:pt x="135" y="368"/>
                      </a:lnTo>
                      <a:lnTo>
                        <a:pt x="134" y="318"/>
                      </a:lnTo>
                      <a:lnTo>
                        <a:pt x="156" y="304"/>
                      </a:lnTo>
                      <a:lnTo>
                        <a:pt x="178" y="283"/>
                      </a:lnTo>
                      <a:lnTo>
                        <a:pt x="209" y="245"/>
                      </a:lnTo>
                      <a:lnTo>
                        <a:pt x="253" y="227"/>
                      </a:lnTo>
                      <a:lnTo>
                        <a:pt x="309" y="200"/>
                      </a:lnTo>
                      <a:lnTo>
                        <a:pt x="324" y="196"/>
                      </a:lnTo>
                      <a:lnTo>
                        <a:pt x="354" y="211"/>
                      </a:lnTo>
                      <a:lnTo>
                        <a:pt x="373" y="220"/>
                      </a:lnTo>
                      <a:lnTo>
                        <a:pt x="380" y="213"/>
                      </a:lnTo>
                      <a:lnTo>
                        <a:pt x="397" y="187"/>
                      </a:lnTo>
                      <a:lnTo>
                        <a:pt x="415" y="173"/>
                      </a:lnTo>
                      <a:lnTo>
                        <a:pt x="437" y="154"/>
                      </a:lnTo>
                      <a:lnTo>
                        <a:pt x="463" y="131"/>
                      </a:lnTo>
                      <a:lnTo>
                        <a:pt x="471" y="122"/>
                      </a:lnTo>
                      <a:lnTo>
                        <a:pt x="501" y="122"/>
                      </a:lnTo>
                      <a:lnTo>
                        <a:pt x="511" y="100"/>
                      </a:lnTo>
                      <a:lnTo>
                        <a:pt x="511" y="50"/>
                      </a:lnTo>
                      <a:lnTo>
                        <a:pt x="524" y="41"/>
                      </a:lnTo>
                      <a:lnTo>
                        <a:pt x="550" y="46"/>
                      </a:lnTo>
                      <a:lnTo>
                        <a:pt x="607" y="50"/>
                      </a:lnTo>
                      <a:lnTo>
                        <a:pt x="647" y="50"/>
                      </a:lnTo>
                      <a:lnTo>
                        <a:pt x="669" y="47"/>
                      </a:lnTo>
                      <a:lnTo>
                        <a:pt x="691" y="38"/>
                      </a:lnTo>
                    </a:path>
                  </a:pathLst>
                </a:custGeom>
                <a:solidFill>
                  <a:srgbClr val="D9D9D9"/>
                </a:solid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GB" alt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sp>
              <p:nvSpPr>
                <p:cNvPr id="65" name="Freeform 14">
                  <a:extLst>
                    <a:ext uri="{FF2B5EF4-FFF2-40B4-BE49-F238E27FC236}">
                      <a16:creationId xmlns:a16="http://schemas.microsoft.com/office/drawing/2014/main" id="{7A372BE2-AF0C-4B52-9D7B-20274E05B6E7}"/>
                    </a:ext>
                  </a:extLst>
                </p:cNvPr>
                <p:cNvSpPr>
                  <a:spLocks noChangeAspect="1"/>
                </p:cNvSpPr>
                <p:nvPr/>
              </p:nvSpPr>
              <p:spPr bwMode="gray">
                <a:xfrm>
                  <a:off x="488157" y="2632075"/>
                  <a:ext cx="1068388" cy="819150"/>
                </a:xfrm>
                <a:custGeom>
                  <a:avLst/>
                  <a:gdLst>
                    <a:gd name="T0" fmla="*/ 2147483647 w 1248"/>
                    <a:gd name="T1" fmla="*/ 2147483647 h 837"/>
                    <a:gd name="T2" fmla="*/ 2147483647 w 1248"/>
                    <a:gd name="T3" fmla="*/ 2147483647 h 837"/>
                    <a:gd name="T4" fmla="*/ 2147483647 w 1248"/>
                    <a:gd name="T5" fmla="*/ 2147483647 h 837"/>
                    <a:gd name="T6" fmla="*/ 2147483647 w 1248"/>
                    <a:gd name="T7" fmla="*/ 2147483647 h 837"/>
                    <a:gd name="T8" fmla="*/ 2147483647 w 1248"/>
                    <a:gd name="T9" fmla="*/ 2147483647 h 837"/>
                    <a:gd name="T10" fmla="*/ 2147483647 w 1248"/>
                    <a:gd name="T11" fmla="*/ 2147483647 h 837"/>
                    <a:gd name="T12" fmla="*/ 2147483647 w 1248"/>
                    <a:gd name="T13" fmla="*/ 2147483647 h 837"/>
                    <a:gd name="T14" fmla="*/ 2147483647 w 1248"/>
                    <a:gd name="T15" fmla="*/ 2147483647 h 837"/>
                    <a:gd name="T16" fmla="*/ 2147483647 w 1248"/>
                    <a:gd name="T17" fmla="*/ 2147483647 h 837"/>
                    <a:gd name="T18" fmla="*/ 2147483647 w 1248"/>
                    <a:gd name="T19" fmla="*/ 2147483647 h 837"/>
                    <a:gd name="T20" fmla="*/ 2147483647 w 1248"/>
                    <a:gd name="T21" fmla="*/ 2147483647 h 837"/>
                    <a:gd name="T22" fmla="*/ 2147483647 w 1248"/>
                    <a:gd name="T23" fmla="*/ 2147483647 h 837"/>
                    <a:gd name="T24" fmla="*/ 2147483647 w 1248"/>
                    <a:gd name="T25" fmla="*/ 2147483647 h 837"/>
                    <a:gd name="T26" fmla="*/ 2147483647 w 1248"/>
                    <a:gd name="T27" fmla="*/ 2147483647 h 837"/>
                    <a:gd name="T28" fmla="*/ 2147483647 w 1248"/>
                    <a:gd name="T29" fmla="*/ 2147483647 h 837"/>
                    <a:gd name="T30" fmla="*/ 2147483647 w 1248"/>
                    <a:gd name="T31" fmla="*/ 2147483647 h 837"/>
                    <a:gd name="T32" fmla="*/ 2147483647 w 1248"/>
                    <a:gd name="T33" fmla="*/ 2147483647 h 837"/>
                    <a:gd name="T34" fmla="*/ 2147483647 w 1248"/>
                    <a:gd name="T35" fmla="*/ 2147483647 h 837"/>
                    <a:gd name="T36" fmla="*/ 2147483647 w 1248"/>
                    <a:gd name="T37" fmla="*/ 2147483647 h 837"/>
                    <a:gd name="T38" fmla="*/ 2147483647 w 1248"/>
                    <a:gd name="T39" fmla="*/ 2147483647 h 837"/>
                    <a:gd name="T40" fmla="*/ 2147483647 w 1248"/>
                    <a:gd name="T41" fmla="*/ 2147483647 h 837"/>
                    <a:gd name="T42" fmla="*/ 2147483647 w 1248"/>
                    <a:gd name="T43" fmla="*/ 2147483647 h 837"/>
                    <a:gd name="T44" fmla="*/ 2147483647 w 1248"/>
                    <a:gd name="T45" fmla="*/ 2147483647 h 837"/>
                    <a:gd name="T46" fmla="*/ 2147483647 w 1248"/>
                    <a:gd name="T47" fmla="*/ 2147483647 h 837"/>
                    <a:gd name="T48" fmla="*/ 2147483647 w 1248"/>
                    <a:gd name="T49" fmla="*/ 2147483647 h 837"/>
                    <a:gd name="T50" fmla="*/ 2147483647 w 1248"/>
                    <a:gd name="T51" fmla="*/ 2147483647 h 837"/>
                    <a:gd name="T52" fmla="*/ 2147483647 w 1248"/>
                    <a:gd name="T53" fmla="*/ 2147483647 h 837"/>
                    <a:gd name="T54" fmla="*/ 2147483647 w 1248"/>
                    <a:gd name="T55" fmla="*/ 2147483647 h 837"/>
                    <a:gd name="T56" fmla="*/ 2147483647 w 1248"/>
                    <a:gd name="T57" fmla="*/ 2147483647 h 837"/>
                    <a:gd name="T58" fmla="*/ 2147483647 w 1248"/>
                    <a:gd name="T59" fmla="*/ 2147483647 h 837"/>
                    <a:gd name="T60" fmla="*/ 2147483647 w 1248"/>
                    <a:gd name="T61" fmla="*/ 2147483647 h 837"/>
                    <a:gd name="T62" fmla="*/ 2147483647 w 1248"/>
                    <a:gd name="T63" fmla="*/ 2147483647 h 837"/>
                    <a:gd name="T64" fmla="*/ 2147483647 w 1248"/>
                    <a:gd name="T65" fmla="*/ 2147483647 h 837"/>
                    <a:gd name="T66" fmla="*/ 2147483647 w 1248"/>
                    <a:gd name="T67" fmla="*/ 2147483647 h 837"/>
                    <a:gd name="T68" fmla="*/ 0 w 1248"/>
                    <a:gd name="T69" fmla="*/ 2147483647 h 837"/>
                    <a:gd name="T70" fmla="*/ 2147483647 w 1248"/>
                    <a:gd name="T71" fmla="*/ 2147483647 h 837"/>
                    <a:gd name="T72" fmla="*/ 2147483647 w 1248"/>
                    <a:gd name="T73" fmla="*/ 2147483647 h 837"/>
                    <a:gd name="T74" fmla="*/ 2147483647 w 1248"/>
                    <a:gd name="T75" fmla="*/ 2147483647 h 837"/>
                    <a:gd name="T76" fmla="*/ 2147483647 w 1248"/>
                    <a:gd name="T77" fmla="*/ 2147483647 h 837"/>
                    <a:gd name="T78" fmla="*/ 2147483647 w 1248"/>
                    <a:gd name="T79" fmla="*/ 2147483647 h 837"/>
                    <a:gd name="T80" fmla="*/ 2147483647 w 1248"/>
                    <a:gd name="T81" fmla="*/ 2147483647 h 837"/>
                    <a:gd name="T82" fmla="*/ 2147483647 w 1248"/>
                    <a:gd name="T83" fmla="*/ 2147483647 h 837"/>
                    <a:gd name="T84" fmla="*/ 2147483647 w 1248"/>
                    <a:gd name="T85" fmla="*/ 2147483647 h 837"/>
                    <a:gd name="T86" fmla="*/ 2147483647 w 1248"/>
                    <a:gd name="T87" fmla="*/ 2147483647 h 837"/>
                    <a:gd name="T88" fmla="*/ 2147483647 w 1248"/>
                    <a:gd name="T89" fmla="*/ 2147483647 h 837"/>
                    <a:gd name="T90" fmla="*/ 2147483647 w 1248"/>
                    <a:gd name="T91" fmla="*/ 0 h 837"/>
                    <a:gd name="T92" fmla="*/ 2147483647 w 1248"/>
                    <a:gd name="T93" fmla="*/ 2147483647 h 837"/>
                    <a:gd name="T94" fmla="*/ 2147483647 w 1248"/>
                    <a:gd name="T95" fmla="*/ 2147483647 h 837"/>
                    <a:gd name="T96" fmla="*/ 2147483647 w 1248"/>
                    <a:gd name="T97" fmla="*/ 2147483647 h 837"/>
                    <a:gd name="T98" fmla="*/ 2147483647 w 1248"/>
                    <a:gd name="T99" fmla="*/ 2147483647 h 837"/>
                    <a:gd name="T100" fmla="*/ 2147483647 w 1248"/>
                    <a:gd name="T101" fmla="*/ 2147483647 h 837"/>
                    <a:gd name="T102" fmla="*/ 2147483647 w 1248"/>
                    <a:gd name="T103" fmla="*/ 2147483647 h 837"/>
                    <a:gd name="T104" fmla="*/ 2147483647 w 1248"/>
                    <a:gd name="T105" fmla="*/ 2147483647 h 837"/>
                    <a:gd name="T106" fmla="*/ 2147483647 w 1248"/>
                    <a:gd name="T107" fmla="*/ 2147483647 h 837"/>
                    <a:gd name="T108" fmla="*/ 2147483647 w 1248"/>
                    <a:gd name="T109" fmla="*/ 2147483647 h 837"/>
                    <a:gd name="T110" fmla="*/ 2147483647 w 1248"/>
                    <a:gd name="T111" fmla="*/ 2147483647 h 83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48"/>
                    <a:gd name="T169" fmla="*/ 0 h 837"/>
                    <a:gd name="T170" fmla="*/ 1248 w 1248"/>
                    <a:gd name="T171" fmla="*/ 837 h 83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48" h="837">
                      <a:moveTo>
                        <a:pt x="1235" y="205"/>
                      </a:moveTo>
                      <a:lnTo>
                        <a:pt x="1175" y="213"/>
                      </a:lnTo>
                      <a:lnTo>
                        <a:pt x="1160" y="251"/>
                      </a:lnTo>
                      <a:lnTo>
                        <a:pt x="1141" y="274"/>
                      </a:lnTo>
                      <a:lnTo>
                        <a:pt x="1121" y="309"/>
                      </a:lnTo>
                      <a:lnTo>
                        <a:pt x="1062" y="311"/>
                      </a:lnTo>
                      <a:lnTo>
                        <a:pt x="1026" y="324"/>
                      </a:lnTo>
                      <a:lnTo>
                        <a:pt x="1023" y="353"/>
                      </a:lnTo>
                      <a:lnTo>
                        <a:pt x="1015" y="374"/>
                      </a:lnTo>
                      <a:lnTo>
                        <a:pt x="1005" y="388"/>
                      </a:lnTo>
                      <a:lnTo>
                        <a:pt x="995" y="401"/>
                      </a:lnTo>
                      <a:lnTo>
                        <a:pt x="979" y="425"/>
                      </a:lnTo>
                      <a:lnTo>
                        <a:pt x="976" y="434"/>
                      </a:lnTo>
                      <a:lnTo>
                        <a:pt x="983" y="458"/>
                      </a:lnTo>
                      <a:lnTo>
                        <a:pt x="1019" y="452"/>
                      </a:lnTo>
                      <a:lnTo>
                        <a:pt x="1062" y="458"/>
                      </a:lnTo>
                      <a:lnTo>
                        <a:pt x="1072" y="484"/>
                      </a:lnTo>
                      <a:lnTo>
                        <a:pt x="1072" y="517"/>
                      </a:lnTo>
                      <a:lnTo>
                        <a:pt x="1054" y="534"/>
                      </a:lnTo>
                      <a:lnTo>
                        <a:pt x="1041" y="557"/>
                      </a:lnTo>
                      <a:lnTo>
                        <a:pt x="1014" y="571"/>
                      </a:lnTo>
                      <a:lnTo>
                        <a:pt x="900" y="569"/>
                      </a:lnTo>
                      <a:lnTo>
                        <a:pt x="867" y="563"/>
                      </a:lnTo>
                      <a:lnTo>
                        <a:pt x="855" y="573"/>
                      </a:lnTo>
                      <a:lnTo>
                        <a:pt x="857" y="619"/>
                      </a:lnTo>
                      <a:lnTo>
                        <a:pt x="844" y="639"/>
                      </a:lnTo>
                      <a:lnTo>
                        <a:pt x="822" y="643"/>
                      </a:lnTo>
                      <a:lnTo>
                        <a:pt x="801" y="658"/>
                      </a:lnTo>
                      <a:lnTo>
                        <a:pt x="778" y="679"/>
                      </a:lnTo>
                      <a:lnTo>
                        <a:pt x="743" y="708"/>
                      </a:lnTo>
                      <a:lnTo>
                        <a:pt x="719" y="741"/>
                      </a:lnTo>
                      <a:lnTo>
                        <a:pt x="699" y="730"/>
                      </a:lnTo>
                      <a:lnTo>
                        <a:pt x="669" y="716"/>
                      </a:lnTo>
                      <a:lnTo>
                        <a:pt x="656" y="719"/>
                      </a:lnTo>
                      <a:lnTo>
                        <a:pt x="619" y="735"/>
                      </a:lnTo>
                      <a:lnTo>
                        <a:pt x="572" y="757"/>
                      </a:lnTo>
                      <a:lnTo>
                        <a:pt x="543" y="777"/>
                      </a:lnTo>
                      <a:lnTo>
                        <a:pt x="515" y="815"/>
                      </a:lnTo>
                      <a:lnTo>
                        <a:pt x="496" y="832"/>
                      </a:lnTo>
                      <a:lnTo>
                        <a:pt x="481" y="836"/>
                      </a:lnTo>
                      <a:lnTo>
                        <a:pt x="467" y="833"/>
                      </a:lnTo>
                      <a:lnTo>
                        <a:pt x="459" y="806"/>
                      </a:lnTo>
                      <a:lnTo>
                        <a:pt x="463" y="775"/>
                      </a:lnTo>
                      <a:lnTo>
                        <a:pt x="481" y="751"/>
                      </a:lnTo>
                      <a:lnTo>
                        <a:pt x="489" y="741"/>
                      </a:lnTo>
                      <a:lnTo>
                        <a:pt x="450" y="734"/>
                      </a:lnTo>
                      <a:lnTo>
                        <a:pt x="432" y="739"/>
                      </a:lnTo>
                      <a:lnTo>
                        <a:pt x="427" y="784"/>
                      </a:lnTo>
                      <a:lnTo>
                        <a:pt x="414" y="821"/>
                      </a:lnTo>
                      <a:lnTo>
                        <a:pt x="392" y="833"/>
                      </a:lnTo>
                      <a:lnTo>
                        <a:pt x="359" y="809"/>
                      </a:lnTo>
                      <a:lnTo>
                        <a:pt x="356" y="791"/>
                      </a:lnTo>
                      <a:lnTo>
                        <a:pt x="346" y="775"/>
                      </a:lnTo>
                      <a:lnTo>
                        <a:pt x="356" y="743"/>
                      </a:lnTo>
                      <a:lnTo>
                        <a:pt x="323" y="743"/>
                      </a:lnTo>
                      <a:lnTo>
                        <a:pt x="292" y="729"/>
                      </a:lnTo>
                      <a:lnTo>
                        <a:pt x="291" y="651"/>
                      </a:lnTo>
                      <a:lnTo>
                        <a:pt x="235" y="698"/>
                      </a:lnTo>
                      <a:lnTo>
                        <a:pt x="196" y="692"/>
                      </a:lnTo>
                      <a:lnTo>
                        <a:pt x="149" y="662"/>
                      </a:lnTo>
                      <a:lnTo>
                        <a:pt x="107" y="634"/>
                      </a:lnTo>
                      <a:lnTo>
                        <a:pt x="81" y="603"/>
                      </a:lnTo>
                      <a:lnTo>
                        <a:pt x="82" y="548"/>
                      </a:lnTo>
                      <a:lnTo>
                        <a:pt x="77" y="494"/>
                      </a:lnTo>
                      <a:lnTo>
                        <a:pt x="52" y="466"/>
                      </a:lnTo>
                      <a:lnTo>
                        <a:pt x="8" y="454"/>
                      </a:lnTo>
                      <a:lnTo>
                        <a:pt x="4" y="415"/>
                      </a:lnTo>
                      <a:lnTo>
                        <a:pt x="8" y="384"/>
                      </a:lnTo>
                      <a:lnTo>
                        <a:pt x="8" y="362"/>
                      </a:lnTo>
                      <a:lnTo>
                        <a:pt x="0" y="335"/>
                      </a:lnTo>
                      <a:lnTo>
                        <a:pt x="8" y="316"/>
                      </a:lnTo>
                      <a:lnTo>
                        <a:pt x="29" y="249"/>
                      </a:lnTo>
                      <a:lnTo>
                        <a:pt x="47" y="198"/>
                      </a:lnTo>
                      <a:lnTo>
                        <a:pt x="77" y="148"/>
                      </a:lnTo>
                      <a:lnTo>
                        <a:pt x="126" y="135"/>
                      </a:lnTo>
                      <a:lnTo>
                        <a:pt x="161" y="131"/>
                      </a:lnTo>
                      <a:lnTo>
                        <a:pt x="200" y="140"/>
                      </a:lnTo>
                      <a:lnTo>
                        <a:pt x="239" y="190"/>
                      </a:lnTo>
                      <a:lnTo>
                        <a:pt x="288" y="227"/>
                      </a:lnTo>
                      <a:lnTo>
                        <a:pt x="321" y="227"/>
                      </a:lnTo>
                      <a:lnTo>
                        <a:pt x="388" y="253"/>
                      </a:lnTo>
                      <a:lnTo>
                        <a:pt x="450" y="257"/>
                      </a:lnTo>
                      <a:lnTo>
                        <a:pt x="477" y="271"/>
                      </a:lnTo>
                      <a:lnTo>
                        <a:pt x="510" y="253"/>
                      </a:lnTo>
                      <a:lnTo>
                        <a:pt x="524" y="249"/>
                      </a:lnTo>
                      <a:lnTo>
                        <a:pt x="559" y="253"/>
                      </a:lnTo>
                      <a:lnTo>
                        <a:pt x="620" y="239"/>
                      </a:lnTo>
                      <a:lnTo>
                        <a:pt x="655" y="180"/>
                      </a:lnTo>
                      <a:lnTo>
                        <a:pt x="686" y="131"/>
                      </a:lnTo>
                      <a:lnTo>
                        <a:pt x="709" y="54"/>
                      </a:lnTo>
                      <a:lnTo>
                        <a:pt x="717" y="3"/>
                      </a:lnTo>
                      <a:lnTo>
                        <a:pt x="769" y="0"/>
                      </a:lnTo>
                      <a:lnTo>
                        <a:pt x="826" y="0"/>
                      </a:lnTo>
                      <a:lnTo>
                        <a:pt x="841" y="15"/>
                      </a:lnTo>
                      <a:lnTo>
                        <a:pt x="859" y="29"/>
                      </a:lnTo>
                      <a:lnTo>
                        <a:pt x="888" y="49"/>
                      </a:lnTo>
                      <a:lnTo>
                        <a:pt x="941" y="27"/>
                      </a:lnTo>
                      <a:lnTo>
                        <a:pt x="958" y="16"/>
                      </a:lnTo>
                      <a:lnTo>
                        <a:pt x="971" y="35"/>
                      </a:lnTo>
                      <a:lnTo>
                        <a:pt x="983" y="67"/>
                      </a:lnTo>
                      <a:lnTo>
                        <a:pt x="995" y="83"/>
                      </a:lnTo>
                      <a:lnTo>
                        <a:pt x="1015" y="101"/>
                      </a:lnTo>
                      <a:lnTo>
                        <a:pt x="1041" y="112"/>
                      </a:lnTo>
                      <a:lnTo>
                        <a:pt x="1080" y="108"/>
                      </a:lnTo>
                      <a:lnTo>
                        <a:pt x="1142" y="86"/>
                      </a:lnTo>
                      <a:lnTo>
                        <a:pt x="1185" y="97"/>
                      </a:lnTo>
                      <a:lnTo>
                        <a:pt x="1217" y="126"/>
                      </a:lnTo>
                      <a:lnTo>
                        <a:pt x="1221" y="148"/>
                      </a:lnTo>
                      <a:lnTo>
                        <a:pt x="1232" y="161"/>
                      </a:lnTo>
                      <a:lnTo>
                        <a:pt x="1247" y="178"/>
                      </a:lnTo>
                      <a:lnTo>
                        <a:pt x="1240" y="168"/>
                      </a:lnTo>
                      <a:lnTo>
                        <a:pt x="1235" y="205"/>
                      </a:lnTo>
                    </a:path>
                  </a:pathLst>
                </a:custGeom>
                <a:grp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GB" alt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sp>
              <p:nvSpPr>
                <p:cNvPr id="66" name="Freeform 15">
                  <a:extLst>
                    <a:ext uri="{FF2B5EF4-FFF2-40B4-BE49-F238E27FC236}">
                      <a16:creationId xmlns:a16="http://schemas.microsoft.com/office/drawing/2014/main" id="{445B80D2-0134-4552-B239-A9535694D8AB}"/>
                    </a:ext>
                  </a:extLst>
                </p:cNvPr>
                <p:cNvSpPr>
                  <a:spLocks noChangeAspect="1"/>
                </p:cNvSpPr>
                <p:nvPr/>
              </p:nvSpPr>
              <p:spPr bwMode="gray">
                <a:xfrm>
                  <a:off x="1518445" y="2560638"/>
                  <a:ext cx="731837" cy="798512"/>
                </a:xfrm>
                <a:custGeom>
                  <a:avLst/>
                  <a:gdLst>
                    <a:gd name="T0" fmla="*/ 2147483647 w 856"/>
                    <a:gd name="T1" fmla="*/ 0 h 817"/>
                    <a:gd name="T2" fmla="*/ 2147483647 w 856"/>
                    <a:gd name="T3" fmla="*/ 2147483647 h 817"/>
                    <a:gd name="T4" fmla="*/ 2147483647 w 856"/>
                    <a:gd name="T5" fmla="*/ 2147483647 h 817"/>
                    <a:gd name="T6" fmla="*/ 2147483647 w 856"/>
                    <a:gd name="T7" fmla="*/ 2147483647 h 817"/>
                    <a:gd name="T8" fmla="*/ 2147483647 w 856"/>
                    <a:gd name="T9" fmla="*/ 2147483647 h 817"/>
                    <a:gd name="T10" fmla="*/ 2147483647 w 856"/>
                    <a:gd name="T11" fmla="*/ 2147483647 h 817"/>
                    <a:gd name="T12" fmla="*/ 2147483647 w 856"/>
                    <a:gd name="T13" fmla="*/ 2147483647 h 817"/>
                    <a:gd name="T14" fmla="*/ 2147483647 w 856"/>
                    <a:gd name="T15" fmla="*/ 2147483647 h 817"/>
                    <a:gd name="T16" fmla="*/ 2147483647 w 856"/>
                    <a:gd name="T17" fmla="*/ 2147483647 h 817"/>
                    <a:gd name="T18" fmla="*/ 2147483647 w 856"/>
                    <a:gd name="T19" fmla="*/ 2147483647 h 817"/>
                    <a:gd name="T20" fmla="*/ 2147483647 w 856"/>
                    <a:gd name="T21" fmla="*/ 2147483647 h 817"/>
                    <a:gd name="T22" fmla="*/ 2147483647 w 856"/>
                    <a:gd name="T23" fmla="*/ 2147483647 h 817"/>
                    <a:gd name="T24" fmla="*/ 2147483647 w 856"/>
                    <a:gd name="T25" fmla="*/ 2147483647 h 817"/>
                    <a:gd name="T26" fmla="*/ 2147483647 w 856"/>
                    <a:gd name="T27" fmla="*/ 2147483647 h 817"/>
                    <a:gd name="T28" fmla="*/ 2147483647 w 856"/>
                    <a:gd name="T29" fmla="*/ 2147483647 h 817"/>
                    <a:gd name="T30" fmla="*/ 2147483647 w 856"/>
                    <a:gd name="T31" fmla="*/ 2147483647 h 817"/>
                    <a:gd name="T32" fmla="*/ 2147483647 w 856"/>
                    <a:gd name="T33" fmla="*/ 2147483647 h 817"/>
                    <a:gd name="T34" fmla="*/ 2147483647 w 856"/>
                    <a:gd name="T35" fmla="*/ 2147483647 h 817"/>
                    <a:gd name="T36" fmla="*/ 2147483647 w 856"/>
                    <a:gd name="T37" fmla="*/ 2147483647 h 817"/>
                    <a:gd name="T38" fmla="*/ 2147483647 w 856"/>
                    <a:gd name="T39" fmla="*/ 2147483647 h 817"/>
                    <a:gd name="T40" fmla="*/ 2147483647 w 856"/>
                    <a:gd name="T41" fmla="*/ 2147483647 h 817"/>
                    <a:gd name="T42" fmla="*/ 2147483647 w 856"/>
                    <a:gd name="T43" fmla="*/ 2147483647 h 817"/>
                    <a:gd name="T44" fmla="*/ 2147483647 w 856"/>
                    <a:gd name="T45" fmla="*/ 2147483647 h 817"/>
                    <a:gd name="T46" fmla="*/ 2147483647 w 856"/>
                    <a:gd name="T47" fmla="*/ 2147483647 h 817"/>
                    <a:gd name="T48" fmla="*/ 2147483647 w 856"/>
                    <a:gd name="T49" fmla="*/ 2147483647 h 817"/>
                    <a:gd name="T50" fmla="*/ 2147483647 w 856"/>
                    <a:gd name="T51" fmla="*/ 2147483647 h 817"/>
                    <a:gd name="T52" fmla="*/ 2147483647 w 856"/>
                    <a:gd name="T53" fmla="*/ 2147483647 h 817"/>
                    <a:gd name="T54" fmla="*/ 2147483647 w 856"/>
                    <a:gd name="T55" fmla="*/ 2147483647 h 817"/>
                    <a:gd name="T56" fmla="*/ 2147483647 w 856"/>
                    <a:gd name="T57" fmla="*/ 2147483647 h 817"/>
                    <a:gd name="T58" fmla="*/ 2147483647 w 856"/>
                    <a:gd name="T59" fmla="*/ 2147483647 h 817"/>
                    <a:gd name="T60" fmla="*/ 2147483647 w 856"/>
                    <a:gd name="T61" fmla="*/ 2147483647 h 817"/>
                    <a:gd name="T62" fmla="*/ 2147483647 w 856"/>
                    <a:gd name="T63" fmla="*/ 2147483647 h 817"/>
                    <a:gd name="T64" fmla="*/ 2147483647 w 856"/>
                    <a:gd name="T65" fmla="*/ 2147483647 h 817"/>
                    <a:gd name="T66" fmla="*/ 2147483647 w 856"/>
                    <a:gd name="T67" fmla="*/ 2147483647 h 817"/>
                    <a:gd name="T68" fmla="*/ 2147483647 w 856"/>
                    <a:gd name="T69" fmla="*/ 2147483647 h 817"/>
                    <a:gd name="T70" fmla="*/ 2147483647 w 856"/>
                    <a:gd name="T71" fmla="*/ 2147483647 h 817"/>
                    <a:gd name="T72" fmla="*/ 0 w 856"/>
                    <a:gd name="T73" fmla="*/ 2147483647 h 817"/>
                    <a:gd name="T74" fmla="*/ 2147483647 w 856"/>
                    <a:gd name="T75" fmla="*/ 2147483647 h 817"/>
                    <a:gd name="T76" fmla="*/ 2147483647 w 856"/>
                    <a:gd name="T77" fmla="*/ 2147483647 h 817"/>
                    <a:gd name="T78" fmla="*/ 2147483647 w 856"/>
                    <a:gd name="T79" fmla="*/ 2147483647 h 817"/>
                    <a:gd name="T80" fmla="*/ 2147483647 w 856"/>
                    <a:gd name="T81" fmla="*/ 2147483647 h 817"/>
                    <a:gd name="T82" fmla="*/ 2147483647 w 856"/>
                    <a:gd name="T83" fmla="*/ 2147483647 h 817"/>
                    <a:gd name="T84" fmla="*/ 2147483647 w 856"/>
                    <a:gd name="T85" fmla="*/ 2147483647 h 817"/>
                    <a:gd name="T86" fmla="*/ 2147483647 w 856"/>
                    <a:gd name="T87" fmla="*/ 2147483647 h 817"/>
                    <a:gd name="T88" fmla="*/ 2147483647 w 856"/>
                    <a:gd name="T89" fmla="*/ 2147483647 h 817"/>
                    <a:gd name="T90" fmla="*/ 2147483647 w 856"/>
                    <a:gd name="T91" fmla="*/ 2147483647 h 817"/>
                    <a:gd name="T92" fmla="*/ 2147483647 w 856"/>
                    <a:gd name="T93" fmla="*/ 2147483647 h 817"/>
                    <a:gd name="T94" fmla="*/ 2147483647 w 856"/>
                    <a:gd name="T95" fmla="*/ 2147483647 h 817"/>
                    <a:gd name="T96" fmla="*/ 2147483647 w 856"/>
                    <a:gd name="T97" fmla="*/ 2147483647 h 817"/>
                    <a:gd name="T98" fmla="*/ 2147483647 w 856"/>
                    <a:gd name="T99" fmla="*/ 2147483647 h 817"/>
                    <a:gd name="T100" fmla="*/ 2147483647 w 856"/>
                    <a:gd name="T101" fmla="*/ 2147483647 h 817"/>
                    <a:gd name="T102" fmla="*/ 2147483647 w 856"/>
                    <a:gd name="T103" fmla="*/ 2147483647 h 817"/>
                    <a:gd name="T104" fmla="*/ 2147483647 w 856"/>
                    <a:gd name="T105" fmla="*/ 2147483647 h 817"/>
                    <a:gd name="T106" fmla="*/ 2147483647 w 856"/>
                    <a:gd name="T107" fmla="*/ 2147483647 h 817"/>
                    <a:gd name="T108" fmla="*/ 2147483647 w 856"/>
                    <a:gd name="T109" fmla="*/ 2147483647 h 817"/>
                    <a:gd name="T110" fmla="*/ 2147483647 w 856"/>
                    <a:gd name="T111" fmla="*/ 2147483647 h 8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56"/>
                    <a:gd name="T169" fmla="*/ 0 h 817"/>
                    <a:gd name="T170" fmla="*/ 856 w 856"/>
                    <a:gd name="T171" fmla="*/ 817 h 8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56" h="817">
                      <a:moveTo>
                        <a:pt x="833" y="11"/>
                      </a:moveTo>
                      <a:lnTo>
                        <a:pt x="753" y="0"/>
                      </a:lnTo>
                      <a:lnTo>
                        <a:pt x="749" y="29"/>
                      </a:lnTo>
                      <a:lnTo>
                        <a:pt x="733" y="36"/>
                      </a:lnTo>
                      <a:lnTo>
                        <a:pt x="737" y="96"/>
                      </a:lnTo>
                      <a:lnTo>
                        <a:pt x="718" y="100"/>
                      </a:lnTo>
                      <a:lnTo>
                        <a:pt x="734" y="130"/>
                      </a:lnTo>
                      <a:lnTo>
                        <a:pt x="751" y="137"/>
                      </a:lnTo>
                      <a:lnTo>
                        <a:pt x="762" y="160"/>
                      </a:lnTo>
                      <a:lnTo>
                        <a:pt x="750" y="171"/>
                      </a:lnTo>
                      <a:lnTo>
                        <a:pt x="722" y="170"/>
                      </a:lnTo>
                      <a:lnTo>
                        <a:pt x="718" y="182"/>
                      </a:lnTo>
                      <a:lnTo>
                        <a:pt x="715" y="191"/>
                      </a:lnTo>
                      <a:lnTo>
                        <a:pt x="715" y="208"/>
                      </a:lnTo>
                      <a:lnTo>
                        <a:pt x="723" y="227"/>
                      </a:lnTo>
                      <a:lnTo>
                        <a:pt x="698" y="231"/>
                      </a:lnTo>
                      <a:lnTo>
                        <a:pt x="662" y="227"/>
                      </a:lnTo>
                      <a:lnTo>
                        <a:pt x="653" y="193"/>
                      </a:lnTo>
                      <a:lnTo>
                        <a:pt x="644" y="171"/>
                      </a:lnTo>
                      <a:lnTo>
                        <a:pt x="666" y="165"/>
                      </a:lnTo>
                      <a:lnTo>
                        <a:pt x="675" y="154"/>
                      </a:lnTo>
                      <a:lnTo>
                        <a:pt x="662" y="123"/>
                      </a:lnTo>
                      <a:lnTo>
                        <a:pt x="649" y="108"/>
                      </a:lnTo>
                      <a:lnTo>
                        <a:pt x="623" y="91"/>
                      </a:lnTo>
                      <a:lnTo>
                        <a:pt x="588" y="83"/>
                      </a:lnTo>
                      <a:lnTo>
                        <a:pt x="556" y="100"/>
                      </a:lnTo>
                      <a:lnTo>
                        <a:pt x="536" y="128"/>
                      </a:lnTo>
                      <a:lnTo>
                        <a:pt x="519" y="121"/>
                      </a:lnTo>
                      <a:lnTo>
                        <a:pt x="504" y="118"/>
                      </a:lnTo>
                      <a:lnTo>
                        <a:pt x="474" y="111"/>
                      </a:lnTo>
                      <a:lnTo>
                        <a:pt x="447" y="112"/>
                      </a:lnTo>
                      <a:lnTo>
                        <a:pt x="433" y="150"/>
                      </a:lnTo>
                      <a:lnTo>
                        <a:pt x="421" y="163"/>
                      </a:lnTo>
                      <a:lnTo>
                        <a:pt x="393" y="189"/>
                      </a:lnTo>
                      <a:lnTo>
                        <a:pt x="352" y="212"/>
                      </a:lnTo>
                      <a:lnTo>
                        <a:pt x="294" y="217"/>
                      </a:lnTo>
                      <a:lnTo>
                        <a:pt x="276" y="195"/>
                      </a:lnTo>
                      <a:lnTo>
                        <a:pt x="276" y="169"/>
                      </a:lnTo>
                      <a:lnTo>
                        <a:pt x="294" y="150"/>
                      </a:lnTo>
                      <a:lnTo>
                        <a:pt x="280" y="128"/>
                      </a:lnTo>
                      <a:lnTo>
                        <a:pt x="241" y="160"/>
                      </a:lnTo>
                      <a:lnTo>
                        <a:pt x="214" y="171"/>
                      </a:lnTo>
                      <a:lnTo>
                        <a:pt x="171" y="171"/>
                      </a:lnTo>
                      <a:lnTo>
                        <a:pt x="118" y="171"/>
                      </a:lnTo>
                      <a:lnTo>
                        <a:pt x="106" y="205"/>
                      </a:lnTo>
                      <a:lnTo>
                        <a:pt x="57" y="227"/>
                      </a:lnTo>
                      <a:lnTo>
                        <a:pt x="67" y="237"/>
                      </a:lnTo>
                      <a:lnTo>
                        <a:pt x="88" y="240"/>
                      </a:lnTo>
                      <a:lnTo>
                        <a:pt x="116" y="241"/>
                      </a:lnTo>
                      <a:lnTo>
                        <a:pt x="128" y="231"/>
                      </a:lnTo>
                      <a:lnTo>
                        <a:pt x="139" y="208"/>
                      </a:lnTo>
                      <a:lnTo>
                        <a:pt x="139" y="227"/>
                      </a:lnTo>
                      <a:lnTo>
                        <a:pt x="136" y="249"/>
                      </a:lnTo>
                      <a:lnTo>
                        <a:pt x="118" y="271"/>
                      </a:lnTo>
                      <a:lnTo>
                        <a:pt x="106" y="300"/>
                      </a:lnTo>
                      <a:lnTo>
                        <a:pt x="106" y="330"/>
                      </a:lnTo>
                      <a:lnTo>
                        <a:pt x="106" y="353"/>
                      </a:lnTo>
                      <a:lnTo>
                        <a:pt x="132" y="353"/>
                      </a:lnTo>
                      <a:lnTo>
                        <a:pt x="167" y="336"/>
                      </a:lnTo>
                      <a:lnTo>
                        <a:pt x="180" y="323"/>
                      </a:lnTo>
                      <a:lnTo>
                        <a:pt x="192" y="323"/>
                      </a:lnTo>
                      <a:lnTo>
                        <a:pt x="203" y="336"/>
                      </a:lnTo>
                      <a:lnTo>
                        <a:pt x="180" y="359"/>
                      </a:lnTo>
                      <a:lnTo>
                        <a:pt x="150" y="385"/>
                      </a:lnTo>
                      <a:lnTo>
                        <a:pt x="150" y="412"/>
                      </a:lnTo>
                      <a:lnTo>
                        <a:pt x="146" y="437"/>
                      </a:lnTo>
                      <a:lnTo>
                        <a:pt x="106" y="431"/>
                      </a:lnTo>
                      <a:lnTo>
                        <a:pt x="71" y="462"/>
                      </a:lnTo>
                      <a:lnTo>
                        <a:pt x="71" y="485"/>
                      </a:lnTo>
                      <a:lnTo>
                        <a:pt x="136" y="534"/>
                      </a:lnTo>
                      <a:lnTo>
                        <a:pt x="136" y="553"/>
                      </a:lnTo>
                      <a:lnTo>
                        <a:pt x="123" y="567"/>
                      </a:lnTo>
                      <a:lnTo>
                        <a:pt x="40" y="612"/>
                      </a:lnTo>
                      <a:lnTo>
                        <a:pt x="0" y="649"/>
                      </a:lnTo>
                      <a:lnTo>
                        <a:pt x="39" y="674"/>
                      </a:lnTo>
                      <a:lnTo>
                        <a:pt x="71" y="686"/>
                      </a:lnTo>
                      <a:lnTo>
                        <a:pt x="83" y="680"/>
                      </a:lnTo>
                      <a:lnTo>
                        <a:pt x="88" y="666"/>
                      </a:lnTo>
                      <a:lnTo>
                        <a:pt x="131" y="694"/>
                      </a:lnTo>
                      <a:lnTo>
                        <a:pt x="158" y="684"/>
                      </a:lnTo>
                      <a:lnTo>
                        <a:pt x="176" y="707"/>
                      </a:lnTo>
                      <a:lnTo>
                        <a:pt x="189" y="728"/>
                      </a:lnTo>
                      <a:lnTo>
                        <a:pt x="205" y="724"/>
                      </a:lnTo>
                      <a:lnTo>
                        <a:pt x="213" y="733"/>
                      </a:lnTo>
                      <a:lnTo>
                        <a:pt x="232" y="743"/>
                      </a:lnTo>
                      <a:lnTo>
                        <a:pt x="259" y="745"/>
                      </a:lnTo>
                      <a:lnTo>
                        <a:pt x="305" y="816"/>
                      </a:lnTo>
                      <a:lnTo>
                        <a:pt x="358" y="796"/>
                      </a:lnTo>
                      <a:lnTo>
                        <a:pt x="424" y="793"/>
                      </a:lnTo>
                      <a:lnTo>
                        <a:pt x="451" y="780"/>
                      </a:lnTo>
                      <a:lnTo>
                        <a:pt x="512" y="783"/>
                      </a:lnTo>
                      <a:lnTo>
                        <a:pt x="586" y="811"/>
                      </a:lnTo>
                      <a:lnTo>
                        <a:pt x="609" y="816"/>
                      </a:lnTo>
                      <a:lnTo>
                        <a:pt x="626" y="811"/>
                      </a:lnTo>
                      <a:lnTo>
                        <a:pt x="644" y="798"/>
                      </a:lnTo>
                      <a:lnTo>
                        <a:pt x="601" y="743"/>
                      </a:lnTo>
                      <a:lnTo>
                        <a:pt x="566" y="674"/>
                      </a:lnTo>
                      <a:lnTo>
                        <a:pt x="543" y="649"/>
                      </a:lnTo>
                      <a:lnTo>
                        <a:pt x="548" y="590"/>
                      </a:lnTo>
                      <a:lnTo>
                        <a:pt x="566" y="553"/>
                      </a:lnTo>
                      <a:lnTo>
                        <a:pt x="618" y="520"/>
                      </a:lnTo>
                      <a:lnTo>
                        <a:pt x="653" y="444"/>
                      </a:lnTo>
                      <a:lnTo>
                        <a:pt x="709" y="416"/>
                      </a:lnTo>
                      <a:lnTo>
                        <a:pt x="758" y="467"/>
                      </a:lnTo>
                      <a:lnTo>
                        <a:pt x="788" y="494"/>
                      </a:lnTo>
                      <a:lnTo>
                        <a:pt x="811" y="494"/>
                      </a:lnTo>
                      <a:lnTo>
                        <a:pt x="814" y="449"/>
                      </a:lnTo>
                      <a:lnTo>
                        <a:pt x="842" y="359"/>
                      </a:lnTo>
                      <a:lnTo>
                        <a:pt x="855" y="222"/>
                      </a:lnTo>
                      <a:lnTo>
                        <a:pt x="855" y="96"/>
                      </a:lnTo>
                      <a:lnTo>
                        <a:pt x="838" y="36"/>
                      </a:lnTo>
                      <a:lnTo>
                        <a:pt x="833" y="4"/>
                      </a:lnTo>
                      <a:lnTo>
                        <a:pt x="833" y="11"/>
                      </a:lnTo>
                    </a:path>
                  </a:pathLst>
                </a:custGeom>
                <a:solidFill>
                  <a:srgbClr val="D9D9D9"/>
                </a:solid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GB" alt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sp>
              <p:nvSpPr>
                <p:cNvPr id="67" name="Freeform 16">
                  <a:extLst>
                    <a:ext uri="{FF2B5EF4-FFF2-40B4-BE49-F238E27FC236}">
                      <a16:creationId xmlns:a16="http://schemas.microsoft.com/office/drawing/2014/main" id="{F66C3150-9D84-42A5-B08C-4CD10261DEB6}"/>
                    </a:ext>
                  </a:extLst>
                </p:cNvPr>
                <p:cNvSpPr>
                  <a:spLocks noChangeAspect="1"/>
                </p:cNvSpPr>
                <p:nvPr/>
              </p:nvSpPr>
              <p:spPr bwMode="gray">
                <a:xfrm>
                  <a:off x="1197770" y="2070100"/>
                  <a:ext cx="1027112" cy="733425"/>
                </a:xfrm>
                <a:custGeom>
                  <a:avLst/>
                  <a:gdLst>
                    <a:gd name="T0" fmla="*/ 2147483647 w 1199"/>
                    <a:gd name="T1" fmla="*/ 2147483647 h 749"/>
                    <a:gd name="T2" fmla="*/ 2147483647 w 1199"/>
                    <a:gd name="T3" fmla="*/ 2147483647 h 749"/>
                    <a:gd name="T4" fmla="*/ 2147483647 w 1199"/>
                    <a:gd name="T5" fmla="*/ 2147483647 h 749"/>
                    <a:gd name="T6" fmla="*/ 2147483647 w 1199"/>
                    <a:gd name="T7" fmla="*/ 2147483647 h 749"/>
                    <a:gd name="T8" fmla="*/ 2147483647 w 1199"/>
                    <a:gd name="T9" fmla="*/ 2147483647 h 749"/>
                    <a:gd name="T10" fmla="*/ 2147483647 w 1199"/>
                    <a:gd name="T11" fmla="*/ 2147483647 h 749"/>
                    <a:gd name="T12" fmla="*/ 2147483647 w 1199"/>
                    <a:gd name="T13" fmla="*/ 2147483647 h 749"/>
                    <a:gd name="T14" fmla="*/ 2147483647 w 1199"/>
                    <a:gd name="T15" fmla="*/ 2147483647 h 749"/>
                    <a:gd name="T16" fmla="*/ 2147483647 w 1199"/>
                    <a:gd name="T17" fmla="*/ 2147483647 h 749"/>
                    <a:gd name="T18" fmla="*/ 2147483647 w 1199"/>
                    <a:gd name="T19" fmla="*/ 2147483647 h 749"/>
                    <a:gd name="T20" fmla="*/ 2147483647 w 1199"/>
                    <a:gd name="T21" fmla="*/ 2147483647 h 749"/>
                    <a:gd name="T22" fmla="*/ 2147483647 w 1199"/>
                    <a:gd name="T23" fmla="*/ 2147483647 h 749"/>
                    <a:gd name="T24" fmla="*/ 2147483647 w 1199"/>
                    <a:gd name="T25" fmla="*/ 2147483647 h 749"/>
                    <a:gd name="T26" fmla="*/ 2147483647 w 1199"/>
                    <a:gd name="T27" fmla="*/ 2147483647 h 749"/>
                    <a:gd name="T28" fmla="*/ 2147483647 w 1199"/>
                    <a:gd name="T29" fmla="*/ 2147483647 h 749"/>
                    <a:gd name="T30" fmla="*/ 2147483647 w 1199"/>
                    <a:gd name="T31" fmla="*/ 2147483647 h 749"/>
                    <a:gd name="T32" fmla="*/ 2147483647 w 1199"/>
                    <a:gd name="T33" fmla="*/ 2147483647 h 749"/>
                    <a:gd name="T34" fmla="*/ 2147483647 w 1199"/>
                    <a:gd name="T35" fmla="*/ 2147483647 h 749"/>
                    <a:gd name="T36" fmla="*/ 2147483647 w 1199"/>
                    <a:gd name="T37" fmla="*/ 2147483647 h 749"/>
                    <a:gd name="T38" fmla="*/ 2147483647 w 1199"/>
                    <a:gd name="T39" fmla="*/ 2147483647 h 749"/>
                    <a:gd name="T40" fmla="*/ 2147483647 w 1199"/>
                    <a:gd name="T41" fmla="*/ 2147483647 h 749"/>
                    <a:gd name="T42" fmla="*/ 2147483647 w 1199"/>
                    <a:gd name="T43" fmla="*/ 2147483647 h 749"/>
                    <a:gd name="T44" fmla="*/ 2147483647 w 1199"/>
                    <a:gd name="T45" fmla="*/ 2147483647 h 749"/>
                    <a:gd name="T46" fmla="*/ 2147483647 w 1199"/>
                    <a:gd name="T47" fmla="*/ 2147483647 h 749"/>
                    <a:gd name="T48" fmla="*/ 2147483647 w 1199"/>
                    <a:gd name="T49" fmla="*/ 2147483647 h 749"/>
                    <a:gd name="T50" fmla="*/ 2147483647 w 1199"/>
                    <a:gd name="T51" fmla="*/ 2147483647 h 749"/>
                    <a:gd name="T52" fmla="*/ 2147483647 w 1199"/>
                    <a:gd name="T53" fmla="*/ 2147483647 h 749"/>
                    <a:gd name="T54" fmla="*/ 2147483647 w 1199"/>
                    <a:gd name="T55" fmla="*/ 2147483647 h 749"/>
                    <a:gd name="T56" fmla="*/ 2147483647 w 1199"/>
                    <a:gd name="T57" fmla="*/ 2147483647 h 749"/>
                    <a:gd name="T58" fmla="*/ 2147483647 w 1199"/>
                    <a:gd name="T59" fmla="*/ 2147483647 h 749"/>
                    <a:gd name="T60" fmla="*/ 2147483647 w 1199"/>
                    <a:gd name="T61" fmla="*/ 2147483647 h 749"/>
                    <a:gd name="T62" fmla="*/ 2147483647 w 1199"/>
                    <a:gd name="T63" fmla="*/ 2147483647 h 749"/>
                    <a:gd name="T64" fmla="*/ 2147483647 w 1199"/>
                    <a:gd name="T65" fmla="*/ 2147483647 h 749"/>
                    <a:gd name="T66" fmla="*/ 2147483647 w 1199"/>
                    <a:gd name="T67" fmla="*/ 2147483647 h 749"/>
                    <a:gd name="T68" fmla="*/ 2147483647 w 1199"/>
                    <a:gd name="T69" fmla="*/ 2147483647 h 749"/>
                    <a:gd name="T70" fmla="*/ 2147483647 w 1199"/>
                    <a:gd name="T71" fmla="*/ 2147483647 h 749"/>
                    <a:gd name="T72" fmla="*/ 2147483647 w 1199"/>
                    <a:gd name="T73" fmla="*/ 2147483647 h 749"/>
                    <a:gd name="T74" fmla="*/ 2147483647 w 1199"/>
                    <a:gd name="T75" fmla="*/ 2147483647 h 749"/>
                    <a:gd name="T76" fmla="*/ 2147483647 w 1199"/>
                    <a:gd name="T77" fmla="*/ 2147483647 h 749"/>
                    <a:gd name="T78" fmla="*/ 2147483647 w 1199"/>
                    <a:gd name="T79" fmla="*/ 2147483647 h 749"/>
                    <a:gd name="T80" fmla="*/ 2147483647 w 1199"/>
                    <a:gd name="T81" fmla="*/ 2147483647 h 749"/>
                    <a:gd name="T82" fmla="*/ 2147483647 w 1199"/>
                    <a:gd name="T83" fmla="*/ 2147483647 h 749"/>
                    <a:gd name="T84" fmla="*/ 2147483647 w 1199"/>
                    <a:gd name="T85" fmla="*/ 2147483647 h 749"/>
                    <a:gd name="T86" fmla="*/ 2147483647 w 1199"/>
                    <a:gd name="T87" fmla="*/ 2147483647 h 749"/>
                    <a:gd name="T88" fmla="*/ 2147483647 w 1199"/>
                    <a:gd name="T89" fmla="*/ 2147483647 h 749"/>
                    <a:gd name="T90" fmla="*/ 2147483647 w 1199"/>
                    <a:gd name="T91" fmla="*/ 2147483647 h 749"/>
                    <a:gd name="T92" fmla="*/ 2147483647 w 1199"/>
                    <a:gd name="T93" fmla="*/ 2147483647 h 749"/>
                    <a:gd name="T94" fmla="*/ 2147483647 w 1199"/>
                    <a:gd name="T95" fmla="*/ 2147483647 h 749"/>
                    <a:gd name="T96" fmla="*/ 2147483647 w 1199"/>
                    <a:gd name="T97" fmla="*/ 2147483647 h 749"/>
                    <a:gd name="T98" fmla="*/ 2147483647 w 1199"/>
                    <a:gd name="T99" fmla="*/ 2147483647 h 749"/>
                    <a:gd name="T100" fmla="*/ 2147483647 w 1199"/>
                    <a:gd name="T101" fmla="*/ 2147483647 h 749"/>
                    <a:gd name="T102" fmla="*/ 2147483647 w 1199"/>
                    <a:gd name="T103" fmla="*/ 2147483647 h 749"/>
                    <a:gd name="T104" fmla="*/ 2147483647 w 1199"/>
                    <a:gd name="T105" fmla="*/ 2147483647 h 749"/>
                    <a:gd name="T106" fmla="*/ 2147483647 w 1199"/>
                    <a:gd name="T107" fmla="*/ 2147483647 h 749"/>
                    <a:gd name="T108" fmla="*/ 2147483647 w 1199"/>
                    <a:gd name="T109" fmla="*/ 2147483647 h 749"/>
                    <a:gd name="T110" fmla="*/ 2147483647 w 1199"/>
                    <a:gd name="T111" fmla="*/ 2147483647 h 749"/>
                    <a:gd name="T112" fmla="*/ 2147483647 w 1199"/>
                    <a:gd name="T113" fmla="*/ 2147483647 h 74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99"/>
                    <a:gd name="T172" fmla="*/ 0 h 749"/>
                    <a:gd name="T173" fmla="*/ 1199 w 1199"/>
                    <a:gd name="T174" fmla="*/ 749 h 74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99" h="749">
                      <a:moveTo>
                        <a:pt x="1195" y="501"/>
                      </a:moveTo>
                      <a:lnTo>
                        <a:pt x="1195" y="498"/>
                      </a:lnTo>
                      <a:lnTo>
                        <a:pt x="1178" y="414"/>
                      </a:lnTo>
                      <a:lnTo>
                        <a:pt x="1156" y="370"/>
                      </a:lnTo>
                      <a:lnTo>
                        <a:pt x="1151" y="342"/>
                      </a:lnTo>
                      <a:lnTo>
                        <a:pt x="1151" y="298"/>
                      </a:lnTo>
                      <a:lnTo>
                        <a:pt x="1132" y="206"/>
                      </a:lnTo>
                      <a:lnTo>
                        <a:pt x="1112" y="120"/>
                      </a:lnTo>
                      <a:lnTo>
                        <a:pt x="1092" y="91"/>
                      </a:lnTo>
                      <a:lnTo>
                        <a:pt x="1067" y="72"/>
                      </a:lnTo>
                      <a:lnTo>
                        <a:pt x="987" y="67"/>
                      </a:lnTo>
                      <a:lnTo>
                        <a:pt x="868" y="63"/>
                      </a:lnTo>
                      <a:lnTo>
                        <a:pt x="829" y="50"/>
                      </a:lnTo>
                      <a:lnTo>
                        <a:pt x="802" y="16"/>
                      </a:lnTo>
                      <a:lnTo>
                        <a:pt x="780" y="0"/>
                      </a:lnTo>
                      <a:lnTo>
                        <a:pt x="655" y="5"/>
                      </a:lnTo>
                      <a:lnTo>
                        <a:pt x="632" y="19"/>
                      </a:lnTo>
                      <a:lnTo>
                        <a:pt x="607" y="19"/>
                      </a:lnTo>
                      <a:lnTo>
                        <a:pt x="586" y="46"/>
                      </a:lnTo>
                      <a:lnTo>
                        <a:pt x="583" y="76"/>
                      </a:lnTo>
                      <a:lnTo>
                        <a:pt x="507" y="88"/>
                      </a:lnTo>
                      <a:lnTo>
                        <a:pt x="432" y="100"/>
                      </a:lnTo>
                      <a:lnTo>
                        <a:pt x="417" y="113"/>
                      </a:lnTo>
                      <a:lnTo>
                        <a:pt x="409" y="138"/>
                      </a:lnTo>
                      <a:lnTo>
                        <a:pt x="381" y="148"/>
                      </a:lnTo>
                      <a:lnTo>
                        <a:pt x="369" y="162"/>
                      </a:lnTo>
                      <a:lnTo>
                        <a:pt x="360" y="172"/>
                      </a:lnTo>
                      <a:lnTo>
                        <a:pt x="360" y="199"/>
                      </a:lnTo>
                      <a:lnTo>
                        <a:pt x="339" y="213"/>
                      </a:lnTo>
                      <a:lnTo>
                        <a:pt x="330" y="213"/>
                      </a:lnTo>
                      <a:lnTo>
                        <a:pt x="309" y="234"/>
                      </a:lnTo>
                      <a:lnTo>
                        <a:pt x="294" y="234"/>
                      </a:lnTo>
                      <a:lnTo>
                        <a:pt x="274" y="234"/>
                      </a:lnTo>
                      <a:lnTo>
                        <a:pt x="261" y="249"/>
                      </a:lnTo>
                      <a:lnTo>
                        <a:pt x="247" y="263"/>
                      </a:lnTo>
                      <a:lnTo>
                        <a:pt x="224" y="267"/>
                      </a:lnTo>
                      <a:lnTo>
                        <a:pt x="185" y="277"/>
                      </a:lnTo>
                      <a:lnTo>
                        <a:pt x="172" y="290"/>
                      </a:lnTo>
                      <a:lnTo>
                        <a:pt x="172" y="310"/>
                      </a:lnTo>
                      <a:lnTo>
                        <a:pt x="143" y="323"/>
                      </a:lnTo>
                      <a:lnTo>
                        <a:pt x="136" y="338"/>
                      </a:lnTo>
                      <a:lnTo>
                        <a:pt x="126" y="392"/>
                      </a:lnTo>
                      <a:lnTo>
                        <a:pt x="103" y="458"/>
                      </a:lnTo>
                      <a:lnTo>
                        <a:pt x="80" y="488"/>
                      </a:lnTo>
                      <a:lnTo>
                        <a:pt x="0" y="571"/>
                      </a:lnTo>
                      <a:lnTo>
                        <a:pt x="14" y="594"/>
                      </a:lnTo>
                      <a:lnTo>
                        <a:pt x="35" y="610"/>
                      </a:lnTo>
                      <a:lnTo>
                        <a:pt x="63" y="621"/>
                      </a:lnTo>
                      <a:lnTo>
                        <a:pt x="92" y="607"/>
                      </a:lnTo>
                      <a:lnTo>
                        <a:pt x="129" y="589"/>
                      </a:lnTo>
                      <a:lnTo>
                        <a:pt x="145" y="624"/>
                      </a:lnTo>
                      <a:lnTo>
                        <a:pt x="162" y="655"/>
                      </a:lnTo>
                      <a:lnTo>
                        <a:pt x="185" y="675"/>
                      </a:lnTo>
                      <a:lnTo>
                        <a:pt x="214" y="685"/>
                      </a:lnTo>
                      <a:lnTo>
                        <a:pt x="249" y="680"/>
                      </a:lnTo>
                      <a:lnTo>
                        <a:pt x="276" y="671"/>
                      </a:lnTo>
                      <a:lnTo>
                        <a:pt x="306" y="660"/>
                      </a:lnTo>
                      <a:lnTo>
                        <a:pt x="353" y="670"/>
                      </a:lnTo>
                      <a:lnTo>
                        <a:pt x="385" y="695"/>
                      </a:lnTo>
                      <a:lnTo>
                        <a:pt x="388" y="719"/>
                      </a:lnTo>
                      <a:lnTo>
                        <a:pt x="415" y="748"/>
                      </a:lnTo>
                      <a:lnTo>
                        <a:pt x="429" y="740"/>
                      </a:lnTo>
                      <a:lnTo>
                        <a:pt x="429" y="729"/>
                      </a:lnTo>
                      <a:lnTo>
                        <a:pt x="432" y="721"/>
                      </a:lnTo>
                      <a:lnTo>
                        <a:pt x="468" y="704"/>
                      </a:lnTo>
                      <a:lnTo>
                        <a:pt x="480" y="689"/>
                      </a:lnTo>
                      <a:lnTo>
                        <a:pt x="482" y="671"/>
                      </a:lnTo>
                      <a:lnTo>
                        <a:pt x="550" y="670"/>
                      </a:lnTo>
                      <a:lnTo>
                        <a:pt x="590" y="670"/>
                      </a:lnTo>
                      <a:lnTo>
                        <a:pt x="645" y="624"/>
                      </a:lnTo>
                      <a:lnTo>
                        <a:pt x="660" y="648"/>
                      </a:lnTo>
                      <a:lnTo>
                        <a:pt x="641" y="668"/>
                      </a:lnTo>
                      <a:lnTo>
                        <a:pt x="645" y="698"/>
                      </a:lnTo>
                      <a:lnTo>
                        <a:pt x="655" y="715"/>
                      </a:lnTo>
                      <a:lnTo>
                        <a:pt x="708" y="713"/>
                      </a:lnTo>
                      <a:lnTo>
                        <a:pt x="734" y="703"/>
                      </a:lnTo>
                      <a:lnTo>
                        <a:pt x="759" y="687"/>
                      </a:lnTo>
                      <a:lnTo>
                        <a:pt x="777" y="668"/>
                      </a:lnTo>
                      <a:lnTo>
                        <a:pt x="796" y="651"/>
                      </a:lnTo>
                      <a:lnTo>
                        <a:pt x="810" y="609"/>
                      </a:lnTo>
                      <a:lnTo>
                        <a:pt x="826" y="607"/>
                      </a:lnTo>
                      <a:lnTo>
                        <a:pt x="865" y="613"/>
                      </a:lnTo>
                      <a:lnTo>
                        <a:pt x="882" y="621"/>
                      </a:lnTo>
                      <a:lnTo>
                        <a:pt x="902" y="626"/>
                      </a:lnTo>
                      <a:lnTo>
                        <a:pt x="921" y="596"/>
                      </a:lnTo>
                      <a:lnTo>
                        <a:pt x="955" y="579"/>
                      </a:lnTo>
                      <a:lnTo>
                        <a:pt x="981" y="584"/>
                      </a:lnTo>
                      <a:lnTo>
                        <a:pt x="1027" y="617"/>
                      </a:lnTo>
                      <a:lnTo>
                        <a:pt x="1037" y="659"/>
                      </a:lnTo>
                      <a:lnTo>
                        <a:pt x="1027" y="666"/>
                      </a:lnTo>
                      <a:lnTo>
                        <a:pt x="1007" y="666"/>
                      </a:lnTo>
                      <a:lnTo>
                        <a:pt x="1010" y="685"/>
                      </a:lnTo>
                      <a:lnTo>
                        <a:pt x="1025" y="706"/>
                      </a:lnTo>
                      <a:lnTo>
                        <a:pt x="1029" y="726"/>
                      </a:lnTo>
                      <a:lnTo>
                        <a:pt x="1041" y="729"/>
                      </a:lnTo>
                      <a:lnTo>
                        <a:pt x="1067" y="726"/>
                      </a:lnTo>
                      <a:lnTo>
                        <a:pt x="1089" y="726"/>
                      </a:lnTo>
                      <a:lnTo>
                        <a:pt x="1079" y="711"/>
                      </a:lnTo>
                      <a:lnTo>
                        <a:pt x="1079" y="689"/>
                      </a:lnTo>
                      <a:lnTo>
                        <a:pt x="1085" y="670"/>
                      </a:lnTo>
                      <a:lnTo>
                        <a:pt x="1110" y="670"/>
                      </a:lnTo>
                      <a:lnTo>
                        <a:pt x="1121" y="665"/>
                      </a:lnTo>
                      <a:lnTo>
                        <a:pt x="1126" y="654"/>
                      </a:lnTo>
                      <a:lnTo>
                        <a:pt x="1116" y="637"/>
                      </a:lnTo>
                      <a:lnTo>
                        <a:pt x="1096" y="628"/>
                      </a:lnTo>
                      <a:lnTo>
                        <a:pt x="1082" y="600"/>
                      </a:lnTo>
                      <a:lnTo>
                        <a:pt x="1101" y="593"/>
                      </a:lnTo>
                      <a:lnTo>
                        <a:pt x="1099" y="571"/>
                      </a:lnTo>
                      <a:lnTo>
                        <a:pt x="1093" y="536"/>
                      </a:lnTo>
                      <a:lnTo>
                        <a:pt x="1112" y="525"/>
                      </a:lnTo>
                      <a:lnTo>
                        <a:pt x="1112" y="504"/>
                      </a:lnTo>
                      <a:lnTo>
                        <a:pt x="1135" y="498"/>
                      </a:lnTo>
                      <a:lnTo>
                        <a:pt x="1198" y="509"/>
                      </a:lnTo>
                      <a:lnTo>
                        <a:pt x="1195" y="501"/>
                      </a:lnTo>
                    </a:path>
                  </a:pathLst>
                </a:custGeom>
                <a:solidFill>
                  <a:srgbClr val="D9D9D9"/>
                </a:solid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GB" alt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grpSp>
          <p:sp>
            <p:nvSpPr>
              <p:cNvPr id="57" name="Trapezoid 56">
                <a:extLst>
                  <a:ext uri="{FF2B5EF4-FFF2-40B4-BE49-F238E27FC236}">
                    <a16:creationId xmlns:a16="http://schemas.microsoft.com/office/drawing/2014/main" id="{0679BE50-09AF-4760-8208-43F84072FD46}"/>
                  </a:ext>
                </a:extLst>
              </p:cNvPr>
              <p:cNvSpPr/>
              <p:nvPr/>
            </p:nvSpPr>
            <p:spPr>
              <a:xfrm rot="5962146">
                <a:off x="5337307" y="306331"/>
                <a:ext cx="537770" cy="1093005"/>
              </a:xfrm>
              <a:prstGeom prst="trapezoid">
                <a:avLst>
                  <a:gd name="adj" fmla="val 33914"/>
                </a:avLst>
              </a:prstGeom>
              <a:gradFill>
                <a:gsLst>
                  <a:gs pos="0">
                    <a:schemeClr val="accent2">
                      <a:lumMod val="60000"/>
                      <a:lumOff val="40000"/>
                      <a:alpha val="0"/>
                    </a:schemeClr>
                  </a:gs>
                  <a:gs pos="100000">
                    <a:schemeClr val="bg1">
                      <a:lumMod val="9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GB" sz="1414" b="0" i="0" u="none" strike="noStrike" kern="1200" cap="none" spc="0" normalizeH="0" baseline="0" noProof="0" dirty="0">
                  <a:ln>
                    <a:noFill/>
                  </a:ln>
                  <a:solidFill>
                    <a:prstClr val="white"/>
                  </a:solidFill>
                  <a:effectLst/>
                  <a:highlight>
                    <a:srgbClr val="FFFF00"/>
                  </a:highlight>
                  <a:uLnTx/>
                  <a:uFillTx/>
                  <a:latin typeface="Calibri"/>
                  <a:ea typeface="+mn-ea"/>
                  <a:cs typeface="+mn-cs"/>
                </a:endParaRPr>
              </a:p>
            </p:txBody>
          </p:sp>
          <p:sp>
            <p:nvSpPr>
              <p:cNvPr id="58" name="Oval 57">
                <a:extLst>
                  <a:ext uri="{FF2B5EF4-FFF2-40B4-BE49-F238E27FC236}">
                    <a16:creationId xmlns:a16="http://schemas.microsoft.com/office/drawing/2014/main" id="{1CEAB488-0C0B-4FED-8B6E-3DCDADA730CF}"/>
                  </a:ext>
                </a:extLst>
              </p:cNvPr>
              <p:cNvSpPr/>
              <p:nvPr/>
            </p:nvSpPr>
            <p:spPr>
              <a:xfrm>
                <a:off x="4689102" y="467737"/>
                <a:ext cx="564096" cy="564096"/>
              </a:xfrm>
              <a:prstGeom prst="ellipse">
                <a:avLst/>
              </a:prstGeom>
              <a:solidFill>
                <a:schemeClr val="bg1"/>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GB" sz="1414" b="0" i="0" u="none" strike="noStrike" kern="1200" cap="none" spc="0" normalizeH="0" baseline="0" noProof="0" dirty="0">
                  <a:ln>
                    <a:noFill/>
                  </a:ln>
                  <a:solidFill>
                    <a:prstClr val="white"/>
                  </a:solidFill>
                  <a:effectLst/>
                  <a:highlight>
                    <a:srgbClr val="FFFF00"/>
                  </a:highlight>
                  <a:uLnTx/>
                  <a:uFillTx/>
                  <a:latin typeface="Calibri"/>
                  <a:ea typeface="+mn-ea"/>
                  <a:cs typeface="+mn-cs"/>
                </a:endParaRPr>
              </a:p>
            </p:txBody>
          </p:sp>
        </p:grpSp>
        <p:sp>
          <p:nvSpPr>
            <p:cNvPr id="68" name="Freeform 10">
              <a:extLst>
                <a:ext uri="{FF2B5EF4-FFF2-40B4-BE49-F238E27FC236}">
                  <a16:creationId xmlns:a16="http://schemas.microsoft.com/office/drawing/2014/main" id="{54153C86-5F01-491B-BE4F-CFD8DDF7DAAF}"/>
                </a:ext>
              </a:extLst>
            </p:cNvPr>
            <p:cNvSpPr>
              <a:spLocks noChangeAspect="1"/>
            </p:cNvSpPr>
            <p:nvPr/>
          </p:nvSpPr>
          <p:spPr bwMode="gray">
            <a:xfrm>
              <a:off x="4775265" y="610521"/>
              <a:ext cx="328130" cy="407330"/>
            </a:xfrm>
            <a:custGeom>
              <a:avLst/>
              <a:gdLst>
                <a:gd name="T0" fmla="*/ 2147483647 w 912"/>
                <a:gd name="T1" fmla="*/ 2147483647 h 992"/>
                <a:gd name="T2" fmla="*/ 2147483647 w 912"/>
                <a:gd name="T3" fmla="*/ 2147483647 h 992"/>
                <a:gd name="T4" fmla="*/ 2147483647 w 912"/>
                <a:gd name="T5" fmla="*/ 2147483647 h 992"/>
                <a:gd name="T6" fmla="*/ 2147483647 w 912"/>
                <a:gd name="T7" fmla="*/ 2147483647 h 992"/>
                <a:gd name="T8" fmla="*/ 2147483647 w 912"/>
                <a:gd name="T9" fmla="*/ 2147483647 h 992"/>
                <a:gd name="T10" fmla="*/ 2147483647 w 912"/>
                <a:gd name="T11" fmla="*/ 2147483647 h 992"/>
                <a:gd name="T12" fmla="*/ 2147483647 w 912"/>
                <a:gd name="T13" fmla="*/ 2147483647 h 992"/>
                <a:gd name="T14" fmla="*/ 2147483647 w 912"/>
                <a:gd name="T15" fmla="*/ 2147483647 h 992"/>
                <a:gd name="T16" fmla="*/ 2147483647 w 912"/>
                <a:gd name="T17" fmla="*/ 2147483647 h 992"/>
                <a:gd name="T18" fmla="*/ 2147483647 w 912"/>
                <a:gd name="T19" fmla="*/ 2147483647 h 992"/>
                <a:gd name="T20" fmla="*/ 2147483647 w 912"/>
                <a:gd name="T21" fmla="*/ 2147483647 h 992"/>
                <a:gd name="T22" fmla="*/ 2147483647 w 912"/>
                <a:gd name="T23" fmla="*/ 2147483647 h 992"/>
                <a:gd name="T24" fmla="*/ 2147483647 w 912"/>
                <a:gd name="T25" fmla="*/ 2147483647 h 992"/>
                <a:gd name="T26" fmla="*/ 2147483647 w 912"/>
                <a:gd name="T27" fmla="*/ 2147483647 h 992"/>
                <a:gd name="T28" fmla="*/ 2147483647 w 912"/>
                <a:gd name="T29" fmla="*/ 2147483647 h 992"/>
                <a:gd name="T30" fmla="*/ 2147483647 w 912"/>
                <a:gd name="T31" fmla="*/ 2147483647 h 992"/>
                <a:gd name="T32" fmla="*/ 2147483647 w 912"/>
                <a:gd name="T33" fmla="*/ 2147483647 h 992"/>
                <a:gd name="T34" fmla="*/ 2147483647 w 912"/>
                <a:gd name="T35" fmla="*/ 2147483647 h 992"/>
                <a:gd name="T36" fmla="*/ 2147483647 w 912"/>
                <a:gd name="T37" fmla="*/ 2147483647 h 992"/>
                <a:gd name="T38" fmla="*/ 2147483647 w 912"/>
                <a:gd name="T39" fmla="*/ 2147483647 h 992"/>
                <a:gd name="T40" fmla="*/ 2147483647 w 912"/>
                <a:gd name="T41" fmla="*/ 2147483647 h 992"/>
                <a:gd name="T42" fmla="*/ 0 w 912"/>
                <a:gd name="T43" fmla="*/ 2147483647 h 992"/>
                <a:gd name="T44" fmla="*/ 0 w 912"/>
                <a:gd name="T45" fmla="*/ 2147483647 h 992"/>
                <a:gd name="T46" fmla="*/ 2147483647 w 912"/>
                <a:gd name="T47" fmla="*/ 2147483647 h 992"/>
                <a:gd name="T48" fmla="*/ 2147483647 w 912"/>
                <a:gd name="T49" fmla="*/ 2147483647 h 992"/>
                <a:gd name="T50" fmla="*/ 2147483647 w 912"/>
                <a:gd name="T51" fmla="*/ 2147483647 h 992"/>
                <a:gd name="T52" fmla="*/ 2147483647 w 912"/>
                <a:gd name="T53" fmla="*/ 2147483647 h 992"/>
                <a:gd name="T54" fmla="*/ 2147483647 w 912"/>
                <a:gd name="T55" fmla="*/ 2147483647 h 992"/>
                <a:gd name="T56" fmla="*/ 2147483647 w 912"/>
                <a:gd name="T57" fmla="*/ 2147483647 h 992"/>
                <a:gd name="T58" fmla="*/ 2147483647 w 912"/>
                <a:gd name="T59" fmla="*/ 2147483647 h 992"/>
                <a:gd name="T60" fmla="*/ 2147483647 w 912"/>
                <a:gd name="T61" fmla="*/ 2147483647 h 992"/>
                <a:gd name="T62" fmla="*/ 2147483647 w 912"/>
                <a:gd name="T63" fmla="*/ 2147483647 h 992"/>
                <a:gd name="T64" fmla="*/ 2147483647 w 912"/>
                <a:gd name="T65" fmla="*/ 2147483647 h 992"/>
                <a:gd name="T66" fmla="*/ 2147483647 w 912"/>
                <a:gd name="T67" fmla="*/ 2147483647 h 992"/>
                <a:gd name="T68" fmla="*/ 2147483647 w 912"/>
                <a:gd name="T69" fmla="*/ 2147483647 h 992"/>
                <a:gd name="T70" fmla="*/ 2147483647 w 912"/>
                <a:gd name="T71" fmla="*/ 2147483647 h 992"/>
                <a:gd name="T72" fmla="*/ 2147483647 w 912"/>
                <a:gd name="T73" fmla="*/ 2147483647 h 992"/>
                <a:gd name="T74" fmla="*/ 2147483647 w 912"/>
                <a:gd name="T75" fmla="*/ 2147483647 h 992"/>
                <a:gd name="T76" fmla="*/ 2147483647 w 912"/>
                <a:gd name="T77" fmla="*/ 2147483647 h 992"/>
                <a:gd name="T78" fmla="*/ 2147483647 w 912"/>
                <a:gd name="T79" fmla="*/ 2147483647 h 992"/>
                <a:gd name="T80" fmla="*/ 2147483647 w 912"/>
                <a:gd name="T81" fmla="*/ 2147483647 h 992"/>
                <a:gd name="T82" fmla="*/ 2147483647 w 912"/>
                <a:gd name="T83" fmla="*/ 2147483647 h 992"/>
                <a:gd name="T84" fmla="*/ 2147483647 w 912"/>
                <a:gd name="T85" fmla="*/ 2147483647 h 992"/>
                <a:gd name="T86" fmla="*/ 2147483647 w 912"/>
                <a:gd name="T87" fmla="*/ 2147483647 h 992"/>
                <a:gd name="T88" fmla="*/ 2147483647 w 912"/>
                <a:gd name="T89" fmla="*/ 2147483647 h 992"/>
                <a:gd name="T90" fmla="*/ 2147483647 w 912"/>
                <a:gd name="T91" fmla="*/ 2147483647 h 992"/>
                <a:gd name="T92" fmla="*/ 2147483647 w 912"/>
                <a:gd name="T93" fmla="*/ 2147483647 h 992"/>
                <a:gd name="T94" fmla="*/ 2147483647 w 912"/>
                <a:gd name="T95" fmla="*/ 2147483647 h 992"/>
                <a:gd name="T96" fmla="*/ 2147483647 w 912"/>
                <a:gd name="T97" fmla="*/ 2147483647 h 992"/>
                <a:gd name="T98" fmla="*/ 2147483647 w 912"/>
                <a:gd name="T99" fmla="*/ 2147483647 h 992"/>
                <a:gd name="T100" fmla="*/ 2147483647 w 912"/>
                <a:gd name="T101" fmla="*/ 0 h 992"/>
                <a:gd name="T102" fmla="*/ 2147483647 w 912"/>
                <a:gd name="T103" fmla="*/ 2147483647 h 992"/>
                <a:gd name="T104" fmla="*/ 2147483647 w 912"/>
                <a:gd name="T105" fmla="*/ 2147483647 h 992"/>
                <a:gd name="T106" fmla="*/ 2147483647 w 912"/>
                <a:gd name="T107" fmla="*/ 2147483647 h 992"/>
                <a:gd name="T108" fmla="*/ 2147483647 w 912"/>
                <a:gd name="T109" fmla="*/ 2147483647 h 99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12"/>
                <a:gd name="T166" fmla="*/ 0 h 992"/>
                <a:gd name="T167" fmla="*/ 912 w 912"/>
                <a:gd name="T168" fmla="*/ 992 h 99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12" h="992">
                  <a:moveTo>
                    <a:pt x="911" y="37"/>
                  </a:moveTo>
                  <a:lnTo>
                    <a:pt x="835" y="284"/>
                  </a:lnTo>
                  <a:lnTo>
                    <a:pt x="812" y="338"/>
                  </a:lnTo>
                  <a:lnTo>
                    <a:pt x="783" y="404"/>
                  </a:lnTo>
                  <a:lnTo>
                    <a:pt x="766" y="453"/>
                  </a:lnTo>
                  <a:lnTo>
                    <a:pt x="751" y="467"/>
                  </a:lnTo>
                  <a:lnTo>
                    <a:pt x="712" y="482"/>
                  </a:lnTo>
                  <a:lnTo>
                    <a:pt x="694" y="500"/>
                  </a:lnTo>
                  <a:lnTo>
                    <a:pt x="632" y="519"/>
                  </a:lnTo>
                  <a:lnTo>
                    <a:pt x="579" y="556"/>
                  </a:lnTo>
                  <a:lnTo>
                    <a:pt x="555" y="592"/>
                  </a:lnTo>
                  <a:lnTo>
                    <a:pt x="543" y="621"/>
                  </a:lnTo>
                  <a:lnTo>
                    <a:pt x="528" y="634"/>
                  </a:lnTo>
                  <a:lnTo>
                    <a:pt x="507" y="641"/>
                  </a:lnTo>
                  <a:lnTo>
                    <a:pt x="496" y="651"/>
                  </a:lnTo>
                  <a:lnTo>
                    <a:pt x="485" y="694"/>
                  </a:lnTo>
                  <a:lnTo>
                    <a:pt x="271" y="991"/>
                  </a:lnTo>
                  <a:lnTo>
                    <a:pt x="233" y="943"/>
                  </a:lnTo>
                  <a:lnTo>
                    <a:pt x="214" y="918"/>
                  </a:lnTo>
                  <a:lnTo>
                    <a:pt x="151" y="888"/>
                  </a:lnTo>
                  <a:lnTo>
                    <a:pt x="53" y="881"/>
                  </a:lnTo>
                  <a:lnTo>
                    <a:pt x="0" y="852"/>
                  </a:lnTo>
                  <a:lnTo>
                    <a:pt x="0" y="803"/>
                  </a:lnTo>
                  <a:lnTo>
                    <a:pt x="53" y="755"/>
                  </a:lnTo>
                  <a:lnTo>
                    <a:pt x="76" y="737"/>
                  </a:lnTo>
                  <a:lnTo>
                    <a:pt x="84" y="641"/>
                  </a:lnTo>
                  <a:lnTo>
                    <a:pt x="107" y="609"/>
                  </a:lnTo>
                  <a:lnTo>
                    <a:pt x="148" y="554"/>
                  </a:lnTo>
                  <a:lnTo>
                    <a:pt x="98" y="488"/>
                  </a:lnTo>
                  <a:lnTo>
                    <a:pt x="46" y="428"/>
                  </a:lnTo>
                  <a:lnTo>
                    <a:pt x="51" y="376"/>
                  </a:lnTo>
                  <a:lnTo>
                    <a:pt x="94" y="361"/>
                  </a:lnTo>
                  <a:lnTo>
                    <a:pt x="123" y="335"/>
                  </a:lnTo>
                  <a:lnTo>
                    <a:pt x="158" y="332"/>
                  </a:lnTo>
                  <a:lnTo>
                    <a:pt x="187" y="302"/>
                  </a:lnTo>
                  <a:lnTo>
                    <a:pt x="228" y="271"/>
                  </a:lnTo>
                  <a:lnTo>
                    <a:pt x="222" y="216"/>
                  </a:lnTo>
                  <a:lnTo>
                    <a:pt x="228" y="163"/>
                  </a:lnTo>
                  <a:lnTo>
                    <a:pt x="239" y="120"/>
                  </a:lnTo>
                  <a:lnTo>
                    <a:pt x="239" y="114"/>
                  </a:lnTo>
                  <a:lnTo>
                    <a:pt x="298" y="96"/>
                  </a:lnTo>
                  <a:lnTo>
                    <a:pt x="356" y="96"/>
                  </a:lnTo>
                  <a:lnTo>
                    <a:pt x="385" y="71"/>
                  </a:lnTo>
                  <a:lnTo>
                    <a:pt x="454" y="83"/>
                  </a:lnTo>
                  <a:lnTo>
                    <a:pt x="526" y="114"/>
                  </a:lnTo>
                  <a:lnTo>
                    <a:pt x="560" y="114"/>
                  </a:lnTo>
                  <a:lnTo>
                    <a:pt x="579" y="96"/>
                  </a:lnTo>
                  <a:lnTo>
                    <a:pt x="694" y="114"/>
                  </a:lnTo>
                  <a:lnTo>
                    <a:pt x="735" y="96"/>
                  </a:lnTo>
                  <a:lnTo>
                    <a:pt x="730" y="41"/>
                  </a:lnTo>
                  <a:lnTo>
                    <a:pt x="742" y="0"/>
                  </a:lnTo>
                  <a:lnTo>
                    <a:pt x="759" y="5"/>
                  </a:lnTo>
                  <a:lnTo>
                    <a:pt x="794" y="23"/>
                  </a:lnTo>
                  <a:lnTo>
                    <a:pt x="906" y="23"/>
                  </a:lnTo>
                  <a:lnTo>
                    <a:pt x="911" y="37"/>
                  </a:lnTo>
                </a:path>
              </a:pathLst>
            </a:custGeom>
            <a:solidFill>
              <a:schemeClr val="accent2"/>
            </a:solid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GB" alt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grpSp>
      <p:grpSp>
        <p:nvGrpSpPr>
          <p:cNvPr id="78" name="קבוצה 77">
            <a:extLst>
              <a:ext uri="{FF2B5EF4-FFF2-40B4-BE49-F238E27FC236}">
                <a16:creationId xmlns:a16="http://schemas.microsoft.com/office/drawing/2014/main" id="{D05D5644-1557-42F6-8E1E-8562282EB53A}"/>
              </a:ext>
            </a:extLst>
          </p:cNvPr>
          <p:cNvGrpSpPr/>
          <p:nvPr/>
        </p:nvGrpSpPr>
        <p:grpSpPr>
          <a:xfrm>
            <a:off x="677491" y="478769"/>
            <a:ext cx="3896978" cy="765283"/>
            <a:chOff x="677491" y="478769"/>
            <a:chExt cx="3896978" cy="765283"/>
          </a:xfrm>
        </p:grpSpPr>
        <p:sp>
          <p:nvSpPr>
            <p:cNvPr id="79" name="Freeform: Shape 32">
              <a:extLst>
                <a:ext uri="{FF2B5EF4-FFF2-40B4-BE49-F238E27FC236}">
                  <a16:creationId xmlns:a16="http://schemas.microsoft.com/office/drawing/2014/main" id="{4AA9E886-E9E9-4C04-B78B-2119EA303070}"/>
                </a:ext>
              </a:extLst>
            </p:cNvPr>
            <p:cNvSpPr>
              <a:spLocks/>
            </p:cNvSpPr>
            <p:nvPr/>
          </p:nvSpPr>
          <p:spPr bwMode="auto">
            <a:xfrm>
              <a:off x="2306842" y="637577"/>
              <a:ext cx="2267627" cy="450167"/>
            </a:xfrm>
            <a:custGeom>
              <a:avLst/>
              <a:gdLst>
                <a:gd name="connsiteX0" fmla="*/ 0 w 3333886"/>
                <a:gd name="connsiteY0" fmla="*/ 0 h 661839"/>
                <a:gd name="connsiteX1" fmla="*/ 756515 w 3333886"/>
                <a:gd name="connsiteY1" fmla="*/ 0 h 661839"/>
                <a:gd name="connsiteX2" fmla="*/ 2045201 w 3333886"/>
                <a:gd name="connsiteY2" fmla="*/ 0 h 661839"/>
                <a:gd name="connsiteX3" fmla="*/ 2846065 w 3333886"/>
                <a:gd name="connsiteY3" fmla="*/ 0 h 661839"/>
                <a:gd name="connsiteX4" fmla="*/ 2846065 w 3333886"/>
                <a:gd name="connsiteY4" fmla="*/ 1 h 661839"/>
                <a:gd name="connsiteX5" fmla="*/ 2859576 w 3333886"/>
                <a:gd name="connsiteY5" fmla="*/ 1 h 661839"/>
                <a:gd name="connsiteX6" fmla="*/ 2918646 w 3333886"/>
                <a:gd name="connsiteY6" fmla="*/ 1 h 661839"/>
                <a:gd name="connsiteX7" fmla="*/ 2941316 w 3333886"/>
                <a:gd name="connsiteY7" fmla="*/ 1 h 661839"/>
                <a:gd name="connsiteX8" fmla="*/ 2978722 w 3333886"/>
                <a:gd name="connsiteY8" fmla="*/ 1 h 661839"/>
                <a:gd name="connsiteX9" fmla="*/ 3058665 w 3333886"/>
                <a:gd name="connsiteY9" fmla="*/ 1 h 661839"/>
                <a:gd name="connsiteX10" fmla="*/ 3159318 w 3333886"/>
                <a:gd name="connsiteY10" fmla="*/ 47275 h 661839"/>
                <a:gd name="connsiteX11" fmla="*/ 3165608 w 3333886"/>
                <a:gd name="connsiteY11" fmla="*/ 53578 h 661839"/>
                <a:gd name="connsiteX12" fmla="*/ 3310296 w 3333886"/>
                <a:gd name="connsiteY12" fmla="*/ 252130 h 661839"/>
                <a:gd name="connsiteX13" fmla="*/ 3310296 w 3333886"/>
                <a:gd name="connsiteY13" fmla="*/ 409710 h 661839"/>
                <a:gd name="connsiteX14" fmla="*/ 3165608 w 3333886"/>
                <a:gd name="connsiteY14" fmla="*/ 608262 h 661839"/>
                <a:gd name="connsiteX15" fmla="*/ 3058665 w 3333886"/>
                <a:gd name="connsiteY15" fmla="*/ 661839 h 661839"/>
                <a:gd name="connsiteX16" fmla="*/ 2678073 w 3333886"/>
                <a:gd name="connsiteY16" fmla="*/ 661839 h 661839"/>
                <a:gd name="connsiteX17" fmla="*/ 2678743 w 3333886"/>
                <a:gd name="connsiteY17" fmla="*/ 660851 h 661839"/>
                <a:gd name="connsiteX18" fmla="*/ 756515 w 3333886"/>
                <a:gd name="connsiteY18" fmla="*/ 660851 h 661839"/>
                <a:gd name="connsiteX19" fmla="*/ 756515 w 3333886"/>
                <a:gd name="connsiteY19" fmla="*/ 660058 h 661839"/>
                <a:gd name="connsiteX20" fmla="*/ 0 w 3333886"/>
                <a:gd name="connsiteY20" fmla="*/ 660058 h 661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33886" h="661839">
                  <a:moveTo>
                    <a:pt x="0" y="0"/>
                  </a:moveTo>
                  <a:lnTo>
                    <a:pt x="756515" y="0"/>
                  </a:lnTo>
                  <a:lnTo>
                    <a:pt x="2045201" y="0"/>
                  </a:lnTo>
                  <a:lnTo>
                    <a:pt x="2846065" y="0"/>
                  </a:lnTo>
                  <a:lnTo>
                    <a:pt x="2846065" y="1"/>
                  </a:lnTo>
                  <a:lnTo>
                    <a:pt x="2859576" y="1"/>
                  </a:lnTo>
                  <a:cubicBezTo>
                    <a:pt x="2873944" y="1"/>
                    <a:pt x="2893102" y="1"/>
                    <a:pt x="2918646" y="1"/>
                  </a:cubicBezTo>
                  <a:lnTo>
                    <a:pt x="2941316" y="1"/>
                  </a:lnTo>
                  <a:lnTo>
                    <a:pt x="2978722" y="1"/>
                  </a:lnTo>
                  <a:cubicBezTo>
                    <a:pt x="3001901" y="1"/>
                    <a:pt x="3028391" y="1"/>
                    <a:pt x="3058665" y="1"/>
                  </a:cubicBezTo>
                  <a:cubicBezTo>
                    <a:pt x="3099555" y="1"/>
                    <a:pt x="3134154" y="15759"/>
                    <a:pt x="3159318" y="47275"/>
                  </a:cubicBezTo>
                  <a:cubicBezTo>
                    <a:pt x="3162463" y="50427"/>
                    <a:pt x="3162463" y="50427"/>
                    <a:pt x="3165608" y="53578"/>
                  </a:cubicBezTo>
                  <a:cubicBezTo>
                    <a:pt x="3165608" y="53578"/>
                    <a:pt x="3165608" y="53578"/>
                    <a:pt x="3310296" y="252130"/>
                  </a:cubicBezTo>
                  <a:cubicBezTo>
                    <a:pt x="3341750" y="299404"/>
                    <a:pt x="3341750" y="362436"/>
                    <a:pt x="3310296" y="409710"/>
                  </a:cubicBezTo>
                  <a:cubicBezTo>
                    <a:pt x="3310296" y="409710"/>
                    <a:pt x="3310296" y="409710"/>
                    <a:pt x="3165608" y="608262"/>
                  </a:cubicBezTo>
                  <a:cubicBezTo>
                    <a:pt x="3140445" y="639778"/>
                    <a:pt x="3099555" y="661839"/>
                    <a:pt x="3058665" y="661839"/>
                  </a:cubicBezTo>
                  <a:cubicBezTo>
                    <a:pt x="3058665" y="661839"/>
                    <a:pt x="3058665" y="661839"/>
                    <a:pt x="2678073" y="661839"/>
                  </a:cubicBezTo>
                  <a:lnTo>
                    <a:pt x="2678743" y="660851"/>
                  </a:lnTo>
                  <a:lnTo>
                    <a:pt x="756515" y="660851"/>
                  </a:lnTo>
                  <a:lnTo>
                    <a:pt x="756515" y="660058"/>
                  </a:lnTo>
                  <a:lnTo>
                    <a:pt x="0" y="660058"/>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noAutofit/>
            </a:bodyPr>
            <a:lstStyle/>
            <a:p>
              <a:endParaRPr lang="en-IN" dirty="0"/>
            </a:p>
          </p:txBody>
        </p:sp>
        <p:sp>
          <p:nvSpPr>
            <p:cNvPr id="80" name="Rectangle: Rounded Corners 48">
              <a:extLst>
                <a:ext uri="{FF2B5EF4-FFF2-40B4-BE49-F238E27FC236}">
                  <a16:creationId xmlns:a16="http://schemas.microsoft.com/office/drawing/2014/main" id="{65FFB872-1D41-4556-860E-A41CB011503C}"/>
                </a:ext>
              </a:extLst>
            </p:cNvPr>
            <p:cNvSpPr/>
            <p:nvPr/>
          </p:nvSpPr>
          <p:spPr>
            <a:xfrm>
              <a:off x="3777523" y="733747"/>
              <a:ext cx="642837" cy="261574"/>
            </a:xfrm>
            <a:prstGeom prst="roundRect">
              <a:avLst>
                <a:gd name="adj" fmla="val 50000"/>
              </a:avLst>
            </a:prstGeom>
            <a:solidFill>
              <a:schemeClr val="tx1">
                <a:lumMod val="75000"/>
                <a:lumOff val="25000"/>
              </a:schemeClr>
            </a:solidFill>
            <a:ln w="9525">
              <a:solidFill>
                <a:schemeClr val="tx2">
                  <a:lumMod val="50000"/>
                  <a:lumOff val="50000"/>
                </a:schemeClr>
              </a:solidFill>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91" name="Rectangle 49">
              <a:extLst>
                <a:ext uri="{FF2B5EF4-FFF2-40B4-BE49-F238E27FC236}">
                  <a16:creationId xmlns:a16="http://schemas.microsoft.com/office/drawing/2014/main" id="{82284267-68BA-43DD-812D-3C7C13E1C9D6}"/>
                </a:ext>
              </a:extLst>
            </p:cNvPr>
            <p:cNvSpPr/>
            <p:nvPr/>
          </p:nvSpPr>
          <p:spPr>
            <a:xfrm>
              <a:off x="3894575" y="764094"/>
              <a:ext cx="349455" cy="184666"/>
            </a:xfrm>
            <a:prstGeom prst="rect">
              <a:avLst/>
            </a:prstGeom>
          </p:spPr>
          <p:txBody>
            <a:bodyPr wrap="none" lIns="0" tIns="0" rIns="0" bIns="0" anchor="ctr">
              <a:spAutoFit/>
            </a:bodyPr>
            <a:lstStyle/>
            <a:p>
              <a:pPr algn="ctr"/>
              <a:r>
                <a:rPr lang="en-IN" sz="1200" dirty="0">
                  <a:solidFill>
                    <a:schemeClr val="bg1"/>
                  </a:solidFill>
                  <a:latin typeface="Bebas Neue Bold" panose="020B0606020202050201" pitchFamily="34" charset="0"/>
                </a:rPr>
                <a:t>-18.6%</a:t>
              </a:r>
            </a:p>
          </p:txBody>
        </p:sp>
        <p:sp>
          <p:nvSpPr>
            <p:cNvPr id="105" name="Isosceles Triangle 50">
              <a:extLst>
                <a:ext uri="{FF2B5EF4-FFF2-40B4-BE49-F238E27FC236}">
                  <a16:creationId xmlns:a16="http://schemas.microsoft.com/office/drawing/2014/main" id="{4EA0F720-9FA8-4484-9C8D-DB9C03792A41}"/>
                </a:ext>
              </a:extLst>
            </p:cNvPr>
            <p:cNvSpPr/>
            <p:nvPr/>
          </p:nvSpPr>
          <p:spPr>
            <a:xfrm rot="10800000">
              <a:off x="4263399" y="816169"/>
              <a:ext cx="84254" cy="80515"/>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06" name="Freeform 6">
              <a:extLst>
                <a:ext uri="{FF2B5EF4-FFF2-40B4-BE49-F238E27FC236}">
                  <a16:creationId xmlns:a16="http://schemas.microsoft.com/office/drawing/2014/main" id="{ECCFFA16-F46C-4631-9D17-3DE46C7BE4C3}"/>
                </a:ext>
              </a:extLst>
            </p:cNvPr>
            <p:cNvSpPr>
              <a:spLocks/>
            </p:cNvSpPr>
            <p:nvPr/>
          </p:nvSpPr>
          <p:spPr bwMode="auto">
            <a:xfrm>
              <a:off x="677491" y="548795"/>
              <a:ext cx="1170432" cy="626482"/>
            </a:xfrm>
            <a:custGeom>
              <a:avLst/>
              <a:gdLst>
                <a:gd name="T0" fmla="*/ 470 w 546"/>
                <a:gd name="T1" fmla="*/ 146 h 292"/>
                <a:gd name="T2" fmla="*/ 491 w 546"/>
                <a:gd name="T3" fmla="*/ 62 h 292"/>
                <a:gd name="T4" fmla="*/ 546 w 546"/>
                <a:gd name="T5" fmla="*/ 0 h 292"/>
                <a:gd name="T6" fmla="*/ 106 w 546"/>
                <a:gd name="T7" fmla="*/ 0 h 292"/>
                <a:gd name="T8" fmla="*/ 106 w 546"/>
                <a:gd name="T9" fmla="*/ 0 h 292"/>
                <a:gd name="T10" fmla="*/ 106 w 546"/>
                <a:gd name="T11" fmla="*/ 0 h 292"/>
                <a:gd name="T12" fmla="*/ 106 w 546"/>
                <a:gd name="T13" fmla="*/ 0 h 292"/>
                <a:gd name="T14" fmla="*/ 106 w 546"/>
                <a:gd name="T15" fmla="*/ 0 h 292"/>
                <a:gd name="T16" fmla="*/ 106 w 546"/>
                <a:gd name="T17" fmla="*/ 0 h 292"/>
                <a:gd name="T18" fmla="*/ 106 w 546"/>
                <a:gd name="T19" fmla="*/ 0 h 292"/>
                <a:gd name="T20" fmla="*/ 105 w 546"/>
                <a:gd name="T21" fmla="*/ 0 h 292"/>
                <a:gd name="T22" fmla="*/ 105 w 546"/>
                <a:gd name="T23" fmla="*/ 0 h 292"/>
                <a:gd name="T24" fmla="*/ 105 w 546"/>
                <a:gd name="T25" fmla="*/ 0 h 292"/>
                <a:gd name="T26" fmla="*/ 105 w 546"/>
                <a:gd name="T27" fmla="*/ 0 h 292"/>
                <a:gd name="T28" fmla="*/ 105 w 546"/>
                <a:gd name="T29" fmla="*/ 0 h 292"/>
                <a:gd name="T30" fmla="*/ 105 w 546"/>
                <a:gd name="T31" fmla="*/ 0 h 292"/>
                <a:gd name="T32" fmla="*/ 105 w 546"/>
                <a:gd name="T33" fmla="*/ 0 h 292"/>
                <a:gd name="T34" fmla="*/ 105 w 546"/>
                <a:gd name="T35" fmla="*/ 0 h 292"/>
                <a:gd name="T36" fmla="*/ 105 w 546"/>
                <a:gd name="T37" fmla="*/ 0 h 292"/>
                <a:gd name="T38" fmla="*/ 105 w 546"/>
                <a:gd name="T39" fmla="*/ 0 h 292"/>
                <a:gd name="T40" fmla="*/ 105 w 546"/>
                <a:gd name="T41" fmla="*/ 0 h 292"/>
                <a:gd name="T42" fmla="*/ 104 w 546"/>
                <a:gd name="T43" fmla="*/ 0 h 292"/>
                <a:gd name="T44" fmla="*/ 104 w 546"/>
                <a:gd name="T45" fmla="*/ 0 h 292"/>
                <a:gd name="T46" fmla="*/ 104 w 546"/>
                <a:gd name="T47" fmla="*/ 0 h 292"/>
                <a:gd name="T48" fmla="*/ 104 w 546"/>
                <a:gd name="T49" fmla="*/ 0 h 292"/>
                <a:gd name="T50" fmla="*/ 104 w 546"/>
                <a:gd name="T51" fmla="*/ 0 h 292"/>
                <a:gd name="T52" fmla="*/ 104 w 546"/>
                <a:gd name="T53" fmla="*/ 0 h 292"/>
                <a:gd name="T54" fmla="*/ 104 w 546"/>
                <a:gd name="T55" fmla="*/ 0 h 292"/>
                <a:gd name="T56" fmla="*/ 104 w 546"/>
                <a:gd name="T57" fmla="*/ 0 h 292"/>
                <a:gd name="T58" fmla="*/ 104 w 546"/>
                <a:gd name="T59" fmla="*/ 0 h 292"/>
                <a:gd name="T60" fmla="*/ 104 w 546"/>
                <a:gd name="T61" fmla="*/ 0 h 292"/>
                <a:gd name="T62" fmla="*/ 104 w 546"/>
                <a:gd name="T63" fmla="*/ 0 h 292"/>
                <a:gd name="T64" fmla="*/ 104 w 546"/>
                <a:gd name="T65" fmla="*/ 0 h 292"/>
                <a:gd name="T66" fmla="*/ 103 w 546"/>
                <a:gd name="T67" fmla="*/ 0 h 292"/>
                <a:gd name="T68" fmla="*/ 103 w 546"/>
                <a:gd name="T69" fmla="*/ 0 h 292"/>
                <a:gd name="T70" fmla="*/ 103 w 546"/>
                <a:gd name="T71" fmla="*/ 0 h 292"/>
                <a:gd name="T72" fmla="*/ 103 w 546"/>
                <a:gd name="T73" fmla="*/ 0 h 292"/>
                <a:gd name="T74" fmla="*/ 96 w 546"/>
                <a:gd name="T75" fmla="*/ 0 h 292"/>
                <a:gd name="T76" fmla="*/ 94 w 546"/>
                <a:gd name="T77" fmla="*/ 0 h 292"/>
                <a:gd name="T78" fmla="*/ 89 w 546"/>
                <a:gd name="T79" fmla="*/ 1 h 292"/>
                <a:gd name="T80" fmla="*/ 88 w 546"/>
                <a:gd name="T81" fmla="*/ 1 h 292"/>
                <a:gd name="T82" fmla="*/ 81 w 546"/>
                <a:gd name="T83" fmla="*/ 3 h 292"/>
                <a:gd name="T84" fmla="*/ 80 w 546"/>
                <a:gd name="T85" fmla="*/ 3 h 292"/>
                <a:gd name="T86" fmla="*/ 74 w 546"/>
                <a:gd name="T87" fmla="*/ 5 h 292"/>
                <a:gd name="T88" fmla="*/ 73 w 546"/>
                <a:gd name="T89" fmla="*/ 5 h 292"/>
                <a:gd name="T90" fmla="*/ 67 w 546"/>
                <a:gd name="T91" fmla="*/ 7 h 292"/>
                <a:gd name="T92" fmla="*/ 66 w 546"/>
                <a:gd name="T93" fmla="*/ 8 h 292"/>
                <a:gd name="T94" fmla="*/ 60 w 546"/>
                <a:gd name="T95" fmla="*/ 10 h 292"/>
                <a:gd name="T96" fmla="*/ 59 w 546"/>
                <a:gd name="T97" fmla="*/ 11 h 292"/>
                <a:gd name="T98" fmla="*/ 53 w 546"/>
                <a:gd name="T99" fmla="*/ 14 h 292"/>
                <a:gd name="T100" fmla="*/ 53 w 546"/>
                <a:gd name="T101" fmla="*/ 14 h 292"/>
                <a:gd name="T102" fmla="*/ 48 w 546"/>
                <a:gd name="T103" fmla="*/ 17 h 292"/>
                <a:gd name="T104" fmla="*/ 47 w 546"/>
                <a:gd name="T105" fmla="*/ 18 h 292"/>
                <a:gd name="T106" fmla="*/ 36 w 546"/>
                <a:gd name="T107" fmla="*/ 26 h 292"/>
                <a:gd name="T108" fmla="*/ 35 w 546"/>
                <a:gd name="T109" fmla="*/ 27 h 292"/>
                <a:gd name="T110" fmla="*/ 26 w 546"/>
                <a:gd name="T111" fmla="*/ 37 h 292"/>
                <a:gd name="T112" fmla="*/ 25 w 546"/>
                <a:gd name="T113" fmla="*/ 37 h 292"/>
                <a:gd name="T114" fmla="*/ 0 w 546"/>
                <a:gd name="T115" fmla="*/ 106 h 292"/>
                <a:gd name="T116" fmla="*/ 0 w 546"/>
                <a:gd name="T117" fmla="*/ 186 h 292"/>
                <a:gd name="T118" fmla="*/ 106 w 546"/>
                <a:gd name="T119" fmla="*/ 292 h 292"/>
                <a:gd name="T120" fmla="*/ 544 w 546"/>
                <a:gd name="T121" fmla="*/ 292 h 292"/>
                <a:gd name="T122" fmla="*/ 542 w 546"/>
                <a:gd name="T123" fmla="*/ 289 h 292"/>
                <a:gd name="T124" fmla="*/ 470 w 546"/>
                <a:gd name="T125" fmla="*/ 146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6" h="292">
                  <a:moveTo>
                    <a:pt x="470" y="146"/>
                  </a:moveTo>
                  <a:cubicBezTo>
                    <a:pt x="470" y="115"/>
                    <a:pt x="477" y="87"/>
                    <a:pt x="491" y="62"/>
                  </a:cubicBezTo>
                  <a:cubicBezTo>
                    <a:pt x="504" y="37"/>
                    <a:pt x="523" y="16"/>
                    <a:pt x="54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3" y="0"/>
                    <a:pt x="103" y="0"/>
                  </a:cubicBezTo>
                  <a:cubicBezTo>
                    <a:pt x="103" y="0"/>
                    <a:pt x="103" y="0"/>
                    <a:pt x="103" y="0"/>
                  </a:cubicBezTo>
                  <a:cubicBezTo>
                    <a:pt x="103" y="0"/>
                    <a:pt x="103" y="0"/>
                    <a:pt x="103" y="0"/>
                  </a:cubicBezTo>
                  <a:cubicBezTo>
                    <a:pt x="103" y="0"/>
                    <a:pt x="103" y="0"/>
                    <a:pt x="103" y="0"/>
                  </a:cubicBezTo>
                  <a:cubicBezTo>
                    <a:pt x="101" y="0"/>
                    <a:pt x="98" y="0"/>
                    <a:pt x="96" y="0"/>
                  </a:cubicBezTo>
                  <a:cubicBezTo>
                    <a:pt x="96" y="0"/>
                    <a:pt x="95" y="0"/>
                    <a:pt x="94" y="0"/>
                  </a:cubicBezTo>
                  <a:cubicBezTo>
                    <a:pt x="92" y="1"/>
                    <a:pt x="90" y="1"/>
                    <a:pt x="89" y="1"/>
                  </a:cubicBezTo>
                  <a:cubicBezTo>
                    <a:pt x="88" y="1"/>
                    <a:pt x="88" y="1"/>
                    <a:pt x="88" y="1"/>
                  </a:cubicBezTo>
                  <a:cubicBezTo>
                    <a:pt x="85" y="2"/>
                    <a:pt x="83" y="2"/>
                    <a:pt x="81" y="3"/>
                  </a:cubicBezTo>
                  <a:cubicBezTo>
                    <a:pt x="81" y="3"/>
                    <a:pt x="80" y="3"/>
                    <a:pt x="80" y="3"/>
                  </a:cubicBezTo>
                  <a:cubicBezTo>
                    <a:pt x="78" y="4"/>
                    <a:pt x="76" y="4"/>
                    <a:pt x="74" y="5"/>
                  </a:cubicBezTo>
                  <a:cubicBezTo>
                    <a:pt x="74" y="5"/>
                    <a:pt x="73" y="5"/>
                    <a:pt x="73" y="5"/>
                  </a:cubicBezTo>
                  <a:cubicBezTo>
                    <a:pt x="71" y="6"/>
                    <a:pt x="69" y="6"/>
                    <a:pt x="67" y="7"/>
                  </a:cubicBezTo>
                  <a:cubicBezTo>
                    <a:pt x="66" y="7"/>
                    <a:pt x="66" y="8"/>
                    <a:pt x="66" y="8"/>
                  </a:cubicBezTo>
                  <a:cubicBezTo>
                    <a:pt x="64" y="8"/>
                    <a:pt x="62" y="9"/>
                    <a:pt x="60" y="10"/>
                  </a:cubicBezTo>
                  <a:cubicBezTo>
                    <a:pt x="60" y="10"/>
                    <a:pt x="60" y="10"/>
                    <a:pt x="59" y="11"/>
                  </a:cubicBezTo>
                  <a:cubicBezTo>
                    <a:pt x="57" y="12"/>
                    <a:pt x="55" y="13"/>
                    <a:pt x="53" y="14"/>
                  </a:cubicBezTo>
                  <a:cubicBezTo>
                    <a:pt x="53" y="14"/>
                    <a:pt x="53" y="14"/>
                    <a:pt x="53" y="14"/>
                  </a:cubicBezTo>
                  <a:cubicBezTo>
                    <a:pt x="51" y="15"/>
                    <a:pt x="49" y="16"/>
                    <a:pt x="48" y="17"/>
                  </a:cubicBezTo>
                  <a:cubicBezTo>
                    <a:pt x="47" y="18"/>
                    <a:pt x="47" y="18"/>
                    <a:pt x="47" y="18"/>
                  </a:cubicBezTo>
                  <a:cubicBezTo>
                    <a:pt x="43" y="21"/>
                    <a:pt x="39" y="23"/>
                    <a:pt x="36" y="26"/>
                  </a:cubicBezTo>
                  <a:cubicBezTo>
                    <a:pt x="36" y="27"/>
                    <a:pt x="36" y="27"/>
                    <a:pt x="35" y="27"/>
                  </a:cubicBezTo>
                  <a:cubicBezTo>
                    <a:pt x="32" y="30"/>
                    <a:pt x="29" y="33"/>
                    <a:pt x="26" y="37"/>
                  </a:cubicBezTo>
                  <a:cubicBezTo>
                    <a:pt x="25" y="37"/>
                    <a:pt x="25" y="37"/>
                    <a:pt x="25" y="37"/>
                  </a:cubicBezTo>
                  <a:cubicBezTo>
                    <a:pt x="10" y="56"/>
                    <a:pt x="0" y="79"/>
                    <a:pt x="0" y="106"/>
                  </a:cubicBezTo>
                  <a:cubicBezTo>
                    <a:pt x="0" y="186"/>
                    <a:pt x="0" y="186"/>
                    <a:pt x="0" y="186"/>
                  </a:cubicBezTo>
                  <a:cubicBezTo>
                    <a:pt x="0" y="244"/>
                    <a:pt x="48" y="292"/>
                    <a:pt x="106" y="292"/>
                  </a:cubicBezTo>
                  <a:cubicBezTo>
                    <a:pt x="544" y="292"/>
                    <a:pt x="544" y="292"/>
                    <a:pt x="544" y="292"/>
                  </a:cubicBezTo>
                  <a:cubicBezTo>
                    <a:pt x="543" y="291"/>
                    <a:pt x="542" y="290"/>
                    <a:pt x="542" y="289"/>
                  </a:cubicBezTo>
                  <a:cubicBezTo>
                    <a:pt x="498" y="256"/>
                    <a:pt x="470" y="204"/>
                    <a:pt x="470" y="146"/>
                  </a:cubicBez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107" name="Freeform: Shape 52">
              <a:extLst>
                <a:ext uri="{FF2B5EF4-FFF2-40B4-BE49-F238E27FC236}">
                  <a16:creationId xmlns:a16="http://schemas.microsoft.com/office/drawing/2014/main" id="{00475394-AB32-4BEE-A7B1-CB5DC8709E08}"/>
                </a:ext>
              </a:extLst>
            </p:cNvPr>
            <p:cNvSpPr>
              <a:spLocks/>
            </p:cNvSpPr>
            <p:nvPr/>
          </p:nvSpPr>
          <p:spPr bwMode="auto">
            <a:xfrm>
              <a:off x="2390623" y="679850"/>
              <a:ext cx="1358584" cy="363491"/>
            </a:xfrm>
            <a:custGeom>
              <a:avLst/>
              <a:gdLst>
                <a:gd name="connsiteX0" fmla="*/ 0 w 1997402"/>
                <a:gd name="connsiteY0" fmla="*/ 0 h 534408"/>
                <a:gd name="connsiteX1" fmla="*/ 1591548 w 1997402"/>
                <a:gd name="connsiteY1" fmla="*/ 0 h 534408"/>
                <a:gd name="connsiteX2" fmla="*/ 1591548 w 1997402"/>
                <a:gd name="connsiteY2" fmla="*/ 356 h 534408"/>
                <a:gd name="connsiteX3" fmla="*/ 1784986 w 1997402"/>
                <a:gd name="connsiteY3" fmla="*/ 356 h 534408"/>
                <a:gd name="connsiteX4" fmla="*/ 1841638 w 1997402"/>
                <a:gd name="connsiteY4" fmla="*/ 28773 h 534408"/>
                <a:gd name="connsiteX5" fmla="*/ 1983239 w 1997402"/>
                <a:gd name="connsiteY5" fmla="*/ 227478 h 534408"/>
                <a:gd name="connsiteX6" fmla="*/ 1983239 w 1997402"/>
                <a:gd name="connsiteY6" fmla="*/ 309529 h 534408"/>
                <a:gd name="connsiteX7" fmla="*/ 1841638 w 1997402"/>
                <a:gd name="connsiteY7" fmla="*/ 505088 h 534408"/>
                <a:gd name="connsiteX8" fmla="*/ 1784986 w 1997402"/>
                <a:gd name="connsiteY8" fmla="*/ 533505 h 534408"/>
                <a:gd name="connsiteX9" fmla="*/ 1591548 w 1997402"/>
                <a:gd name="connsiteY9" fmla="*/ 533505 h 534408"/>
                <a:gd name="connsiteX10" fmla="*/ 1591548 w 1997402"/>
                <a:gd name="connsiteY10" fmla="*/ 534408 h 534408"/>
                <a:gd name="connsiteX11" fmla="*/ 0 w 1997402"/>
                <a:gd name="connsiteY11" fmla="*/ 534408 h 53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7402" h="534408">
                  <a:moveTo>
                    <a:pt x="0" y="0"/>
                  </a:moveTo>
                  <a:lnTo>
                    <a:pt x="1591548" y="0"/>
                  </a:lnTo>
                  <a:lnTo>
                    <a:pt x="1591548" y="356"/>
                  </a:lnTo>
                  <a:lnTo>
                    <a:pt x="1784986" y="356"/>
                  </a:lnTo>
                  <a:cubicBezTo>
                    <a:pt x="1806989" y="356"/>
                    <a:pt x="1829049" y="9846"/>
                    <a:pt x="1841638" y="28773"/>
                  </a:cubicBezTo>
                  <a:lnTo>
                    <a:pt x="1983239" y="227478"/>
                  </a:lnTo>
                  <a:cubicBezTo>
                    <a:pt x="2002123" y="252749"/>
                    <a:pt x="2002123" y="284258"/>
                    <a:pt x="1983239" y="309529"/>
                  </a:cubicBezTo>
                  <a:lnTo>
                    <a:pt x="1841638" y="505088"/>
                  </a:lnTo>
                  <a:cubicBezTo>
                    <a:pt x="1829049" y="524015"/>
                    <a:pt x="1806989" y="533505"/>
                    <a:pt x="1784986" y="533505"/>
                  </a:cubicBezTo>
                  <a:lnTo>
                    <a:pt x="1591548" y="533505"/>
                  </a:lnTo>
                  <a:lnTo>
                    <a:pt x="1591548" y="534408"/>
                  </a:lnTo>
                  <a:lnTo>
                    <a:pt x="0" y="534408"/>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noAutofit/>
            </a:bodyPr>
            <a:lstStyle/>
            <a:p>
              <a:endParaRPr lang="en-IN" dirty="0"/>
            </a:p>
          </p:txBody>
        </p:sp>
        <p:sp>
          <p:nvSpPr>
            <p:cNvPr id="108" name="Freeform 9">
              <a:extLst>
                <a:ext uri="{FF2B5EF4-FFF2-40B4-BE49-F238E27FC236}">
                  <a16:creationId xmlns:a16="http://schemas.microsoft.com/office/drawing/2014/main" id="{D2F8B10A-DD95-4A24-8E7D-BCFFA159F7D2}"/>
                </a:ext>
              </a:extLst>
            </p:cNvPr>
            <p:cNvSpPr>
              <a:spLocks noEditPoints="1"/>
            </p:cNvSpPr>
            <p:nvPr/>
          </p:nvSpPr>
          <p:spPr bwMode="auto">
            <a:xfrm>
              <a:off x="1685363" y="478769"/>
              <a:ext cx="765282" cy="765283"/>
            </a:xfrm>
            <a:custGeom>
              <a:avLst/>
              <a:gdLst>
                <a:gd name="T0" fmla="*/ 336 w 357"/>
                <a:gd name="T1" fmla="*/ 94 h 357"/>
                <a:gd name="T2" fmla="*/ 333 w 357"/>
                <a:gd name="T3" fmla="*/ 89 h 357"/>
                <a:gd name="T4" fmla="*/ 328 w 357"/>
                <a:gd name="T5" fmla="*/ 81 h 357"/>
                <a:gd name="T6" fmla="*/ 323 w 357"/>
                <a:gd name="T7" fmla="*/ 74 h 357"/>
                <a:gd name="T8" fmla="*/ 264 w 357"/>
                <a:gd name="T9" fmla="*/ 22 h 357"/>
                <a:gd name="T10" fmla="*/ 178 w 357"/>
                <a:gd name="T11" fmla="*/ 0 h 357"/>
                <a:gd name="T12" fmla="*/ 93 w 357"/>
                <a:gd name="T13" fmla="*/ 22 h 357"/>
                <a:gd name="T14" fmla="*/ 76 w 357"/>
                <a:gd name="T15" fmla="*/ 33 h 357"/>
                <a:gd name="T16" fmla="*/ 21 w 357"/>
                <a:gd name="T17" fmla="*/ 95 h 357"/>
                <a:gd name="T18" fmla="*/ 0 w 357"/>
                <a:gd name="T19" fmla="*/ 179 h 357"/>
                <a:gd name="T20" fmla="*/ 72 w 357"/>
                <a:gd name="T21" fmla="*/ 322 h 357"/>
                <a:gd name="T22" fmla="*/ 76 w 357"/>
                <a:gd name="T23" fmla="*/ 325 h 357"/>
                <a:gd name="T24" fmla="*/ 178 w 357"/>
                <a:gd name="T25" fmla="*/ 357 h 357"/>
                <a:gd name="T26" fmla="*/ 323 w 357"/>
                <a:gd name="T27" fmla="*/ 284 h 357"/>
                <a:gd name="T28" fmla="*/ 336 w 357"/>
                <a:gd name="T29" fmla="*/ 263 h 357"/>
                <a:gd name="T30" fmla="*/ 357 w 357"/>
                <a:gd name="T31" fmla="*/ 179 h 357"/>
                <a:gd name="T32" fmla="*/ 336 w 357"/>
                <a:gd name="T33" fmla="*/ 94 h 357"/>
                <a:gd name="T34" fmla="*/ 178 w 357"/>
                <a:gd name="T35" fmla="*/ 323 h 357"/>
                <a:gd name="T36" fmla="*/ 35 w 357"/>
                <a:gd name="T37" fmla="*/ 179 h 357"/>
                <a:gd name="T38" fmla="*/ 178 w 357"/>
                <a:gd name="T39" fmla="*/ 35 h 357"/>
                <a:gd name="T40" fmla="*/ 322 w 357"/>
                <a:gd name="T41" fmla="*/ 179 h 357"/>
                <a:gd name="T42" fmla="*/ 178 w 357"/>
                <a:gd name="T43" fmla="*/ 32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7" h="357">
                  <a:moveTo>
                    <a:pt x="336" y="94"/>
                  </a:moveTo>
                  <a:cubicBezTo>
                    <a:pt x="335" y="92"/>
                    <a:pt x="334" y="91"/>
                    <a:pt x="333" y="89"/>
                  </a:cubicBezTo>
                  <a:cubicBezTo>
                    <a:pt x="331" y="86"/>
                    <a:pt x="330" y="84"/>
                    <a:pt x="328" y="81"/>
                  </a:cubicBezTo>
                  <a:cubicBezTo>
                    <a:pt x="326" y="78"/>
                    <a:pt x="325" y="76"/>
                    <a:pt x="323" y="74"/>
                  </a:cubicBezTo>
                  <a:cubicBezTo>
                    <a:pt x="307" y="52"/>
                    <a:pt x="287" y="35"/>
                    <a:pt x="264" y="22"/>
                  </a:cubicBezTo>
                  <a:cubicBezTo>
                    <a:pt x="239" y="8"/>
                    <a:pt x="210" y="0"/>
                    <a:pt x="178" y="0"/>
                  </a:cubicBezTo>
                  <a:cubicBezTo>
                    <a:pt x="147" y="0"/>
                    <a:pt x="118" y="8"/>
                    <a:pt x="93" y="22"/>
                  </a:cubicBezTo>
                  <a:cubicBezTo>
                    <a:pt x="87" y="25"/>
                    <a:pt x="81" y="29"/>
                    <a:pt x="76" y="33"/>
                  </a:cubicBezTo>
                  <a:cubicBezTo>
                    <a:pt x="53" y="49"/>
                    <a:pt x="34" y="70"/>
                    <a:pt x="21" y="95"/>
                  </a:cubicBezTo>
                  <a:cubicBezTo>
                    <a:pt x="7" y="120"/>
                    <a:pt x="0" y="148"/>
                    <a:pt x="0" y="179"/>
                  </a:cubicBezTo>
                  <a:cubicBezTo>
                    <a:pt x="0" y="237"/>
                    <a:pt x="28" y="289"/>
                    <a:pt x="72" y="322"/>
                  </a:cubicBezTo>
                  <a:cubicBezTo>
                    <a:pt x="73" y="323"/>
                    <a:pt x="74" y="324"/>
                    <a:pt x="76" y="325"/>
                  </a:cubicBezTo>
                  <a:cubicBezTo>
                    <a:pt x="105" y="345"/>
                    <a:pt x="140" y="357"/>
                    <a:pt x="178" y="357"/>
                  </a:cubicBezTo>
                  <a:cubicBezTo>
                    <a:pt x="238" y="357"/>
                    <a:pt x="290" y="328"/>
                    <a:pt x="323" y="284"/>
                  </a:cubicBezTo>
                  <a:cubicBezTo>
                    <a:pt x="328" y="277"/>
                    <a:pt x="332" y="271"/>
                    <a:pt x="336" y="263"/>
                  </a:cubicBezTo>
                  <a:cubicBezTo>
                    <a:pt x="349" y="238"/>
                    <a:pt x="357" y="209"/>
                    <a:pt x="357" y="179"/>
                  </a:cubicBezTo>
                  <a:cubicBezTo>
                    <a:pt x="357" y="148"/>
                    <a:pt x="349" y="119"/>
                    <a:pt x="336" y="94"/>
                  </a:cubicBezTo>
                  <a:close/>
                  <a:moveTo>
                    <a:pt x="178" y="323"/>
                  </a:moveTo>
                  <a:cubicBezTo>
                    <a:pt x="99" y="323"/>
                    <a:pt x="35" y="258"/>
                    <a:pt x="35" y="179"/>
                  </a:cubicBezTo>
                  <a:cubicBezTo>
                    <a:pt x="35" y="99"/>
                    <a:pt x="99" y="35"/>
                    <a:pt x="178" y="35"/>
                  </a:cubicBezTo>
                  <a:cubicBezTo>
                    <a:pt x="258" y="35"/>
                    <a:pt x="322" y="99"/>
                    <a:pt x="322" y="179"/>
                  </a:cubicBezTo>
                  <a:cubicBezTo>
                    <a:pt x="322" y="258"/>
                    <a:pt x="258" y="323"/>
                    <a:pt x="178" y="323"/>
                  </a:cubicBezTo>
                  <a:close/>
                </a:path>
              </a:pathLst>
            </a:custGeom>
            <a:solidFill>
              <a:schemeClr val="accent2"/>
            </a:solidFill>
            <a:ln w="2857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109" name="Oval 10">
              <a:extLst>
                <a:ext uri="{FF2B5EF4-FFF2-40B4-BE49-F238E27FC236}">
                  <a16:creationId xmlns:a16="http://schemas.microsoft.com/office/drawing/2014/main" id="{9366280B-A327-4342-AD80-C508BC207A83}"/>
                </a:ext>
              </a:extLst>
            </p:cNvPr>
            <p:cNvSpPr>
              <a:spLocks noChangeArrowheads="1"/>
            </p:cNvSpPr>
            <p:nvPr/>
          </p:nvSpPr>
          <p:spPr bwMode="auto">
            <a:xfrm>
              <a:off x="1760391" y="553796"/>
              <a:ext cx="615227" cy="616478"/>
            </a:xfrm>
            <a:prstGeom prst="ellipse">
              <a:avLst/>
            </a:pr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110" name="Freeform 11">
              <a:extLst>
                <a:ext uri="{FF2B5EF4-FFF2-40B4-BE49-F238E27FC236}">
                  <a16:creationId xmlns:a16="http://schemas.microsoft.com/office/drawing/2014/main" id="{3C22608B-1BFB-49F6-8F53-4300C06C66BE}"/>
                </a:ext>
              </a:extLst>
            </p:cNvPr>
            <p:cNvSpPr>
              <a:spLocks/>
            </p:cNvSpPr>
            <p:nvPr/>
          </p:nvSpPr>
          <p:spPr bwMode="auto">
            <a:xfrm>
              <a:off x="761272" y="622572"/>
              <a:ext cx="1545571" cy="480178"/>
            </a:xfrm>
            <a:custGeom>
              <a:avLst/>
              <a:gdLst>
                <a:gd name="T0" fmla="*/ 609 w 721"/>
                <a:gd name="T1" fmla="*/ 0 h 224"/>
                <a:gd name="T2" fmla="*/ 70 w 721"/>
                <a:gd name="T3" fmla="*/ 0 h 224"/>
                <a:gd name="T4" fmla="*/ 0 w 721"/>
                <a:gd name="T5" fmla="*/ 70 h 224"/>
                <a:gd name="T6" fmla="*/ 0 w 721"/>
                <a:gd name="T7" fmla="*/ 153 h 224"/>
                <a:gd name="T8" fmla="*/ 70 w 721"/>
                <a:gd name="T9" fmla="*/ 224 h 224"/>
                <a:gd name="T10" fmla="*/ 609 w 721"/>
                <a:gd name="T11" fmla="*/ 224 h 224"/>
                <a:gd name="T12" fmla="*/ 721 w 721"/>
                <a:gd name="T13" fmla="*/ 112 h 224"/>
                <a:gd name="T14" fmla="*/ 609 w 721"/>
                <a:gd name="T15" fmla="*/ 0 h 2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1" h="224">
                  <a:moveTo>
                    <a:pt x="609" y="0"/>
                  </a:moveTo>
                  <a:cubicBezTo>
                    <a:pt x="70" y="0"/>
                    <a:pt x="70" y="0"/>
                    <a:pt x="70" y="0"/>
                  </a:cubicBezTo>
                  <a:cubicBezTo>
                    <a:pt x="32" y="0"/>
                    <a:pt x="0" y="31"/>
                    <a:pt x="0" y="70"/>
                  </a:cubicBezTo>
                  <a:cubicBezTo>
                    <a:pt x="0" y="153"/>
                    <a:pt x="0" y="153"/>
                    <a:pt x="0" y="153"/>
                  </a:cubicBezTo>
                  <a:cubicBezTo>
                    <a:pt x="0" y="192"/>
                    <a:pt x="32" y="224"/>
                    <a:pt x="70" y="224"/>
                  </a:cubicBezTo>
                  <a:cubicBezTo>
                    <a:pt x="609" y="224"/>
                    <a:pt x="609" y="224"/>
                    <a:pt x="609" y="224"/>
                  </a:cubicBezTo>
                  <a:cubicBezTo>
                    <a:pt x="671" y="224"/>
                    <a:pt x="721" y="174"/>
                    <a:pt x="721" y="112"/>
                  </a:cubicBezTo>
                  <a:cubicBezTo>
                    <a:pt x="721" y="50"/>
                    <a:pt x="671" y="0"/>
                    <a:pt x="609" y="0"/>
                  </a:cubicBezTo>
                  <a:close/>
                </a:path>
              </a:pathLst>
            </a:custGeom>
            <a:solidFill>
              <a:srgbClr val="FFFFFF"/>
            </a:solidFill>
            <a:ln w="1111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IN" dirty="0"/>
            </a:p>
          </p:txBody>
        </p:sp>
        <p:sp>
          <p:nvSpPr>
            <p:cNvPr id="111" name="Oval 12">
              <a:extLst>
                <a:ext uri="{FF2B5EF4-FFF2-40B4-BE49-F238E27FC236}">
                  <a16:creationId xmlns:a16="http://schemas.microsoft.com/office/drawing/2014/main" id="{80A1B7B6-280C-4D24-9BBE-68C1E4D815F6}"/>
                </a:ext>
              </a:extLst>
            </p:cNvPr>
            <p:cNvSpPr>
              <a:spLocks noChangeArrowheads="1"/>
            </p:cNvSpPr>
            <p:nvPr/>
          </p:nvSpPr>
          <p:spPr bwMode="auto">
            <a:xfrm>
              <a:off x="1880435" y="669483"/>
              <a:ext cx="372638" cy="373888"/>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112" name="Rectangle 57">
              <a:extLst>
                <a:ext uri="{FF2B5EF4-FFF2-40B4-BE49-F238E27FC236}">
                  <a16:creationId xmlns:a16="http://schemas.microsoft.com/office/drawing/2014/main" id="{59242514-2CE0-4CC2-8C22-090B638E7DD3}"/>
                </a:ext>
              </a:extLst>
            </p:cNvPr>
            <p:cNvSpPr/>
            <p:nvPr/>
          </p:nvSpPr>
          <p:spPr>
            <a:xfrm>
              <a:off x="711830" y="588662"/>
              <a:ext cx="1192264" cy="535531"/>
            </a:xfrm>
            <a:prstGeom prst="rect">
              <a:avLst/>
            </a:prstGeom>
          </p:spPr>
          <p:txBody>
            <a:bodyPr wrap="square" anchor="ctr">
              <a:spAutoFit/>
            </a:bodyPr>
            <a:lstStyle/>
            <a:p>
              <a:pPr lvl="0" algn="ctr">
                <a:lnSpc>
                  <a:spcPct val="80000"/>
                </a:lnSpc>
                <a:defRPr/>
              </a:pPr>
              <a:r>
                <a:rPr lang="en-ZA" sz="1800" kern="0" dirty="0">
                  <a:solidFill>
                    <a:schemeClr val="accent2"/>
                  </a:solidFill>
                  <a:latin typeface="Bebas Neue Bold" panose="020B0606020202050201" pitchFamily="34" charset="0"/>
                </a:rPr>
                <a:t>KWAZULU-NATAL</a:t>
              </a:r>
            </a:p>
          </p:txBody>
        </p:sp>
        <p:sp>
          <p:nvSpPr>
            <p:cNvPr id="113" name="Rectangle 58">
              <a:extLst>
                <a:ext uri="{FF2B5EF4-FFF2-40B4-BE49-F238E27FC236}">
                  <a16:creationId xmlns:a16="http://schemas.microsoft.com/office/drawing/2014/main" id="{605CC546-8385-4A14-9908-2EAEE0B59692}"/>
                </a:ext>
              </a:extLst>
            </p:cNvPr>
            <p:cNvSpPr/>
            <p:nvPr/>
          </p:nvSpPr>
          <p:spPr>
            <a:xfrm>
              <a:off x="2467746" y="717928"/>
              <a:ext cx="1179810" cy="276999"/>
            </a:xfrm>
            <a:prstGeom prst="rect">
              <a:avLst/>
            </a:prstGeom>
          </p:spPr>
          <p:txBody>
            <a:bodyPr wrap="none" lIns="0" tIns="0" rIns="0" bIns="0" anchor="ctr">
              <a:spAutoFit/>
            </a:bodyPr>
            <a:lstStyle/>
            <a:p>
              <a:pPr lvl="0" algn="ctr">
                <a:defRPr/>
              </a:pPr>
              <a:r>
                <a:rPr lang="en-ZA" sz="1800" dirty="0">
                  <a:solidFill>
                    <a:schemeClr val="bg1"/>
                  </a:solidFill>
                  <a:latin typeface="Bebas Neue Bold" panose="020B0606020202050201" pitchFamily="34" charset="0"/>
                </a:rPr>
                <a:t>168.7 THOUSAND</a:t>
              </a:r>
            </a:p>
          </p:txBody>
        </p:sp>
        <p:grpSp>
          <p:nvGrpSpPr>
            <p:cNvPr id="114" name="Group 286">
              <a:extLst>
                <a:ext uri="{FF2B5EF4-FFF2-40B4-BE49-F238E27FC236}">
                  <a16:creationId xmlns:a16="http://schemas.microsoft.com/office/drawing/2014/main" id="{DDD781E9-64F7-4B3A-B637-6AC122006D81}"/>
                </a:ext>
              </a:extLst>
            </p:cNvPr>
            <p:cNvGrpSpPr>
              <a:grpSpLocks noChangeAspect="1"/>
            </p:cNvGrpSpPr>
            <p:nvPr/>
          </p:nvGrpSpPr>
          <p:grpSpPr bwMode="auto">
            <a:xfrm>
              <a:off x="1964574" y="736354"/>
              <a:ext cx="210256" cy="238155"/>
              <a:chOff x="173" y="2224"/>
              <a:chExt cx="590" cy="683"/>
            </a:xfrm>
            <a:solidFill>
              <a:schemeClr val="bg1"/>
            </a:solidFill>
          </p:grpSpPr>
          <p:sp>
            <p:nvSpPr>
              <p:cNvPr id="115" name="Freeform 86">
                <a:extLst>
                  <a:ext uri="{FF2B5EF4-FFF2-40B4-BE49-F238E27FC236}">
                    <a16:creationId xmlns:a16="http://schemas.microsoft.com/office/drawing/2014/main" id="{9B11885D-7517-4304-9223-659A6F167A3C}"/>
                  </a:ext>
                </a:extLst>
              </p:cNvPr>
              <p:cNvSpPr>
                <a:spLocks noEditPoints="1"/>
              </p:cNvSpPr>
              <p:nvPr/>
            </p:nvSpPr>
            <p:spPr bwMode="auto">
              <a:xfrm>
                <a:off x="463" y="2224"/>
                <a:ext cx="300" cy="675"/>
              </a:xfrm>
              <a:custGeom>
                <a:avLst/>
                <a:gdLst>
                  <a:gd name="T0" fmla="*/ 8 w 204"/>
                  <a:gd name="T1" fmla="*/ 203 h 460"/>
                  <a:gd name="T2" fmla="*/ 24 w 204"/>
                  <a:gd name="T3" fmla="*/ 211 h 460"/>
                  <a:gd name="T4" fmla="*/ 26 w 204"/>
                  <a:gd name="T5" fmla="*/ 196 h 460"/>
                  <a:gd name="T6" fmla="*/ 33 w 204"/>
                  <a:gd name="T7" fmla="*/ 190 h 460"/>
                  <a:gd name="T8" fmla="*/ 42 w 204"/>
                  <a:gd name="T9" fmla="*/ 179 h 460"/>
                  <a:gd name="T10" fmla="*/ 43 w 204"/>
                  <a:gd name="T11" fmla="*/ 204 h 460"/>
                  <a:gd name="T12" fmla="*/ 34 w 204"/>
                  <a:gd name="T13" fmla="*/ 230 h 460"/>
                  <a:gd name="T14" fmla="*/ 24 w 204"/>
                  <a:gd name="T15" fmla="*/ 304 h 460"/>
                  <a:gd name="T16" fmla="*/ 50 w 204"/>
                  <a:gd name="T17" fmla="*/ 295 h 460"/>
                  <a:gd name="T18" fmla="*/ 69 w 204"/>
                  <a:gd name="T19" fmla="*/ 290 h 460"/>
                  <a:gd name="T20" fmla="*/ 66 w 204"/>
                  <a:gd name="T21" fmla="*/ 361 h 460"/>
                  <a:gd name="T22" fmla="*/ 74 w 204"/>
                  <a:gd name="T23" fmla="*/ 391 h 460"/>
                  <a:gd name="T24" fmla="*/ 74 w 204"/>
                  <a:gd name="T25" fmla="*/ 413 h 460"/>
                  <a:gd name="T26" fmla="*/ 93 w 204"/>
                  <a:gd name="T27" fmla="*/ 431 h 460"/>
                  <a:gd name="T28" fmla="*/ 97 w 204"/>
                  <a:gd name="T29" fmla="*/ 393 h 460"/>
                  <a:gd name="T30" fmla="*/ 97 w 204"/>
                  <a:gd name="T31" fmla="*/ 362 h 460"/>
                  <a:gd name="T32" fmla="*/ 100 w 204"/>
                  <a:gd name="T33" fmla="*/ 315 h 460"/>
                  <a:gd name="T34" fmla="*/ 107 w 204"/>
                  <a:gd name="T35" fmla="*/ 276 h 460"/>
                  <a:gd name="T36" fmla="*/ 116 w 204"/>
                  <a:gd name="T37" fmla="*/ 291 h 460"/>
                  <a:gd name="T38" fmla="*/ 119 w 204"/>
                  <a:gd name="T39" fmla="*/ 328 h 460"/>
                  <a:gd name="T40" fmla="*/ 121 w 204"/>
                  <a:gd name="T41" fmla="*/ 377 h 460"/>
                  <a:gd name="T42" fmla="*/ 121 w 204"/>
                  <a:gd name="T43" fmla="*/ 402 h 460"/>
                  <a:gd name="T44" fmla="*/ 122 w 204"/>
                  <a:gd name="T45" fmla="*/ 413 h 460"/>
                  <a:gd name="T46" fmla="*/ 127 w 204"/>
                  <a:gd name="T47" fmla="*/ 458 h 460"/>
                  <a:gd name="T48" fmla="*/ 145 w 204"/>
                  <a:gd name="T49" fmla="*/ 427 h 460"/>
                  <a:gd name="T50" fmla="*/ 151 w 204"/>
                  <a:gd name="T51" fmla="*/ 403 h 460"/>
                  <a:gd name="T52" fmla="*/ 158 w 204"/>
                  <a:gd name="T53" fmla="*/ 372 h 460"/>
                  <a:gd name="T54" fmla="*/ 196 w 204"/>
                  <a:gd name="T55" fmla="*/ 398 h 460"/>
                  <a:gd name="T56" fmla="*/ 200 w 204"/>
                  <a:gd name="T57" fmla="*/ 315 h 460"/>
                  <a:gd name="T58" fmla="*/ 194 w 204"/>
                  <a:gd name="T59" fmla="*/ 273 h 460"/>
                  <a:gd name="T60" fmla="*/ 192 w 204"/>
                  <a:gd name="T61" fmla="*/ 253 h 460"/>
                  <a:gd name="T62" fmla="*/ 196 w 204"/>
                  <a:gd name="T63" fmla="*/ 241 h 460"/>
                  <a:gd name="T64" fmla="*/ 178 w 204"/>
                  <a:gd name="T65" fmla="*/ 158 h 460"/>
                  <a:gd name="T66" fmla="*/ 148 w 204"/>
                  <a:gd name="T67" fmla="*/ 87 h 460"/>
                  <a:gd name="T68" fmla="*/ 113 w 204"/>
                  <a:gd name="T69" fmla="*/ 64 h 460"/>
                  <a:gd name="T70" fmla="*/ 117 w 204"/>
                  <a:gd name="T71" fmla="*/ 50 h 460"/>
                  <a:gd name="T72" fmla="*/ 119 w 204"/>
                  <a:gd name="T73" fmla="*/ 28 h 460"/>
                  <a:gd name="T74" fmla="*/ 102 w 204"/>
                  <a:gd name="T75" fmla="*/ 4 h 460"/>
                  <a:gd name="T76" fmla="*/ 73 w 204"/>
                  <a:gd name="T77" fmla="*/ 25 h 460"/>
                  <a:gd name="T78" fmla="*/ 66 w 204"/>
                  <a:gd name="T79" fmla="*/ 32 h 460"/>
                  <a:gd name="T80" fmla="*/ 70 w 204"/>
                  <a:gd name="T81" fmla="*/ 43 h 460"/>
                  <a:gd name="T82" fmla="*/ 76 w 204"/>
                  <a:gd name="T83" fmla="*/ 71 h 460"/>
                  <a:gd name="T84" fmla="*/ 45 w 204"/>
                  <a:gd name="T85" fmla="*/ 90 h 460"/>
                  <a:gd name="T86" fmla="*/ 28 w 204"/>
                  <a:gd name="T87" fmla="*/ 122 h 460"/>
                  <a:gd name="T88" fmla="*/ 16 w 204"/>
                  <a:gd name="T89" fmla="*/ 160 h 460"/>
                  <a:gd name="T90" fmla="*/ 7 w 204"/>
                  <a:gd name="T91" fmla="*/ 195 h 460"/>
                  <a:gd name="T92" fmla="*/ 167 w 204"/>
                  <a:gd name="T93" fmla="*/ 219 h 460"/>
                  <a:gd name="T94" fmla="*/ 173 w 204"/>
                  <a:gd name="T95" fmla="*/ 252 h 460"/>
                  <a:gd name="T96" fmla="*/ 168 w 204"/>
                  <a:gd name="T97" fmla="*/ 247 h 460"/>
                  <a:gd name="T98" fmla="*/ 164 w 204"/>
                  <a:gd name="T99" fmla="*/ 20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4" h="460">
                    <a:moveTo>
                      <a:pt x="7" y="195"/>
                    </a:moveTo>
                    <a:cubicBezTo>
                      <a:pt x="7" y="195"/>
                      <a:pt x="8" y="202"/>
                      <a:pt x="8" y="203"/>
                    </a:cubicBezTo>
                    <a:cubicBezTo>
                      <a:pt x="9" y="205"/>
                      <a:pt x="10" y="208"/>
                      <a:pt x="12" y="210"/>
                    </a:cubicBezTo>
                    <a:cubicBezTo>
                      <a:pt x="15" y="212"/>
                      <a:pt x="21" y="213"/>
                      <a:pt x="24" y="211"/>
                    </a:cubicBezTo>
                    <a:cubicBezTo>
                      <a:pt x="27" y="210"/>
                      <a:pt x="27" y="206"/>
                      <a:pt x="26" y="203"/>
                    </a:cubicBezTo>
                    <a:cubicBezTo>
                      <a:pt x="26" y="203"/>
                      <a:pt x="26" y="197"/>
                      <a:pt x="26" y="196"/>
                    </a:cubicBezTo>
                    <a:cubicBezTo>
                      <a:pt x="29" y="196"/>
                      <a:pt x="32" y="198"/>
                      <a:pt x="34" y="196"/>
                    </a:cubicBezTo>
                    <a:cubicBezTo>
                      <a:pt x="36" y="194"/>
                      <a:pt x="33" y="192"/>
                      <a:pt x="33" y="190"/>
                    </a:cubicBezTo>
                    <a:cubicBezTo>
                      <a:pt x="32" y="188"/>
                      <a:pt x="34" y="187"/>
                      <a:pt x="35" y="185"/>
                    </a:cubicBezTo>
                    <a:cubicBezTo>
                      <a:pt x="37" y="183"/>
                      <a:pt x="39" y="180"/>
                      <a:pt x="42" y="179"/>
                    </a:cubicBezTo>
                    <a:cubicBezTo>
                      <a:pt x="42" y="181"/>
                      <a:pt x="43" y="184"/>
                      <a:pt x="44" y="186"/>
                    </a:cubicBezTo>
                    <a:cubicBezTo>
                      <a:pt x="45" y="192"/>
                      <a:pt x="44" y="198"/>
                      <a:pt x="43" y="204"/>
                    </a:cubicBezTo>
                    <a:cubicBezTo>
                      <a:pt x="42" y="209"/>
                      <a:pt x="41" y="215"/>
                      <a:pt x="39" y="220"/>
                    </a:cubicBezTo>
                    <a:cubicBezTo>
                      <a:pt x="37" y="223"/>
                      <a:pt x="35" y="226"/>
                      <a:pt x="34" y="230"/>
                    </a:cubicBezTo>
                    <a:cubicBezTo>
                      <a:pt x="31" y="240"/>
                      <a:pt x="31" y="251"/>
                      <a:pt x="30" y="261"/>
                    </a:cubicBezTo>
                    <a:cubicBezTo>
                      <a:pt x="28" y="275"/>
                      <a:pt x="25" y="289"/>
                      <a:pt x="24" y="304"/>
                    </a:cubicBezTo>
                    <a:cubicBezTo>
                      <a:pt x="26" y="304"/>
                      <a:pt x="45" y="309"/>
                      <a:pt x="45" y="309"/>
                    </a:cubicBezTo>
                    <a:cubicBezTo>
                      <a:pt x="47" y="305"/>
                      <a:pt x="47" y="299"/>
                      <a:pt x="50" y="295"/>
                    </a:cubicBezTo>
                    <a:cubicBezTo>
                      <a:pt x="53" y="293"/>
                      <a:pt x="57" y="292"/>
                      <a:pt x="60" y="292"/>
                    </a:cubicBezTo>
                    <a:cubicBezTo>
                      <a:pt x="61" y="292"/>
                      <a:pt x="69" y="291"/>
                      <a:pt x="69" y="290"/>
                    </a:cubicBezTo>
                    <a:cubicBezTo>
                      <a:pt x="69" y="295"/>
                      <a:pt x="68" y="301"/>
                      <a:pt x="68" y="306"/>
                    </a:cubicBezTo>
                    <a:cubicBezTo>
                      <a:pt x="68" y="324"/>
                      <a:pt x="65" y="343"/>
                      <a:pt x="66" y="361"/>
                    </a:cubicBezTo>
                    <a:cubicBezTo>
                      <a:pt x="67" y="367"/>
                      <a:pt x="65" y="373"/>
                      <a:pt x="66" y="378"/>
                    </a:cubicBezTo>
                    <a:cubicBezTo>
                      <a:pt x="67" y="384"/>
                      <a:pt x="71" y="387"/>
                      <a:pt x="74" y="391"/>
                    </a:cubicBezTo>
                    <a:cubicBezTo>
                      <a:pt x="77" y="393"/>
                      <a:pt x="77" y="394"/>
                      <a:pt x="76" y="397"/>
                    </a:cubicBezTo>
                    <a:cubicBezTo>
                      <a:pt x="75" y="402"/>
                      <a:pt x="74" y="407"/>
                      <a:pt x="74" y="413"/>
                    </a:cubicBezTo>
                    <a:cubicBezTo>
                      <a:pt x="74" y="418"/>
                      <a:pt x="73" y="425"/>
                      <a:pt x="79" y="429"/>
                    </a:cubicBezTo>
                    <a:cubicBezTo>
                      <a:pt x="83" y="431"/>
                      <a:pt x="89" y="431"/>
                      <a:pt x="93" y="431"/>
                    </a:cubicBezTo>
                    <a:cubicBezTo>
                      <a:pt x="101" y="430"/>
                      <a:pt x="101" y="424"/>
                      <a:pt x="100" y="418"/>
                    </a:cubicBezTo>
                    <a:cubicBezTo>
                      <a:pt x="99" y="410"/>
                      <a:pt x="95" y="401"/>
                      <a:pt x="97" y="393"/>
                    </a:cubicBezTo>
                    <a:cubicBezTo>
                      <a:pt x="98" y="390"/>
                      <a:pt x="100" y="386"/>
                      <a:pt x="99" y="383"/>
                    </a:cubicBezTo>
                    <a:cubicBezTo>
                      <a:pt x="97" y="376"/>
                      <a:pt x="97" y="369"/>
                      <a:pt x="97" y="362"/>
                    </a:cubicBezTo>
                    <a:cubicBezTo>
                      <a:pt x="97" y="352"/>
                      <a:pt x="95" y="343"/>
                      <a:pt x="95" y="333"/>
                    </a:cubicBezTo>
                    <a:cubicBezTo>
                      <a:pt x="96" y="327"/>
                      <a:pt x="98" y="321"/>
                      <a:pt x="100" y="315"/>
                    </a:cubicBezTo>
                    <a:cubicBezTo>
                      <a:pt x="101" y="309"/>
                      <a:pt x="101" y="302"/>
                      <a:pt x="102" y="296"/>
                    </a:cubicBezTo>
                    <a:cubicBezTo>
                      <a:pt x="103" y="289"/>
                      <a:pt x="105" y="283"/>
                      <a:pt x="107" y="276"/>
                    </a:cubicBezTo>
                    <a:cubicBezTo>
                      <a:pt x="108" y="273"/>
                      <a:pt x="112" y="266"/>
                      <a:pt x="114" y="273"/>
                    </a:cubicBezTo>
                    <a:cubicBezTo>
                      <a:pt x="115" y="279"/>
                      <a:pt x="115" y="285"/>
                      <a:pt x="116" y="291"/>
                    </a:cubicBezTo>
                    <a:cubicBezTo>
                      <a:pt x="117" y="299"/>
                      <a:pt x="118" y="305"/>
                      <a:pt x="118" y="313"/>
                    </a:cubicBezTo>
                    <a:cubicBezTo>
                      <a:pt x="119" y="318"/>
                      <a:pt x="120" y="323"/>
                      <a:pt x="119" y="328"/>
                    </a:cubicBezTo>
                    <a:cubicBezTo>
                      <a:pt x="118" y="334"/>
                      <a:pt x="120" y="340"/>
                      <a:pt x="121" y="346"/>
                    </a:cubicBezTo>
                    <a:cubicBezTo>
                      <a:pt x="122" y="356"/>
                      <a:pt x="122" y="366"/>
                      <a:pt x="121" y="377"/>
                    </a:cubicBezTo>
                    <a:cubicBezTo>
                      <a:pt x="121" y="382"/>
                      <a:pt x="121" y="387"/>
                      <a:pt x="120" y="392"/>
                    </a:cubicBezTo>
                    <a:cubicBezTo>
                      <a:pt x="120" y="395"/>
                      <a:pt x="118" y="399"/>
                      <a:pt x="121" y="402"/>
                    </a:cubicBezTo>
                    <a:cubicBezTo>
                      <a:pt x="122" y="403"/>
                      <a:pt x="124" y="404"/>
                      <a:pt x="124" y="406"/>
                    </a:cubicBezTo>
                    <a:cubicBezTo>
                      <a:pt x="124" y="409"/>
                      <a:pt x="123" y="411"/>
                      <a:pt x="122" y="413"/>
                    </a:cubicBezTo>
                    <a:cubicBezTo>
                      <a:pt x="119" y="422"/>
                      <a:pt x="121" y="430"/>
                      <a:pt x="121" y="438"/>
                    </a:cubicBezTo>
                    <a:cubicBezTo>
                      <a:pt x="121" y="445"/>
                      <a:pt x="120" y="454"/>
                      <a:pt x="127" y="458"/>
                    </a:cubicBezTo>
                    <a:cubicBezTo>
                      <a:pt x="132" y="460"/>
                      <a:pt x="142" y="460"/>
                      <a:pt x="146" y="454"/>
                    </a:cubicBezTo>
                    <a:cubicBezTo>
                      <a:pt x="151" y="445"/>
                      <a:pt x="141" y="436"/>
                      <a:pt x="145" y="427"/>
                    </a:cubicBezTo>
                    <a:cubicBezTo>
                      <a:pt x="147" y="423"/>
                      <a:pt x="148" y="421"/>
                      <a:pt x="147" y="416"/>
                    </a:cubicBezTo>
                    <a:cubicBezTo>
                      <a:pt x="147" y="411"/>
                      <a:pt x="150" y="408"/>
                      <a:pt x="151" y="403"/>
                    </a:cubicBezTo>
                    <a:cubicBezTo>
                      <a:pt x="153" y="390"/>
                      <a:pt x="152" y="376"/>
                      <a:pt x="153" y="363"/>
                    </a:cubicBezTo>
                    <a:cubicBezTo>
                      <a:pt x="153" y="365"/>
                      <a:pt x="157" y="370"/>
                      <a:pt x="158" y="372"/>
                    </a:cubicBezTo>
                    <a:cubicBezTo>
                      <a:pt x="160" y="376"/>
                      <a:pt x="163" y="379"/>
                      <a:pt x="166" y="382"/>
                    </a:cubicBezTo>
                    <a:cubicBezTo>
                      <a:pt x="172" y="389"/>
                      <a:pt x="186" y="407"/>
                      <a:pt x="196" y="398"/>
                    </a:cubicBezTo>
                    <a:cubicBezTo>
                      <a:pt x="200" y="395"/>
                      <a:pt x="201" y="390"/>
                      <a:pt x="202" y="384"/>
                    </a:cubicBezTo>
                    <a:cubicBezTo>
                      <a:pt x="204" y="361"/>
                      <a:pt x="203" y="338"/>
                      <a:pt x="200" y="315"/>
                    </a:cubicBezTo>
                    <a:cubicBezTo>
                      <a:pt x="199" y="307"/>
                      <a:pt x="198" y="300"/>
                      <a:pt x="197" y="292"/>
                    </a:cubicBezTo>
                    <a:cubicBezTo>
                      <a:pt x="197" y="286"/>
                      <a:pt x="196" y="279"/>
                      <a:pt x="194" y="273"/>
                    </a:cubicBezTo>
                    <a:cubicBezTo>
                      <a:pt x="192" y="269"/>
                      <a:pt x="188" y="267"/>
                      <a:pt x="187" y="263"/>
                    </a:cubicBezTo>
                    <a:cubicBezTo>
                      <a:pt x="186" y="258"/>
                      <a:pt x="191" y="257"/>
                      <a:pt x="192" y="253"/>
                    </a:cubicBezTo>
                    <a:cubicBezTo>
                      <a:pt x="193" y="250"/>
                      <a:pt x="192" y="247"/>
                      <a:pt x="194" y="244"/>
                    </a:cubicBezTo>
                    <a:cubicBezTo>
                      <a:pt x="195" y="243"/>
                      <a:pt x="195" y="243"/>
                      <a:pt x="196" y="241"/>
                    </a:cubicBezTo>
                    <a:cubicBezTo>
                      <a:pt x="199" y="223"/>
                      <a:pt x="191" y="205"/>
                      <a:pt x="186" y="187"/>
                    </a:cubicBezTo>
                    <a:cubicBezTo>
                      <a:pt x="183" y="178"/>
                      <a:pt x="181" y="168"/>
                      <a:pt x="178" y="158"/>
                    </a:cubicBezTo>
                    <a:cubicBezTo>
                      <a:pt x="176" y="151"/>
                      <a:pt x="174" y="145"/>
                      <a:pt x="173" y="138"/>
                    </a:cubicBezTo>
                    <a:cubicBezTo>
                      <a:pt x="168" y="119"/>
                      <a:pt x="165" y="99"/>
                      <a:pt x="148" y="87"/>
                    </a:cubicBezTo>
                    <a:cubicBezTo>
                      <a:pt x="144" y="84"/>
                      <a:pt x="139" y="81"/>
                      <a:pt x="134" y="78"/>
                    </a:cubicBezTo>
                    <a:cubicBezTo>
                      <a:pt x="126" y="74"/>
                      <a:pt x="118" y="72"/>
                      <a:pt x="113" y="64"/>
                    </a:cubicBezTo>
                    <a:cubicBezTo>
                      <a:pt x="112" y="61"/>
                      <a:pt x="112" y="58"/>
                      <a:pt x="112" y="55"/>
                    </a:cubicBezTo>
                    <a:cubicBezTo>
                      <a:pt x="112" y="52"/>
                      <a:pt x="115" y="52"/>
                      <a:pt x="117" y="50"/>
                    </a:cubicBezTo>
                    <a:cubicBezTo>
                      <a:pt x="119" y="47"/>
                      <a:pt x="121" y="38"/>
                      <a:pt x="117" y="37"/>
                    </a:cubicBezTo>
                    <a:cubicBezTo>
                      <a:pt x="119" y="37"/>
                      <a:pt x="119" y="28"/>
                      <a:pt x="119" y="28"/>
                    </a:cubicBezTo>
                    <a:cubicBezTo>
                      <a:pt x="120" y="21"/>
                      <a:pt x="116" y="14"/>
                      <a:pt x="111" y="9"/>
                    </a:cubicBezTo>
                    <a:cubicBezTo>
                      <a:pt x="108" y="7"/>
                      <a:pt x="105" y="5"/>
                      <a:pt x="102" y="4"/>
                    </a:cubicBezTo>
                    <a:cubicBezTo>
                      <a:pt x="93" y="0"/>
                      <a:pt x="78" y="4"/>
                      <a:pt x="75" y="14"/>
                    </a:cubicBezTo>
                    <a:cubicBezTo>
                      <a:pt x="74" y="17"/>
                      <a:pt x="74" y="21"/>
                      <a:pt x="73" y="25"/>
                    </a:cubicBezTo>
                    <a:cubicBezTo>
                      <a:pt x="72" y="26"/>
                      <a:pt x="72" y="29"/>
                      <a:pt x="70" y="30"/>
                    </a:cubicBezTo>
                    <a:cubicBezTo>
                      <a:pt x="69" y="31"/>
                      <a:pt x="67" y="31"/>
                      <a:pt x="66" y="32"/>
                    </a:cubicBezTo>
                    <a:cubicBezTo>
                      <a:pt x="65" y="33"/>
                      <a:pt x="65" y="35"/>
                      <a:pt x="65" y="37"/>
                    </a:cubicBezTo>
                    <a:cubicBezTo>
                      <a:pt x="65" y="41"/>
                      <a:pt x="66" y="42"/>
                      <a:pt x="70" y="43"/>
                    </a:cubicBezTo>
                    <a:cubicBezTo>
                      <a:pt x="69" y="52"/>
                      <a:pt x="71" y="61"/>
                      <a:pt x="79" y="67"/>
                    </a:cubicBezTo>
                    <a:cubicBezTo>
                      <a:pt x="79" y="67"/>
                      <a:pt x="77" y="71"/>
                      <a:pt x="76" y="71"/>
                    </a:cubicBezTo>
                    <a:cubicBezTo>
                      <a:pt x="72" y="75"/>
                      <a:pt x="65" y="75"/>
                      <a:pt x="60" y="78"/>
                    </a:cubicBezTo>
                    <a:cubicBezTo>
                      <a:pt x="55" y="81"/>
                      <a:pt x="50" y="86"/>
                      <a:pt x="45" y="90"/>
                    </a:cubicBezTo>
                    <a:cubicBezTo>
                      <a:pt x="40" y="95"/>
                      <a:pt x="35" y="99"/>
                      <a:pt x="32" y="105"/>
                    </a:cubicBezTo>
                    <a:cubicBezTo>
                      <a:pt x="30" y="110"/>
                      <a:pt x="29" y="117"/>
                      <a:pt x="28" y="122"/>
                    </a:cubicBezTo>
                    <a:cubicBezTo>
                      <a:pt x="25" y="129"/>
                      <a:pt x="22" y="135"/>
                      <a:pt x="20" y="141"/>
                    </a:cubicBezTo>
                    <a:cubicBezTo>
                      <a:pt x="18" y="147"/>
                      <a:pt x="18" y="154"/>
                      <a:pt x="16" y="160"/>
                    </a:cubicBezTo>
                    <a:cubicBezTo>
                      <a:pt x="14" y="164"/>
                      <a:pt x="12" y="168"/>
                      <a:pt x="10" y="172"/>
                    </a:cubicBezTo>
                    <a:cubicBezTo>
                      <a:pt x="7" y="177"/>
                      <a:pt x="0" y="192"/>
                      <a:pt x="7" y="195"/>
                    </a:cubicBezTo>
                    <a:close/>
                    <a:moveTo>
                      <a:pt x="164" y="206"/>
                    </a:moveTo>
                    <a:cubicBezTo>
                      <a:pt x="167" y="219"/>
                      <a:pt x="167" y="219"/>
                      <a:pt x="167" y="219"/>
                    </a:cubicBezTo>
                    <a:cubicBezTo>
                      <a:pt x="169" y="225"/>
                      <a:pt x="172" y="230"/>
                      <a:pt x="174" y="235"/>
                    </a:cubicBezTo>
                    <a:cubicBezTo>
                      <a:pt x="177" y="240"/>
                      <a:pt x="173" y="247"/>
                      <a:pt x="173" y="252"/>
                    </a:cubicBezTo>
                    <a:cubicBezTo>
                      <a:pt x="173" y="256"/>
                      <a:pt x="170" y="258"/>
                      <a:pt x="167" y="259"/>
                    </a:cubicBezTo>
                    <a:cubicBezTo>
                      <a:pt x="168" y="259"/>
                      <a:pt x="168" y="248"/>
                      <a:pt x="168" y="247"/>
                    </a:cubicBezTo>
                    <a:cubicBezTo>
                      <a:pt x="168" y="240"/>
                      <a:pt x="167" y="232"/>
                      <a:pt x="166" y="225"/>
                    </a:cubicBezTo>
                    <a:cubicBezTo>
                      <a:pt x="166" y="225"/>
                      <a:pt x="164" y="206"/>
                      <a:pt x="164" y="2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endParaRPr lang="en-US" dirty="0"/>
              </a:p>
            </p:txBody>
          </p:sp>
          <p:sp>
            <p:nvSpPr>
              <p:cNvPr id="116" name="Freeform 87">
                <a:extLst>
                  <a:ext uri="{FF2B5EF4-FFF2-40B4-BE49-F238E27FC236}">
                    <a16:creationId xmlns:a16="http://schemas.microsoft.com/office/drawing/2014/main" id="{63B25E95-5EED-429A-AFBC-3ED0F5700044}"/>
                  </a:ext>
                </a:extLst>
              </p:cNvPr>
              <p:cNvSpPr>
                <a:spLocks noEditPoints="1"/>
              </p:cNvSpPr>
              <p:nvPr/>
            </p:nvSpPr>
            <p:spPr bwMode="auto">
              <a:xfrm>
                <a:off x="173" y="2235"/>
                <a:ext cx="380" cy="672"/>
              </a:xfrm>
              <a:custGeom>
                <a:avLst/>
                <a:gdLst>
                  <a:gd name="T0" fmla="*/ 73 w 258"/>
                  <a:gd name="T1" fmla="*/ 276 h 458"/>
                  <a:gd name="T2" fmla="*/ 73 w 258"/>
                  <a:gd name="T3" fmla="*/ 337 h 458"/>
                  <a:gd name="T4" fmla="*/ 80 w 258"/>
                  <a:gd name="T5" fmla="*/ 387 h 458"/>
                  <a:gd name="T6" fmla="*/ 98 w 258"/>
                  <a:gd name="T7" fmla="*/ 391 h 458"/>
                  <a:gd name="T8" fmla="*/ 98 w 258"/>
                  <a:gd name="T9" fmla="*/ 341 h 458"/>
                  <a:gd name="T10" fmla="*/ 107 w 258"/>
                  <a:gd name="T11" fmla="*/ 323 h 458"/>
                  <a:gd name="T12" fmla="*/ 105 w 258"/>
                  <a:gd name="T13" fmla="*/ 388 h 458"/>
                  <a:gd name="T14" fmla="*/ 106 w 258"/>
                  <a:gd name="T15" fmla="*/ 422 h 458"/>
                  <a:gd name="T16" fmla="*/ 126 w 258"/>
                  <a:gd name="T17" fmla="*/ 430 h 458"/>
                  <a:gd name="T18" fmla="*/ 131 w 258"/>
                  <a:gd name="T19" fmla="*/ 362 h 458"/>
                  <a:gd name="T20" fmla="*/ 141 w 258"/>
                  <a:gd name="T21" fmla="*/ 271 h 458"/>
                  <a:gd name="T22" fmla="*/ 154 w 258"/>
                  <a:gd name="T23" fmla="*/ 205 h 458"/>
                  <a:gd name="T24" fmla="*/ 148 w 258"/>
                  <a:gd name="T25" fmla="*/ 150 h 458"/>
                  <a:gd name="T26" fmla="*/ 159 w 258"/>
                  <a:gd name="T27" fmla="*/ 189 h 458"/>
                  <a:gd name="T28" fmla="*/ 162 w 258"/>
                  <a:gd name="T29" fmla="*/ 325 h 458"/>
                  <a:gd name="T30" fmla="*/ 160 w 258"/>
                  <a:gd name="T31" fmla="*/ 422 h 458"/>
                  <a:gd name="T32" fmla="*/ 166 w 258"/>
                  <a:gd name="T33" fmla="*/ 454 h 458"/>
                  <a:gd name="T34" fmla="*/ 189 w 258"/>
                  <a:gd name="T35" fmla="*/ 454 h 458"/>
                  <a:gd name="T36" fmla="*/ 218 w 258"/>
                  <a:gd name="T37" fmla="*/ 451 h 458"/>
                  <a:gd name="T38" fmla="*/ 236 w 258"/>
                  <a:gd name="T39" fmla="*/ 433 h 458"/>
                  <a:gd name="T40" fmla="*/ 250 w 258"/>
                  <a:gd name="T41" fmla="*/ 409 h 458"/>
                  <a:gd name="T42" fmla="*/ 237 w 258"/>
                  <a:gd name="T43" fmla="*/ 320 h 458"/>
                  <a:gd name="T44" fmla="*/ 199 w 258"/>
                  <a:gd name="T45" fmla="*/ 313 h 458"/>
                  <a:gd name="T46" fmla="*/ 179 w 258"/>
                  <a:gd name="T47" fmla="*/ 312 h 458"/>
                  <a:gd name="T48" fmla="*/ 175 w 258"/>
                  <a:gd name="T49" fmla="*/ 267 h 458"/>
                  <a:gd name="T50" fmla="*/ 173 w 258"/>
                  <a:gd name="T51" fmla="*/ 194 h 458"/>
                  <a:gd name="T52" fmla="*/ 173 w 258"/>
                  <a:gd name="T53" fmla="*/ 173 h 458"/>
                  <a:gd name="T54" fmla="*/ 165 w 258"/>
                  <a:gd name="T55" fmla="*/ 146 h 458"/>
                  <a:gd name="T56" fmla="*/ 164 w 258"/>
                  <a:gd name="T57" fmla="*/ 102 h 458"/>
                  <a:gd name="T58" fmla="*/ 165 w 258"/>
                  <a:gd name="T59" fmla="*/ 82 h 458"/>
                  <a:gd name="T60" fmla="*/ 159 w 258"/>
                  <a:gd name="T61" fmla="*/ 71 h 458"/>
                  <a:gd name="T62" fmla="*/ 154 w 258"/>
                  <a:gd name="T63" fmla="*/ 59 h 458"/>
                  <a:gd name="T64" fmla="*/ 151 w 258"/>
                  <a:gd name="T65" fmla="*/ 48 h 458"/>
                  <a:gd name="T66" fmla="*/ 109 w 258"/>
                  <a:gd name="T67" fmla="*/ 8 h 458"/>
                  <a:gd name="T68" fmla="*/ 90 w 258"/>
                  <a:gd name="T69" fmla="*/ 44 h 458"/>
                  <a:gd name="T70" fmla="*/ 90 w 258"/>
                  <a:gd name="T71" fmla="*/ 55 h 458"/>
                  <a:gd name="T72" fmla="*/ 67 w 258"/>
                  <a:gd name="T73" fmla="*/ 72 h 458"/>
                  <a:gd name="T74" fmla="*/ 43 w 258"/>
                  <a:gd name="T75" fmla="*/ 140 h 458"/>
                  <a:gd name="T76" fmla="*/ 29 w 258"/>
                  <a:gd name="T77" fmla="*/ 175 h 458"/>
                  <a:gd name="T78" fmla="*/ 5 w 258"/>
                  <a:gd name="T79" fmla="*/ 219 h 458"/>
                  <a:gd name="T80" fmla="*/ 2 w 258"/>
                  <a:gd name="T81" fmla="*/ 253 h 458"/>
                  <a:gd name="T82" fmla="*/ 172 w 258"/>
                  <a:gd name="T83" fmla="*/ 313 h 458"/>
                  <a:gd name="T84" fmla="*/ 66 w 258"/>
                  <a:gd name="T85" fmla="*/ 171 h 458"/>
                  <a:gd name="T86" fmla="*/ 74 w 258"/>
                  <a:gd name="T87" fmla="*/ 193 h 458"/>
                  <a:gd name="T88" fmla="*/ 66 w 258"/>
                  <a:gd name="T89" fmla="*/ 171 h 458"/>
                  <a:gd name="T90" fmla="*/ 61 w 258"/>
                  <a:gd name="T91" fmla="*/ 167 h 458"/>
                  <a:gd name="T92" fmla="*/ 62 w 258"/>
                  <a:gd name="T93" fmla="*/ 194 h 458"/>
                  <a:gd name="T94" fmla="*/ 56 w 258"/>
                  <a:gd name="T95" fmla="*/ 177 h 458"/>
                  <a:gd name="T96" fmla="*/ 59 w 258"/>
                  <a:gd name="T97" fmla="*/ 159 h 458"/>
                  <a:gd name="T98" fmla="*/ 45 w 258"/>
                  <a:gd name="T99" fmla="*/ 191 h 458"/>
                  <a:gd name="T100" fmla="*/ 39 w 258"/>
                  <a:gd name="T101" fmla="*/ 157 h 458"/>
                  <a:gd name="T102" fmla="*/ 30 w 258"/>
                  <a:gd name="T103" fmla="*/ 191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8" h="458">
                    <a:moveTo>
                      <a:pt x="2" y="253"/>
                    </a:moveTo>
                    <a:cubicBezTo>
                      <a:pt x="9" y="268"/>
                      <a:pt x="30" y="274"/>
                      <a:pt x="45" y="277"/>
                    </a:cubicBezTo>
                    <a:cubicBezTo>
                      <a:pt x="47" y="277"/>
                      <a:pt x="73" y="279"/>
                      <a:pt x="73" y="276"/>
                    </a:cubicBezTo>
                    <a:cubicBezTo>
                      <a:pt x="73" y="281"/>
                      <a:pt x="73" y="285"/>
                      <a:pt x="73" y="289"/>
                    </a:cubicBezTo>
                    <a:cubicBezTo>
                      <a:pt x="74" y="297"/>
                      <a:pt x="78" y="306"/>
                      <a:pt x="76" y="314"/>
                    </a:cubicBezTo>
                    <a:cubicBezTo>
                      <a:pt x="75" y="322"/>
                      <a:pt x="72" y="329"/>
                      <a:pt x="73" y="337"/>
                    </a:cubicBezTo>
                    <a:cubicBezTo>
                      <a:pt x="73" y="345"/>
                      <a:pt x="74" y="353"/>
                      <a:pt x="74" y="361"/>
                    </a:cubicBezTo>
                    <a:cubicBezTo>
                      <a:pt x="75" y="367"/>
                      <a:pt x="78" y="368"/>
                      <a:pt x="80" y="372"/>
                    </a:cubicBezTo>
                    <a:cubicBezTo>
                      <a:pt x="83" y="377"/>
                      <a:pt x="80" y="383"/>
                      <a:pt x="80" y="387"/>
                    </a:cubicBezTo>
                    <a:cubicBezTo>
                      <a:pt x="80" y="397"/>
                      <a:pt x="78" y="418"/>
                      <a:pt x="90" y="423"/>
                    </a:cubicBezTo>
                    <a:cubicBezTo>
                      <a:pt x="95" y="425"/>
                      <a:pt x="97" y="420"/>
                      <a:pt x="99" y="416"/>
                    </a:cubicBezTo>
                    <a:cubicBezTo>
                      <a:pt x="101" y="408"/>
                      <a:pt x="99" y="399"/>
                      <a:pt x="98" y="391"/>
                    </a:cubicBezTo>
                    <a:cubicBezTo>
                      <a:pt x="96" y="384"/>
                      <a:pt x="96" y="377"/>
                      <a:pt x="96" y="370"/>
                    </a:cubicBezTo>
                    <a:cubicBezTo>
                      <a:pt x="97" y="365"/>
                      <a:pt x="97" y="359"/>
                      <a:pt x="98" y="354"/>
                    </a:cubicBezTo>
                    <a:cubicBezTo>
                      <a:pt x="98" y="349"/>
                      <a:pt x="97" y="345"/>
                      <a:pt x="98" y="341"/>
                    </a:cubicBezTo>
                    <a:cubicBezTo>
                      <a:pt x="99" y="336"/>
                      <a:pt x="101" y="332"/>
                      <a:pt x="102" y="328"/>
                    </a:cubicBezTo>
                    <a:cubicBezTo>
                      <a:pt x="104" y="323"/>
                      <a:pt x="103" y="317"/>
                      <a:pt x="104" y="311"/>
                    </a:cubicBezTo>
                    <a:cubicBezTo>
                      <a:pt x="103" y="315"/>
                      <a:pt x="106" y="319"/>
                      <a:pt x="107" y="323"/>
                    </a:cubicBezTo>
                    <a:cubicBezTo>
                      <a:pt x="108" y="332"/>
                      <a:pt x="107" y="342"/>
                      <a:pt x="106" y="352"/>
                    </a:cubicBezTo>
                    <a:cubicBezTo>
                      <a:pt x="105" y="361"/>
                      <a:pt x="106" y="370"/>
                      <a:pt x="106" y="379"/>
                    </a:cubicBezTo>
                    <a:cubicBezTo>
                      <a:pt x="106" y="382"/>
                      <a:pt x="105" y="385"/>
                      <a:pt x="105" y="388"/>
                    </a:cubicBezTo>
                    <a:cubicBezTo>
                      <a:pt x="106" y="390"/>
                      <a:pt x="107" y="392"/>
                      <a:pt x="107" y="395"/>
                    </a:cubicBezTo>
                    <a:cubicBezTo>
                      <a:pt x="107" y="398"/>
                      <a:pt x="105" y="401"/>
                      <a:pt x="105" y="405"/>
                    </a:cubicBezTo>
                    <a:cubicBezTo>
                      <a:pt x="105" y="411"/>
                      <a:pt x="106" y="416"/>
                      <a:pt x="106" y="422"/>
                    </a:cubicBezTo>
                    <a:cubicBezTo>
                      <a:pt x="106" y="427"/>
                      <a:pt x="105" y="433"/>
                      <a:pt x="105" y="438"/>
                    </a:cubicBezTo>
                    <a:cubicBezTo>
                      <a:pt x="105" y="444"/>
                      <a:pt x="106" y="453"/>
                      <a:pt x="113" y="454"/>
                    </a:cubicBezTo>
                    <a:cubicBezTo>
                      <a:pt x="127" y="456"/>
                      <a:pt x="126" y="440"/>
                      <a:pt x="126" y="430"/>
                    </a:cubicBezTo>
                    <a:cubicBezTo>
                      <a:pt x="125" y="422"/>
                      <a:pt x="123" y="413"/>
                      <a:pt x="125" y="405"/>
                    </a:cubicBezTo>
                    <a:cubicBezTo>
                      <a:pt x="126" y="398"/>
                      <a:pt x="129" y="391"/>
                      <a:pt x="130" y="384"/>
                    </a:cubicBezTo>
                    <a:cubicBezTo>
                      <a:pt x="131" y="377"/>
                      <a:pt x="130" y="370"/>
                      <a:pt x="131" y="362"/>
                    </a:cubicBezTo>
                    <a:cubicBezTo>
                      <a:pt x="132" y="353"/>
                      <a:pt x="135" y="344"/>
                      <a:pt x="137" y="335"/>
                    </a:cubicBezTo>
                    <a:cubicBezTo>
                      <a:pt x="137" y="328"/>
                      <a:pt x="138" y="321"/>
                      <a:pt x="137" y="315"/>
                    </a:cubicBezTo>
                    <a:cubicBezTo>
                      <a:pt x="136" y="300"/>
                      <a:pt x="137" y="286"/>
                      <a:pt x="141" y="271"/>
                    </a:cubicBezTo>
                    <a:cubicBezTo>
                      <a:pt x="143" y="262"/>
                      <a:pt x="146" y="254"/>
                      <a:pt x="149" y="246"/>
                    </a:cubicBezTo>
                    <a:cubicBezTo>
                      <a:pt x="151" y="239"/>
                      <a:pt x="151" y="231"/>
                      <a:pt x="152" y="224"/>
                    </a:cubicBezTo>
                    <a:cubicBezTo>
                      <a:pt x="152" y="218"/>
                      <a:pt x="152" y="211"/>
                      <a:pt x="154" y="205"/>
                    </a:cubicBezTo>
                    <a:cubicBezTo>
                      <a:pt x="156" y="198"/>
                      <a:pt x="153" y="191"/>
                      <a:pt x="151" y="184"/>
                    </a:cubicBezTo>
                    <a:cubicBezTo>
                      <a:pt x="149" y="177"/>
                      <a:pt x="146" y="170"/>
                      <a:pt x="147" y="162"/>
                    </a:cubicBezTo>
                    <a:cubicBezTo>
                      <a:pt x="147" y="158"/>
                      <a:pt x="147" y="154"/>
                      <a:pt x="148" y="150"/>
                    </a:cubicBezTo>
                    <a:cubicBezTo>
                      <a:pt x="148" y="156"/>
                      <a:pt x="146" y="164"/>
                      <a:pt x="151" y="169"/>
                    </a:cubicBezTo>
                    <a:cubicBezTo>
                      <a:pt x="154" y="173"/>
                      <a:pt x="155" y="177"/>
                      <a:pt x="156" y="182"/>
                    </a:cubicBezTo>
                    <a:cubicBezTo>
                      <a:pt x="157" y="185"/>
                      <a:pt x="157" y="187"/>
                      <a:pt x="159" y="189"/>
                    </a:cubicBezTo>
                    <a:cubicBezTo>
                      <a:pt x="159" y="190"/>
                      <a:pt x="164" y="194"/>
                      <a:pt x="164" y="194"/>
                    </a:cubicBezTo>
                    <a:cubicBezTo>
                      <a:pt x="164" y="194"/>
                      <a:pt x="165" y="319"/>
                      <a:pt x="165" y="319"/>
                    </a:cubicBezTo>
                    <a:cubicBezTo>
                      <a:pt x="165" y="321"/>
                      <a:pt x="162" y="323"/>
                      <a:pt x="162" y="325"/>
                    </a:cubicBezTo>
                    <a:cubicBezTo>
                      <a:pt x="160" y="330"/>
                      <a:pt x="161" y="335"/>
                      <a:pt x="161" y="340"/>
                    </a:cubicBezTo>
                    <a:cubicBezTo>
                      <a:pt x="162" y="346"/>
                      <a:pt x="162" y="351"/>
                      <a:pt x="162" y="357"/>
                    </a:cubicBezTo>
                    <a:cubicBezTo>
                      <a:pt x="162" y="379"/>
                      <a:pt x="160" y="400"/>
                      <a:pt x="160" y="422"/>
                    </a:cubicBezTo>
                    <a:cubicBezTo>
                      <a:pt x="160" y="427"/>
                      <a:pt x="158" y="433"/>
                      <a:pt x="160" y="437"/>
                    </a:cubicBezTo>
                    <a:cubicBezTo>
                      <a:pt x="160" y="439"/>
                      <a:pt x="162" y="441"/>
                      <a:pt x="162" y="442"/>
                    </a:cubicBezTo>
                    <a:cubicBezTo>
                      <a:pt x="162" y="445"/>
                      <a:pt x="163" y="453"/>
                      <a:pt x="166" y="454"/>
                    </a:cubicBezTo>
                    <a:cubicBezTo>
                      <a:pt x="172" y="458"/>
                      <a:pt x="172" y="443"/>
                      <a:pt x="172" y="443"/>
                    </a:cubicBezTo>
                    <a:cubicBezTo>
                      <a:pt x="182" y="444"/>
                      <a:pt x="182" y="444"/>
                      <a:pt x="182" y="444"/>
                    </a:cubicBezTo>
                    <a:cubicBezTo>
                      <a:pt x="184" y="445"/>
                      <a:pt x="184" y="457"/>
                      <a:pt x="189" y="454"/>
                    </a:cubicBezTo>
                    <a:cubicBezTo>
                      <a:pt x="190" y="453"/>
                      <a:pt x="192" y="445"/>
                      <a:pt x="192" y="445"/>
                    </a:cubicBezTo>
                    <a:cubicBezTo>
                      <a:pt x="197" y="445"/>
                      <a:pt x="202" y="445"/>
                      <a:pt x="206" y="445"/>
                    </a:cubicBezTo>
                    <a:cubicBezTo>
                      <a:pt x="213" y="445"/>
                      <a:pt x="217" y="443"/>
                      <a:pt x="218" y="451"/>
                    </a:cubicBezTo>
                    <a:cubicBezTo>
                      <a:pt x="220" y="457"/>
                      <a:pt x="225" y="456"/>
                      <a:pt x="226" y="450"/>
                    </a:cubicBezTo>
                    <a:cubicBezTo>
                      <a:pt x="227" y="449"/>
                      <a:pt x="226" y="441"/>
                      <a:pt x="227" y="441"/>
                    </a:cubicBezTo>
                    <a:cubicBezTo>
                      <a:pt x="227" y="440"/>
                      <a:pt x="236" y="433"/>
                      <a:pt x="236" y="433"/>
                    </a:cubicBezTo>
                    <a:cubicBezTo>
                      <a:pt x="232" y="436"/>
                      <a:pt x="238" y="450"/>
                      <a:pt x="242" y="440"/>
                    </a:cubicBezTo>
                    <a:cubicBezTo>
                      <a:pt x="244" y="437"/>
                      <a:pt x="243" y="432"/>
                      <a:pt x="243" y="428"/>
                    </a:cubicBezTo>
                    <a:cubicBezTo>
                      <a:pt x="243" y="421"/>
                      <a:pt x="248" y="416"/>
                      <a:pt x="250" y="409"/>
                    </a:cubicBezTo>
                    <a:cubicBezTo>
                      <a:pt x="254" y="400"/>
                      <a:pt x="254" y="390"/>
                      <a:pt x="255" y="381"/>
                    </a:cubicBezTo>
                    <a:cubicBezTo>
                      <a:pt x="258" y="365"/>
                      <a:pt x="255" y="342"/>
                      <a:pt x="243" y="330"/>
                    </a:cubicBezTo>
                    <a:cubicBezTo>
                      <a:pt x="240" y="327"/>
                      <a:pt x="240" y="323"/>
                      <a:pt x="237" y="320"/>
                    </a:cubicBezTo>
                    <a:cubicBezTo>
                      <a:pt x="234" y="318"/>
                      <a:pt x="231" y="319"/>
                      <a:pt x="228" y="317"/>
                    </a:cubicBezTo>
                    <a:cubicBezTo>
                      <a:pt x="226" y="315"/>
                      <a:pt x="225" y="312"/>
                      <a:pt x="222" y="312"/>
                    </a:cubicBezTo>
                    <a:cubicBezTo>
                      <a:pt x="214" y="310"/>
                      <a:pt x="206" y="315"/>
                      <a:pt x="199" y="313"/>
                    </a:cubicBezTo>
                    <a:cubicBezTo>
                      <a:pt x="196" y="312"/>
                      <a:pt x="196" y="310"/>
                      <a:pt x="194" y="308"/>
                    </a:cubicBezTo>
                    <a:cubicBezTo>
                      <a:pt x="192" y="306"/>
                      <a:pt x="189" y="305"/>
                      <a:pt x="186" y="307"/>
                    </a:cubicBezTo>
                    <a:cubicBezTo>
                      <a:pt x="183" y="308"/>
                      <a:pt x="182" y="312"/>
                      <a:pt x="179" y="312"/>
                    </a:cubicBezTo>
                    <a:cubicBezTo>
                      <a:pt x="175" y="312"/>
                      <a:pt x="177" y="310"/>
                      <a:pt x="177" y="307"/>
                    </a:cubicBezTo>
                    <a:cubicBezTo>
                      <a:pt x="177" y="304"/>
                      <a:pt x="176" y="300"/>
                      <a:pt x="176" y="297"/>
                    </a:cubicBezTo>
                    <a:cubicBezTo>
                      <a:pt x="177" y="287"/>
                      <a:pt x="176" y="277"/>
                      <a:pt x="175" y="267"/>
                    </a:cubicBezTo>
                    <a:cubicBezTo>
                      <a:pt x="175" y="256"/>
                      <a:pt x="175" y="245"/>
                      <a:pt x="174" y="233"/>
                    </a:cubicBezTo>
                    <a:cubicBezTo>
                      <a:pt x="174" y="224"/>
                      <a:pt x="174" y="215"/>
                      <a:pt x="174" y="206"/>
                    </a:cubicBezTo>
                    <a:cubicBezTo>
                      <a:pt x="173" y="202"/>
                      <a:pt x="173" y="198"/>
                      <a:pt x="173" y="194"/>
                    </a:cubicBezTo>
                    <a:cubicBezTo>
                      <a:pt x="173" y="194"/>
                      <a:pt x="177" y="191"/>
                      <a:pt x="177" y="191"/>
                    </a:cubicBezTo>
                    <a:cubicBezTo>
                      <a:pt x="178" y="189"/>
                      <a:pt x="179" y="187"/>
                      <a:pt x="180" y="186"/>
                    </a:cubicBezTo>
                    <a:cubicBezTo>
                      <a:pt x="182" y="178"/>
                      <a:pt x="175" y="178"/>
                      <a:pt x="173" y="173"/>
                    </a:cubicBezTo>
                    <a:cubicBezTo>
                      <a:pt x="171" y="169"/>
                      <a:pt x="169" y="166"/>
                      <a:pt x="168" y="162"/>
                    </a:cubicBezTo>
                    <a:cubicBezTo>
                      <a:pt x="167" y="159"/>
                      <a:pt x="169" y="155"/>
                      <a:pt x="168" y="152"/>
                    </a:cubicBezTo>
                    <a:cubicBezTo>
                      <a:pt x="167" y="150"/>
                      <a:pt x="165" y="148"/>
                      <a:pt x="165" y="146"/>
                    </a:cubicBezTo>
                    <a:cubicBezTo>
                      <a:pt x="165" y="141"/>
                      <a:pt x="167" y="138"/>
                      <a:pt x="167" y="133"/>
                    </a:cubicBezTo>
                    <a:cubicBezTo>
                      <a:pt x="167" y="129"/>
                      <a:pt x="166" y="124"/>
                      <a:pt x="165" y="120"/>
                    </a:cubicBezTo>
                    <a:cubicBezTo>
                      <a:pt x="164" y="114"/>
                      <a:pt x="164" y="108"/>
                      <a:pt x="164" y="102"/>
                    </a:cubicBezTo>
                    <a:cubicBezTo>
                      <a:pt x="164" y="100"/>
                      <a:pt x="161" y="83"/>
                      <a:pt x="160" y="83"/>
                    </a:cubicBezTo>
                    <a:cubicBezTo>
                      <a:pt x="162" y="83"/>
                      <a:pt x="163" y="86"/>
                      <a:pt x="164" y="88"/>
                    </a:cubicBezTo>
                    <a:cubicBezTo>
                      <a:pt x="163" y="86"/>
                      <a:pt x="166" y="84"/>
                      <a:pt x="165" y="82"/>
                    </a:cubicBezTo>
                    <a:cubicBezTo>
                      <a:pt x="165" y="79"/>
                      <a:pt x="163" y="78"/>
                      <a:pt x="162" y="76"/>
                    </a:cubicBezTo>
                    <a:cubicBezTo>
                      <a:pt x="158" y="73"/>
                      <a:pt x="154" y="71"/>
                      <a:pt x="151" y="67"/>
                    </a:cubicBezTo>
                    <a:cubicBezTo>
                      <a:pt x="153" y="68"/>
                      <a:pt x="158" y="68"/>
                      <a:pt x="159" y="71"/>
                    </a:cubicBezTo>
                    <a:cubicBezTo>
                      <a:pt x="159" y="69"/>
                      <a:pt x="155" y="63"/>
                      <a:pt x="153" y="64"/>
                    </a:cubicBezTo>
                    <a:cubicBezTo>
                      <a:pt x="155" y="63"/>
                      <a:pt x="158" y="64"/>
                      <a:pt x="159" y="63"/>
                    </a:cubicBezTo>
                    <a:cubicBezTo>
                      <a:pt x="158" y="62"/>
                      <a:pt x="156" y="60"/>
                      <a:pt x="154" y="59"/>
                    </a:cubicBezTo>
                    <a:cubicBezTo>
                      <a:pt x="152" y="58"/>
                      <a:pt x="150" y="56"/>
                      <a:pt x="148" y="54"/>
                    </a:cubicBezTo>
                    <a:cubicBezTo>
                      <a:pt x="149" y="54"/>
                      <a:pt x="153" y="54"/>
                      <a:pt x="153" y="53"/>
                    </a:cubicBezTo>
                    <a:cubicBezTo>
                      <a:pt x="155" y="52"/>
                      <a:pt x="152" y="50"/>
                      <a:pt x="151" y="48"/>
                    </a:cubicBezTo>
                    <a:cubicBezTo>
                      <a:pt x="145" y="40"/>
                      <a:pt x="147" y="29"/>
                      <a:pt x="142" y="21"/>
                    </a:cubicBezTo>
                    <a:cubicBezTo>
                      <a:pt x="140" y="17"/>
                      <a:pt x="137" y="12"/>
                      <a:pt x="133" y="9"/>
                    </a:cubicBezTo>
                    <a:cubicBezTo>
                      <a:pt x="125" y="2"/>
                      <a:pt x="117" y="0"/>
                      <a:pt x="109" y="8"/>
                    </a:cubicBezTo>
                    <a:cubicBezTo>
                      <a:pt x="104" y="11"/>
                      <a:pt x="101" y="17"/>
                      <a:pt x="98" y="22"/>
                    </a:cubicBezTo>
                    <a:cubicBezTo>
                      <a:pt x="96" y="26"/>
                      <a:pt x="94" y="30"/>
                      <a:pt x="93" y="34"/>
                    </a:cubicBezTo>
                    <a:cubicBezTo>
                      <a:pt x="92" y="37"/>
                      <a:pt x="92" y="41"/>
                      <a:pt x="90" y="44"/>
                    </a:cubicBezTo>
                    <a:cubicBezTo>
                      <a:pt x="88" y="46"/>
                      <a:pt x="85" y="49"/>
                      <a:pt x="86" y="51"/>
                    </a:cubicBezTo>
                    <a:cubicBezTo>
                      <a:pt x="86" y="51"/>
                      <a:pt x="93" y="44"/>
                      <a:pt x="93" y="45"/>
                    </a:cubicBezTo>
                    <a:cubicBezTo>
                      <a:pt x="94" y="48"/>
                      <a:pt x="91" y="52"/>
                      <a:pt x="90" y="55"/>
                    </a:cubicBezTo>
                    <a:cubicBezTo>
                      <a:pt x="88" y="57"/>
                      <a:pt x="85" y="62"/>
                      <a:pt x="83" y="63"/>
                    </a:cubicBezTo>
                    <a:cubicBezTo>
                      <a:pt x="79" y="65"/>
                      <a:pt x="77" y="65"/>
                      <a:pt x="75" y="68"/>
                    </a:cubicBezTo>
                    <a:cubicBezTo>
                      <a:pt x="72" y="71"/>
                      <a:pt x="70" y="71"/>
                      <a:pt x="67" y="72"/>
                    </a:cubicBezTo>
                    <a:cubicBezTo>
                      <a:pt x="57" y="75"/>
                      <a:pt x="56" y="87"/>
                      <a:pt x="54" y="95"/>
                    </a:cubicBezTo>
                    <a:cubicBezTo>
                      <a:pt x="52" y="105"/>
                      <a:pt x="50" y="115"/>
                      <a:pt x="48" y="125"/>
                    </a:cubicBezTo>
                    <a:cubicBezTo>
                      <a:pt x="47" y="130"/>
                      <a:pt x="45" y="135"/>
                      <a:pt x="43" y="140"/>
                    </a:cubicBezTo>
                    <a:cubicBezTo>
                      <a:pt x="43" y="141"/>
                      <a:pt x="42" y="150"/>
                      <a:pt x="44" y="150"/>
                    </a:cubicBezTo>
                    <a:cubicBezTo>
                      <a:pt x="38" y="151"/>
                      <a:pt x="36" y="154"/>
                      <a:pt x="34" y="160"/>
                    </a:cubicBezTo>
                    <a:cubicBezTo>
                      <a:pt x="33" y="165"/>
                      <a:pt x="31" y="170"/>
                      <a:pt x="29" y="175"/>
                    </a:cubicBezTo>
                    <a:cubicBezTo>
                      <a:pt x="29" y="176"/>
                      <a:pt x="25" y="191"/>
                      <a:pt x="25" y="191"/>
                    </a:cubicBezTo>
                    <a:cubicBezTo>
                      <a:pt x="17" y="192"/>
                      <a:pt x="13" y="200"/>
                      <a:pt x="10" y="207"/>
                    </a:cubicBezTo>
                    <a:cubicBezTo>
                      <a:pt x="8" y="211"/>
                      <a:pt x="7" y="215"/>
                      <a:pt x="5" y="219"/>
                    </a:cubicBezTo>
                    <a:cubicBezTo>
                      <a:pt x="4" y="222"/>
                      <a:pt x="3" y="226"/>
                      <a:pt x="2" y="229"/>
                    </a:cubicBezTo>
                    <a:cubicBezTo>
                      <a:pt x="2" y="231"/>
                      <a:pt x="2" y="233"/>
                      <a:pt x="1" y="235"/>
                    </a:cubicBezTo>
                    <a:cubicBezTo>
                      <a:pt x="1" y="240"/>
                      <a:pt x="0" y="247"/>
                      <a:pt x="2" y="253"/>
                    </a:cubicBezTo>
                    <a:close/>
                    <a:moveTo>
                      <a:pt x="168" y="197"/>
                    </a:moveTo>
                    <a:cubicBezTo>
                      <a:pt x="170" y="197"/>
                      <a:pt x="170" y="197"/>
                      <a:pt x="170" y="197"/>
                    </a:cubicBezTo>
                    <a:cubicBezTo>
                      <a:pt x="172" y="313"/>
                      <a:pt x="172" y="313"/>
                      <a:pt x="172" y="313"/>
                    </a:cubicBezTo>
                    <a:cubicBezTo>
                      <a:pt x="170" y="315"/>
                      <a:pt x="170" y="315"/>
                      <a:pt x="170" y="315"/>
                    </a:cubicBezTo>
                    <a:lnTo>
                      <a:pt x="168" y="197"/>
                    </a:lnTo>
                    <a:close/>
                    <a:moveTo>
                      <a:pt x="66" y="171"/>
                    </a:moveTo>
                    <a:cubicBezTo>
                      <a:pt x="66" y="170"/>
                      <a:pt x="66" y="158"/>
                      <a:pt x="66" y="158"/>
                    </a:cubicBezTo>
                    <a:cubicBezTo>
                      <a:pt x="68" y="164"/>
                      <a:pt x="69" y="169"/>
                      <a:pt x="70" y="175"/>
                    </a:cubicBezTo>
                    <a:cubicBezTo>
                      <a:pt x="70" y="177"/>
                      <a:pt x="72" y="194"/>
                      <a:pt x="74" y="193"/>
                    </a:cubicBezTo>
                    <a:cubicBezTo>
                      <a:pt x="68" y="194"/>
                      <a:pt x="68" y="194"/>
                      <a:pt x="68" y="194"/>
                    </a:cubicBezTo>
                    <a:cubicBezTo>
                      <a:pt x="67" y="184"/>
                      <a:pt x="67" y="184"/>
                      <a:pt x="67" y="184"/>
                    </a:cubicBezTo>
                    <a:cubicBezTo>
                      <a:pt x="67" y="184"/>
                      <a:pt x="66" y="173"/>
                      <a:pt x="66" y="171"/>
                    </a:cubicBezTo>
                    <a:close/>
                    <a:moveTo>
                      <a:pt x="56" y="177"/>
                    </a:moveTo>
                    <a:cubicBezTo>
                      <a:pt x="59" y="171"/>
                      <a:pt x="59" y="171"/>
                      <a:pt x="59" y="171"/>
                    </a:cubicBezTo>
                    <a:cubicBezTo>
                      <a:pt x="61" y="167"/>
                      <a:pt x="61" y="167"/>
                      <a:pt x="61" y="167"/>
                    </a:cubicBezTo>
                    <a:cubicBezTo>
                      <a:pt x="61" y="167"/>
                      <a:pt x="62" y="178"/>
                      <a:pt x="62" y="179"/>
                    </a:cubicBezTo>
                    <a:cubicBezTo>
                      <a:pt x="62" y="180"/>
                      <a:pt x="61" y="190"/>
                      <a:pt x="61" y="190"/>
                    </a:cubicBezTo>
                    <a:cubicBezTo>
                      <a:pt x="62" y="194"/>
                      <a:pt x="62" y="194"/>
                      <a:pt x="62" y="194"/>
                    </a:cubicBezTo>
                    <a:cubicBezTo>
                      <a:pt x="57" y="193"/>
                      <a:pt x="57" y="193"/>
                      <a:pt x="57" y="193"/>
                    </a:cubicBezTo>
                    <a:cubicBezTo>
                      <a:pt x="57" y="193"/>
                      <a:pt x="57" y="186"/>
                      <a:pt x="57" y="185"/>
                    </a:cubicBezTo>
                    <a:cubicBezTo>
                      <a:pt x="57" y="184"/>
                      <a:pt x="56" y="177"/>
                      <a:pt x="56" y="177"/>
                    </a:cubicBezTo>
                    <a:close/>
                    <a:moveTo>
                      <a:pt x="44" y="171"/>
                    </a:moveTo>
                    <a:cubicBezTo>
                      <a:pt x="44" y="169"/>
                      <a:pt x="45" y="156"/>
                      <a:pt x="45" y="156"/>
                    </a:cubicBezTo>
                    <a:cubicBezTo>
                      <a:pt x="50" y="158"/>
                      <a:pt x="54" y="164"/>
                      <a:pt x="59" y="159"/>
                    </a:cubicBezTo>
                    <a:cubicBezTo>
                      <a:pt x="58" y="168"/>
                      <a:pt x="49" y="174"/>
                      <a:pt x="51" y="184"/>
                    </a:cubicBezTo>
                    <a:cubicBezTo>
                      <a:pt x="51" y="185"/>
                      <a:pt x="53" y="192"/>
                      <a:pt x="54" y="192"/>
                    </a:cubicBezTo>
                    <a:cubicBezTo>
                      <a:pt x="54" y="192"/>
                      <a:pt x="45" y="191"/>
                      <a:pt x="45" y="191"/>
                    </a:cubicBezTo>
                    <a:cubicBezTo>
                      <a:pt x="45" y="191"/>
                      <a:pt x="44" y="172"/>
                      <a:pt x="44" y="171"/>
                    </a:cubicBezTo>
                    <a:close/>
                    <a:moveTo>
                      <a:pt x="30" y="191"/>
                    </a:moveTo>
                    <a:cubicBezTo>
                      <a:pt x="32" y="180"/>
                      <a:pt x="35" y="168"/>
                      <a:pt x="39" y="157"/>
                    </a:cubicBezTo>
                    <a:cubicBezTo>
                      <a:pt x="42" y="161"/>
                      <a:pt x="39" y="171"/>
                      <a:pt x="39" y="176"/>
                    </a:cubicBezTo>
                    <a:cubicBezTo>
                      <a:pt x="38" y="181"/>
                      <a:pt x="38" y="186"/>
                      <a:pt x="38" y="191"/>
                    </a:cubicBezTo>
                    <a:lnTo>
                      <a:pt x="30" y="1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endParaRPr lang="en-US" dirty="0"/>
              </a:p>
            </p:txBody>
          </p:sp>
        </p:grpSp>
      </p:grpSp>
      <p:sp>
        <p:nvSpPr>
          <p:cNvPr id="73" name="תיבת טקסט 72">
            <a:extLst>
              <a:ext uri="{FF2B5EF4-FFF2-40B4-BE49-F238E27FC236}">
                <a16:creationId xmlns:a16="http://schemas.microsoft.com/office/drawing/2014/main" id="{CB59275F-F761-CAB4-1498-E3663F7FCEFF}"/>
              </a:ext>
            </a:extLst>
          </p:cNvPr>
          <p:cNvSpPr txBox="1"/>
          <p:nvPr/>
        </p:nvSpPr>
        <p:spPr>
          <a:xfrm>
            <a:off x="763600" y="8082154"/>
            <a:ext cx="5400000" cy="246221"/>
          </a:xfrm>
          <a:prstGeom prst="rect">
            <a:avLst/>
          </a:prstGeom>
          <a:noFill/>
        </p:spPr>
        <p:txBody>
          <a:bodyPr wrap="square" rtlCol="1">
            <a:spAutoFit/>
          </a:bodyPr>
          <a:lstStyle>
            <a:defPPr>
              <a:defRPr lang="en-US"/>
            </a:defPPr>
            <a:lvl1pPr algn="ctr">
              <a:defRPr sz="1000" b="1">
                <a:solidFill>
                  <a:srgbClr val="404040"/>
                </a:solidFill>
                <a:latin typeface="Trebuchet MS" panose="020B0603020202020204" pitchFamily="34" charset="0"/>
              </a:defRPr>
            </a:lvl1pPr>
          </a:lstStyle>
          <a:p>
            <a:r>
              <a:rPr lang="en-US" sz="1000" b="1" dirty="0">
                <a:solidFill>
                  <a:schemeClr val="tx1">
                    <a:lumMod val="75000"/>
                    <a:lumOff val="25000"/>
                  </a:schemeClr>
                </a:solidFill>
              </a:rPr>
              <a:t>Share of KwaZulu-Natal </a:t>
            </a:r>
            <a:r>
              <a:rPr lang="en-US" dirty="0">
                <a:solidFill>
                  <a:schemeClr val="tx1">
                    <a:lumMod val="75000"/>
                    <a:lumOff val="25000"/>
                  </a:schemeClr>
                </a:solidFill>
              </a:rPr>
              <a:t>Tourist Arrivals by Main Purpose Q1 2023</a:t>
            </a:r>
          </a:p>
        </p:txBody>
      </p:sp>
      <p:sp>
        <p:nvSpPr>
          <p:cNvPr id="6" name="TextBox 76">
            <a:extLst>
              <a:ext uri="{FF2B5EF4-FFF2-40B4-BE49-F238E27FC236}">
                <a16:creationId xmlns:a16="http://schemas.microsoft.com/office/drawing/2014/main" id="{E59595CB-7EA7-D993-2861-24B0685CB534}"/>
              </a:ext>
            </a:extLst>
          </p:cNvPr>
          <p:cNvSpPr txBox="1"/>
          <p:nvPr/>
        </p:nvSpPr>
        <p:spPr>
          <a:xfrm>
            <a:off x="5415753" y="9585227"/>
            <a:ext cx="38472" cy="153888"/>
          </a:xfrm>
          <a:prstGeom prst="rect">
            <a:avLst/>
          </a:prstGeom>
          <a:noFill/>
          <a:ln>
            <a:noFill/>
          </a:ln>
        </p:spPr>
        <p:txBody>
          <a:bodyPr wrap="none" lIns="0" tIns="0" rIns="0" bIns="0" rtlCol="0" anchor="t">
            <a:spAutoFit/>
          </a:bodyPr>
          <a:lstStyle/>
          <a:p>
            <a:pPr algn="r"/>
            <a:r>
              <a:rPr lang="en-US" sz="1000" b="1" dirty="0">
                <a:solidFill>
                  <a:srgbClr val="404040"/>
                </a:solidFill>
                <a:highlight>
                  <a:srgbClr val="FFFF00"/>
                </a:highlight>
                <a:latin typeface="Trebuchet MS" panose="020B0603020202020204" pitchFamily="34" charset="0"/>
                <a:cs typeface="Arial" panose="020B0604020202020204" pitchFamily="34" charset="0"/>
              </a:rPr>
              <a:t> </a:t>
            </a:r>
            <a:endParaRPr lang="en-ZA" sz="1000" dirty="0">
              <a:solidFill>
                <a:srgbClr val="404040"/>
              </a:solidFill>
              <a:highlight>
                <a:srgbClr val="FFFF00"/>
              </a:highlight>
              <a:latin typeface="Trebuchet MS" panose="020B0603020202020204" pitchFamily="34" charset="0"/>
              <a:cs typeface="Arial" panose="020B0604020202020204" pitchFamily="34" charset="0"/>
            </a:endParaRPr>
          </a:p>
        </p:txBody>
      </p:sp>
      <p:sp>
        <p:nvSpPr>
          <p:cNvPr id="3" name="TextBox 76">
            <a:extLst>
              <a:ext uri="{FF2B5EF4-FFF2-40B4-BE49-F238E27FC236}">
                <a16:creationId xmlns:a16="http://schemas.microsoft.com/office/drawing/2014/main" id="{E7180C4F-9E6C-71B4-3350-015AF6E832B8}"/>
              </a:ext>
            </a:extLst>
          </p:cNvPr>
          <p:cNvSpPr txBox="1"/>
          <p:nvPr/>
        </p:nvSpPr>
        <p:spPr>
          <a:xfrm>
            <a:off x="2257837" y="9585227"/>
            <a:ext cx="3196388"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2468515596"/>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תמונה 12">
            <a:extLst>
              <a:ext uri="{FF2B5EF4-FFF2-40B4-BE49-F238E27FC236}">
                <a16:creationId xmlns:a16="http://schemas.microsoft.com/office/drawing/2014/main" id="{B8B61832-E6F1-C8E0-D6FF-DF2767C9E1A0}"/>
              </a:ext>
            </a:extLst>
          </p:cNvPr>
          <p:cNvPicPr>
            <a:picLocks noChangeAspect="1"/>
          </p:cNvPicPr>
          <p:nvPr/>
        </p:nvPicPr>
        <p:blipFill>
          <a:blip r:embed="rId3"/>
          <a:stretch>
            <a:fillRect/>
          </a:stretch>
        </p:blipFill>
        <p:spPr>
          <a:xfrm>
            <a:off x="746169" y="8328375"/>
            <a:ext cx="5400000" cy="1005476"/>
          </a:xfrm>
          <a:prstGeom prst="rect">
            <a:avLst/>
          </a:prstGeom>
        </p:spPr>
      </p:pic>
      <p:pic>
        <p:nvPicPr>
          <p:cNvPr id="8" name="תמונה 7">
            <a:extLst>
              <a:ext uri="{FF2B5EF4-FFF2-40B4-BE49-F238E27FC236}">
                <a16:creationId xmlns:a16="http://schemas.microsoft.com/office/drawing/2014/main" id="{FF26F828-3B6A-0505-7CD6-489819A870BB}"/>
              </a:ext>
            </a:extLst>
          </p:cNvPr>
          <p:cNvPicPr>
            <a:picLocks noChangeAspect="1"/>
          </p:cNvPicPr>
          <p:nvPr/>
        </p:nvPicPr>
        <p:blipFill>
          <a:blip r:embed="rId4"/>
          <a:stretch>
            <a:fillRect/>
          </a:stretch>
        </p:blipFill>
        <p:spPr>
          <a:xfrm>
            <a:off x="746169" y="5237658"/>
            <a:ext cx="5400000" cy="2603460"/>
          </a:xfrm>
          <a:prstGeom prst="rect">
            <a:avLst/>
          </a:prstGeom>
        </p:spPr>
      </p:pic>
      <p:pic>
        <p:nvPicPr>
          <p:cNvPr id="11" name="תמונה 10">
            <a:extLst>
              <a:ext uri="{FF2B5EF4-FFF2-40B4-BE49-F238E27FC236}">
                <a16:creationId xmlns:a16="http://schemas.microsoft.com/office/drawing/2014/main" id="{9C96CF81-4DC9-FE2F-78A7-6CECDC348F81}"/>
              </a:ext>
            </a:extLst>
          </p:cNvPr>
          <p:cNvPicPr>
            <a:picLocks noChangeAspect="1"/>
          </p:cNvPicPr>
          <p:nvPr/>
        </p:nvPicPr>
        <p:blipFill>
          <a:blip r:embed="rId5"/>
          <a:stretch>
            <a:fillRect/>
          </a:stretch>
        </p:blipFill>
        <p:spPr>
          <a:xfrm>
            <a:off x="735883" y="1352600"/>
            <a:ext cx="5400000" cy="3530498"/>
          </a:xfrm>
          <a:prstGeom prst="rect">
            <a:avLst/>
          </a:prstGeom>
        </p:spPr>
      </p:pic>
      <p:graphicFrame>
        <p:nvGraphicFramePr>
          <p:cNvPr id="4" name="Object 3" hidden="1">
            <a:extLst>
              <a:ext uri="{FF2B5EF4-FFF2-40B4-BE49-F238E27FC236}">
                <a16:creationId xmlns:a16="http://schemas.microsoft.com/office/drawing/2014/main" id="{8CD7EAD1-1DA7-4956-A986-80F6EDC6D345}"/>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359" imgH="360" progId="TCLayout.ActiveDocument.1">
                  <p:embed/>
                </p:oleObj>
              </mc:Choice>
              <mc:Fallback>
                <p:oleObj name="think-cell Slide" r:id="rId6" imgW="359" imgH="360" progId="TCLayout.ActiveDocument.1">
                  <p:embed/>
                  <p:pic>
                    <p:nvPicPr>
                      <p:cNvPr id="4" name="Object 3" hidden="1">
                        <a:extLst>
                          <a:ext uri="{FF2B5EF4-FFF2-40B4-BE49-F238E27FC236}">
                            <a16:creationId xmlns:a16="http://schemas.microsoft.com/office/drawing/2014/main" id="{8CD7EAD1-1DA7-4956-A986-80F6EDC6D345}"/>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grpSp>
        <p:nvGrpSpPr>
          <p:cNvPr id="341" name="Group 340">
            <a:extLst>
              <a:ext uri="{FF2B5EF4-FFF2-40B4-BE49-F238E27FC236}">
                <a16:creationId xmlns:a16="http://schemas.microsoft.com/office/drawing/2014/main" id="{D0E8AF54-C124-4416-A290-B52DF9B79F99}"/>
              </a:ext>
            </a:extLst>
          </p:cNvPr>
          <p:cNvGrpSpPr/>
          <p:nvPr/>
        </p:nvGrpSpPr>
        <p:grpSpPr>
          <a:xfrm rot="16200000">
            <a:off x="6081739" y="510671"/>
            <a:ext cx="1279411" cy="284187"/>
            <a:chOff x="-1768098" y="1682693"/>
            <a:chExt cx="10577544" cy="2349518"/>
          </a:xfrm>
        </p:grpSpPr>
        <p:sp>
          <p:nvSpPr>
            <p:cNvPr id="342" name="Freeform 5">
              <a:extLst>
                <a:ext uri="{FF2B5EF4-FFF2-40B4-BE49-F238E27FC236}">
                  <a16:creationId xmlns:a16="http://schemas.microsoft.com/office/drawing/2014/main" id="{7A7DA167-6D8A-401E-9FED-D658E3D8E1CD}"/>
                </a:ext>
              </a:extLst>
            </p:cNvPr>
            <p:cNvSpPr>
              <a:spLocks/>
            </p:cNvSpPr>
            <p:nvPr/>
          </p:nvSpPr>
          <p:spPr bwMode="auto">
            <a:xfrm>
              <a:off x="4837440" y="2043889"/>
              <a:ext cx="3972006" cy="1988322"/>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E3010F"/>
            </a:solidFill>
            <a:ln>
              <a:noFill/>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a typeface="+mn-ea"/>
                <a:cs typeface="+mn-cs"/>
              </a:endParaRPr>
            </a:p>
          </p:txBody>
        </p:sp>
        <p:sp>
          <p:nvSpPr>
            <p:cNvPr id="343" name="Freeform 5">
              <a:extLst>
                <a:ext uri="{FF2B5EF4-FFF2-40B4-BE49-F238E27FC236}">
                  <a16:creationId xmlns:a16="http://schemas.microsoft.com/office/drawing/2014/main" id="{E64815FD-BFF2-4424-A580-B03E722615A3}"/>
                </a:ext>
              </a:extLst>
            </p:cNvPr>
            <p:cNvSpPr>
              <a:spLocks/>
            </p:cNvSpPr>
            <p:nvPr/>
          </p:nvSpPr>
          <p:spPr bwMode="auto">
            <a:xfrm>
              <a:off x="3357940" y="1989081"/>
              <a:ext cx="4081463" cy="2043113"/>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a typeface="+mn-ea"/>
                <a:cs typeface="+mn-cs"/>
              </a:endParaRPr>
            </a:p>
          </p:txBody>
        </p:sp>
        <p:sp>
          <p:nvSpPr>
            <p:cNvPr id="344" name="Freeform 6">
              <a:extLst>
                <a:ext uri="{FF2B5EF4-FFF2-40B4-BE49-F238E27FC236}">
                  <a16:creationId xmlns:a16="http://schemas.microsoft.com/office/drawing/2014/main" id="{20CBBF24-1EA2-44BC-A20C-5CA74795C07D}"/>
                </a:ext>
              </a:extLst>
            </p:cNvPr>
            <p:cNvSpPr>
              <a:spLocks/>
            </p:cNvSpPr>
            <p:nvPr/>
          </p:nvSpPr>
          <p:spPr bwMode="auto">
            <a:xfrm>
              <a:off x="1652965" y="1822393"/>
              <a:ext cx="4418013" cy="2209800"/>
            </a:xfrm>
            <a:custGeom>
              <a:avLst/>
              <a:gdLst>
                <a:gd name="T0" fmla="*/ 1392 w 2783"/>
                <a:gd name="T1" fmla="*/ 0 h 1392"/>
                <a:gd name="T2" fmla="*/ 2783 w 2783"/>
                <a:gd name="T3" fmla="*/ 1392 h 1392"/>
                <a:gd name="T4" fmla="*/ 1983 w 2783"/>
                <a:gd name="T5" fmla="*/ 1392 h 1392"/>
                <a:gd name="T6" fmla="*/ 1392 w 2783"/>
                <a:gd name="T7" fmla="*/ 800 h 1392"/>
                <a:gd name="T8" fmla="*/ 800 w 2783"/>
                <a:gd name="T9" fmla="*/ 1392 h 1392"/>
                <a:gd name="T10" fmla="*/ 0 w 2783"/>
                <a:gd name="T11" fmla="*/ 1392 h 1392"/>
                <a:gd name="T12" fmla="*/ 1392 w 2783"/>
                <a:gd name="T13" fmla="*/ 0 h 1392"/>
                <a:gd name="T14" fmla="*/ 1392 w 2783"/>
                <a:gd name="T15" fmla="*/ 0 h 13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83" h="1392">
                  <a:moveTo>
                    <a:pt x="1392" y="0"/>
                  </a:moveTo>
                  <a:lnTo>
                    <a:pt x="2783" y="1392"/>
                  </a:lnTo>
                  <a:lnTo>
                    <a:pt x="1983" y="1392"/>
                  </a:lnTo>
                  <a:lnTo>
                    <a:pt x="1392" y="800"/>
                  </a:lnTo>
                  <a:lnTo>
                    <a:pt x="800" y="1392"/>
                  </a:lnTo>
                  <a:lnTo>
                    <a:pt x="0" y="1392"/>
                  </a:lnTo>
                  <a:lnTo>
                    <a:pt x="1392" y="0"/>
                  </a:lnTo>
                  <a:lnTo>
                    <a:pt x="1392" y="0"/>
                  </a:lnTo>
                  <a:close/>
                </a:path>
              </a:pathLst>
            </a:custGeom>
            <a:solidFill>
              <a:srgbClr val="07141A"/>
            </a:solidFill>
            <a:ln>
              <a:noFill/>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a typeface="+mn-ea"/>
                <a:cs typeface="+mn-cs"/>
              </a:endParaRPr>
            </a:p>
          </p:txBody>
        </p:sp>
        <p:sp>
          <p:nvSpPr>
            <p:cNvPr id="345" name="Freeform 7">
              <a:extLst>
                <a:ext uri="{FF2B5EF4-FFF2-40B4-BE49-F238E27FC236}">
                  <a16:creationId xmlns:a16="http://schemas.microsoft.com/office/drawing/2014/main" id="{706F07C8-1216-4103-A305-F247FFA2C058}"/>
                </a:ext>
              </a:extLst>
            </p:cNvPr>
            <p:cNvSpPr>
              <a:spLocks/>
            </p:cNvSpPr>
            <p:nvPr/>
          </p:nvSpPr>
          <p:spPr bwMode="auto">
            <a:xfrm>
              <a:off x="-45660" y="1741431"/>
              <a:ext cx="4578350" cy="2290763"/>
            </a:xfrm>
            <a:custGeom>
              <a:avLst/>
              <a:gdLst>
                <a:gd name="T0" fmla="*/ 1442 w 2884"/>
                <a:gd name="T1" fmla="*/ 0 h 1443"/>
                <a:gd name="T2" fmla="*/ 2884 w 2884"/>
                <a:gd name="T3" fmla="*/ 1443 h 1443"/>
                <a:gd name="T4" fmla="*/ 2055 w 2884"/>
                <a:gd name="T5" fmla="*/ 1443 h 1443"/>
                <a:gd name="T6" fmla="*/ 1442 w 2884"/>
                <a:gd name="T7" fmla="*/ 829 h 1443"/>
                <a:gd name="T8" fmla="*/ 829 w 2884"/>
                <a:gd name="T9" fmla="*/ 1443 h 1443"/>
                <a:gd name="T10" fmla="*/ 0 w 2884"/>
                <a:gd name="T11" fmla="*/ 1443 h 1443"/>
                <a:gd name="T12" fmla="*/ 1442 w 2884"/>
                <a:gd name="T13" fmla="*/ 0 h 1443"/>
                <a:gd name="T14" fmla="*/ 1442 w 2884"/>
                <a:gd name="T15" fmla="*/ 0 h 14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4" h="1443">
                  <a:moveTo>
                    <a:pt x="1442" y="0"/>
                  </a:moveTo>
                  <a:lnTo>
                    <a:pt x="2884" y="1443"/>
                  </a:lnTo>
                  <a:lnTo>
                    <a:pt x="2055" y="1443"/>
                  </a:lnTo>
                  <a:lnTo>
                    <a:pt x="1442" y="829"/>
                  </a:lnTo>
                  <a:lnTo>
                    <a:pt x="829" y="1443"/>
                  </a:lnTo>
                  <a:lnTo>
                    <a:pt x="0" y="1443"/>
                  </a:lnTo>
                  <a:lnTo>
                    <a:pt x="1442" y="0"/>
                  </a:lnTo>
                  <a:lnTo>
                    <a:pt x="1442" y="0"/>
                  </a:lnTo>
                  <a:close/>
                </a:path>
              </a:pathLst>
            </a:custGeom>
            <a:solidFill>
              <a:srgbClr val="008A3B"/>
            </a:solidFill>
            <a:ln>
              <a:noFill/>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a typeface="+mn-ea"/>
                <a:cs typeface="+mn-cs"/>
              </a:endParaRPr>
            </a:p>
          </p:txBody>
        </p:sp>
        <p:sp>
          <p:nvSpPr>
            <p:cNvPr id="346" name="Freeform 8">
              <a:extLst>
                <a:ext uri="{FF2B5EF4-FFF2-40B4-BE49-F238E27FC236}">
                  <a16:creationId xmlns:a16="http://schemas.microsoft.com/office/drawing/2014/main" id="{4D9376E3-11C7-4648-9A79-E9B1116C5831}"/>
                </a:ext>
              </a:extLst>
            </p:cNvPr>
            <p:cNvSpPr>
              <a:spLocks/>
            </p:cNvSpPr>
            <p:nvPr/>
          </p:nvSpPr>
          <p:spPr bwMode="auto">
            <a:xfrm>
              <a:off x="-1768098" y="1682693"/>
              <a:ext cx="4695825" cy="2349500"/>
            </a:xfrm>
            <a:custGeom>
              <a:avLst/>
              <a:gdLst>
                <a:gd name="T0" fmla="*/ 1479 w 2958"/>
                <a:gd name="T1" fmla="*/ 0 h 1480"/>
                <a:gd name="T2" fmla="*/ 2958 w 2958"/>
                <a:gd name="T3" fmla="*/ 1480 h 1480"/>
                <a:gd name="T4" fmla="*/ 2108 w 2958"/>
                <a:gd name="T5" fmla="*/ 1480 h 1480"/>
                <a:gd name="T6" fmla="*/ 1479 w 2958"/>
                <a:gd name="T7" fmla="*/ 851 h 1480"/>
                <a:gd name="T8" fmla="*/ 850 w 2958"/>
                <a:gd name="T9" fmla="*/ 1480 h 1480"/>
                <a:gd name="T10" fmla="*/ 0 w 2958"/>
                <a:gd name="T11" fmla="*/ 1480 h 1480"/>
                <a:gd name="T12" fmla="*/ 1479 w 2958"/>
                <a:gd name="T13" fmla="*/ 0 h 1480"/>
                <a:gd name="T14" fmla="*/ 1479 w 2958"/>
                <a:gd name="T15" fmla="*/ 0 h 14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58" h="1480">
                  <a:moveTo>
                    <a:pt x="1479" y="0"/>
                  </a:moveTo>
                  <a:lnTo>
                    <a:pt x="2958" y="1480"/>
                  </a:lnTo>
                  <a:lnTo>
                    <a:pt x="2108" y="1480"/>
                  </a:lnTo>
                  <a:lnTo>
                    <a:pt x="1479" y="851"/>
                  </a:lnTo>
                  <a:lnTo>
                    <a:pt x="850" y="1480"/>
                  </a:lnTo>
                  <a:lnTo>
                    <a:pt x="0" y="1480"/>
                  </a:lnTo>
                  <a:lnTo>
                    <a:pt x="1479" y="0"/>
                  </a:lnTo>
                  <a:lnTo>
                    <a:pt x="1479" y="0"/>
                  </a:lnTo>
                  <a:close/>
                </a:path>
              </a:pathLst>
            </a:custGeom>
            <a:solidFill>
              <a:srgbClr val="0D3C89"/>
            </a:solidFill>
            <a:ln>
              <a:noFill/>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a typeface="+mn-ea"/>
                <a:cs typeface="+mn-cs"/>
              </a:endParaRPr>
            </a:p>
          </p:txBody>
        </p:sp>
      </p:grpSp>
      <p:grpSp>
        <p:nvGrpSpPr>
          <p:cNvPr id="2" name="קבוצה 1">
            <a:extLst>
              <a:ext uri="{FF2B5EF4-FFF2-40B4-BE49-F238E27FC236}">
                <a16:creationId xmlns:a16="http://schemas.microsoft.com/office/drawing/2014/main" id="{FFD126BE-C429-BA8E-7098-5780B06D0BA0}"/>
              </a:ext>
            </a:extLst>
          </p:cNvPr>
          <p:cNvGrpSpPr/>
          <p:nvPr/>
        </p:nvGrpSpPr>
        <p:grpSpPr>
          <a:xfrm>
            <a:off x="4635617" y="501030"/>
            <a:ext cx="1554452" cy="815119"/>
            <a:chOff x="4635617" y="501030"/>
            <a:chExt cx="1554452" cy="815119"/>
          </a:xfrm>
        </p:grpSpPr>
        <p:sp>
          <p:nvSpPr>
            <p:cNvPr id="61" name="Trapezoid 60">
              <a:extLst>
                <a:ext uri="{FF2B5EF4-FFF2-40B4-BE49-F238E27FC236}">
                  <a16:creationId xmlns:a16="http://schemas.microsoft.com/office/drawing/2014/main" id="{84494047-3037-4F89-989E-2046037E39B3}"/>
                </a:ext>
              </a:extLst>
            </p:cNvPr>
            <p:cNvSpPr/>
            <p:nvPr/>
          </p:nvSpPr>
          <p:spPr>
            <a:xfrm rot="4963366">
              <a:off x="5298396" y="252052"/>
              <a:ext cx="462524" cy="960479"/>
            </a:xfrm>
            <a:prstGeom prst="trapezoid">
              <a:avLst>
                <a:gd name="adj" fmla="val 33914"/>
              </a:avLst>
            </a:prstGeom>
            <a:gradFill>
              <a:gsLst>
                <a:gs pos="0">
                  <a:schemeClr val="accent2">
                    <a:lumMod val="60000"/>
                    <a:lumOff val="40000"/>
                    <a:alpha val="0"/>
                  </a:schemeClr>
                </a:gs>
                <a:gs pos="100000">
                  <a:schemeClr val="bg1">
                    <a:lumMod val="9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GB" sz="1414" b="0" i="0" u="none" strike="noStrike" kern="1200" cap="none" spc="0" normalizeH="0" baseline="0" noProof="0" dirty="0">
                <a:ln>
                  <a:noFill/>
                </a:ln>
                <a:solidFill>
                  <a:prstClr val="white"/>
                </a:solidFill>
                <a:effectLst/>
                <a:highlight>
                  <a:srgbClr val="FFFF00"/>
                </a:highlight>
                <a:uLnTx/>
                <a:uFillTx/>
                <a:latin typeface="Calibri"/>
                <a:ea typeface="+mn-ea"/>
                <a:cs typeface="+mn-cs"/>
              </a:endParaRPr>
            </a:p>
          </p:txBody>
        </p:sp>
        <p:sp>
          <p:nvSpPr>
            <p:cNvPr id="62" name="Oval 61">
              <a:extLst>
                <a:ext uri="{FF2B5EF4-FFF2-40B4-BE49-F238E27FC236}">
                  <a16:creationId xmlns:a16="http://schemas.microsoft.com/office/drawing/2014/main" id="{5967F72C-A637-4D32-B981-BB1C2C8021A2}"/>
                </a:ext>
              </a:extLst>
            </p:cNvPr>
            <p:cNvSpPr/>
            <p:nvPr/>
          </p:nvSpPr>
          <p:spPr>
            <a:xfrm>
              <a:off x="4635617" y="519547"/>
              <a:ext cx="564096" cy="564096"/>
            </a:xfrm>
            <a:prstGeom prst="ellipse">
              <a:avLst/>
            </a:prstGeom>
            <a:solidFill>
              <a:schemeClr val="bg1"/>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GB" sz="1414" b="0" i="0" u="none" strike="noStrike" kern="1200" cap="none" spc="0" normalizeH="0" baseline="0" noProof="0" dirty="0">
                <a:ln>
                  <a:noFill/>
                </a:ln>
                <a:solidFill>
                  <a:prstClr val="white"/>
                </a:solidFill>
                <a:effectLst/>
                <a:highlight>
                  <a:srgbClr val="FFFF00"/>
                </a:highlight>
                <a:uLnTx/>
                <a:uFillTx/>
                <a:latin typeface="Calibri"/>
                <a:ea typeface="+mn-ea"/>
                <a:cs typeface="+mn-cs"/>
              </a:endParaRPr>
            </a:p>
          </p:txBody>
        </p:sp>
        <p:sp>
          <p:nvSpPr>
            <p:cNvPr id="72" name="Freeform 16">
              <a:extLst>
                <a:ext uri="{FF2B5EF4-FFF2-40B4-BE49-F238E27FC236}">
                  <a16:creationId xmlns:a16="http://schemas.microsoft.com/office/drawing/2014/main" id="{E3BB7318-D0F0-46BF-AE9A-73ADCD92611E}"/>
                </a:ext>
              </a:extLst>
            </p:cNvPr>
            <p:cNvSpPr>
              <a:spLocks noChangeAspect="1"/>
            </p:cNvSpPr>
            <p:nvPr/>
          </p:nvSpPr>
          <p:spPr bwMode="gray">
            <a:xfrm>
              <a:off x="4711080" y="662516"/>
              <a:ext cx="405364" cy="289456"/>
            </a:xfrm>
            <a:custGeom>
              <a:avLst/>
              <a:gdLst>
                <a:gd name="T0" fmla="*/ 2147483647 w 1199"/>
                <a:gd name="T1" fmla="*/ 2147483647 h 749"/>
                <a:gd name="T2" fmla="*/ 2147483647 w 1199"/>
                <a:gd name="T3" fmla="*/ 2147483647 h 749"/>
                <a:gd name="T4" fmla="*/ 2147483647 w 1199"/>
                <a:gd name="T5" fmla="*/ 2147483647 h 749"/>
                <a:gd name="T6" fmla="*/ 2147483647 w 1199"/>
                <a:gd name="T7" fmla="*/ 2147483647 h 749"/>
                <a:gd name="T8" fmla="*/ 2147483647 w 1199"/>
                <a:gd name="T9" fmla="*/ 2147483647 h 749"/>
                <a:gd name="T10" fmla="*/ 2147483647 w 1199"/>
                <a:gd name="T11" fmla="*/ 2147483647 h 749"/>
                <a:gd name="T12" fmla="*/ 2147483647 w 1199"/>
                <a:gd name="T13" fmla="*/ 2147483647 h 749"/>
                <a:gd name="T14" fmla="*/ 2147483647 w 1199"/>
                <a:gd name="T15" fmla="*/ 2147483647 h 749"/>
                <a:gd name="T16" fmla="*/ 2147483647 w 1199"/>
                <a:gd name="T17" fmla="*/ 2147483647 h 749"/>
                <a:gd name="T18" fmla="*/ 2147483647 w 1199"/>
                <a:gd name="T19" fmla="*/ 2147483647 h 749"/>
                <a:gd name="T20" fmla="*/ 2147483647 w 1199"/>
                <a:gd name="T21" fmla="*/ 2147483647 h 749"/>
                <a:gd name="T22" fmla="*/ 2147483647 w 1199"/>
                <a:gd name="T23" fmla="*/ 2147483647 h 749"/>
                <a:gd name="T24" fmla="*/ 2147483647 w 1199"/>
                <a:gd name="T25" fmla="*/ 2147483647 h 749"/>
                <a:gd name="T26" fmla="*/ 2147483647 w 1199"/>
                <a:gd name="T27" fmla="*/ 2147483647 h 749"/>
                <a:gd name="T28" fmla="*/ 2147483647 w 1199"/>
                <a:gd name="T29" fmla="*/ 2147483647 h 749"/>
                <a:gd name="T30" fmla="*/ 2147483647 w 1199"/>
                <a:gd name="T31" fmla="*/ 2147483647 h 749"/>
                <a:gd name="T32" fmla="*/ 2147483647 w 1199"/>
                <a:gd name="T33" fmla="*/ 2147483647 h 749"/>
                <a:gd name="T34" fmla="*/ 2147483647 w 1199"/>
                <a:gd name="T35" fmla="*/ 2147483647 h 749"/>
                <a:gd name="T36" fmla="*/ 2147483647 w 1199"/>
                <a:gd name="T37" fmla="*/ 2147483647 h 749"/>
                <a:gd name="T38" fmla="*/ 2147483647 w 1199"/>
                <a:gd name="T39" fmla="*/ 2147483647 h 749"/>
                <a:gd name="T40" fmla="*/ 2147483647 w 1199"/>
                <a:gd name="T41" fmla="*/ 2147483647 h 749"/>
                <a:gd name="T42" fmla="*/ 2147483647 w 1199"/>
                <a:gd name="T43" fmla="*/ 2147483647 h 749"/>
                <a:gd name="T44" fmla="*/ 2147483647 w 1199"/>
                <a:gd name="T45" fmla="*/ 2147483647 h 749"/>
                <a:gd name="T46" fmla="*/ 2147483647 w 1199"/>
                <a:gd name="T47" fmla="*/ 2147483647 h 749"/>
                <a:gd name="T48" fmla="*/ 2147483647 w 1199"/>
                <a:gd name="T49" fmla="*/ 2147483647 h 749"/>
                <a:gd name="T50" fmla="*/ 2147483647 w 1199"/>
                <a:gd name="T51" fmla="*/ 2147483647 h 749"/>
                <a:gd name="T52" fmla="*/ 2147483647 w 1199"/>
                <a:gd name="T53" fmla="*/ 2147483647 h 749"/>
                <a:gd name="T54" fmla="*/ 2147483647 w 1199"/>
                <a:gd name="T55" fmla="*/ 2147483647 h 749"/>
                <a:gd name="T56" fmla="*/ 2147483647 w 1199"/>
                <a:gd name="T57" fmla="*/ 2147483647 h 749"/>
                <a:gd name="T58" fmla="*/ 2147483647 w 1199"/>
                <a:gd name="T59" fmla="*/ 2147483647 h 749"/>
                <a:gd name="T60" fmla="*/ 2147483647 w 1199"/>
                <a:gd name="T61" fmla="*/ 2147483647 h 749"/>
                <a:gd name="T62" fmla="*/ 2147483647 w 1199"/>
                <a:gd name="T63" fmla="*/ 2147483647 h 749"/>
                <a:gd name="T64" fmla="*/ 2147483647 w 1199"/>
                <a:gd name="T65" fmla="*/ 2147483647 h 749"/>
                <a:gd name="T66" fmla="*/ 2147483647 w 1199"/>
                <a:gd name="T67" fmla="*/ 2147483647 h 749"/>
                <a:gd name="T68" fmla="*/ 2147483647 w 1199"/>
                <a:gd name="T69" fmla="*/ 2147483647 h 749"/>
                <a:gd name="T70" fmla="*/ 2147483647 w 1199"/>
                <a:gd name="T71" fmla="*/ 2147483647 h 749"/>
                <a:gd name="T72" fmla="*/ 2147483647 w 1199"/>
                <a:gd name="T73" fmla="*/ 2147483647 h 749"/>
                <a:gd name="T74" fmla="*/ 2147483647 w 1199"/>
                <a:gd name="T75" fmla="*/ 2147483647 h 749"/>
                <a:gd name="T76" fmla="*/ 2147483647 w 1199"/>
                <a:gd name="T77" fmla="*/ 2147483647 h 749"/>
                <a:gd name="T78" fmla="*/ 2147483647 w 1199"/>
                <a:gd name="T79" fmla="*/ 2147483647 h 749"/>
                <a:gd name="T80" fmla="*/ 2147483647 w 1199"/>
                <a:gd name="T81" fmla="*/ 2147483647 h 749"/>
                <a:gd name="T82" fmla="*/ 2147483647 w 1199"/>
                <a:gd name="T83" fmla="*/ 2147483647 h 749"/>
                <a:gd name="T84" fmla="*/ 2147483647 w 1199"/>
                <a:gd name="T85" fmla="*/ 2147483647 h 749"/>
                <a:gd name="T86" fmla="*/ 2147483647 w 1199"/>
                <a:gd name="T87" fmla="*/ 2147483647 h 749"/>
                <a:gd name="T88" fmla="*/ 2147483647 w 1199"/>
                <a:gd name="T89" fmla="*/ 2147483647 h 749"/>
                <a:gd name="T90" fmla="*/ 2147483647 w 1199"/>
                <a:gd name="T91" fmla="*/ 2147483647 h 749"/>
                <a:gd name="T92" fmla="*/ 2147483647 w 1199"/>
                <a:gd name="T93" fmla="*/ 2147483647 h 749"/>
                <a:gd name="T94" fmla="*/ 2147483647 w 1199"/>
                <a:gd name="T95" fmla="*/ 2147483647 h 749"/>
                <a:gd name="T96" fmla="*/ 2147483647 w 1199"/>
                <a:gd name="T97" fmla="*/ 2147483647 h 749"/>
                <a:gd name="T98" fmla="*/ 2147483647 w 1199"/>
                <a:gd name="T99" fmla="*/ 2147483647 h 749"/>
                <a:gd name="T100" fmla="*/ 2147483647 w 1199"/>
                <a:gd name="T101" fmla="*/ 2147483647 h 749"/>
                <a:gd name="T102" fmla="*/ 2147483647 w 1199"/>
                <a:gd name="T103" fmla="*/ 2147483647 h 749"/>
                <a:gd name="T104" fmla="*/ 2147483647 w 1199"/>
                <a:gd name="T105" fmla="*/ 2147483647 h 749"/>
                <a:gd name="T106" fmla="*/ 2147483647 w 1199"/>
                <a:gd name="T107" fmla="*/ 2147483647 h 749"/>
                <a:gd name="T108" fmla="*/ 2147483647 w 1199"/>
                <a:gd name="T109" fmla="*/ 2147483647 h 749"/>
                <a:gd name="T110" fmla="*/ 2147483647 w 1199"/>
                <a:gd name="T111" fmla="*/ 2147483647 h 749"/>
                <a:gd name="T112" fmla="*/ 2147483647 w 1199"/>
                <a:gd name="T113" fmla="*/ 2147483647 h 74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99"/>
                <a:gd name="T172" fmla="*/ 0 h 749"/>
                <a:gd name="T173" fmla="*/ 1199 w 1199"/>
                <a:gd name="T174" fmla="*/ 749 h 74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99" h="749">
                  <a:moveTo>
                    <a:pt x="1195" y="501"/>
                  </a:moveTo>
                  <a:lnTo>
                    <a:pt x="1195" y="498"/>
                  </a:lnTo>
                  <a:lnTo>
                    <a:pt x="1178" y="414"/>
                  </a:lnTo>
                  <a:lnTo>
                    <a:pt x="1156" y="370"/>
                  </a:lnTo>
                  <a:lnTo>
                    <a:pt x="1151" y="342"/>
                  </a:lnTo>
                  <a:lnTo>
                    <a:pt x="1151" y="298"/>
                  </a:lnTo>
                  <a:lnTo>
                    <a:pt x="1132" y="206"/>
                  </a:lnTo>
                  <a:lnTo>
                    <a:pt x="1112" y="120"/>
                  </a:lnTo>
                  <a:lnTo>
                    <a:pt x="1092" y="91"/>
                  </a:lnTo>
                  <a:lnTo>
                    <a:pt x="1067" y="72"/>
                  </a:lnTo>
                  <a:lnTo>
                    <a:pt x="987" y="67"/>
                  </a:lnTo>
                  <a:lnTo>
                    <a:pt x="868" y="63"/>
                  </a:lnTo>
                  <a:lnTo>
                    <a:pt x="829" y="50"/>
                  </a:lnTo>
                  <a:lnTo>
                    <a:pt x="802" y="16"/>
                  </a:lnTo>
                  <a:lnTo>
                    <a:pt x="780" y="0"/>
                  </a:lnTo>
                  <a:lnTo>
                    <a:pt x="655" y="5"/>
                  </a:lnTo>
                  <a:lnTo>
                    <a:pt x="632" y="19"/>
                  </a:lnTo>
                  <a:lnTo>
                    <a:pt x="607" y="19"/>
                  </a:lnTo>
                  <a:lnTo>
                    <a:pt x="586" y="46"/>
                  </a:lnTo>
                  <a:lnTo>
                    <a:pt x="583" y="76"/>
                  </a:lnTo>
                  <a:lnTo>
                    <a:pt x="507" y="88"/>
                  </a:lnTo>
                  <a:lnTo>
                    <a:pt x="432" y="100"/>
                  </a:lnTo>
                  <a:lnTo>
                    <a:pt x="417" y="113"/>
                  </a:lnTo>
                  <a:lnTo>
                    <a:pt x="409" y="138"/>
                  </a:lnTo>
                  <a:lnTo>
                    <a:pt x="381" y="148"/>
                  </a:lnTo>
                  <a:lnTo>
                    <a:pt x="369" y="162"/>
                  </a:lnTo>
                  <a:lnTo>
                    <a:pt x="360" y="172"/>
                  </a:lnTo>
                  <a:lnTo>
                    <a:pt x="360" y="199"/>
                  </a:lnTo>
                  <a:lnTo>
                    <a:pt x="339" y="213"/>
                  </a:lnTo>
                  <a:lnTo>
                    <a:pt x="330" y="213"/>
                  </a:lnTo>
                  <a:lnTo>
                    <a:pt x="309" y="234"/>
                  </a:lnTo>
                  <a:lnTo>
                    <a:pt x="294" y="234"/>
                  </a:lnTo>
                  <a:lnTo>
                    <a:pt x="274" y="234"/>
                  </a:lnTo>
                  <a:lnTo>
                    <a:pt x="261" y="249"/>
                  </a:lnTo>
                  <a:lnTo>
                    <a:pt x="247" y="263"/>
                  </a:lnTo>
                  <a:lnTo>
                    <a:pt x="224" y="267"/>
                  </a:lnTo>
                  <a:lnTo>
                    <a:pt x="185" y="277"/>
                  </a:lnTo>
                  <a:lnTo>
                    <a:pt x="172" y="290"/>
                  </a:lnTo>
                  <a:lnTo>
                    <a:pt x="172" y="310"/>
                  </a:lnTo>
                  <a:lnTo>
                    <a:pt x="143" y="323"/>
                  </a:lnTo>
                  <a:lnTo>
                    <a:pt x="136" y="338"/>
                  </a:lnTo>
                  <a:lnTo>
                    <a:pt x="126" y="392"/>
                  </a:lnTo>
                  <a:lnTo>
                    <a:pt x="103" y="458"/>
                  </a:lnTo>
                  <a:lnTo>
                    <a:pt x="80" y="488"/>
                  </a:lnTo>
                  <a:lnTo>
                    <a:pt x="0" y="571"/>
                  </a:lnTo>
                  <a:lnTo>
                    <a:pt x="14" y="594"/>
                  </a:lnTo>
                  <a:lnTo>
                    <a:pt x="35" y="610"/>
                  </a:lnTo>
                  <a:lnTo>
                    <a:pt x="63" y="621"/>
                  </a:lnTo>
                  <a:lnTo>
                    <a:pt x="92" y="607"/>
                  </a:lnTo>
                  <a:lnTo>
                    <a:pt x="129" y="589"/>
                  </a:lnTo>
                  <a:lnTo>
                    <a:pt x="145" y="624"/>
                  </a:lnTo>
                  <a:lnTo>
                    <a:pt x="162" y="655"/>
                  </a:lnTo>
                  <a:lnTo>
                    <a:pt x="185" y="675"/>
                  </a:lnTo>
                  <a:lnTo>
                    <a:pt x="214" y="685"/>
                  </a:lnTo>
                  <a:lnTo>
                    <a:pt x="249" y="680"/>
                  </a:lnTo>
                  <a:lnTo>
                    <a:pt x="276" y="671"/>
                  </a:lnTo>
                  <a:lnTo>
                    <a:pt x="306" y="660"/>
                  </a:lnTo>
                  <a:lnTo>
                    <a:pt x="353" y="670"/>
                  </a:lnTo>
                  <a:lnTo>
                    <a:pt x="385" y="695"/>
                  </a:lnTo>
                  <a:lnTo>
                    <a:pt x="388" y="719"/>
                  </a:lnTo>
                  <a:lnTo>
                    <a:pt x="415" y="748"/>
                  </a:lnTo>
                  <a:lnTo>
                    <a:pt x="429" y="740"/>
                  </a:lnTo>
                  <a:lnTo>
                    <a:pt x="429" y="729"/>
                  </a:lnTo>
                  <a:lnTo>
                    <a:pt x="432" y="721"/>
                  </a:lnTo>
                  <a:lnTo>
                    <a:pt x="468" y="704"/>
                  </a:lnTo>
                  <a:lnTo>
                    <a:pt x="480" y="689"/>
                  </a:lnTo>
                  <a:lnTo>
                    <a:pt x="482" y="671"/>
                  </a:lnTo>
                  <a:lnTo>
                    <a:pt x="550" y="670"/>
                  </a:lnTo>
                  <a:lnTo>
                    <a:pt x="590" y="670"/>
                  </a:lnTo>
                  <a:lnTo>
                    <a:pt x="645" y="624"/>
                  </a:lnTo>
                  <a:lnTo>
                    <a:pt x="660" y="648"/>
                  </a:lnTo>
                  <a:lnTo>
                    <a:pt x="641" y="668"/>
                  </a:lnTo>
                  <a:lnTo>
                    <a:pt x="645" y="698"/>
                  </a:lnTo>
                  <a:lnTo>
                    <a:pt x="655" y="715"/>
                  </a:lnTo>
                  <a:lnTo>
                    <a:pt x="708" y="713"/>
                  </a:lnTo>
                  <a:lnTo>
                    <a:pt x="734" y="703"/>
                  </a:lnTo>
                  <a:lnTo>
                    <a:pt x="759" y="687"/>
                  </a:lnTo>
                  <a:lnTo>
                    <a:pt x="777" y="668"/>
                  </a:lnTo>
                  <a:lnTo>
                    <a:pt x="796" y="651"/>
                  </a:lnTo>
                  <a:lnTo>
                    <a:pt x="810" y="609"/>
                  </a:lnTo>
                  <a:lnTo>
                    <a:pt x="826" y="607"/>
                  </a:lnTo>
                  <a:lnTo>
                    <a:pt x="865" y="613"/>
                  </a:lnTo>
                  <a:lnTo>
                    <a:pt x="882" y="621"/>
                  </a:lnTo>
                  <a:lnTo>
                    <a:pt x="902" y="626"/>
                  </a:lnTo>
                  <a:lnTo>
                    <a:pt x="921" y="596"/>
                  </a:lnTo>
                  <a:lnTo>
                    <a:pt x="955" y="579"/>
                  </a:lnTo>
                  <a:lnTo>
                    <a:pt x="981" y="584"/>
                  </a:lnTo>
                  <a:lnTo>
                    <a:pt x="1027" y="617"/>
                  </a:lnTo>
                  <a:lnTo>
                    <a:pt x="1037" y="659"/>
                  </a:lnTo>
                  <a:lnTo>
                    <a:pt x="1027" y="666"/>
                  </a:lnTo>
                  <a:lnTo>
                    <a:pt x="1007" y="666"/>
                  </a:lnTo>
                  <a:lnTo>
                    <a:pt x="1010" y="685"/>
                  </a:lnTo>
                  <a:lnTo>
                    <a:pt x="1025" y="706"/>
                  </a:lnTo>
                  <a:lnTo>
                    <a:pt x="1029" y="726"/>
                  </a:lnTo>
                  <a:lnTo>
                    <a:pt x="1041" y="729"/>
                  </a:lnTo>
                  <a:lnTo>
                    <a:pt x="1067" y="726"/>
                  </a:lnTo>
                  <a:lnTo>
                    <a:pt x="1089" y="726"/>
                  </a:lnTo>
                  <a:lnTo>
                    <a:pt x="1079" y="711"/>
                  </a:lnTo>
                  <a:lnTo>
                    <a:pt x="1079" y="689"/>
                  </a:lnTo>
                  <a:lnTo>
                    <a:pt x="1085" y="670"/>
                  </a:lnTo>
                  <a:lnTo>
                    <a:pt x="1110" y="670"/>
                  </a:lnTo>
                  <a:lnTo>
                    <a:pt x="1121" y="665"/>
                  </a:lnTo>
                  <a:lnTo>
                    <a:pt x="1126" y="654"/>
                  </a:lnTo>
                  <a:lnTo>
                    <a:pt x="1116" y="637"/>
                  </a:lnTo>
                  <a:lnTo>
                    <a:pt x="1096" y="628"/>
                  </a:lnTo>
                  <a:lnTo>
                    <a:pt x="1082" y="600"/>
                  </a:lnTo>
                  <a:lnTo>
                    <a:pt x="1101" y="593"/>
                  </a:lnTo>
                  <a:lnTo>
                    <a:pt x="1099" y="571"/>
                  </a:lnTo>
                  <a:lnTo>
                    <a:pt x="1093" y="536"/>
                  </a:lnTo>
                  <a:lnTo>
                    <a:pt x="1112" y="525"/>
                  </a:lnTo>
                  <a:lnTo>
                    <a:pt x="1112" y="504"/>
                  </a:lnTo>
                  <a:lnTo>
                    <a:pt x="1135" y="498"/>
                  </a:lnTo>
                  <a:lnTo>
                    <a:pt x="1198" y="509"/>
                  </a:lnTo>
                  <a:lnTo>
                    <a:pt x="1195" y="501"/>
                  </a:lnTo>
                </a:path>
              </a:pathLst>
            </a:custGeom>
            <a:solidFill>
              <a:schemeClr val="accent2"/>
            </a:solid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GB" alt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grpSp>
          <p:nvGrpSpPr>
            <p:cNvPr id="60" name="Group 59">
              <a:extLst>
                <a:ext uri="{FF2B5EF4-FFF2-40B4-BE49-F238E27FC236}">
                  <a16:creationId xmlns:a16="http://schemas.microsoft.com/office/drawing/2014/main" id="{EE177D19-0BB2-41EB-9124-18B59D9A74FA}"/>
                </a:ext>
              </a:extLst>
            </p:cNvPr>
            <p:cNvGrpSpPr/>
            <p:nvPr/>
          </p:nvGrpSpPr>
          <p:grpSpPr>
            <a:xfrm>
              <a:off x="5450398" y="571723"/>
              <a:ext cx="739671" cy="744426"/>
              <a:chOff x="-634205" y="2070100"/>
              <a:chExt cx="2963862" cy="2982913"/>
            </a:xfrm>
            <a:solidFill>
              <a:schemeClr val="bg1">
                <a:lumMod val="85000"/>
              </a:schemeClr>
            </a:solidFill>
          </p:grpSpPr>
          <p:sp>
            <p:nvSpPr>
              <p:cNvPr id="63" name="Freeform 8">
                <a:extLst>
                  <a:ext uri="{FF2B5EF4-FFF2-40B4-BE49-F238E27FC236}">
                    <a16:creationId xmlns:a16="http://schemas.microsoft.com/office/drawing/2014/main" id="{33E962A9-8695-48F2-AD8F-767DF3276EB5}"/>
                  </a:ext>
                </a:extLst>
              </p:cNvPr>
              <p:cNvSpPr>
                <a:spLocks noChangeAspect="1"/>
              </p:cNvSpPr>
              <p:nvPr/>
            </p:nvSpPr>
            <p:spPr bwMode="gray">
              <a:xfrm>
                <a:off x="1323182" y="2771775"/>
                <a:ext cx="363538" cy="425450"/>
              </a:xfrm>
              <a:custGeom>
                <a:avLst/>
                <a:gdLst>
                  <a:gd name="T0" fmla="*/ 2147483647 w 425"/>
                  <a:gd name="T1" fmla="*/ 2147483647 h 433"/>
                  <a:gd name="T2" fmla="*/ 2147483647 w 425"/>
                  <a:gd name="T3" fmla="*/ 2147483647 h 433"/>
                  <a:gd name="T4" fmla="*/ 2147483647 w 425"/>
                  <a:gd name="T5" fmla="*/ 2147483647 h 433"/>
                  <a:gd name="T6" fmla="*/ 2147483647 w 425"/>
                  <a:gd name="T7" fmla="*/ 2147483647 h 433"/>
                  <a:gd name="T8" fmla="*/ 2147483647 w 425"/>
                  <a:gd name="T9" fmla="*/ 2147483647 h 433"/>
                  <a:gd name="T10" fmla="*/ 2147483647 w 425"/>
                  <a:gd name="T11" fmla="*/ 2147483647 h 433"/>
                  <a:gd name="T12" fmla="*/ 2147483647 w 425"/>
                  <a:gd name="T13" fmla="*/ 2147483647 h 433"/>
                  <a:gd name="T14" fmla="*/ 2147483647 w 425"/>
                  <a:gd name="T15" fmla="*/ 2147483647 h 433"/>
                  <a:gd name="T16" fmla="*/ 2147483647 w 425"/>
                  <a:gd name="T17" fmla="*/ 2147483647 h 433"/>
                  <a:gd name="T18" fmla="*/ 2147483647 w 425"/>
                  <a:gd name="T19" fmla="*/ 2147483647 h 433"/>
                  <a:gd name="T20" fmla="*/ 2147483647 w 425"/>
                  <a:gd name="T21" fmla="*/ 2147483647 h 433"/>
                  <a:gd name="T22" fmla="*/ 2147483647 w 425"/>
                  <a:gd name="T23" fmla="*/ 2147483647 h 433"/>
                  <a:gd name="T24" fmla="*/ 2147483647 w 425"/>
                  <a:gd name="T25" fmla="*/ 2147483647 h 433"/>
                  <a:gd name="T26" fmla="*/ 2147483647 w 425"/>
                  <a:gd name="T27" fmla="*/ 2147483647 h 433"/>
                  <a:gd name="T28" fmla="*/ 2147483647 w 425"/>
                  <a:gd name="T29" fmla="*/ 2147483647 h 433"/>
                  <a:gd name="T30" fmla="*/ 2147483647 w 425"/>
                  <a:gd name="T31" fmla="*/ 2147483647 h 433"/>
                  <a:gd name="T32" fmla="*/ 2147483647 w 425"/>
                  <a:gd name="T33" fmla="*/ 2147483647 h 433"/>
                  <a:gd name="T34" fmla="*/ 0 w 425"/>
                  <a:gd name="T35" fmla="*/ 2147483647 h 433"/>
                  <a:gd name="T36" fmla="*/ 2147483647 w 425"/>
                  <a:gd name="T37" fmla="*/ 2147483647 h 433"/>
                  <a:gd name="T38" fmla="*/ 2147483647 w 425"/>
                  <a:gd name="T39" fmla="*/ 2147483647 h 433"/>
                  <a:gd name="T40" fmla="*/ 2147483647 w 425"/>
                  <a:gd name="T41" fmla="*/ 2147483647 h 433"/>
                  <a:gd name="T42" fmla="*/ 2147483647 w 425"/>
                  <a:gd name="T43" fmla="*/ 2147483647 h 433"/>
                  <a:gd name="T44" fmla="*/ 2147483647 w 425"/>
                  <a:gd name="T45" fmla="*/ 2147483647 h 433"/>
                  <a:gd name="T46" fmla="*/ 2147483647 w 425"/>
                  <a:gd name="T47" fmla="*/ 2147483647 h 433"/>
                  <a:gd name="T48" fmla="*/ 2147483647 w 425"/>
                  <a:gd name="T49" fmla="*/ 2147483647 h 433"/>
                  <a:gd name="T50" fmla="*/ 2147483647 w 425"/>
                  <a:gd name="T51" fmla="*/ 2147483647 h 433"/>
                  <a:gd name="T52" fmla="*/ 2147483647 w 425"/>
                  <a:gd name="T53" fmla="*/ 2147483647 h 433"/>
                  <a:gd name="T54" fmla="*/ 2147483647 w 425"/>
                  <a:gd name="T55" fmla="*/ 2147483647 h 433"/>
                  <a:gd name="T56" fmla="*/ 2147483647 w 425"/>
                  <a:gd name="T57" fmla="*/ 2147483647 h 433"/>
                  <a:gd name="T58" fmla="*/ 2147483647 w 425"/>
                  <a:gd name="T59" fmla="*/ 2147483647 h 433"/>
                  <a:gd name="T60" fmla="*/ 2147483647 w 425"/>
                  <a:gd name="T61" fmla="*/ 2147483647 h 433"/>
                  <a:gd name="T62" fmla="*/ 2147483647 w 425"/>
                  <a:gd name="T63" fmla="*/ 0 h 433"/>
                  <a:gd name="T64" fmla="*/ 2147483647 w 425"/>
                  <a:gd name="T65" fmla="*/ 0 h 433"/>
                  <a:gd name="T66" fmla="*/ 2147483647 w 425"/>
                  <a:gd name="T67" fmla="*/ 2147483647 h 433"/>
                  <a:gd name="T68" fmla="*/ 2147483647 w 425"/>
                  <a:gd name="T69" fmla="*/ 2147483647 h 433"/>
                  <a:gd name="T70" fmla="*/ 2147483647 w 425"/>
                  <a:gd name="T71" fmla="*/ 2147483647 h 433"/>
                  <a:gd name="T72" fmla="*/ 2147483647 w 425"/>
                  <a:gd name="T73" fmla="*/ 2147483647 h 433"/>
                  <a:gd name="T74" fmla="*/ 2147483647 w 425"/>
                  <a:gd name="T75" fmla="*/ 2147483647 h 433"/>
                  <a:gd name="T76" fmla="*/ 2147483647 w 425"/>
                  <a:gd name="T77" fmla="*/ 2147483647 h 433"/>
                  <a:gd name="T78" fmla="*/ 2147483647 w 425"/>
                  <a:gd name="T79" fmla="*/ 2147483647 h 433"/>
                  <a:gd name="T80" fmla="*/ 2147483647 w 425"/>
                  <a:gd name="T81" fmla="*/ 2147483647 h 433"/>
                  <a:gd name="T82" fmla="*/ 2147483647 w 425"/>
                  <a:gd name="T83" fmla="*/ 2147483647 h 433"/>
                  <a:gd name="T84" fmla="*/ 2147483647 w 425"/>
                  <a:gd name="T85" fmla="*/ 2147483647 h 433"/>
                  <a:gd name="T86" fmla="*/ 2147483647 w 425"/>
                  <a:gd name="T87" fmla="*/ 2147483647 h 433"/>
                  <a:gd name="T88" fmla="*/ 2147483647 w 425"/>
                  <a:gd name="T89" fmla="*/ 2147483647 h 433"/>
                  <a:gd name="T90" fmla="*/ 2147483647 w 425"/>
                  <a:gd name="T91" fmla="*/ 2147483647 h 433"/>
                  <a:gd name="T92" fmla="*/ 2147483647 w 425"/>
                  <a:gd name="T93" fmla="*/ 2147483647 h 433"/>
                  <a:gd name="T94" fmla="*/ 2147483647 w 425"/>
                  <a:gd name="T95" fmla="*/ 2147483647 h 43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25"/>
                  <a:gd name="T145" fmla="*/ 0 h 433"/>
                  <a:gd name="T146" fmla="*/ 425 w 425"/>
                  <a:gd name="T147" fmla="*/ 433 h 43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25" h="433">
                    <a:moveTo>
                      <a:pt x="286" y="267"/>
                    </a:moveTo>
                    <a:lnTo>
                      <a:pt x="350" y="314"/>
                    </a:lnTo>
                    <a:lnTo>
                      <a:pt x="350" y="339"/>
                    </a:lnTo>
                    <a:lnTo>
                      <a:pt x="320" y="359"/>
                    </a:lnTo>
                    <a:lnTo>
                      <a:pt x="285" y="381"/>
                    </a:lnTo>
                    <a:lnTo>
                      <a:pt x="254" y="398"/>
                    </a:lnTo>
                    <a:lnTo>
                      <a:pt x="222" y="432"/>
                    </a:lnTo>
                    <a:lnTo>
                      <a:pt x="194" y="416"/>
                    </a:lnTo>
                    <a:lnTo>
                      <a:pt x="153" y="381"/>
                    </a:lnTo>
                    <a:lnTo>
                      <a:pt x="140" y="381"/>
                    </a:lnTo>
                    <a:lnTo>
                      <a:pt x="116" y="394"/>
                    </a:lnTo>
                    <a:lnTo>
                      <a:pt x="88" y="387"/>
                    </a:lnTo>
                    <a:lnTo>
                      <a:pt x="96" y="370"/>
                    </a:lnTo>
                    <a:lnTo>
                      <a:pt x="97" y="339"/>
                    </a:lnTo>
                    <a:lnTo>
                      <a:pt x="85" y="313"/>
                    </a:lnTo>
                    <a:lnTo>
                      <a:pt x="43" y="308"/>
                    </a:lnTo>
                    <a:lnTo>
                      <a:pt x="9" y="312"/>
                    </a:lnTo>
                    <a:lnTo>
                      <a:pt x="0" y="290"/>
                    </a:lnTo>
                    <a:lnTo>
                      <a:pt x="17" y="257"/>
                    </a:lnTo>
                    <a:lnTo>
                      <a:pt x="39" y="231"/>
                    </a:lnTo>
                    <a:lnTo>
                      <a:pt x="47" y="181"/>
                    </a:lnTo>
                    <a:lnTo>
                      <a:pt x="87" y="164"/>
                    </a:lnTo>
                    <a:lnTo>
                      <a:pt x="140" y="167"/>
                    </a:lnTo>
                    <a:lnTo>
                      <a:pt x="153" y="154"/>
                    </a:lnTo>
                    <a:lnTo>
                      <a:pt x="187" y="100"/>
                    </a:lnTo>
                    <a:lnTo>
                      <a:pt x="206" y="63"/>
                    </a:lnTo>
                    <a:lnTo>
                      <a:pt x="258" y="63"/>
                    </a:lnTo>
                    <a:lnTo>
                      <a:pt x="271" y="29"/>
                    </a:lnTo>
                    <a:lnTo>
                      <a:pt x="289" y="24"/>
                    </a:lnTo>
                    <a:lnTo>
                      <a:pt x="311" y="24"/>
                    </a:lnTo>
                    <a:lnTo>
                      <a:pt x="336" y="24"/>
                    </a:lnTo>
                    <a:lnTo>
                      <a:pt x="354" y="0"/>
                    </a:lnTo>
                    <a:lnTo>
                      <a:pt x="364" y="0"/>
                    </a:lnTo>
                    <a:lnTo>
                      <a:pt x="357" y="32"/>
                    </a:lnTo>
                    <a:lnTo>
                      <a:pt x="336" y="50"/>
                    </a:lnTo>
                    <a:lnTo>
                      <a:pt x="324" y="91"/>
                    </a:lnTo>
                    <a:lnTo>
                      <a:pt x="325" y="136"/>
                    </a:lnTo>
                    <a:lnTo>
                      <a:pt x="349" y="138"/>
                    </a:lnTo>
                    <a:lnTo>
                      <a:pt x="382" y="121"/>
                    </a:lnTo>
                    <a:lnTo>
                      <a:pt x="400" y="104"/>
                    </a:lnTo>
                    <a:lnTo>
                      <a:pt x="416" y="104"/>
                    </a:lnTo>
                    <a:lnTo>
                      <a:pt x="424" y="117"/>
                    </a:lnTo>
                    <a:lnTo>
                      <a:pt x="370" y="164"/>
                    </a:lnTo>
                    <a:lnTo>
                      <a:pt x="368" y="195"/>
                    </a:lnTo>
                    <a:lnTo>
                      <a:pt x="364" y="219"/>
                    </a:lnTo>
                    <a:lnTo>
                      <a:pt x="320" y="219"/>
                    </a:lnTo>
                    <a:lnTo>
                      <a:pt x="289" y="244"/>
                    </a:lnTo>
                    <a:lnTo>
                      <a:pt x="286" y="267"/>
                    </a:lnTo>
                  </a:path>
                </a:pathLst>
              </a:custGeom>
              <a:solidFill>
                <a:srgbClr val="D9D9D9"/>
              </a:solid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GB" alt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sp>
            <p:nvSpPr>
              <p:cNvPr id="64" name="Freeform 9">
                <a:extLst>
                  <a:ext uri="{FF2B5EF4-FFF2-40B4-BE49-F238E27FC236}">
                    <a16:creationId xmlns:a16="http://schemas.microsoft.com/office/drawing/2014/main" id="{F7746D7B-0475-499F-96AE-FF35E4094D2D}"/>
                  </a:ext>
                </a:extLst>
              </p:cNvPr>
              <p:cNvSpPr>
                <a:spLocks noChangeAspect="1"/>
              </p:cNvSpPr>
              <p:nvPr/>
            </p:nvSpPr>
            <p:spPr bwMode="gray">
              <a:xfrm>
                <a:off x="-634205" y="2647950"/>
                <a:ext cx="1609725" cy="1949450"/>
              </a:xfrm>
              <a:custGeom>
                <a:avLst/>
                <a:gdLst>
                  <a:gd name="T0" fmla="*/ 2147483647 w 1878"/>
                  <a:gd name="T1" fmla="*/ 2147483647 h 1991"/>
                  <a:gd name="T2" fmla="*/ 2147483647 w 1878"/>
                  <a:gd name="T3" fmla="*/ 2147483647 h 1991"/>
                  <a:gd name="T4" fmla="*/ 2147483647 w 1878"/>
                  <a:gd name="T5" fmla="*/ 2147483647 h 1991"/>
                  <a:gd name="T6" fmla="*/ 2147483647 w 1878"/>
                  <a:gd name="T7" fmla="*/ 2147483647 h 1991"/>
                  <a:gd name="T8" fmla="*/ 2147483647 w 1878"/>
                  <a:gd name="T9" fmla="*/ 2147483647 h 1991"/>
                  <a:gd name="T10" fmla="*/ 2147483647 w 1878"/>
                  <a:gd name="T11" fmla="*/ 2147483647 h 1991"/>
                  <a:gd name="T12" fmla="*/ 2147483647 w 1878"/>
                  <a:gd name="T13" fmla="*/ 2147483647 h 1991"/>
                  <a:gd name="T14" fmla="*/ 2147483647 w 1878"/>
                  <a:gd name="T15" fmla="*/ 2147483647 h 1991"/>
                  <a:gd name="T16" fmla="*/ 2147483647 w 1878"/>
                  <a:gd name="T17" fmla="*/ 2147483647 h 1991"/>
                  <a:gd name="T18" fmla="*/ 2147483647 w 1878"/>
                  <a:gd name="T19" fmla="*/ 2147483647 h 1991"/>
                  <a:gd name="T20" fmla="*/ 2147483647 w 1878"/>
                  <a:gd name="T21" fmla="*/ 2147483647 h 1991"/>
                  <a:gd name="T22" fmla="*/ 2147483647 w 1878"/>
                  <a:gd name="T23" fmla="*/ 2147483647 h 1991"/>
                  <a:gd name="T24" fmla="*/ 2147483647 w 1878"/>
                  <a:gd name="T25" fmla="*/ 2147483647 h 1991"/>
                  <a:gd name="T26" fmla="*/ 2147483647 w 1878"/>
                  <a:gd name="T27" fmla="*/ 2147483647 h 1991"/>
                  <a:gd name="T28" fmla="*/ 2147483647 w 1878"/>
                  <a:gd name="T29" fmla="*/ 2147483647 h 1991"/>
                  <a:gd name="T30" fmla="*/ 2147483647 w 1878"/>
                  <a:gd name="T31" fmla="*/ 2147483647 h 1991"/>
                  <a:gd name="T32" fmla="*/ 2147483647 w 1878"/>
                  <a:gd name="T33" fmla="*/ 2147483647 h 1991"/>
                  <a:gd name="T34" fmla="*/ 2147483647 w 1878"/>
                  <a:gd name="T35" fmla="*/ 2147483647 h 1991"/>
                  <a:gd name="T36" fmla="*/ 2147483647 w 1878"/>
                  <a:gd name="T37" fmla="*/ 2147483647 h 1991"/>
                  <a:gd name="T38" fmla="*/ 2147483647 w 1878"/>
                  <a:gd name="T39" fmla="*/ 2147483647 h 1991"/>
                  <a:gd name="T40" fmla="*/ 2147483647 w 1878"/>
                  <a:gd name="T41" fmla="*/ 2147483647 h 1991"/>
                  <a:gd name="T42" fmla="*/ 2147483647 w 1878"/>
                  <a:gd name="T43" fmla="*/ 2147483647 h 1991"/>
                  <a:gd name="T44" fmla="*/ 2147483647 w 1878"/>
                  <a:gd name="T45" fmla="*/ 2147483647 h 1991"/>
                  <a:gd name="T46" fmla="*/ 2147483647 w 1878"/>
                  <a:gd name="T47" fmla="*/ 2147483647 h 1991"/>
                  <a:gd name="T48" fmla="*/ 2147483647 w 1878"/>
                  <a:gd name="T49" fmla="*/ 2147483647 h 1991"/>
                  <a:gd name="T50" fmla="*/ 2147483647 w 1878"/>
                  <a:gd name="T51" fmla="*/ 2147483647 h 1991"/>
                  <a:gd name="T52" fmla="*/ 2147483647 w 1878"/>
                  <a:gd name="T53" fmla="*/ 2147483647 h 1991"/>
                  <a:gd name="T54" fmla="*/ 0 w 1878"/>
                  <a:gd name="T55" fmla="*/ 2147483647 h 1991"/>
                  <a:gd name="T56" fmla="*/ 2147483647 w 1878"/>
                  <a:gd name="T57" fmla="*/ 2147483647 h 1991"/>
                  <a:gd name="T58" fmla="*/ 2147483647 w 1878"/>
                  <a:gd name="T59" fmla="*/ 2147483647 h 1991"/>
                  <a:gd name="T60" fmla="*/ 2147483647 w 1878"/>
                  <a:gd name="T61" fmla="*/ 2147483647 h 1991"/>
                  <a:gd name="T62" fmla="*/ 2147483647 w 1878"/>
                  <a:gd name="T63" fmla="*/ 2147483647 h 1991"/>
                  <a:gd name="T64" fmla="*/ 2147483647 w 1878"/>
                  <a:gd name="T65" fmla="*/ 2147483647 h 1991"/>
                  <a:gd name="T66" fmla="*/ 2147483647 w 1878"/>
                  <a:gd name="T67" fmla="*/ 2147483647 h 1991"/>
                  <a:gd name="T68" fmla="*/ 2147483647 w 1878"/>
                  <a:gd name="T69" fmla="*/ 2147483647 h 1991"/>
                  <a:gd name="T70" fmla="*/ 2147483647 w 1878"/>
                  <a:gd name="T71" fmla="*/ 2147483647 h 1991"/>
                  <a:gd name="T72" fmla="*/ 2147483647 w 1878"/>
                  <a:gd name="T73" fmla="*/ 2147483647 h 1991"/>
                  <a:gd name="T74" fmla="*/ 2147483647 w 1878"/>
                  <a:gd name="T75" fmla="*/ 2147483647 h 1991"/>
                  <a:gd name="T76" fmla="*/ 2147483647 w 1878"/>
                  <a:gd name="T77" fmla="*/ 0 h 1991"/>
                  <a:gd name="T78" fmla="*/ 2147483647 w 1878"/>
                  <a:gd name="T79" fmla="*/ 2147483647 h 1991"/>
                  <a:gd name="T80" fmla="*/ 2147483647 w 1878"/>
                  <a:gd name="T81" fmla="*/ 2147483647 h 1991"/>
                  <a:gd name="T82" fmla="*/ 2147483647 w 1878"/>
                  <a:gd name="T83" fmla="*/ 2147483647 h 1991"/>
                  <a:gd name="T84" fmla="*/ 2147483647 w 1878"/>
                  <a:gd name="T85" fmla="*/ 2147483647 h 1991"/>
                  <a:gd name="T86" fmla="*/ 2147483647 w 1878"/>
                  <a:gd name="T87" fmla="*/ 2147483647 h 1991"/>
                  <a:gd name="T88" fmla="*/ 2147483647 w 1878"/>
                  <a:gd name="T89" fmla="*/ 2147483647 h 1991"/>
                  <a:gd name="T90" fmla="*/ 2147483647 w 1878"/>
                  <a:gd name="T91" fmla="*/ 2147483647 h 1991"/>
                  <a:gd name="T92" fmla="*/ 2147483647 w 1878"/>
                  <a:gd name="T93" fmla="*/ 2147483647 h 1991"/>
                  <a:gd name="T94" fmla="*/ 2147483647 w 1878"/>
                  <a:gd name="T95" fmla="*/ 2147483647 h 1991"/>
                  <a:gd name="T96" fmla="*/ 2147483647 w 1878"/>
                  <a:gd name="T97" fmla="*/ 2147483647 h 1991"/>
                  <a:gd name="T98" fmla="*/ 2147483647 w 1878"/>
                  <a:gd name="T99" fmla="*/ 2147483647 h 1991"/>
                  <a:gd name="T100" fmla="*/ 2147483647 w 1878"/>
                  <a:gd name="T101" fmla="*/ 2147483647 h 1991"/>
                  <a:gd name="T102" fmla="*/ 2147483647 w 1878"/>
                  <a:gd name="T103" fmla="*/ 2147483647 h 1991"/>
                  <a:gd name="T104" fmla="*/ 2147483647 w 1878"/>
                  <a:gd name="T105" fmla="*/ 2147483647 h 1991"/>
                  <a:gd name="T106" fmla="*/ 2147483647 w 1878"/>
                  <a:gd name="T107" fmla="*/ 2147483647 h 1991"/>
                  <a:gd name="T108" fmla="*/ 2147483647 w 1878"/>
                  <a:gd name="T109" fmla="*/ 2147483647 h 1991"/>
                  <a:gd name="T110" fmla="*/ 2147483647 w 1878"/>
                  <a:gd name="T111" fmla="*/ 2147483647 h 1991"/>
                  <a:gd name="T112" fmla="*/ 2147483647 w 1878"/>
                  <a:gd name="T113" fmla="*/ 2147483647 h 1991"/>
                  <a:gd name="T114" fmla="*/ 2147483647 w 1878"/>
                  <a:gd name="T115" fmla="*/ 2147483647 h 1991"/>
                  <a:gd name="T116" fmla="*/ 2147483647 w 1878"/>
                  <a:gd name="T117" fmla="*/ 2147483647 h 1991"/>
                  <a:gd name="T118" fmla="*/ 2147483647 w 1878"/>
                  <a:gd name="T119" fmla="*/ 2147483647 h 1991"/>
                  <a:gd name="T120" fmla="*/ 2147483647 w 1878"/>
                  <a:gd name="T121" fmla="*/ 2147483647 h 1991"/>
                  <a:gd name="T122" fmla="*/ 2147483647 w 1878"/>
                  <a:gd name="T123" fmla="*/ 2147483647 h 1991"/>
                  <a:gd name="T124" fmla="*/ 2147483647 w 1878"/>
                  <a:gd name="T125" fmla="*/ 2147483647 h 199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878"/>
                  <a:gd name="T190" fmla="*/ 0 h 1991"/>
                  <a:gd name="T191" fmla="*/ 1878 w 1878"/>
                  <a:gd name="T192" fmla="*/ 1991 h 199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878" h="1991">
                    <a:moveTo>
                      <a:pt x="1872" y="1450"/>
                    </a:moveTo>
                    <a:lnTo>
                      <a:pt x="1872" y="1536"/>
                    </a:lnTo>
                    <a:lnTo>
                      <a:pt x="1851" y="1569"/>
                    </a:lnTo>
                    <a:lnTo>
                      <a:pt x="1833" y="1587"/>
                    </a:lnTo>
                    <a:lnTo>
                      <a:pt x="1798" y="1595"/>
                    </a:lnTo>
                    <a:lnTo>
                      <a:pt x="1737" y="1607"/>
                    </a:lnTo>
                    <a:lnTo>
                      <a:pt x="1699" y="1619"/>
                    </a:lnTo>
                    <a:lnTo>
                      <a:pt x="1666" y="1678"/>
                    </a:lnTo>
                    <a:lnTo>
                      <a:pt x="1658" y="1698"/>
                    </a:lnTo>
                    <a:lnTo>
                      <a:pt x="1637" y="1712"/>
                    </a:lnTo>
                    <a:lnTo>
                      <a:pt x="1579" y="1713"/>
                    </a:lnTo>
                    <a:lnTo>
                      <a:pt x="1570" y="1700"/>
                    </a:lnTo>
                    <a:lnTo>
                      <a:pt x="1556" y="1700"/>
                    </a:lnTo>
                    <a:lnTo>
                      <a:pt x="1535" y="1719"/>
                    </a:lnTo>
                    <a:lnTo>
                      <a:pt x="1513" y="1716"/>
                    </a:lnTo>
                    <a:lnTo>
                      <a:pt x="1494" y="1693"/>
                    </a:lnTo>
                    <a:lnTo>
                      <a:pt x="1411" y="1696"/>
                    </a:lnTo>
                    <a:lnTo>
                      <a:pt x="1389" y="1738"/>
                    </a:lnTo>
                    <a:lnTo>
                      <a:pt x="1371" y="1737"/>
                    </a:lnTo>
                    <a:lnTo>
                      <a:pt x="1355" y="1727"/>
                    </a:lnTo>
                    <a:lnTo>
                      <a:pt x="1306" y="1737"/>
                    </a:lnTo>
                    <a:lnTo>
                      <a:pt x="1307" y="1722"/>
                    </a:lnTo>
                    <a:lnTo>
                      <a:pt x="1275" y="1719"/>
                    </a:lnTo>
                    <a:lnTo>
                      <a:pt x="1223" y="1660"/>
                    </a:lnTo>
                    <a:lnTo>
                      <a:pt x="1202" y="1664"/>
                    </a:lnTo>
                    <a:lnTo>
                      <a:pt x="1193" y="1713"/>
                    </a:lnTo>
                    <a:lnTo>
                      <a:pt x="1180" y="1732"/>
                    </a:lnTo>
                    <a:lnTo>
                      <a:pt x="1167" y="1737"/>
                    </a:lnTo>
                    <a:lnTo>
                      <a:pt x="1164" y="1767"/>
                    </a:lnTo>
                    <a:lnTo>
                      <a:pt x="1156" y="1788"/>
                    </a:lnTo>
                    <a:lnTo>
                      <a:pt x="1141" y="1808"/>
                    </a:lnTo>
                    <a:lnTo>
                      <a:pt x="1088" y="1809"/>
                    </a:lnTo>
                    <a:lnTo>
                      <a:pt x="1059" y="1814"/>
                    </a:lnTo>
                    <a:lnTo>
                      <a:pt x="1032" y="1856"/>
                    </a:lnTo>
                    <a:lnTo>
                      <a:pt x="1009" y="1875"/>
                    </a:lnTo>
                    <a:lnTo>
                      <a:pt x="988" y="1891"/>
                    </a:lnTo>
                    <a:lnTo>
                      <a:pt x="969" y="1922"/>
                    </a:lnTo>
                    <a:lnTo>
                      <a:pt x="942" y="1923"/>
                    </a:lnTo>
                    <a:lnTo>
                      <a:pt x="918" y="1927"/>
                    </a:lnTo>
                    <a:lnTo>
                      <a:pt x="913" y="1941"/>
                    </a:lnTo>
                    <a:lnTo>
                      <a:pt x="904" y="1951"/>
                    </a:lnTo>
                    <a:lnTo>
                      <a:pt x="900" y="1972"/>
                    </a:lnTo>
                    <a:lnTo>
                      <a:pt x="875" y="1982"/>
                    </a:lnTo>
                    <a:lnTo>
                      <a:pt x="846" y="1985"/>
                    </a:lnTo>
                    <a:lnTo>
                      <a:pt x="815" y="1990"/>
                    </a:lnTo>
                    <a:lnTo>
                      <a:pt x="803" y="1975"/>
                    </a:lnTo>
                    <a:lnTo>
                      <a:pt x="782" y="1953"/>
                    </a:lnTo>
                    <a:lnTo>
                      <a:pt x="765" y="1901"/>
                    </a:lnTo>
                    <a:lnTo>
                      <a:pt x="772" y="1868"/>
                    </a:lnTo>
                    <a:lnTo>
                      <a:pt x="788" y="1817"/>
                    </a:lnTo>
                    <a:lnTo>
                      <a:pt x="785" y="1807"/>
                    </a:lnTo>
                    <a:lnTo>
                      <a:pt x="765" y="1809"/>
                    </a:lnTo>
                    <a:lnTo>
                      <a:pt x="744" y="1817"/>
                    </a:lnTo>
                    <a:lnTo>
                      <a:pt x="744" y="1844"/>
                    </a:lnTo>
                    <a:lnTo>
                      <a:pt x="735" y="1861"/>
                    </a:lnTo>
                    <a:lnTo>
                      <a:pt x="702" y="1864"/>
                    </a:lnTo>
                    <a:lnTo>
                      <a:pt x="685" y="1871"/>
                    </a:lnTo>
                    <a:lnTo>
                      <a:pt x="655" y="1909"/>
                    </a:lnTo>
                    <a:lnTo>
                      <a:pt x="639" y="1909"/>
                    </a:lnTo>
                    <a:lnTo>
                      <a:pt x="627" y="1872"/>
                    </a:lnTo>
                    <a:lnTo>
                      <a:pt x="649" y="1800"/>
                    </a:lnTo>
                    <a:lnTo>
                      <a:pt x="632" y="1783"/>
                    </a:lnTo>
                    <a:lnTo>
                      <a:pt x="597" y="1742"/>
                    </a:lnTo>
                    <a:lnTo>
                      <a:pt x="546" y="1732"/>
                    </a:lnTo>
                    <a:lnTo>
                      <a:pt x="550" y="1715"/>
                    </a:lnTo>
                    <a:lnTo>
                      <a:pt x="570" y="1678"/>
                    </a:lnTo>
                    <a:lnTo>
                      <a:pt x="550" y="1646"/>
                    </a:lnTo>
                    <a:lnTo>
                      <a:pt x="521" y="1570"/>
                    </a:lnTo>
                    <a:lnTo>
                      <a:pt x="527" y="1455"/>
                    </a:lnTo>
                    <a:lnTo>
                      <a:pt x="487" y="1434"/>
                    </a:lnTo>
                    <a:lnTo>
                      <a:pt x="471" y="1410"/>
                    </a:lnTo>
                    <a:lnTo>
                      <a:pt x="446" y="1379"/>
                    </a:lnTo>
                    <a:lnTo>
                      <a:pt x="420" y="1393"/>
                    </a:lnTo>
                    <a:lnTo>
                      <a:pt x="404" y="1419"/>
                    </a:lnTo>
                    <a:lnTo>
                      <a:pt x="382" y="1469"/>
                    </a:lnTo>
                    <a:lnTo>
                      <a:pt x="321" y="1469"/>
                    </a:lnTo>
                    <a:lnTo>
                      <a:pt x="292" y="1564"/>
                    </a:lnTo>
                    <a:lnTo>
                      <a:pt x="186" y="1361"/>
                    </a:lnTo>
                    <a:lnTo>
                      <a:pt x="133" y="1246"/>
                    </a:lnTo>
                    <a:lnTo>
                      <a:pt x="111" y="1179"/>
                    </a:lnTo>
                    <a:lnTo>
                      <a:pt x="88" y="1088"/>
                    </a:lnTo>
                    <a:lnTo>
                      <a:pt x="62" y="1053"/>
                    </a:lnTo>
                    <a:lnTo>
                      <a:pt x="12" y="976"/>
                    </a:lnTo>
                    <a:lnTo>
                      <a:pt x="0" y="944"/>
                    </a:lnTo>
                    <a:lnTo>
                      <a:pt x="12" y="916"/>
                    </a:lnTo>
                    <a:lnTo>
                      <a:pt x="45" y="898"/>
                    </a:lnTo>
                    <a:lnTo>
                      <a:pt x="62" y="894"/>
                    </a:lnTo>
                    <a:lnTo>
                      <a:pt x="62" y="880"/>
                    </a:lnTo>
                    <a:lnTo>
                      <a:pt x="58" y="861"/>
                    </a:lnTo>
                    <a:lnTo>
                      <a:pt x="58" y="843"/>
                    </a:lnTo>
                    <a:lnTo>
                      <a:pt x="79" y="839"/>
                    </a:lnTo>
                    <a:lnTo>
                      <a:pt x="97" y="807"/>
                    </a:lnTo>
                    <a:lnTo>
                      <a:pt x="102" y="793"/>
                    </a:lnTo>
                    <a:lnTo>
                      <a:pt x="114" y="798"/>
                    </a:lnTo>
                    <a:lnTo>
                      <a:pt x="133" y="789"/>
                    </a:lnTo>
                    <a:lnTo>
                      <a:pt x="133" y="811"/>
                    </a:lnTo>
                    <a:lnTo>
                      <a:pt x="154" y="843"/>
                    </a:lnTo>
                    <a:lnTo>
                      <a:pt x="180" y="847"/>
                    </a:lnTo>
                    <a:lnTo>
                      <a:pt x="193" y="852"/>
                    </a:lnTo>
                    <a:lnTo>
                      <a:pt x="193" y="874"/>
                    </a:lnTo>
                    <a:lnTo>
                      <a:pt x="180" y="884"/>
                    </a:lnTo>
                    <a:lnTo>
                      <a:pt x="176" y="906"/>
                    </a:lnTo>
                    <a:lnTo>
                      <a:pt x="189" y="920"/>
                    </a:lnTo>
                    <a:lnTo>
                      <a:pt x="207" y="944"/>
                    </a:lnTo>
                    <a:lnTo>
                      <a:pt x="224" y="948"/>
                    </a:lnTo>
                    <a:lnTo>
                      <a:pt x="269" y="961"/>
                    </a:lnTo>
                    <a:lnTo>
                      <a:pt x="342" y="993"/>
                    </a:lnTo>
                    <a:lnTo>
                      <a:pt x="588" y="1002"/>
                    </a:lnTo>
                    <a:lnTo>
                      <a:pt x="588" y="969"/>
                    </a:lnTo>
                    <a:lnTo>
                      <a:pt x="601" y="948"/>
                    </a:lnTo>
                    <a:lnTo>
                      <a:pt x="627" y="944"/>
                    </a:lnTo>
                    <a:lnTo>
                      <a:pt x="645" y="934"/>
                    </a:lnTo>
                    <a:lnTo>
                      <a:pt x="654" y="911"/>
                    </a:lnTo>
                    <a:lnTo>
                      <a:pt x="688" y="889"/>
                    </a:lnTo>
                    <a:lnTo>
                      <a:pt x="719" y="894"/>
                    </a:lnTo>
                    <a:lnTo>
                      <a:pt x="741" y="880"/>
                    </a:lnTo>
                    <a:lnTo>
                      <a:pt x="741" y="0"/>
                    </a:lnTo>
                    <a:lnTo>
                      <a:pt x="772" y="9"/>
                    </a:lnTo>
                    <a:lnTo>
                      <a:pt x="824" y="69"/>
                    </a:lnTo>
                    <a:lnTo>
                      <a:pt x="867" y="154"/>
                    </a:lnTo>
                    <a:lnTo>
                      <a:pt x="894" y="227"/>
                    </a:lnTo>
                    <a:lnTo>
                      <a:pt x="917" y="286"/>
                    </a:lnTo>
                    <a:lnTo>
                      <a:pt x="917" y="322"/>
                    </a:lnTo>
                    <a:lnTo>
                      <a:pt x="882" y="371"/>
                    </a:lnTo>
                    <a:lnTo>
                      <a:pt x="867" y="407"/>
                    </a:lnTo>
                    <a:lnTo>
                      <a:pt x="867" y="495"/>
                    </a:lnTo>
                    <a:lnTo>
                      <a:pt x="973" y="486"/>
                    </a:lnTo>
                    <a:lnTo>
                      <a:pt x="991" y="495"/>
                    </a:lnTo>
                    <a:lnTo>
                      <a:pt x="1013" y="473"/>
                    </a:lnTo>
                    <a:lnTo>
                      <a:pt x="1053" y="480"/>
                    </a:lnTo>
                    <a:lnTo>
                      <a:pt x="1092" y="489"/>
                    </a:lnTo>
                    <a:lnTo>
                      <a:pt x="1118" y="486"/>
                    </a:lnTo>
                    <a:lnTo>
                      <a:pt x="1140" y="449"/>
                    </a:lnTo>
                    <a:lnTo>
                      <a:pt x="1193" y="444"/>
                    </a:lnTo>
                    <a:lnTo>
                      <a:pt x="1241" y="368"/>
                    </a:lnTo>
                    <a:lnTo>
                      <a:pt x="1272" y="335"/>
                    </a:lnTo>
                    <a:lnTo>
                      <a:pt x="1298" y="330"/>
                    </a:lnTo>
                    <a:lnTo>
                      <a:pt x="1308" y="322"/>
                    </a:lnTo>
                    <a:lnTo>
                      <a:pt x="1316" y="335"/>
                    </a:lnTo>
                    <a:lnTo>
                      <a:pt x="1311" y="413"/>
                    </a:lnTo>
                    <a:lnTo>
                      <a:pt x="1316" y="435"/>
                    </a:lnTo>
                    <a:lnTo>
                      <a:pt x="1371" y="454"/>
                    </a:lnTo>
                    <a:lnTo>
                      <a:pt x="1385" y="480"/>
                    </a:lnTo>
                    <a:lnTo>
                      <a:pt x="1385" y="508"/>
                    </a:lnTo>
                    <a:lnTo>
                      <a:pt x="1395" y="536"/>
                    </a:lnTo>
                    <a:lnTo>
                      <a:pt x="1390" y="554"/>
                    </a:lnTo>
                    <a:lnTo>
                      <a:pt x="1390" y="581"/>
                    </a:lnTo>
                    <a:lnTo>
                      <a:pt x="1395" y="590"/>
                    </a:lnTo>
                    <a:lnTo>
                      <a:pt x="1417" y="617"/>
                    </a:lnTo>
                    <a:lnTo>
                      <a:pt x="1504" y="676"/>
                    </a:lnTo>
                    <a:lnTo>
                      <a:pt x="1548" y="676"/>
                    </a:lnTo>
                    <a:lnTo>
                      <a:pt x="1579" y="649"/>
                    </a:lnTo>
                    <a:lnTo>
                      <a:pt x="1601" y="630"/>
                    </a:lnTo>
                    <a:lnTo>
                      <a:pt x="1601" y="711"/>
                    </a:lnTo>
                    <a:lnTo>
                      <a:pt x="1639" y="726"/>
                    </a:lnTo>
                    <a:lnTo>
                      <a:pt x="1667" y="725"/>
                    </a:lnTo>
                    <a:lnTo>
                      <a:pt x="1655" y="752"/>
                    </a:lnTo>
                    <a:lnTo>
                      <a:pt x="1666" y="789"/>
                    </a:lnTo>
                    <a:lnTo>
                      <a:pt x="1676" y="798"/>
                    </a:lnTo>
                    <a:lnTo>
                      <a:pt x="1696" y="811"/>
                    </a:lnTo>
                    <a:lnTo>
                      <a:pt x="1723" y="803"/>
                    </a:lnTo>
                    <a:lnTo>
                      <a:pt x="1736" y="766"/>
                    </a:lnTo>
                    <a:lnTo>
                      <a:pt x="1741" y="734"/>
                    </a:lnTo>
                    <a:lnTo>
                      <a:pt x="1745" y="716"/>
                    </a:lnTo>
                    <a:lnTo>
                      <a:pt x="1797" y="726"/>
                    </a:lnTo>
                    <a:lnTo>
                      <a:pt x="1774" y="757"/>
                    </a:lnTo>
                    <a:lnTo>
                      <a:pt x="1771" y="776"/>
                    </a:lnTo>
                    <a:lnTo>
                      <a:pt x="1771" y="793"/>
                    </a:lnTo>
                    <a:lnTo>
                      <a:pt x="1775" y="811"/>
                    </a:lnTo>
                    <a:lnTo>
                      <a:pt x="1785" y="821"/>
                    </a:lnTo>
                    <a:lnTo>
                      <a:pt x="1789" y="835"/>
                    </a:lnTo>
                    <a:lnTo>
                      <a:pt x="1789" y="871"/>
                    </a:lnTo>
                    <a:lnTo>
                      <a:pt x="1780" y="889"/>
                    </a:lnTo>
                    <a:lnTo>
                      <a:pt x="1775" y="906"/>
                    </a:lnTo>
                    <a:lnTo>
                      <a:pt x="1763" y="961"/>
                    </a:lnTo>
                    <a:lnTo>
                      <a:pt x="1763" y="988"/>
                    </a:lnTo>
                    <a:lnTo>
                      <a:pt x="1736" y="1025"/>
                    </a:lnTo>
                    <a:lnTo>
                      <a:pt x="1718" y="1078"/>
                    </a:lnTo>
                    <a:lnTo>
                      <a:pt x="1692" y="1129"/>
                    </a:lnTo>
                    <a:lnTo>
                      <a:pt x="1670" y="1155"/>
                    </a:lnTo>
                    <a:lnTo>
                      <a:pt x="1654" y="1179"/>
                    </a:lnTo>
                    <a:lnTo>
                      <a:pt x="1654" y="1215"/>
                    </a:lnTo>
                    <a:lnTo>
                      <a:pt x="1692" y="1246"/>
                    </a:lnTo>
                    <a:lnTo>
                      <a:pt x="1745" y="1292"/>
                    </a:lnTo>
                    <a:lnTo>
                      <a:pt x="1759" y="1334"/>
                    </a:lnTo>
                    <a:lnTo>
                      <a:pt x="1792" y="1365"/>
                    </a:lnTo>
                    <a:lnTo>
                      <a:pt x="1824" y="1393"/>
                    </a:lnTo>
                    <a:lnTo>
                      <a:pt x="1872" y="1446"/>
                    </a:lnTo>
                    <a:lnTo>
                      <a:pt x="1877" y="1450"/>
                    </a:lnTo>
                    <a:lnTo>
                      <a:pt x="1872" y="1450"/>
                    </a:lnTo>
                  </a:path>
                </a:pathLst>
              </a:custGeom>
              <a:grp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sp>
            <p:nvSpPr>
              <p:cNvPr id="65" name="Freeform 10">
                <a:extLst>
                  <a:ext uri="{FF2B5EF4-FFF2-40B4-BE49-F238E27FC236}">
                    <a16:creationId xmlns:a16="http://schemas.microsoft.com/office/drawing/2014/main" id="{762C3FA0-48EF-429A-993F-AED577ED1EB3}"/>
                  </a:ext>
                </a:extLst>
              </p:cNvPr>
              <p:cNvSpPr>
                <a:spLocks noChangeAspect="1"/>
              </p:cNvSpPr>
              <p:nvPr/>
            </p:nvSpPr>
            <p:spPr bwMode="gray">
              <a:xfrm>
                <a:off x="1547020" y="3246438"/>
                <a:ext cx="782637" cy="971550"/>
              </a:xfrm>
              <a:custGeom>
                <a:avLst/>
                <a:gdLst>
                  <a:gd name="T0" fmla="*/ 2147483647 w 912"/>
                  <a:gd name="T1" fmla="*/ 2147483647 h 992"/>
                  <a:gd name="T2" fmla="*/ 2147483647 w 912"/>
                  <a:gd name="T3" fmla="*/ 2147483647 h 992"/>
                  <a:gd name="T4" fmla="*/ 2147483647 w 912"/>
                  <a:gd name="T5" fmla="*/ 2147483647 h 992"/>
                  <a:gd name="T6" fmla="*/ 2147483647 w 912"/>
                  <a:gd name="T7" fmla="*/ 2147483647 h 992"/>
                  <a:gd name="T8" fmla="*/ 2147483647 w 912"/>
                  <a:gd name="T9" fmla="*/ 2147483647 h 992"/>
                  <a:gd name="T10" fmla="*/ 2147483647 w 912"/>
                  <a:gd name="T11" fmla="*/ 2147483647 h 992"/>
                  <a:gd name="T12" fmla="*/ 2147483647 w 912"/>
                  <a:gd name="T13" fmla="*/ 2147483647 h 992"/>
                  <a:gd name="T14" fmla="*/ 2147483647 w 912"/>
                  <a:gd name="T15" fmla="*/ 2147483647 h 992"/>
                  <a:gd name="T16" fmla="*/ 2147483647 w 912"/>
                  <a:gd name="T17" fmla="*/ 2147483647 h 992"/>
                  <a:gd name="T18" fmla="*/ 2147483647 w 912"/>
                  <a:gd name="T19" fmla="*/ 2147483647 h 992"/>
                  <a:gd name="T20" fmla="*/ 2147483647 w 912"/>
                  <a:gd name="T21" fmla="*/ 2147483647 h 992"/>
                  <a:gd name="T22" fmla="*/ 2147483647 w 912"/>
                  <a:gd name="T23" fmla="*/ 2147483647 h 992"/>
                  <a:gd name="T24" fmla="*/ 2147483647 w 912"/>
                  <a:gd name="T25" fmla="*/ 2147483647 h 992"/>
                  <a:gd name="T26" fmla="*/ 2147483647 w 912"/>
                  <a:gd name="T27" fmla="*/ 2147483647 h 992"/>
                  <a:gd name="T28" fmla="*/ 2147483647 w 912"/>
                  <a:gd name="T29" fmla="*/ 2147483647 h 992"/>
                  <a:gd name="T30" fmla="*/ 2147483647 w 912"/>
                  <a:gd name="T31" fmla="*/ 2147483647 h 992"/>
                  <a:gd name="T32" fmla="*/ 2147483647 w 912"/>
                  <a:gd name="T33" fmla="*/ 2147483647 h 992"/>
                  <a:gd name="T34" fmla="*/ 2147483647 w 912"/>
                  <a:gd name="T35" fmla="*/ 2147483647 h 992"/>
                  <a:gd name="T36" fmla="*/ 2147483647 w 912"/>
                  <a:gd name="T37" fmla="*/ 2147483647 h 992"/>
                  <a:gd name="T38" fmla="*/ 2147483647 w 912"/>
                  <a:gd name="T39" fmla="*/ 2147483647 h 992"/>
                  <a:gd name="T40" fmla="*/ 2147483647 w 912"/>
                  <a:gd name="T41" fmla="*/ 2147483647 h 992"/>
                  <a:gd name="T42" fmla="*/ 0 w 912"/>
                  <a:gd name="T43" fmla="*/ 2147483647 h 992"/>
                  <a:gd name="T44" fmla="*/ 0 w 912"/>
                  <a:gd name="T45" fmla="*/ 2147483647 h 992"/>
                  <a:gd name="T46" fmla="*/ 2147483647 w 912"/>
                  <a:gd name="T47" fmla="*/ 2147483647 h 992"/>
                  <a:gd name="T48" fmla="*/ 2147483647 w 912"/>
                  <a:gd name="T49" fmla="*/ 2147483647 h 992"/>
                  <a:gd name="T50" fmla="*/ 2147483647 w 912"/>
                  <a:gd name="T51" fmla="*/ 2147483647 h 992"/>
                  <a:gd name="T52" fmla="*/ 2147483647 w 912"/>
                  <a:gd name="T53" fmla="*/ 2147483647 h 992"/>
                  <a:gd name="T54" fmla="*/ 2147483647 w 912"/>
                  <a:gd name="T55" fmla="*/ 2147483647 h 992"/>
                  <a:gd name="T56" fmla="*/ 2147483647 w 912"/>
                  <a:gd name="T57" fmla="*/ 2147483647 h 992"/>
                  <a:gd name="T58" fmla="*/ 2147483647 w 912"/>
                  <a:gd name="T59" fmla="*/ 2147483647 h 992"/>
                  <a:gd name="T60" fmla="*/ 2147483647 w 912"/>
                  <a:gd name="T61" fmla="*/ 2147483647 h 992"/>
                  <a:gd name="T62" fmla="*/ 2147483647 w 912"/>
                  <a:gd name="T63" fmla="*/ 2147483647 h 992"/>
                  <a:gd name="T64" fmla="*/ 2147483647 w 912"/>
                  <a:gd name="T65" fmla="*/ 2147483647 h 992"/>
                  <a:gd name="T66" fmla="*/ 2147483647 w 912"/>
                  <a:gd name="T67" fmla="*/ 2147483647 h 992"/>
                  <a:gd name="T68" fmla="*/ 2147483647 w 912"/>
                  <a:gd name="T69" fmla="*/ 2147483647 h 992"/>
                  <a:gd name="T70" fmla="*/ 2147483647 w 912"/>
                  <a:gd name="T71" fmla="*/ 2147483647 h 992"/>
                  <a:gd name="T72" fmla="*/ 2147483647 w 912"/>
                  <a:gd name="T73" fmla="*/ 2147483647 h 992"/>
                  <a:gd name="T74" fmla="*/ 2147483647 w 912"/>
                  <a:gd name="T75" fmla="*/ 2147483647 h 992"/>
                  <a:gd name="T76" fmla="*/ 2147483647 w 912"/>
                  <a:gd name="T77" fmla="*/ 2147483647 h 992"/>
                  <a:gd name="T78" fmla="*/ 2147483647 w 912"/>
                  <a:gd name="T79" fmla="*/ 2147483647 h 992"/>
                  <a:gd name="T80" fmla="*/ 2147483647 w 912"/>
                  <a:gd name="T81" fmla="*/ 2147483647 h 992"/>
                  <a:gd name="T82" fmla="*/ 2147483647 w 912"/>
                  <a:gd name="T83" fmla="*/ 2147483647 h 992"/>
                  <a:gd name="T84" fmla="*/ 2147483647 w 912"/>
                  <a:gd name="T85" fmla="*/ 2147483647 h 992"/>
                  <a:gd name="T86" fmla="*/ 2147483647 w 912"/>
                  <a:gd name="T87" fmla="*/ 2147483647 h 992"/>
                  <a:gd name="T88" fmla="*/ 2147483647 w 912"/>
                  <a:gd name="T89" fmla="*/ 2147483647 h 992"/>
                  <a:gd name="T90" fmla="*/ 2147483647 w 912"/>
                  <a:gd name="T91" fmla="*/ 2147483647 h 992"/>
                  <a:gd name="T92" fmla="*/ 2147483647 w 912"/>
                  <a:gd name="T93" fmla="*/ 2147483647 h 992"/>
                  <a:gd name="T94" fmla="*/ 2147483647 w 912"/>
                  <a:gd name="T95" fmla="*/ 2147483647 h 992"/>
                  <a:gd name="T96" fmla="*/ 2147483647 w 912"/>
                  <a:gd name="T97" fmla="*/ 2147483647 h 992"/>
                  <a:gd name="T98" fmla="*/ 2147483647 w 912"/>
                  <a:gd name="T99" fmla="*/ 2147483647 h 992"/>
                  <a:gd name="T100" fmla="*/ 2147483647 w 912"/>
                  <a:gd name="T101" fmla="*/ 0 h 992"/>
                  <a:gd name="T102" fmla="*/ 2147483647 w 912"/>
                  <a:gd name="T103" fmla="*/ 2147483647 h 992"/>
                  <a:gd name="T104" fmla="*/ 2147483647 w 912"/>
                  <a:gd name="T105" fmla="*/ 2147483647 h 992"/>
                  <a:gd name="T106" fmla="*/ 2147483647 w 912"/>
                  <a:gd name="T107" fmla="*/ 2147483647 h 992"/>
                  <a:gd name="T108" fmla="*/ 2147483647 w 912"/>
                  <a:gd name="T109" fmla="*/ 2147483647 h 99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12"/>
                  <a:gd name="T166" fmla="*/ 0 h 992"/>
                  <a:gd name="T167" fmla="*/ 912 w 912"/>
                  <a:gd name="T168" fmla="*/ 992 h 99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12" h="992">
                    <a:moveTo>
                      <a:pt x="911" y="37"/>
                    </a:moveTo>
                    <a:lnTo>
                      <a:pt x="835" y="284"/>
                    </a:lnTo>
                    <a:lnTo>
                      <a:pt x="812" y="338"/>
                    </a:lnTo>
                    <a:lnTo>
                      <a:pt x="783" y="404"/>
                    </a:lnTo>
                    <a:lnTo>
                      <a:pt x="766" y="453"/>
                    </a:lnTo>
                    <a:lnTo>
                      <a:pt x="751" y="467"/>
                    </a:lnTo>
                    <a:lnTo>
                      <a:pt x="712" y="482"/>
                    </a:lnTo>
                    <a:lnTo>
                      <a:pt x="694" y="500"/>
                    </a:lnTo>
                    <a:lnTo>
                      <a:pt x="632" y="519"/>
                    </a:lnTo>
                    <a:lnTo>
                      <a:pt x="579" y="556"/>
                    </a:lnTo>
                    <a:lnTo>
                      <a:pt x="555" y="592"/>
                    </a:lnTo>
                    <a:lnTo>
                      <a:pt x="543" y="621"/>
                    </a:lnTo>
                    <a:lnTo>
                      <a:pt x="528" y="634"/>
                    </a:lnTo>
                    <a:lnTo>
                      <a:pt x="507" y="641"/>
                    </a:lnTo>
                    <a:lnTo>
                      <a:pt x="496" y="651"/>
                    </a:lnTo>
                    <a:lnTo>
                      <a:pt x="485" y="694"/>
                    </a:lnTo>
                    <a:lnTo>
                      <a:pt x="271" y="991"/>
                    </a:lnTo>
                    <a:lnTo>
                      <a:pt x="233" y="943"/>
                    </a:lnTo>
                    <a:lnTo>
                      <a:pt x="214" y="918"/>
                    </a:lnTo>
                    <a:lnTo>
                      <a:pt x="151" y="888"/>
                    </a:lnTo>
                    <a:lnTo>
                      <a:pt x="53" y="881"/>
                    </a:lnTo>
                    <a:lnTo>
                      <a:pt x="0" y="852"/>
                    </a:lnTo>
                    <a:lnTo>
                      <a:pt x="0" y="803"/>
                    </a:lnTo>
                    <a:lnTo>
                      <a:pt x="53" y="755"/>
                    </a:lnTo>
                    <a:lnTo>
                      <a:pt x="76" y="737"/>
                    </a:lnTo>
                    <a:lnTo>
                      <a:pt x="84" y="641"/>
                    </a:lnTo>
                    <a:lnTo>
                      <a:pt x="107" y="609"/>
                    </a:lnTo>
                    <a:lnTo>
                      <a:pt x="148" y="554"/>
                    </a:lnTo>
                    <a:lnTo>
                      <a:pt x="98" y="488"/>
                    </a:lnTo>
                    <a:lnTo>
                      <a:pt x="46" y="428"/>
                    </a:lnTo>
                    <a:lnTo>
                      <a:pt x="51" y="376"/>
                    </a:lnTo>
                    <a:lnTo>
                      <a:pt x="94" y="361"/>
                    </a:lnTo>
                    <a:lnTo>
                      <a:pt x="123" y="335"/>
                    </a:lnTo>
                    <a:lnTo>
                      <a:pt x="158" y="332"/>
                    </a:lnTo>
                    <a:lnTo>
                      <a:pt x="187" y="302"/>
                    </a:lnTo>
                    <a:lnTo>
                      <a:pt x="228" y="271"/>
                    </a:lnTo>
                    <a:lnTo>
                      <a:pt x="222" y="216"/>
                    </a:lnTo>
                    <a:lnTo>
                      <a:pt x="228" y="163"/>
                    </a:lnTo>
                    <a:lnTo>
                      <a:pt x="239" y="120"/>
                    </a:lnTo>
                    <a:lnTo>
                      <a:pt x="239" y="114"/>
                    </a:lnTo>
                    <a:lnTo>
                      <a:pt x="298" y="96"/>
                    </a:lnTo>
                    <a:lnTo>
                      <a:pt x="356" y="96"/>
                    </a:lnTo>
                    <a:lnTo>
                      <a:pt x="385" y="71"/>
                    </a:lnTo>
                    <a:lnTo>
                      <a:pt x="454" y="83"/>
                    </a:lnTo>
                    <a:lnTo>
                      <a:pt x="526" y="114"/>
                    </a:lnTo>
                    <a:lnTo>
                      <a:pt x="560" y="114"/>
                    </a:lnTo>
                    <a:lnTo>
                      <a:pt x="579" y="96"/>
                    </a:lnTo>
                    <a:lnTo>
                      <a:pt x="694" y="114"/>
                    </a:lnTo>
                    <a:lnTo>
                      <a:pt x="735" y="96"/>
                    </a:lnTo>
                    <a:lnTo>
                      <a:pt x="730" y="41"/>
                    </a:lnTo>
                    <a:lnTo>
                      <a:pt x="742" y="0"/>
                    </a:lnTo>
                    <a:lnTo>
                      <a:pt x="759" y="5"/>
                    </a:lnTo>
                    <a:lnTo>
                      <a:pt x="794" y="23"/>
                    </a:lnTo>
                    <a:lnTo>
                      <a:pt x="906" y="23"/>
                    </a:lnTo>
                    <a:lnTo>
                      <a:pt x="911" y="37"/>
                    </a:lnTo>
                  </a:path>
                </a:pathLst>
              </a:custGeom>
              <a:grp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GB" alt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sp>
            <p:nvSpPr>
              <p:cNvPr id="66" name="Freeform 11">
                <a:extLst>
                  <a:ext uri="{FF2B5EF4-FFF2-40B4-BE49-F238E27FC236}">
                    <a16:creationId xmlns:a16="http://schemas.microsoft.com/office/drawing/2014/main" id="{3928E7BE-DB3E-4C32-9126-417CB12A7EA4}"/>
                  </a:ext>
                </a:extLst>
              </p:cNvPr>
              <p:cNvSpPr>
                <a:spLocks noChangeAspect="1"/>
              </p:cNvSpPr>
              <p:nvPr/>
            </p:nvSpPr>
            <p:spPr bwMode="gray">
              <a:xfrm>
                <a:off x="469107" y="3949700"/>
                <a:ext cx="1330325" cy="965200"/>
              </a:xfrm>
              <a:custGeom>
                <a:avLst/>
                <a:gdLst>
                  <a:gd name="T0" fmla="*/ 2147483647 w 1552"/>
                  <a:gd name="T1" fmla="*/ 2147483647 h 986"/>
                  <a:gd name="T2" fmla="*/ 2147483647 w 1552"/>
                  <a:gd name="T3" fmla="*/ 2147483647 h 986"/>
                  <a:gd name="T4" fmla="*/ 2147483647 w 1552"/>
                  <a:gd name="T5" fmla="*/ 2147483647 h 986"/>
                  <a:gd name="T6" fmla="*/ 2147483647 w 1552"/>
                  <a:gd name="T7" fmla="*/ 2147483647 h 986"/>
                  <a:gd name="T8" fmla="*/ 2147483647 w 1552"/>
                  <a:gd name="T9" fmla="*/ 0 h 986"/>
                  <a:gd name="T10" fmla="*/ 2147483647 w 1552"/>
                  <a:gd name="T11" fmla="*/ 2147483647 h 986"/>
                  <a:gd name="T12" fmla="*/ 2147483647 w 1552"/>
                  <a:gd name="T13" fmla="*/ 2147483647 h 986"/>
                  <a:gd name="T14" fmla="*/ 2147483647 w 1552"/>
                  <a:gd name="T15" fmla="*/ 2147483647 h 986"/>
                  <a:gd name="T16" fmla="*/ 2147483647 w 1552"/>
                  <a:gd name="T17" fmla="*/ 2147483647 h 986"/>
                  <a:gd name="T18" fmla="*/ 2147483647 w 1552"/>
                  <a:gd name="T19" fmla="*/ 2147483647 h 986"/>
                  <a:gd name="T20" fmla="*/ 2147483647 w 1552"/>
                  <a:gd name="T21" fmla="*/ 2147483647 h 986"/>
                  <a:gd name="T22" fmla="*/ 2147483647 w 1552"/>
                  <a:gd name="T23" fmla="*/ 2147483647 h 986"/>
                  <a:gd name="T24" fmla="*/ 2147483647 w 1552"/>
                  <a:gd name="T25" fmla="*/ 2147483647 h 986"/>
                  <a:gd name="T26" fmla="*/ 2147483647 w 1552"/>
                  <a:gd name="T27" fmla="*/ 2147483647 h 986"/>
                  <a:gd name="T28" fmla="*/ 2147483647 w 1552"/>
                  <a:gd name="T29" fmla="*/ 2147483647 h 986"/>
                  <a:gd name="T30" fmla="*/ 2147483647 w 1552"/>
                  <a:gd name="T31" fmla="*/ 2147483647 h 986"/>
                  <a:gd name="T32" fmla="*/ 2147483647 w 1552"/>
                  <a:gd name="T33" fmla="*/ 2147483647 h 986"/>
                  <a:gd name="T34" fmla="*/ 2147483647 w 1552"/>
                  <a:gd name="T35" fmla="*/ 2147483647 h 986"/>
                  <a:gd name="T36" fmla="*/ 2147483647 w 1552"/>
                  <a:gd name="T37" fmla="*/ 2147483647 h 986"/>
                  <a:gd name="T38" fmla="*/ 2147483647 w 1552"/>
                  <a:gd name="T39" fmla="*/ 2147483647 h 986"/>
                  <a:gd name="T40" fmla="*/ 2147483647 w 1552"/>
                  <a:gd name="T41" fmla="*/ 2147483647 h 986"/>
                  <a:gd name="T42" fmla="*/ 2147483647 w 1552"/>
                  <a:gd name="T43" fmla="*/ 2147483647 h 986"/>
                  <a:gd name="T44" fmla="*/ 2147483647 w 1552"/>
                  <a:gd name="T45" fmla="*/ 2147483647 h 986"/>
                  <a:gd name="T46" fmla="*/ 2147483647 w 1552"/>
                  <a:gd name="T47" fmla="*/ 2147483647 h 986"/>
                  <a:gd name="T48" fmla="*/ 2147483647 w 1552"/>
                  <a:gd name="T49" fmla="*/ 2147483647 h 986"/>
                  <a:gd name="T50" fmla="*/ 2147483647 w 1552"/>
                  <a:gd name="T51" fmla="*/ 2147483647 h 986"/>
                  <a:gd name="T52" fmla="*/ 2147483647 w 1552"/>
                  <a:gd name="T53" fmla="*/ 2147483647 h 986"/>
                  <a:gd name="T54" fmla="*/ 2147483647 w 1552"/>
                  <a:gd name="T55" fmla="*/ 2147483647 h 986"/>
                  <a:gd name="T56" fmla="*/ 2147483647 w 1552"/>
                  <a:gd name="T57" fmla="*/ 2147483647 h 986"/>
                  <a:gd name="T58" fmla="*/ 2147483647 w 1552"/>
                  <a:gd name="T59" fmla="*/ 2147483647 h 986"/>
                  <a:gd name="T60" fmla="*/ 2147483647 w 1552"/>
                  <a:gd name="T61" fmla="*/ 2147483647 h 986"/>
                  <a:gd name="T62" fmla="*/ 2147483647 w 1552"/>
                  <a:gd name="T63" fmla="*/ 2147483647 h 986"/>
                  <a:gd name="T64" fmla="*/ 2147483647 w 1552"/>
                  <a:gd name="T65" fmla="*/ 2147483647 h 986"/>
                  <a:gd name="T66" fmla="*/ 2147483647 w 1552"/>
                  <a:gd name="T67" fmla="*/ 2147483647 h 986"/>
                  <a:gd name="T68" fmla="*/ 2147483647 w 1552"/>
                  <a:gd name="T69" fmla="*/ 2147483647 h 986"/>
                  <a:gd name="T70" fmla="*/ 2147483647 w 1552"/>
                  <a:gd name="T71" fmla="*/ 2147483647 h 986"/>
                  <a:gd name="T72" fmla="*/ 2147483647 w 1552"/>
                  <a:gd name="T73" fmla="*/ 2147483647 h 986"/>
                  <a:gd name="T74" fmla="*/ 2147483647 w 1552"/>
                  <a:gd name="T75" fmla="*/ 2147483647 h 986"/>
                  <a:gd name="T76" fmla="*/ 2147483647 w 1552"/>
                  <a:gd name="T77" fmla="*/ 2147483647 h 986"/>
                  <a:gd name="T78" fmla="*/ 2147483647 w 1552"/>
                  <a:gd name="T79" fmla="*/ 2147483647 h 986"/>
                  <a:gd name="T80" fmla="*/ 2147483647 w 1552"/>
                  <a:gd name="T81" fmla="*/ 2147483647 h 986"/>
                  <a:gd name="T82" fmla="*/ 2147483647 w 1552"/>
                  <a:gd name="T83" fmla="*/ 2147483647 h 986"/>
                  <a:gd name="T84" fmla="*/ 2147483647 w 1552"/>
                  <a:gd name="T85" fmla="*/ 2147483647 h 986"/>
                  <a:gd name="T86" fmla="*/ 2147483647 w 1552"/>
                  <a:gd name="T87" fmla="*/ 2147483647 h 986"/>
                  <a:gd name="T88" fmla="*/ 2147483647 w 1552"/>
                  <a:gd name="T89" fmla="*/ 2147483647 h 986"/>
                  <a:gd name="T90" fmla="*/ 2147483647 w 1552"/>
                  <a:gd name="T91" fmla="*/ 2147483647 h 98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552"/>
                  <a:gd name="T139" fmla="*/ 0 h 986"/>
                  <a:gd name="T140" fmla="*/ 1552 w 1552"/>
                  <a:gd name="T141" fmla="*/ 986 h 98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552" h="986">
                    <a:moveTo>
                      <a:pt x="1492" y="198"/>
                    </a:moveTo>
                    <a:lnTo>
                      <a:pt x="1431" y="169"/>
                    </a:lnTo>
                    <a:lnTo>
                      <a:pt x="1383" y="165"/>
                    </a:lnTo>
                    <a:lnTo>
                      <a:pt x="1338" y="163"/>
                    </a:lnTo>
                    <a:lnTo>
                      <a:pt x="1304" y="146"/>
                    </a:lnTo>
                    <a:lnTo>
                      <a:pt x="1279" y="133"/>
                    </a:lnTo>
                    <a:lnTo>
                      <a:pt x="1282" y="77"/>
                    </a:lnTo>
                    <a:lnTo>
                      <a:pt x="1320" y="46"/>
                    </a:lnTo>
                    <a:lnTo>
                      <a:pt x="1354" y="22"/>
                    </a:lnTo>
                    <a:lnTo>
                      <a:pt x="1303" y="0"/>
                    </a:lnTo>
                    <a:lnTo>
                      <a:pt x="1256" y="31"/>
                    </a:lnTo>
                    <a:lnTo>
                      <a:pt x="1196" y="41"/>
                    </a:lnTo>
                    <a:lnTo>
                      <a:pt x="1169" y="48"/>
                    </a:lnTo>
                    <a:lnTo>
                      <a:pt x="1145" y="54"/>
                    </a:lnTo>
                    <a:lnTo>
                      <a:pt x="1156" y="84"/>
                    </a:lnTo>
                    <a:lnTo>
                      <a:pt x="1140" y="96"/>
                    </a:lnTo>
                    <a:lnTo>
                      <a:pt x="1140" y="146"/>
                    </a:lnTo>
                    <a:lnTo>
                      <a:pt x="1098" y="139"/>
                    </a:lnTo>
                    <a:lnTo>
                      <a:pt x="1057" y="133"/>
                    </a:lnTo>
                    <a:lnTo>
                      <a:pt x="1018" y="92"/>
                    </a:lnTo>
                    <a:lnTo>
                      <a:pt x="989" y="90"/>
                    </a:lnTo>
                    <a:lnTo>
                      <a:pt x="947" y="108"/>
                    </a:lnTo>
                    <a:lnTo>
                      <a:pt x="888" y="115"/>
                    </a:lnTo>
                    <a:lnTo>
                      <a:pt x="883" y="133"/>
                    </a:lnTo>
                    <a:lnTo>
                      <a:pt x="835" y="146"/>
                    </a:lnTo>
                    <a:lnTo>
                      <a:pt x="790" y="139"/>
                    </a:lnTo>
                    <a:lnTo>
                      <a:pt x="759" y="115"/>
                    </a:lnTo>
                    <a:lnTo>
                      <a:pt x="724" y="102"/>
                    </a:lnTo>
                    <a:lnTo>
                      <a:pt x="666" y="108"/>
                    </a:lnTo>
                    <a:lnTo>
                      <a:pt x="637" y="139"/>
                    </a:lnTo>
                    <a:lnTo>
                      <a:pt x="586" y="126"/>
                    </a:lnTo>
                    <a:lnTo>
                      <a:pt x="586" y="211"/>
                    </a:lnTo>
                    <a:lnTo>
                      <a:pt x="550" y="259"/>
                    </a:lnTo>
                    <a:lnTo>
                      <a:pt x="480" y="272"/>
                    </a:lnTo>
                    <a:lnTo>
                      <a:pt x="409" y="289"/>
                    </a:lnTo>
                    <a:lnTo>
                      <a:pt x="392" y="326"/>
                    </a:lnTo>
                    <a:lnTo>
                      <a:pt x="374" y="363"/>
                    </a:lnTo>
                    <a:lnTo>
                      <a:pt x="351" y="381"/>
                    </a:lnTo>
                    <a:lnTo>
                      <a:pt x="290" y="382"/>
                    </a:lnTo>
                    <a:lnTo>
                      <a:pt x="295" y="400"/>
                    </a:lnTo>
                    <a:lnTo>
                      <a:pt x="297" y="423"/>
                    </a:lnTo>
                    <a:lnTo>
                      <a:pt x="306" y="436"/>
                    </a:lnTo>
                    <a:lnTo>
                      <a:pt x="293" y="455"/>
                    </a:lnTo>
                    <a:lnTo>
                      <a:pt x="276" y="490"/>
                    </a:lnTo>
                    <a:lnTo>
                      <a:pt x="251" y="501"/>
                    </a:lnTo>
                    <a:lnTo>
                      <a:pt x="214" y="504"/>
                    </a:lnTo>
                    <a:lnTo>
                      <a:pt x="191" y="521"/>
                    </a:lnTo>
                    <a:lnTo>
                      <a:pt x="161" y="519"/>
                    </a:lnTo>
                    <a:lnTo>
                      <a:pt x="159" y="538"/>
                    </a:lnTo>
                    <a:lnTo>
                      <a:pt x="134" y="532"/>
                    </a:lnTo>
                    <a:lnTo>
                      <a:pt x="122" y="550"/>
                    </a:lnTo>
                    <a:lnTo>
                      <a:pt x="123" y="589"/>
                    </a:lnTo>
                    <a:lnTo>
                      <a:pt x="134" y="636"/>
                    </a:lnTo>
                    <a:lnTo>
                      <a:pt x="99" y="623"/>
                    </a:lnTo>
                    <a:lnTo>
                      <a:pt x="88" y="636"/>
                    </a:lnTo>
                    <a:lnTo>
                      <a:pt x="46" y="713"/>
                    </a:lnTo>
                    <a:lnTo>
                      <a:pt x="0" y="779"/>
                    </a:lnTo>
                    <a:lnTo>
                      <a:pt x="6" y="779"/>
                    </a:lnTo>
                    <a:lnTo>
                      <a:pt x="88" y="777"/>
                    </a:lnTo>
                    <a:lnTo>
                      <a:pt x="122" y="779"/>
                    </a:lnTo>
                    <a:lnTo>
                      <a:pt x="144" y="788"/>
                    </a:lnTo>
                    <a:lnTo>
                      <a:pt x="190" y="836"/>
                    </a:lnTo>
                    <a:lnTo>
                      <a:pt x="149" y="862"/>
                    </a:lnTo>
                    <a:lnTo>
                      <a:pt x="178" y="905"/>
                    </a:lnTo>
                    <a:lnTo>
                      <a:pt x="192" y="938"/>
                    </a:lnTo>
                    <a:lnTo>
                      <a:pt x="258" y="957"/>
                    </a:lnTo>
                    <a:lnTo>
                      <a:pt x="315" y="967"/>
                    </a:lnTo>
                    <a:lnTo>
                      <a:pt x="339" y="979"/>
                    </a:lnTo>
                    <a:lnTo>
                      <a:pt x="414" y="985"/>
                    </a:lnTo>
                    <a:lnTo>
                      <a:pt x="447" y="954"/>
                    </a:lnTo>
                    <a:lnTo>
                      <a:pt x="461" y="930"/>
                    </a:lnTo>
                    <a:lnTo>
                      <a:pt x="503" y="938"/>
                    </a:lnTo>
                    <a:lnTo>
                      <a:pt x="534" y="945"/>
                    </a:lnTo>
                    <a:lnTo>
                      <a:pt x="561" y="952"/>
                    </a:lnTo>
                    <a:lnTo>
                      <a:pt x="579" y="955"/>
                    </a:lnTo>
                    <a:lnTo>
                      <a:pt x="582" y="928"/>
                    </a:lnTo>
                    <a:lnTo>
                      <a:pt x="573" y="901"/>
                    </a:lnTo>
                    <a:lnTo>
                      <a:pt x="599" y="888"/>
                    </a:lnTo>
                    <a:lnTo>
                      <a:pt x="620" y="876"/>
                    </a:lnTo>
                    <a:lnTo>
                      <a:pt x="686" y="884"/>
                    </a:lnTo>
                    <a:lnTo>
                      <a:pt x="725" y="891"/>
                    </a:lnTo>
                    <a:lnTo>
                      <a:pt x="775" y="888"/>
                    </a:lnTo>
                    <a:lnTo>
                      <a:pt x="814" y="876"/>
                    </a:lnTo>
                    <a:lnTo>
                      <a:pt x="843" y="860"/>
                    </a:lnTo>
                    <a:lnTo>
                      <a:pt x="870" y="846"/>
                    </a:lnTo>
                    <a:lnTo>
                      <a:pt x="1027" y="750"/>
                    </a:lnTo>
                    <a:lnTo>
                      <a:pt x="1050" y="733"/>
                    </a:lnTo>
                    <a:lnTo>
                      <a:pt x="1196" y="599"/>
                    </a:lnTo>
                    <a:lnTo>
                      <a:pt x="1297" y="496"/>
                    </a:lnTo>
                    <a:lnTo>
                      <a:pt x="1419" y="398"/>
                    </a:lnTo>
                    <a:lnTo>
                      <a:pt x="1551" y="272"/>
                    </a:lnTo>
                    <a:lnTo>
                      <a:pt x="1492" y="198"/>
                    </a:lnTo>
                  </a:path>
                </a:pathLst>
              </a:custGeom>
              <a:grp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GB" alt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sp>
            <p:nvSpPr>
              <p:cNvPr id="67" name="Freeform 12">
                <a:extLst>
                  <a:ext uri="{FF2B5EF4-FFF2-40B4-BE49-F238E27FC236}">
                    <a16:creationId xmlns:a16="http://schemas.microsoft.com/office/drawing/2014/main" id="{EDB5520E-6C4D-4DC8-8ADB-FEBC4B105052}"/>
                  </a:ext>
                </a:extLst>
              </p:cNvPr>
              <p:cNvSpPr>
                <a:spLocks noChangeAspect="1"/>
              </p:cNvSpPr>
              <p:nvPr/>
            </p:nvSpPr>
            <p:spPr bwMode="gray">
              <a:xfrm>
                <a:off x="-384968" y="4000500"/>
                <a:ext cx="1116013" cy="1052513"/>
              </a:xfrm>
              <a:custGeom>
                <a:avLst/>
                <a:gdLst>
                  <a:gd name="T0" fmla="*/ 1145 w 1304"/>
                  <a:gd name="T1" fmla="*/ 813 h 1075"/>
                  <a:gd name="T2" fmla="*/ 1058 w 1304"/>
                  <a:gd name="T3" fmla="*/ 724 h 1075"/>
                  <a:gd name="T4" fmla="*/ 1076 w 1304"/>
                  <a:gd name="T5" fmla="*/ 600 h 1075"/>
                  <a:gd name="T6" fmla="*/ 1121 w 1304"/>
                  <a:gd name="T7" fmla="*/ 535 h 1075"/>
                  <a:gd name="T8" fmla="*/ 1156 w 1304"/>
                  <a:gd name="T9" fmla="*/ 487 h 1075"/>
                  <a:gd name="T10" fmla="*/ 1204 w 1304"/>
                  <a:gd name="T11" fmla="*/ 457 h 1075"/>
                  <a:gd name="T12" fmla="*/ 1303 w 1304"/>
                  <a:gd name="T13" fmla="*/ 385 h 1075"/>
                  <a:gd name="T14" fmla="*/ 1244 w 1304"/>
                  <a:gd name="T15" fmla="*/ 335 h 1075"/>
                  <a:gd name="T16" fmla="*/ 1145 w 1304"/>
                  <a:gd name="T17" fmla="*/ 312 h 1075"/>
                  <a:gd name="T18" fmla="*/ 1068 w 1304"/>
                  <a:gd name="T19" fmla="*/ 348 h 1075"/>
                  <a:gd name="T20" fmla="*/ 981 w 1304"/>
                  <a:gd name="T21" fmla="*/ 336 h 1075"/>
                  <a:gd name="T22" fmla="*/ 911 w 1304"/>
                  <a:gd name="T23" fmla="*/ 301 h 1075"/>
                  <a:gd name="T24" fmla="*/ 876 w 1304"/>
                  <a:gd name="T25" fmla="*/ 360 h 1075"/>
                  <a:gd name="T26" fmla="*/ 800 w 1304"/>
                  <a:gd name="T27" fmla="*/ 427 h 1075"/>
                  <a:gd name="T28" fmla="*/ 700 w 1304"/>
                  <a:gd name="T29" fmla="*/ 505 h 1075"/>
                  <a:gd name="T30" fmla="*/ 625 w 1304"/>
                  <a:gd name="T31" fmla="*/ 548 h 1075"/>
                  <a:gd name="T32" fmla="*/ 608 w 1304"/>
                  <a:gd name="T33" fmla="*/ 591 h 1075"/>
                  <a:gd name="T34" fmla="*/ 495 w 1304"/>
                  <a:gd name="T35" fmla="*/ 570 h 1075"/>
                  <a:gd name="T36" fmla="*/ 491 w 1304"/>
                  <a:gd name="T37" fmla="*/ 450 h 1075"/>
                  <a:gd name="T38" fmla="*/ 455 w 1304"/>
                  <a:gd name="T39" fmla="*/ 439 h 1075"/>
                  <a:gd name="T40" fmla="*/ 426 w 1304"/>
                  <a:gd name="T41" fmla="*/ 481 h 1075"/>
                  <a:gd name="T42" fmla="*/ 350 w 1304"/>
                  <a:gd name="T43" fmla="*/ 530 h 1075"/>
                  <a:gd name="T44" fmla="*/ 344 w 1304"/>
                  <a:gd name="T45" fmla="*/ 457 h 1075"/>
                  <a:gd name="T46" fmla="*/ 334 w 1304"/>
                  <a:gd name="T47" fmla="*/ 387 h 1075"/>
                  <a:gd name="T48" fmla="*/ 280 w 1304"/>
                  <a:gd name="T49" fmla="*/ 354 h 1075"/>
                  <a:gd name="T50" fmla="*/ 280 w 1304"/>
                  <a:gd name="T51" fmla="*/ 305 h 1075"/>
                  <a:gd name="T52" fmla="*/ 233 w 1304"/>
                  <a:gd name="T53" fmla="*/ 69 h 1075"/>
                  <a:gd name="T54" fmla="*/ 155 w 1304"/>
                  <a:gd name="T55" fmla="*/ 0 h 1075"/>
                  <a:gd name="T56" fmla="*/ 94 w 1304"/>
                  <a:gd name="T57" fmla="*/ 92 h 1075"/>
                  <a:gd name="T58" fmla="*/ 0 w 1304"/>
                  <a:gd name="T59" fmla="*/ 178 h 1075"/>
                  <a:gd name="T60" fmla="*/ 105 w 1304"/>
                  <a:gd name="T61" fmla="*/ 427 h 1075"/>
                  <a:gd name="T62" fmla="*/ 70 w 1304"/>
                  <a:gd name="T63" fmla="*/ 570 h 1075"/>
                  <a:gd name="T64" fmla="*/ 23 w 1304"/>
                  <a:gd name="T65" fmla="*/ 614 h 1075"/>
                  <a:gd name="T66" fmla="*/ 151 w 1304"/>
                  <a:gd name="T67" fmla="*/ 831 h 1075"/>
                  <a:gd name="T68" fmla="*/ 128 w 1304"/>
                  <a:gd name="T69" fmla="*/ 874 h 1075"/>
                  <a:gd name="T70" fmla="*/ 139 w 1304"/>
                  <a:gd name="T71" fmla="*/ 964 h 1075"/>
                  <a:gd name="T72" fmla="*/ 164 w 1304"/>
                  <a:gd name="T73" fmla="*/ 904 h 1075"/>
                  <a:gd name="T74" fmla="*/ 222 w 1304"/>
                  <a:gd name="T75" fmla="*/ 960 h 1075"/>
                  <a:gd name="T76" fmla="*/ 315 w 1304"/>
                  <a:gd name="T77" fmla="*/ 989 h 1075"/>
                  <a:gd name="T78" fmla="*/ 373 w 1304"/>
                  <a:gd name="T79" fmla="*/ 1068 h 1075"/>
                  <a:gd name="T80" fmla="*/ 508 w 1304"/>
                  <a:gd name="T81" fmla="*/ 1019 h 1075"/>
                  <a:gd name="T82" fmla="*/ 620 w 1304"/>
                  <a:gd name="T83" fmla="*/ 989 h 1075"/>
                  <a:gd name="T84" fmla="*/ 655 w 1304"/>
                  <a:gd name="T85" fmla="*/ 983 h 1075"/>
                  <a:gd name="T86" fmla="*/ 830 w 1304"/>
                  <a:gd name="T87" fmla="*/ 964 h 1075"/>
                  <a:gd name="T88" fmla="*/ 888 w 1304"/>
                  <a:gd name="T89" fmla="*/ 893 h 1075"/>
                  <a:gd name="T90" fmla="*/ 1092 w 1304"/>
                  <a:gd name="T91" fmla="*/ 904 h 1075"/>
                  <a:gd name="T92" fmla="*/ 1180 w 1304"/>
                  <a:gd name="T93" fmla="*/ 874 h 107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04"/>
                  <a:gd name="T142" fmla="*/ 0 h 1075"/>
                  <a:gd name="T143" fmla="*/ 1304 w 1304"/>
                  <a:gd name="T144" fmla="*/ 1075 h 107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04" h="1075">
                    <a:moveTo>
                      <a:pt x="1191" y="880"/>
                    </a:moveTo>
                    <a:lnTo>
                      <a:pt x="1169" y="843"/>
                    </a:lnTo>
                    <a:lnTo>
                      <a:pt x="1145" y="813"/>
                    </a:lnTo>
                    <a:lnTo>
                      <a:pt x="1186" y="784"/>
                    </a:lnTo>
                    <a:lnTo>
                      <a:pt x="1139" y="734"/>
                    </a:lnTo>
                    <a:lnTo>
                      <a:pt x="1058" y="724"/>
                    </a:lnTo>
                    <a:lnTo>
                      <a:pt x="999" y="729"/>
                    </a:lnTo>
                    <a:lnTo>
                      <a:pt x="1029" y="687"/>
                    </a:lnTo>
                    <a:lnTo>
                      <a:pt x="1076" y="600"/>
                    </a:lnTo>
                    <a:lnTo>
                      <a:pt x="1098" y="570"/>
                    </a:lnTo>
                    <a:lnTo>
                      <a:pt x="1133" y="585"/>
                    </a:lnTo>
                    <a:lnTo>
                      <a:pt x="1121" y="535"/>
                    </a:lnTo>
                    <a:lnTo>
                      <a:pt x="1121" y="499"/>
                    </a:lnTo>
                    <a:lnTo>
                      <a:pt x="1133" y="481"/>
                    </a:lnTo>
                    <a:lnTo>
                      <a:pt x="1156" y="487"/>
                    </a:lnTo>
                    <a:lnTo>
                      <a:pt x="1156" y="469"/>
                    </a:lnTo>
                    <a:lnTo>
                      <a:pt x="1185" y="469"/>
                    </a:lnTo>
                    <a:lnTo>
                      <a:pt x="1204" y="457"/>
                    </a:lnTo>
                    <a:lnTo>
                      <a:pt x="1251" y="450"/>
                    </a:lnTo>
                    <a:lnTo>
                      <a:pt x="1274" y="439"/>
                    </a:lnTo>
                    <a:lnTo>
                      <a:pt x="1303" y="385"/>
                    </a:lnTo>
                    <a:lnTo>
                      <a:pt x="1286" y="324"/>
                    </a:lnTo>
                    <a:lnTo>
                      <a:pt x="1261" y="324"/>
                    </a:lnTo>
                    <a:lnTo>
                      <a:pt x="1244" y="335"/>
                    </a:lnTo>
                    <a:lnTo>
                      <a:pt x="1227" y="335"/>
                    </a:lnTo>
                    <a:lnTo>
                      <a:pt x="1204" y="312"/>
                    </a:lnTo>
                    <a:lnTo>
                      <a:pt x="1145" y="312"/>
                    </a:lnTo>
                    <a:lnTo>
                      <a:pt x="1121" y="318"/>
                    </a:lnTo>
                    <a:lnTo>
                      <a:pt x="1098" y="360"/>
                    </a:lnTo>
                    <a:lnTo>
                      <a:pt x="1068" y="348"/>
                    </a:lnTo>
                    <a:lnTo>
                      <a:pt x="1016" y="354"/>
                    </a:lnTo>
                    <a:lnTo>
                      <a:pt x="1016" y="341"/>
                    </a:lnTo>
                    <a:lnTo>
                      <a:pt x="981" y="336"/>
                    </a:lnTo>
                    <a:lnTo>
                      <a:pt x="939" y="284"/>
                    </a:lnTo>
                    <a:lnTo>
                      <a:pt x="916" y="285"/>
                    </a:lnTo>
                    <a:lnTo>
                      <a:pt x="911" y="301"/>
                    </a:lnTo>
                    <a:lnTo>
                      <a:pt x="903" y="335"/>
                    </a:lnTo>
                    <a:lnTo>
                      <a:pt x="893" y="349"/>
                    </a:lnTo>
                    <a:lnTo>
                      <a:pt x="876" y="360"/>
                    </a:lnTo>
                    <a:lnTo>
                      <a:pt x="876" y="385"/>
                    </a:lnTo>
                    <a:lnTo>
                      <a:pt x="854" y="426"/>
                    </a:lnTo>
                    <a:lnTo>
                      <a:pt x="800" y="427"/>
                    </a:lnTo>
                    <a:lnTo>
                      <a:pt x="771" y="432"/>
                    </a:lnTo>
                    <a:lnTo>
                      <a:pt x="741" y="475"/>
                    </a:lnTo>
                    <a:lnTo>
                      <a:pt x="700" y="505"/>
                    </a:lnTo>
                    <a:lnTo>
                      <a:pt x="688" y="530"/>
                    </a:lnTo>
                    <a:lnTo>
                      <a:pt x="672" y="541"/>
                    </a:lnTo>
                    <a:lnTo>
                      <a:pt x="625" y="548"/>
                    </a:lnTo>
                    <a:lnTo>
                      <a:pt x="625" y="553"/>
                    </a:lnTo>
                    <a:lnTo>
                      <a:pt x="613" y="570"/>
                    </a:lnTo>
                    <a:lnTo>
                      <a:pt x="608" y="591"/>
                    </a:lnTo>
                    <a:lnTo>
                      <a:pt x="584" y="601"/>
                    </a:lnTo>
                    <a:lnTo>
                      <a:pt x="526" y="608"/>
                    </a:lnTo>
                    <a:lnTo>
                      <a:pt x="495" y="570"/>
                    </a:lnTo>
                    <a:lnTo>
                      <a:pt x="478" y="524"/>
                    </a:lnTo>
                    <a:lnTo>
                      <a:pt x="478" y="487"/>
                    </a:lnTo>
                    <a:lnTo>
                      <a:pt x="491" y="450"/>
                    </a:lnTo>
                    <a:lnTo>
                      <a:pt x="502" y="427"/>
                    </a:lnTo>
                    <a:lnTo>
                      <a:pt x="478" y="427"/>
                    </a:lnTo>
                    <a:lnTo>
                      <a:pt x="455" y="439"/>
                    </a:lnTo>
                    <a:lnTo>
                      <a:pt x="455" y="462"/>
                    </a:lnTo>
                    <a:lnTo>
                      <a:pt x="444" y="481"/>
                    </a:lnTo>
                    <a:lnTo>
                      <a:pt x="426" y="481"/>
                    </a:lnTo>
                    <a:lnTo>
                      <a:pt x="397" y="487"/>
                    </a:lnTo>
                    <a:lnTo>
                      <a:pt x="361" y="530"/>
                    </a:lnTo>
                    <a:lnTo>
                      <a:pt x="350" y="530"/>
                    </a:lnTo>
                    <a:lnTo>
                      <a:pt x="344" y="505"/>
                    </a:lnTo>
                    <a:lnTo>
                      <a:pt x="337" y="487"/>
                    </a:lnTo>
                    <a:lnTo>
                      <a:pt x="344" y="457"/>
                    </a:lnTo>
                    <a:lnTo>
                      <a:pt x="361" y="420"/>
                    </a:lnTo>
                    <a:lnTo>
                      <a:pt x="346" y="402"/>
                    </a:lnTo>
                    <a:lnTo>
                      <a:pt x="334" y="387"/>
                    </a:lnTo>
                    <a:lnTo>
                      <a:pt x="322" y="375"/>
                    </a:lnTo>
                    <a:lnTo>
                      <a:pt x="305" y="361"/>
                    </a:lnTo>
                    <a:lnTo>
                      <a:pt x="280" y="354"/>
                    </a:lnTo>
                    <a:lnTo>
                      <a:pt x="256" y="354"/>
                    </a:lnTo>
                    <a:lnTo>
                      <a:pt x="256" y="341"/>
                    </a:lnTo>
                    <a:lnTo>
                      <a:pt x="280" y="305"/>
                    </a:lnTo>
                    <a:lnTo>
                      <a:pt x="251" y="234"/>
                    </a:lnTo>
                    <a:lnTo>
                      <a:pt x="233" y="184"/>
                    </a:lnTo>
                    <a:lnTo>
                      <a:pt x="233" y="69"/>
                    </a:lnTo>
                    <a:lnTo>
                      <a:pt x="200" y="54"/>
                    </a:lnTo>
                    <a:lnTo>
                      <a:pt x="175" y="16"/>
                    </a:lnTo>
                    <a:lnTo>
                      <a:pt x="155" y="0"/>
                    </a:lnTo>
                    <a:lnTo>
                      <a:pt x="134" y="10"/>
                    </a:lnTo>
                    <a:lnTo>
                      <a:pt x="121" y="27"/>
                    </a:lnTo>
                    <a:lnTo>
                      <a:pt x="94" y="92"/>
                    </a:lnTo>
                    <a:lnTo>
                      <a:pt x="36" y="89"/>
                    </a:lnTo>
                    <a:lnTo>
                      <a:pt x="16" y="138"/>
                    </a:lnTo>
                    <a:lnTo>
                      <a:pt x="0" y="178"/>
                    </a:lnTo>
                    <a:lnTo>
                      <a:pt x="11" y="208"/>
                    </a:lnTo>
                    <a:lnTo>
                      <a:pt x="100" y="360"/>
                    </a:lnTo>
                    <a:lnTo>
                      <a:pt x="105" y="427"/>
                    </a:lnTo>
                    <a:lnTo>
                      <a:pt x="116" y="462"/>
                    </a:lnTo>
                    <a:lnTo>
                      <a:pt x="100" y="535"/>
                    </a:lnTo>
                    <a:lnTo>
                      <a:pt x="70" y="570"/>
                    </a:lnTo>
                    <a:lnTo>
                      <a:pt x="52" y="570"/>
                    </a:lnTo>
                    <a:lnTo>
                      <a:pt x="29" y="560"/>
                    </a:lnTo>
                    <a:lnTo>
                      <a:pt x="23" y="614"/>
                    </a:lnTo>
                    <a:lnTo>
                      <a:pt x="82" y="717"/>
                    </a:lnTo>
                    <a:lnTo>
                      <a:pt x="128" y="801"/>
                    </a:lnTo>
                    <a:lnTo>
                      <a:pt x="151" y="831"/>
                    </a:lnTo>
                    <a:lnTo>
                      <a:pt x="139" y="855"/>
                    </a:lnTo>
                    <a:lnTo>
                      <a:pt x="121" y="851"/>
                    </a:lnTo>
                    <a:lnTo>
                      <a:pt x="128" y="874"/>
                    </a:lnTo>
                    <a:lnTo>
                      <a:pt x="116" y="897"/>
                    </a:lnTo>
                    <a:lnTo>
                      <a:pt x="128" y="934"/>
                    </a:lnTo>
                    <a:lnTo>
                      <a:pt x="139" y="964"/>
                    </a:lnTo>
                    <a:lnTo>
                      <a:pt x="157" y="977"/>
                    </a:lnTo>
                    <a:lnTo>
                      <a:pt x="157" y="922"/>
                    </a:lnTo>
                    <a:lnTo>
                      <a:pt x="164" y="904"/>
                    </a:lnTo>
                    <a:lnTo>
                      <a:pt x="203" y="904"/>
                    </a:lnTo>
                    <a:lnTo>
                      <a:pt x="203" y="948"/>
                    </a:lnTo>
                    <a:lnTo>
                      <a:pt x="222" y="960"/>
                    </a:lnTo>
                    <a:lnTo>
                      <a:pt x="268" y="960"/>
                    </a:lnTo>
                    <a:lnTo>
                      <a:pt x="286" y="983"/>
                    </a:lnTo>
                    <a:lnTo>
                      <a:pt x="315" y="989"/>
                    </a:lnTo>
                    <a:lnTo>
                      <a:pt x="320" y="1012"/>
                    </a:lnTo>
                    <a:lnTo>
                      <a:pt x="320" y="1025"/>
                    </a:lnTo>
                    <a:lnTo>
                      <a:pt x="373" y="1068"/>
                    </a:lnTo>
                    <a:lnTo>
                      <a:pt x="455" y="1074"/>
                    </a:lnTo>
                    <a:lnTo>
                      <a:pt x="478" y="1055"/>
                    </a:lnTo>
                    <a:lnTo>
                      <a:pt x="508" y="1019"/>
                    </a:lnTo>
                    <a:lnTo>
                      <a:pt x="555" y="1007"/>
                    </a:lnTo>
                    <a:lnTo>
                      <a:pt x="572" y="983"/>
                    </a:lnTo>
                    <a:lnTo>
                      <a:pt x="620" y="989"/>
                    </a:lnTo>
                    <a:lnTo>
                      <a:pt x="636" y="964"/>
                    </a:lnTo>
                    <a:lnTo>
                      <a:pt x="648" y="964"/>
                    </a:lnTo>
                    <a:lnTo>
                      <a:pt x="655" y="983"/>
                    </a:lnTo>
                    <a:lnTo>
                      <a:pt x="741" y="977"/>
                    </a:lnTo>
                    <a:lnTo>
                      <a:pt x="753" y="964"/>
                    </a:lnTo>
                    <a:lnTo>
                      <a:pt x="830" y="964"/>
                    </a:lnTo>
                    <a:lnTo>
                      <a:pt x="865" y="928"/>
                    </a:lnTo>
                    <a:lnTo>
                      <a:pt x="876" y="922"/>
                    </a:lnTo>
                    <a:lnTo>
                      <a:pt x="888" y="893"/>
                    </a:lnTo>
                    <a:lnTo>
                      <a:pt x="940" y="893"/>
                    </a:lnTo>
                    <a:lnTo>
                      <a:pt x="1035" y="897"/>
                    </a:lnTo>
                    <a:lnTo>
                      <a:pt x="1092" y="904"/>
                    </a:lnTo>
                    <a:lnTo>
                      <a:pt x="1116" y="904"/>
                    </a:lnTo>
                    <a:lnTo>
                      <a:pt x="1145" y="874"/>
                    </a:lnTo>
                    <a:lnTo>
                      <a:pt x="1180" y="874"/>
                    </a:lnTo>
                    <a:lnTo>
                      <a:pt x="1185" y="874"/>
                    </a:lnTo>
                    <a:lnTo>
                      <a:pt x="1191" y="880"/>
                    </a:lnTo>
                  </a:path>
                </a:pathLst>
              </a:custGeom>
              <a:solidFill>
                <a:srgbClr val="D9D9D9"/>
              </a:solid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sp>
            <p:nvSpPr>
              <p:cNvPr id="68" name="Freeform 13">
                <a:extLst>
                  <a:ext uri="{FF2B5EF4-FFF2-40B4-BE49-F238E27FC236}">
                    <a16:creationId xmlns:a16="http://schemas.microsoft.com/office/drawing/2014/main" id="{D823201C-6698-4797-AF9E-8F094376AF8D}"/>
                  </a:ext>
                </a:extLst>
              </p:cNvPr>
              <p:cNvSpPr>
                <a:spLocks noChangeAspect="1"/>
              </p:cNvSpPr>
              <p:nvPr/>
            </p:nvSpPr>
            <p:spPr bwMode="gray">
              <a:xfrm>
                <a:off x="785020" y="3140075"/>
                <a:ext cx="985837" cy="955675"/>
              </a:xfrm>
              <a:custGeom>
                <a:avLst/>
                <a:gdLst>
                  <a:gd name="T0" fmla="*/ 2147483647 w 1151"/>
                  <a:gd name="T1" fmla="*/ 2147483647 h 977"/>
                  <a:gd name="T2" fmla="*/ 2147483647 w 1151"/>
                  <a:gd name="T3" fmla="*/ 2147483647 h 977"/>
                  <a:gd name="T4" fmla="*/ 2147483647 w 1151"/>
                  <a:gd name="T5" fmla="*/ 0 h 977"/>
                  <a:gd name="T6" fmla="*/ 2147483647 w 1151"/>
                  <a:gd name="T7" fmla="*/ 2147483647 h 977"/>
                  <a:gd name="T8" fmla="*/ 2147483647 w 1151"/>
                  <a:gd name="T9" fmla="*/ 2147483647 h 977"/>
                  <a:gd name="T10" fmla="*/ 2147483647 w 1151"/>
                  <a:gd name="T11" fmla="*/ 2147483647 h 977"/>
                  <a:gd name="T12" fmla="*/ 2147483647 w 1151"/>
                  <a:gd name="T13" fmla="*/ 2147483647 h 977"/>
                  <a:gd name="T14" fmla="*/ 2147483647 w 1151"/>
                  <a:gd name="T15" fmla="*/ 2147483647 h 977"/>
                  <a:gd name="T16" fmla="*/ 2147483647 w 1151"/>
                  <a:gd name="T17" fmla="*/ 2147483647 h 977"/>
                  <a:gd name="T18" fmla="*/ 2147483647 w 1151"/>
                  <a:gd name="T19" fmla="*/ 2147483647 h 977"/>
                  <a:gd name="T20" fmla="*/ 2147483647 w 1151"/>
                  <a:gd name="T21" fmla="*/ 2147483647 h 977"/>
                  <a:gd name="T22" fmla="*/ 2147483647 w 1151"/>
                  <a:gd name="T23" fmla="*/ 2147483647 h 977"/>
                  <a:gd name="T24" fmla="*/ 2147483647 w 1151"/>
                  <a:gd name="T25" fmla="*/ 2147483647 h 977"/>
                  <a:gd name="T26" fmla="*/ 2147483647 w 1151"/>
                  <a:gd name="T27" fmla="*/ 2147483647 h 977"/>
                  <a:gd name="T28" fmla="*/ 2147483647 w 1151"/>
                  <a:gd name="T29" fmla="*/ 2147483647 h 977"/>
                  <a:gd name="T30" fmla="*/ 2147483647 w 1151"/>
                  <a:gd name="T31" fmla="*/ 2147483647 h 977"/>
                  <a:gd name="T32" fmla="*/ 2147483647 w 1151"/>
                  <a:gd name="T33" fmla="*/ 2147483647 h 977"/>
                  <a:gd name="T34" fmla="*/ 2147483647 w 1151"/>
                  <a:gd name="T35" fmla="*/ 2147483647 h 977"/>
                  <a:gd name="T36" fmla="*/ 2147483647 w 1151"/>
                  <a:gd name="T37" fmla="*/ 2147483647 h 977"/>
                  <a:gd name="T38" fmla="*/ 2147483647 w 1151"/>
                  <a:gd name="T39" fmla="*/ 2147483647 h 977"/>
                  <a:gd name="T40" fmla="*/ 2147483647 w 1151"/>
                  <a:gd name="T41" fmla="*/ 2147483647 h 977"/>
                  <a:gd name="T42" fmla="*/ 2147483647 w 1151"/>
                  <a:gd name="T43" fmla="*/ 2147483647 h 977"/>
                  <a:gd name="T44" fmla="*/ 2147483647 w 1151"/>
                  <a:gd name="T45" fmla="*/ 2147483647 h 977"/>
                  <a:gd name="T46" fmla="*/ 2147483647 w 1151"/>
                  <a:gd name="T47" fmla="*/ 2147483647 h 977"/>
                  <a:gd name="T48" fmla="*/ 2147483647 w 1151"/>
                  <a:gd name="T49" fmla="*/ 2147483647 h 977"/>
                  <a:gd name="T50" fmla="*/ 2147483647 w 1151"/>
                  <a:gd name="T51" fmla="*/ 2147483647 h 977"/>
                  <a:gd name="T52" fmla="*/ 2147483647 w 1151"/>
                  <a:gd name="T53" fmla="*/ 2147483647 h 977"/>
                  <a:gd name="T54" fmla="*/ 2147483647 w 1151"/>
                  <a:gd name="T55" fmla="*/ 2147483647 h 977"/>
                  <a:gd name="T56" fmla="*/ 2147483647 w 1151"/>
                  <a:gd name="T57" fmla="*/ 2147483647 h 977"/>
                  <a:gd name="T58" fmla="*/ 2147483647 w 1151"/>
                  <a:gd name="T59" fmla="*/ 2147483647 h 977"/>
                  <a:gd name="T60" fmla="*/ 2147483647 w 1151"/>
                  <a:gd name="T61" fmla="*/ 2147483647 h 977"/>
                  <a:gd name="T62" fmla="*/ 2147483647 w 1151"/>
                  <a:gd name="T63" fmla="*/ 2147483647 h 977"/>
                  <a:gd name="T64" fmla="*/ 0 w 1151"/>
                  <a:gd name="T65" fmla="*/ 2147483647 h 977"/>
                  <a:gd name="T66" fmla="*/ 2147483647 w 1151"/>
                  <a:gd name="T67" fmla="*/ 2147483647 h 977"/>
                  <a:gd name="T68" fmla="*/ 2147483647 w 1151"/>
                  <a:gd name="T69" fmla="*/ 2147483647 h 977"/>
                  <a:gd name="T70" fmla="*/ 2147483647 w 1151"/>
                  <a:gd name="T71" fmla="*/ 2147483647 h 977"/>
                  <a:gd name="T72" fmla="*/ 2147483647 w 1151"/>
                  <a:gd name="T73" fmla="*/ 2147483647 h 977"/>
                  <a:gd name="T74" fmla="*/ 2147483647 w 1151"/>
                  <a:gd name="T75" fmla="*/ 2147483647 h 977"/>
                  <a:gd name="T76" fmla="*/ 2147483647 w 1151"/>
                  <a:gd name="T77" fmla="*/ 2147483647 h 977"/>
                  <a:gd name="T78" fmla="*/ 2147483647 w 1151"/>
                  <a:gd name="T79" fmla="*/ 2147483647 h 977"/>
                  <a:gd name="T80" fmla="*/ 2147483647 w 1151"/>
                  <a:gd name="T81" fmla="*/ 2147483647 h 977"/>
                  <a:gd name="T82" fmla="*/ 2147483647 w 1151"/>
                  <a:gd name="T83" fmla="*/ 2147483647 h 977"/>
                  <a:gd name="T84" fmla="*/ 2147483647 w 1151"/>
                  <a:gd name="T85" fmla="*/ 2147483647 h 977"/>
                  <a:gd name="T86" fmla="*/ 2147483647 w 1151"/>
                  <a:gd name="T87" fmla="*/ 2147483647 h 977"/>
                  <a:gd name="T88" fmla="*/ 2147483647 w 1151"/>
                  <a:gd name="T89" fmla="*/ 2147483647 h 977"/>
                  <a:gd name="T90" fmla="*/ 2147483647 w 1151"/>
                  <a:gd name="T91" fmla="*/ 2147483647 h 977"/>
                  <a:gd name="T92" fmla="*/ 2147483647 w 1151"/>
                  <a:gd name="T93" fmla="*/ 2147483647 h 97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51"/>
                  <a:gd name="T142" fmla="*/ 0 h 977"/>
                  <a:gd name="T143" fmla="*/ 1151 w 1151"/>
                  <a:gd name="T144" fmla="*/ 977 h 97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51" h="977">
                    <a:moveTo>
                      <a:pt x="691" y="38"/>
                    </a:moveTo>
                    <a:lnTo>
                      <a:pt x="703" y="19"/>
                    </a:lnTo>
                    <a:lnTo>
                      <a:pt x="712" y="8"/>
                    </a:lnTo>
                    <a:lnTo>
                      <a:pt x="747" y="19"/>
                    </a:lnTo>
                    <a:lnTo>
                      <a:pt x="756" y="8"/>
                    </a:lnTo>
                    <a:lnTo>
                      <a:pt x="783" y="0"/>
                    </a:lnTo>
                    <a:lnTo>
                      <a:pt x="800" y="19"/>
                    </a:lnTo>
                    <a:lnTo>
                      <a:pt x="826" y="41"/>
                    </a:lnTo>
                    <a:lnTo>
                      <a:pt x="861" y="64"/>
                    </a:lnTo>
                    <a:lnTo>
                      <a:pt x="888" y="81"/>
                    </a:lnTo>
                    <a:lnTo>
                      <a:pt x="923" y="94"/>
                    </a:lnTo>
                    <a:lnTo>
                      <a:pt x="931" y="81"/>
                    </a:lnTo>
                    <a:lnTo>
                      <a:pt x="931" y="72"/>
                    </a:lnTo>
                    <a:lnTo>
                      <a:pt x="960" y="89"/>
                    </a:lnTo>
                    <a:lnTo>
                      <a:pt x="980" y="105"/>
                    </a:lnTo>
                    <a:lnTo>
                      <a:pt x="998" y="94"/>
                    </a:lnTo>
                    <a:lnTo>
                      <a:pt x="1010" y="91"/>
                    </a:lnTo>
                    <a:lnTo>
                      <a:pt x="1024" y="109"/>
                    </a:lnTo>
                    <a:lnTo>
                      <a:pt x="1028" y="127"/>
                    </a:lnTo>
                    <a:lnTo>
                      <a:pt x="1051" y="131"/>
                    </a:lnTo>
                    <a:lnTo>
                      <a:pt x="1062" y="146"/>
                    </a:lnTo>
                    <a:lnTo>
                      <a:pt x="1084" y="154"/>
                    </a:lnTo>
                    <a:lnTo>
                      <a:pt x="1103" y="154"/>
                    </a:lnTo>
                    <a:lnTo>
                      <a:pt x="1124" y="178"/>
                    </a:lnTo>
                    <a:lnTo>
                      <a:pt x="1150" y="223"/>
                    </a:lnTo>
                    <a:lnTo>
                      <a:pt x="1150" y="240"/>
                    </a:lnTo>
                    <a:lnTo>
                      <a:pt x="1133" y="340"/>
                    </a:lnTo>
                    <a:lnTo>
                      <a:pt x="1142" y="381"/>
                    </a:lnTo>
                    <a:lnTo>
                      <a:pt x="1124" y="395"/>
                    </a:lnTo>
                    <a:lnTo>
                      <a:pt x="1098" y="414"/>
                    </a:lnTo>
                    <a:lnTo>
                      <a:pt x="1071" y="445"/>
                    </a:lnTo>
                    <a:lnTo>
                      <a:pt x="1037" y="441"/>
                    </a:lnTo>
                    <a:lnTo>
                      <a:pt x="1006" y="473"/>
                    </a:lnTo>
                    <a:lnTo>
                      <a:pt x="962" y="485"/>
                    </a:lnTo>
                    <a:lnTo>
                      <a:pt x="957" y="531"/>
                    </a:lnTo>
                    <a:lnTo>
                      <a:pt x="919" y="494"/>
                    </a:lnTo>
                    <a:lnTo>
                      <a:pt x="875" y="477"/>
                    </a:lnTo>
                    <a:lnTo>
                      <a:pt x="839" y="477"/>
                    </a:lnTo>
                    <a:lnTo>
                      <a:pt x="786" y="508"/>
                    </a:lnTo>
                    <a:lnTo>
                      <a:pt x="747" y="544"/>
                    </a:lnTo>
                    <a:lnTo>
                      <a:pt x="703" y="544"/>
                    </a:lnTo>
                    <a:lnTo>
                      <a:pt x="642" y="641"/>
                    </a:lnTo>
                    <a:lnTo>
                      <a:pt x="621" y="676"/>
                    </a:lnTo>
                    <a:lnTo>
                      <a:pt x="562" y="711"/>
                    </a:lnTo>
                    <a:lnTo>
                      <a:pt x="559" y="755"/>
                    </a:lnTo>
                    <a:lnTo>
                      <a:pt x="595" y="820"/>
                    </a:lnTo>
                    <a:lnTo>
                      <a:pt x="625" y="850"/>
                    </a:lnTo>
                    <a:lnTo>
                      <a:pt x="621" y="916"/>
                    </a:lnTo>
                    <a:lnTo>
                      <a:pt x="606" y="925"/>
                    </a:lnTo>
                    <a:lnTo>
                      <a:pt x="576" y="936"/>
                    </a:lnTo>
                    <a:lnTo>
                      <a:pt x="528" y="944"/>
                    </a:lnTo>
                    <a:lnTo>
                      <a:pt x="516" y="958"/>
                    </a:lnTo>
                    <a:lnTo>
                      <a:pt x="507" y="967"/>
                    </a:lnTo>
                    <a:lnTo>
                      <a:pt x="484" y="967"/>
                    </a:lnTo>
                    <a:lnTo>
                      <a:pt x="458" y="976"/>
                    </a:lnTo>
                    <a:lnTo>
                      <a:pt x="423" y="966"/>
                    </a:lnTo>
                    <a:lnTo>
                      <a:pt x="385" y="939"/>
                    </a:lnTo>
                    <a:lnTo>
                      <a:pt x="340" y="930"/>
                    </a:lnTo>
                    <a:lnTo>
                      <a:pt x="301" y="937"/>
                    </a:lnTo>
                    <a:lnTo>
                      <a:pt x="274" y="963"/>
                    </a:lnTo>
                    <a:lnTo>
                      <a:pt x="222" y="953"/>
                    </a:lnTo>
                    <a:lnTo>
                      <a:pt x="193" y="916"/>
                    </a:lnTo>
                    <a:lnTo>
                      <a:pt x="101" y="833"/>
                    </a:lnTo>
                    <a:lnTo>
                      <a:pt x="89" y="794"/>
                    </a:lnTo>
                    <a:lnTo>
                      <a:pt x="3" y="718"/>
                    </a:lnTo>
                    <a:lnTo>
                      <a:pt x="0" y="681"/>
                    </a:lnTo>
                    <a:lnTo>
                      <a:pt x="37" y="632"/>
                    </a:lnTo>
                    <a:lnTo>
                      <a:pt x="81" y="523"/>
                    </a:lnTo>
                    <a:lnTo>
                      <a:pt x="109" y="481"/>
                    </a:lnTo>
                    <a:lnTo>
                      <a:pt x="117" y="409"/>
                    </a:lnTo>
                    <a:lnTo>
                      <a:pt x="135" y="368"/>
                    </a:lnTo>
                    <a:lnTo>
                      <a:pt x="134" y="318"/>
                    </a:lnTo>
                    <a:lnTo>
                      <a:pt x="156" y="304"/>
                    </a:lnTo>
                    <a:lnTo>
                      <a:pt x="178" y="283"/>
                    </a:lnTo>
                    <a:lnTo>
                      <a:pt x="209" y="245"/>
                    </a:lnTo>
                    <a:lnTo>
                      <a:pt x="253" y="227"/>
                    </a:lnTo>
                    <a:lnTo>
                      <a:pt x="309" y="200"/>
                    </a:lnTo>
                    <a:lnTo>
                      <a:pt x="324" y="196"/>
                    </a:lnTo>
                    <a:lnTo>
                      <a:pt x="354" y="211"/>
                    </a:lnTo>
                    <a:lnTo>
                      <a:pt x="373" y="220"/>
                    </a:lnTo>
                    <a:lnTo>
                      <a:pt x="380" y="213"/>
                    </a:lnTo>
                    <a:lnTo>
                      <a:pt x="397" y="187"/>
                    </a:lnTo>
                    <a:lnTo>
                      <a:pt x="415" y="173"/>
                    </a:lnTo>
                    <a:lnTo>
                      <a:pt x="437" y="154"/>
                    </a:lnTo>
                    <a:lnTo>
                      <a:pt x="463" y="131"/>
                    </a:lnTo>
                    <a:lnTo>
                      <a:pt x="471" y="122"/>
                    </a:lnTo>
                    <a:lnTo>
                      <a:pt x="501" y="122"/>
                    </a:lnTo>
                    <a:lnTo>
                      <a:pt x="511" y="100"/>
                    </a:lnTo>
                    <a:lnTo>
                      <a:pt x="511" y="50"/>
                    </a:lnTo>
                    <a:lnTo>
                      <a:pt x="524" y="41"/>
                    </a:lnTo>
                    <a:lnTo>
                      <a:pt x="550" y="46"/>
                    </a:lnTo>
                    <a:lnTo>
                      <a:pt x="607" y="50"/>
                    </a:lnTo>
                    <a:lnTo>
                      <a:pt x="647" y="50"/>
                    </a:lnTo>
                    <a:lnTo>
                      <a:pt x="669" y="47"/>
                    </a:lnTo>
                    <a:lnTo>
                      <a:pt x="691" y="38"/>
                    </a:lnTo>
                  </a:path>
                </a:pathLst>
              </a:custGeom>
              <a:grp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GB" alt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sp>
            <p:nvSpPr>
              <p:cNvPr id="69" name="Freeform 14">
                <a:extLst>
                  <a:ext uri="{FF2B5EF4-FFF2-40B4-BE49-F238E27FC236}">
                    <a16:creationId xmlns:a16="http://schemas.microsoft.com/office/drawing/2014/main" id="{7FF84360-8DC1-43B9-BF7E-6917D8AC0F53}"/>
                  </a:ext>
                </a:extLst>
              </p:cNvPr>
              <p:cNvSpPr>
                <a:spLocks noChangeAspect="1"/>
              </p:cNvSpPr>
              <p:nvPr/>
            </p:nvSpPr>
            <p:spPr bwMode="gray">
              <a:xfrm>
                <a:off x="488157" y="2632075"/>
                <a:ext cx="1068388" cy="819150"/>
              </a:xfrm>
              <a:custGeom>
                <a:avLst/>
                <a:gdLst>
                  <a:gd name="T0" fmla="*/ 2147483647 w 1248"/>
                  <a:gd name="T1" fmla="*/ 2147483647 h 837"/>
                  <a:gd name="T2" fmla="*/ 2147483647 w 1248"/>
                  <a:gd name="T3" fmla="*/ 2147483647 h 837"/>
                  <a:gd name="T4" fmla="*/ 2147483647 w 1248"/>
                  <a:gd name="T5" fmla="*/ 2147483647 h 837"/>
                  <a:gd name="T6" fmla="*/ 2147483647 w 1248"/>
                  <a:gd name="T7" fmla="*/ 2147483647 h 837"/>
                  <a:gd name="T8" fmla="*/ 2147483647 w 1248"/>
                  <a:gd name="T9" fmla="*/ 2147483647 h 837"/>
                  <a:gd name="T10" fmla="*/ 2147483647 w 1248"/>
                  <a:gd name="T11" fmla="*/ 2147483647 h 837"/>
                  <a:gd name="T12" fmla="*/ 2147483647 w 1248"/>
                  <a:gd name="T13" fmla="*/ 2147483647 h 837"/>
                  <a:gd name="T14" fmla="*/ 2147483647 w 1248"/>
                  <a:gd name="T15" fmla="*/ 2147483647 h 837"/>
                  <a:gd name="T16" fmla="*/ 2147483647 w 1248"/>
                  <a:gd name="T17" fmla="*/ 2147483647 h 837"/>
                  <a:gd name="T18" fmla="*/ 2147483647 w 1248"/>
                  <a:gd name="T19" fmla="*/ 2147483647 h 837"/>
                  <a:gd name="T20" fmla="*/ 2147483647 w 1248"/>
                  <a:gd name="T21" fmla="*/ 2147483647 h 837"/>
                  <a:gd name="T22" fmla="*/ 2147483647 w 1248"/>
                  <a:gd name="T23" fmla="*/ 2147483647 h 837"/>
                  <a:gd name="T24" fmla="*/ 2147483647 w 1248"/>
                  <a:gd name="T25" fmla="*/ 2147483647 h 837"/>
                  <a:gd name="T26" fmla="*/ 2147483647 w 1248"/>
                  <a:gd name="T27" fmla="*/ 2147483647 h 837"/>
                  <a:gd name="T28" fmla="*/ 2147483647 w 1248"/>
                  <a:gd name="T29" fmla="*/ 2147483647 h 837"/>
                  <a:gd name="T30" fmla="*/ 2147483647 w 1248"/>
                  <a:gd name="T31" fmla="*/ 2147483647 h 837"/>
                  <a:gd name="T32" fmla="*/ 2147483647 w 1248"/>
                  <a:gd name="T33" fmla="*/ 2147483647 h 837"/>
                  <a:gd name="T34" fmla="*/ 2147483647 w 1248"/>
                  <a:gd name="T35" fmla="*/ 2147483647 h 837"/>
                  <a:gd name="T36" fmla="*/ 2147483647 w 1248"/>
                  <a:gd name="T37" fmla="*/ 2147483647 h 837"/>
                  <a:gd name="T38" fmla="*/ 2147483647 w 1248"/>
                  <a:gd name="T39" fmla="*/ 2147483647 h 837"/>
                  <a:gd name="T40" fmla="*/ 2147483647 w 1248"/>
                  <a:gd name="T41" fmla="*/ 2147483647 h 837"/>
                  <a:gd name="T42" fmla="*/ 2147483647 w 1248"/>
                  <a:gd name="T43" fmla="*/ 2147483647 h 837"/>
                  <a:gd name="T44" fmla="*/ 2147483647 w 1248"/>
                  <a:gd name="T45" fmla="*/ 2147483647 h 837"/>
                  <a:gd name="T46" fmla="*/ 2147483647 w 1248"/>
                  <a:gd name="T47" fmla="*/ 2147483647 h 837"/>
                  <a:gd name="T48" fmla="*/ 2147483647 w 1248"/>
                  <a:gd name="T49" fmla="*/ 2147483647 h 837"/>
                  <a:gd name="T50" fmla="*/ 2147483647 w 1248"/>
                  <a:gd name="T51" fmla="*/ 2147483647 h 837"/>
                  <a:gd name="T52" fmla="*/ 2147483647 w 1248"/>
                  <a:gd name="T53" fmla="*/ 2147483647 h 837"/>
                  <a:gd name="T54" fmla="*/ 2147483647 w 1248"/>
                  <a:gd name="T55" fmla="*/ 2147483647 h 837"/>
                  <a:gd name="T56" fmla="*/ 2147483647 w 1248"/>
                  <a:gd name="T57" fmla="*/ 2147483647 h 837"/>
                  <a:gd name="T58" fmla="*/ 2147483647 w 1248"/>
                  <a:gd name="T59" fmla="*/ 2147483647 h 837"/>
                  <a:gd name="T60" fmla="*/ 2147483647 w 1248"/>
                  <a:gd name="T61" fmla="*/ 2147483647 h 837"/>
                  <a:gd name="T62" fmla="*/ 2147483647 w 1248"/>
                  <a:gd name="T63" fmla="*/ 2147483647 h 837"/>
                  <a:gd name="T64" fmla="*/ 2147483647 w 1248"/>
                  <a:gd name="T65" fmla="*/ 2147483647 h 837"/>
                  <a:gd name="T66" fmla="*/ 2147483647 w 1248"/>
                  <a:gd name="T67" fmla="*/ 2147483647 h 837"/>
                  <a:gd name="T68" fmla="*/ 0 w 1248"/>
                  <a:gd name="T69" fmla="*/ 2147483647 h 837"/>
                  <a:gd name="T70" fmla="*/ 2147483647 w 1248"/>
                  <a:gd name="T71" fmla="*/ 2147483647 h 837"/>
                  <a:gd name="T72" fmla="*/ 2147483647 w 1248"/>
                  <a:gd name="T73" fmla="*/ 2147483647 h 837"/>
                  <a:gd name="T74" fmla="*/ 2147483647 w 1248"/>
                  <a:gd name="T75" fmla="*/ 2147483647 h 837"/>
                  <a:gd name="T76" fmla="*/ 2147483647 w 1248"/>
                  <a:gd name="T77" fmla="*/ 2147483647 h 837"/>
                  <a:gd name="T78" fmla="*/ 2147483647 w 1248"/>
                  <a:gd name="T79" fmla="*/ 2147483647 h 837"/>
                  <a:gd name="T80" fmla="*/ 2147483647 w 1248"/>
                  <a:gd name="T81" fmla="*/ 2147483647 h 837"/>
                  <a:gd name="T82" fmla="*/ 2147483647 w 1248"/>
                  <a:gd name="T83" fmla="*/ 2147483647 h 837"/>
                  <a:gd name="T84" fmla="*/ 2147483647 w 1248"/>
                  <a:gd name="T85" fmla="*/ 2147483647 h 837"/>
                  <a:gd name="T86" fmla="*/ 2147483647 w 1248"/>
                  <a:gd name="T87" fmla="*/ 2147483647 h 837"/>
                  <a:gd name="T88" fmla="*/ 2147483647 w 1248"/>
                  <a:gd name="T89" fmla="*/ 2147483647 h 837"/>
                  <a:gd name="T90" fmla="*/ 2147483647 w 1248"/>
                  <a:gd name="T91" fmla="*/ 0 h 837"/>
                  <a:gd name="T92" fmla="*/ 2147483647 w 1248"/>
                  <a:gd name="T93" fmla="*/ 2147483647 h 837"/>
                  <a:gd name="T94" fmla="*/ 2147483647 w 1248"/>
                  <a:gd name="T95" fmla="*/ 2147483647 h 837"/>
                  <a:gd name="T96" fmla="*/ 2147483647 w 1248"/>
                  <a:gd name="T97" fmla="*/ 2147483647 h 837"/>
                  <a:gd name="T98" fmla="*/ 2147483647 w 1248"/>
                  <a:gd name="T99" fmla="*/ 2147483647 h 837"/>
                  <a:gd name="T100" fmla="*/ 2147483647 w 1248"/>
                  <a:gd name="T101" fmla="*/ 2147483647 h 837"/>
                  <a:gd name="T102" fmla="*/ 2147483647 w 1248"/>
                  <a:gd name="T103" fmla="*/ 2147483647 h 837"/>
                  <a:gd name="T104" fmla="*/ 2147483647 w 1248"/>
                  <a:gd name="T105" fmla="*/ 2147483647 h 837"/>
                  <a:gd name="T106" fmla="*/ 2147483647 w 1248"/>
                  <a:gd name="T107" fmla="*/ 2147483647 h 837"/>
                  <a:gd name="T108" fmla="*/ 2147483647 w 1248"/>
                  <a:gd name="T109" fmla="*/ 2147483647 h 837"/>
                  <a:gd name="T110" fmla="*/ 2147483647 w 1248"/>
                  <a:gd name="T111" fmla="*/ 2147483647 h 83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48"/>
                  <a:gd name="T169" fmla="*/ 0 h 837"/>
                  <a:gd name="T170" fmla="*/ 1248 w 1248"/>
                  <a:gd name="T171" fmla="*/ 837 h 83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48" h="837">
                    <a:moveTo>
                      <a:pt x="1235" y="205"/>
                    </a:moveTo>
                    <a:lnTo>
                      <a:pt x="1175" y="213"/>
                    </a:lnTo>
                    <a:lnTo>
                      <a:pt x="1160" y="251"/>
                    </a:lnTo>
                    <a:lnTo>
                      <a:pt x="1141" y="274"/>
                    </a:lnTo>
                    <a:lnTo>
                      <a:pt x="1121" y="309"/>
                    </a:lnTo>
                    <a:lnTo>
                      <a:pt x="1062" y="311"/>
                    </a:lnTo>
                    <a:lnTo>
                      <a:pt x="1026" y="324"/>
                    </a:lnTo>
                    <a:lnTo>
                      <a:pt x="1023" y="353"/>
                    </a:lnTo>
                    <a:lnTo>
                      <a:pt x="1015" y="374"/>
                    </a:lnTo>
                    <a:lnTo>
                      <a:pt x="1005" y="388"/>
                    </a:lnTo>
                    <a:lnTo>
                      <a:pt x="995" y="401"/>
                    </a:lnTo>
                    <a:lnTo>
                      <a:pt x="979" y="425"/>
                    </a:lnTo>
                    <a:lnTo>
                      <a:pt x="976" y="434"/>
                    </a:lnTo>
                    <a:lnTo>
                      <a:pt x="983" y="458"/>
                    </a:lnTo>
                    <a:lnTo>
                      <a:pt x="1019" y="452"/>
                    </a:lnTo>
                    <a:lnTo>
                      <a:pt x="1062" y="458"/>
                    </a:lnTo>
                    <a:lnTo>
                      <a:pt x="1072" y="484"/>
                    </a:lnTo>
                    <a:lnTo>
                      <a:pt x="1072" y="517"/>
                    </a:lnTo>
                    <a:lnTo>
                      <a:pt x="1054" y="534"/>
                    </a:lnTo>
                    <a:lnTo>
                      <a:pt x="1041" y="557"/>
                    </a:lnTo>
                    <a:lnTo>
                      <a:pt x="1014" y="571"/>
                    </a:lnTo>
                    <a:lnTo>
                      <a:pt x="900" y="569"/>
                    </a:lnTo>
                    <a:lnTo>
                      <a:pt x="867" y="563"/>
                    </a:lnTo>
                    <a:lnTo>
                      <a:pt x="855" y="573"/>
                    </a:lnTo>
                    <a:lnTo>
                      <a:pt x="857" y="619"/>
                    </a:lnTo>
                    <a:lnTo>
                      <a:pt x="844" y="639"/>
                    </a:lnTo>
                    <a:lnTo>
                      <a:pt x="822" y="643"/>
                    </a:lnTo>
                    <a:lnTo>
                      <a:pt x="801" y="658"/>
                    </a:lnTo>
                    <a:lnTo>
                      <a:pt x="778" y="679"/>
                    </a:lnTo>
                    <a:lnTo>
                      <a:pt x="743" y="708"/>
                    </a:lnTo>
                    <a:lnTo>
                      <a:pt x="719" y="741"/>
                    </a:lnTo>
                    <a:lnTo>
                      <a:pt x="699" y="730"/>
                    </a:lnTo>
                    <a:lnTo>
                      <a:pt x="669" y="716"/>
                    </a:lnTo>
                    <a:lnTo>
                      <a:pt x="656" y="719"/>
                    </a:lnTo>
                    <a:lnTo>
                      <a:pt x="619" y="735"/>
                    </a:lnTo>
                    <a:lnTo>
                      <a:pt x="572" y="757"/>
                    </a:lnTo>
                    <a:lnTo>
                      <a:pt x="543" y="777"/>
                    </a:lnTo>
                    <a:lnTo>
                      <a:pt x="515" y="815"/>
                    </a:lnTo>
                    <a:lnTo>
                      <a:pt x="496" y="832"/>
                    </a:lnTo>
                    <a:lnTo>
                      <a:pt x="481" y="836"/>
                    </a:lnTo>
                    <a:lnTo>
                      <a:pt x="467" y="833"/>
                    </a:lnTo>
                    <a:lnTo>
                      <a:pt x="459" y="806"/>
                    </a:lnTo>
                    <a:lnTo>
                      <a:pt x="463" y="775"/>
                    </a:lnTo>
                    <a:lnTo>
                      <a:pt x="481" y="751"/>
                    </a:lnTo>
                    <a:lnTo>
                      <a:pt x="489" y="741"/>
                    </a:lnTo>
                    <a:lnTo>
                      <a:pt x="450" y="734"/>
                    </a:lnTo>
                    <a:lnTo>
                      <a:pt x="432" y="739"/>
                    </a:lnTo>
                    <a:lnTo>
                      <a:pt x="427" y="784"/>
                    </a:lnTo>
                    <a:lnTo>
                      <a:pt x="414" y="821"/>
                    </a:lnTo>
                    <a:lnTo>
                      <a:pt x="392" y="833"/>
                    </a:lnTo>
                    <a:lnTo>
                      <a:pt x="359" y="809"/>
                    </a:lnTo>
                    <a:lnTo>
                      <a:pt x="356" y="791"/>
                    </a:lnTo>
                    <a:lnTo>
                      <a:pt x="346" y="775"/>
                    </a:lnTo>
                    <a:lnTo>
                      <a:pt x="356" y="743"/>
                    </a:lnTo>
                    <a:lnTo>
                      <a:pt x="323" y="743"/>
                    </a:lnTo>
                    <a:lnTo>
                      <a:pt x="292" y="729"/>
                    </a:lnTo>
                    <a:lnTo>
                      <a:pt x="291" y="651"/>
                    </a:lnTo>
                    <a:lnTo>
                      <a:pt x="235" y="698"/>
                    </a:lnTo>
                    <a:lnTo>
                      <a:pt x="196" y="692"/>
                    </a:lnTo>
                    <a:lnTo>
                      <a:pt x="149" y="662"/>
                    </a:lnTo>
                    <a:lnTo>
                      <a:pt x="107" y="634"/>
                    </a:lnTo>
                    <a:lnTo>
                      <a:pt x="81" y="603"/>
                    </a:lnTo>
                    <a:lnTo>
                      <a:pt x="82" y="548"/>
                    </a:lnTo>
                    <a:lnTo>
                      <a:pt x="77" y="494"/>
                    </a:lnTo>
                    <a:lnTo>
                      <a:pt x="52" y="466"/>
                    </a:lnTo>
                    <a:lnTo>
                      <a:pt x="8" y="454"/>
                    </a:lnTo>
                    <a:lnTo>
                      <a:pt x="4" y="415"/>
                    </a:lnTo>
                    <a:lnTo>
                      <a:pt x="8" y="384"/>
                    </a:lnTo>
                    <a:lnTo>
                      <a:pt x="8" y="362"/>
                    </a:lnTo>
                    <a:lnTo>
                      <a:pt x="0" y="335"/>
                    </a:lnTo>
                    <a:lnTo>
                      <a:pt x="8" y="316"/>
                    </a:lnTo>
                    <a:lnTo>
                      <a:pt x="29" y="249"/>
                    </a:lnTo>
                    <a:lnTo>
                      <a:pt x="47" y="198"/>
                    </a:lnTo>
                    <a:lnTo>
                      <a:pt x="77" y="148"/>
                    </a:lnTo>
                    <a:lnTo>
                      <a:pt x="126" y="135"/>
                    </a:lnTo>
                    <a:lnTo>
                      <a:pt x="161" y="131"/>
                    </a:lnTo>
                    <a:lnTo>
                      <a:pt x="200" y="140"/>
                    </a:lnTo>
                    <a:lnTo>
                      <a:pt x="239" y="190"/>
                    </a:lnTo>
                    <a:lnTo>
                      <a:pt x="288" y="227"/>
                    </a:lnTo>
                    <a:lnTo>
                      <a:pt x="321" y="227"/>
                    </a:lnTo>
                    <a:lnTo>
                      <a:pt x="388" y="253"/>
                    </a:lnTo>
                    <a:lnTo>
                      <a:pt x="450" y="257"/>
                    </a:lnTo>
                    <a:lnTo>
                      <a:pt x="477" y="271"/>
                    </a:lnTo>
                    <a:lnTo>
                      <a:pt x="510" y="253"/>
                    </a:lnTo>
                    <a:lnTo>
                      <a:pt x="524" y="249"/>
                    </a:lnTo>
                    <a:lnTo>
                      <a:pt x="559" y="253"/>
                    </a:lnTo>
                    <a:lnTo>
                      <a:pt x="620" y="239"/>
                    </a:lnTo>
                    <a:lnTo>
                      <a:pt x="655" y="180"/>
                    </a:lnTo>
                    <a:lnTo>
                      <a:pt x="686" y="131"/>
                    </a:lnTo>
                    <a:lnTo>
                      <a:pt x="709" y="54"/>
                    </a:lnTo>
                    <a:lnTo>
                      <a:pt x="717" y="3"/>
                    </a:lnTo>
                    <a:lnTo>
                      <a:pt x="769" y="0"/>
                    </a:lnTo>
                    <a:lnTo>
                      <a:pt x="826" y="0"/>
                    </a:lnTo>
                    <a:lnTo>
                      <a:pt x="841" y="15"/>
                    </a:lnTo>
                    <a:lnTo>
                      <a:pt x="859" y="29"/>
                    </a:lnTo>
                    <a:lnTo>
                      <a:pt x="888" y="49"/>
                    </a:lnTo>
                    <a:lnTo>
                      <a:pt x="941" y="27"/>
                    </a:lnTo>
                    <a:lnTo>
                      <a:pt x="958" y="16"/>
                    </a:lnTo>
                    <a:lnTo>
                      <a:pt x="971" y="35"/>
                    </a:lnTo>
                    <a:lnTo>
                      <a:pt x="983" y="67"/>
                    </a:lnTo>
                    <a:lnTo>
                      <a:pt x="995" y="83"/>
                    </a:lnTo>
                    <a:lnTo>
                      <a:pt x="1015" y="101"/>
                    </a:lnTo>
                    <a:lnTo>
                      <a:pt x="1041" y="112"/>
                    </a:lnTo>
                    <a:lnTo>
                      <a:pt x="1080" y="108"/>
                    </a:lnTo>
                    <a:lnTo>
                      <a:pt x="1142" y="86"/>
                    </a:lnTo>
                    <a:lnTo>
                      <a:pt x="1185" y="97"/>
                    </a:lnTo>
                    <a:lnTo>
                      <a:pt x="1217" y="126"/>
                    </a:lnTo>
                    <a:lnTo>
                      <a:pt x="1221" y="148"/>
                    </a:lnTo>
                    <a:lnTo>
                      <a:pt x="1232" y="161"/>
                    </a:lnTo>
                    <a:lnTo>
                      <a:pt x="1247" y="178"/>
                    </a:lnTo>
                    <a:lnTo>
                      <a:pt x="1240" y="168"/>
                    </a:lnTo>
                    <a:lnTo>
                      <a:pt x="1235" y="205"/>
                    </a:lnTo>
                  </a:path>
                </a:pathLst>
              </a:custGeom>
              <a:grp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GB" alt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sp>
            <p:nvSpPr>
              <p:cNvPr id="70" name="Freeform 15">
                <a:extLst>
                  <a:ext uri="{FF2B5EF4-FFF2-40B4-BE49-F238E27FC236}">
                    <a16:creationId xmlns:a16="http://schemas.microsoft.com/office/drawing/2014/main" id="{423F4747-2FA7-43BD-A651-F550F3A41343}"/>
                  </a:ext>
                </a:extLst>
              </p:cNvPr>
              <p:cNvSpPr>
                <a:spLocks noChangeAspect="1"/>
              </p:cNvSpPr>
              <p:nvPr/>
            </p:nvSpPr>
            <p:spPr bwMode="gray">
              <a:xfrm>
                <a:off x="1518445" y="2560638"/>
                <a:ext cx="731837" cy="798512"/>
              </a:xfrm>
              <a:custGeom>
                <a:avLst/>
                <a:gdLst>
                  <a:gd name="T0" fmla="*/ 2147483647 w 856"/>
                  <a:gd name="T1" fmla="*/ 0 h 817"/>
                  <a:gd name="T2" fmla="*/ 2147483647 w 856"/>
                  <a:gd name="T3" fmla="*/ 2147483647 h 817"/>
                  <a:gd name="T4" fmla="*/ 2147483647 w 856"/>
                  <a:gd name="T5" fmla="*/ 2147483647 h 817"/>
                  <a:gd name="T6" fmla="*/ 2147483647 w 856"/>
                  <a:gd name="T7" fmla="*/ 2147483647 h 817"/>
                  <a:gd name="T8" fmla="*/ 2147483647 w 856"/>
                  <a:gd name="T9" fmla="*/ 2147483647 h 817"/>
                  <a:gd name="T10" fmla="*/ 2147483647 w 856"/>
                  <a:gd name="T11" fmla="*/ 2147483647 h 817"/>
                  <a:gd name="T12" fmla="*/ 2147483647 w 856"/>
                  <a:gd name="T13" fmla="*/ 2147483647 h 817"/>
                  <a:gd name="T14" fmla="*/ 2147483647 w 856"/>
                  <a:gd name="T15" fmla="*/ 2147483647 h 817"/>
                  <a:gd name="T16" fmla="*/ 2147483647 w 856"/>
                  <a:gd name="T17" fmla="*/ 2147483647 h 817"/>
                  <a:gd name="T18" fmla="*/ 2147483647 w 856"/>
                  <a:gd name="T19" fmla="*/ 2147483647 h 817"/>
                  <a:gd name="T20" fmla="*/ 2147483647 w 856"/>
                  <a:gd name="T21" fmla="*/ 2147483647 h 817"/>
                  <a:gd name="T22" fmla="*/ 2147483647 w 856"/>
                  <a:gd name="T23" fmla="*/ 2147483647 h 817"/>
                  <a:gd name="T24" fmla="*/ 2147483647 w 856"/>
                  <a:gd name="T25" fmla="*/ 2147483647 h 817"/>
                  <a:gd name="T26" fmla="*/ 2147483647 w 856"/>
                  <a:gd name="T27" fmla="*/ 2147483647 h 817"/>
                  <a:gd name="T28" fmla="*/ 2147483647 w 856"/>
                  <a:gd name="T29" fmla="*/ 2147483647 h 817"/>
                  <a:gd name="T30" fmla="*/ 2147483647 w 856"/>
                  <a:gd name="T31" fmla="*/ 2147483647 h 817"/>
                  <a:gd name="T32" fmla="*/ 2147483647 w 856"/>
                  <a:gd name="T33" fmla="*/ 2147483647 h 817"/>
                  <a:gd name="T34" fmla="*/ 2147483647 w 856"/>
                  <a:gd name="T35" fmla="*/ 2147483647 h 817"/>
                  <a:gd name="T36" fmla="*/ 2147483647 w 856"/>
                  <a:gd name="T37" fmla="*/ 2147483647 h 817"/>
                  <a:gd name="T38" fmla="*/ 2147483647 w 856"/>
                  <a:gd name="T39" fmla="*/ 2147483647 h 817"/>
                  <a:gd name="T40" fmla="*/ 2147483647 w 856"/>
                  <a:gd name="T41" fmla="*/ 2147483647 h 817"/>
                  <a:gd name="T42" fmla="*/ 2147483647 w 856"/>
                  <a:gd name="T43" fmla="*/ 2147483647 h 817"/>
                  <a:gd name="T44" fmla="*/ 2147483647 w 856"/>
                  <a:gd name="T45" fmla="*/ 2147483647 h 817"/>
                  <a:gd name="T46" fmla="*/ 2147483647 w 856"/>
                  <a:gd name="T47" fmla="*/ 2147483647 h 817"/>
                  <a:gd name="T48" fmla="*/ 2147483647 w 856"/>
                  <a:gd name="T49" fmla="*/ 2147483647 h 817"/>
                  <a:gd name="T50" fmla="*/ 2147483647 w 856"/>
                  <a:gd name="T51" fmla="*/ 2147483647 h 817"/>
                  <a:gd name="T52" fmla="*/ 2147483647 w 856"/>
                  <a:gd name="T53" fmla="*/ 2147483647 h 817"/>
                  <a:gd name="T54" fmla="*/ 2147483647 w 856"/>
                  <a:gd name="T55" fmla="*/ 2147483647 h 817"/>
                  <a:gd name="T56" fmla="*/ 2147483647 w 856"/>
                  <a:gd name="T57" fmla="*/ 2147483647 h 817"/>
                  <a:gd name="T58" fmla="*/ 2147483647 w 856"/>
                  <a:gd name="T59" fmla="*/ 2147483647 h 817"/>
                  <a:gd name="T60" fmla="*/ 2147483647 w 856"/>
                  <a:gd name="T61" fmla="*/ 2147483647 h 817"/>
                  <a:gd name="T62" fmla="*/ 2147483647 w 856"/>
                  <a:gd name="T63" fmla="*/ 2147483647 h 817"/>
                  <a:gd name="T64" fmla="*/ 2147483647 w 856"/>
                  <a:gd name="T65" fmla="*/ 2147483647 h 817"/>
                  <a:gd name="T66" fmla="*/ 2147483647 w 856"/>
                  <a:gd name="T67" fmla="*/ 2147483647 h 817"/>
                  <a:gd name="T68" fmla="*/ 2147483647 w 856"/>
                  <a:gd name="T69" fmla="*/ 2147483647 h 817"/>
                  <a:gd name="T70" fmla="*/ 2147483647 w 856"/>
                  <a:gd name="T71" fmla="*/ 2147483647 h 817"/>
                  <a:gd name="T72" fmla="*/ 0 w 856"/>
                  <a:gd name="T73" fmla="*/ 2147483647 h 817"/>
                  <a:gd name="T74" fmla="*/ 2147483647 w 856"/>
                  <a:gd name="T75" fmla="*/ 2147483647 h 817"/>
                  <a:gd name="T76" fmla="*/ 2147483647 w 856"/>
                  <a:gd name="T77" fmla="*/ 2147483647 h 817"/>
                  <a:gd name="T78" fmla="*/ 2147483647 w 856"/>
                  <a:gd name="T79" fmla="*/ 2147483647 h 817"/>
                  <a:gd name="T80" fmla="*/ 2147483647 w 856"/>
                  <a:gd name="T81" fmla="*/ 2147483647 h 817"/>
                  <a:gd name="T82" fmla="*/ 2147483647 w 856"/>
                  <a:gd name="T83" fmla="*/ 2147483647 h 817"/>
                  <a:gd name="T84" fmla="*/ 2147483647 w 856"/>
                  <a:gd name="T85" fmla="*/ 2147483647 h 817"/>
                  <a:gd name="T86" fmla="*/ 2147483647 w 856"/>
                  <a:gd name="T87" fmla="*/ 2147483647 h 817"/>
                  <a:gd name="T88" fmla="*/ 2147483647 w 856"/>
                  <a:gd name="T89" fmla="*/ 2147483647 h 817"/>
                  <a:gd name="T90" fmla="*/ 2147483647 w 856"/>
                  <a:gd name="T91" fmla="*/ 2147483647 h 817"/>
                  <a:gd name="T92" fmla="*/ 2147483647 w 856"/>
                  <a:gd name="T93" fmla="*/ 2147483647 h 817"/>
                  <a:gd name="T94" fmla="*/ 2147483647 w 856"/>
                  <a:gd name="T95" fmla="*/ 2147483647 h 817"/>
                  <a:gd name="T96" fmla="*/ 2147483647 w 856"/>
                  <a:gd name="T97" fmla="*/ 2147483647 h 817"/>
                  <a:gd name="T98" fmla="*/ 2147483647 w 856"/>
                  <a:gd name="T99" fmla="*/ 2147483647 h 817"/>
                  <a:gd name="T100" fmla="*/ 2147483647 w 856"/>
                  <a:gd name="T101" fmla="*/ 2147483647 h 817"/>
                  <a:gd name="T102" fmla="*/ 2147483647 w 856"/>
                  <a:gd name="T103" fmla="*/ 2147483647 h 817"/>
                  <a:gd name="T104" fmla="*/ 2147483647 w 856"/>
                  <a:gd name="T105" fmla="*/ 2147483647 h 817"/>
                  <a:gd name="T106" fmla="*/ 2147483647 w 856"/>
                  <a:gd name="T107" fmla="*/ 2147483647 h 817"/>
                  <a:gd name="T108" fmla="*/ 2147483647 w 856"/>
                  <a:gd name="T109" fmla="*/ 2147483647 h 817"/>
                  <a:gd name="T110" fmla="*/ 2147483647 w 856"/>
                  <a:gd name="T111" fmla="*/ 2147483647 h 8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56"/>
                  <a:gd name="T169" fmla="*/ 0 h 817"/>
                  <a:gd name="T170" fmla="*/ 856 w 856"/>
                  <a:gd name="T171" fmla="*/ 817 h 8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56" h="817">
                    <a:moveTo>
                      <a:pt x="833" y="11"/>
                    </a:moveTo>
                    <a:lnTo>
                      <a:pt x="753" y="0"/>
                    </a:lnTo>
                    <a:lnTo>
                      <a:pt x="749" y="29"/>
                    </a:lnTo>
                    <a:lnTo>
                      <a:pt x="733" y="36"/>
                    </a:lnTo>
                    <a:lnTo>
                      <a:pt x="737" y="96"/>
                    </a:lnTo>
                    <a:lnTo>
                      <a:pt x="718" y="100"/>
                    </a:lnTo>
                    <a:lnTo>
                      <a:pt x="734" y="130"/>
                    </a:lnTo>
                    <a:lnTo>
                      <a:pt x="751" y="137"/>
                    </a:lnTo>
                    <a:lnTo>
                      <a:pt x="762" y="160"/>
                    </a:lnTo>
                    <a:lnTo>
                      <a:pt x="750" y="171"/>
                    </a:lnTo>
                    <a:lnTo>
                      <a:pt x="722" y="170"/>
                    </a:lnTo>
                    <a:lnTo>
                      <a:pt x="718" y="182"/>
                    </a:lnTo>
                    <a:lnTo>
                      <a:pt x="715" y="191"/>
                    </a:lnTo>
                    <a:lnTo>
                      <a:pt x="715" y="208"/>
                    </a:lnTo>
                    <a:lnTo>
                      <a:pt x="723" y="227"/>
                    </a:lnTo>
                    <a:lnTo>
                      <a:pt x="698" y="231"/>
                    </a:lnTo>
                    <a:lnTo>
                      <a:pt x="662" y="227"/>
                    </a:lnTo>
                    <a:lnTo>
                      <a:pt x="653" y="193"/>
                    </a:lnTo>
                    <a:lnTo>
                      <a:pt x="644" y="171"/>
                    </a:lnTo>
                    <a:lnTo>
                      <a:pt x="666" y="165"/>
                    </a:lnTo>
                    <a:lnTo>
                      <a:pt x="675" y="154"/>
                    </a:lnTo>
                    <a:lnTo>
                      <a:pt x="662" y="123"/>
                    </a:lnTo>
                    <a:lnTo>
                      <a:pt x="649" y="108"/>
                    </a:lnTo>
                    <a:lnTo>
                      <a:pt x="623" y="91"/>
                    </a:lnTo>
                    <a:lnTo>
                      <a:pt x="588" y="83"/>
                    </a:lnTo>
                    <a:lnTo>
                      <a:pt x="556" y="100"/>
                    </a:lnTo>
                    <a:lnTo>
                      <a:pt x="536" y="128"/>
                    </a:lnTo>
                    <a:lnTo>
                      <a:pt x="519" y="121"/>
                    </a:lnTo>
                    <a:lnTo>
                      <a:pt x="504" y="118"/>
                    </a:lnTo>
                    <a:lnTo>
                      <a:pt x="474" y="111"/>
                    </a:lnTo>
                    <a:lnTo>
                      <a:pt x="447" y="112"/>
                    </a:lnTo>
                    <a:lnTo>
                      <a:pt x="433" y="150"/>
                    </a:lnTo>
                    <a:lnTo>
                      <a:pt x="421" y="163"/>
                    </a:lnTo>
                    <a:lnTo>
                      <a:pt x="393" y="189"/>
                    </a:lnTo>
                    <a:lnTo>
                      <a:pt x="352" y="212"/>
                    </a:lnTo>
                    <a:lnTo>
                      <a:pt x="294" y="217"/>
                    </a:lnTo>
                    <a:lnTo>
                      <a:pt x="276" y="195"/>
                    </a:lnTo>
                    <a:lnTo>
                      <a:pt x="276" y="169"/>
                    </a:lnTo>
                    <a:lnTo>
                      <a:pt x="294" y="150"/>
                    </a:lnTo>
                    <a:lnTo>
                      <a:pt x="280" y="128"/>
                    </a:lnTo>
                    <a:lnTo>
                      <a:pt x="241" y="160"/>
                    </a:lnTo>
                    <a:lnTo>
                      <a:pt x="214" y="171"/>
                    </a:lnTo>
                    <a:lnTo>
                      <a:pt x="171" y="171"/>
                    </a:lnTo>
                    <a:lnTo>
                      <a:pt x="118" y="171"/>
                    </a:lnTo>
                    <a:lnTo>
                      <a:pt x="106" y="205"/>
                    </a:lnTo>
                    <a:lnTo>
                      <a:pt x="57" y="227"/>
                    </a:lnTo>
                    <a:lnTo>
                      <a:pt x="67" y="237"/>
                    </a:lnTo>
                    <a:lnTo>
                      <a:pt x="88" y="240"/>
                    </a:lnTo>
                    <a:lnTo>
                      <a:pt x="116" y="241"/>
                    </a:lnTo>
                    <a:lnTo>
                      <a:pt x="128" y="231"/>
                    </a:lnTo>
                    <a:lnTo>
                      <a:pt x="139" y="208"/>
                    </a:lnTo>
                    <a:lnTo>
                      <a:pt x="139" y="227"/>
                    </a:lnTo>
                    <a:lnTo>
                      <a:pt x="136" y="249"/>
                    </a:lnTo>
                    <a:lnTo>
                      <a:pt x="118" y="271"/>
                    </a:lnTo>
                    <a:lnTo>
                      <a:pt x="106" y="300"/>
                    </a:lnTo>
                    <a:lnTo>
                      <a:pt x="106" y="330"/>
                    </a:lnTo>
                    <a:lnTo>
                      <a:pt x="106" y="353"/>
                    </a:lnTo>
                    <a:lnTo>
                      <a:pt x="132" y="353"/>
                    </a:lnTo>
                    <a:lnTo>
                      <a:pt x="167" y="336"/>
                    </a:lnTo>
                    <a:lnTo>
                      <a:pt x="180" y="323"/>
                    </a:lnTo>
                    <a:lnTo>
                      <a:pt x="192" y="323"/>
                    </a:lnTo>
                    <a:lnTo>
                      <a:pt x="203" y="336"/>
                    </a:lnTo>
                    <a:lnTo>
                      <a:pt x="180" y="359"/>
                    </a:lnTo>
                    <a:lnTo>
                      <a:pt x="150" y="385"/>
                    </a:lnTo>
                    <a:lnTo>
                      <a:pt x="150" y="412"/>
                    </a:lnTo>
                    <a:lnTo>
                      <a:pt x="146" y="437"/>
                    </a:lnTo>
                    <a:lnTo>
                      <a:pt x="106" y="431"/>
                    </a:lnTo>
                    <a:lnTo>
                      <a:pt x="71" y="462"/>
                    </a:lnTo>
                    <a:lnTo>
                      <a:pt x="71" y="485"/>
                    </a:lnTo>
                    <a:lnTo>
                      <a:pt x="136" y="534"/>
                    </a:lnTo>
                    <a:lnTo>
                      <a:pt x="136" y="553"/>
                    </a:lnTo>
                    <a:lnTo>
                      <a:pt x="123" y="567"/>
                    </a:lnTo>
                    <a:lnTo>
                      <a:pt x="40" y="612"/>
                    </a:lnTo>
                    <a:lnTo>
                      <a:pt x="0" y="649"/>
                    </a:lnTo>
                    <a:lnTo>
                      <a:pt x="39" y="674"/>
                    </a:lnTo>
                    <a:lnTo>
                      <a:pt x="71" y="686"/>
                    </a:lnTo>
                    <a:lnTo>
                      <a:pt x="83" y="680"/>
                    </a:lnTo>
                    <a:lnTo>
                      <a:pt x="88" y="666"/>
                    </a:lnTo>
                    <a:lnTo>
                      <a:pt x="131" y="694"/>
                    </a:lnTo>
                    <a:lnTo>
                      <a:pt x="158" y="684"/>
                    </a:lnTo>
                    <a:lnTo>
                      <a:pt x="176" y="707"/>
                    </a:lnTo>
                    <a:lnTo>
                      <a:pt x="189" y="728"/>
                    </a:lnTo>
                    <a:lnTo>
                      <a:pt x="205" y="724"/>
                    </a:lnTo>
                    <a:lnTo>
                      <a:pt x="213" y="733"/>
                    </a:lnTo>
                    <a:lnTo>
                      <a:pt x="232" y="743"/>
                    </a:lnTo>
                    <a:lnTo>
                      <a:pt x="259" y="745"/>
                    </a:lnTo>
                    <a:lnTo>
                      <a:pt x="305" y="816"/>
                    </a:lnTo>
                    <a:lnTo>
                      <a:pt x="358" y="796"/>
                    </a:lnTo>
                    <a:lnTo>
                      <a:pt x="424" y="793"/>
                    </a:lnTo>
                    <a:lnTo>
                      <a:pt x="451" y="780"/>
                    </a:lnTo>
                    <a:lnTo>
                      <a:pt x="512" y="783"/>
                    </a:lnTo>
                    <a:lnTo>
                      <a:pt x="586" y="811"/>
                    </a:lnTo>
                    <a:lnTo>
                      <a:pt x="609" y="816"/>
                    </a:lnTo>
                    <a:lnTo>
                      <a:pt x="626" y="811"/>
                    </a:lnTo>
                    <a:lnTo>
                      <a:pt x="644" y="798"/>
                    </a:lnTo>
                    <a:lnTo>
                      <a:pt x="601" y="743"/>
                    </a:lnTo>
                    <a:lnTo>
                      <a:pt x="566" y="674"/>
                    </a:lnTo>
                    <a:lnTo>
                      <a:pt x="543" y="649"/>
                    </a:lnTo>
                    <a:lnTo>
                      <a:pt x="548" y="590"/>
                    </a:lnTo>
                    <a:lnTo>
                      <a:pt x="566" y="553"/>
                    </a:lnTo>
                    <a:lnTo>
                      <a:pt x="618" y="520"/>
                    </a:lnTo>
                    <a:lnTo>
                      <a:pt x="653" y="444"/>
                    </a:lnTo>
                    <a:lnTo>
                      <a:pt x="709" y="416"/>
                    </a:lnTo>
                    <a:lnTo>
                      <a:pt x="758" y="467"/>
                    </a:lnTo>
                    <a:lnTo>
                      <a:pt x="788" y="494"/>
                    </a:lnTo>
                    <a:lnTo>
                      <a:pt x="811" y="494"/>
                    </a:lnTo>
                    <a:lnTo>
                      <a:pt x="814" y="449"/>
                    </a:lnTo>
                    <a:lnTo>
                      <a:pt x="842" y="359"/>
                    </a:lnTo>
                    <a:lnTo>
                      <a:pt x="855" y="222"/>
                    </a:lnTo>
                    <a:lnTo>
                      <a:pt x="855" y="96"/>
                    </a:lnTo>
                    <a:lnTo>
                      <a:pt x="838" y="36"/>
                    </a:lnTo>
                    <a:lnTo>
                      <a:pt x="833" y="4"/>
                    </a:lnTo>
                    <a:lnTo>
                      <a:pt x="833" y="11"/>
                    </a:lnTo>
                  </a:path>
                </a:pathLst>
              </a:custGeom>
              <a:grp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GB" alt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sp>
            <p:nvSpPr>
              <p:cNvPr id="71" name="Freeform 16">
                <a:extLst>
                  <a:ext uri="{FF2B5EF4-FFF2-40B4-BE49-F238E27FC236}">
                    <a16:creationId xmlns:a16="http://schemas.microsoft.com/office/drawing/2014/main" id="{3EF912F8-DD45-44A2-8BAD-64AA09308734}"/>
                  </a:ext>
                </a:extLst>
              </p:cNvPr>
              <p:cNvSpPr>
                <a:spLocks noChangeAspect="1"/>
              </p:cNvSpPr>
              <p:nvPr/>
            </p:nvSpPr>
            <p:spPr bwMode="gray">
              <a:xfrm>
                <a:off x="1197770" y="2070100"/>
                <a:ext cx="1027112" cy="733425"/>
              </a:xfrm>
              <a:custGeom>
                <a:avLst/>
                <a:gdLst>
                  <a:gd name="T0" fmla="*/ 2147483647 w 1199"/>
                  <a:gd name="T1" fmla="*/ 2147483647 h 749"/>
                  <a:gd name="T2" fmla="*/ 2147483647 w 1199"/>
                  <a:gd name="T3" fmla="*/ 2147483647 h 749"/>
                  <a:gd name="T4" fmla="*/ 2147483647 w 1199"/>
                  <a:gd name="T5" fmla="*/ 2147483647 h 749"/>
                  <a:gd name="T6" fmla="*/ 2147483647 w 1199"/>
                  <a:gd name="T7" fmla="*/ 2147483647 h 749"/>
                  <a:gd name="T8" fmla="*/ 2147483647 w 1199"/>
                  <a:gd name="T9" fmla="*/ 2147483647 h 749"/>
                  <a:gd name="T10" fmla="*/ 2147483647 w 1199"/>
                  <a:gd name="T11" fmla="*/ 2147483647 h 749"/>
                  <a:gd name="T12" fmla="*/ 2147483647 w 1199"/>
                  <a:gd name="T13" fmla="*/ 2147483647 h 749"/>
                  <a:gd name="T14" fmla="*/ 2147483647 w 1199"/>
                  <a:gd name="T15" fmla="*/ 2147483647 h 749"/>
                  <a:gd name="T16" fmla="*/ 2147483647 w 1199"/>
                  <a:gd name="T17" fmla="*/ 2147483647 h 749"/>
                  <a:gd name="T18" fmla="*/ 2147483647 w 1199"/>
                  <a:gd name="T19" fmla="*/ 2147483647 h 749"/>
                  <a:gd name="T20" fmla="*/ 2147483647 w 1199"/>
                  <a:gd name="T21" fmla="*/ 2147483647 h 749"/>
                  <a:gd name="T22" fmla="*/ 2147483647 w 1199"/>
                  <a:gd name="T23" fmla="*/ 2147483647 h 749"/>
                  <a:gd name="T24" fmla="*/ 2147483647 w 1199"/>
                  <a:gd name="T25" fmla="*/ 2147483647 h 749"/>
                  <a:gd name="T26" fmla="*/ 2147483647 w 1199"/>
                  <a:gd name="T27" fmla="*/ 2147483647 h 749"/>
                  <a:gd name="T28" fmla="*/ 2147483647 w 1199"/>
                  <a:gd name="T29" fmla="*/ 2147483647 h 749"/>
                  <a:gd name="T30" fmla="*/ 2147483647 w 1199"/>
                  <a:gd name="T31" fmla="*/ 2147483647 h 749"/>
                  <a:gd name="T32" fmla="*/ 2147483647 w 1199"/>
                  <a:gd name="T33" fmla="*/ 2147483647 h 749"/>
                  <a:gd name="T34" fmla="*/ 2147483647 w 1199"/>
                  <a:gd name="T35" fmla="*/ 2147483647 h 749"/>
                  <a:gd name="T36" fmla="*/ 2147483647 w 1199"/>
                  <a:gd name="T37" fmla="*/ 2147483647 h 749"/>
                  <a:gd name="T38" fmla="*/ 2147483647 w 1199"/>
                  <a:gd name="T39" fmla="*/ 2147483647 h 749"/>
                  <a:gd name="T40" fmla="*/ 2147483647 w 1199"/>
                  <a:gd name="T41" fmla="*/ 2147483647 h 749"/>
                  <a:gd name="T42" fmla="*/ 2147483647 w 1199"/>
                  <a:gd name="T43" fmla="*/ 2147483647 h 749"/>
                  <a:gd name="T44" fmla="*/ 2147483647 w 1199"/>
                  <a:gd name="T45" fmla="*/ 2147483647 h 749"/>
                  <a:gd name="T46" fmla="*/ 2147483647 w 1199"/>
                  <a:gd name="T47" fmla="*/ 2147483647 h 749"/>
                  <a:gd name="T48" fmla="*/ 2147483647 w 1199"/>
                  <a:gd name="T49" fmla="*/ 2147483647 h 749"/>
                  <a:gd name="T50" fmla="*/ 2147483647 w 1199"/>
                  <a:gd name="T51" fmla="*/ 2147483647 h 749"/>
                  <a:gd name="T52" fmla="*/ 2147483647 w 1199"/>
                  <a:gd name="T53" fmla="*/ 2147483647 h 749"/>
                  <a:gd name="T54" fmla="*/ 2147483647 w 1199"/>
                  <a:gd name="T55" fmla="*/ 2147483647 h 749"/>
                  <a:gd name="T56" fmla="*/ 2147483647 w 1199"/>
                  <a:gd name="T57" fmla="*/ 2147483647 h 749"/>
                  <a:gd name="T58" fmla="*/ 2147483647 w 1199"/>
                  <a:gd name="T59" fmla="*/ 2147483647 h 749"/>
                  <a:gd name="T60" fmla="*/ 2147483647 w 1199"/>
                  <a:gd name="T61" fmla="*/ 2147483647 h 749"/>
                  <a:gd name="T62" fmla="*/ 2147483647 w 1199"/>
                  <a:gd name="T63" fmla="*/ 2147483647 h 749"/>
                  <a:gd name="T64" fmla="*/ 2147483647 w 1199"/>
                  <a:gd name="T65" fmla="*/ 2147483647 h 749"/>
                  <a:gd name="T66" fmla="*/ 2147483647 w 1199"/>
                  <a:gd name="T67" fmla="*/ 2147483647 h 749"/>
                  <a:gd name="T68" fmla="*/ 2147483647 w 1199"/>
                  <a:gd name="T69" fmla="*/ 2147483647 h 749"/>
                  <a:gd name="T70" fmla="*/ 2147483647 w 1199"/>
                  <a:gd name="T71" fmla="*/ 2147483647 h 749"/>
                  <a:gd name="T72" fmla="*/ 2147483647 w 1199"/>
                  <a:gd name="T73" fmla="*/ 2147483647 h 749"/>
                  <a:gd name="T74" fmla="*/ 2147483647 w 1199"/>
                  <a:gd name="T75" fmla="*/ 2147483647 h 749"/>
                  <a:gd name="T76" fmla="*/ 2147483647 w 1199"/>
                  <a:gd name="T77" fmla="*/ 2147483647 h 749"/>
                  <a:gd name="T78" fmla="*/ 2147483647 w 1199"/>
                  <a:gd name="T79" fmla="*/ 2147483647 h 749"/>
                  <a:gd name="T80" fmla="*/ 2147483647 w 1199"/>
                  <a:gd name="T81" fmla="*/ 2147483647 h 749"/>
                  <a:gd name="T82" fmla="*/ 2147483647 w 1199"/>
                  <a:gd name="T83" fmla="*/ 2147483647 h 749"/>
                  <a:gd name="T84" fmla="*/ 2147483647 w 1199"/>
                  <a:gd name="T85" fmla="*/ 2147483647 h 749"/>
                  <a:gd name="T86" fmla="*/ 2147483647 w 1199"/>
                  <a:gd name="T87" fmla="*/ 2147483647 h 749"/>
                  <a:gd name="T88" fmla="*/ 2147483647 w 1199"/>
                  <a:gd name="T89" fmla="*/ 2147483647 h 749"/>
                  <a:gd name="T90" fmla="*/ 2147483647 w 1199"/>
                  <a:gd name="T91" fmla="*/ 2147483647 h 749"/>
                  <a:gd name="T92" fmla="*/ 2147483647 w 1199"/>
                  <a:gd name="T93" fmla="*/ 2147483647 h 749"/>
                  <a:gd name="T94" fmla="*/ 2147483647 w 1199"/>
                  <a:gd name="T95" fmla="*/ 2147483647 h 749"/>
                  <a:gd name="T96" fmla="*/ 2147483647 w 1199"/>
                  <a:gd name="T97" fmla="*/ 2147483647 h 749"/>
                  <a:gd name="T98" fmla="*/ 2147483647 w 1199"/>
                  <a:gd name="T99" fmla="*/ 2147483647 h 749"/>
                  <a:gd name="T100" fmla="*/ 2147483647 w 1199"/>
                  <a:gd name="T101" fmla="*/ 2147483647 h 749"/>
                  <a:gd name="T102" fmla="*/ 2147483647 w 1199"/>
                  <a:gd name="T103" fmla="*/ 2147483647 h 749"/>
                  <a:gd name="T104" fmla="*/ 2147483647 w 1199"/>
                  <a:gd name="T105" fmla="*/ 2147483647 h 749"/>
                  <a:gd name="T106" fmla="*/ 2147483647 w 1199"/>
                  <a:gd name="T107" fmla="*/ 2147483647 h 749"/>
                  <a:gd name="T108" fmla="*/ 2147483647 w 1199"/>
                  <a:gd name="T109" fmla="*/ 2147483647 h 749"/>
                  <a:gd name="T110" fmla="*/ 2147483647 w 1199"/>
                  <a:gd name="T111" fmla="*/ 2147483647 h 749"/>
                  <a:gd name="T112" fmla="*/ 2147483647 w 1199"/>
                  <a:gd name="T113" fmla="*/ 2147483647 h 74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99"/>
                  <a:gd name="T172" fmla="*/ 0 h 749"/>
                  <a:gd name="T173" fmla="*/ 1199 w 1199"/>
                  <a:gd name="T174" fmla="*/ 749 h 74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99" h="749">
                    <a:moveTo>
                      <a:pt x="1195" y="501"/>
                    </a:moveTo>
                    <a:lnTo>
                      <a:pt x="1195" y="498"/>
                    </a:lnTo>
                    <a:lnTo>
                      <a:pt x="1178" y="414"/>
                    </a:lnTo>
                    <a:lnTo>
                      <a:pt x="1156" y="370"/>
                    </a:lnTo>
                    <a:lnTo>
                      <a:pt x="1151" y="342"/>
                    </a:lnTo>
                    <a:lnTo>
                      <a:pt x="1151" y="298"/>
                    </a:lnTo>
                    <a:lnTo>
                      <a:pt x="1132" y="206"/>
                    </a:lnTo>
                    <a:lnTo>
                      <a:pt x="1112" y="120"/>
                    </a:lnTo>
                    <a:lnTo>
                      <a:pt x="1092" y="91"/>
                    </a:lnTo>
                    <a:lnTo>
                      <a:pt x="1067" y="72"/>
                    </a:lnTo>
                    <a:lnTo>
                      <a:pt x="987" y="67"/>
                    </a:lnTo>
                    <a:lnTo>
                      <a:pt x="868" y="63"/>
                    </a:lnTo>
                    <a:lnTo>
                      <a:pt x="829" y="50"/>
                    </a:lnTo>
                    <a:lnTo>
                      <a:pt x="802" y="16"/>
                    </a:lnTo>
                    <a:lnTo>
                      <a:pt x="780" y="0"/>
                    </a:lnTo>
                    <a:lnTo>
                      <a:pt x="655" y="5"/>
                    </a:lnTo>
                    <a:lnTo>
                      <a:pt x="632" y="19"/>
                    </a:lnTo>
                    <a:lnTo>
                      <a:pt x="607" y="19"/>
                    </a:lnTo>
                    <a:lnTo>
                      <a:pt x="586" y="46"/>
                    </a:lnTo>
                    <a:lnTo>
                      <a:pt x="583" y="76"/>
                    </a:lnTo>
                    <a:lnTo>
                      <a:pt x="507" y="88"/>
                    </a:lnTo>
                    <a:lnTo>
                      <a:pt x="432" y="100"/>
                    </a:lnTo>
                    <a:lnTo>
                      <a:pt x="417" y="113"/>
                    </a:lnTo>
                    <a:lnTo>
                      <a:pt x="409" y="138"/>
                    </a:lnTo>
                    <a:lnTo>
                      <a:pt x="381" y="148"/>
                    </a:lnTo>
                    <a:lnTo>
                      <a:pt x="369" y="162"/>
                    </a:lnTo>
                    <a:lnTo>
                      <a:pt x="360" y="172"/>
                    </a:lnTo>
                    <a:lnTo>
                      <a:pt x="360" y="199"/>
                    </a:lnTo>
                    <a:lnTo>
                      <a:pt x="339" y="213"/>
                    </a:lnTo>
                    <a:lnTo>
                      <a:pt x="330" y="213"/>
                    </a:lnTo>
                    <a:lnTo>
                      <a:pt x="309" y="234"/>
                    </a:lnTo>
                    <a:lnTo>
                      <a:pt x="294" y="234"/>
                    </a:lnTo>
                    <a:lnTo>
                      <a:pt x="274" y="234"/>
                    </a:lnTo>
                    <a:lnTo>
                      <a:pt x="261" y="249"/>
                    </a:lnTo>
                    <a:lnTo>
                      <a:pt x="247" y="263"/>
                    </a:lnTo>
                    <a:lnTo>
                      <a:pt x="224" y="267"/>
                    </a:lnTo>
                    <a:lnTo>
                      <a:pt x="185" y="277"/>
                    </a:lnTo>
                    <a:lnTo>
                      <a:pt x="172" y="290"/>
                    </a:lnTo>
                    <a:lnTo>
                      <a:pt x="172" y="310"/>
                    </a:lnTo>
                    <a:lnTo>
                      <a:pt x="143" y="323"/>
                    </a:lnTo>
                    <a:lnTo>
                      <a:pt x="136" y="338"/>
                    </a:lnTo>
                    <a:lnTo>
                      <a:pt x="126" y="392"/>
                    </a:lnTo>
                    <a:lnTo>
                      <a:pt x="103" y="458"/>
                    </a:lnTo>
                    <a:lnTo>
                      <a:pt x="80" y="488"/>
                    </a:lnTo>
                    <a:lnTo>
                      <a:pt x="0" y="571"/>
                    </a:lnTo>
                    <a:lnTo>
                      <a:pt x="14" y="594"/>
                    </a:lnTo>
                    <a:lnTo>
                      <a:pt x="35" y="610"/>
                    </a:lnTo>
                    <a:lnTo>
                      <a:pt x="63" y="621"/>
                    </a:lnTo>
                    <a:lnTo>
                      <a:pt x="92" y="607"/>
                    </a:lnTo>
                    <a:lnTo>
                      <a:pt x="129" y="589"/>
                    </a:lnTo>
                    <a:lnTo>
                      <a:pt x="145" y="624"/>
                    </a:lnTo>
                    <a:lnTo>
                      <a:pt x="162" y="655"/>
                    </a:lnTo>
                    <a:lnTo>
                      <a:pt x="185" y="675"/>
                    </a:lnTo>
                    <a:lnTo>
                      <a:pt x="214" y="685"/>
                    </a:lnTo>
                    <a:lnTo>
                      <a:pt x="249" y="680"/>
                    </a:lnTo>
                    <a:lnTo>
                      <a:pt x="276" y="671"/>
                    </a:lnTo>
                    <a:lnTo>
                      <a:pt x="306" y="660"/>
                    </a:lnTo>
                    <a:lnTo>
                      <a:pt x="353" y="670"/>
                    </a:lnTo>
                    <a:lnTo>
                      <a:pt x="385" y="695"/>
                    </a:lnTo>
                    <a:lnTo>
                      <a:pt x="388" y="719"/>
                    </a:lnTo>
                    <a:lnTo>
                      <a:pt x="415" y="748"/>
                    </a:lnTo>
                    <a:lnTo>
                      <a:pt x="429" y="740"/>
                    </a:lnTo>
                    <a:lnTo>
                      <a:pt x="429" y="729"/>
                    </a:lnTo>
                    <a:lnTo>
                      <a:pt x="432" y="721"/>
                    </a:lnTo>
                    <a:lnTo>
                      <a:pt x="468" y="704"/>
                    </a:lnTo>
                    <a:lnTo>
                      <a:pt x="480" y="689"/>
                    </a:lnTo>
                    <a:lnTo>
                      <a:pt x="482" y="671"/>
                    </a:lnTo>
                    <a:lnTo>
                      <a:pt x="550" y="670"/>
                    </a:lnTo>
                    <a:lnTo>
                      <a:pt x="590" y="670"/>
                    </a:lnTo>
                    <a:lnTo>
                      <a:pt x="645" y="624"/>
                    </a:lnTo>
                    <a:lnTo>
                      <a:pt x="660" y="648"/>
                    </a:lnTo>
                    <a:lnTo>
                      <a:pt x="641" y="668"/>
                    </a:lnTo>
                    <a:lnTo>
                      <a:pt x="645" y="698"/>
                    </a:lnTo>
                    <a:lnTo>
                      <a:pt x="655" y="715"/>
                    </a:lnTo>
                    <a:lnTo>
                      <a:pt x="708" y="713"/>
                    </a:lnTo>
                    <a:lnTo>
                      <a:pt x="734" y="703"/>
                    </a:lnTo>
                    <a:lnTo>
                      <a:pt x="759" y="687"/>
                    </a:lnTo>
                    <a:lnTo>
                      <a:pt x="777" y="668"/>
                    </a:lnTo>
                    <a:lnTo>
                      <a:pt x="796" y="651"/>
                    </a:lnTo>
                    <a:lnTo>
                      <a:pt x="810" y="609"/>
                    </a:lnTo>
                    <a:lnTo>
                      <a:pt x="826" y="607"/>
                    </a:lnTo>
                    <a:lnTo>
                      <a:pt x="865" y="613"/>
                    </a:lnTo>
                    <a:lnTo>
                      <a:pt x="882" y="621"/>
                    </a:lnTo>
                    <a:lnTo>
                      <a:pt x="902" y="626"/>
                    </a:lnTo>
                    <a:lnTo>
                      <a:pt x="921" y="596"/>
                    </a:lnTo>
                    <a:lnTo>
                      <a:pt x="955" y="579"/>
                    </a:lnTo>
                    <a:lnTo>
                      <a:pt x="981" y="584"/>
                    </a:lnTo>
                    <a:lnTo>
                      <a:pt x="1027" y="617"/>
                    </a:lnTo>
                    <a:lnTo>
                      <a:pt x="1037" y="659"/>
                    </a:lnTo>
                    <a:lnTo>
                      <a:pt x="1027" y="666"/>
                    </a:lnTo>
                    <a:lnTo>
                      <a:pt x="1007" y="666"/>
                    </a:lnTo>
                    <a:lnTo>
                      <a:pt x="1010" y="685"/>
                    </a:lnTo>
                    <a:lnTo>
                      <a:pt x="1025" y="706"/>
                    </a:lnTo>
                    <a:lnTo>
                      <a:pt x="1029" y="726"/>
                    </a:lnTo>
                    <a:lnTo>
                      <a:pt x="1041" y="729"/>
                    </a:lnTo>
                    <a:lnTo>
                      <a:pt x="1067" y="726"/>
                    </a:lnTo>
                    <a:lnTo>
                      <a:pt x="1089" y="726"/>
                    </a:lnTo>
                    <a:lnTo>
                      <a:pt x="1079" y="711"/>
                    </a:lnTo>
                    <a:lnTo>
                      <a:pt x="1079" y="689"/>
                    </a:lnTo>
                    <a:lnTo>
                      <a:pt x="1085" y="670"/>
                    </a:lnTo>
                    <a:lnTo>
                      <a:pt x="1110" y="670"/>
                    </a:lnTo>
                    <a:lnTo>
                      <a:pt x="1121" y="665"/>
                    </a:lnTo>
                    <a:lnTo>
                      <a:pt x="1126" y="654"/>
                    </a:lnTo>
                    <a:lnTo>
                      <a:pt x="1116" y="637"/>
                    </a:lnTo>
                    <a:lnTo>
                      <a:pt x="1096" y="628"/>
                    </a:lnTo>
                    <a:lnTo>
                      <a:pt x="1082" y="600"/>
                    </a:lnTo>
                    <a:lnTo>
                      <a:pt x="1101" y="593"/>
                    </a:lnTo>
                    <a:lnTo>
                      <a:pt x="1099" y="571"/>
                    </a:lnTo>
                    <a:lnTo>
                      <a:pt x="1093" y="536"/>
                    </a:lnTo>
                    <a:lnTo>
                      <a:pt x="1112" y="525"/>
                    </a:lnTo>
                    <a:lnTo>
                      <a:pt x="1112" y="504"/>
                    </a:lnTo>
                    <a:lnTo>
                      <a:pt x="1135" y="498"/>
                    </a:lnTo>
                    <a:lnTo>
                      <a:pt x="1198" y="509"/>
                    </a:lnTo>
                    <a:lnTo>
                      <a:pt x="1195" y="501"/>
                    </a:lnTo>
                  </a:path>
                </a:pathLst>
              </a:custGeom>
              <a:solidFill>
                <a:schemeClr val="accent2"/>
              </a:solid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GB" alt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grpSp>
      </p:grpSp>
      <p:grpSp>
        <p:nvGrpSpPr>
          <p:cNvPr id="58" name="קבוצה 57">
            <a:extLst>
              <a:ext uri="{FF2B5EF4-FFF2-40B4-BE49-F238E27FC236}">
                <a16:creationId xmlns:a16="http://schemas.microsoft.com/office/drawing/2014/main" id="{B3270A73-32E5-46A5-B4E4-82B983104949}"/>
              </a:ext>
            </a:extLst>
          </p:cNvPr>
          <p:cNvGrpSpPr/>
          <p:nvPr/>
        </p:nvGrpSpPr>
        <p:grpSpPr>
          <a:xfrm>
            <a:off x="677491" y="478769"/>
            <a:ext cx="3896978" cy="765283"/>
            <a:chOff x="677491" y="478769"/>
            <a:chExt cx="3896978" cy="765283"/>
          </a:xfrm>
        </p:grpSpPr>
        <p:sp>
          <p:nvSpPr>
            <p:cNvPr id="59" name="Freeform: Shape 32">
              <a:extLst>
                <a:ext uri="{FF2B5EF4-FFF2-40B4-BE49-F238E27FC236}">
                  <a16:creationId xmlns:a16="http://schemas.microsoft.com/office/drawing/2014/main" id="{3B625BA3-3449-4615-8DB8-E8D149CEA865}"/>
                </a:ext>
              </a:extLst>
            </p:cNvPr>
            <p:cNvSpPr>
              <a:spLocks/>
            </p:cNvSpPr>
            <p:nvPr/>
          </p:nvSpPr>
          <p:spPr bwMode="auto">
            <a:xfrm>
              <a:off x="2306842" y="637577"/>
              <a:ext cx="2267627" cy="450167"/>
            </a:xfrm>
            <a:custGeom>
              <a:avLst/>
              <a:gdLst>
                <a:gd name="connsiteX0" fmla="*/ 0 w 3333886"/>
                <a:gd name="connsiteY0" fmla="*/ 0 h 661839"/>
                <a:gd name="connsiteX1" fmla="*/ 756515 w 3333886"/>
                <a:gd name="connsiteY1" fmla="*/ 0 h 661839"/>
                <a:gd name="connsiteX2" fmla="*/ 2045201 w 3333886"/>
                <a:gd name="connsiteY2" fmla="*/ 0 h 661839"/>
                <a:gd name="connsiteX3" fmla="*/ 2846065 w 3333886"/>
                <a:gd name="connsiteY3" fmla="*/ 0 h 661839"/>
                <a:gd name="connsiteX4" fmla="*/ 2846065 w 3333886"/>
                <a:gd name="connsiteY4" fmla="*/ 1 h 661839"/>
                <a:gd name="connsiteX5" fmla="*/ 2859576 w 3333886"/>
                <a:gd name="connsiteY5" fmla="*/ 1 h 661839"/>
                <a:gd name="connsiteX6" fmla="*/ 2918646 w 3333886"/>
                <a:gd name="connsiteY6" fmla="*/ 1 h 661839"/>
                <a:gd name="connsiteX7" fmla="*/ 2941316 w 3333886"/>
                <a:gd name="connsiteY7" fmla="*/ 1 h 661839"/>
                <a:gd name="connsiteX8" fmla="*/ 2978722 w 3333886"/>
                <a:gd name="connsiteY8" fmla="*/ 1 h 661839"/>
                <a:gd name="connsiteX9" fmla="*/ 3058665 w 3333886"/>
                <a:gd name="connsiteY9" fmla="*/ 1 h 661839"/>
                <a:gd name="connsiteX10" fmla="*/ 3159318 w 3333886"/>
                <a:gd name="connsiteY10" fmla="*/ 47275 h 661839"/>
                <a:gd name="connsiteX11" fmla="*/ 3165608 w 3333886"/>
                <a:gd name="connsiteY11" fmla="*/ 53578 h 661839"/>
                <a:gd name="connsiteX12" fmla="*/ 3310296 w 3333886"/>
                <a:gd name="connsiteY12" fmla="*/ 252130 h 661839"/>
                <a:gd name="connsiteX13" fmla="*/ 3310296 w 3333886"/>
                <a:gd name="connsiteY13" fmla="*/ 409710 h 661839"/>
                <a:gd name="connsiteX14" fmla="*/ 3165608 w 3333886"/>
                <a:gd name="connsiteY14" fmla="*/ 608262 h 661839"/>
                <a:gd name="connsiteX15" fmla="*/ 3058665 w 3333886"/>
                <a:gd name="connsiteY15" fmla="*/ 661839 h 661839"/>
                <a:gd name="connsiteX16" fmla="*/ 2678073 w 3333886"/>
                <a:gd name="connsiteY16" fmla="*/ 661839 h 661839"/>
                <a:gd name="connsiteX17" fmla="*/ 2678743 w 3333886"/>
                <a:gd name="connsiteY17" fmla="*/ 660851 h 661839"/>
                <a:gd name="connsiteX18" fmla="*/ 756515 w 3333886"/>
                <a:gd name="connsiteY18" fmla="*/ 660851 h 661839"/>
                <a:gd name="connsiteX19" fmla="*/ 756515 w 3333886"/>
                <a:gd name="connsiteY19" fmla="*/ 660058 h 661839"/>
                <a:gd name="connsiteX20" fmla="*/ 0 w 3333886"/>
                <a:gd name="connsiteY20" fmla="*/ 660058 h 661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33886" h="661839">
                  <a:moveTo>
                    <a:pt x="0" y="0"/>
                  </a:moveTo>
                  <a:lnTo>
                    <a:pt x="756515" y="0"/>
                  </a:lnTo>
                  <a:lnTo>
                    <a:pt x="2045201" y="0"/>
                  </a:lnTo>
                  <a:lnTo>
                    <a:pt x="2846065" y="0"/>
                  </a:lnTo>
                  <a:lnTo>
                    <a:pt x="2846065" y="1"/>
                  </a:lnTo>
                  <a:lnTo>
                    <a:pt x="2859576" y="1"/>
                  </a:lnTo>
                  <a:cubicBezTo>
                    <a:pt x="2873944" y="1"/>
                    <a:pt x="2893102" y="1"/>
                    <a:pt x="2918646" y="1"/>
                  </a:cubicBezTo>
                  <a:lnTo>
                    <a:pt x="2941316" y="1"/>
                  </a:lnTo>
                  <a:lnTo>
                    <a:pt x="2978722" y="1"/>
                  </a:lnTo>
                  <a:cubicBezTo>
                    <a:pt x="3001901" y="1"/>
                    <a:pt x="3028391" y="1"/>
                    <a:pt x="3058665" y="1"/>
                  </a:cubicBezTo>
                  <a:cubicBezTo>
                    <a:pt x="3099555" y="1"/>
                    <a:pt x="3134154" y="15759"/>
                    <a:pt x="3159318" y="47275"/>
                  </a:cubicBezTo>
                  <a:cubicBezTo>
                    <a:pt x="3162463" y="50427"/>
                    <a:pt x="3162463" y="50427"/>
                    <a:pt x="3165608" y="53578"/>
                  </a:cubicBezTo>
                  <a:cubicBezTo>
                    <a:pt x="3165608" y="53578"/>
                    <a:pt x="3165608" y="53578"/>
                    <a:pt x="3310296" y="252130"/>
                  </a:cubicBezTo>
                  <a:cubicBezTo>
                    <a:pt x="3341750" y="299404"/>
                    <a:pt x="3341750" y="362436"/>
                    <a:pt x="3310296" y="409710"/>
                  </a:cubicBezTo>
                  <a:cubicBezTo>
                    <a:pt x="3310296" y="409710"/>
                    <a:pt x="3310296" y="409710"/>
                    <a:pt x="3165608" y="608262"/>
                  </a:cubicBezTo>
                  <a:cubicBezTo>
                    <a:pt x="3140445" y="639778"/>
                    <a:pt x="3099555" y="661839"/>
                    <a:pt x="3058665" y="661839"/>
                  </a:cubicBezTo>
                  <a:cubicBezTo>
                    <a:pt x="3058665" y="661839"/>
                    <a:pt x="3058665" y="661839"/>
                    <a:pt x="2678073" y="661839"/>
                  </a:cubicBezTo>
                  <a:lnTo>
                    <a:pt x="2678743" y="660851"/>
                  </a:lnTo>
                  <a:lnTo>
                    <a:pt x="756515" y="660851"/>
                  </a:lnTo>
                  <a:lnTo>
                    <a:pt x="756515" y="660058"/>
                  </a:lnTo>
                  <a:lnTo>
                    <a:pt x="0" y="660058"/>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noAutofit/>
            </a:bodyPr>
            <a:lstStyle/>
            <a:p>
              <a:endParaRPr lang="en-IN" dirty="0"/>
            </a:p>
          </p:txBody>
        </p:sp>
        <p:sp>
          <p:nvSpPr>
            <p:cNvPr id="74" name="Rectangle: Rounded Corners 48">
              <a:extLst>
                <a:ext uri="{FF2B5EF4-FFF2-40B4-BE49-F238E27FC236}">
                  <a16:creationId xmlns:a16="http://schemas.microsoft.com/office/drawing/2014/main" id="{462DE7C8-57A8-4ACB-9BB4-E4C8DEF0F5E5}"/>
                </a:ext>
              </a:extLst>
            </p:cNvPr>
            <p:cNvSpPr/>
            <p:nvPr/>
          </p:nvSpPr>
          <p:spPr>
            <a:xfrm>
              <a:off x="3777523" y="733747"/>
              <a:ext cx="642837" cy="261574"/>
            </a:xfrm>
            <a:prstGeom prst="roundRect">
              <a:avLst>
                <a:gd name="adj" fmla="val 50000"/>
              </a:avLst>
            </a:prstGeom>
            <a:solidFill>
              <a:schemeClr val="tx1">
                <a:lumMod val="75000"/>
                <a:lumOff val="25000"/>
              </a:schemeClr>
            </a:solidFill>
            <a:ln w="9525">
              <a:solidFill>
                <a:schemeClr val="tx2">
                  <a:lumMod val="50000"/>
                  <a:lumOff val="50000"/>
                </a:schemeClr>
              </a:solidFill>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91" name="Rectangle 49">
              <a:extLst>
                <a:ext uri="{FF2B5EF4-FFF2-40B4-BE49-F238E27FC236}">
                  <a16:creationId xmlns:a16="http://schemas.microsoft.com/office/drawing/2014/main" id="{E5A86761-14CD-4A59-B5D0-786FF82434EA}"/>
                </a:ext>
              </a:extLst>
            </p:cNvPr>
            <p:cNvSpPr/>
            <p:nvPr/>
          </p:nvSpPr>
          <p:spPr>
            <a:xfrm>
              <a:off x="3894575" y="764094"/>
              <a:ext cx="349455" cy="184666"/>
            </a:xfrm>
            <a:prstGeom prst="rect">
              <a:avLst/>
            </a:prstGeom>
          </p:spPr>
          <p:txBody>
            <a:bodyPr wrap="none" lIns="0" tIns="0" rIns="0" bIns="0" anchor="ctr">
              <a:spAutoFit/>
            </a:bodyPr>
            <a:lstStyle/>
            <a:p>
              <a:pPr algn="ctr"/>
              <a:r>
                <a:rPr lang="en-IN" sz="1200" dirty="0">
                  <a:solidFill>
                    <a:schemeClr val="bg1"/>
                  </a:solidFill>
                  <a:latin typeface="Bebas Neue Bold" panose="020B0606020202050201" pitchFamily="34" charset="0"/>
                </a:rPr>
                <a:t>-74.7%</a:t>
              </a:r>
            </a:p>
          </p:txBody>
        </p:sp>
        <p:sp>
          <p:nvSpPr>
            <p:cNvPr id="102" name="Isosceles Triangle 50">
              <a:extLst>
                <a:ext uri="{FF2B5EF4-FFF2-40B4-BE49-F238E27FC236}">
                  <a16:creationId xmlns:a16="http://schemas.microsoft.com/office/drawing/2014/main" id="{0DD27F21-01B2-499A-BA6B-6685A5D79B84}"/>
                </a:ext>
              </a:extLst>
            </p:cNvPr>
            <p:cNvSpPr/>
            <p:nvPr/>
          </p:nvSpPr>
          <p:spPr>
            <a:xfrm rot="10800000">
              <a:off x="4263399" y="816169"/>
              <a:ext cx="84254" cy="80515"/>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03" name="Freeform 6">
              <a:extLst>
                <a:ext uri="{FF2B5EF4-FFF2-40B4-BE49-F238E27FC236}">
                  <a16:creationId xmlns:a16="http://schemas.microsoft.com/office/drawing/2014/main" id="{AB9B683A-D653-452E-BC21-A73E89274B3B}"/>
                </a:ext>
              </a:extLst>
            </p:cNvPr>
            <p:cNvSpPr>
              <a:spLocks/>
            </p:cNvSpPr>
            <p:nvPr/>
          </p:nvSpPr>
          <p:spPr bwMode="auto">
            <a:xfrm>
              <a:off x="677491" y="548795"/>
              <a:ext cx="1170432" cy="626482"/>
            </a:xfrm>
            <a:custGeom>
              <a:avLst/>
              <a:gdLst>
                <a:gd name="T0" fmla="*/ 470 w 546"/>
                <a:gd name="T1" fmla="*/ 146 h 292"/>
                <a:gd name="T2" fmla="*/ 491 w 546"/>
                <a:gd name="T3" fmla="*/ 62 h 292"/>
                <a:gd name="T4" fmla="*/ 546 w 546"/>
                <a:gd name="T5" fmla="*/ 0 h 292"/>
                <a:gd name="T6" fmla="*/ 106 w 546"/>
                <a:gd name="T7" fmla="*/ 0 h 292"/>
                <a:gd name="T8" fmla="*/ 106 w 546"/>
                <a:gd name="T9" fmla="*/ 0 h 292"/>
                <a:gd name="T10" fmla="*/ 106 w 546"/>
                <a:gd name="T11" fmla="*/ 0 h 292"/>
                <a:gd name="T12" fmla="*/ 106 w 546"/>
                <a:gd name="T13" fmla="*/ 0 h 292"/>
                <a:gd name="T14" fmla="*/ 106 w 546"/>
                <a:gd name="T15" fmla="*/ 0 h 292"/>
                <a:gd name="T16" fmla="*/ 106 w 546"/>
                <a:gd name="T17" fmla="*/ 0 h 292"/>
                <a:gd name="T18" fmla="*/ 106 w 546"/>
                <a:gd name="T19" fmla="*/ 0 h 292"/>
                <a:gd name="T20" fmla="*/ 105 w 546"/>
                <a:gd name="T21" fmla="*/ 0 h 292"/>
                <a:gd name="T22" fmla="*/ 105 w 546"/>
                <a:gd name="T23" fmla="*/ 0 h 292"/>
                <a:gd name="T24" fmla="*/ 105 w 546"/>
                <a:gd name="T25" fmla="*/ 0 h 292"/>
                <a:gd name="T26" fmla="*/ 105 w 546"/>
                <a:gd name="T27" fmla="*/ 0 h 292"/>
                <a:gd name="T28" fmla="*/ 105 w 546"/>
                <a:gd name="T29" fmla="*/ 0 h 292"/>
                <a:gd name="T30" fmla="*/ 105 w 546"/>
                <a:gd name="T31" fmla="*/ 0 h 292"/>
                <a:gd name="T32" fmla="*/ 105 w 546"/>
                <a:gd name="T33" fmla="*/ 0 h 292"/>
                <a:gd name="T34" fmla="*/ 105 w 546"/>
                <a:gd name="T35" fmla="*/ 0 h 292"/>
                <a:gd name="T36" fmla="*/ 105 w 546"/>
                <a:gd name="T37" fmla="*/ 0 h 292"/>
                <a:gd name="T38" fmla="*/ 105 w 546"/>
                <a:gd name="T39" fmla="*/ 0 h 292"/>
                <a:gd name="T40" fmla="*/ 105 w 546"/>
                <a:gd name="T41" fmla="*/ 0 h 292"/>
                <a:gd name="T42" fmla="*/ 104 w 546"/>
                <a:gd name="T43" fmla="*/ 0 h 292"/>
                <a:gd name="T44" fmla="*/ 104 w 546"/>
                <a:gd name="T45" fmla="*/ 0 h 292"/>
                <a:gd name="T46" fmla="*/ 104 w 546"/>
                <a:gd name="T47" fmla="*/ 0 h 292"/>
                <a:gd name="T48" fmla="*/ 104 w 546"/>
                <a:gd name="T49" fmla="*/ 0 h 292"/>
                <a:gd name="T50" fmla="*/ 104 w 546"/>
                <a:gd name="T51" fmla="*/ 0 h 292"/>
                <a:gd name="T52" fmla="*/ 104 w 546"/>
                <a:gd name="T53" fmla="*/ 0 h 292"/>
                <a:gd name="T54" fmla="*/ 104 w 546"/>
                <a:gd name="T55" fmla="*/ 0 h 292"/>
                <a:gd name="T56" fmla="*/ 104 w 546"/>
                <a:gd name="T57" fmla="*/ 0 h 292"/>
                <a:gd name="T58" fmla="*/ 104 w 546"/>
                <a:gd name="T59" fmla="*/ 0 h 292"/>
                <a:gd name="T60" fmla="*/ 104 w 546"/>
                <a:gd name="T61" fmla="*/ 0 h 292"/>
                <a:gd name="T62" fmla="*/ 104 w 546"/>
                <a:gd name="T63" fmla="*/ 0 h 292"/>
                <a:gd name="T64" fmla="*/ 104 w 546"/>
                <a:gd name="T65" fmla="*/ 0 h 292"/>
                <a:gd name="T66" fmla="*/ 103 w 546"/>
                <a:gd name="T67" fmla="*/ 0 h 292"/>
                <a:gd name="T68" fmla="*/ 103 w 546"/>
                <a:gd name="T69" fmla="*/ 0 h 292"/>
                <a:gd name="T70" fmla="*/ 103 w 546"/>
                <a:gd name="T71" fmla="*/ 0 h 292"/>
                <a:gd name="T72" fmla="*/ 103 w 546"/>
                <a:gd name="T73" fmla="*/ 0 h 292"/>
                <a:gd name="T74" fmla="*/ 96 w 546"/>
                <a:gd name="T75" fmla="*/ 0 h 292"/>
                <a:gd name="T76" fmla="*/ 94 w 546"/>
                <a:gd name="T77" fmla="*/ 0 h 292"/>
                <a:gd name="T78" fmla="*/ 89 w 546"/>
                <a:gd name="T79" fmla="*/ 1 h 292"/>
                <a:gd name="T80" fmla="*/ 88 w 546"/>
                <a:gd name="T81" fmla="*/ 1 h 292"/>
                <a:gd name="T82" fmla="*/ 81 w 546"/>
                <a:gd name="T83" fmla="*/ 3 h 292"/>
                <a:gd name="T84" fmla="*/ 80 w 546"/>
                <a:gd name="T85" fmla="*/ 3 h 292"/>
                <a:gd name="T86" fmla="*/ 74 w 546"/>
                <a:gd name="T87" fmla="*/ 5 h 292"/>
                <a:gd name="T88" fmla="*/ 73 w 546"/>
                <a:gd name="T89" fmla="*/ 5 h 292"/>
                <a:gd name="T90" fmla="*/ 67 w 546"/>
                <a:gd name="T91" fmla="*/ 7 h 292"/>
                <a:gd name="T92" fmla="*/ 66 w 546"/>
                <a:gd name="T93" fmla="*/ 8 h 292"/>
                <a:gd name="T94" fmla="*/ 60 w 546"/>
                <a:gd name="T95" fmla="*/ 10 h 292"/>
                <a:gd name="T96" fmla="*/ 59 w 546"/>
                <a:gd name="T97" fmla="*/ 11 h 292"/>
                <a:gd name="T98" fmla="*/ 53 w 546"/>
                <a:gd name="T99" fmla="*/ 14 h 292"/>
                <a:gd name="T100" fmla="*/ 53 w 546"/>
                <a:gd name="T101" fmla="*/ 14 h 292"/>
                <a:gd name="T102" fmla="*/ 48 w 546"/>
                <a:gd name="T103" fmla="*/ 17 h 292"/>
                <a:gd name="T104" fmla="*/ 47 w 546"/>
                <a:gd name="T105" fmla="*/ 18 h 292"/>
                <a:gd name="T106" fmla="*/ 36 w 546"/>
                <a:gd name="T107" fmla="*/ 26 h 292"/>
                <a:gd name="T108" fmla="*/ 35 w 546"/>
                <a:gd name="T109" fmla="*/ 27 h 292"/>
                <a:gd name="T110" fmla="*/ 26 w 546"/>
                <a:gd name="T111" fmla="*/ 37 h 292"/>
                <a:gd name="T112" fmla="*/ 25 w 546"/>
                <a:gd name="T113" fmla="*/ 37 h 292"/>
                <a:gd name="T114" fmla="*/ 0 w 546"/>
                <a:gd name="T115" fmla="*/ 106 h 292"/>
                <a:gd name="T116" fmla="*/ 0 w 546"/>
                <a:gd name="T117" fmla="*/ 186 h 292"/>
                <a:gd name="T118" fmla="*/ 106 w 546"/>
                <a:gd name="T119" fmla="*/ 292 h 292"/>
                <a:gd name="T120" fmla="*/ 544 w 546"/>
                <a:gd name="T121" fmla="*/ 292 h 292"/>
                <a:gd name="T122" fmla="*/ 542 w 546"/>
                <a:gd name="T123" fmla="*/ 289 h 292"/>
                <a:gd name="T124" fmla="*/ 470 w 546"/>
                <a:gd name="T125" fmla="*/ 146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6" h="292">
                  <a:moveTo>
                    <a:pt x="470" y="146"/>
                  </a:moveTo>
                  <a:cubicBezTo>
                    <a:pt x="470" y="115"/>
                    <a:pt x="477" y="87"/>
                    <a:pt x="491" y="62"/>
                  </a:cubicBezTo>
                  <a:cubicBezTo>
                    <a:pt x="504" y="37"/>
                    <a:pt x="523" y="16"/>
                    <a:pt x="54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3" y="0"/>
                    <a:pt x="103" y="0"/>
                  </a:cubicBezTo>
                  <a:cubicBezTo>
                    <a:pt x="103" y="0"/>
                    <a:pt x="103" y="0"/>
                    <a:pt x="103" y="0"/>
                  </a:cubicBezTo>
                  <a:cubicBezTo>
                    <a:pt x="103" y="0"/>
                    <a:pt x="103" y="0"/>
                    <a:pt x="103" y="0"/>
                  </a:cubicBezTo>
                  <a:cubicBezTo>
                    <a:pt x="103" y="0"/>
                    <a:pt x="103" y="0"/>
                    <a:pt x="103" y="0"/>
                  </a:cubicBezTo>
                  <a:cubicBezTo>
                    <a:pt x="101" y="0"/>
                    <a:pt x="98" y="0"/>
                    <a:pt x="96" y="0"/>
                  </a:cubicBezTo>
                  <a:cubicBezTo>
                    <a:pt x="96" y="0"/>
                    <a:pt x="95" y="0"/>
                    <a:pt x="94" y="0"/>
                  </a:cubicBezTo>
                  <a:cubicBezTo>
                    <a:pt x="92" y="1"/>
                    <a:pt x="90" y="1"/>
                    <a:pt x="89" y="1"/>
                  </a:cubicBezTo>
                  <a:cubicBezTo>
                    <a:pt x="88" y="1"/>
                    <a:pt x="88" y="1"/>
                    <a:pt x="88" y="1"/>
                  </a:cubicBezTo>
                  <a:cubicBezTo>
                    <a:pt x="85" y="2"/>
                    <a:pt x="83" y="2"/>
                    <a:pt x="81" y="3"/>
                  </a:cubicBezTo>
                  <a:cubicBezTo>
                    <a:pt x="81" y="3"/>
                    <a:pt x="80" y="3"/>
                    <a:pt x="80" y="3"/>
                  </a:cubicBezTo>
                  <a:cubicBezTo>
                    <a:pt x="78" y="4"/>
                    <a:pt x="76" y="4"/>
                    <a:pt x="74" y="5"/>
                  </a:cubicBezTo>
                  <a:cubicBezTo>
                    <a:pt x="74" y="5"/>
                    <a:pt x="73" y="5"/>
                    <a:pt x="73" y="5"/>
                  </a:cubicBezTo>
                  <a:cubicBezTo>
                    <a:pt x="71" y="6"/>
                    <a:pt x="69" y="6"/>
                    <a:pt x="67" y="7"/>
                  </a:cubicBezTo>
                  <a:cubicBezTo>
                    <a:pt x="66" y="7"/>
                    <a:pt x="66" y="8"/>
                    <a:pt x="66" y="8"/>
                  </a:cubicBezTo>
                  <a:cubicBezTo>
                    <a:pt x="64" y="8"/>
                    <a:pt x="62" y="9"/>
                    <a:pt x="60" y="10"/>
                  </a:cubicBezTo>
                  <a:cubicBezTo>
                    <a:pt x="60" y="10"/>
                    <a:pt x="60" y="10"/>
                    <a:pt x="59" y="11"/>
                  </a:cubicBezTo>
                  <a:cubicBezTo>
                    <a:pt x="57" y="12"/>
                    <a:pt x="55" y="13"/>
                    <a:pt x="53" y="14"/>
                  </a:cubicBezTo>
                  <a:cubicBezTo>
                    <a:pt x="53" y="14"/>
                    <a:pt x="53" y="14"/>
                    <a:pt x="53" y="14"/>
                  </a:cubicBezTo>
                  <a:cubicBezTo>
                    <a:pt x="51" y="15"/>
                    <a:pt x="49" y="16"/>
                    <a:pt x="48" y="17"/>
                  </a:cubicBezTo>
                  <a:cubicBezTo>
                    <a:pt x="47" y="18"/>
                    <a:pt x="47" y="18"/>
                    <a:pt x="47" y="18"/>
                  </a:cubicBezTo>
                  <a:cubicBezTo>
                    <a:pt x="43" y="21"/>
                    <a:pt x="39" y="23"/>
                    <a:pt x="36" y="26"/>
                  </a:cubicBezTo>
                  <a:cubicBezTo>
                    <a:pt x="36" y="27"/>
                    <a:pt x="36" y="27"/>
                    <a:pt x="35" y="27"/>
                  </a:cubicBezTo>
                  <a:cubicBezTo>
                    <a:pt x="32" y="30"/>
                    <a:pt x="29" y="33"/>
                    <a:pt x="26" y="37"/>
                  </a:cubicBezTo>
                  <a:cubicBezTo>
                    <a:pt x="25" y="37"/>
                    <a:pt x="25" y="37"/>
                    <a:pt x="25" y="37"/>
                  </a:cubicBezTo>
                  <a:cubicBezTo>
                    <a:pt x="10" y="56"/>
                    <a:pt x="0" y="79"/>
                    <a:pt x="0" y="106"/>
                  </a:cubicBezTo>
                  <a:cubicBezTo>
                    <a:pt x="0" y="186"/>
                    <a:pt x="0" y="186"/>
                    <a:pt x="0" y="186"/>
                  </a:cubicBezTo>
                  <a:cubicBezTo>
                    <a:pt x="0" y="244"/>
                    <a:pt x="48" y="292"/>
                    <a:pt x="106" y="292"/>
                  </a:cubicBezTo>
                  <a:cubicBezTo>
                    <a:pt x="544" y="292"/>
                    <a:pt x="544" y="292"/>
                    <a:pt x="544" y="292"/>
                  </a:cubicBezTo>
                  <a:cubicBezTo>
                    <a:pt x="543" y="291"/>
                    <a:pt x="542" y="290"/>
                    <a:pt x="542" y="289"/>
                  </a:cubicBezTo>
                  <a:cubicBezTo>
                    <a:pt x="498" y="256"/>
                    <a:pt x="470" y="204"/>
                    <a:pt x="470" y="146"/>
                  </a:cubicBez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104" name="Freeform: Shape 52">
              <a:extLst>
                <a:ext uri="{FF2B5EF4-FFF2-40B4-BE49-F238E27FC236}">
                  <a16:creationId xmlns:a16="http://schemas.microsoft.com/office/drawing/2014/main" id="{714BB639-2853-41CF-B8DC-21DAD0109BE3}"/>
                </a:ext>
              </a:extLst>
            </p:cNvPr>
            <p:cNvSpPr>
              <a:spLocks/>
            </p:cNvSpPr>
            <p:nvPr/>
          </p:nvSpPr>
          <p:spPr bwMode="auto">
            <a:xfrm>
              <a:off x="2390623" y="679850"/>
              <a:ext cx="1358584" cy="363491"/>
            </a:xfrm>
            <a:custGeom>
              <a:avLst/>
              <a:gdLst>
                <a:gd name="connsiteX0" fmla="*/ 0 w 1997402"/>
                <a:gd name="connsiteY0" fmla="*/ 0 h 534408"/>
                <a:gd name="connsiteX1" fmla="*/ 1591548 w 1997402"/>
                <a:gd name="connsiteY1" fmla="*/ 0 h 534408"/>
                <a:gd name="connsiteX2" fmla="*/ 1591548 w 1997402"/>
                <a:gd name="connsiteY2" fmla="*/ 356 h 534408"/>
                <a:gd name="connsiteX3" fmla="*/ 1784986 w 1997402"/>
                <a:gd name="connsiteY3" fmla="*/ 356 h 534408"/>
                <a:gd name="connsiteX4" fmla="*/ 1841638 w 1997402"/>
                <a:gd name="connsiteY4" fmla="*/ 28773 h 534408"/>
                <a:gd name="connsiteX5" fmla="*/ 1983239 w 1997402"/>
                <a:gd name="connsiteY5" fmla="*/ 227478 h 534408"/>
                <a:gd name="connsiteX6" fmla="*/ 1983239 w 1997402"/>
                <a:gd name="connsiteY6" fmla="*/ 309529 h 534408"/>
                <a:gd name="connsiteX7" fmla="*/ 1841638 w 1997402"/>
                <a:gd name="connsiteY7" fmla="*/ 505088 h 534408"/>
                <a:gd name="connsiteX8" fmla="*/ 1784986 w 1997402"/>
                <a:gd name="connsiteY8" fmla="*/ 533505 h 534408"/>
                <a:gd name="connsiteX9" fmla="*/ 1591548 w 1997402"/>
                <a:gd name="connsiteY9" fmla="*/ 533505 h 534408"/>
                <a:gd name="connsiteX10" fmla="*/ 1591548 w 1997402"/>
                <a:gd name="connsiteY10" fmla="*/ 534408 h 534408"/>
                <a:gd name="connsiteX11" fmla="*/ 0 w 1997402"/>
                <a:gd name="connsiteY11" fmla="*/ 534408 h 53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7402" h="534408">
                  <a:moveTo>
                    <a:pt x="0" y="0"/>
                  </a:moveTo>
                  <a:lnTo>
                    <a:pt x="1591548" y="0"/>
                  </a:lnTo>
                  <a:lnTo>
                    <a:pt x="1591548" y="356"/>
                  </a:lnTo>
                  <a:lnTo>
                    <a:pt x="1784986" y="356"/>
                  </a:lnTo>
                  <a:cubicBezTo>
                    <a:pt x="1806989" y="356"/>
                    <a:pt x="1829049" y="9846"/>
                    <a:pt x="1841638" y="28773"/>
                  </a:cubicBezTo>
                  <a:lnTo>
                    <a:pt x="1983239" y="227478"/>
                  </a:lnTo>
                  <a:cubicBezTo>
                    <a:pt x="2002123" y="252749"/>
                    <a:pt x="2002123" y="284258"/>
                    <a:pt x="1983239" y="309529"/>
                  </a:cubicBezTo>
                  <a:lnTo>
                    <a:pt x="1841638" y="505088"/>
                  </a:lnTo>
                  <a:cubicBezTo>
                    <a:pt x="1829049" y="524015"/>
                    <a:pt x="1806989" y="533505"/>
                    <a:pt x="1784986" y="533505"/>
                  </a:cubicBezTo>
                  <a:lnTo>
                    <a:pt x="1591548" y="533505"/>
                  </a:lnTo>
                  <a:lnTo>
                    <a:pt x="1591548" y="534408"/>
                  </a:lnTo>
                  <a:lnTo>
                    <a:pt x="0" y="534408"/>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noAutofit/>
            </a:bodyPr>
            <a:lstStyle/>
            <a:p>
              <a:endParaRPr lang="en-IN" dirty="0"/>
            </a:p>
          </p:txBody>
        </p:sp>
        <p:sp>
          <p:nvSpPr>
            <p:cNvPr id="105" name="Freeform 9">
              <a:extLst>
                <a:ext uri="{FF2B5EF4-FFF2-40B4-BE49-F238E27FC236}">
                  <a16:creationId xmlns:a16="http://schemas.microsoft.com/office/drawing/2014/main" id="{F28306AF-DD45-4EB9-A440-3DE42F888D40}"/>
                </a:ext>
              </a:extLst>
            </p:cNvPr>
            <p:cNvSpPr>
              <a:spLocks noEditPoints="1"/>
            </p:cNvSpPr>
            <p:nvPr/>
          </p:nvSpPr>
          <p:spPr bwMode="auto">
            <a:xfrm>
              <a:off x="1685363" y="478769"/>
              <a:ext cx="765282" cy="765283"/>
            </a:xfrm>
            <a:custGeom>
              <a:avLst/>
              <a:gdLst>
                <a:gd name="T0" fmla="*/ 336 w 357"/>
                <a:gd name="T1" fmla="*/ 94 h 357"/>
                <a:gd name="T2" fmla="*/ 333 w 357"/>
                <a:gd name="T3" fmla="*/ 89 h 357"/>
                <a:gd name="T4" fmla="*/ 328 w 357"/>
                <a:gd name="T5" fmla="*/ 81 h 357"/>
                <a:gd name="T6" fmla="*/ 323 w 357"/>
                <a:gd name="T7" fmla="*/ 74 h 357"/>
                <a:gd name="T8" fmla="*/ 264 w 357"/>
                <a:gd name="T9" fmla="*/ 22 h 357"/>
                <a:gd name="T10" fmla="*/ 178 w 357"/>
                <a:gd name="T11" fmla="*/ 0 h 357"/>
                <a:gd name="T12" fmla="*/ 93 w 357"/>
                <a:gd name="T13" fmla="*/ 22 h 357"/>
                <a:gd name="T14" fmla="*/ 76 w 357"/>
                <a:gd name="T15" fmla="*/ 33 h 357"/>
                <a:gd name="T16" fmla="*/ 21 w 357"/>
                <a:gd name="T17" fmla="*/ 95 h 357"/>
                <a:gd name="T18" fmla="*/ 0 w 357"/>
                <a:gd name="T19" fmla="*/ 179 h 357"/>
                <a:gd name="T20" fmla="*/ 72 w 357"/>
                <a:gd name="T21" fmla="*/ 322 h 357"/>
                <a:gd name="T22" fmla="*/ 76 w 357"/>
                <a:gd name="T23" fmla="*/ 325 h 357"/>
                <a:gd name="T24" fmla="*/ 178 w 357"/>
                <a:gd name="T25" fmla="*/ 357 h 357"/>
                <a:gd name="T26" fmla="*/ 323 w 357"/>
                <a:gd name="T27" fmla="*/ 284 h 357"/>
                <a:gd name="T28" fmla="*/ 336 w 357"/>
                <a:gd name="T29" fmla="*/ 263 h 357"/>
                <a:gd name="T30" fmla="*/ 357 w 357"/>
                <a:gd name="T31" fmla="*/ 179 h 357"/>
                <a:gd name="T32" fmla="*/ 336 w 357"/>
                <a:gd name="T33" fmla="*/ 94 h 357"/>
                <a:gd name="T34" fmla="*/ 178 w 357"/>
                <a:gd name="T35" fmla="*/ 323 h 357"/>
                <a:gd name="T36" fmla="*/ 35 w 357"/>
                <a:gd name="T37" fmla="*/ 179 h 357"/>
                <a:gd name="T38" fmla="*/ 178 w 357"/>
                <a:gd name="T39" fmla="*/ 35 h 357"/>
                <a:gd name="T40" fmla="*/ 322 w 357"/>
                <a:gd name="T41" fmla="*/ 179 h 357"/>
                <a:gd name="T42" fmla="*/ 178 w 357"/>
                <a:gd name="T43" fmla="*/ 32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7" h="357">
                  <a:moveTo>
                    <a:pt x="336" y="94"/>
                  </a:moveTo>
                  <a:cubicBezTo>
                    <a:pt x="335" y="92"/>
                    <a:pt x="334" y="91"/>
                    <a:pt x="333" y="89"/>
                  </a:cubicBezTo>
                  <a:cubicBezTo>
                    <a:pt x="331" y="86"/>
                    <a:pt x="330" y="84"/>
                    <a:pt x="328" y="81"/>
                  </a:cubicBezTo>
                  <a:cubicBezTo>
                    <a:pt x="326" y="78"/>
                    <a:pt x="325" y="76"/>
                    <a:pt x="323" y="74"/>
                  </a:cubicBezTo>
                  <a:cubicBezTo>
                    <a:pt x="307" y="52"/>
                    <a:pt x="287" y="35"/>
                    <a:pt x="264" y="22"/>
                  </a:cubicBezTo>
                  <a:cubicBezTo>
                    <a:pt x="239" y="8"/>
                    <a:pt x="210" y="0"/>
                    <a:pt x="178" y="0"/>
                  </a:cubicBezTo>
                  <a:cubicBezTo>
                    <a:pt x="147" y="0"/>
                    <a:pt x="118" y="8"/>
                    <a:pt x="93" y="22"/>
                  </a:cubicBezTo>
                  <a:cubicBezTo>
                    <a:pt x="87" y="25"/>
                    <a:pt x="81" y="29"/>
                    <a:pt x="76" y="33"/>
                  </a:cubicBezTo>
                  <a:cubicBezTo>
                    <a:pt x="53" y="49"/>
                    <a:pt x="34" y="70"/>
                    <a:pt x="21" y="95"/>
                  </a:cubicBezTo>
                  <a:cubicBezTo>
                    <a:pt x="7" y="120"/>
                    <a:pt x="0" y="148"/>
                    <a:pt x="0" y="179"/>
                  </a:cubicBezTo>
                  <a:cubicBezTo>
                    <a:pt x="0" y="237"/>
                    <a:pt x="28" y="289"/>
                    <a:pt x="72" y="322"/>
                  </a:cubicBezTo>
                  <a:cubicBezTo>
                    <a:pt x="73" y="323"/>
                    <a:pt x="74" y="324"/>
                    <a:pt x="76" y="325"/>
                  </a:cubicBezTo>
                  <a:cubicBezTo>
                    <a:pt x="105" y="345"/>
                    <a:pt x="140" y="357"/>
                    <a:pt x="178" y="357"/>
                  </a:cubicBezTo>
                  <a:cubicBezTo>
                    <a:pt x="238" y="357"/>
                    <a:pt x="290" y="328"/>
                    <a:pt x="323" y="284"/>
                  </a:cubicBezTo>
                  <a:cubicBezTo>
                    <a:pt x="328" y="277"/>
                    <a:pt x="332" y="271"/>
                    <a:pt x="336" y="263"/>
                  </a:cubicBezTo>
                  <a:cubicBezTo>
                    <a:pt x="349" y="238"/>
                    <a:pt x="357" y="209"/>
                    <a:pt x="357" y="179"/>
                  </a:cubicBezTo>
                  <a:cubicBezTo>
                    <a:pt x="357" y="148"/>
                    <a:pt x="349" y="119"/>
                    <a:pt x="336" y="94"/>
                  </a:cubicBezTo>
                  <a:close/>
                  <a:moveTo>
                    <a:pt x="178" y="323"/>
                  </a:moveTo>
                  <a:cubicBezTo>
                    <a:pt x="99" y="323"/>
                    <a:pt x="35" y="258"/>
                    <a:pt x="35" y="179"/>
                  </a:cubicBezTo>
                  <a:cubicBezTo>
                    <a:pt x="35" y="99"/>
                    <a:pt x="99" y="35"/>
                    <a:pt x="178" y="35"/>
                  </a:cubicBezTo>
                  <a:cubicBezTo>
                    <a:pt x="258" y="35"/>
                    <a:pt x="322" y="99"/>
                    <a:pt x="322" y="179"/>
                  </a:cubicBezTo>
                  <a:cubicBezTo>
                    <a:pt x="322" y="258"/>
                    <a:pt x="258" y="323"/>
                    <a:pt x="178" y="323"/>
                  </a:cubicBezTo>
                  <a:close/>
                </a:path>
              </a:pathLst>
            </a:custGeom>
            <a:solidFill>
              <a:schemeClr val="accent2"/>
            </a:solidFill>
            <a:ln w="2857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106" name="Oval 10">
              <a:extLst>
                <a:ext uri="{FF2B5EF4-FFF2-40B4-BE49-F238E27FC236}">
                  <a16:creationId xmlns:a16="http://schemas.microsoft.com/office/drawing/2014/main" id="{D033CDBC-5CAF-4F30-9BDE-7E952005273B}"/>
                </a:ext>
              </a:extLst>
            </p:cNvPr>
            <p:cNvSpPr>
              <a:spLocks noChangeArrowheads="1"/>
            </p:cNvSpPr>
            <p:nvPr/>
          </p:nvSpPr>
          <p:spPr bwMode="auto">
            <a:xfrm>
              <a:off x="1760391" y="553796"/>
              <a:ext cx="615227" cy="616478"/>
            </a:xfrm>
            <a:prstGeom prst="ellipse">
              <a:avLst/>
            </a:pr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107" name="Freeform 11">
              <a:extLst>
                <a:ext uri="{FF2B5EF4-FFF2-40B4-BE49-F238E27FC236}">
                  <a16:creationId xmlns:a16="http://schemas.microsoft.com/office/drawing/2014/main" id="{57464A2A-276F-4B85-89D0-6D0DBFF5F8AB}"/>
                </a:ext>
              </a:extLst>
            </p:cNvPr>
            <p:cNvSpPr>
              <a:spLocks/>
            </p:cNvSpPr>
            <p:nvPr/>
          </p:nvSpPr>
          <p:spPr bwMode="auto">
            <a:xfrm>
              <a:off x="761272" y="622572"/>
              <a:ext cx="1545571" cy="480178"/>
            </a:xfrm>
            <a:custGeom>
              <a:avLst/>
              <a:gdLst>
                <a:gd name="T0" fmla="*/ 609 w 721"/>
                <a:gd name="T1" fmla="*/ 0 h 224"/>
                <a:gd name="T2" fmla="*/ 70 w 721"/>
                <a:gd name="T3" fmla="*/ 0 h 224"/>
                <a:gd name="T4" fmla="*/ 0 w 721"/>
                <a:gd name="T5" fmla="*/ 70 h 224"/>
                <a:gd name="T6" fmla="*/ 0 w 721"/>
                <a:gd name="T7" fmla="*/ 153 h 224"/>
                <a:gd name="T8" fmla="*/ 70 w 721"/>
                <a:gd name="T9" fmla="*/ 224 h 224"/>
                <a:gd name="T10" fmla="*/ 609 w 721"/>
                <a:gd name="T11" fmla="*/ 224 h 224"/>
                <a:gd name="T12" fmla="*/ 721 w 721"/>
                <a:gd name="T13" fmla="*/ 112 h 224"/>
                <a:gd name="T14" fmla="*/ 609 w 721"/>
                <a:gd name="T15" fmla="*/ 0 h 2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1" h="224">
                  <a:moveTo>
                    <a:pt x="609" y="0"/>
                  </a:moveTo>
                  <a:cubicBezTo>
                    <a:pt x="70" y="0"/>
                    <a:pt x="70" y="0"/>
                    <a:pt x="70" y="0"/>
                  </a:cubicBezTo>
                  <a:cubicBezTo>
                    <a:pt x="32" y="0"/>
                    <a:pt x="0" y="31"/>
                    <a:pt x="0" y="70"/>
                  </a:cubicBezTo>
                  <a:cubicBezTo>
                    <a:pt x="0" y="153"/>
                    <a:pt x="0" y="153"/>
                    <a:pt x="0" y="153"/>
                  </a:cubicBezTo>
                  <a:cubicBezTo>
                    <a:pt x="0" y="192"/>
                    <a:pt x="32" y="224"/>
                    <a:pt x="70" y="224"/>
                  </a:cubicBezTo>
                  <a:cubicBezTo>
                    <a:pt x="609" y="224"/>
                    <a:pt x="609" y="224"/>
                    <a:pt x="609" y="224"/>
                  </a:cubicBezTo>
                  <a:cubicBezTo>
                    <a:pt x="671" y="224"/>
                    <a:pt x="721" y="174"/>
                    <a:pt x="721" y="112"/>
                  </a:cubicBezTo>
                  <a:cubicBezTo>
                    <a:pt x="721" y="50"/>
                    <a:pt x="671" y="0"/>
                    <a:pt x="609" y="0"/>
                  </a:cubicBezTo>
                  <a:close/>
                </a:path>
              </a:pathLst>
            </a:custGeom>
            <a:solidFill>
              <a:srgbClr val="FFFFFF"/>
            </a:solidFill>
            <a:ln w="1111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IN" dirty="0"/>
            </a:p>
          </p:txBody>
        </p:sp>
        <p:sp>
          <p:nvSpPr>
            <p:cNvPr id="108" name="Oval 12">
              <a:extLst>
                <a:ext uri="{FF2B5EF4-FFF2-40B4-BE49-F238E27FC236}">
                  <a16:creationId xmlns:a16="http://schemas.microsoft.com/office/drawing/2014/main" id="{C9319F8F-CA4F-4E68-9A8C-27949A1B8C7E}"/>
                </a:ext>
              </a:extLst>
            </p:cNvPr>
            <p:cNvSpPr>
              <a:spLocks noChangeArrowheads="1"/>
            </p:cNvSpPr>
            <p:nvPr/>
          </p:nvSpPr>
          <p:spPr bwMode="auto">
            <a:xfrm>
              <a:off x="1880435" y="669483"/>
              <a:ext cx="372638" cy="373888"/>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109" name="Rectangle 57">
              <a:extLst>
                <a:ext uri="{FF2B5EF4-FFF2-40B4-BE49-F238E27FC236}">
                  <a16:creationId xmlns:a16="http://schemas.microsoft.com/office/drawing/2014/main" id="{B36E132D-B812-45FD-A176-7095C7D7336F}"/>
                </a:ext>
              </a:extLst>
            </p:cNvPr>
            <p:cNvSpPr/>
            <p:nvPr/>
          </p:nvSpPr>
          <p:spPr>
            <a:xfrm>
              <a:off x="711830" y="699461"/>
              <a:ext cx="1192264" cy="313932"/>
            </a:xfrm>
            <a:prstGeom prst="rect">
              <a:avLst/>
            </a:prstGeom>
          </p:spPr>
          <p:txBody>
            <a:bodyPr wrap="square" anchor="ctr">
              <a:spAutoFit/>
            </a:bodyPr>
            <a:lstStyle/>
            <a:p>
              <a:pPr lvl="0" algn="ctr">
                <a:lnSpc>
                  <a:spcPct val="80000"/>
                </a:lnSpc>
                <a:defRPr/>
              </a:pPr>
              <a:r>
                <a:rPr lang="en-ZA" sz="1800" kern="0" dirty="0">
                  <a:solidFill>
                    <a:schemeClr val="accent2"/>
                  </a:solidFill>
                  <a:latin typeface="Bebas Neue Bold" panose="020B0606020202050201" pitchFamily="34" charset="0"/>
                </a:rPr>
                <a:t>LIMPOPO</a:t>
              </a:r>
            </a:p>
          </p:txBody>
        </p:sp>
        <p:sp>
          <p:nvSpPr>
            <p:cNvPr id="110" name="Rectangle 58">
              <a:extLst>
                <a:ext uri="{FF2B5EF4-FFF2-40B4-BE49-F238E27FC236}">
                  <a16:creationId xmlns:a16="http://schemas.microsoft.com/office/drawing/2014/main" id="{A65C783F-929C-433E-AE65-B70E86879280}"/>
                </a:ext>
              </a:extLst>
            </p:cNvPr>
            <p:cNvSpPr/>
            <p:nvPr/>
          </p:nvSpPr>
          <p:spPr>
            <a:xfrm>
              <a:off x="2467748" y="717928"/>
              <a:ext cx="1179810" cy="276999"/>
            </a:xfrm>
            <a:prstGeom prst="rect">
              <a:avLst/>
            </a:prstGeom>
          </p:spPr>
          <p:txBody>
            <a:bodyPr wrap="none" lIns="0" tIns="0" rIns="0" bIns="0" anchor="ctr">
              <a:spAutoFit/>
            </a:bodyPr>
            <a:lstStyle/>
            <a:p>
              <a:pPr lvl="0" algn="ctr">
                <a:defRPr/>
              </a:pPr>
              <a:r>
                <a:rPr lang="en-ZA" sz="1800" dirty="0">
                  <a:solidFill>
                    <a:schemeClr val="bg1"/>
                  </a:solidFill>
                  <a:latin typeface="Bebas Neue Bold" panose="020B0606020202050201" pitchFamily="34" charset="0"/>
                </a:rPr>
                <a:t>152.7 THOUSAND</a:t>
              </a:r>
            </a:p>
          </p:txBody>
        </p:sp>
        <p:grpSp>
          <p:nvGrpSpPr>
            <p:cNvPr id="111" name="Group 286">
              <a:extLst>
                <a:ext uri="{FF2B5EF4-FFF2-40B4-BE49-F238E27FC236}">
                  <a16:creationId xmlns:a16="http://schemas.microsoft.com/office/drawing/2014/main" id="{CB5DDB19-0490-4F9C-969D-AE6940CAD8A6}"/>
                </a:ext>
              </a:extLst>
            </p:cNvPr>
            <p:cNvGrpSpPr>
              <a:grpSpLocks noChangeAspect="1"/>
            </p:cNvGrpSpPr>
            <p:nvPr/>
          </p:nvGrpSpPr>
          <p:grpSpPr bwMode="auto">
            <a:xfrm>
              <a:off x="1964574" y="736354"/>
              <a:ext cx="210256" cy="238155"/>
              <a:chOff x="173" y="2224"/>
              <a:chExt cx="590" cy="683"/>
            </a:xfrm>
            <a:solidFill>
              <a:schemeClr val="bg1"/>
            </a:solidFill>
          </p:grpSpPr>
          <p:sp>
            <p:nvSpPr>
              <p:cNvPr id="112" name="Freeform 86">
                <a:extLst>
                  <a:ext uri="{FF2B5EF4-FFF2-40B4-BE49-F238E27FC236}">
                    <a16:creationId xmlns:a16="http://schemas.microsoft.com/office/drawing/2014/main" id="{A86BBAE9-114D-42DF-8EB5-78B4D9A6415D}"/>
                  </a:ext>
                </a:extLst>
              </p:cNvPr>
              <p:cNvSpPr>
                <a:spLocks noEditPoints="1"/>
              </p:cNvSpPr>
              <p:nvPr/>
            </p:nvSpPr>
            <p:spPr bwMode="auto">
              <a:xfrm>
                <a:off x="463" y="2224"/>
                <a:ext cx="300" cy="675"/>
              </a:xfrm>
              <a:custGeom>
                <a:avLst/>
                <a:gdLst>
                  <a:gd name="T0" fmla="*/ 8 w 204"/>
                  <a:gd name="T1" fmla="*/ 203 h 460"/>
                  <a:gd name="T2" fmla="*/ 24 w 204"/>
                  <a:gd name="T3" fmla="*/ 211 h 460"/>
                  <a:gd name="T4" fmla="*/ 26 w 204"/>
                  <a:gd name="T5" fmla="*/ 196 h 460"/>
                  <a:gd name="T6" fmla="*/ 33 w 204"/>
                  <a:gd name="T7" fmla="*/ 190 h 460"/>
                  <a:gd name="T8" fmla="*/ 42 w 204"/>
                  <a:gd name="T9" fmla="*/ 179 h 460"/>
                  <a:gd name="T10" fmla="*/ 43 w 204"/>
                  <a:gd name="T11" fmla="*/ 204 h 460"/>
                  <a:gd name="T12" fmla="*/ 34 w 204"/>
                  <a:gd name="T13" fmla="*/ 230 h 460"/>
                  <a:gd name="T14" fmla="*/ 24 w 204"/>
                  <a:gd name="T15" fmla="*/ 304 h 460"/>
                  <a:gd name="T16" fmla="*/ 50 w 204"/>
                  <a:gd name="T17" fmla="*/ 295 h 460"/>
                  <a:gd name="T18" fmla="*/ 69 w 204"/>
                  <a:gd name="T19" fmla="*/ 290 h 460"/>
                  <a:gd name="T20" fmla="*/ 66 w 204"/>
                  <a:gd name="T21" fmla="*/ 361 h 460"/>
                  <a:gd name="T22" fmla="*/ 74 w 204"/>
                  <a:gd name="T23" fmla="*/ 391 h 460"/>
                  <a:gd name="T24" fmla="*/ 74 w 204"/>
                  <a:gd name="T25" fmla="*/ 413 h 460"/>
                  <a:gd name="T26" fmla="*/ 93 w 204"/>
                  <a:gd name="T27" fmla="*/ 431 h 460"/>
                  <a:gd name="T28" fmla="*/ 97 w 204"/>
                  <a:gd name="T29" fmla="*/ 393 h 460"/>
                  <a:gd name="T30" fmla="*/ 97 w 204"/>
                  <a:gd name="T31" fmla="*/ 362 h 460"/>
                  <a:gd name="T32" fmla="*/ 100 w 204"/>
                  <a:gd name="T33" fmla="*/ 315 h 460"/>
                  <a:gd name="T34" fmla="*/ 107 w 204"/>
                  <a:gd name="T35" fmla="*/ 276 h 460"/>
                  <a:gd name="T36" fmla="*/ 116 w 204"/>
                  <a:gd name="T37" fmla="*/ 291 h 460"/>
                  <a:gd name="T38" fmla="*/ 119 w 204"/>
                  <a:gd name="T39" fmla="*/ 328 h 460"/>
                  <a:gd name="T40" fmla="*/ 121 w 204"/>
                  <a:gd name="T41" fmla="*/ 377 h 460"/>
                  <a:gd name="T42" fmla="*/ 121 w 204"/>
                  <a:gd name="T43" fmla="*/ 402 h 460"/>
                  <a:gd name="T44" fmla="*/ 122 w 204"/>
                  <a:gd name="T45" fmla="*/ 413 h 460"/>
                  <a:gd name="T46" fmla="*/ 127 w 204"/>
                  <a:gd name="T47" fmla="*/ 458 h 460"/>
                  <a:gd name="T48" fmla="*/ 145 w 204"/>
                  <a:gd name="T49" fmla="*/ 427 h 460"/>
                  <a:gd name="T50" fmla="*/ 151 w 204"/>
                  <a:gd name="T51" fmla="*/ 403 h 460"/>
                  <a:gd name="T52" fmla="*/ 158 w 204"/>
                  <a:gd name="T53" fmla="*/ 372 h 460"/>
                  <a:gd name="T54" fmla="*/ 196 w 204"/>
                  <a:gd name="T55" fmla="*/ 398 h 460"/>
                  <a:gd name="T56" fmla="*/ 200 w 204"/>
                  <a:gd name="T57" fmla="*/ 315 h 460"/>
                  <a:gd name="T58" fmla="*/ 194 w 204"/>
                  <a:gd name="T59" fmla="*/ 273 h 460"/>
                  <a:gd name="T60" fmla="*/ 192 w 204"/>
                  <a:gd name="T61" fmla="*/ 253 h 460"/>
                  <a:gd name="T62" fmla="*/ 196 w 204"/>
                  <a:gd name="T63" fmla="*/ 241 h 460"/>
                  <a:gd name="T64" fmla="*/ 178 w 204"/>
                  <a:gd name="T65" fmla="*/ 158 h 460"/>
                  <a:gd name="T66" fmla="*/ 148 w 204"/>
                  <a:gd name="T67" fmla="*/ 87 h 460"/>
                  <a:gd name="T68" fmla="*/ 113 w 204"/>
                  <a:gd name="T69" fmla="*/ 64 h 460"/>
                  <a:gd name="T70" fmla="*/ 117 w 204"/>
                  <a:gd name="T71" fmla="*/ 50 h 460"/>
                  <a:gd name="T72" fmla="*/ 119 w 204"/>
                  <a:gd name="T73" fmla="*/ 28 h 460"/>
                  <a:gd name="T74" fmla="*/ 102 w 204"/>
                  <a:gd name="T75" fmla="*/ 4 h 460"/>
                  <a:gd name="T76" fmla="*/ 73 w 204"/>
                  <a:gd name="T77" fmla="*/ 25 h 460"/>
                  <a:gd name="T78" fmla="*/ 66 w 204"/>
                  <a:gd name="T79" fmla="*/ 32 h 460"/>
                  <a:gd name="T80" fmla="*/ 70 w 204"/>
                  <a:gd name="T81" fmla="*/ 43 h 460"/>
                  <a:gd name="T82" fmla="*/ 76 w 204"/>
                  <a:gd name="T83" fmla="*/ 71 h 460"/>
                  <a:gd name="T84" fmla="*/ 45 w 204"/>
                  <a:gd name="T85" fmla="*/ 90 h 460"/>
                  <a:gd name="T86" fmla="*/ 28 w 204"/>
                  <a:gd name="T87" fmla="*/ 122 h 460"/>
                  <a:gd name="T88" fmla="*/ 16 w 204"/>
                  <a:gd name="T89" fmla="*/ 160 h 460"/>
                  <a:gd name="T90" fmla="*/ 7 w 204"/>
                  <a:gd name="T91" fmla="*/ 195 h 460"/>
                  <a:gd name="T92" fmla="*/ 167 w 204"/>
                  <a:gd name="T93" fmla="*/ 219 h 460"/>
                  <a:gd name="T94" fmla="*/ 173 w 204"/>
                  <a:gd name="T95" fmla="*/ 252 h 460"/>
                  <a:gd name="T96" fmla="*/ 168 w 204"/>
                  <a:gd name="T97" fmla="*/ 247 h 460"/>
                  <a:gd name="T98" fmla="*/ 164 w 204"/>
                  <a:gd name="T99" fmla="*/ 20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4" h="460">
                    <a:moveTo>
                      <a:pt x="7" y="195"/>
                    </a:moveTo>
                    <a:cubicBezTo>
                      <a:pt x="7" y="195"/>
                      <a:pt x="8" y="202"/>
                      <a:pt x="8" y="203"/>
                    </a:cubicBezTo>
                    <a:cubicBezTo>
                      <a:pt x="9" y="205"/>
                      <a:pt x="10" y="208"/>
                      <a:pt x="12" y="210"/>
                    </a:cubicBezTo>
                    <a:cubicBezTo>
                      <a:pt x="15" y="212"/>
                      <a:pt x="21" y="213"/>
                      <a:pt x="24" y="211"/>
                    </a:cubicBezTo>
                    <a:cubicBezTo>
                      <a:pt x="27" y="210"/>
                      <a:pt x="27" y="206"/>
                      <a:pt x="26" y="203"/>
                    </a:cubicBezTo>
                    <a:cubicBezTo>
                      <a:pt x="26" y="203"/>
                      <a:pt x="26" y="197"/>
                      <a:pt x="26" y="196"/>
                    </a:cubicBezTo>
                    <a:cubicBezTo>
                      <a:pt x="29" y="196"/>
                      <a:pt x="32" y="198"/>
                      <a:pt x="34" y="196"/>
                    </a:cubicBezTo>
                    <a:cubicBezTo>
                      <a:pt x="36" y="194"/>
                      <a:pt x="33" y="192"/>
                      <a:pt x="33" y="190"/>
                    </a:cubicBezTo>
                    <a:cubicBezTo>
                      <a:pt x="32" y="188"/>
                      <a:pt x="34" y="187"/>
                      <a:pt x="35" y="185"/>
                    </a:cubicBezTo>
                    <a:cubicBezTo>
                      <a:pt x="37" y="183"/>
                      <a:pt x="39" y="180"/>
                      <a:pt x="42" y="179"/>
                    </a:cubicBezTo>
                    <a:cubicBezTo>
                      <a:pt x="42" y="181"/>
                      <a:pt x="43" y="184"/>
                      <a:pt x="44" y="186"/>
                    </a:cubicBezTo>
                    <a:cubicBezTo>
                      <a:pt x="45" y="192"/>
                      <a:pt x="44" y="198"/>
                      <a:pt x="43" y="204"/>
                    </a:cubicBezTo>
                    <a:cubicBezTo>
                      <a:pt x="42" y="209"/>
                      <a:pt x="41" y="215"/>
                      <a:pt x="39" y="220"/>
                    </a:cubicBezTo>
                    <a:cubicBezTo>
                      <a:pt x="37" y="223"/>
                      <a:pt x="35" y="226"/>
                      <a:pt x="34" y="230"/>
                    </a:cubicBezTo>
                    <a:cubicBezTo>
                      <a:pt x="31" y="240"/>
                      <a:pt x="31" y="251"/>
                      <a:pt x="30" y="261"/>
                    </a:cubicBezTo>
                    <a:cubicBezTo>
                      <a:pt x="28" y="275"/>
                      <a:pt x="25" y="289"/>
                      <a:pt x="24" y="304"/>
                    </a:cubicBezTo>
                    <a:cubicBezTo>
                      <a:pt x="26" y="304"/>
                      <a:pt x="45" y="309"/>
                      <a:pt x="45" y="309"/>
                    </a:cubicBezTo>
                    <a:cubicBezTo>
                      <a:pt x="47" y="305"/>
                      <a:pt x="47" y="299"/>
                      <a:pt x="50" y="295"/>
                    </a:cubicBezTo>
                    <a:cubicBezTo>
                      <a:pt x="53" y="293"/>
                      <a:pt x="57" y="292"/>
                      <a:pt x="60" y="292"/>
                    </a:cubicBezTo>
                    <a:cubicBezTo>
                      <a:pt x="61" y="292"/>
                      <a:pt x="69" y="291"/>
                      <a:pt x="69" y="290"/>
                    </a:cubicBezTo>
                    <a:cubicBezTo>
                      <a:pt x="69" y="295"/>
                      <a:pt x="68" y="301"/>
                      <a:pt x="68" y="306"/>
                    </a:cubicBezTo>
                    <a:cubicBezTo>
                      <a:pt x="68" y="324"/>
                      <a:pt x="65" y="343"/>
                      <a:pt x="66" y="361"/>
                    </a:cubicBezTo>
                    <a:cubicBezTo>
                      <a:pt x="67" y="367"/>
                      <a:pt x="65" y="373"/>
                      <a:pt x="66" y="378"/>
                    </a:cubicBezTo>
                    <a:cubicBezTo>
                      <a:pt x="67" y="384"/>
                      <a:pt x="71" y="387"/>
                      <a:pt x="74" y="391"/>
                    </a:cubicBezTo>
                    <a:cubicBezTo>
                      <a:pt x="77" y="393"/>
                      <a:pt x="77" y="394"/>
                      <a:pt x="76" y="397"/>
                    </a:cubicBezTo>
                    <a:cubicBezTo>
                      <a:pt x="75" y="402"/>
                      <a:pt x="74" y="407"/>
                      <a:pt x="74" y="413"/>
                    </a:cubicBezTo>
                    <a:cubicBezTo>
                      <a:pt x="74" y="418"/>
                      <a:pt x="73" y="425"/>
                      <a:pt x="79" y="429"/>
                    </a:cubicBezTo>
                    <a:cubicBezTo>
                      <a:pt x="83" y="431"/>
                      <a:pt x="89" y="431"/>
                      <a:pt x="93" y="431"/>
                    </a:cubicBezTo>
                    <a:cubicBezTo>
                      <a:pt x="101" y="430"/>
                      <a:pt x="101" y="424"/>
                      <a:pt x="100" y="418"/>
                    </a:cubicBezTo>
                    <a:cubicBezTo>
                      <a:pt x="99" y="410"/>
                      <a:pt x="95" y="401"/>
                      <a:pt x="97" y="393"/>
                    </a:cubicBezTo>
                    <a:cubicBezTo>
                      <a:pt x="98" y="390"/>
                      <a:pt x="100" y="386"/>
                      <a:pt x="99" y="383"/>
                    </a:cubicBezTo>
                    <a:cubicBezTo>
                      <a:pt x="97" y="376"/>
                      <a:pt x="97" y="369"/>
                      <a:pt x="97" y="362"/>
                    </a:cubicBezTo>
                    <a:cubicBezTo>
                      <a:pt x="97" y="352"/>
                      <a:pt x="95" y="343"/>
                      <a:pt x="95" y="333"/>
                    </a:cubicBezTo>
                    <a:cubicBezTo>
                      <a:pt x="96" y="327"/>
                      <a:pt x="98" y="321"/>
                      <a:pt x="100" y="315"/>
                    </a:cubicBezTo>
                    <a:cubicBezTo>
                      <a:pt x="101" y="309"/>
                      <a:pt x="101" y="302"/>
                      <a:pt x="102" y="296"/>
                    </a:cubicBezTo>
                    <a:cubicBezTo>
                      <a:pt x="103" y="289"/>
                      <a:pt x="105" y="283"/>
                      <a:pt x="107" y="276"/>
                    </a:cubicBezTo>
                    <a:cubicBezTo>
                      <a:pt x="108" y="273"/>
                      <a:pt x="112" y="266"/>
                      <a:pt x="114" y="273"/>
                    </a:cubicBezTo>
                    <a:cubicBezTo>
                      <a:pt x="115" y="279"/>
                      <a:pt x="115" y="285"/>
                      <a:pt x="116" y="291"/>
                    </a:cubicBezTo>
                    <a:cubicBezTo>
                      <a:pt x="117" y="299"/>
                      <a:pt x="118" y="305"/>
                      <a:pt x="118" y="313"/>
                    </a:cubicBezTo>
                    <a:cubicBezTo>
                      <a:pt x="119" y="318"/>
                      <a:pt x="120" y="323"/>
                      <a:pt x="119" y="328"/>
                    </a:cubicBezTo>
                    <a:cubicBezTo>
                      <a:pt x="118" y="334"/>
                      <a:pt x="120" y="340"/>
                      <a:pt x="121" y="346"/>
                    </a:cubicBezTo>
                    <a:cubicBezTo>
                      <a:pt x="122" y="356"/>
                      <a:pt x="122" y="366"/>
                      <a:pt x="121" y="377"/>
                    </a:cubicBezTo>
                    <a:cubicBezTo>
                      <a:pt x="121" y="382"/>
                      <a:pt x="121" y="387"/>
                      <a:pt x="120" y="392"/>
                    </a:cubicBezTo>
                    <a:cubicBezTo>
                      <a:pt x="120" y="395"/>
                      <a:pt x="118" y="399"/>
                      <a:pt x="121" y="402"/>
                    </a:cubicBezTo>
                    <a:cubicBezTo>
                      <a:pt x="122" y="403"/>
                      <a:pt x="124" y="404"/>
                      <a:pt x="124" y="406"/>
                    </a:cubicBezTo>
                    <a:cubicBezTo>
                      <a:pt x="124" y="409"/>
                      <a:pt x="123" y="411"/>
                      <a:pt x="122" y="413"/>
                    </a:cubicBezTo>
                    <a:cubicBezTo>
                      <a:pt x="119" y="422"/>
                      <a:pt x="121" y="430"/>
                      <a:pt x="121" y="438"/>
                    </a:cubicBezTo>
                    <a:cubicBezTo>
                      <a:pt x="121" y="445"/>
                      <a:pt x="120" y="454"/>
                      <a:pt x="127" y="458"/>
                    </a:cubicBezTo>
                    <a:cubicBezTo>
                      <a:pt x="132" y="460"/>
                      <a:pt x="142" y="460"/>
                      <a:pt x="146" y="454"/>
                    </a:cubicBezTo>
                    <a:cubicBezTo>
                      <a:pt x="151" y="445"/>
                      <a:pt x="141" y="436"/>
                      <a:pt x="145" y="427"/>
                    </a:cubicBezTo>
                    <a:cubicBezTo>
                      <a:pt x="147" y="423"/>
                      <a:pt x="148" y="421"/>
                      <a:pt x="147" y="416"/>
                    </a:cubicBezTo>
                    <a:cubicBezTo>
                      <a:pt x="147" y="411"/>
                      <a:pt x="150" y="408"/>
                      <a:pt x="151" y="403"/>
                    </a:cubicBezTo>
                    <a:cubicBezTo>
                      <a:pt x="153" y="390"/>
                      <a:pt x="152" y="376"/>
                      <a:pt x="153" y="363"/>
                    </a:cubicBezTo>
                    <a:cubicBezTo>
                      <a:pt x="153" y="365"/>
                      <a:pt x="157" y="370"/>
                      <a:pt x="158" y="372"/>
                    </a:cubicBezTo>
                    <a:cubicBezTo>
                      <a:pt x="160" y="376"/>
                      <a:pt x="163" y="379"/>
                      <a:pt x="166" y="382"/>
                    </a:cubicBezTo>
                    <a:cubicBezTo>
                      <a:pt x="172" y="389"/>
                      <a:pt x="186" y="407"/>
                      <a:pt x="196" y="398"/>
                    </a:cubicBezTo>
                    <a:cubicBezTo>
                      <a:pt x="200" y="395"/>
                      <a:pt x="201" y="390"/>
                      <a:pt x="202" y="384"/>
                    </a:cubicBezTo>
                    <a:cubicBezTo>
                      <a:pt x="204" y="361"/>
                      <a:pt x="203" y="338"/>
                      <a:pt x="200" y="315"/>
                    </a:cubicBezTo>
                    <a:cubicBezTo>
                      <a:pt x="199" y="307"/>
                      <a:pt x="198" y="300"/>
                      <a:pt x="197" y="292"/>
                    </a:cubicBezTo>
                    <a:cubicBezTo>
                      <a:pt x="197" y="286"/>
                      <a:pt x="196" y="279"/>
                      <a:pt x="194" y="273"/>
                    </a:cubicBezTo>
                    <a:cubicBezTo>
                      <a:pt x="192" y="269"/>
                      <a:pt x="188" y="267"/>
                      <a:pt x="187" y="263"/>
                    </a:cubicBezTo>
                    <a:cubicBezTo>
                      <a:pt x="186" y="258"/>
                      <a:pt x="191" y="257"/>
                      <a:pt x="192" y="253"/>
                    </a:cubicBezTo>
                    <a:cubicBezTo>
                      <a:pt x="193" y="250"/>
                      <a:pt x="192" y="247"/>
                      <a:pt x="194" y="244"/>
                    </a:cubicBezTo>
                    <a:cubicBezTo>
                      <a:pt x="195" y="243"/>
                      <a:pt x="195" y="243"/>
                      <a:pt x="196" y="241"/>
                    </a:cubicBezTo>
                    <a:cubicBezTo>
                      <a:pt x="199" y="223"/>
                      <a:pt x="191" y="205"/>
                      <a:pt x="186" y="187"/>
                    </a:cubicBezTo>
                    <a:cubicBezTo>
                      <a:pt x="183" y="178"/>
                      <a:pt x="181" y="168"/>
                      <a:pt x="178" y="158"/>
                    </a:cubicBezTo>
                    <a:cubicBezTo>
                      <a:pt x="176" y="151"/>
                      <a:pt x="174" y="145"/>
                      <a:pt x="173" y="138"/>
                    </a:cubicBezTo>
                    <a:cubicBezTo>
                      <a:pt x="168" y="119"/>
                      <a:pt x="165" y="99"/>
                      <a:pt x="148" y="87"/>
                    </a:cubicBezTo>
                    <a:cubicBezTo>
                      <a:pt x="144" y="84"/>
                      <a:pt x="139" y="81"/>
                      <a:pt x="134" y="78"/>
                    </a:cubicBezTo>
                    <a:cubicBezTo>
                      <a:pt x="126" y="74"/>
                      <a:pt x="118" y="72"/>
                      <a:pt x="113" y="64"/>
                    </a:cubicBezTo>
                    <a:cubicBezTo>
                      <a:pt x="112" y="61"/>
                      <a:pt x="112" y="58"/>
                      <a:pt x="112" y="55"/>
                    </a:cubicBezTo>
                    <a:cubicBezTo>
                      <a:pt x="112" y="52"/>
                      <a:pt x="115" y="52"/>
                      <a:pt x="117" y="50"/>
                    </a:cubicBezTo>
                    <a:cubicBezTo>
                      <a:pt x="119" y="47"/>
                      <a:pt x="121" y="38"/>
                      <a:pt x="117" y="37"/>
                    </a:cubicBezTo>
                    <a:cubicBezTo>
                      <a:pt x="119" y="37"/>
                      <a:pt x="119" y="28"/>
                      <a:pt x="119" y="28"/>
                    </a:cubicBezTo>
                    <a:cubicBezTo>
                      <a:pt x="120" y="21"/>
                      <a:pt x="116" y="14"/>
                      <a:pt x="111" y="9"/>
                    </a:cubicBezTo>
                    <a:cubicBezTo>
                      <a:pt x="108" y="7"/>
                      <a:pt x="105" y="5"/>
                      <a:pt x="102" y="4"/>
                    </a:cubicBezTo>
                    <a:cubicBezTo>
                      <a:pt x="93" y="0"/>
                      <a:pt x="78" y="4"/>
                      <a:pt x="75" y="14"/>
                    </a:cubicBezTo>
                    <a:cubicBezTo>
                      <a:pt x="74" y="17"/>
                      <a:pt x="74" y="21"/>
                      <a:pt x="73" y="25"/>
                    </a:cubicBezTo>
                    <a:cubicBezTo>
                      <a:pt x="72" y="26"/>
                      <a:pt x="72" y="29"/>
                      <a:pt x="70" y="30"/>
                    </a:cubicBezTo>
                    <a:cubicBezTo>
                      <a:pt x="69" y="31"/>
                      <a:pt x="67" y="31"/>
                      <a:pt x="66" y="32"/>
                    </a:cubicBezTo>
                    <a:cubicBezTo>
                      <a:pt x="65" y="33"/>
                      <a:pt x="65" y="35"/>
                      <a:pt x="65" y="37"/>
                    </a:cubicBezTo>
                    <a:cubicBezTo>
                      <a:pt x="65" y="41"/>
                      <a:pt x="66" y="42"/>
                      <a:pt x="70" y="43"/>
                    </a:cubicBezTo>
                    <a:cubicBezTo>
                      <a:pt x="69" y="52"/>
                      <a:pt x="71" y="61"/>
                      <a:pt x="79" y="67"/>
                    </a:cubicBezTo>
                    <a:cubicBezTo>
                      <a:pt x="79" y="67"/>
                      <a:pt x="77" y="71"/>
                      <a:pt x="76" y="71"/>
                    </a:cubicBezTo>
                    <a:cubicBezTo>
                      <a:pt x="72" y="75"/>
                      <a:pt x="65" y="75"/>
                      <a:pt x="60" y="78"/>
                    </a:cubicBezTo>
                    <a:cubicBezTo>
                      <a:pt x="55" y="81"/>
                      <a:pt x="50" y="86"/>
                      <a:pt x="45" y="90"/>
                    </a:cubicBezTo>
                    <a:cubicBezTo>
                      <a:pt x="40" y="95"/>
                      <a:pt x="35" y="99"/>
                      <a:pt x="32" y="105"/>
                    </a:cubicBezTo>
                    <a:cubicBezTo>
                      <a:pt x="30" y="110"/>
                      <a:pt x="29" y="117"/>
                      <a:pt x="28" y="122"/>
                    </a:cubicBezTo>
                    <a:cubicBezTo>
                      <a:pt x="25" y="129"/>
                      <a:pt x="22" y="135"/>
                      <a:pt x="20" y="141"/>
                    </a:cubicBezTo>
                    <a:cubicBezTo>
                      <a:pt x="18" y="147"/>
                      <a:pt x="18" y="154"/>
                      <a:pt x="16" y="160"/>
                    </a:cubicBezTo>
                    <a:cubicBezTo>
                      <a:pt x="14" y="164"/>
                      <a:pt x="12" y="168"/>
                      <a:pt x="10" y="172"/>
                    </a:cubicBezTo>
                    <a:cubicBezTo>
                      <a:pt x="7" y="177"/>
                      <a:pt x="0" y="192"/>
                      <a:pt x="7" y="195"/>
                    </a:cubicBezTo>
                    <a:close/>
                    <a:moveTo>
                      <a:pt x="164" y="206"/>
                    </a:moveTo>
                    <a:cubicBezTo>
                      <a:pt x="167" y="219"/>
                      <a:pt x="167" y="219"/>
                      <a:pt x="167" y="219"/>
                    </a:cubicBezTo>
                    <a:cubicBezTo>
                      <a:pt x="169" y="225"/>
                      <a:pt x="172" y="230"/>
                      <a:pt x="174" y="235"/>
                    </a:cubicBezTo>
                    <a:cubicBezTo>
                      <a:pt x="177" y="240"/>
                      <a:pt x="173" y="247"/>
                      <a:pt x="173" y="252"/>
                    </a:cubicBezTo>
                    <a:cubicBezTo>
                      <a:pt x="173" y="256"/>
                      <a:pt x="170" y="258"/>
                      <a:pt x="167" y="259"/>
                    </a:cubicBezTo>
                    <a:cubicBezTo>
                      <a:pt x="168" y="259"/>
                      <a:pt x="168" y="248"/>
                      <a:pt x="168" y="247"/>
                    </a:cubicBezTo>
                    <a:cubicBezTo>
                      <a:pt x="168" y="240"/>
                      <a:pt x="167" y="232"/>
                      <a:pt x="166" y="225"/>
                    </a:cubicBezTo>
                    <a:cubicBezTo>
                      <a:pt x="166" y="225"/>
                      <a:pt x="164" y="206"/>
                      <a:pt x="164" y="2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endParaRPr lang="en-US" dirty="0"/>
              </a:p>
            </p:txBody>
          </p:sp>
          <p:sp>
            <p:nvSpPr>
              <p:cNvPr id="113" name="Freeform 87">
                <a:extLst>
                  <a:ext uri="{FF2B5EF4-FFF2-40B4-BE49-F238E27FC236}">
                    <a16:creationId xmlns:a16="http://schemas.microsoft.com/office/drawing/2014/main" id="{B8B6A705-2068-4CF2-8649-90832F8CFC9A}"/>
                  </a:ext>
                </a:extLst>
              </p:cNvPr>
              <p:cNvSpPr>
                <a:spLocks noEditPoints="1"/>
              </p:cNvSpPr>
              <p:nvPr/>
            </p:nvSpPr>
            <p:spPr bwMode="auto">
              <a:xfrm>
                <a:off x="173" y="2235"/>
                <a:ext cx="380" cy="672"/>
              </a:xfrm>
              <a:custGeom>
                <a:avLst/>
                <a:gdLst>
                  <a:gd name="T0" fmla="*/ 73 w 258"/>
                  <a:gd name="T1" fmla="*/ 276 h 458"/>
                  <a:gd name="T2" fmla="*/ 73 w 258"/>
                  <a:gd name="T3" fmla="*/ 337 h 458"/>
                  <a:gd name="T4" fmla="*/ 80 w 258"/>
                  <a:gd name="T5" fmla="*/ 387 h 458"/>
                  <a:gd name="T6" fmla="*/ 98 w 258"/>
                  <a:gd name="T7" fmla="*/ 391 h 458"/>
                  <a:gd name="T8" fmla="*/ 98 w 258"/>
                  <a:gd name="T9" fmla="*/ 341 h 458"/>
                  <a:gd name="T10" fmla="*/ 107 w 258"/>
                  <a:gd name="T11" fmla="*/ 323 h 458"/>
                  <a:gd name="T12" fmla="*/ 105 w 258"/>
                  <a:gd name="T13" fmla="*/ 388 h 458"/>
                  <a:gd name="T14" fmla="*/ 106 w 258"/>
                  <a:gd name="T15" fmla="*/ 422 h 458"/>
                  <a:gd name="T16" fmla="*/ 126 w 258"/>
                  <a:gd name="T17" fmla="*/ 430 h 458"/>
                  <a:gd name="T18" fmla="*/ 131 w 258"/>
                  <a:gd name="T19" fmla="*/ 362 h 458"/>
                  <a:gd name="T20" fmla="*/ 141 w 258"/>
                  <a:gd name="T21" fmla="*/ 271 h 458"/>
                  <a:gd name="T22" fmla="*/ 154 w 258"/>
                  <a:gd name="T23" fmla="*/ 205 h 458"/>
                  <a:gd name="T24" fmla="*/ 148 w 258"/>
                  <a:gd name="T25" fmla="*/ 150 h 458"/>
                  <a:gd name="T26" fmla="*/ 159 w 258"/>
                  <a:gd name="T27" fmla="*/ 189 h 458"/>
                  <a:gd name="T28" fmla="*/ 162 w 258"/>
                  <a:gd name="T29" fmla="*/ 325 h 458"/>
                  <a:gd name="T30" fmla="*/ 160 w 258"/>
                  <a:gd name="T31" fmla="*/ 422 h 458"/>
                  <a:gd name="T32" fmla="*/ 166 w 258"/>
                  <a:gd name="T33" fmla="*/ 454 h 458"/>
                  <a:gd name="T34" fmla="*/ 189 w 258"/>
                  <a:gd name="T35" fmla="*/ 454 h 458"/>
                  <a:gd name="T36" fmla="*/ 218 w 258"/>
                  <a:gd name="T37" fmla="*/ 451 h 458"/>
                  <a:gd name="T38" fmla="*/ 236 w 258"/>
                  <a:gd name="T39" fmla="*/ 433 h 458"/>
                  <a:gd name="T40" fmla="*/ 250 w 258"/>
                  <a:gd name="T41" fmla="*/ 409 h 458"/>
                  <a:gd name="T42" fmla="*/ 237 w 258"/>
                  <a:gd name="T43" fmla="*/ 320 h 458"/>
                  <a:gd name="T44" fmla="*/ 199 w 258"/>
                  <a:gd name="T45" fmla="*/ 313 h 458"/>
                  <a:gd name="T46" fmla="*/ 179 w 258"/>
                  <a:gd name="T47" fmla="*/ 312 h 458"/>
                  <a:gd name="T48" fmla="*/ 175 w 258"/>
                  <a:gd name="T49" fmla="*/ 267 h 458"/>
                  <a:gd name="T50" fmla="*/ 173 w 258"/>
                  <a:gd name="T51" fmla="*/ 194 h 458"/>
                  <a:gd name="T52" fmla="*/ 173 w 258"/>
                  <a:gd name="T53" fmla="*/ 173 h 458"/>
                  <a:gd name="T54" fmla="*/ 165 w 258"/>
                  <a:gd name="T55" fmla="*/ 146 h 458"/>
                  <a:gd name="T56" fmla="*/ 164 w 258"/>
                  <a:gd name="T57" fmla="*/ 102 h 458"/>
                  <a:gd name="T58" fmla="*/ 165 w 258"/>
                  <a:gd name="T59" fmla="*/ 82 h 458"/>
                  <a:gd name="T60" fmla="*/ 159 w 258"/>
                  <a:gd name="T61" fmla="*/ 71 h 458"/>
                  <a:gd name="T62" fmla="*/ 154 w 258"/>
                  <a:gd name="T63" fmla="*/ 59 h 458"/>
                  <a:gd name="T64" fmla="*/ 151 w 258"/>
                  <a:gd name="T65" fmla="*/ 48 h 458"/>
                  <a:gd name="T66" fmla="*/ 109 w 258"/>
                  <a:gd name="T67" fmla="*/ 8 h 458"/>
                  <a:gd name="T68" fmla="*/ 90 w 258"/>
                  <a:gd name="T69" fmla="*/ 44 h 458"/>
                  <a:gd name="T70" fmla="*/ 90 w 258"/>
                  <a:gd name="T71" fmla="*/ 55 h 458"/>
                  <a:gd name="T72" fmla="*/ 67 w 258"/>
                  <a:gd name="T73" fmla="*/ 72 h 458"/>
                  <a:gd name="T74" fmla="*/ 43 w 258"/>
                  <a:gd name="T75" fmla="*/ 140 h 458"/>
                  <a:gd name="T76" fmla="*/ 29 w 258"/>
                  <a:gd name="T77" fmla="*/ 175 h 458"/>
                  <a:gd name="T78" fmla="*/ 5 w 258"/>
                  <a:gd name="T79" fmla="*/ 219 h 458"/>
                  <a:gd name="T80" fmla="*/ 2 w 258"/>
                  <a:gd name="T81" fmla="*/ 253 h 458"/>
                  <a:gd name="T82" fmla="*/ 172 w 258"/>
                  <a:gd name="T83" fmla="*/ 313 h 458"/>
                  <a:gd name="T84" fmla="*/ 66 w 258"/>
                  <a:gd name="T85" fmla="*/ 171 h 458"/>
                  <a:gd name="T86" fmla="*/ 74 w 258"/>
                  <a:gd name="T87" fmla="*/ 193 h 458"/>
                  <a:gd name="T88" fmla="*/ 66 w 258"/>
                  <a:gd name="T89" fmla="*/ 171 h 458"/>
                  <a:gd name="T90" fmla="*/ 61 w 258"/>
                  <a:gd name="T91" fmla="*/ 167 h 458"/>
                  <a:gd name="T92" fmla="*/ 62 w 258"/>
                  <a:gd name="T93" fmla="*/ 194 h 458"/>
                  <a:gd name="T94" fmla="*/ 56 w 258"/>
                  <a:gd name="T95" fmla="*/ 177 h 458"/>
                  <a:gd name="T96" fmla="*/ 59 w 258"/>
                  <a:gd name="T97" fmla="*/ 159 h 458"/>
                  <a:gd name="T98" fmla="*/ 45 w 258"/>
                  <a:gd name="T99" fmla="*/ 191 h 458"/>
                  <a:gd name="T100" fmla="*/ 39 w 258"/>
                  <a:gd name="T101" fmla="*/ 157 h 458"/>
                  <a:gd name="T102" fmla="*/ 30 w 258"/>
                  <a:gd name="T103" fmla="*/ 191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8" h="458">
                    <a:moveTo>
                      <a:pt x="2" y="253"/>
                    </a:moveTo>
                    <a:cubicBezTo>
                      <a:pt x="9" y="268"/>
                      <a:pt x="30" y="274"/>
                      <a:pt x="45" y="277"/>
                    </a:cubicBezTo>
                    <a:cubicBezTo>
                      <a:pt x="47" y="277"/>
                      <a:pt x="73" y="279"/>
                      <a:pt x="73" y="276"/>
                    </a:cubicBezTo>
                    <a:cubicBezTo>
                      <a:pt x="73" y="281"/>
                      <a:pt x="73" y="285"/>
                      <a:pt x="73" y="289"/>
                    </a:cubicBezTo>
                    <a:cubicBezTo>
                      <a:pt x="74" y="297"/>
                      <a:pt x="78" y="306"/>
                      <a:pt x="76" y="314"/>
                    </a:cubicBezTo>
                    <a:cubicBezTo>
                      <a:pt x="75" y="322"/>
                      <a:pt x="72" y="329"/>
                      <a:pt x="73" y="337"/>
                    </a:cubicBezTo>
                    <a:cubicBezTo>
                      <a:pt x="73" y="345"/>
                      <a:pt x="74" y="353"/>
                      <a:pt x="74" y="361"/>
                    </a:cubicBezTo>
                    <a:cubicBezTo>
                      <a:pt x="75" y="367"/>
                      <a:pt x="78" y="368"/>
                      <a:pt x="80" y="372"/>
                    </a:cubicBezTo>
                    <a:cubicBezTo>
                      <a:pt x="83" y="377"/>
                      <a:pt x="80" y="383"/>
                      <a:pt x="80" y="387"/>
                    </a:cubicBezTo>
                    <a:cubicBezTo>
                      <a:pt x="80" y="397"/>
                      <a:pt x="78" y="418"/>
                      <a:pt x="90" y="423"/>
                    </a:cubicBezTo>
                    <a:cubicBezTo>
                      <a:pt x="95" y="425"/>
                      <a:pt x="97" y="420"/>
                      <a:pt x="99" y="416"/>
                    </a:cubicBezTo>
                    <a:cubicBezTo>
                      <a:pt x="101" y="408"/>
                      <a:pt x="99" y="399"/>
                      <a:pt x="98" y="391"/>
                    </a:cubicBezTo>
                    <a:cubicBezTo>
                      <a:pt x="96" y="384"/>
                      <a:pt x="96" y="377"/>
                      <a:pt x="96" y="370"/>
                    </a:cubicBezTo>
                    <a:cubicBezTo>
                      <a:pt x="97" y="365"/>
                      <a:pt x="97" y="359"/>
                      <a:pt x="98" y="354"/>
                    </a:cubicBezTo>
                    <a:cubicBezTo>
                      <a:pt x="98" y="349"/>
                      <a:pt x="97" y="345"/>
                      <a:pt x="98" y="341"/>
                    </a:cubicBezTo>
                    <a:cubicBezTo>
                      <a:pt x="99" y="336"/>
                      <a:pt x="101" y="332"/>
                      <a:pt x="102" y="328"/>
                    </a:cubicBezTo>
                    <a:cubicBezTo>
                      <a:pt x="104" y="323"/>
                      <a:pt x="103" y="317"/>
                      <a:pt x="104" y="311"/>
                    </a:cubicBezTo>
                    <a:cubicBezTo>
                      <a:pt x="103" y="315"/>
                      <a:pt x="106" y="319"/>
                      <a:pt x="107" y="323"/>
                    </a:cubicBezTo>
                    <a:cubicBezTo>
                      <a:pt x="108" y="332"/>
                      <a:pt x="107" y="342"/>
                      <a:pt x="106" y="352"/>
                    </a:cubicBezTo>
                    <a:cubicBezTo>
                      <a:pt x="105" y="361"/>
                      <a:pt x="106" y="370"/>
                      <a:pt x="106" y="379"/>
                    </a:cubicBezTo>
                    <a:cubicBezTo>
                      <a:pt x="106" y="382"/>
                      <a:pt x="105" y="385"/>
                      <a:pt x="105" y="388"/>
                    </a:cubicBezTo>
                    <a:cubicBezTo>
                      <a:pt x="106" y="390"/>
                      <a:pt x="107" y="392"/>
                      <a:pt x="107" y="395"/>
                    </a:cubicBezTo>
                    <a:cubicBezTo>
                      <a:pt x="107" y="398"/>
                      <a:pt x="105" y="401"/>
                      <a:pt x="105" y="405"/>
                    </a:cubicBezTo>
                    <a:cubicBezTo>
                      <a:pt x="105" y="411"/>
                      <a:pt x="106" y="416"/>
                      <a:pt x="106" y="422"/>
                    </a:cubicBezTo>
                    <a:cubicBezTo>
                      <a:pt x="106" y="427"/>
                      <a:pt x="105" y="433"/>
                      <a:pt x="105" y="438"/>
                    </a:cubicBezTo>
                    <a:cubicBezTo>
                      <a:pt x="105" y="444"/>
                      <a:pt x="106" y="453"/>
                      <a:pt x="113" y="454"/>
                    </a:cubicBezTo>
                    <a:cubicBezTo>
                      <a:pt x="127" y="456"/>
                      <a:pt x="126" y="440"/>
                      <a:pt x="126" y="430"/>
                    </a:cubicBezTo>
                    <a:cubicBezTo>
                      <a:pt x="125" y="422"/>
                      <a:pt x="123" y="413"/>
                      <a:pt x="125" y="405"/>
                    </a:cubicBezTo>
                    <a:cubicBezTo>
                      <a:pt x="126" y="398"/>
                      <a:pt x="129" y="391"/>
                      <a:pt x="130" y="384"/>
                    </a:cubicBezTo>
                    <a:cubicBezTo>
                      <a:pt x="131" y="377"/>
                      <a:pt x="130" y="370"/>
                      <a:pt x="131" y="362"/>
                    </a:cubicBezTo>
                    <a:cubicBezTo>
                      <a:pt x="132" y="353"/>
                      <a:pt x="135" y="344"/>
                      <a:pt x="137" y="335"/>
                    </a:cubicBezTo>
                    <a:cubicBezTo>
                      <a:pt x="137" y="328"/>
                      <a:pt x="138" y="321"/>
                      <a:pt x="137" y="315"/>
                    </a:cubicBezTo>
                    <a:cubicBezTo>
                      <a:pt x="136" y="300"/>
                      <a:pt x="137" y="286"/>
                      <a:pt x="141" y="271"/>
                    </a:cubicBezTo>
                    <a:cubicBezTo>
                      <a:pt x="143" y="262"/>
                      <a:pt x="146" y="254"/>
                      <a:pt x="149" y="246"/>
                    </a:cubicBezTo>
                    <a:cubicBezTo>
                      <a:pt x="151" y="239"/>
                      <a:pt x="151" y="231"/>
                      <a:pt x="152" y="224"/>
                    </a:cubicBezTo>
                    <a:cubicBezTo>
                      <a:pt x="152" y="218"/>
                      <a:pt x="152" y="211"/>
                      <a:pt x="154" y="205"/>
                    </a:cubicBezTo>
                    <a:cubicBezTo>
                      <a:pt x="156" y="198"/>
                      <a:pt x="153" y="191"/>
                      <a:pt x="151" y="184"/>
                    </a:cubicBezTo>
                    <a:cubicBezTo>
                      <a:pt x="149" y="177"/>
                      <a:pt x="146" y="170"/>
                      <a:pt x="147" y="162"/>
                    </a:cubicBezTo>
                    <a:cubicBezTo>
                      <a:pt x="147" y="158"/>
                      <a:pt x="147" y="154"/>
                      <a:pt x="148" y="150"/>
                    </a:cubicBezTo>
                    <a:cubicBezTo>
                      <a:pt x="148" y="156"/>
                      <a:pt x="146" y="164"/>
                      <a:pt x="151" y="169"/>
                    </a:cubicBezTo>
                    <a:cubicBezTo>
                      <a:pt x="154" y="173"/>
                      <a:pt x="155" y="177"/>
                      <a:pt x="156" y="182"/>
                    </a:cubicBezTo>
                    <a:cubicBezTo>
                      <a:pt x="157" y="185"/>
                      <a:pt x="157" y="187"/>
                      <a:pt x="159" y="189"/>
                    </a:cubicBezTo>
                    <a:cubicBezTo>
                      <a:pt x="159" y="190"/>
                      <a:pt x="164" y="194"/>
                      <a:pt x="164" y="194"/>
                    </a:cubicBezTo>
                    <a:cubicBezTo>
                      <a:pt x="164" y="194"/>
                      <a:pt x="165" y="319"/>
                      <a:pt x="165" y="319"/>
                    </a:cubicBezTo>
                    <a:cubicBezTo>
                      <a:pt x="165" y="321"/>
                      <a:pt x="162" y="323"/>
                      <a:pt x="162" y="325"/>
                    </a:cubicBezTo>
                    <a:cubicBezTo>
                      <a:pt x="160" y="330"/>
                      <a:pt x="161" y="335"/>
                      <a:pt x="161" y="340"/>
                    </a:cubicBezTo>
                    <a:cubicBezTo>
                      <a:pt x="162" y="346"/>
                      <a:pt x="162" y="351"/>
                      <a:pt x="162" y="357"/>
                    </a:cubicBezTo>
                    <a:cubicBezTo>
                      <a:pt x="162" y="379"/>
                      <a:pt x="160" y="400"/>
                      <a:pt x="160" y="422"/>
                    </a:cubicBezTo>
                    <a:cubicBezTo>
                      <a:pt x="160" y="427"/>
                      <a:pt x="158" y="433"/>
                      <a:pt x="160" y="437"/>
                    </a:cubicBezTo>
                    <a:cubicBezTo>
                      <a:pt x="160" y="439"/>
                      <a:pt x="162" y="441"/>
                      <a:pt x="162" y="442"/>
                    </a:cubicBezTo>
                    <a:cubicBezTo>
                      <a:pt x="162" y="445"/>
                      <a:pt x="163" y="453"/>
                      <a:pt x="166" y="454"/>
                    </a:cubicBezTo>
                    <a:cubicBezTo>
                      <a:pt x="172" y="458"/>
                      <a:pt x="172" y="443"/>
                      <a:pt x="172" y="443"/>
                    </a:cubicBezTo>
                    <a:cubicBezTo>
                      <a:pt x="182" y="444"/>
                      <a:pt x="182" y="444"/>
                      <a:pt x="182" y="444"/>
                    </a:cubicBezTo>
                    <a:cubicBezTo>
                      <a:pt x="184" y="445"/>
                      <a:pt x="184" y="457"/>
                      <a:pt x="189" y="454"/>
                    </a:cubicBezTo>
                    <a:cubicBezTo>
                      <a:pt x="190" y="453"/>
                      <a:pt x="192" y="445"/>
                      <a:pt x="192" y="445"/>
                    </a:cubicBezTo>
                    <a:cubicBezTo>
                      <a:pt x="197" y="445"/>
                      <a:pt x="202" y="445"/>
                      <a:pt x="206" y="445"/>
                    </a:cubicBezTo>
                    <a:cubicBezTo>
                      <a:pt x="213" y="445"/>
                      <a:pt x="217" y="443"/>
                      <a:pt x="218" y="451"/>
                    </a:cubicBezTo>
                    <a:cubicBezTo>
                      <a:pt x="220" y="457"/>
                      <a:pt x="225" y="456"/>
                      <a:pt x="226" y="450"/>
                    </a:cubicBezTo>
                    <a:cubicBezTo>
                      <a:pt x="227" y="449"/>
                      <a:pt x="226" y="441"/>
                      <a:pt x="227" y="441"/>
                    </a:cubicBezTo>
                    <a:cubicBezTo>
                      <a:pt x="227" y="440"/>
                      <a:pt x="236" y="433"/>
                      <a:pt x="236" y="433"/>
                    </a:cubicBezTo>
                    <a:cubicBezTo>
                      <a:pt x="232" y="436"/>
                      <a:pt x="238" y="450"/>
                      <a:pt x="242" y="440"/>
                    </a:cubicBezTo>
                    <a:cubicBezTo>
                      <a:pt x="244" y="437"/>
                      <a:pt x="243" y="432"/>
                      <a:pt x="243" y="428"/>
                    </a:cubicBezTo>
                    <a:cubicBezTo>
                      <a:pt x="243" y="421"/>
                      <a:pt x="248" y="416"/>
                      <a:pt x="250" y="409"/>
                    </a:cubicBezTo>
                    <a:cubicBezTo>
                      <a:pt x="254" y="400"/>
                      <a:pt x="254" y="390"/>
                      <a:pt x="255" y="381"/>
                    </a:cubicBezTo>
                    <a:cubicBezTo>
                      <a:pt x="258" y="365"/>
                      <a:pt x="255" y="342"/>
                      <a:pt x="243" y="330"/>
                    </a:cubicBezTo>
                    <a:cubicBezTo>
                      <a:pt x="240" y="327"/>
                      <a:pt x="240" y="323"/>
                      <a:pt x="237" y="320"/>
                    </a:cubicBezTo>
                    <a:cubicBezTo>
                      <a:pt x="234" y="318"/>
                      <a:pt x="231" y="319"/>
                      <a:pt x="228" y="317"/>
                    </a:cubicBezTo>
                    <a:cubicBezTo>
                      <a:pt x="226" y="315"/>
                      <a:pt x="225" y="312"/>
                      <a:pt x="222" y="312"/>
                    </a:cubicBezTo>
                    <a:cubicBezTo>
                      <a:pt x="214" y="310"/>
                      <a:pt x="206" y="315"/>
                      <a:pt x="199" y="313"/>
                    </a:cubicBezTo>
                    <a:cubicBezTo>
                      <a:pt x="196" y="312"/>
                      <a:pt x="196" y="310"/>
                      <a:pt x="194" y="308"/>
                    </a:cubicBezTo>
                    <a:cubicBezTo>
                      <a:pt x="192" y="306"/>
                      <a:pt x="189" y="305"/>
                      <a:pt x="186" y="307"/>
                    </a:cubicBezTo>
                    <a:cubicBezTo>
                      <a:pt x="183" y="308"/>
                      <a:pt x="182" y="312"/>
                      <a:pt x="179" y="312"/>
                    </a:cubicBezTo>
                    <a:cubicBezTo>
                      <a:pt x="175" y="312"/>
                      <a:pt x="177" y="310"/>
                      <a:pt x="177" y="307"/>
                    </a:cubicBezTo>
                    <a:cubicBezTo>
                      <a:pt x="177" y="304"/>
                      <a:pt x="176" y="300"/>
                      <a:pt x="176" y="297"/>
                    </a:cubicBezTo>
                    <a:cubicBezTo>
                      <a:pt x="177" y="287"/>
                      <a:pt x="176" y="277"/>
                      <a:pt x="175" y="267"/>
                    </a:cubicBezTo>
                    <a:cubicBezTo>
                      <a:pt x="175" y="256"/>
                      <a:pt x="175" y="245"/>
                      <a:pt x="174" y="233"/>
                    </a:cubicBezTo>
                    <a:cubicBezTo>
                      <a:pt x="174" y="224"/>
                      <a:pt x="174" y="215"/>
                      <a:pt x="174" y="206"/>
                    </a:cubicBezTo>
                    <a:cubicBezTo>
                      <a:pt x="173" y="202"/>
                      <a:pt x="173" y="198"/>
                      <a:pt x="173" y="194"/>
                    </a:cubicBezTo>
                    <a:cubicBezTo>
                      <a:pt x="173" y="194"/>
                      <a:pt x="177" y="191"/>
                      <a:pt x="177" y="191"/>
                    </a:cubicBezTo>
                    <a:cubicBezTo>
                      <a:pt x="178" y="189"/>
                      <a:pt x="179" y="187"/>
                      <a:pt x="180" y="186"/>
                    </a:cubicBezTo>
                    <a:cubicBezTo>
                      <a:pt x="182" y="178"/>
                      <a:pt x="175" y="178"/>
                      <a:pt x="173" y="173"/>
                    </a:cubicBezTo>
                    <a:cubicBezTo>
                      <a:pt x="171" y="169"/>
                      <a:pt x="169" y="166"/>
                      <a:pt x="168" y="162"/>
                    </a:cubicBezTo>
                    <a:cubicBezTo>
                      <a:pt x="167" y="159"/>
                      <a:pt x="169" y="155"/>
                      <a:pt x="168" y="152"/>
                    </a:cubicBezTo>
                    <a:cubicBezTo>
                      <a:pt x="167" y="150"/>
                      <a:pt x="165" y="148"/>
                      <a:pt x="165" y="146"/>
                    </a:cubicBezTo>
                    <a:cubicBezTo>
                      <a:pt x="165" y="141"/>
                      <a:pt x="167" y="138"/>
                      <a:pt x="167" y="133"/>
                    </a:cubicBezTo>
                    <a:cubicBezTo>
                      <a:pt x="167" y="129"/>
                      <a:pt x="166" y="124"/>
                      <a:pt x="165" y="120"/>
                    </a:cubicBezTo>
                    <a:cubicBezTo>
                      <a:pt x="164" y="114"/>
                      <a:pt x="164" y="108"/>
                      <a:pt x="164" y="102"/>
                    </a:cubicBezTo>
                    <a:cubicBezTo>
                      <a:pt x="164" y="100"/>
                      <a:pt x="161" y="83"/>
                      <a:pt x="160" y="83"/>
                    </a:cubicBezTo>
                    <a:cubicBezTo>
                      <a:pt x="162" y="83"/>
                      <a:pt x="163" y="86"/>
                      <a:pt x="164" y="88"/>
                    </a:cubicBezTo>
                    <a:cubicBezTo>
                      <a:pt x="163" y="86"/>
                      <a:pt x="166" y="84"/>
                      <a:pt x="165" y="82"/>
                    </a:cubicBezTo>
                    <a:cubicBezTo>
                      <a:pt x="165" y="79"/>
                      <a:pt x="163" y="78"/>
                      <a:pt x="162" y="76"/>
                    </a:cubicBezTo>
                    <a:cubicBezTo>
                      <a:pt x="158" y="73"/>
                      <a:pt x="154" y="71"/>
                      <a:pt x="151" y="67"/>
                    </a:cubicBezTo>
                    <a:cubicBezTo>
                      <a:pt x="153" y="68"/>
                      <a:pt x="158" y="68"/>
                      <a:pt x="159" y="71"/>
                    </a:cubicBezTo>
                    <a:cubicBezTo>
                      <a:pt x="159" y="69"/>
                      <a:pt x="155" y="63"/>
                      <a:pt x="153" y="64"/>
                    </a:cubicBezTo>
                    <a:cubicBezTo>
                      <a:pt x="155" y="63"/>
                      <a:pt x="158" y="64"/>
                      <a:pt x="159" y="63"/>
                    </a:cubicBezTo>
                    <a:cubicBezTo>
                      <a:pt x="158" y="62"/>
                      <a:pt x="156" y="60"/>
                      <a:pt x="154" y="59"/>
                    </a:cubicBezTo>
                    <a:cubicBezTo>
                      <a:pt x="152" y="58"/>
                      <a:pt x="150" y="56"/>
                      <a:pt x="148" y="54"/>
                    </a:cubicBezTo>
                    <a:cubicBezTo>
                      <a:pt x="149" y="54"/>
                      <a:pt x="153" y="54"/>
                      <a:pt x="153" y="53"/>
                    </a:cubicBezTo>
                    <a:cubicBezTo>
                      <a:pt x="155" y="52"/>
                      <a:pt x="152" y="50"/>
                      <a:pt x="151" y="48"/>
                    </a:cubicBezTo>
                    <a:cubicBezTo>
                      <a:pt x="145" y="40"/>
                      <a:pt x="147" y="29"/>
                      <a:pt x="142" y="21"/>
                    </a:cubicBezTo>
                    <a:cubicBezTo>
                      <a:pt x="140" y="17"/>
                      <a:pt x="137" y="12"/>
                      <a:pt x="133" y="9"/>
                    </a:cubicBezTo>
                    <a:cubicBezTo>
                      <a:pt x="125" y="2"/>
                      <a:pt x="117" y="0"/>
                      <a:pt x="109" y="8"/>
                    </a:cubicBezTo>
                    <a:cubicBezTo>
                      <a:pt x="104" y="11"/>
                      <a:pt x="101" y="17"/>
                      <a:pt x="98" y="22"/>
                    </a:cubicBezTo>
                    <a:cubicBezTo>
                      <a:pt x="96" y="26"/>
                      <a:pt x="94" y="30"/>
                      <a:pt x="93" y="34"/>
                    </a:cubicBezTo>
                    <a:cubicBezTo>
                      <a:pt x="92" y="37"/>
                      <a:pt x="92" y="41"/>
                      <a:pt x="90" y="44"/>
                    </a:cubicBezTo>
                    <a:cubicBezTo>
                      <a:pt x="88" y="46"/>
                      <a:pt x="85" y="49"/>
                      <a:pt x="86" y="51"/>
                    </a:cubicBezTo>
                    <a:cubicBezTo>
                      <a:pt x="86" y="51"/>
                      <a:pt x="93" y="44"/>
                      <a:pt x="93" y="45"/>
                    </a:cubicBezTo>
                    <a:cubicBezTo>
                      <a:pt x="94" y="48"/>
                      <a:pt x="91" y="52"/>
                      <a:pt x="90" y="55"/>
                    </a:cubicBezTo>
                    <a:cubicBezTo>
                      <a:pt x="88" y="57"/>
                      <a:pt x="85" y="62"/>
                      <a:pt x="83" y="63"/>
                    </a:cubicBezTo>
                    <a:cubicBezTo>
                      <a:pt x="79" y="65"/>
                      <a:pt x="77" y="65"/>
                      <a:pt x="75" y="68"/>
                    </a:cubicBezTo>
                    <a:cubicBezTo>
                      <a:pt x="72" y="71"/>
                      <a:pt x="70" y="71"/>
                      <a:pt x="67" y="72"/>
                    </a:cubicBezTo>
                    <a:cubicBezTo>
                      <a:pt x="57" y="75"/>
                      <a:pt x="56" y="87"/>
                      <a:pt x="54" y="95"/>
                    </a:cubicBezTo>
                    <a:cubicBezTo>
                      <a:pt x="52" y="105"/>
                      <a:pt x="50" y="115"/>
                      <a:pt x="48" y="125"/>
                    </a:cubicBezTo>
                    <a:cubicBezTo>
                      <a:pt x="47" y="130"/>
                      <a:pt x="45" y="135"/>
                      <a:pt x="43" y="140"/>
                    </a:cubicBezTo>
                    <a:cubicBezTo>
                      <a:pt x="43" y="141"/>
                      <a:pt x="42" y="150"/>
                      <a:pt x="44" y="150"/>
                    </a:cubicBezTo>
                    <a:cubicBezTo>
                      <a:pt x="38" y="151"/>
                      <a:pt x="36" y="154"/>
                      <a:pt x="34" y="160"/>
                    </a:cubicBezTo>
                    <a:cubicBezTo>
                      <a:pt x="33" y="165"/>
                      <a:pt x="31" y="170"/>
                      <a:pt x="29" y="175"/>
                    </a:cubicBezTo>
                    <a:cubicBezTo>
                      <a:pt x="29" y="176"/>
                      <a:pt x="25" y="191"/>
                      <a:pt x="25" y="191"/>
                    </a:cubicBezTo>
                    <a:cubicBezTo>
                      <a:pt x="17" y="192"/>
                      <a:pt x="13" y="200"/>
                      <a:pt x="10" y="207"/>
                    </a:cubicBezTo>
                    <a:cubicBezTo>
                      <a:pt x="8" y="211"/>
                      <a:pt x="7" y="215"/>
                      <a:pt x="5" y="219"/>
                    </a:cubicBezTo>
                    <a:cubicBezTo>
                      <a:pt x="4" y="222"/>
                      <a:pt x="3" y="226"/>
                      <a:pt x="2" y="229"/>
                    </a:cubicBezTo>
                    <a:cubicBezTo>
                      <a:pt x="2" y="231"/>
                      <a:pt x="2" y="233"/>
                      <a:pt x="1" y="235"/>
                    </a:cubicBezTo>
                    <a:cubicBezTo>
                      <a:pt x="1" y="240"/>
                      <a:pt x="0" y="247"/>
                      <a:pt x="2" y="253"/>
                    </a:cubicBezTo>
                    <a:close/>
                    <a:moveTo>
                      <a:pt x="168" y="197"/>
                    </a:moveTo>
                    <a:cubicBezTo>
                      <a:pt x="170" y="197"/>
                      <a:pt x="170" y="197"/>
                      <a:pt x="170" y="197"/>
                    </a:cubicBezTo>
                    <a:cubicBezTo>
                      <a:pt x="172" y="313"/>
                      <a:pt x="172" y="313"/>
                      <a:pt x="172" y="313"/>
                    </a:cubicBezTo>
                    <a:cubicBezTo>
                      <a:pt x="170" y="315"/>
                      <a:pt x="170" y="315"/>
                      <a:pt x="170" y="315"/>
                    </a:cubicBezTo>
                    <a:lnTo>
                      <a:pt x="168" y="197"/>
                    </a:lnTo>
                    <a:close/>
                    <a:moveTo>
                      <a:pt x="66" y="171"/>
                    </a:moveTo>
                    <a:cubicBezTo>
                      <a:pt x="66" y="170"/>
                      <a:pt x="66" y="158"/>
                      <a:pt x="66" y="158"/>
                    </a:cubicBezTo>
                    <a:cubicBezTo>
                      <a:pt x="68" y="164"/>
                      <a:pt x="69" y="169"/>
                      <a:pt x="70" y="175"/>
                    </a:cubicBezTo>
                    <a:cubicBezTo>
                      <a:pt x="70" y="177"/>
                      <a:pt x="72" y="194"/>
                      <a:pt x="74" y="193"/>
                    </a:cubicBezTo>
                    <a:cubicBezTo>
                      <a:pt x="68" y="194"/>
                      <a:pt x="68" y="194"/>
                      <a:pt x="68" y="194"/>
                    </a:cubicBezTo>
                    <a:cubicBezTo>
                      <a:pt x="67" y="184"/>
                      <a:pt x="67" y="184"/>
                      <a:pt x="67" y="184"/>
                    </a:cubicBezTo>
                    <a:cubicBezTo>
                      <a:pt x="67" y="184"/>
                      <a:pt x="66" y="173"/>
                      <a:pt x="66" y="171"/>
                    </a:cubicBezTo>
                    <a:close/>
                    <a:moveTo>
                      <a:pt x="56" y="177"/>
                    </a:moveTo>
                    <a:cubicBezTo>
                      <a:pt x="59" y="171"/>
                      <a:pt x="59" y="171"/>
                      <a:pt x="59" y="171"/>
                    </a:cubicBezTo>
                    <a:cubicBezTo>
                      <a:pt x="61" y="167"/>
                      <a:pt x="61" y="167"/>
                      <a:pt x="61" y="167"/>
                    </a:cubicBezTo>
                    <a:cubicBezTo>
                      <a:pt x="61" y="167"/>
                      <a:pt x="62" y="178"/>
                      <a:pt x="62" y="179"/>
                    </a:cubicBezTo>
                    <a:cubicBezTo>
                      <a:pt x="62" y="180"/>
                      <a:pt x="61" y="190"/>
                      <a:pt x="61" y="190"/>
                    </a:cubicBezTo>
                    <a:cubicBezTo>
                      <a:pt x="62" y="194"/>
                      <a:pt x="62" y="194"/>
                      <a:pt x="62" y="194"/>
                    </a:cubicBezTo>
                    <a:cubicBezTo>
                      <a:pt x="57" y="193"/>
                      <a:pt x="57" y="193"/>
                      <a:pt x="57" y="193"/>
                    </a:cubicBezTo>
                    <a:cubicBezTo>
                      <a:pt x="57" y="193"/>
                      <a:pt x="57" y="186"/>
                      <a:pt x="57" y="185"/>
                    </a:cubicBezTo>
                    <a:cubicBezTo>
                      <a:pt x="57" y="184"/>
                      <a:pt x="56" y="177"/>
                      <a:pt x="56" y="177"/>
                    </a:cubicBezTo>
                    <a:close/>
                    <a:moveTo>
                      <a:pt x="44" y="171"/>
                    </a:moveTo>
                    <a:cubicBezTo>
                      <a:pt x="44" y="169"/>
                      <a:pt x="45" y="156"/>
                      <a:pt x="45" y="156"/>
                    </a:cubicBezTo>
                    <a:cubicBezTo>
                      <a:pt x="50" y="158"/>
                      <a:pt x="54" y="164"/>
                      <a:pt x="59" y="159"/>
                    </a:cubicBezTo>
                    <a:cubicBezTo>
                      <a:pt x="58" y="168"/>
                      <a:pt x="49" y="174"/>
                      <a:pt x="51" y="184"/>
                    </a:cubicBezTo>
                    <a:cubicBezTo>
                      <a:pt x="51" y="185"/>
                      <a:pt x="53" y="192"/>
                      <a:pt x="54" y="192"/>
                    </a:cubicBezTo>
                    <a:cubicBezTo>
                      <a:pt x="54" y="192"/>
                      <a:pt x="45" y="191"/>
                      <a:pt x="45" y="191"/>
                    </a:cubicBezTo>
                    <a:cubicBezTo>
                      <a:pt x="45" y="191"/>
                      <a:pt x="44" y="172"/>
                      <a:pt x="44" y="171"/>
                    </a:cubicBezTo>
                    <a:close/>
                    <a:moveTo>
                      <a:pt x="30" y="191"/>
                    </a:moveTo>
                    <a:cubicBezTo>
                      <a:pt x="32" y="180"/>
                      <a:pt x="35" y="168"/>
                      <a:pt x="39" y="157"/>
                    </a:cubicBezTo>
                    <a:cubicBezTo>
                      <a:pt x="42" y="161"/>
                      <a:pt x="39" y="171"/>
                      <a:pt x="39" y="176"/>
                    </a:cubicBezTo>
                    <a:cubicBezTo>
                      <a:pt x="38" y="181"/>
                      <a:pt x="38" y="186"/>
                      <a:pt x="38" y="191"/>
                    </a:cubicBezTo>
                    <a:lnTo>
                      <a:pt x="30" y="1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endParaRPr lang="en-US" dirty="0"/>
              </a:p>
            </p:txBody>
          </p:sp>
        </p:grpSp>
      </p:grpSp>
      <p:sp>
        <p:nvSpPr>
          <p:cNvPr id="79" name="תיבת טקסט 78">
            <a:extLst>
              <a:ext uri="{FF2B5EF4-FFF2-40B4-BE49-F238E27FC236}">
                <a16:creationId xmlns:a16="http://schemas.microsoft.com/office/drawing/2014/main" id="{9A55ABA4-063A-4F5C-8786-DB3B4F99D9CC}"/>
              </a:ext>
            </a:extLst>
          </p:cNvPr>
          <p:cNvSpPr txBox="1"/>
          <p:nvPr/>
        </p:nvSpPr>
        <p:spPr>
          <a:xfrm>
            <a:off x="725598" y="4999567"/>
            <a:ext cx="5400000" cy="246221"/>
          </a:xfrm>
          <a:prstGeom prst="rect">
            <a:avLst/>
          </a:prstGeom>
          <a:noFill/>
        </p:spPr>
        <p:txBody>
          <a:bodyPr wrap="square" rtlCol="1">
            <a:spAutoFit/>
          </a:bodyPr>
          <a:lstStyle>
            <a:defPPr>
              <a:defRPr lang="en-US"/>
            </a:defPPr>
            <a:lvl1pPr algn="ctr">
              <a:defRPr sz="1000" b="1">
                <a:solidFill>
                  <a:srgbClr val="404040"/>
                </a:solidFill>
                <a:latin typeface="Trebuchet MS" panose="020B0603020202020204" pitchFamily="34" charset="0"/>
              </a:defRPr>
            </a:lvl1pPr>
          </a:lstStyle>
          <a:p>
            <a:r>
              <a:rPr lang="en-US" dirty="0">
                <a:solidFill>
                  <a:schemeClr val="tx1">
                    <a:lumMod val="75000"/>
                    <a:lumOff val="25000"/>
                  </a:schemeClr>
                </a:solidFill>
              </a:rPr>
              <a:t> Limpopo International Tourist Arrivals by Top 10 Source Markets Q1 2023</a:t>
            </a:r>
          </a:p>
        </p:txBody>
      </p:sp>
      <p:sp>
        <p:nvSpPr>
          <p:cNvPr id="73" name="תיבת טקסט 72">
            <a:extLst>
              <a:ext uri="{FF2B5EF4-FFF2-40B4-BE49-F238E27FC236}">
                <a16:creationId xmlns:a16="http://schemas.microsoft.com/office/drawing/2014/main" id="{67635F58-5E93-B4DD-A9B1-94B13DCE704A}"/>
              </a:ext>
            </a:extLst>
          </p:cNvPr>
          <p:cNvSpPr txBox="1"/>
          <p:nvPr/>
        </p:nvSpPr>
        <p:spPr>
          <a:xfrm>
            <a:off x="725598" y="8082154"/>
            <a:ext cx="5400000" cy="246221"/>
          </a:xfrm>
          <a:prstGeom prst="rect">
            <a:avLst/>
          </a:prstGeom>
          <a:noFill/>
        </p:spPr>
        <p:txBody>
          <a:bodyPr wrap="square" rtlCol="1">
            <a:spAutoFit/>
          </a:bodyPr>
          <a:lstStyle>
            <a:defPPr>
              <a:defRPr lang="en-US"/>
            </a:defPPr>
            <a:lvl1pPr algn="ctr">
              <a:defRPr sz="1000" b="1">
                <a:solidFill>
                  <a:srgbClr val="404040"/>
                </a:solidFill>
                <a:latin typeface="Trebuchet MS" panose="020B0603020202020204" pitchFamily="34" charset="0"/>
              </a:defRPr>
            </a:lvl1pPr>
          </a:lstStyle>
          <a:p>
            <a:r>
              <a:rPr lang="en-US" sz="1000" b="1" dirty="0">
                <a:solidFill>
                  <a:schemeClr val="tx1">
                    <a:lumMod val="75000"/>
                    <a:lumOff val="25000"/>
                  </a:schemeClr>
                </a:solidFill>
              </a:rPr>
              <a:t>Share of Limpopo </a:t>
            </a:r>
            <a:r>
              <a:rPr lang="en-US" dirty="0">
                <a:solidFill>
                  <a:schemeClr val="tx1">
                    <a:lumMod val="75000"/>
                    <a:lumOff val="25000"/>
                  </a:schemeClr>
                </a:solidFill>
              </a:rPr>
              <a:t>Tourist Arrivals by Main Purpose Q1 2023</a:t>
            </a:r>
          </a:p>
        </p:txBody>
      </p:sp>
      <p:pic>
        <p:nvPicPr>
          <p:cNvPr id="10" name="תמונה 9">
            <a:extLst>
              <a:ext uri="{FF2B5EF4-FFF2-40B4-BE49-F238E27FC236}">
                <a16:creationId xmlns:a16="http://schemas.microsoft.com/office/drawing/2014/main" id="{14C71622-F8AA-C803-E125-FC57959971D1}"/>
              </a:ext>
            </a:extLst>
          </p:cNvPr>
          <p:cNvPicPr>
            <a:picLocks noChangeAspect="1"/>
          </p:cNvPicPr>
          <p:nvPr/>
        </p:nvPicPr>
        <p:blipFill rotWithShape="1">
          <a:blip r:embed="rId8"/>
          <a:srcRect l="95036" t="3300" r="1178" b="83666"/>
          <a:stretch/>
        </p:blipFill>
        <p:spPr>
          <a:xfrm>
            <a:off x="5881810" y="1391853"/>
            <a:ext cx="202485" cy="455802"/>
          </a:xfrm>
          <a:prstGeom prst="rect">
            <a:avLst/>
          </a:prstGeom>
          <a:ln w="38100">
            <a:noFill/>
          </a:ln>
        </p:spPr>
      </p:pic>
      <p:grpSp>
        <p:nvGrpSpPr>
          <p:cNvPr id="17" name="קבוצה 16">
            <a:extLst>
              <a:ext uri="{FF2B5EF4-FFF2-40B4-BE49-F238E27FC236}">
                <a16:creationId xmlns:a16="http://schemas.microsoft.com/office/drawing/2014/main" id="{83239875-D1B1-87A0-D63D-EA9C389BE764}"/>
              </a:ext>
            </a:extLst>
          </p:cNvPr>
          <p:cNvGrpSpPr/>
          <p:nvPr/>
        </p:nvGrpSpPr>
        <p:grpSpPr>
          <a:xfrm>
            <a:off x="5800004" y="1948394"/>
            <a:ext cx="309805" cy="169965"/>
            <a:chOff x="5814265" y="3522895"/>
            <a:chExt cx="309805" cy="169965"/>
          </a:xfrm>
        </p:grpSpPr>
        <p:cxnSp>
          <p:nvCxnSpPr>
            <p:cNvPr id="22" name="מחבר ישר 21">
              <a:extLst>
                <a:ext uri="{FF2B5EF4-FFF2-40B4-BE49-F238E27FC236}">
                  <a16:creationId xmlns:a16="http://schemas.microsoft.com/office/drawing/2014/main" id="{EDB9358F-746B-D387-64D5-C563A8079BE4}"/>
                </a:ext>
              </a:extLst>
            </p:cNvPr>
            <p:cNvCxnSpPr>
              <a:cxnSpLocks/>
            </p:cNvCxnSpPr>
            <p:nvPr/>
          </p:nvCxnSpPr>
          <p:spPr>
            <a:xfrm flipV="1">
              <a:off x="5814265" y="3522895"/>
              <a:ext cx="309805" cy="124960"/>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24" name="מחבר ישר 23">
              <a:extLst>
                <a:ext uri="{FF2B5EF4-FFF2-40B4-BE49-F238E27FC236}">
                  <a16:creationId xmlns:a16="http://schemas.microsoft.com/office/drawing/2014/main" id="{F0E30A0B-5EAF-5AF0-7170-E0F84CAF6748}"/>
                </a:ext>
              </a:extLst>
            </p:cNvPr>
            <p:cNvCxnSpPr>
              <a:cxnSpLocks/>
            </p:cNvCxnSpPr>
            <p:nvPr/>
          </p:nvCxnSpPr>
          <p:spPr>
            <a:xfrm flipV="1">
              <a:off x="5814265" y="3567900"/>
              <a:ext cx="309805" cy="124960"/>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sp>
        <p:nvSpPr>
          <p:cNvPr id="26" name="תיבת טקסט 25">
            <a:extLst>
              <a:ext uri="{FF2B5EF4-FFF2-40B4-BE49-F238E27FC236}">
                <a16:creationId xmlns:a16="http://schemas.microsoft.com/office/drawing/2014/main" id="{219D080F-176D-C348-D1E3-86453AAC5FBA}"/>
              </a:ext>
            </a:extLst>
          </p:cNvPr>
          <p:cNvSpPr txBox="1"/>
          <p:nvPr/>
        </p:nvSpPr>
        <p:spPr>
          <a:xfrm>
            <a:off x="5657838" y="1721560"/>
            <a:ext cx="594137" cy="623632"/>
          </a:xfrm>
          <a:prstGeom prst="rect">
            <a:avLst/>
          </a:prstGeom>
          <a:noFill/>
        </p:spPr>
        <p:txBody>
          <a:bodyPr wrap="square" rtlCol="1">
            <a:spAutoFit/>
          </a:bodyPr>
          <a:lstStyle/>
          <a:p>
            <a:pPr algn="ctr">
              <a:lnSpc>
                <a:spcPct val="150000"/>
              </a:lnSpc>
            </a:pPr>
            <a:r>
              <a:rPr lang="en-US" sz="800" i="1" dirty="0">
                <a:solidFill>
                  <a:schemeClr val="tx1">
                    <a:lumMod val="75000"/>
                    <a:lumOff val="25000"/>
                  </a:schemeClr>
                </a:solidFill>
                <a:latin typeface="Trebuchet MS" panose="020B0603020202020204" pitchFamily="34" charset="0"/>
              </a:rPr>
              <a:t>Scale</a:t>
            </a:r>
          </a:p>
          <a:p>
            <a:pPr algn="ctr">
              <a:lnSpc>
                <a:spcPct val="150000"/>
              </a:lnSpc>
            </a:pPr>
            <a:endParaRPr lang="en-US" sz="800" i="1" dirty="0">
              <a:solidFill>
                <a:schemeClr val="tx1">
                  <a:lumMod val="75000"/>
                  <a:lumOff val="25000"/>
                </a:schemeClr>
              </a:solidFill>
              <a:latin typeface="Trebuchet MS" panose="020B0603020202020204" pitchFamily="34" charset="0"/>
            </a:endParaRPr>
          </a:p>
          <a:p>
            <a:pPr algn="ctr">
              <a:lnSpc>
                <a:spcPct val="150000"/>
              </a:lnSpc>
            </a:pPr>
            <a:r>
              <a:rPr lang="en-US" sz="800" i="1" dirty="0">
                <a:solidFill>
                  <a:schemeClr val="tx1">
                    <a:lumMod val="75000"/>
                    <a:lumOff val="25000"/>
                  </a:schemeClr>
                </a:solidFill>
                <a:latin typeface="Trebuchet MS" panose="020B0603020202020204" pitchFamily="34" charset="0"/>
              </a:rPr>
              <a:t>break</a:t>
            </a:r>
            <a:endParaRPr lang="he-IL" sz="800" i="1" dirty="0">
              <a:solidFill>
                <a:schemeClr val="tx1">
                  <a:lumMod val="75000"/>
                  <a:lumOff val="25000"/>
                </a:schemeClr>
              </a:solidFill>
              <a:latin typeface="Trebuchet MS" panose="020B0603020202020204" pitchFamily="34" charset="0"/>
            </a:endParaRPr>
          </a:p>
        </p:txBody>
      </p:sp>
      <p:sp>
        <p:nvSpPr>
          <p:cNvPr id="6" name="TextBox 76">
            <a:extLst>
              <a:ext uri="{FF2B5EF4-FFF2-40B4-BE49-F238E27FC236}">
                <a16:creationId xmlns:a16="http://schemas.microsoft.com/office/drawing/2014/main" id="{6B584113-0EE4-E2CD-9A59-3824D11D3062}"/>
              </a:ext>
            </a:extLst>
          </p:cNvPr>
          <p:cNvSpPr txBox="1"/>
          <p:nvPr/>
        </p:nvSpPr>
        <p:spPr>
          <a:xfrm>
            <a:off x="5415753" y="9585227"/>
            <a:ext cx="38472" cy="153888"/>
          </a:xfrm>
          <a:prstGeom prst="rect">
            <a:avLst/>
          </a:prstGeom>
          <a:noFill/>
          <a:ln>
            <a:noFill/>
          </a:ln>
        </p:spPr>
        <p:txBody>
          <a:bodyPr wrap="none" lIns="0" tIns="0" rIns="0" bIns="0" rtlCol="0" anchor="t">
            <a:spAutoFit/>
          </a:bodyPr>
          <a:lstStyle/>
          <a:p>
            <a:pPr algn="r"/>
            <a:r>
              <a:rPr lang="en-US" sz="1000" b="1" dirty="0">
                <a:solidFill>
                  <a:srgbClr val="404040"/>
                </a:solidFill>
                <a:highlight>
                  <a:srgbClr val="FFFF00"/>
                </a:highlight>
                <a:latin typeface="Trebuchet MS" panose="020B0603020202020204" pitchFamily="34" charset="0"/>
                <a:cs typeface="Arial" panose="020B0604020202020204" pitchFamily="34" charset="0"/>
              </a:rPr>
              <a:t> </a:t>
            </a:r>
            <a:endParaRPr lang="en-ZA" sz="1000" dirty="0">
              <a:solidFill>
                <a:srgbClr val="404040"/>
              </a:solidFill>
              <a:highlight>
                <a:srgbClr val="FFFF00"/>
              </a:highlight>
              <a:latin typeface="Trebuchet MS" panose="020B0603020202020204" pitchFamily="34" charset="0"/>
              <a:cs typeface="Arial" panose="020B0604020202020204" pitchFamily="34" charset="0"/>
            </a:endParaRPr>
          </a:p>
        </p:txBody>
      </p:sp>
      <p:sp>
        <p:nvSpPr>
          <p:cNvPr id="3" name="TextBox 76">
            <a:extLst>
              <a:ext uri="{FF2B5EF4-FFF2-40B4-BE49-F238E27FC236}">
                <a16:creationId xmlns:a16="http://schemas.microsoft.com/office/drawing/2014/main" id="{B0B029AE-9AE5-22F6-5EC6-2930A1B6CEB8}"/>
              </a:ext>
            </a:extLst>
          </p:cNvPr>
          <p:cNvSpPr txBox="1"/>
          <p:nvPr/>
        </p:nvSpPr>
        <p:spPr>
          <a:xfrm>
            <a:off x="2257837" y="9585227"/>
            <a:ext cx="3196388"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4181823380"/>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תמונה 15">
            <a:extLst>
              <a:ext uri="{FF2B5EF4-FFF2-40B4-BE49-F238E27FC236}">
                <a16:creationId xmlns:a16="http://schemas.microsoft.com/office/drawing/2014/main" id="{E03C950E-18C3-E492-FDBE-33CAE84881BF}"/>
              </a:ext>
            </a:extLst>
          </p:cNvPr>
          <p:cNvPicPr>
            <a:picLocks noChangeAspect="1"/>
          </p:cNvPicPr>
          <p:nvPr/>
        </p:nvPicPr>
        <p:blipFill>
          <a:blip r:embed="rId3"/>
          <a:stretch>
            <a:fillRect/>
          </a:stretch>
        </p:blipFill>
        <p:spPr>
          <a:xfrm>
            <a:off x="760492" y="8328375"/>
            <a:ext cx="5400000" cy="1005476"/>
          </a:xfrm>
          <a:prstGeom prst="rect">
            <a:avLst/>
          </a:prstGeom>
        </p:spPr>
      </p:pic>
      <p:pic>
        <p:nvPicPr>
          <p:cNvPr id="12" name="תמונה 11">
            <a:extLst>
              <a:ext uri="{FF2B5EF4-FFF2-40B4-BE49-F238E27FC236}">
                <a16:creationId xmlns:a16="http://schemas.microsoft.com/office/drawing/2014/main" id="{5C181722-8F8B-C331-72A6-22E90CC322CC}"/>
              </a:ext>
            </a:extLst>
          </p:cNvPr>
          <p:cNvPicPr>
            <a:picLocks noChangeAspect="1"/>
          </p:cNvPicPr>
          <p:nvPr/>
        </p:nvPicPr>
        <p:blipFill>
          <a:blip r:embed="rId4"/>
          <a:stretch>
            <a:fillRect/>
          </a:stretch>
        </p:blipFill>
        <p:spPr>
          <a:xfrm>
            <a:off x="760492" y="1352600"/>
            <a:ext cx="5400000" cy="3530498"/>
          </a:xfrm>
          <a:prstGeom prst="rect">
            <a:avLst/>
          </a:prstGeom>
        </p:spPr>
      </p:pic>
      <p:graphicFrame>
        <p:nvGraphicFramePr>
          <p:cNvPr id="4" name="Object 3" hidden="1">
            <a:extLst>
              <a:ext uri="{FF2B5EF4-FFF2-40B4-BE49-F238E27FC236}">
                <a16:creationId xmlns:a16="http://schemas.microsoft.com/office/drawing/2014/main" id="{8CD7EAD1-1DA7-4956-A986-80F6EDC6D345}"/>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359" imgH="360" progId="TCLayout.ActiveDocument.1">
                  <p:embed/>
                </p:oleObj>
              </mc:Choice>
              <mc:Fallback>
                <p:oleObj name="think-cell Slide" r:id="rId5" imgW="359" imgH="360" progId="TCLayout.ActiveDocument.1">
                  <p:embed/>
                  <p:pic>
                    <p:nvPicPr>
                      <p:cNvPr id="4" name="Object 3" hidden="1">
                        <a:extLst>
                          <a:ext uri="{FF2B5EF4-FFF2-40B4-BE49-F238E27FC236}">
                            <a16:creationId xmlns:a16="http://schemas.microsoft.com/office/drawing/2014/main" id="{8CD7EAD1-1DA7-4956-A986-80F6EDC6D345}"/>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grpSp>
        <p:nvGrpSpPr>
          <p:cNvPr id="341" name="Group 340">
            <a:extLst>
              <a:ext uri="{FF2B5EF4-FFF2-40B4-BE49-F238E27FC236}">
                <a16:creationId xmlns:a16="http://schemas.microsoft.com/office/drawing/2014/main" id="{D0E8AF54-C124-4416-A290-B52DF9B79F99}"/>
              </a:ext>
            </a:extLst>
          </p:cNvPr>
          <p:cNvGrpSpPr/>
          <p:nvPr/>
        </p:nvGrpSpPr>
        <p:grpSpPr>
          <a:xfrm rot="16200000">
            <a:off x="6081739" y="510671"/>
            <a:ext cx="1279411" cy="284187"/>
            <a:chOff x="-1768098" y="1682693"/>
            <a:chExt cx="10577544" cy="2349518"/>
          </a:xfrm>
        </p:grpSpPr>
        <p:sp>
          <p:nvSpPr>
            <p:cNvPr id="342" name="Freeform 5">
              <a:extLst>
                <a:ext uri="{FF2B5EF4-FFF2-40B4-BE49-F238E27FC236}">
                  <a16:creationId xmlns:a16="http://schemas.microsoft.com/office/drawing/2014/main" id="{7A7DA167-6D8A-401E-9FED-D658E3D8E1CD}"/>
                </a:ext>
              </a:extLst>
            </p:cNvPr>
            <p:cNvSpPr>
              <a:spLocks/>
            </p:cNvSpPr>
            <p:nvPr/>
          </p:nvSpPr>
          <p:spPr bwMode="auto">
            <a:xfrm>
              <a:off x="4837440" y="2043889"/>
              <a:ext cx="3972006" cy="1988322"/>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E3010F"/>
            </a:solidFill>
            <a:ln>
              <a:noFill/>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a typeface="+mn-ea"/>
                <a:cs typeface="+mn-cs"/>
              </a:endParaRPr>
            </a:p>
          </p:txBody>
        </p:sp>
        <p:sp>
          <p:nvSpPr>
            <p:cNvPr id="343" name="Freeform 5">
              <a:extLst>
                <a:ext uri="{FF2B5EF4-FFF2-40B4-BE49-F238E27FC236}">
                  <a16:creationId xmlns:a16="http://schemas.microsoft.com/office/drawing/2014/main" id="{E64815FD-BFF2-4424-A580-B03E722615A3}"/>
                </a:ext>
              </a:extLst>
            </p:cNvPr>
            <p:cNvSpPr>
              <a:spLocks/>
            </p:cNvSpPr>
            <p:nvPr/>
          </p:nvSpPr>
          <p:spPr bwMode="auto">
            <a:xfrm>
              <a:off x="3357940" y="1989081"/>
              <a:ext cx="4081463" cy="2043113"/>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a typeface="+mn-ea"/>
                <a:cs typeface="+mn-cs"/>
              </a:endParaRPr>
            </a:p>
          </p:txBody>
        </p:sp>
        <p:sp>
          <p:nvSpPr>
            <p:cNvPr id="344" name="Freeform 6">
              <a:extLst>
                <a:ext uri="{FF2B5EF4-FFF2-40B4-BE49-F238E27FC236}">
                  <a16:creationId xmlns:a16="http://schemas.microsoft.com/office/drawing/2014/main" id="{20CBBF24-1EA2-44BC-A20C-5CA74795C07D}"/>
                </a:ext>
              </a:extLst>
            </p:cNvPr>
            <p:cNvSpPr>
              <a:spLocks/>
            </p:cNvSpPr>
            <p:nvPr/>
          </p:nvSpPr>
          <p:spPr bwMode="auto">
            <a:xfrm>
              <a:off x="1652965" y="1822393"/>
              <a:ext cx="4418013" cy="2209800"/>
            </a:xfrm>
            <a:custGeom>
              <a:avLst/>
              <a:gdLst>
                <a:gd name="T0" fmla="*/ 1392 w 2783"/>
                <a:gd name="T1" fmla="*/ 0 h 1392"/>
                <a:gd name="T2" fmla="*/ 2783 w 2783"/>
                <a:gd name="T3" fmla="*/ 1392 h 1392"/>
                <a:gd name="T4" fmla="*/ 1983 w 2783"/>
                <a:gd name="T5" fmla="*/ 1392 h 1392"/>
                <a:gd name="T6" fmla="*/ 1392 w 2783"/>
                <a:gd name="T7" fmla="*/ 800 h 1392"/>
                <a:gd name="T8" fmla="*/ 800 w 2783"/>
                <a:gd name="T9" fmla="*/ 1392 h 1392"/>
                <a:gd name="T10" fmla="*/ 0 w 2783"/>
                <a:gd name="T11" fmla="*/ 1392 h 1392"/>
                <a:gd name="T12" fmla="*/ 1392 w 2783"/>
                <a:gd name="T13" fmla="*/ 0 h 1392"/>
                <a:gd name="T14" fmla="*/ 1392 w 2783"/>
                <a:gd name="T15" fmla="*/ 0 h 13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83" h="1392">
                  <a:moveTo>
                    <a:pt x="1392" y="0"/>
                  </a:moveTo>
                  <a:lnTo>
                    <a:pt x="2783" y="1392"/>
                  </a:lnTo>
                  <a:lnTo>
                    <a:pt x="1983" y="1392"/>
                  </a:lnTo>
                  <a:lnTo>
                    <a:pt x="1392" y="800"/>
                  </a:lnTo>
                  <a:lnTo>
                    <a:pt x="800" y="1392"/>
                  </a:lnTo>
                  <a:lnTo>
                    <a:pt x="0" y="1392"/>
                  </a:lnTo>
                  <a:lnTo>
                    <a:pt x="1392" y="0"/>
                  </a:lnTo>
                  <a:lnTo>
                    <a:pt x="1392" y="0"/>
                  </a:lnTo>
                  <a:close/>
                </a:path>
              </a:pathLst>
            </a:custGeom>
            <a:solidFill>
              <a:srgbClr val="07141A"/>
            </a:solidFill>
            <a:ln>
              <a:noFill/>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a typeface="+mn-ea"/>
                <a:cs typeface="+mn-cs"/>
              </a:endParaRPr>
            </a:p>
          </p:txBody>
        </p:sp>
        <p:sp>
          <p:nvSpPr>
            <p:cNvPr id="345" name="Freeform 7">
              <a:extLst>
                <a:ext uri="{FF2B5EF4-FFF2-40B4-BE49-F238E27FC236}">
                  <a16:creationId xmlns:a16="http://schemas.microsoft.com/office/drawing/2014/main" id="{706F07C8-1216-4103-A305-F247FFA2C058}"/>
                </a:ext>
              </a:extLst>
            </p:cNvPr>
            <p:cNvSpPr>
              <a:spLocks/>
            </p:cNvSpPr>
            <p:nvPr/>
          </p:nvSpPr>
          <p:spPr bwMode="auto">
            <a:xfrm>
              <a:off x="-45660" y="1741431"/>
              <a:ext cx="4578350" cy="2290763"/>
            </a:xfrm>
            <a:custGeom>
              <a:avLst/>
              <a:gdLst>
                <a:gd name="T0" fmla="*/ 1442 w 2884"/>
                <a:gd name="T1" fmla="*/ 0 h 1443"/>
                <a:gd name="T2" fmla="*/ 2884 w 2884"/>
                <a:gd name="T3" fmla="*/ 1443 h 1443"/>
                <a:gd name="T4" fmla="*/ 2055 w 2884"/>
                <a:gd name="T5" fmla="*/ 1443 h 1443"/>
                <a:gd name="T6" fmla="*/ 1442 w 2884"/>
                <a:gd name="T7" fmla="*/ 829 h 1443"/>
                <a:gd name="T8" fmla="*/ 829 w 2884"/>
                <a:gd name="T9" fmla="*/ 1443 h 1443"/>
                <a:gd name="T10" fmla="*/ 0 w 2884"/>
                <a:gd name="T11" fmla="*/ 1443 h 1443"/>
                <a:gd name="T12" fmla="*/ 1442 w 2884"/>
                <a:gd name="T13" fmla="*/ 0 h 1443"/>
                <a:gd name="T14" fmla="*/ 1442 w 2884"/>
                <a:gd name="T15" fmla="*/ 0 h 14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4" h="1443">
                  <a:moveTo>
                    <a:pt x="1442" y="0"/>
                  </a:moveTo>
                  <a:lnTo>
                    <a:pt x="2884" y="1443"/>
                  </a:lnTo>
                  <a:lnTo>
                    <a:pt x="2055" y="1443"/>
                  </a:lnTo>
                  <a:lnTo>
                    <a:pt x="1442" y="829"/>
                  </a:lnTo>
                  <a:lnTo>
                    <a:pt x="829" y="1443"/>
                  </a:lnTo>
                  <a:lnTo>
                    <a:pt x="0" y="1443"/>
                  </a:lnTo>
                  <a:lnTo>
                    <a:pt x="1442" y="0"/>
                  </a:lnTo>
                  <a:lnTo>
                    <a:pt x="1442" y="0"/>
                  </a:lnTo>
                  <a:close/>
                </a:path>
              </a:pathLst>
            </a:custGeom>
            <a:solidFill>
              <a:srgbClr val="008A3B"/>
            </a:solidFill>
            <a:ln>
              <a:noFill/>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a typeface="+mn-ea"/>
                <a:cs typeface="+mn-cs"/>
              </a:endParaRPr>
            </a:p>
          </p:txBody>
        </p:sp>
        <p:sp>
          <p:nvSpPr>
            <p:cNvPr id="346" name="Freeform 8">
              <a:extLst>
                <a:ext uri="{FF2B5EF4-FFF2-40B4-BE49-F238E27FC236}">
                  <a16:creationId xmlns:a16="http://schemas.microsoft.com/office/drawing/2014/main" id="{4D9376E3-11C7-4648-9A79-E9B1116C5831}"/>
                </a:ext>
              </a:extLst>
            </p:cNvPr>
            <p:cNvSpPr>
              <a:spLocks/>
            </p:cNvSpPr>
            <p:nvPr/>
          </p:nvSpPr>
          <p:spPr bwMode="auto">
            <a:xfrm>
              <a:off x="-1768098" y="1682693"/>
              <a:ext cx="4695825" cy="2349500"/>
            </a:xfrm>
            <a:custGeom>
              <a:avLst/>
              <a:gdLst>
                <a:gd name="T0" fmla="*/ 1479 w 2958"/>
                <a:gd name="T1" fmla="*/ 0 h 1480"/>
                <a:gd name="T2" fmla="*/ 2958 w 2958"/>
                <a:gd name="T3" fmla="*/ 1480 h 1480"/>
                <a:gd name="T4" fmla="*/ 2108 w 2958"/>
                <a:gd name="T5" fmla="*/ 1480 h 1480"/>
                <a:gd name="T6" fmla="*/ 1479 w 2958"/>
                <a:gd name="T7" fmla="*/ 851 h 1480"/>
                <a:gd name="T8" fmla="*/ 850 w 2958"/>
                <a:gd name="T9" fmla="*/ 1480 h 1480"/>
                <a:gd name="T10" fmla="*/ 0 w 2958"/>
                <a:gd name="T11" fmla="*/ 1480 h 1480"/>
                <a:gd name="T12" fmla="*/ 1479 w 2958"/>
                <a:gd name="T13" fmla="*/ 0 h 1480"/>
                <a:gd name="T14" fmla="*/ 1479 w 2958"/>
                <a:gd name="T15" fmla="*/ 0 h 14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58" h="1480">
                  <a:moveTo>
                    <a:pt x="1479" y="0"/>
                  </a:moveTo>
                  <a:lnTo>
                    <a:pt x="2958" y="1480"/>
                  </a:lnTo>
                  <a:lnTo>
                    <a:pt x="2108" y="1480"/>
                  </a:lnTo>
                  <a:lnTo>
                    <a:pt x="1479" y="851"/>
                  </a:lnTo>
                  <a:lnTo>
                    <a:pt x="850" y="1480"/>
                  </a:lnTo>
                  <a:lnTo>
                    <a:pt x="0" y="1480"/>
                  </a:lnTo>
                  <a:lnTo>
                    <a:pt x="1479" y="0"/>
                  </a:lnTo>
                  <a:lnTo>
                    <a:pt x="1479" y="0"/>
                  </a:lnTo>
                  <a:close/>
                </a:path>
              </a:pathLst>
            </a:custGeom>
            <a:solidFill>
              <a:srgbClr val="0D3C89"/>
            </a:solidFill>
            <a:ln>
              <a:noFill/>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a typeface="+mn-ea"/>
                <a:cs typeface="+mn-cs"/>
              </a:endParaRPr>
            </a:p>
          </p:txBody>
        </p:sp>
      </p:grpSp>
      <p:grpSp>
        <p:nvGrpSpPr>
          <p:cNvPr id="5" name="Group 4">
            <a:extLst>
              <a:ext uri="{FF2B5EF4-FFF2-40B4-BE49-F238E27FC236}">
                <a16:creationId xmlns:a16="http://schemas.microsoft.com/office/drawing/2014/main" id="{232F2BC4-1BEC-4F1E-8760-EB057BD35B11}"/>
              </a:ext>
            </a:extLst>
          </p:cNvPr>
          <p:cNvGrpSpPr/>
          <p:nvPr/>
        </p:nvGrpSpPr>
        <p:grpSpPr>
          <a:xfrm>
            <a:off x="4635617" y="519547"/>
            <a:ext cx="1554452" cy="796602"/>
            <a:chOff x="4635617" y="519547"/>
            <a:chExt cx="1554452" cy="796602"/>
          </a:xfrm>
        </p:grpSpPr>
        <p:grpSp>
          <p:nvGrpSpPr>
            <p:cNvPr id="44" name="Group 43">
              <a:extLst>
                <a:ext uri="{FF2B5EF4-FFF2-40B4-BE49-F238E27FC236}">
                  <a16:creationId xmlns:a16="http://schemas.microsoft.com/office/drawing/2014/main" id="{81F9E076-392E-402B-9A64-5E2870C96C93}"/>
                </a:ext>
              </a:extLst>
            </p:cNvPr>
            <p:cNvGrpSpPr/>
            <p:nvPr/>
          </p:nvGrpSpPr>
          <p:grpSpPr>
            <a:xfrm>
              <a:off x="4635617" y="519547"/>
              <a:ext cx="1554452" cy="796602"/>
              <a:chOff x="4689102" y="467737"/>
              <a:chExt cx="1554452" cy="796602"/>
            </a:xfrm>
          </p:grpSpPr>
          <p:grpSp>
            <p:nvGrpSpPr>
              <p:cNvPr id="55" name="Group 54">
                <a:extLst>
                  <a:ext uri="{FF2B5EF4-FFF2-40B4-BE49-F238E27FC236}">
                    <a16:creationId xmlns:a16="http://schemas.microsoft.com/office/drawing/2014/main" id="{AB7041D7-91D0-4DA8-A5FB-8F8442D546B4}"/>
                  </a:ext>
                </a:extLst>
              </p:cNvPr>
              <p:cNvGrpSpPr/>
              <p:nvPr/>
            </p:nvGrpSpPr>
            <p:grpSpPr>
              <a:xfrm>
                <a:off x="5503883" y="519913"/>
                <a:ext cx="739671" cy="744426"/>
                <a:chOff x="-634205" y="2070100"/>
                <a:chExt cx="2963862" cy="2982913"/>
              </a:xfrm>
              <a:solidFill>
                <a:schemeClr val="bg1">
                  <a:lumMod val="85000"/>
                </a:schemeClr>
              </a:solidFill>
            </p:grpSpPr>
            <p:sp>
              <p:nvSpPr>
                <p:cNvPr id="58" name="Freeform 8">
                  <a:extLst>
                    <a:ext uri="{FF2B5EF4-FFF2-40B4-BE49-F238E27FC236}">
                      <a16:creationId xmlns:a16="http://schemas.microsoft.com/office/drawing/2014/main" id="{27722DF4-AAE8-4070-A3A5-A8C959EEC1E2}"/>
                    </a:ext>
                  </a:extLst>
                </p:cNvPr>
                <p:cNvSpPr>
                  <a:spLocks noChangeAspect="1"/>
                </p:cNvSpPr>
                <p:nvPr/>
              </p:nvSpPr>
              <p:spPr bwMode="gray">
                <a:xfrm>
                  <a:off x="1323182" y="2771775"/>
                  <a:ext cx="363538" cy="425450"/>
                </a:xfrm>
                <a:custGeom>
                  <a:avLst/>
                  <a:gdLst>
                    <a:gd name="T0" fmla="*/ 2147483647 w 425"/>
                    <a:gd name="T1" fmla="*/ 2147483647 h 433"/>
                    <a:gd name="T2" fmla="*/ 2147483647 w 425"/>
                    <a:gd name="T3" fmla="*/ 2147483647 h 433"/>
                    <a:gd name="T4" fmla="*/ 2147483647 w 425"/>
                    <a:gd name="T5" fmla="*/ 2147483647 h 433"/>
                    <a:gd name="T6" fmla="*/ 2147483647 w 425"/>
                    <a:gd name="T7" fmla="*/ 2147483647 h 433"/>
                    <a:gd name="T8" fmla="*/ 2147483647 w 425"/>
                    <a:gd name="T9" fmla="*/ 2147483647 h 433"/>
                    <a:gd name="T10" fmla="*/ 2147483647 w 425"/>
                    <a:gd name="T11" fmla="*/ 2147483647 h 433"/>
                    <a:gd name="T12" fmla="*/ 2147483647 w 425"/>
                    <a:gd name="T13" fmla="*/ 2147483647 h 433"/>
                    <a:gd name="T14" fmla="*/ 2147483647 w 425"/>
                    <a:gd name="T15" fmla="*/ 2147483647 h 433"/>
                    <a:gd name="T16" fmla="*/ 2147483647 w 425"/>
                    <a:gd name="T17" fmla="*/ 2147483647 h 433"/>
                    <a:gd name="T18" fmla="*/ 2147483647 w 425"/>
                    <a:gd name="T19" fmla="*/ 2147483647 h 433"/>
                    <a:gd name="T20" fmla="*/ 2147483647 w 425"/>
                    <a:gd name="T21" fmla="*/ 2147483647 h 433"/>
                    <a:gd name="T22" fmla="*/ 2147483647 w 425"/>
                    <a:gd name="T23" fmla="*/ 2147483647 h 433"/>
                    <a:gd name="T24" fmla="*/ 2147483647 w 425"/>
                    <a:gd name="T25" fmla="*/ 2147483647 h 433"/>
                    <a:gd name="T26" fmla="*/ 2147483647 w 425"/>
                    <a:gd name="T27" fmla="*/ 2147483647 h 433"/>
                    <a:gd name="T28" fmla="*/ 2147483647 w 425"/>
                    <a:gd name="T29" fmla="*/ 2147483647 h 433"/>
                    <a:gd name="T30" fmla="*/ 2147483647 w 425"/>
                    <a:gd name="T31" fmla="*/ 2147483647 h 433"/>
                    <a:gd name="T32" fmla="*/ 2147483647 w 425"/>
                    <a:gd name="T33" fmla="*/ 2147483647 h 433"/>
                    <a:gd name="T34" fmla="*/ 0 w 425"/>
                    <a:gd name="T35" fmla="*/ 2147483647 h 433"/>
                    <a:gd name="T36" fmla="*/ 2147483647 w 425"/>
                    <a:gd name="T37" fmla="*/ 2147483647 h 433"/>
                    <a:gd name="T38" fmla="*/ 2147483647 w 425"/>
                    <a:gd name="T39" fmla="*/ 2147483647 h 433"/>
                    <a:gd name="T40" fmla="*/ 2147483647 w 425"/>
                    <a:gd name="T41" fmla="*/ 2147483647 h 433"/>
                    <a:gd name="T42" fmla="*/ 2147483647 w 425"/>
                    <a:gd name="T43" fmla="*/ 2147483647 h 433"/>
                    <a:gd name="T44" fmla="*/ 2147483647 w 425"/>
                    <a:gd name="T45" fmla="*/ 2147483647 h 433"/>
                    <a:gd name="T46" fmla="*/ 2147483647 w 425"/>
                    <a:gd name="T47" fmla="*/ 2147483647 h 433"/>
                    <a:gd name="T48" fmla="*/ 2147483647 w 425"/>
                    <a:gd name="T49" fmla="*/ 2147483647 h 433"/>
                    <a:gd name="T50" fmla="*/ 2147483647 w 425"/>
                    <a:gd name="T51" fmla="*/ 2147483647 h 433"/>
                    <a:gd name="T52" fmla="*/ 2147483647 w 425"/>
                    <a:gd name="T53" fmla="*/ 2147483647 h 433"/>
                    <a:gd name="T54" fmla="*/ 2147483647 w 425"/>
                    <a:gd name="T55" fmla="*/ 2147483647 h 433"/>
                    <a:gd name="T56" fmla="*/ 2147483647 w 425"/>
                    <a:gd name="T57" fmla="*/ 2147483647 h 433"/>
                    <a:gd name="T58" fmla="*/ 2147483647 w 425"/>
                    <a:gd name="T59" fmla="*/ 2147483647 h 433"/>
                    <a:gd name="T60" fmla="*/ 2147483647 w 425"/>
                    <a:gd name="T61" fmla="*/ 2147483647 h 433"/>
                    <a:gd name="T62" fmla="*/ 2147483647 w 425"/>
                    <a:gd name="T63" fmla="*/ 0 h 433"/>
                    <a:gd name="T64" fmla="*/ 2147483647 w 425"/>
                    <a:gd name="T65" fmla="*/ 0 h 433"/>
                    <a:gd name="T66" fmla="*/ 2147483647 w 425"/>
                    <a:gd name="T67" fmla="*/ 2147483647 h 433"/>
                    <a:gd name="T68" fmla="*/ 2147483647 w 425"/>
                    <a:gd name="T69" fmla="*/ 2147483647 h 433"/>
                    <a:gd name="T70" fmla="*/ 2147483647 w 425"/>
                    <a:gd name="T71" fmla="*/ 2147483647 h 433"/>
                    <a:gd name="T72" fmla="*/ 2147483647 w 425"/>
                    <a:gd name="T73" fmla="*/ 2147483647 h 433"/>
                    <a:gd name="T74" fmla="*/ 2147483647 w 425"/>
                    <a:gd name="T75" fmla="*/ 2147483647 h 433"/>
                    <a:gd name="T76" fmla="*/ 2147483647 w 425"/>
                    <a:gd name="T77" fmla="*/ 2147483647 h 433"/>
                    <a:gd name="T78" fmla="*/ 2147483647 w 425"/>
                    <a:gd name="T79" fmla="*/ 2147483647 h 433"/>
                    <a:gd name="T80" fmla="*/ 2147483647 w 425"/>
                    <a:gd name="T81" fmla="*/ 2147483647 h 433"/>
                    <a:gd name="T82" fmla="*/ 2147483647 w 425"/>
                    <a:gd name="T83" fmla="*/ 2147483647 h 433"/>
                    <a:gd name="T84" fmla="*/ 2147483647 w 425"/>
                    <a:gd name="T85" fmla="*/ 2147483647 h 433"/>
                    <a:gd name="T86" fmla="*/ 2147483647 w 425"/>
                    <a:gd name="T87" fmla="*/ 2147483647 h 433"/>
                    <a:gd name="T88" fmla="*/ 2147483647 w 425"/>
                    <a:gd name="T89" fmla="*/ 2147483647 h 433"/>
                    <a:gd name="T90" fmla="*/ 2147483647 w 425"/>
                    <a:gd name="T91" fmla="*/ 2147483647 h 433"/>
                    <a:gd name="T92" fmla="*/ 2147483647 w 425"/>
                    <a:gd name="T93" fmla="*/ 2147483647 h 433"/>
                    <a:gd name="T94" fmla="*/ 2147483647 w 425"/>
                    <a:gd name="T95" fmla="*/ 2147483647 h 43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25"/>
                    <a:gd name="T145" fmla="*/ 0 h 433"/>
                    <a:gd name="T146" fmla="*/ 425 w 425"/>
                    <a:gd name="T147" fmla="*/ 433 h 43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25" h="433">
                      <a:moveTo>
                        <a:pt x="286" y="267"/>
                      </a:moveTo>
                      <a:lnTo>
                        <a:pt x="350" y="314"/>
                      </a:lnTo>
                      <a:lnTo>
                        <a:pt x="350" y="339"/>
                      </a:lnTo>
                      <a:lnTo>
                        <a:pt x="320" y="359"/>
                      </a:lnTo>
                      <a:lnTo>
                        <a:pt x="285" y="381"/>
                      </a:lnTo>
                      <a:lnTo>
                        <a:pt x="254" y="398"/>
                      </a:lnTo>
                      <a:lnTo>
                        <a:pt x="222" y="432"/>
                      </a:lnTo>
                      <a:lnTo>
                        <a:pt x="194" y="416"/>
                      </a:lnTo>
                      <a:lnTo>
                        <a:pt x="153" y="381"/>
                      </a:lnTo>
                      <a:lnTo>
                        <a:pt x="140" y="381"/>
                      </a:lnTo>
                      <a:lnTo>
                        <a:pt x="116" y="394"/>
                      </a:lnTo>
                      <a:lnTo>
                        <a:pt x="88" y="387"/>
                      </a:lnTo>
                      <a:lnTo>
                        <a:pt x="96" y="370"/>
                      </a:lnTo>
                      <a:lnTo>
                        <a:pt x="97" y="339"/>
                      </a:lnTo>
                      <a:lnTo>
                        <a:pt x="85" y="313"/>
                      </a:lnTo>
                      <a:lnTo>
                        <a:pt x="43" y="308"/>
                      </a:lnTo>
                      <a:lnTo>
                        <a:pt x="9" y="312"/>
                      </a:lnTo>
                      <a:lnTo>
                        <a:pt x="0" y="290"/>
                      </a:lnTo>
                      <a:lnTo>
                        <a:pt x="17" y="257"/>
                      </a:lnTo>
                      <a:lnTo>
                        <a:pt x="39" y="231"/>
                      </a:lnTo>
                      <a:lnTo>
                        <a:pt x="47" y="181"/>
                      </a:lnTo>
                      <a:lnTo>
                        <a:pt x="87" y="164"/>
                      </a:lnTo>
                      <a:lnTo>
                        <a:pt x="140" y="167"/>
                      </a:lnTo>
                      <a:lnTo>
                        <a:pt x="153" y="154"/>
                      </a:lnTo>
                      <a:lnTo>
                        <a:pt x="187" y="100"/>
                      </a:lnTo>
                      <a:lnTo>
                        <a:pt x="206" y="63"/>
                      </a:lnTo>
                      <a:lnTo>
                        <a:pt x="258" y="63"/>
                      </a:lnTo>
                      <a:lnTo>
                        <a:pt x="271" y="29"/>
                      </a:lnTo>
                      <a:lnTo>
                        <a:pt x="289" y="24"/>
                      </a:lnTo>
                      <a:lnTo>
                        <a:pt x="311" y="24"/>
                      </a:lnTo>
                      <a:lnTo>
                        <a:pt x="336" y="24"/>
                      </a:lnTo>
                      <a:lnTo>
                        <a:pt x="354" y="0"/>
                      </a:lnTo>
                      <a:lnTo>
                        <a:pt x="364" y="0"/>
                      </a:lnTo>
                      <a:lnTo>
                        <a:pt x="357" y="32"/>
                      </a:lnTo>
                      <a:lnTo>
                        <a:pt x="336" y="50"/>
                      </a:lnTo>
                      <a:lnTo>
                        <a:pt x="324" y="91"/>
                      </a:lnTo>
                      <a:lnTo>
                        <a:pt x="325" y="136"/>
                      </a:lnTo>
                      <a:lnTo>
                        <a:pt x="349" y="138"/>
                      </a:lnTo>
                      <a:lnTo>
                        <a:pt x="382" y="121"/>
                      </a:lnTo>
                      <a:lnTo>
                        <a:pt x="400" y="104"/>
                      </a:lnTo>
                      <a:lnTo>
                        <a:pt x="416" y="104"/>
                      </a:lnTo>
                      <a:lnTo>
                        <a:pt x="424" y="117"/>
                      </a:lnTo>
                      <a:lnTo>
                        <a:pt x="370" y="164"/>
                      </a:lnTo>
                      <a:lnTo>
                        <a:pt x="368" y="195"/>
                      </a:lnTo>
                      <a:lnTo>
                        <a:pt x="364" y="219"/>
                      </a:lnTo>
                      <a:lnTo>
                        <a:pt x="320" y="219"/>
                      </a:lnTo>
                      <a:lnTo>
                        <a:pt x="289" y="244"/>
                      </a:lnTo>
                      <a:lnTo>
                        <a:pt x="286" y="267"/>
                      </a:lnTo>
                    </a:path>
                  </a:pathLst>
                </a:custGeom>
                <a:solidFill>
                  <a:srgbClr val="D9D9D9"/>
                </a:solid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GB" alt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sp>
              <p:nvSpPr>
                <p:cNvPr id="59" name="Freeform 9">
                  <a:extLst>
                    <a:ext uri="{FF2B5EF4-FFF2-40B4-BE49-F238E27FC236}">
                      <a16:creationId xmlns:a16="http://schemas.microsoft.com/office/drawing/2014/main" id="{174CC12B-800E-4269-9258-D48A72D8B258}"/>
                    </a:ext>
                  </a:extLst>
                </p:cNvPr>
                <p:cNvSpPr>
                  <a:spLocks noChangeAspect="1"/>
                </p:cNvSpPr>
                <p:nvPr/>
              </p:nvSpPr>
              <p:spPr bwMode="gray">
                <a:xfrm>
                  <a:off x="-634205" y="2647950"/>
                  <a:ext cx="1609725" cy="1949450"/>
                </a:xfrm>
                <a:custGeom>
                  <a:avLst/>
                  <a:gdLst>
                    <a:gd name="T0" fmla="*/ 2147483647 w 1878"/>
                    <a:gd name="T1" fmla="*/ 2147483647 h 1991"/>
                    <a:gd name="T2" fmla="*/ 2147483647 w 1878"/>
                    <a:gd name="T3" fmla="*/ 2147483647 h 1991"/>
                    <a:gd name="T4" fmla="*/ 2147483647 w 1878"/>
                    <a:gd name="T5" fmla="*/ 2147483647 h 1991"/>
                    <a:gd name="T6" fmla="*/ 2147483647 w 1878"/>
                    <a:gd name="T7" fmla="*/ 2147483647 h 1991"/>
                    <a:gd name="T8" fmla="*/ 2147483647 w 1878"/>
                    <a:gd name="T9" fmla="*/ 2147483647 h 1991"/>
                    <a:gd name="T10" fmla="*/ 2147483647 w 1878"/>
                    <a:gd name="T11" fmla="*/ 2147483647 h 1991"/>
                    <a:gd name="T12" fmla="*/ 2147483647 w 1878"/>
                    <a:gd name="T13" fmla="*/ 2147483647 h 1991"/>
                    <a:gd name="T14" fmla="*/ 2147483647 w 1878"/>
                    <a:gd name="T15" fmla="*/ 2147483647 h 1991"/>
                    <a:gd name="T16" fmla="*/ 2147483647 w 1878"/>
                    <a:gd name="T17" fmla="*/ 2147483647 h 1991"/>
                    <a:gd name="T18" fmla="*/ 2147483647 w 1878"/>
                    <a:gd name="T19" fmla="*/ 2147483647 h 1991"/>
                    <a:gd name="T20" fmla="*/ 2147483647 w 1878"/>
                    <a:gd name="T21" fmla="*/ 2147483647 h 1991"/>
                    <a:gd name="T22" fmla="*/ 2147483647 w 1878"/>
                    <a:gd name="T23" fmla="*/ 2147483647 h 1991"/>
                    <a:gd name="T24" fmla="*/ 2147483647 w 1878"/>
                    <a:gd name="T25" fmla="*/ 2147483647 h 1991"/>
                    <a:gd name="T26" fmla="*/ 2147483647 w 1878"/>
                    <a:gd name="T27" fmla="*/ 2147483647 h 1991"/>
                    <a:gd name="T28" fmla="*/ 2147483647 w 1878"/>
                    <a:gd name="T29" fmla="*/ 2147483647 h 1991"/>
                    <a:gd name="T30" fmla="*/ 2147483647 w 1878"/>
                    <a:gd name="T31" fmla="*/ 2147483647 h 1991"/>
                    <a:gd name="T32" fmla="*/ 2147483647 w 1878"/>
                    <a:gd name="T33" fmla="*/ 2147483647 h 1991"/>
                    <a:gd name="T34" fmla="*/ 2147483647 w 1878"/>
                    <a:gd name="T35" fmla="*/ 2147483647 h 1991"/>
                    <a:gd name="T36" fmla="*/ 2147483647 w 1878"/>
                    <a:gd name="T37" fmla="*/ 2147483647 h 1991"/>
                    <a:gd name="T38" fmla="*/ 2147483647 w 1878"/>
                    <a:gd name="T39" fmla="*/ 2147483647 h 1991"/>
                    <a:gd name="T40" fmla="*/ 2147483647 w 1878"/>
                    <a:gd name="T41" fmla="*/ 2147483647 h 1991"/>
                    <a:gd name="T42" fmla="*/ 2147483647 w 1878"/>
                    <a:gd name="T43" fmla="*/ 2147483647 h 1991"/>
                    <a:gd name="T44" fmla="*/ 2147483647 w 1878"/>
                    <a:gd name="T45" fmla="*/ 2147483647 h 1991"/>
                    <a:gd name="T46" fmla="*/ 2147483647 w 1878"/>
                    <a:gd name="T47" fmla="*/ 2147483647 h 1991"/>
                    <a:gd name="T48" fmla="*/ 2147483647 w 1878"/>
                    <a:gd name="T49" fmla="*/ 2147483647 h 1991"/>
                    <a:gd name="T50" fmla="*/ 2147483647 w 1878"/>
                    <a:gd name="T51" fmla="*/ 2147483647 h 1991"/>
                    <a:gd name="T52" fmla="*/ 2147483647 w 1878"/>
                    <a:gd name="T53" fmla="*/ 2147483647 h 1991"/>
                    <a:gd name="T54" fmla="*/ 0 w 1878"/>
                    <a:gd name="T55" fmla="*/ 2147483647 h 1991"/>
                    <a:gd name="T56" fmla="*/ 2147483647 w 1878"/>
                    <a:gd name="T57" fmla="*/ 2147483647 h 1991"/>
                    <a:gd name="T58" fmla="*/ 2147483647 w 1878"/>
                    <a:gd name="T59" fmla="*/ 2147483647 h 1991"/>
                    <a:gd name="T60" fmla="*/ 2147483647 w 1878"/>
                    <a:gd name="T61" fmla="*/ 2147483647 h 1991"/>
                    <a:gd name="T62" fmla="*/ 2147483647 w 1878"/>
                    <a:gd name="T63" fmla="*/ 2147483647 h 1991"/>
                    <a:gd name="T64" fmla="*/ 2147483647 w 1878"/>
                    <a:gd name="T65" fmla="*/ 2147483647 h 1991"/>
                    <a:gd name="T66" fmla="*/ 2147483647 w 1878"/>
                    <a:gd name="T67" fmla="*/ 2147483647 h 1991"/>
                    <a:gd name="T68" fmla="*/ 2147483647 w 1878"/>
                    <a:gd name="T69" fmla="*/ 2147483647 h 1991"/>
                    <a:gd name="T70" fmla="*/ 2147483647 w 1878"/>
                    <a:gd name="T71" fmla="*/ 2147483647 h 1991"/>
                    <a:gd name="T72" fmla="*/ 2147483647 w 1878"/>
                    <a:gd name="T73" fmla="*/ 2147483647 h 1991"/>
                    <a:gd name="T74" fmla="*/ 2147483647 w 1878"/>
                    <a:gd name="T75" fmla="*/ 2147483647 h 1991"/>
                    <a:gd name="T76" fmla="*/ 2147483647 w 1878"/>
                    <a:gd name="T77" fmla="*/ 0 h 1991"/>
                    <a:gd name="T78" fmla="*/ 2147483647 w 1878"/>
                    <a:gd name="T79" fmla="*/ 2147483647 h 1991"/>
                    <a:gd name="T80" fmla="*/ 2147483647 w 1878"/>
                    <a:gd name="T81" fmla="*/ 2147483647 h 1991"/>
                    <a:gd name="T82" fmla="*/ 2147483647 w 1878"/>
                    <a:gd name="T83" fmla="*/ 2147483647 h 1991"/>
                    <a:gd name="T84" fmla="*/ 2147483647 w 1878"/>
                    <a:gd name="T85" fmla="*/ 2147483647 h 1991"/>
                    <a:gd name="T86" fmla="*/ 2147483647 w 1878"/>
                    <a:gd name="T87" fmla="*/ 2147483647 h 1991"/>
                    <a:gd name="T88" fmla="*/ 2147483647 w 1878"/>
                    <a:gd name="T89" fmla="*/ 2147483647 h 1991"/>
                    <a:gd name="T90" fmla="*/ 2147483647 w 1878"/>
                    <a:gd name="T91" fmla="*/ 2147483647 h 1991"/>
                    <a:gd name="T92" fmla="*/ 2147483647 w 1878"/>
                    <a:gd name="T93" fmla="*/ 2147483647 h 1991"/>
                    <a:gd name="T94" fmla="*/ 2147483647 w 1878"/>
                    <a:gd name="T95" fmla="*/ 2147483647 h 1991"/>
                    <a:gd name="T96" fmla="*/ 2147483647 w 1878"/>
                    <a:gd name="T97" fmla="*/ 2147483647 h 1991"/>
                    <a:gd name="T98" fmla="*/ 2147483647 w 1878"/>
                    <a:gd name="T99" fmla="*/ 2147483647 h 1991"/>
                    <a:gd name="T100" fmla="*/ 2147483647 w 1878"/>
                    <a:gd name="T101" fmla="*/ 2147483647 h 1991"/>
                    <a:gd name="T102" fmla="*/ 2147483647 w 1878"/>
                    <a:gd name="T103" fmla="*/ 2147483647 h 1991"/>
                    <a:gd name="T104" fmla="*/ 2147483647 w 1878"/>
                    <a:gd name="T105" fmla="*/ 2147483647 h 1991"/>
                    <a:gd name="T106" fmla="*/ 2147483647 w 1878"/>
                    <a:gd name="T107" fmla="*/ 2147483647 h 1991"/>
                    <a:gd name="T108" fmla="*/ 2147483647 w 1878"/>
                    <a:gd name="T109" fmla="*/ 2147483647 h 1991"/>
                    <a:gd name="T110" fmla="*/ 2147483647 w 1878"/>
                    <a:gd name="T111" fmla="*/ 2147483647 h 1991"/>
                    <a:gd name="T112" fmla="*/ 2147483647 w 1878"/>
                    <a:gd name="T113" fmla="*/ 2147483647 h 1991"/>
                    <a:gd name="T114" fmla="*/ 2147483647 w 1878"/>
                    <a:gd name="T115" fmla="*/ 2147483647 h 1991"/>
                    <a:gd name="T116" fmla="*/ 2147483647 w 1878"/>
                    <a:gd name="T117" fmla="*/ 2147483647 h 1991"/>
                    <a:gd name="T118" fmla="*/ 2147483647 w 1878"/>
                    <a:gd name="T119" fmla="*/ 2147483647 h 1991"/>
                    <a:gd name="T120" fmla="*/ 2147483647 w 1878"/>
                    <a:gd name="T121" fmla="*/ 2147483647 h 1991"/>
                    <a:gd name="T122" fmla="*/ 2147483647 w 1878"/>
                    <a:gd name="T123" fmla="*/ 2147483647 h 1991"/>
                    <a:gd name="T124" fmla="*/ 2147483647 w 1878"/>
                    <a:gd name="T125" fmla="*/ 2147483647 h 199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878"/>
                    <a:gd name="T190" fmla="*/ 0 h 1991"/>
                    <a:gd name="T191" fmla="*/ 1878 w 1878"/>
                    <a:gd name="T192" fmla="*/ 1991 h 199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878" h="1991">
                      <a:moveTo>
                        <a:pt x="1872" y="1450"/>
                      </a:moveTo>
                      <a:lnTo>
                        <a:pt x="1872" y="1536"/>
                      </a:lnTo>
                      <a:lnTo>
                        <a:pt x="1851" y="1569"/>
                      </a:lnTo>
                      <a:lnTo>
                        <a:pt x="1833" y="1587"/>
                      </a:lnTo>
                      <a:lnTo>
                        <a:pt x="1798" y="1595"/>
                      </a:lnTo>
                      <a:lnTo>
                        <a:pt x="1737" y="1607"/>
                      </a:lnTo>
                      <a:lnTo>
                        <a:pt x="1699" y="1619"/>
                      </a:lnTo>
                      <a:lnTo>
                        <a:pt x="1666" y="1678"/>
                      </a:lnTo>
                      <a:lnTo>
                        <a:pt x="1658" y="1698"/>
                      </a:lnTo>
                      <a:lnTo>
                        <a:pt x="1637" y="1712"/>
                      </a:lnTo>
                      <a:lnTo>
                        <a:pt x="1579" y="1713"/>
                      </a:lnTo>
                      <a:lnTo>
                        <a:pt x="1570" y="1700"/>
                      </a:lnTo>
                      <a:lnTo>
                        <a:pt x="1556" y="1700"/>
                      </a:lnTo>
                      <a:lnTo>
                        <a:pt x="1535" y="1719"/>
                      </a:lnTo>
                      <a:lnTo>
                        <a:pt x="1513" y="1716"/>
                      </a:lnTo>
                      <a:lnTo>
                        <a:pt x="1494" y="1693"/>
                      </a:lnTo>
                      <a:lnTo>
                        <a:pt x="1411" y="1696"/>
                      </a:lnTo>
                      <a:lnTo>
                        <a:pt x="1389" y="1738"/>
                      </a:lnTo>
                      <a:lnTo>
                        <a:pt x="1371" y="1737"/>
                      </a:lnTo>
                      <a:lnTo>
                        <a:pt x="1355" y="1727"/>
                      </a:lnTo>
                      <a:lnTo>
                        <a:pt x="1306" y="1737"/>
                      </a:lnTo>
                      <a:lnTo>
                        <a:pt x="1307" y="1722"/>
                      </a:lnTo>
                      <a:lnTo>
                        <a:pt x="1275" y="1719"/>
                      </a:lnTo>
                      <a:lnTo>
                        <a:pt x="1223" y="1660"/>
                      </a:lnTo>
                      <a:lnTo>
                        <a:pt x="1202" y="1664"/>
                      </a:lnTo>
                      <a:lnTo>
                        <a:pt x="1193" y="1713"/>
                      </a:lnTo>
                      <a:lnTo>
                        <a:pt x="1180" y="1732"/>
                      </a:lnTo>
                      <a:lnTo>
                        <a:pt x="1167" y="1737"/>
                      </a:lnTo>
                      <a:lnTo>
                        <a:pt x="1164" y="1767"/>
                      </a:lnTo>
                      <a:lnTo>
                        <a:pt x="1156" y="1788"/>
                      </a:lnTo>
                      <a:lnTo>
                        <a:pt x="1141" y="1808"/>
                      </a:lnTo>
                      <a:lnTo>
                        <a:pt x="1088" y="1809"/>
                      </a:lnTo>
                      <a:lnTo>
                        <a:pt x="1059" y="1814"/>
                      </a:lnTo>
                      <a:lnTo>
                        <a:pt x="1032" y="1856"/>
                      </a:lnTo>
                      <a:lnTo>
                        <a:pt x="1009" y="1875"/>
                      </a:lnTo>
                      <a:lnTo>
                        <a:pt x="988" y="1891"/>
                      </a:lnTo>
                      <a:lnTo>
                        <a:pt x="969" y="1922"/>
                      </a:lnTo>
                      <a:lnTo>
                        <a:pt x="942" y="1923"/>
                      </a:lnTo>
                      <a:lnTo>
                        <a:pt x="918" y="1927"/>
                      </a:lnTo>
                      <a:lnTo>
                        <a:pt x="913" y="1941"/>
                      </a:lnTo>
                      <a:lnTo>
                        <a:pt x="904" y="1951"/>
                      </a:lnTo>
                      <a:lnTo>
                        <a:pt x="900" y="1972"/>
                      </a:lnTo>
                      <a:lnTo>
                        <a:pt x="875" y="1982"/>
                      </a:lnTo>
                      <a:lnTo>
                        <a:pt x="846" y="1985"/>
                      </a:lnTo>
                      <a:lnTo>
                        <a:pt x="815" y="1990"/>
                      </a:lnTo>
                      <a:lnTo>
                        <a:pt x="803" y="1975"/>
                      </a:lnTo>
                      <a:lnTo>
                        <a:pt x="782" y="1953"/>
                      </a:lnTo>
                      <a:lnTo>
                        <a:pt x="765" y="1901"/>
                      </a:lnTo>
                      <a:lnTo>
                        <a:pt x="772" y="1868"/>
                      </a:lnTo>
                      <a:lnTo>
                        <a:pt x="788" y="1817"/>
                      </a:lnTo>
                      <a:lnTo>
                        <a:pt x="785" y="1807"/>
                      </a:lnTo>
                      <a:lnTo>
                        <a:pt x="765" y="1809"/>
                      </a:lnTo>
                      <a:lnTo>
                        <a:pt x="744" y="1817"/>
                      </a:lnTo>
                      <a:lnTo>
                        <a:pt x="744" y="1844"/>
                      </a:lnTo>
                      <a:lnTo>
                        <a:pt x="735" y="1861"/>
                      </a:lnTo>
                      <a:lnTo>
                        <a:pt x="702" y="1864"/>
                      </a:lnTo>
                      <a:lnTo>
                        <a:pt x="685" y="1871"/>
                      </a:lnTo>
                      <a:lnTo>
                        <a:pt x="655" y="1909"/>
                      </a:lnTo>
                      <a:lnTo>
                        <a:pt x="639" y="1909"/>
                      </a:lnTo>
                      <a:lnTo>
                        <a:pt x="627" y="1872"/>
                      </a:lnTo>
                      <a:lnTo>
                        <a:pt x="649" y="1800"/>
                      </a:lnTo>
                      <a:lnTo>
                        <a:pt x="632" y="1783"/>
                      </a:lnTo>
                      <a:lnTo>
                        <a:pt x="597" y="1742"/>
                      </a:lnTo>
                      <a:lnTo>
                        <a:pt x="546" y="1732"/>
                      </a:lnTo>
                      <a:lnTo>
                        <a:pt x="550" y="1715"/>
                      </a:lnTo>
                      <a:lnTo>
                        <a:pt x="570" y="1678"/>
                      </a:lnTo>
                      <a:lnTo>
                        <a:pt x="550" y="1646"/>
                      </a:lnTo>
                      <a:lnTo>
                        <a:pt x="521" y="1570"/>
                      </a:lnTo>
                      <a:lnTo>
                        <a:pt x="527" y="1455"/>
                      </a:lnTo>
                      <a:lnTo>
                        <a:pt x="487" y="1434"/>
                      </a:lnTo>
                      <a:lnTo>
                        <a:pt x="471" y="1410"/>
                      </a:lnTo>
                      <a:lnTo>
                        <a:pt x="446" y="1379"/>
                      </a:lnTo>
                      <a:lnTo>
                        <a:pt x="420" y="1393"/>
                      </a:lnTo>
                      <a:lnTo>
                        <a:pt x="404" y="1419"/>
                      </a:lnTo>
                      <a:lnTo>
                        <a:pt x="382" y="1469"/>
                      </a:lnTo>
                      <a:lnTo>
                        <a:pt x="321" y="1469"/>
                      </a:lnTo>
                      <a:lnTo>
                        <a:pt x="292" y="1564"/>
                      </a:lnTo>
                      <a:lnTo>
                        <a:pt x="186" y="1361"/>
                      </a:lnTo>
                      <a:lnTo>
                        <a:pt x="133" y="1246"/>
                      </a:lnTo>
                      <a:lnTo>
                        <a:pt x="111" y="1179"/>
                      </a:lnTo>
                      <a:lnTo>
                        <a:pt x="88" y="1088"/>
                      </a:lnTo>
                      <a:lnTo>
                        <a:pt x="62" y="1053"/>
                      </a:lnTo>
                      <a:lnTo>
                        <a:pt x="12" y="976"/>
                      </a:lnTo>
                      <a:lnTo>
                        <a:pt x="0" y="944"/>
                      </a:lnTo>
                      <a:lnTo>
                        <a:pt x="12" y="916"/>
                      </a:lnTo>
                      <a:lnTo>
                        <a:pt x="45" y="898"/>
                      </a:lnTo>
                      <a:lnTo>
                        <a:pt x="62" y="894"/>
                      </a:lnTo>
                      <a:lnTo>
                        <a:pt x="62" y="880"/>
                      </a:lnTo>
                      <a:lnTo>
                        <a:pt x="58" y="861"/>
                      </a:lnTo>
                      <a:lnTo>
                        <a:pt x="58" y="843"/>
                      </a:lnTo>
                      <a:lnTo>
                        <a:pt x="79" y="839"/>
                      </a:lnTo>
                      <a:lnTo>
                        <a:pt x="97" y="807"/>
                      </a:lnTo>
                      <a:lnTo>
                        <a:pt x="102" y="793"/>
                      </a:lnTo>
                      <a:lnTo>
                        <a:pt x="114" y="798"/>
                      </a:lnTo>
                      <a:lnTo>
                        <a:pt x="133" y="789"/>
                      </a:lnTo>
                      <a:lnTo>
                        <a:pt x="133" y="811"/>
                      </a:lnTo>
                      <a:lnTo>
                        <a:pt x="154" y="843"/>
                      </a:lnTo>
                      <a:lnTo>
                        <a:pt x="180" y="847"/>
                      </a:lnTo>
                      <a:lnTo>
                        <a:pt x="193" y="852"/>
                      </a:lnTo>
                      <a:lnTo>
                        <a:pt x="193" y="874"/>
                      </a:lnTo>
                      <a:lnTo>
                        <a:pt x="180" y="884"/>
                      </a:lnTo>
                      <a:lnTo>
                        <a:pt x="176" y="906"/>
                      </a:lnTo>
                      <a:lnTo>
                        <a:pt x="189" y="920"/>
                      </a:lnTo>
                      <a:lnTo>
                        <a:pt x="207" y="944"/>
                      </a:lnTo>
                      <a:lnTo>
                        <a:pt x="224" y="948"/>
                      </a:lnTo>
                      <a:lnTo>
                        <a:pt x="269" y="961"/>
                      </a:lnTo>
                      <a:lnTo>
                        <a:pt x="342" y="993"/>
                      </a:lnTo>
                      <a:lnTo>
                        <a:pt x="588" y="1002"/>
                      </a:lnTo>
                      <a:lnTo>
                        <a:pt x="588" y="969"/>
                      </a:lnTo>
                      <a:lnTo>
                        <a:pt x="601" y="948"/>
                      </a:lnTo>
                      <a:lnTo>
                        <a:pt x="627" y="944"/>
                      </a:lnTo>
                      <a:lnTo>
                        <a:pt x="645" y="934"/>
                      </a:lnTo>
                      <a:lnTo>
                        <a:pt x="654" y="911"/>
                      </a:lnTo>
                      <a:lnTo>
                        <a:pt x="688" y="889"/>
                      </a:lnTo>
                      <a:lnTo>
                        <a:pt x="719" y="894"/>
                      </a:lnTo>
                      <a:lnTo>
                        <a:pt x="741" y="880"/>
                      </a:lnTo>
                      <a:lnTo>
                        <a:pt x="741" y="0"/>
                      </a:lnTo>
                      <a:lnTo>
                        <a:pt x="772" y="9"/>
                      </a:lnTo>
                      <a:lnTo>
                        <a:pt x="824" y="69"/>
                      </a:lnTo>
                      <a:lnTo>
                        <a:pt x="867" y="154"/>
                      </a:lnTo>
                      <a:lnTo>
                        <a:pt x="894" y="227"/>
                      </a:lnTo>
                      <a:lnTo>
                        <a:pt x="917" y="286"/>
                      </a:lnTo>
                      <a:lnTo>
                        <a:pt x="917" y="322"/>
                      </a:lnTo>
                      <a:lnTo>
                        <a:pt x="882" y="371"/>
                      </a:lnTo>
                      <a:lnTo>
                        <a:pt x="867" y="407"/>
                      </a:lnTo>
                      <a:lnTo>
                        <a:pt x="867" y="495"/>
                      </a:lnTo>
                      <a:lnTo>
                        <a:pt x="973" y="486"/>
                      </a:lnTo>
                      <a:lnTo>
                        <a:pt x="991" y="495"/>
                      </a:lnTo>
                      <a:lnTo>
                        <a:pt x="1013" y="473"/>
                      </a:lnTo>
                      <a:lnTo>
                        <a:pt x="1053" y="480"/>
                      </a:lnTo>
                      <a:lnTo>
                        <a:pt x="1092" y="489"/>
                      </a:lnTo>
                      <a:lnTo>
                        <a:pt x="1118" y="486"/>
                      </a:lnTo>
                      <a:lnTo>
                        <a:pt x="1140" y="449"/>
                      </a:lnTo>
                      <a:lnTo>
                        <a:pt x="1193" y="444"/>
                      </a:lnTo>
                      <a:lnTo>
                        <a:pt x="1241" y="368"/>
                      </a:lnTo>
                      <a:lnTo>
                        <a:pt x="1272" y="335"/>
                      </a:lnTo>
                      <a:lnTo>
                        <a:pt x="1298" y="330"/>
                      </a:lnTo>
                      <a:lnTo>
                        <a:pt x="1308" y="322"/>
                      </a:lnTo>
                      <a:lnTo>
                        <a:pt x="1316" y="335"/>
                      </a:lnTo>
                      <a:lnTo>
                        <a:pt x="1311" y="413"/>
                      </a:lnTo>
                      <a:lnTo>
                        <a:pt x="1316" y="435"/>
                      </a:lnTo>
                      <a:lnTo>
                        <a:pt x="1371" y="454"/>
                      </a:lnTo>
                      <a:lnTo>
                        <a:pt x="1385" y="480"/>
                      </a:lnTo>
                      <a:lnTo>
                        <a:pt x="1385" y="508"/>
                      </a:lnTo>
                      <a:lnTo>
                        <a:pt x="1395" y="536"/>
                      </a:lnTo>
                      <a:lnTo>
                        <a:pt x="1390" y="554"/>
                      </a:lnTo>
                      <a:lnTo>
                        <a:pt x="1390" y="581"/>
                      </a:lnTo>
                      <a:lnTo>
                        <a:pt x="1395" y="590"/>
                      </a:lnTo>
                      <a:lnTo>
                        <a:pt x="1417" y="617"/>
                      </a:lnTo>
                      <a:lnTo>
                        <a:pt x="1504" y="676"/>
                      </a:lnTo>
                      <a:lnTo>
                        <a:pt x="1548" y="676"/>
                      </a:lnTo>
                      <a:lnTo>
                        <a:pt x="1579" y="649"/>
                      </a:lnTo>
                      <a:lnTo>
                        <a:pt x="1601" y="630"/>
                      </a:lnTo>
                      <a:lnTo>
                        <a:pt x="1601" y="711"/>
                      </a:lnTo>
                      <a:lnTo>
                        <a:pt x="1639" y="726"/>
                      </a:lnTo>
                      <a:lnTo>
                        <a:pt x="1667" y="725"/>
                      </a:lnTo>
                      <a:lnTo>
                        <a:pt x="1655" y="752"/>
                      </a:lnTo>
                      <a:lnTo>
                        <a:pt x="1666" y="789"/>
                      </a:lnTo>
                      <a:lnTo>
                        <a:pt x="1676" y="798"/>
                      </a:lnTo>
                      <a:lnTo>
                        <a:pt x="1696" y="811"/>
                      </a:lnTo>
                      <a:lnTo>
                        <a:pt x="1723" y="803"/>
                      </a:lnTo>
                      <a:lnTo>
                        <a:pt x="1736" y="766"/>
                      </a:lnTo>
                      <a:lnTo>
                        <a:pt x="1741" y="734"/>
                      </a:lnTo>
                      <a:lnTo>
                        <a:pt x="1745" y="716"/>
                      </a:lnTo>
                      <a:lnTo>
                        <a:pt x="1797" y="726"/>
                      </a:lnTo>
                      <a:lnTo>
                        <a:pt x="1774" y="757"/>
                      </a:lnTo>
                      <a:lnTo>
                        <a:pt x="1771" y="776"/>
                      </a:lnTo>
                      <a:lnTo>
                        <a:pt x="1771" y="793"/>
                      </a:lnTo>
                      <a:lnTo>
                        <a:pt x="1775" y="811"/>
                      </a:lnTo>
                      <a:lnTo>
                        <a:pt x="1785" y="821"/>
                      </a:lnTo>
                      <a:lnTo>
                        <a:pt x="1789" y="835"/>
                      </a:lnTo>
                      <a:lnTo>
                        <a:pt x="1789" y="871"/>
                      </a:lnTo>
                      <a:lnTo>
                        <a:pt x="1780" y="889"/>
                      </a:lnTo>
                      <a:lnTo>
                        <a:pt x="1775" y="906"/>
                      </a:lnTo>
                      <a:lnTo>
                        <a:pt x="1763" y="961"/>
                      </a:lnTo>
                      <a:lnTo>
                        <a:pt x="1763" y="988"/>
                      </a:lnTo>
                      <a:lnTo>
                        <a:pt x="1736" y="1025"/>
                      </a:lnTo>
                      <a:lnTo>
                        <a:pt x="1718" y="1078"/>
                      </a:lnTo>
                      <a:lnTo>
                        <a:pt x="1692" y="1129"/>
                      </a:lnTo>
                      <a:lnTo>
                        <a:pt x="1670" y="1155"/>
                      </a:lnTo>
                      <a:lnTo>
                        <a:pt x="1654" y="1179"/>
                      </a:lnTo>
                      <a:lnTo>
                        <a:pt x="1654" y="1215"/>
                      </a:lnTo>
                      <a:lnTo>
                        <a:pt x="1692" y="1246"/>
                      </a:lnTo>
                      <a:lnTo>
                        <a:pt x="1745" y="1292"/>
                      </a:lnTo>
                      <a:lnTo>
                        <a:pt x="1759" y="1334"/>
                      </a:lnTo>
                      <a:lnTo>
                        <a:pt x="1792" y="1365"/>
                      </a:lnTo>
                      <a:lnTo>
                        <a:pt x="1824" y="1393"/>
                      </a:lnTo>
                      <a:lnTo>
                        <a:pt x="1872" y="1446"/>
                      </a:lnTo>
                      <a:lnTo>
                        <a:pt x="1877" y="1450"/>
                      </a:lnTo>
                      <a:lnTo>
                        <a:pt x="1872" y="1450"/>
                      </a:lnTo>
                    </a:path>
                  </a:pathLst>
                </a:custGeom>
                <a:grp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sp>
              <p:nvSpPr>
                <p:cNvPr id="60" name="Freeform 10">
                  <a:extLst>
                    <a:ext uri="{FF2B5EF4-FFF2-40B4-BE49-F238E27FC236}">
                      <a16:creationId xmlns:a16="http://schemas.microsoft.com/office/drawing/2014/main" id="{100E76CA-DBED-4826-8B5B-A679C0AA3D23}"/>
                    </a:ext>
                  </a:extLst>
                </p:cNvPr>
                <p:cNvSpPr>
                  <a:spLocks noChangeAspect="1"/>
                </p:cNvSpPr>
                <p:nvPr/>
              </p:nvSpPr>
              <p:spPr bwMode="gray">
                <a:xfrm>
                  <a:off x="1547020" y="3246438"/>
                  <a:ext cx="782637" cy="971550"/>
                </a:xfrm>
                <a:custGeom>
                  <a:avLst/>
                  <a:gdLst>
                    <a:gd name="T0" fmla="*/ 2147483647 w 912"/>
                    <a:gd name="T1" fmla="*/ 2147483647 h 992"/>
                    <a:gd name="T2" fmla="*/ 2147483647 w 912"/>
                    <a:gd name="T3" fmla="*/ 2147483647 h 992"/>
                    <a:gd name="T4" fmla="*/ 2147483647 w 912"/>
                    <a:gd name="T5" fmla="*/ 2147483647 h 992"/>
                    <a:gd name="T6" fmla="*/ 2147483647 w 912"/>
                    <a:gd name="T7" fmla="*/ 2147483647 h 992"/>
                    <a:gd name="T8" fmla="*/ 2147483647 w 912"/>
                    <a:gd name="T9" fmla="*/ 2147483647 h 992"/>
                    <a:gd name="T10" fmla="*/ 2147483647 w 912"/>
                    <a:gd name="T11" fmla="*/ 2147483647 h 992"/>
                    <a:gd name="T12" fmla="*/ 2147483647 w 912"/>
                    <a:gd name="T13" fmla="*/ 2147483647 h 992"/>
                    <a:gd name="T14" fmla="*/ 2147483647 w 912"/>
                    <a:gd name="T15" fmla="*/ 2147483647 h 992"/>
                    <a:gd name="T16" fmla="*/ 2147483647 w 912"/>
                    <a:gd name="T17" fmla="*/ 2147483647 h 992"/>
                    <a:gd name="T18" fmla="*/ 2147483647 w 912"/>
                    <a:gd name="T19" fmla="*/ 2147483647 h 992"/>
                    <a:gd name="T20" fmla="*/ 2147483647 w 912"/>
                    <a:gd name="T21" fmla="*/ 2147483647 h 992"/>
                    <a:gd name="T22" fmla="*/ 2147483647 w 912"/>
                    <a:gd name="T23" fmla="*/ 2147483647 h 992"/>
                    <a:gd name="T24" fmla="*/ 2147483647 w 912"/>
                    <a:gd name="T25" fmla="*/ 2147483647 h 992"/>
                    <a:gd name="T26" fmla="*/ 2147483647 w 912"/>
                    <a:gd name="T27" fmla="*/ 2147483647 h 992"/>
                    <a:gd name="T28" fmla="*/ 2147483647 w 912"/>
                    <a:gd name="T29" fmla="*/ 2147483647 h 992"/>
                    <a:gd name="T30" fmla="*/ 2147483647 w 912"/>
                    <a:gd name="T31" fmla="*/ 2147483647 h 992"/>
                    <a:gd name="T32" fmla="*/ 2147483647 w 912"/>
                    <a:gd name="T33" fmla="*/ 2147483647 h 992"/>
                    <a:gd name="T34" fmla="*/ 2147483647 w 912"/>
                    <a:gd name="T35" fmla="*/ 2147483647 h 992"/>
                    <a:gd name="T36" fmla="*/ 2147483647 w 912"/>
                    <a:gd name="T37" fmla="*/ 2147483647 h 992"/>
                    <a:gd name="T38" fmla="*/ 2147483647 w 912"/>
                    <a:gd name="T39" fmla="*/ 2147483647 h 992"/>
                    <a:gd name="T40" fmla="*/ 2147483647 w 912"/>
                    <a:gd name="T41" fmla="*/ 2147483647 h 992"/>
                    <a:gd name="T42" fmla="*/ 0 w 912"/>
                    <a:gd name="T43" fmla="*/ 2147483647 h 992"/>
                    <a:gd name="T44" fmla="*/ 0 w 912"/>
                    <a:gd name="T45" fmla="*/ 2147483647 h 992"/>
                    <a:gd name="T46" fmla="*/ 2147483647 w 912"/>
                    <a:gd name="T47" fmla="*/ 2147483647 h 992"/>
                    <a:gd name="T48" fmla="*/ 2147483647 w 912"/>
                    <a:gd name="T49" fmla="*/ 2147483647 h 992"/>
                    <a:gd name="T50" fmla="*/ 2147483647 w 912"/>
                    <a:gd name="T51" fmla="*/ 2147483647 h 992"/>
                    <a:gd name="T52" fmla="*/ 2147483647 w 912"/>
                    <a:gd name="T53" fmla="*/ 2147483647 h 992"/>
                    <a:gd name="T54" fmla="*/ 2147483647 w 912"/>
                    <a:gd name="T55" fmla="*/ 2147483647 h 992"/>
                    <a:gd name="T56" fmla="*/ 2147483647 w 912"/>
                    <a:gd name="T57" fmla="*/ 2147483647 h 992"/>
                    <a:gd name="T58" fmla="*/ 2147483647 w 912"/>
                    <a:gd name="T59" fmla="*/ 2147483647 h 992"/>
                    <a:gd name="T60" fmla="*/ 2147483647 w 912"/>
                    <a:gd name="T61" fmla="*/ 2147483647 h 992"/>
                    <a:gd name="T62" fmla="*/ 2147483647 w 912"/>
                    <a:gd name="T63" fmla="*/ 2147483647 h 992"/>
                    <a:gd name="T64" fmla="*/ 2147483647 w 912"/>
                    <a:gd name="T65" fmla="*/ 2147483647 h 992"/>
                    <a:gd name="T66" fmla="*/ 2147483647 w 912"/>
                    <a:gd name="T67" fmla="*/ 2147483647 h 992"/>
                    <a:gd name="T68" fmla="*/ 2147483647 w 912"/>
                    <a:gd name="T69" fmla="*/ 2147483647 h 992"/>
                    <a:gd name="T70" fmla="*/ 2147483647 w 912"/>
                    <a:gd name="T71" fmla="*/ 2147483647 h 992"/>
                    <a:gd name="T72" fmla="*/ 2147483647 w 912"/>
                    <a:gd name="T73" fmla="*/ 2147483647 h 992"/>
                    <a:gd name="T74" fmla="*/ 2147483647 w 912"/>
                    <a:gd name="T75" fmla="*/ 2147483647 h 992"/>
                    <a:gd name="T76" fmla="*/ 2147483647 w 912"/>
                    <a:gd name="T77" fmla="*/ 2147483647 h 992"/>
                    <a:gd name="T78" fmla="*/ 2147483647 w 912"/>
                    <a:gd name="T79" fmla="*/ 2147483647 h 992"/>
                    <a:gd name="T80" fmla="*/ 2147483647 w 912"/>
                    <a:gd name="T81" fmla="*/ 2147483647 h 992"/>
                    <a:gd name="T82" fmla="*/ 2147483647 w 912"/>
                    <a:gd name="T83" fmla="*/ 2147483647 h 992"/>
                    <a:gd name="T84" fmla="*/ 2147483647 w 912"/>
                    <a:gd name="T85" fmla="*/ 2147483647 h 992"/>
                    <a:gd name="T86" fmla="*/ 2147483647 w 912"/>
                    <a:gd name="T87" fmla="*/ 2147483647 h 992"/>
                    <a:gd name="T88" fmla="*/ 2147483647 w 912"/>
                    <a:gd name="T89" fmla="*/ 2147483647 h 992"/>
                    <a:gd name="T90" fmla="*/ 2147483647 w 912"/>
                    <a:gd name="T91" fmla="*/ 2147483647 h 992"/>
                    <a:gd name="T92" fmla="*/ 2147483647 w 912"/>
                    <a:gd name="T93" fmla="*/ 2147483647 h 992"/>
                    <a:gd name="T94" fmla="*/ 2147483647 w 912"/>
                    <a:gd name="T95" fmla="*/ 2147483647 h 992"/>
                    <a:gd name="T96" fmla="*/ 2147483647 w 912"/>
                    <a:gd name="T97" fmla="*/ 2147483647 h 992"/>
                    <a:gd name="T98" fmla="*/ 2147483647 w 912"/>
                    <a:gd name="T99" fmla="*/ 2147483647 h 992"/>
                    <a:gd name="T100" fmla="*/ 2147483647 w 912"/>
                    <a:gd name="T101" fmla="*/ 0 h 992"/>
                    <a:gd name="T102" fmla="*/ 2147483647 w 912"/>
                    <a:gd name="T103" fmla="*/ 2147483647 h 992"/>
                    <a:gd name="T104" fmla="*/ 2147483647 w 912"/>
                    <a:gd name="T105" fmla="*/ 2147483647 h 992"/>
                    <a:gd name="T106" fmla="*/ 2147483647 w 912"/>
                    <a:gd name="T107" fmla="*/ 2147483647 h 992"/>
                    <a:gd name="T108" fmla="*/ 2147483647 w 912"/>
                    <a:gd name="T109" fmla="*/ 2147483647 h 99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12"/>
                    <a:gd name="T166" fmla="*/ 0 h 992"/>
                    <a:gd name="T167" fmla="*/ 912 w 912"/>
                    <a:gd name="T168" fmla="*/ 992 h 99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12" h="992">
                      <a:moveTo>
                        <a:pt x="911" y="37"/>
                      </a:moveTo>
                      <a:lnTo>
                        <a:pt x="835" y="284"/>
                      </a:lnTo>
                      <a:lnTo>
                        <a:pt x="812" y="338"/>
                      </a:lnTo>
                      <a:lnTo>
                        <a:pt x="783" y="404"/>
                      </a:lnTo>
                      <a:lnTo>
                        <a:pt x="766" y="453"/>
                      </a:lnTo>
                      <a:lnTo>
                        <a:pt x="751" y="467"/>
                      </a:lnTo>
                      <a:lnTo>
                        <a:pt x="712" y="482"/>
                      </a:lnTo>
                      <a:lnTo>
                        <a:pt x="694" y="500"/>
                      </a:lnTo>
                      <a:lnTo>
                        <a:pt x="632" y="519"/>
                      </a:lnTo>
                      <a:lnTo>
                        <a:pt x="579" y="556"/>
                      </a:lnTo>
                      <a:lnTo>
                        <a:pt x="555" y="592"/>
                      </a:lnTo>
                      <a:lnTo>
                        <a:pt x="543" y="621"/>
                      </a:lnTo>
                      <a:lnTo>
                        <a:pt x="528" y="634"/>
                      </a:lnTo>
                      <a:lnTo>
                        <a:pt x="507" y="641"/>
                      </a:lnTo>
                      <a:lnTo>
                        <a:pt x="496" y="651"/>
                      </a:lnTo>
                      <a:lnTo>
                        <a:pt x="485" y="694"/>
                      </a:lnTo>
                      <a:lnTo>
                        <a:pt x="271" y="991"/>
                      </a:lnTo>
                      <a:lnTo>
                        <a:pt x="233" y="943"/>
                      </a:lnTo>
                      <a:lnTo>
                        <a:pt x="214" y="918"/>
                      </a:lnTo>
                      <a:lnTo>
                        <a:pt x="151" y="888"/>
                      </a:lnTo>
                      <a:lnTo>
                        <a:pt x="53" y="881"/>
                      </a:lnTo>
                      <a:lnTo>
                        <a:pt x="0" y="852"/>
                      </a:lnTo>
                      <a:lnTo>
                        <a:pt x="0" y="803"/>
                      </a:lnTo>
                      <a:lnTo>
                        <a:pt x="53" y="755"/>
                      </a:lnTo>
                      <a:lnTo>
                        <a:pt x="76" y="737"/>
                      </a:lnTo>
                      <a:lnTo>
                        <a:pt x="84" y="641"/>
                      </a:lnTo>
                      <a:lnTo>
                        <a:pt x="107" y="609"/>
                      </a:lnTo>
                      <a:lnTo>
                        <a:pt x="148" y="554"/>
                      </a:lnTo>
                      <a:lnTo>
                        <a:pt x="98" y="488"/>
                      </a:lnTo>
                      <a:lnTo>
                        <a:pt x="46" y="428"/>
                      </a:lnTo>
                      <a:lnTo>
                        <a:pt x="51" y="376"/>
                      </a:lnTo>
                      <a:lnTo>
                        <a:pt x="94" y="361"/>
                      </a:lnTo>
                      <a:lnTo>
                        <a:pt x="123" y="335"/>
                      </a:lnTo>
                      <a:lnTo>
                        <a:pt x="158" y="332"/>
                      </a:lnTo>
                      <a:lnTo>
                        <a:pt x="187" y="302"/>
                      </a:lnTo>
                      <a:lnTo>
                        <a:pt x="228" y="271"/>
                      </a:lnTo>
                      <a:lnTo>
                        <a:pt x="222" y="216"/>
                      </a:lnTo>
                      <a:lnTo>
                        <a:pt x="228" y="163"/>
                      </a:lnTo>
                      <a:lnTo>
                        <a:pt x="239" y="120"/>
                      </a:lnTo>
                      <a:lnTo>
                        <a:pt x="239" y="114"/>
                      </a:lnTo>
                      <a:lnTo>
                        <a:pt x="298" y="96"/>
                      </a:lnTo>
                      <a:lnTo>
                        <a:pt x="356" y="96"/>
                      </a:lnTo>
                      <a:lnTo>
                        <a:pt x="385" y="71"/>
                      </a:lnTo>
                      <a:lnTo>
                        <a:pt x="454" y="83"/>
                      </a:lnTo>
                      <a:lnTo>
                        <a:pt x="526" y="114"/>
                      </a:lnTo>
                      <a:lnTo>
                        <a:pt x="560" y="114"/>
                      </a:lnTo>
                      <a:lnTo>
                        <a:pt x="579" y="96"/>
                      </a:lnTo>
                      <a:lnTo>
                        <a:pt x="694" y="114"/>
                      </a:lnTo>
                      <a:lnTo>
                        <a:pt x="735" y="96"/>
                      </a:lnTo>
                      <a:lnTo>
                        <a:pt x="730" y="41"/>
                      </a:lnTo>
                      <a:lnTo>
                        <a:pt x="742" y="0"/>
                      </a:lnTo>
                      <a:lnTo>
                        <a:pt x="759" y="5"/>
                      </a:lnTo>
                      <a:lnTo>
                        <a:pt x="794" y="23"/>
                      </a:lnTo>
                      <a:lnTo>
                        <a:pt x="906" y="23"/>
                      </a:lnTo>
                      <a:lnTo>
                        <a:pt x="911" y="37"/>
                      </a:lnTo>
                    </a:path>
                  </a:pathLst>
                </a:custGeom>
                <a:solidFill>
                  <a:srgbClr val="D9D9D9"/>
                </a:solid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GB" alt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sp>
              <p:nvSpPr>
                <p:cNvPr id="61" name="Freeform 11">
                  <a:extLst>
                    <a:ext uri="{FF2B5EF4-FFF2-40B4-BE49-F238E27FC236}">
                      <a16:creationId xmlns:a16="http://schemas.microsoft.com/office/drawing/2014/main" id="{71B12029-1825-4F49-B118-646FE9F499B2}"/>
                    </a:ext>
                  </a:extLst>
                </p:cNvPr>
                <p:cNvSpPr>
                  <a:spLocks noChangeAspect="1"/>
                </p:cNvSpPr>
                <p:nvPr/>
              </p:nvSpPr>
              <p:spPr bwMode="gray">
                <a:xfrm>
                  <a:off x="469107" y="3949700"/>
                  <a:ext cx="1330325" cy="965200"/>
                </a:xfrm>
                <a:custGeom>
                  <a:avLst/>
                  <a:gdLst>
                    <a:gd name="T0" fmla="*/ 2147483647 w 1552"/>
                    <a:gd name="T1" fmla="*/ 2147483647 h 986"/>
                    <a:gd name="T2" fmla="*/ 2147483647 w 1552"/>
                    <a:gd name="T3" fmla="*/ 2147483647 h 986"/>
                    <a:gd name="T4" fmla="*/ 2147483647 w 1552"/>
                    <a:gd name="T5" fmla="*/ 2147483647 h 986"/>
                    <a:gd name="T6" fmla="*/ 2147483647 w 1552"/>
                    <a:gd name="T7" fmla="*/ 2147483647 h 986"/>
                    <a:gd name="T8" fmla="*/ 2147483647 w 1552"/>
                    <a:gd name="T9" fmla="*/ 0 h 986"/>
                    <a:gd name="T10" fmla="*/ 2147483647 w 1552"/>
                    <a:gd name="T11" fmla="*/ 2147483647 h 986"/>
                    <a:gd name="T12" fmla="*/ 2147483647 w 1552"/>
                    <a:gd name="T13" fmla="*/ 2147483647 h 986"/>
                    <a:gd name="T14" fmla="*/ 2147483647 w 1552"/>
                    <a:gd name="T15" fmla="*/ 2147483647 h 986"/>
                    <a:gd name="T16" fmla="*/ 2147483647 w 1552"/>
                    <a:gd name="T17" fmla="*/ 2147483647 h 986"/>
                    <a:gd name="T18" fmla="*/ 2147483647 w 1552"/>
                    <a:gd name="T19" fmla="*/ 2147483647 h 986"/>
                    <a:gd name="T20" fmla="*/ 2147483647 w 1552"/>
                    <a:gd name="T21" fmla="*/ 2147483647 h 986"/>
                    <a:gd name="T22" fmla="*/ 2147483647 w 1552"/>
                    <a:gd name="T23" fmla="*/ 2147483647 h 986"/>
                    <a:gd name="T24" fmla="*/ 2147483647 w 1552"/>
                    <a:gd name="T25" fmla="*/ 2147483647 h 986"/>
                    <a:gd name="T26" fmla="*/ 2147483647 w 1552"/>
                    <a:gd name="T27" fmla="*/ 2147483647 h 986"/>
                    <a:gd name="T28" fmla="*/ 2147483647 w 1552"/>
                    <a:gd name="T29" fmla="*/ 2147483647 h 986"/>
                    <a:gd name="T30" fmla="*/ 2147483647 w 1552"/>
                    <a:gd name="T31" fmla="*/ 2147483647 h 986"/>
                    <a:gd name="T32" fmla="*/ 2147483647 w 1552"/>
                    <a:gd name="T33" fmla="*/ 2147483647 h 986"/>
                    <a:gd name="T34" fmla="*/ 2147483647 w 1552"/>
                    <a:gd name="T35" fmla="*/ 2147483647 h 986"/>
                    <a:gd name="T36" fmla="*/ 2147483647 w 1552"/>
                    <a:gd name="T37" fmla="*/ 2147483647 h 986"/>
                    <a:gd name="T38" fmla="*/ 2147483647 w 1552"/>
                    <a:gd name="T39" fmla="*/ 2147483647 h 986"/>
                    <a:gd name="T40" fmla="*/ 2147483647 w 1552"/>
                    <a:gd name="T41" fmla="*/ 2147483647 h 986"/>
                    <a:gd name="T42" fmla="*/ 2147483647 w 1552"/>
                    <a:gd name="T43" fmla="*/ 2147483647 h 986"/>
                    <a:gd name="T44" fmla="*/ 2147483647 w 1552"/>
                    <a:gd name="T45" fmla="*/ 2147483647 h 986"/>
                    <a:gd name="T46" fmla="*/ 2147483647 w 1552"/>
                    <a:gd name="T47" fmla="*/ 2147483647 h 986"/>
                    <a:gd name="T48" fmla="*/ 2147483647 w 1552"/>
                    <a:gd name="T49" fmla="*/ 2147483647 h 986"/>
                    <a:gd name="T50" fmla="*/ 2147483647 w 1552"/>
                    <a:gd name="T51" fmla="*/ 2147483647 h 986"/>
                    <a:gd name="T52" fmla="*/ 2147483647 w 1552"/>
                    <a:gd name="T53" fmla="*/ 2147483647 h 986"/>
                    <a:gd name="T54" fmla="*/ 2147483647 w 1552"/>
                    <a:gd name="T55" fmla="*/ 2147483647 h 986"/>
                    <a:gd name="T56" fmla="*/ 2147483647 w 1552"/>
                    <a:gd name="T57" fmla="*/ 2147483647 h 986"/>
                    <a:gd name="T58" fmla="*/ 2147483647 w 1552"/>
                    <a:gd name="T59" fmla="*/ 2147483647 h 986"/>
                    <a:gd name="T60" fmla="*/ 2147483647 w 1552"/>
                    <a:gd name="T61" fmla="*/ 2147483647 h 986"/>
                    <a:gd name="T62" fmla="*/ 2147483647 w 1552"/>
                    <a:gd name="T63" fmla="*/ 2147483647 h 986"/>
                    <a:gd name="T64" fmla="*/ 2147483647 w 1552"/>
                    <a:gd name="T65" fmla="*/ 2147483647 h 986"/>
                    <a:gd name="T66" fmla="*/ 2147483647 w 1552"/>
                    <a:gd name="T67" fmla="*/ 2147483647 h 986"/>
                    <a:gd name="T68" fmla="*/ 2147483647 w 1552"/>
                    <a:gd name="T69" fmla="*/ 2147483647 h 986"/>
                    <a:gd name="T70" fmla="*/ 2147483647 w 1552"/>
                    <a:gd name="T71" fmla="*/ 2147483647 h 986"/>
                    <a:gd name="T72" fmla="*/ 2147483647 w 1552"/>
                    <a:gd name="T73" fmla="*/ 2147483647 h 986"/>
                    <a:gd name="T74" fmla="*/ 2147483647 w 1552"/>
                    <a:gd name="T75" fmla="*/ 2147483647 h 986"/>
                    <a:gd name="T76" fmla="*/ 2147483647 w 1552"/>
                    <a:gd name="T77" fmla="*/ 2147483647 h 986"/>
                    <a:gd name="T78" fmla="*/ 2147483647 w 1552"/>
                    <a:gd name="T79" fmla="*/ 2147483647 h 986"/>
                    <a:gd name="T80" fmla="*/ 2147483647 w 1552"/>
                    <a:gd name="T81" fmla="*/ 2147483647 h 986"/>
                    <a:gd name="T82" fmla="*/ 2147483647 w 1552"/>
                    <a:gd name="T83" fmla="*/ 2147483647 h 986"/>
                    <a:gd name="T84" fmla="*/ 2147483647 w 1552"/>
                    <a:gd name="T85" fmla="*/ 2147483647 h 986"/>
                    <a:gd name="T86" fmla="*/ 2147483647 w 1552"/>
                    <a:gd name="T87" fmla="*/ 2147483647 h 986"/>
                    <a:gd name="T88" fmla="*/ 2147483647 w 1552"/>
                    <a:gd name="T89" fmla="*/ 2147483647 h 986"/>
                    <a:gd name="T90" fmla="*/ 2147483647 w 1552"/>
                    <a:gd name="T91" fmla="*/ 2147483647 h 98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552"/>
                    <a:gd name="T139" fmla="*/ 0 h 986"/>
                    <a:gd name="T140" fmla="*/ 1552 w 1552"/>
                    <a:gd name="T141" fmla="*/ 986 h 98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552" h="986">
                      <a:moveTo>
                        <a:pt x="1492" y="198"/>
                      </a:moveTo>
                      <a:lnTo>
                        <a:pt x="1431" y="169"/>
                      </a:lnTo>
                      <a:lnTo>
                        <a:pt x="1383" y="165"/>
                      </a:lnTo>
                      <a:lnTo>
                        <a:pt x="1338" y="163"/>
                      </a:lnTo>
                      <a:lnTo>
                        <a:pt x="1304" y="146"/>
                      </a:lnTo>
                      <a:lnTo>
                        <a:pt x="1279" y="133"/>
                      </a:lnTo>
                      <a:lnTo>
                        <a:pt x="1282" y="77"/>
                      </a:lnTo>
                      <a:lnTo>
                        <a:pt x="1320" y="46"/>
                      </a:lnTo>
                      <a:lnTo>
                        <a:pt x="1354" y="22"/>
                      </a:lnTo>
                      <a:lnTo>
                        <a:pt x="1303" y="0"/>
                      </a:lnTo>
                      <a:lnTo>
                        <a:pt x="1256" y="31"/>
                      </a:lnTo>
                      <a:lnTo>
                        <a:pt x="1196" y="41"/>
                      </a:lnTo>
                      <a:lnTo>
                        <a:pt x="1169" y="48"/>
                      </a:lnTo>
                      <a:lnTo>
                        <a:pt x="1145" y="54"/>
                      </a:lnTo>
                      <a:lnTo>
                        <a:pt x="1156" y="84"/>
                      </a:lnTo>
                      <a:lnTo>
                        <a:pt x="1140" y="96"/>
                      </a:lnTo>
                      <a:lnTo>
                        <a:pt x="1140" y="146"/>
                      </a:lnTo>
                      <a:lnTo>
                        <a:pt x="1098" y="139"/>
                      </a:lnTo>
                      <a:lnTo>
                        <a:pt x="1057" y="133"/>
                      </a:lnTo>
                      <a:lnTo>
                        <a:pt x="1018" y="92"/>
                      </a:lnTo>
                      <a:lnTo>
                        <a:pt x="989" y="90"/>
                      </a:lnTo>
                      <a:lnTo>
                        <a:pt x="947" y="108"/>
                      </a:lnTo>
                      <a:lnTo>
                        <a:pt x="888" y="115"/>
                      </a:lnTo>
                      <a:lnTo>
                        <a:pt x="883" y="133"/>
                      </a:lnTo>
                      <a:lnTo>
                        <a:pt x="835" y="146"/>
                      </a:lnTo>
                      <a:lnTo>
                        <a:pt x="790" y="139"/>
                      </a:lnTo>
                      <a:lnTo>
                        <a:pt x="759" y="115"/>
                      </a:lnTo>
                      <a:lnTo>
                        <a:pt x="724" y="102"/>
                      </a:lnTo>
                      <a:lnTo>
                        <a:pt x="666" y="108"/>
                      </a:lnTo>
                      <a:lnTo>
                        <a:pt x="637" y="139"/>
                      </a:lnTo>
                      <a:lnTo>
                        <a:pt x="586" y="126"/>
                      </a:lnTo>
                      <a:lnTo>
                        <a:pt x="586" y="211"/>
                      </a:lnTo>
                      <a:lnTo>
                        <a:pt x="550" y="259"/>
                      </a:lnTo>
                      <a:lnTo>
                        <a:pt x="480" y="272"/>
                      </a:lnTo>
                      <a:lnTo>
                        <a:pt x="409" y="289"/>
                      </a:lnTo>
                      <a:lnTo>
                        <a:pt x="392" y="326"/>
                      </a:lnTo>
                      <a:lnTo>
                        <a:pt x="374" y="363"/>
                      </a:lnTo>
                      <a:lnTo>
                        <a:pt x="351" y="381"/>
                      </a:lnTo>
                      <a:lnTo>
                        <a:pt x="290" y="382"/>
                      </a:lnTo>
                      <a:lnTo>
                        <a:pt x="295" y="400"/>
                      </a:lnTo>
                      <a:lnTo>
                        <a:pt x="297" y="423"/>
                      </a:lnTo>
                      <a:lnTo>
                        <a:pt x="306" y="436"/>
                      </a:lnTo>
                      <a:lnTo>
                        <a:pt x="293" y="455"/>
                      </a:lnTo>
                      <a:lnTo>
                        <a:pt x="276" y="490"/>
                      </a:lnTo>
                      <a:lnTo>
                        <a:pt x="251" y="501"/>
                      </a:lnTo>
                      <a:lnTo>
                        <a:pt x="214" y="504"/>
                      </a:lnTo>
                      <a:lnTo>
                        <a:pt x="191" y="521"/>
                      </a:lnTo>
                      <a:lnTo>
                        <a:pt x="161" y="519"/>
                      </a:lnTo>
                      <a:lnTo>
                        <a:pt x="159" y="538"/>
                      </a:lnTo>
                      <a:lnTo>
                        <a:pt x="134" y="532"/>
                      </a:lnTo>
                      <a:lnTo>
                        <a:pt x="122" y="550"/>
                      </a:lnTo>
                      <a:lnTo>
                        <a:pt x="123" y="589"/>
                      </a:lnTo>
                      <a:lnTo>
                        <a:pt x="134" y="636"/>
                      </a:lnTo>
                      <a:lnTo>
                        <a:pt x="99" y="623"/>
                      </a:lnTo>
                      <a:lnTo>
                        <a:pt x="88" y="636"/>
                      </a:lnTo>
                      <a:lnTo>
                        <a:pt x="46" y="713"/>
                      </a:lnTo>
                      <a:lnTo>
                        <a:pt x="0" y="779"/>
                      </a:lnTo>
                      <a:lnTo>
                        <a:pt x="6" y="779"/>
                      </a:lnTo>
                      <a:lnTo>
                        <a:pt x="88" y="777"/>
                      </a:lnTo>
                      <a:lnTo>
                        <a:pt x="122" y="779"/>
                      </a:lnTo>
                      <a:lnTo>
                        <a:pt x="144" y="788"/>
                      </a:lnTo>
                      <a:lnTo>
                        <a:pt x="190" y="836"/>
                      </a:lnTo>
                      <a:lnTo>
                        <a:pt x="149" y="862"/>
                      </a:lnTo>
                      <a:lnTo>
                        <a:pt x="178" y="905"/>
                      </a:lnTo>
                      <a:lnTo>
                        <a:pt x="192" y="938"/>
                      </a:lnTo>
                      <a:lnTo>
                        <a:pt x="258" y="957"/>
                      </a:lnTo>
                      <a:lnTo>
                        <a:pt x="315" y="967"/>
                      </a:lnTo>
                      <a:lnTo>
                        <a:pt x="339" y="979"/>
                      </a:lnTo>
                      <a:lnTo>
                        <a:pt x="414" y="985"/>
                      </a:lnTo>
                      <a:lnTo>
                        <a:pt x="447" y="954"/>
                      </a:lnTo>
                      <a:lnTo>
                        <a:pt x="461" y="930"/>
                      </a:lnTo>
                      <a:lnTo>
                        <a:pt x="503" y="938"/>
                      </a:lnTo>
                      <a:lnTo>
                        <a:pt x="534" y="945"/>
                      </a:lnTo>
                      <a:lnTo>
                        <a:pt x="561" y="952"/>
                      </a:lnTo>
                      <a:lnTo>
                        <a:pt x="579" y="955"/>
                      </a:lnTo>
                      <a:lnTo>
                        <a:pt x="582" y="928"/>
                      </a:lnTo>
                      <a:lnTo>
                        <a:pt x="573" y="901"/>
                      </a:lnTo>
                      <a:lnTo>
                        <a:pt x="599" y="888"/>
                      </a:lnTo>
                      <a:lnTo>
                        <a:pt x="620" y="876"/>
                      </a:lnTo>
                      <a:lnTo>
                        <a:pt x="686" y="884"/>
                      </a:lnTo>
                      <a:lnTo>
                        <a:pt x="725" y="891"/>
                      </a:lnTo>
                      <a:lnTo>
                        <a:pt x="775" y="888"/>
                      </a:lnTo>
                      <a:lnTo>
                        <a:pt x="814" y="876"/>
                      </a:lnTo>
                      <a:lnTo>
                        <a:pt x="843" y="860"/>
                      </a:lnTo>
                      <a:lnTo>
                        <a:pt x="870" y="846"/>
                      </a:lnTo>
                      <a:lnTo>
                        <a:pt x="1027" y="750"/>
                      </a:lnTo>
                      <a:lnTo>
                        <a:pt x="1050" y="733"/>
                      </a:lnTo>
                      <a:lnTo>
                        <a:pt x="1196" y="599"/>
                      </a:lnTo>
                      <a:lnTo>
                        <a:pt x="1297" y="496"/>
                      </a:lnTo>
                      <a:lnTo>
                        <a:pt x="1419" y="398"/>
                      </a:lnTo>
                      <a:lnTo>
                        <a:pt x="1551" y="272"/>
                      </a:lnTo>
                      <a:lnTo>
                        <a:pt x="1492" y="198"/>
                      </a:lnTo>
                    </a:path>
                  </a:pathLst>
                </a:custGeom>
                <a:grp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GB" alt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sp>
              <p:nvSpPr>
                <p:cNvPr id="62" name="Freeform 12">
                  <a:extLst>
                    <a:ext uri="{FF2B5EF4-FFF2-40B4-BE49-F238E27FC236}">
                      <a16:creationId xmlns:a16="http://schemas.microsoft.com/office/drawing/2014/main" id="{BAA0A0D2-6317-492B-BE76-E9E95687FEEB}"/>
                    </a:ext>
                  </a:extLst>
                </p:cNvPr>
                <p:cNvSpPr>
                  <a:spLocks noChangeAspect="1"/>
                </p:cNvSpPr>
                <p:nvPr/>
              </p:nvSpPr>
              <p:spPr bwMode="gray">
                <a:xfrm>
                  <a:off x="-384968" y="4000500"/>
                  <a:ext cx="1116013" cy="1052513"/>
                </a:xfrm>
                <a:custGeom>
                  <a:avLst/>
                  <a:gdLst>
                    <a:gd name="T0" fmla="*/ 1145 w 1304"/>
                    <a:gd name="T1" fmla="*/ 813 h 1075"/>
                    <a:gd name="T2" fmla="*/ 1058 w 1304"/>
                    <a:gd name="T3" fmla="*/ 724 h 1075"/>
                    <a:gd name="T4" fmla="*/ 1076 w 1304"/>
                    <a:gd name="T5" fmla="*/ 600 h 1075"/>
                    <a:gd name="T6" fmla="*/ 1121 w 1304"/>
                    <a:gd name="T7" fmla="*/ 535 h 1075"/>
                    <a:gd name="T8" fmla="*/ 1156 w 1304"/>
                    <a:gd name="T9" fmla="*/ 487 h 1075"/>
                    <a:gd name="T10" fmla="*/ 1204 w 1304"/>
                    <a:gd name="T11" fmla="*/ 457 h 1075"/>
                    <a:gd name="T12" fmla="*/ 1303 w 1304"/>
                    <a:gd name="T13" fmla="*/ 385 h 1075"/>
                    <a:gd name="T14" fmla="*/ 1244 w 1304"/>
                    <a:gd name="T15" fmla="*/ 335 h 1075"/>
                    <a:gd name="T16" fmla="*/ 1145 w 1304"/>
                    <a:gd name="T17" fmla="*/ 312 h 1075"/>
                    <a:gd name="T18" fmla="*/ 1068 w 1304"/>
                    <a:gd name="T19" fmla="*/ 348 h 1075"/>
                    <a:gd name="T20" fmla="*/ 981 w 1304"/>
                    <a:gd name="T21" fmla="*/ 336 h 1075"/>
                    <a:gd name="T22" fmla="*/ 911 w 1304"/>
                    <a:gd name="T23" fmla="*/ 301 h 1075"/>
                    <a:gd name="T24" fmla="*/ 876 w 1304"/>
                    <a:gd name="T25" fmla="*/ 360 h 1075"/>
                    <a:gd name="T26" fmla="*/ 800 w 1304"/>
                    <a:gd name="T27" fmla="*/ 427 h 1075"/>
                    <a:gd name="T28" fmla="*/ 700 w 1304"/>
                    <a:gd name="T29" fmla="*/ 505 h 1075"/>
                    <a:gd name="T30" fmla="*/ 625 w 1304"/>
                    <a:gd name="T31" fmla="*/ 548 h 1075"/>
                    <a:gd name="T32" fmla="*/ 608 w 1304"/>
                    <a:gd name="T33" fmla="*/ 591 h 1075"/>
                    <a:gd name="T34" fmla="*/ 495 w 1304"/>
                    <a:gd name="T35" fmla="*/ 570 h 1075"/>
                    <a:gd name="T36" fmla="*/ 491 w 1304"/>
                    <a:gd name="T37" fmla="*/ 450 h 1075"/>
                    <a:gd name="T38" fmla="*/ 455 w 1304"/>
                    <a:gd name="T39" fmla="*/ 439 h 1075"/>
                    <a:gd name="T40" fmla="*/ 426 w 1304"/>
                    <a:gd name="T41" fmla="*/ 481 h 1075"/>
                    <a:gd name="T42" fmla="*/ 350 w 1304"/>
                    <a:gd name="T43" fmla="*/ 530 h 1075"/>
                    <a:gd name="T44" fmla="*/ 344 w 1304"/>
                    <a:gd name="T45" fmla="*/ 457 h 1075"/>
                    <a:gd name="T46" fmla="*/ 334 w 1304"/>
                    <a:gd name="T47" fmla="*/ 387 h 1075"/>
                    <a:gd name="T48" fmla="*/ 280 w 1304"/>
                    <a:gd name="T49" fmla="*/ 354 h 1075"/>
                    <a:gd name="T50" fmla="*/ 280 w 1304"/>
                    <a:gd name="T51" fmla="*/ 305 h 1075"/>
                    <a:gd name="T52" fmla="*/ 233 w 1304"/>
                    <a:gd name="T53" fmla="*/ 69 h 1075"/>
                    <a:gd name="T54" fmla="*/ 155 w 1304"/>
                    <a:gd name="T55" fmla="*/ 0 h 1075"/>
                    <a:gd name="T56" fmla="*/ 94 w 1304"/>
                    <a:gd name="T57" fmla="*/ 92 h 1075"/>
                    <a:gd name="T58" fmla="*/ 0 w 1304"/>
                    <a:gd name="T59" fmla="*/ 178 h 1075"/>
                    <a:gd name="T60" fmla="*/ 105 w 1304"/>
                    <a:gd name="T61" fmla="*/ 427 h 1075"/>
                    <a:gd name="T62" fmla="*/ 70 w 1304"/>
                    <a:gd name="T63" fmla="*/ 570 h 1075"/>
                    <a:gd name="T64" fmla="*/ 23 w 1304"/>
                    <a:gd name="T65" fmla="*/ 614 h 1075"/>
                    <a:gd name="T66" fmla="*/ 151 w 1304"/>
                    <a:gd name="T67" fmla="*/ 831 h 1075"/>
                    <a:gd name="T68" fmla="*/ 128 w 1304"/>
                    <a:gd name="T69" fmla="*/ 874 h 1075"/>
                    <a:gd name="T70" fmla="*/ 139 w 1304"/>
                    <a:gd name="T71" fmla="*/ 964 h 1075"/>
                    <a:gd name="T72" fmla="*/ 164 w 1304"/>
                    <a:gd name="T73" fmla="*/ 904 h 1075"/>
                    <a:gd name="T74" fmla="*/ 222 w 1304"/>
                    <a:gd name="T75" fmla="*/ 960 h 1075"/>
                    <a:gd name="T76" fmla="*/ 315 w 1304"/>
                    <a:gd name="T77" fmla="*/ 989 h 1075"/>
                    <a:gd name="T78" fmla="*/ 373 w 1304"/>
                    <a:gd name="T79" fmla="*/ 1068 h 1075"/>
                    <a:gd name="T80" fmla="*/ 508 w 1304"/>
                    <a:gd name="T81" fmla="*/ 1019 h 1075"/>
                    <a:gd name="T82" fmla="*/ 620 w 1304"/>
                    <a:gd name="T83" fmla="*/ 989 h 1075"/>
                    <a:gd name="T84" fmla="*/ 655 w 1304"/>
                    <a:gd name="T85" fmla="*/ 983 h 1075"/>
                    <a:gd name="T86" fmla="*/ 830 w 1304"/>
                    <a:gd name="T87" fmla="*/ 964 h 1075"/>
                    <a:gd name="T88" fmla="*/ 888 w 1304"/>
                    <a:gd name="T89" fmla="*/ 893 h 1075"/>
                    <a:gd name="T90" fmla="*/ 1092 w 1304"/>
                    <a:gd name="T91" fmla="*/ 904 h 1075"/>
                    <a:gd name="T92" fmla="*/ 1180 w 1304"/>
                    <a:gd name="T93" fmla="*/ 874 h 107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04"/>
                    <a:gd name="T142" fmla="*/ 0 h 1075"/>
                    <a:gd name="T143" fmla="*/ 1304 w 1304"/>
                    <a:gd name="T144" fmla="*/ 1075 h 107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04" h="1075">
                      <a:moveTo>
                        <a:pt x="1191" y="880"/>
                      </a:moveTo>
                      <a:lnTo>
                        <a:pt x="1169" y="843"/>
                      </a:lnTo>
                      <a:lnTo>
                        <a:pt x="1145" y="813"/>
                      </a:lnTo>
                      <a:lnTo>
                        <a:pt x="1186" y="784"/>
                      </a:lnTo>
                      <a:lnTo>
                        <a:pt x="1139" y="734"/>
                      </a:lnTo>
                      <a:lnTo>
                        <a:pt x="1058" y="724"/>
                      </a:lnTo>
                      <a:lnTo>
                        <a:pt x="999" y="729"/>
                      </a:lnTo>
                      <a:lnTo>
                        <a:pt x="1029" y="687"/>
                      </a:lnTo>
                      <a:lnTo>
                        <a:pt x="1076" y="600"/>
                      </a:lnTo>
                      <a:lnTo>
                        <a:pt x="1098" y="570"/>
                      </a:lnTo>
                      <a:lnTo>
                        <a:pt x="1133" y="585"/>
                      </a:lnTo>
                      <a:lnTo>
                        <a:pt x="1121" y="535"/>
                      </a:lnTo>
                      <a:lnTo>
                        <a:pt x="1121" y="499"/>
                      </a:lnTo>
                      <a:lnTo>
                        <a:pt x="1133" y="481"/>
                      </a:lnTo>
                      <a:lnTo>
                        <a:pt x="1156" y="487"/>
                      </a:lnTo>
                      <a:lnTo>
                        <a:pt x="1156" y="469"/>
                      </a:lnTo>
                      <a:lnTo>
                        <a:pt x="1185" y="469"/>
                      </a:lnTo>
                      <a:lnTo>
                        <a:pt x="1204" y="457"/>
                      </a:lnTo>
                      <a:lnTo>
                        <a:pt x="1251" y="450"/>
                      </a:lnTo>
                      <a:lnTo>
                        <a:pt x="1274" y="439"/>
                      </a:lnTo>
                      <a:lnTo>
                        <a:pt x="1303" y="385"/>
                      </a:lnTo>
                      <a:lnTo>
                        <a:pt x="1286" y="324"/>
                      </a:lnTo>
                      <a:lnTo>
                        <a:pt x="1261" y="324"/>
                      </a:lnTo>
                      <a:lnTo>
                        <a:pt x="1244" y="335"/>
                      </a:lnTo>
                      <a:lnTo>
                        <a:pt x="1227" y="335"/>
                      </a:lnTo>
                      <a:lnTo>
                        <a:pt x="1204" y="312"/>
                      </a:lnTo>
                      <a:lnTo>
                        <a:pt x="1145" y="312"/>
                      </a:lnTo>
                      <a:lnTo>
                        <a:pt x="1121" y="318"/>
                      </a:lnTo>
                      <a:lnTo>
                        <a:pt x="1098" y="360"/>
                      </a:lnTo>
                      <a:lnTo>
                        <a:pt x="1068" y="348"/>
                      </a:lnTo>
                      <a:lnTo>
                        <a:pt x="1016" y="354"/>
                      </a:lnTo>
                      <a:lnTo>
                        <a:pt x="1016" y="341"/>
                      </a:lnTo>
                      <a:lnTo>
                        <a:pt x="981" y="336"/>
                      </a:lnTo>
                      <a:lnTo>
                        <a:pt x="939" y="284"/>
                      </a:lnTo>
                      <a:lnTo>
                        <a:pt x="916" y="285"/>
                      </a:lnTo>
                      <a:lnTo>
                        <a:pt x="911" y="301"/>
                      </a:lnTo>
                      <a:lnTo>
                        <a:pt x="903" y="335"/>
                      </a:lnTo>
                      <a:lnTo>
                        <a:pt x="893" y="349"/>
                      </a:lnTo>
                      <a:lnTo>
                        <a:pt x="876" y="360"/>
                      </a:lnTo>
                      <a:lnTo>
                        <a:pt x="876" y="385"/>
                      </a:lnTo>
                      <a:lnTo>
                        <a:pt x="854" y="426"/>
                      </a:lnTo>
                      <a:lnTo>
                        <a:pt x="800" y="427"/>
                      </a:lnTo>
                      <a:lnTo>
                        <a:pt x="771" y="432"/>
                      </a:lnTo>
                      <a:lnTo>
                        <a:pt x="741" y="475"/>
                      </a:lnTo>
                      <a:lnTo>
                        <a:pt x="700" y="505"/>
                      </a:lnTo>
                      <a:lnTo>
                        <a:pt x="688" y="530"/>
                      </a:lnTo>
                      <a:lnTo>
                        <a:pt x="672" y="541"/>
                      </a:lnTo>
                      <a:lnTo>
                        <a:pt x="625" y="548"/>
                      </a:lnTo>
                      <a:lnTo>
                        <a:pt x="625" y="553"/>
                      </a:lnTo>
                      <a:lnTo>
                        <a:pt x="613" y="570"/>
                      </a:lnTo>
                      <a:lnTo>
                        <a:pt x="608" y="591"/>
                      </a:lnTo>
                      <a:lnTo>
                        <a:pt x="584" y="601"/>
                      </a:lnTo>
                      <a:lnTo>
                        <a:pt x="526" y="608"/>
                      </a:lnTo>
                      <a:lnTo>
                        <a:pt x="495" y="570"/>
                      </a:lnTo>
                      <a:lnTo>
                        <a:pt x="478" y="524"/>
                      </a:lnTo>
                      <a:lnTo>
                        <a:pt x="478" y="487"/>
                      </a:lnTo>
                      <a:lnTo>
                        <a:pt x="491" y="450"/>
                      </a:lnTo>
                      <a:lnTo>
                        <a:pt x="502" y="427"/>
                      </a:lnTo>
                      <a:lnTo>
                        <a:pt x="478" y="427"/>
                      </a:lnTo>
                      <a:lnTo>
                        <a:pt x="455" y="439"/>
                      </a:lnTo>
                      <a:lnTo>
                        <a:pt x="455" y="462"/>
                      </a:lnTo>
                      <a:lnTo>
                        <a:pt x="444" y="481"/>
                      </a:lnTo>
                      <a:lnTo>
                        <a:pt x="426" y="481"/>
                      </a:lnTo>
                      <a:lnTo>
                        <a:pt x="397" y="487"/>
                      </a:lnTo>
                      <a:lnTo>
                        <a:pt x="361" y="530"/>
                      </a:lnTo>
                      <a:lnTo>
                        <a:pt x="350" y="530"/>
                      </a:lnTo>
                      <a:lnTo>
                        <a:pt x="344" y="505"/>
                      </a:lnTo>
                      <a:lnTo>
                        <a:pt x="337" y="487"/>
                      </a:lnTo>
                      <a:lnTo>
                        <a:pt x="344" y="457"/>
                      </a:lnTo>
                      <a:lnTo>
                        <a:pt x="361" y="420"/>
                      </a:lnTo>
                      <a:lnTo>
                        <a:pt x="346" y="402"/>
                      </a:lnTo>
                      <a:lnTo>
                        <a:pt x="334" y="387"/>
                      </a:lnTo>
                      <a:lnTo>
                        <a:pt x="322" y="375"/>
                      </a:lnTo>
                      <a:lnTo>
                        <a:pt x="305" y="361"/>
                      </a:lnTo>
                      <a:lnTo>
                        <a:pt x="280" y="354"/>
                      </a:lnTo>
                      <a:lnTo>
                        <a:pt x="256" y="354"/>
                      </a:lnTo>
                      <a:lnTo>
                        <a:pt x="256" y="341"/>
                      </a:lnTo>
                      <a:lnTo>
                        <a:pt x="280" y="305"/>
                      </a:lnTo>
                      <a:lnTo>
                        <a:pt x="251" y="234"/>
                      </a:lnTo>
                      <a:lnTo>
                        <a:pt x="233" y="184"/>
                      </a:lnTo>
                      <a:lnTo>
                        <a:pt x="233" y="69"/>
                      </a:lnTo>
                      <a:lnTo>
                        <a:pt x="200" y="54"/>
                      </a:lnTo>
                      <a:lnTo>
                        <a:pt x="175" y="16"/>
                      </a:lnTo>
                      <a:lnTo>
                        <a:pt x="155" y="0"/>
                      </a:lnTo>
                      <a:lnTo>
                        <a:pt x="134" y="10"/>
                      </a:lnTo>
                      <a:lnTo>
                        <a:pt x="121" y="27"/>
                      </a:lnTo>
                      <a:lnTo>
                        <a:pt x="94" y="92"/>
                      </a:lnTo>
                      <a:lnTo>
                        <a:pt x="36" y="89"/>
                      </a:lnTo>
                      <a:lnTo>
                        <a:pt x="16" y="138"/>
                      </a:lnTo>
                      <a:lnTo>
                        <a:pt x="0" y="178"/>
                      </a:lnTo>
                      <a:lnTo>
                        <a:pt x="11" y="208"/>
                      </a:lnTo>
                      <a:lnTo>
                        <a:pt x="100" y="360"/>
                      </a:lnTo>
                      <a:lnTo>
                        <a:pt x="105" y="427"/>
                      </a:lnTo>
                      <a:lnTo>
                        <a:pt x="116" y="462"/>
                      </a:lnTo>
                      <a:lnTo>
                        <a:pt x="100" y="535"/>
                      </a:lnTo>
                      <a:lnTo>
                        <a:pt x="70" y="570"/>
                      </a:lnTo>
                      <a:lnTo>
                        <a:pt x="52" y="570"/>
                      </a:lnTo>
                      <a:lnTo>
                        <a:pt x="29" y="560"/>
                      </a:lnTo>
                      <a:lnTo>
                        <a:pt x="23" y="614"/>
                      </a:lnTo>
                      <a:lnTo>
                        <a:pt x="82" y="717"/>
                      </a:lnTo>
                      <a:lnTo>
                        <a:pt x="128" y="801"/>
                      </a:lnTo>
                      <a:lnTo>
                        <a:pt x="151" y="831"/>
                      </a:lnTo>
                      <a:lnTo>
                        <a:pt x="139" y="855"/>
                      </a:lnTo>
                      <a:lnTo>
                        <a:pt x="121" y="851"/>
                      </a:lnTo>
                      <a:lnTo>
                        <a:pt x="128" y="874"/>
                      </a:lnTo>
                      <a:lnTo>
                        <a:pt x="116" y="897"/>
                      </a:lnTo>
                      <a:lnTo>
                        <a:pt x="128" y="934"/>
                      </a:lnTo>
                      <a:lnTo>
                        <a:pt x="139" y="964"/>
                      </a:lnTo>
                      <a:lnTo>
                        <a:pt x="157" y="977"/>
                      </a:lnTo>
                      <a:lnTo>
                        <a:pt x="157" y="922"/>
                      </a:lnTo>
                      <a:lnTo>
                        <a:pt x="164" y="904"/>
                      </a:lnTo>
                      <a:lnTo>
                        <a:pt x="203" y="904"/>
                      </a:lnTo>
                      <a:lnTo>
                        <a:pt x="203" y="948"/>
                      </a:lnTo>
                      <a:lnTo>
                        <a:pt x="222" y="960"/>
                      </a:lnTo>
                      <a:lnTo>
                        <a:pt x="268" y="960"/>
                      </a:lnTo>
                      <a:lnTo>
                        <a:pt x="286" y="983"/>
                      </a:lnTo>
                      <a:lnTo>
                        <a:pt x="315" y="989"/>
                      </a:lnTo>
                      <a:lnTo>
                        <a:pt x="320" y="1012"/>
                      </a:lnTo>
                      <a:lnTo>
                        <a:pt x="320" y="1025"/>
                      </a:lnTo>
                      <a:lnTo>
                        <a:pt x="373" y="1068"/>
                      </a:lnTo>
                      <a:lnTo>
                        <a:pt x="455" y="1074"/>
                      </a:lnTo>
                      <a:lnTo>
                        <a:pt x="478" y="1055"/>
                      </a:lnTo>
                      <a:lnTo>
                        <a:pt x="508" y="1019"/>
                      </a:lnTo>
                      <a:lnTo>
                        <a:pt x="555" y="1007"/>
                      </a:lnTo>
                      <a:lnTo>
                        <a:pt x="572" y="983"/>
                      </a:lnTo>
                      <a:lnTo>
                        <a:pt x="620" y="989"/>
                      </a:lnTo>
                      <a:lnTo>
                        <a:pt x="636" y="964"/>
                      </a:lnTo>
                      <a:lnTo>
                        <a:pt x="648" y="964"/>
                      </a:lnTo>
                      <a:lnTo>
                        <a:pt x="655" y="983"/>
                      </a:lnTo>
                      <a:lnTo>
                        <a:pt x="741" y="977"/>
                      </a:lnTo>
                      <a:lnTo>
                        <a:pt x="753" y="964"/>
                      </a:lnTo>
                      <a:lnTo>
                        <a:pt x="830" y="964"/>
                      </a:lnTo>
                      <a:lnTo>
                        <a:pt x="865" y="928"/>
                      </a:lnTo>
                      <a:lnTo>
                        <a:pt x="876" y="922"/>
                      </a:lnTo>
                      <a:lnTo>
                        <a:pt x="888" y="893"/>
                      </a:lnTo>
                      <a:lnTo>
                        <a:pt x="940" y="893"/>
                      </a:lnTo>
                      <a:lnTo>
                        <a:pt x="1035" y="897"/>
                      </a:lnTo>
                      <a:lnTo>
                        <a:pt x="1092" y="904"/>
                      </a:lnTo>
                      <a:lnTo>
                        <a:pt x="1116" y="904"/>
                      </a:lnTo>
                      <a:lnTo>
                        <a:pt x="1145" y="874"/>
                      </a:lnTo>
                      <a:lnTo>
                        <a:pt x="1180" y="874"/>
                      </a:lnTo>
                      <a:lnTo>
                        <a:pt x="1185" y="874"/>
                      </a:lnTo>
                      <a:lnTo>
                        <a:pt x="1191" y="880"/>
                      </a:lnTo>
                    </a:path>
                  </a:pathLst>
                </a:custGeom>
                <a:solidFill>
                  <a:srgbClr val="D9D9D9"/>
                </a:solid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sp>
              <p:nvSpPr>
                <p:cNvPr id="63" name="Freeform 13">
                  <a:extLst>
                    <a:ext uri="{FF2B5EF4-FFF2-40B4-BE49-F238E27FC236}">
                      <a16:creationId xmlns:a16="http://schemas.microsoft.com/office/drawing/2014/main" id="{6071DDC3-FC4A-4A47-A2F7-91E7F9FEF07F}"/>
                    </a:ext>
                  </a:extLst>
                </p:cNvPr>
                <p:cNvSpPr>
                  <a:spLocks noChangeAspect="1"/>
                </p:cNvSpPr>
                <p:nvPr/>
              </p:nvSpPr>
              <p:spPr bwMode="gray">
                <a:xfrm>
                  <a:off x="785020" y="3140075"/>
                  <a:ext cx="985837" cy="955675"/>
                </a:xfrm>
                <a:custGeom>
                  <a:avLst/>
                  <a:gdLst>
                    <a:gd name="T0" fmla="*/ 2147483647 w 1151"/>
                    <a:gd name="T1" fmla="*/ 2147483647 h 977"/>
                    <a:gd name="T2" fmla="*/ 2147483647 w 1151"/>
                    <a:gd name="T3" fmla="*/ 2147483647 h 977"/>
                    <a:gd name="T4" fmla="*/ 2147483647 w 1151"/>
                    <a:gd name="T5" fmla="*/ 0 h 977"/>
                    <a:gd name="T6" fmla="*/ 2147483647 w 1151"/>
                    <a:gd name="T7" fmla="*/ 2147483647 h 977"/>
                    <a:gd name="T8" fmla="*/ 2147483647 w 1151"/>
                    <a:gd name="T9" fmla="*/ 2147483647 h 977"/>
                    <a:gd name="T10" fmla="*/ 2147483647 w 1151"/>
                    <a:gd name="T11" fmla="*/ 2147483647 h 977"/>
                    <a:gd name="T12" fmla="*/ 2147483647 w 1151"/>
                    <a:gd name="T13" fmla="*/ 2147483647 h 977"/>
                    <a:gd name="T14" fmla="*/ 2147483647 w 1151"/>
                    <a:gd name="T15" fmla="*/ 2147483647 h 977"/>
                    <a:gd name="T16" fmla="*/ 2147483647 w 1151"/>
                    <a:gd name="T17" fmla="*/ 2147483647 h 977"/>
                    <a:gd name="T18" fmla="*/ 2147483647 w 1151"/>
                    <a:gd name="T19" fmla="*/ 2147483647 h 977"/>
                    <a:gd name="T20" fmla="*/ 2147483647 w 1151"/>
                    <a:gd name="T21" fmla="*/ 2147483647 h 977"/>
                    <a:gd name="T22" fmla="*/ 2147483647 w 1151"/>
                    <a:gd name="T23" fmla="*/ 2147483647 h 977"/>
                    <a:gd name="T24" fmla="*/ 2147483647 w 1151"/>
                    <a:gd name="T25" fmla="*/ 2147483647 h 977"/>
                    <a:gd name="T26" fmla="*/ 2147483647 w 1151"/>
                    <a:gd name="T27" fmla="*/ 2147483647 h 977"/>
                    <a:gd name="T28" fmla="*/ 2147483647 w 1151"/>
                    <a:gd name="T29" fmla="*/ 2147483647 h 977"/>
                    <a:gd name="T30" fmla="*/ 2147483647 w 1151"/>
                    <a:gd name="T31" fmla="*/ 2147483647 h 977"/>
                    <a:gd name="T32" fmla="*/ 2147483647 w 1151"/>
                    <a:gd name="T33" fmla="*/ 2147483647 h 977"/>
                    <a:gd name="T34" fmla="*/ 2147483647 w 1151"/>
                    <a:gd name="T35" fmla="*/ 2147483647 h 977"/>
                    <a:gd name="T36" fmla="*/ 2147483647 w 1151"/>
                    <a:gd name="T37" fmla="*/ 2147483647 h 977"/>
                    <a:gd name="T38" fmla="*/ 2147483647 w 1151"/>
                    <a:gd name="T39" fmla="*/ 2147483647 h 977"/>
                    <a:gd name="T40" fmla="*/ 2147483647 w 1151"/>
                    <a:gd name="T41" fmla="*/ 2147483647 h 977"/>
                    <a:gd name="T42" fmla="*/ 2147483647 w 1151"/>
                    <a:gd name="T43" fmla="*/ 2147483647 h 977"/>
                    <a:gd name="T44" fmla="*/ 2147483647 w 1151"/>
                    <a:gd name="T45" fmla="*/ 2147483647 h 977"/>
                    <a:gd name="T46" fmla="*/ 2147483647 w 1151"/>
                    <a:gd name="T47" fmla="*/ 2147483647 h 977"/>
                    <a:gd name="T48" fmla="*/ 2147483647 w 1151"/>
                    <a:gd name="T49" fmla="*/ 2147483647 h 977"/>
                    <a:gd name="T50" fmla="*/ 2147483647 w 1151"/>
                    <a:gd name="T51" fmla="*/ 2147483647 h 977"/>
                    <a:gd name="T52" fmla="*/ 2147483647 w 1151"/>
                    <a:gd name="T53" fmla="*/ 2147483647 h 977"/>
                    <a:gd name="T54" fmla="*/ 2147483647 w 1151"/>
                    <a:gd name="T55" fmla="*/ 2147483647 h 977"/>
                    <a:gd name="T56" fmla="*/ 2147483647 w 1151"/>
                    <a:gd name="T57" fmla="*/ 2147483647 h 977"/>
                    <a:gd name="T58" fmla="*/ 2147483647 w 1151"/>
                    <a:gd name="T59" fmla="*/ 2147483647 h 977"/>
                    <a:gd name="T60" fmla="*/ 2147483647 w 1151"/>
                    <a:gd name="T61" fmla="*/ 2147483647 h 977"/>
                    <a:gd name="T62" fmla="*/ 2147483647 w 1151"/>
                    <a:gd name="T63" fmla="*/ 2147483647 h 977"/>
                    <a:gd name="T64" fmla="*/ 0 w 1151"/>
                    <a:gd name="T65" fmla="*/ 2147483647 h 977"/>
                    <a:gd name="T66" fmla="*/ 2147483647 w 1151"/>
                    <a:gd name="T67" fmla="*/ 2147483647 h 977"/>
                    <a:gd name="T68" fmla="*/ 2147483647 w 1151"/>
                    <a:gd name="T69" fmla="*/ 2147483647 h 977"/>
                    <a:gd name="T70" fmla="*/ 2147483647 w 1151"/>
                    <a:gd name="T71" fmla="*/ 2147483647 h 977"/>
                    <a:gd name="T72" fmla="*/ 2147483647 w 1151"/>
                    <a:gd name="T73" fmla="*/ 2147483647 h 977"/>
                    <a:gd name="T74" fmla="*/ 2147483647 w 1151"/>
                    <a:gd name="T75" fmla="*/ 2147483647 h 977"/>
                    <a:gd name="T76" fmla="*/ 2147483647 w 1151"/>
                    <a:gd name="T77" fmla="*/ 2147483647 h 977"/>
                    <a:gd name="T78" fmla="*/ 2147483647 w 1151"/>
                    <a:gd name="T79" fmla="*/ 2147483647 h 977"/>
                    <a:gd name="T80" fmla="*/ 2147483647 w 1151"/>
                    <a:gd name="T81" fmla="*/ 2147483647 h 977"/>
                    <a:gd name="T82" fmla="*/ 2147483647 w 1151"/>
                    <a:gd name="T83" fmla="*/ 2147483647 h 977"/>
                    <a:gd name="T84" fmla="*/ 2147483647 w 1151"/>
                    <a:gd name="T85" fmla="*/ 2147483647 h 977"/>
                    <a:gd name="T86" fmla="*/ 2147483647 w 1151"/>
                    <a:gd name="T87" fmla="*/ 2147483647 h 977"/>
                    <a:gd name="T88" fmla="*/ 2147483647 w 1151"/>
                    <a:gd name="T89" fmla="*/ 2147483647 h 977"/>
                    <a:gd name="T90" fmla="*/ 2147483647 w 1151"/>
                    <a:gd name="T91" fmla="*/ 2147483647 h 977"/>
                    <a:gd name="T92" fmla="*/ 2147483647 w 1151"/>
                    <a:gd name="T93" fmla="*/ 2147483647 h 97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51"/>
                    <a:gd name="T142" fmla="*/ 0 h 977"/>
                    <a:gd name="T143" fmla="*/ 1151 w 1151"/>
                    <a:gd name="T144" fmla="*/ 977 h 97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51" h="977">
                      <a:moveTo>
                        <a:pt x="691" y="38"/>
                      </a:moveTo>
                      <a:lnTo>
                        <a:pt x="703" y="19"/>
                      </a:lnTo>
                      <a:lnTo>
                        <a:pt x="712" y="8"/>
                      </a:lnTo>
                      <a:lnTo>
                        <a:pt x="747" y="19"/>
                      </a:lnTo>
                      <a:lnTo>
                        <a:pt x="756" y="8"/>
                      </a:lnTo>
                      <a:lnTo>
                        <a:pt x="783" y="0"/>
                      </a:lnTo>
                      <a:lnTo>
                        <a:pt x="800" y="19"/>
                      </a:lnTo>
                      <a:lnTo>
                        <a:pt x="826" y="41"/>
                      </a:lnTo>
                      <a:lnTo>
                        <a:pt x="861" y="64"/>
                      </a:lnTo>
                      <a:lnTo>
                        <a:pt x="888" y="81"/>
                      </a:lnTo>
                      <a:lnTo>
                        <a:pt x="923" y="94"/>
                      </a:lnTo>
                      <a:lnTo>
                        <a:pt x="931" y="81"/>
                      </a:lnTo>
                      <a:lnTo>
                        <a:pt x="931" y="72"/>
                      </a:lnTo>
                      <a:lnTo>
                        <a:pt x="960" y="89"/>
                      </a:lnTo>
                      <a:lnTo>
                        <a:pt x="980" y="105"/>
                      </a:lnTo>
                      <a:lnTo>
                        <a:pt x="998" y="94"/>
                      </a:lnTo>
                      <a:lnTo>
                        <a:pt x="1010" y="91"/>
                      </a:lnTo>
                      <a:lnTo>
                        <a:pt x="1024" y="109"/>
                      </a:lnTo>
                      <a:lnTo>
                        <a:pt x="1028" y="127"/>
                      </a:lnTo>
                      <a:lnTo>
                        <a:pt x="1051" y="131"/>
                      </a:lnTo>
                      <a:lnTo>
                        <a:pt x="1062" y="146"/>
                      </a:lnTo>
                      <a:lnTo>
                        <a:pt x="1084" y="154"/>
                      </a:lnTo>
                      <a:lnTo>
                        <a:pt x="1103" y="154"/>
                      </a:lnTo>
                      <a:lnTo>
                        <a:pt x="1124" y="178"/>
                      </a:lnTo>
                      <a:lnTo>
                        <a:pt x="1150" y="223"/>
                      </a:lnTo>
                      <a:lnTo>
                        <a:pt x="1150" y="240"/>
                      </a:lnTo>
                      <a:lnTo>
                        <a:pt x="1133" y="340"/>
                      </a:lnTo>
                      <a:lnTo>
                        <a:pt x="1142" y="381"/>
                      </a:lnTo>
                      <a:lnTo>
                        <a:pt x="1124" y="395"/>
                      </a:lnTo>
                      <a:lnTo>
                        <a:pt x="1098" y="414"/>
                      </a:lnTo>
                      <a:lnTo>
                        <a:pt x="1071" y="445"/>
                      </a:lnTo>
                      <a:lnTo>
                        <a:pt x="1037" y="441"/>
                      </a:lnTo>
                      <a:lnTo>
                        <a:pt x="1006" y="473"/>
                      </a:lnTo>
                      <a:lnTo>
                        <a:pt x="962" y="485"/>
                      </a:lnTo>
                      <a:lnTo>
                        <a:pt x="957" y="531"/>
                      </a:lnTo>
                      <a:lnTo>
                        <a:pt x="919" y="494"/>
                      </a:lnTo>
                      <a:lnTo>
                        <a:pt x="875" y="477"/>
                      </a:lnTo>
                      <a:lnTo>
                        <a:pt x="839" y="477"/>
                      </a:lnTo>
                      <a:lnTo>
                        <a:pt x="786" y="508"/>
                      </a:lnTo>
                      <a:lnTo>
                        <a:pt x="747" y="544"/>
                      </a:lnTo>
                      <a:lnTo>
                        <a:pt x="703" y="544"/>
                      </a:lnTo>
                      <a:lnTo>
                        <a:pt x="642" y="641"/>
                      </a:lnTo>
                      <a:lnTo>
                        <a:pt x="621" y="676"/>
                      </a:lnTo>
                      <a:lnTo>
                        <a:pt x="562" y="711"/>
                      </a:lnTo>
                      <a:lnTo>
                        <a:pt x="559" y="755"/>
                      </a:lnTo>
                      <a:lnTo>
                        <a:pt x="595" y="820"/>
                      </a:lnTo>
                      <a:lnTo>
                        <a:pt x="625" y="850"/>
                      </a:lnTo>
                      <a:lnTo>
                        <a:pt x="621" y="916"/>
                      </a:lnTo>
                      <a:lnTo>
                        <a:pt x="606" y="925"/>
                      </a:lnTo>
                      <a:lnTo>
                        <a:pt x="576" y="936"/>
                      </a:lnTo>
                      <a:lnTo>
                        <a:pt x="528" y="944"/>
                      </a:lnTo>
                      <a:lnTo>
                        <a:pt x="516" y="958"/>
                      </a:lnTo>
                      <a:lnTo>
                        <a:pt x="507" y="967"/>
                      </a:lnTo>
                      <a:lnTo>
                        <a:pt x="484" y="967"/>
                      </a:lnTo>
                      <a:lnTo>
                        <a:pt x="458" y="976"/>
                      </a:lnTo>
                      <a:lnTo>
                        <a:pt x="423" y="966"/>
                      </a:lnTo>
                      <a:lnTo>
                        <a:pt x="385" y="939"/>
                      </a:lnTo>
                      <a:lnTo>
                        <a:pt x="340" y="930"/>
                      </a:lnTo>
                      <a:lnTo>
                        <a:pt x="301" y="937"/>
                      </a:lnTo>
                      <a:lnTo>
                        <a:pt x="274" y="963"/>
                      </a:lnTo>
                      <a:lnTo>
                        <a:pt x="222" y="953"/>
                      </a:lnTo>
                      <a:lnTo>
                        <a:pt x="193" y="916"/>
                      </a:lnTo>
                      <a:lnTo>
                        <a:pt x="101" y="833"/>
                      </a:lnTo>
                      <a:lnTo>
                        <a:pt x="89" y="794"/>
                      </a:lnTo>
                      <a:lnTo>
                        <a:pt x="3" y="718"/>
                      </a:lnTo>
                      <a:lnTo>
                        <a:pt x="0" y="681"/>
                      </a:lnTo>
                      <a:lnTo>
                        <a:pt x="37" y="632"/>
                      </a:lnTo>
                      <a:lnTo>
                        <a:pt x="81" y="523"/>
                      </a:lnTo>
                      <a:lnTo>
                        <a:pt x="109" y="481"/>
                      </a:lnTo>
                      <a:lnTo>
                        <a:pt x="117" y="409"/>
                      </a:lnTo>
                      <a:lnTo>
                        <a:pt x="135" y="368"/>
                      </a:lnTo>
                      <a:lnTo>
                        <a:pt x="134" y="318"/>
                      </a:lnTo>
                      <a:lnTo>
                        <a:pt x="156" y="304"/>
                      </a:lnTo>
                      <a:lnTo>
                        <a:pt x="178" y="283"/>
                      </a:lnTo>
                      <a:lnTo>
                        <a:pt x="209" y="245"/>
                      </a:lnTo>
                      <a:lnTo>
                        <a:pt x="253" y="227"/>
                      </a:lnTo>
                      <a:lnTo>
                        <a:pt x="309" y="200"/>
                      </a:lnTo>
                      <a:lnTo>
                        <a:pt x="324" y="196"/>
                      </a:lnTo>
                      <a:lnTo>
                        <a:pt x="354" y="211"/>
                      </a:lnTo>
                      <a:lnTo>
                        <a:pt x="373" y="220"/>
                      </a:lnTo>
                      <a:lnTo>
                        <a:pt x="380" y="213"/>
                      </a:lnTo>
                      <a:lnTo>
                        <a:pt x="397" y="187"/>
                      </a:lnTo>
                      <a:lnTo>
                        <a:pt x="415" y="173"/>
                      </a:lnTo>
                      <a:lnTo>
                        <a:pt x="437" y="154"/>
                      </a:lnTo>
                      <a:lnTo>
                        <a:pt x="463" y="131"/>
                      </a:lnTo>
                      <a:lnTo>
                        <a:pt x="471" y="122"/>
                      </a:lnTo>
                      <a:lnTo>
                        <a:pt x="501" y="122"/>
                      </a:lnTo>
                      <a:lnTo>
                        <a:pt x="511" y="100"/>
                      </a:lnTo>
                      <a:lnTo>
                        <a:pt x="511" y="50"/>
                      </a:lnTo>
                      <a:lnTo>
                        <a:pt x="524" y="41"/>
                      </a:lnTo>
                      <a:lnTo>
                        <a:pt x="550" y="46"/>
                      </a:lnTo>
                      <a:lnTo>
                        <a:pt x="607" y="50"/>
                      </a:lnTo>
                      <a:lnTo>
                        <a:pt x="647" y="50"/>
                      </a:lnTo>
                      <a:lnTo>
                        <a:pt x="669" y="47"/>
                      </a:lnTo>
                      <a:lnTo>
                        <a:pt x="691" y="38"/>
                      </a:lnTo>
                    </a:path>
                  </a:pathLst>
                </a:custGeom>
                <a:solidFill>
                  <a:srgbClr val="D9D9D9"/>
                </a:solid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GB" alt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sp>
              <p:nvSpPr>
                <p:cNvPr id="64" name="Freeform 14">
                  <a:extLst>
                    <a:ext uri="{FF2B5EF4-FFF2-40B4-BE49-F238E27FC236}">
                      <a16:creationId xmlns:a16="http://schemas.microsoft.com/office/drawing/2014/main" id="{4928B953-4701-4F48-9154-A3BDC4F2ED8D}"/>
                    </a:ext>
                  </a:extLst>
                </p:cNvPr>
                <p:cNvSpPr>
                  <a:spLocks noChangeAspect="1"/>
                </p:cNvSpPr>
                <p:nvPr/>
              </p:nvSpPr>
              <p:spPr bwMode="gray">
                <a:xfrm>
                  <a:off x="488157" y="2632075"/>
                  <a:ext cx="1068388" cy="819150"/>
                </a:xfrm>
                <a:custGeom>
                  <a:avLst/>
                  <a:gdLst>
                    <a:gd name="T0" fmla="*/ 2147483647 w 1248"/>
                    <a:gd name="T1" fmla="*/ 2147483647 h 837"/>
                    <a:gd name="T2" fmla="*/ 2147483647 w 1248"/>
                    <a:gd name="T3" fmla="*/ 2147483647 h 837"/>
                    <a:gd name="T4" fmla="*/ 2147483647 w 1248"/>
                    <a:gd name="T5" fmla="*/ 2147483647 h 837"/>
                    <a:gd name="T6" fmla="*/ 2147483647 w 1248"/>
                    <a:gd name="T7" fmla="*/ 2147483647 h 837"/>
                    <a:gd name="T8" fmla="*/ 2147483647 w 1248"/>
                    <a:gd name="T9" fmla="*/ 2147483647 h 837"/>
                    <a:gd name="T10" fmla="*/ 2147483647 w 1248"/>
                    <a:gd name="T11" fmla="*/ 2147483647 h 837"/>
                    <a:gd name="T12" fmla="*/ 2147483647 w 1248"/>
                    <a:gd name="T13" fmla="*/ 2147483647 h 837"/>
                    <a:gd name="T14" fmla="*/ 2147483647 w 1248"/>
                    <a:gd name="T15" fmla="*/ 2147483647 h 837"/>
                    <a:gd name="T16" fmla="*/ 2147483647 w 1248"/>
                    <a:gd name="T17" fmla="*/ 2147483647 h 837"/>
                    <a:gd name="T18" fmla="*/ 2147483647 w 1248"/>
                    <a:gd name="T19" fmla="*/ 2147483647 h 837"/>
                    <a:gd name="T20" fmla="*/ 2147483647 w 1248"/>
                    <a:gd name="T21" fmla="*/ 2147483647 h 837"/>
                    <a:gd name="T22" fmla="*/ 2147483647 w 1248"/>
                    <a:gd name="T23" fmla="*/ 2147483647 h 837"/>
                    <a:gd name="T24" fmla="*/ 2147483647 w 1248"/>
                    <a:gd name="T25" fmla="*/ 2147483647 h 837"/>
                    <a:gd name="T26" fmla="*/ 2147483647 w 1248"/>
                    <a:gd name="T27" fmla="*/ 2147483647 h 837"/>
                    <a:gd name="T28" fmla="*/ 2147483647 w 1248"/>
                    <a:gd name="T29" fmla="*/ 2147483647 h 837"/>
                    <a:gd name="T30" fmla="*/ 2147483647 w 1248"/>
                    <a:gd name="T31" fmla="*/ 2147483647 h 837"/>
                    <a:gd name="T32" fmla="*/ 2147483647 w 1248"/>
                    <a:gd name="T33" fmla="*/ 2147483647 h 837"/>
                    <a:gd name="T34" fmla="*/ 2147483647 w 1248"/>
                    <a:gd name="T35" fmla="*/ 2147483647 h 837"/>
                    <a:gd name="T36" fmla="*/ 2147483647 w 1248"/>
                    <a:gd name="T37" fmla="*/ 2147483647 h 837"/>
                    <a:gd name="T38" fmla="*/ 2147483647 w 1248"/>
                    <a:gd name="T39" fmla="*/ 2147483647 h 837"/>
                    <a:gd name="T40" fmla="*/ 2147483647 w 1248"/>
                    <a:gd name="T41" fmla="*/ 2147483647 h 837"/>
                    <a:gd name="T42" fmla="*/ 2147483647 w 1248"/>
                    <a:gd name="T43" fmla="*/ 2147483647 h 837"/>
                    <a:gd name="T44" fmla="*/ 2147483647 w 1248"/>
                    <a:gd name="T45" fmla="*/ 2147483647 h 837"/>
                    <a:gd name="T46" fmla="*/ 2147483647 w 1248"/>
                    <a:gd name="T47" fmla="*/ 2147483647 h 837"/>
                    <a:gd name="T48" fmla="*/ 2147483647 w 1248"/>
                    <a:gd name="T49" fmla="*/ 2147483647 h 837"/>
                    <a:gd name="T50" fmla="*/ 2147483647 w 1248"/>
                    <a:gd name="T51" fmla="*/ 2147483647 h 837"/>
                    <a:gd name="T52" fmla="*/ 2147483647 w 1248"/>
                    <a:gd name="T53" fmla="*/ 2147483647 h 837"/>
                    <a:gd name="T54" fmla="*/ 2147483647 w 1248"/>
                    <a:gd name="T55" fmla="*/ 2147483647 h 837"/>
                    <a:gd name="T56" fmla="*/ 2147483647 w 1248"/>
                    <a:gd name="T57" fmla="*/ 2147483647 h 837"/>
                    <a:gd name="T58" fmla="*/ 2147483647 w 1248"/>
                    <a:gd name="T59" fmla="*/ 2147483647 h 837"/>
                    <a:gd name="T60" fmla="*/ 2147483647 w 1248"/>
                    <a:gd name="T61" fmla="*/ 2147483647 h 837"/>
                    <a:gd name="T62" fmla="*/ 2147483647 w 1248"/>
                    <a:gd name="T63" fmla="*/ 2147483647 h 837"/>
                    <a:gd name="T64" fmla="*/ 2147483647 w 1248"/>
                    <a:gd name="T65" fmla="*/ 2147483647 h 837"/>
                    <a:gd name="T66" fmla="*/ 2147483647 w 1248"/>
                    <a:gd name="T67" fmla="*/ 2147483647 h 837"/>
                    <a:gd name="T68" fmla="*/ 0 w 1248"/>
                    <a:gd name="T69" fmla="*/ 2147483647 h 837"/>
                    <a:gd name="T70" fmla="*/ 2147483647 w 1248"/>
                    <a:gd name="T71" fmla="*/ 2147483647 h 837"/>
                    <a:gd name="T72" fmla="*/ 2147483647 w 1248"/>
                    <a:gd name="T73" fmla="*/ 2147483647 h 837"/>
                    <a:gd name="T74" fmla="*/ 2147483647 w 1248"/>
                    <a:gd name="T75" fmla="*/ 2147483647 h 837"/>
                    <a:gd name="T76" fmla="*/ 2147483647 w 1248"/>
                    <a:gd name="T77" fmla="*/ 2147483647 h 837"/>
                    <a:gd name="T78" fmla="*/ 2147483647 w 1248"/>
                    <a:gd name="T79" fmla="*/ 2147483647 h 837"/>
                    <a:gd name="T80" fmla="*/ 2147483647 w 1248"/>
                    <a:gd name="T81" fmla="*/ 2147483647 h 837"/>
                    <a:gd name="T82" fmla="*/ 2147483647 w 1248"/>
                    <a:gd name="T83" fmla="*/ 2147483647 h 837"/>
                    <a:gd name="T84" fmla="*/ 2147483647 w 1248"/>
                    <a:gd name="T85" fmla="*/ 2147483647 h 837"/>
                    <a:gd name="T86" fmla="*/ 2147483647 w 1248"/>
                    <a:gd name="T87" fmla="*/ 2147483647 h 837"/>
                    <a:gd name="T88" fmla="*/ 2147483647 w 1248"/>
                    <a:gd name="T89" fmla="*/ 2147483647 h 837"/>
                    <a:gd name="T90" fmla="*/ 2147483647 w 1248"/>
                    <a:gd name="T91" fmla="*/ 0 h 837"/>
                    <a:gd name="T92" fmla="*/ 2147483647 w 1248"/>
                    <a:gd name="T93" fmla="*/ 2147483647 h 837"/>
                    <a:gd name="T94" fmla="*/ 2147483647 w 1248"/>
                    <a:gd name="T95" fmla="*/ 2147483647 h 837"/>
                    <a:gd name="T96" fmla="*/ 2147483647 w 1248"/>
                    <a:gd name="T97" fmla="*/ 2147483647 h 837"/>
                    <a:gd name="T98" fmla="*/ 2147483647 w 1248"/>
                    <a:gd name="T99" fmla="*/ 2147483647 h 837"/>
                    <a:gd name="T100" fmla="*/ 2147483647 w 1248"/>
                    <a:gd name="T101" fmla="*/ 2147483647 h 837"/>
                    <a:gd name="T102" fmla="*/ 2147483647 w 1248"/>
                    <a:gd name="T103" fmla="*/ 2147483647 h 837"/>
                    <a:gd name="T104" fmla="*/ 2147483647 w 1248"/>
                    <a:gd name="T105" fmla="*/ 2147483647 h 837"/>
                    <a:gd name="T106" fmla="*/ 2147483647 w 1248"/>
                    <a:gd name="T107" fmla="*/ 2147483647 h 837"/>
                    <a:gd name="T108" fmla="*/ 2147483647 w 1248"/>
                    <a:gd name="T109" fmla="*/ 2147483647 h 837"/>
                    <a:gd name="T110" fmla="*/ 2147483647 w 1248"/>
                    <a:gd name="T111" fmla="*/ 2147483647 h 83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48"/>
                    <a:gd name="T169" fmla="*/ 0 h 837"/>
                    <a:gd name="T170" fmla="*/ 1248 w 1248"/>
                    <a:gd name="T171" fmla="*/ 837 h 83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48" h="837">
                      <a:moveTo>
                        <a:pt x="1235" y="205"/>
                      </a:moveTo>
                      <a:lnTo>
                        <a:pt x="1175" y="213"/>
                      </a:lnTo>
                      <a:lnTo>
                        <a:pt x="1160" y="251"/>
                      </a:lnTo>
                      <a:lnTo>
                        <a:pt x="1141" y="274"/>
                      </a:lnTo>
                      <a:lnTo>
                        <a:pt x="1121" y="309"/>
                      </a:lnTo>
                      <a:lnTo>
                        <a:pt x="1062" y="311"/>
                      </a:lnTo>
                      <a:lnTo>
                        <a:pt x="1026" y="324"/>
                      </a:lnTo>
                      <a:lnTo>
                        <a:pt x="1023" y="353"/>
                      </a:lnTo>
                      <a:lnTo>
                        <a:pt x="1015" y="374"/>
                      </a:lnTo>
                      <a:lnTo>
                        <a:pt x="1005" y="388"/>
                      </a:lnTo>
                      <a:lnTo>
                        <a:pt x="995" y="401"/>
                      </a:lnTo>
                      <a:lnTo>
                        <a:pt x="979" y="425"/>
                      </a:lnTo>
                      <a:lnTo>
                        <a:pt x="976" y="434"/>
                      </a:lnTo>
                      <a:lnTo>
                        <a:pt x="983" y="458"/>
                      </a:lnTo>
                      <a:lnTo>
                        <a:pt x="1019" y="452"/>
                      </a:lnTo>
                      <a:lnTo>
                        <a:pt x="1062" y="458"/>
                      </a:lnTo>
                      <a:lnTo>
                        <a:pt x="1072" y="484"/>
                      </a:lnTo>
                      <a:lnTo>
                        <a:pt x="1072" y="517"/>
                      </a:lnTo>
                      <a:lnTo>
                        <a:pt x="1054" y="534"/>
                      </a:lnTo>
                      <a:lnTo>
                        <a:pt x="1041" y="557"/>
                      </a:lnTo>
                      <a:lnTo>
                        <a:pt x="1014" y="571"/>
                      </a:lnTo>
                      <a:lnTo>
                        <a:pt x="900" y="569"/>
                      </a:lnTo>
                      <a:lnTo>
                        <a:pt x="867" y="563"/>
                      </a:lnTo>
                      <a:lnTo>
                        <a:pt x="855" y="573"/>
                      </a:lnTo>
                      <a:lnTo>
                        <a:pt x="857" y="619"/>
                      </a:lnTo>
                      <a:lnTo>
                        <a:pt x="844" y="639"/>
                      </a:lnTo>
                      <a:lnTo>
                        <a:pt x="822" y="643"/>
                      </a:lnTo>
                      <a:lnTo>
                        <a:pt x="801" y="658"/>
                      </a:lnTo>
                      <a:lnTo>
                        <a:pt x="778" y="679"/>
                      </a:lnTo>
                      <a:lnTo>
                        <a:pt x="743" y="708"/>
                      </a:lnTo>
                      <a:lnTo>
                        <a:pt x="719" y="741"/>
                      </a:lnTo>
                      <a:lnTo>
                        <a:pt x="699" y="730"/>
                      </a:lnTo>
                      <a:lnTo>
                        <a:pt x="669" y="716"/>
                      </a:lnTo>
                      <a:lnTo>
                        <a:pt x="656" y="719"/>
                      </a:lnTo>
                      <a:lnTo>
                        <a:pt x="619" y="735"/>
                      </a:lnTo>
                      <a:lnTo>
                        <a:pt x="572" y="757"/>
                      </a:lnTo>
                      <a:lnTo>
                        <a:pt x="543" y="777"/>
                      </a:lnTo>
                      <a:lnTo>
                        <a:pt x="515" y="815"/>
                      </a:lnTo>
                      <a:lnTo>
                        <a:pt x="496" y="832"/>
                      </a:lnTo>
                      <a:lnTo>
                        <a:pt x="481" y="836"/>
                      </a:lnTo>
                      <a:lnTo>
                        <a:pt x="467" y="833"/>
                      </a:lnTo>
                      <a:lnTo>
                        <a:pt x="459" y="806"/>
                      </a:lnTo>
                      <a:lnTo>
                        <a:pt x="463" y="775"/>
                      </a:lnTo>
                      <a:lnTo>
                        <a:pt x="481" y="751"/>
                      </a:lnTo>
                      <a:lnTo>
                        <a:pt x="489" y="741"/>
                      </a:lnTo>
                      <a:lnTo>
                        <a:pt x="450" y="734"/>
                      </a:lnTo>
                      <a:lnTo>
                        <a:pt x="432" y="739"/>
                      </a:lnTo>
                      <a:lnTo>
                        <a:pt x="427" y="784"/>
                      </a:lnTo>
                      <a:lnTo>
                        <a:pt x="414" y="821"/>
                      </a:lnTo>
                      <a:lnTo>
                        <a:pt x="392" y="833"/>
                      </a:lnTo>
                      <a:lnTo>
                        <a:pt x="359" y="809"/>
                      </a:lnTo>
                      <a:lnTo>
                        <a:pt x="356" y="791"/>
                      </a:lnTo>
                      <a:lnTo>
                        <a:pt x="346" y="775"/>
                      </a:lnTo>
                      <a:lnTo>
                        <a:pt x="356" y="743"/>
                      </a:lnTo>
                      <a:lnTo>
                        <a:pt x="323" y="743"/>
                      </a:lnTo>
                      <a:lnTo>
                        <a:pt x="292" y="729"/>
                      </a:lnTo>
                      <a:lnTo>
                        <a:pt x="291" y="651"/>
                      </a:lnTo>
                      <a:lnTo>
                        <a:pt x="235" y="698"/>
                      </a:lnTo>
                      <a:lnTo>
                        <a:pt x="196" y="692"/>
                      </a:lnTo>
                      <a:lnTo>
                        <a:pt x="149" y="662"/>
                      </a:lnTo>
                      <a:lnTo>
                        <a:pt x="107" y="634"/>
                      </a:lnTo>
                      <a:lnTo>
                        <a:pt x="81" y="603"/>
                      </a:lnTo>
                      <a:lnTo>
                        <a:pt x="82" y="548"/>
                      </a:lnTo>
                      <a:lnTo>
                        <a:pt x="77" y="494"/>
                      </a:lnTo>
                      <a:lnTo>
                        <a:pt x="52" y="466"/>
                      </a:lnTo>
                      <a:lnTo>
                        <a:pt x="8" y="454"/>
                      </a:lnTo>
                      <a:lnTo>
                        <a:pt x="4" y="415"/>
                      </a:lnTo>
                      <a:lnTo>
                        <a:pt x="8" y="384"/>
                      </a:lnTo>
                      <a:lnTo>
                        <a:pt x="8" y="362"/>
                      </a:lnTo>
                      <a:lnTo>
                        <a:pt x="0" y="335"/>
                      </a:lnTo>
                      <a:lnTo>
                        <a:pt x="8" y="316"/>
                      </a:lnTo>
                      <a:lnTo>
                        <a:pt x="29" y="249"/>
                      </a:lnTo>
                      <a:lnTo>
                        <a:pt x="47" y="198"/>
                      </a:lnTo>
                      <a:lnTo>
                        <a:pt x="77" y="148"/>
                      </a:lnTo>
                      <a:lnTo>
                        <a:pt x="126" y="135"/>
                      </a:lnTo>
                      <a:lnTo>
                        <a:pt x="161" y="131"/>
                      </a:lnTo>
                      <a:lnTo>
                        <a:pt x="200" y="140"/>
                      </a:lnTo>
                      <a:lnTo>
                        <a:pt x="239" y="190"/>
                      </a:lnTo>
                      <a:lnTo>
                        <a:pt x="288" y="227"/>
                      </a:lnTo>
                      <a:lnTo>
                        <a:pt x="321" y="227"/>
                      </a:lnTo>
                      <a:lnTo>
                        <a:pt x="388" y="253"/>
                      </a:lnTo>
                      <a:lnTo>
                        <a:pt x="450" y="257"/>
                      </a:lnTo>
                      <a:lnTo>
                        <a:pt x="477" y="271"/>
                      </a:lnTo>
                      <a:lnTo>
                        <a:pt x="510" y="253"/>
                      </a:lnTo>
                      <a:lnTo>
                        <a:pt x="524" y="249"/>
                      </a:lnTo>
                      <a:lnTo>
                        <a:pt x="559" y="253"/>
                      </a:lnTo>
                      <a:lnTo>
                        <a:pt x="620" y="239"/>
                      </a:lnTo>
                      <a:lnTo>
                        <a:pt x="655" y="180"/>
                      </a:lnTo>
                      <a:lnTo>
                        <a:pt x="686" y="131"/>
                      </a:lnTo>
                      <a:lnTo>
                        <a:pt x="709" y="54"/>
                      </a:lnTo>
                      <a:lnTo>
                        <a:pt x="717" y="3"/>
                      </a:lnTo>
                      <a:lnTo>
                        <a:pt x="769" y="0"/>
                      </a:lnTo>
                      <a:lnTo>
                        <a:pt x="826" y="0"/>
                      </a:lnTo>
                      <a:lnTo>
                        <a:pt x="841" y="15"/>
                      </a:lnTo>
                      <a:lnTo>
                        <a:pt x="859" y="29"/>
                      </a:lnTo>
                      <a:lnTo>
                        <a:pt x="888" y="49"/>
                      </a:lnTo>
                      <a:lnTo>
                        <a:pt x="941" y="27"/>
                      </a:lnTo>
                      <a:lnTo>
                        <a:pt x="958" y="16"/>
                      </a:lnTo>
                      <a:lnTo>
                        <a:pt x="971" y="35"/>
                      </a:lnTo>
                      <a:lnTo>
                        <a:pt x="983" y="67"/>
                      </a:lnTo>
                      <a:lnTo>
                        <a:pt x="995" y="83"/>
                      </a:lnTo>
                      <a:lnTo>
                        <a:pt x="1015" y="101"/>
                      </a:lnTo>
                      <a:lnTo>
                        <a:pt x="1041" y="112"/>
                      </a:lnTo>
                      <a:lnTo>
                        <a:pt x="1080" y="108"/>
                      </a:lnTo>
                      <a:lnTo>
                        <a:pt x="1142" y="86"/>
                      </a:lnTo>
                      <a:lnTo>
                        <a:pt x="1185" y="97"/>
                      </a:lnTo>
                      <a:lnTo>
                        <a:pt x="1217" y="126"/>
                      </a:lnTo>
                      <a:lnTo>
                        <a:pt x="1221" y="148"/>
                      </a:lnTo>
                      <a:lnTo>
                        <a:pt x="1232" y="161"/>
                      </a:lnTo>
                      <a:lnTo>
                        <a:pt x="1247" y="178"/>
                      </a:lnTo>
                      <a:lnTo>
                        <a:pt x="1240" y="168"/>
                      </a:lnTo>
                      <a:lnTo>
                        <a:pt x="1235" y="205"/>
                      </a:lnTo>
                    </a:path>
                  </a:pathLst>
                </a:custGeom>
                <a:solidFill>
                  <a:schemeClr val="accent2"/>
                </a:solid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GB" alt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sp>
              <p:nvSpPr>
                <p:cNvPr id="65" name="Freeform 15">
                  <a:extLst>
                    <a:ext uri="{FF2B5EF4-FFF2-40B4-BE49-F238E27FC236}">
                      <a16:creationId xmlns:a16="http://schemas.microsoft.com/office/drawing/2014/main" id="{2E53DEBE-2DF9-43BD-B730-7C89554F7397}"/>
                    </a:ext>
                  </a:extLst>
                </p:cNvPr>
                <p:cNvSpPr>
                  <a:spLocks noChangeAspect="1"/>
                </p:cNvSpPr>
                <p:nvPr/>
              </p:nvSpPr>
              <p:spPr bwMode="gray">
                <a:xfrm>
                  <a:off x="1518445" y="2560638"/>
                  <a:ext cx="731837" cy="798512"/>
                </a:xfrm>
                <a:custGeom>
                  <a:avLst/>
                  <a:gdLst>
                    <a:gd name="T0" fmla="*/ 2147483647 w 856"/>
                    <a:gd name="T1" fmla="*/ 0 h 817"/>
                    <a:gd name="T2" fmla="*/ 2147483647 w 856"/>
                    <a:gd name="T3" fmla="*/ 2147483647 h 817"/>
                    <a:gd name="T4" fmla="*/ 2147483647 w 856"/>
                    <a:gd name="T5" fmla="*/ 2147483647 h 817"/>
                    <a:gd name="T6" fmla="*/ 2147483647 w 856"/>
                    <a:gd name="T7" fmla="*/ 2147483647 h 817"/>
                    <a:gd name="T8" fmla="*/ 2147483647 w 856"/>
                    <a:gd name="T9" fmla="*/ 2147483647 h 817"/>
                    <a:gd name="T10" fmla="*/ 2147483647 w 856"/>
                    <a:gd name="T11" fmla="*/ 2147483647 h 817"/>
                    <a:gd name="T12" fmla="*/ 2147483647 w 856"/>
                    <a:gd name="T13" fmla="*/ 2147483647 h 817"/>
                    <a:gd name="T14" fmla="*/ 2147483647 w 856"/>
                    <a:gd name="T15" fmla="*/ 2147483647 h 817"/>
                    <a:gd name="T16" fmla="*/ 2147483647 w 856"/>
                    <a:gd name="T17" fmla="*/ 2147483647 h 817"/>
                    <a:gd name="T18" fmla="*/ 2147483647 w 856"/>
                    <a:gd name="T19" fmla="*/ 2147483647 h 817"/>
                    <a:gd name="T20" fmla="*/ 2147483647 w 856"/>
                    <a:gd name="T21" fmla="*/ 2147483647 h 817"/>
                    <a:gd name="T22" fmla="*/ 2147483647 w 856"/>
                    <a:gd name="T23" fmla="*/ 2147483647 h 817"/>
                    <a:gd name="T24" fmla="*/ 2147483647 w 856"/>
                    <a:gd name="T25" fmla="*/ 2147483647 h 817"/>
                    <a:gd name="T26" fmla="*/ 2147483647 w 856"/>
                    <a:gd name="T27" fmla="*/ 2147483647 h 817"/>
                    <a:gd name="T28" fmla="*/ 2147483647 w 856"/>
                    <a:gd name="T29" fmla="*/ 2147483647 h 817"/>
                    <a:gd name="T30" fmla="*/ 2147483647 w 856"/>
                    <a:gd name="T31" fmla="*/ 2147483647 h 817"/>
                    <a:gd name="T32" fmla="*/ 2147483647 w 856"/>
                    <a:gd name="T33" fmla="*/ 2147483647 h 817"/>
                    <a:gd name="T34" fmla="*/ 2147483647 w 856"/>
                    <a:gd name="T35" fmla="*/ 2147483647 h 817"/>
                    <a:gd name="T36" fmla="*/ 2147483647 w 856"/>
                    <a:gd name="T37" fmla="*/ 2147483647 h 817"/>
                    <a:gd name="T38" fmla="*/ 2147483647 w 856"/>
                    <a:gd name="T39" fmla="*/ 2147483647 h 817"/>
                    <a:gd name="T40" fmla="*/ 2147483647 w 856"/>
                    <a:gd name="T41" fmla="*/ 2147483647 h 817"/>
                    <a:gd name="T42" fmla="*/ 2147483647 w 856"/>
                    <a:gd name="T43" fmla="*/ 2147483647 h 817"/>
                    <a:gd name="T44" fmla="*/ 2147483647 w 856"/>
                    <a:gd name="T45" fmla="*/ 2147483647 h 817"/>
                    <a:gd name="T46" fmla="*/ 2147483647 w 856"/>
                    <a:gd name="T47" fmla="*/ 2147483647 h 817"/>
                    <a:gd name="T48" fmla="*/ 2147483647 w 856"/>
                    <a:gd name="T49" fmla="*/ 2147483647 h 817"/>
                    <a:gd name="T50" fmla="*/ 2147483647 w 856"/>
                    <a:gd name="T51" fmla="*/ 2147483647 h 817"/>
                    <a:gd name="T52" fmla="*/ 2147483647 w 856"/>
                    <a:gd name="T53" fmla="*/ 2147483647 h 817"/>
                    <a:gd name="T54" fmla="*/ 2147483647 w 856"/>
                    <a:gd name="T55" fmla="*/ 2147483647 h 817"/>
                    <a:gd name="T56" fmla="*/ 2147483647 w 856"/>
                    <a:gd name="T57" fmla="*/ 2147483647 h 817"/>
                    <a:gd name="T58" fmla="*/ 2147483647 w 856"/>
                    <a:gd name="T59" fmla="*/ 2147483647 h 817"/>
                    <a:gd name="T60" fmla="*/ 2147483647 w 856"/>
                    <a:gd name="T61" fmla="*/ 2147483647 h 817"/>
                    <a:gd name="T62" fmla="*/ 2147483647 w 856"/>
                    <a:gd name="T63" fmla="*/ 2147483647 h 817"/>
                    <a:gd name="T64" fmla="*/ 2147483647 w 856"/>
                    <a:gd name="T65" fmla="*/ 2147483647 h 817"/>
                    <a:gd name="T66" fmla="*/ 2147483647 w 856"/>
                    <a:gd name="T67" fmla="*/ 2147483647 h 817"/>
                    <a:gd name="T68" fmla="*/ 2147483647 w 856"/>
                    <a:gd name="T69" fmla="*/ 2147483647 h 817"/>
                    <a:gd name="T70" fmla="*/ 2147483647 w 856"/>
                    <a:gd name="T71" fmla="*/ 2147483647 h 817"/>
                    <a:gd name="T72" fmla="*/ 0 w 856"/>
                    <a:gd name="T73" fmla="*/ 2147483647 h 817"/>
                    <a:gd name="T74" fmla="*/ 2147483647 w 856"/>
                    <a:gd name="T75" fmla="*/ 2147483647 h 817"/>
                    <a:gd name="T76" fmla="*/ 2147483647 w 856"/>
                    <a:gd name="T77" fmla="*/ 2147483647 h 817"/>
                    <a:gd name="T78" fmla="*/ 2147483647 w 856"/>
                    <a:gd name="T79" fmla="*/ 2147483647 h 817"/>
                    <a:gd name="T80" fmla="*/ 2147483647 w 856"/>
                    <a:gd name="T81" fmla="*/ 2147483647 h 817"/>
                    <a:gd name="T82" fmla="*/ 2147483647 w 856"/>
                    <a:gd name="T83" fmla="*/ 2147483647 h 817"/>
                    <a:gd name="T84" fmla="*/ 2147483647 w 856"/>
                    <a:gd name="T85" fmla="*/ 2147483647 h 817"/>
                    <a:gd name="T86" fmla="*/ 2147483647 w 856"/>
                    <a:gd name="T87" fmla="*/ 2147483647 h 817"/>
                    <a:gd name="T88" fmla="*/ 2147483647 w 856"/>
                    <a:gd name="T89" fmla="*/ 2147483647 h 817"/>
                    <a:gd name="T90" fmla="*/ 2147483647 w 856"/>
                    <a:gd name="T91" fmla="*/ 2147483647 h 817"/>
                    <a:gd name="T92" fmla="*/ 2147483647 w 856"/>
                    <a:gd name="T93" fmla="*/ 2147483647 h 817"/>
                    <a:gd name="T94" fmla="*/ 2147483647 w 856"/>
                    <a:gd name="T95" fmla="*/ 2147483647 h 817"/>
                    <a:gd name="T96" fmla="*/ 2147483647 w 856"/>
                    <a:gd name="T97" fmla="*/ 2147483647 h 817"/>
                    <a:gd name="T98" fmla="*/ 2147483647 w 856"/>
                    <a:gd name="T99" fmla="*/ 2147483647 h 817"/>
                    <a:gd name="T100" fmla="*/ 2147483647 w 856"/>
                    <a:gd name="T101" fmla="*/ 2147483647 h 817"/>
                    <a:gd name="T102" fmla="*/ 2147483647 w 856"/>
                    <a:gd name="T103" fmla="*/ 2147483647 h 817"/>
                    <a:gd name="T104" fmla="*/ 2147483647 w 856"/>
                    <a:gd name="T105" fmla="*/ 2147483647 h 817"/>
                    <a:gd name="T106" fmla="*/ 2147483647 w 856"/>
                    <a:gd name="T107" fmla="*/ 2147483647 h 817"/>
                    <a:gd name="T108" fmla="*/ 2147483647 w 856"/>
                    <a:gd name="T109" fmla="*/ 2147483647 h 817"/>
                    <a:gd name="T110" fmla="*/ 2147483647 w 856"/>
                    <a:gd name="T111" fmla="*/ 2147483647 h 8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56"/>
                    <a:gd name="T169" fmla="*/ 0 h 817"/>
                    <a:gd name="T170" fmla="*/ 856 w 856"/>
                    <a:gd name="T171" fmla="*/ 817 h 8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56" h="817">
                      <a:moveTo>
                        <a:pt x="833" y="11"/>
                      </a:moveTo>
                      <a:lnTo>
                        <a:pt x="753" y="0"/>
                      </a:lnTo>
                      <a:lnTo>
                        <a:pt x="749" y="29"/>
                      </a:lnTo>
                      <a:lnTo>
                        <a:pt x="733" y="36"/>
                      </a:lnTo>
                      <a:lnTo>
                        <a:pt x="737" y="96"/>
                      </a:lnTo>
                      <a:lnTo>
                        <a:pt x="718" y="100"/>
                      </a:lnTo>
                      <a:lnTo>
                        <a:pt x="734" y="130"/>
                      </a:lnTo>
                      <a:lnTo>
                        <a:pt x="751" y="137"/>
                      </a:lnTo>
                      <a:lnTo>
                        <a:pt x="762" y="160"/>
                      </a:lnTo>
                      <a:lnTo>
                        <a:pt x="750" y="171"/>
                      </a:lnTo>
                      <a:lnTo>
                        <a:pt x="722" y="170"/>
                      </a:lnTo>
                      <a:lnTo>
                        <a:pt x="718" y="182"/>
                      </a:lnTo>
                      <a:lnTo>
                        <a:pt x="715" y="191"/>
                      </a:lnTo>
                      <a:lnTo>
                        <a:pt x="715" y="208"/>
                      </a:lnTo>
                      <a:lnTo>
                        <a:pt x="723" y="227"/>
                      </a:lnTo>
                      <a:lnTo>
                        <a:pt x="698" y="231"/>
                      </a:lnTo>
                      <a:lnTo>
                        <a:pt x="662" y="227"/>
                      </a:lnTo>
                      <a:lnTo>
                        <a:pt x="653" y="193"/>
                      </a:lnTo>
                      <a:lnTo>
                        <a:pt x="644" y="171"/>
                      </a:lnTo>
                      <a:lnTo>
                        <a:pt x="666" y="165"/>
                      </a:lnTo>
                      <a:lnTo>
                        <a:pt x="675" y="154"/>
                      </a:lnTo>
                      <a:lnTo>
                        <a:pt x="662" y="123"/>
                      </a:lnTo>
                      <a:lnTo>
                        <a:pt x="649" y="108"/>
                      </a:lnTo>
                      <a:lnTo>
                        <a:pt x="623" y="91"/>
                      </a:lnTo>
                      <a:lnTo>
                        <a:pt x="588" y="83"/>
                      </a:lnTo>
                      <a:lnTo>
                        <a:pt x="556" y="100"/>
                      </a:lnTo>
                      <a:lnTo>
                        <a:pt x="536" y="128"/>
                      </a:lnTo>
                      <a:lnTo>
                        <a:pt x="519" y="121"/>
                      </a:lnTo>
                      <a:lnTo>
                        <a:pt x="504" y="118"/>
                      </a:lnTo>
                      <a:lnTo>
                        <a:pt x="474" y="111"/>
                      </a:lnTo>
                      <a:lnTo>
                        <a:pt x="447" y="112"/>
                      </a:lnTo>
                      <a:lnTo>
                        <a:pt x="433" y="150"/>
                      </a:lnTo>
                      <a:lnTo>
                        <a:pt x="421" y="163"/>
                      </a:lnTo>
                      <a:lnTo>
                        <a:pt x="393" y="189"/>
                      </a:lnTo>
                      <a:lnTo>
                        <a:pt x="352" y="212"/>
                      </a:lnTo>
                      <a:lnTo>
                        <a:pt x="294" y="217"/>
                      </a:lnTo>
                      <a:lnTo>
                        <a:pt x="276" y="195"/>
                      </a:lnTo>
                      <a:lnTo>
                        <a:pt x="276" y="169"/>
                      </a:lnTo>
                      <a:lnTo>
                        <a:pt x="294" y="150"/>
                      </a:lnTo>
                      <a:lnTo>
                        <a:pt x="280" y="128"/>
                      </a:lnTo>
                      <a:lnTo>
                        <a:pt x="241" y="160"/>
                      </a:lnTo>
                      <a:lnTo>
                        <a:pt x="214" y="171"/>
                      </a:lnTo>
                      <a:lnTo>
                        <a:pt x="171" y="171"/>
                      </a:lnTo>
                      <a:lnTo>
                        <a:pt x="118" y="171"/>
                      </a:lnTo>
                      <a:lnTo>
                        <a:pt x="106" y="205"/>
                      </a:lnTo>
                      <a:lnTo>
                        <a:pt x="57" y="227"/>
                      </a:lnTo>
                      <a:lnTo>
                        <a:pt x="67" y="237"/>
                      </a:lnTo>
                      <a:lnTo>
                        <a:pt x="88" y="240"/>
                      </a:lnTo>
                      <a:lnTo>
                        <a:pt x="116" y="241"/>
                      </a:lnTo>
                      <a:lnTo>
                        <a:pt x="128" y="231"/>
                      </a:lnTo>
                      <a:lnTo>
                        <a:pt x="139" y="208"/>
                      </a:lnTo>
                      <a:lnTo>
                        <a:pt x="139" y="227"/>
                      </a:lnTo>
                      <a:lnTo>
                        <a:pt x="136" y="249"/>
                      </a:lnTo>
                      <a:lnTo>
                        <a:pt x="118" y="271"/>
                      </a:lnTo>
                      <a:lnTo>
                        <a:pt x="106" y="300"/>
                      </a:lnTo>
                      <a:lnTo>
                        <a:pt x="106" y="330"/>
                      </a:lnTo>
                      <a:lnTo>
                        <a:pt x="106" y="353"/>
                      </a:lnTo>
                      <a:lnTo>
                        <a:pt x="132" y="353"/>
                      </a:lnTo>
                      <a:lnTo>
                        <a:pt x="167" y="336"/>
                      </a:lnTo>
                      <a:lnTo>
                        <a:pt x="180" y="323"/>
                      </a:lnTo>
                      <a:lnTo>
                        <a:pt x="192" y="323"/>
                      </a:lnTo>
                      <a:lnTo>
                        <a:pt x="203" y="336"/>
                      </a:lnTo>
                      <a:lnTo>
                        <a:pt x="180" y="359"/>
                      </a:lnTo>
                      <a:lnTo>
                        <a:pt x="150" y="385"/>
                      </a:lnTo>
                      <a:lnTo>
                        <a:pt x="150" y="412"/>
                      </a:lnTo>
                      <a:lnTo>
                        <a:pt x="146" y="437"/>
                      </a:lnTo>
                      <a:lnTo>
                        <a:pt x="106" y="431"/>
                      </a:lnTo>
                      <a:lnTo>
                        <a:pt x="71" y="462"/>
                      </a:lnTo>
                      <a:lnTo>
                        <a:pt x="71" y="485"/>
                      </a:lnTo>
                      <a:lnTo>
                        <a:pt x="136" y="534"/>
                      </a:lnTo>
                      <a:lnTo>
                        <a:pt x="136" y="553"/>
                      </a:lnTo>
                      <a:lnTo>
                        <a:pt x="123" y="567"/>
                      </a:lnTo>
                      <a:lnTo>
                        <a:pt x="40" y="612"/>
                      </a:lnTo>
                      <a:lnTo>
                        <a:pt x="0" y="649"/>
                      </a:lnTo>
                      <a:lnTo>
                        <a:pt x="39" y="674"/>
                      </a:lnTo>
                      <a:lnTo>
                        <a:pt x="71" y="686"/>
                      </a:lnTo>
                      <a:lnTo>
                        <a:pt x="83" y="680"/>
                      </a:lnTo>
                      <a:lnTo>
                        <a:pt x="88" y="666"/>
                      </a:lnTo>
                      <a:lnTo>
                        <a:pt x="131" y="694"/>
                      </a:lnTo>
                      <a:lnTo>
                        <a:pt x="158" y="684"/>
                      </a:lnTo>
                      <a:lnTo>
                        <a:pt x="176" y="707"/>
                      </a:lnTo>
                      <a:lnTo>
                        <a:pt x="189" y="728"/>
                      </a:lnTo>
                      <a:lnTo>
                        <a:pt x="205" y="724"/>
                      </a:lnTo>
                      <a:lnTo>
                        <a:pt x="213" y="733"/>
                      </a:lnTo>
                      <a:lnTo>
                        <a:pt x="232" y="743"/>
                      </a:lnTo>
                      <a:lnTo>
                        <a:pt x="259" y="745"/>
                      </a:lnTo>
                      <a:lnTo>
                        <a:pt x="305" y="816"/>
                      </a:lnTo>
                      <a:lnTo>
                        <a:pt x="358" y="796"/>
                      </a:lnTo>
                      <a:lnTo>
                        <a:pt x="424" y="793"/>
                      </a:lnTo>
                      <a:lnTo>
                        <a:pt x="451" y="780"/>
                      </a:lnTo>
                      <a:lnTo>
                        <a:pt x="512" y="783"/>
                      </a:lnTo>
                      <a:lnTo>
                        <a:pt x="586" y="811"/>
                      </a:lnTo>
                      <a:lnTo>
                        <a:pt x="609" y="816"/>
                      </a:lnTo>
                      <a:lnTo>
                        <a:pt x="626" y="811"/>
                      </a:lnTo>
                      <a:lnTo>
                        <a:pt x="644" y="798"/>
                      </a:lnTo>
                      <a:lnTo>
                        <a:pt x="601" y="743"/>
                      </a:lnTo>
                      <a:lnTo>
                        <a:pt x="566" y="674"/>
                      </a:lnTo>
                      <a:lnTo>
                        <a:pt x="543" y="649"/>
                      </a:lnTo>
                      <a:lnTo>
                        <a:pt x="548" y="590"/>
                      </a:lnTo>
                      <a:lnTo>
                        <a:pt x="566" y="553"/>
                      </a:lnTo>
                      <a:lnTo>
                        <a:pt x="618" y="520"/>
                      </a:lnTo>
                      <a:lnTo>
                        <a:pt x="653" y="444"/>
                      </a:lnTo>
                      <a:lnTo>
                        <a:pt x="709" y="416"/>
                      </a:lnTo>
                      <a:lnTo>
                        <a:pt x="758" y="467"/>
                      </a:lnTo>
                      <a:lnTo>
                        <a:pt x="788" y="494"/>
                      </a:lnTo>
                      <a:lnTo>
                        <a:pt x="811" y="494"/>
                      </a:lnTo>
                      <a:lnTo>
                        <a:pt x="814" y="449"/>
                      </a:lnTo>
                      <a:lnTo>
                        <a:pt x="842" y="359"/>
                      </a:lnTo>
                      <a:lnTo>
                        <a:pt x="855" y="222"/>
                      </a:lnTo>
                      <a:lnTo>
                        <a:pt x="855" y="96"/>
                      </a:lnTo>
                      <a:lnTo>
                        <a:pt x="838" y="36"/>
                      </a:lnTo>
                      <a:lnTo>
                        <a:pt x="833" y="4"/>
                      </a:lnTo>
                      <a:lnTo>
                        <a:pt x="833" y="11"/>
                      </a:lnTo>
                    </a:path>
                  </a:pathLst>
                </a:custGeom>
                <a:solidFill>
                  <a:srgbClr val="D9D9D9"/>
                </a:solid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GB" alt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sp>
              <p:nvSpPr>
                <p:cNvPr id="66" name="Freeform 16">
                  <a:extLst>
                    <a:ext uri="{FF2B5EF4-FFF2-40B4-BE49-F238E27FC236}">
                      <a16:creationId xmlns:a16="http://schemas.microsoft.com/office/drawing/2014/main" id="{0EAC087B-F429-4835-99F7-6F3EA0A4D5A3}"/>
                    </a:ext>
                  </a:extLst>
                </p:cNvPr>
                <p:cNvSpPr>
                  <a:spLocks noChangeAspect="1"/>
                </p:cNvSpPr>
                <p:nvPr/>
              </p:nvSpPr>
              <p:spPr bwMode="gray">
                <a:xfrm>
                  <a:off x="1197770" y="2070100"/>
                  <a:ext cx="1027112" cy="733425"/>
                </a:xfrm>
                <a:custGeom>
                  <a:avLst/>
                  <a:gdLst>
                    <a:gd name="T0" fmla="*/ 2147483647 w 1199"/>
                    <a:gd name="T1" fmla="*/ 2147483647 h 749"/>
                    <a:gd name="T2" fmla="*/ 2147483647 w 1199"/>
                    <a:gd name="T3" fmla="*/ 2147483647 h 749"/>
                    <a:gd name="T4" fmla="*/ 2147483647 w 1199"/>
                    <a:gd name="T5" fmla="*/ 2147483647 h 749"/>
                    <a:gd name="T6" fmla="*/ 2147483647 w 1199"/>
                    <a:gd name="T7" fmla="*/ 2147483647 h 749"/>
                    <a:gd name="T8" fmla="*/ 2147483647 w 1199"/>
                    <a:gd name="T9" fmla="*/ 2147483647 h 749"/>
                    <a:gd name="T10" fmla="*/ 2147483647 w 1199"/>
                    <a:gd name="T11" fmla="*/ 2147483647 h 749"/>
                    <a:gd name="T12" fmla="*/ 2147483647 w 1199"/>
                    <a:gd name="T13" fmla="*/ 2147483647 h 749"/>
                    <a:gd name="T14" fmla="*/ 2147483647 w 1199"/>
                    <a:gd name="T15" fmla="*/ 2147483647 h 749"/>
                    <a:gd name="T16" fmla="*/ 2147483647 w 1199"/>
                    <a:gd name="T17" fmla="*/ 2147483647 h 749"/>
                    <a:gd name="T18" fmla="*/ 2147483647 w 1199"/>
                    <a:gd name="T19" fmla="*/ 2147483647 h 749"/>
                    <a:gd name="T20" fmla="*/ 2147483647 w 1199"/>
                    <a:gd name="T21" fmla="*/ 2147483647 h 749"/>
                    <a:gd name="T22" fmla="*/ 2147483647 w 1199"/>
                    <a:gd name="T23" fmla="*/ 2147483647 h 749"/>
                    <a:gd name="T24" fmla="*/ 2147483647 w 1199"/>
                    <a:gd name="T25" fmla="*/ 2147483647 h 749"/>
                    <a:gd name="T26" fmla="*/ 2147483647 w 1199"/>
                    <a:gd name="T27" fmla="*/ 2147483647 h 749"/>
                    <a:gd name="T28" fmla="*/ 2147483647 w 1199"/>
                    <a:gd name="T29" fmla="*/ 2147483647 h 749"/>
                    <a:gd name="T30" fmla="*/ 2147483647 w 1199"/>
                    <a:gd name="T31" fmla="*/ 2147483647 h 749"/>
                    <a:gd name="T32" fmla="*/ 2147483647 w 1199"/>
                    <a:gd name="T33" fmla="*/ 2147483647 h 749"/>
                    <a:gd name="T34" fmla="*/ 2147483647 w 1199"/>
                    <a:gd name="T35" fmla="*/ 2147483647 h 749"/>
                    <a:gd name="T36" fmla="*/ 2147483647 w 1199"/>
                    <a:gd name="T37" fmla="*/ 2147483647 h 749"/>
                    <a:gd name="T38" fmla="*/ 2147483647 w 1199"/>
                    <a:gd name="T39" fmla="*/ 2147483647 h 749"/>
                    <a:gd name="T40" fmla="*/ 2147483647 w 1199"/>
                    <a:gd name="T41" fmla="*/ 2147483647 h 749"/>
                    <a:gd name="T42" fmla="*/ 2147483647 w 1199"/>
                    <a:gd name="T43" fmla="*/ 2147483647 h 749"/>
                    <a:gd name="T44" fmla="*/ 2147483647 w 1199"/>
                    <a:gd name="T45" fmla="*/ 2147483647 h 749"/>
                    <a:gd name="T46" fmla="*/ 2147483647 w 1199"/>
                    <a:gd name="T47" fmla="*/ 2147483647 h 749"/>
                    <a:gd name="T48" fmla="*/ 2147483647 w 1199"/>
                    <a:gd name="T49" fmla="*/ 2147483647 h 749"/>
                    <a:gd name="T50" fmla="*/ 2147483647 w 1199"/>
                    <a:gd name="T51" fmla="*/ 2147483647 h 749"/>
                    <a:gd name="T52" fmla="*/ 2147483647 w 1199"/>
                    <a:gd name="T53" fmla="*/ 2147483647 h 749"/>
                    <a:gd name="T54" fmla="*/ 2147483647 w 1199"/>
                    <a:gd name="T55" fmla="*/ 2147483647 h 749"/>
                    <a:gd name="T56" fmla="*/ 2147483647 w 1199"/>
                    <a:gd name="T57" fmla="*/ 2147483647 h 749"/>
                    <a:gd name="T58" fmla="*/ 2147483647 w 1199"/>
                    <a:gd name="T59" fmla="*/ 2147483647 h 749"/>
                    <a:gd name="T60" fmla="*/ 2147483647 w 1199"/>
                    <a:gd name="T61" fmla="*/ 2147483647 h 749"/>
                    <a:gd name="T62" fmla="*/ 2147483647 w 1199"/>
                    <a:gd name="T63" fmla="*/ 2147483647 h 749"/>
                    <a:gd name="T64" fmla="*/ 2147483647 w 1199"/>
                    <a:gd name="T65" fmla="*/ 2147483647 h 749"/>
                    <a:gd name="T66" fmla="*/ 2147483647 w 1199"/>
                    <a:gd name="T67" fmla="*/ 2147483647 h 749"/>
                    <a:gd name="T68" fmla="*/ 2147483647 w 1199"/>
                    <a:gd name="T69" fmla="*/ 2147483647 h 749"/>
                    <a:gd name="T70" fmla="*/ 2147483647 w 1199"/>
                    <a:gd name="T71" fmla="*/ 2147483647 h 749"/>
                    <a:gd name="T72" fmla="*/ 2147483647 w 1199"/>
                    <a:gd name="T73" fmla="*/ 2147483647 h 749"/>
                    <a:gd name="T74" fmla="*/ 2147483647 w 1199"/>
                    <a:gd name="T75" fmla="*/ 2147483647 h 749"/>
                    <a:gd name="T76" fmla="*/ 2147483647 w 1199"/>
                    <a:gd name="T77" fmla="*/ 2147483647 h 749"/>
                    <a:gd name="T78" fmla="*/ 2147483647 w 1199"/>
                    <a:gd name="T79" fmla="*/ 2147483647 h 749"/>
                    <a:gd name="T80" fmla="*/ 2147483647 w 1199"/>
                    <a:gd name="T81" fmla="*/ 2147483647 h 749"/>
                    <a:gd name="T82" fmla="*/ 2147483647 w 1199"/>
                    <a:gd name="T83" fmla="*/ 2147483647 h 749"/>
                    <a:gd name="T84" fmla="*/ 2147483647 w 1199"/>
                    <a:gd name="T85" fmla="*/ 2147483647 h 749"/>
                    <a:gd name="T86" fmla="*/ 2147483647 w 1199"/>
                    <a:gd name="T87" fmla="*/ 2147483647 h 749"/>
                    <a:gd name="T88" fmla="*/ 2147483647 w 1199"/>
                    <a:gd name="T89" fmla="*/ 2147483647 h 749"/>
                    <a:gd name="T90" fmla="*/ 2147483647 w 1199"/>
                    <a:gd name="T91" fmla="*/ 2147483647 h 749"/>
                    <a:gd name="T92" fmla="*/ 2147483647 w 1199"/>
                    <a:gd name="T93" fmla="*/ 2147483647 h 749"/>
                    <a:gd name="T94" fmla="*/ 2147483647 w 1199"/>
                    <a:gd name="T95" fmla="*/ 2147483647 h 749"/>
                    <a:gd name="T96" fmla="*/ 2147483647 w 1199"/>
                    <a:gd name="T97" fmla="*/ 2147483647 h 749"/>
                    <a:gd name="T98" fmla="*/ 2147483647 w 1199"/>
                    <a:gd name="T99" fmla="*/ 2147483647 h 749"/>
                    <a:gd name="T100" fmla="*/ 2147483647 w 1199"/>
                    <a:gd name="T101" fmla="*/ 2147483647 h 749"/>
                    <a:gd name="T102" fmla="*/ 2147483647 w 1199"/>
                    <a:gd name="T103" fmla="*/ 2147483647 h 749"/>
                    <a:gd name="T104" fmla="*/ 2147483647 w 1199"/>
                    <a:gd name="T105" fmla="*/ 2147483647 h 749"/>
                    <a:gd name="T106" fmla="*/ 2147483647 w 1199"/>
                    <a:gd name="T107" fmla="*/ 2147483647 h 749"/>
                    <a:gd name="T108" fmla="*/ 2147483647 w 1199"/>
                    <a:gd name="T109" fmla="*/ 2147483647 h 749"/>
                    <a:gd name="T110" fmla="*/ 2147483647 w 1199"/>
                    <a:gd name="T111" fmla="*/ 2147483647 h 749"/>
                    <a:gd name="T112" fmla="*/ 2147483647 w 1199"/>
                    <a:gd name="T113" fmla="*/ 2147483647 h 74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99"/>
                    <a:gd name="T172" fmla="*/ 0 h 749"/>
                    <a:gd name="T173" fmla="*/ 1199 w 1199"/>
                    <a:gd name="T174" fmla="*/ 749 h 74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99" h="749">
                      <a:moveTo>
                        <a:pt x="1195" y="501"/>
                      </a:moveTo>
                      <a:lnTo>
                        <a:pt x="1195" y="498"/>
                      </a:lnTo>
                      <a:lnTo>
                        <a:pt x="1178" y="414"/>
                      </a:lnTo>
                      <a:lnTo>
                        <a:pt x="1156" y="370"/>
                      </a:lnTo>
                      <a:lnTo>
                        <a:pt x="1151" y="342"/>
                      </a:lnTo>
                      <a:lnTo>
                        <a:pt x="1151" y="298"/>
                      </a:lnTo>
                      <a:lnTo>
                        <a:pt x="1132" y="206"/>
                      </a:lnTo>
                      <a:lnTo>
                        <a:pt x="1112" y="120"/>
                      </a:lnTo>
                      <a:lnTo>
                        <a:pt x="1092" y="91"/>
                      </a:lnTo>
                      <a:lnTo>
                        <a:pt x="1067" y="72"/>
                      </a:lnTo>
                      <a:lnTo>
                        <a:pt x="987" y="67"/>
                      </a:lnTo>
                      <a:lnTo>
                        <a:pt x="868" y="63"/>
                      </a:lnTo>
                      <a:lnTo>
                        <a:pt x="829" y="50"/>
                      </a:lnTo>
                      <a:lnTo>
                        <a:pt x="802" y="16"/>
                      </a:lnTo>
                      <a:lnTo>
                        <a:pt x="780" y="0"/>
                      </a:lnTo>
                      <a:lnTo>
                        <a:pt x="655" y="5"/>
                      </a:lnTo>
                      <a:lnTo>
                        <a:pt x="632" y="19"/>
                      </a:lnTo>
                      <a:lnTo>
                        <a:pt x="607" y="19"/>
                      </a:lnTo>
                      <a:lnTo>
                        <a:pt x="586" y="46"/>
                      </a:lnTo>
                      <a:lnTo>
                        <a:pt x="583" y="76"/>
                      </a:lnTo>
                      <a:lnTo>
                        <a:pt x="507" y="88"/>
                      </a:lnTo>
                      <a:lnTo>
                        <a:pt x="432" y="100"/>
                      </a:lnTo>
                      <a:lnTo>
                        <a:pt x="417" y="113"/>
                      </a:lnTo>
                      <a:lnTo>
                        <a:pt x="409" y="138"/>
                      </a:lnTo>
                      <a:lnTo>
                        <a:pt x="381" y="148"/>
                      </a:lnTo>
                      <a:lnTo>
                        <a:pt x="369" y="162"/>
                      </a:lnTo>
                      <a:lnTo>
                        <a:pt x="360" y="172"/>
                      </a:lnTo>
                      <a:lnTo>
                        <a:pt x="360" y="199"/>
                      </a:lnTo>
                      <a:lnTo>
                        <a:pt x="339" y="213"/>
                      </a:lnTo>
                      <a:lnTo>
                        <a:pt x="330" y="213"/>
                      </a:lnTo>
                      <a:lnTo>
                        <a:pt x="309" y="234"/>
                      </a:lnTo>
                      <a:lnTo>
                        <a:pt x="294" y="234"/>
                      </a:lnTo>
                      <a:lnTo>
                        <a:pt x="274" y="234"/>
                      </a:lnTo>
                      <a:lnTo>
                        <a:pt x="261" y="249"/>
                      </a:lnTo>
                      <a:lnTo>
                        <a:pt x="247" y="263"/>
                      </a:lnTo>
                      <a:lnTo>
                        <a:pt x="224" y="267"/>
                      </a:lnTo>
                      <a:lnTo>
                        <a:pt x="185" y="277"/>
                      </a:lnTo>
                      <a:lnTo>
                        <a:pt x="172" y="290"/>
                      </a:lnTo>
                      <a:lnTo>
                        <a:pt x="172" y="310"/>
                      </a:lnTo>
                      <a:lnTo>
                        <a:pt x="143" y="323"/>
                      </a:lnTo>
                      <a:lnTo>
                        <a:pt x="136" y="338"/>
                      </a:lnTo>
                      <a:lnTo>
                        <a:pt x="126" y="392"/>
                      </a:lnTo>
                      <a:lnTo>
                        <a:pt x="103" y="458"/>
                      </a:lnTo>
                      <a:lnTo>
                        <a:pt x="80" y="488"/>
                      </a:lnTo>
                      <a:lnTo>
                        <a:pt x="0" y="571"/>
                      </a:lnTo>
                      <a:lnTo>
                        <a:pt x="14" y="594"/>
                      </a:lnTo>
                      <a:lnTo>
                        <a:pt x="35" y="610"/>
                      </a:lnTo>
                      <a:lnTo>
                        <a:pt x="63" y="621"/>
                      </a:lnTo>
                      <a:lnTo>
                        <a:pt x="92" y="607"/>
                      </a:lnTo>
                      <a:lnTo>
                        <a:pt x="129" y="589"/>
                      </a:lnTo>
                      <a:lnTo>
                        <a:pt x="145" y="624"/>
                      </a:lnTo>
                      <a:lnTo>
                        <a:pt x="162" y="655"/>
                      </a:lnTo>
                      <a:lnTo>
                        <a:pt x="185" y="675"/>
                      </a:lnTo>
                      <a:lnTo>
                        <a:pt x="214" y="685"/>
                      </a:lnTo>
                      <a:lnTo>
                        <a:pt x="249" y="680"/>
                      </a:lnTo>
                      <a:lnTo>
                        <a:pt x="276" y="671"/>
                      </a:lnTo>
                      <a:lnTo>
                        <a:pt x="306" y="660"/>
                      </a:lnTo>
                      <a:lnTo>
                        <a:pt x="353" y="670"/>
                      </a:lnTo>
                      <a:lnTo>
                        <a:pt x="385" y="695"/>
                      </a:lnTo>
                      <a:lnTo>
                        <a:pt x="388" y="719"/>
                      </a:lnTo>
                      <a:lnTo>
                        <a:pt x="415" y="748"/>
                      </a:lnTo>
                      <a:lnTo>
                        <a:pt x="429" y="740"/>
                      </a:lnTo>
                      <a:lnTo>
                        <a:pt x="429" y="729"/>
                      </a:lnTo>
                      <a:lnTo>
                        <a:pt x="432" y="721"/>
                      </a:lnTo>
                      <a:lnTo>
                        <a:pt x="468" y="704"/>
                      </a:lnTo>
                      <a:lnTo>
                        <a:pt x="480" y="689"/>
                      </a:lnTo>
                      <a:lnTo>
                        <a:pt x="482" y="671"/>
                      </a:lnTo>
                      <a:lnTo>
                        <a:pt x="550" y="670"/>
                      </a:lnTo>
                      <a:lnTo>
                        <a:pt x="590" y="670"/>
                      </a:lnTo>
                      <a:lnTo>
                        <a:pt x="645" y="624"/>
                      </a:lnTo>
                      <a:lnTo>
                        <a:pt x="660" y="648"/>
                      </a:lnTo>
                      <a:lnTo>
                        <a:pt x="641" y="668"/>
                      </a:lnTo>
                      <a:lnTo>
                        <a:pt x="645" y="698"/>
                      </a:lnTo>
                      <a:lnTo>
                        <a:pt x="655" y="715"/>
                      </a:lnTo>
                      <a:lnTo>
                        <a:pt x="708" y="713"/>
                      </a:lnTo>
                      <a:lnTo>
                        <a:pt x="734" y="703"/>
                      </a:lnTo>
                      <a:lnTo>
                        <a:pt x="759" y="687"/>
                      </a:lnTo>
                      <a:lnTo>
                        <a:pt x="777" y="668"/>
                      </a:lnTo>
                      <a:lnTo>
                        <a:pt x="796" y="651"/>
                      </a:lnTo>
                      <a:lnTo>
                        <a:pt x="810" y="609"/>
                      </a:lnTo>
                      <a:lnTo>
                        <a:pt x="826" y="607"/>
                      </a:lnTo>
                      <a:lnTo>
                        <a:pt x="865" y="613"/>
                      </a:lnTo>
                      <a:lnTo>
                        <a:pt x="882" y="621"/>
                      </a:lnTo>
                      <a:lnTo>
                        <a:pt x="902" y="626"/>
                      </a:lnTo>
                      <a:lnTo>
                        <a:pt x="921" y="596"/>
                      </a:lnTo>
                      <a:lnTo>
                        <a:pt x="955" y="579"/>
                      </a:lnTo>
                      <a:lnTo>
                        <a:pt x="981" y="584"/>
                      </a:lnTo>
                      <a:lnTo>
                        <a:pt x="1027" y="617"/>
                      </a:lnTo>
                      <a:lnTo>
                        <a:pt x="1037" y="659"/>
                      </a:lnTo>
                      <a:lnTo>
                        <a:pt x="1027" y="666"/>
                      </a:lnTo>
                      <a:lnTo>
                        <a:pt x="1007" y="666"/>
                      </a:lnTo>
                      <a:lnTo>
                        <a:pt x="1010" y="685"/>
                      </a:lnTo>
                      <a:lnTo>
                        <a:pt x="1025" y="706"/>
                      </a:lnTo>
                      <a:lnTo>
                        <a:pt x="1029" y="726"/>
                      </a:lnTo>
                      <a:lnTo>
                        <a:pt x="1041" y="729"/>
                      </a:lnTo>
                      <a:lnTo>
                        <a:pt x="1067" y="726"/>
                      </a:lnTo>
                      <a:lnTo>
                        <a:pt x="1089" y="726"/>
                      </a:lnTo>
                      <a:lnTo>
                        <a:pt x="1079" y="711"/>
                      </a:lnTo>
                      <a:lnTo>
                        <a:pt x="1079" y="689"/>
                      </a:lnTo>
                      <a:lnTo>
                        <a:pt x="1085" y="670"/>
                      </a:lnTo>
                      <a:lnTo>
                        <a:pt x="1110" y="670"/>
                      </a:lnTo>
                      <a:lnTo>
                        <a:pt x="1121" y="665"/>
                      </a:lnTo>
                      <a:lnTo>
                        <a:pt x="1126" y="654"/>
                      </a:lnTo>
                      <a:lnTo>
                        <a:pt x="1116" y="637"/>
                      </a:lnTo>
                      <a:lnTo>
                        <a:pt x="1096" y="628"/>
                      </a:lnTo>
                      <a:lnTo>
                        <a:pt x="1082" y="600"/>
                      </a:lnTo>
                      <a:lnTo>
                        <a:pt x="1101" y="593"/>
                      </a:lnTo>
                      <a:lnTo>
                        <a:pt x="1099" y="571"/>
                      </a:lnTo>
                      <a:lnTo>
                        <a:pt x="1093" y="536"/>
                      </a:lnTo>
                      <a:lnTo>
                        <a:pt x="1112" y="525"/>
                      </a:lnTo>
                      <a:lnTo>
                        <a:pt x="1112" y="504"/>
                      </a:lnTo>
                      <a:lnTo>
                        <a:pt x="1135" y="498"/>
                      </a:lnTo>
                      <a:lnTo>
                        <a:pt x="1198" y="509"/>
                      </a:lnTo>
                      <a:lnTo>
                        <a:pt x="1195" y="501"/>
                      </a:lnTo>
                    </a:path>
                  </a:pathLst>
                </a:custGeom>
                <a:solidFill>
                  <a:srgbClr val="D9D9D9"/>
                </a:solid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GB" alt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grpSp>
          <p:sp>
            <p:nvSpPr>
              <p:cNvPr id="56" name="Trapezoid 55">
                <a:extLst>
                  <a:ext uri="{FF2B5EF4-FFF2-40B4-BE49-F238E27FC236}">
                    <a16:creationId xmlns:a16="http://schemas.microsoft.com/office/drawing/2014/main" id="{4CD8BC42-D2FB-4BC6-A8F2-254C5A8F3CBD}"/>
                  </a:ext>
                </a:extLst>
              </p:cNvPr>
              <p:cNvSpPr/>
              <p:nvPr/>
            </p:nvSpPr>
            <p:spPr>
              <a:xfrm rot="5400000">
                <a:off x="5251559" y="311424"/>
                <a:ext cx="504645" cy="904393"/>
              </a:xfrm>
              <a:prstGeom prst="trapezoid">
                <a:avLst>
                  <a:gd name="adj" fmla="val 37689"/>
                </a:avLst>
              </a:prstGeom>
              <a:gradFill>
                <a:gsLst>
                  <a:gs pos="0">
                    <a:schemeClr val="accent2">
                      <a:lumMod val="60000"/>
                      <a:lumOff val="40000"/>
                      <a:alpha val="0"/>
                    </a:schemeClr>
                  </a:gs>
                  <a:gs pos="100000">
                    <a:schemeClr val="bg1">
                      <a:lumMod val="9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GB" sz="1414" b="0" i="0" u="none" strike="noStrike" kern="1200" cap="none" spc="0" normalizeH="0" baseline="0" noProof="0" dirty="0">
                  <a:ln>
                    <a:noFill/>
                  </a:ln>
                  <a:solidFill>
                    <a:prstClr val="white"/>
                  </a:solidFill>
                  <a:effectLst/>
                  <a:highlight>
                    <a:srgbClr val="FFFF00"/>
                  </a:highlight>
                  <a:uLnTx/>
                  <a:uFillTx/>
                  <a:latin typeface="Calibri"/>
                  <a:ea typeface="+mn-ea"/>
                  <a:cs typeface="+mn-cs"/>
                </a:endParaRPr>
              </a:p>
            </p:txBody>
          </p:sp>
          <p:sp>
            <p:nvSpPr>
              <p:cNvPr id="57" name="Oval 56">
                <a:extLst>
                  <a:ext uri="{FF2B5EF4-FFF2-40B4-BE49-F238E27FC236}">
                    <a16:creationId xmlns:a16="http://schemas.microsoft.com/office/drawing/2014/main" id="{73F285DA-5E62-47BA-B2A1-BB492354C75B}"/>
                  </a:ext>
                </a:extLst>
              </p:cNvPr>
              <p:cNvSpPr/>
              <p:nvPr/>
            </p:nvSpPr>
            <p:spPr>
              <a:xfrm>
                <a:off x="4689102" y="467737"/>
                <a:ext cx="564096" cy="564096"/>
              </a:xfrm>
              <a:prstGeom prst="ellipse">
                <a:avLst/>
              </a:prstGeom>
              <a:solidFill>
                <a:schemeClr val="bg1"/>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GB" sz="1414" b="0" i="0" u="none" strike="noStrike" kern="1200" cap="none" spc="0" normalizeH="0" baseline="0" noProof="0" dirty="0">
                  <a:ln>
                    <a:noFill/>
                  </a:ln>
                  <a:solidFill>
                    <a:prstClr val="white"/>
                  </a:solidFill>
                  <a:effectLst/>
                  <a:highlight>
                    <a:srgbClr val="FFFF00"/>
                  </a:highlight>
                  <a:uLnTx/>
                  <a:uFillTx/>
                  <a:latin typeface="Calibri"/>
                  <a:ea typeface="+mn-ea"/>
                  <a:cs typeface="+mn-cs"/>
                </a:endParaRPr>
              </a:p>
            </p:txBody>
          </p:sp>
        </p:grpSp>
        <p:sp>
          <p:nvSpPr>
            <p:cNvPr id="67" name="Freeform 14">
              <a:extLst>
                <a:ext uri="{FF2B5EF4-FFF2-40B4-BE49-F238E27FC236}">
                  <a16:creationId xmlns:a16="http://schemas.microsoft.com/office/drawing/2014/main" id="{3D9E3DD2-98DA-4029-9DC8-1A1501774943}"/>
                </a:ext>
              </a:extLst>
            </p:cNvPr>
            <p:cNvSpPr>
              <a:spLocks noChangeAspect="1"/>
            </p:cNvSpPr>
            <p:nvPr/>
          </p:nvSpPr>
          <p:spPr bwMode="gray">
            <a:xfrm>
              <a:off x="4719978" y="654844"/>
              <a:ext cx="415646" cy="318684"/>
            </a:xfrm>
            <a:custGeom>
              <a:avLst/>
              <a:gdLst>
                <a:gd name="T0" fmla="*/ 2147483647 w 1248"/>
                <a:gd name="T1" fmla="*/ 2147483647 h 837"/>
                <a:gd name="T2" fmla="*/ 2147483647 w 1248"/>
                <a:gd name="T3" fmla="*/ 2147483647 h 837"/>
                <a:gd name="T4" fmla="*/ 2147483647 w 1248"/>
                <a:gd name="T5" fmla="*/ 2147483647 h 837"/>
                <a:gd name="T6" fmla="*/ 2147483647 w 1248"/>
                <a:gd name="T7" fmla="*/ 2147483647 h 837"/>
                <a:gd name="T8" fmla="*/ 2147483647 w 1248"/>
                <a:gd name="T9" fmla="*/ 2147483647 h 837"/>
                <a:gd name="T10" fmla="*/ 2147483647 w 1248"/>
                <a:gd name="T11" fmla="*/ 2147483647 h 837"/>
                <a:gd name="T12" fmla="*/ 2147483647 w 1248"/>
                <a:gd name="T13" fmla="*/ 2147483647 h 837"/>
                <a:gd name="T14" fmla="*/ 2147483647 w 1248"/>
                <a:gd name="T15" fmla="*/ 2147483647 h 837"/>
                <a:gd name="T16" fmla="*/ 2147483647 w 1248"/>
                <a:gd name="T17" fmla="*/ 2147483647 h 837"/>
                <a:gd name="T18" fmla="*/ 2147483647 w 1248"/>
                <a:gd name="T19" fmla="*/ 2147483647 h 837"/>
                <a:gd name="T20" fmla="*/ 2147483647 w 1248"/>
                <a:gd name="T21" fmla="*/ 2147483647 h 837"/>
                <a:gd name="T22" fmla="*/ 2147483647 w 1248"/>
                <a:gd name="T23" fmla="*/ 2147483647 h 837"/>
                <a:gd name="T24" fmla="*/ 2147483647 w 1248"/>
                <a:gd name="T25" fmla="*/ 2147483647 h 837"/>
                <a:gd name="T26" fmla="*/ 2147483647 w 1248"/>
                <a:gd name="T27" fmla="*/ 2147483647 h 837"/>
                <a:gd name="T28" fmla="*/ 2147483647 w 1248"/>
                <a:gd name="T29" fmla="*/ 2147483647 h 837"/>
                <a:gd name="T30" fmla="*/ 2147483647 w 1248"/>
                <a:gd name="T31" fmla="*/ 2147483647 h 837"/>
                <a:gd name="T32" fmla="*/ 2147483647 w 1248"/>
                <a:gd name="T33" fmla="*/ 2147483647 h 837"/>
                <a:gd name="T34" fmla="*/ 2147483647 w 1248"/>
                <a:gd name="T35" fmla="*/ 2147483647 h 837"/>
                <a:gd name="T36" fmla="*/ 2147483647 w 1248"/>
                <a:gd name="T37" fmla="*/ 2147483647 h 837"/>
                <a:gd name="T38" fmla="*/ 2147483647 w 1248"/>
                <a:gd name="T39" fmla="*/ 2147483647 h 837"/>
                <a:gd name="T40" fmla="*/ 2147483647 w 1248"/>
                <a:gd name="T41" fmla="*/ 2147483647 h 837"/>
                <a:gd name="T42" fmla="*/ 2147483647 w 1248"/>
                <a:gd name="T43" fmla="*/ 2147483647 h 837"/>
                <a:gd name="T44" fmla="*/ 2147483647 w 1248"/>
                <a:gd name="T45" fmla="*/ 2147483647 h 837"/>
                <a:gd name="T46" fmla="*/ 2147483647 w 1248"/>
                <a:gd name="T47" fmla="*/ 2147483647 h 837"/>
                <a:gd name="T48" fmla="*/ 2147483647 w 1248"/>
                <a:gd name="T49" fmla="*/ 2147483647 h 837"/>
                <a:gd name="T50" fmla="*/ 2147483647 w 1248"/>
                <a:gd name="T51" fmla="*/ 2147483647 h 837"/>
                <a:gd name="T52" fmla="*/ 2147483647 w 1248"/>
                <a:gd name="T53" fmla="*/ 2147483647 h 837"/>
                <a:gd name="T54" fmla="*/ 2147483647 w 1248"/>
                <a:gd name="T55" fmla="*/ 2147483647 h 837"/>
                <a:gd name="T56" fmla="*/ 2147483647 w 1248"/>
                <a:gd name="T57" fmla="*/ 2147483647 h 837"/>
                <a:gd name="T58" fmla="*/ 2147483647 w 1248"/>
                <a:gd name="T59" fmla="*/ 2147483647 h 837"/>
                <a:gd name="T60" fmla="*/ 2147483647 w 1248"/>
                <a:gd name="T61" fmla="*/ 2147483647 h 837"/>
                <a:gd name="T62" fmla="*/ 2147483647 w 1248"/>
                <a:gd name="T63" fmla="*/ 2147483647 h 837"/>
                <a:gd name="T64" fmla="*/ 2147483647 w 1248"/>
                <a:gd name="T65" fmla="*/ 2147483647 h 837"/>
                <a:gd name="T66" fmla="*/ 2147483647 w 1248"/>
                <a:gd name="T67" fmla="*/ 2147483647 h 837"/>
                <a:gd name="T68" fmla="*/ 0 w 1248"/>
                <a:gd name="T69" fmla="*/ 2147483647 h 837"/>
                <a:gd name="T70" fmla="*/ 2147483647 w 1248"/>
                <a:gd name="T71" fmla="*/ 2147483647 h 837"/>
                <a:gd name="T72" fmla="*/ 2147483647 w 1248"/>
                <a:gd name="T73" fmla="*/ 2147483647 h 837"/>
                <a:gd name="T74" fmla="*/ 2147483647 w 1248"/>
                <a:gd name="T75" fmla="*/ 2147483647 h 837"/>
                <a:gd name="T76" fmla="*/ 2147483647 w 1248"/>
                <a:gd name="T77" fmla="*/ 2147483647 h 837"/>
                <a:gd name="T78" fmla="*/ 2147483647 w 1248"/>
                <a:gd name="T79" fmla="*/ 2147483647 h 837"/>
                <a:gd name="T80" fmla="*/ 2147483647 w 1248"/>
                <a:gd name="T81" fmla="*/ 2147483647 h 837"/>
                <a:gd name="T82" fmla="*/ 2147483647 w 1248"/>
                <a:gd name="T83" fmla="*/ 2147483647 h 837"/>
                <a:gd name="T84" fmla="*/ 2147483647 w 1248"/>
                <a:gd name="T85" fmla="*/ 2147483647 h 837"/>
                <a:gd name="T86" fmla="*/ 2147483647 w 1248"/>
                <a:gd name="T87" fmla="*/ 2147483647 h 837"/>
                <a:gd name="T88" fmla="*/ 2147483647 w 1248"/>
                <a:gd name="T89" fmla="*/ 2147483647 h 837"/>
                <a:gd name="T90" fmla="*/ 2147483647 w 1248"/>
                <a:gd name="T91" fmla="*/ 0 h 837"/>
                <a:gd name="T92" fmla="*/ 2147483647 w 1248"/>
                <a:gd name="T93" fmla="*/ 2147483647 h 837"/>
                <a:gd name="T94" fmla="*/ 2147483647 w 1248"/>
                <a:gd name="T95" fmla="*/ 2147483647 h 837"/>
                <a:gd name="T96" fmla="*/ 2147483647 w 1248"/>
                <a:gd name="T97" fmla="*/ 2147483647 h 837"/>
                <a:gd name="T98" fmla="*/ 2147483647 w 1248"/>
                <a:gd name="T99" fmla="*/ 2147483647 h 837"/>
                <a:gd name="T100" fmla="*/ 2147483647 w 1248"/>
                <a:gd name="T101" fmla="*/ 2147483647 h 837"/>
                <a:gd name="T102" fmla="*/ 2147483647 w 1248"/>
                <a:gd name="T103" fmla="*/ 2147483647 h 837"/>
                <a:gd name="T104" fmla="*/ 2147483647 w 1248"/>
                <a:gd name="T105" fmla="*/ 2147483647 h 837"/>
                <a:gd name="T106" fmla="*/ 2147483647 w 1248"/>
                <a:gd name="T107" fmla="*/ 2147483647 h 837"/>
                <a:gd name="T108" fmla="*/ 2147483647 w 1248"/>
                <a:gd name="T109" fmla="*/ 2147483647 h 837"/>
                <a:gd name="T110" fmla="*/ 2147483647 w 1248"/>
                <a:gd name="T111" fmla="*/ 2147483647 h 83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48"/>
                <a:gd name="T169" fmla="*/ 0 h 837"/>
                <a:gd name="T170" fmla="*/ 1248 w 1248"/>
                <a:gd name="T171" fmla="*/ 837 h 83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48" h="837">
                  <a:moveTo>
                    <a:pt x="1235" y="205"/>
                  </a:moveTo>
                  <a:lnTo>
                    <a:pt x="1175" y="213"/>
                  </a:lnTo>
                  <a:lnTo>
                    <a:pt x="1160" y="251"/>
                  </a:lnTo>
                  <a:lnTo>
                    <a:pt x="1141" y="274"/>
                  </a:lnTo>
                  <a:lnTo>
                    <a:pt x="1121" y="309"/>
                  </a:lnTo>
                  <a:lnTo>
                    <a:pt x="1062" y="311"/>
                  </a:lnTo>
                  <a:lnTo>
                    <a:pt x="1026" y="324"/>
                  </a:lnTo>
                  <a:lnTo>
                    <a:pt x="1023" y="353"/>
                  </a:lnTo>
                  <a:lnTo>
                    <a:pt x="1015" y="374"/>
                  </a:lnTo>
                  <a:lnTo>
                    <a:pt x="1005" y="388"/>
                  </a:lnTo>
                  <a:lnTo>
                    <a:pt x="995" y="401"/>
                  </a:lnTo>
                  <a:lnTo>
                    <a:pt x="979" y="425"/>
                  </a:lnTo>
                  <a:lnTo>
                    <a:pt x="976" y="434"/>
                  </a:lnTo>
                  <a:lnTo>
                    <a:pt x="983" y="458"/>
                  </a:lnTo>
                  <a:lnTo>
                    <a:pt x="1019" y="452"/>
                  </a:lnTo>
                  <a:lnTo>
                    <a:pt x="1062" y="458"/>
                  </a:lnTo>
                  <a:lnTo>
                    <a:pt x="1072" y="484"/>
                  </a:lnTo>
                  <a:lnTo>
                    <a:pt x="1072" y="517"/>
                  </a:lnTo>
                  <a:lnTo>
                    <a:pt x="1054" y="534"/>
                  </a:lnTo>
                  <a:lnTo>
                    <a:pt x="1041" y="557"/>
                  </a:lnTo>
                  <a:lnTo>
                    <a:pt x="1014" y="571"/>
                  </a:lnTo>
                  <a:lnTo>
                    <a:pt x="900" y="569"/>
                  </a:lnTo>
                  <a:lnTo>
                    <a:pt x="867" y="563"/>
                  </a:lnTo>
                  <a:lnTo>
                    <a:pt x="855" y="573"/>
                  </a:lnTo>
                  <a:lnTo>
                    <a:pt x="857" y="619"/>
                  </a:lnTo>
                  <a:lnTo>
                    <a:pt x="844" y="639"/>
                  </a:lnTo>
                  <a:lnTo>
                    <a:pt x="822" y="643"/>
                  </a:lnTo>
                  <a:lnTo>
                    <a:pt x="801" y="658"/>
                  </a:lnTo>
                  <a:lnTo>
                    <a:pt x="778" y="679"/>
                  </a:lnTo>
                  <a:lnTo>
                    <a:pt x="743" y="708"/>
                  </a:lnTo>
                  <a:lnTo>
                    <a:pt x="719" y="741"/>
                  </a:lnTo>
                  <a:lnTo>
                    <a:pt x="699" y="730"/>
                  </a:lnTo>
                  <a:lnTo>
                    <a:pt x="669" y="716"/>
                  </a:lnTo>
                  <a:lnTo>
                    <a:pt x="656" y="719"/>
                  </a:lnTo>
                  <a:lnTo>
                    <a:pt x="619" y="735"/>
                  </a:lnTo>
                  <a:lnTo>
                    <a:pt x="572" y="757"/>
                  </a:lnTo>
                  <a:lnTo>
                    <a:pt x="543" y="777"/>
                  </a:lnTo>
                  <a:lnTo>
                    <a:pt x="515" y="815"/>
                  </a:lnTo>
                  <a:lnTo>
                    <a:pt x="496" y="832"/>
                  </a:lnTo>
                  <a:lnTo>
                    <a:pt x="481" y="836"/>
                  </a:lnTo>
                  <a:lnTo>
                    <a:pt x="467" y="833"/>
                  </a:lnTo>
                  <a:lnTo>
                    <a:pt x="459" y="806"/>
                  </a:lnTo>
                  <a:lnTo>
                    <a:pt x="463" y="775"/>
                  </a:lnTo>
                  <a:lnTo>
                    <a:pt x="481" y="751"/>
                  </a:lnTo>
                  <a:lnTo>
                    <a:pt x="489" y="741"/>
                  </a:lnTo>
                  <a:lnTo>
                    <a:pt x="450" y="734"/>
                  </a:lnTo>
                  <a:lnTo>
                    <a:pt x="432" y="739"/>
                  </a:lnTo>
                  <a:lnTo>
                    <a:pt x="427" y="784"/>
                  </a:lnTo>
                  <a:lnTo>
                    <a:pt x="414" y="821"/>
                  </a:lnTo>
                  <a:lnTo>
                    <a:pt x="392" y="833"/>
                  </a:lnTo>
                  <a:lnTo>
                    <a:pt x="359" y="809"/>
                  </a:lnTo>
                  <a:lnTo>
                    <a:pt x="356" y="791"/>
                  </a:lnTo>
                  <a:lnTo>
                    <a:pt x="346" y="775"/>
                  </a:lnTo>
                  <a:lnTo>
                    <a:pt x="356" y="743"/>
                  </a:lnTo>
                  <a:lnTo>
                    <a:pt x="323" y="743"/>
                  </a:lnTo>
                  <a:lnTo>
                    <a:pt x="292" y="729"/>
                  </a:lnTo>
                  <a:lnTo>
                    <a:pt x="291" y="651"/>
                  </a:lnTo>
                  <a:lnTo>
                    <a:pt x="235" y="698"/>
                  </a:lnTo>
                  <a:lnTo>
                    <a:pt x="196" y="692"/>
                  </a:lnTo>
                  <a:lnTo>
                    <a:pt x="149" y="662"/>
                  </a:lnTo>
                  <a:lnTo>
                    <a:pt x="107" y="634"/>
                  </a:lnTo>
                  <a:lnTo>
                    <a:pt x="81" y="603"/>
                  </a:lnTo>
                  <a:lnTo>
                    <a:pt x="82" y="548"/>
                  </a:lnTo>
                  <a:lnTo>
                    <a:pt x="77" y="494"/>
                  </a:lnTo>
                  <a:lnTo>
                    <a:pt x="52" y="466"/>
                  </a:lnTo>
                  <a:lnTo>
                    <a:pt x="8" y="454"/>
                  </a:lnTo>
                  <a:lnTo>
                    <a:pt x="4" y="415"/>
                  </a:lnTo>
                  <a:lnTo>
                    <a:pt x="8" y="384"/>
                  </a:lnTo>
                  <a:lnTo>
                    <a:pt x="8" y="362"/>
                  </a:lnTo>
                  <a:lnTo>
                    <a:pt x="0" y="335"/>
                  </a:lnTo>
                  <a:lnTo>
                    <a:pt x="8" y="316"/>
                  </a:lnTo>
                  <a:lnTo>
                    <a:pt x="29" y="249"/>
                  </a:lnTo>
                  <a:lnTo>
                    <a:pt x="47" y="198"/>
                  </a:lnTo>
                  <a:lnTo>
                    <a:pt x="77" y="148"/>
                  </a:lnTo>
                  <a:lnTo>
                    <a:pt x="126" y="135"/>
                  </a:lnTo>
                  <a:lnTo>
                    <a:pt x="161" y="131"/>
                  </a:lnTo>
                  <a:lnTo>
                    <a:pt x="200" y="140"/>
                  </a:lnTo>
                  <a:lnTo>
                    <a:pt x="239" y="190"/>
                  </a:lnTo>
                  <a:lnTo>
                    <a:pt x="288" y="227"/>
                  </a:lnTo>
                  <a:lnTo>
                    <a:pt x="321" y="227"/>
                  </a:lnTo>
                  <a:lnTo>
                    <a:pt x="388" y="253"/>
                  </a:lnTo>
                  <a:lnTo>
                    <a:pt x="450" y="257"/>
                  </a:lnTo>
                  <a:lnTo>
                    <a:pt x="477" y="271"/>
                  </a:lnTo>
                  <a:lnTo>
                    <a:pt x="510" y="253"/>
                  </a:lnTo>
                  <a:lnTo>
                    <a:pt x="524" y="249"/>
                  </a:lnTo>
                  <a:lnTo>
                    <a:pt x="559" y="253"/>
                  </a:lnTo>
                  <a:lnTo>
                    <a:pt x="620" y="239"/>
                  </a:lnTo>
                  <a:lnTo>
                    <a:pt x="655" y="180"/>
                  </a:lnTo>
                  <a:lnTo>
                    <a:pt x="686" y="131"/>
                  </a:lnTo>
                  <a:lnTo>
                    <a:pt x="709" y="54"/>
                  </a:lnTo>
                  <a:lnTo>
                    <a:pt x="717" y="3"/>
                  </a:lnTo>
                  <a:lnTo>
                    <a:pt x="769" y="0"/>
                  </a:lnTo>
                  <a:lnTo>
                    <a:pt x="826" y="0"/>
                  </a:lnTo>
                  <a:lnTo>
                    <a:pt x="841" y="15"/>
                  </a:lnTo>
                  <a:lnTo>
                    <a:pt x="859" y="29"/>
                  </a:lnTo>
                  <a:lnTo>
                    <a:pt x="888" y="49"/>
                  </a:lnTo>
                  <a:lnTo>
                    <a:pt x="941" y="27"/>
                  </a:lnTo>
                  <a:lnTo>
                    <a:pt x="958" y="16"/>
                  </a:lnTo>
                  <a:lnTo>
                    <a:pt x="971" y="35"/>
                  </a:lnTo>
                  <a:lnTo>
                    <a:pt x="983" y="67"/>
                  </a:lnTo>
                  <a:lnTo>
                    <a:pt x="995" y="83"/>
                  </a:lnTo>
                  <a:lnTo>
                    <a:pt x="1015" y="101"/>
                  </a:lnTo>
                  <a:lnTo>
                    <a:pt x="1041" y="112"/>
                  </a:lnTo>
                  <a:lnTo>
                    <a:pt x="1080" y="108"/>
                  </a:lnTo>
                  <a:lnTo>
                    <a:pt x="1142" y="86"/>
                  </a:lnTo>
                  <a:lnTo>
                    <a:pt x="1185" y="97"/>
                  </a:lnTo>
                  <a:lnTo>
                    <a:pt x="1217" y="126"/>
                  </a:lnTo>
                  <a:lnTo>
                    <a:pt x="1221" y="148"/>
                  </a:lnTo>
                  <a:lnTo>
                    <a:pt x="1232" y="161"/>
                  </a:lnTo>
                  <a:lnTo>
                    <a:pt x="1247" y="178"/>
                  </a:lnTo>
                  <a:lnTo>
                    <a:pt x="1240" y="168"/>
                  </a:lnTo>
                  <a:lnTo>
                    <a:pt x="1235" y="205"/>
                  </a:lnTo>
                </a:path>
              </a:pathLst>
            </a:custGeom>
            <a:solidFill>
              <a:schemeClr val="accent2"/>
            </a:solid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GB" alt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grpSp>
      <p:grpSp>
        <p:nvGrpSpPr>
          <p:cNvPr id="77" name="קבוצה 76">
            <a:extLst>
              <a:ext uri="{FF2B5EF4-FFF2-40B4-BE49-F238E27FC236}">
                <a16:creationId xmlns:a16="http://schemas.microsoft.com/office/drawing/2014/main" id="{CEB9E203-1E22-4B8A-B089-CCD30A3442CC}"/>
              </a:ext>
            </a:extLst>
          </p:cNvPr>
          <p:cNvGrpSpPr/>
          <p:nvPr/>
        </p:nvGrpSpPr>
        <p:grpSpPr>
          <a:xfrm>
            <a:off x="677491" y="478769"/>
            <a:ext cx="3896978" cy="765283"/>
            <a:chOff x="677491" y="478769"/>
            <a:chExt cx="3896978" cy="765283"/>
          </a:xfrm>
        </p:grpSpPr>
        <p:sp>
          <p:nvSpPr>
            <p:cNvPr id="78" name="Freeform: Shape 32">
              <a:extLst>
                <a:ext uri="{FF2B5EF4-FFF2-40B4-BE49-F238E27FC236}">
                  <a16:creationId xmlns:a16="http://schemas.microsoft.com/office/drawing/2014/main" id="{EAE82549-3F24-49EB-A56F-C5795E64D622}"/>
                </a:ext>
              </a:extLst>
            </p:cNvPr>
            <p:cNvSpPr>
              <a:spLocks/>
            </p:cNvSpPr>
            <p:nvPr/>
          </p:nvSpPr>
          <p:spPr bwMode="auto">
            <a:xfrm>
              <a:off x="2306842" y="637577"/>
              <a:ext cx="2267627" cy="450167"/>
            </a:xfrm>
            <a:custGeom>
              <a:avLst/>
              <a:gdLst>
                <a:gd name="connsiteX0" fmla="*/ 0 w 3333886"/>
                <a:gd name="connsiteY0" fmla="*/ 0 h 661839"/>
                <a:gd name="connsiteX1" fmla="*/ 756515 w 3333886"/>
                <a:gd name="connsiteY1" fmla="*/ 0 h 661839"/>
                <a:gd name="connsiteX2" fmla="*/ 2045201 w 3333886"/>
                <a:gd name="connsiteY2" fmla="*/ 0 h 661839"/>
                <a:gd name="connsiteX3" fmla="*/ 2846065 w 3333886"/>
                <a:gd name="connsiteY3" fmla="*/ 0 h 661839"/>
                <a:gd name="connsiteX4" fmla="*/ 2846065 w 3333886"/>
                <a:gd name="connsiteY4" fmla="*/ 1 h 661839"/>
                <a:gd name="connsiteX5" fmla="*/ 2859576 w 3333886"/>
                <a:gd name="connsiteY5" fmla="*/ 1 h 661839"/>
                <a:gd name="connsiteX6" fmla="*/ 2918646 w 3333886"/>
                <a:gd name="connsiteY6" fmla="*/ 1 h 661839"/>
                <a:gd name="connsiteX7" fmla="*/ 2941316 w 3333886"/>
                <a:gd name="connsiteY7" fmla="*/ 1 h 661839"/>
                <a:gd name="connsiteX8" fmla="*/ 2978722 w 3333886"/>
                <a:gd name="connsiteY8" fmla="*/ 1 h 661839"/>
                <a:gd name="connsiteX9" fmla="*/ 3058665 w 3333886"/>
                <a:gd name="connsiteY9" fmla="*/ 1 h 661839"/>
                <a:gd name="connsiteX10" fmla="*/ 3159318 w 3333886"/>
                <a:gd name="connsiteY10" fmla="*/ 47275 h 661839"/>
                <a:gd name="connsiteX11" fmla="*/ 3165608 w 3333886"/>
                <a:gd name="connsiteY11" fmla="*/ 53578 h 661839"/>
                <a:gd name="connsiteX12" fmla="*/ 3310296 w 3333886"/>
                <a:gd name="connsiteY12" fmla="*/ 252130 h 661839"/>
                <a:gd name="connsiteX13" fmla="*/ 3310296 w 3333886"/>
                <a:gd name="connsiteY13" fmla="*/ 409710 h 661839"/>
                <a:gd name="connsiteX14" fmla="*/ 3165608 w 3333886"/>
                <a:gd name="connsiteY14" fmla="*/ 608262 h 661839"/>
                <a:gd name="connsiteX15" fmla="*/ 3058665 w 3333886"/>
                <a:gd name="connsiteY15" fmla="*/ 661839 h 661839"/>
                <a:gd name="connsiteX16" fmla="*/ 2678073 w 3333886"/>
                <a:gd name="connsiteY16" fmla="*/ 661839 h 661839"/>
                <a:gd name="connsiteX17" fmla="*/ 2678743 w 3333886"/>
                <a:gd name="connsiteY17" fmla="*/ 660851 h 661839"/>
                <a:gd name="connsiteX18" fmla="*/ 756515 w 3333886"/>
                <a:gd name="connsiteY18" fmla="*/ 660851 h 661839"/>
                <a:gd name="connsiteX19" fmla="*/ 756515 w 3333886"/>
                <a:gd name="connsiteY19" fmla="*/ 660058 h 661839"/>
                <a:gd name="connsiteX20" fmla="*/ 0 w 3333886"/>
                <a:gd name="connsiteY20" fmla="*/ 660058 h 661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33886" h="661839">
                  <a:moveTo>
                    <a:pt x="0" y="0"/>
                  </a:moveTo>
                  <a:lnTo>
                    <a:pt x="756515" y="0"/>
                  </a:lnTo>
                  <a:lnTo>
                    <a:pt x="2045201" y="0"/>
                  </a:lnTo>
                  <a:lnTo>
                    <a:pt x="2846065" y="0"/>
                  </a:lnTo>
                  <a:lnTo>
                    <a:pt x="2846065" y="1"/>
                  </a:lnTo>
                  <a:lnTo>
                    <a:pt x="2859576" y="1"/>
                  </a:lnTo>
                  <a:cubicBezTo>
                    <a:pt x="2873944" y="1"/>
                    <a:pt x="2893102" y="1"/>
                    <a:pt x="2918646" y="1"/>
                  </a:cubicBezTo>
                  <a:lnTo>
                    <a:pt x="2941316" y="1"/>
                  </a:lnTo>
                  <a:lnTo>
                    <a:pt x="2978722" y="1"/>
                  </a:lnTo>
                  <a:cubicBezTo>
                    <a:pt x="3001901" y="1"/>
                    <a:pt x="3028391" y="1"/>
                    <a:pt x="3058665" y="1"/>
                  </a:cubicBezTo>
                  <a:cubicBezTo>
                    <a:pt x="3099555" y="1"/>
                    <a:pt x="3134154" y="15759"/>
                    <a:pt x="3159318" y="47275"/>
                  </a:cubicBezTo>
                  <a:cubicBezTo>
                    <a:pt x="3162463" y="50427"/>
                    <a:pt x="3162463" y="50427"/>
                    <a:pt x="3165608" y="53578"/>
                  </a:cubicBezTo>
                  <a:cubicBezTo>
                    <a:pt x="3165608" y="53578"/>
                    <a:pt x="3165608" y="53578"/>
                    <a:pt x="3310296" y="252130"/>
                  </a:cubicBezTo>
                  <a:cubicBezTo>
                    <a:pt x="3341750" y="299404"/>
                    <a:pt x="3341750" y="362436"/>
                    <a:pt x="3310296" y="409710"/>
                  </a:cubicBezTo>
                  <a:cubicBezTo>
                    <a:pt x="3310296" y="409710"/>
                    <a:pt x="3310296" y="409710"/>
                    <a:pt x="3165608" y="608262"/>
                  </a:cubicBezTo>
                  <a:cubicBezTo>
                    <a:pt x="3140445" y="639778"/>
                    <a:pt x="3099555" y="661839"/>
                    <a:pt x="3058665" y="661839"/>
                  </a:cubicBezTo>
                  <a:cubicBezTo>
                    <a:pt x="3058665" y="661839"/>
                    <a:pt x="3058665" y="661839"/>
                    <a:pt x="2678073" y="661839"/>
                  </a:cubicBezTo>
                  <a:lnTo>
                    <a:pt x="2678743" y="660851"/>
                  </a:lnTo>
                  <a:lnTo>
                    <a:pt x="756515" y="660851"/>
                  </a:lnTo>
                  <a:lnTo>
                    <a:pt x="756515" y="660058"/>
                  </a:lnTo>
                  <a:lnTo>
                    <a:pt x="0" y="660058"/>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noAutofit/>
            </a:bodyPr>
            <a:lstStyle/>
            <a:p>
              <a:endParaRPr lang="en-IN" dirty="0"/>
            </a:p>
          </p:txBody>
        </p:sp>
        <p:sp>
          <p:nvSpPr>
            <p:cNvPr id="79" name="Rectangle: Rounded Corners 48">
              <a:extLst>
                <a:ext uri="{FF2B5EF4-FFF2-40B4-BE49-F238E27FC236}">
                  <a16:creationId xmlns:a16="http://schemas.microsoft.com/office/drawing/2014/main" id="{20F2B9FF-8C79-4A0C-8C70-19ADF20AE3AC}"/>
                </a:ext>
              </a:extLst>
            </p:cNvPr>
            <p:cNvSpPr/>
            <p:nvPr/>
          </p:nvSpPr>
          <p:spPr>
            <a:xfrm>
              <a:off x="3777523" y="733747"/>
              <a:ext cx="642837" cy="261574"/>
            </a:xfrm>
            <a:prstGeom prst="roundRect">
              <a:avLst>
                <a:gd name="adj" fmla="val 50000"/>
              </a:avLst>
            </a:prstGeom>
            <a:solidFill>
              <a:schemeClr val="tx1">
                <a:lumMod val="75000"/>
                <a:lumOff val="25000"/>
              </a:schemeClr>
            </a:solidFill>
            <a:ln w="9525">
              <a:solidFill>
                <a:schemeClr val="tx2">
                  <a:lumMod val="50000"/>
                  <a:lumOff val="50000"/>
                </a:schemeClr>
              </a:solidFill>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80" name="Rectangle 49">
              <a:extLst>
                <a:ext uri="{FF2B5EF4-FFF2-40B4-BE49-F238E27FC236}">
                  <a16:creationId xmlns:a16="http://schemas.microsoft.com/office/drawing/2014/main" id="{6D682A5A-07CA-4732-B6EB-5D19709D5B1D}"/>
                </a:ext>
              </a:extLst>
            </p:cNvPr>
            <p:cNvSpPr/>
            <p:nvPr/>
          </p:nvSpPr>
          <p:spPr>
            <a:xfrm>
              <a:off x="3894574" y="764094"/>
              <a:ext cx="349455" cy="184666"/>
            </a:xfrm>
            <a:prstGeom prst="rect">
              <a:avLst/>
            </a:prstGeom>
          </p:spPr>
          <p:txBody>
            <a:bodyPr wrap="none" lIns="0" tIns="0" rIns="0" bIns="0" anchor="ctr">
              <a:spAutoFit/>
            </a:bodyPr>
            <a:lstStyle/>
            <a:p>
              <a:pPr algn="ctr"/>
              <a:r>
                <a:rPr lang="en-IN" sz="1200" dirty="0">
                  <a:solidFill>
                    <a:schemeClr val="bg1"/>
                  </a:solidFill>
                  <a:latin typeface="Bebas Neue Bold" panose="020B0606020202050201" pitchFamily="34" charset="0"/>
                </a:rPr>
                <a:t>-39.4%</a:t>
              </a:r>
            </a:p>
          </p:txBody>
        </p:sp>
        <p:sp>
          <p:nvSpPr>
            <p:cNvPr id="81" name="Isosceles Triangle 50">
              <a:extLst>
                <a:ext uri="{FF2B5EF4-FFF2-40B4-BE49-F238E27FC236}">
                  <a16:creationId xmlns:a16="http://schemas.microsoft.com/office/drawing/2014/main" id="{4A6D2DB3-48C8-4A6D-B5B3-DE198F41C30F}"/>
                </a:ext>
              </a:extLst>
            </p:cNvPr>
            <p:cNvSpPr/>
            <p:nvPr/>
          </p:nvSpPr>
          <p:spPr>
            <a:xfrm rot="10800000">
              <a:off x="4263399" y="816169"/>
              <a:ext cx="84254" cy="80515"/>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89" name="Freeform 6">
              <a:extLst>
                <a:ext uri="{FF2B5EF4-FFF2-40B4-BE49-F238E27FC236}">
                  <a16:creationId xmlns:a16="http://schemas.microsoft.com/office/drawing/2014/main" id="{751E6D7E-75C4-45B9-9BCB-ADC27C9771AA}"/>
                </a:ext>
              </a:extLst>
            </p:cNvPr>
            <p:cNvSpPr>
              <a:spLocks/>
            </p:cNvSpPr>
            <p:nvPr/>
          </p:nvSpPr>
          <p:spPr bwMode="auto">
            <a:xfrm>
              <a:off x="677491" y="548795"/>
              <a:ext cx="1170432" cy="626482"/>
            </a:xfrm>
            <a:custGeom>
              <a:avLst/>
              <a:gdLst>
                <a:gd name="T0" fmla="*/ 470 w 546"/>
                <a:gd name="T1" fmla="*/ 146 h 292"/>
                <a:gd name="T2" fmla="*/ 491 w 546"/>
                <a:gd name="T3" fmla="*/ 62 h 292"/>
                <a:gd name="T4" fmla="*/ 546 w 546"/>
                <a:gd name="T5" fmla="*/ 0 h 292"/>
                <a:gd name="T6" fmla="*/ 106 w 546"/>
                <a:gd name="T7" fmla="*/ 0 h 292"/>
                <a:gd name="T8" fmla="*/ 106 w 546"/>
                <a:gd name="T9" fmla="*/ 0 h 292"/>
                <a:gd name="T10" fmla="*/ 106 w 546"/>
                <a:gd name="T11" fmla="*/ 0 h 292"/>
                <a:gd name="T12" fmla="*/ 106 w 546"/>
                <a:gd name="T13" fmla="*/ 0 h 292"/>
                <a:gd name="T14" fmla="*/ 106 w 546"/>
                <a:gd name="T15" fmla="*/ 0 h 292"/>
                <a:gd name="T16" fmla="*/ 106 w 546"/>
                <a:gd name="T17" fmla="*/ 0 h 292"/>
                <a:gd name="T18" fmla="*/ 106 w 546"/>
                <a:gd name="T19" fmla="*/ 0 h 292"/>
                <a:gd name="T20" fmla="*/ 105 w 546"/>
                <a:gd name="T21" fmla="*/ 0 h 292"/>
                <a:gd name="T22" fmla="*/ 105 w 546"/>
                <a:gd name="T23" fmla="*/ 0 h 292"/>
                <a:gd name="T24" fmla="*/ 105 w 546"/>
                <a:gd name="T25" fmla="*/ 0 h 292"/>
                <a:gd name="T26" fmla="*/ 105 w 546"/>
                <a:gd name="T27" fmla="*/ 0 h 292"/>
                <a:gd name="T28" fmla="*/ 105 w 546"/>
                <a:gd name="T29" fmla="*/ 0 h 292"/>
                <a:gd name="T30" fmla="*/ 105 w 546"/>
                <a:gd name="T31" fmla="*/ 0 h 292"/>
                <a:gd name="T32" fmla="*/ 105 w 546"/>
                <a:gd name="T33" fmla="*/ 0 h 292"/>
                <a:gd name="T34" fmla="*/ 105 w 546"/>
                <a:gd name="T35" fmla="*/ 0 h 292"/>
                <a:gd name="T36" fmla="*/ 105 w 546"/>
                <a:gd name="T37" fmla="*/ 0 h 292"/>
                <a:gd name="T38" fmla="*/ 105 w 546"/>
                <a:gd name="T39" fmla="*/ 0 h 292"/>
                <a:gd name="T40" fmla="*/ 105 w 546"/>
                <a:gd name="T41" fmla="*/ 0 h 292"/>
                <a:gd name="T42" fmla="*/ 104 w 546"/>
                <a:gd name="T43" fmla="*/ 0 h 292"/>
                <a:gd name="T44" fmla="*/ 104 w 546"/>
                <a:gd name="T45" fmla="*/ 0 h 292"/>
                <a:gd name="T46" fmla="*/ 104 w 546"/>
                <a:gd name="T47" fmla="*/ 0 h 292"/>
                <a:gd name="T48" fmla="*/ 104 w 546"/>
                <a:gd name="T49" fmla="*/ 0 h 292"/>
                <a:gd name="T50" fmla="*/ 104 w 546"/>
                <a:gd name="T51" fmla="*/ 0 h 292"/>
                <a:gd name="T52" fmla="*/ 104 w 546"/>
                <a:gd name="T53" fmla="*/ 0 h 292"/>
                <a:gd name="T54" fmla="*/ 104 w 546"/>
                <a:gd name="T55" fmla="*/ 0 h 292"/>
                <a:gd name="T56" fmla="*/ 104 w 546"/>
                <a:gd name="T57" fmla="*/ 0 h 292"/>
                <a:gd name="T58" fmla="*/ 104 w 546"/>
                <a:gd name="T59" fmla="*/ 0 h 292"/>
                <a:gd name="T60" fmla="*/ 104 w 546"/>
                <a:gd name="T61" fmla="*/ 0 h 292"/>
                <a:gd name="T62" fmla="*/ 104 w 546"/>
                <a:gd name="T63" fmla="*/ 0 h 292"/>
                <a:gd name="T64" fmla="*/ 104 w 546"/>
                <a:gd name="T65" fmla="*/ 0 h 292"/>
                <a:gd name="T66" fmla="*/ 103 w 546"/>
                <a:gd name="T67" fmla="*/ 0 h 292"/>
                <a:gd name="T68" fmla="*/ 103 w 546"/>
                <a:gd name="T69" fmla="*/ 0 h 292"/>
                <a:gd name="T70" fmla="*/ 103 w 546"/>
                <a:gd name="T71" fmla="*/ 0 h 292"/>
                <a:gd name="T72" fmla="*/ 103 w 546"/>
                <a:gd name="T73" fmla="*/ 0 h 292"/>
                <a:gd name="T74" fmla="*/ 96 w 546"/>
                <a:gd name="T75" fmla="*/ 0 h 292"/>
                <a:gd name="T76" fmla="*/ 94 w 546"/>
                <a:gd name="T77" fmla="*/ 0 h 292"/>
                <a:gd name="T78" fmla="*/ 89 w 546"/>
                <a:gd name="T79" fmla="*/ 1 h 292"/>
                <a:gd name="T80" fmla="*/ 88 w 546"/>
                <a:gd name="T81" fmla="*/ 1 h 292"/>
                <a:gd name="T82" fmla="*/ 81 w 546"/>
                <a:gd name="T83" fmla="*/ 3 h 292"/>
                <a:gd name="T84" fmla="*/ 80 w 546"/>
                <a:gd name="T85" fmla="*/ 3 h 292"/>
                <a:gd name="T86" fmla="*/ 74 w 546"/>
                <a:gd name="T87" fmla="*/ 5 h 292"/>
                <a:gd name="T88" fmla="*/ 73 w 546"/>
                <a:gd name="T89" fmla="*/ 5 h 292"/>
                <a:gd name="T90" fmla="*/ 67 w 546"/>
                <a:gd name="T91" fmla="*/ 7 h 292"/>
                <a:gd name="T92" fmla="*/ 66 w 546"/>
                <a:gd name="T93" fmla="*/ 8 h 292"/>
                <a:gd name="T94" fmla="*/ 60 w 546"/>
                <a:gd name="T95" fmla="*/ 10 h 292"/>
                <a:gd name="T96" fmla="*/ 59 w 546"/>
                <a:gd name="T97" fmla="*/ 11 h 292"/>
                <a:gd name="T98" fmla="*/ 53 w 546"/>
                <a:gd name="T99" fmla="*/ 14 h 292"/>
                <a:gd name="T100" fmla="*/ 53 w 546"/>
                <a:gd name="T101" fmla="*/ 14 h 292"/>
                <a:gd name="T102" fmla="*/ 48 w 546"/>
                <a:gd name="T103" fmla="*/ 17 h 292"/>
                <a:gd name="T104" fmla="*/ 47 w 546"/>
                <a:gd name="T105" fmla="*/ 18 h 292"/>
                <a:gd name="T106" fmla="*/ 36 w 546"/>
                <a:gd name="T107" fmla="*/ 26 h 292"/>
                <a:gd name="T108" fmla="*/ 35 w 546"/>
                <a:gd name="T109" fmla="*/ 27 h 292"/>
                <a:gd name="T110" fmla="*/ 26 w 546"/>
                <a:gd name="T111" fmla="*/ 37 h 292"/>
                <a:gd name="T112" fmla="*/ 25 w 546"/>
                <a:gd name="T113" fmla="*/ 37 h 292"/>
                <a:gd name="T114" fmla="*/ 0 w 546"/>
                <a:gd name="T115" fmla="*/ 106 h 292"/>
                <a:gd name="T116" fmla="*/ 0 w 546"/>
                <a:gd name="T117" fmla="*/ 186 h 292"/>
                <a:gd name="T118" fmla="*/ 106 w 546"/>
                <a:gd name="T119" fmla="*/ 292 h 292"/>
                <a:gd name="T120" fmla="*/ 544 w 546"/>
                <a:gd name="T121" fmla="*/ 292 h 292"/>
                <a:gd name="T122" fmla="*/ 542 w 546"/>
                <a:gd name="T123" fmla="*/ 289 h 292"/>
                <a:gd name="T124" fmla="*/ 470 w 546"/>
                <a:gd name="T125" fmla="*/ 146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6" h="292">
                  <a:moveTo>
                    <a:pt x="470" y="146"/>
                  </a:moveTo>
                  <a:cubicBezTo>
                    <a:pt x="470" y="115"/>
                    <a:pt x="477" y="87"/>
                    <a:pt x="491" y="62"/>
                  </a:cubicBezTo>
                  <a:cubicBezTo>
                    <a:pt x="504" y="37"/>
                    <a:pt x="523" y="16"/>
                    <a:pt x="54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3" y="0"/>
                    <a:pt x="103" y="0"/>
                  </a:cubicBezTo>
                  <a:cubicBezTo>
                    <a:pt x="103" y="0"/>
                    <a:pt x="103" y="0"/>
                    <a:pt x="103" y="0"/>
                  </a:cubicBezTo>
                  <a:cubicBezTo>
                    <a:pt x="103" y="0"/>
                    <a:pt x="103" y="0"/>
                    <a:pt x="103" y="0"/>
                  </a:cubicBezTo>
                  <a:cubicBezTo>
                    <a:pt x="103" y="0"/>
                    <a:pt x="103" y="0"/>
                    <a:pt x="103" y="0"/>
                  </a:cubicBezTo>
                  <a:cubicBezTo>
                    <a:pt x="101" y="0"/>
                    <a:pt x="98" y="0"/>
                    <a:pt x="96" y="0"/>
                  </a:cubicBezTo>
                  <a:cubicBezTo>
                    <a:pt x="96" y="0"/>
                    <a:pt x="95" y="0"/>
                    <a:pt x="94" y="0"/>
                  </a:cubicBezTo>
                  <a:cubicBezTo>
                    <a:pt x="92" y="1"/>
                    <a:pt x="90" y="1"/>
                    <a:pt x="89" y="1"/>
                  </a:cubicBezTo>
                  <a:cubicBezTo>
                    <a:pt x="88" y="1"/>
                    <a:pt x="88" y="1"/>
                    <a:pt x="88" y="1"/>
                  </a:cubicBezTo>
                  <a:cubicBezTo>
                    <a:pt x="85" y="2"/>
                    <a:pt x="83" y="2"/>
                    <a:pt x="81" y="3"/>
                  </a:cubicBezTo>
                  <a:cubicBezTo>
                    <a:pt x="81" y="3"/>
                    <a:pt x="80" y="3"/>
                    <a:pt x="80" y="3"/>
                  </a:cubicBezTo>
                  <a:cubicBezTo>
                    <a:pt x="78" y="4"/>
                    <a:pt x="76" y="4"/>
                    <a:pt x="74" y="5"/>
                  </a:cubicBezTo>
                  <a:cubicBezTo>
                    <a:pt x="74" y="5"/>
                    <a:pt x="73" y="5"/>
                    <a:pt x="73" y="5"/>
                  </a:cubicBezTo>
                  <a:cubicBezTo>
                    <a:pt x="71" y="6"/>
                    <a:pt x="69" y="6"/>
                    <a:pt x="67" y="7"/>
                  </a:cubicBezTo>
                  <a:cubicBezTo>
                    <a:pt x="66" y="7"/>
                    <a:pt x="66" y="8"/>
                    <a:pt x="66" y="8"/>
                  </a:cubicBezTo>
                  <a:cubicBezTo>
                    <a:pt x="64" y="8"/>
                    <a:pt x="62" y="9"/>
                    <a:pt x="60" y="10"/>
                  </a:cubicBezTo>
                  <a:cubicBezTo>
                    <a:pt x="60" y="10"/>
                    <a:pt x="60" y="10"/>
                    <a:pt x="59" y="11"/>
                  </a:cubicBezTo>
                  <a:cubicBezTo>
                    <a:pt x="57" y="12"/>
                    <a:pt x="55" y="13"/>
                    <a:pt x="53" y="14"/>
                  </a:cubicBezTo>
                  <a:cubicBezTo>
                    <a:pt x="53" y="14"/>
                    <a:pt x="53" y="14"/>
                    <a:pt x="53" y="14"/>
                  </a:cubicBezTo>
                  <a:cubicBezTo>
                    <a:pt x="51" y="15"/>
                    <a:pt x="49" y="16"/>
                    <a:pt x="48" y="17"/>
                  </a:cubicBezTo>
                  <a:cubicBezTo>
                    <a:pt x="47" y="18"/>
                    <a:pt x="47" y="18"/>
                    <a:pt x="47" y="18"/>
                  </a:cubicBezTo>
                  <a:cubicBezTo>
                    <a:pt x="43" y="21"/>
                    <a:pt x="39" y="23"/>
                    <a:pt x="36" y="26"/>
                  </a:cubicBezTo>
                  <a:cubicBezTo>
                    <a:pt x="36" y="27"/>
                    <a:pt x="36" y="27"/>
                    <a:pt x="35" y="27"/>
                  </a:cubicBezTo>
                  <a:cubicBezTo>
                    <a:pt x="32" y="30"/>
                    <a:pt x="29" y="33"/>
                    <a:pt x="26" y="37"/>
                  </a:cubicBezTo>
                  <a:cubicBezTo>
                    <a:pt x="25" y="37"/>
                    <a:pt x="25" y="37"/>
                    <a:pt x="25" y="37"/>
                  </a:cubicBezTo>
                  <a:cubicBezTo>
                    <a:pt x="10" y="56"/>
                    <a:pt x="0" y="79"/>
                    <a:pt x="0" y="106"/>
                  </a:cubicBezTo>
                  <a:cubicBezTo>
                    <a:pt x="0" y="186"/>
                    <a:pt x="0" y="186"/>
                    <a:pt x="0" y="186"/>
                  </a:cubicBezTo>
                  <a:cubicBezTo>
                    <a:pt x="0" y="244"/>
                    <a:pt x="48" y="292"/>
                    <a:pt x="106" y="292"/>
                  </a:cubicBezTo>
                  <a:cubicBezTo>
                    <a:pt x="544" y="292"/>
                    <a:pt x="544" y="292"/>
                    <a:pt x="544" y="292"/>
                  </a:cubicBezTo>
                  <a:cubicBezTo>
                    <a:pt x="543" y="291"/>
                    <a:pt x="542" y="290"/>
                    <a:pt x="542" y="289"/>
                  </a:cubicBezTo>
                  <a:cubicBezTo>
                    <a:pt x="498" y="256"/>
                    <a:pt x="470" y="204"/>
                    <a:pt x="470" y="146"/>
                  </a:cubicBez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106" name="Freeform: Shape 52">
              <a:extLst>
                <a:ext uri="{FF2B5EF4-FFF2-40B4-BE49-F238E27FC236}">
                  <a16:creationId xmlns:a16="http://schemas.microsoft.com/office/drawing/2014/main" id="{5294A5C0-C98A-4BB6-B89A-89DF9E6E85F4}"/>
                </a:ext>
              </a:extLst>
            </p:cNvPr>
            <p:cNvSpPr>
              <a:spLocks/>
            </p:cNvSpPr>
            <p:nvPr/>
          </p:nvSpPr>
          <p:spPr bwMode="auto">
            <a:xfrm>
              <a:off x="2390623" y="679850"/>
              <a:ext cx="1358584" cy="363491"/>
            </a:xfrm>
            <a:custGeom>
              <a:avLst/>
              <a:gdLst>
                <a:gd name="connsiteX0" fmla="*/ 0 w 1997402"/>
                <a:gd name="connsiteY0" fmla="*/ 0 h 534408"/>
                <a:gd name="connsiteX1" fmla="*/ 1591548 w 1997402"/>
                <a:gd name="connsiteY1" fmla="*/ 0 h 534408"/>
                <a:gd name="connsiteX2" fmla="*/ 1591548 w 1997402"/>
                <a:gd name="connsiteY2" fmla="*/ 356 h 534408"/>
                <a:gd name="connsiteX3" fmla="*/ 1784986 w 1997402"/>
                <a:gd name="connsiteY3" fmla="*/ 356 h 534408"/>
                <a:gd name="connsiteX4" fmla="*/ 1841638 w 1997402"/>
                <a:gd name="connsiteY4" fmla="*/ 28773 h 534408"/>
                <a:gd name="connsiteX5" fmla="*/ 1983239 w 1997402"/>
                <a:gd name="connsiteY5" fmla="*/ 227478 h 534408"/>
                <a:gd name="connsiteX6" fmla="*/ 1983239 w 1997402"/>
                <a:gd name="connsiteY6" fmla="*/ 309529 h 534408"/>
                <a:gd name="connsiteX7" fmla="*/ 1841638 w 1997402"/>
                <a:gd name="connsiteY7" fmla="*/ 505088 h 534408"/>
                <a:gd name="connsiteX8" fmla="*/ 1784986 w 1997402"/>
                <a:gd name="connsiteY8" fmla="*/ 533505 h 534408"/>
                <a:gd name="connsiteX9" fmla="*/ 1591548 w 1997402"/>
                <a:gd name="connsiteY9" fmla="*/ 533505 h 534408"/>
                <a:gd name="connsiteX10" fmla="*/ 1591548 w 1997402"/>
                <a:gd name="connsiteY10" fmla="*/ 534408 h 534408"/>
                <a:gd name="connsiteX11" fmla="*/ 0 w 1997402"/>
                <a:gd name="connsiteY11" fmla="*/ 534408 h 53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7402" h="534408">
                  <a:moveTo>
                    <a:pt x="0" y="0"/>
                  </a:moveTo>
                  <a:lnTo>
                    <a:pt x="1591548" y="0"/>
                  </a:lnTo>
                  <a:lnTo>
                    <a:pt x="1591548" y="356"/>
                  </a:lnTo>
                  <a:lnTo>
                    <a:pt x="1784986" y="356"/>
                  </a:lnTo>
                  <a:cubicBezTo>
                    <a:pt x="1806989" y="356"/>
                    <a:pt x="1829049" y="9846"/>
                    <a:pt x="1841638" y="28773"/>
                  </a:cubicBezTo>
                  <a:lnTo>
                    <a:pt x="1983239" y="227478"/>
                  </a:lnTo>
                  <a:cubicBezTo>
                    <a:pt x="2002123" y="252749"/>
                    <a:pt x="2002123" y="284258"/>
                    <a:pt x="1983239" y="309529"/>
                  </a:cubicBezTo>
                  <a:lnTo>
                    <a:pt x="1841638" y="505088"/>
                  </a:lnTo>
                  <a:cubicBezTo>
                    <a:pt x="1829049" y="524015"/>
                    <a:pt x="1806989" y="533505"/>
                    <a:pt x="1784986" y="533505"/>
                  </a:cubicBezTo>
                  <a:lnTo>
                    <a:pt x="1591548" y="533505"/>
                  </a:lnTo>
                  <a:lnTo>
                    <a:pt x="1591548" y="534408"/>
                  </a:lnTo>
                  <a:lnTo>
                    <a:pt x="0" y="534408"/>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noAutofit/>
            </a:bodyPr>
            <a:lstStyle/>
            <a:p>
              <a:endParaRPr lang="en-IN" dirty="0"/>
            </a:p>
          </p:txBody>
        </p:sp>
        <p:sp>
          <p:nvSpPr>
            <p:cNvPr id="107" name="Freeform 9">
              <a:extLst>
                <a:ext uri="{FF2B5EF4-FFF2-40B4-BE49-F238E27FC236}">
                  <a16:creationId xmlns:a16="http://schemas.microsoft.com/office/drawing/2014/main" id="{133C9801-A317-4E63-B8A2-11C5E603958C}"/>
                </a:ext>
              </a:extLst>
            </p:cNvPr>
            <p:cNvSpPr>
              <a:spLocks noEditPoints="1"/>
            </p:cNvSpPr>
            <p:nvPr/>
          </p:nvSpPr>
          <p:spPr bwMode="auto">
            <a:xfrm>
              <a:off x="1685363" y="478769"/>
              <a:ext cx="765282" cy="765283"/>
            </a:xfrm>
            <a:custGeom>
              <a:avLst/>
              <a:gdLst>
                <a:gd name="T0" fmla="*/ 336 w 357"/>
                <a:gd name="T1" fmla="*/ 94 h 357"/>
                <a:gd name="T2" fmla="*/ 333 w 357"/>
                <a:gd name="T3" fmla="*/ 89 h 357"/>
                <a:gd name="T4" fmla="*/ 328 w 357"/>
                <a:gd name="T5" fmla="*/ 81 h 357"/>
                <a:gd name="T6" fmla="*/ 323 w 357"/>
                <a:gd name="T7" fmla="*/ 74 h 357"/>
                <a:gd name="T8" fmla="*/ 264 w 357"/>
                <a:gd name="T9" fmla="*/ 22 h 357"/>
                <a:gd name="T10" fmla="*/ 178 w 357"/>
                <a:gd name="T11" fmla="*/ 0 h 357"/>
                <a:gd name="T12" fmla="*/ 93 w 357"/>
                <a:gd name="T13" fmla="*/ 22 h 357"/>
                <a:gd name="T14" fmla="*/ 76 w 357"/>
                <a:gd name="T15" fmla="*/ 33 h 357"/>
                <a:gd name="T16" fmla="*/ 21 w 357"/>
                <a:gd name="T17" fmla="*/ 95 h 357"/>
                <a:gd name="T18" fmla="*/ 0 w 357"/>
                <a:gd name="T19" fmla="*/ 179 h 357"/>
                <a:gd name="T20" fmla="*/ 72 w 357"/>
                <a:gd name="T21" fmla="*/ 322 h 357"/>
                <a:gd name="T22" fmla="*/ 76 w 357"/>
                <a:gd name="T23" fmla="*/ 325 h 357"/>
                <a:gd name="T24" fmla="*/ 178 w 357"/>
                <a:gd name="T25" fmla="*/ 357 h 357"/>
                <a:gd name="T26" fmla="*/ 323 w 357"/>
                <a:gd name="T27" fmla="*/ 284 h 357"/>
                <a:gd name="T28" fmla="*/ 336 w 357"/>
                <a:gd name="T29" fmla="*/ 263 h 357"/>
                <a:gd name="T30" fmla="*/ 357 w 357"/>
                <a:gd name="T31" fmla="*/ 179 h 357"/>
                <a:gd name="T32" fmla="*/ 336 w 357"/>
                <a:gd name="T33" fmla="*/ 94 h 357"/>
                <a:gd name="T34" fmla="*/ 178 w 357"/>
                <a:gd name="T35" fmla="*/ 323 h 357"/>
                <a:gd name="T36" fmla="*/ 35 w 357"/>
                <a:gd name="T37" fmla="*/ 179 h 357"/>
                <a:gd name="T38" fmla="*/ 178 w 357"/>
                <a:gd name="T39" fmla="*/ 35 h 357"/>
                <a:gd name="T40" fmla="*/ 322 w 357"/>
                <a:gd name="T41" fmla="*/ 179 h 357"/>
                <a:gd name="T42" fmla="*/ 178 w 357"/>
                <a:gd name="T43" fmla="*/ 32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7" h="357">
                  <a:moveTo>
                    <a:pt x="336" y="94"/>
                  </a:moveTo>
                  <a:cubicBezTo>
                    <a:pt x="335" y="92"/>
                    <a:pt x="334" y="91"/>
                    <a:pt x="333" y="89"/>
                  </a:cubicBezTo>
                  <a:cubicBezTo>
                    <a:pt x="331" y="86"/>
                    <a:pt x="330" y="84"/>
                    <a:pt x="328" y="81"/>
                  </a:cubicBezTo>
                  <a:cubicBezTo>
                    <a:pt x="326" y="78"/>
                    <a:pt x="325" y="76"/>
                    <a:pt x="323" y="74"/>
                  </a:cubicBezTo>
                  <a:cubicBezTo>
                    <a:pt x="307" y="52"/>
                    <a:pt x="287" y="35"/>
                    <a:pt x="264" y="22"/>
                  </a:cubicBezTo>
                  <a:cubicBezTo>
                    <a:pt x="239" y="8"/>
                    <a:pt x="210" y="0"/>
                    <a:pt x="178" y="0"/>
                  </a:cubicBezTo>
                  <a:cubicBezTo>
                    <a:pt x="147" y="0"/>
                    <a:pt x="118" y="8"/>
                    <a:pt x="93" y="22"/>
                  </a:cubicBezTo>
                  <a:cubicBezTo>
                    <a:pt x="87" y="25"/>
                    <a:pt x="81" y="29"/>
                    <a:pt x="76" y="33"/>
                  </a:cubicBezTo>
                  <a:cubicBezTo>
                    <a:pt x="53" y="49"/>
                    <a:pt x="34" y="70"/>
                    <a:pt x="21" y="95"/>
                  </a:cubicBezTo>
                  <a:cubicBezTo>
                    <a:pt x="7" y="120"/>
                    <a:pt x="0" y="148"/>
                    <a:pt x="0" y="179"/>
                  </a:cubicBezTo>
                  <a:cubicBezTo>
                    <a:pt x="0" y="237"/>
                    <a:pt x="28" y="289"/>
                    <a:pt x="72" y="322"/>
                  </a:cubicBezTo>
                  <a:cubicBezTo>
                    <a:pt x="73" y="323"/>
                    <a:pt x="74" y="324"/>
                    <a:pt x="76" y="325"/>
                  </a:cubicBezTo>
                  <a:cubicBezTo>
                    <a:pt x="105" y="345"/>
                    <a:pt x="140" y="357"/>
                    <a:pt x="178" y="357"/>
                  </a:cubicBezTo>
                  <a:cubicBezTo>
                    <a:pt x="238" y="357"/>
                    <a:pt x="290" y="328"/>
                    <a:pt x="323" y="284"/>
                  </a:cubicBezTo>
                  <a:cubicBezTo>
                    <a:pt x="328" y="277"/>
                    <a:pt x="332" y="271"/>
                    <a:pt x="336" y="263"/>
                  </a:cubicBezTo>
                  <a:cubicBezTo>
                    <a:pt x="349" y="238"/>
                    <a:pt x="357" y="209"/>
                    <a:pt x="357" y="179"/>
                  </a:cubicBezTo>
                  <a:cubicBezTo>
                    <a:pt x="357" y="148"/>
                    <a:pt x="349" y="119"/>
                    <a:pt x="336" y="94"/>
                  </a:cubicBezTo>
                  <a:close/>
                  <a:moveTo>
                    <a:pt x="178" y="323"/>
                  </a:moveTo>
                  <a:cubicBezTo>
                    <a:pt x="99" y="323"/>
                    <a:pt x="35" y="258"/>
                    <a:pt x="35" y="179"/>
                  </a:cubicBezTo>
                  <a:cubicBezTo>
                    <a:pt x="35" y="99"/>
                    <a:pt x="99" y="35"/>
                    <a:pt x="178" y="35"/>
                  </a:cubicBezTo>
                  <a:cubicBezTo>
                    <a:pt x="258" y="35"/>
                    <a:pt x="322" y="99"/>
                    <a:pt x="322" y="179"/>
                  </a:cubicBezTo>
                  <a:cubicBezTo>
                    <a:pt x="322" y="258"/>
                    <a:pt x="258" y="323"/>
                    <a:pt x="178" y="323"/>
                  </a:cubicBezTo>
                  <a:close/>
                </a:path>
              </a:pathLst>
            </a:custGeom>
            <a:solidFill>
              <a:schemeClr val="accent2"/>
            </a:solidFill>
            <a:ln w="2857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108" name="Oval 10">
              <a:extLst>
                <a:ext uri="{FF2B5EF4-FFF2-40B4-BE49-F238E27FC236}">
                  <a16:creationId xmlns:a16="http://schemas.microsoft.com/office/drawing/2014/main" id="{2E33A589-DDA3-432F-85CA-8C84030DBC88}"/>
                </a:ext>
              </a:extLst>
            </p:cNvPr>
            <p:cNvSpPr>
              <a:spLocks noChangeArrowheads="1"/>
            </p:cNvSpPr>
            <p:nvPr/>
          </p:nvSpPr>
          <p:spPr bwMode="auto">
            <a:xfrm>
              <a:off x="1760391" y="553796"/>
              <a:ext cx="615227" cy="616478"/>
            </a:xfrm>
            <a:prstGeom prst="ellipse">
              <a:avLst/>
            </a:pr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109" name="Freeform 11">
              <a:extLst>
                <a:ext uri="{FF2B5EF4-FFF2-40B4-BE49-F238E27FC236}">
                  <a16:creationId xmlns:a16="http://schemas.microsoft.com/office/drawing/2014/main" id="{6AA47459-5BDC-438F-BD3A-591F1CB91BC6}"/>
                </a:ext>
              </a:extLst>
            </p:cNvPr>
            <p:cNvSpPr>
              <a:spLocks/>
            </p:cNvSpPr>
            <p:nvPr/>
          </p:nvSpPr>
          <p:spPr bwMode="auto">
            <a:xfrm>
              <a:off x="761272" y="622572"/>
              <a:ext cx="1545571" cy="480178"/>
            </a:xfrm>
            <a:custGeom>
              <a:avLst/>
              <a:gdLst>
                <a:gd name="T0" fmla="*/ 609 w 721"/>
                <a:gd name="T1" fmla="*/ 0 h 224"/>
                <a:gd name="T2" fmla="*/ 70 w 721"/>
                <a:gd name="T3" fmla="*/ 0 h 224"/>
                <a:gd name="T4" fmla="*/ 0 w 721"/>
                <a:gd name="T5" fmla="*/ 70 h 224"/>
                <a:gd name="T6" fmla="*/ 0 w 721"/>
                <a:gd name="T7" fmla="*/ 153 h 224"/>
                <a:gd name="T8" fmla="*/ 70 w 721"/>
                <a:gd name="T9" fmla="*/ 224 h 224"/>
                <a:gd name="T10" fmla="*/ 609 w 721"/>
                <a:gd name="T11" fmla="*/ 224 h 224"/>
                <a:gd name="T12" fmla="*/ 721 w 721"/>
                <a:gd name="T13" fmla="*/ 112 h 224"/>
                <a:gd name="T14" fmla="*/ 609 w 721"/>
                <a:gd name="T15" fmla="*/ 0 h 2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1" h="224">
                  <a:moveTo>
                    <a:pt x="609" y="0"/>
                  </a:moveTo>
                  <a:cubicBezTo>
                    <a:pt x="70" y="0"/>
                    <a:pt x="70" y="0"/>
                    <a:pt x="70" y="0"/>
                  </a:cubicBezTo>
                  <a:cubicBezTo>
                    <a:pt x="32" y="0"/>
                    <a:pt x="0" y="31"/>
                    <a:pt x="0" y="70"/>
                  </a:cubicBezTo>
                  <a:cubicBezTo>
                    <a:pt x="0" y="153"/>
                    <a:pt x="0" y="153"/>
                    <a:pt x="0" y="153"/>
                  </a:cubicBezTo>
                  <a:cubicBezTo>
                    <a:pt x="0" y="192"/>
                    <a:pt x="32" y="224"/>
                    <a:pt x="70" y="224"/>
                  </a:cubicBezTo>
                  <a:cubicBezTo>
                    <a:pt x="609" y="224"/>
                    <a:pt x="609" y="224"/>
                    <a:pt x="609" y="224"/>
                  </a:cubicBezTo>
                  <a:cubicBezTo>
                    <a:pt x="671" y="224"/>
                    <a:pt x="721" y="174"/>
                    <a:pt x="721" y="112"/>
                  </a:cubicBezTo>
                  <a:cubicBezTo>
                    <a:pt x="721" y="50"/>
                    <a:pt x="671" y="0"/>
                    <a:pt x="609" y="0"/>
                  </a:cubicBezTo>
                  <a:close/>
                </a:path>
              </a:pathLst>
            </a:custGeom>
            <a:solidFill>
              <a:srgbClr val="FFFFFF"/>
            </a:solidFill>
            <a:ln w="1111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IN" dirty="0"/>
            </a:p>
          </p:txBody>
        </p:sp>
        <p:sp>
          <p:nvSpPr>
            <p:cNvPr id="110" name="Oval 12">
              <a:extLst>
                <a:ext uri="{FF2B5EF4-FFF2-40B4-BE49-F238E27FC236}">
                  <a16:creationId xmlns:a16="http://schemas.microsoft.com/office/drawing/2014/main" id="{C5D56960-ACA9-4BCB-AB47-FB76DF365478}"/>
                </a:ext>
              </a:extLst>
            </p:cNvPr>
            <p:cNvSpPr>
              <a:spLocks noChangeArrowheads="1"/>
            </p:cNvSpPr>
            <p:nvPr/>
          </p:nvSpPr>
          <p:spPr bwMode="auto">
            <a:xfrm>
              <a:off x="1880435" y="669483"/>
              <a:ext cx="372638" cy="373888"/>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111" name="Rectangle 57">
              <a:extLst>
                <a:ext uri="{FF2B5EF4-FFF2-40B4-BE49-F238E27FC236}">
                  <a16:creationId xmlns:a16="http://schemas.microsoft.com/office/drawing/2014/main" id="{5D93CD89-FAF8-4B88-AD79-E3E6A6D5AF13}"/>
                </a:ext>
              </a:extLst>
            </p:cNvPr>
            <p:cNvSpPr/>
            <p:nvPr/>
          </p:nvSpPr>
          <p:spPr>
            <a:xfrm>
              <a:off x="711830" y="699461"/>
              <a:ext cx="1192264" cy="313932"/>
            </a:xfrm>
            <a:prstGeom prst="rect">
              <a:avLst/>
            </a:prstGeom>
          </p:spPr>
          <p:txBody>
            <a:bodyPr wrap="square" anchor="ctr">
              <a:spAutoFit/>
            </a:bodyPr>
            <a:lstStyle/>
            <a:p>
              <a:pPr lvl="0" algn="ctr">
                <a:lnSpc>
                  <a:spcPct val="80000"/>
                </a:lnSpc>
                <a:defRPr/>
              </a:pPr>
              <a:r>
                <a:rPr lang="en-ZA" sz="1800" kern="0" dirty="0">
                  <a:solidFill>
                    <a:schemeClr val="accent2"/>
                  </a:solidFill>
                  <a:latin typeface="Bebas Neue Bold" panose="020B0606020202050201" pitchFamily="34" charset="0"/>
                </a:rPr>
                <a:t>NORTH WEST</a:t>
              </a:r>
            </a:p>
          </p:txBody>
        </p:sp>
        <p:sp>
          <p:nvSpPr>
            <p:cNvPr id="112" name="Rectangle 58">
              <a:extLst>
                <a:ext uri="{FF2B5EF4-FFF2-40B4-BE49-F238E27FC236}">
                  <a16:creationId xmlns:a16="http://schemas.microsoft.com/office/drawing/2014/main" id="{E584893D-1DEC-4036-937A-B88C5C34397C}"/>
                </a:ext>
              </a:extLst>
            </p:cNvPr>
            <p:cNvSpPr/>
            <p:nvPr/>
          </p:nvSpPr>
          <p:spPr>
            <a:xfrm>
              <a:off x="2513433" y="717928"/>
              <a:ext cx="1088439" cy="276999"/>
            </a:xfrm>
            <a:prstGeom prst="rect">
              <a:avLst/>
            </a:prstGeom>
          </p:spPr>
          <p:txBody>
            <a:bodyPr wrap="none" lIns="0" tIns="0" rIns="0" bIns="0" anchor="ctr">
              <a:spAutoFit/>
            </a:bodyPr>
            <a:lstStyle/>
            <a:p>
              <a:pPr lvl="0" algn="ctr">
                <a:defRPr/>
              </a:pPr>
              <a:r>
                <a:rPr lang="en-ZA" sz="1800" dirty="0">
                  <a:solidFill>
                    <a:schemeClr val="bg1"/>
                  </a:solidFill>
                  <a:latin typeface="Bebas Neue Bold" panose="020B0606020202050201" pitchFamily="34" charset="0"/>
                </a:rPr>
                <a:t>91.9 THOUSAND</a:t>
              </a:r>
            </a:p>
          </p:txBody>
        </p:sp>
        <p:grpSp>
          <p:nvGrpSpPr>
            <p:cNvPr id="113" name="Group 286">
              <a:extLst>
                <a:ext uri="{FF2B5EF4-FFF2-40B4-BE49-F238E27FC236}">
                  <a16:creationId xmlns:a16="http://schemas.microsoft.com/office/drawing/2014/main" id="{51F860FF-F217-4798-9092-FF0B9BDC1D8E}"/>
                </a:ext>
              </a:extLst>
            </p:cNvPr>
            <p:cNvGrpSpPr>
              <a:grpSpLocks noChangeAspect="1"/>
            </p:cNvGrpSpPr>
            <p:nvPr/>
          </p:nvGrpSpPr>
          <p:grpSpPr bwMode="auto">
            <a:xfrm>
              <a:off x="1964574" y="736354"/>
              <a:ext cx="210256" cy="238155"/>
              <a:chOff x="173" y="2224"/>
              <a:chExt cx="590" cy="683"/>
            </a:xfrm>
            <a:solidFill>
              <a:schemeClr val="bg1"/>
            </a:solidFill>
          </p:grpSpPr>
          <p:sp>
            <p:nvSpPr>
              <p:cNvPr id="114" name="Freeform 86">
                <a:extLst>
                  <a:ext uri="{FF2B5EF4-FFF2-40B4-BE49-F238E27FC236}">
                    <a16:creationId xmlns:a16="http://schemas.microsoft.com/office/drawing/2014/main" id="{D270345A-A0B6-4754-9BBD-B02FE7702D8E}"/>
                  </a:ext>
                </a:extLst>
              </p:cNvPr>
              <p:cNvSpPr>
                <a:spLocks noEditPoints="1"/>
              </p:cNvSpPr>
              <p:nvPr/>
            </p:nvSpPr>
            <p:spPr bwMode="auto">
              <a:xfrm>
                <a:off x="463" y="2224"/>
                <a:ext cx="300" cy="675"/>
              </a:xfrm>
              <a:custGeom>
                <a:avLst/>
                <a:gdLst>
                  <a:gd name="T0" fmla="*/ 8 w 204"/>
                  <a:gd name="T1" fmla="*/ 203 h 460"/>
                  <a:gd name="T2" fmla="*/ 24 w 204"/>
                  <a:gd name="T3" fmla="*/ 211 h 460"/>
                  <a:gd name="T4" fmla="*/ 26 w 204"/>
                  <a:gd name="T5" fmla="*/ 196 h 460"/>
                  <a:gd name="T6" fmla="*/ 33 w 204"/>
                  <a:gd name="T7" fmla="*/ 190 h 460"/>
                  <a:gd name="T8" fmla="*/ 42 w 204"/>
                  <a:gd name="T9" fmla="*/ 179 h 460"/>
                  <a:gd name="T10" fmla="*/ 43 w 204"/>
                  <a:gd name="T11" fmla="*/ 204 h 460"/>
                  <a:gd name="T12" fmla="*/ 34 w 204"/>
                  <a:gd name="T13" fmla="*/ 230 h 460"/>
                  <a:gd name="T14" fmla="*/ 24 w 204"/>
                  <a:gd name="T15" fmla="*/ 304 h 460"/>
                  <a:gd name="T16" fmla="*/ 50 w 204"/>
                  <a:gd name="T17" fmla="*/ 295 h 460"/>
                  <a:gd name="T18" fmla="*/ 69 w 204"/>
                  <a:gd name="T19" fmla="*/ 290 h 460"/>
                  <a:gd name="T20" fmla="*/ 66 w 204"/>
                  <a:gd name="T21" fmla="*/ 361 h 460"/>
                  <a:gd name="T22" fmla="*/ 74 w 204"/>
                  <a:gd name="T23" fmla="*/ 391 h 460"/>
                  <a:gd name="T24" fmla="*/ 74 w 204"/>
                  <a:gd name="T25" fmla="*/ 413 h 460"/>
                  <a:gd name="T26" fmla="*/ 93 w 204"/>
                  <a:gd name="T27" fmla="*/ 431 h 460"/>
                  <a:gd name="T28" fmla="*/ 97 w 204"/>
                  <a:gd name="T29" fmla="*/ 393 h 460"/>
                  <a:gd name="T30" fmla="*/ 97 w 204"/>
                  <a:gd name="T31" fmla="*/ 362 h 460"/>
                  <a:gd name="T32" fmla="*/ 100 w 204"/>
                  <a:gd name="T33" fmla="*/ 315 h 460"/>
                  <a:gd name="T34" fmla="*/ 107 w 204"/>
                  <a:gd name="T35" fmla="*/ 276 h 460"/>
                  <a:gd name="T36" fmla="*/ 116 w 204"/>
                  <a:gd name="T37" fmla="*/ 291 h 460"/>
                  <a:gd name="T38" fmla="*/ 119 w 204"/>
                  <a:gd name="T39" fmla="*/ 328 h 460"/>
                  <a:gd name="T40" fmla="*/ 121 w 204"/>
                  <a:gd name="T41" fmla="*/ 377 h 460"/>
                  <a:gd name="T42" fmla="*/ 121 w 204"/>
                  <a:gd name="T43" fmla="*/ 402 h 460"/>
                  <a:gd name="T44" fmla="*/ 122 w 204"/>
                  <a:gd name="T45" fmla="*/ 413 h 460"/>
                  <a:gd name="T46" fmla="*/ 127 w 204"/>
                  <a:gd name="T47" fmla="*/ 458 h 460"/>
                  <a:gd name="T48" fmla="*/ 145 w 204"/>
                  <a:gd name="T49" fmla="*/ 427 h 460"/>
                  <a:gd name="T50" fmla="*/ 151 w 204"/>
                  <a:gd name="T51" fmla="*/ 403 h 460"/>
                  <a:gd name="T52" fmla="*/ 158 w 204"/>
                  <a:gd name="T53" fmla="*/ 372 h 460"/>
                  <a:gd name="T54" fmla="*/ 196 w 204"/>
                  <a:gd name="T55" fmla="*/ 398 h 460"/>
                  <a:gd name="T56" fmla="*/ 200 w 204"/>
                  <a:gd name="T57" fmla="*/ 315 h 460"/>
                  <a:gd name="T58" fmla="*/ 194 w 204"/>
                  <a:gd name="T59" fmla="*/ 273 h 460"/>
                  <a:gd name="T60" fmla="*/ 192 w 204"/>
                  <a:gd name="T61" fmla="*/ 253 h 460"/>
                  <a:gd name="T62" fmla="*/ 196 w 204"/>
                  <a:gd name="T63" fmla="*/ 241 h 460"/>
                  <a:gd name="T64" fmla="*/ 178 w 204"/>
                  <a:gd name="T65" fmla="*/ 158 h 460"/>
                  <a:gd name="T66" fmla="*/ 148 w 204"/>
                  <a:gd name="T67" fmla="*/ 87 h 460"/>
                  <a:gd name="T68" fmla="*/ 113 w 204"/>
                  <a:gd name="T69" fmla="*/ 64 h 460"/>
                  <a:gd name="T70" fmla="*/ 117 w 204"/>
                  <a:gd name="T71" fmla="*/ 50 h 460"/>
                  <a:gd name="T72" fmla="*/ 119 w 204"/>
                  <a:gd name="T73" fmla="*/ 28 h 460"/>
                  <a:gd name="T74" fmla="*/ 102 w 204"/>
                  <a:gd name="T75" fmla="*/ 4 h 460"/>
                  <a:gd name="T76" fmla="*/ 73 w 204"/>
                  <a:gd name="T77" fmla="*/ 25 h 460"/>
                  <a:gd name="T78" fmla="*/ 66 w 204"/>
                  <a:gd name="T79" fmla="*/ 32 h 460"/>
                  <a:gd name="T80" fmla="*/ 70 w 204"/>
                  <a:gd name="T81" fmla="*/ 43 h 460"/>
                  <a:gd name="T82" fmla="*/ 76 w 204"/>
                  <a:gd name="T83" fmla="*/ 71 h 460"/>
                  <a:gd name="T84" fmla="*/ 45 w 204"/>
                  <a:gd name="T85" fmla="*/ 90 h 460"/>
                  <a:gd name="T86" fmla="*/ 28 w 204"/>
                  <a:gd name="T87" fmla="*/ 122 h 460"/>
                  <a:gd name="T88" fmla="*/ 16 w 204"/>
                  <a:gd name="T89" fmla="*/ 160 h 460"/>
                  <a:gd name="T90" fmla="*/ 7 w 204"/>
                  <a:gd name="T91" fmla="*/ 195 h 460"/>
                  <a:gd name="T92" fmla="*/ 167 w 204"/>
                  <a:gd name="T93" fmla="*/ 219 h 460"/>
                  <a:gd name="T94" fmla="*/ 173 w 204"/>
                  <a:gd name="T95" fmla="*/ 252 h 460"/>
                  <a:gd name="T96" fmla="*/ 168 w 204"/>
                  <a:gd name="T97" fmla="*/ 247 h 460"/>
                  <a:gd name="T98" fmla="*/ 164 w 204"/>
                  <a:gd name="T99" fmla="*/ 20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4" h="460">
                    <a:moveTo>
                      <a:pt x="7" y="195"/>
                    </a:moveTo>
                    <a:cubicBezTo>
                      <a:pt x="7" y="195"/>
                      <a:pt x="8" y="202"/>
                      <a:pt x="8" y="203"/>
                    </a:cubicBezTo>
                    <a:cubicBezTo>
                      <a:pt x="9" y="205"/>
                      <a:pt x="10" y="208"/>
                      <a:pt x="12" y="210"/>
                    </a:cubicBezTo>
                    <a:cubicBezTo>
                      <a:pt x="15" y="212"/>
                      <a:pt x="21" y="213"/>
                      <a:pt x="24" y="211"/>
                    </a:cubicBezTo>
                    <a:cubicBezTo>
                      <a:pt x="27" y="210"/>
                      <a:pt x="27" y="206"/>
                      <a:pt x="26" y="203"/>
                    </a:cubicBezTo>
                    <a:cubicBezTo>
                      <a:pt x="26" y="203"/>
                      <a:pt x="26" y="197"/>
                      <a:pt x="26" y="196"/>
                    </a:cubicBezTo>
                    <a:cubicBezTo>
                      <a:pt x="29" y="196"/>
                      <a:pt x="32" y="198"/>
                      <a:pt x="34" y="196"/>
                    </a:cubicBezTo>
                    <a:cubicBezTo>
                      <a:pt x="36" y="194"/>
                      <a:pt x="33" y="192"/>
                      <a:pt x="33" y="190"/>
                    </a:cubicBezTo>
                    <a:cubicBezTo>
                      <a:pt x="32" y="188"/>
                      <a:pt x="34" y="187"/>
                      <a:pt x="35" y="185"/>
                    </a:cubicBezTo>
                    <a:cubicBezTo>
                      <a:pt x="37" y="183"/>
                      <a:pt x="39" y="180"/>
                      <a:pt x="42" y="179"/>
                    </a:cubicBezTo>
                    <a:cubicBezTo>
                      <a:pt x="42" y="181"/>
                      <a:pt x="43" y="184"/>
                      <a:pt x="44" y="186"/>
                    </a:cubicBezTo>
                    <a:cubicBezTo>
                      <a:pt x="45" y="192"/>
                      <a:pt x="44" y="198"/>
                      <a:pt x="43" y="204"/>
                    </a:cubicBezTo>
                    <a:cubicBezTo>
                      <a:pt x="42" y="209"/>
                      <a:pt x="41" y="215"/>
                      <a:pt x="39" y="220"/>
                    </a:cubicBezTo>
                    <a:cubicBezTo>
                      <a:pt x="37" y="223"/>
                      <a:pt x="35" y="226"/>
                      <a:pt x="34" y="230"/>
                    </a:cubicBezTo>
                    <a:cubicBezTo>
                      <a:pt x="31" y="240"/>
                      <a:pt x="31" y="251"/>
                      <a:pt x="30" y="261"/>
                    </a:cubicBezTo>
                    <a:cubicBezTo>
                      <a:pt x="28" y="275"/>
                      <a:pt x="25" y="289"/>
                      <a:pt x="24" y="304"/>
                    </a:cubicBezTo>
                    <a:cubicBezTo>
                      <a:pt x="26" y="304"/>
                      <a:pt x="45" y="309"/>
                      <a:pt x="45" y="309"/>
                    </a:cubicBezTo>
                    <a:cubicBezTo>
                      <a:pt x="47" y="305"/>
                      <a:pt x="47" y="299"/>
                      <a:pt x="50" y="295"/>
                    </a:cubicBezTo>
                    <a:cubicBezTo>
                      <a:pt x="53" y="293"/>
                      <a:pt x="57" y="292"/>
                      <a:pt x="60" y="292"/>
                    </a:cubicBezTo>
                    <a:cubicBezTo>
                      <a:pt x="61" y="292"/>
                      <a:pt x="69" y="291"/>
                      <a:pt x="69" y="290"/>
                    </a:cubicBezTo>
                    <a:cubicBezTo>
                      <a:pt x="69" y="295"/>
                      <a:pt x="68" y="301"/>
                      <a:pt x="68" y="306"/>
                    </a:cubicBezTo>
                    <a:cubicBezTo>
                      <a:pt x="68" y="324"/>
                      <a:pt x="65" y="343"/>
                      <a:pt x="66" y="361"/>
                    </a:cubicBezTo>
                    <a:cubicBezTo>
                      <a:pt x="67" y="367"/>
                      <a:pt x="65" y="373"/>
                      <a:pt x="66" y="378"/>
                    </a:cubicBezTo>
                    <a:cubicBezTo>
                      <a:pt x="67" y="384"/>
                      <a:pt x="71" y="387"/>
                      <a:pt x="74" y="391"/>
                    </a:cubicBezTo>
                    <a:cubicBezTo>
                      <a:pt x="77" y="393"/>
                      <a:pt x="77" y="394"/>
                      <a:pt x="76" y="397"/>
                    </a:cubicBezTo>
                    <a:cubicBezTo>
                      <a:pt x="75" y="402"/>
                      <a:pt x="74" y="407"/>
                      <a:pt x="74" y="413"/>
                    </a:cubicBezTo>
                    <a:cubicBezTo>
                      <a:pt x="74" y="418"/>
                      <a:pt x="73" y="425"/>
                      <a:pt x="79" y="429"/>
                    </a:cubicBezTo>
                    <a:cubicBezTo>
                      <a:pt x="83" y="431"/>
                      <a:pt x="89" y="431"/>
                      <a:pt x="93" y="431"/>
                    </a:cubicBezTo>
                    <a:cubicBezTo>
                      <a:pt x="101" y="430"/>
                      <a:pt x="101" y="424"/>
                      <a:pt x="100" y="418"/>
                    </a:cubicBezTo>
                    <a:cubicBezTo>
                      <a:pt x="99" y="410"/>
                      <a:pt x="95" y="401"/>
                      <a:pt x="97" y="393"/>
                    </a:cubicBezTo>
                    <a:cubicBezTo>
                      <a:pt x="98" y="390"/>
                      <a:pt x="100" y="386"/>
                      <a:pt x="99" y="383"/>
                    </a:cubicBezTo>
                    <a:cubicBezTo>
                      <a:pt x="97" y="376"/>
                      <a:pt x="97" y="369"/>
                      <a:pt x="97" y="362"/>
                    </a:cubicBezTo>
                    <a:cubicBezTo>
                      <a:pt x="97" y="352"/>
                      <a:pt x="95" y="343"/>
                      <a:pt x="95" y="333"/>
                    </a:cubicBezTo>
                    <a:cubicBezTo>
                      <a:pt x="96" y="327"/>
                      <a:pt x="98" y="321"/>
                      <a:pt x="100" y="315"/>
                    </a:cubicBezTo>
                    <a:cubicBezTo>
                      <a:pt x="101" y="309"/>
                      <a:pt x="101" y="302"/>
                      <a:pt x="102" y="296"/>
                    </a:cubicBezTo>
                    <a:cubicBezTo>
                      <a:pt x="103" y="289"/>
                      <a:pt x="105" y="283"/>
                      <a:pt x="107" y="276"/>
                    </a:cubicBezTo>
                    <a:cubicBezTo>
                      <a:pt x="108" y="273"/>
                      <a:pt x="112" y="266"/>
                      <a:pt x="114" y="273"/>
                    </a:cubicBezTo>
                    <a:cubicBezTo>
                      <a:pt x="115" y="279"/>
                      <a:pt x="115" y="285"/>
                      <a:pt x="116" y="291"/>
                    </a:cubicBezTo>
                    <a:cubicBezTo>
                      <a:pt x="117" y="299"/>
                      <a:pt x="118" y="305"/>
                      <a:pt x="118" y="313"/>
                    </a:cubicBezTo>
                    <a:cubicBezTo>
                      <a:pt x="119" y="318"/>
                      <a:pt x="120" y="323"/>
                      <a:pt x="119" y="328"/>
                    </a:cubicBezTo>
                    <a:cubicBezTo>
                      <a:pt x="118" y="334"/>
                      <a:pt x="120" y="340"/>
                      <a:pt x="121" y="346"/>
                    </a:cubicBezTo>
                    <a:cubicBezTo>
                      <a:pt x="122" y="356"/>
                      <a:pt x="122" y="366"/>
                      <a:pt x="121" y="377"/>
                    </a:cubicBezTo>
                    <a:cubicBezTo>
                      <a:pt x="121" y="382"/>
                      <a:pt x="121" y="387"/>
                      <a:pt x="120" y="392"/>
                    </a:cubicBezTo>
                    <a:cubicBezTo>
                      <a:pt x="120" y="395"/>
                      <a:pt x="118" y="399"/>
                      <a:pt x="121" y="402"/>
                    </a:cubicBezTo>
                    <a:cubicBezTo>
                      <a:pt x="122" y="403"/>
                      <a:pt x="124" y="404"/>
                      <a:pt x="124" y="406"/>
                    </a:cubicBezTo>
                    <a:cubicBezTo>
                      <a:pt x="124" y="409"/>
                      <a:pt x="123" y="411"/>
                      <a:pt x="122" y="413"/>
                    </a:cubicBezTo>
                    <a:cubicBezTo>
                      <a:pt x="119" y="422"/>
                      <a:pt x="121" y="430"/>
                      <a:pt x="121" y="438"/>
                    </a:cubicBezTo>
                    <a:cubicBezTo>
                      <a:pt x="121" y="445"/>
                      <a:pt x="120" y="454"/>
                      <a:pt x="127" y="458"/>
                    </a:cubicBezTo>
                    <a:cubicBezTo>
                      <a:pt x="132" y="460"/>
                      <a:pt x="142" y="460"/>
                      <a:pt x="146" y="454"/>
                    </a:cubicBezTo>
                    <a:cubicBezTo>
                      <a:pt x="151" y="445"/>
                      <a:pt x="141" y="436"/>
                      <a:pt x="145" y="427"/>
                    </a:cubicBezTo>
                    <a:cubicBezTo>
                      <a:pt x="147" y="423"/>
                      <a:pt x="148" y="421"/>
                      <a:pt x="147" y="416"/>
                    </a:cubicBezTo>
                    <a:cubicBezTo>
                      <a:pt x="147" y="411"/>
                      <a:pt x="150" y="408"/>
                      <a:pt x="151" y="403"/>
                    </a:cubicBezTo>
                    <a:cubicBezTo>
                      <a:pt x="153" y="390"/>
                      <a:pt x="152" y="376"/>
                      <a:pt x="153" y="363"/>
                    </a:cubicBezTo>
                    <a:cubicBezTo>
                      <a:pt x="153" y="365"/>
                      <a:pt x="157" y="370"/>
                      <a:pt x="158" y="372"/>
                    </a:cubicBezTo>
                    <a:cubicBezTo>
                      <a:pt x="160" y="376"/>
                      <a:pt x="163" y="379"/>
                      <a:pt x="166" y="382"/>
                    </a:cubicBezTo>
                    <a:cubicBezTo>
                      <a:pt x="172" y="389"/>
                      <a:pt x="186" y="407"/>
                      <a:pt x="196" y="398"/>
                    </a:cubicBezTo>
                    <a:cubicBezTo>
                      <a:pt x="200" y="395"/>
                      <a:pt x="201" y="390"/>
                      <a:pt x="202" y="384"/>
                    </a:cubicBezTo>
                    <a:cubicBezTo>
                      <a:pt x="204" y="361"/>
                      <a:pt x="203" y="338"/>
                      <a:pt x="200" y="315"/>
                    </a:cubicBezTo>
                    <a:cubicBezTo>
                      <a:pt x="199" y="307"/>
                      <a:pt x="198" y="300"/>
                      <a:pt x="197" y="292"/>
                    </a:cubicBezTo>
                    <a:cubicBezTo>
                      <a:pt x="197" y="286"/>
                      <a:pt x="196" y="279"/>
                      <a:pt x="194" y="273"/>
                    </a:cubicBezTo>
                    <a:cubicBezTo>
                      <a:pt x="192" y="269"/>
                      <a:pt x="188" y="267"/>
                      <a:pt x="187" y="263"/>
                    </a:cubicBezTo>
                    <a:cubicBezTo>
                      <a:pt x="186" y="258"/>
                      <a:pt x="191" y="257"/>
                      <a:pt x="192" y="253"/>
                    </a:cubicBezTo>
                    <a:cubicBezTo>
                      <a:pt x="193" y="250"/>
                      <a:pt x="192" y="247"/>
                      <a:pt x="194" y="244"/>
                    </a:cubicBezTo>
                    <a:cubicBezTo>
                      <a:pt x="195" y="243"/>
                      <a:pt x="195" y="243"/>
                      <a:pt x="196" y="241"/>
                    </a:cubicBezTo>
                    <a:cubicBezTo>
                      <a:pt x="199" y="223"/>
                      <a:pt x="191" y="205"/>
                      <a:pt x="186" y="187"/>
                    </a:cubicBezTo>
                    <a:cubicBezTo>
                      <a:pt x="183" y="178"/>
                      <a:pt x="181" y="168"/>
                      <a:pt x="178" y="158"/>
                    </a:cubicBezTo>
                    <a:cubicBezTo>
                      <a:pt x="176" y="151"/>
                      <a:pt x="174" y="145"/>
                      <a:pt x="173" y="138"/>
                    </a:cubicBezTo>
                    <a:cubicBezTo>
                      <a:pt x="168" y="119"/>
                      <a:pt x="165" y="99"/>
                      <a:pt x="148" y="87"/>
                    </a:cubicBezTo>
                    <a:cubicBezTo>
                      <a:pt x="144" y="84"/>
                      <a:pt x="139" y="81"/>
                      <a:pt x="134" y="78"/>
                    </a:cubicBezTo>
                    <a:cubicBezTo>
                      <a:pt x="126" y="74"/>
                      <a:pt x="118" y="72"/>
                      <a:pt x="113" y="64"/>
                    </a:cubicBezTo>
                    <a:cubicBezTo>
                      <a:pt x="112" y="61"/>
                      <a:pt x="112" y="58"/>
                      <a:pt x="112" y="55"/>
                    </a:cubicBezTo>
                    <a:cubicBezTo>
                      <a:pt x="112" y="52"/>
                      <a:pt x="115" y="52"/>
                      <a:pt x="117" y="50"/>
                    </a:cubicBezTo>
                    <a:cubicBezTo>
                      <a:pt x="119" y="47"/>
                      <a:pt x="121" y="38"/>
                      <a:pt x="117" y="37"/>
                    </a:cubicBezTo>
                    <a:cubicBezTo>
                      <a:pt x="119" y="37"/>
                      <a:pt x="119" y="28"/>
                      <a:pt x="119" y="28"/>
                    </a:cubicBezTo>
                    <a:cubicBezTo>
                      <a:pt x="120" y="21"/>
                      <a:pt x="116" y="14"/>
                      <a:pt x="111" y="9"/>
                    </a:cubicBezTo>
                    <a:cubicBezTo>
                      <a:pt x="108" y="7"/>
                      <a:pt x="105" y="5"/>
                      <a:pt x="102" y="4"/>
                    </a:cubicBezTo>
                    <a:cubicBezTo>
                      <a:pt x="93" y="0"/>
                      <a:pt x="78" y="4"/>
                      <a:pt x="75" y="14"/>
                    </a:cubicBezTo>
                    <a:cubicBezTo>
                      <a:pt x="74" y="17"/>
                      <a:pt x="74" y="21"/>
                      <a:pt x="73" y="25"/>
                    </a:cubicBezTo>
                    <a:cubicBezTo>
                      <a:pt x="72" y="26"/>
                      <a:pt x="72" y="29"/>
                      <a:pt x="70" y="30"/>
                    </a:cubicBezTo>
                    <a:cubicBezTo>
                      <a:pt x="69" y="31"/>
                      <a:pt x="67" y="31"/>
                      <a:pt x="66" y="32"/>
                    </a:cubicBezTo>
                    <a:cubicBezTo>
                      <a:pt x="65" y="33"/>
                      <a:pt x="65" y="35"/>
                      <a:pt x="65" y="37"/>
                    </a:cubicBezTo>
                    <a:cubicBezTo>
                      <a:pt x="65" y="41"/>
                      <a:pt x="66" y="42"/>
                      <a:pt x="70" y="43"/>
                    </a:cubicBezTo>
                    <a:cubicBezTo>
                      <a:pt x="69" y="52"/>
                      <a:pt x="71" y="61"/>
                      <a:pt x="79" y="67"/>
                    </a:cubicBezTo>
                    <a:cubicBezTo>
                      <a:pt x="79" y="67"/>
                      <a:pt x="77" y="71"/>
                      <a:pt x="76" y="71"/>
                    </a:cubicBezTo>
                    <a:cubicBezTo>
                      <a:pt x="72" y="75"/>
                      <a:pt x="65" y="75"/>
                      <a:pt x="60" y="78"/>
                    </a:cubicBezTo>
                    <a:cubicBezTo>
                      <a:pt x="55" y="81"/>
                      <a:pt x="50" y="86"/>
                      <a:pt x="45" y="90"/>
                    </a:cubicBezTo>
                    <a:cubicBezTo>
                      <a:pt x="40" y="95"/>
                      <a:pt x="35" y="99"/>
                      <a:pt x="32" y="105"/>
                    </a:cubicBezTo>
                    <a:cubicBezTo>
                      <a:pt x="30" y="110"/>
                      <a:pt x="29" y="117"/>
                      <a:pt x="28" y="122"/>
                    </a:cubicBezTo>
                    <a:cubicBezTo>
                      <a:pt x="25" y="129"/>
                      <a:pt x="22" y="135"/>
                      <a:pt x="20" y="141"/>
                    </a:cubicBezTo>
                    <a:cubicBezTo>
                      <a:pt x="18" y="147"/>
                      <a:pt x="18" y="154"/>
                      <a:pt x="16" y="160"/>
                    </a:cubicBezTo>
                    <a:cubicBezTo>
                      <a:pt x="14" y="164"/>
                      <a:pt x="12" y="168"/>
                      <a:pt x="10" y="172"/>
                    </a:cubicBezTo>
                    <a:cubicBezTo>
                      <a:pt x="7" y="177"/>
                      <a:pt x="0" y="192"/>
                      <a:pt x="7" y="195"/>
                    </a:cubicBezTo>
                    <a:close/>
                    <a:moveTo>
                      <a:pt x="164" y="206"/>
                    </a:moveTo>
                    <a:cubicBezTo>
                      <a:pt x="167" y="219"/>
                      <a:pt x="167" y="219"/>
                      <a:pt x="167" y="219"/>
                    </a:cubicBezTo>
                    <a:cubicBezTo>
                      <a:pt x="169" y="225"/>
                      <a:pt x="172" y="230"/>
                      <a:pt x="174" y="235"/>
                    </a:cubicBezTo>
                    <a:cubicBezTo>
                      <a:pt x="177" y="240"/>
                      <a:pt x="173" y="247"/>
                      <a:pt x="173" y="252"/>
                    </a:cubicBezTo>
                    <a:cubicBezTo>
                      <a:pt x="173" y="256"/>
                      <a:pt x="170" y="258"/>
                      <a:pt x="167" y="259"/>
                    </a:cubicBezTo>
                    <a:cubicBezTo>
                      <a:pt x="168" y="259"/>
                      <a:pt x="168" y="248"/>
                      <a:pt x="168" y="247"/>
                    </a:cubicBezTo>
                    <a:cubicBezTo>
                      <a:pt x="168" y="240"/>
                      <a:pt x="167" y="232"/>
                      <a:pt x="166" y="225"/>
                    </a:cubicBezTo>
                    <a:cubicBezTo>
                      <a:pt x="166" y="225"/>
                      <a:pt x="164" y="206"/>
                      <a:pt x="164" y="2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endParaRPr lang="en-US" dirty="0"/>
              </a:p>
            </p:txBody>
          </p:sp>
          <p:sp>
            <p:nvSpPr>
              <p:cNvPr id="115" name="Freeform 87">
                <a:extLst>
                  <a:ext uri="{FF2B5EF4-FFF2-40B4-BE49-F238E27FC236}">
                    <a16:creationId xmlns:a16="http://schemas.microsoft.com/office/drawing/2014/main" id="{9B206E50-7DEC-44C1-A461-B977D42D95B6}"/>
                  </a:ext>
                </a:extLst>
              </p:cNvPr>
              <p:cNvSpPr>
                <a:spLocks noEditPoints="1"/>
              </p:cNvSpPr>
              <p:nvPr/>
            </p:nvSpPr>
            <p:spPr bwMode="auto">
              <a:xfrm>
                <a:off x="173" y="2235"/>
                <a:ext cx="380" cy="672"/>
              </a:xfrm>
              <a:custGeom>
                <a:avLst/>
                <a:gdLst>
                  <a:gd name="T0" fmla="*/ 73 w 258"/>
                  <a:gd name="T1" fmla="*/ 276 h 458"/>
                  <a:gd name="T2" fmla="*/ 73 w 258"/>
                  <a:gd name="T3" fmla="*/ 337 h 458"/>
                  <a:gd name="T4" fmla="*/ 80 w 258"/>
                  <a:gd name="T5" fmla="*/ 387 h 458"/>
                  <a:gd name="T6" fmla="*/ 98 w 258"/>
                  <a:gd name="T7" fmla="*/ 391 h 458"/>
                  <a:gd name="T8" fmla="*/ 98 w 258"/>
                  <a:gd name="T9" fmla="*/ 341 h 458"/>
                  <a:gd name="T10" fmla="*/ 107 w 258"/>
                  <a:gd name="T11" fmla="*/ 323 h 458"/>
                  <a:gd name="T12" fmla="*/ 105 w 258"/>
                  <a:gd name="T13" fmla="*/ 388 h 458"/>
                  <a:gd name="T14" fmla="*/ 106 w 258"/>
                  <a:gd name="T15" fmla="*/ 422 h 458"/>
                  <a:gd name="T16" fmla="*/ 126 w 258"/>
                  <a:gd name="T17" fmla="*/ 430 h 458"/>
                  <a:gd name="T18" fmla="*/ 131 w 258"/>
                  <a:gd name="T19" fmla="*/ 362 h 458"/>
                  <a:gd name="T20" fmla="*/ 141 w 258"/>
                  <a:gd name="T21" fmla="*/ 271 h 458"/>
                  <a:gd name="T22" fmla="*/ 154 w 258"/>
                  <a:gd name="T23" fmla="*/ 205 h 458"/>
                  <a:gd name="T24" fmla="*/ 148 w 258"/>
                  <a:gd name="T25" fmla="*/ 150 h 458"/>
                  <a:gd name="T26" fmla="*/ 159 w 258"/>
                  <a:gd name="T27" fmla="*/ 189 h 458"/>
                  <a:gd name="T28" fmla="*/ 162 w 258"/>
                  <a:gd name="T29" fmla="*/ 325 h 458"/>
                  <a:gd name="T30" fmla="*/ 160 w 258"/>
                  <a:gd name="T31" fmla="*/ 422 h 458"/>
                  <a:gd name="T32" fmla="*/ 166 w 258"/>
                  <a:gd name="T33" fmla="*/ 454 h 458"/>
                  <a:gd name="T34" fmla="*/ 189 w 258"/>
                  <a:gd name="T35" fmla="*/ 454 h 458"/>
                  <a:gd name="T36" fmla="*/ 218 w 258"/>
                  <a:gd name="T37" fmla="*/ 451 h 458"/>
                  <a:gd name="T38" fmla="*/ 236 w 258"/>
                  <a:gd name="T39" fmla="*/ 433 h 458"/>
                  <a:gd name="T40" fmla="*/ 250 w 258"/>
                  <a:gd name="T41" fmla="*/ 409 h 458"/>
                  <a:gd name="T42" fmla="*/ 237 w 258"/>
                  <a:gd name="T43" fmla="*/ 320 h 458"/>
                  <a:gd name="T44" fmla="*/ 199 w 258"/>
                  <a:gd name="T45" fmla="*/ 313 h 458"/>
                  <a:gd name="T46" fmla="*/ 179 w 258"/>
                  <a:gd name="T47" fmla="*/ 312 h 458"/>
                  <a:gd name="T48" fmla="*/ 175 w 258"/>
                  <a:gd name="T49" fmla="*/ 267 h 458"/>
                  <a:gd name="T50" fmla="*/ 173 w 258"/>
                  <a:gd name="T51" fmla="*/ 194 h 458"/>
                  <a:gd name="T52" fmla="*/ 173 w 258"/>
                  <a:gd name="T53" fmla="*/ 173 h 458"/>
                  <a:gd name="T54" fmla="*/ 165 w 258"/>
                  <a:gd name="T55" fmla="*/ 146 h 458"/>
                  <a:gd name="T56" fmla="*/ 164 w 258"/>
                  <a:gd name="T57" fmla="*/ 102 h 458"/>
                  <a:gd name="T58" fmla="*/ 165 w 258"/>
                  <a:gd name="T59" fmla="*/ 82 h 458"/>
                  <a:gd name="T60" fmla="*/ 159 w 258"/>
                  <a:gd name="T61" fmla="*/ 71 h 458"/>
                  <a:gd name="T62" fmla="*/ 154 w 258"/>
                  <a:gd name="T63" fmla="*/ 59 h 458"/>
                  <a:gd name="T64" fmla="*/ 151 w 258"/>
                  <a:gd name="T65" fmla="*/ 48 h 458"/>
                  <a:gd name="T66" fmla="*/ 109 w 258"/>
                  <a:gd name="T67" fmla="*/ 8 h 458"/>
                  <a:gd name="T68" fmla="*/ 90 w 258"/>
                  <a:gd name="T69" fmla="*/ 44 h 458"/>
                  <a:gd name="T70" fmla="*/ 90 w 258"/>
                  <a:gd name="T71" fmla="*/ 55 h 458"/>
                  <a:gd name="T72" fmla="*/ 67 w 258"/>
                  <a:gd name="T73" fmla="*/ 72 h 458"/>
                  <a:gd name="T74" fmla="*/ 43 w 258"/>
                  <a:gd name="T75" fmla="*/ 140 h 458"/>
                  <a:gd name="T76" fmla="*/ 29 w 258"/>
                  <a:gd name="T77" fmla="*/ 175 h 458"/>
                  <a:gd name="T78" fmla="*/ 5 w 258"/>
                  <a:gd name="T79" fmla="*/ 219 h 458"/>
                  <a:gd name="T80" fmla="*/ 2 w 258"/>
                  <a:gd name="T81" fmla="*/ 253 h 458"/>
                  <a:gd name="T82" fmla="*/ 172 w 258"/>
                  <a:gd name="T83" fmla="*/ 313 h 458"/>
                  <a:gd name="T84" fmla="*/ 66 w 258"/>
                  <a:gd name="T85" fmla="*/ 171 h 458"/>
                  <a:gd name="T86" fmla="*/ 74 w 258"/>
                  <a:gd name="T87" fmla="*/ 193 h 458"/>
                  <a:gd name="T88" fmla="*/ 66 w 258"/>
                  <a:gd name="T89" fmla="*/ 171 h 458"/>
                  <a:gd name="T90" fmla="*/ 61 w 258"/>
                  <a:gd name="T91" fmla="*/ 167 h 458"/>
                  <a:gd name="T92" fmla="*/ 62 w 258"/>
                  <a:gd name="T93" fmla="*/ 194 h 458"/>
                  <a:gd name="T94" fmla="*/ 56 w 258"/>
                  <a:gd name="T95" fmla="*/ 177 h 458"/>
                  <a:gd name="T96" fmla="*/ 59 w 258"/>
                  <a:gd name="T97" fmla="*/ 159 h 458"/>
                  <a:gd name="T98" fmla="*/ 45 w 258"/>
                  <a:gd name="T99" fmla="*/ 191 h 458"/>
                  <a:gd name="T100" fmla="*/ 39 w 258"/>
                  <a:gd name="T101" fmla="*/ 157 h 458"/>
                  <a:gd name="T102" fmla="*/ 30 w 258"/>
                  <a:gd name="T103" fmla="*/ 191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8" h="458">
                    <a:moveTo>
                      <a:pt x="2" y="253"/>
                    </a:moveTo>
                    <a:cubicBezTo>
                      <a:pt x="9" y="268"/>
                      <a:pt x="30" y="274"/>
                      <a:pt x="45" y="277"/>
                    </a:cubicBezTo>
                    <a:cubicBezTo>
                      <a:pt x="47" y="277"/>
                      <a:pt x="73" y="279"/>
                      <a:pt x="73" y="276"/>
                    </a:cubicBezTo>
                    <a:cubicBezTo>
                      <a:pt x="73" y="281"/>
                      <a:pt x="73" y="285"/>
                      <a:pt x="73" y="289"/>
                    </a:cubicBezTo>
                    <a:cubicBezTo>
                      <a:pt x="74" y="297"/>
                      <a:pt x="78" y="306"/>
                      <a:pt x="76" y="314"/>
                    </a:cubicBezTo>
                    <a:cubicBezTo>
                      <a:pt x="75" y="322"/>
                      <a:pt x="72" y="329"/>
                      <a:pt x="73" y="337"/>
                    </a:cubicBezTo>
                    <a:cubicBezTo>
                      <a:pt x="73" y="345"/>
                      <a:pt x="74" y="353"/>
                      <a:pt x="74" y="361"/>
                    </a:cubicBezTo>
                    <a:cubicBezTo>
                      <a:pt x="75" y="367"/>
                      <a:pt x="78" y="368"/>
                      <a:pt x="80" y="372"/>
                    </a:cubicBezTo>
                    <a:cubicBezTo>
                      <a:pt x="83" y="377"/>
                      <a:pt x="80" y="383"/>
                      <a:pt x="80" y="387"/>
                    </a:cubicBezTo>
                    <a:cubicBezTo>
                      <a:pt x="80" y="397"/>
                      <a:pt x="78" y="418"/>
                      <a:pt x="90" y="423"/>
                    </a:cubicBezTo>
                    <a:cubicBezTo>
                      <a:pt x="95" y="425"/>
                      <a:pt x="97" y="420"/>
                      <a:pt x="99" y="416"/>
                    </a:cubicBezTo>
                    <a:cubicBezTo>
                      <a:pt x="101" y="408"/>
                      <a:pt x="99" y="399"/>
                      <a:pt x="98" y="391"/>
                    </a:cubicBezTo>
                    <a:cubicBezTo>
                      <a:pt x="96" y="384"/>
                      <a:pt x="96" y="377"/>
                      <a:pt x="96" y="370"/>
                    </a:cubicBezTo>
                    <a:cubicBezTo>
                      <a:pt x="97" y="365"/>
                      <a:pt x="97" y="359"/>
                      <a:pt x="98" y="354"/>
                    </a:cubicBezTo>
                    <a:cubicBezTo>
                      <a:pt x="98" y="349"/>
                      <a:pt x="97" y="345"/>
                      <a:pt x="98" y="341"/>
                    </a:cubicBezTo>
                    <a:cubicBezTo>
                      <a:pt x="99" y="336"/>
                      <a:pt x="101" y="332"/>
                      <a:pt x="102" y="328"/>
                    </a:cubicBezTo>
                    <a:cubicBezTo>
                      <a:pt x="104" y="323"/>
                      <a:pt x="103" y="317"/>
                      <a:pt x="104" y="311"/>
                    </a:cubicBezTo>
                    <a:cubicBezTo>
                      <a:pt x="103" y="315"/>
                      <a:pt x="106" y="319"/>
                      <a:pt x="107" y="323"/>
                    </a:cubicBezTo>
                    <a:cubicBezTo>
                      <a:pt x="108" y="332"/>
                      <a:pt x="107" y="342"/>
                      <a:pt x="106" y="352"/>
                    </a:cubicBezTo>
                    <a:cubicBezTo>
                      <a:pt x="105" y="361"/>
                      <a:pt x="106" y="370"/>
                      <a:pt x="106" y="379"/>
                    </a:cubicBezTo>
                    <a:cubicBezTo>
                      <a:pt x="106" y="382"/>
                      <a:pt x="105" y="385"/>
                      <a:pt x="105" y="388"/>
                    </a:cubicBezTo>
                    <a:cubicBezTo>
                      <a:pt x="106" y="390"/>
                      <a:pt x="107" y="392"/>
                      <a:pt x="107" y="395"/>
                    </a:cubicBezTo>
                    <a:cubicBezTo>
                      <a:pt x="107" y="398"/>
                      <a:pt x="105" y="401"/>
                      <a:pt x="105" y="405"/>
                    </a:cubicBezTo>
                    <a:cubicBezTo>
                      <a:pt x="105" y="411"/>
                      <a:pt x="106" y="416"/>
                      <a:pt x="106" y="422"/>
                    </a:cubicBezTo>
                    <a:cubicBezTo>
                      <a:pt x="106" y="427"/>
                      <a:pt x="105" y="433"/>
                      <a:pt x="105" y="438"/>
                    </a:cubicBezTo>
                    <a:cubicBezTo>
                      <a:pt x="105" y="444"/>
                      <a:pt x="106" y="453"/>
                      <a:pt x="113" y="454"/>
                    </a:cubicBezTo>
                    <a:cubicBezTo>
                      <a:pt x="127" y="456"/>
                      <a:pt x="126" y="440"/>
                      <a:pt x="126" y="430"/>
                    </a:cubicBezTo>
                    <a:cubicBezTo>
                      <a:pt x="125" y="422"/>
                      <a:pt x="123" y="413"/>
                      <a:pt x="125" y="405"/>
                    </a:cubicBezTo>
                    <a:cubicBezTo>
                      <a:pt x="126" y="398"/>
                      <a:pt x="129" y="391"/>
                      <a:pt x="130" y="384"/>
                    </a:cubicBezTo>
                    <a:cubicBezTo>
                      <a:pt x="131" y="377"/>
                      <a:pt x="130" y="370"/>
                      <a:pt x="131" y="362"/>
                    </a:cubicBezTo>
                    <a:cubicBezTo>
                      <a:pt x="132" y="353"/>
                      <a:pt x="135" y="344"/>
                      <a:pt x="137" y="335"/>
                    </a:cubicBezTo>
                    <a:cubicBezTo>
                      <a:pt x="137" y="328"/>
                      <a:pt x="138" y="321"/>
                      <a:pt x="137" y="315"/>
                    </a:cubicBezTo>
                    <a:cubicBezTo>
                      <a:pt x="136" y="300"/>
                      <a:pt x="137" y="286"/>
                      <a:pt x="141" y="271"/>
                    </a:cubicBezTo>
                    <a:cubicBezTo>
                      <a:pt x="143" y="262"/>
                      <a:pt x="146" y="254"/>
                      <a:pt x="149" y="246"/>
                    </a:cubicBezTo>
                    <a:cubicBezTo>
                      <a:pt x="151" y="239"/>
                      <a:pt x="151" y="231"/>
                      <a:pt x="152" y="224"/>
                    </a:cubicBezTo>
                    <a:cubicBezTo>
                      <a:pt x="152" y="218"/>
                      <a:pt x="152" y="211"/>
                      <a:pt x="154" y="205"/>
                    </a:cubicBezTo>
                    <a:cubicBezTo>
                      <a:pt x="156" y="198"/>
                      <a:pt x="153" y="191"/>
                      <a:pt x="151" y="184"/>
                    </a:cubicBezTo>
                    <a:cubicBezTo>
                      <a:pt x="149" y="177"/>
                      <a:pt x="146" y="170"/>
                      <a:pt x="147" y="162"/>
                    </a:cubicBezTo>
                    <a:cubicBezTo>
                      <a:pt x="147" y="158"/>
                      <a:pt x="147" y="154"/>
                      <a:pt x="148" y="150"/>
                    </a:cubicBezTo>
                    <a:cubicBezTo>
                      <a:pt x="148" y="156"/>
                      <a:pt x="146" y="164"/>
                      <a:pt x="151" y="169"/>
                    </a:cubicBezTo>
                    <a:cubicBezTo>
                      <a:pt x="154" y="173"/>
                      <a:pt x="155" y="177"/>
                      <a:pt x="156" y="182"/>
                    </a:cubicBezTo>
                    <a:cubicBezTo>
                      <a:pt x="157" y="185"/>
                      <a:pt x="157" y="187"/>
                      <a:pt x="159" y="189"/>
                    </a:cubicBezTo>
                    <a:cubicBezTo>
                      <a:pt x="159" y="190"/>
                      <a:pt x="164" y="194"/>
                      <a:pt x="164" y="194"/>
                    </a:cubicBezTo>
                    <a:cubicBezTo>
                      <a:pt x="164" y="194"/>
                      <a:pt x="165" y="319"/>
                      <a:pt x="165" y="319"/>
                    </a:cubicBezTo>
                    <a:cubicBezTo>
                      <a:pt x="165" y="321"/>
                      <a:pt x="162" y="323"/>
                      <a:pt x="162" y="325"/>
                    </a:cubicBezTo>
                    <a:cubicBezTo>
                      <a:pt x="160" y="330"/>
                      <a:pt x="161" y="335"/>
                      <a:pt x="161" y="340"/>
                    </a:cubicBezTo>
                    <a:cubicBezTo>
                      <a:pt x="162" y="346"/>
                      <a:pt x="162" y="351"/>
                      <a:pt x="162" y="357"/>
                    </a:cubicBezTo>
                    <a:cubicBezTo>
                      <a:pt x="162" y="379"/>
                      <a:pt x="160" y="400"/>
                      <a:pt x="160" y="422"/>
                    </a:cubicBezTo>
                    <a:cubicBezTo>
                      <a:pt x="160" y="427"/>
                      <a:pt x="158" y="433"/>
                      <a:pt x="160" y="437"/>
                    </a:cubicBezTo>
                    <a:cubicBezTo>
                      <a:pt x="160" y="439"/>
                      <a:pt x="162" y="441"/>
                      <a:pt x="162" y="442"/>
                    </a:cubicBezTo>
                    <a:cubicBezTo>
                      <a:pt x="162" y="445"/>
                      <a:pt x="163" y="453"/>
                      <a:pt x="166" y="454"/>
                    </a:cubicBezTo>
                    <a:cubicBezTo>
                      <a:pt x="172" y="458"/>
                      <a:pt x="172" y="443"/>
                      <a:pt x="172" y="443"/>
                    </a:cubicBezTo>
                    <a:cubicBezTo>
                      <a:pt x="182" y="444"/>
                      <a:pt x="182" y="444"/>
                      <a:pt x="182" y="444"/>
                    </a:cubicBezTo>
                    <a:cubicBezTo>
                      <a:pt x="184" y="445"/>
                      <a:pt x="184" y="457"/>
                      <a:pt x="189" y="454"/>
                    </a:cubicBezTo>
                    <a:cubicBezTo>
                      <a:pt x="190" y="453"/>
                      <a:pt x="192" y="445"/>
                      <a:pt x="192" y="445"/>
                    </a:cubicBezTo>
                    <a:cubicBezTo>
                      <a:pt x="197" y="445"/>
                      <a:pt x="202" y="445"/>
                      <a:pt x="206" y="445"/>
                    </a:cubicBezTo>
                    <a:cubicBezTo>
                      <a:pt x="213" y="445"/>
                      <a:pt x="217" y="443"/>
                      <a:pt x="218" y="451"/>
                    </a:cubicBezTo>
                    <a:cubicBezTo>
                      <a:pt x="220" y="457"/>
                      <a:pt x="225" y="456"/>
                      <a:pt x="226" y="450"/>
                    </a:cubicBezTo>
                    <a:cubicBezTo>
                      <a:pt x="227" y="449"/>
                      <a:pt x="226" y="441"/>
                      <a:pt x="227" y="441"/>
                    </a:cubicBezTo>
                    <a:cubicBezTo>
                      <a:pt x="227" y="440"/>
                      <a:pt x="236" y="433"/>
                      <a:pt x="236" y="433"/>
                    </a:cubicBezTo>
                    <a:cubicBezTo>
                      <a:pt x="232" y="436"/>
                      <a:pt x="238" y="450"/>
                      <a:pt x="242" y="440"/>
                    </a:cubicBezTo>
                    <a:cubicBezTo>
                      <a:pt x="244" y="437"/>
                      <a:pt x="243" y="432"/>
                      <a:pt x="243" y="428"/>
                    </a:cubicBezTo>
                    <a:cubicBezTo>
                      <a:pt x="243" y="421"/>
                      <a:pt x="248" y="416"/>
                      <a:pt x="250" y="409"/>
                    </a:cubicBezTo>
                    <a:cubicBezTo>
                      <a:pt x="254" y="400"/>
                      <a:pt x="254" y="390"/>
                      <a:pt x="255" y="381"/>
                    </a:cubicBezTo>
                    <a:cubicBezTo>
                      <a:pt x="258" y="365"/>
                      <a:pt x="255" y="342"/>
                      <a:pt x="243" y="330"/>
                    </a:cubicBezTo>
                    <a:cubicBezTo>
                      <a:pt x="240" y="327"/>
                      <a:pt x="240" y="323"/>
                      <a:pt x="237" y="320"/>
                    </a:cubicBezTo>
                    <a:cubicBezTo>
                      <a:pt x="234" y="318"/>
                      <a:pt x="231" y="319"/>
                      <a:pt x="228" y="317"/>
                    </a:cubicBezTo>
                    <a:cubicBezTo>
                      <a:pt x="226" y="315"/>
                      <a:pt x="225" y="312"/>
                      <a:pt x="222" y="312"/>
                    </a:cubicBezTo>
                    <a:cubicBezTo>
                      <a:pt x="214" y="310"/>
                      <a:pt x="206" y="315"/>
                      <a:pt x="199" y="313"/>
                    </a:cubicBezTo>
                    <a:cubicBezTo>
                      <a:pt x="196" y="312"/>
                      <a:pt x="196" y="310"/>
                      <a:pt x="194" y="308"/>
                    </a:cubicBezTo>
                    <a:cubicBezTo>
                      <a:pt x="192" y="306"/>
                      <a:pt x="189" y="305"/>
                      <a:pt x="186" y="307"/>
                    </a:cubicBezTo>
                    <a:cubicBezTo>
                      <a:pt x="183" y="308"/>
                      <a:pt x="182" y="312"/>
                      <a:pt x="179" y="312"/>
                    </a:cubicBezTo>
                    <a:cubicBezTo>
                      <a:pt x="175" y="312"/>
                      <a:pt x="177" y="310"/>
                      <a:pt x="177" y="307"/>
                    </a:cubicBezTo>
                    <a:cubicBezTo>
                      <a:pt x="177" y="304"/>
                      <a:pt x="176" y="300"/>
                      <a:pt x="176" y="297"/>
                    </a:cubicBezTo>
                    <a:cubicBezTo>
                      <a:pt x="177" y="287"/>
                      <a:pt x="176" y="277"/>
                      <a:pt x="175" y="267"/>
                    </a:cubicBezTo>
                    <a:cubicBezTo>
                      <a:pt x="175" y="256"/>
                      <a:pt x="175" y="245"/>
                      <a:pt x="174" y="233"/>
                    </a:cubicBezTo>
                    <a:cubicBezTo>
                      <a:pt x="174" y="224"/>
                      <a:pt x="174" y="215"/>
                      <a:pt x="174" y="206"/>
                    </a:cubicBezTo>
                    <a:cubicBezTo>
                      <a:pt x="173" y="202"/>
                      <a:pt x="173" y="198"/>
                      <a:pt x="173" y="194"/>
                    </a:cubicBezTo>
                    <a:cubicBezTo>
                      <a:pt x="173" y="194"/>
                      <a:pt x="177" y="191"/>
                      <a:pt x="177" y="191"/>
                    </a:cubicBezTo>
                    <a:cubicBezTo>
                      <a:pt x="178" y="189"/>
                      <a:pt x="179" y="187"/>
                      <a:pt x="180" y="186"/>
                    </a:cubicBezTo>
                    <a:cubicBezTo>
                      <a:pt x="182" y="178"/>
                      <a:pt x="175" y="178"/>
                      <a:pt x="173" y="173"/>
                    </a:cubicBezTo>
                    <a:cubicBezTo>
                      <a:pt x="171" y="169"/>
                      <a:pt x="169" y="166"/>
                      <a:pt x="168" y="162"/>
                    </a:cubicBezTo>
                    <a:cubicBezTo>
                      <a:pt x="167" y="159"/>
                      <a:pt x="169" y="155"/>
                      <a:pt x="168" y="152"/>
                    </a:cubicBezTo>
                    <a:cubicBezTo>
                      <a:pt x="167" y="150"/>
                      <a:pt x="165" y="148"/>
                      <a:pt x="165" y="146"/>
                    </a:cubicBezTo>
                    <a:cubicBezTo>
                      <a:pt x="165" y="141"/>
                      <a:pt x="167" y="138"/>
                      <a:pt x="167" y="133"/>
                    </a:cubicBezTo>
                    <a:cubicBezTo>
                      <a:pt x="167" y="129"/>
                      <a:pt x="166" y="124"/>
                      <a:pt x="165" y="120"/>
                    </a:cubicBezTo>
                    <a:cubicBezTo>
                      <a:pt x="164" y="114"/>
                      <a:pt x="164" y="108"/>
                      <a:pt x="164" y="102"/>
                    </a:cubicBezTo>
                    <a:cubicBezTo>
                      <a:pt x="164" y="100"/>
                      <a:pt x="161" y="83"/>
                      <a:pt x="160" y="83"/>
                    </a:cubicBezTo>
                    <a:cubicBezTo>
                      <a:pt x="162" y="83"/>
                      <a:pt x="163" y="86"/>
                      <a:pt x="164" y="88"/>
                    </a:cubicBezTo>
                    <a:cubicBezTo>
                      <a:pt x="163" y="86"/>
                      <a:pt x="166" y="84"/>
                      <a:pt x="165" y="82"/>
                    </a:cubicBezTo>
                    <a:cubicBezTo>
                      <a:pt x="165" y="79"/>
                      <a:pt x="163" y="78"/>
                      <a:pt x="162" y="76"/>
                    </a:cubicBezTo>
                    <a:cubicBezTo>
                      <a:pt x="158" y="73"/>
                      <a:pt x="154" y="71"/>
                      <a:pt x="151" y="67"/>
                    </a:cubicBezTo>
                    <a:cubicBezTo>
                      <a:pt x="153" y="68"/>
                      <a:pt x="158" y="68"/>
                      <a:pt x="159" y="71"/>
                    </a:cubicBezTo>
                    <a:cubicBezTo>
                      <a:pt x="159" y="69"/>
                      <a:pt x="155" y="63"/>
                      <a:pt x="153" y="64"/>
                    </a:cubicBezTo>
                    <a:cubicBezTo>
                      <a:pt x="155" y="63"/>
                      <a:pt x="158" y="64"/>
                      <a:pt x="159" y="63"/>
                    </a:cubicBezTo>
                    <a:cubicBezTo>
                      <a:pt x="158" y="62"/>
                      <a:pt x="156" y="60"/>
                      <a:pt x="154" y="59"/>
                    </a:cubicBezTo>
                    <a:cubicBezTo>
                      <a:pt x="152" y="58"/>
                      <a:pt x="150" y="56"/>
                      <a:pt x="148" y="54"/>
                    </a:cubicBezTo>
                    <a:cubicBezTo>
                      <a:pt x="149" y="54"/>
                      <a:pt x="153" y="54"/>
                      <a:pt x="153" y="53"/>
                    </a:cubicBezTo>
                    <a:cubicBezTo>
                      <a:pt x="155" y="52"/>
                      <a:pt x="152" y="50"/>
                      <a:pt x="151" y="48"/>
                    </a:cubicBezTo>
                    <a:cubicBezTo>
                      <a:pt x="145" y="40"/>
                      <a:pt x="147" y="29"/>
                      <a:pt x="142" y="21"/>
                    </a:cubicBezTo>
                    <a:cubicBezTo>
                      <a:pt x="140" y="17"/>
                      <a:pt x="137" y="12"/>
                      <a:pt x="133" y="9"/>
                    </a:cubicBezTo>
                    <a:cubicBezTo>
                      <a:pt x="125" y="2"/>
                      <a:pt x="117" y="0"/>
                      <a:pt x="109" y="8"/>
                    </a:cubicBezTo>
                    <a:cubicBezTo>
                      <a:pt x="104" y="11"/>
                      <a:pt x="101" y="17"/>
                      <a:pt x="98" y="22"/>
                    </a:cubicBezTo>
                    <a:cubicBezTo>
                      <a:pt x="96" y="26"/>
                      <a:pt x="94" y="30"/>
                      <a:pt x="93" y="34"/>
                    </a:cubicBezTo>
                    <a:cubicBezTo>
                      <a:pt x="92" y="37"/>
                      <a:pt x="92" y="41"/>
                      <a:pt x="90" y="44"/>
                    </a:cubicBezTo>
                    <a:cubicBezTo>
                      <a:pt x="88" y="46"/>
                      <a:pt x="85" y="49"/>
                      <a:pt x="86" y="51"/>
                    </a:cubicBezTo>
                    <a:cubicBezTo>
                      <a:pt x="86" y="51"/>
                      <a:pt x="93" y="44"/>
                      <a:pt x="93" y="45"/>
                    </a:cubicBezTo>
                    <a:cubicBezTo>
                      <a:pt x="94" y="48"/>
                      <a:pt x="91" y="52"/>
                      <a:pt x="90" y="55"/>
                    </a:cubicBezTo>
                    <a:cubicBezTo>
                      <a:pt x="88" y="57"/>
                      <a:pt x="85" y="62"/>
                      <a:pt x="83" y="63"/>
                    </a:cubicBezTo>
                    <a:cubicBezTo>
                      <a:pt x="79" y="65"/>
                      <a:pt x="77" y="65"/>
                      <a:pt x="75" y="68"/>
                    </a:cubicBezTo>
                    <a:cubicBezTo>
                      <a:pt x="72" y="71"/>
                      <a:pt x="70" y="71"/>
                      <a:pt x="67" y="72"/>
                    </a:cubicBezTo>
                    <a:cubicBezTo>
                      <a:pt x="57" y="75"/>
                      <a:pt x="56" y="87"/>
                      <a:pt x="54" y="95"/>
                    </a:cubicBezTo>
                    <a:cubicBezTo>
                      <a:pt x="52" y="105"/>
                      <a:pt x="50" y="115"/>
                      <a:pt x="48" y="125"/>
                    </a:cubicBezTo>
                    <a:cubicBezTo>
                      <a:pt x="47" y="130"/>
                      <a:pt x="45" y="135"/>
                      <a:pt x="43" y="140"/>
                    </a:cubicBezTo>
                    <a:cubicBezTo>
                      <a:pt x="43" y="141"/>
                      <a:pt x="42" y="150"/>
                      <a:pt x="44" y="150"/>
                    </a:cubicBezTo>
                    <a:cubicBezTo>
                      <a:pt x="38" y="151"/>
                      <a:pt x="36" y="154"/>
                      <a:pt x="34" y="160"/>
                    </a:cubicBezTo>
                    <a:cubicBezTo>
                      <a:pt x="33" y="165"/>
                      <a:pt x="31" y="170"/>
                      <a:pt x="29" y="175"/>
                    </a:cubicBezTo>
                    <a:cubicBezTo>
                      <a:pt x="29" y="176"/>
                      <a:pt x="25" y="191"/>
                      <a:pt x="25" y="191"/>
                    </a:cubicBezTo>
                    <a:cubicBezTo>
                      <a:pt x="17" y="192"/>
                      <a:pt x="13" y="200"/>
                      <a:pt x="10" y="207"/>
                    </a:cubicBezTo>
                    <a:cubicBezTo>
                      <a:pt x="8" y="211"/>
                      <a:pt x="7" y="215"/>
                      <a:pt x="5" y="219"/>
                    </a:cubicBezTo>
                    <a:cubicBezTo>
                      <a:pt x="4" y="222"/>
                      <a:pt x="3" y="226"/>
                      <a:pt x="2" y="229"/>
                    </a:cubicBezTo>
                    <a:cubicBezTo>
                      <a:pt x="2" y="231"/>
                      <a:pt x="2" y="233"/>
                      <a:pt x="1" y="235"/>
                    </a:cubicBezTo>
                    <a:cubicBezTo>
                      <a:pt x="1" y="240"/>
                      <a:pt x="0" y="247"/>
                      <a:pt x="2" y="253"/>
                    </a:cubicBezTo>
                    <a:close/>
                    <a:moveTo>
                      <a:pt x="168" y="197"/>
                    </a:moveTo>
                    <a:cubicBezTo>
                      <a:pt x="170" y="197"/>
                      <a:pt x="170" y="197"/>
                      <a:pt x="170" y="197"/>
                    </a:cubicBezTo>
                    <a:cubicBezTo>
                      <a:pt x="172" y="313"/>
                      <a:pt x="172" y="313"/>
                      <a:pt x="172" y="313"/>
                    </a:cubicBezTo>
                    <a:cubicBezTo>
                      <a:pt x="170" y="315"/>
                      <a:pt x="170" y="315"/>
                      <a:pt x="170" y="315"/>
                    </a:cubicBezTo>
                    <a:lnTo>
                      <a:pt x="168" y="197"/>
                    </a:lnTo>
                    <a:close/>
                    <a:moveTo>
                      <a:pt x="66" y="171"/>
                    </a:moveTo>
                    <a:cubicBezTo>
                      <a:pt x="66" y="170"/>
                      <a:pt x="66" y="158"/>
                      <a:pt x="66" y="158"/>
                    </a:cubicBezTo>
                    <a:cubicBezTo>
                      <a:pt x="68" y="164"/>
                      <a:pt x="69" y="169"/>
                      <a:pt x="70" y="175"/>
                    </a:cubicBezTo>
                    <a:cubicBezTo>
                      <a:pt x="70" y="177"/>
                      <a:pt x="72" y="194"/>
                      <a:pt x="74" y="193"/>
                    </a:cubicBezTo>
                    <a:cubicBezTo>
                      <a:pt x="68" y="194"/>
                      <a:pt x="68" y="194"/>
                      <a:pt x="68" y="194"/>
                    </a:cubicBezTo>
                    <a:cubicBezTo>
                      <a:pt x="67" y="184"/>
                      <a:pt x="67" y="184"/>
                      <a:pt x="67" y="184"/>
                    </a:cubicBezTo>
                    <a:cubicBezTo>
                      <a:pt x="67" y="184"/>
                      <a:pt x="66" y="173"/>
                      <a:pt x="66" y="171"/>
                    </a:cubicBezTo>
                    <a:close/>
                    <a:moveTo>
                      <a:pt x="56" y="177"/>
                    </a:moveTo>
                    <a:cubicBezTo>
                      <a:pt x="59" y="171"/>
                      <a:pt x="59" y="171"/>
                      <a:pt x="59" y="171"/>
                    </a:cubicBezTo>
                    <a:cubicBezTo>
                      <a:pt x="61" y="167"/>
                      <a:pt x="61" y="167"/>
                      <a:pt x="61" y="167"/>
                    </a:cubicBezTo>
                    <a:cubicBezTo>
                      <a:pt x="61" y="167"/>
                      <a:pt x="62" y="178"/>
                      <a:pt x="62" y="179"/>
                    </a:cubicBezTo>
                    <a:cubicBezTo>
                      <a:pt x="62" y="180"/>
                      <a:pt x="61" y="190"/>
                      <a:pt x="61" y="190"/>
                    </a:cubicBezTo>
                    <a:cubicBezTo>
                      <a:pt x="62" y="194"/>
                      <a:pt x="62" y="194"/>
                      <a:pt x="62" y="194"/>
                    </a:cubicBezTo>
                    <a:cubicBezTo>
                      <a:pt x="57" y="193"/>
                      <a:pt x="57" y="193"/>
                      <a:pt x="57" y="193"/>
                    </a:cubicBezTo>
                    <a:cubicBezTo>
                      <a:pt x="57" y="193"/>
                      <a:pt x="57" y="186"/>
                      <a:pt x="57" y="185"/>
                    </a:cubicBezTo>
                    <a:cubicBezTo>
                      <a:pt x="57" y="184"/>
                      <a:pt x="56" y="177"/>
                      <a:pt x="56" y="177"/>
                    </a:cubicBezTo>
                    <a:close/>
                    <a:moveTo>
                      <a:pt x="44" y="171"/>
                    </a:moveTo>
                    <a:cubicBezTo>
                      <a:pt x="44" y="169"/>
                      <a:pt x="45" y="156"/>
                      <a:pt x="45" y="156"/>
                    </a:cubicBezTo>
                    <a:cubicBezTo>
                      <a:pt x="50" y="158"/>
                      <a:pt x="54" y="164"/>
                      <a:pt x="59" y="159"/>
                    </a:cubicBezTo>
                    <a:cubicBezTo>
                      <a:pt x="58" y="168"/>
                      <a:pt x="49" y="174"/>
                      <a:pt x="51" y="184"/>
                    </a:cubicBezTo>
                    <a:cubicBezTo>
                      <a:pt x="51" y="185"/>
                      <a:pt x="53" y="192"/>
                      <a:pt x="54" y="192"/>
                    </a:cubicBezTo>
                    <a:cubicBezTo>
                      <a:pt x="54" y="192"/>
                      <a:pt x="45" y="191"/>
                      <a:pt x="45" y="191"/>
                    </a:cubicBezTo>
                    <a:cubicBezTo>
                      <a:pt x="45" y="191"/>
                      <a:pt x="44" y="172"/>
                      <a:pt x="44" y="171"/>
                    </a:cubicBezTo>
                    <a:close/>
                    <a:moveTo>
                      <a:pt x="30" y="191"/>
                    </a:moveTo>
                    <a:cubicBezTo>
                      <a:pt x="32" y="180"/>
                      <a:pt x="35" y="168"/>
                      <a:pt x="39" y="157"/>
                    </a:cubicBezTo>
                    <a:cubicBezTo>
                      <a:pt x="42" y="161"/>
                      <a:pt x="39" y="171"/>
                      <a:pt x="39" y="176"/>
                    </a:cubicBezTo>
                    <a:cubicBezTo>
                      <a:pt x="38" y="181"/>
                      <a:pt x="38" y="186"/>
                      <a:pt x="38" y="191"/>
                    </a:cubicBezTo>
                    <a:lnTo>
                      <a:pt x="30" y="1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endParaRPr lang="en-US" dirty="0"/>
              </a:p>
            </p:txBody>
          </p:sp>
        </p:grpSp>
      </p:grpSp>
      <p:grpSp>
        <p:nvGrpSpPr>
          <p:cNvPr id="14" name="קבוצה 13">
            <a:extLst>
              <a:ext uri="{FF2B5EF4-FFF2-40B4-BE49-F238E27FC236}">
                <a16:creationId xmlns:a16="http://schemas.microsoft.com/office/drawing/2014/main" id="{449FB1D9-A572-DCF7-9228-E8BF34503A3F}"/>
              </a:ext>
            </a:extLst>
          </p:cNvPr>
          <p:cNvGrpSpPr/>
          <p:nvPr/>
        </p:nvGrpSpPr>
        <p:grpSpPr>
          <a:xfrm>
            <a:off x="760492" y="5141316"/>
            <a:ext cx="5400000" cy="2682620"/>
            <a:chOff x="760492" y="5141316"/>
            <a:chExt cx="5400000" cy="2682620"/>
          </a:xfrm>
        </p:grpSpPr>
        <p:pic>
          <p:nvPicPr>
            <p:cNvPr id="9" name="תמונה 8">
              <a:extLst>
                <a:ext uri="{FF2B5EF4-FFF2-40B4-BE49-F238E27FC236}">
                  <a16:creationId xmlns:a16="http://schemas.microsoft.com/office/drawing/2014/main" id="{3E6C6D41-02C3-B141-163E-0BB4D0B5613F}"/>
                </a:ext>
              </a:extLst>
            </p:cNvPr>
            <p:cNvPicPr>
              <a:picLocks noChangeAspect="1"/>
            </p:cNvPicPr>
            <p:nvPr/>
          </p:nvPicPr>
          <p:blipFill>
            <a:blip r:embed="rId7"/>
            <a:stretch>
              <a:fillRect/>
            </a:stretch>
          </p:blipFill>
          <p:spPr>
            <a:xfrm>
              <a:off x="760492" y="5382413"/>
              <a:ext cx="5400000" cy="2441523"/>
            </a:xfrm>
            <a:prstGeom prst="rect">
              <a:avLst/>
            </a:prstGeom>
          </p:spPr>
        </p:pic>
        <p:sp>
          <p:nvSpPr>
            <p:cNvPr id="84" name="תיבת טקסט 83">
              <a:extLst>
                <a:ext uri="{FF2B5EF4-FFF2-40B4-BE49-F238E27FC236}">
                  <a16:creationId xmlns:a16="http://schemas.microsoft.com/office/drawing/2014/main" id="{C8143FB0-C973-41B3-916E-F69698709C3D}"/>
                </a:ext>
              </a:extLst>
            </p:cNvPr>
            <p:cNvSpPr txBox="1"/>
            <p:nvPr/>
          </p:nvSpPr>
          <p:spPr>
            <a:xfrm>
              <a:off x="760492" y="5141316"/>
              <a:ext cx="5400000" cy="246221"/>
            </a:xfrm>
            <a:prstGeom prst="rect">
              <a:avLst/>
            </a:prstGeom>
            <a:noFill/>
          </p:spPr>
          <p:txBody>
            <a:bodyPr wrap="square" rtlCol="1">
              <a:spAutoFit/>
            </a:bodyPr>
            <a:lstStyle>
              <a:defPPr>
                <a:defRPr lang="en-US"/>
              </a:defPPr>
              <a:lvl1pPr algn="ctr">
                <a:defRPr sz="1000" b="1">
                  <a:solidFill>
                    <a:srgbClr val="404040"/>
                  </a:solidFill>
                  <a:latin typeface="Trebuchet MS" panose="020B0603020202020204" pitchFamily="34" charset="0"/>
                </a:defRPr>
              </a:lvl1pPr>
            </a:lstStyle>
            <a:p>
              <a:r>
                <a:rPr lang="en-US" dirty="0"/>
                <a:t>North West International Tourist Arrivals by Top 10 Source Markets Q1 2023</a:t>
              </a:r>
            </a:p>
          </p:txBody>
        </p:sp>
      </p:grpSp>
      <p:sp>
        <p:nvSpPr>
          <p:cNvPr id="73" name="תיבת טקסט 72">
            <a:extLst>
              <a:ext uri="{FF2B5EF4-FFF2-40B4-BE49-F238E27FC236}">
                <a16:creationId xmlns:a16="http://schemas.microsoft.com/office/drawing/2014/main" id="{FE473567-851B-436A-ECA4-47C0CE91B202}"/>
              </a:ext>
            </a:extLst>
          </p:cNvPr>
          <p:cNvSpPr txBox="1"/>
          <p:nvPr/>
        </p:nvSpPr>
        <p:spPr>
          <a:xfrm>
            <a:off x="760492" y="8082154"/>
            <a:ext cx="5400000" cy="246221"/>
          </a:xfrm>
          <a:prstGeom prst="rect">
            <a:avLst/>
          </a:prstGeom>
          <a:noFill/>
        </p:spPr>
        <p:txBody>
          <a:bodyPr wrap="square" rtlCol="1">
            <a:spAutoFit/>
          </a:bodyPr>
          <a:lstStyle>
            <a:defPPr>
              <a:defRPr lang="en-US"/>
            </a:defPPr>
            <a:lvl1pPr algn="ctr">
              <a:defRPr sz="1000" b="1">
                <a:solidFill>
                  <a:srgbClr val="404040"/>
                </a:solidFill>
                <a:latin typeface="Trebuchet MS" panose="020B0603020202020204" pitchFamily="34" charset="0"/>
              </a:defRPr>
            </a:lvl1pPr>
          </a:lstStyle>
          <a:p>
            <a:r>
              <a:rPr lang="en-US" sz="1000" b="1" dirty="0">
                <a:solidFill>
                  <a:schemeClr val="tx1">
                    <a:lumMod val="75000"/>
                    <a:lumOff val="25000"/>
                  </a:schemeClr>
                </a:solidFill>
              </a:rPr>
              <a:t>Share of North West </a:t>
            </a:r>
            <a:r>
              <a:rPr lang="en-US" dirty="0">
                <a:solidFill>
                  <a:schemeClr val="tx1">
                    <a:lumMod val="75000"/>
                    <a:lumOff val="25000"/>
                  </a:schemeClr>
                </a:solidFill>
              </a:rPr>
              <a:t>Tourist Arrivals by Main Purpose Q1 2023</a:t>
            </a:r>
          </a:p>
        </p:txBody>
      </p:sp>
      <p:sp>
        <p:nvSpPr>
          <p:cNvPr id="6" name="TextBox 76">
            <a:extLst>
              <a:ext uri="{FF2B5EF4-FFF2-40B4-BE49-F238E27FC236}">
                <a16:creationId xmlns:a16="http://schemas.microsoft.com/office/drawing/2014/main" id="{449C87ED-37EF-636E-2291-ABF19C956B8D}"/>
              </a:ext>
            </a:extLst>
          </p:cNvPr>
          <p:cNvSpPr txBox="1"/>
          <p:nvPr/>
        </p:nvSpPr>
        <p:spPr>
          <a:xfrm>
            <a:off x="5415753" y="9585227"/>
            <a:ext cx="38472" cy="153888"/>
          </a:xfrm>
          <a:prstGeom prst="rect">
            <a:avLst/>
          </a:prstGeom>
          <a:noFill/>
          <a:ln>
            <a:noFill/>
          </a:ln>
        </p:spPr>
        <p:txBody>
          <a:bodyPr wrap="none" lIns="0" tIns="0" rIns="0" bIns="0" rtlCol="0" anchor="t">
            <a:spAutoFit/>
          </a:bodyPr>
          <a:lstStyle/>
          <a:p>
            <a:pPr algn="r"/>
            <a:r>
              <a:rPr lang="en-US" sz="1000" b="1" dirty="0">
                <a:solidFill>
                  <a:srgbClr val="404040"/>
                </a:solidFill>
                <a:highlight>
                  <a:srgbClr val="FFFF00"/>
                </a:highlight>
                <a:latin typeface="Trebuchet MS" panose="020B0603020202020204" pitchFamily="34" charset="0"/>
                <a:cs typeface="Arial" panose="020B0604020202020204" pitchFamily="34" charset="0"/>
              </a:rPr>
              <a:t> </a:t>
            </a:r>
            <a:endParaRPr lang="en-ZA" sz="1000" dirty="0">
              <a:solidFill>
                <a:srgbClr val="404040"/>
              </a:solidFill>
              <a:highlight>
                <a:srgbClr val="FFFF00"/>
              </a:highlight>
              <a:latin typeface="Trebuchet MS" panose="020B0603020202020204" pitchFamily="34" charset="0"/>
              <a:cs typeface="Arial" panose="020B0604020202020204" pitchFamily="34" charset="0"/>
            </a:endParaRPr>
          </a:p>
        </p:txBody>
      </p:sp>
      <p:sp>
        <p:nvSpPr>
          <p:cNvPr id="2" name="TextBox 76">
            <a:extLst>
              <a:ext uri="{FF2B5EF4-FFF2-40B4-BE49-F238E27FC236}">
                <a16:creationId xmlns:a16="http://schemas.microsoft.com/office/drawing/2014/main" id="{6C6B65F2-59C0-0FC9-1783-023811329FE1}"/>
              </a:ext>
            </a:extLst>
          </p:cNvPr>
          <p:cNvSpPr txBox="1"/>
          <p:nvPr/>
        </p:nvSpPr>
        <p:spPr>
          <a:xfrm>
            <a:off x="2257837" y="9585227"/>
            <a:ext cx="3196388"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3796595213"/>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תמונה 13">
            <a:extLst>
              <a:ext uri="{FF2B5EF4-FFF2-40B4-BE49-F238E27FC236}">
                <a16:creationId xmlns:a16="http://schemas.microsoft.com/office/drawing/2014/main" id="{2596B638-CD1D-6B15-36DC-294449633238}"/>
              </a:ext>
            </a:extLst>
          </p:cNvPr>
          <p:cNvPicPr>
            <a:picLocks noChangeAspect="1"/>
          </p:cNvPicPr>
          <p:nvPr/>
        </p:nvPicPr>
        <p:blipFill>
          <a:blip r:embed="rId3"/>
          <a:stretch>
            <a:fillRect/>
          </a:stretch>
        </p:blipFill>
        <p:spPr>
          <a:xfrm>
            <a:off x="765847" y="1352600"/>
            <a:ext cx="5400000" cy="3530498"/>
          </a:xfrm>
          <a:prstGeom prst="rect">
            <a:avLst/>
          </a:prstGeom>
        </p:spPr>
      </p:pic>
      <p:graphicFrame>
        <p:nvGraphicFramePr>
          <p:cNvPr id="4" name="Object 3" hidden="1">
            <a:extLst>
              <a:ext uri="{FF2B5EF4-FFF2-40B4-BE49-F238E27FC236}">
                <a16:creationId xmlns:a16="http://schemas.microsoft.com/office/drawing/2014/main" id="{8CD7EAD1-1DA7-4956-A986-80F6EDC6D345}"/>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59" imgH="360" progId="TCLayout.ActiveDocument.1">
                  <p:embed/>
                </p:oleObj>
              </mc:Choice>
              <mc:Fallback>
                <p:oleObj name="think-cell Slide" r:id="rId4" imgW="359" imgH="360" progId="TCLayout.ActiveDocument.1">
                  <p:embed/>
                  <p:pic>
                    <p:nvPicPr>
                      <p:cNvPr id="4" name="Object 3" hidden="1">
                        <a:extLst>
                          <a:ext uri="{FF2B5EF4-FFF2-40B4-BE49-F238E27FC236}">
                            <a16:creationId xmlns:a16="http://schemas.microsoft.com/office/drawing/2014/main" id="{8CD7EAD1-1DA7-4956-A986-80F6EDC6D345}"/>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grpSp>
        <p:nvGrpSpPr>
          <p:cNvPr id="341" name="Group 340">
            <a:extLst>
              <a:ext uri="{FF2B5EF4-FFF2-40B4-BE49-F238E27FC236}">
                <a16:creationId xmlns:a16="http://schemas.microsoft.com/office/drawing/2014/main" id="{D0E8AF54-C124-4416-A290-B52DF9B79F99}"/>
              </a:ext>
            </a:extLst>
          </p:cNvPr>
          <p:cNvGrpSpPr/>
          <p:nvPr/>
        </p:nvGrpSpPr>
        <p:grpSpPr>
          <a:xfrm rot="16200000">
            <a:off x="6081739" y="510671"/>
            <a:ext cx="1279411" cy="284187"/>
            <a:chOff x="-1768098" y="1682693"/>
            <a:chExt cx="10577544" cy="2349518"/>
          </a:xfrm>
        </p:grpSpPr>
        <p:sp>
          <p:nvSpPr>
            <p:cNvPr id="342" name="Freeform 5">
              <a:extLst>
                <a:ext uri="{FF2B5EF4-FFF2-40B4-BE49-F238E27FC236}">
                  <a16:creationId xmlns:a16="http://schemas.microsoft.com/office/drawing/2014/main" id="{7A7DA167-6D8A-401E-9FED-D658E3D8E1CD}"/>
                </a:ext>
              </a:extLst>
            </p:cNvPr>
            <p:cNvSpPr>
              <a:spLocks/>
            </p:cNvSpPr>
            <p:nvPr/>
          </p:nvSpPr>
          <p:spPr bwMode="auto">
            <a:xfrm>
              <a:off x="4837440" y="2043889"/>
              <a:ext cx="3972006" cy="1988322"/>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E3010F"/>
            </a:solidFill>
            <a:ln>
              <a:noFill/>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a typeface="+mn-ea"/>
                <a:cs typeface="+mn-cs"/>
              </a:endParaRPr>
            </a:p>
          </p:txBody>
        </p:sp>
        <p:sp>
          <p:nvSpPr>
            <p:cNvPr id="343" name="Freeform 5">
              <a:extLst>
                <a:ext uri="{FF2B5EF4-FFF2-40B4-BE49-F238E27FC236}">
                  <a16:creationId xmlns:a16="http://schemas.microsoft.com/office/drawing/2014/main" id="{E64815FD-BFF2-4424-A580-B03E722615A3}"/>
                </a:ext>
              </a:extLst>
            </p:cNvPr>
            <p:cNvSpPr>
              <a:spLocks/>
            </p:cNvSpPr>
            <p:nvPr/>
          </p:nvSpPr>
          <p:spPr bwMode="auto">
            <a:xfrm>
              <a:off x="3357940" y="1989081"/>
              <a:ext cx="4081463" cy="2043113"/>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a typeface="+mn-ea"/>
                <a:cs typeface="+mn-cs"/>
              </a:endParaRPr>
            </a:p>
          </p:txBody>
        </p:sp>
        <p:sp>
          <p:nvSpPr>
            <p:cNvPr id="344" name="Freeform 6">
              <a:extLst>
                <a:ext uri="{FF2B5EF4-FFF2-40B4-BE49-F238E27FC236}">
                  <a16:creationId xmlns:a16="http://schemas.microsoft.com/office/drawing/2014/main" id="{20CBBF24-1EA2-44BC-A20C-5CA74795C07D}"/>
                </a:ext>
              </a:extLst>
            </p:cNvPr>
            <p:cNvSpPr>
              <a:spLocks/>
            </p:cNvSpPr>
            <p:nvPr/>
          </p:nvSpPr>
          <p:spPr bwMode="auto">
            <a:xfrm>
              <a:off x="1652965" y="1822393"/>
              <a:ext cx="4418013" cy="2209800"/>
            </a:xfrm>
            <a:custGeom>
              <a:avLst/>
              <a:gdLst>
                <a:gd name="T0" fmla="*/ 1392 w 2783"/>
                <a:gd name="T1" fmla="*/ 0 h 1392"/>
                <a:gd name="T2" fmla="*/ 2783 w 2783"/>
                <a:gd name="T3" fmla="*/ 1392 h 1392"/>
                <a:gd name="T4" fmla="*/ 1983 w 2783"/>
                <a:gd name="T5" fmla="*/ 1392 h 1392"/>
                <a:gd name="T6" fmla="*/ 1392 w 2783"/>
                <a:gd name="T7" fmla="*/ 800 h 1392"/>
                <a:gd name="T8" fmla="*/ 800 w 2783"/>
                <a:gd name="T9" fmla="*/ 1392 h 1392"/>
                <a:gd name="T10" fmla="*/ 0 w 2783"/>
                <a:gd name="T11" fmla="*/ 1392 h 1392"/>
                <a:gd name="T12" fmla="*/ 1392 w 2783"/>
                <a:gd name="T13" fmla="*/ 0 h 1392"/>
                <a:gd name="T14" fmla="*/ 1392 w 2783"/>
                <a:gd name="T15" fmla="*/ 0 h 13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83" h="1392">
                  <a:moveTo>
                    <a:pt x="1392" y="0"/>
                  </a:moveTo>
                  <a:lnTo>
                    <a:pt x="2783" y="1392"/>
                  </a:lnTo>
                  <a:lnTo>
                    <a:pt x="1983" y="1392"/>
                  </a:lnTo>
                  <a:lnTo>
                    <a:pt x="1392" y="800"/>
                  </a:lnTo>
                  <a:lnTo>
                    <a:pt x="800" y="1392"/>
                  </a:lnTo>
                  <a:lnTo>
                    <a:pt x="0" y="1392"/>
                  </a:lnTo>
                  <a:lnTo>
                    <a:pt x="1392" y="0"/>
                  </a:lnTo>
                  <a:lnTo>
                    <a:pt x="1392" y="0"/>
                  </a:lnTo>
                  <a:close/>
                </a:path>
              </a:pathLst>
            </a:custGeom>
            <a:solidFill>
              <a:srgbClr val="07141A"/>
            </a:solidFill>
            <a:ln>
              <a:noFill/>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a typeface="+mn-ea"/>
                <a:cs typeface="+mn-cs"/>
              </a:endParaRPr>
            </a:p>
          </p:txBody>
        </p:sp>
        <p:sp>
          <p:nvSpPr>
            <p:cNvPr id="345" name="Freeform 7">
              <a:extLst>
                <a:ext uri="{FF2B5EF4-FFF2-40B4-BE49-F238E27FC236}">
                  <a16:creationId xmlns:a16="http://schemas.microsoft.com/office/drawing/2014/main" id="{706F07C8-1216-4103-A305-F247FFA2C058}"/>
                </a:ext>
              </a:extLst>
            </p:cNvPr>
            <p:cNvSpPr>
              <a:spLocks/>
            </p:cNvSpPr>
            <p:nvPr/>
          </p:nvSpPr>
          <p:spPr bwMode="auto">
            <a:xfrm>
              <a:off x="-45660" y="1741431"/>
              <a:ext cx="4578350" cy="2290763"/>
            </a:xfrm>
            <a:custGeom>
              <a:avLst/>
              <a:gdLst>
                <a:gd name="T0" fmla="*/ 1442 w 2884"/>
                <a:gd name="T1" fmla="*/ 0 h 1443"/>
                <a:gd name="T2" fmla="*/ 2884 w 2884"/>
                <a:gd name="T3" fmla="*/ 1443 h 1443"/>
                <a:gd name="T4" fmla="*/ 2055 w 2884"/>
                <a:gd name="T5" fmla="*/ 1443 h 1443"/>
                <a:gd name="T6" fmla="*/ 1442 w 2884"/>
                <a:gd name="T7" fmla="*/ 829 h 1443"/>
                <a:gd name="T8" fmla="*/ 829 w 2884"/>
                <a:gd name="T9" fmla="*/ 1443 h 1443"/>
                <a:gd name="T10" fmla="*/ 0 w 2884"/>
                <a:gd name="T11" fmla="*/ 1443 h 1443"/>
                <a:gd name="T12" fmla="*/ 1442 w 2884"/>
                <a:gd name="T13" fmla="*/ 0 h 1443"/>
                <a:gd name="T14" fmla="*/ 1442 w 2884"/>
                <a:gd name="T15" fmla="*/ 0 h 14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4" h="1443">
                  <a:moveTo>
                    <a:pt x="1442" y="0"/>
                  </a:moveTo>
                  <a:lnTo>
                    <a:pt x="2884" y="1443"/>
                  </a:lnTo>
                  <a:lnTo>
                    <a:pt x="2055" y="1443"/>
                  </a:lnTo>
                  <a:lnTo>
                    <a:pt x="1442" y="829"/>
                  </a:lnTo>
                  <a:lnTo>
                    <a:pt x="829" y="1443"/>
                  </a:lnTo>
                  <a:lnTo>
                    <a:pt x="0" y="1443"/>
                  </a:lnTo>
                  <a:lnTo>
                    <a:pt x="1442" y="0"/>
                  </a:lnTo>
                  <a:lnTo>
                    <a:pt x="1442" y="0"/>
                  </a:lnTo>
                  <a:close/>
                </a:path>
              </a:pathLst>
            </a:custGeom>
            <a:solidFill>
              <a:srgbClr val="008A3B"/>
            </a:solidFill>
            <a:ln>
              <a:noFill/>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a typeface="+mn-ea"/>
                <a:cs typeface="+mn-cs"/>
              </a:endParaRPr>
            </a:p>
          </p:txBody>
        </p:sp>
        <p:sp>
          <p:nvSpPr>
            <p:cNvPr id="346" name="Freeform 8">
              <a:extLst>
                <a:ext uri="{FF2B5EF4-FFF2-40B4-BE49-F238E27FC236}">
                  <a16:creationId xmlns:a16="http://schemas.microsoft.com/office/drawing/2014/main" id="{4D9376E3-11C7-4648-9A79-E9B1116C5831}"/>
                </a:ext>
              </a:extLst>
            </p:cNvPr>
            <p:cNvSpPr>
              <a:spLocks/>
            </p:cNvSpPr>
            <p:nvPr/>
          </p:nvSpPr>
          <p:spPr bwMode="auto">
            <a:xfrm>
              <a:off x="-1768098" y="1682693"/>
              <a:ext cx="4695825" cy="2349500"/>
            </a:xfrm>
            <a:custGeom>
              <a:avLst/>
              <a:gdLst>
                <a:gd name="T0" fmla="*/ 1479 w 2958"/>
                <a:gd name="T1" fmla="*/ 0 h 1480"/>
                <a:gd name="T2" fmla="*/ 2958 w 2958"/>
                <a:gd name="T3" fmla="*/ 1480 h 1480"/>
                <a:gd name="T4" fmla="*/ 2108 w 2958"/>
                <a:gd name="T5" fmla="*/ 1480 h 1480"/>
                <a:gd name="T6" fmla="*/ 1479 w 2958"/>
                <a:gd name="T7" fmla="*/ 851 h 1480"/>
                <a:gd name="T8" fmla="*/ 850 w 2958"/>
                <a:gd name="T9" fmla="*/ 1480 h 1480"/>
                <a:gd name="T10" fmla="*/ 0 w 2958"/>
                <a:gd name="T11" fmla="*/ 1480 h 1480"/>
                <a:gd name="T12" fmla="*/ 1479 w 2958"/>
                <a:gd name="T13" fmla="*/ 0 h 1480"/>
                <a:gd name="T14" fmla="*/ 1479 w 2958"/>
                <a:gd name="T15" fmla="*/ 0 h 14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58" h="1480">
                  <a:moveTo>
                    <a:pt x="1479" y="0"/>
                  </a:moveTo>
                  <a:lnTo>
                    <a:pt x="2958" y="1480"/>
                  </a:lnTo>
                  <a:lnTo>
                    <a:pt x="2108" y="1480"/>
                  </a:lnTo>
                  <a:lnTo>
                    <a:pt x="1479" y="851"/>
                  </a:lnTo>
                  <a:lnTo>
                    <a:pt x="850" y="1480"/>
                  </a:lnTo>
                  <a:lnTo>
                    <a:pt x="0" y="1480"/>
                  </a:lnTo>
                  <a:lnTo>
                    <a:pt x="1479" y="0"/>
                  </a:lnTo>
                  <a:lnTo>
                    <a:pt x="1479" y="0"/>
                  </a:lnTo>
                  <a:close/>
                </a:path>
              </a:pathLst>
            </a:custGeom>
            <a:solidFill>
              <a:srgbClr val="0D3C89"/>
            </a:solidFill>
            <a:ln>
              <a:noFill/>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a typeface="+mn-ea"/>
                <a:cs typeface="+mn-cs"/>
              </a:endParaRPr>
            </a:p>
          </p:txBody>
        </p:sp>
      </p:grpSp>
      <p:grpSp>
        <p:nvGrpSpPr>
          <p:cNvPr id="2" name="קבוצה 1">
            <a:extLst>
              <a:ext uri="{FF2B5EF4-FFF2-40B4-BE49-F238E27FC236}">
                <a16:creationId xmlns:a16="http://schemas.microsoft.com/office/drawing/2014/main" id="{2601AB22-4B2C-4230-495F-731264BE79C2}"/>
              </a:ext>
            </a:extLst>
          </p:cNvPr>
          <p:cNvGrpSpPr/>
          <p:nvPr/>
        </p:nvGrpSpPr>
        <p:grpSpPr>
          <a:xfrm>
            <a:off x="4635617" y="519547"/>
            <a:ext cx="1554452" cy="796602"/>
            <a:chOff x="4635617" y="519547"/>
            <a:chExt cx="1554452" cy="796602"/>
          </a:xfrm>
        </p:grpSpPr>
        <p:grpSp>
          <p:nvGrpSpPr>
            <p:cNvPr id="80" name="Group 79">
              <a:extLst>
                <a:ext uri="{FF2B5EF4-FFF2-40B4-BE49-F238E27FC236}">
                  <a16:creationId xmlns:a16="http://schemas.microsoft.com/office/drawing/2014/main" id="{331B9D5A-CA23-4D09-9ABE-BE5429B476C7}"/>
                </a:ext>
              </a:extLst>
            </p:cNvPr>
            <p:cNvGrpSpPr/>
            <p:nvPr/>
          </p:nvGrpSpPr>
          <p:grpSpPr>
            <a:xfrm>
              <a:off x="5450398" y="571723"/>
              <a:ext cx="739671" cy="744426"/>
              <a:chOff x="-634205" y="2070100"/>
              <a:chExt cx="2963862" cy="2982913"/>
            </a:xfrm>
            <a:solidFill>
              <a:schemeClr val="bg1">
                <a:lumMod val="85000"/>
              </a:schemeClr>
            </a:solidFill>
          </p:grpSpPr>
          <p:sp>
            <p:nvSpPr>
              <p:cNvPr id="83" name="Freeform 8">
                <a:extLst>
                  <a:ext uri="{FF2B5EF4-FFF2-40B4-BE49-F238E27FC236}">
                    <a16:creationId xmlns:a16="http://schemas.microsoft.com/office/drawing/2014/main" id="{78102F9D-5618-418C-9769-5E793F236A98}"/>
                  </a:ext>
                </a:extLst>
              </p:cNvPr>
              <p:cNvSpPr>
                <a:spLocks noChangeAspect="1"/>
              </p:cNvSpPr>
              <p:nvPr/>
            </p:nvSpPr>
            <p:spPr bwMode="gray">
              <a:xfrm>
                <a:off x="1323182" y="2771775"/>
                <a:ext cx="363538" cy="425450"/>
              </a:xfrm>
              <a:custGeom>
                <a:avLst/>
                <a:gdLst>
                  <a:gd name="T0" fmla="*/ 2147483647 w 425"/>
                  <a:gd name="T1" fmla="*/ 2147483647 h 433"/>
                  <a:gd name="T2" fmla="*/ 2147483647 w 425"/>
                  <a:gd name="T3" fmla="*/ 2147483647 h 433"/>
                  <a:gd name="T4" fmla="*/ 2147483647 w 425"/>
                  <a:gd name="T5" fmla="*/ 2147483647 h 433"/>
                  <a:gd name="T6" fmla="*/ 2147483647 w 425"/>
                  <a:gd name="T7" fmla="*/ 2147483647 h 433"/>
                  <a:gd name="T8" fmla="*/ 2147483647 w 425"/>
                  <a:gd name="T9" fmla="*/ 2147483647 h 433"/>
                  <a:gd name="T10" fmla="*/ 2147483647 w 425"/>
                  <a:gd name="T11" fmla="*/ 2147483647 h 433"/>
                  <a:gd name="T12" fmla="*/ 2147483647 w 425"/>
                  <a:gd name="T13" fmla="*/ 2147483647 h 433"/>
                  <a:gd name="T14" fmla="*/ 2147483647 w 425"/>
                  <a:gd name="T15" fmla="*/ 2147483647 h 433"/>
                  <a:gd name="T16" fmla="*/ 2147483647 w 425"/>
                  <a:gd name="T17" fmla="*/ 2147483647 h 433"/>
                  <a:gd name="T18" fmla="*/ 2147483647 w 425"/>
                  <a:gd name="T19" fmla="*/ 2147483647 h 433"/>
                  <a:gd name="T20" fmla="*/ 2147483647 w 425"/>
                  <a:gd name="T21" fmla="*/ 2147483647 h 433"/>
                  <a:gd name="T22" fmla="*/ 2147483647 w 425"/>
                  <a:gd name="T23" fmla="*/ 2147483647 h 433"/>
                  <a:gd name="T24" fmla="*/ 2147483647 w 425"/>
                  <a:gd name="T25" fmla="*/ 2147483647 h 433"/>
                  <a:gd name="T26" fmla="*/ 2147483647 w 425"/>
                  <a:gd name="T27" fmla="*/ 2147483647 h 433"/>
                  <a:gd name="T28" fmla="*/ 2147483647 w 425"/>
                  <a:gd name="T29" fmla="*/ 2147483647 h 433"/>
                  <a:gd name="T30" fmla="*/ 2147483647 w 425"/>
                  <a:gd name="T31" fmla="*/ 2147483647 h 433"/>
                  <a:gd name="T32" fmla="*/ 2147483647 w 425"/>
                  <a:gd name="T33" fmla="*/ 2147483647 h 433"/>
                  <a:gd name="T34" fmla="*/ 0 w 425"/>
                  <a:gd name="T35" fmla="*/ 2147483647 h 433"/>
                  <a:gd name="T36" fmla="*/ 2147483647 w 425"/>
                  <a:gd name="T37" fmla="*/ 2147483647 h 433"/>
                  <a:gd name="T38" fmla="*/ 2147483647 w 425"/>
                  <a:gd name="T39" fmla="*/ 2147483647 h 433"/>
                  <a:gd name="T40" fmla="*/ 2147483647 w 425"/>
                  <a:gd name="T41" fmla="*/ 2147483647 h 433"/>
                  <a:gd name="T42" fmla="*/ 2147483647 w 425"/>
                  <a:gd name="T43" fmla="*/ 2147483647 h 433"/>
                  <a:gd name="T44" fmla="*/ 2147483647 w 425"/>
                  <a:gd name="T45" fmla="*/ 2147483647 h 433"/>
                  <a:gd name="T46" fmla="*/ 2147483647 w 425"/>
                  <a:gd name="T47" fmla="*/ 2147483647 h 433"/>
                  <a:gd name="T48" fmla="*/ 2147483647 w 425"/>
                  <a:gd name="T49" fmla="*/ 2147483647 h 433"/>
                  <a:gd name="T50" fmla="*/ 2147483647 w 425"/>
                  <a:gd name="T51" fmla="*/ 2147483647 h 433"/>
                  <a:gd name="T52" fmla="*/ 2147483647 w 425"/>
                  <a:gd name="T53" fmla="*/ 2147483647 h 433"/>
                  <a:gd name="T54" fmla="*/ 2147483647 w 425"/>
                  <a:gd name="T55" fmla="*/ 2147483647 h 433"/>
                  <a:gd name="T56" fmla="*/ 2147483647 w 425"/>
                  <a:gd name="T57" fmla="*/ 2147483647 h 433"/>
                  <a:gd name="T58" fmla="*/ 2147483647 w 425"/>
                  <a:gd name="T59" fmla="*/ 2147483647 h 433"/>
                  <a:gd name="T60" fmla="*/ 2147483647 w 425"/>
                  <a:gd name="T61" fmla="*/ 2147483647 h 433"/>
                  <a:gd name="T62" fmla="*/ 2147483647 w 425"/>
                  <a:gd name="T63" fmla="*/ 0 h 433"/>
                  <a:gd name="T64" fmla="*/ 2147483647 w 425"/>
                  <a:gd name="T65" fmla="*/ 0 h 433"/>
                  <a:gd name="T66" fmla="*/ 2147483647 w 425"/>
                  <a:gd name="T67" fmla="*/ 2147483647 h 433"/>
                  <a:gd name="T68" fmla="*/ 2147483647 w 425"/>
                  <a:gd name="T69" fmla="*/ 2147483647 h 433"/>
                  <a:gd name="T70" fmla="*/ 2147483647 w 425"/>
                  <a:gd name="T71" fmla="*/ 2147483647 h 433"/>
                  <a:gd name="T72" fmla="*/ 2147483647 w 425"/>
                  <a:gd name="T73" fmla="*/ 2147483647 h 433"/>
                  <a:gd name="T74" fmla="*/ 2147483647 w 425"/>
                  <a:gd name="T75" fmla="*/ 2147483647 h 433"/>
                  <a:gd name="T76" fmla="*/ 2147483647 w 425"/>
                  <a:gd name="T77" fmla="*/ 2147483647 h 433"/>
                  <a:gd name="T78" fmla="*/ 2147483647 w 425"/>
                  <a:gd name="T79" fmla="*/ 2147483647 h 433"/>
                  <a:gd name="T80" fmla="*/ 2147483647 w 425"/>
                  <a:gd name="T81" fmla="*/ 2147483647 h 433"/>
                  <a:gd name="T82" fmla="*/ 2147483647 w 425"/>
                  <a:gd name="T83" fmla="*/ 2147483647 h 433"/>
                  <a:gd name="T84" fmla="*/ 2147483647 w 425"/>
                  <a:gd name="T85" fmla="*/ 2147483647 h 433"/>
                  <a:gd name="T86" fmla="*/ 2147483647 w 425"/>
                  <a:gd name="T87" fmla="*/ 2147483647 h 433"/>
                  <a:gd name="T88" fmla="*/ 2147483647 w 425"/>
                  <a:gd name="T89" fmla="*/ 2147483647 h 433"/>
                  <a:gd name="T90" fmla="*/ 2147483647 w 425"/>
                  <a:gd name="T91" fmla="*/ 2147483647 h 433"/>
                  <a:gd name="T92" fmla="*/ 2147483647 w 425"/>
                  <a:gd name="T93" fmla="*/ 2147483647 h 433"/>
                  <a:gd name="T94" fmla="*/ 2147483647 w 425"/>
                  <a:gd name="T95" fmla="*/ 2147483647 h 43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25"/>
                  <a:gd name="T145" fmla="*/ 0 h 433"/>
                  <a:gd name="T146" fmla="*/ 425 w 425"/>
                  <a:gd name="T147" fmla="*/ 433 h 43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25" h="433">
                    <a:moveTo>
                      <a:pt x="286" y="267"/>
                    </a:moveTo>
                    <a:lnTo>
                      <a:pt x="350" y="314"/>
                    </a:lnTo>
                    <a:lnTo>
                      <a:pt x="350" y="339"/>
                    </a:lnTo>
                    <a:lnTo>
                      <a:pt x="320" y="359"/>
                    </a:lnTo>
                    <a:lnTo>
                      <a:pt x="285" y="381"/>
                    </a:lnTo>
                    <a:lnTo>
                      <a:pt x="254" y="398"/>
                    </a:lnTo>
                    <a:lnTo>
                      <a:pt x="222" y="432"/>
                    </a:lnTo>
                    <a:lnTo>
                      <a:pt x="194" y="416"/>
                    </a:lnTo>
                    <a:lnTo>
                      <a:pt x="153" y="381"/>
                    </a:lnTo>
                    <a:lnTo>
                      <a:pt x="140" y="381"/>
                    </a:lnTo>
                    <a:lnTo>
                      <a:pt x="116" y="394"/>
                    </a:lnTo>
                    <a:lnTo>
                      <a:pt x="88" y="387"/>
                    </a:lnTo>
                    <a:lnTo>
                      <a:pt x="96" y="370"/>
                    </a:lnTo>
                    <a:lnTo>
                      <a:pt x="97" y="339"/>
                    </a:lnTo>
                    <a:lnTo>
                      <a:pt x="85" y="313"/>
                    </a:lnTo>
                    <a:lnTo>
                      <a:pt x="43" y="308"/>
                    </a:lnTo>
                    <a:lnTo>
                      <a:pt x="9" y="312"/>
                    </a:lnTo>
                    <a:lnTo>
                      <a:pt x="0" y="290"/>
                    </a:lnTo>
                    <a:lnTo>
                      <a:pt x="17" y="257"/>
                    </a:lnTo>
                    <a:lnTo>
                      <a:pt x="39" y="231"/>
                    </a:lnTo>
                    <a:lnTo>
                      <a:pt x="47" y="181"/>
                    </a:lnTo>
                    <a:lnTo>
                      <a:pt x="87" y="164"/>
                    </a:lnTo>
                    <a:lnTo>
                      <a:pt x="140" y="167"/>
                    </a:lnTo>
                    <a:lnTo>
                      <a:pt x="153" y="154"/>
                    </a:lnTo>
                    <a:lnTo>
                      <a:pt x="187" y="100"/>
                    </a:lnTo>
                    <a:lnTo>
                      <a:pt x="206" y="63"/>
                    </a:lnTo>
                    <a:lnTo>
                      <a:pt x="258" y="63"/>
                    </a:lnTo>
                    <a:lnTo>
                      <a:pt x="271" y="29"/>
                    </a:lnTo>
                    <a:lnTo>
                      <a:pt x="289" y="24"/>
                    </a:lnTo>
                    <a:lnTo>
                      <a:pt x="311" y="24"/>
                    </a:lnTo>
                    <a:lnTo>
                      <a:pt x="336" y="24"/>
                    </a:lnTo>
                    <a:lnTo>
                      <a:pt x="354" y="0"/>
                    </a:lnTo>
                    <a:lnTo>
                      <a:pt x="364" y="0"/>
                    </a:lnTo>
                    <a:lnTo>
                      <a:pt x="357" y="32"/>
                    </a:lnTo>
                    <a:lnTo>
                      <a:pt x="336" y="50"/>
                    </a:lnTo>
                    <a:lnTo>
                      <a:pt x="324" y="91"/>
                    </a:lnTo>
                    <a:lnTo>
                      <a:pt x="325" y="136"/>
                    </a:lnTo>
                    <a:lnTo>
                      <a:pt x="349" y="138"/>
                    </a:lnTo>
                    <a:lnTo>
                      <a:pt x="382" y="121"/>
                    </a:lnTo>
                    <a:lnTo>
                      <a:pt x="400" y="104"/>
                    </a:lnTo>
                    <a:lnTo>
                      <a:pt x="416" y="104"/>
                    </a:lnTo>
                    <a:lnTo>
                      <a:pt x="424" y="117"/>
                    </a:lnTo>
                    <a:lnTo>
                      <a:pt x="370" y="164"/>
                    </a:lnTo>
                    <a:lnTo>
                      <a:pt x="368" y="195"/>
                    </a:lnTo>
                    <a:lnTo>
                      <a:pt x="364" y="219"/>
                    </a:lnTo>
                    <a:lnTo>
                      <a:pt x="320" y="219"/>
                    </a:lnTo>
                    <a:lnTo>
                      <a:pt x="289" y="244"/>
                    </a:lnTo>
                    <a:lnTo>
                      <a:pt x="286" y="267"/>
                    </a:lnTo>
                  </a:path>
                </a:pathLst>
              </a:custGeom>
              <a:solidFill>
                <a:srgbClr val="D9D9D9"/>
              </a:solid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GB" alt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sp>
            <p:nvSpPr>
              <p:cNvPr id="84" name="Freeform 9">
                <a:extLst>
                  <a:ext uri="{FF2B5EF4-FFF2-40B4-BE49-F238E27FC236}">
                    <a16:creationId xmlns:a16="http://schemas.microsoft.com/office/drawing/2014/main" id="{F0ED7D31-8C92-417A-ABDB-A94B2A2D4EE1}"/>
                  </a:ext>
                </a:extLst>
              </p:cNvPr>
              <p:cNvSpPr>
                <a:spLocks noChangeAspect="1"/>
              </p:cNvSpPr>
              <p:nvPr/>
            </p:nvSpPr>
            <p:spPr bwMode="gray">
              <a:xfrm>
                <a:off x="-634205" y="2647950"/>
                <a:ext cx="1609725" cy="1949450"/>
              </a:xfrm>
              <a:custGeom>
                <a:avLst/>
                <a:gdLst>
                  <a:gd name="T0" fmla="*/ 2147483647 w 1878"/>
                  <a:gd name="T1" fmla="*/ 2147483647 h 1991"/>
                  <a:gd name="T2" fmla="*/ 2147483647 w 1878"/>
                  <a:gd name="T3" fmla="*/ 2147483647 h 1991"/>
                  <a:gd name="T4" fmla="*/ 2147483647 w 1878"/>
                  <a:gd name="T5" fmla="*/ 2147483647 h 1991"/>
                  <a:gd name="T6" fmla="*/ 2147483647 w 1878"/>
                  <a:gd name="T7" fmla="*/ 2147483647 h 1991"/>
                  <a:gd name="T8" fmla="*/ 2147483647 w 1878"/>
                  <a:gd name="T9" fmla="*/ 2147483647 h 1991"/>
                  <a:gd name="T10" fmla="*/ 2147483647 w 1878"/>
                  <a:gd name="T11" fmla="*/ 2147483647 h 1991"/>
                  <a:gd name="T12" fmla="*/ 2147483647 w 1878"/>
                  <a:gd name="T13" fmla="*/ 2147483647 h 1991"/>
                  <a:gd name="T14" fmla="*/ 2147483647 w 1878"/>
                  <a:gd name="T15" fmla="*/ 2147483647 h 1991"/>
                  <a:gd name="T16" fmla="*/ 2147483647 w 1878"/>
                  <a:gd name="T17" fmla="*/ 2147483647 h 1991"/>
                  <a:gd name="T18" fmla="*/ 2147483647 w 1878"/>
                  <a:gd name="T19" fmla="*/ 2147483647 h 1991"/>
                  <a:gd name="T20" fmla="*/ 2147483647 w 1878"/>
                  <a:gd name="T21" fmla="*/ 2147483647 h 1991"/>
                  <a:gd name="T22" fmla="*/ 2147483647 w 1878"/>
                  <a:gd name="T23" fmla="*/ 2147483647 h 1991"/>
                  <a:gd name="T24" fmla="*/ 2147483647 w 1878"/>
                  <a:gd name="T25" fmla="*/ 2147483647 h 1991"/>
                  <a:gd name="T26" fmla="*/ 2147483647 w 1878"/>
                  <a:gd name="T27" fmla="*/ 2147483647 h 1991"/>
                  <a:gd name="T28" fmla="*/ 2147483647 w 1878"/>
                  <a:gd name="T29" fmla="*/ 2147483647 h 1991"/>
                  <a:gd name="T30" fmla="*/ 2147483647 w 1878"/>
                  <a:gd name="T31" fmla="*/ 2147483647 h 1991"/>
                  <a:gd name="T32" fmla="*/ 2147483647 w 1878"/>
                  <a:gd name="T33" fmla="*/ 2147483647 h 1991"/>
                  <a:gd name="T34" fmla="*/ 2147483647 w 1878"/>
                  <a:gd name="T35" fmla="*/ 2147483647 h 1991"/>
                  <a:gd name="T36" fmla="*/ 2147483647 w 1878"/>
                  <a:gd name="T37" fmla="*/ 2147483647 h 1991"/>
                  <a:gd name="T38" fmla="*/ 2147483647 w 1878"/>
                  <a:gd name="T39" fmla="*/ 2147483647 h 1991"/>
                  <a:gd name="T40" fmla="*/ 2147483647 w 1878"/>
                  <a:gd name="T41" fmla="*/ 2147483647 h 1991"/>
                  <a:gd name="T42" fmla="*/ 2147483647 w 1878"/>
                  <a:gd name="T43" fmla="*/ 2147483647 h 1991"/>
                  <a:gd name="T44" fmla="*/ 2147483647 w 1878"/>
                  <a:gd name="T45" fmla="*/ 2147483647 h 1991"/>
                  <a:gd name="T46" fmla="*/ 2147483647 w 1878"/>
                  <a:gd name="T47" fmla="*/ 2147483647 h 1991"/>
                  <a:gd name="T48" fmla="*/ 2147483647 w 1878"/>
                  <a:gd name="T49" fmla="*/ 2147483647 h 1991"/>
                  <a:gd name="T50" fmla="*/ 2147483647 w 1878"/>
                  <a:gd name="T51" fmla="*/ 2147483647 h 1991"/>
                  <a:gd name="T52" fmla="*/ 2147483647 w 1878"/>
                  <a:gd name="T53" fmla="*/ 2147483647 h 1991"/>
                  <a:gd name="T54" fmla="*/ 0 w 1878"/>
                  <a:gd name="T55" fmla="*/ 2147483647 h 1991"/>
                  <a:gd name="T56" fmla="*/ 2147483647 w 1878"/>
                  <a:gd name="T57" fmla="*/ 2147483647 h 1991"/>
                  <a:gd name="T58" fmla="*/ 2147483647 w 1878"/>
                  <a:gd name="T59" fmla="*/ 2147483647 h 1991"/>
                  <a:gd name="T60" fmla="*/ 2147483647 w 1878"/>
                  <a:gd name="T61" fmla="*/ 2147483647 h 1991"/>
                  <a:gd name="T62" fmla="*/ 2147483647 w 1878"/>
                  <a:gd name="T63" fmla="*/ 2147483647 h 1991"/>
                  <a:gd name="T64" fmla="*/ 2147483647 w 1878"/>
                  <a:gd name="T65" fmla="*/ 2147483647 h 1991"/>
                  <a:gd name="T66" fmla="*/ 2147483647 w 1878"/>
                  <a:gd name="T67" fmla="*/ 2147483647 h 1991"/>
                  <a:gd name="T68" fmla="*/ 2147483647 w 1878"/>
                  <a:gd name="T69" fmla="*/ 2147483647 h 1991"/>
                  <a:gd name="T70" fmla="*/ 2147483647 w 1878"/>
                  <a:gd name="T71" fmla="*/ 2147483647 h 1991"/>
                  <a:gd name="T72" fmla="*/ 2147483647 w 1878"/>
                  <a:gd name="T73" fmla="*/ 2147483647 h 1991"/>
                  <a:gd name="T74" fmla="*/ 2147483647 w 1878"/>
                  <a:gd name="T75" fmla="*/ 2147483647 h 1991"/>
                  <a:gd name="T76" fmla="*/ 2147483647 w 1878"/>
                  <a:gd name="T77" fmla="*/ 0 h 1991"/>
                  <a:gd name="T78" fmla="*/ 2147483647 w 1878"/>
                  <a:gd name="T79" fmla="*/ 2147483647 h 1991"/>
                  <a:gd name="T80" fmla="*/ 2147483647 w 1878"/>
                  <a:gd name="T81" fmla="*/ 2147483647 h 1991"/>
                  <a:gd name="T82" fmla="*/ 2147483647 w 1878"/>
                  <a:gd name="T83" fmla="*/ 2147483647 h 1991"/>
                  <a:gd name="T84" fmla="*/ 2147483647 w 1878"/>
                  <a:gd name="T85" fmla="*/ 2147483647 h 1991"/>
                  <a:gd name="T86" fmla="*/ 2147483647 w 1878"/>
                  <a:gd name="T87" fmla="*/ 2147483647 h 1991"/>
                  <a:gd name="T88" fmla="*/ 2147483647 w 1878"/>
                  <a:gd name="T89" fmla="*/ 2147483647 h 1991"/>
                  <a:gd name="T90" fmla="*/ 2147483647 w 1878"/>
                  <a:gd name="T91" fmla="*/ 2147483647 h 1991"/>
                  <a:gd name="T92" fmla="*/ 2147483647 w 1878"/>
                  <a:gd name="T93" fmla="*/ 2147483647 h 1991"/>
                  <a:gd name="T94" fmla="*/ 2147483647 w 1878"/>
                  <a:gd name="T95" fmla="*/ 2147483647 h 1991"/>
                  <a:gd name="T96" fmla="*/ 2147483647 w 1878"/>
                  <a:gd name="T97" fmla="*/ 2147483647 h 1991"/>
                  <a:gd name="T98" fmla="*/ 2147483647 w 1878"/>
                  <a:gd name="T99" fmla="*/ 2147483647 h 1991"/>
                  <a:gd name="T100" fmla="*/ 2147483647 w 1878"/>
                  <a:gd name="T101" fmla="*/ 2147483647 h 1991"/>
                  <a:gd name="T102" fmla="*/ 2147483647 w 1878"/>
                  <a:gd name="T103" fmla="*/ 2147483647 h 1991"/>
                  <a:gd name="T104" fmla="*/ 2147483647 w 1878"/>
                  <a:gd name="T105" fmla="*/ 2147483647 h 1991"/>
                  <a:gd name="T106" fmla="*/ 2147483647 w 1878"/>
                  <a:gd name="T107" fmla="*/ 2147483647 h 1991"/>
                  <a:gd name="T108" fmla="*/ 2147483647 w 1878"/>
                  <a:gd name="T109" fmla="*/ 2147483647 h 1991"/>
                  <a:gd name="T110" fmla="*/ 2147483647 w 1878"/>
                  <a:gd name="T111" fmla="*/ 2147483647 h 1991"/>
                  <a:gd name="T112" fmla="*/ 2147483647 w 1878"/>
                  <a:gd name="T113" fmla="*/ 2147483647 h 1991"/>
                  <a:gd name="T114" fmla="*/ 2147483647 w 1878"/>
                  <a:gd name="T115" fmla="*/ 2147483647 h 1991"/>
                  <a:gd name="T116" fmla="*/ 2147483647 w 1878"/>
                  <a:gd name="T117" fmla="*/ 2147483647 h 1991"/>
                  <a:gd name="T118" fmla="*/ 2147483647 w 1878"/>
                  <a:gd name="T119" fmla="*/ 2147483647 h 1991"/>
                  <a:gd name="T120" fmla="*/ 2147483647 w 1878"/>
                  <a:gd name="T121" fmla="*/ 2147483647 h 1991"/>
                  <a:gd name="T122" fmla="*/ 2147483647 w 1878"/>
                  <a:gd name="T123" fmla="*/ 2147483647 h 1991"/>
                  <a:gd name="T124" fmla="*/ 2147483647 w 1878"/>
                  <a:gd name="T125" fmla="*/ 2147483647 h 199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878"/>
                  <a:gd name="T190" fmla="*/ 0 h 1991"/>
                  <a:gd name="T191" fmla="*/ 1878 w 1878"/>
                  <a:gd name="T192" fmla="*/ 1991 h 199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878" h="1991">
                    <a:moveTo>
                      <a:pt x="1872" y="1450"/>
                    </a:moveTo>
                    <a:lnTo>
                      <a:pt x="1872" y="1536"/>
                    </a:lnTo>
                    <a:lnTo>
                      <a:pt x="1851" y="1569"/>
                    </a:lnTo>
                    <a:lnTo>
                      <a:pt x="1833" y="1587"/>
                    </a:lnTo>
                    <a:lnTo>
                      <a:pt x="1798" y="1595"/>
                    </a:lnTo>
                    <a:lnTo>
                      <a:pt x="1737" y="1607"/>
                    </a:lnTo>
                    <a:lnTo>
                      <a:pt x="1699" y="1619"/>
                    </a:lnTo>
                    <a:lnTo>
                      <a:pt x="1666" y="1678"/>
                    </a:lnTo>
                    <a:lnTo>
                      <a:pt x="1658" y="1698"/>
                    </a:lnTo>
                    <a:lnTo>
                      <a:pt x="1637" y="1712"/>
                    </a:lnTo>
                    <a:lnTo>
                      <a:pt x="1579" y="1713"/>
                    </a:lnTo>
                    <a:lnTo>
                      <a:pt x="1570" y="1700"/>
                    </a:lnTo>
                    <a:lnTo>
                      <a:pt x="1556" y="1700"/>
                    </a:lnTo>
                    <a:lnTo>
                      <a:pt x="1535" y="1719"/>
                    </a:lnTo>
                    <a:lnTo>
                      <a:pt x="1513" y="1716"/>
                    </a:lnTo>
                    <a:lnTo>
                      <a:pt x="1494" y="1693"/>
                    </a:lnTo>
                    <a:lnTo>
                      <a:pt x="1411" y="1696"/>
                    </a:lnTo>
                    <a:lnTo>
                      <a:pt x="1389" y="1738"/>
                    </a:lnTo>
                    <a:lnTo>
                      <a:pt x="1371" y="1737"/>
                    </a:lnTo>
                    <a:lnTo>
                      <a:pt x="1355" y="1727"/>
                    </a:lnTo>
                    <a:lnTo>
                      <a:pt x="1306" y="1737"/>
                    </a:lnTo>
                    <a:lnTo>
                      <a:pt x="1307" y="1722"/>
                    </a:lnTo>
                    <a:lnTo>
                      <a:pt x="1275" y="1719"/>
                    </a:lnTo>
                    <a:lnTo>
                      <a:pt x="1223" y="1660"/>
                    </a:lnTo>
                    <a:lnTo>
                      <a:pt x="1202" y="1664"/>
                    </a:lnTo>
                    <a:lnTo>
                      <a:pt x="1193" y="1713"/>
                    </a:lnTo>
                    <a:lnTo>
                      <a:pt x="1180" y="1732"/>
                    </a:lnTo>
                    <a:lnTo>
                      <a:pt x="1167" y="1737"/>
                    </a:lnTo>
                    <a:lnTo>
                      <a:pt x="1164" y="1767"/>
                    </a:lnTo>
                    <a:lnTo>
                      <a:pt x="1156" y="1788"/>
                    </a:lnTo>
                    <a:lnTo>
                      <a:pt x="1141" y="1808"/>
                    </a:lnTo>
                    <a:lnTo>
                      <a:pt x="1088" y="1809"/>
                    </a:lnTo>
                    <a:lnTo>
                      <a:pt x="1059" y="1814"/>
                    </a:lnTo>
                    <a:lnTo>
                      <a:pt x="1032" y="1856"/>
                    </a:lnTo>
                    <a:lnTo>
                      <a:pt x="1009" y="1875"/>
                    </a:lnTo>
                    <a:lnTo>
                      <a:pt x="988" y="1891"/>
                    </a:lnTo>
                    <a:lnTo>
                      <a:pt x="969" y="1922"/>
                    </a:lnTo>
                    <a:lnTo>
                      <a:pt x="942" y="1923"/>
                    </a:lnTo>
                    <a:lnTo>
                      <a:pt x="918" y="1927"/>
                    </a:lnTo>
                    <a:lnTo>
                      <a:pt x="913" y="1941"/>
                    </a:lnTo>
                    <a:lnTo>
                      <a:pt x="904" y="1951"/>
                    </a:lnTo>
                    <a:lnTo>
                      <a:pt x="900" y="1972"/>
                    </a:lnTo>
                    <a:lnTo>
                      <a:pt x="875" y="1982"/>
                    </a:lnTo>
                    <a:lnTo>
                      <a:pt x="846" y="1985"/>
                    </a:lnTo>
                    <a:lnTo>
                      <a:pt x="815" y="1990"/>
                    </a:lnTo>
                    <a:lnTo>
                      <a:pt x="803" y="1975"/>
                    </a:lnTo>
                    <a:lnTo>
                      <a:pt x="782" y="1953"/>
                    </a:lnTo>
                    <a:lnTo>
                      <a:pt x="765" y="1901"/>
                    </a:lnTo>
                    <a:lnTo>
                      <a:pt x="772" y="1868"/>
                    </a:lnTo>
                    <a:lnTo>
                      <a:pt x="788" y="1817"/>
                    </a:lnTo>
                    <a:lnTo>
                      <a:pt x="785" y="1807"/>
                    </a:lnTo>
                    <a:lnTo>
                      <a:pt x="765" y="1809"/>
                    </a:lnTo>
                    <a:lnTo>
                      <a:pt x="744" y="1817"/>
                    </a:lnTo>
                    <a:lnTo>
                      <a:pt x="744" y="1844"/>
                    </a:lnTo>
                    <a:lnTo>
                      <a:pt x="735" y="1861"/>
                    </a:lnTo>
                    <a:lnTo>
                      <a:pt x="702" y="1864"/>
                    </a:lnTo>
                    <a:lnTo>
                      <a:pt x="685" y="1871"/>
                    </a:lnTo>
                    <a:lnTo>
                      <a:pt x="655" y="1909"/>
                    </a:lnTo>
                    <a:lnTo>
                      <a:pt x="639" y="1909"/>
                    </a:lnTo>
                    <a:lnTo>
                      <a:pt x="627" y="1872"/>
                    </a:lnTo>
                    <a:lnTo>
                      <a:pt x="649" y="1800"/>
                    </a:lnTo>
                    <a:lnTo>
                      <a:pt x="632" y="1783"/>
                    </a:lnTo>
                    <a:lnTo>
                      <a:pt x="597" y="1742"/>
                    </a:lnTo>
                    <a:lnTo>
                      <a:pt x="546" y="1732"/>
                    </a:lnTo>
                    <a:lnTo>
                      <a:pt x="550" y="1715"/>
                    </a:lnTo>
                    <a:lnTo>
                      <a:pt x="570" y="1678"/>
                    </a:lnTo>
                    <a:lnTo>
                      <a:pt x="550" y="1646"/>
                    </a:lnTo>
                    <a:lnTo>
                      <a:pt x="521" y="1570"/>
                    </a:lnTo>
                    <a:lnTo>
                      <a:pt x="527" y="1455"/>
                    </a:lnTo>
                    <a:lnTo>
                      <a:pt x="487" y="1434"/>
                    </a:lnTo>
                    <a:lnTo>
                      <a:pt x="471" y="1410"/>
                    </a:lnTo>
                    <a:lnTo>
                      <a:pt x="446" y="1379"/>
                    </a:lnTo>
                    <a:lnTo>
                      <a:pt x="420" y="1393"/>
                    </a:lnTo>
                    <a:lnTo>
                      <a:pt x="404" y="1419"/>
                    </a:lnTo>
                    <a:lnTo>
                      <a:pt x="382" y="1469"/>
                    </a:lnTo>
                    <a:lnTo>
                      <a:pt x="321" y="1469"/>
                    </a:lnTo>
                    <a:lnTo>
                      <a:pt x="292" y="1564"/>
                    </a:lnTo>
                    <a:lnTo>
                      <a:pt x="186" y="1361"/>
                    </a:lnTo>
                    <a:lnTo>
                      <a:pt x="133" y="1246"/>
                    </a:lnTo>
                    <a:lnTo>
                      <a:pt x="111" y="1179"/>
                    </a:lnTo>
                    <a:lnTo>
                      <a:pt x="88" y="1088"/>
                    </a:lnTo>
                    <a:lnTo>
                      <a:pt x="62" y="1053"/>
                    </a:lnTo>
                    <a:lnTo>
                      <a:pt x="12" y="976"/>
                    </a:lnTo>
                    <a:lnTo>
                      <a:pt x="0" y="944"/>
                    </a:lnTo>
                    <a:lnTo>
                      <a:pt x="12" y="916"/>
                    </a:lnTo>
                    <a:lnTo>
                      <a:pt x="45" y="898"/>
                    </a:lnTo>
                    <a:lnTo>
                      <a:pt x="62" y="894"/>
                    </a:lnTo>
                    <a:lnTo>
                      <a:pt x="62" y="880"/>
                    </a:lnTo>
                    <a:lnTo>
                      <a:pt x="58" y="861"/>
                    </a:lnTo>
                    <a:lnTo>
                      <a:pt x="58" y="843"/>
                    </a:lnTo>
                    <a:lnTo>
                      <a:pt x="79" y="839"/>
                    </a:lnTo>
                    <a:lnTo>
                      <a:pt x="97" y="807"/>
                    </a:lnTo>
                    <a:lnTo>
                      <a:pt x="102" y="793"/>
                    </a:lnTo>
                    <a:lnTo>
                      <a:pt x="114" y="798"/>
                    </a:lnTo>
                    <a:lnTo>
                      <a:pt x="133" y="789"/>
                    </a:lnTo>
                    <a:lnTo>
                      <a:pt x="133" y="811"/>
                    </a:lnTo>
                    <a:lnTo>
                      <a:pt x="154" y="843"/>
                    </a:lnTo>
                    <a:lnTo>
                      <a:pt x="180" y="847"/>
                    </a:lnTo>
                    <a:lnTo>
                      <a:pt x="193" y="852"/>
                    </a:lnTo>
                    <a:lnTo>
                      <a:pt x="193" y="874"/>
                    </a:lnTo>
                    <a:lnTo>
                      <a:pt x="180" y="884"/>
                    </a:lnTo>
                    <a:lnTo>
                      <a:pt x="176" y="906"/>
                    </a:lnTo>
                    <a:lnTo>
                      <a:pt x="189" y="920"/>
                    </a:lnTo>
                    <a:lnTo>
                      <a:pt x="207" y="944"/>
                    </a:lnTo>
                    <a:lnTo>
                      <a:pt x="224" y="948"/>
                    </a:lnTo>
                    <a:lnTo>
                      <a:pt x="269" y="961"/>
                    </a:lnTo>
                    <a:lnTo>
                      <a:pt x="342" y="993"/>
                    </a:lnTo>
                    <a:lnTo>
                      <a:pt x="588" y="1002"/>
                    </a:lnTo>
                    <a:lnTo>
                      <a:pt x="588" y="969"/>
                    </a:lnTo>
                    <a:lnTo>
                      <a:pt x="601" y="948"/>
                    </a:lnTo>
                    <a:lnTo>
                      <a:pt x="627" y="944"/>
                    </a:lnTo>
                    <a:lnTo>
                      <a:pt x="645" y="934"/>
                    </a:lnTo>
                    <a:lnTo>
                      <a:pt x="654" y="911"/>
                    </a:lnTo>
                    <a:lnTo>
                      <a:pt x="688" y="889"/>
                    </a:lnTo>
                    <a:lnTo>
                      <a:pt x="719" y="894"/>
                    </a:lnTo>
                    <a:lnTo>
                      <a:pt x="741" y="880"/>
                    </a:lnTo>
                    <a:lnTo>
                      <a:pt x="741" y="0"/>
                    </a:lnTo>
                    <a:lnTo>
                      <a:pt x="772" y="9"/>
                    </a:lnTo>
                    <a:lnTo>
                      <a:pt x="824" y="69"/>
                    </a:lnTo>
                    <a:lnTo>
                      <a:pt x="867" y="154"/>
                    </a:lnTo>
                    <a:lnTo>
                      <a:pt x="894" y="227"/>
                    </a:lnTo>
                    <a:lnTo>
                      <a:pt x="917" y="286"/>
                    </a:lnTo>
                    <a:lnTo>
                      <a:pt x="917" y="322"/>
                    </a:lnTo>
                    <a:lnTo>
                      <a:pt x="882" y="371"/>
                    </a:lnTo>
                    <a:lnTo>
                      <a:pt x="867" y="407"/>
                    </a:lnTo>
                    <a:lnTo>
                      <a:pt x="867" y="495"/>
                    </a:lnTo>
                    <a:lnTo>
                      <a:pt x="973" y="486"/>
                    </a:lnTo>
                    <a:lnTo>
                      <a:pt x="991" y="495"/>
                    </a:lnTo>
                    <a:lnTo>
                      <a:pt x="1013" y="473"/>
                    </a:lnTo>
                    <a:lnTo>
                      <a:pt x="1053" y="480"/>
                    </a:lnTo>
                    <a:lnTo>
                      <a:pt x="1092" y="489"/>
                    </a:lnTo>
                    <a:lnTo>
                      <a:pt x="1118" y="486"/>
                    </a:lnTo>
                    <a:lnTo>
                      <a:pt x="1140" y="449"/>
                    </a:lnTo>
                    <a:lnTo>
                      <a:pt x="1193" y="444"/>
                    </a:lnTo>
                    <a:lnTo>
                      <a:pt x="1241" y="368"/>
                    </a:lnTo>
                    <a:lnTo>
                      <a:pt x="1272" y="335"/>
                    </a:lnTo>
                    <a:lnTo>
                      <a:pt x="1298" y="330"/>
                    </a:lnTo>
                    <a:lnTo>
                      <a:pt x="1308" y="322"/>
                    </a:lnTo>
                    <a:lnTo>
                      <a:pt x="1316" y="335"/>
                    </a:lnTo>
                    <a:lnTo>
                      <a:pt x="1311" y="413"/>
                    </a:lnTo>
                    <a:lnTo>
                      <a:pt x="1316" y="435"/>
                    </a:lnTo>
                    <a:lnTo>
                      <a:pt x="1371" y="454"/>
                    </a:lnTo>
                    <a:lnTo>
                      <a:pt x="1385" y="480"/>
                    </a:lnTo>
                    <a:lnTo>
                      <a:pt x="1385" y="508"/>
                    </a:lnTo>
                    <a:lnTo>
                      <a:pt x="1395" y="536"/>
                    </a:lnTo>
                    <a:lnTo>
                      <a:pt x="1390" y="554"/>
                    </a:lnTo>
                    <a:lnTo>
                      <a:pt x="1390" y="581"/>
                    </a:lnTo>
                    <a:lnTo>
                      <a:pt x="1395" y="590"/>
                    </a:lnTo>
                    <a:lnTo>
                      <a:pt x="1417" y="617"/>
                    </a:lnTo>
                    <a:lnTo>
                      <a:pt x="1504" y="676"/>
                    </a:lnTo>
                    <a:lnTo>
                      <a:pt x="1548" y="676"/>
                    </a:lnTo>
                    <a:lnTo>
                      <a:pt x="1579" y="649"/>
                    </a:lnTo>
                    <a:lnTo>
                      <a:pt x="1601" y="630"/>
                    </a:lnTo>
                    <a:lnTo>
                      <a:pt x="1601" y="711"/>
                    </a:lnTo>
                    <a:lnTo>
                      <a:pt x="1639" y="726"/>
                    </a:lnTo>
                    <a:lnTo>
                      <a:pt x="1667" y="725"/>
                    </a:lnTo>
                    <a:lnTo>
                      <a:pt x="1655" y="752"/>
                    </a:lnTo>
                    <a:lnTo>
                      <a:pt x="1666" y="789"/>
                    </a:lnTo>
                    <a:lnTo>
                      <a:pt x="1676" y="798"/>
                    </a:lnTo>
                    <a:lnTo>
                      <a:pt x="1696" y="811"/>
                    </a:lnTo>
                    <a:lnTo>
                      <a:pt x="1723" y="803"/>
                    </a:lnTo>
                    <a:lnTo>
                      <a:pt x="1736" y="766"/>
                    </a:lnTo>
                    <a:lnTo>
                      <a:pt x="1741" y="734"/>
                    </a:lnTo>
                    <a:lnTo>
                      <a:pt x="1745" y="716"/>
                    </a:lnTo>
                    <a:lnTo>
                      <a:pt x="1797" y="726"/>
                    </a:lnTo>
                    <a:lnTo>
                      <a:pt x="1774" y="757"/>
                    </a:lnTo>
                    <a:lnTo>
                      <a:pt x="1771" y="776"/>
                    </a:lnTo>
                    <a:lnTo>
                      <a:pt x="1771" y="793"/>
                    </a:lnTo>
                    <a:lnTo>
                      <a:pt x="1775" y="811"/>
                    </a:lnTo>
                    <a:lnTo>
                      <a:pt x="1785" y="821"/>
                    </a:lnTo>
                    <a:lnTo>
                      <a:pt x="1789" y="835"/>
                    </a:lnTo>
                    <a:lnTo>
                      <a:pt x="1789" y="871"/>
                    </a:lnTo>
                    <a:lnTo>
                      <a:pt x="1780" y="889"/>
                    </a:lnTo>
                    <a:lnTo>
                      <a:pt x="1775" y="906"/>
                    </a:lnTo>
                    <a:lnTo>
                      <a:pt x="1763" y="961"/>
                    </a:lnTo>
                    <a:lnTo>
                      <a:pt x="1763" y="988"/>
                    </a:lnTo>
                    <a:lnTo>
                      <a:pt x="1736" y="1025"/>
                    </a:lnTo>
                    <a:lnTo>
                      <a:pt x="1718" y="1078"/>
                    </a:lnTo>
                    <a:lnTo>
                      <a:pt x="1692" y="1129"/>
                    </a:lnTo>
                    <a:lnTo>
                      <a:pt x="1670" y="1155"/>
                    </a:lnTo>
                    <a:lnTo>
                      <a:pt x="1654" y="1179"/>
                    </a:lnTo>
                    <a:lnTo>
                      <a:pt x="1654" y="1215"/>
                    </a:lnTo>
                    <a:lnTo>
                      <a:pt x="1692" y="1246"/>
                    </a:lnTo>
                    <a:lnTo>
                      <a:pt x="1745" y="1292"/>
                    </a:lnTo>
                    <a:lnTo>
                      <a:pt x="1759" y="1334"/>
                    </a:lnTo>
                    <a:lnTo>
                      <a:pt x="1792" y="1365"/>
                    </a:lnTo>
                    <a:lnTo>
                      <a:pt x="1824" y="1393"/>
                    </a:lnTo>
                    <a:lnTo>
                      <a:pt x="1872" y="1446"/>
                    </a:lnTo>
                    <a:lnTo>
                      <a:pt x="1877" y="1450"/>
                    </a:lnTo>
                    <a:lnTo>
                      <a:pt x="1872" y="1450"/>
                    </a:lnTo>
                  </a:path>
                </a:pathLst>
              </a:custGeom>
              <a:grp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sp>
            <p:nvSpPr>
              <p:cNvPr id="85" name="Freeform 10">
                <a:extLst>
                  <a:ext uri="{FF2B5EF4-FFF2-40B4-BE49-F238E27FC236}">
                    <a16:creationId xmlns:a16="http://schemas.microsoft.com/office/drawing/2014/main" id="{0D9677B7-BAF7-46EA-8AD7-11AB052198C2}"/>
                  </a:ext>
                </a:extLst>
              </p:cNvPr>
              <p:cNvSpPr>
                <a:spLocks noChangeAspect="1"/>
              </p:cNvSpPr>
              <p:nvPr/>
            </p:nvSpPr>
            <p:spPr bwMode="gray">
              <a:xfrm>
                <a:off x="1547020" y="3246438"/>
                <a:ext cx="782637" cy="971550"/>
              </a:xfrm>
              <a:custGeom>
                <a:avLst/>
                <a:gdLst>
                  <a:gd name="T0" fmla="*/ 2147483647 w 912"/>
                  <a:gd name="T1" fmla="*/ 2147483647 h 992"/>
                  <a:gd name="T2" fmla="*/ 2147483647 w 912"/>
                  <a:gd name="T3" fmla="*/ 2147483647 h 992"/>
                  <a:gd name="T4" fmla="*/ 2147483647 w 912"/>
                  <a:gd name="T5" fmla="*/ 2147483647 h 992"/>
                  <a:gd name="T6" fmla="*/ 2147483647 w 912"/>
                  <a:gd name="T7" fmla="*/ 2147483647 h 992"/>
                  <a:gd name="T8" fmla="*/ 2147483647 w 912"/>
                  <a:gd name="T9" fmla="*/ 2147483647 h 992"/>
                  <a:gd name="T10" fmla="*/ 2147483647 w 912"/>
                  <a:gd name="T11" fmla="*/ 2147483647 h 992"/>
                  <a:gd name="T12" fmla="*/ 2147483647 w 912"/>
                  <a:gd name="T13" fmla="*/ 2147483647 h 992"/>
                  <a:gd name="T14" fmla="*/ 2147483647 w 912"/>
                  <a:gd name="T15" fmla="*/ 2147483647 h 992"/>
                  <a:gd name="T16" fmla="*/ 2147483647 w 912"/>
                  <a:gd name="T17" fmla="*/ 2147483647 h 992"/>
                  <a:gd name="T18" fmla="*/ 2147483647 w 912"/>
                  <a:gd name="T19" fmla="*/ 2147483647 h 992"/>
                  <a:gd name="T20" fmla="*/ 2147483647 w 912"/>
                  <a:gd name="T21" fmla="*/ 2147483647 h 992"/>
                  <a:gd name="T22" fmla="*/ 2147483647 w 912"/>
                  <a:gd name="T23" fmla="*/ 2147483647 h 992"/>
                  <a:gd name="T24" fmla="*/ 2147483647 w 912"/>
                  <a:gd name="T25" fmla="*/ 2147483647 h 992"/>
                  <a:gd name="T26" fmla="*/ 2147483647 w 912"/>
                  <a:gd name="T27" fmla="*/ 2147483647 h 992"/>
                  <a:gd name="T28" fmla="*/ 2147483647 w 912"/>
                  <a:gd name="T29" fmla="*/ 2147483647 h 992"/>
                  <a:gd name="T30" fmla="*/ 2147483647 w 912"/>
                  <a:gd name="T31" fmla="*/ 2147483647 h 992"/>
                  <a:gd name="T32" fmla="*/ 2147483647 w 912"/>
                  <a:gd name="T33" fmla="*/ 2147483647 h 992"/>
                  <a:gd name="T34" fmla="*/ 2147483647 w 912"/>
                  <a:gd name="T35" fmla="*/ 2147483647 h 992"/>
                  <a:gd name="T36" fmla="*/ 2147483647 w 912"/>
                  <a:gd name="T37" fmla="*/ 2147483647 h 992"/>
                  <a:gd name="T38" fmla="*/ 2147483647 w 912"/>
                  <a:gd name="T39" fmla="*/ 2147483647 h 992"/>
                  <a:gd name="T40" fmla="*/ 2147483647 w 912"/>
                  <a:gd name="T41" fmla="*/ 2147483647 h 992"/>
                  <a:gd name="T42" fmla="*/ 0 w 912"/>
                  <a:gd name="T43" fmla="*/ 2147483647 h 992"/>
                  <a:gd name="T44" fmla="*/ 0 w 912"/>
                  <a:gd name="T45" fmla="*/ 2147483647 h 992"/>
                  <a:gd name="T46" fmla="*/ 2147483647 w 912"/>
                  <a:gd name="T47" fmla="*/ 2147483647 h 992"/>
                  <a:gd name="T48" fmla="*/ 2147483647 w 912"/>
                  <a:gd name="T49" fmla="*/ 2147483647 h 992"/>
                  <a:gd name="T50" fmla="*/ 2147483647 w 912"/>
                  <a:gd name="T51" fmla="*/ 2147483647 h 992"/>
                  <a:gd name="T52" fmla="*/ 2147483647 w 912"/>
                  <a:gd name="T53" fmla="*/ 2147483647 h 992"/>
                  <a:gd name="T54" fmla="*/ 2147483647 w 912"/>
                  <a:gd name="T55" fmla="*/ 2147483647 h 992"/>
                  <a:gd name="T56" fmla="*/ 2147483647 w 912"/>
                  <a:gd name="T57" fmla="*/ 2147483647 h 992"/>
                  <a:gd name="T58" fmla="*/ 2147483647 w 912"/>
                  <a:gd name="T59" fmla="*/ 2147483647 h 992"/>
                  <a:gd name="T60" fmla="*/ 2147483647 w 912"/>
                  <a:gd name="T61" fmla="*/ 2147483647 h 992"/>
                  <a:gd name="T62" fmla="*/ 2147483647 w 912"/>
                  <a:gd name="T63" fmla="*/ 2147483647 h 992"/>
                  <a:gd name="T64" fmla="*/ 2147483647 w 912"/>
                  <a:gd name="T65" fmla="*/ 2147483647 h 992"/>
                  <a:gd name="T66" fmla="*/ 2147483647 w 912"/>
                  <a:gd name="T67" fmla="*/ 2147483647 h 992"/>
                  <a:gd name="T68" fmla="*/ 2147483647 w 912"/>
                  <a:gd name="T69" fmla="*/ 2147483647 h 992"/>
                  <a:gd name="T70" fmla="*/ 2147483647 w 912"/>
                  <a:gd name="T71" fmla="*/ 2147483647 h 992"/>
                  <a:gd name="T72" fmla="*/ 2147483647 w 912"/>
                  <a:gd name="T73" fmla="*/ 2147483647 h 992"/>
                  <a:gd name="T74" fmla="*/ 2147483647 w 912"/>
                  <a:gd name="T75" fmla="*/ 2147483647 h 992"/>
                  <a:gd name="T76" fmla="*/ 2147483647 w 912"/>
                  <a:gd name="T77" fmla="*/ 2147483647 h 992"/>
                  <a:gd name="T78" fmla="*/ 2147483647 w 912"/>
                  <a:gd name="T79" fmla="*/ 2147483647 h 992"/>
                  <a:gd name="T80" fmla="*/ 2147483647 w 912"/>
                  <a:gd name="T81" fmla="*/ 2147483647 h 992"/>
                  <a:gd name="T82" fmla="*/ 2147483647 w 912"/>
                  <a:gd name="T83" fmla="*/ 2147483647 h 992"/>
                  <a:gd name="T84" fmla="*/ 2147483647 w 912"/>
                  <a:gd name="T85" fmla="*/ 2147483647 h 992"/>
                  <a:gd name="T86" fmla="*/ 2147483647 w 912"/>
                  <a:gd name="T87" fmla="*/ 2147483647 h 992"/>
                  <a:gd name="T88" fmla="*/ 2147483647 w 912"/>
                  <a:gd name="T89" fmla="*/ 2147483647 h 992"/>
                  <a:gd name="T90" fmla="*/ 2147483647 w 912"/>
                  <a:gd name="T91" fmla="*/ 2147483647 h 992"/>
                  <a:gd name="T92" fmla="*/ 2147483647 w 912"/>
                  <a:gd name="T93" fmla="*/ 2147483647 h 992"/>
                  <a:gd name="T94" fmla="*/ 2147483647 w 912"/>
                  <a:gd name="T95" fmla="*/ 2147483647 h 992"/>
                  <a:gd name="T96" fmla="*/ 2147483647 w 912"/>
                  <a:gd name="T97" fmla="*/ 2147483647 h 992"/>
                  <a:gd name="T98" fmla="*/ 2147483647 w 912"/>
                  <a:gd name="T99" fmla="*/ 2147483647 h 992"/>
                  <a:gd name="T100" fmla="*/ 2147483647 w 912"/>
                  <a:gd name="T101" fmla="*/ 0 h 992"/>
                  <a:gd name="T102" fmla="*/ 2147483647 w 912"/>
                  <a:gd name="T103" fmla="*/ 2147483647 h 992"/>
                  <a:gd name="T104" fmla="*/ 2147483647 w 912"/>
                  <a:gd name="T105" fmla="*/ 2147483647 h 992"/>
                  <a:gd name="T106" fmla="*/ 2147483647 w 912"/>
                  <a:gd name="T107" fmla="*/ 2147483647 h 992"/>
                  <a:gd name="T108" fmla="*/ 2147483647 w 912"/>
                  <a:gd name="T109" fmla="*/ 2147483647 h 99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12"/>
                  <a:gd name="T166" fmla="*/ 0 h 992"/>
                  <a:gd name="T167" fmla="*/ 912 w 912"/>
                  <a:gd name="T168" fmla="*/ 992 h 99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12" h="992">
                    <a:moveTo>
                      <a:pt x="911" y="37"/>
                    </a:moveTo>
                    <a:lnTo>
                      <a:pt x="835" y="284"/>
                    </a:lnTo>
                    <a:lnTo>
                      <a:pt x="812" y="338"/>
                    </a:lnTo>
                    <a:lnTo>
                      <a:pt x="783" y="404"/>
                    </a:lnTo>
                    <a:lnTo>
                      <a:pt x="766" y="453"/>
                    </a:lnTo>
                    <a:lnTo>
                      <a:pt x="751" y="467"/>
                    </a:lnTo>
                    <a:lnTo>
                      <a:pt x="712" y="482"/>
                    </a:lnTo>
                    <a:lnTo>
                      <a:pt x="694" y="500"/>
                    </a:lnTo>
                    <a:lnTo>
                      <a:pt x="632" y="519"/>
                    </a:lnTo>
                    <a:lnTo>
                      <a:pt x="579" y="556"/>
                    </a:lnTo>
                    <a:lnTo>
                      <a:pt x="555" y="592"/>
                    </a:lnTo>
                    <a:lnTo>
                      <a:pt x="543" y="621"/>
                    </a:lnTo>
                    <a:lnTo>
                      <a:pt x="528" y="634"/>
                    </a:lnTo>
                    <a:lnTo>
                      <a:pt x="507" y="641"/>
                    </a:lnTo>
                    <a:lnTo>
                      <a:pt x="496" y="651"/>
                    </a:lnTo>
                    <a:lnTo>
                      <a:pt x="485" y="694"/>
                    </a:lnTo>
                    <a:lnTo>
                      <a:pt x="271" y="991"/>
                    </a:lnTo>
                    <a:lnTo>
                      <a:pt x="233" y="943"/>
                    </a:lnTo>
                    <a:lnTo>
                      <a:pt x="214" y="918"/>
                    </a:lnTo>
                    <a:lnTo>
                      <a:pt x="151" y="888"/>
                    </a:lnTo>
                    <a:lnTo>
                      <a:pt x="53" y="881"/>
                    </a:lnTo>
                    <a:lnTo>
                      <a:pt x="0" y="852"/>
                    </a:lnTo>
                    <a:lnTo>
                      <a:pt x="0" y="803"/>
                    </a:lnTo>
                    <a:lnTo>
                      <a:pt x="53" y="755"/>
                    </a:lnTo>
                    <a:lnTo>
                      <a:pt x="76" y="737"/>
                    </a:lnTo>
                    <a:lnTo>
                      <a:pt x="84" y="641"/>
                    </a:lnTo>
                    <a:lnTo>
                      <a:pt x="107" y="609"/>
                    </a:lnTo>
                    <a:lnTo>
                      <a:pt x="148" y="554"/>
                    </a:lnTo>
                    <a:lnTo>
                      <a:pt x="98" y="488"/>
                    </a:lnTo>
                    <a:lnTo>
                      <a:pt x="46" y="428"/>
                    </a:lnTo>
                    <a:lnTo>
                      <a:pt x="51" y="376"/>
                    </a:lnTo>
                    <a:lnTo>
                      <a:pt x="94" y="361"/>
                    </a:lnTo>
                    <a:lnTo>
                      <a:pt x="123" y="335"/>
                    </a:lnTo>
                    <a:lnTo>
                      <a:pt x="158" y="332"/>
                    </a:lnTo>
                    <a:lnTo>
                      <a:pt x="187" y="302"/>
                    </a:lnTo>
                    <a:lnTo>
                      <a:pt x="228" y="271"/>
                    </a:lnTo>
                    <a:lnTo>
                      <a:pt x="222" y="216"/>
                    </a:lnTo>
                    <a:lnTo>
                      <a:pt x="228" y="163"/>
                    </a:lnTo>
                    <a:lnTo>
                      <a:pt x="239" y="120"/>
                    </a:lnTo>
                    <a:lnTo>
                      <a:pt x="239" y="114"/>
                    </a:lnTo>
                    <a:lnTo>
                      <a:pt x="298" y="96"/>
                    </a:lnTo>
                    <a:lnTo>
                      <a:pt x="356" y="96"/>
                    </a:lnTo>
                    <a:lnTo>
                      <a:pt x="385" y="71"/>
                    </a:lnTo>
                    <a:lnTo>
                      <a:pt x="454" y="83"/>
                    </a:lnTo>
                    <a:lnTo>
                      <a:pt x="526" y="114"/>
                    </a:lnTo>
                    <a:lnTo>
                      <a:pt x="560" y="114"/>
                    </a:lnTo>
                    <a:lnTo>
                      <a:pt x="579" y="96"/>
                    </a:lnTo>
                    <a:lnTo>
                      <a:pt x="694" y="114"/>
                    </a:lnTo>
                    <a:lnTo>
                      <a:pt x="735" y="96"/>
                    </a:lnTo>
                    <a:lnTo>
                      <a:pt x="730" y="41"/>
                    </a:lnTo>
                    <a:lnTo>
                      <a:pt x="742" y="0"/>
                    </a:lnTo>
                    <a:lnTo>
                      <a:pt x="759" y="5"/>
                    </a:lnTo>
                    <a:lnTo>
                      <a:pt x="794" y="23"/>
                    </a:lnTo>
                    <a:lnTo>
                      <a:pt x="906" y="23"/>
                    </a:lnTo>
                    <a:lnTo>
                      <a:pt x="911" y="37"/>
                    </a:lnTo>
                  </a:path>
                </a:pathLst>
              </a:custGeom>
              <a:solidFill>
                <a:srgbClr val="D9D9D9"/>
              </a:solid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GB" alt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sp>
            <p:nvSpPr>
              <p:cNvPr id="86" name="Freeform 11">
                <a:extLst>
                  <a:ext uri="{FF2B5EF4-FFF2-40B4-BE49-F238E27FC236}">
                    <a16:creationId xmlns:a16="http://schemas.microsoft.com/office/drawing/2014/main" id="{4BA05863-34E8-4199-999A-19C5EDA306E1}"/>
                  </a:ext>
                </a:extLst>
              </p:cNvPr>
              <p:cNvSpPr>
                <a:spLocks noChangeAspect="1"/>
              </p:cNvSpPr>
              <p:nvPr/>
            </p:nvSpPr>
            <p:spPr bwMode="gray">
              <a:xfrm>
                <a:off x="469107" y="3949700"/>
                <a:ext cx="1330325" cy="965200"/>
              </a:xfrm>
              <a:custGeom>
                <a:avLst/>
                <a:gdLst>
                  <a:gd name="T0" fmla="*/ 2147483647 w 1552"/>
                  <a:gd name="T1" fmla="*/ 2147483647 h 986"/>
                  <a:gd name="T2" fmla="*/ 2147483647 w 1552"/>
                  <a:gd name="T3" fmla="*/ 2147483647 h 986"/>
                  <a:gd name="T4" fmla="*/ 2147483647 w 1552"/>
                  <a:gd name="T5" fmla="*/ 2147483647 h 986"/>
                  <a:gd name="T6" fmla="*/ 2147483647 w 1552"/>
                  <a:gd name="T7" fmla="*/ 2147483647 h 986"/>
                  <a:gd name="T8" fmla="*/ 2147483647 w 1552"/>
                  <a:gd name="T9" fmla="*/ 0 h 986"/>
                  <a:gd name="T10" fmla="*/ 2147483647 w 1552"/>
                  <a:gd name="T11" fmla="*/ 2147483647 h 986"/>
                  <a:gd name="T12" fmla="*/ 2147483647 w 1552"/>
                  <a:gd name="T13" fmla="*/ 2147483647 h 986"/>
                  <a:gd name="T14" fmla="*/ 2147483647 w 1552"/>
                  <a:gd name="T15" fmla="*/ 2147483647 h 986"/>
                  <a:gd name="T16" fmla="*/ 2147483647 w 1552"/>
                  <a:gd name="T17" fmla="*/ 2147483647 h 986"/>
                  <a:gd name="T18" fmla="*/ 2147483647 w 1552"/>
                  <a:gd name="T19" fmla="*/ 2147483647 h 986"/>
                  <a:gd name="T20" fmla="*/ 2147483647 w 1552"/>
                  <a:gd name="T21" fmla="*/ 2147483647 h 986"/>
                  <a:gd name="T22" fmla="*/ 2147483647 w 1552"/>
                  <a:gd name="T23" fmla="*/ 2147483647 h 986"/>
                  <a:gd name="T24" fmla="*/ 2147483647 w 1552"/>
                  <a:gd name="T25" fmla="*/ 2147483647 h 986"/>
                  <a:gd name="T26" fmla="*/ 2147483647 w 1552"/>
                  <a:gd name="T27" fmla="*/ 2147483647 h 986"/>
                  <a:gd name="T28" fmla="*/ 2147483647 w 1552"/>
                  <a:gd name="T29" fmla="*/ 2147483647 h 986"/>
                  <a:gd name="T30" fmla="*/ 2147483647 w 1552"/>
                  <a:gd name="T31" fmla="*/ 2147483647 h 986"/>
                  <a:gd name="T32" fmla="*/ 2147483647 w 1552"/>
                  <a:gd name="T33" fmla="*/ 2147483647 h 986"/>
                  <a:gd name="T34" fmla="*/ 2147483647 w 1552"/>
                  <a:gd name="T35" fmla="*/ 2147483647 h 986"/>
                  <a:gd name="T36" fmla="*/ 2147483647 w 1552"/>
                  <a:gd name="T37" fmla="*/ 2147483647 h 986"/>
                  <a:gd name="T38" fmla="*/ 2147483647 w 1552"/>
                  <a:gd name="T39" fmla="*/ 2147483647 h 986"/>
                  <a:gd name="T40" fmla="*/ 2147483647 w 1552"/>
                  <a:gd name="T41" fmla="*/ 2147483647 h 986"/>
                  <a:gd name="T42" fmla="*/ 2147483647 w 1552"/>
                  <a:gd name="T43" fmla="*/ 2147483647 h 986"/>
                  <a:gd name="T44" fmla="*/ 2147483647 w 1552"/>
                  <a:gd name="T45" fmla="*/ 2147483647 h 986"/>
                  <a:gd name="T46" fmla="*/ 2147483647 w 1552"/>
                  <a:gd name="T47" fmla="*/ 2147483647 h 986"/>
                  <a:gd name="T48" fmla="*/ 2147483647 w 1552"/>
                  <a:gd name="T49" fmla="*/ 2147483647 h 986"/>
                  <a:gd name="T50" fmla="*/ 2147483647 w 1552"/>
                  <a:gd name="T51" fmla="*/ 2147483647 h 986"/>
                  <a:gd name="T52" fmla="*/ 2147483647 w 1552"/>
                  <a:gd name="T53" fmla="*/ 2147483647 h 986"/>
                  <a:gd name="T54" fmla="*/ 2147483647 w 1552"/>
                  <a:gd name="T55" fmla="*/ 2147483647 h 986"/>
                  <a:gd name="T56" fmla="*/ 2147483647 w 1552"/>
                  <a:gd name="T57" fmla="*/ 2147483647 h 986"/>
                  <a:gd name="T58" fmla="*/ 2147483647 w 1552"/>
                  <a:gd name="T59" fmla="*/ 2147483647 h 986"/>
                  <a:gd name="T60" fmla="*/ 2147483647 w 1552"/>
                  <a:gd name="T61" fmla="*/ 2147483647 h 986"/>
                  <a:gd name="T62" fmla="*/ 2147483647 w 1552"/>
                  <a:gd name="T63" fmla="*/ 2147483647 h 986"/>
                  <a:gd name="T64" fmla="*/ 2147483647 w 1552"/>
                  <a:gd name="T65" fmla="*/ 2147483647 h 986"/>
                  <a:gd name="T66" fmla="*/ 2147483647 w 1552"/>
                  <a:gd name="T67" fmla="*/ 2147483647 h 986"/>
                  <a:gd name="T68" fmla="*/ 2147483647 w 1552"/>
                  <a:gd name="T69" fmla="*/ 2147483647 h 986"/>
                  <a:gd name="T70" fmla="*/ 2147483647 w 1552"/>
                  <a:gd name="T71" fmla="*/ 2147483647 h 986"/>
                  <a:gd name="T72" fmla="*/ 2147483647 w 1552"/>
                  <a:gd name="T73" fmla="*/ 2147483647 h 986"/>
                  <a:gd name="T74" fmla="*/ 2147483647 w 1552"/>
                  <a:gd name="T75" fmla="*/ 2147483647 h 986"/>
                  <a:gd name="T76" fmla="*/ 2147483647 w 1552"/>
                  <a:gd name="T77" fmla="*/ 2147483647 h 986"/>
                  <a:gd name="T78" fmla="*/ 2147483647 w 1552"/>
                  <a:gd name="T79" fmla="*/ 2147483647 h 986"/>
                  <a:gd name="T80" fmla="*/ 2147483647 w 1552"/>
                  <a:gd name="T81" fmla="*/ 2147483647 h 986"/>
                  <a:gd name="T82" fmla="*/ 2147483647 w 1552"/>
                  <a:gd name="T83" fmla="*/ 2147483647 h 986"/>
                  <a:gd name="T84" fmla="*/ 2147483647 w 1552"/>
                  <a:gd name="T85" fmla="*/ 2147483647 h 986"/>
                  <a:gd name="T86" fmla="*/ 2147483647 w 1552"/>
                  <a:gd name="T87" fmla="*/ 2147483647 h 986"/>
                  <a:gd name="T88" fmla="*/ 2147483647 w 1552"/>
                  <a:gd name="T89" fmla="*/ 2147483647 h 986"/>
                  <a:gd name="T90" fmla="*/ 2147483647 w 1552"/>
                  <a:gd name="T91" fmla="*/ 2147483647 h 98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552"/>
                  <a:gd name="T139" fmla="*/ 0 h 986"/>
                  <a:gd name="T140" fmla="*/ 1552 w 1552"/>
                  <a:gd name="T141" fmla="*/ 986 h 98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552" h="986">
                    <a:moveTo>
                      <a:pt x="1492" y="198"/>
                    </a:moveTo>
                    <a:lnTo>
                      <a:pt x="1431" y="169"/>
                    </a:lnTo>
                    <a:lnTo>
                      <a:pt x="1383" y="165"/>
                    </a:lnTo>
                    <a:lnTo>
                      <a:pt x="1338" y="163"/>
                    </a:lnTo>
                    <a:lnTo>
                      <a:pt x="1304" y="146"/>
                    </a:lnTo>
                    <a:lnTo>
                      <a:pt x="1279" y="133"/>
                    </a:lnTo>
                    <a:lnTo>
                      <a:pt x="1282" y="77"/>
                    </a:lnTo>
                    <a:lnTo>
                      <a:pt x="1320" y="46"/>
                    </a:lnTo>
                    <a:lnTo>
                      <a:pt x="1354" y="22"/>
                    </a:lnTo>
                    <a:lnTo>
                      <a:pt x="1303" y="0"/>
                    </a:lnTo>
                    <a:lnTo>
                      <a:pt x="1256" y="31"/>
                    </a:lnTo>
                    <a:lnTo>
                      <a:pt x="1196" y="41"/>
                    </a:lnTo>
                    <a:lnTo>
                      <a:pt x="1169" y="48"/>
                    </a:lnTo>
                    <a:lnTo>
                      <a:pt x="1145" y="54"/>
                    </a:lnTo>
                    <a:lnTo>
                      <a:pt x="1156" y="84"/>
                    </a:lnTo>
                    <a:lnTo>
                      <a:pt x="1140" y="96"/>
                    </a:lnTo>
                    <a:lnTo>
                      <a:pt x="1140" y="146"/>
                    </a:lnTo>
                    <a:lnTo>
                      <a:pt x="1098" y="139"/>
                    </a:lnTo>
                    <a:lnTo>
                      <a:pt x="1057" y="133"/>
                    </a:lnTo>
                    <a:lnTo>
                      <a:pt x="1018" y="92"/>
                    </a:lnTo>
                    <a:lnTo>
                      <a:pt x="989" y="90"/>
                    </a:lnTo>
                    <a:lnTo>
                      <a:pt x="947" y="108"/>
                    </a:lnTo>
                    <a:lnTo>
                      <a:pt x="888" y="115"/>
                    </a:lnTo>
                    <a:lnTo>
                      <a:pt x="883" y="133"/>
                    </a:lnTo>
                    <a:lnTo>
                      <a:pt x="835" y="146"/>
                    </a:lnTo>
                    <a:lnTo>
                      <a:pt x="790" y="139"/>
                    </a:lnTo>
                    <a:lnTo>
                      <a:pt x="759" y="115"/>
                    </a:lnTo>
                    <a:lnTo>
                      <a:pt x="724" y="102"/>
                    </a:lnTo>
                    <a:lnTo>
                      <a:pt x="666" y="108"/>
                    </a:lnTo>
                    <a:lnTo>
                      <a:pt x="637" y="139"/>
                    </a:lnTo>
                    <a:lnTo>
                      <a:pt x="586" y="126"/>
                    </a:lnTo>
                    <a:lnTo>
                      <a:pt x="586" y="211"/>
                    </a:lnTo>
                    <a:lnTo>
                      <a:pt x="550" y="259"/>
                    </a:lnTo>
                    <a:lnTo>
                      <a:pt x="480" y="272"/>
                    </a:lnTo>
                    <a:lnTo>
                      <a:pt x="409" y="289"/>
                    </a:lnTo>
                    <a:lnTo>
                      <a:pt x="392" y="326"/>
                    </a:lnTo>
                    <a:lnTo>
                      <a:pt x="374" y="363"/>
                    </a:lnTo>
                    <a:lnTo>
                      <a:pt x="351" y="381"/>
                    </a:lnTo>
                    <a:lnTo>
                      <a:pt x="290" y="382"/>
                    </a:lnTo>
                    <a:lnTo>
                      <a:pt x="295" y="400"/>
                    </a:lnTo>
                    <a:lnTo>
                      <a:pt x="297" y="423"/>
                    </a:lnTo>
                    <a:lnTo>
                      <a:pt x="306" y="436"/>
                    </a:lnTo>
                    <a:lnTo>
                      <a:pt x="293" y="455"/>
                    </a:lnTo>
                    <a:lnTo>
                      <a:pt x="276" y="490"/>
                    </a:lnTo>
                    <a:lnTo>
                      <a:pt x="251" y="501"/>
                    </a:lnTo>
                    <a:lnTo>
                      <a:pt x="214" y="504"/>
                    </a:lnTo>
                    <a:lnTo>
                      <a:pt x="191" y="521"/>
                    </a:lnTo>
                    <a:lnTo>
                      <a:pt x="161" y="519"/>
                    </a:lnTo>
                    <a:lnTo>
                      <a:pt x="159" y="538"/>
                    </a:lnTo>
                    <a:lnTo>
                      <a:pt x="134" y="532"/>
                    </a:lnTo>
                    <a:lnTo>
                      <a:pt x="122" y="550"/>
                    </a:lnTo>
                    <a:lnTo>
                      <a:pt x="123" y="589"/>
                    </a:lnTo>
                    <a:lnTo>
                      <a:pt x="134" y="636"/>
                    </a:lnTo>
                    <a:lnTo>
                      <a:pt x="99" y="623"/>
                    </a:lnTo>
                    <a:lnTo>
                      <a:pt x="88" y="636"/>
                    </a:lnTo>
                    <a:lnTo>
                      <a:pt x="46" y="713"/>
                    </a:lnTo>
                    <a:lnTo>
                      <a:pt x="0" y="779"/>
                    </a:lnTo>
                    <a:lnTo>
                      <a:pt x="6" y="779"/>
                    </a:lnTo>
                    <a:lnTo>
                      <a:pt x="88" y="777"/>
                    </a:lnTo>
                    <a:lnTo>
                      <a:pt x="122" y="779"/>
                    </a:lnTo>
                    <a:lnTo>
                      <a:pt x="144" y="788"/>
                    </a:lnTo>
                    <a:lnTo>
                      <a:pt x="190" y="836"/>
                    </a:lnTo>
                    <a:lnTo>
                      <a:pt x="149" y="862"/>
                    </a:lnTo>
                    <a:lnTo>
                      <a:pt x="178" y="905"/>
                    </a:lnTo>
                    <a:lnTo>
                      <a:pt x="192" y="938"/>
                    </a:lnTo>
                    <a:lnTo>
                      <a:pt x="258" y="957"/>
                    </a:lnTo>
                    <a:lnTo>
                      <a:pt x="315" y="967"/>
                    </a:lnTo>
                    <a:lnTo>
                      <a:pt x="339" y="979"/>
                    </a:lnTo>
                    <a:lnTo>
                      <a:pt x="414" y="985"/>
                    </a:lnTo>
                    <a:lnTo>
                      <a:pt x="447" y="954"/>
                    </a:lnTo>
                    <a:lnTo>
                      <a:pt x="461" y="930"/>
                    </a:lnTo>
                    <a:lnTo>
                      <a:pt x="503" y="938"/>
                    </a:lnTo>
                    <a:lnTo>
                      <a:pt x="534" y="945"/>
                    </a:lnTo>
                    <a:lnTo>
                      <a:pt x="561" y="952"/>
                    </a:lnTo>
                    <a:lnTo>
                      <a:pt x="579" y="955"/>
                    </a:lnTo>
                    <a:lnTo>
                      <a:pt x="582" y="928"/>
                    </a:lnTo>
                    <a:lnTo>
                      <a:pt x="573" y="901"/>
                    </a:lnTo>
                    <a:lnTo>
                      <a:pt x="599" y="888"/>
                    </a:lnTo>
                    <a:lnTo>
                      <a:pt x="620" y="876"/>
                    </a:lnTo>
                    <a:lnTo>
                      <a:pt x="686" y="884"/>
                    </a:lnTo>
                    <a:lnTo>
                      <a:pt x="725" y="891"/>
                    </a:lnTo>
                    <a:lnTo>
                      <a:pt x="775" y="888"/>
                    </a:lnTo>
                    <a:lnTo>
                      <a:pt x="814" y="876"/>
                    </a:lnTo>
                    <a:lnTo>
                      <a:pt x="843" y="860"/>
                    </a:lnTo>
                    <a:lnTo>
                      <a:pt x="870" y="846"/>
                    </a:lnTo>
                    <a:lnTo>
                      <a:pt x="1027" y="750"/>
                    </a:lnTo>
                    <a:lnTo>
                      <a:pt x="1050" y="733"/>
                    </a:lnTo>
                    <a:lnTo>
                      <a:pt x="1196" y="599"/>
                    </a:lnTo>
                    <a:lnTo>
                      <a:pt x="1297" y="496"/>
                    </a:lnTo>
                    <a:lnTo>
                      <a:pt x="1419" y="398"/>
                    </a:lnTo>
                    <a:lnTo>
                      <a:pt x="1551" y="272"/>
                    </a:lnTo>
                    <a:lnTo>
                      <a:pt x="1492" y="198"/>
                    </a:lnTo>
                  </a:path>
                </a:pathLst>
              </a:custGeom>
              <a:solidFill>
                <a:schemeClr val="accent2"/>
              </a:solid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GB" alt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sp>
            <p:nvSpPr>
              <p:cNvPr id="87" name="Freeform 12">
                <a:extLst>
                  <a:ext uri="{FF2B5EF4-FFF2-40B4-BE49-F238E27FC236}">
                    <a16:creationId xmlns:a16="http://schemas.microsoft.com/office/drawing/2014/main" id="{FD0C60A9-D7B7-4445-BC40-59E412F8039B}"/>
                  </a:ext>
                </a:extLst>
              </p:cNvPr>
              <p:cNvSpPr>
                <a:spLocks noChangeAspect="1"/>
              </p:cNvSpPr>
              <p:nvPr/>
            </p:nvSpPr>
            <p:spPr bwMode="gray">
              <a:xfrm>
                <a:off x="-384968" y="4000500"/>
                <a:ext cx="1116013" cy="1052513"/>
              </a:xfrm>
              <a:custGeom>
                <a:avLst/>
                <a:gdLst>
                  <a:gd name="T0" fmla="*/ 1145 w 1304"/>
                  <a:gd name="T1" fmla="*/ 813 h 1075"/>
                  <a:gd name="T2" fmla="*/ 1058 w 1304"/>
                  <a:gd name="T3" fmla="*/ 724 h 1075"/>
                  <a:gd name="T4" fmla="*/ 1076 w 1304"/>
                  <a:gd name="T5" fmla="*/ 600 h 1075"/>
                  <a:gd name="T6" fmla="*/ 1121 w 1304"/>
                  <a:gd name="T7" fmla="*/ 535 h 1075"/>
                  <a:gd name="T8" fmla="*/ 1156 w 1304"/>
                  <a:gd name="T9" fmla="*/ 487 h 1075"/>
                  <a:gd name="T10" fmla="*/ 1204 w 1304"/>
                  <a:gd name="T11" fmla="*/ 457 h 1075"/>
                  <a:gd name="T12" fmla="*/ 1303 w 1304"/>
                  <a:gd name="T13" fmla="*/ 385 h 1075"/>
                  <a:gd name="T14" fmla="*/ 1244 w 1304"/>
                  <a:gd name="T15" fmla="*/ 335 h 1075"/>
                  <a:gd name="T16" fmla="*/ 1145 w 1304"/>
                  <a:gd name="T17" fmla="*/ 312 h 1075"/>
                  <a:gd name="T18" fmla="*/ 1068 w 1304"/>
                  <a:gd name="T19" fmla="*/ 348 h 1075"/>
                  <a:gd name="T20" fmla="*/ 981 w 1304"/>
                  <a:gd name="T21" fmla="*/ 336 h 1075"/>
                  <a:gd name="T22" fmla="*/ 911 w 1304"/>
                  <a:gd name="T23" fmla="*/ 301 h 1075"/>
                  <a:gd name="T24" fmla="*/ 876 w 1304"/>
                  <a:gd name="T25" fmla="*/ 360 h 1075"/>
                  <a:gd name="T26" fmla="*/ 800 w 1304"/>
                  <a:gd name="T27" fmla="*/ 427 h 1075"/>
                  <a:gd name="T28" fmla="*/ 700 w 1304"/>
                  <a:gd name="T29" fmla="*/ 505 h 1075"/>
                  <a:gd name="T30" fmla="*/ 625 w 1304"/>
                  <a:gd name="T31" fmla="*/ 548 h 1075"/>
                  <a:gd name="T32" fmla="*/ 608 w 1304"/>
                  <a:gd name="T33" fmla="*/ 591 h 1075"/>
                  <a:gd name="T34" fmla="*/ 495 w 1304"/>
                  <a:gd name="T35" fmla="*/ 570 h 1075"/>
                  <a:gd name="T36" fmla="*/ 491 w 1304"/>
                  <a:gd name="T37" fmla="*/ 450 h 1075"/>
                  <a:gd name="T38" fmla="*/ 455 w 1304"/>
                  <a:gd name="T39" fmla="*/ 439 h 1075"/>
                  <a:gd name="T40" fmla="*/ 426 w 1304"/>
                  <a:gd name="T41" fmla="*/ 481 h 1075"/>
                  <a:gd name="T42" fmla="*/ 350 w 1304"/>
                  <a:gd name="T43" fmla="*/ 530 h 1075"/>
                  <a:gd name="T44" fmla="*/ 344 w 1304"/>
                  <a:gd name="T45" fmla="*/ 457 h 1075"/>
                  <a:gd name="T46" fmla="*/ 334 w 1304"/>
                  <a:gd name="T47" fmla="*/ 387 h 1075"/>
                  <a:gd name="T48" fmla="*/ 280 w 1304"/>
                  <a:gd name="T49" fmla="*/ 354 h 1075"/>
                  <a:gd name="T50" fmla="*/ 280 w 1304"/>
                  <a:gd name="T51" fmla="*/ 305 h 1075"/>
                  <a:gd name="T52" fmla="*/ 233 w 1304"/>
                  <a:gd name="T53" fmla="*/ 69 h 1075"/>
                  <a:gd name="T54" fmla="*/ 155 w 1304"/>
                  <a:gd name="T55" fmla="*/ 0 h 1075"/>
                  <a:gd name="T56" fmla="*/ 94 w 1304"/>
                  <a:gd name="T57" fmla="*/ 92 h 1075"/>
                  <a:gd name="T58" fmla="*/ 0 w 1304"/>
                  <a:gd name="T59" fmla="*/ 178 h 1075"/>
                  <a:gd name="T60" fmla="*/ 105 w 1304"/>
                  <a:gd name="T61" fmla="*/ 427 h 1075"/>
                  <a:gd name="T62" fmla="*/ 70 w 1304"/>
                  <a:gd name="T63" fmla="*/ 570 h 1075"/>
                  <a:gd name="T64" fmla="*/ 23 w 1304"/>
                  <a:gd name="T65" fmla="*/ 614 h 1075"/>
                  <a:gd name="T66" fmla="*/ 151 w 1304"/>
                  <a:gd name="T67" fmla="*/ 831 h 1075"/>
                  <a:gd name="T68" fmla="*/ 128 w 1304"/>
                  <a:gd name="T69" fmla="*/ 874 h 1075"/>
                  <a:gd name="T70" fmla="*/ 139 w 1304"/>
                  <a:gd name="T71" fmla="*/ 964 h 1075"/>
                  <a:gd name="T72" fmla="*/ 164 w 1304"/>
                  <a:gd name="T73" fmla="*/ 904 h 1075"/>
                  <a:gd name="T74" fmla="*/ 222 w 1304"/>
                  <a:gd name="T75" fmla="*/ 960 h 1075"/>
                  <a:gd name="T76" fmla="*/ 315 w 1304"/>
                  <a:gd name="T77" fmla="*/ 989 h 1075"/>
                  <a:gd name="T78" fmla="*/ 373 w 1304"/>
                  <a:gd name="T79" fmla="*/ 1068 h 1075"/>
                  <a:gd name="T80" fmla="*/ 508 w 1304"/>
                  <a:gd name="T81" fmla="*/ 1019 h 1075"/>
                  <a:gd name="T82" fmla="*/ 620 w 1304"/>
                  <a:gd name="T83" fmla="*/ 989 h 1075"/>
                  <a:gd name="T84" fmla="*/ 655 w 1304"/>
                  <a:gd name="T85" fmla="*/ 983 h 1075"/>
                  <a:gd name="T86" fmla="*/ 830 w 1304"/>
                  <a:gd name="T87" fmla="*/ 964 h 1075"/>
                  <a:gd name="T88" fmla="*/ 888 w 1304"/>
                  <a:gd name="T89" fmla="*/ 893 h 1075"/>
                  <a:gd name="T90" fmla="*/ 1092 w 1304"/>
                  <a:gd name="T91" fmla="*/ 904 h 1075"/>
                  <a:gd name="T92" fmla="*/ 1180 w 1304"/>
                  <a:gd name="T93" fmla="*/ 874 h 107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04"/>
                  <a:gd name="T142" fmla="*/ 0 h 1075"/>
                  <a:gd name="T143" fmla="*/ 1304 w 1304"/>
                  <a:gd name="T144" fmla="*/ 1075 h 107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04" h="1075">
                    <a:moveTo>
                      <a:pt x="1191" y="880"/>
                    </a:moveTo>
                    <a:lnTo>
                      <a:pt x="1169" y="843"/>
                    </a:lnTo>
                    <a:lnTo>
                      <a:pt x="1145" y="813"/>
                    </a:lnTo>
                    <a:lnTo>
                      <a:pt x="1186" y="784"/>
                    </a:lnTo>
                    <a:lnTo>
                      <a:pt x="1139" y="734"/>
                    </a:lnTo>
                    <a:lnTo>
                      <a:pt x="1058" y="724"/>
                    </a:lnTo>
                    <a:lnTo>
                      <a:pt x="999" y="729"/>
                    </a:lnTo>
                    <a:lnTo>
                      <a:pt x="1029" y="687"/>
                    </a:lnTo>
                    <a:lnTo>
                      <a:pt x="1076" y="600"/>
                    </a:lnTo>
                    <a:lnTo>
                      <a:pt x="1098" y="570"/>
                    </a:lnTo>
                    <a:lnTo>
                      <a:pt x="1133" y="585"/>
                    </a:lnTo>
                    <a:lnTo>
                      <a:pt x="1121" y="535"/>
                    </a:lnTo>
                    <a:lnTo>
                      <a:pt x="1121" y="499"/>
                    </a:lnTo>
                    <a:lnTo>
                      <a:pt x="1133" y="481"/>
                    </a:lnTo>
                    <a:lnTo>
                      <a:pt x="1156" y="487"/>
                    </a:lnTo>
                    <a:lnTo>
                      <a:pt x="1156" y="469"/>
                    </a:lnTo>
                    <a:lnTo>
                      <a:pt x="1185" y="469"/>
                    </a:lnTo>
                    <a:lnTo>
                      <a:pt x="1204" y="457"/>
                    </a:lnTo>
                    <a:lnTo>
                      <a:pt x="1251" y="450"/>
                    </a:lnTo>
                    <a:lnTo>
                      <a:pt x="1274" y="439"/>
                    </a:lnTo>
                    <a:lnTo>
                      <a:pt x="1303" y="385"/>
                    </a:lnTo>
                    <a:lnTo>
                      <a:pt x="1286" y="324"/>
                    </a:lnTo>
                    <a:lnTo>
                      <a:pt x="1261" y="324"/>
                    </a:lnTo>
                    <a:lnTo>
                      <a:pt x="1244" y="335"/>
                    </a:lnTo>
                    <a:lnTo>
                      <a:pt x="1227" y="335"/>
                    </a:lnTo>
                    <a:lnTo>
                      <a:pt x="1204" y="312"/>
                    </a:lnTo>
                    <a:lnTo>
                      <a:pt x="1145" y="312"/>
                    </a:lnTo>
                    <a:lnTo>
                      <a:pt x="1121" y="318"/>
                    </a:lnTo>
                    <a:lnTo>
                      <a:pt x="1098" y="360"/>
                    </a:lnTo>
                    <a:lnTo>
                      <a:pt x="1068" y="348"/>
                    </a:lnTo>
                    <a:lnTo>
                      <a:pt x="1016" y="354"/>
                    </a:lnTo>
                    <a:lnTo>
                      <a:pt x="1016" y="341"/>
                    </a:lnTo>
                    <a:lnTo>
                      <a:pt x="981" y="336"/>
                    </a:lnTo>
                    <a:lnTo>
                      <a:pt x="939" y="284"/>
                    </a:lnTo>
                    <a:lnTo>
                      <a:pt x="916" y="285"/>
                    </a:lnTo>
                    <a:lnTo>
                      <a:pt x="911" y="301"/>
                    </a:lnTo>
                    <a:lnTo>
                      <a:pt x="903" y="335"/>
                    </a:lnTo>
                    <a:lnTo>
                      <a:pt x="893" y="349"/>
                    </a:lnTo>
                    <a:lnTo>
                      <a:pt x="876" y="360"/>
                    </a:lnTo>
                    <a:lnTo>
                      <a:pt x="876" y="385"/>
                    </a:lnTo>
                    <a:lnTo>
                      <a:pt x="854" y="426"/>
                    </a:lnTo>
                    <a:lnTo>
                      <a:pt x="800" y="427"/>
                    </a:lnTo>
                    <a:lnTo>
                      <a:pt x="771" y="432"/>
                    </a:lnTo>
                    <a:lnTo>
                      <a:pt x="741" y="475"/>
                    </a:lnTo>
                    <a:lnTo>
                      <a:pt x="700" y="505"/>
                    </a:lnTo>
                    <a:lnTo>
                      <a:pt x="688" y="530"/>
                    </a:lnTo>
                    <a:lnTo>
                      <a:pt x="672" y="541"/>
                    </a:lnTo>
                    <a:lnTo>
                      <a:pt x="625" y="548"/>
                    </a:lnTo>
                    <a:lnTo>
                      <a:pt x="625" y="553"/>
                    </a:lnTo>
                    <a:lnTo>
                      <a:pt x="613" y="570"/>
                    </a:lnTo>
                    <a:lnTo>
                      <a:pt x="608" y="591"/>
                    </a:lnTo>
                    <a:lnTo>
                      <a:pt x="584" y="601"/>
                    </a:lnTo>
                    <a:lnTo>
                      <a:pt x="526" y="608"/>
                    </a:lnTo>
                    <a:lnTo>
                      <a:pt x="495" y="570"/>
                    </a:lnTo>
                    <a:lnTo>
                      <a:pt x="478" y="524"/>
                    </a:lnTo>
                    <a:lnTo>
                      <a:pt x="478" y="487"/>
                    </a:lnTo>
                    <a:lnTo>
                      <a:pt x="491" y="450"/>
                    </a:lnTo>
                    <a:lnTo>
                      <a:pt x="502" y="427"/>
                    </a:lnTo>
                    <a:lnTo>
                      <a:pt x="478" y="427"/>
                    </a:lnTo>
                    <a:lnTo>
                      <a:pt x="455" y="439"/>
                    </a:lnTo>
                    <a:lnTo>
                      <a:pt x="455" y="462"/>
                    </a:lnTo>
                    <a:lnTo>
                      <a:pt x="444" y="481"/>
                    </a:lnTo>
                    <a:lnTo>
                      <a:pt x="426" y="481"/>
                    </a:lnTo>
                    <a:lnTo>
                      <a:pt x="397" y="487"/>
                    </a:lnTo>
                    <a:lnTo>
                      <a:pt x="361" y="530"/>
                    </a:lnTo>
                    <a:lnTo>
                      <a:pt x="350" y="530"/>
                    </a:lnTo>
                    <a:lnTo>
                      <a:pt x="344" y="505"/>
                    </a:lnTo>
                    <a:lnTo>
                      <a:pt x="337" y="487"/>
                    </a:lnTo>
                    <a:lnTo>
                      <a:pt x="344" y="457"/>
                    </a:lnTo>
                    <a:lnTo>
                      <a:pt x="361" y="420"/>
                    </a:lnTo>
                    <a:lnTo>
                      <a:pt x="346" y="402"/>
                    </a:lnTo>
                    <a:lnTo>
                      <a:pt x="334" y="387"/>
                    </a:lnTo>
                    <a:lnTo>
                      <a:pt x="322" y="375"/>
                    </a:lnTo>
                    <a:lnTo>
                      <a:pt x="305" y="361"/>
                    </a:lnTo>
                    <a:lnTo>
                      <a:pt x="280" y="354"/>
                    </a:lnTo>
                    <a:lnTo>
                      <a:pt x="256" y="354"/>
                    </a:lnTo>
                    <a:lnTo>
                      <a:pt x="256" y="341"/>
                    </a:lnTo>
                    <a:lnTo>
                      <a:pt x="280" y="305"/>
                    </a:lnTo>
                    <a:lnTo>
                      <a:pt x="251" y="234"/>
                    </a:lnTo>
                    <a:lnTo>
                      <a:pt x="233" y="184"/>
                    </a:lnTo>
                    <a:lnTo>
                      <a:pt x="233" y="69"/>
                    </a:lnTo>
                    <a:lnTo>
                      <a:pt x="200" y="54"/>
                    </a:lnTo>
                    <a:lnTo>
                      <a:pt x="175" y="16"/>
                    </a:lnTo>
                    <a:lnTo>
                      <a:pt x="155" y="0"/>
                    </a:lnTo>
                    <a:lnTo>
                      <a:pt x="134" y="10"/>
                    </a:lnTo>
                    <a:lnTo>
                      <a:pt x="121" y="27"/>
                    </a:lnTo>
                    <a:lnTo>
                      <a:pt x="94" y="92"/>
                    </a:lnTo>
                    <a:lnTo>
                      <a:pt x="36" y="89"/>
                    </a:lnTo>
                    <a:lnTo>
                      <a:pt x="16" y="138"/>
                    </a:lnTo>
                    <a:lnTo>
                      <a:pt x="0" y="178"/>
                    </a:lnTo>
                    <a:lnTo>
                      <a:pt x="11" y="208"/>
                    </a:lnTo>
                    <a:lnTo>
                      <a:pt x="100" y="360"/>
                    </a:lnTo>
                    <a:lnTo>
                      <a:pt x="105" y="427"/>
                    </a:lnTo>
                    <a:lnTo>
                      <a:pt x="116" y="462"/>
                    </a:lnTo>
                    <a:lnTo>
                      <a:pt x="100" y="535"/>
                    </a:lnTo>
                    <a:lnTo>
                      <a:pt x="70" y="570"/>
                    </a:lnTo>
                    <a:lnTo>
                      <a:pt x="52" y="570"/>
                    </a:lnTo>
                    <a:lnTo>
                      <a:pt x="29" y="560"/>
                    </a:lnTo>
                    <a:lnTo>
                      <a:pt x="23" y="614"/>
                    </a:lnTo>
                    <a:lnTo>
                      <a:pt x="82" y="717"/>
                    </a:lnTo>
                    <a:lnTo>
                      <a:pt x="128" y="801"/>
                    </a:lnTo>
                    <a:lnTo>
                      <a:pt x="151" y="831"/>
                    </a:lnTo>
                    <a:lnTo>
                      <a:pt x="139" y="855"/>
                    </a:lnTo>
                    <a:lnTo>
                      <a:pt x="121" y="851"/>
                    </a:lnTo>
                    <a:lnTo>
                      <a:pt x="128" y="874"/>
                    </a:lnTo>
                    <a:lnTo>
                      <a:pt x="116" y="897"/>
                    </a:lnTo>
                    <a:lnTo>
                      <a:pt x="128" y="934"/>
                    </a:lnTo>
                    <a:lnTo>
                      <a:pt x="139" y="964"/>
                    </a:lnTo>
                    <a:lnTo>
                      <a:pt x="157" y="977"/>
                    </a:lnTo>
                    <a:lnTo>
                      <a:pt x="157" y="922"/>
                    </a:lnTo>
                    <a:lnTo>
                      <a:pt x="164" y="904"/>
                    </a:lnTo>
                    <a:lnTo>
                      <a:pt x="203" y="904"/>
                    </a:lnTo>
                    <a:lnTo>
                      <a:pt x="203" y="948"/>
                    </a:lnTo>
                    <a:lnTo>
                      <a:pt x="222" y="960"/>
                    </a:lnTo>
                    <a:lnTo>
                      <a:pt x="268" y="960"/>
                    </a:lnTo>
                    <a:lnTo>
                      <a:pt x="286" y="983"/>
                    </a:lnTo>
                    <a:lnTo>
                      <a:pt x="315" y="989"/>
                    </a:lnTo>
                    <a:lnTo>
                      <a:pt x="320" y="1012"/>
                    </a:lnTo>
                    <a:lnTo>
                      <a:pt x="320" y="1025"/>
                    </a:lnTo>
                    <a:lnTo>
                      <a:pt x="373" y="1068"/>
                    </a:lnTo>
                    <a:lnTo>
                      <a:pt x="455" y="1074"/>
                    </a:lnTo>
                    <a:lnTo>
                      <a:pt x="478" y="1055"/>
                    </a:lnTo>
                    <a:lnTo>
                      <a:pt x="508" y="1019"/>
                    </a:lnTo>
                    <a:lnTo>
                      <a:pt x="555" y="1007"/>
                    </a:lnTo>
                    <a:lnTo>
                      <a:pt x="572" y="983"/>
                    </a:lnTo>
                    <a:lnTo>
                      <a:pt x="620" y="989"/>
                    </a:lnTo>
                    <a:lnTo>
                      <a:pt x="636" y="964"/>
                    </a:lnTo>
                    <a:lnTo>
                      <a:pt x="648" y="964"/>
                    </a:lnTo>
                    <a:lnTo>
                      <a:pt x="655" y="983"/>
                    </a:lnTo>
                    <a:lnTo>
                      <a:pt x="741" y="977"/>
                    </a:lnTo>
                    <a:lnTo>
                      <a:pt x="753" y="964"/>
                    </a:lnTo>
                    <a:lnTo>
                      <a:pt x="830" y="964"/>
                    </a:lnTo>
                    <a:lnTo>
                      <a:pt x="865" y="928"/>
                    </a:lnTo>
                    <a:lnTo>
                      <a:pt x="876" y="922"/>
                    </a:lnTo>
                    <a:lnTo>
                      <a:pt x="888" y="893"/>
                    </a:lnTo>
                    <a:lnTo>
                      <a:pt x="940" y="893"/>
                    </a:lnTo>
                    <a:lnTo>
                      <a:pt x="1035" y="897"/>
                    </a:lnTo>
                    <a:lnTo>
                      <a:pt x="1092" y="904"/>
                    </a:lnTo>
                    <a:lnTo>
                      <a:pt x="1116" y="904"/>
                    </a:lnTo>
                    <a:lnTo>
                      <a:pt x="1145" y="874"/>
                    </a:lnTo>
                    <a:lnTo>
                      <a:pt x="1180" y="874"/>
                    </a:lnTo>
                    <a:lnTo>
                      <a:pt x="1185" y="874"/>
                    </a:lnTo>
                    <a:lnTo>
                      <a:pt x="1191" y="880"/>
                    </a:lnTo>
                  </a:path>
                </a:pathLst>
              </a:custGeom>
              <a:solidFill>
                <a:srgbClr val="D9D9D9"/>
              </a:solid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sp>
            <p:nvSpPr>
              <p:cNvPr id="88" name="Freeform 13">
                <a:extLst>
                  <a:ext uri="{FF2B5EF4-FFF2-40B4-BE49-F238E27FC236}">
                    <a16:creationId xmlns:a16="http://schemas.microsoft.com/office/drawing/2014/main" id="{CDECBDA2-E70B-4C1E-86F3-B07AA62E64A2}"/>
                  </a:ext>
                </a:extLst>
              </p:cNvPr>
              <p:cNvSpPr>
                <a:spLocks noChangeAspect="1"/>
              </p:cNvSpPr>
              <p:nvPr/>
            </p:nvSpPr>
            <p:spPr bwMode="gray">
              <a:xfrm>
                <a:off x="785020" y="3140075"/>
                <a:ext cx="985837" cy="955675"/>
              </a:xfrm>
              <a:custGeom>
                <a:avLst/>
                <a:gdLst>
                  <a:gd name="T0" fmla="*/ 2147483647 w 1151"/>
                  <a:gd name="T1" fmla="*/ 2147483647 h 977"/>
                  <a:gd name="T2" fmla="*/ 2147483647 w 1151"/>
                  <a:gd name="T3" fmla="*/ 2147483647 h 977"/>
                  <a:gd name="T4" fmla="*/ 2147483647 w 1151"/>
                  <a:gd name="T5" fmla="*/ 0 h 977"/>
                  <a:gd name="T6" fmla="*/ 2147483647 w 1151"/>
                  <a:gd name="T7" fmla="*/ 2147483647 h 977"/>
                  <a:gd name="T8" fmla="*/ 2147483647 w 1151"/>
                  <a:gd name="T9" fmla="*/ 2147483647 h 977"/>
                  <a:gd name="T10" fmla="*/ 2147483647 w 1151"/>
                  <a:gd name="T11" fmla="*/ 2147483647 h 977"/>
                  <a:gd name="T12" fmla="*/ 2147483647 w 1151"/>
                  <a:gd name="T13" fmla="*/ 2147483647 h 977"/>
                  <a:gd name="T14" fmla="*/ 2147483647 w 1151"/>
                  <a:gd name="T15" fmla="*/ 2147483647 h 977"/>
                  <a:gd name="T16" fmla="*/ 2147483647 w 1151"/>
                  <a:gd name="T17" fmla="*/ 2147483647 h 977"/>
                  <a:gd name="T18" fmla="*/ 2147483647 w 1151"/>
                  <a:gd name="T19" fmla="*/ 2147483647 h 977"/>
                  <a:gd name="T20" fmla="*/ 2147483647 w 1151"/>
                  <a:gd name="T21" fmla="*/ 2147483647 h 977"/>
                  <a:gd name="T22" fmla="*/ 2147483647 w 1151"/>
                  <a:gd name="T23" fmla="*/ 2147483647 h 977"/>
                  <a:gd name="T24" fmla="*/ 2147483647 w 1151"/>
                  <a:gd name="T25" fmla="*/ 2147483647 h 977"/>
                  <a:gd name="T26" fmla="*/ 2147483647 w 1151"/>
                  <a:gd name="T27" fmla="*/ 2147483647 h 977"/>
                  <a:gd name="T28" fmla="*/ 2147483647 w 1151"/>
                  <a:gd name="T29" fmla="*/ 2147483647 h 977"/>
                  <a:gd name="T30" fmla="*/ 2147483647 w 1151"/>
                  <a:gd name="T31" fmla="*/ 2147483647 h 977"/>
                  <a:gd name="T32" fmla="*/ 2147483647 w 1151"/>
                  <a:gd name="T33" fmla="*/ 2147483647 h 977"/>
                  <a:gd name="T34" fmla="*/ 2147483647 w 1151"/>
                  <a:gd name="T35" fmla="*/ 2147483647 h 977"/>
                  <a:gd name="T36" fmla="*/ 2147483647 w 1151"/>
                  <a:gd name="T37" fmla="*/ 2147483647 h 977"/>
                  <a:gd name="T38" fmla="*/ 2147483647 w 1151"/>
                  <a:gd name="T39" fmla="*/ 2147483647 h 977"/>
                  <a:gd name="T40" fmla="*/ 2147483647 w 1151"/>
                  <a:gd name="T41" fmla="*/ 2147483647 h 977"/>
                  <a:gd name="T42" fmla="*/ 2147483647 w 1151"/>
                  <a:gd name="T43" fmla="*/ 2147483647 h 977"/>
                  <a:gd name="T44" fmla="*/ 2147483647 w 1151"/>
                  <a:gd name="T45" fmla="*/ 2147483647 h 977"/>
                  <a:gd name="T46" fmla="*/ 2147483647 w 1151"/>
                  <a:gd name="T47" fmla="*/ 2147483647 h 977"/>
                  <a:gd name="T48" fmla="*/ 2147483647 w 1151"/>
                  <a:gd name="T49" fmla="*/ 2147483647 h 977"/>
                  <a:gd name="T50" fmla="*/ 2147483647 w 1151"/>
                  <a:gd name="T51" fmla="*/ 2147483647 h 977"/>
                  <a:gd name="T52" fmla="*/ 2147483647 w 1151"/>
                  <a:gd name="T53" fmla="*/ 2147483647 h 977"/>
                  <a:gd name="T54" fmla="*/ 2147483647 w 1151"/>
                  <a:gd name="T55" fmla="*/ 2147483647 h 977"/>
                  <a:gd name="T56" fmla="*/ 2147483647 w 1151"/>
                  <a:gd name="T57" fmla="*/ 2147483647 h 977"/>
                  <a:gd name="T58" fmla="*/ 2147483647 w 1151"/>
                  <a:gd name="T59" fmla="*/ 2147483647 h 977"/>
                  <a:gd name="T60" fmla="*/ 2147483647 w 1151"/>
                  <a:gd name="T61" fmla="*/ 2147483647 h 977"/>
                  <a:gd name="T62" fmla="*/ 2147483647 w 1151"/>
                  <a:gd name="T63" fmla="*/ 2147483647 h 977"/>
                  <a:gd name="T64" fmla="*/ 0 w 1151"/>
                  <a:gd name="T65" fmla="*/ 2147483647 h 977"/>
                  <a:gd name="T66" fmla="*/ 2147483647 w 1151"/>
                  <a:gd name="T67" fmla="*/ 2147483647 h 977"/>
                  <a:gd name="T68" fmla="*/ 2147483647 w 1151"/>
                  <a:gd name="T69" fmla="*/ 2147483647 h 977"/>
                  <a:gd name="T70" fmla="*/ 2147483647 w 1151"/>
                  <a:gd name="T71" fmla="*/ 2147483647 h 977"/>
                  <a:gd name="T72" fmla="*/ 2147483647 w 1151"/>
                  <a:gd name="T73" fmla="*/ 2147483647 h 977"/>
                  <a:gd name="T74" fmla="*/ 2147483647 w 1151"/>
                  <a:gd name="T75" fmla="*/ 2147483647 h 977"/>
                  <a:gd name="T76" fmla="*/ 2147483647 w 1151"/>
                  <a:gd name="T77" fmla="*/ 2147483647 h 977"/>
                  <a:gd name="T78" fmla="*/ 2147483647 w 1151"/>
                  <a:gd name="T79" fmla="*/ 2147483647 h 977"/>
                  <a:gd name="T80" fmla="*/ 2147483647 w 1151"/>
                  <a:gd name="T81" fmla="*/ 2147483647 h 977"/>
                  <a:gd name="T82" fmla="*/ 2147483647 w 1151"/>
                  <a:gd name="T83" fmla="*/ 2147483647 h 977"/>
                  <a:gd name="T84" fmla="*/ 2147483647 w 1151"/>
                  <a:gd name="T85" fmla="*/ 2147483647 h 977"/>
                  <a:gd name="T86" fmla="*/ 2147483647 w 1151"/>
                  <a:gd name="T87" fmla="*/ 2147483647 h 977"/>
                  <a:gd name="T88" fmla="*/ 2147483647 w 1151"/>
                  <a:gd name="T89" fmla="*/ 2147483647 h 977"/>
                  <a:gd name="T90" fmla="*/ 2147483647 w 1151"/>
                  <a:gd name="T91" fmla="*/ 2147483647 h 977"/>
                  <a:gd name="T92" fmla="*/ 2147483647 w 1151"/>
                  <a:gd name="T93" fmla="*/ 2147483647 h 97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51"/>
                  <a:gd name="T142" fmla="*/ 0 h 977"/>
                  <a:gd name="T143" fmla="*/ 1151 w 1151"/>
                  <a:gd name="T144" fmla="*/ 977 h 97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51" h="977">
                    <a:moveTo>
                      <a:pt x="691" y="38"/>
                    </a:moveTo>
                    <a:lnTo>
                      <a:pt x="703" y="19"/>
                    </a:lnTo>
                    <a:lnTo>
                      <a:pt x="712" y="8"/>
                    </a:lnTo>
                    <a:lnTo>
                      <a:pt x="747" y="19"/>
                    </a:lnTo>
                    <a:lnTo>
                      <a:pt x="756" y="8"/>
                    </a:lnTo>
                    <a:lnTo>
                      <a:pt x="783" y="0"/>
                    </a:lnTo>
                    <a:lnTo>
                      <a:pt x="800" y="19"/>
                    </a:lnTo>
                    <a:lnTo>
                      <a:pt x="826" y="41"/>
                    </a:lnTo>
                    <a:lnTo>
                      <a:pt x="861" y="64"/>
                    </a:lnTo>
                    <a:lnTo>
                      <a:pt x="888" y="81"/>
                    </a:lnTo>
                    <a:lnTo>
                      <a:pt x="923" y="94"/>
                    </a:lnTo>
                    <a:lnTo>
                      <a:pt x="931" y="81"/>
                    </a:lnTo>
                    <a:lnTo>
                      <a:pt x="931" y="72"/>
                    </a:lnTo>
                    <a:lnTo>
                      <a:pt x="960" y="89"/>
                    </a:lnTo>
                    <a:lnTo>
                      <a:pt x="980" y="105"/>
                    </a:lnTo>
                    <a:lnTo>
                      <a:pt x="998" y="94"/>
                    </a:lnTo>
                    <a:lnTo>
                      <a:pt x="1010" y="91"/>
                    </a:lnTo>
                    <a:lnTo>
                      <a:pt x="1024" y="109"/>
                    </a:lnTo>
                    <a:lnTo>
                      <a:pt x="1028" y="127"/>
                    </a:lnTo>
                    <a:lnTo>
                      <a:pt x="1051" y="131"/>
                    </a:lnTo>
                    <a:lnTo>
                      <a:pt x="1062" y="146"/>
                    </a:lnTo>
                    <a:lnTo>
                      <a:pt x="1084" y="154"/>
                    </a:lnTo>
                    <a:lnTo>
                      <a:pt x="1103" y="154"/>
                    </a:lnTo>
                    <a:lnTo>
                      <a:pt x="1124" y="178"/>
                    </a:lnTo>
                    <a:lnTo>
                      <a:pt x="1150" y="223"/>
                    </a:lnTo>
                    <a:lnTo>
                      <a:pt x="1150" y="240"/>
                    </a:lnTo>
                    <a:lnTo>
                      <a:pt x="1133" y="340"/>
                    </a:lnTo>
                    <a:lnTo>
                      <a:pt x="1142" y="381"/>
                    </a:lnTo>
                    <a:lnTo>
                      <a:pt x="1124" y="395"/>
                    </a:lnTo>
                    <a:lnTo>
                      <a:pt x="1098" y="414"/>
                    </a:lnTo>
                    <a:lnTo>
                      <a:pt x="1071" y="445"/>
                    </a:lnTo>
                    <a:lnTo>
                      <a:pt x="1037" y="441"/>
                    </a:lnTo>
                    <a:lnTo>
                      <a:pt x="1006" y="473"/>
                    </a:lnTo>
                    <a:lnTo>
                      <a:pt x="962" y="485"/>
                    </a:lnTo>
                    <a:lnTo>
                      <a:pt x="957" y="531"/>
                    </a:lnTo>
                    <a:lnTo>
                      <a:pt x="919" y="494"/>
                    </a:lnTo>
                    <a:lnTo>
                      <a:pt x="875" y="477"/>
                    </a:lnTo>
                    <a:lnTo>
                      <a:pt x="839" y="477"/>
                    </a:lnTo>
                    <a:lnTo>
                      <a:pt x="786" y="508"/>
                    </a:lnTo>
                    <a:lnTo>
                      <a:pt x="747" y="544"/>
                    </a:lnTo>
                    <a:lnTo>
                      <a:pt x="703" y="544"/>
                    </a:lnTo>
                    <a:lnTo>
                      <a:pt x="642" y="641"/>
                    </a:lnTo>
                    <a:lnTo>
                      <a:pt x="621" y="676"/>
                    </a:lnTo>
                    <a:lnTo>
                      <a:pt x="562" y="711"/>
                    </a:lnTo>
                    <a:lnTo>
                      <a:pt x="559" y="755"/>
                    </a:lnTo>
                    <a:lnTo>
                      <a:pt x="595" y="820"/>
                    </a:lnTo>
                    <a:lnTo>
                      <a:pt x="625" y="850"/>
                    </a:lnTo>
                    <a:lnTo>
                      <a:pt x="621" y="916"/>
                    </a:lnTo>
                    <a:lnTo>
                      <a:pt x="606" y="925"/>
                    </a:lnTo>
                    <a:lnTo>
                      <a:pt x="576" y="936"/>
                    </a:lnTo>
                    <a:lnTo>
                      <a:pt x="528" y="944"/>
                    </a:lnTo>
                    <a:lnTo>
                      <a:pt x="516" y="958"/>
                    </a:lnTo>
                    <a:lnTo>
                      <a:pt x="507" y="967"/>
                    </a:lnTo>
                    <a:lnTo>
                      <a:pt x="484" y="967"/>
                    </a:lnTo>
                    <a:lnTo>
                      <a:pt x="458" y="976"/>
                    </a:lnTo>
                    <a:lnTo>
                      <a:pt x="423" y="966"/>
                    </a:lnTo>
                    <a:lnTo>
                      <a:pt x="385" y="939"/>
                    </a:lnTo>
                    <a:lnTo>
                      <a:pt x="340" y="930"/>
                    </a:lnTo>
                    <a:lnTo>
                      <a:pt x="301" y="937"/>
                    </a:lnTo>
                    <a:lnTo>
                      <a:pt x="274" y="963"/>
                    </a:lnTo>
                    <a:lnTo>
                      <a:pt x="222" y="953"/>
                    </a:lnTo>
                    <a:lnTo>
                      <a:pt x="193" y="916"/>
                    </a:lnTo>
                    <a:lnTo>
                      <a:pt x="101" y="833"/>
                    </a:lnTo>
                    <a:lnTo>
                      <a:pt x="89" y="794"/>
                    </a:lnTo>
                    <a:lnTo>
                      <a:pt x="3" y="718"/>
                    </a:lnTo>
                    <a:lnTo>
                      <a:pt x="0" y="681"/>
                    </a:lnTo>
                    <a:lnTo>
                      <a:pt x="37" y="632"/>
                    </a:lnTo>
                    <a:lnTo>
                      <a:pt x="81" y="523"/>
                    </a:lnTo>
                    <a:lnTo>
                      <a:pt x="109" y="481"/>
                    </a:lnTo>
                    <a:lnTo>
                      <a:pt x="117" y="409"/>
                    </a:lnTo>
                    <a:lnTo>
                      <a:pt x="135" y="368"/>
                    </a:lnTo>
                    <a:lnTo>
                      <a:pt x="134" y="318"/>
                    </a:lnTo>
                    <a:lnTo>
                      <a:pt x="156" y="304"/>
                    </a:lnTo>
                    <a:lnTo>
                      <a:pt x="178" y="283"/>
                    </a:lnTo>
                    <a:lnTo>
                      <a:pt x="209" y="245"/>
                    </a:lnTo>
                    <a:lnTo>
                      <a:pt x="253" y="227"/>
                    </a:lnTo>
                    <a:lnTo>
                      <a:pt x="309" y="200"/>
                    </a:lnTo>
                    <a:lnTo>
                      <a:pt x="324" y="196"/>
                    </a:lnTo>
                    <a:lnTo>
                      <a:pt x="354" y="211"/>
                    </a:lnTo>
                    <a:lnTo>
                      <a:pt x="373" y="220"/>
                    </a:lnTo>
                    <a:lnTo>
                      <a:pt x="380" y="213"/>
                    </a:lnTo>
                    <a:lnTo>
                      <a:pt x="397" y="187"/>
                    </a:lnTo>
                    <a:lnTo>
                      <a:pt x="415" y="173"/>
                    </a:lnTo>
                    <a:lnTo>
                      <a:pt x="437" y="154"/>
                    </a:lnTo>
                    <a:lnTo>
                      <a:pt x="463" y="131"/>
                    </a:lnTo>
                    <a:lnTo>
                      <a:pt x="471" y="122"/>
                    </a:lnTo>
                    <a:lnTo>
                      <a:pt x="501" y="122"/>
                    </a:lnTo>
                    <a:lnTo>
                      <a:pt x="511" y="100"/>
                    </a:lnTo>
                    <a:lnTo>
                      <a:pt x="511" y="50"/>
                    </a:lnTo>
                    <a:lnTo>
                      <a:pt x="524" y="41"/>
                    </a:lnTo>
                    <a:lnTo>
                      <a:pt x="550" y="46"/>
                    </a:lnTo>
                    <a:lnTo>
                      <a:pt x="607" y="50"/>
                    </a:lnTo>
                    <a:lnTo>
                      <a:pt x="647" y="50"/>
                    </a:lnTo>
                    <a:lnTo>
                      <a:pt x="669" y="47"/>
                    </a:lnTo>
                    <a:lnTo>
                      <a:pt x="691" y="38"/>
                    </a:lnTo>
                  </a:path>
                </a:pathLst>
              </a:custGeom>
              <a:solidFill>
                <a:srgbClr val="D9D9D9"/>
              </a:solid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GB" alt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sp>
            <p:nvSpPr>
              <p:cNvPr id="89" name="Freeform 14">
                <a:extLst>
                  <a:ext uri="{FF2B5EF4-FFF2-40B4-BE49-F238E27FC236}">
                    <a16:creationId xmlns:a16="http://schemas.microsoft.com/office/drawing/2014/main" id="{944C4AE7-6B2A-47BA-B19B-B52074967805}"/>
                  </a:ext>
                </a:extLst>
              </p:cNvPr>
              <p:cNvSpPr>
                <a:spLocks noChangeAspect="1"/>
              </p:cNvSpPr>
              <p:nvPr/>
            </p:nvSpPr>
            <p:spPr bwMode="gray">
              <a:xfrm>
                <a:off x="488157" y="2632075"/>
                <a:ext cx="1068388" cy="819150"/>
              </a:xfrm>
              <a:custGeom>
                <a:avLst/>
                <a:gdLst>
                  <a:gd name="T0" fmla="*/ 2147483647 w 1248"/>
                  <a:gd name="T1" fmla="*/ 2147483647 h 837"/>
                  <a:gd name="T2" fmla="*/ 2147483647 w 1248"/>
                  <a:gd name="T3" fmla="*/ 2147483647 h 837"/>
                  <a:gd name="T4" fmla="*/ 2147483647 w 1248"/>
                  <a:gd name="T5" fmla="*/ 2147483647 h 837"/>
                  <a:gd name="T6" fmla="*/ 2147483647 w 1248"/>
                  <a:gd name="T7" fmla="*/ 2147483647 h 837"/>
                  <a:gd name="T8" fmla="*/ 2147483647 w 1248"/>
                  <a:gd name="T9" fmla="*/ 2147483647 h 837"/>
                  <a:gd name="T10" fmla="*/ 2147483647 w 1248"/>
                  <a:gd name="T11" fmla="*/ 2147483647 h 837"/>
                  <a:gd name="T12" fmla="*/ 2147483647 w 1248"/>
                  <a:gd name="T13" fmla="*/ 2147483647 h 837"/>
                  <a:gd name="T14" fmla="*/ 2147483647 w 1248"/>
                  <a:gd name="T15" fmla="*/ 2147483647 h 837"/>
                  <a:gd name="T16" fmla="*/ 2147483647 w 1248"/>
                  <a:gd name="T17" fmla="*/ 2147483647 h 837"/>
                  <a:gd name="T18" fmla="*/ 2147483647 w 1248"/>
                  <a:gd name="T19" fmla="*/ 2147483647 h 837"/>
                  <a:gd name="T20" fmla="*/ 2147483647 w 1248"/>
                  <a:gd name="T21" fmla="*/ 2147483647 h 837"/>
                  <a:gd name="T22" fmla="*/ 2147483647 w 1248"/>
                  <a:gd name="T23" fmla="*/ 2147483647 h 837"/>
                  <a:gd name="T24" fmla="*/ 2147483647 w 1248"/>
                  <a:gd name="T25" fmla="*/ 2147483647 h 837"/>
                  <a:gd name="T26" fmla="*/ 2147483647 w 1248"/>
                  <a:gd name="T27" fmla="*/ 2147483647 h 837"/>
                  <a:gd name="T28" fmla="*/ 2147483647 w 1248"/>
                  <a:gd name="T29" fmla="*/ 2147483647 h 837"/>
                  <a:gd name="T30" fmla="*/ 2147483647 w 1248"/>
                  <a:gd name="T31" fmla="*/ 2147483647 h 837"/>
                  <a:gd name="T32" fmla="*/ 2147483647 w 1248"/>
                  <a:gd name="T33" fmla="*/ 2147483647 h 837"/>
                  <a:gd name="T34" fmla="*/ 2147483647 w 1248"/>
                  <a:gd name="T35" fmla="*/ 2147483647 h 837"/>
                  <a:gd name="T36" fmla="*/ 2147483647 w 1248"/>
                  <a:gd name="T37" fmla="*/ 2147483647 h 837"/>
                  <a:gd name="T38" fmla="*/ 2147483647 w 1248"/>
                  <a:gd name="T39" fmla="*/ 2147483647 h 837"/>
                  <a:gd name="T40" fmla="*/ 2147483647 w 1248"/>
                  <a:gd name="T41" fmla="*/ 2147483647 h 837"/>
                  <a:gd name="T42" fmla="*/ 2147483647 w 1248"/>
                  <a:gd name="T43" fmla="*/ 2147483647 h 837"/>
                  <a:gd name="T44" fmla="*/ 2147483647 w 1248"/>
                  <a:gd name="T45" fmla="*/ 2147483647 h 837"/>
                  <a:gd name="T46" fmla="*/ 2147483647 w 1248"/>
                  <a:gd name="T47" fmla="*/ 2147483647 h 837"/>
                  <a:gd name="T48" fmla="*/ 2147483647 w 1248"/>
                  <a:gd name="T49" fmla="*/ 2147483647 h 837"/>
                  <a:gd name="T50" fmla="*/ 2147483647 w 1248"/>
                  <a:gd name="T51" fmla="*/ 2147483647 h 837"/>
                  <a:gd name="T52" fmla="*/ 2147483647 w 1248"/>
                  <a:gd name="T53" fmla="*/ 2147483647 h 837"/>
                  <a:gd name="T54" fmla="*/ 2147483647 w 1248"/>
                  <a:gd name="T55" fmla="*/ 2147483647 h 837"/>
                  <a:gd name="T56" fmla="*/ 2147483647 w 1248"/>
                  <a:gd name="T57" fmla="*/ 2147483647 h 837"/>
                  <a:gd name="T58" fmla="*/ 2147483647 w 1248"/>
                  <a:gd name="T59" fmla="*/ 2147483647 h 837"/>
                  <a:gd name="T60" fmla="*/ 2147483647 w 1248"/>
                  <a:gd name="T61" fmla="*/ 2147483647 h 837"/>
                  <a:gd name="T62" fmla="*/ 2147483647 w 1248"/>
                  <a:gd name="T63" fmla="*/ 2147483647 h 837"/>
                  <a:gd name="T64" fmla="*/ 2147483647 w 1248"/>
                  <a:gd name="T65" fmla="*/ 2147483647 h 837"/>
                  <a:gd name="T66" fmla="*/ 2147483647 w 1248"/>
                  <a:gd name="T67" fmla="*/ 2147483647 h 837"/>
                  <a:gd name="T68" fmla="*/ 0 w 1248"/>
                  <a:gd name="T69" fmla="*/ 2147483647 h 837"/>
                  <a:gd name="T70" fmla="*/ 2147483647 w 1248"/>
                  <a:gd name="T71" fmla="*/ 2147483647 h 837"/>
                  <a:gd name="T72" fmla="*/ 2147483647 w 1248"/>
                  <a:gd name="T73" fmla="*/ 2147483647 h 837"/>
                  <a:gd name="T74" fmla="*/ 2147483647 w 1248"/>
                  <a:gd name="T75" fmla="*/ 2147483647 h 837"/>
                  <a:gd name="T76" fmla="*/ 2147483647 w 1248"/>
                  <a:gd name="T77" fmla="*/ 2147483647 h 837"/>
                  <a:gd name="T78" fmla="*/ 2147483647 w 1248"/>
                  <a:gd name="T79" fmla="*/ 2147483647 h 837"/>
                  <a:gd name="T80" fmla="*/ 2147483647 w 1248"/>
                  <a:gd name="T81" fmla="*/ 2147483647 h 837"/>
                  <a:gd name="T82" fmla="*/ 2147483647 w 1248"/>
                  <a:gd name="T83" fmla="*/ 2147483647 h 837"/>
                  <a:gd name="T84" fmla="*/ 2147483647 w 1248"/>
                  <a:gd name="T85" fmla="*/ 2147483647 h 837"/>
                  <a:gd name="T86" fmla="*/ 2147483647 w 1248"/>
                  <a:gd name="T87" fmla="*/ 2147483647 h 837"/>
                  <a:gd name="T88" fmla="*/ 2147483647 w 1248"/>
                  <a:gd name="T89" fmla="*/ 2147483647 h 837"/>
                  <a:gd name="T90" fmla="*/ 2147483647 w 1248"/>
                  <a:gd name="T91" fmla="*/ 0 h 837"/>
                  <a:gd name="T92" fmla="*/ 2147483647 w 1248"/>
                  <a:gd name="T93" fmla="*/ 2147483647 h 837"/>
                  <a:gd name="T94" fmla="*/ 2147483647 w 1248"/>
                  <a:gd name="T95" fmla="*/ 2147483647 h 837"/>
                  <a:gd name="T96" fmla="*/ 2147483647 w 1248"/>
                  <a:gd name="T97" fmla="*/ 2147483647 h 837"/>
                  <a:gd name="T98" fmla="*/ 2147483647 w 1248"/>
                  <a:gd name="T99" fmla="*/ 2147483647 h 837"/>
                  <a:gd name="T100" fmla="*/ 2147483647 w 1248"/>
                  <a:gd name="T101" fmla="*/ 2147483647 h 837"/>
                  <a:gd name="T102" fmla="*/ 2147483647 w 1248"/>
                  <a:gd name="T103" fmla="*/ 2147483647 h 837"/>
                  <a:gd name="T104" fmla="*/ 2147483647 w 1248"/>
                  <a:gd name="T105" fmla="*/ 2147483647 h 837"/>
                  <a:gd name="T106" fmla="*/ 2147483647 w 1248"/>
                  <a:gd name="T107" fmla="*/ 2147483647 h 837"/>
                  <a:gd name="T108" fmla="*/ 2147483647 w 1248"/>
                  <a:gd name="T109" fmla="*/ 2147483647 h 837"/>
                  <a:gd name="T110" fmla="*/ 2147483647 w 1248"/>
                  <a:gd name="T111" fmla="*/ 2147483647 h 83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48"/>
                  <a:gd name="T169" fmla="*/ 0 h 837"/>
                  <a:gd name="T170" fmla="*/ 1248 w 1248"/>
                  <a:gd name="T171" fmla="*/ 837 h 83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48" h="837">
                    <a:moveTo>
                      <a:pt x="1235" y="205"/>
                    </a:moveTo>
                    <a:lnTo>
                      <a:pt x="1175" y="213"/>
                    </a:lnTo>
                    <a:lnTo>
                      <a:pt x="1160" y="251"/>
                    </a:lnTo>
                    <a:lnTo>
                      <a:pt x="1141" y="274"/>
                    </a:lnTo>
                    <a:lnTo>
                      <a:pt x="1121" y="309"/>
                    </a:lnTo>
                    <a:lnTo>
                      <a:pt x="1062" y="311"/>
                    </a:lnTo>
                    <a:lnTo>
                      <a:pt x="1026" y="324"/>
                    </a:lnTo>
                    <a:lnTo>
                      <a:pt x="1023" y="353"/>
                    </a:lnTo>
                    <a:lnTo>
                      <a:pt x="1015" y="374"/>
                    </a:lnTo>
                    <a:lnTo>
                      <a:pt x="1005" y="388"/>
                    </a:lnTo>
                    <a:lnTo>
                      <a:pt x="995" y="401"/>
                    </a:lnTo>
                    <a:lnTo>
                      <a:pt x="979" y="425"/>
                    </a:lnTo>
                    <a:lnTo>
                      <a:pt x="976" y="434"/>
                    </a:lnTo>
                    <a:lnTo>
                      <a:pt x="983" y="458"/>
                    </a:lnTo>
                    <a:lnTo>
                      <a:pt x="1019" y="452"/>
                    </a:lnTo>
                    <a:lnTo>
                      <a:pt x="1062" y="458"/>
                    </a:lnTo>
                    <a:lnTo>
                      <a:pt x="1072" y="484"/>
                    </a:lnTo>
                    <a:lnTo>
                      <a:pt x="1072" y="517"/>
                    </a:lnTo>
                    <a:lnTo>
                      <a:pt x="1054" y="534"/>
                    </a:lnTo>
                    <a:lnTo>
                      <a:pt x="1041" y="557"/>
                    </a:lnTo>
                    <a:lnTo>
                      <a:pt x="1014" y="571"/>
                    </a:lnTo>
                    <a:lnTo>
                      <a:pt x="900" y="569"/>
                    </a:lnTo>
                    <a:lnTo>
                      <a:pt x="867" y="563"/>
                    </a:lnTo>
                    <a:lnTo>
                      <a:pt x="855" y="573"/>
                    </a:lnTo>
                    <a:lnTo>
                      <a:pt x="857" y="619"/>
                    </a:lnTo>
                    <a:lnTo>
                      <a:pt x="844" y="639"/>
                    </a:lnTo>
                    <a:lnTo>
                      <a:pt x="822" y="643"/>
                    </a:lnTo>
                    <a:lnTo>
                      <a:pt x="801" y="658"/>
                    </a:lnTo>
                    <a:lnTo>
                      <a:pt x="778" y="679"/>
                    </a:lnTo>
                    <a:lnTo>
                      <a:pt x="743" y="708"/>
                    </a:lnTo>
                    <a:lnTo>
                      <a:pt x="719" y="741"/>
                    </a:lnTo>
                    <a:lnTo>
                      <a:pt x="699" y="730"/>
                    </a:lnTo>
                    <a:lnTo>
                      <a:pt x="669" y="716"/>
                    </a:lnTo>
                    <a:lnTo>
                      <a:pt x="656" y="719"/>
                    </a:lnTo>
                    <a:lnTo>
                      <a:pt x="619" y="735"/>
                    </a:lnTo>
                    <a:lnTo>
                      <a:pt x="572" y="757"/>
                    </a:lnTo>
                    <a:lnTo>
                      <a:pt x="543" y="777"/>
                    </a:lnTo>
                    <a:lnTo>
                      <a:pt x="515" y="815"/>
                    </a:lnTo>
                    <a:lnTo>
                      <a:pt x="496" y="832"/>
                    </a:lnTo>
                    <a:lnTo>
                      <a:pt x="481" y="836"/>
                    </a:lnTo>
                    <a:lnTo>
                      <a:pt x="467" y="833"/>
                    </a:lnTo>
                    <a:lnTo>
                      <a:pt x="459" y="806"/>
                    </a:lnTo>
                    <a:lnTo>
                      <a:pt x="463" y="775"/>
                    </a:lnTo>
                    <a:lnTo>
                      <a:pt x="481" y="751"/>
                    </a:lnTo>
                    <a:lnTo>
                      <a:pt x="489" y="741"/>
                    </a:lnTo>
                    <a:lnTo>
                      <a:pt x="450" y="734"/>
                    </a:lnTo>
                    <a:lnTo>
                      <a:pt x="432" y="739"/>
                    </a:lnTo>
                    <a:lnTo>
                      <a:pt x="427" y="784"/>
                    </a:lnTo>
                    <a:lnTo>
                      <a:pt x="414" y="821"/>
                    </a:lnTo>
                    <a:lnTo>
                      <a:pt x="392" y="833"/>
                    </a:lnTo>
                    <a:lnTo>
                      <a:pt x="359" y="809"/>
                    </a:lnTo>
                    <a:lnTo>
                      <a:pt x="356" y="791"/>
                    </a:lnTo>
                    <a:lnTo>
                      <a:pt x="346" y="775"/>
                    </a:lnTo>
                    <a:lnTo>
                      <a:pt x="356" y="743"/>
                    </a:lnTo>
                    <a:lnTo>
                      <a:pt x="323" y="743"/>
                    </a:lnTo>
                    <a:lnTo>
                      <a:pt x="292" y="729"/>
                    </a:lnTo>
                    <a:lnTo>
                      <a:pt x="291" y="651"/>
                    </a:lnTo>
                    <a:lnTo>
                      <a:pt x="235" y="698"/>
                    </a:lnTo>
                    <a:lnTo>
                      <a:pt x="196" y="692"/>
                    </a:lnTo>
                    <a:lnTo>
                      <a:pt x="149" y="662"/>
                    </a:lnTo>
                    <a:lnTo>
                      <a:pt x="107" y="634"/>
                    </a:lnTo>
                    <a:lnTo>
                      <a:pt x="81" y="603"/>
                    </a:lnTo>
                    <a:lnTo>
                      <a:pt x="82" y="548"/>
                    </a:lnTo>
                    <a:lnTo>
                      <a:pt x="77" y="494"/>
                    </a:lnTo>
                    <a:lnTo>
                      <a:pt x="52" y="466"/>
                    </a:lnTo>
                    <a:lnTo>
                      <a:pt x="8" y="454"/>
                    </a:lnTo>
                    <a:lnTo>
                      <a:pt x="4" y="415"/>
                    </a:lnTo>
                    <a:lnTo>
                      <a:pt x="8" y="384"/>
                    </a:lnTo>
                    <a:lnTo>
                      <a:pt x="8" y="362"/>
                    </a:lnTo>
                    <a:lnTo>
                      <a:pt x="0" y="335"/>
                    </a:lnTo>
                    <a:lnTo>
                      <a:pt x="8" y="316"/>
                    </a:lnTo>
                    <a:lnTo>
                      <a:pt x="29" y="249"/>
                    </a:lnTo>
                    <a:lnTo>
                      <a:pt x="47" y="198"/>
                    </a:lnTo>
                    <a:lnTo>
                      <a:pt x="77" y="148"/>
                    </a:lnTo>
                    <a:lnTo>
                      <a:pt x="126" y="135"/>
                    </a:lnTo>
                    <a:lnTo>
                      <a:pt x="161" y="131"/>
                    </a:lnTo>
                    <a:lnTo>
                      <a:pt x="200" y="140"/>
                    </a:lnTo>
                    <a:lnTo>
                      <a:pt x="239" y="190"/>
                    </a:lnTo>
                    <a:lnTo>
                      <a:pt x="288" y="227"/>
                    </a:lnTo>
                    <a:lnTo>
                      <a:pt x="321" y="227"/>
                    </a:lnTo>
                    <a:lnTo>
                      <a:pt x="388" y="253"/>
                    </a:lnTo>
                    <a:lnTo>
                      <a:pt x="450" y="257"/>
                    </a:lnTo>
                    <a:lnTo>
                      <a:pt x="477" y="271"/>
                    </a:lnTo>
                    <a:lnTo>
                      <a:pt x="510" y="253"/>
                    </a:lnTo>
                    <a:lnTo>
                      <a:pt x="524" y="249"/>
                    </a:lnTo>
                    <a:lnTo>
                      <a:pt x="559" y="253"/>
                    </a:lnTo>
                    <a:lnTo>
                      <a:pt x="620" y="239"/>
                    </a:lnTo>
                    <a:lnTo>
                      <a:pt x="655" y="180"/>
                    </a:lnTo>
                    <a:lnTo>
                      <a:pt x="686" y="131"/>
                    </a:lnTo>
                    <a:lnTo>
                      <a:pt x="709" y="54"/>
                    </a:lnTo>
                    <a:lnTo>
                      <a:pt x="717" y="3"/>
                    </a:lnTo>
                    <a:lnTo>
                      <a:pt x="769" y="0"/>
                    </a:lnTo>
                    <a:lnTo>
                      <a:pt x="826" y="0"/>
                    </a:lnTo>
                    <a:lnTo>
                      <a:pt x="841" y="15"/>
                    </a:lnTo>
                    <a:lnTo>
                      <a:pt x="859" y="29"/>
                    </a:lnTo>
                    <a:lnTo>
                      <a:pt x="888" y="49"/>
                    </a:lnTo>
                    <a:lnTo>
                      <a:pt x="941" y="27"/>
                    </a:lnTo>
                    <a:lnTo>
                      <a:pt x="958" y="16"/>
                    </a:lnTo>
                    <a:lnTo>
                      <a:pt x="971" y="35"/>
                    </a:lnTo>
                    <a:lnTo>
                      <a:pt x="983" y="67"/>
                    </a:lnTo>
                    <a:lnTo>
                      <a:pt x="995" y="83"/>
                    </a:lnTo>
                    <a:lnTo>
                      <a:pt x="1015" y="101"/>
                    </a:lnTo>
                    <a:lnTo>
                      <a:pt x="1041" y="112"/>
                    </a:lnTo>
                    <a:lnTo>
                      <a:pt x="1080" y="108"/>
                    </a:lnTo>
                    <a:lnTo>
                      <a:pt x="1142" y="86"/>
                    </a:lnTo>
                    <a:lnTo>
                      <a:pt x="1185" y="97"/>
                    </a:lnTo>
                    <a:lnTo>
                      <a:pt x="1217" y="126"/>
                    </a:lnTo>
                    <a:lnTo>
                      <a:pt x="1221" y="148"/>
                    </a:lnTo>
                    <a:lnTo>
                      <a:pt x="1232" y="161"/>
                    </a:lnTo>
                    <a:lnTo>
                      <a:pt x="1247" y="178"/>
                    </a:lnTo>
                    <a:lnTo>
                      <a:pt x="1240" y="168"/>
                    </a:lnTo>
                    <a:lnTo>
                      <a:pt x="1235" y="205"/>
                    </a:lnTo>
                  </a:path>
                </a:pathLst>
              </a:custGeom>
              <a:solidFill>
                <a:srgbClr val="D9D9D9"/>
              </a:solid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GB" alt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sp>
            <p:nvSpPr>
              <p:cNvPr id="90" name="Freeform 15">
                <a:extLst>
                  <a:ext uri="{FF2B5EF4-FFF2-40B4-BE49-F238E27FC236}">
                    <a16:creationId xmlns:a16="http://schemas.microsoft.com/office/drawing/2014/main" id="{6FEA5679-0C0C-4493-804F-112A625ACDFD}"/>
                  </a:ext>
                </a:extLst>
              </p:cNvPr>
              <p:cNvSpPr>
                <a:spLocks noChangeAspect="1"/>
              </p:cNvSpPr>
              <p:nvPr/>
            </p:nvSpPr>
            <p:spPr bwMode="gray">
              <a:xfrm>
                <a:off x="1518445" y="2560638"/>
                <a:ext cx="731837" cy="798512"/>
              </a:xfrm>
              <a:custGeom>
                <a:avLst/>
                <a:gdLst>
                  <a:gd name="T0" fmla="*/ 2147483647 w 856"/>
                  <a:gd name="T1" fmla="*/ 0 h 817"/>
                  <a:gd name="T2" fmla="*/ 2147483647 w 856"/>
                  <a:gd name="T3" fmla="*/ 2147483647 h 817"/>
                  <a:gd name="T4" fmla="*/ 2147483647 w 856"/>
                  <a:gd name="T5" fmla="*/ 2147483647 h 817"/>
                  <a:gd name="T6" fmla="*/ 2147483647 w 856"/>
                  <a:gd name="T7" fmla="*/ 2147483647 h 817"/>
                  <a:gd name="T8" fmla="*/ 2147483647 w 856"/>
                  <a:gd name="T9" fmla="*/ 2147483647 h 817"/>
                  <a:gd name="T10" fmla="*/ 2147483647 w 856"/>
                  <a:gd name="T11" fmla="*/ 2147483647 h 817"/>
                  <a:gd name="T12" fmla="*/ 2147483647 w 856"/>
                  <a:gd name="T13" fmla="*/ 2147483647 h 817"/>
                  <a:gd name="T14" fmla="*/ 2147483647 w 856"/>
                  <a:gd name="T15" fmla="*/ 2147483647 h 817"/>
                  <a:gd name="T16" fmla="*/ 2147483647 w 856"/>
                  <a:gd name="T17" fmla="*/ 2147483647 h 817"/>
                  <a:gd name="T18" fmla="*/ 2147483647 w 856"/>
                  <a:gd name="T19" fmla="*/ 2147483647 h 817"/>
                  <a:gd name="T20" fmla="*/ 2147483647 w 856"/>
                  <a:gd name="T21" fmla="*/ 2147483647 h 817"/>
                  <a:gd name="T22" fmla="*/ 2147483647 w 856"/>
                  <a:gd name="T23" fmla="*/ 2147483647 h 817"/>
                  <a:gd name="T24" fmla="*/ 2147483647 w 856"/>
                  <a:gd name="T25" fmla="*/ 2147483647 h 817"/>
                  <a:gd name="T26" fmla="*/ 2147483647 w 856"/>
                  <a:gd name="T27" fmla="*/ 2147483647 h 817"/>
                  <a:gd name="T28" fmla="*/ 2147483647 w 856"/>
                  <a:gd name="T29" fmla="*/ 2147483647 h 817"/>
                  <a:gd name="T30" fmla="*/ 2147483647 w 856"/>
                  <a:gd name="T31" fmla="*/ 2147483647 h 817"/>
                  <a:gd name="T32" fmla="*/ 2147483647 w 856"/>
                  <a:gd name="T33" fmla="*/ 2147483647 h 817"/>
                  <a:gd name="T34" fmla="*/ 2147483647 w 856"/>
                  <a:gd name="T35" fmla="*/ 2147483647 h 817"/>
                  <a:gd name="T36" fmla="*/ 2147483647 w 856"/>
                  <a:gd name="T37" fmla="*/ 2147483647 h 817"/>
                  <a:gd name="T38" fmla="*/ 2147483647 w 856"/>
                  <a:gd name="T39" fmla="*/ 2147483647 h 817"/>
                  <a:gd name="T40" fmla="*/ 2147483647 w 856"/>
                  <a:gd name="T41" fmla="*/ 2147483647 h 817"/>
                  <a:gd name="T42" fmla="*/ 2147483647 w 856"/>
                  <a:gd name="T43" fmla="*/ 2147483647 h 817"/>
                  <a:gd name="T44" fmla="*/ 2147483647 w 856"/>
                  <a:gd name="T45" fmla="*/ 2147483647 h 817"/>
                  <a:gd name="T46" fmla="*/ 2147483647 w 856"/>
                  <a:gd name="T47" fmla="*/ 2147483647 h 817"/>
                  <a:gd name="T48" fmla="*/ 2147483647 w 856"/>
                  <a:gd name="T49" fmla="*/ 2147483647 h 817"/>
                  <a:gd name="T50" fmla="*/ 2147483647 w 856"/>
                  <a:gd name="T51" fmla="*/ 2147483647 h 817"/>
                  <a:gd name="T52" fmla="*/ 2147483647 w 856"/>
                  <a:gd name="T53" fmla="*/ 2147483647 h 817"/>
                  <a:gd name="T54" fmla="*/ 2147483647 w 856"/>
                  <a:gd name="T55" fmla="*/ 2147483647 h 817"/>
                  <a:gd name="T56" fmla="*/ 2147483647 w 856"/>
                  <a:gd name="T57" fmla="*/ 2147483647 h 817"/>
                  <a:gd name="T58" fmla="*/ 2147483647 w 856"/>
                  <a:gd name="T59" fmla="*/ 2147483647 h 817"/>
                  <a:gd name="T60" fmla="*/ 2147483647 w 856"/>
                  <a:gd name="T61" fmla="*/ 2147483647 h 817"/>
                  <a:gd name="T62" fmla="*/ 2147483647 w 856"/>
                  <a:gd name="T63" fmla="*/ 2147483647 h 817"/>
                  <a:gd name="T64" fmla="*/ 2147483647 w 856"/>
                  <a:gd name="T65" fmla="*/ 2147483647 h 817"/>
                  <a:gd name="T66" fmla="*/ 2147483647 w 856"/>
                  <a:gd name="T67" fmla="*/ 2147483647 h 817"/>
                  <a:gd name="T68" fmla="*/ 2147483647 w 856"/>
                  <a:gd name="T69" fmla="*/ 2147483647 h 817"/>
                  <a:gd name="T70" fmla="*/ 2147483647 w 856"/>
                  <a:gd name="T71" fmla="*/ 2147483647 h 817"/>
                  <a:gd name="T72" fmla="*/ 0 w 856"/>
                  <a:gd name="T73" fmla="*/ 2147483647 h 817"/>
                  <a:gd name="T74" fmla="*/ 2147483647 w 856"/>
                  <a:gd name="T75" fmla="*/ 2147483647 h 817"/>
                  <a:gd name="T76" fmla="*/ 2147483647 w 856"/>
                  <a:gd name="T77" fmla="*/ 2147483647 h 817"/>
                  <a:gd name="T78" fmla="*/ 2147483647 w 856"/>
                  <a:gd name="T79" fmla="*/ 2147483647 h 817"/>
                  <a:gd name="T80" fmla="*/ 2147483647 w 856"/>
                  <a:gd name="T81" fmla="*/ 2147483647 h 817"/>
                  <a:gd name="T82" fmla="*/ 2147483647 w 856"/>
                  <a:gd name="T83" fmla="*/ 2147483647 h 817"/>
                  <a:gd name="T84" fmla="*/ 2147483647 w 856"/>
                  <a:gd name="T85" fmla="*/ 2147483647 h 817"/>
                  <a:gd name="T86" fmla="*/ 2147483647 w 856"/>
                  <a:gd name="T87" fmla="*/ 2147483647 h 817"/>
                  <a:gd name="T88" fmla="*/ 2147483647 w 856"/>
                  <a:gd name="T89" fmla="*/ 2147483647 h 817"/>
                  <a:gd name="T90" fmla="*/ 2147483647 w 856"/>
                  <a:gd name="T91" fmla="*/ 2147483647 h 817"/>
                  <a:gd name="T92" fmla="*/ 2147483647 w 856"/>
                  <a:gd name="T93" fmla="*/ 2147483647 h 817"/>
                  <a:gd name="T94" fmla="*/ 2147483647 w 856"/>
                  <a:gd name="T95" fmla="*/ 2147483647 h 817"/>
                  <a:gd name="T96" fmla="*/ 2147483647 w 856"/>
                  <a:gd name="T97" fmla="*/ 2147483647 h 817"/>
                  <a:gd name="T98" fmla="*/ 2147483647 w 856"/>
                  <a:gd name="T99" fmla="*/ 2147483647 h 817"/>
                  <a:gd name="T100" fmla="*/ 2147483647 w 856"/>
                  <a:gd name="T101" fmla="*/ 2147483647 h 817"/>
                  <a:gd name="T102" fmla="*/ 2147483647 w 856"/>
                  <a:gd name="T103" fmla="*/ 2147483647 h 817"/>
                  <a:gd name="T104" fmla="*/ 2147483647 w 856"/>
                  <a:gd name="T105" fmla="*/ 2147483647 h 817"/>
                  <a:gd name="T106" fmla="*/ 2147483647 w 856"/>
                  <a:gd name="T107" fmla="*/ 2147483647 h 817"/>
                  <a:gd name="T108" fmla="*/ 2147483647 w 856"/>
                  <a:gd name="T109" fmla="*/ 2147483647 h 817"/>
                  <a:gd name="T110" fmla="*/ 2147483647 w 856"/>
                  <a:gd name="T111" fmla="*/ 2147483647 h 8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56"/>
                  <a:gd name="T169" fmla="*/ 0 h 817"/>
                  <a:gd name="T170" fmla="*/ 856 w 856"/>
                  <a:gd name="T171" fmla="*/ 817 h 8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56" h="817">
                    <a:moveTo>
                      <a:pt x="833" y="11"/>
                    </a:moveTo>
                    <a:lnTo>
                      <a:pt x="753" y="0"/>
                    </a:lnTo>
                    <a:lnTo>
                      <a:pt x="749" y="29"/>
                    </a:lnTo>
                    <a:lnTo>
                      <a:pt x="733" y="36"/>
                    </a:lnTo>
                    <a:lnTo>
                      <a:pt x="737" y="96"/>
                    </a:lnTo>
                    <a:lnTo>
                      <a:pt x="718" y="100"/>
                    </a:lnTo>
                    <a:lnTo>
                      <a:pt x="734" y="130"/>
                    </a:lnTo>
                    <a:lnTo>
                      <a:pt x="751" y="137"/>
                    </a:lnTo>
                    <a:lnTo>
                      <a:pt x="762" y="160"/>
                    </a:lnTo>
                    <a:lnTo>
                      <a:pt x="750" y="171"/>
                    </a:lnTo>
                    <a:lnTo>
                      <a:pt x="722" y="170"/>
                    </a:lnTo>
                    <a:lnTo>
                      <a:pt x="718" y="182"/>
                    </a:lnTo>
                    <a:lnTo>
                      <a:pt x="715" y="191"/>
                    </a:lnTo>
                    <a:lnTo>
                      <a:pt x="715" y="208"/>
                    </a:lnTo>
                    <a:lnTo>
                      <a:pt x="723" y="227"/>
                    </a:lnTo>
                    <a:lnTo>
                      <a:pt x="698" y="231"/>
                    </a:lnTo>
                    <a:lnTo>
                      <a:pt x="662" y="227"/>
                    </a:lnTo>
                    <a:lnTo>
                      <a:pt x="653" y="193"/>
                    </a:lnTo>
                    <a:lnTo>
                      <a:pt x="644" y="171"/>
                    </a:lnTo>
                    <a:lnTo>
                      <a:pt x="666" y="165"/>
                    </a:lnTo>
                    <a:lnTo>
                      <a:pt x="675" y="154"/>
                    </a:lnTo>
                    <a:lnTo>
                      <a:pt x="662" y="123"/>
                    </a:lnTo>
                    <a:lnTo>
                      <a:pt x="649" y="108"/>
                    </a:lnTo>
                    <a:lnTo>
                      <a:pt x="623" y="91"/>
                    </a:lnTo>
                    <a:lnTo>
                      <a:pt x="588" y="83"/>
                    </a:lnTo>
                    <a:lnTo>
                      <a:pt x="556" y="100"/>
                    </a:lnTo>
                    <a:lnTo>
                      <a:pt x="536" y="128"/>
                    </a:lnTo>
                    <a:lnTo>
                      <a:pt x="519" y="121"/>
                    </a:lnTo>
                    <a:lnTo>
                      <a:pt x="504" y="118"/>
                    </a:lnTo>
                    <a:lnTo>
                      <a:pt x="474" y="111"/>
                    </a:lnTo>
                    <a:lnTo>
                      <a:pt x="447" y="112"/>
                    </a:lnTo>
                    <a:lnTo>
                      <a:pt x="433" y="150"/>
                    </a:lnTo>
                    <a:lnTo>
                      <a:pt x="421" y="163"/>
                    </a:lnTo>
                    <a:lnTo>
                      <a:pt x="393" y="189"/>
                    </a:lnTo>
                    <a:lnTo>
                      <a:pt x="352" y="212"/>
                    </a:lnTo>
                    <a:lnTo>
                      <a:pt x="294" y="217"/>
                    </a:lnTo>
                    <a:lnTo>
                      <a:pt x="276" y="195"/>
                    </a:lnTo>
                    <a:lnTo>
                      <a:pt x="276" y="169"/>
                    </a:lnTo>
                    <a:lnTo>
                      <a:pt x="294" y="150"/>
                    </a:lnTo>
                    <a:lnTo>
                      <a:pt x="280" y="128"/>
                    </a:lnTo>
                    <a:lnTo>
                      <a:pt x="241" y="160"/>
                    </a:lnTo>
                    <a:lnTo>
                      <a:pt x="214" y="171"/>
                    </a:lnTo>
                    <a:lnTo>
                      <a:pt x="171" y="171"/>
                    </a:lnTo>
                    <a:lnTo>
                      <a:pt x="118" y="171"/>
                    </a:lnTo>
                    <a:lnTo>
                      <a:pt x="106" y="205"/>
                    </a:lnTo>
                    <a:lnTo>
                      <a:pt x="57" y="227"/>
                    </a:lnTo>
                    <a:lnTo>
                      <a:pt x="67" y="237"/>
                    </a:lnTo>
                    <a:lnTo>
                      <a:pt x="88" y="240"/>
                    </a:lnTo>
                    <a:lnTo>
                      <a:pt x="116" y="241"/>
                    </a:lnTo>
                    <a:lnTo>
                      <a:pt x="128" y="231"/>
                    </a:lnTo>
                    <a:lnTo>
                      <a:pt x="139" y="208"/>
                    </a:lnTo>
                    <a:lnTo>
                      <a:pt x="139" y="227"/>
                    </a:lnTo>
                    <a:lnTo>
                      <a:pt x="136" y="249"/>
                    </a:lnTo>
                    <a:lnTo>
                      <a:pt x="118" y="271"/>
                    </a:lnTo>
                    <a:lnTo>
                      <a:pt x="106" y="300"/>
                    </a:lnTo>
                    <a:lnTo>
                      <a:pt x="106" y="330"/>
                    </a:lnTo>
                    <a:lnTo>
                      <a:pt x="106" y="353"/>
                    </a:lnTo>
                    <a:lnTo>
                      <a:pt x="132" y="353"/>
                    </a:lnTo>
                    <a:lnTo>
                      <a:pt x="167" y="336"/>
                    </a:lnTo>
                    <a:lnTo>
                      <a:pt x="180" y="323"/>
                    </a:lnTo>
                    <a:lnTo>
                      <a:pt x="192" y="323"/>
                    </a:lnTo>
                    <a:lnTo>
                      <a:pt x="203" y="336"/>
                    </a:lnTo>
                    <a:lnTo>
                      <a:pt x="180" y="359"/>
                    </a:lnTo>
                    <a:lnTo>
                      <a:pt x="150" y="385"/>
                    </a:lnTo>
                    <a:lnTo>
                      <a:pt x="150" y="412"/>
                    </a:lnTo>
                    <a:lnTo>
                      <a:pt x="146" y="437"/>
                    </a:lnTo>
                    <a:lnTo>
                      <a:pt x="106" y="431"/>
                    </a:lnTo>
                    <a:lnTo>
                      <a:pt x="71" y="462"/>
                    </a:lnTo>
                    <a:lnTo>
                      <a:pt x="71" y="485"/>
                    </a:lnTo>
                    <a:lnTo>
                      <a:pt x="136" y="534"/>
                    </a:lnTo>
                    <a:lnTo>
                      <a:pt x="136" y="553"/>
                    </a:lnTo>
                    <a:lnTo>
                      <a:pt x="123" y="567"/>
                    </a:lnTo>
                    <a:lnTo>
                      <a:pt x="40" y="612"/>
                    </a:lnTo>
                    <a:lnTo>
                      <a:pt x="0" y="649"/>
                    </a:lnTo>
                    <a:lnTo>
                      <a:pt x="39" y="674"/>
                    </a:lnTo>
                    <a:lnTo>
                      <a:pt x="71" y="686"/>
                    </a:lnTo>
                    <a:lnTo>
                      <a:pt x="83" y="680"/>
                    </a:lnTo>
                    <a:lnTo>
                      <a:pt x="88" y="666"/>
                    </a:lnTo>
                    <a:lnTo>
                      <a:pt x="131" y="694"/>
                    </a:lnTo>
                    <a:lnTo>
                      <a:pt x="158" y="684"/>
                    </a:lnTo>
                    <a:lnTo>
                      <a:pt x="176" y="707"/>
                    </a:lnTo>
                    <a:lnTo>
                      <a:pt x="189" y="728"/>
                    </a:lnTo>
                    <a:lnTo>
                      <a:pt x="205" y="724"/>
                    </a:lnTo>
                    <a:lnTo>
                      <a:pt x="213" y="733"/>
                    </a:lnTo>
                    <a:lnTo>
                      <a:pt x="232" y="743"/>
                    </a:lnTo>
                    <a:lnTo>
                      <a:pt x="259" y="745"/>
                    </a:lnTo>
                    <a:lnTo>
                      <a:pt x="305" y="816"/>
                    </a:lnTo>
                    <a:lnTo>
                      <a:pt x="358" y="796"/>
                    </a:lnTo>
                    <a:lnTo>
                      <a:pt x="424" y="793"/>
                    </a:lnTo>
                    <a:lnTo>
                      <a:pt x="451" y="780"/>
                    </a:lnTo>
                    <a:lnTo>
                      <a:pt x="512" y="783"/>
                    </a:lnTo>
                    <a:lnTo>
                      <a:pt x="586" y="811"/>
                    </a:lnTo>
                    <a:lnTo>
                      <a:pt x="609" y="816"/>
                    </a:lnTo>
                    <a:lnTo>
                      <a:pt x="626" y="811"/>
                    </a:lnTo>
                    <a:lnTo>
                      <a:pt x="644" y="798"/>
                    </a:lnTo>
                    <a:lnTo>
                      <a:pt x="601" y="743"/>
                    </a:lnTo>
                    <a:lnTo>
                      <a:pt x="566" y="674"/>
                    </a:lnTo>
                    <a:lnTo>
                      <a:pt x="543" y="649"/>
                    </a:lnTo>
                    <a:lnTo>
                      <a:pt x="548" y="590"/>
                    </a:lnTo>
                    <a:lnTo>
                      <a:pt x="566" y="553"/>
                    </a:lnTo>
                    <a:lnTo>
                      <a:pt x="618" y="520"/>
                    </a:lnTo>
                    <a:lnTo>
                      <a:pt x="653" y="444"/>
                    </a:lnTo>
                    <a:lnTo>
                      <a:pt x="709" y="416"/>
                    </a:lnTo>
                    <a:lnTo>
                      <a:pt x="758" y="467"/>
                    </a:lnTo>
                    <a:lnTo>
                      <a:pt x="788" y="494"/>
                    </a:lnTo>
                    <a:lnTo>
                      <a:pt x="811" y="494"/>
                    </a:lnTo>
                    <a:lnTo>
                      <a:pt x="814" y="449"/>
                    </a:lnTo>
                    <a:lnTo>
                      <a:pt x="842" y="359"/>
                    </a:lnTo>
                    <a:lnTo>
                      <a:pt x="855" y="222"/>
                    </a:lnTo>
                    <a:lnTo>
                      <a:pt x="855" y="96"/>
                    </a:lnTo>
                    <a:lnTo>
                      <a:pt x="838" y="36"/>
                    </a:lnTo>
                    <a:lnTo>
                      <a:pt x="833" y="4"/>
                    </a:lnTo>
                    <a:lnTo>
                      <a:pt x="833" y="11"/>
                    </a:lnTo>
                  </a:path>
                </a:pathLst>
              </a:custGeom>
              <a:solidFill>
                <a:srgbClr val="D9D9D9"/>
              </a:solid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GB" alt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sp>
            <p:nvSpPr>
              <p:cNvPr id="91" name="Freeform 16">
                <a:extLst>
                  <a:ext uri="{FF2B5EF4-FFF2-40B4-BE49-F238E27FC236}">
                    <a16:creationId xmlns:a16="http://schemas.microsoft.com/office/drawing/2014/main" id="{EF008905-5E6A-47D0-99E7-74AE1DAF927C}"/>
                  </a:ext>
                </a:extLst>
              </p:cNvPr>
              <p:cNvSpPr>
                <a:spLocks noChangeAspect="1"/>
              </p:cNvSpPr>
              <p:nvPr/>
            </p:nvSpPr>
            <p:spPr bwMode="gray">
              <a:xfrm>
                <a:off x="1197770" y="2070100"/>
                <a:ext cx="1027112" cy="733425"/>
              </a:xfrm>
              <a:custGeom>
                <a:avLst/>
                <a:gdLst>
                  <a:gd name="T0" fmla="*/ 2147483647 w 1199"/>
                  <a:gd name="T1" fmla="*/ 2147483647 h 749"/>
                  <a:gd name="T2" fmla="*/ 2147483647 w 1199"/>
                  <a:gd name="T3" fmla="*/ 2147483647 h 749"/>
                  <a:gd name="T4" fmla="*/ 2147483647 w 1199"/>
                  <a:gd name="T5" fmla="*/ 2147483647 h 749"/>
                  <a:gd name="T6" fmla="*/ 2147483647 w 1199"/>
                  <a:gd name="T7" fmla="*/ 2147483647 h 749"/>
                  <a:gd name="T8" fmla="*/ 2147483647 w 1199"/>
                  <a:gd name="T9" fmla="*/ 2147483647 h 749"/>
                  <a:gd name="T10" fmla="*/ 2147483647 w 1199"/>
                  <a:gd name="T11" fmla="*/ 2147483647 h 749"/>
                  <a:gd name="T12" fmla="*/ 2147483647 w 1199"/>
                  <a:gd name="T13" fmla="*/ 2147483647 h 749"/>
                  <a:gd name="T14" fmla="*/ 2147483647 w 1199"/>
                  <a:gd name="T15" fmla="*/ 2147483647 h 749"/>
                  <a:gd name="T16" fmla="*/ 2147483647 w 1199"/>
                  <a:gd name="T17" fmla="*/ 2147483647 h 749"/>
                  <a:gd name="T18" fmla="*/ 2147483647 w 1199"/>
                  <a:gd name="T19" fmla="*/ 2147483647 h 749"/>
                  <a:gd name="T20" fmla="*/ 2147483647 w 1199"/>
                  <a:gd name="T21" fmla="*/ 2147483647 h 749"/>
                  <a:gd name="T22" fmla="*/ 2147483647 w 1199"/>
                  <a:gd name="T23" fmla="*/ 2147483647 h 749"/>
                  <a:gd name="T24" fmla="*/ 2147483647 w 1199"/>
                  <a:gd name="T25" fmla="*/ 2147483647 h 749"/>
                  <a:gd name="T26" fmla="*/ 2147483647 w 1199"/>
                  <a:gd name="T27" fmla="*/ 2147483647 h 749"/>
                  <a:gd name="T28" fmla="*/ 2147483647 w 1199"/>
                  <a:gd name="T29" fmla="*/ 2147483647 h 749"/>
                  <a:gd name="T30" fmla="*/ 2147483647 w 1199"/>
                  <a:gd name="T31" fmla="*/ 2147483647 h 749"/>
                  <a:gd name="T32" fmla="*/ 2147483647 w 1199"/>
                  <a:gd name="T33" fmla="*/ 2147483647 h 749"/>
                  <a:gd name="T34" fmla="*/ 2147483647 w 1199"/>
                  <a:gd name="T35" fmla="*/ 2147483647 h 749"/>
                  <a:gd name="T36" fmla="*/ 2147483647 w 1199"/>
                  <a:gd name="T37" fmla="*/ 2147483647 h 749"/>
                  <a:gd name="T38" fmla="*/ 2147483647 w 1199"/>
                  <a:gd name="T39" fmla="*/ 2147483647 h 749"/>
                  <a:gd name="T40" fmla="*/ 2147483647 w 1199"/>
                  <a:gd name="T41" fmla="*/ 2147483647 h 749"/>
                  <a:gd name="T42" fmla="*/ 2147483647 w 1199"/>
                  <a:gd name="T43" fmla="*/ 2147483647 h 749"/>
                  <a:gd name="T44" fmla="*/ 2147483647 w 1199"/>
                  <a:gd name="T45" fmla="*/ 2147483647 h 749"/>
                  <a:gd name="T46" fmla="*/ 2147483647 w 1199"/>
                  <a:gd name="T47" fmla="*/ 2147483647 h 749"/>
                  <a:gd name="T48" fmla="*/ 2147483647 w 1199"/>
                  <a:gd name="T49" fmla="*/ 2147483647 h 749"/>
                  <a:gd name="T50" fmla="*/ 2147483647 w 1199"/>
                  <a:gd name="T51" fmla="*/ 2147483647 h 749"/>
                  <a:gd name="T52" fmla="*/ 2147483647 w 1199"/>
                  <a:gd name="T53" fmla="*/ 2147483647 h 749"/>
                  <a:gd name="T54" fmla="*/ 2147483647 w 1199"/>
                  <a:gd name="T55" fmla="*/ 2147483647 h 749"/>
                  <a:gd name="T56" fmla="*/ 2147483647 w 1199"/>
                  <a:gd name="T57" fmla="*/ 2147483647 h 749"/>
                  <a:gd name="T58" fmla="*/ 2147483647 w 1199"/>
                  <a:gd name="T59" fmla="*/ 2147483647 h 749"/>
                  <a:gd name="T60" fmla="*/ 2147483647 w 1199"/>
                  <a:gd name="T61" fmla="*/ 2147483647 h 749"/>
                  <a:gd name="T62" fmla="*/ 2147483647 w 1199"/>
                  <a:gd name="T63" fmla="*/ 2147483647 h 749"/>
                  <a:gd name="T64" fmla="*/ 2147483647 w 1199"/>
                  <a:gd name="T65" fmla="*/ 2147483647 h 749"/>
                  <a:gd name="T66" fmla="*/ 2147483647 w 1199"/>
                  <a:gd name="T67" fmla="*/ 2147483647 h 749"/>
                  <a:gd name="T68" fmla="*/ 2147483647 w 1199"/>
                  <a:gd name="T69" fmla="*/ 2147483647 h 749"/>
                  <a:gd name="T70" fmla="*/ 2147483647 w 1199"/>
                  <a:gd name="T71" fmla="*/ 2147483647 h 749"/>
                  <a:gd name="T72" fmla="*/ 2147483647 w 1199"/>
                  <a:gd name="T73" fmla="*/ 2147483647 h 749"/>
                  <a:gd name="T74" fmla="*/ 2147483647 w 1199"/>
                  <a:gd name="T75" fmla="*/ 2147483647 h 749"/>
                  <a:gd name="T76" fmla="*/ 2147483647 w 1199"/>
                  <a:gd name="T77" fmla="*/ 2147483647 h 749"/>
                  <a:gd name="T78" fmla="*/ 2147483647 w 1199"/>
                  <a:gd name="T79" fmla="*/ 2147483647 h 749"/>
                  <a:gd name="T80" fmla="*/ 2147483647 w 1199"/>
                  <a:gd name="T81" fmla="*/ 2147483647 h 749"/>
                  <a:gd name="T82" fmla="*/ 2147483647 w 1199"/>
                  <a:gd name="T83" fmla="*/ 2147483647 h 749"/>
                  <a:gd name="T84" fmla="*/ 2147483647 w 1199"/>
                  <a:gd name="T85" fmla="*/ 2147483647 h 749"/>
                  <a:gd name="T86" fmla="*/ 2147483647 w 1199"/>
                  <a:gd name="T87" fmla="*/ 2147483647 h 749"/>
                  <a:gd name="T88" fmla="*/ 2147483647 w 1199"/>
                  <a:gd name="T89" fmla="*/ 2147483647 h 749"/>
                  <a:gd name="T90" fmla="*/ 2147483647 w 1199"/>
                  <a:gd name="T91" fmla="*/ 2147483647 h 749"/>
                  <a:gd name="T92" fmla="*/ 2147483647 w 1199"/>
                  <a:gd name="T93" fmla="*/ 2147483647 h 749"/>
                  <a:gd name="T94" fmla="*/ 2147483647 w 1199"/>
                  <a:gd name="T95" fmla="*/ 2147483647 h 749"/>
                  <a:gd name="T96" fmla="*/ 2147483647 w 1199"/>
                  <a:gd name="T97" fmla="*/ 2147483647 h 749"/>
                  <a:gd name="T98" fmla="*/ 2147483647 w 1199"/>
                  <a:gd name="T99" fmla="*/ 2147483647 h 749"/>
                  <a:gd name="T100" fmla="*/ 2147483647 w 1199"/>
                  <a:gd name="T101" fmla="*/ 2147483647 h 749"/>
                  <a:gd name="T102" fmla="*/ 2147483647 w 1199"/>
                  <a:gd name="T103" fmla="*/ 2147483647 h 749"/>
                  <a:gd name="T104" fmla="*/ 2147483647 w 1199"/>
                  <a:gd name="T105" fmla="*/ 2147483647 h 749"/>
                  <a:gd name="T106" fmla="*/ 2147483647 w 1199"/>
                  <a:gd name="T107" fmla="*/ 2147483647 h 749"/>
                  <a:gd name="T108" fmla="*/ 2147483647 w 1199"/>
                  <a:gd name="T109" fmla="*/ 2147483647 h 749"/>
                  <a:gd name="T110" fmla="*/ 2147483647 w 1199"/>
                  <a:gd name="T111" fmla="*/ 2147483647 h 749"/>
                  <a:gd name="T112" fmla="*/ 2147483647 w 1199"/>
                  <a:gd name="T113" fmla="*/ 2147483647 h 74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99"/>
                  <a:gd name="T172" fmla="*/ 0 h 749"/>
                  <a:gd name="T173" fmla="*/ 1199 w 1199"/>
                  <a:gd name="T174" fmla="*/ 749 h 74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99" h="749">
                    <a:moveTo>
                      <a:pt x="1195" y="501"/>
                    </a:moveTo>
                    <a:lnTo>
                      <a:pt x="1195" y="498"/>
                    </a:lnTo>
                    <a:lnTo>
                      <a:pt x="1178" y="414"/>
                    </a:lnTo>
                    <a:lnTo>
                      <a:pt x="1156" y="370"/>
                    </a:lnTo>
                    <a:lnTo>
                      <a:pt x="1151" y="342"/>
                    </a:lnTo>
                    <a:lnTo>
                      <a:pt x="1151" y="298"/>
                    </a:lnTo>
                    <a:lnTo>
                      <a:pt x="1132" y="206"/>
                    </a:lnTo>
                    <a:lnTo>
                      <a:pt x="1112" y="120"/>
                    </a:lnTo>
                    <a:lnTo>
                      <a:pt x="1092" y="91"/>
                    </a:lnTo>
                    <a:lnTo>
                      <a:pt x="1067" y="72"/>
                    </a:lnTo>
                    <a:lnTo>
                      <a:pt x="987" y="67"/>
                    </a:lnTo>
                    <a:lnTo>
                      <a:pt x="868" y="63"/>
                    </a:lnTo>
                    <a:lnTo>
                      <a:pt x="829" y="50"/>
                    </a:lnTo>
                    <a:lnTo>
                      <a:pt x="802" y="16"/>
                    </a:lnTo>
                    <a:lnTo>
                      <a:pt x="780" y="0"/>
                    </a:lnTo>
                    <a:lnTo>
                      <a:pt x="655" y="5"/>
                    </a:lnTo>
                    <a:lnTo>
                      <a:pt x="632" y="19"/>
                    </a:lnTo>
                    <a:lnTo>
                      <a:pt x="607" y="19"/>
                    </a:lnTo>
                    <a:lnTo>
                      <a:pt x="586" y="46"/>
                    </a:lnTo>
                    <a:lnTo>
                      <a:pt x="583" y="76"/>
                    </a:lnTo>
                    <a:lnTo>
                      <a:pt x="507" y="88"/>
                    </a:lnTo>
                    <a:lnTo>
                      <a:pt x="432" y="100"/>
                    </a:lnTo>
                    <a:lnTo>
                      <a:pt x="417" y="113"/>
                    </a:lnTo>
                    <a:lnTo>
                      <a:pt x="409" y="138"/>
                    </a:lnTo>
                    <a:lnTo>
                      <a:pt x="381" y="148"/>
                    </a:lnTo>
                    <a:lnTo>
                      <a:pt x="369" y="162"/>
                    </a:lnTo>
                    <a:lnTo>
                      <a:pt x="360" y="172"/>
                    </a:lnTo>
                    <a:lnTo>
                      <a:pt x="360" y="199"/>
                    </a:lnTo>
                    <a:lnTo>
                      <a:pt x="339" y="213"/>
                    </a:lnTo>
                    <a:lnTo>
                      <a:pt x="330" y="213"/>
                    </a:lnTo>
                    <a:lnTo>
                      <a:pt x="309" y="234"/>
                    </a:lnTo>
                    <a:lnTo>
                      <a:pt x="294" y="234"/>
                    </a:lnTo>
                    <a:lnTo>
                      <a:pt x="274" y="234"/>
                    </a:lnTo>
                    <a:lnTo>
                      <a:pt x="261" y="249"/>
                    </a:lnTo>
                    <a:lnTo>
                      <a:pt x="247" y="263"/>
                    </a:lnTo>
                    <a:lnTo>
                      <a:pt x="224" y="267"/>
                    </a:lnTo>
                    <a:lnTo>
                      <a:pt x="185" y="277"/>
                    </a:lnTo>
                    <a:lnTo>
                      <a:pt x="172" y="290"/>
                    </a:lnTo>
                    <a:lnTo>
                      <a:pt x="172" y="310"/>
                    </a:lnTo>
                    <a:lnTo>
                      <a:pt x="143" y="323"/>
                    </a:lnTo>
                    <a:lnTo>
                      <a:pt x="136" y="338"/>
                    </a:lnTo>
                    <a:lnTo>
                      <a:pt x="126" y="392"/>
                    </a:lnTo>
                    <a:lnTo>
                      <a:pt x="103" y="458"/>
                    </a:lnTo>
                    <a:lnTo>
                      <a:pt x="80" y="488"/>
                    </a:lnTo>
                    <a:lnTo>
                      <a:pt x="0" y="571"/>
                    </a:lnTo>
                    <a:lnTo>
                      <a:pt x="14" y="594"/>
                    </a:lnTo>
                    <a:lnTo>
                      <a:pt x="35" y="610"/>
                    </a:lnTo>
                    <a:lnTo>
                      <a:pt x="63" y="621"/>
                    </a:lnTo>
                    <a:lnTo>
                      <a:pt x="92" y="607"/>
                    </a:lnTo>
                    <a:lnTo>
                      <a:pt x="129" y="589"/>
                    </a:lnTo>
                    <a:lnTo>
                      <a:pt x="145" y="624"/>
                    </a:lnTo>
                    <a:lnTo>
                      <a:pt x="162" y="655"/>
                    </a:lnTo>
                    <a:lnTo>
                      <a:pt x="185" y="675"/>
                    </a:lnTo>
                    <a:lnTo>
                      <a:pt x="214" y="685"/>
                    </a:lnTo>
                    <a:lnTo>
                      <a:pt x="249" y="680"/>
                    </a:lnTo>
                    <a:lnTo>
                      <a:pt x="276" y="671"/>
                    </a:lnTo>
                    <a:lnTo>
                      <a:pt x="306" y="660"/>
                    </a:lnTo>
                    <a:lnTo>
                      <a:pt x="353" y="670"/>
                    </a:lnTo>
                    <a:lnTo>
                      <a:pt x="385" y="695"/>
                    </a:lnTo>
                    <a:lnTo>
                      <a:pt x="388" y="719"/>
                    </a:lnTo>
                    <a:lnTo>
                      <a:pt x="415" y="748"/>
                    </a:lnTo>
                    <a:lnTo>
                      <a:pt x="429" y="740"/>
                    </a:lnTo>
                    <a:lnTo>
                      <a:pt x="429" y="729"/>
                    </a:lnTo>
                    <a:lnTo>
                      <a:pt x="432" y="721"/>
                    </a:lnTo>
                    <a:lnTo>
                      <a:pt x="468" y="704"/>
                    </a:lnTo>
                    <a:lnTo>
                      <a:pt x="480" y="689"/>
                    </a:lnTo>
                    <a:lnTo>
                      <a:pt x="482" y="671"/>
                    </a:lnTo>
                    <a:lnTo>
                      <a:pt x="550" y="670"/>
                    </a:lnTo>
                    <a:lnTo>
                      <a:pt x="590" y="670"/>
                    </a:lnTo>
                    <a:lnTo>
                      <a:pt x="645" y="624"/>
                    </a:lnTo>
                    <a:lnTo>
                      <a:pt x="660" y="648"/>
                    </a:lnTo>
                    <a:lnTo>
                      <a:pt x="641" y="668"/>
                    </a:lnTo>
                    <a:lnTo>
                      <a:pt x="645" y="698"/>
                    </a:lnTo>
                    <a:lnTo>
                      <a:pt x="655" y="715"/>
                    </a:lnTo>
                    <a:lnTo>
                      <a:pt x="708" y="713"/>
                    </a:lnTo>
                    <a:lnTo>
                      <a:pt x="734" y="703"/>
                    </a:lnTo>
                    <a:lnTo>
                      <a:pt x="759" y="687"/>
                    </a:lnTo>
                    <a:lnTo>
                      <a:pt x="777" y="668"/>
                    </a:lnTo>
                    <a:lnTo>
                      <a:pt x="796" y="651"/>
                    </a:lnTo>
                    <a:lnTo>
                      <a:pt x="810" y="609"/>
                    </a:lnTo>
                    <a:lnTo>
                      <a:pt x="826" y="607"/>
                    </a:lnTo>
                    <a:lnTo>
                      <a:pt x="865" y="613"/>
                    </a:lnTo>
                    <a:lnTo>
                      <a:pt x="882" y="621"/>
                    </a:lnTo>
                    <a:lnTo>
                      <a:pt x="902" y="626"/>
                    </a:lnTo>
                    <a:lnTo>
                      <a:pt x="921" y="596"/>
                    </a:lnTo>
                    <a:lnTo>
                      <a:pt x="955" y="579"/>
                    </a:lnTo>
                    <a:lnTo>
                      <a:pt x="981" y="584"/>
                    </a:lnTo>
                    <a:lnTo>
                      <a:pt x="1027" y="617"/>
                    </a:lnTo>
                    <a:lnTo>
                      <a:pt x="1037" y="659"/>
                    </a:lnTo>
                    <a:lnTo>
                      <a:pt x="1027" y="666"/>
                    </a:lnTo>
                    <a:lnTo>
                      <a:pt x="1007" y="666"/>
                    </a:lnTo>
                    <a:lnTo>
                      <a:pt x="1010" y="685"/>
                    </a:lnTo>
                    <a:lnTo>
                      <a:pt x="1025" y="706"/>
                    </a:lnTo>
                    <a:lnTo>
                      <a:pt x="1029" y="726"/>
                    </a:lnTo>
                    <a:lnTo>
                      <a:pt x="1041" y="729"/>
                    </a:lnTo>
                    <a:lnTo>
                      <a:pt x="1067" y="726"/>
                    </a:lnTo>
                    <a:lnTo>
                      <a:pt x="1089" y="726"/>
                    </a:lnTo>
                    <a:lnTo>
                      <a:pt x="1079" y="711"/>
                    </a:lnTo>
                    <a:lnTo>
                      <a:pt x="1079" y="689"/>
                    </a:lnTo>
                    <a:lnTo>
                      <a:pt x="1085" y="670"/>
                    </a:lnTo>
                    <a:lnTo>
                      <a:pt x="1110" y="670"/>
                    </a:lnTo>
                    <a:lnTo>
                      <a:pt x="1121" y="665"/>
                    </a:lnTo>
                    <a:lnTo>
                      <a:pt x="1126" y="654"/>
                    </a:lnTo>
                    <a:lnTo>
                      <a:pt x="1116" y="637"/>
                    </a:lnTo>
                    <a:lnTo>
                      <a:pt x="1096" y="628"/>
                    </a:lnTo>
                    <a:lnTo>
                      <a:pt x="1082" y="600"/>
                    </a:lnTo>
                    <a:lnTo>
                      <a:pt x="1101" y="593"/>
                    </a:lnTo>
                    <a:lnTo>
                      <a:pt x="1099" y="571"/>
                    </a:lnTo>
                    <a:lnTo>
                      <a:pt x="1093" y="536"/>
                    </a:lnTo>
                    <a:lnTo>
                      <a:pt x="1112" y="525"/>
                    </a:lnTo>
                    <a:lnTo>
                      <a:pt x="1112" y="504"/>
                    </a:lnTo>
                    <a:lnTo>
                      <a:pt x="1135" y="498"/>
                    </a:lnTo>
                    <a:lnTo>
                      <a:pt x="1198" y="509"/>
                    </a:lnTo>
                    <a:lnTo>
                      <a:pt x="1195" y="501"/>
                    </a:lnTo>
                  </a:path>
                </a:pathLst>
              </a:custGeom>
              <a:solidFill>
                <a:srgbClr val="D9D9D9"/>
              </a:solid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GB" alt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grpSp>
        <p:sp>
          <p:nvSpPr>
            <p:cNvPr id="81" name="Trapezoid 80">
              <a:extLst>
                <a:ext uri="{FF2B5EF4-FFF2-40B4-BE49-F238E27FC236}">
                  <a16:creationId xmlns:a16="http://schemas.microsoft.com/office/drawing/2014/main" id="{83579CA5-5E9F-4C6D-8986-E9317E06E8B5}"/>
                </a:ext>
              </a:extLst>
            </p:cNvPr>
            <p:cNvSpPr/>
            <p:nvPr/>
          </p:nvSpPr>
          <p:spPr>
            <a:xfrm rot="6556412">
              <a:off x="5219063" y="544347"/>
              <a:ext cx="504645" cy="904393"/>
            </a:xfrm>
            <a:prstGeom prst="trapezoid">
              <a:avLst>
                <a:gd name="adj" fmla="val 37689"/>
              </a:avLst>
            </a:prstGeom>
            <a:gradFill>
              <a:gsLst>
                <a:gs pos="0">
                  <a:schemeClr val="accent2">
                    <a:lumMod val="60000"/>
                    <a:lumOff val="40000"/>
                    <a:alpha val="0"/>
                  </a:schemeClr>
                </a:gs>
                <a:gs pos="100000">
                  <a:schemeClr val="bg1">
                    <a:lumMod val="9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GB" sz="1414" b="0" i="0" u="none" strike="noStrike" kern="1200" cap="none" spc="0" normalizeH="0" baseline="0" noProof="0" dirty="0">
                <a:ln>
                  <a:noFill/>
                </a:ln>
                <a:solidFill>
                  <a:prstClr val="white"/>
                </a:solidFill>
                <a:effectLst/>
                <a:highlight>
                  <a:srgbClr val="FFFF00"/>
                </a:highlight>
                <a:uLnTx/>
                <a:uFillTx/>
                <a:latin typeface="Calibri"/>
                <a:ea typeface="+mn-ea"/>
                <a:cs typeface="+mn-cs"/>
              </a:endParaRPr>
            </a:p>
          </p:txBody>
        </p:sp>
        <p:sp>
          <p:nvSpPr>
            <p:cNvPr id="82" name="Oval 81">
              <a:extLst>
                <a:ext uri="{FF2B5EF4-FFF2-40B4-BE49-F238E27FC236}">
                  <a16:creationId xmlns:a16="http://schemas.microsoft.com/office/drawing/2014/main" id="{CD0CE4C5-709B-4280-8630-FE10EA95360C}"/>
                </a:ext>
              </a:extLst>
            </p:cNvPr>
            <p:cNvSpPr/>
            <p:nvPr/>
          </p:nvSpPr>
          <p:spPr>
            <a:xfrm>
              <a:off x="4635617" y="519547"/>
              <a:ext cx="564096" cy="564096"/>
            </a:xfrm>
            <a:prstGeom prst="ellipse">
              <a:avLst/>
            </a:prstGeom>
            <a:solidFill>
              <a:schemeClr val="bg1"/>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GB" sz="1414" b="0" i="0" u="none" strike="noStrike" kern="1200" cap="none" spc="0" normalizeH="0" baseline="0" noProof="0" dirty="0">
                <a:ln>
                  <a:noFill/>
                </a:ln>
                <a:solidFill>
                  <a:prstClr val="white"/>
                </a:solidFill>
                <a:effectLst/>
                <a:highlight>
                  <a:srgbClr val="FFFF00"/>
                </a:highlight>
                <a:uLnTx/>
                <a:uFillTx/>
                <a:latin typeface="Calibri"/>
                <a:ea typeface="+mn-ea"/>
                <a:cs typeface="+mn-cs"/>
              </a:endParaRPr>
            </a:p>
          </p:txBody>
        </p:sp>
        <p:sp>
          <p:nvSpPr>
            <p:cNvPr id="92" name="Freeform 11">
              <a:extLst>
                <a:ext uri="{FF2B5EF4-FFF2-40B4-BE49-F238E27FC236}">
                  <a16:creationId xmlns:a16="http://schemas.microsoft.com/office/drawing/2014/main" id="{4818B5FE-5971-4D1C-B7F0-1CF54546BF8A}"/>
                </a:ext>
              </a:extLst>
            </p:cNvPr>
            <p:cNvSpPr>
              <a:spLocks noChangeAspect="1"/>
            </p:cNvSpPr>
            <p:nvPr/>
          </p:nvSpPr>
          <p:spPr bwMode="gray">
            <a:xfrm>
              <a:off x="4701216" y="642013"/>
              <a:ext cx="432898" cy="314084"/>
            </a:xfrm>
            <a:custGeom>
              <a:avLst/>
              <a:gdLst>
                <a:gd name="T0" fmla="*/ 2147483647 w 1552"/>
                <a:gd name="T1" fmla="*/ 2147483647 h 986"/>
                <a:gd name="T2" fmla="*/ 2147483647 w 1552"/>
                <a:gd name="T3" fmla="*/ 2147483647 h 986"/>
                <a:gd name="T4" fmla="*/ 2147483647 w 1552"/>
                <a:gd name="T5" fmla="*/ 2147483647 h 986"/>
                <a:gd name="T6" fmla="*/ 2147483647 w 1552"/>
                <a:gd name="T7" fmla="*/ 2147483647 h 986"/>
                <a:gd name="T8" fmla="*/ 2147483647 w 1552"/>
                <a:gd name="T9" fmla="*/ 0 h 986"/>
                <a:gd name="T10" fmla="*/ 2147483647 w 1552"/>
                <a:gd name="T11" fmla="*/ 2147483647 h 986"/>
                <a:gd name="T12" fmla="*/ 2147483647 w 1552"/>
                <a:gd name="T13" fmla="*/ 2147483647 h 986"/>
                <a:gd name="T14" fmla="*/ 2147483647 w 1552"/>
                <a:gd name="T15" fmla="*/ 2147483647 h 986"/>
                <a:gd name="T16" fmla="*/ 2147483647 w 1552"/>
                <a:gd name="T17" fmla="*/ 2147483647 h 986"/>
                <a:gd name="T18" fmla="*/ 2147483647 w 1552"/>
                <a:gd name="T19" fmla="*/ 2147483647 h 986"/>
                <a:gd name="T20" fmla="*/ 2147483647 w 1552"/>
                <a:gd name="T21" fmla="*/ 2147483647 h 986"/>
                <a:gd name="T22" fmla="*/ 2147483647 w 1552"/>
                <a:gd name="T23" fmla="*/ 2147483647 h 986"/>
                <a:gd name="T24" fmla="*/ 2147483647 w 1552"/>
                <a:gd name="T25" fmla="*/ 2147483647 h 986"/>
                <a:gd name="T26" fmla="*/ 2147483647 w 1552"/>
                <a:gd name="T27" fmla="*/ 2147483647 h 986"/>
                <a:gd name="T28" fmla="*/ 2147483647 w 1552"/>
                <a:gd name="T29" fmla="*/ 2147483647 h 986"/>
                <a:gd name="T30" fmla="*/ 2147483647 w 1552"/>
                <a:gd name="T31" fmla="*/ 2147483647 h 986"/>
                <a:gd name="T32" fmla="*/ 2147483647 w 1552"/>
                <a:gd name="T33" fmla="*/ 2147483647 h 986"/>
                <a:gd name="T34" fmla="*/ 2147483647 w 1552"/>
                <a:gd name="T35" fmla="*/ 2147483647 h 986"/>
                <a:gd name="T36" fmla="*/ 2147483647 w 1552"/>
                <a:gd name="T37" fmla="*/ 2147483647 h 986"/>
                <a:gd name="T38" fmla="*/ 2147483647 w 1552"/>
                <a:gd name="T39" fmla="*/ 2147483647 h 986"/>
                <a:gd name="T40" fmla="*/ 2147483647 w 1552"/>
                <a:gd name="T41" fmla="*/ 2147483647 h 986"/>
                <a:gd name="T42" fmla="*/ 2147483647 w 1552"/>
                <a:gd name="T43" fmla="*/ 2147483647 h 986"/>
                <a:gd name="T44" fmla="*/ 2147483647 w 1552"/>
                <a:gd name="T45" fmla="*/ 2147483647 h 986"/>
                <a:gd name="T46" fmla="*/ 2147483647 w 1552"/>
                <a:gd name="T47" fmla="*/ 2147483647 h 986"/>
                <a:gd name="T48" fmla="*/ 2147483647 w 1552"/>
                <a:gd name="T49" fmla="*/ 2147483647 h 986"/>
                <a:gd name="T50" fmla="*/ 2147483647 w 1552"/>
                <a:gd name="T51" fmla="*/ 2147483647 h 986"/>
                <a:gd name="T52" fmla="*/ 2147483647 w 1552"/>
                <a:gd name="T53" fmla="*/ 2147483647 h 986"/>
                <a:gd name="T54" fmla="*/ 2147483647 w 1552"/>
                <a:gd name="T55" fmla="*/ 2147483647 h 986"/>
                <a:gd name="T56" fmla="*/ 2147483647 w 1552"/>
                <a:gd name="T57" fmla="*/ 2147483647 h 986"/>
                <a:gd name="T58" fmla="*/ 2147483647 w 1552"/>
                <a:gd name="T59" fmla="*/ 2147483647 h 986"/>
                <a:gd name="T60" fmla="*/ 2147483647 w 1552"/>
                <a:gd name="T61" fmla="*/ 2147483647 h 986"/>
                <a:gd name="T62" fmla="*/ 2147483647 w 1552"/>
                <a:gd name="T63" fmla="*/ 2147483647 h 986"/>
                <a:gd name="T64" fmla="*/ 2147483647 w 1552"/>
                <a:gd name="T65" fmla="*/ 2147483647 h 986"/>
                <a:gd name="T66" fmla="*/ 2147483647 w 1552"/>
                <a:gd name="T67" fmla="*/ 2147483647 h 986"/>
                <a:gd name="T68" fmla="*/ 2147483647 w 1552"/>
                <a:gd name="T69" fmla="*/ 2147483647 h 986"/>
                <a:gd name="T70" fmla="*/ 2147483647 w 1552"/>
                <a:gd name="T71" fmla="*/ 2147483647 h 986"/>
                <a:gd name="T72" fmla="*/ 2147483647 w 1552"/>
                <a:gd name="T73" fmla="*/ 2147483647 h 986"/>
                <a:gd name="T74" fmla="*/ 2147483647 w 1552"/>
                <a:gd name="T75" fmla="*/ 2147483647 h 986"/>
                <a:gd name="T76" fmla="*/ 2147483647 w 1552"/>
                <a:gd name="T77" fmla="*/ 2147483647 h 986"/>
                <a:gd name="T78" fmla="*/ 2147483647 w 1552"/>
                <a:gd name="T79" fmla="*/ 2147483647 h 986"/>
                <a:gd name="T80" fmla="*/ 2147483647 w 1552"/>
                <a:gd name="T81" fmla="*/ 2147483647 h 986"/>
                <a:gd name="T82" fmla="*/ 2147483647 w 1552"/>
                <a:gd name="T83" fmla="*/ 2147483647 h 986"/>
                <a:gd name="T84" fmla="*/ 2147483647 w 1552"/>
                <a:gd name="T85" fmla="*/ 2147483647 h 986"/>
                <a:gd name="T86" fmla="*/ 2147483647 w 1552"/>
                <a:gd name="T87" fmla="*/ 2147483647 h 986"/>
                <a:gd name="T88" fmla="*/ 2147483647 w 1552"/>
                <a:gd name="T89" fmla="*/ 2147483647 h 986"/>
                <a:gd name="T90" fmla="*/ 2147483647 w 1552"/>
                <a:gd name="T91" fmla="*/ 2147483647 h 98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552"/>
                <a:gd name="T139" fmla="*/ 0 h 986"/>
                <a:gd name="T140" fmla="*/ 1552 w 1552"/>
                <a:gd name="T141" fmla="*/ 986 h 98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552" h="986">
                  <a:moveTo>
                    <a:pt x="1492" y="198"/>
                  </a:moveTo>
                  <a:lnTo>
                    <a:pt x="1431" y="169"/>
                  </a:lnTo>
                  <a:lnTo>
                    <a:pt x="1383" y="165"/>
                  </a:lnTo>
                  <a:lnTo>
                    <a:pt x="1338" y="163"/>
                  </a:lnTo>
                  <a:lnTo>
                    <a:pt x="1304" y="146"/>
                  </a:lnTo>
                  <a:lnTo>
                    <a:pt x="1279" y="133"/>
                  </a:lnTo>
                  <a:lnTo>
                    <a:pt x="1282" y="77"/>
                  </a:lnTo>
                  <a:lnTo>
                    <a:pt x="1320" y="46"/>
                  </a:lnTo>
                  <a:lnTo>
                    <a:pt x="1354" y="22"/>
                  </a:lnTo>
                  <a:lnTo>
                    <a:pt x="1303" y="0"/>
                  </a:lnTo>
                  <a:lnTo>
                    <a:pt x="1256" y="31"/>
                  </a:lnTo>
                  <a:lnTo>
                    <a:pt x="1196" y="41"/>
                  </a:lnTo>
                  <a:lnTo>
                    <a:pt x="1169" y="48"/>
                  </a:lnTo>
                  <a:lnTo>
                    <a:pt x="1145" y="54"/>
                  </a:lnTo>
                  <a:lnTo>
                    <a:pt x="1156" y="84"/>
                  </a:lnTo>
                  <a:lnTo>
                    <a:pt x="1140" y="96"/>
                  </a:lnTo>
                  <a:lnTo>
                    <a:pt x="1140" y="146"/>
                  </a:lnTo>
                  <a:lnTo>
                    <a:pt x="1098" y="139"/>
                  </a:lnTo>
                  <a:lnTo>
                    <a:pt x="1057" y="133"/>
                  </a:lnTo>
                  <a:lnTo>
                    <a:pt x="1018" y="92"/>
                  </a:lnTo>
                  <a:lnTo>
                    <a:pt x="989" y="90"/>
                  </a:lnTo>
                  <a:lnTo>
                    <a:pt x="947" y="108"/>
                  </a:lnTo>
                  <a:lnTo>
                    <a:pt x="888" y="115"/>
                  </a:lnTo>
                  <a:lnTo>
                    <a:pt x="883" y="133"/>
                  </a:lnTo>
                  <a:lnTo>
                    <a:pt x="835" y="146"/>
                  </a:lnTo>
                  <a:lnTo>
                    <a:pt x="790" y="139"/>
                  </a:lnTo>
                  <a:lnTo>
                    <a:pt x="759" y="115"/>
                  </a:lnTo>
                  <a:lnTo>
                    <a:pt x="724" y="102"/>
                  </a:lnTo>
                  <a:lnTo>
                    <a:pt x="666" y="108"/>
                  </a:lnTo>
                  <a:lnTo>
                    <a:pt x="637" y="139"/>
                  </a:lnTo>
                  <a:lnTo>
                    <a:pt x="586" y="126"/>
                  </a:lnTo>
                  <a:lnTo>
                    <a:pt x="586" y="211"/>
                  </a:lnTo>
                  <a:lnTo>
                    <a:pt x="550" y="259"/>
                  </a:lnTo>
                  <a:lnTo>
                    <a:pt x="480" y="272"/>
                  </a:lnTo>
                  <a:lnTo>
                    <a:pt x="409" y="289"/>
                  </a:lnTo>
                  <a:lnTo>
                    <a:pt x="392" y="326"/>
                  </a:lnTo>
                  <a:lnTo>
                    <a:pt x="374" y="363"/>
                  </a:lnTo>
                  <a:lnTo>
                    <a:pt x="351" y="381"/>
                  </a:lnTo>
                  <a:lnTo>
                    <a:pt x="290" y="382"/>
                  </a:lnTo>
                  <a:lnTo>
                    <a:pt x="295" y="400"/>
                  </a:lnTo>
                  <a:lnTo>
                    <a:pt x="297" y="423"/>
                  </a:lnTo>
                  <a:lnTo>
                    <a:pt x="306" y="436"/>
                  </a:lnTo>
                  <a:lnTo>
                    <a:pt x="293" y="455"/>
                  </a:lnTo>
                  <a:lnTo>
                    <a:pt x="276" y="490"/>
                  </a:lnTo>
                  <a:lnTo>
                    <a:pt x="251" y="501"/>
                  </a:lnTo>
                  <a:lnTo>
                    <a:pt x="214" y="504"/>
                  </a:lnTo>
                  <a:lnTo>
                    <a:pt x="191" y="521"/>
                  </a:lnTo>
                  <a:lnTo>
                    <a:pt x="161" y="519"/>
                  </a:lnTo>
                  <a:lnTo>
                    <a:pt x="159" y="538"/>
                  </a:lnTo>
                  <a:lnTo>
                    <a:pt x="134" y="532"/>
                  </a:lnTo>
                  <a:lnTo>
                    <a:pt x="122" y="550"/>
                  </a:lnTo>
                  <a:lnTo>
                    <a:pt x="123" y="589"/>
                  </a:lnTo>
                  <a:lnTo>
                    <a:pt x="134" y="636"/>
                  </a:lnTo>
                  <a:lnTo>
                    <a:pt x="99" y="623"/>
                  </a:lnTo>
                  <a:lnTo>
                    <a:pt x="88" y="636"/>
                  </a:lnTo>
                  <a:lnTo>
                    <a:pt x="46" y="713"/>
                  </a:lnTo>
                  <a:lnTo>
                    <a:pt x="0" y="779"/>
                  </a:lnTo>
                  <a:lnTo>
                    <a:pt x="6" y="779"/>
                  </a:lnTo>
                  <a:lnTo>
                    <a:pt x="88" y="777"/>
                  </a:lnTo>
                  <a:lnTo>
                    <a:pt x="122" y="779"/>
                  </a:lnTo>
                  <a:lnTo>
                    <a:pt x="144" y="788"/>
                  </a:lnTo>
                  <a:lnTo>
                    <a:pt x="190" y="836"/>
                  </a:lnTo>
                  <a:lnTo>
                    <a:pt x="149" y="862"/>
                  </a:lnTo>
                  <a:lnTo>
                    <a:pt x="178" y="905"/>
                  </a:lnTo>
                  <a:lnTo>
                    <a:pt x="192" y="938"/>
                  </a:lnTo>
                  <a:lnTo>
                    <a:pt x="258" y="957"/>
                  </a:lnTo>
                  <a:lnTo>
                    <a:pt x="315" y="967"/>
                  </a:lnTo>
                  <a:lnTo>
                    <a:pt x="339" y="979"/>
                  </a:lnTo>
                  <a:lnTo>
                    <a:pt x="414" y="985"/>
                  </a:lnTo>
                  <a:lnTo>
                    <a:pt x="447" y="954"/>
                  </a:lnTo>
                  <a:lnTo>
                    <a:pt x="461" y="930"/>
                  </a:lnTo>
                  <a:lnTo>
                    <a:pt x="503" y="938"/>
                  </a:lnTo>
                  <a:lnTo>
                    <a:pt x="534" y="945"/>
                  </a:lnTo>
                  <a:lnTo>
                    <a:pt x="561" y="952"/>
                  </a:lnTo>
                  <a:lnTo>
                    <a:pt x="579" y="955"/>
                  </a:lnTo>
                  <a:lnTo>
                    <a:pt x="582" y="928"/>
                  </a:lnTo>
                  <a:lnTo>
                    <a:pt x="573" y="901"/>
                  </a:lnTo>
                  <a:lnTo>
                    <a:pt x="599" y="888"/>
                  </a:lnTo>
                  <a:lnTo>
                    <a:pt x="620" y="876"/>
                  </a:lnTo>
                  <a:lnTo>
                    <a:pt x="686" y="884"/>
                  </a:lnTo>
                  <a:lnTo>
                    <a:pt x="725" y="891"/>
                  </a:lnTo>
                  <a:lnTo>
                    <a:pt x="775" y="888"/>
                  </a:lnTo>
                  <a:lnTo>
                    <a:pt x="814" y="876"/>
                  </a:lnTo>
                  <a:lnTo>
                    <a:pt x="843" y="860"/>
                  </a:lnTo>
                  <a:lnTo>
                    <a:pt x="870" y="846"/>
                  </a:lnTo>
                  <a:lnTo>
                    <a:pt x="1027" y="750"/>
                  </a:lnTo>
                  <a:lnTo>
                    <a:pt x="1050" y="733"/>
                  </a:lnTo>
                  <a:lnTo>
                    <a:pt x="1196" y="599"/>
                  </a:lnTo>
                  <a:lnTo>
                    <a:pt x="1297" y="496"/>
                  </a:lnTo>
                  <a:lnTo>
                    <a:pt x="1419" y="398"/>
                  </a:lnTo>
                  <a:lnTo>
                    <a:pt x="1551" y="272"/>
                  </a:lnTo>
                  <a:lnTo>
                    <a:pt x="1492" y="198"/>
                  </a:lnTo>
                </a:path>
              </a:pathLst>
            </a:custGeom>
            <a:solidFill>
              <a:schemeClr val="accent2"/>
            </a:solid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GB" alt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grpSp>
      <p:grpSp>
        <p:nvGrpSpPr>
          <p:cNvPr id="65" name="קבוצה 64">
            <a:extLst>
              <a:ext uri="{FF2B5EF4-FFF2-40B4-BE49-F238E27FC236}">
                <a16:creationId xmlns:a16="http://schemas.microsoft.com/office/drawing/2014/main" id="{FA967E96-B6E6-4A58-A77C-C27C9D796453}"/>
              </a:ext>
            </a:extLst>
          </p:cNvPr>
          <p:cNvGrpSpPr/>
          <p:nvPr/>
        </p:nvGrpSpPr>
        <p:grpSpPr>
          <a:xfrm>
            <a:off x="677491" y="478769"/>
            <a:ext cx="3896978" cy="765283"/>
            <a:chOff x="677491" y="478769"/>
            <a:chExt cx="3896978" cy="765283"/>
          </a:xfrm>
        </p:grpSpPr>
        <p:sp>
          <p:nvSpPr>
            <p:cNvPr id="66" name="Freeform: Shape 32">
              <a:extLst>
                <a:ext uri="{FF2B5EF4-FFF2-40B4-BE49-F238E27FC236}">
                  <a16:creationId xmlns:a16="http://schemas.microsoft.com/office/drawing/2014/main" id="{52683F71-7CD0-440C-9E7E-AE23CB281D4C}"/>
                </a:ext>
              </a:extLst>
            </p:cNvPr>
            <p:cNvSpPr>
              <a:spLocks/>
            </p:cNvSpPr>
            <p:nvPr/>
          </p:nvSpPr>
          <p:spPr bwMode="auto">
            <a:xfrm>
              <a:off x="2306842" y="637577"/>
              <a:ext cx="2267627" cy="450167"/>
            </a:xfrm>
            <a:custGeom>
              <a:avLst/>
              <a:gdLst>
                <a:gd name="connsiteX0" fmla="*/ 0 w 3333886"/>
                <a:gd name="connsiteY0" fmla="*/ 0 h 661839"/>
                <a:gd name="connsiteX1" fmla="*/ 756515 w 3333886"/>
                <a:gd name="connsiteY1" fmla="*/ 0 h 661839"/>
                <a:gd name="connsiteX2" fmla="*/ 2045201 w 3333886"/>
                <a:gd name="connsiteY2" fmla="*/ 0 h 661839"/>
                <a:gd name="connsiteX3" fmla="*/ 2846065 w 3333886"/>
                <a:gd name="connsiteY3" fmla="*/ 0 h 661839"/>
                <a:gd name="connsiteX4" fmla="*/ 2846065 w 3333886"/>
                <a:gd name="connsiteY4" fmla="*/ 1 h 661839"/>
                <a:gd name="connsiteX5" fmla="*/ 2859576 w 3333886"/>
                <a:gd name="connsiteY5" fmla="*/ 1 h 661839"/>
                <a:gd name="connsiteX6" fmla="*/ 2918646 w 3333886"/>
                <a:gd name="connsiteY6" fmla="*/ 1 h 661839"/>
                <a:gd name="connsiteX7" fmla="*/ 2941316 w 3333886"/>
                <a:gd name="connsiteY7" fmla="*/ 1 h 661839"/>
                <a:gd name="connsiteX8" fmla="*/ 2978722 w 3333886"/>
                <a:gd name="connsiteY8" fmla="*/ 1 h 661839"/>
                <a:gd name="connsiteX9" fmla="*/ 3058665 w 3333886"/>
                <a:gd name="connsiteY9" fmla="*/ 1 h 661839"/>
                <a:gd name="connsiteX10" fmla="*/ 3159318 w 3333886"/>
                <a:gd name="connsiteY10" fmla="*/ 47275 h 661839"/>
                <a:gd name="connsiteX11" fmla="*/ 3165608 w 3333886"/>
                <a:gd name="connsiteY11" fmla="*/ 53578 h 661839"/>
                <a:gd name="connsiteX12" fmla="*/ 3310296 w 3333886"/>
                <a:gd name="connsiteY12" fmla="*/ 252130 h 661839"/>
                <a:gd name="connsiteX13" fmla="*/ 3310296 w 3333886"/>
                <a:gd name="connsiteY13" fmla="*/ 409710 h 661839"/>
                <a:gd name="connsiteX14" fmla="*/ 3165608 w 3333886"/>
                <a:gd name="connsiteY14" fmla="*/ 608262 h 661839"/>
                <a:gd name="connsiteX15" fmla="*/ 3058665 w 3333886"/>
                <a:gd name="connsiteY15" fmla="*/ 661839 h 661839"/>
                <a:gd name="connsiteX16" fmla="*/ 2678073 w 3333886"/>
                <a:gd name="connsiteY16" fmla="*/ 661839 h 661839"/>
                <a:gd name="connsiteX17" fmla="*/ 2678743 w 3333886"/>
                <a:gd name="connsiteY17" fmla="*/ 660851 h 661839"/>
                <a:gd name="connsiteX18" fmla="*/ 756515 w 3333886"/>
                <a:gd name="connsiteY18" fmla="*/ 660851 h 661839"/>
                <a:gd name="connsiteX19" fmla="*/ 756515 w 3333886"/>
                <a:gd name="connsiteY19" fmla="*/ 660058 h 661839"/>
                <a:gd name="connsiteX20" fmla="*/ 0 w 3333886"/>
                <a:gd name="connsiteY20" fmla="*/ 660058 h 661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33886" h="661839">
                  <a:moveTo>
                    <a:pt x="0" y="0"/>
                  </a:moveTo>
                  <a:lnTo>
                    <a:pt x="756515" y="0"/>
                  </a:lnTo>
                  <a:lnTo>
                    <a:pt x="2045201" y="0"/>
                  </a:lnTo>
                  <a:lnTo>
                    <a:pt x="2846065" y="0"/>
                  </a:lnTo>
                  <a:lnTo>
                    <a:pt x="2846065" y="1"/>
                  </a:lnTo>
                  <a:lnTo>
                    <a:pt x="2859576" y="1"/>
                  </a:lnTo>
                  <a:cubicBezTo>
                    <a:pt x="2873944" y="1"/>
                    <a:pt x="2893102" y="1"/>
                    <a:pt x="2918646" y="1"/>
                  </a:cubicBezTo>
                  <a:lnTo>
                    <a:pt x="2941316" y="1"/>
                  </a:lnTo>
                  <a:lnTo>
                    <a:pt x="2978722" y="1"/>
                  </a:lnTo>
                  <a:cubicBezTo>
                    <a:pt x="3001901" y="1"/>
                    <a:pt x="3028391" y="1"/>
                    <a:pt x="3058665" y="1"/>
                  </a:cubicBezTo>
                  <a:cubicBezTo>
                    <a:pt x="3099555" y="1"/>
                    <a:pt x="3134154" y="15759"/>
                    <a:pt x="3159318" y="47275"/>
                  </a:cubicBezTo>
                  <a:cubicBezTo>
                    <a:pt x="3162463" y="50427"/>
                    <a:pt x="3162463" y="50427"/>
                    <a:pt x="3165608" y="53578"/>
                  </a:cubicBezTo>
                  <a:cubicBezTo>
                    <a:pt x="3165608" y="53578"/>
                    <a:pt x="3165608" y="53578"/>
                    <a:pt x="3310296" y="252130"/>
                  </a:cubicBezTo>
                  <a:cubicBezTo>
                    <a:pt x="3341750" y="299404"/>
                    <a:pt x="3341750" y="362436"/>
                    <a:pt x="3310296" y="409710"/>
                  </a:cubicBezTo>
                  <a:cubicBezTo>
                    <a:pt x="3310296" y="409710"/>
                    <a:pt x="3310296" y="409710"/>
                    <a:pt x="3165608" y="608262"/>
                  </a:cubicBezTo>
                  <a:cubicBezTo>
                    <a:pt x="3140445" y="639778"/>
                    <a:pt x="3099555" y="661839"/>
                    <a:pt x="3058665" y="661839"/>
                  </a:cubicBezTo>
                  <a:cubicBezTo>
                    <a:pt x="3058665" y="661839"/>
                    <a:pt x="3058665" y="661839"/>
                    <a:pt x="2678073" y="661839"/>
                  </a:cubicBezTo>
                  <a:lnTo>
                    <a:pt x="2678743" y="660851"/>
                  </a:lnTo>
                  <a:lnTo>
                    <a:pt x="756515" y="660851"/>
                  </a:lnTo>
                  <a:lnTo>
                    <a:pt x="756515" y="660058"/>
                  </a:lnTo>
                  <a:lnTo>
                    <a:pt x="0" y="660058"/>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noAutofit/>
            </a:bodyPr>
            <a:lstStyle/>
            <a:p>
              <a:endParaRPr lang="en-IN" dirty="0"/>
            </a:p>
          </p:txBody>
        </p:sp>
        <p:sp>
          <p:nvSpPr>
            <p:cNvPr id="69" name="Rectangle: Rounded Corners 48">
              <a:extLst>
                <a:ext uri="{FF2B5EF4-FFF2-40B4-BE49-F238E27FC236}">
                  <a16:creationId xmlns:a16="http://schemas.microsoft.com/office/drawing/2014/main" id="{FD946E0B-D7B9-4328-B77A-2F2DE83DA035}"/>
                </a:ext>
              </a:extLst>
            </p:cNvPr>
            <p:cNvSpPr/>
            <p:nvPr/>
          </p:nvSpPr>
          <p:spPr>
            <a:xfrm>
              <a:off x="3777523" y="733747"/>
              <a:ext cx="642837" cy="261574"/>
            </a:xfrm>
            <a:prstGeom prst="roundRect">
              <a:avLst>
                <a:gd name="adj" fmla="val 50000"/>
              </a:avLst>
            </a:prstGeom>
            <a:solidFill>
              <a:schemeClr val="tx1">
                <a:lumMod val="75000"/>
                <a:lumOff val="25000"/>
              </a:schemeClr>
            </a:solidFill>
            <a:ln w="9525">
              <a:solidFill>
                <a:schemeClr val="tx2">
                  <a:lumMod val="50000"/>
                  <a:lumOff val="50000"/>
                </a:schemeClr>
              </a:solidFill>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73" name="Rectangle 49">
              <a:extLst>
                <a:ext uri="{FF2B5EF4-FFF2-40B4-BE49-F238E27FC236}">
                  <a16:creationId xmlns:a16="http://schemas.microsoft.com/office/drawing/2014/main" id="{D41103F2-C7C1-4483-8D5E-B6C88590B644}"/>
                </a:ext>
              </a:extLst>
            </p:cNvPr>
            <p:cNvSpPr/>
            <p:nvPr/>
          </p:nvSpPr>
          <p:spPr>
            <a:xfrm>
              <a:off x="3894575" y="764094"/>
              <a:ext cx="349455" cy="184666"/>
            </a:xfrm>
            <a:prstGeom prst="rect">
              <a:avLst/>
            </a:prstGeom>
          </p:spPr>
          <p:txBody>
            <a:bodyPr wrap="none" lIns="0" tIns="0" rIns="0" bIns="0" anchor="ctr">
              <a:spAutoFit/>
            </a:bodyPr>
            <a:lstStyle/>
            <a:p>
              <a:pPr algn="ctr"/>
              <a:r>
                <a:rPr lang="en-IN" sz="1200" dirty="0">
                  <a:solidFill>
                    <a:schemeClr val="bg1"/>
                  </a:solidFill>
                  <a:latin typeface="Bebas Neue Bold" panose="020B0606020202050201" pitchFamily="34" charset="0"/>
                </a:rPr>
                <a:t>-25.6%</a:t>
              </a:r>
            </a:p>
          </p:txBody>
        </p:sp>
        <p:sp>
          <p:nvSpPr>
            <p:cNvPr id="76" name="Isosceles Triangle 50">
              <a:extLst>
                <a:ext uri="{FF2B5EF4-FFF2-40B4-BE49-F238E27FC236}">
                  <a16:creationId xmlns:a16="http://schemas.microsoft.com/office/drawing/2014/main" id="{A0C7DDF6-7EAE-4F1C-99D2-F826FD4D1361}"/>
                </a:ext>
              </a:extLst>
            </p:cNvPr>
            <p:cNvSpPr/>
            <p:nvPr/>
          </p:nvSpPr>
          <p:spPr>
            <a:xfrm rot="10800000">
              <a:off x="4263399" y="816169"/>
              <a:ext cx="84254" cy="80515"/>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77" name="Freeform 6">
              <a:extLst>
                <a:ext uri="{FF2B5EF4-FFF2-40B4-BE49-F238E27FC236}">
                  <a16:creationId xmlns:a16="http://schemas.microsoft.com/office/drawing/2014/main" id="{57040897-F457-46B9-B053-46065AAAA47C}"/>
                </a:ext>
              </a:extLst>
            </p:cNvPr>
            <p:cNvSpPr>
              <a:spLocks/>
            </p:cNvSpPr>
            <p:nvPr/>
          </p:nvSpPr>
          <p:spPr bwMode="auto">
            <a:xfrm>
              <a:off x="677491" y="548795"/>
              <a:ext cx="1170432" cy="626482"/>
            </a:xfrm>
            <a:custGeom>
              <a:avLst/>
              <a:gdLst>
                <a:gd name="T0" fmla="*/ 470 w 546"/>
                <a:gd name="T1" fmla="*/ 146 h 292"/>
                <a:gd name="T2" fmla="*/ 491 w 546"/>
                <a:gd name="T3" fmla="*/ 62 h 292"/>
                <a:gd name="T4" fmla="*/ 546 w 546"/>
                <a:gd name="T5" fmla="*/ 0 h 292"/>
                <a:gd name="T6" fmla="*/ 106 w 546"/>
                <a:gd name="T7" fmla="*/ 0 h 292"/>
                <a:gd name="T8" fmla="*/ 106 w 546"/>
                <a:gd name="T9" fmla="*/ 0 h 292"/>
                <a:gd name="T10" fmla="*/ 106 w 546"/>
                <a:gd name="T11" fmla="*/ 0 h 292"/>
                <a:gd name="T12" fmla="*/ 106 w 546"/>
                <a:gd name="T13" fmla="*/ 0 h 292"/>
                <a:gd name="T14" fmla="*/ 106 w 546"/>
                <a:gd name="T15" fmla="*/ 0 h 292"/>
                <a:gd name="T16" fmla="*/ 106 w 546"/>
                <a:gd name="T17" fmla="*/ 0 h 292"/>
                <a:gd name="T18" fmla="*/ 106 w 546"/>
                <a:gd name="T19" fmla="*/ 0 h 292"/>
                <a:gd name="T20" fmla="*/ 105 w 546"/>
                <a:gd name="T21" fmla="*/ 0 h 292"/>
                <a:gd name="T22" fmla="*/ 105 w 546"/>
                <a:gd name="T23" fmla="*/ 0 h 292"/>
                <a:gd name="T24" fmla="*/ 105 w 546"/>
                <a:gd name="T25" fmla="*/ 0 h 292"/>
                <a:gd name="T26" fmla="*/ 105 w 546"/>
                <a:gd name="T27" fmla="*/ 0 h 292"/>
                <a:gd name="T28" fmla="*/ 105 w 546"/>
                <a:gd name="T29" fmla="*/ 0 h 292"/>
                <a:gd name="T30" fmla="*/ 105 w 546"/>
                <a:gd name="T31" fmla="*/ 0 h 292"/>
                <a:gd name="T32" fmla="*/ 105 w 546"/>
                <a:gd name="T33" fmla="*/ 0 h 292"/>
                <a:gd name="T34" fmla="*/ 105 w 546"/>
                <a:gd name="T35" fmla="*/ 0 h 292"/>
                <a:gd name="T36" fmla="*/ 105 w 546"/>
                <a:gd name="T37" fmla="*/ 0 h 292"/>
                <a:gd name="T38" fmla="*/ 105 w 546"/>
                <a:gd name="T39" fmla="*/ 0 h 292"/>
                <a:gd name="T40" fmla="*/ 105 w 546"/>
                <a:gd name="T41" fmla="*/ 0 h 292"/>
                <a:gd name="T42" fmla="*/ 104 w 546"/>
                <a:gd name="T43" fmla="*/ 0 h 292"/>
                <a:gd name="T44" fmla="*/ 104 w 546"/>
                <a:gd name="T45" fmla="*/ 0 h 292"/>
                <a:gd name="T46" fmla="*/ 104 w 546"/>
                <a:gd name="T47" fmla="*/ 0 h 292"/>
                <a:gd name="T48" fmla="*/ 104 w 546"/>
                <a:gd name="T49" fmla="*/ 0 h 292"/>
                <a:gd name="T50" fmla="*/ 104 w 546"/>
                <a:gd name="T51" fmla="*/ 0 h 292"/>
                <a:gd name="T52" fmla="*/ 104 w 546"/>
                <a:gd name="T53" fmla="*/ 0 h 292"/>
                <a:gd name="T54" fmla="*/ 104 w 546"/>
                <a:gd name="T55" fmla="*/ 0 h 292"/>
                <a:gd name="T56" fmla="*/ 104 w 546"/>
                <a:gd name="T57" fmla="*/ 0 h 292"/>
                <a:gd name="T58" fmla="*/ 104 w 546"/>
                <a:gd name="T59" fmla="*/ 0 h 292"/>
                <a:gd name="T60" fmla="*/ 104 w 546"/>
                <a:gd name="T61" fmla="*/ 0 h 292"/>
                <a:gd name="T62" fmla="*/ 104 w 546"/>
                <a:gd name="T63" fmla="*/ 0 h 292"/>
                <a:gd name="T64" fmla="*/ 104 w 546"/>
                <a:gd name="T65" fmla="*/ 0 h 292"/>
                <a:gd name="T66" fmla="*/ 103 w 546"/>
                <a:gd name="T67" fmla="*/ 0 h 292"/>
                <a:gd name="T68" fmla="*/ 103 w 546"/>
                <a:gd name="T69" fmla="*/ 0 h 292"/>
                <a:gd name="T70" fmla="*/ 103 w 546"/>
                <a:gd name="T71" fmla="*/ 0 h 292"/>
                <a:gd name="T72" fmla="*/ 103 w 546"/>
                <a:gd name="T73" fmla="*/ 0 h 292"/>
                <a:gd name="T74" fmla="*/ 96 w 546"/>
                <a:gd name="T75" fmla="*/ 0 h 292"/>
                <a:gd name="T76" fmla="*/ 94 w 546"/>
                <a:gd name="T77" fmla="*/ 0 h 292"/>
                <a:gd name="T78" fmla="*/ 89 w 546"/>
                <a:gd name="T79" fmla="*/ 1 h 292"/>
                <a:gd name="T80" fmla="*/ 88 w 546"/>
                <a:gd name="T81" fmla="*/ 1 h 292"/>
                <a:gd name="T82" fmla="*/ 81 w 546"/>
                <a:gd name="T83" fmla="*/ 3 h 292"/>
                <a:gd name="T84" fmla="*/ 80 w 546"/>
                <a:gd name="T85" fmla="*/ 3 h 292"/>
                <a:gd name="T86" fmla="*/ 74 w 546"/>
                <a:gd name="T87" fmla="*/ 5 h 292"/>
                <a:gd name="T88" fmla="*/ 73 w 546"/>
                <a:gd name="T89" fmla="*/ 5 h 292"/>
                <a:gd name="T90" fmla="*/ 67 w 546"/>
                <a:gd name="T91" fmla="*/ 7 h 292"/>
                <a:gd name="T92" fmla="*/ 66 w 546"/>
                <a:gd name="T93" fmla="*/ 8 h 292"/>
                <a:gd name="T94" fmla="*/ 60 w 546"/>
                <a:gd name="T95" fmla="*/ 10 h 292"/>
                <a:gd name="T96" fmla="*/ 59 w 546"/>
                <a:gd name="T97" fmla="*/ 11 h 292"/>
                <a:gd name="T98" fmla="*/ 53 w 546"/>
                <a:gd name="T99" fmla="*/ 14 h 292"/>
                <a:gd name="T100" fmla="*/ 53 w 546"/>
                <a:gd name="T101" fmla="*/ 14 h 292"/>
                <a:gd name="T102" fmla="*/ 48 w 546"/>
                <a:gd name="T103" fmla="*/ 17 h 292"/>
                <a:gd name="T104" fmla="*/ 47 w 546"/>
                <a:gd name="T105" fmla="*/ 18 h 292"/>
                <a:gd name="T106" fmla="*/ 36 w 546"/>
                <a:gd name="T107" fmla="*/ 26 h 292"/>
                <a:gd name="T108" fmla="*/ 35 w 546"/>
                <a:gd name="T109" fmla="*/ 27 h 292"/>
                <a:gd name="T110" fmla="*/ 26 w 546"/>
                <a:gd name="T111" fmla="*/ 37 h 292"/>
                <a:gd name="T112" fmla="*/ 25 w 546"/>
                <a:gd name="T113" fmla="*/ 37 h 292"/>
                <a:gd name="T114" fmla="*/ 0 w 546"/>
                <a:gd name="T115" fmla="*/ 106 h 292"/>
                <a:gd name="T116" fmla="*/ 0 w 546"/>
                <a:gd name="T117" fmla="*/ 186 h 292"/>
                <a:gd name="T118" fmla="*/ 106 w 546"/>
                <a:gd name="T119" fmla="*/ 292 h 292"/>
                <a:gd name="T120" fmla="*/ 544 w 546"/>
                <a:gd name="T121" fmla="*/ 292 h 292"/>
                <a:gd name="T122" fmla="*/ 542 w 546"/>
                <a:gd name="T123" fmla="*/ 289 h 292"/>
                <a:gd name="T124" fmla="*/ 470 w 546"/>
                <a:gd name="T125" fmla="*/ 146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6" h="292">
                  <a:moveTo>
                    <a:pt x="470" y="146"/>
                  </a:moveTo>
                  <a:cubicBezTo>
                    <a:pt x="470" y="115"/>
                    <a:pt x="477" y="87"/>
                    <a:pt x="491" y="62"/>
                  </a:cubicBezTo>
                  <a:cubicBezTo>
                    <a:pt x="504" y="37"/>
                    <a:pt x="523" y="16"/>
                    <a:pt x="54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3" y="0"/>
                    <a:pt x="103" y="0"/>
                  </a:cubicBezTo>
                  <a:cubicBezTo>
                    <a:pt x="103" y="0"/>
                    <a:pt x="103" y="0"/>
                    <a:pt x="103" y="0"/>
                  </a:cubicBezTo>
                  <a:cubicBezTo>
                    <a:pt x="103" y="0"/>
                    <a:pt x="103" y="0"/>
                    <a:pt x="103" y="0"/>
                  </a:cubicBezTo>
                  <a:cubicBezTo>
                    <a:pt x="103" y="0"/>
                    <a:pt x="103" y="0"/>
                    <a:pt x="103" y="0"/>
                  </a:cubicBezTo>
                  <a:cubicBezTo>
                    <a:pt x="101" y="0"/>
                    <a:pt x="98" y="0"/>
                    <a:pt x="96" y="0"/>
                  </a:cubicBezTo>
                  <a:cubicBezTo>
                    <a:pt x="96" y="0"/>
                    <a:pt x="95" y="0"/>
                    <a:pt x="94" y="0"/>
                  </a:cubicBezTo>
                  <a:cubicBezTo>
                    <a:pt x="92" y="1"/>
                    <a:pt x="90" y="1"/>
                    <a:pt x="89" y="1"/>
                  </a:cubicBezTo>
                  <a:cubicBezTo>
                    <a:pt x="88" y="1"/>
                    <a:pt x="88" y="1"/>
                    <a:pt x="88" y="1"/>
                  </a:cubicBezTo>
                  <a:cubicBezTo>
                    <a:pt x="85" y="2"/>
                    <a:pt x="83" y="2"/>
                    <a:pt x="81" y="3"/>
                  </a:cubicBezTo>
                  <a:cubicBezTo>
                    <a:pt x="81" y="3"/>
                    <a:pt x="80" y="3"/>
                    <a:pt x="80" y="3"/>
                  </a:cubicBezTo>
                  <a:cubicBezTo>
                    <a:pt x="78" y="4"/>
                    <a:pt x="76" y="4"/>
                    <a:pt x="74" y="5"/>
                  </a:cubicBezTo>
                  <a:cubicBezTo>
                    <a:pt x="74" y="5"/>
                    <a:pt x="73" y="5"/>
                    <a:pt x="73" y="5"/>
                  </a:cubicBezTo>
                  <a:cubicBezTo>
                    <a:pt x="71" y="6"/>
                    <a:pt x="69" y="6"/>
                    <a:pt x="67" y="7"/>
                  </a:cubicBezTo>
                  <a:cubicBezTo>
                    <a:pt x="66" y="7"/>
                    <a:pt x="66" y="8"/>
                    <a:pt x="66" y="8"/>
                  </a:cubicBezTo>
                  <a:cubicBezTo>
                    <a:pt x="64" y="8"/>
                    <a:pt x="62" y="9"/>
                    <a:pt x="60" y="10"/>
                  </a:cubicBezTo>
                  <a:cubicBezTo>
                    <a:pt x="60" y="10"/>
                    <a:pt x="60" y="10"/>
                    <a:pt x="59" y="11"/>
                  </a:cubicBezTo>
                  <a:cubicBezTo>
                    <a:pt x="57" y="12"/>
                    <a:pt x="55" y="13"/>
                    <a:pt x="53" y="14"/>
                  </a:cubicBezTo>
                  <a:cubicBezTo>
                    <a:pt x="53" y="14"/>
                    <a:pt x="53" y="14"/>
                    <a:pt x="53" y="14"/>
                  </a:cubicBezTo>
                  <a:cubicBezTo>
                    <a:pt x="51" y="15"/>
                    <a:pt x="49" y="16"/>
                    <a:pt x="48" y="17"/>
                  </a:cubicBezTo>
                  <a:cubicBezTo>
                    <a:pt x="47" y="18"/>
                    <a:pt x="47" y="18"/>
                    <a:pt x="47" y="18"/>
                  </a:cubicBezTo>
                  <a:cubicBezTo>
                    <a:pt x="43" y="21"/>
                    <a:pt x="39" y="23"/>
                    <a:pt x="36" y="26"/>
                  </a:cubicBezTo>
                  <a:cubicBezTo>
                    <a:pt x="36" y="27"/>
                    <a:pt x="36" y="27"/>
                    <a:pt x="35" y="27"/>
                  </a:cubicBezTo>
                  <a:cubicBezTo>
                    <a:pt x="32" y="30"/>
                    <a:pt x="29" y="33"/>
                    <a:pt x="26" y="37"/>
                  </a:cubicBezTo>
                  <a:cubicBezTo>
                    <a:pt x="25" y="37"/>
                    <a:pt x="25" y="37"/>
                    <a:pt x="25" y="37"/>
                  </a:cubicBezTo>
                  <a:cubicBezTo>
                    <a:pt x="10" y="56"/>
                    <a:pt x="0" y="79"/>
                    <a:pt x="0" y="106"/>
                  </a:cubicBezTo>
                  <a:cubicBezTo>
                    <a:pt x="0" y="186"/>
                    <a:pt x="0" y="186"/>
                    <a:pt x="0" y="186"/>
                  </a:cubicBezTo>
                  <a:cubicBezTo>
                    <a:pt x="0" y="244"/>
                    <a:pt x="48" y="292"/>
                    <a:pt x="106" y="292"/>
                  </a:cubicBezTo>
                  <a:cubicBezTo>
                    <a:pt x="544" y="292"/>
                    <a:pt x="544" y="292"/>
                    <a:pt x="544" y="292"/>
                  </a:cubicBezTo>
                  <a:cubicBezTo>
                    <a:pt x="543" y="291"/>
                    <a:pt x="542" y="290"/>
                    <a:pt x="542" y="289"/>
                  </a:cubicBezTo>
                  <a:cubicBezTo>
                    <a:pt x="498" y="256"/>
                    <a:pt x="470" y="204"/>
                    <a:pt x="470" y="146"/>
                  </a:cubicBez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78" name="Freeform: Shape 52">
              <a:extLst>
                <a:ext uri="{FF2B5EF4-FFF2-40B4-BE49-F238E27FC236}">
                  <a16:creationId xmlns:a16="http://schemas.microsoft.com/office/drawing/2014/main" id="{12944307-4C45-4287-BA47-06CECE0FF8B5}"/>
                </a:ext>
              </a:extLst>
            </p:cNvPr>
            <p:cNvSpPr>
              <a:spLocks/>
            </p:cNvSpPr>
            <p:nvPr/>
          </p:nvSpPr>
          <p:spPr bwMode="auto">
            <a:xfrm>
              <a:off x="2390623" y="679850"/>
              <a:ext cx="1358584" cy="363491"/>
            </a:xfrm>
            <a:custGeom>
              <a:avLst/>
              <a:gdLst>
                <a:gd name="connsiteX0" fmla="*/ 0 w 1997402"/>
                <a:gd name="connsiteY0" fmla="*/ 0 h 534408"/>
                <a:gd name="connsiteX1" fmla="*/ 1591548 w 1997402"/>
                <a:gd name="connsiteY1" fmla="*/ 0 h 534408"/>
                <a:gd name="connsiteX2" fmla="*/ 1591548 w 1997402"/>
                <a:gd name="connsiteY2" fmla="*/ 356 h 534408"/>
                <a:gd name="connsiteX3" fmla="*/ 1784986 w 1997402"/>
                <a:gd name="connsiteY3" fmla="*/ 356 h 534408"/>
                <a:gd name="connsiteX4" fmla="*/ 1841638 w 1997402"/>
                <a:gd name="connsiteY4" fmla="*/ 28773 h 534408"/>
                <a:gd name="connsiteX5" fmla="*/ 1983239 w 1997402"/>
                <a:gd name="connsiteY5" fmla="*/ 227478 h 534408"/>
                <a:gd name="connsiteX6" fmla="*/ 1983239 w 1997402"/>
                <a:gd name="connsiteY6" fmla="*/ 309529 h 534408"/>
                <a:gd name="connsiteX7" fmla="*/ 1841638 w 1997402"/>
                <a:gd name="connsiteY7" fmla="*/ 505088 h 534408"/>
                <a:gd name="connsiteX8" fmla="*/ 1784986 w 1997402"/>
                <a:gd name="connsiteY8" fmla="*/ 533505 h 534408"/>
                <a:gd name="connsiteX9" fmla="*/ 1591548 w 1997402"/>
                <a:gd name="connsiteY9" fmla="*/ 533505 h 534408"/>
                <a:gd name="connsiteX10" fmla="*/ 1591548 w 1997402"/>
                <a:gd name="connsiteY10" fmla="*/ 534408 h 534408"/>
                <a:gd name="connsiteX11" fmla="*/ 0 w 1997402"/>
                <a:gd name="connsiteY11" fmla="*/ 534408 h 53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7402" h="534408">
                  <a:moveTo>
                    <a:pt x="0" y="0"/>
                  </a:moveTo>
                  <a:lnTo>
                    <a:pt x="1591548" y="0"/>
                  </a:lnTo>
                  <a:lnTo>
                    <a:pt x="1591548" y="356"/>
                  </a:lnTo>
                  <a:lnTo>
                    <a:pt x="1784986" y="356"/>
                  </a:lnTo>
                  <a:cubicBezTo>
                    <a:pt x="1806989" y="356"/>
                    <a:pt x="1829049" y="9846"/>
                    <a:pt x="1841638" y="28773"/>
                  </a:cubicBezTo>
                  <a:lnTo>
                    <a:pt x="1983239" y="227478"/>
                  </a:lnTo>
                  <a:cubicBezTo>
                    <a:pt x="2002123" y="252749"/>
                    <a:pt x="2002123" y="284258"/>
                    <a:pt x="1983239" y="309529"/>
                  </a:cubicBezTo>
                  <a:lnTo>
                    <a:pt x="1841638" y="505088"/>
                  </a:lnTo>
                  <a:cubicBezTo>
                    <a:pt x="1829049" y="524015"/>
                    <a:pt x="1806989" y="533505"/>
                    <a:pt x="1784986" y="533505"/>
                  </a:cubicBezTo>
                  <a:lnTo>
                    <a:pt x="1591548" y="533505"/>
                  </a:lnTo>
                  <a:lnTo>
                    <a:pt x="1591548" y="534408"/>
                  </a:lnTo>
                  <a:lnTo>
                    <a:pt x="0" y="534408"/>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noAutofit/>
            </a:bodyPr>
            <a:lstStyle/>
            <a:p>
              <a:endParaRPr lang="en-IN" dirty="0"/>
            </a:p>
          </p:txBody>
        </p:sp>
        <p:sp>
          <p:nvSpPr>
            <p:cNvPr id="79" name="Freeform 9">
              <a:extLst>
                <a:ext uri="{FF2B5EF4-FFF2-40B4-BE49-F238E27FC236}">
                  <a16:creationId xmlns:a16="http://schemas.microsoft.com/office/drawing/2014/main" id="{8A62BEFE-697B-4FC0-BF72-C9AC84059E31}"/>
                </a:ext>
              </a:extLst>
            </p:cNvPr>
            <p:cNvSpPr>
              <a:spLocks noEditPoints="1"/>
            </p:cNvSpPr>
            <p:nvPr/>
          </p:nvSpPr>
          <p:spPr bwMode="auto">
            <a:xfrm>
              <a:off x="1685363" y="478769"/>
              <a:ext cx="765282" cy="765283"/>
            </a:xfrm>
            <a:custGeom>
              <a:avLst/>
              <a:gdLst>
                <a:gd name="T0" fmla="*/ 336 w 357"/>
                <a:gd name="T1" fmla="*/ 94 h 357"/>
                <a:gd name="T2" fmla="*/ 333 w 357"/>
                <a:gd name="T3" fmla="*/ 89 h 357"/>
                <a:gd name="T4" fmla="*/ 328 w 357"/>
                <a:gd name="T5" fmla="*/ 81 h 357"/>
                <a:gd name="T6" fmla="*/ 323 w 357"/>
                <a:gd name="T7" fmla="*/ 74 h 357"/>
                <a:gd name="T8" fmla="*/ 264 w 357"/>
                <a:gd name="T9" fmla="*/ 22 h 357"/>
                <a:gd name="T10" fmla="*/ 178 w 357"/>
                <a:gd name="T11" fmla="*/ 0 h 357"/>
                <a:gd name="T12" fmla="*/ 93 w 357"/>
                <a:gd name="T13" fmla="*/ 22 h 357"/>
                <a:gd name="T14" fmla="*/ 76 w 357"/>
                <a:gd name="T15" fmla="*/ 33 h 357"/>
                <a:gd name="T16" fmla="*/ 21 w 357"/>
                <a:gd name="T17" fmla="*/ 95 h 357"/>
                <a:gd name="T18" fmla="*/ 0 w 357"/>
                <a:gd name="T19" fmla="*/ 179 h 357"/>
                <a:gd name="T20" fmla="*/ 72 w 357"/>
                <a:gd name="T21" fmla="*/ 322 h 357"/>
                <a:gd name="T22" fmla="*/ 76 w 357"/>
                <a:gd name="T23" fmla="*/ 325 h 357"/>
                <a:gd name="T24" fmla="*/ 178 w 357"/>
                <a:gd name="T25" fmla="*/ 357 h 357"/>
                <a:gd name="T26" fmla="*/ 323 w 357"/>
                <a:gd name="T27" fmla="*/ 284 h 357"/>
                <a:gd name="T28" fmla="*/ 336 w 357"/>
                <a:gd name="T29" fmla="*/ 263 h 357"/>
                <a:gd name="T30" fmla="*/ 357 w 357"/>
                <a:gd name="T31" fmla="*/ 179 h 357"/>
                <a:gd name="T32" fmla="*/ 336 w 357"/>
                <a:gd name="T33" fmla="*/ 94 h 357"/>
                <a:gd name="T34" fmla="*/ 178 w 357"/>
                <a:gd name="T35" fmla="*/ 323 h 357"/>
                <a:gd name="T36" fmla="*/ 35 w 357"/>
                <a:gd name="T37" fmla="*/ 179 h 357"/>
                <a:gd name="T38" fmla="*/ 178 w 357"/>
                <a:gd name="T39" fmla="*/ 35 h 357"/>
                <a:gd name="T40" fmla="*/ 322 w 357"/>
                <a:gd name="T41" fmla="*/ 179 h 357"/>
                <a:gd name="T42" fmla="*/ 178 w 357"/>
                <a:gd name="T43" fmla="*/ 32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7" h="357">
                  <a:moveTo>
                    <a:pt x="336" y="94"/>
                  </a:moveTo>
                  <a:cubicBezTo>
                    <a:pt x="335" y="92"/>
                    <a:pt x="334" y="91"/>
                    <a:pt x="333" y="89"/>
                  </a:cubicBezTo>
                  <a:cubicBezTo>
                    <a:pt x="331" y="86"/>
                    <a:pt x="330" y="84"/>
                    <a:pt x="328" y="81"/>
                  </a:cubicBezTo>
                  <a:cubicBezTo>
                    <a:pt x="326" y="78"/>
                    <a:pt x="325" y="76"/>
                    <a:pt x="323" y="74"/>
                  </a:cubicBezTo>
                  <a:cubicBezTo>
                    <a:pt x="307" y="52"/>
                    <a:pt x="287" y="35"/>
                    <a:pt x="264" y="22"/>
                  </a:cubicBezTo>
                  <a:cubicBezTo>
                    <a:pt x="239" y="8"/>
                    <a:pt x="210" y="0"/>
                    <a:pt x="178" y="0"/>
                  </a:cubicBezTo>
                  <a:cubicBezTo>
                    <a:pt x="147" y="0"/>
                    <a:pt x="118" y="8"/>
                    <a:pt x="93" y="22"/>
                  </a:cubicBezTo>
                  <a:cubicBezTo>
                    <a:pt x="87" y="25"/>
                    <a:pt x="81" y="29"/>
                    <a:pt x="76" y="33"/>
                  </a:cubicBezTo>
                  <a:cubicBezTo>
                    <a:pt x="53" y="49"/>
                    <a:pt x="34" y="70"/>
                    <a:pt x="21" y="95"/>
                  </a:cubicBezTo>
                  <a:cubicBezTo>
                    <a:pt x="7" y="120"/>
                    <a:pt x="0" y="148"/>
                    <a:pt x="0" y="179"/>
                  </a:cubicBezTo>
                  <a:cubicBezTo>
                    <a:pt x="0" y="237"/>
                    <a:pt x="28" y="289"/>
                    <a:pt x="72" y="322"/>
                  </a:cubicBezTo>
                  <a:cubicBezTo>
                    <a:pt x="73" y="323"/>
                    <a:pt x="74" y="324"/>
                    <a:pt x="76" y="325"/>
                  </a:cubicBezTo>
                  <a:cubicBezTo>
                    <a:pt x="105" y="345"/>
                    <a:pt x="140" y="357"/>
                    <a:pt x="178" y="357"/>
                  </a:cubicBezTo>
                  <a:cubicBezTo>
                    <a:pt x="238" y="357"/>
                    <a:pt x="290" y="328"/>
                    <a:pt x="323" y="284"/>
                  </a:cubicBezTo>
                  <a:cubicBezTo>
                    <a:pt x="328" y="277"/>
                    <a:pt x="332" y="271"/>
                    <a:pt x="336" y="263"/>
                  </a:cubicBezTo>
                  <a:cubicBezTo>
                    <a:pt x="349" y="238"/>
                    <a:pt x="357" y="209"/>
                    <a:pt x="357" y="179"/>
                  </a:cubicBezTo>
                  <a:cubicBezTo>
                    <a:pt x="357" y="148"/>
                    <a:pt x="349" y="119"/>
                    <a:pt x="336" y="94"/>
                  </a:cubicBezTo>
                  <a:close/>
                  <a:moveTo>
                    <a:pt x="178" y="323"/>
                  </a:moveTo>
                  <a:cubicBezTo>
                    <a:pt x="99" y="323"/>
                    <a:pt x="35" y="258"/>
                    <a:pt x="35" y="179"/>
                  </a:cubicBezTo>
                  <a:cubicBezTo>
                    <a:pt x="35" y="99"/>
                    <a:pt x="99" y="35"/>
                    <a:pt x="178" y="35"/>
                  </a:cubicBezTo>
                  <a:cubicBezTo>
                    <a:pt x="258" y="35"/>
                    <a:pt x="322" y="99"/>
                    <a:pt x="322" y="179"/>
                  </a:cubicBezTo>
                  <a:cubicBezTo>
                    <a:pt x="322" y="258"/>
                    <a:pt x="258" y="323"/>
                    <a:pt x="178" y="323"/>
                  </a:cubicBezTo>
                  <a:close/>
                </a:path>
              </a:pathLst>
            </a:custGeom>
            <a:solidFill>
              <a:schemeClr val="accent2"/>
            </a:solidFill>
            <a:ln w="2857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105" name="Oval 10">
              <a:extLst>
                <a:ext uri="{FF2B5EF4-FFF2-40B4-BE49-F238E27FC236}">
                  <a16:creationId xmlns:a16="http://schemas.microsoft.com/office/drawing/2014/main" id="{ED7C6B69-0A62-4BAA-8CA8-74F49FF46AB1}"/>
                </a:ext>
              </a:extLst>
            </p:cNvPr>
            <p:cNvSpPr>
              <a:spLocks noChangeArrowheads="1"/>
            </p:cNvSpPr>
            <p:nvPr/>
          </p:nvSpPr>
          <p:spPr bwMode="auto">
            <a:xfrm>
              <a:off x="1760391" y="553796"/>
              <a:ext cx="615227" cy="616478"/>
            </a:xfrm>
            <a:prstGeom prst="ellipse">
              <a:avLst/>
            </a:pr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106" name="Freeform 11">
              <a:extLst>
                <a:ext uri="{FF2B5EF4-FFF2-40B4-BE49-F238E27FC236}">
                  <a16:creationId xmlns:a16="http://schemas.microsoft.com/office/drawing/2014/main" id="{5FB77EA5-9F59-46F6-840C-09088E405657}"/>
                </a:ext>
              </a:extLst>
            </p:cNvPr>
            <p:cNvSpPr>
              <a:spLocks/>
            </p:cNvSpPr>
            <p:nvPr/>
          </p:nvSpPr>
          <p:spPr bwMode="auto">
            <a:xfrm>
              <a:off x="761272" y="622572"/>
              <a:ext cx="1545571" cy="480178"/>
            </a:xfrm>
            <a:custGeom>
              <a:avLst/>
              <a:gdLst>
                <a:gd name="T0" fmla="*/ 609 w 721"/>
                <a:gd name="T1" fmla="*/ 0 h 224"/>
                <a:gd name="T2" fmla="*/ 70 w 721"/>
                <a:gd name="T3" fmla="*/ 0 h 224"/>
                <a:gd name="T4" fmla="*/ 0 w 721"/>
                <a:gd name="T5" fmla="*/ 70 h 224"/>
                <a:gd name="T6" fmla="*/ 0 w 721"/>
                <a:gd name="T7" fmla="*/ 153 h 224"/>
                <a:gd name="T8" fmla="*/ 70 w 721"/>
                <a:gd name="T9" fmla="*/ 224 h 224"/>
                <a:gd name="T10" fmla="*/ 609 w 721"/>
                <a:gd name="T11" fmla="*/ 224 h 224"/>
                <a:gd name="T12" fmla="*/ 721 w 721"/>
                <a:gd name="T13" fmla="*/ 112 h 224"/>
                <a:gd name="T14" fmla="*/ 609 w 721"/>
                <a:gd name="T15" fmla="*/ 0 h 2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1" h="224">
                  <a:moveTo>
                    <a:pt x="609" y="0"/>
                  </a:moveTo>
                  <a:cubicBezTo>
                    <a:pt x="70" y="0"/>
                    <a:pt x="70" y="0"/>
                    <a:pt x="70" y="0"/>
                  </a:cubicBezTo>
                  <a:cubicBezTo>
                    <a:pt x="32" y="0"/>
                    <a:pt x="0" y="31"/>
                    <a:pt x="0" y="70"/>
                  </a:cubicBezTo>
                  <a:cubicBezTo>
                    <a:pt x="0" y="153"/>
                    <a:pt x="0" y="153"/>
                    <a:pt x="0" y="153"/>
                  </a:cubicBezTo>
                  <a:cubicBezTo>
                    <a:pt x="0" y="192"/>
                    <a:pt x="32" y="224"/>
                    <a:pt x="70" y="224"/>
                  </a:cubicBezTo>
                  <a:cubicBezTo>
                    <a:pt x="609" y="224"/>
                    <a:pt x="609" y="224"/>
                    <a:pt x="609" y="224"/>
                  </a:cubicBezTo>
                  <a:cubicBezTo>
                    <a:pt x="671" y="224"/>
                    <a:pt x="721" y="174"/>
                    <a:pt x="721" y="112"/>
                  </a:cubicBezTo>
                  <a:cubicBezTo>
                    <a:pt x="721" y="50"/>
                    <a:pt x="671" y="0"/>
                    <a:pt x="609" y="0"/>
                  </a:cubicBezTo>
                  <a:close/>
                </a:path>
              </a:pathLst>
            </a:custGeom>
            <a:solidFill>
              <a:srgbClr val="FFFFFF"/>
            </a:solidFill>
            <a:ln w="1111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IN" dirty="0"/>
            </a:p>
          </p:txBody>
        </p:sp>
        <p:sp>
          <p:nvSpPr>
            <p:cNvPr id="107" name="Oval 12">
              <a:extLst>
                <a:ext uri="{FF2B5EF4-FFF2-40B4-BE49-F238E27FC236}">
                  <a16:creationId xmlns:a16="http://schemas.microsoft.com/office/drawing/2014/main" id="{E2C9EC9A-14F8-41D5-A144-A801B94B1AF0}"/>
                </a:ext>
              </a:extLst>
            </p:cNvPr>
            <p:cNvSpPr>
              <a:spLocks noChangeArrowheads="1"/>
            </p:cNvSpPr>
            <p:nvPr/>
          </p:nvSpPr>
          <p:spPr bwMode="auto">
            <a:xfrm>
              <a:off x="1880435" y="669483"/>
              <a:ext cx="372638" cy="373888"/>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108" name="Rectangle 57">
              <a:extLst>
                <a:ext uri="{FF2B5EF4-FFF2-40B4-BE49-F238E27FC236}">
                  <a16:creationId xmlns:a16="http://schemas.microsoft.com/office/drawing/2014/main" id="{2E058A7A-9036-4190-B246-48BF7B12A431}"/>
                </a:ext>
              </a:extLst>
            </p:cNvPr>
            <p:cNvSpPr/>
            <p:nvPr/>
          </p:nvSpPr>
          <p:spPr>
            <a:xfrm>
              <a:off x="711830" y="699461"/>
              <a:ext cx="1192264" cy="313932"/>
            </a:xfrm>
            <a:prstGeom prst="rect">
              <a:avLst/>
            </a:prstGeom>
          </p:spPr>
          <p:txBody>
            <a:bodyPr wrap="square" anchor="ctr">
              <a:spAutoFit/>
            </a:bodyPr>
            <a:lstStyle/>
            <a:p>
              <a:pPr lvl="0" algn="ctr">
                <a:lnSpc>
                  <a:spcPct val="80000"/>
                </a:lnSpc>
                <a:defRPr/>
              </a:pPr>
              <a:r>
                <a:rPr lang="en-ZA" sz="1800" kern="0" dirty="0">
                  <a:solidFill>
                    <a:schemeClr val="accent2"/>
                  </a:solidFill>
                  <a:latin typeface="Bebas Neue Bold" panose="020B0606020202050201" pitchFamily="34" charset="0"/>
                </a:rPr>
                <a:t>EASTERN CAPE</a:t>
              </a:r>
            </a:p>
          </p:txBody>
        </p:sp>
        <p:sp>
          <p:nvSpPr>
            <p:cNvPr id="109" name="Rectangle 58">
              <a:extLst>
                <a:ext uri="{FF2B5EF4-FFF2-40B4-BE49-F238E27FC236}">
                  <a16:creationId xmlns:a16="http://schemas.microsoft.com/office/drawing/2014/main" id="{4CB7A806-1516-4171-AC68-8AB361AEE56C}"/>
                </a:ext>
              </a:extLst>
            </p:cNvPr>
            <p:cNvSpPr/>
            <p:nvPr/>
          </p:nvSpPr>
          <p:spPr>
            <a:xfrm>
              <a:off x="2513432" y="717928"/>
              <a:ext cx="1088439" cy="276999"/>
            </a:xfrm>
            <a:prstGeom prst="rect">
              <a:avLst/>
            </a:prstGeom>
          </p:spPr>
          <p:txBody>
            <a:bodyPr wrap="none" lIns="0" tIns="0" rIns="0" bIns="0" anchor="ctr">
              <a:spAutoFit/>
            </a:bodyPr>
            <a:lstStyle/>
            <a:p>
              <a:pPr lvl="0" algn="ctr">
                <a:defRPr/>
              </a:pPr>
              <a:r>
                <a:rPr lang="en-ZA" sz="1800" dirty="0">
                  <a:solidFill>
                    <a:schemeClr val="bg1"/>
                  </a:solidFill>
                  <a:latin typeface="Bebas Neue Bold" panose="020B0606020202050201" pitchFamily="34" charset="0"/>
                </a:rPr>
                <a:t>84.0 THOUSAND</a:t>
              </a:r>
            </a:p>
          </p:txBody>
        </p:sp>
        <p:grpSp>
          <p:nvGrpSpPr>
            <p:cNvPr id="110" name="Group 286">
              <a:extLst>
                <a:ext uri="{FF2B5EF4-FFF2-40B4-BE49-F238E27FC236}">
                  <a16:creationId xmlns:a16="http://schemas.microsoft.com/office/drawing/2014/main" id="{706FBCDE-466A-4EDA-9575-66BF08D5E4EA}"/>
                </a:ext>
              </a:extLst>
            </p:cNvPr>
            <p:cNvGrpSpPr>
              <a:grpSpLocks noChangeAspect="1"/>
            </p:cNvGrpSpPr>
            <p:nvPr/>
          </p:nvGrpSpPr>
          <p:grpSpPr bwMode="auto">
            <a:xfrm>
              <a:off x="1964574" y="736354"/>
              <a:ext cx="210256" cy="238155"/>
              <a:chOff x="173" y="2224"/>
              <a:chExt cx="590" cy="683"/>
            </a:xfrm>
            <a:solidFill>
              <a:schemeClr val="bg1"/>
            </a:solidFill>
          </p:grpSpPr>
          <p:sp>
            <p:nvSpPr>
              <p:cNvPr id="111" name="Freeform 86">
                <a:extLst>
                  <a:ext uri="{FF2B5EF4-FFF2-40B4-BE49-F238E27FC236}">
                    <a16:creationId xmlns:a16="http://schemas.microsoft.com/office/drawing/2014/main" id="{ADEF6417-BBF6-4D47-824A-7ECC01F30958}"/>
                  </a:ext>
                </a:extLst>
              </p:cNvPr>
              <p:cNvSpPr>
                <a:spLocks noEditPoints="1"/>
              </p:cNvSpPr>
              <p:nvPr/>
            </p:nvSpPr>
            <p:spPr bwMode="auto">
              <a:xfrm>
                <a:off x="463" y="2224"/>
                <a:ext cx="300" cy="675"/>
              </a:xfrm>
              <a:custGeom>
                <a:avLst/>
                <a:gdLst>
                  <a:gd name="T0" fmla="*/ 8 w 204"/>
                  <a:gd name="T1" fmla="*/ 203 h 460"/>
                  <a:gd name="T2" fmla="*/ 24 w 204"/>
                  <a:gd name="T3" fmla="*/ 211 h 460"/>
                  <a:gd name="T4" fmla="*/ 26 w 204"/>
                  <a:gd name="T5" fmla="*/ 196 h 460"/>
                  <a:gd name="T6" fmla="*/ 33 w 204"/>
                  <a:gd name="T7" fmla="*/ 190 h 460"/>
                  <a:gd name="T8" fmla="*/ 42 w 204"/>
                  <a:gd name="T9" fmla="*/ 179 h 460"/>
                  <a:gd name="T10" fmla="*/ 43 w 204"/>
                  <a:gd name="T11" fmla="*/ 204 h 460"/>
                  <a:gd name="T12" fmla="*/ 34 w 204"/>
                  <a:gd name="T13" fmla="*/ 230 h 460"/>
                  <a:gd name="T14" fmla="*/ 24 w 204"/>
                  <a:gd name="T15" fmla="*/ 304 h 460"/>
                  <a:gd name="T16" fmla="*/ 50 w 204"/>
                  <a:gd name="T17" fmla="*/ 295 h 460"/>
                  <a:gd name="T18" fmla="*/ 69 w 204"/>
                  <a:gd name="T19" fmla="*/ 290 h 460"/>
                  <a:gd name="T20" fmla="*/ 66 w 204"/>
                  <a:gd name="T21" fmla="*/ 361 h 460"/>
                  <a:gd name="T22" fmla="*/ 74 w 204"/>
                  <a:gd name="T23" fmla="*/ 391 h 460"/>
                  <a:gd name="T24" fmla="*/ 74 w 204"/>
                  <a:gd name="T25" fmla="*/ 413 h 460"/>
                  <a:gd name="T26" fmla="*/ 93 w 204"/>
                  <a:gd name="T27" fmla="*/ 431 h 460"/>
                  <a:gd name="T28" fmla="*/ 97 w 204"/>
                  <a:gd name="T29" fmla="*/ 393 h 460"/>
                  <a:gd name="T30" fmla="*/ 97 w 204"/>
                  <a:gd name="T31" fmla="*/ 362 h 460"/>
                  <a:gd name="T32" fmla="*/ 100 w 204"/>
                  <a:gd name="T33" fmla="*/ 315 h 460"/>
                  <a:gd name="T34" fmla="*/ 107 w 204"/>
                  <a:gd name="T35" fmla="*/ 276 h 460"/>
                  <a:gd name="T36" fmla="*/ 116 w 204"/>
                  <a:gd name="T37" fmla="*/ 291 h 460"/>
                  <a:gd name="T38" fmla="*/ 119 w 204"/>
                  <a:gd name="T39" fmla="*/ 328 h 460"/>
                  <a:gd name="T40" fmla="*/ 121 w 204"/>
                  <a:gd name="T41" fmla="*/ 377 h 460"/>
                  <a:gd name="T42" fmla="*/ 121 w 204"/>
                  <a:gd name="T43" fmla="*/ 402 h 460"/>
                  <a:gd name="T44" fmla="*/ 122 w 204"/>
                  <a:gd name="T45" fmla="*/ 413 h 460"/>
                  <a:gd name="T46" fmla="*/ 127 w 204"/>
                  <a:gd name="T47" fmla="*/ 458 h 460"/>
                  <a:gd name="T48" fmla="*/ 145 w 204"/>
                  <a:gd name="T49" fmla="*/ 427 h 460"/>
                  <a:gd name="T50" fmla="*/ 151 w 204"/>
                  <a:gd name="T51" fmla="*/ 403 h 460"/>
                  <a:gd name="T52" fmla="*/ 158 w 204"/>
                  <a:gd name="T53" fmla="*/ 372 h 460"/>
                  <a:gd name="T54" fmla="*/ 196 w 204"/>
                  <a:gd name="T55" fmla="*/ 398 h 460"/>
                  <a:gd name="T56" fmla="*/ 200 w 204"/>
                  <a:gd name="T57" fmla="*/ 315 h 460"/>
                  <a:gd name="T58" fmla="*/ 194 w 204"/>
                  <a:gd name="T59" fmla="*/ 273 h 460"/>
                  <a:gd name="T60" fmla="*/ 192 w 204"/>
                  <a:gd name="T61" fmla="*/ 253 h 460"/>
                  <a:gd name="T62" fmla="*/ 196 w 204"/>
                  <a:gd name="T63" fmla="*/ 241 h 460"/>
                  <a:gd name="T64" fmla="*/ 178 w 204"/>
                  <a:gd name="T65" fmla="*/ 158 h 460"/>
                  <a:gd name="T66" fmla="*/ 148 w 204"/>
                  <a:gd name="T67" fmla="*/ 87 h 460"/>
                  <a:gd name="T68" fmla="*/ 113 w 204"/>
                  <a:gd name="T69" fmla="*/ 64 h 460"/>
                  <a:gd name="T70" fmla="*/ 117 w 204"/>
                  <a:gd name="T71" fmla="*/ 50 h 460"/>
                  <a:gd name="T72" fmla="*/ 119 w 204"/>
                  <a:gd name="T73" fmla="*/ 28 h 460"/>
                  <a:gd name="T74" fmla="*/ 102 w 204"/>
                  <a:gd name="T75" fmla="*/ 4 h 460"/>
                  <a:gd name="T76" fmla="*/ 73 w 204"/>
                  <a:gd name="T77" fmla="*/ 25 h 460"/>
                  <a:gd name="T78" fmla="*/ 66 w 204"/>
                  <a:gd name="T79" fmla="*/ 32 h 460"/>
                  <a:gd name="T80" fmla="*/ 70 w 204"/>
                  <a:gd name="T81" fmla="*/ 43 h 460"/>
                  <a:gd name="T82" fmla="*/ 76 w 204"/>
                  <a:gd name="T83" fmla="*/ 71 h 460"/>
                  <a:gd name="T84" fmla="*/ 45 w 204"/>
                  <a:gd name="T85" fmla="*/ 90 h 460"/>
                  <a:gd name="T86" fmla="*/ 28 w 204"/>
                  <a:gd name="T87" fmla="*/ 122 h 460"/>
                  <a:gd name="T88" fmla="*/ 16 w 204"/>
                  <a:gd name="T89" fmla="*/ 160 h 460"/>
                  <a:gd name="T90" fmla="*/ 7 w 204"/>
                  <a:gd name="T91" fmla="*/ 195 h 460"/>
                  <a:gd name="T92" fmla="*/ 167 w 204"/>
                  <a:gd name="T93" fmla="*/ 219 h 460"/>
                  <a:gd name="T94" fmla="*/ 173 w 204"/>
                  <a:gd name="T95" fmla="*/ 252 h 460"/>
                  <a:gd name="T96" fmla="*/ 168 w 204"/>
                  <a:gd name="T97" fmla="*/ 247 h 460"/>
                  <a:gd name="T98" fmla="*/ 164 w 204"/>
                  <a:gd name="T99" fmla="*/ 20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4" h="460">
                    <a:moveTo>
                      <a:pt x="7" y="195"/>
                    </a:moveTo>
                    <a:cubicBezTo>
                      <a:pt x="7" y="195"/>
                      <a:pt x="8" y="202"/>
                      <a:pt x="8" y="203"/>
                    </a:cubicBezTo>
                    <a:cubicBezTo>
                      <a:pt x="9" y="205"/>
                      <a:pt x="10" y="208"/>
                      <a:pt x="12" y="210"/>
                    </a:cubicBezTo>
                    <a:cubicBezTo>
                      <a:pt x="15" y="212"/>
                      <a:pt x="21" y="213"/>
                      <a:pt x="24" y="211"/>
                    </a:cubicBezTo>
                    <a:cubicBezTo>
                      <a:pt x="27" y="210"/>
                      <a:pt x="27" y="206"/>
                      <a:pt x="26" y="203"/>
                    </a:cubicBezTo>
                    <a:cubicBezTo>
                      <a:pt x="26" y="203"/>
                      <a:pt x="26" y="197"/>
                      <a:pt x="26" y="196"/>
                    </a:cubicBezTo>
                    <a:cubicBezTo>
                      <a:pt x="29" y="196"/>
                      <a:pt x="32" y="198"/>
                      <a:pt x="34" y="196"/>
                    </a:cubicBezTo>
                    <a:cubicBezTo>
                      <a:pt x="36" y="194"/>
                      <a:pt x="33" y="192"/>
                      <a:pt x="33" y="190"/>
                    </a:cubicBezTo>
                    <a:cubicBezTo>
                      <a:pt x="32" y="188"/>
                      <a:pt x="34" y="187"/>
                      <a:pt x="35" y="185"/>
                    </a:cubicBezTo>
                    <a:cubicBezTo>
                      <a:pt x="37" y="183"/>
                      <a:pt x="39" y="180"/>
                      <a:pt x="42" y="179"/>
                    </a:cubicBezTo>
                    <a:cubicBezTo>
                      <a:pt x="42" y="181"/>
                      <a:pt x="43" y="184"/>
                      <a:pt x="44" y="186"/>
                    </a:cubicBezTo>
                    <a:cubicBezTo>
                      <a:pt x="45" y="192"/>
                      <a:pt x="44" y="198"/>
                      <a:pt x="43" y="204"/>
                    </a:cubicBezTo>
                    <a:cubicBezTo>
                      <a:pt x="42" y="209"/>
                      <a:pt x="41" y="215"/>
                      <a:pt x="39" y="220"/>
                    </a:cubicBezTo>
                    <a:cubicBezTo>
                      <a:pt x="37" y="223"/>
                      <a:pt x="35" y="226"/>
                      <a:pt x="34" y="230"/>
                    </a:cubicBezTo>
                    <a:cubicBezTo>
                      <a:pt x="31" y="240"/>
                      <a:pt x="31" y="251"/>
                      <a:pt x="30" y="261"/>
                    </a:cubicBezTo>
                    <a:cubicBezTo>
                      <a:pt x="28" y="275"/>
                      <a:pt x="25" y="289"/>
                      <a:pt x="24" y="304"/>
                    </a:cubicBezTo>
                    <a:cubicBezTo>
                      <a:pt x="26" y="304"/>
                      <a:pt x="45" y="309"/>
                      <a:pt x="45" y="309"/>
                    </a:cubicBezTo>
                    <a:cubicBezTo>
                      <a:pt x="47" y="305"/>
                      <a:pt x="47" y="299"/>
                      <a:pt x="50" y="295"/>
                    </a:cubicBezTo>
                    <a:cubicBezTo>
                      <a:pt x="53" y="293"/>
                      <a:pt x="57" y="292"/>
                      <a:pt x="60" y="292"/>
                    </a:cubicBezTo>
                    <a:cubicBezTo>
                      <a:pt x="61" y="292"/>
                      <a:pt x="69" y="291"/>
                      <a:pt x="69" y="290"/>
                    </a:cubicBezTo>
                    <a:cubicBezTo>
                      <a:pt x="69" y="295"/>
                      <a:pt x="68" y="301"/>
                      <a:pt x="68" y="306"/>
                    </a:cubicBezTo>
                    <a:cubicBezTo>
                      <a:pt x="68" y="324"/>
                      <a:pt x="65" y="343"/>
                      <a:pt x="66" y="361"/>
                    </a:cubicBezTo>
                    <a:cubicBezTo>
                      <a:pt x="67" y="367"/>
                      <a:pt x="65" y="373"/>
                      <a:pt x="66" y="378"/>
                    </a:cubicBezTo>
                    <a:cubicBezTo>
                      <a:pt x="67" y="384"/>
                      <a:pt x="71" y="387"/>
                      <a:pt x="74" y="391"/>
                    </a:cubicBezTo>
                    <a:cubicBezTo>
                      <a:pt x="77" y="393"/>
                      <a:pt x="77" y="394"/>
                      <a:pt x="76" y="397"/>
                    </a:cubicBezTo>
                    <a:cubicBezTo>
                      <a:pt x="75" y="402"/>
                      <a:pt x="74" y="407"/>
                      <a:pt x="74" y="413"/>
                    </a:cubicBezTo>
                    <a:cubicBezTo>
                      <a:pt x="74" y="418"/>
                      <a:pt x="73" y="425"/>
                      <a:pt x="79" y="429"/>
                    </a:cubicBezTo>
                    <a:cubicBezTo>
                      <a:pt x="83" y="431"/>
                      <a:pt x="89" y="431"/>
                      <a:pt x="93" y="431"/>
                    </a:cubicBezTo>
                    <a:cubicBezTo>
                      <a:pt x="101" y="430"/>
                      <a:pt x="101" y="424"/>
                      <a:pt x="100" y="418"/>
                    </a:cubicBezTo>
                    <a:cubicBezTo>
                      <a:pt x="99" y="410"/>
                      <a:pt x="95" y="401"/>
                      <a:pt x="97" y="393"/>
                    </a:cubicBezTo>
                    <a:cubicBezTo>
                      <a:pt x="98" y="390"/>
                      <a:pt x="100" y="386"/>
                      <a:pt x="99" y="383"/>
                    </a:cubicBezTo>
                    <a:cubicBezTo>
                      <a:pt x="97" y="376"/>
                      <a:pt x="97" y="369"/>
                      <a:pt x="97" y="362"/>
                    </a:cubicBezTo>
                    <a:cubicBezTo>
                      <a:pt x="97" y="352"/>
                      <a:pt x="95" y="343"/>
                      <a:pt x="95" y="333"/>
                    </a:cubicBezTo>
                    <a:cubicBezTo>
                      <a:pt x="96" y="327"/>
                      <a:pt x="98" y="321"/>
                      <a:pt x="100" y="315"/>
                    </a:cubicBezTo>
                    <a:cubicBezTo>
                      <a:pt x="101" y="309"/>
                      <a:pt x="101" y="302"/>
                      <a:pt x="102" y="296"/>
                    </a:cubicBezTo>
                    <a:cubicBezTo>
                      <a:pt x="103" y="289"/>
                      <a:pt x="105" y="283"/>
                      <a:pt x="107" y="276"/>
                    </a:cubicBezTo>
                    <a:cubicBezTo>
                      <a:pt x="108" y="273"/>
                      <a:pt x="112" y="266"/>
                      <a:pt x="114" y="273"/>
                    </a:cubicBezTo>
                    <a:cubicBezTo>
                      <a:pt x="115" y="279"/>
                      <a:pt x="115" y="285"/>
                      <a:pt x="116" y="291"/>
                    </a:cubicBezTo>
                    <a:cubicBezTo>
                      <a:pt x="117" y="299"/>
                      <a:pt x="118" y="305"/>
                      <a:pt x="118" y="313"/>
                    </a:cubicBezTo>
                    <a:cubicBezTo>
                      <a:pt x="119" y="318"/>
                      <a:pt x="120" y="323"/>
                      <a:pt x="119" y="328"/>
                    </a:cubicBezTo>
                    <a:cubicBezTo>
                      <a:pt x="118" y="334"/>
                      <a:pt x="120" y="340"/>
                      <a:pt x="121" y="346"/>
                    </a:cubicBezTo>
                    <a:cubicBezTo>
                      <a:pt x="122" y="356"/>
                      <a:pt x="122" y="366"/>
                      <a:pt x="121" y="377"/>
                    </a:cubicBezTo>
                    <a:cubicBezTo>
                      <a:pt x="121" y="382"/>
                      <a:pt x="121" y="387"/>
                      <a:pt x="120" y="392"/>
                    </a:cubicBezTo>
                    <a:cubicBezTo>
                      <a:pt x="120" y="395"/>
                      <a:pt x="118" y="399"/>
                      <a:pt x="121" y="402"/>
                    </a:cubicBezTo>
                    <a:cubicBezTo>
                      <a:pt x="122" y="403"/>
                      <a:pt x="124" y="404"/>
                      <a:pt x="124" y="406"/>
                    </a:cubicBezTo>
                    <a:cubicBezTo>
                      <a:pt x="124" y="409"/>
                      <a:pt x="123" y="411"/>
                      <a:pt x="122" y="413"/>
                    </a:cubicBezTo>
                    <a:cubicBezTo>
                      <a:pt x="119" y="422"/>
                      <a:pt x="121" y="430"/>
                      <a:pt x="121" y="438"/>
                    </a:cubicBezTo>
                    <a:cubicBezTo>
                      <a:pt x="121" y="445"/>
                      <a:pt x="120" y="454"/>
                      <a:pt x="127" y="458"/>
                    </a:cubicBezTo>
                    <a:cubicBezTo>
                      <a:pt x="132" y="460"/>
                      <a:pt x="142" y="460"/>
                      <a:pt x="146" y="454"/>
                    </a:cubicBezTo>
                    <a:cubicBezTo>
                      <a:pt x="151" y="445"/>
                      <a:pt x="141" y="436"/>
                      <a:pt x="145" y="427"/>
                    </a:cubicBezTo>
                    <a:cubicBezTo>
                      <a:pt x="147" y="423"/>
                      <a:pt x="148" y="421"/>
                      <a:pt x="147" y="416"/>
                    </a:cubicBezTo>
                    <a:cubicBezTo>
                      <a:pt x="147" y="411"/>
                      <a:pt x="150" y="408"/>
                      <a:pt x="151" y="403"/>
                    </a:cubicBezTo>
                    <a:cubicBezTo>
                      <a:pt x="153" y="390"/>
                      <a:pt x="152" y="376"/>
                      <a:pt x="153" y="363"/>
                    </a:cubicBezTo>
                    <a:cubicBezTo>
                      <a:pt x="153" y="365"/>
                      <a:pt x="157" y="370"/>
                      <a:pt x="158" y="372"/>
                    </a:cubicBezTo>
                    <a:cubicBezTo>
                      <a:pt x="160" y="376"/>
                      <a:pt x="163" y="379"/>
                      <a:pt x="166" y="382"/>
                    </a:cubicBezTo>
                    <a:cubicBezTo>
                      <a:pt x="172" y="389"/>
                      <a:pt x="186" y="407"/>
                      <a:pt x="196" y="398"/>
                    </a:cubicBezTo>
                    <a:cubicBezTo>
                      <a:pt x="200" y="395"/>
                      <a:pt x="201" y="390"/>
                      <a:pt x="202" y="384"/>
                    </a:cubicBezTo>
                    <a:cubicBezTo>
                      <a:pt x="204" y="361"/>
                      <a:pt x="203" y="338"/>
                      <a:pt x="200" y="315"/>
                    </a:cubicBezTo>
                    <a:cubicBezTo>
                      <a:pt x="199" y="307"/>
                      <a:pt x="198" y="300"/>
                      <a:pt x="197" y="292"/>
                    </a:cubicBezTo>
                    <a:cubicBezTo>
                      <a:pt x="197" y="286"/>
                      <a:pt x="196" y="279"/>
                      <a:pt x="194" y="273"/>
                    </a:cubicBezTo>
                    <a:cubicBezTo>
                      <a:pt x="192" y="269"/>
                      <a:pt x="188" y="267"/>
                      <a:pt x="187" y="263"/>
                    </a:cubicBezTo>
                    <a:cubicBezTo>
                      <a:pt x="186" y="258"/>
                      <a:pt x="191" y="257"/>
                      <a:pt x="192" y="253"/>
                    </a:cubicBezTo>
                    <a:cubicBezTo>
                      <a:pt x="193" y="250"/>
                      <a:pt x="192" y="247"/>
                      <a:pt x="194" y="244"/>
                    </a:cubicBezTo>
                    <a:cubicBezTo>
                      <a:pt x="195" y="243"/>
                      <a:pt x="195" y="243"/>
                      <a:pt x="196" y="241"/>
                    </a:cubicBezTo>
                    <a:cubicBezTo>
                      <a:pt x="199" y="223"/>
                      <a:pt x="191" y="205"/>
                      <a:pt x="186" y="187"/>
                    </a:cubicBezTo>
                    <a:cubicBezTo>
                      <a:pt x="183" y="178"/>
                      <a:pt x="181" y="168"/>
                      <a:pt x="178" y="158"/>
                    </a:cubicBezTo>
                    <a:cubicBezTo>
                      <a:pt x="176" y="151"/>
                      <a:pt x="174" y="145"/>
                      <a:pt x="173" y="138"/>
                    </a:cubicBezTo>
                    <a:cubicBezTo>
                      <a:pt x="168" y="119"/>
                      <a:pt x="165" y="99"/>
                      <a:pt x="148" y="87"/>
                    </a:cubicBezTo>
                    <a:cubicBezTo>
                      <a:pt x="144" y="84"/>
                      <a:pt x="139" y="81"/>
                      <a:pt x="134" y="78"/>
                    </a:cubicBezTo>
                    <a:cubicBezTo>
                      <a:pt x="126" y="74"/>
                      <a:pt x="118" y="72"/>
                      <a:pt x="113" y="64"/>
                    </a:cubicBezTo>
                    <a:cubicBezTo>
                      <a:pt x="112" y="61"/>
                      <a:pt x="112" y="58"/>
                      <a:pt x="112" y="55"/>
                    </a:cubicBezTo>
                    <a:cubicBezTo>
                      <a:pt x="112" y="52"/>
                      <a:pt x="115" y="52"/>
                      <a:pt x="117" y="50"/>
                    </a:cubicBezTo>
                    <a:cubicBezTo>
                      <a:pt x="119" y="47"/>
                      <a:pt x="121" y="38"/>
                      <a:pt x="117" y="37"/>
                    </a:cubicBezTo>
                    <a:cubicBezTo>
                      <a:pt x="119" y="37"/>
                      <a:pt x="119" y="28"/>
                      <a:pt x="119" y="28"/>
                    </a:cubicBezTo>
                    <a:cubicBezTo>
                      <a:pt x="120" y="21"/>
                      <a:pt x="116" y="14"/>
                      <a:pt x="111" y="9"/>
                    </a:cubicBezTo>
                    <a:cubicBezTo>
                      <a:pt x="108" y="7"/>
                      <a:pt x="105" y="5"/>
                      <a:pt x="102" y="4"/>
                    </a:cubicBezTo>
                    <a:cubicBezTo>
                      <a:pt x="93" y="0"/>
                      <a:pt x="78" y="4"/>
                      <a:pt x="75" y="14"/>
                    </a:cubicBezTo>
                    <a:cubicBezTo>
                      <a:pt x="74" y="17"/>
                      <a:pt x="74" y="21"/>
                      <a:pt x="73" y="25"/>
                    </a:cubicBezTo>
                    <a:cubicBezTo>
                      <a:pt x="72" y="26"/>
                      <a:pt x="72" y="29"/>
                      <a:pt x="70" y="30"/>
                    </a:cubicBezTo>
                    <a:cubicBezTo>
                      <a:pt x="69" y="31"/>
                      <a:pt x="67" y="31"/>
                      <a:pt x="66" y="32"/>
                    </a:cubicBezTo>
                    <a:cubicBezTo>
                      <a:pt x="65" y="33"/>
                      <a:pt x="65" y="35"/>
                      <a:pt x="65" y="37"/>
                    </a:cubicBezTo>
                    <a:cubicBezTo>
                      <a:pt x="65" y="41"/>
                      <a:pt x="66" y="42"/>
                      <a:pt x="70" y="43"/>
                    </a:cubicBezTo>
                    <a:cubicBezTo>
                      <a:pt x="69" y="52"/>
                      <a:pt x="71" y="61"/>
                      <a:pt x="79" y="67"/>
                    </a:cubicBezTo>
                    <a:cubicBezTo>
                      <a:pt x="79" y="67"/>
                      <a:pt x="77" y="71"/>
                      <a:pt x="76" y="71"/>
                    </a:cubicBezTo>
                    <a:cubicBezTo>
                      <a:pt x="72" y="75"/>
                      <a:pt x="65" y="75"/>
                      <a:pt x="60" y="78"/>
                    </a:cubicBezTo>
                    <a:cubicBezTo>
                      <a:pt x="55" y="81"/>
                      <a:pt x="50" y="86"/>
                      <a:pt x="45" y="90"/>
                    </a:cubicBezTo>
                    <a:cubicBezTo>
                      <a:pt x="40" y="95"/>
                      <a:pt x="35" y="99"/>
                      <a:pt x="32" y="105"/>
                    </a:cubicBezTo>
                    <a:cubicBezTo>
                      <a:pt x="30" y="110"/>
                      <a:pt x="29" y="117"/>
                      <a:pt x="28" y="122"/>
                    </a:cubicBezTo>
                    <a:cubicBezTo>
                      <a:pt x="25" y="129"/>
                      <a:pt x="22" y="135"/>
                      <a:pt x="20" y="141"/>
                    </a:cubicBezTo>
                    <a:cubicBezTo>
                      <a:pt x="18" y="147"/>
                      <a:pt x="18" y="154"/>
                      <a:pt x="16" y="160"/>
                    </a:cubicBezTo>
                    <a:cubicBezTo>
                      <a:pt x="14" y="164"/>
                      <a:pt x="12" y="168"/>
                      <a:pt x="10" y="172"/>
                    </a:cubicBezTo>
                    <a:cubicBezTo>
                      <a:pt x="7" y="177"/>
                      <a:pt x="0" y="192"/>
                      <a:pt x="7" y="195"/>
                    </a:cubicBezTo>
                    <a:close/>
                    <a:moveTo>
                      <a:pt x="164" y="206"/>
                    </a:moveTo>
                    <a:cubicBezTo>
                      <a:pt x="167" y="219"/>
                      <a:pt x="167" y="219"/>
                      <a:pt x="167" y="219"/>
                    </a:cubicBezTo>
                    <a:cubicBezTo>
                      <a:pt x="169" y="225"/>
                      <a:pt x="172" y="230"/>
                      <a:pt x="174" y="235"/>
                    </a:cubicBezTo>
                    <a:cubicBezTo>
                      <a:pt x="177" y="240"/>
                      <a:pt x="173" y="247"/>
                      <a:pt x="173" y="252"/>
                    </a:cubicBezTo>
                    <a:cubicBezTo>
                      <a:pt x="173" y="256"/>
                      <a:pt x="170" y="258"/>
                      <a:pt x="167" y="259"/>
                    </a:cubicBezTo>
                    <a:cubicBezTo>
                      <a:pt x="168" y="259"/>
                      <a:pt x="168" y="248"/>
                      <a:pt x="168" y="247"/>
                    </a:cubicBezTo>
                    <a:cubicBezTo>
                      <a:pt x="168" y="240"/>
                      <a:pt x="167" y="232"/>
                      <a:pt x="166" y="225"/>
                    </a:cubicBezTo>
                    <a:cubicBezTo>
                      <a:pt x="166" y="225"/>
                      <a:pt x="164" y="206"/>
                      <a:pt x="164" y="2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endParaRPr lang="en-US" dirty="0"/>
              </a:p>
            </p:txBody>
          </p:sp>
          <p:sp>
            <p:nvSpPr>
              <p:cNvPr id="112" name="Freeform 87">
                <a:extLst>
                  <a:ext uri="{FF2B5EF4-FFF2-40B4-BE49-F238E27FC236}">
                    <a16:creationId xmlns:a16="http://schemas.microsoft.com/office/drawing/2014/main" id="{A82226B7-9DD5-4240-BE00-F07CA97EF965}"/>
                  </a:ext>
                </a:extLst>
              </p:cNvPr>
              <p:cNvSpPr>
                <a:spLocks noEditPoints="1"/>
              </p:cNvSpPr>
              <p:nvPr/>
            </p:nvSpPr>
            <p:spPr bwMode="auto">
              <a:xfrm>
                <a:off x="173" y="2235"/>
                <a:ext cx="380" cy="672"/>
              </a:xfrm>
              <a:custGeom>
                <a:avLst/>
                <a:gdLst>
                  <a:gd name="T0" fmla="*/ 73 w 258"/>
                  <a:gd name="T1" fmla="*/ 276 h 458"/>
                  <a:gd name="T2" fmla="*/ 73 w 258"/>
                  <a:gd name="T3" fmla="*/ 337 h 458"/>
                  <a:gd name="T4" fmla="*/ 80 w 258"/>
                  <a:gd name="T5" fmla="*/ 387 h 458"/>
                  <a:gd name="T6" fmla="*/ 98 w 258"/>
                  <a:gd name="T7" fmla="*/ 391 h 458"/>
                  <a:gd name="T8" fmla="*/ 98 w 258"/>
                  <a:gd name="T9" fmla="*/ 341 h 458"/>
                  <a:gd name="T10" fmla="*/ 107 w 258"/>
                  <a:gd name="T11" fmla="*/ 323 h 458"/>
                  <a:gd name="T12" fmla="*/ 105 w 258"/>
                  <a:gd name="T13" fmla="*/ 388 h 458"/>
                  <a:gd name="T14" fmla="*/ 106 w 258"/>
                  <a:gd name="T15" fmla="*/ 422 h 458"/>
                  <a:gd name="T16" fmla="*/ 126 w 258"/>
                  <a:gd name="T17" fmla="*/ 430 h 458"/>
                  <a:gd name="T18" fmla="*/ 131 w 258"/>
                  <a:gd name="T19" fmla="*/ 362 h 458"/>
                  <a:gd name="T20" fmla="*/ 141 w 258"/>
                  <a:gd name="T21" fmla="*/ 271 h 458"/>
                  <a:gd name="T22" fmla="*/ 154 w 258"/>
                  <a:gd name="T23" fmla="*/ 205 h 458"/>
                  <a:gd name="T24" fmla="*/ 148 w 258"/>
                  <a:gd name="T25" fmla="*/ 150 h 458"/>
                  <a:gd name="T26" fmla="*/ 159 w 258"/>
                  <a:gd name="T27" fmla="*/ 189 h 458"/>
                  <a:gd name="T28" fmla="*/ 162 w 258"/>
                  <a:gd name="T29" fmla="*/ 325 h 458"/>
                  <a:gd name="T30" fmla="*/ 160 w 258"/>
                  <a:gd name="T31" fmla="*/ 422 h 458"/>
                  <a:gd name="T32" fmla="*/ 166 w 258"/>
                  <a:gd name="T33" fmla="*/ 454 h 458"/>
                  <a:gd name="T34" fmla="*/ 189 w 258"/>
                  <a:gd name="T35" fmla="*/ 454 h 458"/>
                  <a:gd name="T36" fmla="*/ 218 w 258"/>
                  <a:gd name="T37" fmla="*/ 451 h 458"/>
                  <a:gd name="T38" fmla="*/ 236 w 258"/>
                  <a:gd name="T39" fmla="*/ 433 h 458"/>
                  <a:gd name="T40" fmla="*/ 250 w 258"/>
                  <a:gd name="T41" fmla="*/ 409 h 458"/>
                  <a:gd name="T42" fmla="*/ 237 w 258"/>
                  <a:gd name="T43" fmla="*/ 320 h 458"/>
                  <a:gd name="T44" fmla="*/ 199 w 258"/>
                  <a:gd name="T45" fmla="*/ 313 h 458"/>
                  <a:gd name="T46" fmla="*/ 179 w 258"/>
                  <a:gd name="T47" fmla="*/ 312 h 458"/>
                  <a:gd name="T48" fmla="*/ 175 w 258"/>
                  <a:gd name="T49" fmla="*/ 267 h 458"/>
                  <a:gd name="T50" fmla="*/ 173 w 258"/>
                  <a:gd name="T51" fmla="*/ 194 h 458"/>
                  <a:gd name="T52" fmla="*/ 173 w 258"/>
                  <a:gd name="T53" fmla="*/ 173 h 458"/>
                  <a:gd name="T54" fmla="*/ 165 w 258"/>
                  <a:gd name="T55" fmla="*/ 146 h 458"/>
                  <a:gd name="T56" fmla="*/ 164 w 258"/>
                  <a:gd name="T57" fmla="*/ 102 h 458"/>
                  <a:gd name="T58" fmla="*/ 165 w 258"/>
                  <a:gd name="T59" fmla="*/ 82 h 458"/>
                  <a:gd name="T60" fmla="*/ 159 w 258"/>
                  <a:gd name="T61" fmla="*/ 71 h 458"/>
                  <a:gd name="T62" fmla="*/ 154 w 258"/>
                  <a:gd name="T63" fmla="*/ 59 h 458"/>
                  <a:gd name="T64" fmla="*/ 151 w 258"/>
                  <a:gd name="T65" fmla="*/ 48 h 458"/>
                  <a:gd name="T66" fmla="*/ 109 w 258"/>
                  <a:gd name="T67" fmla="*/ 8 h 458"/>
                  <a:gd name="T68" fmla="*/ 90 w 258"/>
                  <a:gd name="T69" fmla="*/ 44 h 458"/>
                  <a:gd name="T70" fmla="*/ 90 w 258"/>
                  <a:gd name="T71" fmla="*/ 55 h 458"/>
                  <a:gd name="T72" fmla="*/ 67 w 258"/>
                  <a:gd name="T73" fmla="*/ 72 h 458"/>
                  <a:gd name="T74" fmla="*/ 43 w 258"/>
                  <a:gd name="T75" fmla="*/ 140 h 458"/>
                  <a:gd name="T76" fmla="*/ 29 w 258"/>
                  <a:gd name="T77" fmla="*/ 175 h 458"/>
                  <a:gd name="T78" fmla="*/ 5 w 258"/>
                  <a:gd name="T79" fmla="*/ 219 h 458"/>
                  <a:gd name="T80" fmla="*/ 2 w 258"/>
                  <a:gd name="T81" fmla="*/ 253 h 458"/>
                  <a:gd name="T82" fmla="*/ 172 w 258"/>
                  <a:gd name="T83" fmla="*/ 313 h 458"/>
                  <a:gd name="T84" fmla="*/ 66 w 258"/>
                  <a:gd name="T85" fmla="*/ 171 h 458"/>
                  <a:gd name="T86" fmla="*/ 74 w 258"/>
                  <a:gd name="T87" fmla="*/ 193 h 458"/>
                  <a:gd name="T88" fmla="*/ 66 w 258"/>
                  <a:gd name="T89" fmla="*/ 171 h 458"/>
                  <a:gd name="T90" fmla="*/ 61 w 258"/>
                  <a:gd name="T91" fmla="*/ 167 h 458"/>
                  <a:gd name="T92" fmla="*/ 62 w 258"/>
                  <a:gd name="T93" fmla="*/ 194 h 458"/>
                  <a:gd name="T94" fmla="*/ 56 w 258"/>
                  <a:gd name="T95" fmla="*/ 177 h 458"/>
                  <a:gd name="T96" fmla="*/ 59 w 258"/>
                  <a:gd name="T97" fmla="*/ 159 h 458"/>
                  <a:gd name="T98" fmla="*/ 45 w 258"/>
                  <a:gd name="T99" fmla="*/ 191 h 458"/>
                  <a:gd name="T100" fmla="*/ 39 w 258"/>
                  <a:gd name="T101" fmla="*/ 157 h 458"/>
                  <a:gd name="T102" fmla="*/ 30 w 258"/>
                  <a:gd name="T103" fmla="*/ 191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8" h="458">
                    <a:moveTo>
                      <a:pt x="2" y="253"/>
                    </a:moveTo>
                    <a:cubicBezTo>
                      <a:pt x="9" y="268"/>
                      <a:pt x="30" y="274"/>
                      <a:pt x="45" y="277"/>
                    </a:cubicBezTo>
                    <a:cubicBezTo>
                      <a:pt x="47" y="277"/>
                      <a:pt x="73" y="279"/>
                      <a:pt x="73" y="276"/>
                    </a:cubicBezTo>
                    <a:cubicBezTo>
                      <a:pt x="73" y="281"/>
                      <a:pt x="73" y="285"/>
                      <a:pt x="73" y="289"/>
                    </a:cubicBezTo>
                    <a:cubicBezTo>
                      <a:pt x="74" y="297"/>
                      <a:pt x="78" y="306"/>
                      <a:pt x="76" y="314"/>
                    </a:cubicBezTo>
                    <a:cubicBezTo>
                      <a:pt x="75" y="322"/>
                      <a:pt x="72" y="329"/>
                      <a:pt x="73" y="337"/>
                    </a:cubicBezTo>
                    <a:cubicBezTo>
                      <a:pt x="73" y="345"/>
                      <a:pt x="74" y="353"/>
                      <a:pt x="74" y="361"/>
                    </a:cubicBezTo>
                    <a:cubicBezTo>
                      <a:pt x="75" y="367"/>
                      <a:pt x="78" y="368"/>
                      <a:pt x="80" y="372"/>
                    </a:cubicBezTo>
                    <a:cubicBezTo>
                      <a:pt x="83" y="377"/>
                      <a:pt x="80" y="383"/>
                      <a:pt x="80" y="387"/>
                    </a:cubicBezTo>
                    <a:cubicBezTo>
                      <a:pt x="80" y="397"/>
                      <a:pt x="78" y="418"/>
                      <a:pt x="90" y="423"/>
                    </a:cubicBezTo>
                    <a:cubicBezTo>
                      <a:pt x="95" y="425"/>
                      <a:pt x="97" y="420"/>
                      <a:pt x="99" y="416"/>
                    </a:cubicBezTo>
                    <a:cubicBezTo>
                      <a:pt x="101" y="408"/>
                      <a:pt x="99" y="399"/>
                      <a:pt x="98" y="391"/>
                    </a:cubicBezTo>
                    <a:cubicBezTo>
                      <a:pt x="96" y="384"/>
                      <a:pt x="96" y="377"/>
                      <a:pt x="96" y="370"/>
                    </a:cubicBezTo>
                    <a:cubicBezTo>
                      <a:pt x="97" y="365"/>
                      <a:pt x="97" y="359"/>
                      <a:pt x="98" y="354"/>
                    </a:cubicBezTo>
                    <a:cubicBezTo>
                      <a:pt x="98" y="349"/>
                      <a:pt x="97" y="345"/>
                      <a:pt x="98" y="341"/>
                    </a:cubicBezTo>
                    <a:cubicBezTo>
                      <a:pt x="99" y="336"/>
                      <a:pt x="101" y="332"/>
                      <a:pt x="102" y="328"/>
                    </a:cubicBezTo>
                    <a:cubicBezTo>
                      <a:pt x="104" y="323"/>
                      <a:pt x="103" y="317"/>
                      <a:pt x="104" y="311"/>
                    </a:cubicBezTo>
                    <a:cubicBezTo>
                      <a:pt x="103" y="315"/>
                      <a:pt x="106" y="319"/>
                      <a:pt x="107" y="323"/>
                    </a:cubicBezTo>
                    <a:cubicBezTo>
                      <a:pt x="108" y="332"/>
                      <a:pt x="107" y="342"/>
                      <a:pt x="106" y="352"/>
                    </a:cubicBezTo>
                    <a:cubicBezTo>
                      <a:pt x="105" y="361"/>
                      <a:pt x="106" y="370"/>
                      <a:pt x="106" y="379"/>
                    </a:cubicBezTo>
                    <a:cubicBezTo>
                      <a:pt x="106" y="382"/>
                      <a:pt x="105" y="385"/>
                      <a:pt x="105" y="388"/>
                    </a:cubicBezTo>
                    <a:cubicBezTo>
                      <a:pt x="106" y="390"/>
                      <a:pt x="107" y="392"/>
                      <a:pt x="107" y="395"/>
                    </a:cubicBezTo>
                    <a:cubicBezTo>
                      <a:pt x="107" y="398"/>
                      <a:pt x="105" y="401"/>
                      <a:pt x="105" y="405"/>
                    </a:cubicBezTo>
                    <a:cubicBezTo>
                      <a:pt x="105" y="411"/>
                      <a:pt x="106" y="416"/>
                      <a:pt x="106" y="422"/>
                    </a:cubicBezTo>
                    <a:cubicBezTo>
                      <a:pt x="106" y="427"/>
                      <a:pt x="105" y="433"/>
                      <a:pt x="105" y="438"/>
                    </a:cubicBezTo>
                    <a:cubicBezTo>
                      <a:pt x="105" y="444"/>
                      <a:pt x="106" y="453"/>
                      <a:pt x="113" y="454"/>
                    </a:cubicBezTo>
                    <a:cubicBezTo>
                      <a:pt x="127" y="456"/>
                      <a:pt x="126" y="440"/>
                      <a:pt x="126" y="430"/>
                    </a:cubicBezTo>
                    <a:cubicBezTo>
                      <a:pt x="125" y="422"/>
                      <a:pt x="123" y="413"/>
                      <a:pt x="125" y="405"/>
                    </a:cubicBezTo>
                    <a:cubicBezTo>
                      <a:pt x="126" y="398"/>
                      <a:pt x="129" y="391"/>
                      <a:pt x="130" y="384"/>
                    </a:cubicBezTo>
                    <a:cubicBezTo>
                      <a:pt x="131" y="377"/>
                      <a:pt x="130" y="370"/>
                      <a:pt x="131" y="362"/>
                    </a:cubicBezTo>
                    <a:cubicBezTo>
                      <a:pt x="132" y="353"/>
                      <a:pt x="135" y="344"/>
                      <a:pt x="137" y="335"/>
                    </a:cubicBezTo>
                    <a:cubicBezTo>
                      <a:pt x="137" y="328"/>
                      <a:pt x="138" y="321"/>
                      <a:pt x="137" y="315"/>
                    </a:cubicBezTo>
                    <a:cubicBezTo>
                      <a:pt x="136" y="300"/>
                      <a:pt x="137" y="286"/>
                      <a:pt x="141" y="271"/>
                    </a:cubicBezTo>
                    <a:cubicBezTo>
                      <a:pt x="143" y="262"/>
                      <a:pt x="146" y="254"/>
                      <a:pt x="149" y="246"/>
                    </a:cubicBezTo>
                    <a:cubicBezTo>
                      <a:pt x="151" y="239"/>
                      <a:pt x="151" y="231"/>
                      <a:pt x="152" y="224"/>
                    </a:cubicBezTo>
                    <a:cubicBezTo>
                      <a:pt x="152" y="218"/>
                      <a:pt x="152" y="211"/>
                      <a:pt x="154" y="205"/>
                    </a:cubicBezTo>
                    <a:cubicBezTo>
                      <a:pt x="156" y="198"/>
                      <a:pt x="153" y="191"/>
                      <a:pt x="151" y="184"/>
                    </a:cubicBezTo>
                    <a:cubicBezTo>
                      <a:pt x="149" y="177"/>
                      <a:pt x="146" y="170"/>
                      <a:pt x="147" y="162"/>
                    </a:cubicBezTo>
                    <a:cubicBezTo>
                      <a:pt x="147" y="158"/>
                      <a:pt x="147" y="154"/>
                      <a:pt x="148" y="150"/>
                    </a:cubicBezTo>
                    <a:cubicBezTo>
                      <a:pt x="148" y="156"/>
                      <a:pt x="146" y="164"/>
                      <a:pt x="151" y="169"/>
                    </a:cubicBezTo>
                    <a:cubicBezTo>
                      <a:pt x="154" y="173"/>
                      <a:pt x="155" y="177"/>
                      <a:pt x="156" y="182"/>
                    </a:cubicBezTo>
                    <a:cubicBezTo>
                      <a:pt x="157" y="185"/>
                      <a:pt x="157" y="187"/>
                      <a:pt x="159" y="189"/>
                    </a:cubicBezTo>
                    <a:cubicBezTo>
                      <a:pt x="159" y="190"/>
                      <a:pt x="164" y="194"/>
                      <a:pt x="164" y="194"/>
                    </a:cubicBezTo>
                    <a:cubicBezTo>
                      <a:pt x="164" y="194"/>
                      <a:pt x="165" y="319"/>
                      <a:pt x="165" y="319"/>
                    </a:cubicBezTo>
                    <a:cubicBezTo>
                      <a:pt x="165" y="321"/>
                      <a:pt x="162" y="323"/>
                      <a:pt x="162" y="325"/>
                    </a:cubicBezTo>
                    <a:cubicBezTo>
                      <a:pt x="160" y="330"/>
                      <a:pt x="161" y="335"/>
                      <a:pt x="161" y="340"/>
                    </a:cubicBezTo>
                    <a:cubicBezTo>
                      <a:pt x="162" y="346"/>
                      <a:pt x="162" y="351"/>
                      <a:pt x="162" y="357"/>
                    </a:cubicBezTo>
                    <a:cubicBezTo>
                      <a:pt x="162" y="379"/>
                      <a:pt x="160" y="400"/>
                      <a:pt x="160" y="422"/>
                    </a:cubicBezTo>
                    <a:cubicBezTo>
                      <a:pt x="160" y="427"/>
                      <a:pt x="158" y="433"/>
                      <a:pt x="160" y="437"/>
                    </a:cubicBezTo>
                    <a:cubicBezTo>
                      <a:pt x="160" y="439"/>
                      <a:pt x="162" y="441"/>
                      <a:pt x="162" y="442"/>
                    </a:cubicBezTo>
                    <a:cubicBezTo>
                      <a:pt x="162" y="445"/>
                      <a:pt x="163" y="453"/>
                      <a:pt x="166" y="454"/>
                    </a:cubicBezTo>
                    <a:cubicBezTo>
                      <a:pt x="172" y="458"/>
                      <a:pt x="172" y="443"/>
                      <a:pt x="172" y="443"/>
                    </a:cubicBezTo>
                    <a:cubicBezTo>
                      <a:pt x="182" y="444"/>
                      <a:pt x="182" y="444"/>
                      <a:pt x="182" y="444"/>
                    </a:cubicBezTo>
                    <a:cubicBezTo>
                      <a:pt x="184" y="445"/>
                      <a:pt x="184" y="457"/>
                      <a:pt x="189" y="454"/>
                    </a:cubicBezTo>
                    <a:cubicBezTo>
                      <a:pt x="190" y="453"/>
                      <a:pt x="192" y="445"/>
                      <a:pt x="192" y="445"/>
                    </a:cubicBezTo>
                    <a:cubicBezTo>
                      <a:pt x="197" y="445"/>
                      <a:pt x="202" y="445"/>
                      <a:pt x="206" y="445"/>
                    </a:cubicBezTo>
                    <a:cubicBezTo>
                      <a:pt x="213" y="445"/>
                      <a:pt x="217" y="443"/>
                      <a:pt x="218" y="451"/>
                    </a:cubicBezTo>
                    <a:cubicBezTo>
                      <a:pt x="220" y="457"/>
                      <a:pt x="225" y="456"/>
                      <a:pt x="226" y="450"/>
                    </a:cubicBezTo>
                    <a:cubicBezTo>
                      <a:pt x="227" y="449"/>
                      <a:pt x="226" y="441"/>
                      <a:pt x="227" y="441"/>
                    </a:cubicBezTo>
                    <a:cubicBezTo>
                      <a:pt x="227" y="440"/>
                      <a:pt x="236" y="433"/>
                      <a:pt x="236" y="433"/>
                    </a:cubicBezTo>
                    <a:cubicBezTo>
                      <a:pt x="232" y="436"/>
                      <a:pt x="238" y="450"/>
                      <a:pt x="242" y="440"/>
                    </a:cubicBezTo>
                    <a:cubicBezTo>
                      <a:pt x="244" y="437"/>
                      <a:pt x="243" y="432"/>
                      <a:pt x="243" y="428"/>
                    </a:cubicBezTo>
                    <a:cubicBezTo>
                      <a:pt x="243" y="421"/>
                      <a:pt x="248" y="416"/>
                      <a:pt x="250" y="409"/>
                    </a:cubicBezTo>
                    <a:cubicBezTo>
                      <a:pt x="254" y="400"/>
                      <a:pt x="254" y="390"/>
                      <a:pt x="255" y="381"/>
                    </a:cubicBezTo>
                    <a:cubicBezTo>
                      <a:pt x="258" y="365"/>
                      <a:pt x="255" y="342"/>
                      <a:pt x="243" y="330"/>
                    </a:cubicBezTo>
                    <a:cubicBezTo>
                      <a:pt x="240" y="327"/>
                      <a:pt x="240" y="323"/>
                      <a:pt x="237" y="320"/>
                    </a:cubicBezTo>
                    <a:cubicBezTo>
                      <a:pt x="234" y="318"/>
                      <a:pt x="231" y="319"/>
                      <a:pt x="228" y="317"/>
                    </a:cubicBezTo>
                    <a:cubicBezTo>
                      <a:pt x="226" y="315"/>
                      <a:pt x="225" y="312"/>
                      <a:pt x="222" y="312"/>
                    </a:cubicBezTo>
                    <a:cubicBezTo>
                      <a:pt x="214" y="310"/>
                      <a:pt x="206" y="315"/>
                      <a:pt x="199" y="313"/>
                    </a:cubicBezTo>
                    <a:cubicBezTo>
                      <a:pt x="196" y="312"/>
                      <a:pt x="196" y="310"/>
                      <a:pt x="194" y="308"/>
                    </a:cubicBezTo>
                    <a:cubicBezTo>
                      <a:pt x="192" y="306"/>
                      <a:pt x="189" y="305"/>
                      <a:pt x="186" y="307"/>
                    </a:cubicBezTo>
                    <a:cubicBezTo>
                      <a:pt x="183" y="308"/>
                      <a:pt x="182" y="312"/>
                      <a:pt x="179" y="312"/>
                    </a:cubicBezTo>
                    <a:cubicBezTo>
                      <a:pt x="175" y="312"/>
                      <a:pt x="177" y="310"/>
                      <a:pt x="177" y="307"/>
                    </a:cubicBezTo>
                    <a:cubicBezTo>
                      <a:pt x="177" y="304"/>
                      <a:pt x="176" y="300"/>
                      <a:pt x="176" y="297"/>
                    </a:cubicBezTo>
                    <a:cubicBezTo>
                      <a:pt x="177" y="287"/>
                      <a:pt x="176" y="277"/>
                      <a:pt x="175" y="267"/>
                    </a:cubicBezTo>
                    <a:cubicBezTo>
                      <a:pt x="175" y="256"/>
                      <a:pt x="175" y="245"/>
                      <a:pt x="174" y="233"/>
                    </a:cubicBezTo>
                    <a:cubicBezTo>
                      <a:pt x="174" y="224"/>
                      <a:pt x="174" y="215"/>
                      <a:pt x="174" y="206"/>
                    </a:cubicBezTo>
                    <a:cubicBezTo>
                      <a:pt x="173" y="202"/>
                      <a:pt x="173" y="198"/>
                      <a:pt x="173" y="194"/>
                    </a:cubicBezTo>
                    <a:cubicBezTo>
                      <a:pt x="173" y="194"/>
                      <a:pt x="177" y="191"/>
                      <a:pt x="177" y="191"/>
                    </a:cubicBezTo>
                    <a:cubicBezTo>
                      <a:pt x="178" y="189"/>
                      <a:pt x="179" y="187"/>
                      <a:pt x="180" y="186"/>
                    </a:cubicBezTo>
                    <a:cubicBezTo>
                      <a:pt x="182" y="178"/>
                      <a:pt x="175" y="178"/>
                      <a:pt x="173" y="173"/>
                    </a:cubicBezTo>
                    <a:cubicBezTo>
                      <a:pt x="171" y="169"/>
                      <a:pt x="169" y="166"/>
                      <a:pt x="168" y="162"/>
                    </a:cubicBezTo>
                    <a:cubicBezTo>
                      <a:pt x="167" y="159"/>
                      <a:pt x="169" y="155"/>
                      <a:pt x="168" y="152"/>
                    </a:cubicBezTo>
                    <a:cubicBezTo>
                      <a:pt x="167" y="150"/>
                      <a:pt x="165" y="148"/>
                      <a:pt x="165" y="146"/>
                    </a:cubicBezTo>
                    <a:cubicBezTo>
                      <a:pt x="165" y="141"/>
                      <a:pt x="167" y="138"/>
                      <a:pt x="167" y="133"/>
                    </a:cubicBezTo>
                    <a:cubicBezTo>
                      <a:pt x="167" y="129"/>
                      <a:pt x="166" y="124"/>
                      <a:pt x="165" y="120"/>
                    </a:cubicBezTo>
                    <a:cubicBezTo>
                      <a:pt x="164" y="114"/>
                      <a:pt x="164" y="108"/>
                      <a:pt x="164" y="102"/>
                    </a:cubicBezTo>
                    <a:cubicBezTo>
                      <a:pt x="164" y="100"/>
                      <a:pt x="161" y="83"/>
                      <a:pt x="160" y="83"/>
                    </a:cubicBezTo>
                    <a:cubicBezTo>
                      <a:pt x="162" y="83"/>
                      <a:pt x="163" y="86"/>
                      <a:pt x="164" y="88"/>
                    </a:cubicBezTo>
                    <a:cubicBezTo>
                      <a:pt x="163" y="86"/>
                      <a:pt x="166" y="84"/>
                      <a:pt x="165" y="82"/>
                    </a:cubicBezTo>
                    <a:cubicBezTo>
                      <a:pt x="165" y="79"/>
                      <a:pt x="163" y="78"/>
                      <a:pt x="162" y="76"/>
                    </a:cubicBezTo>
                    <a:cubicBezTo>
                      <a:pt x="158" y="73"/>
                      <a:pt x="154" y="71"/>
                      <a:pt x="151" y="67"/>
                    </a:cubicBezTo>
                    <a:cubicBezTo>
                      <a:pt x="153" y="68"/>
                      <a:pt x="158" y="68"/>
                      <a:pt x="159" y="71"/>
                    </a:cubicBezTo>
                    <a:cubicBezTo>
                      <a:pt x="159" y="69"/>
                      <a:pt x="155" y="63"/>
                      <a:pt x="153" y="64"/>
                    </a:cubicBezTo>
                    <a:cubicBezTo>
                      <a:pt x="155" y="63"/>
                      <a:pt x="158" y="64"/>
                      <a:pt x="159" y="63"/>
                    </a:cubicBezTo>
                    <a:cubicBezTo>
                      <a:pt x="158" y="62"/>
                      <a:pt x="156" y="60"/>
                      <a:pt x="154" y="59"/>
                    </a:cubicBezTo>
                    <a:cubicBezTo>
                      <a:pt x="152" y="58"/>
                      <a:pt x="150" y="56"/>
                      <a:pt x="148" y="54"/>
                    </a:cubicBezTo>
                    <a:cubicBezTo>
                      <a:pt x="149" y="54"/>
                      <a:pt x="153" y="54"/>
                      <a:pt x="153" y="53"/>
                    </a:cubicBezTo>
                    <a:cubicBezTo>
                      <a:pt x="155" y="52"/>
                      <a:pt x="152" y="50"/>
                      <a:pt x="151" y="48"/>
                    </a:cubicBezTo>
                    <a:cubicBezTo>
                      <a:pt x="145" y="40"/>
                      <a:pt x="147" y="29"/>
                      <a:pt x="142" y="21"/>
                    </a:cubicBezTo>
                    <a:cubicBezTo>
                      <a:pt x="140" y="17"/>
                      <a:pt x="137" y="12"/>
                      <a:pt x="133" y="9"/>
                    </a:cubicBezTo>
                    <a:cubicBezTo>
                      <a:pt x="125" y="2"/>
                      <a:pt x="117" y="0"/>
                      <a:pt x="109" y="8"/>
                    </a:cubicBezTo>
                    <a:cubicBezTo>
                      <a:pt x="104" y="11"/>
                      <a:pt x="101" y="17"/>
                      <a:pt x="98" y="22"/>
                    </a:cubicBezTo>
                    <a:cubicBezTo>
                      <a:pt x="96" y="26"/>
                      <a:pt x="94" y="30"/>
                      <a:pt x="93" y="34"/>
                    </a:cubicBezTo>
                    <a:cubicBezTo>
                      <a:pt x="92" y="37"/>
                      <a:pt x="92" y="41"/>
                      <a:pt x="90" y="44"/>
                    </a:cubicBezTo>
                    <a:cubicBezTo>
                      <a:pt x="88" y="46"/>
                      <a:pt x="85" y="49"/>
                      <a:pt x="86" y="51"/>
                    </a:cubicBezTo>
                    <a:cubicBezTo>
                      <a:pt x="86" y="51"/>
                      <a:pt x="93" y="44"/>
                      <a:pt x="93" y="45"/>
                    </a:cubicBezTo>
                    <a:cubicBezTo>
                      <a:pt x="94" y="48"/>
                      <a:pt x="91" y="52"/>
                      <a:pt x="90" y="55"/>
                    </a:cubicBezTo>
                    <a:cubicBezTo>
                      <a:pt x="88" y="57"/>
                      <a:pt x="85" y="62"/>
                      <a:pt x="83" y="63"/>
                    </a:cubicBezTo>
                    <a:cubicBezTo>
                      <a:pt x="79" y="65"/>
                      <a:pt x="77" y="65"/>
                      <a:pt x="75" y="68"/>
                    </a:cubicBezTo>
                    <a:cubicBezTo>
                      <a:pt x="72" y="71"/>
                      <a:pt x="70" y="71"/>
                      <a:pt x="67" y="72"/>
                    </a:cubicBezTo>
                    <a:cubicBezTo>
                      <a:pt x="57" y="75"/>
                      <a:pt x="56" y="87"/>
                      <a:pt x="54" y="95"/>
                    </a:cubicBezTo>
                    <a:cubicBezTo>
                      <a:pt x="52" y="105"/>
                      <a:pt x="50" y="115"/>
                      <a:pt x="48" y="125"/>
                    </a:cubicBezTo>
                    <a:cubicBezTo>
                      <a:pt x="47" y="130"/>
                      <a:pt x="45" y="135"/>
                      <a:pt x="43" y="140"/>
                    </a:cubicBezTo>
                    <a:cubicBezTo>
                      <a:pt x="43" y="141"/>
                      <a:pt x="42" y="150"/>
                      <a:pt x="44" y="150"/>
                    </a:cubicBezTo>
                    <a:cubicBezTo>
                      <a:pt x="38" y="151"/>
                      <a:pt x="36" y="154"/>
                      <a:pt x="34" y="160"/>
                    </a:cubicBezTo>
                    <a:cubicBezTo>
                      <a:pt x="33" y="165"/>
                      <a:pt x="31" y="170"/>
                      <a:pt x="29" y="175"/>
                    </a:cubicBezTo>
                    <a:cubicBezTo>
                      <a:pt x="29" y="176"/>
                      <a:pt x="25" y="191"/>
                      <a:pt x="25" y="191"/>
                    </a:cubicBezTo>
                    <a:cubicBezTo>
                      <a:pt x="17" y="192"/>
                      <a:pt x="13" y="200"/>
                      <a:pt x="10" y="207"/>
                    </a:cubicBezTo>
                    <a:cubicBezTo>
                      <a:pt x="8" y="211"/>
                      <a:pt x="7" y="215"/>
                      <a:pt x="5" y="219"/>
                    </a:cubicBezTo>
                    <a:cubicBezTo>
                      <a:pt x="4" y="222"/>
                      <a:pt x="3" y="226"/>
                      <a:pt x="2" y="229"/>
                    </a:cubicBezTo>
                    <a:cubicBezTo>
                      <a:pt x="2" y="231"/>
                      <a:pt x="2" y="233"/>
                      <a:pt x="1" y="235"/>
                    </a:cubicBezTo>
                    <a:cubicBezTo>
                      <a:pt x="1" y="240"/>
                      <a:pt x="0" y="247"/>
                      <a:pt x="2" y="253"/>
                    </a:cubicBezTo>
                    <a:close/>
                    <a:moveTo>
                      <a:pt x="168" y="197"/>
                    </a:moveTo>
                    <a:cubicBezTo>
                      <a:pt x="170" y="197"/>
                      <a:pt x="170" y="197"/>
                      <a:pt x="170" y="197"/>
                    </a:cubicBezTo>
                    <a:cubicBezTo>
                      <a:pt x="172" y="313"/>
                      <a:pt x="172" y="313"/>
                      <a:pt x="172" y="313"/>
                    </a:cubicBezTo>
                    <a:cubicBezTo>
                      <a:pt x="170" y="315"/>
                      <a:pt x="170" y="315"/>
                      <a:pt x="170" y="315"/>
                    </a:cubicBezTo>
                    <a:lnTo>
                      <a:pt x="168" y="197"/>
                    </a:lnTo>
                    <a:close/>
                    <a:moveTo>
                      <a:pt x="66" y="171"/>
                    </a:moveTo>
                    <a:cubicBezTo>
                      <a:pt x="66" y="170"/>
                      <a:pt x="66" y="158"/>
                      <a:pt x="66" y="158"/>
                    </a:cubicBezTo>
                    <a:cubicBezTo>
                      <a:pt x="68" y="164"/>
                      <a:pt x="69" y="169"/>
                      <a:pt x="70" y="175"/>
                    </a:cubicBezTo>
                    <a:cubicBezTo>
                      <a:pt x="70" y="177"/>
                      <a:pt x="72" y="194"/>
                      <a:pt x="74" y="193"/>
                    </a:cubicBezTo>
                    <a:cubicBezTo>
                      <a:pt x="68" y="194"/>
                      <a:pt x="68" y="194"/>
                      <a:pt x="68" y="194"/>
                    </a:cubicBezTo>
                    <a:cubicBezTo>
                      <a:pt x="67" y="184"/>
                      <a:pt x="67" y="184"/>
                      <a:pt x="67" y="184"/>
                    </a:cubicBezTo>
                    <a:cubicBezTo>
                      <a:pt x="67" y="184"/>
                      <a:pt x="66" y="173"/>
                      <a:pt x="66" y="171"/>
                    </a:cubicBezTo>
                    <a:close/>
                    <a:moveTo>
                      <a:pt x="56" y="177"/>
                    </a:moveTo>
                    <a:cubicBezTo>
                      <a:pt x="59" y="171"/>
                      <a:pt x="59" y="171"/>
                      <a:pt x="59" y="171"/>
                    </a:cubicBezTo>
                    <a:cubicBezTo>
                      <a:pt x="61" y="167"/>
                      <a:pt x="61" y="167"/>
                      <a:pt x="61" y="167"/>
                    </a:cubicBezTo>
                    <a:cubicBezTo>
                      <a:pt x="61" y="167"/>
                      <a:pt x="62" y="178"/>
                      <a:pt x="62" y="179"/>
                    </a:cubicBezTo>
                    <a:cubicBezTo>
                      <a:pt x="62" y="180"/>
                      <a:pt x="61" y="190"/>
                      <a:pt x="61" y="190"/>
                    </a:cubicBezTo>
                    <a:cubicBezTo>
                      <a:pt x="62" y="194"/>
                      <a:pt x="62" y="194"/>
                      <a:pt x="62" y="194"/>
                    </a:cubicBezTo>
                    <a:cubicBezTo>
                      <a:pt x="57" y="193"/>
                      <a:pt x="57" y="193"/>
                      <a:pt x="57" y="193"/>
                    </a:cubicBezTo>
                    <a:cubicBezTo>
                      <a:pt x="57" y="193"/>
                      <a:pt x="57" y="186"/>
                      <a:pt x="57" y="185"/>
                    </a:cubicBezTo>
                    <a:cubicBezTo>
                      <a:pt x="57" y="184"/>
                      <a:pt x="56" y="177"/>
                      <a:pt x="56" y="177"/>
                    </a:cubicBezTo>
                    <a:close/>
                    <a:moveTo>
                      <a:pt x="44" y="171"/>
                    </a:moveTo>
                    <a:cubicBezTo>
                      <a:pt x="44" y="169"/>
                      <a:pt x="45" y="156"/>
                      <a:pt x="45" y="156"/>
                    </a:cubicBezTo>
                    <a:cubicBezTo>
                      <a:pt x="50" y="158"/>
                      <a:pt x="54" y="164"/>
                      <a:pt x="59" y="159"/>
                    </a:cubicBezTo>
                    <a:cubicBezTo>
                      <a:pt x="58" y="168"/>
                      <a:pt x="49" y="174"/>
                      <a:pt x="51" y="184"/>
                    </a:cubicBezTo>
                    <a:cubicBezTo>
                      <a:pt x="51" y="185"/>
                      <a:pt x="53" y="192"/>
                      <a:pt x="54" y="192"/>
                    </a:cubicBezTo>
                    <a:cubicBezTo>
                      <a:pt x="54" y="192"/>
                      <a:pt x="45" y="191"/>
                      <a:pt x="45" y="191"/>
                    </a:cubicBezTo>
                    <a:cubicBezTo>
                      <a:pt x="45" y="191"/>
                      <a:pt x="44" y="172"/>
                      <a:pt x="44" y="171"/>
                    </a:cubicBezTo>
                    <a:close/>
                    <a:moveTo>
                      <a:pt x="30" y="191"/>
                    </a:moveTo>
                    <a:cubicBezTo>
                      <a:pt x="32" y="180"/>
                      <a:pt x="35" y="168"/>
                      <a:pt x="39" y="157"/>
                    </a:cubicBezTo>
                    <a:cubicBezTo>
                      <a:pt x="42" y="161"/>
                      <a:pt x="39" y="171"/>
                      <a:pt x="39" y="176"/>
                    </a:cubicBezTo>
                    <a:cubicBezTo>
                      <a:pt x="38" y="181"/>
                      <a:pt x="38" y="186"/>
                      <a:pt x="38" y="191"/>
                    </a:cubicBezTo>
                    <a:lnTo>
                      <a:pt x="30" y="1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endParaRPr lang="en-US" dirty="0"/>
              </a:p>
            </p:txBody>
          </p:sp>
        </p:grpSp>
      </p:grpSp>
      <p:grpSp>
        <p:nvGrpSpPr>
          <p:cNvPr id="13" name="קבוצה 12">
            <a:extLst>
              <a:ext uri="{FF2B5EF4-FFF2-40B4-BE49-F238E27FC236}">
                <a16:creationId xmlns:a16="http://schemas.microsoft.com/office/drawing/2014/main" id="{D753B9DB-97E3-7753-CA6E-28D64BFE9084}"/>
              </a:ext>
            </a:extLst>
          </p:cNvPr>
          <p:cNvGrpSpPr/>
          <p:nvPr/>
        </p:nvGrpSpPr>
        <p:grpSpPr>
          <a:xfrm>
            <a:off x="765847" y="5113385"/>
            <a:ext cx="5400000" cy="2849689"/>
            <a:chOff x="765847" y="4976809"/>
            <a:chExt cx="5400000" cy="2849689"/>
          </a:xfrm>
        </p:grpSpPr>
        <p:pic>
          <p:nvPicPr>
            <p:cNvPr id="9" name="תמונה 8">
              <a:extLst>
                <a:ext uri="{FF2B5EF4-FFF2-40B4-BE49-F238E27FC236}">
                  <a16:creationId xmlns:a16="http://schemas.microsoft.com/office/drawing/2014/main" id="{FA90D563-163B-990A-6768-BD7F04D79280}"/>
                </a:ext>
              </a:extLst>
            </p:cNvPr>
            <p:cNvPicPr>
              <a:picLocks noChangeAspect="1"/>
            </p:cNvPicPr>
            <p:nvPr/>
          </p:nvPicPr>
          <p:blipFill>
            <a:blip r:embed="rId6"/>
            <a:stretch>
              <a:fillRect/>
            </a:stretch>
          </p:blipFill>
          <p:spPr>
            <a:xfrm>
              <a:off x="765847" y="5223038"/>
              <a:ext cx="5400000" cy="2603460"/>
            </a:xfrm>
            <a:prstGeom prst="rect">
              <a:avLst/>
            </a:prstGeom>
          </p:spPr>
        </p:pic>
        <p:sp>
          <p:nvSpPr>
            <p:cNvPr id="67" name="תיבת טקסט 66">
              <a:extLst>
                <a:ext uri="{FF2B5EF4-FFF2-40B4-BE49-F238E27FC236}">
                  <a16:creationId xmlns:a16="http://schemas.microsoft.com/office/drawing/2014/main" id="{90EA5599-B125-44F5-AC3B-D40E03952219}"/>
                </a:ext>
              </a:extLst>
            </p:cNvPr>
            <p:cNvSpPr txBox="1"/>
            <p:nvPr/>
          </p:nvSpPr>
          <p:spPr>
            <a:xfrm>
              <a:off x="765847" y="4976809"/>
              <a:ext cx="5400000" cy="246221"/>
            </a:xfrm>
            <a:prstGeom prst="rect">
              <a:avLst/>
            </a:prstGeom>
            <a:noFill/>
          </p:spPr>
          <p:txBody>
            <a:bodyPr wrap="square" rtlCol="1">
              <a:spAutoFit/>
            </a:bodyPr>
            <a:lstStyle>
              <a:defPPr>
                <a:defRPr lang="en-US"/>
              </a:defPPr>
              <a:lvl1pPr algn="ctr">
                <a:defRPr sz="1000" b="1">
                  <a:solidFill>
                    <a:srgbClr val="404040"/>
                  </a:solidFill>
                  <a:latin typeface="Trebuchet MS" panose="020B0603020202020204" pitchFamily="34" charset="0"/>
                </a:defRPr>
              </a:lvl1pPr>
            </a:lstStyle>
            <a:p>
              <a:r>
                <a:rPr lang="en-US" dirty="0"/>
                <a:t>Eastern Cape International Tourist Arrivals by Top 10 Source Markets Q1 2023</a:t>
              </a:r>
            </a:p>
          </p:txBody>
        </p:sp>
      </p:grpSp>
      <p:grpSp>
        <p:nvGrpSpPr>
          <p:cNvPr id="17" name="קבוצה 16">
            <a:extLst>
              <a:ext uri="{FF2B5EF4-FFF2-40B4-BE49-F238E27FC236}">
                <a16:creationId xmlns:a16="http://schemas.microsoft.com/office/drawing/2014/main" id="{A958BC39-1496-9445-08E6-A5FA6CA9C1E3}"/>
              </a:ext>
            </a:extLst>
          </p:cNvPr>
          <p:cNvGrpSpPr/>
          <p:nvPr/>
        </p:nvGrpSpPr>
        <p:grpSpPr>
          <a:xfrm>
            <a:off x="765847" y="8193360"/>
            <a:ext cx="5400000" cy="1140491"/>
            <a:chOff x="765847" y="8193360"/>
            <a:chExt cx="5400000" cy="1140491"/>
          </a:xfrm>
        </p:grpSpPr>
        <p:pic>
          <p:nvPicPr>
            <p:cNvPr id="16" name="תמונה 15">
              <a:extLst>
                <a:ext uri="{FF2B5EF4-FFF2-40B4-BE49-F238E27FC236}">
                  <a16:creationId xmlns:a16="http://schemas.microsoft.com/office/drawing/2014/main" id="{26E95FFC-8095-6D34-596D-C2D67529FF5E}"/>
                </a:ext>
              </a:extLst>
            </p:cNvPr>
            <p:cNvPicPr>
              <a:picLocks noChangeAspect="1"/>
            </p:cNvPicPr>
            <p:nvPr/>
          </p:nvPicPr>
          <p:blipFill>
            <a:blip r:embed="rId7"/>
            <a:stretch>
              <a:fillRect/>
            </a:stretch>
          </p:blipFill>
          <p:spPr>
            <a:xfrm>
              <a:off x="765847" y="8434837"/>
              <a:ext cx="5400000" cy="899014"/>
            </a:xfrm>
            <a:prstGeom prst="rect">
              <a:avLst/>
            </a:prstGeom>
          </p:spPr>
        </p:pic>
        <p:sp>
          <p:nvSpPr>
            <p:cNvPr id="56" name="תיבת טקסט 55">
              <a:extLst>
                <a:ext uri="{FF2B5EF4-FFF2-40B4-BE49-F238E27FC236}">
                  <a16:creationId xmlns:a16="http://schemas.microsoft.com/office/drawing/2014/main" id="{BAFAC2DC-1B5E-CA81-DB09-57CEA6C69A7E}"/>
                </a:ext>
              </a:extLst>
            </p:cNvPr>
            <p:cNvSpPr txBox="1"/>
            <p:nvPr/>
          </p:nvSpPr>
          <p:spPr>
            <a:xfrm>
              <a:off x="765847" y="8193360"/>
              <a:ext cx="5400000" cy="246221"/>
            </a:xfrm>
            <a:prstGeom prst="rect">
              <a:avLst/>
            </a:prstGeom>
            <a:noFill/>
          </p:spPr>
          <p:txBody>
            <a:bodyPr wrap="square" rtlCol="1">
              <a:spAutoFit/>
            </a:bodyPr>
            <a:lstStyle>
              <a:defPPr>
                <a:defRPr lang="en-US"/>
              </a:defPPr>
              <a:lvl1pPr algn="ctr">
                <a:defRPr sz="1000" b="1">
                  <a:solidFill>
                    <a:srgbClr val="404040"/>
                  </a:solidFill>
                  <a:latin typeface="Trebuchet MS" panose="020B0603020202020204" pitchFamily="34" charset="0"/>
                </a:defRPr>
              </a:lvl1pPr>
            </a:lstStyle>
            <a:p>
              <a:r>
                <a:rPr lang="en-US" sz="1000" b="1" dirty="0">
                  <a:solidFill>
                    <a:schemeClr val="tx1">
                      <a:lumMod val="75000"/>
                      <a:lumOff val="25000"/>
                    </a:schemeClr>
                  </a:solidFill>
                </a:rPr>
                <a:t>Share of Eastern Cape </a:t>
              </a:r>
              <a:r>
                <a:rPr lang="en-US" dirty="0">
                  <a:solidFill>
                    <a:schemeClr val="tx1">
                      <a:lumMod val="75000"/>
                      <a:lumOff val="25000"/>
                    </a:schemeClr>
                  </a:solidFill>
                </a:rPr>
                <a:t>Tourist Arrivals by Main Purpose Q1 2023</a:t>
              </a:r>
              <a:endParaRPr lang="he-IL" sz="800" b="0" dirty="0">
                <a:solidFill>
                  <a:schemeClr val="tx1">
                    <a:lumMod val="75000"/>
                    <a:lumOff val="25000"/>
                  </a:schemeClr>
                </a:solidFill>
              </a:endParaRPr>
            </a:p>
          </p:txBody>
        </p:sp>
      </p:grpSp>
      <p:sp>
        <p:nvSpPr>
          <p:cNvPr id="6" name="TextBox 76">
            <a:extLst>
              <a:ext uri="{FF2B5EF4-FFF2-40B4-BE49-F238E27FC236}">
                <a16:creationId xmlns:a16="http://schemas.microsoft.com/office/drawing/2014/main" id="{E6582FAD-B79F-3665-7DA5-DD14E8489BDD}"/>
              </a:ext>
            </a:extLst>
          </p:cNvPr>
          <p:cNvSpPr txBox="1"/>
          <p:nvPr/>
        </p:nvSpPr>
        <p:spPr>
          <a:xfrm>
            <a:off x="5415753" y="9585227"/>
            <a:ext cx="38472" cy="153888"/>
          </a:xfrm>
          <a:prstGeom prst="rect">
            <a:avLst/>
          </a:prstGeom>
          <a:noFill/>
          <a:ln>
            <a:noFill/>
          </a:ln>
        </p:spPr>
        <p:txBody>
          <a:bodyPr wrap="none" lIns="0" tIns="0" rIns="0" bIns="0" rtlCol="0" anchor="t">
            <a:spAutoFit/>
          </a:bodyPr>
          <a:lstStyle/>
          <a:p>
            <a:pPr algn="r"/>
            <a:r>
              <a:rPr lang="en-US" sz="1000" b="1" dirty="0">
                <a:solidFill>
                  <a:srgbClr val="404040"/>
                </a:solidFill>
                <a:highlight>
                  <a:srgbClr val="FFFF00"/>
                </a:highlight>
                <a:latin typeface="Trebuchet MS" panose="020B0603020202020204" pitchFamily="34" charset="0"/>
                <a:cs typeface="Arial" panose="020B0604020202020204" pitchFamily="34" charset="0"/>
              </a:rPr>
              <a:t> </a:t>
            </a:r>
            <a:endParaRPr lang="en-ZA" sz="1000" dirty="0">
              <a:solidFill>
                <a:srgbClr val="404040"/>
              </a:solidFill>
              <a:highlight>
                <a:srgbClr val="FFFF00"/>
              </a:highlight>
              <a:latin typeface="Trebuchet MS" panose="020B0603020202020204" pitchFamily="34" charset="0"/>
              <a:cs typeface="Arial" panose="020B0604020202020204" pitchFamily="34" charset="0"/>
            </a:endParaRPr>
          </a:p>
        </p:txBody>
      </p:sp>
      <p:sp>
        <p:nvSpPr>
          <p:cNvPr id="3" name="TextBox 76">
            <a:extLst>
              <a:ext uri="{FF2B5EF4-FFF2-40B4-BE49-F238E27FC236}">
                <a16:creationId xmlns:a16="http://schemas.microsoft.com/office/drawing/2014/main" id="{708976E5-1392-A777-F6EC-8EB5A0D4A0FD}"/>
              </a:ext>
            </a:extLst>
          </p:cNvPr>
          <p:cNvSpPr txBox="1"/>
          <p:nvPr/>
        </p:nvSpPr>
        <p:spPr>
          <a:xfrm>
            <a:off x="2257837" y="9585227"/>
            <a:ext cx="3196388"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1538260210"/>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תמונה 15">
            <a:extLst>
              <a:ext uri="{FF2B5EF4-FFF2-40B4-BE49-F238E27FC236}">
                <a16:creationId xmlns:a16="http://schemas.microsoft.com/office/drawing/2014/main" id="{6FE20A15-7DDC-E8B1-73D3-40EAC4E64851}"/>
              </a:ext>
            </a:extLst>
          </p:cNvPr>
          <p:cNvPicPr>
            <a:picLocks noChangeAspect="1"/>
          </p:cNvPicPr>
          <p:nvPr/>
        </p:nvPicPr>
        <p:blipFill>
          <a:blip r:embed="rId3"/>
          <a:stretch>
            <a:fillRect/>
          </a:stretch>
        </p:blipFill>
        <p:spPr>
          <a:xfrm>
            <a:off x="746169" y="8328375"/>
            <a:ext cx="5400000" cy="1005476"/>
          </a:xfrm>
          <a:prstGeom prst="rect">
            <a:avLst/>
          </a:prstGeom>
        </p:spPr>
      </p:pic>
      <p:pic>
        <p:nvPicPr>
          <p:cNvPr id="14" name="תמונה 13">
            <a:extLst>
              <a:ext uri="{FF2B5EF4-FFF2-40B4-BE49-F238E27FC236}">
                <a16:creationId xmlns:a16="http://schemas.microsoft.com/office/drawing/2014/main" id="{0AC89233-0CAF-8129-D3D1-5F84D2859BD8}"/>
              </a:ext>
            </a:extLst>
          </p:cNvPr>
          <p:cNvPicPr>
            <a:picLocks noChangeAspect="1"/>
          </p:cNvPicPr>
          <p:nvPr/>
        </p:nvPicPr>
        <p:blipFill>
          <a:blip r:embed="rId4"/>
          <a:stretch>
            <a:fillRect/>
          </a:stretch>
        </p:blipFill>
        <p:spPr>
          <a:xfrm>
            <a:off x="733672" y="1352600"/>
            <a:ext cx="5400000" cy="3530498"/>
          </a:xfrm>
          <a:prstGeom prst="rect">
            <a:avLst/>
          </a:prstGeom>
        </p:spPr>
      </p:pic>
      <p:graphicFrame>
        <p:nvGraphicFramePr>
          <p:cNvPr id="4" name="Object 3" hidden="1">
            <a:extLst>
              <a:ext uri="{FF2B5EF4-FFF2-40B4-BE49-F238E27FC236}">
                <a16:creationId xmlns:a16="http://schemas.microsoft.com/office/drawing/2014/main" id="{8CD7EAD1-1DA7-4956-A986-80F6EDC6D345}"/>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359" imgH="360" progId="TCLayout.ActiveDocument.1">
                  <p:embed/>
                </p:oleObj>
              </mc:Choice>
              <mc:Fallback>
                <p:oleObj name="think-cell Slide" r:id="rId5" imgW="359" imgH="360" progId="TCLayout.ActiveDocument.1">
                  <p:embed/>
                  <p:pic>
                    <p:nvPicPr>
                      <p:cNvPr id="4" name="Object 3" hidden="1">
                        <a:extLst>
                          <a:ext uri="{FF2B5EF4-FFF2-40B4-BE49-F238E27FC236}">
                            <a16:creationId xmlns:a16="http://schemas.microsoft.com/office/drawing/2014/main" id="{8CD7EAD1-1DA7-4956-A986-80F6EDC6D345}"/>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grpSp>
        <p:nvGrpSpPr>
          <p:cNvPr id="341" name="Group 340">
            <a:extLst>
              <a:ext uri="{FF2B5EF4-FFF2-40B4-BE49-F238E27FC236}">
                <a16:creationId xmlns:a16="http://schemas.microsoft.com/office/drawing/2014/main" id="{D0E8AF54-C124-4416-A290-B52DF9B79F99}"/>
              </a:ext>
            </a:extLst>
          </p:cNvPr>
          <p:cNvGrpSpPr/>
          <p:nvPr/>
        </p:nvGrpSpPr>
        <p:grpSpPr>
          <a:xfrm rot="16200000">
            <a:off x="6081739" y="510671"/>
            <a:ext cx="1279411" cy="284187"/>
            <a:chOff x="-1768098" y="1682693"/>
            <a:chExt cx="10577544" cy="2349518"/>
          </a:xfrm>
        </p:grpSpPr>
        <p:sp>
          <p:nvSpPr>
            <p:cNvPr id="342" name="Freeform 5">
              <a:extLst>
                <a:ext uri="{FF2B5EF4-FFF2-40B4-BE49-F238E27FC236}">
                  <a16:creationId xmlns:a16="http://schemas.microsoft.com/office/drawing/2014/main" id="{7A7DA167-6D8A-401E-9FED-D658E3D8E1CD}"/>
                </a:ext>
              </a:extLst>
            </p:cNvPr>
            <p:cNvSpPr>
              <a:spLocks/>
            </p:cNvSpPr>
            <p:nvPr/>
          </p:nvSpPr>
          <p:spPr bwMode="auto">
            <a:xfrm>
              <a:off x="4837440" y="2043889"/>
              <a:ext cx="3972006" cy="1988322"/>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E3010F"/>
            </a:solidFill>
            <a:ln>
              <a:noFill/>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a typeface="+mn-ea"/>
                <a:cs typeface="+mn-cs"/>
              </a:endParaRPr>
            </a:p>
          </p:txBody>
        </p:sp>
        <p:sp>
          <p:nvSpPr>
            <p:cNvPr id="343" name="Freeform 5">
              <a:extLst>
                <a:ext uri="{FF2B5EF4-FFF2-40B4-BE49-F238E27FC236}">
                  <a16:creationId xmlns:a16="http://schemas.microsoft.com/office/drawing/2014/main" id="{E64815FD-BFF2-4424-A580-B03E722615A3}"/>
                </a:ext>
              </a:extLst>
            </p:cNvPr>
            <p:cNvSpPr>
              <a:spLocks/>
            </p:cNvSpPr>
            <p:nvPr/>
          </p:nvSpPr>
          <p:spPr bwMode="auto">
            <a:xfrm>
              <a:off x="3357940" y="1989081"/>
              <a:ext cx="4081463" cy="2043113"/>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a typeface="+mn-ea"/>
                <a:cs typeface="+mn-cs"/>
              </a:endParaRPr>
            </a:p>
          </p:txBody>
        </p:sp>
        <p:sp>
          <p:nvSpPr>
            <p:cNvPr id="344" name="Freeform 6">
              <a:extLst>
                <a:ext uri="{FF2B5EF4-FFF2-40B4-BE49-F238E27FC236}">
                  <a16:creationId xmlns:a16="http://schemas.microsoft.com/office/drawing/2014/main" id="{20CBBF24-1EA2-44BC-A20C-5CA74795C07D}"/>
                </a:ext>
              </a:extLst>
            </p:cNvPr>
            <p:cNvSpPr>
              <a:spLocks/>
            </p:cNvSpPr>
            <p:nvPr/>
          </p:nvSpPr>
          <p:spPr bwMode="auto">
            <a:xfrm>
              <a:off x="1652965" y="1822393"/>
              <a:ext cx="4418013" cy="2209800"/>
            </a:xfrm>
            <a:custGeom>
              <a:avLst/>
              <a:gdLst>
                <a:gd name="T0" fmla="*/ 1392 w 2783"/>
                <a:gd name="T1" fmla="*/ 0 h 1392"/>
                <a:gd name="T2" fmla="*/ 2783 w 2783"/>
                <a:gd name="T3" fmla="*/ 1392 h 1392"/>
                <a:gd name="T4" fmla="*/ 1983 w 2783"/>
                <a:gd name="T5" fmla="*/ 1392 h 1392"/>
                <a:gd name="T6" fmla="*/ 1392 w 2783"/>
                <a:gd name="T7" fmla="*/ 800 h 1392"/>
                <a:gd name="T8" fmla="*/ 800 w 2783"/>
                <a:gd name="T9" fmla="*/ 1392 h 1392"/>
                <a:gd name="T10" fmla="*/ 0 w 2783"/>
                <a:gd name="T11" fmla="*/ 1392 h 1392"/>
                <a:gd name="T12" fmla="*/ 1392 w 2783"/>
                <a:gd name="T13" fmla="*/ 0 h 1392"/>
                <a:gd name="T14" fmla="*/ 1392 w 2783"/>
                <a:gd name="T15" fmla="*/ 0 h 13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83" h="1392">
                  <a:moveTo>
                    <a:pt x="1392" y="0"/>
                  </a:moveTo>
                  <a:lnTo>
                    <a:pt x="2783" y="1392"/>
                  </a:lnTo>
                  <a:lnTo>
                    <a:pt x="1983" y="1392"/>
                  </a:lnTo>
                  <a:lnTo>
                    <a:pt x="1392" y="800"/>
                  </a:lnTo>
                  <a:lnTo>
                    <a:pt x="800" y="1392"/>
                  </a:lnTo>
                  <a:lnTo>
                    <a:pt x="0" y="1392"/>
                  </a:lnTo>
                  <a:lnTo>
                    <a:pt x="1392" y="0"/>
                  </a:lnTo>
                  <a:lnTo>
                    <a:pt x="1392" y="0"/>
                  </a:lnTo>
                  <a:close/>
                </a:path>
              </a:pathLst>
            </a:custGeom>
            <a:solidFill>
              <a:srgbClr val="07141A"/>
            </a:solidFill>
            <a:ln>
              <a:noFill/>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a typeface="+mn-ea"/>
                <a:cs typeface="+mn-cs"/>
              </a:endParaRPr>
            </a:p>
          </p:txBody>
        </p:sp>
        <p:sp>
          <p:nvSpPr>
            <p:cNvPr id="345" name="Freeform 7">
              <a:extLst>
                <a:ext uri="{FF2B5EF4-FFF2-40B4-BE49-F238E27FC236}">
                  <a16:creationId xmlns:a16="http://schemas.microsoft.com/office/drawing/2014/main" id="{706F07C8-1216-4103-A305-F247FFA2C058}"/>
                </a:ext>
              </a:extLst>
            </p:cNvPr>
            <p:cNvSpPr>
              <a:spLocks/>
            </p:cNvSpPr>
            <p:nvPr/>
          </p:nvSpPr>
          <p:spPr bwMode="auto">
            <a:xfrm>
              <a:off x="-45660" y="1741431"/>
              <a:ext cx="4578350" cy="2290763"/>
            </a:xfrm>
            <a:custGeom>
              <a:avLst/>
              <a:gdLst>
                <a:gd name="T0" fmla="*/ 1442 w 2884"/>
                <a:gd name="T1" fmla="*/ 0 h 1443"/>
                <a:gd name="T2" fmla="*/ 2884 w 2884"/>
                <a:gd name="T3" fmla="*/ 1443 h 1443"/>
                <a:gd name="T4" fmla="*/ 2055 w 2884"/>
                <a:gd name="T5" fmla="*/ 1443 h 1443"/>
                <a:gd name="T6" fmla="*/ 1442 w 2884"/>
                <a:gd name="T7" fmla="*/ 829 h 1443"/>
                <a:gd name="T8" fmla="*/ 829 w 2884"/>
                <a:gd name="T9" fmla="*/ 1443 h 1443"/>
                <a:gd name="T10" fmla="*/ 0 w 2884"/>
                <a:gd name="T11" fmla="*/ 1443 h 1443"/>
                <a:gd name="T12" fmla="*/ 1442 w 2884"/>
                <a:gd name="T13" fmla="*/ 0 h 1443"/>
                <a:gd name="T14" fmla="*/ 1442 w 2884"/>
                <a:gd name="T15" fmla="*/ 0 h 14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4" h="1443">
                  <a:moveTo>
                    <a:pt x="1442" y="0"/>
                  </a:moveTo>
                  <a:lnTo>
                    <a:pt x="2884" y="1443"/>
                  </a:lnTo>
                  <a:lnTo>
                    <a:pt x="2055" y="1443"/>
                  </a:lnTo>
                  <a:lnTo>
                    <a:pt x="1442" y="829"/>
                  </a:lnTo>
                  <a:lnTo>
                    <a:pt x="829" y="1443"/>
                  </a:lnTo>
                  <a:lnTo>
                    <a:pt x="0" y="1443"/>
                  </a:lnTo>
                  <a:lnTo>
                    <a:pt x="1442" y="0"/>
                  </a:lnTo>
                  <a:lnTo>
                    <a:pt x="1442" y="0"/>
                  </a:lnTo>
                  <a:close/>
                </a:path>
              </a:pathLst>
            </a:custGeom>
            <a:solidFill>
              <a:srgbClr val="008A3B"/>
            </a:solidFill>
            <a:ln>
              <a:noFill/>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a typeface="+mn-ea"/>
                <a:cs typeface="+mn-cs"/>
              </a:endParaRPr>
            </a:p>
          </p:txBody>
        </p:sp>
        <p:sp>
          <p:nvSpPr>
            <p:cNvPr id="346" name="Freeform 8">
              <a:extLst>
                <a:ext uri="{FF2B5EF4-FFF2-40B4-BE49-F238E27FC236}">
                  <a16:creationId xmlns:a16="http://schemas.microsoft.com/office/drawing/2014/main" id="{4D9376E3-11C7-4648-9A79-E9B1116C5831}"/>
                </a:ext>
              </a:extLst>
            </p:cNvPr>
            <p:cNvSpPr>
              <a:spLocks/>
            </p:cNvSpPr>
            <p:nvPr/>
          </p:nvSpPr>
          <p:spPr bwMode="auto">
            <a:xfrm>
              <a:off x="-1768098" y="1682693"/>
              <a:ext cx="4695825" cy="2349500"/>
            </a:xfrm>
            <a:custGeom>
              <a:avLst/>
              <a:gdLst>
                <a:gd name="T0" fmla="*/ 1479 w 2958"/>
                <a:gd name="T1" fmla="*/ 0 h 1480"/>
                <a:gd name="T2" fmla="*/ 2958 w 2958"/>
                <a:gd name="T3" fmla="*/ 1480 h 1480"/>
                <a:gd name="T4" fmla="*/ 2108 w 2958"/>
                <a:gd name="T5" fmla="*/ 1480 h 1480"/>
                <a:gd name="T6" fmla="*/ 1479 w 2958"/>
                <a:gd name="T7" fmla="*/ 851 h 1480"/>
                <a:gd name="T8" fmla="*/ 850 w 2958"/>
                <a:gd name="T9" fmla="*/ 1480 h 1480"/>
                <a:gd name="T10" fmla="*/ 0 w 2958"/>
                <a:gd name="T11" fmla="*/ 1480 h 1480"/>
                <a:gd name="T12" fmla="*/ 1479 w 2958"/>
                <a:gd name="T13" fmla="*/ 0 h 1480"/>
                <a:gd name="T14" fmla="*/ 1479 w 2958"/>
                <a:gd name="T15" fmla="*/ 0 h 14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58" h="1480">
                  <a:moveTo>
                    <a:pt x="1479" y="0"/>
                  </a:moveTo>
                  <a:lnTo>
                    <a:pt x="2958" y="1480"/>
                  </a:lnTo>
                  <a:lnTo>
                    <a:pt x="2108" y="1480"/>
                  </a:lnTo>
                  <a:lnTo>
                    <a:pt x="1479" y="851"/>
                  </a:lnTo>
                  <a:lnTo>
                    <a:pt x="850" y="1480"/>
                  </a:lnTo>
                  <a:lnTo>
                    <a:pt x="0" y="1480"/>
                  </a:lnTo>
                  <a:lnTo>
                    <a:pt x="1479" y="0"/>
                  </a:lnTo>
                  <a:lnTo>
                    <a:pt x="1479" y="0"/>
                  </a:lnTo>
                  <a:close/>
                </a:path>
              </a:pathLst>
            </a:custGeom>
            <a:solidFill>
              <a:srgbClr val="0D3C89"/>
            </a:solidFill>
            <a:ln>
              <a:noFill/>
            </a:ln>
          </p:spPr>
          <p:txBody>
            <a:bodyPr vert="horz" wrap="square" lIns="91440" tIns="45720" rIns="91440" bIns="45720" numCol="1" anchor="t" anchorCtr="0" compatLnSpc="1">
              <a:prstTxWarp prst="textNoShape">
                <a:avLst/>
              </a:prstTxWarp>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414"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a typeface="+mn-ea"/>
                <a:cs typeface="+mn-cs"/>
              </a:endParaRPr>
            </a:p>
          </p:txBody>
        </p:sp>
      </p:grpSp>
      <p:grpSp>
        <p:nvGrpSpPr>
          <p:cNvPr id="2" name="קבוצה 1">
            <a:extLst>
              <a:ext uri="{FF2B5EF4-FFF2-40B4-BE49-F238E27FC236}">
                <a16:creationId xmlns:a16="http://schemas.microsoft.com/office/drawing/2014/main" id="{3A08D49D-4B5B-0C53-C10E-25E35463B3E4}"/>
              </a:ext>
            </a:extLst>
          </p:cNvPr>
          <p:cNvGrpSpPr/>
          <p:nvPr/>
        </p:nvGrpSpPr>
        <p:grpSpPr>
          <a:xfrm>
            <a:off x="4635617" y="519547"/>
            <a:ext cx="1554452" cy="796602"/>
            <a:chOff x="4635617" y="519547"/>
            <a:chExt cx="1554452" cy="796602"/>
          </a:xfrm>
        </p:grpSpPr>
        <p:sp>
          <p:nvSpPr>
            <p:cNvPr id="57" name="Trapezoid 56">
              <a:extLst>
                <a:ext uri="{FF2B5EF4-FFF2-40B4-BE49-F238E27FC236}">
                  <a16:creationId xmlns:a16="http://schemas.microsoft.com/office/drawing/2014/main" id="{8EE0556C-5955-4E56-B879-593ADA9493FF}"/>
                </a:ext>
              </a:extLst>
            </p:cNvPr>
            <p:cNvSpPr/>
            <p:nvPr/>
          </p:nvSpPr>
          <p:spPr>
            <a:xfrm rot="6291043">
              <a:off x="5115079" y="581166"/>
              <a:ext cx="504645" cy="677455"/>
            </a:xfrm>
            <a:prstGeom prst="trapezoid">
              <a:avLst>
                <a:gd name="adj" fmla="val 28201"/>
              </a:avLst>
            </a:prstGeom>
            <a:gradFill>
              <a:gsLst>
                <a:gs pos="0">
                  <a:schemeClr val="accent2">
                    <a:lumMod val="60000"/>
                    <a:lumOff val="40000"/>
                    <a:alpha val="0"/>
                  </a:schemeClr>
                </a:gs>
                <a:gs pos="100000">
                  <a:schemeClr val="bg1">
                    <a:lumMod val="9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GB" sz="1414" b="0" i="0" u="none" strike="noStrike" kern="1200" cap="none" spc="0" normalizeH="0" baseline="0" noProof="0" dirty="0">
                <a:ln>
                  <a:noFill/>
                </a:ln>
                <a:solidFill>
                  <a:prstClr val="white"/>
                </a:solidFill>
                <a:effectLst/>
                <a:highlight>
                  <a:srgbClr val="FFFF00"/>
                </a:highlight>
                <a:uLnTx/>
                <a:uFillTx/>
                <a:latin typeface="Calibri"/>
                <a:ea typeface="+mn-ea"/>
                <a:cs typeface="+mn-cs"/>
              </a:endParaRPr>
            </a:p>
          </p:txBody>
        </p:sp>
        <p:sp>
          <p:nvSpPr>
            <p:cNvPr id="58" name="Oval 57">
              <a:extLst>
                <a:ext uri="{FF2B5EF4-FFF2-40B4-BE49-F238E27FC236}">
                  <a16:creationId xmlns:a16="http://schemas.microsoft.com/office/drawing/2014/main" id="{0F4E29B3-2E8A-4BD6-9EB7-B08BDAADF03E}"/>
                </a:ext>
              </a:extLst>
            </p:cNvPr>
            <p:cNvSpPr/>
            <p:nvPr/>
          </p:nvSpPr>
          <p:spPr>
            <a:xfrm>
              <a:off x="4635617" y="519547"/>
              <a:ext cx="564096" cy="564096"/>
            </a:xfrm>
            <a:prstGeom prst="ellipse">
              <a:avLst/>
            </a:prstGeom>
            <a:solidFill>
              <a:schemeClr val="bg1"/>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GB" sz="1414" b="0" i="0" u="none" strike="noStrike" kern="1200" cap="none" spc="0" normalizeH="0" baseline="0" noProof="0" dirty="0">
                <a:ln>
                  <a:noFill/>
                </a:ln>
                <a:solidFill>
                  <a:prstClr val="white"/>
                </a:solidFill>
                <a:effectLst/>
                <a:highlight>
                  <a:srgbClr val="FFFF00"/>
                </a:highlight>
                <a:uLnTx/>
                <a:uFillTx/>
                <a:latin typeface="Calibri"/>
                <a:ea typeface="+mn-ea"/>
                <a:cs typeface="+mn-cs"/>
              </a:endParaRPr>
            </a:p>
          </p:txBody>
        </p:sp>
        <p:sp>
          <p:nvSpPr>
            <p:cNvPr id="68" name="Freeform 9">
              <a:extLst>
                <a:ext uri="{FF2B5EF4-FFF2-40B4-BE49-F238E27FC236}">
                  <a16:creationId xmlns:a16="http://schemas.microsoft.com/office/drawing/2014/main" id="{F280DD30-4A20-4406-859B-80B6748E729A}"/>
                </a:ext>
              </a:extLst>
            </p:cNvPr>
            <p:cNvSpPr>
              <a:spLocks noChangeAspect="1"/>
            </p:cNvSpPr>
            <p:nvPr/>
          </p:nvSpPr>
          <p:spPr bwMode="gray">
            <a:xfrm>
              <a:off x="4715472" y="553847"/>
              <a:ext cx="401728" cy="486511"/>
            </a:xfrm>
            <a:custGeom>
              <a:avLst/>
              <a:gdLst>
                <a:gd name="T0" fmla="*/ 2147483647 w 1878"/>
                <a:gd name="T1" fmla="*/ 2147483647 h 1991"/>
                <a:gd name="T2" fmla="*/ 2147483647 w 1878"/>
                <a:gd name="T3" fmla="*/ 2147483647 h 1991"/>
                <a:gd name="T4" fmla="*/ 2147483647 w 1878"/>
                <a:gd name="T5" fmla="*/ 2147483647 h 1991"/>
                <a:gd name="T6" fmla="*/ 2147483647 w 1878"/>
                <a:gd name="T7" fmla="*/ 2147483647 h 1991"/>
                <a:gd name="T8" fmla="*/ 2147483647 w 1878"/>
                <a:gd name="T9" fmla="*/ 2147483647 h 1991"/>
                <a:gd name="T10" fmla="*/ 2147483647 w 1878"/>
                <a:gd name="T11" fmla="*/ 2147483647 h 1991"/>
                <a:gd name="T12" fmla="*/ 2147483647 w 1878"/>
                <a:gd name="T13" fmla="*/ 2147483647 h 1991"/>
                <a:gd name="T14" fmla="*/ 2147483647 w 1878"/>
                <a:gd name="T15" fmla="*/ 2147483647 h 1991"/>
                <a:gd name="T16" fmla="*/ 2147483647 w 1878"/>
                <a:gd name="T17" fmla="*/ 2147483647 h 1991"/>
                <a:gd name="T18" fmla="*/ 2147483647 w 1878"/>
                <a:gd name="T19" fmla="*/ 2147483647 h 1991"/>
                <a:gd name="T20" fmla="*/ 2147483647 w 1878"/>
                <a:gd name="T21" fmla="*/ 2147483647 h 1991"/>
                <a:gd name="T22" fmla="*/ 2147483647 w 1878"/>
                <a:gd name="T23" fmla="*/ 2147483647 h 1991"/>
                <a:gd name="T24" fmla="*/ 2147483647 w 1878"/>
                <a:gd name="T25" fmla="*/ 2147483647 h 1991"/>
                <a:gd name="T26" fmla="*/ 2147483647 w 1878"/>
                <a:gd name="T27" fmla="*/ 2147483647 h 1991"/>
                <a:gd name="T28" fmla="*/ 2147483647 w 1878"/>
                <a:gd name="T29" fmla="*/ 2147483647 h 1991"/>
                <a:gd name="T30" fmla="*/ 2147483647 w 1878"/>
                <a:gd name="T31" fmla="*/ 2147483647 h 1991"/>
                <a:gd name="T32" fmla="*/ 2147483647 w 1878"/>
                <a:gd name="T33" fmla="*/ 2147483647 h 1991"/>
                <a:gd name="T34" fmla="*/ 2147483647 w 1878"/>
                <a:gd name="T35" fmla="*/ 2147483647 h 1991"/>
                <a:gd name="T36" fmla="*/ 2147483647 w 1878"/>
                <a:gd name="T37" fmla="*/ 2147483647 h 1991"/>
                <a:gd name="T38" fmla="*/ 2147483647 w 1878"/>
                <a:gd name="T39" fmla="*/ 2147483647 h 1991"/>
                <a:gd name="T40" fmla="*/ 2147483647 w 1878"/>
                <a:gd name="T41" fmla="*/ 2147483647 h 1991"/>
                <a:gd name="T42" fmla="*/ 2147483647 w 1878"/>
                <a:gd name="T43" fmla="*/ 2147483647 h 1991"/>
                <a:gd name="T44" fmla="*/ 2147483647 w 1878"/>
                <a:gd name="T45" fmla="*/ 2147483647 h 1991"/>
                <a:gd name="T46" fmla="*/ 2147483647 w 1878"/>
                <a:gd name="T47" fmla="*/ 2147483647 h 1991"/>
                <a:gd name="T48" fmla="*/ 2147483647 w 1878"/>
                <a:gd name="T49" fmla="*/ 2147483647 h 1991"/>
                <a:gd name="T50" fmla="*/ 2147483647 w 1878"/>
                <a:gd name="T51" fmla="*/ 2147483647 h 1991"/>
                <a:gd name="T52" fmla="*/ 2147483647 w 1878"/>
                <a:gd name="T53" fmla="*/ 2147483647 h 1991"/>
                <a:gd name="T54" fmla="*/ 0 w 1878"/>
                <a:gd name="T55" fmla="*/ 2147483647 h 1991"/>
                <a:gd name="T56" fmla="*/ 2147483647 w 1878"/>
                <a:gd name="T57" fmla="*/ 2147483647 h 1991"/>
                <a:gd name="T58" fmla="*/ 2147483647 w 1878"/>
                <a:gd name="T59" fmla="*/ 2147483647 h 1991"/>
                <a:gd name="T60" fmla="*/ 2147483647 w 1878"/>
                <a:gd name="T61" fmla="*/ 2147483647 h 1991"/>
                <a:gd name="T62" fmla="*/ 2147483647 w 1878"/>
                <a:gd name="T63" fmla="*/ 2147483647 h 1991"/>
                <a:gd name="T64" fmla="*/ 2147483647 w 1878"/>
                <a:gd name="T65" fmla="*/ 2147483647 h 1991"/>
                <a:gd name="T66" fmla="*/ 2147483647 w 1878"/>
                <a:gd name="T67" fmla="*/ 2147483647 h 1991"/>
                <a:gd name="T68" fmla="*/ 2147483647 w 1878"/>
                <a:gd name="T69" fmla="*/ 2147483647 h 1991"/>
                <a:gd name="T70" fmla="*/ 2147483647 w 1878"/>
                <a:gd name="T71" fmla="*/ 2147483647 h 1991"/>
                <a:gd name="T72" fmla="*/ 2147483647 w 1878"/>
                <a:gd name="T73" fmla="*/ 2147483647 h 1991"/>
                <a:gd name="T74" fmla="*/ 2147483647 w 1878"/>
                <a:gd name="T75" fmla="*/ 2147483647 h 1991"/>
                <a:gd name="T76" fmla="*/ 2147483647 w 1878"/>
                <a:gd name="T77" fmla="*/ 0 h 1991"/>
                <a:gd name="T78" fmla="*/ 2147483647 w 1878"/>
                <a:gd name="T79" fmla="*/ 2147483647 h 1991"/>
                <a:gd name="T80" fmla="*/ 2147483647 w 1878"/>
                <a:gd name="T81" fmla="*/ 2147483647 h 1991"/>
                <a:gd name="T82" fmla="*/ 2147483647 w 1878"/>
                <a:gd name="T83" fmla="*/ 2147483647 h 1991"/>
                <a:gd name="T84" fmla="*/ 2147483647 w 1878"/>
                <a:gd name="T85" fmla="*/ 2147483647 h 1991"/>
                <a:gd name="T86" fmla="*/ 2147483647 w 1878"/>
                <a:gd name="T87" fmla="*/ 2147483647 h 1991"/>
                <a:gd name="T88" fmla="*/ 2147483647 w 1878"/>
                <a:gd name="T89" fmla="*/ 2147483647 h 1991"/>
                <a:gd name="T90" fmla="*/ 2147483647 w 1878"/>
                <a:gd name="T91" fmla="*/ 2147483647 h 1991"/>
                <a:gd name="T92" fmla="*/ 2147483647 w 1878"/>
                <a:gd name="T93" fmla="*/ 2147483647 h 1991"/>
                <a:gd name="T94" fmla="*/ 2147483647 w 1878"/>
                <a:gd name="T95" fmla="*/ 2147483647 h 1991"/>
                <a:gd name="T96" fmla="*/ 2147483647 w 1878"/>
                <a:gd name="T97" fmla="*/ 2147483647 h 1991"/>
                <a:gd name="T98" fmla="*/ 2147483647 w 1878"/>
                <a:gd name="T99" fmla="*/ 2147483647 h 1991"/>
                <a:gd name="T100" fmla="*/ 2147483647 w 1878"/>
                <a:gd name="T101" fmla="*/ 2147483647 h 1991"/>
                <a:gd name="T102" fmla="*/ 2147483647 w 1878"/>
                <a:gd name="T103" fmla="*/ 2147483647 h 1991"/>
                <a:gd name="T104" fmla="*/ 2147483647 w 1878"/>
                <a:gd name="T105" fmla="*/ 2147483647 h 1991"/>
                <a:gd name="T106" fmla="*/ 2147483647 w 1878"/>
                <a:gd name="T107" fmla="*/ 2147483647 h 1991"/>
                <a:gd name="T108" fmla="*/ 2147483647 w 1878"/>
                <a:gd name="T109" fmla="*/ 2147483647 h 1991"/>
                <a:gd name="T110" fmla="*/ 2147483647 w 1878"/>
                <a:gd name="T111" fmla="*/ 2147483647 h 1991"/>
                <a:gd name="T112" fmla="*/ 2147483647 w 1878"/>
                <a:gd name="T113" fmla="*/ 2147483647 h 1991"/>
                <a:gd name="T114" fmla="*/ 2147483647 w 1878"/>
                <a:gd name="T115" fmla="*/ 2147483647 h 1991"/>
                <a:gd name="T116" fmla="*/ 2147483647 w 1878"/>
                <a:gd name="T117" fmla="*/ 2147483647 h 1991"/>
                <a:gd name="T118" fmla="*/ 2147483647 w 1878"/>
                <a:gd name="T119" fmla="*/ 2147483647 h 1991"/>
                <a:gd name="T120" fmla="*/ 2147483647 w 1878"/>
                <a:gd name="T121" fmla="*/ 2147483647 h 1991"/>
                <a:gd name="T122" fmla="*/ 2147483647 w 1878"/>
                <a:gd name="T123" fmla="*/ 2147483647 h 1991"/>
                <a:gd name="T124" fmla="*/ 2147483647 w 1878"/>
                <a:gd name="T125" fmla="*/ 2147483647 h 199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878"/>
                <a:gd name="T190" fmla="*/ 0 h 1991"/>
                <a:gd name="T191" fmla="*/ 1878 w 1878"/>
                <a:gd name="T192" fmla="*/ 1991 h 199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878" h="1991">
                  <a:moveTo>
                    <a:pt x="1872" y="1450"/>
                  </a:moveTo>
                  <a:lnTo>
                    <a:pt x="1872" y="1536"/>
                  </a:lnTo>
                  <a:lnTo>
                    <a:pt x="1851" y="1569"/>
                  </a:lnTo>
                  <a:lnTo>
                    <a:pt x="1833" y="1587"/>
                  </a:lnTo>
                  <a:lnTo>
                    <a:pt x="1798" y="1595"/>
                  </a:lnTo>
                  <a:lnTo>
                    <a:pt x="1737" y="1607"/>
                  </a:lnTo>
                  <a:lnTo>
                    <a:pt x="1699" y="1619"/>
                  </a:lnTo>
                  <a:lnTo>
                    <a:pt x="1666" y="1678"/>
                  </a:lnTo>
                  <a:lnTo>
                    <a:pt x="1658" y="1698"/>
                  </a:lnTo>
                  <a:lnTo>
                    <a:pt x="1637" y="1712"/>
                  </a:lnTo>
                  <a:lnTo>
                    <a:pt x="1579" y="1713"/>
                  </a:lnTo>
                  <a:lnTo>
                    <a:pt x="1570" y="1700"/>
                  </a:lnTo>
                  <a:lnTo>
                    <a:pt x="1556" y="1700"/>
                  </a:lnTo>
                  <a:lnTo>
                    <a:pt x="1535" y="1719"/>
                  </a:lnTo>
                  <a:lnTo>
                    <a:pt x="1513" y="1716"/>
                  </a:lnTo>
                  <a:lnTo>
                    <a:pt x="1494" y="1693"/>
                  </a:lnTo>
                  <a:lnTo>
                    <a:pt x="1411" y="1696"/>
                  </a:lnTo>
                  <a:lnTo>
                    <a:pt x="1389" y="1738"/>
                  </a:lnTo>
                  <a:lnTo>
                    <a:pt x="1371" y="1737"/>
                  </a:lnTo>
                  <a:lnTo>
                    <a:pt x="1355" y="1727"/>
                  </a:lnTo>
                  <a:lnTo>
                    <a:pt x="1306" y="1737"/>
                  </a:lnTo>
                  <a:lnTo>
                    <a:pt x="1307" y="1722"/>
                  </a:lnTo>
                  <a:lnTo>
                    <a:pt x="1275" y="1719"/>
                  </a:lnTo>
                  <a:lnTo>
                    <a:pt x="1223" y="1660"/>
                  </a:lnTo>
                  <a:lnTo>
                    <a:pt x="1202" y="1664"/>
                  </a:lnTo>
                  <a:lnTo>
                    <a:pt x="1193" y="1713"/>
                  </a:lnTo>
                  <a:lnTo>
                    <a:pt x="1180" y="1732"/>
                  </a:lnTo>
                  <a:lnTo>
                    <a:pt x="1167" y="1737"/>
                  </a:lnTo>
                  <a:lnTo>
                    <a:pt x="1164" y="1767"/>
                  </a:lnTo>
                  <a:lnTo>
                    <a:pt x="1156" y="1788"/>
                  </a:lnTo>
                  <a:lnTo>
                    <a:pt x="1141" y="1808"/>
                  </a:lnTo>
                  <a:lnTo>
                    <a:pt x="1088" y="1809"/>
                  </a:lnTo>
                  <a:lnTo>
                    <a:pt x="1059" y="1814"/>
                  </a:lnTo>
                  <a:lnTo>
                    <a:pt x="1032" y="1856"/>
                  </a:lnTo>
                  <a:lnTo>
                    <a:pt x="1009" y="1875"/>
                  </a:lnTo>
                  <a:lnTo>
                    <a:pt x="988" y="1891"/>
                  </a:lnTo>
                  <a:lnTo>
                    <a:pt x="969" y="1922"/>
                  </a:lnTo>
                  <a:lnTo>
                    <a:pt x="942" y="1923"/>
                  </a:lnTo>
                  <a:lnTo>
                    <a:pt x="918" y="1927"/>
                  </a:lnTo>
                  <a:lnTo>
                    <a:pt x="913" y="1941"/>
                  </a:lnTo>
                  <a:lnTo>
                    <a:pt x="904" y="1951"/>
                  </a:lnTo>
                  <a:lnTo>
                    <a:pt x="900" y="1972"/>
                  </a:lnTo>
                  <a:lnTo>
                    <a:pt x="875" y="1982"/>
                  </a:lnTo>
                  <a:lnTo>
                    <a:pt x="846" y="1985"/>
                  </a:lnTo>
                  <a:lnTo>
                    <a:pt x="815" y="1990"/>
                  </a:lnTo>
                  <a:lnTo>
                    <a:pt x="803" y="1975"/>
                  </a:lnTo>
                  <a:lnTo>
                    <a:pt x="782" y="1953"/>
                  </a:lnTo>
                  <a:lnTo>
                    <a:pt x="765" y="1901"/>
                  </a:lnTo>
                  <a:lnTo>
                    <a:pt x="772" y="1868"/>
                  </a:lnTo>
                  <a:lnTo>
                    <a:pt x="788" y="1817"/>
                  </a:lnTo>
                  <a:lnTo>
                    <a:pt x="785" y="1807"/>
                  </a:lnTo>
                  <a:lnTo>
                    <a:pt x="765" y="1809"/>
                  </a:lnTo>
                  <a:lnTo>
                    <a:pt x="744" y="1817"/>
                  </a:lnTo>
                  <a:lnTo>
                    <a:pt x="744" y="1844"/>
                  </a:lnTo>
                  <a:lnTo>
                    <a:pt x="735" y="1861"/>
                  </a:lnTo>
                  <a:lnTo>
                    <a:pt x="702" y="1864"/>
                  </a:lnTo>
                  <a:lnTo>
                    <a:pt x="685" y="1871"/>
                  </a:lnTo>
                  <a:lnTo>
                    <a:pt x="655" y="1909"/>
                  </a:lnTo>
                  <a:lnTo>
                    <a:pt x="639" y="1909"/>
                  </a:lnTo>
                  <a:lnTo>
                    <a:pt x="627" y="1872"/>
                  </a:lnTo>
                  <a:lnTo>
                    <a:pt x="649" y="1800"/>
                  </a:lnTo>
                  <a:lnTo>
                    <a:pt x="632" y="1783"/>
                  </a:lnTo>
                  <a:lnTo>
                    <a:pt x="597" y="1742"/>
                  </a:lnTo>
                  <a:lnTo>
                    <a:pt x="546" y="1732"/>
                  </a:lnTo>
                  <a:lnTo>
                    <a:pt x="550" y="1715"/>
                  </a:lnTo>
                  <a:lnTo>
                    <a:pt x="570" y="1678"/>
                  </a:lnTo>
                  <a:lnTo>
                    <a:pt x="550" y="1646"/>
                  </a:lnTo>
                  <a:lnTo>
                    <a:pt x="521" y="1570"/>
                  </a:lnTo>
                  <a:lnTo>
                    <a:pt x="527" y="1455"/>
                  </a:lnTo>
                  <a:lnTo>
                    <a:pt x="487" y="1434"/>
                  </a:lnTo>
                  <a:lnTo>
                    <a:pt x="471" y="1410"/>
                  </a:lnTo>
                  <a:lnTo>
                    <a:pt x="446" y="1379"/>
                  </a:lnTo>
                  <a:lnTo>
                    <a:pt x="420" y="1393"/>
                  </a:lnTo>
                  <a:lnTo>
                    <a:pt x="404" y="1419"/>
                  </a:lnTo>
                  <a:lnTo>
                    <a:pt x="382" y="1469"/>
                  </a:lnTo>
                  <a:lnTo>
                    <a:pt x="321" y="1469"/>
                  </a:lnTo>
                  <a:lnTo>
                    <a:pt x="292" y="1564"/>
                  </a:lnTo>
                  <a:lnTo>
                    <a:pt x="186" y="1361"/>
                  </a:lnTo>
                  <a:lnTo>
                    <a:pt x="133" y="1246"/>
                  </a:lnTo>
                  <a:lnTo>
                    <a:pt x="111" y="1179"/>
                  </a:lnTo>
                  <a:lnTo>
                    <a:pt x="88" y="1088"/>
                  </a:lnTo>
                  <a:lnTo>
                    <a:pt x="62" y="1053"/>
                  </a:lnTo>
                  <a:lnTo>
                    <a:pt x="12" y="976"/>
                  </a:lnTo>
                  <a:lnTo>
                    <a:pt x="0" y="944"/>
                  </a:lnTo>
                  <a:lnTo>
                    <a:pt x="12" y="916"/>
                  </a:lnTo>
                  <a:lnTo>
                    <a:pt x="45" y="898"/>
                  </a:lnTo>
                  <a:lnTo>
                    <a:pt x="62" y="894"/>
                  </a:lnTo>
                  <a:lnTo>
                    <a:pt x="62" y="880"/>
                  </a:lnTo>
                  <a:lnTo>
                    <a:pt x="58" y="861"/>
                  </a:lnTo>
                  <a:lnTo>
                    <a:pt x="58" y="843"/>
                  </a:lnTo>
                  <a:lnTo>
                    <a:pt x="79" y="839"/>
                  </a:lnTo>
                  <a:lnTo>
                    <a:pt x="97" y="807"/>
                  </a:lnTo>
                  <a:lnTo>
                    <a:pt x="102" y="793"/>
                  </a:lnTo>
                  <a:lnTo>
                    <a:pt x="114" y="798"/>
                  </a:lnTo>
                  <a:lnTo>
                    <a:pt x="133" y="789"/>
                  </a:lnTo>
                  <a:lnTo>
                    <a:pt x="133" y="811"/>
                  </a:lnTo>
                  <a:lnTo>
                    <a:pt x="154" y="843"/>
                  </a:lnTo>
                  <a:lnTo>
                    <a:pt x="180" y="847"/>
                  </a:lnTo>
                  <a:lnTo>
                    <a:pt x="193" y="852"/>
                  </a:lnTo>
                  <a:lnTo>
                    <a:pt x="193" y="874"/>
                  </a:lnTo>
                  <a:lnTo>
                    <a:pt x="180" y="884"/>
                  </a:lnTo>
                  <a:lnTo>
                    <a:pt x="176" y="906"/>
                  </a:lnTo>
                  <a:lnTo>
                    <a:pt x="189" y="920"/>
                  </a:lnTo>
                  <a:lnTo>
                    <a:pt x="207" y="944"/>
                  </a:lnTo>
                  <a:lnTo>
                    <a:pt x="224" y="948"/>
                  </a:lnTo>
                  <a:lnTo>
                    <a:pt x="269" y="961"/>
                  </a:lnTo>
                  <a:lnTo>
                    <a:pt x="342" y="993"/>
                  </a:lnTo>
                  <a:lnTo>
                    <a:pt x="588" y="1002"/>
                  </a:lnTo>
                  <a:lnTo>
                    <a:pt x="588" y="969"/>
                  </a:lnTo>
                  <a:lnTo>
                    <a:pt x="601" y="948"/>
                  </a:lnTo>
                  <a:lnTo>
                    <a:pt x="627" y="944"/>
                  </a:lnTo>
                  <a:lnTo>
                    <a:pt x="645" y="934"/>
                  </a:lnTo>
                  <a:lnTo>
                    <a:pt x="654" y="911"/>
                  </a:lnTo>
                  <a:lnTo>
                    <a:pt x="688" y="889"/>
                  </a:lnTo>
                  <a:lnTo>
                    <a:pt x="719" y="894"/>
                  </a:lnTo>
                  <a:lnTo>
                    <a:pt x="741" y="880"/>
                  </a:lnTo>
                  <a:lnTo>
                    <a:pt x="741" y="0"/>
                  </a:lnTo>
                  <a:lnTo>
                    <a:pt x="772" y="9"/>
                  </a:lnTo>
                  <a:lnTo>
                    <a:pt x="824" y="69"/>
                  </a:lnTo>
                  <a:lnTo>
                    <a:pt x="867" y="154"/>
                  </a:lnTo>
                  <a:lnTo>
                    <a:pt x="894" y="227"/>
                  </a:lnTo>
                  <a:lnTo>
                    <a:pt x="917" y="286"/>
                  </a:lnTo>
                  <a:lnTo>
                    <a:pt x="917" y="322"/>
                  </a:lnTo>
                  <a:lnTo>
                    <a:pt x="882" y="371"/>
                  </a:lnTo>
                  <a:lnTo>
                    <a:pt x="867" y="407"/>
                  </a:lnTo>
                  <a:lnTo>
                    <a:pt x="867" y="495"/>
                  </a:lnTo>
                  <a:lnTo>
                    <a:pt x="973" y="486"/>
                  </a:lnTo>
                  <a:lnTo>
                    <a:pt x="991" y="495"/>
                  </a:lnTo>
                  <a:lnTo>
                    <a:pt x="1013" y="473"/>
                  </a:lnTo>
                  <a:lnTo>
                    <a:pt x="1053" y="480"/>
                  </a:lnTo>
                  <a:lnTo>
                    <a:pt x="1092" y="489"/>
                  </a:lnTo>
                  <a:lnTo>
                    <a:pt x="1118" y="486"/>
                  </a:lnTo>
                  <a:lnTo>
                    <a:pt x="1140" y="449"/>
                  </a:lnTo>
                  <a:lnTo>
                    <a:pt x="1193" y="444"/>
                  </a:lnTo>
                  <a:lnTo>
                    <a:pt x="1241" y="368"/>
                  </a:lnTo>
                  <a:lnTo>
                    <a:pt x="1272" y="335"/>
                  </a:lnTo>
                  <a:lnTo>
                    <a:pt x="1298" y="330"/>
                  </a:lnTo>
                  <a:lnTo>
                    <a:pt x="1308" y="322"/>
                  </a:lnTo>
                  <a:lnTo>
                    <a:pt x="1316" y="335"/>
                  </a:lnTo>
                  <a:lnTo>
                    <a:pt x="1311" y="413"/>
                  </a:lnTo>
                  <a:lnTo>
                    <a:pt x="1316" y="435"/>
                  </a:lnTo>
                  <a:lnTo>
                    <a:pt x="1371" y="454"/>
                  </a:lnTo>
                  <a:lnTo>
                    <a:pt x="1385" y="480"/>
                  </a:lnTo>
                  <a:lnTo>
                    <a:pt x="1385" y="508"/>
                  </a:lnTo>
                  <a:lnTo>
                    <a:pt x="1395" y="536"/>
                  </a:lnTo>
                  <a:lnTo>
                    <a:pt x="1390" y="554"/>
                  </a:lnTo>
                  <a:lnTo>
                    <a:pt x="1390" y="581"/>
                  </a:lnTo>
                  <a:lnTo>
                    <a:pt x="1395" y="590"/>
                  </a:lnTo>
                  <a:lnTo>
                    <a:pt x="1417" y="617"/>
                  </a:lnTo>
                  <a:lnTo>
                    <a:pt x="1504" y="676"/>
                  </a:lnTo>
                  <a:lnTo>
                    <a:pt x="1548" y="676"/>
                  </a:lnTo>
                  <a:lnTo>
                    <a:pt x="1579" y="649"/>
                  </a:lnTo>
                  <a:lnTo>
                    <a:pt x="1601" y="630"/>
                  </a:lnTo>
                  <a:lnTo>
                    <a:pt x="1601" y="711"/>
                  </a:lnTo>
                  <a:lnTo>
                    <a:pt x="1639" y="726"/>
                  </a:lnTo>
                  <a:lnTo>
                    <a:pt x="1667" y="725"/>
                  </a:lnTo>
                  <a:lnTo>
                    <a:pt x="1655" y="752"/>
                  </a:lnTo>
                  <a:lnTo>
                    <a:pt x="1666" y="789"/>
                  </a:lnTo>
                  <a:lnTo>
                    <a:pt x="1676" y="798"/>
                  </a:lnTo>
                  <a:lnTo>
                    <a:pt x="1696" y="811"/>
                  </a:lnTo>
                  <a:lnTo>
                    <a:pt x="1723" y="803"/>
                  </a:lnTo>
                  <a:lnTo>
                    <a:pt x="1736" y="766"/>
                  </a:lnTo>
                  <a:lnTo>
                    <a:pt x="1741" y="734"/>
                  </a:lnTo>
                  <a:lnTo>
                    <a:pt x="1745" y="716"/>
                  </a:lnTo>
                  <a:lnTo>
                    <a:pt x="1797" y="726"/>
                  </a:lnTo>
                  <a:lnTo>
                    <a:pt x="1774" y="757"/>
                  </a:lnTo>
                  <a:lnTo>
                    <a:pt x="1771" y="776"/>
                  </a:lnTo>
                  <a:lnTo>
                    <a:pt x="1771" y="793"/>
                  </a:lnTo>
                  <a:lnTo>
                    <a:pt x="1775" y="811"/>
                  </a:lnTo>
                  <a:lnTo>
                    <a:pt x="1785" y="821"/>
                  </a:lnTo>
                  <a:lnTo>
                    <a:pt x="1789" y="835"/>
                  </a:lnTo>
                  <a:lnTo>
                    <a:pt x="1789" y="871"/>
                  </a:lnTo>
                  <a:lnTo>
                    <a:pt x="1780" y="889"/>
                  </a:lnTo>
                  <a:lnTo>
                    <a:pt x="1775" y="906"/>
                  </a:lnTo>
                  <a:lnTo>
                    <a:pt x="1763" y="961"/>
                  </a:lnTo>
                  <a:lnTo>
                    <a:pt x="1763" y="988"/>
                  </a:lnTo>
                  <a:lnTo>
                    <a:pt x="1736" y="1025"/>
                  </a:lnTo>
                  <a:lnTo>
                    <a:pt x="1718" y="1078"/>
                  </a:lnTo>
                  <a:lnTo>
                    <a:pt x="1692" y="1129"/>
                  </a:lnTo>
                  <a:lnTo>
                    <a:pt x="1670" y="1155"/>
                  </a:lnTo>
                  <a:lnTo>
                    <a:pt x="1654" y="1179"/>
                  </a:lnTo>
                  <a:lnTo>
                    <a:pt x="1654" y="1215"/>
                  </a:lnTo>
                  <a:lnTo>
                    <a:pt x="1692" y="1246"/>
                  </a:lnTo>
                  <a:lnTo>
                    <a:pt x="1745" y="1292"/>
                  </a:lnTo>
                  <a:lnTo>
                    <a:pt x="1759" y="1334"/>
                  </a:lnTo>
                  <a:lnTo>
                    <a:pt x="1792" y="1365"/>
                  </a:lnTo>
                  <a:lnTo>
                    <a:pt x="1824" y="1393"/>
                  </a:lnTo>
                  <a:lnTo>
                    <a:pt x="1872" y="1446"/>
                  </a:lnTo>
                  <a:lnTo>
                    <a:pt x="1877" y="1450"/>
                  </a:lnTo>
                  <a:lnTo>
                    <a:pt x="1872" y="1450"/>
                  </a:lnTo>
                </a:path>
              </a:pathLst>
            </a:custGeom>
            <a:solidFill>
              <a:schemeClr val="accent2"/>
            </a:solid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grpSp>
          <p:nvGrpSpPr>
            <p:cNvPr id="56" name="Group 55">
              <a:extLst>
                <a:ext uri="{FF2B5EF4-FFF2-40B4-BE49-F238E27FC236}">
                  <a16:creationId xmlns:a16="http://schemas.microsoft.com/office/drawing/2014/main" id="{5F5FC848-D6BB-4458-B4A2-C5387B65893E}"/>
                </a:ext>
              </a:extLst>
            </p:cNvPr>
            <p:cNvGrpSpPr/>
            <p:nvPr/>
          </p:nvGrpSpPr>
          <p:grpSpPr>
            <a:xfrm>
              <a:off x="5450398" y="571723"/>
              <a:ext cx="739671" cy="744426"/>
              <a:chOff x="-634205" y="2070100"/>
              <a:chExt cx="2963862" cy="2982913"/>
            </a:xfrm>
            <a:solidFill>
              <a:schemeClr val="bg1">
                <a:lumMod val="85000"/>
              </a:schemeClr>
            </a:solidFill>
          </p:grpSpPr>
          <p:sp>
            <p:nvSpPr>
              <p:cNvPr id="59" name="Freeform 8">
                <a:extLst>
                  <a:ext uri="{FF2B5EF4-FFF2-40B4-BE49-F238E27FC236}">
                    <a16:creationId xmlns:a16="http://schemas.microsoft.com/office/drawing/2014/main" id="{C3B8AD4E-0930-4441-8A71-2954FC94769B}"/>
                  </a:ext>
                </a:extLst>
              </p:cNvPr>
              <p:cNvSpPr>
                <a:spLocks noChangeAspect="1"/>
              </p:cNvSpPr>
              <p:nvPr/>
            </p:nvSpPr>
            <p:spPr bwMode="gray">
              <a:xfrm>
                <a:off x="1323182" y="2771775"/>
                <a:ext cx="363538" cy="425450"/>
              </a:xfrm>
              <a:custGeom>
                <a:avLst/>
                <a:gdLst>
                  <a:gd name="T0" fmla="*/ 2147483647 w 425"/>
                  <a:gd name="T1" fmla="*/ 2147483647 h 433"/>
                  <a:gd name="T2" fmla="*/ 2147483647 w 425"/>
                  <a:gd name="T3" fmla="*/ 2147483647 h 433"/>
                  <a:gd name="T4" fmla="*/ 2147483647 w 425"/>
                  <a:gd name="T5" fmla="*/ 2147483647 h 433"/>
                  <a:gd name="T6" fmla="*/ 2147483647 w 425"/>
                  <a:gd name="T7" fmla="*/ 2147483647 h 433"/>
                  <a:gd name="T8" fmla="*/ 2147483647 w 425"/>
                  <a:gd name="T9" fmla="*/ 2147483647 h 433"/>
                  <a:gd name="T10" fmla="*/ 2147483647 w 425"/>
                  <a:gd name="T11" fmla="*/ 2147483647 h 433"/>
                  <a:gd name="T12" fmla="*/ 2147483647 w 425"/>
                  <a:gd name="T13" fmla="*/ 2147483647 h 433"/>
                  <a:gd name="T14" fmla="*/ 2147483647 w 425"/>
                  <a:gd name="T15" fmla="*/ 2147483647 h 433"/>
                  <a:gd name="T16" fmla="*/ 2147483647 w 425"/>
                  <a:gd name="T17" fmla="*/ 2147483647 h 433"/>
                  <a:gd name="T18" fmla="*/ 2147483647 w 425"/>
                  <a:gd name="T19" fmla="*/ 2147483647 h 433"/>
                  <a:gd name="T20" fmla="*/ 2147483647 w 425"/>
                  <a:gd name="T21" fmla="*/ 2147483647 h 433"/>
                  <a:gd name="T22" fmla="*/ 2147483647 w 425"/>
                  <a:gd name="T23" fmla="*/ 2147483647 h 433"/>
                  <a:gd name="T24" fmla="*/ 2147483647 w 425"/>
                  <a:gd name="T25" fmla="*/ 2147483647 h 433"/>
                  <a:gd name="T26" fmla="*/ 2147483647 w 425"/>
                  <a:gd name="T27" fmla="*/ 2147483647 h 433"/>
                  <a:gd name="T28" fmla="*/ 2147483647 w 425"/>
                  <a:gd name="T29" fmla="*/ 2147483647 h 433"/>
                  <a:gd name="T30" fmla="*/ 2147483647 w 425"/>
                  <a:gd name="T31" fmla="*/ 2147483647 h 433"/>
                  <a:gd name="T32" fmla="*/ 2147483647 w 425"/>
                  <a:gd name="T33" fmla="*/ 2147483647 h 433"/>
                  <a:gd name="T34" fmla="*/ 0 w 425"/>
                  <a:gd name="T35" fmla="*/ 2147483647 h 433"/>
                  <a:gd name="T36" fmla="*/ 2147483647 w 425"/>
                  <a:gd name="T37" fmla="*/ 2147483647 h 433"/>
                  <a:gd name="T38" fmla="*/ 2147483647 w 425"/>
                  <a:gd name="T39" fmla="*/ 2147483647 h 433"/>
                  <a:gd name="T40" fmla="*/ 2147483647 w 425"/>
                  <a:gd name="T41" fmla="*/ 2147483647 h 433"/>
                  <a:gd name="T42" fmla="*/ 2147483647 w 425"/>
                  <a:gd name="T43" fmla="*/ 2147483647 h 433"/>
                  <a:gd name="T44" fmla="*/ 2147483647 w 425"/>
                  <a:gd name="T45" fmla="*/ 2147483647 h 433"/>
                  <a:gd name="T46" fmla="*/ 2147483647 w 425"/>
                  <a:gd name="T47" fmla="*/ 2147483647 h 433"/>
                  <a:gd name="T48" fmla="*/ 2147483647 w 425"/>
                  <a:gd name="T49" fmla="*/ 2147483647 h 433"/>
                  <a:gd name="T50" fmla="*/ 2147483647 w 425"/>
                  <a:gd name="T51" fmla="*/ 2147483647 h 433"/>
                  <a:gd name="T52" fmla="*/ 2147483647 w 425"/>
                  <a:gd name="T53" fmla="*/ 2147483647 h 433"/>
                  <a:gd name="T54" fmla="*/ 2147483647 w 425"/>
                  <a:gd name="T55" fmla="*/ 2147483647 h 433"/>
                  <a:gd name="T56" fmla="*/ 2147483647 w 425"/>
                  <a:gd name="T57" fmla="*/ 2147483647 h 433"/>
                  <a:gd name="T58" fmla="*/ 2147483647 w 425"/>
                  <a:gd name="T59" fmla="*/ 2147483647 h 433"/>
                  <a:gd name="T60" fmla="*/ 2147483647 w 425"/>
                  <a:gd name="T61" fmla="*/ 2147483647 h 433"/>
                  <a:gd name="T62" fmla="*/ 2147483647 w 425"/>
                  <a:gd name="T63" fmla="*/ 0 h 433"/>
                  <a:gd name="T64" fmla="*/ 2147483647 w 425"/>
                  <a:gd name="T65" fmla="*/ 0 h 433"/>
                  <a:gd name="T66" fmla="*/ 2147483647 w 425"/>
                  <a:gd name="T67" fmla="*/ 2147483647 h 433"/>
                  <a:gd name="T68" fmla="*/ 2147483647 w 425"/>
                  <a:gd name="T69" fmla="*/ 2147483647 h 433"/>
                  <a:gd name="T70" fmla="*/ 2147483647 w 425"/>
                  <a:gd name="T71" fmla="*/ 2147483647 h 433"/>
                  <a:gd name="T72" fmla="*/ 2147483647 w 425"/>
                  <a:gd name="T73" fmla="*/ 2147483647 h 433"/>
                  <a:gd name="T74" fmla="*/ 2147483647 w 425"/>
                  <a:gd name="T75" fmla="*/ 2147483647 h 433"/>
                  <a:gd name="T76" fmla="*/ 2147483647 w 425"/>
                  <a:gd name="T77" fmla="*/ 2147483647 h 433"/>
                  <a:gd name="T78" fmla="*/ 2147483647 w 425"/>
                  <a:gd name="T79" fmla="*/ 2147483647 h 433"/>
                  <a:gd name="T80" fmla="*/ 2147483647 w 425"/>
                  <a:gd name="T81" fmla="*/ 2147483647 h 433"/>
                  <a:gd name="T82" fmla="*/ 2147483647 w 425"/>
                  <a:gd name="T83" fmla="*/ 2147483647 h 433"/>
                  <a:gd name="T84" fmla="*/ 2147483647 w 425"/>
                  <a:gd name="T85" fmla="*/ 2147483647 h 433"/>
                  <a:gd name="T86" fmla="*/ 2147483647 w 425"/>
                  <a:gd name="T87" fmla="*/ 2147483647 h 433"/>
                  <a:gd name="T88" fmla="*/ 2147483647 w 425"/>
                  <a:gd name="T89" fmla="*/ 2147483647 h 433"/>
                  <a:gd name="T90" fmla="*/ 2147483647 w 425"/>
                  <a:gd name="T91" fmla="*/ 2147483647 h 433"/>
                  <a:gd name="T92" fmla="*/ 2147483647 w 425"/>
                  <a:gd name="T93" fmla="*/ 2147483647 h 433"/>
                  <a:gd name="T94" fmla="*/ 2147483647 w 425"/>
                  <a:gd name="T95" fmla="*/ 2147483647 h 43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25"/>
                  <a:gd name="T145" fmla="*/ 0 h 433"/>
                  <a:gd name="T146" fmla="*/ 425 w 425"/>
                  <a:gd name="T147" fmla="*/ 433 h 43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25" h="433">
                    <a:moveTo>
                      <a:pt x="286" y="267"/>
                    </a:moveTo>
                    <a:lnTo>
                      <a:pt x="350" y="314"/>
                    </a:lnTo>
                    <a:lnTo>
                      <a:pt x="350" y="339"/>
                    </a:lnTo>
                    <a:lnTo>
                      <a:pt x="320" y="359"/>
                    </a:lnTo>
                    <a:lnTo>
                      <a:pt x="285" y="381"/>
                    </a:lnTo>
                    <a:lnTo>
                      <a:pt x="254" y="398"/>
                    </a:lnTo>
                    <a:lnTo>
                      <a:pt x="222" y="432"/>
                    </a:lnTo>
                    <a:lnTo>
                      <a:pt x="194" y="416"/>
                    </a:lnTo>
                    <a:lnTo>
                      <a:pt x="153" y="381"/>
                    </a:lnTo>
                    <a:lnTo>
                      <a:pt x="140" y="381"/>
                    </a:lnTo>
                    <a:lnTo>
                      <a:pt x="116" y="394"/>
                    </a:lnTo>
                    <a:lnTo>
                      <a:pt x="88" y="387"/>
                    </a:lnTo>
                    <a:lnTo>
                      <a:pt x="96" y="370"/>
                    </a:lnTo>
                    <a:lnTo>
                      <a:pt x="97" y="339"/>
                    </a:lnTo>
                    <a:lnTo>
                      <a:pt x="85" y="313"/>
                    </a:lnTo>
                    <a:lnTo>
                      <a:pt x="43" y="308"/>
                    </a:lnTo>
                    <a:lnTo>
                      <a:pt x="9" y="312"/>
                    </a:lnTo>
                    <a:lnTo>
                      <a:pt x="0" y="290"/>
                    </a:lnTo>
                    <a:lnTo>
                      <a:pt x="17" y="257"/>
                    </a:lnTo>
                    <a:lnTo>
                      <a:pt x="39" y="231"/>
                    </a:lnTo>
                    <a:lnTo>
                      <a:pt x="47" y="181"/>
                    </a:lnTo>
                    <a:lnTo>
                      <a:pt x="87" y="164"/>
                    </a:lnTo>
                    <a:lnTo>
                      <a:pt x="140" y="167"/>
                    </a:lnTo>
                    <a:lnTo>
                      <a:pt x="153" y="154"/>
                    </a:lnTo>
                    <a:lnTo>
                      <a:pt x="187" y="100"/>
                    </a:lnTo>
                    <a:lnTo>
                      <a:pt x="206" y="63"/>
                    </a:lnTo>
                    <a:lnTo>
                      <a:pt x="258" y="63"/>
                    </a:lnTo>
                    <a:lnTo>
                      <a:pt x="271" y="29"/>
                    </a:lnTo>
                    <a:lnTo>
                      <a:pt x="289" y="24"/>
                    </a:lnTo>
                    <a:lnTo>
                      <a:pt x="311" y="24"/>
                    </a:lnTo>
                    <a:lnTo>
                      <a:pt x="336" y="24"/>
                    </a:lnTo>
                    <a:lnTo>
                      <a:pt x="354" y="0"/>
                    </a:lnTo>
                    <a:lnTo>
                      <a:pt x="364" y="0"/>
                    </a:lnTo>
                    <a:lnTo>
                      <a:pt x="357" y="32"/>
                    </a:lnTo>
                    <a:lnTo>
                      <a:pt x="336" y="50"/>
                    </a:lnTo>
                    <a:lnTo>
                      <a:pt x="324" y="91"/>
                    </a:lnTo>
                    <a:lnTo>
                      <a:pt x="325" y="136"/>
                    </a:lnTo>
                    <a:lnTo>
                      <a:pt x="349" y="138"/>
                    </a:lnTo>
                    <a:lnTo>
                      <a:pt x="382" y="121"/>
                    </a:lnTo>
                    <a:lnTo>
                      <a:pt x="400" y="104"/>
                    </a:lnTo>
                    <a:lnTo>
                      <a:pt x="416" y="104"/>
                    </a:lnTo>
                    <a:lnTo>
                      <a:pt x="424" y="117"/>
                    </a:lnTo>
                    <a:lnTo>
                      <a:pt x="370" y="164"/>
                    </a:lnTo>
                    <a:lnTo>
                      <a:pt x="368" y="195"/>
                    </a:lnTo>
                    <a:lnTo>
                      <a:pt x="364" y="219"/>
                    </a:lnTo>
                    <a:lnTo>
                      <a:pt x="320" y="219"/>
                    </a:lnTo>
                    <a:lnTo>
                      <a:pt x="289" y="244"/>
                    </a:lnTo>
                    <a:lnTo>
                      <a:pt x="286" y="267"/>
                    </a:lnTo>
                  </a:path>
                </a:pathLst>
              </a:custGeom>
              <a:solidFill>
                <a:srgbClr val="D9D9D9"/>
              </a:solid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GB" alt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sp>
            <p:nvSpPr>
              <p:cNvPr id="60" name="Freeform 9">
                <a:extLst>
                  <a:ext uri="{FF2B5EF4-FFF2-40B4-BE49-F238E27FC236}">
                    <a16:creationId xmlns:a16="http://schemas.microsoft.com/office/drawing/2014/main" id="{778C2A16-9D9E-48FF-AEB9-652BC91D583C}"/>
                  </a:ext>
                </a:extLst>
              </p:cNvPr>
              <p:cNvSpPr>
                <a:spLocks noChangeAspect="1"/>
              </p:cNvSpPr>
              <p:nvPr/>
            </p:nvSpPr>
            <p:spPr bwMode="gray">
              <a:xfrm>
                <a:off x="-634205" y="2647949"/>
                <a:ext cx="1609724" cy="1949448"/>
              </a:xfrm>
              <a:custGeom>
                <a:avLst/>
                <a:gdLst>
                  <a:gd name="T0" fmla="*/ 2147483647 w 1878"/>
                  <a:gd name="T1" fmla="*/ 2147483647 h 1991"/>
                  <a:gd name="T2" fmla="*/ 2147483647 w 1878"/>
                  <a:gd name="T3" fmla="*/ 2147483647 h 1991"/>
                  <a:gd name="T4" fmla="*/ 2147483647 w 1878"/>
                  <a:gd name="T5" fmla="*/ 2147483647 h 1991"/>
                  <a:gd name="T6" fmla="*/ 2147483647 w 1878"/>
                  <a:gd name="T7" fmla="*/ 2147483647 h 1991"/>
                  <a:gd name="T8" fmla="*/ 2147483647 w 1878"/>
                  <a:gd name="T9" fmla="*/ 2147483647 h 1991"/>
                  <a:gd name="T10" fmla="*/ 2147483647 w 1878"/>
                  <a:gd name="T11" fmla="*/ 2147483647 h 1991"/>
                  <a:gd name="T12" fmla="*/ 2147483647 w 1878"/>
                  <a:gd name="T13" fmla="*/ 2147483647 h 1991"/>
                  <a:gd name="T14" fmla="*/ 2147483647 w 1878"/>
                  <a:gd name="T15" fmla="*/ 2147483647 h 1991"/>
                  <a:gd name="T16" fmla="*/ 2147483647 w 1878"/>
                  <a:gd name="T17" fmla="*/ 2147483647 h 1991"/>
                  <a:gd name="T18" fmla="*/ 2147483647 w 1878"/>
                  <a:gd name="T19" fmla="*/ 2147483647 h 1991"/>
                  <a:gd name="T20" fmla="*/ 2147483647 w 1878"/>
                  <a:gd name="T21" fmla="*/ 2147483647 h 1991"/>
                  <a:gd name="T22" fmla="*/ 2147483647 w 1878"/>
                  <a:gd name="T23" fmla="*/ 2147483647 h 1991"/>
                  <a:gd name="T24" fmla="*/ 2147483647 w 1878"/>
                  <a:gd name="T25" fmla="*/ 2147483647 h 1991"/>
                  <a:gd name="T26" fmla="*/ 2147483647 w 1878"/>
                  <a:gd name="T27" fmla="*/ 2147483647 h 1991"/>
                  <a:gd name="T28" fmla="*/ 2147483647 w 1878"/>
                  <a:gd name="T29" fmla="*/ 2147483647 h 1991"/>
                  <a:gd name="T30" fmla="*/ 2147483647 w 1878"/>
                  <a:gd name="T31" fmla="*/ 2147483647 h 1991"/>
                  <a:gd name="T32" fmla="*/ 2147483647 w 1878"/>
                  <a:gd name="T33" fmla="*/ 2147483647 h 1991"/>
                  <a:gd name="T34" fmla="*/ 2147483647 w 1878"/>
                  <a:gd name="T35" fmla="*/ 2147483647 h 1991"/>
                  <a:gd name="T36" fmla="*/ 2147483647 w 1878"/>
                  <a:gd name="T37" fmla="*/ 2147483647 h 1991"/>
                  <a:gd name="T38" fmla="*/ 2147483647 w 1878"/>
                  <a:gd name="T39" fmla="*/ 2147483647 h 1991"/>
                  <a:gd name="T40" fmla="*/ 2147483647 w 1878"/>
                  <a:gd name="T41" fmla="*/ 2147483647 h 1991"/>
                  <a:gd name="T42" fmla="*/ 2147483647 w 1878"/>
                  <a:gd name="T43" fmla="*/ 2147483647 h 1991"/>
                  <a:gd name="T44" fmla="*/ 2147483647 w 1878"/>
                  <a:gd name="T45" fmla="*/ 2147483647 h 1991"/>
                  <a:gd name="T46" fmla="*/ 2147483647 w 1878"/>
                  <a:gd name="T47" fmla="*/ 2147483647 h 1991"/>
                  <a:gd name="T48" fmla="*/ 2147483647 w 1878"/>
                  <a:gd name="T49" fmla="*/ 2147483647 h 1991"/>
                  <a:gd name="T50" fmla="*/ 2147483647 w 1878"/>
                  <a:gd name="T51" fmla="*/ 2147483647 h 1991"/>
                  <a:gd name="T52" fmla="*/ 2147483647 w 1878"/>
                  <a:gd name="T53" fmla="*/ 2147483647 h 1991"/>
                  <a:gd name="T54" fmla="*/ 0 w 1878"/>
                  <a:gd name="T55" fmla="*/ 2147483647 h 1991"/>
                  <a:gd name="T56" fmla="*/ 2147483647 w 1878"/>
                  <a:gd name="T57" fmla="*/ 2147483647 h 1991"/>
                  <a:gd name="T58" fmla="*/ 2147483647 w 1878"/>
                  <a:gd name="T59" fmla="*/ 2147483647 h 1991"/>
                  <a:gd name="T60" fmla="*/ 2147483647 w 1878"/>
                  <a:gd name="T61" fmla="*/ 2147483647 h 1991"/>
                  <a:gd name="T62" fmla="*/ 2147483647 w 1878"/>
                  <a:gd name="T63" fmla="*/ 2147483647 h 1991"/>
                  <a:gd name="T64" fmla="*/ 2147483647 w 1878"/>
                  <a:gd name="T65" fmla="*/ 2147483647 h 1991"/>
                  <a:gd name="T66" fmla="*/ 2147483647 w 1878"/>
                  <a:gd name="T67" fmla="*/ 2147483647 h 1991"/>
                  <a:gd name="T68" fmla="*/ 2147483647 w 1878"/>
                  <a:gd name="T69" fmla="*/ 2147483647 h 1991"/>
                  <a:gd name="T70" fmla="*/ 2147483647 w 1878"/>
                  <a:gd name="T71" fmla="*/ 2147483647 h 1991"/>
                  <a:gd name="T72" fmla="*/ 2147483647 w 1878"/>
                  <a:gd name="T73" fmla="*/ 2147483647 h 1991"/>
                  <a:gd name="T74" fmla="*/ 2147483647 w 1878"/>
                  <a:gd name="T75" fmla="*/ 2147483647 h 1991"/>
                  <a:gd name="T76" fmla="*/ 2147483647 w 1878"/>
                  <a:gd name="T77" fmla="*/ 0 h 1991"/>
                  <a:gd name="T78" fmla="*/ 2147483647 w 1878"/>
                  <a:gd name="T79" fmla="*/ 2147483647 h 1991"/>
                  <a:gd name="T80" fmla="*/ 2147483647 w 1878"/>
                  <a:gd name="T81" fmla="*/ 2147483647 h 1991"/>
                  <a:gd name="T82" fmla="*/ 2147483647 w 1878"/>
                  <a:gd name="T83" fmla="*/ 2147483647 h 1991"/>
                  <a:gd name="T84" fmla="*/ 2147483647 w 1878"/>
                  <a:gd name="T85" fmla="*/ 2147483647 h 1991"/>
                  <a:gd name="T86" fmla="*/ 2147483647 w 1878"/>
                  <a:gd name="T87" fmla="*/ 2147483647 h 1991"/>
                  <a:gd name="T88" fmla="*/ 2147483647 w 1878"/>
                  <a:gd name="T89" fmla="*/ 2147483647 h 1991"/>
                  <a:gd name="T90" fmla="*/ 2147483647 w 1878"/>
                  <a:gd name="T91" fmla="*/ 2147483647 h 1991"/>
                  <a:gd name="T92" fmla="*/ 2147483647 w 1878"/>
                  <a:gd name="T93" fmla="*/ 2147483647 h 1991"/>
                  <a:gd name="T94" fmla="*/ 2147483647 w 1878"/>
                  <a:gd name="T95" fmla="*/ 2147483647 h 1991"/>
                  <a:gd name="T96" fmla="*/ 2147483647 w 1878"/>
                  <a:gd name="T97" fmla="*/ 2147483647 h 1991"/>
                  <a:gd name="T98" fmla="*/ 2147483647 w 1878"/>
                  <a:gd name="T99" fmla="*/ 2147483647 h 1991"/>
                  <a:gd name="T100" fmla="*/ 2147483647 w 1878"/>
                  <a:gd name="T101" fmla="*/ 2147483647 h 1991"/>
                  <a:gd name="T102" fmla="*/ 2147483647 w 1878"/>
                  <a:gd name="T103" fmla="*/ 2147483647 h 1991"/>
                  <a:gd name="T104" fmla="*/ 2147483647 w 1878"/>
                  <a:gd name="T105" fmla="*/ 2147483647 h 1991"/>
                  <a:gd name="T106" fmla="*/ 2147483647 w 1878"/>
                  <a:gd name="T107" fmla="*/ 2147483647 h 1991"/>
                  <a:gd name="T108" fmla="*/ 2147483647 w 1878"/>
                  <a:gd name="T109" fmla="*/ 2147483647 h 1991"/>
                  <a:gd name="T110" fmla="*/ 2147483647 w 1878"/>
                  <a:gd name="T111" fmla="*/ 2147483647 h 1991"/>
                  <a:gd name="T112" fmla="*/ 2147483647 w 1878"/>
                  <a:gd name="T113" fmla="*/ 2147483647 h 1991"/>
                  <a:gd name="T114" fmla="*/ 2147483647 w 1878"/>
                  <a:gd name="T115" fmla="*/ 2147483647 h 1991"/>
                  <a:gd name="T116" fmla="*/ 2147483647 w 1878"/>
                  <a:gd name="T117" fmla="*/ 2147483647 h 1991"/>
                  <a:gd name="T118" fmla="*/ 2147483647 w 1878"/>
                  <a:gd name="T119" fmla="*/ 2147483647 h 1991"/>
                  <a:gd name="T120" fmla="*/ 2147483647 w 1878"/>
                  <a:gd name="T121" fmla="*/ 2147483647 h 1991"/>
                  <a:gd name="T122" fmla="*/ 2147483647 w 1878"/>
                  <a:gd name="T123" fmla="*/ 2147483647 h 1991"/>
                  <a:gd name="T124" fmla="*/ 2147483647 w 1878"/>
                  <a:gd name="T125" fmla="*/ 2147483647 h 199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878"/>
                  <a:gd name="T190" fmla="*/ 0 h 1991"/>
                  <a:gd name="T191" fmla="*/ 1878 w 1878"/>
                  <a:gd name="T192" fmla="*/ 1991 h 199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878" h="1991">
                    <a:moveTo>
                      <a:pt x="1872" y="1450"/>
                    </a:moveTo>
                    <a:lnTo>
                      <a:pt x="1872" y="1536"/>
                    </a:lnTo>
                    <a:lnTo>
                      <a:pt x="1851" y="1569"/>
                    </a:lnTo>
                    <a:lnTo>
                      <a:pt x="1833" y="1587"/>
                    </a:lnTo>
                    <a:lnTo>
                      <a:pt x="1798" y="1595"/>
                    </a:lnTo>
                    <a:lnTo>
                      <a:pt x="1737" y="1607"/>
                    </a:lnTo>
                    <a:lnTo>
                      <a:pt x="1699" y="1619"/>
                    </a:lnTo>
                    <a:lnTo>
                      <a:pt x="1666" y="1678"/>
                    </a:lnTo>
                    <a:lnTo>
                      <a:pt x="1658" y="1698"/>
                    </a:lnTo>
                    <a:lnTo>
                      <a:pt x="1637" y="1712"/>
                    </a:lnTo>
                    <a:lnTo>
                      <a:pt x="1579" y="1713"/>
                    </a:lnTo>
                    <a:lnTo>
                      <a:pt x="1570" y="1700"/>
                    </a:lnTo>
                    <a:lnTo>
                      <a:pt x="1556" y="1700"/>
                    </a:lnTo>
                    <a:lnTo>
                      <a:pt x="1535" y="1719"/>
                    </a:lnTo>
                    <a:lnTo>
                      <a:pt x="1513" y="1716"/>
                    </a:lnTo>
                    <a:lnTo>
                      <a:pt x="1494" y="1693"/>
                    </a:lnTo>
                    <a:lnTo>
                      <a:pt x="1411" y="1696"/>
                    </a:lnTo>
                    <a:lnTo>
                      <a:pt x="1389" y="1738"/>
                    </a:lnTo>
                    <a:lnTo>
                      <a:pt x="1371" y="1737"/>
                    </a:lnTo>
                    <a:lnTo>
                      <a:pt x="1355" y="1727"/>
                    </a:lnTo>
                    <a:lnTo>
                      <a:pt x="1306" y="1737"/>
                    </a:lnTo>
                    <a:lnTo>
                      <a:pt x="1307" y="1722"/>
                    </a:lnTo>
                    <a:lnTo>
                      <a:pt x="1275" y="1719"/>
                    </a:lnTo>
                    <a:lnTo>
                      <a:pt x="1223" y="1660"/>
                    </a:lnTo>
                    <a:lnTo>
                      <a:pt x="1202" y="1664"/>
                    </a:lnTo>
                    <a:lnTo>
                      <a:pt x="1193" y="1713"/>
                    </a:lnTo>
                    <a:lnTo>
                      <a:pt x="1180" y="1732"/>
                    </a:lnTo>
                    <a:lnTo>
                      <a:pt x="1167" y="1737"/>
                    </a:lnTo>
                    <a:lnTo>
                      <a:pt x="1164" y="1767"/>
                    </a:lnTo>
                    <a:lnTo>
                      <a:pt x="1156" y="1788"/>
                    </a:lnTo>
                    <a:lnTo>
                      <a:pt x="1141" y="1808"/>
                    </a:lnTo>
                    <a:lnTo>
                      <a:pt x="1088" y="1809"/>
                    </a:lnTo>
                    <a:lnTo>
                      <a:pt x="1059" y="1814"/>
                    </a:lnTo>
                    <a:lnTo>
                      <a:pt x="1032" y="1856"/>
                    </a:lnTo>
                    <a:lnTo>
                      <a:pt x="1009" y="1875"/>
                    </a:lnTo>
                    <a:lnTo>
                      <a:pt x="988" y="1891"/>
                    </a:lnTo>
                    <a:lnTo>
                      <a:pt x="969" y="1922"/>
                    </a:lnTo>
                    <a:lnTo>
                      <a:pt x="942" y="1923"/>
                    </a:lnTo>
                    <a:lnTo>
                      <a:pt x="918" y="1927"/>
                    </a:lnTo>
                    <a:lnTo>
                      <a:pt x="913" y="1941"/>
                    </a:lnTo>
                    <a:lnTo>
                      <a:pt x="904" y="1951"/>
                    </a:lnTo>
                    <a:lnTo>
                      <a:pt x="900" y="1972"/>
                    </a:lnTo>
                    <a:lnTo>
                      <a:pt x="875" y="1982"/>
                    </a:lnTo>
                    <a:lnTo>
                      <a:pt x="846" y="1985"/>
                    </a:lnTo>
                    <a:lnTo>
                      <a:pt x="815" y="1990"/>
                    </a:lnTo>
                    <a:lnTo>
                      <a:pt x="803" y="1975"/>
                    </a:lnTo>
                    <a:lnTo>
                      <a:pt x="782" y="1953"/>
                    </a:lnTo>
                    <a:lnTo>
                      <a:pt x="765" y="1901"/>
                    </a:lnTo>
                    <a:lnTo>
                      <a:pt x="772" y="1868"/>
                    </a:lnTo>
                    <a:lnTo>
                      <a:pt x="788" y="1817"/>
                    </a:lnTo>
                    <a:lnTo>
                      <a:pt x="785" y="1807"/>
                    </a:lnTo>
                    <a:lnTo>
                      <a:pt x="765" y="1809"/>
                    </a:lnTo>
                    <a:lnTo>
                      <a:pt x="744" y="1817"/>
                    </a:lnTo>
                    <a:lnTo>
                      <a:pt x="744" y="1844"/>
                    </a:lnTo>
                    <a:lnTo>
                      <a:pt x="735" y="1861"/>
                    </a:lnTo>
                    <a:lnTo>
                      <a:pt x="702" y="1864"/>
                    </a:lnTo>
                    <a:lnTo>
                      <a:pt x="685" y="1871"/>
                    </a:lnTo>
                    <a:lnTo>
                      <a:pt x="655" y="1909"/>
                    </a:lnTo>
                    <a:lnTo>
                      <a:pt x="639" y="1909"/>
                    </a:lnTo>
                    <a:lnTo>
                      <a:pt x="627" y="1872"/>
                    </a:lnTo>
                    <a:lnTo>
                      <a:pt x="649" y="1800"/>
                    </a:lnTo>
                    <a:lnTo>
                      <a:pt x="632" y="1783"/>
                    </a:lnTo>
                    <a:lnTo>
                      <a:pt x="597" y="1742"/>
                    </a:lnTo>
                    <a:lnTo>
                      <a:pt x="546" y="1732"/>
                    </a:lnTo>
                    <a:lnTo>
                      <a:pt x="550" y="1715"/>
                    </a:lnTo>
                    <a:lnTo>
                      <a:pt x="570" y="1678"/>
                    </a:lnTo>
                    <a:lnTo>
                      <a:pt x="550" y="1646"/>
                    </a:lnTo>
                    <a:lnTo>
                      <a:pt x="521" y="1570"/>
                    </a:lnTo>
                    <a:lnTo>
                      <a:pt x="527" y="1455"/>
                    </a:lnTo>
                    <a:lnTo>
                      <a:pt x="487" y="1434"/>
                    </a:lnTo>
                    <a:lnTo>
                      <a:pt x="471" y="1410"/>
                    </a:lnTo>
                    <a:lnTo>
                      <a:pt x="446" y="1379"/>
                    </a:lnTo>
                    <a:lnTo>
                      <a:pt x="420" y="1393"/>
                    </a:lnTo>
                    <a:lnTo>
                      <a:pt x="404" y="1419"/>
                    </a:lnTo>
                    <a:lnTo>
                      <a:pt x="382" y="1469"/>
                    </a:lnTo>
                    <a:lnTo>
                      <a:pt x="321" y="1469"/>
                    </a:lnTo>
                    <a:lnTo>
                      <a:pt x="292" y="1564"/>
                    </a:lnTo>
                    <a:lnTo>
                      <a:pt x="186" y="1361"/>
                    </a:lnTo>
                    <a:lnTo>
                      <a:pt x="133" y="1246"/>
                    </a:lnTo>
                    <a:lnTo>
                      <a:pt x="111" y="1179"/>
                    </a:lnTo>
                    <a:lnTo>
                      <a:pt x="88" y="1088"/>
                    </a:lnTo>
                    <a:lnTo>
                      <a:pt x="62" y="1053"/>
                    </a:lnTo>
                    <a:lnTo>
                      <a:pt x="12" y="976"/>
                    </a:lnTo>
                    <a:lnTo>
                      <a:pt x="0" y="944"/>
                    </a:lnTo>
                    <a:lnTo>
                      <a:pt x="12" y="916"/>
                    </a:lnTo>
                    <a:lnTo>
                      <a:pt x="45" y="898"/>
                    </a:lnTo>
                    <a:lnTo>
                      <a:pt x="62" y="894"/>
                    </a:lnTo>
                    <a:lnTo>
                      <a:pt x="62" y="880"/>
                    </a:lnTo>
                    <a:lnTo>
                      <a:pt x="58" y="861"/>
                    </a:lnTo>
                    <a:lnTo>
                      <a:pt x="58" y="843"/>
                    </a:lnTo>
                    <a:lnTo>
                      <a:pt x="79" y="839"/>
                    </a:lnTo>
                    <a:lnTo>
                      <a:pt x="97" y="807"/>
                    </a:lnTo>
                    <a:lnTo>
                      <a:pt x="102" y="793"/>
                    </a:lnTo>
                    <a:lnTo>
                      <a:pt x="114" y="798"/>
                    </a:lnTo>
                    <a:lnTo>
                      <a:pt x="133" y="789"/>
                    </a:lnTo>
                    <a:lnTo>
                      <a:pt x="133" y="811"/>
                    </a:lnTo>
                    <a:lnTo>
                      <a:pt x="154" y="843"/>
                    </a:lnTo>
                    <a:lnTo>
                      <a:pt x="180" y="847"/>
                    </a:lnTo>
                    <a:lnTo>
                      <a:pt x="193" y="852"/>
                    </a:lnTo>
                    <a:lnTo>
                      <a:pt x="193" y="874"/>
                    </a:lnTo>
                    <a:lnTo>
                      <a:pt x="180" y="884"/>
                    </a:lnTo>
                    <a:lnTo>
                      <a:pt x="176" y="906"/>
                    </a:lnTo>
                    <a:lnTo>
                      <a:pt x="189" y="920"/>
                    </a:lnTo>
                    <a:lnTo>
                      <a:pt x="207" y="944"/>
                    </a:lnTo>
                    <a:lnTo>
                      <a:pt x="224" y="948"/>
                    </a:lnTo>
                    <a:lnTo>
                      <a:pt x="269" y="961"/>
                    </a:lnTo>
                    <a:lnTo>
                      <a:pt x="342" y="993"/>
                    </a:lnTo>
                    <a:lnTo>
                      <a:pt x="588" y="1002"/>
                    </a:lnTo>
                    <a:lnTo>
                      <a:pt x="588" y="969"/>
                    </a:lnTo>
                    <a:lnTo>
                      <a:pt x="601" y="948"/>
                    </a:lnTo>
                    <a:lnTo>
                      <a:pt x="627" y="944"/>
                    </a:lnTo>
                    <a:lnTo>
                      <a:pt x="645" y="934"/>
                    </a:lnTo>
                    <a:lnTo>
                      <a:pt x="654" y="911"/>
                    </a:lnTo>
                    <a:lnTo>
                      <a:pt x="688" y="889"/>
                    </a:lnTo>
                    <a:lnTo>
                      <a:pt x="719" y="894"/>
                    </a:lnTo>
                    <a:lnTo>
                      <a:pt x="741" y="880"/>
                    </a:lnTo>
                    <a:lnTo>
                      <a:pt x="741" y="0"/>
                    </a:lnTo>
                    <a:lnTo>
                      <a:pt x="772" y="9"/>
                    </a:lnTo>
                    <a:lnTo>
                      <a:pt x="824" y="69"/>
                    </a:lnTo>
                    <a:lnTo>
                      <a:pt x="867" y="154"/>
                    </a:lnTo>
                    <a:lnTo>
                      <a:pt x="894" y="227"/>
                    </a:lnTo>
                    <a:lnTo>
                      <a:pt x="917" y="286"/>
                    </a:lnTo>
                    <a:lnTo>
                      <a:pt x="917" y="322"/>
                    </a:lnTo>
                    <a:lnTo>
                      <a:pt x="882" y="371"/>
                    </a:lnTo>
                    <a:lnTo>
                      <a:pt x="867" y="407"/>
                    </a:lnTo>
                    <a:lnTo>
                      <a:pt x="867" y="495"/>
                    </a:lnTo>
                    <a:lnTo>
                      <a:pt x="973" y="486"/>
                    </a:lnTo>
                    <a:lnTo>
                      <a:pt x="991" y="495"/>
                    </a:lnTo>
                    <a:lnTo>
                      <a:pt x="1013" y="473"/>
                    </a:lnTo>
                    <a:lnTo>
                      <a:pt x="1053" y="480"/>
                    </a:lnTo>
                    <a:lnTo>
                      <a:pt x="1092" y="489"/>
                    </a:lnTo>
                    <a:lnTo>
                      <a:pt x="1118" y="486"/>
                    </a:lnTo>
                    <a:lnTo>
                      <a:pt x="1140" y="449"/>
                    </a:lnTo>
                    <a:lnTo>
                      <a:pt x="1193" y="444"/>
                    </a:lnTo>
                    <a:lnTo>
                      <a:pt x="1241" y="368"/>
                    </a:lnTo>
                    <a:lnTo>
                      <a:pt x="1272" y="335"/>
                    </a:lnTo>
                    <a:lnTo>
                      <a:pt x="1298" y="330"/>
                    </a:lnTo>
                    <a:lnTo>
                      <a:pt x="1308" y="322"/>
                    </a:lnTo>
                    <a:lnTo>
                      <a:pt x="1316" y="335"/>
                    </a:lnTo>
                    <a:lnTo>
                      <a:pt x="1311" y="413"/>
                    </a:lnTo>
                    <a:lnTo>
                      <a:pt x="1316" y="435"/>
                    </a:lnTo>
                    <a:lnTo>
                      <a:pt x="1371" y="454"/>
                    </a:lnTo>
                    <a:lnTo>
                      <a:pt x="1385" y="480"/>
                    </a:lnTo>
                    <a:lnTo>
                      <a:pt x="1385" y="508"/>
                    </a:lnTo>
                    <a:lnTo>
                      <a:pt x="1395" y="536"/>
                    </a:lnTo>
                    <a:lnTo>
                      <a:pt x="1390" y="554"/>
                    </a:lnTo>
                    <a:lnTo>
                      <a:pt x="1390" y="581"/>
                    </a:lnTo>
                    <a:lnTo>
                      <a:pt x="1395" y="590"/>
                    </a:lnTo>
                    <a:lnTo>
                      <a:pt x="1417" y="617"/>
                    </a:lnTo>
                    <a:lnTo>
                      <a:pt x="1504" y="676"/>
                    </a:lnTo>
                    <a:lnTo>
                      <a:pt x="1548" y="676"/>
                    </a:lnTo>
                    <a:lnTo>
                      <a:pt x="1579" y="649"/>
                    </a:lnTo>
                    <a:lnTo>
                      <a:pt x="1601" y="630"/>
                    </a:lnTo>
                    <a:lnTo>
                      <a:pt x="1601" y="711"/>
                    </a:lnTo>
                    <a:lnTo>
                      <a:pt x="1639" y="726"/>
                    </a:lnTo>
                    <a:lnTo>
                      <a:pt x="1667" y="725"/>
                    </a:lnTo>
                    <a:lnTo>
                      <a:pt x="1655" y="752"/>
                    </a:lnTo>
                    <a:lnTo>
                      <a:pt x="1666" y="789"/>
                    </a:lnTo>
                    <a:lnTo>
                      <a:pt x="1676" y="798"/>
                    </a:lnTo>
                    <a:lnTo>
                      <a:pt x="1696" y="811"/>
                    </a:lnTo>
                    <a:lnTo>
                      <a:pt x="1723" y="803"/>
                    </a:lnTo>
                    <a:lnTo>
                      <a:pt x="1736" y="766"/>
                    </a:lnTo>
                    <a:lnTo>
                      <a:pt x="1741" y="734"/>
                    </a:lnTo>
                    <a:lnTo>
                      <a:pt x="1745" y="716"/>
                    </a:lnTo>
                    <a:lnTo>
                      <a:pt x="1797" y="726"/>
                    </a:lnTo>
                    <a:lnTo>
                      <a:pt x="1774" y="757"/>
                    </a:lnTo>
                    <a:lnTo>
                      <a:pt x="1771" y="776"/>
                    </a:lnTo>
                    <a:lnTo>
                      <a:pt x="1771" y="793"/>
                    </a:lnTo>
                    <a:lnTo>
                      <a:pt x="1775" y="811"/>
                    </a:lnTo>
                    <a:lnTo>
                      <a:pt x="1785" y="821"/>
                    </a:lnTo>
                    <a:lnTo>
                      <a:pt x="1789" y="835"/>
                    </a:lnTo>
                    <a:lnTo>
                      <a:pt x="1789" y="871"/>
                    </a:lnTo>
                    <a:lnTo>
                      <a:pt x="1780" y="889"/>
                    </a:lnTo>
                    <a:lnTo>
                      <a:pt x="1775" y="906"/>
                    </a:lnTo>
                    <a:lnTo>
                      <a:pt x="1763" y="961"/>
                    </a:lnTo>
                    <a:lnTo>
                      <a:pt x="1763" y="988"/>
                    </a:lnTo>
                    <a:lnTo>
                      <a:pt x="1736" y="1025"/>
                    </a:lnTo>
                    <a:lnTo>
                      <a:pt x="1718" y="1078"/>
                    </a:lnTo>
                    <a:lnTo>
                      <a:pt x="1692" y="1129"/>
                    </a:lnTo>
                    <a:lnTo>
                      <a:pt x="1670" y="1155"/>
                    </a:lnTo>
                    <a:lnTo>
                      <a:pt x="1654" y="1179"/>
                    </a:lnTo>
                    <a:lnTo>
                      <a:pt x="1654" y="1215"/>
                    </a:lnTo>
                    <a:lnTo>
                      <a:pt x="1692" y="1246"/>
                    </a:lnTo>
                    <a:lnTo>
                      <a:pt x="1745" y="1292"/>
                    </a:lnTo>
                    <a:lnTo>
                      <a:pt x="1759" y="1334"/>
                    </a:lnTo>
                    <a:lnTo>
                      <a:pt x="1792" y="1365"/>
                    </a:lnTo>
                    <a:lnTo>
                      <a:pt x="1824" y="1393"/>
                    </a:lnTo>
                    <a:lnTo>
                      <a:pt x="1872" y="1446"/>
                    </a:lnTo>
                    <a:lnTo>
                      <a:pt x="1877" y="1450"/>
                    </a:lnTo>
                    <a:lnTo>
                      <a:pt x="1872" y="1450"/>
                    </a:lnTo>
                  </a:path>
                </a:pathLst>
              </a:custGeom>
              <a:solidFill>
                <a:schemeClr val="accent2"/>
              </a:solid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sp>
            <p:nvSpPr>
              <p:cNvPr id="61" name="Freeform 10">
                <a:extLst>
                  <a:ext uri="{FF2B5EF4-FFF2-40B4-BE49-F238E27FC236}">
                    <a16:creationId xmlns:a16="http://schemas.microsoft.com/office/drawing/2014/main" id="{D6E8ECE8-0F25-4A46-BF27-E64CBD260FDB}"/>
                  </a:ext>
                </a:extLst>
              </p:cNvPr>
              <p:cNvSpPr>
                <a:spLocks noChangeAspect="1"/>
              </p:cNvSpPr>
              <p:nvPr/>
            </p:nvSpPr>
            <p:spPr bwMode="gray">
              <a:xfrm>
                <a:off x="1547020" y="3246438"/>
                <a:ext cx="782637" cy="971550"/>
              </a:xfrm>
              <a:custGeom>
                <a:avLst/>
                <a:gdLst>
                  <a:gd name="T0" fmla="*/ 2147483647 w 912"/>
                  <a:gd name="T1" fmla="*/ 2147483647 h 992"/>
                  <a:gd name="T2" fmla="*/ 2147483647 w 912"/>
                  <a:gd name="T3" fmla="*/ 2147483647 h 992"/>
                  <a:gd name="T4" fmla="*/ 2147483647 w 912"/>
                  <a:gd name="T5" fmla="*/ 2147483647 h 992"/>
                  <a:gd name="T6" fmla="*/ 2147483647 w 912"/>
                  <a:gd name="T7" fmla="*/ 2147483647 h 992"/>
                  <a:gd name="T8" fmla="*/ 2147483647 w 912"/>
                  <a:gd name="T9" fmla="*/ 2147483647 h 992"/>
                  <a:gd name="T10" fmla="*/ 2147483647 w 912"/>
                  <a:gd name="T11" fmla="*/ 2147483647 h 992"/>
                  <a:gd name="T12" fmla="*/ 2147483647 w 912"/>
                  <a:gd name="T13" fmla="*/ 2147483647 h 992"/>
                  <a:gd name="T14" fmla="*/ 2147483647 w 912"/>
                  <a:gd name="T15" fmla="*/ 2147483647 h 992"/>
                  <a:gd name="T16" fmla="*/ 2147483647 w 912"/>
                  <a:gd name="T17" fmla="*/ 2147483647 h 992"/>
                  <a:gd name="T18" fmla="*/ 2147483647 w 912"/>
                  <a:gd name="T19" fmla="*/ 2147483647 h 992"/>
                  <a:gd name="T20" fmla="*/ 2147483647 w 912"/>
                  <a:gd name="T21" fmla="*/ 2147483647 h 992"/>
                  <a:gd name="T22" fmla="*/ 2147483647 w 912"/>
                  <a:gd name="T23" fmla="*/ 2147483647 h 992"/>
                  <a:gd name="T24" fmla="*/ 2147483647 w 912"/>
                  <a:gd name="T25" fmla="*/ 2147483647 h 992"/>
                  <a:gd name="T26" fmla="*/ 2147483647 w 912"/>
                  <a:gd name="T27" fmla="*/ 2147483647 h 992"/>
                  <a:gd name="T28" fmla="*/ 2147483647 w 912"/>
                  <a:gd name="T29" fmla="*/ 2147483647 h 992"/>
                  <a:gd name="T30" fmla="*/ 2147483647 w 912"/>
                  <a:gd name="T31" fmla="*/ 2147483647 h 992"/>
                  <a:gd name="T32" fmla="*/ 2147483647 w 912"/>
                  <a:gd name="T33" fmla="*/ 2147483647 h 992"/>
                  <a:gd name="T34" fmla="*/ 2147483647 w 912"/>
                  <a:gd name="T35" fmla="*/ 2147483647 h 992"/>
                  <a:gd name="T36" fmla="*/ 2147483647 w 912"/>
                  <a:gd name="T37" fmla="*/ 2147483647 h 992"/>
                  <a:gd name="T38" fmla="*/ 2147483647 w 912"/>
                  <a:gd name="T39" fmla="*/ 2147483647 h 992"/>
                  <a:gd name="T40" fmla="*/ 2147483647 w 912"/>
                  <a:gd name="T41" fmla="*/ 2147483647 h 992"/>
                  <a:gd name="T42" fmla="*/ 0 w 912"/>
                  <a:gd name="T43" fmla="*/ 2147483647 h 992"/>
                  <a:gd name="T44" fmla="*/ 0 w 912"/>
                  <a:gd name="T45" fmla="*/ 2147483647 h 992"/>
                  <a:gd name="T46" fmla="*/ 2147483647 w 912"/>
                  <a:gd name="T47" fmla="*/ 2147483647 h 992"/>
                  <a:gd name="T48" fmla="*/ 2147483647 w 912"/>
                  <a:gd name="T49" fmla="*/ 2147483647 h 992"/>
                  <a:gd name="T50" fmla="*/ 2147483647 w 912"/>
                  <a:gd name="T51" fmla="*/ 2147483647 h 992"/>
                  <a:gd name="T52" fmla="*/ 2147483647 w 912"/>
                  <a:gd name="T53" fmla="*/ 2147483647 h 992"/>
                  <a:gd name="T54" fmla="*/ 2147483647 w 912"/>
                  <a:gd name="T55" fmla="*/ 2147483647 h 992"/>
                  <a:gd name="T56" fmla="*/ 2147483647 w 912"/>
                  <a:gd name="T57" fmla="*/ 2147483647 h 992"/>
                  <a:gd name="T58" fmla="*/ 2147483647 w 912"/>
                  <a:gd name="T59" fmla="*/ 2147483647 h 992"/>
                  <a:gd name="T60" fmla="*/ 2147483647 w 912"/>
                  <a:gd name="T61" fmla="*/ 2147483647 h 992"/>
                  <a:gd name="T62" fmla="*/ 2147483647 w 912"/>
                  <a:gd name="T63" fmla="*/ 2147483647 h 992"/>
                  <a:gd name="T64" fmla="*/ 2147483647 w 912"/>
                  <a:gd name="T65" fmla="*/ 2147483647 h 992"/>
                  <a:gd name="T66" fmla="*/ 2147483647 w 912"/>
                  <a:gd name="T67" fmla="*/ 2147483647 h 992"/>
                  <a:gd name="T68" fmla="*/ 2147483647 w 912"/>
                  <a:gd name="T69" fmla="*/ 2147483647 h 992"/>
                  <a:gd name="T70" fmla="*/ 2147483647 w 912"/>
                  <a:gd name="T71" fmla="*/ 2147483647 h 992"/>
                  <a:gd name="T72" fmla="*/ 2147483647 w 912"/>
                  <a:gd name="T73" fmla="*/ 2147483647 h 992"/>
                  <a:gd name="T74" fmla="*/ 2147483647 w 912"/>
                  <a:gd name="T75" fmla="*/ 2147483647 h 992"/>
                  <a:gd name="T76" fmla="*/ 2147483647 w 912"/>
                  <a:gd name="T77" fmla="*/ 2147483647 h 992"/>
                  <a:gd name="T78" fmla="*/ 2147483647 w 912"/>
                  <a:gd name="T79" fmla="*/ 2147483647 h 992"/>
                  <a:gd name="T80" fmla="*/ 2147483647 w 912"/>
                  <a:gd name="T81" fmla="*/ 2147483647 h 992"/>
                  <a:gd name="T82" fmla="*/ 2147483647 w 912"/>
                  <a:gd name="T83" fmla="*/ 2147483647 h 992"/>
                  <a:gd name="T84" fmla="*/ 2147483647 w 912"/>
                  <a:gd name="T85" fmla="*/ 2147483647 h 992"/>
                  <a:gd name="T86" fmla="*/ 2147483647 w 912"/>
                  <a:gd name="T87" fmla="*/ 2147483647 h 992"/>
                  <a:gd name="T88" fmla="*/ 2147483647 w 912"/>
                  <a:gd name="T89" fmla="*/ 2147483647 h 992"/>
                  <a:gd name="T90" fmla="*/ 2147483647 w 912"/>
                  <a:gd name="T91" fmla="*/ 2147483647 h 992"/>
                  <a:gd name="T92" fmla="*/ 2147483647 w 912"/>
                  <a:gd name="T93" fmla="*/ 2147483647 h 992"/>
                  <a:gd name="T94" fmla="*/ 2147483647 w 912"/>
                  <a:gd name="T95" fmla="*/ 2147483647 h 992"/>
                  <a:gd name="T96" fmla="*/ 2147483647 w 912"/>
                  <a:gd name="T97" fmla="*/ 2147483647 h 992"/>
                  <a:gd name="T98" fmla="*/ 2147483647 w 912"/>
                  <a:gd name="T99" fmla="*/ 2147483647 h 992"/>
                  <a:gd name="T100" fmla="*/ 2147483647 w 912"/>
                  <a:gd name="T101" fmla="*/ 0 h 992"/>
                  <a:gd name="T102" fmla="*/ 2147483647 w 912"/>
                  <a:gd name="T103" fmla="*/ 2147483647 h 992"/>
                  <a:gd name="T104" fmla="*/ 2147483647 w 912"/>
                  <a:gd name="T105" fmla="*/ 2147483647 h 992"/>
                  <a:gd name="T106" fmla="*/ 2147483647 w 912"/>
                  <a:gd name="T107" fmla="*/ 2147483647 h 992"/>
                  <a:gd name="T108" fmla="*/ 2147483647 w 912"/>
                  <a:gd name="T109" fmla="*/ 2147483647 h 99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12"/>
                  <a:gd name="T166" fmla="*/ 0 h 992"/>
                  <a:gd name="T167" fmla="*/ 912 w 912"/>
                  <a:gd name="T168" fmla="*/ 992 h 99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12" h="992">
                    <a:moveTo>
                      <a:pt x="911" y="37"/>
                    </a:moveTo>
                    <a:lnTo>
                      <a:pt x="835" y="284"/>
                    </a:lnTo>
                    <a:lnTo>
                      <a:pt x="812" y="338"/>
                    </a:lnTo>
                    <a:lnTo>
                      <a:pt x="783" y="404"/>
                    </a:lnTo>
                    <a:lnTo>
                      <a:pt x="766" y="453"/>
                    </a:lnTo>
                    <a:lnTo>
                      <a:pt x="751" y="467"/>
                    </a:lnTo>
                    <a:lnTo>
                      <a:pt x="712" y="482"/>
                    </a:lnTo>
                    <a:lnTo>
                      <a:pt x="694" y="500"/>
                    </a:lnTo>
                    <a:lnTo>
                      <a:pt x="632" y="519"/>
                    </a:lnTo>
                    <a:lnTo>
                      <a:pt x="579" y="556"/>
                    </a:lnTo>
                    <a:lnTo>
                      <a:pt x="555" y="592"/>
                    </a:lnTo>
                    <a:lnTo>
                      <a:pt x="543" y="621"/>
                    </a:lnTo>
                    <a:lnTo>
                      <a:pt x="528" y="634"/>
                    </a:lnTo>
                    <a:lnTo>
                      <a:pt x="507" y="641"/>
                    </a:lnTo>
                    <a:lnTo>
                      <a:pt x="496" y="651"/>
                    </a:lnTo>
                    <a:lnTo>
                      <a:pt x="485" y="694"/>
                    </a:lnTo>
                    <a:lnTo>
                      <a:pt x="271" y="991"/>
                    </a:lnTo>
                    <a:lnTo>
                      <a:pt x="233" y="943"/>
                    </a:lnTo>
                    <a:lnTo>
                      <a:pt x="214" y="918"/>
                    </a:lnTo>
                    <a:lnTo>
                      <a:pt x="151" y="888"/>
                    </a:lnTo>
                    <a:lnTo>
                      <a:pt x="53" y="881"/>
                    </a:lnTo>
                    <a:lnTo>
                      <a:pt x="0" y="852"/>
                    </a:lnTo>
                    <a:lnTo>
                      <a:pt x="0" y="803"/>
                    </a:lnTo>
                    <a:lnTo>
                      <a:pt x="53" y="755"/>
                    </a:lnTo>
                    <a:lnTo>
                      <a:pt x="76" y="737"/>
                    </a:lnTo>
                    <a:lnTo>
                      <a:pt x="84" y="641"/>
                    </a:lnTo>
                    <a:lnTo>
                      <a:pt x="107" y="609"/>
                    </a:lnTo>
                    <a:lnTo>
                      <a:pt x="148" y="554"/>
                    </a:lnTo>
                    <a:lnTo>
                      <a:pt x="98" y="488"/>
                    </a:lnTo>
                    <a:lnTo>
                      <a:pt x="46" y="428"/>
                    </a:lnTo>
                    <a:lnTo>
                      <a:pt x="51" y="376"/>
                    </a:lnTo>
                    <a:lnTo>
                      <a:pt x="94" y="361"/>
                    </a:lnTo>
                    <a:lnTo>
                      <a:pt x="123" y="335"/>
                    </a:lnTo>
                    <a:lnTo>
                      <a:pt x="158" y="332"/>
                    </a:lnTo>
                    <a:lnTo>
                      <a:pt x="187" y="302"/>
                    </a:lnTo>
                    <a:lnTo>
                      <a:pt x="228" y="271"/>
                    </a:lnTo>
                    <a:lnTo>
                      <a:pt x="222" y="216"/>
                    </a:lnTo>
                    <a:lnTo>
                      <a:pt x="228" y="163"/>
                    </a:lnTo>
                    <a:lnTo>
                      <a:pt x="239" y="120"/>
                    </a:lnTo>
                    <a:lnTo>
                      <a:pt x="239" y="114"/>
                    </a:lnTo>
                    <a:lnTo>
                      <a:pt x="298" y="96"/>
                    </a:lnTo>
                    <a:lnTo>
                      <a:pt x="356" y="96"/>
                    </a:lnTo>
                    <a:lnTo>
                      <a:pt x="385" y="71"/>
                    </a:lnTo>
                    <a:lnTo>
                      <a:pt x="454" y="83"/>
                    </a:lnTo>
                    <a:lnTo>
                      <a:pt x="526" y="114"/>
                    </a:lnTo>
                    <a:lnTo>
                      <a:pt x="560" y="114"/>
                    </a:lnTo>
                    <a:lnTo>
                      <a:pt x="579" y="96"/>
                    </a:lnTo>
                    <a:lnTo>
                      <a:pt x="694" y="114"/>
                    </a:lnTo>
                    <a:lnTo>
                      <a:pt x="735" y="96"/>
                    </a:lnTo>
                    <a:lnTo>
                      <a:pt x="730" y="41"/>
                    </a:lnTo>
                    <a:lnTo>
                      <a:pt x="742" y="0"/>
                    </a:lnTo>
                    <a:lnTo>
                      <a:pt x="759" y="5"/>
                    </a:lnTo>
                    <a:lnTo>
                      <a:pt x="794" y="23"/>
                    </a:lnTo>
                    <a:lnTo>
                      <a:pt x="906" y="23"/>
                    </a:lnTo>
                    <a:lnTo>
                      <a:pt x="911" y="37"/>
                    </a:lnTo>
                  </a:path>
                </a:pathLst>
              </a:custGeom>
              <a:solidFill>
                <a:srgbClr val="D9D9D9"/>
              </a:solid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GB" alt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sp>
            <p:nvSpPr>
              <p:cNvPr id="62" name="Freeform 11">
                <a:extLst>
                  <a:ext uri="{FF2B5EF4-FFF2-40B4-BE49-F238E27FC236}">
                    <a16:creationId xmlns:a16="http://schemas.microsoft.com/office/drawing/2014/main" id="{5850A3E9-1CA7-4F63-B372-3528C32739F4}"/>
                  </a:ext>
                </a:extLst>
              </p:cNvPr>
              <p:cNvSpPr>
                <a:spLocks noChangeAspect="1"/>
              </p:cNvSpPr>
              <p:nvPr/>
            </p:nvSpPr>
            <p:spPr bwMode="gray">
              <a:xfrm>
                <a:off x="469107" y="3949700"/>
                <a:ext cx="1330325" cy="965200"/>
              </a:xfrm>
              <a:custGeom>
                <a:avLst/>
                <a:gdLst>
                  <a:gd name="T0" fmla="*/ 2147483647 w 1552"/>
                  <a:gd name="T1" fmla="*/ 2147483647 h 986"/>
                  <a:gd name="T2" fmla="*/ 2147483647 w 1552"/>
                  <a:gd name="T3" fmla="*/ 2147483647 h 986"/>
                  <a:gd name="T4" fmla="*/ 2147483647 w 1552"/>
                  <a:gd name="T5" fmla="*/ 2147483647 h 986"/>
                  <a:gd name="T6" fmla="*/ 2147483647 w 1552"/>
                  <a:gd name="T7" fmla="*/ 2147483647 h 986"/>
                  <a:gd name="T8" fmla="*/ 2147483647 w 1552"/>
                  <a:gd name="T9" fmla="*/ 0 h 986"/>
                  <a:gd name="T10" fmla="*/ 2147483647 w 1552"/>
                  <a:gd name="T11" fmla="*/ 2147483647 h 986"/>
                  <a:gd name="T12" fmla="*/ 2147483647 w 1552"/>
                  <a:gd name="T13" fmla="*/ 2147483647 h 986"/>
                  <a:gd name="T14" fmla="*/ 2147483647 w 1552"/>
                  <a:gd name="T15" fmla="*/ 2147483647 h 986"/>
                  <a:gd name="T16" fmla="*/ 2147483647 w 1552"/>
                  <a:gd name="T17" fmla="*/ 2147483647 h 986"/>
                  <a:gd name="T18" fmla="*/ 2147483647 w 1552"/>
                  <a:gd name="T19" fmla="*/ 2147483647 h 986"/>
                  <a:gd name="T20" fmla="*/ 2147483647 w 1552"/>
                  <a:gd name="T21" fmla="*/ 2147483647 h 986"/>
                  <a:gd name="T22" fmla="*/ 2147483647 w 1552"/>
                  <a:gd name="T23" fmla="*/ 2147483647 h 986"/>
                  <a:gd name="T24" fmla="*/ 2147483647 w 1552"/>
                  <a:gd name="T25" fmla="*/ 2147483647 h 986"/>
                  <a:gd name="T26" fmla="*/ 2147483647 w 1552"/>
                  <a:gd name="T27" fmla="*/ 2147483647 h 986"/>
                  <a:gd name="T28" fmla="*/ 2147483647 w 1552"/>
                  <a:gd name="T29" fmla="*/ 2147483647 h 986"/>
                  <a:gd name="T30" fmla="*/ 2147483647 w 1552"/>
                  <a:gd name="T31" fmla="*/ 2147483647 h 986"/>
                  <a:gd name="T32" fmla="*/ 2147483647 w 1552"/>
                  <a:gd name="T33" fmla="*/ 2147483647 h 986"/>
                  <a:gd name="T34" fmla="*/ 2147483647 w 1552"/>
                  <a:gd name="T35" fmla="*/ 2147483647 h 986"/>
                  <a:gd name="T36" fmla="*/ 2147483647 w 1552"/>
                  <a:gd name="T37" fmla="*/ 2147483647 h 986"/>
                  <a:gd name="T38" fmla="*/ 2147483647 w 1552"/>
                  <a:gd name="T39" fmla="*/ 2147483647 h 986"/>
                  <a:gd name="T40" fmla="*/ 2147483647 w 1552"/>
                  <a:gd name="T41" fmla="*/ 2147483647 h 986"/>
                  <a:gd name="T42" fmla="*/ 2147483647 w 1552"/>
                  <a:gd name="T43" fmla="*/ 2147483647 h 986"/>
                  <a:gd name="T44" fmla="*/ 2147483647 w 1552"/>
                  <a:gd name="T45" fmla="*/ 2147483647 h 986"/>
                  <a:gd name="T46" fmla="*/ 2147483647 w 1552"/>
                  <a:gd name="T47" fmla="*/ 2147483647 h 986"/>
                  <a:gd name="T48" fmla="*/ 2147483647 w 1552"/>
                  <a:gd name="T49" fmla="*/ 2147483647 h 986"/>
                  <a:gd name="T50" fmla="*/ 2147483647 w 1552"/>
                  <a:gd name="T51" fmla="*/ 2147483647 h 986"/>
                  <a:gd name="T52" fmla="*/ 2147483647 w 1552"/>
                  <a:gd name="T53" fmla="*/ 2147483647 h 986"/>
                  <a:gd name="T54" fmla="*/ 2147483647 w 1552"/>
                  <a:gd name="T55" fmla="*/ 2147483647 h 986"/>
                  <a:gd name="T56" fmla="*/ 2147483647 w 1552"/>
                  <a:gd name="T57" fmla="*/ 2147483647 h 986"/>
                  <a:gd name="T58" fmla="*/ 2147483647 w 1552"/>
                  <a:gd name="T59" fmla="*/ 2147483647 h 986"/>
                  <a:gd name="T60" fmla="*/ 2147483647 w 1552"/>
                  <a:gd name="T61" fmla="*/ 2147483647 h 986"/>
                  <a:gd name="T62" fmla="*/ 2147483647 w 1552"/>
                  <a:gd name="T63" fmla="*/ 2147483647 h 986"/>
                  <a:gd name="T64" fmla="*/ 2147483647 w 1552"/>
                  <a:gd name="T65" fmla="*/ 2147483647 h 986"/>
                  <a:gd name="T66" fmla="*/ 2147483647 w 1552"/>
                  <a:gd name="T67" fmla="*/ 2147483647 h 986"/>
                  <a:gd name="T68" fmla="*/ 2147483647 w 1552"/>
                  <a:gd name="T69" fmla="*/ 2147483647 h 986"/>
                  <a:gd name="T70" fmla="*/ 2147483647 w 1552"/>
                  <a:gd name="T71" fmla="*/ 2147483647 h 986"/>
                  <a:gd name="T72" fmla="*/ 2147483647 w 1552"/>
                  <a:gd name="T73" fmla="*/ 2147483647 h 986"/>
                  <a:gd name="T74" fmla="*/ 2147483647 w 1552"/>
                  <a:gd name="T75" fmla="*/ 2147483647 h 986"/>
                  <a:gd name="T76" fmla="*/ 2147483647 w 1552"/>
                  <a:gd name="T77" fmla="*/ 2147483647 h 986"/>
                  <a:gd name="T78" fmla="*/ 2147483647 w 1552"/>
                  <a:gd name="T79" fmla="*/ 2147483647 h 986"/>
                  <a:gd name="T80" fmla="*/ 2147483647 w 1552"/>
                  <a:gd name="T81" fmla="*/ 2147483647 h 986"/>
                  <a:gd name="T82" fmla="*/ 2147483647 w 1552"/>
                  <a:gd name="T83" fmla="*/ 2147483647 h 986"/>
                  <a:gd name="T84" fmla="*/ 2147483647 w 1552"/>
                  <a:gd name="T85" fmla="*/ 2147483647 h 986"/>
                  <a:gd name="T86" fmla="*/ 2147483647 w 1552"/>
                  <a:gd name="T87" fmla="*/ 2147483647 h 986"/>
                  <a:gd name="T88" fmla="*/ 2147483647 w 1552"/>
                  <a:gd name="T89" fmla="*/ 2147483647 h 986"/>
                  <a:gd name="T90" fmla="*/ 2147483647 w 1552"/>
                  <a:gd name="T91" fmla="*/ 2147483647 h 98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552"/>
                  <a:gd name="T139" fmla="*/ 0 h 986"/>
                  <a:gd name="T140" fmla="*/ 1552 w 1552"/>
                  <a:gd name="T141" fmla="*/ 986 h 98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552" h="986">
                    <a:moveTo>
                      <a:pt x="1492" y="198"/>
                    </a:moveTo>
                    <a:lnTo>
                      <a:pt x="1431" y="169"/>
                    </a:lnTo>
                    <a:lnTo>
                      <a:pt x="1383" y="165"/>
                    </a:lnTo>
                    <a:lnTo>
                      <a:pt x="1338" y="163"/>
                    </a:lnTo>
                    <a:lnTo>
                      <a:pt x="1304" y="146"/>
                    </a:lnTo>
                    <a:lnTo>
                      <a:pt x="1279" y="133"/>
                    </a:lnTo>
                    <a:lnTo>
                      <a:pt x="1282" y="77"/>
                    </a:lnTo>
                    <a:lnTo>
                      <a:pt x="1320" y="46"/>
                    </a:lnTo>
                    <a:lnTo>
                      <a:pt x="1354" y="22"/>
                    </a:lnTo>
                    <a:lnTo>
                      <a:pt x="1303" y="0"/>
                    </a:lnTo>
                    <a:lnTo>
                      <a:pt x="1256" y="31"/>
                    </a:lnTo>
                    <a:lnTo>
                      <a:pt x="1196" y="41"/>
                    </a:lnTo>
                    <a:lnTo>
                      <a:pt x="1169" y="48"/>
                    </a:lnTo>
                    <a:lnTo>
                      <a:pt x="1145" y="54"/>
                    </a:lnTo>
                    <a:lnTo>
                      <a:pt x="1156" y="84"/>
                    </a:lnTo>
                    <a:lnTo>
                      <a:pt x="1140" y="96"/>
                    </a:lnTo>
                    <a:lnTo>
                      <a:pt x="1140" y="146"/>
                    </a:lnTo>
                    <a:lnTo>
                      <a:pt x="1098" y="139"/>
                    </a:lnTo>
                    <a:lnTo>
                      <a:pt x="1057" y="133"/>
                    </a:lnTo>
                    <a:lnTo>
                      <a:pt x="1018" y="92"/>
                    </a:lnTo>
                    <a:lnTo>
                      <a:pt x="989" y="90"/>
                    </a:lnTo>
                    <a:lnTo>
                      <a:pt x="947" y="108"/>
                    </a:lnTo>
                    <a:lnTo>
                      <a:pt x="888" y="115"/>
                    </a:lnTo>
                    <a:lnTo>
                      <a:pt x="883" y="133"/>
                    </a:lnTo>
                    <a:lnTo>
                      <a:pt x="835" y="146"/>
                    </a:lnTo>
                    <a:lnTo>
                      <a:pt x="790" y="139"/>
                    </a:lnTo>
                    <a:lnTo>
                      <a:pt x="759" y="115"/>
                    </a:lnTo>
                    <a:lnTo>
                      <a:pt x="724" y="102"/>
                    </a:lnTo>
                    <a:lnTo>
                      <a:pt x="666" y="108"/>
                    </a:lnTo>
                    <a:lnTo>
                      <a:pt x="637" y="139"/>
                    </a:lnTo>
                    <a:lnTo>
                      <a:pt x="586" y="126"/>
                    </a:lnTo>
                    <a:lnTo>
                      <a:pt x="586" y="211"/>
                    </a:lnTo>
                    <a:lnTo>
                      <a:pt x="550" y="259"/>
                    </a:lnTo>
                    <a:lnTo>
                      <a:pt x="480" y="272"/>
                    </a:lnTo>
                    <a:lnTo>
                      <a:pt x="409" y="289"/>
                    </a:lnTo>
                    <a:lnTo>
                      <a:pt x="392" y="326"/>
                    </a:lnTo>
                    <a:lnTo>
                      <a:pt x="374" y="363"/>
                    </a:lnTo>
                    <a:lnTo>
                      <a:pt x="351" y="381"/>
                    </a:lnTo>
                    <a:lnTo>
                      <a:pt x="290" y="382"/>
                    </a:lnTo>
                    <a:lnTo>
                      <a:pt x="295" y="400"/>
                    </a:lnTo>
                    <a:lnTo>
                      <a:pt x="297" y="423"/>
                    </a:lnTo>
                    <a:lnTo>
                      <a:pt x="306" y="436"/>
                    </a:lnTo>
                    <a:lnTo>
                      <a:pt x="293" y="455"/>
                    </a:lnTo>
                    <a:lnTo>
                      <a:pt x="276" y="490"/>
                    </a:lnTo>
                    <a:lnTo>
                      <a:pt x="251" y="501"/>
                    </a:lnTo>
                    <a:lnTo>
                      <a:pt x="214" y="504"/>
                    </a:lnTo>
                    <a:lnTo>
                      <a:pt x="191" y="521"/>
                    </a:lnTo>
                    <a:lnTo>
                      <a:pt x="161" y="519"/>
                    </a:lnTo>
                    <a:lnTo>
                      <a:pt x="159" y="538"/>
                    </a:lnTo>
                    <a:lnTo>
                      <a:pt x="134" y="532"/>
                    </a:lnTo>
                    <a:lnTo>
                      <a:pt x="122" y="550"/>
                    </a:lnTo>
                    <a:lnTo>
                      <a:pt x="123" y="589"/>
                    </a:lnTo>
                    <a:lnTo>
                      <a:pt x="134" y="636"/>
                    </a:lnTo>
                    <a:lnTo>
                      <a:pt x="99" y="623"/>
                    </a:lnTo>
                    <a:lnTo>
                      <a:pt x="88" y="636"/>
                    </a:lnTo>
                    <a:lnTo>
                      <a:pt x="46" y="713"/>
                    </a:lnTo>
                    <a:lnTo>
                      <a:pt x="0" y="779"/>
                    </a:lnTo>
                    <a:lnTo>
                      <a:pt x="6" y="779"/>
                    </a:lnTo>
                    <a:lnTo>
                      <a:pt x="88" y="777"/>
                    </a:lnTo>
                    <a:lnTo>
                      <a:pt x="122" y="779"/>
                    </a:lnTo>
                    <a:lnTo>
                      <a:pt x="144" y="788"/>
                    </a:lnTo>
                    <a:lnTo>
                      <a:pt x="190" y="836"/>
                    </a:lnTo>
                    <a:lnTo>
                      <a:pt x="149" y="862"/>
                    </a:lnTo>
                    <a:lnTo>
                      <a:pt x="178" y="905"/>
                    </a:lnTo>
                    <a:lnTo>
                      <a:pt x="192" y="938"/>
                    </a:lnTo>
                    <a:lnTo>
                      <a:pt x="258" y="957"/>
                    </a:lnTo>
                    <a:lnTo>
                      <a:pt x="315" y="967"/>
                    </a:lnTo>
                    <a:lnTo>
                      <a:pt x="339" y="979"/>
                    </a:lnTo>
                    <a:lnTo>
                      <a:pt x="414" y="985"/>
                    </a:lnTo>
                    <a:lnTo>
                      <a:pt x="447" y="954"/>
                    </a:lnTo>
                    <a:lnTo>
                      <a:pt x="461" y="930"/>
                    </a:lnTo>
                    <a:lnTo>
                      <a:pt x="503" y="938"/>
                    </a:lnTo>
                    <a:lnTo>
                      <a:pt x="534" y="945"/>
                    </a:lnTo>
                    <a:lnTo>
                      <a:pt x="561" y="952"/>
                    </a:lnTo>
                    <a:lnTo>
                      <a:pt x="579" y="955"/>
                    </a:lnTo>
                    <a:lnTo>
                      <a:pt x="582" y="928"/>
                    </a:lnTo>
                    <a:lnTo>
                      <a:pt x="573" y="901"/>
                    </a:lnTo>
                    <a:lnTo>
                      <a:pt x="599" y="888"/>
                    </a:lnTo>
                    <a:lnTo>
                      <a:pt x="620" y="876"/>
                    </a:lnTo>
                    <a:lnTo>
                      <a:pt x="686" y="884"/>
                    </a:lnTo>
                    <a:lnTo>
                      <a:pt x="725" y="891"/>
                    </a:lnTo>
                    <a:lnTo>
                      <a:pt x="775" y="888"/>
                    </a:lnTo>
                    <a:lnTo>
                      <a:pt x="814" y="876"/>
                    </a:lnTo>
                    <a:lnTo>
                      <a:pt x="843" y="860"/>
                    </a:lnTo>
                    <a:lnTo>
                      <a:pt x="870" y="846"/>
                    </a:lnTo>
                    <a:lnTo>
                      <a:pt x="1027" y="750"/>
                    </a:lnTo>
                    <a:lnTo>
                      <a:pt x="1050" y="733"/>
                    </a:lnTo>
                    <a:lnTo>
                      <a:pt x="1196" y="599"/>
                    </a:lnTo>
                    <a:lnTo>
                      <a:pt x="1297" y="496"/>
                    </a:lnTo>
                    <a:lnTo>
                      <a:pt x="1419" y="398"/>
                    </a:lnTo>
                    <a:lnTo>
                      <a:pt x="1551" y="272"/>
                    </a:lnTo>
                    <a:lnTo>
                      <a:pt x="1492" y="198"/>
                    </a:lnTo>
                  </a:path>
                </a:pathLst>
              </a:custGeom>
              <a:solidFill>
                <a:srgbClr val="D9D9D9"/>
              </a:solid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GB" alt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sp>
            <p:nvSpPr>
              <p:cNvPr id="63" name="Freeform 12">
                <a:extLst>
                  <a:ext uri="{FF2B5EF4-FFF2-40B4-BE49-F238E27FC236}">
                    <a16:creationId xmlns:a16="http://schemas.microsoft.com/office/drawing/2014/main" id="{E88EFF68-70E7-4302-A208-574F137DC1A6}"/>
                  </a:ext>
                </a:extLst>
              </p:cNvPr>
              <p:cNvSpPr>
                <a:spLocks noChangeAspect="1"/>
              </p:cNvSpPr>
              <p:nvPr/>
            </p:nvSpPr>
            <p:spPr bwMode="gray">
              <a:xfrm>
                <a:off x="-384968" y="4000500"/>
                <a:ext cx="1116013" cy="1052513"/>
              </a:xfrm>
              <a:custGeom>
                <a:avLst/>
                <a:gdLst>
                  <a:gd name="T0" fmla="*/ 1145 w 1304"/>
                  <a:gd name="T1" fmla="*/ 813 h 1075"/>
                  <a:gd name="T2" fmla="*/ 1058 w 1304"/>
                  <a:gd name="T3" fmla="*/ 724 h 1075"/>
                  <a:gd name="T4" fmla="*/ 1076 w 1304"/>
                  <a:gd name="T5" fmla="*/ 600 h 1075"/>
                  <a:gd name="T6" fmla="*/ 1121 w 1304"/>
                  <a:gd name="T7" fmla="*/ 535 h 1075"/>
                  <a:gd name="T8" fmla="*/ 1156 w 1304"/>
                  <a:gd name="T9" fmla="*/ 487 h 1075"/>
                  <a:gd name="T10" fmla="*/ 1204 w 1304"/>
                  <a:gd name="T11" fmla="*/ 457 h 1075"/>
                  <a:gd name="T12" fmla="*/ 1303 w 1304"/>
                  <a:gd name="T13" fmla="*/ 385 h 1075"/>
                  <a:gd name="T14" fmla="*/ 1244 w 1304"/>
                  <a:gd name="T15" fmla="*/ 335 h 1075"/>
                  <a:gd name="T16" fmla="*/ 1145 w 1304"/>
                  <a:gd name="T17" fmla="*/ 312 h 1075"/>
                  <a:gd name="T18" fmla="*/ 1068 w 1304"/>
                  <a:gd name="T19" fmla="*/ 348 h 1075"/>
                  <a:gd name="T20" fmla="*/ 981 w 1304"/>
                  <a:gd name="T21" fmla="*/ 336 h 1075"/>
                  <a:gd name="T22" fmla="*/ 911 w 1304"/>
                  <a:gd name="T23" fmla="*/ 301 h 1075"/>
                  <a:gd name="T24" fmla="*/ 876 w 1304"/>
                  <a:gd name="T25" fmla="*/ 360 h 1075"/>
                  <a:gd name="T26" fmla="*/ 800 w 1304"/>
                  <a:gd name="T27" fmla="*/ 427 h 1075"/>
                  <a:gd name="T28" fmla="*/ 700 w 1304"/>
                  <a:gd name="T29" fmla="*/ 505 h 1075"/>
                  <a:gd name="T30" fmla="*/ 625 w 1304"/>
                  <a:gd name="T31" fmla="*/ 548 h 1075"/>
                  <a:gd name="T32" fmla="*/ 608 w 1304"/>
                  <a:gd name="T33" fmla="*/ 591 h 1075"/>
                  <a:gd name="T34" fmla="*/ 495 w 1304"/>
                  <a:gd name="T35" fmla="*/ 570 h 1075"/>
                  <a:gd name="T36" fmla="*/ 491 w 1304"/>
                  <a:gd name="T37" fmla="*/ 450 h 1075"/>
                  <a:gd name="T38" fmla="*/ 455 w 1304"/>
                  <a:gd name="T39" fmla="*/ 439 h 1075"/>
                  <a:gd name="T40" fmla="*/ 426 w 1304"/>
                  <a:gd name="T41" fmla="*/ 481 h 1075"/>
                  <a:gd name="T42" fmla="*/ 350 w 1304"/>
                  <a:gd name="T43" fmla="*/ 530 h 1075"/>
                  <a:gd name="T44" fmla="*/ 344 w 1304"/>
                  <a:gd name="T45" fmla="*/ 457 h 1075"/>
                  <a:gd name="T46" fmla="*/ 334 w 1304"/>
                  <a:gd name="T47" fmla="*/ 387 h 1075"/>
                  <a:gd name="T48" fmla="*/ 280 w 1304"/>
                  <a:gd name="T49" fmla="*/ 354 h 1075"/>
                  <a:gd name="T50" fmla="*/ 280 w 1304"/>
                  <a:gd name="T51" fmla="*/ 305 h 1075"/>
                  <a:gd name="T52" fmla="*/ 233 w 1304"/>
                  <a:gd name="T53" fmla="*/ 69 h 1075"/>
                  <a:gd name="T54" fmla="*/ 155 w 1304"/>
                  <a:gd name="T55" fmla="*/ 0 h 1075"/>
                  <a:gd name="T56" fmla="*/ 94 w 1304"/>
                  <a:gd name="T57" fmla="*/ 92 h 1075"/>
                  <a:gd name="T58" fmla="*/ 0 w 1304"/>
                  <a:gd name="T59" fmla="*/ 178 h 1075"/>
                  <a:gd name="T60" fmla="*/ 105 w 1304"/>
                  <a:gd name="T61" fmla="*/ 427 h 1075"/>
                  <a:gd name="T62" fmla="*/ 70 w 1304"/>
                  <a:gd name="T63" fmla="*/ 570 h 1075"/>
                  <a:gd name="T64" fmla="*/ 23 w 1304"/>
                  <a:gd name="T65" fmla="*/ 614 h 1075"/>
                  <a:gd name="T66" fmla="*/ 151 w 1304"/>
                  <a:gd name="T67" fmla="*/ 831 h 1075"/>
                  <a:gd name="T68" fmla="*/ 128 w 1304"/>
                  <a:gd name="T69" fmla="*/ 874 h 1075"/>
                  <a:gd name="T70" fmla="*/ 139 w 1304"/>
                  <a:gd name="T71" fmla="*/ 964 h 1075"/>
                  <a:gd name="T72" fmla="*/ 164 w 1304"/>
                  <a:gd name="T73" fmla="*/ 904 h 1075"/>
                  <a:gd name="T74" fmla="*/ 222 w 1304"/>
                  <a:gd name="T75" fmla="*/ 960 h 1075"/>
                  <a:gd name="T76" fmla="*/ 315 w 1304"/>
                  <a:gd name="T77" fmla="*/ 989 h 1075"/>
                  <a:gd name="T78" fmla="*/ 373 w 1304"/>
                  <a:gd name="T79" fmla="*/ 1068 h 1075"/>
                  <a:gd name="T80" fmla="*/ 508 w 1304"/>
                  <a:gd name="T81" fmla="*/ 1019 h 1075"/>
                  <a:gd name="T82" fmla="*/ 620 w 1304"/>
                  <a:gd name="T83" fmla="*/ 989 h 1075"/>
                  <a:gd name="T84" fmla="*/ 655 w 1304"/>
                  <a:gd name="T85" fmla="*/ 983 h 1075"/>
                  <a:gd name="T86" fmla="*/ 830 w 1304"/>
                  <a:gd name="T87" fmla="*/ 964 h 1075"/>
                  <a:gd name="T88" fmla="*/ 888 w 1304"/>
                  <a:gd name="T89" fmla="*/ 893 h 1075"/>
                  <a:gd name="T90" fmla="*/ 1092 w 1304"/>
                  <a:gd name="T91" fmla="*/ 904 h 1075"/>
                  <a:gd name="T92" fmla="*/ 1180 w 1304"/>
                  <a:gd name="T93" fmla="*/ 874 h 107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04"/>
                  <a:gd name="T142" fmla="*/ 0 h 1075"/>
                  <a:gd name="T143" fmla="*/ 1304 w 1304"/>
                  <a:gd name="T144" fmla="*/ 1075 h 107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04" h="1075">
                    <a:moveTo>
                      <a:pt x="1191" y="880"/>
                    </a:moveTo>
                    <a:lnTo>
                      <a:pt x="1169" y="843"/>
                    </a:lnTo>
                    <a:lnTo>
                      <a:pt x="1145" y="813"/>
                    </a:lnTo>
                    <a:lnTo>
                      <a:pt x="1186" y="784"/>
                    </a:lnTo>
                    <a:lnTo>
                      <a:pt x="1139" y="734"/>
                    </a:lnTo>
                    <a:lnTo>
                      <a:pt x="1058" y="724"/>
                    </a:lnTo>
                    <a:lnTo>
                      <a:pt x="999" y="729"/>
                    </a:lnTo>
                    <a:lnTo>
                      <a:pt x="1029" y="687"/>
                    </a:lnTo>
                    <a:lnTo>
                      <a:pt x="1076" y="600"/>
                    </a:lnTo>
                    <a:lnTo>
                      <a:pt x="1098" y="570"/>
                    </a:lnTo>
                    <a:lnTo>
                      <a:pt x="1133" y="585"/>
                    </a:lnTo>
                    <a:lnTo>
                      <a:pt x="1121" y="535"/>
                    </a:lnTo>
                    <a:lnTo>
                      <a:pt x="1121" y="499"/>
                    </a:lnTo>
                    <a:lnTo>
                      <a:pt x="1133" y="481"/>
                    </a:lnTo>
                    <a:lnTo>
                      <a:pt x="1156" y="487"/>
                    </a:lnTo>
                    <a:lnTo>
                      <a:pt x="1156" y="469"/>
                    </a:lnTo>
                    <a:lnTo>
                      <a:pt x="1185" y="469"/>
                    </a:lnTo>
                    <a:lnTo>
                      <a:pt x="1204" y="457"/>
                    </a:lnTo>
                    <a:lnTo>
                      <a:pt x="1251" y="450"/>
                    </a:lnTo>
                    <a:lnTo>
                      <a:pt x="1274" y="439"/>
                    </a:lnTo>
                    <a:lnTo>
                      <a:pt x="1303" y="385"/>
                    </a:lnTo>
                    <a:lnTo>
                      <a:pt x="1286" y="324"/>
                    </a:lnTo>
                    <a:lnTo>
                      <a:pt x="1261" y="324"/>
                    </a:lnTo>
                    <a:lnTo>
                      <a:pt x="1244" y="335"/>
                    </a:lnTo>
                    <a:lnTo>
                      <a:pt x="1227" y="335"/>
                    </a:lnTo>
                    <a:lnTo>
                      <a:pt x="1204" y="312"/>
                    </a:lnTo>
                    <a:lnTo>
                      <a:pt x="1145" y="312"/>
                    </a:lnTo>
                    <a:lnTo>
                      <a:pt x="1121" y="318"/>
                    </a:lnTo>
                    <a:lnTo>
                      <a:pt x="1098" y="360"/>
                    </a:lnTo>
                    <a:lnTo>
                      <a:pt x="1068" y="348"/>
                    </a:lnTo>
                    <a:lnTo>
                      <a:pt x="1016" y="354"/>
                    </a:lnTo>
                    <a:lnTo>
                      <a:pt x="1016" y="341"/>
                    </a:lnTo>
                    <a:lnTo>
                      <a:pt x="981" y="336"/>
                    </a:lnTo>
                    <a:lnTo>
                      <a:pt x="939" y="284"/>
                    </a:lnTo>
                    <a:lnTo>
                      <a:pt x="916" y="285"/>
                    </a:lnTo>
                    <a:lnTo>
                      <a:pt x="911" y="301"/>
                    </a:lnTo>
                    <a:lnTo>
                      <a:pt x="903" y="335"/>
                    </a:lnTo>
                    <a:lnTo>
                      <a:pt x="893" y="349"/>
                    </a:lnTo>
                    <a:lnTo>
                      <a:pt x="876" y="360"/>
                    </a:lnTo>
                    <a:lnTo>
                      <a:pt x="876" y="385"/>
                    </a:lnTo>
                    <a:lnTo>
                      <a:pt x="854" y="426"/>
                    </a:lnTo>
                    <a:lnTo>
                      <a:pt x="800" y="427"/>
                    </a:lnTo>
                    <a:lnTo>
                      <a:pt x="771" y="432"/>
                    </a:lnTo>
                    <a:lnTo>
                      <a:pt x="741" y="475"/>
                    </a:lnTo>
                    <a:lnTo>
                      <a:pt x="700" y="505"/>
                    </a:lnTo>
                    <a:lnTo>
                      <a:pt x="688" y="530"/>
                    </a:lnTo>
                    <a:lnTo>
                      <a:pt x="672" y="541"/>
                    </a:lnTo>
                    <a:lnTo>
                      <a:pt x="625" y="548"/>
                    </a:lnTo>
                    <a:lnTo>
                      <a:pt x="625" y="553"/>
                    </a:lnTo>
                    <a:lnTo>
                      <a:pt x="613" y="570"/>
                    </a:lnTo>
                    <a:lnTo>
                      <a:pt x="608" y="591"/>
                    </a:lnTo>
                    <a:lnTo>
                      <a:pt x="584" y="601"/>
                    </a:lnTo>
                    <a:lnTo>
                      <a:pt x="526" y="608"/>
                    </a:lnTo>
                    <a:lnTo>
                      <a:pt x="495" y="570"/>
                    </a:lnTo>
                    <a:lnTo>
                      <a:pt x="478" y="524"/>
                    </a:lnTo>
                    <a:lnTo>
                      <a:pt x="478" y="487"/>
                    </a:lnTo>
                    <a:lnTo>
                      <a:pt x="491" y="450"/>
                    </a:lnTo>
                    <a:lnTo>
                      <a:pt x="502" y="427"/>
                    </a:lnTo>
                    <a:lnTo>
                      <a:pt x="478" y="427"/>
                    </a:lnTo>
                    <a:lnTo>
                      <a:pt x="455" y="439"/>
                    </a:lnTo>
                    <a:lnTo>
                      <a:pt x="455" y="462"/>
                    </a:lnTo>
                    <a:lnTo>
                      <a:pt x="444" y="481"/>
                    </a:lnTo>
                    <a:lnTo>
                      <a:pt x="426" y="481"/>
                    </a:lnTo>
                    <a:lnTo>
                      <a:pt x="397" y="487"/>
                    </a:lnTo>
                    <a:lnTo>
                      <a:pt x="361" y="530"/>
                    </a:lnTo>
                    <a:lnTo>
                      <a:pt x="350" y="530"/>
                    </a:lnTo>
                    <a:lnTo>
                      <a:pt x="344" y="505"/>
                    </a:lnTo>
                    <a:lnTo>
                      <a:pt x="337" y="487"/>
                    </a:lnTo>
                    <a:lnTo>
                      <a:pt x="344" y="457"/>
                    </a:lnTo>
                    <a:lnTo>
                      <a:pt x="361" y="420"/>
                    </a:lnTo>
                    <a:lnTo>
                      <a:pt x="346" y="402"/>
                    </a:lnTo>
                    <a:lnTo>
                      <a:pt x="334" y="387"/>
                    </a:lnTo>
                    <a:lnTo>
                      <a:pt x="322" y="375"/>
                    </a:lnTo>
                    <a:lnTo>
                      <a:pt x="305" y="361"/>
                    </a:lnTo>
                    <a:lnTo>
                      <a:pt x="280" y="354"/>
                    </a:lnTo>
                    <a:lnTo>
                      <a:pt x="256" y="354"/>
                    </a:lnTo>
                    <a:lnTo>
                      <a:pt x="256" y="341"/>
                    </a:lnTo>
                    <a:lnTo>
                      <a:pt x="280" y="305"/>
                    </a:lnTo>
                    <a:lnTo>
                      <a:pt x="251" y="234"/>
                    </a:lnTo>
                    <a:lnTo>
                      <a:pt x="233" y="184"/>
                    </a:lnTo>
                    <a:lnTo>
                      <a:pt x="233" y="69"/>
                    </a:lnTo>
                    <a:lnTo>
                      <a:pt x="200" y="54"/>
                    </a:lnTo>
                    <a:lnTo>
                      <a:pt x="175" y="16"/>
                    </a:lnTo>
                    <a:lnTo>
                      <a:pt x="155" y="0"/>
                    </a:lnTo>
                    <a:lnTo>
                      <a:pt x="134" y="10"/>
                    </a:lnTo>
                    <a:lnTo>
                      <a:pt x="121" y="27"/>
                    </a:lnTo>
                    <a:lnTo>
                      <a:pt x="94" y="92"/>
                    </a:lnTo>
                    <a:lnTo>
                      <a:pt x="36" y="89"/>
                    </a:lnTo>
                    <a:lnTo>
                      <a:pt x="16" y="138"/>
                    </a:lnTo>
                    <a:lnTo>
                      <a:pt x="0" y="178"/>
                    </a:lnTo>
                    <a:lnTo>
                      <a:pt x="11" y="208"/>
                    </a:lnTo>
                    <a:lnTo>
                      <a:pt x="100" y="360"/>
                    </a:lnTo>
                    <a:lnTo>
                      <a:pt x="105" y="427"/>
                    </a:lnTo>
                    <a:lnTo>
                      <a:pt x="116" y="462"/>
                    </a:lnTo>
                    <a:lnTo>
                      <a:pt x="100" y="535"/>
                    </a:lnTo>
                    <a:lnTo>
                      <a:pt x="70" y="570"/>
                    </a:lnTo>
                    <a:lnTo>
                      <a:pt x="52" y="570"/>
                    </a:lnTo>
                    <a:lnTo>
                      <a:pt x="29" y="560"/>
                    </a:lnTo>
                    <a:lnTo>
                      <a:pt x="23" y="614"/>
                    </a:lnTo>
                    <a:lnTo>
                      <a:pt x="82" y="717"/>
                    </a:lnTo>
                    <a:lnTo>
                      <a:pt x="128" y="801"/>
                    </a:lnTo>
                    <a:lnTo>
                      <a:pt x="151" y="831"/>
                    </a:lnTo>
                    <a:lnTo>
                      <a:pt x="139" y="855"/>
                    </a:lnTo>
                    <a:lnTo>
                      <a:pt x="121" y="851"/>
                    </a:lnTo>
                    <a:lnTo>
                      <a:pt x="128" y="874"/>
                    </a:lnTo>
                    <a:lnTo>
                      <a:pt x="116" y="897"/>
                    </a:lnTo>
                    <a:lnTo>
                      <a:pt x="128" y="934"/>
                    </a:lnTo>
                    <a:lnTo>
                      <a:pt x="139" y="964"/>
                    </a:lnTo>
                    <a:lnTo>
                      <a:pt x="157" y="977"/>
                    </a:lnTo>
                    <a:lnTo>
                      <a:pt x="157" y="922"/>
                    </a:lnTo>
                    <a:lnTo>
                      <a:pt x="164" y="904"/>
                    </a:lnTo>
                    <a:lnTo>
                      <a:pt x="203" y="904"/>
                    </a:lnTo>
                    <a:lnTo>
                      <a:pt x="203" y="948"/>
                    </a:lnTo>
                    <a:lnTo>
                      <a:pt x="222" y="960"/>
                    </a:lnTo>
                    <a:lnTo>
                      <a:pt x="268" y="960"/>
                    </a:lnTo>
                    <a:lnTo>
                      <a:pt x="286" y="983"/>
                    </a:lnTo>
                    <a:lnTo>
                      <a:pt x="315" y="989"/>
                    </a:lnTo>
                    <a:lnTo>
                      <a:pt x="320" y="1012"/>
                    </a:lnTo>
                    <a:lnTo>
                      <a:pt x="320" y="1025"/>
                    </a:lnTo>
                    <a:lnTo>
                      <a:pt x="373" y="1068"/>
                    </a:lnTo>
                    <a:lnTo>
                      <a:pt x="455" y="1074"/>
                    </a:lnTo>
                    <a:lnTo>
                      <a:pt x="478" y="1055"/>
                    </a:lnTo>
                    <a:lnTo>
                      <a:pt x="508" y="1019"/>
                    </a:lnTo>
                    <a:lnTo>
                      <a:pt x="555" y="1007"/>
                    </a:lnTo>
                    <a:lnTo>
                      <a:pt x="572" y="983"/>
                    </a:lnTo>
                    <a:lnTo>
                      <a:pt x="620" y="989"/>
                    </a:lnTo>
                    <a:lnTo>
                      <a:pt x="636" y="964"/>
                    </a:lnTo>
                    <a:lnTo>
                      <a:pt x="648" y="964"/>
                    </a:lnTo>
                    <a:lnTo>
                      <a:pt x="655" y="983"/>
                    </a:lnTo>
                    <a:lnTo>
                      <a:pt x="741" y="977"/>
                    </a:lnTo>
                    <a:lnTo>
                      <a:pt x="753" y="964"/>
                    </a:lnTo>
                    <a:lnTo>
                      <a:pt x="830" y="964"/>
                    </a:lnTo>
                    <a:lnTo>
                      <a:pt x="865" y="928"/>
                    </a:lnTo>
                    <a:lnTo>
                      <a:pt x="876" y="922"/>
                    </a:lnTo>
                    <a:lnTo>
                      <a:pt x="888" y="893"/>
                    </a:lnTo>
                    <a:lnTo>
                      <a:pt x="940" y="893"/>
                    </a:lnTo>
                    <a:lnTo>
                      <a:pt x="1035" y="897"/>
                    </a:lnTo>
                    <a:lnTo>
                      <a:pt x="1092" y="904"/>
                    </a:lnTo>
                    <a:lnTo>
                      <a:pt x="1116" y="904"/>
                    </a:lnTo>
                    <a:lnTo>
                      <a:pt x="1145" y="874"/>
                    </a:lnTo>
                    <a:lnTo>
                      <a:pt x="1180" y="874"/>
                    </a:lnTo>
                    <a:lnTo>
                      <a:pt x="1185" y="874"/>
                    </a:lnTo>
                    <a:lnTo>
                      <a:pt x="1191" y="880"/>
                    </a:lnTo>
                  </a:path>
                </a:pathLst>
              </a:custGeom>
              <a:solidFill>
                <a:srgbClr val="D9D9D9"/>
              </a:solid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sp>
            <p:nvSpPr>
              <p:cNvPr id="64" name="Freeform 13">
                <a:extLst>
                  <a:ext uri="{FF2B5EF4-FFF2-40B4-BE49-F238E27FC236}">
                    <a16:creationId xmlns:a16="http://schemas.microsoft.com/office/drawing/2014/main" id="{C46E4EFB-898F-491C-8769-0335C30AFFAB}"/>
                  </a:ext>
                </a:extLst>
              </p:cNvPr>
              <p:cNvSpPr>
                <a:spLocks noChangeAspect="1"/>
              </p:cNvSpPr>
              <p:nvPr/>
            </p:nvSpPr>
            <p:spPr bwMode="gray">
              <a:xfrm>
                <a:off x="785020" y="3140075"/>
                <a:ext cx="985837" cy="955675"/>
              </a:xfrm>
              <a:custGeom>
                <a:avLst/>
                <a:gdLst>
                  <a:gd name="T0" fmla="*/ 2147483647 w 1151"/>
                  <a:gd name="T1" fmla="*/ 2147483647 h 977"/>
                  <a:gd name="T2" fmla="*/ 2147483647 w 1151"/>
                  <a:gd name="T3" fmla="*/ 2147483647 h 977"/>
                  <a:gd name="T4" fmla="*/ 2147483647 w 1151"/>
                  <a:gd name="T5" fmla="*/ 0 h 977"/>
                  <a:gd name="T6" fmla="*/ 2147483647 w 1151"/>
                  <a:gd name="T7" fmla="*/ 2147483647 h 977"/>
                  <a:gd name="T8" fmla="*/ 2147483647 w 1151"/>
                  <a:gd name="T9" fmla="*/ 2147483647 h 977"/>
                  <a:gd name="T10" fmla="*/ 2147483647 w 1151"/>
                  <a:gd name="T11" fmla="*/ 2147483647 h 977"/>
                  <a:gd name="T12" fmla="*/ 2147483647 w 1151"/>
                  <a:gd name="T13" fmla="*/ 2147483647 h 977"/>
                  <a:gd name="T14" fmla="*/ 2147483647 w 1151"/>
                  <a:gd name="T15" fmla="*/ 2147483647 h 977"/>
                  <a:gd name="T16" fmla="*/ 2147483647 w 1151"/>
                  <a:gd name="T17" fmla="*/ 2147483647 h 977"/>
                  <a:gd name="T18" fmla="*/ 2147483647 w 1151"/>
                  <a:gd name="T19" fmla="*/ 2147483647 h 977"/>
                  <a:gd name="T20" fmla="*/ 2147483647 w 1151"/>
                  <a:gd name="T21" fmla="*/ 2147483647 h 977"/>
                  <a:gd name="T22" fmla="*/ 2147483647 w 1151"/>
                  <a:gd name="T23" fmla="*/ 2147483647 h 977"/>
                  <a:gd name="T24" fmla="*/ 2147483647 w 1151"/>
                  <a:gd name="T25" fmla="*/ 2147483647 h 977"/>
                  <a:gd name="T26" fmla="*/ 2147483647 w 1151"/>
                  <a:gd name="T27" fmla="*/ 2147483647 h 977"/>
                  <a:gd name="T28" fmla="*/ 2147483647 w 1151"/>
                  <a:gd name="T29" fmla="*/ 2147483647 h 977"/>
                  <a:gd name="T30" fmla="*/ 2147483647 w 1151"/>
                  <a:gd name="T31" fmla="*/ 2147483647 h 977"/>
                  <a:gd name="T32" fmla="*/ 2147483647 w 1151"/>
                  <a:gd name="T33" fmla="*/ 2147483647 h 977"/>
                  <a:gd name="T34" fmla="*/ 2147483647 w 1151"/>
                  <a:gd name="T35" fmla="*/ 2147483647 h 977"/>
                  <a:gd name="T36" fmla="*/ 2147483647 w 1151"/>
                  <a:gd name="T37" fmla="*/ 2147483647 h 977"/>
                  <a:gd name="T38" fmla="*/ 2147483647 w 1151"/>
                  <a:gd name="T39" fmla="*/ 2147483647 h 977"/>
                  <a:gd name="T40" fmla="*/ 2147483647 w 1151"/>
                  <a:gd name="T41" fmla="*/ 2147483647 h 977"/>
                  <a:gd name="T42" fmla="*/ 2147483647 w 1151"/>
                  <a:gd name="T43" fmla="*/ 2147483647 h 977"/>
                  <a:gd name="T44" fmla="*/ 2147483647 w 1151"/>
                  <a:gd name="T45" fmla="*/ 2147483647 h 977"/>
                  <a:gd name="T46" fmla="*/ 2147483647 w 1151"/>
                  <a:gd name="T47" fmla="*/ 2147483647 h 977"/>
                  <a:gd name="T48" fmla="*/ 2147483647 w 1151"/>
                  <a:gd name="T49" fmla="*/ 2147483647 h 977"/>
                  <a:gd name="T50" fmla="*/ 2147483647 w 1151"/>
                  <a:gd name="T51" fmla="*/ 2147483647 h 977"/>
                  <a:gd name="T52" fmla="*/ 2147483647 w 1151"/>
                  <a:gd name="T53" fmla="*/ 2147483647 h 977"/>
                  <a:gd name="T54" fmla="*/ 2147483647 w 1151"/>
                  <a:gd name="T55" fmla="*/ 2147483647 h 977"/>
                  <a:gd name="T56" fmla="*/ 2147483647 w 1151"/>
                  <a:gd name="T57" fmla="*/ 2147483647 h 977"/>
                  <a:gd name="T58" fmla="*/ 2147483647 w 1151"/>
                  <a:gd name="T59" fmla="*/ 2147483647 h 977"/>
                  <a:gd name="T60" fmla="*/ 2147483647 w 1151"/>
                  <a:gd name="T61" fmla="*/ 2147483647 h 977"/>
                  <a:gd name="T62" fmla="*/ 2147483647 w 1151"/>
                  <a:gd name="T63" fmla="*/ 2147483647 h 977"/>
                  <a:gd name="T64" fmla="*/ 0 w 1151"/>
                  <a:gd name="T65" fmla="*/ 2147483647 h 977"/>
                  <a:gd name="T66" fmla="*/ 2147483647 w 1151"/>
                  <a:gd name="T67" fmla="*/ 2147483647 h 977"/>
                  <a:gd name="T68" fmla="*/ 2147483647 w 1151"/>
                  <a:gd name="T69" fmla="*/ 2147483647 h 977"/>
                  <a:gd name="T70" fmla="*/ 2147483647 w 1151"/>
                  <a:gd name="T71" fmla="*/ 2147483647 h 977"/>
                  <a:gd name="T72" fmla="*/ 2147483647 w 1151"/>
                  <a:gd name="T73" fmla="*/ 2147483647 h 977"/>
                  <a:gd name="T74" fmla="*/ 2147483647 w 1151"/>
                  <a:gd name="T75" fmla="*/ 2147483647 h 977"/>
                  <a:gd name="T76" fmla="*/ 2147483647 w 1151"/>
                  <a:gd name="T77" fmla="*/ 2147483647 h 977"/>
                  <a:gd name="T78" fmla="*/ 2147483647 w 1151"/>
                  <a:gd name="T79" fmla="*/ 2147483647 h 977"/>
                  <a:gd name="T80" fmla="*/ 2147483647 w 1151"/>
                  <a:gd name="T81" fmla="*/ 2147483647 h 977"/>
                  <a:gd name="T82" fmla="*/ 2147483647 w 1151"/>
                  <a:gd name="T83" fmla="*/ 2147483647 h 977"/>
                  <a:gd name="T84" fmla="*/ 2147483647 w 1151"/>
                  <a:gd name="T85" fmla="*/ 2147483647 h 977"/>
                  <a:gd name="T86" fmla="*/ 2147483647 w 1151"/>
                  <a:gd name="T87" fmla="*/ 2147483647 h 977"/>
                  <a:gd name="T88" fmla="*/ 2147483647 w 1151"/>
                  <a:gd name="T89" fmla="*/ 2147483647 h 977"/>
                  <a:gd name="T90" fmla="*/ 2147483647 w 1151"/>
                  <a:gd name="T91" fmla="*/ 2147483647 h 977"/>
                  <a:gd name="T92" fmla="*/ 2147483647 w 1151"/>
                  <a:gd name="T93" fmla="*/ 2147483647 h 97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51"/>
                  <a:gd name="T142" fmla="*/ 0 h 977"/>
                  <a:gd name="T143" fmla="*/ 1151 w 1151"/>
                  <a:gd name="T144" fmla="*/ 977 h 97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51" h="977">
                    <a:moveTo>
                      <a:pt x="691" y="38"/>
                    </a:moveTo>
                    <a:lnTo>
                      <a:pt x="703" y="19"/>
                    </a:lnTo>
                    <a:lnTo>
                      <a:pt x="712" y="8"/>
                    </a:lnTo>
                    <a:lnTo>
                      <a:pt x="747" y="19"/>
                    </a:lnTo>
                    <a:lnTo>
                      <a:pt x="756" y="8"/>
                    </a:lnTo>
                    <a:lnTo>
                      <a:pt x="783" y="0"/>
                    </a:lnTo>
                    <a:lnTo>
                      <a:pt x="800" y="19"/>
                    </a:lnTo>
                    <a:lnTo>
                      <a:pt x="826" y="41"/>
                    </a:lnTo>
                    <a:lnTo>
                      <a:pt x="861" y="64"/>
                    </a:lnTo>
                    <a:lnTo>
                      <a:pt x="888" y="81"/>
                    </a:lnTo>
                    <a:lnTo>
                      <a:pt x="923" y="94"/>
                    </a:lnTo>
                    <a:lnTo>
                      <a:pt x="931" y="81"/>
                    </a:lnTo>
                    <a:lnTo>
                      <a:pt x="931" y="72"/>
                    </a:lnTo>
                    <a:lnTo>
                      <a:pt x="960" y="89"/>
                    </a:lnTo>
                    <a:lnTo>
                      <a:pt x="980" y="105"/>
                    </a:lnTo>
                    <a:lnTo>
                      <a:pt x="998" y="94"/>
                    </a:lnTo>
                    <a:lnTo>
                      <a:pt x="1010" y="91"/>
                    </a:lnTo>
                    <a:lnTo>
                      <a:pt x="1024" y="109"/>
                    </a:lnTo>
                    <a:lnTo>
                      <a:pt x="1028" y="127"/>
                    </a:lnTo>
                    <a:lnTo>
                      <a:pt x="1051" y="131"/>
                    </a:lnTo>
                    <a:lnTo>
                      <a:pt x="1062" y="146"/>
                    </a:lnTo>
                    <a:lnTo>
                      <a:pt x="1084" y="154"/>
                    </a:lnTo>
                    <a:lnTo>
                      <a:pt x="1103" y="154"/>
                    </a:lnTo>
                    <a:lnTo>
                      <a:pt x="1124" y="178"/>
                    </a:lnTo>
                    <a:lnTo>
                      <a:pt x="1150" y="223"/>
                    </a:lnTo>
                    <a:lnTo>
                      <a:pt x="1150" y="240"/>
                    </a:lnTo>
                    <a:lnTo>
                      <a:pt x="1133" y="340"/>
                    </a:lnTo>
                    <a:lnTo>
                      <a:pt x="1142" y="381"/>
                    </a:lnTo>
                    <a:lnTo>
                      <a:pt x="1124" y="395"/>
                    </a:lnTo>
                    <a:lnTo>
                      <a:pt x="1098" y="414"/>
                    </a:lnTo>
                    <a:lnTo>
                      <a:pt x="1071" y="445"/>
                    </a:lnTo>
                    <a:lnTo>
                      <a:pt x="1037" y="441"/>
                    </a:lnTo>
                    <a:lnTo>
                      <a:pt x="1006" y="473"/>
                    </a:lnTo>
                    <a:lnTo>
                      <a:pt x="962" y="485"/>
                    </a:lnTo>
                    <a:lnTo>
                      <a:pt x="957" y="531"/>
                    </a:lnTo>
                    <a:lnTo>
                      <a:pt x="919" y="494"/>
                    </a:lnTo>
                    <a:lnTo>
                      <a:pt x="875" y="477"/>
                    </a:lnTo>
                    <a:lnTo>
                      <a:pt x="839" y="477"/>
                    </a:lnTo>
                    <a:lnTo>
                      <a:pt x="786" y="508"/>
                    </a:lnTo>
                    <a:lnTo>
                      <a:pt x="747" y="544"/>
                    </a:lnTo>
                    <a:lnTo>
                      <a:pt x="703" y="544"/>
                    </a:lnTo>
                    <a:lnTo>
                      <a:pt x="642" y="641"/>
                    </a:lnTo>
                    <a:lnTo>
                      <a:pt x="621" y="676"/>
                    </a:lnTo>
                    <a:lnTo>
                      <a:pt x="562" y="711"/>
                    </a:lnTo>
                    <a:lnTo>
                      <a:pt x="559" y="755"/>
                    </a:lnTo>
                    <a:lnTo>
                      <a:pt x="595" y="820"/>
                    </a:lnTo>
                    <a:lnTo>
                      <a:pt x="625" y="850"/>
                    </a:lnTo>
                    <a:lnTo>
                      <a:pt x="621" y="916"/>
                    </a:lnTo>
                    <a:lnTo>
                      <a:pt x="606" y="925"/>
                    </a:lnTo>
                    <a:lnTo>
                      <a:pt x="576" y="936"/>
                    </a:lnTo>
                    <a:lnTo>
                      <a:pt x="528" y="944"/>
                    </a:lnTo>
                    <a:lnTo>
                      <a:pt x="516" y="958"/>
                    </a:lnTo>
                    <a:lnTo>
                      <a:pt x="507" y="967"/>
                    </a:lnTo>
                    <a:lnTo>
                      <a:pt x="484" y="967"/>
                    </a:lnTo>
                    <a:lnTo>
                      <a:pt x="458" y="976"/>
                    </a:lnTo>
                    <a:lnTo>
                      <a:pt x="423" y="966"/>
                    </a:lnTo>
                    <a:lnTo>
                      <a:pt x="385" y="939"/>
                    </a:lnTo>
                    <a:lnTo>
                      <a:pt x="340" y="930"/>
                    </a:lnTo>
                    <a:lnTo>
                      <a:pt x="301" y="937"/>
                    </a:lnTo>
                    <a:lnTo>
                      <a:pt x="274" y="963"/>
                    </a:lnTo>
                    <a:lnTo>
                      <a:pt x="222" y="953"/>
                    </a:lnTo>
                    <a:lnTo>
                      <a:pt x="193" y="916"/>
                    </a:lnTo>
                    <a:lnTo>
                      <a:pt x="101" y="833"/>
                    </a:lnTo>
                    <a:lnTo>
                      <a:pt x="89" y="794"/>
                    </a:lnTo>
                    <a:lnTo>
                      <a:pt x="3" y="718"/>
                    </a:lnTo>
                    <a:lnTo>
                      <a:pt x="0" y="681"/>
                    </a:lnTo>
                    <a:lnTo>
                      <a:pt x="37" y="632"/>
                    </a:lnTo>
                    <a:lnTo>
                      <a:pt x="81" y="523"/>
                    </a:lnTo>
                    <a:lnTo>
                      <a:pt x="109" y="481"/>
                    </a:lnTo>
                    <a:lnTo>
                      <a:pt x="117" y="409"/>
                    </a:lnTo>
                    <a:lnTo>
                      <a:pt x="135" y="368"/>
                    </a:lnTo>
                    <a:lnTo>
                      <a:pt x="134" y="318"/>
                    </a:lnTo>
                    <a:lnTo>
                      <a:pt x="156" y="304"/>
                    </a:lnTo>
                    <a:lnTo>
                      <a:pt x="178" y="283"/>
                    </a:lnTo>
                    <a:lnTo>
                      <a:pt x="209" y="245"/>
                    </a:lnTo>
                    <a:lnTo>
                      <a:pt x="253" y="227"/>
                    </a:lnTo>
                    <a:lnTo>
                      <a:pt x="309" y="200"/>
                    </a:lnTo>
                    <a:lnTo>
                      <a:pt x="324" y="196"/>
                    </a:lnTo>
                    <a:lnTo>
                      <a:pt x="354" y="211"/>
                    </a:lnTo>
                    <a:lnTo>
                      <a:pt x="373" y="220"/>
                    </a:lnTo>
                    <a:lnTo>
                      <a:pt x="380" y="213"/>
                    </a:lnTo>
                    <a:lnTo>
                      <a:pt x="397" y="187"/>
                    </a:lnTo>
                    <a:lnTo>
                      <a:pt x="415" y="173"/>
                    </a:lnTo>
                    <a:lnTo>
                      <a:pt x="437" y="154"/>
                    </a:lnTo>
                    <a:lnTo>
                      <a:pt x="463" y="131"/>
                    </a:lnTo>
                    <a:lnTo>
                      <a:pt x="471" y="122"/>
                    </a:lnTo>
                    <a:lnTo>
                      <a:pt x="501" y="122"/>
                    </a:lnTo>
                    <a:lnTo>
                      <a:pt x="511" y="100"/>
                    </a:lnTo>
                    <a:lnTo>
                      <a:pt x="511" y="50"/>
                    </a:lnTo>
                    <a:lnTo>
                      <a:pt x="524" y="41"/>
                    </a:lnTo>
                    <a:lnTo>
                      <a:pt x="550" y="46"/>
                    </a:lnTo>
                    <a:lnTo>
                      <a:pt x="607" y="50"/>
                    </a:lnTo>
                    <a:lnTo>
                      <a:pt x="647" y="50"/>
                    </a:lnTo>
                    <a:lnTo>
                      <a:pt x="669" y="47"/>
                    </a:lnTo>
                    <a:lnTo>
                      <a:pt x="691" y="38"/>
                    </a:lnTo>
                  </a:path>
                </a:pathLst>
              </a:custGeom>
              <a:solidFill>
                <a:srgbClr val="D9D9D9"/>
              </a:solid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GB" alt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sp>
            <p:nvSpPr>
              <p:cNvPr id="65" name="Freeform 14">
                <a:extLst>
                  <a:ext uri="{FF2B5EF4-FFF2-40B4-BE49-F238E27FC236}">
                    <a16:creationId xmlns:a16="http://schemas.microsoft.com/office/drawing/2014/main" id="{843D9AD1-6639-486E-A9E4-E25C19AC7097}"/>
                  </a:ext>
                </a:extLst>
              </p:cNvPr>
              <p:cNvSpPr>
                <a:spLocks noChangeAspect="1"/>
              </p:cNvSpPr>
              <p:nvPr/>
            </p:nvSpPr>
            <p:spPr bwMode="gray">
              <a:xfrm>
                <a:off x="488157" y="2632075"/>
                <a:ext cx="1068388" cy="819150"/>
              </a:xfrm>
              <a:custGeom>
                <a:avLst/>
                <a:gdLst>
                  <a:gd name="T0" fmla="*/ 2147483647 w 1248"/>
                  <a:gd name="T1" fmla="*/ 2147483647 h 837"/>
                  <a:gd name="T2" fmla="*/ 2147483647 w 1248"/>
                  <a:gd name="T3" fmla="*/ 2147483647 h 837"/>
                  <a:gd name="T4" fmla="*/ 2147483647 w 1248"/>
                  <a:gd name="T5" fmla="*/ 2147483647 h 837"/>
                  <a:gd name="T6" fmla="*/ 2147483647 w 1248"/>
                  <a:gd name="T7" fmla="*/ 2147483647 h 837"/>
                  <a:gd name="T8" fmla="*/ 2147483647 w 1248"/>
                  <a:gd name="T9" fmla="*/ 2147483647 h 837"/>
                  <a:gd name="T10" fmla="*/ 2147483647 w 1248"/>
                  <a:gd name="T11" fmla="*/ 2147483647 h 837"/>
                  <a:gd name="T12" fmla="*/ 2147483647 w 1248"/>
                  <a:gd name="T13" fmla="*/ 2147483647 h 837"/>
                  <a:gd name="T14" fmla="*/ 2147483647 w 1248"/>
                  <a:gd name="T15" fmla="*/ 2147483647 h 837"/>
                  <a:gd name="T16" fmla="*/ 2147483647 w 1248"/>
                  <a:gd name="T17" fmla="*/ 2147483647 h 837"/>
                  <a:gd name="T18" fmla="*/ 2147483647 w 1248"/>
                  <a:gd name="T19" fmla="*/ 2147483647 h 837"/>
                  <a:gd name="T20" fmla="*/ 2147483647 w 1248"/>
                  <a:gd name="T21" fmla="*/ 2147483647 h 837"/>
                  <a:gd name="T22" fmla="*/ 2147483647 w 1248"/>
                  <a:gd name="T23" fmla="*/ 2147483647 h 837"/>
                  <a:gd name="T24" fmla="*/ 2147483647 w 1248"/>
                  <a:gd name="T25" fmla="*/ 2147483647 h 837"/>
                  <a:gd name="T26" fmla="*/ 2147483647 w 1248"/>
                  <a:gd name="T27" fmla="*/ 2147483647 h 837"/>
                  <a:gd name="T28" fmla="*/ 2147483647 w 1248"/>
                  <a:gd name="T29" fmla="*/ 2147483647 h 837"/>
                  <a:gd name="T30" fmla="*/ 2147483647 w 1248"/>
                  <a:gd name="T31" fmla="*/ 2147483647 h 837"/>
                  <a:gd name="T32" fmla="*/ 2147483647 w 1248"/>
                  <a:gd name="T33" fmla="*/ 2147483647 h 837"/>
                  <a:gd name="T34" fmla="*/ 2147483647 w 1248"/>
                  <a:gd name="T35" fmla="*/ 2147483647 h 837"/>
                  <a:gd name="T36" fmla="*/ 2147483647 w 1248"/>
                  <a:gd name="T37" fmla="*/ 2147483647 h 837"/>
                  <a:gd name="T38" fmla="*/ 2147483647 w 1248"/>
                  <a:gd name="T39" fmla="*/ 2147483647 h 837"/>
                  <a:gd name="T40" fmla="*/ 2147483647 w 1248"/>
                  <a:gd name="T41" fmla="*/ 2147483647 h 837"/>
                  <a:gd name="T42" fmla="*/ 2147483647 w 1248"/>
                  <a:gd name="T43" fmla="*/ 2147483647 h 837"/>
                  <a:gd name="T44" fmla="*/ 2147483647 w 1248"/>
                  <a:gd name="T45" fmla="*/ 2147483647 h 837"/>
                  <a:gd name="T46" fmla="*/ 2147483647 w 1248"/>
                  <a:gd name="T47" fmla="*/ 2147483647 h 837"/>
                  <a:gd name="T48" fmla="*/ 2147483647 w 1248"/>
                  <a:gd name="T49" fmla="*/ 2147483647 h 837"/>
                  <a:gd name="T50" fmla="*/ 2147483647 w 1248"/>
                  <a:gd name="T51" fmla="*/ 2147483647 h 837"/>
                  <a:gd name="T52" fmla="*/ 2147483647 w 1248"/>
                  <a:gd name="T53" fmla="*/ 2147483647 h 837"/>
                  <a:gd name="T54" fmla="*/ 2147483647 w 1248"/>
                  <a:gd name="T55" fmla="*/ 2147483647 h 837"/>
                  <a:gd name="T56" fmla="*/ 2147483647 w 1248"/>
                  <a:gd name="T57" fmla="*/ 2147483647 h 837"/>
                  <a:gd name="T58" fmla="*/ 2147483647 w 1248"/>
                  <a:gd name="T59" fmla="*/ 2147483647 h 837"/>
                  <a:gd name="T60" fmla="*/ 2147483647 w 1248"/>
                  <a:gd name="T61" fmla="*/ 2147483647 h 837"/>
                  <a:gd name="T62" fmla="*/ 2147483647 w 1248"/>
                  <a:gd name="T63" fmla="*/ 2147483647 h 837"/>
                  <a:gd name="T64" fmla="*/ 2147483647 w 1248"/>
                  <a:gd name="T65" fmla="*/ 2147483647 h 837"/>
                  <a:gd name="T66" fmla="*/ 2147483647 w 1248"/>
                  <a:gd name="T67" fmla="*/ 2147483647 h 837"/>
                  <a:gd name="T68" fmla="*/ 0 w 1248"/>
                  <a:gd name="T69" fmla="*/ 2147483647 h 837"/>
                  <a:gd name="T70" fmla="*/ 2147483647 w 1248"/>
                  <a:gd name="T71" fmla="*/ 2147483647 h 837"/>
                  <a:gd name="T72" fmla="*/ 2147483647 w 1248"/>
                  <a:gd name="T73" fmla="*/ 2147483647 h 837"/>
                  <a:gd name="T74" fmla="*/ 2147483647 w 1248"/>
                  <a:gd name="T75" fmla="*/ 2147483647 h 837"/>
                  <a:gd name="T76" fmla="*/ 2147483647 w 1248"/>
                  <a:gd name="T77" fmla="*/ 2147483647 h 837"/>
                  <a:gd name="T78" fmla="*/ 2147483647 w 1248"/>
                  <a:gd name="T79" fmla="*/ 2147483647 h 837"/>
                  <a:gd name="T80" fmla="*/ 2147483647 w 1248"/>
                  <a:gd name="T81" fmla="*/ 2147483647 h 837"/>
                  <a:gd name="T82" fmla="*/ 2147483647 w 1248"/>
                  <a:gd name="T83" fmla="*/ 2147483647 h 837"/>
                  <a:gd name="T84" fmla="*/ 2147483647 w 1248"/>
                  <a:gd name="T85" fmla="*/ 2147483647 h 837"/>
                  <a:gd name="T86" fmla="*/ 2147483647 w 1248"/>
                  <a:gd name="T87" fmla="*/ 2147483647 h 837"/>
                  <a:gd name="T88" fmla="*/ 2147483647 w 1248"/>
                  <a:gd name="T89" fmla="*/ 2147483647 h 837"/>
                  <a:gd name="T90" fmla="*/ 2147483647 w 1248"/>
                  <a:gd name="T91" fmla="*/ 0 h 837"/>
                  <a:gd name="T92" fmla="*/ 2147483647 w 1248"/>
                  <a:gd name="T93" fmla="*/ 2147483647 h 837"/>
                  <a:gd name="T94" fmla="*/ 2147483647 w 1248"/>
                  <a:gd name="T95" fmla="*/ 2147483647 h 837"/>
                  <a:gd name="T96" fmla="*/ 2147483647 w 1248"/>
                  <a:gd name="T97" fmla="*/ 2147483647 h 837"/>
                  <a:gd name="T98" fmla="*/ 2147483647 w 1248"/>
                  <a:gd name="T99" fmla="*/ 2147483647 h 837"/>
                  <a:gd name="T100" fmla="*/ 2147483647 w 1248"/>
                  <a:gd name="T101" fmla="*/ 2147483647 h 837"/>
                  <a:gd name="T102" fmla="*/ 2147483647 w 1248"/>
                  <a:gd name="T103" fmla="*/ 2147483647 h 837"/>
                  <a:gd name="T104" fmla="*/ 2147483647 w 1248"/>
                  <a:gd name="T105" fmla="*/ 2147483647 h 837"/>
                  <a:gd name="T106" fmla="*/ 2147483647 w 1248"/>
                  <a:gd name="T107" fmla="*/ 2147483647 h 837"/>
                  <a:gd name="T108" fmla="*/ 2147483647 w 1248"/>
                  <a:gd name="T109" fmla="*/ 2147483647 h 837"/>
                  <a:gd name="T110" fmla="*/ 2147483647 w 1248"/>
                  <a:gd name="T111" fmla="*/ 2147483647 h 83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48"/>
                  <a:gd name="T169" fmla="*/ 0 h 837"/>
                  <a:gd name="T170" fmla="*/ 1248 w 1248"/>
                  <a:gd name="T171" fmla="*/ 837 h 83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48" h="837">
                    <a:moveTo>
                      <a:pt x="1235" y="205"/>
                    </a:moveTo>
                    <a:lnTo>
                      <a:pt x="1175" y="213"/>
                    </a:lnTo>
                    <a:lnTo>
                      <a:pt x="1160" y="251"/>
                    </a:lnTo>
                    <a:lnTo>
                      <a:pt x="1141" y="274"/>
                    </a:lnTo>
                    <a:lnTo>
                      <a:pt x="1121" y="309"/>
                    </a:lnTo>
                    <a:lnTo>
                      <a:pt x="1062" y="311"/>
                    </a:lnTo>
                    <a:lnTo>
                      <a:pt x="1026" y="324"/>
                    </a:lnTo>
                    <a:lnTo>
                      <a:pt x="1023" y="353"/>
                    </a:lnTo>
                    <a:lnTo>
                      <a:pt x="1015" y="374"/>
                    </a:lnTo>
                    <a:lnTo>
                      <a:pt x="1005" y="388"/>
                    </a:lnTo>
                    <a:lnTo>
                      <a:pt x="995" y="401"/>
                    </a:lnTo>
                    <a:lnTo>
                      <a:pt x="979" y="425"/>
                    </a:lnTo>
                    <a:lnTo>
                      <a:pt x="976" y="434"/>
                    </a:lnTo>
                    <a:lnTo>
                      <a:pt x="983" y="458"/>
                    </a:lnTo>
                    <a:lnTo>
                      <a:pt x="1019" y="452"/>
                    </a:lnTo>
                    <a:lnTo>
                      <a:pt x="1062" y="458"/>
                    </a:lnTo>
                    <a:lnTo>
                      <a:pt x="1072" y="484"/>
                    </a:lnTo>
                    <a:lnTo>
                      <a:pt x="1072" y="517"/>
                    </a:lnTo>
                    <a:lnTo>
                      <a:pt x="1054" y="534"/>
                    </a:lnTo>
                    <a:lnTo>
                      <a:pt x="1041" y="557"/>
                    </a:lnTo>
                    <a:lnTo>
                      <a:pt x="1014" y="571"/>
                    </a:lnTo>
                    <a:lnTo>
                      <a:pt x="900" y="569"/>
                    </a:lnTo>
                    <a:lnTo>
                      <a:pt x="867" y="563"/>
                    </a:lnTo>
                    <a:lnTo>
                      <a:pt x="855" y="573"/>
                    </a:lnTo>
                    <a:lnTo>
                      <a:pt x="857" y="619"/>
                    </a:lnTo>
                    <a:lnTo>
                      <a:pt x="844" y="639"/>
                    </a:lnTo>
                    <a:lnTo>
                      <a:pt x="822" y="643"/>
                    </a:lnTo>
                    <a:lnTo>
                      <a:pt x="801" y="658"/>
                    </a:lnTo>
                    <a:lnTo>
                      <a:pt x="778" y="679"/>
                    </a:lnTo>
                    <a:lnTo>
                      <a:pt x="743" y="708"/>
                    </a:lnTo>
                    <a:lnTo>
                      <a:pt x="719" y="741"/>
                    </a:lnTo>
                    <a:lnTo>
                      <a:pt x="699" y="730"/>
                    </a:lnTo>
                    <a:lnTo>
                      <a:pt x="669" y="716"/>
                    </a:lnTo>
                    <a:lnTo>
                      <a:pt x="656" y="719"/>
                    </a:lnTo>
                    <a:lnTo>
                      <a:pt x="619" y="735"/>
                    </a:lnTo>
                    <a:lnTo>
                      <a:pt x="572" y="757"/>
                    </a:lnTo>
                    <a:lnTo>
                      <a:pt x="543" y="777"/>
                    </a:lnTo>
                    <a:lnTo>
                      <a:pt x="515" y="815"/>
                    </a:lnTo>
                    <a:lnTo>
                      <a:pt x="496" y="832"/>
                    </a:lnTo>
                    <a:lnTo>
                      <a:pt x="481" y="836"/>
                    </a:lnTo>
                    <a:lnTo>
                      <a:pt x="467" y="833"/>
                    </a:lnTo>
                    <a:lnTo>
                      <a:pt x="459" y="806"/>
                    </a:lnTo>
                    <a:lnTo>
                      <a:pt x="463" y="775"/>
                    </a:lnTo>
                    <a:lnTo>
                      <a:pt x="481" y="751"/>
                    </a:lnTo>
                    <a:lnTo>
                      <a:pt x="489" y="741"/>
                    </a:lnTo>
                    <a:lnTo>
                      <a:pt x="450" y="734"/>
                    </a:lnTo>
                    <a:lnTo>
                      <a:pt x="432" y="739"/>
                    </a:lnTo>
                    <a:lnTo>
                      <a:pt x="427" y="784"/>
                    </a:lnTo>
                    <a:lnTo>
                      <a:pt x="414" y="821"/>
                    </a:lnTo>
                    <a:lnTo>
                      <a:pt x="392" y="833"/>
                    </a:lnTo>
                    <a:lnTo>
                      <a:pt x="359" y="809"/>
                    </a:lnTo>
                    <a:lnTo>
                      <a:pt x="356" y="791"/>
                    </a:lnTo>
                    <a:lnTo>
                      <a:pt x="346" y="775"/>
                    </a:lnTo>
                    <a:lnTo>
                      <a:pt x="356" y="743"/>
                    </a:lnTo>
                    <a:lnTo>
                      <a:pt x="323" y="743"/>
                    </a:lnTo>
                    <a:lnTo>
                      <a:pt x="292" y="729"/>
                    </a:lnTo>
                    <a:lnTo>
                      <a:pt x="291" y="651"/>
                    </a:lnTo>
                    <a:lnTo>
                      <a:pt x="235" y="698"/>
                    </a:lnTo>
                    <a:lnTo>
                      <a:pt x="196" y="692"/>
                    </a:lnTo>
                    <a:lnTo>
                      <a:pt x="149" y="662"/>
                    </a:lnTo>
                    <a:lnTo>
                      <a:pt x="107" y="634"/>
                    </a:lnTo>
                    <a:lnTo>
                      <a:pt x="81" y="603"/>
                    </a:lnTo>
                    <a:lnTo>
                      <a:pt x="82" y="548"/>
                    </a:lnTo>
                    <a:lnTo>
                      <a:pt x="77" y="494"/>
                    </a:lnTo>
                    <a:lnTo>
                      <a:pt x="52" y="466"/>
                    </a:lnTo>
                    <a:lnTo>
                      <a:pt x="8" y="454"/>
                    </a:lnTo>
                    <a:lnTo>
                      <a:pt x="4" y="415"/>
                    </a:lnTo>
                    <a:lnTo>
                      <a:pt x="8" y="384"/>
                    </a:lnTo>
                    <a:lnTo>
                      <a:pt x="8" y="362"/>
                    </a:lnTo>
                    <a:lnTo>
                      <a:pt x="0" y="335"/>
                    </a:lnTo>
                    <a:lnTo>
                      <a:pt x="8" y="316"/>
                    </a:lnTo>
                    <a:lnTo>
                      <a:pt x="29" y="249"/>
                    </a:lnTo>
                    <a:lnTo>
                      <a:pt x="47" y="198"/>
                    </a:lnTo>
                    <a:lnTo>
                      <a:pt x="77" y="148"/>
                    </a:lnTo>
                    <a:lnTo>
                      <a:pt x="126" y="135"/>
                    </a:lnTo>
                    <a:lnTo>
                      <a:pt x="161" y="131"/>
                    </a:lnTo>
                    <a:lnTo>
                      <a:pt x="200" y="140"/>
                    </a:lnTo>
                    <a:lnTo>
                      <a:pt x="239" y="190"/>
                    </a:lnTo>
                    <a:lnTo>
                      <a:pt x="288" y="227"/>
                    </a:lnTo>
                    <a:lnTo>
                      <a:pt x="321" y="227"/>
                    </a:lnTo>
                    <a:lnTo>
                      <a:pt x="388" y="253"/>
                    </a:lnTo>
                    <a:lnTo>
                      <a:pt x="450" y="257"/>
                    </a:lnTo>
                    <a:lnTo>
                      <a:pt x="477" y="271"/>
                    </a:lnTo>
                    <a:lnTo>
                      <a:pt x="510" y="253"/>
                    </a:lnTo>
                    <a:lnTo>
                      <a:pt x="524" y="249"/>
                    </a:lnTo>
                    <a:lnTo>
                      <a:pt x="559" y="253"/>
                    </a:lnTo>
                    <a:lnTo>
                      <a:pt x="620" y="239"/>
                    </a:lnTo>
                    <a:lnTo>
                      <a:pt x="655" y="180"/>
                    </a:lnTo>
                    <a:lnTo>
                      <a:pt x="686" y="131"/>
                    </a:lnTo>
                    <a:lnTo>
                      <a:pt x="709" y="54"/>
                    </a:lnTo>
                    <a:lnTo>
                      <a:pt x="717" y="3"/>
                    </a:lnTo>
                    <a:lnTo>
                      <a:pt x="769" y="0"/>
                    </a:lnTo>
                    <a:lnTo>
                      <a:pt x="826" y="0"/>
                    </a:lnTo>
                    <a:lnTo>
                      <a:pt x="841" y="15"/>
                    </a:lnTo>
                    <a:lnTo>
                      <a:pt x="859" y="29"/>
                    </a:lnTo>
                    <a:lnTo>
                      <a:pt x="888" y="49"/>
                    </a:lnTo>
                    <a:lnTo>
                      <a:pt x="941" y="27"/>
                    </a:lnTo>
                    <a:lnTo>
                      <a:pt x="958" y="16"/>
                    </a:lnTo>
                    <a:lnTo>
                      <a:pt x="971" y="35"/>
                    </a:lnTo>
                    <a:lnTo>
                      <a:pt x="983" y="67"/>
                    </a:lnTo>
                    <a:lnTo>
                      <a:pt x="995" y="83"/>
                    </a:lnTo>
                    <a:lnTo>
                      <a:pt x="1015" y="101"/>
                    </a:lnTo>
                    <a:lnTo>
                      <a:pt x="1041" y="112"/>
                    </a:lnTo>
                    <a:lnTo>
                      <a:pt x="1080" y="108"/>
                    </a:lnTo>
                    <a:lnTo>
                      <a:pt x="1142" y="86"/>
                    </a:lnTo>
                    <a:lnTo>
                      <a:pt x="1185" y="97"/>
                    </a:lnTo>
                    <a:lnTo>
                      <a:pt x="1217" y="126"/>
                    </a:lnTo>
                    <a:lnTo>
                      <a:pt x="1221" y="148"/>
                    </a:lnTo>
                    <a:lnTo>
                      <a:pt x="1232" y="161"/>
                    </a:lnTo>
                    <a:lnTo>
                      <a:pt x="1247" y="178"/>
                    </a:lnTo>
                    <a:lnTo>
                      <a:pt x="1240" y="168"/>
                    </a:lnTo>
                    <a:lnTo>
                      <a:pt x="1235" y="205"/>
                    </a:lnTo>
                  </a:path>
                </a:pathLst>
              </a:custGeom>
              <a:solidFill>
                <a:srgbClr val="D9D9D9"/>
              </a:solid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GB" alt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sp>
            <p:nvSpPr>
              <p:cNvPr id="66" name="Freeform 15">
                <a:extLst>
                  <a:ext uri="{FF2B5EF4-FFF2-40B4-BE49-F238E27FC236}">
                    <a16:creationId xmlns:a16="http://schemas.microsoft.com/office/drawing/2014/main" id="{19063C57-278B-460A-BC34-A7A483994D28}"/>
                  </a:ext>
                </a:extLst>
              </p:cNvPr>
              <p:cNvSpPr>
                <a:spLocks noChangeAspect="1"/>
              </p:cNvSpPr>
              <p:nvPr/>
            </p:nvSpPr>
            <p:spPr bwMode="gray">
              <a:xfrm>
                <a:off x="1518445" y="2560638"/>
                <a:ext cx="731837" cy="798512"/>
              </a:xfrm>
              <a:custGeom>
                <a:avLst/>
                <a:gdLst>
                  <a:gd name="T0" fmla="*/ 2147483647 w 856"/>
                  <a:gd name="T1" fmla="*/ 0 h 817"/>
                  <a:gd name="T2" fmla="*/ 2147483647 w 856"/>
                  <a:gd name="T3" fmla="*/ 2147483647 h 817"/>
                  <a:gd name="T4" fmla="*/ 2147483647 w 856"/>
                  <a:gd name="T5" fmla="*/ 2147483647 h 817"/>
                  <a:gd name="T6" fmla="*/ 2147483647 w 856"/>
                  <a:gd name="T7" fmla="*/ 2147483647 h 817"/>
                  <a:gd name="T8" fmla="*/ 2147483647 w 856"/>
                  <a:gd name="T9" fmla="*/ 2147483647 h 817"/>
                  <a:gd name="T10" fmla="*/ 2147483647 w 856"/>
                  <a:gd name="T11" fmla="*/ 2147483647 h 817"/>
                  <a:gd name="T12" fmla="*/ 2147483647 w 856"/>
                  <a:gd name="T13" fmla="*/ 2147483647 h 817"/>
                  <a:gd name="T14" fmla="*/ 2147483647 w 856"/>
                  <a:gd name="T15" fmla="*/ 2147483647 h 817"/>
                  <a:gd name="T16" fmla="*/ 2147483647 w 856"/>
                  <a:gd name="T17" fmla="*/ 2147483647 h 817"/>
                  <a:gd name="T18" fmla="*/ 2147483647 w 856"/>
                  <a:gd name="T19" fmla="*/ 2147483647 h 817"/>
                  <a:gd name="T20" fmla="*/ 2147483647 w 856"/>
                  <a:gd name="T21" fmla="*/ 2147483647 h 817"/>
                  <a:gd name="T22" fmla="*/ 2147483647 w 856"/>
                  <a:gd name="T23" fmla="*/ 2147483647 h 817"/>
                  <a:gd name="T24" fmla="*/ 2147483647 w 856"/>
                  <a:gd name="T25" fmla="*/ 2147483647 h 817"/>
                  <a:gd name="T26" fmla="*/ 2147483647 w 856"/>
                  <a:gd name="T27" fmla="*/ 2147483647 h 817"/>
                  <a:gd name="T28" fmla="*/ 2147483647 w 856"/>
                  <a:gd name="T29" fmla="*/ 2147483647 h 817"/>
                  <a:gd name="T30" fmla="*/ 2147483647 w 856"/>
                  <a:gd name="T31" fmla="*/ 2147483647 h 817"/>
                  <a:gd name="T32" fmla="*/ 2147483647 w 856"/>
                  <a:gd name="T33" fmla="*/ 2147483647 h 817"/>
                  <a:gd name="T34" fmla="*/ 2147483647 w 856"/>
                  <a:gd name="T35" fmla="*/ 2147483647 h 817"/>
                  <a:gd name="T36" fmla="*/ 2147483647 w 856"/>
                  <a:gd name="T37" fmla="*/ 2147483647 h 817"/>
                  <a:gd name="T38" fmla="*/ 2147483647 w 856"/>
                  <a:gd name="T39" fmla="*/ 2147483647 h 817"/>
                  <a:gd name="T40" fmla="*/ 2147483647 w 856"/>
                  <a:gd name="T41" fmla="*/ 2147483647 h 817"/>
                  <a:gd name="T42" fmla="*/ 2147483647 w 856"/>
                  <a:gd name="T43" fmla="*/ 2147483647 h 817"/>
                  <a:gd name="T44" fmla="*/ 2147483647 w 856"/>
                  <a:gd name="T45" fmla="*/ 2147483647 h 817"/>
                  <a:gd name="T46" fmla="*/ 2147483647 w 856"/>
                  <a:gd name="T47" fmla="*/ 2147483647 h 817"/>
                  <a:gd name="T48" fmla="*/ 2147483647 w 856"/>
                  <a:gd name="T49" fmla="*/ 2147483647 h 817"/>
                  <a:gd name="T50" fmla="*/ 2147483647 w 856"/>
                  <a:gd name="T51" fmla="*/ 2147483647 h 817"/>
                  <a:gd name="T52" fmla="*/ 2147483647 w 856"/>
                  <a:gd name="T53" fmla="*/ 2147483647 h 817"/>
                  <a:gd name="T54" fmla="*/ 2147483647 w 856"/>
                  <a:gd name="T55" fmla="*/ 2147483647 h 817"/>
                  <a:gd name="T56" fmla="*/ 2147483647 w 856"/>
                  <a:gd name="T57" fmla="*/ 2147483647 h 817"/>
                  <a:gd name="T58" fmla="*/ 2147483647 w 856"/>
                  <a:gd name="T59" fmla="*/ 2147483647 h 817"/>
                  <a:gd name="T60" fmla="*/ 2147483647 w 856"/>
                  <a:gd name="T61" fmla="*/ 2147483647 h 817"/>
                  <a:gd name="T62" fmla="*/ 2147483647 w 856"/>
                  <a:gd name="T63" fmla="*/ 2147483647 h 817"/>
                  <a:gd name="T64" fmla="*/ 2147483647 w 856"/>
                  <a:gd name="T65" fmla="*/ 2147483647 h 817"/>
                  <a:gd name="T66" fmla="*/ 2147483647 w 856"/>
                  <a:gd name="T67" fmla="*/ 2147483647 h 817"/>
                  <a:gd name="T68" fmla="*/ 2147483647 w 856"/>
                  <a:gd name="T69" fmla="*/ 2147483647 h 817"/>
                  <a:gd name="T70" fmla="*/ 2147483647 w 856"/>
                  <a:gd name="T71" fmla="*/ 2147483647 h 817"/>
                  <a:gd name="T72" fmla="*/ 0 w 856"/>
                  <a:gd name="T73" fmla="*/ 2147483647 h 817"/>
                  <a:gd name="T74" fmla="*/ 2147483647 w 856"/>
                  <a:gd name="T75" fmla="*/ 2147483647 h 817"/>
                  <a:gd name="T76" fmla="*/ 2147483647 w 856"/>
                  <a:gd name="T77" fmla="*/ 2147483647 h 817"/>
                  <a:gd name="T78" fmla="*/ 2147483647 w 856"/>
                  <a:gd name="T79" fmla="*/ 2147483647 h 817"/>
                  <a:gd name="T80" fmla="*/ 2147483647 w 856"/>
                  <a:gd name="T81" fmla="*/ 2147483647 h 817"/>
                  <a:gd name="T82" fmla="*/ 2147483647 w 856"/>
                  <a:gd name="T83" fmla="*/ 2147483647 h 817"/>
                  <a:gd name="T84" fmla="*/ 2147483647 w 856"/>
                  <a:gd name="T85" fmla="*/ 2147483647 h 817"/>
                  <a:gd name="T86" fmla="*/ 2147483647 w 856"/>
                  <a:gd name="T87" fmla="*/ 2147483647 h 817"/>
                  <a:gd name="T88" fmla="*/ 2147483647 w 856"/>
                  <a:gd name="T89" fmla="*/ 2147483647 h 817"/>
                  <a:gd name="T90" fmla="*/ 2147483647 w 856"/>
                  <a:gd name="T91" fmla="*/ 2147483647 h 817"/>
                  <a:gd name="T92" fmla="*/ 2147483647 w 856"/>
                  <a:gd name="T93" fmla="*/ 2147483647 h 817"/>
                  <a:gd name="T94" fmla="*/ 2147483647 w 856"/>
                  <a:gd name="T95" fmla="*/ 2147483647 h 817"/>
                  <a:gd name="T96" fmla="*/ 2147483647 w 856"/>
                  <a:gd name="T97" fmla="*/ 2147483647 h 817"/>
                  <a:gd name="T98" fmla="*/ 2147483647 w 856"/>
                  <a:gd name="T99" fmla="*/ 2147483647 h 817"/>
                  <a:gd name="T100" fmla="*/ 2147483647 w 856"/>
                  <a:gd name="T101" fmla="*/ 2147483647 h 817"/>
                  <a:gd name="T102" fmla="*/ 2147483647 w 856"/>
                  <a:gd name="T103" fmla="*/ 2147483647 h 817"/>
                  <a:gd name="T104" fmla="*/ 2147483647 w 856"/>
                  <a:gd name="T105" fmla="*/ 2147483647 h 817"/>
                  <a:gd name="T106" fmla="*/ 2147483647 w 856"/>
                  <a:gd name="T107" fmla="*/ 2147483647 h 817"/>
                  <a:gd name="T108" fmla="*/ 2147483647 w 856"/>
                  <a:gd name="T109" fmla="*/ 2147483647 h 817"/>
                  <a:gd name="T110" fmla="*/ 2147483647 w 856"/>
                  <a:gd name="T111" fmla="*/ 2147483647 h 8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56"/>
                  <a:gd name="T169" fmla="*/ 0 h 817"/>
                  <a:gd name="T170" fmla="*/ 856 w 856"/>
                  <a:gd name="T171" fmla="*/ 817 h 8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56" h="817">
                    <a:moveTo>
                      <a:pt x="833" y="11"/>
                    </a:moveTo>
                    <a:lnTo>
                      <a:pt x="753" y="0"/>
                    </a:lnTo>
                    <a:lnTo>
                      <a:pt x="749" y="29"/>
                    </a:lnTo>
                    <a:lnTo>
                      <a:pt x="733" y="36"/>
                    </a:lnTo>
                    <a:lnTo>
                      <a:pt x="737" y="96"/>
                    </a:lnTo>
                    <a:lnTo>
                      <a:pt x="718" y="100"/>
                    </a:lnTo>
                    <a:lnTo>
                      <a:pt x="734" y="130"/>
                    </a:lnTo>
                    <a:lnTo>
                      <a:pt x="751" y="137"/>
                    </a:lnTo>
                    <a:lnTo>
                      <a:pt x="762" y="160"/>
                    </a:lnTo>
                    <a:lnTo>
                      <a:pt x="750" y="171"/>
                    </a:lnTo>
                    <a:lnTo>
                      <a:pt x="722" y="170"/>
                    </a:lnTo>
                    <a:lnTo>
                      <a:pt x="718" y="182"/>
                    </a:lnTo>
                    <a:lnTo>
                      <a:pt x="715" y="191"/>
                    </a:lnTo>
                    <a:lnTo>
                      <a:pt x="715" y="208"/>
                    </a:lnTo>
                    <a:lnTo>
                      <a:pt x="723" y="227"/>
                    </a:lnTo>
                    <a:lnTo>
                      <a:pt x="698" y="231"/>
                    </a:lnTo>
                    <a:lnTo>
                      <a:pt x="662" y="227"/>
                    </a:lnTo>
                    <a:lnTo>
                      <a:pt x="653" y="193"/>
                    </a:lnTo>
                    <a:lnTo>
                      <a:pt x="644" y="171"/>
                    </a:lnTo>
                    <a:lnTo>
                      <a:pt x="666" y="165"/>
                    </a:lnTo>
                    <a:lnTo>
                      <a:pt x="675" y="154"/>
                    </a:lnTo>
                    <a:lnTo>
                      <a:pt x="662" y="123"/>
                    </a:lnTo>
                    <a:lnTo>
                      <a:pt x="649" y="108"/>
                    </a:lnTo>
                    <a:lnTo>
                      <a:pt x="623" y="91"/>
                    </a:lnTo>
                    <a:lnTo>
                      <a:pt x="588" y="83"/>
                    </a:lnTo>
                    <a:lnTo>
                      <a:pt x="556" y="100"/>
                    </a:lnTo>
                    <a:lnTo>
                      <a:pt x="536" y="128"/>
                    </a:lnTo>
                    <a:lnTo>
                      <a:pt x="519" y="121"/>
                    </a:lnTo>
                    <a:lnTo>
                      <a:pt x="504" y="118"/>
                    </a:lnTo>
                    <a:lnTo>
                      <a:pt x="474" y="111"/>
                    </a:lnTo>
                    <a:lnTo>
                      <a:pt x="447" y="112"/>
                    </a:lnTo>
                    <a:lnTo>
                      <a:pt x="433" y="150"/>
                    </a:lnTo>
                    <a:lnTo>
                      <a:pt x="421" y="163"/>
                    </a:lnTo>
                    <a:lnTo>
                      <a:pt x="393" y="189"/>
                    </a:lnTo>
                    <a:lnTo>
                      <a:pt x="352" y="212"/>
                    </a:lnTo>
                    <a:lnTo>
                      <a:pt x="294" y="217"/>
                    </a:lnTo>
                    <a:lnTo>
                      <a:pt x="276" y="195"/>
                    </a:lnTo>
                    <a:lnTo>
                      <a:pt x="276" y="169"/>
                    </a:lnTo>
                    <a:lnTo>
                      <a:pt x="294" y="150"/>
                    </a:lnTo>
                    <a:lnTo>
                      <a:pt x="280" y="128"/>
                    </a:lnTo>
                    <a:lnTo>
                      <a:pt x="241" y="160"/>
                    </a:lnTo>
                    <a:lnTo>
                      <a:pt x="214" y="171"/>
                    </a:lnTo>
                    <a:lnTo>
                      <a:pt x="171" y="171"/>
                    </a:lnTo>
                    <a:lnTo>
                      <a:pt x="118" y="171"/>
                    </a:lnTo>
                    <a:lnTo>
                      <a:pt x="106" y="205"/>
                    </a:lnTo>
                    <a:lnTo>
                      <a:pt x="57" y="227"/>
                    </a:lnTo>
                    <a:lnTo>
                      <a:pt x="67" y="237"/>
                    </a:lnTo>
                    <a:lnTo>
                      <a:pt x="88" y="240"/>
                    </a:lnTo>
                    <a:lnTo>
                      <a:pt x="116" y="241"/>
                    </a:lnTo>
                    <a:lnTo>
                      <a:pt x="128" y="231"/>
                    </a:lnTo>
                    <a:lnTo>
                      <a:pt x="139" y="208"/>
                    </a:lnTo>
                    <a:lnTo>
                      <a:pt x="139" y="227"/>
                    </a:lnTo>
                    <a:lnTo>
                      <a:pt x="136" y="249"/>
                    </a:lnTo>
                    <a:lnTo>
                      <a:pt x="118" y="271"/>
                    </a:lnTo>
                    <a:lnTo>
                      <a:pt x="106" y="300"/>
                    </a:lnTo>
                    <a:lnTo>
                      <a:pt x="106" y="330"/>
                    </a:lnTo>
                    <a:lnTo>
                      <a:pt x="106" y="353"/>
                    </a:lnTo>
                    <a:lnTo>
                      <a:pt x="132" y="353"/>
                    </a:lnTo>
                    <a:lnTo>
                      <a:pt x="167" y="336"/>
                    </a:lnTo>
                    <a:lnTo>
                      <a:pt x="180" y="323"/>
                    </a:lnTo>
                    <a:lnTo>
                      <a:pt x="192" y="323"/>
                    </a:lnTo>
                    <a:lnTo>
                      <a:pt x="203" y="336"/>
                    </a:lnTo>
                    <a:lnTo>
                      <a:pt x="180" y="359"/>
                    </a:lnTo>
                    <a:lnTo>
                      <a:pt x="150" y="385"/>
                    </a:lnTo>
                    <a:lnTo>
                      <a:pt x="150" y="412"/>
                    </a:lnTo>
                    <a:lnTo>
                      <a:pt x="146" y="437"/>
                    </a:lnTo>
                    <a:lnTo>
                      <a:pt x="106" y="431"/>
                    </a:lnTo>
                    <a:lnTo>
                      <a:pt x="71" y="462"/>
                    </a:lnTo>
                    <a:lnTo>
                      <a:pt x="71" y="485"/>
                    </a:lnTo>
                    <a:lnTo>
                      <a:pt x="136" y="534"/>
                    </a:lnTo>
                    <a:lnTo>
                      <a:pt x="136" y="553"/>
                    </a:lnTo>
                    <a:lnTo>
                      <a:pt x="123" y="567"/>
                    </a:lnTo>
                    <a:lnTo>
                      <a:pt x="40" y="612"/>
                    </a:lnTo>
                    <a:lnTo>
                      <a:pt x="0" y="649"/>
                    </a:lnTo>
                    <a:lnTo>
                      <a:pt x="39" y="674"/>
                    </a:lnTo>
                    <a:lnTo>
                      <a:pt x="71" y="686"/>
                    </a:lnTo>
                    <a:lnTo>
                      <a:pt x="83" y="680"/>
                    </a:lnTo>
                    <a:lnTo>
                      <a:pt x="88" y="666"/>
                    </a:lnTo>
                    <a:lnTo>
                      <a:pt x="131" y="694"/>
                    </a:lnTo>
                    <a:lnTo>
                      <a:pt x="158" y="684"/>
                    </a:lnTo>
                    <a:lnTo>
                      <a:pt x="176" y="707"/>
                    </a:lnTo>
                    <a:lnTo>
                      <a:pt x="189" y="728"/>
                    </a:lnTo>
                    <a:lnTo>
                      <a:pt x="205" y="724"/>
                    </a:lnTo>
                    <a:lnTo>
                      <a:pt x="213" y="733"/>
                    </a:lnTo>
                    <a:lnTo>
                      <a:pt x="232" y="743"/>
                    </a:lnTo>
                    <a:lnTo>
                      <a:pt x="259" y="745"/>
                    </a:lnTo>
                    <a:lnTo>
                      <a:pt x="305" y="816"/>
                    </a:lnTo>
                    <a:lnTo>
                      <a:pt x="358" y="796"/>
                    </a:lnTo>
                    <a:lnTo>
                      <a:pt x="424" y="793"/>
                    </a:lnTo>
                    <a:lnTo>
                      <a:pt x="451" y="780"/>
                    </a:lnTo>
                    <a:lnTo>
                      <a:pt x="512" y="783"/>
                    </a:lnTo>
                    <a:lnTo>
                      <a:pt x="586" y="811"/>
                    </a:lnTo>
                    <a:lnTo>
                      <a:pt x="609" y="816"/>
                    </a:lnTo>
                    <a:lnTo>
                      <a:pt x="626" y="811"/>
                    </a:lnTo>
                    <a:lnTo>
                      <a:pt x="644" y="798"/>
                    </a:lnTo>
                    <a:lnTo>
                      <a:pt x="601" y="743"/>
                    </a:lnTo>
                    <a:lnTo>
                      <a:pt x="566" y="674"/>
                    </a:lnTo>
                    <a:lnTo>
                      <a:pt x="543" y="649"/>
                    </a:lnTo>
                    <a:lnTo>
                      <a:pt x="548" y="590"/>
                    </a:lnTo>
                    <a:lnTo>
                      <a:pt x="566" y="553"/>
                    </a:lnTo>
                    <a:lnTo>
                      <a:pt x="618" y="520"/>
                    </a:lnTo>
                    <a:lnTo>
                      <a:pt x="653" y="444"/>
                    </a:lnTo>
                    <a:lnTo>
                      <a:pt x="709" y="416"/>
                    </a:lnTo>
                    <a:lnTo>
                      <a:pt x="758" y="467"/>
                    </a:lnTo>
                    <a:lnTo>
                      <a:pt x="788" y="494"/>
                    </a:lnTo>
                    <a:lnTo>
                      <a:pt x="811" y="494"/>
                    </a:lnTo>
                    <a:lnTo>
                      <a:pt x="814" y="449"/>
                    </a:lnTo>
                    <a:lnTo>
                      <a:pt x="842" y="359"/>
                    </a:lnTo>
                    <a:lnTo>
                      <a:pt x="855" y="222"/>
                    </a:lnTo>
                    <a:lnTo>
                      <a:pt x="855" y="96"/>
                    </a:lnTo>
                    <a:lnTo>
                      <a:pt x="838" y="36"/>
                    </a:lnTo>
                    <a:lnTo>
                      <a:pt x="833" y="4"/>
                    </a:lnTo>
                    <a:lnTo>
                      <a:pt x="833" y="11"/>
                    </a:lnTo>
                  </a:path>
                </a:pathLst>
              </a:custGeom>
              <a:solidFill>
                <a:srgbClr val="D9D9D9"/>
              </a:solid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GB" alt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sp>
            <p:nvSpPr>
              <p:cNvPr id="67" name="Freeform 16">
                <a:extLst>
                  <a:ext uri="{FF2B5EF4-FFF2-40B4-BE49-F238E27FC236}">
                    <a16:creationId xmlns:a16="http://schemas.microsoft.com/office/drawing/2014/main" id="{27319CFD-4000-4A22-8A9C-3A2FF62370EB}"/>
                  </a:ext>
                </a:extLst>
              </p:cNvPr>
              <p:cNvSpPr>
                <a:spLocks noChangeAspect="1"/>
              </p:cNvSpPr>
              <p:nvPr/>
            </p:nvSpPr>
            <p:spPr bwMode="gray">
              <a:xfrm>
                <a:off x="1197770" y="2070100"/>
                <a:ext cx="1027112" cy="733425"/>
              </a:xfrm>
              <a:custGeom>
                <a:avLst/>
                <a:gdLst>
                  <a:gd name="T0" fmla="*/ 2147483647 w 1199"/>
                  <a:gd name="T1" fmla="*/ 2147483647 h 749"/>
                  <a:gd name="T2" fmla="*/ 2147483647 w 1199"/>
                  <a:gd name="T3" fmla="*/ 2147483647 h 749"/>
                  <a:gd name="T4" fmla="*/ 2147483647 w 1199"/>
                  <a:gd name="T5" fmla="*/ 2147483647 h 749"/>
                  <a:gd name="T6" fmla="*/ 2147483647 w 1199"/>
                  <a:gd name="T7" fmla="*/ 2147483647 h 749"/>
                  <a:gd name="T8" fmla="*/ 2147483647 w 1199"/>
                  <a:gd name="T9" fmla="*/ 2147483647 h 749"/>
                  <a:gd name="T10" fmla="*/ 2147483647 w 1199"/>
                  <a:gd name="T11" fmla="*/ 2147483647 h 749"/>
                  <a:gd name="T12" fmla="*/ 2147483647 w 1199"/>
                  <a:gd name="T13" fmla="*/ 2147483647 h 749"/>
                  <a:gd name="T14" fmla="*/ 2147483647 w 1199"/>
                  <a:gd name="T15" fmla="*/ 2147483647 h 749"/>
                  <a:gd name="T16" fmla="*/ 2147483647 w 1199"/>
                  <a:gd name="T17" fmla="*/ 2147483647 h 749"/>
                  <a:gd name="T18" fmla="*/ 2147483647 w 1199"/>
                  <a:gd name="T19" fmla="*/ 2147483647 h 749"/>
                  <a:gd name="T20" fmla="*/ 2147483647 w 1199"/>
                  <a:gd name="T21" fmla="*/ 2147483647 h 749"/>
                  <a:gd name="T22" fmla="*/ 2147483647 w 1199"/>
                  <a:gd name="T23" fmla="*/ 2147483647 h 749"/>
                  <a:gd name="T24" fmla="*/ 2147483647 w 1199"/>
                  <a:gd name="T25" fmla="*/ 2147483647 h 749"/>
                  <a:gd name="T26" fmla="*/ 2147483647 w 1199"/>
                  <a:gd name="T27" fmla="*/ 2147483647 h 749"/>
                  <a:gd name="T28" fmla="*/ 2147483647 w 1199"/>
                  <a:gd name="T29" fmla="*/ 2147483647 h 749"/>
                  <a:gd name="T30" fmla="*/ 2147483647 w 1199"/>
                  <a:gd name="T31" fmla="*/ 2147483647 h 749"/>
                  <a:gd name="T32" fmla="*/ 2147483647 w 1199"/>
                  <a:gd name="T33" fmla="*/ 2147483647 h 749"/>
                  <a:gd name="T34" fmla="*/ 2147483647 w 1199"/>
                  <a:gd name="T35" fmla="*/ 2147483647 h 749"/>
                  <a:gd name="T36" fmla="*/ 2147483647 w 1199"/>
                  <a:gd name="T37" fmla="*/ 2147483647 h 749"/>
                  <a:gd name="T38" fmla="*/ 2147483647 w 1199"/>
                  <a:gd name="T39" fmla="*/ 2147483647 h 749"/>
                  <a:gd name="T40" fmla="*/ 2147483647 w 1199"/>
                  <a:gd name="T41" fmla="*/ 2147483647 h 749"/>
                  <a:gd name="T42" fmla="*/ 2147483647 w 1199"/>
                  <a:gd name="T43" fmla="*/ 2147483647 h 749"/>
                  <a:gd name="T44" fmla="*/ 2147483647 w 1199"/>
                  <a:gd name="T45" fmla="*/ 2147483647 h 749"/>
                  <a:gd name="T46" fmla="*/ 2147483647 w 1199"/>
                  <a:gd name="T47" fmla="*/ 2147483647 h 749"/>
                  <a:gd name="T48" fmla="*/ 2147483647 w 1199"/>
                  <a:gd name="T49" fmla="*/ 2147483647 h 749"/>
                  <a:gd name="T50" fmla="*/ 2147483647 w 1199"/>
                  <a:gd name="T51" fmla="*/ 2147483647 h 749"/>
                  <a:gd name="T52" fmla="*/ 2147483647 w 1199"/>
                  <a:gd name="T53" fmla="*/ 2147483647 h 749"/>
                  <a:gd name="T54" fmla="*/ 2147483647 w 1199"/>
                  <a:gd name="T55" fmla="*/ 2147483647 h 749"/>
                  <a:gd name="T56" fmla="*/ 2147483647 w 1199"/>
                  <a:gd name="T57" fmla="*/ 2147483647 h 749"/>
                  <a:gd name="T58" fmla="*/ 2147483647 w 1199"/>
                  <a:gd name="T59" fmla="*/ 2147483647 h 749"/>
                  <a:gd name="T60" fmla="*/ 2147483647 w 1199"/>
                  <a:gd name="T61" fmla="*/ 2147483647 h 749"/>
                  <a:gd name="T62" fmla="*/ 2147483647 w 1199"/>
                  <a:gd name="T63" fmla="*/ 2147483647 h 749"/>
                  <a:gd name="T64" fmla="*/ 2147483647 w 1199"/>
                  <a:gd name="T65" fmla="*/ 2147483647 h 749"/>
                  <a:gd name="T66" fmla="*/ 2147483647 w 1199"/>
                  <a:gd name="T67" fmla="*/ 2147483647 h 749"/>
                  <a:gd name="T68" fmla="*/ 2147483647 w 1199"/>
                  <a:gd name="T69" fmla="*/ 2147483647 h 749"/>
                  <a:gd name="T70" fmla="*/ 2147483647 w 1199"/>
                  <a:gd name="T71" fmla="*/ 2147483647 h 749"/>
                  <a:gd name="T72" fmla="*/ 2147483647 w 1199"/>
                  <a:gd name="T73" fmla="*/ 2147483647 h 749"/>
                  <a:gd name="T74" fmla="*/ 2147483647 w 1199"/>
                  <a:gd name="T75" fmla="*/ 2147483647 h 749"/>
                  <a:gd name="T76" fmla="*/ 2147483647 w 1199"/>
                  <a:gd name="T77" fmla="*/ 2147483647 h 749"/>
                  <a:gd name="T78" fmla="*/ 2147483647 w 1199"/>
                  <a:gd name="T79" fmla="*/ 2147483647 h 749"/>
                  <a:gd name="T80" fmla="*/ 2147483647 w 1199"/>
                  <a:gd name="T81" fmla="*/ 2147483647 h 749"/>
                  <a:gd name="T82" fmla="*/ 2147483647 w 1199"/>
                  <a:gd name="T83" fmla="*/ 2147483647 h 749"/>
                  <a:gd name="T84" fmla="*/ 2147483647 w 1199"/>
                  <a:gd name="T85" fmla="*/ 2147483647 h 749"/>
                  <a:gd name="T86" fmla="*/ 2147483647 w 1199"/>
                  <a:gd name="T87" fmla="*/ 2147483647 h 749"/>
                  <a:gd name="T88" fmla="*/ 2147483647 w 1199"/>
                  <a:gd name="T89" fmla="*/ 2147483647 h 749"/>
                  <a:gd name="T90" fmla="*/ 2147483647 w 1199"/>
                  <a:gd name="T91" fmla="*/ 2147483647 h 749"/>
                  <a:gd name="T92" fmla="*/ 2147483647 w 1199"/>
                  <a:gd name="T93" fmla="*/ 2147483647 h 749"/>
                  <a:gd name="T94" fmla="*/ 2147483647 w 1199"/>
                  <a:gd name="T95" fmla="*/ 2147483647 h 749"/>
                  <a:gd name="T96" fmla="*/ 2147483647 w 1199"/>
                  <a:gd name="T97" fmla="*/ 2147483647 h 749"/>
                  <a:gd name="T98" fmla="*/ 2147483647 w 1199"/>
                  <a:gd name="T99" fmla="*/ 2147483647 h 749"/>
                  <a:gd name="T100" fmla="*/ 2147483647 w 1199"/>
                  <a:gd name="T101" fmla="*/ 2147483647 h 749"/>
                  <a:gd name="T102" fmla="*/ 2147483647 w 1199"/>
                  <a:gd name="T103" fmla="*/ 2147483647 h 749"/>
                  <a:gd name="T104" fmla="*/ 2147483647 w 1199"/>
                  <a:gd name="T105" fmla="*/ 2147483647 h 749"/>
                  <a:gd name="T106" fmla="*/ 2147483647 w 1199"/>
                  <a:gd name="T107" fmla="*/ 2147483647 h 749"/>
                  <a:gd name="T108" fmla="*/ 2147483647 w 1199"/>
                  <a:gd name="T109" fmla="*/ 2147483647 h 749"/>
                  <a:gd name="T110" fmla="*/ 2147483647 w 1199"/>
                  <a:gd name="T111" fmla="*/ 2147483647 h 749"/>
                  <a:gd name="T112" fmla="*/ 2147483647 w 1199"/>
                  <a:gd name="T113" fmla="*/ 2147483647 h 74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99"/>
                  <a:gd name="T172" fmla="*/ 0 h 749"/>
                  <a:gd name="T173" fmla="*/ 1199 w 1199"/>
                  <a:gd name="T174" fmla="*/ 749 h 74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99" h="749">
                    <a:moveTo>
                      <a:pt x="1195" y="501"/>
                    </a:moveTo>
                    <a:lnTo>
                      <a:pt x="1195" y="498"/>
                    </a:lnTo>
                    <a:lnTo>
                      <a:pt x="1178" y="414"/>
                    </a:lnTo>
                    <a:lnTo>
                      <a:pt x="1156" y="370"/>
                    </a:lnTo>
                    <a:lnTo>
                      <a:pt x="1151" y="342"/>
                    </a:lnTo>
                    <a:lnTo>
                      <a:pt x="1151" y="298"/>
                    </a:lnTo>
                    <a:lnTo>
                      <a:pt x="1132" y="206"/>
                    </a:lnTo>
                    <a:lnTo>
                      <a:pt x="1112" y="120"/>
                    </a:lnTo>
                    <a:lnTo>
                      <a:pt x="1092" y="91"/>
                    </a:lnTo>
                    <a:lnTo>
                      <a:pt x="1067" y="72"/>
                    </a:lnTo>
                    <a:lnTo>
                      <a:pt x="987" y="67"/>
                    </a:lnTo>
                    <a:lnTo>
                      <a:pt x="868" y="63"/>
                    </a:lnTo>
                    <a:lnTo>
                      <a:pt x="829" y="50"/>
                    </a:lnTo>
                    <a:lnTo>
                      <a:pt x="802" y="16"/>
                    </a:lnTo>
                    <a:lnTo>
                      <a:pt x="780" y="0"/>
                    </a:lnTo>
                    <a:lnTo>
                      <a:pt x="655" y="5"/>
                    </a:lnTo>
                    <a:lnTo>
                      <a:pt x="632" y="19"/>
                    </a:lnTo>
                    <a:lnTo>
                      <a:pt x="607" y="19"/>
                    </a:lnTo>
                    <a:lnTo>
                      <a:pt x="586" y="46"/>
                    </a:lnTo>
                    <a:lnTo>
                      <a:pt x="583" y="76"/>
                    </a:lnTo>
                    <a:lnTo>
                      <a:pt x="507" y="88"/>
                    </a:lnTo>
                    <a:lnTo>
                      <a:pt x="432" y="100"/>
                    </a:lnTo>
                    <a:lnTo>
                      <a:pt x="417" y="113"/>
                    </a:lnTo>
                    <a:lnTo>
                      <a:pt x="409" y="138"/>
                    </a:lnTo>
                    <a:lnTo>
                      <a:pt x="381" y="148"/>
                    </a:lnTo>
                    <a:lnTo>
                      <a:pt x="369" y="162"/>
                    </a:lnTo>
                    <a:lnTo>
                      <a:pt x="360" y="172"/>
                    </a:lnTo>
                    <a:lnTo>
                      <a:pt x="360" y="199"/>
                    </a:lnTo>
                    <a:lnTo>
                      <a:pt x="339" y="213"/>
                    </a:lnTo>
                    <a:lnTo>
                      <a:pt x="330" y="213"/>
                    </a:lnTo>
                    <a:lnTo>
                      <a:pt x="309" y="234"/>
                    </a:lnTo>
                    <a:lnTo>
                      <a:pt x="294" y="234"/>
                    </a:lnTo>
                    <a:lnTo>
                      <a:pt x="274" y="234"/>
                    </a:lnTo>
                    <a:lnTo>
                      <a:pt x="261" y="249"/>
                    </a:lnTo>
                    <a:lnTo>
                      <a:pt x="247" y="263"/>
                    </a:lnTo>
                    <a:lnTo>
                      <a:pt x="224" y="267"/>
                    </a:lnTo>
                    <a:lnTo>
                      <a:pt x="185" y="277"/>
                    </a:lnTo>
                    <a:lnTo>
                      <a:pt x="172" y="290"/>
                    </a:lnTo>
                    <a:lnTo>
                      <a:pt x="172" y="310"/>
                    </a:lnTo>
                    <a:lnTo>
                      <a:pt x="143" y="323"/>
                    </a:lnTo>
                    <a:lnTo>
                      <a:pt x="136" y="338"/>
                    </a:lnTo>
                    <a:lnTo>
                      <a:pt x="126" y="392"/>
                    </a:lnTo>
                    <a:lnTo>
                      <a:pt x="103" y="458"/>
                    </a:lnTo>
                    <a:lnTo>
                      <a:pt x="80" y="488"/>
                    </a:lnTo>
                    <a:lnTo>
                      <a:pt x="0" y="571"/>
                    </a:lnTo>
                    <a:lnTo>
                      <a:pt x="14" y="594"/>
                    </a:lnTo>
                    <a:lnTo>
                      <a:pt x="35" y="610"/>
                    </a:lnTo>
                    <a:lnTo>
                      <a:pt x="63" y="621"/>
                    </a:lnTo>
                    <a:lnTo>
                      <a:pt x="92" y="607"/>
                    </a:lnTo>
                    <a:lnTo>
                      <a:pt x="129" y="589"/>
                    </a:lnTo>
                    <a:lnTo>
                      <a:pt x="145" y="624"/>
                    </a:lnTo>
                    <a:lnTo>
                      <a:pt x="162" y="655"/>
                    </a:lnTo>
                    <a:lnTo>
                      <a:pt x="185" y="675"/>
                    </a:lnTo>
                    <a:lnTo>
                      <a:pt x="214" y="685"/>
                    </a:lnTo>
                    <a:lnTo>
                      <a:pt x="249" y="680"/>
                    </a:lnTo>
                    <a:lnTo>
                      <a:pt x="276" y="671"/>
                    </a:lnTo>
                    <a:lnTo>
                      <a:pt x="306" y="660"/>
                    </a:lnTo>
                    <a:lnTo>
                      <a:pt x="353" y="670"/>
                    </a:lnTo>
                    <a:lnTo>
                      <a:pt x="385" y="695"/>
                    </a:lnTo>
                    <a:lnTo>
                      <a:pt x="388" y="719"/>
                    </a:lnTo>
                    <a:lnTo>
                      <a:pt x="415" y="748"/>
                    </a:lnTo>
                    <a:lnTo>
                      <a:pt x="429" y="740"/>
                    </a:lnTo>
                    <a:lnTo>
                      <a:pt x="429" y="729"/>
                    </a:lnTo>
                    <a:lnTo>
                      <a:pt x="432" y="721"/>
                    </a:lnTo>
                    <a:lnTo>
                      <a:pt x="468" y="704"/>
                    </a:lnTo>
                    <a:lnTo>
                      <a:pt x="480" y="689"/>
                    </a:lnTo>
                    <a:lnTo>
                      <a:pt x="482" y="671"/>
                    </a:lnTo>
                    <a:lnTo>
                      <a:pt x="550" y="670"/>
                    </a:lnTo>
                    <a:lnTo>
                      <a:pt x="590" y="670"/>
                    </a:lnTo>
                    <a:lnTo>
                      <a:pt x="645" y="624"/>
                    </a:lnTo>
                    <a:lnTo>
                      <a:pt x="660" y="648"/>
                    </a:lnTo>
                    <a:lnTo>
                      <a:pt x="641" y="668"/>
                    </a:lnTo>
                    <a:lnTo>
                      <a:pt x="645" y="698"/>
                    </a:lnTo>
                    <a:lnTo>
                      <a:pt x="655" y="715"/>
                    </a:lnTo>
                    <a:lnTo>
                      <a:pt x="708" y="713"/>
                    </a:lnTo>
                    <a:lnTo>
                      <a:pt x="734" y="703"/>
                    </a:lnTo>
                    <a:lnTo>
                      <a:pt x="759" y="687"/>
                    </a:lnTo>
                    <a:lnTo>
                      <a:pt x="777" y="668"/>
                    </a:lnTo>
                    <a:lnTo>
                      <a:pt x="796" y="651"/>
                    </a:lnTo>
                    <a:lnTo>
                      <a:pt x="810" y="609"/>
                    </a:lnTo>
                    <a:lnTo>
                      <a:pt x="826" y="607"/>
                    </a:lnTo>
                    <a:lnTo>
                      <a:pt x="865" y="613"/>
                    </a:lnTo>
                    <a:lnTo>
                      <a:pt x="882" y="621"/>
                    </a:lnTo>
                    <a:lnTo>
                      <a:pt x="902" y="626"/>
                    </a:lnTo>
                    <a:lnTo>
                      <a:pt x="921" y="596"/>
                    </a:lnTo>
                    <a:lnTo>
                      <a:pt x="955" y="579"/>
                    </a:lnTo>
                    <a:lnTo>
                      <a:pt x="981" y="584"/>
                    </a:lnTo>
                    <a:lnTo>
                      <a:pt x="1027" y="617"/>
                    </a:lnTo>
                    <a:lnTo>
                      <a:pt x="1037" y="659"/>
                    </a:lnTo>
                    <a:lnTo>
                      <a:pt x="1027" y="666"/>
                    </a:lnTo>
                    <a:lnTo>
                      <a:pt x="1007" y="666"/>
                    </a:lnTo>
                    <a:lnTo>
                      <a:pt x="1010" y="685"/>
                    </a:lnTo>
                    <a:lnTo>
                      <a:pt x="1025" y="706"/>
                    </a:lnTo>
                    <a:lnTo>
                      <a:pt x="1029" y="726"/>
                    </a:lnTo>
                    <a:lnTo>
                      <a:pt x="1041" y="729"/>
                    </a:lnTo>
                    <a:lnTo>
                      <a:pt x="1067" y="726"/>
                    </a:lnTo>
                    <a:lnTo>
                      <a:pt x="1089" y="726"/>
                    </a:lnTo>
                    <a:lnTo>
                      <a:pt x="1079" y="711"/>
                    </a:lnTo>
                    <a:lnTo>
                      <a:pt x="1079" y="689"/>
                    </a:lnTo>
                    <a:lnTo>
                      <a:pt x="1085" y="670"/>
                    </a:lnTo>
                    <a:lnTo>
                      <a:pt x="1110" y="670"/>
                    </a:lnTo>
                    <a:lnTo>
                      <a:pt x="1121" y="665"/>
                    </a:lnTo>
                    <a:lnTo>
                      <a:pt x="1126" y="654"/>
                    </a:lnTo>
                    <a:lnTo>
                      <a:pt x="1116" y="637"/>
                    </a:lnTo>
                    <a:lnTo>
                      <a:pt x="1096" y="628"/>
                    </a:lnTo>
                    <a:lnTo>
                      <a:pt x="1082" y="600"/>
                    </a:lnTo>
                    <a:lnTo>
                      <a:pt x="1101" y="593"/>
                    </a:lnTo>
                    <a:lnTo>
                      <a:pt x="1099" y="571"/>
                    </a:lnTo>
                    <a:lnTo>
                      <a:pt x="1093" y="536"/>
                    </a:lnTo>
                    <a:lnTo>
                      <a:pt x="1112" y="525"/>
                    </a:lnTo>
                    <a:lnTo>
                      <a:pt x="1112" y="504"/>
                    </a:lnTo>
                    <a:lnTo>
                      <a:pt x="1135" y="498"/>
                    </a:lnTo>
                    <a:lnTo>
                      <a:pt x="1198" y="509"/>
                    </a:lnTo>
                    <a:lnTo>
                      <a:pt x="1195" y="501"/>
                    </a:lnTo>
                  </a:path>
                </a:pathLst>
              </a:custGeom>
              <a:solidFill>
                <a:srgbClr val="D9D9D9"/>
              </a:solidFill>
              <a:ln w="1905">
                <a:noFill/>
                <a:round/>
                <a:headEnd/>
                <a:tailEnd/>
              </a:ln>
            </p:spPr>
            <p:txBody>
              <a:bodyPr/>
              <a:lstStyle/>
              <a:p>
                <a:pPr marL="0" marR="0" lvl="0" indent="0" algn="l" defTabSz="718444" rtl="0" eaLnBrk="1" fontAlgn="auto" latinLnBrk="0" hangingPunct="1">
                  <a:lnSpc>
                    <a:spcPct val="100000"/>
                  </a:lnSpc>
                  <a:spcBef>
                    <a:spcPts val="0"/>
                  </a:spcBef>
                  <a:spcAft>
                    <a:spcPts val="0"/>
                  </a:spcAft>
                  <a:buClrTx/>
                  <a:buSzTx/>
                  <a:buFontTx/>
                  <a:buNone/>
                  <a:tabLst/>
                  <a:defRPr/>
                </a:pPr>
                <a:endParaRPr kumimoji="0" lang="en-GB" altLang="en-US" sz="1200" b="0" i="0" u="none" strike="noStrike" kern="1200" cap="none" spc="0" normalizeH="0" baseline="0" noProof="0" dirty="0">
                  <a:ln>
                    <a:noFill/>
                  </a:ln>
                  <a:solidFill>
                    <a:prstClr val="black"/>
                  </a:solidFill>
                  <a:effectLst/>
                  <a:highlight>
                    <a:srgbClr val="FFFF00"/>
                  </a:highlight>
                  <a:uLnTx/>
                  <a:uFillTx/>
                  <a:latin typeface="Calibri"/>
                  <a:ea typeface="+mn-ea"/>
                  <a:cs typeface="+mn-cs"/>
                </a:endParaRPr>
              </a:p>
            </p:txBody>
          </p:sp>
        </p:grpSp>
      </p:grpSp>
      <p:grpSp>
        <p:nvGrpSpPr>
          <p:cNvPr id="75" name="קבוצה 74">
            <a:extLst>
              <a:ext uri="{FF2B5EF4-FFF2-40B4-BE49-F238E27FC236}">
                <a16:creationId xmlns:a16="http://schemas.microsoft.com/office/drawing/2014/main" id="{15E54461-8843-4F19-8980-9C783CF9D333}"/>
              </a:ext>
            </a:extLst>
          </p:cNvPr>
          <p:cNvGrpSpPr/>
          <p:nvPr/>
        </p:nvGrpSpPr>
        <p:grpSpPr>
          <a:xfrm>
            <a:off x="677491" y="478769"/>
            <a:ext cx="3896978" cy="765283"/>
            <a:chOff x="677491" y="478769"/>
            <a:chExt cx="3896978" cy="765283"/>
          </a:xfrm>
        </p:grpSpPr>
        <p:sp>
          <p:nvSpPr>
            <p:cNvPr id="76" name="Freeform: Shape 32">
              <a:extLst>
                <a:ext uri="{FF2B5EF4-FFF2-40B4-BE49-F238E27FC236}">
                  <a16:creationId xmlns:a16="http://schemas.microsoft.com/office/drawing/2014/main" id="{3FCED900-B9A3-4C47-949D-76FE408DFA98}"/>
                </a:ext>
              </a:extLst>
            </p:cNvPr>
            <p:cNvSpPr>
              <a:spLocks/>
            </p:cNvSpPr>
            <p:nvPr/>
          </p:nvSpPr>
          <p:spPr bwMode="auto">
            <a:xfrm>
              <a:off x="2306842" y="637577"/>
              <a:ext cx="2267627" cy="450167"/>
            </a:xfrm>
            <a:custGeom>
              <a:avLst/>
              <a:gdLst>
                <a:gd name="connsiteX0" fmla="*/ 0 w 3333886"/>
                <a:gd name="connsiteY0" fmla="*/ 0 h 661839"/>
                <a:gd name="connsiteX1" fmla="*/ 756515 w 3333886"/>
                <a:gd name="connsiteY1" fmla="*/ 0 h 661839"/>
                <a:gd name="connsiteX2" fmla="*/ 2045201 w 3333886"/>
                <a:gd name="connsiteY2" fmla="*/ 0 h 661839"/>
                <a:gd name="connsiteX3" fmla="*/ 2846065 w 3333886"/>
                <a:gd name="connsiteY3" fmla="*/ 0 h 661839"/>
                <a:gd name="connsiteX4" fmla="*/ 2846065 w 3333886"/>
                <a:gd name="connsiteY4" fmla="*/ 1 h 661839"/>
                <a:gd name="connsiteX5" fmla="*/ 2859576 w 3333886"/>
                <a:gd name="connsiteY5" fmla="*/ 1 h 661839"/>
                <a:gd name="connsiteX6" fmla="*/ 2918646 w 3333886"/>
                <a:gd name="connsiteY6" fmla="*/ 1 h 661839"/>
                <a:gd name="connsiteX7" fmla="*/ 2941316 w 3333886"/>
                <a:gd name="connsiteY7" fmla="*/ 1 h 661839"/>
                <a:gd name="connsiteX8" fmla="*/ 2978722 w 3333886"/>
                <a:gd name="connsiteY8" fmla="*/ 1 h 661839"/>
                <a:gd name="connsiteX9" fmla="*/ 3058665 w 3333886"/>
                <a:gd name="connsiteY9" fmla="*/ 1 h 661839"/>
                <a:gd name="connsiteX10" fmla="*/ 3159318 w 3333886"/>
                <a:gd name="connsiteY10" fmla="*/ 47275 h 661839"/>
                <a:gd name="connsiteX11" fmla="*/ 3165608 w 3333886"/>
                <a:gd name="connsiteY11" fmla="*/ 53578 h 661839"/>
                <a:gd name="connsiteX12" fmla="*/ 3310296 w 3333886"/>
                <a:gd name="connsiteY12" fmla="*/ 252130 h 661839"/>
                <a:gd name="connsiteX13" fmla="*/ 3310296 w 3333886"/>
                <a:gd name="connsiteY13" fmla="*/ 409710 h 661839"/>
                <a:gd name="connsiteX14" fmla="*/ 3165608 w 3333886"/>
                <a:gd name="connsiteY14" fmla="*/ 608262 h 661839"/>
                <a:gd name="connsiteX15" fmla="*/ 3058665 w 3333886"/>
                <a:gd name="connsiteY15" fmla="*/ 661839 h 661839"/>
                <a:gd name="connsiteX16" fmla="*/ 2678073 w 3333886"/>
                <a:gd name="connsiteY16" fmla="*/ 661839 h 661839"/>
                <a:gd name="connsiteX17" fmla="*/ 2678743 w 3333886"/>
                <a:gd name="connsiteY17" fmla="*/ 660851 h 661839"/>
                <a:gd name="connsiteX18" fmla="*/ 756515 w 3333886"/>
                <a:gd name="connsiteY18" fmla="*/ 660851 h 661839"/>
                <a:gd name="connsiteX19" fmla="*/ 756515 w 3333886"/>
                <a:gd name="connsiteY19" fmla="*/ 660058 h 661839"/>
                <a:gd name="connsiteX20" fmla="*/ 0 w 3333886"/>
                <a:gd name="connsiteY20" fmla="*/ 660058 h 661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33886" h="661839">
                  <a:moveTo>
                    <a:pt x="0" y="0"/>
                  </a:moveTo>
                  <a:lnTo>
                    <a:pt x="756515" y="0"/>
                  </a:lnTo>
                  <a:lnTo>
                    <a:pt x="2045201" y="0"/>
                  </a:lnTo>
                  <a:lnTo>
                    <a:pt x="2846065" y="0"/>
                  </a:lnTo>
                  <a:lnTo>
                    <a:pt x="2846065" y="1"/>
                  </a:lnTo>
                  <a:lnTo>
                    <a:pt x="2859576" y="1"/>
                  </a:lnTo>
                  <a:cubicBezTo>
                    <a:pt x="2873944" y="1"/>
                    <a:pt x="2893102" y="1"/>
                    <a:pt x="2918646" y="1"/>
                  </a:cubicBezTo>
                  <a:lnTo>
                    <a:pt x="2941316" y="1"/>
                  </a:lnTo>
                  <a:lnTo>
                    <a:pt x="2978722" y="1"/>
                  </a:lnTo>
                  <a:cubicBezTo>
                    <a:pt x="3001901" y="1"/>
                    <a:pt x="3028391" y="1"/>
                    <a:pt x="3058665" y="1"/>
                  </a:cubicBezTo>
                  <a:cubicBezTo>
                    <a:pt x="3099555" y="1"/>
                    <a:pt x="3134154" y="15759"/>
                    <a:pt x="3159318" y="47275"/>
                  </a:cubicBezTo>
                  <a:cubicBezTo>
                    <a:pt x="3162463" y="50427"/>
                    <a:pt x="3162463" y="50427"/>
                    <a:pt x="3165608" y="53578"/>
                  </a:cubicBezTo>
                  <a:cubicBezTo>
                    <a:pt x="3165608" y="53578"/>
                    <a:pt x="3165608" y="53578"/>
                    <a:pt x="3310296" y="252130"/>
                  </a:cubicBezTo>
                  <a:cubicBezTo>
                    <a:pt x="3341750" y="299404"/>
                    <a:pt x="3341750" y="362436"/>
                    <a:pt x="3310296" y="409710"/>
                  </a:cubicBezTo>
                  <a:cubicBezTo>
                    <a:pt x="3310296" y="409710"/>
                    <a:pt x="3310296" y="409710"/>
                    <a:pt x="3165608" y="608262"/>
                  </a:cubicBezTo>
                  <a:cubicBezTo>
                    <a:pt x="3140445" y="639778"/>
                    <a:pt x="3099555" y="661839"/>
                    <a:pt x="3058665" y="661839"/>
                  </a:cubicBezTo>
                  <a:cubicBezTo>
                    <a:pt x="3058665" y="661839"/>
                    <a:pt x="3058665" y="661839"/>
                    <a:pt x="2678073" y="661839"/>
                  </a:cubicBezTo>
                  <a:lnTo>
                    <a:pt x="2678743" y="660851"/>
                  </a:lnTo>
                  <a:lnTo>
                    <a:pt x="756515" y="660851"/>
                  </a:lnTo>
                  <a:lnTo>
                    <a:pt x="756515" y="660058"/>
                  </a:lnTo>
                  <a:lnTo>
                    <a:pt x="0" y="660058"/>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noAutofit/>
            </a:bodyPr>
            <a:lstStyle/>
            <a:p>
              <a:endParaRPr lang="en-IN" dirty="0"/>
            </a:p>
          </p:txBody>
        </p:sp>
        <p:sp>
          <p:nvSpPr>
            <p:cNvPr id="77" name="Rectangle: Rounded Corners 48">
              <a:extLst>
                <a:ext uri="{FF2B5EF4-FFF2-40B4-BE49-F238E27FC236}">
                  <a16:creationId xmlns:a16="http://schemas.microsoft.com/office/drawing/2014/main" id="{58D0498A-1BDF-42AE-A570-52CBBE69660A}"/>
                </a:ext>
              </a:extLst>
            </p:cNvPr>
            <p:cNvSpPr/>
            <p:nvPr/>
          </p:nvSpPr>
          <p:spPr>
            <a:xfrm>
              <a:off x="3777523" y="733747"/>
              <a:ext cx="642837" cy="261574"/>
            </a:xfrm>
            <a:prstGeom prst="roundRect">
              <a:avLst>
                <a:gd name="adj" fmla="val 50000"/>
              </a:avLst>
            </a:prstGeom>
            <a:solidFill>
              <a:schemeClr val="tx1">
                <a:lumMod val="75000"/>
                <a:lumOff val="25000"/>
              </a:schemeClr>
            </a:solidFill>
            <a:ln w="9525">
              <a:solidFill>
                <a:schemeClr val="tx2">
                  <a:lumMod val="50000"/>
                  <a:lumOff val="50000"/>
                </a:schemeClr>
              </a:solidFill>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84" name="Rectangle 49">
              <a:extLst>
                <a:ext uri="{FF2B5EF4-FFF2-40B4-BE49-F238E27FC236}">
                  <a16:creationId xmlns:a16="http://schemas.microsoft.com/office/drawing/2014/main" id="{424B5C39-95D0-4EF6-BEBA-A996BF3921F2}"/>
                </a:ext>
              </a:extLst>
            </p:cNvPr>
            <p:cNvSpPr/>
            <p:nvPr/>
          </p:nvSpPr>
          <p:spPr>
            <a:xfrm>
              <a:off x="3884957" y="764094"/>
              <a:ext cx="368691" cy="184666"/>
            </a:xfrm>
            <a:prstGeom prst="rect">
              <a:avLst/>
            </a:prstGeom>
          </p:spPr>
          <p:txBody>
            <a:bodyPr wrap="none" lIns="0" tIns="0" rIns="0" bIns="0" anchor="ctr">
              <a:spAutoFit/>
            </a:bodyPr>
            <a:lstStyle/>
            <a:p>
              <a:pPr algn="ctr"/>
              <a:r>
                <a:rPr lang="en-IN" sz="1200" dirty="0">
                  <a:solidFill>
                    <a:schemeClr val="bg1"/>
                  </a:solidFill>
                  <a:latin typeface="Bebas Neue Bold" panose="020B0606020202050201" pitchFamily="34" charset="0"/>
                </a:rPr>
                <a:t>+37.3%</a:t>
              </a:r>
            </a:p>
          </p:txBody>
        </p:sp>
        <p:sp>
          <p:nvSpPr>
            <p:cNvPr id="87" name="Isosceles Triangle 50">
              <a:extLst>
                <a:ext uri="{FF2B5EF4-FFF2-40B4-BE49-F238E27FC236}">
                  <a16:creationId xmlns:a16="http://schemas.microsoft.com/office/drawing/2014/main" id="{4DBC2B97-67C5-4026-8A87-4D4455EF2E9B}"/>
                </a:ext>
              </a:extLst>
            </p:cNvPr>
            <p:cNvSpPr/>
            <p:nvPr/>
          </p:nvSpPr>
          <p:spPr>
            <a:xfrm>
              <a:off x="4263399" y="816169"/>
              <a:ext cx="84254" cy="80515"/>
            </a:xfrm>
            <a:prstGeom prst="triangl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88" name="Freeform 6">
              <a:extLst>
                <a:ext uri="{FF2B5EF4-FFF2-40B4-BE49-F238E27FC236}">
                  <a16:creationId xmlns:a16="http://schemas.microsoft.com/office/drawing/2014/main" id="{821F7E8A-0230-4303-B2BC-49E5FDE089B9}"/>
                </a:ext>
              </a:extLst>
            </p:cNvPr>
            <p:cNvSpPr>
              <a:spLocks/>
            </p:cNvSpPr>
            <p:nvPr/>
          </p:nvSpPr>
          <p:spPr bwMode="auto">
            <a:xfrm>
              <a:off x="677491" y="548795"/>
              <a:ext cx="1170432" cy="626482"/>
            </a:xfrm>
            <a:custGeom>
              <a:avLst/>
              <a:gdLst>
                <a:gd name="T0" fmla="*/ 470 w 546"/>
                <a:gd name="T1" fmla="*/ 146 h 292"/>
                <a:gd name="T2" fmla="*/ 491 w 546"/>
                <a:gd name="T3" fmla="*/ 62 h 292"/>
                <a:gd name="T4" fmla="*/ 546 w 546"/>
                <a:gd name="T5" fmla="*/ 0 h 292"/>
                <a:gd name="T6" fmla="*/ 106 w 546"/>
                <a:gd name="T7" fmla="*/ 0 h 292"/>
                <a:gd name="T8" fmla="*/ 106 w 546"/>
                <a:gd name="T9" fmla="*/ 0 h 292"/>
                <a:gd name="T10" fmla="*/ 106 w 546"/>
                <a:gd name="T11" fmla="*/ 0 h 292"/>
                <a:gd name="T12" fmla="*/ 106 w 546"/>
                <a:gd name="T13" fmla="*/ 0 h 292"/>
                <a:gd name="T14" fmla="*/ 106 w 546"/>
                <a:gd name="T15" fmla="*/ 0 h 292"/>
                <a:gd name="T16" fmla="*/ 106 w 546"/>
                <a:gd name="T17" fmla="*/ 0 h 292"/>
                <a:gd name="T18" fmla="*/ 106 w 546"/>
                <a:gd name="T19" fmla="*/ 0 h 292"/>
                <a:gd name="T20" fmla="*/ 105 w 546"/>
                <a:gd name="T21" fmla="*/ 0 h 292"/>
                <a:gd name="T22" fmla="*/ 105 w 546"/>
                <a:gd name="T23" fmla="*/ 0 h 292"/>
                <a:gd name="T24" fmla="*/ 105 w 546"/>
                <a:gd name="T25" fmla="*/ 0 h 292"/>
                <a:gd name="T26" fmla="*/ 105 w 546"/>
                <a:gd name="T27" fmla="*/ 0 h 292"/>
                <a:gd name="T28" fmla="*/ 105 w 546"/>
                <a:gd name="T29" fmla="*/ 0 h 292"/>
                <a:gd name="T30" fmla="*/ 105 w 546"/>
                <a:gd name="T31" fmla="*/ 0 h 292"/>
                <a:gd name="T32" fmla="*/ 105 w 546"/>
                <a:gd name="T33" fmla="*/ 0 h 292"/>
                <a:gd name="T34" fmla="*/ 105 w 546"/>
                <a:gd name="T35" fmla="*/ 0 h 292"/>
                <a:gd name="T36" fmla="*/ 105 w 546"/>
                <a:gd name="T37" fmla="*/ 0 h 292"/>
                <a:gd name="T38" fmla="*/ 105 w 546"/>
                <a:gd name="T39" fmla="*/ 0 h 292"/>
                <a:gd name="T40" fmla="*/ 105 w 546"/>
                <a:gd name="T41" fmla="*/ 0 h 292"/>
                <a:gd name="T42" fmla="*/ 104 w 546"/>
                <a:gd name="T43" fmla="*/ 0 h 292"/>
                <a:gd name="T44" fmla="*/ 104 w 546"/>
                <a:gd name="T45" fmla="*/ 0 h 292"/>
                <a:gd name="T46" fmla="*/ 104 w 546"/>
                <a:gd name="T47" fmla="*/ 0 h 292"/>
                <a:gd name="T48" fmla="*/ 104 w 546"/>
                <a:gd name="T49" fmla="*/ 0 h 292"/>
                <a:gd name="T50" fmla="*/ 104 w 546"/>
                <a:gd name="T51" fmla="*/ 0 h 292"/>
                <a:gd name="T52" fmla="*/ 104 w 546"/>
                <a:gd name="T53" fmla="*/ 0 h 292"/>
                <a:gd name="T54" fmla="*/ 104 w 546"/>
                <a:gd name="T55" fmla="*/ 0 h 292"/>
                <a:gd name="T56" fmla="*/ 104 w 546"/>
                <a:gd name="T57" fmla="*/ 0 h 292"/>
                <a:gd name="T58" fmla="*/ 104 w 546"/>
                <a:gd name="T59" fmla="*/ 0 h 292"/>
                <a:gd name="T60" fmla="*/ 104 w 546"/>
                <a:gd name="T61" fmla="*/ 0 h 292"/>
                <a:gd name="T62" fmla="*/ 104 w 546"/>
                <a:gd name="T63" fmla="*/ 0 h 292"/>
                <a:gd name="T64" fmla="*/ 104 w 546"/>
                <a:gd name="T65" fmla="*/ 0 h 292"/>
                <a:gd name="T66" fmla="*/ 103 w 546"/>
                <a:gd name="T67" fmla="*/ 0 h 292"/>
                <a:gd name="T68" fmla="*/ 103 w 546"/>
                <a:gd name="T69" fmla="*/ 0 h 292"/>
                <a:gd name="T70" fmla="*/ 103 w 546"/>
                <a:gd name="T71" fmla="*/ 0 h 292"/>
                <a:gd name="T72" fmla="*/ 103 w 546"/>
                <a:gd name="T73" fmla="*/ 0 h 292"/>
                <a:gd name="T74" fmla="*/ 96 w 546"/>
                <a:gd name="T75" fmla="*/ 0 h 292"/>
                <a:gd name="T76" fmla="*/ 94 w 546"/>
                <a:gd name="T77" fmla="*/ 0 h 292"/>
                <a:gd name="T78" fmla="*/ 89 w 546"/>
                <a:gd name="T79" fmla="*/ 1 h 292"/>
                <a:gd name="T80" fmla="*/ 88 w 546"/>
                <a:gd name="T81" fmla="*/ 1 h 292"/>
                <a:gd name="T82" fmla="*/ 81 w 546"/>
                <a:gd name="T83" fmla="*/ 3 h 292"/>
                <a:gd name="T84" fmla="*/ 80 w 546"/>
                <a:gd name="T85" fmla="*/ 3 h 292"/>
                <a:gd name="T86" fmla="*/ 74 w 546"/>
                <a:gd name="T87" fmla="*/ 5 h 292"/>
                <a:gd name="T88" fmla="*/ 73 w 546"/>
                <a:gd name="T89" fmla="*/ 5 h 292"/>
                <a:gd name="T90" fmla="*/ 67 w 546"/>
                <a:gd name="T91" fmla="*/ 7 h 292"/>
                <a:gd name="T92" fmla="*/ 66 w 546"/>
                <a:gd name="T93" fmla="*/ 8 h 292"/>
                <a:gd name="T94" fmla="*/ 60 w 546"/>
                <a:gd name="T95" fmla="*/ 10 h 292"/>
                <a:gd name="T96" fmla="*/ 59 w 546"/>
                <a:gd name="T97" fmla="*/ 11 h 292"/>
                <a:gd name="T98" fmla="*/ 53 w 546"/>
                <a:gd name="T99" fmla="*/ 14 h 292"/>
                <a:gd name="T100" fmla="*/ 53 w 546"/>
                <a:gd name="T101" fmla="*/ 14 h 292"/>
                <a:gd name="T102" fmla="*/ 48 w 546"/>
                <a:gd name="T103" fmla="*/ 17 h 292"/>
                <a:gd name="T104" fmla="*/ 47 w 546"/>
                <a:gd name="T105" fmla="*/ 18 h 292"/>
                <a:gd name="T106" fmla="*/ 36 w 546"/>
                <a:gd name="T107" fmla="*/ 26 h 292"/>
                <a:gd name="T108" fmla="*/ 35 w 546"/>
                <a:gd name="T109" fmla="*/ 27 h 292"/>
                <a:gd name="T110" fmla="*/ 26 w 546"/>
                <a:gd name="T111" fmla="*/ 37 h 292"/>
                <a:gd name="T112" fmla="*/ 25 w 546"/>
                <a:gd name="T113" fmla="*/ 37 h 292"/>
                <a:gd name="T114" fmla="*/ 0 w 546"/>
                <a:gd name="T115" fmla="*/ 106 h 292"/>
                <a:gd name="T116" fmla="*/ 0 w 546"/>
                <a:gd name="T117" fmla="*/ 186 h 292"/>
                <a:gd name="T118" fmla="*/ 106 w 546"/>
                <a:gd name="T119" fmla="*/ 292 h 292"/>
                <a:gd name="T120" fmla="*/ 544 w 546"/>
                <a:gd name="T121" fmla="*/ 292 h 292"/>
                <a:gd name="T122" fmla="*/ 542 w 546"/>
                <a:gd name="T123" fmla="*/ 289 h 292"/>
                <a:gd name="T124" fmla="*/ 470 w 546"/>
                <a:gd name="T125" fmla="*/ 146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6" h="292">
                  <a:moveTo>
                    <a:pt x="470" y="146"/>
                  </a:moveTo>
                  <a:cubicBezTo>
                    <a:pt x="470" y="115"/>
                    <a:pt x="477" y="87"/>
                    <a:pt x="491" y="62"/>
                  </a:cubicBezTo>
                  <a:cubicBezTo>
                    <a:pt x="504" y="37"/>
                    <a:pt x="523" y="16"/>
                    <a:pt x="54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6" y="0"/>
                    <a:pt x="106" y="0"/>
                    <a:pt x="106"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5" y="0"/>
                  </a:cubicBezTo>
                  <a:cubicBezTo>
                    <a:pt x="105" y="0"/>
                    <a:pt x="105"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4" y="0"/>
                    <a:pt x="104" y="0"/>
                  </a:cubicBezTo>
                  <a:cubicBezTo>
                    <a:pt x="104" y="0"/>
                    <a:pt x="103" y="0"/>
                    <a:pt x="103" y="0"/>
                  </a:cubicBezTo>
                  <a:cubicBezTo>
                    <a:pt x="103" y="0"/>
                    <a:pt x="103" y="0"/>
                    <a:pt x="103" y="0"/>
                  </a:cubicBezTo>
                  <a:cubicBezTo>
                    <a:pt x="103" y="0"/>
                    <a:pt x="103" y="0"/>
                    <a:pt x="103" y="0"/>
                  </a:cubicBezTo>
                  <a:cubicBezTo>
                    <a:pt x="103" y="0"/>
                    <a:pt x="103" y="0"/>
                    <a:pt x="103" y="0"/>
                  </a:cubicBezTo>
                  <a:cubicBezTo>
                    <a:pt x="101" y="0"/>
                    <a:pt x="98" y="0"/>
                    <a:pt x="96" y="0"/>
                  </a:cubicBezTo>
                  <a:cubicBezTo>
                    <a:pt x="96" y="0"/>
                    <a:pt x="95" y="0"/>
                    <a:pt x="94" y="0"/>
                  </a:cubicBezTo>
                  <a:cubicBezTo>
                    <a:pt x="92" y="1"/>
                    <a:pt x="90" y="1"/>
                    <a:pt x="89" y="1"/>
                  </a:cubicBezTo>
                  <a:cubicBezTo>
                    <a:pt x="88" y="1"/>
                    <a:pt x="88" y="1"/>
                    <a:pt x="88" y="1"/>
                  </a:cubicBezTo>
                  <a:cubicBezTo>
                    <a:pt x="85" y="2"/>
                    <a:pt x="83" y="2"/>
                    <a:pt x="81" y="3"/>
                  </a:cubicBezTo>
                  <a:cubicBezTo>
                    <a:pt x="81" y="3"/>
                    <a:pt x="80" y="3"/>
                    <a:pt x="80" y="3"/>
                  </a:cubicBezTo>
                  <a:cubicBezTo>
                    <a:pt x="78" y="4"/>
                    <a:pt x="76" y="4"/>
                    <a:pt x="74" y="5"/>
                  </a:cubicBezTo>
                  <a:cubicBezTo>
                    <a:pt x="74" y="5"/>
                    <a:pt x="73" y="5"/>
                    <a:pt x="73" y="5"/>
                  </a:cubicBezTo>
                  <a:cubicBezTo>
                    <a:pt x="71" y="6"/>
                    <a:pt x="69" y="6"/>
                    <a:pt x="67" y="7"/>
                  </a:cubicBezTo>
                  <a:cubicBezTo>
                    <a:pt x="66" y="7"/>
                    <a:pt x="66" y="8"/>
                    <a:pt x="66" y="8"/>
                  </a:cubicBezTo>
                  <a:cubicBezTo>
                    <a:pt x="64" y="8"/>
                    <a:pt x="62" y="9"/>
                    <a:pt x="60" y="10"/>
                  </a:cubicBezTo>
                  <a:cubicBezTo>
                    <a:pt x="60" y="10"/>
                    <a:pt x="60" y="10"/>
                    <a:pt x="59" y="11"/>
                  </a:cubicBezTo>
                  <a:cubicBezTo>
                    <a:pt x="57" y="12"/>
                    <a:pt x="55" y="13"/>
                    <a:pt x="53" y="14"/>
                  </a:cubicBezTo>
                  <a:cubicBezTo>
                    <a:pt x="53" y="14"/>
                    <a:pt x="53" y="14"/>
                    <a:pt x="53" y="14"/>
                  </a:cubicBezTo>
                  <a:cubicBezTo>
                    <a:pt x="51" y="15"/>
                    <a:pt x="49" y="16"/>
                    <a:pt x="48" y="17"/>
                  </a:cubicBezTo>
                  <a:cubicBezTo>
                    <a:pt x="47" y="18"/>
                    <a:pt x="47" y="18"/>
                    <a:pt x="47" y="18"/>
                  </a:cubicBezTo>
                  <a:cubicBezTo>
                    <a:pt x="43" y="21"/>
                    <a:pt x="39" y="23"/>
                    <a:pt x="36" y="26"/>
                  </a:cubicBezTo>
                  <a:cubicBezTo>
                    <a:pt x="36" y="27"/>
                    <a:pt x="36" y="27"/>
                    <a:pt x="35" y="27"/>
                  </a:cubicBezTo>
                  <a:cubicBezTo>
                    <a:pt x="32" y="30"/>
                    <a:pt x="29" y="33"/>
                    <a:pt x="26" y="37"/>
                  </a:cubicBezTo>
                  <a:cubicBezTo>
                    <a:pt x="25" y="37"/>
                    <a:pt x="25" y="37"/>
                    <a:pt x="25" y="37"/>
                  </a:cubicBezTo>
                  <a:cubicBezTo>
                    <a:pt x="10" y="56"/>
                    <a:pt x="0" y="79"/>
                    <a:pt x="0" y="106"/>
                  </a:cubicBezTo>
                  <a:cubicBezTo>
                    <a:pt x="0" y="186"/>
                    <a:pt x="0" y="186"/>
                    <a:pt x="0" y="186"/>
                  </a:cubicBezTo>
                  <a:cubicBezTo>
                    <a:pt x="0" y="244"/>
                    <a:pt x="48" y="292"/>
                    <a:pt x="106" y="292"/>
                  </a:cubicBezTo>
                  <a:cubicBezTo>
                    <a:pt x="544" y="292"/>
                    <a:pt x="544" y="292"/>
                    <a:pt x="544" y="292"/>
                  </a:cubicBezTo>
                  <a:cubicBezTo>
                    <a:pt x="543" y="291"/>
                    <a:pt x="542" y="290"/>
                    <a:pt x="542" y="289"/>
                  </a:cubicBezTo>
                  <a:cubicBezTo>
                    <a:pt x="498" y="256"/>
                    <a:pt x="470" y="204"/>
                    <a:pt x="470" y="146"/>
                  </a:cubicBez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104" name="Freeform: Shape 52">
              <a:extLst>
                <a:ext uri="{FF2B5EF4-FFF2-40B4-BE49-F238E27FC236}">
                  <a16:creationId xmlns:a16="http://schemas.microsoft.com/office/drawing/2014/main" id="{28B24144-5583-460F-9085-B1A8756A92E5}"/>
                </a:ext>
              </a:extLst>
            </p:cNvPr>
            <p:cNvSpPr>
              <a:spLocks/>
            </p:cNvSpPr>
            <p:nvPr/>
          </p:nvSpPr>
          <p:spPr bwMode="auto">
            <a:xfrm>
              <a:off x="2390623" y="679850"/>
              <a:ext cx="1358584" cy="363491"/>
            </a:xfrm>
            <a:custGeom>
              <a:avLst/>
              <a:gdLst>
                <a:gd name="connsiteX0" fmla="*/ 0 w 1997402"/>
                <a:gd name="connsiteY0" fmla="*/ 0 h 534408"/>
                <a:gd name="connsiteX1" fmla="*/ 1591548 w 1997402"/>
                <a:gd name="connsiteY1" fmla="*/ 0 h 534408"/>
                <a:gd name="connsiteX2" fmla="*/ 1591548 w 1997402"/>
                <a:gd name="connsiteY2" fmla="*/ 356 h 534408"/>
                <a:gd name="connsiteX3" fmla="*/ 1784986 w 1997402"/>
                <a:gd name="connsiteY3" fmla="*/ 356 h 534408"/>
                <a:gd name="connsiteX4" fmla="*/ 1841638 w 1997402"/>
                <a:gd name="connsiteY4" fmla="*/ 28773 h 534408"/>
                <a:gd name="connsiteX5" fmla="*/ 1983239 w 1997402"/>
                <a:gd name="connsiteY5" fmla="*/ 227478 h 534408"/>
                <a:gd name="connsiteX6" fmla="*/ 1983239 w 1997402"/>
                <a:gd name="connsiteY6" fmla="*/ 309529 h 534408"/>
                <a:gd name="connsiteX7" fmla="*/ 1841638 w 1997402"/>
                <a:gd name="connsiteY7" fmla="*/ 505088 h 534408"/>
                <a:gd name="connsiteX8" fmla="*/ 1784986 w 1997402"/>
                <a:gd name="connsiteY8" fmla="*/ 533505 h 534408"/>
                <a:gd name="connsiteX9" fmla="*/ 1591548 w 1997402"/>
                <a:gd name="connsiteY9" fmla="*/ 533505 h 534408"/>
                <a:gd name="connsiteX10" fmla="*/ 1591548 w 1997402"/>
                <a:gd name="connsiteY10" fmla="*/ 534408 h 534408"/>
                <a:gd name="connsiteX11" fmla="*/ 0 w 1997402"/>
                <a:gd name="connsiteY11" fmla="*/ 534408 h 53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7402" h="534408">
                  <a:moveTo>
                    <a:pt x="0" y="0"/>
                  </a:moveTo>
                  <a:lnTo>
                    <a:pt x="1591548" y="0"/>
                  </a:lnTo>
                  <a:lnTo>
                    <a:pt x="1591548" y="356"/>
                  </a:lnTo>
                  <a:lnTo>
                    <a:pt x="1784986" y="356"/>
                  </a:lnTo>
                  <a:cubicBezTo>
                    <a:pt x="1806989" y="356"/>
                    <a:pt x="1829049" y="9846"/>
                    <a:pt x="1841638" y="28773"/>
                  </a:cubicBezTo>
                  <a:lnTo>
                    <a:pt x="1983239" y="227478"/>
                  </a:lnTo>
                  <a:cubicBezTo>
                    <a:pt x="2002123" y="252749"/>
                    <a:pt x="2002123" y="284258"/>
                    <a:pt x="1983239" y="309529"/>
                  </a:cubicBezTo>
                  <a:lnTo>
                    <a:pt x="1841638" y="505088"/>
                  </a:lnTo>
                  <a:cubicBezTo>
                    <a:pt x="1829049" y="524015"/>
                    <a:pt x="1806989" y="533505"/>
                    <a:pt x="1784986" y="533505"/>
                  </a:cubicBezTo>
                  <a:lnTo>
                    <a:pt x="1591548" y="533505"/>
                  </a:lnTo>
                  <a:lnTo>
                    <a:pt x="1591548" y="534408"/>
                  </a:lnTo>
                  <a:lnTo>
                    <a:pt x="0" y="534408"/>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noAutofit/>
            </a:bodyPr>
            <a:lstStyle/>
            <a:p>
              <a:endParaRPr lang="en-IN" dirty="0"/>
            </a:p>
          </p:txBody>
        </p:sp>
        <p:sp>
          <p:nvSpPr>
            <p:cNvPr id="105" name="Freeform 9">
              <a:extLst>
                <a:ext uri="{FF2B5EF4-FFF2-40B4-BE49-F238E27FC236}">
                  <a16:creationId xmlns:a16="http://schemas.microsoft.com/office/drawing/2014/main" id="{9788F404-64EC-448B-B1E4-BF8944059223}"/>
                </a:ext>
              </a:extLst>
            </p:cNvPr>
            <p:cNvSpPr>
              <a:spLocks noEditPoints="1"/>
            </p:cNvSpPr>
            <p:nvPr/>
          </p:nvSpPr>
          <p:spPr bwMode="auto">
            <a:xfrm>
              <a:off x="1685363" y="478769"/>
              <a:ext cx="765282" cy="765283"/>
            </a:xfrm>
            <a:custGeom>
              <a:avLst/>
              <a:gdLst>
                <a:gd name="T0" fmla="*/ 336 w 357"/>
                <a:gd name="T1" fmla="*/ 94 h 357"/>
                <a:gd name="T2" fmla="*/ 333 w 357"/>
                <a:gd name="T3" fmla="*/ 89 h 357"/>
                <a:gd name="T4" fmla="*/ 328 w 357"/>
                <a:gd name="T5" fmla="*/ 81 h 357"/>
                <a:gd name="T6" fmla="*/ 323 w 357"/>
                <a:gd name="T7" fmla="*/ 74 h 357"/>
                <a:gd name="T8" fmla="*/ 264 w 357"/>
                <a:gd name="T9" fmla="*/ 22 h 357"/>
                <a:gd name="T10" fmla="*/ 178 w 357"/>
                <a:gd name="T11" fmla="*/ 0 h 357"/>
                <a:gd name="T12" fmla="*/ 93 w 357"/>
                <a:gd name="T13" fmla="*/ 22 h 357"/>
                <a:gd name="T14" fmla="*/ 76 w 357"/>
                <a:gd name="T15" fmla="*/ 33 h 357"/>
                <a:gd name="T16" fmla="*/ 21 w 357"/>
                <a:gd name="T17" fmla="*/ 95 h 357"/>
                <a:gd name="T18" fmla="*/ 0 w 357"/>
                <a:gd name="T19" fmla="*/ 179 h 357"/>
                <a:gd name="T20" fmla="*/ 72 w 357"/>
                <a:gd name="T21" fmla="*/ 322 h 357"/>
                <a:gd name="T22" fmla="*/ 76 w 357"/>
                <a:gd name="T23" fmla="*/ 325 h 357"/>
                <a:gd name="T24" fmla="*/ 178 w 357"/>
                <a:gd name="T25" fmla="*/ 357 h 357"/>
                <a:gd name="T26" fmla="*/ 323 w 357"/>
                <a:gd name="T27" fmla="*/ 284 h 357"/>
                <a:gd name="T28" fmla="*/ 336 w 357"/>
                <a:gd name="T29" fmla="*/ 263 h 357"/>
                <a:gd name="T30" fmla="*/ 357 w 357"/>
                <a:gd name="T31" fmla="*/ 179 h 357"/>
                <a:gd name="T32" fmla="*/ 336 w 357"/>
                <a:gd name="T33" fmla="*/ 94 h 357"/>
                <a:gd name="T34" fmla="*/ 178 w 357"/>
                <a:gd name="T35" fmla="*/ 323 h 357"/>
                <a:gd name="T36" fmla="*/ 35 w 357"/>
                <a:gd name="T37" fmla="*/ 179 h 357"/>
                <a:gd name="T38" fmla="*/ 178 w 357"/>
                <a:gd name="T39" fmla="*/ 35 h 357"/>
                <a:gd name="T40" fmla="*/ 322 w 357"/>
                <a:gd name="T41" fmla="*/ 179 h 357"/>
                <a:gd name="T42" fmla="*/ 178 w 357"/>
                <a:gd name="T43" fmla="*/ 32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7" h="357">
                  <a:moveTo>
                    <a:pt x="336" y="94"/>
                  </a:moveTo>
                  <a:cubicBezTo>
                    <a:pt x="335" y="92"/>
                    <a:pt x="334" y="91"/>
                    <a:pt x="333" y="89"/>
                  </a:cubicBezTo>
                  <a:cubicBezTo>
                    <a:pt x="331" y="86"/>
                    <a:pt x="330" y="84"/>
                    <a:pt x="328" y="81"/>
                  </a:cubicBezTo>
                  <a:cubicBezTo>
                    <a:pt x="326" y="78"/>
                    <a:pt x="325" y="76"/>
                    <a:pt x="323" y="74"/>
                  </a:cubicBezTo>
                  <a:cubicBezTo>
                    <a:pt x="307" y="52"/>
                    <a:pt x="287" y="35"/>
                    <a:pt x="264" y="22"/>
                  </a:cubicBezTo>
                  <a:cubicBezTo>
                    <a:pt x="239" y="8"/>
                    <a:pt x="210" y="0"/>
                    <a:pt x="178" y="0"/>
                  </a:cubicBezTo>
                  <a:cubicBezTo>
                    <a:pt x="147" y="0"/>
                    <a:pt x="118" y="8"/>
                    <a:pt x="93" y="22"/>
                  </a:cubicBezTo>
                  <a:cubicBezTo>
                    <a:pt x="87" y="25"/>
                    <a:pt x="81" y="29"/>
                    <a:pt x="76" y="33"/>
                  </a:cubicBezTo>
                  <a:cubicBezTo>
                    <a:pt x="53" y="49"/>
                    <a:pt x="34" y="70"/>
                    <a:pt x="21" y="95"/>
                  </a:cubicBezTo>
                  <a:cubicBezTo>
                    <a:pt x="7" y="120"/>
                    <a:pt x="0" y="148"/>
                    <a:pt x="0" y="179"/>
                  </a:cubicBezTo>
                  <a:cubicBezTo>
                    <a:pt x="0" y="237"/>
                    <a:pt x="28" y="289"/>
                    <a:pt x="72" y="322"/>
                  </a:cubicBezTo>
                  <a:cubicBezTo>
                    <a:pt x="73" y="323"/>
                    <a:pt x="74" y="324"/>
                    <a:pt x="76" y="325"/>
                  </a:cubicBezTo>
                  <a:cubicBezTo>
                    <a:pt x="105" y="345"/>
                    <a:pt x="140" y="357"/>
                    <a:pt x="178" y="357"/>
                  </a:cubicBezTo>
                  <a:cubicBezTo>
                    <a:pt x="238" y="357"/>
                    <a:pt x="290" y="328"/>
                    <a:pt x="323" y="284"/>
                  </a:cubicBezTo>
                  <a:cubicBezTo>
                    <a:pt x="328" y="277"/>
                    <a:pt x="332" y="271"/>
                    <a:pt x="336" y="263"/>
                  </a:cubicBezTo>
                  <a:cubicBezTo>
                    <a:pt x="349" y="238"/>
                    <a:pt x="357" y="209"/>
                    <a:pt x="357" y="179"/>
                  </a:cubicBezTo>
                  <a:cubicBezTo>
                    <a:pt x="357" y="148"/>
                    <a:pt x="349" y="119"/>
                    <a:pt x="336" y="94"/>
                  </a:cubicBezTo>
                  <a:close/>
                  <a:moveTo>
                    <a:pt x="178" y="323"/>
                  </a:moveTo>
                  <a:cubicBezTo>
                    <a:pt x="99" y="323"/>
                    <a:pt x="35" y="258"/>
                    <a:pt x="35" y="179"/>
                  </a:cubicBezTo>
                  <a:cubicBezTo>
                    <a:pt x="35" y="99"/>
                    <a:pt x="99" y="35"/>
                    <a:pt x="178" y="35"/>
                  </a:cubicBezTo>
                  <a:cubicBezTo>
                    <a:pt x="258" y="35"/>
                    <a:pt x="322" y="99"/>
                    <a:pt x="322" y="179"/>
                  </a:cubicBezTo>
                  <a:cubicBezTo>
                    <a:pt x="322" y="258"/>
                    <a:pt x="258" y="323"/>
                    <a:pt x="178" y="323"/>
                  </a:cubicBezTo>
                  <a:close/>
                </a:path>
              </a:pathLst>
            </a:custGeom>
            <a:solidFill>
              <a:schemeClr val="accent2"/>
            </a:solidFill>
            <a:ln w="2857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106" name="Oval 10">
              <a:extLst>
                <a:ext uri="{FF2B5EF4-FFF2-40B4-BE49-F238E27FC236}">
                  <a16:creationId xmlns:a16="http://schemas.microsoft.com/office/drawing/2014/main" id="{4D07DB93-ACEE-4272-B083-1561C5711263}"/>
                </a:ext>
              </a:extLst>
            </p:cNvPr>
            <p:cNvSpPr>
              <a:spLocks noChangeArrowheads="1"/>
            </p:cNvSpPr>
            <p:nvPr/>
          </p:nvSpPr>
          <p:spPr bwMode="auto">
            <a:xfrm>
              <a:off x="1760391" y="553796"/>
              <a:ext cx="615227" cy="616478"/>
            </a:xfrm>
            <a:prstGeom prst="ellipse">
              <a:avLst/>
            </a:pr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107" name="Freeform 11">
              <a:extLst>
                <a:ext uri="{FF2B5EF4-FFF2-40B4-BE49-F238E27FC236}">
                  <a16:creationId xmlns:a16="http://schemas.microsoft.com/office/drawing/2014/main" id="{39E5A326-87C7-4B3B-8C46-7B1DEB5EAC8D}"/>
                </a:ext>
              </a:extLst>
            </p:cNvPr>
            <p:cNvSpPr>
              <a:spLocks/>
            </p:cNvSpPr>
            <p:nvPr/>
          </p:nvSpPr>
          <p:spPr bwMode="auto">
            <a:xfrm>
              <a:off x="761272" y="622572"/>
              <a:ext cx="1545571" cy="480178"/>
            </a:xfrm>
            <a:custGeom>
              <a:avLst/>
              <a:gdLst>
                <a:gd name="T0" fmla="*/ 609 w 721"/>
                <a:gd name="T1" fmla="*/ 0 h 224"/>
                <a:gd name="T2" fmla="*/ 70 w 721"/>
                <a:gd name="T3" fmla="*/ 0 h 224"/>
                <a:gd name="T4" fmla="*/ 0 w 721"/>
                <a:gd name="T5" fmla="*/ 70 h 224"/>
                <a:gd name="T6" fmla="*/ 0 w 721"/>
                <a:gd name="T7" fmla="*/ 153 h 224"/>
                <a:gd name="T8" fmla="*/ 70 w 721"/>
                <a:gd name="T9" fmla="*/ 224 h 224"/>
                <a:gd name="T10" fmla="*/ 609 w 721"/>
                <a:gd name="T11" fmla="*/ 224 h 224"/>
                <a:gd name="T12" fmla="*/ 721 w 721"/>
                <a:gd name="T13" fmla="*/ 112 h 224"/>
                <a:gd name="T14" fmla="*/ 609 w 721"/>
                <a:gd name="T15" fmla="*/ 0 h 2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1" h="224">
                  <a:moveTo>
                    <a:pt x="609" y="0"/>
                  </a:moveTo>
                  <a:cubicBezTo>
                    <a:pt x="70" y="0"/>
                    <a:pt x="70" y="0"/>
                    <a:pt x="70" y="0"/>
                  </a:cubicBezTo>
                  <a:cubicBezTo>
                    <a:pt x="32" y="0"/>
                    <a:pt x="0" y="31"/>
                    <a:pt x="0" y="70"/>
                  </a:cubicBezTo>
                  <a:cubicBezTo>
                    <a:pt x="0" y="153"/>
                    <a:pt x="0" y="153"/>
                    <a:pt x="0" y="153"/>
                  </a:cubicBezTo>
                  <a:cubicBezTo>
                    <a:pt x="0" y="192"/>
                    <a:pt x="32" y="224"/>
                    <a:pt x="70" y="224"/>
                  </a:cubicBezTo>
                  <a:cubicBezTo>
                    <a:pt x="609" y="224"/>
                    <a:pt x="609" y="224"/>
                    <a:pt x="609" y="224"/>
                  </a:cubicBezTo>
                  <a:cubicBezTo>
                    <a:pt x="671" y="224"/>
                    <a:pt x="721" y="174"/>
                    <a:pt x="721" y="112"/>
                  </a:cubicBezTo>
                  <a:cubicBezTo>
                    <a:pt x="721" y="50"/>
                    <a:pt x="671" y="0"/>
                    <a:pt x="609" y="0"/>
                  </a:cubicBezTo>
                  <a:close/>
                </a:path>
              </a:pathLst>
            </a:custGeom>
            <a:solidFill>
              <a:srgbClr val="FFFFFF"/>
            </a:solidFill>
            <a:ln w="1111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IN" dirty="0"/>
            </a:p>
          </p:txBody>
        </p:sp>
        <p:sp>
          <p:nvSpPr>
            <p:cNvPr id="108" name="Oval 12">
              <a:extLst>
                <a:ext uri="{FF2B5EF4-FFF2-40B4-BE49-F238E27FC236}">
                  <a16:creationId xmlns:a16="http://schemas.microsoft.com/office/drawing/2014/main" id="{8E95D304-EDC0-4702-B112-5F01CB0069D9}"/>
                </a:ext>
              </a:extLst>
            </p:cNvPr>
            <p:cNvSpPr>
              <a:spLocks noChangeArrowheads="1"/>
            </p:cNvSpPr>
            <p:nvPr/>
          </p:nvSpPr>
          <p:spPr bwMode="auto">
            <a:xfrm>
              <a:off x="1880435" y="669483"/>
              <a:ext cx="372638" cy="373888"/>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IN" dirty="0"/>
            </a:p>
          </p:txBody>
        </p:sp>
        <p:sp>
          <p:nvSpPr>
            <p:cNvPr id="109" name="Rectangle 57">
              <a:extLst>
                <a:ext uri="{FF2B5EF4-FFF2-40B4-BE49-F238E27FC236}">
                  <a16:creationId xmlns:a16="http://schemas.microsoft.com/office/drawing/2014/main" id="{93168111-F454-4B27-85A2-C4E611C2AF81}"/>
                </a:ext>
              </a:extLst>
            </p:cNvPr>
            <p:cNvSpPr/>
            <p:nvPr/>
          </p:nvSpPr>
          <p:spPr>
            <a:xfrm>
              <a:off x="711830" y="588662"/>
              <a:ext cx="1192264" cy="535531"/>
            </a:xfrm>
            <a:prstGeom prst="rect">
              <a:avLst/>
            </a:prstGeom>
          </p:spPr>
          <p:txBody>
            <a:bodyPr wrap="square" anchor="ctr">
              <a:spAutoFit/>
            </a:bodyPr>
            <a:lstStyle/>
            <a:p>
              <a:pPr lvl="0" algn="ctr">
                <a:lnSpc>
                  <a:spcPct val="80000"/>
                </a:lnSpc>
                <a:defRPr/>
              </a:pPr>
              <a:r>
                <a:rPr lang="en-ZA" sz="1800" kern="0" dirty="0">
                  <a:solidFill>
                    <a:schemeClr val="accent2"/>
                  </a:solidFill>
                  <a:latin typeface="Bebas Neue Bold" panose="020B0606020202050201" pitchFamily="34" charset="0"/>
                </a:rPr>
                <a:t>NORTHERN CAPE</a:t>
              </a:r>
            </a:p>
          </p:txBody>
        </p:sp>
        <p:sp>
          <p:nvSpPr>
            <p:cNvPr id="110" name="Rectangle 58">
              <a:extLst>
                <a:ext uri="{FF2B5EF4-FFF2-40B4-BE49-F238E27FC236}">
                  <a16:creationId xmlns:a16="http://schemas.microsoft.com/office/drawing/2014/main" id="{4F3C425E-644D-4965-BD99-718873C9630A}"/>
                </a:ext>
              </a:extLst>
            </p:cNvPr>
            <p:cNvSpPr/>
            <p:nvPr/>
          </p:nvSpPr>
          <p:spPr>
            <a:xfrm>
              <a:off x="2513433" y="717928"/>
              <a:ext cx="1088438" cy="276999"/>
            </a:xfrm>
            <a:prstGeom prst="rect">
              <a:avLst/>
            </a:prstGeom>
          </p:spPr>
          <p:txBody>
            <a:bodyPr wrap="none" lIns="0" tIns="0" rIns="0" bIns="0" anchor="ctr">
              <a:spAutoFit/>
            </a:bodyPr>
            <a:lstStyle/>
            <a:p>
              <a:pPr lvl="0" algn="ctr">
                <a:defRPr/>
              </a:pPr>
              <a:r>
                <a:rPr lang="en-ZA" sz="1800" dirty="0">
                  <a:solidFill>
                    <a:schemeClr val="bg1"/>
                  </a:solidFill>
                  <a:latin typeface="Bebas Neue Bold" panose="020B0606020202050201" pitchFamily="34" charset="0"/>
                </a:rPr>
                <a:t>35.0 THOUSAND</a:t>
              </a:r>
            </a:p>
          </p:txBody>
        </p:sp>
        <p:grpSp>
          <p:nvGrpSpPr>
            <p:cNvPr id="111" name="Group 286">
              <a:extLst>
                <a:ext uri="{FF2B5EF4-FFF2-40B4-BE49-F238E27FC236}">
                  <a16:creationId xmlns:a16="http://schemas.microsoft.com/office/drawing/2014/main" id="{00C591E7-DF90-4B34-A34B-28C0ED654CA7}"/>
                </a:ext>
              </a:extLst>
            </p:cNvPr>
            <p:cNvGrpSpPr>
              <a:grpSpLocks noChangeAspect="1"/>
            </p:cNvGrpSpPr>
            <p:nvPr/>
          </p:nvGrpSpPr>
          <p:grpSpPr bwMode="auto">
            <a:xfrm>
              <a:off x="1964574" y="736354"/>
              <a:ext cx="210256" cy="238155"/>
              <a:chOff x="173" y="2224"/>
              <a:chExt cx="590" cy="683"/>
            </a:xfrm>
            <a:solidFill>
              <a:schemeClr val="bg1"/>
            </a:solidFill>
          </p:grpSpPr>
          <p:sp>
            <p:nvSpPr>
              <p:cNvPr id="112" name="Freeform 86">
                <a:extLst>
                  <a:ext uri="{FF2B5EF4-FFF2-40B4-BE49-F238E27FC236}">
                    <a16:creationId xmlns:a16="http://schemas.microsoft.com/office/drawing/2014/main" id="{224B7AFF-1FAC-4365-AF69-229809F5E5DF}"/>
                  </a:ext>
                </a:extLst>
              </p:cNvPr>
              <p:cNvSpPr>
                <a:spLocks noEditPoints="1"/>
              </p:cNvSpPr>
              <p:nvPr/>
            </p:nvSpPr>
            <p:spPr bwMode="auto">
              <a:xfrm>
                <a:off x="463" y="2224"/>
                <a:ext cx="300" cy="675"/>
              </a:xfrm>
              <a:custGeom>
                <a:avLst/>
                <a:gdLst>
                  <a:gd name="T0" fmla="*/ 8 w 204"/>
                  <a:gd name="T1" fmla="*/ 203 h 460"/>
                  <a:gd name="T2" fmla="*/ 24 w 204"/>
                  <a:gd name="T3" fmla="*/ 211 h 460"/>
                  <a:gd name="T4" fmla="*/ 26 w 204"/>
                  <a:gd name="T5" fmla="*/ 196 h 460"/>
                  <a:gd name="T6" fmla="*/ 33 w 204"/>
                  <a:gd name="T7" fmla="*/ 190 h 460"/>
                  <a:gd name="T8" fmla="*/ 42 w 204"/>
                  <a:gd name="T9" fmla="*/ 179 h 460"/>
                  <a:gd name="T10" fmla="*/ 43 w 204"/>
                  <a:gd name="T11" fmla="*/ 204 h 460"/>
                  <a:gd name="T12" fmla="*/ 34 w 204"/>
                  <a:gd name="T13" fmla="*/ 230 h 460"/>
                  <a:gd name="T14" fmla="*/ 24 w 204"/>
                  <a:gd name="T15" fmla="*/ 304 h 460"/>
                  <a:gd name="T16" fmla="*/ 50 w 204"/>
                  <a:gd name="T17" fmla="*/ 295 h 460"/>
                  <a:gd name="T18" fmla="*/ 69 w 204"/>
                  <a:gd name="T19" fmla="*/ 290 h 460"/>
                  <a:gd name="T20" fmla="*/ 66 w 204"/>
                  <a:gd name="T21" fmla="*/ 361 h 460"/>
                  <a:gd name="T22" fmla="*/ 74 w 204"/>
                  <a:gd name="T23" fmla="*/ 391 h 460"/>
                  <a:gd name="T24" fmla="*/ 74 w 204"/>
                  <a:gd name="T25" fmla="*/ 413 h 460"/>
                  <a:gd name="T26" fmla="*/ 93 w 204"/>
                  <a:gd name="T27" fmla="*/ 431 h 460"/>
                  <a:gd name="T28" fmla="*/ 97 w 204"/>
                  <a:gd name="T29" fmla="*/ 393 h 460"/>
                  <a:gd name="T30" fmla="*/ 97 w 204"/>
                  <a:gd name="T31" fmla="*/ 362 h 460"/>
                  <a:gd name="T32" fmla="*/ 100 w 204"/>
                  <a:gd name="T33" fmla="*/ 315 h 460"/>
                  <a:gd name="T34" fmla="*/ 107 w 204"/>
                  <a:gd name="T35" fmla="*/ 276 h 460"/>
                  <a:gd name="T36" fmla="*/ 116 w 204"/>
                  <a:gd name="T37" fmla="*/ 291 h 460"/>
                  <a:gd name="T38" fmla="*/ 119 w 204"/>
                  <a:gd name="T39" fmla="*/ 328 h 460"/>
                  <a:gd name="T40" fmla="*/ 121 w 204"/>
                  <a:gd name="T41" fmla="*/ 377 h 460"/>
                  <a:gd name="T42" fmla="*/ 121 w 204"/>
                  <a:gd name="T43" fmla="*/ 402 h 460"/>
                  <a:gd name="T44" fmla="*/ 122 w 204"/>
                  <a:gd name="T45" fmla="*/ 413 h 460"/>
                  <a:gd name="T46" fmla="*/ 127 w 204"/>
                  <a:gd name="T47" fmla="*/ 458 h 460"/>
                  <a:gd name="T48" fmla="*/ 145 w 204"/>
                  <a:gd name="T49" fmla="*/ 427 h 460"/>
                  <a:gd name="T50" fmla="*/ 151 w 204"/>
                  <a:gd name="T51" fmla="*/ 403 h 460"/>
                  <a:gd name="T52" fmla="*/ 158 w 204"/>
                  <a:gd name="T53" fmla="*/ 372 h 460"/>
                  <a:gd name="T54" fmla="*/ 196 w 204"/>
                  <a:gd name="T55" fmla="*/ 398 h 460"/>
                  <a:gd name="T56" fmla="*/ 200 w 204"/>
                  <a:gd name="T57" fmla="*/ 315 h 460"/>
                  <a:gd name="T58" fmla="*/ 194 w 204"/>
                  <a:gd name="T59" fmla="*/ 273 h 460"/>
                  <a:gd name="T60" fmla="*/ 192 w 204"/>
                  <a:gd name="T61" fmla="*/ 253 h 460"/>
                  <a:gd name="T62" fmla="*/ 196 w 204"/>
                  <a:gd name="T63" fmla="*/ 241 h 460"/>
                  <a:gd name="T64" fmla="*/ 178 w 204"/>
                  <a:gd name="T65" fmla="*/ 158 h 460"/>
                  <a:gd name="T66" fmla="*/ 148 w 204"/>
                  <a:gd name="T67" fmla="*/ 87 h 460"/>
                  <a:gd name="T68" fmla="*/ 113 w 204"/>
                  <a:gd name="T69" fmla="*/ 64 h 460"/>
                  <a:gd name="T70" fmla="*/ 117 w 204"/>
                  <a:gd name="T71" fmla="*/ 50 h 460"/>
                  <a:gd name="T72" fmla="*/ 119 w 204"/>
                  <a:gd name="T73" fmla="*/ 28 h 460"/>
                  <a:gd name="T74" fmla="*/ 102 w 204"/>
                  <a:gd name="T75" fmla="*/ 4 h 460"/>
                  <a:gd name="T76" fmla="*/ 73 w 204"/>
                  <a:gd name="T77" fmla="*/ 25 h 460"/>
                  <a:gd name="T78" fmla="*/ 66 w 204"/>
                  <a:gd name="T79" fmla="*/ 32 h 460"/>
                  <a:gd name="T80" fmla="*/ 70 w 204"/>
                  <a:gd name="T81" fmla="*/ 43 h 460"/>
                  <a:gd name="T82" fmla="*/ 76 w 204"/>
                  <a:gd name="T83" fmla="*/ 71 h 460"/>
                  <a:gd name="T84" fmla="*/ 45 w 204"/>
                  <a:gd name="T85" fmla="*/ 90 h 460"/>
                  <a:gd name="T86" fmla="*/ 28 w 204"/>
                  <a:gd name="T87" fmla="*/ 122 h 460"/>
                  <a:gd name="T88" fmla="*/ 16 w 204"/>
                  <a:gd name="T89" fmla="*/ 160 h 460"/>
                  <a:gd name="T90" fmla="*/ 7 w 204"/>
                  <a:gd name="T91" fmla="*/ 195 h 460"/>
                  <a:gd name="T92" fmla="*/ 167 w 204"/>
                  <a:gd name="T93" fmla="*/ 219 h 460"/>
                  <a:gd name="T94" fmla="*/ 173 w 204"/>
                  <a:gd name="T95" fmla="*/ 252 h 460"/>
                  <a:gd name="T96" fmla="*/ 168 w 204"/>
                  <a:gd name="T97" fmla="*/ 247 h 460"/>
                  <a:gd name="T98" fmla="*/ 164 w 204"/>
                  <a:gd name="T99" fmla="*/ 20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4" h="460">
                    <a:moveTo>
                      <a:pt x="7" y="195"/>
                    </a:moveTo>
                    <a:cubicBezTo>
                      <a:pt x="7" y="195"/>
                      <a:pt x="8" y="202"/>
                      <a:pt x="8" y="203"/>
                    </a:cubicBezTo>
                    <a:cubicBezTo>
                      <a:pt x="9" y="205"/>
                      <a:pt x="10" y="208"/>
                      <a:pt x="12" y="210"/>
                    </a:cubicBezTo>
                    <a:cubicBezTo>
                      <a:pt x="15" y="212"/>
                      <a:pt x="21" y="213"/>
                      <a:pt x="24" y="211"/>
                    </a:cubicBezTo>
                    <a:cubicBezTo>
                      <a:pt x="27" y="210"/>
                      <a:pt x="27" y="206"/>
                      <a:pt x="26" y="203"/>
                    </a:cubicBezTo>
                    <a:cubicBezTo>
                      <a:pt x="26" y="203"/>
                      <a:pt x="26" y="197"/>
                      <a:pt x="26" y="196"/>
                    </a:cubicBezTo>
                    <a:cubicBezTo>
                      <a:pt x="29" y="196"/>
                      <a:pt x="32" y="198"/>
                      <a:pt x="34" y="196"/>
                    </a:cubicBezTo>
                    <a:cubicBezTo>
                      <a:pt x="36" y="194"/>
                      <a:pt x="33" y="192"/>
                      <a:pt x="33" y="190"/>
                    </a:cubicBezTo>
                    <a:cubicBezTo>
                      <a:pt x="32" y="188"/>
                      <a:pt x="34" y="187"/>
                      <a:pt x="35" y="185"/>
                    </a:cubicBezTo>
                    <a:cubicBezTo>
                      <a:pt x="37" y="183"/>
                      <a:pt x="39" y="180"/>
                      <a:pt x="42" y="179"/>
                    </a:cubicBezTo>
                    <a:cubicBezTo>
                      <a:pt x="42" y="181"/>
                      <a:pt x="43" y="184"/>
                      <a:pt x="44" y="186"/>
                    </a:cubicBezTo>
                    <a:cubicBezTo>
                      <a:pt x="45" y="192"/>
                      <a:pt x="44" y="198"/>
                      <a:pt x="43" y="204"/>
                    </a:cubicBezTo>
                    <a:cubicBezTo>
                      <a:pt x="42" y="209"/>
                      <a:pt x="41" y="215"/>
                      <a:pt x="39" y="220"/>
                    </a:cubicBezTo>
                    <a:cubicBezTo>
                      <a:pt x="37" y="223"/>
                      <a:pt x="35" y="226"/>
                      <a:pt x="34" y="230"/>
                    </a:cubicBezTo>
                    <a:cubicBezTo>
                      <a:pt x="31" y="240"/>
                      <a:pt x="31" y="251"/>
                      <a:pt x="30" y="261"/>
                    </a:cubicBezTo>
                    <a:cubicBezTo>
                      <a:pt x="28" y="275"/>
                      <a:pt x="25" y="289"/>
                      <a:pt x="24" y="304"/>
                    </a:cubicBezTo>
                    <a:cubicBezTo>
                      <a:pt x="26" y="304"/>
                      <a:pt x="45" y="309"/>
                      <a:pt x="45" y="309"/>
                    </a:cubicBezTo>
                    <a:cubicBezTo>
                      <a:pt x="47" y="305"/>
                      <a:pt x="47" y="299"/>
                      <a:pt x="50" y="295"/>
                    </a:cubicBezTo>
                    <a:cubicBezTo>
                      <a:pt x="53" y="293"/>
                      <a:pt x="57" y="292"/>
                      <a:pt x="60" y="292"/>
                    </a:cubicBezTo>
                    <a:cubicBezTo>
                      <a:pt x="61" y="292"/>
                      <a:pt x="69" y="291"/>
                      <a:pt x="69" y="290"/>
                    </a:cubicBezTo>
                    <a:cubicBezTo>
                      <a:pt x="69" y="295"/>
                      <a:pt x="68" y="301"/>
                      <a:pt x="68" y="306"/>
                    </a:cubicBezTo>
                    <a:cubicBezTo>
                      <a:pt x="68" y="324"/>
                      <a:pt x="65" y="343"/>
                      <a:pt x="66" y="361"/>
                    </a:cubicBezTo>
                    <a:cubicBezTo>
                      <a:pt x="67" y="367"/>
                      <a:pt x="65" y="373"/>
                      <a:pt x="66" y="378"/>
                    </a:cubicBezTo>
                    <a:cubicBezTo>
                      <a:pt x="67" y="384"/>
                      <a:pt x="71" y="387"/>
                      <a:pt x="74" y="391"/>
                    </a:cubicBezTo>
                    <a:cubicBezTo>
                      <a:pt x="77" y="393"/>
                      <a:pt x="77" y="394"/>
                      <a:pt x="76" y="397"/>
                    </a:cubicBezTo>
                    <a:cubicBezTo>
                      <a:pt x="75" y="402"/>
                      <a:pt x="74" y="407"/>
                      <a:pt x="74" y="413"/>
                    </a:cubicBezTo>
                    <a:cubicBezTo>
                      <a:pt x="74" y="418"/>
                      <a:pt x="73" y="425"/>
                      <a:pt x="79" y="429"/>
                    </a:cubicBezTo>
                    <a:cubicBezTo>
                      <a:pt x="83" y="431"/>
                      <a:pt x="89" y="431"/>
                      <a:pt x="93" y="431"/>
                    </a:cubicBezTo>
                    <a:cubicBezTo>
                      <a:pt x="101" y="430"/>
                      <a:pt x="101" y="424"/>
                      <a:pt x="100" y="418"/>
                    </a:cubicBezTo>
                    <a:cubicBezTo>
                      <a:pt x="99" y="410"/>
                      <a:pt x="95" y="401"/>
                      <a:pt x="97" y="393"/>
                    </a:cubicBezTo>
                    <a:cubicBezTo>
                      <a:pt x="98" y="390"/>
                      <a:pt x="100" y="386"/>
                      <a:pt x="99" y="383"/>
                    </a:cubicBezTo>
                    <a:cubicBezTo>
                      <a:pt x="97" y="376"/>
                      <a:pt x="97" y="369"/>
                      <a:pt x="97" y="362"/>
                    </a:cubicBezTo>
                    <a:cubicBezTo>
                      <a:pt x="97" y="352"/>
                      <a:pt x="95" y="343"/>
                      <a:pt x="95" y="333"/>
                    </a:cubicBezTo>
                    <a:cubicBezTo>
                      <a:pt x="96" y="327"/>
                      <a:pt x="98" y="321"/>
                      <a:pt x="100" y="315"/>
                    </a:cubicBezTo>
                    <a:cubicBezTo>
                      <a:pt x="101" y="309"/>
                      <a:pt x="101" y="302"/>
                      <a:pt x="102" y="296"/>
                    </a:cubicBezTo>
                    <a:cubicBezTo>
                      <a:pt x="103" y="289"/>
                      <a:pt x="105" y="283"/>
                      <a:pt x="107" y="276"/>
                    </a:cubicBezTo>
                    <a:cubicBezTo>
                      <a:pt x="108" y="273"/>
                      <a:pt x="112" y="266"/>
                      <a:pt x="114" y="273"/>
                    </a:cubicBezTo>
                    <a:cubicBezTo>
                      <a:pt x="115" y="279"/>
                      <a:pt x="115" y="285"/>
                      <a:pt x="116" y="291"/>
                    </a:cubicBezTo>
                    <a:cubicBezTo>
                      <a:pt x="117" y="299"/>
                      <a:pt x="118" y="305"/>
                      <a:pt x="118" y="313"/>
                    </a:cubicBezTo>
                    <a:cubicBezTo>
                      <a:pt x="119" y="318"/>
                      <a:pt x="120" y="323"/>
                      <a:pt x="119" y="328"/>
                    </a:cubicBezTo>
                    <a:cubicBezTo>
                      <a:pt x="118" y="334"/>
                      <a:pt x="120" y="340"/>
                      <a:pt x="121" y="346"/>
                    </a:cubicBezTo>
                    <a:cubicBezTo>
                      <a:pt x="122" y="356"/>
                      <a:pt x="122" y="366"/>
                      <a:pt x="121" y="377"/>
                    </a:cubicBezTo>
                    <a:cubicBezTo>
                      <a:pt x="121" y="382"/>
                      <a:pt x="121" y="387"/>
                      <a:pt x="120" y="392"/>
                    </a:cubicBezTo>
                    <a:cubicBezTo>
                      <a:pt x="120" y="395"/>
                      <a:pt x="118" y="399"/>
                      <a:pt x="121" y="402"/>
                    </a:cubicBezTo>
                    <a:cubicBezTo>
                      <a:pt x="122" y="403"/>
                      <a:pt x="124" y="404"/>
                      <a:pt x="124" y="406"/>
                    </a:cubicBezTo>
                    <a:cubicBezTo>
                      <a:pt x="124" y="409"/>
                      <a:pt x="123" y="411"/>
                      <a:pt x="122" y="413"/>
                    </a:cubicBezTo>
                    <a:cubicBezTo>
                      <a:pt x="119" y="422"/>
                      <a:pt x="121" y="430"/>
                      <a:pt x="121" y="438"/>
                    </a:cubicBezTo>
                    <a:cubicBezTo>
                      <a:pt x="121" y="445"/>
                      <a:pt x="120" y="454"/>
                      <a:pt x="127" y="458"/>
                    </a:cubicBezTo>
                    <a:cubicBezTo>
                      <a:pt x="132" y="460"/>
                      <a:pt x="142" y="460"/>
                      <a:pt x="146" y="454"/>
                    </a:cubicBezTo>
                    <a:cubicBezTo>
                      <a:pt x="151" y="445"/>
                      <a:pt x="141" y="436"/>
                      <a:pt x="145" y="427"/>
                    </a:cubicBezTo>
                    <a:cubicBezTo>
                      <a:pt x="147" y="423"/>
                      <a:pt x="148" y="421"/>
                      <a:pt x="147" y="416"/>
                    </a:cubicBezTo>
                    <a:cubicBezTo>
                      <a:pt x="147" y="411"/>
                      <a:pt x="150" y="408"/>
                      <a:pt x="151" y="403"/>
                    </a:cubicBezTo>
                    <a:cubicBezTo>
                      <a:pt x="153" y="390"/>
                      <a:pt x="152" y="376"/>
                      <a:pt x="153" y="363"/>
                    </a:cubicBezTo>
                    <a:cubicBezTo>
                      <a:pt x="153" y="365"/>
                      <a:pt x="157" y="370"/>
                      <a:pt x="158" y="372"/>
                    </a:cubicBezTo>
                    <a:cubicBezTo>
                      <a:pt x="160" y="376"/>
                      <a:pt x="163" y="379"/>
                      <a:pt x="166" y="382"/>
                    </a:cubicBezTo>
                    <a:cubicBezTo>
                      <a:pt x="172" y="389"/>
                      <a:pt x="186" y="407"/>
                      <a:pt x="196" y="398"/>
                    </a:cubicBezTo>
                    <a:cubicBezTo>
                      <a:pt x="200" y="395"/>
                      <a:pt x="201" y="390"/>
                      <a:pt x="202" y="384"/>
                    </a:cubicBezTo>
                    <a:cubicBezTo>
                      <a:pt x="204" y="361"/>
                      <a:pt x="203" y="338"/>
                      <a:pt x="200" y="315"/>
                    </a:cubicBezTo>
                    <a:cubicBezTo>
                      <a:pt x="199" y="307"/>
                      <a:pt x="198" y="300"/>
                      <a:pt x="197" y="292"/>
                    </a:cubicBezTo>
                    <a:cubicBezTo>
                      <a:pt x="197" y="286"/>
                      <a:pt x="196" y="279"/>
                      <a:pt x="194" y="273"/>
                    </a:cubicBezTo>
                    <a:cubicBezTo>
                      <a:pt x="192" y="269"/>
                      <a:pt x="188" y="267"/>
                      <a:pt x="187" y="263"/>
                    </a:cubicBezTo>
                    <a:cubicBezTo>
                      <a:pt x="186" y="258"/>
                      <a:pt x="191" y="257"/>
                      <a:pt x="192" y="253"/>
                    </a:cubicBezTo>
                    <a:cubicBezTo>
                      <a:pt x="193" y="250"/>
                      <a:pt x="192" y="247"/>
                      <a:pt x="194" y="244"/>
                    </a:cubicBezTo>
                    <a:cubicBezTo>
                      <a:pt x="195" y="243"/>
                      <a:pt x="195" y="243"/>
                      <a:pt x="196" y="241"/>
                    </a:cubicBezTo>
                    <a:cubicBezTo>
                      <a:pt x="199" y="223"/>
                      <a:pt x="191" y="205"/>
                      <a:pt x="186" y="187"/>
                    </a:cubicBezTo>
                    <a:cubicBezTo>
                      <a:pt x="183" y="178"/>
                      <a:pt x="181" y="168"/>
                      <a:pt x="178" y="158"/>
                    </a:cubicBezTo>
                    <a:cubicBezTo>
                      <a:pt x="176" y="151"/>
                      <a:pt x="174" y="145"/>
                      <a:pt x="173" y="138"/>
                    </a:cubicBezTo>
                    <a:cubicBezTo>
                      <a:pt x="168" y="119"/>
                      <a:pt x="165" y="99"/>
                      <a:pt x="148" y="87"/>
                    </a:cubicBezTo>
                    <a:cubicBezTo>
                      <a:pt x="144" y="84"/>
                      <a:pt x="139" y="81"/>
                      <a:pt x="134" y="78"/>
                    </a:cubicBezTo>
                    <a:cubicBezTo>
                      <a:pt x="126" y="74"/>
                      <a:pt x="118" y="72"/>
                      <a:pt x="113" y="64"/>
                    </a:cubicBezTo>
                    <a:cubicBezTo>
                      <a:pt x="112" y="61"/>
                      <a:pt x="112" y="58"/>
                      <a:pt x="112" y="55"/>
                    </a:cubicBezTo>
                    <a:cubicBezTo>
                      <a:pt x="112" y="52"/>
                      <a:pt x="115" y="52"/>
                      <a:pt x="117" y="50"/>
                    </a:cubicBezTo>
                    <a:cubicBezTo>
                      <a:pt x="119" y="47"/>
                      <a:pt x="121" y="38"/>
                      <a:pt x="117" y="37"/>
                    </a:cubicBezTo>
                    <a:cubicBezTo>
                      <a:pt x="119" y="37"/>
                      <a:pt x="119" y="28"/>
                      <a:pt x="119" y="28"/>
                    </a:cubicBezTo>
                    <a:cubicBezTo>
                      <a:pt x="120" y="21"/>
                      <a:pt x="116" y="14"/>
                      <a:pt x="111" y="9"/>
                    </a:cubicBezTo>
                    <a:cubicBezTo>
                      <a:pt x="108" y="7"/>
                      <a:pt x="105" y="5"/>
                      <a:pt x="102" y="4"/>
                    </a:cubicBezTo>
                    <a:cubicBezTo>
                      <a:pt x="93" y="0"/>
                      <a:pt x="78" y="4"/>
                      <a:pt x="75" y="14"/>
                    </a:cubicBezTo>
                    <a:cubicBezTo>
                      <a:pt x="74" y="17"/>
                      <a:pt x="74" y="21"/>
                      <a:pt x="73" y="25"/>
                    </a:cubicBezTo>
                    <a:cubicBezTo>
                      <a:pt x="72" y="26"/>
                      <a:pt x="72" y="29"/>
                      <a:pt x="70" y="30"/>
                    </a:cubicBezTo>
                    <a:cubicBezTo>
                      <a:pt x="69" y="31"/>
                      <a:pt x="67" y="31"/>
                      <a:pt x="66" y="32"/>
                    </a:cubicBezTo>
                    <a:cubicBezTo>
                      <a:pt x="65" y="33"/>
                      <a:pt x="65" y="35"/>
                      <a:pt x="65" y="37"/>
                    </a:cubicBezTo>
                    <a:cubicBezTo>
                      <a:pt x="65" y="41"/>
                      <a:pt x="66" y="42"/>
                      <a:pt x="70" y="43"/>
                    </a:cubicBezTo>
                    <a:cubicBezTo>
                      <a:pt x="69" y="52"/>
                      <a:pt x="71" y="61"/>
                      <a:pt x="79" y="67"/>
                    </a:cubicBezTo>
                    <a:cubicBezTo>
                      <a:pt x="79" y="67"/>
                      <a:pt x="77" y="71"/>
                      <a:pt x="76" y="71"/>
                    </a:cubicBezTo>
                    <a:cubicBezTo>
                      <a:pt x="72" y="75"/>
                      <a:pt x="65" y="75"/>
                      <a:pt x="60" y="78"/>
                    </a:cubicBezTo>
                    <a:cubicBezTo>
                      <a:pt x="55" y="81"/>
                      <a:pt x="50" y="86"/>
                      <a:pt x="45" y="90"/>
                    </a:cubicBezTo>
                    <a:cubicBezTo>
                      <a:pt x="40" y="95"/>
                      <a:pt x="35" y="99"/>
                      <a:pt x="32" y="105"/>
                    </a:cubicBezTo>
                    <a:cubicBezTo>
                      <a:pt x="30" y="110"/>
                      <a:pt x="29" y="117"/>
                      <a:pt x="28" y="122"/>
                    </a:cubicBezTo>
                    <a:cubicBezTo>
                      <a:pt x="25" y="129"/>
                      <a:pt x="22" y="135"/>
                      <a:pt x="20" y="141"/>
                    </a:cubicBezTo>
                    <a:cubicBezTo>
                      <a:pt x="18" y="147"/>
                      <a:pt x="18" y="154"/>
                      <a:pt x="16" y="160"/>
                    </a:cubicBezTo>
                    <a:cubicBezTo>
                      <a:pt x="14" y="164"/>
                      <a:pt x="12" y="168"/>
                      <a:pt x="10" y="172"/>
                    </a:cubicBezTo>
                    <a:cubicBezTo>
                      <a:pt x="7" y="177"/>
                      <a:pt x="0" y="192"/>
                      <a:pt x="7" y="195"/>
                    </a:cubicBezTo>
                    <a:close/>
                    <a:moveTo>
                      <a:pt x="164" y="206"/>
                    </a:moveTo>
                    <a:cubicBezTo>
                      <a:pt x="167" y="219"/>
                      <a:pt x="167" y="219"/>
                      <a:pt x="167" y="219"/>
                    </a:cubicBezTo>
                    <a:cubicBezTo>
                      <a:pt x="169" y="225"/>
                      <a:pt x="172" y="230"/>
                      <a:pt x="174" y="235"/>
                    </a:cubicBezTo>
                    <a:cubicBezTo>
                      <a:pt x="177" y="240"/>
                      <a:pt x="173" y="247"/>
                      <a:pt x="173" y="252"/>
                    </a:cubicBezTo>
                    <a:cubicBezTo>
                      <a:pt x="173" y="256"/>
                      <a:pt x="170" y="258"/>
                      <a:pt x="167" y="259"/>
                    </a:cubicBezTo>
                    <a:cubicBezTo>
                      <a:pt x="168" y="259"/>
                      <a:pt x="168" y="248"/>
                      <a:pt x="168" y="247"/>
                    </a:cubicBezTo>
                    <a:cubicBezTo>
                      <a:pt x="168" y="240"/>
                      <a:pt x="167" y="232"/>
                      <a:pt x="166" y="225"/>
                    </a:cubicBezTo>
                    <a:cubicBezTo>
                      <a:pt x="166" y="225"/>
                      <a:pt x="164" y="206"/>
                      <a:pt x="164" y="2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endParaRPr lang="en-US" dirty="0"/>
              </a:p>
            </p:txBody>
          </p:sp>
          <p:sp>
            <p:nvSpPr>
              <p:cNvPr id="113" name="Freeform 87">
                <a:extLst>
                  <a:ext uri="{FF2B5EF4-FFF2-40B4-BE49-F238E27FC236}">
                    <a16:creationId xmlns:a16="http://schemas.microsoft.com/office/drawing/2014/main" id="{A5A38A9E-F399-4A75-A121-379BFD948D65}"/>
                  </a:ext>
                </a:extLst>
              </p:cNvPr>
              <p:cNvSpPr>
                <a:spLocks noEditPoints="1"/>
              </p:cNvSpPr>
              <p:nvPr/>
            </p:nvSpPr>
            <p:spPr bwMode="auto">
              <a:xfrm>
                <a:off x="173" y="2235"/>
                <a:ext cx="380" cy="672"/>
              </a:xfrm>
              <a:custGeom>
                <a:avLst/>
                <a:gdLst>
                  <a:gd name="T0" fmla="*/ 73 w 258"/>
                  <a:gd name="T1" fmla="*/ 276 h 458"/>
                  <a:gd name="T2" fmla="*/ 73 w 258"/>
                  <a:gd name="T3" fmla="*/ 337 h 458"/>
                  <a:gd name="T4" fmla="*/ 80 w 258"/>
                  <a:gd name="T5" fmla="*/ 387 h 458"/>
                  <a:gd name="T6" fmla="*/ 98 w 258"/>
                  <a:gd name="T7" fmla="*/ 391 h 458"/>
                  <a:gd name="T8" fmla="*/ 98 w 258"/>
                  <a:gd name="T9" fmla="*/ 341 h 458"/>
                  <a:gd name="T10" fmla="*/ 107 w 258"/>
                  <a:gd name="T11" fmla="*/ 323 h 458"/>
                  <a:gd name="T12" fmla="*/ 105 w 258"/>
                  <a:gd name="T13" fmla="*/ 388 h 458"/>
                  <a:gd name="T14" fmla="*/ 106 w 258"/>
                  <a:gd name="T15" fmla="*/ 422 h 458"/>
                  <a:gd name="T16" fmla="*/ 126 w 258"/>
                  <a:gd name="T17" fmla="*/ 430 h 458"/>
                  <a:gd name="T18" fmla="*/ 131 w 258"/>
                  <a:gd name="T19" fmla="*/ 362 h 458"/>
                  <a:gd name="T20" fmla="*/ 141 w 258"/>
                  <a:gd name="T21" fmla="*/ 271 h 458"/>
                  <a:gd name="T22" fmla="*/ 154 w 258"/>
                  <a:gd name="T23" fmla="*/ 205 h 458"/>
                  <a:gd name="T24" fmla="*/ 148 w 258"/>
                  <a:gd name="T25" fmla="*/ 150 h 458"/>
                  <a:gd name="T26" fmla="*/ 159 w 258"/>
                  <a:gd name="T27" fmla="*/ 189 h 458"/>
                  <a:gd name="T28" fmla="*/ 162 w 258"/>
                  <a:gd name="T29" fmla="*/ 325 h 458"/>
                  <a:gd name="T30" fmla="*/ 160 w 258"/>
                  <a:gd name="T31" fmla="*/ 422 h 458"/>
                  <a:gd name="T32" fmla="*/ 166 w 258"/>
                  <a:gd name="T33" fmla="*/ 454 h 458"/>
                  <a:gd name="T34" fmla="*/ 189 w 258"/>
                  <a:gd name="T35" fmla="*/ 454 h 458"/>
                  <a:gd name="T36" fmla="*/ 218 w 258"/>
                  <a:gd name="T37" fmla="*/ 451 h 458"/>
                  <a:gd name="T38" fmla="*/ 236 w 258"/>
                  <a:gd name="T39" fmla="*/ 433 h 458"/>
                  <a:gd name="T40" fmla="*/ 250 w 258"/>
                  <a:gd name="T41" fmla="*/ 409 h 458"/>
                  <a:gd name="T42" fmla="*/ 237 w 258"/>
                  <a:gd name="T43" fmla="*/ 320 h 458"/>
                  <a:gd name="T44" fmla="*/ 199 w 258"/>
                  <a:gd name="T45" fmla="*/ 313 h 458"/>
                  <a:gd name="T46" fmla="*/ 179 w 258"/>
                  <a:gd name="T47" fmla="*/ 312 h 458"/>
                  <a:gd name="T48" fmla="*/ 175 w 258"/>
                  <a:gd name="T49" fmla="*/ 267 h 458"/>
                  <a:gd name="T50" fmla="*/ 173 w 258"/>
                  <a:gd name="T51" fmla="*/ 194 h 458"/>
                  <a:gd name="T52" fmla="*/ 173 w 258"/>
                  <a:gd name="T53" fmla="*/ 173 h 458"/>
                  <a:gd name="T54" fmla="*/ 165 w 258"/>
                  <a:gd name="T55" fmla="*/ 146 h 458"/>
                  <a:gd name="T56" fmla="*/ 164 w 258"/>
                  <a:gd name="T57" fmla="*/ 102 h 458"/>
                  <a:gd name="T58" fmla="*/ 165 w 258"/>
                  <a:gd name="T59" fmla="*/ 82 h 458"/>
                  <a:gd name="T60" fmla="*/ 159 w 258"/>
                  <a:gd name="T61" fmla="*/ 71 h 458"/>
                  <a:gd name="T62" fmla="*/ 154 w 258"/>
                  <a:gd name="T63" fmla="*/ 59 h 458"/>
                  <a:gd name="T64" fmla="*/ 151 w 258"/>
                  <a:gd name="T65" fmla="*/ 48 h 458"/>
                  <a:gd name="T66" fmla="*/ 109 w 258"/>
                  <a:gd name="T67" fmla="*/ 8 h 458"/>
                  <a:gd name="T68" fmla="*/ 90 w 258"/>
                  <a:gd name="T69" fmla="*/ 44 h 458"/>
                  <a:gd name="T70" fmla="*/ 90 w 258"/>
                  <a:gd name="T71" fmla="*/ 55 h 458"/>
                  <a:gd name="T72" fmla="*/ 67 w 258"/>
                  <a:gd name="T73" fmla="*/ 72 h 458"/>
                  <a:gd name="T74" fmla="*/ 43 w 258"/>
                  <a:gd name="T75" fmla="*/ 140 h 458"/>
                  <a:gd name="T76" fmla="*/ 29 w 258"/>
                  <a:gd name="T77" fmla="*/ 175 h 458"/>
                  <a:gd name="T78" fmla="*/ 5 w 258"/>
                  <a:gd name="T79" fmla="*/ 219 h 458"/>
                  <a:gd name="T80" fmla="*/ 2 w 258"/>
                  <a:gd name="T81" fmla="*/ 253 h 458"/>
                  <a:gd name="T82" fmla="*/ 172 w 258"/>
                  <a:gd name="T83" fmla="*/ 313 h 458"/>
                  <a:gd name="T84" fmla="*/ 66 w 258"/>
                  <a:gd name="T85" fmla="*/ 171 h 458"/>
                  <a:gd name="T86" fmla="*/ 74 w 258"/>
                  <a:gd name="T87" fmla="*/ 193 h 458"/>
                  <a:gd name="T88" fmla="*/ 66 w 258"/>
                  <a:gd name="T89" fmla="*/ 171 h 458"/>
                  <a:gd name="T90" fmla="*/ 61 w 258"/>
                  <a:gd name="T91" fmla="*/ 167 h 458"/>
                  <a:gd name="T92" fmla="*/ 62 w 258"/>
                  <a:gd name="T93" fmla="*/ 194 h 458"/>
                  <a:gd name="T94" fmla="*/ 56 w 258"/>
                  <a:gd name="T95" fmla="*/ 177 h 458"/>
                  <a:gd name="T96" fmla="*/ 59 w 258"/>
                  <a:gd name="T97" fmla="*/ 159 h 458"/>
                  <a:gd name="T98" fmla="*/ 45 w 258"/>
                  <a:gd name="T99" fmla="*/ 191 h 458"/>
                  <a:gd name="T100" fmla="*/ 39 w 258"/>
                  <a:gd name="T101" fmla="*/ 157 h 458"/>
                  <a:gd name="T102" fmla="*/ 30 w 258"/>
                  <a:gd name="T103" fmla="*/ 191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8" h="458">
                    <a:moveTo>
                      <a:pt x="2" y="253"/>
                    </a:moveTo>
                    <a:cubicBezTo>
                      <a:pt x="9" y="268"/>
                      <a:pt x="30" y="274"/>
                      <a:pt x="45" y="277"/>
                    </a:cubicBezTo>
                    <a:cubicBezTo>
                      <a:pt x="47" y="277"/>
                      <a:pt x="73" y="279"/>
                      <a:pt x="73" y="276"/>
                    </a:cubicBezTo>
                    <a:cubicBezTo>
                      <a:pt x="73" y="281"/>
                      <a:pt x="73" y="285"/>
                      <a:pt x="73" y="289"/>
                    </a:cubicBezTo>
                    <a:cubicBezTo>
                      <a:pt x="74" y="297"/>
                      <a:pt x="78" y="306"/>
                      <a:pt x="76" y="314"/>
                    </a:cubicBezTo>
                    <a:cubicBezTo>
                      <a:pt x="75" y="322"/>
                      <a:pt x="72" y="329"/>
                      <a:pt x="73" y="337"/>
                    </a:cubicBezTo>
                    <a:cubicBezTo>
                      <a:pt x="73" y="345"/>
                      <a:pt x="74" y="353"/>
                      <a:pt x="74" y="361"/>
                    </a:cubicBezTo>
                    <a:cubicBezTo>
                      <a:pt x="75" y="367"/>
                      <a:pt x="78" y="368"/>
                      <a:pt x="80" y="372"/>
                    </a:cubicBezTo>
                    <a:cubicBezTo>
                      <a:pt x="83" y="377"/>
                      <a:pt x="80" y="383"/>
                      <a:pt x="80" y="387"/>
                    </a:cubicBezTo>
                    <a:cubicBezTo>
                      <a:pt x="80" y="397"/>
                      <a:pt x="78" y="418"/>
                      <a:pt x="90" y="423"/>
                    </a:cubicBezTo>
                    <a:cubicBezTo>
                      <a:pt x="95" y="425"/>
                      <a:pt x="97" y="420"/>
                      <a:pt x="99" y="416"/>
                    </a:cubicBezTo>
                    <a:cubicBezTo>
                      <a:pt x="101" y="408"/>
                      <a:pt x="99" y="399"/>
                      <a:pt x="98" y="391"/>
                    </a:cubicBezTo>
                    <a:cubicBezTo>
                      <a:pt x="96" y="384"/>
                      <a:pt x="96" y="377"/>
                      <a:pt x="96" y="370"/>
                    </a:cubicBezTo>
                    <a:cubicBezTo>
                      <a:pt x="97" y="365"/>
                      <a:pt x="97" y="359"/>
                      <a:pt x="98" y="354"/>
                    </a:cubicBezTo>
                    <a:cubicBezTo>
                      <a:pt x="98" y="349"/>
                      <a:pt x="97" y="345"/>
                      <a:pt x="98" y="341"/>
                    </a:cubicBezTo>
                    <a:cubicBezTo>
                      <a:pt x="99" y="336"/>
                      <a:pt x="101" y="332"/>
                      <a:pt x="102" y="328"/>
                    </a:cubicBezTo>
                    <a:cubicBezTo>
                      <a:pt x="104" y="323"/>
                      <a:pt x="103" y="317"/>
                      <a:pt x="104" y="311"/>
                    </a:cubicBezTo>
                    <a:cubicBezTo>
                      <a:pt x="103" y="315"/>
                      <a:pt x="106" y="319"/>
                      <a:pt x="107" y="323"/>
                    </a:cubicBezTo>
                    <a:cubicBezTo>
                      <a:pt x="108" y="332"/>
                      <a:pt x="107" y="342"/>
                      <a:pt x="106" y="352"/>
                    </a:cubicBezTo>
                    <a:cubicBezTo>
                      <a:pt x="105" y="361"/>
                      <a:pt x="106" y="370"/>
                      <a:pt x="106" y="379"/>
                    </a:cubicBezTo>
                    <a:cubicBezTo>
                      <a:pt x="106" y="382"/>
                      <a:pt x="105" y="385"/>
                      <a:pt x="105" y="388"/>
                    </a:cubicBezTo>
                    <a:cubicBezTo>
                      <a:pt x="106" y="390"/>
                      <a:pt x="107" y="392"/>
                      <a:pt x="107" y="395"/>
                    </a:cubicBezTo>
                    <a:cubicBezTo>
                      <a:pt x="107" y="398"/>
                      <a:pt x="105" y="401"/>
                      <a:pt x="105" y="405"/>
                    </a:cubicBezTo>
                    <a:cubicBezTo>
                      <a:pt x="105" y="411"/>
                      <a:pt x="106" y="416"/>
                      <a:pt x="106" y="422"/>
                    </a:cubicBezTo>
                    <a:cubicBezTo>
                      <a:pt x="106" y="427"/>
                      <a:pt x="105" y="433"/>
                      <a:pt x="105" y="438"/>
                    </a:cubicBezTo>
                    <a:cubicBezTo>
                      <a:pt x="105" y="444"/>
                      <a:pt x="106" y="453"/>
                      <a:pt x="113" y="454"/>
                    </a:cubicBezTo>
                    <a:cubicBezTo>
                      <a:pt x="127" y="456"/>
                      <a:pt x="126" y="440"/>
                      <a:pt x="126" y="430"/>
                    </a:cubicBezTo>
                    <a:cubicBezTo>
                      <a:pt x="125" y="422"/>
                      <a:pt x="123" y="413"/>
                      <a:pt x="125" y="405"/>
                    </a:cubicBezTo>
                    <a:cubicBezTo>
                      <a:pt x="126" y="398"/>
                      <a:pt x="129" y="391"/>
                      <a:pt x="130" y="384"/>
                    </a:cubicBezTo>
                    <a:cubicBezTo>
                      <a:pt x="131" y="377"/>
                      <a:pt x="130" y="370"/>
                      <a:pt x="131" y="362"/>
                    </a:cubicBezTo>
                    <a:cubicBezTo>
                      <a:pt x="132" y="353"/>
                      <a:pt x="135" y="344"/>
                      <a:pt x="137" y="335"/>
                    </a:cubicBezTo>
                    <a:cubicBezTo>
                      <a:pt x="137" y="328"/>
                      <a:pt x="138" y="321"/>
                      <a:pt x="137" y="315"/>
                    </a:cubicBezTo>
                    <a:cubicBezTo>
                      <a:pt x="136" y="300"/>
                      <a:pt x="137" y="286"/>
                      <a:pt x="141" y="271"/>
                    </a:cubicBezTo>
                    <a:cubicBezTo>
                      <a:pt x="143" y="262"/>
                      <a:pt x="146" y="254"/>
                      <a:pt x="149" y="246"/>
                    </a:cubicBezTo>
                    <a:cubicBezTo>
                      <a:pt x="151" y="239"/>
                      <a:pt x="151" y="231"/>
                      <a:pt x="152" y="224"/>
                    </a:cubicBezTo>
                    <a:cubicBezTo>
                      <a:pt x="152" y="218"/>
                      <a:pt x="152" y="211"/>
                      <a:pt x="154" y="205"/>
                    </a:cubicBezTo>
                    <a:cubicBezTo>
                      <a:pt x="156" y="198"/>
                      <a:pt x="153" y="191"/>
                      <a:pt x="151" y="184"/>
                    </a:cubicBezTo>
                    <a:cubicBezTo>
                      <a:pt x="149" y="177"/>
                      <a:pt x="146" y="170"/>
                      <a:pt x="147" y="162"/>
                    </a:cubicBezTo>
                    <a:cubicBezTo>
                      <a:pt x="147" y="158"/>
                      <a:pt x="147" y="154"/>
                      <a:pt x="148" y="150"/>
                    </a:cubicBezTo>
                    <a:cubicBezTo>
                      <a:pt x="148" y="156"/>
                      <a:pt x="146" y="164"/>
                      <a:pt x="151" y="169"/>
                    </a:cubicBezTo>
                    <a:cubicBezTo>
                      <a:pt x="154" y="173"/>
                      <a:pt x="155" y="177"/>
                      <a:pt x="156" y="182"/>
                    </a:cubicBezTo>
                    <a:cubicBezTo>
                      <a:pt x="157" y="185"/>
                      <a:pt x="157" y="187"/>
                      <a:pt x="159" y="189"/>
                    </a:cubicBezTo>
                    <a:cubicBezTo>
                      <a:pt x="159" y="190"/>
                      <a:pt x="164" y="194"/>
                      <a:pt x="164" y="194"/>
                    </a:cubicBezTo>
                    <a:cubicBezTo>
                      <a:pt x="164" y="194"/>
                      <a:pt x="165" y="319"/>
                      <a:pt x="165" y="319"/>
                    </a:cubicBezTo>
                    <a:cubicBezTo>
                      <a:pt x="165" y="321"/>
                      <a:pt x="162" y="323"/>
                      <a:pt x="162" y="325"/>
                    </a:cubicBezTo>
                    <a:cubicBezTo>
                      <a:pt x="160" y="330"/>
                      <a:pt x="161" y="335"/>
                      <a:pt x="161" y="340"/>
                    </a:cubicBezTo>
                    <a:cubicBezTo>
                      <a:pt x="162" y="346"/>
                      <a:pt x="162" y="351"/>
                      <a:pt x="162" y="357"/>
                    </a:cubicBezTo>
                    <a:cubicBezTo>
                      <a:pt x="162" y="379"/>
                      <a:pt x="160" y="400"/>
                      <a:pt x="160" y="422"/>
                    </a:cubicBezTo>
                    <a:cubicBezTo>
                      <a:pt x="160" y="427"/>
                      <a:pt x="158" y="433"/>
                      <a:pt x="160" y="437"/>
                    </a:cubicBezTo>
                    <a:cubicBezTo>
                      <a:pt x="160" y="439"/>
                      <a:pt x="162" y="441"/>
                      <a:pt x="162" y="442"/>
                    </a:cubicBezTo>
                    <a:cubicBezTo>
                      <a:pt x="162" y="445"/>
                      <a:pt x="163" y="453"/>
                      <a:pt x="166" y="454"/>
                    </a:cubicBezTo>
                    <a:cubicBezTo>
                      <a:pt x="172" y="458"/>
                      <a:pt x="172" y="443"/>
                      <a:pt x="172" y="443"/>
                    </a:cubicBezTo>
                    <a:cubicBezTo>
                      <a:pt x="182" y="444"/>
                      <a:pt x="182" y="444"/>
                      <a:pt x="182" y="444"/>
                    </a:cubicBezTo>
                    <a:cubicBezTo>
                      <a:pt x="184" y="445"/>
                      <a:pt x="184" y="457"/>
                      <a:pt x="189" y="454"/>
                    </a:cubicBezTo>
                    <a:cubicBezTo>
                      <a:pt x="190" y="453"/>
                      <a:pt x="192" y="445"/>
                      <a:pt x="192" y="445"/>
                    </a:cubicBezTo>
                    <a:cubicBezTo>
                      <a:pt x="197" y="445"/>
                      <a:pt x="202" y="445"/>
                      <a:pt x="206" y="445"/>
                    </a:cubicBezTo>
                    <a:cubicBezTo>
                      <a:pt x="213" y="445"/>
                      <a:pt x="217" y="443"/>
                      <a:pt x="218" y="451"/>
                    </a:cubicBezTo>
                    <a:cubicBezTo>
                      <a:pt x="220" y="457"/>
                      <a:pt x="225" y="456"/>
                      <a:pt x="226" y="450"/>
                    </a:cubicBezTo>
                    <a:cubicBezTo>
                      <a:pt x="227" y="449"/>
                      <a:pt x="226" y="441"/>
                      <a:pt x="227" y="441"/>
                    </a:cubicBezTo>
                    <a:cubicBezTo>
                      <a:pt x="227" y="440"/>
                      <a:pt x="236" y="433"/>
                      <a:pt x="236" y="433"/>
                    </a:cubicBezTo>
                    <a:cubicBezTo>
                      <a:pt x="232" y="436"/>
                      <a:pt x="238" y="450"/>
                      <a:pt x="242" y="440"/>
                    </a:cubicBezTo>
                    <a:cubicBezTo>
                      <a:pt x="244" y="437"/>
                      <a:pt x="243" y="432"/>
                      <a:pt x="243" y="428"/>
                    </a:cubicBezTo>
                    <a:cubicBezTo>
                      <a:pt x="243" y="421"/>
                      <a:pt x="248" y="416"/>
                      <a:pt x="250" y="409"/>
                    </a:cubicBezTo>
                    <a:cubicBezTo>
                      <a:pt x="254" y="400"/>
                      <a:pt x="254" y="390"/>
                      <a:pt x="255" y="381"/>
                    </a:cubicBezTo>
                    <a:cubicBezTo>
                      <a:pt x="258" y="365"/>
                      <a:pt x="255" y="342"/>
                      <a:pt x="243" y="330"/>
                    </a:cubicBezTo>
                    <a:cubicBezTo>
                      <a:pt x="240" y="327"/>
                      <a:pt x="240" y="323"/>
                      <a:pt x="237" y="320"/>
                    </a:cubicBezTo>
                    <a:cubicBezTo>
                      <a:pt x="234" y="318"/>
                      <a:pt x="231" y="319"/>
                      <a:pt x="228" y="317"/>
                    </a:cubicBezTo>
                    <a:cubicBezTo>
                      <a:pt x="226" y="315"/>
                      <a:pt x="225" y="312"/>
                      <a:pt x="222" y="312"/>
                    </a:cubicBezTo>
                    <a:cubicBezTo>
                      <a:pt x="214" y="310"/>
                      <a:pt x="206" y="315"/>
                      <a:pt x="199" y="313"/>
                    </a:cubicBezTo>
                    <a:cubicBezTo>
                      <a:pt x="196" y="312"/>
                      <a:pt x="196" y="310"/>
                      <a:pt x="194" y="308"/>
                    </a:cubicBezTo>
                    <a:cubicBezTo>
                      <a:pt x="192" y="306"/>
                      <a:pt x="189" y="305"/>
                      <a:pt x="186" y="307"/>
                    </a:cubicBezTo>
                    <a:cubicBezTo>
                      <a:pt x="183" y="308"/>
                      <a:pt x="182" y="312"/>
                      <a:pt x="179" y="312"/>
                    </a:cubicBezTo>
                    <a:cubicBezTo>
                      <a:pt x="175" y="312"/>
                      <a:pt x="177" y="310"/>
                      <a:pt x="177" y="307"/>
                    </a:cubicBezTo>
                    <a:cubicBezTo>
                      <a:pt x="177" y="304"/>
                      <a:pt x="176" y="300"/>
                      <a:pt x="176" y="297"/>
                    </a:cubicBezTo>
                    <a:cubicBezTo>
                      <a:pt x="177" y="287"/>
                      <a:pt x="176" y="277"/>
                      <a:pt x="175" y="267"/>
                    </a:cubicBezTo>
                    <a:cubicBezTo>
                      <a:pt x="175" y="256"/>
                      <a:pt x="175" y="245"/>
                      <a:pt x="174" y="233"/>
                    </a:cubicBezTo>
                    <a:cubicBezTo>
                      <a:pt x="174" y="224"/>
                      <a:pt x="174" y="215"/>
                      <a:pt x="174" y="206"/>
                    </a:cubicBezTo>
                    <a:cubicBezTo>
                      <a:pt x="173" y="202"/>
                      <a:pt x="173" y="198"/>
                      <a:pt x="173" y="194"/>
                    </a:cubicBezTo>
                    <a:cubicBezTo>
                      <a:pt x="173" y="194"/>
                      <a:pt x="177" y="191"/>
                      <a:pt x="177" y="191"/>
                    </a:cubicBezTo>
                    <a:cubicBezTo>
                      <a:pt x="178" y="189"/>
                      <a:pt x="179" y="187"/>
                      <a:pt x="180" y="186"/>
                    </a:cubicBezTo>
                    <a:cubicBezTo>
                      <a:pt x="182" y="178"/>
                      <a:pt x="175" y="178"/>
                      <a:pt x="173" y="173"/>
                    </a:cubicBezTo>
                    <a:cubicBezTo>
                      <a:pt x="171" y="169"/>
                      <a:pt x="169" y="166"/>
                      <a:pt x="168" y="162"/>
                    </a:cubicBezTo>
                    <a:cubicBezTo>
                      <a:pt x="167" y="159"/>
                      <a:pt x="169" y="155"/>
                      <a:pt x="168" y="152"/>
                    </a:cubicBezTo>
                    <a:cubicBezTo>
                      <a:pt x="167" y="150"/>
                      <a:pt x="165" y="148"/>
                      <a:pt x="165" y="146"/>
                    </a:cubicBezTo>
                    <a:cubicBezTo>
                      <a:pt x="165" y="141"/>
                      <a:pt x="167" y="138"/>
                      <a:pt x="167" y="133"/>
                    </a:cubicBezTo>
                    <a:cubicBezTo>
                      <a:pt x="167" y="129"/>
                      <a:pt x="166" y="124"/>
                      <a:pt x="165" y="120"/>
                    </a:cubicBezTo>
                    <a:cubicBezTo>
                      <a:pt x="164" y="114"/>
                      <a:pt x="164" y="108"/>
                      <a:pt x="164" y="102"/>
                    </a:cubicBezTo>
                    <a:cubicBezTo>
                      <a:pt x="164" y="100"/>
                      <a:pt x="161" y="83"/>
                      <a:pt x="160" y="83"/>
                    </a:cubicBezTo>
                    <a:cubicBezTo>
                      <a:pt x="162" y="83"/>
                      <a:pt x="163" y="86"/>
                      <a:pt x="164" y="88"/>
                    </a:cubicBezTo>
                    <a:cubicBezTo>
                      <a:pt x="163" y="86"/>
                      <a:pt x="166" y="84"/>
                      <a:pt x="165" y="82"/>
                    </a:cubicBezTo>
                    <a:cubicBezTo>
                      <a:pt x="165" y="79"/>
                      <a:pt x="163" y="78"/>
                      <a:pt x="162" y="76"/>
                    </a:cubicBezTo>
                    <a:cubicBezTo>
                      <a:pt x="158" y="73"/>
                      <a:pt x="154" y="71"/>
                      <a:pt x="151" y="67"/>
                    </a:cubicBezTo>
                    <a:cubicBezTo>
                      <a:pt x="153" y="68"/>
                      <a:pt x="158" y="68"/>
                      <a:pt x="159" y="71"/>
                    </a:cubicBezTo>
                    <a:cubicBezTo>
                      <a:pt x="159" y="69"/>
                      <a:pt x="155" y="63"/>
                      <a:pt x="153" y="64"/>
                    </a:cubicBezTo>
                    <a:cubicBezTo>
                      <a:pt x="155" y="63"/>
                      <a:pt x="158" y="64"/>
                      <a:pt x="159" y="63"/>
                    </a:cubicBezTo>
                    <a:cubicBezTo>
                      <a:pt x="158" y="62"/>
                      <a:pt x="156" y="60"/>
                      <a:pt x="154" y="59"/>
                    </a:cubicBezTo>
                    <a:cubicBezTo>
                      <a:pt x="152" y="58"/>
                      <a:pt x="150" y="56"/>
                      <a:pt x="148" y="54"/>
                    </a:cubicBezTo>
                    <a:cubicBezTo>
                      <a:pt x="149" y="54"/>
                      <a:pt x="153" y="54"/>
                      <a:pt x="153" y="53"/>
                    </a:cubicBezTo>
                    <a:cubicBezTo>
                      <a:pt x="155" y="52"/>
                      <a:pt x="152" y="50"/>
                      <a:pt x="151" y="48"/>
                    </a:cubicBezTo>
                    <a:cubicBezTo>
                      <a:pt x="145" y="40"/>
                      <a:pt x="147" y="29"/>
                      <a:pt x="142" y="21"/>
                    </a:cubicBezTo>
                    <a:cubicBezTo>
                      <a:pt x="140" y="17"/>
                      <a:pt x="137" y="12"/>
                      <a:pt x="133" y="9"/>
                    </a:cubicBezTo>
                    <a:cubicBezTo>
                      <a:pt x="125" y="2"/>
                      <a:pt x="117" y="0"/>
                      <a:pt x="109" y="8"/>
                    </a:cubicBezTo>
                    <a:cubicBezTo>
                      <a:pt x="104" y="11"/>
                      <a:pt x="101" y="17"/>
                      <a:pt x="98" y="22"/>
                    </a:cubicBezTo>
                    <a:cubicBezTo>
                      <a:pt x="96" y="26"/>
                      <a:pt x="94" y="30"/>
                      <a:pt x="93" y="34"/>
                    </a:cubicBezTo>
                    <a:cubicBezTo>
                      <a:pt x="92" y="37"/>
                      <a:pt x="92" y="41"/>
                      <a:pt x="90" y="44"/>
                    </a:cubicBezTo>
                    <a:cubicBezTo>
                      <a:pt x="88" y="46"/>
                      <a:pt x="85" y="49"/>
                      <a:pt x="86" y="51"/>
                    </a:cubicBezTo>
                    <a:cubicBezTo>
                      <a:pt x="86" y="51"/>
                      <a:pt x="93" y="44"/>
                      <a:pt x="93" y="45"/>
                    </a:cubicBezTo>
                    <a:cubicBezTo>
                      <a:pt x="94" y="48"/>
                      <a:pt x="91" y="52"/>
                      <a:pt x="90" y="55"/>
                    </a:cubicBezTo>
                    <a:cubicBezTo>
                      <a:pt x="88" y="57"/>
                      <a:pt x="85" y="62"/>
                      <a:pt x="83" y="63"/>
                    </a:cubicBezTo>
                    <a:cubicBezTo>
                      <a:pt x="79" y="65"/>
                      <a:pt x="77" y="65"/>
                      <a:pt x="75" y="68"/>
                    </a:cubicBezTo>
                    <a:cubicBezTo>
                      <a:pt x="72" y="71"/>
                      <a:pt x="70" y="71"/>
                      <a:pt x="67" y="72"/>
                    </a:cubicBezTo>
                    <a:cubicBezTo>
                      <a:pt x="57" y="75"/>
                      <a:pt x="56" y="87"/>
                      <a:pt x="54" y="95"/>
                    </a:cubicBezTo>
                    <a:cubicBezTo>
                      <a:pt x="52" y="105"/>
                      <a:pt x="50" y="115"/>
                      <a:pt x="48" y="125"/>
                    </a:cubicBezTo>
                    <a:cubicBezTo>
                      <a:pt x="47" y="130"/>
                      <a:pt x="45" y="135"/>
                      <a:pt x="43" y="140"/>
                    </a:cubicBezTo>
                    <a:cubicBezTo>
                      <a:pt x="43" y="141"/>
                      <a:pt x="42" y="150"/>
                      <a:pt x="44" y="150"/>
                    </a:cubicBezTo>
                    <a:cubicBezTo>
                      <a:pt x="38" y="151"/>
                      <a:pt x="36" y="154"/>
                      <a:pt x="34" y="160"/>
                    </a:cubicBezTo>
                    <a:cubicBezTo>
                      <a:pt x="33" y="165"/>
                      <a:pt x="31" y="170"/>
                      <a:pt x="29" y="175"/>
                    </a:cubicBezTo>
                    <a:cubicBezTo>
                      <a:pt x="29" y="176"/>
                      <a:pt x="25" y="191"/>
                      <a:pt x="25" y="191"/>
                    </a:cubicBezTo>
                    <a:cubicBezTo>
                      <a:pt x="17" y="192"/>
                      <a:pt x="13" y="200"/>
                      <a:pt x="10" y="207"/>
                    </a:cubicBezTo>
                    <a:cubicBezTo>
                      <a:pt x="8" y="211"/>
                      <a:pt x="7" y="215"/>
                      <a:pt x="5" y="219"/>
                    </a:cubicBezTo>
                    <a:cubicBezTo>
                      <a:pt x="4" y="222"/>
                      <a:pt x="3" y="226"/>
                      <a:pt x="2" y="229"/>
                    </a:cubicBezTo>
                    <a:cubicBezTo>
                      <a:pt x="2" y="231"/>
                      <a:pt x="2" y="233"/>
                      <a:pt x="1" y="235"/>
                    </a:cubicBezTo>
                    <a:cubicBezTo>
                      <a:pt x="1" y="240"/>
                      <a:pt x="0" y="247"/>
                      <a:pt x="2" y="253"/>
                    </a:cubicBezTo>
                    <a:close/>
                    <a:moveTo>
                      <a:pt x="168" y="197"/>
                    </a:moveTo>
                    <a:cubicBezTo>
                      <a:pt x="170" y="197"/>
                      <a:pt x="170" y="197"/>
                      <a:pt x="170" y="197"/>
                    </a:cubicBezTo>
                    <a:cubicBezTo>
                      <a:pt x="172" y="313"/>
                      <a:pt x="172" y="313"/>
                      <a:pt x="172" y="313"/>
                    </a:cubicBezTo>
                    <a:cubicBezTo>
                      <a:pt x="170" y="315"/>
                      <a:pt x="170" y="315"/>
                      <a:pt x="170" y="315"/>
                    </a:cubicBezTo>
                    <a:lnTo>
                      <a:pt x="168" y="197"/>
                    </a:lnTo>
                    <a:close/>
                    <a:moveTo>
                      <a:pt x="66" y="171"/>
                    </a:moveTo>
                    <a:cubicBezTo>
                      <a:pt x="66" y="170"/>
                      <a:pt x="66" y="158"/>
                      <a:pt x="66" y="158"/>
                    </a:cubicBezTo>
                    <a:cubicBezTo>
                      <a:pt x="68" y="164"/>
                      <a:pt x="69" y="169"/>
                      <a:pt x="70" y="175"/>
                    </a:cubicBezTo>
                    <a:cubicBezTo>
                      <a:pt x="70" y="177"/>
                      <a:pt x="72" y="194"/>
                      <a:pt x="74" y="193"/>
                    </a:cubicBezTo>
                    <a:cubicBezTo>
                      <a:pt x="68" y="194"/>
                      <a:pt x="68" y="194"/>
                      <a:pt x="68" y="194"/>
                    </a:cubicBezTo>
                    <a:cubicBezTo>
                      <a:pt x="67" y="184"/>
                      <a:pt x="67" y="184"/>
                      <a:pt x="67" y="184"/>
                    </a:cubicBezTo>
                    <a:cubicBezTo>
                      <a:pt x="67" y="184"/>
                      <a:pt x="66" y="173"/>
                      <a:pt x="66" y="171"/>
                    </a:cubicBezTo>
                    <a:close/>
                    <a:moveTo>
                      <a:pt x="56" y="177"/>
                    </a:moveTo>
                    <a:cubicBezTo>
                      <a:pt x="59" y="171"/>
                      <a:pt x="59" y="171"/>
                      <a:pt x="59" y="171"/>
                    </a:cubicBezTo>
                    <a:cubicBezTo>
                      <a:pt x="61" y="167"/>
                      <a:pt x="61" y="167"/>
                      <a:pt x="61" y="167"/>
                    </a:cubicBezTo>
                    <a:cubicBezTo>
                      <a:pt x="61" y="167"/>
                      <a:pt x="62" y="178"/>
                      <a:pt x="62" y="179"/>
                    </a:cubicBezTo>
                    <a:cubicBezTo>
                      <a:pt x="62" y="180"/>
                      <a:pt x="61" y="190"/>
                      <a:pt x="61" y="190"/>
                    </a:cubicBezTo>
                    <a:cubicBezTo>
                      <a:pt x="62" y="194"/>
                      <a:pt x="62" y="194"/>
                      <a:pt x="62" y="194"/>
                    </a:cubicBezTo>
                    <a:cubicBezTo>
                      <a:pt x="57" y="193"/>
                      <a:pt x="57" y="193"/>
                      <a:pt x="57" y="193"/>
                    </a:cubicBezTo>
                    <a:cubicBezTo>
                      <a:pt x="57" y="193"/>
                      <a:pt x="57" y="186"/>
                      <a:pt x="57" y="185"/>
                    </a:cubicBezTo>
                    <a:cubicBezTo>
                      <a:pt x="57" y="184"/>
                      <a:pt x="56" y="177"/>
                      <a:pt x="56" y="177"/>
                    </a:cubicBezTo>
                    <a:close/>
                    <a:moveTo>
                      <a:pt x="44" y="171"/>
                    </a:moveTo>
                    <a:cubicBezTo>
                      <a:pt x="44" y="169"/>
                      <a:pt x="45" y="156"/>
                      <a:pt x="45" y="156"/>
                    </a:cubicBezTo>
                    <a:cubicBezTo>
                      <a:pt x="50" y="158"/>
                      <a:pt x="54" y="164"/>
                      <a:pt x="59" y="159"/>
                    </a:cubicBezTo>
                    <a:cubicBezTo>
                      <a:pt x="58" y="168"/>
                      <a:pt x="49" y="174"/>
                      <a:pt x="51" y="184"/>
                    </a:cubicBezTo>
                    <a:cubicBezTo>
                      <a:pt x="51" y="185"/>
                      <a:pt x="53" y="192"/>
                      <a:pt x="54" y="192"/>
                    </a:cubicBezTo>
                    <a:cubicBezTo>
                      <a:pt x="54" y="192"/>
                      <a:pt x="45" y="191"/>
                      <a:pt x="45" y="191"/>
                    </a:cubicBezTo>
                    <a:cubicBezTo>
                      <a:pt x="45" y="191"/>
                      <a:pt x="44" y="172"/>
                      <a:pt x="44" y="171"/>
                    </a:cubicBezTo>
                    <a:close/>
                    <a:moveTo>
                      <a:pt x="30" y="191"/>
                    </a:moveTo>
                    <a:cubicBezTo>
                      <a:pt x="32" y="180"/>
                      <a:pt x="35" y="168"/>
                      <a:pt x="39" y="157"/>
                    </a:cubicBezTo>
                    <a:cubicBezTo>
                      <a:pt x="42" y="161"/>
                      <a:pt x="39" y="171"/>
                      <a:pt x="39" y="176"/>
                    </a:cubicBezTo>
                    <a:cubicBezTo>
                      <a:pt x="38" y="181"/>
                      <a:pt x="38" y="186"/>
                      <a:pt x="38" y="191"/>
                    </a:cubicBezTo>
                    <a:lnTo>
                      <a:pt x="30" y="1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endParaRPr lang="en-US" dirty="0"/>
              </a:p>
            </p:txBody>
          </p:sp>
        </p:grpSp>
      </p:grpSp>
      <p:grpSp>
        <p:nvGrpSpPr>
          <p:cNvPr id="13" name="קבוצה 12">
            <a:extLst>
              <a:ext uri="{FF2B5EF4-FFF2-40B4-BE49-F238E27FC236}">
                <a16:creationId xmlns:a16="http://schemas.microsoft.com/office/drawing/2014/main" id="{4433B892-817A-EEC8-A380-B8C95CDCFBD4}"/>
              </a:ext>
            </a:extLst>
          </p:cNvPr>
          <p:cNvGrpSpPr/>
          <p:nvPr/>
        </p:nvGrpSpPr>
        <p:grpSpPr>
          <a:xfrm>
            <a:off x="725238" y="5058189"/>
            <a:ext cx="5420931" cy="2848875"/>
            <a:chOff x="725238" y="4995905"/>
            <a:chExt cx="5420931" cy="2848875"/>
          </a:xfrm>
        </p:grpSpPr>
        <p:pic>
          <p:nvPicPr>
            <p:cNvPr id="9" name="תמונה 8">
              <a:extLst>
                <a:ext uri="{FF2B5EF4-FFF2-40B4-BE49-F238E27FC236}">
                  <a16:creationId xmlns:a16="http://schemas.microsoft.com/office/drawing/2014/main" id="{27F35E43-E0C3-F002-79A2-EA1E2092F788}"/>
                </a:ext>
              </a:extLst>
            </p:cNvPr>
            <p:cNvPicPr>
              <a:picLocks noChangeAspect="1"/>
            </p:cNvPicPr>
            <p:nvPr/>
          </p:nvPicPr>
          <p:blipFill>
            <a:blip r:embed="rId7"/>
            <a:stretch>
              <a:fillRect/>
            </a:stretch>
          </p:blipFill>
          <p:spPr>
            <a:xfrm>
              <a:off x="746169" y="5241320"/>
              <a:ext cx="5400000" cy="2603460"/>
            </a:xfrm>
            <a:prstGeom prst="rect">
              <a:avLst/>
            </a:prstGeom>
          </p:spPr>
        </p:pic>
        <p:sp>
          <p:nvSpPr>
            <p:cNvPr id="71" name="תיבת טקסט 70">
              <a:extLst>
                <a:ext uri="{FF2B5EF4-FFF2-40B4-BE49-F238E27FC236}">
                  <a16:creationId xmlns:a16="http://schemas.microsoft.com/office/drawing/2014/main" id="{CE7D6FFB-ADFF-48F0-95BE-7C4EE1BB1E3A}"/>
                </a:ext>
              </a:extLst>
            </p:cNvPr>
            <p:cNvSpPr txBox="1"/>
            <p:nvPr/>
          </p:nvSpPr>
          <p:spPr>
            <a:xfrm>
              <a:off x="725238" y="4995905"/>
              <a:ext cx="5400000" cy="246221"/>
            </a:xfrm>
            <a:prstGeom prst="rect">
              <a:avLst/>
            </a:prstGeom>
            <a:noFill/>
          </p:spPr>
          <p:txBody>
            <a:bodyPr wrap="square" rtlCol="1">
              <a:spAutoFit/>
            </a:bodyPr>
            <a:lstStyle>
              <a:defPPr>
                <a:defRPr lang="en-US"/>
              </a:defPPr>
              <a:lvl1pPr algn="ctr">
                <a:defRPr sz="1000" b="1">
                  <a:solidFill>
                    <a:srgbClr val="404040"/>
                  </a:solidFill>
                  <a:latin typeface="Trebuchet MS" panose="020B0603020202020204" pitchFamily="34" charset="0"/>
                </a:defRPr>
              </a:lvl1pPr>
            </a:lstStyle>
            <a:p>
              <a:r>
                <a:rPr lang="en-US" dirty="0"/>
                <a:t>Northern Cape International Tourist Arrivals by Top 10</a:t>
              </a:r>
              <a:r>
                <a:rPr lang="en-US" dirty="0">
                  <a:solidFill>
                    <a:schemeClr val="tx1">
                      <a:lumMod val="75000"/>
                      <a:lumOff val="25000"/>
                    </a:schemeClr>
                  </a:solidFill>
                </a:rPr>
                <a:t> Source</a:t>
              </a:r>
              <a:r>
                <a:rPr lang="en-US" dirty="0"/>
                <a:t> Markets </a:t>
              </a:r>
              <a:r>
                <a:rPr lang="en-US" dirty="0">
                  <a:solidFill>
                    <a:schemeClr val="tx1">
                      <a:lumMod val="75000"/>
                      <a:lumOff val="25000"/>
                    </a:schemeClr>
                  </a:solidFill>
                </a:rPr>
                <a:t>Q1 2023</a:t>
              </a:r>
              <a:endParaRPr lang="en-US" dirty="0"/>
            </a:p>
          </p:txBody>
        </p:sp>
      </p:grpSp>
      <p:sp>
        <p:nvSpPr>
          <p:cNvPr id="70" name="תיבת טקסט 69">
            <a:extLst>
              <a:ext uri="{FF2B5EF4-FFF2-40B4-BE49-F238E27FC236}">
                <a16:creationId xmlns:a16="http://schemas.microsoft.com/office/drawing/2014/main" id="{0C048048-485A-C73D-4AF9-9CA3B3D1FBAE}"/>
              </a:ext>
            </a:extLst>
          </p:cNvPr>
          <p:cNvSpPr txBox="1"/>
          <p:nvPr/>
        </p:nvSpPr>
        <p:spPr>
          <a:xfrm>
            <a:off x="721175" y="8082154"/>
            <a:ext cx="5400000" cy="246221"/>
          </a:xfrm>
          <a:prstGeom prst="rect">
            <a:avLst/>
          </a:prstGeom>
          <a:noFill/>
        </p:spPr>
        <p:txBody>
          <a:bodyPr wrap="square" rtlCol="1">
            <a:spAutoFit/>
          </a:bodyPr>
          <a:lstStyle>
            <a:defPPr>
              <a:defRPr lang="en-US"/>
            </a:defPPr>
            <a:lvl1pPr algn="ctr">
              <a:defRPr sz="1000" b="1">
                <a:solidFill>
                  <a:srgbClr val="404040"/>
                </a:solidFill>
                <a:latin typeface="Trebuchet MS" panose="020B0603020202020204" pitchFamily="34" charset="0"/>
              </a:defRPr>
            </a:lvl1pPr>
          </a:lstStyle>
          <a:p>
            <a:r>
              <a:rPr lang="en-US" sz="1000" b="1" dirty="0">
                <a:solidFill>
                  <a:srgbClr val="404040"/>
                </a:solidFill>
              </a:rPr>
              <a:t>Share of Northern Cape </a:t>
            </a:r>
            <a:r>
              <a:rPr lang="en-US" dirty="0"/>
              <a:t>Tourist Arrivals by Main Purpose </a:t>
            </a:r>
            <a:r>
              <a:rPr lang="en-US" dirty="0">
                <a:solidFill>
                  <a:schemeClr val="tx1">
                    <a:lumMod val="75000"/>
                    <a:lumOff val="25000"/>
                  </a:schemeClr>
                </a:solidFill>
              </a:rPr>
              <a:t>Q1 2023</a:t>
            </a:r>
            <a:endParaRPr lang="he-IL" sz="800" b="0" dirty="0"/>
          </a:p>
        </p:txBody>
      </p:sp>
      <p:sp>
        <p:nvSpPr>
          <p:cNvPr id="6" name="TextBox 76">
            <a:extLst>
              <a:ext uri="{FF2B5EF4-FFF2-40B4-BE49-F238E27FC236}">
                <a16:creationId xmlns:a16="http://schemas.microsoft.com/office/drawing/2014/main" id="{939A0348-D80C-E53A-5418-31743CA8FE9D}"/>
              </a:ext>
            </a:extLst>
          </p:cNvPr>
          <p:cNvSpPr txBox="1"/>
          <p:nvPr/>
        </p:nvSpPr>
        <p:spPr>
          <a:xfrm>
            <a:off x="5415753" y="9585227"/>
            <a:ext cx="38472" cy="153888"/>
          </a:xfrm>
          <a:prstGeom prst="rect">
            <a:avLst/>
          </a:prstGeom>
          <a:noFill/>
          <a:ln>
            <a:noFill/>
          </a:ln>
        </p:spPr>
        <p:txBody>
          <a:bodyPr wrap="none" lIns="0" tIns="0" rIns="0" bIns="0" rtlCol="0" anchor="t">
            <a:spAutoFit/>
          </a:bodyPr>
          <a:lstStyle/>
          <a:p>
            <a:pPr algn="r"/>
            <a:r>
              <a:rPr lang="en-US" sz="1000" b="1" dirty="0">
                <a:solidFill>
                  <a:srgbClr val="404040"/>
                </a:solidFill>
                <a:highlight>
                  <a:srgbClr val="FFFF00"/>
                </a:highlight>
                <a:latin typeface="Trebuchet MS" panose="020B0603020202020204" pitchFamily="34" charset="0"/>
                <a:cs typeface="Arial" panose="020B0604020202020204" pitchFamily="34" charset="0"/>
              </a:rPr>
              <a:t> </a:t>
            </a:r>
            <a:endParaRPr lang="en-ZA" sz="1000" dirty="0">
              <a:solidFill>
                <a:srgbClr val="404040"/>
              </a:solidFill>
              <a:highlight>
                <a:srgbClr val="FFFF00"/>
              </a:highlight>
              <a:latin typeface="Trebuchet MS" panose="020B0603020202020204" pitchFamily="34" charset="0"/>
              <a:cs typeface="Arial" panose="020B0604020202020204" pitchFamily="34" charset="0"/>
            </a:endParaRPr>
          </a:p>
        </p:txBody>
      </p:sp>
      <p:sp>
        <p:nvSpPr>
          <p:cNvPr id="3" name="TextBox 76">
            <a:extLst>
              <a:ext uri="{FF2B5EF4-FFF2-40B4-BE49-F238E27FC236}">
                <a16:creationId xmlns:a16="http://schemas.microsoft.com/office/drawing/2014/main" id="{40B020C7-8811-46D7-D794-BD344FCC1B8A}"/>
              </a:ext>
            </a:extLst>
          </p:cNvPr>
          <p:cNvSpPr txBox="1"/>
          <p:nvPr/>
        </p:nvSpPr>
        <p:spPr>
          <a:xfrm>
            <a:off x="2257837" y="9585227"/>
            <a:ext cx="3196388"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219856293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תמונה 11">
            <a:extLst>
              <a:ext uri="{FF2B5EF4-FFF2-40B4-BE49-F238E27FC236}">
                <a16:creationId xmlns:a16="http://schemas.microsoft.com/office/drawing/2014/main" id="{121AAE47-4E82-CE5E-8BA9-68BCF03DAE4E}"/>
              </a:ext>
            </a:extLst>
          </p:cNvPr>
          <p:cNvPicPr>
            <a:picLocks noChangeAspect="1"/>
          </p:cNvPicPr>
          <p:nvPr/>
        </p:nvPicPr>
        <p:blipFill rotWithShape="1">
          <a:blip r:embed="rId2">
            <a:extLst>
              <a:ext uri="{28A0092B-C50C-407E-A947-70E740481C1C}">
                <a14:useLocalDpi xmlns:a14="http://schemas.microsoft.com/office/drawing/2010/main" val="0"/>
              </a:ext>
            </a:extLst>
          </a:blip>
          <a:srcRect t="8970"/>
          <a:stretch/>
        </p:blipFill>
        <p:spPr>
          <a:xfrm>
            <a:off x="721290" y="5890028"/>
            <a:ext cx="5400000" cy="3293442"/>
          </a:xfrm>
          <a:prstGeom prst="rect">
            <a:avLst/>
          </a:prstGeom>
        </p:spPr>
      </p:pic>
      <p:sp>
        <p:nvSpPr>
          <p:cNvPr id="3" name="Text Placeholder 1">
            <a:extLst>
              <a:ext uri="{FF2B5EF4-FFF2-40B4-BE49-F238E27FC236}">
                <a16:creationId xmlns:a16="http://schemas.microsoft.com/office/drawing/2014/main" id="{A4D86307-CA46-47F1-9231-11175AAB133E}"/>
              </a:ext>
            </a:extLst>
          </p:cNvPr>
          <p:cNvSpPr txBox="1">
            <a:spLocks/>
          </p:cNvSpPr>
          <p:nvPr/>
        </p:nvSpPr>
        <p:spPr>
          <a:xfrm>
            <a:off x="669090" y="2252700"/>
            <a:ext cx="5504400" cy="3637328"/>
          </a:xfrm>
          <a:prstGeom prst="rect">
            <a:avLst/>
          </a:prstGeom>
          <a:noFill/>
        </p:spPr>
        <p:txBody>
          <a:bodyPr/>
          <a:lstStyle>
            <a:defPPr>
              <a:defRPr lang="en-US"/>
            </a:defPPr>
            <a:lvl1pPr indent="0" algn="just" defTabSz="584310">
              <a:spcBef>
                <a:spcPts val="1200"/>
              </a:spcBef>
              <a:spcAft>
                <a:spcPts val="600"/>
              </a:spcAft>
              <a:buSzPct val="125000"/>
              <a:buFont typeface="Arial" panose="020B0604020202020204" pitchFamily="34" charset="0"/>
              <a:buNone/>
              <a:defRPr sz="1000">
                <a:solidFill>
                  <a:srgbClr val="404040"/>
                </a:solidFill>
                <a:effectLst/>
                <a:latin typeface="Trebuchet MS" panose="020B0603020202020204" pitchFamily="34" charset="0"/>
                <a:cs typeface="Arial" panose="020B0604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pPr algn="just">
              <a:spcBef>
                <a:spcPts val="600"/>
              </a:spcBef>
            </a:pPr>
            <a:r>
              <a:rPr lang="en-US" dirty="0">
                <a:solidFill>
                  <a:schemeClr val="tx1">
                    <a:lumMod val="75000"/>
                    <a:lumOff val="25000"/>
                  </a:schemeClr>
                </a:solidFill>
              </a:rPr>
              <a:t>South African Tourism’s Domestic Survey is conducted through in-home face-to-face interviews – the most feasible interview approach for this type of study</a:t>
            </a:r>
            <a:r>
              <a:rPr lang="en-US" b="1" dirty="0">
                <a:solidFill>
                  <a:schemeClr val="tx1">
                    <a:lumMod val="75000"/>
                    <a:lumOff val="25000"/>
                  </a:schemeClr>
                </a:solidFill>
              </a:rPr>
              <a:t>,</a:t>
            </a:r>
            <a:r>
              <a:rPr lang="en-US" dirty="0">
                <a:solidFill>
                  <a:schemeClr val="tx1">
                    <a:lumMod val="75000"/>
                    <a:lumOff val="25000"/>
                  </a:schemeClr>
                </a:solidFill>
              </a:rPr>
              <a:t> in order to ensure high data quality. The sample is designed as a multi-stage, stratified sample of n=1,300 per month. The sampling framework is built from geographic strata based on enumerator areas (EAs) used as primary sampling units (PSUs), and households, used as the secondary sampling units (SSUs). In each EA drawn, four households are systematically selected with an equal selection probability. However, the EAs are disproportionally allocated to the main strata in order to ensure sufficient representation of domestic tourism from smaller provinces. The sample design ensures all stratification variables such as province, metro, urban, rural, race, age, and gender are covered. The domestic survey has a margin of error of 2.7% at a confidence level of 95% for the monthly sample. Results are weighted based on Stats SA’s mid-year population estimates of SA residents aged 18 and above, and as such, the sample is representative of SA’s adult population.</a:t>
            </a:r>
          </a:p>
          <a:p>
            <a:pPr algn="just" rtl="0">
              <a:lnSpc>
                <a:spcPct val="107000"/>
              </a:lnSpc>
              <a:spcBef>
                <a:spcPts val="600"/>
              </a:spcBef>
            </a:pPr>
            <a:r>
              <a:rPr lang="en-US" dirty="0">
                <a:solidFill>
                  <a:schemeClr val="tx1">
                    <a:lumMod val="75000"/>
                    <a:lumOff val="25000"/>
                  </a:schemeClr>
                </a:solidFill>
              </a:rPr>
              <a:t>Due to the Covid-19 pandemic, surveying in-home face-to-face became impossible and the survey was halted at the end of February 2020. The survey was renewed in July 2020 (for March travel). Since then, quotas have been achieved in full, although this has not been without difficulty. Interviewers received special training on how to overcome respondent fears; laminated cards were produced and sanitized in front of the respondents; interviews were conducted outside the house gates; interviewers were instructed to keep face masks and shields on at all-times except for a few seconds of introduction and identification; and lastly, interviewers used only private transport. </a:t>
            </a:r>
          </a:p>
        </p:txBody>
      </p:sp>
      <p:grpSp>
        <p:nvGrpSpPr>
          <p:cNvPr id="10" name="קבוצה 9">
            <a:extLst>
              <a:ext uri="{FF2B5EF4-FFF2-40B4-BE49-F238E27FC236}">
                <a16:creationId xmlns:a16="http://schemas.microsoft.com/office/drawing/2014/main" id="{8AF4FB02-4BC9-4D2E-9C30-19C9656C7FEA}"/>
              </a:ext>
            </a:extLst>
          </p:cNvPr>
          <p:cNvGrpSpPr/>
          <p:nvPr/>
        </p:nvGrpSpPr>
        <p:grpSpPr>
          <a:xfrm>
            <a:off x="683695" y="1397605"/>
            <a:ext cx="5551035" cy="697365"/>
            <a:chOff x="683695" y="4795695"/>
            <a:chExt cx="5551035" cy="697365"/>
          </a:xfrm>
        </p:grpSpPr>
        <p:sp>
          <p:nvSpPr>
            <p:cNvPr id="4" name="Rectangle 70">
              <a:extLst>
                <a:ext uri="{FF2B5EF4-FFF2-40B4-BE49-F238E27FC236}">
                  <a16:creationId xmlns:a16="http://schemas.microsoft.com/office/drawing/2014/main" id="{A79AEF71-1151-400D-B43E-33E1FA390565}"/>
                </a:ext>
              </a:extLst>
            </p:cNvPr>
            <p:cNvSpPr/>
            <p:nvPr/>
          </p:nvSpPr>
          <p:spPr>
            <a:xfrm>
              <a:off x="920412" y="4795696"/>
              <a:ext cx="5077600" cy="697364"/>
            </a:xfrm>
            <a:prstGeom prst="rect">
              <a:avLst/>
            </a:prstGeom>
            <a:solidFill>
              <a:srgbClr val="F2F2F2"/>
            </a:solidFill>
            <a:ln w="25400" cap="flat" cmpd="sng" algn="ctr">
              <a:noFill/>
              <a:prstDash val="solid"/>
            </a:ln>
            <a:effectLst/>
          </p:spPr>
          <p:txBody>
            <a:bodyPr rtlCol="0" anchor="ctr"/>
            <a:lstStyle/>
            <a:p>
              <a:pPr marL="0" marR="0" lvl="0" indent="0" algn="ctr" defTabSz="410291" eaLnBrk="1" fontAlgn="auto" latinLnBrk="0" hangingPunct="1">
                <a:lnSpc>
                  <a:spcPct val="100000"/>
                </a:lnSpc>
                <a:spcBef>
                  <a:spcPts val="0"/>
                </a:spcBef>
                <a:spcAft>
                  <a:spcPts val="0"/>
                </a:spcAft>
                <a:buClrTx/>
                <a:buSzTx/>
                <a:buFontTx/>
                <a:buNone/>
                <a:tabLst/>
                <a:defRPr/>
              </a:pPr>
              <a:endParaRPr kumimoji="0" lang="en-ZA" sz="1600" b="0" i="0" u="none" strike="noStrike" kern="0" cap="none" spc="0" normalizeH="0" baseline="0" noProof="0" dirty="0">
                <a:ln>
                  <a:noFill/>
                </a:ln>
                <a:solidFill>
                  <a:srgbClr val="FFFFFF"/>
                </a:solidFill>
                <a:effectLst/>
                <a:highlight>
                  <a:srgbClr val="FFFF00"/>
                </a:highlight>
                <a:uLnTx/>
                <a:uFillTx/>
                <a:latin typeface="Calibri"/>
                <a:ea typeface="+mn-ea"/>
                <a:cs typeface="+mn-cs"/>
              </a:endParaRPr>
            </a:p>
          </p:txBody>
        </p:sp>
        <p:sp>
          <p:nvSpPr>
            <p:cNvPr id="5" name="Rounded Rectangle 9">
              <a:extLst>
                <a:ext uri="{FF2B5EF4-FFF2-40B4-BE49-F238E27FC236}">
                  <a16:creationId xmlns:a16="http://schemas.microsoft.com/office/drawing/2014/main" id="{A9FA950F-EC38-432A-BC26-17553FDEA7A5}"/>
                </a:ext>
              </a:extLst>
            </p:cNvPr>
            <p:cNvSpPr/>
            <p:nvPr/>
          </p:nvSpPr>
          <p:spPr>
            <a:xfrm>
              <a:off x="683695" y="4891884"/>
              <a:ext cx="5551035" cy="504987"/>
            </a:xfrm>
            <a:prstGeom prst="roundRect">
              <a:avLst>
                <a:gd name="adj" fmla="val 43334"/>
              </a:avLst>
            </a:prstGeom>
            <a:solidFill>
              <a:srgbClr val="194F71"/>
            </a:solidFill>
            <a:ln w="25400" cap="flat" cmpd="sng" algn="ctr">
              <a:noFill/>
              <a:prstDash val="solid"/>
            </a:ln>
            <a:effectLst/>
          </p:spPr>
          <p:txBody>
            <a:bodyPr rtlCol="0" anchor="ctr"/>
            <a:lstStyle/>
            <a:p>
              <a:pPr marL="0" marR="0" lvl="0" indent="0" algn="ctr" defTabSz="410291" eaLnBrk="1" fontAlgn="auto" latinLnBrk="0" hangingPunct="1">
                <a:lnSpc>
                  <a:spcPct val="100000"/>
                </a:lnSpc>
                <a:spcBef>
                  <a:spcPts val="0"/>
                </a:spcBef>
                <a:spcAft>
                  <a:spcPts val="0"/>
                </a:spcAft>
                <a:buClrTx/>
                <a:buSzTx/>
                <a:buFontTx/>
                <a:buNone/>
                <a:tabLst/>
                <a:defRPr/>
              </a:pPr>
              <a:endParaRPr kumimoji="0" lang="en-ZA" sz="1600" b="0" i="0" u="none" strike="noStrike" kern="0" cap="none" spc="0" normalizeH="0" baseline="0" noProof="0" dirty="0">
                <a:ln>
                  <a:noFill/>
                </a:ln>
                <a:solidFill>
                  <a:srgbClr val="FFFFFF"/>
                </a:solidFill>
                <a:effectLst/>
                <a:highlight>
                  <a:srgbClr val="FFFF00"/>
                </a:highlight>
                <a:uLnTx/>
                <a:uFillTx/>
                <a:latin typeface="Calibri"/>
                <a:ea typeface="+mn-ea"/>
                <a:cs typeface="+mn-cs"/>
              </a:endParaRPr>
            </a:p>
          </p:txBody>
        </p:sp>
        <p:sp>
          <p:nvSpPr>
            <p:cNvPr id="6" name="Rectangle 73">
              <a:extLst>
                <a:ext uri="{FF2B5EF4-FFF2-40B4-BE49-F238E27FC236}">
                  <a16:creationId xmlns:a16="http://schemas.microsoft.com/office/drawing/2014/main" id="{D47242E5-B40A-4221-B805-E5DA5F232DD3}"/>
                </a:ext>
              </a:extLst>
            </p:cNvPr>
            <p:cNvSpPr/>
            <p:nvPr/>
          </p:nvSpPr>
          <p:spPr>
            <a:xfrm>
              <a:off x="1370176" y="5096283"/>
              <a:ext cx="4154400" cy="396777"/>
            </a:xfrm>
            <a:prstGeom prst="rect">
              <a:avLst/>
            </a:prstGeom>
            <a:solidFill>
              <a:srgbClr val="F2F2F2"/>
            </a:solidFill>
            <a:ln w="25400" cap="flat" cmpd="sng" algn="ctr">
              <a:noFill/>
              <a:prstDash val="solid"/>
            </a:ln>
            <a:effectLst/>
          </p:spPr>
          <p:txBody>
            <a:bodyPr rtlCol="0" anchor="ctr"/>
            <a:lstStyle/>
            <a:p>
              <a:pPr marL="0" marR="0" lvl="0" indent="0" algn="ctr" defTabSz="410291" eaLnBrk="1" fontAlgn="auto" latinLnBrk="0" hangingPunct="1">
                <a:lnSpc>
                  <a:spcPct val="100000"/>
                </a:lnSpc>
                <a:spcBef>
                  <a:spcPts val="0"/>
                </a:spcBef>
                <a:spcAft>
                  <a:spcPts val="0"/>
                </a:spcAft>
                <a:buClrTx/>
                <a:buSzTx/>
                <a:buFontTx/>
                <a:buNone/>
                <a:tabLst/>
                <a:defRPr/>
              </a:pPr>
              <a:endParaRPr kumimoji="0" lang="en-ZA" sz="1600" b="0" i="0" u="none" strike="noStrike" kern="0" cap="none" spc="0" normalizeH="0" baseline="0" noProof="0" dirty="0">
                <a:ln>
                  <a:noFill/>
                </a:ln>
                <a:solidFill>
                  <a:srgbClr val="FFFFFF"/>
                </a:solidFill>
                <a:effectLst/>
                <a:highlight>
                  <a:srgbClr val="FFFF00"/>
                </a:highlight>
                <a:uLnTx/>
                <a:uFillTx/>
                <a:latin typeface="Calibri"/>
                <a:ea typeface="+mn-ea"/>
                <a:cs typeface="+mn-cs"/>
              </a:endParaRPr>
            </a:p>
          </p:txBody>
        </p:sp>
        <p:sp>
          <p:nvSpPr>
            <p:cNvPr id="7" name="TextBox 1">
              <a:extLst>
                <a:ext uri="{FF2B5EF4-FFF2-40B4-BE49-F238E27FC236}">
                  <a16:creationId xmlns:a16="http://schemas.microsoft.com/office/drawing/2014/main" id="{BEB3F0A9-25C4-48FE-9721-F764ECB5E3CA}"/>
                </a:ext>
              </a:extLst>
            </p:cNvPr>
            <p:cNvSpPr txBox="1"/>
            <p:nvPr/>
          </p:nvSpPr>
          <p:spPr>
            <a:xfrm>
              <a:off x="1426460" y="4833212"/>
              <a:ext cx="3789097" cy="601885"/>
            </a:xfrm>
            <a:prstGeom prst="rect">
              <a:avLst/>
            </a:prstGeom>
            <a:noFill/>
          </p:spPr>
          <p:txBody>
            <a:bodyPr wrap="square" tIns="182880" rtlCol="0" anchor="t">
              <a:noAutofit/>
            </a:bodyPr>
            <a:lstStyle/>
            <a:p>
              <a:pPr algn="ctr"/>
              <a:r>
                <a:rPr lang="en-IN" sz="2200" b="1" dirty="0">
                  <a:solidFill>
                    <a:srgbClr val="194F71"/>
                  </a:solidFill>
                  <a:highlight>
                    <a:srgbClr val="FFFFFF"/>
                  </a:highlight>
                  <a:latin typeface="Bebas Neue Bold" panose="020B0604020202020204" charset="0"/>
                  <a:cs typeface="Arial" panose="020B0604020202020204" pitchFamily="34" charset="0"/>
                </a:rPr>
                <a:t>DOMESTIC TOURISM STATISTICS</a:t>
              </a:r>
            </a:p>
            <a:p>
              <a:pPr algn="ctr"/>
              <a:endParaRPr lang="en-GB" sz="2200" b="1" dirty="0">
                <a:solidFill>
                  <a:srgbClr val="604878"/>
                </a:solidFill>
                <a:highlight>
                  <a:srgbClr val="FFFF00"/>
                </a:highlight>
                <a:latin typeface="Bebas Neue Bold" panose="020B0604020202020204" charset="0"/>
              </a:endParaRPr>
            </a:p>
          </p:txBody>
        </p:sp>
        <p:sp>
          <p:nvSpPr>
            <p:cNvPr id="8" name="Rectangle 72">
              <a:extLst>
                <a:ext uri="{FF2B5EF4-FFF2-40B4-BE49-F238E27FC236}">
                  <a16:creationId xmlns:a16="http://schemas.microsoft.com/office/drawing/2014/main" id="{EA3D991A-4E11-45C4-B63F-696D68C9D6F4}"/>
                </a:ext>
              </a:extLst>
            </p:cNvPr>
            <p:cNvSpPr/>
            <p:nvPr/>
          </p:nvSpPr>
          <p:spPr>
            <a:xfrm>
              <a:off x="1370176" y="4795695"/>
              <a:ext cx="4154400" cy="309600"/>
            </a:xfrm>
            <a:prstGeom prst="rect">
              <a:avLst/>
            </a:prstGeom>
            <a:solidFill>
              <a:srgbClr val="FFFFFF">
                <a:lumMod val="95000"/>
              </a:srgbClr>
            </a:solidFill>
            <a:ln w="25400" cap="flat" cmpd="sng" algn="ctr">
              <a:noFill/>
              <a:prstDash val="solid"/>
            </a:ln>
            <a:effectLst/>
          </p:spPr>
          <p:txBody>
            <a:bodyPr rtlCol="0" anchor="ctr"/>
            <a:lstStyle/>
            <a:p>
              <a:pPr marL="0" marR="0" lvl="0" indent="0" algn="ctr" defTabSz="410291" eaLnBrk="1" fontAlgn="auto" latinLnBrk="0" hangingPunct="1">
                <a:lnSpc>
                  <a:spcPct val="100000"/>
                </a:lnSpc>
                <a:spcBef>
                  <a:spcPts val="0"/>
                </a:spcBef>
                <a:spcAft>
                  <a:spcPts val="0"/>
                </a:spcAft>
                <a:buClrTx/>
                <a:buSzTx/>
                <a:buFontTx/>
                <a:buNone/>
                <a:tabLst/>
                <a:defRPr/>
              </a:pPr>
              <a:endParaRPr kumimoji="0" lang="en-ZA" sz="1600" b="0" i="0" u="none" strike="noStrike" kern="0" cap="none" spc="0" normalizeH="0" baseline="0" noProof="0" dirty="0">
                <a:ln>
                  <a:noFill/>
                </a:ln>
                <a:solidFill>
                  <a:srgbClr val="FFFFFF"/>
                </a:solidFill>
                <a:effectLst/>
                <a:highlight>
                  <a:srgbClr val="FFFF00"/>
                </a:highlight>
                <a:uLnTx/>
                <a:uFillTx/>
                <a:latin typeface="Calibri"/>
                <a:ea typeface="+mn-ea"/>
                <a:cs typeface="+mn-cs"/>
              </a:endParaRPr>
            </a:p>
          </p:txBody>
        </p:sp>
      </p:grpSp>
      <p:sp>
        <p:nvSpPr>
          <p:cNvPr id="11" name="Rectangle 1">
            <a:extLst>
              <a:ext uri="{FF2B5EF4-FFF2-40B4-BE49-F238E27FC236}">
                <a16:creationId xmlns:a16="http://schemas.microsoft.com/office/drawing/2014/main" id="{4A781298-20F6-49A1-BBCF-3DAF3CD31AFF}"/>
              </a:ext>
            </a:extLst>
          </p:cNvPr>
          <p:cNvSpPr/>
          <p:nvPr/>
        </p:nvSpPr>
        <p:spPr>
          <a:xfrm>
            <a:off x="6718" y="462166"/>
            <a:ext cx="576000" cy="23385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IN" sz="1414" b="0" i="0" u="none" strike="noStrike" kern="1200" cap="none" spc="0" normalizeH="0" baseline="0" noProof="0" dirty="0">
              <a:ln>
                <a:noFill/>
              </a:ln>
              <a:solidFill>
                <a:prstClr val="white"/>
              </a:solidFill>
              <a:effectLst/>
              <a:highlight>
                <a:srgbClr val="FFFF00"/>
              </a:highlight>
              <a:uLnTx/>
              <a:uFillTx/>
              <a:latin typeface="Calibri"/>
              <a:ea typeface="+mn-ea"/>
              <a:cs typeface="+mn-cs"/>
            </a:endParaRPr>
          </a:p>
        </p:txBody>
      </p:sp>
      <p:sp>
        <p:nvSpPr>
          <p:cNvPr id="13" name="TextBox 4">
            <a:extLst>
              <a:ext uri="{FF2B5EF4-FFF2-40B4-BE49-F238E27FC236}">
                <a16:creationId xmlns:a16="http://schemas.microsoft.com/office/drawing/2014/main" id="{CCA2445A-4F7E-4AFA-B16F-7DFEE5734CA1}"/>
              </a:ext>
            </a:extLst>
          </p:cNvPr>
          <p:cNvSpPr txBox="1"/>
          <p:nvPr/>
        </p:nvSpPr>
        <p:spPr>
          <a:xfrm>
            <a:off x="728700" y="317485"/>
            <a:ext cx="4770530" cy="523220"/>
          </a:xfrm>
          <a:prstGeom prst="rect">
            <a:avLst/>
          </a:prstGeom>
          <a:noFill/>
        </p:spPr>
        <p:txBody>
          <a:bodyPr wrap="square" lIns="0" rIns="0" rtlCol="0">
            <a:spAutoFit/>
          </a:bodyPr>
          <a:lstStyle>
            <a:defPPr>
              <a:defRPr lang="en-US"/>
            </a:defPPr>
            <a:lvl1pPr>
              <a:defRPr sz="2800" b="1" kern="0">
                <a:solidFill>
                  <a:schemeClr val="tx1">
                    <a:lumMod val="75000"/>
                    <a:lumOff val="25000"/>
                  </a:schemeClr>
                </a:solidFill>
                <a:latin typeface="Bebas Neue Bold" panose="020B0606020202050201" pitchFamily="34" charset="0"/>
                <a:cs typeface="Arial" panose="020B0604020202020204" pitchFamily="34" charset="0"/>
              </a:defRPr>
            </a:lvl1pPr>
          </a:lstStyle>
          <a:p>
            <a:r>
              <a:rPr lang="en-ZA" dirty="0">
                <a:highlight>
                  <a:srgbClr val="FFFFFF"/>
                </a:highlight>
              </a:rPr>
              <a:t>About the report</a:t>
            </a:r>
          </a:p>
        </p:txBody>
      </p:sp>
      <p:sp>
        <p:nvSpPr>
          <p:cNvPr id="2" name="TextBox 76">
            <a:extLst>
              <a:ext uri="{FF2B5EF4-FFF2-40B4-BE49-F238E27FC236}">
                <a16:creationId xmlns:a16="http://schemas.microsoft.com/office/drawing/2014/main" id="{BE5167EF-D467-1A03-E0EC-C99C4A1C9555}"/>
              </a:ext>
            </a:extLst>
          </p:cNvPr>
          <p:cNvSpPr txBox="1"/>
          <p:nvPr/>
        </p:nvSpPr>
        <p:spPr>
          <a:xfrm>
            <a:off x="5415753" y="9585227"/>
            <a:ext cx="38472" cy="153888"/>
          </a:xfrm>
          <a:prstGeom prst="rect">
            <a:avLst/>
          </a:prstGeom>
          <a:noFill/>
          <a:ln>
            <a:noFill/>
          </a:ln>
        </p:spPr>
        <p:txBody>
          <a:bodyPr wrap="none" lIns="0" tIns="0" rIns="0" bIns="0" rtlCol="0" anchor="t">
            <a:spAutoFit/>
          </a:bodyPr>
          <a:lstStyle/>
          <a:p>
            <a:pPr algn="r"/>
            <a:r>
              <a:rPr lang="en-US" sz="1000" b="1" dirty="0">
                <a:solidFill>
                  <a:srgbClr val="404040"/>
                </a:solidFill>
                <a:highlight>
                  <a:srgbClr val="FFFF00"/>
                </a:highlight>
                <a:latin typeface="Trebuchet MS" panose="020B0603020202020204" pitchFamily="34" charset="0"/>
                <a:cs typeface="Arial" panose="020B0604020202020204" pitchFamily="34" charset="0"/>
              </a:rPr>
              <a:t> </a:t>
            </a:r>
            <a:endParaRPr lang="en-ZA" sz="1000" dirty="0">
              <a:solidFill>
                <a:srgbClr val="404040"/>
              </a:solidFill>
              <a:highlight>
                <a:srgbClr val="FFFF00"/>
              </a:highlight>
              <a:latin typeface="Trebuchet MS" panose="020B0603020202020204" pitchFamily="34" charset="0"/>
              <a:cs typeface="Arial" panose="020B0604020202020204" pitchFamily="34" charset="0"/>
            </a:endParaRPr>
          </a:p>
        </p:txBody>
      </p:sp>
      <p:sp>
        <p:nvSpPr>
          <p:cNvPr id="9" name="TextBox 76">
            <a:extLst>
              <a:ext uri="{FF2B5EF4-FFF2-40B4-BE49-F238E27FC236}">
                <a16:creationId xmlns:a16="http://schemas.microsoft.com/office/drawing/2014/main" id="{BD8B7F7C-AC7E-FEF0-07C1-7DCCB422D575}"/>
              </a:ext>
            </a:extLst>
          </p:cNvPr>
          <p:cNvSpPr txBox="1"/>
          <p:nvPr/>
        </p:nvSpPr>
        <p:spPr>
          <a:xfrm>
            <a:off x="2257837" y="9585227"/>
            <a:ext cx="3196388"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1587831592"/>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2"/>
          <a:srcRect l="28595" r="28595" b="48"/>
          <a:stretch>
            <a:fillRect/>
          </a:stretch>
        </p:blipFill>
        <p:spPr>
          <a:xfrm>
            <a:off x="-3600" y="0"/>
            <a:ext cx="6861600" cy="10044075"/>
          </a:xfrm>
          <a:prstGeom prst="rect">
            <a:avLst/>
          </a:prstGeom>
        </p:spPr>
      </p:pic>
      <p:sp>
        <p:nvSpPr>
          <p:cNvPr id="3" name="Rectangle 3">
            <a:extLst>
              <a:ext uri="{FF2B5EF4-FFF2-40B4-BE49-F238E27FC236}">
                <a16:creationId xmlns:a16="http://schemas.microsoft.com/office/drawing/2014/main" id="{A2D1DA57-5DE7-8EE2-6204-CDD2CC11BE1E}"/>
              </a:ext>
            </a:extLst>
          </p:cNvPr>
          <p:cNvSpPr/>
          <p:nvPr/>
        </p:nvSpPr>
        <p:spPr>
          <a:xfrm>
            <a:off x="0" y="2927775"/>
            <a:ext cx="4149079" cy="2764554"/>
          </a:xfrm>
          <a:prstGeom prst="rect">
            <a:avLst/>
          </a:prstGeom>
          <a:solidFill>
            <a:schemeClr val="tx1">
              <a:lumMod val="95000"/>
              <a:lumOff val="5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Autofit/>
          </a:bodyPr>
          <a:lstStyle/>
          <a:p>
            <a:pPr algn="r"/>
            <a:r>
              <a:rPr lang="en-IN" sz="5400" spc="600" dirty="0">
                <a:effectLst>
                  <a:outerShdw blurRad="38100" dist="38100" dir="2700000" algn="tl">
                    <a:srgbClr val="000000">
                      <a:alpha val="43137"/>
                    </a:srgbClr>
                  </a:outerShdw>
                </a:effectLst>
                <a:latin typeface="Bebas Neue Bold" panose="020B0606020202050201" pitchFamily="34" charset="0"/>
              </a:rPr>
              <a:t>DOMESTIC TOURISM PERFORMANCE</a:t>
            </a: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קבוצה 3">
            <a:extLst>
              <a:ext uri="{FF2B5EF4-FFF2-40B4-BE49-F238E27FC236}">
                <a16:creationId xmlns:a16="http://schemas.microsoft.com/office/drawing/2014/main" id="{40DC1215-AF50-8838-D0F0-862CFB9B915B}"/>
              </a:ext>
            </a:extLst>
          </p:cNvPr>
          <p:cNvGrpSpPr/>
          <p:nvPr/>
        </p:nvGrpSpPr>
        <p:grpSpPr>
          <a:xfrm>
            <a:off x="6718" y="13059"/>
            <a:ext cx="6856820" cy="1279411"/>
            <a:chOff x="6718" y="13059"/>
            <a:chExt cx="6856820" cy="1279411"/>
          </a:xfrm>
        </p:grpSpPr>
        <p:sp>
          <p:nvSpPr>
            <p:cNvPr id="2" name="TextBox 1"/>
            <p:cNvSpPr txBox="1"/>
            <p:nvPr/>
          </p:nvSpPr>
          <p:spPr>
            <a:xfrm>
              <a:off x="681752" y="424335"/>
              <a:ext cx="3105770" cy="523220"/>
            </a:xfrm>
            <a:prstGeom prst="rect">
              <a:avLst/>
            </a:prstGeom>
            <a:noFill/>
          </p:spPr>
          <p:txBody>
            <a:bodyPr wrap="square" lIns="0" rIns="0" rtlCol="0">
              <a:spAutoFit/>
            </a:bodyPr>
            <a:lstStyle>
              <a:defPPr>
                <a:defRPr lang="en-US"/>
              </a:defPPr>
              <a:lvl1pPr>
                <a:defRPr sz="2800" b="1" kern="0">
                  <a:solidFill>
                    <a:schemeClr val="tx1">
                      <a:lumMod val="75000"/>
                      <a:lumOff val="25000"/>
                    </a:schemeClr>
                  </a:solidFill>
                  <a:latin typeface="Bebas Neue Bold" panose="020B0606020202050201" pitchFamily="34" charset="0"/>
                  <a:cs typeface="Arial" panose="020B0604020202020204" pitchFamily="34" charset="0"/>
                </a:defRPr>
              </a:lvl1pPr>
            </a:lstStyle>
            <a:p>
              <a:r>
                <a:rPr lang="en-ZA" dirty="0">
                  <a:highlight>
                    <a:srgbClr val="FFFFFF"/>
                  </a:highlight>
                </a:rPr>
                <a:t>SUMMARY OF KEY FINDINGS</a:t>
              </a:r>
            </a:p>
          </p:txBody>
        </p:sp>
        <p:sp>
          <p:nvSpPr>
            <p:cNvPr id="7" name="Rectangle 6"/>
            <p:cNvSpPr/>
            <p:nvPr/>
          </p:nvSpPr>
          <p:spPr>
            <a:xfrm>
              <a:off x="6718" y="569016"/>
              <a:ext cx="576000" cy="23385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highlight>
                  <a:srgbClr val="FFFF00"/>
                </a:highlight>
              </a:endParaRPr>
            </a:p>
          </p:txBody>
        </p:sp>
        <p:grpSp>
          <p:nvGrpSpPr>
            <p:cNvPr id="78" name="Group 77">
              <a:extLst>
                <a:ext uri="{FF2B5EF4-FFF2-40B4-BE49-F238E27FC236}">
                  <a16:creationId xmlns:a16="http://schemas.microsoft.com/office/drawing/2014/main" id="{88322B0D-3A08-4FCC-AD99-B9C1500193A9}"/>
                </a:ext>
              </a:extLst>
            </p:cNvPr>
            <p:cNvGrpSpPr/>
            <p:nvPr/>
          </p:nvGrpSpPr>
          <p:grpSpPr>
            <a:xfrm rot="16200000">
              <a:off x="6081739" y="510671"/>
              <a:ext cx="1279411" cy="284187"/>
              <a:chOff x="-1768098" y="1682693"/>
              <a:chExt cx="10577544" cy="2349518"/>
            </a:xfrm>
          </p:grpSpPr>
          <p:sp>
            <p:nvSpPr>
              <p:cNvPr id="79" name="Freeform 5">
                <a:extLst>
                  <a:ext uri="{FF2B5EF4-FFF2-40B4-BE49-F238E27FC236}">
                    <a16:creationId xmlns:a16="http://schemas.microsoft.com/office/drawing/2014/main" id="{F611F29F-6457-4828-A682-566505F34DBA}"/>
                  </a:ext>
                </a:extLst>
              </p:cNvPr>
              <p:cNvSpPr>
                <a:spLocks/>
              </p:cNvSpPr>
              <p:nvPr/>
            </p:nvSpPr>
            <p:spPr bwMode="auto">
              <a:xfrm>
                <a:off x="4837440" y="2043889"/>
                <a:ext cx="3972006" cy="1988322"/>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E3010F"/>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80" name="Freeform 5">
                <a:extLst>
                  <a:ext uri="{FF2B5EF4-FFF2-40B4-BE49-F238E27FC236}">
                    <a16:creationId xmlns:a16="http://schemas.microsoft.com/office/drawing/2014/main" id="{34A7CA90-DD24-46B3-AA57-98DD3D5D7E2D}"/>
                  </a:ext>
                </a:extLst>
              </p:cNvPr>
              <p:cNvSpPr>
                <a:spLocks/>
              </p:cNvSpPr>
              <p:nvPr/>
            </p:nvSpPr>
            <p:spPr bwMode="auto">
              <a:xfrm>
                <a:off x="3357940" y="1989081"/>
                <a:ext cx="4081463" cy="2043113"/>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81" name="Freeform 6">
                <a:extLst>
                  <a:ext uri="{FF2B5EF4-FFF2-40B4-BE49-F238E27FC236}">
                    <a16:creationId xmlns:a16="http://schemas.microsoft.com/office/drawing/2014/main" id="{1FA843B6-FC40-4715-B02E-C8A23C8760B8}"/>
                  </a:ext>
                </a:extLst>
              </p:cNvPr>
              <p:cNvSpPr>
                <a:spLocks/>
              </p:cNvSpPr>
              <p:nvPr/>
            </p:nvSpPr>
            <p:spPr bwMode="auto">
              <a:xfrm>
                <a:off x="1652965" y="1822393"/>
                <a:ext cx="4418013" cy="2209800"/>
              </a:xfrm>
              <a:custGeom>
                <a:avLst/>
                <a:gdLst>
                  <a:gd name="T0" fmla="*/ 1392 w 2783"/>
                  <a:gd name="T1" fmla="*/ 0 h 1392"/>
                  <a:gd name="T2" fmla="*/ 2783 w 2783"/>
                  <a:gd name="T3" fmla="*/ 1392 h 1392"/>
                  <a:gd name="T4" fmla="*/ 1983 w 2783"/>
                  <a:gd name="T5" fmla="*/ 1392 h 1392"/>
                  <a:gd name="T6" fmla="*/ 1392 w 2783"/>
                  <a:gd name="T7" fmla="*/ 800 h 1392"/>
                  <a:gd name="T8" fmla="*/ 800 w 2783"/>
                  <a:gd name="T9" fmla="*/ 1392 h 1392"/>
                  <a:gd name="T10" fmla="*/ 0 w 2783"/>
                  <a:gd name="T11" fmla="*/ 1392 h 1392"/>
                  <a:gd name="T12" fmla="*/ 1392 w 2783"/>
                  <a:gd name="T13" fmla="*/ 0 h 1392"/>
                  <a:gd name="T14" fmla="*/ 1392 w 2783"/>
                  <a:gd name="T15" fmla="*/ 0 h 13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83" h="1392">
                    <a:moveTo>
                      <a:pt x="1392" y="0"/>
                    </a:moveTo>
                    <a:lnTo>
                      <a:pt x="2783" y="1392"/>
                    </a:lnTo>
                    <a:lnTo>
                      <a:pt x="1983" y="1392"/>
                    </a:lnTo>
                    <a:lnTo>
                      <a:pt x="1392" y="800"/>
                    </a:lnTo>
                    <a:lnTo>
                      <a:pt x="800" y="1392"/>
                    </a:lnTo>
                    <a:lnTo>
                      <a:pt x="0" y="1392"/>
                    </a:lnTo>
                    <a:lnTo>
                      <a:pt x="1392" y="0"/>
                    </a:lnTo>
                    <a:lnTo>
                      <a:pt x="1392" y="0"/>
                    </a:lnTo>
                    <a:close/>
                  </a:path>
                </a:pathLst>
              </a:custGeom>
              <a:solidFill>
                <a:srgbClr val="07141A"/>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82" name="Freeform 7">
                <a:extLst>
                  <a:ext uri="{FF2B5EF4-FFF2-40B4-BE49-F238E27FC236}">
                    <a16:creationId xmlns:a16="http://schemas.microsoft.com/office/drawing/2014/main" id="{2401D380-5F08-40CF-9B12-397B3CEEC84A}"/>
                  </a:ext>
                </a:extLst>
              </p:cNvPr>
              <p:cNvSpPr>
                <a:spLocks/>
              </p:cNvSpPr>
              <p:nvPr/>
            </p:nvSpPr>
            <p:spPr bwMode="auto">
              <a:xfrm>
                <a:off x="-45660" y="1741431"/>
                <a:ext cx="4578350" cy="2290763"/>
              </a:xfrm>
              <a:custGeom>
                <a:avLst/>
                <a:gdLst>
                  <a:gd name="T0" fmla="*/ 1442 w 2884"/>
                  <a:gd name="T1" fmla="*/ 0 h 1443"/>
                  <a:gd name="T2" fmla="*/ 2884 w 2884"/>
                  <a:gd name="T3" fmla="*/ 1443 h 1443"/>
                  <a:gd name="T4" fmla="*/ 2055 w 2884"/>
                  <a:gd name="T5" fmla="*/ 1443 h 1443"/>
                  <a:gd name="T6" fmla="*/ 1442 w 2884"/>
                  <a:gd name="T7" fmla="*/ 829 h 1443"/>
                  <a:gd name="T8" fmla="*/ 829 w 2884"/>
                  <a:gd name="T9" fmla="*/ 1443 h 1443"/>
                  <a:gd name="T10" fmla="*/ 0 w 2884"/>
                  <a:gd name="T11" fmla="*/ 1443 h 1443"/>
                  <a:gd name="T12" fmla="*/ 1442 w 2884"/>
                  <a:gd name="T13" fmla="*/ 0 h 1443"/>
                  <a:gd name="T14" fmla="*/ 1442 w 2884"/>
                  <a:gd name="T15" fmla="*/ 0 h 14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4" h="1443">
                    <a:moveTo>
                      <a:pt x="1442" y="0"/>
                    </a:moveTo>
                    <a:lnTo>
                      <a:pt x="2884" y="1443"/>
                    </a:lnTo>
                    <a:lnTo>
                      <a:pt x="2055" y="1443"/>
                    </a:lnTo>
                    <a:lnTo>
                      <a:pt x="1442" y="829"/>
                    </a:lnTo>
                    <a:lnTo>
                      <a:pt x="829" y="1443"/>
                    </a:lnTo>
                    <a:lnTo>
                      <a:pt x="0" y="1443"/>
                    </a:lnTo>
                    <a:lnTo>
                      <a:pt x="1442" y="0"/>
                    </a:lnTo>
                    <a:lnTo>
                      <a:pt x="1442" y="0"/>
                    </a:lnTo>
                    <a:close/>
                  </a:path>
                </a:pathLst>
              </a:custGeom>
              <a:solidFill>
                <a:srgbClr val="008A3B"/>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83" name="Freeform 8">
                <a:extLst>
                  <a:ext uri="{FF2B5EF4-FFF2-40B4-BE49-F238E27FC236}">
                    <a16:creationId xmlns:a16="http://schemas.microsoft.com/office/drawing/2014/main" id="{3C7DC7D8-31D8-4B33-8383-E1338AF36D01}"/>
                  </a:ext>
                </a:extLst>
              </p:cNvPr>
              <p:cNvSpPr>
                <a:spLocks/>
              </p:cNvSpPr>
              <p:nvPr/>
            </p:nvSpPr>
            <p:spPr bwMode="auto">
              <a:xfrm>
                <a:off x="-1768098" y="1682693"/>
                <a:ext cx="4695825" cy="2349500"/>
              </a:xfrm>
              <a:custGeom>
                <a:avLst/>
                <a:gdLst>
                  <a:gd name="T0" fmla="*/ 1479 w 2958"/>
                  <a:gd name="T1" fmla="*/ 0 h 1480"/>
                  <a:gd name="T2" fmla="*/ 2958 w 2958"/>
                  <a:gd name="T3" fmla="*/ 1480 h 1480"/>
                  <a:gd name="T4" fmla="*/ 2108 w 2958"/>
                  <a:gd name="T5" fmla="*/ 1480 h 1480"/>
                  <a:gd name="T6" fmla="*/ 1479 w 2958"/>
                  <a:gd name="T7" fmla="*/ 851 h 1480"/>
                  <a:gd name="T8" fmla="*/ 850 w 2958"/>
                  <a:gd name="T9" fmla="*/ 1480 h 1480"/>
                  <a:gd name="T10" fmla="*/ 0 w 2958"/>
                  <a:gd name="T11" fmla="*/ 1480 h 1480"/>
                  <a:gd name="T12" fmla="*/ 1479 w 2958"/>
                  <a:gd name="T13" fmla="*/ 0 h 1480"/>
                  <a:gd name="T14" fmla="*/ 1479 w 2958"/>
                  <a:gd name="T15" fmla="*/ 0 h 14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58" h="1480">
                    <a:moveTo>
                      <a:pt x="1479" y="0"/>
                    </a:moveTo>
                    <a:lnTo>
                      <a:pt x="2958" y="1480"/>
                    </a:lnTo>
                    <a:lnTo>
                      <a:pt x="2108" y="1480"/>
                    </a:lnTo>
                    <a:lnTo>
                      <a:pt x="1479" y="851"/>
                    </a:lnTo>
                    <a:lnTo>
                      <a:pt x="850" y="1480"/>
                    </a:lnTo>
                    <a:lnTo>
                      <a:pt x="0" y="1480"/>
                    </a:lnTo>
                    <a:lnTo>
                      <a:pt x="1479" y="0"/>
                    </a:lnTo>
                    <a:lnTo>
                      <a:pt x="1479" y="0"/>
                    </a:lnTo>
                    <a:close/>
                  </a:path>
                </a:pathLst>
              </a:custGeom>
              <a:solidFill>
                <a:srgbClr val="0D3C89"/>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grpSp>
      </p:grpSp>
      <p:sp>
        <p:nvSpPr>
          <p:cNvPr id="61" name="Rectangle 60">
            <a:extLst>
              <a:ext uri="{FF2B5EF4-FFF2-40B4-BE49-F238E27FC236}">
                <a16:creationId xmlns:a16="http://schemas.microsoft.com/office/drawing/2014/main" id="{22AD0C17-18C9-4FE5-99EB-FFCA9534DCCB}"/>
              </a:ext>
            </a:extLst>
          </p:cNvPr>
          <p:cNvSpPr/>
          <p:nvPr/>
        </p:nvSpPr>
        <p:spPr>
          <a:xfrm>
            <a:off x="4411507" y="1114934"/>
            <a:ext cx="1785616" cy="3478024"/>
          </a:xfrm>
          <a:prstGeom prst="rect">
            <a:avLst/>
          </a:prstGeom>
          <a:solidFill>
            <a:srgbClr val="E0EFF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sz="1800" dirty="0">
              <a:highlight>
                <a:srgbClr val="FFFF00"/>
              </a:highlight>
              <a:latin typeface="Trebuchet MS" panose="020B0603020202020204" pitchFamily="34" charset="0"/>
            </a:endParaRPr>
          </a:p>
        </p:txBody>
      </p:sp>
      <p:sp>
        <p:nvSpPr>
          <p:cNvPr id="62" name="Freeform: Shape 61">
            <a:extLst>
              <a:ext uri="{FF2B5EF4-FFF2-40B4-BE49-F238E27FC236}">
                <a16:creationId xmlns:a16="http://schemas.microsoft.com/office/drawing/2014/main" id="{E0C9330A-D079-487E-8D9C-A42400145B6E}"/>
              </a:ext>
            </a:extLst>
          </p:cNvPr>
          <p:cNvSpPr/>
          <p:nvPr/>
        </p:nvSpPr>
        <p:spPr>
          <a:xfrm>
            <a:off x="4195698" y="1104879"/>
            <a:ext cx="1005840" cy="800100"/>
          </a:xfrm>
          <a:custGeom>
            <a:avLst/>
            <a:gdLst>
              <a:gd name="connsiteX0" fmla="*/ 30480 w 1005840"/>
              <a:gd name="connsiteY0" fmla="*/ 800100 h 800100"/>
              <a:gd name="connsiteX1" fmla="*/ 30480 w 1005840"/>
              <a:gd name="connsiteY1" fmla="*/ 800100 h 800100"/>
              <a:gd name="connsiteX2" fmla="*/ 160020 w 1005840"/>
              <a:gd name="connsiteY2" fmla="*/ 708660 h 800100"/>
              <a:gd name="connsiteX3" fmla="*/ 777240 w 1005840"/>
              <a:gd name="connsiteY3" fmla="*/ 198120 h 800100"/>
              <a:gd name="connsiteX4" fmla="*/ 1005840 w 1005840"/>
              <a:gd name="connsiteY4" fmla="*/ 198120 h 800100"/>
              <a:gd name="connsiteX5" fmla="*/ 1005840 w 1005840"/>
              <a:gd name="connsiteY5" fmla="*/ 0 h 800100"/>
              <a:gd name="connsiteX6" fmla="*/ 0 w 1005840"/>
              <a:gd name="connsiteY6" fmla="*/ 0 h 800100"/>
              <a:gd name="connsiteX7" fmla="*/ 30480 w 1005840"/>
              <a:gd name="connsiteY7" fmla="*/ 800100 h 80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5840" h="800100">
                <a:moveTo>
                  <a:pt x="30480" y="800100"/>
                </a:moveTo>
                <a:lnTo>
                  <a:pt x="30480" y="800100"/>
                </a:lnTo>
                <a:lnTo>
                  <a:pt x="160020" y="708660"/>
                </a:lnTo>
                <a:lnTo>
                  <a:pt x="777240" y="198120"/>
                </a:lnTo>
                <a:lnTo>
                  <a:pt x="1005840" y="198120"/>
                </a:lnTo>
                <a:lnTo>
                  <a:pt x="1005840" y="0"/>
                </a:lnTo>
                <a:lnTo>
                  <a:pt x="0" y="0"/>
                </a:lnTo>
                <a:lnTo>
                  <a:pt x="30480" y="8001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highlight>
                <a:srgbClr val="FFFF00"/>
              </a:highlight>
            </a:endParaRPr>
          </a:p>
        </p:txBody>
      </p:sp>
      <p:sp>
        <p:nvSpPr>
          <p:cNvPr id="63" name="Shape 5087">
            <a:extLst>
              <a:ext uri="{FF2B5EF4-FFF2-40B4-BE49-F238E27FC236}">
                <a16:creationId xmlns:a16="http://schemas.microsoft.com/office/drawing/2014/main" id="{7F74DA91-2798-4449-835D-1522131A74D1}"/>
              </a:ext>
            </a:extLst>
          </p:cNvPr>
          <p:cNvSpPr/>
          <p:nvPr/>
        </p:nvSpPr>
        <p:spPr>
          <a:xfrm rot="16200000">
            <a:off x="4599313" y="836945"/>
            <a:ext cx="635384" cy="1038181"/>
          </a:xfrm>
          <a:custGeom>
            <a:avLst/>
            <a:gdLst/>
            <a:ahLst/>
            <a:cxnLst>
              <a:cxn ang="0">
                <a:pos x="wd2" y="hd2"/>
              </a:cxn>
              <a:cxn ang="5400000">
                <a:pos x="wd2" y="hd2"/>
              </a:cxn>
              <a:cxn ang="10800000">
                <a:pos x="wd2" y="hd2"/>
              </a:cxn>
              <a:cxn ang="16200000">
                <a:pos x="wd2" y="hd2"/>
              </a:cxn>
            </a:cxnLst>
            <a:rect l="0" t="0" r="r" b="b"/>
            <a:pathLst>
              <a:path w="21600" h="21600" extrusionOk="0">
                <a:moveTo>
                  <a:pt x="1629" y="0"/>
                </a:moveTo>
                <a:cubicBezTo>
                  <a:pt x="2183" y="513"/>
                  <a:pt x="2601" y="1076"/>
                  <a:pt x="2868" y="1669"/>
                </a:cubicBezTo>
                <a:cubicBezTo>
                  <a:pt x="3167" y="2331"/>
                  <a:pt x="3273" y="3021"/>
                  <a:pt x="3182" y="3706"/>
                </a:cubicBezTo>
                <a:lnTo>
                  <a:pt x="3182" y="15087"/>
                </a:lnTo>
                <a:lnTo>
                  <a:pt x="0" y="15087"/>
                </a:lnTo>
                <a:lnTo>
                  <a:pt x="10358" y="21427"/>
                </a:lnTo>
                <a:cubicBezTo>
                  <a:pt x="10486" y="21536"/>
                  <a:pt x="10692" y="21600"/>
                  <a:pt x="10911" y="21600"/>
                </a:cubicBezTo>
                <a:cubicBezTo>
                  <a:pt x="11130" y="21600"/>
                  <a:pt x="11336" y="21536"/>
                  <a:pt x="11464" y="21427"/>
                </a:cubicBezTo>
                <a:lnTo>
                  <a:pt x="21600" y="15224"/>
                </a:lnTo>
                <a:lnTo>
                  <a:pt x="18323" y="15224"/>
                </a:lnTo>
                <a:lnTo>
                  <a:pt x="18323" y="12241"/>
                </a:lnTo>
                <a:cubicBezTo>
                  <a:pt x="18386" y="11569"/>
                  <a:pt x="18142" y="10900"/>
                  <a:pt x="17620" y="10308"/>
                </a:cubicBezTo>
                <a:cubicBezTo>
                  <a:pt x="17410" y="10070"/>
                  <a:pt x="17156" y="9847"/>
                  <a:pt x="16864" y="9643"/>
                </a:cubicBezTo>
                <a:lnTo>
                  <a:pt x="1629" y="0"/>
                </a:lnTo>
                <a:close/>
              </a:path>
            </a:pathLst>
          </a:custGeom>
          <a:solidFill>
            <a:srgbClr val="1B587C"/>
          </a:solidFill>
          <a:ln w="12700" cap="flat">
            <a:noFill/>
            <a:miter lim="400000"/>
          </a:ln>
          <a:effectLst/>
        </p:spPr>
        <p:txBody>
          <a:bodyPr wrap="square" lIns="0" tIns="0" rIns="0" bIns="0" numCol="1" anchor="ctr">
            <a:noAutofit/>
          </a:bodyPr>
          <a:lstStyle/>
          <a:p>
            <a:pPr marL="0" marR="0" lvl="0" indent="0" algn="ctr" defTabSz="825500" eaLnBrk="1" fontAlgn="auto" latinLnBrk="0" hangingPunct="1">
              <a:lnSpc>
                <a:spcPct val="100000"/>
              </a:lnSpc>
              <a:spcBef>
                <a:spcPts val="0"/>
              </a:spcBef>
              <a:spcAft>
                <a:spcPts val="0"/>
              </a:spcAft>
              <a:buClrTx/>
              <a:buSzTx/>
              <a:buFontTx/>
              <a:buNone/>
              <a:tabLst/>
              <a:defRPr sz="3200"/>
            </a:pPr>
            <a:endParaRPr kumimoji="0" sz="2800" b="0" i="0" u="none" strike="noStrike" kern="0" cap="none" spc="0" normalizeH="0" baseline="0" noProof="0" dirty="0">
              <a:ln>
                <a:noFill/>
              </a:ln>
              <a:solidFill>
                <a:sysClr val="windowText" lastClr="000000"/>
              </a:solidFill>
              <a:effectLst/>
              <a:highlight>
                <a:srgbClr val="FFFF00"/>
              </a:highlight>
              <a:uLnTx/>
              <a:uFillTx/>
              <a:latin typeface="Helvetica Light"/>
              <a:sym typeface="Helvetica Light"/>
            </a:endParaRPr>
          </a:p>
        </p:txBody>
      </p:sp>
      <p:sp>
        <p:nvSpPr>
          <p:cNvPr id="64" name="Rectangle 63">
            <a:extLst>
              <a:ext uri="{FF2B5EF4-FFF2-40B4-BE49-F238E27FC236}">
                <a16:creationId xmlns:a16="http://schemas.microsoft.com/office/drawing/2014/main" id="{4634D880-F829-49CB-B86D-4F679D29CD1E}"/>
              </a:ext>
            </a:extLst>
          </p:cNvPr>
          <p:cNvSpPr/>
          <p:nvPr/>
        </p:nvSpPr>
        <p:spPr>
          <a:xfrm>
            <a:off x="2528900" y="1114934"/>
            <a:ext cx="1785616" cy="3478024"/>
          </a:xfrm>
          <a:prstGeom prst="rect">
            <a:avLst/>
          </a:prstGeom>
          <a:solidFill>
            <a:srgbClr val="FFEC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sz="1800" dirty="0">
              <a:highlight>
                <a:srgbClr val="FFFF00"/>
              </a:highlight>
              <a:latin typeface="Trebuchet MS" panose="020B0603020202020204" pitchFamily="34" charset="0"/>
            </a:endParaRPr>
          </a:p>
        </p:txBody>
      </p:sp>
      <p:sp>
        <p:nvSpPr>
          <p:cNvPr id="65" name="Freeform: Shape 64">
            <a:extLst>
              <a:ext uri="{FF2B5EF4-FFF2-40B4-BE49-F238E27FC236}">
                <a16:creationId xmlns:a16="http://schemas.microsoft.com/office/drawing/2014/main" id="{7C8392BB-9BDF-4538-B4F1-0AB47E2914BB}"/>
              </a:ext>
            </a:extLst>
          </p:cNvPr>
          <p:cNvSpPr/>
          <p:nvPr/>
        </p:nvSpPr>
        <p:spPr>
          <a:xfrm>
            <a:off x="2319789" y="1107834"/>
            <a:ext cx="1005840" cy="800100"/>
          </a:xfrm>
          <a:custGeom>
            <a:avLst/>
            <a:gdLst>
              <a:gd name="connsiteX0" fmla="*/ 30480 w 1005840"/>
              <a:gd name="connsiteY0" fmla="*/ 800100 h 800100"/>
              <a:gd name="connsiteX1" fmla="*/ 30480 w 1005840"/>
              <a:gd name="connsiteY1" fmla="*/ 800100 h 800100"/>
              <a:gd name="connsiteX2" fmla="*/ 160020 w 1005840"/>
              <a:gd name="connsiteY2" fmla="*/ 708660 h 800100"/>
              <a:gd name="connsiteX3" fmla="*/ 777240 w 1005840"/>
              <a:gd name="connsiteY3" fmla="*/ 198120 h 800100"/>
              <a:gd name="connsiteX4" fmla="*/ 1005840 w 1005840"/>
              <a:gd name="connsiteY4" fmla="*/ 198120 h 800100"/>
              <a:gd name="connsiteX5" fmla="*/ 1005840 w 1005840"/>
              <a:gd name="connsiteY5" fmla="*/ 0 h 800100"/>
              <a:gd name="connsiteX6" fmla="*/ 0 w 1005840"/>
              <a:gd name="connsiteY6" fmla="*/ 0 h 800100"/>
              <a:gd name="connsiteX7" fmla="*/ 30480 w 1005840"/>
              <a:gd name="connsiteY7" fmla="*/ 800100 h 80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5840" h="800100">
                <a:moveTo>
                  <a:pt x="30480" y="800100"/>
                </a:moveTo>
                <a:lnTo>
                  <a:pt x="30480" y="800100"/>
                </a:lnTo>
                <a:lnTo>
                  <a:pt x="160020" y="708660"/>
                </a:lnTo>
                <a:lnTo>
                  <a:pt x="777240" y="198120"/>
                </a:lnTo>
                <a:lnTo>
                  <a:pt x="1005840" y="198120"/>
                </a:lnTo>
                <a:lnTo>
                  <a:pt x="1005840" y="0"/>
                </a:lnTo>
                <a:lnTo>
                  <a:pt x="0" y="0"/>
                </a:lnTo>
                <a:lnTo>
                  <a:pt x="30480" y="8001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highlight>
                <a:srgbClr val="FFFF00"/>
              </a:highlight>
            </a:endParaRPr>
          </a:p>
        </p:txBody>
      </p:sp>
      <p:sp>
        <p:nvSpPr>
          <p:cNvPr id="66" name="Shape 5087">
            <a:extLst>
              <a:ext uri="{FF2B5EF4-FFF2-40B4-BE49-F238E27FC236}">
                <a16:creationId xmlns:a16="http://schemas.microsoft.com/office/drawing/2014/main" id="{6AEF5453-5B3A-4A5D-A6DE-F0A7A89501B0}"/>
              </a:ext>
            </a:extLst>
          </p:cNvPr>
          <p:cNvSpPr/>
          <p:nvPr/>
        </p:nvSpPr>
        <p:spPr>
          <a:xfrm rot="16200000">
            <a:off x="2747642" y="836945"/>
            <a:ext cx="635384" cy="1038181"/>
          </a:xfrm>
          <a:custGeom>
            <a:avLst/>
            <a:gdLst/>
            <a:ahLst/>
            <a:cxnLst>
              <a:cxn ang="0">
                <a:pos x="wd2" y="hd2"/>
              </a:cxn>
              <a:cxn ang="5400000">
                <a:pos x="wd2" y="hd2"/>
              </a:cxn>
              <a:cxn ang="10800000">
                <a:pos x="wd2" y="hd2"/>
              </a:cxn>
              <a:cxn ang="16200000">
                <a:pos x="wd2" y="hd2"/>
              </a:cxn>
            </a:cxnLst>
            <a:rect l="0" t="0" r="r" b="b"/>
            <a:pathLst>
              <a:path w="21600" h="21600" extrusionOk="0">
                <a:moveTo>
                  <a:pt x="1629" y="0"/>
                </a:moveTo>
                <a:cubicBezTo>
                  <a:pt x="2183" y="513"/>
                  <a:pt x="2601" y="1076"/>
                  <a:pt x="2868" y="1669"/>
                </a:cubicBezTo>
                <a:cubicBezTo>
                  <a:pt x="3167" y="2331"/>
                  <a:pt x="3273" y="3021"/>
                  <a:pt x="3182" y="3706"/>
                </a:cubicBezTo>
                <a:lnTo>
                  <a:pt x="3182" y="15087"/>
                </a:lnTo>
                <a:lnTo>
                  <a:pt x="0" y="15087"/>
                </a:lnTo>
                <a:lnTo>
                  <a:pt x="10358" y="21427"/>
                </a:lnTo>
                <a:cubicBezTo>
                  <a:pt x="10486" y="21536"/>
                  <a:pt x="10692" y="21600"/>
                  <a:pt x="10911" y="21600"/>
                </a:cubicBezTo>
                <a:cubicBezTo>
                  <a:pt x="11130" y="21600"/>
                  <a:pt x="11336" y="21536"/>
                  <a:pt x="11464" y="21427"/>
                </a:cubicBezTo>
                <a:lnTo>
                  <a:pt x="21600" y="15224"/>
                </a:lnTo>
                <a:lnTo>
                  <a:pt x="18323" y="15224"/>
                </a:lnTo>
                <a:lnTo>
                  <a:pt x="18323" y="12241"/>
                </a:lnTo>
                <a:cubicBezTo>
                  <a:pt x="18386" y="11569"/>
                  <a:pt x="18142" y="10900"/>
                  <a:pt x="17620" y="10308"/>
                </a:cubicBezTo>
                <a:cubicBezTo>
                  <a:pt x="17410" y="10070"/>
                  <a:pt x="17156" y="9847"/>
                  <a:pt x="16864" y="9643"/>
                </a:cubicBezTo>
                <a:lnTo>
                  <a:pt x="1629" y="0"/>
                </a:lnTo>
                <a:close/>
              </a:path>
            </a:pathLst>
          </a:custGeom>
          <a:solidFill>
            <a:srgbClr val="FFC000"/>
          </a:solidFill>
          <a:ln w="12700" cap="flat">
            <a:noFill/>
            <a:miter lim="400000"/>
          </a:ln>
          <a:effectLst/>
        </p:spPr>
        <p:txBody>
          <a:bodyPr wrap="square" lIns="0" tIns="0" rIns="0" bIns="0" numCol="1" anchor="ctr">
            <a:noAutofit/>
          </a:bodyPr>
          <a:lstStyle/>
          <a:p>
            <a:pPr marL="0" marR="0" lvl="0" indent="0" algn="ctr" defTabSz="825500" eaLnBrk="1" fontAlgn="auto" latinLnBrk="0" hangingPunct="1">
              <a:lnSpc>
                <a:spcPct val="100000"/>
              </a:lnSpc>
              <a:spcBef>
                <a:spcPts val="0"/>
              </a:spcBef>
              <a:spcAft>
                <a:spcPts val="0"/>
              </a:spcAft>
              <a:buClrTx/>
              <a:buSzTx/>
              <a:buFontTx/>
              <a:buNone/>
              <a:tabLst/>
              <a:defRPr sz="3200"/>
            </a:pPr>
            <a:endParaRPr kumimoji="0" sz="2800" b="0" i="0" u="none" strike="noStrike" kern="0" cap="none" spc="0" normalizeH="0" baseline="0" noProof="0" dirty="0">
              <a:ln>
                <a:noFill/>
              </a:ln>
              <a:solidFill>
                <a:sysClr val="windowText" lastClr="000000"/>
              </a:solidFill>
              <a:effectLst/>
              <a:highlight>
                <a:srgbClr val="FFFF00"/>
              </a:highlight>
              <a:uLnTx/>
              <a:uFillTx/>
              <a:latin typeface="Helvetica Light"/>
              <a:sym typeface="Helvetica Light"/>
            </a:endParaRPr>
          </a:p>
        </p:txBody>
      </p:sp>
      <p:sp>
        <p:nvSpPr>
          <p:cNvPr id="67" name="Rectangle 66">
            <a:extLst>
              <a:ext uri="{FF2B5EF4-FFF2-40B4-BE49-F238E27FC236}">
                <a16:creationId xmlns:a16="http://schemas.microsoft.com/office/drawing/2014/main" id="{01C25794-C4E7-47A4-835A-711A6F3F94D8}"/>
              </a:ext>
            </a:extLst>
          </p:cNvPr>
          <p:cNvSpPr/>
          <p:nvPr/>
        </p:nvSpPr>
        <p:spPr>
          <a:xfrm>
            <a:off x="676275" y="1114934"/>
            <a:ext cx="1785616" cy="3478025"/>
          </a:xfrm>
          <a:prstGeom prst="rect">
            <a:avLst/>
          </a:prstGeom>
          <a:solidFill>
            <a:srgbClr val="FFE7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sz="1800" dirty="0">
              <a:highlight>
                <a:srgbClr val="FFFF00"/>
              </a:highlight>
              <a:latin typeface="Trebuchet MS" panose="020B0603020202020204" pitchFamily="34" charset="0"/>
            </a:endParaRPr>
          </a:p>
        </p:txBody>
      </p:sp>
      <p:sp>
        <p:nvSpPr>
          <p:cNvPr id="68" name="Freeform: Shape 67">
            <a:extLst>
              <a:ext uri="{FF2B5EF4-FFF2-40B4-BE49-F238E27FC236}">
                <a16:creationId xmlns:a16="http://schemas.microsoft.com/office/drawing/2014/main" id="{0C8145EA-5E0A-4DE7-A163-F34C48C83A25}"/>
              </a:ext>
            </a:extLst>
          </p:cNvPr>
          <p:cNvSpPr/>
          <p:nvPr/>
        </p:nvSpPr>
        <p:spPr>
          <a:xfrm>
            <a:off x="455273" y="1078966"/>
            <a:ext cx="1005840" cy="800100"/>
          </a:xfrm>
          <a:custGeom>
            <a:avLst/>
            <a:gdLst>
              <a:gd name="connsiteX0" fmla="*/ 30480 w 1005840"/>
              <a:gd name="connsiteY0" fmla="*/ 800100 h 800100"/>
              <a:gd name="connsiteX1" fmla="*/ 30480 w 1005840"/>
              <a:gd name="connsiteY1" fmla="*/ 800100 h 800100"/>
              <a:gd name="connsiteX2" fmla="*/ 160020 w 1005840"/>
              <a:gd name="connsiteY2" fmla="*/ 708660 h 800100"/>
              <a:gd name="connsiteX3" fmla="*/ 777240 w 1005840"/>
              <a:gd name="connsiteY3" fmla="*/ 198120 h 800100"/>
              <a:gd name="connsiteX4" fmla="*/ 1005840 w 1005840"/>
              <a:gd name="connsiteY4" fmla="*/ 198120 h 800100"/>
              <a:gd name="connsiteX5" fmla="*/ 1005840 w 1005840"/>
              <a:gd name="connsiteY5" fmla="*/ 0 h 800100"/>
              <a:gd name="connsiteX6" fmla="*/ 0 w 1005840"/>
              <a:gd name="connsiteY6" fmla="*/ 0 h 800100"/>
              <a:gd name="connsiteX7" fmla="*/ 30480 w 1005840"/>
              <a:gd name="connsiteY7" fmla="*/ 800100 h 80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5840" h="800100">
                <a:moveTo>
                  <a:pt x="30480" y="800100"/>
                </a:moveTo>
                <a:lnTo>
                  <a:pt x="30480" y="800100"/>
                </a:lnTo>
                <a:lnTo>
                  <a:pt x="160020" y="708660"/>
                </a:lnTo>
                <a:lnTo>
                  <a:pt x="777240" y="198120"/>
                </a:lnTo>
                <a:lnTo>
                  <a:pt x="1005840" y="198120"/>
                </a:lnTo>
                <a:lnTo>
                  <a:pt x="1005840" y="0"/>
                </a:lnTo>
                <a:lnTo>
                  <a:pt x="0" y="0"/>
                </a:lnTo>
                <a:lnTo>
                  <a:pt x="30480" y="8001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highlight>
                <a:srgbClr val="FFFF00"/>
              </a:highlight>
            </a:endParaRPr>
          </a:p>
        </p:txBody>
      </p:sp>
      <p:sp>
        <p:nvSpPr>
          <p:cNvPr id="69" name="Rectangle 68">
            <a:extLst>
              <a:ext uri="{FF2B5EF4-FFF2-40B4-BE49-F238E27FC236}">
                <a16:creationId xmlns:a16="http://schemas.microsoft.com/office/drawing/2014/main" id="{F2E4DB9B-AC08-4B27-9343-53DF01A1AAA9}"/>
              </a:ext>
            </a:extLst>
          </p:cNvPr>
          <p:cNvSpPr/>
          <p:nvPr/>
        </p:nvSpPr>
        <p:spPr>
          <a:xfrm>
            <a:off x="728701" y="1746027"/>
            <a:ext cx="1671600" cy="2846933"/>
          </a:xfrm>
          <a:prstGeom prst="rect">
            <a:avLst/>
          </a:prstGeom>
        </p:spPr>
        <p:txBody>
          <a:bodyPr wrap="square" lIns="0" tIns="0" rIns="0" bIns="0">
            <a:spAutoFit/>
          </a:bodyPr>
          <a:lstStyle/>
          <a:p>
            <a:pPr marL="0" lvl="1">
              <a:spcBef>
                <a:spcPts val="0"/>
              </a:spcBef>
              <a:buClr>
                <a:srgbClr val="008DC2"/>
              </a:buClr>
              <a:buSzPct val="100000"/>
            </a:pPr>
            <a:r>
              <a:rPr lang="en-ZA" sz="1050" dirty="0">
                <a:solidFill>
                  <a:srgbClr val="C00000"/>
                </a:solidFill>
                <a:latin typeface="Trebuchet MS" panose="020B0603020202020204" pitchFamily="34" charset="0"/>
              </a:rPr>
              <a:t>In the </a:t>
            </a:r>
            <a:r>
              <a:rPr lang="en-US" sz="1050" dirty="0">
                <a:solidFill>
                  <a:srgbClr val="C00000"/>
                </a:solidFill>
                <a:latin typeface="Trebuchet MS" panose="020B0603020202020204" pitchFamily="34" charset="0"/>
              </a:rPr>
              <a:t>1</a:t>
            </a:r>
            <a:r>
              <a:rPr lang="en-US" sz="1050" baseline="30000" dirty="0">
                <a:solidFill>
                  <a:srgbClr val="C00000"/>
                </a:solidFill>
                <a:latin typeface="Trebuchet MS" panose="020B0603020202020204" pitchFamily="34" charset="0"/>
              </a:rPr>
              <a:t>st</a:t>
            </a:r>
            <a:r>
              <a:rPr lang="en-US" sz="1050" dirty="0">
                <a:solidFill>
                  <a:srgbClr val="C00000"/>
                </a:solidFill>
                <a:latin typeface="Trebuchet MS" panose="020B0603020202020204" pitchFamily="34" charset="0"/>
              </a:rPr>
              <a:t> </a:t>
            </a:r>
            <a:r>
              <a:rPr lang="en-ZA" sz="1050" dirty="0">
                <a:solidFill>
                  <a:srgbClr val="C00000"/>
                </a:solidFill>
                <a:latin typeface="Trebuchet MS" panose="020B0603020202020204" pitchFamily="34" charset="0"/>
              </a:rPr>
              <a:t>quarter of 2023, there were</a:t>
            </a:r>
          </a:p>
          <a:p>
            <a:pPr marL="0" lvl="1">
              <a:spcBef>
                <a:spcPts val="0"/>
              </a:spcBef>
              <a:buClr>
                <a:srgbClr val="008DC2"/>
              </a:buClr>
              <a:buSzPct val="100000"/>
            </a:pPr>
            <a:r>
              <a:rPr lang="en-ZA" sz="1800" b="1" dirty="0">
                <a:solidFill>
                  <a:srgbClr val="C00000"/>
                </a:solidFill>
                <a:latin typeface="Trebuchet MS" panose="020B0603020202020204" pitchFamily="34" charset="0"/>
              </a:rPr>
              <a:t>8.7 million overnight domestic trips. </a:t>
            </a:r>
            <a:r>
              <a:rPr lang="en-ZA" sz="1000" dirty="0">
                <a:solidFill>
                  <a:srgbClr val="C00000"/>
                </a:solidFill>
                <a:latin typeface="Trebuchet MS" panose="020B0603020202020204" pitchFamily="34" charset="0"/>
              </a:rPr>
              <a:t>This is +80.8% growth on previous Q1 2019 numbers. </a:t>
            </a:r>
            <a:r>
              <a:rPr lang="en-US" sz="1000" dirty="0">
                <a:solidFill>
                  <a:srgbClr val="C00000"/>
                </a:solidFill>
                <a:latin typeface="Trebuchet MS" panose="020B0603020202020204" pitchFamily="34" charset="0"/>
              </a:rPr>
              <a:t>Domestic trips continue to be mainly for VFR purposes (49.3%), as well as increasingly for holiday purposes (27.0%). This quarter though, VFR has not reached its Q1 2019 level (63.5%) while holidays surpassed it (+4.5% points).</a:t>
            </a:r>
            <a:endParaRPr lang="en-GB" sz="1000" dirty="0">
              <a:solidFill>
                <a:srgbClr val="C00000"/>
              </a:solidFill>
              <a:latin typeface="Trebuchet MS" panose="020B0603020202020204" pitchFamily="34" charset="0"/>
            </a:endParaRPr>
          </a:p>
        </p:txBody>
      </p:sp>
      <p:sp>
        <p:nvSpPr>
          <p:cNvPr id="70" name="Rectangle 69">
            <a:extLst>
              <a:ext uri="{FF2B5EF4-FFF2-40B4-BE49-F238E27FC236}">
                <a16:creationId xmlns:a16="http://schemas.microsoft.com/office/drawing/2014/main" id="{BBE54E98-E7CD-42D8-9125-DE49B0F1CCCA}"/>
              </a:ext>
            </a:extLst>
          </p:cNvPr>
          <p:cNvSpPr/>
          <p:nvPr/>
        </p:nvSpPr>
        <p:spPr>
          <a:xfrm>
            <a:off x="2573905" y="1746027"/>
            <a:ext cx="1689426" cy="2769989"/>
          </a:xfrm>
          <a:prstGeom prst="rect">
            <a:avLst/>
          </a:prstGeom>
        </p:spPr>
        <p:txBody>
          <a:bodyPr wrap="square" lIns="0" tIns="0" rIns="0" bIns="0">
            <a:spAutoFit/>
          </a:bodyPr>
          <a:lstStyle/>
          <a:p>
            <a:pPr marL="0" lvl="1">
              <a:spcBef>
                <a:spcPts val="0"/>
              </a:spcBef>
              <a:buClr>
                <a:srgbClr val="008DC2"/>
              </a:buClr>
              <a:buSzPct val="100000"/>
            </a:pPr>
            <a:r>
              <a:rPr lang="en-ZA" sz="1000" dirty="0">
                <a:solidFill>
                  <a:schemeClr val="tx1">
                    <a:lumMod val="75000"/>
                    <a:lumOff val="25000"/>
                  </a:schemeClr>
                </a:solidFill>
                <a:latin typeface="Trebuchet MS" panose="020B0603020202020204" pitchFamily="34" charset="0"/>
              </a:rPr>
              <a:t>Overnight domestic tourism generated a total of </a:t>
            </a:r>
          </a:p>
          <a:p>
            <a:pPr marL="0" lvl="1">
              <a:spcBef>
                <a:spcPts val="0"/>
              </a:spcBef>
              <a:buClr>
                <a:srgbClr val="008DC2"/>
              </a:buClr>
              <a:buSzPct val="100000"/>
            </a:pPr>
            <a:r>
              <a:rPr lang="en-ZA" sz="1800" b="1" dirty="0">
                <a:solidFill>
                  <a:srgbClr val="FFC000"/>
                </a:solidFill>
                <a:latin typeface="Trebuchet MS" panose="020B0603020202020204" pitchFamily="34" charset="0"/>
              </a:rPr>
              <a:t>ZAR 23.5 billion </a:t>
            </a:r>
            <a:r>
              <a:rPr lang="en-ZA" sz="1000" dirty="0">
                <a:solidFill>
                  <a:schemeClr val="tx1">
                    <a:lumMod val="75000"/>
                    <a:lumOff val="25000"/>
                  </a:schemeClr>
                </a:solidFill>
                <a:latin typeface="Trebuchet MS" panose="020B0603020202020204" pitchFamily="34" charset="0"/>
              </a:rPr>
              <a:t>in revenue, representing an increase of +187.3% over Q1 2019 but NOT an all-time high for the first quarter. Higher spend has also brought on a much higher </a:t>
            </a:r>
            <a:r>
              <a:rPr lang="en-ZA" sz="1800" b="1" dirty="0">
                <a:solidFill>
                  <a:srgbClr val="FFC000"/>
                </a:solidFill>
                <a:latin typeface="Trebuchet MS" panose="020B0603020202020204" pitchFamily="34" charset="0"/>
              </a:rPr>
              <a:t>average spend of ZAR 2,693 </a:t>
            </a:r>
            <a:r>
              <a:rPr lang="en-ZA" sz="1000" dirty="0">
                <a:solidFill>
                  <a:schemeClr val="tx1">
                    <a:lumMod val="75000"/>
                    <a:lumOff val="25000"/>
                  </a:schemeClr>
                </a:solidFill>
                <a:latin typeface="Trebuchet MS" panose="020B0603020202020204" pitchFamily="34" charset="0"/>
              </a:rPr>
              <a:t>(+59.3% vs. Q1 2019) </a:t>
            </a:r>
            <a:r>
              <a:rPr lang="en-ZA" sz="1000" i="1" dirty="0">
                <a:solidFill>
                  <a:schemeClr val="tx1">
                    <a:lumMod val="75000"/>
                    <a:lumOff val="25000"/>
                  </a:schemeClr>
                </a:solidFill>
                <a:latin typeface="Trebuchet MS" panose="020B0603020202020204" pitchFamily="34" charset="0"/>
              </a:rPr>
              <a:t>albeit lower than Q1 2022’s high of ZAR 3,050</a:t>
            </a:r>
            <a:r>
              <a:rPr lang="en-ZA" sz="1000" dirty="0">
                <a:solidFill>
                  <a:schemeClr val="tx1">
                    <a:lumMod val="75000"/>
                    <a:lumOff val="25000"/>
                  </a:schemeClr>
                </a:solidFill>
                <a:latin typeface="Trebuchet MS" panose="020B0603020202020204" pitchFamily="34" charset="0"/>
              </a:rPr>
              <a:t>.</a:t>
            </a:r>
          </a:p>
        </p:txBody>
      </p:sp>
      <p:sp>
        <p:nvSpPr>
          <p:cNvPr id="71" name="Rectangle 70">
            <a:extLst>
              <a:ext uri="{FF2B5EF4-FFF2-40B4-BE49-F238E27FC236}">
                <a16:creationId xmlns:a16="http://schemas.microsoft.com/office/drawing/2014/main" id="{694616E5-58D4-4882-AD74-2D4DC1332F1F}"/>
              </a:ext>
            </a:extLst>
          </p:cNvPr>
          <p:cNvSpPr/>
          <p:nvPr/>
        </p:nvSpPr>
        <p:spPr>
          <a:xfrm>
            <a:off x="4464114" y="1746027"/>
            <a:ext cx="1717611" cy="2923877"/>
          </a:xfrm>
          <a:prstGeom prst="rect">
            <a:avLst/>
          </a:prstGeom>
        </p:spPr>
        <p:txBody>
          <a:bodyPr wrap="square" lIns="0" tIns="0" rIns="0" bIns="0">
            <a:spAutoFit/>
          </a:bodyPr>
          <a:lstStyle/>
          <a:p>
            <a:pPr marL="0" lvl="1">
              <a:spcBef>
                <a:spcPts val="0"/>
              </a:spcBef>
              <a:buClr>
                <a:srgbClr val="008DC2"/>
              </a:buClr>
              <a:buSzPct val="100000"/>
            </a:pPr>
            <a:r>
              <a:rPr lang="en-US" sz="1000" dirty="0">
                <a:solidFill>
                  <a:schemeClr val="tx1">
                    <a:lumMod val="75000"/>
                    <a:lumOff val="25000"/>
                  </a:schemeClr>
                </a:solidFill>
                <a:latin typeface="Trebuchet MS" panose="020B0603020202020204" pitchFamily="34" charset="0"/>
              </a:rPr>
              <a:t>The average duration of stay for </a:t>
            </a:r>
            <a:r>
              <a:rPr lang="en-US" sz="1800" b="1" dirty="0">
                <a:solidFill>
                  <a:srgbClr val="194F71"/>
                </a:solidFill>
                <a:latin typeface="Trebuchet MS" panose="020B0603020202020204" pitchFamily="34" charset="0"/>
              </a:rPr>
              <a:t>domestic trips </a:t>
            </a:r>
            <a:r>
              <a:rPr lang="en-US" sz="1000" dirty="0">
                <a:solidFill>
                  <a:schemeClr val="tx1">
                    <a:lumMod val="75000"/>
                    <a:lumOff val="25000"/>
                  </a:schemeClr>
                </a:solidFill>
                <a:latin typeface="Trebuchet MS" panose="020B0603020202020204" pitchFamily="34" charset="0"/>
              </a:rPr>
              <a:t>was </a:t>
            </a:r>
            <a:r>
              <a:rPr lang="en-US" sz="1800" b="1" dirty="0">
                <a:solidFill>
                  <a:srgbClr val="194F71"/>
                </a:solidFill>
                <a:latin typeface="Trebuchet MS" panose="020B0603020202020204" pitchFamily="34" charset="0"/>
              </a:rPr>
              <a:t>3.2 nights, </a:t>
            </a:r>
            <a:r>
              <a:rPr lang="en-US" sz="1000" dirty="0">
                <a:solidFill>
                  <a:schemeClr val="tx1">
                    <a:lumMod val="75000"/>
                    <a:lumOff val="25000"/>
                  </a:schemeClr>
                </a:solidFill>
                <a:latin typeface="Trebuchet MS" panose="020B0603020202020204" pitchFamily="34" charset="0"/>
              </a:rPr>
              <a:t>representing a decline of -16.7% over Q1 2019. Length of stay has been consistently declining in Q1 since Q1 2021 despite trip and bed night growth.</a:t>
            </a:r>
          </a:p>
          <a:p>
            <a:pPr marL="0" lvl="1">
              <a:spcBef>
                <a:spcPts val="0"/>
              </a:spcBef>
              <a:buClr>
                <a:srgbClr val="008DC2"/>
              </a:buClr>
              <a:buSzPct val="100000"/>
            </a:pPr>
            <a:endParaRPr lang="en-US" sz="1000" dirty="0">
              <a:solidFill>
                <a:schemeClr val="tx1">
                  <a:lumMod val="75000"/>
                  <a:lumOff val="25000"/>
                </a:schemeClr>
              </a:solidFill>
              <a:latin typeface="Trebuchet MS" panose="020B0603020202020204" pitchFamily="34" charset="0"/>
            </a:endParaRPr>
          </a:p>
          <a:p>
            <a:pPr marL="0" lvl="1">
              <a:spcBef>
                <a:spcPts val="0"/>
              </a:spcBef>
              <a:buClr>
                <a:srgbClr val="008DC2"/>
              </a:buClr>
              <a:buSzPct val="100000"/>
            </a:pPr>
            <a:r>
              <a:rPr lang="en-US" sz="1000" dirty="0">
                <a:solidFill>
                  <a:schemeClr val="tx1">
                    <a:lumMod val="75000"/>
                    <a:lumOff val="25000"/>
                  </a:schemeClr>
                </a:solidFill>
                <a:latin typeface="Trebuchet MS" panose="020B0603020202020204" pitchFamily="34" charset="0"/>
              </a:rPr>
              <a:t>Higher trip and tourist numbers resulted in</a:t>
            </a:r>
          </a:p>
          <a:p>
            <a:pPr marL="0" lvl="1">
              <a:spcBef>
                <a:spcPts val="0"/>
              </a:spcBef>
              <a:buClr>
                <a:srgbClr val="008DC2"/>
              </a:buClr>
              <a:buSzPct val="100000"/>
            </a:pPr>
            <a:r>
              <a:rPr lang="en-US" sz="1800" b="1" dirty="0">
                <a:solidFill>
                  <a:srgbClr val="194F71"/>
                </a:solidFill>
                <a:latin typeface="Trebuchet MS" panose="020B0603020202020204" pitchFamily="34" charset="0"/>
              </a:rPr>
              <a:t>27.9 million bed nights, </a:t>
            </a:r>
            <a:r>
              <a:rPr lang="en-US" sz="1000" dirty="0">
                <a:solidFill>
                  <a:schemeClr val="tx1">
                    <a:lumMod val="75000"/>
                    <a:lumOff val="25000"/>
                  </a:schemeClr>
                </a:solidFill>
                <a:latin typeface="Trebuchet MS" panose="020B0603020202020204" pitchFamily="34" charset="0"/>
              </a:rPr>
              <a:t>or +50.6% growth over Q1 2019.</a:t>
            </a:r>
          </a:p>
        </p:txBody>
      </p:sp>
      <p:grpSp>
        <p:nvGrpSpPr>
          <p:cNvPr id="72" name="Group 71">
            <a:extLst>
              <a:ext uri="{FF2B5EF4-FFF2-40B4-BE49-F238E27FC236}">
                <a16:creationId xmlns:a16="http://schemas.microsoft.com/office/drawing/2014/main" id="{09A5873F-DEC3-4209-B26F-DBD09801187A}"/>
              </a:ext>
            </a:extLst>
          </p:cNvPr>
          <p:cNvGrpSpPr/>
          <p:nvPr/>
        </p:nvGrpSpPr>
        <p:grpSpPr>
          <a:xfrm>
            <a:off x="4839042" y="1210226"/>
            <a:ext cx="292411" cy="316764"/>
            <a:chOff x="4553948" y="1419263"/>
            <a:chExt cx="373147" cy="404224"/>
          </a:xfrm>
          <a:solidFill>
            <a:schemeClr val="bg1"/>
          </a:solidFill>
        </p:grpSpPr>
        <p:grpSp>
          <p:nvGrpSpPr>
            <p:cNvPr id="73" name="Group 72">
              <a:extLst>
                <a:ext uri="{FF2B5EF4-FFF2-40B4-BE49-F238E27FC236}">
                  <a16:creationId xmlns:a16="http://schemas.microsoft.com/office/drawing/2014/main" id="{9C1A6E8B-BB04-41E0-A243-DB42FAEC8255}"/>
                </a:ext>
              </a:extLst>
            </p:cNvPr>
            <p:cNvGrpSpPr/>
            <p:nvPr/>
          </p:nvGrpSpPr>
          <p:grpSpPr>
            <a:xfrm>
              <a:off x="4553948" y="1613184"/>
              <a:ext cx="373147" cy="210303"/>
              <a:chOff x="4995418" y="1644473"/>
              <a:chExt cx="346917" cy="195520"/>
            </a:xfrm>
            <a:grpFill/>
          </p:grpSpPr>
          <p:sp>
            <p:nvSpPr>
              <p:cNvPr id="113" name="Freeform 44">
                <a:extLst>
                  <a:ext uri="{FF2B5EF4-FFF2-40B4-BE49-F238E27FC236}">
                    <a16:creationId xmlns:a16="http://schemas.microsoft.com/office/drawing/2014/main" id="{C0BE0B18-A5E8-4D4A-BBA1-69CF4E01AF1E}"/>
                  </a:ext>
                </a:extLst>
              </p:cNvPr>
              <p:cNvSpPr>
                <a:spLocks noEditPoints="1"/>
              </p:cNvSpPr>
              <p:nvPr/>
            </p:nvSpPr>
            <p:spPr bwMode="auto">
              <a:xfrm>
                <a:off x="4995418" y="1644473"/>
                <a:ext cx="346917" cy="195520"/>
              </a:xfrm>
              <a:custGeom>
                <a:avLst/>
                <a:gdLst>
                  <a:gd name="T0" fmla="*/ 1428 w 1552"/>
                  <a:gd name="T1" fmla="*/ 697 h 873"/>
                  <a:gd name="T2" fmla="*/ 1428 w 1552"/>
                  <a:gd name="T3" fmla="*/ 873 h 873"/>
                  <a:gd name="T4" fmla="*/ 1552 w 1552"/>
                  <a:gd name="T5" fmla="*/ 873 h 873"/>
                  <a:gd name="T6" fmla="*/ 1552 w 1552"/>
                  <a:gd name="T7" fmla="*/ 573 h 873"/>
                  <a:gd name="T8" fmla="*/ 124 w 1552"/>
                  <a:gd name="T9" fmla="*/ 573 h 873"/>
                  <a:gd name="T10" fmla="*/ 124 w 1552"/>
                  <a:gd name="T11" fmla="*/ 64 h 873"/>
                  <a:gd name="T12" fmla="*/ 106 w 1552"/>
                  <a:gd name="T13" fmla="*/ 20 h 873"/>
                  <a:gd name="T14" fmla="*/ 62 w 1552"/>
                  <a:gd name="T15" fmla="*/ 0 h 873"/>
                  <a:gd name="T16" fmla="*/ 18 w 1552"/>
                  <a:gd name="T17" fmla="*/ 20 h 873"/>
                  <a:gd name="T18" fmla="*/ 0 w 1552"/>
                  <a:gd name="T19" fmla="*/ 64 h 873"/>
                  <a:gd name="T20" fmla="*/ 0 w 1552"/>
                  <a:gd name="T21" fmla="*/ 873 h 873"/>
                  <a:gd name="T22" fmla="*/ 124 w 1552"/>
                  <a:gd name="T23" fmla="*/ 873 h 873"/>
                  <a:gd name="T24" fmla="*/ 124 w 1552"/>
                  <a:gd name="T25" fmla="*/ 697 h 873"/>
                  <a:gd name="T26" fmla="*/ 1428 w 1552"/>
                  <a:gd name="T27" fmla="*/ 697 h 873"/>
                  <a:gd name="T28" fmla="*/ 1428 w 1552"/>
                  <a:gd name="T29" fmla="*/ 697 h 873"/>
                  <a:gd name="T30" fmla="*/ 1428 w 1552"/>
                  <a:gd name="T31" fmla="*/ 697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52" h="873">
                    <a:moveTo>
                      <a:pt x="1428" y="697"/>
                    </a:moveTo>
                    <a:cubicBezTo>
                      <a:pt x="1428" y="873"/>
                      <a:pt x="1428" y="873"/>
                      <a:pt x="1428" y="873"/>
                    </a:cubicBezTo>
                    <a:cubicBezTo>
                      <a:pt x="1552" y="873"/>
                      <a:pt x="1552" y="873"/>
                      <a:pt x="1552" y="873"/>
                    </a:cubicBezTo>
                    <a:cubicBezTo>
                      <a:pt x="1552" y="573"/>
                      <a:pt x="1552" y="573"/>
                      <a:pt x="1552" y="573"/>
                    </a:cubicBezTo>
                    <a:cubicBezTo>
                      <a:pt x="124" y="573"/>
                      <a:pt x="124" y="573"/>
                      <a:pt x="124" y="573"/>
                    </a:cubicBezTo>
                    <a:cubicBezTo>
                      <a:pt x="124" y="64"/>
                      <a:pt x="124" y="64"/>
                      <a:pt x="124" y="64"/>
                    </a:cubicBezTo>
                    <a:cubicBezTo>
                      <a:pt x="124" y="48"/>
                      <a:pt x="118" y="33"/>
                      <a:pt x="106" y="20"/>
                    </a:cubicBezTo>
                    <a:cubicBezTo>
                      <a:pt x="94" y="7"/>
                      <a:pt x="79" y="0"/>
                      <a:pt x="62" y="0"/>
                    </a:cubicBezTo>
                    <a:cubicBezTo>
                      <a:pt x="45" y="0"/>
                      <a:pt x="30" y="7"/>
                      <a:pt x="18" y="20"/>
                    </a:cubicBezTo>
                    <a:cubicBezTo>
                      <a:pt x="6" y="33"/>
                      <a:pt x="0" y="48"/>
                      <a:pt x="0" y="64"/>
                    </a:cubicBezTo>
                    <a:cubicBezTo>
                      <a:pt x="0" y="873"/>
                      <a:pt x="0" y="873"/>
                      <a:pt x="0" y="873"/>
                    </a:cubicBezTo>
                    <a:cubicBezTo>
                      <a:pt x="124" y="873"/>
                      <a:pt x="124" y="873"/>
                      <a:pt x="124" y="873"/>
                    </a:cubicBezTo>
                    <a:cubicBezTo>
                      <a:pt x="124" y="697"/>
                      <a:pt x="124" y="697"/>
                      <a:pt x="124" y="697"/>
                    </a:cubicBezTo>
                    <a:lnTo>
                      <a:pt x="1428" y="697"/>
                    </a:lnTo>
                    <a:close/>
                    <a:moveTo>
                      <a:pt x="1428" y="697"/>
                    </a:moveTo>
                    <a:cubicBezTo>
                      <a:pt x="1428" y="697"/>
                      <a:pt x="1428" y="697"/>
                      <a:pt x="1428" y="6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ndParaRPr>
              </a:p>
            </p:txBody>
          </p:sp>
          <p:sp>
            <p:nvSpPr>
              <p:cNvPr id="114" name="Freeform 45">
                <a:extLst>
                  <a:ext uri="{FF2B5EF4-FFF2-40B4-BE49-F238E27FC236}">
                    <a16:creationId xmlns:a16="http://schemas.microsoft.com/office/drawing/2014/main" id="{A81167DE-7105-4C20-B758-24F4B1E980C3}"/>
                  </a:ext>
                </a:extLst>
              </p:cNvPr>
              <p:cNvSpPr>
                <a:spLocks noEditPoints="1"/>
              </p:cNvSpPr>
              <p:nvPr/>
            </p:nvSpPr>
            <p:spPr bwMode="auto">
              <a:xfrm>
                <a:off x="5048191" y="1680809"/>
                <a:ext cx="51043" cy="51043"/>
              </a:xfrm>
              <a:custGeom>
                <a:avLst/>
                <a:gdLst>
                  <a:gd name="T0" fmla="*/ 114 w 230"/>
                  <a:gd name="T1" fmla="*/ 228 h 228"/>
                  <a:gd name="T2" fmla="*/ 195 w 230"/>
                  <a:gd name="T3" fmla="*/ 194 h 228"/>
                  <a:gd name="T4" fmla="*/ 230 w 230"/>
                  <a:gd name="T5" fmla="*/ 114 h 228"/>
                  <a:gd name="T6" fmla="*/ 195 w 230"/>
                  <a:gd name="T7" fmla="*/ 34 h 228"/>
                  <a:gd name="T8" fmla="*/ 114 w 230"/>
                  <a:gd name="T9" fmla="*/ 0 h 228"/>
                  <a:gd name="T10" fmla="*/ 33 w 230"/>
                  <a:gd name="T11" fmla="*/ 34 h 228"/>
                  <a:gd name="T12" fmla="*/ 0 w 230"/>
                  <a:gd name="T13" fmla="*/ 114 h 228"/>
                  <a:gd name="T14" fmla="*/ 33 w 230"/>
                  <a:gd name="T15" fmla="*/ 194 h 228"/>
                  <a:gd name="T16" fmla="*/ 114 w 230"/>
                  <a:gd name="T17" fmla="*/ 228 h 228"/>
                  <a:gd name="T18" fmla="*/ 114 w 230"/>
                  <a:gd name="T19" fmla="*/ 228 h 228"/>
                  <a:gd name="T20" fmla="*/ 114 w 230"/>
                  <a:gd name="T21"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0" h="228">
                    <a:moveTo>
                      <a:pt x="114" y="228"/>
                    </a:moveTo>
                    <a:cubicBezTo>
                      <a:pt x="145" y="228"/>
                      <a:pt x="172" y="217"/>
                      <a:pt x="195" y="194"/>
                    </a:cubicBezTo>
                    <a:cubicBezTo>
                      <a:pt x="219" y="172"/>
                      <a:pt x="230" y="145"/>
                      <a:pt x="230" y="114"/>
                    </a:cubicBezTo>
                    <a:cubicBezTo>
                      <a:pt x="230" y="83"/>
                      <a:pt x="219" y="56"/>
                      <a:pt x="195" y="34"/>
                    </a:cubicBezTo>
                    <a:cubicBezTo>
                      <a:pt x="172" y="12"/>
                      <a:pt x="145" y="0"/>
                      <a:pt x="114" y="0"/>
                    </a:cubicBezTo>
                    <a:cubicBezTo>
                      <a:pt x="82" y="0"/>
                      <a:pt x="56" y="12"/>
                      <a:pt x="33" y="34"/>
                    </a:cubicBezTo>
                    <a:cubicBezTo>
                      <a:pt x="11" y="56"/>
                      <a:pt x="0" y="83"/>
                      <a:pt x="0" y="114"/>
                    </a:cubicBezTo>
                    <a:cubicBezTo>
                      <a:pt x="0" y="145"/>
                      <a:pt x="11" y="172"/>
                      <a:pt x="33" y="194"/>
                    </a:cubicBezTo>
                    <a:cubicBezTo>
                      <a:pt x="56" y="217"/>
                      <a:pt x="82" y="228"/>
                      <a:pt x="114" y="228"/>
                    </a:cubicBezTo>
                    <a:close/>
                    <a:moveTo>
                      <a:pt x="114" y="228"/>
                    </a:moveTo>
                    <a:cubicBezTo>
                      <a:pt x="114" y="228"/>
                      <a:pt x="114" y="228"/>
                      <a:pt x="114" y="2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ndParaRPr>
              </a:p>
            </p:txBody>
          </p:sp>
          <p:sp>
            <p:nvSpPr>
              <p:cNvPr id="115" name="Freeform 46">
                <a:extLst>
                  <a:ext uri="{FF2B5EF4-FFF2-40B4-BE49-F238E27FC236}">
                    <a16:creationId xmlns:a16="http://schemas.microsoft.com/office/drawing/2014/main" id="{523701A6-464D-40DD-9025-01EC40222120}"/>
                  </a:ext>
                </a:extLst>
              </p:cNvPr>
              <p:cNvSpPr>
                <a:spLocks noEditPoints="1"/>
              </p:cNvSpPr>
              <p:nvPr/>
            </p:nvSpPr>
            <p:spPr bwMode="auto">
              <a:xfrm>
                <a:off x="5055977" y="1724931"/>
                <a:ext cx="35470" cy="6921"/>
              </a:xfrm>
              <a:custGeom>
                <a:avLst/>
                <a:gdLst>
                  <a:gd name="T0" fmla="*/ 159 w 159"/>
                  <a:gd name="T1" fmla="*/ 0 h 32"/>
                  <a:gd name="T2" fmla="*/ 0 w 159"/>
                  <a:gd name="T3" fmla="*/ 0 h 32"/>
                  <a:gd name="T4" fmla="*/ 79 w 159"/>
                  <a:gd name="T5" fmla="*/ 32 h 32"/>
                  <a:gd name="T6" fmla="*/ 159 w 159"/>
                  <a:gd name="T7" fmla="*/ 0 h 32"/>
                  <a:gd name="T8" fmla="*/ 159 w 159"/>
                  <a:gd name="T9" fmla="*/ 0 h 32"/>
                  <a:gd name="T10" fmla="*/ 159 w 159"/>
                  <a:gd name="T11" fmla="*/ 0 h 32"/>
                </a:gdLst>
                <a:ahLst/>
                <a:cxnLst>
                  <a:cxn ang="0">
                    <a:pos x="T0" y="T1"/>
                  </a:cxn>
                  <a:cxn ang="0">
                    <a:pos x="T2" y="T3"/>
                  </a:cxn>
                  <a:cxn ang="0">
                    <a:pos x="T4" y="T5"/>
                  </a:cxn>
                  <a:cxn ang="0">
                    <a:pos x="T6" y="T7"/>
                  </a:cxn>
                  <a:cxn ang="0">
                    <a:pos x="T8" y="T9"/>
                  </a:cxn>
                  <a:cxn ang="0">
                    <a:pos x="T10" y="T11"/>
                  </a:cxn>
                </a:cxnLst>
                <a:rect l="0" t="0" r="r" b="b"/>
                <a:pathLst>
                  <a:path w="159" h="32">
                    <a:moveTo>
                      <a:pt x="159" y="0"/>
                    </a:moveTo>
                    <a:cubicBezTo>
                      <a:pt x="0" y="0"/>
                      <a:pt x="0" y="0"/>
                      <a:pt x="0" y="0"/>
                    </a:cubicBezTo>
                    <a:cubicBezTo>
                      <a:pt x="22" y="21"/>
                      <a:pt x="48" y="32"/>
                      <a:pt x="79" y="32"/>
                    </a:cubicBezTo>
                    <a:cubicBezTo>
                      <a:pt x="109" y="32"/>
                      <a:pt x="136" y="21"/>
                      <a:pt x="159" y="0"/>
                    </a:cubicBezTo>
                    <a:close/>
                    <a:moveTo>
                      <a:pt x="159" y="0"/>
                    </a:moveTo>
                    <a:cubicBezTo>
                      <a:pt x="159" y="0"/>
                      <a:pt x="159" y="0"/>
                      <a:pt x="15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ndParaRPr>
              </a:p>
            </p:txBody>
          </p:sp>
          <p:sp>
            <p:nvSpPr>
              <p:cNvPr id="116" name="Freeform 47">
                <a:extLst>
                  <a:ext uri="{FF2B5EF4-FFF2-40B4-BE49-F238E27FC236}">
                    <a16:creationId xmlns:a16="http://schemas.microsoft.com/office/drawing/2014/main" id="{AE94F31B-657D-4B2D-B766-91FDB057CFFB}"/>
                  </a:ext>
                </a:extLst>
              </p:cNvPr>
              <p:cNvSpPr>
                <a:spLocks noEditPoints="1"/>
              </p:cNvSpPr>
              <p:nvPr/>
            </p:nvSpPr>
            <p:spPr bwMode="auto">
              <a:xfrm>
                <a:off x="5038674" y="1684269"/>
                <a:ext cx="302795" cy="73536"/>
              </a:xfrm>
              <a:custGeom>
                <a:avLst/>
                <a:gdLst>
                  <a:gd name="T0" fmla="*/ 1329 w 1355"/>
                  <a:gd name="T1" fmla="*/ 117 h 327"/>
                  <a:gd name="T2" fmla="*/ 1264 w 1355"/>
                  <a:gd name="T3" fmla="*/ 88 h 327"/>
                  <a:gd name="T4" fmla="*/ 364 w 1355"/>
                  <a:gd name="T5" fmla="*/ 0 h 327"/>
                  <a:gd name="T6" fmla="*/ 358 w 1355"/>
                  <a:gd name="T7" fmla="*/ 0 h 327"/>
                  <a:gd name="T8" fmla="*/ 317 w 1355"/>
                  <a:gd name="T9" fmla="*/ 17 h 327"/>
                  <a:gd name="T10" fmla="*/ 300 w 1355"/>
                  <a:gd name="T11" fmla="*/ 58 h 327"/>
                  <a:gd name="T12" fmla="*/ 300 w 1355"/>
                  <a:gd name="T13" fmla="*/ 213 h 327"/>
                  <a:gd name="T14" fmla="*/ 155 w 1355"/>
                  <a:gd name="T15" fmla="*/ 238 h 327"/>
                  <a:gd name="T16" fmla="*/ 55 w 1355"/>
                  <a:gd name="T17" fmla="*/ 197 h 327"/>
                  <a:gd name="T18" fmla="*/ 42 w 1355"/>
                  <a:gd name="T19" fmla="*/ 182 h 327"/>
                  <a:gd name="T20" fmla="*/ 0 w 1355"/>
                  <a:gd name="T21" fmla="*/ 240 h 327"/>
                  <a:gd name="T22" fmla="*/ 0 w 1355"/>
                  <a:gd name="T23" fmla="*/ 267 h 327"/>
                  <a:gd name="T24" fmla="*/ 61 w 1355"/>
                  <a:gd name="T25" fmla="*/ 327 h 327"/>
                  <a:gd name="T26" fmla="*/ 1355 w 1355"/>
                  <a:gd name="T27" fmla="*/ 327 h 327"/>
                  <a:gd name="T28" fmla="*/ 1355 w 1355"/>
                  <a:gd name="T29" fmla="*/ 176 h 327"/>
                  <a:gd name="T30" fmla="*/ 1329 w 1355"/>
                  <a:gd name="T31" fmla="*/ 117 h 327"/>
                  <a:gd name="T32" fmla="*/ 1329 w 1355"/>
                  <a:gd name="T33" fmla="*/ 117 h 327"/>
                  <a:gd name="T34" fmla="*/ 1329 w 1355"/>
                  <a:gd name="T35" fmla="*/ 117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55" h="327">
                    <a:moveTo>
                      <a:pt x="1329" y="117"/>
                    </a:moveTo>
                    <a:cubicBezTo>
                      <a:pt x="1312" y="102"/>
                      <a:pt x="1290" y="92"/>
                      <a:pt x="1264" y="88"/>
                    </a:cubicBezTo>
                    <a:cubicBezTo>
                      <a:pt x="364" y="0"/>
                      <a:pt x="364" y="0"/>
                      <a:pt x="364" y="0"/>
                    </a:cubicBezTo>
                    <a:cubicBezTo>
                      <a:pt x="358" y="0"/>
                      <a:pt x="358" y="0"/>
                      <a:pt x="358" y="0"/>
                    </a:cubicBezTo>
                    <a:cubicBezTo>
                      <a:pt x="342" y="0"/>
                      <a:pt x="328" y="6"/>
                      <a:pt x="317" y="17"/>
                    </a:cubicBezTo>
                    <a:cubicBezTo>
                      <a:pt x="306" y="28"/>
                      <a:pt x="300" y="42"/>
                      <a:pt x="300" y="58"/>
                    </a:cubicBezTo>
                    <a:cubicBezTo>
                      <a:pt x="300" y="213"/>
                      <a:pt x="300" y="213"/>
                      <a:pt x="300" y="213"/>
                    </a:cubicBezTo>
                    <a:cubicBezTo>
                      <a:pt x="294" y="200"/>
                      <a:pt x="193" y="238"/>
                      <a:pt x="155" y="238"/>
                    </a:cubicBezTo>
                    <a:cubicBezTo>
                      <a:pt x="116" y="238"/>
                      <a:pt x="82" y="224"/>
                      <a:pt x="55" y="197"/>
                    </a:cubicBezTo>
                    <a:cubicBezTo>
                      <a:pt x="50" y="192"/>
                      <a:pt x="46" y="187"/>
                      <a:pt x="42" y="182"/>
                    </a:cubicBezTo>
                    <a:cubicBezTo>
                      <a:pt x="18" y="190"/>
                      <a:pt x="0" y="213"/>
                      <a:pt x="0" y="240"/>
                    </a:cubicBezTo>
                    <a:cubicBezTo>
                      <a:pt x="0" y="267"/>
                      <a:pt x="0" y="267"/>
                      <a:pt x="0" y="267"/>
                    </a:cubicBezTo>
                    <a:cubicBezTo>
                      <a:pt x="0" y="300"/>
                      <a:pt x="27" y="327"/>
                      <a:pt x="61" y="327"/>
                    </a:cubicBezTo>
                    <a:cubicBezTo>
                      <a:pt x="1355" y="327"/>
                      <a:pt x="1355" y="327"/>
                      <a:pt x="1355" y="327"/>
                    </a:cubicBezTo>
                    <a:cubicBezTo>
                      <a:pt x="1355" y="176"/>
                      <a:pt x="1355" y="176"/>
                      <a:pt x="1355" y="176"/>
                    </a:cubicBezTo>
                    <a:cubicBezTo>
                      <a:pt x="1355" y="152"/>
                      <a:pt x="1346" y="132"/>
                      <a:pt x="1329" y="117"/>
                    </a:cubicBezTo>
                    <a:close/>
                    <a:moveTo>
                      <a:pt x="1329" y="117"/>
                    </a:moveTo>
                    <a:cubicBezTo>
                      <a:pt x="1329" y="117"/>
                      <a:pt x="1329" y="117"/>
                      <a:pt x="1329" y="1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black"/>
                  </a:solidFill>
                  <a:effectLst/>
                  <a:highlight>
                    <a:srgbClr val="FFFF00"/>
                  </a:highlight>
                  <a:uLnTx/>
                  <a:uFillTx/>
                  <a:latin typeface="Trebuchet MS" panose="020B0603020202020204" pitchFamily="34" charset="0"/>
                </a:endParaRPr>
              </a:p>
            </p:txBody>
          </p:sp>
        </p:grpSp>
        <p:grpSp>
          <p:nvGrpSpPr>
            <p:cNvPr id="74" name="Group 17">
              <a:extLst>
                <a:ext uri="{FF2B5EF4-FFF2-40B4-BE49-F238E27FC236}">
                  <a16:creationId xmlns:a16="http://schemas.microsoft.com/office/drawing/2014/main" id="{D50880C3-FD9F-4140-A57B-11857C0B7C16}"/>
                </a:ext>
              </a:extLst>
            </p:cNvPr>
            <p:cNvGrpSpPr>
              <a:grpSpLocks noChangeAspect="1"/>
            </p:cNvGrpSpPr>
            <p:nvPr/>
          </p:nvGrpSpPr>
          <p:grpSpPr bwMode="auto">
            <a:xfrm>
              <a:off x="4689140" y="1419263"/>
              <a:ext cx="237024" cy="184207"/>
              <a:chOff x="-1538" y="1573"/>
              <a:chExt cx="4685" cy="3641"/>
            </a:xfrm>
            <a:grpFill/>
          </p:grpSpPr>
          <p:sp>
            <p:nvSpPr>
              <p:cNvPr id="75" name="Freeform 18">
                <a:extLst>
                  <a:ext uri="{FF2B5EF4-FFF2-40B4-BE49-F238E27FC236}">
                    <a16:creationId xmlns:a16="http://schemas.microsoft.com/office/drawing/2014/main" id="{E43077CB-AE69-4593-8D5E-411BE1535852}"/>
                  </a:ext>
                </a:extLst>
              </p:cNvPr>
              <p:cNvSpPr>
                <a:spLocks/>
              </p:cNvSpPr>
              <p:nvPr/>
            </p:nvSpPr>
            <p:spPr bwMode="auto">
              <a:xfrm>
                <a:off x="-1538" y="1573"/>
                <a:ext cx="3605" cy="3521"/>
              </a:xfrm>
              <a:custGeom>
                <a:avLst/>
                <a:gdLst>
                  <a:gd name="T0" fmla="*/ 1318 w 2569"/>
                  <a:gd name="T1" fmla="*/ 2155 h 2511"/>
                  <a:gd name="T2" fmla="*/ 1510 w 2569"/>
                  <a:gd name="T3" fmla="*/ 2309 h 2511"/>
                  <a:gd name="T4" fmla="*/ 2569 w 2569"/>
                  <a:gd name="T5" fmla="*/ 1731 h 2511"/>
                  <a:gd name="T6" fmla="*/ 837 w 2569"/>
                  <a:gd name="T7" fmla="*/ 0 h 2511"/>
                  <a:gd name="T8" fmla="*/ 673 w 2569"/>
                  <a:gd name="T9" fmla="*/ 1991 h 2511"/>
                  <a:gd name="T10" fmla="*/ 1318 w 2569"/>
                  <a:gd name="T11" fmla="*/ 2155 h 2511"/>
                </a:gdLst>
                <a:ahLst/>
                <a:cxnLst>
                  <a:cxn ang="0">
                    <a:pos x="T0" y="T1"/>
                  </a:cxn>
                  <a:cxn ang="0">
                    <a:pos x="T2" y="T3"/>
                  </a:cxn>
                  <a:cxn ang="0">
                    <a:pos x="T4" y="T5"/>
                  </a:cxn>
                  <a:cxn ang="0">
                    <a:pos x="T6" y="T7"/>
                  </a:cxn>
                  <a:cxn ang="0">
                    <a:pos x="T8" y="T9"/>
                  </a:cxn>
                  <a:cxn ang="0">
                    <a:pos x="T10" y="T11"/>
                  </a:cxn>
                </a:cxnLst>
                <a:rect l="0" t="0" r="r" b="b"/>
                <a:pathLst>
                  <a:path w="2569" h="2511">
                    <a:moveTo>
                      <a:pt x="1318" y="2155"/>
                    </a:moveTo>
                    <a:cubicBezTo>
                      <a:pt x="1395" y="2184"/>
                      <a:pt x="1462" y="2241"/>
                      <a:pt x="1510" y="2309"/>
                    </a:cubicBezTo>
                    <a:cubicBezTo>
                      <a:pt x="1943" y="2309"/>
                      <a:pt x="2347" y="2068"/>
                      <a:pt x="2569" y="1731"/>
                    </a:cubicBezTo>
                    <a:cubicBezTo>
                      <a:pt x="1462" y="2511"/>
                      <a:pt x="0" y="1270"/>
                      <a:pt x="837" y="0"/>
                    </a:cubicBezTo>
                    <a:cubicBezTo>
                      <a:pt x="144" y="490"/>
                      <a:pt x="57" y="1443"/>
                      <a:pt x="673" y="1991"/>
                    </a:cubicBezTo>
                    <a:cubicBezTo>
                      <a:pt x="885" y="1857"/>
                      <a:pt x="1183" y="1924"/>
                      <a:pt x="1318" y="21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highlight>
                    <a:srgbClr val="FFFF00"/>
                  </a:highlight>
                  <a:latin typeface="Trebuchet MS" panose="020B0603020202020204" pitchFamily="34" charset="0"/>
                </a:endParaRPr>
              </a:p>
            </p:txBody>
          </p:sp>
          <p:sp>
            <p:nvSpPr>
              <p:cNvPr id="84" name="Freeform 19">
                <a:extLst>
                  <a:ext uri="{FF2B5EF4-FFF2-40B4-BE49-F238E27FC236}">
                    <a16:creationId xmlns:a16="http://schemas.microsoft.com/office/drawing/2014/main" id="{2B6D48B1-91C9-4C09-8672-3B4651AD6D02}"/>
                  </a:ext>
                </a:extLst>
              </p:cNvPr>
              <p:cNvSpPr>
                <a:spLocks/>
              </p:cNvSpPr>
              <p:nvPr/>
            </p:nvSpPr>
            <p:spPr bwMode="auto">
              <a:xfrm>
                <a:off x="692" y="1803"/>
                <a:ext cx="810" cy="809"/>
              </a:xfrm>
              <a:custGeom>
                <a:avLst/>
                <a:gdLst>
                  <a:gd name="T0" fmla="*/ 499 w 810"/>
                  <a:gd name="T1" fmla="*/ 269 h 809"/>
                  <a:gd name="T2" fmla="*/ 405 w 810"/>
                  <a:gd name="T3" fmla="*/ 0 h 809"/>
                  <a:gd name="T4" fmla="*/ 310 w 810"/>
                  <a:gd name="T5" fmla="*/ 269 h 809"/>
                  <a:gd name="T6" fmla="*/ 0 w 810"/>
                  <a:gd name="T7" fmla="*/ 269 h 809"/>
                  <a:gd name="T8" fmla="*/ 230 w 810"/>
                  <a:gd name="T9" fmla="*/ 485 h 809"/>
                  <a:gd name="T10" fmla="*/ 135 w 810"/>
                  <a:gd name="T11" fmla="*/ 809 h 809"/>
                  <a:gd name="T12" fmla="*/ 405 w 810"/>
                  <a:gd name="T13" fmla="*/ 621 h 809"/>
                  <a:gd name="T14" fmla="*/ 675 w 810"/>
                  <a:gd name="T15" fmla="*/ 809 h 809"/>
                  <a:gd name="T16" fmla="*/ 581 w 810"/>
                  <a:gd name="T17" fmla="*/ 472 h 809"/>
                  <a:gd name="T18" fmla="*/ 810 w 810"/>
                  <a:gd name="T19" fmla="*/ 269 h 809"/>
                  <a:gd name="T20" fmla="*/ 499 w 810"/>
                  <a:gd name="T21" fmla="*/ 269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0" h="809">
                    <a:moveTo>
                      <a:pt x="499" y="269"/>
                    </a:moveTo>
                    <a:lnTo>
                      <a:pt x="405" y="0"/>
                    </a:lnTo>
                    <a:lnTo>
                      <a:pt x="310" y="269"/>
                    </a:lnTo>
                    <a:lnTo>
                      <a:pt x="0" y="269"/>
                    </a:lnTo>
                    <a:lnTo>
                      <a:pt x="230" y="485"/>
                    </a:lnTo>
                    <a:lnTo>
                      <a:pt x="135" y="809"/>
                    </a:lnTo>
                    <a:lnTo>
                      <a:pt x="405" y="621"/>
                    </a:lnTo>
                    <a:lnTo>
                      <a:pt x="675" y="809"/>
                    </a:lnTo>
                    <a:lnTo>
                      <a:pt x="581" y="472"/>
                    </a:lnTo>
                    <a:lnTo>
                      <a:pt x="810" y="269"/>
                    </a:lnTo>
                    <a:lnTo>
                      <a:pt x="499" y="2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highlight>
                    <a:srgbClr val="FFFF00"/>
                  </a:highlight>
                  <a:latin typeface="Trebuchet MS" panose="020B0603020202020204" pitchFamily="34" charset="0"/>
                </a:endParaRPr>
              </a:p>
            </p:txBody>
          </p:sp>
          <p:sp>
            <p:nvSpPr>
              <p:cNvPr id="110" name="Freeform 20">
                <a:extLst>
                  <a:ext uri="{FF2B5EF4-FFF2-40B4-BE49-F238E27FC236}">
                    <a16:creationId xmlns:a16="http://schemas.microsoft.com/office/drawing/2014/main" id="{923A1AFB-61BB-4768-B09E-EA07A9AF2F4E}"/>
                  </a:ext>
                </a:extLst>
              </p:cNvPr>
              <p:cNvSpPr>
                <a:spLocks/>
              </p:cNvSpPr>
              <p:nvPr/>
            </p:nvSpPr>
            <p:spPr bwMode="auto">
              <a:xfrm>
                <a:off x="-31" y="2856"/>
                <a:ext cx="406" cy="404"/>
              </a:xfrm>
              <a:custGeom>
                <a:avLst/>
                <a:gdLst>
                  <a:gd name="T0" fmla="*/ 257 w 406"/>
                  <a:gd name="T1" fmla="*/ 134 h 404"/>
                  <a:gd name="T2" fmla="*/ 204 w 406"/>
                  <a:gd name="T3" fmla="*/ 0 h 404"/>
                  <a:gd name="T4" fmla="*/ 149 w 406"/>
                  <a:gd name="T5" fmla="*/ 134 h 404"/>
                  <a:gd name="T6" fmla="*/ 0 w 406"/>
                  <a:gd name="T7" fmla="*/ 134 h 404"/>
                  <a:gd name="T8" fmla="*/ 108 w 406"/>
                  <a:gd name="T9" fmla="*/ 242 h 404"/>
                  <a:gd name="T10" fmla="*/ 67 w 406"/>
                  <a:gd name="T11" fmla="*/ 404 h 404"/>
                  <a:gd name="T12" fmla="*/ 204 w 406"/>
                  <a:gd name="T13" fmla="*/ 310 h 404"/>
                  <a:gd name="T14" fmla="*/ 338 w 406"/>
                  <a:gd name="T15" fmla="*/ 404 h 404"/>
                  <a:gd name="T16" fmla="*/ 284 w 406"/>
                  <a:gd name="T17" fmla="*/ 228 h 404"/>
                  <a:gd name="T18" fmla="*/ 406 w 406"/>
                  <a:gd name="T19" fmla="*/ 134 h 404"/>
                  <a:gd name="T20" fmla="*/ 257 w 406"/>
                  <a:gd name="T21" fmla="*/ 13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6" h="404">
                    <a:moveTo>
                      <a:pt x="257" y="134"/>
                    </a:moveTo>
                    <a:lnTo>
                      <a:pt x="204" y="0"/>
                    </a:lnTo>
                    <a:lnTo>
                      <a:pt x="149" y="134"/>
                    </a:lnTo>
                    <a:lnTo>
                      <a:pt x="0" y="134"/>
                    </a:lnTo>
                    <a:lnTo>
                      <a:pt x="108" y="242"/>
                    </a:lnTo>
                    <a:lnTo>
                      <a:pt x="67" y="404"/>
                    </a:lnTo>
                    <a:lnTo>
                      <a:pt x="204" y="310"/>
                    </a:lnTo>
                    <a:lnTo>
                      <a:pt x="338" y="404"/>
                    </a:lnTo>
                    <a:lnTo>
                      <a:pt x="284" y="228"/>
                    </a:lnTo>
                    <a:lnTo>
                      <a:pt x="406" y="134"/>
                    </a:lnTo>
                    <a:lnTo>
                      <a:pt x="257"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highlight>
                    <a:srgbClr val="FFFF00"/>
                  </a:highlight>
                  <a:latin typeface="Trebuchet MS" panose="020B0603020202020204" pitchFamily="34" charset="0"/>
                </a:endParaRPr>
              </a:p>
            </p:txBody>
          </p:sp>
          <p:sp>
            <p:nvSpPr>
              <p:cNvPr id="111" name="Freeform 21">
                <a:extLst>
                  <a:ext uri="{FF2B5EF4-FFF2-40B4-BE49-F238E27FC236}">
                    <a16:creationId xmlns:a16="http://schemas.microsoft.com/office/drawing/2014/main" id="{3A5854BA-878D-4A61-B044-94CD553CBB0E}"/>
                  </a:ext>
                </a:extLst>
              </p:cNvPr>
              <p:cNvSpPr>
                <a:spLocks/>
              </p:cNvSpPr>
              <p:nvPr/>
            </p:nvSpPr>
            <p:spPr bwMode="auto">
              <a:xfrm>
                <a:off x="1662" y="2422"/>
                <a:ext cx="1485" cy="769"/>
              </a:xfrm>
              <a:custGeom>
                <a:avLst/>
                <a:gdLst>
                  <a:gd name="T0" fmla="*/ 828 w 1058"/>
                  <a:gd name="T1" fmla="*/ 269 h 548"/>
                  <a:gd name="T2" fmla="*/ 289 w 1058"/>
                  <a:gd name="T3" fmla="*/ 260 h 548"/>
                  <a:gd name="T4" fmla="*/ 0 w 1058"/>
                  <a:gd name="T5" fmla="*/ 548 h 548"/>
                  <a:gd name="T6" fmla="*/ 0 w 1058"/>
                  <a:gd name="T7" fmla="*/ 548 h 548"/>
                  <a:gd name="T8" fmla="*/ 1058 w 1058"/>
                  <a:gd name="T9" fmla="*/ 548 h 548"/>
                  <a:gd name="T10" fmla="*/ 1058 w 1058"/>
                  <a:gd name="T11" fmla="*/ 548 h 548"/>
                  <a:gd name="T12" fmla="*/ 828 w 1058"/>
                  <a:gd name="T13" fmla="*/ 269 h 548"/>
                </a:gdLst>
                <a:ahLst/>
                <a:cxnLst>
                  <a:cxn ang="0">
                    <a:pos x="T0" y="T1"/>
                  </a:cxn>
                  <a:cxn ang="0">
                    <a:pos x="T2" y="T3"/>
                  </a:cxn>
                  <a:cxn ang="0">
                    <a:pos x="T4" y="T5"/>
                  </a:cxn>
                  <a:cxn ang="0">
                    <a:pos x="T6" y="T7"/>
                  </a:cxn>
                  <a:cxn ang="0">
                    <a:pos x="T8" y="T9"/>
                  </a:cxn>
                  <a:cxn ang="0">
                    <a:pos x="T10" y="T11"/>
                  </a:cxn>
                  <a:cxn ang="0">
                    <a:pos x="T12" y="T13"/>
                  </a:cxn>
                </a:cxnLst>
                <a:rect l="0" t="0" r="r" b="b"/>
                <a:pathLst>
                  <a:path w="1058" h="548">
                    <a:moveTo>
                      <a:pt x="828" y="269"/>
                    </a:moveTo>
                    <a:cubicBezTo>
                      <a:pt x="741" y="9"/>
                      <a:pt x="375" y="0"/>
                      <a:pt x="289" y="260"/>
                    </a:cubicBezTo>
                    <a:cubicBezTo>
                      <a:pt x="135" y="260"/>
                      <a:pt x="0" y="385"/>
                      <a:pt x="0" y="548"/>
                    </a:cubicBezTo>
                    <a:cubicBezTo>
                      <a:pt x="0" y="548"/>
                      <a:pt x="0" y="548"/>
                      <a:pt x="0" y="548"/>
                    </a:cubicBezTo>
                    <a:cubicBezTo>
                      <a:pt x="1058" y="548"/>
                      <a:pt x="1058" y="548"/>
                      <a:pt x="1058" y="548"/>
                    </a:cubicBezTo>
                    <a:cubicBezTo>
                      <a:pt x="1058" y="548"/>
                      <a:pt x="1058" y="548"/>
                      <a:pt x="1058" y="548"/>
                    </a:cubicBezTo>
                    <a:cubicBezTo>
                      <a:pt x="1058" y="404"/>
                      <a:pt x="953" y="288"/>
                      <a:pt x="828" y="2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highlight>
                    <a:srgbClr val="FFFF00"/>
                  </a:highlight>
                  <a:latin typeface="Trebuchet MS" panose="020B0603020202020204" pitchFamily="34" charset="0"/>
                </a:endParaRPr>
              </a:p>
            </p:txBody>
          </p:sp>
          <p:sp>
            <p:nvSpPr>
              <p:cNvPr id="112" name="Freeform 22">
                <a:extLst>
                  <a:ext uri="{FF2B5EF4-FFF2-40B4-BE49-F238E27FC236}">
                    <a16:creationId xmlns:a16="http://schemas.microsoft.com/office/drawing/2014/main" id="{6FE28B92-A359-4D88-B57D-65A045D7BBAF}"/>
                  </a:ext>
                </a:extLst>
              </p:cNvPr>
              <p:cNvSpPr>
                <a:spLocks/>
              </p:cNvSpPr>
              <p:nvPr/>
            </p:nvSpPr>
            <p:spPr bwMode="auto">
              <a:xfrm>
                <a:off x="-1039" y="4446"/>
                <a:ext cx="1485" cy="768"/>
              </a:xfrm>
              <a:custGeom>
                <a:avLst/>
                <a:gdLst>
                  <a:gd name="T0" fmla="*/ 1058 w 1058"/>
                  <a:gd name="T1" fmla="*/ 548 h 548"/>
                  <a:gd name="T2" fmla="*/ 827 w 1058"/>
                  <a:gd name="T3" fmla="*/ 269 h 548"/>
                  <a:gd name="T4" fmla="*/ 288 w 1058"/>
                  <a:gd name="T5" fmla="*/ 260 h 548"/>
                  <a:gd name="T6" fmla="*/ 0 w 1058"/>
                  <a:gd name="T7" fmla="*/ 548 h 548"/>
                  <a:gd name="T8" fmla="*/ 0 w 1058"/>
                  <a:gd name="T9" fmla="*/ 548 h 548"/>
                  <a:gd name="T10" fmla="*/ 1058 w 1058"/>
                  <a:gd name="T11" fmla="*/ 548 h 548"/>
                </a:gdLst>
                <a:ahLst/>
                <a:cxnLst>
                  <a:cxn ang="0">
                    <a:pos x="T0" y="T1"/>
                  </a:cxn>
                  <a:cxn ang="0">
                    <a:pos x="T2" y="T3"/>
                  </a:cxn>
                  <a:cxn ang="0">
                    <a:pos x="T4" y="T5"/>
                  </a:cxn>
                  <a:cxn ang="0">
                    <a:pos x="T6" y="T7"/>
                  </a:cxn>
                  <a:cxn ang="0">
                    <a:pos x="T8" y="T9"/>
                  </a:cxn>
                  <a:cxn ang="0">
                    <a:pos x="T10" y="T11"/>
                  </a:cxn>
                </a:cxnLst>
                <a:rect l="0" t="0" r="r" b="b"/>
                <a:pathLst>
                  <a:path w="1058" h="548">
                    <a:moveTo>
                      <a:pt x="1058" y="548"/>
                    </a:moveTo>
                    <a:cubicBezTo>
                      <a:pt x="1058" y="404"/>
                      <a:pt x="962" y="289"/>
                      <a:pt x="827" y="269"/>
                    </a:cubicBezTo>
                    <a:cubicBezTo>
                      <a:pt x="741" y="10"/>
                      <a:pt x="375" y="0"/>
                      <a:pt x="288" y="260"/>
                    </a:cubicBezTo>
                    <a:cubicBezTo>
                      <a:pt x="134" y="260"/>
                      <a:pt x="0" y="385"/>
                      <a:pt x="0" y="548"/>
                    </a:cubicBezTo>
                    <a:cubicBezTo>
                      <a:pt x="0" y="548"/>
                      <a:pt x="0" y="548"/>
                      <a:pt x="0" y="548"/>
                    </a:cubicBezTo>
                    <a:cubicBezTo>
                      <a:pt x="1058" y="548"/>
                      <a:pt x="1058" y="548"/>
                      <a:pt x="1058" y="5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highlight>
                    <a:srgbClr val="FFFF00"/>
                  </a:highlight>
                  <a:latin typeface="Trebuchet MS" panose="020B0603020202020204" pitchFamily="34" charset="0"/>
                </a:endParaRPr>
              </a:p>
            </p:txBody>
          </p:sp>
        </p:grpSp>
      </p:grpSp>
      <p:sp>
        <p:nvSpPr>
          <p:cNvPr id="117" name="Shape 5087">
            <a:extLst>
              <a:ext uri="{FF2B5EF4-FFF2-40B4-BE49-F238E27FC236}">
                <a16:creationId xmlns:a16="http://schemas.microsoft.com/office/drawing/2014/main" id="{B2B42688-C883-46ED-B002-35FD4DA9BA23}"/>
              </a:ext>
            </a:extLst>
          </p:cNvPr>
          <p:cNvSpPr/>
          <p:nvPr/>
        </p:nvSpPr>
        <p:spPr>
          <a:xfrm rot="16200000">
            <a:off x="877676" y="836944"/>
            <a:ext cx="635384" cy="1038181"/>
          </a:xfrm>
          <a:custGeom>
            <a:avLst/>
            <a:gdLst/>
            <a:ahLst/>
            <a:cxnLst>
              <a:cxn ang="0">
                <a:pos x="wd2" y="hd2"/>
              </a:cxn>
              <a:cxn ang="5400000">
                <a:pos x="wd2" y="hd2"/>
              </a:cxn>
              <a:cxn ang="10800000">
                <a:pos x="wd2" y="hd2"/>
              </a:cxn>
              <a:cxn ang="16200000">
                <a:pos x="wd2" y="hd2"/>
              </a:cxn>
            </a:cxnLst>
            <a:rect l="0" t="0" r="r" b="b"/>
            <a:pathLst>
              <a:path w="21600" h="21600" extrusionOk="0">
                <a:moveTo>
                  <a:pt x="1629" y="0"/>
                </a:moveTo>
                <a:cubicBezTo>
                  <a:pt x="2183" y="513"/>
                  <a:pt x="2601" y="1076"/>
                  <a:pt x="2868" y="1669"/>
                </a:cubicBezTo>
                <a:cubicBezTo>
                  <a:pt x="3167" y="2331"/>
                  <a:pt x="3273" y="3021"/>
                  <a:pt x="3182" y="3706"/>
                </a:cubicBezTo>
                <a:lnTo>
                  <a:pt x="3182" y="15087"/>
                </a:lnTo>
                <a:lnTo>
                  <a:pt x="0" y="15087"/>
                </a:lnTo>
                <a:lnTo>
                  <a:pt x="10358" y="21427"/>
                </a:lnTo>
                <a:cubicBezTo>
                  <a:pt x="10486" y="21536"/>
                  <a:pt x="10692" y="21600"/>
                  <a:pt x="10911" y="21600"/>
                </a:cubicBezTo>
                <a:cubicBezTo>
                  <a:pt x="11130" y="21600"/>
                  <a:pt x="11336" y="21536"/>
                  <a:pt x="11464" y="21427"/>
                </a:cubicBezTo>
                <a:lnTo>
                  <a:pt x="21600" y="15224"/>
                </a:lnTo>
                <a:lnTo>
                  <a:pt x="18323" y="15224"/>
                </a:lnTo>
                <a:lnTo>
                  <a:pt x="18323" y="12241"/>
                </a:lnTo>
                <a:cubicBezTo>
                  <a:pt x="18386" y="11569"/>
                  <a:pt x="18142" y="10900"/>
                  <a:pt x="17620" y="10308"/>
                </a:cubicBezTo>
                <a:cubicBezTo>
                  <a:pt x="17410" y="10070"/>
                  <a:pt x="17156" y="9847"/>
                  <a:pt x="16864" y="9643"/>
                </a:cubicBezTo>
                <a:lnTo>
                  <a:pt x="1629" y="0"/>
                </a:lnTo>
                <a:close/>
              </a:path>
            </a:pathLst>
          </a:custGeom>
          <a:solidFill>
            <a:srgbClr val="C00000"/>
          </a:solidFill>
          <a:ln w="12700" cap="flat">
            <a:noFill/>
            <a:miter lim="400000"/>
          </a:ln>
          <a:effectLst/>
        </p:spPr>
        <p:txBody>
          <a:bodyPr wrap="square" lIns="0" tIns="0" rIns="0" bIns="0" numCol="1" anchor="ctr">
            <a:noAutofit/>
          </a:bodyPr>
          <a:lstStyle/>
          <a:p>
            <a:pPr marL="0" marR="0" lvl="0" indent="0" algn="ctr" defTabSz="825500" eaLnBrk="1" fontAlgn="auto" latinLnBrk="0" hangingPunct="1">
              <a:lnSpc>
                <a:spcPct val="100000"/>
              </a:lnSpc>
              <a:spcBef>
                <a:spcPts val="0"/>
              </a:spcBef>
              <a:spcAft>
                <a:spcPts val="0"/>
              </a:spcAft>
              <a:buClrTx/>
              <a:buSzTx/>
              <a:buFontTx/>
              <a:buNone/>
              <a:tabLst/>
              <a:defRPr sz="3200"/>
            </a:pPr>
            <a:endParaRPr kumimoji="0" sz="2800" b="0" i="0" u="none" strike="noStrike" kern="0" cap="none" spc="0" normalizeH="0" baseline="0" noProof="0" dirty="0">
              <a:ln>
                <a:noFill/>
              </a:ln>
              <a:solidFill>
                <a:sysClr val="windowText" lastClr="000000"/>
              </a:solidFill>
              <a:effectLst/>
              <a:highlight>
                <a:srgbClr val="FFFF00"/>
              </a:highlight>
              <a:uLnTx/>
              <a:uFillTx/>
              <a:latin typeface="Helvetica Light"/>
              <a:sym typeface="Helvetica Light"/>
            </a:endParaRPr>
          </a:p>
        </p:txBody>
      </p:sp>
      <p:grpSp>
        <p:nvGrpSpPr>
          <p:cNvPr id="118" name="Group 117">
            <a:extLst>
              <a:ext uri="{FF2B5EF4-FFF2-40B4-BE49-F238E27FC236}">
                <a16:creationId xmlns:a16="http://schemas.microsoft.com/office/drawing/2014/main" id="{74C1216A-81A6-4D62-9EDF-80741DC22155}"/>
              </a:ext>
            </a:extLst>
          </p:cNvPr>
          <p:cNvGrpSpPr>
            <a:grpSpLocks noChangeAspect="1"/>
          </p:cNvGrpSpPr>
          <p:nvPr/>
        </p:nvGrpSpPr>
        <p:grpSpPr bwMode="auto">
          <a:xfrm>
            <a:off x="1154808" y="1227649"/>
            <a:ext cx="250340" cy="283556"/>
            <a:chOff x="173" y="2224"/>
            <a:chExt cx="590" cy="683"/>
          </a:xfrm>
          <a:solidFill>
            <a:schemeClr val="bg1"/>
          </a:solidFill>
        </p:grpSpPr>
        <p:sp>
          <p:nvSpPr>
            <p:cNvPr id="119" name="Freeform 86">
              <a:extLst>
                <a:ext uri="{FF2B5EF4-FFF2-40B4-BE49-F238E27FC236}">
                  <a16:creationId xmlns:a16="http://schemas.microsoft.com/office/drawing/2014/main" id="{BAB66407-F97E-45EB-9C0C-71EFA3E0F3C5}"/>
                </a:ext>
              </a:extLst>
            </p:cNvPr>
            <p:cNvSpPr>
              <a:spLocks noEditPoints="1"/>
            </p:cNvSpPr>
            <p:nvPr/>
          </p:nvSpPr>
          <p:spPr bwMode="auto">
            <a:xfrm>
              <a:off x="463" y="2224"/>
              <a:ext cx="300" cy="675"/>
            </a:xfrm>
            <a:custGeom>
              <a:avLst/>
              <a:gdLst>
                <a:gd name="T0" fmla="*/ 8 w 204"/>
                <a:gd name="T1" fmla="*/ 203 h 460"/>
                <a:gd name="T2" fmla="*/ 24 w 204"/>
                <a:gd name="T3" fmla="*/ 211 h 460"/>
                <a:gd name="T4" fmla="*/ 26 w 204"/>
                <a:gd name="T5" fmla="*/ 196 h 460"/>
                <a:gd name="T6" fmla="*/ 33 w 204"/>
                <a:gd name="T7" fmla="*/ 190 h 460"/>
                <a:gd name="T8" fmla="*/ 42 w 204"/>
                <a:gd name="T9" fmla="*/ 179 h 460"/>
                <a:gd name="T10" fmla="*/ 43 w 204"/>
                <a:gd name="T11" fmla="*/ 204 h 460"/>
                <a:gd name="T12" fmla="*/ 34 w 204"/>
                <a:gd name="T13" fmla="*/ 230 h 460"/>
                <a:gd name="T14" fmla="*/ 24 w 204"/>
                <a:gd name="T15" fmla="*/ 304 h 460"/>
                <a:gd name="T16" fmla="*/ 50 w 204"/>
                <a:gd name="T17" fmla="*/ 295 h 460"/>
                <a:gd name="T18" fmla="*/ 69 w 204"/>
                <a:gd name="T19" fmla="*/ 290 h 460"/>
                <a:gd name="T20" fmla="*/ 66 w 204"/>
                <a:gd name="T21" fmla="*/ 361 h 460"/>
                <a:gd name="T22" fmla="*/ 74 w 204"/>
                <a:gd name="T23" fmla="*/ 391 h 460"/>
                <a:gd name="T24" fmla="*/ 74 w 204"/>
                <a:gd name="T25" fmla="*/ 413 h 460"/>
                <a:gd name="T26" fmla="*/ 93 w 204"/>
                <a:gd name="T27" fmla="*/ 431 h 460"/>
                <a:gd name="T28" fmla="*/ 97 w 204"/>
                <a:gd name="T29" fmla="*/ 393 h 460"/>
                <a:gd name="T30" fmla="*/ 97 w 204"/>
                <a:gd name="T31" fmla="*/ 362 h 460"/>
                <a:gd name="T32" fmla="*/ 100 w 204"/>
                <a:gd name="T33" fmla="*/ 315 h 460"/>
                <a:gd name="T34" fmla="*/ 107 w 204"/>
                <a:gd name="T35" fmla="*/ 276 h 460"/>
                <a:gd name="T36" fmla="*/ 116 w 204"/>
                <a:gd name="T37" fmla="*/ 291 h 460"/>
                <a:gd name="T38" fmla="*/ 119 w 204"/>
                <a:gd name="T39" fmla="*/ 328 h 460"/>
                <a:gd name="T40" fmla="*/ 121 w 204"/>
                <a:gd name="T41" fmla="*/ 377 h 460"/>
                <a:gd name="T42" fmla="*/ 121 w 204"/>
                <a:gd name="T43" fmla="*/ 402 h 460"/>
                <a:gd name="T44" fmla="*/ 122 w 204"/>
                <a:gd name="T45" fmla="*/ 413 h 460"/>
                <a:gd name="T46" fmla="*/ 127 w 204"/>
                <a:gd name="T47" fmla="*/ 458 h 460"/>
                <a:gd name="T48" fmla="*/ 145 w 204"/>
                <a:gd name="T49" fmla="*/ 427 h 460"/>
                <a:gd name="T50" fmla="*/ 151 w 204"/>
                <a:gd name="T51" fmla="*/ 403 h 460"/>
                <a:gd name="T52" fmla="*/ 158 w 204"/>
                <a:gd name="T53" fmla="*/ 372 h 460"/>
                <a:gd name="T54" fmla="*/ 196 w 204"/>
                <a:gd name="T55" fmla="*/ 398 h 460"/>
                <a:gd name="T56" fmla="*/ 200 w 204"/>
                <a:gd name="T57" fmla="*/ 315 h 460"/>
                <a:gd name="T58" fmla="*/ 194 w 204"/>
                <a:gd name="T59" fmla="*/ 273 h 460"/>
                <a:gd name="T60" fmla="*/ 192 w 204"/>
                <a:gd name="T61" fmla="*/ 253 h 460"/>
                <a:gd name="T62" fmla="*/ 196 w 204"/>
                <a:gd name="T63" fmla="*/ 241 h 460"/>
                <a:gd name="T64" fmla="*/ 178 w 204"/>
                <a:gd name="T65" fmla="*/ 158 h 460"/>
                <a:gd name="T66" fmla="*/ 148 w 204"/>
                <a:gd name="T67" fmla="*/ 87 h 460"/>
                <a:gd name="T68" fmla="*/ 113 w 204"/>
                <a:gd name="T69" fmla="*/ 64 h 460"/>
                <a:gd name="T70" fmla="*/ 117 w 204"/>
                <a:gd name="T71" fmla="*/ 50 h 460"/>
                <a:gd name="T72" fmla="*/ 119 w 204"/>
                <a:gd name="T73" fmla="*/ 28 h 460"/>
                <a:gd name="T74" fmla="*/ 102 w 204"/>
                <a:gd name="T75" fmla="*/ 4 h 460"/>
                <a:gd name="T76" fmla="*/ 73 w 204"/>
                <a:gd name="T77" fmla="*/ 25 h 460"/>
                <a:gd name="T78" fmla="*/ 66 w 204"/>
                <a:gd name="T79" fmla="*/ 32 h 460"/>
                <a:gd name="T80" fmla="*/ 70 w 204"/>
                <a:gd name="T81" fmla="*/ 43 h 460"/>
                <a:gd name="T82" fmla="*/ 76 w 204"/>
                <a:gd name="T83" fmla="*/ 71 h 460"/>
                <a:gd name="T84" fmla="*/ 45 w 204"/>
                <a:gd name="T85" fmla="*/ 90 h 460"/>
                <a:gd name="T86" fmla="*/ 28 w 204"/>
                <a:gd name="T87" fmla="*/ 122 h 460"/>
                <a:gd name="T88" fmla="*/ 16 w 204"/>
                <a:gd name="T89" fmla="*/ 160 h 460"/>
                <a:gd name="T90" fmla="*/ 7 w 204"/>
                <a:gd name="T91" fmla="*/ 195 h 460"/>
                <a:gd name="T92" fmla="*/ 167 w 204"/>
                <a:gd name="T93" fmla="*/ 219 h 460"/>
                <a:gd name="T94" fmla="*/ 173 w 204"/>
                <a:gd name="T95" fmla="*/ 252 h 460"/>
                <a:gd name="T96" fmla="*/ 168 w 204"/>
                <a:gd name="T97" fmla="*/ 247 h 460"/>
                <a:gd name="T98" fmla="*/ 164 w 204"/>
                <a:gd name="T99" fmla="*/ 20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4" h="460">
                  <a:moveTo>
                    <a:pt x="7" y="195"/>
                  </a:moveTo>
                  <a:cubicBezTo>
                    <a:pt x="7" y="195"/>
                    <a:pt x="8" y="202"/>
                    <a:pt x="8" y="203"/>
                  </a:cubicBezTo>
                  <a:cubicBezTo>
                    <a:pt x="9" y="205"/>
                    <a:pt x="10" y="208"/>
                    <a:pt x="12" y="210"/>
                  </a:cubicBezTo>
                  <a:cubicBezTo>
                    <a:pt x="15" y="212"/>
                    <a:pt x="21" y="213"/>
                    <a:pt x="24" y="211"/>
                  </a:cubicBezTo>
                  <a:cubicBezTo>
                    <a:pt x="27" y="210"/>
                    <a:pt x="27" y="206"/>
                    <a:pt x="26" y="203"/>
                  </a:cubicBezTo>
                  <a:cubicBezTo>
                    <a:pt x="26" y="203"/>
                    <a:pt x="26" y="197"/>
                    <a:pt x="26" y="196"/>
                  </a:cubicBezTo>
                  <a:cubicBezTo>
                    <a:pt x="29" y="196"/>
                    <a:pt x="32" y="198"/>
                    <a:pt x="34" y="196"/>
                  </a:cubicBezTo>
                  <a:cubicBezTo>
                    <a:pt x="36" y="194"/>
                    <a:pt x="33" y="192"/>
                    <a:pt x="33" y="190"/>
                  </a:cubicBezTo>
                  <a:cubicBezTo>
                    <a:pt x="32" y="188"/>
                    <a:pt x="34" y="187"/>
                    <a:pt x="35" y="185"/>
                  </a:cubicBezTo>
                  <a:cubicBezTo>
                    <a:pt x="37" y="183"/>
                    <a:pt x="39" y="180"/>
                    <a:pt x="42" y="179"/>
                  </a:cubicBezTo>
                  <a:cubicBezTo>
                    <a:pt x="42" y="181"/>
                    <a:pt x="43" y="184"/>
                    <a:pt x="44" y="186"/>
                  </a:cubicBezTo>
                  <a:cubicBezTo>
                    <a:pt x="45" y="192"/>
                    <a:pt x="44" y="198"/>
                    <a:pt x="43" y="204"/>
                  </a:cubicBezTo>
                  <a:cubicBezTo>
                    <a:pt x="42" y="209"/>
                    <a:pt x="41" y="215"/>
                    <a:pt x="39" y="220"/>
                  </a:cubicBezTo>
                  <a:cubicBezTo>
                    <a:pt x="37" y="223"/>
                    <a:pt x="35" y="226"/>
                    <a:pt x="34" y="230"/>
                  </a:cubicBezTo>
                  <a:cubicBezTo>
                    <a:pt x="31" y="240"/>
                    <a:pt x="31" y="251"/>
                    <a:pt x="30" y="261"/>
                  </a:cubicBezTo>
                  <a:cubicBezTo>
                    <a:pt x="28" y="275"/>
                    <a:pt x="25" y="289"/>
                    <a:pt x="24" y="304"/>
                  </a:cubicBezTo>
                  <a:cubicBezTo>
                    <a:pt x="26" y="304"/>
                    <a:pt x="45" y="309"/>
                    <a:pt x="45" y="309"/>
                  </a:cubicBezTo>
                  <a:cubicBezTo>
                    <a:pt x="47" y="305"/>
                    <a:pt x="47" y="299"/>
                    <a:pt x="50" y="295"/>
                  </a:cubicBezTo>
                  <a:cubicBezTo>
                    <a:pt x="53" y="293"/>
                    <a:pt x="57" y="292"/>
                    <a:pt x="60" y="292"/>
                  </a:cubicBezTo>
                  <a:cubicBezTo>
                    <a:pt x="61" y="292"/>
                    <a:pt x="69" y="291"/>
                    <a:pt x="69" y="290"/>
                  </a:cubicBezTo>
                  <a:cubicBezTo>
                    <a:pt x="69" y="295"/>
                    <a:pt x="68" y="301"/>
                    <a:pt x="68" y="306"/>
                  </a:cubicBezTo>
                  <a:cubicBezTo>
                    <a:pt x="68" y="324"/>
                    <a:pt x="65" y="343"/>
                    <a:pt x="66" y="361"/>
                  </a:cubicBezTo>
                  <a:cubicBezTo>
                    <a:pt x="67" y="367"/>
                    <a:pt x="65" y="373"/>
                    <a:pt x="66" y="378"/>
                  </a:cubicBezTo>
                  <a:cubicBezTo>
                    <a:pt x="67" y="384"/>
                    <a:pt x="71" y="387"/>
                    <a:pt x="74" y="391"/>
                  </a:cubicBezTo>
                  <a:cubicBezTo>
                    <a:pt x="77" y="393"/>
                    <a:pt x="77" y="394"/>
                    <a:pt x="76" y="397"/>
                  </a:cubicBezTo>
                  <a:cubicBezTo>
                    <a:pt x="75" y="402"/>
                    <a:pt x="74" y="407"/>
                    <a:pt x="74" y="413"/>
                  </a:cubicBezTo>
                  <a:cubicBezTo>
                    <a:pt x="74" y="418"/>
                    <a:pt x="73" y="425"/>
                    <a:pt x="79" y="429"/>
                  </a:cubicBezTo>
                  <a:cubicBezTo>
                    <a:pt x="83" y="431"/>
                    <a:pt x="89" y="431"/>
                    <a:pt x="93" y="431"/>
                  </a:cubicBezTo>
                  <a:cubicBezTo>
                    <a:pt x="101" y="430"/>
                    <a:pt x="101" y="424"/>
                    <a:pt x="100" y="418"/>
                  </a:cubicBezTo>
                  <a:cubicBezTo>
                    <a:pt x="99" y="410"/>
                    <a:pt x="95" y="401"/>
                    <a:pt x="97" y="393"/>
                  </a:cubicBezTo>
                  <a:cubicBezTo>
                    <a:pt x="98" y="390"/>
                    <a:pt x="100" y="386"/>
                    <a:pt x="99" y="383"/>
                  </a:cubicBezTo>
                  <a:cubicBezTo>
                    <a:pt x="97" y="376"/>
                    <a:pt x="97" y="369"/>
                    <a:pt x="97" y="362"/>
                  </a:cubicBezTo>
                  <a:cubicBezTo>
                    <a:pt x="97" y="352"/>
                    <a:pt x="95" y="343"/>
                    <a:pt x="95" y="333"/>
                  </a:cubicBezTo>
                  <a:cubicBezTo>
                    <a:pt x="96" y="327"/>
                    <a:pt x="98" y="321"/>
                    <a:pt x="100" y="315"/>
                  </a:cubicBezTo>
                  <a:cubicBezTo>
                    <a:pt x="101" y="309"/>
                    <a:pt x="101" y="302"/>
                    <a:pt x="102" y="296"/>
                  </a:cubicBezTo>
                  <a:cubicBezTo>
                    <a:pt x="103" y="289"/>
                    <a:pt x="105" y="283"/>
                    <a:pt x="107" y="276"/>
                  </a:cubicBezTo>
                  <a:cubicBezTo>
                    <a:pt x="108" y="273"/>
                    <a:pt x="112" y="266"/>
                    <a:pt x="114" y="273"/>
                  </a:cubicBezTo>
                  <a:cubicBezTo>
                    <a:pt x="115" y="279"/>
                    <a:pt x="115" y="285"/>
                    <a:pt x="116" y="291"/>
                  </a:cubicBezTo>
                  <a:cubicBezTo>
                    <a:pt x="117" y="299"/>
                    <a:pt x="118" y="305"/>
                    <a:pt x="118" y="313"/>
                  </a:cubicBezTo>
                  <a:cubicBezTo>
                    <a:pt x="119" y="318"/>
                    <a:pt x="120" y="323"/>
                    <a:pt x="119" y="328"/>
                  </a:cubicBezTo>
                  <a:cubicBezTo>
                    <a:pt x="118" y="334"/>
                    <a:pt x="120" y="340"/>
                    <a:pt x="121" y="346"/>
                  </a:cubicBezTo>
                  <a:cubicBezTo>
                    <a:pt x="122" y="356"/>
                    <a:pt x="122" y="366"/>
                    <a:pt x="121" y="377"/>
                  </a:cubicBezTo>
                  <a:cubicBezTo>
                    <a:pt x="121" y="382"/>
                    <a:pt x="121" y="387"/>
                    <a:pt x="120" y="392"/>
                  </a:cubicBezTo>
                  <a:cubicBezTo>
                    <a:pt x="120" y="395"/>
                    <a:pt x="118" y="399"/>
                    <a:pt x="121" y="402"/>
                  </a:cubicBezTo>
                  <a:cubicBezTo>
                    <a:pt x="122" y="403"/>
                    <a:pt x="124" y="404"/>
                    <a:pt x="124" y="406"/>
                  </a:cubicBezTo>
                  <a:cubicBezTo>
                    <a:pt x="124" y="409"/>
                    <a:pt x="123" y="411"/>
                    <a:pt x="122" y="413"/>
                  </a:cubicBezTo>
                  <a:cubicBezTo>
                    <a:pt x="119" y="422"/>
                    <a:pt x="121" y="430"/>
                    <a:pt x="121" y="438"/>
                  </a:cubicBezTo>
                  <a:cubicBezTo>
                    <a:pt x="121" y="445"/>
                    <a:pt x="120" y="454"/>
                    <a:pt x="127" y="458"/>
                  </a:cubicBezTo>
                  <a:cubicBezTo>
                    <a:pt x="132" y="460"/>
                    <a:pt x="142" y="460"/>
                    <a:pt x="146" y="454"/>
                  </a:cubicBezTo>
                  <a:cubicBezTo>
                    <a:pt x="151" y="445"/>
                    <a:pt x="141" y="436"/>
                    <a:pt x="145" y="427"/>
                  </a:cubicBezTo>
                  <a:cubicBezTo>
                    <a:pt x="147" y="423"/>
                    <a:pt x="148" y="421"/>
                    <a:pt x="147" y="416"/>
                  </a:cubicBezTo>
                  <a:cubicBezTo>
                    <a:pt x="147" y="411"/>
                    <a:pt x="150" y="408"/>
                    <a:pt x="151" y="403"/>
                  </a:cubicBezTo>
                  <a:cubicBezTo>
                    <a:pt x="153" y="390"/>
                    <a:pt x="152" y="376"/>
                    <a:pt x="153" y="363"/>
                  </a:cubicBezTo>
                  <a:cubicBezTo>
                    <a:pt x="153" y="365"/>
                    <a:pt x="157" y="370"/>
                    <a:pt x="158" y="372"/>
                  </a:cubicBezTo>
                  <a:cubicBezTo>
                    <a:pt x="160" y="376"/>
                    <a:pt x="163" y="379"/>
                    <a:pt x="166" y="382"/>
                  </a:cubicBezTo>
                  <a:cubicBezTo>
                    <a:pt x="172" y="389"/>
                    <a:pt x="186" y="407"/>
                    <a:pt x="196" y="398"/>
                  </a:cubicBezTo>
                  <a:cubicBezTo>
                    <a:pt x="200" y="395"/>
                    <a:pt x="201" y="390"/>
                    <a:pt x="202" y="384"/>
                  </a:cubicBezTo>
                  <a:cubicBezTo>
                    <a:pt x="204" y="361"/>
                    <a:pt x="203" y="338"/>
                    <a:pt x="200" y="315"/>
                  </a:cubicBezTo>
                  <a:cubicBezTo>
                    <a:pt x="199" y="307"/>
                    <a:pt x="198" y="300"/>
                    <a:pt x="197" y="292"/>
                  </a:cubicBezTo>
                  <a:cubicBezTo>
                    <a:pt x="197" y="286"/>
                    <a:pt x="196" y="279"/>
                    <a:pt x="194" y="273"/>
                  </a:cubicBezTo>
                  <a:cubicBezTo>
                    <a:pt x="192" y="269"/>
                    <a:pt x="188" y="267"/>
                    <a:pt x="187" y="263"/>
                  </a:cubicBezTo>
                  <a:cubicBezTo>
                    <a:pt x="186" y="258"/>
                    <a:pt x="191" y="257"/>
                    <a:pt x="192" y="253"/>
                  </a:cubicBezTo>
                  <a:cubicBezTo>
                    <a:pt x="193" y="250"/>
                    <a:pt x="192" y="247"/>
                    <a:pt x="194" y="244"/>
                  </a:cubicBezTo>
                  <a:cubicBezTo>
                    <a:pt x="195" y="243"/>
                    <a:pt x="195" y="243"/>
                    <a:pt x="196" y="241"/>
                  </a:cubicBezTo>
                  <a:cubicBezTo>
                    <a:pt x="199" y="223"/>
                    <a:pt x="191" y="205"/>
                    <a:pt x="186" y="187"/>
                  </a:cubicBezTo>
                  <a:cubicBezTo>
                    <a:pt x="183" y="178"/>
                    <a:pt x="181" y="168"/>
                    <a:pt x="178" y="158"/>
                  </a:cubicBezTo>
                  <a:cubicBezTo>
                    <a:pt x="176" y="151"/>
                    <a:pt x="174" y="145"/>
                    <a:pt x="173" y="138"/>
                  </a:cubicBezTo>
                  <a:cubicBezTo>
                    <a:pt x="168" y="119"/>
                    <a:pt x="165" y="99"/>
                    <a:pt x="148" y="87"/>
                  </a:cubicBezTo>
                  <a:cubicBezTo>
                    <a:pt x="144" y="84"/>
                    <a:pt x="139" y="81"/>
                    <a:pt x="134" y="78"/>
                  </a:cubicBezTo>
                  <a:cubicBezTo>
                    <a:pt x="126" y="74"/>
                    <a:pt x="118" y="72"/>
                    <a:pt x="113" y="64"/>
                  </a:cubicBezTo>
                  <a:cubicBezTo>
                    <a:pt x="112" y="61"/>
                    <a:pt x="112" y="58"/>
                    <a:pt x="112" y="55"/>
                  </a:cubicBezTo>
                  <a:cubicBezTo>
                    <a:pt x="112" y="52"/>
                    <a:pt x="115" y="52"/>
                    <a:pt x="117" y="50"/>
                  </a:cubicBezTo>
                  <a:cubicBezTo>
                    <a:pt x="119" y="47"/>
                    <a:pt x="121" y="38"/>
                    <a:pt x="117" y="37"/>
                  </a:cubicBezTo>
                  <a:cubicBezTo>
                    <a:pt x="119" y="37"/>
                    <a:pt x="119" y="28"/>
                    <a:pt x="119" y="28"/>
                  </a:cubicBezTo>
                  <a:cubicBezTo>
                    <a:pt x="120" y="21"/>
                    <a:pt x="116" y="14"/>
                    <a:pt x="111" y="9"/>
                  </a:cubicBezTo>
                  <a:cubicBezTo>
                    <a:pt x="108" y="7"/>
                    <a:pt x="105" y="5"/>
                    <a:pt x="102" y="4"/>
                  </a:cubicBezTo>
                  <a:cubicBezTo>
                    <a:pt x="93" y="0"/>
                    <a:pt x="78" y="4"/>
                    <a:pt x="75" y="14"/>
                  </a:cubicBezTo>
                  <a:cubicBezTo>
                    <a:pt x="74" y="17"/>
                    <a:pt x="74" y="21"/>
                    <a:pt x="73" y="25"/>
                  </a:cubicBezTo>
                  <a:cubicBezTo>
                    <a:pt x="72" y="26"/>
                    <a:pt x="72" y="29"/>
                    <a:pt x="70" y="30"/>
                  </a:cubicBezTo>
                  <a:cubicBezTo>
                    <a:pt x="69" y="31"/>
                    <a:pt x="67" y="31"/>
                    <a:pt x="66" y="32"/>
                  </a:cubicBezTo>
                  <a:cubicBezTo>
                    <a:pt x="65" y="33"/>
                    <a:pt x="65" y="35"/>
                    <a:pt x="65" y="37"/>
                  </a:cubicBezTo>
                  <a:cubicBezTo>
                    <a:pt x="65" y="41"/>
                    <a:pt x="66" y="42"/>
                    <a:pt x="70" y="43"/>
                  </a:cubicBezTo>
                  <a:cubicBezTo>
                    <a:pt x="69" y="52"/>
                    <a:pt x="71" y="61"/>
                    <a:pt x="79" y="67"/>
                  </a:cubicBezTo>
                  <a:cubicBezTo>
                    <a:pt x="79" y="67"/>
                    <a:pt x="77" y="71"/>
                    <a:pt x="76" y="71"/>
                  </a:cubicBezTo>
                  <a:cubicBezTo>
                    <a:pt x="72" y="75"/>
                    <a:pt x="65" y="75"/>
                    <a:pt x="60" y="78"/>
                  </a:cubicBezTo>
                  <a:cubicBezTo>
                    <a:pt x="55" y="81"/>
                    <a:pt x="50" y="86"/>
                    <a:pt x="45" y="90"/>
                  </a:cubicBezTo>
                  <a:cubicBezTo>
                    <a:pt x="40" y="95"/>
                    <a:pt x="35" y="99"/>
                    <a:pt x="32" y="105"/>
                  </a:cubicBezTo>
                  <a:cubicBezTo>
                    <a:pt x="30" y="110"/>
                    <a:pt x="29" y="117"/>
                    <a:pt x="28" y="122"/>
                  </a:cubicBezTo>
                  <a:cubicBezTo>
                    <a:pt x="25" y="129"/>
                    <a:pt x="22" y="135"/>
                    <a:pt x="20" y="141"/>
                  </a:cubicBezTo>
                  <a:cubicBezTo>
                    <a:pt x="18" y="147"/>
                    <a:pt x="18" y="154"/>
                    <a:pt x="16" y="160"/>
                  </a:cubicBezTo>
                  <a:cubicBezTo>
                    <a:pt x="14" y="164"/>
                    <a:pt x="12" y="168"/>
                    <a:pt x="10" y="172"/>
                  </a:cubicBezTo>
                  <a:cubicBezTo>
                    <a:pt x="7" y="177"/>
                    <a:pt x="0" y="192"/>
                    <a:pt x="7" y="195"/>
                  </a:cubicBezTo>
                  <a:close/>
                  <a:moveTo>
                    <a:pt x="164" y="206"/>
                  </a:moveTo>
                  <a:cubicBezTo>
                    <a:pt x="167" y="219"/>
                    <a:pt x="167" y="219"/>
                    <a:pt x="167" y="219"/>
                  </a:cubicBezTo>
                  <a:cubicBezTo>
                    <a:pt x="169" y="225"/>
                    <a:pt x="172" y="230"/>
                    <a:pt x="174" y="235"/>
                  </a:cubicBezTo>
                  <a:cubicBezTo>
                    <a:pt x="177" y="240"/>
                    <a:pt x="173" y="247"/>
                    <a:pt x="173" y="252"/>
                  </a:cubicBezTo>
                  <a:cubicBezTo>
                    <a:pt x="173" y="256"/>
                    <a:pt x="170" y="258"/>
                    <a:pt x="167" y="259"/>
                  </a:cubicBezTo>
                  <a:cubicBezTo>
                    <a:pt x="168" y="259"/>
                    <a:pt x="168" y="248"/>
                    <a:pt x="168" y="247"/>
                  </a:cubicBezTo>
                  <a:cubicBezTo>
                    <a:pt x="168" y="240"/>
                    <a:pt x="167" y="232"/>
                    <a:pt x="166" y="225"/>
                  </a:cubicBezTo>
                  <a:cubicBezTo>
                    <a:pt x="166" y="225"/>
                    <a:pt x="164" y="206"/>
                    <a:pt x="164" y="2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endParaRPr lang="en-US" dirty="0">
                <a:highlight>
                  <a:srgbClr val="FFFF00"/>
                </a:highlight>
                <a:latin typeface="Trebuchet MS" panose="020B0603020202020204" pitchFamily="34" charset="0"/>
              </a:endParaRPr>
            </a:p>
          </p:txBody>
        </p:sp>
        <p:sp>
          <p:nvSpPr>
            <p:cNvPr id="120" name="Freeform 87">
              <a:extLst>
                <a:ext uri="{FF2B5EF4-FFF2-40B4-BE49-F238E27FC236}">
                  <a16:creationId xmlns:a16="http://schemas.microsoft.com/office/drawing/2014/main" id="{0AB5EB54-3C4D-44D5-A7E3-C5F25CE0EAAD}"/>
                </a:ext>
              </a:extLst>
            </p:cNvPr>
            <p:cNvSpPr>
              <a:spLocks noEditPoints="1"/>
            </p:cNvSpPr>
            <p:nvPr/>
          </p:nvSpPr>
          <p:spPr bwMode="auto">
            <a:xfrm>
              <a:off x="173" y="2235"/>
              <a:ext cx="380" cy="672"/>
            </a:xfrm>
            <a:custGeom>
              <a:avLst/>
              <a:gdLst>
                <a:gd name="T0" fmla="*/ 73 w 258"/>
                <a:gd name="T1" fmla="*/ 276 h 458"/>
                <a:gd name="T2" fmla="*/ 73 w 258"/>
                <a:gd name="T3" fmla="*/ 337 h 458"/>
                <a:gd name="T4" fmla="*/ 80 w 258"/>
                <a:gd name="T5" fmla="*/ 387 h 458"/>
                <a:gd name="T6" fmla="*/ 98 w 258"/>
                <a:gd name="T7" fmla="*/ 391 h 458"/>
                <a:gd name="T8" fmla="*/ 98 w 258"/>
                <a:gd name="T9" fmla="*/ 341 h 458"/>
                <a:gd name="T10" fmla="*/ 107 w 258"/>
                <a:gd name="T11" fmla="*/ 323 h 458"/>
                <a:gd name="T12" fmla="*/ 105 w 258"/>
                <a:gd name="T13" fmla="*/ 388 h 458"/>
                <a:gd name="T14" fmla="*/ 106 w 258"/>
                <a:gd name="T15" fmla="*/ 422 h 458"/>
                <a:gd name="T16" fmla="*/ 126 w 258"/>
                <a:gd name="T17" fmla="*/ 430 h 458"/>
                <a:gd name="T18" fmla="*/ 131 w 258"/>
                <a:gd name="T19" fmla="*/ 362 h 458"/>
                <a:gd name="T20" fmla="*/ 141 w 258"/>
                <a:gd name="T21" fmla="*/ 271 h 458"/>
                <a:gd name="T22" fmla="*/ 154 w 258"/>
                <a:gd name="T23" fmla="*/ 205 h 458"/>
                <a:gd name="T24" fmla="*/ 148 w 258"/>
                <a:gd name="T25" fmla="*/ 150 h 458"/>
                <a:gd name="T26" fmla="*/ 159 w 258"/>
                <a:gd name="T27" fmla="*/ 189 h 458"/>
                <a:gd name="T28" fmla="*/ 162 w 258"/>
                <a:gd name="T29" fmla="*/ 325 h 458"/>
                <a:gd name="T30" fmla="*/ 160 w 258"/>
                <a:gd name="T31" fmla="*/ 422 h 458"/>
                <a:gd name="T32" fmla="*/ 166 w 258"/>
                <a:gd name="T33" fmla="*/ 454 h 458"/>
                <a:gd name="T34" fmla="*/ 189 w 258"/>
                <a:gd name="T35" fmla="*/ 454 h 458"/>
                <a:gd name="T36" fmla="*/ 218 w 258"/>
                <a:gd name="T37" fmla="*/ 451 h 458"/>
                <a:gd name="T38" fmla="*/ 236 w 258"/>
                <a:gd name="T39" fmla="*/ 433 h 458"/>
                <a:gd name="T40" fmla="*/ 250 w 258"/>
                <a:gd name="T41" fmla="*/ 409 h 458"/>
                <a:gd name="T42" fmla="*/ 237 w 258"/>
                <a:gd name="T43" fmla="*/ 320 h 458"/>
                <a:gd name="T44" fmla="*/ 199 w 258"/>
                <a:gd name="T45" fmla="*/ 313 h 458"/>
                <a:gd name="T46" fmla="*/ 179 w 258"/>
                <a:gd name="T47" fmla="*/ 312 h 458"/>
                <a:gd name="T48" fmla="*/ 175 w 258"/>
                <a:gd name="T49" fmla="*/ 267 h 458"/>
                <a:gd name="T50" fmla="*/ 173 w 258"/>
                <a:gd name="T51" fmla="*/ 194 h 458"/>
                <a:gd name="T52" fmla="*/ 173 w 258"/>
                <a:gd name="T53" fmla="*/ 173 h 458"/>
                <a:gd name="T54" fmla="*/ 165 w 258"/>
                <a:gd name="T55" fmla="*/ 146 h 458"/>
                <a:gd name="T56" fmla="*/ 164 w 258"/>
                <a:gd name="T57" fmla="*/ 102 h 458"/>
                <a:gd name="T58" fmla="*/ 165 w 258"/>
                <a:gd name="T59" fmla="*/ 82 h 458"/>
                <a:gd name="T60" fmla="*/ 159 w 258"/>
                <a:gd name="T61" fmla="*/ 71 h 458"/>
                <a:gd name="T62" fmla="*/ 154 w 258"/>
                <a:gd name="T63" fmla="*/ 59 h 458"/>
                <a:gd name="T64" fmla="*/ 151 w 258"/>
                <a:gd name="T65" fmla="*/ 48 h 458"/>
                <a:gd name="T66" fmla="*/ 109 w 258"/>
                <a:gd name="T67" fmla="*/ 8 h 458"/>
                <a:gd name="T68" fmla="*/ 90 w 258"/>
                <a:gd name="T69" fmla="*/ 44 h 458"/>
                <a:gd name="T70" fmla="*/ 90 w 258"/>
                <a:gd name="T71" fmla="*/ 55 h 458"/>
                <a:gd name="T72" fmla="*/ 67 w 258"/>
                <a:gd name="T73" fmla="*/ 72 h 458"/>
                <a:gd name="T74" fmla="*/ 43 w 258"/>
                <a:gd name="T75" fmla="*/ 140 h 458"/>
                <a:gd name="T76" fmla="*/ 29 w 258"/>
                <a:gd name="T77" fmla="*/ 175 h 458"/>
                <a:gd name="T78" fmla="*/ 5 w 258"/>
                <a:gd name="T79" fmla="*/ 219 h 458"/>
                <a:gd name="T80" fmla="*/ 2 w 258"/>
                <a:gd name="T81" fmla="*/ 253 h 458"/>
                <a:gd name="T82" fmla="*/ 172 w 258"/>
                <a:gd name="T83" fmla="*/ 313 h 458"/>
                <a:gd name="T84" fmla="*/ 66 w 258"/>
                <a:gd name="T85" fmla="*/ 171 h 458"/>
                <a:gd name="T86" fmla="*/ 74 w 258"/>
                <a:gd name="T87" fmla="*/ 193 h 458"/>
                <a:gd name="T88" fmla="*/ 66 w 258"/>
                <a:gd name="T89" fmla="*/ 171 h 458"/>
                <a:gd name="T90" fmla="*/ 61 w 258"/>
                <a:gd name="T91" fmla="*/ 167 h 458"/>
                <a:gd name="T92" fmla="*/ 62 w 258"/>
                <a:gd name="T93" fmla="*/ 194 h 458"/>
                <a:gd name="T94" fmla="*/ 56 w 258"/>
                <a:gd name="T95" fmla="*/ 177 h 458"/>
                <a:gd name="T96" fmla="*/ 59 w 258"/>
                <a:gd name="T97" fmla="*/ 159 h 458"/>
                <a:gd name="T98" fmla="*/ 45 w 258"/>
                <a:gd name="T99" fmla="*/ 191 h 458"/>
                <a:gd name="T100" fmla="*/ 39 w 258"/>
                <a:gd name="T101" fmla="*/ 157 h 458"/>
                <a:gd name="T102" fmla="*/ 30 w 258"/>
                <a:gd name="T103" fmla="*/ 191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8" h="458">
                  <a:moveTo>
                    <a:pt x="2" y="253"/>
                  </a:moveTo>
                  <a:cubicBezTo>
                    <a:pt x="9" y="268"/>
                    <a:pt x="30" y="274"/>
                    <a:pt x="45" y="277"/>
                  </a:cubicBezTo>
                  <a:cubicBezTo>
                    <a:pt x="47" y="277"/>
                    <a:pt x="73" y="279"/>
                    <a:pt x="73" y="276"/>
                  </a:cubicBezTo>
                  <a:cubicBezTo>
                    <a:pt x="73" y="281"/>
                    <a:pt x="73" y="285"/>
                    <a:pt x="73" y="289"/>
                  </a:cubicBezTo>
                  <a:cubicBezTo>
                    <a:pt x="74" y="297"/>
                    <a:pt x="78" y="306"/>
                    <a:pt x="76" y="314"/>
                  </a:cubicBezTo>
                  <a:cubicBezTo>
                    <a:pt x="75" y="322"/>
                    <a:pt x="72" y="329"/>
                    <a:pt x="73" y="337"/>
                  </a:cubicBezTo>
                  <a:cubicBezTo>
                    <a:pt x="73" y="345"/>
                    <a:pt x="74" y="353"/>
                    <a:pt x="74" y="361"/>
                  </a:cubicBezTo>
                  <a:cubicBezTo>
                    <a:pt x="75" y="367"/>
                    <a:pt x="78" y="368"/>
                    <a:pt x="80" y="372"/>
                  </a:cubicBezTo>
                  <a:cubicBezTo>
                    <a:pt x="83" y="377"/>
                    <a:pt x="80" y="383"/>
                    <a:pt x="80" y="387"/>
                  </a:cubicBezTo>
                  <a:cubicBezTo>
                    <a:pt x="80" y="397"/>
                    <a:pt x="78" y="418"/>
                    <a:pt x="90" y="423"/>
                  </a:cubicBezTo>
                  <a:cubicBezTo>
                    <a:pt x="95" y="425"/>
                    <a:pt x="97" y="420"/>
                    <a:pt x="99" y="416"/>
                  </a:cubicBezTo>
                  <a:cubicBezTo>
                    <a:pt x="101" y="408"/>
                    <a:pt x="99" y="399"/>
                    <a:pt x="98" y="391"/>
                  </a:cubicBezTo>
                  <a:cubicBezTo>
                    <a:pt x="96" y="384"/>
                    <a:pt x="96" y="377"/>
                    <a:pt x="96" y="370"/>
                  </a:cubicBezTo>
                  <a:cubicBezTo>
                    <a:pt x="97" y="365"/>
                    <a:pt x="97" y="359"/>
                    <a:pt x="98" y="354"/>
                  </a:cubicBezTo>
                  <a:cubicBezTo>
                    <a:pt x="98" y="349"/>
                    <a:pt x="97" y="345"/>
                    <a:pt x="98" y="341"/>
                  </a:cubicBezTo>
                  <a:cubicBezTo>
                    <a:pt x="99" y="336"/>
                    <a:pt x="101" y="332"/>
                    <a:pt x="102" y="328"/>
                  </a:cubicBezTo>
                  <a:cubicBezTo>
                    <a:pt x="104" y="323"/>
                    <a:pt x="103" y="317"/>
                    <a:pt x="104" y="311"/>
                  </a:cubicBezTo>
                  <a:cubicBezTo>
                    <a:pt x="103" y="315"/>
                    <a:pt x="106" y="319"/>
                    <a:pt x="107" y="323"/>
                  </a:cubicBezTo>
                  <a:cubicBezTo>
                    <a:pt x="108" y="332"/>
                    <a:pt x="107" y="342"/>
                    <a:pt x="106" y="352"/>
                  </a:cubicBezTo>
                  <a:cubicBezTo>
                    <a:pt x="105" y="361"/>
                    <a:pt x="106" y="370"/>
                    <a:pt x="106" y="379"/>
                  </a:cubicBezTo>
                  <a:cubicBezTo>
                    <a:pt x="106" y="382"/>
                    <a:pt x="105" y="385"/>
                    <a:pt x="105" y="388"/>
                  </a:cubicBezTo>
                  <a:cubicBezTo>
                    <a:pt x="106" y="390"/>
                    <a:pt x="107" y="392"/>
                    <a:pt x="107" y="395"/>
                  </a:cubicBezTo>
                  <a:cubicBezTo>
                    <a:pt x="107" y="398"/>
                    <a:pt x="105" y="401"/>
                    <a:pt x="105" y="405"/>
                  </a:cubicBezTo>
                  <a:cubicBezTo>
                    <a:pt x="105" y="411"/>
                    <a:pt x="106" y="416"/>
                    <a:pt x="106" y="422"/>
                  </a:cubicBezTo>
                  <a:cubicBezTo>
                    <a:pt x="106" y="427"/>
                    <a:pt x="105" y="433"/>
                    <a:pt x="105" y="438"/>
                  </a:cubicBezTo>
                  <a:cubicBezTo>
                    <a:pt x="105" y="444"/>
                    <a:pt x="106" y="453"/>
                    <a:pt x="113" y="454"/>
                  </a:cubicBezTo>
                  <a:cubicBezTo>
                    <a:pt x="127" y="456"/>
                    <a:pt x="126" y="440"/>
                    <a:pt x="126" y="430"/>
                  </a:cubicBezTo>
                  <a:cubicBezTo>
                    <a:pt x="125" y="422"/>
                    <a:pt x="123" y="413"/>
                    <a:pt x="125" y="405"/>
                  </a:cubicBezTo>
                  <a:cubicBezTo>
                    <a:pt x="126" y="398"/>
                    <a:pt x="129" y="391"/>
                    <a:pt x="130" y="384"/>
                  </a:cubicBezTo>
                  <a:cubicBezTo>
                    <a:pt x="131" y="377"/>
                    <a:pt x="130" y="370"/>
                    <a:pt x="131" y="362"/>
                  </a:cubicBezTo>
                  <a:cubicBezTo>
                    <a:pt x="132" y="353"/>
                    <a:pt x="135" y="344"/>
                    <a:pt x="137" y="335"/>
                  </a:cubicBezTo>
                  <a:cubicBezTo>
                    <a:pt x="137" y="328"/>
                    <a:pt x="138" y="321"/>
                    <a:pt x="137" y="315"/>
                  </a:cubicBezTo>
                  <a:cubicBezTo>
                    <a:pt x="136" y="300"/>
                    <a:pt x="137" y="286"/>
                    <a:pt x="141" y="271"/>
                  </a:cubicBezTo>
                  <a:cubicBezTo>
                    <a:pt x="143" y="262"/>
                    <a:pt x="146" y="254"/>
                    <a:pt x="149" y="246"/>
                  </a:cubicBezTo>
                  <a:cubicBezTo>
                    <a:pt x="151" y="239"/>
                    <a:pt x="151" y="231"/>
                    <a:pt x="152" y="224"/>
                  </a:cubicBezTo>
                  <a:cubicBezTo>
                    <a:pt x="152" y="218"/>
                    <a:pt x="152" y="211"/>
                    <a:pt x="154" y="205"/>
                  </a:cubicBezTo>
                  <a:cubicBezTo>
                    <a:pt x="156" y="198"/>
                    <a:pt x="153" y="191"/>
                    <a:pt x="151" y="184"/>
                  </a:cubicBezTo>
                  <a:cubicBezTo>
                    <a:pt x="149" y="177"/>
                    <a:pt x="146" y="170"/>
                    <a:pt x="147" y="162"/>
                  </a:cubicBezTo>
                  <a:cubicBezTo>
                    <a:pt x="147" y="158"/>
                    <a:pt x="147" y="154"/>
                    <a:pt x="148" y="150"/>
                  </a:cubicBezTo>
                  <a:cubicBezTo>
                    <a:pt x="148" y="156"/>
                    <a:pt x="146" y="164"/>
                    <a:pt x="151" y="169"/>
                  </a:cubicBezTo>
                  <a:cubicBezTo>
                    <a:pt x="154" y="173"/>
                    <a:pt x="155" y="177"/>
                    <a:pt x="156" y="182"/>
                  </a:cubicBezTo>
                  <a:cubicBezTo>
                    <a:pt x="157" y="185"/>
                    <a:pt x="157" y="187"/>
                    <a:pt x="159" y="189"/>
                  </a:cubicBezTo>
                  <a:cubicBezTo>
                    <a:pt x="159" y="190"/>
                    <a:pt x="164" y="194"/>
                    <a:pt x="164" y="194"/>
                  </a:cubicBezTo>
                  <a:cubicBezTo>
                    <a:pt x="164" y="194"/>
                    <a:pt x="165" y="319"/>
                    <a:pt x="165" y="319"/>
                  </a:cubicBezTo>
                  <a:cubicBezTo>
                    <a:pt x="165" y="321"/>
                    <a:pt x="162" y="323"/>
                    <a:pt x="162" y="325"/>
                  </a:cubicBezTo>
                  <a:cubicBezTo>
                    <a:pt x="160" y="330"/>
                    <a:pt x="161" y="335"/>
                    <a:pt x="161" y="340"/>
                  </a:cubicBezTo>
                  <a:cubicBezTo>
                    <a:pt x="162" y="346"/>
                    <a:pt x="162" y="351"/>
                    <a:pt x="162" y="357"/>
                  </a:cubicBezTo>
                  <a:cubicBezTo>
                    <a:pt x="162" y="379"/>
                    <a:pt x="160" y="400"/>
                    <a:pt x="160" y="422"/>
                  </a:cubicBezTo>
                  <a:cubicBezTo>
                    <a:pt x="160" y="427"/>
                    <a:pt x="158" y="433"/>
                    <a:pt x="160" y="437"/>
                  </a:cubicBezTo>
                  <a:cubicBezTo>
                    <a:pt x="160" y="439"/>
                    <a:pt x="162" y="441"/>
                    <a:pt x="162" y="442"/>
                  </a:cubicBezTo>
                  <a:cubicBezTo>
                    <a:pt x="162" y="445"/>
                    <a:pt x="163" y="453"/>
                    <a:pt x="166" y="454"/>
                  </a:cubicBezTo>
                  <a:cubicBezTo>
                    <a:pt x="172" y="458"/>
                    <a:pt x="172" y="443"/>
                    <a:pt x="172" y="443"/>
                  </a:cubicBezTo>
                  <a:cubicBezTo>
                    <a:pt x="182" y="444"/>
                    <a:pt x="182" y="444"/>
                    <a:pt x="182" y="444"/>
                  </a:cubicBezTo>
                  <a:cubicBezTo>
                    <a:pt x="184" y="445"/>
                    <a:pt x="184" y="457"/>
                    <a:pt x="189" y="454"/>
                  </a:cubicBezTo>
                  <a:cubicBezTo>
                    <a:pt x="190" y="453"/>
                    <a:pt x="192" y="445"/>
                    <a:pt x="192" y="445"/>
                  </a:cubicBezTo>
                  <a:cubicBezTo>
                    <a:pt x="197" y="445"/>
                    <a:pt x="202" y="445"/>
                    <a:pt x="206" y="445"/>
                  </a:cubicBezTo>
                  <a:cubicBezTo>
                    <a:pt x="213" y="445"/>
                    <a:pt x="217" y="443"/>
                    <a:pt x="218" y="451"/>
                  </a:cubicBezTo>
                  <a:cubicBezTo>
                    <a:pt x="220" y="457"/>
                    <a:pt x="225" y="456"/>
                    <a:pt x="226" y="450"/>
                  </a:cubicBezTo>
                  <a:cubicBezTo>
                    <a:pt x="227" y="449"/>
                    <a:pt x="226" y="441"/>
                    <a:pt x="227" y="441"/>
                  </a:cubicBezTo>
                  <a:cubicBezTo>
                    <a:pt x="227" y="440"/>
                    <a:pt x="236" y="433"/>
                    <a:pt x="236" y="433"/>
                  </a:cubicBezTo>
                  <a:cubicBezTo>
                    <a:pt x="232" y="436"/>
                    <a:pt x="238" y="450"/>
                    <a:pt x="242" y="440"/>
                  </a:cubicBezTo>
                  <a:cubicBezTo>
                    <a:pt x="244" y="437"/>
                    <a:pt x="243" y="432"/>
                    <a:pt x="243" y="428"/>
                  </a:cubicBezTo>
                  <a:cubicBezTo>
                    <a:pt x="243" y="421"/>
                    <a:pt x="248" y="416"/>
                    <a:pt x="250" y="409"/>
                  </a:cubicBezTo>
                  <a:cubicBezTo>
                    <a:pt x="254" y="400"/>
                    <a:pt x="254" y="390"/>
                    <a:pt x="255" y="381"/>
                  </a:cubicBezTo>
                  <a:cubicBezTo>
                    <a:pt x="258" y="365"/>
                    <a:pt x="255" y="342"/>
                    <a:pt x="243" y="330"/>
                  </a:cubicBezTo>
                  <a:cubicBezTo>
                    <a:pt x="240" y="327"/>
                    <a:pt x="240" y="323"/>
                    <a:pt x="237" y="320"/>
                  </a:cubicBezTo>
                  <a:cubicBezTo>
                    <a:pt x="234" y="318"/>
                    <a:pt x="231" y="319"/>
                    <a:pt x="228" y="317"/>
                  </a:cubicBezTo>
                  <a:cubicBezTo>
                    <a:pt x="226" y="315"/>
                    <a:pt x="225" y="312"/>
                    <a:pt x="222" y="312"/>
                  </a:cubicBezTo>
                  <a:cubicBezTo>
                    <a:pt x="214" y="310"/>
                    <a:pt x="206" y="315"/>
                    <a:pt x="199" y="313"/>
                  </a:cubicBezTo>
                  <a:cubicBezTo>
                    <a:pt x="196" y="312"/>
                    <a:pt x="196" y="310"/>
                    <a:pt x="194" y="308"/>
                  </a:cubicBezTo>
                  <a:cubicBezTo>
                    <a:pt x="192" y="306"/>
                    <a:pt x="189" y="305"/>
                    <a:pt x="186" y="307"/>
                  </a:cubicBezTo>
                  <a:cubicBezTo>
                    <a:pt x="183" y="308"/>
                    <a:pt x="182" y="312"/>
                    <a:pt x="179" y="312"/>
                  </a:cubicBezTo>
                  <a:cubicBezTo>
                    <a:pt x="175" y="312"/>
                    <a:pt x="177" y="310"/>
                    <a:pt x="177" y="307"/>
                  </a:cubicBezTo>
                  <a:cubicBezTo>
                    <a:pt x="177" y="304"/>
                    <a:pt x="176" y="300"/>
                    <a:pt x="176" y="297"/>
                  </a:cubicBezTo>
                  <a:cubicBezTo>
                    <a:pt x="177" y="287"/>
                    <a:pt x="176" y="277"/>
                    <a:pt x="175" y="267"/>
                  </a:cubicBezTo>
                  <a:cubicBezTo>
                    <a:pt x="175" y="256"/>
                    <a:pt x="175" y="245"/>
                    <a:pt x="174" y="233"/>
                  </a:cubicBezTo>
                  <a:cubicBezTo>
                    <a:pt x="174" y="224"/>
                    <a:pt x="174" y="215"/>
                    <a:pt x="174" y="206"/>
                  </a:cubicBezTo>
                  <a:cubicBezTo>
                    <a:pt x="173" y="202"/>
                    <a:pt x="173" y="198"/>
                    <a:pt x="173" y="194"/>
                  </a:cubicBezTo>
                  <a:cubicBezTo>
                    <a:pt x="173" y="194"/>
                    <a:pt x="177" y="191"/>
                    <a:pt x="177" y="191"/>
                  </a:cubicBezTo>
                  <a:cubicBezTo>
                    <a:pt x="178" y="189"/>
                    <a:pt x="179" y="187"/>
                    <a:pt x="180" y="186"/>
                  </a:cubicBezTo>
                  <a:cubicBezTo>
                    <a:pt x="182" y="178"/>
                    <a:pt x="175" y="178"/>
                    <a:pt x="173" y="173"/>
                  </a:cubicBezTo>
                  <a:cubicBezTo>
                    <a:pt x="171" y="169"/>
                    <a:pt x="169" y="166"/>
                    <a:pt x="168" y="162"/>
                  </a:cubicBezTo>
                  <a:cubicBezTo>
                    <a:pt x="167" y="159"/>
                    <a:pt x="169" y="155"/>
                    <a:pt x="168" y="152"/>
                  </a:cubicBezTo>
                  <a:cubicBezTo>
                    <a:pt x="167" y="150"/>
                    <a:pt x="165" y="148"/>
                    <a:pt x="165" y="146"/>
                  </a:cubicBezTo>
                  <a:cubicBezTo>
                    <a:pt x="165" y="141"/>
                    <a:pt x="167" y="138"/>
                    <a:pt x="167" y="133"/>
                  </a:cubicBezTo>
                  <a:cubicBezTo>
                    <a:pt x="167" y="129"/>
                    <a:pt x="166" y="124"/>
                    <a:pt x="165" y="120"/>
                  </a:cubicBezTo>
                  <a:cubicBezTo>
                    <a:pt x="164" y="114"/>
                    <a:pt x="164" y="108"/>
                    <a:pt x="164" y="102"/>
                  </a:cubicBezTo>
                  <a:cubicBezTo>
                    <a:pt x="164" y="100"/>
                    <a:pt x="161" y="83"/>
                    <a:pt x="160" y="83"/>
                  </a:cubicBezTo>
                  <a:cubicBezTo>
                    <a:pt x="162" y="83"/>
                    <a:pt x="163" y="86"/>
                    <a:pt x="164" y="88"/>
                  </a:cubicBezTo>
                  <a:cubicBezTo>
                    <a:pt x="163" y="86"/>
                    <a:pt x="166" y="84"/>
                    <a:pt x="165" y="82"/>
                  </a:cubicBezTo>
                  <a:cubicBezTo>
                    <a:pt x="165" y="79"/>
                    <a:pt x="163" y="78"/>
                    <a:pt x="162" y="76"/>
                  </a:cubicBezTo>
                  <a:cubicBezTo>
                    <a:pt x="158" y="73"/>
                    <a:pt x="154" y="71"/>
                    <a:pt x="151" y="67"/>
                  </a:cubicBezTo>
                  <a:cubicBezTo>
                    <a:pt x="153" y="68"/>
                    <a:pt x="158" y="68"/>
                    <a:pt x="159" y="71"/>
                  </a:cubicBezTo>
                  <a:cubicBezTo>
                    <a:pt x="159" y="69"/>
                    <a:pt x="155" y="63"/>
                    <a:pt x="153" y="64"/>
                  </a:cubicBezTo>
                  <a:cubicBezTo>
                    <a:pt x="155" y="63"/>
                    <a:pt x="158" y="64"/>
                    <a:pt x="159" y="63"/>
                  </a:cubicBezTo>
                  <a:cubicBezTo>
                    <a:pt x="158" y="62"/>
                    <a:pt x="156" y="60"/>
                    <a:pt x="154" y="59"/>
                  </a:cubicBezTo>
                  <a:cubicBezTo>
                    <a:pt x="152" y="58"/>
                    <a:pt x="150" y="56"/>
                    <a:pt x="148" y="54"/>
                  </a:cubicBezTo>
                  <a:cubicBezTo>
                    <a:pt x="149" y="54"/>
                    <a:pt x="153" y="54"/>
                    <a:pt x="153" y="53"/>
                  </a:cubicBezTo>
                  <a:cubicBezTo>
                    <a:pt x="155" y="52"/>
                    <a:pt x="152" y="50"/>
                    <a:pt x="151" y="48"/>
                  </a:cubicBezTo>
                  <a:cubicBezTo>
                    <a:pt x="145" y="40"/>
                    <a:pt x="147" y="29"/>
                    <a:pt x="142" y="21"/>
                  </a:cubicBezTo>
                  <a:cubicBezTo>
                    <a:pt x="140" y="17"/>
                    <a:pt x="137" y="12"/>
                    <a:pt x="133" y="9"/>
                  </a:cubicBezTo>
                  <a:cubicBezTo>
                    <a:pt x="125" y="2"/>
                    <a:pt x="117" y="0"/>
                    <a:pt x="109" y="8"/>
                  </a:cubicBezTo>
                  <a:cubicBezTo>
                    <a:pt x="104" y="11"/>
                    <a:pt x="101" y="17"/>
                    <a:pt x="98" y="22"/>
                  </a:cubicBezTo>
                  <a:cubicBezTo>
                    <a:pt x="96" y="26"/>
                    <a:pt x="94" y="30"/>
                    <a:pt x="93" y="34"/>
                  </a:cubicBezTo>
                  <a:cubicBezTo>
                    <a:pt x="92" y="37"/>
                    <a:pt x="92" y="41"/>
                    <a:pt x="90" y="44"/>
                  </a:cubicBezTo>
                  <a:cubicBezTo>
                    <a:pt x="88" y="46"/>
                    <a:pt x="85" y="49"/>
                    <a:pt x="86" y="51"/>
                  </a:cubicBezTo>
                  <a:cubicBezTo>
                    <a:pt x="86" y="51"/>
                    <a:pt x="93" y="44"/>
                    <a:pt x="93" y="45"/>
                  </a:cubicBezTo>
                  <a:cubicBezTo>
                    <a:pt x="94" y="48"/>
                    <a:pt x="91" y="52"/>
                    <a:pt x="90" y="55"/>
                  </a:cubicBezTo>
                  <a:cubicBezTo>
                    <a:pt x="88" y="57"/>
                    <a:pt x="85" y="62"/>
                    <a:pt x="83" y="63"/>
                  </a:cubicBezTo>
                  <a:cubicBezTo>
                    <a:pt x="79" y="65"/>
                    <a:pt x="77" y="65"/>
                    <a:pt x="75" y="68"/>
                  </a:cubicBezTo>
                  <a:cubicBezTo>
                    <a:pt x="72" y="71"/>
                    <a:pt x="70" y="71"/>
                    <a:pt x="67" y="72"/>
                  </a:cubicBezTo>
                  <a:cubicBezTo>
                    <a:pt x="57" y="75"/>
                    <a:pt x="56" y="87"/>
                    <a:pt x="54" y="95"/>
                  </a:cubicBezTo>
                  <a:cubicBezTo>
                    <a:pt x="52" y="105"/>
                    <a:pt x="50" y="115"/>
                    <a:pt x="48" y="125"/>
                  </a:cubicBezTo>
                  <a:cubicBezTo>
                    <a:pt x="47" y="130"/>
                    <a:pt x="45" y="135"/>
                    <a:pt x="43" y="140"/>
                  </a:cubicBezTo>
                  <a:cubicBezTo>
                    <a:pt x="43" y="141"/>
                    <a:pt x="42" y="150"/>
                    <a:pt x="44" y="150"/>
                  </a:cubicBezTo>
                  <a:cubicBezTo>
                    <a:pt x="38" y="151"/>
                    <a:pt x="36" y="154"/>
                    <a:pt x="34" y="160"/>
                  </a:cubicBezTo>
                  <a:cubicBezTo>
                    <a:pt x="33" y="165"/>
                    <a:pt x="31" y="170"/>
                    <a:pt x="29" y="175"/>
                  </a:cubicBezTo>
                  <a:cubicBezTo>
                    <a:pt x="29" y="176"/>
                    <a:pt x="25" y="191"/>
                    <a:pt x="25" y="191"/>
                  </a:cubicBezTo>
                  <a:cubicBezTo>
                    <a:pt x="17" y="192"/>
                    <a:pt x="13" y="200"/>
                    <a:pt x="10" y="207"/>
                  </a:cubicBezTo>
                  <a:cubicBezTo>
                    <a:pt x="8" y="211"/>
                    <a:pt x="7" y="215"/>
                    <a:pt x="5" y="219"/>
                  </a:cubicBezTo>
                  <a:cubicBezTo>
                    <a:pt x="4" y="222"/>
                    <a:pt x="3" y="226"/>
                    <a:pt x="2" y="229"/>
                  </a:cubicBezTo>
                  <a:cubicBezTo>
                    <a:pt x="2" y="231"/>
                    <a:pt x="2" y="233"/>
                    <a:pt x="1" y="235"/>
                  </a:cubicBezTo>
                  <a:cubicBezTo>
                    <a:pt x="1" y="240"/>
                    <a:pt x="0" y="247"/>
                    <a:pt x="2" y="253"/>
                  </a:cubicBezTo>
                  <a:close/>
                  <a:moveTo>
                    <a:pt x="168" y="197"/>
                  </a:moveTo>
                  <a:cubicBezTo>
                    <a:pt x="170" y="197"/>
                    <a:pt x="170" y="197"/>
                    <a:pt x="170" y="197"/>
                  </a:cubicBezTo>
                  <a:cubicBezTo>
                    <a:pt x="172" y="313"/>
                    <a:pt x="172" y="313"/>
                    <a:pt x="172" y="313"/>
                  </a:cubicBezTo>
                  <a:cubicBezTo>
                    <a:pt x="170" y="315"/>
                    <a:pt x="170" y="315"/>
                    <a:pt x="170" y="315"/>
                  </a:cubicBezTo>
                  <a:lnTo>
                    <a:pt x="168" y="197"/>
                  </a:lnTo>
                  <a:close/>
                  <a:moveTo>
                    <a:pt x="66" y="171"/>
                  </a:moveTo>
                  <a:cubicBezTo>
                    <a:pt x="66" y="170"/>
                    <a:pt x="66" y="158"/>
                    <a:pt x="66" y="158"/>
                  </a:cubicBezTo>
                  <a:cubicBezTo>
                    <a:pt x="68" y="164"/>
                    <a:pt x="69" y="169"/>
                    <a:pt x="70" y="175"/>
                  </a:cubicBezTo>
                  <a:cubicBezTo>
                    <a:pt x="70" y="177"/>
                    <a:pt x="72" y="194"/>
                    <a:pt x="74" y="193"/>
                  </a:cubicBezTo>
                  <a:cubicBezTo>
                    <a:pt x="68" y="194"/>
                    <a:pt x="68" y="194"/>
                    <a:pt x="68" y="194"/>
                  </a:cubicBezTo>
                  <a:cubicBezTo>
                    <a:pt x="67" y="184"/>
                    <a:pt x="67" y="184"/>
                    <a:pt x="67" y="184"/>
                  </a:cubicBezTo>
                  <a:cubicBezTo>
                    <a:pt x="67" y="184"/>
                    <a:pt x="66" y="173"/>
                    <a:pt x="66" y="171"/>
                  </a:cubicBezTo>
                  <a:close/>
                  <a:moveTo>
                    <a:pt x="56" y="177"/>
                  </a:moveTo>
                  <a:cubicBezTo>
                    <a:pt x="59" y="171"/>
                    <a:pt x="59" y="171"/>
                    <a:pt x="59" y="171"/>
                  </a:cubicBezTo>
                  <a:cubicBezTo>
                    <a:pt x="61" y="167"/>
                    <a:pt x="61" y="167"/>
                    <a:pt x="61" y="167"/>
                  </a:cubicBezTo>
                  <a:cubicBezTo>
                    <a:pt x="61" y="167"/>
                    <a:pt x="62" y="178"/>
                    <a:pt x="62" y="179"/>
                  </a:cubicBezTo>
                  <a:cubicBezTo>
                    <a:pt x="62" y="180"/>
                    <a:pt x="61" y="190"/>
                    <a:pt x="61" y="190"/>
                  </a:cubicBezTo>
                  <a:cubicBezTo>
                    <a:pt x="62" y="194"/>
                    <a:pt x="62" y="194"/>
                    <a:pt x="62" y="194"/>
                  </a:cubicBezTo>
                  <a:cubicBezTo>
                    <a:pt x="57" y="193"/>
                    <a:pt x="57" y="193"/>
                    <a:pt x="57" y="193"/>
                  </a:cubicBezTo>
                  <a:cubicBezTo>
                    <a:pt x="57" y="193"/>
                    <a:pt x="57" y="186"/>
                    <a:pt x="57" y="185"/>
                  </a:cubicBezTo>
                  <a:cubicBezTo>
                    <a:pt x="57" y="184"/>
                    <a:pt x="56" y="177"/>
                    <a:pt x="56" y="177"/>
                  </a:cubicBezTo>
                  <a:close/>
                  <a:moveTo>
                    <a:pt x="44" y="171"/>
                  </a:moveTo>
                  <a:cubicBezTo>
                    <a:pt x="44" y="169"/>
                    <a:pt x="45" y="156"/>
                    <a:pt x="45" y="156"/>
                  </a:cubicBezTo>
                  <a:cubicBezTo>
                    <a:pt x="50" y="158"/>
                    <a:pt x="54" y="164"/>
                    <a:pt x="59" y="159"/>
                  </a:cubicBezTo>
                  <a:cubicBezTo>
                    <a:pt x="58" y="168"/>
                    <a:pt x="49" y="174"/>
                    <a:pt x="51" y="184"/>
                  </a:cubicBezTo>
                  <a:cubicBezTo>
                    <a:pt x="51" y="185"/>
                    <a:pt x="53" y="192"/>
                    <a:pt x="54" y="192"/>
                  </a:cubicBezTo>
                  <a:cubicBezTo>
                    <a:pt x="54" y="192"/>
                    <a:pt x="45" y="191"/>
                    <a:pt x="45" y="191"/>
                  </a:cubicBezTo>
                  <a:cubicBezTo>
                    <a:pt x="45" y="191"/>
                    <a:pt x="44" y="172"/>
                    <a:pt x="44" y="171"/>
                  </a:cubicBezTo>
                  <a:close/>
                  <a:moveTo>
                    <a:pt x="30" y="191"/>
                  </a:moveTo>
                  <a:cubicBezTo>
                    <a:pt x="32" y="180"/>
                    <a:pt x="35" y="168"/>
                    <a:pt x="39" y="157"/>
                  </a:cubicBezTo>
                  <a:cubicBezTo>
                    <a:pt x="42" y="161"/>
                    <a:pt x="39" y="171"/>
                    <a:pt x="39" y="176"/>
                  </a:cubicBezTo>
                  <a:cubicBezTo>
                    <a:pt x="38" y="181"/>
                    <a:pt x="38" y="186"/>
                    <a:pt x="38" y="191"/>
                  </a:cubicBezTo>
                  <a:lnTo>
                    <a:pt x="30" y="1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endParaRPr lang="en-US" dirty="0">
                <a:highlight>
                  <a:srgbClr val="FFFF00"/>
                </a:highlight>
                <a:latin typeface="Trebuchet MS" panose="020B0603020202020204" pitchFamily="34" charset="0"/>
              </a:endParaRPr>
            </a:p>
          </p:txBody>
        </p:sp>
      </p:grpSp>
      <p:grpSp>
        <p:nvGrpSpPr>
          <p:cNvPr id="121" name="Group 120">
            <a:extLst>
              <a:ext uri="{FF2B5EF4-FFF2-40B4-BE49-F238E27FC236}">
                <a16:creationId xmlns:a16="http://schemas.microsoft.com/office/drawing/2014/main" id="{8D4124A0-235A-4F2A-A8BD-184FA0C88A0C}"/>
              </a:ext>
            </a:extLst>
          </p:cNvPr>
          <p:cNvGrpSpPr/>
          <p:nvPr/>
        </p:nvGrpSpPr>
        <p:grpSpPr>
          <a:xfrm>
            <a:off x="2959400" y="1218329"/>
            <a:ext cx="418549" cy="280235"/>
            <a:chOff x="3901470" y="3514932"/>
            <a:chExt cx="474185" cy="317485"/>
          </a:xfrm>
          <a:solidFill>
            <a:schemeClr val="bg1"/>
          </a:solidFill>
        </p:grpSpPr>
        <p:grpSp>
          <p:nvGrpSpPr>
            <p:cNvPr id="122" name="Group 121">
              <a:extLst>
                <a:ext uri="{FF2B5EF4-FFF2-40B4-BE49-F238E27FC236}">
                  <a16:creationId xmlns:a16="http://schemas.microsoft.com/office/drawing/2014/main" id="{0187B8E1-3EDB-4A65-B947-6C1477648853}"/>
                </a:ext>
              </a:extLst>
            </p:cNvPr>
            <p:cNvGrpSpPr/>
            <p:nvPr/>
          </p:nvGrpSpPr>
          <p:grpSpPr>
            <a:xfrm>
              <a:off x="3901470" y="3514932"/>
              <a:ext cx="261036" cy="317485"/>
              <a:chOff x="2666263" y="1442610"/>
              <a:chExt cx="312550" cy="380138"/>
            </a:xfrm>
            <a:grpFill/>
          </p:grpSpPr>
          <p:sp>
            <p:nvSpPr>
              <p:cNvPr id="141" name="Freeform 5">
                <a:extLst>
                  <a:ext uri="{FF2B5EF4-FFF2-40B4-BE49-F238E27FC236}">
                    <a16:creationId xmlns:a16="http://schemas.microsoft.com/office/drawing/2014/main" id="{62A93886-FC99-4694-960E-96524B7A14F9}"/>
                  </a:ext>
                </a:extLst>
              </p:cNvPr>
              <p:cNvSpPr>
                <a:spLocks/>
              </p:cNvSpPr>
              <p:nvPr/>
            </p:nvSpPr>
            <p:spPr bwMode="auto">
              <a:xfrm>
                <a:off x="2765666" y="1527342"/>
                <a:ext cx="113744" cy="24397"/>
              </a:xfrm>
              <a:custGeom>
                <a:avLst/>
                <a:gdLst>
                  <a:gd name="T0" fmla="*/ 71 w 690"/>
                  <a:gd name="T1" fmla="*/ 0 h 148"/>
                  <a:gd name="T2" fmla="*/ 623 w 690"/>
                  <a:gd name="T3" fmla="*/ 0 h 148"/>
                  <a:gd name="T4" fmla="*/ 644 w 690"/>
                  <a:gd name="T5" fmla="*/ 10 h 148"/>
                  <a:gd name="T6" fmla="*/ 664 w 690"/>
                  <a:gd name="T7" fmla="*/ 18 h 148"/>
                  <a:gd name="T8" fmla="*/ 682 w 690"/>
                  <a:gd name="T9" fmla="*/ 36 h 148"/>
                  <a:gd name="T10" fmla="*/ 690 w 690"/>
                  <a:gd name="T11" fmla="*/ 50 h 148"/>
                  <a:gd name="T12" fmla="*/ 690 w 690"/>
                  <a:gd name="T13" fmla="*/ 76 h 148"/>
                  <a:gd name="T14" fmla="*/ 690 w 690"/>
                  <a:gd name="T15" fmla="*/ 98 h 148"/>
                  <a:gd name="T16" fmla="*/ 682 w 690"/>
                  <a:gd name="T17" fmla="*/ 120 h 148"/>
                  <a:gd name="T18" fmla="*/ 664 w 690"/>
                  <a:gd name="T19" fmla="*/ 138 h 148"/>
                  <a:gd name="T20" fmla="*/ 644 w 690"/>
                  <a:gd name="T21" fmla="*/ 148 h 148"/>
                  <a:gd name="T22" fmla="*/ 623 w 690"/>
                  <a:gd name="T23" fmla="*/ 148 h 148"/>
                  <a:gd name="T24" fmla="*/ 71 w 690"/>
                  <a:gd name="T25" fmla="*/ 148 h 148"/>
                  <a:gd name="T26" fmla="*/ 46 w 690"/>
                  <a:gd name="T27" fmla="*/ 148 h 148"/>
                  <a:gd name="T28" fmla="*/ 30 w 690"/>
                  <a:gd name="T29" fmla="*/ 138 h 148"/>
                  <a:gd name="T30" fmla="*/ 12 w 690"/>
                  <a:gd name="T31" fmla="*/ 120 h 148"/>
                  <a:gd name="T32" fmla="*/ 4 w 690"/>
                  <a:gd name="T33" fmla="*/ 98 h 148"/>
                  <a:gd name="T34" fmla="*/ 0 w 690"/>
                  <a:gd name="T35" fmla="*/ 76 h 148"/>
                  <a:gd name="T36" fmla="*/ 4 w 690"/>
                  <a:gd name="T37" fmla="*/ 50 h 148"/>
                  <a:gd name="T38" fmla="*/ 12 w 690"/>
                  <a:gd name="T39" fmla="*/ 36 h 148"/>
                  <a:gd name="T40" fmla="*/ 30 w 690"/>
                  <a:gd name="T41" fmla="*/ 18 h 148"/>
                  <a:gd name="T42" fmla="*/ 46 w 690"/>
                  <a:gd name="T43" fmla="*/ 10 h 148"/>
                  <a:gd name="T44" fmla="*/ 71 w 690"/>
                  <a:gd name="T45" fmla="*/ 0 h 148"/>
                  <a:gd name="T46" fmla="*/ 71 w 690"/>
                  <a:gd name="T47" fmla="*/ 0 h 148"/>
                  <a:gd name="T48" fmla="*/ 71 w 690"/>
                  <a:gd name="T49"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0" h="148">
                    <a:moveTo>
                      <a:pt x="71" y="0"/>
                    </a:moveTo>
                    <a:lnTo>
                      <a:pt x="623" y="0"/>
                    </a:lnTo>
                    <a:lnTo>
                      <a:pt x="644" y="10"/>
                    </a:lnTo>
                    <a:lnTo>
                      <a:pt x="664" y="18"/>
                    </a:lnTo>
                    <a:lnTo>
                      <a:pt x="682" y="36"/>
                    </a:lnTo>
                    <a:lnTo>
                      <a:pt x="690" y="50"/>
                    </a:lnTo>
                    <a:lnTo>
                      <a:pt x="690" y="76"/>
                    </a:lnTo>
                    <a:lnTo>
                      <a:pt x="690" y="98"/>
                    </a:lnTo>
                    <a:lnTo>
                      <a:pt x="682" y="120"/>
                    </a:lnTo>
                    <a:lnTo>
                      <a:pt x="664" y="138"/>
                    </a:lnTo>
                    <a:lnTo>
                      <a:pt x="644" y="148"/>
                    </a:lnTo>
                    <a:lnTo>
                      <a:pt x="623" y="148"/>
                    </a:lnTo>
                    <a:lnTo>
                      <a:pt x="71" y="148"/>
                    </a:lnTo>
                    <a:lnTo>
                      <a:pt x="46" y="148"/>
                    </a:lnTo>
                    <a:lnTo>
                      <a:pt x="30" y="138"/>
                    </a:lnTo>
                    <a:lnTo>
                      <a:pt x="12" y="120"/>
                    </a:lnTo>
                    <a:lnTo>
                      <a:pt x="4" y="98"/>
                    </a:lnTo>
                    <a:lnTo>
                      <a:pt x="0" y="76"/>
                    </a:lnTo>
                    <a:lnTo>
                      <a:pt x="4" y="50"/>
                    </a:lnTo>
                    <a:lnTo>
                      <a:pt x="12" y="36"/>
                    </a:lnTo>
                    <a:lnTo>
                      <a:pt x="30" y="18"/>
                    </a:lnTo>
                    <a:lnTo>
                      <a:pt x="46" y="10"/>
                    </a:lnTo>
                    <a:lnTo>
                      <a:pt x="71" y="0"/>
                    </a:lnTo>
                    <a:lnTo>
                      <a:pt x="71" y="0"/>
                    </a:lnTo>
                    <a:lnTo>
                      <a:pt x="7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highlight>
                    <a:srgbClr val="FFFF00"/>
                  </a:highlight>
                  <a:latin typeface="Trebuchet MS" panose="020B0603020202020204" pitchFamily="34" charset="0"/>
                </a:endParaRPr>
              </a:p>
            </p:txBody>
          </p:sp>
          <p:sp>
            <p:nvSpPr>
              <p:cNvPr id="142" name="Freeform 6">
                <a:extLst>
                  <a:ext uri="{FF2B5EF4-FFF2-40B4-BE49-F238E27FC236}">
                    <a16:creationId xmlns:a16="http://schemas.microsoft.com/office/drawing/2014/main" id="{CB8386CE-DA4E-4BD1-AA9C-107C58B4174A}"/>
                  </a:ext>
                </a:extLst>
              </p:cNvPr>
              <p:cNvSpPr>
                <a:spLocks/>
              </p:cNvSpPr>
              <p:nvPr/>
            </p:nvSpPr>
            <p:spPr bwMode="auto">
              <a:xfrm>
                <a:off x="2757753" y="1442610"/>
                <a:ext cx="129570" cy="72863"/>
              </a:xfrm>
              <a:custGeom>
                <a:avLst/>
                <a:gdLst>
                  <a:gd name="T0" fmla="*/ 169 w 786"/>
                  <a:gd name="T1" fmla="*/ 0 h 442"/>
                  <a:gd name="T2" fmla="*/ 173 w 786"/>
                  <a:gd name="T3" fmla="*/ 8 h 442"/>
                  <a:gd name="T4" fmla="*/ 195 w 786"/>
                  <a:gd name="T5" fmla="*/ 24 h 442"/>
                  <a:gd name="T6" fmla="*/ 219 w 786"/>
                  <a:gd name="T7" fmla="*/ 48 h 442"/>
                  <a:gd name="T8" fmla="*/ 247 w 786"/>
                  <a:gd name="T9" fmla="*/ 72 h 442"/>
                  <a:gd name="T10" fmla="*/ 281 w 786"/>
                  <a:gd name="T11" fmla="*/ 92 h 442"/>
                  <a:gd name="T12" fmla="*/ 310 w 786"/>
                  <a:gd name="T13" fmla="*/ 109 h 442"/>
                  <a:gd name="T14" fmla="*/ 336 w 786"/>
                  <a:gd name="T15" fmla="*/ 113 h 442"/>
                  <a:gd name="T16" fmla="*/ 360 w 786"/>
                  <a:gd name="T17" fmla="*/ 96 h 442"/>
                  <a:gd name="T18" fmla="*/ 380 w 786"/>
                  <a:gd name="T19" fmla="*/ 68 h 442"/>
                  <a:gd name="T20" fmla="*/ 406 w 786"/>
                  <a:gd name="T21" fmla="*/ 32 h 442"/>
                  <a:gd name="T22" fmla="*/ 426 w 786"/>
                  <a:gd name="T23" fmla="*/ 8 h 442"/>
                  <a:gd name="T24" fmla="*/ 450 w 786"/>
                  <a:gd name="T25" fmla="*/ 0 h 442"/>
                  <a:gd name="T26" fmla="*/ 472 w 786"/>
                  <a:gd name="T27" fmla="*/ 16 h 442"/>
                  <a:gd name="T28" fmla="*/ 497 w 786"/>
                  <a:gd name="T29" fmla="*/ 44 h 442"/>
                  <a:gd name="T30" fmla="*/ 517 w 786"/>
                  <a:gd name="T31" fmla="*/ 76 h 442"/>
                  <a:gd name="T32" fmla="*/ 543 w 786"/>
                  <a:gd name="T33" fmla="*/ 100 h 442"/>
                  <a:gd name="T34" fmla="*/ 563 w 786"/>
                  <a:gd name="T35" fmla="*/ 113 h 442"/>
                  <a:gd name="T36" fmla="*/ 579 w 786"/>
                  <a:gd name="T37" fmla="*/ 96 h 442"/>
                  <a:gd name="T38" fmla="*/ 597 w 786"/>
                  <a:gd name="T39" fmla="*/ 68 h 442"/>
                  <a:gd name="T40" fmla="*/ 605 w 786"/>
                  <a:gd name="T41" fmla="*/ 40 h 442"/>
                  <a:gd name="T42" fmla="*/ 617 w 786"/>
                  <a:gd name="T43" fmla="*/ 8 h 442"/>
                  <a:gd name="T44" fmla="*/ 617 w 786"/>
                  <a:gd name="T45" fmla="*/ 0 h 442"/>
                  <a:gd name="T46" fmla="*/ 671 w 786"/>
                  <a:gd name="T47" fmla="*/ 8 h 442"/>
                  <a:gd name="T48" fmla="*/ 716 w 786"/>
                  <a:gd name="T49" fmla="*/ 44 h 442"/>
                  <a:gd name="T50" fmla="*/ 758 w 786"/>
                  <a:gd name="T51" fmla="*/ 92 h 442"/>
                  <a:gd name="T52" fmla="*/ 778 w 786"/>
                  <a:gd name="T53" fmla="*/ 149 h 442"/>
                  <a:gd name="T54" fmla="*/ 786 w 786"/>
                  <a:gd name="T55" fmla="*/ 219 h 442"/>
                  <a:gd name="T56" fmla="*/ 778 w 786"/>
                  <a:gd name="T57" fmla="*/ 287 h 442"/>
                  <a:gd name="T58" fmla="*/ 758 w 786"/>
                  <a:gd name="T59" fmla="*/ 351 h 442"/>
                  <a:gd name="T60" fmla="*/ 716 w 786"/>
                  <a:gd name="T61" fmla="*/ 396 h 442"/>
                  <a:gd name="T62" fmla="*/ 671 w 786"/>
                  <a:gd name="T63" fmla="*/ 434 h 442"/>
                  <a:gd name="T64" fmla="*/ 617 w 786"/>
                  <a:gd name="T65" fmla="*/ 442 h 442"/>
                  <a:gd name="T66" fmla="*/ 169 w 786"/>
                  <a:gd name="T67" fmla="*/ 442 h 442"/>
                  <a:gd name="T68" fmla="*/ 115 w 786"/>
                  <a:gd name="T69" fmla="*/ 434 h 442"/>
                  <a:gd name="T70" fmla="*/ 70 w 786"/>
                  <a:gd name="T71" fmla="*/ 396 h 442"/>
                  <a:gd name="T72" fmla="*/ 32 w 786"/>
                  <a:gd name="T73" fmla="*/ 351 h 442"/>
                  <a:gd name="T74" fmla="*/ 8 w 786"/>
                  <a:gd name="T75" fmla="*/ 287 h 442"/>
                  <a:gd name="T76" fmla="*/ 0 w 786"/>
                  <a:gd name="T77" fmla="*/ 219 h 442"/>
                  <a:gd name="T78" fmla="*/ 8 w 786"/>
                  <a:gd name="T79" fmla="*/ 149 h 442"/>
                  <a:gd name="T80" fmla="*/ 32 w 786"/>
                  <a:gd name="T81" fmla="*/ 92 h 442"/>
                  <a:gd name="T82" fmla="*/ 70 w 786"/>
                  <a:gd name="T83" fmla="*/ 44 h 442"/>
                  <a:gd name="T84" fmla="*/ 115 w 786"/>
                  <a:gd name="T85" fmla="*/ 8 h 442"/>
                  <a:gd name="T86" fmla="*/ 169 w 786"/>
                  <a:gd name="T87" fmla="*/ 0 h 442"/>
                  <a:gd name="T88" fmla="*/ 169 w 786"/>
                  <a:gd name="T89" fmla="*/ 0 h 442"/>
                  <a:gd name="T90" fmla="*/ 169 w 786"/>
                  <a:gd name="T91" fmla="*/ 0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6" h="442">
                    <a:moveTo>
                      <a:pt x="169" y="0"/>
                    </a:moveTo>
                    <a:lnTo>
                      <a:pt x="173" y="8"/>
                    </a:lnTo>
                    <a:lnTo>
                      <a:pt x="195" y="24"/>
                    </a:lnTo>
                    <a:lnTo>
                      <a:pt x="219" y="48"/>
                    </a:lnTo>
                    <a:lnTo>
                      <a:pt x="247" y="72"/>
                    </a:lnTo>
                    <a:lnTo>
                      <a:pt x="281" y="92"/>
                    </a:lnTo>
                    <a:lnTo>
                      <a:pt x="310" y="109"/>
                    </a:lnTo>
                    <a:lnTo>
                      <a:pt x="336" y="113"/>
                    </a:lnTo>
                    <a:lnTo>
                      <a:pt x="360" y="96"/>
                    </a:lnTo>
                    <a:lnTo>
                      <a:pt x="380" y="68"/>
                    </a:lnTo>
                    <a:lnTo>
                      <a:pt x="406" y="32"/>
                    </a:lnTo>
                    <a:lnTo>
                      <a:pt x="426" y="8"/>
                    </a:lnTo>
                    <a:lnTo>
                      <a:pt x="450" y="0"/>
                    </a:lnTo>
                    <a:lnTo>
                      <a:pt x="472" y="16"/>
                    </a:lnTo>
                    <a:lnTo>
                      <a:pt x="497" y="44"/>
                    </a:lnTo>
                    <a:lnTo>
                      <a:pt x="517" y="76"/>
                    </a:lnTo>
                    <a:lnTo>
                      <a:pt x="543" y="100"/>
                    </a:lnTo>
                    <a:lnTo>
                      <a:pt x="563" y="113"/>
                    </a:lnTo>
                    <a:lnTo>
                      <a:pt x="579" y="96"/>
                    </a:lnTo>
                    <a:lnTo>
                      <a:pt x="597" y="68"/>
                    </a:lnTo>
                    <a:lnTo>
                      <a:pt x="605" y="40"/>
                    </a:lnTo>
                    <a:lnTo>
                      <a:pt x="617" y="8"/>
                    </a:lnTo>
                    <a:lnTo>
                      <a:pt x="617" y="0"/>
                    </a:lnTo>
                    <a:lnTo>
                      <a:pt x="671" y="8"/>
                    </a:lnTo>
                    <a:lnTo>
                      <a:pt x="716" y="44"/>
                    </a:lnTo>
                    <a:lnTo>
                      <a:pt x="758" y="92"/>
                    </a:lnTo>
                    <a:lnTo>
                      <a:pt x="778" y="149"/>
                    </a:lnTo>
                    <a:lnTo>
                      <a:pt x="786" y="219"/>
                    </a:lnTo>
                    <a:lnTo>
                      <a:pt x="778" y="287"/>
                    </a:lnTo>
                    <a:lnTo>
                      <a:pt x="758" y="351"/>
                    </a:lnTo>
                    <a:lnTo>
                      <a:pt x="716" y="396"/>
                    </a:lnTo>
                    <a:lnTo>
                      <a:pt x="671" y="434"/>
                    </a:lnTo>
                    <a:lnTo>
                      <a:pt x="617" y="442"/>
                    </a:lnTo>
                    <a:lnTo>
                      <a:pt x="169" y="442"/>
                    </a:lnTo>
                    <a:lnTo>
                      <a:pt x="115" y="434"/>
                    </a:lnTo>
                    <a:lnTo>
                      <a:pt x="70" y="396"/>
                    </a:lnTo>
                    <a:lnTo>
                      <a:pt x="32" y="351"/>
                    </a:lnTo>
                    <a:lnTo>
                      <a:pt x="8" y="287"/>
                    </a:lnTo>
                    <a:lnTo>
                      <a:pt x="0" y="219"/>
                    </a:lnTo>
                    <a:lnTo>
                      <a:pt x="8" y="149"/>
                    </a:lnTo>
                    <a:lnTo>
                      <a:pt x="32" y="92"/>
                    </a:lnTo>
                    <a:lnTo>
                      <a:pt x="70" y="44"/>
                    </a:lnTo>
                    <a:lnTo>
                      <a:pt x="115" y="8"/>
                    </a:lnTo>
                    <a:lnTo>
                      <a:pt x="169" y="0"/>
                    </a:lnTo>
                    <a:lnTo>
                      <a:pt x="169" y="0"/>
                    </a:lnTo>
                    <a:lnTo>
                      <a:pt x="16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highlight>
                    <a:srgbClr val="FFFF00"/>
                  </a:highlight>
                  <a:latin typeface="Trebuchet MS" panose="020B0603020202020204" pitchFamily="34" charset="0"/>
                </a:endParaRPr>
              </a:p>
            </p:txBody>
          </p:sp>
          <p:sp>
            <p:nvSpPr>
              <p:cNvPr id="143" name="Freeform 7">
                <a:extLst>
                  <a:ext uri="{FF2B5EF4-FFF2-40B4-BE49-F238E27FC236}">
                    <a16:creationId xmlns:a16="http://schemas.microsoft.com/office/drawing/2014/main" id="{391E97E7-604B-4BF7-9E1C-0F54ED839ED1}"/>
                  </a:ext>
                </a:extLst>
              </p:cNvPr>
              <p:cNvSpPr>
                <a:spLocks/>
              </p:cNvSpPr>
              <p:nvPr/>
            </p:nvSpPr>
            <p:spPr bwMode="auto">
              <a:xfrm>
                <a:off x="2810504" y="1667627"/>
                <a:ext cx="25716" cy="19452"/>
              </a:xfrm>
              <a:custGeom>
                <a:avLst/>
                <a:gdLst>
                  <a:gd name="T0" fmla="*/ 62 w 78"/>
                  <a:gd name="T1" fmla="*/ 16 h 59"/>
                  <a:gd name="T2" fmla="*/ 2 w 78"/>
                  <a:gd name="T3" fmla="*/ 4 h 59"/>
                  <a:gd name="T4" fmla="*/ 1 w 78"/>
                  <a:gd name="T5" fmla="*/ 52 h 59"/>
                  <a:gd name="T6" fmla="*/ 62 w 78"/>
                  <a:gd name="T7" fmla="*/ 16 h 59"/>
                </a:gdLst>
                <a:ahLst/>
                <a:cxnLst>
                  <a:cxn ang="0">
                    <a:pos x="T0" y="T1"/>
                  </a:cxn>
                  <a:cxn ang="0">
                    <a:pos x="T2" y="T3"/>
                  </a:cxn>
                  <a:cxn ang="0">
                    <a:pos x="T4" y="T5"/>
                  </a:cxn>
                  <a:cxn ang="0">
                    <a:pos x="T6" y="T7"/>
                  </a:cxn>
                </a:cxnLst>
                <a:rect l="0" t="0" r="r" b="b"/>
                <a:pathLst>
                  <a:path w="78" h="59">
                    <a:moveTo>
                      <a:pt x="62" y="16"/>
                    </a:moveTo>
                    <a:cubicBezTo>
                      <a:pt x="54" y="0"/>
                      <a:pt x="27" y="4"/>
                      <a:pt x="2" y="4"/>
                    </a:cubicBezTo>
                    <a:cubicBezTo>
                      <a:pt x="0" y="18"/>
                      <a:pt x="2" y="36"/>
                      <a:pt x="1" y="52"/>
                    </a:cubicBezTo>
                    <a:cubicBezTo>
                      <a:pt x="33" y="59"/>
                      <a:pt x="78" y="49"/>
                      <a:pt x="6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highlight>
                    <a:srgbClr val="FFFF00"/>
                  </a:highlight>
                  <a:latin typeface="Trebuchet MS" panose="020B0603020202020204" pitchFamily="34" charset="0"/>
                </a:endParaRPr>
              </a:p>
            </p:txBody>
          </p:sp>
          <p:sp>
            <p:nvSpPr>
              <p:cNvPr id="144" name="Freeform 8">
                <a:extLst>
                  <a:ext uri="{FF2B5EF4-FFF2-40B4-BE49-F238E27FC236}">
                    <a16:creationId xmlns:a16="http://schemas.microsoft.com/office/drawing/2014/main" id="{0405EF0F-8DED-468A-A4EF-06BC8682C9BF}"/>
                  </a:ext>
                </a:extLst>
              </p:cNvPr>
              <p:cNvSpPr>
                <a:spLocks noEditPoints="1"/>
              </p:cNvSpPr>
              <p:nvPr/>
            </p:nvSpPr>
            <p:spPr bwMode="auto">
              <a:xfrm>
                <a:off x="2761380" y="1632514"/>
                <a:ext cx="121987" cy="121493"/>
              </a:xfrm>
              <a:custGeom>
                <a:avLst/>
                <a:gdLst>
                  <a:gd name="T0" fmla="*/ 304 w 368"/>
                  <a:gd name="T1" fmla="*/ 49 h 367"/>
                  <a:gd name="T2" fmla="*/ 169 w 368"/>
                  <a:gd name="T3" fmla="*/ 5 h 367"/>
                  <a:gd name="T4" fmla="*/ 49 w 368"/>
                  <a:gd name="T5" fmla="*/ 65 h 367"/>
                  <a:gd name="T6" fmla="*/ 5 w 368"/>
                  <a:gd name="T7" fmla="*/ 199 h 367"/>
                  <a:gd name="T8" fmla="*/ 65 w 368"/>
                  <a:gd name="T9" fmla="*/ 319 h 367"/>
                  <a:gd name="T10" fmla="*/ 199 w 368"/>
                  <a:gd name="T11" fmla="*/ 362 h 367"/>
                  <a:gd name="T12" fmla="*/ 319 w 368"/>
                  <a:gd name="T13" fmla="*/ 303 h 367"/>
                  <a:gd name="T14" fmla="*/ 363 w 368"/>
                  <a:gd name="T15" fmla="*/ 169 h 367"/>
                  <a:gd name="T16" fmla="*/ 304 w 368"/>
                  <a:gd name="T17" fmla="*/ 49 h 367"/>
                  <a:gd name="T18" fmla="*/ 264 w 368"/>
                  <a:gd name="T19" fmla="*/ 290 h 367"/>
                  <a:gd name="T20" fmla="*/ 221 w 368"/>
                  <a:gd name="T21" fmla="*/ 299 h 367"/>
                  <a:gd name="T22" fmla="*/ 206 w 368"/>
                  <a:gd name="T23" fmla="*/ 276 h 367"/>
                  <a:gd name="T24" fmla="*/ 164 w 368"/>
                  <a:gd name="T25" fmla="*/ 203 h 367"/>
                  <a:gd name="T26" fmla="*/ 150 w 368"/>
                  <a:gd name="T27" fmla="*/ 203 h 367"/>
                  <a:gd name="T28" fmla="*/ 149 w 368"/>
                  <a:gd name="T29" fmla="*/ 251 h 367"/>
                  <a:gd name="T30" fmla="*/ 147 w 368"/>
                  <a:gd name="T31" fmla="*/ 296 h 367"/>
                  <a:gd name="T32" fmla="*/ 108 w 368"/>
                  <a:gd name="T33" fmla="*/ 296 h 367"/>
                  <a:gd name="T34" fmla="*/ 105 w 368"/>
                  <a:gd name="T35" fmla="*/ 242 h 367"/>
                  <a:gd name="T36" fmla="*/ 106 w 368"/>
                  <a:gd name="T37" fmla="*/ 72 h 367"/>
                  <a:gd name="T38" fmla="*/ 178 w 368"/>
                  <a:gd name="T39" fmla="*/ 67 h 367"/>
                  <a:gd name="T40" fmla="*/ 229 w 368"/>
                  <a:gd name="T41" fmla="*/ 78 h 367"/>
                  <a:gd name="T42" fmla="*/ 213 w 368"/>
                  <a:gd name="T43" fmla="*/ 196 h 367"/>
                  <a:gd name="T44" fmla="*/ 253 w 368"/>
                  <a:gd name="T45" fmla="*/ 265 h 367"/>
                  <a:gd name="T46" fmla="*/ 264 w 368"/>
                  <a:gd name="T47" fmla="*/ 29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8" h="367">
                    <a:moveTo>
                      <a:pt x="304" y="49"/>
                    </a:moveTo>
                    <a:cubicBezTo>
                      <a:pt x="275" y="22"/>
                      <a:pt x="226" y="0"/>
                      <a:pt x="169" y="5"/>
                    </a:cubicBezTo>
                    <a:cubicBezTo>
                      <a:pt x="115" y="9"/>
                      <a:pt x="76" y="35"/>
                      <a:pt x="49" y="65"/>
                    </a:cubicBezTo>
                    <a:cubicBezTo>
                      <a:pt x="22" y="95"/>
                      <a:pt x="0" y="139"/>
                      <a:pt x="5" y="199"/>
                    </a:cubicBezTo>
                    <a:cubicBezTo>
                      <a:pt x="10" y="252"/>
                      <a:pt x="33" y="290"/>
                      <a:pt x="65" y="319"/>
                    </a:cubicBezTo>
                    <a:cubicBezTo>
                      <a:pt x="97" y="347"/>
                      <a:pt x="145" y="367"/>
                      <a:pt x="199" y="362"/>
                    </a:cubicBezTo>
                    <a:cubicBezTo>
                      <a:pt x="253" y="358"/>
                      <a:pt x="290" y="335"/>
                      <a:pt x="319" y="303"/>
                    </a:cubicBezTo>
                    <a:cubicBezTo>
                      <a:pt x="347" y="271"/>
                      <a:pt x="368" y="228"/>
                      <a:pt x="363" y="169"/>
                    </a:cubicBezTo>
                    <a:cubicBezTo>
                      <a:pt x="359" y="115"/>
                      <a:pt x="334" y="77"/>
                      <a:pt x="304" y="49"/>
                    </a:cubicBezTo>
                    <a:close/>
                    <a:moveTo>
                      <a:pt x="264" y="290"/>
                    </a:moveTo>
                    <a:cubicBezTo>
                      <a:pt x="262" y="302"/>
                      <a:pt x="233" y="306"/>
                      <a:pt x="221" y="299"/>
                    </a:cubicBezTo>
                    <a:cubicBezTo>
                      <a:pt x="216" y="296"/>
                      <a:pt x="209" y="283"/>
                      <a:pt x="206" y="276"/>
                    </a:cubicBezTo>
                    <a:cubicBezTo>
                      <a:pt x="192" y="252"/>
                      <a:pt x="178" y="224"/>
                      <a:pt x="164" y="203"/>
                    </a:cubicBezTo>
                    <a:cubicBezTo>
                      <a:pt x="150" y="203"/>
                      <a:pt x="150" y="203"/>
                      <a:pt x="150" y="203"/>
                    </a:cubicBezTo>
                    <a:cubicBezTo>
                      <a:pt x="149" y="215"/>
                      <a:pt x="149" y="234"/>
                      <a:pt x="149" y="251"/>
                    </a:cubicBezTo>
                    <a:cubicBezTo>
                      <a:pt x="149" y="267"/>
                      <a:pt x="153" y="289"/>
                      <a:pt x="147" y="296"/>
                    </a:cubicBezTo>
                    <a:cubicBezTo>
                      <a:pt x="141" y="303"/>
                      <a:pt x="114" y="304"/>
                      <a:pt x="108" y="296"/>
                    </a:cubicBezTo>
                    <a:cubicBezTo>
                      <a:pt x="101" y="288"/>
                      <a:pt x="105" y="259"/>
                      <a:pt x="105" y="242"/>
                    </a:cubicBezTo>
                    <a:cubicBezTo>
                      <a:pt x="105" y="187"/>
                      <a:pt x="104" y="122"/>
                      <a:pt x="106" y="72"/>
                    </a:cubicBezTo>
                    <a:cubicBezTo>
                      <a:pt x="119" y="64"/>
                      <a:pt x="153" y="66"/>
                      <a:pt x="178" y="67"/>
                    </a:cubicBezTo>
                    <a:cubicBezTo>
                      <a:pt x="198" y="68"/>
                      <a:pt x="215" y="70"/>
                      <a:pt x="229" y="78"/>
                    </a:cubicBezTo>
                    <a:cubicBezTo>
                      <a:pt x="271" y="103"/>
                      <a:pt x="264" y="184"/>
                      <a:pt x="213" y="196"/>
                    </a:cubicBezTo>
                    <a:cubicBezTo>
                      <a:pt x="226" y="218"/>
                      <a:pt x="238" y="240"/>
                      <a:pt x="253" y="265"/>
                    </a:cubicBezTo>
                    <a:cubicBezTo>
                      <a:pt x="257" y="272"/>
                      <a:pt x="266" y="281"/>
                      <a:pt x="264" y="2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highlight>
                    <a:srgbClr val="FFFF00"/>
                  </a:highlight>
                  <a:latin typeface="Trebuchet MS" panose="020B0603020202020204" pitchFamily="34" charset="0"/>
                </a:endParaRPr>
              </a:p>
            </p:txBody>
          </p:sp>
          <p:sp>
            <p:nvSpPr>
              <p:cNvPr id="145" name="Freeform 9">
                <a:extLst>
                  <a:ext uri="{FF2B5EF4-FFF2-40B4-BE49-F238E27FC236}">
                    <a16:creationId xmlns:a16="http://schemas.microsoft.com/office/drawing/2014/main" id="{DAC75DFA-0CCD-4F27-A393-E333C62F42EF}"/>
                  </a:ext>
                </a:extLst>
              </p:cNvPr>
              <p:cNvSpPr>
                <a:spLocks noEditPoints="1"/>
              </p:cNvSpPr>
              <p:nvPr/>
            </p:nvSpPr>
            <p:spPr bwMode="auto">
              <a:xfrm>
                <a:off x="2666263" y="1563773"/>
                <a:ext cx="312550" cy="258975"/>
              </a:xfrm>
              <a:custGeom>
                <a:avLst/>
                <a:gdLst>
                  <a:gd name="T0" fmla="*/ 939 w 943"/>
                  <a:gd name="T1" fmla="*/ 663 h 783"/>
                  <a:gd name="T2" fmla="*/ 918 w 943"/>
                  <a:gd name="T3" fmla="*/ 633 h 783"/>
                  <a:gd name="T4" fmla="*/ 892 w 943"/>
                  <a:gd name="T5" fmla="*/ 616 h 783"/>
                  <a:gd name="T6" fmla="*/ 859 w 943"/>
                  <a:gd name="T7" fmla="*/ 608 h 783"/>
                  <a:gd name="T8" fmla="*/ 859 w 943"/>
                  <a:gd name="T9" fmla="*/ 282 h 783"/>
                  <a:gd name="T10" fmla="*/ 851 w 943"/>
                  <a:gd name="T11" fmla="*/ 218 h 783"/>
                  <a:gd name="T12" fmla="*/ 829 w 943"/>
                  <a:gd name="T13" fmla="*/ 160 h 783"/>
                  <a:gd name="T14" fmla="*/ 798 w 943"/>
                  <a:gd name="T15" fmla="*/ 105 h 783"/>
                  <a:gd name="T16" fmla="*/ 754 w 943"/>
                  <a:gd name="T17" fmla="*/ 62 h 783"/>
                  <a:gd name="T18" fmla="*/ 701 w 943"/>
                  <a:gd name="T19" fmla="*/ 31 h 783"/>
                  <a:gd name="T20" fmla="*/ 642 w 943"/>
                  <a:gd name="T21" fmla="*/ 9 h 783"/>
                  <a:gd name="T22" fmla="*/ 579 w 943"/>
                  <a:gd name="T23" fmla="*/ 0 h 783"/>
                  <a:gd name="T24" fmla="*/ 364 w 943"/>
                  <a:gd name="T25" fmla="*/ 0 h 783"/>
                  <a:gd name="T26" fmla="*/ 301 w 943"/>
                  <a:gd name="T27" fmla="*/ 9 h 783"/>
                  <a:gd name="T28" fmla="*/ 240 w 943"/>
                  <a:gd name="T29" fmla="*/ 31 h 783"/>
                  <a:gd name="T30" fmla="*/ 189 w 943"/>
                  <a:gd name="T31" fmla="*/ 62 h 783"/>
                  <a:gd name="T32" fmla="*/ 147 w 943"/>
                  <a:gd name="T33" fmla="*/ 105 h 783"/>
                  <a:gd name="T34" fmla="*/ 112 w 943"/>
                  <a:gd name="T35" fmla="*/ 160 h 783"/>
                  <a:gd name="T36" fmla="*/ 94 w 943"/>
                  <a:gd name="T37" fmla="*/ 218 h 783"/>
                  <a:gd name="T38" fmla="*/ 86 w 943"/>
                  <a:gd name="T39" fmla="*/ 282 h 783"/>
                  <a:gd name="T40" fmla="*/ 86 w 943"/>
                  <a:gd name="T41" fmla="*/ 608 h 783"/>
                  <a:gd name="T42" fmla="*/ 51 w 943"/>
                  <a:gd name="T43" fmla="*/ 616 h 783"/>
                  <a:gd name="T44" fmla="*/ 25 w 943"/>
                  <a:gd name="T45" fmla="*/ 633 h 783"/>
                  <a:gd name="T46" fmla="*/ 5 w 943"/>
                  <a:gd name="T47" fmla="*/ 663 h 783"/>
                  <a:gd name="T48" fmla="*/ 0 w 943"/>
                  <a:gd name="T49" fmla="*/ 694 h 783"/>
                  <a:gd name="T50" fmla="*/ 5 w 943"/>
                  <a:gd name="T51" fmla="*/ 729 h 783"/>
                  <a:gd name="T52" fmla="*/ 25 w 943"/>
                  <a:gd name="T53" fmla="*/ 758 h 783"/>
                  <a:gd name="T54" fmla="*/ 51 w 943"/>
                  <a:gd name="T55" fmla="*/ 774 h 783"/>
                  <a:gd name="T56" fmla="*/ 86 w 943"/>
                  <a:gd name="T57" fmla="*/ 783 h 783"/>
                  <a:gd name="T58" fmla="*/ 859 w 943"/>
                  <a:gd name="T59" fmla="*/ 783 h 783"/>
                  <a:gd name="T60" fmla="*/ 892 w 943"/>
                  <a:gd name="T61" fmla="*/ 774 h 783"/>
                  <a:gd name="T62" fmla="*/ 918 w 943"/>
                  <a:gd name="T63" fmla="*/ 758 h 783"/>
                  <a:gd name="T64" fmla="*/ 939 w 943"/>
                  <a:gd name="T65" fmla="*/ 729 h 783"/>
                  <a:gd name="T66" fmla="*/ 943 w 943"/>
                  <a:gd name="T67" fmla="*/ 694 h 783"/>
                  <a:gd name="T68" fmla="*/ 939 w 943"/>
                  <a:gd name="T69" fmla="*/ 663 h 783"/>
                  <a:gd name="T70" fmla="*/ 639 w 943"/>
                  <a:gd name="T71" fmla="*/ 542 h 783"/>
                  <a:gd name="T72" fmla="*/ 489 w 943"/>
                  <a:gd name="T73" fmla="*/ 616 h 783"/>
                  <a:gd name="T74" fmla="*/ 322 w 943"/>
                  <a:gd name="T75" fmla="*/ 560 h 783"/>
                  <a:gd name="T76" fmla="*/ 247 w 943"/>
                  <a:gd name="T77" fmla="*/ 410 h 783"/>
                  <a:gd name="T78" fmla="*/ 302 w 943"/>
                  <a:gd name="T79" fmla="*/ 242 h 783"/>
                  <a:gd name="T80" fmla="*/ 453 w 943"/>
                  <a:gd name="T81" fmla="*/ 167 h 783"/>
                  <a:gd name="T82" fmla="*/ 622 w 943"/>
                  <a:gd name="T83" fmla="*/ 224 h 783"/>
                  <a:gd name="T84" fmla="*/ 696 w 943"/>
                  <a:gd name="T85" fmla="*/ 374 h 783"/>
                  <a:gd name="T86" fmla="*/ 639 w 943"/>
                  <a:gd name="T87" fmla="*/ 542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43" h="783">
                    <a:moveTo>
                      <a:pt x="939" y="663"/>
                    </a:moveTo>
                    <a:cubicBezTo>
                      <a:pt x="918" y="633"/>
                      <a:pt x="918" y="633"/>
                      <a:pt x="918" y="633"/>
                    </a:cubicBezTo>
                    <a:cubicBezTo>
                      <a:pt x="892" y="616"/>
                      <a:pt x="892" y="616"/>
                      <a:pt x="892" y="616"/>
                    </a:cubicBezTo>
                    <a:cubicBezTo>
                      <a:pt x="859" y="608"/>
                      <a:pt x="859" y="608"/>
                      <a:pt x="859" y="608"/>
                    </a:cubicBezTo>
                    <a:cubicBezTo>
                      <a:pt x="859" y="282"/>
                      <a:pt x="859" y="282"/>
                      <a:pt x="859" y="282"/>
                    </a:cubicBezTo>
                    <a:cubicBezTo>
                      <a:pt x="851" y="218"/>
                      <a:pt x="851" y="218"/>
                      <a:pt x="851" y="218"/>
                    </a:cubicBezTo>
                    <a:cubicBezTo>
                      <a:pt x="829" y="160"/>
                      <a:pt x="829" y="160"/>
                      <a:pt x="829" y="160"/>
                    </a:cubicBezTo>
                    <a:cubicBezTo>
                      <a:pt x="798" y="105"/>
                      <a:pt x="798" y="105"/>
                      <a:pt x="798" y="105"/>
                    </a:cubicBezTo>
                    <a:cubicBezTo>
                      <a:pt x="754" y="62"/>
                      <a:pt x="754" y="62"/>
                      <a:pt x="754" y="62"/>
                    </a:cubicBezTo>
                    <a:cubicBezTo>
                      <a:pt x="701" y="31"/>
                      <a:pt x="701" y="31"/>
                      <a:pt x="701" y="31"/>
                    </a:cubicBezTo>
                    <a:cubicBezTo>
                      <a:pt x="642" y="9"/>
                      <a:pt x="642" y="9"/>
                      <a:pt x="642" y="9"/>
                    </a:cubicBezTo>
                    <a:cubicBezTo>
                      <a:pt x="579" y="0"/>
                      <a:pt x="579" y="0"/>
                      <a:pt x="579" y="0"/>
                    </a:cubicBezTo>
                    <a:cubicBezTo>
                      <a:pt x="364" y="0"/>
                      <a:pt x="364" y="0"/>
                      <a:pt x="364" y="0"/>
                    </a:cubicBezTo>
                    <a:cubicBezTo>
                      <a:pt x="301" y="9"/>
                      <a:pt x="301" y="9"/>
                      <a:pt x="301" y="9"/>
                    </a:cubicBezTo>
                    <a:cubicBezTo>
                      <a:pt x="240" y="31"/>
                      <a:pt x="240" y="31"/>
                      <a:pt x="240" y="31"/>
                    </a:cubicBezTo>
                    <a:cubicBezTo>
                      <a:pt x="189" y="62"/>
                      <a:pt x="189" y="62"/>
                      <a:pt x="189" y="62"/>
                    </a:cubicBezTo>
                    <a:cubicBezTo>
                      <a:pt x="147" y="105"/>
                      <a:pt x="147" y="105"/>
                      <a:pt x="147" y="105"/>
                    </a:cubicBezTo>
                    <a:cubicBezTo>
                      <a:pt x="112" y="160"/>
                      <a:pt x="112" y="160"/>
                      <a:pt x="112" y="160"/>
                    </a:cubicBezTo>
                    <a:cubicBezTo>
                      <a:pt x="94" y="218"/>
                      <a:pt x="94" y="218"/>
                      <a:pt x="94" y="218"/>
                    </a:cubicBezTo>
                    <a:cubicBezTo>
                      <a:pt x="86" y="282"/>
                      <a:pt x="86" y="282"/>
                      <a:pt x="86" y="282"/>
                    </a:cubicBezTo>
                    <a:cubicBezTo>
                      <a:pt x="86" y="608"/>
                      <a:pt x="86" y="608"/>
                      <a:pt x="86" y="608"/>
                    </a:cubicBezTo>
                    <a:cubicBezTo>
                      <a:pt x="51" y="616"/>
                      <a:pt x="51" y="616"/>
                      <a:pt x="51" y="616"/>
                    </a:cubicBezTo>
                    <a:cubicBezTo>
                      <a:pt x="25" y="633"/>
                      <a:pt x="25" y="633"/>
                      <a:pt x="25" y="633"/>
                    </a:cubicBezTo>
                    <a:cubicBezTo>
                      <a:pt x="5" y="663"/>
                      <a:pt x="5" y="663"/>
                      <a:pt x="5" y="663"/>
                    </a:cubicBezTo>
                    <a:cubicBezTo>
                      <a:pt x="0" y="694"/>
                      <a:pt x="0" y="694"/>
                      <a:pt x="0" y="694"/>
                    </a:cubicBezTo>
                    <a:cubicBezTo>
                      <a:pt x="5" y="729"/>
                      <a:pt x="5" y="729"/>
                      <a:pt x="5" y="729"/>
                    </a:cubicBezTo>
                    <a:cubicBezTo>
                      <a:pt x="25" y="758"/>
                      <a:pt x="25" y="758"/>
                      <a:pt x="25" y="758"/>
                    </a:cubicBezTo>
                    <a:cubicBezTo>
                      <a:pt x="51" y="774"/>
                      <a:pt x="51" y="774"/>
                      <a:pt x="51" y="774"/>
                    </a:cubicBezTo>
                    <a:cubicBezTo>
                      <a:pt x="86" y="783"/>
                      <a:pt x="86" y="783"/>
                      <a:pt x="86" y="783"/>
                    </a:cubicBezTo>
                    <a:cubicBezTo>
                      <a:pt x="859" y="783"/>
                      <a:pt x="859" y="783"/>
                      <a:pt x="859" y="783"/>
                    </a:cubicBezTo>
                    <a:cubicBezTo>
                      <a:pt x="892" y="774"/>
                      <a:pt x="892" y="774"/>
                      <a:pt x="892" y="774"/>
                    </a:cubicBezTo>
                    <a:cubicBezTo>
                      <a:pt x="918" y="758"/>
                      <a:pt x="918" y="758"/>
                      <a:pt x="918" y="758"/>
                    </a:cubicBezTo>
                    <a:cubicBezTo>
                      <a:pt x="939" y="729"/>
                      <a:pt x="939" y="729"/>
                      <a:pt x="939" y="729"/>
                    </a:cubicBezTo>
                    <a:cubicBezTo>
                      <a:pt x="943" y="694"/>
                      <a:pt x="943" y="694"/>
                      <a:pt x="943" y="694"/>
                    </a:cubicBezTo>
                    <a:lnTo>
                      <a:pt x="939" y="663"/>
                    </a:lnTo>
                    <a:close/>
                    <a:moveTo>
                      <a:pt x="639" y="542"/>
                    </a:moveTo>
                    <a:cubicBezTo>
                      <a:pt x="604" y="582"/>
                      <a:pt x="555" y="610"/>
                      <a:pt x="489" y="616"/>
                    </a:cubicBezTo>
                    <a:cubicBezTo>
                      <a:pt x="416" y="621"/>
                      <a:pt x="360" y="593"/>
                      <a:pt x="322" y="560"/>
                    </a:cubicBezTo>
                    <a:cubicBezTo>
                      <a:pt x="281" y="524"/>
                      <a:pt x="252" y="477"/>
                      <a:pt x="247" y="410"/>
                    </a:cubicBezTo>
                    <a:cubicBezTo>
                      <a:pt x="241" y="335"/>
                      <a:pt x="269" y="280"/>
                      <a:pt x="302" y="242"/>
                    </a:cubicBezTo>
                    <a:cubicBezTo>
                      <a:pt x="335" y="205"/>
                      <a:pt x="388" y="172"/>
                      <a:pt x="453" y="167"/>
                    </a:cubicBezTo>
                    <a:cubicBezTo>
                      <a:pt x="528" y="161"/>
                      <a:pt x="583" y="190"/>
                      <a:pt x="622" y="224"/>
                    </a:cubicBezTo>
                    <a:cubicBezTo>
                      <a:pt x="659" y="258"/>
                      <a:pt x="691" y="306"/>
                      <a:pt x="696" y="374"/>
                    </a:cubicBezTo>
                    <a:cubicBezTo>
                      <a:pt x="702" y="447"/>
                      <a:pt x="674" y="503"/>
                      <a:pt x="639" y="5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highlight>
                    <a:srgbClr val="FFFF00"/>
                  </a:highlight>
                  <a:latin typeface="Trebuchet MS" panose="020B0603020202020204" pitchFamily="34" charset="0"/>
                </a:endParaRPr>
              </a:p>
            </p:txBody>
          </p:sp>
        </p:grpSp>
        <p:grpSp>
          <p:nvGrpSpPr>
            <p:cNvPr id="123" name="Group 25">
              <a:extLst>
                <a:ext uri="{FF2B5EF4-FFF2-40B4-BE49-F238E27FC236}">
                  <a16:creationId xmlns:a16="http://schemas.microsoft.com/office/drawing/2014/main" id="{4A1AB554-2000-40DF-8356-8B76359DBE6A}"/>
                </a:ext>
              </a:extLst>
            </p:cNvPr>
            <p:cNvGrpSpPr>
              <a:grpSpLocks noChangeAspect="1"/>
            </p:cNvGrpSpPr>
            <p:nvPr/>
          </p:nvGrpSpPr>
          <p:grpSpPr bwMode="auto">
            <a:xfrm>
              <a:off x="4094987" y="3612181"/>
              <a:ext cx="140169" cy="180941"/>
              <a:chOff x="2" y="334"/>
              <a:chExt cx="4318" cy="5574"/>
            </a:xfrm>
            <a:grpFill/>
          </p:grpSpPr>
          <p:sp>
            <p:nvSpPr>
              <p:cNvPr id="131" name="Freeform 26">
                <a:extLst>
                  <a:ext uri="{FF2B5EF4-FFF2-40B4-BE49-F238E27FC236}">
                    <a16:creationId xmlns:a16="http://schemas.microsoft.com/office/drawing/2014/main" id="{0FFC6512-2DB4-4F76-9036-B06C5A154C34}"/>
                  </a:ext>
                </a:extLst>
              </p:cNvPr>
              <p:cNvSpPr>
                <a:spLocks noEditPoints="1"/>
              </p:cNvSpPr>
              <p:nvPr/>
            </p:nvSpPr>
            <p:spPr bwMode="auto">
              <a:xfrm>
                <a:off x="1268" y="730"/>
                <a:ext cx="1517" cy="887"/>
              </a:xfrm>
              <a:custGeom>
                <a:avLst/>
                <a:gdLst>
                  <a:gd name="T0" fmla="*/ 147 w 831"/>
                  <a:gd name="T1" fmla="*/ 424 h 487"/>
                  <a:gd name="T2" fmla="*/ 450 w 831"/>
                  <a:gd name="T3" fmla="*/ 481 h 487"/>
                  <a:gd name="T4" fmla="*/ 720 w 831"/>
                  <a:gd name="T5" fmla="*/ 402 h 487"/>
                  <a:gd name="T6" fmla="*/ 820 w 831"/>
                  <a:gd name="T7" fmla="*/ 225 h 487"/>
                  <a:gd name="T8" fmla="*/ 688 w 831"/>
                  <a:gd name="T9" fmla="*/ 66 h 487"/>
                  <a:gd name="T10" fmla="*/ 382 w 831"/>
                  <a:gd name="T11" fmla="*/ 7 h 487"/>
                  <a:gd name="T12" fmla="*/ 110 w 831"/>
                  <a:gd name="T13" fmla="*/ 87 h 487"/>
                  <a:gd name="T14" fmla="*/ 12 w 831"/>
                  <a:gd name="T15" fmla="*/ 265 h 487"/>
                  <a:gd name="T16" fmla="*/ 147 w 831"/>
                  <a:gd name="T17" fmla="*/ 424 h 487"/>
                  <a:gd name="T18" fmla="*/ 239 w 831"/>
                  <a:gd name="T19" fmla="*/ 96 h 487"/>
                  <a:gd name="T20" fmla="*/ 402 w 831"/>
                  <a:gd name="T21" fmla="*/ 89 h 487"/>
                  <a:gd name="T22" fmla="*/ 517 w 831"/>
                  <a:gd name="T23" fmla="*/ 103 h 487"/>
                  <a:gd name="T24" fmla="*/ 480 w 831"/>
                  <a:gd name="T25" fmla="*/ 261 h 487"/>
                  <a:gd name="T26" fmla="*/ 571 w 831"/>
                  <a:gd name="T27" fmla="*/ 353 h 487"/>
                  <a:gd name="T28" fmla="*/ 597 w 831"/>
                  <a:gd name="T29" fmla="*/ 386 h 487"/>
                  <a:gd name="T30" fmla="*/ 499 w 831"/>
                  <a:gd name="T31" fmla="*/ 398 h 487"/>
                  <a:gd name="T32" fmla="*/ 464 w 831"/>
                  <a:gd name="T33" fmla="*/ 367 h 487"/>
                  <a:gd name="T34" fmla="*/ 370 w 831"/>
                  <a:gd name="T35" fmla="*/ 270 h 487"/>
                  <a:gd name="T36" fmla="*/ 340 w 831"/>
                  <a:gd name="T37" fmla="*/ 270 h 487"/>
                  <a:gd name="T38" fmla="*/ 338 w 831"/>
                  <a:gd name="T39" fmla="*/ 334 h 487"/>
                  <a:gd name="T40" fmla="*/ 332 w 831"/>
                  <a:gd name="T41" fmla="*/ 394 h 487"/>
                  <a:gd name="T42" fmla="*/ 243 w 831"/>
                  <a:gd name="T43" fmla="*/ 394 h 487"/>
                  <a:gd name="T44" fmla="*/ 237 w 831"/>
                  <a:gd name="T45" fmla="*/ 322 h 487"/>
                  <a:gd name="T46" fmla="*/ 239 w 831"/>
                  <a:gd name="T47" fmla="*/ 96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1" h="487">
                    <a:moveTo>
                      <a:pt x="147" y="424"/>
                    </a:moveTo>
                    <a:cubicBezTo>
                      <a:pt x="218" y="461"/>
                      <a:pt x="328" y="487"/>
                      <a:pt x="450" y="481"/>
                    </a:cubicBezTo>
                    <a:cubicBezTo>
                      <a:pt x="571" y="476"/>
                      <a:pt x="654" y="445"/>
                      <a:pt x="720" y="402"/>
                    </a:cubicBezTo>
                    <a:cubicBezTo>
                      <a:pt x="784" y="361"/>
                      <a:pt x="831" y="303"/>
                      <a:pt x="820" y="225"/>
                    </a:cubicBezTo>
                    <a:cubicBezTo>
                      <a:pt x="811" y="154"/>
                      <a:pt x="756" y="103"/>
                      <a:pt x="688" y="66"/>
                    </a:cubicBezTo>
                    <a:cubicBezTo>
                      <a:pt x="621" y="30"/>
                      <a:pt x="510" y="0"/>
                      <a:pt x="382" y="7"/>
                    </a:cubicBezTo>
                    <a:cubicBezTo>
                      <a:pt x="260" y="12"/>
                      <a:pt x="171" y="47"/>
                      <a:pt x="110" y="87"/>
                    </a:cubicBezTo>
                    <a:cubicBezTo>
                      <a:pt x="51" y="127"/>
                      <a:pt x="0" y="185"/>
                      <a:pt x="12" y="265"/>
                    </a:cubicBezTo>
                    <a:cubicBezTo>
                      <a:pt x="22" y="335"/>
                      <a:pt x="74" y="385"/>
                      <a:pt x="147" y="424"/>
                    </a:cubicBezTo>
                    <a:close/>
                    <a:moveTo>
                      <a:pt x="239" y="96"/>
                    </a:moveTo>
                    <a:cubicBezTo>
                      <a:pt x="268" y="86"/>
                      <a:pt x="347" y="88"/>
                      <a:pt x="402" y="89"/>
                    </a:cubicBezTo>
                    <a:cubicBezTo>
                      <a:pt x="447" y="90"/>
                      <a:pt x="486" y="93"/>
                      <a:pt x="517" y="103"/>
                    </a:cubicBezTo>
                    <a:cubicBezTo>
                      <a:pt x="613" y="137"/>
                      <a:pt x="596" y="244"/>
                      <a:pt x="480" y="261"/>
                    </a:cubicBezTo>
                    <a:cubicBezTo>
                      <a:pt x="511" y="290"/>
                      <a:pt x="538" y="320"/>
                      <a:pt x="571" y="353"/>
                    </a:cubicBezTo>
                    <a:cubicBezTo>
                      <a:pt x="581" y="362"/>
                      <a:pt x="601" y="373"/>
                      <a:pt x="597" y="386"/>
                    </a:cubicBezTo>
                    <a:cubicBezTo>
                      <a:pt x="593" y="401"/>
                      <a:pt x="526" y="406"/>
                      <a:pt x="499" y="398"/>
                    </a:cubicBezTo>
                    <a:cubicBezTo>
                      <a:pt x="487" y="394"/>
                      <a:pt x="473" y="376"/>
                      <a:pt x="464" y="367"/>
                    </a:cubicBezTo>
                    <a:cubicBezTo>
                      <a:pt x="434" y="336"/>
                      <a:pt x="402" y="298"/>
                      <a:pt x="370" y="270"/>
                    </a:cubicBezTo>
                    <a:cubicBezTo>
                      <a:pt x="340" y="270"/>
                      <a:pt x="340" y="270"/>
                      <a:pt x="340" y="270"/>
                    </a:cubicBezTo>
                    <a:cubicBezTo>
                      <a:pt x="336" y="287"/>
                      <a:pt x="338" y="311"/>
                      <a:pt x="338" y="334"/>
                    </a:cubicBezTo>
                    <a:cubicBezTo>
                      <a:pt x="338" y="355"/>
                      <a:pt x="345" y="384"/>
                      <a:pt x="332" y="394"/>
                    </a:cubicBezTo>
                    <a:cubicBezTo>
                      <a:pt x="319" y="403"/>
                      <a:pt x="257" y="404"/>
                      <a:pt x="243" y="394"/>
                    </a:cubicBezTo>
                    <a:cubicBezTo>
                      <a:pt x="228" y="383"/>
                      <a:pt x="237" y="344"/>
                      <a:pt x="237" y="322"/>
                    </a:cubicBezTo>
                    <a:cubicBezTo>
                      <a:pt x="237" y="248"/>
                      <a:pt x="236" y="163"/>
                      <a:pt x="239"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highlight>
                    <a:srgbClr val="FFFF00"/>
                  </a:highlight>
                  <a:latin typeface="Trebuchet MS" panose="020B0603020202020204" pitchFamily="34" charset="0"/>
                </a:endParaRPr>
              </a:p>
            </p:txBody>
          </p:sp>
          <p:sp>
            <p:nvSpPr>
              <p:cNvPr id="132" name="Freeform 27">
                <a:extLst>
                  <a:ext uri="{FF2B5EF4-FFF2-40B4-BE49-F238E27FC236}">
                    <a16:creationId xmlns:a16="http://schemas.microsoft.com/office/drawing/2014/main" id="{46A1340D-63E7-4688-9B1B-D3543838C5CA}"/>
                  </a:ext>
                </a:extLst>
              </p:cNvPr>
              <p:cNvSpPr>
                <a:spLocks noEditPoints="1"/>
              </p:cNvSpPr>
              <p:nvPr/>
            </p:nvSpPr>
            <p:spPr bwMode="auto">
              <a:xfrm>
                <a:off x="168" y="334"/>
                <a:ext cx="3645" cy="1721"/>
              </a:xfrm>
              <a:custGeom>
                <a:avLst/>
                <a:gdLst>
                  <a:gd name="T0" fmla="*/ 285 w 1997"/>
                  <a:gd name="T1" fmla="*/ 801 h 944"/>
                  <a:gd name="T2" fmla="*/ 999 w 1997"/>
                  <a:gd name="T3" fmla="*/ 944 h 944"/>
                  <a:gd name="T4" fmla="*/ 1712 w 1997"/>
                  <a:gd name="T5" fmla="*/ 801 h 944"/>
                  <a:gd name="T6" fmla="*/ 1997 w 1997"/>
                  <a:gd name="T7" fmla="*/ 472 h 944"/>
                  <a:gd name="T8" fmla="*/ 1712 w 1997"/>
                  <a:gd name="T9" fmla="*/ 143 h 944"/>
                  <a:gd name="T10" fmla="*/ 999 w 1997"/>
                  <a:gd name="T11" fmla="*/ 0 h 944"/>
                  <a:gd name="T12" fmla="*/ 285 w 1997"/>
                  <a:gd name="T13" fmla="*/ 143 h 944"/>
                  <a:gd name="T14" fmla="*/ 0 w 1997"/>
                  <a:gd name="T15" fmla="*/ 472 h 944"/>
                  <a:gd name="T16" fmla="*/ 285 w 1997"/>
                  <a:gd name="T17" fmla="*/ 801 h 944"/>
                  <a:gd name="T18" fmla="*/ 637 w 1997"/>
                  <a:gd name="T19" fmla="*/ 263 h 944"/>
                  <a:gd name="T20" fmla="*/ 979 w 1997"/>
                  <a:gd name="T21" fmla="*/ 163 h 944"/>
                  <a:gd name="T22" fmla="*/ 1359 w 1997"/>
                  <a:gd name="T23" fmla="*/ 239 h 944"/>
                  <a:gd name="T24" fmla="*/ 1528 w 1997"/>
                  <a:gd name="T25" fmla="*/ 437 h 944"/>
                  <a:gd name="T26" fmla="*/ 1399 w 1997"/>
                  <a:gd name="T27" fmla="*/ 661 h 944"/>
                  <a:gd name="T28" fmla="*/ 1059 w 1997"/>
                  <a:gd name="T29" fmla="*/ 759 h 944"/>
                  <a:gd name="T30" fmla="*/ 681 w 1997"/>
                  <a:gd name="T31" fmla="*/ 684 h 944"/>
                  <a:gd name="T32" fmla="*/ 512 w 1997"/>
                  <a:gd name="T33" fmla="*/ 486 h 944"/>
                  <a:gd name="T34" fmla="*/ 637 w 1997"/>
                  <a:gd name="T35" fmla="*/ 263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97" h="944">
                    <a:moveTo>
                      <a:pt x="285" y="801"/>
                    </a:moveTo>
                    <a:cubicBezTo>
                      <a:pt x="466" y="889"/>
                      <a:pt x="719" y="944"/>
                      <a:pt x="999" y="944"/>
                    </a:cubicBezTo>
                    <a:cubicBezTo>
                      <a:pt x="1279" y="944"/>
                      <a:pt x="1531" y="889"/>
                      <a:pt x="1712" y="801"/>
                    </a:cubicBezTo>
                    <a:cubicBezTo>
                      <a:pt x="1893" y="713"/>
                      <a:pt x="1997" y="596"/>
                      <a:pt x="1997" y="472"/>
                    </a:cubicBezTo>
                    <a:cubicBezTo>
                      <a:pt x="1997" y="349"/>
                      <a:pt x="1893" y="231"/>
                      <a:pt x="1712" y="143"/>
                    </a:cubicBezTo>
                    <a:cubicBezTo>
                      <a:pt x="1531" y="55"/>
                      <a:pt x="1279" y="0"/>
                      <a:pt x="999" y="0"/>
                    </a:cubicBezTo>
                    <a:cubicBezTo>
                      <a:pt x="719" y="0"/>
                      <a:pt x="466" y="55"/>
                      <a:pt x="285" y="143"/>
                    </a:cubicBezTo>
                    <a:cubicBezTo>
                      <a:pt x="104" y="231"/>
                      <a:pt x="0" y="349"/>
                      <a:pt x="0" y="472"/>
                    </a:cubicBezTo>
                    <a:cubicBezTo>
                      <a:pt x="0" y="596"/>
                      <a:pt x="104" y="713"/>
                      <a:pt x="285" y="801"/>
                    </a:cubicBezTo>
                    <a:close/>
                    <a:moveTo>
                      <a:pt x="637" y="263"/>
                    </a:moveTo>
                    <a:cubicBezTo>
                      <a:pt x="711" y="213"/>
                      <a:pt x="830" y="170"/>
                      <a:pt x="979" y="163"/>
                    </a:cubicBezTo>
                    <a:cubicBezTo>
                      <a:pt x="1147" y="156"/>
                      <a:pt x="1272" y="194"/>
                      <a:pt x="1359" y="239"/>
                    </a:cubicBezTo>
                    <a:cubicBezTo>
                      <a:pt x="1445" y="283"/>
                      <a:pt x="1517" y="348"/>
                      <a:pt x="1528" y="437"/>
                    </a:cubicBezTo>
                    <a:cubicBezTo>
                      <a:pt x="1540" y="535"/>
                      <a:pt x="1476" y="609"/>
                      <a:pt x="1399" y="661"/>
                    </a:cubicBezTo>
                    <a:cubicBezTo>
                      <a:pt x="1320" y="714"/>
                      <a:pt x="1210" y="752"/>
                      <a:pt x="1059" y="759"/>
                    </a:cubicBezTo>
                    <a:cubicBezTo>
                      <a:pt x="894" y="766"/>
                      <a:pt x="768" y="729"/>
                      <a:pt x="681" y="684"/>
                    </a:cubicBezTo>
                    <a:cubicBezTo>
                      <a:pt x="589" y="637"/>
                      <a:pt x="525" y="574"/>
                      <a:pt x="512" y="486"/>
                    </a:cubicBezTo>
                    <a:cubicBezTo>
                      <a:pt x="499" y="386"/>
                      <a:pt x="562" y="313"/>
                      <a:pt x="637" y="2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highlight>
                    <a:srgbClr val="FFFF00"/>
                  </a:highlight>
                  <a:latin typeface="Trebuchet MS" panose="020B0603020202020204" pitchFamily="34" charset="0"/>
                </a:endParaRPr>
              </a:p>
            </p:txBody>
          </p:sp>
          <p:sp>
            <p:nvSpPr>
              <p:cNvPr id="133" name="Freeform 28">
                <a:extLst>
                  <a:ext uri="{FF2B5EF4-FFF2-40B4-BE49-F238E27FC236}">
                    <a16:creationId xmlns:a16="http://schemas.microsoft.com/office/drawing/2014/main" id="{297F48C2-2190-45AD-84EA-7EE15A5429EB}"/>
                  </a:ext>
                </a:extLst>
              </p:cNvPr>
              <p:cNvSpPr>
                <a:spLocks/>
              </p:cNvSpPr>
              <p:nvPr/>
            </p:nvSpPr>
            <p:spPr bwMode="auto">
              <a:xfrm>
                <a:off x="1880" y="987"/>
                <a:ext cx="319" cy="142"/>
              </a:xfrm>
              <a:custGeom>
                <a:avLst/>
                <a:gdLst>
                  <a:gd name="T0" fmla="*/ 3 w 175"/>
                  <a:gd name="T1" fmla="*/ 70 h 78"/>
                  <a:gd name="T2" fmla="*/ 139 w 175"/>
                  <a:gd name="T3" fmla="*/ 22 h 78"/>
                  <a:gd name="T4" fmla="*/ 5 w 175"/>
                  <a:gd name="T5" fmla="*/ 5 h 78"/>
                  <a:gd name="T6" fmla="*/ 3 w 175"/>
                  <a:gd name="T7" fmla="*/ 70 h 78"/>
                </a:gdLst>
                <a:ahLst/>
                <a:cxnLst>
                  <a:cxn ang="0">
                    <a:pos x="T0" y="T1"/>
                  </a:cxn>
                  <a:cxn ang="0">
                    <a:pos x="T2" y="T3"/>
                  </a:cxn>
                  <a:cxn ang="0">
                    <a:pos x="T4" y="T5"/>
                  </a:cxn>
                  <a:cxn ang="0">
                    <a:pos x="T6" y="T7"/>
                  </a:cxn>
                </a:cxnLst>
                <a:rect l="0" t="0" r="r" b="b"/>
                <a:pathLst>
                  <a:path w="175" h="78">
                    <a:moveTo>
                      <a:pt x="3" y="70"/>
                    </a:moveTo>
                    <a:cubicBezTo>
                      <a:pt x="75" y="78"/>
                      <a:pt x="175" y="65"/>
                      <a:pt x="139" y="22"/>
                    </a:cubicBezTo>
                    <a:cubicBezTo>
                      <a:pt x="122" y="0"/>
                      <a:pt x="60" y="6"/>
                      <a:pt x="5" y="5"/>
                    </a:cubicBezTo>
                    <a:cubicBezTo>
                      <a:pt x="0" y="24"/>
                      <a:pt x="4" y="49"/>
                      <a:pt x="3"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highlight>
                    <a:srgbClr val="FFFF00"/>
                  </a:highlight>
                  <a:latin typeface="Trebuchet MS" panose="020B0603020202020204" pitchFamily="34" charset="0"/>
                </a:endParaRPr>
              </a:p>
            </p:txBody>
          </p:sp>
          <p:sp>
            <p:nvSpPr>
              <p:cNvPr id="134" name="Freeform 29">
                <a:extLst>
                  <a:ext uri="{FF2B5EF4-FFF2-40B4-BE49-F238E27FC236}">
                    <a16:creationId xmlns:a16="http://schemas.microsoft.com/office/drawing/2014/main" id="{A338D015-DD12-4D8C-A673-472A9CAA2F40}"/>
                  </a:ext>
                </a:extLst>
              </p:cNvPr>
              <p:cNvSpPr>
                <a:spLocks/>
              </p:cNvSpPr>
              <p:nvPr/>
            </p:nvSpPr>
            <p:spPr bwMode="auto">
              <a:xfrm>
                <a:off x="929" y="3801"/>
                <a:ext cx="3254" cy="1414"/>
              </a:xfrm>
              <a:custGeom>
                <a:avLst/>
                <a:gdLst>
                  <a:gd name="T0" fmla="*/ 1229 w 1783"/>
                  <a:gd name="T1" fmla="*/ 506 h 776"/>
                  <a:gd name="T2" fmla="*/ 492 w 1783"/>
                  <a:gd name="T3" fmla="*/ 654 h 776"/>
                  <a:gd name="T4" fmla="*/ 0 w 1783"/>
                  <a:gd name="T5" fmla="*/ 595 h 776"/>
                  <a:gd name="T6" fmla="*/ 71 w 1783"/>
                  <a:gd name="T7" fmla="*/ 633 h 776"/>
                  <a:gd name="T8" fmla="*/ 785 w 1783"/>
                  <a:gd name="T9" fmla="*/ 776 h 776"/>
                  <a:gd name="T10" fmla="*/ 1498 w 1783"/>
                  <a:gd name="T11" fmla="*/ 633 h 776"/>
                  <a:gd name="T12" fmla="*/ 1783 w 1783"/>
                  <a:gd name="T13" fmla="*/ 305 h 776"/>
                  <a:gd name="T14" fmla="*/ 1543 w 1783"/>
                  <a:gd name="T15" fmla="*/ 0 h 776"/>
                  <a:gd name="T16" fmla="*/ 1543 w 1783"/>
                  <a:gd name="T17" fmla="*/ 131 h 776"/>
                  <a:gd name="T18" fmla="*/ 1229 w 1783"/>
                  <a:gd name="T19" fmla="*/ 506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3" h="776">
                    <a:moveTo>
                      <a:pt x="1229" y="506"/>
                    </a:moveTo>
                    <a:cubicBezTo>
                      <a:pt x="1038" y="598"/>
                      <a:pt x="778" y="654"/>
                      <a:pt x="492" y="654"/>
                    </a:cubicBezTo>
                    <a:cubicBezTo>
                      <a:pt x="314" y="654"/>
                      <a:pt x="147" y="634"/>
                      <a:pt x="0" y="595"/>
                    </a:cubicBezTo>
                    <a:cubicBezTo>
                      <a:pt x="23" y="609"/>
                      <a:pt x="46" y="621"/>
                      <a:pt x="71" y="633"/>
                    </a:cubicBezTo>
                    <a:cubicBezTo>
                      <a:pt x="252" y="721"/>
                      <a:pt x="505" y="776"/>
                      <a:pt x="785" y="776"/>
                    </a:cubicBezTo>
                    <a:cubicBezTo>
                      <a:pt x="1065" y="776"/>
                      <a:pt x="1317" y="721"/>
                      <a:pt x="1498" y="633"/>
                    </a:cubicBezTo>
                    <a:cubicBezTo>
                      <a:pt x="1679" y="545"/>
                      <a:pt x="1783" y="428"/>
                      <a:pt x="1783" y="305"/>
                    </a:cubicBezTo>
                    <a:cubicBezTo>
                      <a:pt x="1783" y="193"/>
                      <a:pt x="1696" y="84"/>
                      <a:pt x="1543" y="0"/>
                    </a:cubicBezTo>
                    <a:cubicBezTo>
                      <a:pt x="1543" y="131"/>
                      <a:pt x="1543" y="131"/>
                      <a:pt x="1543" y="131"/>
                    </a:cubicBezTo>
                    <a:cubicBezTo>
                      <a:pt x="1543" y="282"/>
                      <a:pt x="1419" y="414"/>
                      <a:pt x="1229" y="5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highlight>
                    <a:srgbClr val="FFFF00"/>
                  </a:highlight>
                  <a:latin typeface="Trebuchet MS" panose="020B0603020202020204" pitchFamily="34" charset="0"/>
                </a:endParaRPr>
              </a:p>
            </p:txBody>
          </p:sp>
          <p:sp>
            <p:nvSpPr>
              <p:cNvPr id="135" name="Freeform 30">
                <a:extLst>
                  <a:ext uri="{FF2B5EF4-FFF2-40B4-BE49-F238E27FC236}">
                    <a16:creationId xmlns:a16="http://schemas.microsoft.com/office/drawing/2014/main" id="{F6836FDB-591B-4D00-B806-FC3D121D0DEB}"/>
                  </a:ext>
                </a:extLst>
              </p:cNvPr>
              <p:cNvSpPr>
                <a:spLocks/>
              </p:cNvSpPr>
              <p:nvPr/>
            </p:nvSpPr>
            <p:spPr bwMode="auto">
              <a:xfrm>
                <a:off x="838" y="1754"/>
                <a:ext cx="3480" cy="1400"/>
              </a:xfrm>
              <a:custGeom>
                <a:avLst/>
                <a:gdLst>
                  <a:gd name="T0" fmla="*/ 1367 w 1907"/>
                  <a:gd name="T1" fmla="*/ 447 h 768"/>
                  <a:gd name="T2" fmla="*/ 630 w 1907"/>
                  <a:gd name="T3" fmla="*/ 595 h 768"/>
                  <a:gd name="T4" fmla="*/ 0 w 1907"/>
                  <a:gd name="T5" fmla="*/ 491 h 768"/>
                  <a:gd name="T6" fmla="*/ 195 w 1907"/>
                  <a:gd name="T7" fmla="*/ 625 h 768"/>
                  <a:gd name="T8" fmla="*/ 909 w 1907"/>
                  <a:gd name="T9" fmla="*/ 768 h 768"/>
                  <a:gd name="T10" fmla="*/ 1622 w 1907"/>
                  <a:gd name="T11" fmla="*/ 625 h 768"/>
                  <a:gd name="T12" fmla="*/ 1907 w 1907"/>
                  <a:gd name="T13" fmla="*/ 296 h 768"/>
                  <a:gd name="T14" fmla="*/ 1682 w 1907"/>
                  <a:gd name="T15" fmla="*/ 0 h 768"/>
                  <a:gd name="T16" fmla="*/ 1682 w 1907"/>
                  <a:gd name="T17" fmla="*/ 72 h 768"/>
                  <a:gd name="T18" fmla="*/ 1367 w 1907"/>
                  <a:gd name="T19" fmla="*/ 447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7" h="768">
                    <a:moveTo>
                      <a:pt x="1367" y="447"/>
                    </a:moveTo>
                    <a:cubicBezTo>
                      <a:pt x="1177" y="539"/>
                      <a:pt x="916" y="595"/>
                      <a:pt x="630" y="595"/>
                    </a:cubicBezTo>
                    <a:cubicBezTo>
                      <a:pt x="394" y="595"/>
                      <a:pt x="176" y="557"/>
                      <a:pt x="0" y="491"/>
                    </a:cubicBezTo>
                    <a:cubicBezTo>
                      <a:pt x="48" y="540"/>
                      <a:pt x="114" y="586"/>
                      <a:pt x="195" y="625"/>
                    </a:cubicBezTo>
                    <a:cubicBezTo>
                      <a:pt x="375" y="713"/>
                      <a:pt x="629" y="768"/>
                      <a:pt x="909" y="768"/>
                    </a:cubicBezTo>
                    <a:cubicBezTo>
                      <a:pt x="1189" y="768"/>
                      <a:pt x="1441" y="713"/>
                      <a:pt x="1622" y="625"/>
                    </a:cubicBezTo>
                    <a:cubicBezTo>
                      <a:pt x="1802" y="537"/>
                      <a:pt x="1907" y="420"/>
                      <a:pt x="1907" y="296"/>
                    </a:cubicBezTo>
                    <a:cubicBezTo>
                      <a:pt x="1907" y="188"/>
                      <a:pt x="1825" y="83"/>
                      <a:pt x="1682" y="0"/>
                    </a:cubicBezTo>
                    <a:cubicBezTo>
                      <a:pt x="1682" y="72"/>
                      <a:pt x="1682" y="72"/>
                      <a:pt x="1682" y="72"/>
                    </a:cubicBezTo>
                    <a:cubicBezTo>
                      <a:pt x="1682" y="224"/>
                      <a:pt x="1557" y="355"/>
                      <a:pt x="1367" y="4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highlight>
                    <a:srgbClr val="FFFF00"/>
                  </a:highlight>
                  <a:latin typeface="Trebuchet MS" panose="020B0603020202020204" pitchFamily="34" charset="0"/>
                </a:endParaRPr>
              </a:p>
            </p:txBody>
          </p:sp>
          <p:sp>
            <p:nvSpPr>
              <p:cNvPr id="136" name="Freeform 31">
                <a:extLst>
                  <a:ext uri="{FF2B5EF4-FFF2-40B4-BE49-F238E27FC236}">
                    <a16:creationId xmlns:a16="http://schemas.microsoft.com/office/drawing/2014/main" id="{29772AE7-0F37-4706-9A03-C0E9E7B1F985}"/>
                  </a:ext>
                </a:extLst>
              </p:cNvPr>
              <p:cNvSpPr>
                <a:spLocks noEditPoints="1"/>
              </p:cNvSpPr>
              <p:nvPr/>
            </p:nvSpPr>
            <p:spPr bwMode="auto">
              <a:xfrm>
                <a:off x="2" y="3639"/>
                <a:ext cx="3652" cy="1263"/>
              </a:xfrm>
              <a:custGeom>
                <a:avLst/>
                <a:gdLst>
                  <a:gd name="T0" fmla="*/ 1714 w 2001"/>
                  <a:gd name="T1" fmla="*/ 550 h 693"/>
                  <a:gd name="T2" fmla="*/ 2001 w 2001"/>
                  <a:gd name="T3" fmla="*/ 220 h 693"/>
                  <a:gd name="T4" fmla="*/ 2001 w 2001"/>
                  <a:gd name="T5" fmla="*/ 58 h 693"/>
                  <a:gd name="T6" fmla="*/ 1934 w 2001"/>
                  <a:gd name="T7" fmla="*/ 81 h 693"/>
                  <a:gd name="T8" fmla="*/ 1737 w 2001"/>
                  <a:gd name="T9" fmla="*/ 215 h 693"/>
                  <a:gd name="T10" fmla="*/ 1002 w 2001"/>
                  <a:gd name="T11" fmla="*/ 363 h 693"/>
                  <a:gd name="T12" fmla="*/ 265 w 2001"/>
                  <a:gd name="T13" fmla="*/ 215 h 693"/>
                  <a:gd name="T14" fmla="*/ 0 w 2001"/>
                  <a:gd name="T15" fmla="*/ 0 h 693"/>
                  <a:gd name="T16" fmla="*/ 0 w 2001"/>
                  <a:gd name="T17" fmla="*/ 220 h 693"/>
                  <a:gd name="T18" fmla="*/ 286 w 2001"/>
                  <a:gd name="T19" fmla="*/ 550 h 693"/>
                  <a:gd name="T20" fmla="*/ 1000 w 2001"/>
                  <a:gd name="T21" fmla="*/ 693 h 693"/>
                  <a:gd name="T22" fmla="*/ 1714 w 2001"/>
                  <a:gd name="T23" fmla="*/ 550 h 693"/>
                  <a:gd name="T24" fmla="*/ 1656 w 2001"/>
                  <a:gd name="T25" fmla="*/ 312 h 693"/>
                  <a:gd name="T26" fmla="*/ 1676 w 2001"/>
                  <a:gd name="T27" fmla="*/ 286 h 693"/>
                  <a:gd name="T28" fmla="*/ 1681 w 2001"/>
                  <a:gd name="T29" fmla="*/ 285 h 693"/>
                  <a:gd name="T30" fmla="*/ 1706 w 2001"/>
                  <a:gd name="T31" fmla="*/ 312 h 693"/>
                  <a:gd name="T32" fmla="*/ 1706 w 2001"/>
                  <a:gd name="T33" fmla="*/ 486 h 693"/>
                  <a:gd name="T34" fmla="*/ 1681 w 2001"/>
                  <a:gd name="T35" fmla="*/ 512 h 693"/>
                  <a:gd name="T36" fmla="*/ 1656 w 2001"/>
                  <a:gd name="T37" fmla="*/ 486 h 693"/>
                  <a:gd name="T38" fmla="*/ 1656 w 2001"/>
                  <a:gd name="T39" fmla="*/ 312 h 693"/>
                  <a:gd name="T40" fmla="*/ 1254 w 2001"/>
                  <a:gd name="T41" fmla="*/ 423 h 693"/>
                  <a:gd name="T42" fmla="*/ 1274 w 2001"/>
                  <a:gd name="T43" fmla="*/ 398 h 693"/>
                  <a:gd name="T44" fmla="*/ 1279 w 2001"/>
                  <a:gd name="T45" fmla="*/ 397 h 693"/>
                  <a:gd name="T46" fmla="*/ 1304 w 2001"/>
                  <a:gd name="T47" fmla="*/ 423 h 693"/>
                  <a:gd name="T48" fmla="*/ 1304 w 2001"/>
                  <a:gd name="T49" fmla="*/ 598 h 693"/>
                  <a:gd name="T50" fmla="*/ 1279 w 2001"/>
                  <a:gd name="T51" fmla="*/ 623 h 693"/>
                  <a:gd name="T52" fmla="*/ 1254 w 2001"/>
                  <a:gd name="T53" fmla="*/ 598 h 693"/>
                  <a:gd name="T54" fmla="*/ 1254 w 2001"/>
                  <a:gd name="T55" fmla="*/ 423 h 693"/>
                  <a:gd name="T56" fmla="*/ 143 w 2001"/>
                  <a:gd name="T57" fmla="*/ 373 h 693"/>
                  <a:gd name="T58" fmla="*/ 118 w 2001"/>
                  <a:gd name="T59" fmla="*/ 398 h 693"/>
                  <a:gd name="T60" fmla="*/ 93 w 2001"/>
                  <a:gd name="T61" fmla="*/ 373 h 693"/>
                  <a:gd name="T62" fmla="*/ 93 w 2001"/>
                  <a:gd name="T63" fmla="*/ 182 h 693"/>
                  <a:gd name="T64" fmla="*/ 113 w 2001"/>
                  <a:gd name="T65" fmla="*/ 157 h 693"/>
                  <a:gd name="T66" fmla="*/ 118 w 2001"/>
                  <a:gd name="T67" fmla="*/ 156 h 693"/>
                  <a:gd name="T68" fmla="*/ 143 w 2001"/>
                  <a:gd name="T69" fmla="*/ 182 h 693"/>
                  <a:gd name="T70" fmla="*/ 143 w 2001"/>
                  <a:gd name="T71" fmla="*/ 373 h 693"/>
                  <a:gd name="T72" fmla="*/ 424 w 2001"/>
                  <a:gd name="T73" fmla="*/ 534 h 693"/>
                  <a:gd name="T74" fmla="*/ 399 w 2001"/>
                  <a:gd name="T75" fmla="*/ 559 h 693"/>
                  <a:gd name="T76" fmla="*/ 374 w 2001"/>
                  <a:gd name="T77" fmla="*/ 534 h 693"/>
                  <a:gd name="T78" fmla="*/ 374 w 2001"/>
                  <a:gd name="T79" fmla="*/ 344 h 693"/>
                  <a:gd name="T80" fmla="*/ 394 w 2001"/>
                  <a:gd name="T81" fmla="*/ 318 h 693"/>
                  <a:gd name="T82" fmla="*/ 396 w 2001"/>
                  <a:gd name="T83" fmla="*/ 318 h 693"/>
                  <a:gd name="T84" fmla="*/ 424 w 2001"/>
                  <a:gd name="T85" fmla="*/ 344 h 693"/>
                  <a:gd name="T86" fmla="*/ 424 w 2001"/>
                  <a:gd name="T87" fmla="*/ 534 h 693"/>
                  <a:gd name="T88" fmla="*/ 853 w 2001"/>
                  <a:gd name="T89" fmla="*/ 625 h 693"/>
                  <a:gd name="T90" fmla="*/ 827 w 2001"/>
                  <a:gd name="T91" fmla="*/ 651 h 693"/>
                  <a:gd name="T92" fmla="*/ 802 w 2001"/>
                  <a:gd name="T93" fmla="*/ 625 h 693"/>
                  <a:gd name="T94" fmla="*/ 802 w 2001"/>
                  <a:gd name="T95" fmla="*/ 435 h 693"/>
                  <a:gd name="T96" fmla="*/ 822 w 2001"/>
                  <a:gd name="T97" fmla="*/ 410 h 693"/>
                  <a:gd name="T98" fmla="*/ 824 w 2001"/>
                  <a:gd name="T99" fmla="*/ 410 h 693"/>
                  <a:gd name="T100" fmla="*/ 853 w 2001"/>
                  <a:gd name="T101" fmla="*/ 435 h 693"/>
                  <a:gd name="T102" fmla="*/ 853 w 2001"/>
                  <a:gd name="T103" fmla="*/ 625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01" h="693">
                    <a:moveTo>
                      <a:pt x="1714" y="550"/>
                    </a:moveTo>
                    <a:cubicBezTo>
                      <a:pt x="1896" y="462"/>
                      <a:pt x="2001" y="343"/>
                      <a:pt x="2001" y="220"/>
                    </a:cubicBezTo>
                    <a:cubicBezTo>
                      <a:pt x="2001" y="58"/>
                      <a:pt x="2001" y="58"/>
                      <a:pt x="2001" y="58"/>
                    </a:cubicBezTo>
                    <a:cubicBezTo>
                      <a:pt x="1979" y="66"/>
                      <a:pt x="1957" y="74"/>
                      <a:pt x="1934" y="81"/>
                    </a:cubicBezTo>
                    <a:cubicBezTo>
                      <a:pt x="1882" y="131"/>
                      <a:pt x="1816" y="176"/>
                      <a:pt x="1737" y="215"/>
                    </a:cubicBezTo>
                    <a:cubicBezTo>
                      <a:pt x="1547" y="307"/>
                      <a:pt x="1288" y="363"/>
                      <a:pt x="1002" y="363"/>
                    </a:cubicBezTo>
                    <a:cubicBezTo>
                      <a:pt x="715" y="363"/>
                      <a:pt x="455" y="307"/>
                      <a:pt x="265" y="215"/>
                    </a:cubicBezTo>
                    <a:cubicBezTo>
                      <a:pt x="146" y="157"/>
                      <a:pt x="53" y="84"/>
                      <a:pt x="0" y="0"/>
                    </a:cubicBezTo>
                    <a:cubicBezTo>
                      <a:pt x="0" y="220"/>
                      <a:pt x="0" y="220"/>
                      <a:pt x="0" y="220"/>
                    </a:cubicBezTo>
                    <a:cubicBezTo>
                      <a:pt x="0" y="343"/>
                      <a:pt x="105" y="462"/>
                      <a:pt x="286" y="550"/>
                    </a:cubicBezTo>
                    <a:cubicBezTo>
                      <a:pt x="467" y="637"/>
                      <a:pt x="721" y="693"/>
                      <a:pt x="1000" y="693"/>
                    </a:cubicBezTo>
                    <a:cubicBezTo>
                      <a:pt x="1279" y="693"/>
                      <a:pt x="1533" y="637"/>
                      <a:pt x="1714" y="550"/>
                    </a:cubicBezTo>
                    <a:close/>
                    <a:moveTo>
                      <a:pt x="1656" y="312"/>
                    </a:moveTo>
                    <a:cubicBezTo>
                      <a:pt x="1655" y="300"/>
                      <a:pt x="1664" y="289"/>
                      <a:pt x="1676" y="286"/>
                    </a:cubicBezTo>
                    <a:cubicBezTo>
                      <a:pt x="1677" y="286"/>
                      <a:pt x="1679" y="285"/>
                      <a:pt x="1681" y="285"/>
                    </a:cubicBezTo>
                    <a:cubicBezTo>
                      <a:pt x="1694" y="285"/>
                      <a:pt x="1707" y="298"/>
                      <a:pt x="1706" y="312"/>
                    </a:cubicBezTo>
                    <a:cubicBezTo>
                      <a:pt x="1706" y="486"/>
                      <a:pt x="1706" y="486"/>
                      <a:pt x="1706" y="486"/>
                    </a:cubicBezTo>
                    <a:cubicBezTo>
                      <a:pt x="1706" y="500"/>
                      <a:pt x="1694" y="512"/>
                      <a:pt x="1681" y="512"/>
                    </a:cubicBezTo>
                    <a:cubicBezTo>
                      <a:pt x="1667" y="512"/>
                      <a:pt x="1655" y="500"/>
                      <a:pt x="1656" y="486"/>
                    </a:cubicBezTo>
                    <a:lnTo>
                      <a:pt x="1656" y="312"/>
                    </a:lnTo>
                    <a:close/>
                    <a:moveTo>
                      <a:pt x="1254" y="423"/>
                    </a:moveTo>
                    <a:cubicBezTo>
                      <a:pt x="1253" y="412"/>
                      <a:pt x="1262" y="400"/>
                      <a:pt x="1274" y="398"/>
                    </a:cubicBezTo>
                    <a:cubicBezTo>
                      <a:pt x="1275" y="397"/>
                      <a:pt x="1277" y="397"/>
                      <a:pt x="1279" y="397"/>
                    </a:cubicBezTo>
                    <a:cubicBezTo>
                      <a:pt x="1292" y="397"/>
                      <a:pt x="1305" y="410"/>
                      <a:pt x="1304" y="423"/>
                    </a:cubicBezTo>
                    <a:cubicBezTo>
                      <a:pt x="1304" y="598"/>
                      <a:pt x="1304" y="598"/>
                      <a:pt x="1304" y="598"/>
                    </a:cubicBezTo>
                    <a:cubicBezTo>
                      <a:pt x="1304" y="611"/>
                      <a:pt x="1292" y="623"/>
                      <a:pt x="1279" y="623"/>
                    </a:cubicBezTo>
                    <a:cubicBezTo>
                      <a:pt x="1265" y="623"/>
                      <a:pt x="1253" y="611"/>
                      <a:pt x="1254" y="598"/>
                    </a:cubicBezTo>
                    <a:lnTo>
                      <a:pt x="1254" y="423"/>
                    </a:lnTo>
                    <a:close/>
                    <a:moveTo>
                      <a:pt x="143" y="373"/>
                    </a:moveTo>
                    <a:cubicBezTo>
                      <a:pt x="143" y="386"/>
                      <a:pt x="131" y="398"/>
                      <a:pt x="118" y="398"/>
                    </a:cubicBezTo>
                    <a:cubicBezTo>
                      <a:pt x="105" y="398"/>
                      <a:pt x="93" y="386"/>
                      <a:pt x="93" y="373"/>
                    </a:cubicBezTo>
                    <a:cubicBezTo>
                      <a:pt x="93" y="182"/>
                      <a:pt x="93" y="182"/>
                      <a:pt x="93" y="182"/>
                    </a:cubicBezTo>
                    <a:cubicBezTo>
                      <a:pt x="92" y="171"/>
                      <a:pt x="101" y="159"/>
                      <a:pt x="113" y="157"/>
                    </a:cubicBezTo>
                    <a:cubicBezTo>
                      <a:pt x="114" y="156"/>
                      <a:pt x="116" y="156"/>
                      <a:pt x="118" y="156"/>
                    </a:cubicBezTo>
                    <a:cubicBezTo>
                      <a:pt x="132" y="156"/>
                      <a:pt x="144" y="169"/>
                      <a:pt x="143" y="182"/>
                    </a:cubicBezTo>
                    <a:lnTo>
                      <a:pt x="143" y="373"/>
                    </a:lnTo>
                    <a:close/>
                    <a:moveTo>
                      <a:pt x="424" y="534"/>
                    </a:moveTo>
                    <a:cubicBezTo>
                      <a:pt x="424" y="547"/>
                      <a:pt x="412" y="559"/>
                      <a:pt x="399" y="559"/>
                    </a:cubicBezTo>
                    <a:cubicBezTo>
                      <a:pt x="386" y="559"/>
                      <a:pt x="374" y="547"/>
                      <a:pt x="374" y="534"/>
                    </a:cubicBezTo>
                    <a:cubicBezTo>
                      <a:pt x="374" y="344"/>
                      <a:pt x="374" y="344"/>
                      <a:pt x="374" y="344"/>
                    </a:cubicBezTo>
                    <a:cubicBezTo>
                      <a:pt x="373" y="332"/>
                      <a:pt x="382" y="320"/>
                      <a:pt x="394" y="318"/>
                    </a:cubicBezTo>
                    <a:cubicBezTo>
                      <a:pt x="394" y="318"/>
                      <a:pt x="395" y="318"/>
                      <a:pt x="396" y="318"/>
                    </a:cubicBezTo>
                    <a:cubicBezTo>
                      <a:pt x="410" y="316"/>
                      <a:pt x="425" y="330"/>
                      <a:pt x="424" y="344"/>
                    </a:cubicBezTo>
                    <a:lnTo>
                      <a:pt x="424" y="534"/>
                    </a:lnTo>
                    <a:close/>
                    <a:moveTo>
                      <a:pt x="853" y="625"/>
                    </a:moveTo>
                    <a:cubicBezTo>
                      <a:pt x="853" y="639"/>
                      <a:pt x="841" y="651"/>
                      <a:pt x="827" y="651"/>
                    </a:cubicBezTo>
                    <a:cubicBezTo>
                      <a:pt x="814" y="651"/>
                      <a:pt x="802" y="639"/>
                      <a:pt x="802" y="625"/>
                    </a:cubicBezTo>
                    <a:cubicBezTo>
                      <a:pt x="802" y="435"/>
                      <a:pt x="802" y="435"/>
                      <a:pt x="802" y="435"/>
                    </a:cubicBezTo>
                    <a:cubicBezTo>
                      <a:pt x="802" y="423"/>
                      <a:pt x="811" y="412"/>
                      <a:pt x="822" y="410"/>
                    </a:cubicBezTo>
                    <a:cubicBezTo>
                      <a:pt x="823" y="410"/>
                      <a:pt x="823" y="410"/>
                      <a:pt x="824" y="410"/>
                    </a:cubicBezTo>
                    <a:cubicBezTo>
                      <a:pt x="838" y="408"/>
                      <a:pt x="853" y="420"/>
                      <a:pt x="853" y="435"/>
                    </a:cubicBezTo>
                    <a:lnTo>
                      <a:pt x="853" y="6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highlight>
                    <a:srgbClr val="FFFF00"/>
                  </a:highlight>
                  <a:latin typeface="Trebuchet MS" panose="020B0603020202020204" pitchFamily="34" charset="0"/>
                </a:endParaRPr>
              </a:p>
            </p:txBody>
          </p:sp>
          <p:sp>
            <p:nvSpPr>
              <p:cNvPr id="137" name="Freeform 32">
                <a:extLst>
                  <a:ext uri="{FF2B5EF4-FFF2-40B4-BE49-F238E27FC236}">
                    <a16:creationId xmlns:a16="http://schemas.microsoft.com/office/drawing/2014/main" id="{3CE49C52-4FD2-4701-A77E-CCEDA6F25486}"/>
                  </a:ext>
                </a:extLst>
              </p:cNvPr>
              <p:cNvSpPr>
                <a:spLocks/>
              </p:cNvSpPr>
              <p:nvPr/>
            </p:nvSpPr>
            <p:spPr bwMode="auto">
              <a:xfrm>
                <a:off x="5" y="2727"/>
                <a:ext cx="3300" cy="1482"/>
              </a:xfrm>
              <a:custGeom>
                <a:avLst/>
                <a:gdLst>
                  <a:gd name="T0" fmla="*/ 285 w 1808"/>
                  <a:gd name="T1" fmla="*/ 670 h 813"/>
                  <a:gd name="T2" fmla="*/ 1000 w 1808"/>
                  <a:gd name="T3" fmla="*/ 813 h 813"/>
                  <a:gd name="T4" fmla="*/ 1712 w 1808"/>
                  <a:gd name="T5" fmla="*/ 670 h 813"/>
                  <a:gd name="T6" fmla="*/ 1808 w 1808"/>
                  <a:gd name="T7" fmla="*/ 615 h 813"/>
                  <a:gd name="T8" fmla="*/ 1363 w 1808"/>
                  <a:gd name="T9" fmla="*/ 664 h 813"/>
                  <a:gd name="T10" fmla="*/ 627 w 1808"/>
                  <a:gd name="T11" fmla="*/ 516 h 813"/>
                  <a:gd name="T12" fmla="*/ 313 w 1808"/>
                  <a:gd name="T13" fmla="*/ 141 h 813"/>
                  <a:gd name="T14" fmla="*/ 313 w 1808"/>
                  <a:gd name="T15" fmla="*/ 0 h 813"/>
                  <a:gd name="T16" fmla="*/ 285 w 1808"/>
                  <a:gd name="T17" fmla="*/ 12 h 813"/>
                  <a:gd name="T18" fmla="*/ 0 w 1808"/>
                  <a:gd name="T19" fmla="*/ 341 h 813"/>
                  <a:gd name="T20" fmla="*/ 285 w 1808"/>
                  <a:gd name="T21" fmla="*/ 670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08" h="813">
                    <a:moveTo>
                      <a:pt x="285" y="670"/>
                    </a:moveTo>
                    <a:cubicBezTo>
                      <a:pt x="466" y="757"/>
                      <a:pt x="720" y="813"/>
                      <a:pt x="1000" y="813"/>
                    </a:cubicBezTo>
                    <a:cubicBezTo>
                      <a:pt x="1279" y="813"/>
                      <a:pt x="1532" y="757"/>
                      <a:pt x="1712" y="670"/>
                    </a:cubicBezTo>
                    <a:cubicBezTo>
                      <a:pt x="1748" y="653"/>
                      <a:pt x="1779" y="634"/>
                      <a:pt x="1808" y="615"/>
                    </a:cubicBezTo>
                    <a:cubicBezTo>
                      <a:pt x="1673" y="646"/>
                      <a:pt x="1522" y="664"/>
                      <a:pt x="1363" y="664"/>
                    </a:cubicBezTo>
                    <a:cubicBezTo>
                      <a:pt x="1077" y="664"/>
                      <a:pt x="818" y="608"/>
                      <a:pt x="627" y="516"/>
                    </a:cubicBezTo>
                    <a:cubicBezTo>
                      <a:pt x="437" y="424"/>
                      <a:pt x="313" y="293"/>
                      <a:pt x="313" y="141"/>
                    </a:cubicBezTo>
                    <a:cubicBezTo>
                      <a:pt x="313" y="0"/>
                      <a:pt x="313" y="0"/>
                      <a:pt x="313" y="0"/>
                    </a:cubicBezTo>
                    <a:cubicBezTo>
                      <a:pt x="304" y="4"/>
                      <a:pt x="294" y="8"/>
                      <a:pt x="285" y="12"/>
                    </a:cubicBezTo>
                    <a:cubicBezTo>
                      <a:pt x="105" y="100"/>
                      <a:pt x="0" y="218"/>
                      <a:pt x="0" y="341"/>
                    </a:cubicBezTo>
                    <a:cubicBezTo>
                      <a:pt x="0" y="464"/>
                      <a:pt x="105" y="582"/>
                      <a:pt x="285" y="6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highlight>
                    <a:srgbClr val="FFFF00"/>
                  </a:highlight>
                  <a:latin typeface="Trebuchet MS" panose="020B0603020202020204" pitchFamily="34" charset="0"/>
                </a:endParaRPr>
              </a:p>
            </p:txBody>
          </p:sp>
          <p:sp>
            <p:nvSpPr>
              <p:cNvPr id="138" name="Freeform 33">
                <a:extLst>
                  <a:ext uri="{FF2B5EF4-FFF2-40B4-BE49-F238E27FC236}">
                    <a16:creationId xmlns:a16="http://schemas.microsoft.com/office/drawing/2014/main" id="{6E829204-89C5-41BB-9657-40052241A07C}"/>
                  </a:ext>
                </a:extLst>
              </p:cNvPr>
              <p:cNvSpPr>
                <a:spLocks noEditPoints="1"/>
              </p:cNvSpPr>
              <p:nvPr/>
            </p:nvSpPr>
            <p:spPr bwMode="auto">
              <a:xfrm>
                <a:off x="668" y="2583"/>
                <a:ext cx="3652" cy="1263"/>
              </a:xfrm>
              <a:custGeom>
                <a:avLst/>
                <a:gdLst>
                  <a:gd name="T0" fmla="*/ 1737 w 2001"/>
                  <a:gd name="T1" fmla="*/ 215 h 693"/>
                  <a:gd name="T2" fmla="*/ 1002 w 2001"/>
                  <a:gd name="T3" fmla="*/ 363 h 693"/>
                  <a:gd name="T4" fmla="*/ 266 w 2001"/>
                  <a:gd name="T5" fmla="*/ 215 h 693"/>
                  <a:gd name="T6" fmla="*/ 0 w 2001"/>
                  <a:gd name="T7" fmla="*/ 0 h 693"/>
                  <a:gd name="T8" fmla="*/ 0 w 2001"/>
                  <a:gd name="T9" fmla="*/ 220 h 693"/>
                  <a:gd name="T10" fmla="*/ 287 w 2001"/>
                  <a:gd name="T11" fmla="*/ 550 h 693"/>
                  <a:gd name="T12" fmla="*/ 1000 w 2001"/>
                  <a:gd name="T13" fmla="*/ 693 h 693"/>
                  <a:gd name="T14" fmla="*/ 1715 w 2001"/>
                  <a:gd name="T15" fmla="*/ 550 h 693"/>
                  <a:gd name="T16" fmla="*/ 2001 w 2001"/>
                  <a:gd name="T17" fmla="*/ 220 h 693"/>
                  <a:gd name="T18" fmla="*/ 2001 w 2001"/>
                  <a:gd name="T19" fmla="*/ 2 h 693"/>
                  <a:gd name="T20" fmla="*/ 1737 w 2001"/>
                  <a:gd name="T21" fmla="*/ 215 h 693"/>
                  <a:gd name="T22" fmla="*/ 143 w 2001"/>
                  <a:gd name="T23" fmla="*/ 373 h 693"/>
                  <a:gd name="T24" fmla="*/ 118 w 2001"/>
                  <a:gd name="T25" fmla="*/ 398 h 693"/>
                  <a:gd name="T26" fmla="*/ 93 w 2001"/>
                  <a:gd name="T27" fmla="*/ 373 h 693"/>
                  <a:gd name="T28" fmla="*/ 93 w 2001"/>
                  <a:gd name="T29" fmla="*/ 182 h 693"/>
                  <a:gd name="T30" fmla="*/ 113 w 2001"/>
                  <a:gd name="T31" fmla="*/ 157 h 693"/>
                  <a:gd name="T32" fmla="*/ 118 w 2001"/>
                  <a:gd name="T33" fmla="*/ 156 h 693"/>
                  <a:gd name="T34" fmla="*/ 143 w 2001"/>
                  <a:gd name="T35" fmla="*/ 182 h 693"/>
                  <a:gd name="T36" fmla="*/ 143 w 2001"/>
                  <a:gd name="T37" fmla="*/ 373 h 693"/>
                  <a:gd name="T38" fmla="*/ 424 w 2001"/>
                  <a:gd name="T39" fmla="*/ 534 h 693"/>
                  <a:gd name="T40" fmla="*/ 399 w 2001"/>
                  <a:gd name="T41" fmla="*/ 559 h 693"/>
                  <a:gd name="T42" fmla="*/ 374 w 2001"/>
                  <a:gd name="T43" fmla="*/ 534 h 693"/>
                  <a:gd name="T44" fmla="*/ 374 w 2001"/>
                  <a:gd name="T45" fmla="*/ 345 h 693"/>
                  <a:gd name="T46" fmla="*/ 394 w 2001"/>
                  <a:gd name="T47" fmla="*/ 318 h 693"/>
                  <a:gd name="T48" fmla="*/ 396 w 2001"/>
                  <a:gd name="T49" fmla="*/ 318 h 693"/>
                  <a:gd name="T50" fmla="*/ 424 w 2001"/>
                  <a:gd name="T51" fmla="*/ 345 h 693"/>
                  <a:gd name="T52" fmla="*/ 424 w 2001"/>
                  <a:gd name="T53" fmla="*/ 534 h 693"/>
                  <a:gd name="T54" fmla="*/ 853 w 2001"/>
                  <a:gd name="T55" fmla="*/ 625 h 693"/>
                  <a:gd name="T56" fmla="*/ 827 w 2001"/>
                  <a:gd name="T57" fmla="*/ 651 h 693"/>
                  <a:gd name="T58" fmla="*/ 802 w 2001"/>
                  <a:gd name="T59" fmla="*/ 625 h 693"/>
                  <a:gd name="T60" fmla="*/ 802 w 2001"/>
                  <a:gd name="T61" fmla="*/ 435 h 693"/>
                  <a:gd name="T62" fmla="*/ 822 w 2001"/>
                  <a:gd name="T63" fmla="*/ 410 h 693"/>
                  <a:gd name="T64" fmla="*/ 824 w 2001"/>
                  <a:gd name="T65" fmla="*/ 410 h 693"/>
                  <a:gd name="T66" fmla="*/ 853 w 2001"/>
                  <a:gd name="T67" fmla="*/ 435 h 693"/>
                  <a:gd name="T68" fmla="*/ 853 w 2001"/>
                  <a:gd name="T69" fmla="*/ 625 h 693"/>
                  <a:gd name="T70" fmla="*/ 1304 w 2001"/>
                  <a:gd name="T71" fmla="*/ 598 h 693"/>
                  <a:gd name="T72" fmla="*/ 1279 w 2001"/>
                  <a:gd name="T73" fmla="*/ 623 h 693"/>
                  <a:gd name="T74" fmla="*/ 1254 w 2001"/>
                  <a:gd name="T75" fmla="*/ 598 h 693"/>
                  <a:gd name="T76" fmla="*/ 1254 w 2001"/>
                  <a:gd name="T77" fmla="*/ 423 h 693"/>
                  <a:gd name="T78" fmla="*/ 1274 w 2001"/>
                  <a:gd name="T79" fmla="*/ 398 h 693"/>
                  <a:gd name="T80" fmla="*/ 1279 w 2001"/>
                  <a:gd name="T81" fmla="*/ 397 h 693"/>
                  <a:gd name="T82" fmla="*/ 1304 w 2001"/>
                  <a:gd name="T83" fmla="*/ 423 h 693"/>
                  <a:gd name="T84" fmla="*/ 1304 w 2001"/>
                  <a:gd name="T85" fmla="*/ 598 h 693"/>
                  <a:gd name="T86" fmla="*/ 1706 w 2001"/>
                  <a:gd name="T87" fmla="*/ 487 h 693"/>
                  <a:gd name="T88" fmla="*/ 1681 w 2001"/>
                  <a:gd name="T89" fmla="*/ 512 h 693"/>
                  <a:gd name="T90" fmla="*/ 1656 w 2001"/>
                  <a:gd name="T91" fmla="*/ 487 h 693"/>
                  <a:gd name="T92" fmla="*/ 1656 w 2001"/>
                  <a:gd name="T93" fmla="*/ 312 h 693"/>
                  <a:gd name="T94" fmla="*/ 1676 w 2001"/>
                  <a:gd name="T95" fmla="*/ 287 h 693"/>
                  <a:gd name="T96" fmla="*/ 1681 w 2001"/>
                  <a:gd name="T97" fmla="*/ 286 h 693"/>
                  <a:gd name="T98" fmla="*/ 1706 w 2001"/>
                  <a:gd name="T99" fmla="*/ 312 h 693"/>
                  <a:gd name="T100" fmla="*/ 1706 w 2001"/>
                  <a:gd name="T101" fmla="*/ 487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01" h="693">
                    <a:moveTo>
                      <a:pt x="1737" y="215"/>
                    </a:moveTo>
                    <a:cubicBezTo>
                      <a:pt x="1547" y="307"/>
                      <a:pt x="1288" y="363"/>
                      <a:pt x="1002" y="363"/>
                    </a:cubicBezTo>
                    <a:cubicBezTo>
                      <a:pt x="715" y="363"/>
                      <a:pt x="455" y="307"/>
                      <a:pt x="266" y="215"/>
                    </a:cubicBezTo>
                    <a:cubicBezTo>
                      <a:pt x="146" y="157"/>
                      <a:pt x="53" y="84"/>
                      <a:pt x="0" y="0"/>
                    </a:cubicBezTo>
                    <a:cubicBezTo>
                      <a:pt x="0" y="220"/>
                      <a:pt x="0" y="220"/>
                      <a:pt x="0" y="220"/>
                    </a:cubicBezTo>
                    <a:cubicBezTo>
                      <a:pt x="0" y="343"/>
                      <a:pt x="106" y="462"/>
                      <a:pt x="287" y="550"/>
                    </a:cubicBezTo>
                    <a:cubicBezTo>
                      <a:pt x="468" y="638"/>
                      <a:pt x="721" y="693"/>
                      <a:pt x="1000" y="693"/>
                    </a:cubicBezTo>
                    <a:cubicBezTo>
                      <a:pt x="1279" y="693"/>
                      <a:pt x="1533" y="638"/>
                      <a:pt x="1715" y="550"/>
                    </a:cubicBezTo>
                    <a:cubicBezTo>
                      <a:pt x="1896" y="462"/>
                      <a:pt x="2001" y="343"/>
                      <a:pt x="2001" y="220"/>
                    </a:cubicBezTo>
                    <a:cubicBezTo>
                      <a:pt x="2001" y="2"/>
                      <a:pt x="2001" y="2"/>
                      <a:pt x="2001" y="2"/>
                    </a:cubicBezTo>
                    <a:cubicBezTo>
                      <a:pt x="1948" y="86"/>
                      <a:pt x="1855" y="157"/>
                      <a:pt x="1737" y="215"/>
                    </a:cubicBezTo>
                    <a:close/>
                    <a:moveTo>
                      <a:pt x="143" y="373"/>
                    </a:moveTo>
                    <a:cubicBezTo>
                      <a:pt x="144" y="386"/>
                      <a:pt x="132" y="398"/>
                      <a:pt x="118" y="398"/>
                    </a:cubicBezTo>
                    <a:cubicBezTo>
                      <a:pt x="105" y="398"/>
                      <a:pt x="93" y="386"/>
                      <a:pt x="93" y="373"/>
                    </a:cubicBezTo>
                    <a:cubicBezTo>
                      <a:pt x="93" y="182"/>
                      <a:pt x="93" y="182"/>
                      <a:pt x="93" y="182"/>
                    </a:cubicBezTo>
                    <a:cubicBezTo>
                      <a:pt x="93" y="171"/>
                      <a:pt x="102" y="160"/>
                      <a:pt x="113" y="157"/>
                    </a:cubicBezTo>
                    <a:cubicBezTo>
                      <a:pt x="115" y="157"/>
                      <a:pt x="116" y="156"/>
                      <a:pt x="118" y="156"/>
                    </a:cubicBezTo>
                    <a:cubicBezTo>
                      <a:pt x="132" y="156"/>
                      <a:pt x="144" y="169"/>
                      <a:pt x="143" y="182"/>
                    </a:cubicBezTo>
                    <a:lnTo>
                      <a:pt x="143" y="373"/>
                    </a:lnTo>
                    <a:close/>
                    <a:moveTo>
                      <a:pt x="424" y="534"/>
                    </a:moveTo>
                    <a:cubicBezTo>
                      <a:pt x="425" y="547"/>
                      <a:pt x="413" y="559"/>
                      <a:pt x="399" y="559"/>
                    </a:cubicBezTo>
                    <a:cubicBezTo>
                      <a:pt x="386" y="559"/>
                      <a:pt x="374" y="547"/>
                      <a:pt x="374" y="534"/>
                    </a:cubicBezTo>
                    <a:cubicBezTo>
                      <a:pt x="374" y="345"/>
                      <a:pt x="374" y="345"/>
                      <a:pt x="374" y="345"/>
                    </a:cubicBezTo>
                    <a:cubicBezTo>
                      <a:pt x="373" y="333"/>
                      <a:pt x="382" y="321"/>
                      <a:pt x="394" y="318"/>
                    </a:cubicBezTo>
                    <a:cubicBezTo>
                      <a:pt x="395" y="318"/>
                      <a:pt x="395" y="318"/>
                      <a:pt x="396" y="318"/>
                    </a:cubicBezTo>
                    <a:cubicBezTo>
                      <a:pt x="411" y="316"/>
                      <a:pt x="425" y="330"/>
                      <a:pt x="424" y="345"/>
                    </a:cubicBezTo>
                    <a:lnTo>
                      <a:pt x="424" y="534"/>
                    </a:lnTo>
                    <a:close/>
                    <a:moveTo>
                      <a:pt x="853" y="625"/>
                    </a:moveTo>
                    <a:cubicBezTo>
                      <a:pt x="853" y="639"/>
                      <a:pt x="841" y="651"/>
                      <a:pt x="827" y="651"/>
                    </a:cubicBezTo>
                    <a:cubicBezTo>
                      <a:pt x="814" y="651"/>
                      <a:pt x="802" y="639"/>
                      <a:pt x="802" y="625"/>
                    </a:cubicBezTo>
                    <a:cubicBezTo>
                      <a:pt x="802" y="435"/>
                      <a:pt x="802" y="435"/>
                      <a:pt x="802" y="435"/>
                    </a:cubicBezTo>
                    <a:cubicBezTo>
                      <a:pt x="802" y="423"/>
                      <a:pt x="811" y="412"/>
                      <a:pt x="822" y="410"/>
                    </a:cubicBezTo>
                    <a:cubicBezTo>
                      <a:pt x="823" y="410"/>
                      <a:pt x="824" y="410"/>
                      <a:pt x="824" y="410"/>
                    </a:cubicBezTo>
                    <a:cubicBezTo>
                      <a:pt x="839" y="408"/>
                      <a:pt x="853" y="421"/>
                      <a:pt x="853" y="435"/>
                    </a:cubicBezTo>
                    <a:lnTo>
                      <a:pt x="853" y="625"/>
                    </a:lnTo>
                    <a:close/>
                    <a:moveTo>
                      <a:pt x="1304" y="598"/>
                    </a:moveTo>
                    <a:cubicBezTo>
                      <a:pt x="1304" y="611"/>
                      <a:pt x="1292" y="623"/>
                      <a:pt x="1279" y="623"/>
                    </a:cubicBezTo>
                    <a:cubicBezTo>
                      <a:pt x="1266" y="623"/>
                      <a:pt x="1253" y="611"/>
                      <a:pt x="1254" y="598"/>
                    </a:cubicBezTo>
                    <a:cubicBezTo>
                      <a:pt x="1254" y="423"/>
                      <a:pt x="1254" y="423"/>
                      <a:pt x="1254" y="423"/>
                    </a:cubicBezTo>
                    <a:cubicBezTo>
                      <a:pt x="1253" y="412"/>
                      <a:pt x="1262" y="401"/>
                      <a:pt x="1274" y="398"/>
                    </a:cubicBezTo>
                    <a:cubicBezTo>
                      <a:pt x="1275" y="398"/>
                      <a:pt x="1277" y="397"/>
                      <a:pt x="1279" y="397"/>
                    </a:cubicBezTo>
                    <a:cubicBezTo>
                      <a:pt x="1293" y="397"/>
                      <a:pt x="1305" y="410"/>
                      <a:pt x="1304" y="423"/>
                    </a:cubicBezTo>
                    <a:lnTo>
                      <a:pt x="1304" y="598"/>
                    </a:lnTo>
                    <a:close/>
                    <a:moveTo>
                      <a:pt x="1706" y="487"/>
                    </a:moveTo>
                    <a:cubicBezTo>
                      <a:pt x="1706" y="500"/>
                      <a:pt x="1694" y="512"/>
                      <a:pt x="1681" y="512"/>
                    </a:cubicBezTo>
                    <a:cubicBezTo>
                      <a:pt x="1668" y="512"/>
                      <a:pt x="1655" y="500"/>
                      <a:pt x="1656" y="487"/>
                    </a:cubicBezTo>
                    <a:cubicBezTo>
                      <a:pt x="1656" y="312"/>
                      <a:pt x="1656" y="312"/>
                      <a:pt x="1656" y="312"/>
                    </a:cubicBezTo>
                    <a:cubicBezTo>
                      <a:pt x="1655" y="300"/>
                      <a:pt x="1664" y="289"/>
                      <a:pt x="1676" y="287"/>
                    </a:cubicBezTo>
                    <a:cubicBezTo>
                      <a:pt x="1677" y="286"/>
                      <a:pt x="1679" y="286"/>
                      <a:pt x="1681" y="286"/>
                    </a:cubicBezTo>
                    <a:cubicBezTo>
                      <a:pt x="1695" y="286"/>
                      <a:pt x="1707" y="298"/>
                      <a:pt x="1706" y="312"/>
                    </a:cubicBezTo>
                    <a:lnTo>
                      <a:pt x="1706" y="4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highlight>
                    <a:srgbClr val="FFFF00"/>
                  </a:highlight>
                  <a:latin typeface="Trebuchet MS" panose="020B0603020202020204" pitchFamily="34" charset="0"/>
                </a:endParaRPr>
              </a:p>
            </p:txBody>
          </p:sp>
          <p:sp>
            <p:nvSpPr>
              <p:cNvPr id="139" name="Freeform 34">
                <a:extLst>
                  <a:ext uri="{FF2B5EF4-FFF2-40B4-BE49-F238E27FC236}">
                    <a16:creationId xmlns:a16="http://schemas.microsoft.com/office/drawing/2014/main" id="{15F7EB2D-8D23-44D6-A07F-1023589565DA}"/>
                  </a:ext>
                </a:extLst>
              </p:cNvPr>
              <p:cNvSpPr>
                <a:spLocks noEditPoints="1"/>
              </p:cNvSpPr>
              <p:nvPr/>
            </p:nvSpPr>
            <p:spPr bwMode="auto">
              <a:xfrm>
                <a:off x="535" y="4650"/>
                <a:ext cx="3650" cy="1258"/>
              </a:xfrm>
              <a:custGeom>
                <a:avLst/>
                <a:gdLst>
                  <a:gd name="T0" fmla="*/ 1736 w 2000"/>
                  <a:gd name="T1" fmla="*/ 212 h 690"/>
                  <a:gd name="T2" fmla="*/ 1001 w 2000"/>
                  <a:gd name="T3" fmla="*/ 361 h 690"/>
                  <a:gd name="T4" fmla="*/ 265 w 2000"/>
                  <a:gd name="T5" fmla="*/ 212 h 690"/>
                  <a:gd name="T6" fmla="*/ 70 w 2000"/>
                  <a:gd name="T7" fmla="*/ 82 h 690"/>
                  <a:gd name="T8" fmla="*/ 0 w 2000"/>
                  <a:gd name="T9" fmla="*/ 52 h 690"/>
                  <a:gd name="T10" fmla="*/ 0 w 2000"/>
                  <a:gd name="T11" fmla="*/ 218 h 690"/>
                  <a:gd name="T12" fmla="*/ 286 w 2000"/>
                  <a:gd name="T13" fmla="*/ 547 h 690"/>
                  <a:gd name="T14" fmla="*/ 999 w 2000"/>
                  <a:gd name="T15" fmla="*/ 690 h 690"/>
                  <a:gd name="T16" fmla="*/ 1714 w 2000"/>
                  <a:gd name="T17" fmla="*/ 547 h 690"/>
                  <a:gd name="T18" fmla="*/ 2000 w 2000"/>
                  <a:gd name="T19" fmla="*/ 218 h 690"/>
                  <a:gd name="T20" fmla="*/ 2000 w 2000"/>
                  <a:gd name="T21" fmla="*/ 0 h 690"/>
                  <a:gd name="T22" fmla="*/ 1736 w 2000"/>
                  <a:gd name="T23" fmla="*/ 212 h 690"/>
                  <a:gd name="T24" fmla="*/ 143 w 2000"/>
                  <a:gd name="T25" fmla="*/ 370 h 690"/>
                  <a:gd name="T26" fmla="*/ 118 w 2000"/>
                  <a:gd name="T27" fmla="*/ 395 h 690"/>
                  <a:gd name="T28" fmla="*/ 92 w 2000"/>
                  <a:gd name="T29" fmla="*/ 370 h 690"/>
                  <a:gd name="T30" fmla="*/ 92 w 2000"/>
                  <a:gd name="T31" fmla="*/ 180 h 690"/>
                  <a:gd name="T32" fmla="*/ 112 w 2000"/>
                  <a:gd name="T33" fmla="*/ 154 h 690"/>
                  <a:gd name="T34" fmla="*/ 143 w 2000"/>
                  <a:gd name="T35" fmla="*/ 180 h 690"/>
                  <a:gd name="T36" fmla="*/ 143 w 2000"/>
                  <a:gd name="T37" fmla="*/ 370 h 690"/>
                  <a:gd name="T38" fmla="*/ 424 w 2000"/>
                  <a:gd name="T39" fmla="*/ 531 h 690"/>
                  <a:gd name="T40" fmla="*/ 398 w 2000"/>
                  <a:gd name="T41" fmla="*/ 557 h 690"/>
                  <a:gd name="T42" fmla="*/ 373 w 2000"/>
                  <a:gd name="T43" fmla="*/ 531 h 690"/>
                  <a:gd name="T44" fmla="*/ 373 w 2000"/>
                  <a:gd name="T45" fmla="*/ 342 h 690"/>
                  <a:gd name="T46" fmla="*/ 395 w 2000"/>
                  <a:gd name="T47" fmla="*/ 315 h 690"/>
                  <a:gd name="T48" fmla="*/ 424 w 2000"/>
                  <a:gd name="T49" fmla="*/ 342 h 690"/>
                  <a:gd name="T50" fmla="*/ 424 w 2000"/>
                  <a:gd name="T51" fmla="*/ 531 h 690"/>
                  <a:gd name="T52" fmla="*/ 852 w 2000"/>
                  <a:gd name="T53" fmla="*/ 623 h 690"/>
                  <a:gd name="T54" fmla="*/ 827 w 2000"/>
                  <a:gd name="T55" fmla="*/ 648 h 690"/>
                  <a:gd name="T56" fmla="*/ 802 w 2000"/>
                  <a:gd name="T57" fmla="*/ 623 h 690"/>
                  <a:gd name="T58" fmla="*/ 802 w 2000"/>
                  <a:gd name="T59" fmla="*/ 432 h 690"/>
                  <a:gd name="T60" fmla="*/ 824 w 2000"/>
                  <a:gd name="T61" fmla="*/ 407 h 690"/>
                  <a:gd name="T62" fmla="*/ 852 w 2000"/>
                  <a:gd name="T63" fmla="*/ 432 h 690"/>
                  <a:gd name="T64" fmla="*/ 852 w 2000"/>
                  <a:gd name="T65" fmla="*/ 623 h 690"/>
                  <a:gd name="T66" fmla="*/ 1304 w 2000"/>
                  <a:gd name="T67" fmla="*/ 595 h 690"/>
                  <a:gd name="T68" fmla="*/ 1278 w 2000"/>
                  <a:gd name="T69" fmla="*/ 621 h 690"/>
                  <a:gd name="T70" fmla="*/ 1253 w 2000"/>
                  <a:gd name="T71" fmla="*/ 595 h 690"/>
                  <a:gd name="T72" fmla="*/ 1253 w 2000"/>
                  <a:gd name="T73" fmla="*/ 421 h 690"/>
                  <a:gd name="T74" fmla="*/ 1273 w 2000"/>
                  <a:gd name="T75" fmla="*/ 395 h 690"/>
                  <a:gd name="T76" fmla="*/ 1304 w 2000"/>
                  <a:gd name="T77" fmla="*/ 421 h 690"/>
                  <a:gd name="T78" fmla="*/ 1304 w 2000"/>
                  <a:gd name="T79" fmla="*/ 595 h 690"/>
                  <a:gd name="T80" fmla="*/ 1706 w 2000"/>
                  <a:gd name="T81" fmla="*/ 484 h 690"/>
                  <a:gd name="T82" fmla="*/ 1680 w 2000"/>
                  <a:gd name="T83" fmla="*/ 509 h 690"/>
                  <a:gd name="T84" fmla="*/ 1655 w 2000"/>
                  <a:gd name="T85" fmla="*/ 484 h 690"/>
                  <a:gd name="T86" fmla="*/ 1655 w 2000"/>
                  <a:gd name="T87" fmla="*/ 309 h 690"/>
                  <a:gd name="T88" fmla="*/ 1675 w 2000"/>
                  <a:gd name="T89" fmla="*/ 284 h 690"/>
                  <a:gd name="T90" fmla="*/ 1706 w 2000"/>
                  <a:gd name="T91" fmla="*/ 309 h 690"/>
                  <a:gd name="T92" fmla="*/ 1706 w 2000"/>
                  <a:gd name="T93" fmla="*/ 484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00" h="690">
                    <a:moveTo>
                      <a:pt x="1736" y="212"/>
                    </a:moveTo>
                    <a:cubicBezTo>
                      <a:pt x="1546" y="305"/>
                      <a:pt x="1287" y="361"/>
                      <a:pt x="1001" y="361"/>
                    </a:cubicBezTo>
                    <a:cubicBezTo>
                      <a:pt x="715" y="361"/>
                      <a:pt x="455" y="305"/>
                      <a:pt x="265" y="212"/>
                    </a:cubicBezTo>
                    <a:cubicBezTo>
                      <a:pt x="187" y="175"/>
                      <a:pt x="122" y="131"/>
                      <a:pt x="70" y="82"/>
                    </a:cubicBezTo>
                    <a:cubicBezTo>
                      <a:pt x="46" y="73"/>
                      <a:pt x="22" y="63"/>
                      <a:pt x="0" y="52"/>
                    </a:cubicBezTo>
                    <a:cubicBezTo>
                      <a:pt x="0" y="218"/>
                      <a:pt x="0" y="218"/>
                      <a:pt x="0" y="218"/>
                    </a:cubicBezTo>
                    <a:cubicBezTo>
                      <a:pt x="0" y="341"/>
                      <a:pt x="105" y="459"/>
                      <a:pt x="286" y="547"/>
                    </a:cubicBezTo>
                    <a:cubicBezTo>
                      <a:pt x="467" y="635"/>
                      <a:pt x="720" y="690"/>
                      <a:pt x="999" y="690"/>
                    </a:cubicBezTo>
                    <a:cubicBezTo>
                      <a:pt x="1279" y="690"/>
                      <a:pt x="1533" y="635"/>
                      <a:pt x="1714" y="547"/>
                    </a:cubicBezTo>
                    <a:cubicBezTo>
                      <a:pt x="1895" y="459"/>
                      <a:pt x="2000" y="341"/>
                      <a:pt x="2000" y="218"/>
                    </a:cubicBezTo>
                    <a:cubicBezTo>
                      <a:pt x="2000" y="0"/>
                      <a:pt x="2000" y="0"/>
                      <a:pt x="2000" y="0"/>
                    </a:cubicBezTo>
                    <a:cubicBezTo>
                      <a:pt x="1947" y="83"/>
                      <a:pt x="1855" y="155"/>
                      <a:pt x="1736" y="212"/>
                    </a:cubicBezTo>
                    <a:close/>
                    <a:moveTo>
                      <a:pt x="143" y="370"/>
                    </a:moveTo>
                    <a:cubicBezTo>
                      <a:pt x="143" y="384"/>
                      <a:pt x="131" y="395"/>
                      <a:pt x="118" y="395"/>
                    </a:cubicBezTo>
                    <a:cubicBezTo>
                      <a:pt x="104" y="395"/>
                      <a:pt x="92" y="384"/>
                      <a:pt x="92" y="370"/>
                    </a:cubicBezTo>
                    <a:cubicBezTo>
                      <a:pt x="92" y="180"/>
                      <a:pt x="92" y="180"/>
                      <a:pt x="92" y="180"/>
                    </a:cubicBezTo>
                    <a:cubicBezTo>
                      <a:pt x="92" y="168"/>
                      <a:pt x="101" y="157"/>
                      <a:pt x="112" y="154"/>
                    </a:cubicBezTo>
                    <a:cubicBezTo>
                      <a:pt x="127" y="151"/>
                      <a:pt x="143" y="165"/>
                      <a:pt x="143" y="180"/>
                    </a:cubicBezTo>
                    <a:lnTo>
                      <a:pt x="143" y="370"/>
                    </a:lnTo>
                    <a:close/>
                    <a:moveTo>
                      <a:pt x="424" y="531"/>
                    </a:moveTo>
                    <a:cubicBezTo>
                      <a:pt x="424" y="545"/>
                      <a:pt x="412" y="557"/>
                      <a:pt x="398" y="557"/>
                    </a:cubicBezTo>
                    <a:cubicBezTo>
                      <a:pt x="385" y="557"/>
                      <a:pt x="373" y="545"/>
                      <a:pt x="373" y="531"/>
                    </a:cubicBezTo>
                    <a:cubicBezTo>
                      <a:pt x="373" y="342"/>
                      <a:pt x="373" y="342"/>
                      <a:pt x="373" y="342"/>
                    </a:cubicBezTo>
                    <a:cubicBezTo>
                      <a:pt x="373" y="329"/>
                      <a:pt x="383" y="317"/>
                      <a:pt x="395" y="315"/>
                    </a:cubicBezTo>
                    <a:cubicBezTo>
                      <a:pt x="410" y="314"/>
                      <a:pt x="424" y="327"/>
                      <a:pt x="424" y="342"/>
                    </a:cubicBezTo>
                    <a:lnTo>
                      <a:pt x="424" y="531"/>
                    </a:lnTo>
                    <a:close/>
                    <a:moveTo>
                      <a:pt x="852" y="623"/>
                    </a:moveTo>
                    <a:cubicBezTo>
                      <a:pt x="852" y="636"/>
                      <a:pt x="840" y="648"/>
                      <a:pt x="827" y="648"/>
                    </a:cubicBezTo>
                    <a:cubicBezTo>
                      <a:pt x="813" y="648"/>
                      <a:pt x="801" y="636"/>
                      <a:pt x="802" y="623"/>
                    </a:cubicBezTo>
                    <a:cubicBezTo>
                      <a:pt x="802" y="432"/>
                      <a:pt x="802" y="432"/>
                      <a:pt x="802" y="432"/>
                    </a:cubicBezTo>
                    <a:cubicBezTo>
                      <a:pt x="801" y="420"/>
                      <a:pt x="812" y="409"/>
                      <a:pt x="824" y="407"/>
                    </a:cubicBezTo>
                    <a:cubicBezTo>
                      <a:pt x="838" y="405"/>
                      <a:pt x="852" y="418"/>
                      <a:pt x="852" y="432"/>
                    </a:cubicBezTo>
                    <a:lnTo>
                      <a:pt x="852" y="623"/>
                    </a:lnTo>
                    <a:close/>
                    <a:moveTo>
                      <a:pt x="1304" y="595"/>
                    </a:moveTo>
                    <a:cubicBezTo>
                      <a:pt x="1304" y="609"/>
                      <a:pt x="1292" y="621"/>
                      <a:pt x="1278" y="621"/>
                    </a:cubicBezTo>
                    <a:cubicBezTo>
                      <a:pt x="1265" y="621"/>
                      <a:pt x="1253" y="609"/>
                      <a:pt x="1253" y="595"/>
                    </a:cubicBezTo>
                    <a:cubicBezTo>
                      <a:pt x="1253" y="421"/>
                      <a:pt x="1253" y="421"/>
                      <a:pt x="1253" y="421"/>
                    </a:cubicBezTo>
                    <a:cubicBezTo>
                      <a:pt x="1253" y="409"/>
                      <a:pt x="1262" y="398"/>
                      <a:pt x="1273" y="395"/>
                    </a:cubicBezTo>
                    <a:cubicBezTo>
                      <a:pt x="1288" y="392"/>
                      <a:pt x="1304" y="406"/>
                      <a:pt x="1304" y="421"/>
                    </a:cubicBezTo>
                    <a:lnTo>
                      <a:pt x="1304" y="595"/>
                    </a:lnTo>
                    <a:close/>
                    <a:moveTo>
                      <a:pt x="1706" y="484"/>
                    </a:moveTo>
                    <a:cubicBezTo>
                      <a:pt x="1706" y="497"/>
                      <a:pt x="1694" y="509"/>
                      <a:pt x="1680" y="509"/>
                    </a:cubicBezTo>
                    <a:cubicBezTo>
                      <a:pt x="1667" y="509"/>
                      <a:pt x="1655" y="497"/>
                      <a:pt x="1655" y="484"/>
                    </a:cubicBezTo>
                    <a:cubicBezTo>
                      <a:pt x="1655" y="309"/>
                      <a:pt x="1655" y="309"/>
                      <a:pt x="1655" y="309"/>
                    </a:cubicBezTo>
                    <a:cubicBezTo>
                      <a:pt x="1655" y="298"/>
                      <a:pt x="1664" y="286"/>
                      <a:pt x="1675" y="284"/>
                    </a:cubicBezTo>
                    <a:cubicBezTo>
                      <a:pt x="1690" y="281"/>
                      <a:pt x="1706" y="294"/>
                      <a:pt x="1706" y="309"/>
                    </a:cubicBezTo>
                    <a:lnTo>
                      <a:pt x="1706" y="4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highlight>
                    <a:srgbClr val="FFFF00"/>
                  </a:highlight>
                  <a:latin typeface="Trebuchet MS" panose="020B0603020202020204" pitchFamily="34" charset="0"/>
                </a:endParaRPr>
              </a:p>
            </p:txBody>
          </p:sp>
          <p:sp>
            <p:nvSpPr>
              <p:cNvPr id="140" name="Freeform 35">
                <a:extLst>
                  <a:ext uri="{FF2B5EF4-FFF2-40B4-BE49-F238E27FC236}">
                    <a16:creationId xmlns:a16="http://schemas.microsoft.com/office/drawing/2014/main" id="{11AFC730-D2EA-4FCC-BEBA-4C34DF0031C1}"/>
                  </a:ext>
                </a:extLst>
              </p:cNvPr>
              <p:cNvSpPr>
                <a:spLocks noEditPoints="1"/>
              </p:cNvSpPr>
              <p:nvPr/>
            </p:nvSpPr>
            <p:spPr bwMode="auto">
              <a:xfrm>
                <a:off x="164" y="1484"/>
                <a:ext cx="3650" cy="1263"/>
              </a:xfrm>
              <a:custGeom>
                <a:avLst/>
                <a:gdLst>
                  <a:gd name="T0" fmla="*/ 999 w 2000"/>
                  <a:gd name="T1" fmla="*/ 693 h 693"/>
                  <a:gd name="T2" fmla="*/ 2000 w 2000"/>
                  <a:gd name="T3" fmla="*/ 220 h 693"/>
                  <a:gd name="T4" fmla="*/ 1736 w 2000"/>
                  <a:gd name="T5" fmla="*/ 215 h 693"/>
                  <a:gd name="T6" fmla="*/ 265 w 2000"/>
                  <a:gd name="T7" fmla="*/ 215 h 693"/>
                  <a:gd name="T8" fmla="*/ 0 w 2000"/>
                  <a:gd name="T9" fmla="*/ 220 h 693"/>
                  <a:gd name="T10" fmla="*/ 1655 w 2000"/>
                  <a:gd name="T11" fmla="*/ 487 h 693"/>
                  <a:gd name="T12" fmla="*/ 1675 w 2000"/>
                  <a:gd name="T13" fmla="*/ 287 h 693"/>
                  <a:gd name="T14" fmla="*/ 1679 w 2000"/>
                  <a:gd name="T15" fmla="*/ 285 h 693"/>
                  <a:gd name="T16" fmla="*/ 1705 w 2000"/>
                  <a:gd name="T17" fmla="*/ 311 h 693"/>
                  <a:gd name="T18" fmla="*/ 1705 w 2000"/>
                  <a:gd name="T19" fmla="*/ 487 h 693"/>
                  <a:gd name="T20" fmla="*/ 1655 w 2000"/>
                  <a:gd name="T21" fmla="*/ 487 h 693"/>
                  <a:gd name="T22" fmla="*/ 1253 w 2000"/>
                  <a:gd name="T23" fmla="*/ 598 h 693"/>
                  <a:gd name="T24" fmla="*/ 1273 w 2000"/>
                  <a:gd name="T25" fmla="*/ 398 h 693"/>
                  <a:gd name="T26" fmla="*/ 1277 w 2000"/>
                  <a:gd name="T27" fmla="*/ 396 h 693"/>
                  <a:gd name="T28" fmla="*/ 1303 w 2000"/>
                  <a:gd name="T29" fmla="*/ 422 h 693"/>
                  <a:gd name="T30" fmla="*/ 1303 w 2000"/>
                  <a:gd name="T31" fmla="*/ 598 h 693"/>
                  <a:gd name="T32" fmla="*/ 1253 w 2000"/>
                  <a:gd name="T33" fmla="*/ 599 h 693"/>
                  <a:gd name="T34" fmla="*/ 801 w 2000"/>
                  <a:gd name="T35" fmla="*/ 625 h 693"/>
                  <a:gd name="T36" fmla="*/ 824 w 2000"/>
                  <a:gd name="T37" fmla="*/ 410 h 693"/>
                  <a:gd name="T38" fmla="*/ 852 w 2000"/>
                  <a:gd name="T39" fmla="*/ 431 h 693"/>
                  <a:gd name="T40" fmla="*/ 852 w 2000"/>
                  <a:gd name="T41" fmla="*/ 625 h 693"/>
                  <a:gd name="T42" fmla="*/ 801 w 2000"/>
                  <a:gd name="T43" fmla="*/ 626 h 693"/>
                  <a:gd name="T44" fmla="*/ 395 w 2000"/>
                  <a:gd name="T45" fmla="*/ 318 h 693"/>
                  <a:gd name="T46" fmla="*/ 424 w 2000"/>
                  <a:gd name="T47" fmla="*/ 340 h 693"/>
                  <a:gd name="T48" fmla="*/ 424 w 2000"/>
                  <a:gd name="T49" fmla="*/ 534 h 693"/>
                  <a:gd name="T50" fmla="*/ 373 w 2000"/>
                  <a:gd name="T51" fmla="*/ 535 h 693"/>
                  <a:gd name="T52" fmla="*/ 373 w 2000"/>
                  <a:gd name="T53" fmla="*/ 344 h 693"/>
                  <a:gd name="T54" fmla="*/ 92 w 2000"/>
                  <a:gd name="T55" fmla="*/ 373 h 693"/>
                  <a:gd name="T56" fmla="*/ 112 w 2000"/>
                  <a:gd name="T57" fmla="*/ 157 h 693"/>
                  <a:gd name="T58" fmla="*/ 116 w 2000"/>
                  <a:gd name="T59" fmla="*/ 155 h 693"/>
                  <a:gd name="T60" fmla="*/ 143 w 2000"/>
                  <a:gd name="T61" fmla="*/ 181 h 693"/>
                  <a:gd name="T62" fmla="*/ 143 w 2000"/>
                  <a:gd name="T63" fmla="*/ 373 h 693"/>
                  <a:gd name="T64" fmla="*/ 92 w 2000"/>
                  <a:gd name="T65" fmla="*/ 374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00" h="693">
                    <a:moveTo>
                      <a:pt x="286" y="550"/>
                    </a:moveTo>
                    <a:cubicBezTo>
                      <a:pt x="467" y="638"/>
                      <a:pt x="720" y="693"/>
                      <a:pt x="999" y="693"/>
                    </a:cubicBezTo>
                    <a:cubicBezTo>
                      <a:pt x="1279" y="693"/>
                      <a:pt x="1532" y="638"/>
                      <a:pt x="1714" y="550"/>
                    </a:cubicBezTo>
                    <a:cubicBezTo>
                      <a:pt x="1895" y="462"/>
                      <a:pt x="2000" y="343"/>
                      <a:pt x="2000" y="220"/>
                    </a:cubicBezTo>
                    <a:cubicBezTo>
                      <a:pt x="2000" y="2"/>
                      <a:pt x="2000" y="2"/>
                      <a:pt x="2000" y="2"/>
                    </a:cubicBezTo>
                    <a:cubicBezTo>
                      <a:pt x="1947" y="86"/>
                      <a:pt x="1855" y="157"/>
                      <a:pt x="1736" y="215"/>
                    </a:cubicBezTo>
                    <a:cubicBezTo>
                      <a:pt x="1546" y="307"/>
                      <a:pt x="1287" y="363"/>
                      <a:pt x="1001" y="363"/>
                    </a:cubicBezTo>
                    <a:cubicBezTo>
                      <a:pt x="715" y="363"/>
                      <a:pt x="455" y="307"/>
                      <a:pt x="265" y="215"/>
                    </a:cubicBezTo>
                    <a:cubicBezTo>
                      <a:pt x="145" y="157"/>
                      <a:pt x="52" y="84"/>
                      <a:pt x="0" y="0"/>
                    </a:cubicBezTo>
                    <a:cubicBezTo>
                      <a:pt x="0" y="220"/>
                      <a:pt x="0" y="220"/>
                      <a:pt x="0" y="220"/>
                    </a:cubicBezTo>
                    <a:cubicBezTo>
                      <a:pt x="0" y="343"/>
                      <a:pt x="105" y="462"/>
                      <a:pt x="286" y="550"/>
                    </a:cubicBezTo>
                    <a:close/>
                    <a:moveTo>
                      <a:pt x="1655" y="487"/>
                    </a:moveTo>
                    <a:cubicBezTo>
                      <a:pt x="1655" y="312"/>
                      <a:pt x="1655" y="312"/>
                      <a:pt x="1655" y="312"/>
                    </a:cubicBezTo>
                    <a:cubicBezTo>
                      <a:pt x="1655" y="300"/>
                      <a:pt x="1663" y="289"/>
                      <a:pt x="1675" y="287"/>
                    </a:cubicBezTo>
                    <a:cubicBezTo>
                      <a:pt x="1675" y="286"/>
                      <a:pt x="1675" y="286"/>
                      <a:pt x="1675" y="286"/>
                    </a:cubicBezTo>
                    <a:cubicBezTo>
                      <a:pt x="1676" y="285"/>
                      <a:pt x="1678" y="285"/>
                      <a:pt x="1679" y="285"/>
                    </a:cubicBezTo>
                    <a:cubicBezTo>
                      <a:pt x="1680" y="284"/>
                      <a:pt x="1681" y="284"/>
                      <a:pt x="1681" y="285"/>
                    </a:cubicBezTo>
                    <a:cubicBezTo>
                      <a:pt x="1695" y="285"/>
                      <a:pt x="1706" y="297"/>
                      <a:pt x="1705" y="311"/>
                    </a:cubicBezTo>
                    <a:cubicBezTo>
                      <a:pt x="1705" y="311"/>
                      <a:pt x="1705" y="312"/>
                      <a:pt x="1705" y="312"/>
                    </a:cubicBezTo>
                    <a:cubicBezTo>
                      <a:pt x="1705" y="487"/>
                      <a:pt x="1705" y="487"/>
                      <a:pt x="1705" y="487"/>
                    </a:cubicBezTo>
                    <a:cubicBezTo>
                      <a:pt x="1706" y="501"/>
                      <a:pt x="1694" y="512"/>
                      <a:pt x="1681" y="512"/>
                    </a:cubicBezTo>
                    <a:cubicBezTo>
                      <a:pt x="1667" y="512"/>
                      <a:pt x="1655" y="501"/>
                      <a:pt x="1655" y="487"/>
                    </a:cubicBezTo>
                    <a:cubicBezTo>
                      <a:pt x="1655" y="487"/>
                      <a:pt x="1655" y="487"/>
                      <a:pt x="1655" y="487"/>
                    </a:cubicBezTo>
                    <a:close/>
                    <a:moveTo>
                      <a:pt x="1253" y="598"/>
                    </a:moveTo>
                    <a:cubicBezTo>
                      <a:pt x="1253" y="423"/>
                      <a:pt x="1253" y="423"/>
                      <a:pt x="1253" y="423"/>
                    </a:cubicBezTo>
                    <a:cubicBezTo>
                      <a:pt x="1253" y="411"/>
                      <a:pt x="1261" y="401"/>
                      <a:pt x="1273" y="398"/>
                    </a:cubicBezTo>
                    <a:cubicBezTo>
                      <a:pt x="1273" y="398"/>
                      <a:pt x="1273" y="397"/>
                      <a:pt x="1273" y="397"/>
                    </a:cubicBezTo>
                    <a:cubicBezTo>
                      <a:pt x="1274" y="397"/>
                      <a:pt x="1276" y="396"/>
                      <a:pt x="1277" y="396"/>
                    </a:cubicBezTo>
                    <a:cubicBezTo>
                      <a:pt x="1278" y="396"/>
                      <a:pt x="1279" y="396"/>
                      <a:pt x="1279" y="396"/>
                    </a:cubicBezTo>
                    <a:cubicBezTo>
                      <a:pt x="1293" y="397"/>
                      <a:pt x="1304" y="408"/>
                      <a:pt x="1303" y="422"/>
                    </a:cubicBezTo>
                    <a:cubicBezTo>
                      <a:pt x="1303" y="423"/>
                      <a:pt x="1303" y="423"/>
                      <a:pt x="1303" y="423"/>
                    </a:cubicBezTo>
                    <a:cubicBezTo>
                      <a:pt x="1303" y="598"/>
                      <a:pt x="1303" y="598"/>
                      <a:pt x="1303" y="598"/>
                    </a:cubicBezTo>
                    <a:cubicBezTo>
                      <a:pt x="1304" y="612"/>
                      <a:pt x="1292" y="624"/>
                      <a:pt x="1279" y="624"/>
                    </a:cubicBezTo>
                    <a:cubicBezTo>
                      <a:pt x="1265" y="624"/>
                      <a:pt x="1253" y="613"/>
                      <a:pt x="1253" y="599"/>
                    </a:cubicBezTo>
                    <a:cubicBezTo>
                      <a:pt x="1253" y="599"/>
                      <a:pt x="1253" y="598"/>
                      <a:pt x="1253" y="598"/>
                    </a:cubicBezTo>
                    <a:close/>
                    <a:moveTo>
                      <a:pt x="801" y="625"/>
                    </a:moveTo>
                    <a:cubicBezTo>
                      <a:pt x="801" y="435"/>
                      <a:pt x="801" y="435"/>
                      <a:pt x="801" y="435"/>
                    </a:cubicBezTo>
                    <a:cubicBezTo>
                      <a:pt x="801" y="422"/>
                      <a:pt x="811" y="411"/>
                      <a:pt x="824" y="410"/>
                    </a:cubicBezTo>
                    <a:cubicBezTo>
                      <a:pt x="824" y="409"/>
                      <a:pt x="824" y="409"/>
                      <a:pt x="824" y="409"/>
                    </a:cubicBezTo>
                    <a:cubicBezTo>
                      <a:pt x="837" y="407"/>
                      <a:pt x="850" y="417"/>
                      <a:pt x="852" y="431"/>
                    </a:cubicBezTo>
                    <a:cubicBezTo>
                      <a:pt x="852" y="432"/>
                      <a:pt x="852" y="434"/>
                      <a:pt x="852" y="435"/>
                    </a:cubicBezTo>
                    <a:cubicBezTo>
                      <a:pt x="852" y="625"/>
                      <a:pt x="852" y="625"/>
                      <a:pt x="852" y="625"/>
                    </a:cubicBezTo>
                    <a:cubicBezTo>
                      <a:pt x="852" y="639"/>
                      <a:pt x="841" y="651"/>
                      <a:pt x="827" y="651"/>
                    </a:cubicBezTo>
                    <a:cubicBezTo>
                      <a:pt x="813" y="651"/>
                      <a:pt x="802" y="640"/>
                      <a:pt x="801" y="626"/>
                    </a:cubicBezTo>
                    <a:cubicBezTo>
                      <a:pt x="801" y="626"/>
                      <a:pt x="801" y="626"/>
                      <a:pt x="801" y="625"/>
                    </a:cubicBezTo>
                    <a:close/>
                    <a:moveTo>
                      <a:pt x="395" y="318"/>
                    </a:moveTo>
                    <a:cubicBezTo>
                      <a:pt x="396" y="318"/>
                      <a:pt x="396" y="317"/>
                      <a:pt x="396" y="317"/>
                    </a:cubicBezTo>
                    <a:cubicBezTo>
                      <a:pt x="410" y="316"/>
                      <a:pt x="422" y="326"/>
                      <a:pt x="424" y="340"/>
                    </a:cubicBezTo>
                    <a:cubicBezTo>
                      <a:pt x="424" y="342"/>
                      <a:pt x="424" y="343"/>
                      <a:pt x="424" y="344"/>
                    </a:cubicBezTo>
                    <a:cubicBezTo>
                      <a:pt x="424" y="534"/>
                      <a:pt x="424" y="534"/>
                      <a:pt x="424" y="534"/>
                    </a:cubicBezTo>
                    <a:cubicBezTo>
                      <a:pt x="424" y="548"/>
                      <a:pt x="413" y="559"/>
                      <a:pt x="399" y="560"/>
                    </a:cubicBezTo>
                    <a:cubicBezTo>
                      <a:pt x="385" y="560"/>
                      <a:pt x="373" y="549"/>
                      <a:pt x="373" y="535"/>
                    </a:cubicBezTo>
                    <a:cubicBezTo>
                      <a:pt x="373" y="534"/>
                      <a:pt x="373" y="534"/>
                      <a:pt x="373" y="534"/>
                    </a:cubicBezTo>
                    <a:cubicBezTo>
                      <a:pt x="373" y="344"/>
                      <a:pt x="373" y="344"/>
                      <a:pt x="373" y="344"/>
                    </a:cubicBezTo>
                    <a:cubicBezTo>
                      <a:pt x="372" y="331"/>
                      <a:pt x="382" y="320"/>
                      <a:pt x="395" y="318"/>
                    </a:cubicBezTo>
                    <a:close/>
                    <a:moveTo>
                      <a:pt x="92" y="373"/>
                    </a:moveTo>
                    <a:cubicBezTo>
                      <a:pt x="92" y="182"/>
                      <a:pt x="92" y="182"/>
                      <a:pt x="92" y="182"/>
                    </a:cubicBezTo>
                    <a:cubicBezTo>
                      <a:pt x="92" y="170"/>
                      <a:pt x="100" y="160"/>
                      <a:pt x="112" y="157"/>
                    </a:cubicBezTo>
                    <a:cubicBezTo>
                      <a:pt x="112" y="157"/>
                      <a:pt x="112" y="156"/>
                      <a:pt x="112" y="156"/>
                    </a:cubicBezTo>
                    <a:cubicBezTo>
                      <a:pt x="114" y="156"/>
                      <a:pt x="115" y="155"/>
                      <a:pt x="116" y="155"/>
                    </a:cubicBezTo>
                    <a:cubicBezTo>
                      <a:pt x="117" y="155"/>
                      <a:pt x="118" y="155"/>
                      <a:pt x="118" y="155"/>
                    </a:cubicBezTo>
                    <a:cubicBezTo>
                      <a:pt x="132" y="156"/>
                      <a:pt x="143" y="167"/>
                      <a:pt x="143" y="181"/>
                    </a:cubicBezTo>
                    <a:cubicBezTo>
                      <a:pt x="143" y="182"/>
                      <a:pt x="143" y="182"/>
                      <a:pt x="143" y="182"/>
                    </a:cubicBezTo>
                    <a:cubicBezTo>
                      <a:pt x="143" y="373"/>
                      <a:pt x="143" y="373"/>
                      <a:pt x="143" y="373"/>
                    </a:cubicBezTo>
                    <a:cubicBezTo>
                      <a:pt x="143" y="387"/>
                      <a:pt x="132" y="398"/>
                      <a:pt x="118" y="399"/>
                    </a:cubicBezTo>
                    <a:cubicBezTo>
                      <a:pt x="104" y="399"/>
                      <a:pt x="92" y="388"/>
                      <a:pt x="92" y="374"/>
                    </a:cubicBezTo>
                    <a:cubicBezTo>
                      <a:pt x="92" y="373"/>
                      <a:pt x="92" y="373"/>
                      <a:pt x="92" y="3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highlight>
                    <a:srgbClr val="FFFF00"/>
                  </a:highlight>
                  <a:latin typeface="Trebuchet MS" panose="020B0603020202020204" pitchFamily="34" charset="0"/>
                </a:endParaRPr>
              </a:p>
            </p:txBody>
          </p:sp>
        </p:grpSp>
        <p:grpSp>
          <p:nvGrpSpPr>
            <p:cNvPr id="124" name="Group 123">
              <a:extLst>
                <a:ext uri="{FF2B5EF4-FFF2-40B4-BE49-F238E27FC236}">
                  <a16:creationId xmlns:a16="http://schemas.microsoft.com/office/drawing/2014/main" id="{0B34ED21-A1AA-492D-86C2-6E5026CD3EA3}"/>
                </a:ext>
              </a:extLst>
            </p:cNvPr>
            <p:cNvGrpSpPr/>
            <p:nvPr/>
          </p:nvGrpSpPr>
          <p:grpSpPr>
            <a:xfrm>
              <a:off x="4240746" y="3702862"/>
              <a:ext cx="134909" cy="114005"/>
              <a:chOff x="4572597" y="4321294"/>
              <a:chExt cx="134909" cy="114005"/>
            </a:xfrm>
            <a:grpFill/>
          </p:grpSpPr>
          <p:sp>
            <p:nvSpPr>
              <p:cNvPr id="125" name="Freeform 26">
                <a:extLst>
                  <a:ext uri="{FF2B5EF4-FFF2-40B4-BE49-F238E27FC236}">
                    <a16:creationId xmlns:a16="http://schemas.microsoft.com/office/drawing/2014/main" id="{A6E8B728-485C-44F7-B588-9D94E612D203}"/>
                  </a:ext>
                </a:extLst>
              </p:cNvPr>
              <p:cNvSpPr>
                <a:spLocks noEditPoints="1"/>
              </p:cNvSpPr>
              <p:nvPr/>
            </p:nvSpPr>
            <p:spPr bwMode="auto">
              <a:xfrm>
                <a:off x="4608434" y="4334149"/>
                <a:ext cx="49244" cy="28793"/>
              </a:xfrm>
              <a:custGeom>
                <a:avLst/>
                <a:gdLst>
                  <a:gd name="T0" fmla="*/ 147 w 831"/>
                  <a:gd name="T1" fmla="*/ 424 h 487"/>
                  <a:gd name="T2" fmla="*/ 450 w 831"/>
                  <a:gd name="T3" fmla="*/ 481 h 487"/>
                  <a:gd name="T4" fmla="*/ 720 w 831"/>
                  <a:gd name="T5" fmla="*/ 402 h 487"/>
                  <a:gd name="T6" fmla="*/ 820 w 831"/>
                  <a:gd name="T7" fmla="*/ 225 h 487"/>
                  <a:gd name="T8" fmla="*/ 688 w 831"/>
                  <a:gd name="T9" fmla="*/ 66 h 487"/>
                  <a:gd name="T10" fmla="*/ 382 w 831"/>
                  <a:gd name="T11" fmla="*/ 7 h 487"/>
                  <a:gd name="T12" fmla="*/ 110 w 831"/>
                  <a:gd name="T13" fmla="*/ 87 h 487"/>
                  <a:gd name="T14" fmla="*/ 12 w 831"/>
                  <a:gd name="T15" fmla="*/ 265 h 487"/>
                  <a:gd name="T16" fmla="*/ 147 w 831"/>
                  <a:gd name="T17" fmla="*/ 424 h 487"/>
                  <a:gd name="T18" fmla="*/ 239 w 831"/>
                  <a:gd name="T19" fmla="*/ 96 h 487"/>
                  <a:gd name="T20" fmla="*/ 402 w 831"/>
                  <a:gd name="T21" fmla="*/ 89 h 487"/>
                  <a:gd name="T22" fmla="*/ 517 w 831"/>
                  <a:gd name="T23" fmla="*/ 103 h 487"/>
                  <a:gd name="T24" fmla="*/ 480 w 831"/>
                  <a:gd name="T25" fmla="*/ 261 h 487"/>
                  <a:gd name="T26" fmla="*/ 571 w 831"/>
                  <a:gd name="T27" fmla="*/ 353 h 487"/>
                  <a:gd name="T28" fmla="*/ 597 w 831"/>
                  <a:gd name="T29" fmla="*/ 386 h 487"/>
                  <a:gd name="T30" fmla="*/ 499 w 831"/>
                  <a:gd name="T31" fmla="*/ 398 h 487"/>
                  <a:gd name="T32" fmla="*/ 464 w 831"/>
                  <a:gd name="T33" fmla="*/ 367 h 487"/>
                  <a:gd name="T34" fmla="*/ 370 w 831"/>
                  <a:gd name="T35" fmla="*/ 270 h 487"/>
                  <a:gd name="T36" fmla="*/ 340 w 831"/>
                  <a:gd name="T37" fmla="*/ 270 h 487"/>
                  <a:gd name="T38" fmla="*/ 338 w 831"/>
                  <a:gd name="T39" fmla="*/ 334 h 487"/>
                  <a:gd name="T40" fmla="*/ 332 w 831"/>
                  <a:gd name="T41" fmla="*/ 394 h 487"/>
                  <a:gd name="T42" fmla="*/ 243 w 831"/>
                  <a:gd name="T43" fmla="*/ 394 h 487"/>
                  <a:gd name="T44" fmla="*/ 237 w 831"/>
                  <a:gd name="T45" fmla="*/ 322 h 487"/>
                  <a:gd name="T46" fmla="*/ 239 w 831"/>
                  <a:gd name="T47" fmla="*/ 96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1" h="487">
                    <a:moveTo>
                      <a:pt x="147" y="424"/>
                    </a:moveTo>
                    <a:cubicBezTo>
                      <a:pt x="218" y="461"/>
                      <a:pt x="328" y="487"/>
                      <a:pt x="450" y="481"/>
                    </a:cubicBezTo>
                    <a:cubicBezTo>
                      <a:pt x="571" y="476"/>
                      <a:pt x="654" y="445"/>
                      <a:pt x="720" y="402"/>
                    </a:cubicBezTo>
                    <a:cubicBezTo>
                      <a:pt x="784" y="361"/>
                      <a:pt x="831" y="303"/>
                      <a:pt x="820" y="225"/>
                    </a:cubicBezTo>
                    <a:cubicBezTo>
                      <a:pt x="811" y="154"/>
                      <a:pt x="756" y="103"/>
                      <a:pt x="688" y="66"/>
                    </a:cubicBezTo>
                    <a:cubicBezTo>
                      <a:pt x="621" y="30"/>
                      <a:pt x="510" y="0"/>
                      <a:pt x="382" y="7"/>
                    </a:cubicBezTo>
                    <a:cubicBezTo>
                      <a:pt x="260" y="12"/>
                      <a:pt x="171" y="47"/>
                      <a:pt x="110" y="87"/>
                    </a:cubicBezTo>
                    <a:cubicBezTo>
                      <a:pt x="51" y="127"/>
                      <a:pt x="0" y="185"/>
                      <a:pt x="12" y="265"/>
                    </a:cubicBezTo>
                    <a:cubicBezTo>
                      <a:pt x="22" y="335"/>
                      <a:pt x="74" y="385"/>
                      <a:pt x="147" y="424"/>
                    </a:cubicBezTo>
                    <a:close/>
                    <a:moveTo>
                      <a:pt x="239" y="96"/>
                    </a:moveTo>
                    <a:cubicBezTo>
                      <a:pt x="268" y="86"/>
                      <a:pt x="347" y="88"/>
                      <a:pt x="402" y="89"/>
                    </a:cubicBezTo>
                    <a:cubicBezTo>
                      <a:pt x="447" y="90"/>
                      <a:pt x="486" y="93"/>
                      <a:pt x="517" y="103"/>
                    </a:cubicBezTo>
                    <a:cubicBezTo>
                      <a:pt x="613" y="137"/>
                      <a:pt x="596" y="244"/>
                      <a:pt x="480" y="261"/>
                    </a:cubicBezTo>
                    <a:cubicBezTo>
                      <a:pt x="511" y="290"/>
                      <a:pt x="538" y="320"/>
                      <a:pt x="571" y="353"/>
                    </a:cubicBezTo>
                    <a:cubicBezTo>
                      <a:pt x="581" y="362"/>
                      <a:pt x="601" y="373"/>
                      <a:pt x="597" y="386"/>
                    </a:cubicBezTo>
                    <a:cubicBezTo>
                      <a:pt x="593" y="401"/>
                      <a:pt x="526" y="406"/>
                      <a:pt x="499" y="398"/>
                    </a:cubicBezTo>
                    <a:cubicBezTo>
                      <a:pt x="487" y="394"/>
                      <a:pt x="473" y="376"/>
                      <a:pt x="464" y="367"/>
                    </a:cubicBezTo>
                    <a:cubicBezTo>
                      <a:pt x="434" y="336"/>
                      <a:pt x="402" y="298"/>
                      <a:pt x="370" y="270"/>
                    </a:cubicBezTo>
                    <a:cubicBezTo>
                      <a:pt x="340" y="270"/>
                      <a:pt x="340" y="270"/>
                      <a:pt x="340" y="270"/>
                    </a:cubicBezTo>
                    <a:cubicBezTo>
                      <a:pt x="336" y="287"/>
                      <a:pt x="338" y="311"/>
                      <a:pt x="338" y="334"/>
                    </a:cubicBezTo>
                    <a:cubicBezTo>
                      <a:pt x="338" y="355"/>
                      <a:pt x="345" y="384"/>
                      <a:pt x="332" y="394"/>
                    </a:cubicBezTo>
                    <a:cubicBezTo>
                      <a:pt x="319" y="403"/>
                      <a:pt x="257" y="404"/>
                      <a:pt x="243" y="394"/>
                    </a:cubicBezTo>
                    <a:cubicBezTo>
                      <a:pt x="228" y="383"/>
                      <a:pt x="237" y="344"/>
                      <a:pt x="237" y="322"/>
                    </a:cubicBezTo>
                    <a:cubicBezTo>
                      <a:pt x="237" y="248"/>
                      <a:pt x="236" y="163"/>
                      <a:pt x="239"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highlight>
                    <a:srgbClr val="FFFF00"/>
                  </a:highlight>
                  <a:latin typeface="Trebuchet MS" panose="020B0603020202020204" pitchFamily="34" charset="0"/>
                </a:endParaRPr>
              </a:p>
            </p:txBody>
          </p:sp>
          <p:sp>
            <p:nvSpPr>
              <p:cNvPr id="126" name="Freeform 27">
                <a:extLst>
                  <a:ext uri="{FF2B5EF4-FFF2-40B4-BE49-F238E27FC236}">
                    <a16:creationId xmlns:a16="http://schemas.microsoft.com/office/drawing/2014/main" id="{BE98498E-E8AA-4285-BC72-770FE74E66F2}"/>
                  </a:ext>
                </a:extLst>
              </p:cNvPr>
              <p:cNvSpPr>
                <a:spLocks noEditPoints="1"/>
              </p:cNvSpPr>
              <p:nvPr/>
            </p:nvSpPr>
            <p:spPr bwMode="auto">
              <a:xfrm>
                <a:off x="4572727" y="4321294"/>
                <a:ext cx="118322" cy="55866"/>
              </a:xfrm>
              <a:custGeom>
                <a:avLst/>
                <a:gdLst>
                  <a:gd name="T0" fmla="*/ 285 w 1997"/>
                  <a:gd name="T1" fmla="*/ 801 h 944"/>
                  <a:gd name="T2" fmla="*/ 999 w 1997"/>
                  <a:gd name="T3" fmla="*/ 944 h 944"/>
                  <a:gd name="T4" fmla="*/ 1712 w 1997"/>
                  <a:gd name="T5" fmla="*/ 801 h 944"/>
                  <a:gd name="T6" fmla="*/ 1997 w 1997"/>
                  <a:gd name="T7" fmla="*/ 472 h 944"/>
                  <a:gd name="T8" fmla="*/ 1712 w 1997"/>
                  <a:gd name="T9" fmla="*/ 143 h 944"/>
                  <a:gd name="T10" fmla="*/ 999 w 1997"/>
                  <a:gd name="T11" fmla="*/ 0 h 944"/>
                  <a:gd name="T12" fmla="*/ 285 w 1997"/>
                  <a:gd name="T13" fmla="*/ 143 h 944"/>
                  <a:gd name="T14" fmla="*/ 0 w 1997"/>
                  <a:gd name="T15" fmla="*/ 472 h 944"/>
                  <a:gd name="T16" fmla="*/ 285 w 1997"/>
                  <a:gd name="T17" fmla="*/ 801 h 944"/>
                  <a:gd name="T18" fmla="*/ 637 w 1997"/>
                  <a:gd name="T19" fmla="*/ 263 h 944"/>
                  <a:gd name="T20" fmla="*/ 979 w 1997"/>
                  <a:gd name="T21" fmla="*/ 163 h 944"/>
                  <a:gd name="T22" fmla="*/ 1359 w 1997"/>
                  <a:gd name="T23" fmla="*/ 239 h 944"/>
                  <a:gd name="T24" fmla="*/ 1528 w 1997"/>
                  <a:gd name="T25" fmla="*/ 437 h 944"/>
                  <a:gd name="T26" fmla="*/ 1399 w 1997"/>
                  <a:gd name="T27" fmla="*/ 661 h 944"/>
                  <a:gd name="T28" fmla="*/ 1059 w 1997"/>
                  <a:gd name="T29" fmla="*/ 759 h 944"/>
                  <a:gd name="T30" fmla="*/ 681 w 1997"/>
                  <a:gd name="T31" fmla="*/ 684 h 944"/>
                  <a:gd name="T32" fmla="*/ 512 w 1997"/>
                  <a:gd name="T33" fmla="*/ 486 h 944"/>
                  <a:gd name="T34" fmla="*/ 637 w 1997"/>
                  <a:gd name="T35" fmla="*/ 263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97" h="944">
                    <a:moveTo>
                      <a:pt x="285" y="801"/>
                    </a:moveTo>
                    <a:cubicBezTo>
                      <a:pt x="466" y="889"/>
                      <a:pt x="719" y="944"/>
                      <a:pt x="999" y="944"/>
                    </a:cubicBezTo>
                    <a:cubicBezTo>
                      <a:pt x="1279" y="944"/>
                      <a:pt x="1531" y="889"/>
                      <a:pt x="1712" y="801"/>
                    </a:cubicBezTo>
                    <a:cubicBezTo>
                      <a:pt x="1893" y="713"/>
                      <a:pt x="1997" y="596"/>
                      <a:pt x="1997" y="472"/>
                    </a:cubicBezTo>
                    <a:cubicBezTo>
                      <a:pt x="1997" y="349"/>
                      <a:pt x="1893" y="231"/>
                      <a:pt x="1712" y="143"/>
                    </a:cubicBezTo>
                    <a:cubicBezTo>
                      <a:pt x="1531" y="55"/>
                      <a:pt x="1279" y="0"/>
                      <a:pt x="999" y="0"/>
                    </a:cubicBezTo>
                    <a:cubicBezTo>
                      <a:pt x="719" y="0"/>
                      <a:pt x="466" y="55"/>
                      <a:pt x="285" y="143"/>
                    </a:cubicBezTo>
                    <a:cubicBezTo>
                      <a:pt x="104" y="231"/>
                      <a:pt x="0" y="349"/>
                      <a:pt x="0" y="472"/>
                    </a:cubicBezTo>
                    <a:cubicBezTo>
                      <a:pt x="0" y="596"/>
                      <a:pt x="104" y="713"/>
                      <a:pt x="285" y="801"/>
                    </a:cubicBezTo>
                    <a:close/>
                    <a:moveTo>
                      <a:pt x="637" y="263"/>
                    </a:moveTo>
                    <a:cubicBezTo>
                      <a:pt x="711" y="213"/>
                      <a:pt x="830" y="170"/>
                      <a:pt x="979" y="163"/>
                    </a:cubicBezTo>
                    <a:cubicBezTo>
                      <a:pt x="1147" y="156"/>
                      <a:pt x="1272" y="194"/>
                      <a:pt x="1359" y="239"/>
                    </a:cubicBezTo>
                    <a:cubicBezTo>
                      <a:pt x="1445" y="283"/>
                      <a:pt x="1517" y="348"/>
                      <a:pt x="1528" y="437"/>
                    </a:cubicBezTo>
                    <a:cubicBezTo>
                      <a:pt x="1540" y="535"/>
                      <a:pt x="1476" y="609"/>
                      <a:pt x="1399" y="661"/>
                    </a:cubicBezTo>
                    <a:cubicBezTo>
                      <a:pt x="1320" y="714"/>
                      <a:pt x="1210" y="752"/>
                      <a:pt x="1059" y="759"/>
                    </a:cubicBezTo>
                    <a:cubicBezTo>
                      <a:pt x="894" y="766"/>
                      <a:pt x="768" y="729"/>
                      <a:pt x="681" y="684"/>
                    </a:cubicBezTo>
                    <a:cubicBezTo>
                      <a:pt x="589" y="637"/>
                      <a:pt x="525" y="574"/>
                      <a:pt x="512" y="486"/>
                    </a:cubicBezTo>
                    <a:cubicBezTo>
                      <a:pt x="499" y="386"/>
                      <a:pt x="562" y="313"/>
                      <a:pt x="637" y="2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highlight>
                    <a:srgbClr val="FFFF00"/>
                  </a:highlight>
                  <a:latin typeface="Trebuchet MS" panose="020B0603020202020204" pitchFamily="34" charset="0"/>
                </a:endParaRPr>
              </a:p>
            </p:txBody>
          </p:sp>
          <p:sp>
            <p:nvSpPr>
              <p:cNvPr id="127" name="Freeform 28">
                <a:extLst>
                  <a:ext uri="{FF2B5EF4-FFF2-40B4-BE49-F238E27FC236}">
                    <a16:creationId xmlns:a16="http://schemas.microsoft.com/office/drawing/2014/main" id="{47EF5E5C-3B81-4B22-BD92-FD7044C7693D}"/>
                  </a:ext>
                </a:extLst>
              </p:cNvPr>
              <p:cNvSpPr>
                <a:spLocks/>
              </p:cNvSpPr>
              <p:nvPr/>
            </p:nvSpPr>
            <p:spPr bwMode="auto">
              <a:xfrm>
                <a:off x="4628300" y="4342491"/>
                <a:ext cx="10355" cy="4610"/>
              </a:xfrm>
              <a:custGeom>
                <a:avLst/>
                <a:gdLst>
                  <a:gd name="T0" fmla="*/ 3 w 175"/>
                  <a:gd name="T1" fmla="*/ 70 h 78"/>
                  <a:gd name="T2" fmla="*/ 139 w 175"/>
                  <a:gd name="T3" fmla="*/ 22 h 78"/>
                  <a:gd name="T4" fmla="*/ 5 w 175"/>
                  <a:gd name="T5" fmla="*/ 5 h 78"/>
                  <a:gd name="T6" fmla="*/ 3 w 175"/>
                  <a:gd name="T7" fmla="*/ 70 h 78"/>
                </a:gdLst>
                <a:ahLst/>
                <a:cxnLst>
                  <a:cxn ang="0">
                    <a:pos x="T0" y="T1"/>
                  </a:cxn>
                  <a:cxn ang="0">
                    <a:pos x="T2" y="T3"/>
                  </a:cxn>
                  <a:cxn ang="0">
                    <a:pos x="T4" y="T5"/>
                  </a:cxn>
                  <a:cxn ang="0">
                    <a:pos x="T6" y="T7"/>
                  </a:cxn>
                </a:cxnLst>
                <a:rect l="0" t="0" r="r" b="b"/>
                <a:pathLst>
                  <a:path w="175" h="78">
                    <a:moveTo>
                      <a:pt x="3" y="70"/>
                    </a:moveTo>
                    <a:cubicBezTo>
                      <a:pt x="75" y="78"/>
                      <a:pt x="175" y="65"/>
                      <a:pt x="139" y="22"/>
                    </a:cubicBezTo>
                    <a:cubicBezTo>
                      <a:pt x="122" y="0"/>
                      <a:pt x="60" y="6"/>
                      <a:pt x="5" y="5"/>
                    </a:cubicBezTo>
                    <a:cubicBezTo>
                      <a:pt x="0" y="24"/>
                      <a:pt x="4" y="49"/>
                      <a:pt x="3"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highlight>
                    <a:srgbClr val="FFFF00"/>
                  </a:highlight>
                  <a:latin typeface="Trebuchet MS" panose="020B0603020202020204" pitchFamily="34" charset="0"/>
                </a:endParaRPr>
              </a:p>
            </p:txBody>
          </p:sp>
          <p:sp>
            <p:nvSpPr>
              <p:cNvPr id="128" name="Freeform 30">
                <a:extLst>
                  <a:ext uri="{FF2B5EF4-FFF2-40B4-BE49-F238E27FC236}">
                    <a16:creationId xmlns:a16="http://schemas.microsoft.com/office/drawing/2014/main" id="{DC23E763-BFFA-479F-9C7B-70EFE11A8457}"/>
                  </a:ext>
                </a:extLst>
              </p:cNvPr>
              <p:cNvSpPr>
                <a:spLocks/>
              </p:cNvSpPr>
              <p:nvPr/>
            </p:nvSpPr>
            <p:spPr bwMode="auto">
              <a:xfrm>
                <a:off x="4594476" y="4367389"/>
                <a:ext cx="112965" cy="45446"/>
              </a:xfrm>
              <a:custGeom>
                <a:avLst/>
                <a:gdLst>
                  <a:gd name="T0" fmla="*/ 1367 w 1907"/>
                  <a:gd name="T1" fmla="*/ 447 h 768"/>
                  <a:gd name="T2" fmla="*/ 630 w 1907"/>
                  <a:gd name="T3" fmla="*/ 595 h 768"/>
                  <a:gd name="T4" fmla="*/ 0 w 1907"/>
                  <a:gd name="T5" fmla="*/ 491 h 768"/>
                  <a:gd name="T6" fmla="*/ 195 w 1907"/>
                  <a:gd name="T7" fmla="*/ 625 h 768"/>
                  <a:gd name="T8" fmla="*/ 909 w 1907"/>
                  <a:gd name="T9" fmla="*/ 768 h 768"/>
                  <a:gd name="T10" fmla="*/ 1622 w 1907"/>
                  <a:gd name="T11" fmla="*/ 625 h 768"/>
                  <a:gd name="T12" fmla="*/ 1907 w 1907"/>
                  <a:gd name="T13" fmla="*/ 296 h 768"/>
                  <a:gd name="T14" fmla="*/ 1682 w 1907"/>
                  <a:gd name="T15" fmla="*/ 0 h 768"/>
                  <a:gd name="T16" fmla="*/ 1682 w 1907"/>
                  <a:gd name="T17" fmla="*/ 72 h 768"/>
                  <a:gd name="T18" fmla="*/ 1367 w 1907"/>
                  <a:gd name="T19" fmla="*/ 447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7" h="768">
                    <a:moveTo>
                      <a:pt x="1367" y="447"/>
                    </a:moveTo>
                    <a:cubicBezTo>
                      <a:pt x="1177" y="539"/>
                      <a:pt x="916" y="595"/>
                      <a:pt x="630" y="595"/>
                    </a:cubicBezTo>
                    <a:cubicBezTo>
                      <a:pt x="394" y="595"/>
                      <a:pt x="176" y="557"/>
                      <a:pt x="0" y="491"/>
                    </a:cubicBezTo>
                    <a:cubicBezTo>
                      <a:pt x="48" y="540"/>
                      <a:pt x="114" y="586"/>
                      <a:pt x="195" y="625"/>
                    </a:cubicBezTo>
                    <a:cubicBezTo>
                      <a:pt x="375" y="713"/>
                      <a:pt x="629" y="768"/>
                      <a:pt x="909" y="768"/>
                    </a:cubicBezTo>
                    <a:cubicBezTo>
                      <a:pt x="1189" y="768"/>
                      <a:pt x="1441" y="713"/>
                      <a:pt x="1622" y="625"/>
                    </a:cubicBezTo>
                    <a:cubicBezTo>
                      <a:pt x="1802" y="537"/>
                      <a:pt x="1907" y="420"/>
                      <a:pt x="1907" y="296"/>
                    </a:cubicBezTo>
                    <a:cubicBezTo>
                      <a:pt x="1907" y="188"/>
                      <a:pt x="1825" y="83"/>
                      <a:pt x="1682" y="0"/>
                    </a:cubicBezTo>
                    <a:cubicBezTo>
                      <a:pt x="1682" y="72"/>
                      <a:pt x="1682" y="72"/>
                      <a:pt x="1682" y="72"/>
                    </a:cubicBezTo>
                    <a:cubicBezTo>
                      <a:pt x="1682" y="224"/>
                      <a:pt x="1557" y="355"/>
                      <a:pt x="1367" y="4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highlight>
                    <a:srgbClr val="FFFF00"/>
                  </a:highlight>
                  <a:latin typeface="Trebuchet MS" panose="020B0603020202020204" pitchFamily="34" charset="0"/>
                </a:endParaRPr>
              </a:p>
            </p:txBody>
          </p:sp>
          <p:sp>
            <p:nvSpPr>
              <p:cNvPr id="129" name="Freeform 33">
                <a:extLst>
                  <a:ext uri="{FF2B5EF4-FFF2-40B4-BE49-F238E27FC236}">
                    <a16:creationId xmlns:a16="http://schemas.microsoft.com/office/drawing/2014/main" id="{D8E1DE9D-9127-4A6E-8AEF-E042A5E37B54}"/>
                  </a:ext>
                </a:extLst>
              </p:cNvPr>
              <p:cNvSpPr>
                <a:spLocks noEditPoints="1"/>
              </p:cNvSpPr>
              <p:nvPr/>
            </p:nvSpPr>
            <p:spPr bwMode="auto">
              <a:xfrm>
                <a:off x="4588957" y="4394300"/>
                <a:ext cx="118549" cy="40999"/>
              </a:xfrm>
              <a:custGeom>
                <a:avLst/>
                <a:gdLst>
                  <a:gd name="T0" fmla="*/ 1737 w 2001"/>
                  <a:gd name="T1" fmla="*/ 215 h 693"/>
                  <a:gd name="T2" fmla="*/ 1002 w 2001"/>
                  <a:gd name="T3" fmla="*/ 363 h 693"/>
                  <a:gd name="T4" fmla="*/ 266 w 2001"/>
                  <a:gd name="T5" fmla="*/ 215 h 693"/>
                  <a:gd name="T6" fmla="*/ 0 w 2001"/>
                  <a:gd name="T7" fmla="*/ 0 h 693"/>
                  <a:gd name="T8" fmla="*/ 0 w 2001"/>
                  <a:gd name="T9" fmla="*/ 220 h 693"/>
                  <a:gd name="T10" fmla="*/ 287 w 2001"/>
                  <a:gd name="T11" fmla="*/ 550 h 693"/>
                  <a:gd name="T12" fmla="*/ 1000 w 2001"/>
                  <a:gd name="T13" fmla="*/ 693 h 693"/>
                  <a:gd name="T14" fmla="*/ 1715 w 2001"/>
                  <a:gd name="T15" fmla="*/ 550 h 693"/>
                  <a:gd name="T16" fmla="*/ 2001 w 2001"/>
                  <a:gd name="T17" fmla="*/ 220 h 693"/>
                  <a:gd name="T18" fmla="*/ 2001 w 2001"/>
                  <a:gd name="T19" fmla="*/ 2 h 693"/>
                  <a:gd name="T20" fmla="*/ 1737 w 2001"/>
                  <a:gd name="T21" fmla="*/ 215 h 693"/>
                  <a:gd name="T22" fmla="*/ 143 w 2001"/>
                  <a:gd name="T23" fmla="*/ 373 h 693"/>
                  <a:gd name="T24" fmla="*/ 118 w 2001"/>
                  <a:gd name="T25" fmla="*/ 398 h 693"/>
                  <a:gd name="T26" fmla="*/ 93 w 2001"/>
                  <a:gd name="T27" fmla="*/ 373 h 693"/>
                  <a:gd name="T28" fmla="*/ 93 w 2001"/>
                  <a:gd name="T29" fmla="*/ 182 h 693"/>
                  <a:gd name="T30" fmla="*/ 113 w 2001"/>
                  <a:gd name="T31" fmla="*/ 157 h 693"/>
                  <a:gd name="T32" fmla="*/ 118 w 2001"/>
                  <a:gd name="T33" fmla="*/ 156 h 693"/>
                  <a:gd name="T34" fmla="*/ 143 w 2001"/>
                  <a:gd name="T35" fmla="*/ 182 h 693"/>
                  <a:gd name="T36" fmla="*/ 143 w 2001"/>
                  <a:gd name="T37" fmla="*/ 373 h 693"/>
                  <a:gd name="T38" fmla="*/ 424 w 2001"/>
                  <a:gd name="T39" fmla="*/ 534 h 693"/>
                  <a:gd name="T40" fmla="*/ 399 w 2001"/>
                  <a:gd name="T41" fmla="*/ 559 h 693"/>
                  <a:gd name="T42" fmla="*/ 374 w 2001"/>
                  <a:gd name="T43" fmla="*/ 534 h 693"/>
                  <a:gd name="T44" fmla="*/ 374 w 2001"/>
                  <a:gd name="T45" fmla="*/ 345 h 693"/>
                  <a:gd name="T46" fmla="*/ 394 w 2001"/>
                  <a:gd name="T47" fmla="*/ 318 h 693"/>
                  <a:gd name="T48" fmla="*/ 396 w 2001"/>
                  <a:gd name="T49" fmla="*/ 318 h 693"/>
                  <a:gd name="T50" fmla="*/ 424 w 2001"/>
                  <a:gd name="T51" fmla="*/ 345 h 693"/>
                  <a:gd name="T52" fmla="*/ 424 w 2001"/>
                  <a:gd name="T53" fmla="*/ 534 h 693"/>
                  <a:gd name="T54" fmla="*/ 853 w 2001"/>
                  <a:gd name="T55" fmla="*/ 625 h 693"/>
                  <a:gd name="T56" fmla="*/ 827 w 2001"/>
                  <a:gd name="T57" fmla="*/ 651 h 693"/>
                  <a:gd name="T58" fmla="*/ 802 w 2001"/>
                  <a:gd name="T59" fmla="*/ 625 h 693"/>
                  <a:gd name="T60" fmla="*/ 802 w 2001"/>
                  <a:gd name="T61" fmla="*/ 435 h 693"/>
                  <a:gd name="T62" fmla="*/ 822 w 2001"/>
                  <a:gd name="T63" fmla="*/ 410 h 693"/>
                  <a:gd name="T64" fmla="*/ 824 w 2001"/>
                  <a:gd name="T65" fmla="*/ 410 h 693"/>
                  <a:gd name="T66" fmla="*/ 853 w 2001"/>
                  <a:gd name="T67" fmla="*/ 435 h 693"/>
                  <a:gd name="T68" fmla="*/ 853 w 2001"/>
                  <a:gd name="T69" fmla="*/ 625 h 693"/>
                  <a:gd name="T70" fmla="*/ 1304 w 2001"/>
                  <a:gd name="T71" fmla="*/ 598 h 693"/>
                  <a:gd name="T72" fmla="*/ 1279 w 2001"/>
                  <a:gd name="T73" fmla="*/ 623 h 693"/>
                  <a:gd name="T74" fmla="*/ 1254 w 2001"/>
                  <a:gd name="T75" fmla="*/ 598 h 693"/>
                  <a:gd name="T76" fmla="*/ 1254 w 2001"/>
                  <a:gd name="T77" fmla="*/ 423 h 693"/>
                  <a:gd name="T78" fmla="*/ 1274 w 2001"/>
                  <a:gd name="T79" fmla="*/ 398 h 693"/>
                  <a:gd name="T80" fmla="*/ 1279 w 2001"/>
                  <a:gd name="T81" fmla="*/ 397 h 693"/>
                  <a:gd name="T82" fmla="*/ 1304 w 2001"/>
                  <a:gd name="T83" fmla="*/ 423 h 693"/>
                  <a:gd name="T84" fmla="*/ 1304 w 2001"/>
                  <a:gd name="T85" fmla="*/ 598 h 693"/>
                  <a:gd name="T86" fmla="*/ 1706 w 2001"/>
                  <a:gd name="T87" fmla="*/ 487 h 693"/>
                  <a:gd name="T88" fmla="*/ 1681 w 2001"/>
                  <a:gd name="T89" fmla="*/ 512 h 693"/>
                  <a:gd name="T90" fmla="*/ 1656 w 2001"/>
                  <a:gd name="T91" fmla="*/ 487 h 693"/>
                  <a:gd name="T92" fmla="*/ 1656 w 2001"/>
                  <a:gd name="T93" fmla="*/ 312 h 693"/>
                  <a:gd name="T94" fmla="*/ 1676 w 2001"/>
                  <a:gd name="T95" fmla="*/ 287 h 693"/>
                  <a:gd name="T96" fmla="*/ 1681 w 2001"/>
                  <a:gd name="T97" fmla="*/ 286 h 693"/>
                  <a:gd name="T98" fmla="*/ 1706 w 2001"/>
                  <a:gd name="T99" fmla="*/ 312 h 693"/>
                  <a:gd name="T100" fmla="*/ 1706 w 2001"/>
                  <a:gd name="T101" fmla="*/ 487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01" h="693">
                    <a:moveTo>
                      <a:pt x="1737" y="215"/>
                    </a:moveTo>
                    <a:cubicBezTo>
                      <a:pt x="1547" y="307"/>
                      <a:pt x="1288" y="363"/>
                      <a:pt x="1002" y="363"/>
                    </a:cubicBezTo>
                    <a:cubicBezTo>
                      <a:pt x="715" y="363"/>
                      <a:pt x="455" y="307"/>
                      <a:pt x="266" y="215"/>
                    </a:cubicBezTo>
                    <a:cubicBezTo>
                      <a:pt x="146" y="157"/>
                      <a:pt x="53" y="84"/>
                      <a:pt x="0" y="0"/>
                    </a:cubicBezTo>
                    <a:cubicBezTo>
                      <a:pt x="0" y="220"/>
                      <a:pt x="0" y="220"/>
                      <a:pt x="0" y="220"/>
                    </a:cubicBezTo>
                    <a:cubicBezTo>
                      <a:pt x="0" y="343"/>
                      <a:pt x="106" y="462"/>
                      <a:pt x="287" y="550"/>
                    </a:cubicBezTo>
                    <a:cubicBezTo>
                      <a:pt x="468" y="638"/>
                      <a:pt x="721" y="693"/>
                      <a:pt x="1000" y="693"/>
                    </a:cubicBezTo>
                    <a:cubicBezTo>
                      <a:pt x="1279" y="693"/>
                      <a:pt x="1533" y="638"/>
                      <a:pt x="1715" y="550"/>
                    </a:cubicBezTo>
                    <a:cubicBezTo>
                      <a:pt x="1896" y="462"/>
                      <a:pt x="2001" y="343"/>
                      <a:pt x="2001" y="220"/>
                    </a:cubicBezTo>
                    <a:cubicBezTo>
                      <a:pt x="2001" y="2"/>
                      <a:pt x="2001" y="2"/>
                      <a:pt x="2001" y="2"/>
                    </a:cubicBezTo>
                    <a:cubicBezTo>
                      <a:pt x="1948" y="86"/>
                      <a:pt x="1855" y="157"/>
                      <a:pt x="1737" y="215"/>
                    </a:cubicBezTo>
                    <a:close/>
                    <a:moveTo>
                      <a:pt x="143" y="373"/>
                    </a:moveTo>
                    <a:cubicBezTo>
                      <a:pt x="144" y="386"/>
                      <a:pt x="132" y="398"/>
                      <a:pt x="118" y="398"/>
                    </a:cubicBezTo>
                    <a:cubicBezTo>
                      <a:pt x="105" y="398"/>
                      <a:pt x="93" y="386"/>
                      <a:pt x="93" y="373"/>
                    </a:cubicBezTo>
                    <a:cubicBezTo>
                      <a:pt x="93" y="182"/>
                      <a:pt x="93" y="182"/>
                      <a:pt x="93" y="182"/>
                    </a:cubicBezTo>
                    <a:cubicBezTo>
                      <a:pt x="93" y="171"/>
                      <a:pt x="102" y="160"/>
                      <a:pt x="113" y="157"/>
                    </a:cubicBezTo>
                    <a:cubicBezTo>
                      <a:pt x="115" y="157"/>
                      <a:pt x="116" y="156"/>
                      <a:pt x="118" y="156"/>
                    </a:cubicBezTo>
                    <a:cubicBezTo>
                      <a:pt x="132" y="156"/>
                      <a:pt x="144" y="169"/>
                      <a:pt x="143" y="182"/>
                    </a:cubicBezTo>
                    <a:lnTo>
                      <a:pt x="143" y="373"/>
                    </a:lnTo>
                    <a:close/>
                    <a:moveTo>
                      <a:pt x="424" y="534"/>
                    </a:moveTo>
                    <a:cubicBezTo>
                      <a:pt x="425" y="547"/>
                      <a:pt x="413" y="559"/>
                      <a:pt x="399" y="559"/>
                    </a:cubicBezTo>
                    <a:cubicBezTo>
                      <a:pt x="386" y="559"/>
                      <a:pt x="374" y="547"/>
                      <a:pt x="374" y="534"/>
                    </a:cubicBezTo>
                    <a:cubicBezTo>
                      <a:pt x="374" y="345"/>
                      <a:pt x="374" y="345"/>
                      <a:pt x="374" y="345"/>
                    </a:cubicBezTo>
                    <a:cubicBezTo>
                      <a:pt x="373" y="333"/>
                      <a:pt x="382" y="321"/>
                      <a:pt x="394" y="318"/>
                    </a:cubicBezTo>
                    <a:cubicBezTo>
                      <a:pt x="395" y="318"/>
                      <a:pt x="395" y="318"/>
                      <a:pt x="396" y="318"/>
                    </a:cubicBezTo>
                    <a:cubicBezTo>
                      <a:pt x="411" y="316"/>
                      <a:pt x="425" y="330"/>
                      <a:pt x="424" y="345"/>
                    </a:cubicBezTo>
                    <a:lnTo>
                      <a:pt x="424" y="534"/>
                    </a:lnTo>
                    <a:close/>
                    <a:moveTo>
                      <a:pt x="853" y="625"/>
                    </a:moveTo>
                    <a:cubicBezTo>
                      <a:pt x="853" y="639"/>
                      <a:pt x="841" y="651"/>
                      <a:pt x="827" y="651"/>
                    </a:cubicBezTo>
                    <a:cubicBezTo>
                      <a:pt x="814" y="651"/>
                      <a:pt x="802" y="639"/>
                      <a:pt x="802" y="625"/>
                    </a:cubicBezTo>
                    <a:cubicBezTo>
                      <a:pt x="802" y="435"/>
                      <a:pt x="802" y="435"/>
                      <a:pt x="802" y="435"/>
                    </a:cubicBezTo>
                    <a:cubicBezTo>
                      <a:pt x="802" y="423"/>
                      <a:pt x="811" y="412"/>
                      <a:pt x="822" y="410"/>
                    </a:cubicBezTo>
                    <a:cubicBezTo>
                      <a:pt x="823" y="410"/>
                      <a:pt x="824" y="410"/>
                      <a:pt x="824" y="410"/>
                    </a:cubicBezTo>
                    <a:cubicBezTo>
                      <a:pt x="839" y="408"/>
                      <a:pt x="853" y="421"/>
                      <a:pt x="853" y="435"/>
                    </a:cubicBezTo>
                    <a:lnTo>
                      <a:pt x="853" y="625"/>
                    </a:lnTo>
                    <a:close/>
                    <a:moveTo>
                      <a:pt x="1304" y="598"/>
                    </a:moveTo>
                    <a:cubicBezTo>
                      <a:pt x="1304" y="611"/>
                      <a:pt x="1292" y="623"/>
                      <a:pt x="1279" y="623"/>
                    </a:cubicBezTo>
                    <a:cubicBezTo>
                      <a:pt x="1266" y="623"/>
                      <a:pt x="1253" y="611"/>
                      <a:pt x="1254" y="598"/>
                    </a:cubicBezTo>
                    <a:cubicBezTo>
                      <a:pt x="1254" y="423"/>
                      <a:pt x="1254" y="423"/>
                      <a:pt x="1254" y="423"/>
                    </a:cubicBezTo>
                    <a:cubicBezTo>
                      <a:pt x="1253" y="412"/>
                      <a:pt x="1262" y="401"/>
                      <a:pt x="1274" y="398"/>
                    </a:cubicBezTo>
                    <a:cubicBezTo>
                      <a:pt x="1275" y="398"/>
                      <a:pt x="1277" y="397"/>
                      <a:pt x="1279" y="397"/>
                    </a:cubicBezTo>
                    <a:cubicBezTo>
                      <a:pt x="1293" y="397"/>
                      <a:pt x="1305" y="410"/>
                      <a:pt x="1304" y="423"/>
                    </a:cubicBezTo>
                    <a:lnTo>
                      <a:pt x="1304" y="598"/>
                    </a:lnTo>
                    <a:close/>
                    <a:moveTo>
                      <a:pt x="1706" y="487"/>
                    </a:moveTo>
                    <a:cubicBezTo>
                      <a:pt x="1706" y="500"/>
                      <a:pt x="1694" y="512"/>
                      <a:pt x="1681" y="512"/>
                    </a:cubicBezTo>
                    <a:cubicBezTo>
                      <a:pt x="1668" y="512"/>
                      <a:pt x="1655" y="500"/>
                      <a:pt x="1656" y="487"/>
                    </a:cubicBezTo>
                    <a:cubicBezTo>
                      <a:pt x="1656" y="312"/>
                      <a:pt x="1656" y="312"/>
                      <a:pt x="1656" y="312"/>
                    </a:cubicBezTo>
                    <a:cubicBezTo>
                      <a:pt x="1655" y="300"/>
                      <a:pt x="1664" y="289"/>
                      <a:pt x="1676" y="287"/>
                    </a:cubicBezTo>
                    <a:cubicBezTo>
                      <a:pt x="1677" y="286"/>
                      <a:pt x="1679" y="286"/>
                      <a:pt x="1681" y="286"/>
                    </a:cubicBezTo>
                    <a:cubicBezTo>
                      <a:pt x="1695" y="286"/>
                      <a:pt x="1707" y="298"/>
                      <a:pt x="1706" y="312"/>
                    </a:cubicBezTo>
                    <a:lnTo>
                      <a:pt x="1706" y="4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highlight>
                    <a:srgbClr val="FFFF00"/>
                  </a:highlight>
                  <a:latin typeface="Trebuchet MS" panose="020B0603020202020204" pitchFamily="34" charset="0"/>
                </a:endParaRPr>
              </a:p>
            </p:txBody>
          </p:sp>
          <p:sp>
            <p:nvSpPr>
              <p:cNvPr id="130" name="Freeform 35">
                <a:extLst>
                  <a:ext uri="{FF2B5EF4-FFF2-40B4-BE49-F238E27FC236}">
                    <a16:creationId xmlns:a16="http://schemas.microsoft.com/office/drawing/2014/main" id="{DFBA7119-02CA-4AFA-BAF6-5BB00C192BBF}"/>
                  </a:ext>
                </a:extLst>
              </p:cNvPr>
              <p:cNvSpPr>
                <a:spLocks noEditPoints="1"/>
              </p:cNvSpPr>
              <p:nvPr/>
            </p:nvSpPr>
            <p:spPr bwMode="auto">
              <a:xfrm>
                <a:off x="4572597" y="4358625"/>
                <a:ext cx="118484" cy="40999"/>
              </a:xfrm>
              <a:custGeom>
                <a:avLst/>
                <a:gdLst>
                  <a:gd name="T0" fmla="*/ 999 w 2000"/>
                  <a:gd name="T1" fmla="*/ 693 h 693"/>
                  <a:gd name="T2" fmla="*/ 2000 w 2000"/>
                  <a:gd name="T3" fmla="*/ 220 h 693"/>
                  <a:gd name="T4" fmla="*/ 1736 w 2000"/>
                  <a:gd name="T5" fmla="*/ 215 h 693"/>
                  <a:gd name="T6" fmla="*/ 265 w 2000"/>
                  <a:gd name="T7" fmla="*/ 215 h 693"/>
                  <a:gd name="T8" fmla="*/ 0 w 2000"/>
                  <a:gd name="T9" fmla="*/ 220 h 693"/>
                  <a:gd name="T10" fmla="*/ 1655 w 2000"/>
                  <a:gd name="T11" fmla="*/ 487 h 693"/>
                  <a:gd name="T12" fmla="*/ 1675 w 2000"/>
                  <a:gd name="T13" fmla="*/ 287 h 693"/>
                  <a:gd name="T14" fmla="*/ 1679 w 2000"/>
                  <a:gd name="T15" fmla="*/ 285 h 693"/>
                  <a:gd name="T16" fmla="*/ 1705 w 2000"/>
                  <a:gd name="T17" fmla="*/ 311 h 693"/>
                  <a:gd name="T18" fmla="*/ 1705 w 2000"/>
                  <a:gd name="T19" fmla="*/ 487 h 693"/>
                  <a:gd name="T20" fmla="*/ 1655 w 2000"/>
                  <a:gd name="T21" fmla="*/ 487 h 693"/>
                  <a:gd name="T22" fmla="*/ 1253 w 2000"/>
                  <a:gd name="T23" fmla="*/ 598 h 693"/>
                  <a:gd name="T24" fmla="*/ 1273 w 2000"/>
                  <a:gd name="T25" fmla="*/ 398 h 693"/>
                  <a:gd name="T26" fmla="*/ 1277 w 2000"/>
                  <a:gd name="T27" fmla="*/ 396 h 693"/>
                  <a:gd name="T28" fmla="*/ 1303 w 2000"/>
                  <a:gd name="T29" fmla="*/ 422 h 693"/>
                  <a:gd name="T30" fmla="*/ 1303 w 2000"/>
                  <a:gd name="T31" fmla="*/ 598 h 693"/>
                  <a:gd name="T32" fmla="*/ 1253 w 2000"/>
                  <a:gd name="T33" fmla="*/ 599 h 693"/>
                  <a:gd name="T34" fmla="*/ 801 w 2000"/>
                  <a:gd name="T35" fmla="*/ 625 h 693"/>
                  <a:gd name="T36" fmla="*/ 824 w 2000"/>
                  <a:gd name="T37" fmla="*/ 410 h 693"/>
                  <a:gd name="T38" fmla="*/ 852 w 2000"/>
                  <a:gd name="T39" fmla="*/ 431 h 693"/>
                  <a:gd name="T40" fmla="*/ 852 w 2000"/>
                  <a:gd name="T41" fmla="*/ 625 h 693"/>
                  <a:gd name="T42" fmla="*/ 801 w 2000"/>
                  <a:gd name="T43" fmla="*/ 626 h 693"/>
                  <a:gd name="T44" fmla="*/ 395 w 2000"/>
                  <a:gd name="T45" fmla="*/ 318 h 693"/>
                  <a:gd name="T46" fmla="*/ 424 w 2000"/>
                  <a:gd name="T47" fmla="*/ 340 h 693"/>
                  <a:gd name="T48" fmla="*/ 424 w 2000"/>
                  <a:gd name="T49" fmla="*/ 534 h 693"/>
                  <a:gd name="T50" fmla="*/ 373 w 2000"/>
                  <a:gd name="T51" fmla="*/ 535 h 693"/>
                  <a:gd name="T52" fmla="*/ 373 w 2000"/>
                  <a:gd name="T53" fmla="*/ 344 h 693"/>
                  <a:gd name="T54" fmla="*/ 92 w 2000"/>
                  <a:gd name="T55" fmla="*/ 373 h 693"/>
                  <a:gd name="T56" fmla="*/ 112 w 2000"/>
                  <a:gd name="T57" fmla="*/ 157 h 693"/>
                  <a:gd name="T58" fmla="*/ 116 w 2000"/>
                  <a:gd name="T59" fmla="*/ 155 h 693"/>
                  <a:gd name="T60" fmla="*/ 143 w 2000"/>
                  <a:gd name="T61" fmla="*/ 181 h 693"/>
                  <a:gd name="T62" fmla="*/ 143 w 2000"/>
                  <a:gd name="T63" fmla="*/ 373 h 693"/>
                  <a:gd name="T64" fmla="*/ 92 w 2000"/>
                  <a:gd name="T65" fmla="*/ 374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00" h="693">
                    <a:moveTo>
                      <a:pt x="286" y="550"/>
                    </a:moveTo>
                    <a:cubicBezTo>
                      <a:pt x="467" y="638"/>
                      <a:pt x="720" y="693"/>
                      <a:pt x="999" y="693"/>
                    </a:cubicBezTo>
                    <a:cubicBezTo>
                      <a:pt x="1279" y="693"/>
                      <a:pt x="1532" y="638"/>
                      <a:pt x="1714" y="550"/>
                    </a:cubicBezTo>
                    <a:cubicBezTo>
                      <a:pt x="1895" y="462"/>
                      <a:pt x="2000" y="343"/>
                      <a:pt x="2000" y="220"/>
                    </a:cubicBezTo>
                    <a:cubicBezTo>
                      <a:pt x="2000" y="2"/>
                      <a:pt x="2000" y="2"/>
                      <a:pt x="2000" y="2"/>
                    </a:cubicBezTo>
                    <a:cubicBezTo>
                      <a:pt x="1947" y="86"/>
                      <a:pt x="1855" y="157"/>
                      <a:pt x="1736" y="215"/>
                    </a:cubicBezTo>
                    <a:cubicBezTo>
                      <a:pt x="1546" y="307"/>
                      <a:pt x="1287" y="363"/>
                      <a:pt x="1001" y="363"/>
                    </a:cubicBezTo>
                    <a:cubicBezTo>
                      <a:pt x="715" y="363"/>
                      <a:pt x="455" y="307"/>
                      <a:pt x="265" y="215"/>
                    </a:cubicBezTo>
                    <a:cubicBezTo>
                      <a:pt x="145" y="157"/>
                      <a:pt x="52" y="84"/>
                      <a:pt x="0" y="0"/>
                    </a:cubicBezTo>
                    <a:cubicBezTo>
                      <a:pt x="0" y="220"/>
                      <a:pt x="0" y="220"/>
                      <a:pt x="0" y="220"/>
                    </a:cubicBezTo>
                    <a:cubicBezTo>
                      <a:pt x="0" y="343"/>
                      <a:pt x="105" y="462"/>
                      <a:pt x="286" y="550"/>
                    </a:cubicBezTo>
                    <a:close/>
                    <a:moveTo>
                      <a:pt x="1655" y="487"/>
                    </a:moveTo>
                    <a:cubicBezTo>
                      <a:pt x="1655" y="312"/>
                      <a:pt x="1655" y="312"/>
                      <a:pt x="1655" y="312"/>
                    </a:cubicBezTo>
                    <a:cubicBezTo>
                      <a:pt x="1655" y="300"/>
                      <a:pt x="1663" y="289"/>
                      <a:pt x="1675" y="287"/>
                    </a:cubicBezTo>
                    <a:cubicBezTo>
                      <a:pt x="1675" y="286"/>
                      <a:pt x="1675" y="286"/>
                      <a:pt x="1675" y="286"/>
                    </a:cubicBezTo>
                    <a:cubicBezTo>
                      <a:pt x="1676" y="285"/>
                      <a:pt x="1678" y="285"/>
                      <a:pt x="1679" y="285"/>
                    </a:cubicBezTo>
                    <a:cubicBezTo>
                      <a:pt x="1680" y="284"/>
                      <a:pt x="1681" y="284"/>
                      <a:pt x="1681" y="285"/>
                    </a:cubicBezTo>
                    <a:cubicBezTo>
                      <a:pt x="1695" y="285"/>
                      <a:pt x="1706" y="297"/>
                      <a:pt x="1705" y="311"/>
                    </a:cubicBezTo>
                    <a:cubicBezTo>
                      <a:pt x="1705" y="311"/>
                      <a:pt x="1705" y="312"/>
                      <a:pt x="1705" y="312"/>
                    </a:cubicBezTo>
                    <a:cubicBezTo>
                      <a:pt x="1705" y="487"/>
                      <a:pt x="1705" y="487"/>
                      <a:pt x="1705" y="487"/>
                    </a:cubicBezTo>
                    <a:cubicBezTo>
                      <a:pt x="1706" y="501"/>
                      <a:pt x="1694" y="512"/>
                      <a:pt x="1681" y="512"/>
                    </a:cubicBezTo>
                    <a:cubicBezTo>
                      <a:pt x="1667" y="512"/>
                      <a:pt x="1655" y="501"/>
                      <a:pt x="1655" y="487"/>
                    </a:cubicBezTo>
                    <a:cubicBezTo>
                      <a:pt x="1655" y="487"/>
                      <a:pt x="1655" y="487"/>
                      <a:pt x="1655" y="487"/>
                    </a:cubicBezTo>
                    <a:close/>
                    <a:moveTo>
                      <a:pt x="1253" y="598"/>
                    </a:moveTo>
                    <a:cubicBezTo>
                      <a:pt x="1253" y="423"/>
                      <a:pt x="1253" y="423"/>
                      <a:pt x="1253" y="423"/>
                    </a:cubicBezTo>
                    <a:cubicBezTo>
                      <a:pt x="1253" y="411"/>
                      <a:pt x="1261" y="401"/>
                      <a:pt x="1273" y="398"/>
                    </a:cubicBezTo>
                    <a:cubicBezTo>
                      <a:pt x="1273" y="398"/>
                      <a:pt x="1273" y="397"/>
                      <a:pt x="1273" y="397"/>
                    </a:cubicBezTo>
                    <a:cubicBezTo>
                      <a:pt x="1274" y="397"/>
                      <a:pt x="1276" y="396"/>
                      <a:pt x="1277" y="396"/>
                    </a:cubicBezTo>
                    <a:cubicBezTo>
                      <a:pt x="1278" y="396"/>
                      <a:pt x="1279" y="396"/>
                      <a:pt x="1279" y="396"/>
                    </a:cubicBezTo>
                    <a:cubicBezTo>
                      <a:pt x="1293" y="397"/>
                      <a:pt x="1304" y="408"/>
                      <a:pt x="1303" y="422"/>
                    </a:cubicBezTo>
                    <a:cubicBezTo>
                      <a:pt x="1303" y="423"/>
                      <a:pt x="1303" y="423"/>
                      <a:pt x="1303" y="423"/>
                    </a:cubicBezTo>
                    <a:cubicBezTo>
                      <a:pt x="1303" y="598"/>
                      <a:pt x="1303" y="598"/>
                      <a:pt x="1303" y="598"/>
                    </a:cubicBezTo>
                    <a:cubicBezTo>
                      <a:pt x="1304" y="612"/>
                      <a:pt x="1292" y="624"/>
                      <a:pt x="1279" y="624"/>
                    </a:cubicBezTo>
                    <a:cubicBezTo>
                      <a:pt x="1265" y="624"/>
                      <a:pt x="1253" y="613"/>
                      <a:pt x="1253" y="599"/>
                    </a:cubicBezTo>
                    <a:cubicBezTo>
                      <a:pt x="1253" y="599"/>
                      <a:pt x="1253" y="598"/>
                      <a:pt x="1253" y="598"/>
                    </a:cubicBezTo>
                    <a:close/>
                    <a:moveTo>
                      <a:pt x="801" y="625"/>
                    </a:moveTo>
                    <a:cubicBezTo>
                      <a:pt x="801" y="435"/>
                      <a:pt x="801" y="435"/>
                      <a:pt x="801" y="435"/>
                    </a:cubicBezTo>
                    <a:cubicBezTo>
                      <a:pt x="801" y="422"/>
                      <a:pt x="811" y="411"/>
                      <a:pt x="824" y="410"/>
                    </a:cubicBezTo>
                    <a:cubicBezTo>
                      <a:pt x="824" y="409"/>
                      <a:pt x="824" y="409"/>
                      <a:pt x="824" y="409"/>
                    </a:cubicBezTo>
                    <a:cubicBezTo>
                      <a:pt x="837" y="407"/>
                      <a:pt x="850" y="417"/>
                      <a:pt x="852" y="431"/>
                    </a:cubicBezTo>
                    <a:cubicBezTo>
                      <a:pt x="852" y="432"/>
                      <a:pt x="852" y="434"/>
                      <a:pt x="852" y="435"/>
                    </a:cubicBezTo>
                    <a:cubicBezTo>
                      <a:pt x="852" y="625"/>
                      <a:pt x="852" y="625"/>
                      <a:pt x="852" y="625"/>
                    </a:cubicBezTo>
                    <a:cubicBezTo>
                      <a:pt x="852" y="639"/>
                      <a:pt x="841" y="651"/>
                      <a:pt x="827" y="651"/>
                    </a:cubicBezTo>
                    <a:cubicBezTo>
                      <a:pt x="813" y="651"/>
                      <a:pt x="802" y="640"/>
                      <a:pt x="801" y="626"/>
                    </a:cubicBezTo>
                    <a:cubicBezTo>
                      <a:pt x="801" y="626"/>
                      <a:pt x="801" y="626"/>
                      <a:pt x="801" y="625"/>
                    </a:cubicBezTo>
                    <a:close/>
                    <a:moveTo>
                      <a:pt x="395" y="318"/>
                    </a:moveTo>
                    <a:cubicBezTo>
                      <a:pt x="396" y="318"/>
                      <a:pt x="396" y="317"/>
                      <a:pt x="396" y="317"/>
                    </a:cubicBezTo>
                    <a:cubicBezTo>
                      <a:pt x="410" y="316"/>
                      <a:pt x="422" y="326"/>
                      <a:pt x="424" y="340"/>
                    </a:cubicBezTo>
                    <a:cubicBezTo>
                      <a:pt x="424" y="342"/>
                      <a:pt x="424" y="343"/>
                      <a:pt x="424" y="344"/>
                    </a:cubicBezTo>
                    <a:cubicBezTo>
                      <a:pt x="424" y="534"/>
                      <a:pt x="424" y="534"/>
                      <a:pt x="424" y="534"/>
                    </a:cubicBezTo>
                    <a:cubicBezTo>
                      <a:pt x="424" y="548"/>
                      <a:pt x="413" y="559"/>
                      <a:pt x="399" y="560"/>
                    </a:cubicBezTo>
                    <a:cubicBezTo>
                      <a:pt x="385" y="560"/>
                      <a:pt x="373" y="549"/>
                      <a:pt x="373" y="535"/>
                    </a:cubicBezTo>
                    <a:cubicBezTo>
                      <a:pt x="373" y="534"/>
                      <a:pt x="373" y="534"/>
                      <a:pt x="373" y="534"/>
                    </a:cubicBezTo>
                    <a:cubicBezTo>
                      <a:pt x="373" y="344"/>
                      <a:pt x="373" y="344"/>
                      <a:pt x="373" y="344"/>
                    </a:cubicBezTo>
                    <a:cubicBezTo>
                      <a:pt x="372" y="331"/>
                      <a:pt x="382" y="320"/>
                      <a:pt x="395" y="318"/>
                    </a:cubicBezTo>
                    <a:close/>
                    <a:moveTo>
                      <a:pt x="92" y="373"/>
                    </a:moveTo>
                    <a:cubicBezTo>
                      <a:pt x="92" y="182"/>
                      <a:pt x="92" y="182"/>
                      <a:pt x="92" y="182"/>
                    </a:cubicBezTo>
                    <a:cubicBezTo>
                      <a:pt x="92" y="170"/>
                      <a:pt x="100" y="160"/>
                      <a:pt x="112" y="157"/>
                    </a:cubicBezTo>
                    <a:cubicBezTo>
                      <a:pt x="112" y="157"/>
                      <a:pt x="112" y="156"/>
                      <a:pt x="112" y="156"/>
                    </a:cubicBezTo>
                    <a:cubicBezTo>
                      <a:pt x="114" y="156"/>
                      <a:pt x="115" y="155"/>
                      <a:pt x="116" y="155"/>
                    </a:cubicBezTo>
                    <a:cubicBezTo>
                      <a:pt x="117" y="155"/>
                      <a:pt x="118" y="155"/>
                      <a:pt x="118" y="155"/>
                    </a:cubicBezTo>
                    <a:cubicBezTo>
                      <a:pt x="132" y="156"/>
                      <a:pt x="143" y="167"/>
                      <a:pt x="143" y="181"/>
                    </a:cubicBezTo>
                    <a:cubicBezTo>
                      <a:pt x="143" y="182"/>
                      <a:pt x="143" y="182"/>
                      <a:pt x="143" y="182"/>
                    </a:cubicBezTo>
                    <a:cubicBezTo>
                      <a:pt x="143" y="373"/>
                      <a:pt x="143" y="373"/>
                      <a:pt x="143" y="373"/>
                    </a:cubicBezTo>
                    <a:cubicBezTo>
                      <a:pt x="143" y="387"/>
                      <a:pt x="132" y="398"/>
                      <a:pt x="118" y="399"/>
                    </a:cubicBezTo>
                    <a:cubicBezTo>
                      <a:pt x="104" y="399"/>
                      <a:pt x="92" y="388"/>
                      <a:pt x="92" y="374"/>
                    </a:cubicBezTo>
                    <a:cubicBezTo>
                      <a:pt x="92" y="373"/>
                      <a:pt x="92" y="373"/>
                      <a:pt x="92" y="3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highlight>
                    <a:srgbClr val="FFFF00"/>
                  </a:highlight>
                  <a:latin typeface="Trebuchet MS" panose="020B0603020202020204" pitchFamily="34" charset="0"/>
                </a:endParaRPr>
              </a:p>
            </p:txBody>
          </p:sp>
        </p:grpSp>
      </p:grpSp>
      <p:sp>
        <p:nvSpPr>
          <p:cNvPr id="146" name="Rectangle 145">
            <a:extLst>
              <a:ext uri="{FF2B5EF4-FFF2-40B4-BE49-F238E27FC236}">
                <a16:creationId xmlns:a16="http://schemas.microsoft.com/office/drawing/2014/main" id="{C9C38BEC-6C05-41A7-B2B8-36431AF62605}"/>
              </a:ext>
            </a:extLst>
          </p:cNvPr>
          <p:cNvSpPr/>
          <p:nvPr/>
        </p:nvSpPr>
        <p:spPr>
          <a:xfrm>
            <a:off x="676275" y="4642700"/>
            <a:ext cx="1785616" cy="45719"/>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highlight>
                <a:srgbClr val="FFFF00"/>
              </a:highlight>
            </a:endParaRPr>
          </a:p>
        </p:txBody>
      </p:sp>
      <p:sp>
        <p:nvSpPr>
          <p:cNvPr id="147" name="Rectangle 146">
            <a:extLst>
              <a:ext uri="{FF2B5EF4-FFF2-40B4-BE49-F238E27FC236}">
                <a16:creationId xmlns:a16="http://schemas.microsoft.com/office/drawing/2014/main" id="{CEEC4270-A5DE-413E-8EC1-D5CB2EFA657B}"/>
              </a:ext>
            </a:extLst>
          </p:cNvPr>
          <p:cNvSpPr/>
          <p:nvPr/>
        </p:nvSpPr>
        <p:spPr>
          <a:xfrm>
            <a:off x="2543484" y="4639843"/>
            <a:ext cx="1785616" cy="45719"/>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highlight>
                <a:srgbClr val="FFFF00"/>
              </a:highlight>
            </a:endParaRPr>
          </a:p>
        </p:txBody>
      </p:sp>
      <p:sp>
        <p:nvSpPr>
          <p:cNvPr id="148" name="Rectangle 147">
            <a:extLst>
              <a:ext uri="{FF2B5EF4-FFF2-40B4-BE49-F238E27FC236}">
                <a16:creationId xmlns:a16="http://schemas.microsoft.com/office/drawing/2014/main" id="{726B7217-D6A9-4811-9385-9D5C33C656FD}"/>
              </a:ext>
            </a:extLst>
          </p:cNvPr>
          <p:cNvSpPr/>
          <p:nvPr/>
        </p:nvSpPr>
        <p:spPr>
          <a:xfrm>
            <a:off x="4397914" y="4637965"/>
            <a:ext cx="1785616" cy="45719"/>
          </a:xfrm>
          <a:prstGeom prst="rect">
            <a:avLst/>
          </a:prstGeom>
          <a:solidFill>
            <a:srgbClr val="1B58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highlight>
                <a:srgbClr val="FFFF00"/>
              </a:highlight>
            </a:endParaRPr>
          </a:p>
        </p:txBody>
      </p:sp>
      <p:sp>
        <p:nvSpPr>
          <p:cNvPr id="149" name="Text Placeholder 1">
            <a:extLst>
              <a:ext uri="{FF2B5EF4-FFF2-40B4-BE49-F238E27FC236}">
                <a16:creationId xmlns:a16="http://schemas.microsoft.com/office/drawing/2014/main" id="{94F51CA4-894F-438D-9C58-BDEE7F94E84B}"/>
              </a:ext>
            </a:extLst>
          </p:cNvPr>
          <p:cNvSpPr txBox="1">
            <a:spLocks/>
          </p:cNvSpPr>
          <p:nvPr/>
        </p:nvSpPr>
        <p:spPr>
          <a:xfrm>
            <a:off x="597267" y="4688250"/>
            <a:ext cx="5678050" cy="4716471"/>
          </a:xfrm>
          <a:prstGeom prst="rect">
            <a:avLst/>
          </a:prstGeom>
          <a:solidFill>
            <a:schemeClr val="bg1"/>
          </a:solidFill>
        </p:spPr>
        <p:txBody>
          <a:bodyPr/>
          <a:lstStyle>
            <a:defPPr>
              <a:defRPr lang="en-US"/>
            </a:defPPr>
            <a:lvl1pPr indent="0" algn="just" defTabSz="584310">
              <a:spcBef>
                <a:spcPts val="600"/>
              </a:spcBef>
              <a:spcAft>
                <a:spcPts val="600"/>
              </a:spcAft>
              <a:buSzPct val="125000"/>
              <a:buFont typeface="Arial" panose="020B0604020202020204" pitchFamily="34" charset="0"/>
              <a:buNone/>
              <a:defRPr sz="1000">
                <a:solidFill>
                  <a:schemeClr val="tx1">
                    <a:lumMod val="75000"/>
                    <a:lumOff val="25000"/>
                  </a:schemeClr>
                </a:solidFill>
                <a:effectLst/>
                <a:latin typeface="Trebuchet MS" panose="020B0603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r>
              <a:rPr lang="en-US" dirty="0">
                <a:highlight>
                  <a:srgbClr val="FFFFFF"/>
                </a:highlight>
              </a:rPr>
              <a:t>Domestic trips reached a total of 8.7 million and continue to recover as was the case throughout 2022. Domestic trips continued to outdo Q1 2019 and were almost double what they were then (+80.8% vs. Q1 2019). The recovery is also evident in terms of travel purposes. VFR accounted for almost half (49.3%) of all trips whilst holidays constituted almost a third (27.0%). Holiday has outgrown its Q1 2019 share, but VFR has yet to reach Q1 2019’s 63.5%. </a:t>
            </a:r>
          </a:p>
          <a:p>
            <a:r>
              <a:rPr lang="en-US" dirty="0">
                <a:highlight>
                  <a:srgbClr val="FFFFFF"/>
                </a:highlight>
              </a:rPr>
              <a:t>In this first quarter of 2023, there were 7.8 million domestic tourists representing a phenomenal growth of +69.4% and a big improvement versus Q1 2022’s +27.5% (over Q1 2019 for both). The growth in tourists (+69.4%) is once more relatively in line with the growth in domestic trips (+80.8%) since the average number of trips per tourist is almost an exact 1:1. This quarter the average number of trips is 1.1 after having grown by +17.3% over Q1 2019. </a:t>
            </a:r>
          </a:p>
          <a:p>
            <a:r>
              <a:rPr lang="en-US" dirty="0">
                <a:highlight>
                  <a:srgbClr val="FFFFFF"/>
                </a:highlight>
              </a:rPr>
              <a:t>Domestic spend has grown greatly this quarter and has almost doubled its Q1 2019’s levels (+187.3%), amounting to a total of ZAR 23.5 billion. This outshines the spend growth experienced in Q3-Q4 2022 (+73.8% &amp; +101.4% vs. Q3 &amp; Q4 2019) and has been brought on by the tremendous growth in trips this quarter (+80.8% over Q1 2019). However, this growth doesn’t represent an all-time high as was the case in Q3-Q4 2022. The average spend for Q1 is ZAR 2,693, growing by +59.3% vs. Q1 2019, </a:t>
            </a:r>
            <a:r>
              <a:rPr lang="en-US" i="1" dirty="0">
                <a:highlight>
                  <a:srgbClr val="FFFFFF"/>
                </a:highlight>
              </a:rPr>
              <a:t>and declining from Q1 2022’s high (ZAR 3,050).</a:t>
            </a:r>
          </a:p>
          <a:p>
            <a:r>
              <a:rPr lang="en-US" dirty="0">
                <a:highlight>
                  <a:srgbClr val="FFFFFF"/>
                </a:highlight>
              </a:rPr>
              <a:t>In Q1 2023, domestic bed nights reached 27.9 million, having grown by +50.6% over Q1 2019. Q1 2023 results have therefore exceeded Q1 2019 levels but have also outdone those of Q1 2016 when bed nights amounted to 26.0 million. The length of stay has however gone down and now amounts to 3.2 nights. This is a lower result than Q1 2019’s 3.8 nights (-16.7%). This trend began in Q1 2021, and is concomitant, although inverse, to trip and bed night growth.</a:t>
            </a:r>
          </a:p>
          <a:p>
            <a:r>
              <a:rPr lang="en-US" dirty="0">
                <a:highlight>
                  <a:srgbClr val="FFFFFF"/>
                </a:highlight>
              </a:rPr>
              <a:t>For the first time since Q1 2020, domestic day trips have outdone their Q1 2019 results. This growth of +26.9% over Q1 2019 has resulted in 44.7 million domestic day trips. In terms of travel purpose, things are also back to normal, with all main reasons almost reaching their Q1 2019 shares (personal shopping 26.5%, business travel 8.7%, religion 2.0%). Holidaying is the only exception here, and it has outpaced Q1 2019 by +8.4% points (23.3%).</a:t>
            </a:r>
            <a:endParaRPr lang="en-US" dirty="0"/>
          </a:p>
        </p:txBody>
      </p:sp>
      <p:sp>
        <p:nvSpPr>
          <p:cNvPr id="3" name="TextBox 76">
            <a:extLst>
              <a:ext uri="{FF2B5EF4-FFF2-40B4-BE49-F238E27FC236}">
                <a16:creationId xmlns:a16="http://schemas.microsoft.com/office/drawing/2014/main" id="{A45E023D-A1B4-3FEA-EAD7-FDA6183C44E6}"/>
              </a:ext>
            </a:extLst>
          </p:cNvPr>
          <p:cNvSpPr txBox="1"/>
          <p:nvPr/>
        </p:nvSpPr>
        <p:spPr>
          <a:xfrm>
            <a:off x="5415753" y="9585227"/>
            <a:ext cx="38472" cy="153888"/>
          </a:xfrm>
          <a:prstGeom prst="rect">
            <a:avLst/>
          </a:prstGeom>
          <a:noFill/>
          <a:ln>
            <a:noFill/>
          </a:ln>
        </p:spPr>
        <p:txBody>
          <a:bodyPr wrap="none" lIns="0" tIns="0" rIns="0" bIns="0" rtlCol="0" anchor="t">
            <a:spAutoFit/>
          </a:bodyPr>
          <a:lstStyle/>
          <a:p>
            <a:pPr algn="r"/>
            <a:r>
              <a:rPr lang="en-US" sz="1000" b="1" dirty="0">
                <a:solidFill>
                  <a:srgbClr val="404040"/>
                </a:solidFill>
                <a:highlight>
                  <a:srgbClr val="FFFF00"/>
                </a:highlight>
                <a:latin typeface="Trebuchet MS" panose="020B0603020202020204" pitchFamily="34" charset="0"/>
                <a:cs typeface="Arial" panose="020B0604020202020204" pitchFamily="34" charset="0"/>
              </a:rPr>
              <a:t> </a:t>
            </a:r>
            <a:endParaRPr lang="en-ZA" sz="1000" dirty="0">
              <a:solidFill>
                <a:srgbClr val="404040"/>
              </a:solidFill>
              <a:highlight>
                <a:srgbClr val="FFFF00"/>
              </a:highlight>
              <a:latin typeface="Trebuchet MS" panose="020B0603020202020204" pitchFamily="34" charset="0"/>
              <a:cs typeface="Arial" panose="020B0604020202020204" pitchFamily="34" charset="0"/>
            </a:endParaRPr>
          </a:p>
        </p:txBody>
      </p:sp>
      <p:sp>
        <p:nvSpPr>
          <p:cNvPr id="5" name="TextBox 76">
            <a:extLst>
              <a:ext uri="{FF2B5EF4-FFF2-40B4-BE49-F238E27FC236}">
                <a16:creationId xmlns:a16="http://schemas.microsoft.com/office/drawing/2014/main" id="{AC2B399B-BDD4-1D8C-C04D-1BF1871F9499}"/>
              </a:ext>
            </a:extLst>
          </p:cNvPr>
          <p:cNvSpPr txBox="1"/>
          <p:nvPr/>
        </p:nvSpPr>
        <p:spPr>
          <a:xfrm>
            <a:off x="2257837" y="9585227"/>
            <a:ext cx="3196388"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3685888501"/>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8CD7EAD1-1DA7-4956-A986-80F6EDC6D345}"/>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59" imgH="360" progId="TCLayout.ActiveDocument.1">
                  <p:embed/>
                </p:oleObj>
              </mc:Choice>
              <mc:Fallback>
                <p:oleObj name="think-cell Slide" r:id="rId3" imgW="359" imgH="360" progId="TCLayout.ActiveDocument.1">
                  <p:embed/>
                  <p:pic>
                    <p:nvPicPr>
                      <p:cNvPr id="4" name="Object 3" hidden="1">
                        <a:extLst>
                          <a:ext uri="{FF2B5EF4-FFF2-40B4-BE49-F238E27FC236}">
                            <a16:creationId xmlns:a16="http://schemas.microsoft.com/office/drawing/2014/main" id="{8CD7EAD1-1DA7-4956-A986-80F6EDC6D345}"/>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grpSp>
        <p:nvGrpSpPr>
          <p:cNvPr id="10" name="קבוצה 9">
            <a:extLst>
              <a:ext uri="{FF2B5EF4-FFF2-40B4-BE49-F238E27FC236}">
                <a16:creationId xmlns:a16="http://schemas.microsoft.com/office/drawing/2014/main" id="{A599BB0F-ADD2-6085-6D3A-8BB211EF8098}"/>
              </a:ext>
            </a:extLst>
          </p:cNvPr>
          <p:cNvGrpSpPr/>
          <p:nvPr/>
        </p:nvGrpSpPr>
        <p:grpSpPr>
          <a:xfrm>
            <a:off x="6718" y="13059"/>
            <a:ext cx="6856820" cy="1279411"/>
            <a:chOff x="6718" y="13059"/>
            <a:chExt cx="6856820" cy="1279411"/>
          </a:xfrm>
        </p:grpSpPr>
        <p:sp>
          <p:nvSpPr>
            <p:cNvPr id="20" name="TextBox 19"/>
            <p:cNvSpPr txBox="1"/>
            <p:nvPr/>
          </p:nvSpPr>
          <p:spPr>
            <a:xfrm>
              <a:off x="681752" y="424335"/>
              <a:ext cx="4727468" cy="523220"/>
            </a:xfrm>
            <a:prstGeom prst="rect">
              <a:avLst/>
            </a:prstGeom>
            <a:noFill/>
          </p:spPr>
          <p:txBody>
            <a:bodyPr wrap="square" lIns="0" rIns="0" rtlCol="0">
              <a:spAutoFit/>
            </a:bodyPr>
            <a:lstStyle>
              <a:defPPr>
                <a:defRPr lang="en-US"/>
              </a:defPPr>
              <a:lvl1pPr>
                <a:defRPr sz="2800" b="1" kern="0">
                  <a:solidFill>
                    <a:schemeClr val="tx1">
                      <a:lumMod val="75000"/>
                      <a:lumOff val="25000"/>
                    </a:schemeClr>
                  </a:solidFill>
                  <a:latin typeface="Bebas Neue Bold" panose="020B0606020202050201" pitchFamily="34" charset="0"/>
                  <a:cs typeface="Arial" panose="020B0604020202020204" pitchFamily="34" charset="0"/>
                </a:defRPr>
              </a:lvl1pPr>
            </a:lstStyle>
            <a:p>
              <a:r>
                <a:rPr lang="en-ZA" dirty="0"/>
                <a:t>DOMESTIC TOURISM PERFORMANCE</a:t>
              </a:r>
            </a:p>
          </p:txBody>
        </p:sp>
        <p:sp>
          <p:nvSpPr>
            <p:cNvPr id="21" name="Rectangle 20"/>
            <p:cNvSpPr/>
            <p:nvPr/>
          </p:nvSpPr>
          <p:spPr>
            <a:xfrm>
              <a:off x="6718" y="569016"/>
              <a:ext cx="576000" cy="23385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highlight>
                  <a:srgbClr val="FFFF00"/>
                </a:highlight>
              </a:endParaRPr>
            </a:p>
          </p:txBody>
        </p:sp>
        <p:grpSp>
          <p:nvGrpSpPr>
            <p:cNvPr id="341" name="Group 340">
              <a:extLst>
                <a:ext uri="{FF2B5EF4-FFF2-40B4-BE49-F238E27FC236}">
                  <a16:creationId xmlns:a16="http://schemas.microsoft.com/office/drawing/2014/main" id="{D0E8AF54-C124-4416-A290-B52DF9B79F99}"/>
                </a:ext>
              </a:extLst>
            </p:cNvPr>
            <p:cNvGrpSpPr/>
            <p:nvPr/>
          </p:nvGrpSpPr>
          <p:grpSpPr>
            <a:xfrm rot="16200000">
              <a:off x="6081739" y="510671"/>
              <a:ext cx="1279411" cy="284187"/>
              <a:chOff x="-1768098" y="1682693"/>
              <a:chExt cx="10577544" cy="2349518"/>
            </a:xfrm>
          </p:grpSpPr>
          <p:sp>
            <p:nvSpPr>
              <p:cNvPr id="342" name="Freeform 5">
                <a:extLst>
                  <a:ext uri="{FF2B5EF4-FFF2-40B4-BE49-F238E27FC236}">
                    <a16:creationId xmlns:a16="http://schemas.microsoft.com/office/drawing/2014/main" id="{7A7DA167-6D8A-401E-9FED-D658E3D8E1CD}"/>
                  </a:ext>
                </a:extLst>
              </p:cNvPr>
              <p:cNvSpPr>
                <a:spLocks/>
              </p:cNvSpPr>
              <p:nvPr/>
            </p:nvSpPr>
            <p:spPr bwMode="auto">
              <a:xfrm>
                <a:off x="4837440" y="2043889"/>
                <a:ext cx="3972006" cy="1988322"/>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E3010F"/>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343" name="Freeform 5">
                <a:extLst>
                  <a:ext uri="{FF2B5EF4-FFF2-40B4-BE49-F238E27FC236}">
                    <a16:creationId xmlns:a16="http://schemas.microsoft.com/office/drawing/2014/main" id="{E64815FD-BFF2-4424-A580-B03E722615A3}"/>
                  </a:ext>
                </a:extLst>
              </p:cNvPr>
              <p:cNvSpPr>
                <a:spLocks/>
              </p:cNvSpPr>
              <p:nvPr/>
            </p:nvSpPr>
            <p:spPr bwMode="auto">
              <a:xfrm>
                <a:off x="3357940" y="1989081"/>
                <a:ext cx="4081463" cy="2043113"/>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344" name="Freeform 6">
                <a:extLst>
                  <a:ext uri="{FF2B5EF4-FFF2-40B4-BE49-F238E27FC236}">
                    <a16:creationId xmlns:a16="http://schemas.microsoft.com/office/drawing/2014/main" id="{20CBBF24-1EA2-44BC-A20C-5CA74795C07D}"/>
                  </a:ext>
                </a:extLst>
              </p:cNvPr>
              <p:cNvSpPr>
                <a:spLocks/>
              </p:cNvSpPr>
              <p:nvPr/>
            </p:nvSpPr>
            <p:spPr bwMode="auto">
              <a:xfrm>
                <a:off x="1652965" y="1822393"/>
                <a:ext cx="4418013" cy="2209800"/>
              </a:xfrm>
              <a:custGeom>
                <a:avLst/>
                <a:gdLst>
                  <a:gd name="T0" fmla="*/ 1392 w 2783"/>
                  <a:gd name="T1" fmla="*/ 0 h 1392"/>
                  <a:gd name="T2" fmla="*/ 2783 w 2783"/>
                  <a:gd name="T3" fmla="*/ 1392 h 1392"/>
                  <a:gd name="T4" fmla="*/ 1983 w 2783"/>
                  <a:gd name="T5" fmla="*/ 1392 h 1392"/>
                  <a:gd name="T6" fmla="*/ 1392 w 2783"/>
                  <a:gd name="T7" fmla="*/ 800 h 1392"/>
                  <a:gd name="T8" fmla="*/ 800 w 2783"/>
                  <a:gd name="T9" fmla="*/ 1392 h 1392"/>
                  <a:gd name="T10" fmla="*/ 0 w 2783"/>
                  <a:gd name="T11" fmla="*/ 1392 h 1392"/>
                  <a:gd name="T12" fmla="*/ 1392 w 2783"/>
                  <a:gd name="T13" fmla="*/ 0 h 1392"/>
                  <a:gd name="T14" fmla="*/ 1392 w 2783"/>
                  <a:gd name="T15" fmla="*/ 0 h 13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83" h="1392">
                    <a:moveTo>
                      <a:pt x="1392" y="0"/>
                    </a:moveTo>
                    <a:lnTo>
                      <a:pt x="2783" y="1392"/>
                    </a:lnTo>
                    <a:lnTo>
                      <a:pt x="1983" y="1392"/>
                    </a:lnTo>
                    <a:lnTo>
                      <a:pt x="1392" y="800"/>
                    </a:lnTo>
                    <a:lnTo>
                      <a:pt x="800" y="1392"/>
                    </a:lnTo>
                    <a:lnTo>
                      <a:pt x="0" y="1392"/>
                    </a:lnTo>
                    <a:lnTo>
                      <a:pt x="1392" y="0"/>
                    </a:lnTo>
                    <a:lnTo>
                      <a:pt x="1392" y="0"/>
                    </a:lnTo>
                    <a:close/>
                  </a:path>
                </a:pathLst>
              </a:custGeom>
              <a:solidFill>
                <a:srgbClr val="07141A"/>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345" name="Freeform 7">
                <a:extLst>
                  <a:ext uri="{FF2B5EF4-FFF2-40B4-BE49-F238E27FC236}">
                    <a16:creationId xmlns:a16="http://schemas.microsoft.com/office/drawing/2014/main" id="{706F07C8-1216-4103-A305-F247FFA2C058}"/>
                  </a:ext>
                </a:extLst>
              </p:cNvPr>
              <p:cNvSpPr>
                <a:spLocks/>
              </p:cNvSpPr>
              <p:nvPr/>
            </p:nvSpPr>
            <p:spPr bwMode="auto">
              <a:xfrm>
                <a:off x="-45660" y="1741431"/>
                <a:ext cx="4578350" cy="2290763"/>
              </a:xfrm>
              <a:custGeom>
                <a:avLst/>
                <a:gdLst>
                  <a:gd name="T0" fmla="*/ 1442 w 2884"/>
                  <a:gd name="T1" fmla="*/ 0 h 1443"/>
                  <a:gd name="T2" fmla="*/ 2884 w 2884"/>
                  <a:gd name="T3" fmla="*/ 1443 h 1443"/>
                  <a:gd name="T4" fmla="*/ 2055 w 2884"/>
                  <a:gd name="T5" fmla="*/ 1443 h 1443"/>
                  <a:gd name="T6" fmla="*/ 1442 w 2884"/>
                  <a:gd name="T7" fmla="*/ 829 h 1443"/>
                  <a:gd name="T8" fmla="*/ 829 w 2884"/>
                  <a:gd name="T9" fmla="*/ 1443 h 1443"/>
                  <a:gd name="T10" fmla="*/ 0 w 2884"/>
                  <a:gd name="T11" fmla="*/ 1443 h 1443"/>
                  <a:gd name="T12" fmla="*/ 1442 w 2884"/>
                  <a:gd name="T13" fmla="*/ 0 h 1443"/>
                  <a:gd name="T14" fmla="*/ 1442 w 2884"/>
                  <a:gd name="T15" fmla="*/ 0 h 14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4" h="1443">
                    <a:moveTo>
                      <a:pt x="1442" y="0"/>
                    </a:moveTo>
                    <a:lnTo>
                      <a:pt x="2884" y="1443"/>
                    </a:lnTo>
                    <a:lnTo>
                      <a:pt x="2055" y="1443"/>
                    </a:lnTo>
                    <a:lnTo>
                      <a:pt x="1442" y="829"/>
                    </a:lnTo>
                    <a:lnTo>
                      <a:pt x="829" y="1443"/>
                    </a:lnTo>
                    <a:lnTo>
                      <a:pt x="0" y="1443"/>
                    </a:lnTo>
                    <a:lnTo>
                      <a:pt x="1442" y="0"/>
                    </a:lnTo>
                    <a:lnTo>
                      <a:pt x="1442" y="0"/>
                    </a:lnTo>
                    <a:close/>
                  </a:path>
                </a:pathLst>
              </a:custGeom>
              <a:solidFill>
                <a:srgbClr val="008A3B"/>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346" name="Freeform 8">
                <a:extLst>
                  <a:ext uri="{FF2B5EF4-FFF2-40B4-BE49-F238E27FC236}">
                    <a16:creationId xmlns:a16="http://schemas.microsoft.com/office/drawing/2014/main" id="{4D9376E3-11C7-4648-9A79-E9B1116C5831}"/>
                  </a:ext>
                </a:extLst>
              </p:cNvPr>
              <p:cNvSpPr>
                <a:spLocks/>
              </p:cNvSpPr>
              <p:nvPr/>
            </p:nvSpPr>
            <p:spPr bwMode="auto">
              <a:xfrm>
                <a:off x="-1768098" y="1682693"/>
                <a:ext cx="4695825" cy="2349500"/>
              </a:xfrm>
              <a:custGeom>
                <a:avLst/>
                <a:gdLst>
                  <a:gd name="T0" fmla="*/ 1479 w 2958"/>
                  <a:gd name="T1" fmla="*/ 0 h 1480"/>
                  <a:gd name="T2" fmla="*/ 2958 w 2958"/>
                  <a:gd name="T3" fmla="*/ 1480 h 1480"/>
                  <a:gd name="T4" fmla="*/ 2108 w 2958"/>
                  <a:gd name="T5" fmla="*/ 1480 h 1480"/>
                  <a:gd name="T6" fmla="*/ 1479 w 2958"/>
                  <a:gd name="T7" fmla="*/ 851 h 1480"/>
                  <a:gd name="T8" fmla="*/ 850 w 2958"/>
                  <a:gd name="T9" fmla="*/ 1480 h 1480"/>
                  <a:gd name="T10" fmla="*/ 0 w 2958"/>
                  <a:gd name="T11" fmla="*/ 1480 h 1480"/>
                  <a:gd name="T12" fmla="*/ 1479 w 2958"/>
                  <a:gd name="T13" fmla="*/ 0 h 1480"/>
                  <a:gd name="T14" fmla="*/ 1479 w 2958"/>
                  <a:gd name="T15" fmla="*/ 0 h 14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58" h="1480">
                    <a:moveTo>
                      <a:pt x="1479" y="0"/>
                    </a:moveTo>
                    <a:lnTo>
                      <a:pt x="2958" y="1480"/>
                    </a:lnTo>
                    <a:lnTo>
                      <a:pt x="2108" y="1480"/>
                    </a:lnTo>
                    <a:lnTo>
                      <a:pt x="1479" y="851"/>
                    </a:lnTo>
                    <a:lnTo>
                      <a:pt x="850" y="1480"/>
                    </a:lnTo>
                    <a:lnTo>
                      <a:pt x="0" y="1480"/>
                    </a:lnTo>
                    <a:lnTo>
                      <a:pt x="1479" y="0"/>
                    </a:lnTo>
                    <a:lnTo>
                      <a:pt x="1479" y="0"/>
                    </a:lnTo>
                    <a:close/>
                  </a:path>
                </a:pathLst>
              </a:custGeom>
              <a:solidFill>
                <a:srgbClr val="0D3C89"/>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grpSp>
      </p:grpSp>
      <p:sp>
        <p:nvSpPr>
          <p:cNvPr id="132" name="Rectangle 131" hidden="1">
            <a:extLst>
              <a:ext uri="{FF2B5EF4-FFF2-40B4-BE49-F238E27FC236}">
                <a16:creationId xmlns:a16="http://schemas.microsoft.com/office/drawing/2014/main" id="{57197FD4-05A6-4683-A62E-2B1EFB1A6DF3}"/>
              </a:ext>
            </a:extLst>
          </p:cNvPr>
          <p:cNvSpPr/>
          <p:nvPr/>
        </p:nvSpPr>
        <p:spPr>
          <a:xfrm>
            <a:off x="3064468" y="4046703"/>
            <a:ext cx="1620180" cy="461665"/>
          </a:xfrm>
          <a:prstGeom prst="rect">
            <a:avLst/>
          </a:prstGeom>
        </p:spPr>
        <p:txBody>
          <a:bodyPr wrap="square" anchor="ctr">
            <a:spAutoFit/>
          </a:bodyPr>
          <a:lstStyle/>
          <a:p>
            <a:pPr lvl="0" algn="ctr">
              <a:defRPr/>
            </a:pPr>
            <a:r>
              <a:rPr lang="en-ZA" sz="2400" dirty="0">
                <a:solidFill>
                  <a:schemeClr val="accent2"/>
                </a:solidFill>
                <a:latin typeface="Bebas Neue Bold" panose="020B0606020202050201" pitchFamily="34" charset="0"/>
              </a:rPr>
              <a:t>28.5-million</a:t>
            </a:r>
          </a:p>
        </p:txBody>
      </p:sp>
      <p:grpSp>
        <p:nvGrpSpPr>
          <p:cNvPr id="18" name="קבוצה 17">
            <a:extLst>
              <a:ext uri="{FF2B5EF4-FFF2-40B4-BE49-F238E27FC236}">
                <a16:creationId xmlns:a16="http://schemas.microsoft.com/office/drawing/2014/main" id="{9F1B7F2D-B700-4FF8-B08C-C802D5EE8587}"/>
              </a:ext>
            </a:extLst>
          </p:cNvPr>
          <p:cNvGrpSpPr/>
          <p:nvPr/>
        </p:nvGrpSpPr>
        <p:grpSpPr>
          <a:xfrm>
            <a:off x="278650" y="6888215"/>
            <a:ext cx="6345705" cy="987396"/>
            <a:chOff x="278650" y="6888215"/>
            <a:chExt cx="6345705" cy="987396"/>
          </a:xfrm>
        </p:grpSpPr>
        <p:grpSp>
          <p:nvGrpSpPr>
            <p:cNvPr id="188" name="Group 187">
              <a:extLst>
                <a:ext uri="{FF2B5EF4-FFF2-40B4-BE49-F238E27FC236}">
                  <a16:creationId xmlns:a16="http://schemas.microsoft.com/office/drawing/2014/main" id="{558F399F-A3F0-4EC2-95F7-77FA99739025}"/>
                </a:ext>
              </a:extLst>
            </p:cNvPr>
            <p:cNvGrpSpPr/>
            <p:nvPr/>
          </p:nvGrpSpPr>
          <p:grpSpPr>
            <a:xfrm>
              <a:off x="278650" y="6914095"/>
              <a:ext cx="2319066" cy="820437"/>
              <a:chOff x="657159" y="2742373"/>
              <a:chExt cx="2255520" cy="747601"/>
            </a:xfrm>
          </p:grpSpPr>
          <p:sp>
            <p:nvSpPr>
              <p:cNvPr id="189" name="Freeform: Shape 188">
                <a:extLst>
                  <a:ext uri="{FF2B5EF4-FFF2-40B4-BE49-F238E27FC236}">
                    <a16:creationId xmlns:a16="http://schemas.microsoft.com/office/drawing/2014/main" id="{0AF34B61-AD0F-4A45-B153-D4D6A4978522}"/>
                  </a:ext>
                </a:extLst>
              </p:cNvPr>
              <p:cNvSpPr/>
              <p:nvPr/>
            </p:nvSpPr>
            <p:spPr>
              <a:xfrm>
                <a:off x="657159" y="2742373"/>
                <a:ext cx="2255520" cy="140677"/>
              </a:xfrm>
              <a:custGeom>
                <a:avLst/>
                <a:gdLst>
                  <a:gd name="connsiteX0" fmla="*/ 0 w 2225040"/>
                  <a:gd name="connsiteY0" fmla="*/ 91440 h 91440"/>
                  <a:gd name="connsiteX1" fmla="*/ 0 w 2225040"/>
                  <a:gd name="connsiteY1" fmla="*/ 91440 h 91440"/>
                  <a:gd name="connsiteX2" fmla="*/ 71120 w 2225040"/>
                  <a:gd name="connsiteY2" fmla="*/ 0 h 91440"/>
                  <a:gd name="connsiteX3" fmla="*/ 71120 w 2225040"/>
                  <a:gd name="connsiteY3" fmla="*/ 0 h 91440"/>
                  <a:gd name="connsiteX4" fmla="*/ 2225040 w 2225040"/>
                  <a:gd name="connsiteY4" fmla="*/ 0 h 91440"/>
                  <a:gd name="connsiteX5" fmla="*/ 1544320 w 2225040"/>
                  <a:gd name="connsiteY5" fmla="*/ 81280 h 91440"/>
                  <a:gd name="connsiteX6" fmla="*/ 0 w 2225040"/>
                  <a:gd name="connsiteY6" fmla="*/ 91440 h 91440"/>
                  <a:gd name="connsiteX0" fmla="*/ 0 w 2255520"/>
                  <a:gd name="connsiteY0" fmla="*/ 137160 h 137160"/>
                  <a:gd name="connsiteX1" fmla="*/ 30480 w 2255520"/>
                  <a:gd name="connsiteY1" fmla="*/ 91440 h 137160"/>
                  <a:gd name="connsiteX2" fmla="*/ 101600 w 2255520"/>
                  <a:gd name="connsiteY2" fmla="*/ 0 h 137160"/>
                  <a:gd name="connsiteX3" fmla="*/ 101600 w 2255520"/>
                  <a:gd name="connsiteY3" fmla="*/ 0 h 137160"/>
                  <a:gd name="connsiteX4" fmla="*/ 2255520 w 2255520"/>
                  <a:gd name="connsiteY4" fmla="*/ 0 h 137160"/>
                  <a:gd name="connsiteX5" fmla="*/ 1574800 w 2255520"/>
                  <a:gd name="connsiteY5" fmla="*/ 81280 h 137160"/>
                  <a:gd name="connsiteX6" fmla="*/ 0 w 2255520"/>
                  <a:gd name="connsiteY6" fmla="*/ 137160 h 137160"/>
                  <a:gd name="connsiteX0" fmla="*/ 0 w 2255520"/>
                  <a:gd name="connsiteY0" fmla="*/ 137160 h 139700"/>
                  <a:gd name="connsiteX1" fmla="*/ 30480 w 2255520"/>
                  <a:gd name="connsiteY1" fmla="*/ 91440 h 139700"/>
                  <a:gd name="connsiteX2" fmla="*/ 101600 w 2255520"/>
                  <a:gd name="connsiteY2" fmla="*/ 0 h 139700"/>
                  <a:gd name="connsiteX3" fmla="*/ 101600 w 2255520"/>
                  <a:gd name="connsiteY3" fmla="*/ 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37160 h 139700"/>
                  <a:gd name="connsiteX1" fmla="*/ 30480 w 2255520"/>
                  <a:gd name="connsiteY1" fmla="*/ 91440 h 139700"/>
                  <a:gd name="connsiteX2" fmla="*/ 101600 w 2255520"/>
                  <a:gd name="connsiteY2" fmla="*/ 0 h 139700"/>
                  <a:gd name="connsiteX3" fmla="*/ 101600 w 2255520"/>
                  <a:gd name="connsiteY3" fmla="*/ 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37160 h 139700"/>
                  <a:gd name="connsiteX1" fmla="*/ 30480 w 2255520"/>
                  <a:gd name="connsiteY1" fmla="*/ 91440 h 139700"/>
                  <a:gd name="connsiteX2" fmla="*/ 101600 w 2255520"/>
                  <a:gd name="connsiteY2" fmla="*/ 0 h 139700"/>
                  <a:gd name="connsiteX3" fmla="*/ 101600 w 2255520"/>
                  <a:gd name="connsiteY3" fmla="*/ 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49860 h 152400"/>
                  <a:gd name="connsiteX1" fmla="*/ 30480 w 2255520"/>
                  <a:gd name="connsiteY1" fmla="*/ 104140 h 152400"/>
                  <a:gd name="connsiteX2" fmla="*/ 101600 w 2255520"/>
                  <a:gd name="connsiteY2" fmla="*/ 12700 h 152400"/>
                  <a:gd name="connsiteX3" fmla="*/ 248920 w 2255520"/>
                  <a:gd name="connsiteY3" fmla="*/ 0 h 152400"/>
                  <a:gd name="connsiteX4" fmla="*/ 2255520 w 2255520"/>
                  <a:gd name="connsiteY4" fmla="*/ 12700 h 152400"/>
                  <a:gd name="connsiteX5" fmla="*/ 1577340 w 2255520"/>
                  <a:gd name="connsiteY5" fmla="*/ 152400 h 152400"/>
                  <a:gd name="connsiteX6" fmla="*/ 0 w 2255520"/>
                  <a:gd name="connsiteY6" fmla="*/ 149860 h 152400"/>
                  <a:gd name="connsiteX0" fmla="*/ 0 w 2255520"/>
                  <a:gd name="connsiteY0" fmla="*/ 144780 h 147320"/>
                  <a:gd name="connsiteX1" fmla="*/ 30480 w 2255520"/>
                  <a:gd name="connsiteY1" fmla="*/ 99060 h 147320"/>
                  <a:gd name="connsiteX2" fmla="*/ 101600 w 2255520"/>
                  <a:gd name="connsiteY2" fmla="*/ 7620 h 147320"/>
                  <a:gd name="connsiteX3" fmla="*/ 259080 w 2255520"/>
                  <a:gd name="connsiteY3" fmla="*/ 0 h 147320"/>
                  <a:gd name="connsiteX4" fmla="*/ 2255520 w 2255520"/>
                  <a:gd name="connsiteY4" fmla="*/ 7620 h 147320"/>
                  <a:gd name="connsiteX5" fmla="*/ 1577340 w 2255520"/>
                  <a:gd name="connsiteY5" fmla="*/ 147320 h 147320"/>
                  <a:gd name="connsiteX6" fmla="*/ 0 w 2255520"/>
                  <a:gd name="connsiteY6" fmla="*/ 144780 h 147320"/>
                  <a:gd name="connsiteX0" fmla="*/ 0 w 2255520"/>
                  <a:gd name="connsiteY0" fmla="*/ 137160 h 139700"/>
                  <a:gd name="connsiteX1" fmla="*/ 30480 w 2255520"/>
                  <a:gd name="connsiteY1" fmla="*/ 91440 h 139700"/>
                  <a:gd name="connsiteX2" fmla="*/ 101600 w 2255520"/>
                  <a:gd name="connsiteY2" fmla="*/ 0 h 139700"/>
                  <a:gd name="connsiteX3" fmla="*/ 271780 w 2255520"/>
                  <a:gd name="connsiteY3" fmla="*/ 254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37160 h 139700"/>
                  <a:gd name="connsiteX1" fmla="*/ 30480 w 2255520"/>
                  <a:gd name="connsiteY1" fmla="*/ 91440 h 139700"/>
                  <a:gd name="connsiteX2" fmla="*/ 215900 w 2255520"/>
                  <a:gd name="connsiteY2" fmla="*/ 0 h 139700"/>
                  <a:gd name="connsiteX3" fmla="*/ 271780 w 2255520"/>
                  <a:gd name="connsiteY3" fmla="*/ 254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37627 h 140167"/>
                  <a:gd name="connsiteX1" fmla="*/ 30480 w 2255520"/>
                  <a:gd name="connsiteY1" fmla="*/ 91907 h 140167"/>
                  <a:gd name="connsiteX2" fmla="*/ 215900 w 2255520"/>
                  <a:gd name="connsiteY2" fmla="*/ 467 h 140167"/>
                  <a:gd name="connsiteX3" fmla="*/ 271780 w 2255520"/>
                  <a:gd name="connsiteY3" fmla="*/ 3007 h 140167"/>
                  <a:gd name="connsiteX4" fmla="*/ 2255520 w 2255520"/>
                  <a:gd name="connsiteY4" fmla="*/ 467 h 140167"/>
                  <a:gd name="connsiteX5" fmla="*/ 1577340 w 2255520"/>
                  <a:gd name="connsiteY5" fmla="*/ 140167 h 140167"/>
                  <a:gd name="connsiteX6" fmla="*/ 0 w 2255520"/>
                  <a:gd name="connsiteY6" fmla="*/ 137627 h 140167"/>
                  <a:gd name="connsiteX0" fmla="*/ 0 w 2255520"/>
                  <a:gd name="connsiteY0" fmla="*/ 137463 h 140003"/>
                  <a:gd name="connsiteX1" fmla="*/ 30480 w 2255520"/>
                  <a:gd name="connsiteY1" fmla="*/ 91743 h 140003"/>
                  <a:gd name="connsiteX2" fmla="*/ 215900 w 2255520"/>
                  <a:gd name="connsiteY2" fmla="*/ 303 h 140003"/>
                  <a:gd name="connsiteX3" fmla="*/ 276860 w 2255520"/>
                  <a:gd name="connsiteY3" fmla="*/ 5383 h 140003"/>
                  <a:gd name="connsiteX4" fmla="*/ 2255520 w 2255520"/>
                  <a:gd name="connsiteY4" fmla="*/ 303 h 140003"/>
                  <a:gd name="connsiteX5" fmla="*/ 1577340 w 2255520"/>
                  <a:gd name="connsiteY5" fmla="*/ 140003 h 140003"/>
                  <a:gd name="connsiteX6" fmla="*/ 0 w 2255520"/>
                  <a:gd name="connsiteY6" fmla="*/ 137463 h 140003"/>
                  <a:gd name="connsiteX0" fmla="*/ 0 w 2255520"/>
                  <a:gd name="connsiteY0" fmla="*/ 138137 h 140677"/>
                  <a:gd name="connsiteX1" fmla="*/ 30480 w 2255520"/>
                  <a:gd name="connsiteY1" fmla="*/ 92417 h 140677"/>
                  <a:gd name="connsiteX2" fmla="*/ 215900 w 2255520"/>
                  <a:gd name="connsiteY2" fmla="*/ 977 h 140677"/>
                  <a:gd name="connsiteX3" fmla="*/ 292100 w 2255520"/>
                  <a:gd name="connsiteY3" fmla="*/ 977 h 140677"/>
                  <a:gd name="connsiteX4" fmla="*/ 2255520 w 2255520"/>
                  <a:gd name="connsiteY4" fmla="*/ 977 h 140677"/>
                  <a:gd name="connsiteX5" fmla="*/ 1577340 w 2255520"/>
                  <a:gd name="connsiteY5" fmla="*/ 140677 h 140677"/>
                  <a:gd name="connsiteX6" fmla="*/ 0 w 2255520"/>
                  <a:gd name="connsiteY6" fmla="*/ 138137 h 140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5520" h="140677">
                    <a:moveTo>
                      <a:pt x="0" y="138137"/>
                    </a:moveTo>
                    <a:lnTo>
                      <a:pt x="30480" y="92417"/>
                    </a:lnTo>
                    <a:lnTo>
                      <a:pt x="215900" y="977"/>
                    </a:lnTo>
                    <a:cubicBezTo>
                      <a:pt x="234527" y="-716"/>
                      <a:pt x="273473" y="130"/>
                      <a:pt x="292100" y="977"/>
                    </a:cubicBezTo>
                    <a:lnTo>
                      <a:pt x="2255520" y="977"/>
                    </a:lnTo>
                    <a:lnTo>
                      <a:pt x="1577340" y="140677"/>
                    </a:lnTo>
                    <a:lnTo>
                      <a:pt x="0" y="138137"/>
                    </a:lnTo>
                    <a:close/>
                  </a:path>
                </a:pathLst>
              </a:custGeom>
              <a:solidFill>
                <a:srgbClr val="C5C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2" name="Rectangle: Rounded Corners 191">
                <a:extLst>
                  <a:ext uri="{FF2B5EF4-FFF2-40B4-BE49-F238E27FC236}">
                    <a16:creationId xmlns:a16="http://schemas.microsoft.com/office/drawing/2014/main" id="{FA6CEF55-C81F-4990-99D4-6A709FE0615A}"/>
                  </a:ext>
                </a:extLst>
              </p:cNvPr>
              <p:cNvSpPr/>
              <p:nvPr/>
            </p:nvSpPr>
            <p:spPr>
              <a:xfrm>
                <a:off x="657159" y="2850211"/>
                <a:ext cx="2024262" cy="639763"/>
              </a:xfrm>
              <a:prstGeom prst="roundRect">
                <a:avLst/>
              </a:prstGeom>
              <a:noFill/>
              <a:ln w="76200">
                <a:solidFill>
                  <a:srgbClr val="C5C5C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93" name="Freeform 16">
              <a:extLst>
                <a:ext uri="{FF2B5EF4-FFF2-40B4-BE49-F238E27FC236}">
                  <a16:creationId xmlns:a16="http://schemas.microsoft.com/office/drawing/2014/main" id="{3054098F-E271-4353-B38F-66F270745A99}"/>
                </a:ext>
              </a:extLst>
            </p:cNvPr>
            <p:cNvSpPr>
              <a:spLocks/>
            </p:cNvSpPr>
            <p:nvPr/>
          </p:nvSpPr>
          <p:spPr bwMode="auto">
            <a:xfrm flipH="1">
              <a:off x="1796314" y="6888215"/>
              <a:ext cx="3952800" cy="957600"/>
            </a:xfrm>
            <a:custGeom>
              <a:avLst/>
              <a:gdLst>
                <a:gd name="T0" fmla="*/ 42 w 1420"/>
                <a:gd name="T1" fmla="*/ 0 h 320"/>
                <a:gd name="T2" fmla="*/ 0 w 1420"/>
                <a:gd name="T3" fmla="*/ 42 h 320"/>
                <a:gd name="T4" fmla="*/ 0 w 1420"/>
                <a:gd name="T5" fmla="*/ 278 h 320"/>
                <a:gd name="T6" fmla="*/ 42 w 1420"/>
                <a:gd name="T7" fmla="*/ 320 h 320"/>
                <a:gd name="T8" fmla="*/ 1260 w 1420"/>
                <a:gd name="T9" fmla="*/ 320 h 320"/>
                <a:gd name="T10" fmla="*/ 1420 w 1420"/>
                <a:gd name="T11" fmla="*/ 160 h 320"/>
                <a:gd name="T12" fmla="*/ 1260 w 1420"/>
                <a:gd name="T13" fmla="*/ 0 h 320"/>
                <a:gd name="T14" fmla="*/ 42 w 1420"/>
                <a:gd name="T15" fmla="*/ 0 h 3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0" h="320">
                  <a:moveTo>
                    <a:pt x="42" y="0"/>
                  </a:moveTo>
                  <a:cubicBezTo>
                    <a:pt x="19" y="0"/>
                    <a:pt x="0" y="19"/>
                    <a:pt x="0" y="42"/>
                  </a:cubicBezTo>
                  <a:cubicBezTo>
                    <a:pt x="0" y="278"/>
                    <a:pt x="0" y="278"/>
                    <a:pt x="0" y="278"/>
                  </a:cubicBezTo>
                  <a:cubicBezTo>
                    <a:pt x="0" y="302"/>
                    <a:pt x="19" y="320"/>
                    <a:pt x="42" y="320"/>
                  </a:cubicBezTo>
                  <a:cubicBezTo>
                    <a:pt x="1260" y="320"/>
                    <a:pt x="1260" y="320"/>
                    <a:pt x="1260" y="320"/>
                  </a:cubicBezTo>
                  <a:cubicBezTo>
                    <a:pt x="1348" y="320"/>
                    <a:pt x="1420" y="249"/>
                    <a:pt x="1420" y="160"/>
                  </a:cubicBezTo>
                  <a:cubicBezTo>
                    <a:pt x="1420" y="72"/>
                    <a:pt x="1348" y="0"/>
                    <a:pt x="1260" y="0"/>
                  </a:cubicBezTo>
                  <a:cubicBezTo>
                    <a:pt x="42" y="0"/>
                    <a:pt x="42" y="0"/>
                    <a:pt x="42"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p>
          </p:txBody>
        </p:sp>
        <p:sp>
          <p:nvSpPr>
            <p:cNvPr id="194" name="Freeform: Shape 193">
              <a:extLst>
                <a:ext uri="{FF2B5EF4-FFF2-40B4-BE49-F238E27FC236}">
                  <a16:creationId xmlns:a16="http://schemas.microsoft.com/office/drawing/2014/main" id="{A533ACA5-D0FD-4B2C-B101-0DB6854725B4}"/>
                </a:ext>
              </a:extLst>
            </p:cNvPr>
            <p:cNvSpPr>
              <a:spLocks/>
            </p:cNvSpPr>
            <p:nvPr/>
          </p:nvSpPr>
          <p:spPr bwMode="auto">
            <a:xfrm flipH="1">
              <a:off x="4903418" y="7152676"/>
              <a:ext cx="1157248" cy="722935"/>
            </a:xfrm>
            <a:custGeom>
              <a:avLst/>
              <a:gdLst>
                <a:gd name="connsiteX0" fmla="*/ 1028131 w 1125538"/>
                <a:gd name="connsiteY0" fmla="*/ 0 h 658755"/>
                <a:gd name="connsiteX1" fmla="*/ 1019811 w 1125538"/>
                <a:gd name="connsiteY1" fmla="*/ 82659 h 658755"/>
                <a:gd name="connsiteX2" fmla="*/ 593176 w 1125538"/>
                <a:gd name="connsiteY2" fmla="*/ 430077 h 658755"/>
                <a:gd name="connsiteX3" fmla="*/ 103212 w 1125538"/>
                <a:gd name="connsiteY3" fmla="*/ 430077 h 658755"/>
                <a:gd name="connsiteX4" fmla="*/ 22572 w 1125538"/>
                <a:gd name="connsiteY4" fmla="*/ 463778 h 658755"/>
                <a:gd name="connsiteX5" fmla="*/ 8873 w 1125538"/>
                <a:gd name="connsiteY5" fmla="*/ 484017 h 658755"/>
                <a:gd name="connsiteX6" fmla="*/ 8872 w 1125538"/>
                <a:gd name="connsiteY6" fmla="*/ 484017 h 658755"/>
                <a:gd name="connsiteX7" fmla="*/ 0 w 1125538"/>
                <a:gd name="connsiteY7" fmla="*/ 497125 h 658755"/>
                <a:gd name="connsiteX8" fmla="*/ 0 w 1125538"/>
                <a:gd name="connsiteY8" fmla="*/ 510470 h 658755"/>
                <a:gd name="connsiteX9" fmla="*/ 0 w 1125538"/>
                <a:gd name="connsiteY9" fmla="*/ 544366 h 658755"/>
                <a:gd name="connsiteX10" fmla="*/ 114185 w 1125538"/>
                <a:gd name="connsiteY10" fmla="*/ 658755 h 658755"/>
                <a:gd name="connsiteX11" fmla="*/ 690547 w 1125538"/>
                <a:gd name="connsiteY11" fmla="*/ 658755 h 658755"/>
                <a:gd name="connsiteX12" fmla="*/ 998779 w 1125538"/>
                <a:gd name="connsiteY12" fmla="*/ 531769 h 658755"/>
                <a:gd name="connsiteX13" fmla="*/ 1023387 w 1125538"/>
                <a:gd name="connsiteY13" fmla="*/ 501834 h 658755"/>
                <a:gd name="connsiteX14" fmla="*/ 1023388 w 1125538"/>
                <a:gd name="connsiteY14" fmla="*/ 501834 h 658755"/>
                <a:gd name="connsiteX15" fmla="*/ 1051703 w 1125538"/>
                <a:gd name="connsiteY15" fmla="*/ 467389 h 658755"/>
                <a:gd name="connsiteX16" fmla="*/ 1125538 w 1125538"/>
                <a:gd name="connsiteY16" fmla="*/ 222987 h 658755"/>
                <a:gd name="connsiteX17" fmla="*/ 1082937 w 1125538"/>
                <a:gd name="connsiteY17" fmla="*/ 34497 h 658755"/>
                <a:gd name="connsiteX18" fmla="*/ 1066452 w 1125538"/>
                <a:gd name="connsiteY18" fmla="*/ 5619 h 658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25538" h="658755">
                  <a:moveTo>
                    <a:pt x="1028131" y="0"/>
                  </a:moveTo>
                  <a:lnTo>
                    <a:pt x="1019811" y="82659"/>
                  </a:lnTo>
                  <a:cubicBezTo>
                    <a:pt x="979023" y="282040"/>
                    <a:pt x="802772" y="430077"/>
                    <a:pt x="593176" y="430077"/>
                  </a:cubicBezTo>
                  <a:cubicBezTo>
                    <a:pt x="593176" y="430077"/>
                    <a:pt x="593176" y="430077"/>
                    <a:pt x="103212" y="430077"/>
                  </a:cubicBezTo>
                  <a:cubicBezTo>
                    <a:pt x="71909" y="430077"/>
                    <a:pt x="43327" y="443013"/>
                    <a:pt x="22572" y="463778"/>
                  </a:cubicBezTo>
                  <a:lnTo>
                    <a:pt x="8873" y="484017"/>
                  </a:lnTo>
                  <a:lnTo>
                    <a:pt x="8872" y="484017"/>
                  </a:lnTo>
                  <a:lnTo>
                    <a:pt x="0" y="497125"/>
                  </a:lnTo>
                  <a:lnTo>
                    <a:pt x="0" y="510470"/>
                  </a:lnTo>
                  <a:cubicBezTo>
                    <a:pt x="0" y="544366"/>
                    <a:pt x="0" y="544366"/>
                    <a:pt x="0" y="544366"/>
                  </a:cubicBezTo>
                  <a:cubicBezTo>
                    <a:pt x="0" y="609731"/>
                    <a:pt x="51655" y="658755"/>
                    <a:pt x="114185" y="658755"/>
                  </a:cubicBezTo>
                  <a:cubicBezTo>
                    <a:pt x="690547" y="658755"/>
                    <a:pt x="690547" y="658755"/>
                    <a:pt x="690547" y="658755"/>
                  </a:cubicBezTo>
                  <a:cubicBezTo>
                    <a:pt x="811529" y="658755"/>
                    <a:pt x="920277" y="610412"/>
                    <a:pt x="998779" y="531769"/>
                  </a:cubicBezTo>
                  <a:lnTo>
                    <a:pt x="1023387" y="501834"/>
                  </a:lnTo>
                  <a:lnTo>
                    <a:pt x="1023388" y="501834"/>
                  </a:lnTo>
                  <a:lnTo>
                    <a:pt x="1051703" y="467389"/>
                  </a:lnTo>
                  <a:cubicBezTo>
                    <a:pt x="1098394" y="397891"/>
                    <a:pt x="1125538" y="313886"/>
                    <a:pt x="1125538" y="222987"/>
                  </a:cubicBezTo>
                  <a:cubicBezTo>
                    <a:pt x="1125538" y="155579"/>
                    <a:pt x="1110270" y="91618"/>
                    <a:pt x="1082937" y="34497"/>
                  </a:cubicBezTo>
                  <a:lnTo>
                    <a:pt x="1066452" y="5619"/>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noAutofit/>
            </a:bodyPr>
            <a:lstStyle/>
            <a:p>
              <a:endParaRPr lang="en-IN" dirty="0"/>
            </a:p>
          </p:txBody>
        </p:sp>
        <p:sp>
          <p:nvSpPr>
            <p:cNvPr id="195" name="Freeform: Shape 194">
              <a:extLst>
                <a:ext uri="{FF2B5EF4-FFF2-40B4-BE49-F238E27FC236}">
                  <a16:creationId xmlns:a16="http://schemas.microsoft.com/office/drawing/2014/main" id="{3827B210-71E3-4491-988F-25F4796A5D93}"/>
                </a:ext>
              </a:extLst>
            </p:cNvPr>
            <p:cNvSpPr>
              <a:spLocks/>
            </p:cNvSpPr>
            <p:nvPr/>
          </p:nvSpPr>
          <p:spPr bwMode="auto">
            <a:xfrm flipH="1">
              <a:off x="4819710" y="6888215"/>
              <a:ext cx="1804645" cy="822020"/>
            </a:xfrm>
            <a:custGeom>
              <a:avLst/>
              <a:gdLst>
                <a:gd name="connsiteX0" fmla="*/ 1035115 w 1486366"/>
                <a:gd name="connsiteY0" fmla="*/ 0 h 513081"/>
                <a:gd name="connsiteX1" fmla="*/ 0 w 1486366"/>
                <a:gd name="connsiteY1" fmla="*/ 279632 h 513081"/>
                <a:gd name="connsiteX2" fmla="*/ 456372 w 1486366"/>
                <a:gd name="connsiteY2" fmla="*/ 511507 h 513081"/>
                <a:gd name="connsiteX3" fmla="*/ 467107 w 1486366"/>
                <a:gd name="connsiteY3" fmla="*/ 513081 h 513081"/>
                <a:gd name="connsiteX4" fmla="*/ 480807 w 1486366"/>
                <a:gd name="connsiteY4" fmla="*/ 492841 h 513081"/>
                <a:gd name="connsiteX5" fmla="*/ 561447 w 1486366"/>
                <a:gd name="connsiteY5" fmla="*/ 459140 h 513081"/>
                <a:gd name="connsiteX6" fmla="*/ 1051411 w 1486366"/>
                <a:gd name="connsiteY6" fmla="*/ 459140 h 513081"/>
                <a:gd name="connsiteX7" fmla="*/ 1478046 w 1486366"/>
                <a:gd name="connsiteY7" fmla="*/ 111722 h 513081"/>
                <a:gd name="connsiteX8" fmla="*/ 1486366 w 1486366"/>
                <a:gd name="connsiteY8" fmla="*/ 29063 h 513081"/>
                <a:gd name="connsiteX9" fmla="*/ 1438028 w 1486366"/>
                <a:gd name="connsiteY9" fmla="*/ 21975 h 513081"/>
                <a:gd name="connsiteX10" fmla="*/ 1035115 w 1486366"/>
                <a:gd name="connsiteY10" fmla="*/ 0 h 513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6366" h="513081">
                  <a:moveTo>
                    <a:pt x="1035115" y="0"/>
                  </a:moveTo>
                  <a:cubicBezTo>
                    <a:pt x="463437" y="0"/>
                    <a:pt x="0" y="125196"/>
                    <a:pt x="0" y="279632"/>
                  </a:cubicBezTo>
                  <a:cubicBezTo>
                    <a:pt x="0" y="376155"/>
                    <a:pt x="181030" y="461255"/>
                    <a:pt x="456372" y="511507"/>
                  </a:cubicBezTo>
                  <a:lnTo>
                    <a:pt x="467107" y="513081"/>
                  </a:lnTo>
                  <a:lnTo>
                    <a:pt x="480807" y="492841"/>
                  </a:lnTo>
                  <a:cubicBezTo>
                    <a:pt x="501562" y="472076"/>
                    <a:pt x="530144" y="459140"/>
                    <a:pt x="561447" y="459140"/>
                  </a:cubicBezTo>
                  <a:cubicBezTo>
                    <a:pt x="1051411" y="459140"/>
                    <a:pt x="1051411" y="459140"/>
                    <a:pt x="1051411" y="459140"/>
                  </a:cubicBezTo>
                  <a:cubicBezTo>
                    <a:pt x="1261007" y="459140"/>
                    <a:pt x="1437258" y="311103"/>
                    <a:pt x="1478046" y="111722"/>
                  </a:cubicBezTo>
                  <a:lnTo>
                    <a:pt x="1486366" y="29063"/>
                  </a:lnTo>
                  <a:lnTo>
                    <a:pt x="1438028" y="21975"/>
                  </a:lnTo>
                  <a:cubicBezTo>
                    <a:pt x="1314189" y="7825"/>
                    <a:pt x="1178035" y="0"/>
                    <a:pt x="1035115" y="0"/>
                  </a:cubicBezTo>
                  <a:close/>
                </a:path>
              </a:pathLst>
            </a:custGeom>
            <a:solidFill>
              <a:srgbClr val="F2F2F2"/>
            </a:solidFill>
            <a:ln>
              <a:noFill/>
            </a:ln>
          </p:spPr>
          <p:txBody>
            <a:bodyPr vert="horz" wrap="square" lIns="91440" tIns="45720" rIns="91440" bIns="45720" numCol="1" anchor="t" anchorCtr="0" compatLnSpc="1">
              <a:prstTxWarp prst="textNoShape">
                <a:avLst/>
              </a:prstTxWarp>
              <a:noAutofit/>
            </a:bodyPr>
            <a:lstStyle/>
            <a:p>
              <a:endParaRPr lang="en-IN" dirty="0"/>
            </a:p>
          </p:txBody>
        </p:sp>
        <p:sp>
          <p:nvSpPr>
            <p:cNvPr id="281" name="Rectangle 280">
              <a:extLst>
                <a:ext uri="{FF2B5EF4-FFF2-40B4-BE49-F238E27FC236}">
                  <a16:creationId xmlns:a16="http://schemas.microsoft.com/office/drawing/2014/main" id="{F20900F1-8A40-4B33-8303-D0E245F80F03}"/>
                </a:ext>
              </a:extLst>
            </p:cNvPr>
            <p:cNvSpPr/>
            <p:nvPr/>
          </p:nvSpPr>
          <p:spPr>
            <a:xfrm>
              <a:off x="2899769" y="7131497"/>
              <a:ext cx="1665826" cy="461665"/>
            </a:xfrm>
            <a:prstGeom prst="rect">
              <a:avLst/>
            </a:prstGeom>
          </p:spPr>
          <p:txBody>
            <a:bodyPr wrap="square" anchor="ctr">
              <a:spAutoFit/>
            </a:bodyPr>
            <a:lstStyle/>
            <a:p>
              <a:pPr lvl="0" algn="ctr">
                <a:defRPr/>
              </a:pPr>
              <a:r>
                <a:rPr lang="en-ZA" sz="2400" dirty="0">
                  <a:solidFill>
                    <a:schemeClr val="accent2">
                      <a:lumMod val="60000"/>
                      <a:lumOff val="40000"/>
                    </a:schemeClr>
                  </a:solidFill>
                  <a:latin typeface="Bebas Neue Bold" panose="020B0606020202050201" pitchFamily="34" charset="0"/>
                </a:rPr>
                <a:t>44.7 million</a:t>
              </a:r>
            </a:p>
          </p:txBody>
        </p:sp>
        <p:sp>
          <p:nvSpPr>
            <p:cNvPr id="282" name="Rectangle 281">
              <a:extLst>
                <a:ext uri="{FF2B5EF4-FFF2-40B4-BE49-F238E27FC236}">
                  <a16:creationId xmlns:a16="http://schemas.microsoft.com/office/drawing/2014/main" id="{4E50DDD1-CDCC-42DF-AB4E-218A3A6AFA08}"/>
                </a:ext>
              </a:extLst>
            </p:cNvPr>
            <p:cNvSpPr/>
            <p:nvPr/>
          </p:nvSpPr>
          <p:spPr>
            <a:xfrm>
              <a:off x="5062259" y="7162274"/>
              <a:ext cx="797013" cy="400110"/>
            </a:xfrm>
            <a:prstGeom prst="rect">
              <a:avLst/>
            </a:prstGeom>
          </p:spPr>
          <p:txBody>
            <a:bodyPr wrap="none" anchor="ctr">
              <a:spAutoFit/>
            </a:bodyPr>
            <a:lstStyle/>
            <a:p>
              <a:pPr algn="ctr"/>
              <a:r>
                <a:rPr lang="en-IN" sz="2000" dirty="0">
                  <a:solidFill>
                    <a:schemeClr val="accent2">
                      <a:lumMod val="60000"/>
                      <a:lumOff val="40000"/>
                    </a:schemeClr>
                  </a:solidFill>
                  <a:latin typeface="Bebas Neue Bold" panose="020B0606020202050201" pitchFamily="34" charset="0"/>
                </a:rPr>
                <a:t>+28.1%</a:t>
              </a:r>
            </a:p>
          </p:txBody>
        </p:sp>
        <p:sp>
          <p:nvSpPr>
            <p:cNvPr id="283" name="Rectangle 282">
              <a:extLst>
                <a:ext uri="{FF2B5EF4-FFF2-40B4-BE49-F238E27FC236}">
                  <a16:creationId xmlns:a16="http://schemas.microsoft.com/office/drawing/2014/main" id="{E4B26E73-95DA-4DE1-A48C-766D87AE4CCD}"/>
                </a:ext>
              </a:extLst>
            </p:cNvPr>
            <p:cNvSpPr/>
            <p:nvPr/>
          </p:nvSpPr>
          <p:spPr>
            <a:xfrm>
              <a:off x="652496" y="7208441"/>
              <a:ext cx="785471" cy="307777"/>
            </a:xfrm>
            <a:prstGeom prst="rect">
              <a:avLst/>
            </a:prstGeom>
          </p:spPr>
          <p:txBody>
            <a:bodyPr wrap="none" lIns="0" tIns="0" rIns="0" bIns="0" anchor="ctr">
              <a:spAutoFit/>
            </a:bodyPr>
            <a:lstStyle/>
            <a:p>
              <a:pPr lvl="0" algn="r">
                <a:defRPr/>
              </a:pPr>
              <a:r>
                <a:rPr lang="en-ZA" sz="2000" kern="0" dirty="0">
                  <a:solidFill>
                    <a:schemeClr val="accent2">
                      <a:lumMod val="60000"/>
                      <a:lumOff val="40000"/>
                    </a:schemeClr>
                  </a:solidFill>
                  <a:latin typeface="Bebas Neue Bold" panose="020B0606020202050201" pitchFamily="34" charset="0"/>
                </a:rPr>
                <a:t>DAY TRIPS</a:t>
              </a:r>
            </a:p>
          </p:txBody>
        </p:sp>
        <p:grpSp>
          <p:nvGrpSpPr>
            <p:cNvPr id="7" name="Group 6">
              <a:extLst>
                <a:ext uri="{FF2B5EF4-FFF2-40B4-BE49-F238E27FC236}">
                  <a16:creationId xmlns:a16="http://schemas.microsoft.com/office/drawing/2014/main" id="{66F607E7-FF1B-4CCE-BB72-6006847010CE}"/>
                </a:ext>
              </a:extLst>
            </p:cNvPr>
            <p:cNvGrpSpPr/>
            <p:nvPr/>
          </p:nvGrpSpPr>
          <p:grpSpPr>
            <a:xfrm>
              <a:off x="1908939" y="7011283"/>
              <a:ext cx="657787" cy="702093"/>
              <a:chOff x="2339600" y="7350056"/>
              <a:chExt cx="639763" cy="639763"/>
            </a:xfrm>
          </p:grpSpPr>
          <p:sp>
            <p:nvSpPr>
              <p:cNvPr id="280" name="Oval 20">
                <a:extLst>
                  <a:ext uri="{FF2B5EF4-FFF2-40B4-BE49-F238E27FC236}">
                    <a16:creationId xmlns:a16="http://schemas.microsoft.com/office/drawing/2014/main" id="{9CCD1807-94CF-4B2E-910C-6AF46990ED24}"/>
                  </a:ext>
                </a:extLst>
              </p:cNvPr>
              <p:cNvSpPr>
                <a:spLocks noChangeArrowheads="1"/>
              </p:cNvSpPr>
              <p:nvPr/>
            </p:nvSpPr>
            <p:spPr bwMode="auto">
              <a:xfrm flipH="1">
                <a:off x="2339600" y="7350056"/>
                <a:ext cx="639763" cy="639763"/>
              </a:xfrm>
              <a:prstGeom prst="ellipse">
                <a:avLst/>
              </a:pr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IN" dirty="0"/>
              </a:p>
            </p:txBody>
          </p:sp>
          <p:grpSp>
            <p:nvGrpSpPr>
              <p:cNvPr id="316" name="Group 315">
                <a:extLst>
                  <a:ext uri="{FF2B5EF4-FFF2-40B4-BE49-F238E27FC236}">
                    <a16:creationId xmlns:a16="http://schemas.microsoft.com/office/drawing/2014/main" id="{F2134E5A-4D44-4E22-84A2-1DA51D5429B3}"/>
                  </a:ext>
                </a:extLst>
              </p:cNvPr>
              <p:cNvGrpSpPr/>
              <p:nvPr/>
            </p:nvGrpSpPr>
            <p:grpSpPr>
              <a:xfrm>
                <a:off x="2427362" y="7419150"/>
                <a:ext cx="461393" cy="456127"/>
                <a:chOff x="10761737" y="7482650"/>
                <a:chExt cx="461393" cy="456127"/>
              </a:xfrm>
            </p:grpSpPr>
            <p:sp>
              <p:nvSpPr>
                <p:cNvPr id="317" name="Freeform 99">
                  <a:extLst>
                    <a:ext uri="{FF2B5EF4-FFF2-40B4-BE49-F238E27FC236}">
                      <a16:creationId xmlns:a16="http://schemas.microsoft.com/office/drawing/2014/main" id="{743A9A02-8826-485A-ACF1-C8A8B8F5BCFA}"/>
                    </a:ext>
                  </a:extLst>
                </p:cNvPr>
                <p:cNvSpPr>
                  <a:spLocks noEditPoints="1"/>
                </p:cNvSpPr>
                <p:nvPr/>
              </p:nvSpPr>
              <p:spPr bwMode="auto">
                <a:xfrm>
                  <a:off x="10761737" y="7610043"/>
                  <a:ext cx="196299" cy="195627"/>
                </a:xfrm>
                <a:custGeom>
                  <a:avLst/>
                  <a:gdLst>
                    <a:gd name="T0" fmla="*/ 851 w 1023"/>
                    <a:gd name="T1" fmla="*/ 603 h 1024"/>
                    <a:gd name="T2" fmla="*/ 1023 w 1023"/>
                    <a:gd name="T3" fmla="*/ 512 h 1024"/>
                    <a:gd name="T4" fmla="*/ 851 w 1023"/>
                    <a:gd name="T5" fmla="*/ 421 h 1024"/>
                    <a:gd name="T6" fmla="*/ 955 w 1023"/>
                    <a:gd name="T7" fmla="*/ 256 h 1024"/>
                    <a:gd name="T8" fmla="*/ 760 w 1023"/>
                    <a:gd name="T9" fmla="*/ 264 h 1024"/>
                    <a:gd name="T10" fmla="*/ 768 w 1023"/>
                    <a:gd name="T11" fmla="*/ 69 h 1024"/>
                    <a:gd name="T12" fmla="*/ 603 w 1023"/>
                    <a:gd name="T13" fmla="*/ 173 h 1024"/>
                    <a:gd name="T14" fmla="*/ 512 w 1023"/>
                    <a:gd name="T15" fmla="*/ 0 h 1024"/>
                    <a:gd name="T16" fmla="*/ 421 w 1023"/>
                    <a:gd name="T17" fmla="*/ 173 h 1024"/>
                    <a:gd name="T18" fmla="*/ 256 w 1023"/>
                    <a:gd name="T19" fmla="*/ 69 h 1024"/>
                    <a:gd name="T20" fmla="*/ 264 w 1023"/>
                    <a:gd name="T21" fmla="*/ 264 h 1024"/>
                    <a:gd name="T22" fmla="*/ 69 w 1023"/>
                    <a:gd name="T23" fmla="*/ 256 h 1024"/>
                    <a:gd name="T24" fmla="*/ 173 w 1023"/>
                    <a:gd name="T25" fmla="*/ 421 h 1024"/>
                    <a:gd name="T26" fmla="*/ 0 w 1023"/>
                    <a:gd name="T27" fmla="*/ 512 h 1024"/>
                    <a:gd name="T28" fmla="*/ 173 w 1023"/>
                    <a:gd name="T29" fmla="*/ 603 h 1024"/>
                    <a:gd name="T30" fmla="*/ 69 w 1023"/>
                    <a:gd name="T31" fmla="*/ 768 h 1024"/>
                    <a:gd name="T32" fmla="*/ 264 w 1023"/>
                    <a:gd name="T33" fmla="*/ 760 h 1024"/>
                    <a:gd name="T34" fmla="*/ 256 w 1023"/>
                    <a:gd name="T35" fmla="*/ 955 h 1024"/>
                    <a:gd name="T36" fmla="*/ 421 w 1023"/>
                    <a:gd name="T37" fmla="*/ 851 h 1024"/>
                    <a:gd name="T38" fmla="*/ 512 w 1023"/>
                    <a:gd name="T39" fmla="*/ 1024 h 1024"/>
                    <a:gd name="T40" fmla="*/ 603 w 1023"/>
                    <a:gd name="T41" fmla="*/ 851 h 1024"/>
                    <a:gd name="T42" fmla="*/ 768 w 1023"/>
                    <a:gd name="T43" fmla="*/ 955 h 1024"/>
                    <a:gd name="T44" fmla="*/ 760 w 1023"/>
                    <a:gd name="T45" fmla="*/ 760 h 1024"/>
                    <a:gd name="T46" fmla="*/ 955 w 1023"/>
                    <a:gd name="T47" fmla="*/ 768 h 1024"/>
                    <a:gd name="T48" fmla="*/ 851 w 1023"/>
                    <a:gd name="T49" fmla="*/ 603 h 1024"/>
                    <a:gd name="T50" fmla="*/ 512 w 1023"/>
                    <a:gd name="T51" fmla="*/ 768 h 1024"/>
                    <a:gd name="T52" fmla="*/ 256 w 1023"/>
                    <a:gd name="T53" fmla="*/ 512 h 1024"/>
                    <a:gd name="T54" fmla="*/ 512 w 1023"/>
                    <a:gd name="T55" fmla="*/ 256 h 1024"/>
                    <a:gd name="T56" fmla="*/ 768 w 1023"/>
                    <a:gd name="T57" fmla="*/ 512 h 1024"/>
                    <a:gd name="T58" fmla="*/ 512 w 1023"/>
                    <a:gd name="T59" fmla="*/ 768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3" h="1024">
                      <a:moveTo>
                        <a:pt x="851" y="603"/>
                      </a:moveTo>
                      <a:cubicBezTo>
                        <a:pt x="1023" y="512"/>
                        <a:pt x="1023" y="512"/>
                        <a:pt x="1023" y="512"/>
                      </a:cubicBezTo>
                      <a:cubicBezTo>
                        <a:pt x="851" y="421"/>
                        <a:pt x="851" y="421"/>
                        <a:pt x="851" y="421"/>
                      </a:cubicBezTo>
                      <a:cubicBezTo>
                        <a:pt x="955" y="256"/>
                        <a:pt x="955" y="256"/>
                        <a:pt x="955" y="256"/>
                      </a:cubicBezTo>
                      <a:cubicBezTo>
                        <a:pt x="760" y="264"/>
                        <a:pt x="760" y="264"/>
                        <a:pt x="760" y="264"/>
                      </a:cubicBezTo>
                      <a:cubicBezTo>
                        <a:pt x="768" y="69"/>
                        <a:pt x="768" y="69"/>
                        <a:pt x="768" y="69"/>
                      </a:cubicBezTo>
                      <a:cubicBezTo>
                        <a:pt x="603" y="173"/>
                        <a:pt x="603" y="173"/>
                        <a:pt x="603" y="173"/>
                      </a:cubicBezTo>
                      <a:cubicBezTo>
                        <a:pt x="512" y="0"/>
                        <a:pt x="512" y="0"/>
                        <a:pt x="512" y="0"/>
                      </a:cubicBezTo>
                      <a:cubicBezTo>
                        <a:pt x="421" y="173"/>
                        <a:pt x="421" y="173"/>
                        <a:pt x="421" y="173"/>
                      </a:cubicBezTo>
                      <a:cubicBezTo>
                        <a:pt x="256" y="69"/>
                        <a:pt x="256" y="69"/>
                        <a:pt x="256" y="69"/>
                      </a:cubicBezTo>
                      <a:cubicBezTo>
                        <a:pt x="264" y="264"/>
                        <a:pt x="264" y="264"/>
                        <a:pt x="264" y="264"/>
                      </a:cubicBezTo>
                      <a:cubicBezTo>
                        <a:pt x="69" y="256"/>
                        <a:pt x="69" y="256"/>
                        <a:pt x="69" y="256"/>
                      </a:cubicBezTo>
                      <a:cubicBezTo>
                        <a:pt x="173" y="421"/>
                        <a:pt x="173" y="421"/>
                        <a:pt x="173" y="421"/>
                      </a:cubicBezTo>
                      <a:cubicBezTo>
                        <a:pt x="0" y="512"/>
                        <a:pt x="0" y="512"/>
                        <a:pt x="0" y="512"/>
                      </a:cubicBezTo>
                      <a:cubicBezTo>
                        <a:pt x="173" y="603"/>
                        <a:pt x="173" y="603"/>
                        <a:pt x="173" y="603"/>
                      </a:cubicBezTo>
                      <a:cubicBezTo>
                        <a:pt x="69" y="768"/>
                        <a:pt x="69" y="768"/>
                        <a:pt x="69" y="768"/>
                      </a:cubicBezTo>
                      <a:cubicBezTo>
                        <a:pt x="264" y="760"/>
                        <a:pt x="264" y="760"/>
                        <a:pt x="264" y="760"/>
                      </a:cubicBezTo>
                      <a:cubicBezTo>
                        <a:pt x="256" y="955"/>
                        <a:pt x="256" y="955"/>
                        <a:pt x="256" y="955"/>
                      </a:cubicBezTo>
                      <a:cubicBezTo>
                        <a:pt x="421" y="851"/>
                        <a:pt x="421" y="851"/>
                        <a:pt x="421" y="851"/>
                      </a:cubicBezTo>
                      <a:cubicBezTo>
                        <a:pt x="512" y="1024"/>
                        <a:pt x="512" y="1024"/>
                        <a:pt x="512" y="1024"/>
                      </a:cubicBezTo>
                      <a:cubicBezTo>
                        <a:pt x="603" y="851"/>
                        <a:pt x="603" y="851"/>
                        <a:pt x="603" y="851"/>
                      </a:cubicBezTo>
                      <a:cubicBezTo>
                        <a:pt x="768" y="955"/>
                        <a:pt x="768" y="955"/>
                        <a:pt x="768" y="955"/>
                      </a:cubicBezTo>
                      <a:cubicBezTo>
                        <a:pt x="760" y="760"/>
                        <a:pt x="760" y="760"/>
                        <a:pt x="760" y="760"/>
                      </a:cubicBezTo>
                      <a:cubicBezTo>
                        <a:pt x="955" y="768"/>
                        <a:pt x="955" y="768"/>
                        <a:pt x="955" y="768"/>
                      </a:cubicBezTo>
                      <a:lnTo>
                        <a:pt x="851" y="603"/>
                      </a:lnTo>
                      <a:close/>
                      <a:moveTo>
                        <a:pt x="512" y="768"/>
                      </a:moveTo>
                      <a:cubicBezTo>
                        <a:pt x="371" y="768"/>
                        <a:pt x="256" y="653"/>
                        <a:pt x="256" y="512"/>
                      </a:cubicBezTo>
                      <a:cubicBezTo>
                        <a:pt x="256" y="371"/>
                        <a:pt x="371" y="256"/>
                        <a:pt x="512" y="256"/>
                      </a:cubicBezTo>
                      <a:cubicBezTo>
                        <a:pt x="653" y="256"/>
                        <a:pt x="768" y="371"/>
                        <a:pt x="768" y="512"/>
                      </a:cubicBezTo>
                      <a:cubicBezTo>
                        <a:pt x="768" y="653"/>
                        <a:pt x="653" y="768"/>
                        <a:pt x="512" y="76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p>
              </p:txBody>
            </p:sp>
            <p:sp>
              <p:nvSpPr>
                <p:cNvPr id="318" name="Freeform 100">
                  <a:extLst>
                    <a:ext uri="{FF2B5EF4-FFF2-40B4-BE49-F238E27FC236}">
                      <a16:creationId xmlns:a16="http://schemas.microsoft.com/office/drawing/2014/main" id="{A6D8298D-3D1C-454B-BAC6-BC0F9FDAABC1}"/>
                    </a:ext>
                  </a:extLst>
                </p:cNvPr>
                <p:cNvSpPr>
                  <a:spLocks/>
                </p:cNvSpPr>
                <p:nvPr/>
              </p:nvSpPr>
              <p:spPr bwMode="auto">
                <a:xfrm>
                  <a:off x="10761737" y="7885557"/>
                  <a:ext cx="456799" cy="53220"/>
                </a:xfrm>
                <a:custGeom>
                  <a:avLst/>
                  <a:gdLst>
                    <a:gd name="T0" fmla="*/ 2143 w 2381"/>
                    <a:gd name="T1" fmla="*/ 82 h 279"/>
                    <a:gd name="T2" fmla="*/ 1985 w 2381"/>
                    <a:gd name="T3" fmla="*/ 140 h 279"/>
                    <a:gd name="T4" fmla="*/ 1826 w 2381"/>
                    <a:gd name="T5" fmla="*/ 82 h 279"/>
                    <a:gd name="T6" fmla="*/ 1588 w 2381"/>
                    <a:gd name="T7" fmla="*/ 0 h 279"/>
                    <a:gd name="T8" fmla="*/ 1349 w 2381"/>
                    <a:gd name="T9" fmla="*/ 82 h 279"/>
                    <a:gd name="T10" fmla="*/ 1191 w 2381"/>
                    <a:gd name="T11" fmla="*/ 140 h 279"/>
                    <a:gd name="T12" fmla="*/ 1033 w 2381"/>
                    <a:gd name="T13" fmla="*/ 82 h 279"/>
                    <a:gd name="T14" fmla="*/ 794 w 2381"/>
                    <a:gd name="T15" fmla="*/ 0 h 279"/>
                    <a:gd name="T16" fmla="*/ 556 w 2381"/>
                    <a:gd name="T17" fmla="*/ 82 h 279"/>
                    <a:gd name="T18" fmla="*/ 397 w 2381"/>
                    <a:gd name="T19" fmla="*/ 140 h 279"/>
                    <a:gd name="T20" fmla="*/ 239 w 2381"/>
                    <a:gd name="T21" fmla="*/ 82 h 279"/>
                    <a:gd name="T22" fmla="*/ 0 w 2381"/>
                    <a:gd name="T23" fmla="*/ 0 h 279"/>
                    <a:gd name="T24" fmla="*/ 0 w 2381"/>
                    <a:gd name="T25" fmla="*/ 140 h 279"/>
                    <a:gd name="T26" fmla="*/ 159 w 2381"/>
                    <a:gd name="T27" fmla="*/ 197 h 279"/>
                    <a:gd name="T28" fmla="*/ 397 w 2381"/>
                    <a:gd name="T29" fmla="*/ 279 h 279"/>
                    <a:gd name="T30" fmla="*/ 636 w 2381"/>
                    <a:gd name="T31" fmla="*/ 197 h 279"/>
                    <a:gd name="T32" fmla="*/ 794 w 2381"/>
                    <a:gd name="T33" fmla="*/ 140 h 279"/>
                    <a:gd name="T34" fmla="*/ 952 w 2381"/>
                    <a:gd name="T35" fmla="*/ 197 h 279"/>
                    <a:gd name="T36" fmla="*/ 1191 w 2381"/>
                    <a:gd name="T37" fmla="*/ 279 h 279"/>
                    <a:gd name="T38" fmla="*/ 1429 w 2381"/>
                    <a:gd name="T39" fmla="*/ 197 h 279"/>
                    <a:gd name="T40" fmla="*/ 1588 w 2381"/>
                    <a:gd name="T41" fmla="*/ 140 h 279"/>
                    <a:gd name="T42" fmla="*/ 1746 w 2381"/>
                    <a:gd name="T43" fmla="*/ 197 h 279"/>
                    <a:gd name="T44" fmla="*/ 1984 w 2381"/>
                    <a:gd name="T45" fmla="*/ 279 h 279"/>
                    <a:gd name="T46" fmla="*/ 2223 w 2381"/>
                    <a:gd name="T47" fmla="*/ 197 h 279"/>
                    <a:gd name="T48" fmla="*/ 2381 w 2381"/>
                    <a:gd name="T49" fmla="*/ 140 h 279"/>
                    <a:gd name="T50" fmla="*/ 2381 w 2381"/>
                    <a:gd name="T51" fmla="*/ 0 h 279"/>
                    <a:gd name="T52" fmla="*/ 2143 w 2381"/>
                    <a:gd name="T53" fmla="*/ 82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81" h="279">
                      <a:moveTo>
                        <a:pt x="2143" y="82"/>
                      </a:moveTo>
                      <a:cubicBezTo>
                        <a:pt x="2096" y="116"/>
                        <a:pt x="2062" y="140"/>
                        <a:pt x="1985" y="140"/>
                      </a:cubicBezTo>
                      <a:cubicBezTo>
                        <a:pt x="1907" y="140"/>
                        <a:pt x="1873" y="116"/>
                        <a:pt x="1826" y="82"/>
                      </a:cubicBezTo>
                      <a:cubicBezTo>
                        <a:pt x="1774" y="46"/>
                        <a:pt x="1709" y="0"/>
                        <a:pt x="1588" y="0"/>
                      </a:cubicBezTo>
                      <a:cubicBezTo>
                        <a:pt x="1466" y="0"/>
                        <a:pt x="1401" y="46"/>
                        <a:pt x="1349" y="82"/>
                      </a:cubicBezTo>
                      <a:cubicBezTo>
                        <a:pt x="1302" y="116"/>
                        <a:pt x="1268" y="140"/>
                        <a:pt x="1191" y="140"/>
                      </a:cubicBezTo>
                      <a:cubicBezTo>
                        <a:pt x="1114" y="140"/>
                        <a:pt x="1080" y="116"/>
                        <a:pt x="1033" y="82"/>
                      </a:cubicBezTo>
                      <a:cubicBezTo>
                        <a:pt x="980" y="46"/>
                        <a:pt x="915" y="0"/>
                        <a:pt x="794" y="0"/>
                      </a:cubicBezTo>
                      <a:cubicBezTo>
                        <a:pt x="673" y="0"/>
                        <a:pt x="608" y="46"/>
                        <a:pt x="556" y="82"/>
                      </a:cubicBezTo>
                      <a:cubicBezTo>
                        <a:pt x="508" y="116"/>
                        <a:pt x="474" y="140"/>
                        <a:pt x="397" y="140"/>
                      </a:cubicBezTo>
                      <a:cubicBezTo>
                        <a:pt x="320" y="140"/>
                        <a:pt x="286" y="116"/>
                        <a:pt x="239" y="82"/>
                      </a:cubicBezTo>
                      <a:cubicBezTo>
                        <a:pt x="187" y="46"/>
                        <a:pt x="122" y="0"/>
                        <a:pt x="0" y="0"/>
                      </a:cubicBezTo>
                      <a:cubicBezTo>
                        <a:pt x="0" y="140"/>
                        <a:pt x="0" y="140"/>
                        <a:pt x="0" y="140"/>
                      </a:cubicBezTo>
                      <a:cubicBezTo>
                        <a:pt x="78" y="140"/>
                        <a:pt x="112" y="163"/>
                        <a:pt x="159" y="197"/>
                      </a:cubicBezTo>
                      <a:cubicBezTo>
                        <a:pt x="211" y="233"/>
                        <a:pt x="276" y="279"/>
                        <a:pt x="397" y="279"/>
                      </a:cubicBezTo>
                      <a:cubicBezTo>
                        <a:pt x="519" y="279"/>
                        <a:pt x="584" y="233"/>
                        <a:pt x="636" y="197"/>
                      </a:cubicBezTo>
                      <a:cubicBezTo>
                        <a:pt x="683" y="163"/>
                        <a:pt x="717" y="140"/>
                        <a:pt x="794" y="140"/>
                      </a:cubicBezTo>
                      <a:cubicBezTo>
                        <a:pt x="871" y="140"/>
                        <a:pt x="905" y="163"/>
                        <a:pt x="952" y="197"/>
                      </a:cubicBezTo>
                      <a:cubicBezTo>
                        <a:pt x="1005" y="233"/>
                        <a:pt x="1070" y="279"/>
                        <a:pt x="1191" y="279"/>
                      </a:cubicBezTo>
                      <a:cubicBezTo>
                        <a:pt x="1312" y="279"/>
                        <a:pt x="1377" y="233"/>
                        <a:pt x="1429" y="197"/>
                      </a:cubicBezTo>
                      <a:cubicBezTo>
                        <a:pt x="1476" y="163"/>
                        <a:pt x="1511" y="140"/>
                        <a:pt x="1588" y="140"/>
                      </a:cubicBezTo>
                      <a:cubicBezTo>
                        <a:pt x="1665" y="140"/>
                        <a:pt x="1699" y="163"/>
                        <a:pt x="1746" y="197"/>
                      </a:cubicBezTo>
                      <a:cubicBezTo>
                        <a:pt x="1798" y="233"/>
                        <a:pt x="1863" y="279"/>
                        <a:pt x="1984" y="279"/>
                      </a:cubicBezTo>
                      <a:cubicBezTo>
                        <a:pt x="2106" y="279"/>
                        <a:pt x="2171" y="233"/>
                        <a:pt x="2223" y="197"/>
                      </a:cubicBezTo>
                      <a:cubicBezTo>
                        <a:pt x="2270" y="163"/>
                        <a:pt x="2304" y="140"/>
                        <a:pt x="2381" y="140"/>
                      </a:cubicBezTo>
                      <a:cubicBezTo>
                        <a:pt x="2381" y="0"/>
                        <a:pt x="2381" y="0"/>
                        <a:pt x="2381" y="0"/>
                      </a:cubicBezTo>
                      <a:cubicBezTo>
                        <a:pt x="2260" y="0"/>
                        <a:pt x="2195" y="46"/>
                        <a:pt x="2143" y="8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p>
              </p:txBody>
            </p:sp>
            <p:sp>
              <p:nvSpPr>
                <p:cNvPr id="319" name="Freeform 101">
                  <a:extLst>
                    <a:ext uri="{FF2B5EF4-FFF2-40B4-BE49-F238E27FC236}">
                      <a16:creationId xmlns:a16="http://schemas.microsoft.com/office/drawing/2014/main" id="{E4752E46-DFE0-480F-8438-022F6C0EEC8D}"/>
                    </a:ext>
                  </a:extLst>
                </p:cNvPr>
                <p:cNvSpPr>
                  <a:spLocks/>
                </p:cNvSpPr>
                <p:nvPr/>
              </p:nvSpPr>
              <p:spPr bwMode="auto">
                <a:xfrm>
                  <a:off x="10799720" y="7482650"/>
                  <a:ext cx="423410" cy="402907"/>
                </a:xfrm>
                <a:custGeom>
                  <a:avLst/>
                  <a:gdLst>
                    <a:gd name="T0" fmla="*/ 2111 w 2207"/>
                    <a:gd name="T1" fmla="*/ 518 h 2109"/>
                    <a:gd name="T2" fmla="*/ 1743 w 2207"/>
                    <a:gd name="T3" fmla="*/ 148 h 2109"/>
                    <a:gd name="T4" fmla="*/ 1776 w 2207"/>
                    <a:gd name="T5" fmla="*/ 58 h 2109"/>
                    <a:gd name="T6" fmla="*/ 1645 w 2207"/>
                    <a:gd name="T7" fmla="*/ 10 h 2109"/>
                    <a:gd name="T8" fmla="*/ 1612 w 2207"/>
                    <a:gd name="T9" fmla="*/ 100 h 2109"/>
                    <a:gd name="T10" fmla="*/ 695 w 2207"/>
                    <a:gd name="T11" fmla="*/ 580 h 2109"/>
                    <a:gd name="T12" fmla="*/ 667 w 2207"/>
                    <a:gd name="T13" fmla="*/ 657 h 2109"/>
                    <a:gd name="T14" fmla="*/ 748 w 2207"/>
                    <a:gd name="T15" fmla="*/ 672 h 2109"/>
                    <a:gd name="T16" fmla="*/ 1119 w 2207"/>
                    <a:gd name="T17" fmla="*/ 808 h 2109"/>
                    <a:gd name="T18" fmla="*/ 1136 w 2207"/>
                    <a:gd name="T19" fmla="*/ 817 h 2109"/>
                    <a:gd name="T20" fmla="*/ 1154 w 2207"/>
                    <a:gd name="T21" fmla="*/ 817 h 2109"/>
                    <a:gd name="T22" fmla="*/ 1161 w 2207"/>
                    <a:gd name="T23" fmla="*/ 817 h 2109"/>
                    <a:gd name="T24" fmla="*/ 1343 w 2207"/>
                    <a:gd name="T25" fmla="*/ 840 h 2109"/>
                    <a:gd name="T26" fmla="*/ 1018 w 2207"/>
                    <a:gd name="T27" fmla="*/ 1733 h 2109"/>
                    <a:gd name="T28" fmla="*/ 993 w 2207"/>
                    <a:gd name="T29" fmla="*/ 1732 h 2109"/>
                    <a:gd name="T30" fmla="*/ 364 w 2207"/>
                    <a:gd name="T31" fmla="*/ 1837 h 2109"/>
                    <a:gd name="T32" fmla="*/ 0 w 2207"/>
                    <a:gd name="T33" fmla="*/ 2007 h 2109"/>
                    <a:gd name="T34" fmla="*/ 121 w 2207"/>
                    <a:gd name="T35" fmla="*/ 2077 h 2109"/>
                    <a:gd name="T36" fmla="*/ 199 w 2207"/>
                    <a:gd name="T37" fmla="*/ 2109 h 2109"/>
                    <a:gd name="T38" fmla="*/ 277 w 2207"/>
                    <a:gd name="T39" fmla="*/ 2077 h 2109"/>
                    <a:gd name="T40" fmla="*/ 596 w 2207"/>
                    <a:gd name="T41" fmla="*/ 1970 h 2109"/>
                    <a:gd name="T42" fmla="*/ 915 w 2207"/>
                    <a:gd name="T43" fmla="*/ 2077 h 2109"/>
                    <a:gd name="T44" fmla="*/ 993 w 2207"/>
                    <a:gd name="T45" fmla="*/ 2109 h 2109"/>
                    <a:gd name="T46" fmla="*/ 1071 w 2207"/>
                    <a:gd name="T47" fmla="*/ 2077 h 2109"/>
                    <a:gd name="T48" fmla="*/ 1390 w 2207"/>
                    <a:gd name="T49" fmla="*/ 1970 h 2109"/>
                    <a:gd name="T50" fmla="*/ 1708 w 2207"/>
                    <a:gd name="T51" fmla="*/ 2077 h 2109"/>
                    <a:gd name="T52" fmla="*/ 1786 w 2207"/>
                    <a:gd name="T53" fmla="*/ 2109 h 2109"/>
                    <a:gd name="T54" fmla="*/ 1865 w 2207"/>
                    <a:gd name="T55" fmla="*/ 2077 h 2109"/>
                    <a:gd name="T56" fmla="*/ 1986 w 2207"/>
                    <a:gd name="T57" fmla="*/ 2007 h 2109"/>
                    <a:gd name="T58" fmla="*/ 1622 w 2207"/>
                    <a:gd name="T59" fmla="*/ 1837 h 2109"/>
                    <a:gd name="T60" fmla="*/ 1163 w 2207"/>
                    <a:gd name="T61" fmla="*/ 1740 h 2109"/>
                    <a:gd name="T62" fmla="*/ 1474 w 2207"/>
                    <a:gd name="T63" fmla="*/ 887 h 2109"/>
                    <a:gd name="T64" fmla="*/ 1633 w 2207"/>
                    <a:gd name="T65" fmla="*/ 991 h 2109"/>
                    <a:gd name="T66" fmla="*/ 1647 w 2207"/>
                    <a:gd name="T67" fmla="*/ 1003 h 2109"/>
                    <a:gd name="T68" fmla="*/ 1665 w 2207"/>
                    <a:gd name="T69" fmla="*/ 1006 h 2109"/>
                    <a:gd name="T70" fmla="*/ 2037 w 2207"/>
                    <a:gd name="T71" fmla="*/ 1142 h 2109"/>
                    <a:gd name="T72" fmla="*/ 2109 w 2207"/>
                    <a:gd name="T73" fmla="*/ 1182 h 2109"/>
                    <a:gd name="T74" fmla="*/ 2137 w 2207"/>
                    <a:gd name="T75" fmla="*/ 1105 h 2109"/>
                    <a:gd name="T76" fmla="*/ 2111 w 2207"/>
                    <a:gd name="T77" fmla="*/ 518 h 2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07" h="2109">
                      <a:moveTo>
                        <a:pt x="2111" y="518"/>
                      </a:moveTo>
                      <a:cubicBezTo>
                        <a:pt x="2035" y="353"/>
                        <a:pt x="1905" y="224"/>
                        <a:pt x="1743" y="148"/>
                      </a:cubicBezTo>
                      <a:cubicBezTo>
                        <a:pt x="1776" y="58"/>
                        <a:pt x="1776" y="58"/>
                        <a:pt x="1776" y="58"/>
                      </a:cubicBezTo>
                      <a:cubicBezTo>
                        <a:pt x="1645" y="10"/>
                        <a:pt x="1645" y="10"/>
                        <a:pt x="1645" y="10"/>
                      </a:cubicBezTo>
                      <a:cubicBezTo>
                        <a:pt x="1612" y="100"/>
                        <a:pt x="1612" y="100"/>
                        <a:pt x="1612" y="100"/>
                      </a:cubicBezTo>
                      <a:cubicBezTo>
                        <a:pt x="1233" y="0"/>
                        <a:pt x="832" y="204"/>
                        <a:pt x="695" y="580"/>
                      </a:cubicBezTo>
                      <a:cubicBezTo>
                        <a:pt x="667" y="657"/>
                        <a:pt x="667" y="657"/>
                        <a:pt x="667" y="657"/>
                      </a:cubicBezTo>
                      <a:cubicBezTo>
                        <a:pt x="748" y="672"/>
                        <a:pt x="748" y="672"/>
                        <a:pt x="748" y="672"/>
                      </a:cubicBezTo>
                      <a:cubicBezTo>
                        <a:pt x="878" y="697"/>
                        <a:pt x="1004" y="742"/>
                        <a:pt x="1119" y="808"/>
                      </a:cubicBezTo>
                      <a:cubicBezTo>
                        <a:pt x="1136" y="817"/>
                        <a:pt x="1136" y="817"/>
                        <a:pt x="1136" y="817"/>
                      </a:cubicBezTo>
                      <a:cubicBezTo>
                        <a:pt x="1154" y="817"/>
                        <a:pt x="1154" y="817"/>
                        <a:pt x="1154" y="817"/>
                      </a:cubicBezTo>
                      <a:cubicBezTo>
                        <a:pt x="1157" y="817"/>
                        <a:pt x="1159" y="817"/>
                        <a:pt x="1161" y="817"/>
                      </a:cubicBezTo>
                      <a:cubicBezTo>
                        <a:pt x="1223" y="817"/>
                        <a:pt x="1284" y="824"/>
                        <a:pt x="1343" y="840"/>
                      </a:cubicBezTo>
                      <a:cubicBezTo>
                        <a:pt x="1018" y="1733"/>
                        <a:pt x="1018" y="1733"/>
                        <a:pt x="1018" y="1733"/>
                      </a:cubicBezTo>
                      <a:cubicBezTo>
                        <a:pt x="1009" y="1733"/>
                        <a:pt x="1001" y="1732"/>
                        <a:pt x="993" y="1732"/>
                      </a:cubicBezTo>
                      <a:cubicBezTo>
                        <a:pt x="777" y="1732"/>
                        <a:pt x="566" y="1768"/>
                        <a:pt x="364" y="1837"/>
                      </a:cubicBezTo>
                      <a:cubicBezTo>
                        <a:pt x="237" y="1881"/>
                        <a:pt x="115" y="1938"/>
                        <a:pt x="0" y="2007"/>
                      </a:cubicBezTo>
                      <a:cubicBezTo>
                        <a:pt x="53" y="2029"/>
                        <a:pt x="92" y="2057"/>
                        <a:pt x="121" y="2077"/>
                      </a:cubicBezTo>
                      <a:cubicBezTo>
                        <a:pt x="162" y="2106"/>
                        <a:pt x="166" y="2109"/>
                        <a:pt x="199" y="2109"/>
                      </a:cubicBezTo>
                      <a:cubicBezTo>
                        <a:pt x="232" y="2109"/>
                        <a:pt x="237" y="2106"/>
                        <a:pt x="277" y="2077"/>
                      </a:cubicBezTo>
                      <a:cubicBezTo>
                        <a:pt x="335" y="2037"/>
                        <a:pt x="431" y="1970"/>
                        <a:pt x="596" y="1970"/>
                      </a:cubicBezTo>
                      <a:cubicBezTo>
                        <a:pt x="761" y="1970"/>
                        <a:pt x="857" y="2037"/>
                        <a:pt x="915" y="2077"/>
                      </a:cubicBezTo>
                      <a:cubicBezTo>
                        <a:pt x="956" y="2106"/>
                        <a:pt x="960" y="2109"/>
                        <a:pt x="993" y="2109"/>
                      </a:cubicBezTo>
                      <a:cubicBezTo>
                        <a:pt x="1026" y="2109"/>
                        <a:pt x="1030" y="2106"/>
                        <a:pt x="1071" y="2077"/>
                      </a:cubicBezTo>
                      <a:cubicBezTo>
                        <a:pt x="1128" y="2037"/>
                        <a:pt x="1224" y="1970"/>
                        <a:pt x="1390" y="1970"/>
                      </a:cubicBezTo>
                      <a:cubicBezTo>
                        <a:pt x="1555" y="1970"/>
                        <a:pt x="1651" y="2037"/>
                        <a:pt x="1708" y="2077"/>
                      </a:cubicBezTo>
                      <a:cubicBezTo>
                        <a:pt x="1749" y="2106"/>
                        <a:pt x="1753" y="2109"/>
                        <a:pt x="1786" y="2109"/>
                      </a:cubicBezTo>
                      <a:cubicBezTo>
                        <a:pt x="1819" y="2109"/>
                        <a:pt x="1824" y="2106"/>
                        <a:pt x="1865" y="2077"/>
                      </a:cubicBezTo>
                      <a:cubicBezTo>
                        <a:pt x="1894" y="2057"/>
                        <a:pt x="1933" y="2029"/>
                        <a:pt x="1986" y="2007"/>
                      </a:cubicBezTo>
                      <a:cubicBezTo>
                        <a:pt x="1871" y="1938"/>
                        <a:pt x="1749" y="1881"/>
                        <a:pt x="1622" y="1837"/>
                      </a:cubicBezTo>
                      <a:cubicBezTo>
                        <a:pt x="1474" y="1786"/>
                        <a:pt x="1320" y="1754"/>
                        <a:pt x="1163" y="1740"/>
                      </a:cubicBezTo>
                      <a:cubicBezTo>
                        <a:pt x="1474" y="887"/>
                        <a:pt x="1474" y="887"/>
                        <a:pt x="1474" y="887"/>
                      </a:cubicBezTo>
                      <a:cubicBezTo>
                        <a:pt x="1531" y="914"/>
                        <a:pt x="1584" y="949"/>
                        <a:pt x="1633" y="991"/>
                      </a:cubicBezTo>
                      <a:cubicBezTo>
                        <a:pt x="1647" y="1003"/>
                        <a:pt x="1647" y="1003"/>
                        <a:pt x="1647" y="1003"/>
                      </a:cubicBezTo>
                      <a:cubicBezTo>
                        <a:pt x="1665" y="1006"/>
                        <a:pt x="1665" y="1006"/>
                        <a:pt x="1665" y="1006"/>
                      </a:cubicBezTo>
                      <a:cubicBezTo>
                        <a:pt x="1796" y="1031"/>
                        <a:pt x="1921" y="1076"/>
                        <a:pt x="2037" y="1142"/>
                      </a:cubicBezTo>
                      <a:cubicBezTo>
                        <a:pt x="2109" y="1182"/>
                        <a:pt x="2109" y="1182"/>
                        <a:pt x="2109" y="1182"/>
                      </a:cubicBezTo>
                      <a:cubicBezTo>
                        <a:pt x="2137" y="1105"/>
                        <a:pt x="2137" y="1105"/>
                        <a:pt x="2137" y="1105"/>
                      </a:cubicBezTo>
                      <a:cubicBezTo>
                        <a:pt x="2207" y="912"/>
                        <a:pt x="2198" y="704"/>
                        <a:pt x="2111" y="51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p>
              </p:txBody>
            </p:sp>
          </p:grpSp>
        </p:grpSp>
        <p:sp>
          <p:nvSpPr>
            <p:cNvPr id="151" name="Isosceles Triangle 150">
              <a:extLst>
                <a:ext uri="{FF2B5EF4-FFF2-40B4-BE49-F238E27FC236}">
                  <a16:creationId xmlns:a16="http://schemas.microsoft.com/office/drawing/2014/main" id="{7FB569AD-2A50-44B1-A61A-51D5A2F8A2C2}"/>
                </a:ext>
              </a:extLst>
            </p:cNvPr>
            <p:cNvSpPr/>
            <p:nvPr/>
          </p:nvSpPr>
          <p:spPr>
            <a:xfrm rot="10800000" flipV="1">
              <a:off x="5945843" y="7319338"/>
              <a:ext cx="93447" cy="85983"/>
            </a:xfrm>
            <a:prstGeom prst="triangl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grpSp>
      <p:grpSp>
        <p:nvGrpSpPr>
          <p:cNvPr id="22" name="קבוצה 21">
            <a:extLst>
              <a:ext uri="{FF2B5EF4-FFF2-40B4-BE49-F238E27FC236}">
                <a16:creationId xmlns:a16="http://schemas.microsoft.com/office/drawing/2014/main" id="{8A32CDD6-2717-48A9-90B2-75916E624347}"/>
              </a:ext>
            </a:extLst>
          </p:cNvPr>
          <p:cNvGrpSpPr/>
          <p:nvPr/>
        </p:nvGrpSpPr>
        <p:grpSpPr>
          <a:xfrm>
            <a:off x="278650" y="4502950"/>
            <a:ext cx="6345705" cy="957600"/>
            <a:chOff x="278650" y="4502950"/>
            <a:chExt cx="6345705" cy="957600"/>
          </a:xfrm>
        </p:grpSpPr>
        <p:grpSp>
          <p:nvGrpSpPr>
            <p:cNvPr id="135" name="Group 134">
              <a:extLst>
                <a:ext uri="{FF2B5EF4-FFF2-40B4-BE49-F238E27FC236}">
                  <a16:creationId xmlns:a16="http://schemas.microsoft.com/office/drawing/2014/main" id="{864803A2-0C66-4EEE-9AD8-4D3B18E986F2}"/>
                </a:ext>
              </a:extLst>
            </p:cNvPr>
            <p:cNvGrpSpPr/>
            <p:nvPr/>
          </p:nvGrpSpPr>
          <p:grpSpPr>
            <a:xfrm>
              <a:off x="278650" y="4518618"/>
              <a:ext cx="2319066" cy="820437"/>
              <a:chOff x="657159" y="2742373"/>
              <a:chExt cx="2255520" cy="747601"/>
            </a:xfrm>
          </p:grpSpPr>
          <p:sp>
            <p:nvSpPr>
              <p:cNvPr id="139" name="Freeform: Shape 138">
                <a:extLst>
                  <a:ext uri="{FF2B5EF4-FFF2-40B4-BE49-F238E27FC236}">
                    <a16:creationId xmlns:a16="http://schemas.microsoft.com/office/drawing/2014/main" id="{839C97EF-10E0-4211-ABC5-090DA6C00B4D}"/>
                  </a:ext>
                </a:extLst>
              </p:cNvPr>
              <p:cNvSpPr/>
              <p:nvPr/>
            </p:nvSpPr>
            <p:spPr>
              <a:xfrm>
                <a:off x="657159" y="2742373"/>
                <a:ext cx="2255520" cy="140677"/>
              </a:xfrm>
              <a:custGeom>
                <a:avLst/>
                <a:gdLst>
                  <a:gd name="connsiteX0" fmla="*/ 0 w 2225040"/>
                  <a:gd name="connsiteY0" fmla="*/ 91440 h 91440"/>
                  <a:gd name="connsiteX1" fmla="*/ 0 w 2225040"/>
                  <a:gd name="connsiteY1" fmla="*/ 91440 h 91440"/>
                  <a:gd name="connsiteX2" fmla="*/ 71120 w 2225040"/>
                  <a:gd name="connsiteY2" fmla="*/ 0 h 91440"/>
                  <a:gd name="connsiteX3" fmla="*/ 71120 w 2225040"/>
                  <a:gd name="connsiteY3" fmla="*/ 0 h 91440"/>
                  <a:gd name="connsiteX4" fmla="*/ 2225040 w 2225040"/>
                  <a:gd name="connsiteY4" fmla="*/ 0 h 91440"/>
                  <a:gd name="connsiteX5" fmla="*/ 1544320 w 2225040"/>
                  <a:gd name="connsiteY5" fmla="*/ 81280 h 91440"/>
                  <a:gd name="connsiteX6" fmla="*/ 0 w 2225040"/>
                  <a:gd name="connsiteY6" fmla="*/ 91440 h 91440"/>
                  <a:gd name="connsiteX0" fmla="*/ 0 w 2255520"/>
                  <a:gd name="connsiteY0" fmla="*/ 137160 h 137160"/>
                  <a:gd name="connsiteX1" fmla="*/ 30480 w 2255520"/>
                  <a:gd name="connsiteY1" fmla="*/ 91440 h 137160"/>
                  <a:gd name="connsiteX2" fmla="*/ 101600 w 2255520"/>
                  <a:gd name="connsiteY2" fmla="*/ 0 h 137160"/>
                  <a:gd name="connsiteX3" fmla="*/ 101600 w 2255520"/>
                  <a:gd name="connsiteY3" fmla="*/ 0 h 137160"/>
                  <a:gd name="connsiteX4" fmla="*/ 2255520 w 2255520"/>
                  <a:gd name="connsiteY4" fmla="*/ 0 h 137160"/>
                  <a:gd name="connsiteX5" fmla="*/ 1574800 w 2255520"/>
                  <a:gd name="connsiteY5" fmla="*/ 81280 h 137160"/>
                  <a:gd name="connsiteX6" fmla="*/ 0 w 2255520"/>
                  <a:gd name="connsiteY6" fmla="*/ 137160 h 137160"/>
                  <a:gd name="connsiteX0" fmla="*/ 0 w 2255520"/>
                  <a:gd name="connsiteY0" fmla="*/ 137160 h 139700"/>
                  <a:gd name="connsiteX1" fmla="*/ 30480 w 2255520"/>
                  <a:gd name="connsiteY1" fmla="*/ 91440 h 139700"/>
                  <a:gd name="connsiteX2" fmla="*/ 101600 w 2255520"/>
                  <a:gd name="connsiteY2" fmla="*/ 0 h 139700"/>
                  <a:gd name="connsiteX3" fmla="*/ 101600 w 2255520"/>
                  <a:gd name="connsiteY3" fmla="*/ 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37160 h 139700"/>
                  <a:gd name="connsiteX1" fmla="*/ 30480 w 2255520"/>
                  <a:gd name="connsiteY1" fmla="*/ 91440 h 139700"/>
                  <a:gd name="connsiteX2" fmla="*/ 101600 w 2255520"/>
                  <a:gd name="connsiteY2" fmla="*/ 0 h 139700"/>
                  <a:gd name="connsiteX3" fmla="*/ 101600 w 2255520"/>
                  <a:gd name="connsiteY3" fmla="*/ 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37160 h 139700"/>
                  <a:gd name="connsiteX1" fmla="*/ 30480 w 2255520"/>
                  <a:gd name="connsiteY1" fmla="*/ 91440 h 139700"/>
                  <a:gd name="connsiteX2" fmla="*/ 101600 w 2255520"/>
                  <a:gd name="connsiteY2" fmla="*/ 0 h 139700"/>
                  <a:gd name="connsiteX3" fmla="*/ 101600 w 2255520"/>
                  <a:gd name="connsiteY3" fmla="*/ 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49860 h 152400"/>
                  <a:gd name="connsiteX1" fmla="*/ 30480 w 2255520"/>
                  <a:gd name="connsiteY1" fmla="*/ 104140 h 152400"/>
                  <a:gd name="connsiteX2" fmla="*/ 101600 w 2255520"/>
                  <a:gd name="connsiteY2" fmla="*/ 12700 h 152400"/>
                  <a:gd name="connsiteX3" fmla="*/ 248920 w 2255520"/>
                  <a:gd name="connsiteY3" fmla="*/ 0 h 152400"/>
                  <a:gd name="connsiteX4" fmla="*/ 2255520 w 2255520"/>
                  <a:gd name="connsiteY4" fmla="*/ 12700 h 152400"/>
                  <a:gd name="connsiteX5" fmla="*/ 1577340 w 2255520"/>
                  <a:gd name="connsiteY5" fmla="*/ 152400 h 152400"/>
                  <a:gd name="connsiteX6" fmla="*/ 0 w 2255520"/>
                  <a:gd name="connsiteY6" fmla="*/ 149860 h 152400"/>
                  <a:gd name="connsiteX0" fmla="*/ 0 w 2255520"/>
                  <a:gd name="connsiteY0" fmla="*/ 144780 h 147320"/>
                  <a:gd name="connsiteX1" fmla="*/ 30480 w 2255520"/>
                  <a:gd name="connsiteY1" fmla="*/ 99060 h 147320"/>
                  <a:gd name="connsiteX2" fmla="*/ 101600 w 2255520"/>
                  <a:gd name="connsiteY2" fmla="*/ 7620 h 147320"/>
                  <a:gd name="connsiteX3" fmla="*/ 259080 w 2255520"/>
                  <a:gd name="connsiteY3" fmla="*/ 0 h 147320"/>
                  <a:gd name="connsiteX4" fmla="*/ 2255520 w 2255520"/>
                  <a:gd name="connsiteY4" fmla="*/ 7620 h 147320"/>
                  <a:gd name="connsiteX5" fmla="*/ 1577340 w 2255520"/>
                  <a:gd name="connsiteY5" fmla="*/ 147320 h 147320"/>
                  <a:gd name="connsiteX6" fmla="*/ 0 w 2255520"/>
                  <a:gd name="connsiteY6" fmla="*/ 144780 h 147320"/>
                  <a:gd name="connsiteX0" fmla="*/ 0 w 2255520"/>
                  <a:gd name="connsiteY0" fmla="*/ 137160 h 139700"/>
                  <a:gd name="connsiteX1" fmla="*/ 30480 w 2255520"/>
                  <a:gd name="connsiteY1" fmla="*/ 91440 h 139700"/>
                  <a:gd name="connsiteX2" fmla="*/ 101600 w 2255520"/>
                  <a:gd name="connsiteY2" fmla="*/ 0 h 139700"/>
                  <a:gd name="connsiteX3" fmla="*/ 271780 w 2255520"/>
                  <a:gd name="connsiteY3" fmla="*/ 254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37160 h 139700"/>
                  <a:gd name="connsiteX1" fmla="*/ 30480 w 2255520"/>
                  <a:gd name="connsiteY1" fmla="*/ 91440 h 139700"/>
                  <a:gd name="connsiteX2" fmla="*/ 215900 w 2255520"/>
                  <a:gd name="connsiteY2" fmla="*/ 0 h 139700"/>
                  <a:gd name="connsiteX3" fmla="*/ 271780 w 2255520"/>
                  <a:gd name="connsiteY3" fmla="*/ 254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37627 h 140167"/>
                  <a:gd name="connsiteX1" fmla="*/ 30480 w 2255520"/>
                  <a:gd name="connsiteY1" fmla="*/ 91907 h 140167"/>
                  <a:gd name="connsiteX2" fmla="*/ 215900 w 2255520"/>
                  <a:gd name="connsiteY2" fmla="*/ 467 h 140167"/>
                  <a:gd name="connsiteX3" fmla="*/ 271780 w 2255520"/>
                  <a:gd name="connsiteY3" fmla="*/ 3007 h 140167"/>
                  <a:gd name="connsiteX4" fmla="*/ 2255520 w 2255520"/>
                  <a:gd name="connsiteY4" fmla="*/ 467 h 140167"/>
                  <a:gd name="connsiteX5" fmla="*/ 1577340 w 2255520"/>
                  <a:gd name="connsiteY5" fmla="*/ 140167 h 140167"/>
                  <a:gd name="connsiteX6" fmla="*/ 0 w 2255520"/>
                  <a:gd name="connsiteY6" fmla="*/ 137627 h 140167"/>
                  <a:gd name="connsiteX0" fmla="*/ 0 w 2255520"/>
                  <a:gd name="connsiteY0" fmla="*/ 137463 h 140003"/>
                  <a:gd name="connsiteX1" fmla="*/ 30480 w 2255520"/>
                  <a:gd name="connsiteY1" fmla="*/ 91743 h 140003"/>
                  <a:gd name="connsiteX2" fmla="*/ 215900 w 2255520"/>
                  <a:gd name="connsiteY2" fmla="*/ 303 h 140003"/>
                  <a:gd name="connsiteX3" fmla="*/ 276860 w 2255520"/>
                  <a:gd name="connsiteY3" fmla="*/ 5383 h 140003"/>
                  <a:gd name="connsiteX4" fmla="*/ 2255520 w 2255520"/>
                  <a:gd name="connsiteY4" fmla="*/ 303 h 140003"/>
                  <a:gd name="connsiteX5" fmla="*/ 1577340 w 2255520"/>
                  <a:gd name="connsiteY5" fmla="*/ 140003 h 140003"/>
                  <a:gd name="connsiteX6" fmla="*/ 0 w 2255520"/>
                  <a:gd name="connsiteY6" fmla="*/ 137463 h 140003"/>
                  <a:gd name="connsiteX0" fmla="*/ 0 w 2255520"/>
                  <a:gd name="connsiteY0" fmla="*/ 138137 h 140677"/>
                  <a:gd name="connsiteX1" fmla="*/ 30480 w 2255520"/>
                  <a:gd name="connsiteY1" fmla="*/ 92417 h 140677"/>
                  <a:gd name="connsiteX2" fmla="*/ 215900 w 2255520"/>
                  <a:gd name="connsiteY2" fmla="*/ 977 h 140677"/>
                  <a:gd name="connsiteX3" fmla="*/ 292100 w 2255520"/>
                  <a:gd name="connsiteY3" fmla="*/ 977 h 140677"/>
                  <a:gd name="connsiteX4" fmla="*/ 2255520 w 2255520"/>
                  <a:gd name="connsiteY4" fmla="*/ 977 h 140677"/>
                  <a:gd name="connsiteX5" fmla="*/ 1577340 w 2255520"/>
                  <a:gd name="connsiteY5" fmla="*/ 140677 h 140677"/>
                  <a:gd name="connsiteX6" fmla="*/ 0 w 2255520"/>
                  <a:gd name="connsiteY6" fmla="*/ 138137 h 140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5520" h="140677">
                    <a:moveTo>
                      <a:pt x="0" y="138137"/>
                    </a:moveTo>
                    <a:lnTo>
                      <a:pt x="30480" y="92417"/>
                    </a:lnTo>
                    <a:lnTo>
                      <a:pt x="215900" y="977"/>
                    </a:lnTo>
                    <a:cubicBezTo>
                      <a:pt x="234527" y="-716"/>
                      <a:pt x="273473" y="130"/>
                      <a:pt x="292100" y="977"/>
                    </a:cubicBezTo>
                    <a:lnTo>
                      <a:pt x="2255520" y="977"/>
                    </a:lnTo>
                    <a:lnTo>
                      <a:pt x="1577340" y="140677"/>
                    </a:lnTo>
                    <a:lnTo>
                      <a:pt x="0" y="138137"/>
                    </a:lnTo>
                    <a:close/>
                  </a:path>
                </a:pathLst>
              </a:custGeom>
              <a:solidFill>
                <a:srgbClr val="C5C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highlight>
                    <a:srgbClr val="FFFF00"/>
                  </a:highlight>
                </a:endParaRPr>
              </a:p>
            </p:txBody>
          </p:sp>
          <p:sp>
            <p:nvSpPr>
              <p:cNvPr id="140" name="Rectangle: Rounded Corners 139">
                <a:extLst>
                  <a:ext uri="{FF2B5EF4-FFF2-40B4-BE49-F238E27FC236}">
                    <a16:creationId xmlns:a16="http://schemas.microsoft.com/office/drawing/2014/main" id="{85C889DF-53D5-4E7E-A062-A53A5B4AD9E9}"/>
                  </a:ext>
                </a:extLst>
              </p:cNvPr>
              <p:cNvSpPr/>
              <p:nvPr/>
            </p:nvSpPr>
            <p:spPr>
              <a:xfrm>
                <a:off x="657159" y="2850211"/>
                <a:ext cx="2024262" cy="639763"/>
              </a:xfrm>
              <a:prstGeom prst="roundRect">
                <a:avLst/>
              </a:prstGeom>
              <a:noFill/>
              <a:ln w="76200">
                <a:solidFill>
                  <a:srgbClr val="C5C5C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highlight>
                    <a:srgbClr val="FFFF00"/>
                  </a:highlight>
                </a:endParaRPr>
              </a:p>
            </p:txBody>
          </p:sp>
        </p:grpSp>
        <p:sp>
          <p:nvSpPr>
            <p:cNvPr id="141" name="Freeform 16">
              <a:extLst>
                <a:ext uri="{FF2B5EF4-FFF2-40B4-BE49-F238E27FC236}">
                  <a16:creationId xmlns:a16="http://schemas.microsoft.com/office/drawing/2014/main" id="{5E7CBB6E-C53E-4F06-8040-ECCAC8CC6B64}"/>
                </a:ext>
              </a:extLst>
            </p:cNvPr>
            <p:cNvSpPr>
              <a:spLocks/>
            </p:cNvSpPr>
            <p:nvPr/>
          </p:nvSpPr>
          <p:spPr bwMode="auto">
            <a:xfrm flipH="1">
              <a:off x="1796314" y="4502950"/>
              <a:ext cx="3952800" cy="957600"/>
            </a:xfrm>
            <a:custGeom>
              <a:avLst/>
              <a:gdLst>
                <a:gd name="T0" fmla="*/ 42 w 1420"/>
                <a:gd name="T1" fmla="*/ 0 h 320"/>
                <a:gd name="T2" fmla="*/ 0 w 1420"/>
                <a:gd name="T3" fmla="*/ 42 h 320"/>
                <a:gd name="T4" fmla="*/ 0 w 1420"/>
                <a:gd name="T5" fmla="*/ 278 h 320"/>
                <a:gd name="T6" fmla="*/ 42 w 1420"/>
                <a:gd name="T7" fmla="*/ 320 h 320"/>
                <a:gd name="T8" fmla="*/ 1260 w 1420"/>
                <a:gd name="T9" fmla="*/ 320 h 320"/>
                <a:gd name="T10" fmla="*/ 1420 w 1420"/>
                <a:gd name="T11" fmla="*/ 160 h 320"/>
                <a:gd name="T12" fmla="*/ 1260 w 1420"/>
                <a:gd name="T13" fmla="*/ 0 h 320"/>
                <a:gd name="T14" fmla="*/ 42 w 1420"/>
                <a:gd name="T15" fmla="*/ 0 h 3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0" h="320">
                  <a:moveTo>
                    <a:pt x="42" y="0"/>
                  </a:moveTo>
                  <a:cubicBezTo>
                    <a:pt x="19" y="0"/>
                    <a:pt x="0" y="19"/>
                    <a:pt x="0" y="42"/>
                  </a:cubicBezTo>
                  <a:cubicBezTo>
                    <a:pt x="0" y="278"/>
                    <a:pt x="0" y="278"/>
                    <a:pt x="0" y="278"/>
                  </a:cubicBezTo>
                  <a:cubicBezTo>
                    <a:pt x="0" y="302"/>
                    <a:pt x="19" y="320"/>
                    <a:pt x="42" y="320"/>
                  </a:cubicBezTo>
                  <a:cubicBezTo>
                    <a:pt x="1260" y="320"/>
                    <a:pt x="1260" y="320"/>
                    <a:pt x="1260" y="320"/>
                  </a:cubicBezTo>
                  <a:cubicBezTo>
                    <a:pt x="1348" y="320"/>
                    <a:pt x="1420" y="249"/>
                    <a:pt x="1420" y="160"/>
                  </a:cubicBezTo>
                  <a:cubicBezTo>
                    <a:pt x="1420" y="72"/>
                    <a:pt x="1348" y="0"/>
                    <a:pt x="1260" y="0"/>
                  </a:cubicBezTo>
                  <a:cubicBezTo>
                    <a:pt x="42" y="0"/>
                    <a:pt x="42" y="0"/>
                    <a:pt x="42"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142" name="Freeform: Shape 141">
              <a:extLst>
                <a:ext uri="{FF2B5EF4-FFF2-40B4-BE49-F238E27FC236}">
                  <a16:creationId xmlns:a16="http://schemas.microsoft.com/office/drawing/2014/main" id="{526F9BE2-8A12-40E4-A640-DAE2B5442627}"/>
                </a:ext>
              </a:extLst>
            </p:cNvPr>
            <p:cNvSpPr>
              <a:spLocks/>
            </p:cNvSpPr>
            <p:nvPr/>
          </p:nvSpPr>
          <p:spPr bwMode="auto">
            <a:xfrm flipH="1">
              <a:off x="4903418" y="4734551"/>
              <a:ext cx="1157248" cy="722935"/>
            </a:xfrm>
            <a:custGeom>
              <a:avLst/>
              <a:gdLst>
                <a:gd name="connsiteX0" fmla="*/ 1028131 w 1125538"/>
                <a:gd name="connsiteY0" fmla="*/ 0 h 658755"/>
                <a:gd name="connsiteX1" fmla="*/ 1019811 w 1125538"/>
                <a:gd name="connsiteY1" fmla="*/ 82659 h 658755"/>
                <a:gd name="connsiteX2" fmla="*/ 593176 w 1125538"/>
                <a:gd name="connsiteY2" fmla="*/ 430077 h 658755"/>
                <a:gd name="connsiteX3" fmla="*/ 103212 w 1125538"/>
                <a:gd name="connsiteY3" fmla="*/ 430077 h 658755"/>
                <a:gd name="connsiteX4" fmla="*/ 22572 w 1125538"/>
                <a:gd name="connsiteY4" fmla="*/ 463778 h 658755"/>
                <a:gd name="connsiteX5" fmla="*/ 8873 w 1125538"/>
                <a:gd name="connsiteY5" fmla="*/ 484017 h 658755"/>
                <a:gd name="connsiteX6" fmla="*/ 8872 w 1125538"/>
                <a:gd name="connsiteY6" fmla="*/ 484017 h 658755"/>
                <a:gd name="connsiteX7" fmla="*/ 0 w 1125538"/>
                <a:gd name="connsiteY7" fmla="*/ 497125 h 658755"/>
                <a:gd name="connsiteX8" fmla="*/ 0 w 1125538"/>
                <a:gd name="connsiteY8" fmla="*/ 510470 h 658755"/>
                <a:gd name="connsiteX9" fmla="*/ 0 w 1125538"/>
                <a:gd name="connsiteY9" fmla="*/ 544366 h 658755"/>
                <a:gd name="connsiteX10" fmla="*/ 114185 w 1125538"/>
                <a:gd name="connsiteY10" fmla="*/ 658755 h 658755"/>
                <a:gd name="connsiteX11" fmla="*/ 690547 w 1125538"/>
                <a:gd name="connsiteY11" fmla="*/ 658755 h 658755"/>
                <a:gd name="connsiteX12" fmla="*/ 998779 w 1125538"/>
                <a:gd name="connsiteY12" fmla="*/ 531769 h 658755"/>
                <a:gd name="connsiteX13" fmla="*/ 1023387 w 1125538"/>
                <a:gd name="connsiteY13" fmla="*/ 501834 h 658755"/>
                <a:gd name="connsiteX14" fmla="*/ 1023388 w 1125538"/>
                <a:gd name="connsiteY14" fmla="*/ 501834 h 658755"/>
                <a:gd name="connsiteX15" fmla="*/ 1051703 w 1125538"/>
                <a:gd name="connsiteY15" fmla="*/ 467389 h 658755"/>
                <a:gd name="connsiteX16" fmla="*/ 1125538 w 1125538"/>
                <a:gd name="connsiteY16" fmla="*/ 222987 h 658755"/>
                <a:gd name="connsiteX17" fmla="*/ 1082937 w 1125538"/>
                <a:gd name="connsiteY17" fmla="*/ 34497 h 658755"/>
                <a:gd name="connsiteX18" fmla="*/ 1066452 w 1125538"/>
                <a:gd name="connsiteY18" fmla="*/ 5619 h 658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25538" h="658755">
                  <a:moveTo>
                    <a:pt x="1028131" y="0"/>
                  </a:moveTo>
                  <a:lnTo>
                    <a:pt x="1019811" y="82659"/>
                  </a:lnTo>
                  <a:cubicBezTo>
                    <a:pt x="979023" y="282040"/>
                    <a:pt x="802772" y="430077"/>
                    <a:pt x="593176" y="430077"/>
                  </a:cubicBezTo>
                  <a:cubicBezTo>
                    <a:pt x="593176" y="430077"/>
                    <a:pt x="593176" y="430077"/>
                    <a:pt x="103212" y="430077"/>
                  </a:cubicBezTo>
                  <a:cubicBezTo>
                    <a:pt x="71909" y="430077"/>
                    <a:pt x="43327" y="443013"/>
                    <a:pt x="22572" y="463778"/>
                  </a:cubicBezTo>
                  <a:lnTo>
                    <a:pt x="8873" y="484017"/>
                  </a:lnTo>
                  <a:lnTo>
                    <a:pt x="8872" y="484017"/>
                  </a:lnTo>
                  <a:lnTo>
                    <a:pt x="0" y="497125"/>
                  </a:lnTo>
                  <a:lnTo>
                    <a:pt x="0" y="510470"/>
                  </a:lnTo>
                  <a:cubicBezTo>
                    <a:pt x="0" y="544366"/>
                    <a:pt x="0" y="544366"/>
                    <a:pt x="0" y="544366"/>
                  </a:cubicBezTo>
                  <a:cubicBezTo>
                    <a:pt x="0" y="609731"/>
                    <a:pt x="51655" y="658755"/>
                    <a:pt x="114185" y="658755"/>
                  </a:cubicBezTo>
                  <a:cubicBezTo>
                    <a:pt x="690547" y="658755"/>
                    <a:pt x="690547" y="658755"/>
                    <a:pt x="690547" y="658755"/>
                  </a:cubicBezTo>
                  <a:cubicBezTo>
                    <a:pt x="811529" y="658755"/>
                    <a:pt x="920277" y="610412"/>
                    <a:pt x="998779" y="531769"/>
                  </a:cubicBezTo>
                  <a:lnTo>
                    <a:pt x="1023387" y="501834"/>
                  </a:lnTo>
                  <a:lnTo>
                    <a:pt x="1023388" y="501834"/>
                  </a:lnTo>
                  <a:lnTo>
                    <a:pt x="1051703" y="467389"/>
                  </a:lnTo>
                  <a:cubicBezTo>
                    <a:pt x="1098394" y="397891"/>
                    <a:pt x="1125538" y="313886"/>
                    <a:pt x="1125538" y="222987"/>
                  </a:cubicBezTo>
                  <a:cubicBezTo>
                    <a:pt x="1125538" y="155579"/>
                    <a:pt x="1110270" y="91618"/>
                    <a:pt x="1082937" y="34497"/>
                  </a:cubicBezTo>
                  <a:lnTo>
                    <a:pt x="1066452" y="5619"/>
                  </a:lnTo>
                  <a:close/>
                </a:path>
              </a:pathLst>
            </a:custGeom>
            <a:solidFill>
              <a:srgbClr val="1B587C"/>
            </a:solidFill>
            <a:ln>
              <a:noFill/>
            </a:ln>
          </p:spPr>
          <p:txBody>
            <a:bodyPr vert="horz" wrap="square" lIns="91440" tIns="45720" rIns="91440" bIns="45720" numCol="1" anchor="t" anchorCtr="0" compatLnSpc="1">
              <a:prstTxWarp prst="textNoShape">
                <a:avLst/>
              </a:prstTxWarp>
              <a:noAutofit/>
            </a:bodyPr>
            <a:lstStyle/>
            <a:p>
              <a:endParaRPr lang="en-IN" dirty="0">
                <a:highlight>
                  <a:srgbClr val="FFFF00"/>
                </a:highlight>
              </a:endParaRPr>
            </a:p>
          </p:txBody>
        </p:sp>
        <p:sp>
          <p:nvSpPr>
            <p:cNvPr id="143" name="Freeform: Shape 142">
              <a:extLst>
                <a:ext uri="{FF2B5EF4-FFF2-40B4-BE49-F238E27FC236}">
                  <a16:creationId xmlns:a16="http://schemas.microsoft.com/office/drawing/2014/main" id="{CA6CC70B-E497-4CC3-B62B-403C782519BA}"/>
                </a:ext>
              </a:extLst>
            </p:cNvPr>
            <p:cNvSpPr>
              <a:spLocks/>
            </p:cNvSpPr>
            <p:nvPr/>
          </p:nvSpPr>
          <p:spPr bwMode="auto">
            <a:xfrm flipH="1">
              <a:off x="4819710" y="4502950"/>
              <a:ext cx="1804645" cy="819521"/>
            </a:xfrm>
            <a:custGeom>
              <a:avLst/>
              <a:gdLst>
                <a:gd name="connsiteX0" fmla="*/ 1035115 w 1486366"/>
                <a:gd name="connsiteY0" fmla="*/ 0 h 513081"/>
                <a:gd name="connsiteX1" fmla="*/ 0 w 1486366"/>
                <a:gd name="connsiteY1" fmla="*/ 279632 h 513081"/>
                <a:gd name="connsiteX2" fmla="*/ 456372 w 1486366"/>
                <a:gd name="connsiteY2" fmla="*/ 511507 h 513081"/>
                <a:gd name="connsiteX3" fmla="*/ 467107 w 1486366"/>
                <a:gd name="connsiteY3" fmla="*/ 513081 h 513081"/>
                <a:gd name="connsiteX4" fmla="*/ 480807 w 1486366"/>
                <a:gd name="connsiteY4" fmla="*/ 492841 h 513081"/>
                <a:gd name="connsiteX5" fmla="*/ 561447 w 1486366"/>
                <a:gd name="connsiteY5" fmla="*/ 459140 h 513081"/>
                <a:gd name="connsiteX6" fmla="*/ 1051411 w 1486366"/>
                <a:gd name="connsiteY6" fmla="*/ 459140 h 513081"/>
                <a:gd name="connsiteX7" fmla="*/ 1478046 w 1486366"/>
                <a:gd name="connsiteY7" fmla="*/ 111722 h 513081"/>
                <a:gd name="connsiteX8" fmla="*/ 1486366 w 1486366"/>
                <a:gd name="connsiteY8" fmla="*/ 29063 h 513081"/>
                <a:gd name="connsiteX9" fmla="*/ 1438028 w 1486366"/>
                <a:gd name="connsiteY9" fmla="*/ 21975 h 513081"/>
                <a:gd name="connsiteX10" fmla="*/ 1035115 w 1486366"/>
                <a:gd name="connsiteY10" fmla="*/ 0 h 513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6366" h="513081">
                  <a:moveTo>
                    <a:pt x="1035115" y="0"/>
                  </a:moveTo>
                  <a:cubicBezTo>
                    <a:pt x="463437" y="0"/>
                    <a:pt x="0" y="125196"/>
                    <a:pt x="0" y="279632"/>
                  </a:cubicBezTo>
                  <a:cubicBezTo>
                    <a:pt x="0" y="376155"/>
                    <a:pt x="181030" y="461255"/>
                    <a:pt x="456372" y="511507"/>
                  </a:cubicBezTo>
                  <a:lnTo>
                    <a:pt x="467107" y="513081"/>
                  </a:lnTo>
                  <a:lnTo>
                    <a:pt x="480807" y="492841"/>
                  </a:lnTo>
                  <a:cubicBezTo>
                    <a:pt x="501562" y="472076"/>
                    <a:pt x="530144" y="459140"/>
                    <a:pt x="561447" y="459140"/>
                  </a:cubicBezTo>
                  <a:cubicBezTo>
                    <a:pt x="1051411" y="459140"/>
                    <a:pt x="1051411" y="459140"/>
                    <a:pt x="1051411" y="459140"/>
                  </a:cubicBezTo>
                  <a:cubicBezTo>
                    <a:pt x="1261007" y="459140"/>
                    <a:pt x="1437258" y="311103"/>
                    <a:pt x="1478046" y="111722"/>
                  </a:cubicBezTo>
                  <a:lnTo>
                    <a:pt x="1486366" y="29063"/>
                  </a:lnTo>
                  <a:lnTo>
                    <a:pt x="1438028" y="21975"/>
                  </a:lnTo>
                  <a:cubicBezTo>
                    <a:pt x="1314189" y="7825"/>
                    <a:pt x="1178035" y="0"/>
                    <a:pt x="1035115" y="0"/>
                  </a:cubicBezTo>
                  <a:close/>
                </a:path>
              </a:pathLst>
            </a:custGeom>
            <a:solidFill>
              <a:srgbClr val="F2F2F2"/>
            </a:solidFill>
            <a:ln>
              <a:noFill/>
            </a:ln>
          </p:spPr>
          <p:txBody>
            <a:bodyPr vert="horz" wrap="square" lIns="91440" tIns="45720" rIns="91440" bIns="45720" numCol="1" anchor="t" anchorCtr="0" compatLnSpc="1">
              <a:prstTxWarp prst="textNoShape">
                <a:avLst/>
              </a:prstTxWarp>
              <a:noAutofit/>
            </a:bodyPr>
            <a:lstStyle/>
            <a:p>
              <a:endParaRPr lang="en-IN" dirty="0">
                <a:highlight>
                  <a:srgbClr val="FFFF00"/>
                </a:highlight>
              </a:endParaRPr>
            </a:p>
          </p:txBody>
        </p:sp>
        <p:sp>
          <p:nvSpPr>
            <p:cNvPr id="265" name="Rectangle 264">
              <a:extLst>
                <a:ext uri="{FF2B5EF4-FFF2-40B4-BE49-F238E27FC236}">
                  <a16:creationId xmlns:a16="http://schemas.microsoft.com/office/drawing/2014/main" id="{9DE91CC4-DC4E-44A5-8C7D-79440B2E1789}"/>
                </a:ext>
              </a:extLst>
            </p:cNvPr>
            <p:cNvSpPr/>
            <p:nvPr/>
          </p:nvSpPr>
          <p:spPr>
            <a:xfrm>
              <a:off x="2899769" y="4740592"/>
              <a:ext cx="1665826" cy="461665"/>
            </a:xfrm>
            <a:prstGeom prst="rect">
              <a:avLst/>
            </a:prstGeom>
          </p:spPr>
          <p:txBody>
            <a:bodyPr wrap="square" anchor="ctr">
              <a:spAutoFit/>
            </a:bodyPr>
            <a:lstStyle/>
            <a:p>
              <a:pPr lvl="0" algn="ctr">
                <a:defRPr/>
              </a:pPr>
              <a:r>
                <a:rPr lang="en-ZA" sz="2400" dirty="0">
                  <a:solidFill>
                    <a:srgbClr val="1B587C"/>
                  </a:solidFill>
                  <a:latin typeface="Bebas Neue Bold" panose="020B0606020202050201" pitchFamily="34" charset="0"/>
                </a:rPr>
                <a:t>27.9 million</a:t>
              </a:r>
            </a:p>
          </p:txBody>
        </p:sp>
        <p:sp>
          <p:nvSpPr>
            <p:cNvPr id="266" name="Rectangle 265">
              <a:extLst>
                <a:ext uri="{FF2B5EF4-FFF2-40B4-BE49-F238E27FC236}">
                  <a16:creationId xmlns:a16="http://schemas.microsoft.com/office/drawing/2014/main" id="{FDE0D6B4-7593-406F-922B-4C8712F944AC}"/>
                </a:ext>
              </a:extLst>
            </p:cNvPr>
            <p:cNvSpPr/>
            <p:nvPr/>
          </p:nvSpPr>
          <p:spPr>
            <a:xfrm>
              <a:off x="5062257" y="4771369"/>
              <a:ext cx="797013" cy="400110"/>
            </a:xfrm>
            <a:prstGeom prst="rect">
              <a:avLst/>
            </a:prstGeom>
          </p:spPr>
          <p:txBody>
            <a:bodyPr wrap="none" anchor="ctr">
              <a:spAutoFit/>
            </a:bodyPr>
            <a:lstStyle/>
            <a:p>
              <a:pPr algn="ctr"/>
              <a:r>
                <a:rPr lang="en-IN" sz="2000" dirty="0">
                  <a:solidFill>
                    <a:srgbClr val="1B587C"/>
                  </a:solidFill>
                  <a:latin typeface="Bebas Neue Bold" panose="020B0606020202050201" pitchFamily="34" charset="0"/>
                </a:rPr>
                <a:t>+50.6%</a:t>
              </a:r>
            </a:p>
          </p:txBody>
        </p:sp>
        <p:sp>
          <p:nvSpPr>
            <p:cNvPr id="267" name="Rectangle 266">
              <a:extLst>
                <a:ext uri="{FF2B5EF4-FFF2-40B4-BE49-F238E27FC236}">
                  <a16:creationId xmlns:a16="http://schemas.microsoft.com/office/drawing/2014/main" id="{36966AD5-9B38-4B72-BD2F-A6E2E97AF11D}"/>
                </a:ext>
              </a:extLst>
            </p:cNvPr>
            <p:cNvSpPr/>
            <p:nvPr/>
          </p:nvSpPr>
          <p:spPr>
            <a:xfrm>
              <a:off x="589213" y="4817536"/>
              <a:ext cx="896079" cy="307777"/>
            </a:xfrm>
            <a:prstGeom prst="rect">
              <a:avLst/>
            </a:prstGeom>
          </p:spPr>
          <p:txBody>
            <a:bodyPr wrap="none" lIns="0" tIns="0" rIns="0" bIns="0" anchor="ctr">
              <a:spAutoFit/>
            </a:bodyPr>
            <a:lstStyle/>
            <a:p>
              <a:pPr lvl="0" algn="r">
                <a:defRPr/>
              </a:pPr>
              <a:r>
                <a:rPr lang="en-ZA" sz="2000" kern="0" dirty="0">
                  <a:solidFill>
                    <a:srgbClr val="1B587C"/>
                  </a:solidFill>
                  <a:latin typeface="Bebas Neue Bold" panose="020B0606020202050201" pitchFamily="34" charset="0"/>
                </a:rPr>
                <a:t>BED NIGHTS</a:t>
              </a:r>
            </a:p>
          </p:txBody>
        </p:sp>
        <p:grpSp>
          <p:nvGrpSpPr>
            <p:cNvPr id="5" name="Group 4">
              <a:extLst>
                <a:ext uri="{FF2B5EF4-FFF2-40B4-BE49-F238E27FC236}">
                  <a16:creationId xmlns:a16="http://schemas.microsoft.com/office/drawing/2014/main" id="{7AB6F33B-5331-4719-AE4B-DE5B5393A809}"/>
                </a:ext>
              </a:extLst>
            </p:cNvPr>
            <p:cNvGrpSpPr/>
            <p:nvPr/>
          </p:nvGrpSpPr>
          <p:grpSpPr>
            <a:xfrm>
              <a:off x="1908939" y="4620378"/>
              <a:ext cx="657787" cy="702093"/>
              <a:chOff x="2339600" y="5104880"/>
              <a:chExt cx="639763" cy="639763"/>
            </a:xfrm>
          </p:grpSpPr>
          <p:sp>
            <p:nvSpPr>
              <p:cNvPr id="264" name="Oval 20">
                <a:extLst>
                  <a:ext uri="{FF2B5EF4-FFF2-40B4-BE49-F238E27FC236}">
                    <a16:creationId xmlns:a16="http://schemas.microsoft.com/office/drawing/2014/main" id="{778DBF9A-CF57-47C9-A7BE-594E8DFF7151}"/>
                  </a:ext>
                </a:extLst>
              </p:cNvPr>
              <p:cNvSpPr>
                <a:spLocks noChangeArrowheads="1"/>
              </p:cNvSpPr>
              <p:nvPr/>
            </p:nvSpPr>
            <p:spPr bwMode="auto">
              <a:xfrm flipH="1">
                <a:off x="2339600" y="5104880"/>
                <a:ext cx="639763" cy="639763"/>
              </a:xfrm>
              <a:prstGeom prst="ellipse">
                <a:avLst/>
              </a:prstGeom>
              <a:solidFill>
                <a:srgbClr val="1B587C"/>
              </a:solidFill>
              <a:ln>
                <a:noFill/>
              </a:ln>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grpSp>
            <p:nvGrpSpPr>
              <p:cNvPr id="303" name="Group 83">
                <a:extLst>
                  <a:ext uri="{FF2B5EF4-FFF2-40B4-BE49-F238E27FC236}">
                    <a16:creationId xmlns:a16="http://schemas.microsoft.com/office/drawing/2014/main" id="{9A1B3D9B-9B48-48D2-A9C7-8B1A06350CF4}"/>
                  </a:ext>
                </a:extLst>
              </p:cNvPr>
              <p:cNvGrpSpPr>
                <a:grpSpLocks noChangeAspect="1"/>
              </p:cNvGrpSpPr>
              <p:nvPr/>
            </p:nvGrpSpPr>
            <p:grpSpPr bwMode="auto">
              <a:xfrm>
                <a:off x="2450287" y="5191821"/>
                <a:ext cx="450050" cy="416218"/>
                <a:chOff x="575" y="1658"/>
                <a:chExt cx="3166" cy="2928"/>
              </a:xfrm>
              <a:solidFill>
                <a:schemeClr val="bg1"/>
              </a:solidFill>
            </p:grpSpPr>
            <p:sp>
              <p:nvSpPr>
                <p:cNvPr id="304" name="Freeform 84">
                  <a:extLst>
                    <a:ext uri="{FF2B5EF4-FFF2-40B4-BE49-F238E27FC236}">
                      <a16:creationId xmlns:a16="http://schemas.microsoft.com/office/drawing/2014/main" id="{D2777D7A-9EDF-49FD-867F-8FE220D16BDA}"/>
                    </a:ext>
                  </a:extLst>
                </p:cNvPr>
                <p:cNvSpPr>
                  <a:spLocks/>
                </p:cNvSpPr>
                <p:nvPr/>
              </p:nvSpPr>
              <p:spPr bwMode="auto">
                <a:xfrm>
                  <a:off x="575" y="2844"/>
                  <a:ext cx="3166" cy="1742"/>
                </a:xfrm>
                <a:custGeom>
                  <a:avLst/>
                  <a:gdLst>
                    <a:gd name="T0" fmla="*/ 1820 w 1848"/>
                    <a:gd name="T1" fmla="*/ 319 h 1021"/>
                    <a:gd name="T2" fmla="*/ 1792 w 1848"/>
                    <a:gd name="T3" fmla="*/ 347 h 1021"/>
                    <a:gd name="T4" fmla="*/ 1792 w 1848"/>
                    <a:gd name="T5" fmla="*/ 439 h 1021"/>
                    <a:gd name="T6" fmla="*/ 56 w 1848"/>
                    <a:gd name="T7" fmla="*/ 439 h 1021"/>
                    <a:gd name="T8" fmla="*/ 56 w 1848"/>
                    <a:gd name="T9" fmla="*/ 28 h 1021"/>
                    <a:gd name="T10" fmla="*/ 28 w 1848"/>
                    <a:gd name="T11" fmla="*/ 0 h 1021"/>
                    <a:gd name="T12" fmla="*/ 0 w 1848"/>
                    <a:gd name="T13" fmla="*/ 28 h 1021"/>
                    <a:gd name="T14" fmla="*/ 0 w 1848"/>
                    <a:gd name="T15" fmla="*/ 993 h 1021"/>
                    <a:gd name="T16" fmla="*/ 28 w 1848"/>
                    <a:gd name="T17" fmla="*/ 1021 h 1021"/>
                    <a:gd name="T18" fmla="*/ 56 w 1848"/>
                    <a:gd name="T19" fmla="*/ 993 h 1021"/>
                    <a:gd name="T20" fmla="*/ 56 w 1848"/>
                    <a:gd name="T21" fmla="*/ 767 h 1021"/>
                    <a:gd name="T22" fmla="*/ 1792 w 1848"/>
                    <a:gd name="T23" fmla="*/ 767 h 1021"/>
                    <a:gd name="T24" fmla="*/ 1792 w 1848"/>
                    <a:gd name="T25" fmla="*/ 993 h 1021"/>
                    <a:gd name="T26" fmla="*/ 1820 w 1848"/>
                    <a:gd name="T27" fmla="*/ 1021 h 1021"/>
                    <a:gd name="T28" fmla="*/ 1848 w 1848"/>
                    <a:gd name="T29" fmla="*/ 993 h 1021"/>
                    <a:gd name="T30" fmla="*/ 1848 w 1848"/>
                    <a:gd name="T31" fmla="*/ 347 h 1021"/>
                    <a:gd name="T32" fmla="*/ 1820 w 1848"/>
                    <a:gd name="T33" fmla="*/ 319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48" h="1021">
                      <a:moveTo>
                        <a:pt x="1820" y="319"/>
                      </a:moveTo>
                      <a:cubicBezTo>
                        <a:pt x="1805" y="319"/>
                        <a:pt x="1792" y="332"/>
                        <a:pt x="1792" y="347"/>
                      </a:cubicBezTo>
                      <a:cubicBezTo>
                        <a:pt x="1792" y="439"/>
                        <a:pt x="1792" y="439"/>
                        <a:pt x="1792" y="439"/>
                      </a:cubicBezTo>
                      <a:cubicBezTo>
                        <a:pt x="56" y="439"/>
                        <a:pt x="56" y="439"/>
                        <a:pt x="56" y="439"/>
                      </a:cubicBezTo>
                      <a:cubicBezTo>
                        <a:pt x="56" y="28"/>
                        <a:pt x="56" y="28"/>
                        <a:pt x="56" y="28"/>
                      </a:cubicBezTo>
                      <a:cubicBezTo>
                        <a:pt x="56" y="13"/>
                        <a:pt x="43" y="0"/>
                        <a:pt x="28" y="0"/>
                      </a:cubicBezTo>
                      <a:cubicBezTo>
                        <a:pt x="13" y="0"/>
                        <a:pt x="0" y="13"/>
                        <a:pt x="0" y="28"/>
                      </a:cubicBezTo>
                      <a:cubicBezTo>
                        <a:pt x="0" y="993"/>
                        <a:pt x="0" y="993"/>
                        <a:pt x="0" y="993"/>
                      </a:cubicBezTo>
                      <a:cubicBezTo>
                        <a:pt x="0" y="1009"/>
                        <a:pt x="13" y="1021"/>
                        <a:pt x="28" y="1021"/>
                      </a:cubicBezTo>
                      <a:cubicBezTo>
                        <a:pt x="43" y="1021"/>
                        <a:pt x="56" y="1009"/>
                        <a:pt x="56" y="993"/>
                      </a:cubicBezTo>
                      <a:cubicBezTo>
                        <a:pt x="56" y="767"/>
                        <a:pt x="56" y="767"/>
                        <a:pt x="56" y="767"/>
                      </a:cubicBezTo>
                      <a:cubicBezTo>
                        <a:pt x="1792" y="767"/>
                        <a:pt x="1792" y="767"/>
                        <a:pt x="1792" y="767"/>
                      </a:cubicBezTo>
                      <a:cubicBezTo>
                        <a:pt x="1792" y="993"/>
                        <a:pt x="1792" y="993"/>
                        <a:pt x="1792" y="993"/>
                      </a:cubicBezTo>
                      <a:cubicBezTo>
                        <a:pt x="1792" y="1009"/>
                        <a:pt x="1805" y="1021"/>
                        <a:pt x="1820" y="1021"/>
                      </a:cubicBezTo>
                      <a:cubicBezTo>
                        <a:pt x="1835" y="1021"/>
                        <a:pt x="1848" y="1009"/>
                        <a:pt x="1848" y="993"/>
                      </a:cubicBezTo>
                      <a:cubicBezTo>
                        <a:pt x="1848" y="347"/>
                        <a:pt x="1848" y="347"/>
                        <a:pt x="1848" y="347"/>
                      </a:cubicBezTo>
                      <a:cubicBezTo>
                        <a:pt x="1848" y="332"/>
                        <a:pt x="1835" y="319"/>
                        <a:pt x="1820" y="3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305" name="Freeform 85">
                  <a:extLst>
                    <a:ext uri="{FF2B5EF4-FFF2-40B4-BE49-F238E27FC236}">
                      <a16:creationId xmlns:a16="http://schemas.microsoft.com/office/drawing/2014/main" id="{BBB8DA9C-151E-425E-A9BD-9F5851A27CC7}"/>
                    </a:ext>
                  </a:extLst>
                </p:cNvPr>
                <p:cNvSpPr>
                  <a:spLocks/>
                </p:cNvSpPr>
                <p:nvPr/>
              </p:nvSpPr>
              <p:spPr bwMode="auto">
                <a:xfrm>
                  <a:off x="747" y="3012"/>
                  <a:ext cx="575" cy="519"/>
                </a:xfrm>
                <a:custGeom>
                  <a:avLst/>
                  <a:gdLst>
                    <a:gd name="T0" fmla="*/ 112 w 336"/>
                    <a:gd name="T1" fmla="*/ 304 h 304"/>
                    <a:gd name="T2" fmla="*/ 191 w 336"/>
                    <a:gd name="T3" fmla="*/ 304 h 304"/>
                    <a:gd name="T4" fmla="*/ 336 w 336"/>
                    <a:gd name="T5" fmla="*/ 160 h 304"/>
                    <a:gd name="T6" fmla="*/ 336 w 336"/>
                    <a:gd name="T7" fmla="*/ 143 h 304"/>
                    <a:gd name="T8" fmla="*/ 191 w 336"/>
                    <a:gd name="T9" fmla="*/ 0 h 304"/>
                    <a:gd name="T10" fmla="*/ 112 w 336"/>
                    <a:gd name="T11" fmla="*/ 0 h 304"/>
                    <a:gd name="T12" fmla="*/ 33 w 336"/>
                    <a:gd name="T13" fmla="*/ 32 h 304"/>
                    <a:gd name="T14" fmla="*/ 0 w 336"/>
                    <a:gd name="T15" fmla="*/ 111 h 304"/>
                    <a:gd name="T16" fmla="*/ 0 w 336"/>
                    <a:gd name="T17" fmla="*/ 192 h 304"/>
                    <a:gd name="T18" fmla="*/ 33 w 336"/>
                    <a:gd name="T19" fmla="*/ 271 h 304"/>
                    <a:gd name="T20" fmla="*/ 112 w 336"/>
                    <a:gd name="T21" fmla="*/ 30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6" h="304">
                      <a:moveTo>
                        <a:pt x="112" y="304"/>
                      </a:moveTo>
                      <a:cubicBezTo>
                        <a:pt x="191" y="304"/>
                        <a:pt x="191" y="304"/>
                        <a:pt x="191" y="304"/>
                      </a:cubicBezTo>
                      <a:cubicBezTo>
                        <a:pt x="271" y="304"/>
                        <a:pt x="336" y="240"/>
                        <a:pt x="336" y="160"/>
                      </a:cubicBezTo>
                      <a:cubicBezTo>
                        <a:pt x="336" y="143"/>
                        <a:pt x="336" y="143"/>
                        <a:pt x="336" y="143"/>
                      </a:cubicBezTo>
                      <a:cubicBezTo>
                        <a:pt x="336" y="63"/>
                        <a:pt x="271" y="0"/>
                        <a:pt x="191" y="0"/>
                      </a:cubicBezTo>
                      <a:cubicBezTo>
                        <a:pt x="112" y="0"/>
                        <a:pt x="112" y="0"/>
                        <a:pt x="112" y="0"/>
                      </a:cubicBezTo>
                      <a:cubicBezTo>
                        <a:pt x="82" y="0"/>
                        <a:pt x="54" y="11"/>
                        <a:pt x="33" y="32"/>
                      </a:cubicBezTo>
                      <a:cubicBezTo>
                        <a:pt x="12" y="53"/>
                        <a:pt x="0" y="81"/>
                        <a:pt x="0" y="111"/>
                      </a:cubicBezTo>
                      <a:cubicBezTo>
                        <a:pt x="0" y="192"/>
                        <a:pt x="0" y="192"/>
                        <a:pt x="0" y="192"/>
                      </a:cubicBezTo>
                      <a:cubicBezTo>
                        <a:pt x="0" y="222"/>
                        <a:pt x="12" y="250"/>
                        <a:pt x="33" y="271"/>
                      </a:cubicBezTo>
                      <a:cubicBezTo>
                        <a:pt x="54" y="292"/>
                        <a:pt x="82" y="304"/>
                        <a:pt x="112" y="3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306" name="Freeform 86">
                  <a:extLst>
                    <a:ext uri="{FF2B5EF4-FFF2-40B4-BE49-F238E27FC236}">
                      <a16:creationId xmlns:a16="http://schemas.microsoft.com/office/drawing/2014/main" id="{4B6A10CB-4BEB-463E-BDD7-FF393B0C7776}"/>
                    </a:ext>
                  </a:extLst>
                </p:cNvPr>
                <p:cNvSpPr>
                  <a:spLocks/>
                </p:cNvSpPr>
                <p:nvPr/>
              </p:nvSpPr>
              <p:spPr bwMode="auto">
                <a:xfrm>
                  <a:off x="1432" y="3012"/>
                  <a:ext cx="2049" cy="519"/>
                </a:xfrm>
                <a:custGeom>
                  <a:avLst/>
                  <a:gdLst>
                    <a:gd name="T0" fmla="*/ 0 w 1196"/>
                    <a:gd name="T1" fmla="*/ 27 h 304"/>
                    <a:gd name="T2" fmla="*/ 0 w 1196"/>
                    <a:gd name="T3" fmla="*/ 276 h 304"/>
                    <a:gd name="T4" fmla="*/ 8 w 1196"/>
                    <a:gd name="T5" fmla="*/ 296 h 304"/>
                    <a:gd name="T6" fmla="*/ 28 w 1196"/>
                    <a:gd name="T7" fmla="*/ 304 h 304"/>
                    <a:gd name="T8" fmla="*/ 1167 w 1196"/>
                    <a:gd name="T9" fmla="*/ 304 h 304"/>
                    <a:gd name="T10" fmla="*/ 1196 w 1196"/>
                    <a:gd name="T11" fmla="*/ 276 h 304"/>
                    <a:gd name="T12" fmla="*/ 1196 w 1196"/>
                    <a:gd name="T13" fmla="*/ 251 h 304"/>
                    <a:gd name="T14" fmla="*/ 943 w 1196"/>
                    <a:gd name="T15" fmla="*/ 0 h 304"/>
                    <a:gd name="T16" fmla="*/ 28 w 1196"/>
                    <a:gd name="T17" fmla="*/ 0 h 304"/>
                    <a:gd name="T18" fmla="*/ 8 w 1196"/>
                    <a:gd name="T19" fmla="*/ 8 h 304"/>
                    <a:gd name="T20" fmla="*/ 0 w 1196"/>
                    <a:gd name="T21" fmla="*/ 27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6" h="304">
                      <a:moveTo>
                        <a:pt x="0" y="27"/>
                      </a:moveTo>
                      <a:cubicBezTo>
                        <a:pt x="0" y="276"/>
                        <a:pt x="0" y="276"/>
                        <a:pt x="0" y="276"/>
                      </a:cubicBezTo>
                      <a:cubicBezTo>
                        <a:pt x="0" y="284"/>
                        <a:pt x="3" y="291"/>
                        <a:pt x="8" y="296"/>
                      </a:cubicBezTo>
                      <a:cubicBezTo>
                        <a:pt x="13" y="301"/>
                        <a:pt x="20" y="304"/>
                        <a:pt x="28" y="304"/>
                      </a:cubicBezTo>
                      <a:cubicBezTo>
                        <a:pt x="1167" y="304"/>
                        <a:pt x="1167" y="304"/>
                        <a:pt x="1167" y="304"/>
                      </a:cubicBezTo>
                      <a:cubicBezTo>
                        <a:pt x="1183" y="304"/>
                        <a:pt x="1196" y="292"/>
                        <a:pt x="1196" y="276"/>
                      </a:cubicBezTo>
                      <a:cubicBezTo>
                        <a:pt x="1196" y="251"/>
                        <a:pt x="1196" y="251"/>
                        <a:pt x="1196" y="251"/>
                      </a:cubicBezTo>
                      <a:cubicBezTo>
                        <a:pt x="1196" y="112"/>
                        <a:pt x="1082" y="0"/>
                        <a:pt x="943" y="0"/>
                      </a:cubicBezTo>
                      <a:cubicBezTo>
                        <a:pt x="28" y="0"/>
                        <a:pt x="28" y="0"/>
                        <a:pt x="28" y="0"/>
                      </a:cubicBezTo>
                      <a:cubicBezTo>
                        <a:pt x="20" y="0"/>
                        <a:pt x="13" y="2"/>
                        <a:pt x="8" y="8"/>
                      </a:cubicBezTo>
                      <a:cubicBezTo>
                        <a:pt x="3" y="13"/>
                        <a:pt x="0" y="20"/>
                        <a:pt x="0"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307" name="Freeform 87">
                  <a:extLst>
                    <a:ext uri="{FF2B5EF4-FFF2-40B4-BE49-F238E27FC236}">
                      <a16:creationId xmlns:a16="http://schemas.microsoft.com/office/drawing/2014/main" id="{DECBEF42-F0B8-444B-AB7E-A674DCBE5779}"/>
                    </a:ext>
                  </a:extLst>
                </p:cNvPr>
                <p:cNvSpPr>
                  <a:spLocks noEditPoints="1"/>
                </p:cNvSpPr>
                <p:nvPr/>
              </p:nvSpPr>
              <p:spPr bwMode="auto">
                <a:xfrm>
                  <a:off x="829" y="1658"/>
                  <a:ext cx="1076" cy="1071"/>
                </a:xfrm>
                <a:custGeom>
                  <a:avLst/>
                  <a:gdLst>
                    <a:gd name="T0" fmla="*/ 314 w 628"/>
                    <a:gd name="T1" fmla="*/ 628 h 628"/>
                    <a:gd name="T2" fmla="*/ 628 w 628"/>
                    <a:gd name="T3" fmla="*/ 314 h 628"/>
                    <a:gd name="T4" fmla="*/ 314 w 628"/>
                    <a:gd name="T5" fmla="*/ 0 h 628"/>
                    <a:gd name="T6" fmla="*/ 0 w 628"/>
                    <a:gd name="T7" fmla="*/ 314 h 628"/>
                    <a:gd name="T8" fmla="*/ 314 w 628"/>
                    <a:gd name="T9" fmla="*/ 628 h 628"/>
                    <a:gd name="T10" fmla="*/ 314 w 628"/>
                    <a:gd name="T11" fmla="*/ 101 h 628"/>
                    <a:gd name="T12" fmla="*/ 527 w 628"/>
                    <a:gd name="T13" fmla="*/ 314 h 628"/>
                    <a:gd name="T14" fmla="*/ 314 w 628"/>
                    <a:gd name="T15" fmla="*/ 527 h 628"/>
                    <a:gd name="T16" fmla="*/ 101 w 628"/>
                    <a:gd name="T17" fmla="*/ 314 h 628"/>
                    <a:gd name="T18" fmla="*/ 314 w 628"/>
                    <a:gd name="T19" fmla="*/ 101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8" h="628">
                      <a:moveTo>
                        <a:pt x="314" y="628"/>
                      </a:moveTo>
                      <a:cubicBezTo>
                        <a:pt x="487" y="628"/>
                        <a:pt x="628" y="487"/>
                        <a:pt x="628" y="314"/>
                      </a:cubicBezTo>
                      <a:cubicBezTo>
                        <a:pt x="628" y="141"/>
                        <a:pt x="487" y="0"/>
                        <a:pt x="314" y="0"/>
                      </a:cubicBezTo>
                      <a:cubicBezTo>
                        <a:pt x="141" y="0"/>
                        <a:pt x="0" y="141"/>
                        <a:pt x="0" y="314"/>
                      </a:cubicBezTo>
                      <a:cubicBezTo>
                        <a:pt x="0" y="487"/>
                        <a:pt x="141" y="628"/>
                        <a:pt x="314" y="628"/>
                      </a:cubicBezTo>
                      <a:close/>
                      <a:moveTo>
                        <a:pt x="314" y="101"/>
                      </a:moveTo>
                      <a:cubicBezTo>
                        <a:pt x="431" y="101"/>
                        <a:pt x="527" y="196"/>
                        <a:pt x="527" y="314"/>
                      </a:cubicBezTo>
                      <a:cubicBezTo>
                        <a:pt x="527" y="431"/>
                        <a:pt x="431" y="527"/>
                        <a:pt x="314" y="527"/>
                      </a:cubicBezTo>
                      <a:cubicBezTo>
                        <a:pt x="196" y="527"/>
                        <a:pt x="101" y="431"/>
                        <a:pt x="101" y="314"/>
                      </a:cubicBezTo>
                      <a:cubicBezTo>
                        <a:pt x="101" y="197"/>
                        <a:pt x="196" y="101"/>
                        <a:pt x="314"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308" name="Freeform 88">
                  <a:extLst>
                    <a:ext uri="{FF2B5EF4-FFF2-40B4-BE49-F238E27FC236}">
                      <a16:creationId xmlns:a16="http://schemas.microsoft.com/office/drawing/2014/main" id="{E4D4670F-DE7F-4C9F-8036-0025D5679B2D}"/>
                    </a:ext>
                  </a:extLst>
                </p:cNvPr>
                <p:cNvSpPr>
                  <a:spLocks noEditPoints="1"/>
                </p:cNvSpPr>
                <p:nvPr/>
              </p:nvSpPr>
              <p:spPr bwMode="auto">
                <a:xfrm>
                  <a:off x="1098" y="1926"/>
                  <a:ext cx="538" cy="535"/>
                </a:xfrm>
                <a:custGeom>
                  <a:avLst/>
                  <a:gdLst>
                    <a:gd name="T0" fmla="*/ 157 w 314"/>
                    <a:gd name="T1" fmla="*/ 314 h 314"/>
                    <a:gd name="T2" fmla="*/ 314 w 314"/>
                    <a:gd name="T3" fmla="*/ 157 h 314"/>
                    <a:gd name="T4" fmla="*/ 157 w 314"/>
                    <a:gd name="T5" fmla="*/ 0 h 314"/>
                    <a:gd name="T6" fmla="*/ 0 w 314"/>
                    <a:gd name="T7" fmla="*/ 157 h 314"/>
                    <a:gd name="T8" fmla="*/ 157 w 314"/>
                    <a:gd name="T9" fmla="*/ 314 h 314"/>
                    <a:gd name="T10" fmla="*/ 119 w 314"/>
                    <a:gd name="T11" fmla="*/ 65 h 314"/>
                    <a:gd name="T12" fmla="*/ 147 w 314"/>
                    <a:gd name="T13" fmla="*/ 37 h 314"/>
                    <a:gd name="T14" fmla="*/ 175 w 314"/>
                    <a:gd name="T15" fmla="*/ 65 h 314"/>
                    <a:gd name="T16" fmla="*/ 175 w 314"/>
                    <a:gd name="T17" fmla="*/ 145 h 314"/>
                    <a:gd name="T18" fmla="*/ 229 w 314"/>
                    <a:gd name="T19" fmla="*/ 145 h 314"/>
                    <a:gd name="T20" fmla="*/ 257 w 314"/>
                    <a:gd name="T21" fmla="*/ 173 h 314"/>
                    <a:gd name="T22" fmla="*/ 229 w 314"/>
                    <a:gd name="T23" fmla="*/ 201 h 314"/>
                    <a:gd name="T24" fmla="*/ 147 w 314"/>
                    <a:gd name="T25" fmla="*/ 201 h 314"/>
                    <a:gd name="T26" fmla="*/ 119 w 314"/>
                    <a:gd name="T27" fmla="*/ 172 h 314"/>
                    <a:gd name="T28" fmla="*/ 119 w 314"/>
                    <a:gd name="T29" fmla="*/ 65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4" h="314">
                      <a:moveTo>
                        <a:pt x="157" y="314"/>
                      </a:moveTo>
                      <a:cubicBezTo>
                        <a:pt x="243" y="314"/>
                        <a:pt x="314" y="244"/>
                        <a:pt x="314" y="157"/>
                      </a:cubicBezTo>
                      <a:cubicBezTo>
                        <a:pt x="314" y="70"/>
                        <a:pt x="243" y="0"/>
                        <a:pt x="157" y="0"/>
                      </a:cubicBezTo>
                      <a:cubicBezTo>
                        <a:pt x="70" y="0"/>
                        <a:pt x="0" y="70"/>
                        <a:pt x="0" y="157"/>
                      </a:cubicBezTo>
                      <a:cubicBezTo>
                        <a:pt x="0" y="243"/>
                        <a:pt x="70" y="314"/>
                        <a:pt x="157" y="314"/>
                      </a:cubicBezTo>
                      <a:close/>
                      <a:moveTo>
                        <a:pt x="119" y="65"/>
                      </a:moveTo>
                      <a:cubicBezTo>
                        <a:pt x="119" y="49"/>
                        <a:pt x="132" y="37"/>
                        <a:pt x="147" y="37"/>
                      </a:cubicBezTo>
                      <a:cubicBezTo>
                        <a:pt x="162" y="37"/>
                        <a:pt x="175" y="49"/>
                        <a:pt x="175" y="65"/>
                      </a:cubicBezTo>
                      <a:cubicBezTo>
                        <a:pt x="175" y="145"/>
                        <a:pt x="175" y="145"/>
                        <a:pt x="175" y="145"/>
                      </a:cubicBezTo>
                      <a:cubicBezTo>
                        <a:pt x="229" y="145"/>
                        <a:pt x="229" y="145"/>
                        <a:pt x="229" y="145"/>
                      </a:cubicBezTo>
                      <a:cubicBezTo>
                        <a:pt x="244" y="145"/>
                        <a:pt x="257" y="158"/>
                        <a:pt x="257" y="173"/>
                      </a:cubicBezTo>
                      <a:cubicBezTo>
                        <a:pt x="257" y="188"/>
                        <a:pt x="244" y="201"/>
                        <a:pt x="229" y="201"/>
                      </a:cubicBezTo>
                      <a:cubicBezTo>
                        <a:pt x="147" y="201"/>
                        <a:pt x="147" y="201"/>
                        <a:pt x="147" y="201"/>
                      </a:cubicBezTo>
                      <a:cubicBezTo>
                        <a:pt x="131" y="201"/>
                        <a:pt x="119" y="188"/>
                        <a:pt x="119" y="172"/>
                      </a:cubicBezTo>
                      <a:lnTo>
                        <a:pt x="119"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grpSp>
        </p:grpSp>
        <p:sp>
          <p:nvSpPr>
            <p:cNvPr id="155" name="Isosceles Triangle 154">
              <a:extLst>
                <a:ext uri="{FF2B5EF4-FFF2-40B4-BE49-F238E27FC236}">
                  <a16:creationId xmlns:a16="http://schemas.microsoft.com/office/drawing/2014/main" id="{60043149-C21C-489B-8322-D5E11C7C5063}"/>
                </a:ext>
              </a:extLst>
            </p:cNvPr>
            <p:cNvSpPr/>
            <p:nvPr/>
          </p:nvSpPr>
          <p:spPr>
            <a:xfrm>
              <a:off x="5945843" y="4928433"/>
              <a:ext cx="93447" cy="85983"/>
            </a:xfrm>
            <a:prstGeom prst="triangl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highlight>
                  <a:srgbClr val="FFFF00"/>
                </a:highlight>
              </a:endParaRPr>
            </a:p>
          </p:txBody>
        </p:sp>
      </p:grpSp>
      <p:grpSp>
        <p:nvGrpSpPr>
          <p:cNvPr id="25" name="קבוצה 24">
            <a:extLst>
              <a:ext uri="{FF2B5EF4-FFF2-40B4-BE49-F238E27FC236}">
                <a16:creationId xmlns:a16="http://schemas.microsoft.com/office/drawing/2014/main" id="{CAC251EE-042B-419B-9312-EAA948B8D930}"/>
              </a:ext>
            </a:extLst>
          </p:cNvPr>
          <p:cNvGrpSpPr/>
          <p:nvPr/>
        </p:nvGrpSpPr>
        <p:grpSpPr>
          <a:xfrm>
            <a:off x="278650" y="2162690"/>
            <a:ext cx="6345705" cy="964506"/>
            <a:chOff x="278650" y="2162690"/>
            <a:chExt cx="6345705" cy="964506"/>
          </a:xfrm>
        </p:grpSpPr>
        <p:sp>
          <p:nvSpPr>
            <p:cNvPr id="258" name="Rectangle 257">
              <a:extLst>
                <a:ext uri="{FF2B5EF4-FFF2-40B4-BE49-F238E27FC236}">
                  <a16:creationId xmlns:a16="http://schemas.microsoft.com/office/drawing/2014/main" id="{B9D26FB8-B639-48A6-9995-E4E6F5D3777F}"/>
                </a:ext>
              </a:extLst>
            </p:cNvPr>
            <p:cNvSpPr/>
            <p:nvPr/>
          </p:nvSpPr>
          <p:spPr>
            <a:xfrm>
              <a:off x="5170229" y="2399731"/>
              <a:ext cx="797013" cy="400110"/>
            </a:xfrm>
            <a:prstGeom prst="rect">
              <a:avLst/>
            </a:prstGeom>
          </p:spPr>
          <p:txBody>
            <a:bodyPr wrap="none" anchor="ctr">
              <a:spAutoFit/>
            </a:bodyPr>
            <a:lstStyle/>
            <a:p>
              <a:pPr algn="ctr"/>
              <a:r>
                <a:rPr lang="en-IN" sz="2000" dirty="0">
                  <a:solidFill>
                    <a:srgbClr val="FFC000"/>
                  </a:solidFill>
                  <a:highlight>
                    <a:srgbClr val="FFFF00"/>
                  </a:highlight>
                  <a:latin typeface="Bebas Neue Bold" panose="020B0606020202050201" pitchFamily="34" charset="0"/>
                </a:rPr>
                <a:t>+66.3%</a:t>
              </a:r>
            </a:p>
          </p:txBody>
        </p:sp>
        <p:sp>
          <p:nvSpPr>
            <p:cNvPr id="259" name="Rectangle 258">
              <a:extLst>
                <a:ext uri="{FF2B5EF4-FFF2-40B4-BE49-F238E27FC236}">
                  <a16:creationId xmlns:a16="http://schemas.microsoft.com/office/drawing/2014/main" id="{9586F8F7-F4EB-45D1-9055-FF9FD20AAE7F}"/>
                </a:ext>
              </a:extLst>
            </p:cNvPr>
            <p:cNvSpPr/>
            <p:nvPr/>
          </p:nvSpPr>
          <p:spPr>
            <a:xfrm>
              <a:off x="405738" y="2480311"/>
              <a:ext cx="1316065" cy="307777"/>
            </a:xfrm>
            <a:prstGeom prst="rect">
              <a:avLst/>
            </a:prstGeom>
            <a:noFill/>
          </p:spPr>
          <p:txBody>
            <a:bodyPr wrap="none" lIns="0" tIns="0" rIns="0" bIns="0" anchor="ctr">
              <a:spAutoFit/>
            </a:bodyPr>
            <a:lstStyle/>
            <a:p>
              <a:pPr lvl="0" algn="r">
                <a:defRPr/>
              </a:pPr>
              <a:r>
                <a:rPr lang="en-ZA" sz="2000" kern="0" dirty="0">
                  <a:solidFill>
                    <a:srgbClr val="FFC000"/>
                  </a:solidFill>
                  <a:latin typeface="Bebas Neue Bold" panose="020B0606020202050201" pitchFamily="34" charset="0"/>
                </a:rPr>
                <a:t>DOMESTIC SPEND</a:t>
              </a:r>
            </a:p>
          </p:txBody>
        </p:sp>
        <p:sp>
          <p:nvSpPr>
            <p:cNvPr id="222" name="Isosceles Triangle 221">
              <a:extLst>
                <a:ext uri="{FF2B5EF4-FFF2-40B4-BE49-F238E27FC236}">
                  <a16:creationId xmlns:a16="http://schemas.microsoft.com/office/drawing/2014/main" id="{983B526B-E2A4-4DD9-A750-A6D2501FFE1B}"/>
                </a:ext>
              </a:extLst>
            </p:cNvPr>
            <p:cNvSpPr/>
            <p:nvPr/>
          </p:nvSpPr>
          <p:spPr>
            <a:xfrm flipH="1">
              <a:off x="5945843" y="2543881"/>
              <a:ext cx="93447" cy="85983"/>
            </a:xfrm>
            <a:prstGeom prst="triangle">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highlight>
                  <a:srgbClr val="FFFF00"/>
                </a:highlight>
              </a:endParaRPr>
            </a:p>
          </p:txBody>
        </p:sp>
        <p:grpSp>
          <p:nvGrpSpPr>
            <p:cNvPr id="126" name="Group 125">
              <a:extLst>
                <a:ext uri="{FF2B5EF4-FFF2-40B4-BE49-F238E27FC236}">
                  <a16:creationId xmlns:a16="http://schemas.microsoft.com/office/drawing/2014/main" id="{BC429BD0-9C99-4A56-8ACD-F7A9E37FA90E}"/>
                </a:ext>
              </a:extLst>
            </p:cNvPr>
            <p:cNvGrpSpPr/>
            <p:nvPr/>
          </p:nvGrpSpPr>
          <p:grpSpPr>
            <a:xfrm>
              <a:off x="278650" y="2165678"/>
              <a:ext cx="2319066" cy="820438"/>
              <a:chOff x="657159" y="2742372"/>
              <a:chExt cx="2255520" cy="747602"/>
            </a:xfrm>
          </p:grpSpPr>
          <p:sp>
            <p:nvSpPr>
              <p:cNvPr id="127" name="Freeform: Shape 126">
                <a:extLst>
                  <a:ext uri="{FF2B5EF4-FFF2-40B4-BE49-F238E27FC236}">
                    <a16:creationId xmlns:a16="http://schemas.microsoft.com/office/drawing/2014/main" id="{0F43AE87-0E26-4E02-8EF0-87CE42746B86}"/>
                  </a:ext>
                </a:extLst>
              </p:cNvPr>
              <p:cNvSpPr/>
              <p:nvPr/>
            </p:nvSpPr>
            <p:spPr>
              <a:xfrm>
                <a:off x="657159" y="2742372"/>
                <a:ext cx="2255520" cy="140677"/>
              </a:xfrm>
              <a:custGeom>
                <a:avLst/>
                <a:gdLst>
                  <a:gd name="connsiteX0" fmla="*/ 0 w 2225040"/>
                  <a:gd name="connsiteY0" fmla="*/ 91440 h 91440"/>
                  <a:gd name="connsiteX1" fmla="*/ 0 w 2225040"/>
                  <a:gd name="connsiteY1" fmla="*/ 91440 h 91440"/>
                  <a:gd name="connsiteX2" fmla="*/ 71120 w 2225040"/>
                  <a:gd name="connsiteY2" fmla="*/ 0 h 91440"/>
                  <a:gd name="connsiteX3" fmla="*/ 71120 w 2225040"/>
                  <a:gd name="connsiteY3" fmla="*/ 0 h 91440"/>
                  <a:gd name="connsiteX4" fmla="*/ 2225040 w 2225040"/>
                  <a:gd name="connsiteY4" fmla="*/ 0 h 91440"/>
                  <a:gd name="connsiteX5" fmla="*/ 1544320 w 2225040"/>
                  <a:gd name="connsiteY5" fmla="*/ 81280 h 91440"/>
                  <a:gd name="connsiteX6" fmla="*/ 0 w 2225040"/>
                  <a:gd name="connsiteY6" fmla="*/ 91440 h 91440"/>
                  <a:gd name="connsiteX0" fmla="*/ 0 w 2255520"/>
                  <a:gd name="connsiteY0" fmla="*/ 137160 h 137160"/>
                  <a:gd name="connsiteX1" fmla="*/ 30480 w 2255520"/>
                  <a:gd name="connsiteY1" fmla="*/ 91440 h 137160"/>
                  <a:gd name="connsiteX2" fmla="*/ 101600 w 2255520"/>
                  <a:gd name="connsiteY2" fmla="*/ 0 h 137160"/>
                  <a:gd name="connsiteX3" fmla="*/ 101600 w 2255520"/>
                  <a:gd name="connsiteY3" fmla="*/ 0 h 137160"/>
                  <a:gd name="connsiteX4" fmla="*/ 2255520 w 2255520"/>
                  <a:gd name="connsiteY4" fmla="*/ 0 h 137160"/>
                  <a:gd name="connsiteX5" fmla="*/ 1574800 w 2255520"/>
                  <a:gd name="connsiteY5" fmla="*/ 81280 h 137160"/>
                  <a:gd name="connsiteX6" fmla="*/ 0 w 2255520"/>
                  <a:gd name="connsiteY6" fmla="*/ 137160 h 137160"/>
                  <a:gd name="connsiteX0" fmla="*/ 0 w 2255520"/>
                  <a:gd name="connsiteY0" fmla="*/ 137160 h 139700"/>
                  <a:gd name="connsiteX1" fmla="*/ 30480 w 2255520"/>
                  <a:gd name="connsiteY1" fmla="*/ 91440 h 139700"/>
                  <a:gd name="connsiteX2" fmla="*/ 101600 w 2255520"/>
                  <a:gd name="connsiteY2" fmla="*/ 0 h 139700"/>
                  <a:gd name="connsiteX3" fmla="*/ 101600 w 2255520"/>
                  <a:gd name="connsiteY3" fmla="*/ 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37160 h 139700"/>
                  <a:gd name="connsiteX1" fmla="*/ 30480 w 2255520"/>
                  <a:gd name="connsiteY1" fmla="*/ 91440 h 139700"/>
                  <a:gd name="connsiteX2" fmla="*/ 101600 w 2255520"/>
                  <a:gd name="connsiteY2" fmla="*/ 0 h 139700"/>
                  <a:gd name="connsiteX3" fmla="*/ 101600 w 2255520"/>
                  <a:gd name="connsiteY3" fmla="*/ 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37160 h 139700"/>
                  <a:gd name="connsiteX1" fmla="*/ 30480 w 2255520"/>
                  <a:gd name="connsiteY1" fmla="*/ 91440 h 139700"/>
                  <a:gd name="connsiteX2" fmla="*/ 101600 w 2255520"/>
                  <a:gd name="connsiteY2" fmla="*/ 0 h 139700"/>
                  <a:gd name="connsiteX3" fmla="*/ 101600 w 2255520"/>
                  <a:gd name="connsiteY3" fmla="*/ 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49860 h 152400"/>
                  <a:gd name="connsiteX1" fmla="*/ 30480 w 2255520"/>
                  <a:gd name="connsiteY1" fmla="*/ 104140 h 152400"/>
                  <a:gd name="connsiteX2" fmla="*/ 101600 w 2255520"/>
                  <a:gd name="connsiteY2" fmla="*/ 12700 h 152400"/>
                  <a:gd name="connsiteX3" fmla="*/ 248920 w 2255520"/>
                  <a:gd name="connsiteY3" fmla="*/ 0 h 152400"/>
                  <a:gd name="connsiteX4" fmla="*/ 2255520 w 2255520"/>
                  <a:gd name="connsiteY4" fmla="*/ 12700 h 152400"/>
                  <a:gd name="connsiteX5" fmla="*/ 1577340 w 2255520"/>
                  <a:gd name="connsiteY5" fmla="*/ 152400 h 152400"/>
                  <a:gd name="connsiteX6" fmla="*/ 0 w 2255520"/>
                  <a:gd name="connsiteY6" fmla="*/ 149860 h 152400"/>
                  <a:gd name="connsiteX0" fmla="*/ 0 w 2255520"/>
                  <a:gd name="connsiteY0" fmla="*/ 144780 h 147320"/>
                  <a:gd name="connsiteX1" fmla="*/ 30480 w 2255520"/>
                  <a:gd name="connsiteY1" fmla="*/ 99060 h 147320"/>
                  <a:gd name="connsiteX2" fmla="*/ 101600 w 2255520"/>
                  <a:gd name="connsiteY2" fmla="*/ 7620 h 147320"/>
                  <a:gd name="connsiteX3" fmla="*/ 259080 w 2255520"/>
                  <a:gd name="connsiteY3" fmla="*/ 0 h 147320"/>
                  <a:gd name="connsiteX4" fmla="*/ 2255520 w 2255520"/>
                  <a:gd name="connsiteY4" fmla="*/ 7620 h 147320"/>
                  <a:gd name="connsiteX5" fmla="*/ 1577340 w 2255520"/>
                  <a:gd name="connsiteY5" fmla="*/ 147320 h 147320"/>
                  <a:gd name="connsiteX6" fmla="*/ 0 w 2255520"/>
                  <a:gd name="connsiteY6" fmla="*/ 144780 h 147320"/>
                  <a:gd name="connsiteX0" fmla="*/ 0 w 2255520"/>
                  <a:gd name="connsiteY0" fmla="*/ 137160 h 139700"/>
                  <a:gd name="connsiteX1" fmla="*/ 30480 w 2255520"/>
                  <a:gd name="connsiteY1" fmla="*/ 91440 h 139700"/>
                  <a:gd name="connsiteX2" fmla="*/ 101600 w 2255520"/>
                  <a:gd name="connsiteY2" fmla="*/ 0 h 139700"/>
                  <a:gd name="connsiteX3" fmla="*/ 271780 w 2255520"/>
                  <a:gd name="connsiteY3" fmla="*/ 254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37160 h 139700"/>
                  <a:gd name="connsiteX1" fmla="*/ 30480 w 2255520"/>
                  <a:gd name="connsiteY1" fmla="*/ 91440 h 139700"/>
                  <a:gd name="connsiteX2" fmla="*/ 215900 w 2255520"/>
                  <a:gd name="connsiteY2" fmla="*/ 0 h 139700"/>
                  <a:gd name="connsiteX3" fmla="*/ 271780 w 2255520"/>
                  <a:gd name="connsiteY3" fmla="*/ 254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37627 h 140167"/>
                  <a:gd name="connsiteX1" fmla="*/ 30480 w 2255520"/>
                  <a:gd name="connsiteY1" fmla="*/ 91907 h 140167"/>
                  <a:gd name="connsiteX2" fmla="*/ 215900 w 2255520"/>
                  <a:gd name="connsiteY2" fmla="*/ 467 h 140167"/>
                  <a:gd name="connsiteX3" fmla="*/ 271780 w 2255520"/>
                  <a:gd name="connsiteY3" fmla="*/ 3007 h 140167"/>
                  <a:gd name="connsiteX4" fmla="*/ 2255520 w 2255520"/>
                  <a:gd name="connsiteY4" fmla="*/ 467 h 140167"/>
                  <a:gd name="connsiteX5" fmla="*/ 1577340 w 2255520"/>
                  <a:gd name="connsiteY5" fmla="*/ 140167 h 140167"/>
                  <a:gd name="connsiteX6" fmla="*/ 0 w 2255520"/>
                  <a:gd name="connsiteY6" fmla="*/ 137627 h 140167"/>
                  <a:gd name="connsiteX0" fmla="*/ 0 w 2255520"/>
                  <a:gd name="connsiteY0" fmla="*/ 137463 h 140003"/>
                  <a:gd name="connsiteX1" fmla="*/ 30480 w 2255520"/>
                  <a:gd name="connsiteY1" fmla="*/ 91743 h 140003"/>
                  <a:gd name="connsiteX2" fmla="*/ 215900 w 2255520"/>
                  <a:gd name="connsiteY2" fmla="*/ 303 h 140003"/>
                  <a:gd name="connsiteX3" fmla="*/ 276860 w 2255520"/>
                  <a:gd name="connsiteY3" fmla="*/ 5383 h 140003"/>
                  <a:gd name="connsiteX4" fmla="*/ 2255520 w 2255520"/>
                  <a:gd name="connsiteY4" fmla="*/ 303 h 140003"/>
                  <a:gd name="connsiteX5" fmla="*/ 1577340 w 2255520"/>
                  <a:gd name="connsiteY5" fmla="*/ 140003 h 140003"/>
                  <a:gd name="connsiteX6" fmla="*/ 0 w 2255520"/>
                  <a:gd name="connsiteY6" fmla="*/ 137463 h 140003"/>
                  <a:gd name="connsiteX0" fmla="*/ 0 w 2255520"/>
                  <a:gd name="connsiteY0" fmla="*/ 138137 h 140677"/>
                  <a:gd name="connsiteX1" fmla="*/ 30480 w 2255520"/>
                  <a:gd name="connsiteY1" fmla="*/ 92417 h 140677"/>
                  <a:gd name="connsiteX2" fmla="*/ 215900 w 2255520"/>
                  <a:gd name="connsiteY2" fmla="*/ 977 h 140677"/>
                  <a:gd name="connsiteX3" fmla="*/ 292100 w 2255520"/>
                  <a:gd name="connsiteY3" fmla="*/ 977 h 140677"/>
                  <a:gd name="connsiteX4" fmla="*/ 2255520 w 2255520"/>
                  <a:gd name="connsiteY4" fmla="*/ 977 h 140677"/>
                  <a:gd name="connsiteX5" fmla="*/ 1577340 w 2255520"/>
                  <a:gd name="connsiteY5" fmla="*/ 140677 h 140677"/>
                  <a:gd name="connsiteX6" fmla="*/ 0 w 2255520"/>
                  <a:gd name="connsiteY6" fmla="*/ 138137 h 140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5520" h="140677">
                    <a:moveTo>
                      <a:pt x="0" y="138137"/>
                    </a:moveTo>
                    <a:lnTo>
                      <a:pt x="30480" y="92417"/>
                    </a:lnTo>
                    <a:lnTo>
                      <a:pt x="215900" y="977"/>
                    </a:lnTo>
                    <a:cubicBezTo>
                      <a:pt x="234527" y="-716"/>
                      <a:pt x="273473" y="130"/>
                      <a:pt x="292100" y="977"/>
                    </a:cubicBezTo>
                    <a:lnTo>
                      <a:pt x="2255520" y="977"/>
                    </a:lnTo>
                    <a:lnTo>
                      <a:pt x="1577340" y="140677"/>
                    </a:lnTo>
                    <a:lnTo>
                      <a:pt x="0" y="138137"/>
                    </a:lnTo>
                    <a:close/>
                  </a:path>
                </a:pathLst>
              </a:custGeom>
              <a:solidFill>
                <a:srgbClr val="C5C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highlight>
                    <a:srgbClr val="FFFF00"/>
                  </a:highlight>
                </a:endParaRPr>
              </a:p>
            </p:txBody>
          </p:sp>
          <p:sp>
            <p:nvSpPr>
              <p:cNvPr id="128" name="Rectangle: Rounded Corners 127">
                <a:extLst>
                  <a:ext uri="{FF2B5EF4-FFF2-40B4-BE49-F238E27FC236}">
                    <a16:creationId xmlns:a16="http://schemas.microsoft.com/office/drawing/2014/main" id="{42786FCA-D9C4-4062-97D0-E53A1A423B1C}"/>
                  </a:ext>
                </a:extLst>
              </p:cNvPr>
              <p:cNvSpPr/>
              <p:nvPr/>
            </p:nvSpPr>
            <p:spPr>
              <a:xfrm>
                <a:off x="657159" y="2850211"/>
                <a:ext cx="2024262" cy="639763"/>
              </a:xfrm>
              <a:prstGeom prst="roundRect">
                <a:avLst/>
              </a:prstGeom>
              <a:noFill/>
              <a:ln w="76200">
                <a:solidFill>
                  <a:srgbClr val="C5C5C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highlight>
                    <a:srgbClr val="FFFF00"/>
                  </a:highlight>
                </a:endParaRPr>
              </a:p>
            </p:txBody>
          </p:sp>
        </p:grpSp>
        <p:sp>
          <p:nvSpPr>
            <p:cNvPr id="129" name="Freeform 16">
              <a:extLst>
                <a:ext uri="{FF2B5EF4-FFF2-40B4-BE49-F238E27FC236}">
                  <a16:creationId xmlns:a16="http://schemas.microsoft.com/office/drawing/2014/main" id="{9F537F91-B032-4708-A489-DA93B92486AC}"/>
                </a:ext>
              </a:extLst>
            </p:cNvPr>
            <p:cNvSpPr>
              <a:spLocks/>
            </p:cNvSpPr>
            <p:nvPr/>
          </p:nvSpPr>
          <p:spPr bwMode="auto">
            <a:xfrm flipH="1">
              <a:off x="1796314" y="2162690"/>
              <a:ext cx="3952800" cy="957600"/>
            </a:xfrm>
            <a:custGeom>
              <a:avLst/>
              <a:gdLst>
                <a:gd name="T0" fmla="*/ 42 w 1420"/>
                <a:gd name="T1" fmla="*/ 0 h 320"/>
                <a:gd name="T2" fmla="*/ 0 w 1420"/>
                <a:gd name="T3" fmla="*/ 42 h 320"/>
                <a:gd name="T4" fmla="*/ 0 w 1420"/>
                <a:gd name="T5" fmla="*/ 278 h 320"/>
                <a:gd name="T6" fmla="*/ 42 w 1420"/>
                <a:gd name="T7" fmla="*/ 320 h 320"/>
                <a:gd name="T8" fmla="*/ 1260 w 1420"/>
                <a:gd name="T9" fmla="*/ 320 h 320"/>
                <a:gd name="T10" fmla="*/ 1420 w 1420"/>
                <a:gd name="T11" fmla="*/ 160 h 320"/>
                <a:gd name="T12" fmla="*/ 1260 w 1420"/>
                <a:gd name="T13" fmla="*/ 0 h 320"/>
                <a:gd name="T14" fmla="*/ 42 w 1420"/>
                <a:gd name="T15" fmla="*/ 0 h 3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0" h="320">
                  <a:moveTo>
                    <a:pt x="42" y="0"/>
                  </a:moveTo>
                  <a:cubicBezTo>
                    <a:pt x="19" y="0"/>
                    <a:pt x="0" y="19"/>
                    <a:pt x="0" y="42"/>
                  </a:cubicBezTo>
                  <a:cubicBezTo>
                    <a:pt x="0" y="278"/>
                    <a:pt x="0" y="278"/>
                    <a:pt x="0" y="278"/>
                  </a:cubicBezTo>
                  <a:cubicBezTo>
                    <a:pt x="0" y="302"/>
                    <a:pt x="19" y="320"/>
                    <a:pt x="42" y="320"/>
                  </a:cubicBezTo>
                  <a:cubicBezTo>
                    <a:pt x="1260" y="320"/>
                    <a:pt x="1260" y="320"/>
                    <a:pt x="1260" y="320"/>
                  </a:cubicBezTo>
                  <a:cubicBezTo>
                    <a:pt x="1348" y="320"/>
                    <a:pt x="1420" y="249"/>
                    <a:pt x="1420" y="160"/>
                  </a:cubicBezTo>
                  <a:cubicBezTo>
                    <a:pt x="1420" y="72"/>
                    <a:pt x="1348" y="0"/>
                    <a:pt x="1260" y="0"/>
                  </a:cubicBezTo>
                  <a:cubicBezTo>
                    <a:pt x="42" y="0"/>
                    <a:pt x="42" y="0"/>
                    <a:pt x="42"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130" name="Freeform: Shape 129">
              <a:extLst>
                <a:ext uri="{FF2B5EF4-FFF2-40B4-BE49-F238E27FC236}">
                  <a16:creationId xmlns:a16="http://schemas.microsoft.com/office/drawing/2014/main" id="{FEE4DDF8-49D1-411F-A150-995F64959DA5}"/>
                </a:ext>
              </a:extLst>
            </p:cNvPr>
            <p:cNvSpPr>
              <a:spLocks/>
            </p:cNvSpPr>
            <p:nvPr/>
          </p:nvSpPr>
          <p:spPr bwMode="auto">
            <a:xfrm flipH="1">
              <a:off x="4903418" y="2404261"/>
              <a:ext cx="1157248" cy="722935"/>
            </a:xfrm>
            <a:custGeom>
              <a:avLst/>
              <a:gdLst>
                <a:gd name="connsiteX0" fmla="*/ 1028131 w 1125538"/>
                <a:gd name="connsiteY0" fmla="*/ 0 h 658755"/>
                <a:gd name="connsiteX1" fmla="*/ 1019811 w 1125538"/>
                <a:gd name="connsiteY1" fmla="*/ 82659 h 658755"/>
                <a:gd name="connsiteX2" fmla="*/ 593176 w 1125538"/>
                <a:gd name="connsiteY2" fmla="*/ 430077 h 658755"/>
                <a:gd name="connsiteX3" fmla="*/ 103212 w 1125538"/>
                <a:gd name="connsiteY3" fmla="*/ 430077 h 658755"/>
                <a:gd name="connsiteX4" fmla="*/ 22572 w 1125538"/>
                <a:gd name="connsiteY4" fmla="*/ 463778 h 658755"/>
                <a:gd name="connsiteX5" fmla="*/ 8873 w 1125538"/>
                <a:gd name="connsiteY5" fmla="*/ 484017 h 658755"/>
                <a:gd name="connsiteX6" fmla="*/ 8872 w 1125538"/>
                <a:gd name="connsiteY6" fmla="*/ 484017 h 658755"/>
                <a:gd name="connsiteX7" fmla="*/ 0 w 1125538"/>
                <a:gd name="connsiteY7" fmla="*/ 497125 h 658755"/>
                <a:gd name="connsiteX8" fmla="*/ 0 w 1125538"/>
                <a:gd name="connsiteY8" fmla="*/ 510470 h 658755"/>
                <a:gd name="connsiteX9" fmla="*/ 0 w 1125538"/>
                <a:gd name="connsiteY9" fmla="*/ 544366 h 658755"/>
                <a:gd name="connsiteX10" fmla="*/ 114185 w 1125538"/>
                <a:gd name="connsiteY10" fmla="*/ 658755 h 658755"/>
                <a:gd name="connsiteX11" fmla="*/ 690547 w 1125538"/>
                <a:gd name="connsiteY11" fmla="*/ 658755 h 658755"/>
                <a:gd name="connsiteX12" fmla="*/ 998779 w 1125538"/>
                <a:gd name="connsiteY12" fmla="*/ 531769 h 658755"/>
                <a:gd name="connsiteX13" fmla="*/ 1023387 w 1125538"/>
                <a:gd name="connsiteY13" fmla="*/ 501834 h 658755"/>
                <a:gd name="connsiteX14" fmla="*/ 1023388 w 1125538"/>
                <a:gd name="connsiteY14" fmla="*/ 501834 h 658755"/>
                <a:gd name="connsiteX15" fmla="*/ 1051703 w 1125538"/>
                <a:gd name="connsiteY15" fmla="*/ 467389 h 658755"/>
                <a:gd name="connsiteX16" fmla="*/ 1125538 w 1125538"/>
                <a:gd name="connsiteY16" fmla="*/ 222987 h 658755"/>
                <a:gd name="connsiteX17" fmla="*/ 1082937 w 1125538"/>
                <a:gd name="connsiteY17" fmla="*/ 34497 h 658755"/>
                <a:gd name="connsiteX18" fmla="*/ 1066452 w 1125538"/>
                <a:gd name="connsiteY18" fmla="*/ 5619 h 658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25538" h="658755">
                  <a:moveTo>
                    <a:pt x="1028131" y="0"/>
                  </a:moveTo>
                  <a:lnTo>
                    <a:pt x="1019811" y="82659"/>
                  </a:lnTo>
                  <a:cubicBezTo>
                    <a:pt x="979023" y="282040"/>
                    <a:pt x="802772" y="430077"/>
                    <a:pt x="593176" y="430077"/>
                  </a:cubicBezTo>
                  <a:cubicBezTo>
                    <a:pt x="593176" y="430077"/>
                    <a:pt x="593176" y="430077"/>
                    <a:pt x="103212" y="430077"/>
                  </a:cubicBezTo>
                  <a:cubicBezTo>
                    <a:pt x="71909" y="430077"/>
                    <a:pt x="43327" y="443013"/>
                    <a:pt x="22572" y="463778"/>
                  </a:cubicBezTo>
                  <a:lnTo>
                    <a:pt x="8873" y="484017"/>
                  </a:lnTo>
                  <a:lnTo>
                    <a:pt x="8872" y="484017"/>
                  </a:lnTo>
                  <a:lnTo>
                    <a:pt x="0" y="497125"/>
                  </a:lnTo>
                  <a:lnTo>
                    <a:pt x="0" y="510470"/>
                  </a:lnTo>
                  <a:cubicBezTo>
                    <a:pt x="0" y="544366"/>
                    <a:pt x="0" y="544366"/>
                    <a:pt x="0" y="544366"/>
                  </a:cubicBezTo>
                  <a:cubicBezTo>
                    <a:pt x="0" y="609731"/>
                    <a:pt x="51655" y="658755"/>
                    <a:pt x="114185" y="658755"/>
                  </a:cubicBezTo>
                  <a:cubicBezTo>
                    <a:pt x="690547" y="658755"/>
                    <a:pt x="690547" y="658755"/>
                    <a:pt x="690547" y="658755"/>
                  </a:cubicBezTo>
                  <a:cubicBezTo>
                    <a:pt x="811529" y="658755"/>
                    <a:pt x="920277" y="610412"/>
                    <a:pt x="998779" y="531769"/>
                  </a:cubicBezTo>
                  <a:lnTo>
                    <a:pt x="1023387" y="501834"/>
                  </a:lnTo>
                  <a:lnTo>
                    <a:pt x="1023388" y="501834"/>
                  </a:lnTo>
                  <a:lnTo>
                    <a:pt x="1051703" y="467389"/>
                  </a:lnTo>
                  <a:cubicBezTo>
                    <a:pt x="1098394" y="397891"/>
                    <a:pt x="1125538" y="313886"/>
                    <a:pt x="1125538" y="222987"/>
                  </a:cubicBezTo>
                  <a:cubicBezTo>
                    <a:pt x="1125538" y="155579"/>
                    <a:pt x="1110270" y="91618"/>
                    <a:pt x="1082937" y="34497"/>
                  </a:cubicBezTo>
                  <a:lnTo>
                    <a:pt x="1066452" y="5619"/>
                  </a:lnTo>
                  <a:close/>
                </a:path>
              </a:pathLst>
            </a:custGeom>
            <a:solidFill>
              <a:srgbClr val="FFC000"/>
            </a:solidFill>
            <a:ln>
              <a:noFill/>
            </a:ln>
          </p:spPr>
          <p:txBody>
            <a:bodyPr vert="horz" wrap="square" lIns="91440" tIns="45720" rIns="91440" bIns="45720" numCol="1" anchor="t" anchorCtr="0" compatLnSpc="1">
              <a:prstTxWarp prst="textNoShape">
                <a:avLst/>
              </a:prstTxWarp>
              <a:noAutofit/>
            </a:bodyPr>
            <a:lstStyle/>
            <a:p>
              <a:endParaRPr lang="en-IN" dirty="0">
                <a:highlight>
                  <a:srgbClr val="FFFF00"/>
                </a:highlight>
              </a:endParaRPr>
            </a:p>
          </p:txBody>
        </p:sp>
        <p:sp>
          <p:nvSpPr>
            <p:cNvPr id="131" name="Freeform: Shape 130">
              <a:extLst>
                <a:ext uri="{FF2B5EF4-FFF2-40B4-BE49-F238E27FC236}">
                  <a16:creationId xmlns:a16="http://schemas.microsoft.com/office/drawing/2014/main" id="{10F58471-571F-470C-A18B-B8918C3038E7}"/>
                </a:ext>
              </a:extLst>
            </p:cNvPr>
            <p:cNvSpPr>
              <a:spLocks/>
            </p:cNvSpPr>
            <p:nvPr/>
          </p:nvSpPr>
          <p:spPr bwMode="auto">
            <a:xfrm flipH="1">
              <a:off x="4819710" y="2162690"/>
              <a:ext cx="1804645" cy="799130"/>
            </a:xfrm>
            <a:custGeom>
              <a:avLst/>
              <a:gdLst>
                <a:gd name="connsiteX0" fmla="*/ 1035115 w 1486366"/>
                <a:gd name="connsiteY0" fmla="*/ 0 h 513081"/>
                <a:gd name="connsiteX1" fmla="*/ 0 w 1486366"/>
                <a:gd name="connsiteY1" fmla="*/ 279632 h 513081"/>
                <a:gd name="connsiteX2" fmla="*/ 456372 w 1486366"/>
                <a:gd name="connsiteY2" fmla="*/ 511507 h 513081"/>
                <a:gd name="connsiteX3" fmla="*/ 467107 w 1486366"/>
                <a:gd name="connsiteY3" fmla="*/ 513081 h 513081"/>
                <a:gd name="connsiteX4" fmla="*/ 480807 w 1486366"/>
                <a:gd name="connsiteY4" fmla="*/ 492841 h 513081"/>
                <a:gd name="connsiteX5" fmla="*/ 561447 w 1486366"/>
                <a:gd name="connsiteY5" fmla="*/ 459140 h 513081"/>
                <a:gd name="connsiteX6" fmla="*/ 1051411 w 1486366"/>
                <a:gd name="connsiteY6" fmla="*/ 459140 h 513081"/>
                <a:gd name="connsiteX7" fmla="*/ 1478046 w 1486366"/>
                <a:gd name="connsiteY7" fmla="*/ 111722 h 513081"/>
                <a:gd name="connsiteX8" fmla="*/ 1486366 w 1486366"/>
                <a:gd name="connsiteY8" fmla="*/ 29063 h 513081"/>
                <a:gd name="connsiteX9" fmla="*/ 1438028 w 1486366"/>
                <a:gd name="connsiteY9" fmla="*/ 21975 h 513081"/>
                <a:gd name="connsiteX10" fmla="*/ 1035115 w 1486366"/>
                <a:gd name="connsiteY10" fmla="*/ 0 h 513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6366" h="513081">
                  <a:moveTo>
                    <a:pt x="1035115" y="0"/>
                  </a:moveTo>
                  <a:cubicBezTo>
                    <a:pt x="463437" y="0"/>
                    <a:pt x="0" y="125196"/>
                    <a:pt x="0" y="279632"/>
                  </a:cubicBezTo>
                  <a:cubicBezTo>
                    <a:pt x="0" y="376155"/>
                    <a:pt x="181030" y="461255"/>
                    <a:pt x="456372" y="511507"/>
                  </a:cubicBezTo>
                  <a:lnTo>
                    <a:pt x="467107" y="513081"/>
                  </a:lnTo>
                  <a:lnTo>
                    <a:pt x="480807" y="492841"/>
                  </a:lnTo>
                  <a:cubicBezTo>
                    <a:pt x="501562" y="472076"/>
                    <a:pt x="530144" y="459140"/>
                    <a:pt x="561447" y="459140"/>
                  </a:cubicBezTo>
                  <a:cubicBezTo>
                    <a:pt x="1051411" y="459140"/>
                    <a:pt x="1051411" y="459140"/>
                    <a:pt x="1051411" y="459140"/>
                  </a:cubicBezTo>
                  <a:cubicBezTo>
                    <a:pt x="1261007" y="459140"/>
                    <a:pt x="1437258" y="311103"/>
                    <a:pt x="1478046" y="111722"/>
                  </a:cubicBezTo>
                  <a:lnTo>
                    <a:pt x="1486366" y="29063"/>
                  </a:lnTo>
                  <a:lnTo>
                    <a:pt x="1438028" y="21975"/>
                  </a:lnTo>
                  <a:cubicBezTo>
                    <a:pt x="1314189" y="7825"/>
                    <a:pt x="1178035" y="0"/>
                    <a:pt x="1035115" y="0"/>
                  </a:cubicBezTo>
                  <a:close/>
                </a:path>
              </a:pathLst>
            </a:custGeom>
            <a:solidFill>
              <a:srgbClr val="F2F2F2"/>
            </a:solidFill>
            <a:ln>
              <a:noFill/>
            </a:ln>
          </p:spPr>
          <p:txBody>
            <a:bodyPr vert="horz" wrap="square" lIns="91440" tIns="45720" rIns="91440" bIns="45720" numCol="1" anchor="t" anchorCtr="0" compatLnSpc="1">
              <a:prstTxWarp prst="textNoShape">
                <a:avLst/>
              </a:prstTxWarp>
              <a:noAutofit/>
            </a:bodyPr>
            <a:lstStyle/>
            <a:p>
              <a:endParaRPr lang="en-IN" dirty="0">
                <a:highlight>
                  <a:srgbClr val="FFFF00"/>
                </a:highlight>
              </a:endParaRPr>
            </a:p>
          </p:txBody>
        </p:sp>
        <p:sp>
          <p:nvSpPr>
            <p:cNvPr id="257" name="Rectangle 256">
              <a:extLst>
                <a:ext uri="{FF2B5EF4-FFF2-40B4-BE49-F238E27FC236}">
                  <a16:creationId xmlns:a16="http://schemas.microsoft.com/office/drawing/2014/main" id="{382D81E7-DDC7-436D-BDCB-0ABEEB9F6BB6}"/>
                </a:ext>
              </a:extLst>
            </p:cNvPr>
            <p:cNvSpPr/>
            <p:nvPr/>
          </p:nvSpPr>
          <p:spPr>
            <a:xfrm>
              <a:off x="2825502" y="2403368"/>
              <a:ext cx="1814361" cy="461665"/>
            </a:xfrm>
            <a:prstGeom prst="rect">
              <a:avLst/>
            </a:prstGeom>
            <a:noFill/>
          </p:spPr>
          <p:txBody>
            <a:bodyPr wrap="square" anchor="ctr">
              <a:spAutoFit/>
            </a:bodyPr>
            <a:lstStyle/>
            <a:p>
              <a:pPr lvl="0" algn="ctr">
                <a:defRPr/>
              </a:pPr>
              <a:r>
                <a:rPr lang="en-ZA" sz="2400" dirty="0">
                  <a:solidFill>
                    <a:srgbClr val="FFC000"/>
                  </a:solidFill>
                  <a:latin typeface="Bebas Neue Bold" panose="020B0606020202050201" pitchFamily="34" charset="0"/>
                </a:rPr>
                <a:t>ZAR 23.5 billion</a:t>
              </a:r>
            </a:p>
          </p:txBody>
        </p:sp>
        <p:grpSp>
          <p:nvGrpSpPr>
            <p:cNvPr id="3" name="Group 2">
              <a:extLst>
                <a:ext uri="{FF2B5EF4-FFF2-40B4-BE49-F238E27FC236}">
                  <a16:creationId xmlns:a16="http://schemas.microsoft.com/office/drawing/2014/main" id="{B5875DDD-D531-4E0A-9AEC-2B82C4B949CA}"/>
                </a:ext>
              </a:extLst>
            </p:cNvPr>
            <p:cNvGrpSpPr/>
            <p:nvPr/>
          </p:nvGrpSpPr>
          <p:grpSpPr>
            <a:xfrm>
              <a:off x="1908941" y="2283156"/>
              <a:ext cx="657787" cy="702093"/>
              <a:chOff x="2339602" y="3982288"/>
              <a:chExt cx="639763" cy="639762"/>
            </a:xfrm>
          </p:grpSpPr>
          <p:sp>
            <p:nvSpPr>
              <p:cNvPr id="256" name="Oval 20">
                <a:extLst>
                  <a:ext uri="{FF2B5EF4-FFF2-40B4-BE49-F238E27FC236}">
                    <a16:creationId xmlns:a16="http://schemas.microsoft.com/office/drawing/2014/main" id="{69F09A1B-E64E-40A4-8D5C-57BC9FF8A153}"/>
                  </a:ext>
                </a:extLst>
              </p:cNvPr>
              <p:cNvSpPr>
                <a:spLocks noChangeArrowheads="1"/>
              </p:cNvSpPr>
              <p:nvPr/>
            </p:nvSpPr>
            <p:spPr bwMode="auto">
              <a:xfrm flipH="1">
                <a:off x="2339602" y="3982288"/>
                <a:ext cx="639763" cy="639762"/>
              </a:xfrm>
              <a:prstGeom prst="ellipse">
                <a:avLst/>
              </a:pr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grpSp>
            <p:nvGrpSpPr>
              <p:cNvPr id="292" name="Group 68">
                <a:extLst>
                  <a:ext uri="{FF2B5EF4-FFF2-40B4-BE49-F238E27FC236}">
                    <a16:creationId xmlns:a16="http://schemas.microsoft.com/office/drawing/2014/main" id="{FF4B039A-BD2D-40F2-A81A-08103D4B5F4B}"/>
                  </a:ext>
                </a:extLst>
              </p:cNvPr>
              <p:cNvGrpSpPr>
                <a:grpSpLocks noChangeAspect="1"/>
              </p:cNvGrpSpPr>
              <p:nvPr/>
            </p:nvGrpSpPr>
            <p:grpSpPr bwMode="auto">
              <a:xfrm>
                <a:off x="2443713" y="4076701"/>
                <a:ext cx="430992" cy="419788"/>
                <a:chOff x="119" y="1133"/>
                <a:chExt cx="4078" cy="3972"/>
              </a:xfrm>
              <a:solidFill>
                <a:schemeClr val="bg1"/>
              </a:solidFill>
            </p:grpSpPr>
            <p:sp>
              <p:nvSpPr>
                <p:cNvPr id="293" name="Freeform 69">
                  <a:extLst>
                    <a:ext uri="{FF2B5EF4-FFF2-40B4-BE49-F238E27FC236}">
                      <a16:creationId xmlns:a16="http://schemas.microsoft.com/office/drawing/2014/main" id="{7666FC32-EA9F-4493-BBCB-9E7901A8E210}"/>
                    </a:ext>
                  </a:extLst>
                </p:cNvPr>
                <p:cNvSpPr>
                  <a:spLocks noEditPoints="1"/>
                </p:cNvSpPr>
                <p:nvPr/>
              </p:nvSpPr>
              <p:spPr bwMode="auto">
                <a:xfrm>
                  <a:off x="2686" y="3135"/>
                  <a:ext cx="1511" cy="552"/>
                </a:xfrm>
                <a:custGeom>
                  <a:avLst/>
                  <a:gdLst>
                    <a:gd name="T0" fmla="*/ 61 w 883"/>
                    <a:gd name="T1" fmla="*/ 0 h 324"/>
                    <a:gd name="T2" fmla="*/ 0 w 883"/>
                    <a:gd name="T3" fmla="*/ 61 h 324"/>
                    <a:gd name="T4" fmla="*/ 0 w 883"/>
                    <a:gd name="T5" fmla="*/ 263 h 324"/>
                    <a:gd name="T6" fmla="*/ 61 w 883"/>
                    <a:gd name="T7" fmla="*/ 324 h 324"/>
                    <a:gd name="T8" fmla="*/ 883 w 883"/>
                    <a:gd name="T9" fmla="*/ 324 h 324"/>
                    <a:gd name="T10" fmla="*/ 883 w 883"/>
                    <a:gd name="T11" fmla="*/ 0 h 324"/>
                    <a:gd name="T12" fmla="*/ 61 w 883"/>
                    <a:gd name="T13" fmla="*/ 0 h 324"/>
                    <a:gd name="T14" fmla="*/ 163 w 883"/>
                    <a:gd name="T15" fmla="*/ 255 h 324"/>
                    <a:gd name="T16" fmla="*/ 70 w 883"/>
                    <a:gd name="T17" fmla="*/ 162 h 324"/>
                    <a:gd name="T18" fmla="*/ 163 w 883"/>
                    <a:gd name="T19" fmla="*/ 69 h 324"/>
                    <a:gd name="T20" fmla="*/ 257 w 883"/>
                    <a:gd name="T21" fmla="*/ 162 h 324"/>
                    <a:gd name="T22" fmla="*/ 163 w 883"/>
                    <a:gd name="T23" fmla="*/ 255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3" h="324">
                      <a:moveTo>
                        <a:pt x="61" y="0"/>
                      </a:moveTo>
                      <a:cubicBezTo>
                        <a:pt x="28" y="0"/>
                        <a:pt x="0" y="27"/>
                        <a:pt x="0" y="61"/>
                      </a:cubicBezTo>
                      <a:cubicBezTo>
                        <a:pt x="0" y="263"/>
                        <a:pt x="0" y="263"/>
                        <a:pt x="0" y="263"/>
                      </a:cubicBezTo>
                      <a:cubicBezTo>
                        <a:pt x="0" y="297"/>
                        <a:pt x="28" y="324"/>
                        <a:pt x="61" y="324"/>
                      </a:cubicBezTo>
                      <a:cubicBezTo>
                        <a:pt x="883" y="324"/>
                        <a:pt x="883" y="324"/>
                        <a:pt x="883" y="324"/>
                      </a:cubicBezTo>
                      <a:cubicBezTo>
                        <a:pt x="883" y="0"/>
                        <a:pt x="883" y="0"/>
                        <a:pt x="883" y="0"/>
                      </a:cubicBezTo>
                      <a:cubicBezTo>
                        <a:pt x="61" y="0"/>
                        <a:pt x="61" y="0"/>
                        <a:pt x="61" y="0"/>
                      </a:cubicBezTo>
                      <a:close/>
                      <a:moveTo>
                        <a:pt x="163" y="255"/>
                      </a:moveTo>
                      <a:cubicBezTo>
                        <a:pt x="112" y="255"/>
                        <a:pt x="70" y="214"/>
                        <a:pt x="70" y="162"/>
                      </a:cubicBezTo>
                      <a:cubicBezTo>
                        <a:pt x="70" y="110"/>
                        <a:pt x="112" y="69"/>
                        <a:pt x="163" y="69"/>
                      </a:cubicBezTo>
                      <a:cubicBezTo>
                        <a:pt x="215" y="69"/>
                        <a:pt x="257" y="110"/>
                        <a:pt x="257" y="162"/>
                      </a:cubicBezTo>
                      <a:cubicBezTo>
                        <a:pt x="257" y="214"/>
                        <a:pt x="215" y="255"/>
                        <a:pt x="163"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294" name="Freeform 70">
                  <a:extLst>
                    <a:ext uri="{FF2B5EF4-FFF2-40B4-BE49-F238E27FC236}">
                      <a16:creationId xmlns:a16="http://schemas.microsoft.com/office/drawing/2014/main" id="{AE107C30-BC84-46AB-84EF-E0FAA219AC12}"/>
                    </a:ext>
                  </a:extLst>
                </p:cNvPr>
                <p:cNvSpPr>
                  <a:spLocks/>
                </p:cNvSpPr>
                <p:nvPr/>
              </p:nvSpPr>
              <p:spPr bwMode="auto">
                <a:xfrm>
                  <a:off x="119" y="1958"/>
                  <a:ext cx="4078" cy="3147"/>
                </a:xfrm>
                <a:custGeom>
                  <a:avLst/>
                  <a:gdLst>
                    <a:gd name="T0" fmla="*/ 1560 w 2382"/>
                    <a:gd name="T1" fmla="*/ 549 h 1846"/>
                    <a:gd name="T2" fmla="*/ 2382 w 2382"/>
                    <a:gd name="T3" fmla="*/ 549 h 1846"/>
                    <a:gd name="T4" fmla="*/ 2382 w 2382"/>
                    <a:gd name="T5" fmla="*/ 202 h 1846"/>
                    <a:gd name="T6" fmla="*/ 2179 w 2382"/>
                    <a:gd name="T7" fmla="*/ 0 h 1846"/>
                    <a:gd name="T8" fmla="*/ 2151 w 2382"/>
                    <a:gd name="T9" fmla="*/ 0 h 1846"/>
                    <a:gd name="T10" fmla="*/ 622 w 2382"/>
                    <a:gd name="T11" fmla="*/ 0 h 1846"/>
                    <a:gd name="T12" fmla="*/ 203 w 2382"/>
                    <a:gd name="T13" fmla="*/ 0 h 1846"/>
                    <a:gd name="T14" fmla="*/ 0 w 2382"/>
                    <a:gd name="T15" fmla="*/ 202 h 1846"/>
                    <a:gd name="T16" fmla="*/ 0 w 2382"/>
                    <a:gd name="T17" fmla="*/ 1644 h 1846"/>
                    <a:gd name="T18" fmla="*/ 203 w 2382"/>
                    <a:gd name="T19" fmla="*/ 1846 h 1846"/>
                    <a:gd name="T20" fmla="*/ 2179 w 2382"/>
                    <a:gd name="T21" fmla="*/ 1846 h 1846"/>
                    <a:gd name="T22" fmla="*/ 2382 w 2382"/>
                    <a:gd name="T23" fmla="*/ 1644 h 1846"/>
                    <a:gd name="T24" fmla="*/ 2382 w 2382"/>
                    <a:gd name="T25" fmla="*/ 1155 h 1846"/>
                    <a:gd name="T26" fmla="*/ 1560 w 2382"/>
                    <a:gd name="T27" fmla="*/ 1155 h 1846"/>
                    <a:gd name="T28" fmla="*/ 1358 w 2382"/>
                    <a:gd name="T29" fmla="*/ 953 h 1846"/>
                    <a:gd name="T30" fmla="*/ 1358 w 2382"/>
                    <a:gd name="T31" fmla="*/ 751 h 1846"/>
                    <a:gd name="T32" fmla="*/ 1560 w 2382"/>
                    <a:gd name="T33" fmla="*/ 549 h 1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82" h="1846">
                      <a:moveTo>
                        <a:pt x="1560" y="549"/>
                      </a:moveTo>
                      <a:cubicBezTo>
                        <a:pt x="2382" y="549"/>
                        <a:pt x="2382" y="549"/>
                        <a:pt x="2382" y="549"/>
                      </a:cubicBezTo>
                      <a:cubicBezTo>
                        <a:pt x="2382" y="202"/>
                        <a:pt x="2382" y="202"/>
                        <a:pt x="2382" y="202"/>
                      </a:cubicBezTo>
                      <a:cubicBezTo>
                        <a:pt x="2382" y="90"/>
                        <a:pt x="2291" y="0"/>
                        <a:pt x="2179" y="0"/>
                      </a:cubicBezTo>
                      <a:cubicBezTo>
                        <a:pt x="2151" y="0"/>
                        <a:pt x="2151" y="0"/>
                        <a:pt x="2151" y="0"/>
                      </a:cubicBezTo>
                      <a:cubicBezTo>
                        <a:pt x="622" y="0"/>
                        <a:pt x="622" y="0"/>
                        <a:pt x="622" y="0"/>
                      </a:cubicBezTo>
                      <a:cubicBezTo>
                        <a:pt x="203" y="0"/>
                        <a:pt x="203" y="0"/>
                        <a:pt x="203" y="0"/>
                      </a:cubicBezTo>
                      <a:cubicBezTo>
                        <a:pt x="91" y="0"/>
                        <a:pt x="0" y="90"/>
                        <a:pt x="0" y="202"/>
                      </a:cubicBezTo>
                      <a:cubicBezTo>
                        <a:pt x="0" y="1644"/>
                        <a:pt x="0" y="1644"/>
                        <a:pt x="0" y="1644"/>
                      </a:cubicBezTo>
                      <a:cubicBezTo>
                        <a:pt x="0" y="1755"/>
                        <a:pt x="91" y="1846"/>
                        <a:pt x="203" y="1846"/>
                      </a:cubicBezTo>
                      <a:cubicBezTo>
                        <a:pt x="2179" y="1846"/>
                        <a:pt x="2179" y="1846"/>
                        <a:pt x="2179" y="1846"/>
                      </a:cubicBezTo>
                      <a:cubicBezTo>
                        <a:pt x="2291" y="1846"/>
                        <a:pt x="2382" y="1755"/>
                        <a:pt x="2382" y="1644"/>
                      </a:cubicBezTo>
                      <a:cubicBezTo>
                        <a:pt x="2382" y="1155"/>
                        <a:pt x="2382" y="1155"/>
                        <a:pt x="2382" y="1155"/>
                      </a:cubicBezTo>
                      <a:cubicBezTo>
                        <a:pt x="1560" y="1155"/>
                        <a:pt x="1560" y="1155"/>
                        <a:pt x="1560" y="1155"/>
                      </a:cubicBezTo>
                      <a:cubicBezTo>
                        <a:pt x="1449" y="1155"/>
                        <a:pt x="1358" y="1065"/>
                        <a:pt x="1358" y="953"/>
                      </a:cubicBezTo>
                      <a:cubicBezTo>
                        <a:pt x="1358" y="751"/>
                        <a:pt x="1358" y="751"/>
                        <a:pt x="1358" y="751"/>
                      </a:cubicBezTo>
                      <a:cubicBezTo>
                        <a:pt x="1358" y="639"/>
                        <a:pt x="1449" y="549"/>
                        <a:pt x="1560" y="5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295" name="Freeform 71">
                  <a:extLst>
                    <a:ext uri="{FF2B5EF4-FFF2-40B4-BE49-F238E27FC236}">
                      <a16:creationId xmlns:a16="http://schemas.microsoft.com/office/drawing/2014/main" id="{EB209030-6D80-4A87-AAAF-EFA44767CCD6}"/>
                    </a:ext>
                  </a:extLst>
                </p:cNvPr>
                <p:cNvSpPr>
                  <a:spLocks/>
                </p:cNvSpPr>
                <p:nvPr/>
              </p:nvSpPr>
              <p:spPr bwMode="auto">
                <a:xfrm>
                  <a:off x="1864" y="1133"/>
                  <a:ext cx="1852" cy="583"/>
                </a:xfrm>
                <a:custGeom>
                  <a:avLst/>
                  <a:gdLst>
                    <a:gd name="T0" fmla="*/ 1643 w 1852"/>
                    <a:gd name="T1" fmla="*/ 0 h 583"/>
                    <a:gd name="T2" fmla="*/ 0 w 1852"/>
                    <a:gd name="T3" fmla="*/ 583 h 583"/>
                    <a:gd name="T4" fmla="*/ 1852 w 1852"/>
                    <a:gd name="T5" fmla="*/ 583 h 583"/>
                    <a:gd name="T6" fmla="*/ 1643 w 1852"/>
                    <a:gd name="T7" fmla="*/ 0 h 583"/>
                  </a:gdLst>
                  <a:ahLst/>
                  <a:cxnLst>
                    <a:cxn ang="0">
                      <a:pos x="T0" y="T1"/>
                    </a:cxn>
                    <a:cxn ang="0">
                      <a:pos x="T2" y="T3"/>
                    </a:cxn>
                    <a:cxn ang="0">
                      <a:pos x="T4" y="T5"/>
                    </a:cxn>
                    <a:cxn ang="0">
                      <a:pos x="T6" y="T7"/>
                    </a:cxn>
                  </a:cxnLst>
                  <a:rect l="0" t="0" r="r" b="b"/>
                  <a:pathLst>
                    <a:path w="1852" h="583">
                      <a:moveTo>
                        <a:pt x="1643" y="0"/>
                      </a:moveTo>
                      <a:lnTo>
                        <a:pt x="0" y="583"/>
                      </a:lnTo>
                      <a:lnTo>
                        <a:pt x="1852" y="583"/>
                      </a:lnTo>
                      <a:lnTo>
                        <a:pt x="164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grpSp>
        </p:grpSp>
        <p:sp>
          <p:nvSpPr>
            <p:cNvPr id="133" name="Rectangle 132">
              <a:extLst>
                <a:ext uri="{FF2B5EF4-FFF2-40B4-BE49-F238E27FC236}">
                  <a16:creationId xmlns:a16="http://schemas.microsoft.com/office/drawing/2014/main" id="{B0F437D5-A786-49C4-9D3D-959D6A58CAD1}"/>
                </a:ext>
              </a:extLst>
            </p:cNvPr>
            <p:cNvSpPr/>
            <p:nvPr/>
          </p:nvSpPr>
          <p:spPr>
            <a:xfrm>
              <a:off x="5011764" y="2434145"/>
              <a:ext cx="898003" cy="400110"/>
            </a:xfrm>
            <a:prstGeom prst="rect">
              <a:avLst/>
            </a:prstGeom>
            <a:noFill/>
          </p:spPr>
          <p:txBody>
            <a:bodyPr wrap="none" anchor="ctr">
              <a:spAutoFit/>
            </a:bodyPr>
            <a:lstStyle/>
            <a:p>
              <a:pPr algn="ctr"/>
              <a:r>
                <a:rPr lang="en-IN" sz="2000" dirty="0">
                  <a:solidFill>
                    <a:srgbClr val="FFC000"/>
                  </a:solidFill>
                  <a:latin typeface="Bebas Neue Bold" panose="020B0606020202050201" pitchFamily="34" charset="0"/>
                </a:rPr>
                <a:t>+187.3%</a:t>
              </a:r>
            </a:p>
          </p:txBody>
        </p:sp>
        <p:sp>
          <p:nvSpPr>
            <p:cNvPr id="157" name="Isosceles Triangle 156">
              <a:extLst>
                <a:ext uri="{FF2B5EF4-FFF2-40B4-BE49-F238E27FC236}">
                  <a16:creationId xmlns:a16="http://schemas.microsoft.com/office/drawing/2014/main" id="{65187066-E03C-4284-9923-61F8D6EAD042}"/>
                </a:ext>
              </a:extLst>
            </p:cNvPr>
            <p:cNvSpPr/>
            <p:nvPr/>
          </p:nvSpPr>
          <p:spPr>
            <a:xfrm>
              <a:off x="5945843" y="2591209"/>
              <a:ext cx="93447" cy="85983"/>
            </a:xfrm>
            <a:prstGeom prst="triangl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highlight>
                  <a:srgbClr val="FFFF00"/>
                </a:highlight>
              </a:endParaRPr>
            </a:p>
          </p:txBody>
        </p:sp>
      </p:grpSp>
      <p:grpSp>
        <p:nvGrpSpPr>
          <p:cNvPr id="26" name="קבוצה 25">
            <a:extLst>
              <a:ext uri="{FF2B5EF4-FFF2-40B4-BE49-F238E27FC236}">
                <a16:creationId xmlns:a16="http://schemas.microsoft.com/office/drawing/2014/main" id="{85610D0A-C04B-456A-B378-D85C4EC9D0E1}"/>
              </a:ext>
            </a:extLst>
          </p:cNvPr>
          <p:cNvGrpSpPr/>
          <p:nvPr/>
        </p:nvGrpSpPr>
        <p:grpSpPr>
          <a:xfrm>
            <a:off x="278650" y="992560"/>
            <a:ext cx="6345705" cy="956448"/>
            <a:chOff x="278650" y="992560"/>
            <a:chExt cx="6345705" cy="956448"/>
          </a:xfrm>
        </p:grpSpPr>
        <p:grpSp>
          <p:nvGrpSpPr>
            <p:cNvPr id="23" name="Group 22">
              <a:extLst>
                <a:ext uri="{FF2B5EF4-FFF2-40B4-BE49-F238E27FC236}">
                  <a16:creationId xmlns:a16="http://schemas.microsoft.com/office/drawing/2014/main" id="{6D8E625E-283F-4377-9ABD-3E1282916BE7}"/>
                </a:ext>
              </a:extLst>
            </p:cNvPr>
            <p:cNvGrpSpPr/>
            <p:nvPr/>
          </p:nvGrpSpPr>
          <p:grpSpPr>
            <a:xfrm>
              <a:off x="278650" y="1010140"/>
              <a:ext cx="2319066" cy="820437"/>
              <a:chOff x="657159" y="2742373"/>
              <a:chExt cx="2255520" cy="747601"/>
            </a:xfrm>
          </p:grpSpPr>
          <p:sp>
            <p:nvSpPr>
              <p:cNvPr id="12" name="Freeform: Shape 11">
                <a:extLst>
                  <a:ext uri="{FF2B5EF4-FFF2-40B4-BE49-F238E27FC236}">
                    <a16:creationId xmlns:a16="http://schemas.microsoft.com/office/drawing/2014/main" id="{BAC172A4-8B61-4065-B8E7-DEB9B427E6E9}"/>
                  </a:ext>
                </a:extLst>
              </p:cNvPr>
              <p:cNvSpPr/>
              <p:nvPr/>
            </p:nvSpPr>
            <p:spPr>
              <a:xfrm>
                <a:off x="657159" y="2742373"/>
                <a:ext cx="2255520" cy="140677"/>
              </a:xfrm>
              <a:custGeom>
                <a:avLst/>
                <a:gdLst>
                  <a:gd name="connsiteX0" fmla="*/ 0 w 2225040"/>
                  <a:gd name="connsiteY0" fmla="*/ 91440 h 91440"/>
                  <a:gd name="connsiteX1" fmla="*/ 0 w 2225040"/>
                  <a:gd name="connsiteY1" fmla="*/ 91440 h 91440"/>
                  <a:gd name="connsiteX2" fmla="*/ 71120 w 2225040"/>
                  <a:gd name="connsiteY2" fmla="*/ 0 h 91440"/>
                  <a:gd name="connsiteX3" fmla="*/ 71120 w 2225040"/>
                  <a:gd name="connsiteY3" fmla="*/ 0 h 91440"/>
                  <a:gd name="connsiteX4" fmla="*/ 2225040 w 2225040"/>
                  <a:gd name="connsiteY4" fmla="*/ 0 h 91440"/>
                  <a:gd name="connsiteX5" fmla="*/ 1544320 w 2225040"/>
                  <a:gd name="connsiteY5" fmla="*/ 81280 h 91440"/>
                  <a:gd name="connsiteX6" fmla="*/ 0 w 2225040"/>
                  <a:gd name="connsiteY6" fmla="*/ 91440 h 91440"/>
                  <a:gd name="connsiteX0" fmla="*/ 0 w 2255520"/>
                  <a:gd name="connsiteY0" fmla="*/ 137160 h 137160"/>
                  <a:gd name="connsiteX1" fmla="*/ 30480 w 2255520"/>
                  <a:gd name="connsiteY1" fmla="*/ 91440 h 137160"/>
                  <a:gd name="connsiteX2" fmla="*/ 101600 w 2255520"/>
                  <a:gd name="connsiteY2" fmla="*/ 0 h 137160"/>
                  <a:gd name="connsiteX3" fmla="*/ 101600 w 2255520"/>
                  <a:gd name="connsiteY3" fmla="*/ 0 h 137160"/>
                  <a:gd name="connsiteX4" fmla="*/ 2255520 w 2255520"/>
                  <a:gd name="connsiteY4" fmla="*/ 0 h 137160"/>
                  <a:gd name="connsiteX5" fmla="*/ 1574800 w 2255520"/>
                  <a:gd name="connsiteY5" fmla="*/ 81280 h 137160"/>
                  <a:gd name="connsiteX6" fmla="*/ 0 w 2255520"/>
                  <a:gd name="connsiteY6" fmla="*/ 137160 h 137160"/>
                  <a:gd name="connsiteX0" fmla="*/ 0 w 2255520"/>
                  <a:gd name="connsiteY0" fmla="*/ 137160 h 139700"/>
                  <a:gd name="connsiteX1" fmla="*/ 30480 w 2255520"/>
                  <a:gd name="connsiteY1" fmla="*/ 91440 h 139700"/>
                  <a:gd name="connsiteX2" fmla="*/ 101600 w 2255520"/>
                  <a:gd name="connsiteY2" fmla="*/ 0 h 139700"/>
                  <a:gd name="connsiteX3" fmla="*/ 101600 w 2255520"/>
                  <a:gd name="connsiteY3" fmla="*/ 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37160 h 139700"/>
                  <a:gd name="connsiteX1" fmla="*/ 30480 w 2255520"/>
                  <a:gd name="connsiteY1" fmla="*/ 91440 h 139700"/>
                  <a:gd name="connsiteX2" fmla="*/ 101600 w 2255520"/>
                  <a:gd name="connsiteY2" fmla="*/ 0 h 139700"/>
                  <a:gd name="connsiteX3" fmla="*/ 101600 w 2255520"/>
                  <a:gd name="connsiteY3" fmla="*/ 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37160 h 139700"/>
                  <a:gd name="connsiteX1" fmla="*/ 30480 w 2255520"/>
                  <a:gd name="connsiteY1" fmla="*/ 91440 h 139700"/>
                  <a:gd name="connsiteX2" fmla="*/ 101600 w 2255520"/>
                  <a:gd name="connsiteY2" fmla="*/ 0 h 139700"/>
                  <a:gd name="connsiteX3" fmla="*/ 101600 w 2255520"/>
                  <a:gd name="connsiteY3" fmla="*/ 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49860 h 152400"/>
                  <a:gd name="connsiteX1" fmla="*/ 30480 w 2255520"/>
                  <a:gd name="connsiteY1" fmla="*/ 104140 h 152400"/>
                  <a:gd name="connsiteX2" fmla="*/ 101600 w 2255520"/>
                  <a:gd name="connsiteY2" fmla="*/ 12700 h 152400"/>
                  <a:gd name="connsiteX3" fmla="*/ 248920 w 2255520"/>
                  <a:gd name="connsiteY3" fmla="*/ 0 h 152400"/>
                  <a:gd name="connsiteX4" fmla="*/ 2255520 w 2255520"/>
                  <a:gd name="connsiteY4" fmla="*/ 12700 h 152400"/>
                  <a:gd name="connsiteX5" fmla="*/ 1577340 w 2255520"/>
                  <a:gd name="connsiteY5" fmla="*/ 152400 h 152400"/>
                  <a:gd name="connsiteX6" fmla="*/ 0 w 2255520"/>
                  <a:gd name="connsiteY6" fmla="*/ 149860 h 152400"/>
                  <a:gd name="connsiteX0" fmla="*/ 0 w 2255520"/>
                  <a:gd name="connsiteY0" fmla="*/ 144780 h 147320"/>
                  <a:gd name="connsiteX1" fmla="*/ 30480 w 2255520"/>
                  <a:gd name="connsiteY1" fmla="*/ 99060 h 147320"/>
                  <a:gd name="connsiteX2" fmla="*/ 101600 w 2255520"/>
                  <a:gd name="connsiteY2" fmla="*/ 7620 h 147320"/>
                  <a:gd name="connsiteX3" fmla="*/ 259080 w 2255520"/>
                  <a:gd name="connsiteY3" fmla="*/ 0 h 147320"/>
                  <a:gd name="connsiteX4" fmla="*/ 2255520 w 2255520"/>
                  <a:gd name="connsiteY4" fmla="*/ 7620 h 147320"/>
                  <a:gd name="connsiteX5" fmla="*/ 1577340 w 2255520"/>
                  <a:gd name="connsiteY5" fmla="*/ 147320 h 147320"/>
                  <a:gd name="connsiteX6" fmla="*/ 0 w 2255520"/>
                  <a:gd name="connsiteY6" fmla="*/ 144780 h 147320"/>
                  <a:gd name="connsiteX0" fmla="*/ 0 w 2255520"/>
                  <a:gd name="connsiteY0" fmla="*/ 137160 h 139700"/>
                  <a:gd name="connsiteX1" fmla="*/ 30480 w 2255520"/>
                  <a:gd name="connsiteY1" fmla="*/ 91440 h 139700"/>
                  <a:gd name="connsiteX2" fmla="*/ 101600 w 2255520"/>
                  <a:gd name="connsiteY2" fmla="*/ 0 h 139700"/>
                  <a:gd name="connsiteX3" fmla="*/ 271780 w 2255520"/>
                  <a:gd name="connsiteY3" fmla="*/ 254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37160 h 139700"/>
                  <a:gd name="connsiteX1" fmla="*/ 30480 w 2255520"/>
                  <a:gd name="connsiteY1" fmla="*/ 91440 h 139700"/>
                  <a:gd name="connsiteX2" fmla="*/ 215900 w 2255520"/>
                  <a:gd name="connsiteY2" fmla="*/ 0 h 139700"/>
                  <a:gd name="connsiteX3" fmla="*/ 271780 w 2255520"/>
                  <a:gd name="connsiteY3" fmla="*/ 254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37627 h 140167"/>
                  <a:gd name="connsiteX1" fmla="*/ 30480 w 2255520"/>
                  <a:gd name="connsiteY1" fmla="*/ 91907 h 140167"/>
                  <a:gd name="connsiteX2" fmla="*/ 215900 w 2255520"/>
                  <a:gd name="connsiteY2" fmla="*/ 467 h 140167"/>
                  <a:gd name="connsiteX3" fmla="*/ 271780 w 2255520"/>
                  <a:gd name="connsiteY3" fmla="*/ 3007 h 140167"/>
                  <a:gd name="connsiteX4" fmla="*/ 2255520 w 2255520"/>
                  <a:gd name="connsiteY4" fmla="*/ 467 h 140167"/>
                  <a:gd name="connsiteX5" fmla="*/ 1577340 w 2255520"/>
                  <a:gd name="connsiteY5" fmla="*/ 140167 h 140167"/>
                  <a:gd name="connsiteX6" fmla="*/ 0 w 2255520"/>
                  <a:gd name="connsiteY6" fmla="*/ 137627 h 140167"/>
                  <a:gd name="connsiteX0" fmla="*/ 0 w 2255520"/>
                  <a:gd name="connsiteY0" fmla="*/ 137463 h 140003"/>
                  <a:gd name="connsiteX1" fmla="*/ 30480 w 2255520"/>
                  <a:gd name="connsiteY1" fmla="*/ 91743 h 140003"/>
                  <a:gd name="connsiteX2" fmla="*/ 215900 w 2255520"/>
                  <a:gd name="connsiteY2" fmla="*/ 303 h 140003"/>
                  <a:gd name="connsiteX3" fmla="*/ 276860 w 2255520"/>
                  <a:gd name="connsiteY3" fmla="*/ 5383 h 140003"/>
                  <a:gd name="connsiteX4" fmla="*/ 2255520 w 2255520"/>
                  <a:gd name="connsiteY4" fmla="*/ 303 h 140003"/>
                  <a:gd name="connsiteX5" fmla="*/ 1577340 w 2255520"/>
                  <a:gd name="connsiteY5" fmla="*/ 140003 h 140003"/>
                  <a:gd name="connsiteX6" fmla="*/ 0 w 2255520"/>
                  <a:gd name="connsiteY6" fmla="*/ 137463 h 140003"/>
                  <a:gd name="connsiteX0" fmla="*/ 0 w 2255520"/>
                  <a:gd name="connsiteY0" fmla="*/ 138137 h 140677"/>
                  <a:gd name="connsiteX1" fmla="*/ 30480 w 2255520"/>
                  <a:gd name="connsiteY1" fmla="*/ 92417 h 140677"/>
                  <a:gd name="connsiteX2" fmla="*/ 215900 w 2255520"/>
                  <a:gd name="connsiteY2" fmla="*/ 977 h 140677"/>
                  <a:gd name="connsiteX3" fmla="*/ 292100 w 2255520"/>
                  <a:gd name="connsiteY3" fmla="*/ 977 h 140677"/>
                  <a:gd name="connsiteX4" fmla="*/ 2255520 w 2255520"/>
                  <a:gd name="connsiteY4" fmla="*/ 977 h 140677"/>
                  <a:gd name="connsiteX5" fmla="*/ 1577340 w 2255520"/>
                  <a:gd name="connsiteY5" fmla="*/ 140677 h 140677"/>
                  <a:gd name="connsiteX6" fmla="*/ 0 w 2255520"/>
                  <a:gd name="connsiteY6" fmla="*/ 138137 h 140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5520" h="140677">
                    <a:moveTo>
                      <a:pt x="0" y="138137"/>
                    </a:moveTo>
                    <a:lnTo>
                      <a:pt x="30480" y="92417"/>
                    </a:lnTo>
                    <a:lnTo>
                      <a:pt x="215900" y="977"/>
                    </a:lnTo>
                    <a:cubicBezTo>
                      <a:pt x="234527" y="-716"/>
                      <a:pt x="273473" y="130"/>
                      <a:pt x="292100" y="977"/>
                    </a:cubicBezTo>
                    <a:lnTo>
                      <a:pt x="2255520" y="977"/>
                    </a:lnTo>
                    <a:lnTo>
                      <a:pt x="1577340" y="140677"/>
                    </a:lnTo>
                    <a:lnTo>
                      <a:pt x="0" y="138137"/>
                    </a:lnTo>
                    <a:close/>
                  </a:path>
                </a:pathLst>
              </a:custGeom>
              <a:solidFill>
                <a:srgbClr val="C5C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highlight>
                    <a:srgbClr val="FFFF00"/>
                  </a:highlight>
                </a:endParaRPr>
              </a:p>
            </p:txBody>
          </p:sp>
          <p:sp>
            <p:nvSpPr>
              <p:cNvPr id="9" name="Rectangle: Rounded Corners 8">
                <a:extLst>
                  <a:ext uri="{FF2B5EF4-FFF2-40B4-BE49-F238E27FC236}">
                    <a16:creationId xmlns:a16="http://schemas.microsoft.com/office/drawing/2014/main" id="{20B499F4-A75A-40CB-8309-F7BA71AF67F9}"/>
                  </a:ext>
                </a:extLst>
              </p:cNvPr>
              <p:cNvSpPr/>
              <p:nvPr/>
            </p:nvSpPr>
            <p:spPr>
              <a:xfrm>
                <a:off x="657159" y="2850211"/>
                <a:ext cx="2024262" cy="639763"/>
              </a:xfrm>
              <a:prstGeom prst="roundRect">
                <a:avLst/>
              </a:prstGeom>
              <a:noFill/>
              <a:ln w="76200">
                <a:solidFill>
                  <a:srgbClr val="C5C5C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highlight>
                    <a:srgbClr val="FFFF00"/>
                  </a:highlight>
                </a:endParaRPr>
              </a:p>
            </p:txBody>
          </p:sp>
        </p:grpSp>
        <p:sp>
          <p:nvSpPr>
            <p:cNvPr id="149" name="Freeform 16">
              <a:extLst>
                <a:ext uri="{FF2B5EF4-FFF2-40B4-BE49-F238E27FC236}">
                  <a16:creationId xmlns:a16="http://schemas.microsoft.com/office/drawing/2014/main" id="{D7474A91-AF9F-4CA0-95A1-3E1DDA19A76A}"/>
                </a:ext>
              </a:extLst>
            </p:cNvPr>
            <p:cNvSpPr>
              <a:spLocks/>
            </p:cNvSpPr>
            <p:nvPr/>
          </p:nvSpPr>
          <p:spPr bwMode="auto">
            <a:xfrm flipH="1">
              <a:off x="1796314" y="992560"/>
              <a:ext cx="3952656" cy="956448"/>
            </a:xfrm>
            <a:custGeom>
              <a:avLst/>
              <a:gdLst>
                <a:gd name="T0" fmla="*/ 42 w 1420"/>
                <a:gd name="T1" fmla="*/ 0 h 320"/>
                <a:gd name="T2" fmla="*/ 0 w 1420"/>
                <a:gd name="T3" fmla="*/ 42 h 320"/>
                <a:gd name="T4" fmla="*/ 0 w 1420"/>
                <a:gd name="T5" fmla="*/ 278 h 320"/>
                <a:gd name="T6" fmla="*/ 42 w 1420"/>
                <a:gd name="T7" fmla="*/ 320 h 320"/>
                <a:gd name="T8" fmla="*/ 1260 w 1420"/>
                <a:gd name="T9" fmla="*/ 320 h 320"/>
                <a:gd name="T10" fmla="*/ 1420 w 1420"/>
                <a:gd name="T11" fmla="*/ 160 h 320"/>
                <a:gd name="T12" fmla="*/ 1260 w 1420"/>
                <a:gd name="T13" fmla="*/ 0 h 320"/>
                <a:gd name="T14" fmla="*/ 42 w 1420"/>
                <a:gd name="T15" fmla="*/ 0 h 3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0" h="320">
                  <a:moveTo>
                    <a:pt x="42" y="0"/>
                  </a:moveTo>
                  <a:cubicBezTo>
                    <a:pt x="19" y="0"/>
                    <a:pt x="0" y="19"/>
                    <a:pt x="0" y="42"/>
                  </a:cubicBezTo>
                  <a:cubicBezTo>
                    <a:pt x="0" y="278"/>
                    <a:pt x="0" y="278"/>
                    <a:pt x="0" y="278"/>
                  </a:cubicBezTo>
                  <a:cubicBezTo>
                    <a:pt x="0" y="302"/>
                    <a:pt x="19" y="320"/>
                    <a:pt x="42" y="320"/>
                  </a:cubicBezTo>
                  <a:cubicBezTo>
                    <a:pt x="1260" y="320"/>
                    <a:pt x="1260" y="320"/>
                    <a:pt x="1260" y="320"/>
                  </a:cubicBezTo>
                  <a:cubicBezTo>
                    <a:pt x="1348" y="320"/>
                    <a:pt x="1420" y="249"/>
                    <a:pt x="1420" y="160"/>
                  </a:cubicBezTo>
                  <a:cubicBezTo>
                    <a:pt x="1420" y="72"/>
                    <a:pt x="1348" y="0"/>
                    <a:pt x="1260" y="0"/>
                  </a:cubicBezTo>
                  <a:cubicBezTo>
                    <a:pt x="42" y="0"/>
                    <a:pt x="42" y="0"/>
                    <a:pt x="42"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156" name="Freeform: Shape 155">
              <a:extLst>
                <a:ext uri="{FF2B5EF4-FFF2-40B4-BE49-F238E27FC236}">
                  <a16:creationId xmlns:a16="http://schemas.microsoft.com/office/drawing/2014/main" id="{E7BF7A7C-8669-44BC-884F-21E8F9D7312E}"/>
                </a:ext>
              </a:extLst>
            </p:cNvPr>
            <p:cNvSpPr>
              <a:spLocks/>
            </p:cNvSpPr>
            <p:nvPr/>
          </p:nvSpPr>
          <p:spPr bwMode="auto">
            <a:xfrm flipH="1">
              <a:off x="4903418" y="1217585"/>
              <a:ext cx="1157248" cy="722935"/>
            </a:xfrm>
            <a:custGeom>
              <a:avLst/>
              <a:gdLst>
                <a:gd name="connsiteX0" fmla="*/ 1028131 w 1125538"/>
                <a:gd name="connsiteY0" fmla="*/ 0 h 658755"/>
                <a:gd name="connsiteX1" fmla="*/ 1019811 w 1125538"/>
                <a:gd name="connsiteY1" fmla="*/ 82659 h 658755"/>
                <a:gd name="connsiteX2" fmla="*/ 593176 w 1125538"/>
                <a:gd name="connsiteY2" fmla="*/ 430077 h 658755"/>
                <a:gd name="connsiteX3" fmla="*/ 103212 w 1125538"/>
                <a:gd name="connsiteY3" fmla="*/ 430077 h 658755"/>
                <a:gd name="connsiteX4" fmla="*/ 22572 w 1125538"/>
                <a:gd name="connsiteY4" fmla="*/ 463778 h 658755"/>
                <a:gd name="connsiteX5" fmla="*/ 8873 w 1125538"/>
                <a:gd name="connsiteY5" fmla="*/ 484017 h 658755"/>
                <a:gd name="connsiteX6" fmla="*/ 8872 w 1125538"/>
                <a:gd name="connsiteY6" fmla="*/ 484017 h 658755"/>
                <a:gd name="connsiteX7" fmla="*/ 0 w 1125538"/>
                <a:gd name="connsiteY7" fmla="*/ 497125 h 658755"/>
                <a:gd name="connsiteX8" fmla="*/ 0 w 1125538"/>
                <a:gd name="connsiteY8" fmla="*/ 510470 h 658755"/>
                <a:gd name="connsiteX9" fmla="*/ 0 w 1125538"/>
                <a:gd name="connsiteY9" fmla="*/ 544366 h 658755"/>
                <a:gd name="connsiteX10" fmla="*/ 114185 w 1125538"/>
                <a:gd name="connsiteY10" fmla="*/ 658755 h 658755"/>
                <a:gd name="connsiteX11" fmla="*/ 690547 w 1125538"/>
                <a:gd name="connsiteY11" fmla="*/ 658755 h 658755"/>
                <a:gd name="connsiteX12" fmla="*/ 998779 w 1125538"/>
                <a:gd name="connsiteY12" fmla="*/ 531769 h 658755"/>
                <a:gd name="connsiteX13" fmla="*/ 1023387 w 1125538"/>
                <a:gd name="connsiteY13" fmla="*/ 501834 h 658755"/>
                <a:gd name="connsiteX14" fmla="*/ 1023388 w 1125538"/>
                <a:gd name="connsiteY14" fmla="*/ 501834 h 658755"/>
                <a:gd name="connsiteX15" fmla="*/ 1051703 w 1125538"/>
                <a:gd name="connsiteY15" fmla="*/ 467389 h 658755"/>
                <a:gd name="connsiteX16" fmla="*/ 1125538 w 1125538"/>
                <a:gd name="connsiteY16" fmla="*/ 222987 h 658755"/>
                <a:gd name="connsiteX17" fmla="*/ 1082937 w 1125538"/>
                <a:gd name="connsiteY17" fmla="*/ 34497 h 658755"/>
                <a:gd name="connsiteX18" fmla="*/ 1066452 w 1125538"/>
                <a:gd name="connsiteY18" fmla="*/ 5619 h 658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25538" h="658755">
                  <a:moveTo>
                    <a:pt x="1028131" y="0"/>
                  </a:moveTo>
                  <a:lnTo>
                    <a:pt x="1019811" y="82659"/>
                  </a:lnTo>
                  <a:cubicBezTo>
                    <a:pt x="979023" y="282040"/>
                    <a:pt x="802772" y="430077"/>
                    <a:pt x="593176" y="430077"/>
                  </a:cubicBezTo>
                  <a:cubicBezTo>
                    <a:pt x="593176" y="430077"/>
                    <a:pt x="593176" y="430077"/>
                    <a:pt x="103212" y="430077"/>
                  </a:cubicBezTo>
                  <a:cubicBezTo>
                    <a:pt x="71909" y="430077"/>
                    <a:pt x="43327" y="443013"/>
                    <a:pt x="22572" y="463778"/>
                  </a:cubicBezTo>
                  <a:lnTo>
                    <a:pt x="8873" y="484017"/>
                  </a:lnTo>
                  <a:lnTo>
                    <a:pt x="8872" y="484017"/>
                  </a:lnTo>
                  <a:lnTo>
                    <a:pt x="0" y="497125"/>
                  </a:lnTo>
                  <a:lnTo>
                    <a:pt x="0" y="510470"/>
                  </a:lnTo>
                  <a:cubicBezTo>
                    <a:pt x="0" y="544366"/>
                    <a:pt x="0" y="544366"/>
                    <a:pt x="0" y="544366"/>
                  </a:cubicBezTo>
                  <a:cubicBezTo>
                    <a:pt x="0" y="609731"/>
                    <a:pt x="51655" y="658755"/>
                    <a:pt x="114185" y="658755"/>
                  </a:cubicBezTo>
                  <a:cubicBezTo>
                    <a:pt x="690547" y="658755"/>
                    <a:pt x="690547" y="658755"/>
                    <a:pt x="690547" y="658755"/>
                  </a:cubicBezTo>
                  <a:cubicBezTo>
                    <a:pt x="811529" y="658755"/>
                    <a:pt x="920277" y="610412"/>
                    <a:pt x="998779" y="531769"/>
                  </a:cubicBezTo>
                  <a:lnTo>
                    <a:pt x="1023387" y="501834"/>
                  </a:lnTo>
                  <a:lnTo>
                    <a:pt x="1023388" y="501834"/>
                  </a:lnTo>
                  <a:lnTo>
                    <a:pt x="1051703" y="467389"/>
                  </a:lnTo>
                  <a:cubicBezTo>
                    <a:pt x="1098394" y="397891"/>
                    <a:pt x="1125538" y="313886"/>
                    <a:pt x="1125538" y="222987"/>
                  </a:cubicBezTo>
                  <a:cubicBezTo>
                    <a:pt x="1125538" y="155579"/>
                    <a:pt x="1110270" y="91618"/>
                    <a:pt x="1082937" y="34497"/>
                  </a:cubicBezTo>
                  <a:lnTo>
                    <a:pt x="1066452" y="5619"/>
                  </a:lnTo>
                  <a:close/>
                </a:path>
              </a:pathLst>
            </a:custGeom>
            <a:solidFill>
              <a:srgbClr val="C00000"/>
            </a:solidFill>
            <a:ln>
              <a:noFill/>
            </a:ln>
          </p:spPr>
          <p:txBody>
            <a:bodyPr vert="horz" wrap="square" lIns="91440" tIns="45720" rIns="91440" bIns="45720" numCol="1" anchor="t" anchorCtr="0" compatLnSpc="1">
              <a:prstTxWarp prst="textNoShape">
                <a:avLst/>
              </a:prstTxWarp>
              <a:noAutofit/>
            </a:bodyPr>
            <a:lstStyle/>
            <a:p>
              <a:endParaRPr lang="en-IN" dirty="0">
                <a:highlight>
                  <a:srgbClr val="FFFF00"/>
                </a:highlight>
              </a:endParaRPr>
            </a:p>
          </p:txBody>
        </p:sp>
        <p:sp>
          <p:nvSpPr>
            <p:cNvPr id="153" name="Freeform: Shape 152">
              <a:extLst>
                <a:ext uri="{FF2B5EF4-FFF2-40B4-BE49-F238E27FC236}">
                  <a16:creationId xmlns:a16="http://schemas.microsoft.com/office/drawing/2014/main" id="{1323BF42-2193-439E-974A-8AAE580F6577}"/>
                </a:ext>
              </a:extLst>
            </p:cNvPr>
            <p:cNvSpPr>
              <a:spLocks/>
            </p:cNvSpPr>
            <p:nvPr/>
          </p:nvSpPr>
          <p:spPr bwMode="auto">
            <a:xfrm flipH="1">
              <a:off x="4819710" y="992560"/>
              <a:ext cx="1804645" cy="787335"/>
            </a:xfrm>
            <a:custGeom>
              <a:avLst/>
              <a:gdLst>
                <a:gd name="connsiteX0" fmla="*/ 1035115 w 1486366"/>
                <a:gd name="connsiteY0" fmla="*/ 0 h 513081"/>
                <a:gd name="connsiteX1" fmla="*/ 0 w 1486366"/>
                <a:gd name="connsiteY1" fmla="*/ 279632 h 513081"/>
                <a:gd name="connsiteX2" fmla="*/ 456372 w 1486366"/>
                <a:gd name="connsiteY2" fmla="*/ 511507 h 513081"/>
                <a:gd name="connsiteX3" fmla="*/ 467107 w 1486366"/>
                <a:gd name="connsiteY3" fmla="*/ 513081 h 513081"/>
                <a:gd name="connsiteX4" fmla="*/ 480807 w 1486366"/>
                <a:gd name="connsiteY4" fmla="*/ 492841 h 513081"/>
                <a:gd name="connsiteX5" fmla="*/ 561447 w 1486366"/>
                <a:gd name="connsiteY5" fmla="*/ 459140 h 513081"/>
                <a:gd name="connsiteX6" fmla="*/ 1051411 w 1486366"/>
                <a:gd name="connsiteY6" fmla="*/ 459140 h 513081"/>
                <a:gd name="connsiteX7" fmla="*/ 1478046 w 1486366"/>
                <a:gd name="connsiteY7" fmla="*/ 111722 h 513081"/>
                <a:gd name="connsiteX8" fmla="*/ 1486366 w 1486366"/>
                <a:gd name="connsiteY8" fmla="*/ 29063 h 513081"/>
                <a:gd name="connsiteX9" fmla="*/ 1438028 w 1486366"/>
                <a:gd name="connsiteY9" fmla="*/ 21975 h 513081"/>
                <a:gd name="connsiteX10" fmla="*/ 1035115 w 1486366"/>
                <a:gd name="connsiteY10" fmla="*/ 0 h 513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6366" h="513081">
                  <a:moveTo>
                    <a:pt x="1035115" y="0"/>
                  </a:moveTo>
                  <a:cubicBezTo>
                    <a:pt x="463437" y="0"/>
                    <a:pt x="0" y="125196"/>
                    <a:pt x="0" y="279632"/>
                  </a:cubicBezTo>
                  <a:cubicBezTo>
                    <a:pt x="0" y="376155"/>
                    <a:pt x="181030" y="461255"/>
                    <a:pt x="456372" y="511507"/>
                  </a:cubicBezTo>
                  <a:lnTo>
                    <a:pt x="467107" y="513081"/>
                  </a:lnTo>
                  <a:lnTo>
                    <a:pt x="480807" y="492841"/>
                  </a:lnTo>
                  <a:cubicBezTo>
                    <a:pt x="501562" y="472076"/>
                    <a:pt x="530144" y="459140"/>
                    <a:pt x="561447" y="459140"/>
                  </a:cubicBezTo>
                  <a:cubicBezTo>
                    <a:pt x="1051411" y="459140"/>
                    <a:pt x="1051411" y="459140"/>
                    <a:pt x="1051411" y="459140"/>
                  </a:cubicBezTo>
                  <a:cubicBezTo>
                    <a:pt x="1261007" y="459140"/>
                    <a:pt x="1437258" y="311103"/>
                    <a:pt x="1478046" y="111722"/>
                  </a:cubicBezTo>
                  <a:lnTo>
                    <a:pt x="1486366" y="29063"/>
                  </a:lnTo>
                  <a:lnTo>
                    <a:pt x="1438028" y="21975"/>
                  </a:lnTo>
                  <a:cubicBezTo>
                    <a:pt x="1314189" y="7825"/>
                    <a:pt x="1178035" y="0"/>
                    <a:pt x="1035115" y="0"/>
                  </a:cubicBezTo>
                  <a:close/>
                </a:path>
              </a:pathLst>
            </a:custGeom>
            <a:solidFill>
              <a:srgbClr val="F2F2F2"/>
            </a:solidFill>
            <a:ln>
              <a:noFill/>
            </a:ln>
          </p:spPr>
          <p:txBody>
            <a:bodyPr vert="horz" wrap="square" lIns="91440" tIns="45720" rIns="91440" bIns="45720" numCol="1" anchor="t" anchorCtr="0" compatLnSpc="1">
              <a:prstTxWarp prst="textNoShape">
                <a:avLst/>
              </a:prstTxWarp>
              <a:noAutofit/>
            </a:bodyPr>
            <a:lstStyle/>
            <a:p>
              <a:endParaRPr lang="en-IN" dirty="0">
                <a:highlight>
                  <a:srgbClr val="FFFF00"/>
                </a:highlight>
              </a:endParaRPr>
            </a:p>
          </p:txBody>
        </p:sp>
        <p:sp>
          <p:nvSpPr>
            <p:cNvPr id="171" name="Rectangle 170">
              <a:extLst>
                <a:ext uri="{FF2B5EF4-FFF2-40B4-BE49-F238E27FC236}">
                  <a16:creationId xmlns:a16="http://schemas.microsoft.com/office/drawing/2014/main" id="{381A5888-F730-44AE-BB72-403791288479}"/>
                </a:ext>
              </a:extLst>
            </p:cNvPr>
            <p:cNvSpPr/>
            <p:nvPr/>
          </p:nvSpPr>
          <p:spPr>
            <a:xfrm>
              <a:off x="2899769" y="1239952"/>
              <a:ext cx="1665826" cy="461665"/>
            </a:xfrm>
            <a:prstGeom prst="rect">
              <a:avLst/>
            </a:prstGeom>
          </p:spPr>
          <p:txBody>
            <a:bodyPr wrap="square" anchor="ctr">
              <a:spAutoFit/>
            </a:bodyPr>
            <a:lstStyle/>
            <a:p>
              <a:pPr lvl="0" algn="ctr">
                <a:defRPr/>
              </a:pPr>
              <a:r>
                <a:rPr lang="en-ZA" sz="2400" dirty="0">
                  <a:solidFill>
                    <a:schemeClr val="accent2"/>
                  </a:solidFill>
                  <a:latin typeface="Bebas Neue Bold" panose="020B0606020202050201" pitchFamily="34" charset="0"/>
                </a:rPr>
                <a:t>8.7 million</a:t>
              </a:r>
            </a:p>
          </p:txBody>
        </p:sp>
        <p:sp>
          <p:nvSpPr>
            <p:cNvPr id="191" name="Rectangle 190">
              <a:extLst>
                <a:ext uri="{FF2B5EF4-FFF2-40B4-BE49-F238E27FC236}">
                  <a16:creationId xmlns:a16="http://schemas.microsoft.com/office/drawing/2014/main" id="{EDD56A90-33CA-4BEF-84CA-C7B43D21AC7B}"/>
                </a:ext>
              </a:extLst>
            </p:cNvPr>
            <p:cNvSpPr/>
            <p:nvPr/>
          </p:nvSpPr>
          <p:spPr>
            <a:xfrm>
              <a:off x="437673" y="1316895"/>
              <a:ext cx="1250342" cy="307777"/>
            </a:xfrm>
            <a:prstGeom prst="rect">
              <a:avLst/>
            </a:prstGeom>
          </p:spPr>
          <p:txBody>
            <a:bodyPr wrap="none" lIns="0" tIns="0" rIns="0" bIns="0" anchor="ctr">
              <a:spAutoFit/>
            </a:bodyPr>
            <a:lstStyle/>
            <a:p>
              <a:pPr lvl="0" algn="r">
                <a:defRPr/>
              </a:pPr>
              <a:r>
                <a:rPr lang="en-ZA" sz="2000" kern="0" dirty="0">
                  <a:solidFill>
                    <a:schemeClr val="accent2"/>
                  </a:solidFill>
                  <a:latin typeface="Bebas Neue Bold" panose="020B0606020202050201" pitchFamily="34" charset="0"/>
                </a:rPr>
                <a:t>DOMESTIC TRIPS</a:t>
              </a:r>
            </a:p>
          </p:txBody>
        </p:sp>
        <p:grpSp>
          <p:nvGrpSpPr>
            <p:cNvPr id="2" name="Group 1">
              <a:extLst>
                <a:ext uri="{FF2B5EF4-FFF2-40B4-BE49-F238E27FC236}">
                  <a16:creationId xmlns:a16="http://schemas.microsoft.com/office/drawing/2014/main" id="{774ED5FC-8816-4C08-80BE-25301BC2F11C}"/>
                </a:ext>
              </a:extLst>
            </p:cNvPr>
            <p:cNvGrpSpPr/>
            <p:nvPr/>
          </p:nvGrpSpPr>
          <p:grpSpPr>
            <a:xfrm>
              <a:off x="1908939" y="1119738"/>
              <a:ext cx="657787" cy="702093"/>
              <a:chOff x="2339600" y="2859704"/>
              <a:chExt cx="639763" cy="639763"/>
            </a:xfrm>
          </p:grpSpPr>
          <p:sp>
            <p:nvSpPr>
              <p:cNvPr id="164" name="Oval 20">
                <a:extLst>
                  <a:ext uri="{FF2B5EF4-FFF2-40B4-BE49-F238E27FC236}">
                    <a16:creationId xmlns:a16="http://schemas.microsoft.com/office/drawing/2014/main" id="{F8382911-270F-45EE-8DE8-27460A85DC55}"/>
                  </a:ext>
                </a:extLst>
              </p:cNvPr>
              <p:cNvSpPr>
                <a:spLocks noChangeArrowheads="1"/>
              </p:cNvSpPr>
              <p:nvPr/>
            </p:nvSpPr>
            <p:spPr bwMode="auto">
              <a:xfrm flipH="1">
                <a:off x="2339600" y="2859704"/>
                <a:ext cx="639763" cy="639763"/>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grpSp>
            <p:nvGrpSpPr>
              <p:cNvPr id="296" name="Group 295">
                <a:extLst>
                  <a:ext uri="{FF2B5EF4-FFF2-40B4-BE49-F238E27FC236}">
                    <a16:creationId xmlns:a16="http://schemas.microsoft.com/office/drawing/2014/main" id="{363E9E49-9876-4426-B0C5-4209B0D85BAF}"/>
                  </a:ext>
                </a:extLst>
              </p:cNvPr>
              <p:cNvGrpSpPr/>
              <p:nvPr/>
            </p:nvGrpSpPr>
            <p:grpSpPr>
              <a:xfrm>
                <a:off x="2457738" y="2961509"/>
                <a:ext cx="405045" cy="470631"/>
                <a:chOff x="10792113" y="2990084"/>
                <a:chExt cx="405045" cy="470631"/>
              </a:xfrm>
            </p:grpSpPr>
            <p:sp>
              <p:nvSpPr>
                <p:cNvPr id="297" name="Freeform 75">
                  <a:extLst>
                    <a:ext uri="{FF2B5EF4-FFF2-40B4-BE49-F238E27FC236}">
                      <a16:creationId xmlns:a16="http://schemas.microsoft.com/office/drawing/2014/main" id="{0887D1E7-DBB5-45F5-A87A-5DA3D260F86F}"/>
                    </a:ext>
                  </a:extLst>
                </p:cNvPr>
                <p:cNvSpPr>
                  <a:spLocks/>
                </p:cNvSpPr>
                <p:nvPr/>
              </p:nvSpPr>
              <p:spPr bwMode="auto">
                <a:xfrm>
                  <a:off x="11136785" y="3270953"/>
                  <a:ext cx="412" cy="686"/>
                </a:xfrm>
                <a:custGeom>
                  <a:avLst/>
                  <a:gdLst>
                    <a:gd name="T0" fmla="*/ 0 w 2"/>
                    <a:gd name="T1" fmla="*/ 3 h 3"/>
                    <a:gd name="T2" fmla="*/ 0 w 2"/>
                    <a:gd name="T3" fmla="*/ 2 h 3"/>
                    <a:gd name="T4" fmla="*/ 0 w 2"/>
                    <a:gd name="T5" fmla="*/ 3 h 3"/>
                  </a:gdLst>
                  <a:ahLst/>
                  <a:cxnLst>
                    <a:cxn ang="0">
                      <a:pos x="T0" y="T1"/>
                    </a:cxn>
                    <a:cxn ang="0">
                      <a:pos x="T2" y="T3"/>
                    </a:cxn>
                    <a:cxn ang="0">
                      <a:pos x="T4" y="T5"/>
                    </a:cxn>
                  </a:cxnLst>
                  <a:rect l="0" t="0" r="r" b="b"/>
                  <a:pathLst>
                    <a:path w="2" h="3">
                      <a:moveTo>
                        <a:pt x="0" y="3"/>
                      </a:moveTo>
                      <a:cubicBezTo>
                        <a:pt x="0" y="3"/>
                        <a:pt x="0" y="2"/>
                        <a:pt x="0" y="2"/>
                      </a:cubicBezTo>
                      <a:cubicBezTo>
                        <a:pt x="2" y="0"/>
                        <a:pt x="0" y="3"/>
                        <a:pt x="0"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298" name="Freeform 76">
                  <a:extLst>
                    <a:ext uri="{FF2B5EF4-FFF2-40B4-BE49-F238E27FC236}">
                      <a16:creationId xmlns:a16="http://schemas.microsoft.com/office/drawing/2014/main" id="{9268DF4F-04CF-4DDB-B195-E270713BFF8B}"/>
                    </a:ext>
                  </a:extLst>
                </p:cNvPr>
                <p:cNvSpPr>
                  <a:spLocks/>
                </p:cNvSpPr>
                <p:nvPr/>
              </p:nvSpPr>
              <p:spPr bwMode="auto">
                <a:xfrm>
                  <a:off x="11136785" y="3177102"/>
                  <a:ext cx="137" cy="137"/>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0"/>
                        <a:pt x="1" y="1"/>
                        <a:pt x="1" y="1"/>
                      </a:cubicBezTo>
                      <a:cubicBezTo>
                        <a:pt x="1" y="1"/>
                        <a:pt x="1" y="0"/>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299" name="Freeform 77">
                  <a:extLst>
                    <a:ext uri="{FF2B5EF4-FFF2-40B4-BE49-F238E27FC236}">
                      <a16:creationId xmlns:a16="http://schemas.microsoft.com/office/drawing/2014/main" id="{D39374C6-2292-417D-A01F-2468F0665B4E}"/>
                    </a:ext>
                  </a:extLst>
                </p:cNvPr>
                <p:cNvSpPr>
                  <a:spLocks/>
                </p:cNvSpPr>
                <p:nvPr/>
              </p:nvSpPr>
              <p:spPr bwMode="auto">
                <a:xfrm>
                  <a:off x="11139804" y="3041538"/>
                  <a:ext cx="686" cy="960"/>
                </a:xfrm>
                <a:custGeom>
                  <a:avLst/>
                  <a:gdLst>
                    <a:gd name="T0" fmla="*/ 1 w 3"/>
                    <a:gd name="T1" fmla="*/ 2 h 4"/>
                    <a:gd name="T2" fmla="*/ 1 w 3"/>
                    <a:gd name="T3" fmla="*/ 2 h 4"/>
                  </a:gdLst>
                  <a:ahLst/>
                  <a:cxnLst>
                    <a:cxn ang="0">
                      <a:pos x="T0" y="T1"/>
                    </a:cxn>
                    <a:cxn ang="0">
                      <a:pos x="T2" y="T3"/>
                    </a:cxn>
                  </a:cxnLst>
                  <a:rect l="0" t="0" r="r" b="b"/>
                  <a:pathLst>
                    <a:path w="3" h="4">
                      <a:moveTo>
                        <a:pt x="1" y="2"/>
                      </a:moveTo>
                      <a:cubicBezTo>
                        <a:pt x="3" y="0"/>
                        <a:pt x="0" y="4"/>
                        <a:pt x="1"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300" name="Freeform 78">
                  <a:extLst>
                    <a:ext uri="{FF2B5EF4-FFF2-40B4-BE49-F238E27FC236}">
                      <a16:creationId xmlns:a16="http://schemas.microsoft.com/office/drawing/2014/main" id="{C8A438A9-0EFB-4840-BF68-7D5B42E7FEB3}"/>
                    </a:ext>
                  </a:extLst>
                </p:cNvPr>
                <p:cNvSpPr>
                  <a:spLocks/>
                </p:cNvSpPr>
                <p:nvPr/>
              </p:nvSpPr>
              <p:spPr bwMode="auto">
                <a:xfrm>
                  <a:off x="11033740" y="3349026"/>
                  <a:ext cx="274" cy="274"/>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0"/>
                        <a:pt x="0" y="0"/>
                        <a:pt x="0"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301" name="Freeform 79">
                  <a:extLst>
                    <a:ext uri="{FF2B5EF4-FFF2-40B4-BE49-F238E27FC236}">
                      <a16:creationId xmlns:a16="http://schemas.microsoft.com/office/drawing/2014/main" id="{089A2998-2CDF-479F-922A-533790BFEFEA}"/>
                    </a:ext>
                  </a:extLst>
                </p:cNvPr>
                <p:cNvSpPr>
                  <a:spLocks noEditPoints="1"/>
                </p:cNvSpPr>
                <p:nvPr/>
              </p:nvSpPr>
              <p:spPr bwMode="auto">
                <a:xfrm>
                  <a:off x="10932068" y="2990084"/>
                  <a:ext cx="265090" cy="469259"/>
                </a:xfrm>
                <a:custGeom>
                  <a:avLst/>
                  <a:gdLst>
                    <a:gd name="T0" fmla="*/ 1110 w 1128"/>
                    <a:gd name="T1" fmla="*/ 49 h 2005"/>
                    <a:gd name="T2" fmla="*/ 1038 w 1128"/>
                    <a:gd name="T3" fmla="*/ 92 h 2005"/>
                    <a:gd name="T4" fmla="*/ 1016 w 1128"/>
                    <a:gd name="T5" fmla="*/ 84 h 2005"/>
                    <a:gd name="T6" fmla="*/ 1055 w 1128"/>
                    <a:gd name="T7" fmla="*/ 61 h 2005"/>
                    <a:gd name="T8" fmla="*/ 1094 w 1128"/>
                    <a:gd name="T9" fmla="*/ 16 h 2005"/>
                    <a:gd name="T10" fmla="*/ 1085 w 1128"/>
                    <a:gd name="T11" fmla="*/ 2 h 2005"/>
                    <a:gd name="T12" fmla="*/ 810 w 1128"/>
                    <a:gd name="T13" fmla="*/ 158 h 2005"/>
                    <a:gd name="T14" fmla="*/ 608 w 1128"/>
                    <a:gd name="T15" fmla="*/ 562 h 2005"/>
                    <a:gd name="T16" fmla="*/ 654 w 1128"/>
                    <a:gd name="T17" fmla="*/ 792 h 2005"/>
                    <a:gd name="T18" fmla="*/ 704 w 1128"/>
                    <a:gd name="T19" fmla="*/ 923 h 2005"/>
                    <a:gd name="T20" fmla="*/ 690 w 1128"/>
                    <a:gd name="T21" fmla="*/ 1020 h 2005"/>
                    <a:gd name="T22" fmla="*/ 612 w 1128"/>
                    <a:gd name="T23" fmla="*/ 1093 h 2005"/>
                    <a:gd name="T24" fmla="*/ 393 w 1128"/>
                    <a:gd name="T25" fmla="*/ 1193 h 2005"/>
                    <a:gd name="T26" fmla="*/ 248 w 1128"/>
                    <a:gd name="T27" fmla="*/ 1503 h 2005"/>
                    <a:gd name="T28" fmla="*/ 403 w 1128"/>
                    <a:gd name="T29" fmla="*/ 1446 h 2005"/>
                    <a:gd name="T30" fmla="*/ 410 w 1128"/>
                    <a:gd name="T31" fmla="*/ 1451 h 2005"/>
                    <a:gd name="T32" fmla="*/ 443 w 1128"/>
                    <a:gd name="T33" fmla="*/ 1525 h 2005"/>
                    <a:gd name="T34" fmla="*/ 431 w 1128"/>
                    <a:gd name="T35" fmla="*/ 1535 h 2005"/>
                    <a:gd name="T36" fmla="*/ 431 w 1128"/>
                    <a:gd name="T37" fmla="*/ 1535 h 2005"/>
                    <a:gd name="T38" fmla="*/ 180 w 1128"/>
                    <a:gd name="T39" fmla="*/ 1634 h 2005"/>
                    <a:gd name="T40" fmla="*/ 81 w 1128"/>
                    <a:gd name="T41" fmla="*/ 1974 h 2005"/>
                    <a:gd name="T42" fmla="*/ 704 w 1128"/>
                    <a:gd name="T43" fmla="*/ 1651 h 2005"/>
                    <a:gd name="T44" fmla="*/ 1093 w 1128"/>
                    <a:gd name="T45" fmla="*/ 1112 h 2005"/>
                    <a:gd name="T46" fmla="*/ 1006 w 1128"/>
                    <a:gd name="T47" fmla="*/ 741 h 2005"/>
                    <a:gd name="T48" fmla="*/ 941 w 1128"/>
                    <a:gd name="T49" fmla="*/ 656 h 2005"/>
                    <a:gd name="T50" fmla="*/ 870 w 1128"/>
                    <a:gd name="T51" fmla="*/ 516 h 2005"/>
                    <a:gd name="T52" fmla="*/ 995 w 1128"/>
                    <a:gd name="T53" fmla="*/ 199 h 2005"/>
                    <a:gd name="T54" fmla="*/ 1122 w 1128"/>
                    <a:gd name="T55" fmla="*/ 87 h 2005"/>
                    <a:gd name="T56" fmla="*/ 873 w 1128"/>
                    <a:gd name="T57" fmla="*/ 1199 h 2005"/>
                    <a:gd name="T58" fmla="*/ 871 w 1128"/>
                    <a:gd name="T59" fmla="*/ 1203 h 2005"/>
                    <a:gd name="T60" fmla="*/ 613 w 1128"/>
                    <a:gd name="T61" fmla="*/ 1439 h 2005"/>
                    <a:gd name="T62" fmla="*/ 741 w 1128"/>
                    <a:gd name="T63" fmla="*/ 1245 h 2005"/>
                    <a:gd name="T64" fmla="*/ 814 w 1128"/>
                    <a:gd name="T65" fmla="*/ 1161 h 2005"/>
                    <a:gd name="T66" fmla="*/ 871 w 1128"/>
                    <a:gd name="T67" fmla="*/ 799 h 2005"/>
                    <a:gd name="T68" fmla="*/ 872 w 1128"/>
                    <a:gd name="T69" fmla="*/ 800 h 2005"/>
                    <a:gd name="T70" fmla="*/ 867 w 1128"/>
                    <a:gd name="T71" fmla="*/ 1004 h 2005"/>
                    <a:gd name="T72" fmla="*/ 792 w 1128"/>
                    <a:gd name="T73" fmla="*/ 769 h 2005"/>
                    <a:gd name="T74" fmla="*/ 782 w 1128"/>
                    <a:gd name="T75" fmla="*/ 690 h 2005"/>
                    <a:gd name="T76" fmla="*/ 804 w 1128"/>
                    <a:gd name="T77" fmla="*/ 684 h 2005"/>
                    <a:gd name="T78" fmla="*/ 871 w 1128"/>
                    <a:gd name="T79" fmla="*/ 799 h 2005"/>
                    <a:gd name="T80" fmla="*/ 793 w 1128"/>
                    <a:gd name="T81" fmla="*/ 359 h 2005"/>
                    <a:gd name="T82" fmla="*/ 720 w 1128"/>
                    <a:gd name="T83" fmla="*/ 511 h 2005"/>
                    <a:gd name="T84" fmla="*/ 843 w 1128"/>
                    <a:gd name="T85" fmla="*/ 228 h 2005"/>
                    <a:gd name="T86" fmla="*/ 869 w 1128"/>
                    <a:gd name="T87" fmla="*/ 200 h 2005"/>
                    <a:gd name="T88" fmla="*/ 888 w 1128"/>
                    <a:gd name="T89" fmla="*/ 219 h 2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28" h="2005">
                      <a:moveTo>
                        <a:pt x="1125" y="77"/>
                      </a:moveTo>
                      <a:cubicBezTo>
                        <a:pt x="1120" y="68"/>
                        <a:pt x="1115" y="58"/>
                        <a:pt x="1110" y="49"/>
                      </a:cubicBezTo>
                      <a:cubicBezTo>
                        <a:pt x="1094" y="57"/>
                        <a:pt x="1079" y="66"/>
                        <a:pt x="1064" y="75"/>
                      </a:cubicBezTo>
                      <a:cubicBezTo>
                        <a:pt x="1055" y="81"/>
                        <a:pt x="1046" y="86"/>
                        <a:pt x="1038" y="92"/>
                      </a:cubicBezTo>
                      <a:cubicBezTo>
                        <a:pt x="1027" y="100"/>
                        <a:pt x="1027" y="100"/>
                        <a:pt x="1027" y="100"/>
                      </a:cubicBezTo>
                      <a:cubicBezTo>
                        <a:pt x="1023" y="94"/>
                        <a:pt x="1020" y="89"/>
                        <a:pt x="1016" y="84"/>
                      </a:cubicBezTo>
                      <a:cubicBezTo>
                        <a:pt x="1028" y="77"/>
                        <a:pt x="1028" y="77"/>
                        <a:pt x="1028" y="77"/>
                      </a:cubicBezTo>
                      <a:cubicBezTo>
                        <a:pt x="1037" y="72"/>
                        <a:pt x="1046" y="66"/>
                        <a:pt x="1055" y="61"/>
                      </a:cubicBezTo>
                      <a:cubicBezTo>
                        <a:pt x="1071" y="52"/>
                        <a:pt x="1087" y="43"/>
                        <a:pt x="1104" y="35"/>
                      </a:cubicBezTo>
                      <a:cubicBezTo>
                        <a:pt x="1101" y="29"/>
                        <a:pt x="1098" y="22"/>
                        <a:pt x="1094" y="16"/>
                      </a:cubicBezTo>
                      <a:cubicBezTo>
                        <a:pt x="1093" y="12"/>
                        <a:pt x="1091" y="8"/>
                        <a:pt x="1089" y="4"/>
                      </a:cubicBezTo>
                      <a:cubicBezTo>
                        <a:pt x="1087" y="1"/>
                        <a:pt x="1088" y="0"/>
                        <a:pt x="1085" y="2"/>
                      </a:cubicBezTo>
                      <a:cubicBezTo>
                        <a:pt x="1056" y="12"/>
                        <a:pt x="1027" y="24"/>
                        <a:pt x="999" y="38"/>
                      </a:cubicBezTo>
                      <a:cubicBezTo>
                        <a:pt x="932" y="70"/>
                        <a:pt x="867" y="109"/>
                        <a:pt x="810" y="158"/>
                      </a:cubicBezTo>
                      <a:cubicBezTo>
                        <a:pt x="752" y="209"/>
                        <a:pt x="700" y="268"/>
                        <a:pt x="664" y="337"/>
                      </a:cubicBezTo>
                      <a:cubicBezTo>
                        <a:pt x="628" y="407"/>
                        <a:pt x="609" y="483"/>
                        <a:pt x="608" y="562"/>
                      </a:cubicBezTo>
                      <a:cubicBezTo>
                        <a:pt x="608" y="601"/>
                        <a:pt x="613" y="640"/>
                        <a:pt x="620" y="678"/>
                      </a:cubicBezTo>
                      <a:cubicBezTo>
                        <a:pt x="627" y="717"/>
                        <a:pt x="640" y="755"/>
                        <a:pt x="654" y="792"/>
                      </a:cubicBezTo>
                      <a:cubicBezTo>
                        <a:pt x="663" y="819"/>
                        <a:pt x="678" y="844"/>
                        <a:pt x="688" y="871"/>
                      </a:cubicBezTo>
                      <a:cubicBezTo>
                        <a:pt x="695" y="888"/>
                        <a:pt x="700" y="905"/>
                        <a:pt x="704" y="923"/>
                      </a:cubicBezTo>
                      <a:cubicBezTo>
                        <a:pt x="707" y="940"/>
                        <a:pt x="708" y="958"/>
                        <a:pt x="706" y="975"/>
                      </a:cubicBezTo>
                      <a:cubicBezTo>
                        <a:pt x="704" y="992"/>
                        <a:pt x="699" y="1006"/>
                        <a:pt x="690" y="1020"/>
                      </a:cubicBezTo>
                      <a:cubicBezTo>
                        <a:pt x="682" y="1035"/>
                        <a:pt x="668" y="1048"/>
                        <a:pt x="655" y="1060"/>
                      </a:cubicBezTo>
                      <a:cubicBezTo>
                        <a:pt x="642" y="1072"/>
                        <a:pt x="627" y="1083"/>
                        <a:pt x="612" y="1093"/>
                      </a:cubicBezTo>
                      <a:cubicBezTo>
                        <a:pt x="547" y="1137"/>
                        <a:pt x="474" y="1167"/>
                        <a:pt x="400" y="1191"/>
                      </a:cubicBezTo>
                      <a:cubicBezTo>
                        <a:pt x="398" y="1192"/>
                        <a:pt x="396" y="1192"/>
                        <a:pt x="393" y="1193"/>
                      </a:cubicBezTo>
                      <a:cubicBezTo>
                        <a:pt x="242" y="1505"/>
                        <a:pt x="242" y="1505"/>
                        <a:pt x="242" y="1505"/>
                      </a:cubicBezTo>
                      <a:cubicBezTo>
                        <a:pt x="244" y="1504"/>
                        <a:pt x="246" y="1503"/>
                        <a:pt x="248" y="1503"/>
                      </a:cubicBezTo>
                      <a:cubicBezTo>
                        <a:pt x="285" y="1491"/>
                        <a:pt x="321" y="1478"/>
                        <a:pt x="357" y="1464"/>
                      </a:cubicBezTo>
                      <a:cubicBezTo>
                        <a:pt x="372" y="1458"/>
                        <a:pt x="387" y="1452"/>
                        <a:pt x="403" y="1446"/>
                      </a:cubicBezTo>
                      <a:cubicBezTo>
                        <a:pt x="404" y="1445"/>
                        <a:pt x="407" y="1444"/>
                        <a:pt x="407" y="1444"/>
                      </a:cubicBezTo>
                      <a:cubicBezTo>
                        <a:pt x="407" y="1444"/>
                        <a:pt x="409" y="1449"/>
                        <a:pt x="410" y="1451"/>
                      </a:cubicBezTo>
                      <a:cubicBezTo>
                        <a:pt x="418" y="1469"/>
                        <a:pt x="425" y="1486"/>
                        <a:pt x="433" y="1504"/>
                      </a:cubicBezTo>
                      <a:cubicBezTo>
                        <a:pt x="436" y="1511"/>
                        <a:pt x="439" y="1518"/>
                        <a:pt x="443" y="1525"/>
                      </a:cubicBezTo>
                      <a:cubicBezTo>
                        <a:pt x="443" y="1527"/>
                        <a:pt x="444" y="1528"/>
                        <a:pt x="444" y="1529"/>
                      </a:cubicBezTo>
                      <a:cubicBezTo>
                        <a:pt x="444" y="1529"/>
                        <a:pt x="433" y="1534"/>
                        <a:pt x="431" y="1535"/>
                      </a:cubicBezTo>
                      <a:cubicBezTo>
                        <a:pt x="432" y="1535"/>
                        <a:pt x="432" y="1535"/>
                        <a:pt x="433" y="1535"/>
                      </a:cubicBezTo>
                      <a:cubicBezTo>
                        <a:pt x="432" y="1535"/>
                        <a:pt x="432" y="1535"/>
                        <a:pt x="431" y="1535"/>
                      </a:cubicBezTo>
                      <a:cubicBezTo>
                        <a:pt x="371" y="1563"/>
                        <a:pt x="309" y="1588"/>
                        <a:pt x="247" y="1610"/>
                      </a:cubicBezTo>
                      <a:cubicBezTo>
                        <a:pt x="225" y="1618"/>
                        <a:pt x="202" y="1626"/>
                        <a:pt x="180" y="1634"/>
                      </a:cubicBezTo>
                      <a:cubicBezTo>
                        <a:pt x="0" y="2005"/>
                        <a:pt x="0" y="2005"/>
                        <a:pt x="0" y="2005"/>
                      </a:cubicBezTo>
                      <a:cubicBezTo>
                        <a:pt x="27" y="1995"/>
                        <a:pt x="54" y="1985"/>
                        <a:pt x="81" y="1974"/>
                      </a:cubicBezTo>
                      <a:cubicBezTo>
                        <a:pt x="153" y="1946"/>
                        <a:pt x="225" y="1916"/>
                        <a:pt x="295" y="1884"/>
                      </a:cubicBezTo>
                      <a:cubicBezTo>
                        <a:pt x="437" y="1818"/>
                        <a:pt x="576" y="1743"/>
                        <a:pt x="704" y="1651"/>
                      </a:cubicBezTo>
                      <a:cubicBezTo>
                        <a:pt x="826" y="1563"/>
                        <a:pt x="941" y="1458"/>
                        <a:pt x="1017" y="1327"/>
                      </a:cubicBezTo>
                      <a:cubicBezTo>
                        <a:pt x="1055" y="1261"/>
                        <a:pt x="1083" y="1187"/>
                        <a:pt x="1093" y="1112"/>
                      </a:cubicBezTo>
                      <a:cubicBezTo>
                        <a:pt x="1104" y="1034"/>
                        <a:pt x="1097" y="955"/>
                        <a:pt x="1073" y="881"/>
                      </a:cubicBezTo>
                      <a:cubicBezTo>
                        <a:pt x="1057" y="832"/>
                        <a:pt x="1034" y="784"/>
                        <a:pt x="1006" y="741"/>
                      </a:cubicBezTo>
                      <a:cubicBezTo>
                        <a:pt x="993" y="722"/>
                        <a:pt x="980" y="704"/>
                        <a:pt x="966" y="686"/>
                      </a:cubicBezTo>
                      <a:cubicBezTo>
                        <a:pt x="958" y="675"/>
                        <a:pt x="949" y="665"/>
                        <a:pt x="941" y="656"/>
                      </a:cubicBezTo>
                      <a:cubicBezTo>
                        <a:pt x="928" y="641"/>
                        <a:pt x="917" y="624"/>
                        <a:pt x="907" y="608"/>
                      </a:cubicBezTo>
                      <a:cubicBezTo>
                        <a:pt x="889" y="580"/>
                        <a:pt x="876" y="548"/>
                        <a:pt x="870" y="516"/>
                      </a:cubicBezTo>
                      <a:cubicBezTo>
                        <a:pt x="862" y="476"/>
                        <a:pt x="865" y="436"/>
                        <a:pt x="875" y="397"/>
                      </a:cubicBezTo>
                      <a:cubicBezTo>
                        <a:pt x="895" y="322"/>
                        <a:pt x="943" y="255"/>
                        <a:pt x="995" y="199"/>
                      </a:cubicBezTo>
                      <a:cubicBezTo>
                        <a:pt x="1027" y="164"/>
                        <a:pt x="1062" y="133"/>
                        <a:pt x="1099" y="104"/>
                      </a:cubicBezTo>
                      <a:cubicBezTo>
                        <a:pt x="1107" y="98"/>
                        <a:pt x="1114" y="92"/>
                        <a:pt x="1122" y="87"/>
                      </a:cubicBezTo>
                      <a:cubicBezTo>
                        <a:pt x="1128" y="83"/>
                        <a:pt x="1128" y="84"/>
                        <a:pt x="1125" y="77"/>
                      </a:cubicBezTo>
                      <a:close/>
                      <a:moveTo>
                        <a:pt x="873" y="1199"/>
                      </a:moveTo>
                      <a:cubicBezTo>
                        <a:pt x="873" y="1199"/>
                        <a:pt x="873" y="1200"/>
                        <a:pt x="871" y="1202"/>
                      </a:cubicBezTo>
                      <a:cubicBezTo>
                        <a:pt x="871" y="1203"/>
                        <a:pt x="871" y="1203"/>
                        <a:pt x="871" y="1203"/>
                      </a:cubicBezTo>
                      <a:cubicBezTo>
                        <a:pt x="838" y="1254"/>
                        <a:pt x="798" y="1298"/>
                        <a:pt x="752" y="1339"/>
                      </a:cubicBezTo>
                      <a:cubicBezTo>
                        <a:pt x="709" y="1376"/>
                        <a:pt x="661" y="1409"/>
                        <a:pt x="613" y="1439"/>
                      </a:cubicBezTo>
                      <a:cubicBezTo>
                        <a:pt x="598" y="1415"/>
                        <a:pt x="584" y="1391"/>
                        <a:pt x="570" y="1366"/>
                      </a:cubicBezTo>
                      <a:cubicBezTo>
                        <a:pt x="631" y="1331"/>
                        <a:pt x="690" y="1293"/>
                        <a:pt x="741" y="1245"/>
                      </a:cubicBezTo>
                      <a:cubicBezTo>
                        <a:pt x="767" y="1221"/>
                        <a:pt x="789" y="1195"/>
                        <a:pt x="809" y="1167"/>
                      </a:cubicBezTo>
                      <a:cubicBezTo>
                        <a:pt x="814" y="1161"/>
                        <a:pt x="814" y="1161"/>
                        <a:pt x="814" y="1161"/>
                      </a:cubicBezTo>
                      <a:cubicBezTo>
                        <a:pt x="873" y="1199"/>
                        <a:pt x="873" y="1199"/>
                        <a:pt x="873" y="1199"/>
                      </a:cubicBezTo>
                      <a:moveTo>
                        <a:pt x="871" y="799"/>
                      </a:moveTo>
                      <a:cubicBezTo>
                        <a:pt x="871" y="798"/>
                        <a:pt x="870" y="797"/>
                        <a:pt x="871" y="799"/>
                      </a:cubicBezTo>
                      <a:cubicBezTo>
                        <a:pt x="872" y="801"/>
                        <a:pt x="872" y="801"/>
                        <a:pt x="872" y="800"/>
                      </a:cubicBezTo>
                      <a:cubicBezTo>
                        <a:pt x="907" y="863"/>
                        <a:pt x="930" y="933"/>
                        <a:pt x="930" y="1005"/>
                      </a:cubicBezTo>
                      <a:cubicBezTo>
                        <a:pt x="909" y="1005"/>
                        <a:pt x="888" y="1004"/>
                        <a:pt x="867" y="1004"/>
                      </a:cubicBezTo>
                      <a:cubicBezTo>
                        <a:pt x="870" y="950"/>
                        <a:pt x="856" y="897"/>
                        <a:pt x="834" y="848"/>
                      </a:cubicBezTo>
                      <a:cubicBezTo>
                        <a:pt x="822" y="820"/>
                        <a:pt x="807" y="795"/>
                        <a:pt x="792" y="769"/>
                      </a:cubicBezTo>
                      <a:cubicBezTo>
                        <a:pt x="780" y="747"/>
                        <a:pt x="769" y="724"/>
                        <a:pt x="758" y="701"/>
                      </a:cubicBezTo>
                      <a:cubicBezTo>
                        <a:pt x="766" y="698"/>
                        <a:pt x="774" y="694"/>
                        <a:pt x="782" y="690"/>
                      </a:cubicBezTo>
                      <a:cubicBezTo>
                        <a:pt x="788" y="688"/>
                        <a:pt x="802" y="681"/>
                        <a:pt x="802" y="681"/>
                      </a:cubicBezTo>
                      <a:cubicBezTo>
                        <a:pt x="804" y="684"/>
                        <a:pt x="804" y="684"/>
                        <a:pt x="804" y="684"/>
                      </a:cubicBezTo>
                      <a:cubicBezTo>
                        <a:pt x="813" y="703"/>
                        <a:pt x="823" y="721"/>
                        <a:pt x="834" y="739"/>
                      </a:cubicBezTo>
                      <a:cubicBezTo>
                        <a:pt x="847" y="758"/>
                        <a:pt x="860" y="778"/>
                        <a:pt x="871" y="799"/>
                      </a:cubicBezTo>
                      <a:close/>
                      <a:moveTo>
                        <a:pt x="885" y="222"/>
                      </a:moveTo>
                      <a:cubicBezTo>
                        <a:pt x="849" y="264"/>
                        <a:pt x="816" y="308"/>
                        <a:pt x="793" y="359"/>
                      </a:cubicBezTo>
                      <a:cubicBezTo>
                        <a:pt x="772" y="407"/>
                        <a:pt x="760" y="459"/>
                        <a:pt x="761" y="512"/>
                      </a:cubicBezTo>
                      <a:cubicBezTo>
                        <a:pt x="747" y="511"/>
                        <a:pt x="734" y="511"/>
                        <a:pt x="720" y="511"/>
                      </a:cubicBezTo>
                      <a:cubicBezTo>
                        <a:pt x="722" y="441"/>
                        <a:pt x="744" y="373"/>
                        <a:pt x="780" y="314"/>
                      </a:cubicBezTo>
                      <a:cubicBezTo>
                        <a:pt x="798" y="283"/>
                        <a:pt x="819" y="255"/>
                        <a:pt x="843" y="228"/>
                      </a:cubicBezTo>
                      <a:cubicBezTo>
                        <a:pt x="848" y="222"/>
                        <a:pt x="854" y="216"/>
                        <a:pt x="860" y="210"/>
                      </a:cubicBezTo>
                      <a:cubicBezTo>
                        <a:pt x="862" y="207"/>
                        <a:pt x="869" y="200"/>
                        <a:pt x="869" y="200"/>
                      </a:cubicBezTo>
                      <a:cubicBezTo>
                        <a:pt x="869" y="200"/>
                        <a:pt x="882" y="213"/>
                        <a:pt x="888" y="219"/>
                      </a:cubicBezTo>
                      <a:cubicBezTo>
                        <a:pt x="888" y="219"/>
                        <a:pt x="888" y="219"/>
                        <a:pt x="888" y="219"/>
                      </a:cubicBezTo>
                      <a:cubicBezTo>
                        <a:pt x="887" y="220"/>
                        <a:pt x="886" y="221"/>
                        <a:pt x="885" y="22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302" name="Freeform 80">
                  <a:extLst>
                    <a:ext uri="{FF2B5EF4-FFF2-40B4-BE49-F238E27FC236}">
                      <a16:creationId xmlns:a16="http://schemas.microsoft.com/office/drawing/2014/main" id="{E9124923-8BB9-46FC-885A-965F139FDDBA}"/>
                    </a:ext>
                  </a:extLst>
                </p:cNvPr>
                <p:cNvSpPr>
                  <a:spLocks noEditPoints="1"/>
                </p:cNvSpPr>
                <p:nvPr/>
              </p:nvSpPr>
              <p:spPr bwMode="auto">
                <a:xfrm>
                  <a:off x="10792113" y="3067608"/>
                  <a:ext cx="239981" cy="393107"/>
                </a:xfrm>
                <a:custGeom>
                  <a:avLst/>
                  <a:gdLst>
                    <a:gd name="T0" fmla="*/ 1021 w 1021"/>
                    <a:gd name="T1" fmla="*/ 511 h 1680"/>
                    <a:gd name="T2" fmla="*/ 511 w 1021"/>
                    <a:gd name="T3" fmla="*/ 0 h 1680"/>
                    <a:gd name="T4" fmla="*/ 0 w 1021"/>
                    <a:gd name="T5" fmla="*/ 511 h 1680"/>
                    <a:gd name="T6" fmla="*/ 55 w 1021"/>
                    <a:gd name="T7" fmla="*/ 740 h 1680"/>
                    <a:gd name="T8" fmla="*/ 511 w 1021"/>
                    <a:gd name="T9" fmla="*/ 1680 h 1680"/>
                    <a:gd name="T10" fmla="*/ 966 w 1021"/>
                    <a:gd name="T11" fmla="*/ 740 h 1680"/>
                    <a:gd name="T12" fmla="*/ 1021 w 1021"/>
                    <a:gd name="T13" fmla="*/ 511 h 1680"/>
                    <a:gd name="T14" fmla="*/ 511 w 1021"/>
                    <a:gd name="T15" fmla="*/ 793 h 1680"/>
                    <a:gd name="T16" fmla="*/ 228 w 1021"/>
                    <a:gd name="T17" fmla="*/ 511 h 1680"/>
                    <a:gd name="T18" fmla="*/ 511 w 1021"/>
                    <a:gd name="T19" fmla="*/ 228 h 1680"/>
                    <a:gd name="T20" fmla="*/ 793 w 1021"/>
                    <a:gd name="T21" fmla="*/ 511 h 1680"/>
                    <a:gd name="T22" fmla="*/ 511 w 1021"/>
                    <a:gd name="T23" fmla="*/ 793 h 1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1" h="1680">
                      <a:moveTo>
                        <a:pt x="1021" y="511"/>
                      </a:moveTo>
                      <a:cubicBezTo>
                        <a:pt x="1021" y="229"/>
                        <a:pt x="792" y="0"/>
                        <a:pt x="511" y="0"/>
                      </a:cubicBezTo>
                      <a:cubicBezTo>
                        <a:pt x="229" y="0"/>
                        <a:pt x="0" y="229"/>
                        <a:pt x="0" y="511"/>
                      </a:cubicBezTo>
                      <a:cubicBezTo>
                        <a:pt x="0" y="593"/>
                        <a:pt x="20" y="671"/>
                        <a:pt x="55" y="740"/>
                      </a:cubicBezTo>
                      <a:cubicBezTo>
                        <a:pt x="511" y="1680"/>
                        <a:pt x="511" y="1680"/>
                        <a:pt x="511" y="1680"/>
                      </a:cubicBezTo>
                      <a:cubicBezTo>
                        <a:pt x="966" y="740"/>
                        <a:pt x="966" y="740"/>
                        <a:pt x="966" y="740"/>
                      </a:cubicBezTo>
                      <a:cubicBezTo>
                        <a:pt x="1001" y="671"/>
                        <a:pt x="1021" y="593"/>
                        <a:pt x="1021" y="511"/>
                      </a:cubicBezTo>
                      <a:close/>
                      <a:moveTo>
                        <a:pt x="511" y="793"/>
                      </a:moveTo>
                      <a:cubicBezTo>
                        <a:pt x="355" y="793"/>
                        <a:pt x="228" y="666"/>
                        <a:pt x="228" y="511"/>
                      </a:cubicBezTo>
                      <a:cubicBezTo>
                        <a:pt x="228" y="355"/>
                        <a:pt x="355" y="228"/>
                        <a:pt x="511" y="228"/>
                      </a:cubicBezTo>
                      <a:cubicBezTo>
                        <a:pt x="666" y="228"/>
                        <a:pt x="793" y="355"/>
                        <a:pt x="793" y="511"/>
                      </a:cubicBezTo>
                      <a:cubicBezTo>
                        <a:pt x="793" y="666"/>
                        <a:pt x="666" y="793"/>
                        <a:pt x="511" y="79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grpSp>
        </p:grpSp>
        <p:sp>
          <p:nvSpPr>
            <p:cNvPr id="190" name="Rectangle 189">
              <a:extLst>
                <a:ext uri="{FF2B5EF4-FFF2-40B4-BE49-F238E27FC236}">
                  <a16:creationId xmlns:a16="http://schemas.microsoft.com/office/drawing/2014/main" id="{5E0AAC99-B20E-4FF9-9689-EEDC05C52B6A}"/>
                </a:ext>
              </a:extLst>
            </p:cNvPr>
            <p:cNvSpPr/>
            <p:nvPr/>
          </p:nvSpPr>
          <p:spPr>
            <a:xfrm>
              <a:off x="5062260" y="1270729"/>
              <a:ext cx="797013" cy="400110"/>
            </a:xfrm>
            <a:prstGeom prst="rect">
              <a:avLst/>
            </a:prstGeom>
          </p:spPr>
          <p:txBody>
            <a:bodyPr wrap="none" anchor="ctr">
              <a:spAutoFit/>
            </a:bodyPr>
            <a:lstStyle/>
            <a:p>
              <a:pPr algn="ctr"/>
              <a:r>
                <a:rPr lang="en-IN" sz="2000" dirty="0">
                  <a:solidFill>
                    <a:schemeClr val="accent2"/>
                  </a:solidFill>
                  <a:latin typeface="Bebas Neue Bold" panose="020B0606020202050201" pitchFamily="34" charset="0"/>
                </a:rPr>
                <a:t>+80.8%</a:t>
              </a:r>
            </a:p>
          </p:txBody>
        </p:sp>
        <p:sp>
          <p:nvSpPr>
            <p:cNvPr id="158" name="Isosceles Triangle 157">
              <a:extLst>
                <a:ext uri="{FF2B5EF4-FFF2-40B4-BE49-F238E27FC236}">
                  <a16:creationId xmlns:a16="http://schemas.microsoft.com/office/drawing/2014/main" id="{DDEBA362-0E75-40D1-864F-9BA8898E059F}"/>
                </a:ext>
              </a:extLst>
            </p:cNvPr>
            <p:cNvSpPr/>
            <p:nvPr/>
          </p:nvSpPr>
          <p:spPr>
            <a:xfrm rot="10800000" flipV="1">
              <a:off x="5945843" y="1427793"/>
              <a:ext cx="93447" cy="85983"/>
            </a:xfrm>
            <a:prstGeom prst="triangl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highlight>
                  <a:srgbClr val="FFFF00"/>
                </a:highlight>
              </a:endParaRPr>
            </a:p>
          </p:txBody>
        </p:sp>
      </p:grpSp>
      <p:grpSp>
        <p:nvGrpSpPr>
          <p:cNvPr id="19" name="קבוצה 18">
            <a:extLst>
              <a:ext uri="{FF2B5EF4-FFF2-40B4-BE49-F238E27FC236}">
                <a16:creationId xmlns:a16="http://schemas.microsoft.com/office/drawing/2014/main" id="{BF89002E-7409-44F7-BA8E-762635C3645F}"/>
              </a:ext>
            </a:extLst>
          </p:cNvPr>
          <p:cNvGrpSpPr/>
          <p:nvPr/>
        </p:nvGrpSpPr>
        <p:grpSpPr>
          <a:xfrm>
            <a:off x="278650" y="5673080"/>
            <a:ext cx="6345705" cy="976722"/>
            <a:chOff x="278650" y="5673080"/>
            <a:chExt cx="6345705" cy="976722"/>
          </a:xfrm>
        </p:grpSpPr>
        <p:grpSp>
          <p:nvGrpSpPr>
            <p:cNvPr id="161" name="Group 160">
              <a:extLst>
                <a:ext uri="{FF2B5EF4-FFF2-40B4-BE49-F238E27FC236}">
                  <a16:creationId xmlns:a16="http://schemas.microsoft.com/office/drawing/2014/main" id="{631FD05D-60A6-44EA-AD2A-71A3F383C23F}"/>
                </a:ext>
              </a:extLst>
            </p:cNvPr>
            <p:cNvGrpSpPr/>
            <p:nvPr/>
          </p:nvGrpSpPr>
          <p:grpSpPr>
            <a:xfrm>
              <a:off x="278650" y="5688286"/>
              <a:ext cx="2319066" cy="820437"/>
              <a:chOff x="657159" y="2742373"/>
              <a:chExt cx="2255520" cy="747601"/>
            </a:xfrm>
          </p:grpSpPr>
          <p:sp>
            <p:nvSpPr>
              <p:cNvPr id="162" name="Freeform: Shape 161">
                <a:extLst>
                  <a:ext uri="{FF2B5EF4-FFF2-40B4-BE49-F238E27FC236}">
                    <a16:creationId xmlns:a16="http://schemas.microsoft.com/office/drawing/2014/main" id="{EA84891D-2A60-4C98-861F-5607269C1B8E}"/>
                  </a:ext>
                </a:extLst>
              </p:cNvPr>
              <p:cNvSpPr/>
              <p:nvPr/>
            </p:nvSpPr>
            <p:spPr>
              <a:xfrm>
                <a:off x="657159" y="2742373"/>
                <a:ext cx="2255520" cy="140677"/>
              </a:xfrm>
              <a:custGeom>
                <a:avLst/>
                <a:gdLst>
                  <a:gd name="connsiteX0" fmla="*/ 0 w 2225040"/>
                  <a:gd name="connsiteY0" fmla="*/ 91440 h 91440"/>
                  <a:gd name="connsiteX1" fmla="*/ 0 w 2225040"/>
                  <a:gd name="connsiteY1" fmla="*/ 91440 h 91440"/>
                  <a:gd name="connsiteX2" fmla="*/ 71120 w 2225040"/>
                  <a:gd name="connsiteY2" fmla="*/ 0 h 91440"/>
                  <a:gd name="connsiteX3" fmla="*/ 71120 w 2225040"/>
                  <a:gd name="connsiteY3" fmla="*/ 0 h 91440"/>
                  <a:gd name="connsiteX4" fmla="*/ 2225040 w 2225040"/>
                  <a:gd name="connsiteY4" fmla="*/ 0 h 91440"/>
                  <a:gd name="connsiteX5" fmla="*/ 1544320 w 2225040"/>
                  <a:gd name="connsiteY5" fmla="*/ 81280 h 91440"/>
                  <a:gd name="connsiteX6" fmla="*/ 0 w 2225040"/>
                  <a:gd name="connsiteY6" fmla="*/ 91440 h 91440"/>
                  <a:gd name="connsiteX0" fmla="*/ 0 w 2255520"/>
                  <a:gd name="connsiteY0" fmla="*/ 137160 h 137160"/>
                  <a:gd name="connsiteX1" fmla="*/ 30480 w 2255520"/>
                  <a:gd name="connsiteY1" fmla="*/ 91440 h 137160"/>
                  <a:gd name="connsiteX2" fmla="*/ 101600 w 2255520"/>
                  <a:gd name="connsiteY2" fmla="*/ 0 h 137160"/>
                  <a:gd name="connsiteX3" fmla="*/ 101600 w 2255520"/>
                  <a:gd name="connsiteY3" fmla="*/ 0 h 137160"/>
                  <a:gd name="connsiteX4" fmla="*/ 2255520 w 2255520"/>
                  <a:gd name="connsiteY4" fmla="*/ 0 h 137160"/>
                  <a:gd name="connsiteX5" fmla="*/ 1574800 w 2255520"/>
                  <a:gd name="connsiteY5" fmla="*/ 81280 h 137160"/>
                  <a:gd name="connsiteX6" fmla="*/ 0 w 2255520"/>
                  <a:gd name="connsiteY6" fmla="*/ 137160 h 137160"/>
                  <a:gd name="connsiteX0" fmla="*/ 0 w 2255520"/>
                  <a:gd name="connsiteY0" fmla="*/ 137160 h 139700"/>
                  <a:gd name="connsiteX1" fmla="*/ 30480 w 2255520"/>
                  <a:gd name="connsiteY1" fmla="*/ 91440 h 139700"/>
                  <a:gd name="connsiteX2" fmla="*/ 101600 w 2255520"/>
                  <a:gd name="connsiteY2" fmla="*/ 0 h 139700"/>
                  <a:gd name="connsiteX3" fmla="*/ 101600 w 2255520"/>
                  <a:gd name="connsiteY3" fmla="*/ 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37160 h 139700"/>
                  <a:gd name="connsiteX1" fmla="*/ 30480 w 2255520"/>
                  <a:gd name="connsiteY1" fmla="*/ 91440 h 139700"/>
                  <a:gd name="connsiteX2" fmla="*/ 101600 w 2255520"/>
                  <a:gd name="connsiteY2" fmla="*/ 0 h 139700"/>
                  <a:gd name="connsiteX3" fmla="*/ 101600 w 2255520"/>
                  <a:gd name="connsiteY3" fmla="*/ 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37160 h 139700"/>
                  <a:gd name="connsiteX1" fmla="*/ 30480 w 2255520"/>
                  <a:gd name="connsiteY1" fmla="*/ 91440 h 139700"/>
                  <a:gd name="connsiteX2" fmla="*/ 101600 w 2255520"/>
                  <a:gd name="connsiteY2" fmla="*/ 0 h 139700"/>
                  <a:gd name="connsiteX3" fmla="*/ 101600 w 2255520"/>
                  <a:gd name="connsiteY3" fmla="*/ 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49860 h 152400"/>
                  <a:gd name="connsiteX1" fmla="*/ 30480 w 2255520"/>
                  <a:gd name="connsiteY1" fmla="*/ 104140 h 152400"/>
                  <a:gd name="connsiteX2" fmla="*/ 101600 w 2255520"/>
                  <a:gd name="connsiteY2" fmla="*/ 12700 h 152400"/>
                  <a:gd name="connsiteX3" fmla="*/ 248920 w 2255520"/>
                  <a:gd name="connsiteY3" fmla="*/ 0 h 152400"/>
                  <a:gd name="connsiteX4" fmla="*/ 2255520 w 2255520"/>
                  <a:gd name="connsiteY4" fmla="*/ 12700 h 152400"/>
                  <a:gd name="connsiteX5" fmla="*/ 1577340 w 2255520"/>
                  <a:gd name="connsiteY5" fmla="*/ 152400 h 152400"/>
                  <a:gd name="connsiteX6" fmla="*/ 0 w 2255520"/>
                  <a:gd name="connsiteY6" fmla="*/ 149860 h 152400"/>
                  <a:gd name="connsiteX0" fmla="*/ 0 w 2255520"/>
                  <a:gd name="connsiteY0" fmla="*/ 144780 h 147320"/>
                  <a:gd name="connsiteX1" fmla="*/ 30480 w 2255520"/>
                  <a:gd name="connsiteY1" fmla="*/ 99060 h 147320"/>
                  <a:gd name="connsiteX2" fmla="*/ 101600 w 2255520"/>
                  <a:gd name="connsiteY2" fmla="*/ 7620 h 147320"/>
                  <a:gd name="connsiteX3" fmla="*/ 259080 w 2255520"/>
                  <a:gd name="connsiteY3" fmla="*/ 0 h 147320"/>
                  <a:gd name="connsiteX4" fmla="*/ 2255520 w 2255520"/>
                  <a:gd name="connsiteY4" fmla="*/ 7620 h 147320"/>
                  <a:gd name="connsiteX5" fmla="*/ 1577340 w 2255520"/>
                  <a:gd name="connsiteY5" fmla="*/ 147320 h 147320"/>
                  <a:gd name="connsiteX6" fmla="*/ 0 w 2255520"/>
                  <a:gd name="connsiteY6" fmla="*/ 144780 h 147320"/>
                  <a:gd name="connsiteX0" fmla="*/ 0 w 2255520"/>
                  <a:gd name="connsiteY0" fmla="*/ 137160 h 139700"/>
                  <a:gd name="connsiteX1" fmla="*/ 30480 w 2255520"/>
                  <a:gd name="connsiteY1" fmla="*/ 91440 h 139700"/>
                  <a:gd name="connsiteX2" fmla="*/ 101600 w 2255520"/>
                  <a:gd name="connsiteY2" fmla="*/ 0 h 139700"/>
                  <a:gd name="connsiteX3" fmla="*/ 271780 w 2255520"/>
                  <a:gd name="connsiteY3" fmla="*/ 254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37160 h 139700"/>
                  <a:gd name="connsiteX1" fmla="*/ 30480 w 2255520"/>
                  <a:gd name="connsiteY1" fmla="*/ 91440 h 139700"/>
                  <a:gd name="connsiteX2" fmla="*/ 215900 w 2255520"/>
                  <a:gd name="connsiteY2" fmla="*/ 0 h 139700"/>
                  <a:gd name="connsiteX3" fmla="*/ 271780 w 2255520"/>
                  <a:gd name="connsiteY3" fmla="*/ 254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37627 h 140167"/>
                  <a:gd name="connsiteX1" fmla="*/ 30480 w 2255520"/>
                  <a:gd name="connsiteY1" fmla="*/ 91907 h 140167"/>
                  <a:gd name="connsiteX2" fmla="*/ 215900 w 2255520"/>
                  <a:gd name="connsiteY2" fmla="*/ 467 h 140167"/>
                  <a:gd name="connsiteX3" fmla="*/ 271780 w 2255520"/>
                  <a:gd name="connsiteY3" fmla="*/ 3007 h 140167"/>
                  <a:gd name="connsiteX4" fmla="*/ 2255520 w 2255520"/>
                  <a:gd name="connsiteY4" fmla="*/ 467 h 140167"/>
                  <a:gd name="connsiteX5" fmla="*/ 1577340 w 2255520"/>
                  <a:gd name="connsiteY5" fmla="*/ 140167 h 140167"/>
                  <a:gd name="connsiteX6" fmla="*/ 0 w 2255520"/>
                  <a:gd name="connsiteY6" fmla="*/ 137627 h 140167"/>
                  <a:gd name="connsiteX0" fmla="*/ 0 w 2255520"/>
                  <a:gd name="connsiteY0" fmla="*/ 137463 h 140003"/>
                  <a:gd name="connsiteX1" fmla="*/ 30480 w 2255520"/>
                  <a:gd name="connsiteY1" fmla="*/ 91743 h 140003"/>
                  <a:gd name="connsiteX2" fmla="*/ 215900 w 2255520"/>
                  <a:gd name="connsiteY2" fmla="*/ 303 h 140003"/>
                  <a:gd name="connsiteX3" fmla="*/ 276860 w 2255520"/>
                  <a:gd name="connsiteY3" fmla="*/ 5383 h 140003"/>
                  <a:gd name="connsiteX4" fmla="*/ 2255520 w 2255520"/>
                  <a:gd name="connsiteY4" fmla="*/ 303 h 140003"/>
                  <a:gd name="connsiteX5" fmla="*/ 1577340 w 2255520"/>
                  <a:gd name="connsiteY5" fmla="*/ 140003 h 140003"/>
                  <a:gd name="connsiteX6" fmla="*/ 0 w 2255520"/>
                  <a:gd name="connsiteY6" fmla="*/ 137463 h 140003"/>
                  <a:gd name="connsiteX0" fmla="*/ 0 w 2255520"/>
                  <a:gd name="connsiteY0" fmla="*/ 138137 h 140677"/>
                  <a:gd name="connsiteX1" fmla="*/ 30480 w 2255520"/>
                  <a:gd name="connsiteY1" fmla="*/ 92417 h 140677"/>
                  <a:gd name="connsiteX2" fmla="*/ 215900 w 2255520"/>
                  <a:gd name="connsiteY2" fmla="*/ 977 h 140677"/>
                  <a:gd name="connsiteX3" fmla="*/ 292100 w 2255520"/>
                  <a:gd name="connsiteY3" fmla="*/ 977 h 140677"/>
                  <a:gd name="connsiteX4" fmla="*/ 2255520 w 2255520"/>
                  <a:gd name="connsiteY4" fmla="*/ 977 h 140677"/>
                  <a:gd name="connsiteX5" fmla="*/ 1577340 w 2255520"/>
                  <a:gd name="connsiteY5" fmla="*/ 140677 h 140677"/>
                  <a:gd name="connsiteX6" fmla="*/ 0 w 2255520"/>
                  <a:gd name="connsiteY6" fmla="*/ 138137 h 140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5520" h="140677">
                    <a:moveTo>
                      <a:pt x="0" y="138137"/>
                    </a:moveTo>
                    <a:lnTo>
                      <a:pt x="30480" y="92417"/>
                    </a:lnTo>
                    <a:lnTo>
                      <a:pt x="215900" y="977"/>
                    </a:lnTo>
                    <a:cubicBezTo>
                      <a:pt x="234527" y="-716"/>
                      <a:pt x="273473" y="130"/>
                      <a:pt x="292100" y="977"/>
                    </a:cubicBezTo>
                    <a:lnTo>
                      <a:pt x="2255520" y="977"/>
                    </a:lnTo>
                    <a:lnTo>
                      <a:pt x="1577340" y="140677"/>
                    </a:lnTo>
                    <a:lnTo>
                      <a:pt x="0" y="138137"/>
                    </a:lnTo>
                    <a:close/>
                  </a:path>
                </a:pathLst>
              </a:custGeom>
              <a:solidFill>
                <a:srgbClr val="C5C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highlight>
                    <a:srgbClr val="FFFF00"/>
                  </a:highlight>
                </a:endParaRPr>
              </a:p>
            </p:txBody>
          </p:sp>
          <p:sp>
            <p:nvSpPr>
              <p:cNvPr id="163" name="Rectangle: Rounded Corners 162">
                <a:extLst>
                  <a:ext uri="{FF2B5EF4-FFF2-40B4-BE49-F238E27FC236}">
                    <a16:creationId xmlns:a16="http://schemas.microsoft.com/office/drawing/2014/main" id="{75888929-0D17-478A-9D65-CAA5E63A2EED}"/>
                  </a:ext>
                </a:extLst>
              </p:cNvPr>
              <p:cNvSpPr/>
              <p:nvPr/>
            </p:nvSpPr>
            <p:spPr>
              <a:xfrm>
                <a:off x="657159" y="2850211"/>
                <a:ext cx="2024262" cy="639763"/>
              </a:xfrm>
              <a:prstGeom prst="roundRect">
                <a:avLst/>
              </a:prstGeom>
              <a:noFill/>
              <a:ln w="76200">
                <a:solidFill>
                  <a:srgbClr val="C5C5C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highlight>
                    <a:srgbClr val="FFFF00"/>
                  </a:highlight>
                </a:endParaRPr>
              </a:p>
            </p:txBody>
          </p:sp>
        </p:grpSp>
        <p:sp>
          <p:nvSpPr>
            <p:cNvPr id="165" name="Freeform 16">
              <a:extLst>
                <a:ext uri="{FF2B5EF4-FFF2-40B4-BE49-F238E27FC236}">
                  <a16:creationId xmlns:a16="http://schemas.microsoft.com/office/drawing/2014/main" id="{2E656E44-124C-4E81-B6C2-C51577E1331E}"/>
                </a:ext>
              </a:extLst>
            </p:cNvPr>
            <p:cNvSpPr>
              <a:spLocks/>
            </p:cNvSpPr>
            <p:nvPr/>
          </p:nvSpPr>
          <p:spPr bwMode="auto">
            <a:xfrm flipH="1">
              <a:off x="1796314" y="5673080"/>
              <a:ext cx="3952800" cy="957600"/>
            </a:xfrm>
            <a:custGeom>
              <a:avLst/>
              <a:gdLst>
                <a:gd name="T0" fmla="*/ 42 w 1420"/>
                <a:gd name="T1" fmla="*/ 0 h 320"/>
                <a:gd name="T2" fmla="*/ 0 w 1420"/>
                <a:gd name="T3" fmla="*/ 42 h 320"/>
                <a:gd name="T4" fmla="*/ 0 w 1420"/>
                <a:gd name="T5" fmla="*/ 278 h 320"/>
                <a:gd name="T6" fmla="*/ 42 w 1420"/>
                <a:gd name="T7" fmla="*/ 320 h 320"/>
                <a:gd name="T8" fmla="*/ 1260 w 1420"/>
                <a:gd name="T9" fmla="*/ 320 h 320"/>
                <a:gd name="T10" fmla="*/ 1420 w 1420"/>
                <a:gd name="T11" fmla="*/ 160 h 320"/>
                <a:gd name="T12" fmla="*/ 1260 w 1420"/>
                <a:gd name="T13" fmla="*/ 0 h 320"/>
                <a:gd name="T14" fmla="*/ 42 w 1420"/>
                <a:gd name="T15" fmla="*/ 0 h 3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0" h="320">
                  <a:moveTo>
                    <a:pt x="42" y="0"/>
                  </a:moveTo>
                  <a:cubicBezTo>
                    <a:pt x="19" y="0"/>
                    <a:pt x="0" y="19"/>
                    <a:pt x="0" y="42"/>
                  </a:cubicBezTo>
                  <a:cubicBezTo>
                    <a:pt x="0" y="278"/>
                    <a:pt x="0" y="278"/>
                    <a:pt x="0" y="278"/>
                  </a:cubicBezTo>
                  <a:cubicBezTo>
                    <a:pt x="0" y="302"/>
                    <a:pt x="19" y="320"/>
                    <a:pt x="42" y="320"/>
                  </a:cubicBezTo>
                  <a:cubicBezTo>
                    <a:pt x="1260" y="320"/>
                    <a:pt x="1260" y="320"/>
                    <a:pt x="1260" y="320"/>
                  </a:cubicBezTo>
                  <a:cubicBezTo>
                    <a:pt x="1348" y="320"/>
                    <a:pt x="1420" y="249"/>
                    <a:pt x="1420" y="160"/>
                  </a:cubicBezTo>
                  <a:cubicBezTo>
                    <a:pt x="1420" y="72"/>
                    <a:pt x="1348" y="0"/>
                    <a:pt x="1260" y="0"/>
                  </a:cubicBezTo>
                  <a:cubicBezTo>
                    <a:pt x="42" y="0"/>
                    <a:pt x="42" y="0"/>
                    <a:pt x="42"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166" name="Freeform: Shape 165">
              <a:extLst>
                <a:ext uri="{FF2B5EF4-FFF2-40B4-BE49-F238E27FC236}">
                  <a16:creationId xmlns:a16="http://schemas.microsoft.com/office/drawing/2014/main" id="{259A0C8D-0288-4F5B-9FD9-4CAC6703BA90}"/>
                </a:ext>
              </a:extLst>
            </p:cNvPr>
            <p:cNvSpPr>
              <a:spLocks/>
            </p:cNvSpPr>
            <p:nvPr/>
          </p:nvSpPr>
          <p:spPr bwMode="auto">
            <a:xfrm flipH="1">
              <a:off x="4903418" y="5926867"/>
              <a:ext cx="1157248" cy="722935"/>
            </a:xfrm>
            <a:custGeom>
              <a:avLst/>
              <a:gdLst>
                <a:gd name="connsiteX0" fmla="*/ 1028131 w 1125538"/>
                <a:gd name="connsiteY0" fmla="*/ 0 h 658755"/>
                <a:gd name="connsiteX1" fmla="*/ 1019811 w 1125538"/>
                <a:gd name="connsiteY1" fmla="*/ 82659 h 658755"/>
                <a:gd name="connsiteX2" fmla="*/ 593176 w 1125538"/>
                <a:gd name="connsiteY2" fmla="*/ 430077 h 658755"/>
                <a:gd name="connsiteX3" fmla="*/ 103212 w 1125538"/>
                <a:gd name="connsiteY3" fmla="*/ 430077 h 658755"/>
                <a:gd name="connsiteX4" fmla="*/ 22572 w 1125538"/>
                <a:gd name="connsiteY4" fmla="*/ 463778 h 658755"/>
                <a:gd name="connsiteX5" fmla="*/ 8873 w 1125538"/>
                <a:gd name="connsiteY5" fmla="*/ 484017 h 658755"/>
                <a:gd name="connsiteX6" fmla="*/ 8872 w 1125538"/>
                <a:gd name="connsiteY6" fmla="*/ 484017 h 658755"/>
                <a:gd name="connsiteX7" fmla="*/ 0 w 1125538"/>
                <a:gd name="connsiteY7" fmla="*/ 497125 h 658755"/>
                <a:gd name="connsiteX8" fmla="*/ 0 w 1125538"/>
                <a:gd name="connsiteY8" fmla="*/ 510470 h 658755"/>
                <a:gd name="connsiteX9" fmla="*/ 0 w 1125538"/>
                <a:gd name="connsiteY9" fmla="*/ 544366 h 658755"/>
                <a:gd name="connsiteX10" fmla="*/ 114185 w 1125538"/>
                <a:gd name="connsiteY10" fmla="*/ 658755 h 658755"/>
                <a:gd name="connsiteX11" fmla="*/ 690547 w 1125538"/>
                <a:gd name="connsiteY11" fmla="*/ 658755 h 658755"/>
                <a:gd name="connsiteX12" fmla="*/ 998779 w 1125538"/>
                <a:gd name="connsiteY12" fmla="*/ 531769 h 658755"/>
                <a:gd name="connsiteX13" fmla="*/ 1023387 w 1125538"/>
                <a:gd name="connsiteY13" fmla="*/ 501834 h 658755"/>
                <a:gd name="connsiteX14" fmla="*/ 1023388 w 1125538"/>
                <a:gd name="connsiteY14" fmla="*/ 501834 h 658755"/>
                <a:gd name="connsiteX15" fmla="*/ 1051703 w 1125538"/>
                <a:gd name="connsiteY15" fmla="*/ 467389 h 658755"/>
                <a:gd name="connsiteX16" fmla="*/ 1125538 w 1125538"/>
                <a:gd name="connsiteY16" fmla="*/ 222987 h 658755"/>
                <a:gd name="connsiteX17" fmla="*/ 1082937 w 1125538"/>
                <a:gd name="connsiteY17" fmla="*/ 34497 h 658755"/>
                <a:gd name="connsiteX18" fmla="*/ 1066452 w 1125538"/>
                <a:gd name="connsiteY18" fmla="*/ 5619 h 658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25538" h="658755">
                  <a:moveTo>
                    <a:pt x="1028131" y="0"/>
                  </a:moveTo>
                  <a:lnTo>
                    <a:pt x="1019811" y="82659"/>
                  </a:lnTo>
                  <a:cubicBezTo>
                    <a:pt x="979023" y="282040"/>
                    <a:pt x="802772" y="430077"/>
                    <a:pt x="593176" y="430077"/>
                  </a:cubicBezTo>
                  <a:cubicBezTo>
                    <a:pt x="593176" y="430077"/>
                    <a:pt x="593176" y="430077"/>
                    <a:pt x="103212" y="430077"/>
                  </a:cubicBezTo>
                  <a:cubicBezTo>
                    <a:pt x="71909" y="430077"/>
                    <a:pt x="43327" y="443013"/>
                    <a:pt x="22572" y="463778"/>
                  </a:cubicBezTo>
                  <a:lnTo>
                    <a:pt x="8873" y="484017"/>
                  </a:lnTo>
                  <a:lnTo>
                    <a:pt x="8872" y="484017"/>
                  </a:lnTo>
                  <a:lnTo>
                    <a:pt x="0" y="497125"/>
                  </a:lnTo>
                  <a:lnTo>
                    <a:pt x="0" y="510470"/>
                  </a:lnTo>
                  <a:cubicBezTo>
                    <a:pt x="0" y="544366"/>
                    <a:pt x="0" y="544366"/>
                    <a:pt x="0" y="544366"/>
                  </a:cubicBezTo>
                  <a:cubicBezTo>
                    <a:pt x="0" y="609731"/>
                    <a:pt x="51655" y="658755"/>
                    <a:pt x="114185" y="658755"/>
                  </a:cubicBezTo>
                  <a:cubicBezTo>
                    <a:pt x="690547" y="658755"/>
                    <a:pt x="690547" y="658755"/>
                    <a:pt x="690547" y="658755"/>
                  </a:cubicBezTo>
                  <a:cubicBezTo>
                    <a:pt x="811529" y="658755"/>
                    <a:pt x="920277" y="610412"/>
                    <a:pt x="998779" y="531769"/>
                  </a:cubicBezTo>
                  <a:lnTo>
                    <a:pt x="1023387" y="501834"/>
                  </a:lnTo>
                  <a:lnTo>
                    <a:pt x="1023388" y="501834"/>
                  </a:lnTo>
                  <a:lnTo>
                    <a:pt x="1051703" y="467389"/>
                  </a:lnTo>
                  <a:cubicBezTo>
                    <a:pt x="1098394" y="397891"/>
                    <a:pt x="1125538" y="313886"/>
                    <a:pt x="1125538" y="222987"/>
                  </a:cubicBezTo>
                  <a:cubicBezTo>
                    <a:pt x="1125538" y="155579"/>
                    <a:pt x="1110270" y="91618"/>
                    <a:pt x="1082937" y="34497"/>
                  </a:cubicBezTo>
                  <a:lnTo>
                    <a:pt x="1066452" y="5619"/>
                  </a:lnTo>
                  <a:close/>
                </a:path>
              </a:pathLst>
            </a:custGeom>
            <a:solidFill>
              <a:srgbClr val="604878"/>
            </a:solidFill>
            <a:ln>
              <a:noFill/>
            </a:ln>
          </p:spPr>
          <p:txBody>
            <a:bodyPr vert="horz" wrap="square" lIns="91440" tIns="45720" rIns="91440" bIns="45720" numCol="1" anchor="t" anchorCtr="0" compatLnSpc="1">
              <a:prstTxWarp prst="textNoShape">
                <a:avLst/>
              </a:prstTxWarp>
              <a:noAutofit/>
            </a:bodyPr>
            <a:lstStyle/>
            <a:p>
              <a:endParaRPr lang="en-IN" dirty="0">
                <a:highlight>
                  <a:srgbClr val="FFFF00"/>
                </a:highlight>
              </a:endParaRPr>
            </a:p>
          </p:txBody>
        </p:sp>
        <p:sp>
          <p:nvSpPr>
            <p:cNvPr id="167" name="Freeform: Shape 166">
              <a:extLst>
                <a:ext uri="{FF2B5EF4-FFF2-40B4-BE49-F238E27FC236}">
                  <a16:creationId xmlns:a16="http://schemas.microsoft.com/office/drawing/2014/main" id="{976A73A7-28ED-4D8E-8D3A-CDA62F3282AF}"/>
                </a:ext>
              </a:extLst>
            </p:cNvPr>
            <p:cNvSpPr>
              <a:spLocks/>
            </p:cNvSpPr>
            <p:nvPr/>
          </p:nvSpPr>
          <p:spPr bwMode="auto">
            <a:xfrm flipH="1">
              <a:off x="4819710" y="5673080"/>
              <a:ext cx="1804645" cy="811347"/>
            </a:xfrm>
            <a:custGeom>
              <a:avLst/>
              <a:gdLst>
                <a:gd name="connsiteX0" fmla="*/ 1035115 w 1486366"/>
                <a:gd name="connsiteY0" fmla="*/ 0 h 513081"/>
                <a:gd name="connsiteX1" fmla="*/ 0 w 1486366"/>
                <a:gd name="connsiteY1" fmla="*/ 279632 h 513081"/>
                <a:gd name="connsiteX2" fmla="*/ 456372 w 1486366"/>
                <a:gd name="connsiteY2" fmla="*/ 511507 h 513081"/>
                <a:gd name="connsiteX3" fmla="*/ 467107 w 1486366"/>
                <a:gd name="connsiteY3" fmla="*/ 513081 h 513081"/>
                <a:gd name="connsiteX4" fmla="*/ 480807 w 1486366"/>
                <a:gd name="connsiteY4" fmla="*/ 492841 h 513081"/>
                <a:gd name="connsiteX5" fmla="*/ 561447 w 1486366"/>
                <a:gd name="connsiteY5" fmla="*/ 459140 h 513081"/>
                <a:gd name="connsiteX6" fmla="*/ 1051411 w 1486366"/>
                <a:gd name="connsiteY6" fmla="*/ 459140 h 513081"/>
                <a:gd name="connsiteX7" fmla="*/ 1478046 w 1486366"/>
                <a:gd name="connsiteY7" fmla="*/ 111722 h 513081"/>
                <a:gd name="connsiteX8" fmla="*/ 1486366 w 1486366"/>
                <a:gd name="connsiteY8" fmla="*/ 29063 h 513081"/>
                <a:gd name="connsiteX9" fmla="*/ 1438028 w 1486366"/>
                <a:gd name="connsiteY9" fmla="*/ 21975 h 513081"/>
                <a:gd name="connsiteX10" fmla="*/ 1035115 w 1486366"/>
                <a:gd name="connsiteY10" fmla="*/ 0 h 513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6366" h="513081">
                  <a:moveTo>
                    <a:pt x="1035115" y="0"/>
                  </a:moveTo>
                  <a:cubicBezTo>
                    <a:pt x="463437" y="0"/>
                    <a:pt x="0" y="125196"/>
                    <a:pt x="0" y="279632"/>
                  </a:cubicBezTo>
                  <a:cubicBezTo>
                    <a:pt x="0" y="376155"/>
                    <a:pt x="181030" y="461255"/>
                    <a:pt x="456372" y="511507"/>
                  </a:cubicBezTo>
                  <a:lnTo>
                    <a:pt x="467107" y="513081"/>
                  </a:lnTo>
                  <a:lnTo>
                    <a:pt x="480807" y="492841"/>
                  </a:lnTo>
                  <a:cubicBezTo>
                    <a:pt x="501562" y="472076"/>
                    <a:pt x="530144" y="459140"/>
                    <a:pt x="561447" y="459140"/>
                  </a:cubicBezTo>
                  <a:cubicBezTo>
                    <a:pt x="1051411" y="459140"/>
                    <a:pt x="1051411" y="459140"/>
                    <a:pt x="1051411" y="459140"/>
                  </a:cubicBezTo>
                  <a:cubicBezTo>
                    <a:pt x="1261007" y="459140"/>
                    <a:pt x="1437258" y="311103"/>
                    <a:pt x="1478046" y="111722"/>
                  </a:cubicBezTo>
                  <a:lnTo>
                    <a:pt x="1486366" y="29063"/>
                  </a:lnTo>
                  <a:lnTo>
                    <a:pt x="1438028" y="21975"/>
                  </a:lnTo>
                  <a:cubicBezTo>
                    <a:pt x="1314189" y="7825"/>
                    <a:pt x="1178035" y="0"/>
                    <a:pt x="1035115" y="0"/>
                  </a:cubicBezTo>
                  <a:close/>
                </a:path>
              </a:pathLst>
            </a:custGeom>
            <a:solidFill>
              <a:srgbClr val="F2F2F2"/>
            </a:solidFill>
            <a:ln>
              <a:noFill/>
            </a:ln>
          </p:spPr>
          <p:txBody>
            <a:bodyPr vert="horz" wrap="square" lIns="91440" tIns="45720" rIns="91440" bIns="45720" numCol="1" anchor="t" anchorCtr="0" compatLnSpc="1">
              <a:prstTxWarp prst="textNoShape">
                <a:avLst/>
              </a:prstTxWarp>
              <a:noAutofit/>
            </a:bodyPr>
            <a:lstStyle/>
            <a:p>
              <a:endParaRPr lang="en-IN" dirty="0">
                <a:highlight>
                  <a:srgbClr val="FFFF00"/>
                </a:highlight>
              </a:endParaRPr>
            </a:p>
          </p:txBody>
        </p:sp>
        <p:sp>
          <p:nvSpPr>
            <p:cNvPr id="273" name="Rectangle 272">
              <a:extLst>
                <a:ext uri="{FF2B5EF4-FFF2-40B4-BE49-F238E27FC236}">
                  <a16:creationId xmlns:a16="http://schemas.microsoft.com/office/drawing/2014/main" id="{4F33DC54-DBB7-493D-A350-F371DB644FBF}"/>
                </a:ext>
              </a:extLst>
            </p:cNvPr>
            <p:cNvSpPr/>
            <p:nvPr/>
          </p:nvSpPr>
          <p:spPr>
            <a:xfrm>
              <a:off x="2899769" y="5933622"/>
              <a:ext cx="1665826" cy="461665"/>
            </a:xfrm>
            <a:prstGeom prst="rect">
              <a:avLst/>
            </a:prstGeom>
          </p:spPr>
          <p:txBody>
            <a:bodyPr wrap="square" anchor="ctr">
              <a:spAutoFit/>
            </a:bodyPr>
            <a:lstStyle/>
            <a:p>
              <a:pPr lvl="0" algn="ctr">
                <a:defRPr/>
              </a:pPr>
              <a:r>
                <a:rPr lang="en-ZA" sz="2400" dirty="0">
                  <a:solidFill>
                    <a:srgbClr val="604878"/>
                  </a:solidFill>
                  <a:latin typeface="Bebas Neue Bold" panose="020B0606020202050201" pitchFamily="34" charset="0"/>
                </a:rPr>
                <a:t>3.2 nights</a:t>
              </a:r>
            </a:p>
          </p:txBody>
        </p:sp>
        <p:sp>
          <p:nvSpPr>
            <p:cNvPr id="275" name="Rectangle 274">
              <a:extLst>
                <a:ext uri="{FF2B5EF4-FFF2-40B4-BE49-F238E27FC236}">
                  <a16:creationId xmlns:a16="http://schemas.microsoft.com/office/drawing/2014/main" id="{CF07C814-1123-4803-B470-061E5DF77EFE}"/>
                </a:ext>
              </a:extLst>
            </p:cNvPr>
            <p:cNvSpPr/>
            <p:nvPr/>
          </p:nvSpPr>
          <p:spPr>
            <a:xfrm>
              <a:off x="419259" y="6010566"/>
              <a:ext cx="1251945" cy="307777"/>
            </a:xfrm>
            <a:prstGeom prst="rect">
              <a:avLst/>
            </a:prstGeom>
          </p:spPr>
          <p:txBody>
            <a:bodyPr wrap="none" lIns="0" tIns="0" rIns="0" bIns="0" anchor="ctr">
              <a:spAutoFit/>
            </a:bodyPr>
            <a:lstStyle/>
            <a:p>
              <a:pPr algn="ctr">
                <a:defRPr/>
              </a:pPr>
              <a:r>
                <a:rPr lang="en-ZA" sz="2000" kern="0" dirty="0">
                  <a:solidFill>
                    <a:srgbClr val="604878"/>
                  </a:solidFill>
                  <a:latin typeface="Bebas Neue Bold" panose="020B0606020202050201" pitchFamily="34" charset="0"/>
                </a:rPr>
                <a:t>LENGTH OF STAY</a:t>
              </a:r>
            </a:p>
          </p:txBody>
        </p:sp>
        <p:grpSp>
          <p:nvGrpSpPr>
            <p:cNvPr id="6" name="Group 5">
              <a:extLst>
                <a:ext uri="{FF2B5EF4-FFF2-40B4-BE49-F238E27FC236}">
                  <a16:creationId xmlns:a16="http://schemas.microsoft.com/office/drawing/2014/main" id="{0C37A9A7-8A50-4DEF-A1E8-23C9B40DAD34}"/>
                </a:ext>
              </a:extLst>
            </p:cNvPr>
            <p:cNvGrpSpPr/>
            <p:nvPr/>
          </p:nvGrpSpPr>
          <p:grpSpPr>
            <a:xfrm>
              <a:off x="1908939" y="5813408"/>
              <a:ext cx="657787" cy="702093"/>
              <a:chOff x="2339600" y="6227468"/>
              <a:chExt cx="639763" cy="639763"/>
            </a:xfrm>
          </p:grpSpPr>
          <p:sp>
            <p:nvSpPr>
              <p:cNvPr id="272" name="Oval 20">
                <a:extLst>
                  <a:ext uri="{FF2B5EF4-FFF2-40B4-BE49-F238E27FC236}">
                    <a16:creationId xmlns:a16="http://schemas.microsoft.com/office/drawing/2014/main" id="{6FF9C080-A708-4C8D-8CB9-33F069E2E105}"/>
                  </a:ext>
                </a:extLst>
              </p:cNvPr>
              <p:cNvSpPr>
                <a:spLocks noChangeArrowheads="1"/>
              </p:cNvSpPr>
              <p:nvPr/>
            </p:nvSpPr>
            <p:spPr bwMode="auto">
              <a:xfrm flipH="1">
                <a:off x="2339600" y="6227468"/>
                <a:ext cx="639763" cy="639763"/>
              </a:xfrm>
              <a:prstGeom prst="ellipse">
                <a:avLst/>
              </a:prstGeom>
              <a:solidFill>
                <a:srgbClr val="604878"/>
              </a:solidFill>
              <a:ln>
                <a:noFill/>
              </a:ln>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grpSp>
            <p:nvGrpSpPr>
              <p:cNvPr id="309" name="Group 91">
                <a:extLst>
                  <a:ext uri="{FF2B5EF4-FFF2-40B4-BE49-F238E27FC236}">
                    <a16:creationId xmlns:a16="http://schemas.microsoft.com/office/drawing/2014/main" id="{4A6AD4CB-FB3C-458B-822F-A6D03BF7C33D}"/>
                  </a:ext>
                </a:extLst>
              </p:cNvPr>
              <p:cNvGrpSpPr>
                <a:grpSpLocks noChangeAspect="1"/>
              </p:cNvGrpSpPr>
              <p:nvPr/>
            </p:nvGrpSpPr>
            <p:grpSpPr bwMode="auto">
              <a:xfrm>
                <a:off x="2472565" y="6279106"/>
                <a:ext cx="360040" cy="532199"/>
                <a:chOff x="785" y="1091"/>
                <a:chExt cx="2748" cy="4062"/>
              </a:xfrm>
              <a:solidFill>
                <a:schemeClr val="bg1"/>
              </a:solidFill>
            </p:grpSpPr>
            <p:sp>
              <p:nvSpPr>
                <p:cNvPr id="310" name="Oval 92">
                  <a:extLst>
                    <a:ext uri="{FF2B5EF4-FFF2-40B4-BE49-F238E27FC236}">
                      <a16:creationId xmlns:a16="http://schemas.microsoft.com/office/drawing/2014/main" id="{AF137AED-6274-4075-9C3E-D02E2DE198C7}"/>
                    </a:ext>
                  </a:extLst>
                </p:cNvPr>
                <p:cNvSpPr>
                  <a:spLocks noChangeArrowheads="1"/>
                </p:cNvSpPr>
                <p:nvPr/>
              </p:nvSpPr>
              <p:spPr bwMode="auto">
                <a:xfrm>
                  <a:off x="1275" y="1091"/>
                  <a:ext cx="672" cy="66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311" name="Freeform 93">
                  <a:extLst>
                    <a:ext uri="{FF2B5EF4-FFF2-40B4-BE49-F238E27FC236}">
                      <a16:creationId xmlns:a16="http://schemas.microsoft.com/office/drawing/2014/main" id="{65C445A5-4985-44AE-A964-C19F52B11ACD}"/>
                    </a:ext>
                  </a:extLst>
                </p:cNvPr>
                <p:cNvSpPr>
                  <a:spLocks noEditPoints="1"/>
                </p:cNvSpPr>
                <p:nvPr/>
              </p:nvSpPr>
              <p:spPr bwMode="auto">
                <a:xfrm>
                  <a:off x="785" y="1867"/>
                  <a:ext cx="2575" cy="3286"/>
                </a:xfrm>
                <a:custGeom>
                  <a:avLst/>
                  <a:gdLst>
                    <a:gd name="T0" fmla="*/ 1446 w 1503"/>
                    <a:gd name="T1" fmla="*/ 1062 h 1927"/>
                    <a:gd name="T2" fmla="*/ 1404 w 1503"/>
                    <a:gd name="T3" fmla="*/ 1062 h 1927"/>
                    <a:gd name="T4" fmla="*/ 1404 w 1503"/>
                    <a:gd name="T5" fmla="*/ 811 h 1927"/>
                    <a:gd name="T6" fmla="*/ 1439 w 1503"/>
                    <a:gd name="T7" fmla="*/ 811 h 1927"/>
                    <a:gd name="T8" fmla="*/ 1457 w 1503"/>
                    <a:gd name="T9" fmla="*/ 792 h 1927"/>
                    <a:gd name="T10" fmla="*/ 1457 w 1503"/>
                    <a:gd name="T11" fmla="*/ 730 h 1927"/>
                    <a:gd name="T12" fmla="*/ 1439 w 1503"/>
                    <a:gd name="T13" fmla="*/ 711 h 1927"/>
                    <a:gd name="T14" fmla="*/ 1193 w 1503"/>
                    <a:gd name="T15" fmla="*/ 711 h 1927"/>
                    <a:gd name="T16" fmla="*/ 1154 w 1503"/>
                    <a:gd name="T17" fmla="*/ 601 h 1927"/>
                    <a:gd name="T18" fmla="*/ 960 w 1503"/>
                    <a:gd name="T19" fmla="*/ 477 h 1927"/>
                    <a:gd name="T20" fmla="*/ 959 w 1503"/>
                    <a:gd name="T21" fmla="*/ 223 h 1927"/>
                    <a:gd name="T22" fmla="*/ 735 w 1503"/>
                    <a:gd name="T23" fmla="*/ 0 h 1927"/>
                    <a:gd name="T24" fmla="*/ 227 w 1503"/>
                    <a:gd name="T25" fmla="*/ 0 h 1927"/>
                    <a:gd name="T26" fmla="*/ 3 w 1503"/>
                    <a:gd name="T27" fmla="*/ 223 h 1927"/>
                    <a:gd name="T28" fmla="*/ 0 w 1503"/>
                    <a:gd name="T29" fmla="*/ 917 h 1927"/>
                    <a:gd name="T30" fmla="*/ 94 w 1503"/>
                    <a:gd name="T31" fmla="*/ 1012 h 1927"/>
                    <a:gd name="T32" fmla="*/ 95 w 1503"/>
                    <a:gd name="T33" fmla="*/ 1012 h 1927"/>
                    <a:gd name="T34" fmla="*/ 189 w 1503"/>
                    <a:gd name="T35" fmla="*/ 918 h 1927"/>
                    <a:gd name="T36" fmla="*/ 193 w 1503"/>
                    <a:gd name="T37" fmla="*/ 223 h 1927"/>
                    <a:gd name="T38" fmla="*/ 211 w 1503"/>
                    <a:gd name="T39" fmla="*/ 205 h 1927"/>
                    <a:gd name="T40" fmla="*/ 229 w 1503"/>
                    <a:gd name="T41" fmla="*/ 224 h 1927"/>
                    <a:gd name="T42" fmla="*/ 229 w 1503"/>
                    <a:gd name="T43" fmla="*/ 1813 h 1927"/>
                    <a:gd name="T44" fmla="*/ 343 w 1503"/>
                    <a:gd name="T45" fmla="*/ 1927 h 1927"/>
                    <a:gd name="T46" fmla="*/ 456 w 1503"/>
                    <a:gd name="T47" fmla="*/ 1813 h 1927"/>
                    <a:gd name="T48" fmla="*/ 456 w 1503"/>
                    <a:gd name="T49" fmla="*/ 906 h 1927"/>
                    <a:gd name="T50" fmla="*/ 505 w 1503"/>
                    <a:gd name="T51" fmla="*/ 906 h 1927"/>
                    <a:gd name="T52" fmla="*/ 505 w 1503"/>
                    <a:gd name="T53" fmla="*/ 1813 h 1927"/>
                    <a:gd name="T54" fmla="*/ 619 w 1503"/>
                    <a:gd name="T55" fmla="*/ 1927 h 1927"/>
                    <a:gd name="T56" fmla="*/ 732 w 1503"/>
                    <a:gd name="T57" fmla="*/ 1813 h 1927"/>
                    <a:gd name="T58" fmla="*/ 730 w 1503"/>
                    <a:gd name="T59" fmla="*/ 224 h 1927"/>
                    <a:gd name="T60" fmla="*/ 749 w 1503"/>
                    <a:gd name="T61" fmla="*/ 204 h 1927"/>
                    <a:gd name="T62" fmla="*/ 770 w 1503"/>
                    <a:gd name="T63" fmla="*/ 224 h 1927"/>
                    <a:gd name="T64" fmla="*/ 770 w 1503"/>
                    <a:gd name="T65" fmla="*/ 224 h 1927"/>
                    <a:gd name="T66" fmla="*/ 771 w 1503"/>
                    <a:gd name="T67" fmla="*/ 530 h 1927"/>
                    <a:gd name="T68" fmla="*/ 815 w 1503"/>
                    <a:gd name="T69" fmla="*/ 609 h 1927"/>
                    <a:gd name="T70" fmla="*/ 1029 w 1503"/>
                    <a:gd name="T71" fmla="*/ 745 h 1927"/>
                    <a:gd name="T72" fmla="*/ 1029 w 1503"/>
                    <a:gd name="T73" fmla="*/ 792 h 1927"/>
                    <a:gd name="T74" fmla="*/ 1048 w 1503"/>
                    <a:gd name="T75" fmla="*/ 811 h 1927"/>
                    <a:gd name="T76" fmla="*/ 1082 w 1503"/>
                    <a:gd name="T77" fmla="*/ 811 h 1927"/>
                    <a:gd name="T78" fmla="*/ 1082 w 1503"/>
                    <a:gd name="T79" fmla="*/ 1062 h 1927"/>
                    <a:gd name="T80" fmla="*/ 1040 w 1503"/>
                    <a:gd name="T81" fmla="*/ 1062 h 1927"/>
                    <a:gd name="T82" fmla="*/ 983 w 1503"/>
                    <a:gd name="T83" fmla="*/ 1119 h 1927"/>
                    <a:gd name="T84" fmla="*/ 983 w 1503"/>
                    <a:gd name="T85" fmla="*/ 1770 h 1927"/>
                    <a:gd name="T86" fmla="*/ 1040 w 1503"/>
                    <a:gd name="T87" fmla="*/ 1827 h 1927"/>
                    <a:gd name="T88" fmla="*/ 1082 w 1503"/>
                    <a:gd name="T89" fmla="*/ 1827 h 1927"/>
                    <a:gd name="T90" fmla="*/ 1082 w 1503"/>
                    <a:gd name="T91" fmla="*/ 1888 h 1927"/>
                    <a:gd name="T92" fmla="*/ 1121 w 1503"/>
                    <a:gd name="T93" fmla="*/ 1927 h 1927"/>
                    <a:gd name="T94" fmla="*/ 1160 w 1503"/>
                    <a:gd name="T95" fmla="*/ 1888 h 1927"/>
                    <a:gd name="T96" fmla="*/ 1160 w 1503"/>
                    <a:gd name="T97" fmla="*/ 1827 h 1927"/>
                    <a:gd name="T98" fmla="*/ 1326 w 1503"/>
                    <a:gd name="T99" fmla="*/ 1827 h 1927"/>
                    <a:gd name="T100" fmla="*/ 1326 w 1503"/>
                    <a:gd name="T101" fmla="*/ 1888 h 1927"/>
                    <a:gd name="T102" fmla="*/ 1365 w 1503"/>
                    <a:gd name="T103" fmla="*/ 1927 h 1927"/>
                    <a:gd name="T104" fmla="*/ 1404 w 1503"/>
                    <a:gd name="T105" fmla="*/ 1888 h 1927"/>
                    <a:gd name="T106" fmla="*/ 1404 w 1503"/>
                    <a:gd name="T107" fmla="*/ 1827 h 1927"/>
                    <a:gd name="T108" fmla="*/ 1446 w 1503"/>
                    <a:gd name="T109" fmla="*/ 1827 h 1927"/>
                    <a:gd name="T110" fmla="*/ 1503 w 1503"/>
                    <a:gd name="T111" fmla="*/ 1770 h 1927"/>
                    <a:gd name="T112" fmla="*/ 1503 w 1503"/>
                    <a:gd name="T113" fmla="*/ 1119 h 1927"/>
                    <a:gd name="T114" fmla="*/ 1446 w 1503"/>
                    <a:gd name="T115" fmla="*/ 1062 h 1927"/>
                    <a:gd name="T116" fmla="*/ 1327 w 1503"/>
                    <a:gd name="T117" fmla="*/ 1062 h 1927"/>
                    <a:gd name="T118" fmla="*/ 1160 w 1503"/>
                    <a:gd name="T119" fmla="*/ 1062 h 1927"/>
                    <a:gd name="T120" fmla="*/ 1160 w 1503"/>
                    <a:gd name="T121" fmla="*/ 811 h 1927"/>
                    <a:gd name="T122" fmla="*/ 1327 w 1503"/>
                    <a:gd name="T123" fmla="*/ 811 h 1927"/>
                    <a:gd name="T124" fmla="*/ 1327 w 1503"/>
                    <a:gd name="T125" fmla="*/ 1062 h 19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03" h="1927">
                      <a:moveTo>
                        <a:pt x="1446" y="1062"/>
                      </a:moveTo>
                      <a:cubicBezTo>
                        <a:pt x="1404" y="1062"/>
                        <a:pt x="1404" y="1062"/>
                        <a:pt x="1404" y="1062"/>
                      </a:cubicBezTo>
                      <a:cubicBezTo>
                        <a:pt x="1404" y="811"/>
                        <a:pt x="1404" y="811"/>
                        <a:pt x="1404" y="811"/>
                      </a:cubicBezTo>
                      <a:cubicBezTo>
                        <a:pt x="1439" y="811"/>
                        <a:pt x="1439" y="811"/>
                        <a:pt x="1439" y="811"/>
                      </a:cubicBezTo>
                      <a:cubicBezTo>
                        <a:pt x="1449" y="811"/>
                        <a:pt x="1457" y="803"/>
                        <a:pt x="1457" y="792"/>
                      </a:cubicBezTo>
                      <a:cubicBezTo>
                        <a:pt x="1457" y="730"/>
                        <a:pt x="1457" y="730"/>
                        <a:pt x="1457" y="730"/>
                      </a:cubicBezTo>
                      <a:cubicBezTo>
                        <a:pt x="1457" y="720"/>
                        <a:pt x="1449" y="711"/>
                        <a:pt x="1439" y="711"/>
                      </a:cubicBezTo>
                      <a:cubicBezTo>
                        <a:pt x="1193" y="711"/>
                        <a:pt x="1193" y="711"/>
                        <a:pt x="1193" y="711"/>
                      </a:cubicBezTo>
                      <a:cubicBezTo>
                        <a:pt x="1207" y="671"/>
                        <a:pt x="1192" y="625"/>
                        <a:pt x="1154" y="601"/>
                      </a:cubicBezTo>
                      <a:cubicBezTo>
                        <a:pt x="960" y="477"/>
                        <a:pt x="960" y="477"/>
                        <a:pt x="960" y="477"/>
                      </a:cubicBezTo>
                      <a:cubicBezTo>
                        <a:pt x="959" y="223"/>
                        <a:pt x="959" y="223"/>
                        <a:pt x="959" y="223"/>
                      </a:cubicBezTo>
                      <a:cubicBezTo>
                        <a:pt x="958" y="100"/>
                        <a:pt x="858" y="0"/>
                        <a:pt x="735" y="0"/>
                      </a:cubicBezTo>
                      <a:cubicBezTo>
                        <a:pt x="682" y="0"/>
                        <a:pt x="280" y="0"/>
                        <a:pt x="227" y="0"/>
                      </a:cubicBezTo>
                      <a:cubicBezTo>
                        <a:pt x="104" y="0"/>
                        <a:pt x="4" y="100"/>
                        <a:pt x="3" y="223"/>
                      </a:cubicBezTo>
                      <a:cubicBezTo>
                        <a:pt x="0" y="917"/>
                        <a:pt x="0" y="917"/>
                        <a:pt x="0" y="917"/>
                      </a:cubicBezTo>
                      <a:cubicBezTo>
                        <a:pt x="0" y="969"/>
                        <a:pt x="42" y="1012"/>
                        <a:pt x="94" y="1012"/>
                      </a:cubicBezTo>
                      <a:cubicBezTo>
                        <a:pt x="94" y="1012"/>
                        <a:pt x="94" y="1012"/>
                        <a:pt x="95" y="1012"/>
                      </a:cubicBezTo>
                      <a:cubicBezTo>
                        <a:pt x="147" y="1012"/>
                        <a:pt x="189" y="970"/>
                        <a:pt x="189" y="918"/>
                      </a:cubicBezTo>
                      <a:cubicBezTo>
                        <a:pt x="193" y="223"/>
                        <a:pt x="193" y="223"/>
                        <a:pt x="193" y="223"/>
                      </a:cubicBezTo>
                      <a:cubicBezTo>
                        <a:pt x="193" y="213"/>
                        <a:pt x="201" y="205"/>
                        <a:pt x="211" y="205"/>
                      </a:cubicBezTo>
                      <a:cubicBezTo>
                        <a:pt x="221" y="205"/>
                        <a:pt x="229" y="213"/>
                        <a:pt x="229" y="224"/>
                      </a:cubicBezTo>
                      <a:cubicBezTo>
                        <a:pt x="229" y="1813"/>
                        <a:pt x="229" y="1813"/>
                        <a:pt x="229" y="1813"/>
                      </a:cubicBezTo>
                      <a:cubicBezTo>
                        <a:pt x="229" y="1876"/>
                        <a:pt x="280" y="1927"/>
                        <a:pt x="343" y="1927"/>
                      </a:cubicBezTo>
                      <a:cubicBezTo>
                        <a:pt x="405" y="1927"/>
                        <a:pt x="456" y="1876"/>
                        <a:pt x="456" y="1813"/>
                      </a:cubicBezTo>
                      <a:cubicBezTo>
                        <a:pt x="456" y="906"/>
                        <a:pt x="456" y="906"/>
                        <a:pt x="456" y="906"/>
                      </a:cubicBezTo>
                      <a:cubicBezTo>
                        <a:pt x="505" y="906"/>
                        <a:pt x="505" y="906"/>
                        <a:pt x="505" y="906"/>
                      </a:cubicBezTo>
                      <a:cubicBezTo>
                        <a:pt x="505" y="1813"/>
                        <a:pt x="505" y="1813"/>
                        <a:pt x="505" y="1813"/>
                      </a:cubicBezTo>
                      <a:cubicBezTo>
                        <a:pt x="505" y="1876"/>
                        <a:pt x="556" y="1927"/>
                        <a:pt x="619" y="1927"/>
                      </a:cubicBezTo>
                      <a:cubicBezTo>
                        <a:pt x="681" y="1927"/>
                        <a:pt x="732" y="1876"/>
                        <a:pt x="732" y="1813"/>
                      </a:cubicBezTo>
                      <a:cubicBezTo>
                        <a:pt x="732" y="332"/>
                        <a:pt x="730" y="1144"/>
                        <a:pt x="730" y="224"/>
                      </a:cubicBezTo>
                      <a:cubicBezTo>
                        <a:pt x="730" y="213"/>
                        <a:pt x="739" y="205"/>
                        <a:pt x="749" y="204"/>
                      </a:cubicBezTo>
                      <a:cubicBezTo>
                        <a:pt x="760" y="204"/>
                        <a:pt x="769" y="213"/>
                        <a:pt x="770" y="224"/>
                      </a:cubicBezTo>
                      <a:cubicBezTo>
                        <a:pt x="770" y="224"/>
                        <a:pt x="770" y="224"/>
                        <a:pt x="770" y="224"/>
                      </a:cubicBezTo>
                      <a:cubicBezTo>
                        <a:pt x="771" y="530"/>
                        <a:pt x="771" y="530"/>
                        <a:pt x="771" y="530"/>
                      </a:cubicBezTo>
                      <a:cubicBezTo>
                        <a:pt x="772" y="562"/>
                        <a:pt x="788" y="592"/>
                        <a:pt x="815" y="609"/>
                      </a:cubicBezTo>
                      <a:cubicBezTo>
                        <a:pt x="1029" y="745"/>
                        <a:pt x="1029" y="745"/>
                        <a:pt x="1029" y="745"/>
                      </a:cubicBezTo>
                      <a:cubicBezTo>
                        <a:pt x="1029" y="792"/>
                        <a:pt x="1029" y="792"/>
                        <a:pt x="1029" y="792"/>
                      </a:cubicBezTo>
                      <a:cubicBezTo>
                        <a:pt x="1029" y="803"/>
                        <a:pt x="1037" y="811"/>
                        <a:pt x="1048" y="811"/>
                      </a:cubicBezTo>
                      <a:cubicBezTo>
                        <a:pt x="1082" y="811"/>
                        <a:pt x="1082" y="811"/>
                        <a:pt x="1082" y="811"/>
                      </a:cubicBezTo>
                      <a:cubicBezTo>
                        <a:pt x="1082" y="1062"/>
                        <a:pt x="1082" y="1062"/>
                        <a:pt x="1082" y="1062"/>
                      </a:cubicBezTo>
                      <a:cubicBezTo>
                        <a:pt x="1040" y="1062"/>
                        <a:pt x="1040" y="1062"/>
                        <a:pt x="1040" y="1062"/>
                      </a:cubicBezTo>
                      <a:cubicBezTo>
                        <a:pt x="1009" y="1062"/>
                        <a:pt x="983" y="1088"/>
                        <a:pt x="983" y="1119"/>
                      </a:cubicBezTo>
                      <a:cubicBezTo>
                        <a:pt x="983" y="1770"/>
                        <a:pt x="983" y="1770"/>
                        <a:pt x="983" y="1770"/>
                      </a:cubicBezTo>
                      <a:cubicBezTo>
                        <a:pt x="983" y="1801"/>
                        <a:pt x="1009" y="1827"/>
                        <a:pt x="1040" y="1827"/>
                      </a:cubicBezTo>
                      <a:cubicBezTo>
                        <a:pt x="1082" y="1827"/>
                        <a:pt x="1082" y="1827"/>
                        <a:pt x="1082" y="1827"/>
                      </a:cubicBezTo>
                      <a:cubicBezTo>
                        <a:pt x="1082" y="1888"/>
                        <a:pt x="1082" y="1888"/>
                        <a:pt x="1082" y="1888"/>
                      </a:cubicBezTo>
                      <a:cubicBezTo>
                        <a:pt x="1082" y="1909"/>
                        <a:pt x="1100" y="1927"/>
                        <a:pt x="1121" y="1927"/>
                      </a:cubicBezTo>
                      <a:cubicBezTo>
                        <a:pt x="1142" y="1927"/>
                        <a:pt x="1160" y="1909"/>
                        <a:pt x="1160" y="1888"/>
                      </a:cubicBezTo>
                      <a:cubicBezTo>
                        <a:pt x="1160" y="1827"/>
                        <a:pt x="1160" y="1827"/>
                        <a:pt x="1160" y="1827"/>
                      </a:cubicBezTo>
                      <a:cubicBezTo>
                        <a:pt x="1326" y="1827"/>
                        <a:pt x="1326" y="1827"/>
                        <a:pt x="1326" y="1827"/>
                      </a:cubicBezTo>
                      <a:cubicBezTo>
                        <a:pt x="1326" y="1888"/>
                        <a:pt x="1326" y="1888"/>
                        <a:pt x="1326" y="1888"/>
                      </a:cubicBezTo>
                      <a:cubicBezTo>
                        <a:pt x="1326" y="1909"/>
                        <a:pt x="1344" y="1927"/>
                        <a:pt x="1365" y="1927"/>
                      </a:cubicBezTo>
                      <a:cubicBezTo>
                        <a:pt x="1387" y="1927"/>
                        <a:pt x="1404" y="1909"/>
                        <a:pt x="1404" y="1888"/>
                      </a:cubicBezTo>
                      <a:cubicBezTo>
                        <a:pt x="1404" y="1827"/>
                        <a:pt x="1404" y="1827"/>
                        <a:pt x="1404" y="1827"/>
                      </a:cubicBezTo>
                      <a:cubicBezTo>
                        <a:pt x="1446" y="1827"/>
                        <a:pt x="1446" y="1827"/>
                        <a:pt x="1446" y="1827"/>
                      </a:cubicBezTo>
                      <a:cubicBezTo>
                        <a:pt x="1477" y="1827"/>
                        <a:pt x="1503" y="1801"/>
                        <a:pt x="1503" y="1770"/>
                      </a:cubicBezTo>
                      <a:cubicBezTo>
                        <a:pt x="1503" y="1119"/>
                        <a:pt x="1503" y="1119"/>
                        <a:pt x="1503" y="1119"/>
                      </a:cubicBezTo>
                      <a:cubicBezTo>
                        <a:pt x="1503" y="1088"/>
                        <a:pt x="1477" y="1062"/>
                        <a:pt x="1446" y="1062"/>
                      </a:cubicBezTo>
                      <a:close/>
                      <a:moveTo>
                        <a:pt x="1327" y="1062"/>
                      </a:moveTo>
                      <a:cubicBezTo>
                        <a:pt x="1160" y="1062"/>
                        <a:pt x="1160" y="1062"/>
                        <a:pt x="1160" y="1062"/>
                      </a:cubicBezTo>
                      <a:cubicBezTo>
                        <a:pt x="1160" y="811"/>
                        <a:pt x="1160" y="811"/>
                        <a:pt x="1160" y="811"/>
                      </a:cubicBezTo>
                      <a:cubicBezTo>
                        <a:pt x="1327" y="811"/>
                        <a:pt x="1327" y="811"/>
                        <a:pt x="1327" y="811"/>
                      </a:cubicBezTo>
                      <a:lnTo>
                        <a:pt x="1327" y="10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312" name="Freeform 94">
                  <a:extLst>
                    <a:ext uri="{FF2B5EF4-FFF2-40B4-BE49-F238E27FC236}">
                      <a16:creationId xmlns:a16="http://schemas.microsoft.com/office/drawing/2014/main" id="{C5C4B47C-13CE-426D-815F-7B7C752570BC}"/>
                    </a:ext>
                  </a:extLst>
                </p:cNvPr>
                <p:cNvSpPr>
                  <a:spLocks noEditPoints="1"/>
                </p:cNvSpPr>
                <p:nvPr/>
              </p:nvSpPr>
              <p:spPr bwMode="auto">
                <a:xfrm>
                  <a:off x="2457" y="1260"/>
                  <a:ext cx="1076" cy="1071"/>
                </a:xfrm>
                <a:custGeom>
                  <a:avLst/>
                  <a:gdLst>
                    <a:gd name="T0" fmla="*/ 314 w 628"/>
                    <a:gd name="T1" fmla="*/ 628 h 628"/>
                    <a:gd name="T2" fmla="*/ 628 w 628"/>
                    <a:gd name="T3" fmla="*/ 314 h 628"/>
                    <a:gd name="T4" fmla="*/ 314 w 628"/>
                    <a:gd name="T5" fmla="*/ 0 h 628"/>
                    <a:gd name="T6" fmla="*/ 0 w 628"/>
                    <a:gd name="T7" fmla="*/ 314 h 628"/>
                    <a:gd name="T8" fmla="*/ 314 w 628"/>
                    <a:gd name="T9" fmla="*/ 628 h 628"/>
                    <a:gd name="T10" fmla="*/ 314 w 628"/>
                    <a:gd name="T11" fmla="*/ 101 h 628"/>
                    <a:gd name="T12" fmla="*/ 527 w 628"/>
                    <a:gd name="T13" fmla="*/ 314 h 628"/>
                    <a:gd name="T14" fmla="*/ 314 w 628"/>
                    <a:gd name="T15" fmla="*/ 527 h 628"/>
                    <a:gd name="T16" fmla="*/ 101 w 628"/>
                    <a:gd name="T17" fmla="*/ 314 h 628"/>
                    <a:gd name="T18" fmla="*/ 314 w 628"/>
                    <a:gd name="T19" fmla="*/ 101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8" h="628">
                      <a:moveTo>
                        <a:pt x="314" y="628"/>
                      </a:moveTo>
                      <a:cubicBezTo>
                        <a:pt x="487" y="628"/>
                        <a:pt x="628" y="487"/>
                        <a:pt x="628" y="314"/>
                      </a:cubicBezTo>
                      <a:cubicBezTo>
                        <a:pt x="628" y="141"/>
                        <a:pt x="487" y="0"/>
                        <a:pt x="314" y="0"/>
                      </a:cubicBezTo>
                      <a:cubicBezTo>
                        <a:pt x="141" y="0"/>
                        <a:pt x="0" y="141"/>
                        <a:pt x="0" y="314"/>
                      </a:cubicBezTo>
                      <a:cubicBezTo>
                        <a:pt x="0" y="487"/>
                        <a:pt x="141" y="628"/>
                        <a:pt x="314" y="628"/>
                      </a:cubicBezTo>
                      <a:close/>
                      <a:moveTo>
                        <a:pt x="314" y="101"/>
                      </a:moveTo>
                      <a:cubicBezTo>
                        <a:pt x="431" y="101"/>
                        <a:pt x="527" y="196"/>
                        <a:pt x="527" y="314"/>
                      </a:cubicBezTo>
                      <a:cubicBezTo>
                        <a:pt x="527" y="431"/>
                        <a:pt x="431" y="527"/>
                        <a:pt x="314" y="527"/>
                      </a:cubicBezTo>
                      <a:cubicBezTo>
                        <a:pt x="196" y="527"/>
                        <a:pt x="101" y="431"/>
                        <a:pt x="101" y="314"/>
                      </a:cubicBezTo>
                      <a:cubicBezTo>
                        <a:pt x="101" y="197"/>
                        <a:pt x="196" y="101"/>
                        <a:pt x="314"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313" name="Freeform 95">
                  <a:extLst>
                    <a:ext uri="{FF2B5EF4-FFF2-40B4-BE49-F238E27FC236}">
                      <a16:creationId xmlns:a16="http://schemas.microsoft.com/office/drawing/2014/main" id="{D262A34C-DCDF-4DCC-A095-C096E4F92E68}"/>
                    </a:ext>
                  </a:extLst>
                </p:cNvPr>
                <p:cNvSpPr>
                  <a:spLocks noEditPoints="1"/>
                </p:cNvSpPr>
                <p:nvPr/>
              </p:nvSpPr>
              <p:spPr bwMode="auto">
                <a:xfrm>
                  <a:off x="2726" y="1527"/>
                  <a:ext cx="538" cy="536"/>
                </a:xfrm>
                <a:custGeom>
                  <a:avLst/>
                  <a:gdLst>
                    <a:gd name="T0" fmla="*/ 157 w 314"/>
                    <a:gd name="T1" fmla="*/ 314 h 314"/>
                    <a:gd name="T2" fmla="*/ 314 w 314"/>
                    <a:gd name="T3" fmla="*/ 157 h 314"/>
                    <a:gd name="T4" fmla="*/ 157 w 314"/>
                    <a:gd name="T5" fmla="*/ 0 h 314"/>
                    <a:gd name="T6" fmla="*/ 0 w 314"/>
                    <a:gd name="T7" fmla="*/ 157 h 314"/>
                    <a:gd name="T8" fmla="*/ 157 w 314"/>
                    <a:gd name="T9" fmla="*/ 314 h 314"/>
                    <a:gd name="T10" fmla="*/ 119 w 314"/>
                    <a:gd name="T11" fmla="*/ 65 h 314"/>
                    <a:gd name="T12" fmla="*/ 147 w 314"/>
                    <a:gd name="T13" fmla="*/ 37 h 314"/>
                    <a:gd name="T14" fmla="*/ 175 w 314"/>
                    <a:gd name="T15" fmla="*/ 65 h 314"/>
                    <a:gd name="T16" fmla="*/ 175 w 314"/>
                    <a:gd name="T17" fmla="*/ 145 h 314"/>
                    <a:gd name="T18" fmla="*/ 229 w 314"/>
                    <a:gd name="T19" fmla="*/ 145 h 314"/>
                    <a:gd name="T20" fmla="*/ 257 w 314"/>
                    <a:gd name="T21" fmla="*/ 173 h 314"/>
                    <a:gd name="T22" fmla="*/ 229 w 314"/>
                    <a:gd name="T23" fmla="*/ 201 h 314"/>
                    <a:gd name="T24" fmla="*/ 147 w 314"/>
                    <a:gd name="T25" fmla="*/ 201 h 314"/>
                    <a:gd name="T26" fmla="*/ 119 w 314"/>
                    <a:gd name="T27" fmla="*/ 172 h 314"/>
                    <a:gd name="T28" fmla="*/ 119 w 314"/>
                    <a:gd name="T29" fmla="*/ 65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4" h="314">
                      <a:moveTo>
                        <a:pt x="157" y="314"/>
                      </a:moveTo>
                      <a:cubicBezTo>
                        <a:pt x="243" y="314"/>
                        <a:pt x="314" y="244"/>
                        <a:pt x="314" y="157"/>
                      </a:cubicBezTo>
                      <a:cubicBezTo>
                        <a:pt x="314" y="70"/>
                        <a:pt x="243" y="0"/>
                        <a:pt x="157" y="0"/>
                      </a:cubicBezTo>
                      <a:cubicBezTo>
                        <a:pt x="70" y="0"/>
                        <a:pt x="0" y="70"/>
                        <a:pt x="0" y="157"/>
                      </a:cubicBezTo>
                      <a:cubicBezTo>
                        <a:pt x="0" y="243"/>
                        <a:pt x="70" y="314"/>
                        <a:pt x="157" y="314"/>
                      </a:cubicBezTo>
                      <a:close/>
                      <a:moveTo>
                        <a:pt x="119" y="65"/>
                      </a:moveTo>
                      <a:cubicBezTo>
                        <a:pt x="119" y="49"/>
                        <a:pt x="132" y="37"/>
                        <a:pt x="147" y="37"/>
                      </a:cubicBezTo>
                      <a:cubicBezTo>
                        <a:pt x="162" y="37"/>
                        <a:pt x="175" y="49"/>
                        <a:pt x="175" y="65"/>
                      </a:cubicBezTo>
                      <a:cubicBezTo>
                        <a:pt x="175" y="145"/>
                        <a:pt x="175" y="145"/>
                        <a:pt x="175" y="145"/>
                      </a:cubicBezTo>
                      <a:cubicBezTo>
                        <a:pt x="229" y="145"/>
                        <a:pt x="229" y="145"/>
                        <a:pt x="229" y="145"/>
                      </a:cubicBezTo>
                      <a:cubicBezTo>
                        <a:pt x="244" y="145"/>
                        <a:pt x="257" y="158"/>
                        <a:pt x="257" y="173"/>
                      </a:cubicBezTo>
                      <a:cubicBezTo>
                        <a:pt x="257" y="188"/>
                        <a:pt x="244" y="201"/>
                        <a:pt x="229" y="201"/>
                      </a:cubicBezTo>
                      <a:cubicBezTo>
                        <a:pt x="147" y="201"/>
                        <a:pt x="147" y="201"/>
                        <a:pt x="147" y="201"/>
                      </a:cubicBezTo>
                      <a:cubicBezTo>
                        <a:pt x="131" y="201"/>
                        <a:pt x="119" y="188"/>
                        <a:pt x="119" y="172"/>
                      </a:cubicBezTo>
                      <a:lnTo>
                        <a:pt x="119"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grpSp>
        </p:grpSp>
        <p:sp>
          <p:nvSpPr>
            <p:cNvPr id="122" name="Isosceles Triangle 121">
              <a:extLst>
                <a:ext uri="{FF2B5EF4-FFF2-40B4-BE49-F238E27FC236}">
                  <a16:creationId xmlns:a16="http://schemas.microsoft.com/office/drawing/2014/main" id="{272E73A0-5743-4740-9432-B64AA45C511E}"/>
                </a:ext>
              </a:extLst>
            </p:cNvPr>
            <p:cNvSpPr/>
            <p:nvPr/>
          </p:nvSpPr>
          <p:spPr>
            <a:xfrm flipV="1">
              <a:off x="5956490" y="6124854"/>
              <a:ext cx="82800" cy="79200"/>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solidFill>
                  <a:srgbClr val="FF0000"/>
                </a:solidFill>
                <a:highlight>
                  <a:srgbClr val="FFFF00"/>
                </a:highlight>
                <a:latin typeface="Trebuchet MS" panose="020B0603020202020204" pitchFamily="34" charset="0"/>
              </a:endParaRPr>
            </a:p>
          </p:txBody>
        </p:sp>
        <p:sp>
          <p:nvSpPr>
            <p:cNvPr id="121" name="Rectangle 265">
              <a:extLst>
                <a:ext uri="{FF2B5EF4-FFF2-40B4-BE49-F238E27FC236}">
                  <a16:creationId xmlns:a16="http://schemas.microsoft.com/office/drawing/2014/main" id="{4A34F627-FF2E-474B-816E-CFA0B9E2201A}"/>
                </a:ext>
              </a:extLst>
            </p:cNvPr>
            <p:cNvSpPr/>
            <p:nvPr/>
          </p:nvSpPr>
          <p:spPr>
            <a:xfrm>
              <a:off x="5078293" y="5964399"/>
              <a:ext cx="764953" cy="400110"/>
            </a:xfrm>
            <a:prstGeom prst="rect">
              <a:avLst/>
            </a:prstGeom>
          </p:spPr>
          <p:txBody>
            <a:bodyPr wrap="none" anchor="ctr">
              <a:spAutoFit/>
            </a:bodyPr>
            <a:lstStyle/>
            <a:p>
              <a:pPr algn="ctr"/>
              <a:r>
                <a:rPr lang="en-US" sz="2000" dirty="0">
                  <a:solidFill>
                    <a:srgbClr val="604878"/>
                  </a:solidFill>
                  <a:latin typeface="Bebas Neue Bold" panose="020B0606020202050201" pitchFamily="34" charset="0"/>
                </a:rPr>
                <a:t>-16.7%</a:t>
              </a:r>
              <a:endParaRPr lang="en-IN" sz="2000" dirty="0">
                <a:solidFill>
                  <a:srgbClr val="604878"/>
                </a:solidFill>
                <a:latin typeface="Bebas Neue Bold" panose="020B0606020202050201" pitchFamily="34" charset="0"/>
              </a:endParaRPr>
            </a:p>
          </p:txBody>
        </p:sp>
      </p:grpSp>
      <p:grpSp>
        <p:nvGrpSpPr>
          <p:cNvPr id="24" name="קבוצה 23">
            <a:extLst>
              <a:ext uri="{FF2B5EF4-FFF2-40B4-BE49-F238E27FC236}">
                <a16:creationId xmlns:a16="http://schemas.microsoft.com/office/drawing/2014/main" id="{F833561E-0E8F-42FA-8BE6-4C6C5AE59C99}"/>
              </a:ext>
            </a:extLst>
          </p:cNvPr>
          <p:cNvGrpSpPr/>
          <p:nvPr/>
        </p:nvGrpSpPr>
        <p:grpSpPr>
          <a:xfrm>
            <a:off x="278650" y="3332820"/>
            <a:ext cx="6345705" cy="964506"/>
            <a:chOff x="278650" y="3332820"/>
            <a:chExt cx="6345705" cy="964506"/>
          </a:xfrm>
        </p:grpSpPr>
        <p:sp>
          <p:nvSpPr>
            <p:cNvPr id="229" name="Rectangle 257">
              <a:extLst>
                <a:ext uri="{FF2B5EF4-FFF2-40B4-BE49-F238E27FC236}">
                  <a16:creationId xmlns:a16="http://schemas.microsoft.com/office/drawing/2014/main" id="{44139D64-B7E8-4F35-8355-514A82EF03FF}"/>
                </a:ext>
              </a:extLst>
            </p:cNvPr>
            <p:cNvSpPr/>
            <p:nvPr/>
          </p:nvSpPr>
          <p:spPr>
            <a:xfrm>
              <a:off x="5004858" y="3569861"/>
              <a:ext cx="797013" cy="400110"/>
            </a:xfrm>
            <a:prstGeom prst="rect">
              <a:avLst/>
            </a:prstGeom>
          </p:spPr>
          <p:txBody>
            <a:bodyPr wrap="none" anchor="ctr">
              <a:spAutoFit/>
            </a:bodyPr>
            <a:lstStyle/>
            <a:p>
              <a:pPr algn="ctr"/>
              <a:r>
                <a:rPr lang="en-IN" sz="2000" dirty="0">
                  <a:solidFill>
                    <a:srgbClr val="FFC000"/>
                  </a:solidFill>
                  <a:highlight>
                    <a:srgbClr val="FFFF00"/>
                  </a:highlight>
                  <a:latin typeface="Bebas Neue Bold" panose="020B0606020202050201" pitchFamily="34" charset="0"/>
                </a:rPr>
                <a:t>+66.3%</a:t>
              </a:r>
            </a:p>
          </p:txBody>
        </p:sp>
        <p:sp>
          <p:nvSpPr>
            <p:cNvPr id="230" name="Rectangle 258">
              <a:extLst>
                <a:ext uri="{FF2B5EF4-FFF2-40B4-BE49-F238E27FC236}">
                  <a16:creationId xmlns:a16="http://schemas.microsoft.com/office/drawing/2014/main" id="{7BFA6420-8D38-45C8-9F3E-21D2A47A0475}"/>
                </a:ext>
              </a:extLst>
            </p:cNvPr>
            <p:cNvSpPr/>
            <p:nvPr/>
          </p:nvSpPr>
          <p:spPr>
            <a:xfrm>
              <a:off x="423266" y="3527331"/>
              <a:ext cx="1243930" cy="553998"/>
            </a:xfrm>
            <a:prstGeom prst="rect">
              <a:avLst/>
            </a:prstGeom>
          </p:spPr>
          <p:txBody>
            <a:bodyPr wrap="none" lIns="0" tIns="0" rIns="0" bIns="0" anchor="ctr">
              <a:spAutoFit/>
            </a:bodyPr>
            <a:lstStyle/>
            <a:p>
              <a:pPr lvl="0" algn="r">
                <a:defRPr/>
              </a:pPr>
              <a:r>
                <a:rPr lang="en-ZA" sz="2000" kern="0" dirty="0">
                  <a:solidFill>
                    <a:srgbClr val="FFC000"/>
                  </a:solidFill>
                  <a:latin typeface="Bebas Neue Bold" panose="020B0606020202050201" pitchFamily="34" charset="0"/>
                </a:rPr>
                <a:t>AVERAGE SPEND</a:t>
              </a:r>
            </a:p>
            <a:p>
              <a:pPr lvl="0" algn="ctr">
                <a:defRPr/>
              </a:pPr>
              <a:r>
                <a:rPr lang="en-ZA" sz="1600" kern="0" dirty="0">
                  <a:solidFill>
                    <a:srgbClr val="FFC000"/>
                  </a:solidFill>
                  <a:latin typeface="Bebas Neue Bold" panose="020B0606020202050201" pitchFamily="34" charset="0"/>
                </a:rPr>
                <a:t>Per trip</a:t>
              </a:r>
            </a:p>
          </p:txBody>
        </p:sp>
        <p:sp>
          <p:nvSpPr>
            <p:cNvPr id="231" name="Isosceles Triangle 221">
              <a:extLst>
                <a:ext uri="{FF2B5EF4-FFF2-40B4-BE49-F238E27FC236}">
                  <a16:creationId xmlns:a16="http://schemas.microsoft.com/office/drawing/2014/main" id="{9FE93907-D125-4D59-90BE-C0E3B70A4B40}"/>
                </a:ext>
              </a:extLst>
            </p:cNvPr>
            <p:cNvSpPr/>
            <p:nvPr/>
          </p:nvSpPr>
          <p:spPr>
            <a:xfrm flipH="1">
              <a:off x="5945843" y="3714011"/>
              <a:ext cx="93447" cy="85983"/>
            </a:xfrm>
            <a:prstGeom prst="triangle">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highlight>
                  <a:srgbClr val="FFFF00"/>
                </a:highlight>
              </a:endParaRPr>
            </a:p>
          </p:txBody>
        </p:sp>
        <p:grpSp>
          <p:nvGrpSpPr>
            <p:cNvPr id="232" name="Group 125">
              <a:extLst>
                <a:ext uri="{FF2B5EF4-FFF2-40B4-BE49-F238E27FC236}">
                  <a16:creationId xmlns:a16="http://schemas.microsoft.com/office/drawing/2014/main" id="{2DC2B7B5-814A-4955-8D67-684A24E3635D}"/>
                </a:ext>
              </a:extLst>
            </p:cNvPr>
            <p:cNvGrpSpPr/>
            <p:nvPr/>
          </p:nvGrpSpPr>
          <p:grpSpPr>
            <a:xfrm>
              <a:off x="278650" y="3335810"/>
              <a:ext cx="2319066" cy="820437"/>
              <a:chOff x="657159" y="2742373"/>
              <a:chExt cx="2255520" cy="747601"/>
            </a:xfrm>
          </p:grpSpPr>
          <p:sp>
            <p:nvSpPr>
              <p:cNvPr id="233" name="Freeform: Shape 126">
                <a:extLst>
                  <a:ext uri="{FF2B5EF4-FFF2-40B4-BE49-F238E27FC236}">
                    <a16:creationId xmlns:a16="http://schemas.microsoft.com/office/drawing/2014/main" id="{F9B908F2-A646-41EC-9207-7DFFB1C6C0FB}"/>
                  </a:ext>
                </a:extLst>
              </p:cNvPr>
              <p:cNvSpPr/>
              <p:nvPr/>
            </p:nvSpPr>
            <p:spPr>
              <a:xfrm>
                <a:off x="657159" y="2742373"/>
                <a:ext cx="2255520" cy="140677"/>
              </a:xfrm>
              <a:custGeom>
                <a:avLst/>
                <a:gdLst>
                  <a:gd name="connsiteX0" fmla="*/ 0 w 2225040"/>
                  <a:gd name="connsiteY0" fmla="*/ 91440 h 91440"/>
                  <a:gd name="connsiteX1" fmla="*/ 0 w 2225040"/>
                  <a:gd name="connsiteY1" fmla="*/ 91440 h 91440"/>
                  <a:gd name="connsiteX2" fmla="*/ 71120 w 2225040"/>
                  <a:gd name="connsiteY2" fmla="*/ 0 h 91440"/>
                  <a:gd name="connsiteX3" fmla="*/ 71120 w 2225040"/>
                  <a:gd name="connsiteY3" fmla="*/ 0 h 91440"/>
                  <a:gd name="connsiteX4" fmla="*/ 2225040 w 2225040"/>
                  <a:gd name="connsiteY4" fmla="*/ 0 h 91440"/>
                  <a:gd name="connsiteX5" fmla="*/ 1544320 w 2225040"/>
                  <a:gd name="connsiteY5" fmla="*/ 81280 h 91440"/>
                  <a:gd name="connsiteX6" fmla="*/ 0 w 2225040"/>
                  <a:gd name="connsiteY6" fmla="*/ 91440 h 91440"/>
                  <a:gd name="connsiteX0" fmla="*/ 0 w 2255520"/>
                  <a:gd name="connsiteY0" fmla="*/ 137160 h 137160"/>
                  <a:gd name="connsiteX1" fmla="*/ 30480 w 2255520"/>
                  <a:gd name="connsiteY1" fmla="*/ 91440 h 137160"/>
                  <a:gd name="connsiteX2" fmla="*/ 101600 w 2255520"/>
                  <a:gd name="connsiteY2" fmla="*/ 0 h 137160"/>
                  <a:gd name="connsiteX3" fmla="*/ 101600 w 2255520"/>
                  <a:gd name="connsiteY3" fmla="*/ 0 h 137160"/>
                  <a:gd name="connsiteX4" fmla="*/ 2255520 w 2255520"/>
                  <a:gd name="connsiteY4" fmla="*/ 0 h 137160"/>
                  <a:gd name="connsiteX5" fmla="*/ 1574800 w 2255520"/>
                  <a:gd name="connsiteY5" fmla="*/ 81280 h 137160"/>
                  <a:gd name="connsiteX6" fmla="*/ 0 w 2255520"/>
                  <a:gd name="connsiteY6" fmla="*/ 137160 h 137160"/>
                  <a:gd name="connsiteX0" fmla="*/ 0 w 2255520"/>
                  <a:gd name="connsiteY0" fmla="*/ 137160 h 139700"/>
                  <a:gd name="connsiteX1" fmla="*/ 30480 w 2255520"/>
                  <a:gd name="connsiteY1" fmla="*/ 91440 h 139700"/>
                  <a:gd name="connsiteX2" fmla="*/ 101600 w 2255520"/>
                  <a:gd name="connsiteY2" fmla="*/ 0 h 139700"/>
                  <a:gd name="connsiteX3" fmla="*/ 101600 w 2255520"/>
                  <a:gd name="connsiteY3" fmla="*/ 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37160 h 139700"/>
                  <a:gd name="connsiteX1" fmla="*/ 30480 w 2255520"/>
                  <a:gd name="connsiteY1" fmla="*/ 91440 h 139700"/>
                  <a:gd name="connsiteX2" fmla="*/ 101600 w 2255520"/>
                  <a:gd name="connsiteY2" fmla="*/ 0 h 139700"/>
                  <a:gd name="connsiteX3" fmla="*/ 101600 w 2255520"/>
                  <a:gd name="connsiteY3" fmla="*/ 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37160 h 139700"/>
                  <a:gd name="connsiteX1" fmla="*/ 30480 w 2255520"/>
                  <a:gd name="connsiteY1" fmla="*/ 91440 h 139700"/>
                  <a:gd name="connsiteX2" fmla="*/ 101600 w 2255520"/>
                  <a:gd name="connsiteY2" fmla="*/ 0 h 139700"/>
                  <a:gd name="connsiteX3" fmla="*/ 101600 w 2255520"/>
                  <a:gd name="connsiteY3" fmla="*/ 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49860 h 152400"/>
                  <a:gd name="connsiteX1" fmla="*/ 30480 w 2255520"/>
                  <a:gd name="connsiteY1" fmla="*/ 104140 h 152400"/>
                  <a:gd name="connsiteX2" fmla="*/ 101600 w 2255520"/>
                  <a:gd name="connsiteY2" fmla="*/ 12700 h 152400"/>
                  <a:gd name="connsiteX3" fmla="*/ 248920 w 2255520"/>
                  <a:gd name="connsiteY3" fmla="*/ 0 h 152400"/>
                  <a:gd name="connsiteX4" fmla="*/ 2255520 w 2255520"/>
                  <a:gd name="connsiteY4" fmla="*/ 12700 h 152400"/>
                  <a:gd name="connsiteX5" fmla="*/ 1577340 w 2255520"/>
                  <a:gd name="connsiteY5" fmla="*/ 152400 h 152400"/>
                  <a:gd name="connsiteX6" fmla="*/ 0 w 2255520"/>
                  <a:gd name="connsiteY6" fmla="*/ 149860 h 152400"/>
                  <a:gd name="connsiteX0" fmla="*/ 0 w 2255520"/>
                  <a:gd name="connsiteY0" fmla="*/ 144780 h 147320"/>
                  <a:gd name="connsiteX1" fmla="*/ 30480 w 2255520"/>
                  <a:gd name="connsiteY1" fmla="*/ 99060 h 147320"/>
                  <a:gd name="connsiteX2" fmla="*/ 101600 w 2255520"/>
                  <a:gd name="connsiteY2" fmla="*/ 7620 h 147320"/>
                  <a:gd name="connsiteX3" fmla="*/ 259080 w 2255520"/>
                  <a:gd name="connsiteY3" fmla="*/ 0 h 147320"/>
                  <a:gd name="connsiteX4" fmla="*/ 2255520 w 2255520"/>
                  <a:gd name="connsiteY4" fmla="*/ 7620 h 147320"/>
                  <a:gd name="connsiteX5" fmla="*/ 1577340 w 2255520"/>
                  <a:gd name="connsiteY5" fmla="*/ 147320 h 147320"/>
                  <a:gd name="connsiteX6" fmla="*/ 0 w 2255520"/>
                  <a:gd name="connsiteY6" fmla="*/ 144780 h 147320"/>
                  <a:gd name="connsiteX0" fmla="*/ 0 w 2255520"/>
                  <a:gd name="connsiteY0" fmla="*/ 137160 h 139700"/>
                  <a:gd name="connsiteX1" fmla="*/ 30480 w 2255520"/>
                  <a:gd name="connsiteY1" fmla="*/ 91440 h 139700"/>
                  <a:gd name="connsiteX2" fmla="*/ 101600 w 2255520"/>
                  <a:gd name="connsiteY2" fmla="*/ 0 h 139700"/>
                  <a:gd name="connsiteX3" fmla="*/ 271780 w 2255520"/>
                  <a:gd name="connsiteY3" fmla="*/ 254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37160 h 139700"/>
                  <a:gd name="connsiteX1" fmla="*/ 30480 w 2255520"/>
                  <a:gd name="connsiteY1" fmla="*/ 91440 h 139700"/>
                  <a:gd name="connsiteX2" fmla="*/ 215900 w 2255520"/>
                  <a:gd name="connsiteY2" fmla="*/ 0 h 139700"/>
                  <a:gd name="connsiteX3" fmla="*/ 271780 w 2255520"/>
                  <a:gd name="connsiteY3" fmla="*/ 254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37627 h 140167"/>
                  <a:gd name="connsiteX1" fmla="*/ 30480 w 2255520"/>
                  <a:gd name="connsiteY1" fmla="*/ 91907 h 140167"/>
                  <a:gd name="connsiteX2" fmla="*/ 215900 w 2255520"/>
                  <a:gd name="connsiteY2" fmla="*/ 467 h 140167"/>
                  <a:gd name="connsiteX3" fmla="*/ 271780 w 2255520"/>
                  <a:gd name="connsiteY3" fmla="*/ 3007 h 140167"/>
                  <a:gd name="connsiteX4" fmla="*/ 2255520 w 2255520"/>
                  <a:gd name="connsiteY4" fmla="*/ 467 h 140167"/>
                  <a:gd name="connsiteX5" fmla="*/ 1577340 w 2255520"/>
                  <a:gd name="connsiteY5" fmla="*/ 140167 h 140167"/>
                  <a:gd name="connsiteX6" fmla="*/ 0 w 2255520"/>
                  <a:gd name="connsiteY6" fmla="*/ 137627 h 140167"/>
                  <a:gd name="connsiteX0" fmla="*/ 0 w 2255520"/>
                  <a:gd name="connsiteY0" fmla="*/ 137463 h 140003"/>
                  <a:gd name="connsiteX1" fmla="*/ 30480 w 2255520"/>
                  <a:gd name="connsiteY1" fmla="*/ 91743 h 140003"/>
                  <a:gd name="connsiteX2" fmla="*/ 215900 w 2255520"/>
                  <a:gd name="connsiteY2" fmla="*/ 303 h 140003"/>
                  <a:gd name="connsiteX3" fmla="*/ 276860 w 2255520"/>
                  <a:gd name="connsiteY3" fmla="*/ 5383 h 140003"/>
                  <a:gd name="connsiteX4" fmla="*/ 2255520 w 2255520"/>
                  <a:gd name="connsiteY4" fmla="*/ 303 h 140003"/>
                  <a:gd name="connsiteX5" fmla="*/ 1577340 w 2255520"/>
                  <a:gd name="connsiteY5" fmla="*/ 140003 h 140003"/>
                  <a:gd name="connsiteX6" fmla="*/ 0 w 2255520"/>
                  <a:gd name="connsiteY6" fmla="*/ 137463 h 140003"/>
                  <a:gd name="connsiteX0" fmla="*/ 0 w 2255520"/>
                  <a:gd name="connsiteY0" fmla="*/ 138137 h 140677"/>
                  <a:gd name="connsiteX1" fmla="*/ 30480 w 2255520"/>
                  <a:gd name="connsiteY1" fmla="*/ 92417 h 140677"/>
                  <a:gd name="connsiteX2" fmla="*/ 215900 w 2255520"/>
                  <a:gd name="connsiteY2" fmla="*/ 977 h 140677"/>
                  <a:gd name="connsiteX3" fmla="*/ 292100 w 2255520"/>
                  <a:gd name="connsiteY3" fmla="*/ 977 h 140677"/>
                  <a:gd name="connsiteX4" fmla="*/ 2255520 w 2255520"/>
                  <a:gd name="connsiteY4" fmla="*/ 977 h 140677"/>
                  <a:gd name="connsiteX5" fmla="*/ 1577340 w 2255520"/>
                  <a:gd name="connsiteY5" fmla="*/ 140677 h 140677"/>
                  <a:gd name="connsiteX6" fmla="*/ 0 w 2255520"/>
                  <a:gd name="connsiteY6" fmla="*/ 138137 h 140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5520" h="140677">
                    <a:moveTo>
                      <a:pt x="0" y="138137"/>
                    </a:moveTo>
                    <a:lnTo>
                      <a:pt x="30480" y="92417"/>
                    </a:lnTo>
                    <a:lnTo>
                      <a:pt x="215900" y="977"/>
                    </a:lnTo>
                    <a:cubicBezTo>
                      <a:pt x="234527" y="-716"/>
                      <a:pt x="273473" y="130"/>
                      <a:pt x="292100" y="977"/>
                    </a:cubicBezTo>
                    <a:lnTo>
                      <a:pt x="2255520" y="977"/>
                    </a:lnTo>
                    <a:lnTo>
                      <a:pt x="1577340" y="140677"/>
                    </a:lnTo>
                    <a:lnTo>
                      <a:pt x="0" y="138137"/>
                    </a:lnTo>
                    <a:close/>
                  </a:path>
                </a:pathLst>
              </a:custGeom>
              <a:solidFill>
                <a:srgbClr val="C5C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highlight>
                    <a:srgbClr val="FFFF00"/>
                  </a:highlight>
                </a:endParaRPr>
              </a:p>
            </p:txBody>
          </p:sp>
          <p:sp>
            <p:nvSpPr>
              <p:cNvPr id="234" name="Rectangle: Rounded Corners 127">
                <a:extLst>
                  <a:ext uri="{FF2B5EF4-FFF2-40B4-BE49-F238E27FC236}">
                    <a16:creationId xmlns:a16="http://schemas.microsoft.com/office/drawing/2014/main" id="{31410C57-B7C9-4E3C-9305-AEF3C154B909}"/>
                  </a:ext>
                </a:extLst>
              </p:cNvPr>
              <p:cNvSpPr/>
              <p:nvPr/>
            </p:nvSpPr>
            <p:spPr>
              <a:xfrm>
                <a:off x="657159" y="2850211"/>
                <a:ext cx="2024262" cy="639763"/>
              </a:xfrm>
              <a:prstGeom prst="roundRect">
                <a:avLst/>
              </a:prstGeom>
              <a:noFill/>
              <a:ln w="76200">
                <a:solidFill>
                  <a:srgbClr val="C5C5C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highlight>
                    <a:srgbClr val="FFFF00"/>
                  </a:highlight>
                </a:endParaRPr>
              </a:p>
            </p:txBody>
          </p:sp>
        </p:grpSp>
        <p:sp>
          <p:nvSpPr>
            <p:cNvPr id="235" name="Freeform 16">
              <a:extLst>
                <a:ext uri="{FF2B5EF4-FFF2-40B4-BE49-F238E27FC236}">
                  <a16:creationId xmlns:a16="http://schemas.microsoft.com/office/drawing/2014/main" id="{7341982C-59F6-4DAC-9EB4-9C2B80FB18CD}"/>
                </a:ext>
              </a:extLst>
            </p:cNvPr>
            <p:cNvSpPr>
              <a:spLocks/>
            </p:cNvSpPr>
            <p:nvPr/>
          </p:nvSpPr>
          <p:spPr bwMode="auto">
            <a:xfrm flipH="1">
              <a:off x="1796314" y="3332820"/>
              <a:ext cx="3952800" cy="957600"/>
            </a:xfrm>
            <a:custGeom>
              <a:avLst/>
              <a:gdLst>
                <a:gd name="T0" fmla="*/ 42 w 1420"/>
                <a:gd name="T1" fmla="*/ 0 h 320"/>
                <a:gd name="T2" fmla="*/ 0 w 1420"/>
                <a:gd name="T3" fmla="*/ 42 h 320"/>
                <a:gd name="T4" fmla="*/ 0 w 1420"/>
                <a:gd name="T5" fmla="*/ 278 h 320"/>
                <a:gd name="T6" fmla="*/ 42 w 1420"/>
                <a:gd name="T7" fmla="*/ 320 h 320"/>
                <a:gd name="T8" fmla="*/ 1260 w 1420"/>
                <a:gd name="T9" fmla="*/ 320 h 320"/>
                <a:gd name="T10" fmla="*/ 1420 w 1420"/>
                <a:gd name="T11" fmla="*/ 160 h 320"/>
                <a:gd name="T12" fmla="*/ 1260 w 1420"/>
                <a:gd name="T13" fmla="*/ 0 h 320"/>
                <a:gd name="T14" fmla="*/ 42 w 1420"/>
                <a:gd name="T15" fmla="*/ 0 h 3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0" h="320">
                  <a:moveTo>
                    <a:pt x="42" y="0"/>
                  </a:moveTo>
                  <a:cubicBezTo>
                    <a:pt x="19" y="0"/>
                    <a:pt x="0" y="19"/>
                    <a:pt x="0" y="42"/>
                  </a:cubicBezTo>
                  <a:cubicBezTo>
                    <a:pt x="0" y="278"/>
                    <a:pt x="0" y="278"/>
                    <a:pt x="0" y="278"/>
                  </a:cubicBezTo>
                  <a:cubicBezTo>
                    <a:pt x="0" y="302"/>
                    <a:pt x="19" y="320"/>
                    <a:pt x="42" y="320"/>
                  </a:cubicBezTo>
                  <a:cubicBezTo>
                    <a:pt x="1260" y="320"/>
                    <a:pt x="1260" y="320"/>
                    <a:pt x="1260" y="320"/>
                  </a:cubicBezTo>
                  <a:cubicBezTo>
                    <a:pt x="1348" y="320"/>
                    <a:pt x="1420" y="249"/>
                    <a:pt x="1420" y="160"/>
                  </a:cubicBezTo>
                  <a:cubicBezTo>
                    <a:pt x="1420" y="72"/>
                    <a:pt x="1348" y="0"/>
                    <a:pt x="1260" y="0"/>
                  </a:cubicBezTo>
                  <a:cubicBezTo>
                    <a:pt x="42" y="0"/>
                    <a:pt x="42" y="0"/>
                    <a:pt x="42"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236" name="Freeform: Shape 129">
              <a:extLst>
                <a:ext uri="{FF2B5EF4-FFF2-40B4-BE49-F238E27FC236}">
                  <a16:creationId xmlns:a16="http://schemas.microsoft.com/office/drawing/2014/main" id="{A85EE8F4-ECC1-4ED8-8D03-9218639462C9}"/>
                </a:ext>
              </a:extLst>
            </p:cNvPr>
            <p:cNvSpPr>
              <a:spLocks/>
            </p:cNvSpPr>
            <p:nvPr/>
          </p:nvSpPr>
          <p:spPr bwMode="auto">
            <a:xfrm flipH="1">
              <a:off x="4903418" y="3574391"/>
              <a:ext cx="1157248" cy="722935"/>
            </a:xfrm>
            <a:custGeom>
              <a:avLst/>
              <a:gdLst>
                <a:gd name="connsiteX0" fmla="*/ 1028131 w 1125538"/>
                <a:gd name="connsiteY0" fmla="*/ 0 h 658755"/>
                <a:gd name="connsiteX1" fmla="*/ 1019811 w 1125538"/>
                <a:gd name="connsiteY1" fmla="*/ 82659 h 658755"/>
                <a:gd name="connsiteX2" fmla="*/ 593176 w 1125538"/>
                <a:gd name="connsiteY2" fmla="*/ 430077 h 658755"/>
                <a:gd name="connsiteX3" fmla="*/ 103212 w 1125538"/>
                <a:gd name="connsiteY3" fmla="*/ 430077 h 658755"/>
                <a:gd name="connsiteX4" fmla="*/ 22572 w 1125538"/>
                <a:gd name="connsiteY4" fmla="*/ 463778 h 658755"/>
                <a:gd name="connsiteX5" fmla="*/ 8873 w 1125538"/>
                <a:gd name="connsiteY5" fmla="*/ 484017 h 658755"/>
                <a:gd name="connsiteX6" fmla="*/ 8872 w 1125538"/>
                <a:gd name="connsiteY6" fmla="*/ 484017 h 658755"/>
                <a:gd name="connsiteX7" fmla="*/ 0 w 1125538"/>
                <a:gd name="connsiteY7" fmla="*/ 497125 h 658755"/>
                <a:gd name="connsiteX8" fmla="*/ 0 w 1125538"/>
                <a:gd name="connsiteY8" fmla="*/ 510470 h 658755"/>
                <a:gd name="connsiteX9" fmla="*/ 0 w 1125538"/>
                <a:gd name="connsiteY9" fmla="*/ 544366 h 658755"/>
                <a:gd name="connsiteX10" fmla="*/ 114185 w 1125538"/>
                <a:gd name="connsiteY10" fmla="*/ 658755 h 658755"/>
                <a:gd name="connsiteX11" fmla="*/ 690547 w 1125538"/>
                <a:gd name="connsiteY11" fmla="*/ 658755 h 658755"/>
                <a:gd name="connsiteX12" fmla="*/ 998779 w 1125538"/>
                <a:gd name="connsiteY12" fmla="*/ 531769 h 658755"/>
                <a:gd name="connsiteX13" fmla="*/ 1023387 w 1125538"/>
                <a:gd name="connsiteY13" fmla="*/ 501834 h 658755"/>
                <a:gd name="connsiteX14" fmla="*/ 1023388 w 1125538"/>
                <a:gd name="connsiteY14" fmla="*/ 501834 h 658755"/>
                <a:gd name="connsiteX15" fmla="*/ 1051703 w 1125538"/>
                <a:gd name="connsiteY15" fmla="*/ 467389 h 658755"/>
                <a:gd name="connsiteX16" fmla="*/ 1125538 w 1125538"/>
                <a:gd name="connsiteY16" fmla="*/ 222987 h 658755"/>
                <a:gd name="connsiteX17" fmla="*/ 1082937 w 1125538"/>
                <a:gd name="connsiteY17" fmla="*/ 34497 h 658755"/>
                <a:gd name="connsiteX18" fmla="*/ 1066452 w 1125538"/>
                <a:gd name="connsiteY18" fmla="*/ 5619 h 658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25538" h="658755">
                  <a:moveTo>
                    <a:pt x="1028131" y="0"/>
                  </a:moveTo>
                  <a:lnTo>
                    <a:pt x="1019811" y="82659"/>
                  </a:lnTo>
                  <a:cubicBezTo>
                    <a:pt x="979023" y="282040"/>
                    <a:pt x="802772" y="430077"/>
                    <a:pt x="593176" y="430077"/>
                  </a:cubicBezTo>
                  <a:cubicBezTo>
                    <a:pt x="593176" y="430077"/>
                    <a:pt x="593176" y="430077"/>
                    <a:pt x="103212" y="430077"/>
                  </a:cubicBezTo>
                  <a:cubicBezTo>
                    <a:pt x="71909" y="430077"/>
                    <a:pt x="43327" y="443013"/>
                    <a:pt x="22572" y="463778"/>
                  </a:cubicBezTo>
                  <a:lnTo>
                    <a:pt x="8873" y="484017"/>
                  </a:lnTo>
                  <a:lnTo>
                    <a:pt x="8872" y="484017"/>
                  </a:lnTo>
                  <a:lnTo>
                    <a:pt x="0" y="497125"/>
                  </a:lnTo>
                  <a:lnTo>
                    <a:pt x="0" y="510470"/>
                  </a:lnTo>
                  <a:cubicBezTo>
                    <a:pt x="0" y="544366"/>
                    <a:pt x="0" y="544366"/>
                    <a:pt x="0" y="544366"/>
                  </a:cubicBezTo>
                  <a:cubicBezTo>
                    <a:pt x="0" y="609731"/>
                    <a:pt x="51655" y="658755"/>
                    <a:pt x="114185" y="658755"/>
                  </a:cubicBezTo>
                  <a:cubicBezTo>
                    <a:pt x="690547" y="658755"/>
                    <a:pt x="690547" y="658755"/>
                    <a:pt x="690547" y="658755"/>
                  </a:cubicBezTo>
                  <a:cubicBezTo>
                    <a:pt x="811529" y="658755"/>
                    <a:pt x="920277" y="610412"/>
                    <a:pt x="998779" y="531769"/>
                  </a:cubicBezTo>
                  <a:lnTo>
                    <a:pt x="1023387" y="501834"/>
                  </a:lnTo>
                  <a:lnTo>
                    <a:pt x="1023388" y="501834"/>
                  </a:lnTo>
                  <a:lnTo>
                    <a:pt x="1051703" y="467389"/>
                  </a:lnTo>
                  <a:cubicBezTo>
                    <a:pt x="1098394" y="397891"/>
                    <a:pt x="1125538" y="313886"/>
                    <a:pt x="1125538" y="222987"/>
                  </a:cubicBezTo>
                  <a:cubicBezTo>
                    <a:pt x="1125538" y="155579"/>
                    <a:pt x="1110270" y="91618"/>
                    <a:pt x="1082937" y="34497"/>
                  </a:cubicBezTo>
                  <a:lnTo>
                    <a:pt x="1066452" y="5619"/>
                  </a:lnTo>
                  <a:close/>
                </a:path>
              </a:pathLst>
            </a:custGeom>
            <a:solidFill>
              <a:srgbClr val="FFC000"/>
            </a:solidFill>
            <a:ln>
              <a:noFill/>
            </a:ln>
          </p:spPr>
          <p:txBody>
            <a:bodyPr vert="horz" wrap="square" lIns="91440" tIns="45720" rIns="91440" bIns="45720" numCol="1" anchor="t" anchorCtr="0" compatLnSpc="1">
              <a:prstTxWarp prst="textNoShape">
                <a:avLst/>
              </a:prstTxWarp>
              <a:noAutofit/>
            </a:bodyPr>
            <a:lstStyle/>
            <a:p>
              <a:endParaRPr lang="en-IN" dirty="0">
                <a:highlight>
                  <a:srgbClr val="FFFF00"/>
                </a:highlight>
              </a:endParaRPr>
            </a:p>
          </p:txBody>
        </p:sp>
        <p:sp>
          <p:nvSpPr>
            <p:cNvPr id="237" name="Freeform: Shape 130">
              <a:extLst>
                <a:ext uri="{FF2B5EF4-FFF2-40B4-BE49-F238E27FC236}">
                  <a16:creationId xmlns:a16="http://schemas.microsoft.com/office/drawing/2014/main" id="{40EAE98F-9D01-41AC-9F3E-7F0C59A50588}"/>
                </a:ext>
              </a:extLst>
            </p:cNvPr>
            <p:cNvSpPr>
              <a:spLocks/>
            </p:cNvSpPr>
            <p:nvPr/>
          </p:nvSpPr>
          <p:spPr bwMode="auto">
            <a:xfrm flipH="1">
              <a:off x="4819710" y="3332820"/>
              <a:ext cx="1804645" cy="799130"/>
            </a:xfrm>
            <a:custGeom>
              <a:avLst/>
              <a:gdLst>
                <a:gd name="connsiteX0" fmla="*/ 1035115 w 1486366"/>
                <a:gd name="connsiteY0" fmla="*/ 0 h 513081"/>
                <a:gd name="connsiteX1" fmla="*/ 0 w 1486366"/>
                <a:gd name="connsiteY1" fmla="*/ 279632 h 513081"/>
                <a:gd name="connsiteX2" fmla="*/ 456372 w 1486366"/>
                <a:gd name="connsiteY2" fmla="*/ 511507 h 513081"/>
                <a:gd name="connsiteX3" fmla="*/ 467107 w 1486366"/>
                <a:gd name="connsiteY3" fmla="*/ 513081 h 513081"/>
                <a:gd name="connsiteX4" fmla="*/ 480807 w 1486366"/>
                <a:gd name="connsiteY4" fmla="*/ 492841 h 513081"/>
                <a:gd name="connsiteX5" fmla="*/ 561447 w 1486366"/>
                <a:gd name="connsiteY5" fmla="*/ 459140 h 513081"/>
                <a:gd name="connsiteX6" fmla="*/ 1051411 w 1486366"/>
                <a:gd name="connsiteY6" fmla="*/ 459140 h 513081"/>
                <a:gd name="connsiteX7" fmla="*/ 1478046 w 1486366"/>
                <a:gd name="connsiteY7" fmla="*/ 111722 h 513081"/>
                <a:gd name="connsiteX8" fmla="*/ 1486366 w 1486366"/>
                <a:gd name="connsiteY8" fmla="*/ 29063 h 513081"/>
                <a:gd name="connsiteX9" fmla="*/ 1438028 w 1486366"/>
                <a:gd name="connsiteY9" fmla="*/ 21975 h 513081"/>
                <a:gd name="connsiteX10" fmla="*/ 1035115 w 1486366"/>
                <a:gd name="connsiteY10" fmla="*/ 0 h 513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6366" h="513081">
                  <a:moveTo>
                    <a:pt x="1035115" y="0"/>
                  </a:moveTo>
                  <a:cubicBezTo>
                    <a:pt x="463437" y="0"/>
                    <a:pt x="0" y="125196"/>
                    <a:pt x="0" y="279632"/>
                  </a:cubicBezTo>
                  <a:cubicBezTo>
                    <a:pt x="0" y="376155"/>
                    <a:pt x="181030" y="461255"/>
                    <a:pt x="456372" y="511507"/>
                  </a:cubicBezTo>
                  <a:lnTo>
                    <a:pt x="467107" y="513081"/>
                  </a:lnTo>
                  <a:lnTo>
                    <a:pt x="480807" y="492841"/>
                  </a:lnTo>
                  <a:cubicBezTo>
                    <a:pt x="501562" y="472076"/>
                    <a:pt x="530144" y="459140"/>
                    <a:pt x="561447" y="459140"/>
                  </a:cubicBezTo>
                  <a:cubicBezTo>
                    <a:pt x="1051411" y="459140"/>
                    <a:pt x="1051411" y="459140"/>
                    <a:pt x="1051411" y="459140"/>
                  </a:cubicBezTo>
                  <a:cubicBezTo>
                    <a:pt x="1261007" y="459140"/>
                    <a:pt x="1437258" y="311103"/>
                    <a:pt x="1478046" y="111722"/>
                  </a:cubicBezTo>
                  <a:lnTo>
                    <a:pt x="1486366" y="29063"/>
                  </a:lnTo>
                  <a:lnTo>
                    <a:pt x="1438028" y="21975"/>
                  </a:lnTo>
                  <a:cubicBezTo>
                    <a:pt x="1314189" y="7825"/>
                    <a:pt x="1178035" y="0"/>
                    <a:pt x="1035115" y="0"/>
                  </a:cubicBezTo>
                  <a:close/>
                </a:path>
              </a:pathLst>
            </a:custGeom>
            <a:solidFill>
              <a:srgbClr val="F2F2F2"/>
            </a:solidFill>
            <a:ln>
              <a:noFill/>
            </a:ln>
          </p:spPr>
          <p:txBody>
            <a:bodyPr vert="horz" wrap="square" lIns="91440" tIns="45720" rIns="91440" bIns="45720" numCol="1" anchor="t" anchorCtr="0" compatLnSpc="1">
              <a:prstTxWarp prst="textNoShape">
                <a:avLst/>
              </a:prstTxWarp>
              <a:noAutofit/>
            </a:bodyPr>
            <a:lstStyle/>
            <a:p>
              <a:endParaRPr lang="en-IN" dirty="0">
                <a:highlight>
                  <a:srgbClr val="FFFF00"/>
                </a:highlight>
              </a:endParaRPr>
            </a:p>
          </p:txBody>
        </p:sp>
        <p:sp>
          <p:nvSpPr>
            <p:cNvPr id="238" name="Rectangle 256">
              <a:extLst>
                <a:ext uri="{FF2B5EF4-FFF2-40B4-BE49-F238E27FC236}">
                  <a16:creationId xmlns:a16="http://schemas.microsoft.com/office/drawing/2014/main" id="{11F2F7D9-FC39-47DA-A17F-AFD57E53D4B7}"/>
                </a:ext>
              </a:extLst>
            </p:cNvPr>
            <p:cNvSpPr/>
            <p:nvPr/>
          </p:nvSpPr>
          <p:spPr>
            <a:xfrm>
              <a:off x="2825502" y="3573498"/>
              <a:ext cx="1814361" cy="461665"/>
            </a:xfrm>
            <a:prstGeom prst="rect">
              <a:avLst/>
            </a:prstGeom>
          </p:spPr>
          <p:txBody>
            <a:bodyPr wrap="square" anchor="ctr">
              <a:spAutoFit/>
            </a:bodyPr>
            <a:lstStyle/>
            <a:p>
              <a:pPr lvl="0" algn="ctr">
                <a:defRPr/>
              </a:pPr>
              <a:r>
                <a:rPr lang="en-ZA" sz="2400" dirty="0">
                  <a:solidFill>
                    <a:srgbClr val="FFC000"/>
                  </a:solidFill>
                  <a:latin typeface="Bebas Neue Bold" panose="020B0606020202050201" pitchFamily="34" charset="0"/>
                </a:rPr>
                <a:t>ZAR 2,693</a:t>
              </a:r>
            </a:p>
          </p:txBody>
        </p:sp>
        <p:grpSp>
          <p:nvGrpSpPr>
            <p:cNvPr id="239" name="Group 2">
              <a:extLst>
                <a:ext uri="{FF2B5EF4-FFF2-40B4-BE49-F238E27FC236}">
                  <a16:creationId xmlns:a16="http://schemas.microsoft.com/office/drawing/2014/main" id="{C44933F5-5D8C-4D70-86C9-9BBAFAA9C581}"/>
                </a:ext>
              </a:extLst>
            </p:cNvPr>
            <p:cNvGrpSpPr/>
            <p:nvPr/>
          </p:nvGrpSpPr>
          <p:grpSpPr>
            <a:xfrm>
              <a:off x="1908939" y="3453284"/>
              <a:ext cx="657787" cy="702093"/>
              <a:chOff x="2339600" y="3982292"/>
              <a:chExt cx="639763" cy="639763"/>
            </a:xfrm>
          </p:grpSpPr>
          <p:sp>
            <p:nvSpPr>
              <p:cNvPr id="240" name="Oval 20">
                <a:extLst>
                  <a:ext uri="{FF2B5EF4-FFF2-40B4-BE49-F238E27FC236}">
                    <a16:creationId xmlns:a16="http://schemas.microsoft.com/office/drawing/2014/main" id="{81CF2919-3F4E-454C-8D5B-1FAA2865BF22}"/>
                  </a:ext>
                </a:extLst>
              </p:cNvPr>
              <p:cNvSpPr>
                <a:spLocks noChangeArrowheads="1"/>
              </p:cNvSpPr>
              <p:nvPr/>
            </p:nvSpPr>
            <p:spPr bwMode="auto">
              <a:xfrm flipH="1">
                <a:off x="2339600" y="3982292"/>
                <a:ext cx="639763" cy="639763"/>
              </a:xfrm>
              <a:prstGeom prst="ellipse">
                <a:avLst/>
              </a:pr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grpSp>
            <p:nvGrpSpPr>
              <p:cNvPr id="241" name="Group 68">
                <a:extLst>
                  <a:ext uri="{FF2B5EF4-FFF2-40B4-BE49-F238E27FC236}">
                    <a16:creationId xmlns:a16="http://schemas.microsoft.com/office/drawing/2014/main" id="{4702B450-B182-4514-8D00-E129390DB0DE}"/>
                  </a:ext>
                </a:extLst>
              </p:cNvPr>
              <p:cNvGrpSpPr>
                <a:grpSpLocks noChangeAspect="1"/>
              </p:cNvGrpSpPr>
              <p:nvPr/>
            </p:nvGrpSpPr>
            <p:grpSpPr bwMode="auto">
              <a:xfrm>
                <a:off x="2443713" y="4076701"/>
                <a:ext cx="430992" cy="419788"/>
                <a:chOff x="119" y="1133"/>
                <a:chExt cx="4078" cy="3972"/>
              </a:xfrm>
              <a:solidFill>
                <a:schemeClr val="bg1"/>
              </a:solidFill>
            </p:grpSpPr>
            <p:sp>
              <p:nvSpPr>
                <p:cNvPr id="242" name="Freeform 69">
                  <a:extLst>
                    <a:ext uri="{FF2B5EF4-FFF2-40B4-BE49-F238E27FC236}">
                      <a16:creationId xmlns:a16="http://schemas.microsoft.com/office/drawing/2014/main" id="{AA1669B1-F4E7-4091-885D-6B31992D1163}"/>
                    </a:ext>
                  </a:extLst>
                </p:cNvPr>
                <p:cNvSpPr>
                  <a:spLocks noEditPoints="1"/>
                </p:cNvSpPr>
                <p:nvPr/>
              </p:nvSpPr>
              <p:spPr bwMode="auto">
                <a:xfrm>
                  <a:off x="2686" y="3135"/>
                  <a:ext cx="1511" cy="552"/>
                </a:xfrm>
                <a:custGeom>
                  <a:avLst/>
                  <a:gdLst>
                    <a:gd name="T0" fmla="*/ 61 w 883"/>
                    <a:gd name="T1" fmla="*/ 0 h 324"/>
                    <a:gd name="T2" fmla="*/ 0 w 883"/>
                    <a:gd name="T3" fmla="*/ 61 h 324"/>
                    <a:gd name="T4" fmla="*/ 0 w 883"/>
                    <a:gd name="T5" fmla="*/ 263 h 324"/>
                    <a:gd name="T6" fmla="*/ 61 w 883"/>
                    <a:gd name="T7" fmla="*/ 324 h 324"/>
                    <a:gd name="T8" fmla="*/ 883 w 883"/>
                    <a:gd name="T9" fmla="*/ 324 h 324"/>
                    <a:gd name="T10" fmla="*/ 883 w 883"/>
                    <a:gd name="T11" fmla="*/ 0 h 324"/>
                    <a:gd name="T12" fmla="*/ 61 w 883"/>
                    <a:gd name="T13" fmla="*/ 0 h 324"/>
                    <a:gd name="T14" fmla="*/ 163 w 883"/>
                    <a:gd name="T15" fmla="*/ 255 h 324"/>
                    <a:gd name="T16" fmla="*/ 70 w 883"/>
                    <a:gd name="T17" fmla="*/ 162 h 324"/>
                    <a:gd name="T18" fmla="*/ 163 w 883"/>
                    <a:gd name="T19" fmla="*/ 69 h 324"/>
                    <a:gd name="T20" fmla="*/ 257 w 883"/>
                    <a:gd name="T21" fmla="*/ 162 h 324"/>
                    <a:gd name="T22" fmla="*/ 163 w 883"/>
                    <a:gd name="T23" fmla="*/ 255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3" h="324">
                      <a:moveTo>
                        <a:pt x="61" y="0"/>
                      </a:moveTo>
                      <a:cubicBezTo>
                        <a:pt x="28" y="0"/>
                        <a:pt x="0" y="27"/>
                        <a:pt x="0" y="61"/>
                      </a:cubicBezTo>
                      <a:cubicBezTo>
                        <a:pt x="0" y="263"/>
                        <a:pt x="0" y="263"/>
                        <a:pt x="0" y="263"/>
                      </a:cubicBezTo>
                      <a:cubicBezTo>
                        <a:pt x="0" y="297"/>
                        <a:pt x="28" y="324"/>
                        <a:pt x="61" y="324"/>
                      </a:cubicBezTo>
                      <a:cubicBezTo>
                        <a:pt x="883" y="324"/>
                        <a:pt x="883" y="324"/>
                        <a:pt x="883" y="324"/>
                      </a:cubicBezTo>
                      <a:cubicBezTo>
                        <a:pt x="883" y="0"/>
                        <a:pt x="883" y="0"/>
                        <a:pt x="883" y="0"/>
                      </a:cubicBezTo>
                      <a:cubicBezTo>
                        <a:pt x="61" y="0"/>
                        <a:pt x="61" y="0"/>
                        <a:pt x="61" y="0"/>
                      </a:cubicBezTo>
                      <a:close/>
                      <a:moveTo>
                        <a:pt x="163" y="255"/>
                      </a:moveTo>
                      <a:cubicBezTo>
                        <a:pt x="112" y="255"/>
                        <a:pt x="70" y="214"/>
                        <a:pt x="70" y="162"/>
                      </a:cubicBezTo>
                      <a:cubicBezTo>
                        <a:pt x="70" y="110"/>
                        <a:pt x="112" y="69"/>
                        <a:pt x="163" y="69"/>
                      </a:cubicBezTo>
                      <a:cubicBezTo>
                        <a:pt x="215" y="69"/>
                        <a:pt x="257" y="110"/>
                        <a:pt x="257" y="162"/>
                      </a:cubicBezTo>
                      <a:cubicBezTo>
                        <a:pt x="257" y="214"/>
                        <a:pt x="215" y="255"/>
                        <a:pt x="163"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243" name="Freeform 70">
                  <a:extLst>
                    <a:ext uri="{FF2B5EF4-FFF2-40B4-BE49-F238E27FC236}">
                      <a16:creationId xmlns:a16="http://schemas.microsoft.com/office/drawing/2014/main" id="{2C0522B2-0C54-49DB-A654-E18D75D22826}"/>
                    </a:ext>
                  </a:extLst>
                </p:cNvPr>
                <p:cNvSpPr>
                  <a:spLocks/>
                </p:cNvSpPr>
                <p:nvPr/>
              </p:nvSpPr>
              <p:spPr bwMode="auto">
                <a:xfrm>
                  <a:off x="119" y="1958"/>
                  <a:ext cx="4078" cy="3147"/>
                </a:xfrm>
                <a:custGeom>
                  <a:avLst/>
                  <a:gdLst>
                    <a:gd name="T0" fmla="*/ 1560 w 2382"/>
                    <a:gd name="T1" fmla="*/ 549 h 1846"/>
                    <a:gd name="T2" fmla="*/ 2382 w 2382"/>
                    <a:gd name="T3" fmla="*/ 549 h 1846"/>
                    <a:gd name="T4" fmla="*/ 2382 w 2382"/>
                    <a:gd name="T5" fmla="*/ 202 h 1846"/>
                    <a:gd name="T6" fmla="*/ 2179 w 2382"/>
                    <a:gd name="T7" fmla="*/ 0 h 1846"/>
                    <a:gd name="T8" fmla="*/ 2151 w 2382"/>
                    <a:gd name="T9" fmla="*/ 0 h 1846"/>
                    <a:gd name="T10" fmla="*/ 622 w 2382"/>
                    <a:gd name="T11" fmla="*/ 0 h 1846"/>
                    <a:gd name="T12" fmla="*/ 203 w 2382"/>
                    <a:gd name="T13" fmla="*/ 0 h 1846"/>
                    <a:gd name="T14" fmla="*/ 0 w 2382"/>
                    <a:gd name="T15" fmla="*/ 202 h 1846"/>
                    <a:gd name="T16" fmla="*/ 0 w 2382"/>
                    <a:gd name="T17" fmla="*/ 1644 h 1846"/>
                    <a:gd name="T18" fmla="*/ 203 w 2382"/>
                    <a:gd name="T19" fmla="*/ 1846 h 1846"/>
                    <a:gd name="T20" fmla="*/ 2179 w 2382"/>
                    <a:gd name="T21" fmla="*/ 1846 h 1846"/>
                    <a:gd name="T22" fmla="*/ 2382 w 2382"/>
                    <a:gd name="T23" fmla="*/ 1644 h 1846"/>
                    <a:gd name="T24" fmla="*/ 2382 w 2382"/>
                    <a:gd name="T25" fmla="*/ 1155 h 1846"/>
                    <a:gd name="T26" fmla="*/ 1560 w 2382"/>
                    <a:gd name="T27" fmla="*/ 1155 h 1846"/>
                    <a:gd name="T28" fmla="*/ 1358 w 2382"/>
                    <a:gd name="T29" fmla="*/ 953 h 1846"/>
                    <a:gd name="T30" fmla="*/ 1358 w 2382"/>
                    <a:gd name="T31" fmla="*/ 751 h 1846"/>
                    <a:gd name="T32" fmla="*/ 1560 w 2382"/>
                    <a:gd name="T33" fmla="*/ 549 h 1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82" h="1846">
                      <a:moveTo>
                        <a:pt x="1560" y="549"/>
                      </a:moveTo>
                      <a:cubicBezTo>
                        <a:pt x="2382" y="549"/>
                        <a:pt x="2382" y="549"/>
                        <a:pt x="2382" y="549"/>
                      </a:cubicBezTo>
                      <a:cubicBezTo>
                        <a:pt x="2382" y="202"/>
                        <a:pt x="2382" y="202"/>
                        <a:pt x="2382" y="202"/>
                      </a:cubicBezTo>
                      <a:cubicBezTo>
                        <a:pt x="2382" y="90"/>
                        <a:pt x="2291" y="0"/>
                        <a:pt x="2179" y="0"/>
                      </a:cubicBezTo>
                      <a:cubicBezTo>
                        <a:pt x="2151" y="0"/>
                        <a:pt x="2151" y="0"/>
                        <a:pt x="2151" y="0"/>
                      </a:cubicBezTo>
                      <a:cubicBezTo>
                        <a:pt x="622" y="0"/>
                        <a:pt x="622" y="0"/>
                        <a:pt x="622" y="0"/>
                      </a:cubicBezTo>
                      <a:cubicBezTo>
                        <a:pt x="203" y="0"/>
                        <a:pt x="203" y="0"/>
                        <a:pt x="203" y="0"/>
                      </a:cubicBezTo>
                      <a:cubicBezTo>
                        <a:pt x="91" y="0"/>
                        <a:pt x="0" y="90"/>
                        <a:pt x="0" y="202"/>
                      </a:cubicBezTo>
                      <a:cubicBezTo>
                        <a:pt x="0" y="1644"/>
                        <a:pt x="0" y="1644"/>
                        <a:pt x="0" y="1644"/>
                      </a:cubicBezTo>
                      <a:cubicBezTo>
                        <a:pt x="0" y="1755"/>
                        <a:pt x="91" y="1846"/>
                        <a:pt x="203" y="1846"/>
                      </a:cubicBezTo>
                      <a:cubicBezTo>
                        <a:pt x="2179" y="1846"/>
                        <a:pt x="2179" y="1846"/>
                        <a:pt x="2179" y="1846"/>
                      </a:cubicBezTo>
                      <a:cubicBezTo>
                        <a:pt x="2291" y="1846"/>
                        <a:pt x="2382" y="1755"/>
                        <a:pt x="2382" y="1644"/>
                      </a:cubicBezTo>
                      <a:cubicBezTo>
                        <a:pt x="2382" y="1155"/>
                        <a:pt x="2382" y="1155"/>
                        <a:pt x="2382" y="1155"/>
                      </a:cubicBezTo>
                      <a:cubicBezTo>
                        <a:pt x="1560" y="1155"/>
                        <a:pt x="1560" y="1155"/>
                        <a:pt x="1560" y="1155"/>
                      </a:cubicBezTo>
                      <a:cubicBezTo>
                        <a:pt x="1449" y="1155"/>
                        <a:pt x="1358" y="1065"/>
                        <a:pt x="1358" y="953"/>
                      </a:cubicBezTo>
                      <a:cubicBezTo>
                        <a:pt x="1358" y="751"/>
                        <a:pt x="1358" y="751"/>
                        <a:pt x="1358" y="751"/>
                      </a:cubicBezTo>
                      <a:cubicBezTo>
                        <a:pt x="1358" y="639"/>
                        <a:pt x="1449" y="549"/>
                        <a:pt x="1560" y="5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244" name="Freeform 71">
                  <a:extLst>
                    <a:ext uri="{FF2B5EF4-FFF2-40B4-BE49-F238E27FC236}">
                      <a16:creationId xmlns:a16="http://schemas.microsoft.com/office/drawing/2014/main" id="{7B4AA97E-9FB2-4583-8AF5-58046DAD4F8D}"/>
                    </a:ext>
                  </a:extLst>
                </p:cNvPr>
                <p:cNvSpPr>
                  <a:spLocks/>
                </p:cNvSpPr>
                <p:nvPr/>
              </p:nvSpPr>
              <p:spPr bwMode="auto">
                <a:xfrm>
                  <a:off x="1864" y="1133"/>
                  <a:ext cx="1852" cy="583"/>
                </a:xfrm>
                <a:custGeom>
                  <a:avLst/>
                  <a:gdLst>
                    <a:gd name="T0" fmla="*/ 1643 w 1852"/>
                    <a:gd name="T1" fmla="*/ 0 h 583"/>
                    <a:gd name="T2" fmla="*/ 0 w 1852"/>
                    <a:gd name="T3" fmla="*/ 583 h 583"/>
                    <a:gd name="T4" fmla="*/ 1852 w 1852"/>
                    <a:gd name="T5" fmla="*/ 583 h 583"/>
                    <a:gd name="T6" fmla="*/ 1643 w 1852"/>
                    <a:gd name="T7" fmla="*/ 0 h 583"/>
                  </a:gdLst>
                  <a:ahLst/>
                  <a:cxnLst>
                    <a:cxn ang="0">
                      <a:pos x="T0" y="T1"/>
                    </a:cxn>
                    <a:cxn ang="0">
                      <a:pos x="T2" y="T3"/>
                    </a:cxn>
                    <a:cxn ang="0">
                      <a:pos x="T4" y="T5"/>
                    </a:cxn>
                    <a:cxn ang="0">
                      <a:pos x="T6" y="T7"/>
                    </a:cxn>
                  </a:cxnLst>
                  <a:rect l="0" t="0" r="r" b="b"/>
                  <a:pathLst>
                    <a:path w="1852" h="583">
                      <a:moveTo>
                        <a:pt x="1643" y="0"/>
                      </a:moveTo>
                      <a:lnTo>
                        <a:pt x="0" y="583"/>
                      </a:lnTo>
                      <a:lnTo>
                        <a:pt x="1852" y="583"/>
                      </a:lnTo>
                      <a:lnTo>
                        <a:pt x="164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grpSp>
        </p:grpSp>
        <p:sp>
          <p:nvSpPr>
            <p:cNvPr id="245" name="Rectangle 132">
              <a:extLst>
                <a:ext uri="{FF2B5EF4-FFF2-40B4-BE49-F238E27FC236}">
                  <a16:creationId xmlns:a16="http://schemas.microsoft.com/office/drawing/2014/main" id="{17D4DEAD-D0FA-41C5-AF87-1D5B373B4B3D}"/>
                </a:ext>
              </a:extLst>
            </p:cNvPr>
            <p:cNvSpPr/>
            <p:nvPr/>
          </p:nvSpPr>
          <p:spPr>
            <a:xfrm>
              <a:off x="5062256" y="3604275"/>
              <a:ext cx="797013" cy="400110"/>
            </a:xfrm>
            <a:prstGeom prst="rect">
              <a:avLst/>
            </a:prstGeom>
          </p:spPr>
          <p:txBody>
            <a:bodyPr wrap="none" anchor="ctr">
              <a:spAutoFit/>
            </a:bodyPr>
            <a:lstStyle/>
            <a:p>
              <a:pPr algn="ctr"/>
              <a:r>
                <a:rPr lang="en-IN" sz="2000" dirty="0">
                  <a:solidFill>
                    <a:srgbClr val="FFC000"/>
                  </a:solidFill>
                  <a:latin typeface="Bebas Neue Bold" panose="020B0606020202050201" pitchFamily="34" charset="0"/>
                </a:rPr>
                <a:t>+59.3%</a:t>
              </a:r>
            </a:p>
          </p:txBody>
        </p:sp>
        <p:sp>
          <p:nvSpPr>
            <p:cNvPr id="246" name="Isosceles Triangle 156">
              <a:extLst>
                <a:ext uri="{FF2B5EF4-FFF2-40B4-BE49-F238E27FC236}">
                  <a16:creationId xmlns:a16="http://schemas.microsoft.com/office/drawing/2014/main" id="{B18E5553-FDD4-45BC-AFB5-7C4A8A514270}"/>
                </a:ext>
              </a:extLst>
            </p:cNvPr>
            <p:cNvSpPr/>
            <p:nvPr/>
          </p:nvSpPr>
          <p:spPr>
            <a:xfrm>
              <a:off x="5945843" y="3761339"/>
              <a:ext cx="93447" cy="85983"/>
            </a:xfrm>
            <a:prstGeom prst="triangl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highlight>
                  <a:srgbClr val="FFFF00"/>
                </a:highlight>
              </a:endParaRPr>
            </a:p>
          </p:txBody>
        </p:sp>
      </p:grpSp>
      <p:grpSp>
        <p:nvGrpSpPr>
          <p:cNvPr id="11" name="קבוצה 10">
            <a:extLst>
              <a:ext uri="{FF2B5EF4-FFF2-40B4-BE49-F238E27FC236}">
                <a16:creationId xmlns:a16="http://schemas.microsoft.com/office/drawing/2014/main" id="{1D7CEB98-F946-4BE2-B8FE-8F92BDB954AF}"/>
              </a:ext>
            </a:extLst>
          </p:cNvPr>
          <p:cNvGrpSpPr/>
          <p:nvPr/>
        </p:nvGrpSpPr>
        <p:grpSpPr>
          <a:xfrm>
            <a:off x="278650" y="8058345"/>
            <a:ext cx="6345705" cy="992522"/>
            <a:chOff x="278650" y="8058345"/>
            <a:chExt cx="6345705" cy="992522"/>
          </a:xfrm>
        </p:grpSpPr>
        <p:grpSp>
          <p:nvGrpSpPr>
            <p:cNvPr id="209" name="Group 208">
              <a:extLst>
                <a:ext uri="{FF2B5EF4-FFF2-40B4-BE49-F238E27FC236}">
                  <a16:creationId xmlns:a16="http://schemas.microsoft.com/office/drawing/2014/main" id="{813B6195-AD57-4292-B85A-1CA9CAE7CF61}"/>
                </a:ext>
              </a:extLst>
            </p:cNvPr>
            <p:cNvGrpSpPr/>
            <p:nvPr/>
          </p:nvGrpSpPr>
          <p:grpSpPr>
            <a:xfrm>
              <a:off x="278650" y="8089351"/>
              <a:ext cx="2319066" cy="820437"/>
              <a:chOff x="657159" y="2742373"/>
              <a:chExt cx="2255520" cy="747601"/>
            </a:xfrm>
          </p:grpSpPr>
          <p:sp>
            <p:nvSpPr>
              <p:cNvPr id="210" name="Freeform: Shape 209">
                <a:extLst>
                  <a:ext uri="{FF2B5EF4-FFF2-40B4-BE49-F238E27FC236}">
                    <a16:creationId xmlns:a16="http://schemas.microsoft.com/office/drawing/2014/main" id="{25F893B1-B91F-47C9-A89F-7267B0C0670D}"/>
                  </a:ext>
                </a:extLst>
              </p:cNvPr>
              <p:cNvSpPr/>
              <p:nvPr/>
            </p:nvSpPr>
            <p:spPr>
              <a:xfrm>
                <a:off x="657159" y="2742373"/>
                <a:ext cx="2255520" cy="140677"/>
              </a:xfrm>
              <a:custGeom>
                <a:avLst/>
                <a:gdLst>
                  <a:gd name="connsiteX0" fmla="*/ 0 w 2225040"/>
                  <a:gd name="connsiteY0" fmla="*/ 91440 h 91440"/>
                  <a:gd name="connsiteX1" fmla="*/ 0 w 2225040"/>
                  <a:gd name="connsiteY1" fmla="*/ 91440 h 91440"/>
                  <a:gd name="connsiteX2" fmla="*/ 71120 w 2225040"/>
                  <a:gd name="connsiteY2" fmla="*/ 0 h 91440"/>
                  <a:gd name="connsiteX3" fmla="*/ 71120 w 2225040"/>
                  <a:gd name="connsiteY3" fmla="*/ 0 h 91440"/>
                  <a:gd name="connsiteX4" fmla="*/ 2225040 w 2225040"/>
                  <a:gd name="connsiteY4" fmla="*/ 0 h 91440"/>
                  <a:gd name="connsiteX5" fmla="*/ 1544320 w 2225040"/>
                  <a:gd name="connsiteY5" fmla="*/ 81280 h 91440"/>
                  <a:gd name="connsiteX6" fmla="*/ 0 w 2225040"/>
                  <a:gd name="connsiteY6" fmla="*/ 91440 h 91440"/>
                  <a:gd name="connsiteX0" fmla="*/ 0 w 2255520"/>
                  <a:gd name="connsiteY0" fmla="*/ 137160 h 137160"/>
                  <a:gd name="connsiteX1" fmla="*/ 30480 w 2255520"/>
                  <a:gd name="connsiteY1" fmla="*/ 91440 h 137160"/>
                  <a:gd name="connsiteX2" fmla="*/ 101600 w 2255520"/>
                  <a:gd name="connsiteY2" fmla="*/ 0 h 137160"/>
                  <a:gd name="connsiteX3" fmla="*/ 101600 w 2255520"/>
                  <a:gd name="connsiteY3" fmla="*/ 0 h 137160"/>
                  <a:gd name="connsiteX4" fmla="*/ 2255520 w 2255520"/>
                  <a:gd name="connsiteY4" fmla="*/ 0 h 137160"/>
                  <a:gd name="connsiteX5" fmla="*/ 1574800 w 2255520"/>
                  <a:gd name="connsiteY5" fmla="*/ 81280 h 137160"/>
                  <a:gd name="connsiteX6" fmla="*/ 0 w 2255520"/>
                  <a:gd name="connsiteY6" fmla="*/ 137160 h 137160"/>
                  <a:gd name="connsiteX0" fmla="*/ 0 w 2255520"/>
                  <a:gd name="connsiteY0" fmla="*/ 137160 h 139700"/>
                  <a:gd name="connsiteX1" fmla="*/ 30480 w 2255520"/>
                  <a:gd name="connsiteY1" fmla="*/ 91440 h 139700"/>
                  <a:gd name="connsiteX2" fmla="*/ 101600 w 2255520"/>
                  <a:gd name="connsiteY2" fmla="*/ 0 h 139700"/>
                  <a:gd name="connsiteX3" fmla="*/ 101600 w 2255520"/>
                  <a:gd name="connsiteY3" fmla="*/ 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37160 h 139700"/>
                  <a:gd name="connsiteX1" fmla="*/ 30480 w 2255520"/>
                  <a:gd name="connsiteY1" fmla="*/ 91440 h 139700"/>
                  <a:gd name="connsiteX2" fmla="*/ 101600 w 2255520"/>
                  <a:gd name="connsiteY2" fmla="*/ 0 h 139700"/>
                  <a:gd name="connsiteX3" fmla="*/ 101600 w 2255520"/>
                  <a:gd name="connsiteY3" fmla="*/ 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37160 h 139700"/>
                  <a:gd name="connsiteX1" fmla="*/ 30480 w 2255520"/>
                  <a:gd name="connsiteY1" fmla="*/ 91440 h 139700"/>
                  <a:gd name="connsiteX2" fmla="*/ 101600 w 2255520"/>
                  <a:gd name="connsiteY2" fmla="*/ 0 h 139700"/>
                  <a:gd name="connsiteX3" fmla="*/ 101600 w 2255520"/>
                  <a:gd name="connsiteY3" fmla="*/ 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49860 h 152400"/>
                  <a:gd name="connsiteX1" fmla="*/ 30480 w 2255520"/>
                  <a:gd name="connsiteY1" fmla="*/ 104140 h 152400"/>
                  <a:gd name="connsiteX2" fmla="*/ 101600 w 2255520"/>
                  <a:gd name="connsiteY2" fmla="*/ 12700 h 152400"/>
                  <a:gd name="connsiteX3" fmla="*/ 248920 w 2255520"/>
                  <a:gd name="connsiteY3" fmla="*/ 0 h 152400"/>
                  <a:gd name="connsiteX4" fmla="*/ 2255520 w 2255520"/>
                  <a:gd name="connsiteY4" fmla="*/ 12700 h 152400"/>
                  <a:gd name="connsiteX5" fmla="*/ 1577340 w 2255520"/>
                  <a:gd name="connsiteY5" fmla="*/ 152400 h 152400"/>
                  <a:gd name="connsiteX6" fmla="*/ 0 w 2255520"/>
                  <a:gd name="connsiteY6" fmla="*/ 149860 h 152400"/>
                  <a:gd name="connsiteX0" fmla="*/ 0 w 2255520"/>
                  <a:gd name="connsiteY0" fmla="*/ 144780 h 147320"/>
                  <a:gd name="connsiteX1" fmla="*/ 30480 w 2255520"/>
                  <a:gd name="connsiteY1" fmla="*/ 99060 h 147320"/>
                  <a:gd name="connsiteX2" fmla="*/ 101600 w 2255520"/>
                  <a:gd name="connsiteY2" fmla="*/ 7620 h 147320"/>
                  <a:gd name="connsiteX3" fmla="*/ 259080 w 2255520"/>
                  <a:gd name="connsiteY3" fmla="*/ 0 h 147320"/>
                  <a:gd name="connsiteX4" fmla="*/ 2255520 w 2255520"/>
                  <a:gd name="connsiteY4" fmla="*/ 7620 h 147320"/>
                  <a:gd name="connsiteX5" fmla="*/ 1577340 w 2255520"/>
                  <a:gd name="connsiteY5" fmla="*/ 147320 h 147320"/>
                  <a:gd name="connsiteX6" fmla="*/ 0 w 2255520"/>
                  <a:gd name="connsiteY6" fmla="*/ 144780 h 147320"/>
                  <a:gd name="connsiteX0" fmla="*/ 0 w 2255520"/>
                  <a:gd name="connsiteY0" fmla="*/ 137160 h 139700"/>
                  <a:gd name="connsiteX1" fmla="*/ 30480 w 2255520"/>
                  <a:gd name="connsiteY1" fmla="*/ 91440 h 139700"/>
                  <a:gd name="connsiteX2" fmla="*/ 101600 w 2255520"/>
                  <a:gd name="connsiteY2" fmla="*/ 0 h 139700"/>
                  <a:gd name="connsiteX3" fmla="*/ 271780 w 2255520"/>
                  <a:gd name="connsiteY3" fmla="*/ 254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37160 h 139700"/>
                  <a:gd name="connsiteX1" fmla="*/ 30480 w 2255520"/>
                  <a:gd name="connsiteY1" fmla="*/ 91440 h 139700"/>
                  <a:gd name="connsiteX2" fmla="*/ 215900 w 2255520"/>
                  <a:gd name="connsiteY2" fmla="*/ 0 h 139700"/>
                  <a:gd name="connsiteX3" fmla="*/ 271780 w 2255520"/>
                  <a:gd name="connsiteY3" fmla="*/ 254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37627 h 140167"/>
                  <a:gd name="connsiteX1" fmla="*/ 30480 w 2255520"/>
                  <a:gd name="connsiteY1" fmla="*/ 91907 h 140167"/>
                  <a:gd name="connsiteX2" fmla="*/ 215900 w 2255520"/>
                  <a:gd name="connsiteY2" fmla="*/ 467 h 140167"/>
                  <a:gd name="connsiteX3" fmla="*/ 271780 w 2255520"/>
                  <a:gd name="connsiteY3" fmla="*/ 3007 h 140167"/>
                  <a:gd name="connsiteX4" fmla="*/ 2255520 w 2255520"/>
                  <a:gd name="connsiteY4" fmla="*/ 467 h 140167"/>
                  <a:gd name="connsiteX5" fmla="*/ 1577340 w 2255520"/>
                  <a:gd name="connsiteY5" fmla="*/ 140167 h 140167"/>
                  <a:gd name="connsiteX6" fmla="*/ 0 w 2255520"/>
                  <a:gd name="connsiteY6" fmla="*/ 137627 h 140167"/>
                  <a:gd name="connsiteX0" fmla="*/ 0 w 2255520"/>
                  <a:gd name="connsiteY0" fmla="*/ 137463 h 140003"/>
                  <a:gd name="connsiteX1" fmla="*/ 30480 w 2255520"/>
                  <a:gd name="connsiteY1" fmla="*/ 91743 h 140003"/>
                  <a:gd name="connsiteX2" fmla="*/ 215900 w 2255520"/>
                  <a:gd name="connsiteY2" fmla="*/ 303 h 140003"/>
                  <a:gd name="connsiteX3" fmla="*/ 276860 w 2255520"/>
                  <a:gd name="connsiteY3" fmla="*/ 5383 h 140003"/>
                  <a:gd name="connsiteX4" fmla="*/ 2255520 w 2255520"/>
                  <a:gd name="connsiteY4" fmla="*/ 303 h 140003"/>
                  <a:gd name="connsiteX5" fmla="*/ 1577340 w 2255520"/>
                  <a:gd name="connsiteY5" fmla="*/ 140003 h 140003"/>
                  <a:gd name="connsiteX6" fmla="*/ 0 w 2255520"/>
                  <a:gd name="connsiteY6" fmla="*/ 137463 h 140003"/>
                  <a:gd name="connsiteX0" fmla="*/ 0 w 2255520"/>
                  <a:gd name="connsiteY0" fmla="*/ 138137 h 140677"/>
                  <a:gd name="connsiteX1" fmla="*/ 30480 w 2255520"/>
                  <a:gd name="connsiteY1" fmla="*/ 92417 h 140677"/>
                  <a:gd name="connsiteX2" fmla="*/ 215900 w 2255520"/>
                  <a:gd name="connsiteY2" fmla="*/ 977 h 140677"/>
                  <a:gd name="connsiteX3" fmla="*/ 292100 w 2255520"/>
                  <a:gd name="connsiteY3" fmla="*/ 977 h 140677"/>
                  <a:gd name="connsiteX4" fmla="*/ 2255520 w 2255520"/>
                  <a:gd name="connsiteY4" fmla="*/ 977 h 140677"/>
                  <a:gd name="connsiteX5" fmla="*/ 1577340 w 2255520"/>
                  <a:gd name="connsiteY5" fmla="*/ 140677 h 140677"/>
                  <a:gd name="connsiteX6" fmla="*/ 0 w 2255520"/>
                  <a:gd name="connsiteY6" fmla="*/ 138137 h 140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5520" h="140677">
                    <a:moveTo>
                      <a:pt x="0" y="138137"/>
                    </a:moveTo>
                    <a:lnTo>
                      <a:pt x="30480" y="92417"/>
                    </a:lnTo>
                    <a:lnTo>
                      <a:pt x="215900" y="977"/>
                    </a:lnTo>
                    <a:cubicBezTo>
                      <a:pt x="234527" y="-716"/>
                      <a:pt x="273473" y="130"/>
                      <a:pt x="292100" y="977"/>
                    </a:cubicBezTo>
                    <a:lnTo>
                      <a:pt x="2255520" y="977"/>
                    </a:lnTo>
                    <a:lnTo>
                      <a:pt x="1577340" y="140677"/>
                    </a:lnTo>
                    <a:lnTo>
                      <a:pt x="0" y="138137"/>
                    </a:lnTo>
                    <a:close/>
                  </a:path>
                </a:pathLst>
              </a:custGeom>
              <a:solidFill>
                <a:srgbClr val="C5C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1" name="Rectangle: Rounded Corners 210">
                <a:extLst>
                  <a:ext uri="{FF2B5EF4-FFF2-40B4-BE49-F238E27FC236}">
                    <a16:creationId xmlns:a16="http://schemas.microsoft.com/office/drawing/2014/main" id="{14C1868F-65F0-449F-9D1C-327D93516F73}"/>
                  </a:ext>
                </a:extLst>
              </p:cNvPr>
              <p:cNvSpPr/>
              <p:nvPr/>
            </p:nvSpPr>
            <p:spPr>
              <a:xfrm>
                <a:off x="657159" y="2850211"/>
                <a:ext cx="2024262" cy="639763"/>
              </a:xfrm>
              <a:prstGeom prst="roundRect">
                <a:avLst/>
              </a:prstGeom>
              <a:noFill/>
              <a:ln w="76200">
                <a:solidFill>
                  <a:srgbClr val="C5C5C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212" name="Freeform 16">
              <a:extLst>
                <a:ext uri="{FF2B5EF4-FFF2-40B4-BE49-F238E27FC236}">
                  <a16:creationId xmlns:a16="http://schemas.microsoft.com/office/drawing/2014/main" id="{78687B58-43F2-4451-8C29-FA1AE6C5AE02}"/>
                </a:ext>
              </a:extLst>
            </p:cNvPr>
            <p:cNvSpPr>
              <a:spLocks/>
            </p:cNvSpPr>
            <p:nvPr/>
          </p:nvSpPr>
          <p:spPr bwMode="auto">
            <a:xfrm flipH="1">
              <a:off x="1796314" y="8058345"/>
              <a:ext cx="3952800" cy="957600"/>
            </a:xfrm>
            <a:custGeom>
              <a:avLst/>
              <a:gdLst>
                <a:gd name="T0" fmla="*/ 42 w 1420"/>
                <a:gd name="T1" fmla="*/ 0 h 320"/>
                <a:gd name="T2" fmla="*/ 0 w 1420"/>
                <a:gd name="T3" fmla="*/ 42 h 320"/>
                <a:gd name="T4" fmla="*/ 0 w 1420"/>
                <a:gd name="T5" fmla="*/ 278 h 320"/>
                <a:gd name="T6" fmla="*/ 42 w 1420"/>
                <a:gd name="T7" fmla="*/ 320 h 320"/>
                <a:gd name="T8" fmla="*/ 1260 w 1420"/>
                <a:gd name="T9" fmla="*/ 320 h 320"/>
                <a:gd name="T10" fmla="*/ 1420 w 1420"/>
                <a:gd name="T11" fmla="*/ 160 h 320"/>
                <a:gd name="T12" fmla="*/ 1260 w 1420"/>
                <a:gd name="T13" fmla="*/ 0 h 320"/>
                <a:gd name="T14" fmla="*/ 42 w 1420"/>
                <a:gd name="T15" fmla="*/ 0 h 3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0" h="320">
                  <a:moveTo>
                    <a:pt x="42" y="0"/>
                  </a:moveTo>
                  <a:cubicBezTo>
                    <a:pt x="19" y="0"/>
                    <a:pt x="0" y="19"/>
                    <a:pt x="0" y="42"/>
                  </a:cubicBezTo>
                  <a:cubicBezTo>
                    <a:pt x="0" y="278"/>
                    <a:pt x="0" y="278"/>
                    <a:pt x="0" y="278"/>
                  </a:cubicBezTo>
                  <a:cubicBezTo>
                    <a:pt x="0" y="302"/>
                    <a:pt x="19" y="320"/>
                    <a:pt x="42" y="320"/>
                  </a:cubicBezTo>
                  <a:cubicBezTo>
                    <a:pt x="1260" y="320"/>
                    <a:pt x="1260" y="320"/>
                    <a:pt x="1260" y="320"/>
                  </a:cubicBezTo>
                  <a:cubicBezTo>
                    <a:pt x="1348" y="320"/>
                    <a:pt x="1420" y="249"/>
                    <a:pt x="1420" y="160"/>
                  </a:cubicBezTo>
                  <a:cubicBezTo>
                    <a:pt x="1420" y="72"/>
                    <a:pt x="1348" y="0"/>
                    <a:pt x="1260" y="0"/>
                  </a:cubicBezTo>
                  <a:cubicBezTo>
                    <a:pt x="42" y="0"/>
                    <a:pt x="42" y="0"/>
                    <a:pt x="42"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p>
          </p:txBody>
        </p:sp>
        <p:sp>
          <p:nvSpPr>
            <p:cNvPr id="213" name="Freeform: Shape 212">
              <a:extLst>
                <a:ext uri="{FF2B5EF4-FFF2-40B4-BE49-F238E27FC236}">
                  <a16:creationId xmlns:a16="http://schemas.microsoft.com/office/drawing/2014/main" id="{91A4D3AB-7666-49DC-A82A-015EEEC81126}"/>
                </a:ext>
              </a:extLst>
            </p:cNvPr>
            <p:cNvSpPr>
              <a:spLocks/>
            </p:cNvSpPr>
            <p:nvPr/>
          </p:nvSpPr>
          <p:spPr bwMode="auto">
            <a:xfrm flipH="1">
              <a:off x="4903418" y="8327932"/>
              <a:ext cx="1157248" cy="722935"/>
            </a:xfrm>
            <a:custGeom>
              <a:avLst/>
              <a:gdLst>
                <a:gd name="connsiteX0" fmla="*/ 1028131 w 1125538"/>
                <a:gd name="connsiteY0" fmla="*/ 0 h 658755"/>
                <a:gd name="connsiteX1" fmla="*/ 1019811 w 1125538"/>
                <a:gd name="connsiteY1" fmla="*/ 82659 h 658755"/>
                <a:gd name="connsiteX2" fmla="*/ 593176 w 1125538"/>
                <a:gd name="connsiteY2" fmla="*/ 430077 h 658755"/>
                <a:gd name="connsiteX3" fmla="*/ 103212 w 1125538"/>
                <a:gd name="connsiteY3" fmla="*/ 430077 h 658755"/>
                <a:gd name="connsiteX4" fmla="*/ 22572 w 1125538"/>
                <a:gd name="connsiteY4" fmla="*/ 463778 h 658755"/>
                <a:gd name="connsiteX5" fmla="*/ 8873 w 1125538"/>
                <a:gd name="connsiteY5" fmla="*/ 484017 h 658755"/>
                <a:gd name="connsiteX6" fmla="*/ 8872 w 1125538"/>
                <a:gd name="connsiteY6" fmla="*/ 484017 h 658755"/>
                <a:gd name="connsiteX7" fmla="*/ 0 w 1125538"/>
                <a:gd name="connsiteY7" fmla="*/ 497125 h 658755"/>
                <a:gd name="connsiteX8" fmla="*/ 0 w 1125538"/>
                <a:gd name="connsiteY8" fmla="*/ 510470 h 658755"/>
                <a:gd name="connsiteX9" fmla="*/ 0 w 1125538"/>
                <a:gd name="connsiteY9" fmla="*/ 544366 h 658755"/>
                <a:gd name="connsiteX10" fmla="*/ 114185 w 1125538"/>
                <a:gd name="connsiteY10" fmla="*/ 658755 h 658755"/>
                <a:gd name="connsiteX11" fmla="*/ 690547 w 1125538"/>
                <a:gd name="connsiteY11" fmla="*/ 658755 h 658755"/>
                <a:gd name="connsiteX12" fmla="*/ 998779 w 1125538"/>
                <a:gd name="connsiteY12" fmla="*/ 531769 h 658755"/>
                <a:gd name="connsiteX13" fmla="*/ 1023387 w 1125538"/>
                <a:gd name="connsiteY13" fmla="*/ 501834 h 658755"/>
                <a:gd name="connsiteX14" fmla="*/ 1023388 w 1125538"/>
                <a:gd name="connsiteY14" fmla="*/ 501834 h 658755"/>
                <a:gd name="connsiteX15" fmla="*/ 1051703 w 1125538"/>
                <a:gd name="connsiteY15" fmla="*/ 467389 h 658755"/>
                <a:gd name="connsiteX16" fmla="*/ 1125538 w 1125538"/>
                <a:gd name="connsiteY16" fmla="*/ 222987 h 658755"/>
                <a:gd name="connsiteX17" fmla="*/ 1082937 w 1125538"/>
                <a:gd name="connsiteY17" fmla="*/ 34497 h 658755"/>
                <a:gd name="connsiteX18" fmla="*/ 1066452 w 1125538"/>
                <a:gd name="connsiteY18" fmla="*/ 5619 h 658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25538" h="658755">
                  <a:moveTo>
                    <a:pt x="1028131" y="0"/>
                  </a:moveTo>
                  <a:lnTo>
                    <a:pt x="1019811" y="82659"/>
                  </a:lnTo>
                  <a:cubicBezTo>
                    <a:pt x="979023" y="282040"/>
                    <a:pt x="802772" y="430077"/>
                    <a:pt x="593176" y="430077"/>
                  </a:cubicBezTo>
                  <a:cubicBezTo>
                    <a:pt x="593176" y="430077"/>
                    <a:pt x="593176" y="430077"/>
                    <a:pt x="103212" y="430077"/>
                  </a:cubicBezTo>
                  <a:cubicBezTo>
                    <a:pt x="71909" y="430077"/>
                    <a:pt x="43327" y="443013"/>
                    <a:pt x="22572" y="463778"/>
                  </a:cubicBezTo>
                  <a:lnTo>
                    <a:pt x="8873" y="484017"/>
                  </a:lnTo>
                  <a:lnTo>
                    <a:pt x="8872" y="484017"/>
                  </a:lnTo>
                  <a:lnTo>
                    <a:pt x="0" y="497125"/>
                  </a:lnTo>
                  <a:lnTo>
                    <a:pt x="0" y="510470"/>
                  </a:lnTo>
                  <a:cubicBezTo>
                    <a:pt x="0" y="544366"/>
                    <a:pt x="0" y="544366"/>
                    <a:pt x="0" y="544366"/>
                  </a:cubicBezTo>
                  <a:cubicBezTo>
                    <a:pt x="0" y="609731"/>
                    <a:pt x="51655" y="658755"/>
                    <a:pt x="114185" y="658755"/>
                  </a:cubicBezTo>
                  <a:cubicBezTo>
                    <a:pt x="690547" y="658755"/>
                    <a:pt x="690547" y="658755"/>
                    <a:pt x="690547" y="658755"/>
                  </a:cubicBezTo>
                  <a:cubicBezTo>
                    <a:pt x="811529" y="658755"/>
                    <a:pt x="920277" y="610412"/>
                    <a:pt x="998779" y="531769"/>
                  </a:cubicBezTo>
                  <a:lnTo>
                    <a:pt x="1023387" y="501834"/>
                  </a:lnTo>
                  <a:lnTo>
                    <a:pt x="1023388" y="501834"/>
                  </a:lnTo>
                  <a:lnTo>
                    <a:pt x="1051703" y="467389"/>
                  </a:lnTo>
                  <a:cubicBezTo>
                    <a:pt x="1098394" y="397891"/>
                    <a:pt x="1125538" y="313886"/>
                    <a:pt x="1125538" y="222987"/>
                  </a:cubicBezTo>
                  <a:cubicBezTo>
                    <a:pt x="1125538" y="155579"/>
                    <a:pt x="1110270" y="91618"/>
                    <a:pt x="1082937" y="34497"/>
                  </a:cubicBezTo>
                  <a:lnTo>
                    <a:pt x="1066452" y="5619"/>
                  </a:lnTo>
                  <a:close/>
                </a:path>
              </a:pathLst>
            </a:custGeom>
            <a:solidFill>
              <a:srgbClr val="FF4040"/>
            </a:solidFill>
            <a:ln>
              <a:noFill/>
            </a:ln>
          </p:spPr>
          <p:txBody>
            <a:bodyPr vert="horz" wrap="square" lIns="91440" tIns="45720" rIns="91440" bIns="45720" numCol="1" anchor="t" anchorCtr="0" compatLnSpc="1">
              <a:prstTxWarp prst="textNoShape">
                <a:avLst/>
              </a:prstTxWarp>
              <a:noAutofit/>
            </a:bodyPr>
            <a:lstStyle/>
            <a:p>
              <a:endParaRPr lang="en-IN" dirty="0"/>
            </a:p>
          </p:txBody>
        </p:sp>
        <p:sp>
          <p:nvSpPr>
            <p:cNvPr id="214" name="Freeform: Shape 213">
              <a:extLst>
                <a:ext uri="{FF2B5EF4-FFF2-40B4-BE49-F238E27FC236}">
                  <a16:creationId xmlns:a16="http://schemas.microsoft.com/office/drawing/2014/main" id="{80FE0862-F644-483D-A535-CC780038B2C9}"/>
                </a:ext>
              </a:extLst>
            </p:cNvPr>
            <p:cNvSpPr>
              <a:spLocks/>
            </p:cNvSpPr>
            <p:nvPr/>
          </p:nvSpPr>
          <p:spPr bwMode="auto">
            <a:xfrm flipH="1">
              <a:off x="4819710" y="8058345"/>
              <a:ext cx="1804645" cy="827146"/>
            </a:xfrm>
            <a:custGeom>
              <a:avLst/>
              <a:gdLst>
                <a:gd name="connsiteX0" fmla="*/ 1035115 w 1486366"/>
                <a:gd name="connsiteY0" fmla="*/ 0 h 513081"/>
                <a:gd name="connsiteX1" fmla="*/ 0 w 1486366"/>
                <a:gd name="connsiteY1" fmla="*/ 279632 h 513081"/>
                <a:gd name="connsiteX2" fmla="*/ 456372 w 1486366"/>
                <a:gd name="connsiteY2" fmla="*/ 511507 h 513081"/>
                <a:gd name="connsiteX3" fmla="*/ 467107 w 1486366"/>
                <a:gd name="connsiteY3" fmla="*/ 513081 h 513081"/>
                <a:gd name="connsiteX4" fmla="*/ 480807 w 1486366"/>
                <a:gd name="connsiteY4" fmla="*/ 492841 h 513081"/>
                <a:gd name="connsiteX5" fmla="*/ 561447 w 1486366"/>
                <a:gd name="connsiteY5" fmla="*/ 459140 h 513081"/>
                <a:gd name="connsiteX6" fmla="*/ 1051411 w 1486366"/>
                <a:gd name="connsiteY6" fmla="*/ 459140 h 513081"/>
                <a:gd name="connsiteX7" fmla="*/ 1478046 w 1486366"/>
                <a:gd name="connsiteY7" fmla="*/ 111722 h 513081"/>
                <a:gd name="connsiteX8" fmla="*/ 1486366 w 1486366"/>
                <a:gd name="connsiteY8" fmla="*/ 29063 h 513081"/>
                <a:gd name="connsiteX9" fmla="*/ 1438028 w 1486366"/>
                <a:gd name="connsiteY9" fmla="*/ 21975 h 513081"/>
                <a:gd name="connsiteX10" fmla="*/ 1035115 w 1486366"/>
                <a:gd name="connsiteY10" fmla="*/ 0 h 513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6366" h="513081">
                  <a:moveTo>
                    <a:pt x="1035115" y="0"/>
                  </a:moveTo>
                  <a:cubicBezTo>
                    <a:pt x="463437" y="0"/>
                    <a:pt x="0" y="125196"/>
                    <a:pt x="0" y="279632"/>
                  </a:cubicBezTo>
                  <a:cubicBezTo>
                    <a:pt x="0" y="376155"/>
                    <a:pt x="181030" y="461255"/>
                    <a:pt x="456372" y="511507"/>
                  </a:cubicBezTo>
                  <a:lnTo>
                    <a:pt x="467107" y="513081"/>
                  </a:lnTo>
                  <a:lnTo>
                    <a:pt x="480807" y="492841"/>
                  </a:lnTo>
                  <a:cubicBezTo>
                    <a:pt x="501562" y="472076"/>
                    <a:pt x="530144" y="459140"/>
                    <a:pt x="561447" y="459140"/>
                  </a:cubicBezTo>
                  <a:cubicBezTo>
                    <a:pt x="1051411" y="459140"/>
                    <a:pt x="1051411" y="459140"/>
                    <a:pt x="1051411" y="459140"/>
                  </a:cubicBezTo>
                  <a:cubicBezTo>
                    <a:pt x="1261007" y="459140"/>
                    <a:pt x="1437258" y="311103"/>
                    <a:pt x="1478046" y="111722"/>
                  </a:cubicBezTo>
                  <a:lnTo>
                    <a:pt x="1486366" y="29063"/>
                  </a:lnTo>
                  <a:lnTo>
                    <a:pt x="1438028" y="21975"/>
                  </a:lnTo>
                  <a:cubicBezTo>
                    <a:pt x="1314189" y="7825"/>
                    <a:pt x="1178035" y="0"/>
                    <a:pt x="1035115" y="0"/>
                  </a:cubicBezTo>
                  <a:close/>
                </a:path>
              </a:pathLst>
            </a:custGeom>
            <a:solidFill>
              <a:srgbClr val="F2F2F2"/>
            </a:solidFill>
            <a:ln>
              <a:noFill/>
            </a:ln>
          </p:spPr>
          <p:txBody>
            <a:bodyPr vert="horz" wrap="square" lIns="91440" tIns="45720" rIns="91440" bIns="45720" numCol="1" anchor="t" anchorCtr="0" compatLnSpc="1">
              <a:prstTxWarp prst="textNoShape">
                <a:avLst/>
              </a:prstTxWarp>
              <a:noAutofit/>
            </a:bodyPr>
            <a:lstStyle/>
            <a:p>
              <a:endParaRPr lang="en-IN" dirty="0"/>
            </a:p>
          </p:txBody>
        </p:sp>
        <p:sp>
          <p:nvSpPr>
            <p:cNvPr id="289" name="Rectangle 288">
              <a:extLst>
                <a:ext uri="{FF2B5EF4-FFF2-40B4-BE49-F238E27FC236}">
                  <a16:creationId xmlns:a16="http://schemas.microsoft.com/office/drawing/2014/main" id="{B4B330D1-9825-4427-80DC-DAAEE7DC79C3}"/>
                </a:ext>
              </a:extLst>
            </p:cNvPr>
            <p:cNvSpPr/>
            <p:nvPr/>
          </p:nvSpPr>
          <p:spPr>
            <a:xfrm>
              <a:off x="2812632" y="8311083"/>
              <a:ext cx="1840101" cy="461665"/>
            </a:xfrm>
            <a:prstGeom prst="rect">
              <a:avLst/>
            </a:prstGeom>
          </p:spPr>
          <p:txBody>
            <a:bodyPr wrap="square" anchor="ctr">
              <a:spAutoFit/>
            </a:bodyPr>
            <a:lstStyle/>
            <a:p>
              <a:pPr lvl="0" algn="ctr">
                <a:defRPr/>
              </a:pPr>
              <a:r>
                <a:rPr lang="en-ZA" sz="2400" dirty="0">
                  <a:solidFill>
                    <a:srgbClr val="FF4040"/>
                  </a:solidFill>
                  <a:latin typeface="Bebas Neue Bold" panose="020B0606020202050201" pitchFamily="34" charset="0"/>
                </a:rPr>
                <a:t>ZAR 39.0 BILLION</a:t>
              </a:r>
            </a:p>
          </p:txBody>
        </p:sp>
        <p:sp>
          <p:nvSpPr>
            <p:cNvPr id="290" name="Rectangle 289">
              <a:extLst>
                <a:ext uri="{FF2B5EF4-FFF2-40B4-BE49-F238E27FC236}">
                  <a16:creationId xmlns:a16="http://schemas.microsoft.com/office/drawing/2014/main" id="{D558DF37-0C37-4914-9C9B-B832B2CBD3A4}"/>
                </a:ext>
              </a:extLst>
            </p:cNvPr>
            <p:cNvSpPr/>
            <p:nvPr/>
          </p:nvSpPr>
          <p:spPr>
            <a:xfrm>
              <a:off x="5062258" y="8341860"/>
              <a:ext cx="797013" cy="400110"/>
            </a:xfrm>
            <a:prstGeom prst="rect">
              <a:avLst/>
            </a:prstGeom>
          </p:spPr>
          <p:txBody>
            <a:bodyPr wrap="none" anchor="ctr">
              <a:spAutoFit/>
            </a:bodyPr>
            <a:lstStyle/>
            <a:p>
              <a:pPr algn="ctr"/>
              <a:r>
                <a:rPr lang="en-IN" sz="2000" dirty="0">
                  <a:solidFill>
                    <a:schemeClr val="accent2">
                      <a:lumMod val="60000"/>
                      <a:lumOff val="40000"/>
                    </a:schemeClr>
                  </a:solidFill>
                  <a:latin typeface="Bebas Neue Bold" panose="020B0606020202050201" pitchFamily="34" charset="0"/>
                </a:rPr>
                <a:t>+40.0%</a:t>
              </a:r>
            </a:p>
          </p:txBody>
        </p:sp>
        <p:sp>
          <p:nvSpPr>
            <p:cNvPr id="291" name="Rectangle 290">
              <a:extLst>
                <a:ext uri="{FF2B5EF4-FFF2-40B4-BE49-F238E27FC236}">
                  <a16:creationId xmlns:a16="http://schemas.microsoft.com/office/drawing/2014/main" id="{33B45F94-19B8-4DDC-9AEF-286E22FFFB05}"/>
                </a:ext>
              </a:extLst>
            </p:cNvPr>
            <p:cNvSpPr/>
            <p:nvPr/>
          </p:nvSpPr>
          <p:spPr>
            <a:xfrm>
              <a:off x="429678" y="8388027"/>
              <a:ext cx="1231107" cy="307777"/>
            </a:xfrm>
            <a:prstGeom prst="rect">
              <a:avLst/>
            </a:prstGeom>
          </p:spPr>
          <p:txBody>
            <a:bodyPr wrap="none" lIns="0" tIns="0" rIns="0" bIns="0" anchor="ctr">
              <a:spAutoFit/>
            </a:bodyPr>
            <a:lstStyle/>
            <a:p>
              <a:pPr lvl="0" algn="r">
                <a:defRPr/>
              </a:pPr>
              <a:r>
                <a:rPr lang="en-ZA" sz="2000" kern="0" dirty="0">
                  <a:solidFill>
                    <a:schemeClr val="accent2">
                      <a:lumMod val="60000"/>
                      <a:lumOff val="40000"/>
                    </a:schemeClr>
                  </a:solidFill>
                  <a:latin typeface="Bebas Neue Bold" panose="020B0606020202050201" pitchFamily="34" charset="0"/>
                </a:rPr>
                <a:t>DAY TRIP SPEND</a:t>
              </a:r>
            </a:p>
          </p:txBody>
        </p:sp>
        <p:sp>
          <p:nvSpPr>
            <p:cNvPr id="159" name="Isosceles Triangle 158">
              <a:extLst>
                <a:ext uri="{FF2B5EF4-FFF2-40B4-BE49-F238E27FC236}">
                  <a16:creationId xmlns:a16="http://schemas.microsoft.com/office/drawing/2014/main" id="{765D2126-B9C5-4177-9B1C-DDF597B6830D}"/>
                </a:ext>
              </a:extLst>
            </p:cNvPr>
            <p:cNvSpPr/>
            <p:nvPr/>
          </p:nvSpPr>
          <p:spPr>
            <a:xfrm>
              <a:off x="5945843" y="8498494"/>
              <a:ext cx="93447" cy="86843"/>
            </a:xfrm>
            <a:prstGeom prst="triangl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grpSp>
          <p:nvGrpSpPr>
            <p:cNvPr id="248" name="Group 6">
              <a:extLst>
                <a:ext uri="{FF2B5EF4-FFF2-40B4-BE49-F238E27FC236}">
                  <a16:creationId xmlns:a16="http://schemas.microsoft.com/office/drawing/2014/main" id="{0DEDC09B-115B-4BD6-BB1B-3A4D1F91925A}"/>
                </a:ext>
              </a:extLst>
            </p:cNvPr>
            <p:cNvGrpSpPr/>
            <p:nvPr/>
          </p:nvGrpSpPr>
          <p:grpSpPr>
            <a:xfrm>
              <a:off x="1908939" y="8190869"/>
              <a:ext cx="657787" cy="702093"/>
              <a:chOff x="2339600" y="7350056"/>
              <a:chExt cx="639763" cy="639763"/>
            </a:xfrm>
          </p:grpSpPr>
          <p:sp>
            <p:nvSpPr>
              <p:cNvPr id="249" name="Oval 20">
                <a:extLst>
                  <a:ext uri="{FF2B5EF4-FFF2-40B4-BE49-F238E27FC236}">
                    <a16:creationId xmlns:a16="http://schemas.microsoft.com/office/drawing/2014/main" id="{C181E781-A67F-451A-8F50-6D5464566336}"/>
                  </a:ext>
                </a:extLst>
              </p:cNvPr>
              <p:cNvSpPr>
                <a:spLocks noChangeArrowheads="1"/>
              </p:cNvSpPr>
              <p:nvPr/>
            </p:nvSpPr>
            <p:spPr bwMode="auto">
              <a:xfrm flipH="1">
                <a:off x="2339600" y="7350056"/>
                <a:ext cx="639763" cy="639763"/>
              </a:xfrm>
              <a:prstGeom prst="ellipse">
                <a:avLst/>
              </a:pr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IN" dirty="0"/>
              </a:p>
            </p:txBody>
          </p:sp>
          <p:grpSp>
            <p:nvGrpSpPr>
              <p:cNvPr id="250" name="Group 315">
                <a:extLst>
                  <a:ext uri="{FF2B5EF4-FFF2-40B4-BE49-F238E27FC236}">
                    <a16:creationId xmlns:a16="http://schemas.microsoft.com/office/drawing/2014/main" id="{8CC9C92F-B2B2-4ADE-8EE2-AACE79CB1D8C}"/>
                  </a:ext>
                </a:extLst>
              </p:cNvPr>
              <p:cNvGrpSpPr/>
              <p:nvPr/>
            </p:nvGrpSpPr>
            <p:grpSpPr>
              <a:xfrm>
                <a:off x="2427362" y="7419150"/>
                <a:ext cx="461393" cy="456127"/>
                <a:chOff x="10761737" y="7482650"/>
                <a:chExt cx="461393" cy="456127"/>
              </a:xfrm>
            </p:grpSpPr>
            <p:sp>
              <p:nvSpPr>
                <p:cNvPr id="251" name="Freeform 99">
                  <a:extLst>
                    <a:ext uri="{FF2B5EF4-FFF2-40B4-BE49-F238E27FC236}">
                      <a16:creationId xmlns:a16="http://schemas.microsoft.com/office/drawing/2014/main" id="{DF2E1F93-89DE-4135-A73A-0655B072B21C}"/>
                    </a:ext>
                  </a:extLst>
                </p:cNvPr>
                <p:cNvSpPr>
                  <a:spLocks noEditPoints="1"/>
                </p:cNvSpPr>
                <p:nvPr/>
              </p:nvSpPr>
              <p:spPr bwMode="auto">
                <a:xfrm>
                  <a:off x="10761737" y="7610043"/>
                  <a:ext cx="196299" cy="195627"/>
                </a:xfrm>
                <a:custGeom>
                  <a:avLst/>
                  <a:gdLst>
                    <a:gd name="T0" fmla="*/ 851 w 1023"/>
                    <a:gd name="T1" fmla="*/ 603 h 1024"/>
                    <a:gd name="T2" fmla="*/ 1023 w 1023"/>
                    <a:gd name="T3" fmla="*/ 512 h 1024"/>
                    <a:gd name="T4" fmla="*/ 851 w 1023"/>
                    <a:gd name="T5" fmla="*/ 421 h 1024"/>
                    <a:gd name="T6" fmla="*/ 955 w 1023"/>
                    <a:gd name="T7" fmla="*/ 256 h 1024"/>
                    <a:gd name="T8" fmla="*/ 760 w 1023"/>
                    <a:gd name="T9" fmla="*/ 264 h 1024"/>
                    <a:gd name="T10" fmla="*/ 768 w 1023"/>
                    <a:gd name="T11" fmla="*/ 69 h 1024"/>
                    <a:gd name="T12" fmla="*/ 603 w 1023"/>
                    <a:gd name="T13" fmla="*/ 173 h 1024"/>
                    <a:gd name="T14" fmla="*/ 512 w 1023"/>
                    <a:gd name="T15" fmla="*/ 0 h 1024"/>
                    <a:gd name="T16" fmla="*/ 421 w 1023"/>
                    <a:gd name="T17" fmla="*/ 173 h 1024"/>
                    <a:gd name="T18" fmla="*/ 256 w 1023"/>
                    <a:gd name="T19" fmla="*/ 69 h 1024"/>
                    <a:gd name="T20" fmla="*/ 264 w 1023"/>
                    <a:gd name="T21" fmla="*/ 264 h 1024"/>
                    <a:gd name="T22" fmla="*/ 69 w 1023"/>
                    <a:gd name="T23" fmla="*/ 256 h 1024"/>
                    <a:gd name="T24" fmla="*/ 173 w 1023"/>
                    <a:gd name="T25" fmla="*/ 421 h 1024"/>
                    <a:gd name="T26" fmla="*/ 0 w 1023"/>
                    <a:gd name="T27" fmla="*/ 512 h 1024"/>
                    <a:gd name="T28" fmla="*/ 173 w 1023"/>
                    <a:gd name="T29" fmla="*/ 603 h 1024"/>
                    <a:gd name="T30" fmla="*/ 69 w 1023"/>
                    <a:gd name="T31" fmla="*/ 768 h 1024"/>
                    <a:gd name="T32" fmla="*/ 264 w 1023"/>
                    <a:gd name="T33" fmla="*/ 760 h 1024"/>
                    <a:gd name="T34" fmla="*/ 256 w 1023"/>
                    <a:gd name="T35" fmla="*/ 955 h 1024"/>
                    <a:gd name="T36" fmla="*/ 421 w 1023"/>
                    <a:gd name="T37" fmla="*/ 851 h 1024"/>
                    <a:gd name="T38" fmla="*/ 512 w 1023"/>
                    <a:gd name="T39" fmla="*/ 1024 h 1024"/>
                    <a:gd name="T40" fmla="*/ 603 w 1023"/>
                    <a:gd name="T41" fmla="*/ 851 h 1024"/>
                    <a:gd name="T42" fmla="*/ 768 w 1023"/>
                    <a:gd name="T43" fmla="*/ 955 h 1024"/>
                    <a:gd name="T44" fmla="*/ 760 w 1023"/>
                    <a:gd name="T45" fmla="*/ 760 h 1024"/>
                    <a:gd name="T46" fmla="*/ 955 w 1023"/>
                    <a:gd name="T47" fmla="*/ 768 h 1024"/>
                    <a:gd name="T48" fmla="*/ 851 w 1023"/>
                    <a:gd name="T49" fmla="*/ 603 h 1024"/>
                    <a:gd name="T50" fmla="*/ 512 w 1023"/>
                    <a:gd name="T51" fmla="*/ 768 h 1024"/>
                    <a:gd name="T52" fmla="*/ 256 w 1023"/>
                    <a:gd name="T53" fmla="*/ 512 h 1024"/>
                    <a:gd name="T54" fmla="*/ 512 w 1023"/>
                    <a:gd name="T55" fmla="*/ 256 h 1024"/>
                    <a:gd name="T56" fmla="*/ 768 w 1023"/>
                    <a:gd name="T57" fmla="*/ 512 h 1024"/>
                    <a:gd name="T58" fmla="*/ 512 w 1023"/>
                    <a:gd name="T59" fmla="*/ 768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3" h="1024">
                      <a:moveTo>
                        <a:pt x="851" y="603"/>
                      </a:moveTo>
                      <a:cubicBezTo>
                        <a:pt x="1023" y="512"/>
                        <a:pt x="1023" y="512"/>
                        <a:pt x="1023" y="512"/>
                      </a:cubicBezTo>
                      <a:cubicBezTo>
                        <a:pt x="851" y="421"/>
                        <a:pt x="851" y="421"/>
                        <a:pt x="851" y="421"/>
                      </a:cubicBezTo>
                      <a:cubicBezTo>
                        <a:pt x="955" y="256"/>
                        <a:pt x="955" y="256"/>
                        <a:pt x="955" y="256"/>
                      </a:cubicBezTo>
                      <a:cubicBezTo>
                        <a:pt x="760" y="264"/>
                        <a:pt x="760" y="264"/>
                        <a:pt x="760" y="264"/>
                      </a:cubicBezTo>
                      <a:cubicBezTo>
                        <a:pt x="768" y="69"/>
                        <a:pt x="768" y="69"/>
                        <a:pt x="768" y="69"/>
                      </a:cubicBezTo>
                      <a:cubicBezTo>
                        <a:pt x="603" y="173"/>
                        <a:pt x="603" y="173"/>
                        <a:pt x="603" y="173"/>
                      </a:cubicBezTo>
                      <a:cubicBezTo>
                        <a:pt x="512" y="0"/>
                        <a:pt x="512" y="0"/>
                        <a:pt x="512" y="0"/>
                      </a:cubicBezTo>
                      <a:cubicBezTo>
                        <a:pt x="421" y="173"/>
                        <a:pt x="421" y="173"/>
                        <a:pt x="421" y="173"/>
                      </a:cubicBezTo>
                      <a:cubicBezTo>
                        <a:pt x="256" y="69"/>
                        <a:pt x="256" y="69"/>
                        <a:pt x="256" y="69"/>
                      </a:cubicBezTo>
                      <a:cubicBezTo>
                        <a:pt x="264" y="264"/>
                        <a:pt x="264" y="264"/>
                        <a:pt x="264" y="264"/>
                      </a:cubicBezTo>
                      <a:cubicBezTo>
                        <a:pt x="69" y="256"/>
                        <a:pt x="69" y="256"/>
                        <a:pt x="69" y="256"/>
                      </a:cubicBezTo>
                      <a:cubicBezTo>
                        <a:pt x="173" y="421"/>
                        <a:pt x="173" y="421"/>
                        <a:pt x="173" y="421"/>
                      </a:cubicBezTo>
                      <a:cubicBezTo>
                        <a:pt x="0" y="512"/>
                        <a:pt x="0" y="512"/>
                        <a:pt x="0" y="512"/>
                      </a:cubicBezTo>
                      <a:cubicBezTo>
                        <a:pt x="173" y="603"/>
                        <a:pt x="173" y="603"/>
                        <a:pt x="173" y="603"/>
                      </a:cubicBezTo>
                      <a:cubicBezTo>
                        <a:pt x="69" y="768"/>
                        <a:pt x="69" y="768"/>
                        <a:pt x="69" y="768"/>
                      </a:cubicBezTo>
                      <a:cubicBezTo>
                        <a:pt x="264" y="760"/>
                        <a:pt x="264" y="760"/>
                        <a:pt x="264" y="760"/>
                      </a:cubicBezTo>
                      <a:cubicBezTo>
                        <a:pt x="256" y="955"/>
                        <a:pt x="256" y="955"/>
                        <a:pt x="256" y="955"/>
                      </a:cubicBezTo>
                      <a:cubicBezTo>
                        <a:pt x="421" y="851"/>
                        <a:pt x="421" y="851"/>
                        <a:pt x="421" y="851"/>
                      </a:cubicBezTo>
                      <a:cubicBezTo>
                        <a:pt x="512" y="1024"/>
                        <a:pt x="512" y="1024"/>
                        <a:pt x="512" y="1024"/>
                      </a:cubicBezTo>
                      <a:cubicBezTo>
                        <a:pt x="603" y="851"/>
                        <a:pt x="603" y="851"/>
                        <a:pt x="603" y="851"/>
                      </a:cubicBezTo>
                      <a:cubicBezTo>
                        <a:pt x="768" y="955"/>
                        <a:pt x="768" y="955"/>
                        <a:pt x="768" y="955"/>
                      </a:cubicBezTo>
                      <a:cubicBezTo>
                        <a:pt x="760" y="760"/>
                        <a:pt x="760" y="760"/>
                        <a:pt x="760" y="760"/>
                      </a:cubicBezTo>
                      <a:cubicBezTo>
                        <a:pt x="955" y="768"/>
                        <a:pt x="955" y="768"/>
                        <a:pt x="955" y="768"/>
                      </a:cubicBezTo>
                      <a:lnTo>
                        <a:pt x="851" y="603"/>
                      </a:lnTo>
                      <a:close/>
                      <a:moveTo>
                        <a:pt x="512" y="768"/>
                      </a:moveTo>
                      <a:cubicBezTo>
                        <a:pt x="371" y="768"/>
                        <a:pt x="256" y="653"/>
                        <a:pt x="256" y="512"/>
                      </a:cubicBezTo>
                      <a:cubicBezTo>
                        <a:pt x="256" y="371"/>
                        <a:pt x="371" y="256"/>
                        <a:pt x="512" y="256"/>
                      </a:cubicBezTo>
                      <a:cubicBezTo>
                        <a:pt x="653" y="256"/>
                        <a:pt x="768" y="371"/>
                        <a:pt x="768" y="512"/>
                      </a:cubicBezTo>
                      <a:cubicBezTo>
                        <a:pt x="768" y="653"/>
                        <a:pt x="653" y="768"/>
                        <a:pt x="512" y="76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p>
              </p:txBody>
            </p:sp>
            <p:sp>
              <p:nvSpPr>
                <p:cNvPr id="252" name="Freeform 100">
                  <a:extLst>
                    <a:ext uri="{FF2B5EF4-FFF2-40B4-BE49-F238E27FC236}">
                      <a16:creationId xmlns:a16="http://schemas.microsoft.com/office/drawing/2014/main" id="{55FFA8E8-44DC-4424-9158-FF9D8ED6285E}"/>
                    </a:ext>
                  </a:extLst>
                </p:cNvPr>
                <p:cNvSpPr>
                  <a:spLocks/>
                </p:cNvSpPr>
                <p:nvPr/>
              </p:nvSpPr>
              <p:spPr bwMode="auto">
                <a:xfrm>
                  <a:off x="10761737" y="7885557"/>
                  <a:ext cx="456799" cy="53220"/>
                </a:xfrm>
                <a:custGeom>
                  <a:avLst/>
                  <a:gdLst>
                    <a:gd name="T0" fmla="*/ 2143 w 2381"/>
                    <a:gd name="T1" fmla="*/ 82 h 279"/>
                    <a:gd name="T2" fmla="*/ 1985 w 2381"/>
                    <a:gd name="T3" fmla="*/ 140 h 279"/>
                    <a:gd name="T4" fmla="*/ 1826 w 2381"/>
                    <a:gd name="T5" fmla="*/ 82 h 279"/>
                    <a:gd name="T6" fmla="*/ 1588 w 2381"/>
                    <a:gd name="T7" fmla="*/ 0 h 279"/>
                    <a:gd name="T8" fmla="*/ 1349 w 2381"/>
                    <a:gd name="T9" fmla="*/ 82 h 279"/>
                    <a:gd name="T10" fmla="*/ 1191 w 2381"/>
                    <a:gd name="T11" fmla="*/ 140 h 279"/>
                    <a:gd name="T12" fmla="*/ 1033 w 2381"/>
                    <a:gd name="T13" fmla="*/ 82 h 279"/>
                    <a:gd name="T14" fmla="*/ 794 w 2381"/>
                    <a:gd name="T15" fmla="*/ 0 h 279"/>
                    <a:gd name="T16" fmla="*/ 556 w 2381"/>
                    <a:gd name="T17" fmla="*/ 82 h 279"/>
                    <a:gd name="T18" fmla="*/ 397 w 2381"/>
                    <a:gd name="T19" fmla="*/ 140 h 279"/>
                    <a:gd name="T20" fmla="*/ 239 w 2381"/>
                    <a:gd name="T21" fmla="*/ 82 h 279"/>
                    <a:gd name="T22" fmla="*/ 0 w 2381"/>
                    <a:gd name="T23" fmla="*/ 0 h 279"/>
                    <a:gd name="T24" fmla="*/ 0 w 2381"/>
                    <a:gd name="T25" fmla="*/ 140 h 279"/>
                    <a:gd name="T26" fmla="*/ 159 w 2381"/>
                    <a:gd name="T27" fmla="*/ 197 h 279"/>
                    <a:gd name="T28" fmla="*/ 397 w 2381"/>
                    <a:gd name="T29" fmla="*/ 279 h 279"/>
                    <a:gd name="T30" fmla="*/ 636 w 2381"/>
                    <a:gd name="T31" fmla="*/ 197 h 279"/>
                    <a:gd name="T32" fmla="*/ 794 w 2381"/>
                    <a:gd name="T33" fmla="*/ 140 h 279"/>
                    <a:gd name="T34" fmla="*/ 952 w 2381"/>
                    <a:gd name="T35" fmla="*/ 197 h 279"/>
                    <a:gd name="T36" fmla="*/ 1191 w 2381"/>
                    <a:gd name="T37" fmla="*/ 279 h 279"/>
                    <a:gd name="T38" fmla="*/ 1429 w 2381"/>
                    <a:gd name="T39" fmla="*/ 197 h 279"/>
                    <a:gd name="T40" fmla="*/ 1588 w 2381"/>
                    <a:gd name="T41" fmla="*/ 140 h 279"/>
                    <a:gd name="T42" fmla="*/ 1746 w 2381"/>
                    <a:gd name="T43" fmla="*/ 197 h 279"/>
                    <a:gd name="T44" fmla="*/ 1984 w 2381"/>
                    <a:gd name="T45" fmla="*/ 279 h 279"/>
                    <a:gd name="T46" fmla="*/ 2223 w 2381"/>
                    <a:gd name="T47" fmla="*/ 197 h 279"/>
                    <a:gd name="T48" fmla="*/ 2381 w 2381"/>
                    <a:gd name="T49" fmla="*/ 140 h 279"/>
                    <a:gd name="T50" fmla="*/ 2381 w 2381"/>
                    <a:gd name="T51" fmla="*/ 0 h 279"/>
                    <a:gd name="T52" fmla="*/ 2143 w 2381"/>
                    <a:gd name="T53" fmla="*/ 82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81" h="279">
                      <a:moveTo>
                        <a:pt x="2143" y="82"/>
                      </a:moveTo>
                      <a:cubicBezTo>
                        <a:pt x="2096" y="116"/>
                        <a:pt x="2062" y="140"/>
                        <a:pt x="1985" y="140"/>
                      </a:cubicBezTo>
                      <a:cubicBezTo>
                        <a:pt x="1907" y="140"/>
                        <a:pt x="1873" y="116"/>
                        <a:pt x="1826" y="82"/>
                      </a:cubicBezTo>
                      <a:cubicBezTo>
                        <a:pt x="1774" y="46"/>
                        <a:pt x="1709" y="0"/>
                        <a:pt x="1588" y="0"/>
                      </a:cubicBezTo>
                      <a:cubicBezTo>
                        <a:pt x="1466" y="0"/>
                        <a:pt x="1401" y="46"/>
                        <a:pt x="1349" y="82"/>
                      </a:cubicBezTo>
                      <a:cubicBezTo>
                        <a:pt x="1302" y="116"/>
                        <a:pt x="1268" y="140"/>
                        <a:pt x="1191" y="140"/>
                      </a:cubicBezTo>
                      <a:cubicBezTo>
                        <a:pt x="1114" y="140"/>
                        <a:pt x="1080" y="116"/>
                        <a:pt x="1033" y="82"/>
                      </a:cubicBezTo>
                      <a:cubicBezTo>
                        <a:pt x="980" y="46"/>
                        <a:pt x="915" y="0"/>
                        <a:pt x="794" y="0"/>
                      </a:cubicBezTo>
                      <a:cubicBezTo>
                        <a:pt x="673" y="0"/>
                        <a:pt x="608" y="46"/>
                        <a:pt x="556" y="82"/>
                      </a:cubicBezTo>
                      <a:cubicBezTo>
                        <a:pt x="508" y="116"/>
                        <a:pt x="474" y="140"/>
                        <a:pt x="397" y="140"/>
                      </a:cubicBezTo>
                      <a:cubicBezTo>
                        <a:pt x="320" y="140"/>
                        <a:pt x="286" y="116"/>
                        <a:pt x="239" y="82"/>
                      </a:cubicBezTo>
                      <a:cubicBezTo>
                        <a:pt x="187" y="46"/>
                        <a:pt x="122" y="0"/>
                        <a:pt x="0" y="0"/>
                      </a:cubicBezTo>
                      <a:cubicBezTo>
                        <a:pt x="0" y="140"/>
                        <a:pt x="0" y="140"/>
                        <a:pt x="0" y="140"/>
                      </a:cubicBezTo>
                      <a:cubicBezTo>
                        <a:pt x="78" y="140"/>
                        <a:pt x="112" y="163"/>
                        <a:pt x="159" y="197"/>
                      </a:cubicBezTo>
                      <a:cubicBezTo>
                        <a:pt x="211" y="233"/>
                        <a:pt x="276" y="279"/>
                        <a:pt x="397" y="279"/>
                      </a:cubicBezTo>
                      <a:cubicBezTo>
                        <a:pt x="519" y="279"/>
                        <a:pt x="584" y="233"/>
                        <a:pt x="636" y="197"/>
                      </a:cubicBezTo>
                      <a:cubicBezTo>
                        <a:pt x="683" y="163"/>
                        <a:pt x="717" y="140"/>
                        <a:pt x="794" y="140"/>
                      </a:cubicBezTo>
                      <a:cubicBezTo>
                        <a:pt x="871" y="140"/>
                        <a:pt x="905" y="163"/>
                        <a:pt x="952" y="197"/>
                      </a:cubicBezTo>
                      <a:cubicBezTo>
                        <a:pt x="1005" y="233"/>
                        <a:pt x="1070" y="279"/>
                        <a:pt x="1191" y="279"/>
                      </a:cubicBezTo>
                      <a:cubicBezTo>
                        <a:pt x="1312" y="279"/>
                        <a:pt x="1377" y="233"/>
                        <a:pt x="1429" y="197"/>
                      </a:cubicBezTo>
                      <a:cubicBezTo>
                        <a:pt x="1476" y="163"/>
                        <a:pt x="1511" y="140"/>
                        <a:pt x="1588" y="140"/>
                      </a:cubicBezTo>
                      <a:cubicBezTo>
                        <a:pt x="1665" y="140"/>
                        <a:pt x="1699" y="163"/>
                        <a:pt x="1746" y="197"/>
                      </a:cubicBezTo>
                      <a:cubicBezTo>
                        <a:pt x="1798" y="233"/>
                        <a:pt x="1863" y="279"/>
                        <a:pt x="1984" y="279"/>
                      </a:cubicBezTo>
                      <a:cubicBezTo>
                        <a:pt x="2106" y="279"/>
                        <a:pt x="2171" y="233"/>
                        <a:pt x="2223" y="197"/>
                      </a:cubicBezTo>
                      <a:cubicBezTo>
                        <a:pt x="2270" y="163"/>
                        <a:pt x="2304" y="140"/>
                        <a:pt x="2381" y="140"/>
                      </a:cubicBezTo>
                      <a:cubicBezTo>
                        <a:pt x="2381" y="0"/>
                        <a:pt x="2381" y="0"/>
                        <a:pt x="2381" y="0"/>
                      </a:cubicBezTo>
                      <a:cubicBezTo>
                        <a:pt x="2260" y="0"/>
                        <a:pt x="2195" y="46"/>
                        <a:pt x="2143" y="8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p>
              </p:txBody>
            </p:sp>
            <p:sp>
              <p:nvSpPr>
                <p:cNvPr id="253" name="Freeform 101">
                  <a:extLst>
                    <a:ext uri="{FF2B5EF4-FFF2-40B4-BE49-F238E27FC236}">
                      <a16:creationId xmlns:a16="http://schemas.microsoft.com/office/drawing/2014/main" id="{2D4276D6-2F28-4EAF-8687-03CFA298E73B}"/>
                    </a:ext>
                  </a:extLst>
                </p:cNvPr>
                <p:cNvSpPr>
                  <a:spLocks/>
                </p:cNvSpPr>
                <p:nvPr/>
              </p:nvSpPr>
              <p:spPr bwMode="auto">
                <a:xfrm>
                  <a:off x="10799720" y="7482650"/>
                  <a:ext cx="423410" cy="402907"/>
                </a:xfrm>
                <a:custGeom>
                  <a:avLst/>
                  <a:gdLst>
                    <a:gd name="T0" fmla="*/ 2111 w 2207"/>
                    <a:gd name="T1" fmla="*/ 518 h 2109"/>
                    <a:gd name="T2" fmla="*/ 1743 w 2207"/>
                    <a:gd name="T3" fmla="*/ 148 h 2109"/>
                    <a:gd name="T4" fmla="*/ 1776 w 2207"/>
                    <a:gd name="T5" fmla="*/ 58 h 2109"/>
                    <a:gd name="T6" fmla="*/ 1645 w 2207"/>
                    <a:gd name="T7" fmla="*/ 10 h 2109"/>
                    <a:gd name="T8" fmla="*/ 1612 w 2207"/>
                    <a:gd name="T9" fmla="*/ 100 h 2109"/>
                    <a:gd name="T10" fmla="*/ 695 w 2207"/>
                    <a:gd name="T11" fmla="*/ 580 h 2109"/>
                    <a:gd name="T12" fmla="*/ 667 w 2207"/>
                    <a:gd name="T13" fmla="*/ 657 h 2109"/>
                    <a:gd name="T14" fmla="*/ 748 w 2207"/>
                    <a:gd name="T15" fmla="*/ 672 h 2109"/>
                    <a:gd name="T16" fmla="*/ 1119 w 2207"/>
                    <a:gd name="T17" fmla="*/ 808 h 2109"/>
                    <a:gd name="T18" fmla="*/ 1136 w 2207"/>
                    <a:gd name="T19" fmla="*/ 817 h 2109"/>
                    <a:gd name="T20" fmla="*/ 1154 w 2207"/>
                    <a:gd name="T21" fmla="*/ 817 h 2109"/>
                    <a:gd name="T22" fmla="*/ 1161 w 2207"/>
                    <a:gd name="T23" fmla="*/ 817 h 2109"/>
                    <a:gd name="T24" fmla="*/ 1343 w 2207"/>
                    <a:gd name="T25" fmla="*/ 840 h 2109"/>
                    <a:gd name="T26" fmla="*/ 1018 w 2207"/>
                    <a:gd name="T27" fmla="*/ 1733 h 2109"/>
                    <a:gd name="T28" fmla="*/ 993 w 2207"/>
                    <a:gd name="T29" fmla="*/ 1732 h 2109"/>
                    <a:gd name="T30" fmla="*/ 364 w 2207"/>
                    <a:gd name="T31" fmla="*/ 1837 h 2109"/>
                    <a:gd name="T32" fmla="*/ 0 w 2207"/>
                    <a:gd name="T33" fmla="*/ 2007 h 2109"/>
                    <a:gd name="T34" fmla="*/ 121 w 2207"/>
                    <a:gd name="T35" fmla="*/ 2077 h 2109"/>
                    <a:gd name="T36" fmla="*/ 199 w 2207"/>
                    <a:gd name="T37" fmla="*/ 2109 h 2109"/>
                    <a:gd name="T38" fmla="*/ 277 w 2207"/>
                    <a:gd name="T39" fmla="*/ 2077 h 2109"/>
                    <a:gd name="T40" fmla="*/ 596 w 2207"/>
                    <a:gd name="T41" fmla="*/ 1970 h 2109"/>
                    <a:gd name="T42" fmla="*/ 915 w 2207"/>
                    <a:gd name="T43" fmla="*/ 2077 h 2109"/>
                    <a:gd name="T44" fmla="*/ 993 w 2207"/>
                    <a:gd name="T45" fmla="*/ 2109 h 2109"/>
                    <a:gd name="T46" fmla="*/ 1071 w 2207"/>
                    <a:gd name="T47" fmla="*/ 2077 h 2109"/>
                    <a:gd name="T48" fmla="*/ 1390 w 2207"/>
                    <a:gd name="T49" fmla="*/ 1970 h 2109"/>
                    <a:gd name="T50" fmla="*/ 1708 w 2207"/>
                    <a:gd name="T51" fmla="*/ 2077 h 2109"/>
                    <a:gd name="T52" fmla="*/ 1786 w 2207"/>
                    <a:gd name="T53" fmla="*/ 2109 h 2109"/>
                    <a:gd name="T54" fmla="*/ 1865 w 2207"/>
                    <a:gd name="T55" fmla="*/ 2077 h 2109"/>
                    <a:gd name="T56" fmla="*/ 1986 w 2207"/>
                    <a:gd name="T57" fmla="*/ 2007 h 2109"/>
                    <a:gd name="T58" fmla="*/ 1622 w 2207"/>
                    <a:gd name="T59" fmla="*/ 1837 h 2109"/>
                    <a:gd name="T60" fmla="*/ 1163 w 2207"/>
                    <a:gd name="T61" fmla="*/ 1740 h 2109"/>
                    <a:gd name="T62" fmla="*/ 1474 w 2207"/>
                    <a:gd name="T63" fmla="*/ 887 h 2109"/>
                    <a:gd name="T64" fmla="*/ 1633 w 2207"/>
                    <a:gd name="T65" fmla="*/ 991 h 2109"/>
                    <a:gd name="T66" fmla="*/ 1647 w 2207"/>
                    <a:gd name="T67" fmla="*/ 1003 h 2109"/>
                    <a:gd name="T68" fmla="*/ 1665 w 2207"/>
                    <a:gd name="T69" fmla="*/ 1006 h 2109"/>
                    <a:gd name="T70" fmla="*/ 2037 w 2207"/>
                    <a:gd name="T71" fmla="*/ 1142 h 2109"/>
                    <a:gd name="T72" fmla="*/ 2109 w 2207"/>
                    <a:gd name="T73" fmla="*/ 1182 h 2109"/>
                    <a:gd name="T74" fmla="*/ 2137 w 2207"/>
                    <a:gd name="T75" fmla="*/ 1105 h 2109"/>
                    <a:gd name="T76" fmla="*/ 2111 w 2207"/>
                    <a:gd name="T77" fmla="*/ 518 h 2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07" h="2109">
                      <a:moveTo>
                        <a:pt x="2111" y="518"/>
                      </a:moveTo>
                      <a:cubicBezTo>
                        <a:pt x="2035" y="353"/>
                        <a:pt x="1905" y="224"/>
                        <a:pt x="1743" y="148"/>
                      </a:cubicBezTo>
                      <a:cubicBezTo>
                        <a:pt x="1776" y="58"/>
                        <a:pt x="1776" y="58"/>
                        <a:pt x="1776" y="58"/>
                      </a:cubicBezTo>
                      <a:cubicBezTo>
                        <a:pt x="1645" y="10"/>
                        <a:pt x="1645" y="10"/>
                        <a:pt x="1645" y="10"/>
                      </a:cubicBezTo>
                      <a:cubicBezTo>
                        <a:pt x="1612" y="100"/>
                        <a:pt x="1612" y="100"/>
                        <a:pt x="1612" y="100"/>
                      </a:cubicBezTo>
                      <a:cubicBezTo>
                        <a:pt x="1233" y="0"/>
                        <a:pt x="832" y="204"/>
                        <a:pt x="695" y="580"/>
                      </a:cubicBezTo>
                      <a:cubicBezTo>
                        <a:pt x="667" y="657"/>
                        <a:pt x="667" y="657"/>
                        <a:pt x="667" y="657"/>
                      </a:cubicBezTo>
                      <a:cubicBezTo>
                        <a:pt x="748" y="672"/>
                        <a:pt x="748" y="672"/>
                        <a:pt x="748" y="672"/>
                      </a:cubicBezTo>
                      <a:cubicBezTo>
                        <a:pt x="878" y="697"/>
                        <a:pt x="1004" y="742"/>
                        <a:pt x="1119" y="808"/>
                      </a:cubicBezTo>
                      <a:cubicBezTo>
                        <a:pt x="1136" y="817"/>
                        <a:pt x="1136" y="817"/>
                        <a:pt x="1136" y="817"/>
                      </a:cubicBezTo>
                      <a:cubicBezTo>
                        <a:pt x="1154" y="817"/>
                        <a:pt x="1154" y="817"/>
                        <a:pt x="1154" y="817"/>
                      </a:cubicBezTo>
                      <a:cubicBezTo>
                        <a:pt x="1157" y="817"/>
                        <a:pt x="1159" y="817"/>
                        <a:pt x="1161" y="817"/>
                      </a:cubicBezTo>
                      <a:cubicBezTo>
                        <a:pt x="1223" y="817"/>
                        <a:pt x="1284" y="824"/>
                        <a:pt x="1343" y="840"/>
                      </a:cubicBezTo>
                      <a:cubicBezTo>
                        <a:pt x="1018" y="1733"/>
                        <a:pt x="1018" y="1733"/>
                        <a:pt x="1018" y="1733"/>
                      </a:cubicBezTo>
                      <a:cubicBezTo>
                        <a:pt x="1009" y="1733"/>
                        <a:pt x="1001" y="1732"/>
                        <a:pt x="993" y="1732"/>
                      </a:cubicBezTo>
                      <a:cubicBezTo>
                        <a:pt x="777" y="1732"/>
                        <a:pt x="566" y="1768"/>
                        <a:pt x="364" y="1837"/>
                      </a:cubicBezTo>
                      <a:cubicBezTo>
                        <a:pt x="237" y="1881"/>
                        <a:pt x="115" y="1938"/>
                        <a:pt x="0" y="2007"/>
                      </a:cubicBezTo>
                      <a:cubicBezTo>
                        <a:pt x="53" y="2029"/>
                        <a:pt x="92" y="2057"/>
                        <a:pt x="121" y="2077"/>
                      </a:cubicBezTo>
                      <a:cubicBezTo>
                        <a:pt x="162" y="2106"/>
                        <a:pt x="166" y="2109"/>
                        <a:pt x="199" y="2109"/>
                      </a:cubicBezTo>
                      <a:cubicBezTo>
                        <a:pt x="232" y="2109"/>
                        <a:pt x="237" y="2106"/>
                        <a:pt x="277" y="2077"/>
                      </a:cubicBezTo>
                      <a:cubicBezTo>
                        <a:pt x="335" y="2037"/>
                        <a:pt x="431" y="1970"/>
                        <a:pt x="596" y="1970"/>
                      </a:cubicBezTo>
                      <a:cubicBezTo>
                        <a:pt x="761" y="1970"/>
                        <a:pt x="857" y="2037"/>
                        <a:pt x="915" y="2077"/>
                      </a:cubicBezTo>
                      <a:cubicBezTo>
                        <a:pt x="956" y="2106"/>
                        <a:pt x="960" y="2109"/>
                        <a:pt x="993" y="2109"/>
                      </a:cubicBezTo>
                      <a:cubicBezTo>
                        <a:pt x="1026" y="2109"/>
                        <a:pt x="1030" y="2106"/>
                        <a:pt x="1071" y="2077"/>
                      </a:cubicBezTo>
                      <a:cubicBezTo>
                        <a:pt x="1128" y="2037"/>
                        <a:pt x="1224" y="1970"/>
                        <a:pt x="1390" y="1970"/>
                      </a:cubicBezTo>
                      <a:cubicBezTo>
                        <a:pt x="1555" y="1970"/>
                        <a:pt x="1651" y="2037"/>
                        <a:pt x="1708" y="2077"/>
                      </a:cubicBezTo>
                      <a:cubicBezTo>
                        <a:pt x="1749" y="2106"/>
                        <a:pt x="1753" y="2109"/>
                        <a:pt x="1786" y="2109"/>
                      </a:cubicBezTo>
                      <a:cubicBezTo>
                        <a:pt x="1819" y="2109"/>
                        <a:pt x="1824" y="2106"/>
                        <a:pt x="1865" y="2077"/>
                      </a:cubicBezTo>
                      <a:cubicBezTo>
                        <a:pt x="1894" y="2057"/>
                        <a:pt x="1933" y="2029"/>
                        <a:pt x="1986" y="2007"/>
                      </a:cubicBezTo>
                      <a:cubicBezTo>
                        <a:pt x="1871" y="1938"/>
                        <a:pt x="1749" y="1881"/>
                        <a:pt x="1622" y="1837"/>
                      </a:cubicBezTo>
                      <a:cubicBezTo>
                        <a:pt x="1474" y="1786"/>
                        <a:pt x="1320" y="1754"/>
                        <a:pt x="1163" y="1740"/>
                      </a:cubicBezTo>
                      <a:cubicBezTo>
                        <a:pt x="1474" y="887"/>
                        <a:pt x="1474" y="887"/>
                        <a:pt x="1474" y="887"/>
                      </a:cubicBezTo>
                      <a:cubicBezTo>
                        <a:pt x="1531" y="914"/>
                        <a:pt x="1584" y="949"/>
                        <a:pt x="1633" y="991"/>
                      </a:cubicBezTo>
                      <a:cubicBezTo>
                        <a:pt x="1647" y="1003"/>
                        <a:pt x="1647" y="1003"/>
                        <a:pt x="1647" y="1003"/>
                      </a:cubicBezTo>
                      <a:cubicBezTo>
                        <a:pt x="1665" y="1006"/>
                        <a:pt x="1665" y="1006"/>
                        <a:pt x="1665" y="1006"/>
                      </a:cubicBezTo>
                      <a:cubicBezTo>
                        <a:pt x="1796" y="1031"/>
                        <a:pt x="1921" y="1076"/>
                        <a:pt x="2037" y="1142"/>
                      </a:cubicBezTo>
                      <a:cubicBezTo>
                        <a:pt x="2109" y="1182"/>
                        <a:pt x="2109" y="1182"/>
                        <a:pt x="2109" y="1182"/>
                      </a:cubicBezTo>
                      <a:cubicBezTo>
                        <a:pt x="2137" y="1105"/>
                        <a:pt x="2137" y="1105"/>
                        <a:pt x="2137" y="1105"/>
                      </a:cubicBezTo>
                      <a:cubicBezTo>
                        <a:pt x="2207" y="912"/>
                        <a:pt x="2198" y="704"/>
                        <a:pt x="2111" y="51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p>
              </p:txBody>
            </p:sp>
          </p:grpSp>
        </p:grpSp>
      </p:grpSp>
      <p:sp>
        <p:nvSpPr>
          <p:cNvPr id="8" name="TextBox 76">
            <a:extLst>
              <a:ext uri="{FF2B5EF4-FFF2-40B4-BE49-F238E27FC236}">
                <a16:creationId xmlns:a16="http://schemas.microsoft.com/office/drawing/2014/main" id="{C53CCB01-81DC-800C-C8E8-207DD472C85F}"/>
              </a:ext>
            </a:extLst>
          </p:cNvPr>
          <p:cNvSpPr txBox="1"/>
          <p:nvPr/>
        </p:nvSpPr>
        <p:spPr>
          <a:xfrm>
            <a:off x="5415753" y="9585227"/>
            <a:ext cx="38472" cy="153888"/>
          </a:xfrm>
          <a:prstGeom prst="rect">
            <a:avLst/>
          </a:prstGeom>
          <a:noFill/>
          <a:ln>
            <a:noFill/>
          </a:ln>
        </p:spPr>
        <p:txBody>
          <a:bodyPr wrap="none" lIns="0" tIns="0" rIns="0" bIns="0" rtlCol="0" anchor="t">
            <a:spAutoFit/>
          </a:bodyPr>
          <a:lstStyle/>
          <a:p>
            <a:pPr algn="r"/>
            <a:r>
              <a:rPr lang="en-US" sz="1000" b="1" dirty="0">
                <a:solidFill>
                  <a:srgbClr val="404040"/>
                </a:solidFill>
                <a:highlight>
                  <a:srgbClr val="FFFF00"/>
                </a:highlight>
                <a:latin typeface="Trebuchet MS" panose="020B0603020202020204" pitchFamily="34" charset="0"/>
                <a:cs typeface="Arial" panose="020B0604020202020204" pitchFamily="34" charset="0"/>
              </a:rPr>
              <a:t> </a:t>
            </a:r>
            <a:endParaRPr lang="en-ZA" sz="1000" dirty="0">
              <a:solidFill>
                <a:srgbClr val="404040"/>
              </a:solidFill>
              <a:highlight>
                <a:srgbClr val="FFFF00"/>
              </a:highlight>
              <a:latin typeface="Trebuchet MS" panose="020B0603020202020204" pitchFamily="34" charset="0"/>
              <a:cs typeface="Arial" panose="020B0604020202020204" pitchFamily="34" charset="0"/>
            </a:endParaRPr>
          </a:p>
        </p:txBody>
      </p:sp>
      <p:sp>
        <p:nvSpPr>
          <p:cNvPr id="13" name="TextBox 76">
            <a:extLst>
              <a:ext uri="{FF2B5EF4-FFF2-40B4-BE49-F238E27FC236}">
                <a16:creationId xmlns:a16="http://schemas.microsoft.com/office/drawing/2014/main" id="{4FC5BE41-0F71-F0CA-44AD-656D5636F481}"/>
              </a:ext>
            </a:extLst>
          </p:cNvPr>
          <p:cNvSpPr txBox="1"/>
          <p:nvPr/>
        </p:nvSpPr>
        <p:spPr>
          <a:xfrm>
            <a:off x="2257837" y="9585227"/>
            <a:ext cx="3196388"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1903053512"/>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 name="תמונה 44">
            <a:extLst>
              <a:ext uri="{FF2B5EF4-FFF2-40B4-BE49-F238E27FC236}">
                <a16:creationId xmlns:a16="http://schemas.microsoft.com/office/drawing/2014/main" id="{14347862-AE4C-7434-C569-AE2BFE8DAC1C}"/>
              </a:ext>
            </a:extLst>
          </p:cNvPr>
          <p:cNvPicPr preferRelativeResize="0">
            <a:picLocks/>
          </p:cNvPicPr>
          <p:nvPr/>
        </p:nvPicPr>
        <p:blipFill>
          <a:blip r:embed="rId2"/>
          <a:stretch>
            <a:fillRect/>
          </a:stretch>
        </p:blipFill>
        <p:spPr>
          <a:xfrm>
            <a:off x="766730" y="5808095"/>
            <a:ext cx="5400000" cy="3531600"/>
          </a:xfrm>
          <a:prstGeom prst="rect">
            <a:avLst/>
          </a:prstGeom>
        </p:spPr>
      </p:pic>
      <p:pic>
        <p:nvPicPr>
          <p:cNvPr id="39" name="תמונה 38">
            <a:extLst>
              <a:ext uri="{FF2B5EF4-FFF2-40B4-BE49-F238E27FC236}">
                <a16:creationId xmlns:a16="http://schemas.microsoft.com/office/drawing/2014/main" id="{CB2911F2-402F-6485-39F0-7E7952CB490C}"/>
              </a:ext>
            </a:extLst>
          </p:cNvPr>
          <p:cNvPicPr preferRelativeResize="0">
            <a:picLocks/>
          </p:cNvPicPr>
          <p:nvPr/>
        </p:nvPicPr>
        <p:blipFill>
          <a:blip r:embed="rId3"/>
          <a:stretch>
            <a:fillRect/>
          </a:stretch>
        </p:blipFill>
        <p:spPr>
          <a:xfrm>
            <a:off x="756925" y="2162690"/>
            <a:ext cx="5400000" cy="3531600"/>
          </a:xfrm>
          <a:prstGeom prst="rect">
            <a:avLst/>
          </a:prstGeom>
        </p:spPr>
      </p:pic>
      <p:grpSp>
        <p:nvGrpSpPr>
          <p:cNvPr id="32" name="קבוצה 31">
            <a:extLst>
              <a:ext uri="{FF2B5EF4-FFF2-40B4-BE49-F238E27FC236}">
                <a16:creationId xmlns:a16="http://schemas.microsoft.com/office/drawing/2014/main" id="{2D973651-116F-6234-AA5E-248BC63DF99D}"/>
              </a:ext>
            </a:extLst>
          </p:cNvPr>
          <p:cNvGrpSpPr/>
          <p:nvPr/>
        </p:nvGrpSpPr>
        <p:grpSpPr>
          <a:xfrm>
            <a:off x="638690" y="542510"/>
            <a:ext cx="3692103" cy="487844"/>
            <a:chOff x="638690" y="542510"/>
            <a:chExt cx="3692103" cy="487844"/>
          </a:xfrm>
        </p:grpSpPr>
        <p:grpSp>
          <p:nvGrpSpPr>
            <p:cNvPr id="2" name="Group 57">
              <a:extLst>
                <a:ext uri="{FF2B5EF4-FFF2-40B4-BE49-F238E27FC236}">
                  <a16:creationId xmlns:a16="http://schemas.microsoft.com/office/drawing/2014/main" id="{3F42D77C-3A6F-48E4-9ED8-FB84A3038073}"/>
                </a:ext>
              </a:extLst>
            </p:cNvPr>
            <p:cNvGrpSpPr/>
            <p:nvPr/>
          </p:nvGrpSpPr>
          <p:grpSpPr>
            <a:xfrm>
              <a:off x="638690" y="551477"/>
              <a:ext cx="1664874" cy="418471"/>
              <a:chOff x="657159" y="2742373"/>
              <a:chExt cx="2255520" cy="747601"/>
            </a:xfrm>
          </p:grpSpPr>
          <p:sp>
            <p:nvSpPr>
              <p:cNvPr id="3" name="Freeform: Shape 77">
                <a:extLst>
                  <a:ext uri="{FF2B5EF4-FFF2-40B4-BE49-F238E27FC236}">
                    <a16:creationId xmlns:a16="http://schemas.microsoft.com/office/drawing/2014/main" id="{0081848A-528C-4B2D-AF2E-18EC2F3A28A5}"/>
                  </a:ext>
                </a:extLst>
              </p:cNvPr>
              <p:cNvSpPr/>
              <p:nvPr/>
            </p:nvSpPr>
            <p:spPr>
              <a:xfrm>
                <a:off x="657159" y="2742373"/>
                <a:ext cx="2255520" cy="140677"/>
              </a:xfrm>
              <a:custGeom>
                <a:avLst/>
                <a:gdLst>
                  <a:gd name="connsiteX0" fmla="*/ 0 w 2225040"/>
                  <a:gd name="connsiteY0" fmla="*/ 91440 h 91440"/>
                  <a:gd name="connsiteX1" fmla="*/ 0 w 2225040"/>
                  <a:gd name="connsiteY1" fmla="*/ 91440 h 91440"/>
                  <a:gd name="connsiteX2" fmla="*/ 71120 w 2225040"/>
                  <a:gd name="connsiteY2" fmla="*/ 0 h 91440"/>
                  <a:gd name="connsiteX3" fmla="*/ 71120 w 2225040"/>
                  <a:gd name="connsiteY3" fmla="*/ 0 h 91440"/>
                  <a:gd name="connsiteX4" fmla="*/ 2225040 w 2225040"/>
                  <a:gd name="connsiteY4" fmla="*/ 0 h 91440"/>
                  <a:gd name="connsiteX5" fmla="*/ 1544320 w 2225040"/>
                  <a:gd name="connsiteY5" fmla="*/ 81280 h 91440"/>
                  <a:gd name="connsiteX6" fmla="*/ 0 w 2225040"/>
                  <a:gd name="connsiteY6" fmla="*/ 91440 h 91440"/>
                  <a:gd name="connsiteX0" fmla="*/ 0 w 2255520"/>
                  <a:gd name="connsiteY0" fmla="*/ 137160 h 137160"/>
                  <a:gd name="connsiteX1" fmla="*/ 30480 w 2255520"/>
                  <a:gd name="connsiteY1" fmla="*/ 91440 h 137160"/>
                  <a:gd name="connsiteX2" fmla="*/ 101600 w 2255520"/>
                  <a:gd name="connsiteY2" fmla="*/ 0 h 137160"/>
                  <a:gd name="connsiteX3" fmla="*/ 101600 w 2255520"/>
                  <a:gd name="connsiteY3" fmla="*/ 0 h 137160"/>
                  <a:gd name="connsiteX4" fmla="*/ 2255520 w 2255520"/>
                  <a:gd name="connsiteY4" fmla="*/ 0 h 137160"/>
                  <a:gd name="connsiteX5" fmla="*/ 1574800 w 2255520"/>
                  <a:gd name="connsiteY5" fmla="*/ 81280 h 137160"/>
                  <a:gd name="connsiteX6" fmla="*/ 0 w 2255520"/>
                  <a:gd name="connsiteY6" fmla="*/ 137160 h 137160"/>
                  <a:gd name="connsiteX0" fmla="*/ 0 w 2255520"/>
                  <a:gd name="connsiteY0" fmla="*/ 137160 h 139700"/>
                  <a:gd name="connsiteX1" fmla="*/ 30480 w 2255520"/>
                  <a:gd name="connsiteY1" fmla="*/ 91440 h 139700"/>
                  <a:gd name="connsiteX2" fmla="*/ 101600 w 2255520"/>
                  <a:gd name="connsiteY2" fmla="*/ 0 h 139700"/>
                  <a:gd name="connsiteX3" fmla="*/ 101600 w 2255520"/>
                  <a:gd name="connsiteY3" fmla="*/ 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37160 h 139700"/>
                  <a:gd name="connsiteX1" fmla="*/ 30480 w 2255520"/>
                  <a:gd name="connsiteY1" fmla="*/ 91440 h 139700"/>
                  <a:gd name="connsiteX2" fmla="*/ 101600 w 2255520"/>
                  <a:gd name="connsiteY2" fmla="*/ 0 h 139700"/>
                  <a:gd name="connsiteX3" fmla="*/ 101600 w 2255520"/>
                  <a:gd name="connsiteY3" fmla="*/ 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37160 h 139700"/>
                  <a:gd name="connsiteX1" fmla="*/ 30480 w 2255520"/>
                  <a:gd name="connsiteY1" fmla="*/ 91440 h 139700"/>
                  <a:gd name="connsiteX2" fmla="*/ 101600 w 2255520"/>
                  <a:gd name="connsiteY2" fmla="*/ 0 h 139700"/>
                  <a:gd name="connsiteX3" fmla="*/ 101600 w 2255520"/>
                  <a:gd name="connsiteY3" fmla="*/ 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49860 h 152400"/>
                  <a:gd name="connsiteX1" fmla="*/ 30480 w 2255520"/>
                  <a:gd name="connsiteY1" fmla="*/ 104140 h 152400"/>
                  <a:gd name="connsiteX2" fmla="*/ 101600 w 2255520"/>
                  <a:gd name="connsiteY2" fmla="*/ 12700 h 152400"/>
                  <a:gd name="connsiteX3" fmla="*/ 248920 w 2255520"/>
                  <a:gd name="connsiteY3" fmla="*/ 0 h 152400"/>
                  <a:gd name="connsiteX4" fmla="*/ 2255520 w 2255520"/>
                  <a:gd name="connsiteY4" fmla="*/ 12700 h 152400"/>
                  <a:gd name="connsiteX5" fmla="*/ 1577340 w 2255520"/>
                  <a:gd name="connsiteY5" fmla="*/ 152400 h 152400"/>
                  <a:gd name="connsiteX6" fmla="*/ 0 w 2255520"/>
                  <a:gd name="connsiteY6" fmla="*/ 149860 h 152400"/>
                  <a:gd name="connsiteX0" fmla="*/ 0 w 2255520"/>
                  <a:gd name="connsiteY0" fmla="*/ 144780 h 147320"/>
                  <a:gd name="connsiteX1" fmla="*/ 30480 w 2255520"/>
                  <a:gd name="connsiteY1" fmla="*/ 99060 h 147320"/>
                  <a:gd name="connsiteX2" fmla="*/ 101600 w 2255520"/>
                  <a:gd name="connsiteY2" fmla="*/ 7620 h 147320"/>
                  <a:gd name="connsiteX3" fmla="*/ 259080 w 2255520"/>
                  <a:gd name="connsiteY3" fmla="*/ 0 h 147320"/>
                  <a:gd name="connsiteX4" fmla="*/ 2255520 w 2255520"/>
                  <a:gd name="connsiteY4" fmla="*/ 7620 h 147320"/>
                  <a:gd name="connsiteX5" fmla="*/ 1577340 w 2255520"/>
                  <a:gd name="connsiteY5" fmla="*/ 147320 h 147320"/>
                  <a:gd name="connsiteX6" fmla="*/ 0 w 2255520"/>
                  <a:gd name="connsiteY6" fmla="*/ 144780 h 147320"/>
                  <a:gd name="connsiteX0" fmla="*/ 0 w 2255520"/>
                  <a:gd name="connsiteY0" fmla="*/ 137160 h 139700"/>
                  <a:gd name="connsiteX1" fmla="*/ 30480 w 2255520"/>
                  <a:gd name="connsiteY1" fmla="*/ 91440 h 139700"/>
                  <a:gd name="connsiteX2" fmla="*/ 101600 w 2255520"/>
                  <a:gd name="connsiteY2" fmla="*/ 0 h 139700"/>
                  <a:gd name="connsiteX3" fmla="*/ 271780 w 2255520"/>
                  <a:gd name="connsiteY3" fmla="*/ 254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37160 h 139700"/>
                  <a:gd name="connsiteX1" fmla="*/ 30480 w 2255520"/>
                  <a:gd name="connsiteY1" fmla="*/ 91440 h 139700"/>
                  <a:gd name="connsiteX2" fmla="*/ 215900 w 2255520"/>
                  <a:gd name="connsiteY2" fmla="*/ 0 h 139700"/>
                  <a:gd name="connsiteX3" fmla="*/ 271780 w 2255520"/>
                  <a:gd name="connsiteY3" fmla="*/ 254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37627 h 140167"/>
                  <a:gd name="connsiteX1" fmla="*/ 30480 w 2255520"/>
                  <a:gd name="connsiteY1" fmla="*/ 91907 h 140167"/>
                  <a:gd name="connsiteX2" fmla="*/ 215900 w 2255520"/>
                  <a:gd name="connsiteY2" fmla="*/ 467 h 140167"/>
                  <a:gd name="connsiteX3" fmla="*/ 271780 w 2255520"/>
                  <a:gd name="connsiteY3" fmla="*/ 3007 h 140167"/>
                  <a:gd name="connsiteX4" fmla="*/ 2255520 w 2255520"/>
                  <a:gd name="connsiteY4" fmla="*/ 467 h 140167"/>
                  <a:gd name="connsiteX5" fmla="*/ 1577340 w 2255520"/>
                  <a:gd name="connsiteY5" fmla="*/ 140167 h 140167"/>
                  <a:gd name="connsiteX6" fmla="*/ 0 w 2255520"/>
                  <a:gd name="connsiteY6" fmla="*/ 137627 h 140167"/>
                  <a:gd name="connsiteX0" fmla="*/ 0 w 2255520"/>
                  <a:gd name="connsiteY0" fmla="*/ 137463 h 140003"/>
                  <a:gd name="connsiteX1" fmla="*/ 30480 w 2255520"/>
                  <a:gd name="connsiteY1" fmla="*/ 91743 h 140003"/>
                  <a:gd name="connsiteX2" fmla="*/ 215900 w 2255520"/>
                  <a:gd name="connsiteY2" fmla="*/ 303 h 140003"/>
                  <a:gd name="connsiteX3" fmla="*/ 276860 w 2255520"/>
                  <a:gd name="connsiteY3" fmla="*/ 5383 h 140003"/>
                  <a:gd name="connsiteX4" fmla="*/ 2255520 w 2255520"/>
                  <a:gd name="connsiteY4" fmla="*/ 303 h 140003"/>
                  <a:gd name="connsiteX5" fmla="*/ 1577340 w 2255520"/>
                  <a:gd name="connsiteY5" fmla="*/ 140003 h 140003"/>
                  <a:gd name="connsiteX6" fmla="*/ 0 w 2255520"/>
                  <a:gd name="connsiteY6" fmla="*/ 137463 h 140003"/>
                  <a:gd name="connsiteX0" fmla="*/ 0 w 2255520"/>
                  <a:gd name="connsiteY0" fmla="*/ 138137 h 140677"/>
                  <a:gd name="connsiteX1" fmla="*/ 30480 w 2255520"/>
                  <a:gd name="connsiteY1" fmla="*/ 92417 h 140677"/>
                  <a:gd name="connsiteX2" fmla="*/ 215900 w 2255520"/>
                  <a:gd name="connsiteY2" fmla="*/ 977 h 140677"/>
                  <a:gd name="connsiteX3" fmla="*/ 292100 w 2255520"/>
                  <a:gd name="connsiteY3" fmla="*/ 977 h 140677"/>
                  <a:gd name="connsiteX4" fmla="*/ 2255520 w 2255520"/>
                  <a:gd name="connsiteY4" fmla="*/ 977 h 140677"/>
                  <a:gd name="connsiteX5" fmla="*/ 1577340 w 2255520"/>
                  <a:gd name="connsiteY5" fmla="*/ 140677 h 140677"/>
                  <a:gd name="connsiteX6" fmla="*/ 0 w 2255520"/>
                  <a:gd name="connsiteY6" fmla="*/ 138137 h 140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5520" h="140677">
                    <a:moveTo>
                      <a:pt x="0" y="138137"/>
                    </a:moveTo>
                    <a:lnTo>
                      <a:pt x="30480" y="92417"/>
                    </a:lnTo>
                    <a:lnTo>
                      <a:pt x="215900" y="977"/>
                    </a:lnTo>
                    <a:cubicBezTo>
                      <a:pt x="234527" y="-716"/>
                      <a:pt x="273473" y="130"/>
                      <a:pt x="292100" y="977"/>
                    </a:cubicBezTo>
                    <a:lnTo>
                      <a:pt x="2255520" y="977"/>
                    </a:lnTo>
                    <a:lnTo>
                      <a:pt x="1577340" y="140677"/>
                    </a:lnTo>
                    <a:lnTo>
                      <a:pt x="0" y="138137"/>
                    </a:lnTo>
                    <a:close/>
                  </a:path>
                </a:pathLst>
              </a:custGeom>
              <a:solidFill>
                <a:srgbClr val="C5C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highlight>
                    <a:srgbClr val="FFFF00"/>
                  </a:highlight>
                </a:endParaRPr>
              </a:p>
            </p:txBody>
          </p:sp>
          <p:sp>
            <p:nvSpPr>
              <p:cNvPr id="4" name="Rectangle: Rounded Corners 78">
                <a:extLst>
                  <a:ext uri="{FF2B5EF4-FFF2-40B4-BE49-F238E27FC236}">
                    <a16:creationId xmlns:a16="http://schemas.microsoft.com/office/drawing/2014/main" id="{DD4A9557-DABB-41B4-99DE-B12CAF7F3470}"/>
                  </a:ext>
                </a:extLst>
              </p:cNvPr>
              <p:cNvSpPr/>
              <p:nvPr/>
            </p:nvSpPr>
            <p:spPr>
              <a:xfrm>
                <a:off x="657159" y="2850211"/>
                <a:ext cx="2024262" cy="639763"/>
              </a:xfrm>
              <a:prstGeom prst="roundRect">
                <a:avLst/>
              </a:prstGeom>
              <a:noFill/>
              <a:ln w="76200">
                <a:solidFill>
                  <a:srgbClr val="C5C5C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highlight>
                    <a:srgbClr val="FFFF00"/>
                  </a:highlight>
                </a:endParaRPr>
              </a:p>
            </p:txBody>
          </p:sp>
        </p:grpSp>
        <p:sp>
          <p:nvSpPr>
            <p:cNvPr id="5" name="Freeform 16">
              <a:extLst>
                <a:ext uri="{FF2B5EF4-FFF2-40B4-BE49-F238E27FC236}">
                  <a16:creationId xmlns:a16="http://schemas.microsoft.com/office/drawing/2014/main" id="{892C9F51-8578-42AB-8CFA-0BC906D0B2DD}"/>
                </a:ext>
              </a:extLst>
            </p:cNvPr>
            <p:cNvSpPr>
              <a:spLocks/>
            </p:cNvSpPr>
            <p:nvPr/>
          </p:nvSpPr>
          <p:spPr bwMode="auto">
            <a:xfrm flipH="1">
              <a:off x="1867270" y="542510"/>
              <a:ext cx="2151877" cy="487844"/>
            </a:xfrm>
            <a:custGeom>
              <a:avLst/>
              <a:gdLst>
                <a:gd name="T0" fmla="*/ 42 w 1420"/>
                <a:gd name="T1" fmla="*/ 0 h 320"/>
                <a:gd name="T2" fmla="*/ 0 w 1420"/>
                <a:gd name="T3" fmla="*/ 42 h 320"/>
                <a:gd name="T4" fmla="*/ 0 w 1420"/>
                <a:gd name="T5" fmla="*/ 278 h 320"/>
                <a:gd name="T6" fmla="*/ 42 w 1420"/>
                <a:gd name="T7" fmla="*/ 320 h 320"/>
                <a:gd name="T8" fmla="*/ 1260 w 1420"/>
                <a:gd name="T9" fmla="*/ 320 h 320"/>
                <a:gd name="T10" fmla="*/ 1420 w 1420"/>
                <a:gd name="T11" fmla="*/ 160 h 320"/>
                <a:gd name="T12" fmla="*/ 1260 w 1420"/>
                <a:gd name="T13" fmla="*/ 0 h 320"/>
                <a:gd name="T14" fmla="*/ 42 w 1420"/>
                <a:gd name="T15" fmla="*/ 0 h 3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0" h="320">
                  <a:moveTo>
                    <a:pt x="42" y="0"/>
                  </a:moveTo>
                  <a:cubicBezTo>
                    <a:pt x="19" y="0"/>
                    <a:pt x="0" y="19"/>
                    <a:pt x="0" y="42"/>
                  </a:cubicBezTo>
                  <a:cubicBezTo>
                    <a:pt x="0" y="278"/>
                    <a:pt x="0" y="278"/>
                    <a:pt x="0" y="278"/>
                  </a:cubicBezTo>
                  <a:cubicBezTo>
                    <a:pt x="0" y="302"/>
                    <a:pt x="19" y="320"/>
                    <a:pt x="42" y="320"/>
                  </a:cubicBezTo>
                  <a:cubicBezTo>
                    <a:pt x="1260" y="320"/>
                    <a:pt x="1260" y="320"/>
                    <a:pt x="1260" y="320"/>
                  </a:cubicBezTo>
                  <a:cubicBezTo>
                    <a:pt x="1348" y="320"/>
                    <a:pt x="1420" y="249"/>
                    <a:pt x="1420" y="160"/>
                  </a:cubicBezTo>
                  <a:cubicBezTo>
                    <a:pt x="1420" y="72"/>
                    <a:pt x="1348" y="0"/>
                    <a:pt x="1260" y="0"/>
                  </a:cubicBezTo>
                  <a:cubicBezTo>
                    <a:pt x="42" y="0"/>
                    <a:pt x="42" y="0"/>
                    <a:pt x="42"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6" name="Freeform: Shape 59">
              <a:extLst>
                <a:ext uri="{FF2B5EF4-FFF2-40B4-BE49-F238E27FC236}">
                  <a16:creationId xmlns:a16="http://schemas.microsoft.com/office/drawing/2014/main" id="{CB3CC4A5-4473-4A21-9E9E-19AB5FC02BA0}"/>
                </a:ext>
              </a:extLst>
            </p:cNvPr>
            <p:cNvSpPr>
              <a:spLocks/>
            </p:cNvSpPr>
            <p:nvPr/>
          </p:nvSpPr>
          <p:spPr bwMode="auto">
            <a:xfrm flipH="1">
              <a:off x="3448098" y="542510"/>
              <a:ext cx="575815" cy="408923"/>
            </a:xfrm>
            <a:custGeom>
              <a:avLst/>
              <a:gdLst>
                <a:gd name="connsiteX0" fmla="*/ 690547 w 1028700"/>
                <a:gd name="connsiteY0" fmla="*/ 0 h 709908"/>
                <a:gd name="connsiteX1" fmla="*/ 114185 w 1028700"/>
                <a:gd name="connsiteY1" fmla="*/ 0 h 709908"/>
                <a:gd name="connsiteX2" fmla="*/ 0 w 1028700"/>
                <a:gd name="connsiteY2" fmla="*/ 114389 h 709908"/>
                <a:gd name="connsiteX3" fmla="*/ 0 w 1028700"/>
                <a:gd name="connsiteY3" fmla="*/ 703324 h 709908"/>
                <a:gd name="connsiteX4" fmla="*/ 0 w 1028700"/>
                <a:gd name="connsiteY4" fmla="*/ 709908 h 709908"/>
                <a:gd name="connsiteX5" fmla="*/ 22572 w 1028700"/>
                <a:gd name="connsiteY5" fmla="*/ 676560 h 709908"/>
                <a:gd name="connsiteX6" fmla="*/ 103212 w 1028700"/>
                <a:gd name="connsiteY6" fmla="*/ 642859 h 709908"/>
                <a:gd name="connsiteX7" fmla="*/ 593176 w 1028700"/>
                <a:gd name="connsiteY7" fmla="*/ 642859 h 709908"/>
                <a:gd name="connsiteX8" fmla="*/ 1028700 w 1028700"/>
                <a:gd name="connsiteY8" fmla="*/ 207130 h 709908"/>
                <a:gd name="connsiteX9" fmla="*/ 1023826 w 1028700"/>
                <a:gd name="connsiteY9" fmla="*/ 158560 h 709908"/>
                <a:gd name="connsiteX10" fmla="*/ 998779 w 1028700"/>
                <a:gd name="connsiteY10" fmla="*/ 128007 h 709908"/>
                <a:gd name="connsiteX11" fmla="*/ 690547 w 1028700"/>
                <a:gd name="connsiteY11" fmla="*/ 0 h 709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8700" h="709908">
                  <a:moveTo>
                    <a:pt x="690547" y="0"/>
                  </a:moveTo>
                  <a:cubicBezTo>
                    <a:pt x="114185" y="0"/>
                    <a:pt x="114185" y="0"/>
                    <a:pt x="114185" y="0"/>
                  </a:cubicBezTo>
                  <a:cubicBezTo>
                    <a:pt x="51655" y="0"/>
                    <a:pt x="0" y="51748"/>
                    <a:pt x="0" y="114389"/>
                  </a:cubicBezTo>
                  <a:cubicBezTo>
                    <a:pt x="0" y="475942"/>
                    <a:pt x="0" y="634121"/>
                    <a:pt x="0" y="703324"/>
                  </a:cubicBezTo>
                  <a:lnTo>
                    <a:pt x="0" y="709908"/>
                  </a:lnTo>
                  <a:lnTo>
                    <a:pt x="22572" y="676560"/>
                  </a:lnTo>
                  <a:cubicBezTo>
                    <a:pt x="43327" y="655795"/>
                    <a:pt x="71909" y="642859"/>
                    <a:pt x="103212" y="642859"/>
                  </a:cubicBezTo>
                  <a:cubicBezTo>
                    <a:pt x="593176" y="642859"/>
                    <a:pt x="593176" y="642859"/>
                    <a:pt x="593176" y="642859"/>
                  </a:cubicBezTo>
                  <a:cubicBezTo>
                    <a:pt x="832714" y="642859"/>
                    <a:pt x="1028700" y="449504"/>
                    <a:pt x="1028700" y="207130"/>
                  </a:cubicBezTo>
                  <a:lnTo>
                    <a:pt x="1023826" y="158560"/>
                  </a:lnTo>
                  <a:lnTo>
                    <a:pt x="998779" y="128007"/>
                  </a:lnTo>
                  <a:cubicBezTo>
                    <a:pt x="920277" y="49024"/>
                    <a:pt x="811529" y="0"/>
                    <a:pt x="690547" y="0"/>
                  </a:cubicBez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en-IN" dirty="0">
                <a:highlight>
                  <a:srgbClr val="FFFF00"/>
                </a:highlight>
              </a:endParaRPr>
            </a:p>
          </p:txBody>
        </p:sp>
        <p:sp>
          <p:nvSpPr>
            <p:cNvPr id="7" name="Freeform: Shape 60">
              <a:extLst>
                <a:ext uri="{FF2B5EF4-FFF2-40B4-BE49-F238E27FC236}">
                  <a16:creationId xmlns:a16="http://schemas.microsoft.com/office/drawing/2014/main" id="{C636C5BA-2C2B-4895-8266-4FD7C85ECD75}"/>
                </a:ext>
              </a:extLst>
            </p:cNvPr>
            <p:cNvSpPr>
              <a:spLocks/>
            </p:cNvSpPr>
            <p:nvPr/>
          </p:nvSpPr>
          <p:spPr bwMode="auto">
            <a:xfrm flipH="1">
              <a:off x="3426966" y="642816"/>
              <a:ext cx="23860" cy="33496"/>
            </a:xfrm>
            <a:custGeom>
              <a:avLst/>
              <a:gdLst>
                <a:gd name="connsiteX0" fmla="*/ 0 w 42626"/>
                <a:gd name="connsiteY0" fmla="*/ 0 h 59841"/>
                <a:gd name="connsiteX1" fmla="*/ 4874 w 42626"/>
                <a:gd name="connsiteY1" fmla="*/ 48570 h 59841"/>
                <a:gd name="connsiteX2" fmla="*/ 4305 w 42626"/>
                <a:gd name="connsiteY2" fmla="*/ 54222 h 59841"/>
                <a:gd name="connsiteX3" fmla="*/ 42626 w 42626"/>
                <a:gd name="connsiteY3" fmla="*/ 59841 h 59841"/>
                <a:gd name="connsiteX4" fmla="*/ 27877 w 42626"/>
                <a:gd name="connsiteY4" fmla="*/ 34004 h 59841"/>
                <a:gd name="connsiteX5" fmla="*/ 0 w 42626"/>
                <a:gd name="connsiteY5" fmla="*/ 0 h 59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26" h="59841">
                  <a:moveTo>
                    <a:pt x="0" y="0"/>
                  </a:moveTo>
                  <a:lnTo>
                    <a:pt x="4874" y="48570"/>
                  </a:lnTo>
                  <a:lnTo>
                    <a:pt x="4305" y="54222"/>
                  </a:lnTo>
                  <a:lnTo>
                    <a:pt x="42626" y="59841"/>
                  </a:lnTo>
                  <a:lnTo>
                    <a:pt x="27877" y="34004"/>
                  </a:lnTo>
                  <a:lnTo>
                    <a:pt x="0" y="0"/>
                  </a:lnTo>
                  <a:close/>
                </a:path>
              </a:pathLst>
            </a:custGeom>
            <a:solidFill>
              <a:srgbClr val="C00000"/>
            </a:solidFill>
            <a:ln>
              <a:noFill/>
            </a:ln>
          </p:spPr>
          <p:txBody>
            <a:bodyPr vert="horz" wrap="square" lIns="91440" tIns="45720" rIns="91440" bIns="45720" numCol="1" anchor="t" anchorCtr="0" compatLnSpc="1">
              <a:prstTxWarp prst="textNoShape">
                <a:avLst/>
              </a:prstTxWarp>
              <a:noAutofit/>
            </a:bodyPr>
            <a:lstStyle/>
            <a:p>
              <a:endParaRPr lang="en-IN" dirty="0">
                <a:highlight>
                  <a:srgbClr val="FFFF00"/>
                </a:highlight>
              </a:endParaRPr>
            </a:p>
          </p:txBody>
        </p:sp>
        <p:sp>
          <p:nvSpPr>
            <p:cNvPr id="8" name="Freeform: Shape 61">
              <a:extLst>
                <a:ext uri="{FF2B5EF4-FFF2-40B4-BE49-F238E27FC236}">
                  <a16:creationId xmlns:a16="http://schemas.microsoft.com/office/drawing/2014/main" id="{724890FC-A1CE-48B8-9E0B-87AA1CE3F633}"/>
                </a:ext>
              </a:extLst>
            </p:cNvPr>
            <p:cNvSpPr>
              <a:spLocks/>
            </p:cNvSpPr>
            <p:nvPr/>
          </p:nvSpPr>
          <p:spPr bwMode="auto">
            <a:xfrm flipH="1">
              <a:off x="3393892" y="660785"/>
              <a:ext cx="630021" cy="368739"/>
            </a:xfrm>
            <a:custGeom>
              <a:avLst/>
              <a:gdLst>
                <a:gd name="connsiteX0" fmla="*/ 1028131 w 1125538"/>
                <a:gd name="connsiteY0" fmla="*/ 0 h 658755"/>
                <a:gd name="connsiteX1" fmla="*/ 1019811 w 1125538"/>
                <a:gd name="connsiteY1" fmla="*/ 82659 h 658755"/>
                <a:gd name="connsiteX2" fmla="*/ 593176 w 1125538"/>
                <a:gd name="connsiteY2" fmla="*/ 430077 h 658755"/>
                <a:gd name="connsiteX3" fmla="*/ 103212 w 1125538"/>
                <a:gd name="connsiteY3" fmla="*/ 430077 h 658755"/>
                <a:gd name="connsiteX4" fmla="*/ 22572 w 1125538"/>
                <a:gd name="connsiteY4" fmla="*/ 463778 h 658755"/>
                <a:gd name="connsiteX5" fmla="*/ 8873 w 1125538"/>
                <a:gd name="connsiteY5" fmla="*/ 484017 h 658755"/>
                <a:gd name="connsiteX6" fmla="*/ 8872 w 1125538"/>
                <a:gd name="connsiteY6" fmla="*/ 484017 h 658755"/>
                <a:gd name="connsiteX7" fmla="*/ 0 w 1125538"/>
                <a:gd name="connsiteY7" fmla="*/ 497125 h 658755"/>
                <a:gd name="connsiteX8" fmla="*/ 0 w 1125538"/>
                <a:gd name="connsiteY8" fmla="*/ 510470 h 658755"/>
                <a:gd name="connsiteX9" fmla="*/ 0 w 1125538"/>
                <a:gd name="connsiteY9" fmla="*/ 544366 h 658755"/>
                <a:gd name="connsiteX10" fmla="*/ 114185 w 1125538"/>
                <a:gd name="connsiteY10" fmla="*/ 658755 h 658755"/>
                <a:gd name="connsiteX11" fmla="*/ 690547 w 1125538"/>
                <a:gd name="connsiteY11" fmla="*/ 658755 h 658755"/>
                <a:gd name="connsiteX12" fmla="*/ 998779 w 1125538"/>
                <a:gd name="connsiteY12" fmla="*/ 531769 h 658755"/>
                <a:gd name="connsiteX13" fmla="*/ 1023387 w 1125538"/>
                <a:gd name="connsiteY13" fmla="*/ 501834 h 658755"/>
                <a:gd name="connsiteX14" fmla="*/ 1023388 w 1125538"/>
                <a:gd name="connsiteY14" fmla="*/ 501834 h 658755"/>
                <a:gd name="connsiteX15" fmla="*/ 1051703 w 1125538"/>
                <a:gd name="connsiteY15" fmla="*/ 467389 h 658755"/>
                <a:gd name="connsiteX16" fmla="*/ 1125538 w 1125538"/>
                <a:gd name="connsiteY16" fmla="*/ 222987 h 658755"/>
                <a:gd name="connsiteX17" fmla="*/ 1082937 w 1125538"/>
                <a:gd name="connsiteY17" fmla="*/ 34497 h 658755"/>
                <a:gd name="connsiteX18" fmla="*/ 1066452 w 1125538"/>
                <a:gd name="connsiteY18" fmla="*/ 5619 h 658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25538" h="658755">
                  <a:moveTo>
                    <a:pt x="1028131" y="0"/>
                  </a:moveTo>
                  <a:lnTo>
                    <a:pt x="1019811" y="82659"/>
                  </a:lnTo>
                  <a:cubicBezTo>
                    <a:pt x="979023" y="282040"/>
                    <a:pt x="802772" y="430077"/>
                    <a:pt x="593176" y="430077"/>
                  </a:cubicBezTo>
                  <a:cubicBezTo>
                    <a:pt x="593176" y="430077"/>
                    <a:pt x="593176" y="430077"/>
                    <a:pt x="103212" y="430077"/>
                  </a:cubicBezTo>
                  <a:cubicBezTo>
                    <a:pt x="71909" y="430077"/>
                    <a:pt x="43327" y="443013"/>
                    <a:pt x="22572" y="463778"/>
                  </a:cubicBezTo>
                  <a:lnTo>
                    <a:pt x="8873" y="484017"/>
                  </a:lnTo>
                  <a:lnTo>
                    <a:pt x="8872" y="484017"/>
                  </a:lnTo>
                  <a:lnTo>
                    <a:pt x="0" y="497125"/>
                  </a:lnTo>
                  <a:lnTo>
                    <a:pt x="0" y="510470"/>
                  </a:lnTo>
                  <a:cubicBezTo>
                    <a:pt x="0" y="544366"/>
                    <a:pt x="0" y="544366"/>
                    <a:pt x="0" y="544366"/>
                  </a:cubicBezTo>
                  <a:cubicBezTo>
                    <a:pt x="0" y="609731"/>
                    <a:pt x="51655" y="658755"/>
                    <a:pt x="114185" y="658755"/>
                  </a:cubicBezTo>
                  <a:cubicBezTo>
                    <a:pt x="690547" y="658755"/>
                    <a:pt x="690547" y="658755"/>
                    <a:pt x="690547" y="658755"/>
                  </a:cubicBezTo>
                  <a:cubicBezTo>
                    <a:pt x="811529" y="658755"/>
                    <a:pt x="920277" y="610412"/>
                    <a:pt x="998779" y="531769"/>
                  </a:cubicBezTo>
                  <a:lnTo>
                    <a:pt x="1023387" y="501834"/>
                  </a:lnTo>
                  <a:lnTo>
                    <a:pt x="1023388" y="501834"/>
                  </a:lnTo>
                  <a:lnTo>
                    <a:pt x="1051703" y="467389"/>
                  </a:lnTo>
                  <a:cubicBezTo>
                    <a:pt x="1098394" y="397891"/>
                    <a:pt x="1125538" y="313886"/>
                    <a:pt x="1125538" y="222987"/>
                  </a:cubicBezTo>
                  <a:cubicBezTo>
                    <a:pt x="1125538" y="155579"/>
                    <a:pt x="1110270" y="91618"/>
                    <a:pt x="1082937" y="34497"/>
                  </a:cubicBezTo>
                  <a:lnTo>
                    <a:pt x="1066452" y="5619"/>
                  </a:lnTo>
                  <a:close/>
                </a:path>
              </a:pathLst>
            </a:custGeom>
            <a:solidFill>
              <a:srgbClr val="C00000"/>
            </a:solidFill>
            <a:ln>
              <a:noFill/>
            </a:ln>
          </p:spPr>
          <p:txBody>
            <a:bodyPr vert="horz" wrap="square" lIns="91440" tIns="45720" rIns="91440" bIns="45720" numCol="1" anchor="t" anchorCtr="0" compatLnSpc="1">
              <a:prstTxWarp prst="textNoShape">
                <a:avLst/>
              </a:prstTxWarp>
              <a:noAutofit/>
            </a:bodyPr>
            <a:lstStyle/>
            <a:p>
              <a:endParaRPr lang="en-IN" dirty="0">
                <a:highlight>
                  <a:srgbClr val="FFFF00"/>
                </a:highlight>
              </a:endParaRPr>
            </a:p>
          </p:txBody>
        </p:sp>
        <p:sp>
          <p:nvSpPr>
            <p:cNvPr id="9" name="Freeform: Shape 62">
              <a:extLst>
                <a:ext uri="{FF2B5EF4-FFF2-40B4-BE49-F238E27FC236}">
                  <a16:creationId xmlns:a16="http://schemas.microsoft.com/office/drawing/2014/main" id="{EC8777D2-E2C8-47D4-B100-DA073ADF7F1C}"/>
                </a:ext>
              </a:extLst>
            </p:cNvPr>
            <p:cNvSpPr>
              <a:spLocks/>
            </p:cNvSpPr>
            <p:nvPr/>
          </p:nvSpPr>
          <p:spPr bwMode="auto">
            <a:xfrm flipH="1">
              <a:off x="3348321" y="543586"/>
              <a:ext cx="982472" cy="401587"/>
            </a:xfrm>
            <a:custGeom>
              <a:avLst/>
              <a:gdLst>
                <a:gd name="connsiteX0" fmla="*/ 1035115 w 1486366"/>
                <a:gd name="connsiteY0" fmla="*/ 0 h 513081"/>
                <a:gd name="connsiteX1" fmla="*/ 0 w 1486366"/>
                <a:gd name="connsiteY1" fmla="*/ 279632 h 513081"/>
                <a:gd name="connsiteX2" fmla="*/ 456372 w 1486366"/>
                <a:gd name="connsiteY2" fmla="*/ 511507 h 513081"/>
                <a:gd name="connsiteX3" fmla="*/ 467107 w 1486366"/>
                <a:gd name="connsiteY3" fmla="*/ 513081 h 513081"/>
                <a:gd name="connsiteX4" fmla="*/ 480807 w 1486366"/>
                <a:gd name="connsiteY4" fmla="*/ 492841 h 513081"/>
                <a:gd name="connsiteX5" fmla="*/ 561447 w 1486366"/>
                <a:gd name="connsiteY5" fmla="*/ 459140 h 513081"/>
                <a:gd name="connsiteX6" fmla="*/ 1051411 w 1486366"/>
                <a:gd name="connsiteY6" fmla="*/ 459140 h 513081"/>
                <a:gd name="connsiteX7" fmla="*/ 1478046 w 1486366"/>
                <a:gd name="connsiteY7" fmla="*/ 111722 h 513081"/>
                <a:gd name="connsiteX8" fmla="*/ 1486366 w 1486366"/>
                <a:gd name="connsiteY8" fmla="*/ 29063 h 513081"/>
                <a:gd name="connsiteX9" fmla="*/ 1438028 w 1486366"/>
                <a:gd name="connsiteY9" fmla="*/ 21975 h 513081"/>
                <a:gd name="connsiteX10" fmla="*/ 1035115 w 1486366"/>
                <a:gd name="connsiteY10" fmla="*/ 0 h 513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6366" h="513081">
                  <a:moveTo>
                    <a:pt x="1035115" y="0"/>
                  </a:moveTo>
                  <a:cubicBezTo>
                    <a:pt x="463437" y="0"/>
                    <a:pt x="0" y="125196"/>
                    <a:pt x="0" y="279632"/>
                  </a:cubicBezTo>
                  <a:cubicBezTo>
                    <a:pt x="0" y="376155"/>
                    <a:pt x="181030" y="461255"/>
                    <a:pt x="456372" y="511507"/>
                  </a:cubicBezTo>
                  <a:lnTo>
                    <a:pt x="467107" y="513081"/>
                  </a:lnTo>
                  <a:lnTo>
                    <a:pt x="480807" y="492841"/>
                  </a:lnTo>
                  <a:cubicBezTo>
                    <a:pt x="501562" y="472076"/>
                    <a:pt x="530144" y="459140"/>
                    <a:pt x="561447" y="459140"/>
                  </a:cubicBezTo>
                  <a:cubicBezTo>
                    <a:pt x="1051411" y="459140"/>
                    <a:pt x="1051411" y="459140"/>
                    <a:pt x="1051411" y="459140"/>
                  </a:cubicBezTo>
                  <a:cubicBezTo>
                    <a:pt x="1261007" y="459140"/>
                    <a:pt x="1437258" y="311103"/>
                    <a:pt x="1478046" y="111722"/>
                  </a:cubicBezTo>
                  <a:lnTo>
                    <a:pt x="1486366" y="29063"/>
                  </a:lnTo>
                  <a:lnTo>
                    <a:pt x="1438028" y="21975"/>
                  </a:lnTo>
                  <a:cubicBezTo>
                    <a:pt x="1314189" y="7825"/>
                    <a:pt x="1178035" y="0"/>
                    <a:pt x="1035115" y="0"/>
                  </a:cubicBezTo>
                  <a:close/>
                </a:path>
              </a:pathLst>
            </a:custGeom>
            <a:solidFill>
              <a:srgbClr val="F2F2F2"/>
            </a:solidFill>
            <a:ln>
              <a:noFill/>
            </a:ln>
          </p:spPr>
          <p:txBody>
            <a:bodyPr vert="horz" wrap="square" lIns="91440" tIns="45720" rIns="91440" bIns="45720" numCol="1" anchor="t" anchorCtr="0" compatLnSpc="1">
              <a:prstTxWarp prst="textNoShape">
                <a:avLst/>
              </a:prstTxWarp>
              <a:noAutofit/>
            </a:bodyPr>
            <a:lstStyle/>
            <a:p>
              <a:endParaRPr lang="en-IN" dirty="0">
                <a:highlight>
                  <a:srgbClr val="FFFF00"/>
                </a:highlight>
              </a:endParaRPr>
            </a:p>
          </p:txBody>
        </p:sp>
        <p:sp>
          <p:nvSpPr>
            <p:cNvPr id="10" name="Rectangle 63">
              <a:extLst>
                <a:ext uri="{FF2B5EF4-FFF2-40B4-BE49-F238E27FC236}">
                  <a16:creationId xmlns:a16="http://schemas.microsoft.com/office/drawing/2014/main" id="{29EC1255-2622-4ABB-B5B0-31FFDA7FE440}"/>
                </a:ext>
              </a:extLst>
            </p:cNvPr>
            <p:cNvSpPr/>
            <p:nvPr/>
          </p:nvSpPr>
          <p:spPr>
            <a:xfrm>
              <a:off x="2388527" y="632478"/>
              <a:ext cx="906897" cy="307777"/>
            </a:xfrm>
            <a:prstGeom prst="rect">
              <a:avLst/>
            </a:prstGeom>
          </p:spPr>
          <p:txBody>
            <a:bodyPr wrap="square" anchor="ctr">
              <a:spAutoFit/>
            </a:bodyPr>
            <a:lstStyle/>
            <a:p>
              <a:pPr lvl="0" algn="ctr">
                <a:defRPr/>
              </a:pPr>
              <a:r>
                <a:rPr lang="en-ZA" sz="1400" dirty="0">
                  <a:solidFill>
                    <a:schemeClr val="accent2"/>
                  </a:solidFill>
                  <a:latin typeface="Bebas Neue Bold" panose="020B0606020202050201" pitchFamily="34" charset="0"/>
                </a:rPr>
                <a:t>8.7 MILLIOM</a:t>
              </a:r>
            </a:p>
          </p:txBody>
        </p:sp>
        <p:sp>
          <p:nvSpPr>
            <p:cNvPr id="11" name="Rectangle 64">
              <a:extLst>
                <a:ext uri="{FF2B5EF4-FFF2-40B4-BE49-F238E27FC236}">
                  <a16:creationId xmlns:a16="http://schemas.microsoft.com/office/drawing/2014/main" id="{C28B493F-423F-4DE5-A282-DD5884D6001F}"/>
                </a:ext>
              </a:extLst>
            </p:cNvPr>
            <p:cNvSpPr/>
            <p:nvPr/>
          </p:nvSpPr>
          <p:spPr>
            <a:xfrm>
              <a:off x="863715" y="678644"/>
              <a:ext cx="875240" cy="215444"/>
            </a:xfrm>
            <a:prstGeom prst="rect">
              <a:avLst/>
            </a:prstGeom>
          </p:spPr>
          <p:txBody>
            <a:bodyPr wrap="none" lIns="0" tIns="0" rIns="0" bIns="0" anchor="ctr">
              <a:spAutoFit/>
            </a:bodyPr>
            <a:lstStyle/>
            <a:p>
              <a:pPr lvl="0" algn="r">
                <a:defRPr/>
              </a:pPr>
              <a:r>
                <a:rPr lang="en-ZA" sz="1400" kern="0" dirty="0">
                  <a:solidFill>
                    <a:schemeClr val="accent2"/>
                  </a:solidFill>
                  <a:latin typeface="Bebas Neue Bold" panose="020B0606020202050201" pitchFamily="34" charset="0"/>
                </a:rPr>
                <a:t>DOMESTIC TRIPS</a:t>
              </a:r>
            </a:p>
          </p:txBody>
        </p:sp>
        <p:grpSp>
          <p:nvGrpSpPr>
            <p:cNvPr id="12" name="Group 65">
              <a:extLst>
                <a:ext uri="{FF2B5EF4-FFF2-40B4-BE49-F238E27FC236}">
                  <a16:creationId xmlns:a16="http://schemas.microsoft.com/office/drawing/2014/main" id="{220357CD-9737-4989-AF32-339BA1A7BE49}"/>
                </a:ext>
              </a:extLst>
            </p:cNvPr>
            <p:cNvGrpSpPr/>
            <p:nvPr/>
          </p:nvGrpSpPr>
          <p:grpSpPr>
            <a:xfrm>
              <a:off x="1928584" y="607312"/>
              <a:ext cx="358108" cy="358108"/>
              <a:chOff x="2339600" y="2859704"/>
              <a:chExt cx="639763" cy="639763"/>
            </a:xfrm>
          </p:grpSpPr>
          <p:sp>
            <p:nvSpPr>
              <p:cNvPr id="13" name="Oval 20">
                <a:extLst>
                  <a:ext uri="{FF2B5EF4-FFF2-40B4-BE49-F238E27FC236}">
                    <a16:creationId xmlns:a16="http://schemas.microsoft.com/office/drawing/2014/main" id="{F91864DB-2FBF-4831-8AAE-CDD721405BD9}"/>
                  </a:ext>
                </a:extLst>
              </p:cNvPr>
              <p:cNvSpPr>
                <a:spLocks noChangeArrowheads="1"/>
              </p:cNvSpPr>
              <p:nvPr/>
            </p:nvSpPr>
            <p:spPr bwMode="auto">
              <a:xfrm flipH="1">
                <a:off x="2339600" y="2859704"/>
                <a:ext cx="639763" cy="639763"/>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grpSp>
            <p:nvGrpSpPr>
              <p:cNvPr id="14" name="Group 69">
                <a:extLst>
                  <a:ext uri="{FF2B5EF4-FFF2-40B4-BE49-F238E27FC236}">
                    <a16:creationId xmlns:a16="http://schemas.microsoft.com/office/drawing/2014/main" id="{0AED9475-D05C-465E-B82E-7A82B1F24A93}"/>
                  </a:ext>
                </a:extLst>
              </p:cNvPr>
              <p:cNvGrpSpPr/>
              <p:nvPr/>
            </p:nvGrpSpPr>
            <p:grpSpPr>
              <a:xfrm>
                <a:off x="2457738" y="2961509"/>
                <a:ext cx="405045" cy="470631"/>
                <a:chOff x="10792113" y="2990084"/>
                <a:chExt cx="405045" cy="470631"/>
              </a:xfrm>
            </p:grpSpPr>
            <p:sp>
              <p:nvSpPr>
                <p:cNvPr id="15" name="Freeform 75">
                  <a:extLst>
                    <a:ext uri="{FF2B5EF4-FFF2-40B4-BE49-F238E27FC236}">
                      <a16:creationId xmlns:a16="http://schemas.microsoft.com/office/drawing/2014/main" id="{6E167C84-0F02-4FE2-9012-15BDD5B8ABEA}"/>
                    </a:ext>
                  </a:extLst>
                </p:cNvPr>
                <p:cNvSpPr>
                  <a:spLocks/>
                </p:cNvSpPr>
                <p:nvPr/>
              </p:nvSpPr>
              <p:spPr bwMode="auto">
                <a:xfrm>
                  <a:off x="11136785" y="3270953"/>
                  <a:ext cx="412" cy="686"/>
                </a:xfrm>
                <a:custGeom>
                  <a:avLst/>
                  <a:gdLst>
                    <a:gd name="T0" fmla="*/ 0 w 2"/>
                    <a:gd name="T1" fmla="*/ 3 h 3"/>
                    <a:gd name="T2" fmla="*/ 0 w 2"/>
                    <a:gd name="T3" fmla="*/ 2 h 3"/>
                    <a:gd name="T4" fmla="*/ 0 w 2"/>
                    <a:gd name="T5" fmla="*/ 3 h 3"/>
                  </a:gdLst>
                  <a:ahLst/>
                  <a:cxnLst>
                    <a:cxn ang="0">
                      <a:pos x="T0" y="T1"/>
                    </a:cxn>
                    <a:cxn ang="0">
                      <a:pos x="T2" y="T3"/>
                    </a:cxn>
                    <a:cxn ang="0">
                      <a:pos x="T4" y="T5"/>
                    </a:cxn>
                  </a:cxnLst>
                  <a:rect l="0" t="0" r="r" b="b"/>
                  <a:pathLst>
                    <a:path w="2" h="3">
                      <a:moveTo>
                        <a:pt x="0" y="3"/>
                      </a:moveTo>
                      <a:cubicBezTo>
                        <a:pt x="0" y="3"/>
                        <a:pt x="0" y="2"/>
                        <a:pt x="0" y="2"/>
                      </a:cubicBezTo>
                      <a:cubicBezTo>
                        <a:pt x="2" y="0"/>
                        <a:pt x="0" y="3"/>
                        <a:pt x="0"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16" name="Freeform 76">
                  <a:extLst>
                    <a:ext uri="{FF2B5EF4-FFF2-40B4-BE49-F238E27FC236}">
                      <a16:creationId xmlns:a16="http://schemas.microsoft.com/office/drawing/2014/main" id="{23D9506D-7CD2-46A7-860F-A625543DB8F2}"/>
                    </a:ext>
                  </a:extLst>
                </p:cNvPr>
                <p:cNvSpPr>
                  <a:spLocks/>
                </p:cNvSpPr>
                <p:nvPr/>
              </p:nvSpPr>
              <p:spPr bwMode="auto">
                <a:xfrm>
                  <a:off x="11136785" y="3177102"/>
                  <a:ext cx="137" cy="137"/>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0"/>
                        <a:pt x="1" y="1"/>
                        <a:pt x="1" y="1"/>
                      </a:cubicBezTo>
                      <a:cubicBezTo>
                        <a:pt x="1" y="1"/>
                        <a:pt x="1" y="0"/>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17" name="Freeform 77">
                  <a:extLst>
                    <a:ext uri="{FF2B5EF4-FFF2-40B4-BE49-F238E27FC236}">
                      <a16:creationId xmlns:a16="http://schemas.microsoft.com/office/drawing/2014/main" id="{4F9ADC0F-22C8-4405-817B-084CFCEC1F02}"/>
                    </a:ext>
                  </a:extLst>
                </p:cNvPr>
                <p:cNvSpPr>
                  <a:spLocks/>
                </p:cNvSpPr>
                <p:nvPr/>
              </p:nvSpPr>
              <p:spPr bwMode="auto">
                <a:xfrm>
                  <a:off x="11139804" y="3041538"/>
                  <a:ext cx="686" cy="960"/>
                </a:xfrm>
                <a:custGeom>
                  <a:avLst/>
                  <a:gdLst>
                    <a:gd name="T0" fmla="*/ 1 w 3"/>
                    <a:gd name="T1" fmla="*/ 2 h 4"/>
                    <a:gd name="T2" fmla="*/ 1 w 3"/>
                    <a:gd name="T3" fmla="*/ 2 h 4"/>
                  </a:gdLst>
                  <a:ahLst/>
                  <a:cxnLst>
                    <a:cxn ang="0">
                      <a:pos x="T0" y="T1"/>
                    </a:cxn>
                    <a:cxn ang="0">
                      <a:pos x="T2" y="T3"/>
                    </a:cxn>
                  </a:cxnLst>
                  <a:rect l="0" t="0" r="r" b="b"/>
                  <a:pathLst>
                    <a:path w="3" h="4">
                      <a:moveTo>
                        <a:pt x="1" y="2"/>
                      </a:moveTo>
                      <a:cubicBezTo>
                        <a:pt x="3" y="0"/>
                        <a:pt x="0" y="4"/>
                        <a:pt x="1"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18" name="Freeform 78">
                  <a:extLst>
                    <a:ext uri="{FF2B5EF4-FFF2-40B4-BE49-F238E27FC236}">
                      <a16:creationId xmlns:a16="http://schemas.microsoft.com/office/drawing/2014/main" id="{16B1A941-B460-488D-8153-4B8DAB4A4E77}"/>
                    </a:ext>
                  </a:extLst>
                </p:cNvPr>
                <p:cNvSpPr>
                  <a:spLocks/>
                </p:cNvSpPr>
                <p:nvPr/>
              </p:nvSpPr>
              <p:spPr bwMode="auto">
                <a:xfrm>
                  <a:off x="11033740" y="3349026"/>
                  <a:ext cx="274" cy="274"/>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0"/>
                        <a:pt x="0" y="0"/>
                        <a:pt x="0"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19" name="Freeform 79">
                  <a:extLst>
                    <a:ext uri="{FF2B5EF4-FFF2-40B4-BE49-F238E27FC236}">
                      <a16:creationId xmlns:a16="http://schemas.microsoft.com/office/drawing/2014/main" id="{0A530E14-B4FB-4BD6-8019-C6E9785E7131}"/>
                    </a:ext>
                  </a:extLst>
                </p:cNvPr>
                <p:cNvSpPr>
                  <a:spLocks noEditPoints="1"/>
                </p:cNvSpPr>
                <p:nvPr/>
              </p:nvSpPr>
              <p:spPr bwMode="auto">
                <a:xfrm>
                  <a:off x="10932068" y="2990084"/>
                  <a:ext cx="265090" cy="469259"/>
                </a:xfrm>
                <a:custGeom>
                  <a:avLst/>
                  <a:gdLst>
                    <a:gd name="T0" fmla="*/ 1110 w 1128"/>
                    <a:gd name="T1" fmla="*/ 49 h 2005"/>
                    <a:gd name="T2" fmla="*/ 1038 w 1128"/>
                    <a:gd name="T3" fmla="*/ 92 h 2005"/>
                    <a:gd name="T4" fmla="*/ 1016 w 1128"/>
                    <a:gd name="T5" fmla="*/ 84 h 2005"/>
                    <a:gd name="T6" fmla="*/ 1055 w 1128"/>
                    <a:gd name="T7" fmla="*/ 61 h 2005"/>
                    <a:gd name="T8" fmla="*/ 1094 w 1128"/>
                    <a:gd name="T9" fmla="*/ 16 h 2005"/>
                    <a:gd name="T10" fmla="*/ 1085 w 1128"/>
                    <a:gd name="T11" fmla="*/ 2 h 2005"/>
                    <a:gd name="T12" fmla="*/ 810 w 1128"/>
                    <a:gd name="T13" fmla="*/ 158 h 2005"/>
                    <a:gd name="T14" fmla="*/ 608 w 1128"/>
                    <a:gd name="T15" fmla="*/ 562 h 2005"/>
                    <a:gd name="T16" fmla="*/ 654 w 1128"/>
                    <a:gd name="T17" fmla="*/ 792 h 2005"/>
                    <a:gd name="T18" fmla="*/ 704 w 1128"/>
                    <a:gd name="T19" fmla="*/ 923 h 2005"/>
                    <a:gd name="T20" fmla="*/ 690 w 1128"/>
                    <a:gd name="T21" fmla="*/ 1020 h 2005"/>
                    <a:gd name="T22" fmla="*/ 612 w 1128"/>
                    <a:gd name="T23" fmla="*/ 1093 h 2005"/>
                    <a:gd name="T24" fmla="*/ 393 w 1128"/>
                    <a:gd name="T25" fmla="*/ 1193 h 2005"/>
                    <a:gd name="T26" fmla="*/ 248 w 1128"/>
                    <a:gd name="T27" fmla="*/ 1503 h 2005"/>
                    <a:gd name="T28" fmla="*/ 403 w 1128"/>
                    <a:gd name="T29" fmla="*/ 1446 h 2005"/>
                    <a:gd name="T30" fmla="*/ 410 w 1128"/>
                    <a:gd name="T31" fmla="*/ 1451 h 2005"/>
                    <a:gd name="T32" fmla="*/ 443 w 1128"/>
                    <a:gd name="T33" fmla="*/ 1525 h 2005"/>
                    <a:gd name="T34" fmla="*/ 431 w 1128"/>
                    <a:gd name="T35" fmla="*/ 1535 h 2005"/>
                    <a:gd name="T36" fmla="*/ 431 w 1128"/>
                    <a:gd name="T37" fmla="*/ 1535 h 2005"/>
                    <a:gd name="T38" fmla="*/ 180 w 1128"/>
                    <a:gd name="T39" fmla="*/ 1634 h 2005"/>
                    <a:gd name="T40" fmla="*/ 81 w 1128"/>
                    <a:gd name="T41" fmla="*/ 1974 h 2005"/>
                    <a:gd name="T42" fmla="*/ 704 w 1128"/>
                    <a:gd name="T43" fmla="*/ 1651 h 2005"/>
                    <a:gd name="T44" fmla="*/ 1093 w 1128"/>
                    <a:gd name="T45" fmla="*/ 1112 h 2005"/>
                    <a:gd name="T46" fmla="*/ 1006 w 1128"/>
                    <a:gd name="T47" fmla="*/ 741 h 2005"/>
                    <a:gd name="T48" fmla="*/ 941 w 1128"/>
                    <a:gd name="T49" fmla="*/ 656 h 2005"/>
                    <a:gd name="T50" fmla="*/ 870 w 1128"/>
                    <a:gd name="T51" fmla="*/ 516 h 2005"/>
                    <a:gd name="T52" fmla="*/ 995 w 1128"/>
                    <a:gd name="T53" fmla="*/ 199 h 2005"/>
                    <a:gd name="T54" fmla="*/ 1122 w 1128"/>
                    <a:gd name="T55" fmla="*/ 87 h 2005"/>
                    <a:gd name="T56" fmla="*/ 873 w 1128"/>
                    <a:gd name="T57" fmla="*/ 1199 h 2005"/>
                    <a:gd name="T58" fmla="*/ 871 w 1128"/>
                    <a:gd name="T59" fmla="*/ 1203 h 2005"/>
                    <a:gd name="T60" fmla="*/ 613 w 1128"/>
                    <a:gd name="T61" fmla="*/ 1439 h 2005"/>
                    <a:gd name="T62" fmla="*/ 741 w 1128"/>
                    <a:gd name="T63" fmla="*/ 1245 h 2005"/>
                    <a:gd name="T64" fmla="*/ 814 w 1128"/>
                    <a:gd name="T65" fmla="*/ 1161 h 2005"/>
                    <a:gd name="T66" fmla="*/ 871 w 1128"/>
                    <a:gd name="T67" fmla="*/ 799 h 2005"/>
                    <a:gd name="T68" fmla="*/ 872 w 1128"/>
                    <a:gd name="T69" fmla="*/ 800 h 2005"/>
                    <a:gd name="T70" fmla="*/ 867 w 1128"/>
                    <a:gd name="T71" fmla="*/ 1004 h 2005"/>
                    <a:gd name="T72" fmla="*/ 792 w 1128"/>
                    <a:gd name="T73" fmla="*/ 769 h 2005"/>
                    <a:gd name="T74" fmla="*/ 782 w 1128"/>
                    <a:gd name="T75" fmla="*/ 690 h 2005"/>
                    <a:gd name="T76" fmla="*/ 804 w 1128"/>
                    <a:gd name="T77" fmla="*/ 684 h 2005"/>
                    <a:gd name="T78" fmla="*/ 871 w 1128"/>
                    <a:gd name="T79" fmla="*/ 799 h 2005"/>
                    <a:gd name="T80" fmla="*/ 793 w 1128"/>
                    <a:gd name="T81" fmla="*/ 359 h 2005"/>
                    <a:gd name="T82" fmla="*/ 720 w 1128"/>
                    <a:gd name="T83" fmla="*/ 511 h 2005"/>
                    <a:gd name="T84" fmla="*/ 843 w 1128"/>
                    <a:gd name="T85" fmla="*/ 228 h 2005"/>
                    <a:gd name="T86" fmla="*/ 869 w 1128"/>
                    <a:gd name="T87" fmla="*/ 200 h 2005"/>
                    <a:gd name="T88" fmla="*/ 888 w 1128"/>
                    <a:gd name="T89" fmla="*/ 219 h 2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28" h="2005">
                      <a:moveTo>
                        <a:pt x="1125" y="77"/>
                      </a:moveTo>
                      <a:cubicBezTo>
                        <a:pt x="1120" y="68"/>
                        <a:pt x="1115" y="58"/>
                        <a:pt x="1110" y="49"/>
                      </a:cubicBezTo>
                      <a:cubicBezTo>
                        <a:pt x="1094" y="57"/>
                        <a:pt x="1079" y="66"/>
                        <a:pt x="1064" y="75"/>
                      </a:cubicBezTo>
                      <a:cubicBezTo>
                        <a:pt x="1055" y="81"/>
                        <a:pt x="1046" y="86"/>
                        <a:pt x="1038" y="92"/>
                      </a:cubicBezTo>
                      <a:cubicBezTo>
                        <a:pt x="1027" y="100"/>
                        <a:pt x="1027" y="100"/>
                        <a:pt x="1027" y="100"/>
                      </a:cubicBezTo>
                      <a:cubicBezTo>
                        <a:pt x="1023" y="94"/>
                        <a:pt x="1020" y="89"/>
                        <a:pt x="1016" y="84"/>
                      </a:cubicBezTo>
                      <a:cubicBezTo>
                        <a:pt x="1028" y="77"/>
                        <a:pt x="1028" y="77"/>
                        <a:pt x="1028" y="77"/>
                      </a:cubicBezTo>
                      <a:cubicBezTo>
                        <a:pt x="1037" y="72"/>
                        <a:pt x="1046" y="66"/>
                        <a:pt x="1055" y="61"/>
                      </a:cubicBezTo>
                      <a:cubicBezTo>
                        <a:pt x="1071" y="52"/>
                        <a:pt x="1087" y="43"/>
                        <a:pt x="1104" y="35"/>
                      </a:cubicBezTo>
                      <a:cubicBezTo>
                        <a:pt x="1101" y="29"/>
                        <a:pt x="1098" y="22"/>
                        <a:pt x="1094" y="16"/>
                      </a:cubicBezTo>
                      <a:cubicBezTo>
                        <a:pt x="1093" y="12"/>
                        <a:pt x="1091" y="8"/>
                        <a:pt x="1089" y="4"/>
                      </a:cubicBezTo>
                      <a:cubicBezTo>
                        <a:pt x="1087" y="1"/>
                        <a:pt x="1088" y="0"/>
                        <a:pt x="1085" y="2"/>
                      </a:cubicBezTo>
                      <a:cubicBezTo>
                        <a:pt x="1056" y="12"/>
                        <a:pt x="1027" y="24"/>
                        <a:pt x="999" y="38"/>
                      </a:cubicBezTo>
                      <a:cubicBezTo>
                        <a:pt x="932" y="70"/>
                        <a:pt x="867" y="109"/>
                        <a:pt x="810" y="158"/>
                      </a:cubicBezTo>
                      <a:cubicBezTo>
                        <a:pt x="752" y="209"/>
                        <a:pt x="700" y="268"/>
                        <a:pt x="664" y="337"/>
                      </a:cubicBezTo>
                      <a:cubicBezTo>
                        <a:pt x="628" y="407"/>
                        <a:pt x="609" y="483"/>
                        <a:pt x="608" y="562"/>
                      </a:cubicBezTo>
                      <a:cubicBezTo>
                        <a:pt x="608" y="601"/>
                        <a:pt x="613" y="640"/>
                        <a:pt x="620" y="678"/>
                      </a:cubicBezTo>
                      <a:cubicBezTo>
                        <a:pt x="627" y="717"/>
                        <a:pt x="640" y="755"/>
                        <a:pt x="654" y="792"/>
                      </a:cubicBezTo>
                      <a:cubicBezTo>
                        <a:pt x="663" y="819"/>
                        <a:pt x="678" y="844"/>
                        <a:pt x="688" y="871"/>
                      </a:cubicBezTo>
                      <a:cubicBezTo>
                        <a:pt x="695" y="888"/>
                        <a:pt x="700" y="905"/>
                        <a:pt x="704" y="923"/>
                      </a:cubicBezTo>
                      <a:cubicBezTo>
                        <a:pt x="707" y="940"/>
                        <a:pt x="708" y="958"/>
                        <a:pt x="706" y="975"/>
                      </a:cubicBezTo>
                      <a:cubicBezTo>
                        <a:pt x="704" y="992"/>
                        <a:pt x="699" y="1006"/>
                        <a:pt x="690" y="1020"/>
                      </a:cubicBezTo>
                      <a:cubicBezTo>
                        <a:pt x="682" y="1035"/>
                        <a:pt x="668" y="1048"/>
                        <a:pt x="655" y="1060"/>
                      </a:cubicBezTo>
                      <a:cubicBezTo>
                        <a:pt x="642" y="1072"/>
                        <a:pt x="627" y="1083"/>
                        <a:pt x="612" y="1093"/>
                      </a:cubicBezTo>
                      <a:cubicBezTo>
                        <a:pt x="547" y="1137"/>
                        <a:pt x="474" y="1167"/>
                        <a:pt x="400" y="1191"/>
                      </a:cubicBezTo>
                      <a:cubicBezTo>
                        <a:pt x="398" y="1192"/>
                        <a:pt x="396" y="1192"/>
                        <a:pt x="393" y="1193"/>
                      </a:cubicBezTo>
                      <a:cubicBezTo>
                        <a:pt x="242" y="1505"/>
                        <a:pt x="242" y="1505"/>
                        <a:pt x="242" y="1505"/>
                      </a:cubicBezTo>
                      <a:cubicBezTo>
                        <a:pt x="244" y="1504"/>
                        <a:pt x="246" y="1503"/>
                        <a:pt x="248" y="1503"/>
                      </a:cubicBezTo>
                      <a:cubicBezTo>
                        <a:pt x="285" y="1491"/>
                        <a:pt x="321" y="1478"/>
                        <a:pt x="357" y="1464"/>
                      </a:cubicBezTo>
                      <a:cubicBezTo>
                        <a:pt x="372" y="1458"/>
                        <a:pt x="387" y="1452"/>
                        <a:pt x="403" y="1446"/>
                      </a:cubicBezTo>
                      <a:cubicBezTo>
                        <a:pt x="404" y="1445"/>
                        <a:pt x="407" y="1444"/>
                        <a:pt x="407" y="1444"/>
                      </a:cubicBezTo>
                      <a:cubicBezTo>
                        <a:pt x="407" y="1444"/>
                        <a:pt x="409" y="1449"/>
                        <a:pt x="410" y="1451"/>
                      </a:cubicBezTo>
                      <a:cubicBezTo>
                        <a:pt x="418" y="1469"/>
                        <a:pt x="425" y="1486"/>
                        <a:pt x="433" y="1504"/>
                      </a:cubicBezTo>
                      <a:cubicBezTo>
                        <a:pt x="436" y="1511"/>
                        <a:pt x="439" y="1518"/>
                        <a:pt x="443" y="1525"/>
                      </a:cubicBezTo>
                      <a:cubicBezTo>
                        <a:pt x="443" y="1527"/>
                        <a:pt x="444" y="1528"/>
                        <a:pt x="444" y="1529"/>
                      </a:cubicBezTo>
                      <a:cubicBezTo>
                        <a:pt x="444" y="1529"/>
                        <a:pt x="433" y="1534"/>
                        <a:pt x="431" y="1535"/>
                      </a:cubicBezTo>
                      <a:cubicBezTo>
                        <a:pt x="432" y="1535"/>
                        <a:pt x="432" y="1535"/>
                        <a:pt x="433" y="1535"/>
                      </a:cubicBezTo>
                      <a:cubicBezTo>
                        <a:pt x="432" y="1535"/>
                        <a:pt x="432" y="1535"/>
                        <a:pt x="431" y="1535"/>
                      </a:cubicBezTo>
                      <a:cubicBezTo>
                        <a:pt x="371" y="1563"/>
                        <a:pt x="309" y="1588"/>
                        <a:pt x="247" y="1610"/>
                      </a:cubicBezTo>
                      <a:cubicBezTo>
                        <a:pt x="225" y="1618"/>
                        <a:pt x="202" y="1626"/>
                        <a:pt x="180" y="1634"/>
                      </a:cubicBezTo>
                      <a:cubicBezTo>
                        <a:pt x="0" y="2005"/>
                        <a:pt x="0" y="2005"/>
                        <a:pt x="0" y="2005"/>
                      </a:cubicBezTo>
                      <a:cubicBezTo>
                        <a:pt x="27" y="1995"/>
                        <a:pt x="54" y="1985"/>
                        <a:pt x="81" y="1974"/>
                      </a:cubicBezTo>
                      <a:cubicBezTo>
                        <a:pt x="153" y="1946"/>
                        <a:pt x="225" y="1916"/>
                        <a:pt x="295" y="1884"/>
                      </a:cubicBezTo>
                      <a:cubicBezTo>
                        <a:pt x="437" y="1818"/>
                        <a:pt x="576" y="1743"/>
                        <a:pt x="704" y="1651"/>
                      </a:cubicBezTo>
                      <a:cubicBezTo>
                        <a:pt x="826" y="1563"/>
                        <a:pt x="941" y="1458"/>
                        <a:pt x="1017" y="1327"/>
                      </a:cubicBezTo>
                      <a:cubicBezTo>
                        <a:pt x="1055" y="1261"/>
                        <a:pt x="1083" y="1187"/>
                        <a:pt x="1093" y="1112"/>
                      </a:cubicBezTo>
                      <a:cubicBezTo>
                        <a:pt x="1104" y="1034"/>
                        <a:pt x="1097" y="955"/>
                        <a:pt x="1073" y="881"/>
                      </a:cubicBezTo>
                      <a:cubicBezTo>
                        <a:pt x="1057" y="832"/>
                        <a:pt x="1034" y="784"/>
                        <a:pt x="1006" y="741"/>
                      </a:cubicBezTo>
                      <a:cubicBezTo>
                        <a:pt x="993" y="722"/>
                        <a:pt x="980" y="704"/>
                        <a:pt x="966" y="686"/>
                      </a:cubicBezTo>
                      <a:cubicBezTo>
                        <a:pt x="958" y="675"/>
                        <a:pt x="949" y="665"/>
                        <a:pt x="941" y="656"/>
                      </a:cubicBezTo>
                      <a:cubicBezTo>
                        <a:pt x="928" y="641"/>
                        <a:pt x="917" y="624"/>
                        <a:pt x="907" y="608"/>
                      </a:cubicBezTo>
                      <a:cubicBezTo>
                        <a:pt x="889" y="580"/>
                        <a:pt x="876" y="548"/>
                        <a:pt x="870" y="516"/>
                      </a:cubicBezTo>
                      <a:cubicBezTo>
                        <a:pt x="862" y="476"/>
                        <a:pt x="865" y="436"/>
                        <a:pt x="875" y="397"/>
                      </a:cubicBezTo>
                      <a:cubicBezTo>
                        <a:pt x="895" y="322"/>
                        <a:pt x="943" y="255"/>
                        <a:pt x="995" y="199"/>
                      </a:cubicBezTo>
                      <a:cubicBezTo>
                        <a:pt x="1027" y="164"/>
                        <a:pt x="1062" y="133"/>
                        <a:pt x="1099" y="104"/>
                      </a:cubicBezTo>
                      <a:cubicBezTo>
                        <a:pt x="1107" y="98"/>
                        <a:pt x="1114" y="92"/>
                        <a:pt x="1122" y="87"/>
                      </a:cubicBezTo>
                      <a:cubicBezTo>
                        <a:pt x="1128" y="83"/>
                        <a:pt x="1128" y="84"/>
                        <a:pt x="1125" y="77"/>
                      </a:cubicBezTo>
                      <a:close/>
                      <a:moveTo>
                        <a:pt x="873" y="1199"/>
                      </a:moveTo>
                      <a:cubicBezTo>
                        <a:pt x="873" y="1199"/>
                        <a:pt x="873" y="1200"/>
                        <a:pt x="871" y="1202"/>
                      </a:cubicBezTo>
                      <a:cubicBezTo>
                        <a:pt x="871" y="1203"/>
                        <a:pt x="871" y="1203"/>
                        <a:pt x="871" y="1203"/>
                      </a:cubicBezTo>
                      <a:cubicBezTo>
                        <a:pt x="838" y="1254"/>
                        <a:pt x="798" y="1298"/>
                        <a:pt x="752" y="1339"/>
                      </a:cubicBezTo>
                      <a:cubicBezTo>
                        <a:pt x="709" y="1376"/>
                        <a:pt x="661" y="1409"/>
                        <a:pt x="613" y="1439"/>
                      </a:cubicBezTo>
                      <a:cubicBezTo>
                        <a:pt x="598" y="1415"/>
                        <a:pt x="584" y="1391"/>
                        <a:pt x="570" y="1366"/>
                      </a:cubicBezTo>
                      <a:cubicBezTo>
                        <a:pt x="631" y="1331"/>
                        <a:pt x="690" y="1293"/>
                        <a:pt x="741" y="1245"/>
                      </a:cubicBezTo>
                      <a:cubicBezTo>
                        <a:pt x="767" y="1221"/>
                        <a:pt x="789" y="1195"/>
                        <a:pt x="809" y="1167"/>
                      </a:cubicBezTo>
                      <a:cubicBezTo>
                        <a:pt x="814" y="1161"/>
                        <a:pt x="814" y="1161"/>
                        <a:pt x="814" y="1161"/>
                      </a:cubicBezTo>
                      <a:cubicBezTo>
                        <a:pt x="873" y="1199"/>
                        <a:pt x="873" y="1199"/>
                        <a:pt x="873" y="1199"/>
                      </a:cubicBezTo>
                      <a:moveTo>
                        <a:pt x="871" y="799"/>
                      </a:moveTo>
                      <a:cubicBezTo>
                        <a:pt x="871" y="798"/>
                        <a:pt x="870" y="797"/>
                        <a:pt x="871" y="799"/>
                      </a:cubicBezTo>
                      <a:cubicBezTo>
                        <a:pt x="872" y="801"/>
                        <a:pt x="872" y="801"/>
                        <a:pt x="872" y="800"/>
                      </a:cubicBezTo>
                      <a:cubicBezTo>
                        <a:pt x="907" y="863"/>
                        <a:pt x="930" y="933"/>
                        <a:pt x="930" y="1005"/>
                      </a:cubicBezTo>
                      <a:cubicBezTo>
                        <a:pt x="909" y="1005"/>
                        <a:pt x="888" y="1004"/>
                        <a:pt x="867" y="1004"/>
                      </a:cubicBezTo>
                      <a:cubicBezTo>
                        <a:pt x="870" y="950"/>
                        <a:pt x="856" y="897"/>
                        <a:pt x="834" y="848"/>
                      </a:cubicBezTo>
                      <a:cubicBezTo>
                        <a:pt x="822" y="820"/>
                        <a:pt x="807" y="795"/>
                        <a:pt x="792" y="769"/>
                      </a:cubicBezTo>
                      <a:cubicBezTo>
                        <a:pt x="780" y="747"/>
                        <a:pt x="769" y="724"/>
                        <a:pt x="758" y="701"/>
                      </a:cubicBezTo>
                      <a:cubicBezTo>
                        <a:pt x="766" y="698"/>
                        <a:pt x="774" y="694"/>
                        <a:pt x="782" y="690"/>
                      </a:cubicBezTo>
                      <a:cubicBezTo>
                        <a:pt x="788" y="688"/>
                        <a:pt x="802" y="681"/>
                        <a:pt x="802" y="681"/>
                      </a:cubicBezTo>
                      <a:cubicBezTo>
                        <a:pt x="804" y="684"/>
                        <a:pt x="804" y="684"/>
                        <a:pt x="804" y="684"/>
                      </a:cubicBezTo>
                      <a:cubicBezTo>
                        <a:pt x="813" y="703"/>
                        <a:pt x="823" y="721"/>
                        <a:pt x="834" y="739"/>
                      </a:cubicBezTo>
                      <a:cubicBezTo>
                        <a:pt x="847" y="758"/>
                        <a:pt x="860" y="778"/>
                        <a:pt x="871" y="799"/>
                      </a:cubicBezTo>
                      <a:close/>
                      <a:moveTo>
                        <a:pt x="885" y="222"/>
                      </a:moveTo>
                      <a:cubicBezTo>
                        <a:pt x="849" y="264"/>
                        <a:pt x="816" y="308"/>
                        <a:pt x="793" y="359"/>
                      </a:cubicBezTo>
                      <a:cubicBezTo>
                        <a:pt x="772" y="407"/>
                        <a:pt x="760" y="459"/>
                        <a:pt x="761" y="512"/>
                      </a:cubicBezTo>
                      <a:cubicBezTo>
                        <a:pt x="747" y="511"/>
                        <a:pt x="734" y="511"/>
                        <a:pt x="720" y="511"/>
                      </a:cubicBezTo>
                      <a:cubicBezTo>
                        <a:pt x="722" y="441"/>
                        <a:pt x="744" y="373"/>
                        <a:pt x="780" y="314"/>
                      </a:cubicBezTo>
                      <a:cubicBezTo>
                        <a:pt x="798" y="283"/>
                        <a:pt x="819" y="255"/>
                        <a:pt x="843" y="228"/>
                      </a:cubicBezTo>
                      <a:cubicBezTo>
                        <a:pt x="848" y="222"/>
                        <a:pt x="854" y="216"/>
                        <a:pt x="860" y="210"/>
                      </a:cubicBezTo>
                      <a:cubicBezTo>
                        <a:pt x="862" y="207"/>
                        <a:pt x="869" y="200"/>
                        <a:pt x="869" y="200"/>
                      </a:cubicBezTo>
                      <a:cubicBezTo>
                        <a:pt x="869" y="200"/>
                        <a:pt x="882" y="213"/>
                        <a:pt x="888" y="219"/>
                      </a:cubicBezTo>
                      <a:cubicBezTo>
                        <a:pt x="888" y="219"/>
                        <a:pt x="888" y="219"/>
                        <a:pt x="888" y="219"/>
                      </a:cubicBezTo>
                      <a:cubicBezTo>
                        <a:pt x="887" y="220"/>
                        <a:pt x="886" y="221"/>
                        <a:pt x="885" y="22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20" name="Freeform 80">
                  <a:extLst>
                    <a:ext uri="{FF2B5EF4-FFF2-40B4-BE49-F238E27FC236}">
                      <a16:creationId xmlns:a16="http://schemas.microsoft.com/office/drawing/2014/main" id="{217F99E3-E326-41A5-98C2-D0C653E2ED51}"/>
                    </a:ext>
                  </a:extLst>
                </p:cNvPr>
                <p:cNvSpPr>
                  <a:spLocks noEditPoints="1"/>
                </p:cNvSpPr>
                <p:nvPr/>
              </p:nvSpPr>
              <p:spPr bwMode="auto">
                <a:xfrm>
                  <a:off x="10792113" y="3067608"/>
                  <a:ext cx="239981" cy="393107"/>
                </a:xfrm>
                <a:custGeom>
                  <a:avLst/>
                  <a:gdLst>
                    <a:gd name="T0" fmla="*/ 1021 w 1021"/>
                    <a:gd name="T1" fmla="*/ 511 h 1680"/>
                    <a:gd name="T2" fmla="*/ 511 w 1021"/>
                    <a:gd name="T3" fmla="*/ 0 h 1680"/>
                    <a:gd name="T4" fmla="*/ 0 w 1021"/>
                    <a:gd name="T5" fmla="*/ 511 h 1680"/>
                    <a:gd name="T6" fmla="*/ 55 w 1021"/>
                    <a:gd name="T7" fmla="*/ 740 h 1680"/>
                    <a:gd name="T8" fmla="*/ 511 w 1021"/>
                    <a:gd name="T9" fmla="*/ 1680 h 1680"/>
                    <a:gd name="T10" fmla="*/ 966 w 1021"/>
                    <a:gd name="T11" fmla="*/ 740 h 1680"/>
                    <a:gd name="T12" fmla="*/ 1021 w 1021"/>
                    <a:gd name="T13" fmla="*/ 511 h 1680"/>
                    <a:gd name="T14" fmla="*/ 511 w 1021"/>
                    <a:gd name="T15" fmla="*/ 793 h 1680"/>
                    <a:gd name="T16" fmla="*/ 228 w 1021"/>
                    <a:gd name="T17" fmla="*/ 511 h 1680"/>
                    <a:gd name="T18" fmla="*/ 511 w 1021"/>
                    <a:gd name="T19" fmla="*/ 228 h 1680"/>
                    <a:gd name="T20" fmla="*/ 793 w 1021"/>
                    <a:gd name="T21" fmla="*/ 511 h 1680"/>
                    <a:gd name="T22" fmla="*/ 511 w 1021"/>
                    <a:gd name="T23" fmla="*/ 793 h 1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1" h="1680">
                      <a:moveTo>
                        <a:pt x="1021" y="511"/>
                      </a:moveTo>
                      <a:cubicBezTo>
                        <a:pt x="1021" y="229"/>
                        <a:pt x="792" y="0"/>
                        <a:pt x="511" y="0"/>
                      </a:cubicBezTo>
                      <a:cubicBezTo>
                        <a:pt x="229" y="0"/>
                        <a:pt x="0" y="229"/>
                        <a:pt x="0" y="511"/>
                      </a:cubicBezTo>
                      <a:cubicBezTo>
                        <a:pt x="0" y="593"/>
                        <a:pt x="20" y="671"/>
                        <a:pt x="55" y="740"/>
                      </a:cubicBezTo>
                      <a:cubicBezTo>
                        <a:pt x="511" y="1680"/>
                        <a:pt x="511" y="1680"/>
                        <a:pt x="511" y="1680"/>
                      </a:cubicBezTo>
                      <a:cubicBezTo>
                        <a:pt x="966" y="740"/>
                        <a:pt x="966" y="740"/>
                        <a:pt x="966" y="740"/>
                      </a:cubicBezTo>
                      <a:cubicBezTo>
                        <a:pt x="1001" y="671"/>
                        <a:pt x="1021" y="593"/>
                        <a:pt x="1021" y="511"/>
                      </a:cubicBezTo>
                      <a:close/>
                      <a:moveTo>
                        <a:pt x="511" y="793"/>
                      </a:moveTo>
                      <a:cubicBezTo>
                        <a:pt x="355" y="793"/>
                        <a:pt x="228" y="666"/>
                        <a:pt x="228" y="511"/>
                      </a:cubicBezTo>
                      <a:cubicBezTo>
                        <a:pt x="228" y="355"/>
                        <a:pt x="355" y="228"/>
                        <a:pt x="511" y="228"/>
                      </a:cubicBezTo>
                      <a:cubicBezTo>
                        <a:pt x="666" y="228"/>
                        <a:pt x="793" y="355"/>
                        <a:pt x="793" y="511"/>
                      </a:cubicBezTo>
                      <a:cubicBezTo>
                        <a:pt x="793" y="666"/>
                        <a:pt x="666" y="793"/>
                        <a:pt x="511" y="79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grpSp>
        </p:grpSp>
        <p:sp>
          <p:nvSpPr>
            <p:cNvPr id="21" name="Rectangle 66">
              <a:extLst>
                <a:ext uri="{FF2B5EF4-FFF2-40B4-BE49-F238E27FC236}">
                  <a16:creationId xmlns:a16="http://schemas.microsoft.com/office/drawing/2014/main" id="{F30AC7EB-BBA4-4094-83FC-4439C0101735}"/>
                </a:ext>
              </a:extLst>
            </p:cNvPr>
            <p:cNvSpPr/>
            <p:nvPr/>
          </p:nvSpPr>
          <p:spPr>
            <a:xfrm>
              <a:off x="3418244" y="620096"/>
              <a:ext cx="612668" cy="307777"/>
            </a:xfrm>
            <a:prstGeom prst="rect">
              <a:avLst/>
            </a:prstGeom>
          </p:spPr>
          <p:txBody>
            <a:bodyPr wrap="none" anchor="ctr">
              <a:spAutoFit/>
            </a:bodyPr>
            <a:lstStyle/>
            <a:p>
              <a:pPr algn="ctr"/>
              <a:r>
                <a:rPr lang="en-IN" sz="1400" dirty="0">
                  <a:solidFill>
                    <a:schemeClr val="accent2"/>
                  </a:solidFill>
                  <a:latin typeface="Bebas Neue Bold" panose="020B0606020202050201" pitchFamily="34" charset="0"/>
                </a:rPr>
                <a:t>+80.8%</a:t>
              </a:r>
            </a:p>
          </p:txBody>
        </p:sp>
        <p:sp>
          <p:nvSpPr>
            <p:cNvPr id="22" name="Isosceles Triangle 67">
              <a:extLst>
                <a:ext uri="{FF2B5EF4-FFF2-40B4-BE49-F238E27FC236}">
                  <a16:creationId xmlns:a16="http://schemas.microsoft.com/office/drawing/2014/main" id="{41F2DAD4-3E4C-4774-A992-6687D05799D6}"/>
                </a:ext>
              </a:extLst>
            </p:cNvPr>
            <p:cNvSpPr/>
            <p:nvPr/>
          </p:nvSpPr>
          <p:spPr>
            <a:xfrm flipH="1">
              <a:off x="4014065" y="734384"/>
              <a:ext cx="82800" cy="79200"/>
            </a:xfrm>
            <a:prstGeom prst="triangl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solidFill>
                  <a:srgbClr val="C00000"/>
                </a:solidFill>
                <a:highlight>
                  <a:srgbClr val="FFFF00"/>
                </a:highlight>
              </a:endParaRPr>
            </a:p>
          </p:txBody>
        </p:sp>
      </p:grpSp>
      <p:sp>
        <p:nvSpPr>
          <p:cNvPr id="44" name="TextBox 862">
            <a:extLst>
              <a:ext uri="{FF2B5EF4-FFF2-40B4-BE49-F238E27FC236}">
                <a16:creationId xmlns:a16="http://schemas.microsoft.com/office/drawing/2014/main" id="{8EDECA36-056F-4F26-B277-31FC2E7F463B}"/>
              </a:ext>
            </a:extLst>
          </p:cNvPr>
          <p:cNvSpPr txBox="1"/>
          <p:nvPr/>
        </p:nvSpPr>
        <p:spPr>
          <a:xfrm>
            <a:off x="714150" y="1262589"/>
            <a:ext cx="5505160" cy="1035115"/>
          </a:xfrm>
          <a:prstGeom prst="rect">
            <a:avLst/>
          </a:prstGeom>
          <a:noFill/>
        </p:spPr>
        <p:txBody>
          <a:bodyPr/>
          <a:lstStyle>
            <a:defPPr>
              <a:defRPr lang="en-US"/>
            </a:defPPr>
            <a:lvl1pPr lvl="0" indent="0" algn="just" defTabSz="914400" eaLnBrk="0" fontAlgn="base" hangingPunct="0">
              <a:spcBef>
                <a:spcPct val="0"/>
              </a:spcBef>
              <a:spcAft>
                <a:spcPct val="0"/>
              </a:spcAft>
              <a:buClr>
                <a:prstClr val="black"/>
              </a:buClr>
              <a:buSzPct val="65000"/>
              <a:buFont typeface="Arial" panose="020B0604020202020204" pitchFamily="34" charset="0"/>
              <a:buNone/>
              <a:defRPr sz="1000" b="0">
                <a:solidFill>
                  <a:srgbClr val="404040"/>
                </a:solidFill>
                <a:effectLst/>
                <a:highlight>
                  <a:srgbClr val="FFFF00"/>
                </a:highlight>
                <a:latin typeface="Trebuchet MS" panose="020B0603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pPr>
              <a:spcBef>
                <a:spcPts val="600"/>
              </a:spcBef>
              <a:spcAft>
                <a:spcPts val="600"/>
              </a:spcAft>
            </a:pPr>
            <a:r>
              <a:rPr lang="en-US" dirty="0">
                <a:highlight>
                  <a:srgbClr val="FFFFFF"/>
                </a:highlight>
              </a:rPr>
              <a:t>Domestic trips reached a total of 8.7 million and continue to recover as was the case throughout 2022. Domestic trips continue to outdo Q1 2019 and are almost double what they were then (+80.8% over Q1 2019). The recovery is also evident in terms of travel purpose. VFR accounts for almost half (49.3%) of all trips whilst holidays constitute almost a third (27.0%). Holiday has outgrown its Q1 2019 share but VFR has yet to reach 63.5% (Q1 2019).</a:t>
            </a:r>
          </a:p>
        </p:txBody>
      </p:sp>
      <p:sp>
        <p:nvSpPr>
          <p:cNvPr id="23" name="TextBox 76">
            <a:extLst>
              <a:ext uri="{FF2B5EF4-FFF2-40B4-BE49-F238E27FC236}">
                <a16:creationId xmlns:a16="http://schemas.microsoft.com/office/drawing/2014/main" id="{F8C2CA9B-3C7C-DF61-5E5B-72197737051D}"/>
              </a:ext>
            </a:extLst>
          </p:cNvPr>
          <p:cNvSpPr txBox="1"/>
          <p:nvPr/>
        </p:nvSpPr>
        <p:spPr>
          <a:xfrm>
            <a:off x="5415753" y="9585227"/>
            <a:ext cx="38472" cy="153888"/>
          </a:xfrm>
          <a:prstGeom prst="rect">
            <a:avLst/>
          </a:prstGeom>
          <a:noFill/>
          <a:ln>
            <a:noFill/>
          </a:ln>
        </p:spPr>
        <p:txBody>
          <a:bodyPr wrap="none" lIns="0" tIns="0" rIns="0" bIns="0" rtlCol="0" anchor="t">
            <a:spAutoFit/>
          </a:bodyPr>
          <a:lstStyle/>
          <a:p>
            <a:pPr algn="r"/>
            <a:r>
              <a:rPr lang="en-US" sz="1000" b="1" dirty="0">
                <a:solidFill>
                  <a:srgbClr val="404040"/>
                </a:solidFill>
                <a:highlight>
                  <a:srgbClr val="FFFF00"/>
                </a:highlight>
                <a:latin typeface="Trebuchet MS" panose="020B0603020202020204" pitchFamily="34" charset="0"/>
                <a:cs typeface="Arial" panose="020B0604020202020204" pitchFamily="34" charset="0"/>
              </a:rPr>
              <a:t> </a:t>
            </a:r>
            <a:endParaRPr lang="en-ZA" sz="1000" dirty="0">
              <a:solidFill>
                <a:srgbClr val="404040"/>
              </a:solidFill>
              <a:highlight>
                <a:srgbClr val="FFFF00"/>
              </a:highlight>
              <a:latin typeface="Trebuchet MS" panose="020B0603020202020204" pitchFamily="34" charset="0"/>
              <a:cs typeface="Arial" panose="020B0604020202020204" pitchFamily="34" charset="0"/>
            </a:endParaRPr>
          </a:p>
        </p:txBody>
      </p:sp>
      <p:sp>
        <p:nvSpPr>
          <p:cNvPr id="24" name="TextBox 76">
            <a:extLst>
              <a:ext uri="{FF2B5EF4-FFF2-40B4-BE49-F238E27FC236}">
                <a16:creationId xmlns:a16="http://schemas.microsoft.com/office/drawing/2014/main" id="{D1EB0B64-9BCB-AD16-D4F0-6D37D1F39480}"/>
              </a:ext>
            </a:extLst>
          </p:cNvPr>
          <p:cNvSpPr txBox="1"/>
          <p:nvPr/>
        </p:nvSpPr>
        <p:spPr>
          <a:xfrm>
            <a:off x="2257837" y="9585227"/>
            <a:ext cx="3196388"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2515596708"/>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קבוצה 22">
            <a:extLst>
              <a:ext uri="{FF2B5EF4-FFF2-40B4-BE49-F238E27FC236}">
                <a16:creationId xmlns:a16="http://schemas.microsoft.com/office/drawing/2014/main" id="{CB20FFEA-8D5B-4C2C-AE13-8D38FDE74926}"/>
              </a:ext>
            </a:extLst>
          </p:cNvPr>
          <p:cNvGrpSpPr/>
          <p:nvPr/>
        </p:nvGrpSpPr>
        <p:grpSpPr>
          <a:xfrm>
            <a:off x="729000" y="6278861"/>
            <a:ext cx="5400000" cy="3015899"/>
            <a:chOff x="0" y="0"/>
            <a:chExt cx="5400000" cy="2880820"/>
          </a:xfrm>
        </p:grpSpPr>
        <p:sp>
          <p:nvSpPr>
            <p:cNvPr id="27" name="Rectangle 53">
              <a:extLst>
                <a:ext uri="{FF2B5EF4-FFF2-40B4-BE49-F238E27FC236}">
                  <a16:creationId xmlns:a16="http://schemas.microsoft.com/office/drawing/2014/main" id="{E432147E-E447-EBAB-363B-5134A616CF09}"/>
                </a:ext>
              </a:extLst>
            </p:cNvPr>
            <p:cNvSpPr/>
            <p:nvPr/>
          </p:nvSpPr>
          <p:spPr bwMode="auto">
            <a:xfrm>
              <a:off x="0" y="281951"/>
              <a:ext cx="5400000" cy="2598869"/>
            </a:xfrm>
            <a:prstGeom prst="rect">
              <a:avLst/>
            </a:prstGeom>
            <a:solidFill>
              <a:schemeClr val="bg1"/>
            </a:solidFill>
            <a:ln w="9525" cap="flat" cmpd="sng" algn="ctr">
              <a:noFill/>
              <a:prstDash val="solid"/>
              <a:round/>
              <a:headEnd type="none" w="med" len="med"/>
              <a:tailEnd type="none" w="med" len="med"/>
            </a:ln>
            <a:effectLst>
              <a:outerShdw blurRad="63500" algn="ctr" rotWithShape="0">
                <a:prstClr val="black">
                  <a:alpha val="40000"/>
                </a:prstClr>
              </a:outerShdw>
            </a:effectLst>
          </p:spPr>
          <p:txBody>
            <a:bodyPr vert="horz" wrap="square" lIns="91440" tIns="45720" rIns="91440" bIns="45720" numCol="1" rtlCol="0"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defTabSz="914400" rtl="0" eaLnBrk="0" fontAlgn="base" latinLnBrk="0" hangingPunct="0">
                <a:lnSpc>
                  <a:spcPct val="100000"/>
                </a:lnSpc>
                <a:spcBef>
                  <a:spcPct val="0"/>
                </a:spcBef>
                <a:spcAft>
                  <a:spcPct val="0"/>
                </a:spcAft>
                <a:buClrTx/>
                <a:buSzTx/>
                <a:buFontTx/>
                <a:buNone/>
                <a:tabLst/>
                <a:defRPr/>
              </a:pPr>
              <a:endParaRPr kumimoji="0" lang="en-ZA" sz="1000" b="0" i="0" u="none" strike="noStrike" kern="1200" cap="none" spc="0" normalizeH="0" baseline="0" dirty="0">
                <a:ln>
                  <a:noFill/>
                </a:ln>
                <a:solidFill>
                  <a:schemeClr val="tx1">
                    <a:lumMod val="75000"/>
                    <a:lumOff val="25000"/>
                  </a:schemeClr>
                </a:solidFill>
                <a:effectLst/>
                <a:highlight>
                  <a:srgbClr val="FFFF00"/>
                </a:highlight>
                <a:uLnTx/>
                <a:uFillTx/>
                <a:latin typeface="Trebuchet MS" panose="020B0603020202020204" pitchFamily="34" charset="0"/>
                <a:ea typeface="ヒラギノ角ゴ Pro W3" pitchFamily="-112" charset="-128"/>
                <a:cs typeface="ヒラギノ角ゴ Pro W3" pitchFamily="-112" charset="-128"/>
              </a:endParaRPr>
            </a:p>
          </p:txBody>
        </p:sp>
        <p:sp>
          <p:nvSpPr>
            <p:cNvPr id="48" name="Rectangle 56">
              <a:extLst>
                <a:ext uri="{FF2B5EF4-FFF2-40B4-BE49-F238E27FC236}">
                  <a16:creationId xmlns:a16="http://schemas.microsoft.com/office/drawing/2014/main" id="{5FACB5C1-75D8-357F-4248-09D9258FEF40}"/>
                </a:ext>
              </a:extLst>
            </p:cNvPr>
            <p:cNvSpPr/>
            <p:nvPr/>
          </p:nvSpPr>
          <p:spPr>
            <a:xfrm>
              <a:off x="2388857" y="361073"/>
              <a:ext cx="622286" cy="244458"/>
            </a:xfrm>
            <a:prstGeom prst="rect">
              <a:avLst/>
            </a:prstGeom>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ZA" sz="1000" b="1" i="0" u="sng" strike="noStrike" kern="0" cap="none" spc="0" normalizeH="0" baseline="0" dirty="0">
                  <a:ln>
                    <a:noFill/>
                  </a:ln>
                  <a:solidFill>
                    <a:srgbClr val="C00000"/>
                  </a:solidFill>
                  <a:effectLst/>
                  <a:highlight>
                    <a:srgbClr val="FFFFFF"/>
                  </a:highlight>
                  <a:uLnTx/>
                  <a:uFillTx/>
                  <a:latin typeface="Trebuchet MS" panose="020B0603020202020204" pitchFamily="34" charset="0"/>
                </a:rPr>
                <a:t>Gender</a:t>
              </a:r>
            </a:p>
          </p:txBody>
        </p:sp>
        <p:pic>
          <p:nvPicPr>
            <p:cNvPr id="49" name="Picture 61" descr="A close up of a logo&#10;&#10;Description generated with very high confidence">
              <a:extLst>
                <a:ext uri="{FF2B5EF4-FFF2-40B4-BE49-F238E27FC236}">
                  <a16:creationId xmlns:a16="http://schemas.microsoft.com/office/drawing/2014/main" id="{850CBEF2-82D0-9112-E226-7CD4E90E11D9}"/>
                </a:ext>
              </a:extLst>
            </p:cNvPr>
            <p:cNvPicPr>
              <a:picLocks noChangeAspect="1"/>
            </p:cNvPicPr>
            <p:nvPr/>
          </p:nvPicPr>
          <p:blipFill>
            <a:blip r:embed="rId2" cstate="print">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a:off x="717036" y="614118"/>
              <a:ext cx="496873" cy="498608"/>
            </a:xfrm>
            <a:prstGeom prst="rect">
              <a:avLst/>
            </a:prstGeom>
          </p:spPr>
        </p:pic>
        <p:sp>
          <p:nvSpPr>
            <p:cNvPr id="50" name="Rectangle 62">
              <a:extLst>
                <a:ext uri="{FF2B5EF4-FFF2-40B4-BE49-F238E27FC236}">
                  <a16:creationId xmlns:a16="http://schemas.microsoft.com/office/drawing/2014/main" id="{9E547D1F-1797-C935-AB3A-93C59350357A}"/>
                </a:ext>
              </a:extLst>
            </p:cNvPr>
            <p:cNvSpPr/>
            <p:nvPr/>
          </p:nvSpPr>
          <p:spPr>
            <a:xfrm>
              <a:off x="575782" y="361073"/>
              <a:ext cx="779381" cy="244458"/>
            </a:xfrm>
            <a:prstGeom prst="rect">
              <a:avLst/>
            </a:prstGeom>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ZA" sz="1000" b="1" i="0" u="sng" strike="noStrike" kern="0" cap="none" spc="0" normalizeH="0" baseline="0" dirty="0">
                  <a:ln>
                    <a:noFill/>
                  </a:ln>
                  <a:solidFill>
                    <a:srgbClr val="C00000"/>
                  </a:solidFill>
                  <a:effectLst/>
                  <a:highlight>
                    <a:srgbClr val="FFFFFF"/>
                  </a:highlight>
                  <a:uLnTx/>
                  <a:uFillTx/>
                  <a:latin typeface="Trebuchet MS" panose="020B0603020202020204" pitchFamily="34" charset="0"/>
                </a:rPr>
                <a:t>Education</a:t>
              </a:r>
            </a:p>
          </p:txBody>
        </p:sp>
        <p:pic>
          <p:nvPicPr>
            <p:cNvPr id="51" name="Picture 63" descr="A close up of a logo&#10;&#10;Description generated with very high confidence">
              <a:extLst>
                <a:ext uri="{FF2B5EF4-FFF2-40B4-BE49-F238E27FC236}">
                  <a16:creationId xmlns:a16="http://schemas.microsoft.com/office/drawing/2014/main" id="{9F8012A3-0D15-D0C0-B6DE-E88139F24EC6}"/>
                </a:ext>
              </a:extLst>
            </p:cNvPr>
            <p:cNvPicPr>
              <a:picLocks noChangeAspect="1"/>
            </p:cNvPicPr>
            <p:nvPr/>
          </p:nvPicPr>
          <p:blipFill>
            <a:blip r:embed="rId3" cstate="print">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a:off x="4255127" y="661614"/>
              <a:ext cx="402213" cy="403617"/>
            </a:xfrm>
            <a:prstGeom prst="rect">
              <a:avLst/>
            </a:prstGeom>
          </p:spPr>
        </p:pic>
        <p:pic>
          <p:nvPicPr>
            <p:cNvPr id="52" name="Picture 64" descr="A close up of a logo&#10;&#10;Description generated with very high confidence">
              <a:extLst>
                <a:ext uri="{FF2B5EF4-FFF2-40B4-BE49-F238E27FC236}">
                  <a16:creationId xmlns:a16="http://schemas.microsoft.com/office/drawing/2014/main" id="{09FD5A44-A105-B479-E9E6-C0F5834CE464}"/>
                </a:ext>
              </a:extLst>
            </p:cNvPr>
            <p:cNvPicPr>
              <a:picLocks noChangeAspect="1"/>
            </p:cNvPicPr>
            <p:nvPr/>
          </p:nvPicPr>
          <p:blipFill>
            <a:blip r:embed="rId4" cstate="print">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a:off x="2496032" y="658741"/>
              <a:ext cx="407937" cy="409362"/>
            </a:xfrm>
            <a:prstGeom prst="rect">
              <a:avLst/>
            </a:prstGeom>
          </p:spPr>
        </p:pic>
        <p:pic>
          <p:nvPicPr>
            <p:cNvPr id="53" name="Picture 65" descr="A close up of a logo&#10;&#10;Description generated with very high confidence">
              <a:extLst>
                <a:ext uri="{FF2B5EF4-FFF2-40B4-BE49-F238E27FC236}">
                  <a16:creationId xmlns:a16="http://schemas.microsoft.com/office/drawing/2014/main" id="{F18A91D8-1F00-3BC1-7FD7-6075E8B9CB4E}"/>
                </a:ext>
              </a:extLst>
            </p:cNvPr>
            <p:cNvPicPr>
              <a:picLocks noChangeAspect="1"/>
            </p:cNvPicPr>
            <p:nvPr/>
          </p:nvPicPr>
          <p:blipFill>
            <a:blip r:embed="rId5" cstate="print">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a:off x="736373" y="1882813"/>
              <a:ext cx="458198" cy="402732"/>
            </a:xfrm>
            <a:prstGeom prst="rect">
              <a:avLst/>
            </a:prstGeom>
          </p:spPr>
        </p:pic>
        <p:pic>
          <p:nvPicPr>
            <p:cNvPr id="54" name="Picture 67" descr="A close up of a logo&#10;&#10;Description generated with very high confidence">
              <a:extLst>
                <a:ext uri="{FF2B5EF4-FFF2-40B4-BE49-F238E27FC236}">
                  <a16:creationId xmlns:a16="http://schemas.microsoft.com/office/drawing/2014/main" id="{89D36D82-148B-C5B4-DDCF-D7E800779B5D}"/>
                </a:ext>
              </a:extLst>
            </p:cNvPr>
            <p:cNvPicPr>
              <a:picLocks noChangeAspect="1"/>
            </p:cNvPicPr>
            <p:nvPr/>
          </p:nvPicPr>
          <p:blipFill>
            <a:blip r:embed="rId6" cstate="print">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a:off x="2494262" y="1877723"/>
              <a:ext cx="411477" cy="412913"/>
            </a:xfrm>
            <a:prstGeom prst="rect">
              <a:avLst/>
            </a:prstGeom>
          </p:spPr>
        </p:pic>
        <p:sp>
          <p:nvSpPr>
            <p:cNvPr id="55" name="Rectangle 68">
              <a:extLst>
                <a:ext uri="{FF2B5EF4-FFF2-40B4-BE49-F238E27FC236}">
                  <a16:creationId xmlns:a16="http://schemas.microsoft.com/office/drawing/2014/main" id="{0A6A7AAC-AA28-81A6-5B6F-8277666A4CF2}"/>
                </a:ext>
              </a:extLst>
            </p:cNvPr>
            <p:cNvSpPr/>
            <p:nvPr/>
          </p:nvSpPr>
          <p:spPr>
            <a:xfrm>
              <a:off x="2122490" y="1087877"/>
              <a:ext cx="1260181" cy="382189"/>
            </a:xfrm>
            <a:prstGeom prst="rect">
              <a:avLst/>
            </a:prstGeom>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lang="en-ZA" sz="1000" kern="0" dirty="0">
                  <a:solidFill>
                    <a:srgbClr val="404040"/>
                  </a:solidFill>
                  <a:highlight>
                    <a:srgbClr val="FFFFFF"/>
                  </a:highlight>
                  <a:latin typeface="Trebuchet MS" panose="020B0603020202020204" pitchFamily="34" charset="0"/>
                </a:rPr>
                <a:t>Female</a:t>
              </a:r>
              <a:r>
                <a:rPr kumimoji="0" lang="en-ZA" sz="1000" b="0" i="0" u="none" strike="noStrike" kern="0" cap="none" spc="0" normalizeH="0" baseline="0" dirty="0">
                  <a:ln>
                    <a:noFill/>
                  </a:ln>
                  <a:solidFill>
                    <a:srgbClr val="404040"/>
                  </a:solidFill>
                  <a:effectLst/>
                  <a:highlight>
                    <a:srgbClr val="FFFFFF"/>
                  </a:highlight>
                  <a:uLnTx/>
                  <a:uFillTx/>
                  <a:latin typeface="Trebuchet MS" panose="020B0603020202020204" pitchFamily="34" charset="0"/>
                </a:rPr>
                <a:t>:</a:t>
              </a:r>
            </a:p>
            <a:p>
              <a:pPr marL="0" marR="0" lvl="0" indent="0" algn="ctr" defTabSz="914400" eaLnBrk="1" fontAlgn="auto" latinLnBrk="0" hangingPunct="1">
                <a:lnSpc>
                  <a:spcPct val="100000"/>
                </a:lnSpc>
                <a:spcBef>
                  <a:spcPts val="0"/>
                </a:spcBef>
                <a:spcAft>
                  <a:spcPts val="0"/>
                </a:spcAft>
                <a:buClrTx/>
                <a:buSzTx/>
                <a:buFontTx/>
                <a:buNone/>
                <a:tabLst/>
                <a:defRPr/>
              </a:pPr>
              <a:r>
                <a:rPr lang="en-ZA" sz="1000" kern="0" dirty="0">
                  <a:solidFill>
                    <a:srgbClr val="404040"/>
                  </a:solidFill>
                  <a:highlight>
                    <a:srgbClr val="FFFFFF"/>
                  </a:highlight>
                  <a:latin typeface="Trebuchet MS" panose="020B0603020202020204" pitchFamily="34" charset="0"/>
                </a:rPr>
                <a:t>50.3</a:t>
              </a:r>
              <a:r>
                <a:rPr kumimoji="0" lang="en-ZA" sz="1000" b="0" i="0" u="none" strike="noStrike" kern="0" cap="none" spc="0" normalizeH="0" baseline="0" dirty="0">
                  <a:ln>
                    <a:noFill/>
                  </a:ln>
                  <a:solidFill>
                    <a:srgbClr val="404040"/>
                  </a:solidFill>
                  <a:effectLst/>
                  <a:highlight>
                    <a:srgbClr val="FFFFFF"/>
                  </a:highlight>
                  <a:uLnTx/>
                  <a:uFillTx/>
                  <a:latin typeface="Trebuchet MS" panose="020B0603020202020204" pitchFamily="34" charset="0"/>
                </a:rPr>
                <a:t>%</a:t>
              </a:r>
            </a:p>
          </p:txBody>
        </p:sp>
        <p:sp>
          <p:nvSpPr>
            <p:cNvPr id="56" name="Rectangle 69">
              <a:extLst>
                <a:ext uri="{FF2B5EF4-FFF2-40B4-BE49-F238E27FC236}">
                  <a16:creationId xmlns:a16="http://schemas.microsoft.com/office/drawing/2014/main" id="{E37C3566-877D-A1DF-A113-9810EE7CF013}"/>
                </a:ext>
              </a:extLst>
            </p:cNvPr>
            <p:cNvSpPr/>
            <p:nvPr/>
          </p:nvSpPr>
          <p:spPr>
            <a:xfrm>
              <a:off x="123770" y="1107333"/>
              <a:ext cx="1788565" cy="382189"/>
            </a:xfrm>
            <a:prstGeom prst="rect">
              <a:avLst/>
            </a:prstGeom>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lang="en-ZA" sz="1000" kern="0" dirty="0">
                  <a:solidFill>
                    <a:srgbClr val="404040"/>
                  </a:solidFill>
                  <a:highlight>
                    <a:srgbClr val="FFFFFF"/>
                  </a:highlight>
                  <a:latin typeface="Trebuchet MS" panose="020B0603020202020204" pitchFamily="34" charset="0"/>
                </a:rPr>
                <a:t>Completed tertiary</a:t>
              </a:r>
              <a:r>
                <a:rPr kumimoji="0" lang="en-ZA" sz="1000" b="0" i="0" u="none" strike="noStrike" kern="0" cap="none" spc="0" normalizeH="0" baseline="0" dirty="0">
                  <a:ln>
                    <a:noFill/>
                  </a:ln>
                  <a:solidFill>
                    <a:srgbClr val="404040"/>
                  </a:solidFill>
                  <a:effectLst/>
                  <a:highlight>
                    <a:srgbClr val="FFFFFF"/>
                  </a:highlight>
                  <a:uLnTx/>
                  <a:uFillTx/>
                  <a:latin typeface="Trebuchet MS" panose="020B0603020202020204" pitchFamily="34" charset="0"/>
                </a:rPr>
                <a:t>:</a:t>
              </a:r>
            </a:p>
            <a:p>
              <a:pPr marL="0" marR="0" lvl="0" indent="0" algn="ctr" defTabSz="914400" eaLnBrk="1" fontAlgn="auto" latinLnBrk="0" hangingPunct="1">
                <a:lnSpc>
                  <a:spcPct val="100000"/>
                </a:lnSpc>
                <a:spcBef>
                  <a:spcPts val="0"/>
                </a:spcBef>
                <a:spcAft>
                  <a:spcPts val="0"/>
                </a:spcAft>
                <a:buClrTx/>
                <a:buSzTx/>
                <a:buFontTx/>
                <a:buNone/>
                <a:tabLst/>
                <a:defRPr/>
              </a:pPr>
              <a:r>
                <a:rPr lang="en-ZA" sz="1000" kern="0" dirty="0">
                  <a:solidFill>
                    <a:srgbClr val="404040"/>
                  </a:solidFill>
                  <a:highlight>
                    <a:srgbClr val="FFFFFF"/>
                  </a:highlight>
                  <a:latin typeface="Trebuchet MS" panose="020B0603020202020204" pitchFamily="34" charset="0"/>
                </a:rPr>
                <a:t>44.0</a:t>
              </a:r>
              <a:r>
                <a:rPr kumimoji="0" lang="en-ZA" sz="1000" b="0" i="0" u="none" strike="noStrike" kern="0" cap="none" spc="0" normalizeH="0" baseline="0" dirty="0">
                  <a:ln>
                    <a:noFill/>
                  </a:ln>
                  <a:solidFill>
                    <a:srgbClr val="404040"/>
                  </a:solidFill>
                  <a:effectLst/>
                  <a:highlight>
                    <a:srgbClr val="FFFFFF"/>
                  </a:highlight>
                  <a:uLnTx/>
                  <a:uFillTx/>
                  <a:latin typeface="Trebuchet MS" panose="020B0603020202020204" pitchFamily="34" charset="0"/>
                </a:rPr>
                <a:t>%</a:t>
              </a:r>
            </a:p>
          </p:txBody>
        </p:sp>
        <p:sp>
          <p:nvSpPr>
            <p:cNvPr id="57" name="Rectangle 70">
              <a:extLst>
                <a:ext uri="{FF2B5EF4-FFF2-40B4-BE49-F238E27FC236}">
                  <a16:creationId xmlns:a16="http://schemas.microsoft.com/office/drawing/2014/main" id="{FC79682B-3D0D-6B7F-EF82-E42DDADEAB3D}"/>
                </a:ext>
              </a:extLst>
            </p:cNvPr>
            <p:cNvSpPr/>
            <p:nvPr/>
          </p:nvSpPr>
          <p:spPr>
            <a:xfrm>
              <a:off x="3952730" y="361073"/>
              <a:ext cx="1007007" cy="244458"/>
            </a:xfrm>
            <a:prstGeom prst="rect">
              <a:avLst/>
            </a:prstGeom>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lang="en-ZA" sz="1000" b="1" u="sng" kern="0" dirty="0">
                  <a:solidFill>
                    <a:srgbClr val="C00000"/>
                  </a:solidFill>
                  <a:highlight>
                    <a:srgbClr val="FFFFFF"/>
                  </a:highlight>
                  <a:latin typeface="Trebuchet MS" panose="020B0603020202020204" pitchFamily="34" charset="0"/>
                </a:rPr>
                <a:t>Marital</a:t>
              </a:r>
              <a:r>
                <a:rPr kumimoji="0" lang="en-ZA" sz="1000" b="1" i="0" u="sng" strike="noStrike" kern="0" cap="none" spc="0" normalizeH="0" baseline="0" dirty="0">
                  <a:ln>
                    <a:noFill/>
                  </a:ln>
                  <a:solidFill>
                    <a:srgbClr val="C00000"/>
                  </a:solidFill>
                  <a:effectLst/>
                  <a:highlight>
                    <a:srgbClr val="FFFFFF"/>
                  </a:highlight>
                  <a:uLnTx/>
                  <a:uFillTx/>
                  <a:latin typeface="Trebuchet MS" panose="020B0603020202020204" pitchFamily="34" charset="0"/>
                </a:rPr>
                <a:t> S</a:t>
              </a:r>
              <a:r>
                <a:rPr lang="en-ZA" sz="1000" b="1" u="sng" kern="0" dirty="0">
                  <a:solidFill>
                    <a:srgbClr val="C00000"/>
                  </a:solidFill>
                  <a:highlight>
                    <a:srgbClr val="FFFFFF"/>
                  </a:highlight>
                  <a:latin typeface="Trebuchet MS" panose="020B0603020202020204" pitchFamily="34" charset="0"/>
                </a:rPr>
                <a:t>tatus</a:t>
              </a:r>
            </a:p>
          </p:txBody>
        </p:sp>
        <p:sp>
          <p:nvSpPr>
            <p:cNvPr id="58" name="Rectangle 71">
              <a:extLst>
                <a:ext uri="{FF2B5EF4-FFF2-40B4-BE49-F238E27FC236}">
                  <a16:creationId xmlns:a16="http://schemas.microsoft.com/office/drawing/2014/main" id="{46735669-7BEB-8F99-27C2-B0E2B729C00B}"/>
                </a:ext>
              </a:extLst>
            </p:cNvPr>
            <p:cNvSpPr/>
            <p:nvPr/>
          </p:nvSpPr>
          <p:spPr>
            <a:xfrm>
              <a:off x="4119442" y="1087877"/>
              <a:ext cx="673582" cy="411588"/>
            </a:xfrm>
            <a:prstGeom prst="rect">
              <a:avLst/>
            </a:prstGeom>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lang="en-ZA" sz="1000" kern="0" dirty="0">
                  <a:solidFill>
                    <a:srgbClr val="404040"/>
                  </a:solidFill>
                  <a:highlight>
                    <a:srgbClr val="FFFFFF"/>
                  </a:highlight>
                  <a:latin typeface="Trebuchet MS" panose="020B0603020202020204" pitchFamily="34" charset="0"/>
                </a:rPr>
                <a:t>Married</a:t>
              </a:r>
              <a:r>
                <a:rPr kumimoji="0" lang="en-ZA" sz="1100" b="0" i="0" u="none" strike="noStrike" kern="0" cap="none" spc="0" normalizeH="0" baseline="0" dirty="0">
                  <a:ln>
                    <a:noFill/>
                  </a:ln>
                  <a:solidFill>
                    <a:srgbClr val="404040"/>
                  </a:solidFill>
                  <a:effectLst/>
                  <a:highlight>
                    <a:srgbClr val="FFFFFF"/>
                  </a:highlight>
                  <a:uLnTx/>
                  <a:uFillTx/>
                  <a:latin typeface="Trebuchet MS" panose="020B0603020202020204" pitchFamily="34" charset="0"/>
                </a:rPr>
                <a:t>:</a:t>
              </a:r>
            </a:p>
            <a:p>
              <a:pPr marL="0" marR="0" lvl="0" indent="0" algn="ctr" defTabSz="914400" eaLnBrk="1" fontAlgn="auto" latinLnBrk="0" hangingPunct="1">
                <a:lnSpc>
                  <a:spcPct val="100000"/>
                </a:lnSpc>
                <a:spcBef>
                  <a:spcPts val="0"/>
                </a:spcBef>
                <a:spcAft>
                  <a:spcPts val="0"/>
                </a:spcAft>
                <a:buClrTx/>
                <a:buSzTx/>
                <a:buFontTx/>
                <a:buNone/>
                <a:tabLst/>
                <a:defRPr/>
              </a:pPr>
              <a:r>
                <a:rPr lang="en-ZA" sz="1000" kern="0" dirty="0">
                  <a:solidFill>
                    <a:srgbClr val="404040"/>
                  </a:solidFill>
                  <a:highlight>
                    <a:srgbClr val="FFFFFF"/>
                  </a:highlight>
                  <a:latin typeface="Trebuchet MS" panose="020B0603020202020204" pitchFamily="34" charset="0"/>
                </a:rPr>
                <a:t>34.8</a:t>
              </a:r>
              <a:r>
                <a:rPr kumimoji="0" lang="en-ZA" sz="1100" b="0" i="0" u="none" strike="noStrike" kern="0" cap="none" spc="0" normalizeH="0" baseline="0" dirty="0">
                  <a:ln>
                    <a:noFill/>
                  </a:ln>
                  <a:solidFill>
                    <a:srgbClr val="404040"/>
                  </a:solidFill>
                  <a:effectLst/>
                  <a:highlight>
                    <a:srgbClr val="FFFFFF"/>
                  </a:highlight>
                  <a:uLnTx/>
                  <a:uFillTx/>
                  <a:latin typeface="Trebuchet MS" panose="020B0603020202020204" pitchFamily="34" charset="0"/>
                </a:rPr>
                <a:t>%</a:t>
              </a:r>
            </a:p>
          </p:txBody>
        </p:sp>
        <p:sp>
          <p:nvSpPr>
            <p:cNvPr id="59" name="Rectangle 72">
              <a:extLst>
                <a:ext uri="{FF2B5EF4-FFF2-40B4-BE49-F238E27FC236}">
                  <a16:creationId xmlns:a16="http://schemas.microsoft.com/office/drawing/2014/main" id="{C7DA8B50-EA33-16A1-D589-784202D190B9}"/>
                </a:ext>
              </a:extLst>
            </p:cNvPr>
            <p:cNvSpPr/>
            <p:nvPr/>
          </p:nvSpPr>
          <p:spPr>
            <a:xfrm>
              <a:off x="385025" y="1596670"/>
              <a:ext cx="1160895" cy="244458"/>
            </a:xfrm>
            <a:prstGeom prst="rect">
              <a:avLst/>
            </a:prstGeom>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lang="en-ZA" sz="1000" b="1" u="sng" kern="0" dirty="0">
                  <a:solidFill>
                    <a:srgbClr val="C00000"/>
                  </a:solidFill>
                  <a:highlight>
                    <a:srgbClr val="FFFFFF"/>
                  </a:highlight>
                  <a:latin typeface="Trebuchet MS" panose="020B0603020202020204" pitchFamily="34" charset="0"/>
                </a:rPr>
                <a:t>Family</a:t>
              </a:r>
              <a:r>
                <a:rPr kumimoji="0" lang="en-ZA" sz="1000" b="1" i="0" u="sng" strike="noStrike" kern="0" cap="none" spc="0" normalizeH="0" baseline="0" dirty="0">
                  <a:ln>
                    <a:noFill/>
                  </a:ln>
                  <a:solidFill>
                    <a:srgbClr val="C00000"/>
                  </a:solidFill>
                  <a:effectLst/>
                  <a:highlight>
                    <a:srgbClr val="FFFFFF"/>
                  </a:highlight>
                  <a:uLnTx/>
                  <a:uFillTx/>
                  <a:latin typeface="Trebuchet MS" panose="020B0603020202020204" pitchFamily="34" charset="0"/>
                </a:rPr>
                <a:t> S</a:t>
              </a:r>
              <a:r>
                <a:rPr lang="en-ZA" sz="1000" b="1" u="sng" kern="0" dirty="0">
                  <a:solidFill>
                    <a:srgbClr val="C00000"/>
                  </a:solidFill>
                  <a:highlight>
                    <a:srgbClr val="FFFFFF"/>
                  </a:highlight>
                  <a:latin typeface="Trebuchet MS" panose="020B0603020202020204" pitchFamily="34" charset="0"/>
                </a:rPr>
                <a:t>ituation</a:t>
              </a:r>
            </a:p>
          </p:txBody>
        </p:sp>
        <p:sp>
          <p:nvSpPr>
            <p:cNvPr id="60" name="Rectangle 73">
              <a:extLst>
                <a:ext uri="{FF2B5EF4-FFF2-40B4-BE49-F238E27FC236}">
                  <a16:creationId xmlns:a16="http://schemas.microsoft.com/office/drawing/2014/main" id="{CC0485D3-8E7D-DD2A-EDA0-68B387D89137}"/>
                </a:ext>
              </a:extLst>
            </p:cNvPr>
            <p:cNvSpPr/>
            <p:nvPr/>
          </p:nvSpPr>
          <p:spPr>
            <a:xfrm>
              <a:off x="263557" y="2373838"/>
              <a:ext cx="1508991" cy="382189"/>
            </a:xfrm>
            <a:prstGeom prst="rect">
              <a:avLst/>
            </a:prstGeom>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0" algn="ctr">
                <a:defRPr/>
              </a:pPr>
              <a:r>
                <a:rPr lang="en-ZA" sz="1000" kern="0" dirty="0">
                  <a:solidFill>
                    <a:srgbClr val="404040"/>
                  </a:solidFill>
                  <a:highlight>
                    <a:srgbClr val="FFFFFF"/>
                  </a:highlight>
                  <a:latin typeface="Trebuchet MS" panose="020B0603020202020204" pitchFamily="34" charset="0"/>
                </a:rPr>
                <a:t>Dependent children: 75.5</a:t>
              </a:r>
              <a:r>
                <a:rPr kumimoji="0" lang="en-ZA" sz="1000" b="0" i="0" u="none" strike="noStrike" kern="0" cap="none" spc="0" normalizeH="0" baseline="0" dirty="0">
                  <a:ln>
                    <a:noFill/>
                  </a:ln>
                  <a:solidFill>
                    <a:srgbClr val="404040"/>
                  </a:solidFill>
                  <a:effectLst/>
                  <a:highlight>
                    <a:srgbClr val="FFFFFF"/>
                  </a:highlight>
                  <a:uLnTx/>
                  <a:uFillTx/>
                  <a:latin typeface="Trebuchet MS" panose="020B0603020202020204" pitchFamily="34" charset="0"/>
                </a:rPr>
                <a:t>%</a:t>
              </a:r>
            </a:p>
          </p:txBody>
        </p:sp>
        <p:sp>
          <p:nvSpPr>
            <p:cNvPr id="61" name="Rectangle 76">
              <a:extLst>
                <a:ext uri="{FF2B5EF4-FFF2-40B4-BE49-F238E27FC236}">
                  <a16:creationId xmlns:a16="http://schemas.microsoft.com/office/drawing/2014/main" id="{878BA920-7787-AF99-BA2A-3DF29F5E6A55}"/>
                </a:ext>
              </a:extLst>
            </p:cNvPr>
            <p:cNvSpPr/>
            <p:nvPr/>
          </p:nvSpPr>
          <p:spPr>
            <a:xfrm>
              <a:off x="2391262" y="1596670"/>
              <a:ext cx="617477" cy="244458"/>
            </a:xfrm>
            <a:prstGeom prst="rect">
              <a:avLst/>
            </a:prstGeom>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lang="en-ZA" sz="1000" b="1" u="sng" kern="0" dirty="0">
                  <a:solidFill>
                    <a:srgbClr val="C00000"/>
                  </a:solidFill>
                  <a:highlight>
                    <a:srgbClr val="FFFFFF"/>
                  </a:highlight>
                  <a:latin typeface="Trebuchet MS" panose="020B0603020202020204" pitchFamily="34" charset="0"/>
                </a:rPr>
                <a:t>Income</a:t>
              </a:r>
            </a:p>
          </p:txBody>
        </p:sp>
        <p:sp>
          <p:nvSpPr>
            <p:cNvPr id="62" name="Rectangle 77">
              <a:extLst>
                <a:ext uri="{FF2B5EF4-FFF2-40B4-BE49-F238E27FC236}">
                  <a16:creationId xmlns:a16="http://schemas.microsoft.com/office/drawing/2014/main" id="{C4175984-094E-8D8C-DCEA-9C489B9D24F5}"/>
                </a:ext>
              </a:extLst>
            </p:cNvPr>
            <p:cNvSpPr/>
            <p:nvPr/>
          </p:nvSpPr>
          <p:spPr>
            <a:xfrm>
              <a:off x="2001597" y="2373838"/>
              <a:ext cx="1501966" cy="382189"/>
            </a:xfrm>
            <a:prstGeom prst="rect">
              <a:avLst/>
            </a:prstGeom>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lang="en-ZA" sz="1000" kern="0" dirty="0">
                  <a:solidFill>
                    <a:srgbClr val="404040"/>
                  </a:solidFill>
                  <a:highlight>
                    <a:srgbClr val="FFFFFF"/>
                  </a:highlight>
                  <a:latin typeface="Trebuchet MS" panose="020B0603020202020204" pitchFamily="34" charset="0"/>
                </a:rPr>
                <a:t>More than R 5,000</a:t>
              </a:r>
              <a:r>
                <a:rPr kumimoji="0" lang="en-ZA" sz="1000" b="0" i="0" u="none" strike="noStrike" kern="0" cap="none" spc="0" normalizeH="0" baseline="0" dirty="0">
                  <a:ln>
                    <a:noFill/>
                  </a:ln>
                  <a:solidFill>
                    <a:srgbClr val="404040"/>
                  </a:solidFill>
                  <a:effectLst/>
                  <a:highlight>
                    <a:srgbClr val="FFFFFF"/>
                  </a:highlight>
                  <a:uLnTx/>
                  <a:uFillTx/>
                  <a:latin typeface="Trebuchet MS" panose="020B0603020202020204" pitchFamily="34" charset="0"/>
                </a:rPr>
                <a:t>: 56.4%</a:t>
              </a:r>
            </a:p>
          </p:txBody>
        </p:sp>
        <p:pic>
          <p:nvPicPr>
            <p:cNvPr id="63" name="Picture 81" descr="A close up of a logo&#10;&#10;Description generated with very high confidence">
              <a:extLst>
                <a:ext uri="{FF2B5EF4-FFF2-40B4-BE49-F238E27FC236}">
                  <a16:creationId xmlns:a16="http://schemas.microsoft.com/office/drawing/2014/main" id="{EFA695F6-D5CE-9A7D-739D-7B296A22DA93}"/>
                </a:ext>
              </a:extLst>
            </p:cNvPr>
            <p:cNvPicPr>
              <a:picLocks noChangeAspect="1"/>
            </p:cNvPicPr>
            <p:nvPr/>
          </p:nvPicPr>
          <p:blipFill>
            <a:blip r:embed="rId7" cstate="print">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a:off x="4223171" y="1850304"/>
              <a:ext cx="466124" cy="467751"/>
            </a:xfrm>
            <a:prstGeom prst="rect">
              <a:avLst/>
            </a:prstGeom>
          </p:spPr>
        </p:pic>
        <p:sp>
          <p:nvSpPr>
            <p:cNvPr id="64" name="Rectangle 82">
              <a:extLst>
                <a:ext uri="{FF2B5EF4-FFF2-40B4-BE49-F238E27FC236}">
                  <a16:creationId xmlns:a16="http://schemas.microsoft.com/office/drawing/2014/main" id="{95B509FD-929B-F8F6-FEBD-65348168255E}"/>
                </a:ext>
              </a:extLst>
            </p:cNvPr>
            <p:cNvSpPr/>
            <p:nvPr/>
          </p:nvSpPr>
          <p:spPr>
            <a:xfrm>
              <a:off x="4052918" y="1596670"/>
              <a:ext cx="806631" cy="244458"/>
            </a:xfrm>
            <a:prstGeom prst="rect">
              <a:avLst/>
            </a:prstGeom>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lang="en-ZA" sz="1000" b="1" u="sng" kern="0" dirty="0">
                  <a:solidFill>
                    <a:srgbClr val="C00000"/>
                  </a:solidFill>
                  <a:highlight>
                    <a:srgbClr val="FFFFFF"/>
                  </a:highlight>
                  <a:latin typeface="Trebuchet MS" panose="020B0603020202020204" pitchFamily="34" charset="0"/>
                </a:rPr>
                <a:t>Age</a:t>
              </a:r>
              <a:r>
                <a:rPr kumimoji="0" lang="en-ZA" sz="1000" b="1" i="0" u="sng" strike="noStrike" kern="0" cap="none" spc="0" normalizeH="0" baseline="0" dirty="0">
                  <a:ln>
                    <a:noFill/>
                  </a:ln>
                  <a:solidFill>
                    <a:srgbClr val="C00000"/>
                  </a:solidFill>
                  <a:effectLst/>
                  <a:highlight>
                    <a:srgbClr val="FFFFFF"/>
                  </a:highlight>
                  <a:uLnTx/>
                  <a:uFillTx/>
                  <a:latin typeface="Trebuchet MS" panose="020B0603020202020204" pitchFamily="34" charset="0"/>
                </a:rPr>
                <a:t> Group</a:t>
              </a:r>
              <a:endParaRPr lang="en-ZA" sz="1000" b="1" u="sng" kern="0" dirty="0">
                <a:solidFill>
                  <a:srgbClr val="C00000"/>
                </a:solidFill>
                <a:highlight>
                  <a:srgbClr val="FFFFFF"/>
                </a:highlight>
                <a:latin typeface="Trebuchet MS" panose="020B0603020202020204" pitchFamily="34" charset="0"/>
              </a:endParaRPr>
            </a:p>
          </p:txBody>
        </p:sp>
        <p:sp>
          <p:nvSpPr>
            <p:cNvPr id="65" name="Rectangle 83">
              <a:extLst>
                <a:ext uri="{FF2B5EF4-FFF2-40B4-BE49-F238E27FC236}">
                  <a16:creationId xmlns:a16="http://schemas.microsoft.com/office/drawing/2014/main" id="{78DBD015-E56A-763F-9DAA-DAC9981F0ADF}"/>
                </a:ext>
              </a:extLst>
            </p:cNvPr>
            <p:cNvSpPr/>
            <p:nvPr/>
          </p:nvSpPr>
          <p:spPr>
            <a:xfrm>
              <a:off x="3722342" y="2373838"/>
              <a:ext cx="1467783" cy="382189"/>
            </a:xfrm>
            <a:prstGeom prst="rect">
              <a:avLst/>
            </a:prstGeom>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lang="en-ZA" sz="1000" kern="0" dirty="0">
                  <a:solidFill>
                    <a:srgbClr val="404040"/>
                  </a:solidFill>
                  <a:highlight>
                    <a:srgbClr val="FFFFFF"/>
                  </a:highlight>
                  <a:latin typeface="Trebuchet MS" panose="020B0603020202020204" pitchFamily="34" charset="0"/>
                </a:rPr>
                <a:t>35+ </a:t>
              </a:r>
              <a:r>
                <a:rPr kumimoji="0" lang="en-ZA" sz="1000" b="0" i="0" u="none" strike="noStrike" kern="0" cap="none" spc="0" normalizeH="0" baseline="0" dirty="0">
                  <a:ln>
                    <a:noFill/>
                  </a:ln>
                  <a:solidFill>
                    <a:srgbClr val="404040"/>
                  </a:solidFill>
                  <a:effectLst/>
                  <a:highlight>
                    <a:srgbClr val="FFFFFF"/>
                  </a:highlight>
                  <a:uLnTx/>
                  <a:uFillTx/>
                  <a:latin typeface="Trebuchet MS" panose="020B0603020202020204" pitchFamily="34" charset="0"/>
                </a:rPr>
                <a:t>years:</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ZA" sz="1000" b="0" i="0" u="none" strike="noStrike" kern="0" cap="none" spc="0" normalizeH="0" baseline="0" dirty="0">
                  <a:ln>
                    <a:noFill/>
                  </a:ln>
                  <a:solidFill>
                    <a:srgbClr val="404040"/>
                  </a:solidFill>
                  <a:effectLst/>
                  <a:highlight>
                    <a:srgbClr val="FFFFFF"/>
                  </a:highlight>
                  <a:uLnTx/>
                  <a:uFillTx/>
                  <a:latin typeface="Trebuchet MS" panose="020B0603020202020204" pitchFamily="34" charset="0"/>
                </a:rPr>
                <a:t>30.9%</a:t>
              </a:r>
            </a:p>
          </p:txBody>
        </p:sp>
        <p:sp>
          <p:nvSpPr>
            <p:cNvPr id="66" name="Round Same Side Corner Rectangle 70">
              <a:extLst>
                <a:ext uri="{FF2B5EF4-FFF2-40B4-BE49-F238E27FC236}">
                  <a16:creationId xmlns:a16="http://schemas.microsoft.com/office/drawing/2014/main" id="{EEFC1264-795C-D54C-5516-3E23431567B5}"/>
                </a:ext>
              </a:extLst>
            </p:cNvPr>
            <p:cNvSpPr/>
            <p:nvPr/>
          </p:nvSpPr>
          <p:spPr bwMode="auto">
            <a:xfrm>
              <a:off x="947639" y="0"/>
              <a:ext cx="3504722" cy="236946"/>
            </a:xfrm>
            <a:prstGeom prst="round2SameRect">
              <a:avLst>
                <a:gd name="adj1" fmla="val 0"/>
                <a:gd name="adj2" fmla="val 27778"/>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US" sz="1400" b="1" dirty="0">
                  <a:solidFill>
                    <a:prstClr val="white"/>
                  </a:solidFill>
                  <a:latin typeface="Trebuchet MS"/>
                  <a:ea typeface="Segoe UI" pitchFamily="34" charset="0"/>
                  <a:cs typeface="Segoe UI" pitchFamily="34" charset="0"/>
                </a:rPr>
                <a:t>Holiday Q1 2023</a:t>
              </a:r>
              <a:endParaRPr kumimoji="0" lang="en-ZA" sz="1400" b="1" i="0" u="none" strike="noStrike" kern="1200" cap="none" spc="0" normalizeH="0" baseline="0" dirty="0">
                <a:ln>
                  <a:noFill/>
                </a:ln>
                <a:solidFill>
                  <a:prstClr val="white"/>
                </a:solidFill>
                <a:effectLst/>
                <a:uLnTx/>
                <a:uFillTx/>
                <a:latin typeface="Trebuchet MS"/>
                <a:ea typeface="Segoe UI" pitchFamily="34" charset="0"/>
                <a:cs typeface="Segoe UI" pitchFamily="34" charset="0"/>
              </a:endParaRPr>
            </a:p>
          </p:txBody>
        </p:sp>
      </p:grpSp>
      <p:grpSp>
        <p:nvGrpSpPr>
          <p:cNvPr id="2" name="קבוצה 1">
            <a:extLst>
              <a:ext uri="{FF2B5EF4-FFF2-40B4-BE49-F238E27FC236}">
                <a16:creationId xmlns:a16="http://schemas.microsoft.com/office/drawing/2014/main" id="{337C5996-DD9D-2528-4551-93D72B9DA578}"/>
              </a:ext>
            </a:extLst>
          </p:cNvPr>
          <p:cNvGrpSpPr/>
          <p:nvPr/>
        </p:nvGrpSpPr>
        <p:grpSpPr>
          <a:xfrm>
            <a:off x="729000" y="2266734"/>
            <a:ext cx="5400000" cy="3158942"/>
            <a:chOff x="0" y="0"/>
            <a:chExt cx="5400000" cy="2892241"/>
          </a:xfrm>
        </p:grpSpPr>
        <p:sp>
          <p:nvSpPr>
            <p:cNvPr id="3" name="Rectangle 53">
              <a:extLst>
                <a:ext uri="{FF2B5EF4-FFF2-40B4-BE49-F238E27FC236}">
                  <a16:creationId xmlns:a16="http://schemas.microsoft.com/office/drawing/2014/main" id="{E6A8D0D6-6191-4EBB-ABDC-BDDC551675B1}"/>
                </a:ext>
              </a:extLst>
            </p:cNvPr>
            <p:cNvSpPr/>
            <p:nvPr/>
          </p:nvSpPr>
          <p:spPr bwMode="auto">
            <a:xfrm>
              <a:off x="0" y="293372"/>
              <a:ext cx="5400000" cy="2598869"/>
            </a:xfrm>
            <a:prstGeom prst="rect">
              <a:avLst/>
            </a:prstGeom>
            <a:solidFill>
              <a:schemeClr val="bg1"/>
            </a:solidFill>
            <a:ln w="9525" cap="flat" cmpd="sng" algn="ctr">
              <a:noFill/>
              <a:prstDash val="solid"/>
              <a:round/>
              <a:headEnd type="none" w="med" len="med"/>
              <a:tailEnd type="none" w="med" len="med"/>
            </a:ln>
            <a:effectLst>
              <a:outerShdw blurRad="63500" algn="ctr" rotWithShape="0">
                <a:prstClr val="black">
                  <a:alpha val="40000"/>
                </a:prstClr>
              </a:outerShdw>
            </a:effectLst>
          </p:spPr>
          <p:txBody>
            <a:bodyPr vert="horz" wrap="square" lIns="91440" tIns="45720" rIns="91440" bIns="45720" numCol="1" rtlCol="0"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defTabSz="914400" rtl="0" eaLnBrk="0" fontAlgn="base" latinLnBrk="0" hangingPunct="0">
                <a:lnSpc>
                  <a:spcPct val="100000"/>
                </a:lnSpc>
                <a:spcBef>
                  <a:spcPct val="0"/>
                </a:spcBef>
                <a:spcAft>
                  <a:spcPct val="0"/>
                </a:spcAft>
                <a:buClrTx/>
                <a:buSzTx/>
                <a:buFontTx/>
                <a:buNone/>
                <a:tabLst/>
                <a:defRPr/>
              </a:pPr>
              <a:endParaRPr kumimoji="0" lang="en-ZA" sz="1000" b="0" i="0" u="none" strike="noStrike" kern="1200" cap="none" spc="0" normalizeH="0" baseline="0" dirty="0">
                <a:ln>
                  <a:noFill/>
                </a:ln>
                <a:solidFill>
                  <a:schemeClr val="tx1">
                    <a:lumMod val="75000"/>
                    <a:lumOff val="25000"/>
                  </a:schemeClr>
                </a:solidFill>
                <a:effectLst/>
                <a:uLnTx/>
                <a:uFillTx/>
                <a:latin typeface="Trebuchet MS" panose="020B0603020202020204" pitchFamily="34" charset="0"/>
                <a:ea typeface="ヒラギノ角ゴ Pro W3" pitchFamily="-112" charset="-128"/>
                <a:cs typeface="ヒラギノ角ゴ Pro W3" pitchFamily="-112" charset="-128"/>
              </a:endParaRPr>
            </a:p>
          </p:txBody>
        </p:sp>
        <p:sp>
          <p:nvSpPr>
            <p:cNvPr id="4" name="Rectangle 56">
              <a:extLst>
                <a:ext uri="{FF2B5EF4-FFF2-40B4-BE49-F238E27FC236}">
                  <a16:creationId xmlns:a16="http://schemas.microsoft.com/office/drawing/2014/main" id="{C59D47A4-D930-4BB4-BFBD-D425FE7D514F}"/>
                </a:ext>
              </a:extLst>
            </p:cNvPr>
            <p:cNvSpPr/>
            <p:nvPr/>
          </p:nvSpPr>
          <p:spPr>
            <a:xfrm>
              <a:off x="2388857" y="360573"/>
              <a:ext cx="622286" cy="225433"/>
            </a:xfrm>
            <a:prstGeom prst="rect">
              <a:avLst/>
            </a:prstGeom>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ZA" sz="1000" b="1" i="0" u="sng" strike="noStrike" kern="0" cap="none" spc="0" normalizeH="0" baseline="0" dirty="0">
                  <a:ln>
                    <a:noFill/>
                  </a:ln>
                  <a:solidFill>
                    <a:srgbClr val="C00000"/>
                  </a:solidFill>
                  <a:effectLst/>
                  <a:highlight>
                    <a:srgbClr val="FFFFFF"/>
                  </a:highlight>
                  <a:uLnTx/>
                  <a:uFillTx/>
                  <a:latin typeface="Trebuchet MS" panose="020B0603020202020204" pitchFamily="34" charset="0"/>
                </a:rPr>
                <a:t>Gender</a:t>
              </a:r>
            </a:p>
          </p:txBody>
        </p:sp>
        <p:pic>
          <p:nvPicPr>
            <p:cNvPr id="5" name="Picture 61" descr="A close up of a logo&#10;&#10;Description generated with very high confidence">
              <a:extLst>
                <a:ext uri="{FF2B5EF4-FFF2-40B4-BE49-F238E27FC236}">
                  <a16:creationId xmlns:a16="http://schemas.microsoft.com/office/drawing/2014/main" id="{7997A16E-C7C0-4C01-9388-86DD1E3D9DEC}"/>
                </a:ext>
              </a:extLst>
            </p:cNvPr>
            <p:cNvPicPr>
              <a:picLocks noChangeAspect="1"/>
            </p:cNvPicPr>
            <p:nvPr/>
          </p:nvPicPr>
          <p:blipFill>
            <a:blip r:embed="rId2" cstate="print">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a:off x="717036" y="613618"/>
              <a:ext cx="496873" cy="498608"/>
            </a:xfrm>
            <a:prstGeom prst="rect">
              <a:avLst/>
            </a:prstGeom>
          </p:spPr>
        </p:pic>
        <p:sp>
          <p:nvSpPr>
            <p:cNvPr id="6" name="Rectangle 62">
              <a:extLst>
                <a:ext uri="{FF2B5EF4-FFF2-40B4-BE49-F238E27FC236}">
                  <a16:creationId xmlns:a16="http://schemas.microsoft.com/office/drawing/2014/main" id="{A7A10D86-F3E9-4E1E-BD2D-DE6781424930}"/>
                </a:ext>
              </a:extLst>
            </p:cNvPr>
            <p:cNvSpPr/>
            <p:nvPr/>
          </p:nvSpPr>
          <p:spPr>
            <a:xfrm>
              <a:off x="575782" y="360573"/>
              <a:ext cx="779381" cy="225433"/>
            </a:xfrm>
            <a:prstGeom prst="rect">
              <a:avLst/>
            </a:prstGeom>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ZA" sz="1000" b="1" i="0" u="sng" strike="noStrike" kern="0" cap="none" spc="0" normalizeH="0" baseline="0" dirty="0">
                  <a:ln>
                    <a:noFill/>
                  </a:ln>
                  <a:solidFill>
                    <a:srgbClr val="C00000"/>
                  </a:solidFill>
                  <a:effectLst/>
                  <a:highlight>
                    <a:srgbClr val="FFFFFF"/>
                  </a:highlight>
                  <a:uLnTx/>
                  <a:uFillTx/>
                  <a:latin typeface="Trebuchet MS" panose="020B0603020202020204" pitchFamily="34" charset="0"/>
                </a:rPr>
                <a:t>Education</a:t>
              </a:r>
            </a:p>
          </p:txBody>
        </p:sp>
        <p:pic>
          <p:nvPicPr>
            <p:cNvPr id="7" name="Picture 63" descr="A close up of a logo&#10;&#10;Description generated with very high confidence">
              <a:extLst>
                <a:ext uri="{FF2B5EF4-FFF2-40B4-BE49-F238E27FC236}">
                  <a16:creationId xmlns:a16="http://schemas.microsoft.com/office/drawing/2014/main" id="{A84B15DB-95DB-4A2E-A735-87EB70233F73}"/>
                </a:ext>
              </a:extLst>
            </p:cNvPr>
            <p:cNvPicPr>
              <a:picLocks noChangeAspect="1"/>
            </p:cNvPicPr>
            <p:nvPr/>
          </p:nvPicPr>
          <p:blipFill>
            <a:blip r:embed="rId3" cstate="print">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a:off x="4255127" y="661114"/>
              <a:ext cx="402213" cy="403617"/>
            </a:xfrm>
            <a:prstGeom prst="rect">
              <a:avLst/>
            </a:prstGeom>
          </p:spPr>
        </p:pic>
        <p:pic>
          <p:nvPicPr>
            <p:cNvPr id="8" name="Picture 64" descr="A close up of a logo&#10;&#10;Description generated with very high confidence">
              <a:extLst>
                <a:ext uri="{FF2B5EF4-FFF2-40B4-BE49-F238E27FC236}">
                  <a16:creationId xmlns:a16="http://schemas.microsoft.com/office/drawing/2014/main" id="{EC68598C-360A-4FE4-8C73-6B623626916D}"/>
                </a:ext>
              </a:extLst>
            </p:cNvPr>
            <p:cNvPicPr>
              <a:picLocks noChangeAspect="1"/>
            </p:cNvPicPr>
            <p:nvPr/>
          </p:nvPicPr>
          <p:blipFill>
            <a:blip r:embed="rId4" cstate="print">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a:off x="2496032" y="658241"/>
              <a:ext cx="407937" cy="409362"/>
            </a:xfrm>
            <a:prstGeom prst="rect">
              <a:avLst/>
            </a:prstGeom>
          </p:spPr>
        </p:pic>
        <p:pic>
          <p:nvPicPr>
            <p:cNvPr id="9" name="Picture 65" descr="A close up of a logo&#10;&#10;Description generated with very high confidence">
              <a:extLst>
                <a:ext uri="{FF2B5EF4-FFF2-40B4-BE49-F238E27FC236}">
                  <a16:creationId xmlns:a16="http://schemas.microsoft.com/office/drawing/2014/main" id="{D10CA6AA-4786-4592-92E2-8A5197781E6A}"/>
                </a:ext>
              </a:extLst>
            </p:cNvPr>
            <p:cNvPicPr>
              <a:picLocks noChangeAspect="1"/>
            </p:cNvPicPr>
            <p:nvPr/>
          </p:nvPicPr>
          <p:blipFill>
            <a:blip r:embed="rId5" cstate="print">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a:off x="736373" y="1882313"/>
              <a:ext cx="458198" cy="402732"/>
            </a:xfrm>
            <a:prstGeom prst="rect">
              <a:avLst/>
            </a:prstGeom>
          </p:spPr>
        </p:pic>
        <p:pic>
          <p:nvPicPr>
            <p:cNvPr id="10" name="Picture 67" descr="A close up of a logo&#10;&#10;Description generated with very high confidence">
              <a:extLst>
                <a:ext uri="{FF2B5EF4-FFF2-40B4-BE49-F238E27FC236}">
                  <a16:creationId xmlns:a16="http://schemas.microsoft.com/office/drawing/2014/main" id="{E739ABE3-8E6E-478D-9113-91E67427888D}"/>
                </a:ext>
              </a:extLst>
            </p:cNvPr>
            <p:cNvPicPr>
              <a:picLocks noChangeAspect="1"/>
            </p:cNvPicPr>
            <p:nvPr/>
          </p:nvPicPr>
          <p:blipFill>
            <a:blip r:embed="rId6" cstate="print">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a:off x="2494262" y="1877223"/>
              <a:ext cx="411477" cy="412913"/>
            </a:xfrm>
            <a:prstGeom prst="rect">
              <a:avLst/>
            </a:prstGeom>
          </p:spPr>
        </p:pic>
        <p:sp>
          <p:nvSpPr>
            <p:cNvPr id="11" name="Rectangle 68">
              <a:extLst>
                <a:ext uri="{FF2B5EF4-FFF2-40B4-BE49-F238E27FC236}">
                  <a16:creationId xmlns:a16="http://schemas.microsoft.com/office/drawing/2014/main" id="{1CFC1122-30B3-4FE9-A6C1-B65C9285E7CD}"/>
                </a:ext>
              </a:extLst>
            </p:cNvPr>
            <p:cNvSpPr/>
            <p:nvPr/>
          </p:nvSpPr>
          <p:spPr>
            <a:xfrm>
              <a:off x="2069910" y="1087377"/>
              <a:ext cx="1260181" cy="366330"/>
            </a:xfrm>
            <a:prstGeom prst="rect">
              <a:avLst/>
            </a:prstGeom>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ZA" sz="1000" b="0" i="0" u="none" strike="noStrike" kern="0" cap="none" spc="0" normalizeH="0" baseline="0" dirty="0">
                  <a:ln>
                    <a:noFill/>
                  </a:ln>
                  <a:solidFill>
                    <a:srgbClr val="404040"/>
                  </a:solidFill>
                  <a:effectLst/>
                  <a:highlight>
                    <a:srgbClr val="FFFFFF"/>
                  </a:highlight>
                  <a:uLnTx/>
                  <a:uFillTx/>
                  <a:latin typeface="Trebuchet MS" panose="020B0603020202020204" pitchFamily="34" charset="0"/>
                </a:rPr>
                <a:t>Male:</a:t>
              </a:r>
            </a:p>
            <a:p>
              <a:pPr marL="0" marR="0" lvl="0" indent="0" algn="ctr" defTabSz="914400" eaLnBrk="1" fontAlgn="auto" latinLnBrk="0" hangingPunct="1">
                <a:lnSpc>
                  <a:spcPct val="100000"/>
                </a:lnSpc>
                <a:spcBef>
                  <a:spcPts val="0"/>
                </a:spcBef>
                <a:spcAft>
                  <a:spcPts val="0"/>
                </a:spcAft>
                <a:buClrTx/>
                <a:buSzTx/>
                <a:buFontTx/>
                <a:buNone/>
                <a:tabLst/>
                <a:defRPr/>
              </a:pPr>
              <a:r>
                <a:rPr lang="en-ZA" sz="1000" kern="0" dirty="0">
                  <a:solidFill>
                    <a:srgbClr val="404040"/>
                  </a:solidFill>
                  <a:highlight>
                    <a:srgbClr val="FFFFFF"/>
                  </a:highlight>
                  <a:latin typeface="Trebuchet MS" panose="020B0603020202020204" pitchFamily="34" charset="0"/>
                </a:rPr>
                <a:t>63.9%</a:t>
              </a:r>
              <a:endParaRPr kumimoji="0" lang="en-ZA" sz="1000" b="0" i="0" u="none" strike="noStrike" kern="0" cap="none" spc="0" normalizeH="0" baseline="0" dirty="0">
                <a:ln>
                  <a:noFill/>
                </a:ln>
                <a:solidFill>
                  <a:srgbClr val="404040"/>
                </a:solidFill>
                <a:effectLst/>
                <a:highlight>
                  <a:srgbClr val="FFFFFF"/>
                </a:highlight>
                <a:uLnTx/>
                <a:uFillTx/>
                <a:latin typeface="Trebuchet MS" panose="020B0603020202020204" pitchFamily="34" charset="0"/>
              </a:endParaRPr>
            </a:p>
          </p:txBody>
        </p:sp>
        <p:sp>
          <p:nvSpPr>
            <p:cNvPr id="12" name="Rectangle 69">
              <a:extLst>
                <a:ext uri="{FF2B5EF4-FFF2-40B4-BE49-F238E27FC236}">
                  <a16:creationId xmlns:a16="http://schemas.microsoft.com/office/drawing/2014/main" id="{67FD9C04-01D4-4C8A-B6EC-D74D23E0C68C}"/>
                </a:ext>
              </a:extLst>
            </p:cNvPr>
            <p:cNvSpPr/>
            <p:nvPr/>
          </p:nvSpPr>
          <p:spPr>
            <a:xfrm>
              <a:off x="71190" y="1087377"/>
              <a:ext cx="1788565" cy="366330"/>
            </a:xfrm>
            <a:prstGeom prst="rect">
              <a:avLst/>
            </a:prstGeom>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lang="en-ZA" sz="1000" kern="0" dirty="0">
                  <a:solidFill>
                    <a:srgbClr val="404040"/>
                  </a:solidFill>
                  <a:highlight>
                    <a:srgbClr val="FFFFFF"/>
                  </a:highlight>
                  <a:latin typeface="Trebuchet MS" panose="020B0603020202020204" pitchFamily="34" charset="0"/>
                </a:rPr>
                <a:t>Completed high school</a:t>
              </a:r>
              <a:r>
                <a:rPr kumimoji="0" lang="en-ZA" sz="1000" b="0" i="0" u="none" strike="noStrike" kern="0" cap="none" spc="0" normalizeH="0" baseline="0" dirty="0">
                  <a:ln>
                    <a:noFill/>
                  </a:ln>
                  <a:solidFill>
                    <a:srgbClr val="404040"/>
                  </a:solidFill>
                  <a:effectLst/>
                  <a:highlight>
                    <a:srgbClr val="FFFFFF"/>
                  </a:highlight>
                  <a:uLnTx/>
                  <a:uFillTx/>
                  <a:latin typeface="Trebuchet MS" panose="020B0603020202020204" pitchFamily="34" charset="0"/>
                </a:rPr>
                <a:t>: 35.9%</a:t>
              </a:r>
            </a:p>
          </p:txBody>
        </p:sp>
        <p:sp>
          <p:nvSpPr>
            <p:cNvPr id="13" name="Rectangle 70">
              <a:extLst>
                <a:ext uri="{FF2B5EF4-FFF2-40B4-BE49-F238E27FC236}">
                  <a16:creationId xmlns:a16="http://schemas.microsoft.com/office/drawing/2014/main" id="{1E3E27D4-00A3-4740-B06C-06D9733EC96B}"/>
                </a:ext>
              </a:extLst>
            </p:cNvPr>
            <p:cNvSpPr/>
            <p:nvPr/>
          </p:nvSpPr>
          <p:spPr>
            <a:xfrm>
              <a:off x="3952730" y="360573"/>
              <a:ext cx="1007007" cy="225433"/>
            </a:xfrm>
            <a:prstGeom prst="rect">
              <a:avLst/>
            </a:prstGeom>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lang="en-ZA" sz="1000" b="1" u="sng" kern="0" dirty="0">
                  <a:solidFill>
                    <a:srgbClr val="C00000"/>
                  </a:solidFill>
                  <a:highlight>
                    <a:srgbClr val="FFFFFF"/>
                  </a:highlight>
                  <a:latin typeface="Trebuchet MS" panose="020B0603020202020204" pitchFamily="34" charset="0"/>
                </a:rPr>
                <a:t>Marital</a:t>
              </a:r>
              <a:r>
                <a:rPr kumimoji="0" lang="en-ZA" sz="1000" b="1" i="0" u="sng" strike="noStrike" kern="0" cap="none" spc="0" normalizeH="0" baseline="0" dirty="0">
                  <a:ln>
                    <a:noFill/>
                  </a:ln>
                  <a:solidFill>
                    <a:srgbClr val="C00000"/>
                  </a:solidFill>
                  <a:effectLst/>
                  <a:highlight>
                    <a:srgbClr val="FFFFFF"/>
                  </a:highlight>
                  <a:uLnTx/>
                  <a:uFillTx/>
                  <a:latin typeface="Trebuchet MS" panose="020B0603020202020204" pitchFamily="34" charset="0"/>
                </a:rPr>
                <a:t> S</a:t>
              </a:r>
              <a:r>
                <a:rPr lang="en-ZA" sz="1000" b="1" u="sng" kern="0" dirty="0">
                  <a:solidFill>
                    <a:srgbClr val="C00000"/>
                  </a:solidFill>
                  <a:highlight>
                    <a:srgbClr val="FFFFFF"/>
                  </a:highlight>
                  <a:latin typeface="Trebuchet MS" panose="020B0603020202020204" pitchFamily="34" charset="0"/>
                </a:rPr>
                <a:t>tatus</a:t>
              </a:r>
            </a:p>
          </p:txBody>
        </p:sp>
        <p:sp>
          <p:nvSpPr>
            <p:cNvPr id="14" name="Rectangle 71">
              <a:extLst>
                <a:ext uri="{FF2B5EF4-FFF2-40B4-BE49-F238E27FC236}">
                  <a16:creationId xmlns:a16="http://schemas.microsoft.com/office/drawing/2014/main" id="{E690AE00-033E-4D14-98A0-0AC43217CE3F}"/>
                </a:ext>
              </a:extLst>
            </p:cNvPr>
            <p:cNvSpPr/>
            <p:nvPr/>
          </p:nvSpPr>
          <p:spPr>
            <a:xfrm>
              <a:off x="3723501" y="1087377"/>
              <a:ext cx="1465465" cy="366330"/>
            </a:xfrm>
            <a:prstGeom prst="rect">
              <a:avLst/>
            </a:prstGeom>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lang="en-ZA" sz="1000" kern="0" dirty="0">
                  <a:solidFill>
                    <a:srgbClr val="404040"/>
                  </a:solidFill>
                  <a:highlight>
                    <a:srgbClr val="FFFFFF"/>
                  </a:highlight>
                  <a:latin typeface="Trebuchet MS" panose="020B0603020202020204" pitchFamily="34" charset="0"/>
                </a:rPr>
                <a:t>Single/Never married</a:t>
              </a:r>
              <a:r>
                <a:rPr kumimoji="0" lang="en-ZA" sz="1000" b="0" i="0" u="none" strike="noStrike" kern="0" cap="none" spc="0" normalizeH="0" baseline="0" dirty="0">
                  <a:ln>
                    <a:noFill/>
                  </a:ln>
                  <a:solidFill>
                    <a:srgbClr val="404040"/>
                  </a:solidFill>
                  <a:effectLst/>
                  <a:highlight>
                    <a:srgbClr val="FFFFFF"/>
                  </a:highlight>
                  <a:uLnTx/>
                  <a:uFillTx/>
                  <a:latin typeface="Trebuchet MS" panose="020B0603020202020204" pitchFamily="34" charset="0"/>
                </a:rPr>
                <a:t>:</a:t>
              </a:r>
            </a:p>
            <a:p>
              <a:pPr marL="0" marR="0" lvl="0" indent="0" algn="ctr" defTabSz="914400" eaLnBrk="1" fontAlgn="auto" latinLnBrk="0" hangingPunct="1">
                <a:lnSpc>
                  <a:spcPct val="100000"/>
                </a:lnSpc>
                <a:spcBef>
                  <a:spcPts val="0"/>
                </a:spcBef>
                <a:spcAft>
                  <a:spcPts val="0"/>
                </a:spcAft>
                <a:buClrTx/>
                <a:buSzTx/>
                <a:buFontTx/>
                <a:buNone/>
                <a:tabLst/>
                <a:defRPr/>
              </a:pPr>
              <a:r>
                <a:rPr lang="en-US" sz="1000" kern="0" dirty="0">
                  <a:solidFill>
                    <a:srgbClr val="404040"/>
                  </a:solidFill>
                  <a:highlight>
                    <a:srgbClr val="FFFFFF"/>
                  </a:highlight>
                  <a:latin typeface="Trebuchet MS" panose="020B0603020202020204" pitchFamily="34" charset="0"/>
                </a:rPr>
                <a:t>46.9%</a:t>
              </a:r>
              <a:endParaRPr kumimoji="0" lang="en-ZA" sz="1000" b="0" i="0" u="none" strike="noStrike" kern="0" cap="none" spc="0" normalizeH="0" baseline="0" dirty="0">
                <a:ln>
                  <a:noFill/>
                </a:ln>
                <a:solidFill>
                  <a:srgbClr val="404040"/>
                </a:solidFill>
                <a:effectLst/>
                <a:highlight>
                  <a:srgbClr val="FFFFFF"/>
                </a:highlight>
                <a:uLnTx/>
                <a:uFillTx/>
                <a:latin typeface="Trebuchet MS" panose="020B0603020202020204" pitchFamily="34" charset="0"/>
              </a:endParaRPr>
            </a:p>
          </p:txBody>
        </p:sp>
        <p:sp>
          <p:nvSpPr>
            <p:cNvPr id="15" name="Rectangle 72">
              <a:extLst>
                <a:ext uri="{FF2B5EF4-FFF2-40B4-BE49-F238E27FC236}">
                  <a16:creationId xmlns:a16="http://schemas.microsoft.com/office/drawing/2014/main" id="{4C204F7C-44D8-46A2-82C5-E33F436A2B7A}"/>
                </a:ext>
              </a:extLst>
            </p:cNvPr>
            <p:cNvSpPr/>
            <p:nvPr/>
          </p:nvSpPr>
          <p:spPr>
            <a:xfrm>
              <a:off x="385025" y="1596170"/>
              <a:ext cx="1160895" cy="225433"/>
            </a:xfrm>
            <a:prstGeom prst="rect">
              <a:avLst/>
            </a:prstGeom>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lang="en-ZA" sz="1000" b="1" u="sng" kern="0" dirty="0">
                  <a:solidFill>
                    <a:srgbClr val="C00000"/>
                  </a:solidFill>
                  <a:highlight>
                    <a:srgbClr val="FFFFFF"/>
                  </a:highlight>
                  <a:latin typeface="Trebuchet MS" panose="020B0603020202020204" pitchFamily="34" charset="0"/>
                </a:rPr>
                <a:t>Family</a:t>
              </a:r>
              <a:r>
                <a:rPr kumimoji="0" lang="en-ZA" sz="1000" b="1" i="0" u="sng" strike="noStrike" kern="0" cap="none" spc="0" normalizeH="0" baseline="0" dirty="0">
                  <a:ln>
                    <a:noFill/>
                  </a:ln>
                  <a:solidFill>
                    <a:srgbClr val="C00000"/>
                  </a:solidFill>
                  <a:effectLst/>
                  <a:highlight>
                    <a:srgbClr val="FFFFFF"/>
                  </a:highlight>
                  <a:uLnTx/>
                  <a:uFillTx/>
                  <a:latin typeface="Trebuchet MS" panose="020B0603020202020204" pitchFamily="34" charset="0"/>
                </a:rPr>
                <a:t> S</a:t>
              </a:r>
              <a:r>
                <a:rPr lang="en-ZA" sz="1000" b="1" u="sng" kern="0" dirty="0">
                  <a:solidFill>
                    <a:srgbClr val="C00000"/>
                  </a:solidFill>
                  <a:highlight>
                    <a:srgbClr val="FFFFFF"/>
                  </a:highlight>
                  <a:latin typeface="Trebuchet MS" panose="020B0603020202020204" pitchFamily="34" charset="0"/>
                </a:rPr>
                <a:t>ituation</a:t>
              </a:r>
            </a:p>
          </p:txBody>
        </p:sp>
        <p:sp>
          <p:nvSpPr>
            <p:cNvPr id="16" name="Rectangle 73">
              <a:extLst>
                <a:ext uri="{FF2B5EF4-FFF2-40B4-BE49-F238E27FC236}">
                  <a16:creationId xmlns:a16="http://schemas.microsoft.com/office/drawing/2014/main" id="{9352EB0F-ED83-424D-BDDD-F549EC6938B1}"/>
                </a:ext>
              </a:extLst>
            </p:cNvPr>
            <p:cNvSpPr/>
            <p:nvPr/>
          </p:nvSpPr>
          <p:spPr>
            <a:xfrm>
              <a:off x="210977" y="2373338"/>
              <a:ext cx="1508991" cy="366330"/>
            </a:xfrm>
            <a:prstGeom prst="rect">
              <a:avLst/>
            </a:prstGeom>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0" algn="ctr">
                <a:defRPr/>
              </a:pPr>
              <a:r>
                <a:rPr lang="en-ZA" sz="1000" kern="0" dirty="0">
                  <a:solidFill>
                    <a:srgbClr val="404040"/>
                  </a:solidFill>
                  <a:highlight>
                    <a:srgbClr val="FFFFFF"/>
                  </a:highlight>
                  <a:latin typeface="Trebuchet MS" panose="020B0603020202020204" pitchFamily="34" charset="0"/>
                </a:rPr>
                <a:t>No children:</a:t>
              </a:r>
            </a:p>
            <a:p>
              <a:pPr lvl="0" algn="ctr">
                <a:defRPr/>
              </a:pPr>
              <a:r>
                <a:rPr lang="en-ZA" sz="1000" kern="0" dirty="0">
                  <a:solidFill>
                    <a:srgbClr val="404040"/>
                  </a:solidFill>
                  <a:highlight>
                    <a:srgbClr val="FFFFFF"/>
                  </a:highlight>
                  <a:latin typeface="Trebuchet MS" panose="020B0603020202020204" pitchFamily="34" charset="0"/>
                </a:rPr>
                <a:t>21.7</a:t>
              </a:r>
              <a:r>
                <a:rPr kumimoji="0" lang="en-ZA" sz="1000" b="0" i="0" u="none" strike="noStrike" kern="0" cap="none" spc="0" normalizeH="0" baseline="0" dirty="0">
                  <a:ln>
                    <a:noFill/>
                  </a:ln>
                  <a:solidFill>
                    <a:srgbClr val="404040"/>
                  </a:solidFill>
                  <a:effectLst/>
                  <a:highlight>
                    <a:srgbClr val="FFFFFF"/>
                  </a:highlight>
                  <a:uLnTx/>
                  <a:uFillTx/>
                  <a:latin typeface="Trebuchet MS" panose="020B0603020202020204" pitchFamily="34" charset="0"/>
                </a:rPr>
                <a:t>%</a:t>
              </a:r>
            </a:p>
          </p:txBody>
        </p:sp>
        <p:sp>
          <p:nvSpPr>
            <p:cNvPr id="17" name="Rectangle 76">
              <a:extLst>
                <a:ext uri="{FF2B5EF4-FFF2-40B4-BE49-F238E27FC236}">
                  <a16:creationId xmlns:a16="http://schemas.microsoft.com/office/drawing/2014/main" id="{3D96A301-C323-4DD4-B000-B92F5F4606A8}"/>
                </a:ext>
              </a:extLst>
            </p:cNvPr>
            <p:cNvSpPr/>
            <p:nvPr/>
          </p:nvSpPr>
          <p:spPr>
            <a:xfrm>
              <a:off x="2391262" y="1596170"/>
              <a:ext cx="617477" cy="225433"/>
            </a:xfrm>
            <a:prstGeom prst="rect">
              <a:avLst/>
            </a:prstGeom>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lang="en-ZA" sz="1000" b="1" u="sng" kern="0" dirty="0">
                  <a:solidFill>
                    <a:srgbClr val="C00000"/>
                  </a:solidFill>
                  <a:highlight>
                    <a:srgbClr val="FFFFFF"/>
                  </a:highlight>
                  <a:latin typeface="Trebuchet MS" panose="020B0603020202020204" pitchFamily="34" charset="0"/>
                </a:rPr>
                <a:t>Income</a:t>
              </a:r>
            </a:p>
          </p:txBody>
        </p:sp>
        <p:sp>
          <p:nvSpPr>
            <p:cNvPr id="18" name="Rectangle 77">
              <a:extLst>
                <a:ext uri="{FF2B5EF4-FFF2-40B4-BE49-F238E27FC236}">
                  <a16:creationId xmlns:a16="http://schemas.microsoft.com/office/drawing/2014/main" id="{1A5BCBD3-D408-49F4-8E00-A4A74912AE28}"/>
                </a:ext>
              </a:extLst>
            </p:cNvPr>
            <p:cNvSpPr/>
            <p:nvPr/>
          </p:nvSpPr>
          <p:spPr>
            <a:xfrm>
              <a:off x="1949017" y="2373338"/>
              <a:ext cx="1501966" cy="366330"/>
            </a:xfrm>
            <a:prstGeom prst="rect">
              <a:avLst/>
            </a:prstGeom>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lang="en-ZA" sz="1000" kern="0" dirty="0">
                  <a:solidFill>
                    <a:srgbClr val="404040"/>
                  </a:solidFill>
                  <a:highlight>
                    <a:srgbClr val="FFFFFF"/>
                  </a:highlight>
                  <a:latin typeface="Trebuchet MS" panose="020B0603020202020204" pitchFamily="34" charset="0"/>
                </a:rPr>
                <a:t>Less than or equal to</a:t>
              </a:r>
            </a:p>
            <a:p>
              <a:pPr marL="0" marR="0" lvl="0" indent="0" algn="ctr" defTabSz="914400" eaLnBrk="1" fontAlgn="auto" latinLnBrk="0" hangingPunct="1">
                <a:lnSpc>
                  <a:spcPct val="100000"/>
                </a:lnSpc>
                <a:spcBef>
                  <a:spcPts val="0"/>
                </a:spcBef>
                <a:spcAft>
                  <a:spcPts val="0"/>
                </a:spcAft>
                <a:buClrTx/>
                <a:buSzTx/>
                <a:buFontTx/>
                <a:buNone/>
                <a:tabLst/>
                <a:defRPr/>
              </a:pPr>
              <a:r>
                <a:rPr lang="en-ZA" sz="1000" kern="0" dirty="0">
                  <a:solidFill>
                    <a:srgbClr val="404040"/>
                  </a:solidFill>
                  <a:highlight>
                    <a:srgbClr val="FFFFFF"/>
                  </a:highlight>
                  <a:latin typeface="Trebuchet MS" panose="020B0603020202020204" pitchFamily="34" charset="0"/>
                </a:rPr>
                <a:t>R 5,000</a:t>
              </a:r>
              <a:r>
                <a:rPr kumimoji="0" lang="en-ZA" sz="1000" b="0" i="0" u="none" strike="noStrike" kern="0" cap="none" spc="0" normalizeH="0" baseline="0" dirty="0">
                  <a:ln>
                    <a:noFill/>
                  </a:ln>
                  <a:solidFill>
                    <a:srgbClr val="404040"/>
                  </a:solidFill>
                  <a:effectLst/>
                  <a:highlight>
                    <a:srgbClr val="FFFFFF"/>
                  </a:highlight>
                  <a:uLnTx/>
                  <a:uFillTx/>
                  <a:latin typeface="Trebuchet MS" panose="020B0603020202020204" pitchFamily="34" charset="0"/>
                </a:rPr>
                <a:t>: 68.9%</a:t>
              </a:r>
            </a:p>
          </p:txBody>
        </p:sp>
        <p:pic>
          <p:nvPicPr>
            <p:cNvPr id="19" name="Picture 81" descr="A close up of a logo&#10;&#10;Description generated with very high confidence">
              <a:extLst>
                <a:ext uri="{FF2B5EF4-FFF2-40B4-BE49-F238E27FC236}">
                  <a16:creationId xmlns:a16="http://schemas.microsoft.com/office/drawing/2014/main" id="{1E71E22A-9288-47CF-89B8-FC6F870F1EA2}"/>
                </a:ext>
              </a:extLst>
            </p:cNvPr>
            <p:cNvPicPr>
              <a:picLocks noChangeAspect="1"/>
            </p:cNvPicPr>
            <p:nvPr/>
          </p:nvPicPr>
          <p:blipFill>
            <a:blip r:embed="rId7" cstate="print">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a:off x="4223171" y="1849804"/>
              <a:ext cx="466124" cy="467751"/>
            </a:xfrm>
            <a:prstGeom prst="rect">
              <a:avLst/>
            </a:prstGeom>
          </p:spPr>
        </p:pic>
        <p:sp>
          <p:nvSpPr>
            <p:cNvPr id="20" name="Rectangle 82">
              <a:extLst>
                <a:ext uri="{FF2B5EF4-FFF2-40B4-BE49-F238E27FC236}">
                  <a16:creationId xmlns:a16="http://schemas.microsoft.com/office/drawing/2014/main" id="{C976AC13-ECAA-4414-AD14-7050B2F85726}"/>
                </a:ext>
              </a:extLst>
            </p:cNvPr>
            <p:cNvSpPr/>
            <p:nvPr/>
          </p:nvSpPr>
          <p:spPr>
            <a:xfrm>
              <a:off x="4052918" y="1596170"/>
              <a:ext cx="806631" cy="225433"/>
            </a:xfrm>
            <a:prstGeom prst="rect">
              <a:avLst/>
            </a:prstGeom>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lang="en-ZA" sz="1000" b="1" u="sng" kern="0" dirty="0">
                  <a:solidFill>
                    <a:srgbClr val="C00000"/>
                  </a:solidFill>
                  <a:highlight>
                    <a:srgbClr val="FFFFFF"/>
                  </a:highlight>
                  <a:latin typeface="Trebuchet MS" panose="020B0603020202020204" pitchFamily="34" charset="0"/>
                </a:rPr>
                <a:t>Age</a:t>
              </a:r>
              <a:r>
                <a:rPr kumimoji="0" lang="en-ZA" sz="1000" b="1" i="0" u="sng" strike="noStrike" kern="0" cap="none" spc="0" normalizeH="0" baseline="0" dirty="0">
                  <a:ln>
                    <a:noFill/>
                  </a:ln>
                  <a:solidFill>
                    <a:srgbClr val="C00000"/>
                  </a:solidFill>
                  <a:effectLst/>
                  <a:highlight>
                    <a:srgbClr val="FFFFFF"/>
                  </a:highlight>
                  <a:uLnTx/>
                  <a:uFillTx/>
                  <a:latin typeface="Trebuchet MS" panose="020B0603020202020204" pitchFamily="34" charset="0"/>
                </a:rPr>
                <a:t> Group</a:t>
              </a:r>
              <a:endParaRPr lang="en-ZA" sz="1000" b="1" u="sng" kern="0" dirty="0">
                <a:solidFill>
                  <a:srgbClr val="C00000"/>
                </a:solidFill>
                <a:highlight>
                  <a:srgbClr val="FFFFFF"/>
                </a:highlight>
                <a:latin typeface="Trebuchet MS" panose="020B0603020202020204" pitchFamily="34" charset="0"/>
              </a:endParaRPr>
            </a:p>
          </p:txBody>
        </p:sp>
        <p:sp>
          <p:nvSpPr>
            <p:cNvPr id="21" name="Rectangle 83">
              <a:extLst>
                <a:ext uri="{FF2B5EF4-FFF2-40B4-BE49-F238E27FC236}">
                  <a16:creationId xmlns:a16="http://schemas.microsoft.com/office/drawing/2014/main" id="{72E05E47-848F-4571-9C13-41F41ED6E754}"/>
                </a:ext>
              </a:extLst>
            </p:cNvPr>
            <p:cNvSpPr/>
            <p:nvPr/>
          </p:nvSpPr>
          <p:spPr>
            <a:xfrm>
              <a:off x="3722342" y="2373338"/>
              <a:ext cx="1467783" cy="366330"/>
            </a:xfrm>
            <a:prstGeom prst="rect">
              <a:avLst/>
            </a:prstGeom>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lang="en-ZA" sz="1000" kern="0" dirty="0">
                  <a:solidFill>
                    <a:srgbClr val="404040"/>
                  </a:solidFill>
                  <a:highlight>
                    <a:srgbClr val="FFFFFF"/>
                  </a:highlight>
                  <a:latin typeface="Trebuchet MS" panose="020B0603020202020204" pitchFamily="34" charset="0"/>
                </a:rPr>
                <a:t>18-34 years</a:t>
              </a:r>
              <a:r>
                <a:rPr kumimoji="0" lang="en-ZA" sz="1000" b="0" i="0" u="none" strike="noStrike" kern="0" cap="none" spc="0" normalizeH="0" baseline="0" dirty="0">
                  <a:ln>
                    <a:noFill/>
                  </a:ln>
                  <a:solidFill>
                    <a:srgbClr val="404040"/>
                  </a:solidFill>
                  <a:effectLst/>
                  <a:highlight>
                    <a:srgbClr val="FFFFFF"/>
                  </a:highlight>
                  <a:uLnTx/>
                  <a:uFillTx/>
                  <a:latin typeface="Trebuchet MS" panose="020B0603020202020204" pitchFamily="34" charset="0"/>
                </a:rPr>
                <a:t>:</a:t>
              </a:r>
            </a:p>
            <a:p>
              <a:pPr marL="0" marR="0" lvl="0" indent="0" algn="ctr" defTabSz="914400" eaLnBrk="1" fontAlgn="auto" latinLnBrk="0" hangingPunct="1">
                <a:lnSpc>
                  <a:spcPct val="100000"/>
                </a:lnSpc>
                <a:spcBef>
                  <a:spcPts val="0"/>
                </a:spcBef>
                <a:spcAft>
                  <a:spcPts val="0"/>
                </a:spcAft>
                <a:buClrTx/>
                <a:buSzTx/>
                <a:buFontTx/>
                <a:buNone/>
                <a:tabLst/>
                <a:defRPr/>
              </a:pPr>
              <a:r>
                <a:rPr lang="en-ZA" sz="1000" kern="0" dirty="0">
                  <a:solidFill>
                    <a:srgbClr val="404040"/>
                  </a:solidFill>
                  <a:highlight>
                    <a:srgbClr val="FFFFFF"/>
                  </a:highlight>
                  <a:latin typeface="Trebuchet MS" panose="020B0603020202020204" pitchFamily="34" charset="0"/>
                </a:rPr>
                <a:t>37.2</a:t>
              </a:r>
              <a:r>
                <a:rPr kumimoji="0" lang="en-ZA" sz="1000" b="0" i="0" u="none" strike="noStrike" kern="0" cap="none" spc="0" normalizeH="0" baseline="0" dirty="0">
                  <a:ln>
                    <a:noFill/>
                  </a:ln>
                  <a:solidFill>
                    <a:srgbClr val="404040"/>
                  </a:solidFill>
                  <a:effectLst/>
                  <a:highlight>
                    <a:srgbClr val="FFFFFF"/>
                  </a:highlight>
                  <a:uLnTx/>
                  <a:uFillTx/>
                  <a:latin typeface="Trebuchet MS" panose="020B0603020202020204" pitchFamily="34" charset="0"/>
                </a:rPr>
                <a:t>%</a:t>
              </a:r>
            </a:p>
          </p:txBody>
        </p:sp>
        <p:sp>
          <p:nvSpPr>
            <p:cNvPr id="22" name="Round Same Side Corner Rectangle 70">
              <a:extLst>
                <a:ext uri="{FF2B5EF4-FFF2-40B4-BE49-F238E27FC236}">
                  <a16:creationId xmlns:a16="http://schemas.microsoft.com/office/drawing/2014/main" id="{41E951C6-3366-43DC-9D0B-CE9D0A38959D}"/>
                </a:ext>
              </a:extLst>
            </p:cNvPr>
            <p:cNvSpPr/>
            <p:nvPr/>
          </p:nvSpPr>
          <p:spPr bwMode="auto">
            <a:xfrm>
              <a:off x="947639" y="0"/>
              <a:ext cx="3504722" cy="236946"/>
            </a:xfrm>
            <a:prstGeom prst="round2SameRect">
              <a:avLst>
                <a:gd name="adj1" fmla="val 0"/>
                <a:gd name="adj2" fmla="val 27778"/>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US" sz="1400" b="1" dirty="0">
                  <a:solidFill>
                    <a:prstClr val="white"/>
                  </a:solidFill>
                  <a:latin typeface="Trebuchet MS"/>
                  <a:ea typeface="Segoe UI" pitchFamily="34" charset="0"/>
                  <a:cs typeface="Segoe UI" pitchFamily="34" charset="0"/>
                </a:rPr>
                <a:t>VFR Q1 2023</a:t>
              </a:r>
              <a:endParaRPr kumimoji="0" lang="en-ZA" sz="1400" b="1" i="0" u="none" strike="noStrike" kern="1200" cap="none" spc="0" normalizeH="0" baseline="0" dirty="0">
                <a:ln>
                  <a:noFill/>
                </a:ln>
                <a:solidFill>
                  <a:prstClr val="white"/>
                </a:solidFill>
                <a:effectLst/>
                <a:uLnTx/>
                <a:uFillTx/>
                <a:latin typeface="Trebuchet MS"/>
                <a:ea typeface="Segoe UI" pitchFamily="34" charset="0"/>
                <a:cs typeface="Segoe UI" pitchFamily="34" charset="0"/>
              </a:endParaRPr>
            </a:p>
          </p:txBody>
        </p:sp>
      </p:grpSp>
      <p:sp>
        <p:nvSpPr>
          <p:cNvPr id="44" name="TextBox 862">
            <a:extLst>
              <a:ext uri="{FF2B5EF4-FFF2-40B4-BE49-F238E27FC236}">
                <a16:creationId xmlns:a16="http://schemas.microsoft.com/office/drawing/2014/main" id="{8EDECA36-056F-4F26-B277-31FC2E7F463B}"/>
              </a:ext>
            </a:extLst>
          </p:cNvPr>
          <p:cNvSpPr txBox="1"/>
          <p:nvPr/>
        </p:nvSpPr>
        <p:spPr>
          <a:xfrm>
            <a:off x="714150" y="1262589"/>
            <a:ext cx="5505160" cy="986845"/>
          </a:xfrm>
          <a:prstGeom prst="rect">
            <a:avLst/>
          </a:prstGeom>
          <a:noFill/>
        </p:spPr>
        <p:txBody>
          <a:bodyPr/>
          <a:lstStyle>
            <a:defPPr>
              <a:defRPr lang="en-US"/>
            </a:defPPr>
            <a:lvl1pPr lvl="0" indent="0" algn="just" defTabSz="914400" eaLnBrk="0" fontAlgn="base" hangingPunct="0">
              <a:spcBef>
                <a:spcPct val="0"/>
              </a:spcBef>
              <a:spcAft>
                <a:spcPct val="0"/>
              </a:spcAft>
              <a:buClr>
                <a:prstClr val="black"/>
              </a:buClr>
              <a:buSzPct val="65000"/>
              <a:buFont typeface="Arial" panose="020B0604020202020204" pitchFamily="34" charset="0"/>
              <a:buNone/>
              <a:defRPr sz="1000" b="0">
                <a:solidFill>
                  <a:srgbClr val="404040"/>
                </a:solidFill>
                <a:effectLst/>
                <a:highlight>
                  <a:srgbClr val="FFFF00"/>
                </a:highlight>
                <a:latin typeface="Trebuchet MS" panose="020B0603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r>
              <a:rPr lang="en-US" dirty="0">
                <a:highlight>
                  <a:srgbClr val="FFFFFF"/>
                </a:highlight>
              </a:rPr>
              <a:t>The majority of domestic VFR travellers are males (63.9%), single or have never been married (46.9%), and are fairly young, in the ages of 18-34 (37.2%). Consequently, quite a few have no children (21.7%). Another common trait of VFR travellers is their difficult financial situation. They are fairly cash constrained with the majority of them (68.9%) earning ZAR 5,000 or less. Only 35.9% of them have completed high school and this is of course another indicator of their limited capacity to improve their financial circumstance.</a:t>
            </a:r>
          </a:p>
        </p:txBody>
      </p:sp>
      <p:sp>
        <p:nvSpPr>
          <p:cNvPr id="81" name="TextBox 862">
            <a:extLst>
              <a:ext uri="{FF2B5EF4-FFF2-40B4-BE49-F238E27FC236}">
                <a16:creationId xmlns:a16="http://schemas.microsoft.com/office/drawing/2014/main" id="{5E5C3472-DDF1-4A7C-99AF-BCAE7AF5B6CF}"/>
              </a:ext>
            </a:extLst>
          </p:cNvPr>
          <p:cNvSpPr txBox="1"/>
          <p:nvPr/>
        </p:nvSpPr>
        <p:spPr>
          <a:xfrm>
            <a:off x="714150" y="5515096"/>
            <a:ext cx="5505160" cy="743049"/>
          </a:xfrm>
          <a:prstGeom prst="rect">
            <a:avLst/>
          </a:prstGeom>
          <a:noFill/>
        </p:spPr>
        <p:txBody>
          <a:bodyPr/>
          <a:lstStyle>
            <a:defPPr>
              <a:defRPr lang="en-US"/>
            </a:defPPr>
            <a:lvl1pPr lvl="0" indent="0" algn="just" defTabSz="914400" eaLnBrk="0" fontAlgn="base" hangingPunct="0">
              <a:spcBef>
                <a:spcPct val="0"/>
              </a:spcBef>
              <a:spcAft>
                <a:spcPct val="0"/>
              </a:spcAft>
              <a:buClr>
                <a:prstClr val="black"/>
              </a:buClr>
              <a:buSzPct val="65000"/>
              <a:buFont typeface="Arial" panose="020B0604020202020204" pitchFamily="34" charset="0"/>
              <a:buNone/>
              <a:defRPr sz="1000" b="0">
                <a:solidFill>
                  <a:srgbClr val="404040"/>
                </a:solidFill>
                <a:effectLst/>
                <a:highlight>
                  <a:srgbClr val="FFFF00"/>
                </a:highlight>
                <a:latin typeface="Trebuchet MS" panose="020B0603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pPr>
              <a:spcBef>
                <a:spcPts val="600"/>
              </a:spcBef>
              <a:spcAft>
                <a:spcPts val="600"/>
              </a:spcAft>
            </a:pPr>
            <a:r>
              <a:rPr lang="en-US" dirty="0">
                <a:highlight>
                  <a:srgbClr val="FFFFFF"/>
                </a:highlight>
              </a:rPr>
              <a:t>Holiday tourists differ greatly from VFR tourists. They are not predominantly male and are equally split between the genders. Also, unlike VFR tourists, most of them have children (75.5%), have completed tertiary education (44.0%), and are older, with over a third being 35 or more (30.9%). They are also higher earners, 56.4% of them earning ZAR 5,000 or more.</a:t>
            </a:r>
          </a:p>
        </p:txBody>
      </p:sp>
      <p:sp>
        <p:nvSpPr>
          <p:cNvPr id="25" name="TextBox 76">
            <a:extLst>
              <a:ext uri="{FF2B5EF4-FFF2-40B4-BE49-F238E27FC236}">
                <a16:creationId xmlns:a16="http://schemas.microsoft.com/office/drawing/2014/main" id="{B6BA6D6C-7744-26A6-7F48-7DBA28B71711}"/>
              </a:ext>
            </a:extLst>
          </p:cNvPr>
          <p:cNvSpPr txBox="1"/>
          <p:nvPr/>
        </p:nvSpPr>
        <p:spPr>
          <a:xfrm>
            <a:off x="5415753" y="9585227"/>
            <a:ext cx="38472" cy="153888"/>
          </a:xfrm>
          <a:prstGeom prst="rect">
            <a:avLst/>
          </a:prstGeom>
          <a:noFill/>
          <a:ln>
            <a:noFill/>
          </a:ln>
        </p:spPr>
        <p:txBody>
          <a:bodyPr wrap="none" lIns="0" tIns="0" rIns="0" bIns="0" rtlCol="0" anchor="t">
            <a:spAutoFit/>
          </a:bodyPr>
          <a:lstStyle/>
          <a:p>
            <a:pPr algn="r"/>
            <a:r>
              <a:rPr lang="en-US" sz="1000" b="1" dirty="0">
                <a:solidFill>
                  <a:srgbClr val="404040"/>
                </a:solidFill>
                <a:highlight>
                  <a:srgbClr val="FFFF00"/>
                </a:highlight>
                <a:latin typeface="Trebuchet MS" panose="020B0603020202020204" pitchFamily="34" charset="0"/>
                <a:cs typeface="Arial" panose="020B0604020202020204" pitchFamily="34" charset="0"/>
              </a:rPr>
              <a:t> </a:t>
            </a:r>
            <a:endParaRPr lang="en-ZA" sz="1000" dirty="0">
              <a:solidFill>
                <a:srgbClr val="404040"/>
              </a:solidFill>
              <a:highlight>
                <a:srgbClr val="FFFF00"/>
              </a:highlight>
              <a:latin typeface="Trebuchet MS" panose="020B0603020202020204" pitchFamily="34" charset="0"/>
              <a:cs typeface="Arial" panose="020B0604020202020204" pitchFamily="34" charset="0"/>
            </a:endParaRPr>
          </a:p>
        </p:txBody>
      </p:sp>
      <p:grpSp>
        <p:nvGrpSpPr>
          <p:cNvPr id="69" name="קבוצה 68">
            <a:extLst>
              <a:ext uri="{FF2B5EF4-FFF2-40B4-BE49-F238E27FC236}">
                <a16:creationId xmlns:a16="http://schemas.microsoft.com/office/drawing/2014/main" id="{809527F4-22D3-4ADF-6F25-55A5615D0037}"/>
              </a:ext>
            </a:extLst>
          </p:cNvPr>
          <p:cNvGrpSpPr/>
          <p:nvPr/>
        </p:nvGrpSpPr>
        <p:grpSpPr>
          <a:xfrm>
            <a:off x="638690" y="542510"/>
            <a:ext cx="3692103" cy="487844"/>
            <a:chOff x="638690" y="542510"/>
            <a:chExt cx="3692103" cy="487844"/>
          </a:xfrm>
        </p:grpSpPr>
        <p:grpSp>
          <p:nvGrpSpPr>
            <p:cNvPr id="70" name="Group 57">
              <a:extLst>
                <a:ext uri="{FF2B5EF4-FFF2-40B4-BE49-F238E27FC236}">
                  <a16:creationId xmlns:a16="http://schemas.microsoft.com/office/drawing/2014/main" id="{057D9895-4726-3C93-7439-73096A4503D7}"/>
                </a:ext>
              </a:extLst>
            </p:cNvPr>
            <p:cNvGrpSpPr/>
            <p:nvPr/>
          </p:nvGrpSpPr>
          <p:grpSpPr>
            <a:xfrm>
              <a:off x="638690" y="551477"/>
              <a:ext cx="1664874" cy="418471"/>
              <a:chOff x="657159" y="2742373"/>
              <a:chExt cx="2255520" cy="747601"/>
            </a:xfrm>
          </p:grpSpPr>
          <p:sp>
            <p:nvSpPr>
              <p:cNvPr id="90" name="Freeform: Shape 77">
                <a:extLst>
                  <a:ext uri="{FF2B5EF4-FFF2-40B4-BE49-F238E27FC236}">
                    <a16:creationId xmlns:a16="http://schemas.microsoft.com/office/drawing/2014/main" id="{ECB20427-8DCB-6094-4F4C-7095D5D3963D}"/>
                  </a:ext>
                </a:extLst>
              </p:cNvPr>
              <p:cNvSpPr/>
              <p:nvPr/>
            </p:nvSpPr>
            <p:spPr>
              <a:xfrm>
                <a:off x="657159" y="2742373"/>
                <a:ext cx="2255520" cy="140677"/>
              </a:xfrm>
              <a:custGeom>
                <a:avLst/>
                <a:gdLst>
                  <a:gd name="connsiteX0" fmla="*/ 0 w 2225040"/>
                  <a:gd name="connsiteY0" fmla="*/ 91440 h 91440"/>
                  <a:gd name="connsiteX1" fmla="*/ 0 w 2225040"/>
                  <a:gd name="connsiteY1" fmla="*/ 91440 h 91440"/>
                  <a:gd name="connsiteX2" fmla="*/ 71120 w 2225040"/>
                  <a:gd name="connsiteY2" fmla="*/ 0 h 91440"/>
                  <a:gd name="connsiteX3" fmla="*/ 71120 w 2225040"/>
                  <a:gd name="connsiteY3" fmla="*/ 0 h 91440"/>
                  <a:gd name="connsiteX4" fmla="*/ 2225040 w 2225040"/>
                  <a:gd name="connsiteY4" fmla="*/ 0 h 91440"/>
                  <a:gd name="connsiteX5" fmla="*/ 1544320 w 2225040"/>
                  <a:gd name="connsiteY5" fmla="*/ 81280 h 91440"/>
                  <a:gd name="connsiteX6" fmla="*/ 0 w 2225040"/>
                  <a:gd name="connsiteY6" fmla="*/ 91440 h 91440"/>
                  <a:gd name="connsiteX0" fmla="*/ 0 w 2255520"/>
                  <a:gd name="connsiteY0" fmla="*/ 137160 h 137160"/>
                  <a:gd name="connsiteX1" fmla="*/ 30480 w 2255520"/>
                  <a:gd name="connsiteY1" fmla="*/ 91440 h 137160"/>
                  <a:gd name="connsiteX2" fmla="*/ 101600 w 2255520"/>
                  <a:gd name="connsiteY2" fmla="*/ 0 h 137160"/>
                  <a:gd name="connsiteX3" fmla="*/ 101600 w 2255520"/>
                  <a:gd name="connsiteY3" fmla="*/ 0 h 137160"/>
                  <a:gd name="connsiteX4" fmla="*/ 2255520 w 2255520"/>
                  <a:gd name="connsiteY4" fmla="*/ 0 h 137160"/>
                  <a:gd name="connsiteX5" fmla="*/ 1574800 w 2255520"/>
                  <a:gd name="connsiteY5" fmla="*/ 81280 h 137160"/>
                  <a:gd name="connsiteX6" fmla="*/ 0 w 2255520"/>
                  <a:gd name="connsiteY6" fmla="*/ 137160 h 137160"/>
                  <a:gd name="connsiteX0" fmla="*/ 0 w 2255520"/>
                  <a:gd name="connsiteY0" fmla="*/ 137160 h 139700"/>
                  <a:gd name="connsiteX1" fmla="*/ 30480 w 2255520"/>
                  <a:gd name="connsiteY1" fmla="*/ 91440 h 139700"/>
                  <a:gd name="connsiteX2" fmla="*/ 101600 w 2255520"/>
                  <a:gd name="connsiteY2" fmla="*/ 0 h 139700"/>
                  <a:gd name="connsiteX3" fmla="*/ 101600 w 2255520"/>
                  <a:gd name="connsiteY3" fmla="*/ 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37160 h 139700"/>
                  <a:gd name="connsiteX1" fmla="*/ 30480 w 2255520"/>
                  <a:gd name="connsiteY1" fmla="*/ 91440 h 139700"/>
                  <a:gd name="connsiteX2" fmla="*/ 101600 w 2255520"/>
                  <a:gd name="connsiteY2" fmla="*/ 0 h 139700"/>
                  <a:gd name="connsiteX3" fmla="*/ 101600 w 2255520"/>
                  <a:gd name="connsiteY3" fmla="*/ 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37160 h 139700"/>
                  <a:gd name="connsiteX1" fmla="*/ 30480 w 2255520"/>
                  <a:gd name="connsiteY1" fmla="*/ 91440 h 139700"/>
                  <a:gd name="connsiteX2" fmla="*/ 101600 w 2255520"/>
                  <a:gd name="connsiteY2" fmla="*/ 0 h 139700"/>
                  <a:gd name="connsiteX3" fmla="*/ 101600 w 2255520"/>
                  <a:gd name="connsiteY3" fmla="*/ 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49860 h 152400"/>
                  <a:gd name="connsiteX1" fmla="*/ 30480 w 2255520"/>
                  <a:gd name="connsiteY1" fmla="*/ 104140 h 152400"/>
                  <a:gd name="connsiteX2" fmla="*/ 101600 w 2255520"/>
                  <a:gd name="connsiteY2" fmla="*/ 12700 h 152400"/>
                  <a:gd name="connsiteX3" fmla="*/ 248920 w 2255520"/>
                  <a:gd name="connsiteY3" fmla="*/ 0 h 152400"/>
                  <a:gd name="connsiteX4" fmla="*/ 2255520 w 2255520"/>
                  <a:gd name="connsiteY4" fmla="*/ 12700 h 152400"/>
                  <a:gd name="connsiteX5" fmla="*/ 1577340 w 2255520"/>
                  <a:gd name="connsiteY5" fmla="*/ 152400 h 152400"/>
                  <a:gd name="connsiteX6" fmla="*/ 0 w 2255520"/>
                  <a:gd name="connsiteY6" fmla="*/ 149860 h 152400"/>
                  <a:gd name="connsiteX0" fmla="*/ 0 w 2255520"/>
                  <a:gd name="connsiteY0" fmla="*/ 144780 h 147320"/>
                  <a:gd name="connsiteX1" fmla="*/ 30480 w 2255520"/>
                  <a:gd name="connsiteY1" fmla="*/ 99060 h 147320"/>
                  <a:gd name="connsiteX2" fmla="*/ 101600 w 2255520"/>
                  <a:gd name="connsiteY2" fmla="*/ 7620 h 147320"/>
                  <a:gd name="connsiteX3" fmla="*/ 259080 w 2255520"/>
                  <a:gd name="connsiteY3" fmla="*/ 0 h 147320"/>
                  <a:gd name="connsiteX4" fmla="*/ 2255520 w 2255520"/>
                  <a:gd name="connsiteY4" fmla="*/ 7620 h 147320"/>
                  <a:gd name="connsiteX5" fmla="*/ 1577340 w 2255520"/>
                  <a:gd name="connsiteY5" fmla="*/ 147320 h 147320"/>
                  <a:gd name="connsiteX6" fmla="*/ 0 w 2255520"/>
                  <a:gd name="connsiteY6" fmla="*/ 144780 h 147320"/>
                  <a:gd name="connsiteX0" fmla="*/ 0 w 2255520"/>
                  <a:gd name="connsiteY0" fmla="*/ 137160 h 139700"/>
                  <a:gd name="connsiteX1" fmla="*/ 30480 w 2255520"/>
                  <a:gd name="connsiteY1" fmla="*/ 91440 h 139700"/>
                  <a:gd name="connsiteX2" fmla="*/ 101600 w 2255520"/>
                  <a:gd name="connsiteY2" fmla="*/ 0 h 139700"/>
                  <a:gd name="connsiteX3" fmla="*/ 271780 w 2255520"/>
                  <a:gd name="connsiteY3" fmla="*/ 254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37160 h 139700"/>
                  <a:gd name="connsiteX1" fmla="*/ 30480 w 2255520"/>
                  <a:gd name="connsiteY1" fmla="*/ 91440 h 139700"/>
                  <a:gd name="connsiteX2" fmla="*/ 215900 w 2255520"/>
                  <a:gd name="connsiteY2" fmla="*/ 0 h 139700"/>
                  <a:gd name="connsiteX3" fmla="*/ 271780 w 2255520"/>
                  <a:gd name="connsiteY3" fmla="*/ 254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37627 h 140167"/>
                  <a:gd name="connsiteX1" fmla="*/ 30480 w 2255520"/>
                  <a:gd name="connsiteY1" fmla="*/ 91907 h 140167"/>
                  <a:gd name="connsiteX2" fmla="*/ 215900 w 2255520"/>
                  <a:gd name="connsiteY2" fmla="*/ 467 h 140167"/>
                  <a:gd name="connsiteX3" fmla="*/ 271780 w 2255520"/>
                  <a:gd name="connsiteY3" fmla="*/ 3007 h 140167"/>
                  <a:gd name="connsiteX4" fmla="*/ 2255520 w 2255520"/>
                  <a:gd name="connsiteY4" fmla="*/ 467 h 140167"/>
                  <a:gd name="connsiteX5" fmla="*/ 1577340 w 2255520"/>
                  <a:gd name="connsiteY5" fmla="*/ 140167 h 140167"/>
                  <a:gd name="connsiteX6" fmla="*/ 0 w 2255520"/>
                  <a:gd name="connsiteY6" fmla="*/ 137627 h 140167"/>
                  <a:gd name="connsiteX0" fmla="*/ 0 w 2255520"/>
                  <a:gd name="connsiteY0" fmla="*/ 137463 h 140003"/>
                  <a:gd name="connsiteX1" fmla="*/ 30480 w 2255520"/>
                  <a:gd name="connsiteY1" fmla="*/ 91743 h 140003"/>
                  <a:gd name="connsiteX2" fmla="*/ 215900 w 2255520"/>
                  <a:gd name="connsiteY2" fmla="*/ 303 h 140003"/>
                  <a:gd name="connsiteX3" fmla="*/ 276860 w 2255520"/>
                  <a:gd name="connsiteY3" fmla="*/ 5383 h 140003"/>
                  <a:gd name="connsiteX4" fmla="*/ 2255520 w 2255520"/>
                  <a:gd name="connsiteY4" fmla="*/ 303 h 140003"/>
                  <a:gd name="connsiteX5" fmla="*/ 1577340 w 2255520"/>
                  <a:gd name="connsiteY5" fmla="*/ 140003 h 140003"/>
                  <a:gd name="connsiteX6" fmla="*/ 0 w 2255520"/>
                  <a:gd name="connsiteY6" fmla="*/ 137463 h 140003"/>
                  <a:gd name="connsiteX0" fmla="*/ 0 w 2255520"/>
                  <a:gd name="connsiteY0" fmla="*/ 138137 h 140677"/>
                  <a:gd name="connsiteX1" fmla="*/ 30480 w 2255520"/>
                  <a:gd name="connsiteY1" fmla="*/ 92417 h 140677"/>
                  <a:gd name="connsiteX2" fmla="*/ 215900 w 2255520"/>
                  <a:gd name="connsiteY2" fmla="*/ 977 h 140677"/>
                  <a:gd name="connsiteX3" fmla="*/ 292100 w 2255520"/>
                  <a:gd name="connsiteY3" fmla="*/ 977 h 140677"/>
                  <a:gd name="connsiteX4" fmla="*/ 2255520 w 2255520"/>
                  <a:gd name="connsiteY4" fmla="*/ 977 h 140677"/>
                  <a:gd name="connsiteX5" fmla="*/ 1577340 w 2255520"/>
                  <a:gd name="connsiteY5" fmla="*/ 140677 h 140677"/>
                  <a:gd name="connsiteX6" fmla="*/ 0 w 2255520"/>
                  <a:gd name="connsiteY6" fmla="*/ 138137 h 140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5520" h="140677">
                    <a:moveTo>
                      <a:pt x="0" y="138137"/>
                    </a:moveTo>
                    <a:lnTo>
                      <a:pt x="30480" y="92417"/>
                    </a:lnTo>
                    <a:lnTo>
                      <a:pt x="215900" y="977"/>
                    </a:lnTo>
                    <a:cubicBezTo>
                      <a:pt x="234527" y="-716"/>
                      <a:pt x="273473" y="130"/>
                      <a:pt x="292100" y="977"/>
                    </a:cubicBezTo>
                    <a:lnTo>
                      <a:pt x="2255520" y="977"/>
                    </a:lnTo>
                    <a:lnTo>
                      <a:pt x="1577340" y="140677"/>
                    </a:lnTo>
                    <a:lnTo>
                      <a:pt x="0" y="138137"/>
                    </a:lnTo>
                    <a:close/>
                  </a:path>
                </a:pathLst>
              </a:custGeom>
              <a:solidFill>
                <a:srgbClr val="C5C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highlight>
                    <a:srgbClr val="FFFF00"/>
                  </a:highlight>
                </a:endParaRPr>
              </a:p>
            </p:txBody>
          </p:sp>
          <p:sp>
            <p:nvSpPr>
              <p:cNvPr id="91" name="Rectangle: Rounded Corners 78">
                <a:extLst>
                  <a:ext uri="{FF2B5EF4-FFF2-40B4-BE49-F238E27FC236}">
                    <a16:creationId xmlns:a16="http://schemas.microsoft.com/office/drawing/2014/main" id="{9EF46E52-E27E-4DB9-A443-8608FE619668}"/>
                  </a:ext>
                </a:extLst>
              </p:cNvPr>
              <p:cNvSpPr/>
              <p:nvPr/>
            </p:nvSpPr>
            <p:spPr>
              <a:xfrm>
                <a:off x="657159" y="2850211"/>
                <a:ext cx="2024262" cy="639763"/>
              </a:xfrm>
              <a:prstGeom prst="roundRect">
                <a:avLst/>
              </a:prstGeom>
              <a:noFill/>
              <a:ln w="76200">
                <a:solidFill>
                  <a:srgbClr val="C5C5C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highlight>
                    <a:srgbClr val="FFFF00"/>
                  </a:highlight>
                </a:endParaRPr>
              </a:p>
            </p:txBody>
          </p:sp>
        </p:grpSp>
        <p:sp>
          <p:nvSpPr>
            <p:cNvPr id="71" name="Freeform 16">
              <a:extLst>
                <a:ext uri="{FF2B5EF4-FFF2-40B4-BE49-F238E27FC236}">
                  <a16:creationId xmlns:a16="http://schemas.microsoft.com/office/drawing/2014/main" id="{7FDB1799-B739-ACC4-BB1E-D1795882408C}"/>
                </a:ext>
              </a:extLst>
            </p:cNvPr>
            <p:cNvSpPr>
              <a:spLocks/>
            </p:cNvSpPr>
            <p:nvPr/>
          </p:nvSpPr>
          <p:spPr bwMode="auto">
            <a:xfrm flipH="1">
              <a:off x="1867270" y="542510"/>
              <a:ext cx="2151877" cy="487844"/>
            </a:xfrm>
            <a:custGeom>
              <a:avLst/>
              <a:gdLst>
                <a:gd name="T0" fmla="*/ 42 w 1420"/>
                <a:gd name="T1" fmla="*/ 0 h 320"/>
                <a:gd name="T2" fmla="*/ 0 w 1420"/>
                <a:gd name="T3" fmla="*/ 42 h 320"/>
                <a:gd name="T4" fmla="*/ 0 w 1420"/>
                <a:gd name="T5" fmla="*/ 278 h 320"/>
                <a:gd name="T6" fmla="*/ 42 w 1420"/>
                <a:gd name="T7" fmla="*/ 320 h 320"/>
                <a:gd name="T8" fmla="*/ 1260 w 1420"/>
                <a:gd name="T9" fmla="*/ 320 h 320"/>
                <a:gd name="T10" fmla="*/ 1420 w 1420"/>
                <a:gd name="T11" fmla="*/ 160 h 320"/>
                <a:gd name="T12" fmla="*/ 1260 w 1420"/>
                <a:gd name="T13" fmla="*/ 0 h 320"/>
                <a:gd name="T14" fmla="*/ 42 w 1420"/>
                <a:gd name="T15" fmla="*/ 0 h 3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0" h="320">
                  <a:moveTo>
                    <a:pt x="42" y="0"/>
                  </a:moveTo>
                  <a:cubicBezTo>
                    <a:pt x="19" y="0"/>
                    <a:pt x="0" y="19"/>
                    <a:pt x="0" y="42"/>
                  </a:cubicBezTo>
                  <a:cubicBezTo>
                    <a:pt x="0" y="278"/>
                    <a:pt x="0" y="278"/>
                    <a:pt x="0" y="278"/>
                  </a:cubicBezTo>
                  <a:cubicBezTo>
                    <a:pt x="0" y="302"/>
                    <a:pt x="19" y="320"/>
                    <a:pt x="42" y="320"/>
                  </a:cubicBezTo>
                  <a:cubicBezTo>
                    <a:pt x="1260" y="320"/>
                    <a:pt x="1260" y="320"/>
                    <a:pt x="1260" y="320"/>
                  </a:cubicBezTo>
                  <a:cubicBezTo>
                    <a:pt x="1348" y="320"/>
                    <a:pt x="1420" y="249"/>
                    <a:pt x="1420" y="160"/>
                  </a:cubicBezTo>
                  <a:cubicBezTo>
                    <a:pt x="1420" y="72"/>
                    <a:pt x="1348" y="0"/>
                    <a:pt x="1260" y="0"/>
                  </a:cubicBezTo>
                  <a:cubicBezTo>
                    <a:pt x="42" y="0"/>
                    <a:pt x="42" y="0"/>
                    <a:pt x="42"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72" name="Freeform: Shape 59">
              <a:extLst>
                <a:ext uri="{FF2B5EF4-FFF2-40B4-BE49-F238E27FC236}">
                  <a16:creationId xmlns:a16="http://schemas.microsoft.com/office/drawing/2014/main" id="{EBB3F248-44C3-EA16-2745-D1B6570EC2F7}"/>
                </a:ext>
              </a:extLst>
            </p:cNvPr>
            <p:cNvSpPr>
              <a:spLocks/>
            </p:cNvSpPr>
            <p:nvPr/>
          </p:nvSpPr>
          <p:spPr bwMode="auto">
            <a:xfrm flipH="1">
              <a:off x="3448098" y="542510"/>
              <a:ext cx="575815" cy="408923"/>
            </a:xfrm>
            <a:custGeom>
              <a:avLst/>
              <a:gdLst>
                <a:gd name="connsiteX0" fmla="*/ 690547 w 1028700"/>
                <a:gd name="connsiteY0" fmla="*/ 0 h 709908"/>
                <a:gd name="connsiteX1" fmla="*/ 114185 w 1028700"/>
                <a:gd name="connsiteY1" fmla="*/ 0 h 709908"/>
                <a:gd name="connsiteX2" fmla="*/ 0 w 1028700"/>
                <a:gd name="connsiteY2" fmla="*/ 114389 h 709908"/>
                <a:gd name="connsiteX3" fmla="*/ 0 w 1028700"/>
                <a:gd name="connsiteY3" fmla="*/ 703324 h 709908"/>
                <a:gd name="connsiteX4" fmla="*/ 0 w 1028700"/>
                <a:gd name="connsiteY4" fmla="*/ 709908 h 709908"/>
                <a:gd name="connsiteX5" fmla="*/ 22572 w 1028700"/>
                <a:gd name="connsiteY5" fmla="*/ 676560 h 709908"/>
                <a:gd name="connsiteX6" fmla="*/ 103212 w 1028700"/>
                <a:gd name="connsiteY6" fmla="*/ 642859 h 709908"/>
                <a:gd name="connsiteX7" fmla="*/ 593176 w 1028700"/>
                <a:gd name="connsiteY7" fmla="*/ 642859 h 709908"/>
                <a:gd name="connsiteX8" fmla="*/ 1028700 w 1028700"/>
                <a:gd name="connsiteY8" fmla="*/ 207130 h 709908"/>
                <a:gd name="connsiteX9" fmla="*/ 1023826 w 1028700"/>
                <a:gd name="connsiteY9" fmla="*/ 158560 h 709908"/>
                <a:gd name="connsiteX10" fmla="*/ 998779 w 1028700"/>
                <a:gd name="connsiteY10" fmla="*/ 128007 h 709908"/>
                <a:gd name="connsiteX11" fmla="*/ 690547 w 1028700"/>
                <a:gd name="connsiteY11" fmla="*/ 0 h 709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8700" h="709908">
                  <a:moveTo>
                    <a:pt x="690547" y="0"/>
                  </a:moveTo>
                  <a:cubicBezTo>
                    <a:pt x="114185" y="0"/>
                    <a:pt x="114185" y="0"/>
                    <a:pt x="114185" y="0"/>
                  </a:cubicBezTo>
                  <a:cubicBezTo>
                    <a:pt x="51655" y="0"/>
                    <a:pt x="0" y="51748"/>
                    <a:pt x="0" y="114389"/>
                  </a:cubicBezTo>
                  <a:cubicBezTo>
                    <a:pt x="0" y="475942"/>
                    <a:pt x="0" y="634121"/>
                    <a:pt x="0" y="703324"/>
                  </a:cubicBezTo>
                  <a:lnTo>
                    <a:pt x="0" y="709908"/>
                  </a:lnTo>
                  <a:lnTo>
                    <a:pt x="22572" y="676560"/>
                  </a:lnTo>
                  <a:cubicBezTo>
                    <a:pt x="43327" y="655795"/>
                    <a:pt x="71909" y="642859"/>
                    <a:pt x="103212" y="642859"/>
                  </a:cubicBezTo>
                  <a:cubicBezTo>
                    <a:pt x="593176" y="642859"/>
                    <a:pt x="593176" y="642859"/>
                    <a:pt x="593176" y="642859"/>
                  </a:cubicBezTo>
                  <a:cubicBezTo>
                    <a:pt x="832714" y="642859"/>
                    <a:pt x="1028700" y="449504"/>
                    <a:pt x="1028700" y="207130"/>
                  </a:cubicBezTo>
                  <a:lnTo>
                    <a:pt x="1023826" y="158560"/>
                  </a:lnTo>
                  <a:lnTo>
                    <a:pt x="998779" y="128007"/>
                  </a:lnTo>
                  <a:cubicBezTo>
                    <a:pt x="920277" y="49024"/>
                    <a:pt x="811529" y="0"/>
                    <a:pt x="690547" y="0"/>
                  </a:cubicBez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en-IN" dirty="0">
                <a:highlight>
                  <a:srgbClr val="FFFF00"/>
                </a:highlight>
              </a:endParaRPr>
            </a:p>
          </p:txBody>
        </p:sp>
        <p:sp>
          <p:nvSpPr>
            <p:cNvPr id="73" name="Freeform: Shape 60">
              <a:extLst>
                <a:ext uri="{FF2B5EF4-FFF2-40B4-BE49-F238E27FC236}">
                  <a16:creationId xmlns:a16="http://schemas.microsoft.com/office/drawing/2014/main" id="{9C2A2B11-FF6D-05BF-F068-036D1F390489}"/>
                </a:ext>
              </a:extLst>
            </p:cNvPr>
            <p:cNvSpPr>
              <a:spLocks/>
            </p:cNvSpPr>
            <p:nvPr/>
          </p:nvSpPr>
          <p:spPr bwMode="auto">
            <a:xfrm flipH="1">
              <a:off x="3426966" y="642816"/>
              <a:ext cx="23860" cy="33496"/>
            </a:xfrm>
            <a:custGeom>
              <a:avLst/>
              <a:gdLst>
                <a:gd name="connsiteX0" fmla="*/ 0 w 42626"/>
                <a:gd name="connsiteY0" fmla="*/ 0 h 59841"/>
                <a:gd name="connsiteX1" fmla="*/ 4874 w 42626"/>
                <a:gd name="connsiteY1" fmla="*/ 48570 h 59841"/>
                <a:gd name="connsiteX2" fmla="*/ 4305 w 42626"/>
                <a:gd name="connsiteY2" fmla="*/ 54222 h 59841"/>
                <a:gd name="connsiteX3" fmla="*/ 42626 w 42626"/>
                <a:gd name="connsiteY3" fmla="*/ 59841 h 59841"/>
                <a:gd name="connsiteX4" fmla="*/ 27877 w 42626"/>
                <a:gd name="connsiteY4" fmla="*/ 34004 h 59841"/>
                <a:gd name="connsiteX5" fmla="*/ 0 w 42626"/>
                <a:gd name="connsiteY5" fmla="*/ 0 h 59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26" h="59841">
                  <a:moveTo>
                    <a:pt x="0" y="0"/>
                  </a:moveTo>
                  <a:lnTo>
                    <a:pt x="4874" y="48570"/>
                  </a:lnTo>
                  <a:lnTo>
                    <a:pt x="4305" y="54222"/>
                  </a:lnTo>
                  <a:lnTo>
                    <a:pt x="42626" y="59841"/>
                  </a:lnTo>
                  <a:lnTo>
                    <a:pt x="27877" y="34004"/>
                  </a:lnTo>
                  <a:lnTo>
                    <a:pt x="0" y="0"/>
                  </a:lnTo>
                  <a:close/>
                </a:path>
              </a:pathLst>
            </a:custGeom>
            <a:solidFill>
              <a:srgbClr val="C00000"/>
            </a:solidFill>
            <a:ln>
              <a:noFill/>
            </a:ln>
          </p:spPr>
          <p:txBody>
            <a:bodyPr vert="horz" wrap="square" lIns="91440" tIns="45720" rIns="91440" bIns="45720" numCol="1" anchor="t" anchorCtr="0" compatLnSpc="1">
              <a:prstTxWarp prst="textNoShape">
                <a:avLst/>
              </a:prstTxWarp>
              <a:noAutofit/>
            </a:bodyPr>
            <a:lstStyle/>
            <a:p>
              <a:endParaRPr lang="en-IN" dirty="0">
                <a:highlight>
                  <a:srgbClr val="FFFF00"/>
                </a:highlight>
              </a:endParaRPr>
            </a:p>
          </p:txBody>
        </p:sp>
        <p:sp>
          <p:nvSpPr>
            <p:cNvPr id="74" name="Freeform: Shape 61">
              <a:extLst>
                <a:ext uri="{FF2B5EF4-FFF2-40B4-BE49-F238E27FC236}">
                  <a16:creationId xmlns:a16="http://schemas.microsoft.com/office/drawing/2014/main" id="{66429663-886B-ED98-D8DD-4B86405D1199}"/>
                </a:ext>
              </a:extLst>
            </p:cNvPr>
            <p:cNvSpPr>
              <a:spLocks/>
            </p:cNvSpPr>
            <p:nvPr/>
          </p:nvSpPr>
          <p:spPr bwMode="auto">
            <a:xfrm flipH="1">
              <a:off x="3393892" y="660785"/>
              <a:ext cx="630021" cy="368739"/>
            </a:xfrm>
            <a:custGeom>
              <a:avLst/>
              <a:gdLst>
                <a:gd name="connsiteX0" fmla="*/ 1028131 w 1125538"/>
                <a:gd name="connsiteY0" fmla="*/ 0 h 658755"/>
                <a:gd name="connsiteX1" fmla="*/ 1019811 w 1125538"/>
                <a:gd name="connsiteY1" fmla="*/ 82659 h 658755"/>
                <a:gd name="connsiteX2" fmla="*/ 593176 w 1125538"/>
                <a:gd name="connsiteY2" fmla="*/ 430077 h 658755"/>
                <a:gd name="connsiteX3" fmla="*/ 103212 w 1125538"/>
                <a:gd name="connsiteY3" fmla="*/ 430077 h 658755"/>
                <a:gd name="connsiteX4" fmla="*/ 22572 w 1125538"/>
                <a:gd name="connsiteY4" fmla="*/ 463778 h 658755"/>
                <a:gd name="connsiteX5" fmla="*/ 8873 w 1125538"/>
                <a:gd name="connsiteY5" fmla="*/ 484017 h 658755"/>
                <a:gd name="connsiteX6" fmla="*/ 8872 w 1125538"/>
                <a:gd name="connsiteY6" fmla="*/ 484017 h 658755"/>
                <a:gd name="connsiteX7" fmla="*/ 0 w 1125538"/>
                <a:gd name="connsiteY7" fmla="*/ 497125 h 658755"/>
                <a:gd name="connsiteX8" fmla="*/ 0 w 1125538"/>
                <a:gd name="connsiteY8" fmla="*/ 510470 h 658755"/>
                <a:gd name="connsiteX9" fmla="*/ 0 w 1125538"/>
                <a:gd name="connsiteY9" fmla="*/ 544366 h 658755"/>
                <a:gd name="connsiteX10" fmla="*/ 114185 w 1125538"/>
                <a:gd name="connsiteY10" fmla="*/ 658755 h 658755"/>
                <a:gd name="connsiteX11" fmla="*/ 690547 w 1125538"/>
                <a:gd name="connsiteY11" fmla="*/ 658755 h 658755"/>
                <a:gd name="connsiteX12" fmla="*/ 998779 w 1125538"/>
                <a:gd name="connsiteY12" fmla="*/ 531769 h 658755"/>
                <a:gd name="connsiteX13" fmla="*/ 1023387 w 1125538"/>
                <a:gd name="connsiteY13" fmla="*/ 501834 h 658755"/>
                <a:gd name="connsiteX14" fmla="*/ 1023388 w 1125538"/>
                <a:gd name="connsiteY14" fmla="*/ 501834 h 658755"/>
                <a:gd name="connsiteX15" fmla="*/ 1051703 w 1125538"/>
                <a:gd name="connsiteY15" fmla="*/ 467389 h 658755"/>
                <a:gd name="connsiteX16" fmla="*/ 1125538 w 1125538"/>
                <a:gd name="connsiteY16" fmla="*/ 222987 h 658755"/>
                <a:gd name="connsiteX17" fmla="*/ 1082937 w 1125538"/>
                <a:gd name="connsiteY17" fmla="*/ 34497 h 658755"/>
                <a:gd name="connsiteX18" fmla="*/ 1066452 w 1125538"/>
                <a:gd name="connsiteY18" fmla="*/ 5619 h 658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25538" h="658755">
                  <a:moveTo>
                    <a:pt x="1028131" y="0"/>
                  </a:moveTo>
                  <a:lnTo>
                    <a:pt x="1019811" y="82659"/>
                  </a:lnTo>
                  <a:cubicBezTo>
                    <a:pt x="979023" y="282040"/>
                    <a:pt x="802772" y="430077"/>
                    <a:pt x="593176" y="430077"/>
                  </a:cubicBezTo>
                  <a:cubicBezTo>
                    <a:pt x="593176" y="430077"/>
                    <a:pt x="593176" y="430077"/>
                    <a:pt x="103212" y="430077"/>
                  </a:cubicBezTo>
                  <a:cubicBezTo>
                    <a:pt x="71909" y="430077"/>
                    <a:pt x="43327" y="443013"/>
                    <a:pt x="22572" y="463778"/>
                  </a:cubicBezTo>
                  <a:lnTo>
                    <a:pt x="8873" y="484017"/>
                  </a:lnTo>
                  <a:lnTo>
                    <a:pt x="8872" y="484017"/>
                  </a:lnTo>
                  <a:lnTo>
                    <a:pt x="0" y="497125"/>
                  </a:lnTo>
                  <a:lnTo>
                    <a:pt x="0" y="510470"/>
                  </a:lnTo>
                  <a:cubicBezTo>
                    <a:pt x="0" y="544366"/>
                    <a:pt x="0" y="544366"/>
                    <a:pt x="0" y="544366"/>
                  </a:cubicBezTo>
                  <a:cubicBezTo>
                    <a:pt x="0" y="609731"/>
                    <a:pt x="51655" y="658755"/>
                    <a:pt x="114185" y="658755"/>
                  </a:cubicBezTo>
                  <a:cubicBezTo>
                    <a:pt x="690547" y="658755"/>
                    <a:pt x="690547" y="658755"/>
                    <a:pt x="690547" y="658755"/>
                  </a:cubicBezTo>
                  <a:cubicBezTo>
                    <a:pt x="811529" y="658755"/>
                    <a:pt x="920277" y="610412"/>
                    <a:pt x="998779" y="531769"/>
                  </a:cubicBezTo>
                  <a:lnTo>
                    <a:pt x="1023387" y="501834"/>
                  </a:lnTo>
                  <a:lnTo>
                    <a:pt x="1023388" y="501834"/>
                  </a:lnTo>
                  <a:lnTo>
                    <a:pt x="1051703" y="467389"/>
                  </a:lnTo>
                  <a:cubicBezTo>
                    <a:pt x="1098394" y="397891"/>
                    <a:pt x="1125538" y="313886"/>
                    <a:pt x="1125538" y="222987"/>
                  </a:cubicBezTo>
                  <a:cubicBezTo>
                    <a:pt x="1125538" y="155579"/>
                    <a:pt x="1110270" y="91618"/>
                    <a:pt x="1082937" y="34497"/>
                  </a:cubicBezTo>
                  <a:lnTo>
                    <a:pt x="1066452" y="5619"/>
                  </a:lnTo>
                  <a:close/>
                </a:path>
              </a:pathLst>
            </a:custGeom>
            <a:solidFill>
              <a:srgbClr val="C00000"/>
            </a:solidFill>
            <a:ln>
              <a:noFill/>
            </a:ln>
          </p:spPr>
          <p:txBody>
            <a:bodyPr vert="horz" wrap="square" lIns="91440" tIns="45720" rIns="91440" bIns="45720" numCol="1" anchor="t" anchorCtr="0" compatLnSpc="1">
              <a:prstTxWarp prst="textNoShape">
                <a:avLst/>
              </a:prstTxWarp>
              <a:noAutofit/>
            </a:bodyPr>
            <a:lstStyle/>
            <a:p>
              <a:endParaRPr lang="en-IN" dirty="0">
                <a:highlight>
                  <a:srgbClr val="FFFF00"/>
                </a:highlight>
              </a:endParaRPr>
            </a:p>
          </p:txBody>
        </p:sp>
        <p:sp>
          <p:nvSpPr>
            <p:cNvPr id="75" name="Freeform: Shape 62">
              <a:extLst>
                <a:ext uri="{FF2B5EF4-FFF2-40B4-BE49-F238E27FC236}">
                  <a16:creationId xmlns:a16="http://schemas.microsoft.com/office/drawing/2014/main" id="{83AD43CD-561D-7024-381D-A31574439EB0}"/>
                </a:ext>
              </a:extLst>
            </p:cNvPr>
            <p:cNvSpPr>
              <a:spLocks/>
            </p:cNvSpPr>
            <p:nvPr/>
          </p:nvSpPr>
          <p:spPr bwMode="auto">
            <a:xfrm flipH="1">
              <a:off x="3348321" y="543586"/>
              <a:ext cx="982472" cy="401587"/>
            </a:xfrm>
            <a:custGeom>
              <a:avLst/>
              <a:gdLst>
                <a:gd name="connsiteX0" fmla="*/ 1035115 w 1486366"/>
                <a:gd name="connsiteY0" fmla="*/ 0 h 513081"/>
                <a:gd name="connsiteX1" fmla="*/ 0 w 1486366"/>
                <a:gd name="connsiteY1" fmla="*/ 279632 h 513081"/>
                <a:gd name="connsiteX2" fmla="*/ 456372 w 1486366"/>
                <a:gd name="connsiteY2" fmla="*/ 511507 h 513081"/>
                <a:gd name="connsiteX3" fmla="*/ 467107 w 1486366"/>
                <a:gd name="connsiteY3" fmla="*/ 513081 h 513081"/>
                <a:gd name="connsiteX4" fmla="*/ 480807 w 1486366"/>
                <a:gd name="connsiteY4" fmla="*/ 492841 h 513081"/>
                <a:gd name="connsiteX5" fmla="*/ 561447 w 1486366"/>
                <a:gd name="connsiteY5" fmla="*/ 459140 h 513081"/>
                <a:gd name="connsiteX6" fmla="*/ 1051411 w 1486366"/>
                <a:gd name="connsiteY6" fmla="*/ 459140 h 513081"/>
                <a:gd name="connsiteX7" fmla="*/ 1478046 w 1486366"/>
                <a:gd name="connsiteY7" fmla="*/ 111722 h 513081"/>
                <a:gd name="connsiteX8" fmla="*/ 1486366 w 1486366"/>
                <a:gd name="connsiteY8" fmla="*/ 29063 h 513081"/>
                <a:gd name="connsiteX9" fmla="*/ 1438028 w 1486366"/>
                <a:gd name="connsiteY9" fmla="*/ 21975 h 513081"/>
                <a:gd name="connsiteX10" fmla="*/ 1035115 w 1486366"/>
                <a:gd name="connsiteY10" fmla="*/ 0 h 513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6366" h="513081">
                  <a:moveTo>
                    <a:pt x="1035115" y="0"/>
                  </a:moveTo>
                  <a:cubicBezTo>
                    <a:pt x="463437" y="0"/>
                    <a:pt x="0" y="125196"/>
                    <a:pt x="0" y="279632"/>
                  </a:cubicBezTo>
                  <a:cubicBezTo>
                    <a:pt x="0" y="376155"/>
                    <a:pt x="181030" y="461255"/>
                    <a:pt x="456372" y="511507"/>
                  </a:cubicBezTo>
                  <a:lnTo>
                    <a:pt x="467107" y="513081"/>
                  </a:lnTo>
                  <a:lnTo>
                    <a:pt x="480807" y="492841"/>
                  </a:lnTo>
                  <a:cubicBezTo>
                    <a:pt x="501562" y="472076"/>
                    <a:pt x="530144" y="459140"/>
                    <a:pt x="561447" y="459140"/>
                  </a:cubicBezTo>
                  <a:cubicBezTo>
                    <a:pt x="1051411" y="459140"/>
                    <a:pt x="1051411" y="459140"/>
                    <a:pt x="1051411" y="459140"/>
                  </a:cubicBezTo>
                  <a:cubicBezTo>
                    <a:pt x="1261007" y="459140"/>
                    <a:pt x="1437258" y="311103"/>
                    <a:pt x="1478046" y="111722"/>
                  </a:cubicBezTo>
                  <a:lnTo>
                    <a:pt x="1486366" y="29063"/>
                  </a:lnTo>
                  <a:lnTo>
                    <a:pt x="1438028" y="21975"/>
                  </a:lnTo>
                  <a:cubicBezTo>
                    <a:pt x="1314189" y="7825"/>
                    <a:pt x="1178035" y="0"/>
                    <a:pt x="1035115" y="0"/>
                  </a:cubicBezTo>
                  <a:close/>
                </a:path>
              </a:pathLst>
            </a:custGeom>
            <a:solidFill>
              <a:srgbClr val="F2F2F2"/>
            </a:solidFill>
            <a:ln>
              <a:noFill/>
            </a:ln>
          </p:spPr>
          <p:txBody>
            <a:bodyPr vert="horz" wrap="square" lIns="91440" tIns="45720" rIns="91440" bIns="45720" numCol="1" anchor="t" anchorCtr="0" compatLnSpc="1">
              <a:prstTxWarp prst="textNoShape">
                <a:avLst/>
              </a:prstTxWarp>
              <a:noAutofit/>
            </a:bodyPr>
            <a:lstStyle/>
            <a:p>
              <a:endParaRPr lang="en-IN" dirty="0">
                <a:highlight>
                  <a:srgbClr val="FFFF00"/>
                </a:highlight>
              </a:endParaRPr>
            </a:p>
          </p:txBody>
        </p:sp>
        <p:sp>
          <p:nvSpPr>
            <p:cNvPr id="76" name="Rectangle 63">
              <a:extLst>
                <a:ext uri="{FF2B5EF4-FFF2-40B4-BE49-F238E27FC236}">
                  <a16:creationId xmlns:a16="http://schemas.microsoft.com/office/drawing/2014/main" id="{AA445303-AA8A-CA9B-8033-B56EA17B5603}"/>
                </a:ext>
              </a:extLst>
            </p:cNvPr>
            <p:cNvSpPr/>
            <p:nvPr/>
          </p:nvSpPr>
          <p:spPr>
            <a:xfrm>
              <a:off x="2388527" y="632478"/>
              <a:ext cx="906897" cy="307777"/>
            </a:xfrm>
            <a:prstGeom prst="rect">
              <a:avLst/>
            </a:prstGeom>
          </p:spPr>
          <p:txBody>
            <a:bodyPr wrap="square" anchor="ctr">
              <a:spAutoFit/>
            </a:bodyPr>
            <a:lstStyle/>
            <a:p>
              <a:pPr lvl="0" algn="ctr">
                <a:defRPr/>
              </a:pPr>
              <a:r>
                <a:rPr lang="en-ZA" sz="1400" dirty="0">
                  <a:solidFill>
                    <a:schemeClr val="accent2"/>
                  </a:solidFill>
                  <a:latin typeface="Bebas Neue Bold" panose="020B0606020202050201" pitchFamily="34" charset="0"/>
                </a:rPr>
                <a:t>8.7 MILLIOM</a:t>
              </a:r>
            </a:p>
          </p:txBody>
        </p:sp>
        <p:sp>
          <p:nvSpPr>
            <p:cNvPr id="77" name="Rectangle 64">
              <a:extLst>
                <a:ext uri="{FF2B5EF4-FFF2-40B4-BE49-F238E27FC236}">
                  <a16:creationId xmlns:a16="http://schemas.microsoft.com/office/drawing/2014/main" id="{7B6421F6-697D-F786-D746-2F263D452F43}"/>
                </a:ext>
              </a:extLst>
            </p:cNvPr>
            <p:cNvSpPr/>
            <p:nvPr/>
          </p:nvSpPr>
          <p:spPr>
            <a:xfrm>
              <a:off x="863715" y="678644"/>
              <a:ext cx="875240" cy="215444"/>
            </a:xfrm>
            <a:prstGeom prst="rect">
              <a:avLst/>
            </a:prstGeom>
          </p:spPr>
          <p:txBody>
            <a:bodyPr wrap="none" lIns="0" tIns="0" rIns="0" bIns="0" anchor="ctr">
              <a:spAutoFit/>
            </a:bodyPr>
            <a:lstStyle/>
            <a:p>
              <a:pPr lvl="0" algn="r">
                <a:defRPr/>
              </a:pPr>
              <a:r>
                <a:rPr lang="en-ZA" sz="1400" kern="0" dirty="0">
                  <a:solidFill>
                    <a:schemeClr val="accent2"/>
                  </a:solidFill>
                  <a:latin typeface="Bebas Neue Bold" panose="020B0606020202050201" pitchFamily="34" charset="0"/>
                </a:rPr>
                <a:t>DOMESTIC TRIPS</a:t>
              </a:r>
            </a:p>
          </p:txBody>
        </p:sp>
        <p:grpSp>
          <p:nvGrpSpPr>
            <p:cNvPr id="78" name="Group 65">
              <a:extLst>
                <a:ext uri="{FF2B5EF4-FFF2-40B4-BE49-F238E27FC236}">
                  <a16:creationId xmlns:a16="http://schemas.microsoft.com/office/drawing/2014/main" id="{9B51AAE6-9033-4A46-BED2-C3C8DECF8481}"/>
                </a:ext>
              </a:extLst>
            </p:cNvPr>
            <p:cNvGrpSpPr/>
            <p:nvPr/>
          </p:nvGrpSpPr>
          <p:grpSpPr>
            <a:xfrm>
              <a:off x="1928584" y="607312"/>
              <a:ext cx="358108" cy="358108"/>
              <a:chOff x="2339600" y="2859704"/>
              <a:chExt cx="639763" cy="639763"/>
            </a:xfrm>
          </p:grpSpPr>
          <p:sp>
            <p:nvSpPr>
              <p:cNvPr id="82" name="Oval 20">
                <a:extLst>
                  <a:ext uri="{FF2B5EF4-FFF2-40B4-BE49-F238E27FC236}">
                    <a16:creationId xmlns:a16="http://schemas.microsoft.com/office/drawing/2014/main" id="{3DA9772F-BB3B-257F-E0BE-E199B42969F6}"/>
                  </a:ext>
                </a:extLst>
              </p:cNvPr>
              <p:cNvSpPr>
                <a:spLocks noChangeArrowheads="1"/>
              </p:cNvSpPr>
              <p:nvPr/>
            </p:nvSpPr>
            <p:spPr bwMode="auto">
              <a:xfrm flipH="1">
                <a:off x="2339600" y="2859704"/>
                <a:ext cx="639763" cy="639763"/>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grpSp>
            <p:nvGrpSpPr>
              <p:cNvPr id="83" name="Group 69">
                <a:extLst>
                  <a:ext uri="{FF2B5EF4-FFF2-40B4-BE49-F238E27FC236}">
                    <a16:creationId xmlns:a16="http://schemas.microsoft.com/office/drawing/2014/main" id="{29E1B748-097C-80D1-0720-564B4FA2BE02}"/>
                  </a:ext>
                </a:extLst>
              </p:cNvPr>
              <p:cNvGrpSpPr/>
              <p:nvPr/>
            </p:nvGrpSpPr>
            <p:grpSpPr>
              <a:xfrm>
                <a:off x="2457738" y="2961509"/>
                <a:ext cx="405045" cy="470631"/>
                <a:chOff x="10792113" y="2990084"/>
                <a:chExt cx="405045" cy="470631"/>
              </a:xfrm>
            </p:grpSpPr>
            <p:sp>
              <p:nvSpPr>
                <p:cNvPr id="84" name="Freeform 75">
                  <a:extLst>
                    <a:ext uri="{FF2B5EF4-FFF2-40B4-BE49-F238E27FC236}">
                      <a16:creationId xmlns:a16="http://schemas.microsoft.com/office/drawing/2014/main" id="{0BD27AFC-8E9C-B076-7CA0-2939CCE0539C}"/>
                    </a:ext>
                  </a:extLst>
                </p:cNvPr>
                <p:cNvSpPr>
                  <a:spLocks/>
                </p:cNvSpPr>
                <p:nvPr/>
              </p:nvSpPr>
              <p:spPr bwMode="auto">
                <a:xfrm>
                  <a:off x="11136785" y="3270953"/>
                  <a:ext cx="412" cy="686"/>
                </a:xfrm>
                <a:custGeom>
                  <a:avLst/>
                  <a:gdLst>
                    <a:gd name="T0" fmla="*/ 0 w 2"/>
                    <a:gd name="T1" fmla="*/ 3 h 3"/>
                    <a:gd name="T2" fmla="*/ 0 w 2"/>
                    <a:gd name="T3" fmla="*/ 2 h 3"/>
                    <a:gd name="T4" fmla="*/ 0 w 2"/>
                    <a:gd name="T5" fmla="*/ 3 h 3"/>
                  </a:gdLst>
                  <a:ahLst/>
                  <a:cxnLst>
                    <a:cxn ang="0">
                      <a:pos x="T0" y="T1"/>
                    </a:cxn>
                    <a:cxn ang="0">
                      <a:pos x="T2" y="T3"/>
                    </a:cxn>
                    <a:cxn ang="0">
                      <a:pos x="T4" y="T5"/>
                    </a:cxn>
                  </a:cxnLst>
                  <a:rect l="0" t="0" r="r" b="b"/>
                  <a:pathLst>
                    <a:path w="2" h="3">
                      <a:moveTo>
                        <a:pt x="0" y="3"/>
                      </a:moveTo>
                      <a:cubicBezTo>
                        <a:pt x="0" y="3"/>
                        <a:pt x="0" y="2"/>
                        <a:pt x="0" y="2"/>
                      </a:cubicBezTo>
                      <a:cubicBezTo>
                        <a:pt x="2" y="0"/>
                        <a:pt x="0" y="3"/>
                        <a:pt x="0"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85" name="Freeform 76">
                  <a:extLst>
                    <a:ext uri="{FF2B5EF4-FFF2-40B4-BE49-F238E27FC236}">
                      <a16:creationId xmlns:a16="http://schemas.microsoft.com/office/drawing/2014/main" id="{20D23889-6BC1-AE7D-A9C4-731CB31DDC4A}"/>
                    </a:ext>
                  </a:extLst>
                </p:cNvPr>
                <p:cNvSpPr>
                  <a:spLocks/>
                </p:cNvSpPr>
                <p:nvPr/>
              </p:nvSpPr>
              <p:spPr bwMode="auto">
                <a:xfrm>
                  <a:off x="11136785" y="3177102"/>
                  <a:ext cx="137" cy="137"/>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0"/>
                        <a:pt x="1" y="1"/>
                        <a:pt x="1" y="1"/>
                      </a:cubicBezTo>
                      <a:cubicBezTo>
                        <a:pt x="1" y="1"/>
                        <a:pt x="1" y="0"/>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86" name="Freeform 77">
                  <a:extLst>
                    <a:ext uri="{FF2B5EF4-FFF2-40B4-BE49-F238E27FC236}">
                      <a16:creationId xmlns:a16="http://schemas.microsoft.com/office/drawing/2014/main" id="{B6ACEBE4-B4B9-5AB8-4E20-E9E8B97D6AE9}"/>
                    </a:ext>
                  </a:extLst>
                </p:cNvPr>
                <p:cNvSpPr>
                  <a:spLocks/>
                </p:cNvSpPr>
                <p:nvPr/>
              </p:nvSpPr>
              <p:spPr bwMode="auto">
                <a:xfrm>
                  <a:off x="11139804" y="3041538"/>
                  <a:ext cx="686" cy="960"/>
                </a:xfrm>
                <a:custGeom>
                  <a:avLst/>
                  <a:gdLst>
                    <a:gd name="T0" fmla="*/ 1 w 3"/>
                    <a:gd name="T1" fmla="*/ 2 h 4"/>
                    <a:gd name="T2" fmla="*/ 1 w 3"/>
                    <a:gd name="T3" fmla="*/ 2 h 4"/>
                  </a:gdLst>
                  <a:ahLst/>
                  <a:cxnLst>
                    <a:cxn ang="0">
                      <a:pos x="T0" y="T1"/>
                    </a:cxn>
                    <a:cxn ang="0">
                      <a:pos x="T2" y="T3"/>
                    </a:cxn>
                  </a:cxnLst>
                  <a:rect l="0" t="0" r="r" b="b"/>
                  <a:pathLst>
                    <a:path w="3" h="4">
                      <a:moveTo>
                        <a:pt x="1" y="2"/>
                      </a:moveTo>
                      <a:cubicBezTo>
                        <a:pt x="3" y="0"/>
                        <a:pt x="0" y="4"/>
                        <a:pt x="1"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87" name="Freeform 78">
                  <a:extLst>
                    <a:ext uri="{FF2B5EF4-FFF2-40B4-BE49-F238E27FC236}">
                      <a16:creationId xmlns:a16="http://schemas.microsoft.com/office/drawing/2014/main" id="{94EC566A-5E0A-DF8B-62D1-ABF289D72789}"/>
                    </a:ext>
                  </a:extLst>
                </p:cNvPr>
                <p:cNvSpPr>
                  <a:spLocks/>
                </p:cNvSpPr>
                <p:nvPr/>
              </p:nvSpPr>
              <p:spPr bwMode="auto">
                <a:xfrm>
                  <a:off x="11033740" y="3349026"/>
                  <a:ext cx="274" cy="274"/>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0"/>
                        <a:pt x="0" y="0"/>
                        <a:pt x="0"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88" name="Freeform 79">
                  <a:extLst>
                    <a:ext uri="{FF2B5EF4-FFF2-40B4-BE49-F238E27FC236}">
                      <a16:creationId xmlns:a16="http://schemas.microsoft.com/office/drawing/2014/main" id="{47E9EAF9-47B0-2ED8-9C49-3BA4FB234B5B}"/>
                    </a:ext>
                  </a:extLst>
                </p:cNvPr>
                <p:cNvSpPr>
                  <a:spLocks noEditPoints="1"/>
                </p:cNvSpPr>
                <p:nvPr/>
              </p:nvSpPr>
              <p:spPr bwMode="auto">
                <a:xfrm>
                  <a:off x="10932068" y="2990084"/>
                  <a:ext cx="265090" cy="469259"/>
                </a:xfrm>
                <a:custGeom>
                  <a:avLst/>
                  <a:gdLst>
                    <a:gd name="T0" fmla="*/ 1110 w 1128"/>
                    <a:gd name="T1" fmla="*/ 49 h 2005"/>
                    <a:gd name="T2" fmla="*/ 1038 w 1128"/>
                    <a:gd name="T3" fmla="*/ 92 h 2005"/>
                    <a:gd name="T4" fmla="*/ 1016 w 1128"/>
                    <a:gd name="T5" fmla="*/ 84 h 2005"/>
                    <a:gd name="T6" fmla="*/ 1055 w 1128"/>
                    <a:gd name="T7" fmla="*/ 61 h 2005"/>
                    <a:gd name="T8" fmla="*/ 1094 w 1128"/>
                    <a:gd name="T9" fmla="*/ 16 h 2005"/>
                    <a:gd name="T10" fmla="*/ 1085 w 1128"/>
                    <a:gd name="T11" fmla="*/ 2 h 2005"/>
                    <a:gd name="T12" fmla="*/ 810 w 1128"/>
                    <a:gd name="T13" fmla="*/ 158 h 2005"/>
                    <a:gd name="T14" fmla="*/ 608 w 1128"/>
                    <a:gd name="T15" fmla="*/ 562 h 2005"/>
                    <a:gd name="T16" fmla="*/ 654 w 1128"/>
                    <a:gd name="T17" fmla="*/ 792 h 2005"/>
                    <a:gd name="T18" fmla="*/ 704 w 1128"/>
                    <a:gd name="T19" fmla="*/ 923 h 2005"/>
                    <a:gd name="T20" fmla="*/ 690 w 1128"/>
                    <a:gd name="T21" fmla="*/ 1020 h 2005"/>
                    <a:gd name="T22" fmla="*/ 612 w 1128"/>
                    <a:gd name="T23" fmla="*/ 1093 h 2005"/>
                    <a:gd name="T24" fmla="*/ 393 w 1128"/>
                    <a:gd name="T25" fmla="*/ 1193 h 2005"/>
                    <a:gd name="T26" fmla="*/ 248 w 1128"/>
                    <a:gd name="T27" fmla="*/ 1503 h 2005"/>
                    <a:gd name="T28" fmla="*/ 403 w 1128"/>
                    <a:gd name="T29" fmla="*/ 1446 h 2005"/>
                    <a:gd name="T30" fmla="*/ 410 w 1128"/>
                    <a:gd name="T31" fmla="*/ 1451 h 2005"/>
                    <a:gd name="T32" fmla="*/ 443 w 1128"/>
                    <a:gd name="T33" fmla="*/ 1525 h 2005"/>
                    <a:gd name="T34" fmla="*/ 431 w 1128"/>
                    <a:gd name="T35" fmla="*/ 1535 h 2005"/>
                    <a:gd name="T36" fmla="*/ 431 w 1128"/>
                    <a:gd name="T37" fmla="*/ 1535 h 2005"/>
                    <a:gd name="T38" fmla="*/ 180 w 1128"/>
                    <a:gd name="T39" fmla="*/ 1634 h 2005"/>
                    <a:gd name="T40" fmla="*/ 81 w 1128"/>
                    <a:gd name="T41" fmla="*/ 1974 h 2005"/>
                    <a:gd name="T42" fmla="*/ 704 w 1128"/>
                    <a:gd name="T43" fmla="*/ 1651 h 2005"/>
                    <a:gd name="T44" fmla="*/ 1093 w 1128"/>
                    <a:gd name="T45" fmla="*/ 1112 h 2005"/>
                    <a:gd name="T46" fmla="*/ 1006 w 1128"/>
                    <a:gd name="T47" fmla="*/ 741 h 2005"/>
                    <a:gd name="T48" fmla="*/ 941 w 1128"/>
                    <a:gd name="T49" fmla="*/ 656 h 2005"/>
                    <a:gd name="T50" fmla="*/ 870 w 1128"/>
                    <a:gd name="T51" fmla="*/ 516 h 2005"/>
                    <a:gd name="T52" fmla="*/ 995 w 1128"/>
                    <a:gd name="T53" fmla="*/ 199 h 2005"/>
                    <a:gd name="T54" fmla="*/ 1122 w 1128"/>
                    <a:gd name="T55" fmla="*/ 87 h 2005"/>
                    <a:gd name="T56" fmla="*/ 873 w 1128"/>
                    <a:gd name="T57" fmla="*/ 1199 h 2005"/>
                    <a:gd name="T58" fmla="*/ 871 w 1128"/>
                    <a:gd name="T59" fmla="*/ 1203 h 2005"/>
                    <a:gd name="T60" fmla="*/ 613 w 1128"/>
                    <a:gd name="T61" fmla="*/ 1439 h 2005"/>
                    <a:gd name="T62" fmla="*/ 741 w 1128"/>
                    <a:gd name="T63" fmla="*/ 1245 h 2005"/>
                    <a:gd name="T64" fmla="*/ 814 w 1128"/>
                    <a:gd name="T65" fmla="*/ 1161 h 2005"/>
                    <a:gd name="T66" fmla="*/ 871 w 1128"/>
                    <a:gd name="T67" fmla="*/ 799 h 2005"/>
                    <a:gd name="T68" fmla="*/ 872 w 1128"/>
                    <a:gd name="T69" fmla="*/ 800 h 2005"/>
                    <a:gd name="T70" fmla="*/ 867 w 1128"/>
                    <a:gd name="T71" fmla="*/ 1004 h 2005"/>
                    <a:gd name="T72" fmla="*/ 792 w 1128"/>
                    <a:gd name="T73" fmla="*/ 769 h 2005"/>
                    <a:gd name="T74" fmla="*/ 782 w 1128"/>
                    <a:gd name="T75" fmla="*/ 690 h 2005"/>
                    <a:gd name="T76" fmla="*/ 804 w 1128"/>
                    <a:gd name="T77" fmla="*/ 684 h 2005"/>
                    <a:gd name="T78" fmla="*/ 871 w 1128"/>
                    <a:gd name="T79" fmla="*/ 799 h 2005"/>
                    <a:gd name="T80" fmla="*/ 793 w 1128"/>
                    <a:gd name="T81" fmla="*/ 359 h 2005"/>
                    <a:gd name="T82" fmla="*/ 720 w 1128"/>
                    <a:gd name="T83" fmla="*/ 511 h 2005"/>
                    <a:gd name="T84" fmla="*/ 843 w 1128"/>
                    <a:gd name="T85" fmla="*/ 228 h 2005"/>
                    <a:gd name="T86" fmla="*/ 869 w 1128"/>
                    <a:gd name="T87" fmla="*/ 200 h 2005"/>
                    <a:gd name="T88" fmla="*/ 888 w 1128"/>
                    <a:gd name="T89" fmla="*/ 219 h 2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28" h="2005">
                      <a:moveTo>
                        <a:pt x="1125" y="77"/>
                      </a:moveTo>
                      <a:cubicBezTo>
                        <a:pt x="1120" y="68"/>
                        <a:pt x="1115" y="58"/>
                        <a:pt x="1110" y="49"/>
                      </a:cubicBezTo>
                      <a:cubicBezTo>
                        <a:pt x="1094" y="57"/>
                        <a:pt x="1079" y="66"/>
                        <a:pt x="1064" y="75"/>
                      </a:cubicBezTo>
                      <a:cubicBezTo>
                        <a:pt x="1055" y="81"/>
                        <a:pt x="1046" y="86"/>
                        <a:pt x="1038" y="92"/>
                      </a:cubicBezTo>
                      <a:cubicBezTo>
                        <a:pt x="1027" y="100"/>
                        <a:pt x="1027" y="100"/>
                        <a:pt x="1027" y="100"/>
                      </a:cubicBezTo>
                      <a:cubicBezTo>
                        <a:pt x="1023" y="94"/>
                        <a:pt x="1020" y="89"/>
                        <a:pt x="1016" y="84"/>
                      </a:cubicBezTo>
                      <a:cubicBezTo>
                        <a:pt x="1028" y="77"/>
                        <a:pt x="1028" y="77"/>
                        <a:pt x="1028" y="77"/>
                      </a:cubicBezTo>
                      <a:cubicBezTo>
                        <a:pt x="1037" y="72"/>
                        <a:pt x="1046" y="66"/>
                        <a:pt x="1055" y="61"/>
                      </a:cubicBezTo>
                      <a:cubicBezTo>
                        <a:pt x="1071" y="52"/>
                        <a:pt x="1087" y="43"/>
                        <a:pt x="1104" y="35"/>
                      </a:cubicBezTo>
                      <a:cubicBezTo>
                        <a:pt x="1101" y="29"/>
                        <a:pt x="1098" y="22"/>
                        <a:pt x="1094" y="16"/>
                      </a:cubicBezTo>
                      <a:cubicBezTo>
                        <a:pt x="1093" y="12"/>
                        <a:pt x="1091" y="8"/>
                        <a:pt x="1089" y="4"/>
                      </a:cubicBezTo>
                      <a:cubicBezTo>
                        <a:pt x="1087" y="1"/>
                        <a:pt x="1088" y="0"/>
                        <a:pt x="1085" y="2"/>
                      </a:cubicBezTo>
                      <a:cubicBezTo>
                        <a:pt x="1056" y="12"/>
                        <a:pt x="1027" y="24"/>
                        <a:pt x="999" y="38"/>
                      </a:cubicBezTo>
                      <a:cubicBezTo>
                        <a:pt x="932" y="70"/>
                        <a:pt x="867" y="109"/>
                        <a:pt x="810" y="158"/>
                      </a:cubicBezTo>
                      <a:cubicBezTo>
                        <a:pt x="752" y="209"/>
                        <a:pt x="700" y="268"/>
                        <a:pt x="664" y="337"/>
                      </a:cubicBezTo>
                      <a:cubicBezTo>
                        <a:pt x="628" y="407"/>
                        <a:pt x="609" y="483"/>
                        <a:pt x="608" y="562"/>
                      </a:cubicBezTo>
                      <a:cubicBezTo>
                        <a:pt x="608" y="601"/>
                        <a:pt x="613" y="640"/>
                        <a:pt x="620" y="678"/>
                      </a:cubicBezTo>
                      <a:cubicBezTo>
                        <a:pt x="627" y="717"/>
                        <a:pt x="640" y="755"/>
                        <a:pt x="654" y="792"/>
                      </a:cubicBezTo>
                      <a:cubicBezTo>
                        <a:pt x="663" y="819"/>
                        <a:pt x="678" y="844"/>
                        <a:pt x="688" y="871"/>
                      </a:cubicBezTo>
                      <a:cubicBezTo>
                        <a:pt x="695" y="888"/>
                        <a:pt x="700" y="905"/>
                        <a:pt x="704" y="923"/>
                      </a:cubicBezTo>
                      <a:cubicBezTo>
                        <a:pt x="707" y="940"/>
                        <a:pt x="708" y="958"/>
                        <a:pt x="706" y="975"/>
                      </a:cubicBezTo>
                      <a:cubicBezTo>
                        <a:pt x="704" y="992"/>
                        <a:pt x="699" y="1006"/>
                        <a:pt x="690" y="1020"/>
                      </a:cubicBezTo>
                      <a:cubicBezTo>
                        <a:pt x="682" y="1035"/>
                        <a:pt x="668" y="1048"/>
                        <a:pt x="655" y="1060"/>
                      </a:cubicBezTo>
                      <a:cubicBezTo>
                        <a:pt x="642" y="1072"/>
                        <a:pt x="627" y="1083"/>
                        <a:pt x="612" y="1093"/>
                      </a:cubicBezTo>
                      <a:cubicBezTo>
                        <a:pt x="547" y="1137"/>
                        <a:pt x="474" y="1167"/>
                        <a:pt x="400" y="1191"/>
                      </a:cubicBezTo>
                      <a:cubicBezTo>
                        <a:pt x="398" y="1192"/>
                        <a:pt x="396" y="1192"/>
                        <a:pt x="393" y="1193"/>
                      </a:cubicBezTo>
                      <a:cubicBezTo>
                        <a:pt x="242" y="1505"/>
                        <a:pt x="242" y="1505"/>
                        <a:pt x="242" y="1505"/>
                      </a:cubicBezTo>
                      <a:cubicBezTo>
                        <a:pt x="244" y="1504"/>
                        <a:pt x="246" y="1503"/>
                        <a:pt x="248" y="1503"/>
                      </a:cubicBezTo>
                      <a:cubicBezTo>
                        <a:pt x="285" y="1491"/>
                        <a:pt x="321" y="1478"/>
                        <a:pt x="357" y="1464"/>
                      </a:cubicBezTo>
                      <a:cubicBezTo>
                        <a:pt x="372" y="1458"/>
                        <a:pt x="387" y="1452"/>
                        <a:pt x="403" y="1446"/>
                      </a:cubicBezTo>
                      <a:cubicBezTo>
                        <a:pt x="404" y="1445"/>
                        <a:pt x="407" y="1444"/>
                        <a:pt x="407" y="1444"/>
                      </a:cubicBezTo>
                      <a:cubicBezTo>
                        <a:pt x="407" y="1444"/>
                        <a:pt x="409" y="1449"/>
                        <a:pt x="410" y="1451"/>
                      </a:cubicBezTo>
                      <a:cubicBezTo>
                        <a:pt x="418" y="1469"/>
                        <a:pt x="425" y="1486"/>
                        <a:pt x="433" y="1504"/>
                      </a:cubicBezTo>
                      <a:cubicBezTo>
                        <a:pt x="436" y="1511"/>
                        <a:pt x="439" y="1518"/>
                        <a:pt x="443" y="1525"/>
                      </a:cubicBezTo>
                      <a:cubicBezTo>
                        <a:pt x="443" y="1527"/>
                        <a:pt x="444" y="1528"/>
                        <a:pt x="444" y="1529"/>
                      </a:cubicBezTo>
                      <a:cubicBezTo>
                        <a:pt x="444" y="1529"/>
                        <a:pt x="433" y="1534"/>
                        <a:pt x="431" y="1535"/>
                      </a:cubicBezTo>
                      <a:cubicBezTo>
                        <a:pt x="432" y="1535"/>
                        <a:pt x="432" y="1535"/>
                        <a:pt x="433" y="1535"/>
                      </a:cubicBezTo>
                      <a:cubicBezTo>
                        <a:pt x="432" y="1535"/>
                        <a:pt x="432" y="1535"/>
                        <a:pt x="431" y="1535"/>
                      </a:cubicBezTo>
                      <a:cubicBezTo>
                        <a:pt x="371" y="1563"/>
                        <a:pt x="309" y="1588"/>
                        <a:pt x="247" y="1610"/>
                      </a:cubicBezTo>
                      <a:cubicBezTo>
                        <a:pt x="225" y="1618"/>
                        <a:pt x="202" y="1626"/>
                        <a:pt x="180" y="1634"/>
                      </a:cubicBezTo>
                      <a:cubicBezTo>
                        <a:pt x="0" y="2005"/>
                        <a:pt x="0" y="2005"/>
                        <a:pt x="0" y="2005"/>
                      </a:cubicBezTo>
                      <a:cubicBezTo>
                        <a:pt x="27" y="1995"/>
                        <a:pt x="54" y="1985"/>
                        <a:pt x="81" y="1974"/>
                      </a:cubicBezTo>
                      <a:cubicBezTo>
                        <a:pt x="153" y="1946"/>
                        <a:pt x="225" y="1916"/>
                        <a:pt x="295" y="1884"/>
                      </a:cubicBezTo>
                      <a:cubicBezTo>
                        <a:pt x="437" y="1818"/>
                        <a:pt x="576" y="1743"/>
                        <a:pt x="704" y="1651"/>
                      </a:cubicBezTo>
                      <a:cubicBezTo>
                        <a:pt x="826" y="1563"/>
                        <a:pt x="941" y="1458"/>
                        <a:pt x="1017" y="1327"/>
                      </a:cubicBezTo>
                      <a:cubicBezTo>
                        <a:pt x="1055" y="1261"/>
                        <a:pt x="1083" y="1187"/>
                        <a:pt x="1093" y="1112"/>
                      </a:cubicBezTo>
                      <a:cubicBezTo>
                        <a:pt x="1104" y="1034"/>
                        <a:pt x="1097" y="955"/>
                        <a:pt x="1073" y="881"/>
                      </a:cubicBezTo>
                      <a:cubicBezTo>
                        <a:pt x="1057" y="832"/>
                        <a:pt x="1034" y="784"/>
                        <a:pt x="1006" y="741"/>
                      </a:cubicBezTo>
                      <a:cubicBezTo>
                        <a:pt x="993" y="722"/>
                        <a:pt x="980" y="704"/>
                        <a:pt x="966" y="686"/>
                      </a:cubicBezTo>
                      <a:cubicBezTo>
                        <a:pt x="958" y="675"/>
                        <a:pt x="949" y="665"/>
                        <a:pt x="941" y="656"/>
                      </a:cubicBezTo>
                      <a:cubicBezTo>
                        <a:pt x="928" y="641"/>
                        <a:pt x="917" y="624"/>
                        <a:pt x="907" y="608"/>
                      </a:cubicBezTo>
                      <a:cubicBezTo>
                        <a:pt x="889" y="580"/>
                        <a:pt x="876" y="548"/>
                        <a:pt x="870" y="516"/>
                      </a:cubicBezTo>
                      <a:cubicBezTo>
                        <a:pt x="862" y="476"/>
                        <a:pt x="865" y="436"/>
                        <a:pt x="875" y="397"/>
                      </a:cubicBezTo>
                      <a:cubicBezTo>
                        <a:pt x="895" y="322"/>
                        <a:pt x="943" y="255"/>
                        <a:pt x="995" y="199"/>
                      </a:cubicBezTo>
                      <a:cubicBezTo>
                        <a:pt x="1027" y="164"/>
                        <a:pt x="1062" y="133"/>
                        <a:pt x="1099" y="104"/>
                      </a:cubicBezTo>
                      <a:cubicBezTo>
                        <a:pt x="1107" y="98"/>
                        <a:pt x="1114" y="92"/>
                        <a:pt x="1122" y="87"/>
                      </a:cubicBezTo>
                      <a:cubicBezTo>
                        <a:pt x="1128" y="83"/>
                        <a:pt x="1128" y="84"/>
                        <a:pt x="1125" y="77"/>
                      </a:cubicBezTo>
                      <a:close/>
                      <a:moveTo>
                        <a:pt x="873" y="1199"/>
                      </a:moveTo>
                      <a:cubicBezTo>
                        <a:pt x="873" y="1199"/>
                        <a:pt x="873" y="1200"/>
                        <a:pt x="871" y="1202"/>
                      </a:cubicBezTo>
                      <a:cubicBezTo>
                        <a:pt x="871" y="1203"/>
                        <a:pt x="871" y="1203"/>
                        <a:pt x="871" y="1203"/>
                      </a:cubicBezTo>
                      <a:cubicBezTo>
                        <a:pt x="838" y="1254"/>
                        <a:pt x="798" y="1298"/>
                        <a:pt x="752" y="1339"/>
                      </a:cubicBezTo>
                      <a:cubicBezTo>
                        <a:pt x="709" y="1376"/>
                        <a:pt x="661" y="1409"/>
                        <a:pt x="613" y="1439"/>
                      </a:cubicBezTo>
                      <a:cubicBezTo>
                        <a:pt x="598" y="1415"/>
                        <a:pt x="584" y="1391"/>
                        <a:pt x="570" y="1366"/>
                      </a:cubicBezTo>
                      <a:cubicBezTo>
                        <a:pt x="631" y="1331"/>
                        <a:pt x="690" y="1293"/>
                        <a:pt x="741" y="1245"/>
                      </a:cubicBezTo>
                      <a:cubicBezTo>
                        <a:pt x="767" y="1221"/>
                        <a:pt x="789" y="1195"/>
                        <a:pt x="809" y="1167"/>
                      </a:cubicBezTo>
                      <a:cubicBezTo>
                        <a:pt x="814" y="1161"/>
                        <a:pt x="814" y="1161"/>
                        <a:pt x="814" y="1161"/>
                      </a:cubicBezTo>
                      <a:cubicBezTo>
                        <a:pt x="873" y="1199"/>
                        <a:pt x="873" y="1199"/>
                        <a:pt x="873" y="1199"/>
                      </a:cubicBezTo>
                      <a:moveTo>
                        <a:pt x="871" y="799"/>
                      </a:moveTo>
                      <a:cubicBezTo>
                        <a:pt x="871" y="798"/>
                        <a:pt x="870" y="797"/>
                        <a:pt x="871" y="799"/>
                      </a:cubicBezTo>
                      <a:cubicBezTo>
                        <a:pt x="872" y="801"/>
                        <a:pt x="872" y="801"/>
                        <a:pt x="872" y="800"/>
                      </a:cubicBezTo>
                      <a:cubicBezTo>
                        <a:pt x="907" y="863"/>
                        <a:pt x="930" y="933"/>
                        <a:pt x="930" y="1005"/>
                      </a:cubicBezTo>
                      <a:cubicBezTo>
                        <a:pt x="909" y="1005"/>
                        <a:pt x="888" y="1004"/>
                        <a:pt x="867" y="1004"/>
                      </a:cubicBezTo>
                      <a:cubicBezTo>
                        <a:pt x="870" y="950"/>
                        <a:pt x="856" y="897"/>
                        <a:pt x="834" y="848"/>
                      </a:cubicBezTo>
                      <a:cubicBezTo>
                        <a:pt x="822" y="820"/>
                        <a:pt x="807" y="795"/>
                        <a:pt x="792" y="769"/>
                      </a:cubicBezTo>
                      <a:cubicBezTo>
                        <a:pt x="780" y="747"/>
                        <a:pt x="769" y="724"/>
                        <a:pt x="758" y="701"/>
                      </a:cubicBezTo>
                      <a:cubicBezTo>
                        <a:pt x="766" y="698"/>
                        <a:pt x="774" y="694"/>
                        <a:pt x="782" y="690"/>
                      </a:cubicBezTo>
                      <a:cubicBezTo>
                        <a:pt x="788" y="688"/>
                        <a:pt x="802" y="681"/>
                        <a:pt x="802" y="681"/>
                      </a:cubicBezTo>
                      <a:cubicBezTo>
                        <a:pt x="804" y="684"/>
                        <a:pt x="804" y="684"/>
                        <a:pt x="804" y="684"/>
                      </a:cubicBezTo>
                      <a:cubicBezTo>
                        <a:pt x="813" y="703"/>
                        <a:pt x="823" y="721"/>
                        <a:pt x="834" y="739"/>
                      </a:cubicBezTo>
                      <a:cubicBezTo>
                        <a:pt x="847" y="758"/>
                        <a:pt x="860" y="778"/>
                        <a:pt x="871" y="799"/>
                      </a:cubicBezTo>
                      <a:close/>
                      <a:moveTo>
                        <a:pt x="885" y="222"/>
                      </a:moveTo>
                      <a:cubicBezTo>
                        <a:pt x="849" y="264"/>
                        <a:pt x="816" y="308"/>
                        <a:pt x="793" y="359"/>
                      </a:cubicBezTo>
                      <a:cubicBezTo>
                        <a:pt x="772" y="407"/>
                        <a:pt x="760" y="459"/>
                        <a:pt x="761" y="512"/>
                      </a:cubicBezTo>
                      <a:cubicBezTo>
                        <a:pt x="747" y="511"/>
                        <a:pt x="734" y="511"/>
                        <a:pt x="720" y="511"/>
                      </a:cubicBezTo>
                      <a:cubicBezTo>
                        <a:pt x="722" y="441"/>
                        <a:pt x="744" y="373"/>
                        <a:pt x="780" y="314"/>
                      </a:cubicBezTo>
                      <a:cubicBezTo>
                        <a:pt x="798" y="283"/>
                        <a:pt x="819" y="255"/>
                        <a:pt x="843" y="228"/>
                      </a:cubicBezTo>
                      <a:cubicBezTo>
                        <a:pt x="848" y="222"/>
                        <a:pt x="854" y="216"/>
                        <a:pt x="860" y="210"/>
                      </a:cubicBezTo>
                      <a:cubicBezTo>
                        <a:pt x="862" y="207"/>
                        <a:pt x="869" y="200"/>
                        <a:pt x="869" y="200"/>
                      </a:cubicBezTo>
                      <a:cubicBezTo>
                        <a:pt x="869" y="200"/>
                        <a:pt x="882" y="213"/>
                        <a:pt x="888" y="219"/>
                      </a:cubicBezTo>
                      <a:cubicBezTo>
                        <a:pt x="888" y="219"/>
                        <a:pt x="888" y="219"/>
                        <a:pt x="888" y="219"/>
                      </a:cubicBezTo>
                      <a:cubicBezTo>
                        <a:pt x="887" y="220"/>
                        <a:pt x="886" y="221"/>
                        <a:pt x="885" y="22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89" name="Freeform 80">
                  <a:extLst>
                    <a:ext uri="{FF2B5EF4-FFF2-40B4-BE49-F238E27FC236}">
                      <a16:creationId xmlns:a16="http://schemas.microsoft.com/office/drawing/2014/main" id="{3B5DC794-FC48-3A4B-3FB7-D25A857A75DC}"/>
                    </a:ext>
                  </a:extLst>
                </p:cNvPr>
                <p:cNvSpPr>
                  <a:spLocks noEditPoints="1"/>
                </p:cNvSpPr>
                <p:nvPr/>
              </p:nvSpPr>
              <p:spPr bwMode="auto">
                <a:xfrm>
                  <a:off x="10792113" y="3067608"/>
                  <a:ext cx="239981" cy="393107"/>
                </a:xfrm>
                <a:custGeom>
                  <a:avLst/>
                  <a:gdLst>
                    <a:gd name="T0" fmla="*/ 1021 w 1021"/>
                    <a:gd name="T1" fmla="*/ 511 h 1680"/>
                    <a:gd name="T2" fmla="*/ 511 w 1021"/>
                    <a:gd name="T3" fmla="*/ 0 h 1680"/>
                    <a:gd name="T4" fmla="*/ 0 w 1021"/>
                    <a:gd name="T5" fmla="*/ 511 h 1680"/>
                    <a:gd name="T6" fmla="*/ 55 w 1021"/>
                    <a:gd name="T7" fmla="*/ 740 h 1680"/>
                    <a:gd name="T8" fmla="*/ 511 w 1021"/>
                    <a:gd name="T9" fmla="*/ 1680 h 1680"/>
                    <a:gd name="T10" fmla="*/ 966 w 1021"/>
                    <a:gd name="T11" fmla="*/ 740 h 1680"/>
                    <a:gd name="T12" fmla="*/ 1021 w 1021"/>
                    <a:gd name="T13" fmla="*/ 511 h 1680"/>
                    <a:gd name="T14" fmla="*/ 511 w 1021"/>
                    <a:gd name="T15" fmla="*/ 793 h 1680"/>
                    <a:gd name="T16" fmla="*/ 228 w 1021"/>
                    <a:gd name="T17" fmla="*/ 511 h 1680"/>
                    <a:gd name="T18" fmla="*/ 511 w 1021"/>
                    <a:gd name="T19" fmla="*/ 228 h 1680"/>
                    <a:gd name="T20" fmla="*/ 793 w 1021"/>
                    <a:gd name="T21" fmla="*/ 511 h 1680"/>
                    <a:gd name="T22" fmla="*/ 511 w 1021"/>
                    <a:gd name="T23" fmla="*/ 793 h 1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1" h="1680">
                      <a:moveTo>
                        <a:pt x="1021" y="511"/>
                      </a:moveTo>
                      <a:cubicBezTo>
                        <a:pt x="1021" y="229"/>
                        <a:pt x="792" y="0"/>
                        <a:pt x="511" y="0"/>
                      </a:cubicBezTo>
                      <a:cubicBezTo>
                        <a:pt x="229" y="0"/>
                        <a:pt x="0" y="229"/>
                        <a:pt x="0" y="511"/>
                      </a:cubicBezTo>
                      <a:cubicBezTo>
                        <a:pt x="0" y="593"/>
                        <a:pt x="20" y="671"/>
                        <a:pt x="55" y="740"/>
                      </a:cubicBezTo>
                      <a:cubicBezTo>
                        <a:pt x="511" y="1680"/>
                        <a:pt x="511" y="1680"/>
                        <a:pt x="511" y="1680"/>
                      </a:cubicBezTo>
                      <a:cubicBezTo>
                        <a:pt x="966" y="740"/>
                        <a:pt x="966" y="740"/>
                        <a:pt x="966" y="740"/>
                      </a:cubicBezTo>
                      <a:cubicBezTo>
                        <a:pt x="1001" y="671"/>
                        <a:pt x="1021" y="593"/>
                        <a:pt x="1021" y="511"/>
                      </a:cubicBezTo>
                      <a:close/>
                      <a:moveTo>
                        <a:pt x="511" y="793"/>
                      </a:moveTo>
                      <a:cubicBezTo>
                        <a:pt x="355" y="793"/>
                        <a:pt x="228" y="666"/>
                        <a:pt x="228" y="511"/>
                      </a:cubicBezTo>
                      <a:cubicBezTo>
                        <a:pt x="228" y="355"/>
                        <a:pt x="355" y="228"/>
                        <a:pt x="511" y="228"/>
                      </a:cubicBezTo>
                      <a:cubicBezTo>
                        <a:pt x="666" y="228"/>
                        <a:pt x="793" y="355"/>
                        <a:pt x="793" y="511"/>
                      </a:cubicBezTo>
                      <a:cubicBezTo>
                        <a:pt x="793" y="666"/>
                        <a:pt x="666" y="793"/>
                        <a:pt x="511" y="79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grpSp>
        </p:grpSp>
        <p:sp>
          <p:nvSpPr>
            <p:cNvPr id="79" name="Rectangle 66">
              <a:extLst>
                <a:ext uri="{FF2B5EF4-FFF2-40B4-BE49-F238E27FC236}">
                  <a16:creationId xmlns:a16="http://schemas.microsoft.com/office/drawing/2014/main" id="{6D15F04E-30FB-49B8-A865-9180EB991CA7}"/>
                </a:ext>
              </a:extLst>
            </p:cNvPr>
            <p:cNvSpPr/>
            <p:nvPr/>
          </p:nvSpPr>
          <p:spPr>
            <a:xfrm>
              <a:off x="3418244" y="620096"/>
              <a:ext cx="612668" cy="307777"/>
            </a:xfrm>
            <a:prstGeom prst="rect">
              <a:avLst/>
            </a:prstGeom>
          </p:spPr>
          <p:txBody>
            <a:bodyPr wrap="none" anchor="ctr">
              <a:spAutoFit/>
            </a:bodyPr>
            <a:lstStyle/>
            <a:p>
              <a:pPr algn="ctr"/>
              <a:r>
                <a:rPr lang="en-IN" sz="1400" dirty="0">
                  <a:solidFill>
                    <a:schemeClr val="accent2"/>
                  </a:solidFill>
                  <a:latin typeface="Bebas Neue Bold" panose="020B0606020202050201" pitchFamily="34" charset="0"/>
                </a:rPr>
                <a:t>+80.8%</a:t>
              </a:r>
            </a:p>
          </p:txBody>
        </p:sp>
        <p:sp>
          <p:nvSpPr>
            <p:cNvPr id="80" name="Isosceles Triangle 67">
              <a:extLst>
                <a:ext uri="{FF2B5EF4-FFF2-40B4-BE49-F238E27FC236}">
                  <a16:creationId xmlns:a16="http://schemas.microsoft.com/office/drawing/2014/main" id="{C5BAC17A-EAD1-9C59-8676-352159B8584F}"/>
                </a:ext>
              </a:extLst>
            </p:cNvPr>
            <p:cNvSpPr/>
            <p:nvPr/>
          </p:nvSpPr>
          <p:spPr>
            <a:xfrm flipH="1">
              <a:off x="4014065" y="734384"/>
              <a:ext cx="82800" cy="79200"/>
            </a:xfrm>
            <a:prstGeom prst="triangl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solidFill>
                  <a:srgbClr val="C00000"/>
                </a:solidFill>
                <a:highlight>
                  <a:srgbClr val="FFFF00"/>
                </a:highlight>
              </a:endParaRPr>
            </a:p>
          </p:txBody>
        </p:sp>
      </p:grpSp>
      <p:sp>
        <p:nvSpPr>
          <p:cNvPr id="24" name="TextBox 76">
            <a:extLst>
              <a:ext uri="{FF2B5EF4-FFF2-40B4-BE49-F238E27FC236}">
                <a16:creationId xmlns:a16="http://schemas.microsoft.com/office/drawing/2014/main" id="{84E5BF66-D5FE-9CE4-3D37-9AA818DBADA4}"/>
              </a:ext>
            </a:extLst>
          </p:cNvPr>
          <p:cNvSpPr txBox="1"/>
          <p:nvPr/>
        </p:nvSpPr>
        <p:spPr>
          <a:xfrm>
            <a:off x="2257837" y="9585227"/>
            <a:ext cx="3196388"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300083002"/>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Straight Connector 10">
            <a:extLst>
              <a:ext uri="{FF2B5EF4-FFF2-40B4-BE49-F238E27FC236}">
                <a16:creationId xmlns:a16="http://schemas.microsoft.com/office/drawing/2014/main" id="{08A520E3-F0BB-453E-BBF0-946F9CAB4D28}"/>
              </a:ext>
            </a:extLst>
          </p:cNvPr>
          <p:cNvCxnSpPr/>
          <p:nvPr/>
        </p:nvCxnSpPr>
        <p:spPr>
          <a:xfrm>
            <a:off x="3782791" y="4323302"/>
            <a:ext cx="360040"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78" name="Rounded Rectangle 1740">
            <a:extLst>
              <a:ext uri="{FF2B5EF4-FFF2-40B4-BE49-F238E27FC236}">
                <a16:creationId xmlns:a16="http://schemas.microsoft.com/office/drawing/2014/main" id="{592FA303-FA6E-43F7-B272-4B1C415A5175}"/>
              </a:ext>
            </a:extLst>
          </p:cNvPr>
          <p:cNvSpPr/>
          <p:nvPr/>
        </p:nvSpPr>
        <p:spPr bwMode="auto">
          <a:xfrm>
            <a:off x="3583536" y="1496661"/>
            <a:ext cx="2592000" cy="3890834"/>
          </a:xfrm>
          <a:prstGeom prst="roundRect">
            <a:avLst>
              <a:gd name="adj" fmla="val 6343"/>
            </a:avLst>
          </a:prstGeom>
          <a:noFill/>
          <a:ln w="57150"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IN" sz="1000" b="0" i="0" u="none" strike="noStrike" cap="none" normalizeH="0" baseline="0" dirty="0">
              <a:ln>
                <a:noFill/>
              </a:ln>
              <a:solidFill>
                <a:srgbClr val="C00000"/>
              </a:solidFill>
              <a:effectLst/>
              <a:highlight>
                <a:srgbClr val="FFFF00"/>
              </a:highlight>
              <a:latin typeface="Trebuchet MS" panose="020B0603020202020204" pitchFamily="34" charset="0"/>
              <a:ea typeface="ヒラギノ角ゴ Pro W3" pitchFamily="-112" charset="-128"/>
              <a:cs typeface="ヒラギノ角ゴ Pro W3" pitchFamily="-112" charset="-128"/>
            </a:endParaRPr>
          </a:p>
        </p:txBody>
      </p:sp>
      <p:sp>
        <p:nvSpPr>
          <p:cNvPr id="79" name="Rectangle 163">
            <a:extLst>
              <a:ext uri="{FF2B5EF4-FFF2-40B4-BE49-F238E27FC236}">
                <a16:creationId xmlns:a16="http://schemas.microsoft.com/office/drawing/2014/main" id="{1A062222-9462-49C7-A865-5AD906B4A4BD}"/>
              </a:ext>
            </a:extLst>
          </p:cNvPr>
          <p:cNvSpPr/>
          <p:nvPr/>
        </p:nvSpPr>
        <p:spPr bwMode="auto">
          <a:xfrm>
            <a:off x="4272062" y="1266966"/>
            <a:ext cx="1214948" cy="426646"/>
          </a:xfrm>
          <a:prstGeom prst="rect">
            <a:avLst/>
          </a:prstGeom>
          <a:solidFill>
            <a:schemeClr val="bg1"/>
          </a:solidFill>
          <a:ln w="9525" cap="flat" cmpd="sng" algn="ctr">
            <a:noFill/>
            <a:prstDash val="solid"/>
            <a:round/>
            <a:headEnd type="none" w="med" len="med"/>
            <a:tailEnd type="none" w="med" len="med"/>
          </a:ln>
          <a:effectLst/>
        </p:spPr>
        <p:txBody>
          <a:bodyPr vert="horz" wrap="none" lIns="91440" tIns="45720" rIns="91440" bIns="72000" numCol="1" rtlCol="0" anchor="ctr" anchorCtr="0" compatLnSpc="1">
            <a:prstTxWarp prst="textNoShape">
              <a:avLst/>
            </a:prstTxWarp>
            <a:spAutoFit/>
          </a:bodyPr>
          <a:lstStyle/>
          <a:p>
            <a:pPr algn="ctr" eaLnBrk="0" hangingPunct="0"/>
            <a:r>
              <a:rPr lang="en-US" sz="2000" b="1" dirty="0">
                <a:solidFill>
                  <a:srgbClr val="C00000"/>
                </a:solidFill>
                <a:highlight>
                  <a:srgbClr val="FFFFFF"/>
                </a:highlight>
                <a:latin typeface="Trebuchet MS" panose="020B0603020202020204" pitchFamily="34" charset="0"/>
                <a:ea typeface="Segoe UI Black" panose="020B0A02040204020203" pitchFamily="34" charset="0"/>
                <a:cs typeface="Source Sans Pro" panose="020B0604020202020204" charset="0"/>
              </a:rPr>
              <a:t>HOLIDAY</a:t>
            </a:r>
          </a:p>
        </p:txBody>
      </p:sp>
      <p:sp>
        <p:nvSpPr>
          <p:cNvPr id="80" name="Rectangle 164">
            <a:extLst>
              <a:ext uri="{FF2B5EF4-FFF2-40B4-BE49-F238E27FC236}">
                <a16:creationId xmlns:a16="http://schemas.microsoft.com/office/drawing/2014/main" id="{8DD228BA-BC4B-48FB-925E-0716339FB30B}"/>
              </a:ext>
            </a:extLst>
          </p:cNvPr>
          <p:cNvSpPr/>
          <p:nvPr/>
        </p:nvSpPr>
        <p:spPr>
          <a:xfrm>
            <a:off x="4243760" y="1907760"/>
            <a:ext cx="1295226" cy="307777"/>
          </a:xfrm>
          <a:prstGeom prst="rect">
            <a:avLst/>
          </a:prstGeom>
        </p:spPr>
        <p:txBody>
          <a:bodyPr wrap="none" lIns="0" tIns="0" rIns="0" bIns="0">
            <a:spAutoFit/>
          </a:bodyPr>
          <a:lstStyle/>
          <a:p>
            <a:pPr marL="0" marR="0" lvl="0" indent="0" algn="ctr" defTabSz="718444" eaLnBrk="1" fontAlgn="auto" latinLnBrk="0" hangingPunct="1">
              <a:lnSpc>
                <a:spcPct val="100000"/>
              </a:lnSpc>
              <a:spcBef>
                <a:spcPts val="0"/>
              </a:spcBef>
              <a:spcAft>
                <a:spcPts val="0"/>
              </a:spcAft>
              <a:buClrTx/>
              <a:buSzTx/>
              <a:buFontTx/>
              <a:buNone/>
              <a:tabLst/>
              <a:defRPr/>
            </a:pPr>
            <a:r>
              <a:rPr lang="en-ZA" sz="2000" b="1" kern="0" dirty="0">
                <a:solidFill>
                  <a:srgbClr val="C00000"/>
                </a:solidFill>
                <a:highlight>
                  <a:srgbClr val="FFFFFF"/>
                </a:highlight>
                <a:latin typeface="Trebuchet MS" panose="020B0603020202020204" pitchFamily="34" charset="0"/>
                <a:cs typeface="Source Sans Pro" panose="020B0604020202020204" charset="0"/>
              </a:rPr>
              <a:t>2.4</a:t>
            </a:r>
            <a:r>
              <a:rPr kumimoji="0" lang="en-ZA" sz="2000" b="1" i="0" u="none" strike="noStrike" kern="0" cap="none" spc="0" normalizeH="0" baseline="0" noProof="0" dirty="0">
                <a:ln>
                  <a:noFill/>
                </a:ln>
                <a:solidFill>
                  <a:srgbClr val="C00000"/>
                </a:solidFill>
                <a:effectLst/>
                <a:highlight>
                  <a:srgbClr val="FFFFFF"/>
                </a:highlight>
                <a:uLnTx/>
                <a:uFillTx/>
                <a:latin typeface="Trebuchet MS" panose="020B0603020202020204" pitchFamily="34" charset="0"/>
                <a:cs typeface="Source Sans Pro" panose="020B0604020202020204" charset="0"/>
              </a:rPr>
              <a:t> million</a:t>
            </a:r>
          </a:p>
        </p:txBody>
      </p:sp>
      <p:grpSp>
        <p:nvGrpSpPr>
          <p:cNvPr id="81" name="Group 165">
            <a:extLst>
              <a:ext uri="{FF2B5EF4-FFF2-40B4-BE49-F238E27FC236}">
                <a16:creationId xmlns:a16="http://schemas.microsoft.com/office/drawing/2014/main" id="{201055C8-4F05-40D0-911E-FD126474EFF9}"/>
              </a:ext>
            </a:extLst>
          </p:cNvPr>
          <p:cNvGrpSpPr/>
          <p:nvPr/>
        </p:nvGrpSpPr>
        <p:grpSpPr>
          <a:xfrm>
            <a:off x="3873770" y="5153808"/>
            <a:ext cx="2325953" cy="421669"/>
            <a:chOff x="783210" y="9528655"/>
            <a:chExt cx="2990715" cy="474952"/>
          </a:xfrm>
        </p:grpSpPr>
        <p:sp>
          <p:nvSpPr>
            <p:cNvPr id="162" name="Rectangle 246">
              <a:extLst>
                <a:ext uri="{FF2B5EF4-FFF2-40B4-BE49-F238E27FC236}">
                  <a16:creationId xmlns:a16="http://schemas.microsoft.com/office/drawing/2014/main" id="{718760A6-E65B-410E-9E0B-91F6F25910BD}"/>
                </a:ext>
              </a:extLst>
            </p:cNvPr>
            <p:cNvSpPr/>
            <p:nvPr/>
          </p:nvSpPr>
          <p:spPr>
            <a:xfrm>
              <a:off x="2415831" y="9655071"/>
              <a:ext cx="1358094" cy="242668"/>
            </a:xfrm>
            <a:prstGeom prst="rect">
              <a:avLst/>
            </a:prstGeom>
            <a:solidFill>
              <a:schemeClr val="bg1"/>
            </a:solidFill>
          </p:spPr>
          <p:txBody>
            <a:bodyPr wrap="square" lIns="45720" tIns="0" rIns="292608" bIns="0">
              <a:spAutoFit/>
            </a:bodyPr>
            <a:lstStyle/>
            <a:p>
              <a:pPr marL="0" marR="0" lvl="0" indent="0" defTabSz="718444" eaLnBrk="1" fontAlgn="auto" latinLnBrk="0" hangingPunct="1">
                <a:lnSpc>
                  <a:spcPct val="100000"/>
                </a:lnSpc>
                <a:spcBef>
                  <a:spcPts val="0"/>
                </a:spcBef>
                <a:spcAft>
                  <a:spcPts val="0"/>
                </a:spcAft>
                <a:buClrTx/>
                <a:buSzTx/>
                <a:buFontTx/>
                <a:buNone/>
                <a:tabLst/>
                <a:defRPr/>
              </a:pPr>
              <a:r>
                <a:rPr lang="en-ZA" sz="1400" b="1" kern="0" dirty="0">
                  <a:solidFill>
                    <a:schemeClr val="tx1">
                      <a:lumMod val="75000"/>
                      <a:lumOff val="25000"/>
                    </a:schemeClr>
                  </a:solidFill>
                  <a:highlight>
                    <a:srgbClr val="FFFFFF"/>
                  </a:highlight>
                  <a:latin typeface="Trebuchet MS" panose="020B0603020202020204" pitchFamily="34" charset="0"/>
                  <a:cs typeface="Source Sans Pro" panose="020B0604020202020204" charset="0"/>
                </a:rPr>
                <a:t>+116.5%</a:t>
              </a:r>
              <a:endParaRPr kumimoji="0" lang="en-ZA" sz="1400" b="1" i="0" u="none" strike="noStrike" kern="0" cap="none" spc="0" normalizeH="0" baseline="0" noProof="0" dirty="0">
                <a:ln>
                  <a:noFill/>
                </a:ln>
                <a:solidFill>
                  <a:schemeClr val="tx1">
                    <a:lumMod val="75000"/>
                    <a:lumOff val="25000"/>
                  </a:schemeClr>
                </a:solidFill>
                <a:effectLst/>
                <a:highlight>
                  <a:srgbClr val="FFFFFF"/>
                </a:highlight>
                <a:uLnTx/>
                <a:uFillTx/>
                <a:latin typeface="Trebuchet MS" panose="020B0603020202020204" pitchFamily="34" charset="0"/>
                <a:cs typeface="Source Sans Pro" panose="020B0604020202020204" charset="0"/>
              </a:endParaRPr>
            </a:p>
          </p:txBody>
        </p:sp>
        <p:sp>
          <p:nvSpPr>
            <p:cNvPr id="163" name="Rectangle: Rounded Corners 9">
              <a:extLst>
                <a:ext uri="{FF2B5EF4-FFF2-40B4-BE49-F238E27FC236}">
                  <a16:creationId xmlns:a16="http://schemas.microsoft.com/office/drawing/2014/main" id="{EA42A7E8-BCC2-4507-8C36-F4073E58CA43}"/>
                </a:ext>
              </a:extLst>
            </p:cNvPr>
            <p:cNvSpPr/>
            <p:nvPr/>
          </p:nvSpPr>
          <p:spPr>
            <a:xfrm>
              <a:off x="783210" y="9528655"/>
              <a:ext cx="1504801" cy="474952"/>
            </a:xfrm>
            <a:prstGeom prst="roundRect">
              <a:avLst>
                <a:gd name="adj" fmla="val 50000"/>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en-GB" sz="2400" b="1" dirty="0">
                  <a:solidFill>
                    <a:schemeClr val="bg1"/>
                  </a:solidFill>
                  <a:latin typeface="Trebuchet MS" panose="020B0603020202020204" pitchFamily="34" charset="0"/>
                  <a:cs typeface="Source Sans Pro" panose="020B0604020202020204" charset="0"/>
                </a:rPr>
                <a:t>27.0%</a:t>
              </a:r>
            </a:p>
          </p:txBody>
        </p:sp>
      </p:grpSp>
      <p:grpSp>
        <p:nvGrpSpPr>
          <p:cNvPr id="82" name="Group 166">
            <a:extLst>
              <a:ext uri="{FF2B5EF4-FFF2-40B4-BE49-F238E27FC236}">
                <a16:creationId xmlns:a16="http://schemas.microsoft.com/office/drawing/2014/main" id="{82EB70E0-F9C7-4C6A-A2A9-7451516D0B53}"/>
              </a:ext>
            </a:extLst>
          </p:cNvPr>
          <p:cNvGrpSpPr>
            <a:grpSpLocks noChangeAspect="1"/>
          </p:cNvGrpSpPr>
          <p:nvPr/>
        </p:nvGrpSpPr>
        <p:grpSpPr>
          <a:xfrm>
            <a:off x="3739670" y="1668858"/>
            <a:ext cx="370730" cy="780761"/>
            <a:chOff x="9302751" y="741363"/>
            <a:chExt cx="2317749" cy="3954463"/>
          </a:xfrm>
          <a:solidFill>
            <a:srgbClr val="C00000"/>
          </a:solidFill>
        </p:grpSpPr>
        <p:sp>
          <p:nvSpPr>
            <p:cNvPr id="144" name="Freeform 43">
              <a:extLst>
                <a:ext uri="{FF2B5EF4-FFF2-40B4-BE49-F238E27FC236}">
                  <a16:creationId xmlns:a16="http://schemas.microsoft.com/office/drawing/2014/main" id="{85527AEB-40FD-4E96-BBB7-9F9CBE13FAE1}"/>
                </a:ext>
              </a:extLst>
            </p:cNvPr>
            <p:cNvSpPr>
              <a:spLocks/>
            </p:cNvSpPr>
            <p:nvPr/>
          </p:nvSpPr>
          <p:spPr bwMode="auto">
            <a:xfrm>
              <a:off x="10991850" y="4302126"/>
              <a:ext cx="293687" cy="303213"/>
            </a:xfrm>
            <a:custGeom>
              <a:avLst/>
              <a:gdLst>
                <a:gd name="T0" fmla="*/ 78 w 78"/>
                <a:gd name="T1" fmla="*/ 31 h 81"/>
                <a:gd name="T2" fmla="*/ 55 w 78"/>
                <a:gd name="T3" fmla="*/ 9 h 81"/>
                <a:gd name="T4" fmla="*/ 46 w 78"/>
                <a:gd name="T5" fmla="*/ 3 h 81"/>
                <a:gd name="T6" fmla="*/ 7 w 78"/>
                <a:gd name="T7" fmla="*/ 27 h 81"/>
                <a:gd name="T8" fmla="*/ 4 w 78"/>
                <a:gd name="T9" fmla="*/ 35 h 81"/>
                <a:gd name="T10" fmla="*/ 13 w 78"/>
                <a:gd name="T11" fmla="*/ 53 h 81"/>
                <a:gd name="T12" fmla="*/ 49 w 78"/>
                <a:gd name="T13" fmla="*/ 74 h 81"/>
                <a:gd name="T14" fmla="*/ 78 w 78"/>
                <a:gd name="T15" fmla="*/ 3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 h="81">
                  <a:moveTo>
                    <a:pt x="78" y="31"/>
                  </a:moveTo>
                  <a:cubicBezTo>
                    <a:pt x="71" y="25"/>
                    <a:pt x="59" y="14"/>
                    <a:pt x="55" y="9"/>
                  </a:cubicBezTo>
                  <a:cubicBezTo>
                    <a:pt x="51" y="4"/>
                    <a:pt x="51" y="0"/>
                    <a:pt x="46" y="3"/>
                  </a:cubicBezTo>
                  <a:cubicBezTo>
                    <a:pt x="40" y="5"/>
                    <a:pt x="10" y="25"/>
                    <a:pt x="7" y="27"/>
                  </a:cubicBezTo>
                  <a:cubicBezTo>
                    <a:pt x="4" y="29"/>
                    <a:pt x="0" y="30"/>
                    <a:pt x="4" y="35"/>
                  </a:cubicBezTo>
                  <a:cubicBezTo>
                    <a:pt x="8" y="40"/>
                    <a:pt x="11" y="47"/>
                    <a:pt x="13" y="53"/>
                  </a:cubicBezTo>
                  <a:cubicBezTo>
                    <a:pt x="14" y="60"/>
                    <a:pt x="24" y="81"/>
                    <a:pt x="49" y="74"/>
                  </a:cubicBezTo>
                  <a:cubicBezTo>
                    <a:pt x="74" y="67"/>
                    <a:pt x="78" y="31"/>
                    <a:pt x="78" y="31"/>
                  </a:cubicBezTo>
                  <a:close/>
                </a:path>
              </a:pathLst>
            </a:custGeom>
            <a:grpFill/>
            <a:ln>
              <a:noFill/>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endParaRPr lang="en-ZA" sz="1000" dirty="0">
                <a:solidFill>
                  <a:srgbClr val="C00000"/>
                </a:solidFill>
                <a:highlight>
                  <a:srgbClr val="FFFF00"/>
                </a:highlight>
                <a:latin typeface="Trebuchet MS" panose="020B0603020202020204" pitchFamily="34" charset="0"/>
              </a:endParaRPr>
            </a:p>
          </p:txBody>
        </p:sp>
        <p:sp>
          <p:nvSpPr>
            <p:cNvPr id="145" name="Freeform 44">
              <a:extLst>
                <a:ext uri="{FF2B5EF4-FFF2-40B4-BE49-F238E27FC236}">
                  <a16:creationId xmlns:a16="http://schemas.microsoft.com/office/drawing/2014/main" id="{4F325BAE-085A-440D-8E69-3A75B5D1DFC0}"/>
                </a:ext>
              </a:extLst>
            </p:cNvPr>
            <p:cNvSpPr>
              <a:spLocks/>
            </p:cNvSpPr>
            <p:nvPr/>
          </p:nvSpPr>
          <p:spPr bwMode="auto">
            <a:xfrm>
              <a:off x="10629900" y="3324226"/>
              <a:ext cx="546100" cy="1093788"/>
            </a:xfrm>
            <a:custGeom>
              <a:avLst/>
              <a:gdLst>
                <a:gd name="T0" fmla="*/ 89 w 145"/>
                <a:gd name="T1" fmla="*/ 20 h 291"/>
                <a:gd name="T2" fmla="*/ 93 w 145"/>
                <a:gd name="T3" fmla="*/ 52 h 291"/>
                <a:gd name="T4" fmla="*/ 95 w 145"/>
                <a:gd name="T5" fmla="*/ 93 h 291"/>
                <a:gd name="T6" fmla="*/ 115 w 145"/>
                <a:gd name="T7" fmla="*/ 182 h 291"/>
                <a:gd name="T8" fmla="*/ 145 w 145"/>
                <a:gd name="T9" fmla="*/ 263 h 291"/>
                <a:gd name="T10" fmla="*/ 135 w 145"/>
                <a:gd name="T11" fmla="*/ 270 h 291"/>
                <a:gd name="T12" fmla="*/ 114 w 145"/>
                <a:gd name="T13" fmla="*/ 285 h 291"/>
                <a:gd name="T14" fmla="*/ 100 w 145"/>
                <a:gd name="T15" fmla="*/ 291 h 291"/>
                <a:gd name="T16" fmla="*/ 78 w 145"/>
                <a:gd name="T17" fmla="*/ 248 h 291"/>
                <a:gd name="T18" fmla="*/ 38 w 145"/>
                <a:gd name="T19" fmla="*/ 163 h 291"/>
                <a:gd name="T20" fmla="*/ 25 w 145"/>
                <a:gd name="T21" fmla="*/ 89 h 291"/>
                <a:gd name="T22" fmla="*/ 15 w 145"/>
                <a:gd name="T23" fmla="*/ 29 h 291"/>
                <a:gd name="T24" fmla="*/ 89 w 145"/>
                <a:gd name="T25" fmla="*/ 2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5" h="291">
                  <a:moveTo>
                    <a:pt x="89" y="20"/>
                  </a:moveTo>
                  <a:cubicBezTo>
                    <a:pt x="93" y="32"/>
                    <a:pt x="94" y="40"/>
                    <a:pt x="93" y="52"/>
                  </a:cubicBezTo>
                  <a:cubicBezTo>
                    <a:pt x="91" y="63"/>
                    <a:pt x="87" y="71"/>
                    <a:pt x="95" y="93"/>
                  </a:cubicBezTo>
                  <a:cubicBezTo>
                    <a:pt x="102" y="115"/>
                    <a:pt x="110" y="152"/>
                    <a:pt x="115" y="182"/>
                  </a:cubicBezTo>
                  <a:cubicBezTo>
                    <a:pt x="120" y="211"/>
                    <a:pt x="131" y="237"/>
                    <a:pt x="145" y="263"/>
                  </a:cubicBezTo>
                  <a:cubicBezTo>
                    <a:pt x="145" y="263"/>
                    <a:pt x="140" y="265"/>
                    <a:pt x="135" y="270"/>
                  </a:cubicBezTo>
                  <a:cubicBezTo>
                    <a:pt x="129" y="275"/>
                    <a:pt x="121" y="281"/>
                    <a:pt x="114" y="285"/>
                  </a:cubicBezTo>
                  <a:cubicBezTo>
                    <a:pt x="108" y="289"/>
                    <a:pt x="100" y="291"/>
                    <a:pt x="100" y="291"/>
                  </a:cubicBezTo>
                  <a:cubicBezTo>
                    <a:pt x="100" y="291"/>
                    <a:pt x="91" y="273"/>
                    <a:pt x="78" y="248"/>
                  </a:cubicBezTo>
                  <a:cubicBezTo>
                    <a:pt x="66" y="223"/>
                    <a:pt x="43" y="179"/>
                    <a:pt x="38" y="163"/>
                  </a:cubicBezTo>
                  <a:cubicBezTo>
                    <a:pt x="33" y="147"/>
                    <a:pt x="25" y="117"/>
                    <a:pt x="25" y="89"/>
                  </a:cubicBezTo>
                  <a:cubicBezTo>
                    <a:pt x="25" y="62"/>
                    <a:pt x="29" y="59"/>
                    <a:pt x="15" y="29"/>
                  </a:cubicBezTo>
                  <a:cubicBezTo>
                    <a:pt x="0" y="0"/>
                    <a:pt x="89" y="20"/>
                    <a:pt x="89" y="20"/>
                  </a:cubicBezTo>
                  <a:close/>
                </a:path>
              </a:pathLst>
            </a:custGeom>
            <a:grpFill/>
            <a:ln>
              <a:noFill/>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endParaRPr lang="en-ZA" sz="1000" dirty="0">
                <a:solidFill>
                  <a:srgbClr val="C00000"/>
                </a:solidFill>
                <a:highlight>
                  <a:srgbClr val="FFFF00"/>
                </a:highlight>
                <a:latin typeface="Trebuchet MS" panose="020B0603020202020204" pitchFamily="34" charset="0"/>
              </a:endParaRPr>
            </a:p>
          </p:txBody>
        </p:sp>
        <p:sp>
          <p:nvSpPr>
            <p:cNvPr id="146" name="Freeform 45">
              <a:extLst>
                <a:ext uri="{FF2B5EF4-FFF2-40B4-BE49-F238E27FC236}">
                  <a16:creationId xmlns:a16="http://schemas.microsoft.com/office/drawing/2014/main" id="{67B4B29D-2385-4E81-B26B-5267254ECCCD}"/>
                </a:ext>
              </a:extLst>
            </p:cNvPr>
            <p:cNvSpPr>
              <a:spLocks/>
            </p:cNvSpPr>
            <p:nvPr/>
          </p:nvSpPr>
          <p:spPr bwMode="auto">
            <a:xfrm>
              <a:off x="11006138" y="4349751"/>
              <a:ext cx="614362" cy="346075"/>
            </a:xfrm>
            <a:custGeom>
              <a:avLst/>
              <a:gdLst>
                <a:gd name="T0" fmla="*/ 6 w 163"/>
                <a:gd name="T1" fmla="*/ 34 h 92"/>
                <a:gd name="T2" fmla="*/ 23 w 163"/>
                <a:gd name="T3" fmla="*/ 39 h 92"/>
                <a:gd name="T4" fmla="*/ 47 w 163"/>
                <a:gd name="T5" fmla="*/ 39 h 92"/>
                <a:gd name="T6" fmla="*/ 63 w 163"/>
                <a:gd name="T7" fmla="*/ 20 h 92"/>
                <a:gd name="T8" fmla="*/ 59 w 163"/>
                <a:gd name="T9" fmla="*/ 5 h 92"/>
                <a:gd name="T10" fmla="*/ 72 w 163"/>
                <a:gd name="T11" fmla="*/ 9 h 92"/>
                <a:gd name="T12" fmla="*/ 98 w 163"/>
                <a:gd name="T13" fmla="*/ 19 h 92"/>
                <a:gd name="T14" fmla="*/ 114 w 163"/>
                <a:gd name="T15" fmla="*/ 21 h 92"/>
                <a:gd name="T16" fmla="*/ 125 w 163"/>
                <a:gd name="T17" fmla="*/ 22 h 92"/>
                <a:gd name="T18" fmla="*/ 135 w 163"/>
                <a:gd name="T19" fmla="*/ 22 h 92"/>
                <a:gd name="T20" fmla="*/ 151 w 163"/>
                <a:gd name="T21" fmla="*/ 18 h 92"/>
                <a:gd name="T22" fmla="*/ 161 w 163"/>
                <a:gd name="T23" fmla="*/ 24 h 92"/>
                <a:gd name="T24" fmla="*/ 145 w 163"/>
                <a:gd name="T25" fmla="*/ 46 h 92"/>
                <a:gd name="T26" fmla="*/ 101 w 163"/>
                <a:gd name="T27" fmla="*/ 69 h 92"/>
                <a:gd name="T28" fmla="*/ 64 w 163"/>
                <a:gd name="T29" fmla="*/ 79 h 92"/>
                <a:gd name="T30" fmla="*/ 9 w 163"/>
                <a:gd name="T31" fmla="*/ 82 h 92"/>
                <a:gd name="T32" fmla="*/ 5 w 163"/>
                <a:gd name="T33" fmla="*/ 62 h 92"/>
                <a:gd name="T34" fmla="*/ 3 w 163"/>
                <a:gd name="T35" fmla="*/ 43 h 92"/>
                <a:gd name="T36" fmla="*/ 6 w 163"/>
                <a:gd name="T37" fmla="*/ 3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3" h="92">
                  <a:moveTo>
                    <a:pt x="6" y="34"/>
                  </a:moveTo>
                  <a:cubicBezTo>
                    <a:pt x="11" y="34"/>
                    <a:pt x="15" y="35"/>
                    <a:pt x="23" y="39"/>
                  </a:cubicBezTo>
                  <a:cubicBezTo>
                    <a:pt x="32" y="42"/>
                    <a:pt x="38" y="45"/>
                    <a:pt x="47" y="39"/>
                  </a:cubicBezTo>
                  <a:cubicBezTo>
                    <a:pt x="56" y="34"/>
                    <a:pt x="62" y="25"/>
                    <a:pt x="63" y="20"/>
                  </a:cubicBezTo>
                  <a:cubicBezTo>
                    <a:pt x="64" y="15"/>
                    <a:pt x="56" y="9"/>
                    <a:pt x="59" y="5"/>
                  </a:cubicBezTo>
                  <a:cubicBezTo>
                    <a:pt x="61" y="0"/>
                    <a:pt x="67" y="6"/>
                    <a:pt x="72" y="9"/>
                  </a:cubicBezTo>
                  <a:cubicBezTo>
                    <a:pt x="77" y="12"/>
                    <a:pt x="88" y="17"/>
                    <a:pt x="98" y="19"/>
                  </a:cubicBezTo>
                  <a:cubicBezTo>
                    <a:pt x="107" y="21"/>
                    <a:pt x="108" y="19"/>
                    <a:pt x="114" y="21"/>
                  </a:cubicBezTo>
                  <a:cubicBezTo>
                    <a:pt x="120" y="22"/>
                    <a:pt x="120" y="21"/>
                    <a:pt x="125" y="22"/>
                  </a:cubicBezTo>
                  <a:cubicBezTo>
                    <a:pt x="130" y="23"/>
                    <a:pt x="129" y="22"/>
                    <a:pt x="135" y="22"/>
                  </a:cubicBezTo>
                  <a:cubicBezTo>
                    <a:pt x="141" y="21"/>
                    <a:pt x="146" y="19"/>
                    <a:pt x="151" y="18"/>
                  </a:cubicBezTo>
                  <a:cubicBezTo>
                    <a:pt x="155" y="18"/>
                    <a:pt x="159" y="17"/>
                    <a:pt x="161" y="24"/>
                  </a:cubicBezTo>
                  <a:cubicBezTo>
                    <a:pt x="163" y="30"/>
                    <a:pt x="160" y="36"/>
                    <a:pt x="145" y="46"/>
                  </a:cubicBezTo>
                  <a:cubicBezTo>
                    <a:pt x="129" y="56"/>
                    <a:pt x="118" y="63"/>
                    <a:pt x="101" y="69"/>
                  </a:cubicBezTo>
                  <a:cubicBezTo>
                    <a:pt x="85" y="74"/>
                    <a:pt x="81" y="75"/>
                    <a:pt x="64" y="79"/>
                  </a:cubicBezTo>
                  <a:cubicBezTo>
                    <a:pt x="47" y="84"/>
                    <a:pt x="16" y="92"/>
                    <a:pt x="9" y="82"/>
                  </a:cubicBezTo>
                  <a:cubicBezTo>
                    <a:pt x="2" y="72"/>
                    <a:pt x="5" y="71"/>
                    <a:pt x="5" y="62"/>
                  </a:cubicBezTo>
                  <a:cubicBezTo>
                    <a:pt x="4" y="53"/>
                    <a:pt x="5" y="48"/>
                    <a:pt x="3" y="43"/>
                  </a:cubicBezTo>
                  <a:cubicBezTo>
                    <a:pt x="1" y="37"/>
                    <a:pt x="0" y="35"/>
                    <a:pt x="6" y="34"/>
                  </a:cubicBezTo>
                  <a:close/>
                </a:path>
              </a:pathLst>
            </a:custGeom>
            <a:grpFill/>
            <a:ln>
              <a:noFill/>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endParaRPr lang="en-ZA" sz="1000" dirty="0">
                <a:solidFill>
                  <a:srgbClr val="C00000"/>
                </a:solidFill>
                <a:highlight>
                  <a:srgbClr val="FFFF00"/>
                </a:highlight>
                <a:latin typeface="Trebuchet MS" panose="020B0603020202020204" pitchFamily="34" charset="0"/>
              </a:endParaRPr>
            </a:p>
          </p:txBody>
        </p:sp>
        <p:sp>
          <p:nvSpPr>
            <p:cNvPr id="147" name="Freeform 46">
              <a:extLst>
                <a:ext uri="{FF2B5EF4-FFF2-40B4-BE49-F238E27FC236}">
                  <a16:creationId xmlns:a16="http://schemas.microsoft.com/office/drawing/2014/main" id="{B8C55B93-CFC5-442F-9E2C-B422ECA9128A}"/>
                </a:ext>
              </a:extLst>
            </p:cNvPr>
            <p:cNvSpPr>
              <a:spLocks/>
            </p:cNvSpPr>
            <p:nvPr/>
          </p:nvSpPr>
          <p:spPr bwMode="auto">
            <a:xfrm>
              <a:off x="9393238" y="4178301"/>
              <a:ext cx="276225" cy="288925"/>
            </a:xfrm>
            <a:custGeom>
              <a:avLst/>
              <a:gdLst>
                <a:gd name="T0" fmla="*/ 7 w 73"/>
                <a:gd name="T1" fmla="*/ 52 h 77"/>
                <a:gd name="T2" fmla="*/ 5 w 73"/>
                <a:gd name="T3" fmla="*/ 25 h 77"/>
                <a:gd name="T4" fmla="*/ 17 w 73"/>
                <a:gd name="T5" fmla="*/ 9 h 77"/>
                <a:gd name="T6" fmla="*/ 28 w 73"/>
                <a:gd name="T7" fmla="*/ 3 h 77"/>
                <a:gd name="T8" fmla="*/ 62 w 73"/>
                <a:gd name="T9" fmla="*/ 14 h 77"/>
                <a:gd name="T10" fmla="*/ 71 w 73"/>
                <a:gd name="T11" fmla="*/ 20 h 77"/>
                <a:gd name="T12" fmla="*/ 68 w 73"/>
                <a:gd name="T13" fmla="*/ 33 h 77"/>
                <a:gd name="T14" fmla="*/ 66 w 73"/>
                <a:gd name="T15" fmla="*/ 42 h 77"/>
                <a:gd name="T16" fmla="*/ 64 w 73"/>
                <a:gd name="T17" fmla="*/ 67 h 77"/>
                <a:gd name="T18" fmla="*/ 34 w 73"/>
                <a:gd name="T19" fmla="*/ 71 h 77"/>
                <a:gd name="T20" fmla="*/ 7 w 73"/>
                <a:gd name="T21" fmla="*/ 5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77">
                  <a:moveTo>
                    <a:pt x="7" y="52"/>
                  </a:moveTo>
                  <a:cubicBezTo>
                    <a:pt x="1" y="45"/>
                    <a:pt x="0" y="31"/>
                    <a:pt x="5" y="25"/>
                  </a:cubicBezTo>
                  <a:cubicBezTo>
                    <a:pt x="11" y="18"/>
                    <a:pt x="14" y="13"/>
                    <a:pt x="17" y="9"/>
                  </a:cubicBezTo>
                  <a:cubicBezTo>
                    <a:pt x="20" y="4"/>
                    <a:pt x="20" y="0"/>
                    <a:pt x="28" y="3"/>
                  </a:cubicBezTo>
                  <a:cubicBezTo>
                    <a:pt x="37" y="7"/>
                    <a:pt x="54" y="12"/>
                    <a:pt x="62" y="14"/>
                  </a:cubicBezTo>
                  <a:cubicBezTo>
                    <a:pt x="69" y="16"/>
                    <a:pt x="73" y="15"/>
                    <a:pt x="71" y="20"/>
                  </a:cubicBezTo>
                  <a:cubicBezTo>
                    <a:pt x="70" y="26"/>
                    <a:pt x="70" y="29"/>
                    <a:pt x="68" y="33"/>
                  </a:cubicBezTo>
                  <a:cubicBezTo>
                    <a:pt x="66" y="36"/>
                    <a:pt x="66" y="39"/>
                    <a:pt x="66" y="42"/>
                  </a:cubicBezTo>
                  <a:cubicBezTo>
                    <a:pt x="66" y="44"/>
                    <a:pt x="67" y="63"/>
                    <a:pt x="64" y="67"/>
                  </a:cubicBezTo>
                  <a:cubicBezTo>
                    <a:pt x="62" y="70"/>
                    <a:pt x="48" y="77"/>
                    <a:pt x="34" y="71"/>
                  </a:cubicBezTo>
                  <a:cubicBezTo>
                    <a:pt x="19" y="65"/>
                    <a:pt x="13" y="59"/>
                    <a:pt x="7" y="52"/>
                  </a:cubicBezTo>
                  <a:close/>
                </a:path>
              </a:pathLst>
            </a:custGeom>
            <a:grpFill/>
            <a:ln>
              <a:noFill/>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endParaRPr lang="en-ZA" sz="1000" dirty="0">
                <a:solidFill>
                  <a:srgbClr val="C00000"/>
                </a:solidFill>
                <a:highlight>
                  <a:srgbClr val="FFFF00"/>
                </a:highlight>
                <a:latin typeface="Trebuchet MS" panose="020B0603020202020204" pitchFamily="34" charset="0"/>
              </a:endParaRPr>
            </a:p>
          </p:txBody>
        </p:sp>
        <p:sp>
          <p:nvSpPr>
            <p:cNvPr id="148" name="Freeform 47">
              <a:extLst>
                <a:ext uri="{FF2B5EF4-FFF2-40B4-BE49-F238E27FC236}">
                  <a16:creationId xmlns:a16="http://schemas.microsoft.com/office/drawing/2014/main" id="{647791C4-28A1-44B7-8040-40BCAB5BA8E5}"/>
                </a:ext>
              </a:extLst>
            </p:cNvPr>
            <p:cNvSpPr>
              <a:spLocks/>
            </p:cNvSpPr>
            <p:nvPr/>
          </p:nvSpPr>
          <p:spPr bwMode="auto">
            <a:xfrm>
              <a:off x="9477375" y="3324226"/>
              <a:ext cx="757237" cy="928688"/>
            </a:xfrm>
            <a:custGeom>
              <a:avLst/>
              <a:gdLst>
                <a:gd name="T0" fmla="*/ 193 w 201"/>
                <a:gd name="T1" fmla="*/ 45 h 247"/>
                <a:gd name="T2" fmla="*/ 180 w 201"/>
                <a:gd name="T3" fmla="*/ 65 h 247"/>
                <a:gd name="T4" fmla="*/ 156 w 201"/>
                <a:gd name="T5" fmla="*/ 85 h 247"/>
                <a:gd name="T6" fmla="*/ 133 w 201"/>
                <a:gd name="T7" fmla="*/ 113 h 247"/>
                <a:gd name="T8" fmla="*/ 96 w 201"/>
                <a:gd name="T9" fmla="*/ 167 h 247"/>
                <a:gd name="T10" fmla="*/ 60 w 201"/>
                <a:gd name="T11" fmla="*/ 217 h 247"/>
                <a:gd name="T12" fmla="*/ 49 w 201"/>
                <a:gd name="T13" fmla="*/ 244 h 247"/>
                <a:gd name="T14" fmla="*/ 37 w 201"/>
                <a:gd name="T15" fmla="*/ 245 h 247"/>
                <a:gd name="T16" fmla="*/ 18 w 201"/>
                <a:gd name="T17" fmla="*/ 240 h 247"/>
                <a:gd name="T18" fmla="*/ 7 w 201"/>
                <a:gd name="T19" fmla="*/ 238 h 247"/>
                <a:gd name="T20" fmla="*/ 1 w 201"/>
                <a:gd name="T21" fmla="*/ 230 h 247"/>
                <a:gd name="T22" fmla="*/ 22 w 201"/>
                <a:gd name="T23" fmla="*/ 184 h 247"/>
                <a:gd name="T24" fmla="*/ 43 w 201"/>
                <a:gd name="T25" fmla="*/ 130 h 247"/>
                <a:gd name="T26" fmla="*/ 72 w 201"/>
                <a:gd name="T27" fmla="*/ 74 h 247"/>
                <a:gd name="T28" fmla="*/ 123 w 201"/>
                <a:gd name="T29" fmla="*/ 18 h 247"/>
                <a:gd name="T30" fmla="*/ 165 w 201"/>
                <a:gd name="T31" fmla="*/ 11 h 247"/>
                <a:gd name="T32" fmla="*/ 193 w 201"/>
                <a:gd name="T33" fmla="*/ 45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1" h="247">
                  <a:moveTo>
                    <a:pt x="193" y="45"/>
                  </a:moveTo>
                  <a:cubicBezTo>
                    <a:pt x="191" y="52"/>
                    <a:pt x="190" y="58"/>
                    <a:pt x="180" y="65"/>
                  </a:cubicBezTo>
                  <a:cubicBezTo>
                    <a:pt x="170" y="73"/>
                    <a:pt x="162" y="78"/>
                    <a:pt x="156" y="85"/>
                  </a:cubicBezTo>
                  <a:cubicBezTo>
                    <a:pt x="149" y="92"/>
                    <a:pt x="145" y="93"/>
                    <a:pt x="133" y="113"/>
                  </a:cubicBezTo>
                  <a:cubicBezTo>
                    <a:pt x="120" y="134"/>
                    <a:pt x="107" y="152"/>
                    <a:pt x="96" y="167"/>
                  </a:cubicBezTo>
                  <a:cubicBezTo>
                    <a:pt x="84" y="182"/>
                    <a:pt x="66" y="207"/>
                    <a:pt x="60" y="217"/>
                  </a:cubicBezTo>
                  <a:cubicBezTo>
                    <a:pt x="55" y="226"/>
                    <a:pt x="50" y="237"/>
                    <a:pt x="49" y="244"/>
                  </a:cubicBezTo>
                  <a:cubicBezTo>
                    <a:pt x="49" y="244"/>
                    <a:pt x="43" y="247"/>
                    <a:pt x="37" y="245"/>
                  </a:cubicBezTo>
                  <a:cubicBezTo>
                    <a:pt x="30" y="243"/>
                    <a:pt x="24" y="241"/>
                    <a:pt x="18" y="240"/>
                  </a:cubicBezTo>
                  <a:cubicBezTo>
                    <a:pt x="13" y="240"/>
                    <a:pt x="11" y="240"/>
                    <a:pt x="7" y="238"/>
                  </a:cubicBezTo>
                  <a:cubicBezTo>
                    <a:pt x="2" y="235"/>
                    <a:pt x="0" y="232"/>
                    <a:pt x="1" y="230"/>
                  </a:cubicBezTo>
                  <a:cubicBezTo>
                    <a:pt x="2" y="227"/>
                    <a:pt x="14" y="200"/>
                    <a:pt x="22" y="184"/>
                  </a:cubicBezTo>
                  <a:cubicBezTo>
                    <a:pt x="29" y="169"/>
                    <a:pt x="38" y="146"/>
                    <a:pt x="43" y="130"/>
                  </a:cubicBezTo>
                  <a:cubicBezTo>
                    <a:pt x="49" y="113"/>
                    <a:pt x="57" y="91"/>
                    <a:pt x="72" y="74"/>
                  </a:cubicBezTo>
                  <a:cubicBezTo>
                    <a:pt x="88" y="56"/>
                    <a:pt x="115" y="33"/>
                    <a:pt x="123" y="18"/>
                  </a:cubicBezTo>
                  <a:cubicBezTo>
                    <a:pt x="131" y="2"/>
                    <a:pt x="139" y="0"/>
                    <a:pt x="165" y="11"/>
                  </a:cubicBezTo>
                  <a:cubicBezTo>
                    <a:pt x="191" y="22"/>
                    <a:pt x="201" y="28"/>
                    <a:pt x="193" y="45"/>
                  </a:cubicBezTo>
                  <a:close/>
                </a:path>
              </a:pathLst>
            </a:custGeom>
            <a:grpFill/>
            <a:ln>
              <a:noFill/>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endParaRPr lang="en-ZA" sz="1000" dirty="0">
                <a:solidFill>
                  <a:srgbClr val="C00000"/>
                </a:solidFill>
                <a:highlight>
                  <a:srgbClr val="FFFF00"/>
                </a:highlight>
                <a:latin typeface="Trebuchet MS" panose="020B0603020202020204" pitchFamily="34" charset="0"/>
              </a:endParaRPr>
            </a:p>
          </p:txBody>
        </p:sp>
        <p:sp>
          <p:nvSpPr>
            <p:cNvPr id="149" name="Freeform 48">
              <a:extLst>
                <a:ext uri="{FF2B5EF4-FFF2-40B4-BE49-F238E27FC236}">
                  <a16:creationId xmlns:a16="http://schemas.microsoft.com/office/drawing/2014/main" id="{76D67948-7BAF-419D-93C7-C0D4C9F06DC1}"/>
                </a:ext>
              </a:extLst>
            </p:cNvPr>
            <p:cNvSpPr>
              <a:spLocks/>
            </p:cNvSpPr>
            <p:nvPr/>
          </p:nvSpPr>
          <p:spPr bwMode="auto">
            <a:xfrm>
              <a:off x="9302751" y="4230688"/>
              <a:ext cx="558800" cy="438150"/>
            </a:xfrm>
            <a:custGeom>
              <a:avLst/>
              <a:gdLst>
                <a:gd name="T0" fmla="*/ 35 w 148"/>
                <a:gd name="T1" fmla="*/ 4 h 117"/>
                <a:gd name="T2" fmla="*/ 37 w 148"/>
                <a:gd name="T3" fmla="*/ 19 h 117"/>
                <a:gd name="T4" fmla="*/ 48 w 148"/>
                <a:gd name="T5" fmla="*/ 35 h 117"/>
                <a:gd name="T6" fmla="*/ 69 w 148"/>
                <a:gd name="T7" fmla="*/ 36 h 117"/>
                <a:gd name="T8" fmla="*/ 90 w 148"/>
                <a:gd name="T9" fmla="*/ 31 h 117"/>
                <a:gd name="T10" fmla="*/ 97 w 148"/>
                <a:gd name="T11" fmla="*/ 32 h 117"/>
                <a:gd name="T12" fmla="*/ 98 w 148"/>
                <a:gd name="T13" fmla="*/ 41 h 117"/>
                <a:gd name="T14" fmla="*/ 100 w 148"/>
                <a:gd name="T15" fmla="*/ 47 h 117"/>
                <a:gd name="T16" fmla="*/ 103 w 148"/>
                <a:gd name="T17" fmla="*/ 52 h 117"/>
                <a:gd name="T18" fmla="*/ 106 w 148"/>
                <a:gd name="T19" fmla="*/ 63 h 117"/>
                <a:gd name="T20" fmla="*/ 108 w 148"/>
                <a:gd name="T21" fmla="*/ 68 h 117"/>
                <a:gd name="T22" fmla="*/ 108 w 148"/>
                <a:gd name="T23" fmla="*/ 70 h 117"/>
                <a:gd name="T24" fmla="*/ 112 w 148"/>
                <a:gd name="T25" fmla="*/ 73 h 117"/>
                <a:gd name="T26" fmla="*/ 112 w 148"/>
                <a:gd name="T27" fmla="*/ 77 h 117"/>
                <a:gd name="T28" fmla="*/ 114 w 148"/>
                <a:gd name="T29" fmla="*/ 82 h 117"/>
                <a:gd name="T30" fmla="*/ 120 w 148"/>
                <a:gd name="T31" fmla="*/ 88 h 117"/>
                <a:gd name="T32" fmla="*/ 123 w 148"/>
                <a:gd name="T33" fmla="*/ 91 h 117"/>
                <a:gd name="T34" fmla="*/ 131 w 148"/>
                <a:gd name="T35" fmla="*/ 93 h 117"/>
                <a:gd name="T36" fmla="*/ 139 w 148"/>
                <a:gd name="T37" fmla="*/ 96 h 117"/>
                <a:gd name="T38" fmla="*/ 146 w 148"/>
                <a:gd name="T39" fmla="*/ 100 h 117"/>
                <a:gd name="T40" fmla="*/ 146 w 148"/>
                <a:gd name="T41" fmla="*/ 110 h 117"/>
                <a:gd name="T42" fmla="*/ 126 w 148"/>
                <a:gd name="T43" fmla="*/ 117 h 117"/>
                <a:gd name="T44" fmla="*/ 73 w 148"/>
                <a:gd name="T45" fmla="*/ 110 h 117"/>
                <a:gd name="T46" fmla="*/ 37 w 148"/>
                <a:gd name="T47" fmla="*/ 82 h 117"/>
                <a:gd name="T48" fmla="*/ 7 w 148"/>
                <a:gd name="T49" fmla="*/ 56 h 117"/>
                <a:gd name="T50" fmla="*/ 4 w 148"/>
                <a:gd name="T51" fmla="*/ 39 h 117"/>
                <a:gd name="T52" fmla="*/ 16 w 148"/>
                <a:gd name="T53" fmla="*/ 23 h 117"/>
                <a:gd name="T54" fmla="*/ 27 w 148"/>
                <a:gd name="T55" fmla="*/ 8 h 117"/>
                <a:gd name="T56" fmla="*/ 35 w 148"/>
                <a:gd name="T57" fmla="*/ 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8" h="117">
                  <a:moveTo>
                    <a:pt x="35" y="4"/>
                  </a:moveTo>
                  <a:cubicBezTo>
                    <a:pt x="35" y="4"/>
                    <a:pt x="36" y="14"/>
                    <a:pt x="37" y="19"/>
                  </a:cubicBezTo>
                  <a:cubicBezTo>
                    <a:pt x="38" y="24"/>
                    <a:pt x="42" y="32"/>
                    <a:pt x="48" y="35"/>
                  </a:cubicBezTo>
                  <a:cubicBezTo>
                    <a:pt x="55" y="37"/>
                    <a:pt x="63" y="37"/>
                    <a:pt x="69" y="36"/>
                  </a:cubicBezTo>
                  <a:cubicBezTo>
                    <a:pt x="75" y="35"/>
                    <a:pt x="84" y="25"/>
                    <a:pt x="90" y="31"/>
                  </a:cubicBezTo>
                  <a:cubicBezTo>
                    <a:pt x="90" y="31"/>
                    <a:pt x="96" y="27"/>
                    <a:pt x="97" y="32"/>
                  </a:cubicBezTo>
                  <a:cubicBezTo>
                    <a:pt x="97" y="37"/>
                    <a:pt x="98" y="39"/>
                    <a:pt x="98" y="41"/>
                  </a:cubicBezTo>
                  <a:cubicBezTo>
                    <a:pt x="98" y="44"/>
                    <a:pt x="98" y="44"/>
                    <a:pt x="100" y="47"/>
                  </a:cubicBezTo>
                  <a:cubicBezTo>
                    <a:pt x="102" y="49"/>
                    <a:pt x="103" y="48"/>
                    <a:pt x="103" y="52"/>
                  </a:cubicBezTo>
                  <a:cubicBezTo>
                    <a:pt x="104" y="56"/>
                    <a:pt x="104" y="62"/>
                    <a:pt x="106" y="63"/>
                  </a:cubicBezTo>
                  <a:cubicBezTo>
                    <a:pt x="107" y="65"/>
                    <a:pt x="108" y="65"/>
                    <a:pt x="108" y="68"/>
                  </a:cubicBezTo>
                  <a:cubicBezTo>
                    <a:pt x="108" y="70"/>
                    <a:pt x="105" y="68"/>
                    <a:pt x="108" y="70"/>
                  </a:cubicBezTo>
                  <a:cubicBezTo>
                    <a:pt x="111" y="72"/>
                    <a:pt x="111" y="71"/>
                    <a:pt x="112" y="73"/>
                  </a:cubicBezTo>
                  <a:cubicBezTo>
                    <a:pt x="112" y="75"/>
                    <a:pt x="112" y="76"/>
                    <a:pt x="112" y="77"/>
                  </a:cubicBezTo>
                  <a:cubicBezTo>
                    <a:pt x="112" y="79"/>
                    <a:pt x="111" y="81"/>
                    <a:pt x="114" y="82"/>
                  </a:cubicBezTo>
                  <a:cubicBezTo>
                    <a:pt x="117" y="84"/>
                    <a:pt x="119" y="85"/>
                    <a:pt x="120" y="88"/>
                  </a:cubicBezTo>
                  <a:cubicBezTo>
                    <a:pt x="121" y="90"/>
                    <a:pt x="119" y="91"/>
                    <a:pt x="123" y="91"/>
                  </a:cubicBezTo>
                  <a:cubicBezTo>
                    <a:pt x="127" y="91"/>
                    <a:pt x="130" y="91"/>
                    <a:pt x="131" y="93"/>
                  </a:cubicBezTo>
                  <a:cubicBezTo>
                    <a:pt x="133" y="95"/>
                    <a:pt x="137" y="96"/>
                    <a:pt x="139" y="96"/>
                  </a:cubicBezTo>
                  <a:cubicBezTo>
                    <a:pt x="142" y="96"/>
                    <a:pt x="144" y="96"/>
                    <a:pt x="146" y="100"/>
                  </a:cubicBezTo>
                  <a:cubicBezTo>
                    <a:pt x="148" y="105"/>
                    <a:pt x="147" y="106"/>
                    <a:pt x="146" y="110"/>
                  </a:cubicBezTo>
                  <a:cubicBezTo>
                    <a:pt x="145" y="113"/>
                    <a:pt x="144" y="116"/>
                    <a:pt x="126" y="117"/>
                  </a:cubicBezTo>
                  <a:cubicBezTo>
                    <a:pt x="108" y="117"/>
                    <a:pt x="86" y="117"/>
                    <a:pt x="73" y="110"/>
                  </a:cubicBezTo>
                  <a:cubicBezTo>
                    <a:pt x="60" y="103"/>
                    <a:pt x="51" y="92"/>
                    <a:pt x="37" y="82"/>
                  </a:cubicBezTo>
                  <a:cubicBezTo>
                    <a:pt x="24" y="72"/>
                    <a:pt x="11" y="62"/>
                    <a:pt x="7" y="56"/>
                  </a:cubicBezTo>
                  <a:cubicBezTo>
                    <a:pt x="2" y="51"/>
                    <a:pt x="0" y="48"/>
                    <a:pt x="4" y="39"/>
                  </a:cubicBezTo>
                  <a:cubicBezTo>
                    <a:pt x="9" y="31"/>
                    <a:pt x="10" y="30"/>
                    <a:pt x="16" y="23"/>
                  </a:cubicBezTo>
                  <a:cubicBezTo>
                    <a:pt x="22" y="17"/>
                    <a:pt x="23" y="15"/>
                    <a:pt x="27" y="8"/>
                  </a:cubicBezTo>
                  <a:cubicBezTo>
                    <a:pt x="31" y="2"/>
                    <a:pt x="34" y="0"/>
                    <a:pt x="35" y="4"/>
                  </a:cubicBezTo>
                  <a:close/>
                </a:path>
              </a:pathLst>
            </a:custGeom>
            <a:grpFill/>
            <a:ln>
              <a:noFill/>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endParaRPr lang="en-ZA" sz="1000" dirty="0">
                <a:solidFill>
                  <a:srgbClr val="C00000"/>
                </a:solidFill>
                <a:highlight>
                  <a:srgbClr val="FFFF00"/>
                </a:highlight>
                <a:latin typeface="Trebuchet MS" panose="020B0603020202020204" pitchFamily="34" charset="0"/>
              </a:endParaRPr>
            </a:p>
          </p:txBody>
        </p:sp>
        <p:sp>
          <p:nvSpPr>
            <p:cNvPr id="150" name="Freeform 49">
              <a:extLst>
                <a:ext uri="{FF2B5EF4-FFF2-40B4-BE49-F238E27FC236}">
                  <a16:creationId xmlns:a16="http://schemas.microsoft.com/office/drawing/2014/main" id="{9BAE8BA4-4A5E-479A-B4BF-8B6112202272}"/>
                </a:ext>
              </a:extLst>
            </p:cNvPr>
            <p:cNvSpPr>
              <a:spLocks/>
            </p:cNvSpPr>
            <p:nvPr/>
          </p:nvSpPr>
          <p:spPr bwMode="auto">
            <a:xfrm>
              <a:off x="10331450" y="2701926"/>
              <a:ext cx="663575" cy="877888"/>
            </a:xfrm>
            <a:custGeom>
              <a:avLst/>
              <a:gdLst>
                <a:gd name="T0" fmla="*/ 3 w 176"/>
                <a:gd name="T1" fmla="*/ 28 h 234"/>
                <a:gd name="T2" fmla="*/ 9 w 176"/>
                <a:gd name="T3" fmla="*/ 11 h 234"/>
                <a:gd name="T4" fmla="*/ 28 w 176"/>
                <a:gd name="T5" fmla="*/ 9 h 234"/>
                <a:gd name="T6" fmla="*/ 40 w 176"/>
                <a:gd name="T7" fmla="*/ 7 h 234"/>
                <a:gd name="T8" fmla="*/ 37 w 176"/>
                <a:gd name="T9" fmla="*/ 12 h 234"/>
                <a:gd name="T10" fmla="*/ 38 w 176"/>
                <a:gd name="T11" fmla="*/ 12 h 234"/>
                <a:gd name="T12" fmla="*/ 73 w 176"/>
                <a:gd name="T13" fmla="*/ 3 h 234"/>
                <a:gd name="T14" fmla="*/ 96 w 176"/>
                <a:gd name="T15" fmla="*/ 0 h 234"/>
                <a:gd name="T16" fmla="*/ 117 w 176"/>
                <a:gd name="T17" fmla="*/ 3 h 234"/>
                <a:gd name="T18" fmla="*/ 130 w 176"/>
                <a:gd name="T19" fmla="*/ 16 h 234"/>
                <a:gd name="T20" fmla="*/ 134 w 176"/>
                <a:gd name="T21" fmla="*/ 29 h 234"/>
                <a:gd name="T22" fmla="*/ 144 w 176"/>
                <a:gd name="T23" fmla="*/ 61 h 234"/>
                <a:gd name="T24" fmla="*/ 145 w 176"/>
                <a:gd name="T25" fmla="*/ 78 h 234"/>
                <a:gd name="T26" fmla="*/ 149 w 176"/>
                <a:gd name="T27" fmla="*/ 93 h 234"/>
                <a:gd name="T28" fmla="*/ 152 w 176"/>
                <a:gd name="T29" fmla="*/ 109 h 234"/>
                <a:gd name="T30" fmla="*/ 156 w 176"/>
                <a:gd name="T31" fmla="*/ 125 h 234"/>
                <a:gd name="T32" fmla="*/ 165 w 176"/>
                <a:gd name="T33" fmla="*/ 154 h 234"/>
                <a:gd name="T34" fmla="*/ 168 w 176"/>
                <a:gd name="T35" fmla="*/ 169 h 234"/>
                <a:gd name="T36" fmla="*/ 171 w 176"/>
                <a:gd name="T37" fmla="*/ 184 h 234"/>
                <a:gd name="T38" fmla="*/ 174 w 176"/>
                <a:gd name="T39" fmla="*/ 199 h 234"/>
                <a:gd name="T40" fmla="*/ 174 w 176"/>
                <a:gd name="T41" fmla="*/ 206 h 234"/>
                <a:gd name="T42" fmla="*/ 166 w 176"/>
                <a:gd name="T43" fmla="*/ 207 h 234"/>
                <a:gd name="T44" fmla="*/ 132 w 176"/>
                <a:gd name="T45" fmla="*/ 208 h 234"/>
                <a:gd name="T46" fmla="*/ 101 w 176"/>
                <a:gd name="T47" fmla="*/ 217 h 234"/>
                <a:gd name="T48" fmla="*/ 72 w 176"/>
                <a:gd name="T49" fmla="*/ 227 h 234"/>
                <a:gd name="T50" fmla="*/ 57 w 176"/>
                <a:gd name="T51" fmla="*/ 232 h 234"/>
                <a:gd name="T52" fmla="*/ 41 w 176"/>
                <a:gd name="T53" fmla="*/ 234 h 234"/>
                <a:gd name="T54" fmla="*/ 40 w 176"/>
                <a:gd name="T55" fmla="*/ 219 h 234"/>
                <a:gd name="T56" fmla="*/ 40 w 176"/>
                <a:gd name="T57" fmla="*/ 210 h 234"/>
                <a:gd name="T58" fmla="*/ 40 w 176"/>
                <a:gd name="T59" fmla="*/ 202 h 234"/>
                <a:gd name="T60" fmla="*/ 41 w 176"/>
                <a:gd name="T61" fmla="*/ 194 h 234"/>
                <a:gd name="T62" fmla="*/ 39 w 176"/>
                <a:gd name="T63" fmla="*/ 186 h 234"/>
                <a:gd name="T64" fmla="*/ 38 w 176"/>
                <a:gd name="T65" fmla="*/ 178 h 234"/>
                <a:gd name="T66" fmla="*/ 34 w 176"/>
                <a:gd name="T67" fmla="*/ 171 h 234"/>
                <a:gd name="T68" fmla="*/ 29 w 176"/>
                <a:gd name="T69" fmla="*/ 153 h 234"/>
                <a:gd name="T70" fmla="*/ 19 w 176"/>
                <a:gd name="T71" fmla="*/ 106 h 234"/>
                <a:gd name="T72" fmla="*/ 9 w 176"/>
                <a:gd name="T73" fmla="*/ 57 h 234"/>
                <a:gd name="T74" fmla="*/ 7 w 176"/>
                <a:gd name="T75" fmla="*/ 61 h 234"/>
                <a:gd name="T76" fmla="*/ 2 w 176"/>
                <a:gd name="T77" fmla="*/ 36 h 234"/>
                <a:gd name="T78" fmla="*/ 3 w 176"/>
                <a:gd name="T79" fmla="*/ 28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6" h="234">
                  <a:moveTo>
                    <a:pt x="3" y="28"/>
                  </a:moveTo>
                  <a:cubicBezTo>
                    <a:pt x="1" y="21"/>
                    <a:pt x="0" y="13"/>
                    <a:pt x="9" y="11"/>
                  </a:cubicBezTo>
                  <a:cubicBezTo>
                    <a:pt x="15" y="10"/>
                    <a:pt x="21" y="9"/>
                    <a:pt x="28" y="9"/>
                  </a:cubicBezTo>
                  <a:cubicBezTo>
                    <a:pt x="31" y="9"/>
                    <a:pt x="37" y="10"/>
                    <a:pt x="40" y="7"/>
                  </a:cubicBezTo>
                  <a:cubicBezTo>
                    <a:pt x="37" y="12"/>
                    <a:pt x="37" y="12"/>
                    <a:pt x="37" y="12"/>
                  </a:cubicBezTo>
                  <a:cubicBezTo>
                    <a:pt x="38" y="12"/>
                    <a:pt x="38" y="12"/>
                    <a:pt x="38" y="12"/>
                  </a:cubicBezTo>
                  <a:cubicBezTo>
                    <a:pt x="49" y="8"/>
                    <a:pt x="61" y="3"/>
                    <a:pt x="73" y="3"/>
                  </a:cubicBezTo>
                  <a:cubicBezTo>
                    <a:pt x="81" y="2"/>
                    <a:pt x="88" y="0"/>
                    <a:pt x="96" y="0"/>
                  </a:cubicBezTo>
                  <a:cubicBezTo>
                    <a:pt x="102" y="0"/>
                    <a:pt x="111" y="0"/>
                    <a:pt x="117" y="3"/>
                  </a:cubicBezTo>
                  <a:cubicBezTo>
                    <a:pt x="121" y="5"/>
                    <a:pt x="127" y="12"/>
                    <a:pt x="130" y="16"/>
                  </a:cubicBezTo>
                  <a:cubicBezTo>
                    <a:pt x="132" y="20"/>
                    <a:pt x="133" y="25"/>
                    <a:pt x="134" y="29"/>
                  </a:cubicBezTo>
                  <a:cubicBezTo>
                    <a:pt x="137" y="40"/>
                    <a:pt x="143" y="50"/>
                    <a:pt x="144" y="61"/>
                  </a:cubicBezTo>
                  <a:cubicBezTo>
                    <a:pt x="144" y="67"/>
                    <a:pt x="143" y="72"/>
                    <a:pt x="145" y="78"/>
                  </a:cubicBezTo>
                  <a:cubicBezTo>
                    <a:pt x="146" y="83"/>
                    <a:pt x="148" y="87"/>
                    <a:pt x="149" y="93"/>
                  </a:cubicBezTo>
                  <a:cubicBezTo>
                    <a:pt x="150" y="99"/>
                    <a:pt x="150" y="104"/>
                    <a:pt x="152" y="109"/>
                  </a:cubicBezTo>
                  <a:cubicBezTo>
                    <a:pt x="155" y="114"/>
                    <a:pt x="155" y="119"/>
                    <a:pt x="156" y="125"/>
                  </a:cubicBezTo>
                  <a:cubicBezTo>
                    <a:pt x="158" y="135"/>
                    <a:pt x="163" y="144"/>
                    <a:pt x="165" y="154"/>
                  </a:cubicBezTo>
                  <a:cubicBezTo>
                    <a:pt x="166" y="159"/>
                    <a:pt x="167" y="164"/>
                    <a:pt x="168" y="169"/>
                  </a:cubicBezTo>
                  <a:cubicBezTo>
                    <a:pt x="170" y="174"/>
                    <a:pt x="172" y="179"/>
                    <a:pt x="171" y="184"/>
                  </a:cubicBezTo>
                  <a:cubicBezTo>
                    <a:pt x="171" y="188"/>
                    <a:pt x="173" y="194"/>
                    <a:pt x="174" y="199"/>
                  </a:cubicBezTo>
                  <a:cubicBezTo>
                    <a:pt x="174" y="201"/>
                    <a:pt x="176" y="204"/>
                    <a:pt x="174" y="206"/>
                  </a:cubicBezTo>
                  <a:cubicBezTo>
                    <a:pt x="173" y="207"/>
                    <a:pt x="168" y="207"/>
                    <a:pt x="166" y="207"/>
                  </a:cubicBezTo>
                  <a:cubicBezTo>
                    <a:pt x="155" y="208"/>
                    <a:pt x="144" y="206"/>
                    <a:pt x="132" y="208"/>
                  </a:cubicBezTo>
                  <a:cubicBezTo>
                    <a:pt x="122" y="209"/>
                    <a:pt x="112" y="215"/>
                    <a:pt x="101" y="217"/>
                  </a:cubicBezTo>
                  <a:cubicBezTo>
                    <a:pt x="91" y="219"/>
                    <a:pt x="81" y="223"/>
                    <a:pt x="72" y="227"/>
                  </a:cubicBezTo>
                  <a:cubicBezTo>
                    <a:pt x="67" y="229"/>
                    <a:pt x="62" y="231"/>
                    <a:pt x="57" y="232"/>
                  </a:cubicBezTo>
                  <a:cubicBezTo>
                    <a:pt x="52" y="233"/>
                    <a:pt x="46" y="234"/>
                    <a:pt x="41" y="234"/>
                  </a:cubicBezTo>
                  <a:cubicBezTo>
                    <a:pt x="41" y="229"/>
                    <a:pt x="40" y="224"/>
                    <a:pt x="40" y="219"/>
                  </a:cubicBezTo>
                  <a:cubicBezTo>
                    <a:pt x="40" y="216"/>
                    <a:pt x="40" y="213"/>
                    <a:pt x="40" y="210"/>
                  </a:cubicBezTo>
                  <a:cubicBezTo>
                    <a:pt x="40" y="207"/>
                    <a:pt x="39" y="205"/>
                    <a:pt x="40" y="202"/>
                  </a:cubicBezTo>
                  <a:cubicBezTo>
                    <a:pt x="40" y="199"/>
                    <a:pt x="41" y="197"/>
                    <a:pt x="41" y="194"/>
                  </a:cubicBezTo>
                  <a:cubicBezTo>
                    <a:pt x="41" y="191"/>
                    <a:pt x="40" y="189"/>
                    <a:pt x="39" y="186"/>
                  </a:cubicBezTo>
                  <a:cubicBezTo>
                    <a:pt x="39" y="183"/>
                    <a:pt x="39" y="180"/>
                    <a:pt x="38" y="178"/>
                  </a:cubicBezTo>
                  <a:cubicBezTo>
                    <a:pt x="37" y="176"/>
                    <a:pt x="36" y="173"/>
                    <a:pt x="34" y="171"/>
                  </a:cubicBezTo>
                  <a:cubicBezTo>
                    <a:pt x="32" y="165"/>
                    <a:pt x="30" y="159"/>
                    <a:pt x="29" y="153"/>
                  </a:cubicBezTo>
                  <a:cubicBezTo>
                    <a:pt x="26" y="137"/>
                    <a:pt x="21" y="122"/>
                    <a:pt x="19" y="106"/>
                  </a:cubicBezTo>
                  <a:cubicBezTo>
                    <a:pt x="16" y="89"/>
                    <a:pt x="13" y="73"/>
                    <a:pt x="9" y="57"/>
                  </a:cubicBezTo>
                  <a:cubicBezTo>
                    <a:pt x="7" y="61"/>
                    <a:pt x="7" y="61"/>
                    <a:pt x="7" y="61"/>
                  </a:cubicBezTo>
                  <a:cubicBezTo>
                    <a:pt x="5" y="53"/>
                    <a:pt x="1" y="45"/>
                    <a:pt x="2" y="36"/>
                  </a:cubicBezTo>
                  <a:cubicBezTo>
                    <a:pt x="2" y="34"/>
                    <a:pt x="2" y="31"/>
                    <a:pt x="3" y="28"/>
                  </a:cubicBezTo>
                  <a:close/>
                </a:path>
              </a:pathLst>
            </a:custGeom>
            <a:grpFill/>
            <a:ln>
              <a:noFill/>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endParaRPr lang="en-ZA" sz="1000" dirty="0">
                <a:solidFill>
                  <a:srgbClr val="C00000"/>
                </a:solidFill>
                <a:highlight>
                  <a:srgbClr val="FFFF00"/>
                </a:highlight>
                <a:latin typeface="Trebuchet MS" panose="020B0603020202020204" pitchFamily="34" charset="0"/>
              </a:endParaRPr>
            </a:p>
          </p:txBody>
        </p:sp>
        <p:sp>
          <p:nvSpPr>
            <p:cNvPr id="151" name="Freeform 50">
              <a:extLst>
                <a:ext uri="{FF2B5EF4-FFF2-40B4-BE49-F238E27FC236}">
                  <a16:creationId xmlns:a16="http://schemas.microsoft.com/office/drawing/2014/main" id="{DCBA96F8-872E-4F46-A645-484EAF28822E}"/>
                </a:ext>
              </a:extLst>
            </p:cNvPr>
            <p:cNvSpPr>
              <a:spLocks/>
            </p:cNvSpPr>
            <p:nvPr/>
          </p:nvSpPr>
          <p:spPr bwMode="auto">
            <a:xfrm>
              <a:off x="10429875" y="2701926"/>
              <a:ext cx="438150" cy="877888"/>
            </a:xfrm>
            <a:custGeom>
              <a:avLst/>
              <a:gdLst>
                <a:gd name="T0" fmla="*/ 5 w 116"/>
                <a:gd name="T1" fmla="*/ 119 h 234"/>
                <a:gd name="T2" fmla="*/ 26 w 116"/>
                <a:gd name="T3" fmla="*/ 55 h 234"/>
                <a:gd name="T4" fmla="*/ 69 w 116"/>
                <a:gd name="T5" fmla="*/ 0 h 234"/>
                <a:gd name="T6" fmla="*/ 91 w 116"/>
                <a:gd name="T7" fmla="*/ 3 h 234"/>
                <a:gd name="T8" fmla="*/ 91 w 116"/>
                <a:gd name="T9" fmla="*/ 24 h 234"/>
                <a:gd name="T10" fmla="*/ 76 w 116"/>
                <a:gd name="T11" fmla="*/ 42 h 234"/>
                <a:gd name="T12" fmla="*/ 102 w 116"/>
                <a:gd name="T13" fmla="*/ 48 h 234"/>
                <a:gd name="T14" fmla="*/ 60 w 116"/>
                <a:gd name="T15" fmla="*/ 54 h 234"/>
                <a:gd name="T16" fmla="*/ 97 w 116"/>
                <a:gd name="T17" fmla="*/ 58 h 234"/>
                <a:gd name="T18" fmla="*/ 81 w 116"/>
                <a:gd name="T19" fmla="*/ 61 h 234"/>
                <a:gd name="T20" fmla="*/ 61 w 116"/>
                <a:gd name="T21" fmla="*/ 70 h 234"/>
                <a:gd name="T22" fmla="*/ 64 w 116"/>
                <a:gd name="T23" fmla="*/ 75 h 234"/>
                <a:gd name="T24" fmla="*/ 80 w 116"/>
                <a:gd name="T25" fmla="*/ 93 h 234"/>
                <a:gd name="T26" fmla="*/ 53 w 116"/>
                <a:gd name="T27" fmla="*/ 90 h 234"/>
                <a:gd name="T28" fmla="*/ 64 w 116"/>
                <a:gd name="T29" fmla="*/ 102 h 234"/>
                <a:gd name="T30" fmla="*/ 63 w 116"/>
                <a:gd name="T31" fmla="*/ 114 h 234"/>
                <a:gd name="T32" fmla="*/ 116 w 116"/>
                <a:gd name="T33" fmla="*/ 149 h 234"/>
                <a:gd name="T34" fmla="*/ 75 w 116"/>
                <a:gd name="T35" fmla="*/ 130 h 234"/>
                <a:gd name="T36" fmla="*/ 48 w 116"/>
                <a:gd name="T37" fmla="*/ 119 h 234"/>
                <a:gd name="T38" fmla="*/ 80 w 116"/>
                <a:gd name="T39" fmla="*/ 160 h 234"/>
                <a:gd name="T40" fmla="*/ 115 w 116"/>
                <a:gd name="T41" fmla="*/ 186 h 234"/>
                <a:gd name="T42" fmla="*/ 81 w 116"/>
                <a:gd name="T43" fmla="*/ 170 h 234"/>
                <a:gd name="T44" fmla="*/ 41 w 116"/>
                <a:gd name="T45" fmla="*/ 153 h 234"/>
                <a:gd name="T46" fmla="*/ 48 w 116"/>
                <a:gd name="T47" fmla="*/ 184 h 234"/>
                <a:gd name="T48" fmla="*/ 65 w 116"/>
                <a:gd name="T49" fmla="*/ 205 h 234"/>
                <a:gd name="T50" fmla="*/ 67 w 116"/>
                <a:gd name="T51" fmla="*/ 219 h 234"/>
                <a:gd name="T52" fmla="*/ 31 w 116"/>
                <a:gd name="T53" fmla="*/ 232 h 234"/>
                <a:gd name="T54" fmla="*/ 14 w 116"/>
                <a:gd name="T55" fmla="*/ 219 h 234"/>
                <a:gd name="T56" fmla="*/ 14 w 116"/>
                <a:gd name="T57" fmla="*/ 202 h 234"/>
                <a:gd name="T58" fmla="*/ 13 w 116"/>
                <a:gd name="T59" fmla="*/ 186 h 234"/>
                <a:gd name="T60" fmla="*/ 8 w 116"/>
                <a:gd name="T61" fmla="*/ 171 h 234"/>
                <a:gd name="T62" fmla="*/ 0 w 116"/>
                <a:gd name="T63" fmla="*/ 139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6" h="234">
                  <a:moveTo>
                    <a:pt x="0" y="139"/>
                  </a:moveTo>
                  <a:cubicBezTo>
                    <a:pt x="2" y="132"/>
                    <a:pt x="3" y="126"/>
                    <a:pt x="5" y="119"/>
                  </a:cubicBezTo>
                  <a:cubicBezTo>
                    <a:pt x="9" y="106"/>
                    <a:pt x="13" y="92"/>
                    <a:pt x="17" y="79"/>
                  </a:cubicBezTo>
                  <a:cubicBezTo>
                    <a:pt x="26" y="55"/>
                    <a:pt x="26" y="55"/>
                    <a:pt x="26" y="55"/>
                  </a:cubicBezTo>
                  <a:cubicBezTo>
                    <a:pt x="32" y="42"/>
                    <a:pt x="37" y="30"/>
                    <a:pt x="47" y="20"/>
                  </a:cubicBezTo>
                  <a:cubicBezTo>
                    <a:pt x="52" y="13"/>
                    <a:pt x="60" y="5"/>
                    <a:pt x="69" y="0"/>
                  </a:cubicBezTo>
                  <a:cubicBezTo>
                    <a:pt x="70" y="0"/>
                    <a:pt x="70" y="0"/>
                    <a:pt x="70" y="0"/>
                  </a:cubicBezTo>
                  <a:cubicBezTo>
                    <a:pt x="76" y="0"/>
                    <a:pt x="85" y="0"/>
                    <a:pt x="91" y="3"/>
                  </a:cubicBezTo>
                  <a:cubicBezTo>
                    <a:pt x="93" y="4"/>
                    <a:pt x="95" y="6"/>
                    <a:pt x="97" y="8"/>
                  </a:cubicBezTo>
                  <a:cubicBezTo>
                    <a:pt x="96" y="14"/>
                    <a:pt x="94" y="19"/>
                    <a:pt x="91" y="24"/>
                  </a:cubicBezTo>
                  <a:cubicBezTo>
                    <a:pt x="89" y="28"/>
                    <a:pt x="87" y="31"/>
                    <a:pt x="84" y="33"/>
                  </a:cubicBezTo>
                  <a:cubicBezTo>
                    <a:pt x="81" y="36"/>
                    <a:pt x="77" y="38"/>
                    <a:pt x="76" y="42"/>
                  </a:cubicBezTo>
                  <a:cubicBezTo>
                    <a:pt x="79" y="40"/>
                    <a:pt x="85" y="42"/>
                    <a:pt x="89" y="43"/>
                  </a:cubicBezTo>
                  <a:cubicBezTo>
                    <a:pt x="93" y="44"/>
                    <a:pt x="99" y="45"/>
                    <a:pt x="102" y="48"/>
                  </a:cubicBezTo>
                  <a:cubicBezTo>
                    <a:pt x="94" y="49"/>
                    <a:pt x="85" y="47"/>
                    <a:pt x="77" y="47"/>
                  </a:cubicBezTo>
                  <a:cubicBezTo>
                    <a:pt x="73" y="47"/>
                    <a:pt x="62" y="49"/>
                    <a:pt x="60" y="54"/>
                  </a:cubicBezTo>
                  <a:cubicBezTo>
                    <a:pt x="57" y="59"/>
                    <a:pt x="74" y="57"/>
                    <a:pt x="77" y="56"/>
                  </a:cubicBezTo>
                  <a:cubicBezTo>
                    <a:pt x="82" y="56"/>
                    <a:pt x="94" y="54"/>
                    <a:pt x="97" y="58"/>
                  </a:cubicBezTo>
                  <a:cubicBezTo>
                    <a:pt x="98" y="58"/>
                    <a:pt x="98" y="58"/>
                    <a:pt x="99" y="58"/>
                  </a:cubicBezTo>
                  <a:cubicBezTo>
                    <a:pt x="95" y="63"/>
                    <a:pt x="86" y="61"/>
                    <a:pt x="81" y="61"/>
                  </a:cubicBezTo>
                  <a:cubicBezTo>
                    <a:pt x="75" y="61"/>
                    <a:pt x="68" y="59"/>
                    <a:pt x="63" y="62"/>
                  </a:cubicBezTo>
                  <a:cubicBezTo>
                    <a:pt x="60" y="64"/>
                    <a:pt x="57" y="67"/>
                    <a:pt x="61" y="70"/>
                  </a:cubicBezTo>
                  <a:cubicBezTo>
                    <a:pt x="65" y="72"/>
                    <a:pt x="71" y="72"/>
                    <a:pt x="76" y="74"/>
                  </a:cubicBezTo>
                  <a:cubicBezTo>
                    <a:pt x="72" y="75"/>
                    <a:pt x="68" y="74"/>
                    <a:pt x="64" y="75"/>
                  </a:cubicBezTo>
                  <a:cubicBezTo>
                    <a:pt x="62" y="75"/>
                    <a:pt x="56" y="76"/>
                    <a:pt x="55" y="79"/>
                  </a:cubicBezTo>
                  <a:cubicBezTo>
                    <a:pt x="54" y="87"/>
                    <a:pt x="75" y="90"/>
                    <a:pt x="80" y="93"/>
                  </a:cubicBezTo>
                  <a:cubicBezTo>
                    <a:pt x="77" y="94"/>
                    <a:pt x="71" y="93"/>
                    <a:pt x="69" y="93"/>
                  </a:cubicBezTo>
                  <a:cubicBezTo>
                    <a:pt x="63" y="92"/>
                    <a:pt x="58" y="90"/>
                    <a:pt x="53" y="90"/>
                  </a:cubicBezTo>
                  <a:cubicBezTo>
                    <a:pt x="57" y="101"/>
                    <a:pt x="70" y="97"/>
                    <a:pt x="77" y="102"/>
                  </a:cubicBezTo>
                  <a:cubicBezTo>
                    <a:pt x="75" y="105"/>
                    <a:pt x="67" y="102"/>
                    <a:pt x="64" y="102"/>
                  </a:cubicBezTo>
                  <a:cubicBezTo>
                    <a:pt x="61" y="102"/>
                    <a:pt x="58" y="101"/>
                    <a:pt x="54" y="101"/>
                  </a:cubicBezTo>
                  <a:cubicBezTo>
                    <a:pt x="53" y="104"/>
                    <a:pt x="61" y="111"/>
                    <a:pt x="63" y="114"/>
                  </a:cubicBezTo>
                  <a:cubicBezTo>
                    <a:pt x="68" y="119"/>
                    <a:pt x="75" y="123"/>
                    <a:pt x="81" y="126"/>
                  </a:cubicBezTo>
                  <a:cubicBezTo>
                    <a:pt x="93" y="133"/>
                    <a:pt x="107" y="139"/>
                    <a:pt x="116" y="149"/>
                  </a:cubicBezTo>
                  <a:cubicBezTo>
                    <a:pt x="111" y="148"/>
                    <a:pt x="106" y="144"/>
                    <a:pt x="101" y="142"/>
                  </a:cubicBezTo>
                  <a:cubicBezTo>
                    <a:pt x="92" y="137"/>
                    <a:pt x="83" y="134"/>
                    <a:pt x="75" y="130"/>
                  </a:cubicBezTo>
                  <a:cubicBezTo>
                    <a:pt x="69" y="127"/>
                    <a:pt x="63" y="125"/>
                    <a:pt x="58" y="122"/>
                  </a:cubicBezTo>
                  <a:cubicBezTo>
                    <a:pt x="55" y="121"/>
                    <a:pt x="51" y="119"/>
                    <a:pt x="48" y="119"/>
                  </a:cubicBezTo>
                  <a:cubicBezTo>
                    <a:pt x="46" y="125"/>
                    <a:pt x="54" y="133"/>
                    <a:pt x="58" y="138"/>
                  </a:cubicBezTo>
                  <a:cubicBezTo>
                    <a:pt x="65" y="146"/>
                    <a:pt x="71" y="153"/>
                    <a:pt x="80" y="160"/>
                  </a:cubicBezTo>
                  <a:cubicBezTo>
                    <a:pt x="86" y="164"/>
                    <a:pt x="94" y="167"/>
                    <a:pt x="100" y="172"/>
                  </a:cubicBezTo>
                  <a:cubicBezTo>
                    <a:pt x="105" y="177"/>
                    <a:pt x="110" y="182"/>
                    <a:pt x="115" y="186"/>
                  </a:cubicBezTo>
                  <a:cubicBezTo>
                    <a:pt x="111" y="187"/>
                    <a:pt x="107" y="184"/>
                    <a:pt x="103" y="182"/>
                  </a:cubicBezTo>
                  <a:cubicBezTo>
                    <a:pt x="96" y="178"/>
                    <a:pt x="88" y="174"/>
                    <a:pt x="81" y="170"/>
                  </a:cubicBezTo>
                  <a:cubicBezTo>
                    <a:pt x="70" y="165"/>
                    <a:pt x="61" y="159"/>
                    <a:pt x="50" y="155"/>
                  </a:cubicBezTo>
                  <a:cubicBezTo>
                    <a:pt x="48" y="154"/>
                    <a:pt x="43" y="152"/>
                    <a:pt x="41" y="153"/>
                  </a:cubicBezTo>
                  <a:cubicBezTo>
                    <a:pt x="38" y="154"/>
                    <a:pt x="39" y="159"/>
                    <a:pt x="39" y="161"/>
                  </a:cubicBezTo>
                  <a:cubicBezTo>
                    <a:pt x="39" y="170"/>
                    <a:pt x="43" y="177"/>
                    <a:pt x="48" y="184"/>
                  </a:cubicBezTo>
                  <a:cubicBezTo>
                    <a:pt x="51" y="189"/>
                    <a:pt x="55" y="193"/>
                    <a:pt x="59" y="197"/>
                  </a:cubicBezTo>
                  <a:cubicBezTo>
                    <a:pt x="61" y="200"/>
                    <a:pt x="64" y="202"/>
                    <a:pt x="65" y="205"/>
                  </a:cubicBezTo>
                  <a:cubicBezTo>
                    <a:pt x="66" y="208"/>
                    <a:pt x="66" y="212"/>
                    <a:pt x="66" y="215"/>
                  </a:cubicBezTo>
                  <a:cubicBezTo>
                    <a:pt x="67" y="216"/>
                    <a:pt x="67" y="218"/>
                    <a:pt x="67" y="219"/>
                  </a:cubicBezTo>
                  <a:cubicBezTo>
                    <a:pt x="60" y="221"/>
                    <a:pt x="53" y="224"/>
                    <a:pt x="46" y="227"/>
                  </a:cubicBezTo>
                  <a:cubicBezTo>
                    <a:pt x="41" y="229"/>
                    <a:pt x="36" y="231"/>
                    <a:pt x="31" y="232"/>
                  </a:cubicBezTo>
                  <a:cubicBezTo>
                    <a:pt x="26" y="233"/>
                    <a:pt x="20" y="234"/>
                    <a:pt x="15" y="234"/>
                  </a:cubicBezTo>
                  <a:cubicBezTo>
                    <a:pt x="15" y="229"/>
                    <a:pt x="14" y="224"/>
                    <a:pt x="14" y="219"/>
                  </a:cubicBezTo>
                  <a:cubicBezTo>
                    <a:pt x="14" y="216"/>
                    <a:pt x="14" y="213"/>
                    <a:pt x="14" y="210"/>
                  </a:cubicBezTo>
                  <a:cubicBezTo>
                    <a:pt x="14" y="207"/>
                    <a:pt x="13" y="205"/>
                    <a:pt x="14" y="202"/>
                  </a:cubicBezTo>
                  <a:cubicBezTo>
                    <a:pt x="14" y="199"/>
                    <a:pt x="15" y="197"/>
                    <a:pt x="15" y="194"/>
                  </a:cubicBezTo>
                  <a:cubicBezTo>
                    <a:pt x="15" y="191"/>
                    <a:pt x="14" y="189"/>
                    <a:pt x="13" y="186"/>
                  </a:cubicBezTo>
                  <a:cubicBezTo>
                    <a:pt x="13" y="183"/>
                    <a:pt x="13" y="180"/>
                    <a:pt x="12" y="178"/>
                  </a:cubicBezTo>
                  <a:cubicBezTo>
                    <a:pt x="11" y="176"/>
                    <a:pt x="10" y="173"/>
                    <a:pt x="8" y="171"/>
                  </a:cubicBezTo>
                  <a:cubicBezTo>
                    <a:pt x="6" y="165"/>
                    <a:pt x="4" y="159"/>
                    <a:pt x="3" y="153"/>
                  </a:cubicBezTo>
                  <a:cubicBezTo>
                    <a:pt x="2" y="148"/>
                    <a:pt x="1" y="143"/>
                    <a:pt x="0" y="139"/>
                  </a:cubicBezTo>
                  <a:close/>
                </a:path>
              </a:pathLst>
            </a:custGeom>
            <a:grpFill/>
            <a:ln>
              <a:noFill/>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endParaRPr lang="en-ZA" sz="1000" dirty="0">
                <a:solidFill>
                  <a:srgbClr val="C00000"/>
                </a:solidFill>
                <a:highlight>
                  <a:srgbClr val="FFFF00"/>
                </a:highlight>
                <a:latin typeface="Trebuchet MS" panose="020B0603020202020204" pitchFamily="34" charset="0"/>
              </a:endParaRPr>
            </a:p>
          </p:txBody>
        </p:sp>
        <p:sp>
          <p:nvSpPr>
            <p:cNvPr id="152" name="Freeform 51">
              <a:extLst>
                <a:ext uri="{FF2B5EF4-FFF2-40B4-BE49-F238E27FC236}">
                  <a16:creationId xmlns:a16="http://schemas.microsoft.com/office/drawing/2014/main" id="{767F77D6-B0FD-4BD9-99AE-53BB7064F1D3}"/>
                </a:ext>
              </a:extLst>
            </p:cNvPr>
            <p:cNvSpPr>
              <a:spLocks/>
            </p:cNvSpPr>
            <p:nvPr/>
          </p:nvSpPr>
          <p:spPr bwMode="auto">
            <a:xfrm>
              <a:off x="9910763" y="2708276"/>
              <a:ext cx="760412" cy="890588"/>
            </a:xfrm>
            <a:custGeom>
              <a:avLst/>
              <a:gdLst>
                <a:gd name="T0" fmla="*/ 3 w 202"/>
                <a:gd name="T1" fmla="*/ 184 h 237"/>
                <a:gd name="T2" fmla="*/ 7 w 202"/>
                <a:gd name="T3" fmla="*/ 178 h 237"/>
                <a:gd name="T4" fmla="*/ 8 w 202"/>
                <a:gd name="T5" fmla="*/ 170 h 237"/>
                <a:gd name="T6" fmla="*/ 16 w 202"/>
                <a:gd name="T7" fmla="*/ 158 h 237"/>
                <a:gd name="T8" fmla="*/ 23 w 202"/>
                <a:gd name="T9" fmla="*/ 144 h 237"/>
                <a:gd name="T10" fmla="*/ 25 w 202"/>
                <a:gd name="T11" fmla="*/ 138 h 237"/>
                <a:gd name="T12" fmla="*/ 29 w 202"/>
                <a:gd name="T13" fmla="*/ 132 h 237"/>
                <a:gd name="T14" fmla="*/ 31 w 202"/>
                <a:gd name="T15" fmla="*/ 124 h 237"/>
                <a:gd name="T16" fmla="*/ 33 w 202"/>
                <a:gd name="T17" fmla="*/ 116 h 237"/>
                <a:gd name="T18" fmla="*/ 38 w 202"/>
                <a:gd name="T19" fmla="*/ 101 h 237"/>
                <a:gd name="T20" fmla="*/ 42 w 202"/>
                <a:gd name="T21" fmla="*/ 86 h 237"/>
                <a:gd name="T22" fmla="*/ 46 w 202"/>
                <a:gd name="T23" fmla="*/ 79 h 237"/>
                <a:gd name="T24" fmla="*/ 48 w 202"/>
                <a:gd name="T25" fmla="*/ 73 h 237"/>
                <a:gd name="T26" fmla="*/ 50 w 202"/>
                <a:gd name="T27" fmla="*/ 66 h 237"/>
                <a:gd name="T28" fmla="*/ 51 w 202"/>
                <a:gd name="T29" fmla="*/ 58 h 237"/>
                <a:gd name="T30" fmla="*/ 55 w 202"/>
                <a:gd name="T31" fmla="*/ 53 h 237"/>
                <a:gd name="T32" fmla="*/ 58 w 202"/>
                <a:gd name="T33" fmla="*/ 47 h 237"/>
                <a:gd name="T34" fmla="*/ 59 w 202"/>
                <a:gd name="T35" fmla="*/ 39 h 237"/>
                <a:gd name="T36" fmla="*/ 62 w 202"/>
                <a:gd name="T37" fmla="*/ 33 h 237"/>
                <a:gd name="T38" fmla="*/ 62 w 202"/>
                <a:gd name="T39" fmla="*/ 25 h 237"/>
                <a:gd name="T40" fmla="*/ 63 w 202"/>
                <a:gd name="T41" fmla="*/ 17 h 237"/>
                <a:gd name="T42" fmla="*/ 74 w 202"/>
                <a:gd name="T43" fmla="*/ 8 h 237"/>
                <a:gd name="T44" fmla="*/ 100 w 202"/>
                <a:gd name="T45" fmla="*/ 6 h 237"/>
                <a:gd name="T46" fmla="*/ 125 w 202"/>
                <a:gd name="T47" fmla="*/ 4 h 237"/>
                <a:gd name="T48" fmla="*/ 127 w 202"/>
                <a:gd name="T49" fmla="*/ 3 h 237"/>
                <a:gd name="T50" fmla="*/ 136 w 202"/>
                <a:gd name="T51" fmla="*/ 2 h 237"/>
                <a:gd name="T52" fmla="*/ 147 w 202"/>
                <a:gd name="T53" fmla="*/ 3 h 237"/>
                <a:gd name="T54" fmla="*/ 149 w 202"/>
                <a:gd name="T55" fmla="*/ 3 h 237"/>
                <a:gd name="T56" fmla="*/ 150 w 202"/>
                <a:gd name="T57" fmla="*/ 3 h 237"/>
                <a:gd name="T58" fmla="*/ 163 w 202"/>
                <a:gd name="T59" fmla="*/ 1 h 237"/>
                <a:gd name="T60" fmla="*/ 198 w 202"/>
                <a:gd name="T61" fmla="*/ 10 h 237"/>
                <a:gd name="T62" fmla="*/ 202 w 202"/>
                <a:gd name="T63" fmla="*/ 15 h 237"/>
                <a:gd name="T64" fmla="*/ 200 w 202"/>
                <a:gd name="T65" fmla="*/ 23 h 237"/>
                <a:gd name="T66" fmla="*/ 195 w 202"/>
                <a:gd name="T67" fmla="*/ 40 h 237"/>
                <a:gd name="T68" fmla="*/ 181 w 202"/>
                <a:gd name="T69" fmla="*/ 75 h 237"/>
                <a:gd name="T70" fmla="*/ 177 w 202"/>
                <a:gd name="T71" fmla="*/ 84 h 237"/>
                <a:gd name="T72" fmla="*/ 174 w 202"/>
                <a:gd name="T73" fmla="*/ 95 h 237"/>
                <a:gd name="T74" fmla="*/ 162 w 202"/>
                <a:gd name="T75" fmla="*/ 125 h 237"/>
                <a:gd name="T76" fmla="*/ 150 w 202"/>
                <a:gd name="T77" fmla="*/ 155 h 237"/>
                <a:gd name="T78" fmla="*/ 139 w 202"/>
                <a:gd name="T79" fmla="*/ 185 h 237"/>
                <a:gd name="T80" fmla="*/ 128 w 202"/>
                <a:gd name="T81" fmla="*/ 212 h 237"/>
                <a:gd name="T82" fmla="*/ 125 w 202"/>
                <a:gd name="T83" fmla="*/ 218 h 237"/>
                <a:gd name="T84" fmla="*/ 123 w 202"/>
                <a:gd name="T85" fmla="*/ 225 h 237"/>
                <a:gd name="T86" fmla="*/ 115 w 202"/>
                <a:gd name="T87" fmla="*/ 237 h 237"/>
                <a:gd name="T88" fmla="*/ 108 w 202"/>
                <a:gd name="T89" fmla="*/ 234 h 237"/>
                <a:gd name="T90" fmla="*/ 100 w 202"/>
                <a:gd name="T91" fmla="*/ 233 h 237"/>
                <a:gd name="T92" fmla="*/ 84 w 202"/>
                <a:gd name="T93" fmla="*/ 228 h 237"/>
                <a:gd name="T94" fmla="*/ 54 w 202"/>
                <a:gd name="T95" fmla="*/ 216 h 237"/>
                <a:gd name="T96" fmla="*/ 21 w 202"/>
                <a:gd name="T97" fmla="*/ 204 h 237"/>
                <a:gd name="T98" fmla="*/ 6 w 202"/>
                <a:gd name="T99" fmla="*/ 196 h 237"/>
                <a:gd name="T100" fmla="*/ 3 w 202"/>
                <a:gd name="T101" fmla="*/ 184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2" h="237">
                  <a:moveTo>
                    <a:pt x="3" y="184"/>
                  </a:moveTo>
                  <a:cubicBezTo>
                    <a:pt x="5" y="183"/>
                    <a:pt x="6" y="181"/>
                    <a:pt x="7" y="178"/>
                  </a:cubicBezTo>
                  <a:cubicBezTo>
                    <a:pt x="8" y="176"/>
                    <a:pt x="7" y="173"/>
                    <a:pt x="8" y="170"/>
                  </a:cubicBezTo>
                  <a:cubicBezTo>
                    <a:pt x="11" y="166"/>
                    <a:pt x="14" y="162"/>
                    <a:pt x="16" y="158"/>
                  </a:cubicBezTo>
                  <a:cubicBezTo>
                    <a:pt x="17" y="153"/>
                    <a:pt x="20" y="148"/>
                    <a:pt x="23" y="144"/>
                  </a:cubicBezTo>
                  <a:cubicBezTo>
                    <a:pt x="24" y="142"/>
                    <a:pt x="24" y="140"/>
                    <a:pt x="25" y="138"/>
                  </a:cubicBezTo>
                  <a:cubicBezTo>
                    <a:pt x="27" y="135"/>
                    <a:pt x="28" y="134"/>
                    <a:pt x="29" y="132"/>
                  </a:cubicBezTo>
                  <a:cubicBezTo>
                    <a:pt x="29" y="128"/>
                    <a:pt x="29" y="127"/>
                    <a:pt x="31" y="124"/>
                  </a:cubicBezTo>
                  <a:cubicBezTo>
                    <a:pt x="32" y="121"/>
                    <a:pt x="32" y="119"/>
                    <a:pt x="33" y="116"/>
                  </a:cubicBezTo>
                  <a:cubicBezTo>
                    <a:pt x="35" y="111"/>
                    <a:pt x="36" y="106"/>
                    <a:pt x="38" y="101"/>
                  </a:cubicBezTo>
                  <a:cubicBezTo>
                    <a:pt x="39" y="96"/>
                    <a:pt x="40" y="91"/>
                    <a:pt x="42" y="86"/>
                  </a:cubicBezTo>
                  <a:cubicBezTo>
                    <a:pt x="43" y="84"/>
                    <a:pt x="45" y="82"/>
                    <a:pt x="46" y="79"/>
                  </a:cubicBezTo>
                  <a:cubicBezTo>
                    <a:pt x="47" y="77"/>
                    <a:pt x="47" y="75"/>
                    <a:pt x="48" y="73"/>
                  </a:cubicBezTo>
                  <a:cubicBezTo>
                    <a:pt x="49" y="70"/>
                    <a:pt x="50" y="69"/>
                    <a:pt x="50" y="66"/>
                  </a:cubicBezTo>
                  <a:cubicBezTo>
                    <a:pt x="50" y="63"/>
                    <a:pt x="50" y="61"/>
                    <a:pt x="51" y="58"/>
                  </a:cubicBezTo>
                  <a:cubicBezTo>
                    <a:pt x="51" y="56"/>
                    <a:pt x="53" y="54"/>
                    <a:pt x="55" y="53"/>
                  </a:cubicBezTo>
                  <a:cubicBezTo>
                    <a:pt x="57" y="51"/>
                    <a:pt x="58" y="50"/>
                    <a:pt x="58" y="47"/>
                  </a:cubicBezTo>
                  <a:cubicBezTo>
                    <a:pt x="58" y="44"/>
                    <a:pt x="58" y="41"/>
                    <a:pt x="59" y="39"/>
                  </a:cubicBezTo>
                  <a:cubicBezTo>
                    <a:pt x="59" y="36"/>
                    <a:pt x="61" y="35"/>
                    <a:pt x="62" y="33"/>
                  </a:cubicBezTo>
                  <a:cubicBezTo>
                    <a:pt x="63" y="30"/>
                    <a:pt x="62" y="28"/>
                    <a:pt x="62" y="25"/>
                  </a:cubicBezTo>
                  <a:cubicBezTo>
                    <a:pt x="61" y="22"/>
                    <a:pt x="62" y="19"/>
                    <a:pt x="63" y="17"/>
                  </a:cubicBezTo>
                  <a:cubicBezTo>
                    <a:pt x="65" y="12"/>
                    <a:pt x="69" y="8"/>
                    <a:pt x="74" y="8"/>
                  </a:cubicBezTo>
                  <a:cubicBezTo>
                    <a:pt x="82" y="7"/>
                    <a:pt x="91" y="7"/>
                    <a:pt x="100" y="6"/>
                  </a:cubicBezTo>
                  <a:cubicBezTo>
                    <a:pt x="108" y="4"/>
                    <a:pt x="116" y="4"/>
                    <a:pt x="125" y="4"/>
                  </a:cubicBezTo>
                  <a:cubicBezTo>
                    <a:pt x="126" y="3"/>
                    <a:pt x="126" y="3"/>
                    <a:pt x="127" y="3"/>
                  </a:cubicBezTo>
                  <a:cubicBezTo>
                    <a:pt x="130" y="2"/>
                    <a:pt x="133" y="2"/>
                    <a:pt x="136" y="2"/>
                  </a:cubicBezTo>
                  <a:cubicBezTo>
                    <a:pt x="140" y="2"/>
                    <a:pt x="143" y="3"/>
                    <a:pt x="147" y="3"/>
                  </a:cubicBezTo>
                  <a:cubicBezTo>
                    <a:pt x="148" y="3"/>
                    <a:pt x="148" y="3"/>
                    <a:pt x="149" y="3"/>
                  </a:cubicBezTo>
                  <a:cubicBezTo>
                    <a:pt x="149" y="3"/>
                    <a:pt x="150" y="3"/>
                    <a:pt x="150" y="3"/>
                  </a:cubicBezTo>
                  <a:cubicBezTo>
                    <a:pt x="154" y="3"/>
                    <a:pt x="159" y="2"/>
                    <a:pt x="163" y="1"/>
                  </a:cubicBezTo>
                  <a:cubicBezTo>
                    <a:pt x="175" y="0"/>
                    <a:pt x="187" y="5"/>
                    <a:pt x="198" y="10"/>
                  </a:cubicBezTo>
                  <a:cubicBezTo>
                    <a:pt x="200" y="11"/>
                    <a:pt x="202" y="12"/>
                    <a:pt x="202" y="15"/>
                  </a:cubicBezTo>
                  <a:cubicBezTo>
                    <a:pt x="202" y="17"/>
                    <a:pt x="201" y="21"/>
                    <a:pt x="200" y="23"/>
                  </a:cubicBezTo>
                  <a:cubicBezTo>
                    <a:pt x="199" y="29"/>
                    <a:pt x="197" y="34"/>
                    <a:pt x="195" y="40"/>
                  </a:cubicBezTo>
                  <a:cubicBezTo>
                    <a:pt x="190" y="51"/>
                    <a:pt x="185" y="63"/>
                    <a:pt x="181" y="75"/>
                  </a:cubicBezTo>
                  <a:cubicBezTo>
                    <a:pt x="180" y="78"/>
                    <a:pt x="179" y="81"/>
                    <a:pt x="177" y="84"/>
                  </a:cubicBezTo>
                  <a:cubicBezTo>
                    <a:pt x="176" y="88"/>
                    <a:pt x="175" y="91"/>
                    <a:pt x="174" y="95"/>
                  </a:cubicBezTo>
                  <a:cubicBezTo>
                    <a:pt x="170" y="105"/>
                    <a:pt x="167" y="116"/>
                    <a:pt x="162" y="125"/>
                  </a:cubicBezTo>
                  <a:cubicBezTo>
                    <a:pt x="158" y="135"/>
                    <a:pt x="153" y="145"/>
                    <a:pt x="150" y="155"/>
                  </a:cubicBezTo>
                  <a:cubicBezTo>
                    <a:pt x="147" y="165"/>
                    <a:pt x="142" y="175"/>
                    <a:pt x="139" y="185"/>
                  </a:cubicBezTo>
                  <a:cubicBezTo>
                    <a:pt x="136" y="194"/>
                    <a:pt x="131" y="203"/>
                    <a:pt x="128" y="212"/>
                  </a:cubicBezTo>
                  <a:cubicBezTo>
                    <a:pt x="127" y="214"/>
                    <a:pt x="126" y="216"/>
                    <a:pt x="125" y="218"/>
                  </a:cubicBezTo>
                  <a:cubicBezTo>
                    <a:pt x="124" y="221"/>
                    <a:pt x="123" y="223"/>
                    <a:pt x="123" y="225"/>
                  </a:cubicBezTo>
                  <a:cubicBezTo>
                    <a:pt x="122" y="228"/>
                    <a:pt x="118" y="236"/>
                    <a:pt x="115" y="237"/>
                  </a:cubicBezTo>
                  <a:cubicBezTo>
                    <a:pt x="113" y="237"/>
                    <a:pt x="109" y="235"/>
                    <a:pt x="108" y="234"/>
                  </a:cubicBezTo>
                  <a:cubicBezTo>
                    <a:pt x="105" y="233"/>
                    <a:pt x="102" y="233"/>
                    <a:pt x="100" y="233"/>
                  </a:cubicBezTo>
                  <a:cubicBezTo>
                    <a:pt x="94" y="232"/>
                    <a:pt x="89" y="230"/>
                    <a:pt x="84" y="228"/>
                  </a:cubicBezTo>
                  <a:cubicBezTo>
                    <a:pt x="73" y="225"/>
                    <a:pt x="64" y="220"/>
                    <a:pt x="54" y="216"/>
                  </a:cubicBezTo>
                  <a:cubicBezTo>
                    <a:pt x="43" y="211"/>
                    <a:pt x="32" y="209"/>
                    <a:pt x="21" y="204"/>
                  </a:cubicBezTo>
                  <a:cubicBezTo>
                    <a:pt x="16" y="202"/>
                    <a:pt x="10" y="200"/>
                    <a:pt x="6" y="196"/>
                  </a:cubicBezTo>
                  <a:cubicBezTo>
                    <a:pt x="1" y="192"/>
                    <a:pt x="0" y="189"/>
                    <a:pt x="3" y="184"/>
                  </a:cubicBezTo>
                  <a:close/>
                </a:path>
              </a:pathLst>
            </a:custGeom>
            <a:grpFill/>
            <a:ln>
              <a:noFill/>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endParaRPr lang="en-ZA" sz="1000" dirty="0">
                <a:solidFill>
                  <a:srgbClr val="C00000"/>
                </a:solidFill>
                <a:highlight>
                  <a:srgbClr val="FFFF00"/>
                </a:highlight>
                <a:latin typeface="Trebuchet MS" panose="020B0603020202020204" pitchFamily="34" charset="0"/>
              </a:endParaRPr>
            </a:p>
          </p:txBody>
        </p:sp>
        <p:sp>
          <p:nvSpPr>
            <p:cNvPr id="153" name="Freeform 52">
              <a:extLst>
                <a:ext uri="{FF2B5EF4-FFF2-40B4-BE49-F238E27FC236}">
                  <a16:creationId xmlns:a16="http://schemas.microsoft.com/office/drawing/2014/main" id="{0C669A95-A139-4488-9A1F-921C1422495C}"/>
                </a:ext>
              </a:extLst>
            </p:cNvPr>
            <p:cNvSpPr>
              <a:spLocks noEditPoints="1"/>
            </p:cNvSpPr>
            <p:nvPr/>
          </p:nvSpPr>
          <p:spPr bwMode="auto">
            <a:xfrm>
              <a:off x="9910763" y="2708276"/>
              <a:ext cx="760412" cy="823913"/>
            </a:xfrm>
            <a:custGeom>
              <a:avLst/>
              <a:gdLst>
                <a:gd name="T0" fmla="*/ 171 w 202"/>
                <a:gd name="T1" fmla="*/ 27 h 219"/>
                <a:gd name="T2" fmla="*/ 187 w 202"/>
                <a:gd name="T3" fmla="*/ 29 h 219"/>
                <a:gd name="T4" fmla="*/ 200 w 202"/>
                <a:gd name="T5" fmla="*/ 23 h 219"/>
                <a:gd name="T6" fmla="*/ 163 w 202"/>
                <a:gd name="T7" fmla="*/ 1 h 219"/>
                <a:gd name="T8" fmla="*/ 147 w 202"/>
                <a:gd name="T9" fmla="*/ 3 h 219"/>
                <a:gd name="T10" fmla="*/ 125 w 202"/>
                <a:gd name="T11" fmla="*/ 4 h 219"/>
                <a:gd name="T12" fmla="*/ 63 w 202"/>
                <a:gd name="T13" fmla="*/ 17 h 219"/>
                <a:gd name="T14" fmla="*/ 59 w 202"/>
                <a:gd name="T15" fmla="*/ 39 h 219"/>
                <a:gd name="T16" fmla="*/ 67 w 202"/>
                <a:gd name="T17" fmla="*/ 39 h 219"/>
                <a:gd name="T18" fmla="*/ 80 w 202"/>
                <a:gd name="T19" fmla="*/ 51 h 219"/>
                <a:gd name="T20" fmla="*/ 94 w 202"/>
                <a:gd name="T21" fmla="*/ 61 h 219"/>
                <a:gd name="T22" fmla="*/ 114 w 202"/>
                <a:gd name="T23" fmla="*/ 44 h 219"/>
                <a:gd name="T24" fmla="*/ 139 w 202"/>
                <a:gd name="T25" fmla="*/ 54 h 219"/>
                <a:gd name="T26" fmla="*/ 154 w 202"/>
                <a:gd name="T27" fmla="*/ 36 h 219"/>
                <a:gd name="T28" fmla="*/ 10 w 202"/>
                <a:gd name="T29" fmla="*/ 195 h 219"/>
                <a:gd name="T30" fmla="*/ 49 w 202"/>
                <a:gd name="T31" fmla="*/ 205 h 219"/>
                <a:gd name="T32" fmla="*/ 70 w 202"/>
                <a:gd name="T33" fmla="*/ 212 h 219"/>
                <a:gd name="T34" fmla="*/ 107 w 202"/>
                <a:gd name="T35" fmla="*/ 219 h 219"/>
                <a:gd name="T36" fmla="*/ 101 w 202"/>
                <a:gd name="T37" fmla="*/ 198 h 219"/>
                <a:gd name="T38" fmla="*/ 81 w 202"/>
                <a:gd name="T39" fmla="*/ 203 h 219"/>
                <a:gd name="T40" fmla="*/ 88 w 202"/>
                <a:gd name="T41" fmla="*/ 193 h 219"/>
                <a:gd name="T42" fmla="*/ 81 w 202"/>
                <a:gd name="T43" fmla="*/ 172 h 219"/>
                <a:gd name="T44" fmla="*/ 79 w 202"/>
                <a:gd name="T45" fmla="*/ 166 h 219"/>
                <a:gd name="T46" fmla="*/ 66 w 202"/>
                <a:gd name="T47" fmla="*/ 151 h 219"/>
                <a:gd name="T48" fmla="*/ 53 w 202"/>
                <a:gd name="T49" fmla="*/ 146 h 219"/>
                <a:gd name="T50" fmla="*/ 53 w 202"/>
                <a:gd name="T51" fmla="*/ 188 h 219"/>
                <a:gd name="T52" fmla="*/ 32 w 202"/>
                <a:gd name="T53" fmla="*/ 187 h 219"/>
                <a:gd name="T54" fmla="*/ 33 w 202"/>
                <a:gd name="T55" fmla="*/ 142 h 219"/>
                <a:gd name="T56" fmla="*/ 36 w 202"/>
                <a:gd name="T57" fmla="*/ 129 h 219"/>
                <a:gd name="T58" fmla="*/ 46 w 202"/>
                <a:gd name="T59" fmla="*/ 139 h 219"/>
                <a:gd name="T60" fmla="*/ 58 w 202"/>
                <a:gd name="T61" fmla="*/ 114 h 219"/>
                <a:gd name="T62" fmla="*/ 76 w 202"/>
                <a:gd name="T63" fmla="*/ 115 h 219"/>
                <a:gd name="T64" fmla="*/ 99 w 202"/>
                <a:gd name="T65" fmla="*/ 138 h 219"/>
                <a:gd name="T66" fmla="*/ 101 w 202"/>
                <a:gd name="T67" fmla="*/ 157 h 219"/>
                <a:gd name="T68" fmla="*/ 140 w 202"/>
                <a:gd name="T69" fmla="*/ 129 h 219"/>
                <a:gd name="T70" fmla="*/ 117 w 202"/>
                <a:gd name="T71" fmla="*/ 125 h 219"/>
                <a:gd name="T72" fmla="*/ 45 w 202"/>
                <a:gd name="T73" fmla="*/ 96 h 219"/>
                <a:gd name="T74" fmla="*/ 65 w 202"/>
                <a:gd name="T75" fmla="*/ 78 h 219"/>
                <a:gd name="T76" fmla="*/ 56 w 202"/>
                <a:gd name="T77" fmla="*/ 70 h 219"/>
                <a:gd name="T78" fmla="*/ 50 w 202"/>
                <a:gd name="T79" fmla="*/ 66 h 219"/>
                <a:gd name="T80" fmla="*/ 42 w 202"/>
                <a:gd name="T81" fmla="*/ 86 h 219"/>
                <a:gd name="T82" fmla="*/ 31 w 202"/>
                <a:gd name="T83" fmla="*/ 124 h 219"/>
                <a:gd name="T84" fmla="*/ 23 w 202"/>
                <a:gd name="T85" fmla="*/ 144 h 219"/>
                <a:gd name="T86" fmla="*/ 7 w 202"/>
                <a:gd name="T87" fmla="*/ 17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2" h="219">
                  <a:moveTo>
                    <a:pt x="154" y="36"/>
                  </a:moveTo>
                  <a:cubicBezTo>
                    <a:pt x="154" y="34"/>
                    <a:pt x="152" y="33"/>
                    <a:pt x="151" y="31"/>
                  </a:cubicBezTo>
                  <a:cubicBezTo>
                    <a:pt x="158" y="29"/>
                    <a:pt x="164" y="27"/>
                    <a:pt x="171" y="27"/>
                  </a:cubicBezTo>
                  <a:cubicBezTo>
                    <a:pt x="175" y="27"/>
                    <a:pt x="177" y="28"/>
                    <a:pt x="180" y="30"/>
                  </a:cubicBezTo>
                  <a:cubicBezTo>
                    <a:pt x="182" y="31"/>
                    <a:pt x="182" y="33"/>
                    <a:pt x="184" y="32"/>
                  </a:cubicBezTo>
                  <a:cubicBezTo>
                    <a:pt x="186" y="31"/>
                    <a:pt x="185" y="29"/>
                    <a:pt x="187" y="29"/>
                  </a:cubicBezTo>
                  <a:cubicBezTo>
                    <a:pt x="188" y="37"/>
                    <a:pt x="189" y="45"/>
                    <a:pt x="189" y="54"/>
                  </a:cubicBezTo>
                  <a:cubicBezTo>
                    <a:pt x="191" y="49"/>
                    <a:pt x="193" y="44"/>
                    <a:pt x="195" y="40"/>
                  </a:cubicBezTo>
                  <a:cubicBezTo>
                    <a:pt x="197" y="34"/>
                    <a:pt x="199" y="29"/>
                    <a:pt x="200" y="23"/>
                  </a:cubicBezTo>
                  <a:cubicBezTo>
                    <a:pt x="201" y="21"/>
                    <a:pt x="202" y="17"/>
                    <a:pt x="202" y="15"/>
                  </a:cubicBezTo>
                  <a:cubicBezTo>
                    <a:pt x="202" y="12"/>
                    <a:pt x="200" y="11"/>
                    <a:pt x="198" y="10"/>
                  </a:cubicBezTo>
                  <a:cubicBezTo>
                    <a:pt x="187" y="5"/>
                    <a:pt x="175" y="0"/>
                    <a:pt x="163" y="1"/>
                  </a:cubicBezTo>
                  <a:cubicBezTo>
                    <a:pt x="159" y="2"/>
                    <a:pt x="154" y="3"/>
                    <a:pt x="150" y="3"/>
                  </a:cubicBezTo>
                  <a:cubicBezTo>
                    <a:pt x="150" y="3"/>
                    <a:pt x="149" y="3"/>
                    <a:pt x="149" y="3"/>
                  </a:cubicBezTo>
                  <a:cubicBezTo>
                    <a:pt x="148" y="3"/>
                    <a:pt x="148" y="3"/>
                    <a:pt x="147" y="3"/>
                  </a:cubicBezTo>
                  <a:cubicBezTo>
                    <a:pt x="143" y="3"/>
                    <a:pt x="140" y="2"/>
                    <a:pt x="136" y="2"/>
                  </a:cubicBezTo>
                  <a:cubicBezTo>
                    <a:pt x="133" y="2"/>
                    <a:pt x="130" y="2"/>
                    <a:pt x="127" y="3"/>
                  </a:cubicBezTo>
                  <a:cubicBezTo>
                    <a:pt x="126" y="3"/>
                    <a:pt x="126" y="3"/>
                    <a:pt x="125" y="4"/>
                  </a:cubicBezTo>
                  <a:cubicBezTo>
                    <a:pt x="116" y="4"/>
                    <a:pt x="108" y="4"/>
                    <a:pt x="100" y="6"/>
                  </a:cubicBezTo>
                  <a:cubicBezTo>
                    <a:pt x="91" y="7"/>
                    <a:pt x="82" y="7"/>
                    <a:pt x="74" y="8"/>
                  </a:cubicBezTo>
                  <a:cubicBezTo>
                    <a:pt x="69" y="8"/>
                    <a:pt x="65" y="12"/>
                    <a:pt x="63" y="17"/>
                  </a:cubicBezTo>
                  <a:cubicBezTo>
                    <a:pt x="62" y="19"/>
                    <a:pt x="61" y="22"/>
                    <a:pt x="62" y="25"/>
                  </a:cubicBezTo>
                  <a:cubicBezTo>
                    <a:pt x="62" y="28"/>
                    <a:pt x="63" y="30"/>
                    <a:pt x="62" y="33"/>
                  </a:cubicBezTo>
                  <a:cubicBezTo>
                    <a:pt x="61" y="35"/>
                    <a:pt x="59" y="36"/>
                    <a:pt x="59" y="39"/>
                  </a:cubicBezTo>
                  <a:cubicBezTo>
                    <a:pt x="58" y="40"/>
                    <a:pt x="58" y="41"/>
                    <a:pt x="58" y="42"/>
                  </a:cubicBezTo>
                  <a:cubicBezTo>
                    <a:pt x="59" y="42"/>
                    <a:pt x="59" y="42"/>
                    <a:pt x="59" y="42"/>
                  </a:cubicBezTo>
                  <a:cubicBezTo>
                    <a:pt x="61" y="41"/>
                    <a:pt x="64" y="39"/>
                    <a:pt x="67" y="39"/>
                  </a:cubicBezTo>
                  <a:cubicBezTo>
                    <a:pt x="69" y="43"/>
                    <a:pt x="73" y="46"/>
                    <a:pt x="78" y="47"/>
                  </a:cubicBezTo>
                  <a:cubicBezTo>
                    <a:pt x="75" y="50"/>
                    <a:pt x="63" y="50"/>
                    <a:pt x="64" y="56"/>
                  </a:cubicBezTo>
                  <a:cubicBezTo>
                    <a:pt x="69" y="57"/>
                    <a:pt x="75" y="53"/>
                    <a:pt x="80" y="51"/>
                  </a:cubicBezTo>
                  <a:cubicBezTo>
                    <a:pt x="83" y="50"/>
                    <a:pt x="89" y="46"/>
                    <a:pt x="92" y="46"/>
                  </a:cubicBezTo>
                  <a:cubicBezTo>
                    <a:pt x="90" y="57"/>
                    <a:pt x="71" y="57"/>
                    <a:pt x="66" y="66"/>
                  </a:cubicBezTo>
                  <a:cubicBezTo>
                    <a:pt x="76" y="67"/>
                    <a:pt x="86" y="65"/>
                    <a:pt x="94" y="61"/>
                  </a:cubicBezTo>
                  <a:cubicBezTo>
                    <a:pt x="99" y="59"/>
                    <a:pt x="103" y="56"/>
                    <a:pt x="106" y="53"/>
                  </a:cubicBezTo>
                  <a:cubicBezTo>
                    <a:pt x="108" y="51"/>
                    <a:pt x="109" y="49"/>
                    <a:pt x="110" y="48"/>
                  </a:cubicBezTo>
                  <a:cubicBezTo>
                    <a:pt x="112" y="45"/>
                    <a:pt x="112" y="44"/>
                    <a:pt x="114" y="44"/>
                  </a:cubicBezTo>
                  <a:cubicBezTo>
                    <a:pt x="116" y="45"/>
                    <a:pt x="120" y="48"/>
                    <a:pt x="122" y="49"/>
                  </a:cubicBezTo>
                  <a:cubicBezTo>
                    <a:pt x="125" y="51"/>
                    <a:pt x="127" y="52"/>
                    <a:pt x="131" y="53"/>
                  </a:cubicBezTo>
                  <a:cubicBezTo>
                    <a:pt x="134" y="54"/>
                    <a:pt x="135" y="54"/>
                    <a:pt x="139" y="54"/>
                  </a:cubicBezTo>
                  <a:cubicBezTo>
                    <a:pt x="143" y="55"/>
                    <a:pt x="145" y="55"/>
                    <a:pt x="143" y="51"/>
                  </a:cubicBezTo>
                  <a:cubicBezTo>
                    <a:pt x="141" y="48"/>
                    <a:pt x="133" y="38"/>
                    <a:pt x="136" y="35"/>
                  </a:cubicBezTo>
                  <a:cubicBezTo>
                    <a:pt x="140" y="32"/>
                    <a:pt x="149" y="37"/>
                    <a:pt x="154" y="36"/>
                  </a:cubicBezTo>
                  <a:close/>
                  <a:moveTo>
                    <a:pt x="6" y="196"/>
                  </a:moveTo>
                  <a:cubicBezTo>
                    <a:pt x="7" y="197"/>
                    <a:pt x="8" y="198"/>
                    <a:pt x="10" y="199"/>
                  </a:cubicBezTo>
                  <a:cubicBezTo>
                    <a:pt x="10" y="197"/>
                    <a:pt x="10" y="196"/>
                    <a:pt x="10" y="195"/>
                  </a:cubicBezTo>
                  <a:cubicBezTo>
                    <a:pt x="12" y="189"/>
                    <a:pt x="14" y="182"/>
                    <a:pt x="21" y="187"/>
                  </a:cubicBezTo>
                  <a:cubicBezTo>
                    <a:pt x="26" y="191"/>
                    <a:pt x="27" y="197"/>
                    <a:pt x="32" y="201"/>
                  </a:cubicBezTo>
                  <a:cubicBezTo>
                    <a:pt x="35" y="203"/>
                    <a:pt x="46" y="209"/>
                    <a:pt x="49" y="205"/>
                  </a:cubicBezTo>
                  <a:cubicBezTo>
                    <a:pt x="50" y="205"/>
                    <a:pt x="51" y="205"/>
                    <a:pt x="52" y="206"/>
                  </a:cubicBezTo>
                  <a:cubicBezTo>
                    <a:pt x="55" y="206"/>
                    <a:pt x="58" y="209"/>
                    <a:pt x="61" y="210"/>
                  </a:cubicBezTo>
                  <a:cubicBezTo>
                    <a:pt x="64" y="211"/>
                    <a:pt x="67" y="212"/>
                    <a:pt x="70" y="212"/>
                  </a:cubicBezTo>
                  <a:cubicBezTo>
                    <a:pt x="77" y="214"/>
                    <a:pt x="83" y="215"/>
                    <a:pt x="89" y="216"/>
                  </a:cubicBezTo>
                  <a:cubicBezTo>
                    <a:pt x="92" y="217"/>
                    <a:pt x="95" y="217"/>
                    <a:pt x="98" y="217"/>
                  </a:cubicBezTo>
                  <a:cubicBezTo>
                    <a:pt x="101" y="217"/>
                    <a:pt x="104" y="219"/>
                    <a:pt x="107" y="219"/>
                  </a:cubicBezTo>
                  <a:cubicBezTo>
                    <a:pt x="114" y="217"/>
                    <a:pt x="112" y="210"/>
                    <a:pt x="110" y="205"/>
                  </a:cubicBezTo>
                  <a:cubicBezTo>
                    <a:pt x="108" y="206"/>
                    <a:pt x="106" y="206"/>
                    <a:pt x="104" y="208"/>
                  </a:cubicBezTo>
                  <a:cubicBezTo>
                    <a:pt x="104" y="205"/>
                    <a:pt x="103" y="199"/>
                    <a:pt x="101" y="198"/>
                  </a:cubicBezTo>
                  <a:cubicBezTo>
                    <a:pt x="97" y="195"/>
                    <a:pt x="96" y="203"/>
                    <a:pt x="96" y="205"/>
                  </a:cubicBezTo>
                  <a:cubicBezTo>
                    <a:pt x="94" y="210"/>
                    <a:pt x="93" y="209"/>
                    <a:pt x="90" y="207"/>
                  </a:cubicBezTo>
                  <a:cubicBezTo>
                    <a:pt x="87" y="205"/>
                    <a:pt x="84" y="204"/>
                    <a:pt x="81" y="203"/>
                  </a:cubicBezTo>
                  <a:cubicBezTo>
                    <a:pt x="80" y="202"/>
                    <a:pt x="79" y="201"/>
                    <a:pt x="78" y="201"/>
                  </a:cubicBezTo>
                  <a:cubicBezTo>
                    <a:pt x="78" y="200"/>
                    <a:pt x="79" y="199"/>
                    <a:pt x="80" y="198"/>
                  </a:cubicBezTo>
                  <a:cubicBezTo>
                    <a:pt x="83" y="197"/>
                    <a:pt x="86" y="195"/>
                    <a:pt x="88" y="193"/>
                  </a:cubicBezTo>
                  <a:cubicBezTo>
                    <a:pt x="83" y="189"/>
                    <a:pt x="75" y="195"/>
                    <a:pt x="74" y="187"/>
                  </a:cubicBezTo>
                  <a:cubicBezTo>
                    <a:pt x="73" y="184"/>
                    <a:pt x="72" y="182"/>
                    <a:pt x="74" y="179"/>
                  </a:cubicBezTo>
                  <a:cubicBezTo>
                    <a:pt x="76" y="177"/>
                    <a:pt x="79" y="175"/>
                    <a:pt x="81" y="172"/>
                  </a:cubicBezTo>
                  <a:cubicBezTo>
                    <a:pt x="83" y="170"/>
                    <a:pt x="86" y="168"/>
                    <a:pt x="89" y="166"/>
                  </a:cubicBezTo>
                  <a:cubicBezTo>
                    <a:pt x="91" y="164"/>
                    <a:pt x="92" y="160"/>
                    <a:pt x="88" y="161"/>
                  </a:cubicBezTo>
                  <a:cubicBezTo>
                    <a:pt x="85" y="162"/>
                    <a:pt x="82" y="166"/>
                    <a:pt x="79" y="166"/>
                  </a:cubicBezTo>
                  <a:cubicBezTo>
                    <a:pt x="76" y="165"/>
                    <a:pt x="76" y="159"/>
                    <a:pt x="75" y="156"/>
                  </a:cubicBezTo>
                  <a:cubicBezTo>
                    <a:pt x="71" y="146"/>
                    <a:pt x="67" y="137"/>
                    <a:pt x="63" y="127"/>
                  </a:cubicBezTo>
                  <a:cubicBezTo>
                    <a:pt x="59" y="132"/>
                    <a:pt x="65" y="145"/>
                    <a:pt x="66" y="151"/>
                  </a:cubicBezTo>
                  <a:cubicBezTo>
                    <a:pt x="67" y="154"/>
                    <a:pt x="72" y="169"/>
                    <a:pt x="68" y="171"/>
                  </a:cubicBezTo>
                  <a:cubicBezTo>
                    <a:pt x="62" y="173"/>
                    <a:pt x="56" y="135"/>
                    <a:pt x="51" y="132"/>
                  </a:cubicBezTo>
                  <a:cubicBezTo>
                    <a:pt x="50" y="136"/>
                    <a:pt x="52" y="142"/>
                    <a:pt x="53" y="146"/>
                  </a:cubicBezTo>
                  <a:cubicBezTo>
                    <a:pt x="54" y="150"/>
                    <a:pt x="54" y="155"/>
                    <a:pt x="54" y="159"/>
                  </a:cubicBezTo>
                  <a:cubicBezTo>
                    <a:pt x="54" y="166"/>
                    <a:pt x="54" y="173"/>
                    <a:pt x="55" y="180"/>
                  </a:cubicBezTo>
                  <a:cubicBezTo>
                    <a:pt x="55" y="183"/>
                    <a:pt x="55" y="185"/>
                    <a:pt x="53" y="188"/>
                  </a:cubicBezTo>
                  <a:cubicBezTo>
                    <a:pt x="52" y="190"/>
                    <a:pt x="51" y="191"/>
                    <a:pt x="49" y="191"/>
                  </a:cubicBezTo>
                  <a:cubicBezTo>
                    <a:pt x="48" y="186"/>
                    <a:pt x="47" y="177"/>
                    <a:pt x="42" y="178"/>
                  </a:cubicBezTo>
                  <a:cubicBezTo>
                    <a:pt x="35" y="178"/>
                    <a:pt x="44" y="194"/>
                    <a:pt x="32" y="187"/>
                  </a:cubicBezTo>
                  <a:cubicBezTo>
                    <a:pt x="27" y="185"/>
                    <a:pt x="21" y="181"/>
                    <a:pt x="19" y="175"/>
                  </a:cubicBezTo>
                  <a:cubicBezTo>
                    <a:pt x="17" y="169"/>
                    <a:pt x="19" y="162"/>
                    <a:pt x="22" y="156"/>
                  </a:cubicBezTo>
                  <a:cubicBezTo>
                    <a:pt x="23" y="153"/>
                    <a:pt x="28" y="143"/>
                    <a:pt x="33" y="142"/>
                  </a:cubicBezTo>
                  <a:cubicBezTo>
                    <a:pt x="34" y="145"/>
                    <a:pt x="35" y="147"/>
                    <a:pt x="36" y="149"/>
                  </a:cubicBezTo>
                  <a:cubicBezTo>
                    <a:pt x="37" y="151"/>
                    <a:pt x="37" y="154"/>
                    <a:pt x="38" y="155"/>
                  </a:cubicBezTo>
                  <a:cubicBezTo>
                    <a:pt x="36" y="147"/>
                    <a:pt x="37" y="138"/>
                    <a:pt x="36" y="129"/>
                  </a:cubicBezTo>
                  <a:cubicBezTo>
                    <a:pt x="35" y="123"/>
                    <a:pt x="36" y="117"/>
                    <a:pt x="40" y="112"/>
                  </a:cubicBezTo>
                  <a:cubicBezTo>
                    <a:pt x="41" y="117"/>
                    <a:pt x="41" y="123"/>
                    <a:pt x="42" y="128"/>
                  </a:cubicBezTo>
                  <a:cubicBezTo>
                    <a:pt x="43" y="132"/>
                    <a:pt x="45" y="135"/>
                    <a:pt x="46" y="139"/>
                  </a:cubicBezTo>
                  <a:cubicBezTo>
                    <a:pt x="47" y="141"/>
                    <a:pt x="47" y="143"/>
                    <a:pt x="48" y="145"/>
                  </a:cubicBezTo>
                  <a:cubicBezTo>
                    <a:pt x="49" y="140"/>
                    <a:pt x="42" y="107"/>
                    <a:pt x="53" y="110"/>
                  </a:cubicBezTo>
                  <a:cubicBezTo>
                    <a:pt x="55" y="110"/>
                    <a:pt x="56" y="112"/>
                    <a:pt x="58" y="114"/>
                  </a:cubicBezTo>
                  <a:cubicBezTo>
                    <a:pt x="59" y="115"/>
                    <a:pt x="59" y="115"/>
                    <a:pt x="60" y="115"/>
                  </a:cubicBezTo>
                  <a:cubicBezTo>
                    <a:pt x="62" y="115"/>
                    <a:pt x="61" y="114"/>
                    <a:pt x="62" y="113"/>
                  </a:cubicBezTo>
                  <a:cubicBezTo>
                    <a:pt x="65" y="112"/>
                    <a:pt x="72" y="114"/>
                    <a:pt x="76" y="115"/>
                  </a:cubicBezTo>
                  <a:cubicBezTo>
                    <a:pt x="85" y="118"/>
                    <a:pt x="94" y="122"/>
                    <a:pt x="103" y="126"/>
                  </a:cubicBezTo>
                  <a:cubicBezTo>
                    <a:pt x="104" y="128"/>
                    <a:pt x="106" y="129"/>
                    <a:pt x="105" y="131"/>
                  </a:cubicBezTo>
                  <a:cubicBezTo>
                    <a:pt x="105" y="134"/>
                    <a:pt x="100" y="136"/>
                    <a:pt x="99" y="138"/>
                  </a:cubicBezTo>
                  <a:cubicBezTo>
                    <a:pt x="102" y="137"/>
                    <a:pt x="121" y="130"/>
                    <a:pt x="120" y="136"/>
                  </a:cubicBezTo>
                  <a:cubicBezTo>
                    <a:pt x="120" y="138"/>
                    <a:pt x="113" y="143"/>
                    <a:pt x="112" y="145"/>
                  </a:cubicBezTo>
                  <a:cubicBezTo>
                    <a:pt x="109" y="148"/>
                    <a:pt x="101" y="153"/>
                    <a:pt x="101" y="157"/>
                  </a:cubicBezTo>
                  <a:cubicBezTo>
                    <a:pt x="105" y="155"/>
                    <a:pt x="108" y="151"/>
                    <a:pt x="112" y="149"/>
                  </a:cubicBezTo>
                  <a:cubicBezTo>
                    <a:pt x="116" y="146"/>
                    <a:pt x="119" y="143"/>
                    <a:pt x="123" y="141"/>
                  </a:cubicBezTo>
                  <a:cubicBezTo>
                    <a:pt x="128" y="137"/>
                    <a:pt x="136" y="134"/>
                    <a:pt x="140" y="129"/>
                  </a:cubicBezTo>
                  <a:cubicBezTo>
                    <a:pt x="142" y="128"/>
                    <a:pt x="143" y="125"/>
                    <a:pt x="144" y="122"/>
                  </a:cubicBezTo>
                  <a:cubicBezTo>
                    <a:pt x="141" y="124"/>
                    <a:pt x="139" y="128"/>
                    <a:pt x="135" y="128"/>
                  </a:cubicBezTo>
                  <a:cubicBezTo>
                    <a:pt x="129" y="130"/>
                    <a:pt x="122" y="127"/>
                    <a:pt x="117" y="125"/>
                  </a:cubicBezTo>
                  <a:cubicBezTo>
                    <a:pt x="110" y="123"/>
                    <a:pt x="103" y="120"/>
                    <a:pt x="96" y="118"/>
                  </a:cubicBezTo>
                  <a:cubicBezTo>
                    <a:pt x="84" y="113"/>
                    <a:pt x="71" y="108"/>
                    <a:pt x="59" y="105"/>
                  </a:cubicBezTo>
                  <a:cubicBezTo>
                    <a:pt x="53" y="104"/>
                    <a:pt x="46" y="102"/>
                    <a:pt x="45" y="96"/>
                  </a:cubicBezTo>
                  <a:cubicBezTo>
                    <a:pt x="43" y="91"/>
                    <a:pt x="47" y="83"/>
                    <a:pt x="50" y="79"/>
                  </a:cubicBezTo>
                  <a:cubicBezTo>
                    <a:pt x="51" y="76"/>
                    <a:pt x="53" y="76"/>
                    <a:pt x="56" y="76"/>
                  </a:cubicBezTo>
                  <a:cubicBezTo>
                    <a:pt x="59" y="77"/>
                    <a:pt x="62" y="77"/>
                    <a:pt x="65" y="78"/>
                  </a:cubicBezTo>
                  <a:cubicBezTo>
                    <a:pt x="70" y="79"/>
                    <a:pt x="80" y="84"/>
                    <a:pt x="85" y="82"/>
                  </a:cubicBezTo>
                  <a:cubicBezTo>
                    <a:pt x="82" y="78"/>
                    <a:pt x="73" y="77"/>
                    <a:pt x="69" y="76"/>
                  </a:cubicBezTo>
                  <a:cubicBezTo>
                    <a:pt x="65" y="75"/>
                    <a:pt x="59" y="74"/>
                    <a:pt x="56" y="70"/>
                  </a:cubicBezTo>
                  <a:cubicBezTo>
                    <a:pt x="60" y="67"/>
                    <a:pt x="53" y="66"/>
                    <a:pt x="52" y="63"/>
                  </a:cubicBezTo>
                  <a:cubicBezTo>
                    <a:pt x="51" y="61"/>
                    <a:pt x="51" y="60"/>
                    <a:pt x="51" y="58"/>
                  </a:cubicBezTo>
                  <a:cubicBezTo>
                    <a:pt x="50" y="61"/>
                    <a:pt x="50" y="63"/>
                    <a:pt x="50" y="66"/>
                  </a:cubicBezTo>
                  <a:cubicBezTo>
                    <a:pt x="50" y="69"/>
                    <a:pt x="49" y="70"/>
                    <a:pt x="48" y="73"/>
                  </a:cubicBezTo>
                  <a:cubicBezTo>
                    <a:pt x="47" y="75"/>
                    <a:pt x="47" y="77"/>
                    <a:pt x="46" y="79"/>
                  </a:cubicBezTo>
                  <a:cubicBezTo>
                    <a:pt x="45" y="82"/>
                    <a:pt x="43" y="84"/>
                    <a:pt x="42" y="86"/>
                  </a:cubicBezTo>
                  <a:cubicBezTo>
                    <a:pt x="40" y="91"/>
                    <a:pt x="39" y="96"/>
                    <a:pt x="38" y="101"/>
                  </a:cubicBezTo>
                  <a:cubicBezTo>
                    <a:pt x="36" y="106"/>
                    <a:pt x="35" y="111"/>
                    <a:pt x="33" y="116"/>
                  </a:cubicBezTo>
                  <a:cubicBezTo>
                    <a:pt x="32" y="119"/>
                    <a:pt x="32" y="121"/>
                    <a:pt x="31" y="124"/>
                  </a:cubicBezTo>
                  <a:cubicBezTo>
                    <a:pt x="29" y="127"/>
                    <a:pt x="29" y="128"/>
                    <a:pt x="29" y="132"/>
                  </a:cubicBezTo>
                  <a:cubicBezTo>
                    <a:pt x="28" y="134"/>
                    <a:pt x="27" y="135"/>
                    <a:pt x="25" y="138"/>
                  </a:cubicBezTo>
                  <a:cubicBezTo>
                    <a:pt x="24" y="140"/>
                    <a:pt x="24" y="142"/>
                    <a:pt x="23" y="144"/>
                  </a:cubicBezTo>
                  <a:cubicBezTo>
                    <a:pt x="20" y="148"/>
                    <a:pt x="17" y="153"/>
                    <a:pt x="16" y="158"/>
                  </a:cubicBezTo>
                  <a:cubicBezTo>
                    <a:pt x="14" y="162"/>
                    <a:pt x="11" y="166"/>
                    <a:pt x="8" y="170"/>
                  </a:cubicBezTo>
                  <a:cubicBezTo>
                    <a:pt x="7" y="173"/>
                    <a:pt x="8" y="176"/>
                    <a:pt x="7" y="178"/>
                  </a:cubicBezTo>
                  <a:cubicBezTo>
                    <a:pt x="6" y="181"/>
                    <a:pt x="5" y="183"/>
                    <a:pt x="3" y="184"/>
                  </a:cubicBezTo>
                  <a:cubicBezTo>
                    <a:pt x="0" y="189"/>
                    <a:pt x="1" y="192"/>
                    <a:pt x="6" y="196"/>
                  </a:cubicBezTo>
                  <a:close/>
                </a:path>
              </a:pathLst>
            </a:custGeom>
            <a:grpFill/>
            <a:ln>
              <a:noFill/>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endParaRPr lang="en-ZA" sz="1000" dirty="0">
                <a:solidFill>
                  <a:srgbClr val="C00000"/>
                </a:solidFill>
                <a:highlight>
                  <a:srgbClr val="FFFF00"/>
                </a:highlight>
                <a:latin typeface="Trebuchet MS" panose="020B0603020202020204" pitchFamily="34" charset="0"/>
              </a:endParaRPr>
            </a:p>
          </p:txBody>
        </p:sp>
        <p:sp>
          <p:nvSpPr>
            <p:cNvPr id="154" name="Freeform 53">
              <a:extLst>
                <a:ext uri="{FF2B5EF4-FFF2-40B4-BE49-F238E27FC236}">
                  <a16:creationId xmlns:a16="http://schemas.microsoft.com/office/drawing/2014/main" id="{855F6485-9F7D-490F-8A40-B20FE889FAC4}"/>
                </a:ext>
              </a:extLst>
            </p:cNvPr>
            <p:cNvSpPr>
              <a:spLocks/>
            </p:cNvSpPr>
            <p:nvPr/>
          </p:nvSpPr>
          <p:spPr bwMode="auto">
            <a:xfrm>
              <a:off x="10374313" y="804863"/>
              <a:ext cx="565150" cy="736600"/>
            </a:xfrm>
            <a:custGeom>
              <a:avLst/>
              <a:gdLst>
                <a:gd name="T0" fmla="*/ 13 w 150"/>
                <a:gd name="T1" fmla="*/ 149 h 196"/>
                <a:gd name="T2" fmla="*/ 22 w 150"/>
                <a:gd name="T3" fmla="*/ 135 h 196"/>
                <a:gd name="T4" fmla="*/ 26 w 150"/>
                <a:gd name="T5" fmla="*/ 127 h 196"/>
                <a:gd name="T6" fmla="*/ 33 w 150"/>
                <a:gd name="T7" fmla="*/ 107 h 196"/>
                <a:gd name="T8" fmla="*/ 29 w 150"/>
                <a:gd name="T9" fmla="*/ 84 h 196"/>
                <a:gd name="T10" fmla="*/ 26 w 150"/>
                <a:gd name="T11" fmla="*/ 73 h 196"/>
                <a:gd name="T12" fmla="*/ 25 w 150"/>
                <a:gd name="T13" fmla="*/ 60 h 196"/>
                <a:gd name="T14" fmla="*/ 29 w 150"/>
                <a:gd name="T15" fmla="*/ 30 h 196"/>
                <a:gd name="T16" fmla="*/ 39 w 150"/>
                <a:gd name="T17" fmla="*/ 17 h 196"/>
                <a:gd name="T18" fmla="*/ 60 w 150"/>
                <a:gd name="T19" fmla="*/ 5 h 196"/>
                <a:gd name="T20" fmla="*/ 102 w 150"/>
                <a:gd name="T21" fmla="*/ 3 h 196"/>
                <a:gd name="T22" fmla="*/ 103 w 150"/>
                <a:gd name="T23" fmla="*/ 4 h 196"/>
                <a:gd name="T24" fmla="*/ 112 w 150"/>
                <a:gd name="T25" fmla="*/ 5 h 196"/>
                <a:gd name="T26" fmla="*/ 128 w 150"/>
                <a:gd name="T27" fmla="*/ 11 h 196"/>
                <a:gd name="T28" fmla="*/ 135 w 150"/>
                <a:gd name="T29" fmla="*/ 32 h 196"/>
                <a:gd name="T30" fmla="*/ 139 w 150"/>
                <a:gd name="T31" fmla="*/ 43 h 196"/>
                <a:gd name="T32" fmla="*/ 142 w 150"/>
                <a:gd name="T33" fmla="*/ 54 h 196"/>
                <a:gd name="T34" fmla="*/ 140 w 150"/>
                <a:gd name="T35" fmla="*/ 58 h 196"/>
                <a:gd name="T36" fmla="*/ 141 w 150"/>
                <a:gd name="T37" fmla="*/ 64 h 196"/>
                <a:gd name="T38" fmla="*/ 146 w 150"/>
                <a:gd name="T39" fmla="*/ 73 h 196"/>
                <a:gd name="T40" fmla="*/ 150 w 150"/>
                <a:gd name="T41" fmla="*/ 83 h 196"/>
                <a:gd name="T42" fmla="*/ 143 w 150"/>
                <a:gd name="T43" fmla="*/ 90 h 196"/>
                <a:gd name="T44" fmla="*/ 139 w 150"/>
                <a:gd name="T45" fmla="*/ 104 h 196"/>
                <a:gd name="T46" fmla="*/ 136 w 150"/>
                <a:gd name="T47" fmla="*/ 107 h 196"/>
                <a:gd name="T48" fmla="*/ 139 w 150"/>
                <a:gd name="T49" fmla="*/ 113 h 196"/>
                <a:gd name="T50" fmla="*/ 136 w 150"/>
                <a:gd name="T51" fmla="*/ 117 h 196"/>
                <a:gd name="T52" fmla="*/ 133 w 150"/>
                <a:gd name="T53" fmla="*/ 122 h 196"/>
                <a:gd name="T54" fmla="*/ 131 w 150"/>
                <a:gd name="T55" fmla="*/ 134 h 196"/>
                <a:gd name="T56" fmla="*/ 110 w 150"/>
                <a:gd name="T57" fmla="*/ 140 h 196"/>
                <a:gd name="T58" fmla="*/ 101 w 150"/>
                <a:gd name="T59" fmla="*/ 145 h 196"/>
                <a:gd name="T60" fmla="*/ 96 w 150"/>
                <a:gd name="T61" fmla="*/ 153 h 196"/>
                <a:gd name="T62" fmla="*/ 81 w 150"/>
                <a:gd name="T63" fmla="*/ 172 h 196"/>
                <a:gd name="T64" fmla="*/ 69 w 150"/>
                <a:gd name="T65" fmla="*/ 189 h 196"/>
                <a:gd name="T66" fmla="*/ 56 w 150"/>
                <a:gd name="T67" fmla="*/ 195 h 196"/>
                <a:gd name="T68" fmla="*/ 47 w 150"/>
                <a:gd name="T69" fmla="*/ 188 h 196"/>
                <a:gd name="T70" fmla="*/ 34 w 150"/>
                <a:gd name="T71" fmla="*/ 192 h 196"/>
                <a:gd name="T72" fmla="*/ 12 w 150"/>
                <a:gd name="T73" fmla="*/ 189 h 196"/>
                <a:gd name="T74" fmla="*/ 1 w 150"/>
                <a:gd name="T75" fmla="*/ 176 h 196"/>
                <a:gd name="T76" fmla="*/ 13 w 150"/>
                <a:gd name="T77" fmla="*/ 14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0" h="196">
                  <a:moveTo>
                    <a:pt x="13" y="149"/>
                  </a:moveTo>
                  <a:cubicBezTo>
                    <a:pt x="16" y="145"/>
                    <a:pt x="19" y="140"/>
                    <a:pt x="22" y="135"/>
                  </a:cubicBezTo>
                  <a:cubicBezTo>
                    <a:pt x="23" y="133"/>
                    <a:pt x="25" y="129"/>
                    <a:pt x="26" y="127"/>
                  </a:cubicBezTo>
                  <a:cubicBezTo>
                    <a:pt x="29" y="120"/>
                    <a:pt x="31" y="114"/>
                    <a:pt x="33" y="107"/>
                  </a:cubicBezTo>
                  <a:cubicBezTo>
                    <a:pt x="34" y="99"/>
                    <a:pt x="31" y="91"/>
                    <a:pt x="29" y="84"/>
                  </a:cubicBezTo>
                  <a:cubicBezTo>
                    <a:pt x="28" y="80"/>
                    <a:pt x="27" y="77"/>
                    <a:pt x="26" y="73"/>
                  </a:cubicBezTo>
                  <a:cubicBezTo>
                    <a:pt x="26" y="69"/>
                    <a:pt x="25" y="65"/>
                    <a:pt x="25" y="60"/>
                  </a:cubicBezTo>
                  <a:cubicBezTo>
                    <a:pt x="24" y="50"/>
                    <a:pt x="26" y="40"/>
                    <a:pt x="29" y="30"/>
                  </a:cubicBezTo>
                  <a:cubicBezTo>
                    <a:pt x="31" y="25"/>
                    <a:pt x="35" y="20"/>
                    <a:pt x="39" y="17"/>
                  </a:cubicBezTo>
                  <a:cubicBezTo>
                    <a:pt x="45" y="12"/>
                    <a:pt x="52" y="7"/>
                    <a:pt x="60" y="5"/>
                  </a:cubicBezTo>
                  <a:cubicBezTo>
                    <a:pt x="73" y="0"/>
                    <a:pt x="88" y="0"/>
                    <a:pt x="102" y="3"/>
                  </a:cubicBezTo>
                  <a:cubicBezTo>
                    <a:pt x="103" y="4"/>
                    <a:pt x="103" y="4"/>
                    <a:pt x="103" y="4"/>
                  </a:cubicBezTo>
                  <a:cubicBezTo>
                    <a:pt x="106" y="4"/>
                    <a:pt x="109" y="5"/>
                    <a:pt x="112" y="5"/>
                  </a:cubicBezTo>
                  <a:cubicBezTo>
                    <a:pt x="117" y="7"/>
                    <a:pt x="123" y="8"/>
                    <a:pt x="128" y="11"/>
                  </a:cubicBezTo>
                  <a:cubicBezTo>
                    <a:pt x="135" y="16"/>
                    <a:pt x="133" y="25"/>
                    <a:pt x="135" y="32"/>
                  </a:cubicBezTo>
                  <a:cubicBezTo>
                    <a:pt x="136" y="36"/>
                    <a:pt x="137" y="39"/>
                    <a:pt x="139" y="43"/>
                  </a:cubicBezTo>
                  <a:cubicBezTo>
                    <a:pt x="140" y="46"/>
                    <a:pt x="142" y="50"/>
                    <a:pt x="142" y="54"/>
                  </a:cubicBezTo>
                  <a:cubicBezTo>
                    <a:pt x="142" y="55"/>
                    <a:pt x="140" y="57"/>
                    <a:pt x="140" y="58"/>
                  </a:cubicBezTo>
                  <a:cubicBezTo>
                    <a:pt x="139" y="60"/>
                    <a:pt x="140" y="62"/>
                    <a:pt x="141" y="64"/>
                  </a:cubicBezTo>
                  <a:cubicBezTo>
                    <a:pt x="143" y="67"/>
                    <a:pt x="144" y="70"/>
                    <a:pt x="146" y="73"/>
                  </a:cubicBezTo>
                  <a:cubicBezTo>
                    <a:pt x="147" y="76"/>
                    <a:pt x="150" y="79"/>
                    <a:pt x="150" y="83"/>
                  </a:cubicBezTo>
                  <a:cubicBezTo>
                    <a:pt x="150" y="88"/>
                    <a:pt x="147" y="88"/>
                    <a:pt x="143" y="90"/>
                  </a:cubicBezTo>
                  <a:cubicBezTo>
                    <a:pt x="139" y="92"/>
                    <a:pt x="137" y="100"/>
                    <a:pt x="139" y="104"/>
                  </a:cubicBezTo>
                  <a:cubicBezTo>
                    <a:pt x="138" y="105"/>
                    <a:pt x="137" y="106"/>
                    <a:pt x="136" y="107"/>
                  </a:cubicBezTo>
                  <a:cubicBezTo>
                    <a:pt x="137" y="109"/>
                    <a:pt x="139" y="111"/>
                    <a:pt x="139" y="113"/>
                  </a:cubicBezTo>
                  <a:cubicBezTo>
                    <a:pt x="139" y="115"/>
                    <a:pt x="137" y="116"/>
                    <a:pt x="136" y="117"/>
                  </a:cubicBezTo>
                  <a:cubicBezTo>
                    <a:pt x="135" y="119"/>
                    <a:pt x="134" y="121"/>
                    <a:pt x="133" y="122"/>
                  </a:cubicBezTo>
                  <a:cubicBezTo>
                    <a:pt x="132" y="126"/>
                    <a:pt x="133" y="130"/>
                    <a:pt x="131" y="134"/>
                  </a:cubicBezTo>
                  <a:cubicBezTo>
                    <a:pt x="128" y="141"/>
                    <a:pt x="117" y="139"/>
                    <a:pt x="110" y="140"/>
                  </a:cubicBezTo>
                  <a:cubicBezTo>
                    <a:pt x="106" y="141"/>
                    <a:pt x="104" y="142"/>
                    <a:pt x="101" y="145"/>
                  </a:cubicBezTo>
                  <a:cubicBezTo>
                    <a:pt x="99" y="148"/>
                    <a:pt x="97" y="150"/>
                    <a:pt x="96" y="153"/>
                  </a:cubicBezTo>
                  <a:cubicBezTo>
                    <a:pt x="91" y="160"/>
                    <a:pt x="86" y="166"/>
                    <a:pt x="81" y="172"/>
                  </a:cubicBezTo>
                  <a:cubicBezTo>
                    <a:pt x="77" y="178"/>
                    <a:pt x="73" y="184"/>
                    <a:pt x="69" y="189"/>
                  </a:cubicBezTo>
                  <a:cubicBezTo>
                    <a:pt x="65" y="193"/>
                    <a:pt x="62" y="196"/>
                    <a:pt x="56" y="195"/>
                  </a:cubicBezTo>
                  <a:cubicBezTo>
                    <a:pt x="52" y="195"/>
                    <a:pt x="49" y="192"/>
                    <a:pt x="47" y="188"/>
                  </a:cubicBezTo>
                  <a:cubicBezTo>
                    <a:pt x="43" y="190"/>
                    <a:pt x="39" y="192"/>
                    <a:pt x="34" y="192"/>
                  </a:cubicBezTo>
                  <a:cubicBezTo>
                    <a:pt x="27" y="192"/>
                    <a:pt x="18" y="192"/>
                    <a:pt x="12" y="189"/>
                  </a:cubicBezTo>
                  <a:cubicBezTo>
                    <a:pt x="6" y="187"/>
                    <a:pt x="3" y="182"/>
                    <a:pt x="1" y="176"/>
                  </a:cubicBezTo>
                  <a:cubicBezTo>
                    <a:pt x="0" y="164"/>
                    <a:pt x="7" y="157"/>
                    <a:pt x="13" y="149"/>
                  </a:cubicBezTo>
                  <a:close/>
                </a:path>
              </a:pathLst>
            </a:custGeom>
            <a:grpFill/>
            <a:ln>
              <a:noFill/>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endParaRPr lang="en-ZA" sz="1000" dirty="0">
                <a:solidFill>
                  <a:srgbClr val="C00000"/>
                </a:solidFill>
                <a:highlight>
                  <a:srgbClr val="FFFF00"/>
                </a:highlight>
                <a:latin typeface="Trebuchet MS" panose="020B0603020202020204" pitchFamily="34" charset="0"/>
              </a:endParaRPr>
            </a:p>
          </p:txBody>
        </p:sp>
        <p:sp>
          <p:nvSpPr>
            <p:cNvPr id="155" name="Freeform 54">
              <a:extLst>
                <a:ext uri="{FF2B5EF4-FFF2-40B4-BE49-F238E27FC236}">
                  <a16:creationId xmlns:a16="http://schemas.microsoft.com/office/drawing/2014/main" id="{046BBC3D-A5FC-4F2C-B5DE-9070EA91CAB6}"/>
                </a:ext>
              </a:extLst>
            </p:cNvPr>
            <p:cNvSpPr>
              <a:spLocks/>
            </p:cNvSpPr>
            <p:nvPr/>
          </p:nvSpPr>
          <p:spPr bwMode="auto">
            <a:xfrm>
              <a:off x="10429875" y="741363"/>
              <a:ext cx="468312" cy="481013"/>
            </a:xfrm>
            <a:custGeom>
              <a:avLst/>
              <a:gdLst>
                <a:gd name="T0" fmla="*/ 1 w 124"/>
                <a:gd name="T1" fmla="*/ 59 h 128"/>
                <a:gd name="T2" fmla="*/ 0 w 124"/>
                <a:gd name="T3" fmla="*/ 55 h 128"/>
                <a:gd name="T4" fmla="*/ 3 w 124"/>
                <a:gd name="T5" fmla="*/ 42 h 128"/>
                <a:gd name="T6" fmla="*/ 13 w 124"/>
                <a:gd name="T7" fmla="*/ 23 h 128"/>
                <a:gd name="T8" fmla="*/ 16 w 124"/>
                <a:gd name="T9" fmla="*/ 19 h 128"/>
                <a:gd name="T10" fmla="*/ 20 w 124"/>
                <a:gd name="T11" fmla="*/ 13 h 128"/>
                <a:gd name="T12" fmla="*/ 26 w 124"/>
                <a:gd name="T13" fmla="*/ 9 h 128"/>
                <a:gd name="T14" fmla="*/ 33 w 124"/>
                <a:gd name="T15" fmla="*/ 6 h 128"/>
                <a:gd name="T16" fmla="*/ 54 w 124"/>
                <a:gd name="T17" fmla="*/ 0 h 128"/>
                <a:gd name="T18" fmla="*/ 62 w 124"/>
                <a:gd name="T19" fmla="*/ 1 h 128"/>
                <a:gd name="T20" fmla="*/ 72 w 124"/>
                <a:gd name="T21" fmla="*/ 3 h 128"/>
                <a:gd name="T22" fmla="*/ 87 w 124"/>
                <a:gd name="T23" fmla="*/ 6 h 128"/>
                <a:gd name="T24" fmla="*/ 102 w 124"/>
                <a:gd name="T25" fmla="*/ 9 h 128"/>
                <a:gd name="T26" fmla="*/ 104 w 124"/>
                <a:gd name="T27" fmla="*/ 11 h 128"/>
                <a:gd name="T28" fmla="*/ 106 w 124"/>
                <a:gd name="T29" fmla="*/ 13 h 128"/>
                <a:gd name="T30" fmla="*/ 110 w 124"/>
                <a:gd name="T31" fmla="*/ 16 h 128"/>
                <a:gd name="T32" fmla="*/ 114 w 124"/>
                <a:gd name="T33" fmla="*/ 18 h 128"/>
                <a:gd name="T34" fmla="*/ 120 w 124"/>
                <a:gd name="T35" fmla="*/ 20 h 128"/>
                <a:gd name="T36" fmla="*/ 120 w 124"/>
                <a:gd name="T37" fmla="*/ 21 h 128"/>
                <a:gd name="T38" fmla="*/ 122 w 124"/>
                <a:gd name="T39" fmla="*/ 40 h 128"/>
                <a:gd name="T40" fmla="*/ 121 w 124"/>
                <a:gd name="T41" fmla="*/ 42 h 128"/>
                <a:gd name="T42" fmla="*/ 100 w 124"/>
                <a:gd name="T43" fmla="*/ 48 h 128"/>
                <a:gd name="T44" fmla="*/ 103 w 124"/>
                <a:gd name="T45" fmla="*/ 64 h 128"/>
                <a:gd name="T46" fmla="*/ 101 w 124"/>
                <a:gd name="T47" fmla="*/ 79 h 128"/>
                <a:gd name="T48" fmla="*/ 98 w 124"/>
                <a:gd name="T49" fmla="*/ 88 h 128"/>
                <a:gd name="T50" fmla="*/ 95 w 124"/>
                <a:gd name="T51" fmla="*/ 88 h 128"/>
                <a:gd name="T52" fmla="*/ 92 w 124"/>
                <a:gd name="T53" fmla="*/ 87 h 128"/>
                <a:gd name="T54" fmla="*/ 89 w 124"/>
                <a:gd name="T55" fmla="*/ 84 h 128"/>
                <a:gd name="T56" fmla="*/ 84 w 124"/>
                <a:gd name="T57" fmla="*/ 79 h 128"/>
                <a:gd name="T58" fmla="*/ 69 w 124"/>
                <a:gd name="T59" fmla="*/ 83 h 128"/>
                <a:gd name="T60" fmla="*/ 58 w 124"/>
                <a:gd name="T61" fmla="*/ 110 h 128"/>
                <a:gd name="T62" fmla="*/ 55 w 124"/>
                <a:gd name="T63" fmla="*/ 115 h 128"/>
                <a:gd name="T64" fmla="*/ 47 w 124"/>
                <a:gd name="T65" fmla="*/ 124 h 128"/>
                <a:gd name="T66" fmla="*/ 38 w 124"/>
                <a:gd name="T67" fmla="*/ 127 h 128"/>
                <a:gd name="T68" fmla="*/ 34 w 124"/>
                <a:gd name="T69" fmla="*/ 127 h 128"/>
                <a:gd name="T70" fmla="*/ 28 w 124"/>
                <a:gd name="T71" fmla="*/ 127 h 128"/>
                <a:gd name="T72" fmla="*/ 24 w 124"/>
                <a:gd name="T73" fmla="*/ 128 h 128"/>
                <a:gd name="T74" fmla="*/ 16 w 124"/>
                <a:gd name="T75" fmla="*/ 128 h 128"/>
                <a:gd name="T76" fmla="*/ 15 w 124"/>
                <a:gd name="T77" fmla="*/ 118 h 128"/>
                <a:gd name="T78" fmla="*/ 12 w 124"/>
                <a:gd name="T79" fmla="*/ 107 h 128"/>
                <a:gd name="T80" fmla="*/ 10 w 124"/>
                <a:gd name="T81" fmla="*/ 106 h 128"/>
                <a:gd name="T82" fmla="*/ 8 w 124"/>
                <a:gd name="T83" fmla="*/ 95 h 128"/>
                <a:gd name="T84" fmla="*/ 4 w 124"/>
                <a:gd name="T85" fmla="*/ 84 h 128"/>
                <a:gd name="T86" fmla="*/ 0 w 124"/>
                <a:gd name="T87" fmla="*/ 7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4" h="128">
                  <a:moveTo>
                    <a:pt x="1" y="58"/>
                  </a:moveTo>
                  <a:cubicBezTo>
                    <a:pt x="1" y="59"/>
                    <a:pt x="1" y="59"/>
                    <a:pt x="1" y="59"/>
                  </a:cubicBezTo>
                  <a:cubicBezTo>
                    <a:pt x="1" y="57"/>
                    <a:pt x="1" y="56"/>
                    <a:pt x="1" y="54"/>
                  </a:cubicBezTo>
                  <a:cubicBezTo>
                    <a:pt x="1" y="54"/>
                    <a:pt x="0" y="54"/>
                    <a:pt x="0" y="55"/>
                  </a:cubicBezTo>
                  <a:cubicBezTo>
                    <a:pt x="1" y="51"/>
                    <a:pt x="2" y="46"/>
                    <a:pt x="5" y="43"/>
                  </a:cubicBezTo>
                  <a:cubicBezTo>
                    <a:pt x="4" y="43"/>
                    <a:pt x="3" y="43"/>
                    <a:pt x="3" y="42"/>
                  </a:cubicBezTo>
                  <a:cubicBezTo>
                    <a:pt x="5" y="39"/>
                    <a:pt x="6" y="36"/>
                    <a:pt x="8" y="32"/>
                  </a:cubicBezTo>
                  <a:cubicBezTo>
                    <a:pt x="10" y="30"/>
                    <a:pt x="12" y="26"/>
                    <a:pt x="13" y="23"/>
                  </a:cubicBezTo>
                  <a:cubicBezTo>
                    <a:pt x="12" y="23"/>
                    <a:pt x="11" y="23"/>
                    <a:pt x="11" y="23"/>
                  </a:cubicBezTo>
                  <a:cubicBezTo>
                    <a:pt x="12" y="21"/>
                    <a:pt x="14" y="20"/>
                    <a:pt x="16" y="19"/>
                  </a:cubicBezTo>
                  <a:cubicBezTo>
                    <a:pt x="16" y="16"/>
                    <a:pt x="18" y="13"/>
                    <a:pt x="20" y="12"/>
                  </a:cubicBezTo>
                  <a:cubicBezTo>
                    <a:pt x="20" y="12"/>
                    <a:pt x="20" y="12"/>
                    <a:pt x="20" y="13"/>
                  </a:cubicBezTo>
                  <a:cubicBezTo>
                    <a:pt x="22" y="12"/>
                    <a:pt x="24" y="10"/>
                    <a:pt x="26" y="9"/>
                  </a:cubicBezTo>
                  <a:cubicBezTo>
                    <a:pt x="26" y="9"/>
                    <a:pt x="26" y="9"/>
                    <a:pt x="26" y="9"/>
                  </a:cubicBezTo>
                  <a:cubicBezTo>
                    <a:pt x="29" y="7"/>
                    <a:pt x="31" y="6"/>
                    <a:pt x="32" y="3"/>
                  </a:cubicBezTo>
                  <a:cubicBezTo>
                    <a:pt x="33" y="4"/>
                    <a:pt x="33" y="5"/>
                    <a:pt x="33" y="6"/>
                  </a:cubicBezTo>
                  <a:cubicBezTo>
                    <a:pt x="36" y="5"/>
                    <a:pt x="39" y="3"/>
                    <a:pt x="42" y="2"/>
                  </a:cubicBezTo>
                  <a:cubicBezTo>
                    <a:pt x="46" y="1"/>
                    <a:pt x="50" y="0"/>
                    <a:pt x="54" y="0"/>
                  </a:cubicBezTo>
                  <a:cubicBezTo>
                    <a:pt x="53" y="0"/>
                    <a:pt x="53" y="1"/>
                    <a:pt x="53" y="1"/>
                  </a:cubicBezTo>
                  <a:cubicBezTo>
                    <a:pt x="55" y="2"/>
                    <a:pt x="60" y="1"/>
                    <a:pt x="62" y="1"/>
                  </a:cubicBezTo>
                  <a:cubicBezTo>
                    <a:pt x="63" y="1"/>
                    <a:pt x="72" y="1"/>
                    <a:pt x="69" y="3"/>
                  </a:cubicBezTo>
                  <a:cubicBezTo>
                    <a:pt x="70" y="3"/>
                    <a:pt x="71" y="3"/>
                    <a:pt x="72" y="3"/>
                  </a:cubicBezTo>
                  <a:cubicBezTo>
                    <a:pt x="72" y="4"/>
                    <a:pt x="72" y="4"/>
                    <a:pt x="72" y="4"/>
                  </a:cubicBezTo>
                  <a:cubicBezTo>
                    <a:pt x="77" y="4"/>
                    <a:pt x="83" y="3"/>
                    <a:pt x="87" y="6"/>
                  </a:cubicBezTo>
                  <a:cubicBezTo>
                    <a:pt x="89" y="8"/>
                    <a:pt x="91" y="8"/>
                    <a:pt x="94" y="9"/>
                  </a:cubicBezTo>
                  <a:cubicBezTo>
                    <a:pt x="96" y="9"/>
                    <a:pt x="99" y="8"/>
                    <a:pt x="102" y="9"/>
                  </a:cubicBezTo>
                  <a:cubicBezTo>
                    <a:pt x="101" y="10"/>
                    <a:pt x="101" y="11"/>
                    <a:pt x="100" y="11"/>
                  </a:cubicBezTo>
                  <a:cubicBezTo>
                    <a:pt x="101" y="11"/>
                    <a:pt x="103" y="12"/>
                    <a:pt x="104" y="11"/>
                  </a:cubicBezTo>
                  <a:cubicBezTo>
                    <a:pt x="103" y="12"/>
                    <a:pt x="103" y="12"/>
                    <a:pt x="103" y="12"/>
                  </a:cubicBezTo>
                  <a:cubicBezTo>
                    <a:pt x="104" y="12"/>
                    <a:pt x="105" y="13"/>
                    <a:pt x="106" y="13"/>
                  </a:cubicBezTo>
                  <a:cubicBezTo>
                    <a:pt x="106" y="13"/>
                    <a:pt x="105" y="13"/>
                    <a:pt x="105" y="13"/>
                  </a:cubicBezTo>
                  <a:cubicBezTo>
                    <a:pt x="107" y="14"/>
                    <a:pt x="108" y="16"/>
                    <a:pt x="110" y="16"/>
                  </a:cubicBezTo>
                  <a:cubicBezTo>
                    <a:pt x="112" y="17"/>
                    <a:pt x="114" y="17"/>
                    <a:pt x="115" y="17"/>
                  </a:cubicBezTo>
                  <a:cubicBezTo>
                    <a:pt x="115" y="18"/>
                    <a:pt x="114" y="18"/>
                    <a:pt x="114" y="18"/>
                  </a:cubicBezTo>
                  <a:cubicBezTo>
                    <a:pt x="114" y="19"/>
                    <a:pt x="116" y="19"/>
                    <a:pt x="118" y="19"/>
                  </a:cubicBezTo>
                  <a:cubicBezTo>
                    <a:pt x="117" y="20"/>
                    <a:pt x="119" y="21"/>
                    <a:pt x="120" y="20"/>
                  </a:cubicBezTo>
                  <a:cubicBezTo>
                    <a:pt x="120" y="21"/>
                    <a:pt x="120" y="22"/>
                    <a:pt x="120" y="22"/>
                  </a:cubicBezTo>
                  <a:cubicBezTo>
                    <a:pt x="120" y="22"/>
                    <a:pt x="120" y="22"/>
                    <a:pt x="120" y="21"/>
                  </a:cubicBezTo>
                  <a:cubicBezTo>
                    <a:pt x="124" y="25"/>
                    <a:pt x="123" y="34"/>
                    <a:pt x="120" y="38"/>
                  </a:cubicBezTo>
                  <a:cubicBezTo>
                    <a:pt x="121" y="38"/>
                    <a:pt x="122" y="38"/>
                    <a:pt x="122" y="40"/>
                  </a:cubicBezTo>
                  <a:cubicBezTo>
                    <a:pt x="122" y="40"/>
                    <a:pt x="121" y="40"/>
                    <a:pt x="120" y="39"/>
                  </a:cubicBezTo>
                  <a:cubicBezTo>
                    <a:pt x="121" y="40"/>
                    <a:pt x="121" y="41"/>
                    <a:pt x="121" y="42"/>
                  </a:cubicBezTo>
                  <a:cubicBezTo>
                    <a:pt x="116" y="38"/>
                    <a:pt x="105" y="38"/>
                    <a:pt x="102" y="44"/>
                  </a:cubicBezTo>
                  <a:cubicBezTo>
                    <a:pt x="101" y="46"/>
                    <a:pt x="100" y="47"/>
                    <a:pt x="100" y="48"/>
                  </a:cubicBezTo>
                  <a:cubicBezTo>
                    <a:pt x="102" y="50"/>
                    <a:pt x="104" y="52"/>
                    <a:pt x="106" y="54"/>
                  </a:cubicBezTo>
                  <a:cubicBezTo>
                    <a:pt x="109" y="59"/>
                    <a:pt x="105" y="61"/>
                    <a:pt x="103" y="64"/>
                  </a:cubicBezTo>
                  <a:cubicBezTo>
                    <a:pt x="102" y="66"/>
                    <a:pt x="102" y="67"/>
                    <a:pt x="102" y="69"/>
                  </a:cubicBezTo>
                  <a:cubicBezTo>
                    <a:pt x="105" y="70"/>
                    <a:pt x="101" y="77"/>
                    <a:pt x="101" y="79"/>
                  </a:cubicBezTo>
                  <a:cubicBezTo>
                    <a:pt x="101" y="83"/>
                    <a:pt x="99" y="86"/>
                    <a:pt x="98" y="89"/>
                  </a:cubicBezTo>
                  <a:cubicBezTo>
                    <a:pt x="98" y="89"/>
                    <a:pt x="98" y="88"/>
                    <a:pt x="98" y="88"/>
                  </a:cubicBezTo>
                  <a:cubicBezTo>
                    <a:pt x="97" y="88"/>
                    <a:pt x="96" y="89"/>
                    <a:pt x="96" y="90"/>
                  </a:cubicBezTo>
                  <a:cubicBezTo>
                    <a:pt x="96" y="89"/>
                    <a:pt x="95" y="89"/>
                    <a:pt x="95" y="88"/>
                  </a:cubicBezTo>
                  <a:cubicBezTo>
                    <a:pt x="94" y="89"/>
                    <a:pt x="94" y="90"/>
                    <a:pt x="93" y="90"/>
                  </a:cubicBezTo>
                  <a:cubicBezTo>
                    <a:pt x="93" y="89"/>
                    <a:pt x="93" y="88"/>
                    <a:pt x="92" y="87"/>
                  </a:cubicBezTo>
                  <a:cubicBezTo>
                    <a:pt x="92" y="88"/>
                    <a:pt x="92" y="88"/>
                    <a:pt x="92" y="88"/>
                  </a:cubicBezTo>
                  <a:cubicBezTo>
                    <a:pt x="91" y="86"/>
                    <a:pt x="89" y="85"/>
                    <a:pt x="89" y="84"/>
                  </a:cubicBezTo>
                  <a:cubicBezTo>
                    <a:pt x="87" y="82"/>
                    <a:pt x="88" y="80"/>
                    <a:pt x="86" y="80"/>
                  </a:cubicBezTo>
                  <a:cubicBezTo>
                    <a:pt x="85" y="80"/>
                    <a:pt x="85" y="80"/>
                    <a:pt x="84" y="79"/>
                  </a:cubicBezTo>
                  <a:cubicBezTo>
                    <a:pt x="83" y="78"/>
                    <a:pt x="80" y="77"/>
                    <a:pt x="77" y="77"/>
                  </a:cubicBezTo>
                  <a:cubicBezTo>
                    <a:pt x="72" y="77"/>
                    <a:pt x="70" y="80"/>
                    <a:pt x="69" y="83"/>
                  </a:cubicBezTo>
                  <a:cubicBezTo>
                    <a:pt x="65" y="87"/>
                    <a:pt x="63" y="92"/>
                    <a:pt x="61" y="96"/>
                  </a:cubicBezTo>
                  <a:cubicBezTo>
                    <a:pt x="60" y="100"/>
                    <a:pt x="60" y="105"/>
                    <a:pt x="58" y="110"/>
                  </a:cubicBezTo>
                  <a:cubicBezTo>
                    <a:pt x="58" y="110"/>
                    <a:pt x="58" y="109"/>
                    <a:pt x="58" y="109"/>
                  </a:cubicBezTo>
                  <a:cubicBezTo>
                    <a:pt x="56" y="109"/>
                    <a:pt x="55" y="113"/>
                    <a:pt x="55" y="115"/>
                  </a:cubicBezTo>
                  <a:cubicBezTo>
                    <a:pt x="54" y="117"/>
                    <a:pt x="53" y="118"/>
                    <a:pt x="51" y="120"/>
                  </a:cubicBezTo>
                  <a:cubicBezTo>
                    <a:pt x="51" y="117"/>
                    <a:pt x="48" y="123"/>
                    <a:pt x="47" y="124"/>
                  </a:cubicBezTo>
                  <a:cubicBezTo>
                    <a:pt x="47" y="123"/>
                    <a:pt x="47" y="123"/>
                    <a:pt x="47" y="123"/>
                  </a:cubicBezTo>
                  <a:cubicBezTo>
                    <a:pt x="44" y="124"/>
                    <a:pt x="41" y="126"/>
                    <a:pt x="38" y="127"/>
                  </a:cubicBezTo>
                  <a:cubicBezTo>
                    <a:pt x="38" y="126"/>
                    <a:pt x="38" y="126"/>
                    <a:pt x="38" y="126"/>
                  </a:cubicBezTo>
                  <a:cubicBezTo>
                    <a:pt x="37" y="126"/>
                    <a:pt x="35" y="127"/>
                    <a:pt x="34" y="127"/>
                  </a:cubicBezTo>
                  <a:cubicBezTo>
                    <a:pt x="33" y="127"/>
                    <a:pt x="33" y="127"/>
                    <a:pt x="31" y="127"/>
                  </a:cubicBezTo>
                  <a:cubicBezTo>
                    <a:pt x="30" y="126"/>
                    <a:pt x="30" y="126"/>
                    <a:pt x="28" y="127"/>
                  </a:cubicBezTo>
                  <a:cubicBezTo>
                    <a:pt x="27" y="128"/>
                    <a:pt x="27" y="128"/>
                    <a:pt x="25" y="127"/>
                  </a:cubicBezTo>
                  <a:cubicBezTo>
                    <a:pt x="25" y="128"/>
                    <a:pt x="25" y="128"/>
                    <a:pt x="24" y="128"/>
                  </a:cubicBezTo>
                  <a:cubicBezTo>
                    <a:pt x="23" y="127"/>
                    <a:pt x="22" y="127"/>
                    <a:pt x="20" y="128"/>
                  </a:cubicBezTo>
                  <a:cubicBezTo>
                    <a:pt x="19" y="128"/>
                    <a:pt x="17" y="128"/>
                    <a:pt x="16" y="128"/>
                  </a:cubicBezTo>
                  <a:cubicBezTo>
                    <a:pt x="17" y="125"/>
                    <a:pt x="17" y="118"/>
                    <a:pt x="15" y="115"/>
                  </a:cubicBezTo>
                  <a:cubicBezTo>
                    <a:pt x="15" y="116"/>
                    <a:pt x="15" y="117"/>
                    <a:pt x="15" y="118"/>
                  </a:cubicBezTo>
                  <a:cubicBezTo>
                    <a:pt x="13" y="115"/>
                    <a:pt x="11" y="110"/>
                    <a:pt x="12" y="107"/>
                  </a:cubicBezTo>
                  <a:cubicBezTo>
                    <a:pt x="12" y="107"/>
                    <a:pt x="12" y="107"/>
                    <a:pt x="12" y="107"/>
                  </a:cubicBezTo>
                  <a:cubicBezTo>
                    <a:pt x="11" y="106"/>
                    <a:pt x="11" y="105"/>
                    <a:pt x="11" y="104"/>
                  </a:cubicBezTo>
                  <a:cubicBezTo>
                    <a:pt x="11" y="105"/>
                    <a:pt x="11" y="106"/>
                    <a:pt x="10" y="106"/>
                  </a:cubicBezTo>
                  <a:cubicBezTo>
                    <a:pt x="10" y="102"/>
                    <a:pt x="10" y="97"/>
                    <a:pt x="8" y="92"/>
                  </a:cubicBezTo>
                  <a:cubicBezTo>
                    <a:pt x="8" y="94"/>
                    <a:pt x="8" y="95"/>
                    <a:pt x="8" y="95"/>
                  </a:cubicBezTo>
                  <a:cubicBezTo>
                    <a:pt x="7" y="92"/>
                    <a:pt x="5" y="89"/>
                    <a:pt x="4" y="86"/>
                  </a:cubicBezTo>
                  <a:cubicBezTo>
                    <a:pt x="4" y="85"/>
                    <a:pt x="4" y="84"/>
                    <a:pt x="4" y="84"/>
                  </a:cubicBezTo>
                  <a:cubicBezTo>
                    <a:pt x="3" y="85"/>
                    <a:pt x="2" y="86"/>
                    <a:pt x="1" y="87"/>
                  </a:cubicBezTo>
                  <a:cubicBezTo>
                    <a:pt x="0" y="83"/>
                    <a:pt x="0" y="77"/>
                    <a:pt x="0" y="73"/>
                  </a:cubicBezTo>
                  <a:cubicBezTo>
                    <a:pt x="0" y="68"/>
                    <a:pt x="1" y="63"/>
                    <a:pt x="1" y="58"/>
                  </a:cubicBezTo>
                  <a:close/>
                </a:path>
              </a:pathLst>
            </a:custGeom>
            <a:grpFill/>
            <a:ln>
              <a:noFill/>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endParaRPr lang="en-ZA" sz="1000" dirty="0">
                <a:solidFill>
                  <a:srgbClr val="C00000"/>
                </a:solidFill>
                <a:highlight>
                  <a:srgbClr val="FFFF00"/>
                </a:highlight>
                <a:latin typeface="Trebuchet MS" panose="020B0603020202020204" pitchFamily="34" charset="0"/>
              </a:endParaRPr>
            </a:p>
          </p:txBody>
        </p:sp>
        <p:sp>
          <p:nvSpPr>
            <p:cNvPr id="156" name="Freeform 55">
              <a:extLst>
                <a:ext uri="{FF2B5EF4-FFF2-40B4-BE49-F238E27FC236}">
                  <a16:creationId xmlns:a16="http://schemas.microsoft.com/office/drawing/2014/main" id="{F14DF99A-6474-463B-86EA-0427B34000D0}"/>
                </a:ext>
              </a:extLst>
            </p:cNvPr>
            <p:cNvSpPr>
              <a:spLocks noEditPoints="1"/>
            </p:cNvSpPr>
            <p:nvPr/>
          </p:nvSpPr>
          <p:spPr bwMode="auto">
            <a:xfrm>
              <a:off x="10656888" y="1000126"/>
              <a:ext cx="282575" cy="104775"/>
            </a:xfrm>
            <a:custGeom>
              <a:avLst/>
              <a:gdLst>
                <a:gd name="T0" fmla="*/ 18 w 75"/>
                <a:gd name="T1" fmla="*/ 8 h 28"/>
                <a:gd name="T2" fmla="*/ 24 w 75"/>
                <a:gd name="T3" fmla="*/ 10 h 28"/>
                <a:gd name="T4" fmla="*/ 33 w 75"/>
                <a:gd name="T5" fmla="*/ 10 h 28"/>
                <a:gd name="T6" fmla="*/ 64 w 75"/>
                <a:gd name="T7" fmla="*/ 17 h 28"/>
                <a:gd name="T8" fmla="*/ 67 w 75"/>
                <a:gd name="T9" fmla="*/ 28 h 28"/>
                <a:gd name="T10" fmla="*/ 73 w 75"/>
                <a:gd name="T11" fmla="*/ 17 h 28"/>
                <a:gd name="T12" fmla="*/ 72 w 75"/>
                <a:gd name="T13" fmla="*/ 1 h 28"/>
                <a:gd name="T14" fmla="*/ 67 w 75"/>
                <a:gd name="T15" fmla="*/ 5 h 28"/>
                <a:gd name="T16" fmla="*/ 44 w 75"/>
                <a:gd name="T17" fmla="*/ 6 h 28"/>
                <a:gd name="T18" fmla="*/ 18 w 75"/>
                <a:gd name="T19" fmla="*/ 8 h 28"/>
                <a:gd name="T20" fmla="*/ 0 w 75"/>
                <a:gd name="T21" fmla="*/ 22 h 28"/>
                <a:gd name="T22" fmla="*/ 4 w 75"/>
                <a:gd name="T23" fmla="*/ 23 h 28"/>
                <a:gd name="T24" fmla="*/ 8 w 75"/>
                <a:gd name="T25" fmla="*/ 18 h 28"/>
                <a:gd name="T26" fmla="*/ 10 w 75"/>
                <a:gd name="T27" fmla="*/ 12 h 28"/>
                <a:gd name="T28" fmla="*/ 0 w 75"/>
                <a:gd name="T29"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5" h="28">
                  <a:moveTo>
                    <a:pt x="18" y="8"/>
                  </a:moveTo>
                  <a:cubicBezTo>
                    <a:pt x="21" y="8"/>
                    <a:pt x="23" y="9"/>
                    <a:pt x="24" y="10"/>
                  </a:cubicBezTo>
                  <a:cubicBezTo>
                    <a:pt x="27" y="10"/>
                    <a:pt x="30" y="10"/>
                    <a:pt x="33" y="10"/>
                  </a:cubicBezTo>
                  <a:cubicBezTo>
                    <a:pt x="50" y="11"/>
                    <a:pt x="60" y="15"/>
                    <a:pt x="64" y="17"/>
                  </a:cubicBezTo>
                  <a:cubicBezTo>
                    <a:pt x="63" y="27"/>
                    <a:pt x="66" y="27"/>
                    <a:pt x="67" y="28"/>
                  </a:cubicBezTo>
                  <a:cubicBezTo>
                    <a:pt x="69" y="28"/>
                    <a:pt x="72" y="25"/>
                    <a:pt x="73" y="17"/>
                  </a:cubicBezTo>
                  <a:cubicBezTo>
                    <a:pt x="74" y="9"/>
                    <a:pt x="75" y="1"/>
                    <a:pt x="72" y="1"/>
                  </a:cubicBezTo>
                  <a:cubicBezTo>
                    <a:pt x="70" y="0"/>
                    <a:pt x="68" y="1"/>
                    <a:pt x="67" y="5"/>
                  </a:cubicBezTo>
                  <a:cubicBezTo>
                    <a:pt x="63" y="5"/>
                    <a:pt x="55" y="7"/>
                    <a:pt x="44" y="6"/>
                  </a:cubicBezTo>
                  <a:cubicBezTo>
                    <a:pt x="35" y="6"/>
                    <a:pt x="26" y="5"/>
                    <a:pt x="18" y="8"/>
                  </a:cubicBezTo>
                  <a:close/>
                  <a:moveTo>
                    <a:pt x="0" y="22"/>
                  </a:moveTo>
                  <a:cubicBezTo>
                    <a:pt x="0" y="22"/>
                    <a:pt x="1" y="28"/>
                    <a:pt x="4" y="23"/>
                  </a:cubicBezTo>
                  <a:cubicBezTo>
                    <a:pt x="5" y="22"/>
                    <a:pt x="6" y="20"/>
                    <a:pt x="8" y="18"/>
                  </a:cubicBezTo>
                  <a:cubicBezTo>
                    <a:pt x="8" y="16"/>
                    <a:pt x="9" y="14"/>
                    <a:pt x="10" y="12"/>
                  </a:cubicBezTo>
                  <a:cubicBezTo>
                    <a:pt x="6" y="14"/>
                    <a:pt x="3" y="17"/>
                    <a:pt x="0" y="22"/>
                  </a:cubicBezTo>
                  <a:close/>
                </a:path>
              </a:pathLst>
            </a:custGeom>
            <a:grpFill/>
            <a:ln>
              <a:noFill/>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endParaRPr lang="en-ZA" sz="1000" dirty="0">
                <a:solidFill>
                  <a:srgbClr val="C00000"/>
                </a:solidFill>
                <a:highlight>
                  <a:srgbClr val="FFFF00"/>
                </a:highlight>
                <a:latin typeface="Trebuchet MS" panose="020B0603020202020204" pitchFamily="34" charset="0"/>
              </a:endParaRPr>
            </a:p>
          </p:txBody>
        </p:sp>
        <p:sp>
          <p:nvSpPr>
            <p:cNvPr id="157" name="Freeform 56">
              <a:extLst>
                <a:ext uri="{FF2B5EF4-FFF2-40B4-BE49-F238E27FC236}">
                  <a16:creationId xmlns:a16="http://schemas.microsoft.com/office/drawing/2014/main" id="{D524C966-89F0-4291-A6F9-50CE79202D23}"/>
                </a:ext>
              </a:extLst>
            </p:cNvPr>
            <p:cNvSpPr>
              <a:spLocks/>
            </p:cNvSpPr>
            <p:nvPr/>
          </p:nvSpPr>
          <p:spPr bwMode="auto">
            <a:xfrm>
              <a:off x="10079038" y="1289051"/>
              <a:ext cx="765175" cy="1536700"/>
            </a:xfrm>
            <a:custGeom>
              <a:avLst/>
              <a:gdLst>
                <a:gd name="T0" fmla="*/ 2 w 203"/>
                <a:gd name="T1" fmla="*/ 292 h 409"/>
                <a:gd name="T2" fmla="*/ 8 w 203"/>
                <a:gd name="T3" fmla="*/ 257 h 409"/>
                <a:gd name="T4" fmla="*/ 12 w 203"/>
                <a:gd name="T5" fmla="*/ 220 h 409"/>
                <a:gd name="T6" fmla="*/ 23 w 203"/>
                <a:gd name="T7" fmla="*/ 150 h 409"/>
                <a:gd name="T8" fmla="*/ 29 w 203"/>
                <a:gd name="T9" fmla="*/ 125 h 409"/>
                <a:gd name="T10" fmla="*/ 40 w 203"/>
                <a:gd name="T11" fmla="*/ 65 h 409"/>
                <a:gd name="T12" fmla="*/ 57 w 203"/>
                <a:gd name="T13" fmla="*/ 39 h 409"/>
                <a:gd name="T14" fmla="*/ 65 w 203"/>
                <a:gd name="T15" fmla="*/ 33 h 409"/>
                <a:gd name="T16" fmla="*/ 77 w 203"/>
                <a:gd name="T17" fmla="*/ 20 h 409"/>
                <a:gd name="T18" fmla="*/ 86 w 203"/>
                <a:gd name="T19" fmla="*/ 12 h 409"/>
                <a:gd name="T20" fmla="*/ 94 w 203"/>
                <a:gd name="T21" fmla="*/ 4 h 409"/>
                <a:gd name="T22" fmla="*/ 113 w 203"/>
                <a:gd name="T23" fmla="*/ 0 h 409"/>
                <a:gd name="T24" fmla="*/ 156 w 203"/>
                <a:gd name="T25" fmla="*/ 26 h 409"/>
                <a:gd name="T26" fmla="*/ 165 w 203"/>
                <a:gd name="T27" fmla="*/ 35 h 409"/>
                <a:gd name="T28" fmla="*/ 164 w 203"/>
                <a:gd name="T29" fmla="*/ 49 h 409"/>
                <a:gd name="T30" fmla="*/ 168 w 203"/>
                <a:gd name="T31" fmla="*/ 60 h 409"/>
                <a:gd name="T32" fmla="*/ 176 w 203"/>
                <a:gd name="T33" fmla="*/ 88 h 409"/>
                <a:gd name="T34" fmla="*/ 183 w 203"/>
                <a:gd name="T35" fmla="*/ 132 h 409"/>
                <a:gd name="T36" fmla="*/ 183 w 203"/>
                <a:gd name="T37" fmla="*/ 162 h 409"/>
                <a:gd name="T38" fmla="*/ 182 w 203"/>
                <a:gd name="T39" fmla="*/ 204 h 409"/>
                <a:gd name="T40" fmla="*/ 185 w 203"/>
                <a:gd name="T41" fmla="*/ 255 h 409"/>
                <a:gd name="T42" fmla="*/ 186 w 203"/>
                <a:gd name="T43" fmla="*/ 267 h 409"/>
                <a:gd name="T44" fmla="*/ 187 w 203"/>
                <a:gd name="T45" fmla="*/ 310 h 409"/>
                <a:gd name="T46" fmla="*/ 184 w 203"/>
                <a:gd name="T47" fmla="*/ 350 h 409"/>
                <a:gd name="T48" fmla="*/ 191 w 203"/>
                <a:gd name="T49" fmla="*/ 367 h 409"/>
                <a:gd name="T50" fmla="*/ 203 w 203"/>
                <a:gd name="T51" fmla="*/ 381 h 409"/>
                <a:gd name="T52" fmla="*/ 198 w 203"/>
                <a:gd name="T53" fmla="*/ 387 h 409"/>
                <a:gd name="T54" fmla="*/ 169 w 203"/>
                <a:gd name="T55" fmla="*/ 395 h 409"/>
                <a:gd name="T56" fmla="*/ 130 w 203"/>
                <a:gd name="T57" fmla="*/ 398 h 409"/>
                <a:gd name="T58" fmla="*/ 105 w 203"/>
                <a:gd name="T59" fmla="*/ 404 h 409"/>
                <a:gd name="T60" fmla="*/ 68 w 203"/>
                <a:gd name="T61" fmla="*/ 405 h 409"/>
                <a:gd name="T62" fmla="*/ 27 w 203"/>
                <a:gd name="T63" fmla="*/ 405 h 409"/>
                <a:gd name="T64" fmla="*/ 11 w 203"/>
                <a:gd name="T65" fmla="*/ 405 h 409"/>
                <a:gd name="T66" fmla="*/ 10 w 203"/>
                <a:gd name="T67" fmla="*/ 392 h 409"/>
                <a:gd name="T68" fmla="*/ 9 w 203"/>
                <a:gd name="T69" fmla="*/ 379 h 409"/>
                <a:gd name="T70" fmla="*/ 2 w 203"/>
                <a:gd name="T71" fmla="*/ 357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3" h="409">
                  <a:moveTo>
                    <a:pt x="0" y="328"/>
                  </a:moveTo>
                  <a:cubicBezTo>
                    <a:pt x="1" y="316"/>
                    <a:pt x="1" y="304"/>
                    <a:pt x="2" y="292"/>
                  </a:cubicBezTo>
                  <a:cubicBezTo>
                    <a:pt x="3" y="282"/>
                    <a:pt x="3" y="272"/>
                    <a:pt x="5" y="262"/>
                  </a:cubicBezTo>
                  <a:cubicBezTo>
                    <a:pt x="6" y="261"/>
                    <a:pt x="6" y="258"/>
                    <a:pt x="8" y="257"/>
                  </a:cubicBezTo>
                  <a:cubicBezTo>
                    <a:pt x="8" y="257"/>
                    <a:pt x="8" y="257"/>
                    <a:pt x="8" y="257"/>
                  </a:cubicBezTo>
                  <a:cubicBezTo>
                    <a:pt x="9" y="245"/>
                    <a:pt x="11" y="232"/>
                    <a:pt x="12" y="220"/>
                  </a:cubicBezTo>
                  <a:cubicBezTo>
                    <a:pt x="13" y="206"/>
                    <a:pt x="16" y="192"/>
                    <a:pt x="18" y="179"/>
                  </a:cubicBezTo>
                  <a:cubicBezTo>
                    <a:pt x="19" y="169"/>
                    <a:pt x="22" y="160"/>
                    <a:pt x="23" y="150"/>
                  </a:cubicBezTo>
                  <a:cubicBezTo>
                    <a:pt x="24" y="142"/>
                    <a:pt x="26" y="135"/>
                    <a:pt x="29" y="127"/>
                  </a:cubicBezTo>
                  <a:cubicBezTo>
                    <a:pt x="29" y="126"/>
                    <a:pt x="29" y="125"/>
                    <a:pt x="29" y="125"/>
                  </a:cubicBezTo>
                  <a:cubicBezTo>
                    <a:pt x="30" y="116"/>
                    <a:pt x="31" y="108"/>
                    <a:pt x="32" y="100"/>
                  </a:cubicBezTo>
                  <a:cubicBezTo>
                    <a:pt x="34" y="88"/>
                    <a:pt x="35" y="76"/>
                    <a:pt x="40" y="65"/>
                  </a:cubicBezTo>
                  <a:cubicBezTo>
                    <a:pt x="43" y="59"/>
                    <a:pt x="46" y="53"/>
                    <a:pt x="50" y="47"/>
                  </a:cubicBezTo>
                  <a:cubicBezTo>
                    <a:pt x="52" y="44"/>
                    <a:pt x="55" y="42"/>
                    <a:pt x="57" y="39"/>
                  </a:cubicBezTo>
                  <a:cubicBezTo>
                    <a:pt x="59" y="36"/>
                    <a:pt x="61" y="35"/>
                    <a:pt x="64" y="33"/>
                  </a:cubicBezTo>
                  <a:cubicBezTo>
                    <a:pt x="64" y="33"/>
                    <a:pt x="65" y="33"/>
                    <a:pt x="65" y="33"/>
                  </a:cubicBezTo>
                  <a:cubicBezTo>
                    <a:pt x="67" y="31"/>
                    <a:pt x="69" y="30"/>
                    <a:pt x="71" y="29"/>
                  </a:cubicBezTo>
                  <a:cubicBezTo>
                    <a:pt x="74" y="26"/>
                    <a:pt x="75" y="23"/>
                    <a:pt x="77" y="20"/>
                  </a:cubicBezTo>
                  <a:cubicBezTo>
                    <a:pt x="79" y="18"/>
                    <a:pt x="80" y="15"/>
                    <a:pt x="83" y="13"/>
                  </a:cubicBezTo>
                  <a:cubicBezTo>
                    <a:pt x="84" y="13"/>
                    <a:pt x="85" y="13"/>
                    <a:pt x="86" y="12"/>
                  </a:cubicBezTo>
                  <a:cubicBezTo>
                    <a:pt x="87" y="11"/>
                    <a:pt x="88" y="10"/>
                    <a:pt x="89" y="9"/>
                  </a:cubicBezTo>
                  <a:cubicBezTo>
                    <a:pt x="90" y="6"/>
                    <a:pt x="91" y="4"/>
                    <a:pt x="94" y="4"/>
                  </a:cubicBezTo>
                  <a:cubicBezTo>
                    <a:pt x="97" y="3"/>
                    <a:pt x="101" y="3"/>
                    <a:pt x="104" y="3"/>
                  </a:cubicBezTo>
                  <a:cubicBezTo>
                    <a:pt x="107" y="2"/>
                    <a:pt x="109" y="0"/>
                    <a:pt x="113" y="0"/>
                  </a:cubicBezTo>
                  <a:cubicBezTo>
                    <a:pt x="116" y="0"/>
                    <a:pt x="119" y="0"/>
                    <a:pt x="122" y="1"/>
                  </a:cubicBezTo>
                  <a:cubicBezTo>
                    <a:pt x="136" y="6"/>
                    <a:pt x="147" y="16"/>
                    <a:pt x="156" y="26"/>
                  </a:cubicBezTo>
                  <a:cubicBezTo>
                    <a:pt x="158" y="28"/>
                    <a:pt x="160" y="30"/>
                    <a:pt x="162" y="33"/>
                  </a:cubicBezTo>
                  <a:cubicBezTo>
                    <a:pt x="163" y="34"/>
                    <a:pt x="164" y="34"/>
                    <a:pt x="165" y="35"/>
                  </a:cubicBezTo>
                  <a:cubicBezTo>
                    <a:pt x="166" y="37"/>
                    <a:pt x="166" y="38"/>
                    <a:pt x="165" y="40"/>
                  </a:cubicBezTo>
                  <a:cubicBezTo>
                    <a:pt x="164" y="43"/>
                    <a:pt x="164" y="45"/>
                    <a:pt x="164" y="49"/>
                  </a:cubicBezTo>
                  <a:cubicBezTo>
                    <a:pt x="164" y="51"/>
                    <a:pt x="165" y="52"/>
                    <a:pt x="165" y="54"/>
                  </a:cubicBezTo>
                  <a:cubicBezTo>
                    <a:pt x="166" y="56"/>
                    <a:pt x="167" y="58"/>
                    <a:pt x="168" y="60"/>
                  </a:cubicBezTo>
                  <a:cubicBezTo>
                    <a:pt x="169" y="64"/>
                    <a:pt x="170" y="67"/>
                    <a:pt x="171" y="70"/>
                  </a:cubicBezTo>
                  <a:cubicBezTo>
                    <a:pt x="173" y="76"/>
                    <a:pt x="175" y="82"/>
                    <a:pt x="176" y="88"/>
                  </a:cubicBezTo>
                  <a:cubicBezTo>
                    <a:pt x="178" y="95"/>
                    <a:pt x="180" y="101"/>
                    <a:pt x="180" y="108"/>
                  </a:cubicBezTo>
                  <a:cubicBezTo>
                    <a:pt x="181" y="116"/>
                    <a:pt x="182" y="124"/>
                    <a:pt x="183" y="132"/>
                  </a:cubicBezTo>
                  <a:cubicBezTo>
                    <a:pt x="185" y="139"/>
                    <a:pt x="186" y="146"/>
                    <a:pt x="185" y="153"/>
                  </a:cubicBezTo>
                  <a:cubicBezTo>
                    <a:pt x="184" y="156"/>
                    <a:pt x="184" y="159"/>
                    <a:pt x="183" y="162"/>
                  </a:cubicBezTo>
                  <a:cubicBezTo>
                    <a:pt x="183" y="163"/>
                    <a:pt x="183" y="164"/>
                    <a:pt x="183" y="164"/>
                  </a:cubicBezTo>
                  <a:cubicBezTo>
                    <a:pt x="185" y="178"/>
                    <a:pt x="182" y="191"/>
                    <a:pt x="182" y="204"/>
                  </a:cubicBezTo>
                  <a:cubicBezTo>
                    <a:pt x="183" y="218"/>
                    <a:pt x="184" y="231"/>
                    <a:pt x="185" y="245"/>
                  </a:cubicBezTo>
                  <a:cubicBezTo>
                    <a:pt x="185" y="248"/>
                    <a:pt x="185" y="252"/>
                    <a:pt x="185" y="255"/>
                  </a:cubicBezTo>
                  <a:cubicBezTo>
                    <a:pt x="185" y="257"/>
                    <a:pt x="185" y="258"/>
                    <a:pt x="185" y="260"/>
                  </a:cubicBezTo>
                  <a:cubicBezTo>
                    <a:pt x="186" y="262"/>
                    <a:pt x="186" y="264"/>
                    <a:pt x="186" y="267"/>
                  </a:cubicBezTo>
                  <a:cubicBezTo>
                    <a:pt x="187" y="274"/>
                    <a:pt x="187" y="281"/>
                    <a:pt x="187" y="288"/>
                  </a:cubicBezTo>
                  <a:cubicBezTo>
                    <a:pt x="187" y="296"/>
                    <a:pt x="188" y="303"/>
                    <a:pt x="187" y="310"/>
                  </a:cubicBezTo>
                  <a:cubicBezTo>
                    <a:pt x="187" y="317"/>
                    <a:pt x="187" y="324"/>
                    <a:pt x="187" y="331"/>
                  </a:cubicBezTo>
                  <a:cubicBezTo>
                    <a:pt x="186" y="337"/>
                    <a:pt x="185" y="344"/>
                    <a:pt x="184" y="350"/>
                  </a:cubicBezTo>
                  <a:cubicBezTo>
                    <a:pt x="184" y="354"/>
                    <a:pt x="183" y="357"/>
                    <a:pt x="183" y="360"/>
                  </a:cubicBezTo>
                  <a:cubicBezTo>
                    <a:pt x="185" y="362"/>
                    <a:pt x="188" y="364"/>
                    <a:pt x="191" y="367"/>
                  </a:cubicBezTo>
                  <a:cubicBezTo>
                    <a:pt x="193" y="370"/>
                    <a:pt x="196" y="373"/>
                    <a:pt x="198" y="376"/>
                  </a:cubicBezTo>
                  <a:cubicBezTo>
                    <a:pt x="200" y="377"/>
                    <a:pt x="203" y="379"/>
                    <a:pt x="203" y="381"/>
                  </a:cubicBezTo>
                  <a:cubicBezTo>
                    <a:pt x="203" y="382"/>
                    <a:pt x="202" y="383"/>
                    <a:pt x="201" y="383"/>
                  </a:cubicBezTo>
                  <a:cubicBezTo>
                    <a:pt x="200" y="384"/>
                    <a:pt x="199" y="386"/>
                    <a:pt x="198" y="387"/>
                  </a:cubicBezTo>
                  <a:cubicBezTo>
                    <a:pt x="195" y="391"/>
                    <a:pt x="191" y="395"/>
                    <a:pt x="187" y="397"/>
                  </a:cubicBezTo>
                  <a:cubicBezTo>
                    <a:pt x="180" y="400"/>
                    <a:pt x="175" y="397"/>
                    <a:pt x="169" y="395"/>
                  </a:cubicBezTo>
                  <a:cubicBezTo>
                    <a:pt x="162" y="393"/>
                    <a:pt x="156" y="392"/>
                    <a:pt x="149" y="393"/>
                  </a:cubicBezTo>
                  <a:cubicBezTo>
                    <a:pt x="143" y="395"/>
                    <a:pt x="137" y="397"/>
                    <a:pt x="130" y="398"/>
                  </a:cubicBezTo>
                  <a:cubicBezTo>
                    <a:pt x="125" y="399"/>
                    <a:pt x="119" y="400"/>
                    <a:pt x="114" y="400"/>
                  </a:cubicBezTo>
                  <a:cubicBezTo>
                    <a:pt x="111" y="401"/>
                    <a:pt x="108" y="403"/>
                    <a:pt x="105" y="404"/>
                  </a:cubicBezTo>
                  <a:cubicBezTo>
                    <a:pt x="101" y="405"/>
                    <a:pt x="96" y="406"/>
                    <a:pt x="92" y="406"/>
                  </a:cubicBezTo>
                  <a:cubicBezTo>
                    <a:pt x="84" y="406"/>
                    <a:pt x="76" y="405"/>
                    <a:pt x="68" y="405"/>
                  </a:cubicBezTo>
                  <a:cubicBezTo>
                    <a:pt x="62" y="404"/>
                    <a:pt x="55" y="405"/>
                    <a:pt x="48" y="405"/>
                  </a:cubicBezTo>
                  <a:cubicBezTo>
                    <a:pt x="41" y="405"/>
                    <a:pt x="34" y="404"/>
                    <a:pt x="27" y="405"/>
                  </a:cubicBezTo>
                  <a:cubicBezTo>
                    <a:pt x="24" y="405"/>
                    <a:pt x="21" y="407"/>
                    <a:pt x="18" y="408"/>
                  </a:cubicBezTo>
                  <a:cubicBezTo>
                    <a:pt x="15" y="408"/>
                    <a:pt x="12" y="409"/>
                    <a:pt x="11" y="405"/>
                  </a:cubicBezTo>
                  <a:cubicBezTo>
                    <a:pt x="11" y="401"/>
                    <a:pt x="12" y="398"/>
                    <a:pt x="11" y="395"/>
                  </a:cubicBezTo>
                  <a:cubicBezTo>
                    <a:pt x="11" y="393"/>
                    <a:pt x="11" y="393"/>
                    <a:pt x="10" y="392"/>
                  </a:cubicBezTo>
                  <a:cubicBezTo>
                    <a:pt x="8" y="391"/>
                    <a:pt x="8" y="390"/>
                    <a:pt x="8" y="388"/>
                  </a:cubicBezTo>
                  <a:cubicBezTo>
                    <a:pt x="10" y="385"/>
                    <a:pt x="11" y="382"/>
                    <a:pt x="9" y="379"/>
                  </a:cubicBezTo>
                  <a:cubicBezTo>
                    <a:pt x="8" y="376"/>
                    <a:pt x="7" y="374"/>
                    <a:pt x="6" y="371"/>
                  </a:cubicBezTo>
                  <a:cubicBezTo>
                    <a:pt x="4" y="366"/>
                    <a:pt x="2" y="362"/>
                    <a:pt x="2" y="357"/>
                  </a:cubicBezTo>
                  <a:cubicBezTo>
                    <a:pt x="1" y="347"/>
                    <a:pt x="0" y="337"/>
                    <a:pt x="0" y="328"/>
                  </a:cubicBezTo>
                  <a:close/>
                </a:path>
              </a:pathLst>
            </a:custGeom>
            <a:grpFill/>
            <a:ln>
              <a:noFill/>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endParaRPr lang="en-ZA" sz="1000" dirty="0">
                <a:solidFill>
                  <a:srgbClr val="C00000"/>
                </a:solidFill>
                <a:highlight>
                  <a:srgbClr val="FFFF00"/>
                </a:highlight>
                <a:latin typeface="Trebuchet MS" panose="020B0603020202020204" pitchFamily="34" charset="0"/>
              </a:endParaRPr>
            </a:p>
          </p:txBody>
        </p:sp>
        <p:sp>
          <p:nvSpPr>
            <p:cNvPr id="158" name="Freeform 57">
              <a:extLst>
                <a:ext uri="{FF2B5EF4-FFF2-40B4-BE49-F238E27FC236}">
                  <a16:creationId xmlns:a16="http://schemas.microsoft.com/office/drawing/2014/main" id="{4500BF0E-9F0D-4FCC-B2E8-E499A0775320}"/>
                </a:ext>
              </a:extLst>
            </p:cNvPr>
            <p:cNvSpPr>
              <a:spLocks noEditPoints="1"/>
            </p:cNvSpPr>
            <p:nvPr/>
          </p:nvSpPr>
          <p:spPr bwMode="auto">
            <a:xfrm>
              <a:off x="10069350" y="1391848"/>
              <a:ext cx="719298" cy="1433901"/>
            </a:xfrm>
            <a:custGeom>
              <a:avLst/>
              <a:gdLst>
                <a:gd name="T0" fmla="*/ 6 w 188"/>
                <a:gd name="T1" fmla="*/ 338 h 376"/>
                <a:gd name="T2" fmla="*/ 8 w 188"/>
                <a:gd name="T3" fmla="*/ 355 h 376"/>
                <a:gd name="T4" fmla="*/ 11 w 188"/>
                <a:gd name="T5" fmla="*/ 362 h 376"/>
                <a:gd name="T6" fmla="*/ 18 w 188"/>
                <a:gd name="T7" fmla="*/ 375 h 376"/>
                <a:gd name="T8" fmla="*/ 48 w 188"/>
                <a:gd name="T9" fmla="*/ 372 h 376"/>
                <a:gd name="T10" fmla="*/ 92 w 188"/>
                <a:gd name="T11" fmla="*/ 373 h 376"/>
                <a:gd name="T12" fmla="*/ 114 w 188"/>
                <a:gd name="T13" fmla="*/ 367 h 376"/>
                <a:gd name="T14" fmla="*/ 149 w 188"/>
                <a:gd name="T15" fmla="*/ 360 h 376"/>
                <a:gd name="T16" fmla="*/ 187 w 188"/>
                <a:gd name="T17" fmla="*/ 364 h 376"/>
                <a:gd name="T18" fmla="*/ 179 w 188"/>
                <a:gd name="T19" fmla="*/ 356 h 376"/>
                <a:gd name="T20" fmla="*/ 183 w 188"/>
                <a:gd name="T21" fmla="*/ 327 h 376"/>
                <a:gd name="T22" fmla="*/ 187 w 188"/>
                <a:gd name="T23" fmla="*/ 298 h 376"/>
                <a:gd name="T24" fmla="*/ 187 w 188"/>
                <a:gd name="T25" fmla="*/ 255 h 376"/>
                <a:gd name="T26" fmla="*/ 186 w 188"/>
                <a:gd name="T27" fmla="*/ 257 h 376"/>
                <a:gd name="T28" fmla="*/ 126 w 188"/>
                <a:gd name="T29" fmla="*/ 160 h 376"/>
                <a:gd name="T30" fmla="*/ 102 w 188"/>
                <a:gd name="T31" fmla="*/ 125 h 376"/>
                <a:gd name="T32" fmla="*/ 90 w 188"/>
                <a:gd name="T33" fmla="*/ 125 h 376"/>
                <a:gd name="T34" fmla="*/ 86 w 188"/>
                <a:gd name="T35" fmla="*/ 63 h 376"/>
                <a:gd name="T36" fmla="*/ 74 w 188"/>
                <a:gd name="T37" fmla="*/ 74 h 376"/>
                <a:gd name="T38" fmla="*/ 54 w 188"/>
                <a:gd name="T39" fmla="*/ 51 h 376"/>
                <a:gd name="T40" fmla="*/ 70 w 188"/>
                <a:gd name="T41" fmla="*/ 5 h 376"/>
                <a:gd name="T42" fmla="*/ 57 w 188"/>
                <a:gd name="T43" fmla="*/ 6 h 376"/>
                <a:gd name="T44" fmla="*/ 40 w 188"/>
                <a:gd name="T45" fmla="*/ 32 h 376"/>
                <a:gd name="T46" fmla="*/ 29 w 188"/>
                <a:gd name="T47" fmla="*/ 92 h 376"/>
                <a:gd name="T48" fmla="*/ 28 w 188"/>
                <a:gd name="T49" fmla="*/ 97 h 376"/>
                <a:gd name="T50" fmla="*/ 25 w 188"/>
                <a:gd name="T51" fmla="*/ 170 h 376"/>
                <a:gd name="T52" fmla="*/ 12 w 188"/>
                <a:gd name="T53" fmla="*/ 187 h 376"/>
                <a:gd name="T54" fmla="*/ 8 w 188"/>
                <a:gd name="T55" fmla="*/ 224 h 376"/>
                <a:gd name="T56" fmla="*/ 2 w 188"/>
                <a:gd name="T57" fmla="*/ 259 h 376"/>
                <a:gd name="T58" fmla="*/ 2 w 188"/>
                <a:gd name="T59" fmla="*/ 324 h 376"/>
                <a:gd name="T60" fmla="*/ 79 w 188"/>
                <a:gd name="T61" fmla="*/ 140 h 376"/>
                <a:gd name="T62" fmla="*/ 76 w 188"/>
                <a:gd name="T63" fmla="*/ 160 h 376"/>
                <a:gd name="T64" fmla="*/ 65 w 188"/>
                <a:gd name="T65" fmla="*/ 175 h 376"/>
                <a:gd name="T66" fmla="*/ 45 w 188"/>
                <a:gd name="T67" fmla="*/ 208 h 376"/>
                <a:gd name="T68" fmla="*/ 40 w 188"/>
                <a:gd name="T69" fmla="*/ 135 h 376"/>
                <a:gd name="T70" fmla="*/ 54 w 188"/>
                <a:gd name="T71" fmla="*/ 165 h 376"/>
                <a:gd name="T72" fmla="*/ 46 w 188"/>
                <a:gd name="T73" fmla="*/ 65 h 376"/>
                <a:gd name="T74" fmla="*/ 56 w 188"/>
                <a:gd name="T75" fmla="*/ 106 h 376"/>
                <a:gd name="T76" fmla="*/ 72 w 188"/>
                <a:gd name="T77" fmla="*/ 122 h 376"/>
                <a:gd name="T78" fmla="*/ 16 w 188"/>
                <a:gd name="T79" fmla="*/ 340 h 376"/>
                <a:gd name="T80" fmla="*/ 33 w 188"/>
                <a:gd name="T81" fmla="*/ 309 h 376"/>
                <a:gd name="T82" fmla="*/ 69 w 188"/>
                <a:gd name="T83" fmla="*/ 234 h 376"/>
                <a:gd name="T84" fmla="*/ 55 w 188"/>
                <a:gd name="T85" fmla="*/ 271 h 376"/>
                <a:gd name="T86" fmla="*/ 87 w 188"/>
                <a:gd name="T87" fmla="*/ 234 h 376"/>
                <a:gd name="T88" fmla="*/ 91 w 188"/>
                <a:gd name="T89" fmla="*/ 265 h 376"/>
                <a:gd name="T90" fmla="*/ 106 w 188"/>
                <a:gd name="T91" fmla="*/ 274 h 376"/>
                <a:gd name="T92" fmla="*/ 156 w 188"/>
                <a:gd name="T93" fmla="*/ 284 h 376"/>
                <a:gd name="T94" fmla="*/ 166 w 188"/>
                <a:gd name="T95" fmla="*/ 321 h 376"/>
                <a:gd name="T96" fmla="*/ 168 w 188"/>
                <a:gd name="T97" fmla="*/ 352 h 376"/>
                <a:gd name="T98" fmla="*/ 144 w 188"/>
                <a:gd name="T99" fmla="*/ 358 h 376"/>
                <a:gd name="T100" fmla="*/ 137 w 188"/>
                <a:gd name="T101" fmla="*/ 355 h 376"/>
                <a:gd name="T102" fmla="*/ 95 w 188"/>
                <a:gd name="T103" fmla="*/ 359 h 376"/>
                <a:gd name="T104" fmla="*/ 67 w 188"/>
                <a:gd name="T105" fmla="*/ 368 h 376"/>
                <a:gd name="T106" fmla="*/ 18 w 188"/>
                <a:gd name="T107" fmla="*/ 369 h 376"/>
                <a:gd name="T108" fmla="*/ 37 w 188"/>
                <a:gd name="T109" fmla="*/ 329 h 376"/>
                <a:gd name="T110" fmla="*/ 16 w 188"/>
                <a:gd name="T111" fmla="*/ 34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8" h="376">
                  <a:moveTo>
                    <a:pt x="2" y="324"/>
                  </a:moveTo>
                  <a:cubicBezTo>
                    <a:pt x="2" y="329"/>
                    <a:pt x="4" y="333"/>
                    <a:pt x="6" y="338"/>
                  </a:cubicBezTo>
                  <a:cubicBezTo>
                    <a:pt x="7" y="341"/>
                    <a:pt x="8" y="343"/>
                    <a:pt x="9" y="346"/>
                  </a:cubicBezTo>
                  <a:cubicBezTo>
                    <a:pt x="11" y="349"/>
                    <a:pt x="10" y="352"/>
                    <a:pt x="8" y="355"/>
                  </a:cubicBezTo>
                  <a:cubicBezTo>
                    <a:pt x="8" y="357"/>
                    <a:pt x="8" y="358"/>
                    <a:pt x="10" y="359"/>
                  </a:cubicBezTo>
                  <a:cubicBezTo>
                    <a:pt x="11" y="360"/>
                    <a:pt x="11" y="360"/>
                    <a:pt x="11" y="362"/>
                  </a:cubicBezTo>
                  <a:cubicBezTo>
                    <a:pt x="12" y="365"/>
                    <a:pt x="11" y="368"/>
                    <a:pt x="11" y="372"/>
                  </a:cubicBezTo>
                  <a:cubicBezTo>
                    <a:pt x="12" y="376"/>
                    <a:pt x="15" y="375"/>
                    <a:pt x="18" y="375"/>
                  </a:cubicBezTo>
                  <a:cubicBezTo>
                    <a:pt x="21" y="374"/>
                    <a:pt x="24" y="372"/>
                    <a:pt x="27" y="372"/>
                  </a:cubicBezTo>
                  <a:cubicBezTo>
                    <a:pt x="34" y="371"/>
                    <a:pt x="41" y="372"/>
                    <a:pt x="48" y="372"/>
                  </a:cubicBezTo>
                  <a:cubicBezTo>
                    <a:pt x="55" y="372"/>
                    <a:pt x="62" y="371"/>
                    <a:pt x="68" y="372"/>
                  </a:cubicBezTo>
                  <a:cubicBezTo>
                    <a:pt x="76" y="372"/>
                    <a:pt x="84" y="373"/>
                    <a:pt x="92" y="373"/>
                  </a:cubicBezTo>
                  <a:cubicBezTo>
                    <a:pt x="96" y="373"/>
                    <a:pt x="101" y="372"/>
                    <a:pt x="105" y="371"/>
                  </a:cubicBezTo>
                  <a:cubicBezTo>
                    <a:pt x="108" y="370"/>
                    <a:pt x="111" y="368"/>
                    <a:pt x="114" y="367"/>
                  </a:cubicBezTo>
                  <a:cubicBezTo>
                    <a:pt x="119" y="367"/>
                    <a:pt x="125" y="366"/>
                    <a:pt x="130" y="365"/>
                  </a:cubicBezTo>
                  <a:cubicBezTo>
                    <a:pt x="137" y="364"/>
                    <a:pt x="143" y="362"/>
                    <a:pt x="149" y="360"/>
                  </a:cubicBezTo>
                  <a:cubicBezTo>
                    <a:pt x="156" y="359"/>
                    <a:pt x="162" y="360"/>
                    <a:pt x="169" y="362"/>
                  </a:cubicBezTo>
                  <a:cubicBezTo>
                    <a:pt x="175" y="364"/>
                    <a:pt x="180" y="367"/>
                    <a:pt x="187" y="364"/>
                  </a:cubicBezTo>
                  <a:cubicBezTo>
                    <a:pt x="187" y="364"/>
                    <a:pt x="187" y="364"/>
                    <a:pt x="187" y="364"/>
                  </a:cubicBezTo>
                  <a:cubicBezTo>
                    <a:pt x="184" y="362"/>
                    <a:pt x="182" y="359"/>
                    <a:pt x="179" y="356"/>
                  </a:cubicBezTo>
                  <a:cubicBezTo>
                    <a:pt x="176" y="352"/>
                    <a:pt x="179" y="338"/>
                    <a:pt x="183" y="327"/>
                  </a:cubicBezTo>
                  <a:cubicBezTo>
                    <a:pt x="183" y="327"/>
                    <a:pt x="183" y="327"/>
                    <a:pt x="183" y="327"/>
                  </a:cubicBezTo>
                  <a:cubicBezTo>
                    <a:pt x="183" y="324"/>
                    <a:pt x="184" y="321"/>
                    <a:pt x="184" y="317"/>
                  </a:cubicBezTo>
                  <a:cubicBezTo>
                    <a:pt x="185" y="311"/>
                    <a:pt x="186" y="304"/>
                    <a:pt x="187" y="298"/>
                  </a:cubicBezTo>
                  <a:cubicBezTo>
                    <a:pt x="187" y="291"/>
                    <a:pt x="187" y="284"/>
                    <a:pt x="187" y="277"/>
                  </a:cubicBezTo>
                  <a:cubicBezTo>
                    <a:pt x="188" y="270"/>
                    <a:pt x="187" y="263"/>
                    <a:pt x="187" y="255"/>
                  </a:cubicBezTo>
                  <a:cubicBezTo>
                    <a:pt x="187" y="254"/>
                    <a:pt x="187" y="252"/>
                    <a:pt x="187" y="251"/>
                  </a:cubicBezTo>
                  <a:cubicBezTo>
                    <a:pt x="187" y="252"/>
                    <a:pt x="186" y="254"/>
                    <a:pt x="186" y="257"/>
                  </a:cubicBezTo>
                  <a:cubicBezTo>
                    <a:pt x="184" y="273"/>
                    <a:pt x="177" y="280"/>
                    <a:pt x="161" y="261"/>
                  </a:cubicBezTo>
                  <a:cubicBezTo>
                    <a:pt x="145" y="242"/>
                    <a:pt x="124" y="216"/>
                    <a:pt x="126" y="160"/>
                  </a:cubicBezTo>
                  <a:cubicBezTo>
                    <a:pt x="128" y="109"/>
                    <a:pt x="109" y="123"/>
                    <a:pt x="105" y="127"/>
                  </a:cubicBezTo>
                  <a:cubicBezTo>
                    <a:pt x="102" y="125"/>
                    <a:pt x="102" y="125"/>
                    <a:pt x="102" y="125"/>
                  </a:cubicBezTo>
                  <a:cubicBezTo>
                    <a:pt x="101" y="126"/>
                    <a:pt x="101" y="127"/>
                    <a:pt x="101" y="127"/>
                  </a:cubicBezTo>
                  <a:cubicBezTo>
                    <a:pt x="97" y="127"/>
                    <a:pt x="93" y="125"/>
                    <a:pt x="90" y="125"/>
                  </a:cubicBezTo>
                  <a:cubicBezTo>
                    <a:pt x="89" y="123"/>
                    <a:pt x="89" y="121"/>
                    <a:pt x="88" y="119"/>
                  </a:cubicBezTo>
                  <a:cubicBezTo>
                    <a:pt x="86" y="104"/>
                    <a:pt x="82" y="84"/>
                    <a:pt x="86" y="63"/>
                  </a:cubicBezTo>
                  <a:cubicBezTo>
                    <a:pt x="89" y="42"/>
                    <a:pt x="93" y="10"/>
                    <a:pt x="88" y="27"/>
                  </a:cubicBezTo>
                  <a:cubicBezTo>
                    <a:pt x="83" y="45"/>
                    <a:pt x="76" y="63"/>
                    <a:pt x="74" y="74"/>
                  </a:cubicBezTo>
                  <a:cubicBezTo>
                    <a:pt x="72" y="85"/>
                    <a:pt x="72" y="93"/>
                    <a:pt x="65" y="82"/>
                  </a:cubicBezTo>
                  <a:cubicBezTo>
                    <a:pt x="58" y="71"/>
                    <a:pt x="54" y="65"/>
                    <a:pt x="54" y="51"/>
                  </a:cubicBezTo>
                  <a:cubicBezTo>
                    <a:pt x="53" y="38"/>
                    <a:pt x="54" y="32"/>
                    <a:pt x="54" y="31"/>
                  </a:cubicBezTo>
                  <a:cubicBezTo>
                    <a:pt x="53" y="29"/>
                    <a:pt x="62" y="12"/>
                    <a:pt x="70" y="5"/>
                  </a:cubicBezTo>
                  <a:cubicBezTo>
                    <a:pt x="74" y="1"/>
                    <a:pt x="69" y="0"/>
                    <a:pt x="62" y="2"/>
                  </a:cubicBezTo>
                  <a:cubicBezTo>
                    <a:pt x="60" y="3"/>
                    <a:pt x="58" y="4"/>
                    <a:pt x="57" y="6"/>
                  </a:cubicBezTo>
                  <a:cubicBezTo>
                    <a:pt x="55" y="9"/>
                    <a:pt x="52" y="11"/>
                    <a:pt x="50" y="14"/>
                  </a:cubicBezTo>
                  <a:cubicBezTo>
                    <a:pt x="46" y="20"/>
                    <a:pt x="43" y="26"/>
                    <a:pt x="40" y="32"/>
                  </a:cubicBezTo>
                  <a:cubicBezTo>
                    <a:pt x="35" y="43"/>
                    <a:pt x="34" y="55"/>
                    <a:pt x="32" y="67"/>
                  </a:cubicBezTo>
                  <a:cubicBezTo>
                    <a:pt x="31" y="75"/>
                    <a:pt x="30" y="83"/>
                    <a:pt x="29" y="92"/>
                  </a:cubicBezTo>
                  <a:cubicBezTo>
                    <a:pt x="29" y="92"/>
                    <a:pt x="29" y="93"/>
                    <a:pt x="29" y="94"/>
                  </a:cubicBezTo>
                  <a:cubicBezTo>
                    <a:pt x="28" y="95"/>
                    <a:pt x="28" y="96"/>
                    <a:pt x="28" y="97"/>
                  </a:cubicBezTo>
                  <a:cubicBezTo>
                    <a:pt x="27" y="108"/>
                    <a:pt x="27" y="122"/>
                    <a:pt x="26" y="139"/>
                  </a:cubicBezTo>
                  <a:cubicBezTo>
                    <a:pt x="26" y="150"/>
                    <a:pt x="25" y="161"/>
                    <a:pt x="25" y="170"/>
                  </a:cubicBezTo>
                  <a:cubicBezTo>
                    <a:pt x="21" y="171"/>
                    <a:pt x="16" y="173"/>
                    <a:pt x="13" y="178"/>
                  </a:cubicBezTo>
                  <a:cubicBezTo>
                    <a:pt x="12" y="181"/>
                    <a:pt x="12" y="184"/>
                    <a:pt x="12" y="187"/>
                  </a:cubicBezTo>
                  <a:cubicBezTo>
                    <a:pt x="11" y="199"/>
                    <a:pt x="9" y="212"/>
                    <a:pt x="8" y="224"/>
                  </a:cubicBezTo>
                  <a:cubicBezTo>
                    <a:pt x="8" y="224"/>
                    <a:pt x="8" y="224"/>
                    <a:pt x="8" y="224"/>
                  </a:cubicBezTo>
                  <a:cubicBezTo>
                    <a:pt x="6" y="225"/>
                    <a:pt x="6" y="228"/>
                    <a:pt x="5" y="229"/>
                  </a:cubicBezTo>
                  <a:cubicBezTo>
                    <a:pt x="3" y="239"/>
                    <a:pt x="3" y="249"/>
                    <a:pt x="2" y="259"/>
                  </a:cubicBezTo>
                  <a:cubicBezTo>
                    <a:pt x="1" y="271"/>
                    <a:pt x="1" y="283"/>
                    <a:pt x="0" y="295"/>
                  </a:cubicBezTo>
                  <a:cubicBezTo>
                    <a:pt x="0" y="304"/>
                    <a:pt x="1" y="314"/>
                    <a:pt x="2" y="324"/>
                  </a:cubicBezTo>
                  <a:close/>
                  <a:moveTo>
                    <a:pt x="87" y="130"/>
                  </a:moveTo>
                  <a:cubicBezTo>
                    <a:pt x="87" y="135"/>
                    <a:pt x="85" y="141"/>
                    <a:pt x="79" y="140"/>
                  </a:cubicBezTo>
                  <a:cubicBezTo>
                    <a:pt x="71" y="139"/>
                    <a:pt x="65" y="139"/>
                    <a:pt x="70" y="143"/>
                  </a:cubicBezTo>
                  <a:cubicBezTo>
                    <a:pt x="75" y="146"/>
                    <a:pt x="77" y="152"/>
                    <a:pt x="76" y="160"/>
                  </a:cubicBezTo>
                  <a:cubicBezTo>
                    <a:pt x="75" y="167"/>
                    <a:pt x="75" y="178"/>
                    <a:pt x="71" y="174"/>
                  </a:cubicBezTo>
                  <a:cubicBezTo>
                    <a:pt x="67" y="170"/>
                    <a:pt x="61" y="166"/>
                    <a:pt x="65" y="175"/>
                  </a:cubicBezTo>
                  <a:cubicBezTo>
                    <a:pt x="69" y="183"/>
                    <a:pt x="68" y="186"/>
                    <a:pt x="61" y="197"/>
                  </a:cubicBezTo>
                  <a:cubicBezTo>
                    <a:pt x="55" y="206"/>
                    <a:pt x="49" y="221"/>
                    <a:pt x="45" y="208"/>
                  </a:cubicBezTo>
                  <a:cubicBezTo>
                    <a:pt x="45" y="203"/>
                    <a:pt x="45" y="198"/>
                    <a:pt x="44" y="191"/>
                  </a:cubicBezTo>
                  <a:cubicBezTo>
                    <a:pt x="40" y="158"/>
                    <a:pt x="40" y="141"/>
                    <a:pt x="40" y="135"/>
                  </a:cubicBezTo>
                  <a:cubicBezTo>
                    <a:pt x="40" y="129"/>
                    <a:pt x="41" y="127"/>
                    <a:pt x="44" y="143"/>
                  </a:cubicBezTo>
                  <a:cubicBezTo>
                    <a:pt x="48" y="158"/>
                    <a:pt x="58" y="199"/>
                    <a:pt x="54" y="165"/>
                  </a:cubicBezTo>
                  <a:cubicBezTo>
                    <a:pt x="50" y="131"/>
                    <a:pt x="44" y="105"/>
                    <a:pt x="44" y="88"/>
                  </a:cubicBezTo>
                  <a:cubicBezTo>
                    <a:pt x="44" y="71"/>
                    <a:pt x="46" y="48"/>
                    <a:pt x="46" y="65"/>
                  </a:cubicBezTo>
                  <a:cubicBezTo>
                    <a:pt x="47" y="83"/>
                    <a:pt x="49" y="102"/>
                    <a:pt x="53" y="111"/>
                  </a:cubicBezTo>
                  <a:cubicBezTo>
                    <a:pt x="58" y="120"/>
                    <a:pt x="61" y="127"/>
                    <a:pt x="56" y="106"/>
                  </a:cubicBezTo>
                  <a:cubicBezTo>
                    <a:pt x="51" y="85"/>
                    <a:pt x="50" y="64"/>
                    <a:pt x="55" y="79"/>
                  </a:cubicBezTo>
                  <a:cubicBezTo>
                    <a:pt x="60" y="94"/>
                    <a:pt x="66" y="117"/>
                    <a:pt x="72" y="122"/>
                  </a:cubicBezTo>
                  <a:cubicBezTo>
                    <a:pt x="74" y="125"/>
                    <a:pt x="81" y="129"/>
                    <a:pt x="87" y="130"/>
                  </a:cubicBezTo>
                  <a:close/>
                  <a:moveTo>
                    <a:pt x="16" y="340"/>
                  </a:moveTo>
                  <a:cubicBezTo>
                    <a:pt x="26" y="327"/>
                    <a:pt x="32" y="318"/>
                    <a:pt x="35" y="312"/>
                  </a:cubicBezTo>
                  <a:cubicBezTo>
                    <a:pt x="37" y="307"/>
                    <a:pt x="39" y="303"/>
                    <a:pt x="33" y="309"/>
                  </a:cubicBezTo>
                  <a:cubicBezTo>
                    <a:pt x="28" y="314"/>
                    <a:pt x="27" y="309"/>
                    <a:pt x="39" y="290"/>
                  </a:cubicBezTo>
                  <a:cubicBezTo>
                    <a:pt x="52" y="272"/>
                    <a:pt x="56" y="253"/>
                    <a:pt x="69" y="234"/>
                  </a:cubicBezTo>
                  <a:cubicBezTo>
                    <a:pt x="82" y="214"/>
                    <a:pt x="91" y="206"/>
                    <a:pt x="82" y="224"/>
                  </a:cubicBezTo>
                  <a:cubicBezTo>
                    <a:pt x="74" y="242"/>
                    <a:pt x="60" y="259"/>
                    <a:pt x="55" y="271"/>
                  </a:cubicBezTo>
                  <a:cubicBezTo>
                    <a:pt x="50" y="283"/>
                    <a:pt x="56" y="281"/>
                    <a:pt x="67" y="268"/>
                  </a:cubicBezTo>
                  <a:cubicBezTo>
                    <a:pt x="78" y="255"/>
                    <a:pt x="79" y="246"/>
                    <a:pt x="87" y="234"/>
                  </a:cubicBezTo>
                  <a:cubicBezTo>
                    <a:pt x="94" y="222"/>
                    <a:pt x="101" y="220"/>
                    <a:pt x="95" y="240"/>
                  </a:cubicBezTo>
                  <a:cubicBezTo>
                    <a:pt x="89" y="260"/>
                    <a:pt x="84" y="284"/>
                    <a:pt x="91" y="265"/>
                  </a:cubicBezTo>
                  <a:cubicBezTo>
                    <a:pt x="99" y="247"/>
                    <a:pt x="107" y="237"/>
                    <a:pt x="102" y="257"/>
                  </a:cubicBezTo>
                  <a:cubicBezTo>
                    <a:pt x="96" y="277"/>
                    <a:pt x="98" y="288"/>
                    <a:pt x="106" y="274"/>
                  </a:cubicBezTo>
                  <a:cubicBezTo>
                    <a:pt x="115" y="260"/>
                    <a:pt x="126" y="260"/>
                    <a:pt x="137" y="267"/>
                  </a:cubicBezTo>
                  <a:cubicBezTo>
                    <a:pt x="147" y="275"/>
                    <a:pt x="153" y="275"/>
                    <a:pt x="156" y="284"/>
                  </a:cubicBezTo>
                  <a:cubicBezTo>
                    <a:pt x="158" y="293"/>
                    <a:pt x="163" y="287"/>
                    <a:pt x="162" y="304"/>
                  </a:cubicBezTo>
                  <a:cubicBezTo>
                    <a:pt x="162" y="321"/>
                    <a:pt x="162" y="334"/>
                    <a:pt x="166" y="321"/>
                  </a:cubicBezTo>
                  <a:cubicBezTo>
                    <a:pt x="170" y="307"/>
                    <a:pt x="176" y="289"/>
                    <a:pt x="173" y="311"/>
                  </a:cubicBezTo>
                  <a:cubicBezTo>
                    <a:pt x="169" y="333"/>
                    <a:pt x="166" y="346"/>
                    <a:pt x="168" y="352"/>
                  </a:cubicBezTo>
                  <a:cubicBezTo>
                    <a:pt x="170" y="358"/>
                    <a:pt x="166" y="357"/>
                    <a:pt x="159" y="357"/>
                  </a:cubicBezTo>
                  <a:cubicBezTo>
                    <a:pt x="152" y="356"/>
                    <a:pt x="147" y="357"/>
                    <a:pt x="144" y="358"/>
                  </a:cubicBezTo>
                  <a:cubicBezTo>
                    <a:pt x="140" y="359"/>
                    <a:pt x="141" y="356"/>
                    <a:pt x="145" y="354"/>
                  </a:cubicBezTo>
                  <a:cubicBezTo>
                    <a:pt x="150" y="352"/>
                    <a:pt x="144" y="351"/>
                    <a:pt x="137" y="355"/>
                  </a:cubicBezTo>
                  <a:cubicBezTo>
                    <a:pt x="129" y="359"/>
                    <a:pt x="133" y="355"/>
                    <a:pt x="116" y="356"/>
                  </a:cubicBezTo>
                  <a:cubicBezTo>
                    <a:pt x="98" y="356"/>
                    <a:pt x="78" y="359"/>
                    <a:pt x="95" y="359"/>
                  </a:cubicBezTo>
                  <a:cubicBezTo>
                    <a:pt x="112" y="360"/>
                    <a:pt x="122" y="359"/>
                    <a:pt x="114" y="363"/>
                  </a:cubicBezTo>
                  <a:cubicBezTo>
                    <a:pt x="106" y="366"/>
                    <a:pt x="100" y="370"/>
                    <a:pt x="67" y="368"/>
                  </a:cubicBezTo>
                  <a:cubicBezTo>
                    <a:pt x="50" y="367"/>
                    <a:pt x="29" y="368"/>
                    <a:pt x="19" y="372"/>
                  </a:cubicBezTo>
                  <a:cubicBezTo>
                    <a:pt x="19" y="371"/>
                    <a:pt x="18" y="370"/>
                    <a:pt x="18" y="369"/>
                  </a:cubicBezTo>
                  <a:cubicBezTo>
                    <a:pt x="16" y="362"/>
                    <a:pt x="14" y="357"/>
                    <a:pt x="19" y="351"/>
                  </a:cubicBezTo>
                  <a:cubicBezTo>
                    <a:pt x="25" y="345"/>
                    <a:pt x="30" y="335"/>
                    <a:pt x="37" y="329"/>
                  </a:cubicBezTo>
                  <a:cubicBezTo>
                    <a:pt x="44" y="322"/>
                    <a:pt x="46" y="314"/>
                    <a:pt x="36" y="324"/>
                  </a:cubicBezTo>
                  <a:cubicBezTo>
                    <a:pt x="26" y="333"/>
                    <a:pt x="7" y="354"/>
                    <a:pt x="16" y="340"/>
                  </a:cubicBezTo>
                  <a:close/>
                </a:path>
              </a:pathLst>
            </a:custGeom>
            <a:grpFill/>
            <a:ln>
              <a:noFill/>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endParaRPr lang="en-ZA" sz="1000" dirty="0">
                <a:solidFill>
                  <a:srgbClr val="C00000"/>
                </a:solidFill>
                <a:highlight>
                  <a:srgbClr val="FFFF00"/>
                </a:highlight>
                <a:latin typeface="Trebuchet MS" panose="020B0603020202020204" pitchFamily="34" charset="0"/>
              </a:endParaRPr>
            </a:p>
          </p:txBody>
        </p:sp>
        <p:sp>
          <p:nvSpPr>
            <p:cNvPr id="159" name="Freeform 58">
              <a:extLst>
                <a:ext uri="{FF2B5EF4-FFF2-40B4-BE49-F238E27FC236}">
                  <a16:creationId xmlns:a16="http://schemas.microsoft.com/office/drawing/2014/main" id="{8E8F5226-6312-44D3-8C2D-FAADC746B104}"/>
                </a:ext>
              </a:extLst>
            </p:cNvPr>
            <p:cNvSpPr>
              <a:spLocks/>
            </p:cNvSpPr>
            <p:nvPr/>
          </p:nvSpPr>
          <p:spPr bwMode="auto">
            <a:xfrm>
              <a:off x="9574213" y="1322388"/>
              <a:ext cx="1198562" cy="1390650"/>
            </a:xfrm>
            <a:custGeom>
              <a:avLst/>
              <a:gdLst>
                <a:gd name="T0" fmla="*/ 9 w 318"/>
                <a:gd name="T1" fmla="*/ 275 h 370"/>
                <a:gd name="T2" fmla="*/ 17 w 318"/>
                <a:gd name="T3" fmla="*/ 258 h 370"/>
                <a:gd name="T4" fmla="*/ 29 w 318"/>
                <a:gd name="T5" fmla="*/ 235 h 370"/>
                <a:gd name="T6" fmla="*/ 43 w 318"/>
                <a:gd name="T7" fmla="*/ 209 h 370"/>
                <a:gd name="T8" fmla="*/ 68 w 318"/>
                <a:gd name="T9" fmla="*/ 171 h 370"/>
                <a:gd name="T10" fmla="*/ 73 w 318"/>
                <a:gd name="T11" fmla="*/ 155 h 370"/>
                <a:gd name="T12" fmla="*/ 81 w 318"/>
                <a:gd name="T13" fmla="*/ 143 h 370"/>
                <a:gd name="T14" fmla="*/ 87 w 318"/>
                <a:gd name="T15" fmla="*/ 136 h 370"/>
                <a:gd name="T16" fmla="*/ 107 w 318"/>
                <a:gd name="T17" fmla="*/ 113 h 370"/>
                <a:gd name="T18" fmla="*/ 128 w 318"/>
                <a:gd name="T19" fmla="*/ 92 h 370"/>
                <a:gd name="T20" fmla="*/ 136 w 318"/>
                <a:gd name="T21" fmla="*/ 70 h 370"/>
                <a:gd name="T22" fmla="*/ 171 w 318"/>
                <a:gd name="T23" fmla="*/ 21 h 370"/>
                <a:gd name="T24" fmla="*/ 200 w 318"/>
                <a:gd name="T25" fmla="*/ 2 h 370"/>
                <a:gd name="T26" fmla="*/ 215 w 318"/>
                <a:gd name="T27" fmla="*/ 2 h 370"/>
                <a:gd name="T28" fmla="*/ 215 w 318"/>
                <a:gd name="T29" fmla="*/ 11 h 370"/>
                <a:gd name="T30" fmla="*/ 282 w 318"/>
                <a:gd name="T31" fmla="*/ 30 h 370"/>
                <a:gd name="T32" fmla="*/ 307 w 318"/>
                <a:gd name="T33" fmla="*/ 103 h 370"/>
                <a:gd name="T34" fmla="*/ 315 w 318"/>
                <a:gd name="T35" fmla="*/ 102 h 370"/>
                <a:gd name="T36" fmla="*/ 317 w 318"/>
                <a:gd name="T37" fmla="*/ 119 h 370"/>
                <a:gd name="T38" fmla="*/ 308 w 318"/>
                <a:gd name="T39" fmla="*/ 116 h 370"/>
                <a:gd name="T40" fmla="*/ 300 w 318"/>
                <a:gd name="T41" fmla="*/ 129 h 370"/>
                <a:gd name="T42" fmla="*/ 296 w 318"/>
                <a:gd name="T43" fmla="*/ 134 h 370"/>
                <a:gd name="T44" fmla="*/ 295 w 318"/>
                <a:gd name="T45" fmla="*/ 71 h 370"/>
                <a:gd name="T46" fmla="*/ 250 w 318"/>
                <a:gd name="T47" fmla="*/ 19 h 370"/>
                <a:gd name="T48" fmla="*/ 188 w 318"/>
                <a:gd name="T49" fmla="*/ 50 h 370"/>
                <a:gd name="T50" fmla="*/ 175 w 318"/>
                <a:gd name="T51" fmla="*/ 83 h 370"/>
                <a:gd name="T52" fmla="*/ 170 w 318"/>
                <a:gd name="T53" fmla="*/ 160 h 370"/>
                <a:gd name="T54" fmla="*/ 172 w 318"/>
                <a:gd name="T55" fmla="*/ 230 h 370"/>
                <a:gd name="T56" fmla="*/ 170 w 318"/>
                <a:gd name="T57" fmla="*/ 249 h 370"/>
                <a:gd name="T58" fmla="*/ 170 w 318"/>
                <a:gd name="T59" fmla="*/ 267 h 370"/>
                <a:gd name="T60" fmla="*/ 254 w 318"/>
                <a:gd name="T61" fmla="*/ 166 h 370"/>
                <a:gd name="T62" fmla="*/ 276 w 318"/>
                <a:gd name="T63" fmla="*/ 164 h 370"/>
                <a:gd name="T64" fmla="*/ 251 w 318"/>
                <a:gd name="T65" fmla="*/ 243 h 370"/>
                <a:gd name="T66" fmla="*/ 240 w 318"/>
                <a:gd name="T67" fmla="*/ 243 h 370"/>
                <a:gd name="T68" fmla="*/ 241 w 318"/>
                <a:gd name="T69" fmla="*/ 229 h 370"/>
                <a:gd name="T70" fmla="*/ 257 w 318"/>
                <a:gd name="T71" fmla="*/ 183 h 370"/>
                <a:gd name="T72" fmla="*/ 195 w 318"/>
                <a:gd name="T73" fmla="*/ 259 h 370"/>
                <a:gd name="T74" fmla="*/ 167 w 318"/>
                <a:gd name="T75" fmla="*/ 299 h 370"/>
                <a:gd name="T76" fmla="*/ 161 w 318"/>
                <a:gd name="T77" fmla="*/ 327 h 370"/>
                <a:gd name="T78" fmla="*/ 143 w 318"/>
                <a:gd name="T79" fmla="*/ 354 h 370"/>
                <a:gd name="T80" fmla="*/ 137 w 318"/>
                <a:gd name="T81" fmla="*/ 365 h 370"/>
                <a:gd name="T82" fmla="*/ 86 w 318"/>
                <a:gd name="T83" fmla="*/ 365 h 370"/>
                <a:gd name="T84" fmla="*/ 55 w 318"/>
                <a:gd name="T85" fmla="*/ 344 h 370"/>
                <a:gd name="T86" fmla="*/ 49 w 318"/>
                <a:gd name="T87" fmla="*/ 343 h 370"/>
                <a:gd name="T88" fmla="*/ 30 w 318"/>
                <a:gd name="T89" fmla="*/ 353 h 370"/>
                <a:gd name="T90" fmla="*/ 25 w 318"/>
                <a:gd name="T91" fmla="*/ 312 h 370"/>
                <a:gd name="T92" fmla="*/ 13 w 318"/>
                <a:gd name="T93" fmla="*/ 311 h 370"/>
                <a:gd name="T94" fmla="*/ 11 w 318"/>
                <a:gd name="T95" fmla="*/ 300 h 370"/>
                <a:gd name="T96" fmla="*/ 3 w 318"/>
                <a:gd name="T97" fmla="*/ 288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18" h="370">
                  <a:moveTo>
                    <a:pt x="3" y="288"/>
                  </a:moveTo>
                  <a:cubicBezTo>
                    <a:pt x="4" y="285"/>
                    <a:pt x="8" y="279"/>
                    <a:pt x="9" y="275"/>
                  </a:cubicBezTo>
                  <a:cubicBezTo>
                    <a:pt x="10" y="271"/>
                    <a:pt x="11" y="270"/>
                    <a:pt x="12" y="266"/>
                  </a:cubicBezTo>
                  <a:cubicBezTo>
                    <a:pt x="14" y="262"/>
                    <a:pt x="16" y="261"/>
                    <a:pt x="17" y="258"/>
                  </a:cubicBezTo>
                  <a:cubicBezTo>
                    <a:pt x="18" y="255"/>
                    <a:pt x="20" y="251"/>
                    <a:pt x="21" y="247"/>
                  </a:cubicBezTo>
                  <a:cubicBezTo>
                    <a:pt x="22" y="243"/>
                    <a:pt x="26" y="239"/>
                    <a:pt x="29" y="235"/>
                  </a:cubicBezTo>
                  <a:cubicBezTo>
                    <a:pt x="32" y="231"/>
                    <a:pt x="37" y="221"/>
                    <a:pt x="38" y="220"/>
                  </a:cubicBezTo>
                  <a:cubicBezTo>
                    <a:pt x="39" y="218"/>
                    <a:pt x="42" y="214"/>
                    <a:pt x="43" y="209"/>
                  </a:cubicBezTo>
                  <a:cubicBezTo>
                    <a:pt x="45" y="203"/>
                    <a:pt x="55" y="190"/>
                    <a:pt x="61" y="184"/>
                  </a:cubicBezTo>
                  <a:cubicBezTo>
                    <a:pt x="67" y="178"/>
                    <a:pt x="68" y="176"/>
                    <a:pt x="68" y="171"/>
                  </a:cubicBezTo>
                  <a:cubicBezTo>
                    <a:pt x="69" y="166"/>
                    <a:pt x="71" y="161"/>
                    <a:pt x="71" y="159"/>
                  </a:cubicBezTo>
                  <a:cubicBezTo>
                    <a:pt x="72" y="158"/>
                    <a:pt x="73" y="155"/>
                    <a:pt x="73" y="155"/>
                  </a:cubicBezTo>
                  <a:cubicBezTo>
                    <a:pt x="73" y="155"/>
                    <a:pt x="74" y="150"/>
                    <a:pt x="77" y="146"/>
                  </a:cubicBezTo>
                  <a:cubicBezTo>
                    <a:pt x="80" y="143"/>
                    <a:pt x="81" y="143"/>
                    <a:pt x="81" y="143"/>
                  </a:cubicBezTo>
                  <a:cubicBezTo>
                    <a:pt x="81" y="143"/>
                    <a:pt x="81" y="142"/>
                    <a:pt x="81" y="141"/>
                  </a:cubicBezTo>
                  <a:cubicBezTo>
                    <a:pt x="81" y="140"/>
                    <a:pt x="85" y="137"/>
                    <a:pt x="87" y="136"/>
                  </a:cubicBezTo>
                  <a:cubicBezTo>
                    <a:pt x="90" y="135"/>
                    <a:pt x="89" y="133"/>
                    <a:pt x="91" y="131"/>
                  </a:cubicBezTo>
                  <a:cubicBezTo>
                    <a:pt x="92" y="128"/>
                    <a:pt x="100" y="121"/>
                    <a:pt x="107" y="113"/>
                  </a:cubicBezTo>
                  <a:cubicBezTo>
                    <a:pt x="114" y="106"/>
                    <a:pt x="127" y="96"/>
                    <a:pt x="129" y="95"/>
                  </a:cubicBezTo>
                  <a:cubicBezTo>
                    <a:pt x="131" y="94"/>
                    <a:pt x="128" y="94"/>
                    <a:pt x="128" y="92"/>
                  </a:cubicBezTo>
                  <a:cubicBezTo>
                    <a:pt x="127" y="91"/>
                    <a:pt x="128" y="89"/>
                    <a:pt x="129" y="86"/>
                  </a:cubicBezTo>
                  <a:cubicBezTo>
                    <a:pt x="131" y="82"/>
                    <a:pt x="133" y="76"/>
                    <a:pt x="136" y="70"/>
                  </a:cubicBezTo>
                  <a:cubicBezTo>
                    <a:pt x="139" y="63"/>
                    <a:pt x="143" y="56"/>
                    <a:pt x="151" y="45"/>
                  </a:cubicBezTo>
                  <a:cubicBezTo>
                    <a:pt x="159" y="33"/>
                    <a:pt x="162" y="28"/>
                    <a:pt x="171" y="21"/>
                  </a:cubicBezTo>
                  <a:cubicBezTo>
                    <a:pt x="181" y="13"/>
                    <a:pt x="191" y="5"/>
                    <a:pt x="196" y="3"/>
                  </a:cubicBezTo>
                  <a:cubicBezTo>
                    <a:pt x="200" y="0"/>
                    <a:pt x="199" y="1"/>
                    <a:pt x="200" y="2"/>
                  </a:cubicBezTo>
                  <a:cubicBezTo>
                    <a:pt x="201" y="4"/>
                    <a:pt x="203" y="2"/>
                    <a:pt x="205" y="2"/>
                  </a:cubicBezTo>
                  <a:cubicBezTo>
                    <a:pt x="208" y="1"/>
                    <a:pt x="211" y="1"/>
                    <a:pt x="215" y="2"/>
                  </a:cubicBezTo>
                  <a:cubicBezTo>
                    <a:pt x="219" y="4"/>
                    <a:pt x="216" y="5"/>
                    <a:pt x="215" y="7"/>
                  </a:cubicBezTo>
                  <a:cubicBezTo>
                    <a:pt x="214" y="9"/>
                    <a:pt x="215" y="11"/>
                    <a:pt x="215" y="11"/>
                  </a:cubicBezTo>
                  <a:cubicBezTo>
                    <a:pt x="229" y="6"/>
                    <a:pt x="240" y="5"/>
                    <a:pt x="250" y="8"/>
                  </a:cubicBezTo>
                  <a:cubicBezTo>
                    <a:pt x="260" y="11"/>
                    <a:pt x="270" y="19"/>
                    <a:pt x="282" y="30"/>
                  </a:cubicBezTo>
                  <a:cubicBezTo>
                    <a:pt x="293" y="41"/>
                    <a:pt x="303" y="65"/>
                    <a:pt x="306" y="80"/>
                  </a:cubicBezTo>
                  <a:cubicBezTo>
                    <a:pt x="308" y="96"/>
                    <a:pt x="307" y="103"/>
                    <a:pt x="307" y="103"/>
                  </a:cubicBezTo>
                  <a:cubicBezTo>
                    <a:pt x="307" y="103"/>
                    <a:pt x="307" y="104"/>
                    <a:pt x="309" y="103"/>
                  </a:cubicBezTo>
                  <a:cubicBezTo>
                    <a:pt x="310" y="103"/>
                    <a:pt x="312" y="102"/>
                    <a:pt x="315" y="102"/>
                  </a:cubicBezTo>
                  <a:cubicBezTo>
                    <a:pt x="318" y="102"/>
                    <a:pt x="318" y="108"/>
                    <a:pt x="318" y="113"/>
                  </a:cubicBezTo>
                  <a:cubicBezTo>
                    <a:pt x="318" y="119"/>
                    <a:pt x="317" y="119"/>
                    <a:pt x="317" y="119"/>
                  </a:cubicBezTo>
                  <a:cubicBezTo>
                    <a:pt x="317" y="119"/>
                    <a:pt x="315" y="119"/>
                    <a:pt x="314" y="118"/>
                  </a:cubicBezTo>
                  <a:cubicBezTo>
                    <a:pt x="313" y="117"/>
                    <a:pt x="310" y="115"/>
                    <a:pt x="308" y="116"/>
                  </a:cubicBezTo>
                  <a:cubicBezTo>
                    <a:pt x="307" y="118"/>
                    <a:pt x="304" y="118"/>
                    <a:pt x="304" y="118"/>
                  </a:cubicBezTo>
                  <a:cubicBezTo>
                    <a:pt x="304" y="118"/>
                    <a:pt x="302" y="123"/>
                    <a:pt x="300" y="129"/>
                  </a:cubicBezTo>
                  <a:cubicBezTo>
                    <a:pt x="299" y="132"/>
                    <a:pt x="298" y="134"/>
                    <a:pt x="296" y="136"/>
                  </a:cubicBezTo>
                  <a:cubicBezTo>
                    <a:pt x="296" y="135"/>
                    <a:pt x="296" y="135"/>
                    <a:pt x="296" y="134"/>
                  </a:cubicBezTo>
                  <a:cubicBezTo>
                    <a:pt x="295" y="124"/>
                    <a:pt x="293" y="109"/>
                    <a:pt x="293" y="103"/>
                  </a:cubicBezTo>
                  <a:cubicBezTo>
                    <a:pt x="293" y="97"/>
                    <a:pt x="296" y="80"/>
                    <a:pt x="295" y="71"/>
                  </a:cubicBezTo>
                  <a:cubicBezTo>
                    <a:pt x="295" y="62"/>
                    <a:pt x="288" y="44"/>
                    <a:pt x="282" y="36"/>
                  </a:cubicBezTo>
                  <a:cubicBezTo>
                    <a:pt x="275" y="29"/>
                    <a:pt x="263" y="20"/>
                    <a:pt x="250" y="19"/>
                  </a:cubicBezTo>
                  <a:cubicBezTo>
                    <a:pt x="238" y="17"/>
                    <a:pt x="217" y="25"/>
                    <a:pt x="208" y="31"/>
                  </a:cubicBezTo>
                  <a:cubicBezTo>
                    <a:pt x="198" y="37"/>
                    <a:pt x="190" y="47"/>
                    <a:pt x="188" y="50"/>
                  </a:cubicBezTo>
                  <a:cubicBezTo>
                    <a:pt x="186" y="53"/>
                    <a:pt x="184" y="54"/>
                    <a:pt x="182" y="61"/>
                  </a:cubicBezTo>
                  <a:cubicBezTo>
                    <a:pt x="180" y="69"/>
                    <a:pt x="176" y="73"/>
                    <a:pt x="175" y="83"/>
                  </a:cubicBezTo>
                  <a:cubicBezTo>
                    <a:pt x="174" y="92"/>
                    <a:pt x="173" y="102"/>
                    <a:pt x="172" y="110"/>
                  </a:cubicBezTo>
                  <a:cubicBezTo>
                    <a:pt x="171" y="119"/>
                    <a:pt x="170" y="144"/>
                    <a:pt x="170" y="160"/>
                  </a:cubicBezTo>
                  <a:cubicBezTo>
                    <a:pt x="170" y="176"/>
                    <a:pt x="170" y="199"/>
                    <a:pt x="170" y="209"/>
                  </a:cubicBezTo>
                  <a:cubicBezTo>
                    <a:pt x="171" y="219"/>
                    <a:pt x="172" y="229"/>
                    <a:pt x="172" y="230"/>
                  </a:cubicBezTo>
                  <a:cubicBezTo>
                    <a:pt x="172" y="231"/>
                    <a:pt x="176" y="232"/>
                    <a:pt x="176" y="238"/>
                  </a:cubicBezTo>
                  <a:cubicBezTo>
                    <a:pt x="175" y="244"/>
                    <a:pt x="172" y="249"/>
                    <a:pt x="170" y="249"/>
                  </a:cubicBezTo>
                  <a:cubicBezTo>
                    <a:pt x="170" y="249"/>
                    <a:pt x="169" y="253"/>
                    <a:pt x="168" y="256"/>
                  </a:cubicBezTo>
                  <a:cubicBezTo>
                    <a:pt x="167" y="260"/>
                    <a:pt x="167" y="267"/>
                    <a:pt x="170" y="267"/>
                  </a:cubicBezTo>
                  <a:cubicBezTo>
                    <a:pt x="170" y="267"/>
                    <a:pt x="197" y="235"/>
                    <a:pt x="213" y="216"/>
                  </a:cubicBezTo>
                  <a:cubicBezTo>
                    <a:pt x="228" y="196"/>
                    <a:pt x="247" y="173"/>
                    <a:pt x="254" y="166"/>
                  </a:cubicBezTo>
                  <a:cubicBezTo>
                    <a:pt x="260" y="160"/>
                    <a:pt x="276" y="153"/>
                    <a:pt x="284" y="150"/>
                  </a:cubicBezTo>
                  <a:cubicBezTo>
                    <a:pt x="281" y="153"/>
                    <a:pt x="278" y="158"/>
                    <a:pt x="276" y="164"/>
                  </a:cubicBezTo>
                  <a:cubicBezTo>
                    <a:pt x="272" y="174"/>
                    <a:pt x="260" y="210"/>
                    <a:pt x="259" y="217"/>
                  </a:cubicBezTo>
                  <a:cubicBezTo>
                    <a:pt x="257" y="224"/>
                    <a:pt x="251" y="242"/>
                    <a:pt x="251" y="243"/>
                  </a:cubicBezTo>
                  <a:cubicBezTo>
                    <a:pt x="251" y="245"/>
                    <a:pt x="250" y="246"/>
                    <a:pt x="248" y="246"/>
                  </a:cubicBezTo>
                  <a:cubicBezTo>
                    <a:pt x="247" y="246"/>
                    <a:pt x="243" y="244"/>
                    <a:pt x="240" y="243"/>
                  </a:cubicBezTo>
                  <a:cubicBezTo>
                    <a:pt x="237" y="242"/>
                    <a:pt x="237" y="239"/>
                    <a:pt x="238" y="238"/>
                  </a:cubicBezTo>
                  <a:cubicBezTo>
                    <a:pt x="238" y="237"/>
                    <a:pt x="239" y="233"/>
                    <a:pt x="241" y="229"/>
                  </a:cubicBezTo>
                  <a:cubicBezTo>
                    <a:pt x="243" y="225"/>
                    <a:pt x="245" y="216"/>
                    <a:pt x="247" y="210"/>
                  </a:cubicBezTo>
                  <a:cubicBezTo>
                    <a:pt x="249" y="205"/>
                    <a:pt x="257" y="183"/>
                    <a:pt x="257" y="183"/>
                  </a:cubicBezTo>
                  <a:cubicBezTo>
                    <a:pt x="257" y="183"/>
                    <a:pt x="236" y="207"/>
                    <a:pt x="228" y="217"/>
                  </a:cubicBezTo>
                  <a:cubicBezTo>
                    <a:pt x="220" y="227"/>
                    <a:pt x="208" y="243"/>
                    <a:pt x="195" y="259"/>
                  </a:cubicBezTo>
                  <a:cubicBezTo>
                    <a:pt x="182" y="276"/>
                    <a:pt x="173" y="291"/>
                    <a:pt x="172" y="293"/>
                  </a:cubicBezTo>
                  <a:cubicBezTo>
                    <a:pt x="171" y="295"/>
                    <a:pt x="169" y="298"/>
                    <a:pt x="167" y="299"/>
                  </a:cubicBezTo>
                  <a:cubicBezTo>
                    <a:pt x="166" y="300"/>
                    <a:pt x="165" y="302"/>
                    <a:pt x="164" y="305"/>
                  </a:cubicBezTo>
                  <a:cubicBezTo>
                    <a:pt x="163" y="309"/>
                    <a:pt x="161" y="323"/>
                    <a:pt x="161" y="327"/>
                  </a:cubicBezTo>
                  <a:cubicBezTo>
                    <a:pt x="161" y="331"/>
                    <a:pt x="160" y="332"/>
                    <a:pt x="156" y="336"/>
                  </a:cubicBezTo>
                  <a:cubicBezTo>
                    <a:pt x="152" y="340"/>
                    <a:pt x="145" y="350"/>
                    <a:pt x="143" y="354"/>
                  </a:cubicBezTo>
                  <a:cubicBezTo>
                    <a:pt x="141" y="357"/>
                    <a:pt x="141" y="358"/>
                    <a:pt x="141" y="360"/>
                  </a:cubicBezTo>
                  <a:cubicBezTo>
                    <a:pt x="142" y="363"/>
                    <a:pt x="140" y="362"/>
                    <a:pt x="137" y="365"/>
                  </a:cubicBezTo>
                  <a:cubicBezTo>
                    <a:pt x="133" y="369"/>
                    <a:pt x="131" y="368"/>
                    <a:pt x="120" y="369"/>
                  </a:cubicBezTo>
                  <a:cubicBezTo>
                    <a:pt x="108" y="370"/>
                    <a:pt x="97" y="369"/>
                    <a:pt x="86" y="365"/>
                  </a:cubicBezTo>
                  <a:cubicBezTo>
                    <a:pt x="76" y="361"/>
                    <a:pt x="72" y="357"/>
                    <a:pt x="66" y="353"/>
                  </a:cubicBezTo>
                  <a:cubicBezTo>
                    <a:pt x="60" y="350"/>
                    <a:pt x="57" y="346"/>
                    <a:pt x="55" y="344"/>
                  </a:cubicBezTo>
                  <a:cubicBezTo>
                    <a:pt x="53" y="342"/>
                    <a:pt x="49" y="340"/>
                    <a:pt x="48" y="340"/>
                  </a:cubicBezTo>
                  <a:cubicBezTo>
                    <a:pt x="47" y="340"/>
                    <a:pt x="49" y="343"/>
                    <a:pt x="49" y="343"/>
                  </a:cubicBezTo>
                  <a:cubicBezTo>
                    <a:pt x="49" y="343"/>
                    <a:pt x="44" y="353"/>
                    <a:pt x="40" y="357"/>
                  </a:cubicBezTo>
                  <a:cubicBezTo>
                    <a:pt x="37" y="362"/>
                    <a:pt x="34" y="357"/>
                    <a:pt x="30" y="353"/>
                  </a:cubicBezTo>
                  <a:cubicBezTo>
                    <a:pt x="27" y="350"/>
                    <a:pt x="23" y="332"/>
                    <a:pt x="23" y="324"/>
                  </a:cubicBezTo>
                  <a:cubicBezTo>
                    <a:pt x="24" y="316"/>
                    <a:pt x="25" y="313"/>
                    <a:pt x="25" y="312"/>
                  </a:cubicBezTo>
                  <a:cubicBezTo>
                    <a:pt x="25" y="311"/>
                    <a:pt x="20" y="307"/>
                    <a:pt x="19" y="306"/>
                  </a:cubicBezTo>
                  <a:cubicBezTo>
                    <a:pt x="18" y="305"/>
                    <a:pt x="13" y="311"/>
                    <a:pt x="13" y="311"/>
                  </a:cubicBezTo>
                  <a:cubicBezTo>
                    <a:pt x="13" y="311"/>
                    <a:pt x="11" y="312"/>
                    <a:pt x="8" y="310"/>
                  </a:cubicBezTo>
                  <a:cubicBezTo>
                    <a:pt x="6" y="308"/>
                    <a:pt x="11" y="300"/>
                    <a:pt x="11" y="300"/>
                  </a:cubicBezTo>
                  <a:cubicBezTo>
                    <a:pt x="11" y="300"/>
                    <a:pt x="6" y="297"/>
                    <a:pt x="3" y="295"/>
                  </a:cubicBezTo>
                  <a:cubicBezTo>
                    <a:pt x="0" y="292"/>
                    <a:pt x="2" y="292"/>
                    <a:pt x="3" y="288"/>
                  </a:cubicBezTo>
                  <a:close/>
                </a:path>
              </a:pathLst>
            </a:custGeom>
            <a:grpFill/>
            <a:ln>
              <a:noFill/>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endParaRPr lang="en-ZA" sz="1000" dirty="0">
                <a:solidFill>
                  <a:srgbClr val="C00000"/>
                </a:solidFill>
                <a:highlight>
                  <a:srgbClr val="FFFF00"/>
                </a:highlight>
                <a:latin typeface="Trebuchet MS" panose="020B0603020202020204" pitchFamily="34" charset="0"/>
              </a:endParaRPr>
            </a:p>
          </p:txBody>
        </p:sp>
        <p:sp>
          <p:nvSpPr>
            <p:cNvPr id="160" name="Freeform 59">
              <a:extLst>
                <a:ext uri="{FF2B5EF4-FFF2-40B4-BE49-F238E27FC236}">
                  <a16:creationId xmlns:a16="http://schemas.microsoft.com/office/drawing/2014/main" id="{FC8606DB-76F5-4B69-B145-B183D749644E}"/>
                </a:ext>
              </a:extLst>
            </p:cNvPr>
            <p:cNvSpPr>
              <a:spLocks/>
            </p:cNvSpPr>
            <p:nvPr/>
          </p:nvSpPr>
          <p:spPr bwMode="auto">
            <a:xfrm>
              <a:off x="10410825" y="1803401"/>
              <a:ext cx="279400" cy="158750"/>
            </a:xfrm>
            <a:custGeom>
              <a:avLst/>
              <a:gdLst>
                <a:gd name="T0" fmla="*/ 74 w 74"/>
                <a:gd name="T1" fmla="*/ 11 h 42"/>
                <a:gd name="T2" fmla="*/ 44 w 74"/>
                <a:gd name="T3" fmla="*/ 3 h 42"/>
                <a:gd name="T4" fmla="*/ 7 w 74"/>
                <a:gd name="T5" fmla="*/ 17 h 42"/>
                <a:gd name="T6" fmla="*/ 2 w 74"/>
                <a:gd name="T7" fmla="*/ 32 h 42"/>
                <a:gd name="T8" fmla="*/ 34 w 74"/>
                <a:gd name="T9" fmla="*/ 34 h 42"/>
                <a:gd name="T10" fmla="*/ 74 w 74"/>
                <a:gd name="T11" fmla="*/ 11 h 42"/>
              </a:gdLst>
              <a:ahLst/>
              <a:cxnLst>
                <a:cxn ang="0">
                  <a:pos x="T0" y="T1"/>
                </a:cxn>
                <a:cxn ang="0">
                  <a:pos x="T2" y="T3"/>
                </a:cxn>
                <a:cxn ang="0">
                  <a:pos x="T4" y="T5"/>
                </a:cxn>
                <a:cxn ang="0">
                  <a:pos x="T6" y="T7"/>
                </a:cxn>
                <a:cxn ang="0">
                  <a:pos x="T8" y="T9"/>
                </a:cxn>
                <a:cxn ang="0">
                  <a:pos x="T10" y="T11"/>
                </a:cxn>
              </a:cxnLst>
              <a:rect l="0" t="0" r="r" b="b"/>
              <a:pathLst>
                <a:path w="74" h="42">
                  <a:moveTo>
                    <a:pt x="74" y="11"/>
                  </a:moveTo>
                  <a:cubicBezTo>
                    <a:pt x="74" y="7"/>
                    <a:pt x="66" y="0"/>
                    <a:pt x="44" y="3"/>
                  </a:cubicBezTo>
                  <a:cubicBezTo>
                    <a:pt x="22" y="6"/>
                    <a:pt x="12" y="13"/>
                    <a:pt x="7" y="17"/>
                  </a:cubicBezTo>
                  <a:cubicBezTo>
                    <a:pt x="2" y="21"/>
                    <a:pt x="0" y="26"/>
                    <a:pt x="2" y="32"/>
                  </a:cubicBezTo>
                  <a:cubicBezTo>
                    <a:pt x="4" y="38"/>
                    <a:pt x="10" y="42"/>
                    <a:pt x="34" y="34"/>
                  </a:cubicBezTo>
                  <a:cubicBezTo>
                    <a:pt x="59" y="27"/>
                    <a:pt x="73" y="23"/>
                    <a:pt x="74" y="11"/>
                  </a:cubicBezTo>
                  <a:close/>
                </a:path>
              </a:pathLst>
            </a:custGeom>
            <a:grpFill/>
            <a:ln>
              <a:noFill/>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endParaRPr lang="en-ZA" sz="1000" dirty="0">
                <a:solidFill>
                  <a:srgbClr val="C00000"/>
                </a:solidFill>
                <a:highlight>
                  <a:srgbClr val="FFFF00"/>
                </a:highlight>
                <a:latin typeface="Trebuchet MS" panose="020B0603020202020204" pitchFamily="34" charset="0"/>
              </a:endParaRPr>
            </a:p>
          </p:txBody>
        </p:sp>
        <p:sp>
          <p:nvSpPr>
            <p:cNvPr id="161" name="Freeform 60">
              <a:extLst>
                <a:ext uri="{FF2B5EF4-FFF2-40B4-BE49-F238E27FC236}">
                  <a16:creationId xmlns:a16="http://schemas.microsoft.com/office/drawing/2014/main" id="{19D5C09D-99C1-4E2D-B88A-99DEF0ED1F98}"/>
                </a:ext>
              </a:extLst>
            </p:cNvPr>
            <p:cNvSpPr>
              <a:spLocks/>
            </p:cNvSpPr>
            <p:nvPr/>
          </p:nvSpPr>
          <p:spPr bwMode="auto">
            <a:xfrm>
              <a:off x="10434638" y="1811338"/>
              <a:ext cx="647700" cy="792163"/>
            </a:xfrm>
            <a:custGeom>
              <a:avLst/>
              <a:gdLst>
                <a:gd name="T0" fmla="*/ 1 w 172"/>
                <a:gd name="T1" fmla="*/ 15 h 211"/>
                <a:gd name="T2" fmla="*/ 38 w 172"/>
                <a:gd name="T3" fmla="*/ 1 h 211"/>
                <a:gd name="T4" fmla="*/ 52 w 172"/>
                <a:gd name="T5" fmla="*/ 1 h 211"/>
                <a:gd name="T6" fmla="*/ 57 w 172"/>
                <a:gd name="T7" fmla="*/ 31 h 211"/>
                <a:gd name="T8" fmla="*/ 61 w 172"/>
                <a:gd name="T9" fmla="*/ 48 h 211"/>
                <a:gd name="T10" fmla="*/ 83 w 172"/>
                <a:gd name="T11" fmla="*/ 70 h 211"/>
                <a:gd name="T12" fmla="*/ 116 w 172"/>
                <a:gd name="T13" fmla="*/ 110 h 211"/>
                <a:gd name="T14" fmla="*/ 139 w 172"/>
                <a:gd name="T15" fmla="*/ 133 h 211"/>
                <a:gd name="T16" fmla="*/ 151 w 172"/>
                <a:gd name="T17" fmla="*/ 145 h 211"/>
                <a:gd name="T18" fmla="*/ 158 w 172"/>
                <a:gd name="T19" fmla="*/ 150 h 211"/>
                <a:gd name="T20" fmla="*/ 163 w 172"/>
                <a:gd name="T21" fmla="*/ 155 h 211"/>
                <a:gd name="T22" fmla="*/ 167 w 172"/>
                <a:gd name="T23" fmla="*/ 160 h 211"/>
                <a:gd name="T24" fmla="*/ 167 w 172"/>
                <a:gd name="T25" fmla="*/ 165 h 211"/>
                <a:gd name="T26" fmla="*/ 168 w 172"/>
                <a:gd name="T27" fmla="*/ 171 h 211"/>
                <a:gd name="T28" fmla="*/ 170 w 172"/>
                <a:gd name="T29" fmla="*/ 180 h 211"/>
                <a:gd name="T30" fmla="*/ 170 w 172"/>
                <a:gd name="T31" fmla="*/ 191 h 211"/>
                <a:gd name="T32" fmla="*/ 158 w 172"/>
                <a:gd name="T33" fmla="*/ 204 h 211"/>
                <a:gd name="T34" fmla="*/ 150 w 172"/>
                <a:gd name="T35" fmla="*/ 207 h 211"/>
                <a:gd name="T36" fmla="*/ 139 w 172"/>
                <a:gd name="T37" fmla="*/ 207 h 211"/>
                <a:gd name="T38" fmla="*/ 140 w 172"/>
                <a:gd name="T39" fmla="*/ 201 h 211"/>
                <a:gd name="T40" fmla="*/ 143 w 172"/>
                <a:gd name="T41" fmla="*/ 196 h 211"/>
                <a:gd name="T42" fmla="*/ 146 w 172"/>
                <a:gd name="T43" fmla="*/ 190 h 211"/>
                <a:gd name="T44" fmla="*/ 146 w 172"/>
                <a:gd name="T45" fmla="*/ 180 h 211"/>
                <a:gd name="T46" fmla="*/ 144 w 172"/>
                <a:gd name="T47" fmla="*/ 175 h 211"/>
                <a:gd name="T48" fmla="*/ 138 w 172"/>
                <a:gd name="T49" fmla="*/ 174 h 211"/>
                <a:gd name="T50" fmla="*/ 130 w 172"/>
                <a:gd name="T51" fmla="*/ 182 h 211"/>
                <a:gd name="T52" fmla="*/ 123 w 172"/>
                <a:gd name="T53" fmla="*/ 176 h 211"/>
                <a:gd name="T54" fmla="*/ 123 w 172"/>
                <a:gd name="T55" fmla="*/ 167 h 211"/>
                <a:gd name="T56" fmla="*/ 117 w 172"/>
                <a:gd name="T57" fmla="*/ 160 h 211"/>
                <a:gd name="T58" fmla="*/ 114 w 172"/>
                <a:gd name="T59" fmla="*/ 151 h 211"/>
                <a:gd name="T60" fmla="*/ 103 w 172"/>
                <a:gd name="T61" fmla="*/ 142 h 211"/>
                <a:gd name="T62" fmla="*/ 49 w 172"/>
                <a:gd name="T63" fmla="*/ 116 h 211"/>
                <a:gd name="T64" fmla="*/ 24 w 172"/>
                <a:gd name="T65" fmla="*/ 90 h 211"/>
                <a:gd name="T66" fmla="*/ 18 w 172"/>
                <a:gd name="T67" fmla="*/ 81 h 211"/>
                <a:gd name="T68" fmla="*/ 12 w 172"/>
                <a:gd name="T69" fmla="*/ 71 h 211"/>
                <a:gd name="T70" fmla="*/ 8 w 172"/>
                <a:gd name="T71" fmla="*/ 51 h 211"/>
                <a:gd name="T72" fmla="*/ 4 w 172"/>
                <a:gd name="T73" fmla="*/ 31 h 211"/>
                <a:gd name="T74" fmla="*/ 0 w 172"/>
                <a:gd name="T75" fmla="*/ 17 h 211"/>
                <a:gd name="T76" fmla="*/ 1 w 172"/>
                <a:gd name="T77" fmla="*/ 1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2" h="211">
                  <a:moveTo>
                    <a:pt x="1" y="15"/>
                  </a:moveTo>
                  <a:cubicBezTo>
                    <a:pt x="6" y="11"/>
                    <a:pt x="16" y="4"/>
                    <a:pt x="38" y="1"/>
                  </a:cubicBezTo>
                  <a:cubicBezTo>
                    <a:pt x="44" y="0"/>
                    <a:pt x="48" y="0"/>
                    <a:pt x="52" y="1"/>
                  </a:cubicBezTo>
                  <a:cubicBezTo>
                    <a:pt x="54" y="11"/>
                    <a:pt x="57" y="26"/>
                    <a:pt x="57" y="31"/>
                  </a:cubicBezTo>
                  <a:cubicBezTo>
                    <a:pt x="57" y="37"/>
                    <a:pt x="59" y="46"/>
                    <a:pt x="61" y="48"/>
                  </a:cubicBezTo>
                  <a:cubicBezTo>
                    <a:pt x="64" y="50"/>
                    <a:pt x="72" y="55"/>
                    <a:pt x="83" y="70"/>
                  </a:cubicBezTo>
                  <a:cubicBezTo>
                    <a:pt x="94" y="85"/>
                    <a:pt x="104" y="98"/>
                    <a:pt x="116" y="110"/>
                  </a:cubicBezTo>
                  <a:cubicBezTo>
                    <a:pt x="128" y="121"/>
                    <a:pt x="134" y="127"/>
                    <a:pt x="139" y="133"/>
                  </a:cubicBezTo>
                  <a:cubicBezTo>
                    <a:pt x="144" y="139"/>
                    <a:pt x="146" y="142"/>
                    <a:pt x="151" y="145"/>
                  </a:cubicBezTo>
                  <a:cubicBezTo>
                    <a:pt x="156" y="148"/>
                    <a:pt x="157" y="148"/>
                    <a:pt x="158" y="150"/>
                  </a:cubicBezTo>
                  <a:cubicBezTo>
                    <a:pt x="160" y="152"/>
                    <a:pt x="161" y="152"/>
                    <a:pt x="163" y="155"/>
                  </a:cubicBezTo>
                  <a:cubicBezTo>
                    <a:pt x="165" y="157"/>
                    <a:pt x="168" y="158"/>
                    <a:pt x="167" y="160"/>
                  </a:cubicBezTo>
                  <a:cubicBezTo>
                    <a:pt x="166" y="163"/>
                    <a:pt x="166" y="162"/>
                    <a:pt x="167" y="165"/>
                  </a:cubicBezTo>
                  <a:cubicBezTo>
                    <a:pt x="168" y="167"/>
                    <a:pt x="169" y="169"/>
                    <a:pt x="168" y="171"/>
                  </a:cubicBezTo>
                  <a:cubicBezTo>
                    <a:pt x="167" y="173"/>
                    <a:pt x="170" y="176"/>
                    <a:pt x="170" y="180"/>
                  </a:cubicBezTo>
                  <a:cubicBezTo>
                    <a:pt x="170" y="184"/>
                    <a:pt x="172" y="188"/>
                    <a:pt x="170" y="191"/>
                  </a:cubicBezTo>
                  <a:cubicBezTo>
                    <a:pt x="168" y="194"/>
                    <a:pt x="161" y="201"/>
                    <a:pt x="158" y="204"/>
                  </a:cubicBezTo>
                  <a:cubicBezTo>
                    <a:pt x="154" y="207"/>
                    <a:pt x="150" y="207"/>
                    <a:pt x="150" y="207"/>
                  </a:cubicBezTo>
                  <a:cubicBezTo>
                    <a:pt x="150" y="207"/>
                    <a:pt x="142" y="211"/>
                    <a:pt x="139" y="207"/>
                  </a:cubicBezTo>
                  <a:cubicBezTo>
                    <a:pt x="135" y="202"/>
                    <a:pt x="140" y="201"/>
                    <a:pt x="140" y="201"/>
                  </a:cubicBezTo>
                  <a:cubicBezTo>
                    <a:pt x="140" y="201"/>
                    <a:pt x="141" y="198"/>
                    <a:pt x="143" y="196"/>
                  </a:cubicBezTo>
                  <a:cubicBezTo>
                    <a:pt x="146" y="194"/>
                    <a:pt x="146" y="190"/>
                    <a:pt x="146" y="190"/>
                  </a:cubicBezTo>
                  <a:cubicBezTo>
                    <a:pt x="146" y="190"/>
                    <a:pt x="147" y="182"/>
                    <a:pt x="146" y="180"/>
                  </a:cubicBezTo>
                  <a:cubicBezTo>
                    <a:pt x="146" y="179"/>
                    <a:pt x="147" y="177"/>
                    <a:pt x="144" y="175"/>
                  </a:cubicBezTo>
                  <a:cubicBezTo>
                    <a:pt x="142" y="174"/>
                    <a:pt x="140" y="174"/>
                    <a:pt x="138" y="174"/>
                  </a:cubicBezTo>
                  <a:cubicBezTo>
                    <a:pt x="138" y="174"/>
                    <a:pt x="137" y="181"/>
                    <a:pt x="130" y="182"/>
                  </a:cubicBezTo>
                  <a:cubicBezTo>
                    <a:pt x="122" y="182"/>
                    <a:pt x="122" y="179"/>
                    <a:pt x="123" y="176"/>
                  </a:cubicBezTo>
                  <a:cubicBezTo>
                    <a:pt x="123" y="173"/>
                    <a:pt x="124" y="168"/>
                    <a:pt x="123" y="167"/>
                  </a:cubicBezTo>
                  <a:cubicBezTo>
                    <a:pt x="121" y="165"/>
                    <a:pt x="119" y="163"/>
                    <a:pt x="117" y="160"/>
                  </a:cubicBezTo>
                  <a:cubicBezTo>
                    <a:pt x="116" y="156"/>
                    <a:pt x="114" y="152"/>
                    <a:pt x="114" y="151"/>
                  </a:cubicBezTo>
                  <a:cubicBezTo>
                    <a:pt x="113" y="150"/>
                    <a:pt x="111" y="147"/>
                    <a:pt x="103" y="142"/>
                  </a:cubicBezTo>
                  <a:cubicBezTo>
                    <a:pt x="95" y="138"/>
                    <a:pt x="62" y="125"/>
                    <a:pt x="49" y="116"/>
                  </a:cubicBezTo>
                  <a:cubicBezTo>
                    <a:pt x="36" y="107"/>
                    <a:pt x="28" y="96"/>
                    <a:pt x="24" y="90"/>
                  </a:cubicBezTo>
                  <a:cubicBezTo>
                    <a:pt x="20" y="84"/>
                    <a:pt x="20" y="83"/>
                    <a:pt x="18" y="81"/>
                  </a:cubicBezTo>
                  <a:cubicBezTo>
                    <a:pt x="16" y="79"/>
                    <a:pt x="13" y="77"/>
                    <a:pt x="12" y="71"/>
                  </a:cubicBezTo>
                  <a:cubicBezTo>
                    <a:pt x="10" y="64"/>
                    <a:pt x="9" y="56"/>
                    <a:pt x="8" y="51"/>
                  </a:cubicBezTo>
                  <a:cubicBezTo>
                    <a:pt x="7" y="46"/>
                    <a:pt x="5" y="37"/>
                    <a:pt x="4" y="31"/>
                  </a:cubicBezTo>
                  <a:cubicBezTo>
                    <a:pt x="3" y="27"/>
                    <a:pt x="1" y="23"/>
                    <a:pt x="0" y="17"/>
                  </a:cubicBezTo>
                  <a:cubicBezTo>
                    <a:pt x="0" y="16"/>
                    <a:pt x="0" y="16"/>
                    <a:pt x="1" y="15"/>
                  </a:cubicBezTo>
                  <a:close/>
                </a:path>
              </a:pathLst>
            </a:custGeom>
            <a:grpFill/>
            <a:ln>
              <a:noFill/>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endParaRPr lang="en-ZA" sz="1000" dirty="0">
                <a:solidFill>
                  <a:srgbClr val="C00000"/>
                </a:solidFill>
                <a:highlight>
                  <a:srgbClr val="FFFF00"/>
                </a:highlight>
                <a:latin typeface="Trebuchet MS" panose="020B0603020202020204" pitchFamily="34" charset="0"/>
              </a:endParaRPr>
            </a:p>
          </p:txBody>
        </p:sp>
      </p:grpSp>
      <p:sp>
        <p:nvSpPr>
          <p:cNvPr id="84" name="Rectangle 168">
            <a:extLst>
              <a:ext uri="{FF2B5EF4-FFF2-40B4-BE49-F238E27FC236}">
                <a16:creationId xmlns:a16="http://schemas.microsoft.com/office/drawing/2014/main" id="{2D07DE08-14D3-4766-A5BF-4504A33ACB11}"/>
              </a:ext>
            </a:extLst>
          </p:cNvPr>
          <p:cNvSpPr/>
          <p:nvPr/>
        </p:nvSpPr>
        <p:spPr bwMode="auto">
          <a:xfrm>
            <a:off x="3340724" y="2510058"/>
            <a:ext cx="548495" cy="581379"/>
          </a:xfrm>
          <a:prstGeom prst="rect">
            <a:avLst/>
          </a:prstGeom>
          <a:solidFill>
            <a:srgbClr val="FFFFFF"/>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IN" sz="1000" b="0" i="0" u="none" strike="noStrike" cap="none" normalizeH="0" baseline="0" dirty="0">
              <a:ln>
                <a:noFill/>
              </a:ln>
              <a:solidFill>
                <a:srgbClr val="C00000"/>
              </a:solidFill>
              <a:effectLst/>
              <a:highlight>
                <a:srgbClr val="FFFF00"/>
              </a:highlight>
              <a:latin typeface="Trebuchet MS" panose="020B0603020202020204" pitchFamily="34" charset="0"/>
              <a:ea typeface="ヒラギノ角ゴ Pro W3" pitchFamily="-112" charset="-128"/>
              <a:cs typeface="ヒラギノ角ゴ Pro W3" pitchFamily="-112" charset="-128"/>
            </a:endParaRPr>
          </a:p>
        </p:txBody>
      </p:sp>
      <p:grpSp>
        <p:nvGrpSpPr>
          <p:cNvPr id="85" name="Group 169">
            <a:extLst>
              <a:ext uri="{FF2B5EF4-FFF2-40B4-BE49-F238E27FC236}">
                <a16:creationId xmlns:a16="http://schemas.microsoft.com/office/drawing/2014/main" id="{4B3A59F6-0C92-46DB-A6F4-14C09B88DDB5}"/>
              </a:ext>
            </a:extLst>
          </p:cNvPr>
          <p:cNvGrpSpPr/>
          <p:nvPr/>
        </p:nvGrpSpPr>
        <p:grpSpPr>
          <a:xfrm>
            <a:off x="3428777" y="2591559"/>
            <a:ext cx="392774" cy="426606"/>
            <a:chOff x="3901470" y="3514932"/>
            <a:chExt cx="333686" cy="317485"/>
          </a:xfrm>
          <a:solidFill>
            <a:srgbClr val="C00000"/>
          </a:solidFill>
        </p:grpSpPr>
        <p:grpSp>
          <p:nvGrpSpPr>
            <p:cNvPr id="127" name="Group 211">
              <a:extLst>
                <a:ext uri="{FF2B5EF4-FFF2-40B4-BE49-F238E27FC236}">
                  <a16:creationId xmlns:a16="http://schemas.microsoft.com/office/drawing/2014/main" id="{F52D7A13-6BC6-451A-880F-C868B33C65BE}"/>
                </a:ext>
              </a:extLst>
            </p:cNvPr>
            <p:cNvGrpSpPr/>
            <p:nvPr/>
          </p:nvGrpSpPr>
          <p:grpSpPr>
            <a:xfrm>
              <a:off x="3901470" y="3514932"/>
              <a:ext cx="261036" cy="317485"/>
              <a:chOff x="2666263" y="1442610"/>
              <a:chExt cx="312550" cy="380138"/>
            </a:xfrm>
            <a:grpFill/>
          </p:grpSpPr>
          <p:sp>
            <p:nvSpPr>
              <p:cNvPr id="139" name="Freeform 5">
                <a:extLst>
                  <a:ext uri="{FF2B5EF4-FFF2-40B4-BE49-F238E27FC236}">
                    <a16:creationId xmlns:a16="http://schemas.microsoft.com/office/drawing/2014/main" id="{F78643B4-BBD2-46B1-8FB5-C56CEF343DF6}"/>
                  </a:ext>
                </a:extLst>
              </p:cNvPr>
              <p:cNvSpPr>
                <a:spLocks/>
              </p:cNvSpPr>
              <p:nvPr/>
            </p:nvSpPr>
            <p:spPr bwMode="auto">
              <a:xfrm>
                <a:off x="2765666" y="1527342"/>
                <a:ext cx="113744" cy="24397"/>
              </a:xfrm>
              <a:custGeom>
                <a:avLst/>
                <a:gdLst>
                  <a:gd name="T0" fmla="*/ 71 w 690"/>
                  <a:gd name="T1" fmla="*/ 0 h 148"/>
                  <a:gd name="T2" fmla="*/ 623 w 690"/>
                  <a:gd name="T3" fmla="*/ 0 h 148"/>
                  <a:gd name="T4" fmla="*/ 644 w 690"/>
                  <a:gd name="T5" fmla="*/ 10 h 148"/>
                  <a:gd name="T6" fmla="*/ 664 w 690"/>
                  <a:gd name="T7" fmla="*/ 18 h 148"/>
                  <a:gd name="T8" fmla="*/ 682 w 690"/>
                  <a:gd name="T9" fmla="*/ 36 h 148"/>
                  <a:gd name="T10" fmla="*/ 690 w 690"/>
                  <a:gd name="T11" fmla="*/ 50 h 148"/>
                  <a:gd name="T12" fmla="*/ 690 w 690"/>
                  <a:gd name="T13" fmla="*/ 76 h 148"/>
                  <a:gd name="T14" fmla="*/ 690 w 690"/>
                  <a:gd name="T15" fmla="*/ 98 h 148"/>
                  <a:gd name="T16" fmla="*/ 682 w 690"/>
                  <a:gd name="T17" fmla="*/ 120 h 148"/>
                  <a:gd name="T18" fmla="*/ 664 w 690"/>
                  <a:gd name="T19" fmla="*/ 138 h 148"/>
                  <a:gd name="T20" fmla="*/ 644 w 690"/>
                  <a:gd name="T21" fmla="*/ 148 h 148"/>
                  <a:gd name="T22" fmla="*/ 623 w 690"/>
                  <a:gd name="T23" fmla="*/ 148 h 148"/>
                  <a:gd name="T24" fmla="*/ 71 w 690"/>
                  <a:gd name="T25" fmla="*/ 148 h 148"/>
                  <a:gd name="T26" fmla="*/ 46 w 690"/>
                  <a:gd name="T27" fmla="*/ 148 h 148"/>
                  <a:gd name="T28" fmla="*/ 30 w 690"/>
                  <a:gd name="T29" fmla="*/ 138 h 148"/>
                  <a:gd name="T30" fmla="*/ 12 w 690"/>
                  <a:gd name="T31" fmla="*/ 120 h 148"/>
                  <a:gd name="T32" fmla="*/ 4 w 690"/>
                  <a:gd name="T33" fmla="*/ 98 h 148"/>
                  <a:gd name="T34" fmla="*/ 0 w 690"/>
                  <a:gd name="T35" fmla="*/ 76 h 148"/>
                  <a:gd name="T36" fmla="*/ 4 w 690"/>
                  <a:gd name="T37" fmla="*/ 50 h 148"/>
                  <a:gd name="T38" fmla="*/ 12 w 690"/>
                  <a:gd name="T39" fmla="*/ 36 h 148"/>
                  <a:gd name="T40" fmla="*/ 30 w 690"/>
                  <a:gd name="T41" fmla="*/ 18 h 148"/>
                  <a:gd name="T42" fmla="*/ 46 w 690"/>
                  <a:gd name="T43" fmla="*/ 10 h 148"/>
                  <a:gd name="T44" fmla="*/ 71 w 690"/>
                  <a:gd name="T45" fmla="*/ 0 h 148"/>
                  <a:gd name="T46" fmla="*/ 71 w 690"/>
                  <a:gd name="T47" fmla="*/ 0 h 148"/>
                  <a:gd name="T48" fmla="*/ 71 w 690"/>
                  <a:gd name="T49"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0" h="148">
                    <a:moveTo>
                      <a:pt x="71" y="0"/>
                    </a:moveTo>
                    <a:lnTo>
                      <a:pt x="623" y="0"/>
                    </a:lnTo>
                    <a:lnTo>
                      <a:pt x="644" y="10"/>
                    </a:lnTo>
                    <a:lnTo>
                      <a:pt x="664" y="18"/>
                    </a:lnTo>
                    <a:lnTo>
                      <a:pt x="682" y="36"/>
                    </a:lnTo>
                    <a:lnTo>
                      <a:pt x="690" y="50"/>
                    </a:lnTo>
                    <a:lnTo>
                      <a:pt x="690" y="76"/>
                    </a:lnTo>
                    <a:lnTo>
                      <a:pt x="690" y="98"/>
                    </a:lnTo>
                    <a:lnTo>
                      <a:pt x="682" y="120"/>
                    </a:lnTo>
                    <a:lnTo>
                      <a:pt x="664" y="138"/>
                    </a:lnTo>
                    <a:lnTo>
                      <a:pt x="644" y="148"/>
                    </a:lnTo>
                    <a:lnTo>
                      <a:pt x="623" y="148"/>
                    </a:lnTo>
                    <a:lnTo>
                      <a:pt x="71" y="148"/>
                    </a:lnTo>
                    <a:lnTo>
                      <a:pt x="46" y="148"/>
                    </a:lnTo>
                    <a:lnTo>
                      <a:pt x="30" y="138"/>
                    </a:lnTo>
                    <a:lnTo>
                      <a:pt x="12" y="120"/>
                    </a:lnTo>
                    <a:lnTo>
                      <a:pt x="4" y="98"/>
                    </a:lnTo>
                    <a:lnTo>
                      <a:pt x="0" y="76"/>
                    </a:lnTo>
                    <a:lnTo>
                      <a:pt x="4" y="50"/>
                    </a:lnTo>
                    <a:lnTo>
                      <a:pt x="12" y="36"/>
                    </a:lnTo>
                    <a:lnTo>
                      <a:pt x="30" y="18"/>
                    </a:lnTo>
                    <a:lnTo>
                      <a:pt x="46" y="10"/>
                    </a:lnTo>
                    <a:lnTo>
                      <a:pt x="71" y="0"/>
                    </a:lnTo>
                    <a:lnTo>
                      <a:pt x="71" y="0"/>
                    </a:lnTo>
                    <a:lnTo>
                      <a:pt x="7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000" dirty="0">
                  <a:solidFill>
                    <a:srgbClr val="C00000"/>
                  </a:solidFill>
                  <a:highlight>
                    <a:srgbClr val="FFFF00"/>
                  </a:highlight>
                  <a:latin typeface="Trebuchet MS" panose="020B0603020202020204" pitchFamily="34" charset="0"/>
                </a:endParaRPr>
              </a:p>
            </p:txBody>
          </p:sp>
          <p:sp>
            <p:nvSpPr>
              <p:cNvPr id="140" name="Freeform 6">
                <a:extLst>
                  <a:ext uri="{FF2B5EF4-FFF2-40B4-BE49-F238E27FC236}">
                    <a16:creationId xmlns:a16="http://schemas.microsoft.com/office/drawing/2014/main" id="{511B4E04-E3A6-42DD-813B-8FEC8F116664}"/>
                  </a:ext>
                </a:extLst>
              </p:cNvPr>
              <p:cNvSpPr>
                <a:spLocks/>
              </p:cNvSpPr>
              <p:nvPr/>
            </p:nvSpPr>
            <p:spPr bwMode="auto">
              <a:xfrm>
                <a:off x="2757753" y="1442610"/>
                <a:ext cx="129570" cy="72863"/>
              </a:xfrm>
              <a:custGeom>
                <a:avLst/>
                <a:gdLst>
                  <a:gd name="T0" fmla="*/ 169 w 786"/>
                  <a:gd name="T1" fmla="*/ 0 h 442"/>
                  <a:gd name="T2" fmla="*/ 173 w 786"/>
                  <a:gd name="T3" fmla="*/ 8 h 442"/>
                  <a:gd name="T4" fmla="*/ 195 w 786"/>
                  <a:gd name="T5" fmla="*/ 24 h 442"/>
                  <a:gd name="T6" fmla="*/ 219 w 786"/>
                  <a:gd name="T7" fmla="*/ 48 h 442"/>
                  <a:gd name="T8" fmla="*/ 247 w 786"/>
                  <a:gd name="T9" fmla="*/ 72 h 442"/>
                  <a:gd name="T10" fmla="*/ 281 w 786"/>
                  <a:gd name="T11" fmla="*/ 92 h 442"/>
                  <a:gd name="T12" fmla="*/ 310 w 786"/>
                  <a:gd name="T13" fmla="*/ 109 h 442"/>
                  <a:gd name="T14" fmla="*/ 336 w 786"/>
                  <a:gd name="T15" fmla="*/ 113 h 442"/>
                  <a:gd name="T16" fmla="*/ 360 w 786"/>
                  <a:gd name="T17" fmla="*/ 96 h 442"/>
                  <a:gd name="T18" fmla="*/ 380 w 786"/>
                  <a:gd name="T19" fmla="*/ 68 h 442"/>
                  <a:gd name="T20" fmla="*/ 406 w 786"/>
                  <a:gd name="T21" fmla="*/ 32 h 442"/>
                  <a:gd name="T22" fmla="*/ 426 w 786"/>
                  <a:gd name="T23" fmla="*/ 8 h 442"/>
                  <a:gd name="T24" fmla="*/ 450 w 786"/>
                  <a:gd name="T25" fmla="*/ 0 h 442"/>
                  <a:gd name="T26" fmla="*/ 472 w 786"/>
                  <a:gd name="T27" fmla="*/ 16 h 442"/>
                  <a:gd name="T28" fmla="*/ 497 w 786"/>
                  <a:gd name="T29" fmla="*/ 44 h 442"/>
                  <a:gd name="T30" fmla="*/ 517 w 786"/>
                  <a:gd name="T31" fmla="*/ 76 h 442"/>
                  <a:gd name="T32" fmla="*/ 543 w 786"/>
                  <a:gd name="T33" fmla="*/ 100 h 442"/>
                  <a:gd name="T34" fmla="*/ 563 w 786"/>
                  <a:gd name="T35" fmla="*/ 113 h 442"/>
                  <a:gd name="T36" fmla="*/ 579 w 786"/>
                  <a:gd name="T37" fmla="*/ 96 h 442"/>
                  <a:gd name="T38" fmla="*/ 597 w 786"/>
                  <a:gd name="T39" fmla="*/ 68 h 442"/>
                  <a:gd name="T40" fmla="*/ 605 w 786"/>
                  <a:gd name="T41" fmla="*/ 40 h 442"/>
                  <a:gd name="T42" fmla="*/ 617 w 786"/>
                  <a:gd name="T43" fmla="*/ 8 h 442"/>
                  <a:gd name="T44" fmla="*/ 617 w 786"/>
                  <a:gd name="T45" fmla="*/ 0 h 442"/>
                  <a:gd name="T46" fmla="*/ 671 w 786"/>
                  <a:gd name="T47" fmla="*/ 8 h 442"/>
                  <a:gd name="T48" fmla="*/ 716 w 786"/>
                  <a:gd name="T49" fmla="*/ 44 h 442"/>
                  <a:gd name="T50" fmla="*/ 758 w 786"/>
                  <a:gd name="T51" fmla="*/ 92 h 442"/>
                  <a:gd name="T52" fmla="*/ 778 w 786"/>
                  <a:gd name="T53" fmla="*/ 149 h 442"/>
                  <a:gd name="T54" fmla="*/ 786 w 786"/>
                  <a:gd name="T55" fmla="*/ 219 h 442"/>
                  <a:gd name="T56" fmla="*/ 778 w 786"/>
                  <a:gd name="T57" fmla="*/ 287 h 442"/>
                  <a:gd name="T58" fmla="*/ 758 w 786"/>
                  <a:gd name="T59" fmla="*/ 351 h 442"/>
                  <a:gd name="T60" fmla="*/ 716 w 786"/>
                  <a:gd name="T61" fmla="*/ 396 h 442"/>
                  <a:gd name="T62" fmla="*/ 671 w 786"/>
                  <a:gd name="T63" fmla="*/ 434 h 442"/>
                  <a:gd name="T64" fmla="*/ 617 w 786"/>
                  <a:gd name="T65" fmla="*/ 442 h 442"/>
                  <a:gd name="T66" fmla="*/ 169 w 786"/>
                  <a:gd name="T67" fmla="*/ 442 h 442"/>
                  <a:gd name="T68" fmla="*/ 115 w 786"/>
                  <a:gd name="T69" fmla="*/ 434 h 442"/>
                  <a:gd name="T70" fmla="*/ 70 w 786"/>
                  <a:gd name="T71" fmla="*/ 396 h 442"/>
                  <a:gd name="T72" fmla="*/ 32 w 786"/>
                  <a:gd name="T73" fmla="*/ 351 h 442"/>
                  <a:gd name="T74" fmla="*/ 8 w 786"/>
                  <a:gd name="T75" fmla="*/ 287 h 442"/>
                  <a:gd name="T76" fmla="*/ 0 w 786"/>
                  <a:gd name="T77" fmla="*/ 219 h 442"/>
                  <a:gd name="T78" fmla="*/ 8 w 786"/>
                  <a:gd name="T79" fmla="*/ 149 h 442"/>
                  <a:gd name="T80" fmla="*/ 32 w 786"/>
                  <a:gd name="T81" fmla="*/ 92 h 442"/>
                  <a:gd name="T82" fmla="*/ 70 w 786"/>
                  <a:gd name="T83" fmla="*/ 44 h 442"/>
                  <a:gd name="T84" fmla="*/ 115 w 786"/>
                  <a:gd name="T85" fmla="*/ 8 h 442"/>
                  <a:gd name="T86" fmla="*/ 169 w 786"/>
                  <a:gd name="T87" fmla="*/ 0 h 442"/>
                  <a:gd name="T88" fmla="*/ 169 w 786"/>
                  <a:gd name="T89" fmla="*/ 0 h 442"/>
                  <a:gd name="T90" fmla="*/ 169 w 786"/>
                  <a:gd name="T91" fmla="*/ 0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6" h="442">
                    <a:moveTo>
                      <a:pt x="169" y="0"/>
                    </a:moveTo>
                    <a:lnTo>
                      <a:pt x="173" y="8"/>
                    </a:lnTo>
                    <a:lnTo>
                      <a:pt x="195" y="24"/>
                    </a:lnTo>
                    <a:lnTo>
                      <a:pt x="219" y="48"/>
                    </a:lnTo>
                    <a:lnTo>
                      <a:pt x="247" y="72"/>
                    </a:lnTo>
                    <a:lnTo>
                      <a:pt x="281" y="92"/>
                    </a:lnTo>
                    <a:lnTo>
                      <a:pt x="310" y="109"/>
                    </a:lnTo>
                    <a:lnTo>
                      <a:pt x="336" y="113"/>
                    </a:lnTo>
                    <a:lnTo>
                      <a:pt x="360" y="96"/>
                    </a:lnTo>
                    <a:lnTo>
                      <a:pt x="380" y="68"/>
                    </a:lnTo>
                    <a:lnTo>
                      <a:pt x="406" y="32"/>
                    </a:lnTo>
                    <a:lnTo>
                      <a:pt x="426" y="8"/>
                    </a:lnTo>
                    <a:lnTo>
                      <a:pt x="450" y="0"/>
                    </a:lnTo>
                    <a:lnTo>
                      <a:pt x="472" y="16"/>
                    </a:lnTo>
                    <a:lnTo>
                      <a:pt x="497" y="44"/>
                    </a:lnTo>
                    <a:lnTo>
                      <a:pt x="517" y="76"/>
                    </a:lnTo>
                    <a:lnTo>
                      <a:pt x="543" y="100"/>
                    </a:lnTo>
                    <a:lnTo>
                      <a:pt x="563" y="113"/>
                    </a:lnTo>
                    <a:lnTo>
                      <a:pt x="579" y="96"/>
                    </a:lnTo>
                    <a:lnTo>
                      <a:pt x="597" y="68"/>
                    </a:lnTo>
                    <a:lnTo>
                      <a:pt x="605" y="40"/>
                    </a:lnTo>
                    <a:lnTo>
                      <a:pt x="617" y="8"/>
                    </a:lnTo>
                    <a:lnTo>
                      <a:pt x="617" y="0"/>
                    </a:lnTo>
                    <a:lnTo>
                      <a:pt x="671" y="8"/>
                    </a:lnTo>
                    <a:lnTo>
                      <a:pt x="716" y="44"/>
                    </a:lnTo>
                    <a:lnTo>
                      <a:pt x="758" y="92"/>
                    </a:lnTo>
                    <a:lnTo>
                      <a:pt x="778" y="149"/>
                    </a:lnTo>
                    <a:lnTo>
                      <a:pt x="786" y="219"/>
                    </a:lnTo>
                    <a:lnTo>
                      <a:pt x="778" y="287"/>
                    </a:lnTo>
                    <a:lnTo>
                      <a:pt x="758" y="351"/>
                    </a:lnTo>
                    <a:lnTo>
                      <a:pt x="716" y="396"/>
                    </a:lnTo>
                    <a:lnTo>
                      <a:pt x="671" y="434"/>
                    </a:lnTo>
                    <a:lnTo>
                      <a:pt x="617" y="442"/>
                    </a:lnTo>
                    <a:lnTo>
                      <a:pt x="169" y="442"/>
                    </a:lnTo>
                    <a:lnTo>
                      <a:pt x="115" y="434"/>
                    </a:lnTo>
                    <a:lnTo>
                      <a:pt x="70" y="396"/>
                    </a:lnTo>
                    <a:lnTo>
                      <a:pt x="32" y="351"/>
                    </a:lnTo>
                    <a:lnTo>
                      <a:pt x="8" y="287"/>
                    </a:lnTo>
                    <a:lnTo>
                      <a:pt x="0" y="219"/>
                    </a:lnTo>
                    <a:lnTo>
                      <a:pt x="8" y="149"/>
                    </a:lnTo>
                    <a:lnTo>
                      <a:pt x="32" y="92"/>
                    </a:lnTo>
                    <a:lnTo>
                      <a:pt x="70" y="44"/>
                    </a:lnTo>
                    <a:lnTo>
                      <a:pt x="115" y="8"/>
                    </a:lnTo>
                    <a:lnTo>
                      <a:pt x="169" y="0"/>
                    </a:lnTo>
                    <a:lnTo>
                      <a:pt x="169" y="0"/>
                    </a:lnTo>
                    <a:lnTo>
                      <a:pt x="16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000" dirty="0">
                  <a:solidFill>
                    <a:srgbClr val="C00000"/>
                  </a:solidFill>
                  <a:highlight>
                    <a:srgbClr val="FFFF00"/>
                  </a:highlight>
                  <a:latin typeface="Trebuchet MS" panose="020B0603020202020204" pitchFamily="34" charset="0"/>
                </a:endParaRPr>
              </a:p>
            </p:txBody>
          </p:sp>
          <p:sp>
            <p:nvSpPr>
              <p:cNvPr id="141" name="Freeform 7">
                <a:extLst>
                  <a:ext uri="{FF2B5EF4-FFF2-40B4-BE49-F238E27FC236}">
                    <a16:creationId xmlns:a16="http://schemas.microsoft.com/office/drawing/2014/main" id="{13228C9F-21BE-4805-AE33-C2BF9A45016D}"/>
                  </a:ext>
                </a:extLst>
              </p:cNvPr>
              <p:cNvSpPr>
                <a:spLocks/>
              </p:cNvSpPr>
              <p:nvPr/>
            </p:nvSpPr>
            <p:spPr bwMode="auto">
              <a:xfrm>
                <a:off x="2810504" y="1667627"/>
                <a:ext cx="25716" cy="19452"/>
              </a:xfrm>
              <a:custGeom>
                <a:avLst/>
                <a:gdLst>
                  <a:gd name="T0" fmla="*/ 62 w 78"/>
                  <a:gd name="T1" fmla="*/ 16 h 59"/>
                  <a:gd name="T2" fmla="*/ 2 w 78"/>
                  <a:gd name="T3" fmla="*/ 4 h 59"/>
                  <a:gd name="T4" fmla="*/ 1 w 78"/>
                  <a:gd name="T5" fmla="*/ 52 h 59"/>
                  <a:gd name="T6" fmla="*/ 62 w 78"/>
                  <a:gd name="T7" fmla="*/ 16 h 59"/>
                </a:gdLst>
                <a:ahLst/>
                <a:cxnLst>
                  <a:cxn ang="0">
                    <a:pos x="T0" y="T1"/>
                  </a:cxn>
                  <a:cxn ang="0">
                    <a:pos x="T2" y="T3"/>
                  </a:cxn>
                  <a:cxn ang="0">
                    <a:pos x="T4" y="T5"/>
                  </a:cxn>
                  <a:cxn ang="0">
                    <a:pos x="T6" y="T7"/>
                  </a:cxn>
                </a:cxnLst>
                <a:rect l="0" t="0" r="r" b="b"/>
                <a:pathLst>
                  <a:path w="78" h="59">
                    <a:moveTo>
                      <a:pt x="62" y="16"/>
                    </a:moveTo>
                    <a:cubicBezTo>
                      <a:pt x="54" y="0"/>
                      <a:pt x="27" y="4"/>
                      <a:pt x="2" y="4"/>
                    </a:cubicBezTo>
                    <a:cubicBezTo>
                      <a:pt x="0" y="18"/>
                      <a:pt x="2" y="36"/>
                      <a:pt x="1" y="52"/>
                    </a:cubicBezTo>
                    <a:cubicBezTo>
                      <a:pt x="33" y="59"/>
                      <a:pt x="78" y="49"/>
                      <a:pt x="6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000" dirty="0">
                  <a:solidFill>
                    <a:srgbClr val="C00000"/>
                  </a:solidFill>
                  <a:highlight>
                    <a:srgbClr val="FFFF00"/>
                  </a:highlight>
                  <a:latin typeface="Trebuchet MS" panose="020B0603020202020204" pitchFamily="34" charset="0"/>
                </a:endParaRPr>
              </a:p>
            </p:txBody>
          </p:sp>
          <p:sp>
            <p:nvSpPr>
              <p:cNvPr id="142" name="Freeform 8">
                <a:extLst>
                  <a:ext uri="{FF2B5EF4-FFF2-40B4-BE49-F238E27FC236}">
                    <a16:creationId xmlns:a16="http://schemas.microsoft.com/office/drawing/2014/main" id="{041456B3-DBC6-47E2-AA93-9A416FC9EBE4}"/>
                  </a:ext>
                </a:extLst>
              </p:cNvPr>
              <p:cNvSpPr>
                <a:spLocks noEditPoints="1"/>
              </p:cNvSpPr>
              <p:nvPr/>
            </p:nvSpPr>
            <p:spPr bwMode="auto">
              <a:xfrm>
                <a:off x="2761380" y="1632514"/>
                <a:ext cx="121987" cy="121493"/>
              </a:xfrm>
              <a:custGeom>
                <a:avLst/>
                <a:gdLst>
                  <a:gd name="T0" fmla="*/ 304 w 368"/>
                  <a:gd name="T1" fmla="*/ 49 h 367"/>
                  <a:gd name="T2" fmla="*/ 169 w 368"/>
                  <a:gd name="T3" fmla="*/ 5 h 367"/>
                  <a:gd name="T4" fmla="*/ 49 w 368"/>
                  <a:gd name="T5" fmla="*/ 65 h 367"/>
                  <a:gd name="T6" fmla="*/ 5 w 368"/>
                  <a:gd name="T7" fmla="*/ 199 h 367"/>
                  <a:gd name="T8" fmla="*/ 65 w 368"/>
                  <a:gd name="T9" fmla="*/ 319 h 367"/>
                  <a:gd name="T10" fmla="*/ 199 w 368"/>
                  <a:gd name="T11" fmla="*/ 362 h 367"/>
                  <a:gd name="T12" fmla="*/ 319 w 368"/>
                  <a:gd name="T13" fmla="*/ 303 h 367"/>
                  <a:gd name="T14" fmla="*/ 363 w 368"/>
                  <a:gd name="T15" fmla="*/ 169 h 367"/>
                  <a:gd name="T16" fmla="*/ 304 w 368"/>
                  <a:gd name="T17" fmla="*/ 49 h 367"/>
                  <a:gd name="T18" fmla="*/ 264 w 368"/>
                  <a:gd name="T19" fmla="*/ 290 h 367"/>
                  <a:gd name="T20" fmla="*/ 221 w 368"/>
                  <a:gd name="T21" fmla="*/ 299 h 367"/>
                  <a:gd name="T22" fmla="*/ 206 w 368"/>
                  <a:gd name="T23" fmla="*/ 276 h 367"/>
                  <a:gd name="T24" fmla="*/ 164 w 368"/>
                  <a:gd name="T25" fmla="*/ 203 h 367"/>
                  <a:gd name="T26" fmla="*/ 150 w 368"/>
                  <a:gd name="T27" fmla="*/ 203 h 367"/>
                  <a:gd name="T28" fmla="*/ 149 w 368"/>
                  <a:gd name="T29" fmla="*/ 251 h 367"/>
                  <a:gd name="T30" fmla="*/ 147 w 368"/>
                  <a:gd name="T31" fmla="*/ 296 h 367"/>
                  <a:gd name="T32" fmla="*/ 108 w 368"/>
                  <a:gd name="T33" fmla="*/ 296 h 367"/>
                  <a:gd name="T34" fmla="*/ 105 w 368"/>
                  <a:gd name="T35" fmla="*/ 242 h 367"/>
                  <a:gd name="T36" fmla="*/ 106 w 368"/>
                  <a:gd name="T37" fmla="*/ 72 h 367"/>
                  <a:gd name="T38" fmla="*/ 178 w 368"/>
                  <a:gd name="T39" fmla="*/ 67 h 367"/>
                  <a:gd name="T40" fmla="*/ 229 w 368"/>
                  <a:gd name="T41" fmla="*/ 78 h 367"/>
                  <a:gd name="T42" fmla="*/ 213 w 368"/>
                  <a:gd name="T43" fmla="*/ 196 h 367"/>
                  <a:gd name="T44" fmla="*/ 253 w 368"/>
                  <a:gd name="T45" fmla="*/ 265 h 367"/>
                  <a:gd name="T46" fmla="*/ 264 w 368"/>
                  <a:gd name="T47" fmla="*/ 29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8" h="367">
                    <a:moveTo>
                      <a:pt x="304" y="49"/>
                    </a:moveTo>
                    <a:cubicBezTo>
                      <a:pt x="275" y="22"/>
                      <a:pt x="226" y="0"/>
                      <a:pt x="169" y="5"/>
                    </a:cubicBezTo>
                    <a:cubicBezTo>
                      <a:pt x="115" y="9"/>
                      <a:pt x="76" y="35"/>
                      <a:pt x="49" y="65"/>
                    </a:cubicBezTo>
                    <a:cubicBezTo>
                      <a:pt x="22" y="95"/>
                      <a:pt x="0" y="139"/>
                      <a:pt x="5" y="199"/>
                    </a:cubicBezTo>
                    <a:cubicBezTo>
                      <a:pt x="10" y="252"/>
                      <a:pt x="33" y="290"/>
                      <a:pt x="65" y="319"/>
                    </a:cubicBezTo>
                    <a:cubicBezTo>
                      <a:pt x="97" y="347"/>
                      <a:pt x="145" y="367"/>
                      <a:pt x="199" y="362"/>
                    </a:cubicBezTo>
                    <a:cubicBezTo>
                      <a:pt x="253" y="358"/>
                      <a:pt x="290" y="335"/>
                      <a:pt x="319" y="303"/>
                    </a:cubicBezTo>
                    <a:cubicBezTo>
                      <a:pt x="347" y="271"/>
                      <a:pt x="368" y="228"/>
                      <a:pt x="363" y="169"/>
                    </a:cubicBezTo>
                    <a:cubicBezTo>
                      <a:pt x="359" y="115"/>
                      <a:pt x="334" y="77"/>
                      <a:pt x="304" y="49"/>
                    </a:cubicBezTo>
                    <a:close/>
                    <a:moveTo>
                      <a:pt x="264" y="290"/>
                    </a:moveTo>
                    <a:cubicBezTo>
                      <a:pt x="262" y="302"/>
                      <a:pt x="233" y="306"/>
                      <a:pt x="221" y="299"/>
                    </a:cubicBezTo>
                    <a:cubicBezTo>
                      <a:pt x="216" y="296"/>
                      <a:pt x="209" y="283"/>
                      <a:pt x="206" y="276"/>
                    </a:cubicBezTo>
                    <a:cubicBezTo>
                      <a:pt x="192" y="252"/>
                      <a:pt x="178" y="224"/>
                      <a:pt x="164" y="203"/>
                    </a:cubicBezTo>
                    <a:cubicBezTo>
                      <a:pt x="150" y="203"/>
                      <a:pt x="150" y="203"/>
                      <a:pt x="150" y="203"/>
                    </a:cubicBezTo>
                    <a:cubicBezTo>
                      <a:pt x="149" y="215"/>
                      <a:pt x="149" y="234"/>
                      <a:pt x="149" y="251"/>
                    </a:cubicBezTo>
                    <a:cubicBezTo>
                      <a:pt x="149" y="267"/>
                      <a:pt x="153" y="289"/>
                      <a:pt x="147" y="296"/>
                    </a:cubicBezTo>
                    <a:cubicBezTo>
                      <a:pt x="141" y="303"/>
                      <a:pt x="114" y="304"/>
                      <a:pt x="108" y="296"/>
                    </a:cubicBezTo>
                    <a:cubicBezTo>
                      <a:pt x="101" y="288"/>
                      <a:pt x="105" y="259"/>
                      <a:pt x="105" y="242"/>
                    </a:cubicBezTo>
                    <a:cubicBezTo>
                      <a:pt x="105" y="187"/>
                      <a:pt x="104" y="122"/>
                      <a:pt x="106" y="72"/>
                    </a:cubicBezTo>
                    <a:cubicBezTo>
                      <a:pt x="119" y="64"/>
                      <a:pt x="153" y="66"/>
                      <a:pt x="178" y="67"/>
                    </a:cubicBezTo>
                    <a:cubicBezTo>
                      <a:pt x="198" y="68"/>
                      <a:pt x="215" y="70"/>
                      <a:pt x="229" y="78"/>
                    </a:cubicBezTo>
                    <a:cubicBezTo>
                      <a:pt x="271" y="103"/>
                      <a:pt x="264" y="184"/>
                      <a:pt x="213" y="196"/>
                    </a:cubicBezTo>
                    <a:cubicBezTo>
                      <a:pt x="226" y="218"/>
                      <a:pt x="238" y="240"/>
                      <a:pt x="253" y="265"/>
                    </a:cubicBezTo>
                    <a:cubicBezTo>
                      <a:pt x="257" y="272"/>
                      <a:pt x="266" y="281"/>
                      <a:pt x="264" y="2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000" dirty="0">
                  <a:solidFill>
                    <a:srgbClr val="C00000"/>
                  </a:solidFill>
                  <a:highlight>
                    <a:srgbClr val="FFFF00"/>
                  </a:highlight>
                  <a:latin typeface="Trebuchet MS" panose="020B0603020202020204" pitchFamily="34" charset="0"/>
                </a:endParaRPr>
              </a:p>
            </p:txBody>
          </p:sp>
          <p:sp>
            <p:nvSpPr>
              <p:cNvPr id="143" name="Freeform 9">
                <a:extLst>
                  <a:ext uri="{FF2B5EF4-FFF2-40B4-BE49-F238E27FC236}">
                    <a16:creationId xmlns:a16="http://schemas.microsoft.com/office/drawing/2014/main" id="{1305FFB5-7F7D-43BC-ACB6-BAEE06AA9D60}"/>
                  </a:ext>
                </a:extLst>
              </p:cNvPr>
              <p:cNvSpPr>
                <a:spLocks noEditPoints="1"/>
              </p:cNvSpPr>
              <p:nvPr/>
            </p:nvSpPr>
            <p:spPr bwMode="auto">
              <a:xfrm>
                <a:off x="2666263" y="1563773"/>
                <a:ext cx="312550" cy="258975"/>
              </a:xfrm>
              <a:custGeom>
                <a:avLst/>
                <a:gdLst>
                  <a:gd name="T0" fmla="*/ 939 w 943"/>
                  <a:gd name="T1" fmla="*/ 663 h 783"/>
                  <a:gd name="T2" fmla="*/ 918 w 943"/>
                  <a:gd name="T3" fmla="*/ 633 h 783"/>
                  <a:gd name="T4" fmla="*/ 892 w 943"/>
                  <a:gd name="T5" fmla="*/ 616 h 783"/>
                  <a:gd name="T6" fmla="*/ 859 w 943"/>
                  <a:gd name="T7" fmla="*/ 608 h 783"/>
                  <a:gd name="T8" fmla="*/ 859 w 943"/>
                  <a:gd name="T9" fmla="*/ 282 h 783"/>
                  <a:gd name="T10" fmla="*/ 851 w 943"/>
                  <a:gd name="T11" fmla="*/ 218 h 783"/>
                  <a:gd name="T12" fmla="*/ 829 w 943"/>
                  <a:gd name="T13" fmla="*/ 160 h 783"/>
                  <a:gd name="T14" fmla="*/ 798 w 943"/>
                  <a:gd name="T15" fmla="*/ 105 h 783"/>
                  <a:gd name="T16" fmla="*/ 754 w 943"/>
                  <a:gd name="T17" fmla="*/ 62 h 783"/>
                  <a:gd name="T18" fmla="*/ 701 w 943"/>
                  <a:gd name="T19" fmla="*/ 31 h 783"/>
                  <a:gd name="T20" fmla="*/ 642 w 943"/>
                  <a:gd name="T21" fmla="*/ 9 h 783"/>
                  <a:gd name="T22" fmla="*/ 579 w 943"/>
                  <a:gd name="T23" fmla="*/ 0 h 783"/>
                  <a:gd name="T24" fmla="*/ 364 w 943"/>
                  <a:gd name="T25" fmla="*/ 0 h 783"/>
                  <a:gd name="T26" fmla="*/ 301 w 943"/>
                  <a:gd name="T27" fmla="*/ 9 h 783"/>
                  <a:gd name="T28" fmla="*/ 240 w 943"/>
                  <a:gd name="T29" fmla="*/ 31 h 783"/>
                  <a:gd name="T30" fmla="*/ 189 w 943"/>
                  <a:gd name="T31" fmla="*/ 62 h 783"/>
                  <a:gd name="T32" fmla="*/ 147 w 943"/>
                  <a:gd name="T33" fmla="*/ 105 h 783"/>
                  <a:gd name="T34" fmla="*/ 112 w 943"/>
                  <a:gd name="T35" fmla="*/ 160 h 783"/>
                  <a:gd name="T36" fmla="*/ 94 w 943"/>
                  <a:gd name="T37" fmla="*/ 218 h 783"/>
                  <a:gd name="T38" fmla="*/ 86 w 943"/>
                  <a:gd name="T39" fmla="*/ 282 h 783"/>
                  <a:gd name="T40" fmla="*/ 86 w 943"/>
                  <a:gd name="T41" fmla="*/ 608 h 783"/>
                  <a:gd name="T42" fmla="*/ 51 w 943"/>
                  <a:gd name="T43" fmla="*/ 616 h 783"/>
                  <a:gd name="T44" fmla="*/ 25 w 943"/>
                  <a:gd name="T45" fmla="*/ 633 h 783"/>
                  <a:gd name="T46" fmla="*/ 5 w 943"/>
                  <a:gd name="T47" fmla="*/ 663 h 783"/>
                  <a:gd name="T48" fmla="*/ 0 w 943"/>
                  <a:gd name="T49" fmla="*/ 694 h 783"/>
                  <a:gd name="T50" fmla="*/ 5 w 943"/>
                  <a:gd name="T51" fmla="*/ 729 h 783"/>
                  <a:gd name="T52" fmla="*/ 25 w 943"/>
                  <a:gd name="T53" fmla="*/ 758 h 783"/>
                  <a:gd name="T54" fmla="*/ 51 w 943"/>
                  <a:gd name="T55" fmla="*/ 774 h 783"/>
                  <a:gd name="T56" fmla="*/ 86 w 943"/>
                  <a:gd name="T57" fmla="*/ 783 h 783"/>
                  <a:gd name="T58" fmla="*/ 859 w 943"/>
                  <a:gd name="T59" fmla="*/ 783 h 783"/>
                  <a:gd name="T60" fmla="*/ 892 w 943"/>
                  <a:gd name="T61" fmla="*/ 774 h 783"/>
                  <a:gd name="T62" fmla="*/ 918 w 943"/>
                  <a:gd name="T63" fmla="*/ 758 h 783"/>
                  <a:gd name="T64" fmla="*/ 939 w 943"/>
                  <a:gd name="T65" fmla="*/ 729 h 783"/>
                  <a:gd name="T66" fmla="*/ 943 w 943"/>
                  <a:gd name="T67" fmla="*/ 694 h 783"/>
                  <a:gd name="T68" fmla="*/ 939 w 943"/>
                  <a:gd name="T69" fmla="*/ 663 h 783"/>
                  <a:gd name="T70" fmla="*/ 639 w 943"/>
                  <a:gd name="T71" fmla="*/ 542 h 783"/>
                  <a:gd name="T72" fmla="*/ 489 w 943"/>
                  <a:gd name="T73" fmla="*/ 616 h 783"/>
                  <a:gd name="T74" fmla="*/ 322 w 943"/>
                  <a:gd name="T75" fmla="*/ 560 h 783"/>
                  <a:gd name="T76" fmla="*/ 247 w 943"/>
                  <a:gd name="T77" fmla="*/ 410 h 783"/>
                  <a:gd name="T78" fmla="*/ 302 w 943"/>
                  <a:gd name="T79" fmla="*/ 242 h 783"/>
                  <a:gd name="T80" fmla="*/ 453 w 943"/>
                  <a:gd name="T81" fmla="*/ 167 h 783"/>
                  <a:gd name="T82" fmla="*/ 622 w 943"/>
                  <a:gd name="T83" fmla="*/ 224 h 783"/>
                  <a:gd name="T84" fmla="*/ 696 w 943"/>
                  <a:gd name="T85" fmla="*/ 374 h 783"/>
                  <a:gd name="T86" fmla="*/ 639 w 943"/>
                  <a:gd name="T87" fmla="*/ 542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43" h="783">
                    <a:moveTo>
                      <a:pt x="939" y="663"/>
                    </a:moveTo>
                    <a:cubicBezTo>
                      <a:pt x="918" y="633"/>
                      <a:pt x="918" y="633"/>
                      <a:pt x="918" y="633"/>
                    </a:cubicBezTo>
                    <a:cubicBezTo>
                      <a:pt x="892" y="616"/>
                      <a:pt x="892" y="616"/>
                      <a:pt x="892" y="616"/>
                    </a:cubicBezTo>
                    <a:cubicBezTo>
                      <a:pt x="859" y="608"/>
                      <a:pt x="859" y="608"/>
                      <a:pt x="859" y="608"/>
                    </a:cubicBezTo>
                    <a:cubicBezTo>
                      <a:pt x="859" y="282"/>
                      <a:pt x="859" y="282"/>
                      <a:pt x="859" y="282"/>
                    </a:cubicBezTo>
                    <a:cubicBezTo>
                      <a:pt x="851" y="218"/>
                      <a:pt x="851" y="218"/>
                      <a:pt x="851" y="218"/>
                    </a:cubicBezTo>
                    <a:cubicBezTo>
                      <a:pt x="829" y="160"/>
                      <a:pt x="829" y="160"/>
                      <a:pt x="829" y="160"/>
                    </a:cubicBezTo>
                    <a:cubicBezTo>
                      <a:pt x="798" y="105"/>
                      <a:pt x="798" y="105"/>
                      <a:pt x="798" y="105"/>
                    </a:cubicBezTo>
                    <a:cubicBezTo>
                      <a:pt x="754" y="62"/>
                      <a:pt x="754" y="62"/>
                      <a:pt x="754" y="62"/>
                    </a:cubicBezTo>
                    <a:cubicBezTo>
                      <a:pt x="701" y="31"/>
                      <a:pt x="701" y="31"/>
                      <a:pt x="701" y="31"/>
                    </a:cubicBezTo>
                    <a:cubicBezTo>
                      <a:pt x="642" y="9"/>
                      <a:pt x="642" y="9"/>
                      <a:pt x="642" y="9"/>
                    </a:cubicBezTo>
                    <a:cubicBezTo>
                      <a:pt x="579" y="0"/>
                      <a:pt x="579" y="0"/>
                      <a:pt x="579" y="0"/>
                    </a:cubicBezTo>
                    <a:cubicBezTo>
                      <a:pt x="364" y="0"/>
                      <a:pt x="364" y="0"/>
                      <a:pt x="364" y="0"/>
                    </a:cubicBezTo>
                    <a:cubicBezTo>
                      <a:pt x="301" y="9"/>
                      <a:pt x="301" y="9"/>
                      <a:pt x="301" y="9"/>
                    </a:cubicBezTo>
                    <a:cubicBezTo>
                      <a:pt x="240" y="31"/>
                      <a:pt x="240" y="31"/>
                      <a:pt x="240" y="31"/>
                    </a:cubicBezTo>
                    <a:cubicBezTo>
                      <a:pt x="189" y="62"/>
                      <a:pt x="189" y="62"/>
                      <a:pt x="189" y="62"/>
                    </a:cubicBezTo>
                    <a:cubicBezTo>
                      <a:pt x="147" y="105"/>
                      <a:pt x="147" y="105"/>
                      <a:pt x="147" y="105"/>
                    </a:cubicBezTo>
                    <a:cubicBezTo>
                      <a:pt x="112" y="160"/>
                      <a:pt x="112" y="160"/>
                      <a:pt x="112" y="160"/>
                    </a:cubicBezTo>
                    <a:cubicBezTo>
                      <a:pt x="94" y="218"/>
                      <a:pt x="94" y="218"/>
                      <a:pt x="94" y="218"/>
                    </a:cubicBezTo>
                    <a:cubicBezTo>
                      <a:pt x="86" y="282"/>
                      <a:pt x="86" y="282"/>
                      <a:pt x="86" y="282"/>
                    </a:cubicBezTo>
                    <a:cubicBezTo>
                      <a:pt x="86" y="608"/>
                      <a:pt x="86" y="608"/>
                      <a:pt x="86" y="608"/>
                    </a:cubicBezTo>
                    <a:cubicBezTo>
                      <a:pt x="51" y="616"/>
                      <a:pt x="51" y="616"/>
                      <a:pt x="51" y="616"/>
                    </a:cubicBezTo>
                    <a:cubicBezTo>
                      <a:pt x="25" y="633"/>
                      <a:pt x="25" y="633"/>
                      <a:pt x="25" y="633"/>
                    </a:cubicBezTo>
                    <a:cubicBezTo>
                      <a:pt x="5" y="663"/>
                      <a:pt x="5" y="663"/>
                      <a:pt x="5" y="663"/>
                    </a:cubicBezTo>
                    <a:cubicBezTo>
                      <a:pt x="0" y="694"/>
                      <a:pt x="0" y="694"/>
                      <a:pt x="0" y="694"/>
                    </a:cubicBezTo>
                    <a:cubicBezTo>
                      <a:pt x="5" y="729"/>
                      <a:pt x="5" y="729"/>
                      <a:pt x="5" y="729"/>
                    </a:cubicBezTo>
                    <a:cubicBezTo>
                      <a:pt x="25" y="758"/>
                      <a:pt x="25" y="758"/>
                      <a:pt x="25" y="758"/>
                    </a:cubicBezTo>
                    <a:cubicBezTo>
                      <a:pt x="51" y="774"/>
                      <a:pt x="51" y="774"/>
                      <a:pt x="51" y="774"/>
                    </a:cubicBezTo>
                    <a:cubicBezTo>
                      <a:pt x="86" y="783"/>
                      <a:pt x="86" y="783"/>
                      <a:pt x="86" y="783"/>
                    </a:cubicBezTo>
                    <a:cubicBezTo>
                      <a:pt x="859" y="783"/>
                      <a:pt x="859" y="783"/>
                      <a:pt x="859" y="783"/>
                    </a:cubicBezTo>
                    <a:cubicBezTo>
                      <a:pt x="892" y="774"/>
                      <a:pt x="892" y="774"/>
                      <a:pt x="892" y="774"/>
                    </a:cubicBezTo>
                    <a:cubicBezTo>
                      <a:pt x="918" y="758"/>
                      <a:pt x="918" y="758"/>
                      <a:pt x="918" y="758"/>
                    </a:cubicBezTo>
                    <a:cubicBezTo>
                      <a:pt x="939" y="729"/>
                      <a:pt x="939" y="729"/>
                      <a:pt x="939" y="729"/>
                    </a:cubicBezTo>
                    <a:cubicBezTo>
                      <a:pt x="943" y="694"/>
                      <a:pt x="943" y="694"/>
                      <a:pt x="943" y="694"/>
                    </a:cubicBezTo>
                    <a:lnTo>
                      <a:pt x="939" y="663"/>
                    </a:lnTo>
                    <a:close/>
                    <a:moveTo>
                      <a:pt x="639" y="542"/>
                    </a:moveTo>
                    <a:cubicBezTo>
                      <a:pt x="604" y="582"/>
                      <a:pt x="555" y="610"/>
                      <a:pt x="489" y="616"/>
                    </a:cubicBezTo>
                    <a:cubicBezTo>
                      <a:pt x="416" y="621"/>
                      <a:pt x="360" y="593"/>
                      <a:pt x="322" y="560"/>
                    </a:cubicBezTo>
                    <a:cubicBezTo>
                      <a:pt x="281" y="524"/>
                      <a:pt x="252" y="477"/>
                      <a:pt x="247" y="410"/>
                    </a:cubicBezTo>
                    <a:cubicBezTo>
                      <a:pt x="241" y="335"/>
                      <a:pt x="269" y="280"/>
                      <a:pt x="302" y="242"/>
                    </a:cubicBezTo>
                    <a:cubicBezTo>
                      <a:pt x="335" y="205"/>
                      <a:pt x="388" y="172"/>
                      <a:pt x="453" y="167"/>
                    </a:cubicBezTo>
                    <a:cubicBezTo>
                      <a:pt x="528" y="161"/>
                      <a:pt x="583" y="190"/>
                      <a:pt x="622" y="224"/>
                    </a:cubicBezTo>
                    <a:cubicBezTo>
                      <a:pt x="659" y="258"/>
                      <a:pt x="691" y="306"/>
                      <a:pt x="696" y="374"/>
                    </a:cubicBezTo>
                    <a:cubicBezTo>
                      <a:pt x="702" y="447"/>
                      <a:pt x="674" y="503"/>
                      <a:pt x="639" y="5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000" dirty="0">
                  <a:solidFill>
                    <a:srgbClr val="C00000"/>
                  </a:solidFill>
                  <a:highlight>
                    <a:srgbClr val="FFFF00"/>
                  </a:highlight>
                  <a:latin typeface="Trebuchet MS" panose="020B0603020202020204" pitchFamily="34" charset="0"/>
                </a:endParaRPr>
              </a:p>
            </p:txBody>
          </p:sp>
        </p:grpSp>
        <p:grpSp>
          <p:nvGrpSpPr>
            <p:cNvPr id="128" name="Group 25">
              <a:extLst>
                <a:ext uri="{FF2B5EF4-FFF2-40B4-BE49-F238E27FC236}">
                  <a16:creationId xmlns:a16="http://schemas.microsoft.com/office/drawing/2014/main" id="{A1EA64CA-FC7B-47DA-9A05-001BBB47ADA9}"/>
                </a:ext>
              </a:extLst>
            </p:cNvPr>
            <p:cNvGrpSpPr>
              <a:grpSpLocks noChangeAspect="1"/>
            </p:cNvGrpSpPr>
            <p:nvPr/>
          </p:nvGrpSpPr>
          <p:grpSpPr bwMode="auto">
            <a:xfrm>
              <a:off x="4094987" y="3612181"/>
              <a:ext cx="140169" cy="180941"/>
              <a:chOff x="2" y="334"/>
              <a:chExt cx="4318" cy="5574"/>
            </a:xfrm>
            <a:grpFill/>
          </p:grpSpPr>
          <p:sp>
            <p:nvSpPr>
              <p:cNvPr id="129" name="Freeform 26">
                <a:extLst>
                  <a:ext uri="{FF2B5EF4-FFF2-40B4-BE49-F238E27FC236}">
                    <a16:creationId xmlns:a16="http://schemas.microsoft.com/office/drawing/2014/main" id="{C3BFC4B9-AEC5-4454-A534-C14A0E3F4E33}"/>
                  </a:ext>
                </a:extLst>
              </p:cNvPr>
              <p:cNvSpPr>
                <a:spLocks noEditPoints="1"/>
              </p:cNvSpPr>
              <p:nvPr/>
            </p:nvSpPr>
            <p:spPr bwMode="auto">
              <a:xfrm>
                <a:off x="1268" y="730"/>
                <a:ext cx="1517" cy="887"/>
              </a:xfrm>
              <a:custGeom>
                <a:avLst/>
                <a:gdLst>
                  <a:gd name="T0" fmla="*/ 147 w 831"/>
                  <a:gd name="T1" fmla="*/ 424 h 487"/>
                  <a:gd name="T2" fmla="*/ 450 w 831"/>
                  <a:gd name="T3" fmla="*/ 481 h 487"/>
                  <a:gd name="T4" fmla="*/ 720 w 831"/>
                  <a:gd name="T5" fmla="*/ 402 h 487"/>
                  <a:gd name="T6" fmla="*/ 820 w 831"/>
                  <a:gd name="T7" fmla="*/ 225 h 487"/>
                  <a:gd name="T8" fmla="*/ 688 w 831"/>
                  <a:gd name="T9" fmla="*/ 66 h 487"/>
                  <a:gd name="T10" fmla="*/ 382 w 831"/>
                  <a:gd name="T11" fmla="*/ 7 h 487"/>
                  <a:gd name="T12" fmla="*/ 110 w 831"/>
                  <a:gd name="T13" fmla="*/ 87 h 487"/>
                  <a:gd name="T14" fmla="*/ 12 w 831"/>
                  <a:gd name="T15" fmla="*/ 265 h 487"/>
                  <a:gd name="T16" fmla="*/ 147 w 831"/>
                  <a:gd name="T17" fmla="*/ 424 h 487"/>
                  <a:gd name="T18" fmla="*/ 239 w 831"/>
                  <a:gd name="T19" fmla="*/ 96 h 487"/>
                  <a:gd name="T20" fmla="*/ 402 w 831"/>
                  <a:gd name="T21" fmla="*/ 89 h 487"/>
                  <a:gd name="T22" fmla="*/ 517 w 831"/>
                  <a:gd name="T23" fmla="*/ 103 h 487"/>
                  <a:gd name="T24" fmla="*/ 480 w 831"/>
                  <a:gd name="T25" fmla="*/ 261 h 487"/>
                  <a:gd name="T26" fmla="*/ 571 w 831"/>
                  <a:gd name="T27" fmla="*/ 353 h 487"/>
                  <a:gd name="T28" fmla="*/ 597 w 831"/>
                  <a:gd name="T29" fmla="*/ 386 h 487"/>
                  <a:gd name="T30" fmla="*/ 499 w 831"/>
                  <a:gd name="T31" fmla="*/ 398 h 487"/>
                  <a:gd name="T32" fmla="*/ 464 w 831"/>
                  <a:gd name="T33" fmla="*/ 367 h 487"/>
                  <a:gd name="T34" fmla="*/ 370 w 831"/>
                  <a:gd name="T35" fmla="*/ 270 h 487"/>
                  <a:gd name="T36" fmla="*/ 340 w 831"/>
                  <a:gd name="T37" fmla="*/ 270 h 487"/>
                  <a:gd name="T38" fmla="*/ 338 w 831"/>
                  <a:gd name="T39" fmla="*/ 334 h 487"/>
                  <a:gd name="T40" fmla="*/ 332 w 831"/>
                  <a:gd name="T41" fmla="*/ 394 h 487"/>
                  <a:gd name="T42" fmla="*/ 243 w 831"/>
                  <a:gd name="T43" fmla="*/ 394 h 487"/>
                  <a:gd name="T44" fmla="*/ 237 w 831"/>
                  <a:gd name="T45" fmla="*/ 322 h 487"/>
                  <a:gd name="T46" fmla="*/ 239 w 831"/>
                  <a:gd name="T47" fmla="*/ 96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1" h="487">
                    <a:moveTo>
                      <a:pt x="147" y="424"/>
                    </a:moveTo>
                    <a:cubicBezTo>
                      <a:pt x="218" y="461"/>
                      <a:pt x="328" y="487"/>
                      <a:pt x="450" y="481"/>
                    </a:cubicBezTo>
                    <a:cubicBezTo>
                      <a:pt x="571" y="476"/>
                      <a:pt x="654" y="445"/>
                      <a:pt x="720" y="402"/>
                    </a:cubicBezTo>
                    <a:cubicBezTo>
                      <a:pt x="784" y="361"/>
                      <a:pt x="831" y="303"/>
                      <a:pt x="820" y="225"/>
                    </a:cubicBezTo>
                    <a:cubicBezTo>
                      <a:pt x="811" y="154"/>
                      <a:pt x="756" y="103"/>
                      <a:pt x="688" y="66"/>
                    </a:cubicBezTo>
                    <a:cubicBezTo>
                      <a:pt x="621" y="30"/>
                      <a:pt x="510" y="0"/>
                      <a:pt x="382" y="7"/>
                    </a:cubicBezTo>
                    <a:cubicBezTo>
                      <a:pt x="260" y="12"/>
                      <a:pt x="171" y="47"/>
                      <a:pt x="110" y="87"/>
                    </a:cubicBezTo>
                    <a:cubicBezTo>
                      <a:pt x="51" y="127"/>
                      <a:pt x="0" y="185"/>
                      <a:pt x="12" y="265"/>
                    </a:cubicBezTo>
                    <a:cubicBezTo>
                      <a:pt x="22" y="335"/>
                      <a:pt x="74" y="385"/>
                      <a:pt x="147" y="424"/>
                    </a:cubicBezTo>
                    <a:close/>
                    <a:moveTo>
                      <a:pt x="239" y="96"/>
                    </a:moveTo>
                    <a:cubicBezTo>
                      <a:pt x="268" y="86"/>
                      <a:pt x="347" y="88"/>
                      <a:pt x="402" y="89"/>
                    </a:cubicBezTo>
                    <a:cubicBezTo>
                      <a:pt x="447" y="90"/>
                      <a:pt x="486" y="93"/>
                      <a:pt x="517" y="103"/>
                    </a:cubicBezTo>
                    <a:cubicBezTo>
                      <a:pt x="613" y="137"/>
                      <a:pt x="596" y="244"/>
                      <a:pt x="480" y="261"/>
                    </a:cubicBezTo>
                    <a:cubicBezTo>
                      <a:pt x="511" y="290"/>
                      <a:pt x="538" y="320"/>
                      <a:pt x="571" y="353"/>
                    </a:cubicBezTo>
                    <a:cubicBezTo>
                      <a:pt x="581" y="362"/>
                      <a:pt x="601" y="373"/>
                      <a:pt x="597" y="386"/>
                    </a:cubicBezTo>
                    <a:cubicBezTo>
                      <a:pt x="593" y="401"/>
                      <a:pt x="526" y="406"/>
                      <a:pt x="499" y="398"/>
                    </a:cubicBezTo>
                    <a:cubicBezTo>
                      <a:pt x="487" y="394"/>
                      <a:pt x="473" y="376"/>
                      <a:pt x="464" y="367"/>
                    </a:cubicBezTo>
                    <a:cubicBezTo>
                      <a:pt x="434" y="336"/>
                      <a:pt x="402" y="298"/>
                      <a:pt x="370" y="270"/>
                    </a:cubicBezTo>
                    <a:cubicBezTo>
                      <a:pt x="340" y="270"/>
                      <a:pt x="340" y="270"/>
                      <a:pt x="340" y="270"/>
                    </a:cubicBezTo>
                    <a:cubicBezTo>
                      <a:pt x="336" y="287"/>
                      <a:pt x="338" y="311"/>
                      <a:pt x="338" y="334"/>
                    </a:cubicBezTo>
                    <a:cubicBezTo>
                      <a:pt x="338" y="355"/>
                      <a:pt x="345" y="384"/>
                      <a:pt x="332" y="394"/>
                    </a:cubicBezTo>
                    <a:cubicBezTo>
                      <a:pt x="319" y="403"/>
                      <a:pt x="257" y="404"/>
                      <a:pt x="243" y="394"/>
                    </a:cubicBezTo>
                    <a:cubicBezTo>
                      <a:pt x="228" y="383"/>
                      <a:pt x="237" y="344"/>
                      <a:pt x="237" y="322"/>
                    </a:cubicBezTo>
                    <a:cubicBezTo>
                      <a:pt x="237" y="248"/>
                      <a:pt x="236" y="163"/>
                      <a:pt x="239"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000" dirty="0">
                  <a:solidFill>
                    <a:srgbClr val="C00000"/>
                  </a:solidFill>
                  <a:highlight>
                    <a:srgbClr val="FFFF00"/>
                  </a:highlight>
                  <a:latin typeface="Trebuchet MS" panose="020B0603020202020204" pitchFamily="34" charset="0"/>
                </a:endParaRPr>
              </a:p>
            </p:txBody>
          </p:sp>
          <p:sp>
            <p:nvSpPr>
              <p:cNvPr id="130" name="Freeform 27">
                <a:extLst>
                  <a:ext uri="{FF2B5EF4-FFF2-40B4-BE49-F238E27FC236}">
                    <a16:creationId xmlns:a16="http://schemas.microsoft.com/office/drawing/2014/main" id="{6F7FFDFB-2B3A-48C6-B8EB-1B80DBC3C5F1}"/>
                  </a:ext>
                </a:extLst>
              </p:cNvPr>
              <p:cNvSpPr>
                <a:spLocks noEditPoints="1"/>
              </p:cNvSpPr>
              <p:nvPr/>
            </p:nvSpPr>
            <p:spPr bwMode="auto">
              <a:xfrm>
                <a:off x="168" y="334"/>
                <a:ext cx="3645" cy="1721"/>
              </a:xfrm>
              <a:custGeom>
                <a:avLst/>
                <a:gdLst>
                  <a:gd name="T0" fmla="*/ 285 w 1997"/>
                  <a:gd name="T1" fmla="*/ 801 h 944"/>
                  <a:gd name="T2" fmla="*/ 999 w 1997"/>
                  <a:gd name="T3" fmla="*/ 944 h 944"/>
                  <a:gd name="T4" fmla="*/ 1712 w 1997"/>
                  <a:gd name="T5" fmla="*/ 801 h 944"/>
                  <a:gd name="T6" fmla="*/ 1997 w 1997"/>
                  <a:gd name="T7" fmla="*/ 472 h 944"/>
                  <a:gd name="T8" fmla="*/ 1712 w 1997"/>
                  <a:gd name="T9" fmla="*/ 143 h 944"/>
                  <a:gd name="T10" fmla="*/ 999 w 1997"/>
                  <a:gd name="T11" fmla="*/ 0 h 944"/>
                  <a:gd name="T12" fmla="*/ 285 w 1997"/>
                  <a:gd name="T13" fmla="*/ 143 h 944"/>
                  <a:gd name="T14" fmla="*/ 0 w 1997"/>
                  <a:gd name="T15" fmla="*/ 472 h 944"/>
                  <a:gd name="T16" fmla="*/ 285 w 1997"/>
                  <a:gd name="T17" fmla="*/ 801 h 944"/>
                  <a:gd name="T18" fmla="*/ 637 w 1997"/>
                  <a:gd name="T19" fmla="*/ 263 h 944"/>
                  <a:gd name="T20" fmla="*/ 979 w 1997"/>
                  <a:gd name="T21" fmla="*/ 163 h 944"/>
                  <a:gd name="T22" fmla="*/ 1359 w 1997"/>
                  <a:gd name="T23" fmla="*/ 239 h 944"/>
                  <a:gd name="T24" fmla="*/ 1528 w 1997"/>
                  <a:gd name="T25" fmla="*/ 437 h 944"/>
                  <a:gd name="T26" fmla="*/ 1399 w 1997"/>
                  <a:gd name="T27" fmla="*/ 661 h 944"/>
                  <a:gd name="T28" fmla="*/ 1059 w 1997"/>
                  <a:gd name="T29" fmla="*/ 759 h 944"/>
                  <a:gd name="T30" fmla="*/ 681 w 1997"/>
                  <a:gd name="T31" fmla="*/ 684 h 944"/>
                  <a:gd name="T32" fmla="*/ 512 w 1997"/>
                  <a:gd name="T33" fmla="*/ 486 h 944"/>
                  <a:gd name="T34" fmla="*/ 637 w 1997"/>
                  <a:gd name="T35" fmla="*/ 263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97" h="944">
                    <a:moveTo>
                      <a:pt x="285" y="801"/>
                    </a:moveTo>
                    <a:cubicBezTo>
                      <a:pt x="466" y="889"/>
                      <a:pt x="719" y="944"/>
                      <a:pt x="999" y="944"/>
                    </a:cubicBezTo>
                    <a:cubicBezTo>
                      <a:pt x="1279" y="944"/>
                      <a:pt x="1531" y="889"/>
                      <a:pt x="1712" y="801"/>
                    </a:cubicBezTo>
                    <a:cubicBezTo>
                      <a:pt x="1893" y="713"/>
                      <a:pt x="1997" y="596"/>
                      <a:pt x="1997" y="472"/>
                    </a:cubicBezTo>
                    <a:cubicBezTo>
                      <a:pt x="1997" y="349"/>
                      <a:pt x="1893" y="231"/>
                      <a:pt x="1712" y="143"/>
                    </a:cubicBezTo>
                    <a:cubicBezTo>
                      <a:pt x="1531" y="55"/>
                      <a:pt x="1279" y="0"/>
                      <a:pt x="999" y="0"/>
                    </a:cubicBezTo>
                    <a:cubicBezTo>
                      <a:pt x="719" y="0"/>
                      <a:pt x="466" y="55"/>
                      <a:pt x="285" y="143"/>
                    </a:cubicBezTo>
                    <a:cubicBezTo>
                      <a:pt x="104" y="231"/>
                      <a:pt x="0" y="349"/>
                      <a:pt x="0" y="472"/>
                    </a:cubicBezTo>
                    <a:cubicBezTo>
                      <a:pt x="0" y="596"/>
                      <a:pt x="104" y="713"/>
                      <a:pt x="285" y="801"/>
                    </a:cubicBezTo>
                    <a:close/>
                    <a:moveTo>
                      <a:pt x="637" y="263"/>
                    </a:moveTo>
                    <a:cubicBezTo>
                      <a:pt x="711" y="213"/>
                      <a:pt x="830" y="170"/>
                      <a:pt x="979" y="163"/>
                    </a:cubicBezTo>
                    <a:cubicBezTo>
                      <a:pt x="1147" y="156"/>
                      <a:pt x="1272" y="194"/>
                      <a:pt x="1359" y="239"/>
                    </a:cubicBezTo>
                    <a:cubicBezTo>
                      <a:pt x="1445" y="283"/>
                      <a:pt x="1517" y="348"/>
                      <a:pt x="1528" y="437"/>
                    </a:cubicBezTo>
                    <a:cubicBezTo>
                      <a:pt x="1540" y="535"/>
                      <a:pt x="1476" y="609"/>
                      <a:pt x="1399" y="661"/>
                    </a:cubicBezTo>
                    <a:cubicBezTo>
                      <a:pt x="1320" y="714"/>
                      <a:pt x="1210" y="752"/>
                      <a:pt x="1059" y="759"/>
                    </a:cubicBezTo>
                    <a:cubicBezTo>
                      <a:pt x="894" y="766"/>
                      <a:pt x="768" y="729"/>
                      <a:pt x="681" y="684"/>
                    </a:cubicBezTo>
                    <a:cubicBezTo>
                      <a:pt x="589" y="637"/>
                      <a:pt x="525" y="574"/>
                      <a:pt x="512" y="486"/>
                    </a:cubicBezTo>
                    <a:cubicBezTo>
                      <a:pt x="499" y="386"/>
                      <a:pt x="562" y="313"/>
                      <a:pt x="637" y="2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000" dirty="0">
                  <a:solidFill>
                    <a:srgbClr val="C00000"/>
                  </a:solidFill>
                  <a:highlight>
                    <a:srgbClr val="FFFF00"/>
                  </a:highlight>
                  <a:latin typeface="Trebuchet MS" panose="020B0603020202020204" pitchFamily="34" charset="0"/>
                </a:endParaRPr>
              </a:p>
            </p:txBody>
          </p:sp>
          <p:sp>
            <p:nvSpPr>
              <p:cNvPr id="131" name="Freeform 28">
                <a:extLst>
                  <a:ext uri="{FF2B5EF4-FFF2-40B4-BE49-F238E27FC236}">
                    <a16:creationId xmlns:a16="http://schemas.microsoft.com/office/drawing/2014/main" id="{3173F855-6273-4DA8-B431-E417599C1EAB}"/>
                  </a:ext>
                </a:extLst>
              </p:cNvPr>
              <p:cNvSpPr>
                <a:spLocks/>
              </p:cNvSpPr>
              <p:nvPr/>
            </p:nvSpPr>
            <p:spPr bwMode="auto">
              <a:xfrm>
                <a:off x="1880" y="987"/>
                <a:ext cx="319" cy="142"/>
              </a:xfrm>
              <a:custGeom>
                <a:avLst/>
                <a:gdLst>
                  <a:gd name="T0" fmla="*/ 3 w 175"/>
                  <a:gd name="T1" fmla="*/ 70 h 78"/>
                  <a:gd name="T2" fmla="*/ 139 w 175"/>
                  <a:gd name="T3" fmla="*/ 22 h 78"/>
                  <a:gd name="T4" fmla="*/ 5 w 175"/>
                  <a:gd name="T5" fmla="*/ 5 h 78"/>
                  <a:gd name="T6" fmla="*/ 3 w 175"/>
                  <a:gd name="T7" fmla="*/ 70 h 78"/>
                </a:gdLst>
                <a:ahLst/>
                <a:cxnLst>
                  <a:cxn ang="0">
                    <a:pos x="T0" y="T1"/>
                  </a:cxn>
                  <a:cxn ang="0">
                    <a:pos x="T2" y="T3"/>
                  </a:cxn>
                  <a:cxn ang="0">
                    <a:pos x="T4" y="T5"/>
                  </a:cxn>
                  <a:cxn ang="0">
                    <a:pos x="T6" y="T7"/>
                  </a:cxn>
                </a:cxnLst>
                <a:rect l="0" t="0" r="r" b="b"/>
                <a:pathLst>
                  <a:path w="175" h="78">
                    <a:moveTo>
                      <a:pt x="3" y="70"/>
                    </a:moveTo>
                    <a:cubicBezTo>
                      <a:pt x="75" y="78"/>
                      <a:pt x="175" y="65"/>
                      <a:pt x="139" y="22"/>
                    </a:cubicBezTo>
                    <a:cubicBezTo>
                      <a:pt x="122" y="0"/>
                      <a:pt x="60" y="6"/>
                      <a:pt x="5" y="5"/>
                    </a:cubicBezTo>
                    <a:cubicBezTo>
                      <a:pt x="0" y="24"/>
                      <a:pt x="4" y="49"/>
                      <a:pt x="3"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000" dirty="0">
                  <a:solidFill>
                    <a:srgbClr val="C00000"/>
                  </a:solidFill>
                  <a:highlight>
                    <a:srgbClr val="FFFF00"/>
                  </a:highlight>
                  <a:latin typeface="Trebuchet MS" panose="020B0603020202020204" pitchFamily="34" charset="0"/>
                </a:endParaRPr>
              </a:p>
            </p:txBody>
          </p:sp>
          <p:sp>
            <p:nvSpPr>
              <p:cNvPr id="132" name="Freeform 29">
                <a:extLst>
                  <a:ext uri="{FF2B5EF4-FFF2-40B4-BE49-F238E27FC236}">
                    <a16:creationId xmlns:a16="http://schemas.microsoft.com/office/drawing/2014/main" id="{70FC65BE-30B3-4483-816F-B9EE9AA92256}"/>
                  </a:ext>
                </a:extLst>
              </p:cNvPr>
              <p:cNvSpPr>
                <a:spLocks/>
              </p:cNvSpPr>
              <p:nvPr/>
            </p:nvSpPr>
            <p:spPr bwMode="auto">
              <a:xfrm>
                <a:off x="929" y="3801"/>
                <a:ext cx="3254" cy="1414"/>
              </a:xfrm>
              <a:custGeom>
                <a:avLst/>
                <a:gdLst>
                  <a:gd name="T0" fmla="*/ 1229 w 1783"/>
                  <a:gd name="T1" fmla="*/ 506 h 776"/>
                  <a:gd name="T2" fmla="*/ 492 w 1783"/>
                  <a:gd name="T3" fmla="*/ 654 h 776"/>
                  <a:gd name="T4" fmla="*/ 0 w 1783"/>
                  <a:gd name="T5" fmla="*/ 595 h 776"/>
                  <a:gd name="T6" fmla="*/ 71 w 1783"/>
                  <a:gd name="T7" fmla="*/ 633 h 776"/>
                  <a:gd name="T8" fmla="*/ 785 w 1783"/>
                  <a:gd name="T9" fmla="*/ 776 h 776"/>
                  <a:gd name="T10" fmla="*/ 1498 w 1783"/>
                  <a:gd name="T11" fmla="*/ 633 h 776"/>
                  <a:gd name="T12" fmla="*/ 1783 w 1783"/>
                  <a:gd name="T13" fmla="*/ 305 h 776"/>
                  <a:gd name="T14" fmla="*/ 1543 w 1783"/>
                  <a:gd name="T15" fmla="*/ 0 h 776"/>
                  <a:gd name="T16" fmla="*/ 1543 w 1783"/>
                  <a:gd name="T17" fmla="*/ 131 h 776"/>
                  <a:gd name="T18" fmla="*/ 1229 w 1783"/>
                  <a:gd name="T19" fmla="*/ 506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3" h="776">
                    <a:moveTo>
                      <a:pt x="1229" y="506"/>
                    </a:moveTo>
                    <a:cubicBezTo>
                      <a:pt x="1038" y="598"/>
                      <a:pt x="778" y="654"/>
                      <a:pt x="492" y="654"/>
                    </a:cubicBezTo>
                    <a:cubicBezTo>
                      <a:pt x="314" y="654"/>
                      <a:pt x="147" y="634"/>
                      <a:pt x="0" y="595"/>
                    </a:cubicBezTo>
                    <a:cubicBezTo>
                      <a:pt x="23" y="609"/>
                      <a:pt x="46" y="621"/>
                      <a:pt x="71" y="633"/>
                    </a:cubicBezTo>
                    <a:cubicBezTo>
                      <a:pt x="252" y="721"/>
                      <a:pt x="505" y="776"/>
                      <a:pt x="785" y="776"/>
                    </a:cubicBezTo>
                    <a:cubicBezTo>
                      <a:pt x="1065" y="776"/>
                      <a:pt x="1317" y="721"/>
                      <a:pt x="1498" y="633"/>
                    </a:cubicBezTo>
                    <a:cubicBezTo>
                      <a:pt x="1679" y="545"/>
                      <a:pt x="1783" y="428"/>
                      <a:pt x="1783" y="305"/>
                    </a:cubicBezTo>
                    <a:cubicBezTo>
                      <a:pt x="1783" y="193"/>
                      <a:pt x="1696" y="84"/>
                      <a:pt x="1543" y="0"/>
                    </a:cubicBezTo>
                    <a:cubicBezTo>
                      <a:pt x="1543" y="131"/>
                      <a:pt x="1543" y="131"/>
                      <a:pt x="1543" y="131"/>
                    </a:cubicBezTo>
                    <a:cubicBezTo>
                      <a:pt x="1543" y="282"/>
                      <a:pt x="1419" y="414"/>
                      <a:pt x="1229" y="5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000" dirty="0">
                  <a:solidFill>
                    <a:srgbClr val="C00000"/>
                  </a:solidFill>
                  <a:highlight>
                    <a:srgbClr val="FFFF00"/>
                  </a:highlight>
                  <a:latin typeface="Trebuchet MS" panose="020B0603020202020204" pitchFamily="34" charset="0"/>
                </a:endParaRPr>
              </a:p>
            </p:txBody>
          </p:sp>
          <p:sp>
            <p:nvSpPr>
              <p:cNvPr id="133" name="Freeform 30">
                <a:extLst>
                  <a:ext uri="{FF2B5EF4-FFF2-40B4-BE49-F238E27FC236}">
                    <a16:creationId xmlns:a16="http://schemas.microsoft.com/office/drawing/2014/main" id="{B53FE9AA-8FD3-4400-AC36-DAD43979CFF0}"/>
                  </a:ext>
                </a:extLst>
              </p:cNvPr>
              <p:cNvSpPr>
                <a:spLocks/>
              </p:cNvSpPr>
              <p:nvPr/>
            </p:nvSpPr>
            <p:spPr bwMode="auto">
              <a:xfrm>
                <a:off x="838" y="1754"/>
                <a:ext cx="3480" cy="1400"/>
              </a:xfrm>
              <a:custGeom>
                <a:avLst/>
                <a:gdLst>
                  <a:gd name="T0" fmla="*/ 1367 w 1907"/>
                  <a:gd name="T1" fmla="*/ 447 h 768"/>
                  <a:gd name="T2" fmla="*/ 630 w 1907"/>
                  <a:gd name="T3" fmla="*/ 595 h 768"/>
                  <a:gd name="T4" fmla="*/ 0 w 1907"/>
                  <a:gd name="T5" fmla="*/ 491 h 768"/>
                  <a:gd name="T6" fmla="*/ 195 w 1907"/>
                  <a:gd name="T7" fmla="*/ 625 h 768"/>
                  <a:gd name="T8" fmla="*/ 909 w 1907"/>
                  <a:gd name="T9" fmla="*/ 768 h 768"/>
                  <a:gd name="T10" fmla="*/ 1622 w 1907"/>
                  <a:gd name="T11" fmla="*/ 625 h 768"/>
                  <a:gd name="T12" fmla="*/ 1907 w 1907"/>
                  <a:gd name="T13" fmla="*/ 296 h 768"/>
                  <a:gd name="T14" fmla="*/ 1682 w 1907"/>
                  <a:gd name="T15" fmla="*/ 0 h 768"/>
                  <a:gd name="T16" fmla="*/ 1682 w 1907"/>
                  <a:gd name="T17" fmla="*/ 72 h 768"/>
                  <a:gd name="T18" fmla="*/ 1367 w 1907"/>
                  <a:gd name="T19" fmla="*/ 447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7" h="768">
                    <a:moveTo>
                      <a:pt x="1367" y="447"/>
                    </a:moveTo>
                    <a:cubicBezTo>
                      <a:pt x="1177" y="539"/>
                      <a:pt x="916" y="595"/>
                      <a:pt x="630" y="595"/>
                    </a:cubicBezTo>
                    <a:cubicBezTo>
                      <a:pt x="394" y="595"/>
                      <a:pt x="176" y="557"/>
                      <a:pt x="0" y="491"/>
                    </a:cubicBezTo>
                    <a:cubicBezTo>
                      <a:pt x="48" y="540"/>
                      <a:pt x="114" y="586"/>
                      <a:pt x="195" y="625"/>
                    </a:cubicBezTo>
                    <a:cubicBezTo>
                      <a:pt x="375" y="713"/>
                      <a:pt x="629" y="768"/>
                      <a:pt x="909" y="768"/>
                    </a:cubicBezTo>
                    <a:cubicBezTo>
                      <a:pt x="1189" y="768"/>
                      <a:pt x="1441" y="713"/>
                      <a:pt x="1622" y="625"/>
                    </a:cubicBezTo>
                    <a:cubicBezTo>
                      <a:pt x="1802" y="537"/>
                      <a:pt x="1907" y="420"/>
                      <a:pt x="1907" y="296"/>
                    </a:cubicBezTo>
                    <a:cubicBezTo>
                      <a:pt x="1907" y="188"/>
                      <a:pt x="1825" y="83"/>
                      <a:pt x="1682" y="0"/>
                    </a:cubicBezTo>
                    <a:cubicBezTo>
                      <a:pt x="1682" y="72"/>
                      <a:pt x="1682" y="72"/>
                      <a:pt x="1682" y="72"/>
                    </a:cubicBezTo>
                    <a:cubicBezTo>
                      <a:pt x="1682" y="224"/>
                      <a:pt x="1557" y="355"/>
                      <a:pt x="1367" y="4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000" dirty="0">
                  <a:solidFill>
                    <a:srgbClr val="C00000"/>
                  </a:solidFill>
                  <a:highlight>
                    <a:srgbClr val="FFFF00"/>
                  </a:highlight>
                  <a:latin typeface="Trebuchet MS" panose="020B0603020202020204" pitchFamily="34" charset="0"/>
                </a:endParaRPr>
              </a:p>
            </p:txBody>
          </p:sp>
          <p:sp>
            <p:nvSpPr>
              <p:cNvPr id="134" name="Freeform 31">
                <a:extLst>
                  <a:ext uri="{FF2B5EF4-FFF2-40B4-BE49-F238E27FC236}">
                    <a16:creationId xmlns:a16="http://schemas.microsoft.com/office/drawing/2014/main" id="{07D1E842-D96A-4CC4-944C-2FDD9C72DA57}"/>
                  </a:ext>
                </a:extLst>
              </p:cNvPr>
              <p:cNvSpPr>
                <a:spLocks noEditPoints="1"/>
              </p:cNvSpPr>
              <p:nvPr/>
            </p:nvSpPr>
            <p:spPr bwMode="auto">
              <a:xfrm>
                <a:off x="2" y="3639"/>
                <a:ext cx="3652" cy="1263"/>
              </a:xfrm>
              <a:custGeom>
                <a:avLst/>
                <a:gdLst>
                  <a:gd name="T0" fmla="*/ 1714 w 2001"/>
                  <a:gd name="T1" fmla="*/ 550 h 693"/>
                  <a:gd name="T2" fmla="*/ 2001 w 2001"/>
                  <a:gd name="T3" fmla="*/ 220 h 693"/>
                  <a:gd name="T4" fmla="*/ 2001 w 2001"/>
                  <a:gd name="T5" fmla="*/ 58 h 693"/>
                  <a:gd name="T6" fmla="*/ 1934 w 2001"/>
                  <a:gd name="T7" fmla="*/ 81 h 693"/>
                  <a:gd name="T8" fmla="*/ 1737 w 2001"/>
                  <a:gd name="T9" fmla="*/ 215 h 693"/>
                  <a:gd name="T10" fmla="*/ 1002 w 2001"/>
                  <a:gd name="T11" fmla="*/ 363 h 693"/>
                  <a:gd name="T12" fmla="*/ 265 w 2001"/>
                  <a:gd name="T13" fmla="*/ 215 h 693"/>
                  <a:gd name="T14" fmla="*/ 0 w 2001"/>
                  <a:gd name="T15" fmla="*/ 0 h 693"/>
                  <a:gd name="T16" fmla="*/ 0 w 2001"/>
                  <a:gd name="T17" fmla="*/ 220 h 693"/>
                  <a:gd name="T18" fmla="*/ 286 w 2001"/>
                  <a:gd name="T19" fmla="*/ 550 h 693"/>
                  <a:gd name="T20" fmla="*/ 1000 w 2001"/>
                  <a:gd name="T21" fmla="*/ 693 h 693"/>
                  <a:gd name="T22" fmla="*/ 1714 w 2001"/>
                  <a:gd name="T23" fmla="*/ 550 h 693"/>
                  <a:gd name="T24" fmla="*/ 1656 w 2001"/>
                  <a:gd name="T25" fmla="*/ 312 h 693"/>
                  <a:gd name="T26" fmla="*/ 1676 w 2001"/>
                  <a:gd name="T27" fmla="*/ 286 h 693"/>
                  <a:gd name="T28" fmla="*/ 1681 w 2001"/>
                  <a:gd name="T29" fmla="*/ 285 h 693"/>
                  <a:gd name="T30" fmla="*/ 1706 w 2001"/>
                  <a:gd name="T31" fmla="*/ 312 h 693"/>
                  <a:gd name="T32" fmla="*/ 1706 w 2001"/>
                  <a:gd name="T33" fmla="*/ 486 h 693"/>
                  <a:gd name="T34" fmla="*/ 1681 w 2001"/>
                  <a:gd name="T35" fmla="*/ 512 h 693"/>
                  <a:gd name="T36" fmla="*/ 1656 w 2001"/>
                  <a:gd name="T37" fmla="*/ 486 h 693"/>
                  <a:gd name="T38" fmla="*/ 1656 w 2001"/>
                  <a:gd name="T39" fmla="*/ 312 h 693"/>
                  <a:gd name="T40" fmla="*/ 1254 w 2001"/>
                  <a:gd name="T41" fmla="*/ 423 h 693"/>
                  <a:gd name="T42" fmla="*/ 1274 w 2001"/>
                  <a:gd name="T43" fmla="*/ 398 h 693"/>
                  <a:gd name="T44" fmla="*/ 1279 w 2001"/>
                  <a:gd name="T45" fmla="*/ 397 h 693"/>
                  <a:gd name="T46" fmla="*/ 1304 w 2001"/>
                  <a:gd name="T47" fmla="*/ 423 h 693"/>
                  <a:gd name="T48" fmla="*/ 1304 w 2001"/>
                  <a:gd name="T49" fmla="*/ 598 h 693"/>
                  <a:gd name="T50" fmla="*/ 1279 w 2001"/>
                  <a:gd name="T51" fmla="*/ 623 h 693"/>
                  <a:gd name="T52" fmla="*/ 1254 w 2001"/>
                  <a:gd name="T53" fmla="*/ 598 h 693"/>
                  <a:gd name="T54" fmla="*/ 1254 w 2001"/>
                  <a:gd name="T55" fmla="*/ 423 h 693"/>
                  <a:gd name="T56" fmla="*/ 143 w 2001"/>
                  <a:gd name="T57" fmla="*/ 373 h 693"/>
                  <a:gd name="T58" fmla="*/ 118 w 2001"/>
                  <a:gd name="T59" fmla="*/ 398 h 693"/>
                  <a:gd name="T60" fmla="*/ 93 w 2001"/>
                  <a:gd name="T61" fmla="*/ 373 h 693"/>
                  <a:gd name="T62" fmla="*/ 93 w 2001"/>
                  <a:gd name="T63" fmla="*/ 182 h 693"/>
                  <a:gd name="T64" fmla="*/ 113 w 2001"/>
                  <a:gd name="T65" fmla="*/ 157 h 693"/>
                  <a:gd name="T66" fmla="*/ 118 w 2001"/>
                  <a:gd name="T67" fmla="*/ 156 h 693"/>
                  <a:gd name="T68" fmla="*/ 143 w 2001"/>
                  <a:gd name="T69" fmla="*/ 182 h 693"/>
                  <a:gd name="T70" fmla="*/ 143 w 2001"/>
                  <a:gd name="T71" fmla="*/ 373 h 693"/>
                  <a:gd name="T72" fmla="*/ 424 w 2001"/>
                  <a:gd name="T73" fmla="*/ 534 h 693"/>
                  <a:gd name="T74" fmla="*/ 399 w 2001"/>
                  <a:gd name="T75" fmla="*/ 559 h 693"/>
                  <a:gd name="T76" fmla="*/ 374 w 2001"/>
                  <a:gd name="T77" fmla="*/ 534 h 693"/>
                  <a:gd name="T78" fmla="*/ 374 w 2001"/>
                  <a:gd name="T79" fmla="*/ 344 h 693"/>
                  <a:gd name="T80" fmla="*/ 394 w 2001"/>
                  <a:gd name="T81" fmla="*/ 318 h 693"/>
                  <a:gd name="T82" fmla="*/ 396 w 2001"/>
                  <a:gd name="T83" fmla="*/ 318 h 693"/>
                  <a:gd name="T84" fmla="*/ 424 w 2001"/>
                  <a:gd name="T85" fmla="*/ 344 h 693"/>
                  <a:gd name="T86" fmla="*/ 424 w 2001"/>
                  <a:gd name="T87" fmla="*/ 534 h 693"/>
                  <a:gd name="T88" fmla="*/ 853 w 2001"/>
                  <a:gd name="T89" fmla="*/ 625 h 693"/>
                  <a:gd name="T90" fmla="*/ 827 w 2001"/>
                  <a:gd name="T91" fmla="*/ 651 h 693"/>
                  <a:gd name="T92" fmla="*/ 802 w 2001"/>
                  <a:gd name="T93" fmla="*/ 625 h 693"/>
                  <a:gd name="T94" fmla="*/ 802 w 2001"/>
                  <a:gd name="T95" fmla="*/ 435 h 693"/>
                  <a:gd name="T96" fmla="*/ 822 w 2001"/>
                  <a:gd name="T97" fmla="*/ 410 h 693"/>
                  <a:gd name="T98" fmla="*/ 824 w 2001"/>
                  <a:gd name="T99" fmla="*/ 410 h 693"/>
                  <a:gd name="T100" fmla="*/ 853 w 2001"/>
                  <a:gd name="T101" fmla="*/ 435 h 693"/>
                  <a:gd name="T102" fmla="*/ 853 w 2001"/>
                  <a:gd name="T103" fmla="*/ 625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01" h="693">
                    <a:moveTo>
                      <a:pt x="1714" y="550"/>
                    </a:moveTo>
                    <a:cubicBezTo>
                      <a:pt x="1896" y="462"/>
                      <a:pt x="2001" y="343"/>
                      <a:pt x="2001" y="220"/>
                    </a:cubicBezTo>
                    <a:cubicBezTo>
                      <a:pt x="2001" y="58"/>
                      <a:pt x="2001" y="58"/>
                      <a:pt x="2001" y="58"/>
                    </a:cubicBezTo>
                    <a:cubicBezTo>
                      <a:pt x="1979" y="66"/>
                      <a:pt x="1957" y="74"/>
                      <a:pt x="1934" y="81"/>
                    </a:cubicBezTo>
                    <a:cubicBezTo>
                      <a:pt x="1882" y="131"/>
                      <a:pt x="1816" y="176"/>
                      <a:pt x="1737" y="215"/>
                    </a:cubicBezTo>
                    <a:cubicBezTo>
                      <a:pt x="1547" y="307"/>
                      <a:pt x="1288" y="363"/>
                      <a:pt x="1002" y="363"/>
                    </a:cubicBezTo>
                    <a:cubicBezTo>
                      <a:pt x="715" y="363"/>
                      <a:pt x="455" y="307"/>
                      <a:pt x="265" y="215"/>
                    </a:cubicBezTo>
                    <a:cubicBezTo>
                      <a:pt x="146" y="157"/>
                      <a:pt x="53" y="84"/>
                      <a:pt x="0" y="0"/>
                    </a:cubicBezTo>
                    <a:cubicBezTo>
                      <a:pt x="0" y="220"/>
                      <a:pt x="0" y="220"/>
                      <a:pt x="0" y="220"/>
                    </a:cubicBezTo>
                    <a:cubicBezTo>
                      <a:pt x="0" y="343"/>
                      <a:pt x="105" y="462"/>
                      <a:pt x="286" y="550"/>
                    </a:cubicBezTo>
                    <a:cubicBezTo>
                      <a:pt x="467" y="637"/>
                      <a:pt x="721" y="693"/>
                      <a:pt x="1000" y="693"/>
                    </a:cubicBezTo>
                    <a:cubicBezTo>
                      <a:pt x="1279" y="693"/>
                      <a:pt x="1533" y="637"/>
                      <a:pt x="1714" y="550"/>
                    </a:cubicBezTo>
                    <a:close/>
                    <a:moveTo>
                      <a:pt x="1656" y="312"/>
                    </a:moveTo>
                    <a:cubicBezTo>
                      <a:pt x="1655" y="300"/>
                      <a:pt x="1664" y="289"/>
                      <a:pt x="1676" y="286"/>
                    </a:cubicBezTo>
                    <a:cubicBezTo>
                      <a:pt x="1677" y="286"/>
                      <a:pt x="1679" y="285"/>
                      <a:pt x="1681" y="285"/>
                    </a:cubicBezTo>
                    <a:cubicBezTo>
                      <a:pt x="1694" y="285"/>
                      <a:pt x="1707" y="298"/>
                      <a:pt x="1706" y="312"/>
                    </a:cubicBezTo>
                    <a:cubicBezTo>
                      <a:pt x="1706" y="486"/>
                      <a:pt x="1706" y="486"/>
                      <a:pt x="1706" y="486"/>
                    </a:cubicBezTo>
                    <a:cubicBezTo>
                      <a:pt x="1706" y="500"/>
                      <a:pt x="1694" y="512"/>
                      <a:pt x="1681" y="512"/>
                    </a:cubicBezTo>
                    <a:cubicBezTo>
                      <a:pt x="1667" y="512"/>
                      <a:pt x="1655" y="500"/>
                      <a:pt x="1656" y="486"/>
                    </a:cubicBezTo>
                    <a:lnTo>
                      <a:pt x="1656" y="312"/>
                    </a:lnTo>
                    <a:close/>
                    <a:moveTo>
                      <a:pt x="1254" y="423"/>
                    </a:moveTo>
                    <a:cubicBezTo>
                      <a:pt x="1253" y="412"/>
                      <a:pt x="1262" y="400"/>
                      <a:pt x="1274" y="398"/>
                    </a:cubicBezTo>
                    <a:cubicBezTo>
                      <a:pt x="1275" y="397"/>
                      <a:pt x="1277" y="397"/>
                      <a:pt x="1279" y="397"/>
                    </a:cubicBezTo>
                    <a:cubicBezTo>
                      <a:pt x="1292" y="397"/>
                      <a:pt x="1305" y="410"/>
                      <a:pt x="1304" y="423"/>
                    </a:cubicBezTo>
                    <a:cubicBezTo>
                      <a:pt x="1304" y="598"/>
                      <a:pt x="1304" y="598"/>
                      <a:pt x="1304" y="598"/>
                    </a:cubicBezTo>
                    <a:cubicBezTo>
                      <a:pt x="1304" y="611"/>
                      <a:pt x="1292" y="623"/>
                      <a:pt x="1279" y="623"/>
                    </a:cubicBezTo>
                    <a:cubicBezTo>
                      <a:pt x="1265" y="623"/>
                      <a:pt x="1253" y="611"/>
                      <a:pt x="1254" y="598"/>
                    </a:cubicBezTo>
                    <a:lnTo>
                      <a:pt x="1254" y="423"/>
                    </a:lnTo>
                    <a:close/>
                    <a:moveTo>
                      <a:pt x="143" y="373"/>
                    </a:moveTo>
                    <a:cubicBezTo>
                      <a:pt x="143" y="386"/>
                      <a:pt x="131" y="398"/>
                      <a:pt x="118" y="398"/>
                    </a:cubicBezTo>
                    <a:cubicBezTo>
                      <a:pt x="105" y="398"/>
                      <a:pt x="93" y="386"/>
                      <a:pt x="93" y="373"/>
                    </a:cubicBezTo>
                    <a:cubicBezTo>
                      <a:pt x="93" y="182"/>
                      <a:pt x="93" y="182"/>
                      <a:pt x="93" y="182"/>
                    </a:cubicBezTo>
                    <a:cubicBezTo>
                      <a:pt x="92" y="171"/>
                      <a:pt x="101" y="159"/>
                      <a:pt x="113" y="157"/>
                    </a:cubicBezTo>
                    <a:cubicBezTo>
                      <a:pt x="114" y="156"/>
                      <a:pt x="116" y="156"/>
                      <a:pt x="118" y="156"/>
                    </a:cubicBezTo>
                    <a:cubicBezTo>
                      <a:pt x="132" y="156"/>
                      <a:pt x="144" y="169"/>
                      <a:pt x="143" y="182"/>
                    </a:cubicBezTo>
                    <a:lnTo>
                      <a:pt x="143" y="373"/>
                    </a:lnTo>
                    <a:close/>
                    <a:moveTo>
                      <a:pt x="424" y="534"/>
                    </a:moveTo>
                    <a:cubicBezTo>
                      <a:pt x="424" y="547"/>
                      <a:pt x="412" y="559"/>
                      <a:pt x="399" y="559"/>
                    </a:cubicBezTo>
                    <a:cubicBezTo>
                      <a:pt x="386" y="559"/>
                      <a:pt x="374" y="547"/>
                      <a:pt x="374" y="534"/>
                    </a:cubicBezTo>
                    <a:cubicBezTo>
                      <a:pt x="374" y="344"/>
                      <a:pt x="374" y="344"/>
                      <a:pt x="374" y="344"/>
                    </a:cubicBezTo>
                    <a:cubicBezTo>
                      <a:pt x="373" y="332"/>
                      <a:pt x="382" y="320"/>
                      <a:pt x="394" y="318"/>
                    </a:cubicBezTo>
                    <a:cubicBezTo>
                      <a:pt x="394" y="318"/>
                      <a:pt x="395" y="318"/>
                      <a:pt x="396" y="318"/>
                    </a:cubicBezTo>
                    <a:cubicBezTo>
                      <a:pt x="410" y="316"/>
                      <a:pt x="425" y="330"/>
                      <a:pt x="424" y="344"/>
                    </a:cubicBezTo>
                    <a:lnTo>
                      <a:pt x="424" y="534"/>
                    </a:lnTo>
                    <a:close/>
                    <a:moveTo>
                      <a:pt x="853" y="625"/>
                    </a:moveTo>
                    <a:cubicBezTo>
                      <a:pt x="853" y="639"/>
                      <a:pt x="841" y="651"/>
                      <a:pt x="827" y="651"/>
                    </a:cubicBezTo>
                    <a:cubicBezTo>
                      <a:pt x="814" y="651"/>
                      <a:pt x="802" y="639"/>
                      <a:pt x="802" y="625"/>
                    </a:cubicBezTo>
                    <a:cubicBezTo>
                      <a:pt x="802" y="435"/>
                      <a:pt x="802" y="435"/>
                      <a:pt x="802" y="435"/>
                    </a:cubicBezTo>
                    <a:cubicBezTo>
                      <a:pt x="802" y="423"/>
                      <a:pt x="811" y="412"/>
                      <a:pt x="822" y="410"/>
                    </a:cubicBezTo>
                    <a:cubicBezTo>
                      <a:pt x="823" y="410"/>
                      <a:pt x="823" y="410"/>
                      <a:pt x="824" y="410"/>
                    </a:cubicBezTo>
                    <a:cubicBezTo>
                      <a:pt x="838" y="408"/>
                      <a:pt x="853" y="420"/>
                      <a:pt x="853" y="435"/>
                    </a:cubicBezTo>
                    <a:lnTo>
                      <a:pt x="853" y="6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000" dirty="0">
                  <a:solidFill>
                    <a:srgbClr val="C00000"/>
                  </a:solidFill>
                  <a:highlight>
                    <a:srgbClr val="FFFF00"/>
                  </a:highlight>
                  <a:latin typeface="Trebuchet MS" panose="020B0603020202020204" pitchFamily="34" charset="0"/>
                </a:endParaRPr>
              </a:p>
            </p:txBody>
          </p:sp>
          <p:sp>
            <p:nvSpPr>
              <p:cNvPr id="135" name="Freeform 32">
                <a:extLst>
                  <a:ext uri="{FF2B5EF4-FFF2-40B4-BE49-F238E27FC236}">
                    <a16:creationId xmlns:a16="http://schemas.microsoft.com/office/drawing/2014/main" id="{90C35B4E-9FB5-4EF8-A36C-C90F33E8C750}"/>
                  </a:ext>
                </a:extLst>
              </p:cNvPr>
              <p:cNvSpPr>
                <a:spLocks/>
              </p:cNvSpPr>
              <p:nvPr/>
            </p:nvSpPr>
            <p:spPr bwMode="auto">
              <a:xfrm>
                <a:off x="5" y="2727"/>
                <a:ext cx="3300" cy="1482"/>
              </a:xfrm>
              <a:custGeom>
                <a:avLst/>
                <a:gdLst>
                  <a:gd name="T0" fmla="*/ 285 w 1808"/>
                  <a:gd name="T1" fmla="*/ 670 h 813"/>
                  <a:gd name="T2" fmla="*/ 1000 w 1808"/>
                  <a:gd name="T3" fmla="*/ 813 h 813"/>
                  <a:gd name="T4" fmla="*/ 1712 w 1808"/>
                  <a:gd name="T5" fmla="*/ 670 h 813"/>
                  <a:gd name="T6" fmla="*/ 1808 w 1808"/>
                  <a:gd name="T7" fmla="*/ 615 h 813"/>
                  <a:gd name="T8" fmla="*/ 1363 w 1808"/>
                  <a:gd name="T9" fmla="*/ 664 h 813"/>
                  <a:gd name="T10" fmla="*/ 627 w 1808"/>
                  <a:gd name="T11" fmla="*/ 516 h 813"/>
                  <a:gd name="T12" fmla="*/ 313 w 1808"/>
                  <a:gd name="T13" fmla="*/ 141 h 813"/>
                  <a:gd name="T14" fmla="*/ 313 w 1808"/>
                  <a:gd name="T15" fmla="*/ 0 h 813"/>
                  <a:gd name="T16" fmla="*/ 285 w 1808"/>
                  <a:gd name="T17" fmla="*/ 12 h 813"/>
                  <a:gd name="T18" fmla="*/ 0 w 1808"/>
                  <a:gd name="T19" fmla="*/ 341 h 813"/>
                  <a:gd name="T20" fmla="*/ 285 w 1808"/>
                  <a:gd name="T21" fmla="*/ 670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08" h="813">
                    <a:moveTo>
                      <a:pt x="285" y="670"/>
                    </a:moveTo>
                    <a:cubicBezTo>
                      <a:pt x="466" y="757"/>
                      <a:pt x="720" y="813"/>
                      <a:pt x="1000" y="813"/>
                    </a:cubicBezTo>
                    <a:cubicBezTo>
                      <a:pt x="1279" y="813"/>
                      <a:pt x="1532" y="757"/>
                      <a:pt x="1712" y="670"/>
                    </a:cubicBezTo>
                    <a:cubicBezTo>
                      <a:pt x="1748" y="653"/>
                      <a:pt x="1779" y="634"/>
                      <a:pt x="1808" y="615"/>
                    </a:cubicBezTo>
                    <a:cubicBezTo>
                      <a:pt x="1673" y="646"/>
                      <a:pt x="1522" y="664"/>
                      <a:pt x="1363" y="664"/>
                    </a:cubicBezTo>
                    <a:cubicBezTo>
                      <a:pt x="1077" y="664"/>
                      <a:pt x="818" y="608"/>
                      <a:pt x="627" y="516"/>
                    </a:cubicBezTo>
                    <a:cubicBezTo>
                      <a:pt x="437" y="424"/>
                      <a:pt x="313" y="293"/>
                      <a:pt x="313" y="141"/>
                    </a:cubicBezTo>
                    <a:cubicBezTo>
                      <a:pt x="313" y="0"/>
                      <a:pt x="313" y="0"/>
                      <a:pt x="313" y="0"/>
                    </a:cubicBezTo>
                    <a:cubicBezTo>
                      <a:pt x="304" y="4"/>
                      <a:pt x="294" y="8"/>
                      <a:pt x="285" y="12"/>
                    </a:cubicBezTo>
                    <a:cubicBezTo>
                      <a:pt x="105" y="100"/>
                      <a:pt x="0" y="218"/>
                      <a:pt x="0" y="341"/>
                    </a:cubicBezTo>
                    <a:cubicBezTo>
                      <a:pt x="0" y="464"/>
                      <a:pt x="105" y="582"/>
                      <a:pt x="285" y="6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000" dirty="0">
                  <a:solidFill>
                    <a:srgbClr val="C00000"/>
                  </a:solidFill>
                  <a:highlight>
                    <a:srgbClr val="FFFF00"/>
                  </a:highlight>
                  <a:latin typeface="Trebuchet MS" panose="020B0603020202020204" pitchFamily="34" charset="0"/>
                </a:endParaRPr>
              </a:p>
            </p:txBody>
          </p:sp>
          <p:sp>
            <p:nvSpPr>
              <p:cNvPr id="136" name="Freeform 33">
                <a:extLst>
                  <a:ext uri="{FF2B5EF4-FFF2-40B4-BE49-F238E27FC236}">
                    <a16:creationId xmlns:a16="http://schemas.microsoft.com/office/drawing/2014/main" id="{59E37ECE-A0B6-49C8-8169-68B732C3801E}"/>
                  </a:ext>
                </a:extLst>
              </p:cNvPr>
              <p:cNvSpPr>
                <a:spLocks noEditPoints="1"/>
              </p:cNvSpPr>
              <p:nvPr/>
            </p:nvSpPr>
            <p:spPr bwMode="auto">
              <a:xfrm>
                <a:off x="668" y="2583"/>
                <a:ext cx="3652" cy="1263"/>
              </a:xfrm>
              <a:custGeom>
                <a:avLst/>
                <a:gdLst>
                  <a:gd name="T0" fmla="*/ 1737 w 2001"/>
                  <a:gd name="T1" fmla="*/ 215 h 693"/>
                  <a:gd name="T2" fmla="*/ 1002 w 2001"/>
                  <a:gd name="T3" fmla="*/ 363 h 693"/>
                  <a:gd name="T4" fmla="*/ 266 w 2001"/>
                  <a:gd name="T5" fmla="*/ 215 h 693"/>
                  <a:gd name="T6" fmla="*/ 0 w 2001"/>
                  <a:gd name="T7" fmla="*/ 0 h 693"/>
                  <a:gd name="T8" fmla="*/ 0 w 2001"/>
                  <a:gd name="T9" fmla="*/ 220 h 693"/>
                  <a:gd name="T10" fmla="*/ 287 w 2001"/>
                  <a:gd name="T11" fmla="*/ 550 h 693"/>
                  <a:gd name="T12" fmla="*/ 1000 w 2001"/>
                  <a:gd name="T13" fmla="*/ 693 h 693"/>
                  <a:gd name="T14" fmla="*/ 1715 w 2001"/>
                  <a:gd name="T15" fmla="*/ 550 h 693"/>
                  <a:gd name="T16" fmla="*/ 2001 w 2001"/>
                  <a:gd name="T17" fmla="*/ 220 h 693"/>
                  <a:gd name="T18" fmla="*/ 2001 w 2001"/>
                  <a:gd name="T19" fmla="*/ 2 h 693"/>
                  <a:gd name="T20" fmla="*/ 1737 w 2001"/>
                  <a:gd name="T21" fmla="*/ 215 h 693"/>
                  <a:gd name="T22" fmla="*/ 143 w 2001"/>
                  <a:gd name="T23" fmla="*/ 373 h 693"/>
                  <a:gd name="T24" fmla="*/ 118 w 2001"/>
                  <a:gd name="T25" fmla="*/ 398 h 693"/>
                  <a:gd name="T26" fmla="*/ 93 w 2001"/>
                  <a:gd name="T27" fmla="*/ 373 h 693"/>
                  <a:gd name="T28" fmla="*/ 93 w 2001"/>
                  <a:gd name="T29" fmla="*/ 182 h 693"/>
                  <a:gd name="T30" fmla="*/ 113 w 2001"/>
                  <a:gd name="T31" fmla="*/ 157 h 693"/>
                  <a:gd name="T32" fmla="*/ 118 w 2001"/>
                  <a:gd name="T33" fmla="*/ 156 h 693"/>
                  <a:gd name="T34" fmla="*/ 143 w 2001"/>
                  <a:gd name="T35" fmla="*/ 182 h 693"/>
                  <a:gd name="T36" fmla="*/ 143 w 2001"/>
                  <a:gd name="T37" fmla="*/ 373 h 693"/>
                  <a:gd name="T38" fmla="*/ 424 w 2001"/>
                  <a:gd name="T39" fmla="*/ 534 h 693"/>
                  <a:gd name="T40" fmla="*/ 399 w 2001"/>
                  <a:gd name="T41" fmla="*/ 559 h 693"/>
                  <a:gd name="T42" fmla="*/ 374 w 2001"/>
                  <a:gd name="T43" fmla="*/ 534 h 693"/>
                  <a:gd name="T44" fmla="*/ 374 w 2001"/>
                  <a:gd name="T45" fmla="*/ 345 h 693"/>
                  <a:gd name="T46" fmla="*/ 394 w 2001"/>
                  <a:gd name="T47" fmla="*/ 318 h 693"/>
                  <a:gd name="T48" fmla="*/ 396 w 2001"/>
                  <a:gd name="T49" fmla="*/ 318 h 693"/>
                  <a:gd name="T50" fmla="*/ 424 w 2001"/>
                  <a:gd name="T51" fmla="*/ 345 h 693"/>
                  <a:gd name="T52" fmla="*/ 424 w 2001"/>
                  <a:gd name="T53" fmla="*/ 534 h 693"/>
                  <a:gd name="T54" fmla="*/ 853 w 2001"/>
                  <a:gd name="T55" fmla="*/ 625 h 693"/>
                  <a:gd name="T56" fmla="*/ 827 w 2001"/>
                  <a:gd name="T57" fmla="*/ 651 h 693"/>
                  <a:gd name="T58" fmla="*/ 802 w 2001"/>
                  <a:gd name="T59" fmla="*/ 625 h 693"/>
                  <a:gd name="T60" fmla="*/ 802 w 2001"/>
                  <a:gd name="T61" fmla="*/ 435 h 693"/>
                  <a:gd name="T62" fmla="*/ 822 w 2001"/>
                  <a:gd name="T63" fmla="*/ 410 h 693"/>
                  <a:gd name="T64" fmla="*/ 824 w 2001"/>
                  <a:gd name="T65" fmla="*/ 410 h 693"/>
                  <a:gd name="T66" fmla="*/ 853 w 2001"/>
                  <a:gd name="T67" fmla="*/ 435 h 693"/>
                  <a:gd name="T68" fmla="*/ 853 w 2001"/>
                  <a:gd name="T69" fmla="*/ 625 h 693"/>
                  <a:gd name="T70" fmla="*/ 1304 w 2001"/>
                  <a:gd name="T71" fmla="*/ 598 h 693"/>
                  <a:gd name="T72" fmla="*/ 1279 w 2001"/>
                  <a:gd name="T73" fmla="*/ 623 h 693"/>
                  <a:gd name="T74" fmla="*/ 1254 w 2001"/>
                  <a:gd name="T75" fmla="*/ 598 h 693"/>
                  <a:gd name="T76" fmla="*/ 1254 w 2001"/>
                  <a:gd name="T77" fmla="*/ 423 h 693"/>
                  <a:gd name="T78" fmla="*/ 1274 w 2001"/>
                  <a:gd name="T79" fmla="*/ 398 h 693"/>
                  <a:gd name="T80" fmla="*/ 1279 w 2001"/>
                  <a:gd name="T81" fmla="*/ 397 h 693"/>
                  <a:gd name="T82" fmla="*/ 1304 w 2001"/>
                  <a:gd name="T83" fmla="*/ 423 h 693"/>
                  <a:gd name="T84" fmla="*/ 1304 w 2001"/>
                  <a:gd name="T85" fmla="*/ 598 h 693"/>
                  <a:gd name="T86" fmla="*/ 1706 w 2001"/>
                  <a:gd name="T87" fmla="*/ 487 h 693"/>
                  <a:gd name="T88" fmla="*/ 1681 w 2001"/>
                  <a:gd name="T89" fmla="*/ 512 h 693"/>
                  <a:gd name="T90" fmla="*/ 1656 w 2001"/>
                  <a:gd name="T91" fmla="*/ 487 h 693"/>
                  <a:gd name="T92" fmla="*/ 1656 w 2001"/>
                  <a:gd name="T93" fmla="*/ 312 h 693"/>
                  <a:gd name="T94" fmla="*/ 1676 w 2001"/>
                  <a:gd name="T95" fmla="*/ 287 h 693"/>
                  <a:gd name="T96" fmla="*/ 1681 w 2001"/>
                  <a:gd name="T97" fmla="*/ 286 h 693"/>
                  <a:gd name="T98" fmla="*/ 1706 w 2001"/>
                  <a:gd name="T99" fmla="*/ 312 h 693"/>
                  <a:gd name="T100" fmla="*/ 1706 w 2001"/>
                  <a:gd name="T101" fmla="*/ 487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01" h="693">
                    <a:moveTo>
                      <a:pt x="1737" y="215"/>
                    </a:moveTo>
                    <a:cubicBezTo>
                      <a:pt x="1547" y="307"/>
                      <a:pt x="1288" y="363"/>
                      <a:pt x="1002" y="363"/>
                    </a:cubicBezTo>
                    <a:cubicBezTo>
                      <a:pt x="715" y="363"/>
                      <a:pt x="455" y="307"/>
                      <a:pt x="266" y="215"/>
                    </a:cubicBezTo>
                    <a:cubicBezTo>
                      <a:pt x="146" y="157"/>
                      <a:pt x="53" y="84"/>
                      <a:pt x="0" y="0"/>
                    </a:cubicBezTo>
                    <a:cubicBezTo>
                      <a:pt x="0" y="220"/>
                      <a:pt x="0" y="220"/>
                      <a:pt x="0" y="220"/>
                    </a:cubicBezTo>
                    <a:cubicBezTo>
                      <a:pt x="0" y="343"/>
                      <a:pt x="106" y="462"/>
                      <a:pt x="287" y="550"/>
                    </a:cubicBezTo>
                    <a:cubicBezTo>
                      <a:pt x="468" y="638"/>
                      <a:pt x="721" y="693"/>
                      <a:pt x="1000" y="693"/>
                    </a:cubicBezTo>
                    <a:cubicBezTo>
                      <a:pt x="1279" y="693"/>
                      <a:pt x="1533" y="638"/>
                      <a:pt x="1715" y="550"/>
                    </a:cubicBezTo>
                    <a:cubicBezTo>
                      <a:pt x="1896" y="462"/>
                      <a:pt x="2001" y="343"/>
                      <a:pt x="2001" y="220"/>
                    </a:cubicBezTo>
                    <a:cubicBezTo>
                      <a:pt x="2001" y="2"/>
                      <a:pt x="2001" y="2"/>
                      <a:pt x="2001" y="2"/>
                    </a:cubicBezTo>
                    <a:cubicBezTo>
                      <a:pt x="1948" y="86"/>
                      <a:pt x="1855" y="157"/>
                      <a:pt x="1737" y="215"/>
                    </a:cubicBezTo>
                    <a:close/>
                    <a:moveTo>
                      <a:pt x="143" y="373"/>
                    </a:moveTo>
                    <a:cubicBezTo>
                      <a:pt x="144" y="386"/>
                      <a:pt x="132" y="398"/>
                      <a:pt x="118" y="398"/>
                    </a:cubicBezTo>
                    <a:cubicBezTo>
                      <a:pt x="105" y="398"/>
                      <a:pt x="93" y="386"/>
                      <a:pt x="93" y="373"/>
                    </a:cubicBezTo>
                    <a:cubicBezTo>
                      <a:pt x="93" y="182"/>
                      <a:pt x="93" y="182"/>
                      <a:pt x="93" y="182"/>
                    </a:cubicBezTo>
                    <a:cubicBezTo>
                      <a:pt x="93" y="171"/>
                      <a:pt x="102" y="160"/>
                      <a:pt x="113" y="157"/>
                    </a:cubicBezTo>
                    <a:cubicBezTo>
                      <a:pt x="115" y="157"/>
                      <a:pt x="116" y="156"/>
                      <a:pt x="118" y="156"/>
                    </a:cubicBezTo>
                    <a:cubicBezTo>
                      <a:pt x="132" y="156"/>
                      <a:pt x="144" y="169"/>
                      <a:pt x="143" y="182"/>
                    </a:cubicBezTo>
                    <a:lnTo>
                      <a:pt x="143" y="373"/>
                    </a:lnTo>
                    <a:close/>
                    <a:moveTo>
                      <a:pt x="424" y="534"/>
                    </a:moveTo>
                    <a:cubicBezTo>
                      <a:pt x="425" y="547"/>
                      <a:pt x="413" y="559"/>
                      <a:pt x="399" y="559"/>
                    </a:cubicBezTo>
                    <a:cubicBezTo>
                      <a:pt x="386" y="559"/>
                      <a:pt x="374" y="547"/>
                      <a:pt x="374" y="534"/>
                    </a:cubicBezTo>
                    <a:cubicBezTo>
                      <a:pt x="374" y="345"/>
                      <a:pt x="374" y="345"/>
                      <a:pt x="374" y="345"/>
                    </a:cubicBezTo>
                    <a:cubicBezTo>
                      <a:pt x="373" y="333"/>
                      <a:pt x="382" y="321"/>
                      <a:pt x="394" y="318"/>
                    </a:cubicBezTo>
                    <a:cubicBezTo>
                      <a:pt x="395" y="318"/>
                      <a:pt x="395" y="318"/>
                      <a:pt x="396" y="318"/>
                    </a:cubicBezTo>
                    <a:cubicBezTo>
                      <a:pt x="411" y="316"/>
                      <a:pt x="425" y="330"/>
                      <a:pt x="424" y="345"/>
                    </a:cubicBezTo>
                    <a:lnTo>
                      <a:pt x="424" y="534"/>
                    </a:lnTo>
                    <a:close/>
                    <a:moveTo>
                      <a:pt x="853" y="625"/>
                    </a:moveTo>
                    <a:cubicBezTo>
                      <a:pt x="853" y="639"/>
                      <a:pt x="841" y="651"/>
                      <a:pt x="827" y="651"/>
                    </a:cubicBezTo>
                    <a:cubicBezTo>
                      <a:pt x="814" y="651"/>
                      <a:pt x="802" y="639"/>
                      <a:pt x="802" y="625"/>
                    </a:cubicBezTo>
                    <a:cubicBezTo>
                      <a:pt x="802" y="435"/>
                      <a:pt x="802" y="435"/>
                      <a:pt x="802" y="435"/>
                    </a:cubicBezTo>
                    <a:cubicBezTo>
                      <a:pt x="802" y="423"/>
                      <a:pt x="811" y="412"/>
                      <a:pt x="822" y="410"/>
                    </a:cubicBezTo>
                    <a:cubicBezTo>
                      <a:pt x="823" y="410"/>
                      <a:pt x="824" y="410"/>
                      <a:pt x="824" y="410"/>
                    </a:cubicBezTo>
                    <a:cubicBezTo>
                      <a:pt x="839" y="408"/>
                      <a:pt x="853" y="421"/>
                      <a:pt x="853" y="435"/>
                    </a:cubicBezTo>
                    <a:lnTo>
                      <a:pt x="853" y="625"/>
                    </a:lnTo>
                    <a:close/>
                    <a:moveTo>
                      <a:pt x="1304" y="598"/>
                    </a:moveTo>
                    <a:cubicBezTo>
                      <a:pt x="1304" y="611"/>
                      <a:pt x="1292" y="623"/>
                      <a:pt x="1279" y="623"/>
                    </a:cubicBezTo>
                    <a:cubicBezTo>
                      <a:pt x="1266" y="623"/>
                      <a:pt x="1253" y="611"/>
                      <a:pt x="1254" y="598"/>
                    </a:cubicBezTo>
                    <a:cubicBezTo>
                      <a:pt x="1254" y="423"/>
                      <a:pt x="1254" y="423"/>
                      <a:pt x="1254" y="423"/>
                    </a:cubicBezTo>
                    <a:cubicBezTo>
                      <a:pt x="1253" y="412"/>
                      <a:pt x="1262" y="401"/>
                      <a:pt x="1274" y="398"/>
                    </a:cubicBezTo>
                    <a:cubicBezTo>
                      <a:pt x="1275" y="398"/>
                      <a:pt x="1277" y="397"/>
                      <a:pt x="1279" y="397"/>
                    </a:cubicBezTo>
                    <a:cubicBezTo>
                      <a:pt x="1293" y="397"/>
                      <a:pt x="1305" y="410"/>
                      <a:pt x="1304" y="423"/>
                    </a:cubicBezTo>
                    <a:lnTo>
                      <a:pt x="1304" y="598"/>
                    </a:lnTo>
                    <a:close/>
                    <a:moveTo>
                      <a:pt x="1706" y="487"/>
                    </a:moveTo>
                    <a:cubicBezTo>
                      <a:pt x="1706" y="500"/>
                      <a:pt x="1694" y="512"/>
                      <a:pt x="1681" y="512"/>
                    </a:cubicBezTo>
                    <a:cubicBezTo>
                      <a:pt x="1668" y="512"/>
                      <a:pt x="1655" y="500"/>
                      <a:pt x="1656" y="487"/>
                    </a:cubicBezTo>
                    <a:cubicBezTo>
                      <a:pt x="1656" y="312"/>
                      <a:pt x="1656" y="312"/>
                      <a:pt x="1656" y="312"/>
                    </a:cubicBezTo>
                    <a:cubicBezTo>
                      <a:pt x="1655" y="300"/>
                      <a:pt x="1664" y="289"/>
                      <a:pt x="1676" y="287"/>
                    </a:cubicBezTo>
                    <a:cubicBezTo>
                      <a:pt x="1677" y="286"/>
                      <a:pt x="1679" y="286"/>
                      <a:pt x="1681" y="286"/>
                    </a:cubicBezTo>
                    <a:cubicBezTo>
                      <a:pt x="1695" y="286"/>
                      <a:pt x="1707" y="298"/>
                      <a:pt x="1706" y="312"/>
                    </a:cubicBezTo>
                    <a:lnTo>
                      <a:pt x="1706" y="4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000" dirty="0">
                  <a:solidFill>
                    <a:srgbClr val="C00000"/>
                  </a:solidFill>
                  <a:highlight>
                    <a:srgbClr val="FFFF00"/>
                  </a:highlight>
                  <a:latin typeface="Trebuchet MS" panose="020B0603020202020204" pitchFamily="34" charset="0"/>
                </a:endParaRPr>
              </a:p>
            </p:txBody>
          </p:sp>
          <p:sp>
            <p:nvSpPr>
              <p:cNvPr id="137" name="Freeform 34">
                <a:extLst>
                  <a:ext uri="{FF2B5EF4-FFF2-40B4-BE49-F238E27FC236}">
                    <a16:creationId xmlns:a16="http://schemas.microsoft.com/office/drawing/2014/main" id="{1F830150-9021-4CA3-8A8E-03E3526CD25A}"/>
                  </a:ext>
                </a:extLst>
              </p:cNvPr>
              <p:cNvSpPr>
                <a:spLocks noEditPoints="1"/>
              </p:cNvSpPr>
              <p:nvPr/>
            </p:nvSpPr>
            <p:spPr bwMode="auto">
              <a:xfrm>
                <a:off x="535" y="4650"/>
                <a:ext cx="3650" cy="1258"/>
              </a:xfrm>
              <a:custGeom>
                <a:avLst/>
                <a:gdLst>
                  <a:gd name="T0" fmla="*/ 1736 w 2000"/>
                  <a:gd name="T1" fmla="*/ 212 h 690"/>
                  <a:gd name="T2" fmla="*/ 1001 w 2000"/>
                  <a:gd name="T3" fmla="*/ 361 h 690"/>
                  <a:gd name="T4" fmla="*/ 265 w 2000"/>
                  <a:gd name="T5" fmla="*/ 212 h 690"/>
                  <a:gd name="T6" fmla="*/ 70 w 2000"/>
                  <a:gd name="T7" fmla="*/ 82 h 690"/>
                  <a:gd name="T8" fmla="*/ 0 w 2000"/>
                  <a:gd name="T9" fmla="*/ 52 h 690"/>
                  <a:gd name="T10" fmla="*/ 0 w 2000"/>
                  <a:gd name="T11" fmla="*/ 218 h 690"/>
                  <a:gd name="T12" fmla="*/ 286 w 2000"/>
                  <a:gd name="T13" fmla="*/ 547 h 690"/>
                  <a:gd name="T14" fmla="*/ 999 w 2000"/>
                  <a:gd name="T15" fmla="*/ 690 h 690"/>
                  <a:gd name="T16" fmla="*/ 1714 w 2000"/>
                  <a:gd name="T17" fmla="*/ 547 h 690"/>
                  <a:gd name="T18" fmla="*/ 2000 w 2000"/>
                  <a:gd name="T19" fmla="*/ 218 h 690"/>
                  <a:gd name="T20" fmla="*/ 2000 w 2000"/>
                  <a:gd name="T21" fmla="*/ 0 h 690"/>
                  <a:gd name="T22" fmla="*/ 1736 w 2000"/>
                  <a:gd name="T23" fmla="*/ 212 h 690"/>
                  <a:gd name="T24" fmla="*/ 143 w 2000"/>
                  <a:gd name="T25" fmla="*/ 370 h 690"/>
                  <a:gd name="T26" fmla="*/ 118 w 2000"/>
                  <a:gd name="T27" fmla="*/ 395 h 690"/>
                  <a:gd name="T28" fmla="*/ 92 w 2000"/>
                  <a:gd name="T29" fmla="*/ 370 h 690"/>
                  <a:gd name="T30" fmla="*/ 92 w 2000"/>
                  <a:gd name="T31" fmla="*/ 180 h 690"/>
                  <a:gd name="T32" fmla="*/ 112 w 2000"/>
                  <a:gd name="T33" fmla="*/ 154 h 690"/>
                  <a:gd name="T34" fmla="*/ 143 w 2000"/>
                  <a:gd name="T35" fmla="*/ 180 h 690"/>
                  <a:gd name="T36" fmla="*/ 143 w 2000"/>
                  <a:gd name="T37" fmla="*/ 370 h 690"/>
                  <a:gd name="T38" fmla="*/ 424 w 2000"/>
                  <a:gd name="T39" fmla="*/ 531 h 690"/>
                  <a:gd name="T40" fmla="*/ 398 w 2000"/>
                  <a:gd name="T41" fmla="*/ 557 h 690"/>
                  <a:gd name="T42" fmla="*/ 373 w 2000"/>
                  <a:gd name="T43" fmla="*/ 531 h 690"/>
                  <a:gd name="T44" fmla="*/ 373 w 2000"/>
                  <a:gd name="T45" fmla="*/ 342 h 690"/>
                  <a:gd name="T46" fmla="*/ 395 w 2000"/>
                  <a:gd name="T47" fmla="*/ 315 h 690"/>
                  <a:gd name="T48" fmla="*/ 424 w 2000"/>
                  <a:gd name="T49" fmla="*/ 342 h 690"/>
                  <a:gd name="T50" fmla="*/ 424 w 2000"/>
                  <a:gd name="T51" fmla="*/ 531 h 690"/>
                  <a:gd name="T52" fmla="*/ 852 w 2000"/>
                  <a:gd name="T53" fmla="*/ 623 h 690"/>
                  <a:gd name="T54" fmla="*/ 827 w 2000"/>
                  <a:gd name="T55" fmla="*/ 648 h 690"/>
                  <a:gd name="T56" fmla="*/ 802 w 2000"/>
                  <a:gd name="T57" fmla="*/ 623 h 690"/>
                  <a:gd name="T58" fmla="*/ 802 w 2000"/>
                  <a:gd name="T59" fmla="*/ 432 h 690"/>
                  <a:gd name="T60" fmla="*/ 824 w 2000"/>
                  <a:gd name="T61" fmla="*/ 407 h 690"/>
                  <a:gd name="T62" fmla="*/ 852 w 2000"/>
                  <a:gd name="T63" fmla="*/ 432 h 690"/>
                  <a:gd name="T64" fmla="*/ 852 w 2000"/>
                  <a:gd name="T65" fmla="*/ 623 h 690"/>
                  <a:gd name="T66" fmla="*/ 1304 w 2000"/>
                  <a:gd name="T67" fmla="*/ 595 h 690"/>
                  <a:gd name="T68" fmla="*/ 1278 w 2000"/>
                  <a:gd name="T69" fmla="*/ 621 h 690"/>
                  <a:gd name="T70" fmla="*/ 1253 w 2000"/>
                  <a:gd name="T71" fmla="*/ 595 h 690"/>
                  <a:gd name="T72" fmla="*/ 1253 w 2000"/>
                  <a:gd name="T73" fmla="*/ 421 h 690"/>
                  <a:gd name="T74" fmla="*/ 1273 w 2000"/>
                  <a:gd name="T75" fmla="*/ 395 h 690"/>
                  <a:gd name="T76" fmla="*/ 1304 w 2000"/>
                  <a:gd name="T77" fmla="*/ 421 h 690"/>
                  <a:gd name="T78" fmla="*/ 1304 w 2000"/>
                  <a:gd name="T79" fmla="*/ 595 h 690"/>
                  <a:gd name="T80" fmla="*/ 1706 w 2000"/>
                  <a:gd name="T81" fmla="*/ 484 h 690"/>
                  <a:gd name="T82" fmla="*/ 1680 w 2000"/>
                  <a:gd name="T83" fmla="*/ 509 h 690"/>
                  <a:gd name="T84" fmla="*/ 1655 w 2000"/>
                  <a:gd name="T85" fmla="*/ 484 h 690"/>
                  <a:gd name="T86" fmla="*/ 1655 w 2000"/>
                  <a:gd name="T87" fmla="*/ 309 h 690"/>
                  <a:gd name="T88" fmla="*/ 1675 w 2000"/>
                  <a:gd name="T89" fmla="*/ 284 h 690"/>
                  <a:gd name="T90" fmla="*/ 1706 w 2000"/>
                  <a:gd name="T91" fmla="*/ 309 h 690"/>
                  <a:gd name="T92" fmla="*/ 1706 w 2000"/>
                  <a:gd name="T93" fmla="*/ 484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00" h="690">
                    <a:moveTo>
                      <a:pt x="1736" y="212"/>
                    </a:moveTo>
                    <a:cubicBezTo>
                      <a:pt x="1546" y="305"/>
                      <a:pt x="1287" y="361"/>
                      <a:pt x="1001" y="361"/>
                    </a:cubicBezTo>
                    <a:cubicBezTo>
                      <a:pt x="715" y="361"/>
                      <a:pt x="455" y="305"/>
                      <a:pt x="265" y="212"/>
                    </a:cubicBezTo>
                    <a:cubicBezTo>
                      <a:pt x="187" y="175"/>
                      <a:pt x="122" y="131"/>
                      <a:pt x="70" y="82"/>
                    </a:cubicBezTo>
                    <a:cubicBezTo>
                      <a:pt x="46" y="73"/>
                      <a:pt x="22" y="63"/>
                      <a:pt x="0" y="52"/>
                    </a:cubicBezTo>
                    <a:cubicBezTo>
                      <a:pt x="0" y="218"/>
                      <a:pt x="0" y="218"/>
                      <a:pt x="0" y="218"/>
                    </a:cubicBezTo>
                    <a:cubicBezTo>
                      <a:pt x="0" y="341"/>
                      <a:pt x="105" y="459"/>
                      <a:pt x="286" y="547"/>
                    </a:cubicBezTo>
                    <a:cubicBezTo>
                      <a:pt x="467" y="635"/>
                      <a:pt x="720" y="690"/>
                      <a:pt x="999" y="690"/>
                    </a:cubicBezTo>
                    <a:cubicBezTo>
                      <a:pt x="1279" y="690"/>
                      <a:pt x="1533" y="635"/>
                      <a:pt x="1714" y="547"/>
                    </a:cubicBezTo>
                    <a:cubicBezTo>
                      <a:pt x="1895" y="459"/>
                      <a:pt x="2000" y="341"/>
                      <a:pt x="2000" y="218"/>
                    </a:cubicBezTo>
                    <a:cubicBezTo>
                      <a:pt x="2000" y="0"/>
                      <a:pt x="2000" y="0"/>
                      <a:pt x="2000" y="0"/>
                    </a:cubicBezTo>
                    <a:cubicBezTo>
                      <a:pt x="1947" y="83"/>
                      <a:pt x="1855" y="155"/>
                      <a:pt x="1736" y="212"/>
                    </a:cubicBezTo>
                    <a:close/>
                    <a:moveTo>
                      <a:pt x="143" y="370"/>
                    </a:moveTo>
                    <a:cubicBezTo>
                      <a:pt x="143" y="384"/>
                      <a:pt x="131" y="395"/>
                      <a:pt x="118" y="395"/>
                    </a:cubicBezTo>
                    <a:cubicBezTo>
                      <a:pt x="104" y="395"/>
                      <a:pt x="92" y="384"/>
                      <a:pt x="92" y="370"/>
                    </a:cubicBezTo>
                    <a:cubicBezTo>
                      <a:pt x="92" y="180"/>
                      <a:pt x="92" y="180"/>
                      <a:pt x="92" y="180"/>
                    </a:cubicBezTo>
                    <a:cubicBezTo>
                      <a:pt x="92" y="168"/>
                      <a:pt x="101" y="157"/>
                      <a:pt x="112" y="154"/>
                    </a:cubicBezTo>
                    <a:cubicBezTo>
                      <a:pt x="127" y="151"/>
                      <a:pt x="143" y="165"/>
                      <a:pt x="143" y="180"/>
                    </a:cubicBezTo>
                    <a:lnTo>
                      <a:pt x="143" y="370"/>
                    </a:lnTo>
                    <a:close/>
                    <a:moveTo>
                      <a:pt x="424" y="531"/>
                    </a:moveTo>
                    <a:cubicBezTo>
                      <a:pt x="424" y="545"/>
                      <a:pt x="412" y="557"/>
                      <a:pt x="398" y="557"/>
                    </a:cubicBezTo>
                    <a:cubicBezTo>
                      <a:pt x="385" y="557"/>
                      <a:pt x="373" y="545"/>
                      <a:pt x="373" y="531"/>
                    </a:cubicBezTo>
                    <a:cubicBezTo>
                      <a:pt x="373" y="342"/>
                      <a:pt x="373" y="342"/>
                      <a:pt x="373" y="342"/>
                    </a:cubicBezTo>
                    <a:cubicBezTo>
                      <a:pt x="373" y="329"/>
                      <a:pt x="383" y="317"/>
                      <a:pt x="395" y="315"/>
                    </a:cubicBezTo>
                    <a:cubicBezTo>
                      <a:pt x="410" y="314"/>
                      <a:pt x="424" y="327"/>
                      <a:pt x="424" y="342"/>
                    </a:cubicBezTo>
                    <a:lnTo>
                      <a:pt x="424" y="531"/>
                    </a:lnTo>
                    <a:close/>
                    <a:moveTo>
                      <a:pt x="852" y="623"/>
                    </a:moveTo>
                    <a:cubicBezTo>
                      <a:pt x="852" y="636"/>
                      <a:pt x="840" y="648"/>
                      <a:pt x="827" y="648"/>
                    </a:cubicBezTo>
                    <a:cubicBezTo>
                      <a:pt x="813" y="648"/>
                      <a:pt x="801" y="636"/>
                      <a:pt x="802" y="623"/>
                    </a:cubicBezTo>
                    <a:cubicBezTo>
                      <a:pt x="802" y="432"/>
                      <a:pt x="802" y="432"/>
                      <a:pt x="802" y="432"/>
                    </a:cubicBezTo>
                    <a:cubicBezTo>
                      <a:pt x="801" y="420"/>
                      <a:pt x="812" y="409"/>
                      <a:pt x="824" y="407"/>
                    </a:cubicBezTo>
                    <a:cubicBezTo>
                      <a:pt x="838" y="405"/>
                      <a:pt x="852" y="418"/>
                      <a:pt x="852" y="432"/>
                    </a:cubicBezTo>
                    <a:lnTo>
                      <a:pt x="852" y="623"/>
                    </a:lnTo>
                    <a:close/>
                    <a:moveTo>
                      <a:pt x="1304" y="595"/>
                    </a:moveTo>
                    <a:cubicBezTo>
                      <a:pt x="1304" y="609"/>
                      <a:pt x="1292" y="621"/>
                      <a:pt x="1278" y="621"/>
                    </a:cubicBezTo>
                    <a:cubicBezTo>
                      <a:pt x="1265" y="621"/>
                      <a:pt x="1253" y="609"/>
                      <a:pt x="1253" y="595"/>
                    </a:cubicBezTo>
                    <a:cubicBezTo>
                      <a:pt x="1253" y="421"/>
                      <a:pt x="1253" y="421"/>
                      <a:pt x="1253" y="421"/>
                    </a:cubicBezTo>
                    <a:cubicBezTo>
                      <a:pt x="1253" y="409"/>
                      <a:pt x="1262" y="398"/>
                      <a:pt x="1273" y="395"/>
                    </a:cubicBezTo>
                    <a:cubicBezTo>
                      <a:pt x="1288" y="392"/>
                      <a:pt x="1304" y="406"/>
                      <a:pt x="1304" y="421"/>
                    </a:cubicBezTo>
                    <a:lnTo>
                      <a:pt x="1304" y="595"/>
                    </a:lnTo>
                    <a:close/>
                    <a:moveTo>
                      <a:pt x="1706" y="484"/>
                    </a:moveTo>
                    <a:cubicBezTo>
                      <a:pt x="1706" y="497"/>
                      <a:pt x="1694" y="509"/>
                      <a:pt x="1680" y="509"/>
                    </a:cubicBezTo>
                    <a:cubicBezTo>
                      <a:pt x="1667" y="509"/>
                      <a:pt x="1655" y="497"/>
                      <a:pt x="1655" y="484"/>
                    </a:cubicBezTo>
                    <a:cubicBezTo>
                      <a:pt x="1655" y="309"/>
                      <a:pt x="1655" y="309"/>
                      <a:pt x="1655" y="309"/>
                    </a:cubicBezTo>
                    <a:cubicBezTo>
                      <a:pt x="1655" y="298"/>
                      <a:pt x="1664" y="286"/>
                      <a:pt x="1675" y="284"/>
                    </a:cubicBezTo>
                    <a:cubicBezTo>
                      <a:pt x="1690" y="281"/>
                      <a:pt x="1706" y="294"/>
                      <a:pt x="1706" y="309"/>
                    </a:cubicBezTo>
                    <a:lnTo>
                      <a:pt x="1706" y="4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000" dirty="0">
                  <a:solidFill>
                    <a:srgbClr val="C00000"/>
                  </a:solidFill>
                  <a:highlight>
                    <a:srgbClr val="FFFF00"/>
                  </a:highlight>
                  <a:latin typeface="Trebuchet MS" panose="020B0603020202020204" pitchFamily="34" charset="0"/>
                </a:endParaRPr>
              </a:p>
            </p:txBody>
          </p:sp>
          <p:sp>
            <p:nvSpPr>
              <p:cNvPr id="138" name="Freeform 35">
                <a:extLst>
                  <a:ext uri="{FF2B5EF4-FFF2-40B4-BE49-F238E27FC236}">
                    <a16:creationId xmlns:a16="http://schemas.microsoft.com/office/drawing/2014/main" id="{61E4425E-89EB-4F09-8718-E6518A97AA52}"/>
                  </a:ext>
                </a:extLst>
              </p:cNvPr>
              <p:cNvSpPr>
                <a:spLocks noEditPoints="1"/>
              </p:cNvSpPr>
              <p:nvPr/>
            </p:nvSpPr>
            <p:spPr bwMode="auto">
              <a:xfrm>
                <a:off x="164" y="1484"/>
                <a:ext cx="3650" cy="1263"/>
              </a:xfrm>
              <a:custGeom>
                <a:avLst/>
                <a:gdLst>
                  <a:gd name="T0" fmla="*/ 999 w 2000"/>
                  <a:gd name="T1" fmla="*/ 693 h 693"/>
                  <a:gd name="T2" fmla="*/ 2000 w 2000"/>
                  <a:gd name="T3" fmla="*/ 220 h 693"/>
                  <a:gd name="T4" fmla="*/ 1736 w 2000"/>
                  <a:gd name="T5" fmla="*/ 215 h 693"/>
                  <a:gd name="T6" fmla="*/ 265 w 2000"/>
                  <a:gd name="T7" fmla="*/ 215 h 693"/>
                  <a:gd name="T8" fmla="*/ 0 w 2000"/>
                  <a:gd name="T9" fmla="*/ 220 h 693"/>
                  <a:gd name="T10" fmla="*/ 1655 w 2000"/>
                  <a:gd name="T11" fmla="*/ 487 h 693"/>
                  <a:gd name="T12" fmla="*/ 1675 w 2000"/>
                  <a:gd name="T13" fmla="*/ 287 h 693"/>
                  <a:gd name="T14" fmla="*/ 1679 w 2000"/>
                  <a:gd name="T15" fmla="*/ 285 h 693"/>
                  <a:gd name="T16" fmla="*/ 1705 w 2000"/>
                  <a:gd name="T17" fmla="*/ 311 h 693"/>
                  <a:gd name="T18" fmla="*/ 1705 w 2000"/>
                  <a:gd name="T19" fmla="*/ 487 h 693"/>
                  <a:gd name="T20" fmla="*/ 1655 w 2000"/>
                  <a:gd name="T21" fmla="*/ 487 h 693"/>
                  <a:gd name="T22" fmla="*/ 1253 w 2000"/>
                  <a:gd name="T23" fmla="*/ 598 h 693"/>
                  <a:gd name="T24" fmla="*/ 1273 w 2000"/>
                  <a:gd name="T25" fmla="*/ 398 h 693"/>
                  <a:gd name="T26" fmla="*/ 1277 w 2000"/>
                  <a:gd name="T27" fmla="*/ 396 h 693"/>
                  <a:gd name="T28" fmla="*/ 1303 w 2000"/>
                  <a:gd name="T29" fmla="*/ 422 h 693"/>
                  <a:gd name="T30" fmla="*/ 1303 w 2000"/>
                  <a:gd name="T31" fmla="*/ 598 h 693"/>
                  <a:gd name="T32" fmla="*/ 1253 w 2000"/>
                  <a:gd name="T33" fmla="*/ 599 h 693"/>
                  <a:gd name="T34" fmla="*/ 801 w 2000"/>
                  <a:gd name="T35" fmla="*/ 625 h 693"/>
                  <a:gd name="T36" fmla="*/ 824 w 2000"/>
                  <a:gd name="T37" fmla="*/ 410 h 693"/>
                  <a:gd name="T38" fmla="*/ 852 w 2000"/>
                  <a:gd name="T39" fmla="*/ 431 h 693"/>
                  <a:gd name="T40" fmla="*/ 852 w 2000"/>
                  <a:gd name="T41" fmla="*/ 625 h 693"/>
                  <a:gd name="T42" fmla="*/ 801 w 2000"/>
                  <a:gd name="T43" fmla="*/ 626 h 693"/>
                  <a:gd name="T44" fmla="*/ 395 w 2000"/>
                  <a:gd name="T45" fmla="*/ 318 h 693"/>
                  <a:gd name="T46" fmla="*/ 424 w 2000"/>
                  <a:gd name="T47" fmla="*/ 340 h 693"/>
                  <a:gd name="T48" fmla="*/ 424 w 2000"/>
                  <a:gd name="T49" fmla="*/ 534 h 693"/>
                  <a:gd name="T50" fmla="*/ 373 w 2000"/>
                  <a:gd name="T51" fmla="*/ 535 h 693"/>
                  <a:gd name="T52" fmla="*/ 373 w 2000"/>
                  <a:gd name="T53" fmla="*/ 344 h 693"/>
                  <a:gd name="T54" fmla="*/ 92 w 2000"/>
                  <a:gd name="T55" fmla="*/ 373 h 693"/>
                  <a:gd name="T56" fmla="*/ 112 w 2000"/>
                  <a:gd name="T57" fmla="*/ 157 h 693"/>
                  <a:gd name="T58" fmla="*/ 116 w 2000"/>
                  <a:gd name="T59" fmla="*/ 155 h 693"/>
                  <a:gd name="T60" fmla="*/ 143 w 2000"/>
                  <a:gd name="T61" fmla="*/ 181 h 693"/>
                  <a:gd name="T62" fmla="*/ 143 w 2000"/>
                  <a:gd name="T63" fmla="*/ 373 h 693"/>
                  <a:gd name="T64" fmla="*/ 92 w 2000"/>
                  <a:gd name="T65" fmla="*/ 374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00" h="693">
                    <a:moveTo>
                      <a:pt x="286" y="550"/>
                    </a:moveTo>
                    <a:cubicBezTo>
                      <a:pt x="467" y="638"/>
                      <a:pt x="720" y="693"/>
                      <a:pt x="999" y="693"/>
                    </a:cubicBezTo>
                    <a:cubicBezTo>
                      <a:pt x="1279" y="693"/>
                      <a:pt x="1532" y="638"/>
                      <a:pt x="1714" y="550"/>
                    </a:cubicBezTo>
                    <a:cubicBezTo>
                      <a:pt x="1895" y="462"/>
                      <a:pt x="2000" y="343"/>
                      <a:pt x="2000" y="220"/>
                    </a:cubicBezTo>
                    <a:cubicBezTo>
                      <a:pt x="2000" y="2"/>
                      <a:pt x="2000" y="2"/>
                      <a:pt x="2000" y="2"/>
                    </a:cubicBezTo>
                    <a:cubicBezTo>
                      <a:pt x="1947" y="86"/>
                      <a:pt x="1855" y="157"/>
                      <a:pt x="1736" y="215"/>
                    </a:cubicBezTo>
                    <a:cubicBezTo>
                      <a:pt x="1546" y="307"/>
                      <a:pt x="1287" y="363"/>
                      <a:pt x="1001" y="363"/>
                    </a:cubicBezTo>
                    <a:cubicBezTo>
                      <a:pt x="715" y="363"/>
                      <a:pt x="455" y="307"/>
                      <a:pt x="265" y="215"/>
                    </a:cubicBezTo>
                    <a:cubicBezTo>
                      <a:pt x="145" y="157"/>
                      <a:pt x="52" y="84"/>
                      <a:pt x="0" y="0"/>
                    </a:cubicBezTo>
                    <a:cubicBezTo>
                      <a:pt x="0" y="220"/>
                      <a:pt x="0" y="220"/>
                      <a:pt x="0" y="220"/>
                    </a:cubicBezTo>
                    <a:cubicBezTo>
                      <a:pt x="0" y="343"/>
                      <a:pt x="105" y="462"/>
                      <a:pt x="286" y="550"/>
                    </a:cubicBezTo>
                    <a:close/>
                    <a:moveTo>
                      <a:pt x="1655" y="487"/>
                    </a:moveTo>
                    <a:cubicBezTo>
                      <a:pt x="1655" y="312"/>
                      <a:pt x="1655" y="312"/>
                      <a:pt x="1655" y="312"/>
                    </a:cubicBezTo>
                    <a:cubicBezTo>
                      <a:pt x="1655" y="300"/>
                      <a:pt x="1663" y="289"/>
                      <a:pt x="1675" y="287"/>
                    </a:cubicBezTo>
                    <a:cubicBezTo>
                      <a:pt x="1675" y="286"/>
                      <a:pt x="1675" y="286"/>
                      <a:pt x="1675" y="286"/>
                    </a:cubicBezTo>
                    <a:cubicBezTo>
                      <a:pt x="1676" y="285"/>
                      <a:pt x="1678" y="285"/>
                      <a:pt x="1679" y="285"/>
                    </a:cubicBezTo>
                    <a:cubicBezTo>
                      <a:pt x="1680" y="284"/>
                      <a:pt x="1681" y="284"/>
                      <a:pt x="1681" y="285"/>
                    </a:cubicBezTo>
                    <a:cubicBezTo>
                      <a:pt x="1695" y="285"/>
                      <a:pt x="1706" y="297"/>
                      <a:pt x="1705" y="311"/>
                    </a:cubicBezTo>
                    <a:cubicBezTo>
                      <a:pt x="1705" y="311"/>
                      <a:pt x="1705" y="312"/>
                      <a:pt x="1705" y="312"/>
                    </a:cubicBezTo>
                    <a:cubicBezTo>
                      <a:pt x="1705" y="487"/>
                      <a:pt x="1705" y="487"/>
                      <a:pt x="1705" y="487"/>
                    </a:cubicBezTo>
                    <a:cubicBezTo>
                      <a:pt x="1706" y="501"/>
                      <a:pt x="1694" y="512"/>
                      <a:pt x="1681" y="512"/>
                    </a:cubicBezTo>
                    <a:cubicBezTo>
                      <a:pt x="1667" y="512"/>
                      <a:pt x="1655" y="501"/>
                      <a:pt x="1655" y="487"/>
                    </a:cubicBezTo>
                    <a:cubicBezTo>
                      <a:pt x="1655" y="487"/>
                      <a:pt x="1655" y="487"/>
                      <a:pt x="1655" y="487"/>
                    </a:cubicBezTo>
                    <a:close/>
                    <a:moveTo>
                      <a:pt x="1253" y="598"/>
                    </a:moveTo>
                    <a:cubicBezTo>
                      <a:pt x="1253" y="423"/>
                      <a:pt x="1253" y="423"/>
                      <a:pt x="1253" y="423"/>
                    </a:cubicBezTo>
                    <a:cubicBezTo>
                      <a:pt x="1253" y="411"/>
                      <a:pt x="1261" y="401"/>
                      <a:pt x="1273" y="398"/>
                    </a:cubicBezTo>
                    <a:cubicBezTo>
                      <a:pt x="1273" y="398"/>
                      <a:pt x="1273" y="397"/>
                      <a:pt x="1273" y="397"/>
                    </a:cubicBezTo>
                    <a:cubicBezTo>
                      <a:pt x="1274" y="397"/>
                      <a:pt x="1276" y="396"/>
                      <a:pt x="1277" y="396"/>
                    </a:cubicBezTo>
                    <a:cubicBezTo>
                      <a:pt x="1278" y="396"/>
                      <a:pt x="1279" y="396"/>
                      <a:pt x="1279" y="396"/>
                    </a:cubicBezTo>
                    <a:cubicBezTo>
                      <a:pt x="1293" y="397"/>
                      <a:pt x="1304" y="408"/>
                      <a:pt x="1303" y="422"/>
                    </a:cubicBezTo>
                    <a:cubicBezTo>
                      <a:pt x="1303" y="423"/>
                      <a:pt x="1303" y="423"/>
                      <a:pt x="1303" y="423"/>
                    </a:cubicBezTo>
                    <a:cubicBezTo>
                      <a:pt x="1303" y="598"/>
                      <a:pt x="1303" y="598"/>
                      <a:pt x="1303" y="598"/>
                    </a:cubicBezTo>
                    <a:cubicBezTo>
                      <a:pt x="1304" y="612"/>
                      <a:pt x="1292" y="624"/>
                      <a:pt x="1279" y="624"/>
                    </a:cubicBezTo>
                    <a:cubicBezTo>
                      <a:pt x="1265" y="624"/>
                      <a:pt x="1253" y="613"/>
                      <a:pt x="1253" y="599"/>
                    </a:cubicBezTo>
                    <a:cubicBezTo>
                      <a:pt x="1253" y="599"/>
                      <a:pt x="1253" y="598"/>
                      <a:pt x="1253" y="598"/>
                    </a:cubicBezTo>
                    <a:close/>
                    <a:moveTo>
                      <a:pt x="801" y="625"/>
                    </a:moveTo>
                    <a:cubicBezTo>
                      <a:pt x="801" y="435"/>
                      <a:pt x="801" y="435"/>
                      <a:pt x="801" y="435"/>
                    </a:cubicBezTo>
                    <a:cubicBezTo>
                      <a:pt x="801" y="422"/>
                      <a:pt x="811" y="411"/>
                      <a:pt x="824" y="410"/>
                    </a:cubicBezTo>
                    <a:cubicBezTo>
                      <a:pt x="824" y="409"/>
                      <a:pt x="824" y="409"/>
                      <a:pt x="824" y="409"/>
                    </a:cubicBezTo>
                    <a:cubicBezTo>
                      <a:pt x="837" y="407"/>
                      <a:pt x="850" y="417"/>
                      <a:pt x="852" y="431"/>
                    </a:cubicBezTo>
                    <a:cubicBezTo>
                      <a:pt x="852" y="432"/>
                      <a:pt x="852" y="434"/>
                      <a:pt x="852" y="435"/>
                    </a:cubicBezTo>
                    <a:cubicBezTo>
                      <a:pt x="852" y="625"/>
                      <a:pt x="852" y="625"/>
                      <a:pt x="852" y="625"/>
                    </a:cubicBezTo>
                    <a:cubicBezTo>
                      <a:pt x="852" y="639"/>
                      <a:pt x="841" y="651"/>
                      <a:pt x="827" y="651"/>
                    </a:cubicBezTo>
                    <a:cubicBezTo>
                      <a:pt x="813" y="651"/>
                      <a:pt x="802" y="640"/>
                      <a:pt x="801" y="626"/>
                    </a:cubicBezTo>
                    <a:cubicBezTo>
                      <a:pt x="801" y="626"/>
                      <a:pt x="801" y="626"/>
                      <a:pt x="801" y="625"/>
                    </a:cubicBezTo>
                    <a:close/>
                    <a:moveTo>
                      <a:pt x="395" y="318"/>
                    </a:moveTo>
                    <a:cubicBezTo>
                      <a:pt x="396" y="318"/>
                      <a:pt x="396" y="317"/>
                      <a:pt x="396" y="317"/>
                    </a:cubicBezTo>
                    <a:cubicBezTo>
                      <a:pt x="410" y="316"/>
                      <a:pt x="422" y="326"/>
                      <a:pt x="424" y="340"/>
                    </a:cubicBezTo>
                    <a:cubicBezTo>
                      <a:pt x="424" y="342"/>
                      <a:pt x="424" y="343"/>
                      <a:pt x="424" y="344"/>
                    </a:cubicBezTo>
                    <a:cubicBezTo>
                      <a:pt x="424" y="534"/>
                      <a:pt x="424" y="534"/>
                      <a:pt x="424" y="534"/>
                    </a:cubicBezTo>
                    <a:cubicBezTo>
                      <a:pt x="424" y="548"/>
                      <a:pt x="413" y="559"/>
                      <a:pt x="399" y="560"/>
                    </a:cubicBezTo>
                    <a:cubicBezTo>
                      <a:pt x="385" y="560"/>
                      <a:pt x="373" y="549"/>
                      <a:pt x="373" y="535"/>
                    </a:cubicBezTo>
                    <a:cubicBezTo>
                      <a:pt x="373" y="534"/>
                      <a:pt x="373" y="534"/>
                      <a:pt x="373" y="534"/>
                    </a:cubicBezTo>
                    <a:cubicBezTo>
                      <a:pt x="373" y="344"/>
                      <a:pt x="373" y="344"/>
                      <a:pt x="373" y="344"/>
                    </a:cubicBezTo>
                    <a:cubicBezTo>
                      <a:pt x="372" y="331"/>
                      <a:pt x="382" y="320"/>
                      <a:pt x="395" y="318"/>
                    </a:cubicBezTo>
                    <a:close/>
                    <a:moveTo>
                      <a:pt x="92" y="373"/>
                    </a:moveTo>
                    <a:cubicBezTo>
                      <a:pt x="92" y="182"/>
                      <a:pt x="92" y="182"/>
                      <a:pt x="92" y="182"/>
                    </a:cubicBezTo>
                    <a:cubicBezTo>
                      <a:pt x="92" y="170"/>
                      <a:pt x="100" y="160"/>
                      <a:pt x="112" y="157"/>
                    </a:cubicBezTo>
                    <a:cubicBezTo>
                      <a:pt x="112" y="157"/>
                      <a:pt x="112" y="156"/>
                      <a:pt x="112" y="156"/>
                    </a:cubicBezTo>
                    <a:cubicBezTo>
                      <a:pt x="114" y="156"/>
                      <a:pt x="115" y="155"/>
                      <a:pt x="116" y="155"/>
                    </a:cubicBezTo>
                    <a:cubicBezTo>
                      <a:pt x="117" y="155"/>
                      <a:pt x="118" y="155"/>
                      <a:pt x="118" y="155"/>
                    </a:cubicBezTo>
                    <a:cubicBezTo>
                      <a:pt x="132" y="156"/>
                      <a:pt x="143" y="167"/>
                      <a:pt x="143" y="181"/>
                    </a:cubicBezTo>
                    <a:cubicBezTo>
                      <a:pt x="143" y="182"/>
                      <a:pt x="143" y="182"/>
                      <a:pt x="143" y="182"/>
                    </a:cubicBezTo>
                    <a:cubicBezTo>
                      <a:pt x="143" y="373"/>
                      <a:pt x="143" y="373"/>
                      <a:pt x="143" y="373"/>
                    </a:cubicBezTo>
                    <a:cubicBezTo>
                      <a:pt x="143" y="387"/>
                      <a:pt x="132" y="398"/>
                      <a:pt x="118" y="399"/>
                    </a:cubicBezTo>
                    <a:cubicBezTo>
                      <a:pt x="104" y="399"/>
                      <a:pt x="92" y="388"/>
                      <a:pt x="92" y="374"/>
                    </a:cubicBezTo>
                    <a:cubicBezTo>
                      <a:pt x="92" y="373"/>
                      <a:pt x="92" y="373"/>
                      <a:pt x="92" y="3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000" dirty="0">
                  <a:solidFill>
                    <a:srgbClr val="C00000"/>
                  </a:solidFill>
                  <a:highlight>
                    <a:srgbClr val="FFFF00"/>
                  </a:highlight>
                  <a:latin typeface="Trebuchet MS" panose="020B0603020202020204" pitchFamily="34" charset="0"/>
                </a:endParaRPr>
              </a:p>
            </p:txBody>
          </p:sp>
        </p:grpSp>
      </p:grpSp>
      <p:sp>
        <p:nvSpPr>
          <p:cNvPr id="86" name="Rectangle 170">
            <a:extLst>
              <a:ext uri="{FF2B5EF4-FFF2-40B4-BE49-F238E27FC236}">
                <a16:creationId xmlns:a16="http://schemas.microsoft.com/office/drawing/2014/main" id="{83611332-9B3F-4ADC-AA78-86F3680A6329}"/>
              </a:ext>
            </a:extLst>
          </p:cNvPr>
          <p:cNvSpPr/>
          <p:nvPr/>
        </p:nvSpPr>
        <p:spPr bwMode="auto">
          <a:xfrm>
            <a:off x="3967560" y="2689621"/>
            <a:ext cx="1620000" cy="270515"/>
          </a:xfrm>
          <a:prstGeom prst="rect">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GB" sz="1000" b="0" i="0" u="none" strike="noStrike" cap="none" normalizeH="0" baseline="0" dirty="0">
              <a:ln>
                <a:noFill/>
              </a:ln>
              <a:solidFill>
                <a:srgbClr val="C00000"/>
              </a:solidFill>
              <a:effectLst/>
              <a:highlight>
                <a:srgbClr val="FFFF00"/>
              </a:highlight>
              <a:latin typeface="Trebuchet MS" panose="020B0603020202020204" pitchFamily="34" charset="0"/>
              <a:ea typeface="ヒラギノ角ゴ Pro W3" pitchFamily="-112" charset="-128"/>
              <a:cs typeface="ヒラギノ角ゴ Pro W3" pitchFamily="-112" charset="-128"/>
            </a:endParaRPr>
          </a:p>
        </p:txBody>
      </p:sp>
      <p:sp>
        <p:nvSpPr>
          <p:cNvPr id="88" name="Rectangle 172">
            <a:extLst>
              <a:ext uri="{FF2B5EF4-FFF2-40B4-BE49-F238E27FC236}">
                <a16:creationId xmlns:a16="http://schemas.microsoft.com/office/drawing/2014/main" id="{B11D22A3-CCE2-4D19-A681-766749ED924C}"/>
              </a:ext>
            </a:extLst>
          </p:cNvPr>
          <p:cNvSpPr/>
          <p:nvPr/>
        </p:nvSpPr>
        <p:spPr bwMode="auto">
          <a:xfrm>
            <a:off x="3338990" y="3272511"/>
            <a:ext cx="548495" cy="437512"/>
          </a:xfrm>
          <a:prstGeom prst="rect">
            <a:avLst/>
          </a:prstGeom>
          <a:solidFill>
            <a:srgbClr val="FFFFFF"/>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hangingPunct="0"/>
            <a:endParaRPr lang="en-IN" sz="1000" dirty="0">
              <a:solidFill>
                <a:srgbClr val="C00000"/>
              </a:solidFill>
              <a:highlight>
                <a:srgbClr val="FFFF00"/>
              </a:highlight>
              <a:latin typeface="Trebuchet MS" panose="020B0603020202020204" pitchFamily="34" charset="0"/>
              <a:ea typeface="ヒラギノ角ゴ Pro W3" pitchFamily="-112" charset="-128"/>
              <a:cs typeface="ヒラギノ角ゴ Pro W3" pitchFamily="-112" charset="-128"/>
            </a:endParaRPr>
          </a:p>
        </p:txBody>
      </p:sp>
      <p:grpSp>
        <p:nvGrpSpPr>
          <p:cNvPr id="89" name="Group 227">
            <a:extLst>
              <a:ext uri="{FF2B5EF4-FFF2-40B4-BE49-F238E27FC236}">
                <a16:creationId xmlns:a16="http://schemas.microsoft.com/office/drawing/2014/main" id="{0B4A05DB-587E-44A1-AB6C-59F370816EF4}"/>
              </a:ext>
            </a:extLst>
          </p:cNvPr>
          <p:cNvGrpSpPr>
            <a:grpSpLocks noChangeAspect="1"/>
          </p:cNvGrpSpPr>
          <p:nvPr/>
        </p:nvGrpSpPr>
        <p:grpSpPr bwMode="auto">
          <a:xfrm>
            <a:off x="3524827" y="3309548"/>
            <a:ext cx="176820" cy="363437"/>
            <a:chOff x="-259" y="9505"/>
            <a:chExt cx="757" cy="1363"/>
          </a:xfrm>
          <a:solidFill>
            <a:srgbClr val="846800"/>
          </a:solidFill>
        </p:grpSpPr>
        <p:sp>
          <p:nvSpPr>
            <p:cNvPr id="123" name="Freeform 228">
              <a:extLst>
                <a:ext uri="{FF2B5EF4-FFF2-40B4-BE49-F238E27FC236}">
                  <a16:creationId xmlns:a16="http://schemas.microsoft.com/office/drawing/2014/main" id="{DA74C445-9F21-4F14-9582-2BBA081ACE69}"/>
                </a:ext>
              </a:extLst>
            </p:cNvPr>
            <p:cNvSpPr>
              <a:spLocks/>
            </p:cNvSpPr>
            <p:nvPr/>
          </p:nvSpPr>
          <p:spPr bwMode="auto">
            <a:xfrm>
              <a:off x="-259" y="9505"/>
              <a:ext cx="484" cy="925"/>
            </a:xfrm>
            <a:custGeom>
              <a:avLst/>
              <a:gdLst>
                <a:gd name="T0" fmla="*/ 227 w 240"/>
                <a:gd name="T1" fmla="*/ 460 h 460"/>
                <a:gd name="T2" fmla="*/ 13 w 240"/>
                <a:gd name="T3" fmla="*/ 460 h 460"/>
                <a:gd name="T4" fmla="*/ 0 w 240"/>
                <a:gd name="T5" fmla="*/ 447 h 460"/>
                <a:gd name="T6" fmla="*/ 0 w 240"/>
                <a:gd name="T7" fmla="*/ 13 h 460"/>
                <a:gd name="T8" fmla="*/ 13 w 240"/>
                <a:gd name="T9" fmla="*/ 0 h 460"/>
                <a:gd name="T10" fmla="*/ 227 w 240"/>
                <a:gd name="T11" fmla="*/ 0 h 460"/>
                <a:gd name="T12" fmla="*/ 240 w 240"/>
                <a:gd name="T13" fmla="*/ 13 h 460"/>
                <a:gd name="T14" fmla="*/ 240 w 240"/>
                <a:gd name="T15" fmla="*/ 447 h 460"/>
                <a:gd name="T16" fmla="*/ 227 w 240"/>
                <a:gd name="T17" fmla="*/ 460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0" h="460">
                  <a:moveTo>
                    <a:pt x="227" y="460"/>
                  </a:moveTo>
                  <a:cubicBezTo>
                    <a:pt x="13" y="460"/>
                    <a:pt x="13" y="460"/>
                    <a:pt x="13" y="460"/>
                  </a:cubicBezTo>
                  <a:cubicBezTo>
                    <a:pt x="6" y="460"/>
                    <a:pt x="0" y="454"/>
                    <a:pt x="0" y="447"/>
                  </a:cubicBezTo>
                  <a:cubicBezTo>
                    <a:pt x="0" y="13"/>
                    <a:pt x="0" y="13"/>
                    <a:pt x="0" y="13"/>
                  </a:cubicBezTo>
                  <a:cubicBezTo>
                    <a:pt x="0" y="6"/>
                    <a:pt x="6" y="0"/>
                    <a:pt x="13" y="0"/>
                  </a:cubicBezTo>
                  <a:cubicBezTo>
                    <a:pt x="227" y="0"/>
                    <a:pt x="227" y="0"/>
                    <a:pt x="227" y="0"/>
                  </a:cubicBezTo>
                  <a:cubicBezTo>
                    <a:pt x="234" y="0"/>
                    <a:pt x="240" y="6"/>
                    <a:pt x="240" y="13"/>
                  </a:cubicBezTo>
                  <a:cubicBezTo>
                    <a:pt x="240" y="447"/>
                    <a:pt x="240" y="447"/>
                    <a:pt x="240" y="447"/>
                  </a:cubicBezTo>
                  <a:cubicBezTo>
                    <a:pt x="240" y="454"/>
                    <a:pt x="234" y="460"/>
                    <a:pt x="227" y="460"/>
                  </a:cubicBezTo>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C00000"/>
                </a:solidFill>
                <a:highlight>
                  <a:srgbClr val="FFFF00"/>
                </a:highlight>
                <a:latin typeface="Trebuchet MS" panose="020B0603020202020204" pitchFamily="34" charset="0"/>
              </a:endParaRPr>
            </a:p>
          </p:txBody>
        </p:sp>
        <p:sp>
          <p:nvSpPr>
            <p:cNvPr id="124" name="Freeform 229">
              <a:extLst>
                <a:ext uri="{FF2B5EF4-FFF2-40B4-BE49-F238E27FC236}">
                  <a16:creationId xmlns:a16="http://schemas.microsoft.com/office/drawing/2014/main" id="{394D4628-C3FC-417C-881F-B553E4A42947}"/>
                </a:ext>
              </a:extLst>
            </p:cNvPr>
            <p:cNvSpPr>
              <a:spLocks noEditPoints="1"/>
            </p:cNvSpPr>
            <p:nvPr/>
          </p:nvSpPr>
          <p:spPr bwMode="auto">
            <a:xfrm>
              <a:off x="-120" y="9817"/>
              <a:ext cx="176" cy="271"/>
            </a:xfrm>
            <a:custGeom>
              <a:avLst/>
              <a:gdLst>
                <a:gd name="T0" fmla="*/ 0 w 87"/>
                <a:gd name="T1" fmla="*/ 3 h 135"/>
                <a:gd name="T2" fmla="*/ 33 w 87"/>
                <a:gd name="T3" fmla="*/ 0 h 135"/>
                <a:gd name="T4" fmla="*/ 72 w 87"/>
                <a:gd name="T5" fmla="*/ 11 h 135"/>
                <a:gd name="T6" fmla="*/ 82 w 87"/>
                <a:gd name="T7" fmla="*/ 37 h 135"/>
                <a:gd name="T8" fmla="*/ 57 w 87"/>
                <a:gd name="T9" fmla="*/ 71 h 135"/>
                <a:gd name="T10" fmla="*/ 57 w 87"/>
                <a:gd name="T11" fmla="*/ 71 h 135"/>
                <a:gd name="T12" fmla="*/ 77 w 87"/>
                <a:gd name="T13" fmla="*/ 98 h 135"/>
                <a:gd name="T14" fmla="*/ 87 w 87"/>
                <a:gd name="T15" fmla="*/ 135 h 135"/>
                <a:gd name="T16" fmla="*/ 69 w 87"/>
                <a:gd name="T17" fmla="*/ 135 h 135"/>
                <a:gd name="T18" fmla="*/ 60 w 87"/>
                <a:gd name="T19" fmla="*/ 103 h 135"/>
                <a:gd name="T20" fmla="*/ 34 w 87"/>
                <a:gd name="T21" fmla="*/ 77 h 135"/>
                <a:gd name="T22" fmla="*/ 18 w 87"/>
                <a:gd name="T23" fmla="*/ 77 h 135"/>
                <a:gd name="T24" fmla="*/ 18 w 87"/>
                <a:gd name="T25" fmla="*/ 135 h 135"/>
                <a:gd name="T26" fmla="*/ 0 w 87"/>
                <a:gd name="T27" fmla="*/ 135 h 135"/>
                <a:gd name="T28" fmla="*/ 0 w 87"/>
                <a:gd name="T29" fmla="*/ 3 h 135"/>
                <a:gd name="T30" fmla="*/ 18 w 87"/>
                <a:gd name="T31" fmla="*/ 64 h 135"/>
                <a:gd name="T32" fmla="*/ 35 w 87"/>
                <a:gd name="T33" fmla="*/ 64 h 135"/>
                <a:gd name="T34" fmla="*/ 65 w 87"/>
                <a:gd name="T35" fmla="*/ 39 h 135"/>
                <a:gd name="T36" fmla="*/ 35 w 87"/>
                <a:gd name="T37" fmla="*/ 14 h 135"/>
                <a:gd name="T38" fmla="*/ 18 w 87"/>
                <a:gd name="T39" fmla="*/ 15 h 135"/>
                <a:gd name="T40" fmla="*/ 18 w 87"/>
                <a:gd name="T41" fmla="*/ 6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7" h="135">
                  <a:moveTo>
                    <a:pt x="0" y="3"/>
                  </a:moveTo>
                  <a:cubicBezTo>
                    <a:pt x="9" y="1"/>
                    <a:pt x="21" y="0"/>
                    <a:pt x="33" y="0"/>
                  </a:cubicBezTo>
                  <a:cubicBezTo>
                    <a:pt x="52" y="0"/>
                    <a:pt x="64" y="4"/>
                    <a:pt x="72" y="11"/>
                  </a:cubicBezTo>
                  <a:cubicBezTo>
                    <a:pt x="79" y="17"/>
                    <a:pt x="82" y="26"/>
                    <a:pt x="82" y="37"/>
                  </a:cubicBezTo>
                  <a:cubicBezTo>
                    <a:pt x="82" y="54"/>
                    <a:pt x="71" y="66"/>
                    <a:pt x="57" y="71"/>
                  </a:cubicBezTo>
                  <a:cubicBezTo>
                    <a:pt x="57" y="71"/>
                    <a:pt x="57" y="71"/>
                    <a:pt x="57" y="71"/>
                  </a:cubicBezTo>
                  <a:cubicBezTo>
                    <a:pt x="68" y="75"/>
                    <a:pt x="74" y="84"/>
                    <a:pt x="77" y="98"/>
                  </a:cubicBezTo>
                  <a:cubicBezTo>
                    <a:pt x="81" y="117"/>
                    <a:pt x="84" y="130"/>
                    <a:pt x="87" y="135"/>
                  </a:cubicBezTo>
                  <a:cubicBezTo>
                    <a:pt x="69" y="135"/>
                    <a:pt x="69" y="135"/>
                    <a:pt x="69" y="135"/>
                  </a:cubicBezTo>
                  <a:cubicBezTo>
                    <a:pt x="67" y="131"/>
                    <a:pt x="64" y="120"/>
                    <a:pt x="60" y="103"/>
                  </a:cubicBezTo>
                  <a:cubicBezTo>
                    <a:pt x="56" y="85"/>
                    <a:pt x="49" y="78"/>
                    <a:pt x="34" y="77"/>
                  </a:cubicBezTo>
                  <a:cubicBezTo>
                    <a:pt x="18" y="77"/>
                    <a:pt x="18" y="77"/>
                    <a:pt x="18" y="77"/>
                  </a:cubicBezTo>
                  <a:cubicBezTo>
                    <a:pt x="18" y="135"/>
                    <a:pt x="18" y="135"/>
                    <a:pt x="18" y="135"/>
                  </a:cubicBezTo>
                  <a:cubicBezTo>
                    <a:pt x="0" y="135"/>
                    <a:pt x="0" y="135"/>
                    <a:pt x="0" y="135"/>
                  </a:cubicBezTo>
                  <a:lnTo>
                    <a:pt x="0" y="3"/>
                  </a:lnTo>
                  <a:close/>
                  <a:moveTo>
                    <a:pt x="18" y="64"/>
                  </a:moveTo>
                  <a:cubicBezTo>
                    <a:pt x="35" y="64"/>
                    <a:pt x="35" y="64"/>
                    <a:pt x="35" y="64"/>
                  </a:cubicBezTo>
                  <a:cubicBezTo>
                    <a:pt x="54" y="64"/>
                    <a:pt x="65" y="54"/>
                    <a:pt x="65" y="39"/>
                  </a:cubicBezTo>
                  <a:cubicBezTo>
                    <a:pt x="65" y="21"/>
                    <a:pt x="53" y="14"/>
                    <a:pt x="35" y="14"/>
                  </a:cubicBezTo>
                  <a:cubicBezTo>
                    <a:pt x="26" y="14"/>
                    <a:pt x="20" y="15"/>
                    <a:pt x="18" y="15"/>
                  </a:cubicBezTo>
                  <a:lnTo>
                    <a:pt x="18" y="6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C00000"/>
                </a:solidFill>
                <a:highlight>
                  <a:srgbClr val="FFFF00"/>
                </a:highlight>
                <a:latin typeface="Trebuchet MS" panose="020B0603020202020204" pitchFamily="34" charset="0"/>
              </a:endParaRPr>
            </a:p>
          </p:txBody>
        </p:sp>
        <p:sp>
          <p:nvSpPr>
            <p:cNvPr id="125" name="Freeform 230">
              <a:extLst>
                <a:ext uri="{FF2B5EF4-FFF2-40B4-BE49-F238E27FC236}">
                  <a16:creationId xmlns:a16="http://schemas.microsoft.com/office/drawing/2014/main" id="{E20FF239-ACC4-448F-89C3-8ACDC3A5CF44}"/>
                </a:ext>
              </a:extLst>
            </p:cNvPr>
            <p:cNvSpPr>
              <a:spLocks/>
            </p:cNvSpPr>
            <p:nvPr/>
          </p:nvSpPr>
          <p:spPr bwMode="auto">
            <a:xfrm>
              <a:off x="-134" y="10088"/>
              <a:ext cx="632" cy="780"/>
            </a:xfrm>
            <a:custGeom>
              <a:avLst/>
              <a:gdLst>
                <a:gd name="T0" fmla="*/ 181 w 313"/>
                <a:gd name="T1" fmla="*/ 372 h 388"/>
                <a:gd name="T2" fmla="*/ 313 w 313"/>
                <a:gd name="T3" fmla="*/ 339 h 388"/>
                <a:gd name="T4" fmla="*/ 289 w 313"/>
                <a:gd name="T5" fmla="*/ 173 h 388"/>
                <a:gd name="T6" fmla="*/ 259 w 313"/>
                <a:gd name="T7" fmla="*/ 88 h 388"/>
                <a:gd name="T8" fmla="*/ 227 w 313"/>
                <a:gd name="T9" fmla="*/ 57 h 388"/>
                <a:gd name="T10" fmla="*/ 187 w 313"/>
                <a:gd name="T11" fmla="*/ 0 h 388"/>
                <a:gd name="T12" fmla="*/ 187 w 313"/>
                <a:gd name="T13" fmla="*/ 115 h 388"/>
                <a:gd name="T14" fmla="*/ 187 w 313"/>
                <a:gd name="T15" fmla="*/ 158 h 388"/>
                <a:gd name="T16" fmla="*/ 33 w 313"/>
                <a:gd name="T17" fmla="*/ 44 h 388"/>
                <a:gd name="T18" fmla="*/ 18 w 313"/>
                <a:gd name="T19" fmla="*/ 90 h 388"/>
                <a:gd name="T20" fmla="*/ 114 w 313"/>
                <a:gd name="T21" fmla="*/ 209 h 388"/>
                <a:gd name="T22" fmla="*/ 162 w 313"/>
                <a:gd name="T23" fmla="*/ 313 h 388"/>
                <a:gd name="T24" fmla="*/ 181 w 313"/>
                <a:gd name="T25" fmla="*/ 37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3" h="388">
                  <a:moveTo>
                    <a:pt x="181" y="372"/>
                  </a:moveTo>
                  <a:cubicBezTo>
                    <a:pt x="181" y="372"/>
                    <a:pt x="275" y="388"/>
                    <a:pt x="313" y="339"/>
                  </a:cubicBezTo>
                  <a:cubicBezTo>
                    <a:pt x="313" y="339"/>
                    <a:pt x="286" y="205"/>
                    <a:pt x="289" y="173"/>
                  </a:cubicBezTo>
                  <a:cubicBezTo>
                    <a:pt x="292" y="140"/>
                    <a:pt x="297" y="105"/>
                    <a:pt x="259" y="88"/>
                  </a:cubicBezTo>
                  <a:cubicBezTo>
                    <a:pt x="259" y="88"/>
                    <a:pt x="239" y="76"/>
                    <a:pt x="227" y="57"/>
                  </a:cubicBezTo>
                  <a:cubicBezTo>
                    <a:pt x="215" y="37"/>
                    <a:pt x="203" y="3"/>
                    <a:pt x="187" y="0"/>
                  </a:cubicBezTo>
                  <a:cubicBezTo>
                    <a:pt x="187" y="115"/>
                    <a:pt x="187" y="115"/>
                    <a:pt x="187" y="115"/>
                  </a:cubicBezTo>
                  <a:cubicBezTo>
                    <a:pt x="187" y="158"/>
                    <a:pt x="187" y="158"/>
                    <a:pt x="187" y="158"/>
                  </a:cubicBezTo>
                  <a:cubicBezTo>
                    <a:pt x="187" y="158"/>
                    <a:pt x="52" y="42"/>
                    <a:pt x="33" y="44"/>
                  </a:cubicBezTo>
                  <a:cubicBezTo>
                    <a:pt x="15" y="45"/>
                    <a:pt x="0" y="59"/>
                    <a:pt x="18" y="90"/>
                  </a:cubicBezTo>
                  <a:cubicBezTo>
                    <a:pt x="35" y="121"/>
                    <a:pt x="110" y="204"/>
                    <a:pt x="114" y="209"/>
                  </a:cubicBezTo>
                  <a:cubicBezTo>
                    <a:pt x="118" y="214"/>
                    <a:pt x="137" y="300"/>
                    <a:pt x="162" y="313"/>
                  </a:cubicBezTo>
                  <a:lnTo>
                    <a:pt x="181" y="3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C00000"/>
                </a:solidFill>
                <a:highlight>
                  <a:srgbClr val="FFFF00"/>
                </a:highlight>
                <a:latin typeface="Trebuchet MS" panose="020B0603020202020204" pitchFamily="34" charset="0"/>
              </a:endParaRPr>
            </a:p>
          </p:txBody>
        </p:sp>
        <p:sp>
          <p:nvSpPr>
            <p:cNvPr id="126" name="Freeform 231">
              <a:extLst>
                <a:ext uri="{FF2B5EF4-FFF2-40B4-BE49-F238E27FC236}">
                  <a16:creationId xmlns:a16="http://schemas.microsoft.com/office/drawing/2014/main" id="{33CC6340-FEBD-4928-BB94-8C26C2C12004}"/>
                </a:ext>
              </a:extLst>
            </p:cNvPr>
            <p:cNvSpPr>
              <a:spLocks/>
            </p:cNvSpPr>
            <p:nvPr/>
          </p:nvSpPr>
          <p:spPr bwMode="auto">
            <a:xfrm>
              <a:off x="-134" y="10088"/>
              <a:ext cx="632" cy="780"/>
            </a:xfrm>
            <a:custGeom>
              <a:avLst/>
              <a:gdLst>
                <a:gd name="T0" fmla="*/ 181 w 313"/>
                <a:gd name="T1" fmla="*/ 372 h 388"/>
                <a:gd name="T2" fmla="*/ 313 w 313"/>
                <a:gd name="T3" fmla="*/ 339 h 388"/>
                <a:gd name="T4" fmla="*/ 289 w 313"/>
                <a:gd name="T5" fmla="*/ 173 h 388"/>
                <a:gd name="T6" fmla="*/ 259 w 313"/>
                <a:gd name="T7" fmla="*/ 88 h 388"/>
                <a:gd name="T8" fmla="*/ 227 w 313"/>
                <a:gd name="T9" fmla="*/ 57 h 388"/>
                <a:gd name="T10" fmla="*/ 187 w 313"/>
                <a:gd name="T11" fmla="*/ 0 h 388"/>
                <a:gd name="T12" fmla="*/ 187 w 313"/>
                <a:gd name="T13" fmla="*/ 115 h 388"/>
                <a:gd name="T14" fmla="*/ 187 w 313"/>
                <a:gd name="T15" fmla="*/ 158 h 388"/>
                <a:gd name="T16" fmla="*/ 33 w 313"/>
                <a:gd name="T17" fmla="*/ 44 h 388"/>
                <a:gd name="T18" fmla="*/ 18 w 313"/>
                <a:gd name="T19" fmla="*/ 90 h 388"/>
                <a:gd name="T20" fmla="*/ 114 w 313"/>
                <a:gd name="T21" fmla="*/ 209 h 388"/>
                <a:gd name="T22" fmla="*/ 162 w 313"/>
                <a:gd name="T23" fmla="*/ 313 h 388"/>
                <a:gd name="T24" fmla="*/ 181 w 313"/>
                <a:gd name="T25" fmla="*/ 37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3" h="388">
                  <a:moveTo>
                    <a:pt x="181" y="372"/>
                  </a:moveTo>
                  <a:cubicBezTo>
                    <a:pt x="181" y="372"/>
                    <a:pt x="275" y="388"/>
                    <a:pt x="313" y="339"/>
                  </a:cubicBezTo>
                  <a:cubicBezTo>
                    <a:pt x="313" y="339"/>
                    <a:pt x="286" y="205"/>
                    <a:pt x="289" y="173"/>
                  </a:cubicBezTo>
                  <a:cubicBezTo>
                    <a:pt x="292" y="140"/>
                    <a:pt x="297" y="105"/>
                    <a:pt x="259" y="88"/>
                  </a:cubicBezTo>
                  <a:cubicBezTo>
                    <a:pt x="259" y="88"/>
                    <a:pt x="239" y="76"/>
                    <a:pt x="227" y="57"/>
                  </a:cubicBezTo>
                  <a:cubicBezTo>
                    <a:pt x="215" y="37"/>
                    <a:pt x="203" y="3"/>
                    <a:pt x="187" y="0"/>
                  </a:cubicBezTo>
                  <a:cubicBezTo>
                    <a:pt x="187" y="115"/>
                    <a:pt x="187" y="115"/>
                    <a:pt x="187" y="115"/>
                  </a:cubicBezTo>
                  <a:cubicBezTo>
                    <a:pt x="187" y="158"/>
                    <a:pt x="187" y="158"/>
                    <a:pt x="187" y="158"/>
                  </a:cubicBezTo>
                  <a:cubicBezTo>
                    <a:pt x="187" y="158"/>
                    <a:pt x="52" y="42"/>
                    <a:pt x="33" y="44"/>
                  </a:cubicBezTo>
                  <a:cubicBezTo>
                    <a:pt x="15" y="45"/>
                    <a:pt x="0" y="59"/>
                    <a:pt x="18" y="90"/>
                  </a:cubicBezTo>
                  <a:cubicBezTo>
                    <a:pt x="35" y="121"/>
                    <a:pt x="110" y="204"/>
                    <a:pt x="114" y="209"/>
                  </a:cubicBezTo>
                  <a:cubicBezTo>
                    <a:pt x="118" y="214"/>
                    <a:pt x="137" y="300"/>
                    <a:pt x="162" y="313"/>
                  </a:cubicBezTo>
                  <a:lnTo>
                    <a:pt x="181" y="372"/>
                  </a:lnTo>
                  <a:close/>
                </a:path>
              </a:pathLst>
            </a:custGeom>
            <a:solidFill>
              <a:srgbClr val="C00000"/>
            </a:solid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solidFill>
                  <a:srgbClr val="C00000"/>
                </a:solidFill>
                <a:highlight>
                  <a:srgbClr val="FFFF00"/>
                </a:highlight>
                <a:latin typeface="Trebuchet MS" panose="020B0603020202020204" pitchFamily="34" charset="0"/>
              </a:endParaRPr>
            </a:p>
          </p:txBody>
        </p:sp>
      </p:grpSp>
      <p:sp>
        <p:nvSpPr>
          <p:cNvPr id="90" name="Rectangle 174">
            <a:extLst>
              <a:ext uri="{FF2B5EF4-FFF2-40B4-BE49-F238E27FC236}">
                <a16:creationId xmlns:a16="http://schemas.microsoft.com/office/drawing/2014/main" id="{EE9A8C8F-ADFD-4A16-98CC-623375165DC0}"/>
              </a:ext>
            </a:extLst>
          </p:cNvPr>
          <p:cNvSpPr/>
          <p:nvPr/>
        </p:nvSpPr>
        <p:spPr bwMode="auto">
          <a:xfrm>
            <a:off x="3967561" y="3356009"/>
            <a:ext cx="1620000" cy="270515"/>
          </a:xfrm>
          <a:prstGeom prst="rect">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GB" sz="1000" b="0" i="0" u="none" strike="noStrike" cap="none" normalizeH="0" baseline="0" dirty="0">
              <a:ln>
                <a:noFill/>
              </a:ln>
              <a:solidFill>
                <a:srgbClr val="C00000"/>
              </a:solidFill>
              <a:effectLst/>
              <a:highlight>
                <a:srgbClr val="FFFF00"/>
              </a:highlight>
              <a:latin typeface="Trebuchet MS" panose="020B0603020202020204" pitchFamily="34" charset="0"/>
              <a:ea typeface="ヒラギノ角ゴ Pro W3" pitchFamily="-112" charset="-128"/>
              <a:cs typeface="ヒラギノ角ゴ Pro W3" pitchFamily="-112" charset="-128"/>
            </a:endParaRPr>
          </a:p>
        </p:txBody>
      </p:sp>
      <p:sp>
        <p:nvSpPr>
          <p:cNvPr id="91" name="Rectangle 175">
            <a:extLst>
              <a:ext uri="{FF2B5EF4-FFF2-40B4-BE49-F238E27FC236}">
                <a16:creationId xmlns:a16="http://schemas.microsoft.com/office/drawing/2014/main" id="{4C56404B-DF6C-44B4-9129-CF64A2375989}"/>
              </a:ext>
            </a:extLst>
          </p:cNvPr>
          <p:cNvSpPr/>
          <p:nvPr/>
        </p:nvSpPr>
        <p:spPr bwMode="auto">
          <a:xfrm>
            <a:off x="3340724" y="3938899"/>
            <a:ext cx="548497" cy="437512"/>
          </a:xfrm>
          <a:prstGeom prst="rect">
            <a:avLst/>
          </a:prstGeom>
          <a:solidFill>
            <a:srgbClr val="FFFFFF"/>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IN" sz="1000" b="0" i="0" u="none" strike="noStrike" cap="none" normalizeH="0" baseline="0" dirty="0">
              <a:ln>
                <a:noFill/>
              </a:ln>
              <a:solidFill>
                <a:srgbClr val="C00000"/>
              </a:solidFill>
              <a:effectLst/>
              <a:highlight>
                <a:srgbClr val="FFFF00"/>
              </a:highlight>
              <a:latin typeface="Trebuchet MS" panose="020B0603020202020204" pitchFamily="34" charset="0"/>
              <a:ea typeface="ヒラギノ角ゴ Pro W3" pitchFamily="-112" charset="-128"/>
              <a:cs typeface="ヒラギノ角ゴ Pro W3" pitchFamily="-112" charset="-128"/>
            </a:endParaRPr>
          </a:p>
        </p:txBody>
      </p:sp>
      <p:grpSp>
        <p:nvGrpSpPr>
          <p:cNvPr id="92" name="Group 176">
            <a:extLst>
              <a:ext uri="{FF2B5EF4-FFF2-40B4-BE49-F238E27FC236}">
                <a16:creationId xmlns:a16="http://schemas.microsoft.com/office/drawing/2014/main" id="{75FA1200-6266-49D5-A7F0-CBFD1191BCA5}"/>
              </a:ext>
            </a:extLst>
          </p:cNvPr>
          <p:cNvGrpSpPr/>
          <p:nvPr/>
        </p:nvGrpSpPr>
        <p:grpSpPr>
          <a:xfrm>
            <a:off x="3439671" y="3938177"/>
            <a:ext cx="348553" cy="431034"/>
            <a:chOff x="4553953" y="1419263"/>
            <a:chExt cx="373147" cy="404229"/>
          </a:xfrm>
          <a:solidFill>
            <a:srgbClr val="C00000"/>
          </a:solidFill>
        </p:grpSpPr>
        <p:grpSp>
          <p:nvGrpSpPr>
            <p:cNvPr id="112" name="Group 196">
              <a:extLst>
                <a:ext uri="{FF2B5EF4-FFF2-40B4-BE49-F238E27FC236}">
                  <a16:creationId xmlns:a16="http://schemas.microsoft.com/office/drawing/2014/main" id="{CA7DB1D8-568E-49ED-8617-F4BA957F7EBE}"/>
                </a:ext>
              </a:extLst>
            </p:cNvPr>
            <p:cNvGrpSpPr/>
            <p:nvPr/>
          </p:nvGrpSpPr>
          <p:grpSpPr>
            <a:xfrm>
              <a:off x="4553953" y="1613188"/>
              <a:ext cx="373147" cy="210304"/>
              <a:chOff x="4995418" y="1644473"/>
              <a:chExt cx="346917" cy="195520"/>
            </a:xfrm>
            <a:grpFill/>
          </p:grpSpPr>
          <p:sp>
            <p:nvSpPr>
              <p:cNvPr id="119" name="Freeform 44">
                <a:extLst>
                  <a:ext uri="{FF2B5EF4-FFF2-40B4-BE49-F238E27FC236}">
                    <a16:creationId xmlns:a16="http://schemas.microsoft.com/office/drawing/2014/main" id="{771A0F3B-002C-422C-BFE7-87CF0A88D357}"/>
                  </a:ext>
                </a:extLst>
              </p:cNvPr>
              <p:cNvSpPr>
                <a:spLocks noEditPoints="1"/>
              </p:cNvSpPr>
              <p:nvPr/>
            </p:nvSpPr>
            <p:spPr bwMode="auto">
              <a:xfrm>
                <a:off x="4995418" y="1644473"/>
                <a:ext cx="346917" cy="195520"/>
              </a:xfrm>
              <a:custGeom>
                <a:avLst/>
                <a:gdLst>
                  <a:gd name="T0" fmla="*/ 1428 w 1552"/>
                  <a:gd name="T1" fmla="*/ 697 h 873"/>
                  <a:gd name="T2" fmla="*/ 1428 w 1552"/>
                  <a:gd name="T3" fmla="*/ 873 h 873"/>
                  <a:gd name="T4" fmla="*/ 1552 w 1552"/>
                  <a:gd name="T5" fmla="*/ 873 h 873"/>
                  <a:gd name="T6" fmla="*/ 1552 w 1552"/>
                  <a:gd name="T7" fmla="*/ 573 h 873"/>
                  <a:gd name="T8" fmla="*/ 124 w 1552"/>
                  <a:gd name="T9" fmla="*/ 573 h 873"/>
                  <a:gd name="T10" fmla="*/ 124 w 1552"/>
                  <a:gd name="T11" fmla="*/ 64 h 873"/>
                  <a:gd name="T12" fmla="*/ 106 w 1552"/>
                  <a:gd name="T13" fmla="*/ 20 h 873"/>
                  <a:gd name="T14" fmla="*/ 62 w 1552"/>
                  <a:gd name="T15" fmla="*/ 0 h 873"/>
                  <a:gd name="T16" fmla="*/ 18 w 1552"/>
                  <a:gd name="T17" fmla="*/ 20 h 873"/>
                  <a:gd name="T18" fmla="*/ 0 w 1552"/>
                  <a:gd name="T19" fmla="*/ 64 h 873"/>
                  <a:gd name="T20" fmla="*/ 0 w 1552"/>
                  <a:gd name="T21" fmla="*/ 873 h 873"/>
                  <a:gd name="T22" fmla="*/ 124 w 1552"/>
                  <a:gd name="T23" fmla="*/ 873 h 873"/>
                  <a:gd name="T24" fmla="*/ 124 w 1552"/>
                  <a:gd name="T25" fmla="*/ 697 h 873"/>
                  <a:gd name="T26" fmla="*/ 1428 w 1552"/>
                  <a:gd name="T27" fmla="*/ 697 h 873"/>
                  <a:gd name="T28" fmla="*/ 1428 w 1552"/>
                  <a:gd name="T29" fmla="*/ 697 h 873"/>
                  <a:gd name="T30" fmla="*/ 1428 w 1552"/>
                  <a:gd name="T31" fmla="*/ 697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52" h="873">
                    <a:moveTo>
                      <a:pt x="1428" y="697"/>
                    </a:moveTo>
                    <a:cubicBezTo>
                      <a:pt x="1428" y="873"/>
                      <a:pt x="1428" y="873"/>
                      <a:pt x="1428" y="873"/>
                    </a:cubicBezTo>
                    <a:cubicBezTo>
                      <a:pt x="1552" y="873"/>
                      <a:pt x="1552" y="873"/>
                      <a:pt x="1552" y="873"/>
                    </a:cubicBezTo>
                    <a:cubicBezTo>
                      <a:pt x="1552" y="573"/>
                      <a:pt x="1552" y="573"/>
                      <a:pt x="1552" y="573"/>
                    </a:cubicBezTo>
                    <a:cubicBezTo>
                      <a:pt x="124" y="573"/>
                      <a:pt x="124" y="573"/>
                      <a:pt x="124" y="573"/>
                    </a:cubicBezTo>
                    <a:cubicBezTo>
                      <a:pt x="124" y="64"/>
                      <a:pt x="124" y="64"/>
                      <a:pt x="124" y="64"/>
                    </a:cubicBezTo>
                    <a:cubicBezTo>
                      <a:pt x="124" y="48"/>
                      <a:pt x="118" y="33"/>
                      <a:pt x="106" y="20"/>
                    </a:cubicBezTo>
                    <a:cubicBezTo>
                      <a:pt x="94" y="7"/>
                      <a:pt x="79" y="0"/>
                      <a:pt x="62" y="0"/>
                    </a:cubicBezTo>
                    <a:cubicBezTo>
                      <a:pt x="45" y="0"/>
                      <a:pt x="30" y="7"/>
                      <a:pt x="18" y="20"/>
                    </a:cubicBezTo>
                    <a:cubicBezTo>
                      <a:pt x="6" y="33"/>
                      <a:pt x="0" y="48"/>
                      <a:pt x="0" y="64"/>
                    </a:cubicBezTo>
                    <a:cubicBezTo>
                      <a:pt x="0" y="873"/>
                      <a:pt x="0" y="873"/>
                      <a:pt x="0" y="873"/>
                    </a:cubicBezTo>
                    <a:cubicBezTo>
                      <a:pt x="124" y="873"/>
                      <a:pt x="124" y="873"/>
                      <a:pt x="124" y="873"/>
                    </a:cubicBezTo>
                    <a:cubicBezTo>
                      <a:pt x="124" y="697"/>
                      <a:pt x="124" y="697"/>
                      <a:pt x="124" y="697"/>
                    </a:cubicBezTo>
                    <a:lnTo>
                      <a:pt x="1428" y="697"/>
                    </a:lnTo>
                    <a:close/>
                    <a:moveTo>
                      <a:pt x="1428" y="697"/>
                    </a:moveTo>
                    <a:cubicBezTo>
                      <a:pt x="1428" y="697"/>
                      <a:pt x="1428" y="697"/>
                      <a:pt x="1428" y="6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srgbClr val="C00000"/>
                  </a:solidFill>
                  <a:effectLst/>
                  <a:highlight>
                    <a:srgbClr val="FFFF00"/>
                  </a:highlight>
                  <a:uLnTx/>
                  <a:uFillTx/>
                  <a:latin typeface="Trebuchet MS" panose="020B0603020202020204" pitchFamily="34" charset="0"/>
                </a:endParaRPr>
              </a:p>
            </p:txBody>
          </p:sp>
          <p:sp>
            <p:nvSpPr>
              <p:cNvPr id="120" name="Freeform 45">
                <a:extLst>
                  <a:ext uri="{FF2B5EF4-FFF2-40B4-BE49-F238E27FC236}">
                    <a16:creationId xmlns:a16="http://schemas.microsoft.com/office/drawing/2014/main" id="{A747BCA5-319A-49AE-890A-59777D488088}"/>
                  </a:ext>
                </a:extLst>
              </p:cNvPr>
              <p:cNvSpPr>
                <a:spLocks noEditPoints="1"/>
              </p:cNvSpPr>
              <p:nvPr/>
            </p:nvSpPr>
            <p:spPr bwMode="auto">
              <a:xfrm>
                <a:off x="5048191" y="1680809"/>
                <a:ext cx="51043" cy="51043"/>
              </a:xfrm>
              <a:custGeom>
                <a:avLst/>
                <a:gdLst>
                  <a:gd name="T0" fmla="*/ 114 w 230"/>
                  <a:gd name="T1" fmla="*/ 228 h 228"/>
                  <a:gd name="T2" fmla="*/ 195 w 230"/>
                  <a:gd name="T3" fmla="*/ 194 h 228"/>
                  <a:gd name="T4" fmla="*/ 230 w 230"/>
                  <a:gd name="T5" fmla="*/ 114 h 228"/>
                  <a:gd name="T6" fmla="*/ 195 w 230"/>
                  <a:gd name="T7" fmla="*/ 34 h 228"/>
                  <a:gd name="T8" fmla="*/ 114 w 230"/>
                  <a:gd name="T9" fmla="*/ 0 h 228"/>
                  <a:gd name="T10" fmla="*/ 33 w 230"/>
                  <a:gd name="T11" fmla="*/ 34 h 228"/>
                  <a:gd name="T12" fmla="*/ 0 w 230"/>
                  <a:gd name="T13" fmla="*/ 114 h 228"/>
                  <a:gd name="T14" fmla="*/ 33 w 230"/>
                  <a:gd name="T15" fmla="*/ 194 h 228"/>
                  <a:gd name="T16" fmla="*/ 114 w 230"/>
                  <a:gd name="T17" fmla="*/ 228 h 228"/>
                  <a:gd name="T18" fmla="*/ 114 w 230"/>
                  <a:gd name="T19" fmla="*/ 228 h 228"/>
                  <a:gd name="T20" fmla="*/ 114 w 230"/>
                  <a:gd name="T21"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0" h="228">
                    <a:moveTo>
                      <a:pt x="114" y="228"/>
                    </a:moveTo>
                    <a:cubicBezTo>
                      <a:pt x="145" y="228"/>
                      <a:pt x="172" y="217"/>
                      <a:pt x="195" y="194"/>
                    </a:cubicBezTo>
                    <a:cubicBezTo>
                      <a:pt x="219" y="172"/>
                      <a:pt x="230" y="145"/>
                      <a:pt x="230" y="114"/>
                    </a:cubicBezTo>
                    <a:cubicBezTo>
                      <a:pt x="230" y="83"/>
                      <a:pt x="219" y="56"/>
                      <a:pt x="195" y="34"/>
                    </a:cubicBezTo>
                    <a:cubicBezTo>
                      <a:pt x="172" y="12"/>
                      <a:pt x="145" y="0"/>
                      <a:pt x="114" y="0"/>
                    </a:cubicBezTo>
                    <a:cubicBezTo>
                      <a:pt x="82" y="0"/>
                      <a:pt x="56" y="12"/>
                      <a:pt x="33" y="34"/>
                    </a:cubicBezTo>
                    <a:cubicBezTo>
                      <a:pt x="11" y="56"/>
                      <a:pt x="0" y="83"/>
                      <a:pt x="0" y="114"/>
                    </a:cubicBezTo>
                    <a:cubicBezTo>
                      <a:pt x="0" y="145"/>
                      <a:pt x="11" y="172"/>
                      <a:pt x="33" y="194"/>
                    </a:cubicBezTo>
                    <a:cubicBezTo>
                      <a:pt x="56" y="217"/>
                      <a:pt x="82" y="228"/>
                      <a:pt x="114" y="228"/>
                    </a:cubicBezTo>
                    <a:close/>
                    <a:moveTo>
                      <a:pt x="114" y="228"/>
                    </a:moveTo>
                    <a:cubicBezTo>
                      <a:pt x="114" y="228"/>
                      <a:pt x="114" y="228"/>
                      <a:pt x="114" y="2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srgbClr val="C00000"/>
                  </a:solidFill>
                  <a:effectLst/>
                  <a:highlight>
                    <a:srgbClr val="FFFF00"/>
                  </a:highlight>
                  <a:uLnTx/>
                  <a:uFillTx/>
                  <a:latin typeface="Trebuchet MS" panose="020B0603020202020204" pitchFamily="34" charset="0"/>
                </a:endParaRPr>
              </a:p>
            </p:txBody>
          </p:sp>
          <p:sp>
            <p:nvSpPr>
              <p:cNvPr id="121" name="Freeform 46">
                <a:extLst>
                  <a:ext uri="{FF2B5EF4-FFF2-40B4-BE49-F238E27FC236}">
                    <a16:creationId xmlns:a16="http://schemas.microsoft.com/office/drawing/2014/main" id="{F82519CB-43BF-4BA4-BA5B-8FD9CA0A1F2E}"/>
                  </a:ext>
                </a:extLst>
              </p:cNvPr>
              <p:cNvSpPr>
                <a:spLocks noEditPoints="1"/>
              </p:cNvSpPr>
              <p:nvPr/>
            </p:nvSpPr>
            <p:spPr bwMode="auto">
              <a:xfrm>
                <a:off x="5055977" y="1724931"/>
                <a:ext cx="35470" cy="6921"/>
              </a:xfrm>
              <a:custGeom>
                <a:avLst/>
                <a:gdLst>
                  <a:gd name="T0" fmla="*/ 159 w 159"/>
                  <a:gd name="T1" fmla="*/ 0 h 32"/>
                  <a:gd name="T2" fmla="*/ 0 w 159"/>
                  <a:gd name="T3" fmla="*/ 0 h 32"/>
                  <a:gd name="T4" fmla="*/ 79 w 159"/>
                  <a:gd name="T5" fmla="*/ 32 h 32"/>
                  <a:gd name="T6" fmla="*/ 159 w 159"/>
                  <a:gd name="T7" fmla="*/ 0 h 32"/>
                  <a:gd name="T8" fmla="*/ 159 w 159"/>
                  <a:gd name="T9" fmla="*/ 0 h 32"/>
                  <a:gd name="T10" fmla="*/ 159 w 159"/>
                  <a:gd name="T11" fmla="*/ 0 h 32"/>
                </a:gdLst>
                <a:ahLst/>
                <a:cxnLst>
                  <a:cxn ang="0">
                    <a:pos x="T0" y="T1"/>
                  </a:cxn>
                  <a:cxn ang="0">
                    <a:pos x="T2" y="T3"/>
                  </a:cxn>
                  <a:cxn ang="0">
                    <a:pos x="T4" y="T5"/>
                  </a:cxn>
                  <a:cxn ang="0">
                    <a:pos x="T6" y="T7"/>
                  </a:cxn>
                  <a:cxn ang="0">
                    <a:pos x="T8" y="T9"/>
                  </a:cxn>
                  <a:cxn ang="0">
                    <a:pos x="T10" y="T11"/>
                  </a:cxn>
                </a:cxnLst>
                <a:rect l="0" t="0" r="r" b="b"/>
                <a:pathLst>
                  <a:path w="159" h="32">
                    <a:moveTo>
                      <a:pt x="159" y="0"/>
                    </a:moveTo>
                    <a:cubicBezTo>
                      <a:pt x="0" y="0"/>
                      <a:pt x="0" y="0"/>
                      <a:pt x="0" y="0"/>
                    </a:cubicBezTo>
                    <a:cubicBezTo>
                      <a:pt x="22" y="21"/>
                      <a:pt x="48" y="32"/>
                      <a:pt x="79" y="32"/>
                    </a:cubicBezTo>
                    <a:cubicBezTo>
                      <a:pt x="109" y="32"/>
                      <a:pt x="136" y="21"/>
                      <a:pt x="159" y="0"/>
                    </a:cubicBezTo>
                    <a:close/>
                    <a:moveTo>
                      <a:pt x="159" y="0"/>
                    </a:moveTo>
                    <a:cubicBezTo>
                      <a:pt x="159" y="0"/>
                      <a:pt x="159" y="0"/>
                      <a:pt x="15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srgbClr val="C00000"/>
                  </a:solidFill>
                  <a:effectLst/>
                  <a:highlight>
                    <a:srgbClr val="FFFF00"/>
                  </a:highlight>
                  <a:uLnTx/>
                  <a:uFillTx/>
                  <a:latin typeface="Trebuchet MS" panose="020B0603020202020204" pitchFamily="34" charset="0"/>
                </a:endParaRPr>
              </a:p>
            </p:txBody>
          </p:sp>
          <p:sp>
            <p:nvSpPr>
              <p:cNvPr id="122" name="Freeform 47">
                <a:extLst>
                  <a:ext uri="{FF2B5EF4-FFF2-40B4-BE49-F238E27FC236}">
                    <a16:creationId xmlns:a16="http://schemas.microsoft.com/office/drawing/2014/main" id="{18579521-43D4-482C-8D90-135C59780A96}"/>
                  </a:ext>
                </a:extLst>
              </p:cNvPr>
              <p:cNvSpPr>
                <a:spLocks noEditPoints="1"/>
              </p:cNvSpPr>
              <p:nvPr/>
            </p:nvSpPr>
            <p:spPr bwMode="auto">
              <a:xfrm>
                <a:off x="5038674" y="1684269"/>
                <a:ext cx="302795" cy="73536"/>
              </a:xfrm>
              <a:custGeom>
                <a:avLst/>
                <a:gdLst>
                  <a:gd name="T0" fmla="*/ 1329 w 1355"/>
                  <a:gd name="T1" fmla="*/ 117 h 327"/>
                  <a:gd name="T2" fmla="*/ 1264 w 1355"/>
                  <a:gd name="T3" fmla="*/ 88 h 327"/>
                  <a:gd name="T4" fmla="*/ 364 w 1355"/>
                  <a:gd name="T5" fmla="*/ 0 h 327"/>
                  <a:gd name="T6" fmla="*/ 358 w 1355"/>
                  <a:gd name="T7" fmla="*/ 0 h 327"/>
                  <a:gd name="T8" fmla="*/ 317 w 1355"/>
                  <a:gd name="T9" fmla="*/ 17 h 327"/>
                  <a:gd name="T10" fmla="*/ 300 w 1355"/>
                  <a:gd name="T11" fmla="*/ 58 h 327"/>
                  <a:gd name="T12" fmla="*/ 300 w 1355"/>
                  <a:gd name="T13" fmla="*/ 213 h 327"/>
                  <a:gd name="T14" fmla="*/ 155 w 1355"/>
                  <a:gd name="T15" fmla="*/ 238 h 327"/>
                  <a:gd name="T16" fmla="*/ 55 w 1355"/>
                  <a:gd name="T17" fmla="*/ 197 h 327"/>
                  <a:gd name="T18" fmla="*/ 42 w 1355"/>
                  <a:gd name="T19" fmla="*/ 182 h 327"/>
                  <a:gd name="T20" fmla="*/ 0 w 1355"/>
                  <a:gd name="T21" fmla="*/ 240 h 327"/>
                  <a:gd name="T22" fmla="*/ 0 w 1355"/>
                  <a:gd name="T23" fmla="*/ 267 h 327"/>
                  <a:gd name="T24" fmla="*/ 61 w 1355"/>
                  <a:gd name="T25" fmla="*/ 327 h 327"/>
                  <a:gd name="T26" fmla="*/ 1355 w 1355"/>
                  <a:gd name="T27" fmla="*/ 327 h 327"/>
                  <a:gd name="T28" fmla="*/ 1355 w 1355"/>
                  <a:gd name="T29" fmla="*/ 176 h 327"/>
                  <a:gd name="T30" fmla="*/ 1329 w 1355"/>
                  <a:gd name="T31" fmla="*/ 117 h 327"/>
                  <a:gd name="T32" fmla="*/ 1329 w 1355"/>
                  <a:gd name="T33" fmla="*/ 117 h 327"/>
                  <a:gd name="T34" fmla="*/ 1329 w 1355"/>
                  <a:gd name="T35" fmla="*/ 117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55" h="327">
                    <a:moveTo>
                      <a:pt x="1329" y="117"/>
                    </a:moveTo>
                    <a:cubicBezTo>
                      <a:pt x="1312" y="102"/>
                      <a:pt x="1290" y="92"/>
                      <a:pt x="1264" y="88"/>
                    </a:cubicBezTo>
                    <a:cubicBezTo>
                      <a:pt x="364" y="0"/>
                      <a:pt x="364" y="0"/>
                      <a:pt x="364" y="0"/>
                    </a:cubicBezTo>
                    <a:cubicBezTo>
                      <a:pt x="358" y="0"/>
                      <a:pt x="358" y="0"/>
                      <a:pt x="358" y="0"/>
                    </a:cubicBezTo>
                    <a:cubicBezTo>
                      <a:pt x="342" y="0"/>
                      <a:pt x="328" y="6"/>
                      <a:pt x="317" y="17"/>
                    </a:cubicBezTo>
                    <a:cubicBezTo>
                      <a:pt x="306" y="28"/>
                      <a:pt x="300" y="42"/>
                      <a:pt x="300" y="58"/>
                    </a:cubicBezTo>
                    <a:cubicBezTo>
                      <a:pt x="300" y="213"/>
                      <a:pt x="300" y="213"/>
                      <a:pt x="300" y="213"/>
                    </a:cubicBezTo>
                    <a:cubicBezTo>
                      <a:pt x="294" y="200"/>
                      <a:pt x="193" y="238"/>
                      <a:pt x="155" y="238"/>
                    </a:cubicBezTo>
                    <a:cubicBezTo>
                      <a:pt x="116" y="238"/>
                      <a:pt x="82" y="224"/>
                      <a:pt x="55" y="197"/>
                    </a:cubicBezTo>
                    <a:cubicBezTo>
                      <a:pt x="50" y="192"/>
                      <a:pt x="46" y="187"/>
                      <a:pt x="42" y="182"/>
                    </a:cubicBezTo>
                    <a:cubicBezTo>
                      <a:pt x="18" y="190"/>
                      <a:pt x="0" y="213"/>
                      <a:pt x="0" y="240"/>
                    </a:cubicBezTo>
                    <a:cubicBezTo>
                      <a:pt x="0" y="267"/>
                      <a:pt x="0" y="267"/>
                      <a:pt x="0" y="267"/>
                    </a:cubicBezTo>
                    <a:cubicBezTo>
                      <a:pt x="0" y="300"/>
                      <a:pt x="27" y="327"/>
                      <a:pt x="61" y="327"/>
                    </a:cubicBezTo>
                    <a:cubicBezTo>
                      <a:pt x="1355" y="327"/>
                      <a:pt x="1355" y="327"/>
                      <a:pt x="1355" y="327"/>
                    </a:cubicBezTo>
                    <a:cubicBezTo>
                      <a:pt x="1355" y="176"/>
                      <a:pt x="1355" y="176"/>
                      <a:pt x="1355" y="176"/>
                    </a:cubicBezTo>
                    <a:cubicBezTo>
                      <a:pt x="1355" y="152"/>
                      <a:pt x="1346" y="132"/>
                      <a:pt x="1329" y="117"/>
                    </a:cubicBezTo>
                    <a:close/>
                    <a:moveTo>
                      <a:pt x="1329" y="117"/>
                    </a:moveTo>
                    <a:cubicBezTo>
                      <a:pt x="1329" y="117"/>
                      <a:pt x="1329" y="117"/>
                      <a:pt x="1329" y="1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srgbClr val="C00000"/>
                  </a:solidFill>
                  <a:effectLst/>
                  <a:highlight>
                    <a:srgbClr val="FFFF00"/>
                  </a:highlight>
                  <a:uLnTx/>
                  <a:uFillTx/>
                  <a:latin typeface="Trebuchet MS" panose="020B0603020202020204" pitchFamily="34" charset="0"/>
                </a:endParaRPr>
              </a:p>
            </p:txBody>
          </p:sp>
        </p:grpSp>
        <p:grpSp>
          <p:nvGrpSpPr>
            <p:cNvPr id="113" name="Group 17">
              <a:extLst>
                <a:ext uri="{FF2B5EF4-FFF2-40B4-BE49-F238E27FC236}">
                  <a16:creationId xmlns:a16="http://schemas.microsoft.com/office/drawing/2014/main" id="{370A15F2-7B63-4EE4-B7E6-8EBA27596A69}"/>
                </a:ext>
              </a:extLst>
            </p:cNvPr>
            <p:cNvGrpSpPr>
              <a:grpSpLocks noChangeAspect="1"/>
            </p:cNvGrpSpPr>
            <p:nvPr/>
          </p:nvGrpSpPr>
          <p:grpSpPr bwMode="auto">
            <a:xfrm>
              <a:off x="4689141" y="1419263"/>
              <a:ext cx="237025" cy="184207"/>
              <a:chOff x="-1538" y="1573"/>
              <a:chExt cx="4685" cy="3641"/>
            </a:xfrm>
            <a:grpFill/>
          </p:grpSpPr>
          <p:sp>
            <p:nvSpPr>
              <p:cNvPr id="114" name="Freeform 18">
                <a:extLst>
                  <a:ext uri="{FF2B5EF4-FFF2-40B4-BE49-F238E27FC236}">
                    <a16:creationId xmlns:a16="http://schemas.microsoft.com/office/drawing/2014/main" id="{9F685DE4-F584-4126-A2D6-8379DBFD4282}"/>
                  </a:ext>
                </a:extLst>
              </p:cNvPr>
              <p:cNvSpPr>
                <a:spLocks/>
              </p:cNvSpPr>
              <p:nvPr/>
            </p:nvSpPr>
            <p:spPr bwMode="auto">
              <a:xfrm>
                <a:off x="-1538" y="1573"/>
                <a:ext cx="3605" cy="3521"/>
              </a:xfrm>
              <a:custGeom>
                <a:avLst/>
                <a:gdLst>
                  <a:gd name="T0" fmla="*/ 1318 w 2569"/>
                  <a:gd name="T1" fmla="*/ 2155 h 2511"/>
                  <a:gd name="T2" fmla="*/ 1510 w 2569"/>
                  <a:gd name="T3" fmla="*/ 2309 h 2511"/>
                  <a:gd name="T4" fmla="*/ 2569 w 2569"/>
                  <a:gd name="T5" fmla="*/ 1731 h 2511"/>
                  <a:gd name="T6" fmla="*/ 837 w 2569"/>
                  <a:gd name="T7" fmla="*/ 0 h 2511"/>
                  <a:gd name="T8" fmla="*/ 673 w 2569"/>
                  <a:gd name="T9" fmla="*/ 1991 h 2511"/>
                  <a:gd name="T10" fmla="*/ 1318 w 2569"/>
                  <a:gd name="T11" fmla="*/ 2155 h 2511"/>
                </a:gdLst>
                <a:ahLst/>
                <a:cxnLst>
                  <a:cxn ang="0">
                    <a:pos x="T0" y="T1"/>
                  </a:cxn>
                  <a:cxn ang="0">
                    <a:pos x="T2" y="T3"/>
                  </a:cxn>
                  <a:cxn ang="0">
                    <a:pos x="T4" y="T5"/>
                  </a:cxn>
                  <a:cxn ang="0">
                    <a:pos x="T6" y="T7"/>
                  </a:cxn>
                  <a:cxn ang="0">
                    <a:pos x="T8" y="T9"/>
                  </a:cxn>
                  <a:cxn ang="0">
                    <a:pos x="T10" y="T11"/>
                  </a:cxn>
                </a:cxnLst>
                <a:rect l="0" t="0" r="r" b="b"/>
                <a:pathLst>
                  <a:path w="2569" h="2511">
                    <a:moveTo>
                      <a:pt x="1318" y="2155"/>
                    </a:moveTo>
                    <a:cubicBezTo>
                      <a:pt x="1395" y="2184"/>
                      <a:pt x="1462" y="2241"/>
                      <a:pt x="1510" y="2309"/>
                    </a:cubicBezTo>
                    <a:cubicBezTo>
                      <a:pt x="1943" y="2309"/>
                      <a:pt x="2347" y="2068"/>
                      <a:pt x="2569" y="1731"/>
                    </a:cubicBezTo>
                    <a:cubicBezTo>
                      <a:pt x="1462" y="2511"/>
                      <a:pt x="0" y="1270"/>
                      <a:pt x="837" y="0"/>
                    </a:cubicBezTo>
                    <a:cubicBezTo>
                      <a:pt x="144" y="490"/>
                      <a:pt x="57" y="1443"/>
                      <a:pt x="673" y="1991"/>
                    </a:cubicBezTo>
                    <a:cubicBezTo>
                      <a:pt x="885" y="1857"/>
                      <a:pt x="1183" y="1924"/>
                      <a:pt x="1318" y="21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C00000"/>
                  </a:solidFill>
                  <a:highlight>
                    <a:srgbClr val="FFFF00"/>
                  </a:highlight>
                  <a:latin typeface="Trebuchet MS" panose="020B0603020202020204" pitchFamily="34" charset="0"/>
                </a:endParaRPr>
              </a:p>
            </p:txBody>
          </p:sp>
          <p:sp>
            <p:nvSpPr>
              <p:cNvPr id="115" name="Freeform 19">
                <a:extLst>
                  <a:ext uri="{FF2B5EF4-FFF2-40B4-BE49-F238E27FC236}">
                    <a16:creationId xmlns:a16="http://schemas.microsoft.com/office/drawing/2014/main" id="{16397B94-2D52-4C15-ADF8-79CBF89385D7}"/>
                  </a:ext>
                </a:extLst>
              </p:cNvPr>
              <p:cNvSpPr>
                <a:spLocks/>
              </p:cNvSpPr>
              <p:nvPr/>
            </p:nvSpPr>
            <p:spPr bwMode="auto">
              <a:xfrm>
                <a:off x="692" y="1803"/>
                <a:ext cx="810" cy="809"/>
              </a:xfrm>
              <a:custGeom>
                <a:avLst/>
                <a:gdLst>
                  <a:gd name="T0" fmla="*/ 499 w 810"/>
                  <a:gd name="T1" fmla="*/ 269 h 809"/>
                  <a:gd name="T2" fmla="*/ 405 w 810"/>
                  <a:gd name="T3" fmla="*/ 0 h 809"/>
                  <a:gd name="T4" fmla="*/ 310 w 810"/>
                  <a:gd name="T5" fmla="*/ 269 h 809"/>
                  <a:gd name="T6" fmla="*/ 0 w 810"/>
                  <a:gd name="T7" fmla="*/ 269 h 809"/>
                  <a:gd name="T8" fmla="*/ 230 w 810"/>
                  <a:gd name="T9" fmla="*/ 485 h 809"/>
                  <a:gd name="T10" fmla="*/ 135 w 810"/>
                  <a:gd name="T11" fmla="*/ 809 h 809"/>
                  <a:gd name="T12" fmla="*/ 405 w 810"/>
                  <a:gd name="T13" fmla="*/ 621 h 809"/>
                  <a:gd name="T14" fmla="*/ 675 w 810"/>
                  <a:gd name="T15" fmla="*/ 809 h 809"/>
                  <a:gd name="T16" fmla="*/ 581 w 810"/>
                  <a:gd name="T17" fmla="*/ 472 h 809"/>
                  <a:gd name="T18" fmla="*/ 810 w 810"/>
                  <a:gd name="T19" fmla="*/ 269 h 809"/>
                  <a:gd name="T20" fmla="*/ 499 w 810"/>
                  <a:gd name="T21" fmla="*/ 269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0" h="809">
                    <a:moveTo>
                      <a:pt x="499" y="269"/>
                    </a:moveTo>
                    <a:lnTo>
                      <a:pt x="405" y="0"/>
                    </a:lnTo>
                    <a:lnTo>
                      <a:pt x="310" y="269"/>
                    </a:lnTo>
                    <a:lnTo>
                      <a:pt x="0" y="269"/>
                    </a:lnTo>
                    <a:lnTo>
                      <a:pt x="230" y="485"/>
                    </a:lnTo>
                    <a:lnTo>
                      <a:pt x="135" y="809"/>
                    </a:lnTo>
                    <a:lnTo>
                      <a:pt x="405" y="621"/>
                    </a:lnTo>
                    <a:lnTo>
                      <a:pt x="675" y="809"/>
                    </a:lnTo>
                    <a:lnTo>
                      <a:pt x="581" y="472"/>
                    </a:lnTo>
                    <a:lnTo>
                      <a:pt x="810" y="269"/>
                    </a:lnTo>
                    <a:lnTo>
                      <a:pt x="499" y="2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C00000"/>
                  </a:solidFill>
                  <a:highlight>
                    <a:srgbClr val="FFFF00"/>
                  </a:highlight>
                  <a:latin typeface="Trebuchet MS" panose="020B0603020202020204" pitchFamily="34" charset="0"/>
                </a:endParaRPr>
              </a:p>
            </p:txBody>
          </p:sp>
          <p:sp>
            <p:nvSpPr>
              <p:cNvPr id="116" name="Freeform 20">
                <a:extLst>
                  <a:ext uri="{FF2B5EF4-FFF2-40B4-BE49-F238E27FC236}">
                    <a16:creationId xmlns:a16="http://schemas.microsoft.com/office/drawing/2014/main" id="{AD02F351-F8B1-480F-9BCE-8B899C9A0EF8}"/>
                  </a:ext>
                </a:extLst>
              </p:cNvPr>
              <p:cNvSpPr>
                <a:spLocks/>
              </p:cNvSpPr>
              <p:nvPr/>
            </p:nvSpPr>
            <p:spPr bwMode="auto">
              <a:xfrm>
                <a:off x="-31" y="2856"/>
                <a:ext cx="406" cy="404"/>
              </a:xfrm>
              <a:custGeom>
                <a:avLst/>
                <a:gdLst>
                  <a:gd name="T0" fmla="*/ 257 w 406"/>
                  <a:gd name="T1" fmla="*/ 134 h 404"/>
                  <a:gd name="T2" fmla="*/ 204 w 406"/>
                  <a:gd name="T3" fmla="*/ 0 h 404"/>
                  <a:gd name="T4" fmla="*/ 149 w 406"/>
                  <a:gd name="T5" fmla="*/ 134 h 404"/>
                  <a:gd name="T6" fmla="*/ 0 w 406"/>
                  <a:gd name="T7" fmla="*/ 134 h 404"/>
                  <a:gd name="T8" fmla="*/ 108 w 406"/>
                  <a:gd name="T9" fmla="*/ 242 h 404"/>
                  <a:gd name="T10" fmla="*/ 67 w 406"/>
                  <a:gd name="T11" fmla="*/ 404 h 404"/>
                  <a:gd name="T12" fmla="*/ 204 w 406"/>
                  <a:gd name="T13" fmla="*/ 310 h 404"/>
                  <a:gd name="T14" fmla="*/ 338 w 406"/>
                  <a:gd name="T15" fmla="*/ 404 h 404"/>
                  <a:gd name="T16" fmla="*/ 284 w 406"/>
                  <a:gd name="T17" fmla="*/ 228 h 404"/>
                  <a:gd name="T18" fmla="*/ 406 w 406"/>
                  <a:gd name="T19" fmla="*/ 134 h 404"/>
                  <a:gd name="T20" fmla="*/ 257 w 406"/>
                  <a:gd name="T21" fmla="*/ 13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6" h="404">
                    <a:moveTo>
                      <a:pt x="257" y="134"/>
                    </a:moveTo>
                    <a:lnTo>
                      <a:pt x="204" y="0"/>
                    </a:lnTo>
                    <a:lnTo>
                      <a:pt x="149" y="134"/>
                    </a:lnTo>
                    <a:lnTo>
                      <a:pt x="0" y="134"/>
                    </a:lnTo>
                    <a:lnTo>
                      <a:pt x="108" y="242"/>
                    </a:lnTo>
                    <a:lnTo>
                      <a:pt x="67" y="404"/>
                    </a:lnTo>
                    <a:lnTo>
                      <a:pt x="204" y="310"/>
                    </a:lnTo>
                    <a:lnTo>
                      <a:pt x="338" y="404"/>
                    </a:lnTo>
                    <a:lnTo>
                      <a:pt x="284" y="228"/>
                    </a:lnTo>
                    <a:lnTo>
                      <a:pt x="406" y="134"/>
                    </a:lnTo>
                    <a:lnTo>
                      <a:pt x="257"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C00000"/>
                  </a:solidFill>
                  <a:highlight>
                    <a:srgbClr val="FFFF00"/>
                  </a:highlight>
                  <a:latin typeface="Trebuchet MS" panose="020B0603020202020204" pitchFamily="34" charset="0"/>
                </a:endParaRPr>
              </a:p>
            </p:txBody>
          </p:sp>
          <p:sp>
            <p:nvSpPr>
              <p:cNvPr id="117" name="Freeform 21">
                <a:extLst>
                  <a:ext uri="{FF2B5EF4-FFF2-40B4-BE49-F238E27FC236}">
                    <a16:creationId xmlns:a16="http://schemas.microsoft.com/office/drawing/2014/main" id="{03329E05-25E6-4E3F-A381-C9CD7BE473DA}"/>
                  </a:ext>
                </a:extLst>
              </p:cNvPr>
              <p:cNvSpPr>
                <a:spLocks/>
              </p:cNvSpPr>
              <p:nvPr/>
            </p:nvSpPr>
            <p:spPr bwMode="auto">
              <a:xfrm>
                <a:off x="1662" y="2422"/>
                <a:ext cx="1485" cy="769"/>
              </a:xfrm>
              <a:custGeom>
                <a:avLst/>
                <a:gdLst>
                  <a:gd name="T0" fmla="*/ 828 w 1058"/>
                  <a:gd name="T1" fmla="*/ 269 h 548"/>
                  <a:gd name="T2" fmla="*/ 289 w 1058"/>
                  <a:gd name="T3" fmla="*/ 260 h 548"/>
                  <a:gd name="T4" fmla="*/ 0 w 1058"/>
                  <a:gd name="T5" fmla="*/ 548 h 548"/>
                  <a:gd name="T6" fmla="*/ 0 w 1058"/>
                  <a:gd name="T7" fmla="*/ 548 h 548"/>
                  <a:gd name="T8" fmla="*/ 1058 w 1058"/>
                  <a:gd name="T9" fmla="*/ 548 h 548"/>
                  <a:gd name="T10" fmla="*/ 1058 w 1058"/>
                  <a:gd name="T11" fmla="*/ 548 h 548"/>
                  <a:gd name="T12" fmla="*/ 828 w 1058"/>
                  <a:gd name="T13" fmla="*/ 269 h 548"/>
                </a:gdLst>
                <a:ahLst/>
                <a:cxnLst>
                  <a:cxn ang="0">
                    <a:pos x="T0" y="T1"/>
                  </a:cxn>
                  <a:cxn ang="0">
                    <a:pos x="T2" y="T3"/>
                  </a:cxn>
                  <a:cxn ang="0">
                    <a:pos x="T4" y="T5"/>
                  </a:cxn>
                  <a:cxn ang="0">
                    <a:pos x="T6" y="T7"/>
                  </a:cxn>
                  <a:cxn ang="0">
                    <a:pos x="T8" y="T9"/>
                  </a:cxn>
                  <a:cxn ang="0">
                    <a:pos x="T10" y="T11"/>
                  </a:cxn>
                  <a:cxn ang="0">
                    <a:pos x="T12" y="T13"/>
                  </a:cxn>
                </a:cxnLst>
                <a:rect l="0" t="0" r="r" b="b"/>
                <a:pathLst>
                  <a:path w="1058" h="548">
                    <a:moveTo>
                      <a:pt x="828" y="269"/>
                    </a:moveTo>
                    <a:cubicBezTo>
                      <a:pt x="741" y="9"/>
                      <a:pt x="375" y="0"/>
                      <a:pt x="289" y="260"/>
                    </a:cubicBezTo>
                    <a:cubicBezTo>
                      <a:pt x="135" y="260"/>
                      <a:pt x="0" y="385"/>
                      <a:pt x="0" y="548"/>
                    </a:cubicBezTo>
                    <a:cubicBezTo>
                      <a:pt x="0" y="548"/>
                      <a:pt x="0" y="548"/>
                      <a:pt x="0" y="548"/>
                    </a:cubicBezTo>
                    <a:cubicBezTo>
                      <a:pt x="1058" y="548"/>
                      <a:pt x="1058" y="548"/>
                      <a:pt x="1058" y="548"/>
                    </a:cubicBezTo>
                    <a:cubicBezTo>
                      <a:pt x="1058" y="548"/>
                      <a:pt x="1058" y="548"/>
                      <a:pt x="1058" y="548"/>
                    </a:cubicBezTo>
                    <a:cubicBezTo>
                      <a:pt x="1058" y="404"/>
                      <a:pt x="953" y="288"/>
                      <a:pt x="828" y="2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C00000"/>
                  </a:solidFill>
                  <a:highlight>
                    <a:srgbClr val="FFFF00"/>
                  </a:highlight>
                  <a:latin typeface="Trebuchet MS" panose="020B0603020202020204" pitchFamily="34" charset="0"/>
                </a:endParaRPr>
              </a:p>
            </p:txBody>
          </p:sp>
          <p:sp>
            <p:nvSpPr>
              <p:cNvPr id="118" name="Freeform 22">
                <a:extLst>
                  <a:ext uri="{FF2B5EF4-FFF2-40B4-BE49-F238E27FC236}">
                    <a16:creationId xmlns:a16="http://schemas.microsoft.com/office/drawing/2014/main" id="{8960181A-8116-4A04-9E27-F952E191B661}"/>
                  </a:ext>
                </a:extLst>
              </p:cNvPr>
              <p:cNvSpPr>
                <a:spLocks/>
              </p:cNvSpPr>
              <p:nvPr/>
            </p:nvSpPr>
            <p:spPr bwMode="auto">
              <a:xfrm>
                <a:off x="-1039" y="4446"/>
                <a:ext cx="1485" cy="768"/>
              </a:xfrm>
              <a:custGeom>
                <a:avLst/>
                <a:gdLst>
                  <a:gd name="T0" fmla="*/ 1058 w 1058"/>
                  <a:gd name="T1" fmla="*/ 548 h 548"/>
                  <a:gd name="T2" fmla="*/ 827 w 1058"/>
                  <a:gd name="T3" fmla="*/ 269 h 548"/>
                  <a:gd name="T4" fmla="*/ 288 w 1058"/>
                  <a:gd name="T5" fmla="*/ 260 h 548"/>
                  <a:gd name="T6" fmla="*/ 0 w 1058"/>
                  <a:gd name="T7" fmla="*/ 548 h 548"/>
                  <a:gd name="T8" fmla="*/ 0 w 1058"/>
                  <a:gd name="T9" fmla="*/ 548 h 548"/>
                  <a:gd name="T10" fmla="*/ 1058 w 1058"/>
                  <a:gd name="T11" fmla="*/ 548 h 548"/>
                </a:gdLst>
                <a:ahLst/>
                <a:cxnLst>
                  <a:cxn ang="0">
                    <a:pos x="T0" y="T1"/>
                  </a:cxn>
                  <a:cxn ang="0">
                    <a:pos x="T2" y="T3"/>
                  </a:cxn>
                  <a:cxn ang="0">
                    <a:pos x="T4" y="T5"/>
                  </a:cxn>
                  <a:cxn ang="0">
                    <a:pos x="T6" y="T7"/>
                  </a:cxn>
                  <a:cxn ang="0">
                    <a:pos x="T8" y="T9"/>
                  </a:cxn>
                  <a:cxn ang="0">
                    <a:pos x="T10" y="T11"/>
                  </a:cxn>
                </a:cxnLst>
                <a:rect l="0" t="0" r="r" b="b"/>
                <a:pathLst>
                  <a:path w="1058" h="548">
                    <a:moveTo>
                      <a:pt x="1058" y="548"/>
                    </a:moveTo>
                    <a:cubicBezTo>
                      <a:pt x="1058" y="404"/>
                      <a:pt x="962" y="289"/>
                      <a:pt x="827" y="269"/>
                    </a:cubicBezTo>
                    <a:cubicBezTo>
                      <a:pt x="741" y="10"/>
                      <a:pt x="375" y="0"/>
                      <a:pt x="288" y="260"/>
                    </a:cubicBezTo>
                    <a:cubicBezTo>
                      <a:pt x="134" y="260"/>
                      <a:pt x="0" y="385"/>
                      <a:pt x="0" y="548"/>
                    </a:cubicBezTo>
                    <a:cubicBezTo>
                      <a:pt x="0" y="548"/>
                      <a:pt x="0" y="548"/>
                      <a:pt x="0" y="548"/>
                    </a:cubicBezTo>
                    <a:cubicBezTo>
                      <a:pt x="1058" y="548"/>
                      <a:pt x="1058" y="548"/>
                      <a:pt x="1058" y="5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C00000"/>
                  </a:solidFill>
                  <a:highlight>
                    <a:srgbClr val="FFFF00"/>
                  </a:highlight>
                  <a:latin typeface="Trebuchet MS" panose="020B0603020202020204" pitchFamily="34" charset="0"/>
                </a:endParaRPr>
              </a:p>
            </p:txBody>
          </p:sp>
        </p:grpSp>
      </p:grpSp>
      <p:sp>
        <p:nvSpPr>
          <p:cNvPr id="93" name="Rectangle 177">
            <a:extLst>
              <a:ext uri="{FF2B5EF4-FFF2-40B4-BE49-F238E27FC236}">
                <a16:creationId xmlns:a16="http://schemas.microsoft.com/office/drawing/2014/main" id="{0945B2ED-C360-4A16-A24B-F07A1E4CCFF0}"/>
              </a:ext>
            </a:extLst>
          </p:cNvPr>
          <p:cNvSpPr/>
          <p:nvPr/>
        </p:nvSpPr>
        <p:spPr bwMode="auto">
          <a:xfrm>
            <a:off x="3969142" y="4022395"/>
            <a:ext cx="684000" cy="270515"/>
          </a:xfrm>
          <a:prstGeom prst="rect">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GB" sz="1000" b="0" i="0" u="none" strike="noStrike" cap="none" normalizeH="0" baseline="0" dirty="0">
              <a:ln>
                <a:noFill/>
              </a:ln>
              <a:solidFill>
                <a:srgbClr val="C00000"/>
              </a:solidFill>
              <a:effectLst/>
              <a:highlight>
                <a:srgbClr val="FFFF00"/>
              </a:highlight>
              <a:latin typeface="Trebuchet MS" panose="020B0603020202020204" pitchFamily="34" charset="0"/>
              <a:ea typeface="ヒラギノ角ゴ Pro W3" pitchFamily="-112" charset="-128"/>
              <a:cs typeface="ヒラギノ角ゴ Pro W3" pitchFamily="-112" charset="-128"/>
            </a:endParaRPr>
          </a:p>
        </p:txBody>
      </p:sp>
      <p:sp>
        <p:nvSpPr>
          <p:cNvPr id="94" name="Rectangle 12">
            <a:extLst>
              <a:ext uri="{FF2B5EF4-FFF2-40B4-BE49-F238E27FC236}">
                <a16:creationId xmlns:a16="http://schemas.microsoft.com/office/drawing/2014/main" id="{B6B01113-7F40-4279-934C-E39ED6D62682}"/>
              </a:ext>
            </a:extLst>
          </p:cNvPr>
          <p:cNvSpPr>
            <a:spLocks noChangeArrowheads="1"/>
          </p:cNvSpPr>
          <p:nvPr/>
        </p:nvSpPr>
        <p:spPr bwMode="auto">
          <a:xfrm>
            <a:off x="4015243" y="4052900"/>
            <a:ext cx="48571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marL="457200" eaLnBrk="0" hangingPunct="0">
              <a:defRPr>
                <a:solidFill>
                  <a:schemeClr val="tx1"/>
                </a:solidFill>
                <a:latin typeface="Arial" panose="020B0604020202020204" pitchFamily="34" charset="0"/>
              </a:defRPr>
            </a:lvl2pPr>
            <a:lvl3pPr marL="914400" eaLnBrk="0" hangingPunct="0">
              <a:defRPr>
                <a:solidFill>
                  <a:schemeClr val="tx1"/>
                </a:solidFill>
                <a:latin typeface="Arial" panose="020B0604020202020204" pitchFamily="34" charset="0"/>
              </a:defRPr>
            </a:lvl3pPr>
            <a:lvl4pPr marL="1371600" eaLnBrk="0" hangingPunct="0">
              <a:defRPr>
                <a:solidFill>
                  <a:schemeClr val="tx1"/>
                </a:solidFill>
                <a:latin typeface="Arial" panose="020B0604020202020204" pitchFamily="34" charset="0"/>
              </a:defRPr>
            </a:lvl4pPr>
            <a:lvl5pPr marL="1828800" eaLnBrk="0" hangingPunct="0">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en-US" altLang="en-US" sz="1400" b="1" dirty="0">
                <a:solidFill>
                  <a:schemeClr val="bg1"/>
                </a:solidFill>
                <a:latin typeface="Trebuchet MS" panose="020B0603020202020204" pitchFamily="34" charset="0"/>
                <a:cs typeface="Source Sans Pro" panose="020B0604020202020204" charset="0"/>
              </a:rPr>
              <a:t>6.3</a:t>
            </a:r>
            <a:r>
              <a:rPr kumimoji="0" lang="en-US" altLang="en-US" sz="1400" b="1" i="0" u="none" strike="noStrike" cap="none" normalizeH="0" dirty="0">
                <a:ln>
                  <a:noFill/>
                </a:ln>
                <a:solidFill>
                  <a:schemeClr val="bg1"/>
                </a:solidFill>
                <a:effectLst/>
                <a:latin typeface="Trebuchet MS" panose="020B0603020202020204" pitchFamily="34" charset="0"/>
                <a:cs typeface="Source Sans Pro" panose="020B0604020202020204" charset="0"/>
              </a:rPr>
              <a:t> </a:t>
            </a:r>
            <a:r>
              <a:rPr lang="en-US" altLang="en-US" sz="1400" b="1" dirty="0">
                <a:solidFill>
                  <a:schemeClr val="bg1"/>
                </a:solidFill>
                <a:latin typeface="Trebuchet MS" panose="020B0603020202020204" pitchFamily="34" charset="0"/>
                <a:cs typeface="Source Sans Pro" panose="020B0604020202020204" charset="0"/>
              </a:rPr>
              <a:t>m</a:t>
            </a:r>
            <a:endParaRPr kumimoji="0" lang="en-US" altLang="en-US" sz="1400" b="1" i="0" u="none" strike="noStrike" cap="none" normalizeH="0" baseline="0" dirty="0">
              <a:ln>
                <a:noFill/>
              </a:ln>
              <a:solidFill>
                <a:schemeClr val="bg1"/>
              </a:solidFill>
              <a:effectLst/>
              <a:latin typeface="Trebuchet MS" panose="020B0603020202020204" pitchFamily="34" charset="0"/>
              <a:cs typeface="Source Sans Pro" panose="020B0604020202020204" charset="0"/>
            </a:endParaRPr>
          </a:p>
        </p:txBody>
      </p:sp>
      <p:sp>
        <p:nvSpPr>
          <p:cNvPr id="95" name="Rectangle 179">
            <a:extLst>
              <a:ext uri="{FF2B5EF4-FFF2-40B4-BE49-F238E27FC236}">
                <a16:creationId xmlns:a16="http://schemas.microsoft.com/office/drawing/2014/main" id="{E2E67910-602B-4612-94A9-A0EC2796DA04}"/>
              </a:ext>
            </a:extLst>
          </p:cNvPr>
          <p:cNvSpPr/>
          <p:nvPr/>
        </p:nvSpPr>
        <p:spPr bwMode="auto">
          <a:xfrm>
            <a:off x="3340724" y="4605286"/>
            <a:ext cx="548497" cy="437512"/>
          </a:xfrm>
          <a:prstGeom prst="rect">
            <a:avLst/>
          </a:prstGeom>
          <a:solidFill>
            <a:srgbClr val="FFFFFF"/>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IN" sz="1000" b="0" i="0" u="none" strike="noStrike" cap="none" normalizeH="0" baseline="0" dirty="0">
              <a:ln>
                <a:noFill/>
              </a:ln>
              <a:solidFill>
                <a:srgbClr val="C00000"/>
              </a:solidFill>
              <a:effectLst/>
              <a:highlight>
                <a:srgbClr val="FFFF00"/>
              </a:highlight>
              <a:latin typeface="Trebuchet MS" panose="020B0603020202020204" pitchFamily="34" charset="0"/>
              <a:ea typeface="ヒラギノ角ゴ Pro W3" pitchFamily="-112" charset="-128"/>
              <a:cs typeface="ヒラギノ角ゴ Pro W3" pitchFamily="-112" charset="-128"/>
            </a:endParaRPr>
          </a:p>
        </p:txBody>
      </p:sp>
      <p:grpSp>
        <p:nvGrpSpPr>
          <p:cNvPr id="96" name="Group 27">
            <a:extLst>
              <a:ext uri="{FF2B5EF4-FFF2-40B4-BE49-F238E27FC236}">
                <a16:creationId xmlns:a16="http://schemas.microsoft.com/office/drawing/2014/main" id="{B23CA76A-F112-4307-98C4-1BADBD73AA22}"/>
              </a:ext>
            </a:extLst>
          </p:cNvPr>
          <p:cNvGrpSpPr>
            <a:grpSpLocks noChangeAspect="1"/>
          </p:cNvGrpSpPr>
          <p:nvPr/>
        </p:nvGrpSpPr>
        <p:grpSpPr bwMode="auto">
          <a:xfrm>
            <a:off x="3475938" y="4645895"/>
            <a:ext cx="279172" cy="313832"/>
            <a:chOff x="3537" y="843"/>
            <a:chExt cx="328" cy="323"/>
          </a:xfrm>
          <a:solidFill>
            <a:srgbClr val="C00000"/>
          </a:solidFill>
        </p:grpSpPr>
        <p:sp>
          <p:nvSpPr>
            <p:cNvPr id="99" name="Freeform 28">
              <a:extLst>
                <a:ext uri="{FF2B5EF4-FFF2-40B4-BE49-F238E27FC236}">
                  <a16:creationId xmlns:a16="http://schemas.microsoft.com/office/drawing/2014/main" id="{EBBB8CE4-912B-4DC4-BE29-713F17A01692}"/>
                </a:ext>
              </a:extLst>
            </p:cNvPr>
            <p:cNvSpPr>
              <a:spLocks noEditPoints="1"/>
            </p:cNvSpPr>
            <p:nvPr/>
          </p:nvSpPr>
          <p:spPr bwMode="auto">
            <a:xfrm>
              <a:off x="3604" y="843"/>
              <a:ext cx="31" cy="75"/>
            </a:xfrm>
            <a:custGeom>
              <a:avLst/>
              <a:gdLst>
                <a:gd name="T0" fmla="*/ 61 w 145"/>
                <a:gd name="T1" fmla="*/ 353 h 353"/>
                <a:gd name="T2" fmla="*/ 83 w 145"/>
                <a:gd name="T3" fmla="*/ 353 h 353"/>
                <a:gd name="T4" fmla="*/ 145 w 145"/>
                <a:gd name="T5" fmla="*/ 292 h 353"/>
                <a:gd name="T6" fmla="*/ 145 w 145"/>
                <a:gd name="T7" fmla="*/ 61 h 353"/>
                <a:gd name="T8" fmla="*/ 83 w 145"/>
                <a:gd name="T9" fmla="*/ 0 h 353"/>
                <a:gd name="T10" fmla="*/ 61 w 145"/>
                <a:gd name="T11" fmla="*/ 0 h 353"/>
                <a:gd name="T12" fmla="*/ 0 w 145"/>
                <a:gd name="T13" fmla="*/ 61 h 353"/>
                <a:gd name="T14" fmla="*/ 0 w 145"/>
                <a:gd name="T15" fmla="*/ 292 h 353"/>
                <a:gd name="T16" fmla="*/ 61 w 145"/>
                <a:gd name="T17" fmla="*/ 353 h 353"/>
                <a:gd name="T18" fmla="*/ 61 w 145"/>
                <a:gd name="T19" fmla="*/ 353 h 353"/>
                <a:gd name="T20" fmla="*/ 61 w 145"/>
                <a:gd name="T21" fmla="*/ 353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5" h="353">
                  <a:moveTo>
                    <a:pt x="61" y="353"/>
                  </a:moveTo>
                  <a:cubicBezTo>
                    <a:pt x="83" y="353"/>
                    <a:pt x="83" y="353"/>
                    <a:pt x="83" y="353"/>
                  </a:cubicBezTo>
                  <a:cubicBezTo>
                    <a:pt x="117" y="353"/>
                    <a:pt x="145" y="326"/>
                    <a:pt x="145" y="292"/>
                  </a:cubicBezTo>
                  <a:cubicBezTo>
                    <a:pt x="145" y="61"/>
                    <a:pt x="145" y="61"/>
                    <a:pt x="145" y="61"/>
                  </a:cubicBezTo>
                  <a:cubicBezTo>
                    <a:pt x="145" y="27"/>
                    <a:pt x="117" y="0"/>
                    <a:pt x="83" y="0"/>
                  </a:cubicBezTo>
                  <a:cubicBezTo>
                    <a:pt x="61" y="0"/>
                    <a:pt x="61" y="0"/>
                    <a:pt x="61" y="0"/>
                  </a:cubicBezTo>
                  <a:cubicBezTo>
                    <a:pt x="27" y="0"/>
                    <a:pt x="0" y="27"/>
                    <a:pt x="0" y="61"/>
                  </a:cubicBezTo>
                  <a:cubicBezTo>
                    <a:pt x="0" y="292"/>
                    <a:pt x="0" y="292"/>
                    <a:pt x="0" y="292"/>
                  </a:cubicBezTo>
                  <a:cubicBezTo>
                    <a:pt x="0" y="326"/>
                    <a:pt x="27" y="353"/>
                    <a:pt x="61" y="353"/>
                  </a:cubicBezTo>
                  <a:close/>
                  <a:moveTo>
                    <a:pt x="61" y="353"/>
                  </a:moveTo>
                  <a:cubicBezTo>
                    <a:pt x="61" y="353"/>
                    <a:pt x="61" y="353"/>
                    <a:pt x="61" y="35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srgbClr val="C00000"/>
                </a:solidFill>
                <a:effectLst/>
                <a:highlight>
                  <a:srgbClr val="FFFF00"/>
                </a:highlight>
                <a:uLnTx/>
                <a:uFillTx/>
                <a:latin typeface="Trebuchet MS" panose="020B0603020202020204" pitchFamily="34" charset="0"/>
              </a:endParaRPr>
            </a:p>
          </p:txBody>
        </p:sp>
        <p:sp>
          <p:nvSpPr>
            <p:cNvPr id="100" name="Freeform 29">
              <a:extLst>
                <a:ext uri="{FF2B5EF4-FFF2-40B4-BE49-F238E27FC236}">
                  <a16:creationId xmlns:a16="http://schemas.microsoft.com/office/drawing/2014/main" id="{F39F7EC4-05F4-4796-B8B8-9B20E0F70AFC}"/>
                </a:ext>
              </a:extLst>
            </p:cNvPr>
            <p:cNvSpPr>
              <a:spLocks noEditPoints="1"/>
            </p:cNvSpPr>
            <p:nvPr/>
          </p:nvSpPr>
          <p:spPr bwMode="auto">
            <a:xfrm>
              <a:off x="3770" y="843"/>
              <a:ext cx="31" cy="75"/>
            </a:xfrm>
            <a:custGeom>
              <a:avLst/>
              <a:gdLst>
                <a:gd name="T0" fmla="*/ 61 w 144"/>
                <a:gd name="T1" fmla="*/ 354 h 354"/>
                <a:gd name="T2" fmla="*/ 83 w 144"/>
                <a:gd name="T3" fmla="*/ 354 h 354"/>
                <a:gd name="T4" fmla="*/ 144 w 144"/>
                <a:gd name="T5" fmla="*/ 293 h 354"/>
                <a:gd name="T6" fmla="*/ 144 w 144"/>
                <a:gd name="T7" fmla="*/ 61 h 354"/>
                <a:gd name="T8" fmla="*/ 83 w 144"/>
                <a:gd name="T9" fmla="*/ 0 h 354"/>
                <a:gd name="T10" fmla="*/ 61 w 144"/>
                <a:gd name="T11" fmla="*/ 0 h 354"/>
                <a:gd name="T12" fmla="*/ 0 w 144"/>
                <a:gd name="T13" fmla="*/ 61 h 354"/>
                <a:gd name="T14" fmla="*/ 0 w 144"/>
                <a:gd name="T15" fmla="*/ 293 h 354"/>
                <a:gd name="T16" fmla="*/ 61 w 144"/>
                <a:gd name="T17" fmla="*/ 354 h 354"/>
                <a:gd name="T18" fmla="*/ 61 w 144"/>
                <a:gd name="T19" fmla="*/ 354 h 354"/>
                <a:gd name="T20" fmla="*/ 61 w 144"/>
                <a:gd name="T21" fmla="*/ 354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 h="354">
                  <a:moveTo>
                    <a:pt x="61" y="354"/>
                  </a:moveTo>
                  <a:cubicBezTo>
                    <a:pt x="83" y="354"/>
                    <a:pt x="83" y="354"/>
                    <a:pt x="83" y="354"/>
                  </a:cubicBezTo>
                  <a:cubicBezTo>
                    <a:pt x="117" y="354"/>
                    <a:pt x="144" y="326"/>
                    <a:pt x="144" y="293"/>
                  </a:cubicBezTo>
                  <a:cubicBezTo>
                    <a:pt x="144" y="61"/>
                    <a:pt x="144" y="61"/>
                    <a:pt x="144" y="61"/>
                  </a:cubicBezTo>
                  <a:cubicBezTo>
                    <a:pt x="144" y="27"/>
                    <a:pt x="117" y="0"/>
                    <a:pt x="83" y="0"/>
                  </a:cubicBezTo>
                  <a:cubicBezTo>
                    <a:pt x="61" y="0"/>
                    <a:pt x="61" y="0"/>
                    <a:pt x="61" y="0"/>
                  </a:cubicBezTo>
                  <a:cubicBezTo>
                    <a:pt x="27" y="0"/>
                    <a:pt x="0" y="27"/>
                    <a:pt x="0" y="61"/>
                  </a:cubicBezTo>
                  <a:cubicBezTo>
                    <a:pt x="0" y="293"/>
                    <a:pt x="0" y="293"/>
                    <a:pt x="0" y="293"/>
                  </a:cubicBezTo>
                  <a:cubicBezTo>
                    <a:pt x="0" y="326"/>
                    <a:pt x="27" y="354"/>
                    <a:pt x="61" y="354"/>
                  </a:cubicBezTo>
                  <a:close/>
                  <a:moveTo>
                    <a:pt x="61" y="354"/>
                  </a:moveTo>
                  <a:cubicBezTo>
                    <a:pt x="61" y="354"/>
                    <a:pt x="61" y="354"/>
                    <a:pt x="6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srgbClr val="C00000"/>
                </a:solidFill>
                <a:effectLst/>
                <a:highlight>
                  <a:srgbClr val="FFFF00"/>
                </a:highlight>
                <a:uLnTx/>
                <a:uFillTx/>
                <a:latin typeface="Trebuchet MS" panose="020B0603020202020204" pitchFamily="34" charset="0"/>
              </a:endParaRPr>
            </a:p>
          </p:txBody>
        </p:sp>
        <p:sp>
          <p:nvSpPr>
            <p:cNvPr id="101" name="Freeform 30">
              <a:extLst>
                <a:ext uri="{FF2B5EF4-FFF2-40B4-BE49-F238E27FC236}">
                  <a16:creationId xmlns:a16="http://schemas.microsoft.com/office/drawing/2014/main" id="{068C9D96-1D4C-4F1B-8920-AC7174E664A3}"/>
                </a:ext>
              </a:extLst>
            </p:cNvPr>
            <p:cNvSpPr>
              <a:spLocks noEditPoints="1"/>
            </p:cNvSpPr>
            <p:nvPr/>
          </p:nvSpPr>
          <p:spPr bwMode="auto">
            <a:xfrm>
              <a:off x="3537" y="870"/>
              <a:ext cx="328" cy="296"/>
            </a:xfrm>
            <a:custGeom>
              <a:avLst/>
              <a:gdLst>
                <a:gd name="T0" fmla="*/ 1453 w 1552"/>
                <a:gd name="T1" fmla="*/ 0 h 1398"/>
                <a:gd name="T2" fmla="*/ 1296 w 1552"/>
                <a:gd name="T3" fmla="*/ 0 h 1398"/>
                <a:gd name="T4" fmla="*/ 1296 w 1552"/>
                <a:gd name="T5" fmla="*/ 183 h 1398"/>
                <a:gd name="T6" fmla="*/ 1185 w 1552"/>
                <a:gd name="T7" fmla="*/ 277 h 1398"/>
                <a:gd name="T8" fmla="*/ 1163 w 1552"/>
                <a:gd name="T9" fmla="*/ 277 h 1398"/>
                <a:gd name="T10" fmla="*/ 1052 w 1552"/>
                <a:gd name="T11" fmla="*/ 167 h 1398"/>
                <a:gd name="T12" fmla="*/ 1052 w 1552"/>
                <a:gd name="T13" fmla="*/ 0 h 1398"/>
                <a:gd name="T14" fmla="*/ 512 w 1552"/>
                <a:gd name="T15" fmla="*/ 0 h 1398"/>
                <a:gd name="T16" fmla="*/ 512 w 1552"/>
                <a:gd name="T17" fmla="*/ 168 h 1398"/>
                <a:gd name="T18" fmla="*/ 401 w 1552"/>
                <a:gd name="T19" fmla="*/ 279 h 1398"/>
                <a:gd name="T20" fmla="*/ 379 w 1552"/>
                <a:gd name="T21" fmla="*/ 279 h 1398"/>
                <a:gd name="T22" fmla="*/ 268 w 1552"/>
                <a:gd name="T23" fmla="*/ 168 h 1398"/>
                <a:gd name="T24" fmla="*/ 268 w 1552"/>
                <a:gd name="T25" fmla="*/ 0 h 1398"/>
                <a:gd name="T26" fmla="*/ 99 w 1552"/>
                <a:gd name="T27" fmla="*/ 0 h 1398"/>
                <a:gd name="T28" fmla="*/ 0 w 1552"/>
                <a:gd name="T29" fmla="*/ 99 h 1398"/>
                <a:gd name="T30" fmla="*/ 0 w 1552"/>
                <a:gd name="T31" fmla="*/ 1299 h 1398"/>
                <a:gd name="T32" fmla="*/ 99 w 1552"/>
                <a:gd name="T33" fmla="*/ 1398 h 1398"/>
                <a:gd name="T34" fmla="*/ 1453 w 1552"/>
                <a:gd name="T35" fmla="*/ 1398 h 1398"/>
                <a:gd name="T36" fmla="*/ 1552 w 1552"/>
                <a:gd name="T37" fmla="*/ 1299 h 1398"/>
                <a:gd name="T38" fmla="*/ 1552 w 1552"/>
                <a:gd name="T39" fmla="*/ 99 h 1398"/>
                <a:gd name="T40" fmla="*/ 1453 w 1552"/>
                <a:gd name="T41" fmla="*/ 0 h 1398"/>
                <a:gd name="T42" fmla="*/ 1453 w 1552"/>
                <a:gd name="T43" fmla="*/ 1299 h 1398"/>
                <a:gd name="T44" fmla="*/ 99 w 1552"/>
                <a:gd name="T45" fmla="*/ 1299 h 1398"/>
                <a:gd name="T46" fmla="*/ 99 w 1552"/>
                <a:gd name="T47" fmla="*/ 393 h 1398"/>
                <a:gd name="T48" fmla="*/ 1453 w 1552"/>
                <a:gd name="T49" fmla="*/ 393 h 1398"/>
                <a:gd name="T50" fmla="*/ 1453 w 1552"/>
                <a:gd name="T51" fmla="*/ 1299 h 1398"/>
                <a:gd name="T52" fmla="*/ 1453 w 1552"/>
                <a:gd name="T53" fmla="*/ 1299 h 1398"/>
                <a:gd name="T54" fmla="*/ 1453 w 1552"/>
                <a:gd name="T55" fmla="*/ 1299 h 1398"/>
                <a:gd name="T56" fmla="*/ 1453 w 1552"/>
                <a:gd name="T57" fmla="*/ 1299 h 1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52" h="1398">
                  <a:moveTo>
                    <a:pt x="1453" y="0"/>
                  </a:moveTo>
                  <a:cubicBezTo>
                    <a:pt x="1296" y="0"/>
                    <a:pt x="1296" y="0"/>
                    <a:pt x="1296" y="0"/>
                  </a:cubicBezTo>
                  <a:cubicBezTo>
                    <a:pt x="1296" y="183"/>
                    <a:pt x="1296" y="183"/>
                    <a:pt x="1296" y="183"/>
                  </a:cubicBezTo>
                  <a:cubicBezTo>
                    <a:pt x="1296" y="244"/>
                    <a:pt x="1246" y="277"/>
                    <a:pt x="1185" y="277"/>
                  </a:cubicBezTo>
                  <a:cubicBezTo>
                    <a:pt x="1163" y="277"/>
                    <a:pt x="1163" y="277"/>
                    <a:pt x="1163" y="277"/>
                  </a:cubicBezTo>
                  <a:cubicBezTo>
                    <a:pt x="1102" y="277"/>
                    <a:pt x="1052" y="228"/>
                    <a:pt x="1052" y="167"/>
                  </a:cubicBezTo>
                  <a:cubicBezTo>
                    <a:pt x="1052" y="0"/>
                    <a:pt x="1052" y="0"/>
                    <a:pt x="1052" y="0"/>
                  </a:cubicBezTo>
                  <a:cubicBezTo>
                    <a:pt x="512" y="0"/>
                    <a:pt x="512" y="0"/>
                    <a:pt x="512" y="0"/>
                  </a:cubicBezTo>
                  <a:cubicBezTo>
                    <a:pt x="512" y="168"/>
                    <a:pt x="512" y="168"/>
                    <a:pt x="512" y="168"/>
                  </a:cubicBezTo>
                  <a:cubicBezTo>
                    <a:pt x="512" y="229"/>
                    <a:pt x="462" y="279"/>
                    <a:pt x="401" y="279"/>
                  </a:cubicBezTo>
                  <a:cubicBezTo>
                    <a:pt x="379" y="279"/>
                    <a:pt x="379" y="279"/>
                    <a:pt x="379" y="279"/>
                  </a:cubicBezTo>
                  <a:cubicBezTo>
                    <a:pt x="318" y="279"/>
                    <a:pt x="268" y="229"/>
                    <a:pt x="268" y="168"/>
                  </a:cubicBezTo>
                  <a:cubicBezTo>
                    <a:pt x="268" y="0"/>
                    <a:pt x="268" y="0"/>
                    <a:pt x="268" y="0"/>
                  </a:cubicBezTo>
                  <a:cubicBezTo>
                    <a:pt x="99" y="0"/>
                    <a:pt x="99" y="0"/>
                    <a:pt x="99" y="0"/>
                  </a:cubicBezTo>
                  <a:cubicBezTo>
                    <a:pt x="45" y="0"/>
                    <a:pt x="0" y="44"/>
                    <a:pt x="0" y="99"/>
                  </a:cubicBezTo>
                  <a:cubicBezTo>
                    <a:pt x="0" y="1299"/>
                    <a:pt x="0" y="1299"/>
                    <a:pt x="0" y="1299"/>
                  </a:cubicBezTo>
                  <a:cubicBezTo>
                    <a:pt x="0" y="1354"/>
                    <a:pt x="45" y="1398"/>
                    <a:pt x="99" y="1398"/>
                  </a:cubicBezTo>
                  <a:cubicBezTo>
                    <a:pt x="1453" y="1398"/>
                    <a:pt x="1453" y="1398"/>
                    <a:pt x="1453" y="1398"/>
                  </a:cubicBezTo>
                  <a:cubicBezTo>
                    <a:pt x="1507" y="1398"/>
                    <a:pt x="1552" y="1354"/>
                    <a:pt x="1552" y="1299"/>
                  </a:cubicBezTo>
                  <a:cubicBezTo>
                    <a:pt x="1552" y="99"/>
                    <a:pt x="1552" y="99"/>
                    <a:pt x="1552" y="99"/>
                  </a:cubicBezTo>
                  <a:cubicBezTo>
                    <a:pt x="1552" y="44"/>
                    <a:pt x="1507" y="0"/>
                    <a:pt x="1453" y="0"/>
                  </a:cubicBezTo>
                  <a:close/>
                  <a:moveTo>
                    <a:pt x="1453" y="1299"/>
                  </a:moveTo>
                  <a:cubicBezTo>
                    <a:pt x="99" y="1299"/>
                    <a:pt x="99" y="1299"/>
                    <a:pt x="99" y="1299"/>
                  </a:cubicBezTo>
                  <a:cubicBezTo>
                    <a:pt x="99" y="393"/>
                    <a:pt x="99" y="393"/>
                    <a:pt x="99" y="393"/>
                  </a:cubicBezTo>
                  <a:cubicBezTo>
                    <a:pt x="1453" y="393"/>
                    <a:pt x="1453" y="393"/>
                    <a:pt x="1453" y="393"/>
                  </a:cubicBezTo>
                  <a:cubicBezTo>
                    <a:pt x="1453" y="1299"/>
                    <a:pt x="1453" y="1299"/>
                    <a:pt x="1453" y="1299"/>
                  </a:cubicBezTo>
                  <a:cubicBezTo>
                    <a:pt x="1453" y="1299"/>
                    <a:pt x="1453" y="1299"/>
                    <a:pt x="1453" y="1299"/>
                  </a:cubicBezTo>
                  <a:close/>
                  <a:moveTo>
                    <a:pt x="1453" y="1299"/>
                  </a:moveTo>
                  <a:cubicBezTo>
                    <a:pt x="1453" y="1299"/>
                    <a:pt x="1453" y="1299"/>
                    <a:pt x="1453" y="129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srgbClr val="C00000"/>
                </a:solidFill>
                <a:effectLst/>
                <a:highlight>
                  <a:srgbClr val="FFFF00"/>
                </a:highlight>
                <a:uLnTx/>
                <a:uFillTx/>
                <a:latin typeface="Trebuchet MS" panose="020B0603020202020204" pitchFamily="34" charset="0"/>
              </a:endParaRPr>
            </a:p>
          </p:txBody>
        </p:sp>
        <p:sp>
          <p:nvSpPr>
            <p:cNvPr id="102" name="Freeform 31">
              <a:extLst>
                <a:ext uri="{FF2B5EF4-FFF2-40B4-BE49-F238E27FC236}">
                  <a16:creationId xmlns:a16="http://schemas.microsoft.com/office/drawing/2014/main" id="{B2E7ADA6-36AB-47A7-A160-615F933E0B54}"/>
                </a:ext>
              </a:extLst>
            </p:cNvPr>
            <p:cNvSpPr>
              <a:spLocks noEditPoints="1"/>
            </p:cNvSpPr>
            <p:nvPr/>
          </p:nvSpPr>
          <p:spPr bwMode="auto">
            <a:xfrm>
              <a:off x="3709" y="979"/>
              <a:ext cx="43" cy="38"/>
            </a:xfrm>
            <a:custGeom>
              <a:avLst/>
              <a:gdLst>
                <a:gd name="T0" fmla="*/ 13 w 204"/>
                <a:gd name="T1" fmla="*/ 180 h 180"/>
                <a:gd name="T2" fmla="*/ 192 w 204"/>
                <a:gd name="T3" fmla="*/ 180 h 180"/>
                <a:gd name="T4" fmla="*/ 204 w 204"/>
                <a:gd name="T5" fmla="*/ 167 h 180"/>
                <a:gd name="T6" fmla="*/ 204 w 204"/>
                <a:gd name="T7" fmla="*/ 13 h 180"/>
                <a:gd name="T8" fmla="*/ 192 w 204"/>
                <a:gd name="T9" fmla="*/ 0 h 180"/>
                <a:gd name="T10" fmla="*/ 13 w 204"/>
                <a:gd name="T11" fmla="*/ 0 h 180"/>
                <a:gd name="T12" fmla="*/ 0 w 204"/>
                <a:gd name="T13" fmla="*/ 13 h 180"/>
                <a:gd name="T14" fmla="*/ 0 w 204"/>
                <a:gd name="T15" fmla="*/ 167 h 180"/>
                <a:gd name="T16" fmla="*/ 13 w 204"/>
                <a:gd name="T17" fmla="*/ 180 h 180"/>
                <a:gd name="T18" fmla="*/ 13 w 204"/>
                <a:gd name="T19" fmla="*/ 180 h 180"/>
                <a:gd name="T20" fmla="*/ 13 w 204"/>
                <a:gd name="T21"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4" h="180">
                  <a:moveTo>
                    <a:pt x="13" y="180"/>
                  </a:moveTo>
                  <a:cubicBezTo>
                    <a:pt x="192" y="180"/>
                    <a:pt x="192" y="180"/>
                    <a:pt x="192" y="180"/>
                  </a:cubicBezTo>
                  <a:cubicBezTo>
                    <a:pt x="199" y="180"/>
                    <a:pt x="204" y="174"/>
                    <a:pt x="204" y="167"/>
                  </a:cubicBezTo>
                  <a:cubicBezTo>
                    <a:pt x="204" y="13"/>
                    <a:pt x="204" y="13"/>
                    <a:pt x="204" y="13"/>
                  </a:cubicBezTo>
                  <a:cubicBezTo>
                    <a:pt x="204" y="5"/>
                    <a:pt x="199" y="0"/>
                    <a:pt x="192" y="0"/>
                  </a:cubicBezTo>
                  <a:cubicBezTo>
                    <a:pt x="13" y="0"/>
                    <a:pt x="13" y="0"/>
                    <a:pt x="13" y="0"/>
                  </a:cubicBezTo>
                  <a:cubicBezTo>
                    <a:pt x="6" y="0"/>
                    <a:pt x="0" y="5"/>
                    <a:pt x="0" y="13"/>
                  </a:cubicBezTo>
                  <a:cubicBezTo>
                    <a:pt x="0" y="167"/>
                    <a:pt x="0" y="167"/>
                    <a:pt x="0" y="167"/>
                  </a:cubicBezTo>
                  <a:cubicBezTo>
                    <a:pt x="0" y="174"/>
                    <a:pt x="6" y="180"/>
                    <a:pt x="13" y="180"/>
                  </a:cubicBezTo>
                  <a:close/>
                  <a:moveTo>
                    <a:pt x="13" y="180"/>
                  </a:moveTo>
                  <a:cubicBezTo>
                    <a:pt x="13" y="180"/>
                    <a:pt x="13" y="180"/>
                    <a:pt x="13" y="18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srgbClr val="C00000"/>
                </a:solidFill>
                <a:effectLst/>
                <a:highlight>
                  <a:srgbClr val="FFFF00"/>
                </a:highlight>
                <a:uLnTx/>
                <a:uFillTx/>
                <a:latin typeface="Trebuchet MS" panose="020B0603020202020204" pitchFamily="34" charset="0"/>
              </a:endParaRPr>
            </a:p>
          </p:txBody>
        </p:sp>
        <p:sp>
          <p:nvSpPr>
            <p:cNvPr id="103" name="Freeform 32">
              <a:extLst>
                <a:ext uri="{FF2B5EF4-FFF2-40B4-BE49-F238E27FC236}">
                  <a16:creationId xmlns:a16="http://schemas.microsoft.com/office/drawing/2014/main" id="{70CF4FA4-9857-4060-A4B5-A1677BA366C7}"/>
                </a:ext>
              </a:extLst>
            </p:cNvPr>
            <p:cNvSpPr>
              <a:spLocks noEditPoints="1"/>
            </p:cNvSpPr>
            <p:nvPr/>
          </p:nvSpPr>
          <p:spPr bwMode="auto">
            <a:xfrm>
              <a:off x="3771" y="979"/>
              <a:ext cx="43" cy="38"/>
            </a:xfrm>
            <a:custGeom>
              <a:avLst/>
              <a:gdLst>
                <a:gd name="T0" fmla="*/ 13 w 204"/>
                <a:gd name="T1" fmla="*/ 180 h 180"/>
                <a:gd name="T2" fmla="*/ 192 w 204"/>
                <a:gd name="T3" fmla="*/ 180 h 180"/>
                <a:gd name="T4" fmla="*/ 204 w 204"/>
                <a:gd name="T5" fmla="*/ 167 h 180"/>
                <a:gd name="T6" fmla="*/ 204 w 204"/>
                <a:gd name="T7" fmla="*/ 13 h 180"/>
                <a:gd name="T8" fmla="*/ 192 w 204"/>
                <a:gd name="T9" fmla="*/ 0 h 180"/>
                <a:gd name="T10" fmla="*/ 13 w 204"/>
                <a:gd name="T11" fmla="*/ 0 h 180"/>
                <a:gd name="T12" fmla="*/ 0 w 204"/>
                <a:gd name="T13" fmla="*/ 13 h 180"/>
                <a:gd name="T14" fmla="*/ 0 w 204"/>
                <a:gd name="T15" fmla="*/ 167 h 180"/>
                <a:gd name="T16" fmla="*/ 13 w 204"/>
                <a:gd name="T17" fmla="*/ 180 h 180"/>
                <a:gd name="T18" fmla="*/ 13 w 204"/>
                <a:gd name="T19" fmla="*/ 180 h 180"/>
                <a:gd name="T20" fmla="*/ 13 w 204"/>
                <a:gd name="T21"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4" h="180">
                  <a:moveTo>
                    <a:pt x="13" y="180"/>
                  </a:moveTo>
                  <a:cubicBezTo>
                    <a:pt x="192" y="180"/>
                    <a:pt x="192" y="180"/>
                    <a:pt x="192" y="180"/>
                  </a:cubicBezTo>
                  <a:cubicBezTo>
                    <a:pt x="199" y="180"/>
                    <a:pt x="204" y="174"/>
                    <a:pt x="204" y="167"/>
                  </a:cubicBezTo>
                  <a:cubicBezTo>
                    <a:pt x="204" y="13"/>
                    <a:pt x="204" y="13"/>
                    <a:pt x="204" y="13"/>
                  </a:cubicBezTo>
                  <a:cubicBezTo>
                    <a:pt x="204" y="5"/>
                    <a:pt x="199" y="0"/>
                    <a:pt x="192" y="0"/>
                  </a:cubicBezTo>
                  <a:cubicBezTo>
                    <a:pt x="13" y="0"/>
                    <a:pt x="13" y="0"/>
                    <a:pt x="13" y="0"/>
                  </a:cubicBezTo>
                  <a:cubicBezTo>
                    <a:pt x="6" y="0"/>
                    <a:pt x="0" y="5"/>
                    <a:pt x="0" y="13"/>
                  </a:cubicBezTo>
                  <a:cubicBezTo>
                    <a:pt x="0" y="167"/>
                    <a:pt x="0" y="167"/>
                    <a:pt x="0" y="167"/>
                  </a:cubicBezTo>
                  <a:cubicBezTo>
                    <a:pt x="0" y="174"/>
                    <a:pt x="6" y="180"/>
                    <a:pt x="13" y="180"/>
                  </a:cubicBezTo>
                  <a:close/>
                  <a:moveTo>
                    <a:pt x="13" y="180"/>
                  </a:moveTo>
                  <a:cubicBezTo>
                    <a:pt x="13" y="180"/>
                    <a:pt x="13" y="180"/>
                    <a:pt x="13" y="18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srgbClr val="C00000"/>
                </a:solidFill>
                <a:effectLst/>
                <a:highlight>
                  <a:srgbClr val="FFFF00"/>
                </a:highlight>
                <a:uLnTx/>
                <a:uFillTx/>
                <a:latin typeface="Trebuchet MS" panose="020B0603020202020204" pitchFamily="34" charset="0"/>
              </a:endParaRPr>
            </a:p>
          </p:txBody>
        </p:sp>
        <p:sp>
          <p:nvSpPr>
            <p:cNvPr id="104" name="Freeform 33">
              <a:extLst>
                <a:ext uri="{FF2B5EF4-FFF2-40B4-BE49-F238E27FC236}">
                  <a16:creationId xmlns:a16="http://schemas.microsoft.com/office/drawing/2014/main" id="{0BCFC72B-FC5D-49D2-B815-BB23599485CA}"/>
                </a:ext>
              </a:extLst>
            </p:cNvPr>
            <p:cNvSpPr>
              <a:spLocks noEditPoints="1"/>
            </p:cNvSpPr>
            <p:nvPr/>
          </p:nvSpPr>
          <p:spPr bwMode="auto">
            <a:xfrm>
              <a:off x="3586" y="1033"/>
              <a:ext cx="43" cy="38"/>
            </a:xfrm>
            <a:custGeom>
              <a:avLst/>
              <a:gdLst>
                <a:gd name="T0" fmla="*/ 13 w 204"/>
                <a:gd name="T1" fmla="*/ 180 h 180"/>
                <a:gd name="T2" fmla="*/ 191 w 204"/>
                <a:gd name="T3" fmla="*/ 180 h 180"/>
                <a:gd name="T4" fmla="*/ 204 w 204"/>
                <a:gd name="T5" fmla="*/ 167 h 180"/>
                <a:gd name="T6" fmla="*/ 204 w 204"/>
                <a:gd name="T7" fmla="*/ 12 h 180"/>
                <a:gd name="T8" fmla="*/ 191 w 204"/>
                <a:gd name="T9" fmla="*/ 0 h 180"/>
                <a:gd name="T10" fmla="*/ 13 w 204"/>
                <a:gd name="T11" fmla="*/ 0 h 180"/>
                <a:gd name="T12" fmla="*/ 0 w 204"/>
                <a:gd name="T13" fmla="*/ 12 h 180"/>
                <a:gd name="T14" fmla="*/ 0 w 204"/>
                <a:gd name="T15" fmla="*/ 167 h 180"/>
                <a:gd name="T16" fmla="*/ 13 w 204"/>
                <a:gd name="T17" fmla="*/ 180 h 180"/>
                <a:gd name="T18" fmla="*/ 13 w 204"/>
                <a:gd name="T19" fmla="*/ 180 h 180"/>
                <a:gd name="T20" fmla="*/ 13 w 204"/>
                <a:gd name="T21"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4" h="180">
                  <a:moveTo>
                    <a:pt x="13" y="180"/>
                  </a:moveTo>
                  <a:cubicBezTo>
                    <a:pt x="191" y="180"/>
                    <a:pt x="191" y="180"/>
                    <a:pt x="191" y="180"/>
                  </a:cubicBezTo>
                  <a:cubicBezTo>
                    <a:pt x="199" y="180"/>
                    <a:pt x="204" y="174"/>
                    <a:pt x="204" y="167"/>
                  </a:cubicBezTo>
                  <a:cubicBezTo>
                    <a:pt x="204" y="12"/>
                    <a:pt x="204" y="12"/>
                    <a:pt x="204" y="12"/>
                  </a:cubicBezTo>
                  <a:cubicBezTo>
                    <a:pt x="204" y="5"/>
                    <a:pt x="199" y="0"/>
                    <a:pt x="191" y="0"/>
                  </a:cubicBezTo>
                  <a:cubicBezTo>
                    <a:pt x="13" y="0"/>
                    <a:pt x="13" y="0"/>
                    <a:pt x="13" y="0"/>
                  </a:cubicBezTo>
                  <a:cubicBezTo>
                    <a:pt x="6" y="0"/>
                    <a:pt x="0" y="5"/>
                    <a:pt x="0" y="12"/>
                  </a:cubicBezTo>
                  <a:cubicBezTo>
                    <a:pt x="0" y="167"/>
                    <a:pt x="0" y="167"/>
                    <a:pt x="0" y="167"/>
                  </a:cubicBezTo>
                  <a:cubicBezTo>
                    <a:pt x="0" y="174"/>
                    <a:pt x="6" y="180"/>
                    <a:pt x="13" y="180"/>
                  </a:cubicBezTo>
                  <a:close/>
                  <a:moveTo>
                    <a:pt x="13" y="180"/>
                  </a:moveTo>
                  <a:cubicBezTo>
                    <a:pt x="13" y="180"/>
                    <a:pt x="13" y="180"/>
                    <a:pt x="13" y="18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srgbClr val="C00000"/>
                </a:solidFill>
                <a:effectLst/>
                <a:highlight>
                  <a:srgbClr val="FFFF00"/>
                </a:highlight>
                <a:uLnTx/>
                <a:uFillTx/>
                <a:latin typeface="Trebuchet MS" panose="020B0603020202020204" pitchFamily="34" charset="0"/>
              </a:endParaRPr>
            </a:p>
          </p:txBody>
        </p:sp>
        <p:sp>
          <p:nvSpPr>
            <p:cNvPr id="105" name="Freeform 34">
              <a:extLst>
                <a:ext uri="{FF2B5EF4-FFF2-40B4-BE49-F238E27FC236}">
                  <a16:creationId xmlns:a16="http://schemas.microsoft.com/office/drawing/2014/main" id="{F74DD3D1-C3EB-434F-B2C4-89685738D2F4}"/>
                </a:ext>
              </a:extLst>
            </p:cNvPr>
            <p:cNvSpPr>
              <a:spLocks noEditPoints="1"/>
            </p:cNvSpPr>
            <p:nvPr/>
          </p:nvSpPr>
          <p:spPr bwMode="auto">
            <a:xfrm>
              <a:off x="3648" y="1033"/>
              <a:ext cx="43" cy="38"/>
            </a:xfrm>
            <a:custGeom>
              <a:avLst/>
              <a:gdLst>
                <a:gd name="T0" fmla="*/ 13 w 204"/>
                <a:gd name="T1" fmla="*/ 180 h 180"/>
                <a:gd name="T2" fmla="*/ 192 w 204"/>
                <a:gd name="T3" fmla="*/ 180 h 180"/>
                <a:gd name="T4" fmla="*/ 204 w 204"/>
                <a:gd name="T5" fmla="*/ 167 h 180"/>
                <a:gd name="T6" fmla="*/ 204 w 204"/>
                <a:gd name="T7" fmla="*/ 12 h 180"/>
                <a:gd name="T8" fmla="*/ 192 w 204"/>
                <a:gd name="T9" fmla="*/ 0 h 180"/>
                <a:gd name="T10" fmla="*/ 13 w 204"/>
                <a:gd name="T11" fmla="*/ 0 h 180"/>
                <a:gd name="T12" fmla="*/ 0 w 204"/>
                <a:gd name="T13" fmla="*/ 12 h 180"/>
                <a:gd name="T14" fmla="*/ 0 w 204"/>
                <a:gd name="T15" fmla="*/ 167 h 180"/>
                <a:gd name="T16" fmla="*/ 13 w 204"/>
                <a:gd name="T17" fmla="*/ 180 h 180"/>
                <a:gd name="T18" fmla="*/ 13 w 204"/>
                <a:gd name="T19" fmla="*/ 180 h 180"/>
                <a:gd name="T20" fmla="*/ 13 w 204"/>
                <a:gd name="T21"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4" h="180">
                  <a:moveTo>
                    <a:pt x="13" y="180"/>
                  </a:moveTo>
                  <a:cubicBezTo>
                    <a:pt x="192" y="180"/>
                    <a:pt x="192" y="180"/>
                    <a:pt x="192" y="180"/>
                  </a:cubicBezTo>
                  <a:cubicBezTo>
                    <a:pt x="199" y="180"/>
                    <a:pt x="204" y="174"/>
                    <a:pt x="204" y="167"/>
                  </a:cubicBezTo>
                  <a:cubicBezTo>
                    <a:pt x="204" y="12"/>
                    <a:pt x="204" y="12"/>
                    <a:pt x="204" y="12"/>
                  </a:cubicBezTo>
                  <a:cubicBezTo>
                    <a:pt x="204" y="5"/>
                    <a:pt x="199" y="0"/>
                    <a:pt x="192" y="0"/>
                  </a:cubicBezTo>
                  <a:cubicBezTo>
                    <a:pt x="13" y="0"/>
                    <a:pt x="13" y="0"/>
                    <a:pt x="13" y="0"/>
                  </a:cubicBezTo>
                  <a:cubicBezTo>
                    <a:pt x="6" y="0"/>
                    <a:pt x="0" y="5"/>
                    <a:pt x="0" y="12"/>
                  </a:cubicBezTo>
                  <a:cubicBezTo>
                    <a:pt x="0" y="167"/>
                    <a:pt x="0" y="167"/>
                    <a:pt x="0" y="167"/>
                  </a:cubicBezTo>
                  <a:cubicBezTo>
                    <a:pt x="0" y="174"/>
                    <a:pt x="6" y="180"/>
                    <a:pt x="13" y="180"/>
                  </a:cubicBezTo>
                  <a:close/>
                  <a:moveTo>
                    <a:pt x="13" y="180"/>
                  </a:moveTo>
                  <a:cubicBezTo>
                    <a:pt x="13" y="180"/>
                    <a:pt x="13" y="180"/>
                    <a:pt x="13" y="18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srgbClr val="C00000"/>
                </a:solidFill>
                <a:effectLst/>
                <a:highlight>
                  <a:srgbClr val="FFFF00"/>
                </a:highlight>
                <a:uLnTx/>
                <a:uFillTx/>
                <a:latin typeface="Trebuchet MS" panose="020B0603020202020204" pitchFamily="34" charset="0"/>
              </a:endParaRPr>
            </a:p>
          </p:txBody>
        </p:sp>
        <p:sp>
          <p:nvSpPr>
            <p:cNvPr id="106" name="Freeform 35">
              <a:extLst>
                <a:ext uri="{FF2B5EF4-FFF2-40B4-BE49-F238E27FC236}">
                  <a16:creationId xmlns:a16="http://schemas.microsoft.com/office/drawing/2014/main" id="{5E9062AF-AD6E-4E1A-AE4B-9B6DF48B9EDF}"/>
                </a:ext>
              </a:extLst>
            </p:cNvPr>
            <p:cNvSpPr>
              <a:spLocks noEditPoints="1"/>
            </p:cNvSpPr>
            <p:nvPr/>
          </p:nvSpPr>
          <p:spPr bwMode="auto">
            <a:xfrm>
              <a:off x="3709" y="1033"/>
              <a:ext cx="43" cy="38"/>
            </a:xfrm>
            <a:custGeom>
              <a:avLst/>
              <a:gdLst>
                <a:gd name="T0" fmla="*/ 13 w 204"/>
                <a:gd name="T1" fmla="*/ 180 h 180"/>
                <a:gd name="T2" fmla="*/ 192 w 204"/>
                <a:gd name="T3" fmla="*/ 180 h 180"/>
                <a:gd name="T4" fmla="*/ 204 w 204"/>
                <a:gd name="T5" fmla="*/ 167 h 180"/>
                <a:gd name="T6" fmla="*/ 204 w 204"/>
                <a:gd name="T7" fmla="*/ 12 h 180"/>
                <a:gd name="T8" fmla="*/ 192 w 204"/>
                <a:gd name="T9" fmla="*/ 0 h 180"/>
                <a:gd name="T10" fmla="*/ 13 w 204"/>
                <a:gd name="T11" fmla="*/ 0 h 180"/>
                <a:gd name="T12" fmla="*/ 0 w 204"/>
                <a:gd name="T13" fmla="*/ 12 h 180"/>
                <a:gd name="T14" fmla="*/ 0 w 204"/>
                <a:gd name="T15" fmla="*/ 167 h 180"/>
                <a:gd name="T16" fmla="*/ 13 w 204"/>
                <a:gd name="T17" fmla="*/ 180 h 180"/>
                <a:gd name="T18" fmla="*/ 13 w 204"/>
                <a:gd name="T19" fmla="*/ 180 h 180"/>
                <a:gd name="T20" fmla="*/ 13 w 204"/>
                <a:gd name="T21"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4" h="180">
                  <a:moveTo>
                    <a:pt x="13" y="180"/>
                  </a:moveTo>
                  <a:cubicBezTo>
                    <a:pt x="192" y="180"/>
                    <a:pt x="192" y="180"/>
                    <a:pt x="192" y="180"/>
                  </a:cubicBezTo>
                  <a:cubicBezTo>
                    <a:pt x="199" y="180"/>
                    <a:pt x="204" y="174"/>
                    <a:pt x="204" y="167"/>
                  </a:cubicBezTo>
                  <a:cubicBezTo>
                    <a:pt x="204" y="12"/>
                    <a:pt x="204" y="12"/>
                    <a:pt x="204" y="12"/>
                  </a:cubicBezTo>
                  <a:cubicBezTo>
                    <a:pt x="204" y="5"/>
                    <a:pt x="199" y="0"/>
                    <a:pt x="192" y="0"/>
                  </a:cubicBezTo>
                  <a:cubicBezTo>
                    <a:pt x="13" y="0"/>
                    <a:pt x="13" y="0"/>
                    <a:pt x="13" y="0"/>
                  </a:cubicBezTo>
                  <a:cubicBezTo>
                    <a:pt x="6" y="0"/>
                    <a:pt x="0" y="5"/>
                    <a:pt x="0" y="12"/>
                  </a:cubicBezTo>
                  <a:cubicBezTo>
                    <a:pt x="0" y="167"/>
                    <a:pt x="0" y="167"/>
                    <a:pt x="0" y="167"/>
                  </a:cubicBezTo>
                  <a:cubicBezTo>
                    <a:pt x="0" y="174"/>
                    <a:pt x="6" y="180"/>
                    <a:pt x="13" y="180"/>
                  </a:cubicBezTo>
                  <a:close/>
                  <a:moveTo>
                    <a:pt x="13" y="180"/>
                  </a:moveTo>
                  <a:cubicBezTo>
                    <a:pt x="13" y="180"/>
                    <a:pt x="13" y="180"/>
                    <a:pt x="13" y="18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srgbClr val="C00000"/>
                </a:solidFill>
                <a:effectLst/>
                <a:highlight>
                  <a:srgbClr val="FFFF00"/>
                </a:highlight>
                <a:uLnTx/>
                <a:uFillTx/>
                <a:latin typeface="Trebuchet MS" panose="020B0603020202020204" pitchFamily="34" charset="0"/>
              </a:endParaRPr>
            </a:p>
          </p:txBody>
        </p:sp>
        <p:sp>
          <p:nvSpPr>
            <p:cNvPr id="107" name="Freeform 36">
              <a:extLst>
                <a:ext uri="{FF2B5EF4-FFF2-40B4-BE49-F238E27FC236}">
                  <a16:creationId xmlns:a16="http://schemas.microsoft.com/office/drawing/2014/main" id="{051E22B9-1107-4B74-9A2D-2084896C854D}"/>
                </a:ext>
              </a:extLst>
            </p:cNvPr>
            <p:cNvSpPr>
              <a:spLocks noEditPoints="1"/>
            </p:cNvSpPr>
            <p:nvPr/>
          </p:nvSpPr>
          <p:spPr bwMode="auto">
            <a:xfrm>
              <a:off x="3771" y="1033"/>
              <a:ext cx="43" cy="38"/>
            </a:xfrm>
            <a:custGeom>
              <a:avLst/>
              <a:gdLst>
                <a:gd name="T0" fmla="*/ 13 w 204"/>
                <a:gd name="T1" fmla="*/ 180 h 180"/>
                <a:gd name="T2" fmla="*/ 192 w 204"/>
                <a:gd name="T3" fmla="*/ 180 h 180"/>
                <a:gd name="T4" fmla="*/ 204 w 204"/>
                <a:gd name="T5" fmla="*/ 167 h 180"/>
                <a:gd name="T6" fmla="*/ 204 w 204"/>
                <a:gd name="T7" fmla="*/ 12 h 180"/>
                <a:gd name="T8" fmla="*/ 192 w 204"/>
                <a:gd name="T9" fmla="*/ 0 h 180"/>
                <a:gd name="T10" fmla="*/ 13 w 204"/>
                <a:gd name="T11" fmla="*/ 0 h 180"/>
                <a:gd name="T12" fmla="*/ 0 w 204"/>
                <a:gd name="T13" fmla="*/ 12 h 180"/>
                <a:gd name="T14" fmla="*/ 0 w 204"/>
                <a:gd name="T15" fmla="*/ 167 h 180"/>
                <a:gd name="T16" fmla="*/ 13 w 204"/>
                <a:gd name="T17" fmla="*/ 180 h 180"/>
                <a:gd name="T18" fmla="*/ 13 w 204"/>
                <a:gd name="T19" fmla="*/ 180 h 180"/>
                <a:gd name="T20" fmla="*/ 13 w 204"/>
                <a:gd name="T21"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4" h="180">
                  <a:moveTo>
                    <a:pt x="13" y="180"/>
                  </a:moveTo>
                  <a:cubicBezTo>
                    <a:pt x="192" y="180"/>
                    <a:pt x="192" y="180"/>
                    <a:pt x="192" y="180"/>
                  </a:cubicBezTo>
                  <a:cubicBezTo>
                    <a:pt x="199" y="180"/>
                    <a:pt x="204" y="174"/>
                    <a:pt x="204" y="167"/>
                  </a:cubicBezTo>
                  <a:cubicBezTo>
                    <a:pt x="204" y="12"/>
                    <a:pt x="204" y="12"/>
                    <a:pt x="204" y="12"/>
                  </a:cubicBezTo>
                  <a:cubicBezTo>
                    <a:pt x="204" y="5"/>
                    <a:pt x="199" y="0"/>
                    <a:pt x="192" y="0"/>
                  </a:cubicBezTo>
                  <a:cubicBezTo>
                    <a:pt x="13" y="0"/>
                    <a:pt x="13" y="0"/>
                    <a:pt x="13" y="0"/>
                  </a:cubicBezTo>
                  <a:cubicBezTo>
                    <a:pt x="6" y="0"/>
                    <a:pt x="0" y="5"/>
                    <a:pt x="0" y="12"/>
                  </a:cubicBezTo>
                  <a:cubicBezTo>
                    <a:pt x="0" y="167"/>
                    <a:pt x="0" y="167"/>
                    <a:pt x="0" y="167"/>
                  </a:cubicBezTo>
                  <a:cubicBezTo>
                    <a:pt x="0" y="174"/>
                    <a:pt x="6" y="180"/>
                    <a:pt x="13" y="180"/>
                  </a:cubicBezTo>
                  <a:close/>
                  <a:moveTo>
                    <a:pt x="13" y="180"/>
                  </a:moveTo>
                  <a:cubicBezTo>
                    <a:pt x="13" y="180"/>
                    <a:pt x="13" y="180"/>
                    <a:pt x="13" y="18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srgbClr val="C00000"/>
                </a:solidFill>
                <a:effectLst/>
                <a:highlight>
                  <a:srgbClr val="FFFF00"/>
                </a:highlight>
                <a:uLnTx/>
                <a:uFillTx/>
                <a:latin typeface="Trebuchet MS" panose="020B0603020202020204" pitchFamily="34" charset="0"/>
              </a:endParaRPr>
            </a:p>
          </p:txBody>
        </p:sp>
        <p:sp>
          <p:nvSpPr>
            <p:cNvPr id="108" name="Freeform 37">
              <a:extLst>
                <a:ext uri="{FF2B5EF4-FFF2-40B4-BE49-F238E27FC236}">
                  <a16:creationId xmlns:a16="http://schemas.microsoft.com/office/drawing/2014/main" id="{C702B5C8-52B0-4B49-90A1-FDC898DA74A7}"/>
                </a:ext>
              </a:extLst>
            </p:cNvPr>
            <p:cNvSpPr>
              <a:spLocks noEditPoints="1"/>
            </p:cNvSpPr>
            <p:nvPr/>
          </p:nvSpPr>
          <p:spPr bwMode="auto">
            <a:xfrm>
              <a:off x="3586" y="1086"/>
              <a:ext cx="43" cy="39"/>
            </a:xfrm>
            <a:custGeom>
              <a:avLst/>
              <a:gdLst>
                <a:gd name="T0" fmla="*/ 191 w 204"/>
                <a:gd name="T1" fmla="*/ 0 h 180"/>
                <a:gd name="T2" fmla="*/ 13 w 204"/>
                <a:gd name="T3" fmla="*/ 0 h 180"/>
                <a:gd name="T4" fmla="*/ 0 w 204"/>
                <a:gd name="T5" fmla="*/ 13 h 180"/>
                <a:gd name="T6" fmla="*/ 0 w 204"/>
                <a:gd name="T7" fmla="*/ 168 h 180"/>
                <a:gd name="T8" fmla="*/ 13 w 204"/>
                <a:gd name="T9" fmla="*/ 180 h 180"/>
                <a:gd name="T10" fmla="*/ 191 w 204"/>
                <a:gd name="T11" fmla="*/ 180 h 180"/>
                <a:gd name="T12" fmla="*/ 204 w 204"/>
                <a:gd name="T13" fmla="*/ 168 h 180"/>
                <a:gd name="T14" fmla="*/ 204 w 204"/>
                <a:gd name="T15" fmla="*/ 13 h 180"/>
                <a:gd name="T16" fmla="*/ 191 w 204"/>
                <a:gd name="T17" fmla="*/ 0 h 180"/>
                <a:gd name="T18" fmla="*/ 191 w 204"/>
                <a:gd name="T19" fmla="*/ 0 h 180"/>
                <a:gd name="T20" fmla="*/ 191 w 204"/>
                <a:gd name="T21"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4" h="180">
                  <a:moveTo>
                    <a:pt x="191" y="0"/>
                  </a:moveTo>
                  <a:cubicBezTo>
                    <a:pt x="13" y="0"/>
                    <a:pt x="13" y="0"/>
                    <a:pt x="13" y="0"/>
                  </a:cubicBezTo>
                  <a:cubicBezTo>
                    <a:pt x="6" y="0"/>
                    <a:pt x="0" y="6"/>
                    <a:pt x="0" y="13"/>
                  </a:cubicBezTo>
                  <a:cubicBezTo>
                    <a:pt x="0" y="168"/>
                    <a:pt x="0" y="168"/>
                    <a:pt x="0" y="168"/>
                  </a:cubicBezTo>
                  <a:cubicBezTo>
                    <a:pt x="0" y="175"/>
                    <a:pt x="6" y="180"/>
                    <a:pt x="13" y="180"/>
                  </a:cubicBezTo>
                  <a:cubicBezTo>
                    <a:pt x="191" y="180"/>
                    <a:pt x="191" y="180"/>
                    <a:pt x="191" y="180"/>
                  </a:cubicBezTo>
                  <a:cubicBezTo>
                    <a:pt x="199" y="180"/>
                    <a:pt x="204" y="175"/>
                    <a:pt x="204" y="168"/>
                  </a:cubicBezTo>
                  <a:cubicBezTo>
                    <a:pt x="204" y="13"/>
                    <a:pt x="204" y="13"/>
                    <a:pt x="204" y="13"/>
                  </a:cubicBezTo>
                  <a:cubicBezTo>
                    <a:pt x="204" y="6"/>
                    <a:pt x="199" y="0"/>
                    <a:pt x="191" y="0"/>
                  </a:cubicBezTo>
                  <a:close/>
                  <a:moveTo>
                    <a:pt x="191" y="0"/>
                  </a:moveTo>
                  <a:cubicBezTo>
                    <a:pt x="191" y="0"/>
                    <a:pt x="191" y="0"/>
                    <a:pt x="19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srgbClr val="C00000"/>
                </a:solidFill>
                <a:effectLst/>
                <a:highlight>
                  <a:srgbClr val="FFFF00"/>
                </a:highlight>
                <a:uLnTx/>
                <a:uFillTx/>
                <a:latin typeface="Trebuchet MS" panose="020B0603020202020204" pitchFamily="34" charset="0"/>
              </a:endParaRPr>
            </a:p>
          </p:txBody>
        </p:sp>
        <p:sp>
          <p:nvSpPr>
            <p:cNvPr id="109" name="Freeform 38">
              <a:extLst>
                <a:ext uri="{FF2B5EF4-FFF2-40B4-BE49-F238E27FC236}">
                  <a16:creationId xmlns:a16="http://schemas.microsoft.com/office/drawing/2014/main" id="{8C4B1714-3899-4F5E-AA6F-51B60357A89A}"/>
                </a:ext>
              </a:extLst>
            </p:cNvPr>
            <p:cNvSpPr>
              <a:spLocks noEditPoints="1"/>
            </p:cNvSpPr>
            <p:nvPr/>
          </p:nvSpPr>
          <p:spPr bwMode="auto">
            <a:xfrm>
              <a:off x="3648" y="1086"/>
              <a:ext cx="43" cy="39"/>
            </a:xfrm>
            <a:custGeom>
              <a:avLst/>
              <a:gdLst>
                <a:gd name="T0" fmla="*/ 192 w 204"/>
                <a:gd name="T1" fmla="*/ 0 h 180"/>
                <a:gd name="T2" fmla="*/ 13 w 204"/>
                <a:gd name="T3" fmla="*/ 0 h 180"/>
                <a:gd name="T4" fmla="*/ 0 w 204"/>
                <a:gd name="T5" fmla="*/ 13 h 180"/>
                <a:gd name="T6" fmla="*/ 0 w 204"/>
                <a:gd name="T7" fmla="*/ 168 h 180"/>
                <a:gd name="T8" fmla="*/ 13 w 204"/>
                <a:gd name="T9" fmla="*/ 180 h 180"/>
                <a:gd name="T10" fmla="*/ 192 w 204"/>
                <a:gd name="T11" fmla="*/ 180 h 180"/>
                <a:gd name="T12" fmla="*/ 204 w 204"/>
                <a:gd name="T13" fmla="*/ 168 h 180"/>
                <a:gd name="T14" fmla="*/ 204 w 204"/>
                <a:gd name="T15" fmla="*/ 13 h 180"/>
                <a:gd name="T16" fmla="*/ 192 w 204"/>
                <a:gd name="T17" fmla="*/ 0 h 180"/>
                <a:gd name="T18" fmla="*/ 192 w 204"/>
                <a:gd name="T19" fmla="*/ 0 h 180"/>
                <a:gd name="T20" fmla="*/ 192 w 204"/>
                <a:gd name="T21"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4" h="180">
                  <a:moveTo>
                    <a:pt x="192" y="0"/>
                  </a:moveTo>
                  <a:cubicBezTo>
                    <a:pt x="13" y="0"/>
                    <a:pt x="13" y="0"/>
                    <a:pt x="13" y="0"/>
                  </a:cubicBezTo>
                  <a:cubicBezTo>
                    <a:pt x="6" y="0"/>
                    <a:pt x="0" y="6"/>
                    <a:pt x="0" y="13"/>
                  </a:cubicBezTo>
                  <a:cubicBezTo>
                    <a:pt x="0" y="168"/>
                    <a:pt x="0" y="168"/>
                    <a:pt x="0" y="168"/>
                  </a:cubicBezTo>
                  <a:cubicBezTo>
                    <a:pt x="0" y="175"/>
                    <a:pt x="6" y="180"/>
                    <a:pt x="13" y="180"/>
                  </a:cubicBezTo>
                  <a:cubicBezTo>
                    <a:pt x="192" y="180"/>
                    <a:pt x="192" y="180"/>
                    <a:pt x="192" y="180"/>
                  </a:cubicBezTo>
                  <a:cubicBezTo>
                    <a:pt x="199" y="180"/>
                    <a:pt x="204" y="175"/>
                    <a:pt x="204" y="168"/>
                  </a:cubicBezTo>
                  <a:cubicBezTo>
                    <a:pt x="204" y="13"/>
                    <a:pt x="204" y="13"/>
                    <a:pt x="204" y="13"/>
                  </a:cubicBezTo>
                  <a:cubicBezTo>
                    <a:pt x="204" y="6"/>
                    <a:pt x="199" y="0"/>
                    <a:pt x="192" y="0"/>
                  </a:cubicBezTo>
                  <a:close/>
                  <a:moveTo>
                    <a:pt x="192" y="0"/>
                  </a:moveTo>
                  <a:cubicBezTo>
                    <a:pt x="192" y="0"/>
                    <a:pt x="192" y="0"/>
                    <a:pt x="19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srgbClr val="C00000"/>
                </a:solidFill>
                <a:effectLst/>
                <a:highlight>
                  <a:srgbClr val="FFFF00"/>
                </a:highlight>
                <a:uLnTx/>
                <a:uFillTx/>
                <a:latin typeface="Trebuchet MS" panose="020B0603020202020204" pitchFamily="34" charset="0"/>
              </a:endParaRPr>
            </a:p>
          </p:txBody>
        </p:sp>
        <p:sp>
          <p:nvSpPr>
            <p:cNvPr id="110" name="Freeform 39">
              <a:extLst>
                <a:ext uri="{FF2B5EF4-FFF2-40B4-BE49-F238E27FC236}">
                  <a16:creationId xmlns:a16="http://schemas.microsoft.com/office/drawing/2014/main" id="{4252E055-AA78-4BC5-B722-B3011B4A2457}"/>
                </a:ext>
              </a:extLst>
            </p:cNvPr>
            <p:cNvSpPr>
              <a:spLocks noEditPoints="1"/>
            </p:cNvSpPr>
            <p:nvPr/>
          </p:nvSpPr>
          <p:spPr bwMode="auto">
            <a:xfrm>
              <a:off x="3709" y="1086"/>
              <a:ext cx="43" cy="39"/>
            </a:xfrm>
            <a:custGeom>
              <a:avLst/>
              <a:gdLst>
                <a:gd name="T0" fmla="*/ 192 w 204"/>
                <a:gd name="T1" fmla="*/ 0 h 180"/>
                <a:gd name="T2" fmla="*/ 13 w 204"/>
                <a:gd name="T3" fmla="*/ 0 h 180"/>
                <a:gd name="T4" fmla="*/ 0 w 204"/>
                <a:gd name="T5" fmla="*/ 13 h 180"/>
                <a:gd name="T6" fmla="*/ 0 w 204"/>
                <a:gd name="T7" fmla="*/ 168 h 180"/>
                <a:gd name="T8" fmla="*/ 13 w 204"/>
                <a:gd name="T9" fmla="*/ 180 h 180"/>
                <a:gd name="T10" fmla="*/ 192 w 204"/>
                <a:gd name="T11" fmla="*/ 180 h 180"/>
                <a:gd name="T12" fmla="*/ 204 w 204"/>
                <a:gd name="T13" fmla="*/ 168 h 180"/>
                <a:gd name="T14" fmla="*/ 204 w 204"/>
                <a:gd name="T15" fmla="*/ 13 h 180"/>
                <a:gd name="T16" fmla="*/ 192 w 204"/>
                <a:gd name="T17" fmla="*/ 0 h 180"/>
                <a:gd name="T18" fmla="*/ 192 w 204"/>
                <a:gd name="T19" fmla="*/ 0 h 180"/>
                <a:gd name="T20" fmla="*/ 192 w 204"/>
                <a:gd name="T21"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4" h="180">
                  <a:moveTo>
                    <a:pt x="192" y="0"/>
                  </a:moveTo>
                  <a:cubicBezTo>
                    <a:pt x="13" y="0"/>
                    <a:pt x="13" y="0"/>
                    <a:pt x="13" y="0"/>
                  </a:cubicBezTo>
                  <a:cubicBezTo>
                    <a:pt x="6" y="0"/>
                    <a:pt x="0" y="6"/>
                    <a:pt x="0" y="13"/>
                  </a:cubicBezTo>
                  <a:cubicBezTo>
                    <a:pt x="0" y="168"/>
                    <a:pt x="0" y="168"/>
                    <a:pt x="0" y="168"/>
                  </a:cubicBezTo>
                  <a:cubicBezTo>
                    <a:pt x="0" y="175"/>
                    <a:pt x="6" y="180"/>
                    <a:pt x="13" y="180"/>
                  </a:cubicBezTo>
                  <a:cubicBezTo>
                    <a:pt x="192" y="180"/>
                    <a:pt x="192" y="180"/>
                    <a:pt x="192" y="180"/>
                  </a:cubicBezTo>
                  <a:cubicBezTo>
                    <a:pt x="199" y="180"/>
                    <a:pt x="204" y="175"/>
                    <a:pt x="204" y="168"/>
                  </a:cubicBezTo>
                  <a:cubicBezTo>
                    <a:pt x="204" y="13"/>
                    <a:pt x="204" y="13"/>
                    <a:pt x="204" y="13"/>
                  </a:cubicBezTo>
                  <a:cubicBezTo>
                    <a:pt x="204" y="6"/>
                    <a:pt x="199" y="0"/>
                    <a:pt x="192" y="0"/>
                  </a:cubicBezTo>
                  <a:close/>
                  <a:moveTo>
                    <a:pt x="192" y="0"/>
                  </a:moveTo>
                  <a:cubicBezTo>
                    <a:pt x="192" y="0"/>
                    <a:pt x="192" y="0"/>
                    <a:pt x="19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srgbClr val="C00000"/>
                </a:solidFill>
                <a:effectLst/>
                <a:highlight>
                  <a:srgbClr val="FFFF00"/>
                </a:highlight>
                <a:uLnTx/>
                <a:uFillTx/>
                <a:latin typeface="Trebuchet MS" panose="020B0603020202020204" pitchFamily="34" charset="0"/>
              </a:endParaRPr>
            </a:p>
          </p:txBody>
        </p:sp>
        <p:sp>
          <p:nvSpPr>
            <p:cNvPr id="111" name="Freeform 40">
              <a:extLst>
                <a:ext uri="{FF2B5EF4-FFF2-40B4-BE49-F238E27FC236}">
                  <a16:creationId xmlns:a16="http://schemas.microsoft.com/office/drawing/2014/main" id="{9632B721-AE02-4B7B-946D-EDFA8ED445B3}"/>
                </a:ext>
              </a:extLst>
            </p:cNvPr>
            <p:cNvSpPr>
              <a:spLocks noEditPoints="1"/>
            </p:cNvSpPr>
            <p:nvPr/>
          </p:nvSpPr>
          <p:spPr bwMode="auto">
            <a:xfrm>
              <a:off x="3771" y="1086"/>
              <a:ext cx="43" cy="39"/>
            </a:xfrm>
            <a:custGeom>
              <a:avLst/>
              <a:gdLst>
                <a:gd name="T0" fmla="*/ 192 w 204"/>
                <a:gd name="T1" fmla="*/ 0 h 180"/>
                <a:gd name="T2" fmla="*/ 13 w 204"/>
                <a:gd name="T3" fmla="*/ 0 h 180"/>
                <a:gd name="T4" fmla="*/ 0 w 204"/>
                <a:gd name="T5" fmla="*/ 13 h 180"/>
                <a:gd name="T6" fmla="*/ 0 w 204"/>
                <a:gd name="T7" fmla="*/ 168 h 180"/>
                <a:gd name="T8" fmla="*/ 13 w 204"/>
                <a:gd name="T9" fmla="*/ 180 h 180"/>
                <a:gd name="T10" fmla="*/ 192 w 204"/>
                <a:gd name="T11" fmla="*/ 180 h 180"/>
                <a:gd name="T12" fmla="*/ 204 w 204"/>
                <a:gd name="T13" fmla="*/ 168 h 180"/>
                <a:gd name="T14" fmla="*/ 204 w 204"/>
                <a:gd name="T15" fmla="*/ 13 h 180"/>
                <a:gd name="T16" fmla="*/ 192 w 204"/>
                <a:gd name="T17" fmla="*/ 0 h 180"/>
                <a:gd name="T18" fmla="*/ 192 w 204"/>
                <a:gd name="T19" fmla="*/ 0 h 180"/>
                <a:gd name="T20" fmla="*/ 192 w 204"/>
                <a:gd name="T21"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4" h="180">
                  <a:moveTo>
                    <a:pt x="192" y="0"/>
                  </a:moveTo>
                  <a:cubicBezTo>
                    <a:pt x="13" y="0"/>
                    <a:pt x="13" y="0"/>
                    <a:pt x="13" y="0"/>
                  </a:cubicBezTo>
                  <a:cubicBezTo>
                    <a:pt x="6" y="0"/>
                    <a:pt x="0" y="6"/>
                    <a:pt x="0" y="13"/>
                  </a:cubicBezTo>
                  <a:cubicBezTo>
                    <a:pt x="0" y="168"/>
                    <a:pt x="0" y="168"/>
                    <a:pt x="0" y="168"/>
                  </a:cubicBezTo>
                  <a:cubicBezTo>
                    <a:pt x="0" y="175"/>
                    <a:pt x="6" y="180"/>
                    <a:pt x="13" y="180"/>
                  </a:cubicBezTo>
                  <a:cubicBezTo>
                    <a:pt x="192" y="180"/>
                    <a:pt x="192" y="180"/>
                    <a:pt x="192" y="180"/>
                  </a:cubicBezTo>
                  <a:cubicBezTo>
                    <a:pt x="199" y="180"/>
                    <a:pt x="204" y="175"/>
                    <a:pt x="204" y="168"/>
                  </a:cubicBezTo>
                  <a:cubicBezTo>
                    <a:pt x="204" y="13"/>
                    <a:pt x="204" y="13"/>
                    <a:pt x="204" y="13"/>
                  </a:cubicBezTo>
                  <a:cubicBezTo>
                    <a:pt x="204" y="6"/>
                    <a:pt x="199" y="0"/>
                    <a:pt x="192" y="0"/>
                  </a:cubicBezTo>
                  <a:close/>
                  <a:moveTo>
                    <a:pt x="192" y="0"/>
                  </a:moveTo>
                  <a:cubicBezTo>
                    <a:pt x="192" y="0"/>
                    <a:pt x="192" y="0"/>
                    <a:pt x="19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srgbClr val="C00000"/>
                </a:solidFill>
                <a:effectLst/>
                <a:highlight>
                  <a:srgbClr val="FFFF00"/>
                </a:highlight>
                <a:uLnTx/>
                <a:uFillTx/>
                <a:latin typeface="Trebuchet MS" panose="020B0603020202020204" pitchFamily="34" charset="0"/>
              </a:endParaRPr>
            </a:p>
          </p:txBody>
        </p:sp>
      </p:grpSp>
      <p:sp>
        <p:nvSpPr>
          <p:cNvPr id="97" name="Rectangle 181">
            <a:extLst>
              <a:ext uri="{FF2B5EF4-FFF2-40B4-BE49-F238E27FC236}">
                <a16:creationId xmlns:a16="http://schemas.microsoft.com/office/drawing/2014/main" id="{1E3F8A1E-F103-449F-86F2-31D0010ADFF2}"/>
              </a:ext>
            </a:extLst>
          </p:cNvPr>
          <p:cNvSpPr/>
          <p:nvPr/>
        </p:nvSpPr>
        <p:spPr bwMode="auto">
          <a:xfrm>
            <a:off x="3967561" y="4688783"/>
            <a:ext cx="1296000" cy="270515"/>
          </a:xfrm>
          <a:prstGeom prst="rect">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GB" sz="1000" b="0" i="0" u="none" strike="noStrike" cap="none" normalizeH="0" baseline="0" dirty="0">
              <a:ln>
                <a:noFill/>
              </a:ln>
              <a:solidFill>
                <a:srgbClr val="C00000"/>
              </a:solidFill>
              <a:effectLst/>
              <a:highlight>
                <a:srgbClr val="FFFF00"/>
              </a:highlight>
              <a:latin typeface="Trebuchet MS" panose="020B0603020202020204" pitchFamily="34" charset="0"/>
              <a:ea typeface="ヒラギノ角ゴ Pro W3" pitchFamily="-112" charset="-128"/>
              <a:cs typeface="ヒラギノ角ゴ Pro W3" pitchFamily="-112" charset="-128"/>
            </a:endParaRPr>
          </a:p>
        </p:txBody>
      </p:sp>
      <p:sp>
        <p:nvSpPr>
          <p:cNvPr id="98" name="Rectangle 12">
            <a:extLst>
              <a:ext uri="{FF2B5EF4-FFF2-40B4-BE49-F238E27FC236}">
                <a16:creationId xmlns:a16="http://schemas.microsoft.com/office/drawing/2014/main" id="{0619049F-68D9-4E43-BCE3-CBC282FDCCC6}"/>
              </a:ext>
            </a:extLst>
          </p:cNvPr>
          <p:cNvSpPr>
            <a:spLocks noChangeArrowheads="1"/>
          </p:cNvSpPr>
          <p:nvPr/>
        </p:nvSpPr>
        <p:spPr bwMode="auto">
          <a:xfrm>
            <a:off x="4015243" y="4727975"/>
            <a:ext cx="278923" cy="2176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marL="457200" eaLnBrk="0" hangingPunct="0">
              <a:defRPr>
                <a:solidFill>
                  <a:schemeClr val="tx1"/>
                </a:solidFill>
                <a:latin typeface="Arial" panose="020B0604020202020204" pitchFamily="34" charset="0"/>
              </a:defRPr>
            </a:lvl2pPr>
            <a:lvl3pPr marL="914400" eaLnBrk="0" hangingPunct="0">
              <a:defRPr>
                <a:solidFill>
                  <a:schemeClr val="tx1"/>
                </a:solidFill>
                <a:latin typeface="Arial" panose="020B0604020202020204" pitchFamily="34" charset="0"/>
              </a:defRPr>
            </a:lvl3pPr>
            <a:lvl4pPr marL="1371600" eaLnBrk="0" hangingPunct="0">
              <a:defRPr>
                <a:solidFill>
                  <a:schemeClr val="tx1"/>
                </a:solidFill>
                <a:latin typeface="Arial" panose="020B0604020202020204" pitchFamily="34" charset="0"/>
              </a:defRPr>
            </a:lvl4pPr>
            <a:lvl5pPr marL="1828800" eaLnBrk="0" hangingPunct="0">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en-US" altLang="en-US" b="1" dirty="0">
                <a:solidFill>
                  <a:schemeClr val="bg1"/>
                </a:solidFill>
                <a:latin typeface="Trebuchet MS" panose="020B0603020202020204" pitchFamily="34" charset="0"/>
                <a:cs typeface="Source Sans Pro" panose="020B0604020202020204" charset="0"/>
              </a:rPr>
              <a:t>2.7</a:t>
            </a:r>
            <a:endParaRPr kumimoji="0" lang="en-US" altLang="en-US" b="1" i="0" u="none" strike="noStrike" cap="none" normalizeH="0" baseline="0" dirty="0">
              <a:ln>
                <a:noFill/>
              </a:ln>
              <a:solidFill>
                <a:schemeClr val="bg1"/>
              </a:solidFill>
              <a:effectLst/>
              <a:latin typeface="Trebuchet MS" panose="020B0603020202020204" pitchFamily="34" charset="0"/>
              <a:cs typeface="Source Sans Pro" panose="020B0604020202020204" charset="0"/>
            </a:endParaRPr>
          </a:p>
        </p:txBody>
      </p:sp>
      <p:sp>
        <p:nvSpPr>
          <p:cNvPr id="165" name="Isosceles Triangle 250">
            <a:extLst>
              <a:ext uri="{FF2B5EF4-FFF2-40B4-BE49-F238E27FC236}">
                <a16:creationId xmlns:a16="http://schemas.microsoft.com/office/drawing/2014/main" id="{47D23211-722A-4CE5-A56C-17CE33F034EA}"/>
              </a:ext>
            </a:extLst>
          </p:cNvPr>
          <p:cNvSpPr/>
          <p:nvPr/>
        </p:nvSpPr>
        <p:spPr bwMode="auto">
          <a:xfrm rot="10800000" flipV="1">
            <a:off x="5967153" y="5316760"/>
            <a:ext cx="162147" cy="107553"/>
          </a:xfrm>
          <a:prstGeom prst="triangle">
            <a:avLst/>
          </a:prstGeom>
          <a:solidFill>
            <a:srgbClr val="00B050"/>
          </a:solidFill>
          <a:ln w="9525" cap="flat" cmpd="sng" algn="ctr">
            <a:noFill/>
            <a:prstDash val="solid"/>
            <a:round/>
            <a:headEnd type="none" w="med" len="med"/>
            <a:tailEnd type="none" w="med" len="med"/>
          </a:ln>
          <a:effectLst/>
        </p:spPr>
        <p:txBody>
          <a:bodyPr vert="horz" wrap="none" lIns="45720" tIns="45720" rIns="292608" bIns="7200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IN" sz="1400" b="0" i="0" u="none" strike="noStrike" cap="none" normalizeH="0" baseline="0" dirty="0">
              <a:ln>
                <a:noFill/>
              </a:ln>
              <a:solidFill>
                <a:schemeClr val="tx1"/>
              </a:solidFill>
              <a:effectLst/>
              <a:highlight>
                <a:srgbClr val="FFFF00"/>
              </a:highlight>
              <a:latin typeface="Calibri Light" panose="020F0302020204030204" pitchFamily="34" charset="0"/>
              <a:ea typeface="ヒラギノ角ゴ Pro W3" pitchFamily="-112" charset="-128"/>
              <a:cs typeface="ヒラギノ角ゴ Pro W3" pitchFamily="-112" charset="-128"/>
            </a:endParaRPr>
          </a:p>
        </p:txBody>
      </p:sp>
      <p:sp>
        <p:nvSpPr>
          <p:cNvPr id="187" name="TextBox 4">
            <a:extLst>
              <a:ext uri="{FF2B5EF4-FFF2-40B4-BE49-F238E27FC236}">
                <a16:creationId xmlns:a16="http://schemas.microsoft.com/office/drawing/2014/main" id="{F0DC5F38-FBC6-484B-BC37-874358CC14C8}"/>
              </a:ext>
            </a:extLst>
          </p:cNvPr>
          <p:cNvSpPr txBox="1"/>
          <p:nvPr/>
        </p:nvSpPr>
        <p:spPr>
          <a:xfrm>
            <a:off x="701985" y="5628075"/>
            <a:ext cx="2592000" cy="2516073"/>
          </a:xfrm>
          <a:prstGeom prst="rect">
            <a:avLst/>
          </a:prstGeom>
          <a:noFill/>
        </p:spPr>
        <p:txBody>
          <a:bodyPr/>
          <a:lstStyle>
            <a:defPPr>
              <a:defRPr lang="en-US"/>
            </a:defPPr>
            <a:lvl1pPr lvl="0" indent="0" algn="just" defTabSz="914400" eaLnBrk="0" fontAlgn="base" hangingPunct="0">
              <a:spcBef>
                <a:spcPct val="0"/>
              </a:spcBef>
              <a:spcAft>
                <a:spcPct val="0"/>
              </a:spcAft>
              <a:buClr>
                <a:prstClr val="black"/>
              </a:buClr>
              <a:buSzPct val="65000"/>
              <a:buFont typeface="Arial" panose="020B0604020202020204" pitchFamily="34" charset="0"/>
              <a:buNone/>
              <a:defRPr sz="1000" b="0">
                <a:solidFill>
                  <a:srgbClr val="404040"/>
                </a:solidFill>
                <a:effectLst/>
                <a:highlight>
                  <a:srgbClr val="FFFF00"/>
                </a:highlight>
                <a:latin typeface="Trebuchet MS" panose="020B0603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pPr marL="171450" indent="-171450">
              <a:buSzPct val="100000"/>
              <a:buFont typeface="Arial" panose="020B0604020202020204" pitchFamily="34" charset="0"/>
              <a:buChar char="•"/>
            </a:pPr>
            <a:r>
              <a:rPr lang="en-US" dirty="0">
                <a:highlight>
                  <a:srgbClr val="FFFFFF"/>
                </a:highlight>
              </a:rPr>
              <a:t>In Q1 2023 there were 4.3 million VFR trips. This is a big increase of +49.3% over Q1 2019 and is very much unlike Q3 &amp; Q4 2022 when VFR trips were fairly equal to their 2019 levels (-1.6% &amp; +1.2% over Q3 &amp; Q4 2019 respectively).</a:t>
            </a:r>
          </a:p>
          <a:p>
            <a:pPr marL="171450" indent="-171450">
              <a:buSzPct val="100000"/>
              <a:buFont typeface="Arial" panose="020B0604020202020204" pitchFamily="34" charset="0"/>
              <a:buChar char="•"/>
            </a:pPr>
            <a:r>
              <a:rPr lang="en-US" dirty="0">
                <a:highlight>
                  <a:srgbClr val="FFFFFF"/>
                </a:highlight>
              </a:rPr>
              <a:t>VFR continues to be the most popular reason for domestic trips and accounts for 49.3% of them, although in Q1 2019 it accounted for far more (63.5%).</a:t>
            </a:r>
          </a:p>
          <a:p>
            <a:pPr marL="171450" indent="-171450">
              <a:buSzPct val="100000"/>
              <a:buFont typeface="Arial" panose="020B0604020202020204" pitchFamily="34" charset="0"/>
              <a:buChar char="•"/>
            </a:pPr>
            <a:r>
              <a:rPr lang="en-ZA" dirty="0">
                <a:highlight>
                  <a:srgbClr val="FFFFFF"/>
                </a:highlight>
              </a:rPr>
              <a:t>VFR spend has more than doubled (+109.1% vs. Q1 2019) and equals ZAR 7.9 billion. This has also outpaced Q3-Q4 2022’s +61.5% &amp; +76.5% vs. 2019 spend levels. Average spend has grown less, reaching ZAR 1,835 (+49.0%).</a:t>
            </a:r>
          </a:p>
          <a:p>
            <a:pPr marL="171450" indent="-171450">
              <a:buSzPct val="100000"/>
              <a:buFont typeface="Arial" panose="020B0604020202020204" pitchFamily="34" charset="0"/>
              <a:buChar char="•"/>
            </a:pPr>
            <a:r>
              <a:rPr lang="en-ZA" dirty="0">
                <a:highlight>
                  <a:srgbClr val="FFFFFF"/>
                </a:highlight>
              </a:rPr>
              <a:t>VFR bed nights have only grown slightly this quarter (as per Q4 2022 as well) and amount to 14.6 million (+5.5% vs. Q1 2019). In sharp contrast to this, length of stay has decreased by -24.8%. This is in line with the overall domestic trend for stay length.</a:t>
            </a:r>
          </a:p>
        </p:txBody>
      </p:sp>
      <p:sp>
        <p:nvSpPr>
          <p:cNvPr id="188" name="TextBox 6">
            <a:extLst>
              <a:ext uri="{FF2B5EF4-FFF2-40B4-BE49-F238E27FC236}">
                <a16:creationId xmlns:a16="http://schemas.microsoft.com/office/drawing/2014/main" id="{3E80C620-5D79-4D6E-B3AF-5124081E507B}"/>
              </a:ext>
            </a:extLst>
          </p:cNvPr>
          <p:cNvSpPr txBox="1"/>
          <p:nvPr/>
        </p:nvSpPr>
        <p:spPr>
          <a:xfrm>
            <a:off x="3583536" y="5628075"/>
            <a:ext cx="2592000" cy="3487968"/>
          </a:xfrm>
          <a:prstGeom prst="rect">
            <a:avLst/>
          </a:prstGeom>
          <a:noFill/>
        </p:spPr>
        <p:txBody>
          <a:bodyPr/>
          <a:lstStyle>
            <a:defPPr>
              <a:defRPr lang="en-US"/>
            </a:defPPr>
            <a:lvl1pPr lvl="0" indent="0" algn="just" defTabSz="914400" eaLnBrk="0" fontAlgn="base" hangingPunct="0">
              <a:spcBef>
                <a:spcPct val="0"/>
              </a:spcBef>
              <a:spcAft>
                <a:spcPct val="0"/>
              </a:spcAft>
              <a:buClr>
                <a:prstClr val="black"/>
              </a:buClr>
              <a:buSzPct val="65000"/>
              <a:buFont typeface="Arial" panose="020B0604020202020204" pitchFamily="34" charset="0"/>
              <a:buNone/>
              <a:defRPr sz="1000" b="0">
                <a:solidFill>
                  <a:srgbClr val="404040"/>
                </a:solidFill>
                <a:effectLst/>
                <a:highlight>
                  <a:srgbClr val="FFFF00"/>
                </a:highlight>
                <a:latin typeface="Trebuchet MS" panose="020B0603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pPr marL="171450" indent="-171450">
              <a:buSzPct val="100000"/>
              <a:buFont typeface="Arial" panose="020B0604020202020204" pitchFamily="34" charset="0"/>
              <a:buChar char="•"/>
            </a:pPr>
            <a:r>
              <a:rPr lang="en-US" dirty="0">
                <a:highlight>
                  <a:srgbClr val="FFFFFF"/>
                </a:highlight>
              </a:rPr>
              <a:t>Holiday trips continue to outgrow 2019 levels and this quarter by a dramatic +116.5% to reach a 27.0% share of all trips rather than 22.5% as they did in Q1 2019. In Q4 2022, holiday travel grew by +31.5% vs. Q4 2019. These last two quarters are unlike Q3 2022 when holidays declined (-18.1% vs. Q3 2019).</a:t>
            </a:r>
          </a:p>
          <a:p>
            <a:pPr marL="171450" indent="-171450">
              <a:buSzPct val="100000"/>
              <a:buFont typeface="Arial" panose="020B0604020202020204" pitchFamily="34" charset="0"/>
              <a:buChar char="•"/>
            </a:pPr>
            <a:r>
              <a:rPr lang="en-US" dirty="0">
                <a:highlight>
                  <a:srgbClr val="FFFFFF"/>
                </a:highlight>
              </a:rPr>
              <a:t>In line with this, spend on holiday trips has almost doubled (+188.15) and now amounts to a whooping ZAR 9.5 bn. Average spend has grown but not as much (+33.1% vs. Q1 2019) and now equals ZAR 4,019.</a:t>
            </a:r>
          </a:p>
          <a:p>
            <a:pPr marL="171450" indent="-171450">
              <a:buSzPct val="100000"/>
              <a:buFont typeface="Arial" panose="020B0604020202020204" pitchFamily="34" charset="0"/>
              <a:buChar char="•"/>
            </a:pPr>
            <a:r>
              <a:rPr lang="en-US" dirty="0">
                <a:highlight>
                  <a:srgbClr val="FFFFFF"/>
                </a:highlight>
              </a:rPr>
              <a:t>The incredible growth in holiday trips has brought on a consequent and dramatic increase (+146.8% vs. Q1 2019) in bed nights as well, which now stand tall at 6.3 million. </a:t>
            </a:r>
          </a:p>
          <a:p>
            <a:pPr marL="171450" indent="-171450">
              <a:buSzPct val="100000"/>
              <a:buFont typeface="Arial" panose="020B0604020202020204" pitchFamily="34" charset="0"/>
              <a:buChar char="•"/>
            </a:pPr>
            <a:r>
              <a:rPr lang="en-US" dirty="0">
                <a:highlight>
                  <a:srgbClr val="FFFFFF"/>
                </a:highlight>
              </a:rPr>
              <a:t>This growth has not been matched by growth in length of stay which remains very similar to previous levels of around 3 nights, or 2.7 nights to be exact (+14.0% vs. Q1 2019). </a:t>
            </a:r>
            <a:endParaRPr lang="en-US" dirty="0"/>
          </a:p>
        </p:txBody>
      </p:sp>
      <p:sp>
        <p:nvSpPr>
          <p:cNvPr id="83" name="Rectangle 12">
            <a:extLst>
              <a:ext uri="{FF2B5EF4-FFF2-40B4-BE49-F238E27FC236}">
                <a16:creationId xmlns:a16="http://schemas.microsoft.com/office/drawing/2014/main" id="{BFADD629-2DF9-4C5E-9908-5D48D95EE91B}"/>
              </a:ext>
            </a:extLst>
          </p:cNvPr>
          <p:cNvSpPr>
            <a:spLocks noChangeArrowheads="1"/>
          </p:cNvSpPr>
          <p:nvPr/>
        </p:nvSpPr>
        <p:spPr bwMode="auto">
          <a:xfrm>
            <a:off x="4015243" y="2722141"/>
            <a:ext cx="928139" cy="2176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marL="457200" eaLnBrk="0" hangingPunct="0">
              <a:defRPr>
                <a:solidFill>
                  <a:schemeClr val="tx1"/>
                </a:solidFill>
                <a:latin typeface="Arial" panose="020B0604020202020204" pitchFamily="34" charset="0"/>
              </a:defRPr>
            </a:lvl2pPr>
            <a:lvl3pPr marL="914400" eaLnBrk="0" hangingPunct="0">
              <a:defRPr>
                <a:solidFill>
                  <a:schemeClr val="tx1"/>
                </a:solidFill>
                <a:latin typeface="Arial" panose="020B0604020202020204" pitchFamily="34" charset="0"/>
              </a:defRPr>
            </a:lvl3pPr>
            <a:lvl4pPr marL="1371600" eaLnBrk="0" hangingPunct="0">
              <a:defRPr>
                <a:solidFill>
                  <a:schemeClr val="tx1"/>
                </a:solidFill>
                <a:latin typeface="Arial" panose="020B0604020202020204" pitchFamily="34" charset="0"/>
              </a:defRPr>
            </a:lvl4pPr>
            <a:lvl5pPr marL="1828800" eaLnBrk="0" hangingPunct="0">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lvl="0"/>
            <a:r>
              <a:rPr lang="en-US" altLang="en-US" b="1" dirty="0">
                <a:solidFill>
                  <a:schemeClr val="bg1"/>
                </a:solidFill>
                <a:latin typeface="Trebuchet MS" panose="020B0603020202020204" pitchFamily="34" charset="0"/>
                <a:cs typeface="Source Sans Pro" panose="020B0604020202020204" charset="0"/>
              </a:rPr>
              <a:t>ZAR 9.5 bn</a:t>
            </a:r>
          </a:p>
        </p:txBody>
      </p:sp>
      <p:sp>
        <p:nvSpPr>
          <p:cNvPr id="87" name="Rectangle 12">
            <a:extLst>
              <a:ext uri="{FF2B5EF4-FFF2-40B4-BE49-F238E27FC236}">
                <a16:creationId xmlns:a16="http://schemas.microsoft.com/office/drawing/2014/main" id="{4091D1E8-3410-4722-8DA3-EF21029625F7}"/>
              </a:ext>
            </a:extLst>
          </p:cNvPr>
          <p:cNvSpPr>
            <a:spLocks noChangeArrowheads="1"/>
          </p:cNvSpPr>
          <p:nvPr/>
        </p:nvSpPr>
        <p:spPr bwMode="auto">
          <a:xfrm>
            <a:off x="4015243" y="3376971"/>
            <a:ext cx="655629" cy="2176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marL="457200" eaLnBrk="0" hangingPunct="0">
              <a:defRPr>
                <a:solidFill>
                  <a:schemeClr val="tx1"/>
                </a:solidFill>
                <a:latin typeface="Arial" panose="020B0604020202020204" pitchFamily="34" charset="0"/>
              </a:defRPr>
            </a:lvl2pPr>
            <a:lvl3pPr marL="914400" eaLnBrk="0" hangingPunct="0">
              <a:defRPr>
                <a:solidFill>
                  <a:schemeClr val="tx1"/>
                </a:solidFill>
                <a:latin typeface="Arial" panose="020B0604020202020204" pitchFamily="34" charset="0"/>
              </a:defRPr>
            </a:lvl3pPr>
            <a:lvl4pPr marL="1371600" eaLnBrk="0" hangingPunct="0">
              <a:defRPr>
                <a:solidFill>
                  <a:schemeClr val="tx1"/>
                </a:solidFill>
                <a:latin typeface="Arial" panose="020B0604020202020204" pitchFamily="34" charset="0"/>
              </a:defRPr>
            </a:lvl4pPr>
            <a:lvl5pPr marL="1828800" eaLnBrk="0" hangingPunct="0">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1" i="0" u="none" strike="noStrike" cap="none" normalizeH="0" baseline="0" dirty="0">
                <a:ln>
                  <a:noFill/>
                </a:ln>
                <a:solidFill>
                  <a:schemeClr val="bg1"/>
                </a:solidFill>
                <a:effectLst/>
                <a:latin typeface="Trebuchet MS" panose="020B0603020202020204" pitchFamily="34" charset="0"/>
                <a:cs typeface="Source Sans Pro" panose="020B0604020202020204" charset="0"/>
              </a:rPr>
              <a:t>R 4,019</a:t>
            </a:r>
          </a:p>
        </p:txBody>
      </p:sp>
      <p:cxnSp>
        <p:nvCxnSpPr>
          <p:cNvPr id="190" name="Straight Connector 10">
            <a:extLst>
              <a:ext uri="{FF2B5EF4-FFF2-40B4-BE49-F238E27FC236}">
                <a16:creationId xmlns:a16="http://schemas.microsoft.com/office/drawing/2014/main" id="{7C662ED8-A76E-45DF-B8AB-6AF4DF7B02AF}"/>
              </a:ext>
            </a:extLst>
          </p:cNvPr>
          <p:cNvCxnSpPr/>
          <p:nvPr/>
        </p:nvCxnSpPr>
        <p:spPr>
          <a:xfrm>
            <a:off x="901240" y="4324882"/>
            <a:ext cx="360040"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191" name="Rounded Rectangle 1740">
            <a:extLst>
              <a:ext uri="{FF2B5EF4-FFF2-40B4-BE49-F238E27FC236}">
                <a16:creationId xmlns:a16="http://schemas.microsoft.com/office/drawing/2014/main" id="{8E9E1720-AA1D-46EE-B6BC-87E653872720}"/>
              </a:ext>
            </a:extLst>
          </p:cNvPr>
          <p:cNvSpPr/>
          <p:nvPr/>
        </p:nvSpPr>
        <p:spPr bwMode="auto">
          <a:xfrm>
            <a:off x="701985" y="1498241"/>
            <a:ext cx="2592000" cy="3890834"/>
          </a:xfrm>
          <a:prstGeom prst="roundRect">
            <a:avLst>
              <a:gd name="adj" fmla="val 6343"/>
            </a:avLst>
          </a:prstGeom>
          <a:noFill/>
          <a:ln w="57150"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IN" sz="1000" b="0" i="0" u="none" strike="noStrike" cap="none" normalizeH="0" baseline="0" dirty="0">
              <a:ln>
                <a:noFill/>
              </a:ln>
              <a:solidFill>
                <a:srgbClr val="C00000"/>
              </a:solidFill>
              <a:effectLst/>
              <a:highlight>
                <a:srgbClr val="FFFF00"/>
              </a:highlight>
              <a:latin typeface="Trebuchet MS" panose="020B0603020202020204" pitchFamily="34" charset="0"/>
              <a:ea typeface="ヒラギノ角ゴ Pro W3" pitchFamily="-112" charset="-128"/>
              <a:cs typeface="ヒラギノ角ゴ Pro W3" pitchFamily="-112" charset="-128"/>
            </a:endParaRPr>
          </a:p>
        </p:txBody>
      </p:sp>
      <p:sp>
        <p:nvSpPr>
          <p:cNvPr id="192" name="Rectangle 163">
            <a:extLst>
              <a:ext uri="{FF2B5EF4-FFF2-40B4-BE49-F238E27FC236}">
                <a16:creationId xmlns:a16="http://schemas.microsoft.com/office/drawing/2014/main" id="{EB5903B4-242F-4B49-8BC0-7FC1D7EF7F74}"/>
              </a:ext>
            </a:extLst>
          </p:cNvPr>
          <p:cNvSpPr/>
          <p:nvPr/>
        </p:nvSpPr>
        <p:spPr bwMode="auto">
          <a:xfrm>
            <a:off x="1673218" y="1268546"/>
            <a:ext cx="649537" cy="426646"/>
          </a:xfrm>
          <a:prstGeom prst="rect">
            <a:avLst/>
          </a:prstGeom>
          <a:solidFill>
            <a:schemeClr val="bg1"/>
          </a:solidFill>
          <a:ln w="9525" cap="flat" cmpd="sng" algn="ctr">
            <a:noFill/>
            <a:prstDash val="solid"/>
            <a:round/>
            <a:headEnd type="none" w="med" len="med"/>
            <a:tailEnd type="none" w="med" len="med"/>
          </a:ln>
          <a:effectLst/>
        </p:spPr>
        <p:txBody>
          <a:bodyPr vert="horz" wrap="none" lIns="91440" tIns="45720" rIns="91440" bIns="72000" numCol="1" rtlCol="0" anchor="ctr" anchorCtr="0" compatLnSpc="1">
            <a:prstTxWarp prst="textNoShape">
              <a:avLst/>
            </a:prstTxWarp>
            <a:spAutoFit/>
          </a:bodyPr>
          <a:lstStyle/>
          <a:p>
            <a:pPr algn="ctr" eaLnBrk="0" hangingPunct="0"/>
            <a:r>
              <a:rPr lang="en-US" sz="2000" b="1" dirty="0">
                <a:solidFill>
                  <a:srgbClr val="C00000"/>
                </a:solidFill>
                <a:latin typeface="Trebuchet MS" panose="020B0603020202020204" pitchFamily="34" charset="0"/>
                <a:ea typeface="Segoe UI Black" panose="020B0A02040204020203" pitchFamily="34" charset="0"/>
                <a:cs typeface="Source Sans Pro" panose="020B0604020202020204" charset="0"/>
              </a:rPr>
              <a:t>VFR</a:t>
            </a:r>
          </a:p>
        </p:txBody>
      </p:sp>
      <p:sp>
        <p:nvSpPr>
          <p:cNvPr id="193" name="Rectangle 164">
            <a:extLst>
              <a:ext uri="{FF2B5EF4-FFF2-40B4-BE49-F238E27FC236}">
                <a16:creationId xmlns:a16="http://schemas.microsoft.com/office/drawing/2014/main" id="{2D0299EB-F465-47BC-AA75-9C3FD02D92E7}"/>
              </a:ext>
            </a:extLst>
          </p:cNvPr>
          <p:cNvSpPr/>
          <p:nvPr/>
        </p:nvSpPr>
        <p:spPr>
          <a:xfrm>
            <a:off x="1362208" y="1909340"/>
            <a:ext cx="1295226" cy="307777"/>
          </a:xfrm>
          <a:prstGeom prst="rect">
            <a:avLst/>
          </a:prstGeom>
        </p:spPr>
        <p:txBody>
          <a:bodyPr wrap="none" lIns="0" tIns="0" rIns="0" bIns="0">
            <a:spAutoFit/>
          </a:bodyPr>
          <a:lstStyle/>
          <a:p>
            <a:pPr marL="0" marR="0" lvl="0" indent="0" algn="ctr" defTabSz="718444" eaLnBrk="1" fontAlgn="auto" latinLnBrk="0" hangingPunct="1">
              <a:lnSpc>
                <a:spcPct val="100000"/>
              </a:lnSpc>
              <a:spcBef>
                <a:spcPts val="0"/>
              </a:spcBef>
              <a:spcAft>
                <a:spcPts val="0"/>
              </a:spcAft>
              <a:buClrTx/>
              <a:buSzTx/>
              <a:buFontTx/>
              <a:buNone/>
              <a:tabLst/>
              <a:defRPr/>
            </a:pPr>
            <a:r>
              <a:rPr lang="en-ZA" sz="2000" b="1" kern="0" dirty="0">
                <a:solidFill>
                  <a:srgbClr val="C00000"/>
                </a:solidFill>
                <a:latin typeface="Trebuchet MS" panose="020B0603020202020204" pitchFamily="34" charset="0"/>
                <a:cs typeface="Source Sans Pro" panose="020B0604020202020204" charset="0"/>
              </a:rPr>
              <a:t>4.3</a:t>
            </a:r>
            <a:r>
              <a:rPr kumimoji="0" lang="en-ZA" sz="2000" b="1" i="0" u="none" strike="noStrike" kern="0" cap="none" spc="0" normalizeH="0" baseline="0" noProof="0" dirty="0">
                <a:ln>
                  <a:noFill/>
                </a:ln>
                <a:solidFill>
                  <a:srgbClr val="C00000"/>
                </a:solidFill>
                <a:effectLst/>
                <a:uLnTx/>
                <a:uFillTx/>
                <a:latin typeface="Trebuchet MS" panose="020B0603020202020204" pitchFamily="34" charset="0"/>
                <a:cs typeface="Source Sans Pro" panose="020B0604020202020204" charset="0"/>
              </a:rPr>
              <a:t> million</a:t>
            </a:r>
          </a:p>
        </p:txBody>
      </p:sp>
      <p:sp>
        <p:nvSpPr>
          <p:cNvPr id="195" name="Rectangle 246">
            <a:extLst>
              <a:ext uri="{FF2B5EF4-FFF2-40B4-BE49-F238E27FC236}">
                <a16:creationId xmlns:a16="http://schemas.microsoft.com/office/drawing/2014/main" id="{A5D6380E-1DD0-45A7-BAA4-2378BDCE547A}"/>
              </a:ext>
            </a:extLst>
          </p:cNvPr>
          <p:cNvSpPr/>
          <p:nvPr/>
        </p:nvSpPr>
        <p:spPr>
          <a:xfrm>
            <a:off x="2303875" y="5267622"/>
            <a:ext cx="953979" cy="215444"/>
          </a:xfrm>
          <a:prstGeom prst="rect">
            <a:avLst/>
          </a:prstGeom>
          <a:solidFill>
            <a:schemeClr val="bg1"/>
          </a:solidFill>
        </p:spPr>
        <p:txBody>
          <a:bodyPr wrap="none" lIns="45720" tIns="0" rIns="292608" bIns="0">
            <a:spAutoFit/>
          </a:bodyPr>
          <a:lstStyle/>
          <a:p>
            <a:pPr marL="0" marR="0" lvl="0" indent="0" defTabSz="718444" eaLnBrk="1" fontAlgn="auto" latinLnBrk="0" hangingPunct="1">
              <a:lnSpc>
                <a:spcPct val="100000"/>
              </a:lnSpc>
              <a:spcBef>
                <a:spcPts val="0"/>
              </a:spcBef>
              <a:spcAft>
                <a:spcPts val="0"/>
              </a:spcAft>
              <a:buClrTx/>
              <a:buSzTx/>
              <a:buFontTx/>
              <a:buNone/>
              <a:tabLst/>
              <a:defRPr/>
            </a:pPr>
            <a:r>
              <a:rPr lang="en-US" sz="1400" b="1" kern="0" dirty="0">
                <a:solidFill>
                  <a:schemeClr val="tx1">
                    <a:lumMod val="75000"/>
                    <a:lumOff val="25000"/>
                  </a:schemeClr>
                </a:solidFill>
                <a:latin typeface="Trebuchet MS" panose="020B0603020202020204" pitchFamily="34" charset="0"/>
                <a:cs typeface="Source Sans Pro" panose="020B0604020202020204" charset="0"/>
              </a:rPr>
              <a:t>+40.4%</a:t>
            </a:r>
            <a:endParaRPr kumimoji="0" lang="en-ZA" sz="1400" b="1" i="0" u="none" strike="noStrike" kern="0" cap="none" spc="0" normalizeH="0" baseline="0" noProof="0" dirty="0">
              <a:ln>
                <a:noFill/>
              </a:ln>
              <a:solidFill>
                <a:schemeClr val="tx1">
                  <a:lumMod val="75000"/>
                  <a:lumOff val="25000"/>
                </a:schemeClr>
              </a:solidFill>
              <a:effectLst/>
              <a:uLnTx/>
              <a:uFillTx/>
              <a:latin typeface="Trebuchet MS" panose="020B0603020202020204" pitchFamily="34" charset="0"/>
              <a:cs typeface="Source Sans Pro" panose="020B0604020202020204" charset="0"/>
            </a:endParaRPr>
          </a:p>
        </p:txBody>
      </p:sp>
      <p:sp>
        <p:nvSpPr>
          <p:cNvPr id="196" name="Rectangle: Rounded Corners 9">
            <a:extLst>
              <a:ext uri="{FF2B5EF4-FFF2-40B4-BE49-F238E27FC236}">
                <a16:creationId xmlns:a16="http://schemas.microsoft.com/office/drawing/2014/main" id="{EF464E4F-EDA4-455F-8507-986D6A0DD6D8}"/>
              </a:ext>
            </a:extLst>
          </p:cNvPr>
          <p:cNvSpPr/>
          <p:nvPr/>
        </p:nvSpPr>
        <p:spPr>
          <a:xfrm>
            <a:off x="992219" y="5155388"/>
            <a:ext cx="1170319" cy="421669"/>
          </a:xfrm>
          <a:prstGeom prst="roundRect">
            <a:avLst>
              <a:gd name="adj" fmla="val 50000"/>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en-US" sz="2400" b="1" dirty="0">
                <a:solidFill>
                  <a:schemeClr val="bg1"/>
                </a:solidFill>
                <a:latin typeface="Trebuchet MS" panose="020B0603020202020204" pitchFamily="34" charset="0"/>
                <a:cs typeface="Source Sans Pro" panose="020B0604020202020204" charset="0"/>
              </a:rPr>
              <a:t>49.3%</a:t>
            </a:r>
            <a:endParaRPr lang="en-GB" sz="2400" b="1" dirty="0">
              <a:solidFill>
                <a:schemeClr val="bg1"/>
              </a:solidFill>
              <a:latin typeface="Trebuchet MS" panose="020B0603020202020204" pitchFamily="34" charset="0"/>
              <a:cs typeface="Source Sans Pro" panose="020B0604020202020204" charset="0"/>
            </a:endParaRPr>
          </a:p>
        </p:txBody>
      </p:sp>
      <p:grpSp>
        <p:nvGrpSpPr>
          <p:cNvPr id="197" name="Group 166">
            <a:extLst>
              <a:ext uri="{FF2B5EF4-FFF2-40B4-BE49-F238E27FC236}">
                <a16:creationId xmlns:a16="http://schemas.microsoft.com/office/drawing/2014/main" id="{ED8F3717-7FCE-405E-8BEC-452307E64C33}"/>
              </a:ext>
            </a:extLst>
          </p:cNvPr>
          <p:cNvGrpSpPr>
            <a:grpSpLocks noChangeAspect="1"/>
          </p:cNvGrpSpPr>
          <p:nvPr/>
        </p:nvGrpSpPr>
        <p:grpSpPr>
          <a:xfrm>
            <a:off x="858119" y="1670438"/>
            <a:ext cx="370730" cy="780761"/>
            <a:chOff x="9302751" y="741363"/>
            <a:chExt cx="2317749" cy="3954463"/>
          </a:xfrm>
          <a:solidFill>
            <a:srgbClr val="C00000"/>
          </a:solidFill>
        </p:grpSpPr>
        <p:sp>
          <p:nvSpPr>
            <p:cNvPr id="198" name="Freeform 43">
              <a:extLst>
                <a:ext uri="{FF2B5EF4-FFF2-40B4-BE49-F238E27FC236}">
                  <a16:creationId xmlns:a16="http://schemas.microsoft.com/office/drawing/2014/main" id="{7E3554D5-0831-4E06-95B3-CE646904D521}"/>
                </a:ext>
              </a:extLst>
            </p:cNvPr>
            <p:cNvSpPr>
              <a:spLocks/>
            </p:cNvSpPr>
            <p:nvPr/>
          </p:nvSpPr>
          <p:spPr bwMode="auto">
            <a:xfrm>
              <a:off x="10991850" y="4302126"/>
              <a:ext cx="293687" cy="303213"/>
            </a:xfrm>
            <a:custGeom>
              <a:avLst/>
              <a:gdLst>
                <a:gd name="T0" fmla="*/ 78 w 78"/>
                <a:gd name="T1" fmla="*/ 31 h 81"/>
                <a:gd name="T2" fmla="*/ 55 w 78"/>
                <a:gd name="T3" fmla="*/ 9 h 81"/>
                <a:gd name="T4" fmla="*/ 46 w 78"/>
                <a:gd name="T5" fmla="*/ 3 h 81"/>
                <a:gd name="T6" fmla="*/ 7 w 78"/>
                <a:gd name="T7" fmla="*/ 27 h 81"/>
                <a:gd name="T8" fmla="*/ 4 w 78"/>
                <a:gd name="T9" fmla="*/ 35 h 81"/>
                <a:gd name="T10" fmla="*/ 13 w 78"/>
                <a:gd name="T11" fmla="*/ 53 h 81"/>
                <a:gd name="T12" fmla="*/ 49 w 78"/>
                <a:gd name="T13" fmla="*/ 74 h 81"/>
                <a:gd name="T14" fmla="*/ 78 w 78"/>
                <a:gd name="T15" fmla="*/ 3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 h="81">
                  <a:moveTo>
                    <a:pt x="78" y="31"/>
                  </a:moveTo>
                  <a:cubicBezTo>
                    <a:pt x="71" y="25"/>
                    <a:pt x="59" y="14"/>
                    <a:pt x="55" y="9"/>
                  </a:cubicBezTo>
                  <a:cubicBezTo>
                    <a:pt x="51" y="4"/>
                    <a:pt x="51" y="0"/>
                    <a:pt x="46" y="3"/>
                  </a:cubicBezTo>
                  <a:cubicBezTo>
                    <a:pt x="40" y="5"/>
                    <a:pt x="10" y="25"/>
                    <a:pt x="7" y="27"/>
                  </a:cubicBezTo>
                  <a:cubicBezTo>
                    <a:pt x="4" y="29"/>
                    <a:pt x="0" y="30"/>
                    <a:pt x="4" y="35"/>
                  </a:cubicBezTo>
                  <a:cubicBezTo>
                    <a:pt x="8" y="40"/>
                    <a:pt x="11" y="47"/>
                    <a:pt x="13" y="53"/>
                  </a:cubicBezTo>
                  <a:cubicBezTo>
                    <a:pt x="14" y="60"/>
                    <a:pt x="24" y="81"/>
                    <a:pt x="49" y="74"/>
                  </a:cubicBezTo>
                  <a:cubicBezTo>
                    <a:pt x="74" y="67"/>
                    <a:pt x="78" y="31"/>
                    <a:pt x="78" y="31"/>
                  </a:cubicBezTo>
                  <a:close/>
                </a:path>
              </a:pathLst>
            </a:custGeom>
            <a:grpFill/>
            <a:ln>
              <a:noFill/>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endParaRPr lang="en-ZA" sz="1000" dirty="0">
                <a:solidFill>
                  <a:srgbClr val="C00000"/>
                </a:solidFill>
                <a:highlight>
                  <a:srgbClr val="FFFF00"/>
                </a:highlight>
                <a:latin typeface="Trebuchet MS" panose="020B0603020202020204" pitchFamily="34" charset="0"/>
              </a:endParaRPr>
            </a:p>
          </p:txBody>
        </p:sp>
        <p:sp>
          <p:nvSpPr>
            <p:cNvPr id="199" name="Freeform 44">
              <a:extLst>
                <a:ext uri="{FF2B5EF4-FFF2-40B4-BE49-F238E27FC236}">
                  <a16:creationId xmlns:a16="http://schemas.microsoft.com/office/drawing/2014/main" id="{38383B36-1B9C-4883-A7B4-810CDDCD63FF}"/>
                </a:ext>
              </a:extLst>
            </p:cNvPr>
            <p:cNvSpPr>
              <a:spLocks/>
            </p:cNvSpPr>
            <p:nvPr/>
          </p:nvSpPr>
          <p:spPr bwMode="auto">
            <a:xfrm>
              <a:off x="10629900" y="3324226"/>
              <a:ext cx="546100" cy="1093788"/>
            </a:xfrm>
            <a:custGeom>
              <a:avLst/>
              <a:gdLst>
                <a:gd name="T0" fmla="*/ 89 w 145"/>
                <a:gd name="T1" fmla="*/ 20 h 291"/>
                <a:gd name="T2" fmla="*/ 93 w 145"/>
                <a:gd name="T3" fmla="*/ 52 h 291"/>
                <a:gd name="T4" fmla="*/ 95 w 145"/>
                <a:gd name="T5" fmla="*/ 93 h 291"/>
                <a:gd name="T6" fmla="*/ 115 w 145"/>
                <a:gd name="T7" fmla="*/ 182 h 291"/>
                <a:gd name="T8" fmla="*/ 145 w 145"/>
                <a:gd name="T9" fmla="*/ 263 h 291"/>
                <a:gd name="T10" fmla="*/ 135 w 145"/>
                <a:gd name="T11" fmla="*/ 270 h 291"/>
                <a:gd name="T12" fmla="*/ 114 w 145"/>
                <a:gd name="T13" fmla="*/ 285 h 291"/>
                <a:gd name="T14" fmla="*/ 100 w 145"/>
                <a:gd name="T15" fmla="*/ 291 h 291"/>
                <a:gd name="T16" fmla="*/ 78 w 145"/>
                <a:gd name="T17" fmla="*/ 248 h 291"/>
                <a:gd name="T18" fmla="*/ 38 w 145"/>
                <a:gd name="T19" fmla="*/ 163 h 291"/>
                <a:gd name="T20" fmla="*/ 25 w 145"/>
                <a:gd name="T21" fmla="*/ 89 h 291"/>
                <a:gd name="T22" fmla="*/ 15 w 145"/>
                <a:gd name="T23" fmla="*/ 29 h 291"/>
                <a:gd name="T24" fmla="*/ 89 w 145"/>
                <a:gd name="T25" fmla="*/ 2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5" h="291">
                  <a:moveTo>
                    <a:pt x="89" y="20"/>
                  </a:moveTo>
                  <a:cubicBezTo>
                    <a:pt x="93" y="32"/>
                    <a:pt x="94" y="40"/>
                    <a:pt x="93" y="52"/>
                  </a:cubicBezTo>
                  <a:cubicBezTo>
                    <a:pt x="91" y="63"/>
                    <a:pt x="87" y="71"/>
                    <a:pt x="95" y="93"/>
                  </a:cubicBezTo>
                  <a:cubicBezTo>
                    <a:pt x="102" y="115"/>
                    <a:pt x="110" y="152"/>
                    <a:pt x="115" y="182"/>
                  </a:cubicBezTo>
                  <a:cubicBezTo>
                    <a:pt x="120" y="211"/>
                    <a:pt x="131" y="237"/>
                    <a:pt x="145" y="263"/>
                  </a:cubicBezTo>
                  <a:cubicBezTo>
                    <a:pt x="145" y="263"/>
                    <a:pt x="140" y="265"/>
                    <a:pt x="135" y="270"/>
                  </a:cubicBezTo>
                  <a:cubicBezTo>
                    <a:pt x="129" y="275"/>
                    <a:pt x="121" y="281"/>
                    <a:pt x="114" y="285"/>
                  </a:cubicBezTo>
                  <a:cubicBezTo>
                    <a:pt x="108" y="289"/>
                    <a:pt x="100" y="291"/>
                    <a:pt x="100" y="291"/>
                  </a:cubicBezTo>
                  <a:cubicBezTo>
                    <a:pt x="100" y="291"/>
                    <a:pt x="91" y="273"/>
                    <a:pt x="78" y="248"/>
                  </a:cubicBezTo>
                  <a:cubicBezTo>
                    <a:pt x="66" y="223"/>
                    <a:pt x="43" y="179"/>
                    <a:pt x="38" y="163"/>
                  </a:cubicBezTo>
                  <a:cubicBezTo>
                    <a:pt x="33" y="147"/>
                    <a:pt x="25" y="117"/>
                    <a:pt x="25" y="89"/>
                  </a:cubicBezTo>
                  <a:cubicBezTo>
                    <a:pt x="25" y="62"/>
                    <a:pt x="29" y="59"/>
                    <a:pt x="15" y="29"/>
                  </a:cubicBezTo>
                  <a:cubicBezTo>
                    <a:pt x="0" y="0"/>
                    <a:pt x="89" y="20"/>
                    <a:pt x="89" y="20"/>
                  </a:cubicBezTo>
                  <a:close/>
                </a:path>
              </a:pathLst>
            </a:custGeom>
            <a:grpFill/>
            <a:ln>
              <a:noFill/>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endParaRPr lang="en-ZA" sz="1000" dirty="0">
                <a:solidFill>
                  <a:srgbClr val="C00000"/>
                </a:solidFill>
                <a:highlight>
                  <a:srgbClr val="FFFF00"/>
                </a:highlight>
                <a:latin typeface="Trebuchet MS" panose="020B0603020202020204" pitchFamily="34" charset="0"/>
              </a:endParaRPr>
            </a:p>
          </p:txBody>
        </p:sp>
        <p:sp>
          <p:nvSpPr>
            <p:cNvPr id="200" name="Freeform 45">
              <a:extLst>
                <a:ext uri="{FF2B5EF4-FFF2-40B4-BE49-F238E27FC236}">
                  <a16:creationId xmlns:a16="http://schemas.microsoft.com/office/drawing/2014/main" id="{CD273225-B405-4623-B243-069E0A2BE235}"/>
                </a:ext>
              </a:extLst>
            </p:cNvPr>
            <p:cNvSpPr>
              <a:spLocks/>
            </p:cNvSpPr>
            <p:nvPr/>
          </p:nvSpPr>
          <p:spPr bwMode="auto">
            <a:xfrm>
              <a:off x="11006138" y="4349751"/>
              <a:ext cx="614362" cy="346075"/>
            </a:xfrm>
            <a:custGeom>
              <a:avLst/>
              <a:gdLst>
                <a:gd name="T0" fmla="*/ 6 w 163"/>
                <a:gd name="T1" fmla="*/ 34 h 92"/>
                <a:gd name="T2" fmla="*/ 23 w 163"/>
                <a:gd name="T3" fmla="*/ 39 h 92"/>
                <a:gd name="T4" fmla="*/ 47 w 163"/>
                <a:gd name="T5" fmla="*/ 39 h 92"/>
                <a:gd name="T6" fmla="*/ 63 w 163"/>
                <a:gd name="T7" fmla="*/ 20 h 92"/>
                <a:gd name="T8" fmla="*/ 59 w 163"/>
                <a:gd name="T9" fmla="*/ 5 h 92"/>
                <a:gd name="T10" fmla="*/ 72 w 163"/>
                <a:gd name="T11" fmla="*/ 9 h 92"/>
                <a:gd name="T12" fmla="*/ 98 w 163"/>
                <a:gd name="T13" fmla="*/ 19 h 92"/>
                <a:gd name="T14" fmla="*/ 114 w 163"/>
                <a:gd name="T15" fmla="*/ 21 h 92"/>
                <a:gd name="T16" fmla="*/ 125 w 163"/>
                <a:gd name="T17" fmla="*/ 22 h 92"/>
                <a:gd name="T18" fmla="*/ 135 w 163"/>
                <a:gd name="T19" fmla="*/ 22 h 92"/>
                <a:gd name="T20" fmla="*/ 151 w 163"/>
                <a:gd name="T21" fmla="*/ 18 h 92"/>
                <a:gd name="T22" fmla="*/ 161 w 163"/>
                <a:gd name="T23" fmla="*/ 24 h 92"/>
                <a:gd name="T24" fmla="*/ 145 w 163"/>
                <a:gd name="T25" fmla="*/ 46 h 92"/>
                <a:gd name="T26" fmla="*/ 101 w 163"/>
                <a:gd name="T27" fmla="*/ 69 h 92"/>
                <a:gd name="T28" fmla="*/ 64 w 163"/>
                <a:gd name="T29" fmla="*/ 79 h 92"/>
                <a:gd name="T30" fmla="*/ 9 w 163"/>
                <a:gd name="T31" fmla="*/ 82 h 92"/>
                <a:gd name="T32" fmla="*/ 5 w 163"/>
                <a:gd name="T33" fmla="*/ 62 h 92"/>
                <a:gd name="T34" fmla="*/ 3 w 163"/>
                <a:gd name="T35" fmla="*/ 43 h 92"/>
                <a:gd name="T36" fmla="*/ 6 w 163"/>
                <a:gd name="T37" fmla="*/ 3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3" h="92">
                  <a:moveTo>
                    <a:pt x="6" y="34"/>
                  </a:moveTo>
                  <a:cubicBezTo>
                    <a:pt x="11" y="34"/>
                    <a:pt x="15" y="35"/>
                    <a:pt x="23" y="39"/>
                  </a:cubicBezTo>
                  <a:cubicBezTo>
                    <a:pt x="32" y="42"/>
                    <a:pt x="38" y="45"/>
                    <a:pt x="47" y="39"/>
                  </a:cubicBezTo>
                  <a:cubicBezTo>
                    <a:pt x="56" y="34"/>
                    <a:pt x="62" y="25"/>
                    <a:pt x="63" y="20"/>
                  </a:cubicBezTo>
                  <a:cubicBezTo>
                    <a:pt x="64" y="15"/>
                    <a:pt x="56" y="9"/>
                    <a:pt x="59" y="5"/>
                  </a:cubicBezTo>
                  <a:cubicBezTo>
                    <a:pt x="61" y="0"/>
                    <a:pt x="67" y="6"/>
                    <a:pt x="72" y="9"/>
                  </a:cubicBezTo>
                  <a:cubicBezTo>
                    <a:pt x="77" y="12"/>
                    <a:pt x="88" y="17"/>
                    <a:pt x="98" y="19"/>
                  </a:cubicBezTo>
                  <a:cubicBezTo>
                    <a:pt x="107" y="21"/>
                    <a:pt x="108" y="19"/>
                    <a:pt x="114" y="21"/>
                  </a:cubicBezTo>
                  <a:cubicBezTo>
                    <a:pt x="120" y="22"/>
                    <a:pt x="120" y="21"/>
                    <a:pt x="125" y="22"/>
                  </a:cubicBezTo>
                  <a:cubicBezTo>
                    <a:pt x="130" y="23"/>
                    <a:pt x="129" y="22"/>
                    <a:pt x="135" y="22"/>
                  </a:cubicBezTo>
                  <a:cubicBezTo>
                    <a:pt x="141" y="21"/>
                    <a:pt x="146" y="19"/>
                    <a:pt x="151" y="18"/>
                  </a:cubicBezTo>
                  <a:cubicBezTo>
                    <a:pt x="155" y="18"/>
                    <a:pt x="159" y="17"/>
                    <a:pt x="161" y="24"/>
                  </a:cubicBezTo>
                  <a:cubicBezTo>
                    <a:pt x="163" y="30"/>
                    <a:pt x="160" y="36"/>
                    <a:pt x="145" y="46"/>
                  </a:cubicBezTo>
                  <a:cubicBezTo>
                    <a:pt x="129" y="56"/>
                    <a:pt x="118" y="63"/>
                    <a:pt x="101" y="69"/>
                  </a:cubicBezTo>
                  <a:cubicBezTo>
                    <a:pt x="85" y="74"/>
                    <a:pt x="81" y="75"/>
                    <a:pt x="64" y="79"/>
                  </a:cubicBezTo>
                  <a:cubicBezTo>
                    <a:pt x="47" y="84"/>
                    <a:pt x="16" y="92"/>
                    <a:pt x="9" y="82"/>
                  </a:cubicBezTo>
                  <a:cubicBezTo>
                    <a:pt x="2" y="72"/>
                    <a:pt x="5" y="71"/>
                    <a:pt x="5" y="62"/>
                  </a:cubicBezTo>
                  <a:cubicBezTo>
                    <a:pt x="4" y="53"/>
                    <a:pt x="5" y="48"/>
                    <a:pt x="3" y="43"/>
                  </a:cubicBezTo>
                  <a:cubicBezTo>
                    <a:pt x="1" y="37"/>
                    <a:pt x="0" y="35"/>
                    <a:pt x="6" y="34"/>
                  </a:cubicBezTo>
                  <a:close/>
                </a:path>
              </a:pathLst>
            </a:custGeom>
            <a:grpFill/>
            <a:ln>
              <a:noFill/>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endParaRPr lang="en-ZA" sz="1000" dirty="0">
                <a:solidFill>
                  <a:srgbClr val="C00000"/>
                </a:solidFill>
                <a:highlight>
                  <a:srgbClr val="FFFF00"/>
                </a:highlight>
                <a:latin typeface="Trebuchet MS" panose="020B0603020202020204" pitchFamily="34" charset="0"/>
              </a:endParaRPr>
            </a:p>
          </p:txBody>
        </p:sp>
        <p:sp>
          <p:nvSpPr>
            <p:cNvPr id="201" name="Freeform 46">
              <a:extLst>
                <a:ext uri="{FF2B5EF4-FFF2-40B4-BE49-F238E27FC236}">
                  <a16:creationId xmlns:a16="http://schemas.microsoft.com/office/drawing/2014/main" id="{B8896C7D-E432-433B-ABA8-321819CA8C64}"/>
                </a:ext>
              </a:extLst>
            </p:cNvPr>
            <p:cNvSpPr>
              <a:spLocks/>
            </p:cNvSpPr>
            <p:nvPr/>
          </p:nvSpPr>
          <p:spPr bwMode="auto">
            <a:xfrm>
              <a:off x="9393238" y="4178301"/>
              <a:ext cx="276225" cy="288925"/>
            </a:xfrm>
            <a:custGeom>
              <a:avLst/>
              <a:gdLst>
                <a:gd name="T0" fmla="*/ 7 w 73"/>
                <a:gd name="T1" fmla="*/ 52 h 77"/>
                <a:gd name="T2" fmla="*/ 5 w 73"/>
                <a:gd name="T3" fmla="*/ 25 h 77"/>
                <a:gd name="T4" fmla="*/ 17 w 73"/>
                <a:gd name="T5" fmla="*/ 9 h 77"/>
                <a:gd name="T6" fmla="*/ 28 w 73"/>
                <a:gd name="T7" fmla="*/ 3 h 77"/>
                <a:gd name="T8" fmla="*/ 62 w 73"/>
                <a:gd name="T9" fmla="*/ 14 h 77"/>
                <a:gd name="T10" fmla="*/ 71 w 73"/>
                <a:gd name="T11" fmla="*/ 20 h 77"/>
                <a:gd name="T12" fmla="*/ 68 w 73"/>
                <a:gd name="T13" fmla="*/ 33 h 77"/>
                <a:gd name="T14" fmla="*/ 66 w 73"/>
                <a:gd name="T15" fmla="*/ 42 h 77"/>
                <a:gd name="T16" fmla="*/ 64 w 73"/>
                <a:gd name="T17" fmla="*/ 67 h 77"/>
                <a:gd name="T18" fmla="*/ 34 w 73"/>
                <a:gd name="T19" fmla="*/ 71 h 77"/>
                <a:gd name="T20" fmla="*/ 7 w 73"/>
                <a:gd name="T21" fmla="*/ 5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77">
                  <a:moveTo>
                    <a:pt x="7" y="52"/>
                  </a:moveTo>
                  <a:cubicBezTo>
                    <a:pt x="1" y="45"/>
                    <a:pt x="0" y="31"/>
                    <a:pt x="5" y="25"/>
                  </a:cubicBezTo>
                  <a:cubicBezTo>
                    <a:pt x="11" y="18"/>
                    <a:pt x="14" y="13"/>
                    <a:pt x="17" y="9"/>
                  </a:cubicBezTo>
                  <a:cubicBezTo>
                    <a:pt x="20" y="4"/>
                    <a:pt x="20" y="0"/>
                    <a:pt x="28" y="3"/>
                  </a:cubicBezTo>
                  <a:cubicBezTo>
                    <a:pt x="37" y="7"/>
                    <a:pt x="54" y="12"/>
                    <a:pt x="62" y="14"/>
                  </a:cubicBezTo>
                  <a:cubicBezTo>
                    <a:pt x="69" y="16"/>
                    <a:pt x="73" y="15"/>
                    <a:pt x="71" y="20"/>
                  </a:cubicBezTo>
                  <a:cubicBezTo>
                    <a:pt x="70" y="26"/>
                    <a:pt x="70" y="29"/>
                    <a:pt x="68" y="33"/>
                  </a:cubicBezTo>
                  <a:cubicBezTo>
                    <a:pt x="66" y="36"/>
                    <a:pt x="66" y="39"/>
                    <a:pt x="66" y="42"/>
                  </a:cubicBezTo>
                  <a:cubicBezTo>
                    <a:pt x="66" y="44"/>
                    <a:pt x="67" y="63"/>
                    <a:pt x="64" y="67"/>
                  </a:cubicBezTo>
                  <a:cubicBezTo>
                    <a:pt x="62" y="70"/>
                    <a:pt x="48" y="77"/>
                    <a:pt x="34" y="71"/>
                  </a:cubicBezTo>
                  <a:cubicBezTo>
                    <a:pt x="19" y="65"/>
                    <a:pt x="13" y="59"/>
                    <a:pt x="7" y="52"/>
                  </a:cubicBezTo>
                  <a:close/>
                </a:path>
              </a:pathLst>
            </a:custGeom>
            <a:grpFill/>
            <a:ln>
              <a:noFill/>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endParaRPr lang="en-ZA" sz="1000" dirty="0">
                <a:solidFill>
                  <a:srgbClr val="C00000"/>
                </a:solidFill>
                <a:highlight>
                  <a:srgbClr val="FFFF00"/>
                </a:highlight>
                <a:latin typeface="Trebuchet MS" panose="020B0603020202020204" pitchFamily="34" charset="0"/>
              </a:endParaRPr>
            </a:p>
          </p:txBody>
        </p:sp>
        <p:sp>
          <p:nvSpPr>
            <p:cNvPr id="202" name="Freeform 47">
              <a:extLst>
                <a:ext uri="{FF2B5EF4-FFF2-40B4-BE49-F238E27FC236}">
                  <a16:creationId xmlns:a16="http://schemas.microsoft.com/office/drawing/2014/main" id="{9A0B5092-402E-41EF-A56E-2A8EEF620EBC}"/>
                </a:ext>
              </a:extLst>
            </p:cNvPr>
            <p:cNvSpPr>
              <a:spLocks/>
            </p:cNvSpPr>
            <p:nvPr/>
          </p:nvSpPr>
          <p:spPr bwMode="auto">
            <a:xfrm>
              <a:off x="9477375" y="3324226"/>
              <a:ext cx="757237" cy="928688"/>
            </a:xfrm>
            <a:custGeom>
              <a:avLst/>
              <a:gdLst>
                <a:gd name="T0" fmla="*/ 193 w 201"/>
                <a:gd name="T1" fmla="*/ 45 h 247"/>
                <a:gd name="T2" fmla="*/ 180 w 201"/>
                <a:gd name="T3" fmla="*/ 65 h 247"/>
                <a:gd name="T4" fmla="*/ 156 w 201"/>
                <a:gd name="T5" fmla="*/ 85 h 247"/>
                <a:gd name="T6" fmla="*/ 133 w 201"/>
                <a:gd name="T7" fmla="*/ 113 h 247"/>
                <a:gd name="T8" fmla="*/ 96 w 201"/>
                <a:gd name="T9" fmla="*/ 167 h 247"/>
                <a:gd name="T10" fmla="*/ 60 w 201"/>
                <a:gd name="T11" fmla="*/ 217 h 247"/>
                <a:gd name="T12" fmla="*/ 49 w 201"/>
                <a:gd name="T13" fmla="*/ 244 h 247"/>
                <a:gd name="T14" fmla="*/ 37 w 201"/>
                <a:gd name="T15" fmla="*/ 245 h 247"/>
                <a:gd name="T16" fmla="*/ 18 w 201"/>
                <a:gd name="T17" fmla="*/ 240 h 247"/>
                <a:gd name="T18" fmla="*/ 7 w 201"/>
                <a:gd name="T19" fmla="*/ 238 h 247"/>
                <a:gd name="T20" fmla="*/ 1 w 201"/>
                <a:gd name="T21" fmla="*/ 230 h 247"/>
                <a:gd name="T22" fmla="*/ 22 w 201"/>
                <a:gd name="T23" fmla="*/ 184 h 247"/>
                <a:gd name="T24" fmla="*/ 43 w 201"/>
                <a:gd name="T25" fmla="*/ 130 h 247"/>
                <a:gd name="T26" fmla="*/ 72 w 201"/>
                <a:gd name="T27" fmla="*/ 74 h 247"/>
                <a:gd name="T28" fmla="*/ 123 w 201"/>
                <a:gd name="T29" fmla="*/ 18 h 247"/>
                <a:gd name="T30" fmla="*/ 165 w 201"/>
                <a:gd name="T31" fmla="*/ 11 h 247"/>
                <a:gd name="T32" fmla="*/ 193 w 201"/>
                <a:gd name="T33" fmla="*/ 45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1" h="247">
                  <a:moveTo>
                    <a:pt x="193" y="45"/>
                  </a:moveTo>
                  <a:cubicBezTo>
                    <a:pt x="191" y="52"/>
                    <a:pt x="190" y="58"/>
                    <a:pt x="180" y="65"/>
                  </a:cubicBezTo>
                  <a:cubicBezTo>
                    <a:pt x="170" y="73"/>
                    <a:pt x="162" y="78"/>
                    <a:pt x="156" y="85"/>
                  </a:cubicBezTo>
                  <a:cubicBezTo>
                    <a:pt x="149" y="92"/>
                    <a:pt x="145" y="93"/>
                    <a:pt x="133" y="113"/>
                  </a:cubicBezTo>
                  <a:cubicBezTo>
                    <a:pt x="120" y="134"/>
                    <a:pt x="107" y="152"/>
                    <a:pt x="96" y="167"/>
                  </a:cubicBezTo>
                  <a:cubicBezTo>
                    <a:pt x="84" y="182"/>
                    <a:pt x="66" y="207"/>
                    <a:pt x="60" y="217"/>
                  </a:cubicBezTo>
                  <a:cubicBezTo>
                    <a:pt x="55" y="226"/>
                    <a:pt x="50" y="237"/>
                    <a:pt x="49" y="244"/>
                  </a:cubicBezTo>
                  <a:cubicBezTo>
                    <a:pt x="49" y="244"/>
                    <a:pt x="43" y="247"/>
                    <a:pt x="37" y="245"/>
                  </a:cubicBezTo>
                  <a:cubicBezTo>
                    <a:pt x="30" y="243"/>
                    <a:pt x="24" y="241"/>
                    <a:pt x="18" y="240"/>
                  </a:cubicBezTo>
                  <a:cubicBezTo>
                    <a:pt x="13" y="240"/>
                    <a:pt x="11" y="240"/>
                    <a:pt x="7" y="238"/>
                  </a:cubicBezTo>
                  <a:cubicBezTo>
                    <a:pt x="2" y="235"/>
                    <a:pt x="0" y="232"/>
                    <a:pt x="1" y="230"/>
                  </a:cubicBezTo>
                  <a:cubicBezTo>
                    <a:pt x="2" y="227"/>
                    <a:pt x="14" y="200"/>
                    <a:pt x="22" y="184"/>
                  </a:cubicBezTo>
                  <a:cubicBezTo>
                    <a:pt x="29" y="169"/>
                    <a:pt x="38" y="146"/>
                    <a:pt x="43" y="130"/>
                  </a:cubicBezTo>
                  <a:cubicBezTo>
                    <a:pt x="49" y="113"/>
                    <a:pt x="57" y="91"/>
                    <a:pt x="72" y="74"/>
                  </a:cubicBezTo>
                  <a:cubicBezTo>
                    <a:pt x="88" y="56"/>
                    <a:pt x="115" y="33"/>
                    <a:pt x="123" y="18"/>
                  </a:cubicBezTo>
                  <a:cubicBezTo>
                    <a:pt x="131" y="2"/>
                    <a:pt x="139" y="0"/>
                    <a:pt x="165" y="11"/>
                  </a:cubicBezTo>
                  <a:cubicBezTo>
                    <a:pt x="191" y="22"/>
                    <a:pt x="201" y="28"/>
                    <a:pt x="193" y="45"/>
                  </a:cubicBezTo>
                  <a:close/>
                </a:path>
              </a:pathLst>
            </a:custGeom>
            <a:grpFill/>
            <a:ln>
              <a:noFill/>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endParaRPr lang="en-ZA" sz="1000" dirty="0">
                <a:solidFill>
                  <a:srgbClr val="C00000"/>
                </a:solidFill>
                <a:highlight>
                  <a:srgbClr val="FFFF00"/>
                </a:highlight>
                <a:latin typeface="Trebuchet MS" panose="020B0603020202020204" pitchFamily="34" charset="0"/>
              </a:endParaRPr>
            </a:p>
          </p:txBody>
        </p:sp>
        <p:sp>
          <p:nvSpPr>
            <p:cNvPr id="203" name="Freeform 48">
              <a:extLst>
                <a:ext uri="{FF2B5EF4-FFF2-40B4-BE49-F238E27FC236}">
                  <a16:creationId xmlns:a16="http://schemas.microsoft.com/office/drawing/2014/main" id="{7D25C994-5B7C-4513-880F-EAA328EFBB3D}"/>
                </a:ext>
              </a:extLst>
            </p:cNvPr>
            <p:cNvSpPr>
              <a:spLocks/>
            </p:cNvSpPr>
            <p:nvPr/>
          </p:nvSpPr>
          <p:spPr bwMode="auto">
            <a:xfrm>
              <a:off x="9302751" y="4230688"/>
              <a:ext cx="558800" cy="438150"/>
            </a:xfrm>
            <a:custGeom>
              <a:avLst/>
              <a:gdLst>
                <a:gd name="T0" fmla="*/ 35 w 148"/>
                <a:gd name="T1" fmla="*/ 4 h 117"/>
                <a:gd name="T2" fmla="*/ 37 w 148"/>
                <a:gd name="T3" fmla="*/ 19 h 117"/>
                <a:gd name="T4" fmla="*/ 48 w 148"/>
                <a:gd name="T5" fmla="*/ 35 h 117"/>
                <a:gd name="T6" fmla="*/ 69 w 148"/>
                <a:gd name="T7" fmla="*/ 36 h 117"/>
                <a:gd name="T8" fmla="*/ 90 w 148"/>
                <a:gd name="T9" fmla="*/ 31 h 117"/>
                <a:gd name="T10" fmla="*/ 97 w 148"/>
                <a:gd name="T11" fmla="*/ 32 h 117"/>
                <a:gd name="T12" fmla="*/ 98 w 148"/>
                <a:gd name="T13" fmla="*/ 41 h 117"/>
                <a:gd name="T14" fmla="*/ 100 w 148"/>
                <a:gd name="T15" fmla="*/ 47 h 117"/>
                <a:gd name="T16" fmla="*/ 103 w 148"/>
                <a:gd name="T17" fmla="*/ 52 h 117"/>
                <a:gd name="T18" fmla="*/ 106 w 148"/>
                <a:gd name="T19" fmla="*/ 63 h 117"/>
                <a:gd name="T20" fmla="*/ 108 w 148"/>
                <a:gd name="T21" fmla="*/ 68 h 117"/>
                <a:gd name="T22" fmla="*/ 108 w 148"/>
                <a:gd name="T23" fmla="*/ 70 h 117"/>
                <a:gd name="T24" fmla="*/ 112 w 148"/>
                <a:gd name="T25" fmla="*/ 73 h 117"/>
                <a:gd name="T26" fmla="*/ 112 w 148"/>
                <a:gd name="T27" fmla="*/ 77 h 117"/>
                <a:gd name="T28" fmla="*/ 114 w 148"/>
                <a:gd name="T29" fmla="*/ 82 h 117"/>
                <a:gd name="T30" fmla="*/ 120 w 148"/>
                <a:gd name="T31" fmla="*/ 88 h 117"/>
                <a:gd name="T32" fmla="*/ 123 w 148"/>
                <a:gd name="T33" fmla="*/ 91 h 117"/>
                <a:gd name="T34" fmla="*/ 131 w 148"/>
                <a:gd name="T35" fmla="*/ 93 h 117"/>
                <a:gd name="T36" fmla="*/ 139 w 148"/>
                <a:gd name="T37" fmla="*/ 96 h 117"/>
                <a:gd name="T38" fmla="*/ 146 w 148"/>
                <a:gd name="T39" fmla="*/ 100 h 117"/>
                <a:gd name="T40" fmla="*/ 146 w 148"/>
                <a:gd name="T41" fmla="*/ 110 h 117"/>
                <a:gd name="T42" fmla="*/ 126 w 148"/>
                <a:gd name="T43" fmla="*/ 117 h 117"/>
                <a:gd name="T44" fmla="*/ 73 w 148"/>
                <a:gd name="T45" fmla="*/ 110 h 117"/>
                <a:gd name="T46" fmla="*/ 37 w 148"/>
                <a:gd name="T47" fmla="*/ 82 h 117"/>
                <a:gd name="T48" fmla="*/ 7 w 148"/>
                <a:gd name="T49" fmla="*/ 56 h 117"/>
                <a:gd name="T50" fmla="*/ 4 w 148"/>
                <a:gd name="T51" fmla="*/ 39 h 117"/>
                <a:gd name="T52" fmla="*/ 16 w 148"/>
                <a:gd name="T53" fmla="*/ 23 h 117"/>
                <a:gd name="T54" fmla="*/ 27 w 148"/>
                <a:gd name="T55" fmla="*/ 8 h 117"/>
                <a:gd name="T56" fmla="*/ 35 w 148"/>
                <a:gd name="T57" fmla="*/ 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8" h="117">
                  <a:moveTo>
                    <a:pt x="35" y="4"/>
                  </a:moveTo>
                  <a:cubicBezTo>
                    <a:pt x="35" y="4"/>
                    <a:pt x="36" y="14"/>
                    <a:pt x="37" y="19"/>
                  </a:cubicBezTo>
                  <a:cubicBezTo>
                    <a:pt x="38" y="24"/>
                    <a:pt x="42" y="32"/>
                    <a:pt x="48" y="35"/>
                  </a:cubicBezTo>
                  <a:cubicBezTo>
                    <a:pt x="55" y="37"/>
                    <a:pt x="63" y="37"/>
                    <a:pt x="69" y="36"/>
                  </a:cubicBezTo>
                  <a:cubicBezTo>
                    <a:pt x="75" y="35"/>
                    <a:pt x="84" y="25"/>
                    <a:pt x="90" y="31"/>
                  </a:cubicBezTo>
                  <a:cubicBezTo>
                    <a:pt x="90" y="31"/>
                    <a:pt x="96" y="27"/>
                    <a:pt x="97" y="32"/>
                  </a:cubicBezTo>
                  <a:cubicBezTo>
                    <a:pt x="97" y="37"/>
                    <a:pt x="98" y="39"/>
                    <a:pt x="98" y="41"/>
                  </a:cubicBezTo>
                  <a:cubicBezTo>
                    <a:pt x="98" y="44"/>
                    <a:pt x="98" y="44"/>
                    <a:pt x="100" y="47"/>
                  </a:cubicBezTo>
                  <a:cubicBezTo>
                    <a:pt x="102" y="49"/>
                    <a:pt x="103" y="48"/>
                    <a:pt x="103" y="52"/>
                  </a:cubicBezTo>
                  <a:cubicBezTo>
                    <a:pt x="104" y="56"/>
                    <a:pt x="104" y="62"/>
                    <a:pt x="106" y="63"/>
                  </a:cubicBezTo>
                  <a:cubicBezTo>
                    <a:pt x="107" y="65"/>
                    <a:pt x="108" y="65"/>
                    <a:pt x="108" y="68"/>
                  </a:cubicBezTo>
                  <a:cubicBezTo>
                    <a:pt x="108" y="70"/>
                    <a:pt x="105" y="68"/>
                    <a:pt x="108" y="70"/>
                  </a:cubicBezTo>
                  <a:cubicBezTo>
                    <a:pt x="111" y="72"/>
                    <a:pt x="111" y="71"/>
                    <a:pt x="112" y="73"/>
                  </a:cubicBezTo>
                  <a:cubicBezTo>
                    <a:pt x="112" y="75"/>
                    <a:pt x="112" y="76"/>
                    <a:pt x="112" y="77"/>
                  </a:cubicBezTo>
                  <a:cubicBezTo>
                    <a:pt x="112" y="79"/>
                    <a:pt x="111" y="81"/>
                    <a:pt x="114" y="82"/>
                  </a:cubicBezTo>
                  <a:cubicBezTo>
                    <a:pt x="117" y="84"/>
                    <a:pt x="119" y="85"/>
                    <a:pt x="120" y="88"/>
                  </a:cubicBezTo>
                  <a:cubicBezTo>
                    <a:pt x="121" y="90"/>
                    <a:pt x="119" y="91"/>
                    <a:pt x="123" y="91"/>
                  </a:cubicBezTo>
                  <a:cubicBezTo>
                    <a:pt x="127" y="91"/>
                    <a:pt x="130" y="91"/>
                    <a:pt x="131" y="93"/>
                  </a:cubicBezTo>
                  <a:cubicBezTo>
                    <a:pt x="133" y="95"/>
                    <a:pt x="137" y="96"/>
                    <a:pt x="139" y="96"/>
                  </a:cubicBezTo>
                  <a:cubicBezTo>
                    <a:pt x="142" y="96"/>
                    <a:pt x="144" y="96"/>
                    <a:pt x="146" y="100"/>
                  </a:cubicBezTo>
                  <a:cubicBezTo>
                    <a:pt x="148" y="105"/>
                    <a:pt x="147" y="106"/>
                    <a:pt x="146" y="110"/>
                  </a:cubicBezTo>
                  <a:cubicBezTo>
                    <a:pt x="145" y="113"/>
                    <a:pt x="144" y="116"/>
                    <a:pt x="126" y="117"/>
                  </a:cubicBezTo>
                  <a:cubicBezTo>
                    <a:pt x="108" y="117"/>
                    <a:pt x="86" y="117"/>
                    <a:pt x="73" y="110"/>
                  </a:cubicBezTo>
                  <a:cubicBezTo>
                    <a:pt x="60" y="103"/>
                    <a:pt x="51" y="92"/>
                    <a:pt x="37" y="82"/>
                  </a:cubicBezTo>
                  <a:cubicBezTo>
                    <a:pt x="24" y="72"/>
                    <a:pt x="11" y="62"/>
                    <a:pt x="7" y="56"/>
                  </a:cubicBezTo>
                  <a:cubicBezTo>
                    <a:pt x="2" y="51"/>
                    <a:pt x="0" y="48"/>
                    <a:pt x="4" y="39"/>
                  </a:cubicBezTo>
                  <a:cubicBezTo>
                    <a:pt x="9" y="31"/>
                    <a:pt x="10" y="30"/>
                    <a:pt x="16" y="23"/>
                  </a:cubicBezTo>
                  <a:cubicBezTo>
                    <a:pt x="22" y="17"/>
                    <a:pt x="23" y="15"/>
                    <a:pt x="27" y="8"/>
                  </a:cubicBezTo>
                  <a:cubicBezTo>
                    <a:pt x="31" y="2"/>
                    <a:pt x="34" y="0"/>
                    <a:pt x="35" y="4"/>
                  </a:cubicBezTo>
                  <a:close/>
                </a:path>
              </a:pathLst>
            </a:custGeom>
            <a:grpFill/>
            <a:ln>
              <a:noFill/>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endParaRPr lang="en-ZA" sz="1000" dirty="0">
                <a:solidFill>
                  <a:srgbClr val="C00000"/>
                </a:solidFill>
                <a:highlight>
                  <a:srgbClr val="FFFF00"/>
                </a:highlight>
                <a:latin typeface="Trebuchet MS" panose="020B0603020202020204" pitchFamily="34" charset="0"/>
              </a:endParaRPr>
            </a:p>
          </p:txBody>
        </p:sp>
        <p:sp>
          <p:nvSpPr>
            <p:cNvPr id="204" name="Freeform 49">
              <a:extLst>
                <a:ext uri="{FF2B5EF4-FFF2-40B4-BE49-F238E27FC236}">
                  <a16:creationId xmlns:a16="http://schemas.microsoft.com/office/drawing/2014/main" id="{89D06393-24DF-47BD-8A14-1A28E92198E5}"/>
                </a:ext>
              </a:extLst>
            </p:cNvPr>
            <p:cNvSpPr>
              <a:spLocks/>
            </p:cNvSpPr>
            <p:nvPr/>
          </p:nvSpPr>
          <p:spPr bwMode="auto">
            <a:xfrm>
              <a:off x="10331450" y="2701926"/>
              <a:ext cx="663575" cy="877888"/>
            </a:xfrm>
            <a:custGeom>
              <a:avLst/>
              <a:gdLst>
                <a:gd name="T0" fmla="*/ 3 w 176"/>
                <a:gd name="T1" fmla="*/ 28 h 234"/>
                <a:gd name="T2" fmla="*/ 9 w 176"/>
                <a:gd name="T3" fmla="*/ 11 h 234"/>
                <a:gd name="T4" fmla="*/ 28 w 176"/>
                <a:gd name="T5" fmla="*/ 9 h 234"/>
                <a:gd name="T6" fmla="*/ 40 w 176"/>
                <a:gd name="T7" fmla="*/ 7 h 234"/>
                <a:gd name="T8" fmla="*/ 37 w 176"/>
                <a:gd name="T9" fmla="*/ 12 h 234"/>
                <a:gd name="T10" fmla="*/ 38 w 176"/>
                <a:gd name="T11" fmla="*/ 12 h 234"/>
                <a:gd name="T12" fmla="*/ 73 w 176"/>
                <a:gd name="T13" fmla="*/ 3 h 234"/>
                <a:gd name="T14" fmla="*/ 96 w 176"/>
                <a:gd name="T15" fmla="*/ 0 h 234"/>
                <a:gd name="T16" fmla="*/ 117 w 176"/>
                <a:gd name="T17" fmla="*/ 3 h 234"/>
                <a:gd name="T18" fmla="*/ 130 w 176"/>
                <a:gd name="T19" fmla="*/ 16 h 234"/>
                <a:gd name="T20" fmla="*/ 134 w 176"/>
                <a:gd name="T21" fmla="*/ 29 h 234"/>
                <a:gd name="T22" fmla="*/ 144 w 176"/>
                <a:gd name="T23" fmla="*/ 61 h 234"/>
                <a:gd name="T24" fmla="*/ 145 w 176"/>
                <a:gd name="T25" fmla="*/ 78 h 234"/>
                <a:gd name="T26" fmla="*/ 149 w 176"/>
                <a:gd name="T27" fmla="*/ 93 h 234"/>
                <a:gd name="T28" fmla="*/ 152 w 176"/>
                <a:gd name="T29" fmla="*/ 109 h 234"/>
                <a:gd name="T30" fmla="*/ 156 w 176"/>
                <a:gd name="T31" fmla="*/ 125 h 234"/>
                <a:gd name="T32" fmla="*/ 165 w 176"/>
                <a:gd name="T33" fmla="*/ 154 h 234"/>
                <a:gd name="T34" fmla="*/ 168 w 176"/>
                <a:gd name="T35" fmla="*/ 169 h 234"/>
                <a:gd name="T36" fmla="*/ 171 w 176"/>
                <a:gd name="T37" fmla="*/ 184 h 234"/>
                <a:gd name="T38" fmla="*/ 174 w 176"/>
                <a:gd name="T39" fmla="*/ 199 h 234"/>
                <a:gd name="T40" fmla="*/ 174 w 176"/>
                <a:gd name="T41" fmla="*/ 206 h 234"/>
                <a:gd name="T42" fmla="*/ 166 w 176"/>
                <a:gd name="T43" fmla="*/ 207 h 234"/>
                <a:gd name="T44" fmla="*/ 132 w 176"/>
                <a:gd name="T45" fmla="*/ 208 h 234"/>
                <a:gd name="T46" fmla="*/ 101 w 176"/>
                <a:gd name="T47" fmla="*/ 217 h 234"/>
                <a:gd name="T48" fmla="*/ 72 w 176"/>
                <a:gd name="T49" fmla="*/ 227 h 234"/>
                <a:gd name="T50" fmla="*/ 57 w 176"/>
                <a:gd name="T51" fmla="*/ 232 h 234"/>
                <a:gd name="T52" fmla="*/ 41 w 176"/>
                <a:gd name="T53" fmla="*/ 234 h 234"/>
                <a:gd name="T54" fmla="*/ 40 w 176"/>
                <a:gd name="T55" fmla="*/ 219 h 234"/>
                <a:gd name="T56" fmla="*/ 40 w 176"/>
                <a:gd name="T57" fmla="*/ 210 h 234"/>
                <a:gd name="T58" fmla="*/ 40 w 176"/>
                <a:gd name="T59" fmla="*/ 202 h 234"/>
                <a:gd name="T60" fmla="*/ 41 w 176"/>
                <a:gd name="T61" fmla="*/ 194 h 234"/>
                <a:gd name="T62" fmla="*/ 39 w 176"/>
                <a:gd name="T63" fmla="*/ 186 h 234"/>
                <a:gd name="T64" fmla="*/ 38 w 176"/>
                <a:gd name="T65" fmla="*/ 178 h 234"/>
                <a:gd name="T66" fmla="*/ 34 w 176"/>
                <a:gd name="T67" fmla="*/ 171 h 234"/>
                <a:gd name="T68" fmla="*/ 29 w 176"/>
                <a:gd name="T69" fmla="*/ 153 h 234"/>
                <a:gd name="T70" fmla="*/ 19 w 176"/>
                <a:gd name="T71" fmla="*/ 106 h 234"/>
                <a:gd name="T72" fmla="*/ 9 w 176"/>
                <a:gd name="T73" fmla="*/ 57 h 234"/>
                <a:gd name="T74" fmla="*/ 7 w 176"/>
                <a:gd name="T75" fmla="*/ 61 h 234"/>
                <a:gd name="T76" fmla="*/ 2 w 176"/>
                <a:gd name="T77" fmla="*/ 36 h 234"/>
                <a:gd name="T78" fmla="*/ 3 w 176"/>
                <a:gd name="T79" fmla="*/ 28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6" h="234">
                  <a:moveTo>
                    <a:pt x="3" y="28"/>
                  </a:moveTo>
                  <a:cubicBezTo>
                    <a:pt x="1" y="21"/>
                    <a:pt x="0" y="13"/>
                    <a:pt x="9" y="11"/>
                  </a:cubicBezTo>
                  <a:cubicBezTo>
                    <a:pt x="15" y="10"/>
                    <a:pt x="21" y="9"/>
                    <a:pt x="28" y="9"/>
                  </a:cubicBezTo>
                  <a:cubicBezTo>
                    <a:pt x="31" y="9"/>
                    <a:pt x="37" y="10"/>
                    <a:pt x="40" y="7"/>
                  </a:cubicBezTo>
                  <a:cubicBezTo>
                    <a:pt x="37" y="12"/>
                    <a:pt x="37" y="12"/>
                    <a:pt x="37" y="12"/>
                  </a:cubicBezTo>
                  <a:cubicBezTo>
                    <a:pt x="38" y="12"/>
                    <a:pt x="38" y="12"/>
                    <a:pt x="38" y="12"/>
                  </a:cubicBezTo>
                  <a:cubicBezTo>
                    <a:pt x="49" y="8"/>
                    <a:pt x="61" y="3"/>
                    <a:pt x="73" y="3"/>
                  </a:cubicBezTo>
                  <a:cubicBezTo>
                    <a:pt x="81" y="2"/>
                    <a:pt x="88" y="0"/>
                    <a:pt x="96" y="0"/>
                  </a:cubicBezTo>
                  <a:cubicBezTo>
                    <a:pt x="102" y="0"/>
                    <a:pt x="111" y="0"/>
                    <a:pt x="117" y="3"/>
                  </a:cubicBezTo>
                  <a:cubicBezTo>
                    <a:pt x="121" y="5"/>
                    <a:pt x="127" y="12"/>
                    <a:pt x="130" y="16"/>
                  </a:cubicBezTo>
                  <a:cubicBezTo>
                    <a:pt x="132" y="20"/>
                    <a:pt x="133" y="25"/>
                    <a:pt x="134" y="29"/>
                  </a:cubicBezTo>
                  <a:cubicBezTo>
                    <a:pt x="137" y="40"/>
                    <a:pt x="143" y="50"/>
                    <a:pt x="144" y="61"/>
                  </a:cubicBezTo>
                  <a:cubicBezTo>
                    <a:pt x="144" y="67"/>
                    <a:pt x="143" y="72"/>
                    <a:pt x="145" y="78"/>
                  </a:cubicBezTo>
                  <a:cubicBezTo>
                    <a:pt x="146" y="83"/>
                    <a:pt x="148" y="87"/>
                    <a:pt x="149" y="93"/>
                  </a:cubicBezTo>
                  <a:cubicBezTo>
                    <a:pt x="150" y="99"/>
                    <a:pt x="150" y="104"/>
                    <a:pt x="152" y="109"/>
                  </a:cubicBezTo>
                  <a:cubicBezTo>
                    <a:pt x="155" y="114"/>
                    <a:pt x="155" y="119"/>
                    <a:pt x="156" y="125"/>
                  </a:cubicBezTo>
                  <a:cubicBezTo>
                    <a:pt x="158" y="135"/>
                    <a:pt x="163" y="144"/>
                    <a:pt x="165" y="154"/>
                  </a:cubicBezTo>
                  <a:cubicBezTo>
                    <a:pt x="166" y="159"/>
                    <a:pt x="167" y="164"/>
                    <a:pt x="168" y="169"/>
                  </a:cubicBezTo>
                  <a:cubicBezTo>
                    <a:pt x="170" y="174"/>
                    <a:pt x="172" y="179"/>
                    <a:pt x="171" y="184"/>
                  </a:cubicBezTo>
                  <a:cubicBezTo>
                    <a:pt x="171" y="188"/>
                    <a:pt x="173" y="194"/>
                    <a:pt x="174" y="199"/>
                  </a:cubicBezTo>
                  <a:cubicBezTo>
                    <a:pt x="174" y="201"/>
                    <a:pt x="176" y="204"/>
                    <a:pt x="174" y="206"/>
                  </a:cubicBezTo>
                  <a:cubicBezTo>
                    <a:pt x="173" y="207"/>
                    <a:pt x="168" y="207"/>
                    <a:pt x="166" y="207"/>
                  </a:cubicBezTo>
                  <a:cubicBezTo>
                    <a:pt x="155" y="208"/>
                    <a:pt x="144" y="206"/>
                    <a:pt x="132" y="208"/>
                  </a:cubicBezTo>
                  <a:cubicBezTo>
                    <a:pt x="122" y="209"/>
                    <a:pt x="112" y="215"/>
                    <a:pt x="101" y="217"/>
                  </a:cubicBezTo>
                  <a:cubicBezTo>
                    <a:pt x="91" y="219"/>
                    <a:pt x="81" y="223"/>
                    <a:pt x="72" y="227"/>
                  </a:cubicBezTo>
                  <a:cubicBezTo>
                    <a:pt x="67" y="229"/>
                    <a:pt x="62" y="231"/>
                    <a:pt x="57" y="232"/>
                  </a:cubicBezTo>
                  <a:cubicBezTo>
                    <a:pt x="52" y="233"/>
                    <a:pt x="46" y="234"/>
                    <a:pt x="41" y="234"/>
                  </a:cubicBezTo>
                  <a:cubicBezTo>
                    <a:pt x="41" y="229"/>
                    <a:pt x="40" y="224"/>
                    <a:pt x="40" y="219"/>
                  </a:cubicBezTo>
                  <a:cubicBezTo>
                    <a:pt x="40" y="216"/>
                    <a:pt x="40" y="213"/>
                    <a:pt x="40" y="210"/>
                  </a:cubicBezTo>
                  <a:cubicBezTo>
                    <a:pt x="40" y="207"/>
                    <a:pt x="39" y="205"/>
                    <a:pt x="40" y="202"/>
                  </a:cubicBezTo>
                  <a:cubicBezTo>
                    <a:pt x="40" y="199"/>
                    <a:pt x="41" y="197"/>
                    <a:pt x="41" y="194"/>
                  </a:cubicBezTo>
                  <a:cubicBezTo>
                    <a:pt x="41" y="191"/>
                    <a:pt x="40" y="189"/>
                    <a:pt x="39" y="186"/>
                  </a:cubicBezTo>
                  <a:cubicBezTo>
                    <a:pt x="39" y="183"/>
                    <a:pt x="39" y="180"/>
                    <a:pt x="38" y="178"/>
                  </a:cubicBezTo>
                  <a:cubicBezTo>
                    <a:pt x="37" y="176"/>
                    <a:pt x="36" y="173"/>
                    <a:pt x="34" y="171"/>
                  </a:cubicBezTo>
                  <a:cubicBezTo>
                    <a:pt x="32" y="165"/>
                    <a:pt x="30" y="159"/>
                    <a:pt x="29" y="153"/>
                  </a:cubicBezTo>
                  <a:cubicBezTo>
                    <a:pt x="26" y="137"/>
                    <a:pt x="21" y="122"/>
                    <a:pt x="19" y="106"/>
                  </a:cubicBezTo>
                  <a:cubicBezTo>
                    <a:pt x="16" y="89"/>
                    <a:pt x="13" y="73"/>
                    <a:pt x="9" y="57"/>
                  </a:cubicBezTo>
                  <a:cubicBezTo>
                    <a:pt x="7" y="61"/>
                    <a:pt x="7" y="61"/>
                    <a:pt x="7" y="61"/>
                  </a:cubicBezTo>
                  <a:cubicBezTo>
                    <a:pt x="5" y="53"/>
                    <a:pt x="1" y="45"/>
                    <a:pt x="2" y="36"/>
                  </a:cubicBezTo>
                  <a:cubicBezTo>
                    <a:pt x="2" y="34"/>
                    <a:pt x="2" y="31"/>
                    <a:pt x="3" y="28"/>
                  </a:cubicBezTo>
                  <a:close/>
                </a:path>
              </a:pathLst>
            </a:custGeom>
            <a:grpFill/>
            <a:ln>
              <a:noFill/>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endParaRPr lang="en-ZA" sz="1000" dirty="0">
                <a:solidFill>
                  <a:srgbClr val="C00000"/>
                </a:solidFill>
                <a:highlight>
                  <a:srgbClr val="FFFF00"/>
                </a:highlight>
                <a:latin typeface="Trebuchet MS" panose="020B0603020202020204" pitchFamily="34" charset="0"/>
              </a:endParaRPr>
            </a:p>
          </p:txBody>
        </p:sp>
        <p:sp>
          <p:nvSpPr>
            <p:cNvPr id="205" name="Freeform 50">
              <a:extLst>
                <a:ext uri="{FF2B5EF4-FFF2-40B4-BE49-F238E27FC236}">
                  <a16:creationId xmlns:a16="http://schemas.microsoft.com/office/drawing/2014/main" id="{4C327525-AC5E-445D-A28F-720809C6A42D}"/>
                </a:ext>
              </a:extLst>
            </p:cNvPr>
            <p:cNvSpPr>
              <a:spLocks/>
            </p:cNvSpPr>
            <p:nvPr/>
          </p:nvSpPr>
          <p:spPr bwMode="auto">
            <a:xfrm>
              <a:off x="10429875" y="2701926"/>
              <a:ext cx="438150" cy="877888"/>
            </a:xfrm>
            <a:custGeom>
              <a:avLst/>
              <a:gdLst>
                <a:gd name="T0" fmla="*/ 5 w 116"/>
                <a:gd name="T1" fmla="*/ 119 h 234"/>
                <a:gd name="T2" fmla="*/ 26 w 116"/>
                <a:gd name="T3" fmla="*/ 55 h 234"/>
                <a:gd name="T4" fmla="*/ 69 w 116"/>
                <a:gd name="T5" fmla="*/ 0 h 234"/>
                <a:gd name="T6" fmla="*/ 91 w 116"/>
                <a:gd name="T7" fmla="*/ 3 h 234"/>
                <a:gd name="T8" fmla="*/ 91 w 116"/>
                <a:gd name="T9" fmla="*/ 24 h 234"/>
                <a:gd name="T10" fmla="*/ 76 w 116"/>
                <a:gd name="T11" fmla="*/ 42 h 234"/>
                <a:gd name="T12" fmla="*/ 102 w 116"/>
                <a:gd name="T13" fmla="*/ 48 h 234"/>
                <a:gd name="T14" fmla="*/ 60 w 116"/>
                <a:gd name="T15" fmla="*/ 54 h 234"/>
                <a:gd name="T16" fmla="*/ 97 w 116"/>
                <a:gd name="T17" fmla="*/ 58 h 234"/>
                <a:gd name="T18" fmla="*/ 81 w 116"/>
                <a:gd name="T19" fmla="*/ 61 h 234"/>
                <a:gd name="T20" fmla="*/ 61 w 116"/>
                <a:gd name="T21" fmla="*/ 70 h 234"/>
                <a:gd name="T22" fmla="*/ 64 w 116"/>
                <a:gd name="T23" fmla="*/ 75 h 234"/>
                <a:gd name="T24" fmla="*/ 80 w 116"/>
                <a:gd name="T25" fmla="*/ 93 h 234"/>
                <a:gd name="T26" fmla="*/ 53 w 116"/>
                <a:gd name="T27" fmla="*/ 90 h 234"/>
                <a:gd name="T28" fmla="*/ 64 w 116"/>
                <a:gd name="T29" fmla="*/ 102 h 234"/>
                <a:gd name="T30" fmla="*/ 63 w 116"/>
                <a:gd name="T31" fmla="*/ 114 h 234"/>
                <a:gd name="T32" fmla="*/ 116 w 116"/>
                <a:gd name="T33" fmla="*/ 149 h 234"/>
                <a:gd name="T34" fmla="*/ 75 w 116"/>
                <a:gd name="T35" fmla="*/ 130 h 234"/>
                <a:gd name="T36" fmla="*/ 48 w 116"/>
                <a:gd name="T37" fmla="*/ 119 h 234"/>
                <a:gd name="T38" fmla="*/ 80 w 116"/>
                <a:gd name="T39" fmla="*/ 160 h 234"/>
                <a:gd name="T40" fmla="*/ 115 w 116"/>
                <a:gd name="T41" fmla="*/ 186 h 234"/>
                <a:gd name="T42" fmla="*/ 81 w 116"/>
                <a:gd name="T43" fmla="*/ 170 h 234"/>
                <a:gd name="T44" fmla="*/ 41 w 116"/>
                <a:gd name="T45" fmla="*/ 153 h 234"/>
                <a:gd name="T46" fmla="*/ 48 w 116"/>
                <a:gd name="T47" fmla="*/ 184 h 234"/>
                <a:gd name="T48" fmla="*/ 65 w 116"/>
                <a:gd name="T49" fmla="*/ 205 h 234"/>
                <a:gd name="T50" fmla="*/ 67 w 116"/>
                <a:gd name="T51" fmla="*/ 219 h 234"/>
                <a:gd name="T52" fmla="*/ 31 w 116"/>
                <a:gd name="T53" fmla="*/ 232 h 234"/>
                <a:gd name="T54" fmla="*/ 14 w 116"/>
                <a:gd name="T55" fmla="*/ 219 h 234"/>
                <a:gd name="T56" fmla="*/ 14 w 116"/>
                <a:gd name="T57" fmla="*/ 202 h 234"/>
                <a:gd name="T58" fmla="*/ 13 w 116"/>
                <a:gd name="T59" fmla="*/ 186 h 234"/>
                <a:gd name="T60" fmla="*/ 8 w 116"/>
                <a:gd name="T61" fmla="*/ 171 h 234"/>
                <a:gd name="T62" fmla="*/ 0 w 116"/>
                <a:gd name="T63" fmla="*/ 139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6" h="234">
                  <a:moveTo>
                    <a:pt x="0" y="139"/>
                  </a:moveTo>
                  <a:cubicBezTo>
                    <a:pt x="2" y="132"/>
                    <a:pt x="3" y="126"/>
                    <a:pt x="5" y="119"/>
                  </a:cubicBezTo>
                  <a:cubicBezTo>
                    <a:pt x="9" y="106"/>
                    <a:pt x="13" y="92"/>
                    <a:pt x="17" y="79"/>
                  </a:cubicBezTo>
                  <a:cubicBezTo>
                    <a:pt x="26" y="55"/>
                    <a:pt x="26" y="55"/>
                    <a:pt x="26" y="55"/>
                  </a:cubicBezTo>
                  <a:cubicBezTo>
                    <a:pt x="32" y="42"/>
                    <a:pt x="37" y="30"/>
                    <a:pt x="47" y="20"/>
                  </a:cubicBezTo>
                  <a:cubicBezTo>
                    <a:pt x="52" y="13"/>
                    <a:pt x="60" y="5"/>
                    <a:pt x="69" y="0"/>
                  </a:cubicBezTo>
                  <a:cubicBezTo>
                    <a:pt x="70" y="0"/>
                    <a:pt x="70" y="0"/>
                    <a:pt x="70" y="0"/>
                  </a:cubicBezTo>
                  <a:cubicBezTo>
                    <a:pt x="76" y="0"/>
                    <a:pt x="85" y="0"/>
                    <a:pt x="91" y="3"/>
                  </a:cubicBezTo>
                  <a:cubicBezTo>
                    <a:pt x="93" y="4"/>
                    <a:pt x="95" y="6"/>
                    <a:pt x="97" y="8"/>
                  </a:cubicBezTo>
                  <a:cubicBezTo>
                    <a:pt x="96" y="14"/>
                    <a:pt x="94" y="19"/>
                    <a:pt x="91" y="24"/>
                  </a:cubicBezTo>
                  <a:cubicBezTo>
                    <a:pt x="89" y="28"/>
                    <a:pt x="87" y="31"/>
                    <a:pt x="84" y="33"/>
                  </a:cubicBezTo>
                  <a:cubicBezTo>
                    <a:pt x="81" y="36"/>
                    <a:pt x="77" y="38"/>
                    <a:pt x="76" y="42"/>
                  </a:cubicBezTo>
                  <a:cubicBezTo>
                    <a:pt x="79" y="40"/>
                    <a:pt x="85" y="42"/>
                    <a:pt x="89" y="43"/>
                  </a:cubicBezTo>
                  <a:cubicBezTo>
                    <a:pt x="93" y="44"/>
                    <a:pt x="99" y="45"/>
                    <a:pt x="102" y="48"/>
                  </a:cubicBezTo>
                  <a:cubicBezTo>
                    <a:pt x="94" y="49"/>
                    <a:pt x="85" y="47"/>
                    <a:pt x="77" y="47"/>
                  </a:cubicBezTo>
                  <a:cubicBezTo>
                    <a:pt x="73" y="47"/>
                    <a:pt x="62" y="49"/>
                    <a:pt x="60" y="54"/>
                  </a:cubicBezTo>
                  <a:cubicBezTo>
                    <a:pt x="57" y="59"/>
                    <a:pt x="74" y="57"/>
                    <a:pt x="77" y="56"/>
                  </a:cubicBezTo>
                  <a:cubicBezTo>
                    <a:pt x="82" y="56"/>
                    <a:pt x="94" y="54"/>
                    <a:pt x="97" y="58"/>
                  </a:cubicBezTo>
                  <a:cubicBezTo>
                    <a:pt x="98" y="58"/>
                    <a:pt x="98" y="58"/>
                    <a:pt x="99" y="58"/>
                  </a:cubicBezTo>
                  <a:cubicBezTo>
                    <a:pt x="95" y="63"/>
                    <a:pt x="86" y="61"/>
                    <a:pt x="81" y="61"/>
                  </a:cubicBezTo>
                  <a:cubicBezTo>
                    <a:pt x="75" y="61"/>
                    <a:pt x="68" y="59"/>
                    <a:pt x="63" y="62"/>
                  </a:cubicBezTo>
                  <a:cubicBezTo>
                    <a:pt x="60" y="64"/>
                    <a:pt x="57" y="67"/>
                    <a:pt x="61" y="70"/>
                  </a:cubicBezTo>
                  <a:cubicBezTo>
                    <a:pt x="65" y="72"/>
                    <a:pt x="71" y="72"/>
                    <a:pt x="76" y="74"/>
                  </a:cubicBezTo>
                  <a:cubicBezTo>
                    <a:pt x="72" y="75"/>
                    <a:pt x="68" y="74"/>
                    <a:pt x="64" y="75"/>
                  </a:cubicBezTo>
                  <a:cubicBezTo>
                    <a:pt x="62" y="75"/>
                    <a:pt x="56" y="76"/>
                    <a:pt x="55" y="79"/>
                  </a:cubicBezTo>
                  <a:cubicBezTo>
                    <a:pt x="54" y="87"/>
                    <a:pt x="75" y="90"/>
                    <a:pt x="80" y="93"/>
                  </a:cubicBezTo>
                  <a:cubicBezTo>
                    <a:pt x="77" y="94"/>
                    <a:pt x="71" y="93"/>
                    <a:pt x="69" y="93"/>
                  </a:cubicBezTo>
                  <a:cubicBezTo>
                    <a:pt x="63" y="92"/>
                    <a:pt x="58" y="90"/>
                    <a:pt x="53" y="90"/>
                  </a:cubicBezTo>
                  <a:cubicBezTo>
                    <a:pt x="57" y="101"/>
                    <a:pt x="70" y="97"/>
                    <a:pt x="77" y="102"/>
                  </a:cubicBezTo>
                  <a:cubicBezTo>
                    <a:pt x="75" y="105"/>
                    <a:pt x="67" y="102"/>
                    <a:pt x="64" y="102"/>
                  </a:cubicBezTo>
                  <a:cubicBezTo>
                    <a:pt x="61" y="102"/>
                    <a:pt x="58" y="101"/>
                    <a:pt x="54" y="101"/>
                  </a:cubicBezTo>
                  <a:cubicBezTo>
                    <a:pt x="53" y="104"/>
                    <a:pt x="61" y="111"/>
                    <a:pt x="63" y="114"/>
                  </a:cubicBezTo>
                  <a:cubicBezTo>
                    <a:pt x="68" y="119"/>
                    <a:pt x="75" y="123"/>
                    <a:pt x="81" y="126"/>
                  </a:cubicBezTo>
                  <a:cubicBezTo>
                    <a:pt x="93" y="133"/>
                    <a:pt x="107" y="139"/>
                    <a:pt x="116" y="149"/>
                  </a:cubicBezTo>
                  <a:cubicBezTo>
                    <a:pt x="111" y="148"/>
                    <a:pt x="106" y="144"/>
                    <a:pt x="101" y="142"/>
                  </a:cubicBezTo>
                  <a:cubicBezTo>
                    <a:pt x="92" y="137"/>
                    <a:pt x="83" y="134"/>
                    <a:pt x="75" y="130"/>
                  </a:cubicBezTo>
                  <a:cubicBezTo>
                    <a:pt x="69" y="127"/>
                    <a:pt x="63" y="125"/>
                    <a:pt x="58" y="122"/>
                  </a:cubicBezTo>
                  <a:cubicBezTo>
                    <a:pt x="55" y="121"/>
                    <a:pt x="51" y="119"/>
                    <a:pt x="48" y="119"/>
                  </a:cubicBezTo>
                  <a:cubicBezTo>
                    <a:pt x="46" y="125"/>
                    <a:pt x="54" y="133"/>
                    <a:pt x="58" y="138"/>
                  </a:cubicBezTo>
                  <a:cubicBezTo>
                    <a:pt x="65" y="146"/>
                    <a:pt x="71" y="153"/>
                    <a:pt x="80" y="160"/>
                  </a:cubicBezTo>
                  <a:cubicBezTo>
                    <a:pt x="86" y="164"/>
                    <a:pt x="94" y="167"/>
                    <a:pt x="100" y="172"/>
                  </a:cubicBezTo>
                  <a:cubicBezTo>
                    <a:pt x="105" y="177"/>
                    <a:pt x="110" y="182"/>
                    <a:pt x="115" y="186"/>
                  </a:cubicBezTo>
                  <a:cubicBezTo>
                    <a:pt x="111" y="187"/>
                    <a:pt x="107" y="184"/>
                    <a:pt x="103" y="182"/>
                  </a:cubicBezTo>
                  <a:cubicBezTo>
                    <a:pt x="96" y="178"/>
                    <a:pt x="88" y="174"/>
                    <a:pt x="81" y="170"/>
                  </a:cubicBezTo>
                  <a:cubicBezTo>
                    <a:pt x="70" y="165"/>
                    <a:pt x="61" y="159"/>
                    <a:pt x="50" y="155"/>
                  </a:cubicBezTo>
                  <a:cubicBezTo>
                    <a:pt x="48" y="154"/>
                    <a:pt x="43" y="152"/>
                    <a:pt x="41" y="153"/>
                  </a:cubicBezTo>
                  <a:cubicBezTo>
                    <a:pt x="38" y="154"/>
                    <a:pt x="39" y="159"/>
                    <a:pt x="39" y="161"/>
                  </a:cubicBezTo>
                  <a:cubicBezTo>
                    <a:pt x="39" y="170"/>
                    <a:pt x="43" y="177"/>
                    <a:pt x="48" y="184"/>
                  </a:cubicBezTo>
                  <a:cubicBezTo>
                    <a:pt x="51" y="189"/>
                    <a:pt x="55" y="193"/>
                    <a:pt x="59" y="197"/>
                  </a:cubicBezTo>
                  <a:cubicBezTo>
                    <a:pt x="61" y="200"/>
                    <a:pt x="64" y="202"/>
                    <a:pt x="65" y="205"/>
                  </a:cubicBezTo>
                  <a:cubicBezTo>
                    <a:pt x="66" y="208"/>
                    <a:pt x="66" y="212"/>
                    <a:pt x="66" y="215"/>
                  </a:cubicBezTo>
                  <a:cubicBezTo>
                    <a:pt x="67" y="216"/>
                    <a:pt x="67" y="218"/>
                    <a:pt x="67" y="219"/>
                  </a:cubicBezTo>
                  <a:cubicBezTo>
                    <a:pt x="60" y="221"/>
                    <a:pt x="53" y="224"/>
                    <a:pt x="46" y="227"/>
                  </a:cubicBezTo>
                  <a:cubicBezTo>
                    <a:pt x="41" y="229"/>
                    <a:pt x="36" y="231"/>
                    <a:pt x="31" y="232"/>
                  </a:cubicBezTo>
                  <a:cubicBezTo>
                    <a:pt x="26" y="233"/>
                    <a:pt x="20" y="234"/>
                    <a:pt x="15" y="234"/>
                  </a:cubicBezTo>
                  <a:cubicBezTo>
                    <a:pt x="15" y="229"/>
                    <a:pt x="14" y="224"/>
                    <a:pt x="14" y="219"/>
                  </a:cubicBezTo>
                  <a:cubicBezTo>
                    <a:pt x="14" y="216"/>
                    <a:pt x="14" y="213"/>
                    <a:pt x="14" y="210"/>
                  </a:cubicBezTo>
                  <a:cubicBezTo>
                    <a:pt x="14" y="207"/>
                    <a:pt x="13" y="205"/>
                    <a:pt x="14" y="202"/>
                  </a:cubicBezTo>
                  <a:cubicBezTo>
                    <a:pt x="14" y="199"/>
                    <a:pt x="15" y="197"/>
                    <a:pt x="15" y="194"/>
                  </a:cubicBezTo>
                  <a:cubicBezTo>
                    <a:pt x="15" y="191"/>
                    <a:pt x="14" y="189"/>
                    <a:pt x="13" y="186"/>
                  </a:cubicBezTo>
                  <a:cubicBezTo>
                    <a:pt x="13" y="183"/>
                    <a:pt x="13" y="180"/>
                    <a:pt x="12" y="178"/>
                  </a:cubicBezTo>
                  <a:cubicBezTo>
                    <a:pt x="11" y="176"/>
                    <a:pt x="10" y="173"/>
                    <a:pt x="8" y="171"/>
                  </a:cubicBezTo>
                  <a:cubicBezTo>
                    <a:pt x="6" y="165"/>
                    <a:pt x="4" y="159"/>
                    <a:pt x="3" y="153"/>
                  </a:cubicBezTo>
                  <a:cubicBezTo>
                    <a:pt x="2" y="148"/>
                    <a:pt x="1" y="143"/>
                    <a:pt x="0" y="139"/>
                  </a:cubicBezTo>
                  <a:close/>
                </a:path>
              </a:pathLst>
            </a:custGeom>
            <a:grpFill/>
            <a:ln>
              <a:noFill/>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endParaRPr lang="en-ZA" sz="1000" dirty="0">
                <a:solidFill>
                  <a:srgbClr val="C00000"/>
                </a:solidFill>
                <a:highlight>
                  <a:srgbClr val="FFFF00"/>
                </a:highlight>
                <a:latin typeface="Trebuchet MS" panose="020B0603020202020204" pitchFamily="34" charset="0"/>
              </a:endParaRPr>
            </a:p>
          </p:txBody>
        </p:sp>
        <p:sp>
          <p:nvSpPr>
            <p:cNvPr id="206" name="Freeform 51">
              <a:extLst>
                <a:ext uri="{FF2B5EF4-FFF2-40B4-BE49-F238E27FC236}">
                  <a16:creationId xmlns:a16="http://schemas.microsoft.com/office/drawing/2014/main" id="{4083F709-7601-4F6A-9FD2-BDA2A94AAC32}"/>
                </a:ext>
              </a:extLst>
            </p:cNvPr>
            <p:cNvSpPr>
              <a:spLocks/>
            </p:cNvSpPr>
            <p:nvPr/>
          </p:nvSpPr>
          <p:spPr bwMode="auto">
            <a:xfrm>
              <a:off x="9910763" y="2708276"/>
              <a:ext cx="760412" cy="890588"/>
            </a:xfrm>
            <a:custGeom>
              <a:avLst/>
              <a:gdLst>
                <a:gd name="T0" fmla="*/ 3 w 202"/>
                <a:gd name="T1" fmla="*/ 184 h 237"/>
                <a:gd name="T2" fmla="*/ 7 w 202"/>
                <a:gd name="T3" fmla="*/ 178 h 237"/>
                <a:gd name="T4" fmla="*/ 8 w 202"/>
                <a:gd name="T5" fmla="*/ 170 h 237"/>
                <a:gd name="T6" fmla="*/ 16 w 202"/>
                <a:gd name="T7" fmla="*/ 158 h 237"/>
                <a:gd name="T8" fmla="*/ 23 w 202"/>
                <a:gd name="T9" fmla="*/ 144 h 237"/>
                <a:gd name="T10" fmla="*/ 25 w 202"/>
                <a:gd name="T11" fmla="*/ 138 h 237"/>
                <a:gd name="T12" fmla="*/ 29 w 202"/>
                <a:gd name="T13" fmla="*/ 132 h 237"/>
                <a:gd name="T14" fmla="*/ 31 w 202"/>
                <a:gd name="T15" fmla="*/ 124 h 237"/>
                <a:gd name="T16" fmla="*/ 33 w 202"/>
                <a:gd name="T17" fmla="*/ 116 h 237"/>
                <a:gd name="T18" fmla="*/ 38 w 202"/>
                <a:gd name="T19" fmla="*/ 101 h 237"/>
                <a:gd name="T20" fmla="*/ 42 w 202"/>
                <a:gd name="T21" fmla="*/ 86 h 237"/>
                <a:gd name="T22" fmla="*/ 46 w 202"/>
                <a:gd name="T23" fmla="*/ 79 h 237"/>
                <a:gd name="T24" fmla="*/ 48 w 202"/>
                <a:gd name="T25" fmla="*/ 73 h 237"/>
                <a:gd name="T26" fmla="*/ 50 w 202"/>
                <a:gd name="T27" fmla="*/ 66 h 237"/>
                <a:gd name="T28" fmla="*/ 51 w 202"/>
                <a:gd name="T29" fmla="*/ 58 h 237"/>
                <a:gd name="T30" fmla="*/ 55 w 202"/>
                <a:gd name="T31" fmla="*/ 53 h 237"/>
                <a:gd name="T32" fmla="*/ 58 w 202"/>
                <a:gd name="T33" fmla="*/ 47 h 237"/>
                <a:gd name="T34" fmla="*/ 59 w 202"/>
                <a:gd name="T35" fmla="*/ 39 h 237"/>
                <a:gd name="T36" fmla="*/ 62 w 202"/>
                <a:gd name="T37" fmla="*/ 33 h 237"/>
                <a:gd name="T38" fmla="*/ 62 w 202"/>
                <a:gd name="T39" fmla="*/ 25 h 237"/>
                <a:gd name="T40" fmla="*/ 63 w 202"/>
                <a:gd name="T41" fmla="*/ 17 h 237"/>
                <a:gd name="T42" fmla="*/ 74 w 202"/>
                <a:gd name="T43" fmla="*/ 8 h 237"/>
                <a:gd name="T44" fmla="*/ 100 w 202"/>
                <a:gd name="T45" fmla="*/ 6 h 237"/>
                <a:gd name="T46" fmla="*/ 125 w 202"/>
                <a:gd name="T47" fmla="*/ 4 h 237"/>
                <a:gd name="T48" fmla="*/ 127 w 202"/>
                <a:gd name="T49" fmla="*/ 3 h 237"/>
                <a:gd name="T50" fmla="*/ 136 w 202"/>
                <a:gd name="T51" fmla="*/ 2 h 237"/>
                <a:gd name="T52" fmla="*/ 147 w 202"/>
                <a:gd name="T53" fmla="*/ 3 h 237"/>
                <a:gd name="T54" fmla="*/ 149 w 202"/>
                <a:gd name="T55" fmla="*/ 3 h 237"/>
                <a:gd name="T56" fmla="*/ 150 w 202"/>
                <a:gd name="T57" fmla="*/ 3 h 237"/>
                <a:gd name="T58" fmla="*/ 163 w 202"/>
                <a:gd name="T59" fmla="*/ 1 h 237"/>
                <a:gd name="T60" fmla="*/ 198 w 202"/>
                <a:gd name="T61" fmla="*/ 10 h 237"/>
                <a:gd name="T62" fmla="*/ 202 w 202"/>
                <a:gd name="T63" fmla="*/ 15 h 237"/>
                <a:gd name="T64" fmla="*/ 200 w 202"/>
                <a:gd name="T65" fmla="*/ 23 h 237"/>
                <a:gd name="T66" fmla="*/ 195 w 202"/>
                <a:gd name="T67" fmla="*/ 40 h 237"/>
                <a:gd name="T68" fmla="*/ 181 w 202"/>
                <a:gd name="T69" fmla="*/ 75 h 237"/>
                <a:gd name="T70" fmla="*/ 177 w 202"/>
                <a:gd name="T71" fmla="*/ 84 h 237"/>
                <a:gd name="T72" fmla="*/ 174 w 202"/>
                <a:gd name="T73" fmla="*/ 95 h 237"/>
                <a:gd name="T74" fmla="*/ 162 w 202"/>
                <a:gd name="T75" fmla="*/ 125 h 237"/>
                <a:gd name="T76" fmla="*/ 150 w 202"/>
                <a:gd name="T77" fmla="*/ 155 h 237"/>
                <a:gd name="T78" fmla="*/ 139 w 202"/>
                <a:gd name="T79" fmla="*/ 185 h 237"/>
                <a:gd name="T80" fmla="*/ 128 w 202"/>
                <a:gd name="T81" fmla="*/ 212 h 237"/>
                <a:gd name="T82" fmla="*/ 125 w 202"/>
                <a:gd name="T83" fmla="*/ 218 h 237"/>
                <a:gd name="T84" fmla="*/ 123 w 202"/>
                <a:gd name="T85" fmla="*/ 225 h 237"/>
                <a:gd name="T86" fmla="*/ 115 w 202"/>
                <a:gd name="T87" fmla="*/ 237 h 237"/>
                <a:gd name="T88" fmla="*/ 108 w 202"/>
                <a:gd name="T89" fmla="*/ 234 h 237"/>
                <a:gd name="T90" fmla="*/ 100 w 202"/>
                <a:gd name="T91" fmla="*/ 233 h 237"/>
                <a:gd name="T92" fmla="*/ 84 w 202"/>
                <a:gd name="T93" fmla="*/ 228 h 237"/>
                <a:gd name="T94" fmla="*/ 54 w 202"/>
                <a:gd name="T95" fmla="*/ 216 h 237"/>
                <a:gd name="T96" fmla="*/ 21 w 202"/>
                <a:gd name="T97" fmla="*/ 204 h 237"/>
                <a:gd name="T98" fmla="*/ 6 w 202"/>
                <a:gd name="T99" fmla="*/ 196 h 237"/>
                <a:gd name="T100" fmla="*/ 3 w 202"/>
                <a:gd name="T101" fmla="*/ 184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2" h="237">
                  <a:moveTo>
                    <a:pt x="3" y="184"/>
                  </a:moveTo>
                  <a:cubicBezTo>
                    <a:pt x="5" y="183"/>
                    <a:pt x="6" y="181"/>
                    <a:pt x="7" y="178"/>
                  </a:cubicBezTo>
                  <a:cubicBezTo>
                    <a:pt x="8" y="176"/>
                    <a:pt x="7" y="173"/>
                    <a:pt x="8" y="170"/>
                  </a:cubicBezTo>
                  <a:cubicBezTo>
                    <a:pt x="11" y="166"/>
                    <a:pt x="14" y="162"/>
                    <a:pt x="16" y="158"/>
                  </a:cubicBezTo>
                  <a:cubicBezTo>
                    <a:pt x="17" y="153"/>
                    <a:pt x="20" y="148"/>
                    <a:pt x="23" y="144"/>
                  </a:cubicBezTo>
                  <a:cubicBezTo>
                    <a:pt x="24" y="142"/>
                    <a:pt x="24" y="140"/>
                    <a:pt x="25" y="138"/>
                  </a:cubicBezTo>
                  <a:cubicBezTo>
                    <a:pt x="27" y="135"/>
                    <a:pt x="28" y="134"/>
                    <a:pt x="29" y="132"/>
                  </a:cubicBezTo>
                  <a:cubicBezTo>
                    <a:pt x="29" y="128"/>
                    <a:pt x="29" y="127"/>
                    <a:pt x="31" y="124"/>
                  </a:cubicBezTo>
                  <a:cubicBezTo>
                    <a:pt x="32" y="121"/>
                    <a:pt x="32" y="119"/>
                    <a:pt x="33" y="116"/>
                  </a:cubicBezTo>
                  <a:cubicBezTo>
                    <a:pt x="35" y="111"/>
                    <a:pt x="36" y="106"/>
                    <a:pt x="38" y="101"/>
                  </a:cubicBezTo>
                  <a:cubicBezTo>
                    <a:pt x="39" y="96"/>
                    <a:pt x="40" y="91"/>
                    <a:pt x="42" y="86"/>
                  </a:cubicBezTo>
                  <a:cubicBezTo>
                    <a:pt x="43" y="84"/>
                    <a:pt x="45" y="82"/>
                    <a:pt x="46" y="79"/>
                  </a:cubicBezTo>
                  <a:cubicBezTo>
                    <a:pt x="47" y="77"/>
                    <a:pt x="47" y="75"/>
                    <a:pt x="48" y="73"/>
                  </a:cubicBezTo>
                  <a:cubicBezTo>
                    <a:pt x="49" y="70"/>
                    <a:pt x="50" y="69"/>
                    <a:pt x="50" y="66"/>
                  </a:cubicBezTo>
                  <a:cubicBezTo>
                    <a:pt x="50" y="63"/>
                    <a:pt x="50" y="61"/>
                    <a:pt x="51" y="58"/>
                  </a:cubicBezTo>
                  <a:cubicBezTo>
                    <a:pt x="51" y="56"/>
                    <a:pt x="53" y="54"/>
                    <a:pt x="55" y="53"/>
                  </a:cubicBezTo>
                  <a:cubicBezTo>
                    <a:pt x="57" y="51"/>
                    <a:pt x="58" y="50"/>
                    <a:pt x="58" y="47"/>
                  </a:cubicBezTo>
                  <a:cubicBezTo>
                    <a:pt x="58" y="44"/>
                    <a:pt x="58" y="41"/>
                    <a:pt x="59" y="39"/>
                  </a:cubicBezTo>
                  <a:cubicBezTo>
                    <a:pt x="59" y="36"/>
                    <a:pt x="61" y="35"/>
                    <a:pt x="62" y="33"/>
                  </a:cubicBezTo>
                  <a:cubicBezTo>
                    <a:pt x="63" y="30"/>
                    <a:pt x="62" y="28"/>
                    <a:pt x="62" y="25"/>
                  </a:cubicBezTo>
                  <a:cubicBezTo>
                    <a:pt x="61" y="22"/>
                    <a:pt x="62" y="19"/>
                    <a:pt x="63" y="17"/>
                  </a:cubicBezTo>
                  <a:cubicBezTo>
                    <a:pt x="65" y="12"/>
                    <a:pt x="69" y="8"/>
                    <a:pt x="74" y="8"/>
                  </a:cubicBezTo>
                  <a:cubicBezTo>
                    <a:pt x="82" y="7"/>
                    <a:pt x="91" y="7"/>
                    <a:pt x="100" y="6"/>
                  </a:cubicBezTo>
                  <a:cubicBezTo>
                    <a:pt x="108" y="4"/>
                    <a:pt x="116" y="4"/>
                    <a:pt x="125" y="4"/>
                  </a:cubicBezTo>
                  <a:cubicBezTo>
                    <a:pt x="126" y="3"/>
                    <a:pt x="126" y="3"/>
                    <a:pt x="127" y="3"/>
                  </a:cubicBezTo>
                  <a:cubicBezTo>
                    <a:pt x="130" y="2"/>
                    <a:pt x="133" y="2"/>
                    <a:pt x="136" y="2"/>
                  </a:cubicBezTo>
                  <a:cubicBezTo>
                    <a:pt x="140" y="2"/>
                    <a:pt x="143" y="3"/>
                    <a:pt x="147" y="3"/>
                  </a:cubicBezTo>
                  <a:cubicBezTo>
                    <a:pt x="148" y="3"/>
                    <a:pt x="148" y="3"/>
                    <a:pt x="149" y="3"/>
                  </a:cubicBezTo>
                  <a:cubicBezTo>
                    <a:pt x="149" y="3"/>
                    <a:pt x="150" y="3"/>
                    <a:pt x="150" y="3"/>
                  </a:cubicBezTo>
                  <a:cubicBezTo>
                    <a:pt x="154" y="3"/>
                    <a:pt x="159" y="2"/>
                    <a:pt x="163" y="1"/>
                  </a:cubicBezTo>
                  <a:cubicBezTo>
                    <a:pt x="175" y="0"/>
                    <a:pt x="187" y="5"/>
                    <a:pt x="198" y="10"/>
                  </a:cubicBezTo>
                  <a:cubicBezTo>
                    <a:pt x="200" y="11"/>
                    <a:pt x="202" y="12"/>
                    <a:pt x="202" y="15"/>
                  </a:cubicBezTo>
                  <a:cubicBezTo>
                    <a:pt x="202" y="17"/>
                    <a:pt x="201" y="21"/>
                    <a:pt x="200" y="23"/>
                  </a:cubicBezTo>
                  <a:cubicBezTo>
                    <a:pt x="199" y="29"/>
                    <a:pt x="197" y="34"/>
                    <a:pt x="195" y="40"/>
                  </a:cubicBezTo>
                  <a:cubicBezTo>
                    <a:pt x="190" y="51"/>
                    <a:pt x="185" y="63"/>
                    <a:pt x="181" y="75"/>
                  </a:cubicBezTo>
                  <a:cubicBezTo>
                    <a:pt x="180" y="78"/>
                    <a:pt x="179" y="81"/>
                    <a:pt x="177" y="84"/>
                  </a:cubicBezTo>
                  <a:cubicBezTo>
                    <a:pt x="176" y="88"/>
                    <a:pt x="175" y="91"/>
                    <a:pt x="174" y="95"/>
                  </a:cubicBezTo>
                  <a:cubicBezTo>
                    <a:pt x="170" y="105"/>
                    <a:pt x="167" y="116"/>
                    <a:pt x="162" y="125"/>
                  </a:cubicBezTo>
                  <a:cubicBezTo>
                    <a:pt x="158" y="135"/>
                    <a:pt x="153" y="145"/>
                    <a:pt x="150" y="155"/>
                  </a:cubicBezTo>
                  <a:cubicBezTo>
                    <a:pt x="147" y="165"/>
                    <a:pt x="142" y="175"/>
                    <a:pt x="139" y="185"/>
                  </a:cubicBezTo>
                  <a:cubicBezTo>
                    <a:pt x="136" y="194"/>
                    <a:pt x="131" y="203"/>
                    <a:pt x="128" y="212"/>
                  </a:cubicBezTo>
                  <a:cubicBezTo>
                    <a:pt x="127" y="214"/>
                    <a:pt x="126" y="216"/>
                    <a:pt x="125" y="218"/>
                  </a:cubicBezTo>
                  <a:cubicBezTo>
                    <a:pt x="124" y="221"/>
                    <a:pt x="123" y="223"/>
                    <a:pt x="123" y="225"/>
                  </a:cubicBezTo>
                  <a:cubicBezTo>
                    <a:pt x="122" y="228"/>
                    <a:pt x="118" y="236"/>
                    <a:pt x="115" y="237"/>
                  </a:cubicBezTo>
                  <a:cubicBezTo>
                    <a:pt x="113" y="237"/>
                    <a:pt x="109" y="235"/>
                    <a:pt x="108" y="234"/>
                  </a:cubicBezTo>
                  <a:cubicBezTo>
                    <a:pt x="105" y="233"/>
                    <a:pt x="102" y="233"/>
                    <a:pt x="100" y="233"/>
                  </a:cubicBezTo>
                  <a:cubicBezTo>
                    <a:pt x="94" y="232"/>
                    <a:pt x="89" y="230"/>
                    <a:pt x="84" y="228"/>
                  </a:cubicBezTo>
                  <a:cubicBezTo>
                    <a:pt x="73" y="225"/>
                    <a:pt x="64" y="220"/>
                    <a:pt x="54" y="216"/>
                  </a:cubicBezTo>
                  <a:cubicBezTo>
                    <a:pt x="43" y="211"/>
                    <a:pt x="32" y="209"/>
                    <a:pt x="21" y="204"/>
                  </a:cubicBezTo>
                  <a:cubicBezTo>
                    <a:pt x="16" y="202"/>
                    <a:pt x="10" y="200"/>
                    <a:pt x="6" y="196"/>
                  </a:cubicBezTo>
                  <a:cubicBezTo>
                    <a:pt x="1" y="192"/>
                    <a:pt x="0" y="189"/>
                    <a:pt x="3" y="184"/>
                  </a:cubicBezTo>
                  <a:close/>
                </a:path>
              </a:pathLst>
            </a:custGeom>
            <a:grpFill/>
            <a:ln>
              <a:noFill/>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endParaRPr lang="en-ZA" sz="1000" dirty="0">
                <a:solidFill>
                  <a:srgbClr val="C00000"/>
                </a:solidFill>
                <a:highlight>
                  <a:srgbClr val="FFFF00"/>
                </a:highlight>
                <a:latin typeface="Trebuchet MS" panose="020B0603020202020204" pitchFamily="34" charset="0"/>
              </a:endParaRPr>
            </a:p>
          </p:txBody>
        </p:sp>
        <p:sp>
          <p:nvSpPr>
            <p:cNvPr id="207" name="Freeform 52">
              <a:extLst>
                <a:ext uri="{FF2B5EF4-FFF2-40B4-BE49-F238E27FC236}">
                  <a16:creationId xmlns:a16="http://schemas.microsoft.com/office/drawing/2014/main" id="{E11FB50E-3397-49A6-9E6F-5B942D0CA2FE}"/>
                </a:ext>
              </a:extLst>
            </p:cNvPr>
            <p:cNvSpPr>
              <a:spLocks noEditPoints="1"/>
            </p:cNvSpPr>
            <p:nvPr/>
          </p:nvSpPr>
          <p:spPr bwMode="auto">
            <a:xfrm>
              <a:off x="9910763" y="2708276"/>
              <a:ext cx="760412" cy="823913"/>
            </a:xfrm>
            <a:custGeom>
              <a:avLst/>
              <a:gdLst>
                <a:gd name="T0" fmla="*/ 171 w 202"/>
                <a:gd name="T1" fmla="*/ 27 h 219"/>
                <a:gd name="T2" fmla="*/ 187 w 202"/>
                <a:gd name="T3" fmla="*/ 29 h 219"/>
                <a:gd name="T4" fmla="*/ 200 w 202"/>
                <a:gd name="T5" fmla="*/ 23 h 219"/>
                <a:gd name="T6" fmla="*/ 163 w 202"/>
                <a:gd name="T7" fmla="*/ 1 h 219"/>
                <a:gd name="T8" fmla="*/ 147 w 202"/>
                <a:gd name="T9" fmla="*/ 3 h 219"/>
                <a:gd name="T10" fmla="*/ 125 w 202"/>
                <a:gd name="T11" fmla="*/ 4 h 219"/>
                <a:gd name="T12" fmla="*/ 63 w 202"/>
                <a:gd name="T13" fmla="*/ 17 h 219"/>
                <a:gd name="T14" fmla="*/ 59 w 202"/>
                <a:gd name="T15" fmla="*/ 39 h 219"/>
                <a:gd name="T16" fmla="*/ 67 w 202"/>
                <a:gd name="T17" fmla="*/ 39 h 219"/>
                <a:gd name="T18" fmla="*/ 80 w 202"/>
                <a:gd name="T19" fmla="*/ 51 h 219"/>
                <a:gd name="T20" fmla="*/ 94 w 202"/>
                <a:gd name="T21" fmla="*/ 61 h 219"/>
                <a:gd name="T22" fmla="*/ 114 w 202"/>
                <a:gd name="T23" fmla="*/ 44 h 219"/>
                <a:gd name="T24" fmla="*/ 139 w 202"/>
                <a:gd name="T25" fmla="*/ 54 h 219"/>
                <a:gd name="T26" fmla="*/ 154 w 202"/>
                <a:gd name="T27" fmla="*/ 36 h 219"/>
                <a:gd name="T28" fmla="*/ 10 w 202"/>
                <a:gd name="T29" fmla="*/ 195 h 219"/>
                <a:gd name="T30" fmla="*/ 49 w 202"/>
                <a:gd name="T31" fmla="*/ 205 h 219"/>
                <a:gd name="T32" fmla="*/ 70 w 202"/>
                <a:gd name="T33" fmla="*/ 212 h 219"/>
                <a:gd name="T34" fmla="*/ 107 w 202"/>
                <a:gd name="T35" fmla="*/ 219 h 219"/>
                <a:gd name="T36" fmla="*/ 101 w 202"/>
                <a:gd name="T37" fmla="*/ 198 h 219"/>
                <a:gd name="T38" fmla="*/ 81 w 202"/>
                <a:gd name="T39" fmla="*/ 203 h 219"/>
                <a:gd name="T40" fmla="*/ 88 w 202"/>
                <a:gd name="T41" fmla="*/ 193 h 219"/>
                <a:gd name="T42" fmla="*/ 81 w 202"/>
                <a:gd name="T43" fmla="*/ 172 h 219"/>
                <a:gd name="T44" fmla="*/ 79 w 202"/>
                <a:gd name="T45" fmla="*/ 166 h 219"/>
                <a:gd name="T46" fmla="*/ 66 w 202"/>
                <a:gd name="T47" fmla="*/ 151 h 219"/>
                <a:gd name="T48" fmla="*/ 53 w 202"/>
                <a:gd name="T49" fmla="*/ 146 h 219"/>
                <a:gd name="T50" fmla="*/ 53 w 202"/>
                <a:gd name="T51" fmla="*/ 188 h 219"/>
                <a:gd name="T52" fmla="*/ 32 w 202"/>
                <a:gd name="T53" fmla="*/ 187 h 219"/>
                <a:gd name="T54" fmla="*/ 33 w 202"/>
                <a:gd name="T55" fmla="*/ 142 h 219"/>
                <a:gd name="T56" fmla="*/ 36 w 202"/>
                <a:gd name="T57" fmla="*/ 129 h 219"/>
                <a:gd name="T58" fmla="*/ 46 w 202"/>
                <a:gd name="T59" fmla="*/ 139 h 219"/>
                <a:gd name="T60" fmla="*/ 58 w 202"/>
                <a:gd name="T61" fmla="*/ 114 h 219"/>
                <a:gd name="T62" fmla="*/ 76 w 202"/>
                <a:gd name="T63" fmla="*/ 115 h 219"/>
                <a:gd name="T64" fmla="*/ 99 w 202"/>
                <a:gd name="T65" fmla="*/ 138 h 219"/>
                <a:gd name="T66" fmla="*/ 101 w 202"/>
                <a:gd name="T67" fmla="*/ 157 h 219"/>
                <a:gd name="T68" fmla="*/ 140 w 202"/>
                <a:gd name="T69" fmla="*/ 129 h 219"/>
                <a:gd name="T70" fmla="*/ 117 w 202"/>
                <a:gd name="T71" fmla="*/ 125 h 219"/>
                <a:gd name="T72" fmla="*/ 45 w 202"/>
                <a:gd name="T73" fmla="*/ 96 h 219"/>
                <a:gd name="T74" fmla="*/ 65 w 202"/>
                <a:gd name="T75" fmla="*/ 78 h 219"/>
                <a:gd name="T76" fmla="*/ 56 w 202"/>
                <a:gd name="T77" fmla="*/ 70 h 219"/>
                <a:gd name="T78" fmla="*/ 50 w 202"/>
                <a:gd name="T79" fmla="*/ 66 h 219"/>
                <a:gd name="T80" fmla="*/ 42 w 202"/>
                <a:gd name="T81" fmla="*/ 86 h 219"/>
                <a:gd name="T82" fmla="*/ 31 w 202"/>
                <a:gd name="T83" fmla="*/ 124 h 219"/>
                <a:gd name="T84" fmla="*/ 23 w 202"/>
                <a:gd name="T85" fmla="*/ 144 h 219"/>
                <a:gd name="T86" fmla="*/ 7 w 202"/>
                <a:gd name="T87" fmla="*/ 17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2" h="219">
                  <a:moveTo>
                    <a:pt x="154" y="36"/>
                  </a:moveTo>
                  <a:cubicBezTo>
                    <a:pt x="154" y="34"/>
                    <a:pt x="152" y="33"/>
                    <a:pt x="151" y="31"/>
                  </a:cubicBezTo>
                  <a:cubicBezTo>
                    <a:pt x="158" y="29"/>
                    <a:pt x="164" y="27"/>
                    <a:pt x="171" y="27"/>
                  </a:cubicBezTo>
                  <a:cubicBezTo>
                    <a:pt x="175" y="27"/>
                    <a:pt x="177" y="28"/>
                    <a:pt x="180" y="30"/>
                  </a:cubicBezTo>
                  <a:cubicBezTo>
                    <a:pt x="182" y="31"/>
                    <a:pt x="182" y="33"/>
                    <a:pt x="184" y="32"/>
                  </a:cubicBezTo>
                  <a:cubicBezTo>
                    <a:pt x="186" y="31"/>
                    <a:pt x="185" y="29"/>
                    <a:pt x="187" y="29"/>
                  </a:cubicBezTo>
                  <a:cubicBezTo>
                    <a:pt x="188" y="37"/>
                    <a:pt x="189" y="45"/>
                    <a:pt x="189" y="54"/>
                  </a:cubicBezTo>
                  <a:cubicBezTo>
                    <a:pt x="191" y="49"/>
                    <a:pt x="193" y="44"/>
                    <a:pt x="195" y="40"/>
                  </a:cubicBezTo>
                  <a:cubicBezTo>
                    <a:pt x="197" y="34"/>
                    <a:pt x="199" y="29"/>
                    <a:pt x="200" y="23"/>
                  </a:cubicBezTo>
                  <a:cubicBezTo>
                    <a:pt x="201" y="21"/>
                    <a:pt x="202" y="17"/>
                    <a:pt x="202" y="15"/>
                  </a:cubicBezTo>
                  <a:cubicBezTo>
                    <a:pt x="202" y="12"/>
                    <a:pt x="200" y="11"/>
                    <a:pt x="198" y="10"/>
                  </a:cubicBezTo>
                  <a:cubicBezTo>
                    <a:pt x="187" y="5"/>
                    <a:pt x="175" y="0"/>
                    <a:pt x="163" y="1"/>
                  </a:cubicBezTo>
                  <a:cubicBezTo>
                    <a:pt x="159" y="2"/>
                    <a:pt x="154" y="3"/>
                    <a:pt x="150" y="3"/>
                  </a:cubicBezTo>
                  <a:cubicBezTo>
                    <a:pt x="150" y="3"/>
                    <a:pt x="149" y="3"/>
                    <a:pt x="149" y="3"/>
                  </a:cubicBezTo>
                  <a:cubicBezTo>
                    <a:pt x="148" y="3"/>
                    <a:pt x="148" y="3"/>
                    <a:pt x="147" y="3"/>
                  </a:cubicBezTo>
                  <a:cubicBezTo>
                    <a:pt x="143" y="3"/>
                    <a:pt x="140" y="2"/>
                    <a:pt x="136" y="2"/>
                  </a:cubicBezTo>
                  <a:cubicBezTo>
                    <a:pt x="133" y="2"/>
                    <a:pt x="130" y="2"/>
                    <a:pt x="127" y="3"/>
                  </a:cubicBezTo>
                  <a:cubicBezTo>
                    <a:pt x="126" y="3"/>
                    <a:pt x="126" y="3"/>
                    <a:pt x="125" y="4"/>
                  </a:cubicBezTo>
                  <a:cubicBezTo>
                    <a:pt x="116" y="4"/>
                    <a:pt x="108" y="4"/>
                    <a:pt x="100" y="6"/>
                  </a:cubicBezTo>
                  <a:cubicBezTo>
                    <a:pt x="91" y="7"/>
                    <a:pt x="82" y="7"/>
                    <a:pt x="74" y="8"/>
                  </a:cubicBezTo>
                  <a:cubicBezTo>
                    <a:pt x="69" y="8"/>
                    <a:pt x="65" y="12"/>
                    <a:pt x="63" y="17"/>
                  </a:cubicBezTo>
                  <a:cubicBezTo>
                    <a:pt x="62" y="19"/>
                    <a:pt x="61" y="22"/>
                    <a:pt x="62" y="25"/>
                  </a:cubicBezTo>
                  <a:cubicBezTo>
                    <a:pt x="62" y="28"/>
                    <a:pt x="63" y="30"/>
                    <a:pt x="62" y="33"/>
                  </a:cubicBezTo>
                  <a:cubicBezTo>
                    <a:pt x="61" y="35"/>
                    <a:pt x="59" y="36"/>
                    <a:pt x="59" y="39"/>
                  </a:cubicBezTo>
                  <a:cubicBezTo>
                    <a:pt x="58" y="40"/>
                    <a:pt x="58" y="41"/>
                    <a:pt x="58" y="42"/>
                  </a:cubicBezTo>
                  <a:cubicBezTo>
                    <a:pt x="59" y="42"/>
                    <a:pt x="59" y="42"/>
                    <a:pt x="59" y="42"/>
                  </a:cubicBezTo>
                  <a:cubicBezTo>
                    <a:pt x="61" y="41"/>
                    <a:pt x="64" y="39"/>
                    <a:pt x="67" y="39"/>
                  </a:cubicBezTo>
                  <a:cubicBezTo>
                    <a:pt x="69" y="43"/>
                    <a:pt x="73" y="46"/>
                    <a:pt x="78" y="47"/>
                  </a:cubicBezTo>
                  <a:cubicBezTo>
                    <a:pt x="75" y="50"/>
                    <a:pt x="63" y="50"/>
                    <a:pt x="64" y="56"/>
                  </a:cubicBezTo>
                  <a:cubicBezTo>
                    <a:pt x="69" y="57"/>
                    <a:pt x="75" y="53"/>
                    <a:pt x="80" y="51"/>
                  </a:cubicBezTo>
                  <a:cubicBezTo>
                    <a:pt x="83" y="50"/>
                    <a:pt x="89" y="46"/>
                    <a:pt x="92" y="46"/>
                  </a:cubicBezTo>
                  <a:cubicBezTo>
                    <a:pt x="90" y="57"/>
                    <a:pt x="71" y="57"/>
                    <a:pt x="66" y="66"/>
                  </a:cubicBezTo>
                  <a:cubicBezTo>
                    <a:pt x="76" y="67"/>
                    <a:pt x="86" y="65"/>
                    <a:pt x="94" y="61"/>
                  </a:cubicBezTo>
                  <a:cubicBezTo>
                    <a:pt x="99" y="59"/>
                    <a:pt x="103" y="56"/>
                    <a:pt x="106" y="53"/>
                  </a:cubicBezTo>
                  <a:cubicBezTo>
                    <a:pt x="108" y="51"/>
                    <a:pt x="109" y="49"/>
                    <a:pt x="110" y="48"/>
                  </a:cubicBezTo>
                  <a:cubicBezTo>
                    <a:pt x="112" y="45"/>
                    <a:pt x="112" y="44"/>
                    <a:pt x="114" y="44"/>
                  </a:cubicBezTo>
                  <a:cubicBezTo>
                    <a:pt x="116" y="45"/>
                    <a:pt x="120" y="48"/>
                    <a:pt x="122" y="49"/>
                  </a:cubicBezTo>
                  <a:cubicBezTo>
                    <a:pt x="125" y="51"/>
                    <a:pt x="127" y="52"/>
                    <a:pt x="131" y="53"/>
                  </a:cubicBezTo>
                  <a:cubicBezTo>
                    <a:pt x="134" y="54"/>
                    <a:pt x="135" y="54"/>
                    <a:pt x="139" y="54"/>
                  </a:cubicBezTo>
                  <a:cubicBezTo>
                    <a:pt x="143" y="55"/>
                    <a:pt x="145" y="55"/>
                    <a:pt x="143" y="51"/>
                  </a:cubicBezTo>
                  <a:cubicBezTo>
                    <a:pt x="141" y="48"/>
                    <a:pt x="133" y="38"/>
                    <a:pt x="136" y="35"/>
                  </a:cubicBezTo>
                  <a:cubicBezTo>
                    <a:pt x="140" y="32"/>
                    <a:pt x="149" y="37"/>
                    <a:pt x="154" y="36"/>
                  </a:cubicBezTo>
                  <a:close/>
                  <a:moveTo>
                    <a:pt x="6" y="196"/>
                  </a:moveTo>
                  <a:cubicBezTo>
                    <a:pt x="7" y="197"/>
                    <a:pt x="8" y="198"/>
                    <a:pt x="10" y="199"/>
                  </a:cubicBezTo>
                  <a:cubicBezTo>
                    <a:pt x="10" y="197"/>
                    <a:pt x="10" y="196"/>
                    <a:pt x="10" y="195"/>
                  </a:cubicBezTo>
                  <a:cubicBezTo>
                    <a:pt x="12" y="189"/>
                    <a:pt x="14" y="182"/>
                    <a:pt x="21" y="187"/>
                  </a:cubicBezTo>
                  <a:cubicBezTo>
                    <a:pt x="26" y="191"/>
                    <a:pt x="27" y="197"/>
                    <a:pt x="32" y="201"/>
                  </a:cubicBezTo>
                  <a:cubicBezTo>
                    <a:pt x="35" y="203"/>
                    <a:pt x="46" y="209"/>
                    <a:pt x="49" y="205"/>
                  </a:cubicBezTo>
                  <a:cubicBezTo>
                    <a:pt x="50" y="205"/>
                    <a:pt x="51" y="205"/>
                    <a:pt x="52" y="206"/>
                  </a:cubicBezTo>
                  <a:cubicBezTo>
                    <a:pt x="55" y="206"/>
                    <a:pt x="58" y="209"/>
                    <a:pt x="61" y="210"/>
                  </a:cubicBezTo>
                  <a:cubicBezTo>
                    <a:pt x="64" y="211"/>
                    <a:pt x="67" y="212"/>
                    <a:pt x="70" y="212"/>
                  </a:cubicBezTo>
                  <a:cubicBezTo>
                    <a:pt x="77" y="214"/>
                    <a:pt x="83" y="215"/>
                    <a:pt x="89" y="216"/>
                  </a:cubicBezTo>
                  <a:cubicBezTo>
                    <a:pt x="92" y="217"/>
                    <a:pt x="95" y="217"/>
                    <a:pt x="98" y="217"/>
                  </a:cubicBezTo>
                  <a:cubicBezTo>
                    <a:pt x="101" y="217"/>
                    <a:pt x="104" y="219"/>
                    <a:pt x="107" y="219"/>
                  </a:cubicBezTo>
                  <a:cubicBezTo>
                    <a:pt x="114" y="217"/>
                    <a:pt x="112" y="210"/>
                    <a:pt x="110" y="205"/>
                  </a:cubicBezTo>
                  <a:cubicBezTo>
                    <a:pt x="108" y="206"/>
                    <a:pt x="106" y="206"/>
                    <a:pt x="104" y="208"/>
                  </a:cubicBezTo>
                  <a:cubicBezTo>
                    <a:pt x="104" y="205"/>
                    <a:pt x="103" y="199"/>
                    <a:pt x="101" y="198"/>
                  </a:cubicBezTo>
                  <a:cubicBezTo>
                    <a:pt x="97" y="195"/>
                    <a:pt x="96" y="203"/>
                    <a:pt x="96" y="205"/>
                  </a:cubicBezTo>
                  <a:cubicBezTo>
                    <a:pt x="94" y="210"/>
                    <a:pt x="93" y="209"/>
                    <a:pt x="90" y="207"/>
                  </a:cubicBezTo>
                  <a:cubicBezTo>
                    <a:pt x="87" y="205"/>
                    <a:pt x="84" y="204"/>
                    <a:pt x="81" y="203"/>
                  </a:cubicBezTo>
                  <a:cubicBezTo>
                    <a:pt x="80" y="202"/>
                    <a:pt x="79" y="201"/>
                    <a:pt x="78" y="201"/>
                  </a:cubicBezTo>
                  <a:cubicBezTo>
                    <a:pt x="78" y="200"/>
                    <a:pt x="79" y="199"/>
                    <a:pt x="80" y="198"/>
                  </a:cubicBezTo>
                  <a:cubicBezTo>
                    <a:pt x="83" y="197"/>
                    <a:pt x="86" y="195"/>
                    <a:pt x="88" y="193"/>
                  </a:cubicBezTo>
                  <a:cubicBezTo>
                    <a:pt x="83" y="189"/>
                    <a:pt x="75" y="195"/>
                    <a:pt x="74" y="187"/>
                  </a:cubicBezTo>
                  <a:cubicBezTo>
                    <a:pt x="73" y="184"/>
                    <a:pt x="72" y="182"/>
                    <a:pt x="74" y="179"/>
                  </a:cubicBezTo>
                  <a:cubicBezTo>
                    <a:pt x="76" y="177"/>
                    <a:pt x="79" y="175"/>
                    <a:pt x="81" y="172"/>
                  </a:cubicBezTo>
                  <a:cubicBezTo>
                    <a:pt x="83" y="170"/>
                    <a:pt x="86" y="168"/>
                    <a:pt x="89" y="166"/>
                  </a:cubicBezTo>
                  <a:cubicBezTo>
                    <a:pt x="91" y="164"/>
                    <a:pt x="92" y="160"/>
                    <a:pt x="88" y="161"/>
                  </a:cubicBezTo>
                  <a:cubicBezTo>
                    <a:pt x="85" y="162"/>
                    <a:pt x="82" y="166"/>
                    <a:pt x="79" y="166"/>
                  </a:cubicBezTo>
                  <a:cubicBezTo>
                    <a:pt x="76" y="165"/>
                    <a:pt x="76" y="159"/>
                    <a:pt x="75" y="156"/>
                  </a:cubicBezTo>
                  <a:cubicBezTo>
                    <a:pt x="71" y="146"/>
                    <a:pt x="67" y="137"/>
                    <a:pt x="63" y="127"/>
                  </a:cubicBezTo>
                  <a:cubicBezTo>
                    <a:pt x="59" y="132"/>
                    <a:pt x="65" y="145"/>
                    <a:pt x="66" y="151"/>
                  </a:cubicBezTo>
                  <a:cubicBezTo>
                    <a:pt x="67" y="154"/>
                    <a:pt x="72" y="169"/>
                    <a:pt x="68" y="171"/>
                  </a:cubicBezTo>
                  <a:cubicBezTo>
                    <a:pt x="62" y="173"/>
                    <a:pt x="56" y="135"/>
                    <a:pt x="51" y="132"/>
                  </a:cubicBezTo>
                  <a:cubicBezTo>
                    <a:pt x="50" y="136"/>
                    <a:pt x="52" y="142"/>
                    <a:pt x="53" y="146"/>
                  </a:cubicBezTo>
                  <a:cubicBezTo>
                    <a:pt x="54" y="150"/>
                    <a:pt x="54" y="155"/>
                    <a:pt x="54" y="159"/>
                  </a:cubicBezTo>
                  <a:cubicBezTo>
                    <a:pt x="54" y="166"/>
                    <a:pt x="54" y="173"/>
                    <a:pt x="55" y="180"/>
                  </a:cubicBezTo>
                  <a:cubicBezTo>
                    <a:pt x="55" y="183"/>
                    <a:pt x="55" y="185"/>
                    <a:pt x="53" y="188"/>
                  </a:cubicBezTo>
                  <a:cubicBezTo>
                    <a:pt x="52" y="190"/>
                    <a:pt x="51" y="191"/>
                    <a:pt x="49" y="191"/>
                  </a:cubicBezTo>
                  <a:cubicBezTo>
                    <a:pt x="48" y="186"/>
                    <a:pt x="47" y="177"/>
                    <a:pt x="42" y="178"/>
                  </a:cubicBezTo>
                  <a:cubicBezTo>
                    <a:pt x="35" y="178"/>
                    <a:pt x="44" y="194"/>
                    <a:pt x="32" y="187"/>
                  </a:cubicBezTo>
                  <a:cubicBezTo>
                    <a:pt x="27" y="185"/>
                    <a:pt x="21" y="181"/>
                    <a:pt x="19" y="175"/>
                  </a:cubicBezTo>
                  <a:cubicBezTo>
                    <a:pt x="17" y="169"/>
                    <a:pt x="19" y="162"/>
                    <a:pt x="22" y="156"/>
                  </a:cubicBezTo>
                  <a:cubicBezTo>
                    <a:pt x="23" y="153"/>
                    <a:pt x="28" y="143"/>
                    <a:pt x="33" y="142"/>
                  </a:cubicBezTo>
                  <a:cubicBezTo>
                    <a:pt x="34" y="145"/>
                    <a:pt x="35" y="147"/>
                    <a:pt x="36" y="149"/>
                  </a:cubicBezTo>
                  <a:cubicBezTo>
                    <a:pt x="37" y="151"/>
                    <a:pt x="37" y="154"/>
                    <a:pt x="38" y="155"/>
                  </a:cubicBezTo>
                  <a:cubicBezTo>
                    <a:pt x="36" y="147"/>
                    <a:pt x="37" y="138"/>
                    <a:pt x="36" y="129"/>
                  </a:cubicBezTo>
                  <a:cubicBezTo>
                    <a:pt x="35" y="123"/>
                    <a:pt x="36" y="117"/>
                    <a:pt x="40" y="112"/>
                  </a:cubicBezTo>
                  <a:cubicBezTo>
                    <a:pt x="41" y="117"/>
                    <a:pt x="41" y="123"/>
                    <a:pt x="42" y="128"/>
                  </a:cubicBezTo>
                  <a:cubicBezTo>
                    <a:pt x="43" y="132"/>
                    <a:pt x="45" y="135"/>
                    <a:pt x="46" y="139"/>
                  </a:cubicBezTo>
                  <a:cubicBezTo>
                    <a:pt x="47" y="141"/>
                    <a:pt x="47" y="143"/>
                    <a:pt x="48" y="145"/>
                  </a:cubicBezTo>
                  <a:cubicBezTo>
                    <a:pt x="49" y="140"/>
                    <a:pt x="42" y="107"/>
                    <a:pt x="53" y="110"/>
                  </a:cubicBezTo>
                  <a:cubicBezTo>
                    <a:pt x="55" y="110"/>
                    <a:pt x="56" y="112"/>
                    <a:pt x="58" y="114"/>
                  </a:cubicBezTo>
                  <a:cubicBezTo>
                    <a:pt x="59" y="115"/>
                    <a:pt x="59" y="115"/>
                    <a:pt x="60" y="115"/>
                  </a:cubicBezTo>
                  <a:cubicBezTo>
                    <a:pt x="62" y="115"/>
                    <a:pt x="61" y="114"/>
                    <a:pt x="62" y="113"/>
                  </a:cubicBezTo>
                  <a:cubicBezTo>
                    <a:pt x="65" y="112"/>
                    <a:pt x="72" y="114"/>
                    <a:pt x="76" y="115"/>
                  </a:cubicBezTo>
                  <a:cubicBezTo>
                    <a:pt x="85" y="118"/>
                    <a:pt x="94" y="122"/>
                    <a:pt x="103" y="126"/>
                  </a:cubicBezTo>
                  <a:cubicBezTo>
                    <a:pt x="104" y="128"/>
                    <a:pt x="106" y="129"/>
                    <a:pt x="105" y="131"/>
                  </a:cubicBezTo>
                  <a:cubicBezTo>
                    <a:pt x="105" y="134"/>
                    <a:pt x="100" y="136"/>
                    <a:pt x="99" y="138"/>
                  </a:cubicBezTo>
                  <a:cubicBezTo>
                    <a:pt x="102" y="137"/>
                    <a:pt x="121" y="130"/>
                    <a:pt x="120" y="136"/>
                  </a:cubicBezTo>
                  <a:cubicBezTo>
                    <a:pt x="120" y="138"/>
                    <a:pt x="113" y="143"/>
                    <a:pt x="112" y="145"/>
                  </a:cubicBezTo>
                  <a:cubicBezTo>
                    <a:pt x="109" y="148"/>
                    <a:pt x="101" y="153"/>
                    <a:pt x="101" y="157"/>
                  </a:cubicBezTo>
                  <a:cubicBezTo>
                    <a:pt x="105" y="155"/>
                    <a:pt x="108" y="151"/>
                    <a:pt x="112" y="149"/>
                  </a:cubicBezTo>
                  <a:cubicBezTo>
                    <a:pt x="116" y="146"/>
                    <a:pt x="119" y="143"/>
                    <a:pt x="123" y="141"/>
                  </a:cubicBezTo>
                  <a:cubicBezTo>
                    <a:pt x="128" y="137"/>
                    <a:pt x="136" y="134"/>
                    <a:pt x="140" y="129"/>
                  </a:cubicBezTo>
                  <a:cubicBezTo>
                    <a:pt x="142" y="128"/>
                    <a:pt x="143" y="125"/>
                    <a:pt x="144" y="122"/>
                  </a:cubicBezTo>
                  <a:cubicBezTo>
                    <a:pt x="141" y="124"/>
                    <a:pt x="139" y="128"/>
                    <a:pt x="135" y="128"/>
                  </a:cubicBezTo>
                  <a:cubicBezTo>
                    <a:pt x="129" y="130"/>
                    <a:pt x="122" y="127"/>
                    <a:pt x="117" y="125"/>
                  </a:cubicBezTo>
                  <a:cubicBezTo>
                    <a:pt x="110" y="123"/>
                    <a:pt x="103" y="120"/>
                    <a:pt x="96" y="118"/>
                  </a:cubicBezTo>
                  <a:cubicBezTo>
                    <a:pt x="84" y="113"/>
                    <a:pt x="71" y="108"/>
                    <a:pt x="59" y="105"/>
                  </a:cubicBezTo>
                  <a:cubicBezTo>
                    <a:pt x="53" y="104"/>
                    <a:pt x="46" y="102"/>
                    <a:pt x="45" y="96"/>
                  </a:cubicBezTo>
                  <a:cubicBezTo>
                    <a:pt x="43" y="91"/>
                    <a:pt x="47" y="83"/>
                    <a:pt x="50" y="79"/>
                  </a:cubicBezTo>
                  <a:cubicBezTo>
                    <a:pt x="51" y="76"/>
                    <a:pt x="53" y="76"/>
                    <a:pt x="56" y="76"/>
                  </a:cubicBezTo>
                  <a:cubicBezTo>
                    <a:pt x="59" y="77"/>
                    <a:pt x="62" y="77"/>
                    <a:pt x="65" y="78"/>
                  </a:cubicBezTo>
                  <a:cubicBezTo>
                    <a:pt x="70" y="79"/>
                    <a:pt x="80" y="84"/>
                    <a:pt x="85" y="82"/>
                  </a:cubicBezTo>
                  <a:cubicBezTo>
                    <a:pt x="82" y="78"/>
                    <a:pt x="73" y="77"/>
                    <a:pt x="69" y="76"/>
                  </a:cubicBezTo>
                  <a:cubicBezTo>
                    <a:pt x="65" y="75"/>
                    <a:pt x="59" y="74"/>
                    <a:pt x="56" y="70"/>
                  </a:cubicBezTo>
                  <a:cubicBezTo>
                    <a:pt x="60" y="67"/>
                    <a:pt x="53" y="66"/>
                    <a:pt x="52" y="63"/>
                  </a:cubicBezTo>
                  <a:cubicBezTo>
                    <a:pt x="51" y="61"/>
                    <a:pt x="51" y="60"/>
                    <a:pt x="51" y="58"/>
                  </a:cubicBezTo>
                  <a:cubicBezTo>
                    <a:pt x="50" y="61"/>
                    <a:pt x="50" y="63"/>
                    <a:pt x="50" y="66"/>
                  </a:cubicBezTo>
                  <a:cubicBezTo>
                    <a:pt x="50" y="69"/>
                    <a:pt x="49" y="70"/>
                    <a:pt x="48" y="73"/>
                  </a:cubicBezTo>
                  <a:cubicBezTo>
                    <a:pt x="47" y="75"/>
                    <a:pt x="47" y="77"/>
                    <a:pt x="46" y="79"/>
                  </a:cubicBezTo>
                  <a:cubicBezTo>
                    <a:pt x="45" y="82"/>
                    <a:pt x="43" y="84"/>
                    <a:pt x="42" y="86"/>
                  </a:cubicBezTo>
                  <a:cubicBezTo>
                    <a:pt x="40" y="91"/>
                    <a:pt x="39" y="96"/>
                    <a:pt x="38" y="101"/>
                  </a:cubicBezTo>
                  <a:cubicBezTo>
                    <a:pt x="36" y="106"/>
                    <a:pt x="35" y="111"/>
                    <a:pt x="33" y="116"/>
                  </a:cubicBezTo>
                  <a:cubicBezTo>
                    <a:pt x="32" y="119"/>
                    <a:pt x="32" y="121"/>
                    <a:pt x="31" y="124"/>
                  </a:cubicBezTo>
                  <a:cubicBezTo>
                    <a:pt x="29" y="127"/>
                    <a:pt x="29" y="128"/>
                    <a:pt x="29" y="132"/>
                  </a:cubicBezTo>
                  <a:cubicBezTo>
                    <a:pt x="28" y="134"/>
                    <a:pt x="27" y="135"/>
                    <a:pt x="25" y="138"/>
                  </a:cubicBezTo>
                  <a:cubicBezTo>
                    <a:pt x="24" y="140"/>
                    <a:pt x="24" y="142"/>
                    <a:pt x="23" y="144"/>
                  </a:cubicBezTo>
                  <a:cubicBezTo>
                    <a:pt x="20" y="148"/>
                    <a:pt x="17" y="153"/>
                    <a:pt x="16" y="158"/>
                  </a:cubicBezTo>
                  <a:cubicBezTo>
                    <a:pt x="14" y="162"/>
                    <a:pt x="11" y="166"/>
                    <a:pt x="8" y="170"/>
                  </a:cubicBezTo>
                  <a:cubicBezTo>
                    <a:pt x="7" y="173"/>
                    <a:pt x="8" y="176"/>
                    <a:pt x="7" y="178"/>
                  </a:cubicBezTo>
                  <a:cubicBezTo>
                    <a:pt x="6" y="181"/>
                    <a:pt x="5" y="183"/>
                    <a:pt x="3" y="184"/>
                  </a:cubicBezTo>
                  <a:cubicBezTo>
                    <a:pt x="0" y="189"/>
                    <a:pt x="1" y="192"/>
                    <a:pt x="6" y="196"/>
                  </a:cubicBezTo>
                  <a:close/>
                </a:path>
              </a:pathLst>
            </a:custGeom>
            <a:grpFill/>
            <a:ln>
              <a:noFill/>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endParaRPr lang="en-ZA" sz="1000" dirty="0">
                <a:solidFill>
                  <a:srgbClr val="C00000"/>
                </a:solidFill>
                <a:highlight>
                  <a:srgbClr val="FFFF00"/>
                </a:highlight>
                <a:latin typeface="Trebuchet MS" panose="020B0603020202020204" pitchFamily="34" charset="0"/>
              </a:endParaRPr>
            </a:p>
          </p:txBody>
        </p:sp>
        <p:sp>
          <p:nvSpPr>
            <p:cNvPr id="208" name="Freeform 53">
              <a:extLst>
                <a:ext uri="{FF2B5EF4-FFF2-40B4-BE49-F238E27FC236}">
                  <a16:creationId xmlns:a16="http://schemas.microsoft.com/office/drawing/2014/main" id="{135A79DD-FF21-4EE0-AB3E-9D3807BD618A}"/>
                </a:ext>
              </a:extLst>
            </p:cNvPr>
            <p:cNvSpPr>
              <a:spLocks/>
            </p:cNvSpPr>
            <p:nvPr/>
          </p:nvSpPr>
          <p:spPr bwMode="auto">
            <a:xfrm>
              <a:off x="10374313" y="804863"/>
              <a:ext cx="565150" cy="736600"/>
            </a:xfrm>
            <a:custGeom>
              <a:avLst/>
              <a:gdLst>
                <a:gd name="T0" fmla="*/ 13 w 150"/>
                <a:gd name="T1" fmla="*/ 149 h 196"/>
                <a:gd name="T2" fmla="*/ 22 w 150"/>
                <a:gd name="T3" fmla="*/ 135 h 196"/>
                <a:gd name="T4" fmla="*/ 26 w 150"/>
                <a:gd name="T5" fmla="*/ 127 h 196"/>
                <a:gd name="T6" fmla="*/ 33 w 150"/>
                <a:gd name="T7" fmla="*/ 107 h 196"/>
                <a:gd name="T8" fmla="*/ 29 w 150"/>
                <a:gd name="T9" fmla="*/ 84 h 196"/>
                <a:gd name="T10" fmla="*/ 26 w 150"/>
                <a:gd name="T11" fmla="*/ 73 h 196"/>
                <a:gd name="T12" fmla="*/ 25 w 150"/>
                <a:gd name="T13" fmla="*/ 60 h 196"/>
                <a:gd name="T14" fmla="*/ 29 w 150"/>
                <a:gd name="T15" fmla="*/ 30 h 196"/>
                <a:gd name="T16" fmla="*/ 39 w 150"/>
                <a:gd name="T17" fmla="*/ 17 h 196"/>
                <a:gd name="T18" fmla="*/ 60 w 150"/>
                <a:gd name="T19" fmla="*/ 5 h 196"/>
                <a:gd name="T20" fmla="*/ 102 w 150"/>
                <a:gd name="T21" fmla="*/ 3 h 196"/>
                <a:gd name="T22" fmla="*/ 103 w 150"/>
                <a:gd name="T23" fmla="*/ 4 h 196"/>
                <a:gd name="T24" fmla="*/ 112 w 150"/>
                <a:gd name="T25" fmla="*/ 5 h 196"/>
                <a:gd name="T26" fmla="*/ 128 w 150"/>
                <a:gd name="T27" fmla="*/ 11 h 196"/>
                <a:gd name="T28" fmla="*/ 135 w 150"/>
                <a:gd name="T29" fmla="*/ 32 h 196"/>
                <a:gd name="T30" fmla="*/ 139 w 150"/>
                <a:gd name="T31" fmla="*/ 43 h 196"/>
                <a:gd name="T32" fmla="*/ 142 w 150"/>
                <a:gd name="T33" fmla="*/ 54 h 196"/>
                <a:gd name="T34" fmla="*/ 140 w 150"/>
                <a:gd name="T35" fmla="*/ 58 h 196"/>
                <a:gd name="T36" fmla="*/ 141 w 150"/>
                <a:gd name="T37" fmla="*/ 64 h 196"/>
                <a:gd name="T38" fmla="*/ 146 w 150"/>
                <a:gd name="T39" fmla="*/ 73 h 196"/>
                <a:gd name="T40" fmla="*/ 150 w 150"/>
                <a:gd name="T41" fmla="*/ 83 h 196"/>
                <a:gd name="T42" fmla="*/ 143 w 150"/>
                <a:gd name="T43" fmla="*/ 90 h 196"/>
                <a:gd name="T44" fmla="*/ 139 w 150"/>
                <a:gd name="T45" fmla="*/ 104 h 196"/>
                <a:gd name="T46" fmla="*/ 136 w 150"/>
                <a:gd name="T47" fmla="*/ 107 h 196"/>
                <a:gd name="T48" fmla="*/ 139 w 150"/>
                <a:gd name="T49" fmla="*/ 113 h 196"/>
                <a:gd name="T50" fmla="*/ 136 w 150"/>
                <a:gd name="T51" fmla="*/ 117 h 196"/>
                <a:gd name="T52" fmla="*/ 133 w 150"/>
                <a:gd name="T53" fmla="*/ 122 h 196"/>
                <a:gd name="T54" fmla="*/ 131 w 150"/>
                <a:gd name="T55" fmla="*/ 134 h 196"/>
                <a:gd name="T56" fmla="*/ 110 w 150"/>
                <a:gd name="T57" fmla="*/ 140 h 196"/>
                <a:gd name="T58" fmla="*/ 101 w 150"/>
                <a:gd name="T59" fmla="*/ 145 h 196"/>
                <a:gd name="T60" fmla="*/ 96 w 150"/>
                <a:gd name="T61" fmla="*/ 153 h 196"/>
                <a:gd name="T62" fmla="*/ 81 w 150"/>
                <a:gd name="T63" fmla="*/ 172 h 196"/>
                <a:gd name="T64" fmla="*/ 69 w 150"/>
                <a:gd name="T65" fmla="*/ 189 h 196"/>
                <a:gd name="T66" fmla="*/ 56 w 150"/>
                <a:gd name="T67" fmla="*/ 195 h 196"/>
                <a:gd name="T68" fmla="*/ 47 w 150"/>
                <a:gd name="T69" fmla="*/ 188 h 196"/>
                <a:gd name="T70" fmla="*/ 34 w 150"/>
                <a:gd name="T71" fmla="*/ 192 h 196"/>
                <a:gd name="T72" fmla="*/ 12 w 150"/>
                <a:gd name="T73" fmla="*/ 189 h 196"/>
                <a:gd name="T74" fmla="*/ 1 w 150"/>
                <a:gd name="T75" fmla="*/ 176 h 196"/>
                <a:gd name="T76" fmla="*/ 13 w 150"/>
                <a:gd name="T77" fmla="*/ 14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0" h="196">
                  <a:moveTo>
                    <a:pt x="13" y="149"/>
                  </a:moveTo>
                  <a:cubicBezTo>
                    <a:pt x="16" y="145"/>
                    <a:pt x="19" y="140"/>
                    <a:pt x="22" y="135"/>
                  </a:cubicBezTo>
                  <a:cubicBezTo>
                    <a:pt x="23" y="133"/>
                    <a:pt x="25" y="129"/>
                    <a:pt x="26" y="127"/>
                  </a:cubicBezTo>
                  <a:cubicBezTo>
                    <a:pt x="29" y="120"/>
                    <a:pt x="31" y="114"/>
                    <a:pt x="33" y="107"/>
                  </a:cubicBezTo>
                  <a:cubicBezTo>
                    <a:pt x="34" y="99"/>
                    <a:pt x="31" y="91"/>
                    <a:pt x="29" y="84"/>
                  </a:cubicBezTo>
                  <a:cubicBezTo>
                    <a:pt x="28" y="80"/>
                    <a:pt x="27" y="77"/>
                    <a:pt x="26" y="73"/>
                  </a:cubicBezTo>
                  <a:cubicBezTo>
                    <a:pt x="26" y="69"/>
                    <a:pt x="25" y="65"/>
                    <a:pt x="25" y="60"/>
                  </a:cubicBezTo>
                  <a:cubicBezTo>
                    <a:pt x="24" y="50"/>
                    <a:pt x="26" y="40"/>
                    <a:pt x="29" y="30"/>
                  </a:cubicBezTo>
                  <a:cubicBezTo>
                    <a:pt x="31" y="25"/>
                    <a:pt x="35" y="20"/>
                    <a:pt x="39" y="17"/>
                  </a:cubicBezTo>
                  <a:cubicBezTo>
                    <a:pt x="45" y="12"/>
                    <a:pt x="52" y="7"/>
                    <a:pt x="60" y="5"/>
                  </a:cubicBezTo>
                  <a:cubicBezTo>
                    <a:pt x="73" y="0"/>
                    <a:pt x="88" y="0"/>
                    <a:pt x="102" y="3"/>
                  </a:cubicBezTo>
                  <a:cubicBezTo>
                    <a:pt x="103" y="4"/>
                    <a:pt x="103" y="4"/>
                    <a:pt x="103" y="4"/>
                  </a:cubicBezTo>
                  <a:cubicBezTo>
                    <a:pt x="106" y="4"/>
                    <a:pt x="109" y="5"/>
                    <a:pt x="112" y="5"/>
                  </a:cubicBezTo>
                  <a:cubicBezTo>
                    <a:pt x="117" y="7"/>
                    <a:pt x="123" y="8"/>
                    <a:pt x="128" y="11"/>
                  </a:cubicBezTo>
                  <a:cubicBezTo>
                    <a:pt x="135" y="16"/>
                    <a:pt x="133" y="25"/>
                    <a:pt x="135" y="32"/>
                  </a:cubicBezTo>
                  <a:cubicBezTo>
                    <a:pt x="136" y="36"/>
                    <a:pt x="137" y="39"/>
                    <a:pt x="139" y="43"/>
                  </a:cubicBezTo>
                  <a:cubicBezTo>
                    <a:pt x="140" y="46"/>
                    <a:pt x="142" y="50"/>
                    <a:pt x="142" y="54"/>
                  </a:cubicBezTo>
                  <a:cubicBezTo>
                    <a:pt x="142" y="55"/>
                    <a:pt x="140" y="57"/>
                    <a:pt x="140" y="58"/>
                  </a:cubicBezTo>
                  <a:cubicBezTo>
                    <a:pt x="139" y="60"/>
                    <a:pt x="140" y="62"/>
                    <a:pt x="141" y="64"/>
                  </a:cubicBezTo>
                  <a:cubicBezTo>
                    <a:pt x="143" y="67"/>
                    <a:pt x="144" y="70"/>
                    <a:pt x="146" y="73"/>
                  </a:cubicBezTo>
                  <a:cubicBezTo>
                    <a:pt x="147" y="76"/>
                    <a:pt x="150" y="79"/>
                    <a:pt x="150" y="83"/>
                  </a:cubicBezTo>
                  <a:cubicBezTo>
                    <a:pt x="150" y="88"/>
                    <a:pt x="147" y="88"/>
                    <a:pt x="143" y="90"/>
                  </a:cubicBezTo>
                  <a:cubicBezTo>
                    <a:pt x="139" y="92"/>
                    <a:pt x="137" y="100"/>
                    <a:pt x="139" y="104"/>
                  </a:cubicBezTo>
                  <a:cubicBezTo>
                    <a:pt x="138" y="105"/>
                    <a:pt x="137" y="106"/>
                    <a:pt x="136" y="107"/>
                  </a:cubicBezTo>
                  <a:cubicBezTo>
                    <a:pt x="137" y="109"/>
                    <a:pt x="139" y="111"/>
                    <a:pt x="139" y="113"/>
                  </a:cubicBezTo>
                  <a:cubicBezTo>
                    <a:pt x="139" y="115"/>
                    <a:pt x="137" y="116"/>
                    <a:pt x="136" y="117"/>
                  </a:cubicBezTo>
                  <a:cubicBezTo>
                    <a:pt x="135" y="119"/>
                    <a:pt x="134" y="121"/>
                    <a:pt x="133" y="122"/>
                  </a:cubicBezTo>
                  <a:cubicBezTo>
                    <a:pt x="132" y="126"/>
                    <a:pt x="133" y="130"/>
                    <a:pt x="131" y="134"/>
                  </a:cubicBezTo>
                  <a:cubicBezTo>
                    <a:pt x="128" y="141"/>
                    <a:pt x="117" y="139"/>
                    <a:pt x="110" y="140"/>
                  </a:cubicBezTo>
                  <a:cubicBezTo>
                    <a:pt x="106" y="141"/>
                    <a:pt x="104" y="142"/>
                    <a:pt x="101" y="145"/>
                  </a:cubicBezTo>
                  <a:cubicBezTo>
                    <a:pt x="99" y="148"/>
                    <a:pt x="97" y="150"/>
                    <a:pt x="96" y="153"/>
                  </a:cubicBezTo>
                  <a:cubicBezTo>
                    <a:pt x="91" y="160"/>
                    <a:pt x="86" y="166"/>
                    <a:pt x="81" y="172"/>
                  </a:cubicBezTo>
                  <a:cubicBezTo>
                    <a:pt x="77" y="178"/>
                    <a:pt x="73" y="184"/>
                    <a:pt x="69" y="189"/>
                  </a:cubicBezTo>
                  <a:cubicBezTo>
                    <a:pt x="65" y="193"/>
                    <a:pt x="62" y="196"/>
                    <a:pt x="56" y="195"/>
                  </a:cubicBezTo>
                  <a:cubicBezTo>
                    <a:pt x="52" y="195"/>
                    <a:pt x="49" y="192"/>
                    <a:pt x="47" y="188"/>
                  </a:cubicBezTo>
                  <a:cubicBezTo>
                    <a:pt x="43" y="190"/>
                    <a:pt x="39" y="192"/>
                    <a:pt x="34" y="192"/>
                  </a:cubicBezTo>
                  <a:cubicBezTo>
                    <a:pt x="27" y="192"/>
                    <a:pt x="18" y="192"/>
                    <a:pt x="12" y="189"/>
                  </a:cubicBezTo>
                  <a:cubicBezTo>
                    <a:pt x="6" y="187"/>
                    <a:pt x="3" y="182"/>
                    <a:pt x="1" y="176"/>
                  </a:cubicBezTo>
                  <a:cubicBezTo>
                    <a:pt x="0" y="164"/>
                    <a:pt x="7" y="157"/>
                    <a:pt x="13" y="149"/>
                  </a:cubicBezTo>
                  <a:close/>
                </a:path>
              </a:pathLst>
            </a:custGeom>
            <a:grpFill/>
            <a:ln>
              <a:noFill/>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endParaRPr lang="en-ZA" sz="1000" dirty="0">
                <a:solidFill>
                  <a:srgbClr val="C00000"/>
                </a:solidFill>
                <a:highlight>
                  <a:srgbClr val="FFFF00"/>
                </a:highlight>
                <a:latin typeface="Trebuchet MS" panose="020B0603020202020204" pitchFamily="34" charset="0"/>
              </a:endParaRPr>
            </a:p>
          </p:txBody>
        </p:sp>
        <p:sp>
          <p:nvSpPr>
            <p:cNvPr id="209" name="Freeform 54">
              <a:extLst>
                <a:ext uri="{FF2B5EF4-FFF2-40B4-BE49-F238E27FC236}">
                  <a16:creationId xmlns:a16="http://schemas.microsoft.com/office/drawing/2014/main" id="{3A953F12-0A99-47DC-A12E-99C4BA7DBBDB}"/>
                </a:ext>
              </a:extLst>
            </p:cNvPr>
            <p:cNvSpPr>
              <a:spLocks/>
            </p:cNvSpPr>
            <p:nvPr/>
          </p:nvSpPr>
          <p:spPr bwMode="auto">
            <a:xfrm>
              <a:off x="10429875" y="741363"/>
              <a:ext cx="468312" cy="481013"/>
            </a:xfrm>
            <a:custGeom>
              <a:avLst/>
              <a:gdLst>
                <a:gd name="T0" fmla="*/ 1 w 124"/>
                <a:gd name="T1" fmla="*/ 59 h 128"/>
                <a:gd name="T2" fmla="*/ 0 w 124"/>
                <a:gd name="T3" fmla="*/ 55 h 128"/>
                <a:gd name="T4" fmla="*/ 3 w 124"/>
                <a:gd name="T5" fmla="*/ 42 h 128"/>
                <a:gd name="T6" fmla="*/ 13 w 124"/>
                <a:gd name="T7" fmla="*/ 23 h 128"/>
                <a:gd name="T8" fmla="*/ 16 w 124"/>
                <a:gd name="T9" fmla="*/ 19 h 128"/>
                <a:gd name="T10" fmla="*/ 20 w 124"/>
                <a:gd name="T11" fmla="*/ 13 h 128"/>
                <a:gd name="T12" fmla="*/ 26 w 124"/>
                <a:gd name="T13" fmla="*/ 9 h 128"/>
                <a:gd name="T14" fmla="*/ 33 w 124"/>
                <a:gd name="T15" fmla="*/ 6 h 128"/>
                <a:gd name="T16" fmla="*/ 54 w 124"/>
                <a:gd name="T17" fmla="*/ 0 h 128"/>
                <a:gd name="T18" fmla="*/ 62 w 124"/>
                <a:gd name="T19" fmla="*/ 1 h 128"/>
                <a:gd name="T20" fmla="*/ 72 w 124"/>
                <a:gd name="T21" fmla="*/ 3 h 128"/>
                <a:gd name="T22" fmla="*/ 87 w 124"/>
                <a:gd name="T23" fmla="*/ 6 h 128"/>
                <a:gd name="T24" fmla="*/ 102 w 124"/>
                <a:gd name="T25" fmla="*/ 9 h 128"/>
                <a:gd name="T26" fmla="*/ 104 w 124"/>
                <a:gd name="T27" fmla="*/ 11 h 128"/>
                <a:gd name="T28" fmla="*/ 106 w 124"/>
                <a:gd name="T29" fmla="*/ 13 h 128"/>
                <a:gd name="T30" fmla="*/ 110 w 124"/>
                <a:gd name="T31" fmla="*/ 16 h 128"/>
                <a:gd name="T32" fmla="*/ 114 w 124"/>
                <a:gd name="T33" fmla="*/ 18 h 128"/>
                <a:gd name="T34" fmla="*/ 120 w 124"/>
                <a:gd name="T35" fmla="*/ 20 h 128"/>
                <a:gd name="T36" fmla="*/ 120 w 124"/>
                <a:gd name="T37" fmla="*/ 21 h 128"/>
                <a:gd name="T38" fmla="*/ 122 w 124"/>
                <a:gd name="T39" fmla="*/ 40 h 128"/>
                <a:gd name="T40" fmla="*/ 121 w 124"/>
                <a:gd name="T41" fmla="*/ 42 h 128"/>
                <a:gd name="T42" fmla="*/ 100 w 124"/>
                <a:gd name="T43" fmla="*/ 48 h 128"/>
                <a:gd name="T44" fmla="*/ 103 w 124"/>
                <a:gd name="T45" fmla="*/ 64 h 128"/>
                <a:gd name="T46" fmla="*/ 101 w 124"/>
                <a:gd name="T47" fmla="*/ 79 h 128"/>
                <a:gd name="T48" fmla="*/ 98 w 124"/>
                <a:gd name="T49" fmla="*/ 88 h 128"/>
                <a:gd name="T50" fmla="*/ 95 w 124"/>
                <a:gd name="T51" fmla="*/ 88 h 128"/>
                <a:gd name="T52" fmla="*/ 92 w 124"/>
                <a:gd name="T53" fmla="*/ 87 h 128"/>
                <a:gd name="T54" fmla="*/ 89 w 124"/>
                <a:gd name="T55" fmla="*/ 84 h 128"/>
                <a:gd name="T56" fmla="*/ 84 w 124"/>
                <a:gd name="T57" fmla="*/ 79 h 128"/>
                <a:gd name="T58" fmla="*/ 69 w 124"/>
                <a:gd name="T59" fmla="*/ 83 h 128"/>
                <a:gd name="T60" fmla="*/ 58 w 124"/>
                <a:gd name="T61" fmla="*/ 110 h 128"/>
                <a:gd name="T62" fmla="*/ 55 w 124"/>
                <a:gd name="T63" fmla="*/ 115 h 128"/>
                <a:gd name="T64" fmla="*/ 47 w 124"/>
                <a:gd name="T65" fmla="*/ 124 h 128"/>
                <a:gd name="T66" fmla="*/ 38 w 124"/>
                <a:gd name="T67" fmla="*/ 127 h 128"/>
                <a:gd name="T68" fmla="*/ 34 w 124"/>
                <a:gd name="T69" fmla="*/ 127 h 128"/>
                <a:gd name="T70" fmla="*/ 28 w 124"/>
                <a:gd name="T71" fmla="*/ 127 h 128"/>
                <a:gd name="T72" fmla="*/ 24 w 124"/>
                <a:gd name="T73" fmla="*/ 128 h 128"/>
                <a:gd name="T74" fmla="*/ 16 w 124"/>
                <a:gd name="T75" fmla="*/ 128 h 128"/>
                <a:gd name="T76" fmla="*/ 15 w 124"/>
                <a:gd name="T77" fmla="*/ 118 h 128"/>
                <a:gd name="T78" fmla="*/ 12 w 124"/>
                <a:gd name="T79" fmla="*/ 107 h 128"/>
                <a:gd name="T80" fmla="*/ 10 w 124"/>
                <a:gd name="T81" fmla="*/ 106 h 128"/>
                <a:gd name="T82" fmla="*/ 8 w 124"/>
                <a:gd name="T83" fmla="*/ 95 h 128"/>
                <a:gd name="T84" fmla="*/ 4 w 124"/>
                <a:gd name="T85" fmla="*/ 84 h 128"/>
                <a:gd name="T86" fmla="*/ 0 w 124"/>
                <a:gd name="T87" fmla="*/ 7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4" h="128">
                  <a:moveTo>
                    <a:pt x="1" y="58"/>
                  </a:moveTo>
                  <a:cubicBezTo>
                    <a:pt x="1" y="59"/>
                    <a:pt x="1" y="59"/>
                    <a:pt x="1" y="59"/>
                  </a:cubicBezTo>
                  <a:cubicBezTo>
                    <a:pt x="1" y="57"/>
                    <a:pt x="1" y="56"/>
                    <a:pt x="1" y="54"/>
                  </a:cubicBezTo>
                  <a:cubicBezTo>
                    <a:pt x="1" y="54"/>
                    <a:pt x="0" y="54"/>
                    <a:pt x="0" y="55"/>
                  </a:cubicBezTo>
                  <a:cubicBezTo>
                    <a:pt x="1" y="51"/>
                    <a:pt x="2" y="46"/>
                    <a:pt x="5" y="43"/>
                  </a:cubicBezTo>
                  <a:cubicBezTo>
                    <a:pt x="4" y="43"/>
                    <a:pt x="3" y="43"/>
                    <a:pt x="3" y="42"/>
                  </a:cubicBezTo>
                  <a:cubicBezTo>
                    <a:pt x="5" y="39"/>
                    <a:pt x="6" y="36"/>
                    <a:pt x="8" y="32"/>
                  </a:cubicBezTo>
                  <a:cubicBezTo>
                    <a:pt x="10" y="30"/>
                    <a:pt x="12" y="26"/>
                    <a:pt x="13" y="23"/>
                  </a:cubicBezTo>
                  <a:cubicBezTo>
                    <a:pt x="12" y="23"/>
                    <a:pt x="11" y="23"/>
                    <a:pt x="11" y="23"/>
                  </a:cubicBezTo>
                  <a:cubicBezTo>
                    <a:pt x="12" y="21"/>
                    <a:pt x="14" y="20"/>
                    <a:pt x="16" y="19"/>
                  </a:cubicBezTo>
                  <a:cubicBezTo>
                    <a:pt x="16" y="16"/>
                    <a:pt x="18" y="13"/>
                    <a:pt x="20" y="12"/>
                  </a:cubicBezTo>
                  <a:cubicBezTo>
                    <a:pt x="20" y="12"/>
                    <a:pt x="20" y="12"/>
                    <a:pt x="20" y="13"/>
                  </a:cubicBezTo>
                  <a:cubicBezTo>
                    <a:pt x="22" y="12"/>
                    <a:pt x="24" y="10"/>
                    <a:pt x="26" y="9"/>
                  </a:cubicBezTo>
                  <a:cubicBezTo>
                    <a:pt x="26" y="9"/>
                    <a:pt x="26" y="9"/>
                    <a:pt x="26" y="9"/>
                  </a:cubicBezTo>
                  <a:cubicBezTo>
                    <a:pt x="29" y="7"/>
                    <a:pt x="31" y="6"/>
                    <a:pt x="32" y="3"/>
                  </a:cubicBezTo>
                  <a:cubicBezTo>
                    <a:pt x="33" y="4"/>
                    <a:pt x="33" y="5"/>
                    <a:pt x="33" y="6"/>
                  </a:cubicBezTo>
                  <a:cubicBezTo>
                    <a:pt x="36" y="5"/>
                    <a:pt x="39" y="3"/>
                    <a:pt x="42" y="2"/>
                  </a:cubicBezTo>
                  <a:cubicBezTo>
                    <a:pt x="46" y="1"/>
                    <a:pt x="50" y="0"/>
                    <a:pt x="54" y="0"/>
                  </a:cubicBezTo>
                  <a:cubicBezTo>
                    <a:pt x="53" y="0"/>
                    <a:pt x="53" y="1"/>
                    <a:pt x="53" y="1"/>
                  </a:cubicBezTo>
                  <a:cubicBezTo>
                    <a:pt x="55" y="2"/>
                    <a:pt x="60" y="1"/>
                    <a:pt x="62" y="1"/>
                  </a:cubicBezTo>
                  <a:cubicBezTo>
                    <a:pt x="63" y="1"/>
                    <a:pt x="72" y="1"/>
                    <a:pt x="69" y="3"/>
                  </a:cubicBezTo>
                  <a:cubicBezTo>
                    <a:pt x="70" y="3"/>
                    <a:pt x="71" y="3"/>
                    <a:pt x="72" y="3"/>
                  </a:cubicBezTo>
                  <a:cubicBezTo>
                    <a:pt x="72" y="4"/>
                    <a:pt x="72" y="4"/>
                    <a:pt x="72" y="4"/>
                  </a:cubicBezTo>
                  <a:cubicBezTo>
                    <a:pt x="77" y="4"/>
                    <a:pt x="83" y="3"/>
                    <a:pt x="87" y="6"/>
                  </a:cubicBezTo>
                  <a:cubicBezTo>
                    <a:pt x="89" y="8"/>
                    <a:pt x="91" y="8"/>
                    <a:pt x="94" y="9"/>
                  </a:cubicBezTo>
                  <a:cubicBezTo>
                    <a:pt x="96" y="9"/>
                    <a:pt x="99" y="8"/>
                    <a:pt x="102" y="9"/>
                  </a:cubicBezTo>
                  <a:cubicBezTo>
                    <a:pt x="101" y="10"/>
                    <a:pt x="101" y="11"/>
                    <a:pt x="100" y="11"/>
                  </a:cubicBezTo>
                  <a:cubicBezTo>
                    <a:pt x="101" y="11"/>
                    <a:pt x="103" y="12"/>
                    <a:pt x="104" y="11"/>
                  </a:cubicBezTo>
                  <a:cubicBezTo>
                    <a:pt x="103" y="12"/>
                    <a:pt x="103" y="12"/>
                    <a:pt x="103" y="12"/>
                  </a:cubicBezTo>
                  <a:cubicBezTo>
                    <a:pt x="104" y="12"/>
                    <a:pt x="105" y="13"/>
                    <a:pt x="106" y="13"/>
                  </a:cubicBezTo>
                  <a:cubicBezTo>
                    <a:pt x="106" y="13"/>
                    <a:pt x="105" y="13"/>
                    <a:pt x="105" y="13"/>
                  </a:cubicBezTo>
                  <a:cubicBezTo>
                    <a:pt x="107" y="14"/>
                    <a:pt x="108" y="16"/>
                    <a:pt x="110" y="16"/>
                  </a:cubicBezTo>
                  <a:cubicBezTo>
                    <a:pt x="112" y="17"/>
                    <a:pt x="114" y="17"/>
                    <a:pt x="115" y="17"/>
                  </a:cubicBezTo>
                  <a:cubicBezTo>
                    <a:pt x="115" y="18"/>
                    <a:pt x="114" y="18"/>
                    <a:pt x="114" y="18"/>
                  </a:cubicBezTo>
                  <a:cubicBezTo>
                    <a:pt x="114" y="19"/>
                    <a:pt x="116" y="19"/>
                    <a:pt x="118" y="19"/>
                  </a:cubicBezTo>
                  <a:cubicBezTo>
                    <a:pt x="117" y="20"/>
                    <a:pt x="119" y="21"/>
                    <a:pt x="120" y="20"/>
                  </a:cubicBezTo>
                  <a:cubicBezTo>
                    <a:pt x="120" y="21"/>
                    <a:pt x="120" y="22"/>
                    <a:pt x="120" y="22"/>
                  </a:cubicBezTo>
                  <a:cubicBezTo>
                    <a:pt x="120" y="22"/>
                    <a:pt x="120" y="22"/>
                    <a:pt x="120" y="21"/>
                  </a:cubicBezTo>
                  <a:cubicBezTo>
                    <a:pt x="124" y="25"/>
                    <a:pt x="123" y="34"/>
                    <a:pt x="120" y="38"/>
                  </a:cubicBezTo>
                  <a:cubicBezTo>
                    <a:pt x="121" y="38"/>
                    <a:pt x="122" y="38"/>
                    <a:pt x="122" y="40"/>
                  </a:cubicBezTo>
                  <a:cubicBezTo>
                    <a:pt x="122" y="40"/>
                    <a:pt x="121" y="40"/>
                    <a:pt x="120" y="39"/>
                  </a:cubicBezTo>
                  <a:cubicBezTo>
                    <a:pt x="121" y="40"/>
                    <a:pt x="121" y="41"/>
                    <a:pt x="121" y="42"/>
                  </a:cubicBezTo>
                  <a:cubicBezTo>
                    <a:pt x="116" y="38"/>
                    <a:pt x="105" y="38"/>
                    <a:pt x="102" y="44"/>
                  </a:cubicBezTo>
                  <a:cubicBezTo>
                    <a:pt x="101" y="46"/>
                    <a:pt x="100" y="47"/>
                    <a:pt x="100" y="48"/>
                  </a:cubicBezTo>
                  <a:cubicBezTo>
                    <a:pt x="102" y="50"/>
                    <a:pt x="104" y="52"/>
                    <a:pt x="106" y="54"/>
                  </a:cubicBezTo>
                  <a:cubicBezTo>
                    <a:pt x="109" y="59"/>
                    <a:pt x="105" y="61"/>
                    <a:pt x="103" y="64"/>
                  </a:cubicBezTo>
                  <a:cubicBezTo>
                    <a:pt x="102" y="66"/>
                    <a:pt x="102" y="67"/>
                    <a:pt x="102" y="69"/>
                  </a:cubicBezTo>
                  <a:cubicBezTo>
                    <a:pt x="105" y="70"/>
                    <a:pt x="101" y="77"/>
                    <a:pt x="101" y="79"/>
                  </a:cubicBezTo>
                  <a:cubicBezTo>
                    <a:pt x="101" y="83"/>
                    <a:pt x="99" y="86"/>
                    <a:pt x="98" y="89"/>
                  </a:cubicBezTo>
                  <a:cubicBezTo>
                    <a:pt x="98" y="89"/>
                    <a:pt x="98" y="88"/>
                    <a:pt x="98" y="88"/>
                  </a:cubicBezTo>
                  <a:cubicBezTo>
                    <a:pt x="97" y="88"/>
                    <a:pt x="96" y="89"/>
                    <a:pt x="96" y="90"/>
                  </a:cubicBezTo>
                  <a:cubicBezTo>
                    <a:pt x="96" y="89"/>
                    <a:pt x="95" y="89"/>
                    <a:pt x="95" y="88"/>
                  </a:cubicBezTo>
                  <a:cubicBezTo>
                    <a:pt x="94" y="89"/>
                    <a:pt x="94" y="90"/>
                    <a:pt x="93" y="90"/>
                  </a:cubicBezTo>
                  <a:cubicBezTo>
                    <a:pt x="93" y="89"/>
                    <a:pt x="93" y="88"/>
                    <a:pt x="92" y="87"/>
                  </a:cubicBezTo>
                  <a:cubicBezTo>
                    <a:pt x="92" y="88"/>
                    <a:pt x="92" y="88"/>
                    <a:pt x="92" y="88"/>
                  </a:cubicBezTo>
                  <a:cubicBezTo>
                    <a:pt x="91" y="86"/>
                    <a:pt x="89" y="85"/>
                    <a:pt x="89" y="84"/>
                  </a:cubicBezTo>
                  <a:cubicBezTo>
                    <a:pt x="87" y="82"/>
                    <a:pt x="88" y="80"/>
                    <a:pt x="86" y="80"/>
                  </a:cubicBezTo>
                  <a:cubicBezTo>
                    <a:pt x="85" y="80"/>
                    <a:pt x="85" y="80"/>
                    <a:pt x="84" y="79"/>
                  </a:cubicBezTo>
                  <a:cubicBezTo>
                    <a:pt x="83" y="78"/>
                    <a:pt x="80" y="77"/>
                    <a:pt x="77" y="77"/>
                  </a:cubicBezTo>
                  <a:cubicBezTo>
                    <a:pt x="72" y="77"/>
                    <a:pt x="70" y="80"/>
                    <a:pt x="69" y="83"/>
                  </a:cubicBezTo>
                  <a:cubicBezTo>
                    <a:pt x="65" y="87"/>
                    <a:pt x="63" y="92"/>
                    <a:pt x="61" y="96"/>
                  </a:cubicBezTo>
                  <a:cubicBezTo>
                    <a:pt x="60" y="100"/>
                    <a:pt x="60" y="105"/>
                    <a:pt x="58" y="110"/>
                  </a:cubicBezTo>
                  <a:cubicBezTo>
                    <a:pt x="58" y="110"/>
                    <a:pt x="58" y="109"/>
                    <a:pt x="58" y="109"/>
                  </a:cubicBezTo>
                  <a:cubicBezTo>
                    <a:pt x="56" y="109"/>
                    <a:pt x="55" y="113"/>
                    <a:pt x="55" y="115"/>
                  </a:cubicBezTo>
                  <a:cubicBezTo>
                    <a:pt x="54" y="117"/>
                    <a:pt x="53" y="118"/>
                    <a:pt x="51" y="120"/>
                  </a:cubicBezTo>
                  <a:cubicBezTo>
                    <a:pt x="51" y="117"/>
                    <a:pt x="48" y="123"/>
                    <a:pt x="47" y="124"/>
                  </a:cubicBezTo>
                  <a:cubicBezTo>
                    <a:pt x="47" y="123"/>
                    <a:pt x="47" y="123"/>
                    <a:pt x="47" y="123"/>
                  </a:cubicBezTo>
                  <a:cubicBezTo>
                    <a:pt x="44" y="124"/>
                    <a:pt x="41" y="126"/>
                    <a:pt x="38" y="127"/>
                  </a:cubicBezTo>
                  <a:cubicBezTo>
                    <a:pt x="38" y="126"/>
                    <a:pt x="38" y="126"/>
                    <a:pt x="38" y="126"/>
                  </a:cubicBezTo>
                  <a:cubicBezTo>
                    <a:pt x="37" y="126"/>
                    <a:pt x="35" y="127"/>
                    <a:pt x="34" y="127"/>
                  </a:cubicBezTo>
                  <a:cubicBezTo>
                    <a:pt x="33" y="127"/>
                    <a:pt x="33" y="127"/>
                    <a:pt x="31" y="127"/>
                  </a:cubicBezTo>
                  <a:cubicBezTo>
                    <a:pt x="30" y="126"/>
                    <a:pt x="30" y="126"/>
                    <a:pt x="28" y="127"/>
                  </a:cubicBezTo>
                  <a:cubicBezTo>
                    <a:pt x="27" y="128"/>
                    <a:pt x="27" y="128"/>
                    <a:pt x="25" y="127"/>
                  </a:cubicBezTo>
                  <a:cubicBezTo>
                    <a:pt x="25" y="128"/>
                    <a:pt x="25" y="128"/>
                    <a:pt x="24" y="128"/>
                  </a:cubicBezTo>
                  <a:cubicBezTo>
                    <a:pt x="23" y="127"/>
                    <a:pt x="22" y="127"/>
                    <a:pt x="20" y="128"/>
                  </a:cubicBezTo>
                  <a:cubicBezTo>
                    <a:pt x="19" y="128"/>
                    <a:pt x="17" y="128"/>
                    <a:pt x="16" y="128"/>
                  </a:cubicBezTo>
                  <a:cubicBezTo>
                    <a:pt x="17" y="125"/>
                    <a:pt x="17" y="118"/>
                    <a:pt x="15" y="115"/>
                  </a:cubicBezTo>
                  <a:cubicBezTo>
                    <a:pt x="15" y="116"/>
                    <a:pt x="15" y="117"/>
                    <a:pt x="15" y="118"/>
                  </a:cubicBezTo>
                  <a:cubicBezTo>
                    <a:pt x="13" y="115"/>
                    <a:pt x="11" y="110"/>
                    <a:pt x="12" y="107"/>
                  </a:cubicBezTo>
                  <a:cubicBezTo>
                    <a:pt x="12" y="107"/>
                    <a:pt x="12" y="107"/>
                    <a:pt x="12" y="107"/>
                  </a:cubicBezTo>
                  <a:cubicBezTo>
                    <a:pt x="11" y="106"/>
                    <a:pt x="11" y="105"/>
                    <a:pt x="11" y="104"/>
                  </a:cubicBezTo>
                  <a:cubicBezTo>
                    <a:pt x="11" y="105"/>
                    <a:pt x="11" y="106"/>
                    <a:pt x="10" y="106"/>
                  </a:cubicBezTo>
                  <a:cubicBezTo>
                    <a:pt x="10" y="102"/>
                    <a:pt x="10" y="97"/>
                    <a:pt x="8" y="92"/>
                  </a:cubicBezTo>
                  <a:cubicBezTo>
                    <a:pt x="8" y="94"/>
                    <a:pt x="8" y="95"/>
                    <a:pt x="8" y="95"/>
                  </a:cubicBezTo>
                  <a:cubicBezTo>
                    <a:pt x="7" y="92"/>
                    <a:pt x="5" y="89"/>
                    <a:pt x="4" y="86"/>
                  </a:cubicBezTo>
                  <a:cubicBezTo>
                    <a:pt x="4" y="85"/>
                    <a:pt x="4" y="84"/>
                    <a:pt x="4" y="84"/>
                  </a:cubicBezTo>
                  <a:cubicBezTo>
                    <a:pt x="3" y="85"/>
                    <a:pt x="2" y="86"/>
                    <a:pt x="1" y="87"/>
                  </a:cubicBezTo>
                  <a:cubicBezTo>
                    <a:pt x="0" y="83"/>
                    <a:pt x="0" y="77"/>
                    <a:pt x="0" y="73"/>
                  </a:cubicBezTo>
                  <a:cubicBezTo>
                    <a:pt x="0" y="68"/>
                    <a:pt x="1" y="63"/>
                    <a:pt x="1" y="58"/>
                  </a:cubicBezTo>
                  <a:close/>
                </a:path>
              </a:pathLst>
            </a:custGeom>
            <a:grpFill/>
            <a:ln>
              <a:noFill/>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endParaRPr lang="en-ZA" sz="1000" dirty="0">
                <a:solidFill>
                  <a:srgbClr val="C00000"/>
                </a:solidFill>
                <a:highlight>
                  <a:srgbClr val="FFFF00"/>
                </a:highlight>
                <a:latin typeface="Trebuchet MS" panose="020B0603020202020204" pitchFamily="34" charset="0"/>
              </a:endParaRPr>
            </a:p>
          </p:txBody>
        </p:sp>
        <p:sp>
          <p:nvSpPr>
            <p:cNvPr id="210" name="Freeform 55">
              <a:extLst>
                <a:ext uri="{FF2B5EF4-FFF2-40B4-BE49-F238E27FC236}">
                  <a16:creationId xmlns:a16="http://schemas.microsoft.com/office/drawing/2014/main" id="{C9808059-6C03-4EEC-8313-411EB39F1970}"/>
                </a:ext>
              </a:extLst>
            </p:cNvPr>
            <p:cNvSpPr>
              <a:spLocks noEditPoints="1"/>
            </p:cNvSpPr>
            <p:nvPr/>
          </p:nvSpPr>
          <p:spPr bwMode="auto">
            <a:xfrm>
              <a:off x="10656888" y="1000126"/>
              <a:ext cx="282575" cy="104775"/>
            </a:xfrm>
            <a:custGeom>
              <a:avLst/>
              <a:gdLst>
                <a:gd name="T0" fmla="*/ 18 w 75"/>
                <a:gd name="T1" fmla="*/ 8 h 28"/>
                <a:gd name="T2" fmla="*/ 24 w 75"/>
                <a:gd name="T3" fmla="*/ 10 h 28"/>
                <a:gd name="T4" fmla="*/ 33 w 75"/>
                <a:gd name="T5" fmla="*/ 10 h 28"/>
                <a:gd name="T6" fmla="*/ 64 w 75"/>
                <a:gd name="T7" fmla="*/ 17 h 28"/>
                <a:gd name="T8" fmla="*/ 67 w 75"/>
                <a:gd name="T9" fmla="*/ 28 h 28"/>
                <a:gd name="T10" fmla="*/ 73 w 75"/>
                <a:gd name="T11" fmla="*/ 17 h 28"/>
                <a:gd name="T12" fmla="*/ 72 w 75"/>
                <a:gd name="T13" fmla="*/ 1 h 28"/>
                <a:gd name="T14" fmla="*/ 67 w 75"/>
                <a:gd name="T15" fmla="*/ 5 h 28"/>
                <a:gd name="T16" fmla="*/ 44 w 75"/>
                <a:gd name="T17" fmla="*/ 6 h 28"/>
                <a:gd name="T18" fmla="*/ 18 w 75"/>
                <a:gd name="T19" fmla="*/ 8 h 28"/>
                <a:gd name="T20" fmla="*/ 0 w 75"/>
                <a:gd name="T21" fmla="*/ 22 h 28"/>
                <a:gd name="T22" fmla="*/ 4 w 75"/>
                <a:gd name="T23" fmla="*/ 23 h 28"/>
                <a:gd name="T24" fmla="*/ 8 w 75"/>
                <a:gd name="T25" fmla="*/ 18 h 28"/>
                <a:gd name="T26" fmla="*/ 10 w 75"/>
                <a:gd name="T27" fmla="*/ 12 h 28"/>
                <a:gd name="T28" fmla="*/ 0 w 75"/>
                <a:gd name="T29"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5" h="28">
                  <a:moveTo>
                    <a:pt x="18" y="8"/>
                  </a:moveTo>
                  <a:cubicBezTo>
                    <a:pt x="21" y="8"/>
                    <a:pt x="23" y="9"/>
                    <a:pt x="24" y="10"/>
                  </a:cubicBezTo>
                  <a:cubicBezTo>
                    <a:pt x="27" y="10"/>
                    <a:pt x="30" y="10"/>
                    <a:pt x="33" y="10"/>
                  </a:cubicBezTo>
                  <a:cubicBezTo>
                    <a:pt x="50" y="11"/>
                    <a:pt x="60" y="15"/>
                    <a:pt x="64" y="17"/>
                  </a:cubicBezTo>
                  <a:cubicBezTo>
                    <a:pt x="63" y="27"/>
                    <a:pt x="66" y="27"/>
                    <a:pt x="67" y="28"/>
                  </a:cubicBezTo>
                  <a:cubicBezTo>
                    <a:pt x="69" y="28"/>
                    <a:pt x="72" y="25"/>
                    <a:pt x="73" y="17"/>
                  </a:cubicBezTo>
                  <a:cubicBezTo>
                    <a:pt x="74" y="9"/>
                    <a:pt x="75" y="1"/>
                    <a:pt x="72" y="1"/>
                  </a:cubicBezTo>
                  <a:cubicBezTo>
                    <a:pt x="70" y="0"/>
                    <a:pt x="68" y="1"/>
                    <a:pt x="67" y="5"/>
                  </a:cubicBezTo>
                  <a:cubicBezTo>
                    <a:pt x="63" y="5"/>
                    <a:pt x="55" y="7"/>
                    <a:pt x="44" y="6"/>
                  </a:cubicBezTo>
                  <a:cubicBezTo>
                    <a:pt x="35" y="6"/>
                    <a:pt x="26" y="5"/>
                    <a:pt x="18" y="8"/>
                  </a:cubicBezTo>
                  <a:close/>
                  <a:moveTo>
                    <a:pt x="0" y="22"/>
                  </a:moveTo>
                  <a:cubicBezTo>
                    <a:pt x="0" y="22"/>
                    <a:pt x="1" y="28"/>
                    <a:pt x="4" y="23"/>
                  </a:cubicBezTo>
                  <a:cubicBezTo>
                    <a:pt x="5" y="22"/>
                    <a:pt x="6" y="20"/>
                    <a:pt x="8" y="18"/>
                  </a:cubicBezTo>
                  <a:cubicBezTo>
                    <a:pt x="8" y="16"/>
                    <a:pt x="9" y="14"/>
                    <a:pt x="10" y="12"/>
                  </a:cubicBezTo>
                  <a:cubicBezTo>
                    <a:pt x="6" y="14"/>
                    <a:pt x="3" y="17"/>
                    <a:pt x="0" y="22"/>
                  </a:cubicBezTo>
                  <a:close/>
                </a:path>
              </a:pathLst>
            </a:custGeom>
            <a:grpFill/>
            <a:ln>
              <a:noFill/>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endParaRPr lang="en-ZA" sz="1000" dirty="0">
                <a:solidFill>
                  <a:srgbClr val="C00000"/>
                </a:solidFill>
                <a:highlight>
                  <a:srgbClr val="FFFF00"/>
                </a:highlight>
                <a:latin typeface="Trebuchet MS" panose="020B0603020202020204" pitchFamily="34" charset="0"/>
              </a:endParaRPr>
            </a:p>
          </p:txBody>
        </p:sp>
        <p:sp>
          <p:nvSpPr>
            <p:cNvPr id="211" name="Freeform 56">
              <a:extLst>
                <a:ext uri="{FF2B5EF4-FFF2-40B4-BE49-F238E27FC236}">
                  <a16:creationId xmlns:a16="http://schemas.microsoft.com/office/drawing/2014/main" id="{1D608A1C-BA06-4077-994A-03EC1194073A}"/>
                </a:ext>
              </a:extLst>
            </p:cNvPr>
            <p:cNvSpPr>
              <a:spLocks/>
            </p:cNvSpPr>
            <p:nvPr/>
          </p:nvSpPr>
          <p:spPr bwMode="auto">
            <a:xfrm>
              <a:off x="10079038" y="1289051"/>
              <a:ext cx="765175" cy="1536700"/>
            </a:xfrm>
            <a:custGeom>
              <a:avLst/>
              <a:gdLst>
                <a:gd name="T0" fmla="*/ 2 w 203"/>
                <a:gd name="T1" fmla="*/ 292 h 409"/>
                <a:gd name="T2" fmla="*/ 8 w 203"/>
                <a:gd name="T3" fmla="*/ 257 h 409"/>
                <a:gd name="T4" fmla="*/ 12 w 203"/>
                <a:gd name="T5" fmla="*/ 220 h 409"/>
                <a:gd name="T6" fmla="*/ 23 w 203"/>
                <a:gd name="T7" fmla="*/ 150 h 409"/>
                <a:gd name="T8" fmla="*/ 29 w 203"/>
                <a:gd name="T9" fmla="*/ 125 h 409"/>
                <a:gd name="T10" fmla="*/ 40 w 203"/>
                <a:gd name="T11" fmla="*/ 65 h 409"/>
                <a:gd name="T12" fmla="*/ 57 w 203"/>
                <a:gd name="T13" fmla="*/ 39 h 409"/>
                <a:gd name="T14" fmla="*/ 65 w 203"/>
                <a:gd name="T15" fmla="*/ 33 h 409"/>
                <a:gd name="T16" fmla="*/ 77 w 203"/>
                <a:gd name="T17" fmla="*/ 20 h 409"/>
                <a:gd name="T18" fmla="*/ 86 w 203"/>
                <a:gd name="T19" fmla="*/ 12 h 409"/>
                <a:gd name="T20" fmla="*/ 94 w 203"/>
                <a:gd name="T21" fmla="*/ 4 h 409"/>
                <a:gd name="T22" fmla="*/ 113 w 203"/>
                <a:gd name="T23" fmla="*/ 0 h 409"/>
                <a:gd name="T24" fmla="*/ 156 w 203"/>
                <a:gd name="T25" fmla="*/ 26 h 409"/>
                <a:gd name="T26" fmla="*/ 165 w 203"/>
                <a:gd name="T27" fmla="*/ 35 h 409"/>
                <a:gd name="T28" fmla="*/ 164 w 203"/>
                <a:gd name="T29" fmla="*/ 49 h 409"/>
                <a:gd name="T30" fmla="*/ 168 w 203"/>
                <a:gd name="T31" fmla="*/ 60 h 409"/>
                <a:gd name="T32" fmla="*/ 176 w 203"/>
                <a:gd name="T33" fmla="*/ 88 h 409"/>
                <a:gd name="T34" fmla="*/ 183 w 203"/>
                <a:gd name="T35" fmla="*/ 132 h 409"/>
                <a:gd name="T36" fmla="*/ 183 w 203"/>
                <a:gd name="T37" fmla="*/ 162 h 409"/>
                <a:gd name="T38" fmla="*/ 182 w 203"/>
                <a:gd name="T39" fmla="*/ 204 h 409"/>
                <a:gd name="T40" fmla="*/ 185 w 203"/>
                <a:gd name="T41" fmla="*/ 255 h 409"/>
                <a:gd name="T42" fmla="*/ 186 w 203"/>
                <a:gd name="T43" fmla="*/ 267 h 409"/>
                <a:gd name="T44" fmla="*/ 187 w 203"/>
                <a:gd name="T45" fmla="*/ 310 h 409"/>
                <a:gd name="T46" fmla="*/ 184 w 203"/>
                <a:gd name="T47" fmla="*/ 350 h 409"/>
                <a:gd name="T48" fmla="*/ 191 w 203"/>
                <a:gd name="T49" fmla="*/ 367 h 409"/>
                <a:gd name="T50" fmla="*/ 203 w 203"/>
                <a:gd name="T51" fmla="*/ 381 h 409"/>
                <a:gd name="T52" fmla="*/ 198 w 203"/>
                <a:gd name="T53" fmla="*/ 387 h 409"/>
                <a:gd name="T54" fmla="*/ 169 w 203"/>
                <a:gd name="T55" fmla="*/ 395 h 409"/>
                <a:gd name="T56" fmla="*/ 130 w 203"/>
                <a:gd name="T57" fmla="*/ 398 h 409"/>
                <a:gd name="T58" fmla="*/ 105 w 203"/>
                <a:gd name="T59" fmla="*/ 404 h 409"/>
                <a:gd name="T60" fmla="*/ 68 w 203"/>
                <a:gd name="T61" fmla="*/ 405 h 409"/>
                <a:gd name="T62" fmla="*/ 27 w 203"/>
                <a:gd name="T63" fmla="*/ 405 h 409"/>
                <a:gd name="T64" fmla="*/ 11 w 203"/>
                <a:gd name="T65" fmla="*/ 405 h 409"/>
                <a:gd name="T66" fmla="*/ 10 w 203"/>
                <a:gd name="T67" fmla="*/ 392 h 409"/>
                <a:gd name="T68" fmla="*/ 9 w 203"/>
                <a:gd name="T69" fmla="*/ 379 h 409"/>
                <a:gd name="T70" fmla="*/ 2 w 203"/>
                <a:gd name="T71" fmla="*/ 357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3" h="409">
                  <a:moveTo>
                    <a:pt x="0" y="328"/>
                  </a:moveTo>
                  <a:cubicBezTo>
                    <a:pt x="1" y="316"/>
                    <a:pt x="1" y="304"/>
                    <a:pt x="2" y="292"/>
                  </a:cubicBezTo>
                  <a:cubicBezTo>
                    <a:pt x="3" y="282"/>
                    <a:pt x="3" y="272"/>
                    <a:pt x="5" y="262"/>
                  </a:cubicBezTo>
                  <a:cubicBezTo>
                    <a:pt x="6" y="261"/>
                    <a:pt x="6" y="258"/>
                    <a:pt x="8" y="257"/>
                  </a:cubicBezTo>
                  <a:cubicBezTo>
                    <a:pt x="8" y="257"/>
                    <a:pt x="8" y="257"/>
                    <a:pt x="8" y="257"/>
                  </a:cubicBezTo>
                  <a:cubicBezTo>
                    <a:pt x="9" y="245"/>
                    <a:pt x="11" y="232"/>
                    <a:pt x="12" y="220"/>
                  </a:cubicBezTo>
                  <a:cubicBezTo>
                    <a:pt x="13" y="206"/>
                    <a:pt x="16" y="192"/>
                    <a:pt x="18" y="179"/>
                  </a:cubicBezTo>
                  <a:cubicBezTo>
                    <a:pt x="19" y="169"/>
                    <a:pt x="22" y="160"/>
                    <a:pt x="23" y="150"/>
                  </a:cubicBezTo>
                  <a:cubicBezTo>
                    <a:pt x="24" y="142"/>
                    <a:pt x="26" y="135"/>
                    <a:pt x="29" y="127"/>
                  </a:cubicBezTo>
                  <a:cubicBezTo>
                    <a:pt x="29" y="126"/>
                    <a:pt x="29" y="125"/>
                    <a:pt x="29" y="125"/>
                  </a:cubicBezTo>
                  <a:cubicBezTo>
                    <a:pt x="30" y="116"/>
                    <a:pt x="31" y="108"/>
                    <a:pt x="32" y="100"/>
                  </a:cubicBezTo>
                  <a:cubicBezTo>
                    <a:pt x="34" y="88"/>
                    <a:pt x="35" y="76"/>
                    <a:pt x="40" y="65"/>
                  </a:cubicBezTo>
                  <a:cubicBezTo>
                    <a:pt x="43" y="59"/>
                    <a:pt x="46" y="53"/>
                    <a:pt x="50" y="47"/>
                  </a:cubicBezTo>
                  <a:cubicBezTo>
                    <a:pt x="52" y="44"/>
                    <a:pt x="55" y="42"/>
                    <a:pt x="57" y="39"/>
                  </a:cubicBezTo>
                  <a:cubicBezTo>
                    <a:pt x="59" y="36"/>
                    <a:pt x="61" y="35"/>
                    <a:pt x="64" y="33"/>
                  </a:cubicBezTo>
                  <a:cubicBezTo>
                    <a:pt x="64" y="33"/>
                    <a:pt x="65" y="33"/>
                    <a:pt x="65" y="33"/>
                  </a:cubicBezTo>
                  <a:cubicBezTo>
                    <a:pt x="67" y="31"/>
                    <a:pt x="69" y="30"/>
                    <a:pt x="71" y="29"/>
                  </a:cubicBezTo>
                  <a:cubicBezTo>
                    <a:pt x="74" y="26"/>
                    <a:pt x="75" y="23"/>
                    <a:pt x="77" y="20"/>
                  </a:cubicBezTo>
                  <a:cubicBezTo>
                    <a:pt x="79" y="18"/>
                    <a:pt x="80" y="15"/>
                    <a:pt x="83" y="13"/>
                  </a:cubicBezTo>
                  <a:cubicBezTo>
                    <a:pt x="84" y="13"/>
                    <a:pt x="85" y="13"/>
                    <a:pt x="86" y="12"/>
                  </a:cubicBezTo>
                  <a:cubicBezTo>
                    <a:pt x="87" y="11"/>
                    <a:pt x="88" y="10"/>
                    <a:pt x="89" y="9"/>
                  </a:cubicBezTo>
                  <a:cubicBezTo>
                    <a:pt x="90" y="6"/>
                    <a:pt x="91" y="4"/>
                    <a:pt x="94" y="4"/>
                  </a:cubicBezTo>
                  <a:cubicBezTo>
                    <a:pt x="97" y="3"/>
                    <a:pt x="101" y="3"/>
                    <a:pt x="104" y="3"/>
                  </a:cubicBezTo>
                  <a:cubicBezTo>
                    <a:pt x="107" y="2"/>
                    <a:pt x="109" y="0"/>
                    <a:pt x="113" y="0"/>
                  </a:cubicBezTo>
                  <a:cubicBezTo>
                    <a:pt x="116" y="0"/>
                    <a:pt x="119" y="0"/>
                    <a:pt x="122" y="1"/>
                  </a:cubicBezTo>
                  <a:cubicBezTo>
                    <a:pt x="136" y="6"/>
                    <a:pt x="147" y="16"/>
                    <a:pt x="156" y="26"/>
                  </a:cubicBezTo>
                  <a:cubicBezTo>
                    <a:pt x="158" y="28"/>
                    <a:pt x="160" y="30"/>
                    <a:pt x="162" y="33"/>
                  </a:cubicBezTo>
                  <a:cubicBezTo>
                    <a:pt x="163" y="34"/>
                    <a:pt x="164" y="34"/>
                    <a:pt x="165" y="35"/>
                  </a:cubicBezTo>
                  <a:cubicBezTo>
                    <a:pt x="166" y="37"/>
                    <a:pt x="166" y="38"/>
                    <a:pt x="165" y="40"/>
                  </a:cubicBezTo>
                  <a:cubicBezTo>
                    <a:pt x="164" y="43"/>
                    <a:pt x="164" y="45"/>
                    <a:pt x="164" y="49"/>
                  </a:cubicBezTo>
                  <a:cubicBezTo>
                    <a:pt x="164" y="51"/>
                    <a:pt x="165" y="52"/>
                    <a:pt x="165" y="54"/>
                  </a:cubicBezTo>
                  <a:cubicBezTo>
                    <a:pt x="166" y="56"/>
                    <a:pt x="167" y="58"/>
                    <a:pt x="168" y="60"/>
                  </a:cubicBezTo>
                  <a:cubicBezTo>
                    <a:pt x="169" y="64"/>
                    <a:pt x="170" y="67"/>
                    <a:pt x="171" y="70"/>
                  </a:cubicBezTo>
                  <a:cubicBezTo>
                    <a:pt x="173" y="76"/>
                    <a:pt x="175" y="82"/>
                    <a:pt x="176" y="88"/>
                  </a:cubicBezTo>
                  <a:cubicBezTo>
                    <a:pt x="178" y="95"/>
                    <a:pt x="180" y="101"/>
                    <a:pt x="180" y="108"/>
                  </a:cubicBezTo>
                  <a:cubicBezTo>
                    <a:pt x="181" y="116"/>
                    <a:pt x="182" y="124"/>
                    <a:pt x="183" y="132"/>
                  </a:cubicBezTo>
                  <a:cubicBezTo>
                    <a:pt x="185" y="139"/>
                    <a:pt x="186" y="146"/>
                    <a:pt x="185" y="153"/>
                  </a:cubicBezTo>
                  <a:cubicBezTo>
                    <a:pt x="184" y="156"/>
                    <a:pt x="184" y="159"/>
                    <a:pt x="183" y="162"/>
                  </a:cubicBezTo>
                  <a:cubicBezTo>
                    <a:pt x="183" y="163"/>
                    <a:pt x="183" y="164"/>
                    <a:pt x="183" y="164"/>
                  </a:cubicBezTo>
                  <a:cubicBezTo>
                    <a:pt x="185" y="178"/>
                    <a:pt x="182" y="191"/>
                    <a:pt x="182" y="204"/>
                  </a:cubicBezTo>
                  <a:cubicBezTo>
                    <a:pt x="183" y="218"/>
                    <a:pt x="184" y="231"/>
                    <a:pt x="185" y="245"/>
                  </a:cubicBezTo>
                  <a:cubicBezTo>
                    <a:pt x="185" y="248"/>
                    <a:pt x="185" y="252"/>
                    <a:pt x="185" y="255"/>
                  </a:cubicBezTo>
                  <a:cubicBezTo>
                    <a:pt x="185" y="257"/>
                    <a:pt x="185" y="258"/>
                    <a:pt x="185" y="260"/>
                  </a:cubicBezTo>
                  <a:cubicBezTo>
                    <a:pt x="186" y="262"/>
                    <a:pt x="186" y="264"/>
                    <a:pt x="186" y="267"/>
                  </a:cubicBezTo>
                  <a:cubicBezTo>
                    <a:pt x="187" y="274"/>
                    <a:pt x="187" y="281"/>
                    <a:pt x="187" y="288"/>
                  </a:cubicBezTo>
                  <a:cubicBezTo>
                    <a:pt x="187" y="296"/>
                    <a:pt x="188" y="303"/>
                    <a:pt x="187" y="310"/>
                  </a:cubicBezTo>
                  <a:cubicBezTo>
                    <a:pt x="187" y="317"/>
                    <a:pt x="187" y="324"/>
                    <a:pt x="187" y="331"/>
                  </a:cubicBezTo>
                  <a:cubicBezTo>
                    <a:pt x="186" y="337"/>
                    <a:pt x="185" y="344"/>
                    <a:pt x="184" y="350"/>
                  </a:cubicBezTo>
                  <a:cubicBezTo>
                    <a:pt x="184" y="354"/>
                    <a:pt x="183" y="357"/>
                    <a:pt x="183" y="360"/>
                  </a:cubicBezTo>
                  <a:cubicBezTo>
                    <a:pt x="185" y="362"/>
                    <a:pt x="188" y="364"/>
                    <a:pt x="191" y="367"/>
                  </a:cubicBezTo>
                  <a:cubicBezTo>
                    <a:pt x="193" y="370"/>
                    <a:pt x="196" y="373"/>
                    <a:pt x="198" y="376"/>
                  </a:cubicBezTo>
                  <a:cubicBezTo>
                    <a:pt x="200" y="377"/>
                    <a:pt x="203" y="379"/>
                    <a:pt x="203" y="381"/>
                  </a:cubicBezTo>
                  <a:cubicBezTo>
                    <a:pt x="203" y="382"/>
                    <a:pt x="202" y="383"/>
                    <a:pt x="201" y="383"/>
                  </a:cubicBezTo>
                  <a:cubicBezTo>
                    <a:pt x="200" y="384"/>
                    <a:pt x="199" y="386"/>
                    <a:pt x="198" y="387"/>
                  </a:cubicBezTo>
                  <a:cubicBezTo>
                    <a:pt x="195" y="391"/>
                    <a:pt x="191" y="395"/>
                    <a:pt x="187" y="397"/>
                  </a:cubicBezTo>
                  <a:cubicBezTo>
                    <a:pt x="180" y="400"/>
                    <a:pt x="175" y="397"/>
                    <a:pt x="169" y="395"/>
                  </a:cubicBezTo>
                  <a:cubicBezTo>
                    <a:pt x="162" y="393"/>
                    <a:pt x="156" y="392"/>
                    <a:pt x="149" y="393"/>
                  </a:cubicBezTo>
                  <a:cubicBezTo>
                    <a:pt x="143" y="395"/>
                    <a:pt x="137" y="397"/>
                    <a:pt x="130" y="398"/>
                  </a:cubicBezTo>
                  <a:cubicBezTo>
                    <a:pt x="125" y="399"/>
                    <a:pt x="119" y="400"/>
                    <a:pt x="114" y="400"/>
                  </a:cubicBezTo>
                  <a:cubicBezTo>
                    <a:pt x="111" y="401"/>
                    <a:pt x="108" y="403"/>
                    <a:pt x="105" y="404"/>
                  </a:cubicBezTo>
                  <a:cubicBezTo>
                    <a:pt x="101" y="405"/>
                    <a:pt x="96" y="406"/>
                    <a:pt x="92" y="406"/>
                  </a:cubicBezTo>
                  <a:cubicBezTo>
                    <a:pt x="84" y="406"/>
                    <a:pt x="76" y="405"/>
                    <a:pt x="68" y="405"/>
                  </a:cubicBezTo>
                  <a:cubicBezTo>
                    <a:pt x="62" y="404"/>
                    <a:pt x="55" y="405"/>
                    <a:pt x="48" y="405"/>
                  </a:cubicBezTo>
                  <a:cubicBezTo>
                    <a:pt x="41" y="405"/>
                    <a:pt x="34" y="404"/>
                    <a:pt x="27" y="405"/>
                  </a:cubicBezTo>
                  <a:cubicBezTo>
                    <a:pt x="24" y="405"/>
                    <a:pt x="21" y="407"/>
                    <a:pt x="18" y="408"/>
                  </a:cubicBezTo>
                  <a:cubicBezTo>
                    <a:pt x="15" y="408"/>
                    <a:pt x="12" y="409"/>
                    <a:pt x="11" y="405"/>
                  </a:cubicBezTo>
                  <a:cubicBezTo>
                    <a:pt x="11" y="401"/>
                    <a:pt x="12" y="398"/>
                    <a:pt x="11" y="395"/>
                  </a:cubicBezTo>
                  <a:cubicBezTo>
                    <a:pt x="11" y="393"/>
                    <a:pt x="11" y="393"/>
                    <a:pt x="10" y="392"/>
                  </a:cubicBezTo>
                  <a:cubicBezTo>
                    <a:pt x="8" y="391"/>
                    <a:pt x="8" y="390"/>
                    <a:pt x="8" y="388"/>
                  </a:cubicBezTo>
                  <a:cubicBezTo>
                    <a:pt x="10" y="385"/>
                    <a:pt x="11" y="382"/>
                    <a:pt x="9" y="379"/>
                  </a:cubicBezTo>
                  <a:cubicBezTo>
                    <a:pt x="8" y="376"/>
                    <a:pt x="7" y="374"/>
                    <a:pt x="6" y="371"/>
                  </a:cubicBezTo>
                  <a:cubicBezTo>
                    <a:pt x="4" y="366"/>
                    <a:pt x="2" y="362"/>
                    <a:pt x="2" y="357"/>
                  </a:cubicBezTo>
                  <a:cubicBezTo>
                    <a:pt x="1" y="347"/>
                    <a:pt x="0" y="337"/>
                    <a:pt x="0" y="328"/>
                  </a:cubicBezTo>
                  <a:close/>
                </a:path>
              </a:pathLst>
            </a:custGeom>
            <a:grpFill/>
            <a:ln>
              <a:noFill/>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endParaRPr lang="en-ZA" sz="1000" dirty="0">
                <a:solidFill>
                  <a:srgbClr val="C00000"/>
                </a:solidFill>
                <a:highlight>
                  <a:srgbClr val="FFFF00"/>
                </a:highlight>
                <a:latin typeface="Trebuchet MS" panose="020B0603020202020204" pitchFamily="34" charset="0"/>
              </a:endParaRPr>
            </a:p>
          </p:txBody>
        </p:sp>
        <p:sp>
          <p:nvSpPr>
            <p:cNvPr id="212" name="Freeform 57">
              <a:extLst>
                <a:ext uri="{FF2B5EF4-FFF2-40B4-BE49-F238E27FC236}">
                  <a16:creationId xmlns:a16="http://schemas.microsoft.com/office/drawing/2014/main" id="{CA5AE82F-8638-48F3-A73B-A32AE4797040}"/>
                </a:ext>
              </a:extLst>
            </p:cNvPr>
            <p:cNvSpPr>
              <a:spLocks noEditPoints="1"/>
            </p:cNvSpPr>
            <p:nvPr/>
          </p:nvSpPr>
          <p:spPr bwMode="auto">
            <a:xfrm>
              <a:off x="10069350" y="1391848"/>
              <a:ext cx="719298" cy="1433901"/>
            </a:xfrm>
            <a:custGeom>
              <a:avLst/>
              <a:gdLst>
                <a:gd name="T0" fmla="*/ 6 w 188"/>
                <a:gd name="T1" fmla="*/ 338 h 376"/>
                <a:gd name="T2" fmla="*/ 8 w 188"/>
                <a:gd name="T3" fmla="*/ 355 h 376"/>
                <a:gd name="T4" fmla="*/ 11 w 188"/>
                <a:gd name="T5" fmla="*/ 362 h 376"/>
                <a:gd name="T6" fmla="*/ 18 w 188"/>
                <a:gd name="T7" fmla="*/ 375 h 376"/>
                <a:gd name="T8" fmla="*/ 48 w 188"/>
                <a:gd name="T9" fmla="*/ 372 h 376"/>
                <a:gd name="T10" fmla="*/ 92 w 188"/>
                <a:gd name="T11" fmla="*/ 373 h 376"/>
                <a:gd name="T12" fmla="*/ 114 w 188"/>
                <a:gd name="T13" fmla="*/ 367 h 376"/>
                <a:gd name="T14" fmla="*/ 149 w 188"/>
                <a:gd name="T15" fmla="*/ 360 h 376"/>
                <a:gd name="T16" fmla="*/ 187 w 188"/>
                <a:gd name="T17" fmla="*/ 364 h 376"/>
                <a:gd name="T18" fmla="*/ 179 w 188"/>
                <a:gd name="T19" fmla="*/ 356 h 376"/>
                <a:gd name="T20" fmla="*/ 183 w 188"/>
                <a:gd name="T21" fmla="*/ 327 h 376"/>
                <a:gd name="T22" fmla="*/ 187 w 188"/>
                <a:gd name="T23" fmla="*/ 298 h 376"/>
                <a:gd name="T24" fmla="*/ 187 w 188"/>
                <a:gd name="T25" fmla="*/ 255 h 376"/>
                <a:gd name="T26" fmla="*/ 186 w 188"/>
                <a:gd name="T27" fmla="*/ 257 h 376"/>
                <a:gd name="T28" fmla="*/ 126 w 188"/>
                <a:gd name="T29" fmla="*/ 160 h 376"/>
                <a:gd name="T30" fmla="*/ 102 w 188"/>
                <a:gd name="T31" fmla="*/ 125 h 376"/>
                <a:gd name="T32" fmla="*/ 90 w 188"/>
                <a:gd name="T33" fmla="*/ 125 h 376"/>
                <a:gd name="T34" fmla="*/ 86 w 188"/>
                <a:gd name="T35" fmla="*/ 63 h 376"/>
                <a:gd name="T36" fmla="*/ 74 w 188"/>
                <a:gd name="T37" fmla="*/ 74 h 376"/>
                <a:gd name="T38" fmla="*/ 54 w 188"/>
                <a:gd name="T39" fmla="*/ 51 h 376"/>
                <a:gd name="T40" fmla="*/ 70 w 188"/>
                <a:gd name="T41" fmla="*/ 5 h 376"/>
                <a:gd name="T42" fmla="*/ 57 w 188"/>
                <a:gd name="T43" fmla="*/ 6 h 376"/>
                <a:gd name="T44" fmla="*/ 40 w 188"/>
                <a:gd name="T45" fmla="*/ 32 h 376"/>
                <a:gd name="T46" fmla="*/ 29 w 188"/>
                <a:gd name="T47" fmla="*/ 92 h 376"/>
                <a:gd name="T48" fmla="*/ 28 w 188"/>
                <a:gd name="T49" fmla="*/ 97 h 376"/>
                <a:gd name="T50" fmla="*/ 25 w 188"/>
                <a:gd name="T51" fmla="*/ 170 h 376"/>
                <a:gd name="T52" fmla="*/ 12 w 188"/>
                <a:gd name="T53" fmla="*/ 187 h 376"/>
                <a:gd name="T54" fmla="*/ 8 w 188"/>
                <a:gd name="T55" fmla="*/ 224 h 376"/>
                <a:gd name="T56" fmla="*/ 2 w 188"/>
                <a:gd name="T57" fmla="*/ 259 h 376"/>
                <a:gd name="T58" fmla="*/ 2 w 188"/>
                <a:gd name="T59" fmla="*/ 324 h 376"/>
                <a:gd name="T60" fmla="*/ 79 w 188"/>
                <a:gd name="T61" fmla="*/ 140 h 376"/>
                <a:gd name="T62" fmla="*/ 76 w 188"/>
                <a:gd name="T63" fmla="*/ 160 h 376"/>
                <a:gd name="T64" fmla="*/ 65 w 188"/>
                <a:gd name="T65" fmla="*/ 175 h 376"/>
                <a:gd name="T66" fmla="*/ 45 w 188"/>
                <a:gd name="T67" fmla="*/ 208 h 376"/>
                <a:gd name="T68" fmla="*/ 40 w 188"/>
                <a:gd name="T69" fmla="*/ 135 h 376"/>
                <a:gd name="T70" fmla="*/ 54 w 188"/>
                <a:gd name="T71" fmla="*/ 165 h 376"/>
                <a:gd name="T72" fmla="*/ 46 w 188"/>
                <a:gd name="T73" fmla="*/ 65 h 376"/>
                <a:gd name="T74" fmla="*/ 56 w 188"/>
                <a:gd name="T75" fmla="*/ 106 h 376"/>
                <a:gd name="T76" fmla="*/ 72 w 188"/>
                <a:gd name="T77" fmla="*/ 122 h 376"/>
                <a:gd name="T78" fmla="*/ 16 w 188"/>
                <a:gd name="T79" fmla="*/ 340 h 376"/>
                <a:gd name="T80" fmla="*/ 33 w 188"/>
                <a:gd name="T81" fmla="*/ 309 h 376"/>
                <a:gd name="T82" fmla="*/ 69 w 188"/>
                <a:gd name="T83" fmla="*/ 234 h 376"/>
                <a:gd name="T84" fmla="*/ 55 w 188"/>
                <a:gd name="T85" fmla="*/ 271 h 376"/>
                <a:gd name="T86" fmla="*/ 87 w 188"/>
                <a:gd name="T87" fmla="*/ 234 h 376"/>
                <a:gd name="T88" fmla="*/ 91 w 188"/>
                <a:gd name="T89" fmla="*/ 265 h 376"/>
                <a:gd name="T90" fmla="*/ 106 w 188"/>
                <a:gd name="T91" fmla="*/ 274 h 376"/>
                <a:gd name="T92" fmla="*/ 156 w 188"/>
                <a:gd name="T93" fmla="*/ 284 h 376"/>
                <a:gd name="T94" fmla="*/ 166 w 188"/>
                <a:gd name="T95" fmla="*/ 321 h 376"/>
                <a:gd name="T96" fmla="*/ 168 w 188"/>
                <a:gd name="T97" fmla="*/ 352 h 376"/>
                <a:gd name="T98" fmla="*/ 144 w 188"/>
                <a:gd name="T99" fmla="*/ 358 h 376"/>
                <a:gd name="T100" fmla="*/ 137 w 188"/>
                <a:gd name="T101" fmla="*/ 355 h 376"/>
                <a:gd name="T102" fmla="*/ 95 w 188"/>
                <a:gd name="T103" fmla="*/ 359 h 376"/>
                <a:gd name="T104" fmla="*/ 67 w 188"/>
                <a:gd name="T105" fmla="*/ 368 h 376"/>
                <a:gd name="T106" fmla="*/ 18 w 188"/>
                <a:gd name="T107" fmla="*/ 369 h 376"/>
                <a:gd name="T108" fmla="*/ 37 w 188"/>
                <a:gd name="T109" fmla="*/ 329 h 376"/>
                <a:gd name="T110" fmla="*/ 16 w 188"/>
                <a:gd name="T111" fmla="*/ 34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8" h="376">
                  <a:moveTo>
                    <a:pt x="2" y="324"/>
                  </a:moveTo>
                  <a:cubicBezTo>
                    <a:pt x="2" y="329"/>
                    <a:pt x="4" y="333"/>
                    <a:pt x="6" y="338"/>
                  </a:cubicBezTo>
                  <a:cubicBezTo>
                    <a:pt x="7" y="341"/>
                    <a:pt x="8" y="343"/>
                    <a:pt x="9" y="346"/>
                  </a:cubicBezTo>
                  <a:cubicBezTo>
                    <a:pt x="11" y="349"/>
                    <a:pt x="10" y="352"/>
                    <a:pt x="8" y="355"/>
                  </a:cubicBezTo>
                  <a:cubicBezTo>
                    <a:pt x="8" y="357"/>
                    <a:pt x="8" y="358"/>
                    <a:pt x="10" y="359"/>
                  </a:cubicBezTo>
                  <a:cubicBezTo>
                    <a:pt x="11" y="360"/>
                    <a:pt x="11" y="360"/>
                    <a:pt x="11" y="362"/>
                  </a:cubicBezTo>
                  <a:cubicBezTo>
                    <a:pt x="12" y="365"/>
                    <a:pt x="11" y="368"/>
                    <a:pt x="11" y="372"/>
                  </a:cubicBezTo>
                  <a:cubicBezTo>
                    <a:pt x="12" y="376"/>
                    <a:pt x="15" y="375"/>
                    <a:pt x="18" y="375"/>
                  </a:cubicBezTo>
                  <a:cubicBezTo>
                    <a:pt x="21" y="374"/>
                    <a:pt x="24" y="372"/>
                    <a:pt x="27" y="372"/>
                  </a:cubicBezTo>
                  <a:cubicBezTo>
                    <a:pt x="34" y="371"/>
                    <a:pt x="41" y="372"/>
                    <a:pt x="48" y="372"/>
                  </a:cubicBezTo>
                  <a:cubicBezTo>
                    <a:pt x="55" y="372"/>
                    <a:pt x="62" y="371"/>
                    <a:pt x="68" y="372"/>
                  </a:cubicBezTo>
                  <a:cubicBezTo>
                    <a:pt x="76" y="372"/>
                    <a:pt x="84" y="373"/>
                    <a:pt x="92" y="373"/>
                  </a:cubicBezTo>
                  <a:cubicBezTo>
                    <a:pt x="96" y="373"/>
                    <a:pt x="101" y="372"/>
                    <a:pt x="105" y="371"/>
                  </a:cubicBezTo>
                  <a:cubicBezTo>
                    <a:pt x="108" y="370"/>
                    <a:pt x="111" y="368"/>
                    <a:pt x="114" y="367"/>
                  </a:cubicBezTo>
                  <a:cubicBezTo>
                    <a:pt x="119" y="367"/>
                    <a:pt x="125" y="366"/>
                    <a:pt x="130" y="365"/>
                  </a:cubicBezTo>
                  <a:cubicBezTo>
                    <a:pt x="137" y="364"/>
                    <a:pt x="143" y="362"/>
                    <a:pt x="149" y="360"/>
                  </a:cubicBezTo>
                  <a:cubicBezTo>
                    <a:pt x="156" y="359"/>
                    <a:pt x="162" y="360"/>
                    <a:pt x="169" y="362"/>
                  </a:cubicBezTo>
                  <a:cubicBezTo>
                    <a:pt x="175" y="364"/>
                    <a:pt x="180" y="367"/>
                    <a:pt x="187" y="364"/>
                  </a:cubicBezTo>
                  <a:cubicBezTo>
                    <a:pt x="187" y="364"/>
                    <a:pt x="187" y="364"/>
                    <a:pt x="187" y="364"/>
                  </a:cubicBezTo>
                  <a:cubicBezTo>
                    <a:pt x="184" y="362"/>
                    <a:pt x="182" y="359"/>
                    <a:pt x="179" y="356"/>
                  </a:cubicBezTo>
                  <a:cubicBezTo>
                    <a:pt x="176" y="352"/>
                    <a:pt x="179" y="338"/>
                    <a:pt x="183" y="327"/>
                  </a:cubicBezTo>
                  <a:cubicBezTo>
                    <a:pt x="183" y="327"/>
                    <a:pt x="183" y="327"/>
                    <a:pt x="183" y="327"/>
                  </a:cubicBezTo>
                  <a:cubicBezTo>
                    <a:pt x="183" y="324"/>
                    <a:pt x="184" y="321"/>
                    <a:pt x="184" y="317"/>
                  </a:cubicBezTo>
                  <a:cubicBezTo>
                    <a:pt x="185" y="311"/>
                    <a:pt x="186" y="304"/>
                    <a:pt x="187" y="298"/>
                  </a:cubicBezTo>
                  <a:cubicBezTo>
                    <a:pt x="187" y="291"/>
                    <a:pt x="187" y="284"/>
                    <a:pt x="187" y="277"/>
                  </a:cubicBezTo>
                  <a:cubicBezTo>
                    <a:pt x="188" y="270"/>
                    <a:pt x="187" y="263"/>
                    <a:pt x="187" y="255"/>
                  </a:cubicBezTo>
                  <a:cubicBezTo>
                    <a:pt x="187" y="254"/>
                    <a:pt x="187" y="252"/>
                    <a:pt x="187" y="251"/>
                  </a:cubicBezTo>
                  <a:cubicBezTo>
                    <a:pt x="187" y="252"/>
                    <a:pt x="186" y="254"/>
                    <a:pt x="186" y="257"/>
                  </a:cubicBezTo>
                  <a:cubicBezTo>
                    <a:pt x="184" y="273"/>
                    <a:pt x="177" y="280"/>
                    <a:pt x="161" y="261"/>
                  </a:cubicBezTo>
                  <a:cubicBezTo>
                    <a:pt x="145" y="242"/>
                    <a:pt x="124" y="216"/>
                    <a:pt x="126" y="160"/>
                  </a:cubicBezTo>
                  <a:cubicBezTo>
                    <a:pt x="128" y="109"/>
                    <a:pt x="109" y="123"/>
                    <a:pt x="105" y="127"/>
                  </a:cubicBezTo>
                  <a:cubicBezTo>
                    <a:pt x="102" y="125"/>
                    <a:pt x="102" y="125"/>
                    <a:pt x="102" y="125"/>
                  </a:cubicBezTo>
                  <a:cubicBezTo>
                    <a:pt x="101" y="126"/>
                    <a:pt x="101" y="127"/>
                    <a:pt x="101" y="127"/>
                  </a:cubicBezTo>
                  <a:cubicBezTo>
                    <a:pt x="97" y="127"/>
                    <a:pt x="93" y="125"/>
                    <a:pt x="90" y="125"/>
                  </a:cubicBezTo>
                  <a:cubicBezTo>
                    <a:pt x="89" y="123"/>
                    <a:pt x="89" y="121"/>
                    <a:pt x="88" y="119"/>
                  </a:cubicBezTo>
                  <a:cubicBezTo>
                    <a:pt x="86" y="104"/>
                    <a:pt x="82" y="84"/>
                    <a:pt x="86" y="63"/>
                  </a:cubicBezTo>
                  <a:cubicBezTo>
                    <a:pt x="89" y="42"/>
                    <a:pt x="93" y="10"/>
                    <a:pt x="88" y="27"/>
                  </a:cubicBezTo>
                  <a:cubicBezTo>
                    <a:pt x="83" y="45"/>
                    <a:pt x="76" y="63"/>
                    <a:pt x="74" y="74"/>
                  </a:cubicBezTo>
                  <a:cubicBezTo>
                    <a:pt x="72" y="85"/>
                    <a:pt x="72" y="93"/>
                    <a:pt x="65" y="82"/>
                  </a:cubicBezTo>
                  <a:cubicBezTo>
                    <a:pt x="58" y="71"/>
                    <a:pt x="54" y="65"/>
                    <a:pt x="54" y="51"/>
                  </a:cubicBezTo>
                  <a:cubicBezTo>
                    <a:pt x="53" y="38"/>
                    <a:pt x="54" y="32"/>
                    <a:pt x="54" y="31"/>
                  </a:cubicBezTo>
                  <a:cubicBezTo>
                    <a:pt x="53" y="29"/>
                    <a:pt x="62" y="12"/>
                    <a:pt x="70" y="5"/>
                  </a:cubicBezTo>
                  <a:cubicBezTo>
                    <a:pt x="74" y="1"/>
                    <a:pt x="69" y="0"/>
                    <a:pt x="62" y="2"/>
                  </a:cubicBezTo>
                  <a:cubicBezTo>
                    <a:pt x="60" y="3"/>
                    <a:pt x="58" y="4"/>
                    <a:pt x="57" y="6"/>
                  </a:cubicBezTo>
                  <a:cubicBezTo>
                    <a:pt x="55" y="9"/>
                    <a:pt x="52" y="11"/>
                    <a:pt x="50" y="14"/>
                  </a:cubicBezTo>
                  <a:cubicBezTo>
                    <a:pt x="46" y="20"/>
                    <a:pt x="43" y="26"/>
                    <a:pt x="40" y="32"/>
                  </a:cubicBezTo>
                  <a:cubicBezTo>
                    <a:pt x="35" y="43"/>
                    <a:pt x="34" y="55"/>
                    <a:pt x="32" y="67"/>
                  </a:cubicBezTo>
                  <a:cubicBezTo>
                    <a:pt x="31" y="75"/>
                    <a:pt x="30" y="83"/>
                    <a:pt x="29" y="92"/>
                  </a:cubicBezTo>
                  <a:cubicBezTo>
                    <a:pt x="29" y="92"/>
                    <a:pt x="29" y="93"/>
                    <a:pt x="29" y="94"/>
                  </a:cubicBezTo>
                  <a:cubicBezTo>
                    <a:pt x="28" y="95"/>
                    <a:pt x="28" y="96"/>
                    <a:pt x="28" y="97"/>
                  </a:cubicBezTo>
                  <a:cubicBezTo>
                    <a:pt x="27" y="108"/>
                    <a:pt x="27" y="122"/>
                    <a:pt x="26" y="139"/>
                  </a:cubicBezTo>
                  <a:cubicBezTo>
                    <a:pt x="26" y="150"/>
                    <a:pt x="25" y="161"/>
                    <a:pt x="25" y="170"/>
                  </a:cubicBezTo>
                  <a:cubicBezTo>
                    <a:pt x="21" y="171"/>
                    <a:pt x="16" y="173"/>
                    <a:pt x="13" y="178"/>
                  </a:cubicBezTo>
                  <a:cubicBezTo>
                    <a:pt x="12" y="181"/>
                    <a:pt x="12" y="184"/>
                    <a:pt x="12" y="187"/>
                  </a:cubicBezTo>
                  <a:cubicBezTo>
                    <a:pt x="11" y="199"/>
                    <a:pt x="9" y="212"/>
                    <a:pt x="8" y="224"/>
                  </a:cubicBezTo>
                  <a:cubicBezTo>
                    <a:pt x="8" y="224"/>
                    <a:pt x="8" y="224"/>
                    <a:pt x="8" y="224"/>
                  </a:cubicBezTo>
                  <a:cubicBezTo>
                    <a:pt x="6" y="225"/>
                    <a:pt x="6" y="228"/>
                    <a:pt x="5" y="229"/>
                  </a:cubicBezTo>
                  <a:cubicBezTo>
                    <a:pt x="3" y="239"/>
                    <a:pt x="3" y="249"/>
                    <a:pt x="2" y="259"/>
                  </a:cubicBezTo>
                  <a:cubicBezTo>
                    <a:pt x="1" y="271"/>
                    <a:pt x="1" y="283"/>
                    <a:pt x="0" y="295"/>
                  </a:cubicBezTo>
                  <a:cubicBezTo>
                    <a:pt x="0" y="304"/>
                    <a:pt x="1" y="314"/>
                    <a:pt x="2" y="324"/>
                  </a:cubicBezTo>
                  <a:close/>
                  <a:moveTo>
                    <a:pt x="87" y="130"/>
                  </a:moveTo>
                  <a:cubicBezTo>
                    <a:pt x="87" y="135"/>
                    <a:pt x="85" y="141"/>
                    <a:pt x="79" y="140"/>
                  </a:cubicBezTo>
                  <a:cubicBezTo>
                    <a:pt x="71" y="139"/>
                    <a:pt x="65" y="139"/>
                    <a:pt x="70" y="143"/>
                  </a:cubicBezTo>
                  <a:cubicBezTo>
                    <a:pt x="75" y="146"/>
                    <a:pt x="77" y="152"/>
                    <a:pt x="76" y="160"/>
                  </a:cubicBezTo>
                  <a:cubicBezTo>
                    <a:pt x="75" y="167"/>
                    <a:pt x="75" y="178"/>
                    <a:pt x="71" y="174"/>
                  </a:cubicBezTo>
                  <a:cubicBezTo>
                    <a:pt x="67" y="170"/>
                    <a:pt x="61" y="166"/>
                    <a:pt x="65" y="175"/>
                  </a:cubicBezTo>
                  <a:cubicBezTo>
                    <a:pt x="69" y="183"/>
                    <a:pt x="68" y="186"/>
                    <a:pt x="61" y="197"/>
                  </a:cubicBezTo>
                  <a:cubicBezTo>
                    <a:pt x="55" y="206"/>
                    <a:pt x="49" y="221"/>
                    <a:pt x="45" y="208"/>
                  </a:cubicBezTo>
                  <a:cubicBezTo>
                    <a:pt x="45" y="203"/>
                    <a:pt x="45" y="198"/>
                    <a:pt x="44" y="191"/>
                  </a:cubicBezTo>
                  <a:cubicBezTo>
                    <a:pt x="40" y="158"/>
                    <a:pt x="40" y="141"/>
                    <a:pt x="40" y="135"/>
                  </a:cubicBezTo>
                  <a:cubicBezTo>
                    <a:pt x="40" y="129"/>
                    <a:pt x="41" y="127"/>
                    <a:pt x="44" y="143"/>
                  </a:cubicBezTo>
                  <a:cubicBezTo>
                    <a:pt x="48" y="158"/>
                    <a:pt x="58" y="199"/>
                    <a:pt x="54" y="165"/>
                  </a:cubicBezTo>
                  <a:cubicBezTo>
                    <a:pt x="50" y="131"/>
                    <a:pt x="44" y="105"/>
                    <a:pt x="44" y="88"/>
                  </a:cubicBezTo>
                  <a:cubicBezTo>
                    <a:pt x="44" y="71"/>
                    <a:pt x="46" y="48"/>
                    <a:pt x="46" y="65"/>
                  </a:cubicBezTo>
                  <a:cubicBezTo>
                    <a:pt x="47" y="83"/>
                    <a:pt x="49" y="102"/>
                    <a:pt x="53" y="111"/>
                  </a:cubicBezTo>
                  <a:cubicBezTo>
                    <a:pt x="58" y="120"/>
                    <a:pt x="61" y="127"/>
                    <a:pt x="56" y="106"/>
                  </a:cubicBezTo>
                  <a:cubicBezTo>
                    <a:pt x="51" y="85"/>
                    <a:pt x="50" y="64"/>
                    <a:pt x="55" y="79"/>
                  </a:cubicBezTo>
                  <a:cubicBezTo>
                    <a:pt x="60" y="94"/>
                    <a:pt x="66" y="117"/>
                    <a:pt x="72" y="122"/>
                  </a:cubicBezTo>
                  <a:cubicBezTo>
                    <a:pt x="74" y="125"/>
                    <a:pt x="81" y="129"/>
                    <a:pt x="87" y="130"/>
                  </a:cubicBezTo>
                  <a:close/>
                  <a:moveTo>
                    <a:pt x="16" y="340"/>
                  </a:moveTo>
                  <a:cubicBezTo>
                    <a:pt x="26" y="327"/>
                    <a:pt x="32" y="318"/>
                    <a:pt x="35" y="312"/>
                  </a:cubicBezTo>
                  <a:cubicBezTo>
                    <a:pt x="37" y="307"/>
                    <a:pt x="39" y="303"/>
                    <a:pt x="33" y="309"/>
                  </a:cubicBezTo>
                  <a:cubicBezTo>
                    <a:pt x="28" y="314"/>
                    <a:pt x="27" y="309"/>
                    <a:pt x="39" y="290"/>
                  </a:cubicBezTo>
                  <a:cubicBezTo>
                    <a:pt x="52" y="272"/>
                    <a:pt x="56" y="253"/>
                    <a:pt x="69" y="234"/>
                  </a:cubicBezTo>
                  <a:cubicBezTo>
                    <a:pt x="82" y="214"/>
                    <a:pt x="91" y="206"/>
                    <a:pt x="82" y="224"/>
                  </a:cubicBezTo>
                  <a:cubicBezTo>
                    <a:pt x="74" y="242"/>
                    <a:pt x="60" y="259"/>
                    <a:pt x="55" y="271"/>
                  </a:cubicBezTo>
                  <a:cubicBezTo>
                    <a:pt x="50" y="283"/>
                    <a:pt x="56" y="281"/>
                    <a:pt x="67" y="268"/>
                  </a:cubicBezTo>
                  <a:cubicBezTo>
                    <a:pt x="78" y="255"/>
                    <a:pt x="79" y="246"/>
                    <a:pt x="87" y="234"/>
                  </a:cubicBezTo>
                  <a:cubicBezTo>
                    <a:pt x="94" y="222"/>
                    <a:pt x="101" y="220"/>
                    <a:pt x="95" y="240"/>
                  </a:cubicBezTo>
                  <a:cubicBezTo>
                    <a:pt x="89" y="260"/>
                    <a:pt x="84" y="284"/>
                    <a:pt x="91" y="265"/>
                  </a:cubicBezTo>
                  <a:cubicBezTo>
                    <a:pt x="99" y="247"/>
                    <a:pt x="107" y="237"/>
                    <a:pt x="102" y="257"/>
                  </a:cubicBezTo>
                  <a:cubicBezTo>
                    <a:pt x="96" y="277"/>
                    <a:pt x="98" y="288"/>
                    <a:pt x="106" y="274"/>
                  </a:cubicBezTo>
                  <a:cubicBezTo>
                    <a:pt x="115" y="260"/>
                    <a:pt x="126" y="260"/>
                    <a:pt x="137" y="267"/>
                  </a:cubicBezTo>
                  <a:cubicBezTo>
                    <a:pt x="147" y="275"/>
                    <a:pt x="153" y="275"/>
                    <a:pt x="156" y="284"/>
                  </a:cubicBezTo>
                  <a:cubicBezTo>
                    <a:pt x="158" y="293"/>
                    <a:pt x="163" y="287"/>
                    <a:pt x="162" y="304"/>
                  </a:cubicBezTo>
                  <a:cubicBezTo>
                    <a:pt x="162" y="321"/>
                    <a:pt x="162" y="334"/>
                    <a:pt x="166" y="321"/>
                  </a:cubicBezTo>
                  <a:cubicBezTo>
                    <a:pt x="170" y="307"/>
                    <a:pt x="176" y="289"/>
                    <a:pt x="173" y="311"/>
                  </a:cubicBezTo>
                  <a:cubicBezTo>
                    <a:pt x="169" y="333"/>
                    <a:pt x="166" y="346"/>
                    <a:pt x="168" y="352"/>
                  </a:cubicBezTo>
                  <a:cubicBezTo>
                    <a:pt x="170" y="358"/>
                    <a:pt x="166" y="357"/>
                    <a:pt x="159" y="357"/>
                  </a:cubicBezTo>
                  <a:cubicBezTo>
                    <a:pt x="152" y="356"/>
                    <a:pt x="147" y="357"/>
                    <a:pt x="144" y="358"/>
                  </a:cubicBezTo>
                  <a:cubicBezTo>
                    <a:pt x="140" y="359"/>
                    <a:pt x="141" y="356"/>
                    <a:pt x="145" y="354"/>
                  </a:cubicBezTo>
                  <a:cubicBezTo>
                    <a:pt x="150" y="352"/>
                    <a:pt x="144" y="351"/>
                    <a:pt x="137" y="355"/>
                  </a:cubicBezTo>
                  <a:cubicBezTo>
                    <a:pt x="129" y="359"/>
                    <a:pt x="133" y="355"/>
                    <a:pt x="116" y="356"/>
                  </a:cubicBezTo>
                  <a:cubicBezTo>
                    <a:pt x="98" y="356"/>
                    <a:pt x="78" y="359"/>
                    <a:pt x="95" y="359"/>
                  </a:cubicBezTo>
                  <a:cubicBezTo>
                    <a:pt x="112" y="360"/>
                    <a:pt x="122" y="359"/>
                    <a:pt x="114" y="363"/>
                  </a:cubicBezTo>
                  <a:cubicBezTo>
                    <a:pt x="106" y="366"/>
                    <a:pt x="100" y="370"/>
                    <a:pt x="67" y="368"/>
                  </a:cubicBezTo>
                  <a:cubicBezTo>
                    <a:pt x="50" y="367"/>
                    <a:pt x="29" y="368"/>
                    <a:pt x="19" y="372"/>
                  </a:cubicBezTo>
                  <a:cubicBezTo>
                    <a:pt x="19" y="371"/>
                    <a:pt x="18" y="370"/>
                    <a:pt x="18" y="369"/>
                  </a:cubicBezTo>
                  <a:cubicBezTo>
                    <a:pt x="16" y="362"/>
                    <a:pt x="14" y="357"/>
                    <a:pt x="19" y="351"/>
                  </a:cubicBezTo>
                  <a:cubicBezTo>
                    <a:pt x="25" y="345"/>
                    <a:pt x="30" y="335"/>
                    <a:pt x="37" y="329"/>
                  </a:cubicBezTo>
                  <a:cubicBezTo>
                    <a:pt x="44" y="322"/>
                    <a:pt x="46" y="314"/>
                    <a:pt x="36" y="324"/>
                  </a:cubicBezTo>
                  <a:cubicBezTo>
                    <a:pt x="26" y="333"/>
                    <a:pt x="7" y="354"/>
                    <a:pt x="16" y="340"/>
                  </a:cubicBezTo>
                  <a:close/>
                </a:path>
              </a:pathLst>
            </a:custGeom>
            <a:grpFill/>
            <a:ln>
              <a:noFill/>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endParaRPr lang="en-ZA" sz="1000" dirty="0">
                <a:solidFill>
                  <a:srgbClr val="C00000"/>
                </a:solidFill>
                <a:highlight>
                  <a:srgbClr val="FFFF00"/>
                </a:highlight>
                <a:latin typeface="Trebuchet MS" panose="020B0603020202020204" pitchFamily="34" charset="0"/>
              </a:endParaRPr>
            </a:p>
          </p:txBody>
        </p:sp>
        <p:sp>
          <p:nvSpPr>
            <p:cNvPr id="213" name="Freeform 58">
              <a:extLst>
                <a:ext uri="{FF2B5EF4-FFF2-40B4-BE49-F238E27FC236}">
                  <a16:creationId xmlns:a16="http://schemas.microsoft.com/office/drawing/2014/main" id="{E9574D7F-CEA6-47E5-A4BC-225E931EE8D4}"/>
                </a:ext>
              </a:extLst>
            </p:cNvPr>
            <p:cNvSpPr>
              <a:spLocks/>
            </p:cNvSpPr>
            <p:nvPr/>
          </p:nvSpPr>
          <p:spPr bwMode="auto">
            <a:xfrm>
              <a:off x="9574213" y="1322388"/>
              <a:ext cx="1198562" cy="1390650"/>
            </a:xfrm>
            <a:custGeom>
              <a:avLst/>
              <a:gdLst>
                <a:gd name="T0" fmla="*/ 9 w 318"/>
                <a:gd name="T1" fmla="*/ 275 h 370"/>
                <a:gd name="T2" fmla="*/ 17 w 318"/>
                <a:gd name="T3" fmla="*/ 258 h 370"/>
                <a:gd name="T4" fmla="*/ 29 w 318"/>
                <a:gd name="T5" fmla="*/ 235 h 370"/>
                <a:gd name="T6" fmla="*/ 43 w 318"/>
                <a:gd name="T7" fmla="*/ 209 h 370"/>
                <a:gd name="T8" fmla="*/ 68 w 318"/>
                <a:gd name="T9" fmla="*/ 171 h 370"/>
                <a:gd name="T10" fmla="*/ 73 w 318"/>
                <a:gd name="T11" fmla="*/ 155 h 370"/>
                <a:gd name="T12" fmla="*/ 81 w 318"/>
                <a:gd name="T13" fmla="*/ 143 h 370"/>
                <a:gd name="T14" fmla="*/ 87 w 318"/>
                <a:gd name="T15" fmla="*/ 136 h 370"/>
                <a:gd name="T16" fmla="*/ 107 w 318"/>
                <a:gd name="T17" fmla="*/ 113 h 370"/>
                <a:gd name="T18" fmla="*/ 128 w 318"/>
                <a:gd name="T19" fmla="*/ 92 h 370"/>
                <a:gd name="T20" fmla="*/ 136 w 318"/>
                <a:gd name="T21" fmla="*/ 70 h 370"/>
                <a:gd name="T22" fmla="*/ 171 w 318"/>
                <a:gd name="T23" fmla="*/ 21 h 370"/>
                <a:gd name="T24" fmla="*/ 200 w 318"/>
                <a:gd name="T25" fmla="*/ 2 h 370"/>
                <a:gd name="T26" fmla="*/ 215 w 318"/>
                <a:gd name="T27" fmla="*/ 2 h 370"/>
                <a:gd name="T28" fmla="*/ 215 w 318"/>
                <a:gd name="T29" fmla="*/ 11 h 370"/>
                <a:gd name="T30" fmla="*/ 282 w 318"/>
                <a:gd name="T31" fmla="*/ 30 h 370"/>
                <a:gd name="T32" fmla="*/ 307 w 318"/>
                <a:gd name="T33" fmla="*/ 103 h 370"/>
                <a:gd name="T34" fmla="*/ 315 w 318"/>
                <a:gd name="T35" fmla="*/ 102 h 370"/>
                <a:gd name="T36" fmla="*/ 317 w 318"/>
                <a:gd name="T37" fmla="*/ 119 h 370"/>
                <a:gd name="T38" fmla="*/ 308 w 318"/>
                <a:gd name="T39" fmla="*/ 116 h 370"/>
                <a:gd name="T40" fmla="*/ 300 w 318"/>
                <a:gd name="T41" fmla="*/ 129 h 370"/>
                <a:gd name="T42" fmla="*/ 296 w 318"/>
                <a:gd name="T43" fmla="*/ 134 h 370"/>
                <a:gd name="T44" fmla="*/ 295 w 318"/>
                <a:gd name="T45" fmla="*/ 71 h 370"/>
                <a:gd name="T46" fmla="*/ 250 w 318"/>
                <a:gd name="T47" fmla="*/ 19 h 370"/>
                <a:gd name="T48" fmla="*/ 188 w 318"/>
                <a:gd name="T49" fmla="*/ 50 h 370"/>
                <a:gd name="T50" fmla="*/ 175 w 318"/>
                <a:gd name="T51" fmla="*/ 83 h 370"/>
                <a:gd name="T52" fmla="*/ 170 w 318"/>
                <a:gd name="T53" fmla="*/ 160 h 370"/>
                <a:gd name="T54" fmla="*/ 172 w 318"/>
                <a:gd name="T55" fmla="*/ 230 h 370"/>
                <a:gd name="T56" fmla="*/ 170 w 318"/>
                <a:gd name="T57" fmla="*/ 249 h 370"/>
                <a:gd name="T58" fmla="*/ 170 w 318"/>
                <a:gd name="T59" fmla="*/ 267 h 370"/>
                <a:gd name="T60" fmla="*/ 254 w 318"/>
                <a:gd name="T61" fmla="*/ 166 h 370"/>
                <a:gd name="T62" fmla="*/ 276 w 318"/>
                <a:gd name="T63" fmla="*/ 164 h 370"/>
                <a:gd name="T64" fmla="*/ 251 w 318"/>
                <a:gd name="T65" fmla="*/ 243 h 370"/>
                <a:gd name="T66" fmla="*/ 240 w 318"/>
                <a:gd name="T67" fmla="*/ 243 h 370"/>
                <a:gd name="T68" fmla="*/ 241 w 318"/>
                <a:gd name="T69" fmla="*/ 229 h 370"/>
                <a:gd name="T70" fmla="*/ 257 w 318"/>
                <a:gd name="T71" fmla="*/ 183 h 370"/>
                <a:gd name="T72" fmla="*/ 195 w 318"/>
                <a:gd name="T73" fmla="*/ 259 h 370"/>
                <a:gd name="T74" fmla="*/ 167 w 318"/>
                <a:gd name="T75" fmla="*/ 299 h 370"/>
                <a:gd name="T76" fmla="*/ 161 w 318"/>
                <a:gd name="T77" fmla="*/ 327 h 370"/>
                <a:gd name="T78" fmla="*/ 143 w 318"/>
                <a:gd name="T79" fmla="*/ 354 h 370"/>
                <a:gd name="T80" fmla="*/ 137 w 318"/>
                <a:gd name="T81" fmla="*/ 365 h 370"/>
                <a:gd name="T82" fmla="*/ 86 w 318"/>
                <a:gd name="T83" fmla="*/ 365 h 370"/>
                <a:gd name="T84" fmla="*/ 55 w 318"/>
                <a:gd name="T85" fmla="*/ 344 h 370"/>
                <a:gd name="T86" fmla="*/ 49 w 318"/>
                <a:gd name="T87" fmla="*/ 343 h 370"/>
                <a:gd name="T88" fmla="*/ 30 w 318"/>
                <a:gd name="T89" fmla="*/ 353 h 370"/>
                <a:gd name="T90" fmla="*/ 25 w 318"/>
                <a:gd name="T91" fmla="*/ 312 h 370"/>
                <a:gd name="T92" fmla="*/ 13 w 318"/>
                <a:gd name="T93" fmla="*/ 311 h 370"/>
                <a:gd name="T94" fmla="*/ 11 w 318"/>
                <a:gd name="T95" fmla="*/ 300 h 370"/>
                <a:gd name="T96" fmla="*/ 3 w 318"/>
                <a:gd name="T97" fmla="*/ 288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18" h="370">
                  <a:moveTo>
                    <a:pt x="3" y="288"/>
                  </a:moveTo>
                  <a:cubicBezTo>
                    <a:pt x="4" y="285"/>
                    <a:pt x="8" y="279"/>
                    <a:pt x="9" y="275"/>
                  </a:cubicBezTo>
                  <a:cubicBezTo>
                    <a:pt x="10" y="271"/>
                    <a:pt x="11" y="270"/>
                    <a:pt x="12" y="266"/>
                  </a:cubicBezTo>
                  <a:cubicBezTo>
                    <a:pt x="14" y="262"/>
                    <a:pt x="16" y="261"/>
                    <a:pt x="17" y="258"/>
                  </a:cubicBezTo>
                  <a:cubicBezTo>
                    <a:pt x="18" y="255"/>
                    <a:pt x="20" y="251"/>
                    <a:pt x="21" y="247"/>
                  </a:cubicBezTo>
                  <a:cubicBezTo>
                    <a:pt x="22" y="243"/>
                    <a:pt x="26" y="239"/>
                    <a:pt x="29" y="235"/>
                  </a:cubicBezTo>
                  <a:cubicBezTo>
                    <a:pt x="32" y="231"/>
                    <a:pt x="37" y="221"/>
                    <a:pt x="38" y="220"/>
                  </a:cubicBezTo>
                  <a:cubicBezTo>
                    <a:pt x="39" y="218"/>
                    <a:pt x="42" y="214"/>
                    <a:pt x="43" y="209"/>
                  </a:cubicBezTo>
                  <a:cubicBezTo>
                    <a:pt x="45" y="203"/>
                    <a:pt x="55" y="190"/>
                    <a:pt x="61" y="184"/>
                  </a:cubicBezTo>
                  <a:cubicBezTo>
                    <a:pt x="67" y="178"/>
                    <a:pt x="68" y="176"/>
                    <a:pt x="68" y="171"/>
                  </a:cubicBezTo>
                  <a:cubicBezTo>
                    <a:pt x="69" y="166"/>
                    <a:pt x="71" y="161"/>
                    <a:pt x="71" y="159"/>
                  </a:cubicBezTo>
                  <a:cubicBezTo>
                    <a:pt x="72" y="158"/>
                    <a:pt x="73" y="155"/>
                    <a:pt x="73" y="155"/>
                  </a:cubicBezTo>
                  <a:cubicBezTo>
                    <a:pt x="73" y="155"/>
                    <a:pt x="74" y="150"/>
                    <a:pt x="77" y="146"/>
                  </a:cubicBezTo>
                  <a:cubicBezTo>
                    <a:pt x="80" y="143"/>
                    <a:pt x="81" y="143"/>
                    <a:pt x="81" y="143"/>
                  </a:cubicBezTo>
                  <a:cubicBezTo>
                    <a:pt x="81" y="143"/>
                    <a:pt x="81" y="142"/>
                    <a:pt x="81" y="141"/>
                  </a:cubicBezTo>
                  <a:cubicBezTo>
                    <a:pt x="81" y="140"/>
                    <a:pt x="85" y="137"/>
                    <a:pt x="87" y="136"/>
                  </a:cubicBezTo>
                  <a:cubicBezTo>
                    <a:pt x="90" y="135"/>
                    <a:pt x="89" y="133"/>
                    <a:pt x="91" y="131"/>
                  </a:cubicBezTo>
                  <a:cubicBezTo>
                    <a:pt x="92" y="128"/>
                    <a:pt x="100" y="121"/>
                    <a:pt x="107" y="113"/>
                  </a:cubicBezTo>
                  <a:cubicBezTo>
                    <a:pt x="114" y="106"/>
                    <a:pt x="127" y="96"/>
                    <a:pt x="129" y="95"/>
                  </a:cubicBezTo>
                  <a:cubicBezTo>
                    <a:pt x="131" y="94"/>
                    <a:pt x="128" y="94"/>
                    <a:pt x="128" y="92"/>
                  </a:cubicBezTo>
                  <a:cubicBezTo>
                    <a:pt x="127" y="91"/>
                    <a:pt x="128" y="89"/>
                    <a:pt x="129" y="86"/>
                  </a:cubicBezTo>
                  <a:cubicBezTo>
                    <a:pt x="131" y="82"/>
                    <a:pt x="133" y="76"/>
                    <a:pt x="136" y="70"/>
                  </a:cubicBezTo>
                  <a:cubicBezTo>
                    <a:pt x="139" y="63"/>
                    <a:pt x="143" y="56"/>
                    <a:pt x="151" y="45"/>
                  </a:cubicBezTo>
                  <a:cubicBezTo>
                    <a:pt x="159" y="33"/>
                    <a:pt x="162" y="28"/>
                    <a:pt x="171" y="21"/>
                  </a:cubicBezTo>
                  <a:cubicBezTo>
                    <a:pt x="181" y="13"/>
                    <a:pt x="191" y="5"/>
                    <a:pt x="196" y="3"/>
                  </a:cubicBezTo>
                  <a:cubicBezTo>
                    <a:pt x="200" y="0"/>
                    <a:pt x="199" y="1"/>
                    <a:pt x="200" y="2"/>
                  </a:cubicBezTo>
                  <a:cubicBezTo>
                    <a:pt x="201" y="4"/>
                    <a:pt x="203" y="2"/>
                    <a:pt x="205" y="2"/>
                  </a:cubicBezTo>
                  <a:cubicBezTo>
                    <a:pt x="208" y="1"/>
                    <a:pt x="211" y="1"/>
                    <a:pt x="215" y="2"/>
                  </a:cubicBezTo>
                  <a:cubicBezTo>
                    <a:pt x="219" y="4"/>
                    <a:pt x="216" y="5"/>
                    <a:pt x="215" y="7"/>
                  </a:cubicBezTo>
                  <a:cubicBezTo>
                    <a:pt x="214" y="9"/>
                    <a:pt x="215" y="11"/>
                    <a:pt x="215" y="11"/>
                  </a:cubicBezTo>
                  <a:cubicBezTo>
                    <a:pt x="229" y="6"/>
                    <a:pt x="240" y="5"/>
                    <a:pt x="250" y="8"/>
                  </a:cubicBezTo>
                  <a:cubicBezTo>
                    <a:pt x="260" y="11"/>
                    <a:pt x="270" y="19"/>
                    <a:pt x="282" y="30"/>
                  </a:cubicBezTo>
                  <a:cubicBezTo>
                    <a:pt x="293" y="41"/>
                    <a:pt x="303" y="65"/>
                    <a:pt x="306" y="80"/>
                  </a:cubicBezTo>
                  <a:cubicBezTo>
                    <a:pt x="308" y="96"/>
                    <a:pt x="307" y="103"/>
                    <a:pt x="307" y="103"/>
                  </a:cubicBezTo>
                  <a:cubicBezTo>
                    <a:pt x="307" y="103"/>
                    <a:pt x="307" y="104"/>
                    <a:pt x="309" y="103"/>
                  </a:cubicBezTo>
                  <a:cubicBezTo>
                    <a:pt x="310" y="103"/>
                    <a:pt x="312" y="102"/>
                    <a:pt x="315" y="102"/>
                  </a:cubicBezTo>
                  <a:cubicBezTo>
                    <a:pt x="318" y="102"/>
                    <a:pt x="318" y="108"/>
                    <a:pt x="318" y="113"/>
                  </a:cubicBezTo>
                  <a:cubicBezTo>
                    <a:pt x="318" y="119"/>
                    <a:pt x="317" y="119"/>
                    <a:pt x="317" y="119"/>
                  </a:cubicBezTo>
                  <a:cubicBezTo>
                    <a:pt x="317" y="119"/>
                    <a:pt x="315" y="119"/>
                    <a:pt x="314" y="118"/>
                  </a:cubicBezTo>
                  <a:cubicBezTo>
                    <a:pt x="313" y="117"/>
                    <a:pt x="310" y="115"/>
                    <a:pt x="308" y="116"/>
                  </a:cubicBezTo>
                  <a:cubicBezTo>
                    <a:pt x="307" y="118"/>
                    <a:pt x="304" y="118"/>
                    <a:pt x="304" y="118"/>
                  </a:cubicBezTo>
                  <a:cubicBezTo>
                    <a:pt x="304" y="118"/>
                    <a:pt x="302" y="123"/>
                    <a:pt x="300" y="129"/>
                  </a:cubicBezTo>
                  <a:cubicBezTo>
                    <a:pt x="299" y="132"/>
                    <a:pt x="298" y="134"/>
                    <a:pt x="296" y="136"/>
                  </a:cubicBezTo>
                  <a:cubicBezTo>
                    <a:pt x="296" y="135"/>
                    <a:pt x="296" y="135"/>
                    <a:pt x="296" y="134"/>
                  </a:cubicBezTo>
                  <a:cubicBezTo>
                    <a:pt x="295" y="124"/>
                    <a:pt x="293" y="109"/>
                    <a:pt x="293" y="103"/>
                  </a:cubicBezTo>
                  <a:cubicBezTo>
                    <a:pt x="293" y="97"/>
                    <a:pt x="296" y="80"/>
                    <a:pt x="295" y="71"/>
                  </a:cubicBezTo>
                  <a:cubicBezTo>
                    <a:pt x="295" y="62"/>
                    <a:pt x="288" y="44"/>
                    <a:pt x="282" y="36"/>
                  </a:cubicBezTo>
                  <a:cubicBezTo>
                    <a:pt x="275" y="29"/>
                    <a:pt x="263" y="20"/>
                    <a:pt x="250" y="19"/>
                  </a:cubicBezTo>
                  <a:cubicBezTo>
                    <a:pt x="238" y="17"/>
                    <a:pt x="217" y="25"/>
                    <a:pt x="208" y="31"/>
                  </a:cubicBezTo>
                  <a:cubicBezTo>
                    <a:pt x="198" y="37"/>
                    <a:pt x="190" y="47"/>
                    <a:pt x="188" y="50"/>
                  </a:cubicBezTo>
                  <a:cubicBezTo>
                    <a:pt x="186" y="53"/>
                    <a:pt x="184" y="54"/>
                    <a:pt x="182" y="61"/>
                  </a:cubicBezTo>
                  <a:cubicBezTo>
                    <a:pt x="180" y="69"/>
                    <a:pt x="176" y="73"/>
                    <a:pt x="175" y="83"/>
                  </a:cubicBezTo>
                  <a:cubicBezTo>
                    <a:pt x="174" y="92"/>
                    <a:pt x="173" y="102"/>
                    <a:pt x="172" y="110"/>
                  </a:cubicBezTo>
                  <a:cubicBezTo>
                    <a:pt x="171" y="119"/>
                    <a:pt x="170" y="144"/>
                    <a:pt x="170" y="160"/>
                  </a:cubicBezTo>
                  <a:cubicBezTo>
                    <a:pt x="170" y="176"/>
                    <a:pt x="170" y="199"/>
                    <a:pt x="170" y="209"/>
                  </a:cubicBezTo>
                  <a:cubicBezTo>
                    <a:pt x="171" y="219"/>
                    <a:pt x="172" y="229"/>
                    <a:pt x="172" y="230"/>
                  </a:cubicBezTo>
                  <a:cubicBezTo>
                    <a:pt x="172" y="231"/>
                    <a:pt x="176" y="232"/>
                    <a:pt x="176" y="238"/>
                  </a:cubicBezTo>
                  <a:cubicBezTo>
                    <a:pt x="175" y="244"/>
                    <a:pt x="172" y="249"/>
                    <a:pt x="170" y="249"/>
                  </a:cubicBezTo>
                  <a:cubicBezTo>
                    <a:pt x="170" y="249"/>
                    <a:pt x="169" y="253"/>
                    <a:pt x="168" y="256"/>
                  </a:cubicBezTo>
                  <a:cubicBezTo>
                    <a:pt x="167" y="260"/>
                    <a:pt x="167" y="267"/>
                    <a:pt x="170" y="267"/>
                  </a:cubicBezTo>
                  <a:cubicBezTo>
                    <a:pt x="170" y="267"/>
                    <a:pt x="197" y="235"/>
                    <a:pt x="213" y="216"/>
                  </a:cubicBezTo>
                  <a:cubicBezTo>
                    <a:pt x="228" y="196"/>
                    <a:pt x="247" y="173"/>
                    <a:pt x="254" y="166"/>
                  </a:cubicBezTo>
                  <a:cubicBezTo>
                    <a:pt x="260" y="160"/>
                    <a:pt x="276" y="153"/>
                    <a:pt x="284" y="150"/>
                  </a:cubicBezTo>
                  <a:cubicBezTo>
                    <a:pt x="281" y="153"/>
                    <a:pt x="278" y="158"/>
                    <a:pt x="276" y="164"/>
                  </a:cubicBezTo>
                  <a:cubicBezTo>
                    <a:pt x="272" y="174"/>
                    <a:pt x="260" y="210"/>
                    <a:pt x="259" y="217"/>
                  </a:cubicBezTo>
                  <a:cubicBezTo>
                    <a:pt x="257" y="224"/>
                    <a:pt x="251" y="242"/>
                    <a:pt x="251" y="243"/>
                  </a:cubicBezTo>
                  <a:cubicBezTo>
                    <a:pt x="251" y="245"/>
                    <a:pt x="250" y="246"/>
                    <a:pt x="248" y="246"/>
                  </a:cubicBezTo>
                  <a:cubicBezTo>
                    <a:pt x="247" y="246"/>
                    <a:pt x="243" y="244"/>
                    <a:pt x="240" y="243"/>
                  </a:cubicBezTo>
                  <a:cubicBezTo>
                    <a:pt x="237" y="242"/>
                    <a:pt x="237" y="239"/>
                    <a:pt x="238" y="238"/>
                  </a:cubicBezTo>
                  <a:cubicBezTo>
                    <a:pt x="238" y="237"/>
                    <a:pt x="239" y="233"/>
                    <a:pt x="241" y="229"/>
                  </a:cubicBezTo>
                  <a:cubicBezTo>
                    <a:pt x="243" y="225"/>
                    <a:pt x="245" y="216"/>
                    <a:pt x="247" y="210"/>
                  </a:cubicBezTo>
                  <a:cubicBezTo>
                    <a:pt x="249" y="205"/>
                    <a:pt x="257" y="183"/>
                    <a:pt x="257" y="183"/>
                  </a:cubicBezTo>
                  <a:cubicBezTo>
                    <a:pt x="257" y="183"/>
                    <a:pt x="236" y="207"/>
                    <a:pt x="228" y="217"/>
                  </a:cubicBezTo>
                  <a:cubicBezTo>
                    <a:pt x="220" y="227"/>
                    <a:pt x="208" y="243"/>
                    <a:pt x="195" y="259"/>
                  </a:cubicBezTo>
                  <a:cubicBezTo>
                    <a:pt x="182" y="276"/>
                    <a:pt x="173" y="291"/>
                    <a:pt x="172" y="293"/>
                  </a:cubicBezTo>
                  <a:cubicBezTo>
                    <a:pt x="171" y="295"/>
                    <a:pt x="169" y="298"/>
                    <a:pt x="167" y="299"/>
                  </a:cubicBezTo>
                  <a:cubicBezTo>
                    <a:pt x="166" y="300"/>
                    <a:pt x="165" y="302"/>
                    <a:pt x="164" y="305"/>
                  </a:cubicBezTo>
                  <a:cubicBezTo>
                    <a:pt x="163" y="309"/>
                    <a:pt x="161" y="323"/>
                    <a:pt x="161" y="327"/>
                  </a:cubicBezTo>
                  <a:cubicBezTo>
                    <a:pt x="161" y="331"/>
                    <a:pt x="160" y="332"/>
                    <a:pt x="156" y="336"/>
                  </a:cubicBezTo>
                  <a:cubicBezTo>
                    <a:pt x="152" y="340"/>
                    <a:pt x="145" y="350"/>
                    <a:pt x="143" y="354"/>
                  </a:cubicBezTo>
                  <a:cubicBezTo>
                    <a:pt x="141" y="357"/>
                    <a:pt x="141" y="358"/>
                    <a:pt x="141" y="360"/>
                  </a:cubicBezTo>
                  <a:cubicBezTo>
                    <a:pt x="142" y="363"/>
                    <a:pt x="140" y="362"/>
                    <a:pt x="137" y="365"/>
                  </a:cubicBezTo>
                  <a:cubicBezTo>
                    <a:pt x="133" y="369"/>
                    <a:pt x="131" y="368"/>
                    <a:pt x="120" y="369"/>
                  </a:cubicBezTo>
                  <a:cubicBezTo>
                    <a:pt x="108" y="370"/>
                    <a:pt x="97" y="369"/>
                    <a:pt x="86" y="365"/>
                  </a:cubicBezTo>
                  <a:cubicBezTo>
                    <a:pt x="76" y="361"/>
                    <a:pt x="72" y="357"/>
                    <a:pt x="66" y="353"/>
                  </a:cubicBezTo>
                  <a:cubicBezTo>
                    <a:pt x="60" y="350"/>
                    <a:pt x="57" y="346"/>
                    <a:pt x="55" y="344"/>
                  </a:cubicBezTo>
                  <a:cubicBezTo>
                    <a:pt x="53" y="342"/>
                    <a:pt x="49" y="340"/>
                    <a:pt x="48" y="340"/>
                  </a:cubicBezTo>
                  <a:cubicBezTo>
                    <a:pt x="47" y="340"/>
                    <a:pt x="49" y="343"/>
                    <a:pt x="49" y="343"/>
                  </a:cubicBezTo>
                  <a:cubicBezTo>
                    <a:pt x="49" y="343"/>
                    <a:pt x="44" y="353"/>
                    <a:pt x="40" y="357"/>
                  </a:cubicBezTo>
                  <a:cubicBezTo>
                    <a:pt x="37" y="362"/>
                    <a:pt x="34" y="357"/>
                    <a:pt x="30" y="353"/>
                  </a:cubicBezTo>
                  <a:cubicBezTo>
                    <a:pt x="27" y="350"/>
                    <a:pt x="23" y="332"/>
                    <a:pt x="23" y="324"/>
                  </a:cubicBezTo>
                  <a:cubicBezTo>
                    <a:pt x="24" y="316"/>
                    <a:pt x="25" y="313"/>
                    <a:pt x="25" y="312"/>
                  </a:cubicBezTo>
                  <a:cubicBezTo>
                    <a:pt x="25" y="311"/>
                    <a:pt x="20" y="307"/>
                    <a:pt x="19" y="306"/>
                  </a:cubicBezTo>
                  <a:cubicBezTo>
                    <a:pt x="18" y="305"/>
                    <a:pt x="13" y="311"/>
                    <a:pt x="13" y="311"/>
                  </a:cubicBezTo>
                  <a:cubicBezTo>
                    <a:pt x="13" y="311"/>
                    <a:pt x="11" y="312"/>
                    <a:pt x="8" y="310"/>
                  </a:cubicBezTo>
                  <a:cubicBezTo>
                    <a:pt x="6" y="308"/>
                    <a:pt x="11" y="300"/>
                    <a:pt x="11" y="300"/>
                  </a:cubicBezTo>
                  <a:cubicBezTo>
                    <a:pt x="11" y="300"/>
                    <a:pt x="6" y="297"/>
                    <a:pt x="3" y="295"/>
                  </a:cubicBezTo>
                  <a:cubicBezTo>
                    <a:pt x="0" y="292"/>
                    <a:pt x="2" y="292"/>
                    <a:pt x="3" y="288"/>
                  </a:cubicBezTo>
                  <a:close/>
                </a:path>
              </a:pathLst>
            </a:custGeom>
            <a:grpFill/>
            <a:ln>
              <a:noFill/>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endParaRPr lang="en-ZA" sz="1000" dirty="0">
                <a:solidFill>
                  <a:srgbClr val="C00000"/>
                </a:solidFill>
                <a:highlight>
                  <a:srgbClr val="FFFF00"/>
                </a:highlight>
                <a:latin typeface="Trebuchet MS" panose="020B0603020202020204" pitchFamily="34" charset="0"/>
              </a:endParaRPr>
            </a:p>
          </p:txBody>
        </p:sp>
        <p:sp>
          <p:nvSpPr>
            <p:cNvPr id="214" name="Freeform 59">
              <a:extLst>
                <a:ext uri="{FF2B5EF4-FFF2-40B4-BE49-F238E27FC236}">
                  <a16:creationId xmlns:a16="http://schemas.microsoft.com/office/drawing/2014/main" id="{9BB31318-BD44-4DE1-B2EF-AB70735BFA2A}"/>
                </a:ext>
              </a:extLst>
            </p:cNvPr>
            <p:cNvSpPr>
              <a:spLocks/>
            </p:cNvSpPr>
            <p:nvPr/>
          </p:nvSpPr>
          <p:spPr bwMode="auto">
            <a:xfrm>
              <a:off x="10410825" y="1803401"/>
              <a:ext cx="279400" cy="158750"/>
            </a:xfrm>
            <a:custGeom>
              <a:avLst/>
              <a:gdLst>
                <a:gd name="T0" fmla="*/ 74 w 74"/>
                <a:gd name="T1" fmla="*/ 11 h 42"/>
                <a:gd name="T2" fmla="*/ 44 w 74"/>
                <a:gd name="T3" fmla="*/ 3 h 42"/>
                <a:gd name="T4" fmla="*/ 7 w 74"/>
                <a:gd name="T5" fmla="*/ 17 h 42"/>
                <a:gd name="T6" fmla="*/ 2 w 74"/>
                <a:gd name="T7" fmla="*/ 32 h 42"/>
                <a:gd name="T8" fmla="*/ 34 w 74"/>
                <a:gd name="T9" fmla="*/ 34 h 42"/>
                <a:gd name="T10" fmla="*/ 74 w 74"/>
                <a:gd name="T11" fmla="*/ 11 h 42"/>
              </a:gdLst>
              <a:ahLst/>
              <a:cxnLst>
                <a:cxn ang="0">
                  <a:pos x="T0" y="T1"/>
                </a:cxn>
                <a:cxn ang="0">
                  <a:pos x="T2" y="T3"/>
                </a:cxn>
                <a:cxn ang="0">
                  <a:pos x="T4" y="T5"/>
                </a:cxn>
                <a:cxn ang="0">
                  <a:pos x="T6" y="T7"/>
                </a:cxn>
                <a:cxn ang="0">
                  <a:pos x="T8" y="T9"/>
                </a:cxn>
                <a:cxn ang="0">
                  <a:pos x="T10" y="T11"/>
                </a:cxn>
              </a:cxnLst>
              <a:rect l="0" t="0" r="r" b="b"/>
              <a:pathLst>
                <a:path w="74" h="42">
                  <a:moveTo>
                    <a:pt x="74" y="11"/>
                  </a:moveTo>
                  <a:cubicBezTo>
                    <a:pt x="74" y="7"/>
                    <a:pt x="66" y="0"/>
                    <a:pt x="44" y="3"/>
                  </a:cubicBezTo>
                  <a:cubicBezTo>
                    <a:pt x="22" y="6"/>
                    <a:pt x="12" y="13"/>
                    <a:pt x="7" y="17"/>
                  </a:cubicBezTo>
                  <a:cubicBezTo>
                    <a:pt x="2" y="21"/>
                    <a:pt x="0" y="26"/>
                    <a:pt x="2" y="32"/>
                  </a:cubicBezTo>
                  <a:cubicBezTo>
                    <a:pt x="4" y="38"/>
                    <a:pt x="10" y="42"/>
                    <a:pt x="34" y="34"/>
                  </a:cubicBezTo>
                  <a:cubicBezTo>
                    <a:pt x="59" y="27"/>
                    <a:pt x="73" y="23"/>
                    <a:pt x="74" y="11"/>
                  </a:cubicBezTo>
                  <a:close/>
                </a:path>
              </a:pathLst>
            </a:custGeom>
            <a:grpFill/>
            <a:ln>
              <a:noFill/>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endParaRPr lang="en-ZA" sz="1000" dirty="0">
                <a:solidFill>
                  <a:srgbClr val="C00000"/>
                </a:solidFill>
                <a:highlight>
                  <a:srgbClr val="FFFF00"/>
                </a:highlight>
                <a:latin typeface="Trebuchet MS" panose="020B0603020202020204" pitchFamily="34" charset="0"/>
              </a:endParaRPr>
            </a:p>
          </p:txBody>
        </p:sp>
        <p:sp>
          <p:nvSpPr>
            <p:cNvPr id="215" name="Freeform 60">
              <a:extLst>
                <a:ext uri="{FF2B5EF4-FFF2-40B4-BE49-F238E27FC236}">
                  <a16:creationId xmlns:a16="http://schemas.microsoft.com/office/drawing/2014/main" id="{459233FA-F843-4C5A-8D83-DB71F48FA1C8}"/>
                </a:ext>
              </a:extLst>
            </p:cNvPr>
            <p:cNvSpPr>
              <a:spLocks/>
            </p:cNvSpPr>
            <p:nvPr/>
          </p:nvSpPr>
          <p:spPr bwMode="auto">
            <a:xfrm>
              <a:off x="10434638" y="1811338"/>
              <a:ext cx="647700" cy="792163"/>
            </a:xfrm>
            <a:custGeom>
              <a:avLst/>
              <a:gdLst>
                <a:gd name="T0" fmla="*/ 1 w 172"/>
                <a:gd name="T1" fmla="*/ 15 h 211"/>
                <a:gd name="T2" fmla="*/ 38 w 172"/>
                <a:gd name="T3" fmla="*/ 1 h 211"/>
                <a:gd name="T4" fmla="*/ 52 w 172"/>
                <a:gd name="T5" fmla="*/ 1 h 211"/>
                <a:gd name="T6" fmla="*/ 57 w 172"/>
                <a:gd name="T7" fmla="*/ 31 h 211"/>
                <a:gd name="T8" fmla="*/ 61 w 172"/>
                <a:gd name="T9" fmla="*/ 48 h 211"/>
                <a:gd name="T10" fmla="*/ 83 w 172"/>
                <a:gd name="T11" fmla="*/ 70 h 211"/>
                <a:gd name="T12" fmla="*/ 116 w 172"/>
                <a:gd name="T13" fmla="*/ 110 h 211"/>
                <a:gd name="T14" fmla="*/ 139 w 172"/>
                <a:gd name="T15" fmla="*/ 133 h 211"/>
                <a:gd name="T16" fmla="*/ 151 w 172"/>
                <a:gd name="T17" fmla="*/ 145 h 211"/>
                <a:gd name="T18" fmla="*/ 158 w 172"/>
                <a:gd name="T19" fmla="*/ 150 h 211"/>
                <a:gd name="T20" fmla="*/ 163 w 172"/>
                <a:gd name="T21" fmla="*/ 155 h 211"/>
                <a:gd name="T22" fmla="*/ 167 w 172"/>
                <a:gd name="T23" fmla="*/ 160 h 211"/>
                <a:gd name="T24" fmla="*/ 167 w 172"/>
                <a:gd name="T25" fmla="*/ 165 h 211"/>
                <a:gd name="T26" fmla="*/ 168 w 172"/>
                <a:gd name="T27" fmla="*/ 171 h 211"/>
                <a:gd name="T28" fmla="*/ 170 w 172"/>
                <a:gd name="T29" fmla="*/ 180 h 211"/>
                <a:gd name="T30" fmla="*/ 170 w 172"/>
                <a:gd name="T31" fmla="*/ 191 h 211"/>
                <a:gd name="T32" fmla="*/ 158 w 172"/>
                <a:gd name="T33" fmla="*/ 204 h 211"/>
                <a:gd name="T34" fmla="*/ 150 w 172"/>
                <a:gd name="T35" fmla="*/ 207 h 211"/>
                <a:gd name="T36" fmla="*/ 139 w 172"/>
                <a:gd name="T37" fmla="*/ 207 h 211"/>
                <a:gd name="T38" fmla="*/ 140 w 172"/>
                <a:gd name="T39" fmla="*/ 201 h 211"/>
                <a:gd name="T40" fmla="*/ 143 w 172"/>
                <a:gd name="T41" fmla="*/ 196 h 211"/>
                <a:gd name="T42" fmla="*/ 146 w 172"/>
                <a:gd name="T43" fmla="*/ 190 h 211"/>
                <a:gd name="T44" fmla="*/ 146 w 172"/>
                <a:gd name="T45" fmla="*/ 180 h 211"/>
                <a:gd name="T46" fmla="*/ 144 w 172"/>
                <a:gd name="T47" fmla="*/ 175 h 211"/>
                <a:gd name="T48" fmla="*/ 138 w 172"/>
                <a:gd name="T49" fmla="*/ 174 h 211"/>
                <a:gd name="T50" fmla="*/ 130 w 172"/>
                <a:gd name="T51" fmla="*/ 182 h 211"/>
                <a:gd name="T52" fmla="*/ 123 w 172"/>
                <a:gd name="T53" fmla="*/ 176 h 211"/>
                <a:gd name="T54" fmla="*/ 123 w 172"/>
                <a:gd name="T55" fmla="*/ 167 h 211"/>
                <a:gd name="T56" fmla="*/ 117 w 172"/>
                <a:gd name="T57" fmla="*/ 160 h 211"/>
                <a:gd name="T58" fmla="*/ 114 w 172"/>
                <a:gd name="T59" fmla="*/ 151 h 211"/>
                <a:gd name="T60" fmla="*/ 103 w 172"/>
                <a:gd name="T61" fmla="*/ 142 h 211"/>
                <a:gd name="T62" fmla="*/ 49 w 172"/>
                <a:gd name="T63" fmla="*/ 116 h 211"/>
                <a:gd name="T64" fmla="*/ 24 w 172"/>
                <a:gd name="T65" fmla="*/ 90 h 211"/>
                <a:gd name="T66" fmla="*/ 18 w 172"/>
                <a:gd name="T67" fmla="*/ 81 h 211"/>
                <a:gd name="T68" fmla="*/ 12 w 172"/>
                <a:gd name="T69" fmla="*/ 71 h 211"/>
                <a:gd name="T70" fmla="*/ 8 w 172"/>
                <a:gd name="T71" fmla="*/ 51 h 211"/>
                <a:gd name="T72" fmla="*/ 4 w 172"/>
                <a:gd name="T73" fmla="*/ 31 h 211"/>
                <a:gd name="T74" fmla="*/ 0 w 172"/>
                <a:gd name="T75" fmla="*/ 17 h 211"/>
                <a:gd name="T76" fmla="*/ 1 w 172"/>
                <a:gd name="T77" fmla="*/ 1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2" h="211">
                  <a:moveTo>
                    <a:pt x="1" y="15"/>
                  </a:moveTo>
                  <a:cubicBezTo>
                    <a:pt x="6" y="11"/>
                    <a:pt x="16" y="4"/>
                    <a:pt x="38" y="1"/>
                  </a:cubicBezTo>
                  <a:cubicBezTo>
                    <a:pt x="44" y="0"/>
                    <a:pt x="48" y="0"/>
                    <a:pt x="52" y="1"/>
                  </a:cubicBezTo>
                  <a:cubicBezTo>
                    <a:pt x="54" y="11"/>
                    <a:pt x="57" y="26"/>
                    <a:pt x="57" y="31"/>
                  </a:cubicBezTo>
                  <a:cubicBezTo>
                    <a:pt x="57" y="37"/>
                    <a:pt x="59" y="46"/>
                    <a:pt x="61" y="48"/>
                  </a:cubicBezTo>
                  <a:cubicBezTo>
                    <a:pt x="64" y="50"/>
                    <a:pt x="72" y="55"/>
                    <a:pt x="83" y="70"/>
                  </a:cubicBezTo>
                  <a:cubicBezTo>
                    <a:pt x="94" y="85"/>
                    <a:pt x="104" y="98"/>
                    <a:pt x="116" y="110"/>
                  </a:cubicBezTo>
                  <a:cubicBezTo>
                    <a:pt x="128" y="121"/>
                    <a:pt x="134" y="127"/>
                    <a:pt x="139" y="133"/>
                  </a:cubicBezTo>
                  <a:cubicBezTo>
                    <a:pt x="144" y="139"/>
                    <a:pt x="146" y="142"/>
                    <a:pt x="151" y="145"/>
                  </a:cubicBezTo>
                  <a:cubicBezTo>
                    <a:pt x="156" y="148"/>
                    <a:pt x="157" y="148"/>
                    <a:pt x="158" y="150"/>
                  </a:cubicBezTo>
                  <a:cubicBezTo>
                    <a:pt x="160" y="152"/>
                    <a:pt x="161" y="152"/>
                    <a:pt x="163" y="155"/>
                  </a:cubicBezTo>
                  <a:cubicBezTo>
                    <a:pt x="165" y="157"/>
                    <a:pt x="168" y="158"/>
                    <a:pt x="167" y="160"/>
                  </a:cubicBezTo>
                  <a:cubicBezTo>
                    <a:pt x="166" y="163"/>
                    <a:pt x="166" y="162"/>
                    <a:pt x="167" y="165"/>
                  </a:cubicBezTo>
                  <a:cubicBezTo>
                    <a:pt x="168" y="167"/>
                    <a:pt x="169" y="169"/>
                    <a:pt x="168" y="171"/>
                  </a:cubicBezTo>
                  <a:cubicBezTo>
                    <a:pt x="167" y="173"/>
                    <a:pt x="170" y="176"/>
                    <a:pt x="170" y="180"/>
                  </a:cubicBezTo>
                  <a:cubicBezTo>
                    <a:pt x="170" y="184"/>
                    <a:pt x="172" y="188"/>
                    <a:pt x="170" y="191"/>
                  </a:cubicBezTo>
                  <a:cubicBezTo>
                    <a:pt x="168" y="194"/>
                    <a:pt x="161" y="201"/>
                    <a:pt x="158" y="204"/>
                  </a:cubicBezTo>
                  <a:cubicBezTo>
                    <a:pt x="154" y="207"/>
                    <a:pt x="150" y="207"/>
                    <a:pt x="150" y="207"/>
                  </a:cubicBezTo>
                  <a:cubicBezTo>
                    <a:pt x="150" y="207"/>
                    <a:pt x="142" y="211"/>
                    <a:pt x="139" y="207"/>
                  </a:cubicBezTo>
                  <a:cubicBezTo>
                    <a:pt x="135" y="202"/>
                    <a:pt x="140" y="201"/>
                    <a:pt x="140" y="201"/>
                  </a:cubicBezTo>
                  <a:cubicBezTo>
                    <a:pt x="140" y="201"/>
                    <a:pt x="141" y="198"/>
                    <a:pt x="143" y="196"/>
                  </a:cubicBezTo>
                  <a:cubicBezTo>
                    <a:pt x="146" y="194"/>
                    <a:pt x="146" y="190"/>
                    <a:pt x="146" y="190"/>
                  </a:cubicBezTo>
                  <a:cubicBezTo>
                    <a:pt x="146" y="190"/>
                    <a:pt x="147" y="182"/>
                    <a:pt x="146" y="180"/>
                  </a:cubicBezTo>
                  <a:cubicBezTo>
                    <a:pt x="146" y="179"/>
                    <a:pt x="147" y="177"/>
                    <a:pt x="144" y="175"/>
                  </a:cubicBezTo>
                  <a:cubicBezTo>
                    <a:pt x="142" y="174"/>
                    <a:pt x="140" y="174"/>
                    <a:pt x="138" y="174"/>
                  </a:cubicBezTo>
                  <a:cubicBezTo>
                    <a:pt x="138" y="174"/>
                    <a:pt x="137" y="181"/>
                    <a:pt x="130" y="182"/>
                  </a:cubicBezTo>
                  <a:cubicBezTo>
                    <a:pt x="122" y="182"/>
                    <a:pt x="122" y="179"/>
                    <a:pt x="123" y="176"/>
                  </a:cubicBezTo>
                  <a:cubicBezTo>
                    <a:pt x="123" y="173"/>
                    <a:pt x="124" y="168"/>
                    <a:pt x="123" y="167"/>
                  </a:cubicBezTo>
                  <a:cubicBezTo>
                    <a:pt x="121" y="165"/>
                    <a:pt x="119" y="163"/>
                    <a:pt x="117" y="160"/>
                  </a:cubicBezTo>
                  <a:cubicBezTo>
                    <a:pt x="116" y="156"/>
                    <a:pt x="114" y="152"/>
                    <a:pt x="114" y="151"/>
                  </a:cubicBezTo>
                  <a:cubicBezTo>
                    <a:pt x="113" y="150"/>
                    <a:pt x="111" y="147"/>
                    <a:pt x="103" y="142"/>
                  </a:cubicBezTo>
                  <a:cubicBezTo>
                    <a:pt x="95" y="138"/>
                    <a:pt x="62" y="125"/>
                    <a:pt x="49" y="116"/>
                  </a:cubicBezTo>
                  <a:cubicBezTo>
                    <a:pt x="36" y="107"/>
                    <a:pt x="28" y="96"/>
                    <a:pt x="24" y="90"/>
                  </a:cubicBezTo>
                  <a:cubicBezTo>
                    <a:pt x="20" y="84"/>
                    <a:pt x="20" y="83"/>
                    <a:pt x="18" y="81"/>
                  </a:cubicBezTo>
                  <a:cubicBezTo>
                    <a:pt x="16" y="79"/>
                    <a:pt x="13" y="77"/>
                    <a:pt x="12" y="71"/>
                  </a:cubicBezTo>
                  <a:cubicBezTo>
                    <a:pt x="10" y="64"/>
                    <a:pt x="9" y="56"/>
                    <a:pt x="8" y="51"/>
                  </a:cubicBezTo>
                  <a:cubicBezTo>
                    <a:pt x="7" y="46"/>
                    <a:pt x="5" y="37"/>
                    <a:pt x="4" y="31"/>
                  </a:cubicBezTo>
                  <a:cubicBezTo>
                    <a:pt x="3" y="27"/>
                    <a:pt x="1" y="23"/>
                    <a:pt x="0" y="17"/>
                  </a:cubicBezTo>
                  <a:cubicBezTo>
                    <a:pt x="0" y="16"/>
                    <a:pt x="0" y="16"/>
                    <a:pt x="1" y="15"/>
                  </a:cubicBezTo>
                  <a:close/>
                </a:path>
              </a:pathLst>
            </a:custGeom>
            <a:grpFill/>
            <a:ln>
              <a:noFill/>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endParaRPr lang="en-ZA" sz="1000" dirty="0">
                <a:solidFill>
                  <a:srgbClr val="C00000"/>
                </a:solidFill>
                <a:highlight>
                  <a:srgbClr val="FFFF00"/>
                </a:highlight>
                <a:latin typeface="Trebuchet MS" panose="020B0603020202020204" pitchFamily="34" charset="0"/>
              </a:endParaRPr>
            </a:p>
          </p:txBody>
        </p:sp>
      </p:grpSp>
      <p:sp>
        <p:nvSpPr>
          <p:cNvPr id="216" name="Rectangle 168">
            <a:extLst>
              <a:ext uri="{FF2B5EF4-FFF2-40B4-BE49-F238E27FC236}">
                <a16:creationId xmlns:a16="http://schemas.microsoft.com/office/drawing/2014/main" id="{BED207B2-53F0-488C-BCEF-E48C1D9299A9}"/>
              </a:ext>
            </a:extLst>
          </p:cNvPr>
          <p:cNvSpPr/>
          <p:nvPr/>
        </p:nvSpPr>
        <p:spPr bwMode="auto">
          <a:xfrm>
            <a:off x="459173" y="2511638"/>
            <a:ext cx="548495" cy="581379"/>
          </a:xfrm>
          <a:prstGeom prst="rect">
            <a:avLst/>
          </a:prstGeom>
          <a:solidFill>
            <a:srgbClr val="FFFFFF"/>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IN" sz="1000" b="0" i="0" u="none" strike="noStrike" cap="none" normalizeH="0" baseline="0" dirty="0">
              <a:ln>
                <a:noFill/>
              </a:ln>
              <a:solidFill>
                <a:srgbClr val="C00000"/>
              </a:solidFill>
              <a:effectLst/>
              <a:highlight>
                <a:srgbClr val="FFFF00"/>
              </a:highlight>
              <a:latin typeface="Trebuchet MS" panose="020B0603020202020204" pitchFamily="34" charset="0"/>
              <a:ea typeface="ヒラギノ角ゴ Pro W3" pitchFamily="-112" charset="-128"/>
              <a:cs typeface="ヒラギノ角ゴ Pro W3" pitchFamily="-112" charset="-128"/>
            </a:endParaRPr>
          </a:p>
        </p:txBody>
      </p:sp>
      <p:grpSp>
        <p:nvGrpSpPr>
          <p:cNvPr id="217" name="Group 169">
            <a:extLst>
              <a:ext uri="{FF2B5EF4-FFF2-40B4-BE49-F238E27FC236}">
                <a16:creationId xmlns:a16="http://schemas.microsoft.com/office/drawing/2014/main" id="{9802885A-EAD5-4F95-8319-1737178A77F2}"/>
              </a:ext>
            </a:extLst>
          </p:cNvPr>
          <p:cNvGrpSpPr/>
          <p:nvPr/>
        </p:nvGrpSpPr>
        <p:grpSpPr>
          <a:xfrm>
            <a:off x="547226" y="2593139"/>
            <a:ext cx="392774" cy="426606"/>
            <a:chOff x="3901470" y="3514932"/>
            <a:chExt cx="333686" cy="317485"/>
          </a:xfrm>
          <a:solidFill>
            <a:srgbClr val="C00000"/>
          </a:solidFill>
        </p:grpSpPr>
        <p:grpSp>
          <p:nvGrpSpPr>
            <p:cNvPr id="218" name="Group 211">
              <a:extLst>
                <a:ext uri="{FF2B5EF4-FFF2-40B4-BE49-F238E27FC236}">
                  <a16:creationId xmlns:a16="http://schemas.microsoft.com/office/drawing/2014/main" id="{508AAB8D-3686-4287-ADF2-B34CFA98EC1D}"/>
                </a:ext>
              </a:extLst>
            </p:cNvPr>
            <p:cNvGrpSpPr/>
            <p:nvPr/>
          </p:nvGrpSpPr>
          <p:grpSpPr>
            <a:xfrm>
              <a:off x="3901470" y="3514932"/>
              <a:ext cx="261036" cy="317485"/>
              <a:chOff x="2666263" y="1442610"/>
              <a:chExt cx="312550" cy="380138"/>
            </a:xfrm>
            <a:grpFill/>
          </p:grpSpPr>
          <p:sp>
            <p:nvSpPr>
              <p:cNvPr id="230" name="Freeform 5">
                <a:extLst>
                  <a:ext uri="{FF2B5EF4-FFF2-40B4-BE49-F238E27FC236}">
                    <a16:creationId xmlns:a16="http://schemas.microsoft.com/office/drawing/2014/main" id="{11B151D3-8DD1-436E-9489-AF3807BA08B7}"/>
                  </a:ext>
                </a:extLst>
              </p:cNvPr>
              <p:cNvSpPr>
                <a:spLocks/>
              </p:cNvSpPr>
              <p:nvPr/>
            </p:nvSpPr>
            <p:spPr bwMode="auto">
              <a:xfrm>
                <a:off x="2765666" y="1527342"/>
                <a:ext cx="113744" cy="24397"/>
              </a:xfrm>
              <a:custGeom>
                <a:avLst/>
                <a:gdLst>
                  <a:gd name="T0" fmla="*/ 71 w 690"/>
                  <a:gd name="T1" fmla="*/ 0 h 148"/>
                  <a:gd name="T2" fmla="*/ 623 w 690"/>
                  <a:gd name="T3" fmla="*/ 0 h 148"/>
                  <a:gd name="T4" fmla="*/ 644 w 690"/>
                  <a:gd name="T5" fmla="*/ 10 h 148"/>
                  <a:gd name="T6" fmla="*/ 664 w 690"/>
                  <a:gd name="T7" fmla="*/ 18 h 148"/>
                  <a:gd name="T8" fmla="*/ 682 w 690"/>
                  <a:gd name="T9" fmla="*/ 36 h 148"/>
                  <a:gd name="T10" fmla="*/ 690 w 690"/>
                  <a:gd name="T11" fmla="*/ 50 h 148"/>
                  <a:gd name="T12" fmla="*/ 690 w 690"/>
                  <a:gd name="T13" fmla="*/ 76 h 148"/>
                  <a:gd name="T14" fmla="*/ 690 w 690"/>
                  <a:gd name="T15" fmla="*/ 98 h 148"/>
                  <a:gd name="T16" fmla="*/ 682 w 690"/>
                  <a:gd name="T17" fmla="*/ 120 h 148"/>
                  <a:gd name="T18" fmla="*/ 664 w 690"/>
                  <a:gd name="T19" fmla="*/ 138 h 148"/>
                  <a:gd name="T20" fmla="*/ 644 w 690"/>
                  <a:gd name="T21" fmla="*/ 148 h 148"/>
                  <a:gd name="T22" fmla="*/ 623 w 690"/>
                  <a:gd name="T23" fmla="*/ 148 h 148"/>
                  <a:gd name="T24" fmla="*/ 71 w 690"/>
                  <a:gd name="T25" fmla="*/ 148 h 148"/>
                  <a:gd name="T26" fmla="*/ 46 w 690"/>
                  <a:gd name="T27" fmla="*/ 148 h 148"/>
                  <a:gd name="T28" fmla="*/ 30 w 690"/>
                  <a:gd name="T29" fmla="*/ 138 h 148"/>
                  <a:gd name="T30" fmla="*/ 12 w 690"/>
                  <a:gd name="T31" fmla="*/ 120 h 148"/>
                  <a:gd name="T32" fmla="*/ 4 w 690"/>
                  <a:gd name="T33" fmla="*/ 98 h 148"/>
                  <a:gd name="T34" fmla="*/ 0 w 690"/>
                  <a:gd name="T35" fmla="*/ 76 h 148"/>
                  <a:gd name="T36" fmla="*/ 4 w 690"/>
                  <a:gd name="T37" fmla="*/ 50 h 148"/>
                  <a:gd name="T38" fmla="*/ 12 w 690"/>
                  <a:gd name="T39" fmla="*/ 36 h 148"/>
                  <a:gd name="T40" fmla="*/ 30 w 690"/>
                  <a:gd name="T41" fmla="*/ 18 h 148"/>
                  <a:gd name="T42" fmla="*/ 46 w 690"/>
                  <a:gd name="T43" fmla="*/ 10 h 148"/>
                  <a:gd name="T44" fmla="*/ 71 w 690"/>
                  <a:gd name="T45" fmla="*/ 0 h 148"/>
                  <a:gd name="T46" fmla="*/ 71 w 690"/>
                  <a:gd name="T47" fmla="*/ 0 h 148"/>
                  <a:gd name="T48" fmla="*/ 71 w 690"/>
                  <a:gd name="T49"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0" h="148">
                    <a:moveTo>
                      <a:pt x="71" y="0"/>
                    </a:moveTo>
                    <a:lnTo>
                      <a:pt x="623" y="0"/>
                    </a:lnTo>
                    <a:lnTo>
                      <a:pt x="644" y="10"/>
                    </a:lnTo>
                    <a:lnTo>
                      <a:pt x="664" y="18"/>
                    </a:lnTo>
                    <a:lnTo>
                      <a:pt x="682" y="36"/>
                    </a:lnTo>
                    <a:lnTo>
                      <a:pt x="690" y="50"/>
                    </a:lnTo>
                    <a:lnTo>
                      <a:pt x="690" y="76"/>
                    </a:lnTo>
                    <a:lnTo>
                      <a:pt x="690" y="98"/>
                    </a:lnTo>
                    <a:lnTo>
                      <a:pt x="682" y="120"/>
                    </a:lnTo>
                    <a:lnTo>
                      <a:pt x="664" y="138"/>
                    </a:lnTo>
                    <a:lnTo>
                      <a:pt x="644" y="148"/>
                    </a:lnTo>
                    <a:lnTo>
                      <a:pt x="623" y="148"/>
                    </a:lnTo>
                    <a:lnTo>
                      <a:pt x="71" y="148"/>
                    </a:lnTo>
                    <a:lnTo>
                      <a:pt x="46" y="148"/>
                    </a:lnTo>
                    <a:lnTo>
                      <a:pt x="30" y="138"/>
                    </a:lnTo>
                    <a:lnTo>
                      <a:pt x="12" y="120"/>
                    </a:lnTo>
                    <a:lnTo>
                      <a:pt x="4" y="98"/>
                    </a:lnTo>
                    <a:lnTo>
                      <a:pt x="0" y="76"/>
                    </a:lnTo>
                    <a:lnTo>
                      <a:pt x="4" y="50"/>
                    </a:lnTo>
                    <a:lnTo>
                      <a:pt x="12" y="36"/>
                    </a:lnTo>
                    <a:lnTo>
                      <a:pt x="30" y="18"/>
                    </a:lnTo>
                    <a:lnTo>
                      <a:pt x="46" y="10"/>
                    </a:lnTo>
                    <a:lnTo>
                      <a:pt x="71" y="0"/>
                    </a:lnTo>
                    <a:lnTo>
                      <a:pt x="71" y="0"/>
                    </a:lnTo>
                    <a:lnTo>
                      <a:pt x="7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000" dirty="0">
                  <a:solidFill>
                    <a:srgbClr val="C00000"/>
                  </a:solidFill>
                  <a:highlight>
                    <a:srgbClr val="FFFF00"/>
                  </a:highlight>
                  <a:latin typeface="Trebuchet MS" panose="020B0603020202020204" pitchFamily="34" charset="0"/>
                </a:endParaRPr>
              </a:p>
            </p:txBody>
          </p:sp>
          <p:sp>
            <p:nvSpPr>
              <p:cNvPr id="231" name="Freeform 6">
                <a:extLst>
                  <a:ext uri="{FF2B5EF4-FFF2-40B4-BE49-F238E27FC236}">
                    <a16:creationId xmlns:a16="http://schemas.microsoft.com/office/drawing/2014/main" id="{085A9D2D-9CE3-49D8-89B5-6F472D6BC3A1}"/>
                  </a:ext>
                </a:extLst>
              </p:cNvPr>
              <p:cNvSpPr>
                <a:spLocks/>
              </p:cNvSpPr>
              <p:nvPr/>
            </p:nvSpPr>
            <p:spPr bwMode="auto">
              <a:xfrm>
                <a:off x="2757753" y="1442610"/>
                <a:ext cx="129570" cy="72863"/>
              </a:xfrm>
              <a:custGeom>
                <a:avLst/>
                <a:gdLst>
                  <a:gd name="T0" fmla="*/ 169 w 786"/>
                  <a:gd name="T1" fmla="*/ 0 h 442"/>
                  <a:gd name="T2" fmla="*/ 173 w 786"/>
                  <a:gd name="T3" fmla="*/ 8 h 442"/>
                  <a:gd name="T4" fmla="*/ 195 w 786"/>
                  <a:gd name="T5" fmla="*/ 24 h 442"/>
                  <a:gd name="T6" fmla="*/ 219 w 786"/>
                  <a:gd name="T7" fmla="*/ 48 h 442"/>
                  <a:gd name="T8" fmla="*/ 247 w 786"/>
                  <a:gd name="T9" fmla="*/ 72 h 442"/>
                  <a:gd name="T10" fmla="*/ 281 w 786"/>
                  <a:gd name="T11" fmla="*/ 92 h 442"/>
                  <a:gd name="T12" fmla="*/ 310 w 786"/>
                  <a:gd name="T13" fmla="*/ 109 h 442"/>
                  <a:gd name="T14" fmla="*/ 336 w 786"/>
                  <a:gd name="T15" fmla="*/ 113 h 442"/>
                  <a:gd name="T16" fmla="*/ 360 w 786"/>
                  <a:gd name="T17" fmla="*/ 96 h 442"/>
                  <a:gd name="T18" fmla="*/ 380 w 786"/>
                  <a:gd name="T19" fmla="*/ 68 h 442"/>
                  <a:gd name="T20" fmla="*/ 406 w 786"/>
                  <a:gd name="T21" fmla="*/ 32 h 442"/>
                  <a:gd name="T22" fmla="*/ 426 w 786"/>
                  <a:gd name="T23" fmla="*/ 8 h 442"/>
                  <a:gd name="T24" fmla="*/ 450 w 786"/>
                  <a:gd name="T25" fmla="*/ 0 h 442"/>
                  <a:gd name="T26" fmla="*/ 472 w 786"/>
                  <a:gd name="T27" fmla="*/ 16 h 442"/>
                  <a:gd name="T28" fmla="*/ 497 w 786"/>
                  <a:gd name="T29" fmla="*/ 44 h 442"/>
                  <a:gd name="T30" fmla="*/ 517 w 786"/>
                  <a:gd name="T31" fmla="*/ 76 h 442"/>
                  <a:gd name="T32" fmla="*/ 543 w 786"/>
                  <a:gd name="T33" fmla="*/ 100 h 442"/>
                  <a:gd name="T34" fmla="*/ 563 w 786"/>
                  <a:gd name="T35" fmla="*/ 113 h 442"/>
                  <a:gd name="T36" fmla="*/ 579 w 786"/>
                  <a:gd name="T37" fmla="*/ 96 h 442"/>
                  <a:gd name="T38" fmla="*/ 597 w 786"/>
                  <a:gd name="T39" fmla="*/ 68 h 442"/>
                  <a:gd name="T40" fmla="*/ 605 w 786"/>
                  <a:gd name="T41" fmla="*/ 40 h 442"/>
                  <a:gd name="T42" fmla="*/ 617 w 786"/>
                  <a:gd name="T43" fmla="*/ 8 h 442"/>
                  <a:gd name="T44" fmla="*/ 617 w 786"/>
                  <a:gd name="T45" fmla="*/ 0 h 442"/>
                  <a:gd name="T46" fmla="*/ 671 w 786"/>
                  <a:gd name="T47" fmla="*/ 8 h 442"/>
                  <a:gd name="T48" fmla="*/ 716 w 786"/>
                  <a:gd name="T49" fmla="*/ 44 h 442"/>
                  <a:gd name="T50" fmla="*/ 758 w 786"/>
                  <a:gd name="T51" fmla="*/ 92 h 442"/>
                  <a:gd name="T52" fmla="*/ 778 w 786"/>
                  <a:gd name="T53" fmla="*/ 149 h 442"/>
                  <a:gd name="T54" fmla="*/ 786 w 786"/>
                  <a:gd name="T55" fmla="*/ 219 h 442"/>
                  <a:gd name="T56" fmla="*/ 778 w 786"/>
                  <a:gd name="T57" fmla="*/ 287 h 442"/>
                  <a:gd name="T58" fmla="*/ 758 w 786"/>
                  <a:gd name="T59" fmla="*/ 351 h 442"/>
                  <a:gd name="T60" fmla="*/ 716 w 786"/>
                  <a:gd name="T61" fmla="*/ 396 h 442"/>
                  <a:gd name="T62" fmla="*/ 671 w 786"/>
                  <a:gd name="T63" fmla="*/ 434 h 442"/>
                  <a:gd name="T64" fmla="*/ 617 w 786"/>
                  <a:gd name="T65" fmla="*/ 442 h 442"/>
                  <a:gd name="T66" fmla="*/ 169 w 786"/>
                  <a:gd name="T67" fmla="*/ 442 h 442"/>
                  <a:gd name="T68" fmla="*/ 115 w 786"/>
                  <a:gd name="T69" fmla="*/ 434 h 442"/>
                  <a:gd name="T70" fmla="*/ 70 w 786"/>
                  <a:gd name="T71" fmla="*/ 396 h 442"/>
                  <a:gd name="T72" fmla="*/ 32 w 786"/>
                  <a:gd name="T73" fmla="*/ 351 h 442"/>
                  <a:gd name="T74" fmla="*/ 8 w 786"/>
                  <a:gd name="T75" fmla="*/ 287 h 442"/>
                  <a:gd name="T76" fmla="*/ 0 w 786"/>
                  <a:gd name="T77" fmla="*/ 219 h 442"/>
                  <a:gd name="T78" fmla="*/ 8 w 786"/>
                  <a:gd name="T79" fmla="*/ 149 h 442"/>
                  <a:gd name="T80" fmla="*/ 32 w 786"/>
                  <a:gd name="T81" fmla="*/ 92 h 442"/>
                  <a:gd name="T82" fmla="*/ 70 w 786"/>
                  <a:gd name="T83" fmla="*/ 44 h 442"/>
                  <a:gd name="T84" fmla="*/ 115 w 786"/>
                  <a:gd name="T85" fmla="*/ 8 h 442"/>
                  <a:gd name="T86" fmla="*/ 169 w 786"/>
                  <a:gd name="T87" fmla="*/ 0 h 442"/>
                  <a:gd name="T88" fmla="*/ 169 w 786"/>
                  <a:gd name="T89" fmla="*/ 0 h 442"/>
                  <a:gd name="T90" fmla="*/ 169 w 786"/>
                  <a:gd name="T91" fmla="*/ 0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6" h="442">
                    <a:moveTo>
                      <a:pt x="169" y="0"/>
                    </a:moveTo>
                    <a:lnTo>
                      <a:pt x="173" y="8"/>
                    </a:lnTo>
                    <a:lnTo>
                      <a:pt x="195" y="24"/>
                    </a:lnTo>
                    <a:lnTo>
                      <a:pt x="219" y="48"/>
                    </a:lnTo>
                    <a:lnTo>
                      <a:pt x="247" y="72"/>
                    </a:lnTo>
                    <a:lnTo>
                      <a:pt x="281" y="92"/>
                    </a:lnTo>
                    <a:lnTo>
                      <a:pt x="310" y="109"/>
                    </a:lnTo>
                    <a:lnTo>
                      <a:pt x="336" y="113"/>
                    </a:lnTo>
                    <a:lnTo>
                      <a:pt x="360" y="96"/>
                    </a:lnTo>
                    <a:lnTo>
                      <a:pt x="380" y="68"/>
                    </a:lnTo>
                    <a:lnTo>
                      <a:pt x="406" y="32"/>
                    </a:lnTo>
                    <a:lnTo>
                      <a:pt x="426" y="8"/>
                    </a:lnTo>
                    <a:lnTo>
                      <a:pt x="450" y="0"/>
                    </a:lnTo>
                    <a:lnTo>
                      <a:pt x="472" y="16"/>
                    </a:lnTo>
                    <a:lnTo>
                      <a:pt x="497" y="44"/>
                    </a:lnTo>
                    <a:lnTo>
                      <a:pt x="517" y="76"/>
                    </a:lnTo>
                    <a:lnTo>
                      <a:pt x="543" y="100"/>
                    </a:lnTo>
                    <a:lnTo>
                      <a:pt x="563" y="113"/>
                    </a:lnTo>
                    <a:lnTo>
                      <a:pt x="579" y="96"/>
                    </a:lnTo>
                    <a:lnTo>
                      <a:pt x="597" y="68"/>
                    </a:lnTo>
                    <a:lnTo>
                      <a:pt x="605" y="40"/>
                    </a:lnTo>
                    <a:lnTo>
                      <a:pt x="617" y="8"/>
                    </a:lnTo>
                    <a:lnTo>
                      <a:pt x="617" y="0"/>
                    </a:lnTo>
                    <a:lnTo>
                      <a:pt x="671" y="8"/>
                    </a:lnTo>
                    <a:lnTo>
                      <a:pt x="716" y="44"/>
                    </a:lnTo>
                    <a:lnTo>
                      <a:pt x="758" y="92"/>
                    </a:lnTo>
                    <a:lnTo>
                      <a:pt x="778" y="149"/>
                    </a:lnTo>
                    <a:lnTo>
                      <a:pt x="786" y="219"/>
                    </a:lnTo>
                    <a:lnTo>
                      <a:pt x="778" y="287"/>
                    </a:lnTo>
                    <a:lnTo>
                      <a:pt x="758" y="351"/>
                    </a:lnTo>
                    <a:lnTo>
                      <a:pt x="716" y="396"/>
                    </a:lnTo>
                    <a:lnTo>
                      <a:pt x="671" y="434"/>
                    </a:lnTo>
                    <a:lnTo>
                      <a:pt x="617" y="442"/>
                    </a:lnTo>
                    <a:lnTo>
                      <a:pt x="169" y="442"/>
                    </a:lnTo>
                    <a:lnTo>
                      <a:pt x="115" y="434"/>
                    </a:lnTo>
                    <a:lnTo>
                      <a:pt x="70" y="396"/>
                    </a:lnTo>
                    <a:lnTo>
                      <a:pt x="32" y="351"/>
                    </a:lnTo>
                    <a:lnTo>
                      <a:pt x="8" y="287"/>
                    </a:lnTo>
                    <a:lnTo>
                      <a:pt x="0" y="219"/>
                    </a:lnTo>
                    <a:lnTo>
                      <a:pt x="8" y="149"/>
                    </a:lnTo>
                    <a:lnTo>
                      <a:pt x="32" y="92"/>
                    </a:lnTo>
                    <a:lnTo>
                      <a:pt x="70" y="44"/>
                    </a:lnTo>
                    <a:lnTo>
                      <a:pt x="115" y="8"/>
                    </a:lnTo>
                    <a:lnTo>
                      <a:pt x="169" y="0"/>
                    </a:lnTo>
                    <a:lnTo>
                      <a:pt x="169" y="0"/>
                    </a:lnTo>
                    <a:lnTo>
                      <a:pt x="16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000" dirty="0">
                  <a:solidFill>
                    <a:srgbClr val="C00000"/>
                  </a:solidFill>
                  <a:highlight>
                    <a:srgbClr val="FFFF00"/>
                  </a:highlight>
                  <a:latin typeface="Trebuchet MS" panose="020B0603020202020204" pitchFamily="34" charset="0"/>
                </a:endParaRPr>
              </a:p>
            </p:txBody>
          </p:sp>
          <p:sp>
            <p:nvSpPr>
              <p:cNvPr id="232" name="Freeform 7">
                <a:extLst>
                  <a:ext uri="{FF2B5EF4-FFF2-40B4-BE49-F238E27FC236}">
                    <a16:creationId xmlns:a16="http://schemas.microsoft.com/office/drawing/2014/main" id="{94180D7D-CE4B-46B9-8FE5-61F64CBCA993}"/>
                  </a:ext>
                </a:extLst>
              </p:cNvPr>
              <p:cNvSpPr>
                <a:spLocks/>
              </p:cNvSpPr>
              <p:nvPr/>
            </p:nvSpPr>
            <p:spPr bwMode="auto">
              <a:xfrm>
                <a:off x="2810504" y="1667627"/>
                <a:ext cx="25716" cy="19452"/>
              </a:xfrm>
              <a:custGeom>
                <a:avLst/>
                <a:gdLst>
                  <a:gd name="T0" fmla="*/ 62 w 78"/>
                  <a:gd name="T1" fmla="*/ 16 h 59"/>
                  <a:gd name="T2" fmla="*/ 2 w 78"/>
                  <a:gd name="T3" fmla="*/ 4 h 59"/>
                  <a:gd name="T4" fmla="*/ 1 w 78"/>
                  <a:gd name="T5" fmla="*/ 52 h 59"/>
                  <a:gd name="T6" fmla="*/ 62 w 78"/>
                  <a:gd name="T7" fmla="*/ 16 h 59"/>
                </a:gdLst>
                <a:ahLst/>
                <a:cxnLst>
                  <a:cxn ang="0">
                    <a:pos x="T0" y="T1"/>
                  </a:cxn>
                  <a:cxn ang="0">
                    <a:pos x="T2" y="T3"/>
                  </a:cxn>
                  <a:cxn ang="0">
                    <a:pos x="T4" y="T5"/>
                  </a:cxn>
                  <a:cxn ang="0">
                    <a:pos x="T6" y="T7"/>
                  </a:cxn>
                </a:cxnLst>
                <a:rect l="0" t="0" r="r" b="b"/>
                <a:pathLst>
                  <a:path w="78" h="59">
                    <a:moveTo>
                      <a:pt x="62" y="16"/>
                    </a:moveTo>
                    <a:cubicBezTo>
                      <a:pt x="54" y="0"/>
                      <a:pt x="27" y="4"/>
                      <a:pt x="2" y="4"/>
                    </a:cubicBezTo>
                    <a:cubicBezTo>
                      <a:pt x="0" y="18"/>
                      <a:pt x="2" y="36"/>
                      <a:pt x="1" y="52"/>
                    </a:cubicBezTo>
                    <a:cubicBezTo>
                      <a:pt x="33" y="59"/>
                      <a:pt x="78" y="49"/>
                      <a:pt x="6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000" dirty="0">
                  <a:solidFill>
                    <a:srgbClr val="C00000"/>
                  </a:solidFill>
                  <a:highlight>
                    <a:srgbClr val="FFFF00"/>
                  </a:highlight>
                  <a:latin typeface="Trebuchet MS" panose="020B0603020202020204" pitchFamily="34" charset="0"/>
                </a:endParaRPr>
              </a:p>
            </p:txBody>
          </p:sp>
          <p:sp>
            <p:nvSpPr>
              <p:cNvPr id="233" name="Freeform 8">
                <a:extLst>
                  <a:ext uri="{FF2B5EF4-FFF2-40B4-BE49-F238E27FC236}">
                    <a16:creationId xmlns:a16="http://schemas.microsoft.com/office/drawing/2014/main" id="{4FD47B2D-9CAC-4BD3-9724-65550E44ADC6}"/>
                  </a:ext>
                </a:extLst>
              </p:cNvPr>
              <p:cNvSpPr>
                <a:spLocks noEditPoints="1"/>
              </p:cNvSpPr>
              <p:nvPr/>
            </p:nvSpPr>
            <p:spPr bwMode="auto">
              <a:xfrm>
                <a:off x="2761380" y="1632514"/>
                <a:ext cx="121987" cy="121493"/>
              </a:xfrm>
              <a:custGeom>
                <a:avLst/>
                <a:gdLst>
                  <a:gd name="T0" fmla="*/ 304 w 368"/>
                  <a:gd name="T1" fmla="*/ 49 h 367"/>
                  <a:gd name="T2" fmla="*/ 169 w 368"/>
                  <a:gd name="T3" fmla="*/ 5 h 367"/>
                  <a:gd name="T4" fmla="*/ 49 w 368"/>
                  <a:gd name="T5" fmla="*/ 65 h 367"/>
                  <a:gd name="T6" fmla="*/ 5 w 368"/>
                  <a:gd name="T7" fmla="*/ 199 h 367"/>
                  <a:gd name="T8" fmla="*/ 65 w 368"/>
                  <a:gd name="T9" fmla="*/ 319 h 367"/>
                  <a:gd name="T10" fmla="*/ 199 w 368"/>
                  <a:gd name="T11" fmla="*/ 362 h 367"/>
                  <a:gd name="T12" fmla="*/ 319 w 368"/>
                  <a:gd name="T13" fmla="*/ 303 h 367"/>
                  <a:gd name="T14" fmla="*/ 363 w 368"/>
                  <a:gd name="T15" fmla="*/ 169 h 367"/>
                  <a:gd name="T16" fmla="*/ 304 w 368"/>
                  <a:gd name="T17" fmla="*/ 49 h 367"/>
                  <a:gd name="T18" fmla="*/ 264 w 368"/>
                  <a:gd name="T19" fmla="*/ 290 h 367"/>
                  <a:gd name="T20" fmla="*/ 221 w 368"/>
                  <a:gd name="T21" fmla="*/ 299 h 367"/>
                  <a:gd name="T22" fmla="*/ 206 w 368"/>
                  <a:gd name="T23" fmla="*/ 276 h 367"/>
                  <a:gd name="T24" fmla="*/ 164 w 368"/>
                  <a:gd name="T25" fmla="*/ 203 h 367"/>
                  <a:gd name="T26" fmla="*/ 150 w 368"/>
                  <a:gd name="T27" fmla="*/ 203 h 367"/>
                  <a:gd name="T28" fmla="*/ 149 w 368"/>
                  <a:gd name="T29" fmla="*/ 251 h 367"/>
                  <a:gd name="T30" fmla="*/ 147 w 368"/>
                  <a:gd name="T31" fmla="*/ 296 h 367"/>
                  <a:gd name="T32" fmla="*/ 108 w 368"/>
                  <a:gd name="T33" fmla="*/ 296 h 367"/>
                  <a:gd name="T34" fmla="*/ 105 w 368"/>
                  <a:gd name="T35" fmla="*/ 242 h 367"/>
                  <a:gd name="T36" fmla="*/ 106 w 368"/>
                  <a:gd name="T37" fmla="*/ 72 h 367"/>
                  <a:gd name="T38" fmla="*/ 178 w 368"/>
                  <a:gd name="T39" fmla="*/ 67 h 367"/>
                  <a:gd name="T40" fmla="*/ 229 w 368"/>
                  <a:gd name="T41" fmla="*/ 78 h 367"/>
                  <a:gd name="T42" fmla="*/ 213 w 368"/>
                  <a:gd name="T43" fmla="*/ 196 h 367"/>
                  <a:gd name="T44" fmla="*/ 253 w 368"/>
                  <a:gd name="T45" fmla="*/ 265 h 367"/>
                  <a:gd name="T46" fmla="*/ 264 w 368"/>
                  <a:gd name="T47" fmla="*/ 29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8" h="367">
                    <a:moveTo>
                      <a:pt x="304" y="49"/>
                    </a:moveTo>
                    <a:cubicBezTo>
                      <a:pt x="275" y="22"/>
                      <a:pt x="226" y="0"/>
                      <a:pt x="169" y="5"/>
                    </a:cubicBezTo>
                    <a:cubicBezTo>
                      <a:pt x="115" y="9"/>
                      <a:pt x="76" y="35"/>
                      <a:pt x="49" y="65"/>
                    </a:cubicBezTo>
                    <a:cubicBezTo>
                      <a:pt x="22" y="95"/>
                      <a:pt x="0" y="139"/>
                      <a:pt x="5" y="199"/>
                    </a:cubicBezTo>
                    <a:cubicBezTo>
                      <a:pt x="10" y="252"/>
                      <a:pt x="33" y="290"/>
                      <a:pt x="65" y="319"/>
                    </a:cubicBezTo>
                    <a:cubicBezTo>
                      <a:pt x="97" y="347"/>
                      <a:pt x="145" y="367"/>
                      <a:pt x="199" y="362"/>
                    </a:cubicBezTo>
                    <a:cubicBezTo>
                      <a:pt x="253" y="358"/>
                      <a:pt x="290" y="335"/>
                      <a:pt x="319" y="303"/>
                    </a:cubicBezTo>
                    <a:cubicBezTo>
                      <a:pt x="347" y="271"/>
                      <a:pt x="368" y="228"/>
                      <a:pt x="363" y="169"/>
                    </a:cubicBezTo>
                    <a:cubicBezTo>
                      <a:pt x="359" y="115"/>
                      <a:pt x="334" y="77"/>
                      <a:pt x="304" y="49"/>
                    </a:cubicBezTo>
                    <a:close/>
                    <a:moveTo>
                      <a:pt x="264" y="290"/>
                    </a:moveTo>
                    <a:cubicBezTo>
                      <a:pt x="262" y="302"/>
                      <a:pt x="233" y="306"/>
                      <a:pt x="221" y="299"/>
                    </a:cubicBezTo>
                    <a:cubicBezTo>
                      <a:pt x="216" y="296"/>
                      <a:pt x="209" y="283"/>
                      <a:pt x="206" y="276"/>
                    </a:cubicBezTo>
                    <a:cubicBezTo>
                      <a:pt x="192" y="252"/>
                      <a:pt x="178" y="224"/>
                      <a:pt x="164" y="203"/>
                    </a:cubicBezTo>
                    <a:cubicBezTo>
                      <a:pt x="150" y="203"/>
                      <a:pt x="150" y="203"/>
                      <a:pt x="150" y="203"/>
                    </a:cubicBezTo>
                    <a:cubicBezTo>
                      <a:pt x="149" y="215"/>
                      <a:pt x="149" y="234"/>
                      <a:pt x="149" y="251"/>
                    </a:cubicBezTo>
                    <a:cubicBezTo>
                      <a:pt x="149" y="267"/>
                      <a:pt x="153" y="289"/>
                      <a:pt x="147" y="296"/>
                    </a:cubicBezTo>
                    <a:cubicBezTo>
                      <a:pt x="141" y="303"/>
                      <a:pt x="114" y="304"/>
                      <a:pt x="108" y="296"/>
                    </a:cubicBezTo>
                    <a:cubicBezTo>
                      <a:pt x="101" y="288"/>
                      <a:pt x="105" y="259"/>
                      <a:pt x="105" y="242"/>
                    </a:cubicBezTo>
                    <a:cubicBezTo>
                      <a:pt x="105" y="187"/>
                      <a:pt x="104" y="122"/>
                      <a:pt x="106" y="72"/>
                    </a:cubicBezTo>
                    <a:cubicBezTo>
                      <a:pt x="119" y="64"/>
                      <a:pt x="153" y="66"/>
                      <a:pt x="178" y="67"/>
                    </a:cubicBezTo>
                    <a:cubicBezTo>
                      <a:pt x="198" y="68"/>
                      <a:pt x="215" y="70"/>
                      <a:pt x="229" y="78"/>
                    </a:cubicBezTo>
                    <a:cubicBezTo>
                      <a:pt x="271" y="103"/>
                      <a:pt x="264" y="184"/>
                      <a:pt x="213" y="196"/>
                    </a:cubicBezTo>
                    <a:cubicBezTo>
                      <a:pt x="226" y="218"/>
                      <a:pt x="238" y="240"/>
                      <a:pt x="253" y="265"/>
                    </a:cubicBezTo>
                    <a:cubicBezTo>
                      <a:pt x="257" y="272"/>
                      <a:pt x="266" y="281"/>
                      <a:pt x="264" y="2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000" dirty="0">
                  <a:solidFill>
                    <a:srgbClr val="C00000"/>
                  </a:solidFill>
                  <a:highlight>
                    <a:srgbClr val="FFFF00"/>
                  </a:highlight>
                  <a:latin typeface="Trebuchet MS" panose="020B0603020202020204" pitchFamily="34" charset="0"/>
                </a:endParaRPr>
              </a:p>
            </p:txBody>
          </p:sp>
          <p:sp>
            <p:nvSpPr>
              <p:cNvPr id="234" name="Freeform 9">
                <a:extLst>
                  <a:ext uri="{FF2B5EF4-FFF2-40B4-BE49-F238E27FC236}">
                    <a16:creationId xmlns:a16="http://schemas.microsoft.com/office/drawing/2014/main" id="{61039C0E-5D27-4A8D-9EF6-E23A63D22400}"/>
                  </a:ext>
                </a:extLst>
              </p:cNvPr>
              <p:cNvSpPr>
                <a:spLocks noEditPoints="1"/>
              </p:cNvSpPr>
              <p:nvPr/>
            </p:nvSpPr>
            <p:spPr bwMode="auto">
              <a:xfrm>
                <a:off x="2666263" y="1563773"/>
                <a:ext cx="312550" cy="258975"/>
              </a:xfrm>
              <a:custGeom>
                <a:avLst/>
                <a:gdLst>
                  <a:gd name="T0" fmla="*/ 939 w 943"/>
                  <a:gd name="T1" fmla="*/ 663 h 783"/>
                  <a:gd name="T2" fmla="*/ 918 w 943"/>
                  <a:gd name="T3" fmla="*/ 633 h 783"/>
                  <a:gd name="T4" fmla="*/ 892 w 943"/>
                  <a:gd name="T5" fmla="*/ 616 h 783"/>
                  <a:gd name="T6" fmla="*/ 859 w 943"/>
                  <a:gd name="T7" fmla="*/ 608 h 783"/>
                  <a:gd name="T8" fmla="*/ 859 w 943"/>
                  <a:gd name="T9" fmla="*/ 282 h 783"/>
                  <a:gd name="T10" fmla="*/ 851 w 943"/>
                  <a:gd name="T11" fmla="*/ 218 h 783"/>
                  <a:gd name="T12" fmla="*/ 829 w 943"/>
                  <a:gd name="T13" fmla="*/ 160 h 783"/>
                  <a:gd name="T14" fmla="*/ 798 w 943"/>
                  <a:gd name="T15" fmla="*/ 105 h 783"/>
                  <a:gd name="T16" fmla="*/ 754 w 943"/>
                  <a:gd name="T17" fmla="*/ 62 h 783"/>
                  <a:gd name="T18" fmla="*/ 701 w 943"/>
                  <a:gd name="T19" fmla="*/ 31 h 783"/>
                  <a:gd name="T20" fmla="*/ 642 w 943"/>
                  <a:gd name="T21" fmla="*/ 9 h 783"/>
                  <a:gd name="T22" fmla="*/ 579 w 943"/>
                  <a:gd name="T23" fmla="*/ 0 h 783"/>
                  <a:gd name="T24" fmla="*/ 364 w 943"/>
                  <a:gd name="T25" fmla="*/ 0 h 783"/>
                  <a:gd name="T26" fmla="*/ 301 w 943"/>
                  <a:gd name="T27" fmla="*/ 9 h 783"/>
                  <a:gd name="T28" fmla="*/ 240 w 943"/>
                  <a:gd name="T29" fmla="*/ 31 h 783"/>
                  <a:gd name="T30" fmla="*/ 189 w 943"/>
                  <a:gd name="T31" fmla="*/ 62 h 783"/>
                  <a:gd name="T32" fmla="*/ 147 w 943"/>
                  <a:gd name="T33" fmla="*/ 105 h 783"/>
                  <a:gd name="T34" fmla="*/ 112 w 943"/>
                  <a:gd name="T35" fmla="*/ 160 h 783"/>
                  <a:gd name="T36" fmla="*/ 94 w 943"/>
                  <a:gd name="T37" fmla="*/ 218 h 783"/>
                  <a:gd name="T38" fmla="*/ 86 w 943"/>
                  <a:gd name="T39" fmla="*/ 282 h 783"/>
                  <a:gd name="T40" fmla="*/ 86 w 943"/>
                  <a:gd name="T41" fmla="*/ 608 h 783"/>
                  <a:gd name="T42" fmla="*/ 51 w 943"/>
                  <a:gd name="T43" fmla="*/ 616 h 783"/>
                  <a:gd name="T44" fmla="*/ 25 w 943"/>
                  <a:gd name="T45" fmla="*/ 633 h 783"/>
                  <a:gd name="T46" fmla="*/ 5 w 943"/>
                  <a:gd name="T47" fmla="*/ 663 h 783"/>
                  <a:gd name="T48" fmla="*/ 0 w 943"/>
                  <a:gd name="T49" fmla="*/ 694 h 783"/>
                  <a:gd name="T50" fmla="*/ 5 w 943"/>
                  <a:gd name="T51" fmla="*/ 729 h 783"/>
                  <a:gd name="T52" fmla="*/ 25 w 943"/>
                  <a:gd name="T53" fmla="*/ 758 h 783"/>
                  <a:gd name="T54" fmla="*/ 51 w 943"/>
                  <a:gd name="T55" fmla="*/ 774 h 783"/>
                  <a:gd name="T56" fmla="*/ 86 w 943"/>
                  <a:gd name="T57" fmla="*/ 783 h 783"/>
                  <a:gd name="T58" fmla="*/ 859 w 943"/>
                  <a:gd name="T59" fmla="*/ 783 h 783"/>
                  <a:gd name="T60" fmla="*/ 892 w 943"/>
                  <a:gd name="T61" fmla="*/ 774 h 783"/>
                  <a:gd name="T62" fmla="*/ 918 w 943"/>
                  <a:gd name="T63" fmla="*/ 758 h 783"/>
                  <a:gd name="T64" fmla="*/ 939 w 943"/>
                  <a:gd name="T65" fmla="*/ 729 h 783"/>
                  <a:gd name="T66" fmla="*/ 943 w 943"/>
                  <a:gd name="T67" fmla="*/ 694 h 783"/>
                  <a:gd name="T68" fmla="*/ 939 w 943"/>
                  <a:gd name="T69" fmla="*/ 663 h 783"/>
                  <a:gd name="T70" fmla="*/ 639 w 943"/>
                  <a:gd name="T71" fmla="*/ 542 h 783"/>
                  <a:gd name="T72" fmla="*/ 489 w 943"/>
                  <a:gd name="T73" fmla="*/ 616 h 783"/>
                  <a:gd name="T74" fmla="*/ 322 w 943"/>
                  <a:gd name="T75" fmla="*/ 560 h 783"/>
                  <a:gd name="T76" fmla="*/ 247 w 943"/>
                  <a:gd name="T77" fmla="*/ 410 h 783"/>
                  <a:gd name="T78" fmla="*/ 302 w 943"/>
                  <a:gd name="T79" fmla="*/ 242 h 783"/>
                  <a:gd name="T80" fmla="*/ 453 w 943"/>
                  <a:gd name="T81" fmla="*/ 167 h 783"/>
                  <a:gd name="T82" fmla="*/ 622 w 943"/>
                  <a:gd name="T83" fmla="*/ 224 h 783"/>
                  <a:gd name="T84" fmla="*/ 696 w 943"/>
                  <a:gd name="T85" fmla="*/ 374 h 783"/>
                  <a:gd name="T86" fmla="*/ 639 w 943"/>
                  <a:gd name="T87" fmla="*/ 542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43" h="783">
                    <a:moveTo>
                      <a:pt x="939" y="663"/>
                    </a:moveTo>
                    <a:cubicBezTo>
                      <a:pt x="918" y="633"/>
                      <a:pt x="918" y="633"/>
                      <a:pt x="918" y="633"/>
                    </a:cubicBezTo>
                    <a:cubicBezTo>
                      <a:pt x="892" y="616"/>
                      <a:pt x="892" y="616"/>
                      <a:pt x="892" y="616"/>
                    </a:cubicBezTo>
                    <a:cubicBezTo>
                      <a:pt x="859" y="608"/>
                      <a:pt x="859" y="608"/>
                      <a:pt x="859" y="608"/>
                    </a:cubicBezTo>
                    <a:cubicBezTo>
                      <a:pt x="859" y="282"/>
                      <a:pt x="859" y="282"/>
                      <a:pt x="859" y="282"/>
                    </a:cubicBezTo>
                    <a:cubicBezTo>
                      <a:pt x="851" y="218"/>
                      <a:pt x="851" y="218"/>
                      <a:pt x="851" y="218"/>
                    </a:cubicBezTo>
                    <a:cubicBezTo>
                      <a:pt x="829" y="160"/>
                      <a:pt x="829" y="160"/>
                      <a:pt x="829" y="160"/>
                    </a:cubicBezTo>
                    <a:cubicBezTo>
                      <a:pt x="798" y="105"/>
                      <a:pt x="798" y="105"/>
                      <a:pt x="798" y="105"/>
                    </a:cubicBezTo>
                    <a:cubicBezTo>
                      <a:pt x="754" y="62"/>
                      <a:pt x="754" y="62"/>
                      <a:pt x="754" y="62"/>
                    </a:cubicBezTo>
                    <a:cubicBezTo>
                      <a:pt x="701" y="31"/>
                      <a:pt x="701" y="31"/>
                      <a:pt x="701" y="31"/>
                    </a:cubicBezTo>
                    <a:cubicBezTo>
                      <a:pt x="642" y="9"/>
                      <a:pt x="642" y="9"/>
                      <a:pt x="642" y="9"/>
                    </a:cubicBezTo>
                    <a:cubicBezTo>
                      <a:pt x="579" y="0"/>
                      <a:pt x="579" y="0"/>
                      <a:pt x="579" y="0"/>
                    </a:cubicBezTo>
                    <a:cubicBezTo>
                      <a:pt x="364" y="0"/>
                      <a:pt x="364" y="0"/>
                      <a:pt x="364" y="0"/>
                    </a:cubicBezTo>
                    <a:cubicBezTo>
                      <a:pt x="301" y="9"/>
                      <a:pt x="301" y="9"/>
                      <a:pt x="301" y="9"/>
                    </a:cubicBezTo>
                    <a:cubicBezTo>
                      <a:pt x="240" y="31"/>
                      <a:pt x="240" y="31"/>
                      <a:pt x="240" y="31"/>
                    </a:cubicBezTo>
                    <a:cubicBezTo>
                      <a:pt x="189" y="62"/>
                      <a:pt x="189" y="62"/>
                      <a:pt x="189" y="62"/>
                    </a:cubicBezTo>
                    <a:cubicBezTo>
                      <a:pt x="147" y="105"/>
                      <a:pt x="147" y="105"/>
                      <a:pt x="147" y="105"/>
                    </a:cubicBezTo>
                    <a:cubicBezTo>
                      <a:pt x="112" y="160"/>
                      <a:pt x="112" y="160"/>
                      <a:pt x="112" y="160"/>
                    </a:cubicBezTo>
                    <a:cubicBezTo>
                      <a:pt x="94" y="218"/>
                      <a:pt x="94" y="218"/>
                      <a:pt x="94" y="218"/>
                    </a:cubicBezTo>
                    <a:cubicBezTo>
                      <a:pt x="86" y="282"/>
                      <a:pt x="86" y="282"/>
                      <a:pt x="86" y="282"/>
                    </a:cubicBezTo>
                    <a:cubicBezTo>
                      <a:pt x="86" y="608"/>
                      <a:pt x="86" y="608"/>
                      <a:pt x="86" y="608"/>
                    </a:cubicBezTo>
                    <a:cubicBezTo>
                      <a:pt x="51" y="616"/>
                      <a:pt x="51" y="616"/>
                      <a:pt x="51" y="616"/>
                    </a:cubicBezTo>
                    <a:cubicBezTo>
                      <a:pt x="25" y="633"/>
                      <a:pt x="25" y="633"/>
                      <a:pt x="25" y="633"/>
                    </a:cubicBezTo>
                    <a:cubicBezTo>
                      <a:pt x="5" y="663"/>
                      <a:pt x="5" y="663"/>
                      <a:pt x="5" y="663"/>
                    </a:cubicBezTo>
                    <a:cubicBezTo>
                      <a:pt x="0" y="694"/>
                      <a:pt x="0" y="694"/>
                      <a:pt x="0" y="694"/>
                    </a:cubicBezTo>
                    <a:cubicBezTo>
                      <a:pt x="5" y="729"/>
                      <a:pt x="5" y="729"/>
                      <a:pt x="5" y="729"/>
                    </a:cubicBezTo>
                    <a:cubicBezTo>
                      <a:pt x="25" y="758"/>
                      <a:pt x="25" y="758"/>
                      <a:pt x="25" y="758"/>
                    </a:cubicBezTo>
                    <a:cubicBezTo>
                      <a:pt x="51" y="774"/>
                      <a:pt x="51" y="774"/>
                      <a:pt x="51" y="774"/>
                    </a:cubicBezTo>
                    <a:cubicBezTo>
                      <a:pt x="86" y="783"/>
                      <a:pt x="86" y="783"/>
                      <a:pt x="86" y="783"/>
                    </a:cubicBezTo>
                    <a:cubicBezTo>
                      <a:pt x="859" y="783"/>
                      <a:pt x="859" y="783"/>
                      <a:pt x="859" y="783"/>
                    </a:cubicBezTo>
                    <a:cubicBezTo>
                      <a:pt x="892" y="774"/>
                      <a:pt x="892" y="774"/>
                      <a:pt x="892" y="774"/>
                    </a:cubicBezTo>
                    <a:cubicBezTo>
                      <a:pt x="918" y="758"/>
                      <a:pt x="918" y="758"/>
                      <a:pt x="918" y="758"/>
                    </a:cubicBezTo>
                    <a:cubicBezTo>
                      <a:pt x="939" y="729"/>
                      <a:pt x="939" y="729"/>
                      <a:pt x="939" y="729"/>
                    </a:cubicBezTo>
                    <a:cubicBezTo>
                      <a:pt x="943" y="694"/>
                      <a:pt x="943" y="694"/>
                      <a:pt x="943" y="694"/>
                    </a:cubicBezTo>
                    <a:lnTo>
                      <a:pt x="939" y="663"/>
                    </a:lnTo>
                    <a:close/>
                    <a:moveTo>
                      <a:pt x="639" y="542"/>
                    </a:moveTo>
                    <a:cubicBezTo>
                      <a:pt x="604" y="582"/>
                      <a:pt x="555" y="610"/>
                      <a:pt x="489" y="616"/>
                    </a:cubicBezTo>
                    <a:cubicBezTo>
                      <a:pt x="416" y="621"/>
                      <a:pt x="360" y="593"/>
                      <a:pt x="322" y="560"/>
                    </a:cubicBezTo>
                    <a:cubicBezTo>
                      <a:pt x="281" y="524"/>
                      <a:pt x="252" y="477"/>
                      <a:pt x="247" y="410"/>
                    </a:cubicBezTo>
                    <a:cubicBezTo>
                      <a:pt x="241" y="335"/>
                      <a:pt x="269" y="280"/>
                      <a:pt x="302" y="242"/>
                    </a:cubicBezTo>
                    <a:cubicBezTo>
                      <a:pt x="335" y="205"/>
                      <a:pt x="388" y="172"/>
                      <a:pt x="453" y="167"/>
                    </a:cubicBezTo>
                    <a:cubicBezTo>
                      <a:pt x="528" y="161"/>
                      <a:pt x="583" y="190"/>
                      <a:pt x="622" y="224"/>
                    </a:cubicBezTo>
                    <a:cubicBezTo>
                      <a:pt x="659" y="258"/>
                      <a:pt x="691" y="306"/>
                      <a:pt x="696" y="374"/>
                    </a:cubicBezTo>
                    <a:cubicBezTo>
                      <a:pt x="702" y="447"/>
                      <a:pt x="674" y="503"/>
                      <a:pt x="639" y="5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000" dirty="0">
                  <a:solidFill>
                    <a:srgbClr val="C00000"/>
                  </a:solidFill>
                  <a:highlight>
                    <a:srgbClr val="FFFF00"/>
                  </a:highlight>
                  <a:latin typeface="Trebuchet MS" panose="020B0603020202020204" pitchFamily="34" charset="0"/>
                </a:endParaRPr>
              </a:p>
            </p:txBody>
          </p:sp>
        </p:grpSp>
        <p:grpSp>
          <p:nvGrpSpPr>
            <p:cNvPr id="219" name="Group 25">
              <a:extLst>
                <a:ext uri="{FF2B5EF4-FFF2-40B4-BE49-F238E27FC236}">
                  <a16:creationId xmlns:a16="http://schemas.microsoft.com/office/drawing/2014/main" id="{D6FC4E91-CE5E-4673-BD14-FFFCE4ADA264}"/>
                </a:ext>
              </a:extLst>
            </p:cNvPr>
            <p:cNvGrpSpPr>
              <a:grpSpLocks noChangeAspect="1"/>
            </p:cNvGrpSpPr>
            <p:nvPr/>
          </p:nvGrpSpPr>
          <p:grpSpPr bwMode="auto">
            <a:xfrm>
              <a:off x="4094987" y="3612181"/>
              <a:ext cx="140169" cy="180941"/>
              <a:chOff x="2" y="334"/>
              <a:chExt cx="4318" cy="5574"/>
            </a:xfrm>
            <a:grpFill/>
          </p:grpSpPr>
          <p:sp>
            <p:nvSpPr>
              <p:cNvPr id="220" name="Freeform 26">
                <a:extLst>
                  <a:ext uri="{FF2B5EF4-FFF2-40B4-BE49-F238E27FC236}">
                    <a16:creationId xmlns:a16="http://schemas.microsoft.com/office/drawing/2014/main" id="{45CCC014-64AC-44C5-BC29-6ADC651E1E69}"/>
                  </a:ext>
                </a:extLst>
              </p:cNvPr>
              <p:cNvSpPr>
                <a:spLocks noEditPoints="1"/>
              </p:cNvSpPr>
              <p:nvPr/>
            </p:nvSpPr>
            <p:spPr bwMode="auto">
              <a:xfrm>
                <a:off x="1268" y="730"/>
                <a:ext cx="1517" cy="887"/>
              </a:xfrm>
              <a:custGeom>
                <a:avLst/>
                <a:gdLst>
                  <a:gd name="T0" fmla="*/ 147 w 831"/>
                  <a:gd name="T1" fmla="*/ 424 h 487"/>
                  <a:gd name="T2" fmla="*/ 450 w 831"/>
                  <a:gd name="T3" fmla="*/ 481 h 487"/>
                  <a:gd name="T4" fmla="*/ 720 w 831"/>
                  <a:gd name="T5" fmla="*/ 402 h 487"/>
                  <a:gd name="T6" fmla="*/ 820 w 831"/>
                  <a:gd name="T7" fmla="*/ 225 h 487"/>
                  <a:gd name="T8" fmla="*/ 688 w 831"/>
                  <a:gd name="T9" fmla="*/ 66 h 487"/>
                  <a:gd name="T10" fmla="*/ 382 w 831"/>
                  <a:gd name="T11" fmla="*/ 7 h 487"/>
                  <a:gd name="T12" fmla="*/ 110 w 831"/>
                  <a:gd name="T13" fmla="*/ 87 h 487"/>
                  <a:gd name="T14" fmla="*/ 12 w 831"/>
                  <a:gd name="T15" fmla="*/ 265 h 487"/>
                  <a:gd name="T16" fmla="*/ 147 w 831"/>
                  <a:gd name="T17" fmla="*/ 424 h 487"/>
                  <a:gd name="T18" fmla="*/ 239 w 831"/>
                  <a:gd name="T19" fmla="*/ 96 h 487"/>
                  <a:gd name="T20" fmla="*/ 402 w 831"/>
                  <a:gd name="T21" fmla="*/ 89 h 487"/>
                  <a:gd name="T22" fmla="*/ 517 w 831"/>
                  <a:gd name="T23" fmla="*/ 103 h 487"/>
                  <a:gd name="T24" fmla="*/ 480 w 831"/>
                  <a:gd name="T25" fmla="*/ 261 h 487"/>
                  <a:gd name="T26" fmla="*/ 571 w 831"/>
                  <a:gd name="T27" fmla="*/ 353 h 487"/>
                  <a:gd name="T28" fmla="*/ 597 w 831"/>
                  <a:gd name="T29" fmla="*/ 386 h 487"/>
                  <a:gd name="T30" fmla="*/ 499 w 831"/>
                  <a:gd name="T31" fmla="*/ 398 h 487"/>
                  <a:gd name="T32" fmla="*/ 464 w 831"/>
                  <a:gd name="T33" fmla="*/ 367 h 487"/>
                  <a:gd name="T34" fmla="*/ 370 w 831"/>
                  <a:gd name="T35" fmla="*/ 270 h 487"/>
                  <a:gd name="T36" fmla="*/ 340 w 831"/>
                  <a:gd name="T37" fmla="*/ 270 h 487"/>
                  <a:gd name="T38" fmla="*/ 338 w 831"/>
                  <a:gd name="T39" fmla="*/ 334 h 487"/>
                  <a:gd name="T40" fmla="*/ 332 w 831"/>
                  <a:gd name="T41" fmla="*/ 394 h 487"/>
                  <a:gd name="T42" fmla="*/ 243 w 831"/>
                  <a:gd name="T43" fmla="*/ 394 h 487"/>
                  <a:gd name="T44" fmla="*/ 237 w 831"/>
                  <a:gd name="T45" fmla="*/ 322 h 487"/>
                  <a:gd name="T46" fmla="*/ 239 w 831"/>
                  <a:gd name="T47" fmla="*/ 96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1" h="487">
                    <a:moveTo>
                      <a:pt x="147" y="424"/>
                    </a:moveTo>
                    <a:cubicBezTo>
                      <a:pt x="218" y="461"/>
                      <a:pt x="328" y="487"/>
                      <a:pt x="450" y="481"/>
                    </a:cubicBezTo>
                    <a:cubicBezTo>
                      <a:pt x="571" y="476"/>
                      <a:pt x="654" y="445"/>
                      <a:pt x="720" y="402"/>
                    </a:cubicBezTo>
                    <a:cubicBezTo>
                      <a:pt x="784" y="361"/>
                      <a:pt x="831" y="303"/>
                      <a:pt x="820" y="225"/>
                    </a:cubicBezTo>
                    <a:cubicBezTo>
                      <a:pt x="811" y="154"/>
                      <a:pt x="756" y="103"/>
                      <a:pt x="688" y="66"/>
                    </a:cubicBezTo>
                    <a:cubicBezTo>
                      <a:pt x="621" y="30"/>
                      <a:pt x="510" y="0"/>
                      <a:pt x="382" y="7"/>
                    </a:cubicBezTo>
                    <a:cubicBezTo>
                      <a:pt x="260" y="12"/>
                      <a:pt x="171" y="47"/>
                      <a:pt x="110" y="87"/>
                    </a:cubicBezTo>
                    <a:cubicBezTo>
                      <a:pt x="51" y="127"/>
                      <a:pt x="0" y="185"/>
                      <a:pt x="12" y="265"/>
                    </a:cubicBezTo>
                    <a:cubicBezTo>
                      <a:pt x="22" y="335"/>
                      <a:pt x="74" y="385"/>
                      <a:pt x="147" y="424"/>
                    </a:cubicBezTo>
                    <a:close/>
                    <a:moveTo>
                      <a:pt x="239" y="96"/>
                    </a:moveTo>
                    <a:cubicBezTo>
                      <a:pt x="268" y="86"/>
                      <a:pt x="347" y="88"/>
                      <a:pt x="402" y="89"/>
                    </a:cubicBezTo>
                    <a:cubicBezTo>
                      <a:pt x="447" y="90"/>
                      <a:pt x="486" y="93"/>
                      <a:pt x="517" y="103"/>
                    </a:cubicBezTo>
                    <a:cubicBezTo>
                      <a:pt x="613" y="137"/>
                      <a:pt x="596" y="244"/>
                      <a:pt x="480" y="261"/>
                    </a:cubicBezTo>
                    <a:cubicBezTo>
                      <a:pt x="511" y="290"/>
                      <a:pt x="538" y="320"/>
                      <a:pt x="571" y="353"/>
                    </a:cubicBezTo>
                    <a:cubicBezTo>
                      <a:pt x="581" y="362"/>
                      <a:pt x="601" y="373"/>
                      <a:pt x="597" y="386"/>
                    </a:cubicBezTo>
                    <a:cubicBezTo>
                      <a:pt x="593" y="401"/>
                      <a:pt x="526" y="406"/>
                      <a:pt x="499" y="398"/>
                    </a:cubicBezTo>
                    <a:cubicBezTo>
                      <a:pt x="487" y="394"/>
                      <a:pt x="473" y="376"/>
                      <a:pt x="464" y="367"/>
                    </a:cubicBezTo>
                    <a:cubicBezTo>
                      <a:pt x="434" y="336"/>
                      <a:pt x="402" y="298"/>
                      <a:pt x="370" y="270"/>
                    </a:cubicBezTo>
                    <a:cubicBezTo>
                      <a:pt x="340" y="270"/>
                      <a:pt x="340" y="270"/>
                      <a:pt x="340" y="270"/>
                    </a:cubicBezTo>
                    <a:cubicBezTo>
                      <a:pt x="336" y="287"/>
                      <a:pt x="338" y="311"/>
                      <a:pt x="338" y="334"/>
                    </a:cubicBezTo>
                    <a:cubicBezTo>
                      <a:pt x="338" y="355"/>
                      <a:pt x="345" y="384"/>
                      <a:pt x="332" y="394"/>
                    </a:cubicBezTo>
                    <a:cubicBezTo>
                      <a:pt x="319" y="403"/>
                      <a:pt x="257" y="404"/>
                      <a:pt x="243" y="394"/>
                    </a:cubicBezTo>
                    <a:cubicBezTo>
                      <a:pt x="228" y="383"/>
                      <a:pt x="237" y="344"/>
                      <a:pt x="237" y="322"/>
                    </a:cubicBezTo>
                    <a:cubicBezTo>
                      <a:pt x="237" y="248"/>
                      <a:pt x="236" y="163"/>
                      <a:pt x="239"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000" dirty="0">
                  <a:solidFill>
                    <a:srgbClr val="C00000"/>
                  </a:solidFill>
                  <a:highlight>
                    <a:srgbClr val="FFFF00"/>
                  </a:highlight>
                  <a:latin typeface="Trebuchet MS" panose="020B0603020202020204" pitchFamily="34" charset="0"/>
                </a:endParaRPr>
              </a:p>
            </p:txBody>
          </p:sp>
          <p:sp>
            <p:nvSpPr>
              <p:cNvPr id="221" name="Freeform 27">
                <a:extLst>
                  <a:ext uri="{FF2B5EF4-FFF2-40B4-BE49-F238E27FC236}">
                    <a16:creationId xmlns:a16="http://schemas.microsoft.com/office/drawing/2014/main" id="{A84FCA50-C90A-4494-98FB-A7FEF3D10110}"/>
                  </a:ext>
                </a:extLst>
              </p:cNvPr>
              <p:cNvSpPr>
                <a:spLocks noEditPoints="1"/>
              </p:cNvSpPr>
              <p:nvPr/>
            </p:nvSpPr>
            <p:spPr bwMode="auto">
              <a:xfrm>
                <a:off x="168" y="334"/>
                <a:ext cx="3645" cy="1721"/>
              </a:xfrm>
              <a:custGeom>
                <a:avLst/>
                <a:gdLst>
                  <a:gd name="T0" fmla="*/ 285 w 1997"/>
                  <a:gd name="T1" fmla="*/ 801 h 944"/>
                  <a:gd name="T2" fmla="*/ 999 w 1997"/>
                  <a:gd name="T3" fmla="*/ 944 h 944"/>
                  <a:gd name="T4" fmla="*/ 1712 w 1997"/>
                  <a:gd name="T5" fmla="*/ 801 h 944"/>
                  <a:gd name="T6" fmla="*/ 1997 w 1997"/>
                  <a:gd name="T7" fmla="*/ 472 h 944"/>
                  <a:gd name="T8" fmla="*/ 1712 w 1997"/>
                  <a:gd name="T9" fmla="*/ 143 h 944"/>
                  <a:gd name="T10" fmla="*/ 999 w 1997"/>
                  <a:gd name="T11" fmla="*/ 0 h 944"/>
                  <a:gd name="T12" fmla="*/ 285 w 1997"/>
                  <a:gd name="T13" fmla="*/ 143 h 944"/>
                  <a:gd name="T14" fmla="*/ 0 w 1997"/>
                  <a:gd name="T15" fmla="*/ 472 h 944"/>
                  <a:gd name="T16" fmla="*/ 285 w 1997"/>
                  <a:gd name="T17" fmla="*/ 801 h 944"/>
                  <a:gd name="T18" fmla="*/ 637 w 1997"/>
                  <a:gd name="T19" fmla="*/ 263 h 944"/>
                  <a:gd name="T20" fmla="*/ 979 w 1997"/>
                  <a:gd name="T21" fmla="*/ 163 h 944"/>
                  <a:gd name="T22" fmla="*/ 1359 w 1997"/>
                  <a:gd name="T23" fmla="*/ 239 h 944"/>
                  <a:gd name="T24" fmla="*/ 1528 w 1997"/>
                  <a:gd name="T25" fmla="*/ 437 h 944"/>
                  <a:gd name="T26" fmla="*/ 1399 w 1997"/>
                  <a:gd name="T27" fmla="*/ 661 h 944"/>
                  <a:gd name="T28" fmla="*/ 1059 w 1997"/>
                  <a:gd name="T29" fmla="*/ 759 h 944"/>
                  <a:gd name="T30" fmla="*/ 681 w 1997"/>
                  <a:gd name="T31" fmla="*/ 684 h 944"/>
                  <a:gd name="T32" fmla="*/ 512 w 1997"/>
                  <a:gd name="T33" fmla="*/ 486 h 944"/>
                  <a:gd name="T34" fmla="*/ 637 w 1997"/>
                  <a:gd name="T35" fmla="*/ 263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97" h="944">
                    <a:moveTo>
                      <a:pt x="285" y="801"/>
                    </a:moveTo>
                    <a:cubicBezTo>
                      <a:pt x="466" y="889"/>
                      <a:pt x="719" y="944"/>
                      <a:pt x="999" y="944"/>
                    </a:cubicBezTo>
                    <a:cubicBezTo>
                      <a:pt x="1279" y="944"/>
                      <a:pt x="1531" y="889"/>
                      <a:pt x="1712" y="801"/>
                    </a:cubicBezTo>
                    <a:cubicBezTo>
                      <a:pt x="1893" y="713"/>
                      <a:pt x="1997" y="596"/>
                      <a:pt x="1997" y="472"/>
                    </a:cubicBezTo>
                    <a:cubicBezTo>
                      <a:pt x="1997" y="349"/>
                      <a:pt x="1893" y="231"/>
                      <a:pt x="1712" y="143"/>
                    </a:cubicBezTo>
                    <a:cubicBezTo>
                      <a:pt x="1531" y="55"/>
                      <a:pt x="1279" y="0"/>
                      <a:pt x="999" y="0"/>
                    </a:cubicBezTo>
                    <a:cubicBezTo>
                      <a:pt x="719" y="0"/>
                      <a:pt x="466" y="55"/>
                      <a:pt x="285" y="143"/>
                    </a:cubicBezTo>
                    <a:cubicBezTo>
                      <a:pt x="104" y="231"/>
                      <a:pt x="0" y="349"/>
                      <a:pt x="0" y="472"/>
                    </a:cubicBezTo>
                    <a:cubicBezTo>
                      <a:pt x="0" y="596"/>
                      <a:pt x="104" y="713"/>
                      <a:pt x="285" y="801"/>
                    </a:cubicBezTo>
                    <a:close/>
                    <a:moveTo>
                      <a:pt x="637" y="263"/>
                    </a:moveTo>
                    <a:cubicBezTo>
                      <a:pt x="711" y="213"/>
                      <a:pt x="830" y="170"/>
                      <a:pt x="979" y="163"/>
                    </a:cubicBezTo>
                    <a:cubicBezTo>
                      <a:pt x="1147" y="156"/>
                      <a:pt x="1272" y="194"/>
                      <a:pt x="1359" y="239"/>
                    </a:cubicBezTo>
                    <a:cubicBezTo>
                      <a:pt x="1445" y="283"/>
                      <a:pt x="1517" y="348"/>
                      <a:pt x="1528" y="437"/>
                    </a:cubicBezTo>
                    <a:cubicBezTo>
                      <a:pt x="1540" y="535"/>
                      <a:pt x="1476" y="609"/>
                      <a:pt x="1399" y="661"/>
                    </a:cubicBezTo>
                    <a:cubicBezTo>
                      <a:pt x="1320" y="714"/>
                      <a:pt x="1210" y="752"/>
                      <a:pt x="1059" y="759"/>
                    </a:cubicBezTo>
                    <a:cubicBezTo>
                      <a:pt x="894" y="766"/>
                      <a:pt x="768" y="729"/>
                      <a:pt x="681" y="684"/>
                    </a:cubicBezTo>
                    <a:cubicBezTo>
                      <a:pt x="589" y="637"/>
                      <a:pt x="525" y="574"/>
                      <a:pt x="512" y="486"/>
                    </a:cubicBezTo>
                    <a:cubicBezTo>
                      <a:pt x="499" y="386"/>
                      <a:pt x="562" y="313"/>
                      <a:pt x="637" y="2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000" dirty="0">
                  <a:solidFill>
                    <a:srgbClr val="C00000"/>
                  </a:solidFill>
                  <a:highlight>
                    <a:srgbClr val="FFFF00"/>
                  </a:highlight>
                  <a:latin typeface="Trebuchet MS" panose="020B0603020202020204" pitchFamily="34" charset="0"/>
                </a:endParaRPr>
              </a:p>
            </p:txBody>
          </p:sp>
          <p:sp>
            <p:nvSpPr>
              <p:cNvPr id="222" name="Freeform 28">
                <a:extLst>
                  <a:ext uri="{FF2B5EF4-FFF2-40B4-BE49-F238E27FC236}">
                    <a16:creationId xmlns:a16="http://schemas.microsoft.com/office/drawing/2014/main" id="{B4F59711-FA78-4439-84DA-44CE98CF0C11}"/>
                  </a:ext>
                </a:extLst>
              </p:cNvPr>
              <p:cNvSpPr>
                <a:spLocks/>
              </p:cNvSpPr>
              <p:nvPr/>
            </p:nvSpPr>
            <p:spPr bwMode="auto">
              <a:xfrm>
                <a:off x="1880" y="987"/>
                <a:ext cx="319" cy="142"/>
              </a:xfrm>
              <a:custGeom>
                <a:avLst/>
                <a:gdLst>
                  <a:gd name="T0" fmla="*/ 3 w 175"/>
                  <a:gd name="T1" fmla="*/ 70 h 78"/>
                  <a:gd name="T2" fmla="*/ 139 w 175"/>
                  <a:gd name="T3" fmla="*/ 22 h 78"/>
                  <a:gd name="T4" fmla="*/ 5 w 175"/>
                  <a:gd name="T5" fmla="*/ 5 h 78"/>
                  <a:gd name="T6" fmla="*/ 3 w 175"/>
                  <a:gd name="T7" fmla="*/ 70 h 78"/>
                </a:gdLst>
                <a:ahLst/>
                <a:cxnLst>
                  <a:cxn ang="0">
                    <a:pos x="T0" y="T1"/>
                  </a:cxn>
                  <a:cxn ang="0">
                    <a:pos x="T2" y="T3"/>
                  </a:cxn>
                  <a:cxn ang="0">
                    <a:pos x="T4" y="T5"/>
                  </a:cxn>
                  <a:cxn ang="0">
                    <a:pos x="T6" y="T7"/>
                  </a:cxn>
                </a:cxnLst>
                <a:rect l="0" t="0" r="r" b="b"/>
                <a:pathLst>
                  <a:path w="175" h="78">
                    <a:moveTo>
                      <a:pt x="3" y="70"/>
                    </a:moveTo>
                    <a:cubicBezTo>
                      <a:pt x="75" y="78"/>
                      <a:pt x="175" y="65"/>
                      <a:pt x="139" y="22"/>
                    </a:cubicBezTo>
                    <a:cubicBezTo>
                      <a:pt x="122" y="0"/>
                      <a:pt x="60" y="6"/>
                      <a:pt x="5" y="5"/>
                    </a:cubicBezTo>
                    <a:cubicBezTo>
                      <a:pt x="0" y="24"/>
                      <a:pt x="4" y="49"/>
                      <a:pt x="3"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000" dirty="0">
                  <a:solidFill>
                    <a:srgbClr val="C00000"/>
                  </a:solidFill>
                  <a:highlight>
                    <a:srgbClr val="FFFF00"/>
                  </a:highlight>
                  <a:latin typeface="Trebuchet MS" panose="020B0603020202020204" pitchFamily="34" charset="0"/>
                </a:endParaRPr>
              </a:p>
            </p:txBody>
          </p:sp>
          <p:sp>
            <p:nvSpPr>
              <p:cNvPr id="223" name="Freeform 29">
                <a:extLst>
                  <a:ext uri="{FF2B5EF4-FFF2-40B4-BE49-F238E27FC236}">
                    <a16:creationId xmlns:a16="http://schemas.microsoft.com/office/drawing/2014/main" id="{CC6F3FF3-A97D-498D-979C-F992AB098E6D}"/>
                  </a:ext>
                </a:extLst>
              </p:cNvPr>
              <p:cNvSpPr>
                <a:spLocks/>
              </p:cNvSpPr>
              <p:nvPr/>
            </p:nvSpPr>
            <p:spPr bwMode="auto">
              <a:xfrm>
                <a:off x="929" y="3801"/>
                <a:ext cx="3254" cy="1414"/>
              </a:xfrm>
              <a:custGeom>
                <a:avLst/>
                <a:gdLst>
                  <a:gd name="T0" fmla="*/ 1229 w 1783"/>
                  <a:gd name="T1" fmla="*/ 506 h 776"/>
                  <a:gd name="T2" fmla="*/ 492 w 1783"/>
                  <a:gd name="T3" fmla="*/ 654 h 776"/>
                  <a:gd name="T4" fmla="*/ 0 w 1783"/>
                  <a:gd name="T5" fmla="*/ 595 h 776"/>
                  <a:gd name="T6" fmla="*/ 71 w 1783"/>
                  <a:gd name="T7" fmla="*/ 633 h 776"/>
                  <a:gd name="T8" fmla="*/ 785 w 1783"/>
                  <a:gd name="T9" fmla="*/ 776 h 776"/>
                  <a:gd name="T10" fmla="*/ 1498 w 1783"/>
                  <a:gd name="T11" fmla="*/ 633 h 776"/>
                  <a:gd name="T12" fmla="*/ 1783 w 1783"/>
                  <a:gd name="T13" fmla="*/ 305 h 776"/>
                  <a:gd name="T14" fmla="*/ 1543 w 1783"/>
                  <a:gd name="T15" fmla="*/ 0 h 776"/>
                  <a:gd name="T16" fmla="*/ 1543 w 1783"/>
                  <a:gd name="T17" fmla="*/ 131 h 776"/>
                  <a:gd name="T18" fmla="*/ 1229 w 1783"/>
                  <a:gd name="T19" fmla="*/ 506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3" h="776">
                    <a:moveTo>
                      <a:pt x="1229" y="506"/>
                    </a:moveTo>
                    <a:cubicBezTo>
                      <a:pt x="1038" y="598"/>
                      <a:pt x="778" y="654"/>
                      <a:pt x="492" y="654"/>
                    </a:cubicBezTo>
                    <a:cubicBezTo>
                      <a:pt x="314" y="654"/>
                      <a:pt x="147" y="634"/>
                      <a:pt x="0" y="595"/>
                    </a:cubicBezTo>
                    <a:cubicBezTo>
                      <a:pt x="23" y="609"/>
                      <a:pt x="46" y="621"/>
                      <a:pt x="71" y="633"/>
                    </a:cubicBezTo>
                    <a:cubicBezTo>
                      <a:pt x="252" y="721"/>
                      <a:pt x="505" y="776"/>
                      <a:pt x="785" y="776"/>
                    </a:cubicBezTo>
                    <a:cubicBezTo>
                      <a:pt x="1065" y="776"/>
                      <a:pt x="1317" y="721"/>
                      <a:pt x="1498" y="633"/>
                    </a:cubicBezTo>
                    <a:cubicBezTo>
                      <a:pt x="1679" y="545"/>
                      <a:pt x="1783" y="428"/>
                      <a:pt x="1783" y="305"/>
                    </a:cubicBezTo>
                    <a:cubicBezTo>
                      <a:pt x="1783" y="193"/>
                      <a:pt x="1696" y="84"/>
                      <a:pt x="1543" y="0"/>
                    </a:cubicBezTo>
                    <a:cubicBezTo>
                      <a:pt x="1543" y="131"/>
                      <a:pt x="1543" y="131"/>
                      <a:pt x="1543" y="131"/>
                    </a:cubicBezTo>
                    <a:cubicBezTo>
                      <a:pt x="1543" y="282"/>
                      <a:pt x="1419" y="414"/>
                      <a:pt x="1229" y="5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000" dirty="0">
                  <a:solidFill>
                    <a:srgbClr val="C00000"/>
                  </a:solidFill>
                  <a:highlight>
                    <a:srgbClr val="FFFF00"/>
                  </a:highlight>
                  <a:latin typeface="Trebuchet MS" panose="020B0603020202020204" pitchFamily="34" charset="0"/>
                </a:endParaRPr>
              </a:p>
            </p:txBody>
          </p:sp>
          <p:sp>
            <p:nvSpPr>
              <p:cNvPr id="224" name="Freeform 30">
                <a:extLst>
                  <a:ext uri="{FF2B5EF4-FFF2-40B4-BE49-F238E27FC236}">
                    <a16:creationId xmlns:a16="http://schemas.microsoft.com/office/drawing/2014/main" id="{8997A849-CDF6-453D-8269-51F40D2225C7}"/>
                  </a:ext>
                </a:extLst>
              </p:cNvPr>
              <p:cNvSpPr>
                <a:spLocks/>
              </p:cNvSpPr>
              <p:nvPr/>
            </p:nvSpPr>
            <p:spPr bwMode="auto">
              <a:xfrm>
                <a:off x="838" y="1754"/>
                <a:ext cx="3480" cy="1400"/>
              </a:xfrm>
              <a:custGeom>
                <a:avLst/>
                <a:gdLst>
                  <a:gd name="T0" fmla="*/ 1367 w 1907"/>
                  <a:gd name="T1" fmla="*/ 447 h 768"/>
                  <a:gd name="T2" fmla="*/ 630 w 1907"/>
                  <a:gd name="T3" fmla="*/ 595 h 768"/>
                  <a:gd name="T4" fmla="*/ 0 w 1907"/>
                  <a:gd name="T5" fmla="*/ 491 h 768"/>
                  <a:gd name="T6" fmla="*/ 195 w 1907"/>
                  <a:gd name="T7" fmla="*/ 625 h 768"/>
                  <a:gd name="T8" fmla="*/ 909 w 1907"/>
                  <a:gd name="T9" fmla="*/ 768 h 768"/>
                  <a:gd name="T10" fmla="*/ 1622 w 1907"/>
                  <a:gd name="T11" fmla="*/ 625 h 768"/>
                  <a:gd name="T12" fmla="*/ 1907 w 1907"/>
                  <a:gd name="T13" fmla="*/ 296 h 768"/>
                  <a:gd name="T14" fmla="*/ 1682 w 1907"/>
                  <a:gd name="T15" fmla="*/ 0 h 768"/>
                  <a:gd name="T16" fmla="*/ 1682 w 1907"/>
                  <a:gd name="T17" fmla="*/ 72 h 768"/>
                  <a:gd name="T18" fmla="*/ 1367 w 1907"/>
                  <a:gd name="T19" fmla="*/ 447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7" h="768">
                    <a:moveTo>
                      <a:pt x="1367" y="447"/>
                    </a:moveTo>
                    <a:cubicBezTo>
                      <a:pt x="1177" y="539"/>
                      <a:pt x="916" y="595"/>
                      <a:pt x="630" y="595"/>
                    </a:cubicBezTo>
                    <a:cubicBezTo>
                      <a:pt x="394" y="595"/>
                      <a:pt x="176" y="557"/>
                      <a:pt x="0" y="491"/>
                    </a:cubicBezTo>
                    <a:cubicBezTo>
                      <a:pt x="48" y="540"/>
                      <a:pt x="114" y="586"/>
                      <a:pt x="195" y="625"/>
                    </a:cubicBezTo>
                    <a:cubicBezTo>
                      <a:pt x="375" y="713"/>
                      <a:pt x="629" y="768"/>
                      <a:pt x="909" y="768"/>
                    </a:cubicBezTo>
                    <a:cubicBezTo>
                      <a:pt x="1189" y="768"/>
                      <a:pt x="1441" y="713"/>
                      <a:pt x="1622" y="625"/>
                    </a:cubicBezTo>
                    <a:cubicBezTo>
                      <a:pt x="1802" y="537"/>
                      <a:pt x="1907" y="420"/>
                      <a:pt x="1907" y="296"/>
                    </a:cubicBezTo>
                    <a:cubicBezTo>
                      <a:pt x="1907" y="188"/>
                      <a:pt x="1825" y="83"/>
                      <a:pt x="1682" y="0"/>
                    </a:cubicBezTo>
                    <a:cubicBezTo>
                      <a:pt x="1682" y="72"/>
                      <a:pt x="1682" y="72"/>
                      <a:pt x="1682" y="72"/>
                    </a:cubicBezTo>
                    <a:cubicBezTo>
                      <a:pt x="1682" y="224"/>
                      <a:pt x="1557" y="355"/>
                      <a:pt x="1367" y="4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000" dirty="0">
                  <a:solidFill>
                    <a:srgbClr val="C00000"/>
                  </a:solidFill>
                  <a:highlight>
                    <a:srgbClr val="FFFF00"/>
                  </a:highlight>
                  <a:latin typeface="Trebuchet MS" panose="020B0603020202020204" pitchFamily="34" charset="0"/>
                </a:endParaRPr>
              </a:p>
            </p:txBody>
          </p:sp>
          <p:sp>
            <p:nvSpPr>
              <p:cNvPr id="225" name="Freeform 31">
                <a:extLst>
                  <a:ext uri="{FF2B5EF4-FFF2-40B4-BE49-F238E27FC236}">
                    <a16:creationId xmlns:a16="http://schemas.microsoft.com/office/drawing/2014/main" id="{2CD9AC18-3E36-4A57-BF74-226F8629C350}"/>
                  </a:ext>
                </a:extLst>
              </p:cNvPr>
              <p:cNvSpPr>
                <a:spLocks noEditPoints="1"/>
              </p:cNvSpPr>
              <p:nvPr/>
            </p:nvSpPr>
            <p:spPr bwMode="auto">
              <a:xfrm>
                <a:off x="2" y="3639"/>
                <a:ext cx="3652" cy="1263"/>
              </a:xfrm>
              <a:custGeom>
                <a:avLst/>
                <a:gdLst>
                  <a:gd name="T0" fmla="*/ 1714 w 2001"/>
                  <a:gd name="T1" fmla="*/ 550 h 693"/>
                  <a:gd name="T2" fmla="*/ 2001 w 2001"/>
                  <a:gd name="T3" fmla="*/ 220 h 693"/>
                  <a:gd name="T4" fmla="*/ 2001 w 2001"/>
                  <a:gd name="T5" fmla="*/ 58 h 693"/>
                  <a:gd name="T6" fmla="*/ 1934 w 2001"/>
                  <a:gd name="T7" fmla="*/ 81 h 693"/>
                  <a:gd name="T8" fmla="*/ 1737 w 2001"/>
                  <a:gd name="T9" fmla="*/ 215 h 693"/>
                  <a:gd name="T10" fmla="*/ 1002 w 2001"/>
                  <a:gd name="T11" fmla="*/ 363 h 693"/>
                  <a:gd name="T12" fmla="*/ 265 w 2001"/>
                  <a:gd name="T13" fmla="*/ 215 h 693"/>
                  <a:gd name="T14" fmla="*/ 0 w 2001"/>
                  <a:gd name="T15" fmla="*/ 0 h 693"/>
                  <a:gd name="T16" fmla="*/ 0 w 2001"/>
                  <a:gd name="T17" fmla="*/ 220 h 693"/>
                  <a:gd name="T18" fmla="*/ 286 w 2001"/>
                  <a:gd name="T19" fmla="*/ 550 h 693"/>
                  <a:gd name="T20" fmla="*/ 1000 w 2001"/>
                  <a:gd name="T21" fmla="*/ 693 h 693"/>
                  <a:gd name="T22" fmla="*/ 1714 w 2001"/>
                  <a:gd name="T23" fmla="*/ 550 h 693"/>
                  <a:gd name="T24" fmla="*/ 1656 w 2001"/>
                  <a:gd name="T25" fmla="*/ 312 h 693"/>
                  <a:gd name="T26" fmla="*/ 1676 w 2001"/>
                  <a:gd name="T27" fmla="*/ 286 h 693"/>
                  <a:gd name="T28" fmla="*/ 1681 w 2001"/>
                  <a:gd name="T29" fmla="*/ 285 h 693"/>
                  <a:gd name="T30" fmla="*/ 1706 w 2001"/>
                  <a:gd name="T31" fmla="*/ 312 h 693"/>
                  <a:gd name="T32" fmla="*/ 1706 w 2001"/>
                  <a:gd name="T33" fmla="*/ 486 h 693"/>
                  <a:gd name="T34" fmla="*/ 1681 w 2001"/>
                  <a:gd name="T35" fmla="*/ 512 h 693"/>
                  <a:gd name="T36" fmla="*/ 1656 w 2001"/>
                  <a:gd name="T37" fmla="*/ 486 h 693"/>
                  <a:gd name="T38" fmla="*/ 1656 w 2001"/>
                  <a:gd name="T39" fmla="*/ 312 h 693"/>
                  <a:gd name="T40" fmla="*/ 1254 w 2001"/>
                  <a:gd name="T41" fmla="*/ 423 h 693"/>
                  <a:gd name="T42" fmla="*/ 1274 w 2001"/>
                  <a:gd name="T43" fmla="*/ 398 h 693"/>
                  <a:gd name="T44" fmla="*/ 1279 w 2001"/>
                  <a:gd name="T45" fmla="*/ 397 h 693"/>
                  <a:gd name="T46" fmla="*/ 1304 w 2001"/>
                  <a:gd name="T47" fmla="*/ 423 h 693"/>
                  <a:gd name="T48" fmla="*/ 1304 w 2001"/>
                  <a:gd name="T49" fmla="*/ 598 h 693"/>
                  <a:gd name="T50" fmla="*/ 1279 w 2001"/>
                  <a:gd name="T51" fmla="*/ 623 h 693"/>
                  <a:gd name="T52" fmla="*/ 1254 w 2001"/>
                  <a:gd name="T53" fmla="*/ 598 h 693"/>
                  <a:gd name="T54" fmla="*/ 1254 w 2001"/>
                  <a:gd name="T55" fmla="*/ 423 h 693"/>
                  <a:gd name="T56" fmla="*/ 143 w 2001"/>
                  <a:gd name="T57" fmla="*/ 373 h 693"/>
                  <a:gd name="T58" fmla="*/ 118 w 2001"/>
                  <a:gd name="T59" fmla="*/ 398 h 693"/>
                  <a:gd name="T60" fmla="*/ 93 w 2001"/>
                  <a:gd name="T61" fmla="*/ 373 h 693"/>
                  <a:gd name="T62" fmla="*/ 93 w 2001"/>
                  <a:gd name="T63" fmla="*/ 182 h 693"/>
                  <a:gd name="T64" fmla="*/ 113 w 2001"/>
                  <a:gd name="T65" fmla="*/ 157 h 693"/>
                  <a:gd name="T66" fmla="*/ 118 w 2001"/>
                  <a:gd name="T67" fmla="*/ 156 h 693"/>
                  <a:gd name="T68" fmla="*/ 143 w 2001"/>
                  <a:gd name="T69" fmla="*/ 182 h 693"/>
                  <a:gd name="T70" fmla="*/ 143 w 2001"/>
                  <a:gd name="T71" fmla="*/ 373 h 693"/>
                  <a:gd name="T72" fmla="*/ 424 w 2001"/>
                  <a:gd name="T73" fmla="*/ 534 h 693"/>
                  <a:gd name="T74" fmla="*/ 399 w 2001"/>
                  <a:gd name="T75" fmla="*/ 559 h 693"/>
                  <a:gd name="T76" fmla="*/ 374 w 2001"/>
                  <a:gd name="T77" fmla="*/ 534 h 693"/>
                  <a:gd name="T78" fmla="*/ 374 w 2001"/>
                  <a:gd name="T79" fmla="*/ 344 h 693"/>
                  <a:gd name="T80" fmla="*/ 394 w 2001"/>
                  <a:gd name="T81" fmla="*/ 318 h 693"/>
                  <a:gd name="T82" fmla="*/ 396 w 2001"/>
                  <a:gd name="T83" fmla="*/ 318 h 693"/>
                  <a:gd name="T84" fmla="*/ 424 w 2001"/>
                  <a:gd name="T85" fmla="*/ 344 h 693"/>
                  <a:gd name="T86" fmla="*/ 424 w 2001"/>
                  <a:gd name="T87" fmla="*/ 534 h 693"/>
                  <a:gd name="T88" fmla="*/ 853 w 2001"/>
                  <a:gd name="T89" fmla="*/ 625 h 693"/>
                  <a:gd name="T90" fmla="*/ 827 w 2001"/>
                  <a:gd name="T91" fmla="*/ 651 h 693"/>
                  <a:gd name="T92" fmla="*/ 802 w 2001"/>
                  <a:gd name="T93" fmla="*/ 625 h 693"/>
                  <a:gd name="T94" fmla="*/ 802 w 2001"/>
                  <a:gd name="T95" fmla="*/ 435 h 693"/>
                  <a:gd name="T96" fmla="*/ 822 w 2001"/>
                  <a:gd name="T97" fmla="*/ 410 h 693"/>
                  <a:gd name="T98" fmla="*/ 824 w 2001"/>
                  <a:gd name="T99" fmla="*/ 410 h 693"/>
                  <a:gd name="T100" fmla="*/ 853 w 2001"/>
                  <a:gd name="T101" fmla="*/ 435 h 693"/>
                  <a:gd name="T102" fmla="*/ 853 w 2001"/>
                  <a:gd name="T103" fmla="*/ 625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01" h="693">
                    <a:moveTo>
                      <a:pt x="1714" y="550"/>
                    </a:moveTo>
                    <a:cubicBezTo>
                      <a:pt x="1896" y="462"/>
                      <a:pt x="2001" y="343"/>
                      <a:pt x="2001" y="220"/>
                    </a:cubicBezTo>
                    <a:cubicBezTo>
                      <a:pt x="2001" y="58"/>
                      <a:pt x="2001" y="58"/>
                      <a:pt x="2001" y="58"/>
                    </a:cubicBezTo>
                    <a:cubicBezTo>
                      <a:pt x="1979" y="66"/>
                      <a:pt x="1957" y="74"/>
                      <a:pt x="1934" y="81"/>
                    </a:cubicBezTo>
                    <a:cubicBezTo>
                      <a:pt x="1882" y="131"/>
                      <a:pt x="1816" y="176"/>
                      <a:pt x="1737" y="215"/>
                    </a:cubicBezTo>
                    <a:cubicBezTo>
                      <a:pt x="1547" y="307"/>
                      <a:pt x="1288" y="363"/>
                      <a:pt x="1002" y="363"/>
                    </a:cubicBezTo>
                    <a:cubicBezTo>
                      <a:pt x="715" y="363"/>
                      <a:pt x="455" y="307"/>
                      <a:pt x="265" y="215"/>
                    </a:cubicBezTo>
                    <a:cubicBezTo>
                      <a:pt x="146" y="157"/>
                      <a:pt x="53" y="84"/>
                      <a:pt x="0" y="0"/>
                    </a:cubicBezTo>
                    <a:cubicBezTo>
                      <a:pt x="0" y="220"/>
                      <a:pt x="0" y="220"/>
                      <a:pt x="0" y="220"/>
                    </a:cubicBezTo>
                    <a:cubicBezTo>
                      <a:pt x="0" y="343"/>
                      <a:pt x="105" y="462"/>
                      <a:pt x="286" y="550"/>
                    </a:cubicBezTo>
                    <a:cubicBezTo>
                      <a:pt x="467" y="637"/>
                      <a:pt x="721" y="693"/>
                      <a:pt x="1000" y="693"/>
                    </a:cubicBezTo>
                    <a:cubicBezTo>
                      <a:pt x="1279" y="693"/>
                      <a:pt x="1533" y="637"/>
                      <a:pt x="1714" y="550"/>
                    </a:cubicBezTo>
                    <a:close/>
                    <a:moveTo>
                      <a:pt x="1656" y="312"/>
                    </a:moveTo>
                    <a:cubicBezTo>
                      <a:pt x="1655" y="300"/>
                      <a:pt x="1664" y="289"/>
                      <a:pt x="1676" y="286"/>
                    </a:cubicBezTo>
                    <a:cubicBezTo>
                      <a:pt x="1677" y="286"/>
                      <a:pt x="1679" y="285"/>
                      <a:pt x="1681" y="285"/>
                    </a:cubicBezTo>
                    <a:cubicBezTo>
                      <a:pt x="1694" y="285"/>
                      <a:pt x="1707" y="298"/>
                      <a:pt x="1706" y="312"/>
                    </a:cubicBezTo>
                    <a:cubicBezTo>
                      <a:pt x="1706" y="486"/>
                      <a:pt x="1706" y="486"/>
                      <a:pt x="1706" y="486"/>
                    </a:cubicBezTo>
                    <a:cubicBezTo>
                      <a:pt x="1706" y="500"/>
                      <a:pt x="1694" y="512"/>
                      <a:pt x="1681" y="512"/>
                    </a:cubicBezTo>
                    <a:cubicBezTo>
                      <a:pt x="1667" y="512"/>
                      <a:pt x="1655" y="500"/>
                      <a:pt x="1656" y="486"/>
                    </a:cubicBezTo>
                    <a:lnTo>
                      <a:pt x="1656" y="312"/>
                    </a:lnTo>
                    <a:close/>
                    <a:moveTo>
                      <a:pt x="1254" y="423"/>
                    </a:moveTo>
                    <a:cubicBezTo>
                      <a:pt x="1253" y="412"/>
                      <a:pt x="1262" y="400"/>
                      <a:pt x="1274" y="398"/>
                    </a:cubicBezTo>
                    <a:cubicBezTo>
                      <a:pt x="1275" y="397"/>
                      <a:pt x="1277" y="397"/>
                      <a:pt x="1279" y="397"/>
                    </a:cubicBezTo>
                    <a:cubicBezTo>
                      <a:pt x="1292" y="397"/>
                      <a:pt x="1305" y="410"/>
                      <a:pt x="1304" y="423"/>
                    </a:cubicBezTo>
                    <a:cubicBezTo>
                      <a:pt x="1304" y="598"/>
                      <a:pt x="1304" y="598"/>
                      <a:pt x="1304" y="598"/>
                    </a:cubicBezTo>
                    <a:cubicBezTo>
                      <a:pt x="1304" y="611"/>
                      <a:pt x="1292" y="623"/>
                      <a:pt x="1279" y="623"/>
                    </a:cubicBezTo>
                    <a:cubicBezTo>
                      <a:pt x="1265" y="623"/>
                      <a:pt x="1253" y="611"/>
                      <a:pt x="1254" y="598"/>
                    </a:cubicBezTo>
                    <a:lnTo>
                      <a:pt x="1254" y="423"/>
                    </a:lnTo>
                    <a:close/>
                    <a:moveTo>
                      <a:pt x="143" y="373"/>
                    </a:moveTo>
                    <a:cubicBezTo>
                      <a:pt x="143" y="386"/>
                      <a:pt x="131" y="398"/>
                      <a:pt x="118" y="398"/>
                    </a:cubicBezTo>
                    <a:cubicBezTo>
                      <a:pt x="105" y="398"/>
                      <a:pt x="93" y="386"/>
                      <a:pt x="93" y="373"/>
                    </a:cubicBezTo>
                    <a:cubicBezTo>
                      <a:pt x="93" y="182"/>
                      <a:pt x="93" y="182"/>
                      <a:pt x="93" y="182"/>
                    </a:cubicBezTo>
                    <a:cubicBezTo>
                      <a:pt x="92" y="171"/>
                      <a:pt x="101" y="159"/>
                      <a:pt x="113" y="157"/>
                    </a:cubicBezTo>
                    <a:cubicBezTo>
                      <a:pt x="114" y="156"/>
                      <a:pt x="116" y="156"/>
                      <a:pt x="118" y="156"/>
                    </a:cubicBezTo>
                    <a:cubicBezTo>
                      <a:pt x="132" y="156"/>
                      <a:pt x="144" y="169"/>
                      <a:pt x="143" y="182"/>
                    </a:cubicBezTo>
                    <a:lnTo>
                      <a:pt x="143" y="373"/>
                    </a:lnTo>
                    <a:close/>
                    <a:moveTo>
                      <a:pt x="424" y="534"/>
                    </a:moveTo>
                    <a:cubicBezTo>
                      <a:pt x="424" y="547"/>
                      <a:pt x="412" y="559"/>
                      <a:pt x="399" y="559"/>
                    </a:cubicBezTo>
                    <a:cubicBezTo>
                      <a:pt x="386" y="559"/>
                      <a:pt x="374" y="547"/>
                      <a:pt x="374" y="534"/>
                    </a:cubicBezTo>
                    <a:cubicBezTo>
                      <a:pt x="374" y="344"/>
                      <a:pt x="374" y="344"/>
                      <a:pt x="374" y="344"/>
                    </a:cubicBezTo>
                    <a:cubicBezTo>
                      <a:pt x="373" y="332"/>
                      <a:pt x="382" y="320"/>
                      <a:pt x="394" y="318"/>
                    </a:cubicBezTo>
                    <a:cubicBezTo>
                      <a:pt x="394" y="318"/>
                      <a:pt x="395" y="318"/>
                      <a:pt x="396" y="318"/>
                    </a:cubicBezTo>
                    <a:cubicBezTo>
                      <a:pt x="410" y="316"/>
                      <a:pt x="425" y="330"/>
                      <a:pt x="424" y="344"/>
                    </a:cubicBezTo>
                    <a:lnTo>
                      <a:pt x="424" y="534"/>
                    </a:lnTo>
                    <a:close/>
                    <a:moveTo>
                      <a:pt x="853" y="625"/>
                    </a:moveTo>
                    <a:cubicBezTo>
                      <a:pt x="853" y="639"/>
                      <a:pt x="841" y="651"/>
                      <a:pt x="827" y="651"/>
                    </a:cubicBezTo>
                    <a:cubicBezTo>
                      <a:pt x="814" y="651"/>
                      <a:pt x="802" y="639"/>
                      <a:pt x="802" y="625"/>
                    </a:cubicBezTo>
                    <a:cubicBezTo>
                      <a:pt x="802" y="435"/>
                      <a:pt x="802" y="435"/>
                      <a:pt x="802" y="435"/>
                    </a:cubicBezTo>
                    <a:cubicBezTo>
                      <a:pt x="802" y="423"/>
                      <a:pt x="811" y="412"/>
                      <a:pt x="822" y="410"/>
                    </a:cubicBezTo>
                    <a:cubicBezTo>
                      <a:pt x="823" y="410"/>
                      <a:pt x="823" y="410"/>
                      <a:pt x="824" y="410"/>
                    </a:cubicBezTo>
                    <a:cubicBezTo>
                      <a:pt x="838" y="408"/>
                      <a:pt x="853" y="420"/>
                      <a:pt x="853" y="435"/>
                    </a:cubicBezTo>
                    <a:lnTo>
                      <a:pt x="853" y="6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000" dirty="0">
                  <a:solidFill>
                    <a:srgbClr val="C00000"/>
                  </a:solidFill>
                  <a:highlight>
                    <a:srgbClr val="FFFF00"/>
                  </a:highlight>
                  <a:latin typeface="Trebuchet MS" panose="020B0603020202020204" pitchFamily="34" charset="0"/>
                </a:endParaRPr>
              </a:p>
            </p:txBody>
          </p:sp>
          <p:sp>
            <p:nvSpPr>
              <p:cNvPr id="226" name="Freeform 32">
                <a:extLst>
                  <a:ext uri="{FF2B5EF4-FFF2-40B4-BE49-F238E27FC236}">
                    <a16:creationId xmlns:a16="http://schemas.microsoft.com/office/drawing/2014/main" id="{B2DD64F7-CF56-470C-9914-9EA891DABEDB}"/>
                  </a:ext>
                </a:extLst>
              </p:cNvPr>
              <p:cNvSpPr>
                <a:spLocks/>
              </p:cNvSpPr>
              <p:nvPr/>
            </p:nvSpPr>
            <p:spPr bwMode="auto">
              <a:xfrm>
                <a:off x="5" y="2727"/>
                <a:ext cx="3300" cy="1482"/>
              </a:xfrm>
              <a:custGeom>
                <a:avLst/>
                <a:gdLst>
                  <a:gd name="T0" fmla="*/ 285 w 1808"/>
                  <a:gd name="T1" fmla="*/ 670 h 813"/>
                  <a:gd name="T2" fmla="*/ 1000 w 1808"/>
                  <a:gd name="T3" fmla="*/ 813 h 813"/>
                  <a:gd name="T4" fmla="*/ 1712 w 1808"/>
                  <a:gd name="T5" fmla="*/ 670 h 813"/>
                  <a:gd name="T6" fmla="*/ 1808 w 1808"/>
                  <a:gd name="T7" fmla="*/ 615 h 813"/>
                  <a:gd name="T8" fmla="*/ 1363 w 1808"/>
                  <a:gd name="T9" fmla="*/ 664 h 813"/>
                  <a:gd name="T10" fmla="*/ 627 w 1808"/>
                  <a:gd name="T11" fmla="*/ 516 h 813"/>
                  <a:gd name="T12" fmla="*/ 313 w 1808"/>
                  <a:gd name="T13" fmla="*/ 141 h 813"/>
                  <a:gd name="T14" fmla="*/ 313 w 1808"/>
                  <a:gd name="T15" fmla="*/ 0 h 813"/>
                  <a:gd name="T16" fmla="*/ 285 w 1808"/>
                  <a:gd name="T17" fmla="*/ 12 h 813"/>
                  <a:gd name="T18" fmla="*/ 0 w 1808"/>
                  <a:gd name="T19" fmla="*/ 341 h 813"/>
                  <a:gd name="T20" fmla="*/ 285 w 1808"/>
                  <a:gd name="T21" fmla="*/ 670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08" h="813">
                    <a:moveTo>
                      <a:pt x="285" y="670"/>
                    </a:moveTo>
                    <a:cubicBezTo>
                      <a:pt x="466" y="757"/>
                      <a:pt x="720" y="813"/>
                      <a:pt x="1000" y="813"/>
                    </a:cubicBezTo>
                    <a:cubicBezTo>
                      <a:pt x="1279" y="813"/>
                      <a:pt x="1532" y="757"/>
                      <a:pt x="1712" y="670"/>
                    </a:cubicBezTo>
                    <a:cubicBezTo>
                      <a:pt x="1748" y="653"/>
                      <a:pt x="1779" y="634"/>
                      <a:pt x="1808" y="615"/>
                    </a:cubicBezTo>
                    <a:cubicBezTo>
                      <a:pt x="1673" y="646"/>
                      <a:pt x="1522" y="664"/>
                      <a:pt x="1363" y="664"/>
                    </a:cubicBezTo>
                    <a:cubicBezTo>
                      <a:pt x="1077" y="664"/>
                      <a:pt x="818" y="608"/>
                      <a:pt x="627" y="516"/>
                    </a:cubicBezTo>
                    <a:cubicBezTo>
                      <a:pt x="437" y="424"/>
                      <a:pt x="313" y="293"/>
                      <a:pt x="313" y="141"/>
                    </a:cubicBezTo>
                    <a:cubicBezTo>
                      <a:pt x="313" y="0"/>
                      <a:pt x="313" y="0"/>
                      <a:pt x="313" y="0"/>
                    </a:cubicBezTo>
                    <a:cubicBezTo>
                      <a:pt x="304" y="4"/>
                      <a:pt x="294" y="8"/>
                      <a:pt x="285" y="12"/>
                    </a:cubicBezTo>
                    <a:cubicBezTo>
                      <a:pt x="105" y="100"/>
                      <a:pt x="0" y="218"/>
                      <a:pt x="0" y="341"/>
                    </a:cubicBezTo>
                    <a:cubicBezTo>
                      <a:pt x="0" y="464"/>
                      <a:pt x="105" y="582"/>
                      <a:pt x="285" y="6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000" dirty="0">
                  <a:solidFill>
                    <a:srgbClr val="C00000"/>
                  </a:solidFill>
                  <a:highlight>
                    <a:srgbClr val="FFFF00"/>
                  </a:highlight>
                  <a:latin typeface="Trebuchet MS" panose="020B0603020202020204" pitchFamily="34" charset="0"/>
                </a:endParaRPr>
              </a:p>
            </p:txBody>
          </p:sp>
          <p:sp>
            <p:nvSpPr>
              <p:cNvPr id="227" name="Freeform 33">
                <a:extLst>
                  <a:ext uri="{FF2B5EF4-FFF2-40B4-BE49-F238E27FC236}">
                    <a16:creationId xmlns:a16="http://schemas.microsoft.com/office/drawing/2014/main" id="{BADD9D3A-AA95-48FE-82CB-604DE5115204}"/>
                  </a:ext>
                </a:extLst>
              </p:cNvPr>
              <p:cNvSpPr>
                <a:spLocks noEditPoints="1"/>
              </p:cNvSpPr>
              <p:nvPr/>
            </p:nvSpPr>
            <p:spPr bwMode="auto">
              <a:xfrm>
                <a:off x="668" y="2583"/>
                <a:ext cx="3652" cy="1263"/>
              </a:xfrm>
              <a:custGeom>
                <a:avLst/>
                <a:gdLst>
                  <a:gd name="T0" fmla="*/ 1737 w 2001"/>
                  <a:gd name="T1" fmla="*/ 215 h 693"/>
                  <a:gd name="T2" fmla="*/ 1002 w 2001"/>
                  <a:gd name="T3" fmla="*/ 363 h 693"/>
                  <a:gd name="T4" fmla="*/ 266 w 2001"/>
                  <a:gd name="T5" fmla="*/ 215 h 693"/>
                  <a:gd name="T6" fmla="*/ 0 w 2001"/>
                  <a:gd name="T7" fmla="*/ 0 h 693"/>
                  <a:gd name="T8" fmla="*/ 0 w 2001"/>
                  <a:gd name="T9" fmla="*/ 220 h 693"/>
                  <a:gd name="T10" fmla="*/ 287 w 2001"/>
                  <a:gd name="T11" fmla="*/ 550 h 693"/>
                  <a:gd name="T12" fmla="*/ 1000 w 2001"/>
                  <a:gd name="T13" fmla="*/ 693 h 693"/>
                  <a:gd name="T14" fmla="*/ 1715 w 2001"/>
                  <a:gd name="T15" fmla="*/ 550 h 693"/>
                  <a:gd name="T16" fmla="*/ 2001 w 2001"/>
                  <a:gd name="T17" fmla="*/ 220 h 693"/>
                  <a:gd name="T18" fmla="*/ 2001 w 2001"/>
                  <a:gd name="T19" fmla="*/ 2 h 693"/>
                  <a:gd name="T20" fmla="*/ 1737 w 2001"/>
                  <a:gd name="T21" fmla="*/ 215 h 693"/>
                  <a:gd name="T22" fmla="*/ 143 w 2001"/>
                  <a:gd name="T23" fmla="*/ 373 h 693"/>
                  <a:gd name="T24" fmla="*/ 118 w 2001"/>
                  <a:gd name="T25" fmla="*/ 398 h 693"/>
                  <a:gd name="T26" fmla="*/ 93 w 2001"/>
                  <a:gd name="T27" fmla="*/ 373 h 693"/>
                  <a:gd name="T28" fmla="*/ 93 w 2001"/>
                  <a:gd name="T29" fmla="*/ 182 h 693"/>
                  <a:gd name="T30" fmla="*/ 113 w 2001"/>
                  <a:gd name="T31" fmla="*/ 157 h 693"/>
                  <a:gd name="T32" fmla="*/ 118 w 2001"/>
                  <a:gd name="T33" fmla="*/ 156 h 693"/>
                  <a:gd name="T34" fmla="*/ 143 w 2001"/>
                  <a:gd name="T35" fmla="*/ 182 h 693"/>
                  <a:gd name="T36" fmla="*/ 143 w 2001"/>
                  <a:gd name="T37" fmla="*/ 373 h 693"/>
                  <a:gd name="T38" fmla="*/ 424 w 2001"/>
                  <a:gd name="T39" fmla="*/ 534 h 693"/>
                  <a:gd name="T40" fmla="*/ 399 w 2001"/>
                  <a:gd name="T41" fmla="*/ 559 h 693"/>
                  <a:gd name="T42" fmla="*/ 374 w 2001"/>
                  <a:gd name="T43" fmla="*/ 534 h 693"/>
                  <a:gd name="T44" fmla="*/ 374 w 2001"/>
                  <a:gd name="T45" fmla="*/ 345 h 693"/>
                  <a:gd name="T46" fmla="*/ 394 w 2001"/>
                  <a:gd name="T47" fmla="*/ 318 h 693"/>
                  <a:gd name="T48" fmla="*/ 396 w 2001"/>
                  <a:gd name="T49" fmla="*/ 318 h 693"/>
                  <a:gd name="T50" fmla="*/ 424 w 2001"/>
                  <a:gd name="T51" fmla="*/ 345 h 693"/>
                  <a:gd name="T52" fmla="*/ 424 w 2001"/>
                  <a:gd name="T53" fmla="*/ 534 h 693"/>
                  <a:gd name="T54" fmla="*/ 853 w 2001"/>
                  <a:gd name="T55" fmla="*/ 625 h 693"/>
                  <a:gd name="T56" fmla="*/ 827 w 2001"/>
                  <a:gd name="T57" fmla="*/ 651 h 693"/>
                  <a:gd name="T58" fmla="*/ 802 w 2001"/>
                  <a:gd name="T59" fmla="*/ 625 h 693"/>
                  <a:gd name="T60" fmla="*/ 802 w 2001"/>
                  <a:gd name="T61" fmla="*/ 435 h 693"/>
                  <a:gd name="T62" fmla="*/ 822 w 2001"/>
                  <a:gd name="T63" fmla="*/ 410 h 693"/>
                  <a:gd name="T64" fmla="*/ 824 w 2001"/>
                  <a:gd name="T65" fmla="*/ 410 h 693"/>
                  <a:gd name="T66" fmla="*/ 853 w 2001"/>
                  <a:gd name="T67" fmla="*/ 435 h 693"/>
                  <a:gd name="T68" fmla="*/ 853 w 2001"/>
                  <a:gd name="T69" fmla="*/ 625 h 693"/>
                  <a:gd name="T70" fmla="*/ 1304 w 2001"/>
                  <a:gd name="T71" fmla="*/ 598 h 693"/>
                  <a:gd name="T72" fmla="*/ 1279 w 2001"/>
                  <a:gd name="T73" fmla="*/ 623 h 693"/>
                  <a:gd name="T74" fmla="*/ 1254 w 2001"/>
                  <a:gd name="T75" fmla="*/ 598 h 693"/>
                  <a:gd name="T76" fmla="*/ 1254 w 2001"/>
                  <a:gd name="T77" fmla="*/ 423 h 693"/>
                  <a:gd name="T78" fmla="*/ 1274 w 2001"/>
                  <a:gd name="T79" fmla="*/ 398 h 693"/>
                  <a:gd name="T80" fmla="*/ 1279 w 2001"/>
                  <a:gd name="T81" fmla="*/ 397 h 693"/>
                  <a:gd name="T82" fmla="*/ 1304 w 2001"/>
                  <a:gd name="T83" fmla="*/ 423 h 693"/>
                  <a:gd name="T84" fmla="*/ 1304 w 2001"/>
                  <a:gd name="T85" fmla="*/ 598 h 693"/>
                  <a:gd name="T86" fmla="*/ 1706 w 2001"/>
                  <a:gd name="T87" fmla="*/ 487 h 693"/>
                  <a:gd name="T88" fmla="*/ 1681 w 2001"/>
                  <a:gd name="T89" fmla="*/ 512 h 693"/>
                  <a:gd name="T90" fmla="*/ 1656 w 2001"/>
                  <a:gd name="T91" fmla="*/ 487 h 693"/>
                  <a:gd name="T92" fmla="*/ 1656 w 2001"/>
                  <a:gd name="T93" fmla="*/ 312 h 693"/>
                  <a:gd name="T94" fmla="*/ 1676 w 2001"/>
                  <a:gd name="T95" fmla="*/ 287 h 693"/>
                  <a:gd name="T96" fmla="*/ 1681 w 2001"/>
                  <a:gd name="T97" fmla="*/ 286 h 693"/>
                  <a:gd name="T98" fmla="*/ 1706 w 2001"/>
                  <a:gd name="T99" fmla="*/ 312 h 693"/>
                  <a:gd name="T100" fmla="*/ 1706 w 2001"/>
                  <a:gd name="T101" fmla="*/ 487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01" h="693">
                    <a:moveTo>
                      <a:pt x="1737" y="215"/>
                    </a:moveTo>
                    <a:cubicBezTo>
                      <a:pt x="1547" y="307"/>
                      <a:pt x="1288" y="363"/>
                      <a:pt x="1002" y="363"/>
                    </a:cubicBezTo>
                    <a:cubicBezTo>
                      <a:pt x="715" y="363"/>
                      <a:pt x="455" y="307"/>
                      <a:pt x="266" y="215"/>
                    </a:cubicBezTo>
                    <a:cubicBezTo>
                      <a:pt x="146" y="157"/>
                      <a:pt x="53" y="84"/>
                      <a:pt x="0" y="0"/>
                    </a:cubicBezTo>
                    <a:cubicBezTo>
                      <a:pt x="0" y="220"/>
                      <a:pt x="0" y="220"/>
                      <a:pt x="0" y="220"/>
                    </a:cubicBezTo>
                    <a:cubicBezTo>
                      <a:pt x="0" y="343"/>
                      <a:pt x="106" y="462"/>
                      <a:pt x="287" y="550"/>
                    </a:cubicBezTo>
                    <a:cubicBezTo>
                      <a:pt x="468" y="638"/>
                      <a:pt x="721" y="693"/>
                      <a:pt x="1000" y="693"/>
                    </a:cubicBezTo>
                    <a:cubicBezTo>
                      <a:pt x="1279" y="693"/>
                      <a:pt x="1533" y="638"/>
                      <a:pt x="1715" y="550"/>
                    </a:cubicBezTo>
                    <a:cubicBezTo>
                      <a:pt x="1896" y="462"/>
                      <a:pt x="2001" y="343"/>
                      <a:pt x="2001" y="220"/>
                    </a:cubicBezTo>
                    <a:cubicBezTo>
                      <a:pt x="2001" y="2"/>
                      <a:pt x="2001" y="2"/>
                      <a:pt x="2001" y="2"/>
                    </a:cubicBezTo>
                    <a:cubicBezTo>
                      <a:pt x="1948" y="86"/>
                      <a:pt x="1855" y="157"/>
                      <a:pt x="1737" y="215"/>
                    </a:cubicBezTo>
                    <a:close/>
                    <a:moveTo>
                      <a:pt x="143" y="373"/>
                    </a:moveTo>
                    <a:cubicBezTo>
                      <a:pt x="144" y="386"/>
                      <a:pt x="132" y="398"/>
                      <a:pt x="118" y="398"/>
                    </a:cubicBezTo>
                    <a:cubicBezTo>
                      <a:pt x="105" y="398"/>
                      <a:pt x="93" y="386"/>
                      <a:pt x="93" y="373"/>
                    </a:cubicBezTo>
                    <a:cubicBezTo>
                      <a:pt x="93" y="182"/>
                      <a:pt x="93" y="182"/>
                      <a:pt x="93" y="182"/>
                    </a:cubicBezTo>
                    <a:cubicBezTo>
                      <a:pt x="93" y="171"/>
                      <a:pt x="102" y="160"/>
                      <a:pt x="113" y="157"/>
                    </a:cubicBezTo>
                    <a:cubicBezTo>
                      <a:pt x="115" y="157"/>
                      <a:pt x="116" y="156"/>
                      <a:pt x="118" y="156"/>
                    </a:cubicBezTo>
                    <a:cubicBezTo>
                      <a:pt x="132" y="156"/>
                      <a:pt x="144" y="169"/>
                      <a:pt x="143" y="182"/>
                    </a:cubicBezTo>
                    <a:lnTo>
                      <a:pt x="143" y="373"/>
                    </a:lnTo>
                    <a:close/>
                    <a:moveTo>
                      <a:pt x="424" y="534"/>
                    </a:moveTo>
                    <a:cubicBezTo>
                      <a:pt x="425" y="547"/>
                      <a:pt x="413" y="559"/>
                      <a:pt x="399" y="559"/>
                    </a:cubicBezTo>
                    <a:cubicBezTo>
                      <a:pt x="386" y="559"/>
                      <a:pt x="374" y="547"/>
                      <a:pt x="374" y="534"/>
                    </a:cubicBezTo>
                    <a:cubicBezTo>
                      <a:pt x="374" y="345"/>
                      <a:pt x="374" y="345"/>
                      <a:pt x="374" y="345"/>
                    </a:cubicBezTo>
                    <a:cubicBezTo>
                      <a:pt x="373" y="333"/>
                      <a:pt x="382" y="321"/>
                      <a:pt x="394" y="318"/>
                    </a:cubicBezTo>
                    <a:cubicBezTo>
                      <a:pt x="395" y="318"/>
                      <a:pt x="395" y="318"/>
                      <a:pt x="396" y="318"/>
                    </a:cubicBezTo>
                    <a:cubicBezTo>
                      <a:pt x="411" y="316"/>
                      <a:pt x="425" y="330"/>
                      <a:pt x="424" y="345"/>
                    </a:cubicBezTo>
                    <a:lnTo>
                      <a:pt x="424" y="534"/>
                    </a:lnTo>
                    <a:close/>
                    <a:moveTo>
                      <a:pt x="853" y="625"/>
                    </a:moveTo>
                    <a:cubicBezTo>
                      <a:pt x="853" y="639"/>
                      <a:pt x="841" y="651"/>
                      <a:pt x="827" y="651"/>
                    </a:cubicBezTo>
                    <a:cubicBezTo>
                      <a:pt x="814" y="651"/>
                      <a:pt x="802" y="639"/>
                      <a:pt x="802" y="625"/>
                    </a:cubicBezTo>
                    <a:cubicBezTo>
                      <a:pt x="802" y="435"/>
                      <a:pt x="802" y="435"/>
                      <a:pt x="802" y="435"/>
                    </a:cubicBezTo>
                    <a:cubicBezTo>
                      <a:pt x="802" y="423"/>
                      <a:pt x="811" y="412"/>
                      <a:pt x="822" y="410"/>
                    </a:cubicBezTo>
                    <a:cubicBezTo>
                      <a:pt x="823" y="410"/>
                      <a:pt x="824" y="410"/>
                      <a:pt x="824" y="410"/>
                    </a:cubicBezTo>
                    <a:cubicBezTo>
                      <a:pt x="839" y="408"/>
                      <a:pt x="853" y="421"/>
                      <a:pt x="853" y="435"/>
                    </a:cubicBezTo>
                    <a:lnTo>
                      <a:pt x="853" y="625"/>
                    </a:lnTo>
                    <a:close/>
                    <a:moveTo>
                      <a:pt x="1304" y="598"/>
                    </a:moveTo>
                    <a:cubicBezTo>
                      <a:pt x="1304" y="611"/>
                      <a:pt x="1292" y="623"/>
                      <a:pt x="1279" y="623"/>
                    </a:cubicBezTo>
                    <a:cubicBezTo>
                      <a:pt x="1266" y="623"/>
                      <a:pt x="1253" y="611"/>
                      <a:pt x="1254" y="598"/>
                    </a:cubicBezTo>
                    <a:cubicBezTo>
                      <a:pt x="1254" y="423"/>
                      <a:pt x="1254" y="423"/>
                      <a:pt x="1254" y="423"/>
                    </a:cubicBezTo>
                    <a:cubicBezTo>
                      <a:pt x="1253" y="412"/>
                      <a:pt x="1262" y="401"/>
                      <a:pt x="1274" y="398"/>
                    </a:cubicBezTo>
                    <a:cubicBezTo>
                      <a:pt x="1275" y="398"/>
                      <a:pt x="1277" y="397"/>
                      <a:pt x="1279" y="397"/>
                    </a:cubicBezTo>
                    <a:cubicBezTo>
                      <a:pt x="1293" y="397"/>
                      <a:pt x="1305" y="410"/>
                      <a:pt x="1304" y="423"/>
                    </a:cubicBezTo>
                    <a:lnTo>
                      <a:pt x="1304" y="598"/>
                    </a:lnTo>
                    <a:close/>
                    <a:moveTo>
                      <a:pt x="1706" y="487"/>
                    </a:moveTo>
                    <a:cubicBezTo>
                      <a:pt x="1706" y="500"/>
                      <a:pt x="1694" y="512"/>
                      <a:pt x="1681" y="512"/>
                    </a:cubicBezTo>
                    <a:cubicBezTo>
                      <a:pt x="1668" y="512"/>
                      <a:pt x="1655" y="500"/>
                      <a:pt x="1656" y="487"/>
                    </a:cubicBezTo>
                    <a:cubicBezTo>
                      <a:pt x="1656" y="312"/>
                      <a:pt x="1656" y="312"/>
                      <a:pt x="1656" y="312"/>
                    </a:cubicBezTo>
                    <a:cubicBezTo>
                      <a:pt x="1655" y="300"/>
                      <a:pt x="1664" y="289"/>
                      <a:pt x="1676" y="287"/>
                    </a:cubicBezTo>
                    <a:cubicBezTo>
                      <a:pt x="1677" y="286"/>
                      <a:pt x="1679" y="286"/>
                      <a:pt x="1681" y="286"/>
                    </a:cubicBezTo>
                    <a:cubicBezTo>
                      <a:pt x="1695" y="286"/>
                      <a:pt x="1707" y="298"/>
                      <a:pt x="1706" y="312"/>
                    </a:cubicBezTo>
                    <a:lnTo>
                      <a:pt x="1706" y="4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000" dirty="0">
                  <a:solidFill>
                    <a:srgbClr val="C00000"/>
                  </a:solidFill>
                  <a:highlight>
                    <a:srgbClr val="FFFF00"/>
                  </a:highlight>
                  <a:latin typeface="Trebuchet MS" panose="020B0603020202020204" pitchFamily="34" charset="0"/>
                </a:endParaRPr>
              </a:p>
            </p:txBody>
          </p:sp>
          <p:sp>
            <p:nvSpPr>
              <p:cNvPr id="228" name="Freeform 34">
                <a:extLst>
                  <a:ext uri="{FF2B5EF4-FFF2-40B4-BE49-F238E27FC236}">
                    <a16:creationId xmlns:a16="http://schemas.microsoft.com/office/drawing/2014/main" id="{CC27FFE2-F2DA-4E12-B1EA-646822C2FC13}"/>
                  </a:ext>
                </a:extLst>
              </p:cNvPr>
              <p:cNvSpPr>
                <a:spLocks noEditPoints="1"/>
              </p:cNvSpPr>
              <p:nvPr/>
            </p:nvSpPr>
            <p:spPr bwMode="auto">
              <a:xfrm>
                <a:off x="535" y="4650"/>
                <a:ext cx="3650" cy="1258"/>
              </a:xfrm>
              <a:custGeom>
                <a:avLst/>
                <a:gdLst>
                  <a:gd name="T0" fmla="*/ 1736 w 2000"/>
                  <a:gd name="T1" fmla="*/ 212 h 690"/>
                  <a:gd name="T2" fmla="*/ 1001 w 2000"/>
                  <a:gd name="T3" fmla="*/ 361 h 690"/>
                  <a:gd name="T4" fmla="*/ 265 w 2000"/>
                  <a:gd name="T5" fmla="*/ 212 h 690"/>
                  <a:gd name="T6" fmla="*/ 70 w 2000"/>
                  <a:gd name="T7" fmla="*/ 82 h 690"/>
                  <a:gd name="T8" fmla="*/ 0 w 2000"/>
                  <a:gd name="T9" fmla="*/ 52 h 690"/>
                  <a:gd name="T10" fmla="*/ 0 w 2000"/>
                  <a:gd name="T11" fmla="*/ 218 h 690"/>
                  <a:gd name="T12" fmla="*/ 286 w 2000"/>
                  <a:gd name="T13" fmla="*/ 547 h 690"/>
                  <a:gd name="T14" fmla="*/ 999 w 2000"/>
                  <a:gd name="T15" fmla="*/ 690 h 690"/>
                  <a:gd name="T16" fmla="*/ 1714 w 2000"/>
                  <a:gd name="T17" fmla="*/ 547 h 690"/>
                  <a:gd name="T18" fmla="*/ 2000 w 2000"/>
                  <a:gd name="T19" fmla="*/ 218 h 690"/>
                  <a:gd name="T20" fmla="*/ 2000 w 2000"/>
                  <a:gd name="T21" fmla="*/ 0 h 690"/>
                  <a:gd name="T22" fmla="*/ 1736 w 2000"/>
                  <a:gd name="T23" fmla="*/ 212 h 690"/>
                  <a:gd name="T24" fmla="*/ 143 w 2000"/>
                  <a:gd name="T25" fmla="*/ 370 h 690"/>
                  <a:gd name="T26" fmla="*/ 118 w 2000"/>
                  <a:gd name="T27" fmla="*/ 395 h 690"/>
                  <a:gd name="T28" fmla="*/ 92 w 2000"/>
                  <a:gd name="T29" fmla="*/ 370 h 690"/>
                  <a:gd name="T30" fmla="*/ 92 w 2000"/>
                  <a:gd name="T31" fmla="*/ 180 h 690"/>
                  <a:gd name="T32" fmla="*/ 112 w 2000"/>
                  <a:gd name="T33" fmla="*/ 154 h 690"/>
                  <a:gd name="T34" fmla="*/ 143 w 2000"/>
                  <a:gd name="T35" fmla="*/ 180 h 690"/>
                  <a:gd name="T36" fmla="*/ 143 w 2000"/>
                  <a:gd name="T37" fmla="*/ 370 h 690"/>
                  <a:gd name="T38" fmla="*/ 424 w 2000"/>
                  <a:gd name="T39" fmla="*/ 531 h 690"/>
                  <a:gd name="T40" fmla="*/ 398 w 2000"/>
                  <a:gd name="T41" fmla="*/ 557 h 690"/>
                  <a:gd name="T42" fmla="*/ 373 w 2000"/>
                  <a:gd name="T43" fmla="*/ 531 h 690"/>
                  <a:gd name="T44" fmla="*/ 373 w 2000"/>
                  <a:gd name="T45" fmla="*/ 342 h 690"/>
                  <a:gd name="T46" fmla="*/ 395 w 2000"/>
                  <a:gd name="T47" fmla="*/ 315 h 690"/>
                  <a:gd name="T48" fmla="*/ 424 w 2000"/>
                  <a:gd name="T49" fmla="*/ 342 h 690"/>
                  <a:gd name="T50" fmla="*/ 424 w 2000"/>
                  <a:gd name="T51" fmla="*/ 531 h 690"/>
                  <a:gd name="T52" fmla="*/ 852 w 2000"/>
                  <a:gd name="T53" fmla="*/ 623 h 690"/>
                  <a:gd name="T54" fmla="*/ 827 w 2000"/>
                  <a:gd name="T55" fmla="*/ 648 h 690"/>
                  <a:gd name="T56" fmla="*/ 802 w 2000"/>
                  <a:gd name="T57" fmla="*/ 623 h 690"/>
                  <a:gd name="T58" fmla="*/ 802 w 2000"/>
                  <a:gd name="T59" fmla="*/ 432 h 690"/>
                  <a:gd name="T60" fmla="*/ 824 w 2000"/>
                  <a:gd name="T61" fmla="*/ 407 h 690"/>
                  <a:gd name="T62" fmla="*/ 852 w 2000"/>
                  <a:gd name="T63" fmla="*/ 432 h 690"/>
                  <a:gd name="T64" fmla="*/ 852 w 2000"/>
                  <a:gd name="T65" fmla="*/ 623 h 690"/>
                  <a:gd name="T66" fmla="*/ 1304 w 2000"/>
                  <a:gd name="T67" fmla="*/ 595 h 690"/>
                  <a:gd name="T68" fmla="*/ 1278 w 2000"/>
                  <a:gd name="T69" fmla="*/ 621 h 690"/>
                  <a:gd name="T70" fmla="*/ 1253 w 2000"/>
                  <a:gd name="T71" fmla="*/ 595 h 690"/>
                  <a:gd name="T72" fmla="*/ 1253 w 2000"/>
                  <a:gd name="T73" fmla="*/ 421 h 690"/>
                  <a:gd name="T74" fmla="*/ 1273 w 2000"/>
                  <a:gd name="T75" fmla="*/ 395 h 690"/>
                  <a:gd name="T76" fmla="*/ 1304 w 2000"/>
                  <a:gd name="T77" fmla="*/ 421 h 690"/>
                  <a:gd name="T78" fmla="*/ 1304 w 2000"/>
                  <a:gd name="T79" fmla="*/ 595 h 690"/>
                  <a:gd name="T80" fmla="*/ 1706 w 2000"/>
                  <a:gd name="T81" fmla="*/ 484 h 690"/>
                  <a:gd name="T82" fmla="*/ 1680 w 2000"/>
                  <a:gd name="T83" fmla="*/ 509 h 690"/>
                  <a:gd name="T84" fmla="*/ 1655 w 2000"/>
                  <a:gd name="T85" fmla="*/ 484 h 690"/>
                  <a:gd name="T86" fmla="*/ 1655 w 2000"/>
                  <a:gd name="T87" fmla="*/ 309 h 690"/>
                  <a:gd name="T88" fmla="*/ 1675 w 2000"/>
                  <a:gd name="T89" fmla="*/ 284 h 690"/>
                  <a:gd name="T90" fmla="*/ 1706 w 2000"/>
                  <a:gd name="T91" fmla="*/ 309 h 690"/>
                  <a:gd name="T92" fmla="*/ 1706 w 2000"/>
                  <a:gd name="T93" fmla="*/ 484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00" h="690">
                    <a:moveTo>
                      <a:pt x="1736" y="212"/>
                    </a:moveTo>
                    <a:cubicBezTo>
                      <a:pt x="1546" y="305"/>
                      <a:pt x="1287" y="361"/>
                      <a:pt x="1001" y="361"/>
                    </a:cubicBezTo>
                    <a:cubicBezTo>
                      <a:pt x="715" y="361"/>
                      <a:pt x="455" y="305"/>
                      <a:pt x="265" y="212"/>
                    </a:cubicBezTo>
                    <a:cubicBezTo>
                      <a:pt x="187" y="175"/>
                      <a:pt x="122" y="131"/>
                      <a:pt x="70" y="82"/>
                    </a:cubicBezTo>
                    <a:cubicBezTo>
                      <a:pt x="46" y="73"/>
                      <a:pt x="22" y="63"/>
                      <a:pt x="0" y="52"/>
                    </a:cubicBezTo>
                    <a:cubicBezTo>
                      <a:pt x="0" y="218"/>
                      <a:pt x="0" y="218"/>
                      <a:pt x="0" y="218"/>
                    </a:cubicBezTo>
                    <a:cubicBezTo>
                      <a:pt x="0" y="341"/>
                      <a:pt x="105" y="459"/>
                      <a:pt x="286" y="547"/>
                    </a:cubicBezTo>
                    <a:cubicBezTo>
                      <a:pt x="467" y="635"/>
                      <a:pt x="720" y="690"/>
                      <a:pt x="999" y="690"/>
                    </a:cubicBezTo>
                    <a:cubicBezTo>
                      <a:pt x="1279" y="690"/>
                      <a:pt x="1533" y="635"/>
                      <a:pt x="1714" y="547"/>
                    </a:cubicBezTo>
                    <a:cubicBezTo>
                      <a:pt x="1895" y="459"/>
                      <a:pt x="2000" y="341"/>
                      <a:pt x="2000" y="218"/>
                    </a:cubicBezTo>
                    <a:cubicBezTo>
                      <a:pt x="2000" y="0"/>
                      <a:pt x="2000" y="0"/>
                      <a:pt x="2000" y="0"/>
                    </a:cubicBezTo>
                    <a:cubicBezTo>
                      <a:pt x="1947" y="83"/>
                      <a:pt x="1855" y="155"/>
                      <a:pt x="1736" y="212"/>
                    </a:cubicBezTo>
                    <a:close/>
                    <a:moveTo>
                      <a:pt x="143" y="370"/>
                    </a:moveTo>
                    <a:cubicBezTo>
                      <a:pt x="143" y="384"/>
                      <a:pt x="131" y="395"/>
                      <a:pt x="118" y="395"/>
                    </a:cubicBezTo>
                    <a:cubicBezTo>
                      <a:pt x="104" y="395"/>
                      <a:pt x="92" y="384"/>
                      <a:pt x="92" y="370"/>
                    </a:cubicBezTo>
                    <a:cubicBezTo>
                      <a:pt x="92" y="180"/>
                      <a:pt x="92" y="180"/>
                      <a:pt x="92" y="180"/>
                    </a:cubicBezTo>
                    <a:cubicBezTo>
                      <a:pt x="92" y="168"/>
                      <a:pt x="101" y="157"/>
                      <a:pt x="112" y="154"/>
                    </a:cubicBezTo>
                    <a:cubicBezTo>
                      <a:pt x="127" y="151"/>
                      <a:pt x="143" y="165"/>
                      <a:pt x="143" y="180"/>
                    </a:cubicBezTo>
                    <a:lnTo>
                      <a:pt x="143" y="370"/>
                    </a:lnTo>
                    <a:close/>
                    <a:moveTo>
                      <a:pt x="424" y="531"/>
                    </a:moveTo>
                    <a:cubicBezTo>
                      <a:pt x="424" y="545"/>
                      <a:pt x="412" y="557"/>
                      <a:pt x="398" y="557"/>
                    </a:cubicBezTo>
                    <a:cubicBezTo>
                      <a:pt x="385" y="557"/>
                      <a:pt x="373" y="545"/>
                      <a:pt x="373" y="531"/>
                    </a:cubicBezTo>
                    <a:cubicBezTo>
                      <a:pt x="373" y="342"/>
                      <a:pt x="373" y="342"/>
                      <a:pt x="373" y="342"/>
                    </a:cubicBezTo>
                    <a:cubicBezTo>
                      <a:pt x="373" y="329"/>
                      <a:pt x="383" y="317"/>
                      <a:pt x="395" y="315"/>
                    </a:cubicBezTo>
                    <a:cubicBezTo>
                      <a:pt x="410" y="314"/>
                      <a:pt x="424" y="327"/>
                      <a:pt x="424" y="342"/>
                    </a:cubicBezTo>
                    <a:lnTo>
                      <a:pt x="424" y="531"/>
                    </a:lnTo>
                    <a:close/>
                    <a:moveTo>
                      <a:pt x="852" y="623"/>
                    </a:moveTo>
                    <a:cubicBezTo>
                      <a:pt x="852" y="636"/>
                      <a:pt x="840" y="648"/>
                      <a:pt x="827" y="648"/>
                    </a:cubicBezTo>
                    <a:cubicBezTo>
                      <a:pt x="813" y="648"/>
                      <a:pt x="801" y="636"/>
                      <a:pt x="802" y="623"/>
                    </a:cubicBezTo>
                    <a:cubicBezTo>
                      <a:pt x="802" y="432"/>
                      <a:pt x="802" y="432"/>
                      <a:pt x="802" y="432"/>
                    </a:cubicBezTo>
                    <a:cubicBezTo>
                      <a:pt x="801" y="420"/>
                      <a:pt x="812" y="409"/>
                      <a:pt x="824" y="407"/>
                    </a:cubicBezTo>
                    <a:cubicBezTo>
                      <a:pt x="838" y="405"/>
                      <a:pt x="852" y="418"/>
                      <a:pt x="852" y="432"/>
                    </a:cubicBezTo>
                    <a:lnTo>
                      <a:pt x="852" y="623"/>
                    </a:lnTo>
                    <a:close/>
                    <a:moveTo>
                      <a:pt x="1304" y="595"/>
                    </a:moveTo>
                    <a:cubicBezTo>
                      <a:pt x="1304" y="609"/>
                      <a:pt x="1292" y="621"/>
                      <a:pt x="1278" y="621"/>
                    </a:cubicBezTo>
                    <a:cubicBezTo>
                      <a:pt x="1265" y="621"/>
                      <a:pt x="1253" y="609"/>
                      <a:pt x="1253" y="595"/>
                    </a:cubicBezTo>
                    <a:cubicBezTo>
                      <a:pt x="1253" y="421"/>
                      <a:pt x="1253" y="421"/>
                      <a:pt x="1253" y="421"/>
                    </a:cubicBezTo>
                    <a:cubicBezTo>
                      <a:pt x="1253" y="409"/>
                      <a:pt x="1262" y="398"/>
                      <a:pt x="1273" y="395"/>
                    </a:cubicBezTo>
                    <a:cubicBezTo>
                      <a:pt x="1288" y="392"/>
                      <a:pt x="1304" y="406"/>
                      <a:pt x="1304" y="421"/>
                    </a:cubicBezTo>
                    <a:lnTo>
                      <a:pt x="1304" y="595"/>
                    </a:lnTo>
                    <a:close/>
                    <a:moveTo>
                      <a:pt x="1706" y="484"/>
                    </a:moveTo>
                    <a:cubicBezTo>
                      <a:pt x="1706" y="497"/>
                      <a:pt x="1694" y="509"/>
                      <a:pt x="1680" y="509"/>
                    </a:cubicBezTo>
                    <a:cubicBezTo>
                      <a:pt x="1667" y="509"/>
                      <a:pt x="1655" y="497"/>
                      <a:pt x="1655" y="484"/>
                    </a:cubicBezTo>
                    <a:cubicBezTo>
                      <a:pt x="1655" y="309"/>
                      <a:pt x="1655" y="309"/>
                      <a:pt x="1655" y="309"/>
                    </a:cubicBezTo>
                    <a:cubicBezTo>
                      <a:pt x="1655" y="298"/>
                      <a:pt x="1664" y="286"/>
                      <a:pt x="1675" y="284"/>
                    </a:cubicBezTo>
                    <a:cubicBezTo>
                      <a:pt x="1690" y="281"/>
                      <a:pt x="1706" y="294"/>
                      <a:pt x="1706" y="309"/>
                    </a:cubicBezTo>
                    <a:lnTo>
                      <a:pt x="1706" y="4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000" dirty="0">
                  <a:solidFill>
                    <a:srgbClr val="C00000"/>
                  </a:solidFill>
                  <a:highlight>
                    <a:srgbClr val="FFFF00"/>
                  </a:highlight>
                  <a:latin typeface="Trebuchet MS" panose="020B0603020202020204" pitchFamily="34" charset="0"/>
                </a:endParaRPr>
              </a:p>
            </p:txBody>
          </p:sp>
          <p:sp>
            <p:nvSpPr>
              <p:cNvPr id="229" name="Freeform 35">
                <a:extLst>
                  <a:ext uri="{FF2B5EF4-FFF2-40B4-BE49-F238E27FC236}">
                    <a16:creationId xmlns:a16="http://schemas.microsoft.com/office/drawing/2014/main" id="{94B963CE-1A9F-46DE-9BE2-08EB55C72CB2}"/>
                  </a:ext>
                </a:extLst>
              </p:cNvPr>
              <p:cNvSpPr>
                <a:spLocks noEditPoints="1"/>
              </p:cNvSpPr>
              <p:nvPr/>
            </p:nvSpPr>
            <p:spPr bwMode="auto">
              <a:xfrm>
                <a:off x="164" y="1484"/>
                <a:ext cx="3650" cy="1263"/>
              </a:xfrm>
              <a:custGeom>
                <a:avLst/>
                <a:gdLst>
                  <a:gd name="T0" fmla="*/ 999 w 2000"/>
                  <a:gd name="T1" fmla="*/ 693 h 693"/>
                  <a:gd name="T2" fmla="*/ 2000 w 2000"/>
                  <a:gd name="T3" fmla="*/ 220 h 693"/>
                  <a:gd name="T4" fmla="*/ 1736 w 2000"/>
                  <a:gd name="T5" fmla="*/ 215 h 693"/>
                  <a:gd name="T6" fmla="*/ 265 w 2000"/>
                  <a:gd name="T7" fmla="*/ 215 h 693"/>
                  <a:gd name="T8" fmla="*/ 0 w 2000"/>
                  <a:gd name="T9" fmla="*/ 220 h 693"/>
                  <a:gd name="T10" fmla="*/ 1655 w 2000"/>
                  <a:gd name="T11" fmla="*/ 487 h 693"/>
                  <a:gd name="T12" fmla="*/ 1675 w 2000"/>
                  <a:gd name="T13" fmla="*/ 287 h 693"/>
                  <a:gd name="T14" fmla="*/ 1679 w 2000"/>
                  <a:gd name="T15" fmla="*/ 285 h 693"/>
                  <a:gd name="T16" fmla="*/ 1705 w 2000"/>
                  <a:gd name="T17" fmla="*/ 311 h 693"/>
                  <a:gd name="T18" fmla="*/ 1705 w 2000"/>
                  <a:gd name="T19" fmla="*/ 487 h 693"/>
                  <a:gd name="T20" fmla="*/ 1655 w 2000"/>
                  <a:gd name="T21" fmla="*/ 487 h 693"/>
                  <a:gd name="T22" fmla="*/ 1253 w 2000"/>
                  <a:gd name="T23" fmla="*/ 598 h 693"/>
                  <a:gd name="T24" fmla="*/ 1273 w 2000"/>
                  <a:gd name="T25" fmla="*/ 398 h 693"/>
                  <a:gd name="T26" fmla="*/ 1277 w 2000"/>
                  <a:gd name="T27" fmla="*/ 396 h 693"/>
                  <a:gd name="T28" fmla="*/ 1303 w 2000"/>
                  <a:gd name="T29" fmla="*/ 422 h 693"/>
                  <a:gd name="T30" fmla="*/ 1303 w 2000"/>
                  <a:gd name="T31" fmla="*/ 598 h 693"/>
                  <a:gd name="T32" fmla="*/ 1253 w 2000"/>
                  <a:gd name="T33" fmla="*/ 599 h 693"/>
                  <a:gd name="T34" fmla="*/ 801 w 2000"/>
                  <a:gd name="T35" fmla="*/ 625 h 693"/>
                  <a:gd name="T36" fmla="*/ 824 w 2000"/>
                  <a:gd name="T37" fmla="*/ 410 h 693"/>
                  <a:gd name="T38" fmla="*/ 852 w 2000"/>
                  <a:gd name="T39" fmla="*/ 431 h 693"/>
                  <a:gd name="T40" fmla="*/ 852 w 2000"/>
                  <a:gd name="T41" fmla="*/ 625 h 693"/>
                  <a:gd name="T42" fmla="*/ 801 w 2000"/>
                  <a:gd name="T43" fmla="*/ 626 h 693"/>
                  <a:gd name="T44" fmla="*/ 395 w 2000"/>
                  <a:gd name="T45" fmla="*/ 318 h 693"/>
                  <a:gd name="T46" fmla="*/ 424 w 2000"/>
                  <a:gd name="T47" fmla="*/ 340 h 693"/>
                  <a:gd name="T48" fmla="*/ 424 w 2000"/>
                  <a:gd name="T49" fmla="*/ 534 h 693"/>
                  <a:gd name="T50" fmla="*/ 373 w 2000"/>
                  <a:gd name="T51" fmla="*/ 535 h 693"/>
                  <a:gd name="T52" fmla="*/ 373 w 2000"/>
                  <a:gd name="T53" fmla="*/ 344 h 693"/>
                  <a:gd name="T54" fmla="*/ 92 w 2000"/>
                  <a:gd name="T55" fmla="*/ 373 h 693"/>
                  <a:gd name="T56" fmla="*/ 112 w 2000"/>
                  <a:gd name="T57" fmla="*/ 157 h 693"/>
                  <a:gd name="T58" fmla="*/ 116 w 2000"/>
                  <a:gd name="T59" fmla="*/ 155 h 693"/>
                  <a:gd name="T60" fmla="*/ 143 w 2000"/>
                  <a:gd name="T61" fmla="*/ 181 h 693"/>
                  <a:gd name="T62" fmla="*/ 143 w 2000"/>
                  <a:gd name="T63" fmla="*/ 373 h 693"/>
                  <a:gd name="T64" fmla="*/ 92 w 2000"/>
                  <a:gd name="T65" fmla="*/ 374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00" h="693">
                    <a:moveTo>
                      <a:pt x="286" y="550"/>
                    </a:moveTo>
                    <a:cubicBezTo>
                      <a:pt x="467" y="638"/>
                      <a:pt x="720" y="693"/>
                      <a:pt x="999" y="693"/>
                    </a:cubicBezTo>
                    <a:cubicBezTo>
                      <a:pt x="1279" y="693"/>
                      <a:pt x="1532" y="638"/>
                      <a:pt x="1714" y="550"/>
                    </a:cubicBezTo>
                    <a:cubicBezTo>
                      <a:pt x="1895" y="462"/>
                      <a:pt x="2000" y="343"/>
                      <a:pt x="2000" y="220"/>
                    </a:cubicBezTo>
                    <a:cubicBezTo>
                      <a:pt x="2000" y="2"/>
                      <a:pt x="2000" y="2"/>
                      <a:pt x="2000" y="2"/>
                    </a:cubicBezTo>
                    <a:cubicBezTo>
                      <a:pt x="1947" y="86"/>
                      <a:pt x="1855" y="157"/>
                      <a:pt x="1736" y="215"/>
                    </a:cubicBezTo>
                    <a:cubicBezTo>
                      <a:pt x="1546" y="307"/>
                      <a:pt x="1287" y="363"/>
                      <a:pt x="1001" y="363"/>
                    </a:cubicBezTo>
                    <a:cubicBezTo>
                      <a:pt x="715" y="363"/>
                      <a:pt x="455" y="307"/>
                      <a:pt x="265" y="215"/>
                    </a:cubicBezTo>
                    <a:cubicBezTo>
                      <a:pt x="145" y="157"/>
                      <a:pt x="52" y="84"/>
                      <a:pt x="0" y="0"/>
                    </a:cubicBezTo>
                    <a:cubicBezTo>
                      <a:pt x="0" y="220"/>
                      <a:pt x="0" y="220"/>
                      <a:pt x="0" y="220"/>
                    </a:cubicBezTo>
                    <a:cubicBezTo>
                      <a:pt x="0" y="343"/>
                      <a:pt x="105" y="462"/>
                      <a:pt x="286" y="550"/>
                    </a:cubicBezTo>
                    <a:close/>
                    <a:moveTo>
                      <a:pt x="1655" y="487"/>
                    </a:moveTo>
                    <a:cubicBezTo>
                      <a:pt x="1655" y="312"/>
                      <a:pt x="1655" y="312"/>
                      <a:pt x="1655" y="312"/>
                    </a:cubicBezTo>
                    <a:cubicBezTo>
                      <a:pt x="1655" y="300"/>
                      <a:pt x="1663" y="289"/>
                      <a:pt x="1675" y="287"/>
                    </a:cubicBezTo>
                    <a:cubicBezTo>
                      <a:pt x="1675" y="286"/>
                      <a:pt x="1675" y="286"/>
                      <a:pt x="1675" y="286"/>
                    </a:cubicBezTo>
                    <a:cubicBezTo>
                      <a:pt x="1676" y="285"/>
                      <a:pt x="1678" y="285"/>
                      <a:pt x="1679" y="285"/>
                    </a:cubicBezTo>
                    <a:cubicBezTo>
                      <a:pt x="1680" y="284"/>
                      <a:pt x="1681" y="284"/>
                      <a:pt x="1681" y="285"/>
                    </a:cubicBezTo>
                    <a:cubicBezTo>
                      <a:pt x="1695" y="285"/>
                      <a:pt x="1706" y="297"/>
                      <a:pt x="1705" y="311"/>
                    </a:cubicBezTo>
                    <a:cubicBezTo>
                      <a:pt x="1705" y="311"/>
                      <a:pt x="1705" y="312"/>
                      <a:pt x="1705" y="312"/>
                    </a:cubicBezTo>
                    <a:cubicBezTo>
                      <a:pt x="1705" y="487"/>
                      <a:pt x="1705" y="487"/>
                      <a:pt x="1705" y="487"/>
                    </a:cubicBezTo>
                    <a:cubicBezTo>
                      <a:pt x="1706" y="501"/>
                      <a:pt x="1694" y="512"/>
                      <a:pt x="1681" y="512"/>
                    </a:cubicBezTo>
                    <a:cubicBezTo>
                      <a:pt x="1667" y="512"/>
                      <a:pt x="1655" y="501"/>
                      <a:pt x="1655" y="487"/>
                    </a:cubicBezTo>
                    <a:cubicBezTo>
                      <a:pt x="1655" y="487"/>
                      <a:pt x="1655" y="487"/>
                      <a:pt x="1655" y="487"/>
                    </a:cubicBezTo>
                    <a:close/>
                    <a:moveTo>
                      <a:pt x="1253" y="598"/>
                    </a:moveTo>
                    <a:cubicBezTo>
                      <a:pt x="1253" y="423"/>
                      <a:pt x="1253" y="423"/>
                      <a:pt x="1253" y="423"/>
                    </a:cubicBezTo>
                    <a:cubicBezTo>
                      <a:pt x="1253" y="411"/>
                      <a:pt x="1261" y="401"/>
                      <a:pt x="1273" y="398"/>
                    </a:cubicBezTo>
                    <a:cubicBezTo>
                      <a:pt x="1273" y="398"/>
                      <a:pt x="1273" y="397"/>
                      <a:pt x="1273" y="397"/>
                    </a:cubicBezTo>
                    <a:cubicBezTo>
                      <a:pt x="1274" y="397"/>
                      <a:pt x="1276" y="396"/>
                      <a:pt x="1277" y="396"/>
                    </a:cubicBezTo>
                    <a:cubicBezTo>
                      <a:pt x="1278" y="396"/>
                      <a:pt x="1279" y="396"/>
                      <a:pt x="1279" y="396"/>
                    </a:cubicBezTo>
                    <a:cubicBezTo>
                      <a:pt x="1293" y="397"/>
                      <a:pt x="1304" y="408"/>
                      <a:pt x="1303" y="422"/>
                    </a:cubicBezTo>
                    <a:cubicBezTo>
                      <a:pt x="1303" y="423"/>
                      <a:pt x="1303" y="423"/>
                      <a:pt x="1303" y="423"/>
                    </a:cubicBezTo>
                    <a:cubicBezTo>
                      <a:pt x="1303" y="598"/>
                      <a:pt x="1303" y="598"/>
                      <a:pt x="1303" y="598"/>
                    </a:cubicBezTo>
                    <a:cubicBezTo>
                      <a:pt x="1304" y="612"/>
                      <a:pt x="1292" y="624"/>
                      <a:pt x="1279" y="624"/>
                    </a:cubicBezTo>
                    <a:cubicBezTo>
                      <a:pt x="1265" y="624"/>
                      <a:pt x="1253" y="613"/>
                      <a:pt x="1253" y="599"/>
                    </a:cubicBezTo>
                    <a:cubicBezTo>
                      <a:pt x="1253" y="599"/>
                      <a:pt x="1253" y="598"/>
                      <a:pt x="1253" y="598"/>
                    </a:cubicBezTo>
                    <a:close/>
                    <a:moveTo>
                      <a:pt x="801" y="625"/>
                    </a:moveTo>
                    <a:cubicBezTo>
                      <a:pt x="801" y="435"/>
                      <a:pt x="801" y="435"/>
                      <a:pt x="801" y="435"/>
                    </a:cubicBezTo>
                    <a:cubicBezTo>
                      <a:pt x="801" y="422"/>
                      <a:pt x="811" y="411"/>
                      <a:pt x="824" y="410"/>
                    </a:cubicBezTo>
                    <a:cubicBezTo>
                      <a:pt x="824" y="409"/>
                      <a:pt x="824" y="409"/>
                      <a:pt x="824" y="409"/>
                    </a:cubicBezTo>
                    <a:cubicBezTo>
                      <a:pt x="837" y="407"/>
                      <a:pt x="850" y="417"/>
                      <a:pt x="852" y="431"/>
                    </a:cubicBezTo>
                    <a:cubicBezTo>
                      <a:pt x="852" y="432"/>
                      <a:pt x="852" y="434"/>
                      <a:pt x="852" y="435"/>
                    </a:cubicBezTo>
                    <a:cubicBezTo>
                      <a:pt x="852" y="625"/>
                      <a:pt x="852" y="625"/>
                      <a:pt x="852" y="625"/>
                    </a:cubicBezTo>
                    <a:cubicBezTo>
                      <a:pt x="852" y="639"/>
                      <a:pt x="841" y="651"/>
                      <a:pt x="827" y="651"/>
                    </a:cubicBezTo>
                    <a:cubicBezTo>
                      <a:pt x="813" y="651"/>
                      <a:pt x="802" y="640"/>
                      <a:pt x="801" y="626"/>
                    </a:cubicBezTo>
                    <a:cubicBezTo>
                      <a:pt x="801" y="626"/>
                      <a:pt x="801" y="626"/>
                      <a:pt x="801" y="625"/>
                    </a:cubicBezTo>
                    <a:close/>
                    <a:moveTo>
                      <a:pt x="395" y="318"/>
                    </a:moveTo>
                    <a:cubicBezTo>
                      <a:pt x="396" y="318"/>
                      <a:pt x="396" y="317"/>
                      <a:pt x="396" y="317"/>
                    </a:cubicBezTo>
                    <a:cubicBezTo>
                      <a:pt x="410" y="316"/>
                      <a:pt x="422" y="326"/>
                      <a:pt x="424" y="340"/>
                    </a:cubicBezTo>
                    <a:cubicBezTo>
                      <a:pt x="424" y="342"/>
                      <a:pt x="424" y="343"/>
                      <a:pt x="424" y="344"/>
                    </a:cubicBezTo>
                    <a:cubicBezTo>
                      <a:pt x="424" y="534"/>
                      <a:pt x="424" y="534"/>
                      <a:pt x="424" y="534"/>
                    </a:cubicBezTo>
                    <a:cubicBezTo>
                      <a:pt x="424" y="548"/>
                      <a:pt x="413" y="559"/>
                      <a:pt x="399" y="560"/>
                    </a:cubicBezTo>
                    <a:cubicBezTo>
                      <a:pt x="385" y="560"/>
                      <a:pt x="373" y="549"/>
                      <a:pt x="373" y="535"/>
                    </a:cubicBezTo>
                    <a:cubicBezTo>
                      <a:pt x="373" y="534"/>
                      <a:pt x="373" y="534"/>
                      <a:pt x="373" y="534"/>
                    </a:cubicBezTo>
                    <a:cubicBezTo>
                      <a:pt x="373" y="344"/>
                      <a:pt x="373" y="344"/>
                      <a:pt x="373" y="344"/>
                    </a:cubicBezTo>
                    <a:cubicBezTo>
                      <a:pt x="372" y="331"/>
                      <a:pt x="382" y="320"/>
                      <a:pt x="395" y="318"/>
                    </a:cubicBezTo>
                    <a:close/>
                    <a:moveTo>
                      <a:pt x="92" y="373"/>
                    </a:moveTo>
                    <a:cubicBezTo>
                      <a:pt x="92" y="182"/>
                      <a:pt x="92" y="182"/>
                      <a:pt x="92" y="182"/>
                    </a:cubicBezTo>
                    <a:cubicBezTo>
                      <a:pt x="92" y="170"/>
                      <a:pt x="100" y="160"/>
                      <a:pt x="112" y="157"/>
                    </a:cubicBezTo>
                    <a:cubicBezTo>
                      <a:pt x="112" y="157"/>
                      <a:pt x="112" y="156"/>
                      <a:pt x="112" y="156"/>
                    </a:cubicBezTo>
                    <a:cubicBezTo>
                      <a:pt x="114" y="156"/>
                      <a:pt x="115" y="155"/>
                      <a:pt x="116" y="155"/>
                    </a:cubicBezTo>
                    <a:cubicBezTo>
                      <a:pt x="117" y="155"/>
                      <a:pt x="118" y="155"/>
                      <a:pt x="118" y="155"/>
                    </a:cubicBezTo>
                    <a:cubicBezTo>
                      <a:pt x="132" y="156"/>
                      <a:pt x="143" y="167"/>
                      <a:pt x="143" y="181"/>
                    </a:cubicBezTo>
                    <a:cubicBezTo>
                      <a:pt x="143" y="182"/>
                      <a:pt x="143" y="182"/>
                      <a:pt x="143" y="182"/>
                    </a:cubicBezTo>
                    <a:cubicBezTo>
                      <a:pt x="143" y="373"/>
                      <a:pt x="143" y="373"/>
                      <a:pt x="143" y="373"/>
                    </a:cubicBezTo>
                    <a:cubicBezTo>
                      <a:pt x="143" y="387"/>
                      <a:pt x="132" y="398"/>
                      <a:pt x="118" y="399"/>
                    </a:cubicBezTo>
                    <a:cubicBezTo>
                      <a:pt x="104" y="399"/>
                      <a:pt x="92" y="388"/>
                      <a:pt x="92" y="374"/>
                    </a:cubicBezTo>
                    <a:cubicBezTo>
                      <a:pt x="92" y="373"/>
                      <a:pt x="92" y="373"/>
                      <a:pt x="92" y="3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000" dirty="0">
                  <a:solidFill>
                    <a:srgbClr val="C00000"/>
                  </a:solidFill>
                  <a:highlight>
                    <a:srgbClr val="FFFF00"/>
                  </a:highlight>
                  <a:latin typeface="Trebuchet MS" panose="020B0603020202020204" pitchFamily="34" charset="0"/>
                </a:endParaRPr>
              </a:p>
            </p:txBody>
          </p:sp>
        </p:grpSp>
      </p:grpSp>
      <p:sp>
        <p:nvSpPr>
          <p:cNvPr id="235" name="Rectangle 170">
            <a:extLst>
              <a:ext uri="{FF2B5EF4-FFF2-40B4-BE49-F238E27FC236}">
                <a16:creationId xmlns:a16="http://schemas.microsoft.com/office/drawing/2014/main" id="{BAE0017D-F87A-4318-8912-8F815DC65DA1}"/>
              </a:ext>
            </a:extLst>
          </p:cNvPr>
          <p:cNvSpPr/>
          <p:nvPr/>
        </p:nvSpPr>
        <p:spPr bwMode="auto">
          <a:xfrm>
            <a:off x="1086010" y="2691201"/>
            <a:ext cx="1368000" cy="270515"/>
          </a:xfrm>
          <a:prstGeom prst="rect">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GB" sz="1000" b="0" i="0" u="none" strike="noStrike" cap="none" normalizeH="0" baseline="0" dirty="0">
              <a:ln>
                <a:noFill/>
              </a:ln>
              <a:solidFill>
                <a:srgbClr val="C00000"/>
              </a:solidFill>
              <a:effectLst/>
              <a:highlight>
                <a:srgbClr val="FFFF00"/>
              </a:highlight>
              <a:latin typeface="Trebuchet MS" panose="020B0603020202020204" pitchFamily="34" charset="0"/>
              <a:ea typeface="ヒラギノ角ゴ Pro W3" pitchFamily="-112" charset="-128"/>
              <a:cs typeface="ヒラギノ角ゴ Pro W3" pitchFamily="-112" charset="-128"/>
            </a:endParaRPr>
          </a:p>
        </p:txBody>
      </p:sp>
      <p:sp>
        <p:nvSpPr>
          <p:cNvPr id="236" name="Rectangle 172">
            <a:extLst>
              <a:ext uri="{FF2B5EF4-FFF2-40B4-BE49-F238E27FC236}">
                <a16:creationId xmlns:a16="http://schemas.microsoft.com/office/drawing/2014/main" id="{467DDBFA-4A7D-43E0-8C93-B75A3B98CA2B}"/>
              </a:ext>
            </a:extLst>
          </p:cNvPr>
          <p:cNvSpPr/>
          <p:nvPr/>
        </p:nvSpPr>
        <p:spPr bwMode="auto">
          <a:xfrm>
            <a:off x="457439" y="3274091"/>
            <a:ext cx="548495" cy="437512"/>
          </a:xfrm>
          <a:prstGeom prst="rect">
            <a:avLst/>
          </a:prstGeom>
          <a:solidFill>
            <a:srgbClr val="FFFFFF"/>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hangingPunct="0"/>
            <a:endParaRPr lang="en-IN" sz="1000" dirty="0">
              <a:solidFill>
                <a:srgbClr val="C00000"/>
              </a:solidFill>
              <a:highlight>
                <a:srgbClr val="FFFF00"/>
              </a:highlight>
              <a:latin typeface="Trebuchet MS" panose="020B0603020202020204" pitchFamily="34" charset="0"/>
              <a:ea typeface="ヒラギノ角ゴ Pro W3" pitchFamily="-112" charset="-128"/>
              <a:cs typeface="ヒラギノ角ゴ Pro W3" pitchFamily="-112" charset="-128"/>
            </a:endParaRPr>
          </a:p>
        </p:txBody>
      </p:sp>
      <p:grpSp>
        <p:nvGrpSpPr>
          <p:cNvPr id="237" name="Group 227">
            <a:extLst>
              <a:ext uri="{FF2B5EF4-FFF2-40B4-BE49-F238E27FC236}">
                <a16:creationId xmlns:a16="http://schemas.microsoft.com/office/drawing/2014/main" id="{EC663CFE-4194-4D26-B1A0-1ABAF548BF0A}"/>
              </a:ext>
            </a:extLst>
          </p:cNvPr>
          <p:cNvGrpSpPr>
            <a:grpSpLocks noChangeAspect="1"/>
          </p:cNvGrpSpPr>
          <p:nvPr/>
        </p:nvGrpSpPr>
        <p:grpSpPr bwMode="auto">
          <a:xfrm>
            <a:off x="643276" y="3311128"/>
            <a:ext cx="176820" cy="363437"/>
            <a:chOff x="-259" y="9505"/>
            <a:chExt cx="757" cy="1363"/>
          </a:xfrm>
          <a:solidFill>
            <a:srgbClr val="846800"/>
          </a:solidFill>
        </p:grpSpPr>
        <p:sp>
          <p:nvSpPr>
            <p:cNvPr id="238" name="Freeform 228">
              <a:extLst>
                <a:ext uri="{FF2B5EF4-FFF2-40B4-BE49-F238E27FC236}">
                  <a16:creationId xmlns:a16="http://schemas.microsoft.com/office/drawing/2014/main" id="{B9EE7380-4177-4660-A92A-7AAC9E33836B}"/>
                </a:ext>
              </a:extLst>
            </p:cNvPr>
            <p:cNvSpPr>
              <a:spLocks/>
            </p:cNvSpPr>
            <p:nvPr/>
          </p:nvSpPr>
          <p:spPr bwMode="auto">
            <a:xfrm>
              <a:off x="-259" y="9505"/>
              <a:ext cx="484" cy="925"/>
            </a:xfrm>
            <a:custGeom>
              <a:avLst/>
              <a:gdLst>
                <a:gd name="T0" fmla="*/ 227 w 240"/>
                <a:gd name="T1" fmla="*/ 460 h 460"/>
                <a:gd name="T2" fmla="*/ 13 w 240"/>
                <a:gd name="T3" fmla="*/ 460 h 460"/>
                <a:gd name="T4" fmla="*/ 0 w 240"/>
                <a:gd name="T5" fmla="*/ 447 h 460"/>
                <a:gd name="T6" fmla="*/ 0 w 240"/>
                <a:gd name="T7" fmla="*/ 13 h 460"/>
                <a:gd name="T8" fmla="*/ 13 w 240"/>
                <a:gd name="T9" fmla="*/ 0 h 460"/>
                <a:gd name="T10" fmla="*/ 227 w 240"/>
                <a:gd name="T11" fmla="*/ 0 h 460"/>
                <a:gd name="T12" fmla="*/ 240 w 240"/>
                <a:gd name="T13" fmla="*/ 13 h 460"/>
                <a:gd name="T14" fmla="*/ 240 w 240"/>
                <a:gd name="T15" fmla="*/ 447 h 460"/>
                <a:gd name="T16" fmla="*/ 227 w 240"/>
                <a:gd name="T17" fmla="*/ 460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0" h="460">
                  <a:moveTo>
                    <a:pt x="227" y="460"/>
                  </a:moveTo>
                  <a:cubicBezTo>
                    <a:pt x="13" y="460"/>
                    <a:pt x="13" y="460"/>
                    <a:pt x="13" y="460"/>
                  </a:cubicBezTo>
                  <a:cubicBezTo>
                    <a:pt x="6" y="460"/>
                    <a:pt x="0" y="454"/>
                    <a:pt x="0" y="447"/>
                  </a:cubicBezTo>
                  <a:cubicBezTo>
                    <a:pt x="0" y="13"/>
                    <a:pt x="0" y="13"/>
                    <a:pt x="0" y="13"/>
                  </a:cubicBezTo>
                  <a:cubicBezTo>
                    <a:pt x="0" y="6"/>
                    <a:pt x="6" y="0"/>
                    <a:pt x="13" y="0"/>
                  </a:cubicBezTo>
                  <a:cubicBezTo>
                    <a:pt x="227" y="0"/>
                    <a:pt x="227" y="0"/>
                    <a:pt x="227" y="0"/>
                  </a:cubicBezTo>
                  <a:cubicBezTo>
                    <a:pt x="234" y="0"/>
                    <a:pt x="240" y="6"/>
                    <a:pt x="240" y="13"/>
                  </a:cubicBezTo>
                  <a:cubicBezTo>
                    <a:pt x="240" y="447"/>
                    <a:pt x="240" y="447"/>
                    <a:pt x="240" y="447"/>
                  </a:cubicBezTo>
                  <a:cubicBezTo>
                    <a:pt x="240" y="454"/>
                    <a:pt x="234" y="460"/>
                    <a:pt x="227" y="460"/>
                  </a:cubicBezTo>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C00000"/>
                </a:solidFill>
                <a:highlight>
                  <a:srgbClr val="FFFF00"/>
                </a:highlight>
                <a:latin typeface="Trebuchet MS" panose="020B0603020202020204" pitchFamily="34" charset="0"/>
              </a:endParaRPr>
            </a:p>
          </p:txBody>
        </p:sp>
        <p:sp>
          <p:nvSpPr>
            <p:cNvPr id="239" name="Freeform 229">
              <a:extLst>
                <a:ext uri="{FF2B5EF4-FFF2-40B4-BE49-F238E27FC236}">
                  <a16:creationId xmlns:a16="http://schemas.microsoft.com/office/drawing/2014/main" id="{D8046748-6E21-4725-903C-128456B5D79D}"/>
                </a:ext>
              </a:extLst>
            </p:cNvPr>
            <p:cNvSpPr>
              <a:spLocks noEditPoints="1"/>
            </p:cNvSpPr>
            <p:nvPr/>
          </p:nvSpPr>
          <p:spPr bwMode="auto">
            <a:xfrm>
              <a:off x="-120" y="9817"/>
              <a:ext cx="176" cy="271"/>
            </a:xfrm>
            <a:custGeom>
              <a:avLst/>
              <a:gdLst>
                <a:gd name="T0" fmla="*/ 0 w 87"/>
                <a:gd name="T1" fmla="*/ 3 h 135"/>
                <a:gd name="T2" fmla="*/ 33 w 87"/>
                <a:gd name="T3" fmla="*/ 0 h 135"/>
                <a:gd name="T4" fmla="*/ 72 w 87"/>
                <a:gd name="T5" fmla="*/ 11 h 135"/>
                <a:gd name="T6" fmla="*/ 82 w 87"/>
                <a:gd name="T7" fmla="*/ 37 h 135"/>
                <a:gd name="T8" fmla="*/ 57 w 87"/>
                <a:gd name="T9" fmla="*/ 71 h 135"/>
                <a:gd name="T10" fmla="*/ 57 w 87"/>
                <a:gd name="T11" fmla="*/ 71 h 135"/>
                <a:gd name="T12" fmla="*/ 77 w 87"/>
                <a:gd name="T13" fmla="*/ 98 h 135"/>
                <a:gd name="T14" fmla="*/ 87 w 87"/>
                <a:gd name="T15" fmla="*/ 135 h 135"/>
                <a:gd name="T16" fmla="*/ 69 w 87"/>
                <a:gd name="T17" fmla="*/ 135 h 135"/>
                <a:gd name="T18" fmla="*/ 60 w 87"/>
                <a:gd name="T19" fmla="*/ 103 h 135"/>
                <a:gd name="T20" fmla="*/ 34 w 87"/>
                <a:gd name="T21" fmla="*/ 77 h 135"/>
                <a:gd name="T22" fmla="*/ 18 w 87"/>
                <a:gd name="T23" fmla="*/ 77 h 135"/>
                <a:gd name="T24" fmla="*/ 18 w 87"/>
                <a:gd name="T25" fmla="*/ 135 h 135"/>
                <a:gd name="T26" fmla="*/ 0 w 87"/>
                <a:gd name="T27" fmla="*/ 135 h 135"/>
                <a:gd name="T28" fmla="*/ 0 w 87"/>
                <a:gd name="T29" fmla="*/ 3 h 135"/>
                <a:gd name="T30" fmla="*/ 18 w 87"/>
                <a:gd name="T31" fmla="*/ 64 h 135"/>
                <a:gd name="T32" fmla="*/ 35 w 87"/>
                <a:gd name="T33" fmla="*/ 64 h 135"/>
                <a:gd name="T34" fmla="*/ 65 w 87"/>
                <a:gd name="T35" fmla="*/ 39 h 135"/>
                <a:gd name="T36" fmla="*/ 35 w 87"/>
                <a:gd name="T37" fmla="*/ 14 h 135"/>
                <a:gd name="T38" fmla="*/ 18 w 87"/>
                <a:gd name="T39" fmla="*/ 15 h 135"/>
                <a:gd name="T40" fmla="*/ 18 w 87"/>
                <a:gd name="T41" fmla="*/ 6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7" h="135">
                  <a:moveTo>
                    <a:pt x="0" y="3"/>
                  </a:moveTo>
                  <a:cubicBezTo>
                    <a:pt x="9" y="1"/>
                    <a:pt x="21" y="0"/>
                    <a:pt x="33" y="0"/>
                  </a:cubicBezTo>
                  <a:cubicBezTo>
                    <a:pt x="52" y="0"/>
                    <a:pt x="64" y="4"/>
                    <a:pt x="72" y="11"/>
                  </a:cubicBezTo>
                  <a:cubicBezTo>
                    <a:pt x="79" y="17"/>
                    <a:pt x="82" y="26"/>
                    <a:pt x="82" y="37"/>
                  </a:cubicBezTo>
                  <a:cubicBezTo>
                    <a:pt x="82" y="54"/>
                    <a:pt x="71" y="66"/>
                    <a:pt x="57" y="71"/>
                  </a:cubicBezTo>
                  <a:cubicBezTo>
                    <a:pt x="57" y="71"/>
                    <a:pt x="57" y="71"/>
                    <a:pt x="57" y="71"/>
                  </a:cubicBezTo>
                  <a:cubicBezTo>
                    <a:pt x="68" y="75"/>
                    <a:pt x="74" y="84"/>
                    <a:pt x="77" y="98"/>
                  </a:cubicBezTo>
                  <a:cubicBezTo>
                    <a:pt x="81" y="117"/>
                    <a:pt x="84" y="130"/>
                    <a:pt x="87" y="135"/>
                  </a:cubicBezTo>
                  <a:cubicBezTo>
                    <a:pt x="69" y="135"/>
                    <a:pt x="69" y="135"/>
                    <a:pt x="69" y="135"/>
                  </a:cubicBezTo>
                  <a:cubicBezTo>
                    <a:pt x="67" y="131"/>
                    <a:pt x="64" y="120"/>
                    <a:pt x="60" y="103"/>
                  </a:cubicBezTo>
                  <a:cubicBezTo>
                    <a:pt x="56" y="85"/>
                    <a:pt x="49" y="78"/>
                    <a:pt x="34" y="77"/>
                  </a:cubicBezTo>
                  <a:cubicBezTo>
                    <a:pt x="18" y="77"/>
                    <a:pt x="18" y="77"/>
                    <a:pt x="18" y="77"/>
                  </a:cubicBezTo>
                  <a:cubicBezTo>
                    <a:pt x="18" y="135"/>
                    <a:pt x="18" y="135"/>
                    <a:pt x="18" y="135"/>
                  </a:cubicBezTo>
                  <a:cubicBezTo>
                    <a:pt x="0" y="135"/>
                    <a:pt x="0" y="135"/>
                    <a:pt x="0" y="135"/>
                  </a:cubicBezTo>
                  <a:lnTo>
                    <a:pt x="0" y="3"/>
                  </a:lnTo>
                  <a:close/>
                  <a:moveTo>
                    <a:pt x="18" y="64"/>
                  </a:moveTo>
                  <a:cubicBezTo>
                    <a:pt x="35" y="64"/>
                    <a:pt x="35" y="64"/>
                    <a:pt x="35" y="64"/>
                  </a:cubicBezTo>
                  <a:cubicBezTo>
                    <a:pt x="54" y="64"/>
                    <a:pt x="65" y="54"/>
                    <a:pt x="65" y="39"/>
                  </a:cubicBezTo>
                  <a:cubicBezTo>
                    <a:pt x="65" y="21"/>
                    <a:pt x="53" y="14"/>
                    <a:pt x="35" y="14"/>
                  </a:cubicBezTo>
                  <a:cubicBezTo>
                    <a:pt x="26" y="14"/>
                    <a:pt x="20" y="15"/>
                    <a:pt x="18" y="15"/>
                  </a:cubicBezTo>
                  <a:lnTo>
                    <a:pt x="18" y="6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C00000"/>
                </a:solidFill>
                <a:highlight>
                  <a:srgbClr val="FFFF00"/>
                </a:highlight>
                <a:latin typeface="Trebuchet MS" panose="020B0603020202020204" pitchFamily="34" charset="0"/>
              </a:endParaRPr>
            </a:p>
          </p:txBody>
        </p:sp>
        <p:sp>
          <p:nvSpPr>
            <p:cNvPr id="240" name="Freeform 230">
              <a:extLst>
                <a:ext uri="{FF2B5EF4-FFF2-40B4-BE49-F238E27FC236}">
                  <a16:creationId xmlns:a16="http://schemas.microsoft.com/office/drawing/2014/main" id="{C93BFA87-BFF7-40E6-96CD-81D2C39D82C8}"/>
                </a:ext>
              </a:extLst>
            </p:cNvPr>
            <p:cNvSpPr>
              <a:spLocks/>
            </p:cNvSpPr>
            <p:nvPr/>
          </p:nvSpPr>
          <p:spPr bwMode="auto">
            <a:xfrm>
              <a:off x="-134" y="10088"/>
              <a:ext cx="632" cy="780"/>
            </a:xfrm>
            <a:custGeom>
              <a:avLst/>
              <a:gdLst>
                <a:gd name="T0" fmla="*/ 181 w 313"/>
                <a:gd name="T1" fmla="*/ 372 h 388"/>
                <a:gd name="T2" fmla="*/ 313 w 313"/>
                <a:gd name="T3" fmla="*/ 339 h 388"/>
                <a:gd name="T4" fmla="*/ 289 w 313"/>
                <a:gd name="T5" fmla="*/ 173 h 388"/>
                <a:gd name="T6" fmla="*/ 259 w 313"/>
                <a:gd name="T7" fmla="*/ 88 h 388"/>
                <a:gd name="T8" fmla="*/ 227 w 313"/>
                <a:gd name="T9" fmla="*/ 57 h 388"/>
                <a:gd name="T10" fmla="*/ 187 w 313"/>
                <a:gd name="T11" fmla="*/ 0 h 388"/>
                <a:gd name="T12" fmla="*/ 187 w 313"/>
                <a:gd name="T13" fmla="*/ 115 h 388"/>
                <a:gd name="T14" fmla="*/ 187 w 313"/>
                <a:gd name="T15" fmla="*/ 158 h 388"/>
                <a:gd name="T16" fmla="*/ 33 w 313"/>
                <a:gd name="T17" fmla="*/ 44 h 388"/>
                <a:gd name="T18" fmla="*/ 18 w 313"/>
                <a:gd name="T19" fmla="*/ 90 h 388"/>
                <a:gd name="T20" fmla="*/ 114 w 313"/>
                <a:gd name="T21" fmla="*/ 209 h 388"/>
                <a:gd name="T22" fmla="*/ 162 w 313"/>
                <a:gd name="T23" fmla="*/ 313 h 388"/>
                <a:gd name="T24" fmla="*/ 181 w 313"/>
                <a:gd name="T25" fmla="*/ 37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3" h="388">
                  <a:moveTo>
                    <a:pt x="181" y="372"/>
                  </a:moveTo>
                  <a:cubicBezTo>
                    <a:pt x="181" y="372"/>
                    <a:pt x="275" y="388"/>
                    <a:pt x="313" y="339"/>
                  </a:cubicBezTo>
                  <a:cubicBezTo>
                    <a:pt x="313" y="339"/>
                    <a:pt x="286" y="205"/>
                    <a:pt x="289" y="173"/>
                  </a:cubicBezTo>
                  <a:cubicBezTo>
                    <a:pt x="292" y="140"/>
                    <a:pt x="297" y="105"/>
                    <a:pt x="259" y="88"/>
                  </a:cubicBezTo>
                  <a:cubicBezTo>
                    <a:pt x="259" y="88"/>
                    <a:pt x="239" y="76"/>
                    <a:pt x="227" y="57"/>
                  </a:cubicBezTo>
                  <a:cubicBezTo>
                    <a:pt x="215" y="37"/>
                    <a:pt x="203" y="3"/>
                    <a:pt x="187" y="0"/>
                  </a:cubicBezTo>
                  <a:cubicBezTo>
                    <a:pt x="187" y="115"/>
                    <a:pt x="187" y="115"/>
                    <a:pt x="187" y="115"/>
                  </a:cubicBezTo>
                  <a:cubicBezTo>
                    <a:pt x="187" y="158"/>
                    <a:pt x="187" y="158"/>
                    <a:pt x="187" y="158"/>
                  </a:cubicBezTo>
                  <a:cubicBezTo>
                    <a:pt x="187" y="158"/>
                    <a:pt x="52" y="42"/>
                    <a:pt x="33" y="44"/>
                  </a:cubicBezTo>
                  <a:cubicBezTo>
                    <a:pt x="15" y="45"/>
                    <a:pt x="0" y="59"/>
                    <a:pt x="18" y="90"/>
                  </a:cubicBezTo>
                  <a:cubicBezTo>
                    <a:pt x="35" y="121"/>
                    <a:pt x="110" y="204"/>
                    <a:pt x="114" y="209"/>
                  </a:cubicBezTo>
                  <a:cubicBezTo>
                    <a:pt x="118" y="214"/>
                    <a:pt x="137" y="300"/>
                    <a:pt x="162" y="313"/>
                  </a:cubicBezTo>
                  <a:lnTo>
                    <a:pt x="181" y="3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C00000"/>
                </a:solidFill>
                <a:highlight>
                  <a:srgbClr val="FFFF00"/>
                </a:highlight>
                <a:latin typeface="Trebuchet MS" panose="020B0603020202020204" pitchFamily="34" charset="0"/>
              </a:endParaRPr>
            </a:p>
          </p:txBody>
        </p:sp>
        <p:sp>
          <p:nvSpPr>
            <p:cNvPr id="241" name="Freeform 231">
              <a:extLst>
                <a:ext uri="{FF2B5EF4-FFF2-40B4-BE49-F238E27FC236}">
                  <a16:creationId xmlns:a16="http://schemas.microsoft.com/office/drawing/2014/main" id="{E1AD77BB-4A4B-4CFF-959C-4540A03D2FDC}"/>
                </a:ext>
              </a:extLst>
            </p:cNvPr>
            <p:cNvSpPr>
              <a:spLocks/>
            </p:cNvSpPr>
            <p:nvPr/>
          </p:nvSpPr>
          <p:spPr bwMode="auto">
            <a:xfrm>
              <a:off x="-134" y="10088"/>
              <a:ext cx="632" cy="780"/>
            </a:xfrm>
            <a:custGeom>
              <a:avLst/>
              <a:gdLst>
                <a:gd name="T0" fmla="*/ 181 w 313"/>
                <a:gd name="T1" fmla="*/ 372 h 388"/>
                <a:gd name="T2" fmla="*/ 313 w 313"/>
                <a:gd name="T3" fmla="*/ 339 h 388"/>
                <a:gd name="T4" fmla="*/ 289 w 313"/>
                <a:gd name="T5" fmla="*/ 173 h 388"/>
                <a:gd name="T6" fmla="*/ 259 w 313"/>
                <a:gd name="T7" fmla="*/ 88 h 388"/>
                <a:gd name="T8" fmla="*/ 227 w 313"/>
                <a:gd name="T9" fmla="*/ 57 h 388"/>
                <a:gd name="T10" fmla="*/ 187 w 313"/>
                <a:gd name="T11" fmla="*/ 0 h 388"/>
                <a:gd name="T12" fmla="*/ 187 w 313"/>
                <a:gd name="T13" fmla="*/ 115 h 388"/>
                <a:gd name="T14" fmla="*/ 187 w 313"/>
                <a:gd name="T15" fmla="*/ 158 h 388"/>
                <a:gd name="T16" fmla="*/ 33 w 313"/>
                <a:gd name="T17" fmla="*/ 44 h 388"/>
                <a:gd name="T18" fmla="*/ 18 w 313"/>
                <a:gd name="T19" fmla="*/ 90 h 388"/>
                <a:gd name="T20" fmla="*/ 114 w 313"/>
                <a:gd name="T21" fmla="*/ 209 h 388"/>
                <a:gd name="T22" fmla="*/ 162 w 313"/>
                <a:gd name="T23" fmla="*/ 313 h 388"/>
                <a:gd name="T24" fmla="*/ 181 w 313"/>
                <a:gd name="T25" fmla="*/ 37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3" h="388">
                  <a:moveTo>
                    <a:pt x="181" y="372"/>
                  </a:moveTo>
                  <a:cubicBezTo>
                    <a:pt x="181" y="372"/>
                    <a:pt x="275" y="388"/>
                    <a:pt x="313" y="339"/>
                  </a:cubicBezTo>
                  <a:cubicBezTo>
                    <a:pt x="313" y="339"/>
                    <a:pt x="286" y="205"/>
                    <a:pt x="289" y="173"/>
                  </a:cubicBezTo>
                  <a:cubicBezTo>
                    <a:pt x="292" y="140"/>
                    <a:pt x="297" y="105"/>
                    <a:pt x="259" y="88"/>
                  </a:cubicBezTo>
                  <a:cubicBezTo>
                    <a:pt x="259" y="88"/>
                    <a:pt x="239" y="76"/>
                    <a:pt x="227" y="57"/>
                  </a:cubicBezTo>
                  <a:cubicBezTo>
                    <a:pt x="215" y="37"/>
                    <a:pt x="203" y="3"/>
                    <a:pt x="187" y="0"/>
                  </a:cubicBezTo>
                  <a:cubicBezTo>
                    <a:pt x="187" y="115"/>
                    <a:pt x="187" y="115"/>
                    <a:pt x="187" y="115"/>
                  </a:cubicBezTo>
                  <a:cubicBezTo>
                    <a:pt x="187" y="158"/>
                    <a:pt x="187" y="158"/>
                    <a:pt x="187" y="158"/>
                  </a:cubicBezTo>
                  <a:cubicBezTo>
                    <a:pt x="187" y="158"/>
                    <a:pt x="52" y="42"/>
                    <a:pt x="33" y="44"/>
                  </a:cubicBezTo>
                  <a:cubicBezTo>
                    <a:pt x="15" y="45"/>
                    <a:pt x="0" y="59"/>
                    <a:pt x="18" y="90"/>
                  </a:cubicBezTo>
                  <a:cubicBezTo>
                    <a:pt x="35" y="121"/>
                    <a:pt x="110" y="204"/>
                    <a:pt x="114" y="209"/>
                  </a:cubicBezTo>
                  <a:cubicBezTo>
                    <a:pt x="118" y="214"/>
                    <a:pt x="137" y="300"/>
                    <a:pt x="162" y="313"/>
                  </a:cubicBezTo>
                  <a:lnTo>
                    <a:pt x="181" y="372"/>
                  </a:lnTo>
                  <a:close/>
                </a:path>
              </a:pathLst>
            </a:custGeom>
            <a:solidFill>
              <a:srgbClr val="C00000"/>
            </a:solid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solidFill>
                  <a:srgbClr val="C00000"/>
                </a:solidFill>
                <a:highlight>
                  <a:srgbClr val="FFFF00"/>
                </a:highlight>
                <a:latin typeface="Trebuchet MS" panose="020B0603020202020204" pitchFamily="34" charset="0"/>
              </a:endParaRPr>
            </a:p>
          </p:txBody>
        </p:sp>
      </p:grpSp>
      <p:sp>
        <p:nvSpPr>
          <p:cNvPr id="242" name="Rectangle 174">
            <a:extLst>
              <a:ext uri="{FF2B5EF4-FFF2-40B4-BE49-F238E27FC236}">
                <a16:creationId xmlns:a16="http://schemas.microsoft.com/office/drawing/2014/main" id="{26A502EA-D64D-4737-8DC7-D96DD4977865}"/>
              </a:ext>
            </a:extLst>
          </p:cNvPr>
          <p:cNvSpPr/>
          <p:nvPr/>
        </p:nvSpPr>
        <p:spPr bwMode="auto">
          <a:xfrm>
            <a:off x="1086010" y="3357589"/>
            <a:ext cx="756000" cy="270515"/>
          </a:xfrm>
          <a:prstGeom prst="rect">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GB" sz="1000" b="0" i="0" u="none" strike="noStrike" cap="none" normalizeH="0" baseline="0" dirty="0">
              <a:ln>
                <a:noFill/>
              </a:ln>
              <a:solidFill>
                <a:srgbClr val="C00000"/>
              </a:solidFill>
              <a:effectLst/>
              <a:highlight>
                <a:srgbClr val="FFFF00"/>
              </a:highlight>
              <a:latin typeface="Trebuchet MS" panose="020B0603020202020204" pitchFamily="34" charset="0"/>
              <a:ea typeface="ヒラギノ角ゴ Pro W3" pitchFamily="-112" charset="-128"/>
              <a:cs typeface="ヒラギノ角ゴ Pro W3" pitchFamily="-112" charset="-128"/>
            </a:endParaRPr>
          </a:p>
        </p:txBody>
      </p:sp>
      <p:sp>
        <p:nvSpPr>
          <p:cNvPr id="243" name="Rectangle 175">
            <a:extLst>
              <a:ext uri="{FF2B5EF4-FFF2-40B4-BE49-F238E27FC236}">
                <a16:creationId xmlns:a16="http://schemas.microsoft.com/office/drawing/2014/main" id="{7FA1606D-ADF9-44DE-909E-7598A1BED3F2}"/>
              </a:ext>
            </a:extLst>
          </p:cNvPr>
          <p:cNvSpPr/>
          <p:nvPr/>
        </p:nvSpPr>
        <p:spPr bwMode="auto">
          <a:xfrm>
            <a:off x="459173" y="3940479"/>
            <a:ext cx="548497" cy="437512"/>
          </a:xfrm>
          <a:prstGeom prst="rect">
            <a:avLst/>
          </a:prstGeom>
          <a:solidFill>
            <a:srgbClr val="FFFFFF"/>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IN" sz="1000" b="0" i="0" u="none" strike="noStrike" cap="none" normalizeH="0" baseline="0" dirty="0">
              <a:ln>
                <a:noFill/>
              </a:ln>
              <a:solidFill>
                <a:srgbClr val="C00000"/>
              </a:solidFill>
              <a:effectLst/>
              <a:highlight>
                <a:srgbClr val="FFFF00"/>
              </a:highlight>
              <a:latin typeface="Trebuchet MS" panose="020B0603020202020204" pitchFamily="34" charset="0"/>
              <a:ea typeface="ヒラギノ角ゴ Pro W3" pitchFamily="-112" charset="-128"/>
              <a:cs typeface="ヒラギノ角ゴ Pro W3" pitchFamily="-112" charset="-128"/>
            </a:endParaRPr>
          </a:p>
        </p:txBody>
      </p:sp>
      <p:grpSp>
        <p:nvGrpSpPr>
          <p:cNvPr id="244" name="Group 176">
            <a:extLst>
              <a:ext uri="{FF2B5EF4-FFF2-40B4-BE49-F238E27FC236}">
                <a16:creationId xmlns:a16="http://schemas.microsoft.com/office/drawing/2014/main" id="{1768358E-F66B-4139-92B5-6C661464AAD1}"/>
              </a:ext>
            </a:extLst>
          </p:cNvPr>
          <p:cNvGrpSpPr/>
          <p:nvPr/>
        </p:nvGrpSpPr>
        <p:grpSpPr>
          <a:xfrm>
            <a:off x="558120" y="3939757"/>
            <a:ext cx="348553" cy="431034"/>
            <a:chOff x="4553953" y="1419263"/>
            <a:chExt cx="373147" cy="404229"/>
          </a:xfrm>
          <a:solidFill>
            <a:srgbClr val="C00000"/>
          </a:solidFill>
        </p:grpSpPr>
        <p:grpSp>
          <p:nvGrpSpPr>
            <p:cNvPr id="245" name="Group 196">
              <a:extLst>
                <a:ext uri="{FF2B5EF4-FFF2-40B4-BE49-F238E27FC236}">
                  <a16:creationId xmlns:a16="http://schemas.microsoft.com/office/drawing/2014/main" id="{91160EDB-24EF-40EB-9E23-A37B679AE1CC}"/>
                </a:ext>
              </a:extLst>
            </p:cNvPr>
            <p:cNvGrpSpPr/>
            <p:nvPr/>
          </p:nvGrpSpPr>
          <p:grpSpPr>
            <a:xfrm>
              <a:off x="4553953" y="1613188"/>
              <a:ext cx="373147" cy="210304"/>
              <a:chOff x="4995418" y="1644473"/>
              <a:chExt cx="346917" cy="195520"/>
            </a:xfrm>
            <a:grpFill/>
          </p:grpSpPr>
          <p:sp>
            <p:nvSpPr>
              <p:cNvPr id="252" name="Freeform 44">
                <a:extLst>
                  <a:ext uri="{FF2B5EF4-FFF2-40B4-BE49-F238E27FC236}">
                    <a16:creationId xmlns:a16="http://schemas.microsoft.com/office/drawing/2014/main" id="{3242E9E3-A217-4EAA-A233-25260C11FEDE}"/>
                  </a:ext>
                </a:extLst>
              </p:cNvPr>
              <p:cNvSpPr>
                <a:spLocks noEditPoints="1"/>
              </p:cNvSpPr>
              <p:nvPr/>
            </p:nvSpPr>
            <p:spPr bwMode="auto">
              <a:xfrm>
                <a:off x="4995418" y="1644473"/>
                <a:ext cx="346917" cy="195520"/>
              </a:xfrm>
              <a:custGeom>
                <a:avLst/>
                <a:gdLst>
                  <a:gd name="T0" fmla="*/ 1428 w 1552"/>
                  <a:gd name="T1" fmla="*/ 697 h 873"/>
                  <a:gd name="T2" fmla="*/ 1428 w 1552"/>
                  <a:gd name="T3" fmla="*/ 873 h 873"/>
                  <a:gd name="T4" fmla="*/ 1552 w 1552"/>
                  <a:gd name="T5" fmla="*/ 873 h 873"/>
                  <a:gd name="T6" fmla="*/ 1552 w 1552"/>
                  <a:gd name="T7" fmla="*/ 573 h 873"/>
                  <a:gd name="T8" fmla="*/ 124 w 1552"/>
                  <a:gd name="T9" fmla="*/ 573 h 873"/>
                  <a:gd name="T10" fmla="*/ 124 w 1552"/>
                  <a:gd name="T11" fmla="*/ 64 h 873"/>
                  <a:gd name="T12" fmla="*/ 106 w 1552"/>
                  <a:gd name="T13" fmla="*/ 20 h 873"/>
                  <a:gd name="T14" fmla="*/ 62 w 1552"/>
                  <a:gd name="T15" fmla="*/ 0 h 873"/>
                  <a:gd name="T16" fmla="*/ 18 w 1552"/>
                  <a:gd name="T17" fmla="*/ 20 h 873"/>
                  <a:gd name="T18" fmla="*/ 0 w 1552"/>
                  <a:gd name="T19" fmla="*/ 64 h 873"/>
                  <a:gd name="T20" fmla="*/ 0 w 1552"/>
                  <a:gd name="T21" fmla="*/ 873 h 873"/>
                  <a:gd name="T22" fmla="*/ 124 w 1552"/>
                  <a:gd name="T23" fmla="*/ 873 h 873"/>
                  <a:gd name="T24" fmla="*/ 124 w 1552"/>
                  <a:gd name="T25" fmla="*/ 697 h 873"/>
                  <a:gd name="T26" fmla="*/ 1428 w 1552"/>
                  <a:gd name="T27" fmla="*/ 697 h 873"/>
                  <a:gd name="T28" fmla="*/ 1428 w 1552"/>
                  <a:gd name="T29" fmla="*/ 697 h 873"/>
                  <a:gd name="T30" fmla="*/ 1428 w 1552"/>
                  <a:gd name="T31" fmla="*/ 697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52" h="873">
                    <a:moveTo>
                      <a:pt x="1428" y="697"/>
                    </a:moveTo>
                    <a:cubicBezTo>
                      <a:pt x="1428" y="873"/>
                      <a:pt x="1428" y="873"/>
                      <a:pt x="1428" y="873"/>
                    </a:cubicBezTo>
                    <a:cubicBezTo>
                      <a:pt x="1552" y="873"/>
                      <a:pt x="1552" y="873"/>
                      <a:pt x="1552" y="873"/>
                    </a:cubicBezTo>
                    <a:cubicBezTo>
                      <a:pt x="1552" y="573"/>
                      <a:pt x="1552" y="573"/>
                      <a:pt x="1552" y="573"/>
                    </a:cubicBezTo>
                    <a:cubicBezTo>
                      <a:pt x="124" y="573"/>
                      <a:pt x="124" y="573"/>
                      <a:pt x="124" y="573"/>
                    </a:cubicBezTo>
                    <a:cubicBezTo>
                      <a:pt x="124" y="64"/>
                      <a:pt x="124" y="64"/>
                      <a:pt x="124" y="64"/>
                    </a:cubicBezTo>
                    <a:cubicBezTo>
                      <a:pt x="124" y="48"/>
                      <a:pt x="118" y="33"/>
                      <a:pt x="106" y="20"/>
                    </a:cubicBezTo>
                    <a:cubicBezTo>
                      <a:pt x="94" y="7"/>
                      <a:pt x="79" y="0"/>
                      <a:pt x="62" y="0"/>
                    </a:cubicBezTo>
                    <a:cubicBezTo>
                      <a:pt x="45" y="0"/>
                      <a:pt x="30" y="7"/>
                      <a:pt x="18" y="20"/>
                    </a:cubicBezTo>
                    <a:cubicBezTo>
                      <a:pt x="6" y="33"/>
                      <a:pt x="0" y="48"/>
                      <a:pt x="0" y="64"/>
                    </a:cubicBezTo>
                    <a:cubicBezTo>
                      <a:pt x="0" y="873"/>
                      <a:pt x="0" y="873"/>
                      <a:pt x="0" y="873"/>
                    </a:cubicBezTo>
                    <a:cubicBezTo>
                      <a:pt x="124" y="873"/>
                      <a:pt x="124" y="873"/>
                      <a:pt x="124" y="873"/>
                    </a:cubicBezTo>
                    <a:cubicBezTo>
                      <a:pt x="124" y="697"/>
                      <a:pt x="124" y="697"/>
                      <a:pt x="124" y="697"/>
                    </a:cubicBezTo>
                    <a:lnTo>
                      <a:pt x="1428" y="697"/>
                    </a:lnTo>
                    <a:close/>
                    <a:moveTo>
                      <a:pt x="1428" y="697"/>
                    </a:moveTo>
                    <a:cubicBezTo>
                      <a:pt x="1428" y="697"/>
                      <a:pt x="1428" y="697"/>
                      <a:pt x="1428" y="6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srgbClr val="C00000"/>
                  </a:solidFill>
                  <a:effectLst/>
                  <a:highlight>
                    <a:srgbClr val="FFFF00"/>
                  </a:highlight>
                  <a:uLnTx/>
                  <a:uFillTx/>
                  <a:latin typeface="Trebuchet MS" panose="020B0603020202020204" pitchFamily="34" charset="0"/>
                </a:endParaRPr>
              </a:p>
            </p:txBody>
          </p:sp>
          <p:sp>
            <p:nvSpPr>
              <p:cNvPr id="253" name="Freeform 45">
                <a:extLst>
                  <a:ext uri="{FF2B5EF4-FFF2-40B4-BE49-F238E27FC236}">
                    <a16:creationId xmlns:a16="http://schemas.microsoft.com/office/drawing/2014/main" id="{A30CAB16-255D-4957-BEE5-031CFD8EC714}"/>
                  </a:ext>
                </a:extLst>
              </p:cNvPr>
              <p:cNvSpPr>
                <a:spLocks noEditPoints="1"/>
              </p:cNvSpPr>
              <p:nvPr/>
            </p:nvSpPr>
            <p:spPr bwMode="auto">
              <a:xfrm>
                <a:off x="5048191" y="1680809"/>
                <a:ext cx="51043" cy="51043"/>
              </a:xfrm>
              <a:custGeom>
                <a:avLst/>
                <a:gdLst>
                  <a:gd name="T0" fmla="*/ 114 w 230"/>
                  <a:gd name="T1" fmla="*/ 228 h 228"/>
                  <a:gd name="T2" fmla="*/ 195 w 230"/>
                  <a:gd name="T3" fmla="*/ 194 h 228"/>
                  <a:gd name="T4" fmla="*/ 230 w 230"/>
                  <a:gd name="T5" fmla="*/ 114 h 228"/>
                  <a:gd name="T6" fmla="*/ 195 w 230"/>
                  <a:gd name="T7" fmla="*/ 34 h 228"/>
                  <a:gd name="T8" fmla="*/ 114 w 230"/>
                  <a:gd name="T9" fmla="*/ 0 h 228"/>
                  <a:gd name="T10" fmla="*/ 33 w 230"/>
                  <a:gd name="T11" fmla="*/ 34 h 228"/>
                  <a:gd name="T12" fmla="*/ 0 w 230"/>
                  <a:gd name="T13" fmla="*/ 114 h 228"/>
                  <a:gd name="T14" fmla="*/ 33 w 230"/>
                  <a:gd name="T15" fmla="*/ 194 h 228"/>
                  <a:gd name="T16" fmla="*/ 114 w 230"/>
                  <a:gd name="T17" fmla="*/ 228 h 228"/>
                  <a:gd name="T18" fmla="*/ 114 w 230"/>
                  <a:gd name="T19" fmla="*/ 228 h 228"/>
                  <a:gd name="T20" fmla="*/ 114 w 230"/>
                  <a:gd name="T21"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0" h="228">
                    <a:moveTo>
                      <a:pt x="114" y="228"/>
                    </a:moveTo>
                    <a:cubicBezTo>
                      <a:pt x="145" y="228"/>
                      <a:pt x="172" y="217"/>
                      <a:pt x="195" y="194"/>
                    </a:cubicBezTo>
                    <a:cubicBezTo>
                      <a:pt x="219" y="172"/>
                      <a:pt x="230" y="145"/>
                      <a:pt x="230" y="114"/>
                    </a:cubicBezTo>
                    <a:cubicBezTo>
                      <a:pt x="230" y="83"/>
                      <a:pt x="219" y="56"/>
                      <a:pt x="195" y="34"/>
                    </a:cubicBezTo>
                    <a:cubicBezTo>
                      <a:pt x="172" y="12"/>
                      <a:pt x="145" y="0"/>
                      <a:pt x="114" y="0"/>
                    </a:cubicBezTo>
                    <a:cubicBezTo>
                      <a:pt x="82" y="0"/>
                      <a:pt x="56" y="12"/>
                      <a:pt x="33" y="34"/>
                    </a:cubicBezTo>
                    <a:cubicBezTo>
                      <a:pt x="11" y="56"/>
                      <a:pt x="0" y="83"/>
                      <a:pt x="0" y="114"/>
                    </a:cubicBezTo>
                    <a:cubicBezTo>
                      <a:pt x="0" y="145"/>
                      <a:pt x="11" y="172"/>
                      <a:pt x="33" y="194"/>
                    </a:cubicBezTo>
                    <a:cubicBezTo>
                      <a:pt x="56" y="217"/>
                      <a:pt x="82" y="228"/>
                      <a:pt x="114" y="228"/>
                    </a:cubicBezTo>
                    <a:close/>
                    <a:moveTo>
                      <a:pt x="114" y="228"/>
                    </a:moveTo>
                    <a:cubicBezTo>
                      <a:pt x="114" y="228"/>
                      <a:pt x="114" y="228"/>
                      <a:pt x="114" y="2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srgbClr val="C00000"/>
                  </a:solidFill>
                  <a:effectLst/>
                  <a:highlight>
                    <a:srgbClr val="FFFF00"/>
                  </a:highlight>
                  <a:uLnTx/>
                  <a:uFillTx/>
                  <a:latin typeface="Trebuchet MS" panose="020B0603020202020204" pitchFamily="34" charset="0"/>
                </a:endParaRPr>
              </a:p>
            </p:txBody>
          </p:sp>
          <p:sp>
            <p:nvSpPr>
              <p:cNvPr id="254" name="Freeform 46">
                <a:extLst>
                  <a:ext uri="{FF2B5EF4-FFF2-40B4-BE49-F238E27FC236}">
                    <a16:creationId xmlns:a16="http://schemas.microsoft.com/office/drawing/2014/main" id="{2985CB59-214C-49F0-A9C3-24F6C58877A0}"/>
                  </a:ext>
                </a:extLst>
              </p:cNvPr>
              <p:cNvSpPr>
                <a:spLocks noEditPoints="1"/>
              </p:cNvSpPr>
              <p:nvPr/>
            </p:nvSpPr>
            <p:spPr bwMode="auto">
              <a:xfrm>
                <a:off x="5055977" y="1724931"/>
                <a:ext cx="35470" cy="6921"/>
              </a:xfrm>
              <a:custGeom>
                <a:avLst/>
                <a:gdLst>
                  <a:gd name="T0" fmla="*/ 159 w 159"/>
                  <a:gd name="T1" fmla="*/ 0 h 32"/>
                  <a:gd name="T2" fmla="*/ 0 w 159"/>
                  <a:gd name="T3" fmla="*/ 0 h 32"/>
                  <a:gd name="T4" fmla="*/ 79 w 159"/>
                  <a:gd name="T5" fmla="*/ 32 h 32"/>
                  <a:gd name="T6" fmla="*/ 159 w 159"/>
                  <a:gd name="T7" fmla="*/ 0 h 32"/>
                  <a:gd name="T8" fmla="*/ 159 w 159"/>
                  <a:gd name="T9" fmla="*/ 0 h 32"/>
                  <a:gd name="T10" fmla="*/ 159 w 159"/>
                  <a:gd name="T11" fmla="*/ 0 h 32"/>
                </a:gdLst>
                <a:ahLst/>
                <a:cxnLst>
                  <a:cxn ang="0">
                    <a:pos x="T0" y="T1"/>
                  </a:cxn>
                  <a:cxn ang="0">
                    <a:pos x="T2" y="T3"/>
                  </a:cxn>
                  <a:cxn ang="0">
                    <a:pos x="T4" y="T5"/>
                  </a:cxn>
                  <a:cxn ang="0">
                    <a:pos x="T6" y="T7"/>
                  </a:cxn>
                  <a:cxn ang="0">
                    <a:pos x="T8" y="T9"/>
                  </a:cxn>
                  <a:cxn ang="0">
                    <a:pos x="T10" y="T11"/>
                  </a:cxn>
                </a:cxnLst>
                <a:rect l="0" t="0" r="r" b="b"/>
                <a:pathLst>
                  <a:path w="159" h="32">
                    <a:moveTo>
                      <a:pt x="159" y="0"/>
                    </a:moveTo>
                    <a:cubicBezTo>
                      <a:pt x="0" y="0"/>
                      <a:pt x="0" y="0"/>
                      <a:pt x="0" y="0"/>
                    </a:cubicBezTo>
                    <a:cubicBezTo>
                      <a:pt x="22" y="21"/>
                      <a:pt x="48" y="32"/>
                      <a:pt x="79" y="32"/>
                    </a:cubicBezTo>
                    <a:cubicBezTo>
                      <a:pt x="109" y="32"/>
                      <a:pt x="136" y="21"/>
                      <a:pt x="159" y="0"/>
                    </a:cubicBezTo>
                    <a:close/>
                    <a:moveTo>
                      <a:pt x="159" y="0"/>
                    </a:moveTo>
                    <a:cubicBezTo>
                      <a:pt x="159" y="0"/>
                      <a:pt x="159" y="0"/>
                      <a:pt x="15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srgbClr val="C00000"/>
                  </a:solidFill>
                  <a:effectLst/>
                  <a:highlight>
                    <a:srgbClr val="FFFF00"/>
                  </a:highlight>
                  <a:uLnTx/>
                  <a:uFillTx/>
                  <a:latin typeface="Trebuchet MS" panose="020B0603020202020204" pitchFamily="34" charset="0"/>
                </a:endParaRPr>
              </a:p>
            </p:txBody>
          </p:sp>
          <p:sp>
            <p:nvSpPr>
              <p:cNvPr id="255" name="Freeform 47">
                <a:extLst>
                  <a:ext uri="{FF2B5EF4-FFF2-40B4-BE49-F238E27FC236}">
                    <a16:creationId xmlns:a16="http://schemas.microsoft.com/office/drawing/2014/main" id="{56149F25-9370-4C0C-9BEC-BF4DD346B03D}"/>
                  </a:ext>
                </a:extLst>
              </p:cNvPr>
              <p:cNvSpPr>
                <a:spLocks noEditPoints="1"/>
              </p:cNvSpPr>
              <p:nvPr/>
            </p:nvSpPr>
            <p:spPr bwMode="auto">
              <a:xfrm>
                <a:off x="5038674" y="1684269"/>
                <a:ext cx="302795" cy="73536"/>
              </a:xfrm>
              <a:custGeom>
                <a:avLst/>
                <a:gdLst>
                  <a:gd name="T0" fmla="*/ 1329 w 1355"/>
                  <a:gd name="T1" fmla="*/ 117 h 327"/>
                  <a:gd name="T2" fmla="*/ 1264 w 1355"/>
                  <a:gd name="T3" fmla="*/ 88 h 327"/>
                  <a:gd name="T4" fmla="*/ 364 w 1355"/>
                  <a:gd name="T5" fmla="*/ 0 h 327"/>
                  <a:gd name="T6" fmla="*/ 358 w 1355"/>
                  <a:gd name="T7" fmla="*/ 0 h 327"/>
                  <a:gd name="T8" fmla="*/ 317 w 1355"/>
                  <a:gd name="T9" fmla="*/ 17 h 327"/>
                  <a:gd name="T10" fmla="*/ 300 w 1355"/>
                  <a:gd name="T11" fmla="*/ 58 h 327"/>
                  <a:gd name="T12" fmla="*/ 300 w 1355"/>
                  <a:gd name="T13" fmla="*/ 213 h 327"/>
                  <a:gd name="T14" fmla="*/ 155 w 1355"/>
                  <a:gd name="T15" fmla="*/ 238 h 327"/>
                  <a:gd name="T16" fmla="*/ 55 w 1355"/>
                  <a:gd name="T17" fmla="*/ 197 h 327"/>
                  <a:gd name="T18" fmla="*/ 42 w 1355"/>
                  <a:gd name="T19" fmla="*/ 182 h 327"/>
                  <a:gd name="T20" fmla="*/ 0 w 1355"/>
                  <a:gd name="T21" fmla="*/ 240 h 327"/>
                  <a:gd name="T22" fmla="*/ 0 w 1355"/>
                  <a:gd name="T23" fmla="*/ 267 h 327"/>
                  <a:gd name="T24" fmla="*/ 61 w 1355"/>
                  <a:gd name="T25" fmla="*/ 327 h 327"/>
                  <a:gd name="T26" fmla="*/ 1355 w 1355"/>
                  <a:gd name="T27" fmla="*/ 327 h 327"/>
                  <a:gd name="T28" fmla="*/ 1355 w 1355"/>
                  <a:gd name="T29" fmla="*/ 176 h 327"/>
                  <a:gd name="T30" fmla="*/ 1329 w 1355"/>
                  <a:gd name="T31" fmla="*/ 117 h 327"/>
                  <a:gd name="T32" fmla="*/ 1329 w 1355"/>
                  <a:gd name="T33" fmla="*/ 117 h 327"/>
                  <a:gd name="T34" fmla="*/ 1329 w 1355"/>
                  <a:gd name="T35" fmla="*/ 117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55" h="327">
                    <a:moveTo>
                      <a:pt x="1329" y="117"/>
                    </a:moveTo>
                    <a:cubicBezTo>
                      <a:pt x="1312" y="102"/>
                      <a:pt x="1290" y="92"/>
                      <a:pt x="1264" y="88"/>
                    </a:cubicBezTo>
                    <a:cubicBezTo>
                      <a:pt x="364" y="0"/>
                      <a:pt x="364" y="0"/>
                      <a:pt x="364" y="0"/>
                    </a:cubicBezTo>
                    <a:cubicBezTo>
                      <a:pt x="358" y="0"/>
                      <a:pt x="358" y="0"/>
                      <a:pt x="358" y="0"/>
                    </a:cubicBezTo>
                    <a:cubicBezTo>
                      <a:pt x="342" y="0"/>
                      <a:pt x="328" y="6"/>
                      <a:pt x="317" y="17"/>
                    </a:cubicBezTo>
                    <a:cubicBezTo>
                      <a:pt x="306" y="28"/>
                      <a:pt x="300" y="42"/>
                      <a:pt x="300" y="58"/>
                    </a:cubicBezTo>
                    <a:cubicBezTo>
                      <a:pt x="300" y="213"/>
                      <a:pt x="300" y="213"/>
                      <a:pt x="300" y="213"/>
                    </a:cubicBezTo>
                    <a:cubicBezTo>
                      <a:pt x="294" y="200"/>
                      <a:pt x="193" y="238"/>
                      <a:pt x="155" y="238"/>
                    </a:cubicBezTo>
                    <a:cubicBezTo>
                      <a:pt x="116" y="238"/>
                      <a:pt x="82" y="224"/>
                      <a:pt x="55" y="197"/>
                    </a:cubicBezTo>
                    <a:cubicBezTo>
                      <a:pt x="50" y="192"/>
                      <a:pt x="46" y="187"/>
                      <a:pt x="42" y="182"/>
                    </a:cubicBezTo>
                    <a:cubicBezTo>
                      <a:pt x="18" y="190"/>
                      <a:pt x="0" y="213"/>
                      <a:pt x="0" y="240"/>
                    </a:cubicBezTo>
                    <a:cubicBezTo>
                      <a:pt x="0" y="267"/>
                      <a:pt x="0" y="267"/>
                      <a:pt x="0" y="267"/>
                    </a:cubicBezTo>
                    <a:cubicBezTo>
                      <a:pt x="0" y="300"/>
                      <a:pt x="27" y="327"/>
                      <a:pt x="61" y="327"/>
                    </a:cubicBezTo>
                    <a:cubicBezTo>
                      <a:pt x="1355" y="327"/>
                      <a:pt x="1355" y="327"/>
                      <a:pt x="1355" y="327"/>
                    </a:cubicBezTo>
                    <a:cubicBezTo>
                      <a:pt x="1355" y="176"/>
                      <a:pt x="1355" y="176"/>
                      <a:pt x="1355" y="176"/>
                    </a:cubicBezTo>
                    <a:cubicBezTo>
                      <a:pt x="1355" y="152"/>
                      <a:pt x="1346" y="132"/>
                      <a:pt x="1329" y="117"/>
                    </a:cubicBezTo>
                    <a:close/>
                    <a:moveTo>
                      <a:pt x="1329" y="117"/>
                    </a:moveTo>
                    <a:cubicBezTo>
                      <a:pt x="1329" y="117"/>
                      <a:pt x="1329" y="117"/>
                      <a:pt x="1329" y="1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srgbClr val="C00000"/>
                  </a:solidFill>
                  <a:effectLst/>
                  <a:highlight>
                    <a:srgbClr val="FFFF00"/>
                  </a:highlight>
                  <a:uLnTx/>
                  <a:uFillTx/>
                  <a:latin typeface="Trebuchet MS" panose="020B0603020202020204" pitchFamily="34" charset="0"/>
                </a:endParaRPr>
              </a:p>
            </p:txBody>
          </p:sp>
        </p:grpSp>
        <p:grpSp>
          <p:nvGrpSpPr>
            <p:cNvPr id="246" name="Group 17">
              <a:extLst>
                <a:ext uri="{FF2B5EF4-FFF2-40B4-BE49-F238E27FC236}">
                  <a16:creationId xmlns:a16="http://schemas.microsoft.com/office/drawing/2014/main" id="{6B76A273-43A7-47F1-B7D6-CB038E080A3E}"/>
                </a:ext>
              </a:extLst>
            </p:cNvPr>
            <p:cNvGrpSpPr>
              <a:grpSpLocks noChangeAspect="1"/>
            </p:cNvGrpSpPr>
            <p:nvPr/>
          </p:nvGrpSpPr>
          <p:grpSpPr bwMode="auto">
            <a:xfrm>
              <a:off x="4689141" y="1419263"/>
              <a:ext cx="237025" cy="184207"/>
              <a:chOff x="-1538" y="1573"/>
              <a:chExt cx="4685" cy="3641"/>
            </a:xfrm>
            <a:grpFill/>
          </p:grpSpPr>
          <p:sp>
            <p:nvSpPr>
              <p:cNvPr id="247" name="Freeform 18">
                <a:extLst>
                  <a:ext uri="{FF2B5EF4-FFF2-40B4-BE49-F238E27FC236}">
                    <a16:creationId xmlns:a16="http://schemas.microsoft.com/office/drawing/2014/main" id="{914B7FE9-A308-4484-9C0D-06D018F1B79E}"/>
                  </a:ext>
                </a:extLst>
              </p:cNvPr>
              <p:cNvSpPr>
                <a:spLocks/>
              </p:cNvSpPr>
              <p:nvPr/>
            </p:nvSpPr>
            <p:spPr bwMode="auto">
              <a:xfrm>
                <a:off x="-1538" y="1573"/>
                <a:ext cx="3605" cy="3521"/>
              </a:xfrm>
              <a:custGeom>
                <a:avLst/>
                <a:gdLst>
                  <a:gd name="T0" fmla="*/ 1318 w 2569"/>
                  <a:gd name="T1" fmla="*/ 2155 h 2511"/>
                  <a:gd name="T2" fmla="*/ 1510 w 2569"/>
                  <a:gd name="T3" fmla="*/ 2309 h 2511"/>
                  <a:gd name="T4" fmla="*/ 2569 w 2569"/>
                  <a:gd name="T5" fmla="*/ 1731 h 2511"/>
                  <a:gd name="T6" fmla="*/ 837 w 2569"/>
                  <a:gd name="T7" fmla="*/ 0 h 2511"/>
                  <a:gd name="T8" fmla="*/ 673 w 2569"/>
                  <a:gd name="T9" fmla="*/ 1991 h 2511"/>
                  <a:gd name="T10" fmla="*/ 1318 w 2569"/>
                  <a:gd name="T11" fmla="*/ 2155 h 2511"/>
                </a:gdLst>
                <a:ahLst/>
                <a:cxnLst>
                  <a:cxn ang="0">
                    <a:pos x="T0" y="T1"/>
                  </a:cxn>
                  <a:cxn ang="0">
                    <a:pos x="T2" y="T3"/>
                  </a:cxn>
                  <a:cxn ang="0">
                    <a:pos x="T4" y="T5"/>
                  </a:cxn>
                  <a:cxn ang="0">
                    <a:pos x="T6" y="T7"/>
                  </a:cxn>
                  <a:cxn ang="0">
                    <a:pos x="T8" y="T9"/>
                  </a:cxn>
                  <a:cxn ang="0">
                    <a:pos x="T10" y="T11"/>
                  </a:cxn>
                </a:cxnLst>
                <a:rect l="0" t="0" r="r" b="b"/>
                <a:pathLst>
                  <a:path w="2569" h="2511">
                    <a:moveTo>
                      <a:pt x="1318" y="2155"/>
                    </a:moveTo>
                    <a:cubicBezTo>
                      <a:pt x="1395" y="2184"/>
                      <a:pt x="1462" y="2241"/>
                      <a:pt x="1510" y="2309"/>
                    </a:cubicBezTo>
                    <a:cubicBezTo>
                      <a:pt x="1943" y="2309"/>
                      <a:pt x="2347" y="2068"/>
                      <a:pt x="2569" y="1731"/>
                    </a:cubicBezTo>
                    <a:cubicBezTo>
                      <a:pt x="1462" y="2511"/>
                      <a:pt x="0" y="1270"/>
                      <a:pt x="837" y="0"/>
                    </a:cubicBezTo>
                    <a:cubicBezTo>
                      <a:pt x="144" y="490"/>
                      <a:pt x="57" y="1443"/>
                      <a:pt x="673" y="1991"/>
                    </a:cubicBezTo>
                    <a:cubicBezTo>
                      <a:pt x="885" y="1857"/>
                      <a:pt x="1183" y="1924"/>
                      <a:pt x="1318" y="21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C00000"/>
                  </a:solidFill>
                  <a:highlight>
                    <a:srgbClr val="FFFF00"/>
                  </a:highlight>
                  <a:latin typeface="Trebuchet MS" panose="020B0603020202020204" pitchFamily="34" charset="0"/>
                </a:endParaRPr>
              </a:p>
            </p:txBody>
          </p:sp>
          <p:sp>
            <p:nvSpPr>
              <p:cNvPr id="248" name="Freeform 19">
                <a:extLst>
                  <a:ext uri="{FF2B5EF4-FFF2-40B4-BE49-F238E27FC236}">
                    <a16:creationId xmlns:a16="http://schemas.microsoft.com/office/drawing/2014/main" id="{70885100-FCA1-4C8E-80C9-8C443CB3698D}"/>
                  </a:ext>
                </a:extLst>
              </p:cNvPr>
              <p:cNvSpPr>
                <a:spLocks/>
              </p:cNvSpPr>
              <p:nvPr/>
            </p:nvSpPr>
            <p:spPr bwMode="auto">
              <a:xfrm>
                <a:off x="692" y="1803"/>
                <a:ext cx="810" cy="809"/>
              </a:xfrm>
              <a:custGeom>
                <a:avLst/>
                <a:gdLst>
                  <a:gd name="T0" fmla="*/ 499 w 810"/>
                  <a:gd name="T1" fmla="*/ 269 h 809"/>
                  <a:gd name="T2" fmla="*/ 405 w 810"/>
                  <a:gd name="T3" fmla="*/ 0 h 809"/>
                  <a:gd name="T4" fmla="*/ 310 w 810"/>
                  <a:gd name="T5" fmla="*/ 269 h 809"/>
                  <a:gd name="T6" fmla="*/ 0 w 810"/>
                  <a:gd name="T7" fmla="*/ 269 h 809"/>
                  <a:gd name="T8" fmla="*/ 230 w 810"/>
                  <a:gd name="T9" fmla="*/ 485 h 809"/>
                  <a:gd name="T10" fmla="*/ 135 w 810"/>
                  <a:gd name="T11" fmla="*/ 809 h 809"/>
                  <a:gd name="T12" fmla="*/ 405 w 810"/>
                  <a:gd name="T13" fmla="*/ 621 h 809"/>
                  <a:gd name="T14" fmla="*/ 675 w 810"/>
                  <a:gd name="T15" fmla="*/ 809 h 809"/>
                  <a:gd name="T16" fmla="*/ 581 w 810"/>
                  <a:gd name="T17" fmla="*/ 472 h 809"/>
                  <a:gd name="T18" fmla="*/ 810 w 810"/>
                  <a:gd name="T19" fmla="*/ 269 h 809"/>
                  <a:gd name="T20" fmla="*/ 499 w 810"/>
                  <a:gd name="T21" fmla="*/ 269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0" h="809">
                    <a:moveTo>
                      <a:pt x="499" y="269"/>
                    </a:moveTo>
                    <a:lnTo>
                      <a:pt x="405" y="0"/>
                    </a:lnTo>
                    <a:lnTo>
                      <a:pt x="310" y="269"/>
                    </a:lnTo>
                    <a:lnTo>
                      <a:pt x="0" y="269"/>
                    </a:lnTo>
                    <a:lnTo>
                      <a:pt x="230" y="485"/>
                    </a:lnTo>
                    <a:lnTo>
                      <a:pt x="135" y="809"/>
                    </a:lnTo>
                    <a:lnTo>
                      <a:pt x="405" y="621"/>
                    </a:lnTo>
                    <a:lnTo>
                      <a:pt x="675" y="809"/>
                    </a:lnTo>
                    <a:lnTo>
                      <a:pt x="581" y="472"/>
                    </a:lnTo>
                    <a:lnTo>
                      <a:pt x="810" y="269"/>
                    </a:lnTo>
                    <a:lnTo>
                      <a:pt x="499" y="2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C00000"/>
                  </a:solidFill>
                  <a:highlight>
                    <a:srgbClr val="FFFF00"/>
                  </a:highlight>
                  <a:latin typeface="Trebuchet MS" panose="020B0603020202020204" pitchFamily="34" charset="0"/>
                </a:endParaRPr>
              </a:p>
            </p:txBody>
          </p:sp>
          <p:sp>
            <p:nvSpPr>
              <p:cNvPr id="249" name="Freeform 20">
                <a:extLst>
                  <a:ext uri="{FF2B5EF4-FFF2-40B4-BE49-F238E27FC236}">
                    <a16:creationId xmlns:a16="http://schemas.microsoft.com/office/drawing/2014/main" id="{961AE94C-78AE-47A8-98A9-21AE9AE7BCA6}"/>
                  </a:ext>
                </a:extLst>
              </p:cNvPr>
              <p:cNvSpPr>
                <a:spLocks/>
              </p:cNvSpPr>
              <p:nvPr/>
            </p:nvSpPr>
            <p:spPr bwMode="auto">
              <a:xfrm>
                <a:off x="-31" y="2856"/>
                <a:ext cx="406" cy="404"/>
              </a:xfrm>
              <a:custGeom>
                <a:avLst/>
                <a:gdLst>
                  <a:gd name="T0" fmla="*/ 257 w 406"/>
                  <a:gd name="T1" fmla="*/ 134 h 404"/>
                  <a:gd name="T2" fmla="*/ 204 w 406"/>
                  <a:gd name="T3" fmla="*/ 0 h 404"/>
                  <a:gd name="T4" fmla="*/ 149 w 406"/>
                  <a:gd name="T5" fmla="*/ 134 h 404"/>
                  <a:gd name="T6" fmla="*/ 0 w 406"/>
                  <a:gd name="T7" fmla="*/ 134 h 404"/>
                  <a:gd name="T8" fmla="*/ 108 w 406"/>
                  <a:gd name="T9" fmla="*/ 242 h 404"/>
                  <a:gd name="T10" fmla="*/ 67 w 406"/>
                  <a:gd name="T11" fmla="*/ 404 h 404"/>
                  <a:gd name="T12" fmla="*/ 204 w 406"/>
                  <a:gd name="T13" fmla="*/ 310 h 404"/>
                  <a:gd name="T14" fmla="*/ 338 w 406"/>
                  <a:gd name="T15" fmla="*/ 404 h 404"/>
                  <a:gd name="T16" fmla="*/ 284 w 406"/>
                  <a:gd name="T17" fmla="*/ 228 h 404"/>
                  <a:gd name="T18" fmla="*/ 406 w 406"/>
                  <a:gd name="T19" fmla="*/ 134 h 404"/>
                  <a:gd name="T20" fmla="*/ 257 w 406"/>
                  <a:gd name="T21" fmla="*/ 13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6" h="404">
                    <a:moveTo>
                      <a:pt x="257" y="134"/>
                    </a:moveTo>
                    <a:lnTo>
                      <a:pt x="204" y="0"/>
                    </a:lnTo>
                    <a:lnTo>
                      <a:pt x="149" y="134"/>
                    </a:lnTo>
                    <a:lnTo>
                      <a:pt x="0" y="134"/>
                    </a:lnTo>
                    <a:lnTo>
                      <a:pt x="108" y="242"/>
                    </a:lnTo>
                    <a:lnTo>
                      <a:pt x="67" y="404"/>
                    </a:lnTo>
                    <a:lnTo>
                      <a:pt x="204" y="310"/>
                    </a:lnTo>
                    <a:lnTo>
                      <a:pt x="338" y="404"/>
                    </a:lnTo>
                    <a:lnTo>
                      <a:pt x="284" y="228"/>
                    </a:lnTo>
                    <a:lnTo>
                      <a:pt x="406" y="134"/>
                    </a:lnTo>
                    <a:lnTo>
                      <a:pt x="257"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C00000"/>
                  </a:solidFill>
                  <a:highlight>
                    <a:srgbClr val="FFFF00"/>
                  </a:highlight>
                  <a:latin typeface="Trebuchet MS" panose="020B0603020202020204" pitchFamily="34" charset="0"/>
                </a:endParaRPr>
              </a:p>
            </p:txBody>
          </p:sp>
          <p:sp>
            <p:nvSpPr>
              <p:cNvPr id="250" name="Freeform 21">
                <a:extLst>
                  <a:ext uri="{FF2B5EF4-FFF2-40B4-BE49-F238E27FC236}">
                    <a16:creationId xmlns:a16="http://schemas.microsoft.com/office/drawing/2014/main" id="{03095A03-6DC2-4CA9-AEF8-AB9F94AD8B52}"/>
                  </a:ext>
                </a:extLst>
              </p:cNvPr>
              <p:cNvSpPr>
                <a:spLocks/>
              </p:cNvSpPr>
              <p:nvPr/>
            </p:nvSpPr>
            <p:spPr bwMode="auto">
              <a:xfrm>
                <a:off x="1662" y="2422"/>
                <a:ext cx="1485" cy="769"/>
              </a:xfrm>
              <a:custGeom>
                <a:avLst/>
                <a:gdLst>
                  <a:gd name="T0" fmla="*/ 828 w 1058"/>
                  <a:gd name="T1" fmla="*/ 269 h 548"/>
                  <a:gd name="T2" fmla="*/ 289 w 1058"/>
                  <a:gd name="T3" fmla="*/ 260 h 548"/>
                  <a:gd name="T4" fmla="*/ 0 w 1058"/>
                  <a:gd name="T5" fmla="*/ 548 h 548"/>
                  <a:gd name="T6" fmla="*/ 0 w 1058"/>
                  <a:gd name="T7" fmla="*/ 548 h 548"/>
                  <a:gd name="T8" fmla="*/ 1058 w 1058"/>
                  <a:gd name="T9" fmla="*/ 548 h 548"/>
                  <a:gd name="T10" fmla="*/ 1058 w 1058"/>
                  <a:gd name="T11" fmla="*/ 548 h 548"/>
                  <a:gd name="T12" fmla="*/ 828 w 1058"/>
                  <a:gd name="T13" fmla="*/ 269 h 548"/>
                </a:gdLst>
                <a:ahLst/>
                <a:cxnLst>
                  <a:cxn ang="0">
                    <a:pos x="T0" y="T1"/>
                  </a:cxn>
                  <a:cxn ang="0">
                    <a:pos x="T2" y="T3"/>
                  </a:cxn>
                  <a:cxn ang="0">
                    <a:pos x="T4" y="T5"/>
                  </a:cxn>
                  <a:cxn ang="0">
                    <a:pos x="T6" y="T7"/>
                  </a:cxn>
                  <a:cxn ang="0">
                    <a:pos x="T8" y="T9"/>
                  </a:cxn>
                  <a:cxn ang="0">
                    <a:pos x="T10" y="T11"/>
                  </a:cxn>
                  <a:cxn ang="0">
                    <a:pos x="T12" y="T13"/>
                  </a:cxn>
                </a:cxnLst>
                <a:rect l="0" t="0" r="r" b="b"/>
                <a:pathLst>
                  <a:path w="1058" h="548">
                    <a:moveTo>
                      <a:pt x="828" y="269"/>
                    </a:moveTo>
                    <a:cubicBezTo>
                      <a:pt x="741" y="9"/>
                      <a:pt x="375" y="0"/>
                      <a:pt x="289" y="260"/>
                    </a:cubicBezTo>
                    <a:cubicBezTo>
                      <a:pt x="135" y="260"/>
                      <a:pt x="0" y="385"/>
                      <a:pt x="0" y="548"/>
                    </a:cubicBezTo>
                    <a:cubicBezTo>
                      <a:pt x="0" y="548"/>
                      <a:pt x="0" y="548"/>
                      <a:pt x="0" y="548"/>
                    </a:cubicBezTo>
                    <a:cubicBezTo>
                      <a:pt x="1058" y="548"/>
                      <a:pt x="1058" y="548"/>
                      <a:pt x="1058" y="548"/>
                    </a:cubicBezTo>
                    <a:cubicBezTo>
                      <a:pt x="1058" y="548"/>
                      <a:pt x="1058" y="548"/>
                      <a:pt x="1058" y="548"/>
                    </a:cubicBezTo>
                    <a:cubicBezTo>
                      <a:pt x="1058" y="404"/>
                      <a:pt x="953" y="288"/>
                      <a:pt x="828" y="2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C00000"/>
                  </a:solidFill>
                  <a:highlight>
                    <a:srgbClr val="FFFF00"/>
                  </a:highlight>
                  <a:latin typeface="Trebuchet MS" panose="020B0603020202020204" pitchFamily="34" charset="0"/>
                </a:endParaRPr>
              </a:p>
            </p:txBody>
          </p:sp>
          <p:sp>
            <p:nvSpPr>
              <p:cNvPr id="251" name="Freeform 22">
                <a:extLst>
                  <a:ext uri="{FF2B5EF4-FFF2-40B4-BE49-F238E27FC236}">
                    <a16:creationId xmlns:a16="http://schemas.microsoft.com/office/drawing/2014/main" id="{C54EEEFB-1488-4EED-AFF1-79E147A30D92}"/>
                  </a:ext>
                </a:extLst>
              </p:cNvPr>
              <p:cNvSpPr>
                <a:spLocks/>
              </p:cNvSpPr>
              <p:nvPr/>
            </p:nvSpPr>
            <p:spPr bwMode="auto">
              <a:xfrm>
                <a:off x="-1039" y="4446"/>
                <a:ext cx="1485" cy="768"/>
              </a:xfrm>
              <a:custGeom>
                <a:avLst/>
                <a:gdLst>
                  <a:gd name="T0" fmla="*/ 1058 w 1058"/>
                  <a:gd name="T1" fmla="*/ 548 h 548"/>
                  <a:gd name="T2" fmla="*/ 827 w 1058"/>
                  <a:gd name="T3" fmla="*/ 269 h 548"/>
                  <a:gd name="T4" fmla="*/ 288 w 1058"/>
                  <a:gd name="T5" fmla="*/ 260 h 548"/>
                  <a:gd name="T6" fmla="*/ 0 w 1058"/>
                  <a:gd name="T7" fmla="*/ 548 h 548"/>
                  <a:gd name="T8" fmla="*/ 0 w 1058"/>
                  <a:gd name="T9" fmla="*/ 548 h 548"/>
                  <a:gd name="T10" fmla="*/ 1058 w 1058"/>
                  <a:gd name="T11" fmla="*/ 548 h 548"/>
                </a:gdLst>
                <a:ahLst/>
                <a:cxnLst>
                  <a:cxn ang="0">
                    <a:pos x="T0" y="T1"/>
                  </a:cxn>
                  <a:cxn ang="0">
                    <a:pos x="T2" y="T3"/>
                  </a:cxn>
                  <a:cxn ang="0">
                    <a:pos x="T4" y="T5"/>
                  </a:cxn>
                  <a:cxn ang="0">
                    <a:pos x="T6" y="T7"/>
                  </a:cxn>
                  <a:cxn ang="0">
                    <a:pos x="T8" y="T9"/>
                  </a:cxn>
                  <a:cxn ang="0">
                    <a:pos x="T10" y="T11"/>
                  </a:cxn>
                </a:cxnLst>
                <a:rect l="0" t="0" r="r" b="b"/>
                <a:pathLst>
                  <a:path w="1058" h="548">
                    <a:moveTo>
                      <a:pt x="1058" y="548"/>
                    </a:moveTo>
                    <a:cubicBezTo>
                      <a:pt x="1058" y="404"/>
                      <a:pt x="962" y="289"/>
                      <a:pt x="827" y="269"/>
                    </a:cubicBezTo>
                    <a:cubicBezTo>
                      <a:pt x="741" y="10"/>
                      <a:pt x="375" y="0"/>
                      <a:pt x="288" y="260"/>
                    </a:cubicBezTo>
                    <a:cubicBezTo>
                      <a:pt x="134" y="260"/>
                      <a:pt x="0" y="385"/>
                      <a:pt x="0" y="548"/>
                    </a:cubicBezTo>
                    <a:cubicBezTo>
                      <a:pt x="0" y="548"/>
                      <a:pt x="0" y="548"/>
                      <a:pt x="0" y="548"/>
                    </a:cubicBezTo>
                    <a:cubicBezTo>
                      <a:pt x="1058" y="548"/>
                      <a:pt x="1058" y="548"/>
                      <a:pt x="1058" y="5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C00000"/>
                  </a:solidFill>
                  <a:highlight>
                    <a:srgbClr val="FFFF00"/>
                  </a:highlight>
                  <a:latin typeface="Trebuchet MS" panose="020B0603020202020204" pitchFamily="34" charset="0"/>
                </a:endParaRPr>
              </a:p>
            </p:txBody>
          </p:sp>
        </p:grpSp>
      </p:grpSp>
      <p:sp>
        <p:nvSpPr>
          <p:cNvPr id="256" name="Rectangle 177">
            <a:extLst>
              <a:ext uri="{FF2B5EF4-FFF2-40B4-BE49-F238E27FC236}">
                <a16:creationId xmlns:a16="http://schemas.microsoft.com/office/drawing/2014/main" id="{406F4B81-38A0-4366-B5AF-65BBE0D0D942}"/>
              </a:ext>
            </a:extLst>
          </p:cNvPr>
          <p:cNvSpPr/>
          <p:nvPr/>
        </p:nvSpPr>
        <p:spPr bwMode="auto">
          <a:xfrm>
            <a:off x="1079437" y="4023976"/>
            <a:ext cx="1620000" cy="270515"/>
          </a:xfrm>
          <a:prstGeom prst="rect">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GB" sz="1000" b="0" i="0" u="none" strike="noStrike" cap="none" normalizeH="0" baseline="0" dirty="0">
              <a:ln>
                <a:noFill/>
              </a:ln>
              <a:solidFill>
                <a:srgbClr val="C00000"/>
              </a:solidFill>
              <a:effectLst/>
              <a:highlight>
                <a:srgbClr val="FFFF00"/>
              </a:highlight>
              <a:latin typeface="Trebuchet MS" panose="020B0603020202020204" pitchFamily="34" charset="0"/>
              <a:ea typeface="ヒラギノ角ゴ Pro W3" pitchFamily="-112" charset="-128"/>
              <a:cs typeface="ヒラギノ角ゴ Pro W3" pitchFamily="-112" charset="-128"/>
            </a:endParaRPr>
          </a:p>
        </p:txBody>
      </p:sp>
      <p:sp>
        <p:nvSpPr>
          <p:cNvPr id="257" name="Rectangle 12">
            <a:extLst>
              <a:ext uri="{FF2B5EF4-FFF2-40B4-BE49-F238E27FC236}">
                <a16:creationId xmlns:a16="http://schemas.microsoft.com/office/drawing/2014/main" id="{BCAC9E05-1F77-4458-A099-31E2F17E2E80}"/>
              </a:ext>
            </a:extLst>
          </p:cNvPr>
          <p:cNvSpPr>
            <a:spLocks noChangeArrowheads="1"/>
          </p:cNvSpPr>
          <p:nvPr/>
        </p:nvSpPr>
        <p:spPr bwMode="auto">
          <a:xfrm>
            <a:off x="1133745" y="4051511"/>
            <a:ext cx="59150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marL="457200" eaLnBrk="0" hangingPunct="0">
              <a:defRPr>
                <a:solidFill>
                  <a:schemeClr val="tx1"/>
                </a:solidFill>
                <a:latin typeface="Arial" panose="020B0604020202020204" pitchFamily="34" charset="0"/>
              </a:defRPr>
            </a:lvl2pPr>
            <a:lvl3pPr marL="914400" eaLnBrk="0" hangingPunct="0">
              <a:defRPr>
                <a:solidFill>
                  <a:schemeClr val="tx1"/>
                </a:solidFill>
                <a:latin typeface="Arial" panose="020B0604020202020204" pitchFamily="34" charset="0"/>
              </a:defRPr>
            </a:lvl3pPr>
            <a:lvl4pPr marL="1371600" eaLnBrk="0" hangingPunct="0">
              <a:defRPr>
                <a:solidFill>
                  <a:schemeClr val="tx1"/>
                </a:solidFill>
                <a:latin typeface="Arial" panose="020B0604020202020204" pitchFamily="34" charset="0"/>
              </a:defRPr>
            </a:lvl4pPr>
            <a:lvl5pPr marL="1828800" eaLnBrk="0" hangingPunct="0">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dirty="0">
                <a:ln>
                  <a:noFill/>
                </a:ln>
                <a:solidFill>
                  <a:schemeClr val="bg1"/>
                </a:solidFill>
                <a:effectLst/>
                <a:latin typeface="Trebuchet MS" panose="020B0603020202020204" pitchFamily="34" charset="0"/>
                <a:cs typeface="Source Sans Pro" panose="020B0604020202020204" charset="0"/>
              </a:rPr>
              <a:t>14.6 </a:t>
            </a:r>
            <a:r>
              <a:rPr lang="en-US" altLang="en-US" sz="1400" b="1" dirty="0">
                <a:solidFill>
                  <a:schemeClr val="bg1"/>
                </a:solidFill>
                <a:latin typeface="Trebuchet MS" panose="020B0603020202020204" pitchFamily="34" charset="0"/>
                <a:cs typeface="Source Sans Pro" panose="020B0604020202020204" charset="0"/>
              </a:rPr>
              <a:t>m</a:t>
            </a:r>
            <a:endParaRPr kumimoji="0" lang="en-US" altLang="en-US" sz="1400" b="1" i="0" u="none" strike="noStrike" cap="none" normalizeH="0" baseline="0" dirty="0">
              <a:ln>
                <a:noFill/>
              </a:ln>
              <a:solidFill>
                <a:schemeClr val="bg1"/>
              </a:solidFill>
              <a:effectLst/>
              <a:latin typeface="Trebuchet MS" panose="020B0603020202020204" pitchFamily="34" charset="0"/>
              <a:cs typeface="Source Sans Pro" panose="020B0604020202020204" charset="0"/>
            </a:endParaRPr>
          </a:p>
        </p:txBody>
      </p:sp>
      <p:sp>
        <p:nvSpPr>
          <p:cNvPr id="258" name="Rectangle 179">
            <a:extLst>
              <a:ext uri="{FF2B5EF4-FFF2-40B4-BE49-F238E27FC236}">
                <a16:creationId xmlns:a16="http://schemas.microsoft.com/office/drawing/2014/main" id="{70F15F32-F925-4AEB-8744-90698204C2A3}"/>
              </a:ext>
            </a:extLst>
          </p:cNvPr>
          <p:cNvSpPr/>
          <p:nvPr/>
        </p:nvSpPr>
        <p:spPr bwMode="auto">
          <a:xfrm>
            <a:off x="459173" y="4606866"/>
            <a:ext cx="548497" cy="437512"/>
          </a:xfrm>
          <a:prstGeom prst="rect">
            <a:avLst/>
          </a:prstGeom>
          <a:solidFill>
            <a:srgbClr val="FFFFFF"/>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IN" sz="1000" b="0" i="0" u="none" strike="noStrike" cap="none" normalizeH="0" baseline="0" dirty="0">
              <a:ln>
                <a:noFill/>
              </a:ln>
              <a:solidFill>
                <a:srgbClr val="C00000"/>
              </a:solidFill>
              <a:effectLst/>
              <a:highlight>
                <a:srgbClr val="FFFF00"/>
              </a:highlight>
              <a:latin typeface="Trebuchet MS" panose="020B0603020202020204" pitchFamily="34" charset="0"/>
              <a:ea typeface="ヒラギノ角ゴ Pro W3" pitchFamily="-112" charset="-128"/>
              <a:cs typeface="ヒラギノ角ゴ Pro W3" pitchFamily="-112" charset="-128"/>
            </a:endParaRPr>
          </a:p>
        </p:txBody>
      </p:sp>
      <p:grpSp>
        <p:nvGrpSpPr>
          <p:cNvPr id="259" name="Group 27">
            <a:extLst>
              <a:ext uri="{FF2B5EF4-FFF2-40B4-BE49-F238E27FC236}">
                <a16:creationId xmlns:a16="http://schemas.microsoft.com/office/drawing/2014/main" id="{39964865-77BB-4F1A-9869-EF4FB28680DE}"/>
              </a:ext>
            </a:extLst>
          </p:cNvPr>
          <p:cNvGrpSpPr>
            <a:grpSpLocks noChangeAspect="1"/>
          </p:cNvGrpSpPr>
          <p:nvPr/>
        </p:nvGrpSpPr>
        <p:grpSpPr bwMode="auto">
          <a:xfrm>
            <a:off x="594387" y="4647475"/>
            <a:ext cx="279172" cy="313832"/>
            <a:chOff x="3537" y="843"/>
            <a:chExt cx="328" cy="323"/>
          </a:xfrm>
          <a:solidFill>
            <a:srgbClr val="C00000"/>
          </a:solidFill>
        </p:grpSpPr>
        <p:sp>
          <p:nvSpPr>
            <p:cNvPr id="260" name="Freeform 28">
              <a:extLst>
                <a:ext uri="{FF2B5EF4-FFF2-40B4-BE49-F238E27FC236}">
                  <a16:creationId xmlns:a16="http://schemas.microsoft.com/office/drawing/2014/main" id="{816B718D-E4B9-4273-A98A-450FE992C642}"/>
                </a:ext>
              </a:extLst>
            </p:cNvPr>
            <p:cNvSpPr>
              <a:spLocks noEditPoints="1"/>
            </p:cNvSpPr>
            <p:nvPr/>
          </p:nvSpPr>
          <p:spPr bwMode="auto">
            <a:xfrm>
              <a:off x="3604" y="843"/>
              <a:ext cx="31" cy="75"/>
            </a:xfrm>
            <a:custGeom>
              <a:avLst/>
              <a:gdLst>
                <a:gd name="T0" fmla="*/ 61 w 145"/>
                <a:gd name="T1" fmla="*/ 353 h 353"/>
                <a:gd name="T2" fmla="*/ 83 w 145"/>
                <a:gd name="T3" fmla="*/ 353 h 353"/>
                <a:gd name="T4" fmla="*/ 145 w 145"/>
                <a:gd name="T5" fmla="*/ 292 h 353"/>
                <a:gd name="T6" fmla="*/ 145 w 145"/>
                <a:gd name="T7" fmla="*/ 61 h 353"/>
                <a:gd name="T8" fmla="*/ 83 w 145"/>
                <a:gd name="T9" fmla="*/ 0 h 353"/>
                <a:gd name="T10" fmla="*/ 61 w 145"/>
                <a:gd name="T11" fmla="*/ 0 h 353"/>
                <a:gd name="T12" fmla="*/ 0 w 145"/>
                <a:gd name="T13" fmla="*/ 61 h 353"/>
                <a:gd name="T14" fmla="*/ 0 w 145"/>
                <a:gd name="T15" fmla="*/ 292 h 353"/>
                <a:gd name="T16" fmla="*/ 61 w 145"/>
                <a:gd name="T17" fmla="*/ 353 h 353"/>
                <a:gd name="T18" fmla="*/ 61 w 145"/>
                <a:gd name="T19" fmla="*/ 353 h 353"/>
                <a:gd name="T20" fmla="*/ 61 w 145"/>
                <a:gd name="T21" fmla="*/ 353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5" h="353">
                  <a:moveTo>
                    <a:pt x="61" y="353"/>
                  </a:moveTo>
                  <a:cubicBezTo>
                    <a:pt x="83" y="353"/>
                    <a:pt x="83" y="353"/>
                    <a:pt x="83" y="353"/>
                  </a:cubicBezTo>
                  <a:cubicBezTo>
                    <a:pt x="117" y="353"/>
                    <a:pt x="145" y="326"/>
                    <a:pt x="145" y="292"/>
                  </a:cubicBezTo>
                  <a:cubicBezTo>
                    <a:pt x="145" y="61"/>
                    <a:pt x="145" y="61"/>
                    <a:pt x="145" y="61"/>
                  </a:cubicBezTo>
                  <a:cubicBezTo>
                    <a:pt x="145" y="27"/>
                    <a:pt x="117" y="0"/>
                    <a:pt x="83" y="0"/>
                  </a:cubicBezTo>
                  <a:cubicBezTo>
                    <a:pt x="61" y="0"/>
                    <a:pt x="61" y="0"/>
                    <a:pt x="61" y="0"/>
                  </a:cubicBezTo>
                  <a:cubicBezTo>
                    <a:pt x="27" y="0"/>
                    <a:pt x="0" y="27"/>
                    <a:pt x="0" y="61"/>
                  </a:cubicBezTo>
                  <a:cubicBezTo>
                    <a:pt x="0" y="292"/>
                    <a:pt x="0" y="292"/>
                    <a:pt x="0" y="292"/>
                  </a:cubicBezTo>
                  <a:cubicBezTo>
                    <a:pt x="0" y="326"/>
                    <a:pt x="27" y="353"/>
                    <a:pt x="61" y="353"/>
                  </a:cubicBezTo>
                  <a:close/>
                  <a:moveTo>
                    <a:pt x="61" y="353"/>
                  </a:moveTo>
                  <a:cubicBezTo>
                    <a:pt x="61" y="353"/>
                    <a:pt x="61" y="353"/>
                    <a:pt x="61" y="35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srgbClr val="C00000"/>
                </a:solidFill>
                <a:effectLst/>
                <a:highlight>
                  <a:srgbClr val="FFFF00"/>
                </a:highlight>
                <a:uLnTx/>
                <a:uFillTx/>
                <a:latin typeface="Trebuchet MS" panose="020B0603020202020204" pitchFamily="34" charset="0"/>
              </a:endParaRPr>
            </a:p>
          </p:txBody>
        </p:sp>
        <p:sp>
          <p:nvSpPr>
            <p:cNvPr id="261" name="Freeform 29">
              <a:extLst>
                <a:ext uri="{FF2B5EF4-FFF2-40B4-BE49-F238E27FC236}">
                  <a16:creationId xmlns:a16="http://schemas.microsoft.com/office/drawing/2014/main" id="{FF3BF0BA-94F5-4D18-B685-EC39C0BD695C}"/>
                </a:ext>
              </a:extLst>
            </p:cNvPr>
            <p:cNvSpPr>
              <a:spLocks noEditPoints="1"/>
            </p:cNvSpPr>
            <p:nvPr/>
          </p:nvSpPr>
          <p:spPr bwMode="auto">
            <a:xfrm>
              <a:off x="3770" y="843"/>
              <a:ext cx="31" cy="75"/>
            </a:xfrm>
            <a:custGeom>
              <a:avLst/>
              <a:gdLst>
                <a:gd name="T0" fmla="*/ 61 w 144"/>
                <a:gd name="T1" fmla="*/ 354 h 354"/>
                <a:gd name="T2" fmla="*/ 83 w 144"/>
                <a:gd name="T3" fmla="*/ 354 h 354"/>
                <a:gd name="T4" fmla="*/ 144 w 144"/>
                <a:gd name="T5" fmla="*/ 293 h 354"/>
                <a:gd name="T6" fmla="*/ 144 w 144"/>
                <a:gd name="T7" fmla="*/ 61 h 354"/>
                <a:gd name="T8" fmla="*/ 83 w 144"/>
                <a:gd name="T9" fmla="*/ 0 h 354"/>
                <a:gd name="T10" fmla="*/ 61 w 144"/>
                <a:gd name="T11" fmla="*/ 0 h 354"/>
                <a:gd name="T12" fmla="*/ 0 w 144"/>
                <a:gd name="T13" fmla="*/ 61 h 354"/>
                <a:gd name="T14" fmla="*/ 0 w 144"/>
                <a:gd name="T15" fmla="*/ 293 h 354"/>
                <a:gd name="T16" fmla="*/ 61 w 144"/>
                <a:gd name="T17" fmla="*/ 354 h 354"/>
                <a:gd name="T18" fmla="*/ 61 w 144"/>
                <a:gd name="T19" fmla="*/ 354 h 354"/>
                <a:gd name="T20" fmla="*/ 61 w 144"/>
                <a:gd name="T21" fmla="*/ 354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 h="354">
                  <a:moveTo>
                    <a:pt x="61" y="354"/>
                  </a:moveTo>
                  <a:cubicBezTo>
                    <a:pt x="83" y="354"/>
                    <a:pt x="83" y="354"/>
                    <a:pt x="83" y="354"/>
                  </a:cubicBezTo>
                  <a:cubicBezTo>
                    <a:pt x="117" y="354"/>
                    <a:pt x="144" y="326"/>
                    <a:pt x="144" y="293"/>
                  </a:cubicBezTo>
                  <a:cubicBezTo>
                    <a:pt x="144" y="61"/>
                    <a:pt x="144" y="61"/>
                    <a:pt x="144" y="61"/>
                  </a:cubicBezTo>
                  <a:cubicBezTo>
                    <a:pt x="144" y="27"/>
                    <a:pt x="117" y="0"/>
                    <a:pt x="83" y="0"/>
                  </a:cubicBezTo>
                  <a:cubicBezTo>
                    <a:pt x="61" y="0"/>
                    <a:pt x="61" y="0"/>
                    <a:pt x="61" y="0"/>
                  </a:cubicBezTo>
                  <a:cubicBezTo>
                    <a:pt x="27" y="0"/>
                    <a:pt x="0" y="27"/>
                    <a:pt x="0" y="61"/>
                  </a:cubicBezTo>
                  <a:cubicBezTo>
                    <a:pt x="0" y="293"/>
                    <a:pt x="0" y="293"/>
                    <a:pt x="0" y="293"/>
                  </a:cubicBezTo>
                  <a:cubicBezTo>
                    <a:pt x="0" y="326"/>
                    <a:pt x="27" y="354"/>
                    <a:pt x="61" y="354"/>
                  </a:cubicBezTo>
                  <a:close/>
                  <a:moveTo>
                    <a:pt x="61" y="354"/>
                  </a:moveTo>
                  <a:cubicBezTo>
                    <a:pt x="61" y="354"/>
                    <a:pt x="61" y="354"/>
                    <a:pt x="6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srgbClr val="C00000"/>
                </a:solidFill>
                <a:effectLst/>
                <a:highlight>
                  <a:srgbClr val="FFFF00"/>
                </a:highlight>
                <a:uLnTx/>
                <a:uFillTx/>
                <a:latin typeface="Trebuchet MS" panose="020B0603020202020204" pitchFamily="34" charset="0"/>
              </a:endParaRPr>
            </a:p>
          </p:txBody>
        </p:sp>
        <p:sp>
          <p:nvSpPr>
            <p:cNvPr id="262" name="Freeform 30">
              <a:extLst>
                <a:ext uri="{FF2B5EF4-FFF2-40B4-BE49-F238E27FC236}">
                  <a16:creationId xmlns:a16="http://schemas.microsoft.com/office/drawing/2014/main" id="{49F7CE57-E328-4786-9DF9-31F9B56397C9}"/>
                </a:ext>
              </a:extLst>
            </p:cNvPr>
            <p:cNvSpPr>
              <a:spLocks noEditPoints="1"/>
            </p:cNvSpPr>
            <p:nvPr/>
          </p:nvSpPr>
          <p:spPr bwMode="auto">
            <a:xfrm>
              <a:off x="3537" y="870"/>
              <a:ext cx="328" cy="296"/>
            </a:xfrm>
            <a:custGeom>
              <a:avLst/>
              <a:gdLst>
                <a:gd name="T0" fmla="*/ 1453 w 1552"/>
                <a:gd name="T1" fmla="*/ 0 h 1398"/>
                <a:gd name="T2" fmla="*/ 1296 w 1552"/>
                <a:gd name="T3" fmla="*/ 0 h 1398"/>
                <a:gd name="T4" fmla="*/ 1296 w 1552"/>
                <a:gd name="T5" fmla="*/ 183 h 1398"/>
                <a:gd name="T6" fmla="*/ 1185 w 1552"/>
                <a:gd name="T7" fmla="*/ 277 h 1398"/>
                <a:gd name="T8" fmla="*/ 1163 w 1552"/>
                <a:gd name="T9" fmla="*/ 277 h 1398"/>
                <a:gd name="T10" fmla="*/ 1052 w 1552"/>
                <a:gd name="T11" fmla="*/ 167 h 1398"/>
                <a:gd name="T12" fmla="*/ 1052 w 1552"/>
                <a:gd name="T13" fmla="*/ 0 h 1398"/>
                <a:gd name="T14" fmla="*/ 512 w 1552"/>
                <a:gd name="T15" fmla="*/ 0 h 1398"/>
                <a:gd name="T16" fmla="*/ 512 w 1552"/>
                <a:gd name="T17" fmla="*/ 168 h 1398"/>
                <a:gd name="T18" fmla="*/ 401 w 1552"/>
                <a:gd name="T19" fmla="*/ 279 h 1398"/>
                <a:gd name="T20" fmla="*/ 379 w 1552"/>
                <a:gd name="T21" fmla="*/ 279 h 1398"/>
                <a:gd name="T22" fmla="*/ 268 w 1552"/>
                <a:gd name="T23" fmla="*/ 168 h 1398"/>
                <a:gd name="T24" fmla="*/ 268 w 1552"/>
                <a:gd name="T25" fmla="*/ 0 h 1398"/>
                <a:gd name="T26" fmla="*/ 99 w 1552"/>
                <a:gd name="T27" fmla="*/ 0 h 1398"/>
                <a:gd name="T28" fmla="*/ 0 w 1552"/>
                <a:gd name="T29" fmla="*/ 99 h 1398"/>
                <a:gd name="T30" fmla="*/ 0 w 1552"/>
                <a:gd name="T31" fmla="*/ 1299 h 1398"/>
                <a:gd name="T32" fmla="*/ 99 w 1552"/>
                <a:gd name="T33" fmla="*/ 1398 h 1398"/>
                <a:gd name="T34" fmla="*/ 1453 w 1552"/>
                <a:gd name="T35" fmla="*/ 1398 h 1398"/>
                <a:gd name="T36" fmla="*/ 1552 w 1552"/>
                <a:gd name="T37" fmla="*/ 1299 h 1398"/>
                <a:gd name="T38" fmla="*/ 1552 w 1552"/>
                <a:gd name="T39" fmla="*/ 99 h 1398"/>
                <a:gd name="T40" fmla="*/ 1453 w 1552"/>
                <a:gd name="T41" fmla="*/ 0 h 1398"/>
                <a:gd name="T42" fmla="*/ 1453 w 1552"/>
                <a:gd name="T43" fmla="*/ 1299 h 1398"/>
                <a:gd name="T44" fmla="*/ 99 w 1552"/>
                <a:gd name="T45" fmla="*/ 1299 h 1398"/>
                <a:gd name="T46" fmla="*/ 99 w 1552"/>
                <a:gd name="T47" fmla="*/ 393 h 1398"/>
                <a:gd name="T48" fmla="*/ 1453 w 1552"/>
                <a:gd name="T49" fmla="*/ 393 h 1398"/>
                <a:gd name="T50" fmla="*/ 1453 w 1552"/>
                <a:gd name="T51" fmla="*/ 1299 h 1398"/>
                <a:gd name="T52" fmla="*/ 1453 w 1552"/>
                <a:gd name="T53" fmla="*/ 1299 h 1398"/>
                <a:gd name="T54" fmla="*/ 1453 w 1552"/>
                <a:gd name="T55" fmla="*/ 1299 h 1398"/>
                <a:gd name="T56" fmla="*/ 1453 w 1552"/>
                <a:gd name="T57" fmla="*/ 1299 h 1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52" h="1398">
                  <a:moveTo>
                    <a:pt x="1453" y="0"/>
                  </a:moveTo>
                  <a:cubicBezTo>
                    <a:pt x="1296" y="0"/>
                    <a:pt x="1296" y="0"/>
                    <a:pt x="1296" y="0"/>
                  </a:cubicBezTo>
                  <a:cubicBezTo>
                    <a:pt x="1296" y="183"/>
                    <a:pt x="1296" y="183"/>
                    <a:pt x="1296" y="183"/>
                  </a:cubicBezTo>
                  <a:cubicBezTo>
                    <a:pt x="1296" y="244"/>
                    <a:pt x="1246" y="277"/>
                    <a:pt x="1185" y="277"/>
                  </a:cubicBezTo>
                  <a:cubicBezTo>
                    <a:pt x="1163" y="277"/>
                    <a:pt x="1163" y="277"/>
                    <a:pt x="1163" y="277"/>
                  </a:cubicBezTo>
                  <a:cubicBezTo>
                    <a:pt x="1102" y="277"/>
                    <a:pt x="1052" y="228"/>
                    <a:pt x="1052" y="167"/>
                  </a:cubicBezTo>
                  <a:cubicBezTo>
                    <a:pt x="1052" y="0"/>
                    <a:pt x="1052" y="0"/>
                    <a:pt x="1052" y="0"/>
                  </a:cubicBezTo>
                  <a:cubicBezTo>
                    <a:pt x="512" y="0"/>
                    <a:pt x="512" y="0"/>
                    <a:pt x="512" y="0"/>
                  </a:cubicBezTo>
                  <a:cubicBezTo>
                    <a:pt x="512" y="168"/>
                    <a:pt x="512" y="168"/>
                    <a:pt x="512" y="168"/>
                  </a:cubicBezTo>
                  <a:cubicBezTo>
                    <a:pt x="512" y="229"/>
                    <a:pt x="462" y="279"/>
                    <a:pt x="401" y="279"/>
                  </a:cubicBezTo>
                  <a:cubicBezTo>
                    <a:pt x="379" y="279"/>
                    <a:pt x="379" y="279"/>
                    <a:pt x="379" y="279"/>
                  </a:cubicBezTo>
                  <a:cubicBezTo>
                    <a:pt x="318" y="279"/>
                    <a:pt x="268" y="229"/>
                    <a:pt x="268" y="168"/>
                  </a:cubicBezTo>
                  <a:cubicBezTo>
                    <a:pt x="268" y="0"/>
                    <a:pt x="268" y="0"/>
                    <a:pt x="268" y="0"/>
                  </a:cubicBezTo>
                  <a:cubicBezTo>
                    <a:pt x="99" y="0"/>
                    <a:pt x="99" y="0"/>
                    <a:pt x="99" y="0"/>
                  </a:cubicBezTo>
                  <a:cubicBezTo>
                    <a:pt x="45" y="0"/>
                    <a:pt x="0" y="44"/>
                    <a:pt x="0" y="99"/>
                  </a:cubicBezTo>
                  <a:cubicBezTo>
                    <a:pt x="0" y="1299"/>
                    <a:pt x="0" y="1299"/>
                    <a:pt x="0" y="1299"/>
                  </a:cubicBezTo>
                  <a:cubicBezTo>
                    <a:pt x="0" y="1354"/>
                    <a:pt x="45" y="1398"/>
                    <a:pt x="99" y="1398"/>
                  </a:cubicBezTo>
                  <a:cubicBezTo>
                    <a:pt x="1453" y="1398"/>
                    <a:pt x="1453" y="1398"/>
                    <a:pt x="1453" y="1398"/>
                  </a:cubicBezTo>
                  <a:cubicBezTo>
                    <a:pt x="1507" y="1398"/>
                    <a:pt x="1552" y="1354"/>
                    <a:pt x="1552" y="1299"/>
                  </a:cubicBezTo>
                  <a:cubicBezTo>
                    <a:pt x="1552" y="99"/>
                    <a:pt x="1552" y="99"/>
                    <a:pt x="1552" y="99"/>
                  </a:cubicBezTo>
                  <a:cubicBezTo>
                    <a:pt x="1552" y="44"/>
                    <a:pt x="1507" y="0"/>
                    <a:pt x="1453" y="0"/>
                  </a:cubicBezTo>
                  <a:close/>
                  <a:moveTo>
                    <a:pt x="1453" y="1299"/>
                  </a:moveTo>
                  <a:cubicBezTo>
                    <a:pt x="99" y="1299"/>
                    <a:pt x="99" y="1299"/>
                    <a:pt x="99" y="1299"/>
                  </a:cubicBezTo>
                  <a:cubicBezTo>
                    <a:pt x="99" y="393"/>
                    <a:pt x="99" y="393"/>
                    <a:pt x="99" y="393"/>
                  </a:cubicBezTo>
                  <a:cubicBezTo>
                    <a:pt x="1453" y="393"/>
                    <a:pt x="1453" y="393"/>
                    <a:pt x="1453" y="393"/>
                  </a:cubicBezTo>
                  <a:cubicBezTo>
                    <a:pt x="1453" y="1299"/>
                    <a:pt x="1453" y="1299"/>
                    <a:pt x="1453" y="1299"/>
                  </a:cubicBezTo>
                  <a:cubicBezTo>
                    <a:pt x="1453" y="1299"/>
                    <a:pt x="1453" y="1299"/>
                    <a:pt x="1453" y="1299"/>
                  </a:cubicBezTo>
                  <a:close/>
                  <a:moveTo>
                    <a:pt x="1453" y="1299"/>
                  </a:moveTo>
                  <a:cubicBezTo>
                    <a:pt x="1453" y="1299"/>
                    <a:pt x="1453" y="1299"/>
                    <a:pt x="1453" y="129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srgbClr val="C00000"/>
                </a:solidFill>
                <a:effectLst/>
                <a:highlight>
                  <a:srgbClr val="FFFF00"/>
                </a:highlight>
                <a:uLnTx/>
                <a:uFillTx/>
                <a:latin typeface="Trebuchet MS" panose="020B0603020202020204" pitchFamily="34" charset="0"/>
              </a:endParaRPr>
            </a:p>
          </p:txBody>
        </p:sp>
        <p:sp>
          <p:nvSpPr>
            <p:cNvPr id="263" name="Freeform 31">
              <a:extLst>
                <a:ext uri="{FF2B5EF4-FFF2-40B4-BE49-F238E27FC236}">
                  <a16:creationId xmlns:a16="http://schemas.microsoft.com/office/drawing/2014/main" id="{FDA0DDF7-4122-44EB-832C-A6BA6B500C3C}"/>
                </a:ext>
              </a:extLst>
            </p:cNvPr>
            <p:cNvSpPr>
              <a:spLocks noEditPoints="1"/>
            </p:cNvSpPr>
            <p:nvPr/>
          </p:nvSpPr>
          <p:spPr bwMode="auto">
            <a:xfrm>
              <a:off x="3709" y="979"/>
              <a:ext cx="43" cy="38"/>
            </a:xfrm>
            <a:custGeom>
              <a:avLst/>
              <a:gdLst>
                <a:gd name="T0" fmla="*/ 13 w 204"/>
                <a:gd name="T1" fmla="*/ 180 h 180"/>
                <a:gd name="T2" fmla="*/ 192 w 204"/>
                <a:gd name="T3" fmla="*/ 180 h 180"/>
                <a:gd name="T4" fmla="*/ 204 w 204"/>
                <a:gd name="T5" fmla="*/ 167 h 180"/>
                <a:gd name="T6" fmla="*/ 204 w 204"/>
                <a:gd name="T7" fmla="*/ 13 h 180"/>
                <a:gd name="T8" fmla="*/ 192 w 204"/>
                <a:gd name="T9" fmla="*/ 0 h 180"/>
                <a:gd name="T10" fmla="*/ 13 w 204"/>
                <a:gd name="T11" fmla="*/ 0 h 180"/>
                <a:gd name="T12" fmla="*/ 0 w 204"/>
                <a:gd name="T13" fmla="*/ 13 h 180"/>
                <a:gd name="T14" fmla="*/ 0 w 204"/>
                <a:gd name="T15" fmla="*/ 167 h 180"/>
                <a:gd name="T16" fmla="*/ 13 w 204"/>
                <a:gd name="T17" fmla="*/ 180 h 180"/>
                <a:gd name="T18" fmla="*/ 13 w 204"/>
                <a:gd name="T19" fmla="*/ 180 h 180"/>
                <a:gd name="T20" fmla="*/ 13 w 204"/>
                <a:gd name="T21"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4" h="180">
                  <a:moveTo>
                    <a:pt x="13" y="180"/>
                  </a:moveTo>
                  <a:cubicBezTo>
                    <a:pt x="192" y="180"/>
                    <a:pt x="192" y="180"/>
                    <a:pt x="192" y="180"/>
                  </a:cubicBezTo>
                  <a:cubicBezTo>
                    <a:pt x="199" y="180"/>
                    <a:pt x="204" y="174"/>
                    <a:pt x="204" y="167"/>
                  </a:cubicBezTo>
                  <a:cubicBezTo>
                    <a:pt x="204" y="13"/>
                    <a:pt x="204" y="13"/>
                    <a:pt x="204" y="13"/>
                  </a:cubicBezTo>
                  <a:cubicBezTo>
                    <a:pt x="204" y="5"/>
                    <a:pt x="199" y="0"/>
                    <a:pt x="192" y="0"/>
                  </a:cubicBezTo>
                  <a:cubicBezTo>
                    <a:pt x="13" y="0"/>
                    <a:pt x="13" y="0"/>
                    <a:pt x="13" y="0"/>
                  </a:cubicBezTo>
                  <a:cubicBezTo>
                    <a:pt x="6" y="0"/>
                    <a:pt x="0" y="5"/>
                    <a:pt x="0" y="13"/>
                  </a:cubicBezTo>
                  <a:cubicBezTo>
                    <a:pt x="0" y="167"/>
                    <a:pt x="0" y="167"/>
                    <a:pt x="0" y="167"/>
                  </a:cubicBezTo>
                  <a:cubicBezTo>
                    <a:pt x="0" y="174"/>
                    <a:pt x="6" y="180"/>
                    <a:pt x="13" y="180"/>
                  </a:cubicBezTo>
                  <a:close/>
                  <a:moveTo>
                    <a:pt x="13" y="180"/>
                  </a:moveTo>
                  <a:cubicBezTo>
                    <a:pt x="13" y="180"/>
                    <a:pt x="13" y="180"/>
                    <a:pt x="13" y="18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srgbClr val="C00000"/>
                </a:solidFill>
                <a:effectLst/>
                <a:highlight>
                  <a:srgbClr val="FFFF00"/>
                </a:highlight>
                <a:uLnTx/>
                <a:uFillTx/>
                <a:latin typeface="Trebuchet MS" panose="020B0603020202020204" pitchFamily="34" charset="0"/>
              </a:endParaRPr>
            </a:p>
          </p:txBody>
        </p:sp>
        <p:sp>
          <p:nvSpPr>
            <p:cNvPr id="264" name="Freeform 32">
              <a:extLst>
                <a:ext uri="{FF2B5EF4-FFF2-40B4-BE49-F238E27FC236}">
                  <a16:creationId xmlns:a16="http://schemas.microsoft.com/office/drawing/2014/main" id="{F91408B5-6007-41F3-AE50-28181DF4A23C}"/>
                </a:ext>
              </a:extLst>
            </p:cNvPr>
            <p:cNvSpPr>
              <a:spLocks noEditPoints="1"/>
            </p:cNvSpPr>
            <p:nvPr/>
          </p:nvSpPr>
          <p:spPr bwMode="auto">
            <a:xfrm>
              <a:off x="3771" y="979"/>
              <a:ext cx="43" cy="38"/>
            </a:xfrm>
            <a:custGeom>
              <a:avLst/>
              <a:gdLst>
                <a:gd name="T0" fmla="*/ 13 w 204"/>
                <a:gd name="T1" fmla="*/ 180 h 180"/>
                <a:gd name="T2" fmla="*/ 192 w 204"/>
                <a:gd name="T3" fmla="*/ 180 h 180"/>
                <a:gd name="T4" fmla="*/ 204 w 204"/>
                <a:gd name="T5" fmla="*/ 167 h 180"/>
                <a:gd name="T6" fmla="*/ 204 w 204"/>
                <a:gd name="T7" fmla="*/ 13 h 180"/>
                <a:gd name="T8" fmla="*/ 192 w 204"/>
                <a:gd name="T9" fmla="*/ 0 h 180"/>
                <a:gd name="T10" fmla="*/ 13 w 204"/>
                <a:gd name="T11" fmla="*/ 0 h 180"/>
                <a:gd name="T12" fmla="*/ 0 w 204"/>
                <a:gd name="T13" fmla="*/ 13 h 180"/>
                <a:gd name="T14" fmla="*/ 0 w 204"/>
                <a:gd name="T15" fmla="*/ 167 h 180"/>
                <a:gd name="T16" fmla="*/ 13 w 204"/>
                <a:gd name="T17" fmla="*/ 180 h 180"/>
                <a:gd name="T18" fmla="*/ 13 w 204"/>
                <a:gd name="T19" fmla="*/ 180 h 180"/>
                <a:gd name="T20" fmla="*/ 13 w 204"/>
                <a:gd name="T21"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4" h="180">
                  <a:moveTo>
                    <a:pt x="13" y="180"/>
                  </a:moveTo>
                  <a:cubicBezTo>
                    <a:pt x="192" y="180"/>
                    <a:pt x="192" y="180"/>
                    <a:pt x="192" y="180"/>
                  </a:cubicBezTo>
                  <a:cubicBezTo>
                    <a:pt x="199" y="180"/>
                    <a:pt x="204" y="174"/>
                    <a:pt x="204" y="167"/>
                  </a:cubicBezTo>
                  <a:cubicBezTo>
                    <a:pt x="204" y="13"/>
                    <a:pt x="204" y="13"/>
                    <a:pt x="204" y="13"/>
                  </a:cubicBezTo>
                  <a:cubicBezTo>
                    <a:pt x="204" y="5"/>
                    <a:pt x="199" y="0"/>
                    <a:pt x="192" y="0"/>
                  </a:cubicBezTo>
                  <a:cubicBezTo>
                    <a:pt x="13" y="0"/>
                    <a:pt x="13" y="0"/>
                    <a:pt x="13" y="0"/>
                  </a:cubicBezTo>
                  <a:cubicBezTo>
                    <a:pt x="6" y="0"/>
                    <a:pt x="0" y="5"/>
                    <a:pt x="0" y="13"/>
                  </a:cubicBezTo>
                  <a:cubicBezTo>
                    <a:pt x="0" y="167"/>
                    <a:pt x="0" y="167"/>
                    <a:pt x="0" y="167"/>
                  </a:cubicBezTo>
                  <a:cubicBezTo>
                    <a:pt x="0" y="174"/>
                    <a:pt x="6" y="180"/>
                    <a:pt x="13" y="180"/>
                  </a:cubicBezTo>
                  <a:close/>
                  <a:moveTo>
                    <a:pt x="13" y="180"/>
                  </a:moveTo>
                  <a:cubicBezTo>
                    <a:pt x="13" y="180"/>
                    <a:pt x="13" y="180"/>
                    <a:pt x="13" y="18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srgbClr val="C00000"/>
                </a:solidFill>
                <a:effectLst/>
                <a:highlight>
                  <a:srgbClr val="FFFF00"/>
                </a:highlight>
                <a:uLnTx/>
                <a:uFillTx/>
                <a:latin typeface="Trebuchet MS" panose="020B0603020202020204" pitchFamily="34" charset="0"/>
              </a:endParaRPr>
            </a:p>
          </p:txBody>
        </p:sp>
        <p:sp>
          <p:nvSpPr>
            <p:cNvPr id="265" name="Freeform 33">
              <a:extLst>
                <a:ext uri="{FF2B5EF4-FFF2-40B4-BE49-F238E27FC236}">
                  <a16:creationId xmlns:a16="http://schemas.microsoft.com/office/drawing/2014/main" id="{5A220A7A-7EB6-48F5-A7CF-60CB42105535}"/>
                </a:ext>
              </a:extLst>
            </p:cNvPr>
            <p:cNvSpPr>
              <a:spLocks noEditPoints="1"/>
            </p:cNvSpPr>
            <p:nvPr/>
          </p:nvSpPr>
          <p:spPr bwMode="auto">
            <a:xfrm>
              <a:off x="3586" y="1033"/>
              <a:ext cx="43" cy="38"/>
            </a:xfrm>
            <a:custGeom>
              <a:avLst/>
              <a:gdLst>
                <a:gd name="T0" fmla="*/ 13 w 204"/>
                <a:gd name="T1" fmla="*/ 180 h 180"/>
                <a:gd name="T2" fmla="*/ 191 w 204"/>
                <a:gd name="T3" fmla="*/ 180 h 180"/>
                <a:gd name="T4" fmla="*/ 204 w 204"/>
                <a:gd name="T5" fmla="*/ 167 h 180"/>
                <a:gd name="T6" fmla="*/ 204 w 204"/>
                <a:gd name="T7" fmla="*/ 12 h 180"/>
                <a:gd name="T8" fmla="*/ 191 w 204"/>
                <a:gd name="T9" fmla="*/ 0 h 180"/>
                <a:gd name="T10" fmla="*/ 13 w 204"/>
                <a:gd name="T11" fmla="*/ 0 h 180"/>
                <a:gd name="T12" fmla="*/ 0 w 204"/>
                <a:gd name="T13" fmla="*/ 12 h 180"/>
                <a:gd name="T14" fmla="*/ 0 w 204"/>
                <a:gd name="T15" fmla="*/ 167 h 180"/>
                <a:gd name="T16" fmla="*/ 13 w 204"/>
                <a:gd name="T17" fmla="*/ 180 h 180"/>
                <a:gd name="T18" fmla="*/ 13 w 204"/>
                <a:gd name="T19" fmla="*/ 180 h 180"/>
                <a:gd name="T20" fmla="*/ 13 w 204"/>
                <a:gd name="T21"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4" h="180">
                  <a:moveTo>
                    <a:pt x="13" y="180"/>
                  </a:moveTo>
                  <a:cubicBezTo>
                    <a:pt x="191" y="180"/>
                    <a:pt x="191" y="180"/>
                    <a:pt x="191" y="180"/>
                  </a:cubicBezTo>
                  <a:cubicBezTo>
                    <a:pt x="199" y="180"/>
                    <a:pt x="204" y="174"/>
                    <a:pt x="204" y="167"/>
                  </a:cubicBezTo>
                  <a:cubicBezTo>
                    <a:pt x="204" y="12"/>
                    <a:pt x="204" y="12"/>
                    <a:pt x="204" y="12"/>
                  </a:cubicBezTo>
                  <a:cubicBezTo>
                    <a:pt x="204" y="5"/>
                    <a:pt x="199" y="0"/>
                    <a:pt x="191" y="0"/>
                  </a:cubicBezTo>
                  <a:cubicBezTo>
                    <a:pt x="13" y="0"/>
                    <a:pt x="13" y="0"/>
                    <a:pt x="13" y="0"/>
                  </a:cubicBezTo>
                  <a:cubicBezTo>
                    <a:pt x="6" y="0"/>
                    <a:pt x="0" y="5"/>
                    <a:pt x="0" y="12"/>
                  </a:cubicBezTo>
                  <a:cubicBezTo>
                    <a:pt x="0" y="167"/>
                    <a:pt x="0" y="167"/>
                    <a:pt x="0" y="167"/>
                  </a:cubicBezTo>
                  <a:cubicBezTo>
                    <a:pt x="0" y="174"/>
                    <a:pt x="6" y="180"/>
                    <a:pt x="13" y="180"/>
                  </a:cubicBezTo>
                  <a:close/>
                  <a:moveTo>
                    <a:pt x="13" y="180"/>
                  </a:moveTo>
                  <a:cubicBezTo>
                    <a:pt x="13" y="180"/>
                    <a:pt x="13" y="180"/>
                    <a:pt x="13" y="18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srgbClr val="C00000"/>
                </a:solidFill>
                <a:effectLst/>
                <a:highlight>
                  <a:srgbClr val="FFFF00"/>
                </a:highlight>
                <a:uLnTx/>
                <a:uFillTx/>
                <a:latin typeface="Trebuchet MS" panose="020B0603020202020204" pitchFamily="34" charset="0"/>
              </a:endParaRPr>
            </a:p>
          </p:txBody>
        </p:sp>
        <p:sp>
          <p:nvSpPr>
            <p:cNvPr id="266" name="Freeform 34">
              <a:extLst>
                <a:ext uri="{FF2B5EF4-FFF2-40B4-BE49-F238E27FC236}">
                  <a16:creationId xmlns:a16="http://schemas.microsoft.com/office/drawing/2014/main" id="{3022CBF5-09A4-4AA9-80FB-830B4434FA1E}"/>
                </a:ext>
              </a:extLst>
            </p:cNvPr>
            <p:cNvSpPr>
              <a:spLocks noEditPoints="1"/>
            </p:cNvSpPr>
            <p:nvPr/>
          </p:nvSpPr>
          <p:spPr bwMode="auto">
            <a:xfrm>
              <a:off x="3648" y="1033"/>
              <a:ext cx="43" cy="38"/>
            </a:xfrm>
            <a:custGeom>
              <a:avLst/>
              <a:gdLst>
                <a:gd name="T0" fmla="*/ 13 w 204"/>
                <a:gd name="T1" fmla="*/ 180 h 180"/>
                <a:gd name="T2" fmla="*/ 192 w 204"/>
                <a:gd name="T3" fmla="*/ 180 h 180"/>
                <a:gd name="T4" fmla="*/ 204 w 204"/>
                <a:gd name="T5" fmla="*/ 167 h 180"/>
                <a:gd name="T6" fmla="*/ 204 w 204"/>
                <a:gd name="T7" fmla="*/ 12 h 180"/>
                <a:gd name="T8" fmla="*/ 192 w 204"/>
                <a:gd name="T9" fmla="*/ 0 h 180"/>
                <a:gd name="T10" fmla="*/ 13 w 204"/>
                <a:gd name="T11" fmla="*/ 0 h 180"/>
                <a:gd name="T12" fmla="*/ 0 w 204"/>
                <a:gd name="T13" fmla="*/ 12 h 180"/>
                <a:gd name="T14" fmla="*/ 0 w 204"/>
                <a:gd name="T15" fmla="*/ 167 h 180"/>
                <a:gd name="T16" fmla="*/ 13 w 204"/>
                <a:gd name="T17" fmla="*/ 180 h 180"/>
                <a:gd name="T18" fmla="*/ 13 w 204"/>
                <a:gd name="T19" fmla="*/ 180 h 180"/>
                <a:gd name="T20" fmla="*/ 13 w 204"/>
                <a:gd name="T21"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4" h="180">
                  <a:moveTo>
                    <a:pt x="13" y="180"/>
                  </a:moveTo>
                  <a:cubicBezTo>
                    <a:pt x="192" y="180"/>
                    <a:pt x="192" y="180"/>
                    <a:pt x="192" y="180"/>
                  </a:cubicBezTo>
                  <a:cubicBezTo>
                    <a:pt x="199" y="180"/>
                    <a:pt x="204" y="174"/>
                    <a:pt x="204" y="167"/>
                  </a:cubicBezTo>
                  <a:cubicBezTo>
                    <a:pt x="204" y="12"/>
                    <a:pt x="204" y="12"/>
                    <a:pt x="204" y="12"/>
                  </a:cubicBezTo>
                  <a:cubicBezTo>
                    <a:pt x="204" y="5"/>
                    <a:pt x="199" y="0"/>
                    <a:pt x="192" y="0"/>
                  </a:cubicBezTo>
                  <a:cubicBezTo>
                    <a:pt x="13" y="0"/>
                    <a:pt x="13" y="0"/>
                    <a:pt x="13" y="0"/>
                  </a:cubicBezTo>
                  <a:cubicBezTo>
                    <a:pt x="6" y="0"/>
                    <a:pt x="0" y="5"/>
                    <a:pt x="0" y="12"/>
                  </a:cubicBezTo>
                  <a:cubicBezTo>
                    <a:pt x="0" y="167"/>
                    <a:pt x="0" y="167"/>
                    <a:pt x="0" y="167"/>
                  </a:cubicBezTo>
                  <a:cubicBezTo>
                    <a:pt x="0" y="174"/>
                    <a:pt x="6" y="180"/>
                    <a:pt x="13" y="180"/>
                  </a:cubicBezTo>
                  <a:close/>
                  <a:moveTo>
                    <a:pt x="13" y="180"/>
                  </a:moveTo>
                  <a:cubicBezTo>
                    <a:pt x="13" y="180"/>
                    <a:pt x="13" y="180"/>
                    <a:pt x="13" y="18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srgbClr val="C00000"/>
                </a:solidFill>
                <a:effectLst/>
                <a:highlight>
                  <a:srgbClr val="FFFF00"/>
                </a:highlight>
                <a:uLnTx/>
                <a:uFillTx/>
                <a:latin typeface="Trebuchet MS" panose="020B0603020202020204" pitchFamily="34" charset="0"/>
              </a:endParaRPr>
            </a:p>
          </p:txBody>
        </p:sp>
        <p:sp>
          <p:nvSpPr>
            <p:cNvPr id="267" name="Freeform 35">
              <a:extLst>
                <a:ext uri="{FF2B5EF4-FFF2-40B4-BE49-F238E27FC236}">
                  <a16:creationId xmlns:a16="http://schemas.microsoft.com/office/drawing/2014/main" id="{59E59C07-9EF0-46F2-9BDD-F2E47AC3BB7B}"/>
                </a:ext>
              </a:extLst>
            </p:cNvPr>
            <p:cNvSpPr>
              <a:spLocks noEditPoints="1"/>
            </p:cNvSpPr>
            <p:nvPr/>
          </p:nvSpPr>
          <p:spPr bwMode="auto">
            <a:xfrm>
              <a:off x="3709" y="1033"/>
              <a:ext cx="43" cy="38"/>
            </a:xfrm>
            <a:custGeom>
              <a:avLst/>
              <a:gdLst>
                <a:gd name="T0" fmla="*/ 13 w 204"/>
                <a:gd name="T1" fmla="*/ 180 h 180"/>
                <a:gd name="T2" fmla="*/ 192 w 204"/>
                <a:gd name="T3" fmla="*/ 180 h 180"/>
                <a:gd name="T4" fmla="*/ 204 w 204"/>
                <a:gd name="T5" fmla="*/ 167 h 180"/>
                <a:gd name="T6" fmla="*/ 204 w 204"/>
                <a:gd name="T7" fmla="*/ 12 h 180"/>
                <a:gd name="T8" fmla="*/ 192 w 204"/>
                <a:gd name="T9" fmla="*/ 0 h 180"/>
                <a:gd name="T10" fmla="*/ 13 w 204"/>
                <a:gd name="T11" fmla="*/ 0 h 180"/>
                <a:gd name="T12" fmla="*/ 0 w 204"/>
                <a:gd name="T13" fmla="*/ 12 h 180"/>
                <a:gd name="T14" fmla="*/ 0 w 204"/>
                <a:gd name="T15" fmla="*/ 167 h 180"/>
                <a:gd name="T16" fmla="*/ 13 w 204"/>
                <a:gd name="T17" fmla="*/ 180 h 180"/>
                <a:gd name="T18" fmla="*/ 13 w 204"/>
                <a:gd name="T19" fmla="*/ 180 h 180"/>
                <a:gd name="T20" fmla="*/ 13 w 204"/>
                <a:gd name="T21"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4" h="180">
                  <a:moveTo>
                    <a:pt x="13" y="180"/>
                  </a:moveTo>
                  <a:cubicBezTo>
                    <a:pt x="192" y="180"/>
                    <a:pt x="192" y="180"/>
                    <a:pt x="192" y="180"/>
                  </a:cubicBezTo>
                  <a:cubicBezTo>
                    <a:pt x="199" y="180"/>
                    <a:pt x="204" y="174"/>
                    <a:pt x="204" y="167"/>
                  </a:cubicBezTo>
                  <a:cubicBezTo>
                    <a:pt x="204" y="12"/>
                    <a:pt x="204" y="12"/>
                    <a:pt x="204" y="12"/>
                  </a:cubicBezTo>
                  <a:cubicBezTo>
                    <a:pt x="204" y="5"/>
                    <a:pt x="199" y="0"/>
                    <a:pt x="192" y="0"/>
                  </a:cubicBezTo>
                  <a:cubicBezTo>
                    <a:pt x="13" y="0"/>
                    <a:pt x="13" y="0"/>
                    <a:pt x="13" y="0"/>
                  </a:cubicBezTo>
                  <a:cubicBezTo>
                    <a:pt x="6" y="0"/>
                    <a:pt x="0" y="5"/>
                    <a:pt x="0" y="12"/>
                  </a:cubicBezTo>
                  <a:cubicBezTo>
                    <a:pt x="0" y="167"/>
                    <a:pt x="0" y="167"/>
                    <a:pt x="0" y="167"/>
                  </a:cubicBezTo>
                  <a:cubicBezTo>
                    <a:pt x="0" y="174"/>
                    <a:pt x="6" y="180"/>
                    <a:pt x="13" y="180"/>
                  </a:cubicBezTo>
                  <a:close/>
                  <a:moveTo>
                    <a:pt x="13" y="180"/>
                  </a:moveTo>
                  <a:cubicBezTo>
                    <a:pt x="13" y="180"/>
                    <a:pt x="13" y="180"/>
                    <a:pt x="13" y="18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srgbClr val="C00000"/>
                </a:solidFill>
                <a:effectLst/>
                <a:highlight>
                  <a:srgbClr val="FFFF00"/>
                </a:highlight>
                <a:uLnTx/>
                <a:uFillTx/>
                <a:latin typeface="Trebuchet MS" panose="020B0603020202020204" pitchFamily="34" charset="0"/>
              </a:endParaRPr>
            </a:p>
          </p:txBody>
        </p:sp>
        <p:sp>
          <p:nvSpPr>
            <p:cNvPr id="268" name="Freeform 36">
              <a:extLst>
                <a:ext uri="{FF2B5EF4-FFF2-40B4-BE49-F238E27FC236}">
                  <a16:creationId xmlns:a16="http://schemas.microsoft.com/office/drawing/2014/main" id="{23C5C179-AC6C-49CF-B5A5-A52678135096}"/>
                </a:ext>
              </a:extLst>
            </p:cNvPr>
            <p:cNvSpPr>
              <a:spLocks noEditPoints="1"/>
            </p:cNvSpPr>
            <p:nvPr/>
          </p:nvSpPr>
          <p:spPr bwMode="auto">
            <a:xfrm>
              <a:off x="3771" y="1033"/>
              <a:ext cx="43" cy="38"/>
            </a:xfrm>
            <a:custGeom>
              <a:avLst/>
              <a:gdLst>
                <a:gd name="T0" fmla="*/ 13 w 204"/>
                <a:gd name="T1" fmla="*/ 180 h 180"/>
                <a:gd name="T2" fmla="*/ 192 w 204"/>
                <a:gd name="T3" fmla="*/ 180 h 180"/>
                <a:gd name="T4" fmla="*/ 204 w 204"/>
                <a:gd name="T5" fmla="*/ 167 h 180"/>
                <a:gd name="T6" fmla="*/ 204 w 204"/>
                <a:gd name="T7" fmla="*/ 12 h 180"/>
                <a:gd name="T8" fmla="*/ 192 w 204"/>
                <a:gd name="T9" fmla="*/ 0 h 180"/>
                <a:gd name="T10" fmla="*/ 13 w 204"/>
                <a:gd name="T11" fmla="*/ 0 h 180"/>
                <a:gd name="T12" fmla="*/ 0 w 204"/>
                <a:gd name="T13" fmla="*/ 12 h 180"/>
                <a:gd name="T14" fmla="*/ 0 w 204"/>
                <a:gd name="T15" fmla="*/ 167 h 180"/>
                <a:gd name="T16" fmla="*/ 13 w 204"/>
                <a:gd name="T17" fmla="*/ 180 h 180"/>
                <a:gd name="T18" fmla="*/ 13 w 204"/>
                <a:gd name="T19" fmla="*/ 180 h 180"/>
                <a:gd name="T20" fmla="*/ 13 w 204"/>
                <a:gd name="T21"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4" h="180">
                  <a:moveTo>
                    <a:pt x="13" y="180"/>
                  </a:moveTo>
                  <a:cubicBezTo>
                    <a:pt x="192" y="180"/>
                    <a:pt x="192" y="180"/>
                    <a:pt x="192" y="180"/>
                  </a:cubicBezTo>
                  <a:cubicBezTo>
                    <a:pt x="199" y="180"/>
                    <a:pt x="204" y="174"/>
                    <a:pt x="204" y="167"/>
                  </a:cubicBezTo>
                  <a:cubicBezTo>
                    <a:pt x="204" y="12"/>
                    <a:pt x="204" y="12"/>
                    <a:pt x="204" y="12"/>
                  </a:cubicBezTo>
                  <a:cubicBezTo>
                    <a:pt x="204" y="5"/>
                    <a:pt x="199" y="0"/>
                    <a:pt x="192" y="0"/>
                  </a:cubicBezTo>
                  <a:cubicBezTo>
                    <a:pt x="13" y="0"/>
                    <a:pt x="13" y="0"/>
                    <a:pt x="13" y="0"/>
                  </a:cubicBezTo>
                  <a:cubicBezTo>
                    <a:pt x="6" y="0"/>
                    <a:pt x="0" y="5"/>
                    <a:pt x="0" y="12"/>
                  </a:cubicBezTo>
                  <a:cubicBezTo>
                    <a:pt x="0" y="167"/>
                    <a:pt x="0" y="167"/>
                    <a:pt x="0" y="167"/>
                  </a:cubicBezTo>
                  <a:cubicBezTo>
                    <a:pt x="0" y="174"/>
                    <a:pt x="6" y="180"/>
                    <a:pt x="13" y="180"/>
                  </a:cubicBezTo>
                  <a:close/>
                  <a:moveTo>
                    <a:pt x="13" y="180"/>
                  </a:moveTo>
                  <a:cubicBezTo>
                    <a:pt x="13" y="180"/>
                    <a:pt x="13" y="180"/>
                    <a:pt x="13" y="18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srgbClr val="C00000"/>
                </a:solidFill>
                <a:effectLst/>
                <a:highlight>
                  <a:srgbClr val="FFFF00"/>
                </a:highlight>
                <a:uLnTx/>
                <a:uFillTx/>
                <a:latin typeface="Trebuchet MS" panose="020B0603020202020204" pitchFamily="34" charset="0"/>
              </a:endParaRPr>
            </a:p>
          </p:txBody>
        </p:sp>
        <p:sp>
          <p:nvSpPr>
            <p:cNvPr id="269" name="Freeform 37">
              <a:extLst>
                <a:ext uri="{FF2B5EF4-FFF2-40B4-BE49-F238E27FC236}">
                  <a16:creationId xmlns:a16="http://schemas.microsoft.com/office/drawing/2014/main" id="{44A97778-03DC-4578-BF6D-6FEC5E9E6018}"/>
                </a:ext>
              </a:extLst>
            </p:cNvPr>
            <p:cNvSpPr>
              <a:spLocks noEditPoints="1"/>
            </p:cNvSpPr>
            <p:nvPr/>
          </p:nvSpPr>
          <p:spPr bwMode="auto">
            <a:xfrm>
              <a:off x="3586" y="1086"/>
              <a:ext cx="43" cy="39"/>
            </a:xfrm>
            <a:custGeom>
              <a:avLst/>
              <a:gdLst>
                <a:gd name="T0" fmla="*/ 191 w 204"/>
                <a:gd name="T1" fmla="*/ 0 h 180"/>
                <a:gd name="T2" fmla="*/ 13 w 204"/>
                <a:gd name="T3" fmla="*/ 0 h 180"/>
                <a:gd name="T4" fmla="*/ 0 w 204"/>
                <a:gd name="T5" fmla="*/ 13 h 180"/>
                <a:gd name="T6" fmla="*/ 0 w 204"/>
                <a:gd name="T7" fmla="*/ 168 h 180"/>
                <a:gd name="T8" fmla="*/ 13 w 204"/>
                <a:gd name="T9" fmla="*/ 180 h 180"/>
                <a:gd name="T10" fmla="*/ 191 w 204"/>
                <a:gd name="T11" fmla="*/ 180 h 180"/>
                <a:gd name="T12" fmla="*/ 204 w 204"/>
                <a:gd name="T13" fmla="*/ 168 h 180"/>
                <a:gd name="T14" fmla="*/ 204 w 204"/>
                <a:gd name="T15" fmla="*/ 13 h 180"/>
                <a:gd name="T16" fmla="*/ 191 w 204"/>
                <a:gd name="T17" fmla="*/ 0 h 180"/>
                <a:gd name="T18" fmla="*/ 191 w 204"/>
                <a:gd name="T19" fmla="*/ 0 h 180"/>
                <a:gd name="T20" fmla="*/ 191 w 204"/>
                <a:gd name="T21"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4" h="180">
                  <a:moveTo>
                    <a:pt x="191" y="0"/>
                  </a:moveTo>
                  <a:cubicBezTo>
                    <a:pt x="13" y="0"/>
                    <a:pt x="13" y="0"/>
                    <a:pt x="13" y="0"/>
                  </a:cubicBezTo>
                  <a:cubicBezTo>
                    <a:pt x="6" y="0"/>
                    <a:pt x="0" y="6"/>
                    <a:pt x="0" y="13"/>
                  </a:cubicBezTo>
                  <a:cubicBezTo>
                    <a:pt x="0" y="168"/>
                    <a:pt x="0" y="168"/>
                    <a:pt x="0" y="168"/>
                  </a:cubicBezTo>
                  <a:cubicBezTo>
                    <a:pt x="0" y="175"/>
                    <a:pt x="6" y="180"/>
                    <a:pt x="13" y="180"/>
                  </a:cubicBezTo>
                  <a:cubicBezTo>
                    <a:pt x="191" y="180"/>
                    <a:pt x="191" y="180"/>
                    <a:pt x="191" y="180"/>
                  </a:cubicBezTo>
                  <a:cubicBezTo>
                    <a:pt x="199" y="180"/>
                    <a:pt x="204" y="175"/>
                    <a:pt x="204" y="168"/>
                  </a:cubicBezTo>
                  <a:cubicBezTo>
                    <a:pt x="204" y="13"/>
                    <a:pt x="204" y="13"/>
                    <a:pt x="204" y="13"/>
                  </a:cubicBezTo>
                  <a:cubicBezTo>
                    <a:pt x="204" y="6"/>
                    <a:pt x="199" y="0"/>
                    <a:pt x="191" y="0"/>
                  </a:cubicBezTo>
                  <a:close/>
                  <a:moveTo>
                    <a:pt x="191" y="0"/>
                  </a:moveTo>
                  <a:cubicBezTo>
                    <a:pt x="191" y="0"/>
                    <a:pt x="191" y="0"/>
                    <a:pt x="19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srgbClr val="C00000"/>
                </a:solidFill>
                <a:effectLst/>
                <a:highlight>
                  <a:srgbClr val="FFFF00"/>
                </a:highlight>
                <a:uLnTx/>
                <a:uFillTx/>
                <a:latin typeface="Trebuchet MS" panose="020B0603020202020204" pitchFamily="34" charset="0"/>
              </a:endParaRPr>
            </a:p>
          </p:txBody>
        </p:sp>
        <p:sp>
          <p:nvSpPr>
            <p:cNvPr id="270" name="Freeform 38">
              <a:extLst>
                <a:ext uri="{FF2B5EF4-FFF2-40B4-BE49-F238E27FC236}">
                  <a16:creationId xmlns:a16="http://schemas.microsoft.com/office/drawing/2014/main" id="{58908EBF-29C9-422E-AE03-AE94C5507326}"/>
                </a:ext>
              </a:extLst>
            </p:cNvPr>
            <p:cNvSpPr>
              <a:spLocks noEditPoints="1"/>
            </p:cNvSpPr>
            <p:nvPr/>
          </p:nvSpPr>
          <p:spPr bwMode="auto">
            <a:xfrm>
              <a:off x="3648" y="1086"/>
              <a:ext cx="43" cy="39"/>
            </a:xfrm>
            <a:custGeom>
              <a:avLst/>
              <a:gdLst>
                <a:gd name="T0" fmla="*/ 192 w 204"/>
                <a:gd name="T1" fmla="*/ 0 h 180"/>
                <a:gd name="T2" fmla="*/ 13 w 204"/>
                <a:gd name="T3" fmla="*/ 0 h 180"/>
                <a:gd name="T4" fmla="*/ 0 w 204"/>
                <a:gd name="T5" fmla="*/ 13 h 180"/>
                <a:gd name="T6" fmla="*/ 0 w 204"/>
                <a:gd name="T7" fmla="*/ 168 h 180"/>
                <a:gd name="T8" fmla="*/ 13 w 204"/>
                <a:gd name="T9" fmla="*/ 180 h 180"/>
                <a:gd name="T10" fmla="*/ 192 w 204"/>
                <a:gd name="T11" fmla="*/ 180 h 180"/>
                <a:gd name="T12" fmla="*/ 204 w 204"/>
                <a:gd name="T13" fmla="*/ 168 h 180"/>
                <a:gd name="T14" fmla="*/ 204 w 204"/>
                <a:gd name="T15" fmla="*/ 13 h 180"/>
                <a:gd name="T16" fmla="*/ 192 w 204"/>
                <a:gd name="T17" fmla="*/ 0 h 180"/>
                <a:gd name="T18" fmla="*/ 192 w 204"/>
                <a:gd name="T19" fmla="*/ 0 h 180"/>
                <a:gd name="T20" fmla="*/ 192 w 204"/>
                <a:gd name="T21"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4" h="180">
                  <a:moveTo>
                    <a:pt x="192" y="0"/>
                  </a:moveTo>
                  <a:cubicBezTo>
                    <a:pt x="13" y="0"/>
                    <a:pt x="13" y="0"/>
                    <a:pt x="13" y="0"/>
                  </a:cubicBezTo>
                  <a:cubicBezTo>
                    <a:pt x="6" y="0"/>
                    <a:pt x="0" y="6"/>
                    <a:pt x="0" y="13"/>
                  </a:cubicBezTo>
                  <a:cubicBezTo>
                    <a:pt x="0" y="168"/>
                    <a:pt x="0" y="168"/>
                    <a:pt x="0" y="168"/>
                  </a:cubicBezTo>
                  <a:cubicBezTo>
                    <a:pt x="0" y="175"/>
                    <a:pt x="6" y="180"/>
                    <a:pt x="13" y="180"/>
                  </a:cubicBezTo>
                  <a:cubicBezTo>
                    <a:pt x="192" y="180"/>
                    <a:pt x="192" y="180"/>
                    <a:pt x="192" y="180"/>
                  </a:cubicBezTo>
                  <a:cubicBezTo>
                    <a:pt x="199" y="180"/>
                    <a:pt x="204" y="175"/>
                    <a:pt x="204" y="168"/>
                  </a:cubicBezTo>
                  <a:cubicBezTo>
                    <a:pt x="204" y="13"/>
                    <a:pt x="204" y="13"/>
                    <a:pt x="204" y="13"/>
                  </a:cubicBezTo>
                  <a:cubicBezTo>
                    <a:pt x="204" y="6"/>
                    <a:pt x="199" y="0"/>
                    <a:pt x="192" y="0"/>
                  </a:cubicBezTo>
                  <a:close/>
                  <a:moveTo>
                    <a:pt x="192" y="0"/>
                  </a:moveTo>
                  <a:cubicBezTo>
                    <a:pt x="192" y="0"/>
                    <a:pt x="192" y="0"/>
                    <a:pt x="19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srgbClr val="C00000"/>
                </a:solidFill>
                <a:effectLst/>
                <a:highlight>
                  <a:srgbClr val="FFFF00"/>
                </a:highlight>
                <a:uLnTx/>
                <a:uFillTx/>
                <a:latin typeface="Trebuchet MS" panose="020B0603020202020204" pitchFamily="34" charset="0"/>
              </a:endParaRPr>
            </a:p>
          </p:txBody>
        </p:sp>
        <p:sp>
          <p:nvSpPr>
            <p:cNvPr id="271" name="Freeform 39">
              <a:extLst>
                <a:ext uri="{FF2B5EF4-FFF2-40B4-BE49-F238E27FC236}">
                  <a16:creationId xmlns:a16="http://schemas.microsoft.com/office/drawing/2014/main" id="{D2FC816D-5E52-4AE8-AF08-ADE4E932B8CF}"/>
                </a:ext>
              </a:extLst>
            </p:cNvPr>
            <p:cNvSpPr>
              <a:spLocks noEditPoints="1"/>
            </p:cNvSpPr>
            <p:nvPr/>
          </p:nvSpPr>
          <p:spPr bwMode="auto">
            <a:xfrm>
              <a:off x="3709" y="1086"/>
              <a:ext cx="43" cy="39"/>
            </a:xfrm>
            <a:custGeom>
              <a:avLst/>
              <a:gdLst>
                <a:gd name="T0" fmla="*/ 192 w 204"/>
                <a:gd name="T1" fmla="*/ 0 h 180"/>
                <a:gd name="T2" fmla="*/ 13 w 204"/>
                <a:gd name="T3" fmla="*/ 0 h 180"/>
                <a:gd name="T4" fmla="*/ 0 w 204"/>
                <a:gd name="T5" fmla="*/ 13 h 180"/>
                <a:gd name="T6" fmla="*/ 0 w 204"/>
                <a:gd name="T7" fmla="*/ 168 h 180"/>
                <a:gd name="T8" fmla="*/ 13 w 204"/>
                <a:gd name="T9" fmla="*/ 180 h 180"/>
                <a:gd name="T10" fmla="*/ 192 w 204"/>
                <a:gd name="T11" fmla="*/ 180 h 180"/>
                <a:gd name="T12" fmla="*/ 204 w 204"/>
                <a:gd name="T13" fmla="*/ 168 h 180"/>
                <a:gd name="T14" fmla="*/ 204 w 204"/>
                <a:gd name="T15" fmla="*/ 13 h 180"/>
                <a:gd name="T16" fmla="*/ 192 w 204"/>
                <a:gd name="T17" fmla="*/ 0 h 180"/>
                <a:gd name="T18" fmla="*/ 192 w 204"/>
                <a:gd name="T19" fmla="*/ 0 h 180"/>
                <a:gd name="T20" fmla="*/ 192 w 204"/>
                <a:gd name="T21"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4" h="180">
                  <a:moveTo>
                    <a:pt x="192" y="0"/>
                  </a:moveTo>
                  <a:cubicBezTo>
                    <a:pt x="13" y="0"/>
                    <a:pt x="13" y="0"/>
                    <a:pt x="13" y="0"/>
                  </a:cubicBezTo>
                  <a:cubicBezTo>
                    <a:pt x="6" y="0"/>
                    <a:pt x="0" y="6"/>
                    <a:pt x="0" y="13"/>
                  </a:cubicBezTo>
                  <a:cubicBezTo>
                    <a:pt x="0" y="168"/>
                    <a:pt x="0" y="168"/>
                    <a:pt x="0" y="168"/>
                  </a:cubicBezTo>
                  <a:cubicBezTo>
                    <a:pt x="0" y="175"/>
                    <a:pt x="6" y="180"/>
                    <a:pt x="13" y="180"/>
                  </a:cubicBezTo>
                  <a:cubicBezTo>
                    <a:pt x="192" y="180"/>
                    <a:pt x="192" y="180"/>
                    <a:pt x="192" y="180"/>
                  </a:cubicBezTo>
                  <a:cubicBezTo>
                    <a:pt x="199" y="180"/>
                    <a:pt x="204" y="175"/>
                    <a:pt x="204" y="168"/>
                  </a:cubicBezTo>
                  <a:cubicBezTo>
                    <a:pt x="204" y="13"/>
                    <a:pt x="204" y="13"/>
                    <a:pt x="204" y="13"/>
                  </a:cubicBezTo>
                  <a:cubicBezTo>
                    <a:pt x="204" y="6"/>
                    <a:pt x="199" y="0"/>
                    <a:pt x="192" y="0"/>
                  </a:cubicBezTo>
                  <a:close/>
                  <a:moveTo>
                    <a:pt x="192" y="0"/>
                  </a:moveTo>
                  <a:cubicBezTo>
                    <a:pt x="192" y="0"/>
                    <a:pt x="192" y="0"/>
                    <a:pt x="19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srgbClr val="C00000"/>
                </a:solidFill>
                <a:effectLst/>
                <a:highlight>
                  <a:srgbClr val="FFFF00"/>
                </a:highlight>
                <a:uLnTx/>
                <a:uFillTx/>
                <a:latin typeface="Trebuchet MS" panose="020B0603020202020204" pitchFamily="34" charset="0"/>
              </a:endParaRPr>
            </a:p>
          </p:txBody>
        </p:sp>
        <p:sp>
          <p:nvSpPr>
            <p:cNvPr id="272" name="Freeform 40">
              <a:extLst>
                <a:ext uri="{FF2B5EF4-FFF2-40B4-BE49-F238E27FC236}">
                  <a16:creationId xmlns:a16="http://schemas.microsoft.com/office/drawing/2014/main" id="{3AE65FA1-B4B2-4F37-8236-72501DF71BE6}"/>
                </a:ext>
              </a:extLst>
            </p:cNvPr>
            <p:cNvSpPr>
              <a:spLocks noEditPoints="1"/>
            </p:cNvSpPr>
            <p:nvPr/>
          </p:nvSpPr>
          <p:spPr bwMode="auto">
            <a:xfrm>
              <a:off x="3771" y="1086"/>
              <a:ext cx="43" cy="39"/>
            </a:xfrm>
            <a:custGeom>
              <a:avLst/>
              <a:gdLst>
                <a:gd name="T0" fmla="*/ 192 w 204"/>
                <a:gd name="T1" fmla="*/ 0 h 180"/>
                <a:gd name="T2" fmla="*/ 13 w 204"/>
                <a:gd name="T3" fmla="*/ 0 h 180"/>
                <a:gd name="T4" fmla="*/ 0 w 204"/>
                <a:gd name="T5" fmla="*/ 13 h 180"/>
                <a:gd name="T6" fmla="*/ 0 w 204"/>
                <a:gd name="T7" fmla="*/ 168 h 180"/>
                <a:gd name="T8" fmla="*/ 13 w 204"/>
                <a:gd name="T9" fmla="*/ 180 h 180"/>
                <a:gd name="T10" fmla="*/ 192 w 204"/>
                <a:gd name="T11" fmla="*/ 180 h 180"/>
                <a:gd name="T12" fmla="*/ 204 w 204"/>
                <a:gd name="T13" fmla="*/ 168 h 180"/>
                <a:gd name="T14" fmla="*/ 204 w 204"/>
                <a:gd name="T15" fmla="*/ 13 h 180"/>
                <a:gd name="T16" fmla="*/ 192 w 204"/>
                <a:gd name="T17" fmla="*/ 0 h 180"/>
                <a:gd name="T18" fmla="*/ 192 w 204"/>
                <a:gd name="T19" fmla="*/ 0 h 180"/>
                <a:gd name="T20" fmla="*/ 192 w 204"/>
                <a:gd name="T21"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4" h="180">
                  <a:moveTo>
                    <a:pt x="192" y="0"/>
                  </a:moveTo>
                  <a:cubicBezTo>
                    <a:pt x="13" y="0"/>
                    <a:pt x="13" y="0"/>
                    <a:pt x="13" y="0"/>
                  </a:cubicBezTo>
                  <a:cubicBezTo>
                    <a:pt x="6" y="0"/>
                    <a:pt x="0" y="6"/>
                    <a:pt x="0" y="13"/>
                  </a:cubicBezTo>
                  <a:cubicBezTo>
                    <a:pt x="0" y="168"/>
                    <a:pt x="0" y="168"/>
                    <a:pt x="0" y="168"/>
                  </a:cubicBezTo>
                  <a:cubicBezTo>
                    <a:pt x="0" y="175"/>
                    <a:pt x="6" y="180"/>
                    <a:pt x="13" y="180"/>
                  </a:cubicBezTo>
                  <a:cubicBezTo>
                    <a:pt x="192" y="180"/>
                    <a:pt x="192" y="180"/>
                    <a:pt x="192" y="180"/>
                  </a:cubicBezTo>
                  <a:cubicBezTo>
                    <a:pt x="199" y="180"/>
                    <a:pt x="204" y="175"/>
                    <a:pt x="204" y="168"/>
                  </a:cubicBezTo>
                  <a:cubicBezTo>
                    <a:pt x="204" y="13"/>
                    <a:pt x="204" y="13"/>
                    <a:pt x="204" y="13"/>
                  </a:cubicBezTo>
                  <a:cubicBezTo>
                    <a:pt x="204" y="6"/>
                    <a:pt x="199" y="0"/>
                    <a:pt x="192" y="0"/>
                  </a:cubicBezTo>
                  <a:close/>
                  <a:moveTo>
                    <a:pt x="192" y="0"/>
                  </a:moveTo>
                  <a:cubicBezTo>
                    <a:pt x="192" y="0"/>
                    <a:pt x="192" y="0"/>
                    <a:pt x="19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srgbClr val="C00000"/>
                </a:solidFill>
                <a:effectLst/>
                <a:highlight>
                  <a:srgbClr val="FFFF00"/>
                </a:highlight>
                <a:uLnTx/>
                <a:uFillTx/>
                <a:latin typeface="Trebuchet MS" panose="020B0603020202020204" pitchFamily="34" charset="0"/>
              </a:endParaRPr>
            </a:p>
          </p:txBody>
        </p:sp>
      </p:grpSp>
      <p:sp>
        <p:nvSpPr>
          <p:cNvPr id="273" name="Rectangle 181">
            <a:extLst>
              <a:ext uri="{FF2B5EF4-FFF2-40B4-BE49-F238E27FC236}">
                <a16:creationId xmlns:a16="http://schemas.microsoft.com/office/drawing/2014/main" id="{472C5D2A-9CA1-4240-9594-02B89CE219F9}"/>
              </a:ext>
            </a:extLst>
          </p:cNvPr>
          <p:cNvSpPr/>
          <p:nvPr/>
        </p:nvSpPr>
        <p:spPr bwMode="auto">
          <a:xfrm>
            <a:off x="1086010" y="4690363"/>
            <a:ext cx="1620000" cy="270515"/>
          </a:xfrm>
          <a:prstGeom prst="rect">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GB" sz="1000" b="0" i="0" u="none" strike="noStrike" cap="none" normalizeH="0" baseline="0" dirty="0">
              <a:ln>
                <a:noFill/>
              </a:ln>
              <a:solidFill>
                <a:srgbClr val="C00000"/>
              </a:solidFill>
              <a:effectLst/>
              <a:highlight>
                <a:srgbClr val="FFFF00"/>
              </a:highlight>
              <a:latin typeface="Trebuchet MS" panose="020B0603020202020204" pitchFamily="34" charset="0"/>
              <a:ea typeface="ヒラギノ角ゴ Pro W3" pitchFamily="-112" charset="-128"/>
              <a:cs typeface="ヒラギノ角ゴ Pro W3" pitchFamily="-112" charset="-128"/>
            </a:endParaRPr>
          </a:p>
        </p:txBody>
      </p:sp>
      <p:sp>
        <p:nvSpPr>
          <p:cNvPr id="274" name="Rectangle 12">
            <a:extLst>
              <a:ext uri="{FF2B5EF4-FFF2-40B4-BE49-F238E27FC236}">
                <a16:creationId xmlns:a16="http://schemas.microsoft.com/office/drawing/2014/main" id="{D01B3A44-C6B7-4E3A-ADA4-71F97B65C87D}"/>
              </a:ext>
            </a:extLst>
          </p:cNvPr>
          <p:cNvSpPr>
            <a:spLocks noChangeArrowheads="1"/>
          </p:cNvSpPr>
          <p:nvPr/>
        </p:nvSpPr>
        <p:spPr bwMode="auto">
          <a:xfrm>
            <a:off x="1133745" y="4716808"/>
            <a:ext cx="278923" cy="2176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marL="457200" eaLnBrk="0" hangingPunct="0">
              <a:defRPr>
                <a:solidFill>
                  <a:schemeClr val="tx1"/>
                </a:solidFill>
                <a:latin typeface="Arial" panose="020B0604020202020204" pitchFamily="34" charset="0"/>
              </a:defRPr>
            </a:lvl2pPr>
            <a:lvl3pPr marL="914400" eaLnBrk="0" hangingPunct="0">
              <a:defRPr>
                <a:solidFill>
                  <a:schemeClr val="tx1"/>
                </a:solidFill>
                <a:latin typeface="Arial" panose="020B0604020202020204" pitchFamily="34" charset="0"/>
              </a:defRPr>
            </a:lvl3pPr>
            <a:lvl4pPr marL="1371600" eaLnBrk="0" hangingPunct="0">
              <a:defRPr>
                <a:solidFill>
                  <a:schemeClr val="tx1"/>
                </a:solidFill>
                <a:latin typeface="Arial" panose="020B0604020202020204" pitchFamily="34" charset="0"/>
              </a:defRPr>
            </a:lvl4pPr>
            <a:lvl5pPr marL="1828800" eaLnBrk="0" hangingPunct="0">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en-US" altLang="en-US" b="1" dirty="0">
                <a:solidFill>
                  <a:schemeClr val="bg1"/>
                </a:solidFill>
                <a:latin typeface="Trebuchet MS" panose="020B0603020202020204" pitchFamily="34" charset="0"/>
                <a:cs typeface="Source Sans Pro" panose="020B0604020202020204" charset="0"/>
              </a:rPr>
              <a:t>3.4</a:t>
            </a:r>
            <a:endParaRPr kumimoji="0" lang="en-US" altLang="en-US" b="1" i="0" u="none" strike="noStrike" cap="none" normalizeH="0" baseline="0" dirty="0">
              <a:ln>
                <a:noFill/>
              </a:ln>
              <a:solidFill>
                <a:schemeClr val="bg1"/>
              </a:solidFill>
              <a:effectLst/>
              <a:latin typeface="Trebuchet MS" panose="020B0603020202020204" pitchFamily="34" charset="0"/>
              <a:cs typeface="Source Sans Pro" panose="020B0604020202020204" charset="0"/>
            </a:endParaRPr>
          </a:p>
        </p:txBody>
      </p:sp>
      <p:sp>
        <p:nvSpPr>
          <p:cNvPr id="275" name="Isosceles Triangle 250">
            <a:extLst>
              <a:ext uri="{FF2B5EF4-FFF2-40B4-BE49-F238E27FC236}">
                <a16:creationId xmlns:a16="http://schemas.microsoft.com/office/drawing/2014/main" id="{454FEE39-1715-4462-9C35-BEF94A699196}"/>
              </a:ext>
            </a:extLst>
          </p:cNvPr>
          <p:cNvSpPr/>
          <p:nvPr/>
        </p:nvSpPr>
        <p:spPr bwMode="auto">
          <a:xfrm>
            <a:off x="2996823" y="5309140"/>
            <a:ext cx="162147" cy="107553"/>
          </a:xfrm>
          <a:prstGeom prst="triangle">
            <a:avLst/>
          </a:prstGeom>
          <a:solidFill>
            <a:srgbClr val="00B050"/>
          </a:solidFill>
          <a:ln w="9525" cap="flat" cmpd="sng" algn="ctr">
            <a:noFill/>
            <a:prstDash val="solid"/>
            <a:round/>
            <a:headEnd type="none" w="med" len="med"/>
            <a:tailEnd type="none" w="med" len="med"/>
          </a:ln>
          <a:effectLst/>
        </p:spPr>
        <p:txBody>
          <a:bodyPr vert="horz" wrap="none" lIns="45720" tIns="45720" rIns="292608" bIns="7200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IN" sz="1400" b="0" i="0" u="none" strike="noStrike" cap="none" normalizeH="0" baseline="0" dirty="0">
              <a:ln>
                <a:noFill/>
              </a:ln>
              <a:solidFill>
                <a:schemeClr val="tx1"/>
              </a:solidFill>
              <a:effectLst/>
              <a:highlight>
                <a:srgbClr val="FFFF00"/>
              </a:highlight>
              <a:latin typeface="Calibri Light" panose="020F0302020204030204" pitchFamily="34" charset="0"/>
              <a:ea typeface="ヒラギノ角ゴ Pro W3" pitchFamily="-112" charset="-128"/>
              <a:cs typeface="ヒラギノ角ゴ Pro W3" pitchFamily="-112" charset="-128"/>
            </a:endParaRPr>
          </a:p>
        </p:txBody>
      </p:sp>
      <p:sp>
        <p:nvSpPr>
          <p:cNvPr id="276" name="Rectangle 12">
            <a:extLst>
              <a:ext uri="{FF2B5EF4-FFF2-40B4-BE49-F238E27FC236}">
                <a16:creationId xmlns:a16="http://schemas.microsoft.com/office/drawing/2014/main" id="{C21D117A-97A3-4C71-887D-7FD4DD00AA39}"/>
              </a:ext>
            </a:extLst>
          </p:cNvPr>
          <p:cNvSpPr>
            <a:spLocks noChangeArrowheads="1"/>
          </p:cNvSpPr>
          <p:nvPr/>
        </p:nvSpPr>
        <p:spPr bwMode="auto">
          <a:xfrm>
            <a:off x="1133745" y="2717646"/>
            <a:ext cx="851195"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marL="457200" eaLnBrk="0" hangingPunct="0">
              <a:defRPr>
                <a:solidFill>
                  <a:schemeClr val="tx1"/>
                </a:solidFill>
                <a:latin typeface="Arial" panose="020B0604020202020204" pitchFamily="34" charset="0"/>
              </a:defRPr>
            </a:lvl2pPr>
            <a:lvl3pPr marL="914400" eaLnBrk="0" hangingPunct="0">
              <a:defRPr>
                <a:solidFill>
                  <a:schemeClr val="tx1"/>
                </a:solidFill>
                <a:latin typeface="Arial" panose="020B0604020202020204" pitchFamily="34" charset="0"/>
              </a:defRPr>
            </a:lvl3pPr>
            <a:lvl4pPr marL="1371600" eaLnBrk="0" hangingPunct="0">
              <a:defRPr>
                <a:solidFill>
                  <a:schemeClr val="tx1"/>
                </a:solidFill>
                <a:latin typeface="Arial" panose="020B0604020202020204" pitchFamily="34" charset="0"/>
              </a:defRPr>
            </a:lvl4pPr>
            <a:lvl5pPr marL="1828800" eaLnBrk="0" hangingPunct="0">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lvl="0"/>
            <a:r>
              <a:rPr lang="en-US" altLang="en-US" sz="1300" b="1" dirty="0">
                <a:solidFill>
                  <a:schemeClr val="bg1"/>
                </a:solidFill>
                <a:latin typeface="Trebuchet MS" panose="020B0603020202020204" pitchFamily="34" charset="0"/>
                <a:cs typeface="Source Sans Pro" panose="020B0604020202020204" charset="0"/>
              </a:rPr>
              <a:t>ZAR 7.9 bn</a:t>
            </a:r>
          </a:p>
        </p:txBody>
      </p:sp>
      <p:sp>
        <p:nvSpPr>
          <p:cNvPr id="277" name="Rectangle 12">
            <a:extLst>
              <a:ext uri="{FF2B5EF4-FFF2-40B4-BE49-F238E27FC236}">
                <a16:creationId xmlns:a16="http://schemas.microsoft.com/office/drawing/2014/main" id="{3BF38300-9A23-4974-9269-7962CA7CF0E8}"/>
              </a:ext>
            </a:extLst>
          </p:cNvPr>
          <p:cNvSpPr>
            <a:spLocks noChangeArrowheads="1"/>
          </p:cNvSpPr>
          <p:nvPr/>
        </p:nvSpPr>
        <p:spPr bwMode="auto">
          <a:xfrm>
            <a:off x="1133745" y="3377825"/>
            <a:ext cx="65242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marL="457200" eaLnBrk="0" hangingPunct="0">
              <a:defRPr>
                <a:solidFill>
                  <a:schemeClr val="tx1"/>
                </a:solidFill>
                <a:latin typeface="Arial" panose="020B0604020202020204" pitchFamily="34" charset="0"/>
              </a:defRPr>
            </a:lvl2pPr>
            <a:lvl3pPr marL="914400" eaLnBrk="0" hangingPunct="0">
              <a:defRPr>
                <a:solidFill>
                  <a:schemeClr val="tx1"/>
                </a:solidFill>
                <a:latin typeface="Arial" panose="020B0604020202020204" pitchFamily="34" charset="0"/>
              </a:defRPr>
            </a:lvl3pPr>
            <a:lvl4pPr marL="1371600" eaLnBrk="0" hangingPunct="0">
              <a:defRPr>
                <a:solidFill>
                  <a:schemeClr val="tx1"/>
                </a:solidFill>
                <a:latin typeface="Arial" panose="020B0604020202020204" pitchFamily="34" charset="0"/>
              </a:defRPr>
            </a:lvl4pPr>
            <a:lvl5pPr marL="1828800" eaLnBrk="0" hangingPunct="0">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dirty="0">
                <a:ln>
                  <a:noFill/>
                </a:ln>
                <a:solidFill>
                  <a:schemeClr val="bg1"/>
                </a:solidFill>
                <a:effectLst/>
                <a:latin typeface="Trebuchet MS" panose="020B0603020202020204" pitchFamily="34" charset="0"/>
                <a:cs typeface="Source Sans Pro" panose="020B0604020202020204" charset="0"/>
              </a:rPr>
              <a:t>R 1,835</a:t>
            </a:r>
            <a:endParaRPr kumimoji="0" lang="en-US" altLang="en-US" sz="1400" b="1" i="0" u="none" strike="noStrike" cap="none" normalizeH="0" baseline="0" dirty="0">
              <a:ln>
                <a:noFill/>
              </a:ln>
              <a:solidFill>
                <a:schemeClr val="tx1">
                  <a:lumMod val="75000"/>
                  <a:lumOff val="25000"/>
                </a:schemeClr>
              </a:solidFill>
              <a:effectLst/>
              <a:latin typeface="Trebuchet MS" panose="020B0603020202020204" pitchFamily="34" charset="0"/>
              <a:cs typeface="Source Sans Pro" panose="020B0604020202020204" charset="0"/>
            </a:endParaRPr>
          </a:p>
        </p:txBody>
      </p:sp>
      <p:sp>
        <p:nvSpPr>
          <p:cNvPr id="25" name="TextBox 76">
            <a:extLst>
              <a:ext uri="{FF2B5EF4-FFF2-40B4-BE49-F238E27FC236}">
                <a16:creationId xmlns:a16="http://schemas.microsoft.com/office/drawing/2014/main" id="{6A9ED7C7-5F4D-8216-1B60-EB8C8FF08516}"/>
              </a:ext>
            </a:extLst>
          </p:cNvPr>
          <p:cNvSpPr txBox="1"/>
          <p:nvPr/>
        </p:nvSpPr>
        <p:spPr>
          <a:xfrm>
            <a:off x="5415753" y="9585227"/>
            <a:ext cx="38472" cy="153888"/>
          </a:xfrm>
          <a:prstGeom prst="rect">
            <a:avLst/>
          </a:prstGeom>
          <a:noFill/>
          <a:ln>
            <a:noFill/>
          </a:ln>
        </p:spPr>
        <p:txBody>
          <a:bodyPr wrap="none" lIns="0" tIns="0" rIns="0" bIns="0" rtlCol="0" anchor="t">
            <a:spAutoFit/>
          </a:bodyPr>
          <a:lstStyle/>
          <a:p>
            <a:pPr algn="r"/>
            <a:r>
              <a:rPr lang="en-US" sz="1000" b="1" dirty="0">
                <a:solidFill>
                  <a:srgbClr val="404040"/>
                </a:solidFill>
                <a:highlight>
                  <a:srgbClr val="FFFF00"/>
                </a:highlight>
                <a:latin typeface="Trebuchet MS" panose="020B0603020202020204" pitchFamily="34" charset="0"/>
                <a:cs typeface="Arial" panose="020B0604020202020204" pitchFamily="34" charset="0"/>
              </a:rPr>
              <a:t> </a:t>
            </a:r>
            <a:endParaRPr lang="en-ZA" sz="1000" dirty="0">
              <a:solidFill>
                <a:srgbClr val="404040"/>
              </a:solidFill>
              <a:highlight>
                <a:srgbClr val="FFFF00"/>
              </a:highlight>
              <a:latin typeface="Trebuchet MS" panose="020B0603020202020204" pitchFamily="34" charset="0"/>
              <a:cs typeface="Arial" panose="020B0604020202020204" pitchFamily="34" charset="0"/>
            </a:endParaRPr>
          </a:p>
        </p:txBody>
      </p:sp>
      <p:grpSp>
        <p:nvGrpSpPr>
          <p:cNvPr id="26" name="קבוצה 25">
            <a:extLst>
              <a:ext uri="{FF2B5EF4-FFF2-40B4-BE49-F238E27FC236}">
                <a16:creationId xmlns:a16="http://schemas.microsoft.com/office/drawing/2014/main" id="{3007EA6F-7B1F-7FCA-B353-47E3D10D1E3E}"/>
              </a:ext>
            </a:extLst>
          </p:cNvPr>
          <p:cNvGrpSpPr/>
          <p:nvPr/>
        </p:nvGrpSpPr>
        <p:grpSpPr>
          <a:xfrm>
            <a:off x="638690" y="542510"/>
            <a:ext cx="3692103" cy="487844"/>
            <a:chOff x="638690" y="542510"/>
            <a:chExt cx="3692103" cy="487844"/>
          </a:xfrm>
        </p:grpSpPr>
        <p:grpSp>
          <p:nvGrpSpPr>
            <p:cNvPr id="27" name="Group 57">
              <a:extLst>
                <a:ext uri="{FF2B5EF4-FFF2-40B4-BE49-F238E27FC236}">
                  <a16:creationId xmlns:a16="http://schemas.microsoft.com/office/drawing/2014/main" id="{5A1987F2-1F14-CC84-6799-72F4B30555BC}"/>
                </a:ext>
              </a:extLst>
            </p:cNvPr>
            <p:cNvGrpSpPr/>
            <p:nvPr/>
          </p:nvGrpSpPr>
          <p:grpSpPr>
            <a:xfrm>
              <a:off x="638690" y="551477"/>
              <a:ext cx="1664874" cy="418471"/>
              <a:chOff x="657159" y="2742373"/>
              <a:chExt cx="2255520" cy="747601"/>
            </a:xfrm>
          </p:grpSpPr>
          <p:sp>
            <p:nvSpPr>
              <p:cNvPr id="68" name="Freeform: Shape 77">
                <a:extLst>
                  <a:ext uri="{FF2B5EF4-FFF2-40B4-BE49-F238E27FC236}">
                    <a16:creationId xmlns:a16="http://schemas.microsoft.com/office/drawing/2014/main" id="{00B8564B-A8A7-2C46-52D6-F004A431D789}"/>
                  </a:ext>
                </a:extLst>
              </p:cNvPr>
              <p:cNvSpPr/>
              <p:nvPr/>
            </p:nvSpPr>
            <p:spPr>
              <a:xfrm>
                <a:off x="657159" y="2742373"/>
                <a:ext cx="2255520" cy="140677"/>
              </a:xfrm>
              <a:custGeom>
                <a:avLst/>
                <a:gdLst>
                  <a:gd name="connsiteX0" fmla="*/ 0 w 2225040"/>
                  <a:gd name="connsiteY0" fmla="*/ 91440 h 91440"/>
                  <a:gd name="connsiteX1" fmla="*/ 0 w 2225040"/>
                  <a:gd name="connsiteY1" fmla="*/ 91440 h 91440"/>
                  <a:gd name="connsiteX2" fmla="*/ 71120 w 2225040"/>
                  <a:gd name="connsiteY2" fmla="*/ 0 h 91440"/>
                  <a:gd name="connsiteX3" fmla="*/ 71120 w 2225040"/>
                  <a:gd name="connsiteY3" fmla="*/ 0 h 91440"/>
                  <a:gd name="connsiteX4" fmla="*/ 2225040 w 2225040"/>
                  <a:gd name="connsiteY4" fmla="*/ 0 h 91440"/>
                  <a:gd name="connsiteX5" fmla="*/ 1544320 w 2225040"/>
                  <a:gd name="connsiteY5" fmla="*/ 81280 h 91440"/>
                  <a:gd name="connsiteX6" fmla="*/ 0 w 2225040"/>
                  <a:gd name="connsiteY6" fmla="*/ 91440 h 91440"/>
                  <a:gd name="connsiteX0" fmla="*/ 0 w 2255520"/>
                  <a:gd name="connsiteY0" fmla="*/ 137160 h 137160"/>
                  <a:gd name="connsiteX1" fmla="*/ 30480 w 2255520"/>
                  <a:gd name="connsiteY1" fmla="*/ 91440 h 137160"/>
                  <a:gd name="connsiteX2" fmla="*/ 101600 w 2255520"/>
                  <a:gd name="connsiteY2" fmla="*/ 0 h 137160"/>
                  <a:gd name="connsiteX3" fmla="*/ 101600 w 2255520"/>
                  <a:gd name="connsiteY3" fmla="*/ 0 h 137160"/>
                  <a:gd name="connsiteX4" fmla="*/ 2255520 w 2255520"/>
                  <a:gd name="connsiteY4" fmla="*/ 0 h 137160"/>
                  <a:gd name="connsiteX5" fmla="*/ 1574800 w 2255520"/>
                  <a:gd name="connsiteY5" fmla="*/ 81280 h 137160"/>
                  <a:gd name="connsiteX6" fmla="*/ 0 w 2255520"/>
                  <a:gd name="connsiteY6" fmla="*/ 137160 h 137160"/>
                  <a:gd name="connsiteX0" fmla="*/ 0 w 2255520"/>
                  <a:gd name="connsiteY0" fmla="*/ 137160 h 139700"/>
                  <a:gd name="connsiteX1" fmla="*/ 30480 w 2255520"/>
                  <a:gd name="connsiteY1" fmla="*/ 91440 h 139700"/>
                  <a:gd name="connsiteX2" fmla="*/ 101600 w 2255520"/>
                  <a:gd name="connsiteY2" fmla="*/ 0 h 139700"/>
                  <a:gd name="connsiteX3" fmla="*/ 101600 w 2255520"/>
                  <a:gd name="connsiteY3" fmla="*/ 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37160 h 139700"/>
                  <a:gd name="connsiteX1" fmla="*/ 30480 w 2255520"/>
                  <a:gd name="connsiteY1" fmla="*/ 91440 h 139700"/>
                  <a:gd name="connsiteX2" fmla="*/ 101600 w 2255520"/>
                  <a:gd name="connsiteY2" fmla="*/ 0 h 139700"/>
                  <a:gd name="connsiteX3" fmla="*/ 101600 w 2255520"/>
                  <a:gd name="connsiteY3" fmla="*/ 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37160 h 139700"/>
                  <a:gd name="connsiteX1" fmla="*/ 30480 w 2255520"/>
                  <a:gd name="connsiteY1" fmla="*/ 91440 h 139700"/>
                  <a:gd name="connsiteX2" fmla="*/ 101600 w 2255520"/>
                  <a:gd name="connsiteY2" fmla="*/ 0 h 139700"/>
                  <a:gd name="connsiteX3" fmla="*/ 101600 w 2255520"/>
                  <a:gd name="connsiteY3" fmla="*/ 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49860 h 152400"/>
                  <a:gd name="connsiteX1" fmla="*/ 30480 w 2255520"/>
                  <a:gd name="connsiteY1" fmla="*/ 104140 h 152400"/>
                  <a:gd name="connsiteX2" fmla="*/ 101600 w 2255520"/>
                  <a:gd name="connsiteY2" fmla="*/ 12700 h 152400"/>
                  <a:gd name="connsiteX3" fmla="*/ 248920 w 2255520"/>
                  <a:gd name="connsiteY3" fmla="*/ 0 h 152400"/>
                  <a:gd name="connsiteX4" fmla="*/ 2255520 w 2255520"/>
                  <a:gd name="connsiteY4" fmla="*/ 12700 h 152400"/>
                  <a:gd name="connsiteX5" fmla="*/ 1577340 w 2255520"/>
                  <a:gd name="connsiteY5" fmla="*/ 152400 h 152400"/>
                  <a:gd name="connsiteX6" fmla="*/ 0 w 2255520"/>
                  <a:gd name="connsiteY6" fmla="*/ 149860 h 152400"/>
                  <a:gd name="connsiteX0" fmla="*/ 0 w 2255520"/>
                  <a:gd name="connsiteY0" fmla="*/ 144780 h 147320"/>
                  <a:gd name="connsiteX1" fmla="*/ 30480 w 2255520"/>
                  <a:gd name="connsiteY1" fmla="*/ 99060 h 147320"/>
                  <a:gd name="connsiteX2" fmla="*/ 101600 w 2255520"/>
                  <a:gd name="connsiteY2" fmla="*/ 7620 h 147320"/>
                  <a:gd name="connsiteX3" fmla="*/ 259080 w 2255520"/>
                  <a:gd name="connsiteY3" fmla="*/ 0 h 147320"/>
                  <a:gd name="connsiteX4" fmla="*/ 2255520 w 2255520"/>
                  <a:gd name="connsiteY4" fmla="*/ 7620 h 147320"/>
                  <a:gd name="connsiteX5" fmla="*/ 1577340 w 2255520"/>
                  <a:gd name="connsiteY5" fmla="*/ 147320 h 147320"/>
                  <a:gd name="connsiteX6" fmla="*/ 0 w 2255520"/>
                  <a:gd name="connsiteY6" fmla="*/ 144780 h 147320"/>
                  <a:gd name="connsiteX0" fmla="*/ 0 w 2255520"/>
                  <a:gd name="connsiteY0" fmla="*/ 137160 h 139700"/>
                  <a:gd name="connsiteX1" fmla="*/ 30480 w 2255520"/>
                  <a:gd name="connsiteY1" fmla="*/ 91440 h 139700"/>
                  <a:gd name="connsiteX2" fmla="*/ 101600 w 2255520"/>
                  <a:gd name="connsiteY2" fmla="*/ 0 h 139700"/>
                  <a:gd name="connsiteX3" fmla="*/ 271780 w 2255520"/>
                  <a:gd name="connsiteY3" fmla="*/ 254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37160 h 139700"/>
                  <a:gd name="connsiteX1" fmla="*/ 30480 w 2255520"/>
                  <a:gd name="connsiteY1" fmla="*/ 91440 h 139700"/>
                  <a:gd name="connsiteX2" fmla="*/ 215900 w 2255520"/>
                  <a:gd name="connsiteY2" fmla="*/ 0 h 139700"/>
                  <a:gd name="connsiteX3" fmla="*/ 271780 w 2255520"/>
                  <a:gd name="connsiteY3" fmla="*/ 254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37627 h 140167"/>
                  <a:gd name="connsiteX1" fmla="*/ 30480 w 2255520"/>
                  <a:gd name="connsiteY1" fmla="*/ 91907 h 140167"/>
                  <a:gd name="connsiteX2" fmla="*/ 215900 w 2255520"/>
                  <a:gd name="connsiteY2" fmla="*/ 467 h 140167"/>
                  <a:gd name="connsiteX3" fmla="*/ 271780 w 2255520"/>
                  <a:gd name="connsiteY3" fmla="*/ 3007 h 140167"/>
                  <a:gd name="connsiteX4" fmla="*/ 2255520 w 2255520"/>
                  <a:gd name="connsiteY4" fmla="*/ 467 h 140167"/>
                  <a:gd name="connsiteX5" fmla="*/ 1577340 w 2255520"/>
                  <a:gd name="connsiteY5" fmla="*/ 140167 h 140167"/>
                  <a:gd name="connsiteX6" fmla="*/ 0 w 2255520"/>
                  <a:gd name="connsiteY6" fmla="*/ 137627 h 140167"/>
                  <a:gd name="connsiteX0" fmla="*/ 0 w 2255520"/>
                  <a:gd name="connsiteY0" fmla="*/ 137463 h 140003"/>
                  <a:gd name="connsiteX1" fmla="*/ 30480 w 2255520"/>
                  <a:gd name="connsiteY1" fmla="*/ 91743 h 140003"/>
                  <a:gd name="connsiteX2" fmla="*/ 215900 w 2255520"/>
                  <a:gd name="connsiteY2" fmla="*/ 303 h 140003"/>
                  <a:gd name="connsiteX3" fmla="*/ 276860 w 2255520"/>
                  <a:gd name="connsiteY3" fmla="*/ 5383 h 140003"/>
                  <a:gd name="connsiteX4" fmla="*/ 2255520 w 2255520"/>
                  <a:gd name="connsiteY4" fmla="*/ 303 h 140003"/>
                  <a:gd name="connsiteX5" fmla="*/ 1577340 w 2255520"/>
                  <a:gd name="connsiteY5" fmla="*/ 140003 h 140003"/>
                  <a:gd name="connsiteX6" fmla="*/ 0 w 2255520"/>
                  <a:gd name="connsiteY6" fmla="*/ 137463 h 140003"/>
                  <a:gd name="connsiteX0" fmla="*/ 0 w 2255520"/>
                  <a:gd name="connsiteY0" fmla="*/ 138137 h 140677"/>
                  <a:gd name="connsiteX1" fmla="*/ 30480 w 2255520"/>
                  <a:gd name="connsiteY1" fmla="*/ 92417 h 140677"/>
                  <a:gd name="connsiteX2" fmla="*/ 215900 w 2255520"/>
                  <a:gd name="connsiteY2" fmla="*/ 977 h 140677"/>
                  <a:gd name="connsiteX3" fmla="*/ 292100 w 2255520"/>
                  <a:gd name="connsiteY3" fmla="*/ 977 h 140677"/>
                  <a:gd name="connsiteX4" fmla="*/ 2255520 w 2255520"/>
                  <a:gd name="connsiteY4" fmla="*/ 977 h 140677"/>
                  <a:gd name="connsiteX5" fmla="*/ 1577340 w 2255520"/>
                  <a:gd name="connsiteY5" fmla="*/ 140677 h 140677"/>
                  <a:gd name="connsiteX6" fmla="*/ 0 w 2255520"/>
                  <a:gd name="connsiteY6" fmla="*/ 138137 h 140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5520" h="140677">
                    <a:moveTo>
                      <a:pt x="0" y="138137"/>
                    </a:moveTo>
                    <a:lnTo>
                      <a:pt x="30480" y="92417"/>
                    </a:lnTo>
                    <a:lnTo>
                      <a:pt x="215900" y="977"/>
                    </a:lnTo>
                    <a:cubicBezTo>
                      <a:pt x="234527" y="-716"/>
                      <a:pt x="273473" y="130"/>
                      <a:pt x="292100" y="977"/>
                    </a:cubicBezTo>
                    <a:lnTo>
                      <a:pt x="2255520" y="977"/>
                    </a:lnTo>
                    <a:lnTo>
                      <a:pt x="1577340" y="140677"/>
                    </a:lnTo>
                    <a:lnTo>
                      <a:pt x="0" y="138137"/>
                    </a:lnTo>
                    <a:close/>
                  </a:path>
                </a:pathLst>
              </a:custGeom>
              <a:solidFill>
                <a:srgbClr val="C5C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highlight>
                    <a:srgbClr val="FFFF00"/>
                  </a:highlight>
                </a:endParaRPr>
              </a:p>
            </p:txBody>
          </p:sp>
          <p:sp>
            <p:nvSpPr>
              <p:cNvPr id="69" name="Rectangle: Rounded Corners 78">
                <a:extLst>
                  <a:ext uri="{FF2B5EF4-FFF2-40B4-BE49-F238E27FC236}">
                    <a16:creationId xmlns:a16="http://schemas.microsoft.com/office/drawing/2014/main" id="{33D9F149-9271-1F03-0A67-E7D71EA96D19}"/>
                  </a:ext>
                </a:extLst>
              </p:cNvPr>
              <p:cNvSpPr/>
              <p:nvPr/>
            </p:nvSpPr>
            <p:spPr>
              <a:xfrm>
                <a:off x="657159" y="2850211"/>
                <a:ext cx="2024262" cy="639763"/>
              </a:xfrm>
              <a:prstGeom prst="roundRect">
                <a:avLst/>
              </a:prstGeom>
              <a:noFill/>
              <a:ln w="76200">
                <a:solidFill>
                  <a:srgbClr val="C5C5C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highlight>
                    <a:srgbClr val="FFFF00"/>
                  </a:highlight>
                </a:endParaRPr>
              </a:p>
            </p:txBody>
          </p:sp>
        </p:grpSp>
        <p:sp>
          <p:nvSpPr>
            <p:cNvPr id="28" name="Freeform 16">
              <a:extLst>
                <a:ext uri="{FF2B5EF4-FFF2-40B4-BE49-F238E27FC236}">
                  <a16:creationId xmlns:a16="http://schemas.microsoft.com/office/drawing/2014/main" id="{3137AB84-7F31-9413-051D-A1A682773F67}"/>
                </a:ext>
              </a:extLst>
            </p:cNvPr>
            <p:cNvSpPr>
              <a:spLocks/>
            </p:cNvSpPr>
            <p:nvPr/>
          </p:nvSpPr>
          <p:spPr bwMode="auto">
            <a:xfrm flipH="1">
              <a:off x="1867270" y="542510"/>
              <a:ext cx="2151877" cy="487844"/>
            </a:xfrm>
            <a:custGeom>
              <a:avLst/>
              <a:gdLst>
                <a:gd name="T0" fmla="*/ 42 w 1420"/>
                <a:gd name="T1" fmla="*/ 0 h 320"/>
                <a:gd name="T2" fmla="*/ 0 w 1420"/>
                <a:gd name="T3" fmla="*/ 42 h 320"/>
                <a:gd name="T4" fmla="*/ 0 w 1420"/>
                <a:gd name="T5" fmla="*/ 278 h 320"/>
                <a:gd name="T6" fmla="*/ 42 w 1420"/>
                <a:gd name="T7" fmla="*/ 320 h 320"/>
                <a:gd name="T8" fmla="*/ 1260 w 1420"/>
                <a:gd name="T9" fmla="*/ 320 h 320"/>
                <a:gd name="T10" fmla="*/ 1420 w 1420"/>
                <a:gd name="T11" fmla="*/ 160 h 320"/>
                <a:gd name="T12" fmla="*/ 1260 w 1420"/>
                <a:gd name="T13" fmla="*/ 0 h 320"/>
                <a:gd name="T14" fmla="*/ 42 w 1420"/>
                <a:gd name="T15" fmla="*/ 0 h 3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0" h="320">
                  <a:moveTo>
                    <a:pt x="42" y="0"/>
                  </a:moveTo>
                  <a:cubicBezTo>
                    <a:pt x="19" y="0"/>
                    <a:pt x="0" y="19"/>
                    <a:pt x="0" y="42"/>
                  </a:cubicBezTo>
                  <a:cubicBezTo>
                    <a:pt x="0" y="278"/>
                    <a:pt x="0" y="278"/>
                    <a:pt x="0" y="278"/>
                  </a:cubicBezTo>
                  <a:cubicBezTo>
                    <a:pt x="0" y="302"/>
                    <a:pt x="19" y="320"/>
                    <a:pt x="42" y="320"/>
                  </a:cubicBezTo>
                  <a:cubicBezTo>
                    <a:pt x="1260" y="320"/>
                    <a:pt x="1260" y="320"/>
                    <a:pt x="1260" y="320"/>
                  </a:cubicBezTo>
                  <a:cubicBezTo>
                    <a:pt x="1348" y="320"/>
                    <a:pt x="1420" y="249"/>
                    <a:pt x="1420" y="160"/>
                  </a:cubicBezTo>
                  <a:cubicBezTo>
                    <a:pt x="1420" y="72"/>
                    <a:pt x="1348" y="0"/>
                    <a:pt x="1260" y="0"/>
                  </a:cubicBezTo>
                  <a:cubicBezTo>
                    <a:pt x="42" y="0"/>
                    <a:pt x="42" y="0"/>
                    <a:pt x="42"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29" name="Freeform: Shape 59">
              <a:extLst>
                <a:ext uri="{FF2B5EF4-FFF2-40B4-BE49-F238E27FC236}">
                  <a16:creationId xmlns:a16="http://schemas.microsoft.com/office/drawing/2014/main" id="{D5E829B4-2B84-2C40-F211-E8989170920B}"/>
                </a:ext>
              </a:extLst>
            </p:cNvPr>
            <p:cNvSpPr>
              <a:spLocks/>
            </p:cNvSpPr>
            <p:nvPr/>
          </p:nvSpPr>
          <p:spPr bwMode="auto">
            <a:xfrm flipH="1">
              <a:off x="3448098" y="542510"/>
              <a:ext cx="575815" cy="408923"/>
            </a:xfrm>
            <a:custGeom>
              <a:avLst/>
              <a:gdLst>
                <a:gd name="connsiteX0" fmla="*/ 690547 w 1028700"/>
                <a:gd name="connsiteY0" fmla="*/ 0 h 709908"/>
                <a:gd name="connsiteX1" fmla="*/ 114185 w 1028700"/>
                <a:gd name="connsiteY1" fmla="*/ 0 h 709908"/>
                <a:gd name="connsiteX2" fmla="*/ 0 w 1028700"/>
                <a:gd name="connsiteY2" fmla="*/ 114389 h 709908"/>
                <a:gd name="connsiteX3" fmla="*/ 0 w 1028700"/>
                <a:gd name="connsiteY3" fmla="*/ 703324 h 709908"/>
                <a:gd name="connsiteX4" fmla="*/ 0 w 1028700"/>
                <a:gd name="connsiteY4" fmla="*/ 709908 h 709908"/>
                <a:gd name="connsiteX5" fmla="*/ 22572 w 1028700"/>
                <a:gd name="connsiteY5" fmla="*/ 676560 h 709908"/>
                <a:gd name="connsiteX6" fmla="*/ 103212 w 1028700"/>
                <a:gd name="connsiteY6" fmla="*/ 642859 h 709908"/>
                <a:gd name="connsiteX7" fmla="*/ 593176 w 1028700"/>
                <a:gd name="connsiteY7" fmla="*/ 642859 h 709908"/>
                <a:gd name="connsiteX8" fmla="*/ 1028700 w 1028700"/>
                <a:gd name="connsiteY8" fmla="*/ 207130 h 709908"/>
                <a:gd name="connsiteX9" fmla="*/ 1023826 w 1028700"/>
                <a:gd name="connsiteY9" fmla="*/ 158560 h 709908"/>
                <a:gd name="connsiteX10" fmla="*/ 998779 w 1028700"/>
                <a:gd name="connsiteY10" fmla="*/ 128007 h 709908"/>
                <a:gd name="connsiteX11" fmla="*/ 690547 w 1028700"/>
                <a:gd name="connsiteY11" fmla="*/ 0 h 709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8700" h="709908">
                  <a:moveTo>
                    <a:pt x="690547" y="0"/>
                  </a:moveTo>
                  <a:cubicBezTo>
                    <a:pt x="114185" y="0"/>
                    <a:pt x="114185" y="0"/>
                    <a:pt x="114185" y="0"/>
                  </a:cubicBezTo>
                  <a:cubicBezTo>
                    <a:pt x="51655" y="0"/>
                    <a:pt x="0" y="51748"/>
                    <a:pt x="0" y="114389"/>
                  </a:cubicBezTo>
                  <a:cubicBezTo>
                    <a:pt x="0" y="475942"/>
                    <a:pt x="0" y="634121"/>
                    <a:pt x="0" y="703324"/>
                  </a:cubicBezTo>
                  <a:lnTo>
                    <a:pt x="0" y="709908"/>
                  </a:lnTo>
                  <a:lnTo>
                    <a:pt x="22572" y="676560"/>
                  </a:lnTo>
                  <a:cubicBezTo>
                    <a:pt x="43327" y="655795"/>
                    <a:pt x="71909" y="642859"/>
                    <a:pt x="103212" y="642859"/>
                  </a:cubicBezTo>
                  <a:cubicBezTo>
                    <a:pt x="593176" y="642859"/>
                    <a:pt x="593176" y="642859"/>
                    <a:pt x="593176" y="642859"/>
                  </a:cubicBezTo>
                  <a:cubicBezTo>
                    <a:pt x="832714" y="642859"/>
                    <a:pt x="1028700" y="449504"/>
                    <a:pt x="1028700" y="207130"/>
                  </a:cubicBezTo>
                  <a:lnTo>
                    <a:pt x="1023826" y="158560"/>
                  </a:lnTo>
                  <a:lnTo>
                    <a:pt x="998779" y="128007"/>
                  </a:lnTo>
                  <a:cubicBezTo>
                    <a:pt x="920277" y="49024"/>
                    <a:pt x="811529" y="0"/>
                    <a:pt x="690547" y="0"/>
                  </a:cubicBez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en-IN" dirty="0">
                <a:highlight>
                  <a:srgbClr val="FFFF00"/>
                </a:highlight>
              </a:endParaRPr>
            </a:p>
          </p:txBody>
        </p:sp>
        <p:sp>
          <p:nvSpPr>
            <p:cNvPr id="30" name="Freeform: Shape 60">
              <a:extLst>
                <a:ext uri="{FF2B5EF4-FFF2-40B4-BE49-F238E27FC236}">
                  <a16:creationId xmlns:a16="http://schemas.microsoft.com/office/drawing/2014/main" id="{22B2DE6B-6F7C-9395-0D85-5ECEDAE0F636}"/>
                </a:ext>
              </a:extLst>
            </p:cNvPr>
            <p:cNvSpPr>
              <a:spLocks/>
            </p:cNvSpPr>
            <p:nvPr/>
          </p:nvSpPr>
          <p:spPr bwMode="auto">
            <a:xfrm flipH="1">
              <a:off x="3426966" y="642816"/>
              <a:ext cx="23860" cy="33496"/>
            </a:xfrm>
            <a:custGeom>
              <a:avLst/>
              <a:gdLst>
                <a:gd name="connsiteX0" fmla="*/ 0 w 42626"/>
                <a:gd name="connsiteY0" fmla="*/ 0 h 59841"/>
                <a:gd name="connsiteX1" fmla="*/ 4874 w 42626"/>
                <a:gd name="connsiteY1" fmla="*/ 48570 h 59841"/>
                <a:gd name="connsiteX2" fmla="*/ 4305 w 42626"/>
                <a:gd name="connsiteY2" fmla="*/ 54222 h 59841"/>
                <a:gd name="connsiteX3" fmla="*/ 42626 w 42626"/>
                <a:gd name="connsiteY3" fmla="*/ 59841 h 59841"/>
                <a:gd name="connsiteX4" fmla="*/ 27877 w 42626"/>
                <a:gd name="connsiteY4" fmla="*/ 34004 h 59841"/>
                <a:gd name="connsiteX5" fmla="*/ 0 w 42626"/>
                <a:gd name="connsiteY5" fmla="*/ 0 h 59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26" h="59841">
                  <a:moveTo>
                    <a:pt x="0" y="0"/>
                  </a:moveTo>
                  <a:lnTo>
                    <a:pt x="4874" y="48570"/>
                  </a:lnTo>
                  <a:lnTo>
                    <a:pt x="4305" y="54222"/>
                  </a:lnTo>
                  <a:lnTo>
                    <a:pt x="42626" y="59841"/>
                  </a:lnTo>
                  <a:lnTo>
                    <a:pt x="27877" y="34004"/>
                  </a:lnTo>
                  <a:lnTo>
                    <a:pt x="0" y="0"/>
                  </a:lnTo>
                  <a:close/>
                </a:path>
              </a:pathLst>
            </a:custGeom>
            <a:solidFill>
              <a:srgbClr val="C00000"/>
            </a:solidFill>
            <a:ln>
              <a:noFill/>
            </a:ln>
          </p:spPr>
          <p:txBody>
            <a:bodyPr vert="horz" wrap="square" lIns="91440" tIns="45720" rIns="91440" bIns="45720" numCol="1" anchor="t" anchorCtr="0" compatLnSpc="1">
              <a:prstTxWarp prst="textNoShape">
                <a:avLst/>
              </a:prstTxWarp>
              <a:noAutofit/>
            </a:bodyPr>
            <a:lstStyle/>
            <a:p>
              <a:endParaRPr lang="en-IN" dirty="0">
                <a:highlight>
                  <a:srgbClr val="FFFF00"/>
                </a:highlight>
              </a:endParaRPr>
            </a:p>
          </p:txBody>
        </p:sp>
        <p:sp>
          <p:nvSpPr>
            <p:cNvPr id="31" name="Freeform: Shape 61">
              <a:extLst>
                <a:ext uri="{FF2B5EF4-FFF2-40B4-BE49-F238E27FC236}">
                  <a16:creationId xmlns:a16="http://schemas.microsoft.com/office/drawing/2014/main" id="{3CD5EC60-9121-8481-998A-3DCD22C172E1}"/>
                </a:ext>
              </a:extLst>
            </p:cNvPr>
            <p:cNvSpPr>
              <a:spLocks/>
            </p:cNvSpPr>
            <p:nvPr/>
          </p:nvSpPr>
          <p:spPr bwMode="auto">
            <a:xfrm flipH="1">
              <a:off x="3393892" y="660785"/>
              <a:ext cx="630021" cy="368739"/>
            </a:xfrm>
            <a:custGeom>
              <a:avLst/>
              <a:gdLst>
                <a:gd name="connsiteX0" fmla="*/ 1028131 w 1125538"/>
                <a:gd name="connsiteY0" fmla="*/ 0 h 658755"/>
                <a:gd name="connsiteX1" fmla="*/ 1019811 w 1125538"/>
                <a:gd name="connsiteY1" fmla="*/ 82659 h 658755"/>
                <a:gd name="connsiteX2" fmla="*/ 593176 w 1125538"/>
                <a:gd name="connsiteY2" fmla="*/ 430077 h 658755"/>
                <a:gd name="connsiteX3" fmla="*/ 103212 w 1125538"/>
                <a:gd name="connsiteY3" fmla="*/ 430077 h 658755"/>
                <a:gd name="connsiteX4" fmla="*/ 22572 w 1125538"/>
                <a:gd name="connsiteY4" fmla="*/ 463778 h 658755"/>
                <a:gd name="connsiteX5" fmla="*/ 8873 w 1125538"/>
                <a:gd name="connsiteY5" fmla="*/ 484017 h 658755"/>
                <a:gd name="connsiteX6" fmla="*/ 8872 w 1125538"/>
                <a:gd name="connsiteY6" fmla="*/ 484017 h 658755"/>
                <a:gd name="connsiteX7" fmla="*/ 0 w 1125538"/>
                <a:gd name="connsiteY7" fmla="*/ 497125 h 658755"/>
                <a:gd name="connsiteX8" fmla="*/ 0 w 1125538"/>
                <a:gd name="connsiteY8" fmla="*/ 510470 h 658755"/>
                <a:gd name="connsiteX9" fmla="*/ 0 w 1125538"/>
                <a:gd name="connsiteY9" fmla="*/ 544366 h 658755"/>
                <a:gd name="connsiteX10" fmla="*/ 114185 w 1125538"/>
                <a:gd name="connsiteY10" fmla="*/ 658755 h 658755"/>
                <a:gd name="connsiteX11" fmla="*/ 690547 w 1125538"/>
                <a:gd name="connsiteY11" fmla="*/ 658755 h 658755"/>
                <a:gd name="connsiteX12" fmla="*/ 998779 w 1125538"/>
                <a:gd name="connsiteY12" fmla="*/ 531769 h 658755"/>
                <a:gd name="connsiteX13" fmla="*/ 1023387 w 1125538"/>
                <a:gd name="connsiteY13" fmla="*/ 501834 h 658755"/>
                <a:gd name="connsiteX14" fmla="*/ 1023388 w 1125538"/>
                <a:gd name="connsiteY14" fmla="*/ 501834 h 658755"/>
                <a:gd name="connsiteX15" fmla="*/ 1051703 w 1125538"/>
                <a:gd name="connsiteY15" fmla="*/ 467389 h 658755"/>
                <a:gd name="connsiteX16" fmla="*/ 1125538 w 1125538"/>
                <a:gd name="connsiteY16" fmla="*/ 222987 h 658755"/>
                <a:gd name="connsiteX17" fmla="*/ 1082937 w 1125538"/>
                <a:gd name="connsiteY17" fmla="*/ 34497 h 658755"/>
                <a:gd name="connsiteX18" fmla="*/ 1066452 w 1125538"/>
                <a:gd name="connsiteY18" fmla="*/ 5619 h 658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25538" h="658755">
                  <a:moveTo>
                    <a:pt x="1028131" y="0"/>
                  </a:moveTo>
                  <a:lnTo>
                    <a:pt x="1019811" y="82659"/>
                  </a:lnTo>
                  <a:cubicBezTo>
                    <a:pt x="979023" y="282040"/>
                    <a:pt x="802772" y="430077"/>
                    <a:pt x="593176" y="430077"/>
                  </a:cubicBezTo>
                  <a:cubicBezTo>
                    <a:pt x="593176" y="430077"/>
                    <a:pt x="593176" y="430077"/>
                    <a:pt x="103212" y="430077"/>
                  </a:cubicBezTo>
                  <a:cubicBezTo>
                    <a:pt x="71909" y="430077"/>
                    <a:pt x="43327" y="443013"/>
                    <a:pt x="22572" y="463778"/>
                  </a:cubicBezTo>
                  <a:lnTo>
                    <a:pt x="8873" y="484017"/>
                  </a:lnTo>
                  <a:lnTo>
                    <a:pt x="8872" y="484017"/>
                  </a:lnTo>
                  <a:lnTo>
                    <a:pt x="0" y="497125"/>
                  </a:lnTo>
                  <a:lnTo>
                    <a:pt x="0" y="510470"/>
                  </a:lnTo>
                  <a:cubicBezTo>
                    <a:pt x="0" y="544366"/>
                    <a:pt x="0" y="544366"/>
                    <a:pt x="0" y="544366"/>
                  </a:cubicBezTo>
                  <a:cubicBezTo>
                    <a:pt x="0" y="609731"/>
                    <a:pt x="51655" y="658755"/>
                    <a:pt x="114185" y="658755"/>
                  </a:cubicBezTo>
                  <a:cubicBezTo>
                    <a:pt x="690547" y="658755"/>
                    <a:pt x="690547" y="658755"/>
                    <a:pt x="690547" y="658755"/>
                  </a:cubicBezTo>
                  <a:cubicBezTo>
                    <a:pt x="811529" y="658755"/>
                    <a:pt x="920277" y="610412"/>
                    <a:pt x="998779" y="531769"/>
                  </a:cubicBezTo>
                  <a:lnTo>
                    <a:pt x="1023387" y="501834"/>
                  </a:lnTo>
                  <a:lnTo>
                    <a:pt x="1023388" y="501834"/>
                  </a:lnTo>
                  <a:lnTo>
                    <a:pt x="1051703" y="467389"/>
                  </a:lnTo>
                  <a:cubicBezTo>
                    <a:pt x="1098394" y="397891"/>
                    <a:pt x="1125538" y="313886"/>
                    <a:pt x="1125538" y="222987"/>
                  </a:cubicBezTo>
                  <a:cubicBezTo>
                    <a:pt x="1125538" y="155579"/>
                    <a:pt x="1110270" y="91618"/>
                    <a:pt x="1082937" y="34497"/>
                  </a:cubicBezTo>
                  <a:lnTo>
                    <a:pt x="1066452" y="5619"/>
                  </a:lnTo>
                  <a:close/>
                </a:path>
              </a:pathLst>
            </a:custGeom>
            <a:solidFill>
              <a:srgbClr val="C00000"/>
            </a:solidFill>
            <a:ln>
              <a:noFill/>
            </a:ln>
          </p:spPr>
          <p:txBody>
            <a:bodyPr vert="horz" wrap="square" lIns="91440" tIns="45720" rIns="91440" bIns="45720" numCol="1" anchor="t" anchorCtr="0" compatLnSpc="1">
              <a:prstTxWarp prst="textNoShape">
                <a:avLst/>
              </a:prstTxWarp>
              <a:noAutofit/>
            </a:bodyPr>
            <a:lstStyle/>
            <a:p>
              <a:endParaRPr lang="en-IN" dirty="0">
                <a:highlight>
                  <a:srgbClr val="FFFF00"/>
                </a:highlight>
              </a:endParaRPr>
            </a:p>
          </p:txBody>
        </p:sp>
        <p:sp>
          <p:nvSpPr>
            <p:cNvPr id="278" name="Freeform: Shape 62">
              <a:extLst>
                <a:ext uri="{FF2B5EF4-FFF2-40B4-BE49-F238E27FC236}">
                  <a16:creationId xmlns:a16="http://schemas.microsoft.com/office/drawing/2014/main" id="{F449538F-DF8F-1BA1-5616-E23100A3C8E9}"/>
                </a:ext>
              </a:extLst>
            </p:cNvPr>
            <p:cNvSpPr>
              <a:spLocks/>
            </p:cNvSpPr>
            <p:nvPr/>
          </p:nvSpPr>
          <p:spPr bwMode="auto">
            <a:xfrm flipH="1">
              <a:off x="3348321" y="543586"/>
              <a:ext cx="982472" cy="401587"/>
            </a:xfrm>
            <a:custGeom>
              <a:avLst/>
              <a:gdLst>
                <a:gd name="connsiteX0" fmla="*/ 1035115 w 1486366"/>
                <a:gd name="connsiteY0" fmla="*/ 0 h 513081"/>
                <a:gd name="connsiteX1" fmla="*/ 0 w 1486366"/>
                <a:gd name="connsiteY1" fmla="*/ 279632 h 513081"/>
                <a:gd name="connsiteX2" fmla="*/ 456372 w 1486366"/>
                <a:gd name="connsiteY2" fmla="*/ 511507 h 513081"/>
                <a:gd name="connsiteX3" fmla="*/ 467107 w 1486366"/>
                <a:gd name="connsiteY3" fmla="*/ 513081 h 513081"/>
                <a:gd name="connsiteX4" fmla="*/ 480807 w 1486366"/>
                <a:gd name="connsiteY4" fmla="*/ 492841 h 513081"/>
                <a:gd name="connsiteX5" fmla="*/ 561447 w 1486366"/>
                <a:gd name="connsiteY5" fmla="*/ 459140 h 513081"/>
                <a:gd name="connsiteX6" fmla="*/ 1051411 w 1486366"/>
                <a:gd name="connsiteY6" fmla="*/ 459140 h 513081"/>
                <a:gd name="connsiteX7" fmla="*/ 1478046 w 1486366"/>
                <a:gd name="connsiteY7" fmla="*/ 111722 h 513081"/>
                <a:gd name="connsiteX8" fmla="*/ 1486366 w 1486366"/>
                <a:gd name="connsiteY8" fmla="*/ 29063 h 513081"/>
                <a:gd name="connsiteX9" fmla="*/ 1438028 w 1486366"/>
                <a:gd name="connsiteY9" fmla="*/ 21975 h 513081"/>
                <a:gd name="connsiteX10" fmla="*/ 1035115 w 1486366"/>
                <a:gd name="connsiteY10" fmla="*/ 0 h 513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6366" h="513081">
                  <a:moveTo>
                    <a:pt x="1035115" y="0"/>
                  </a:moveTo>
                  <a:cubicBezTo>
                    <a:pt x="463437" y="0"/>
                    <a:pt x="0" y="125196"/>
                    <a:pt x="0" y="279632"/>
                  </a:cubicBezTo>
                  <a:cubicBezTo>
                    <a:pt x="0" y="376155"/>
                    <a:pt x="181030" y="461255"/>
                    <a:pt x="456372" y="511507"/>
                  </a:cubicBezTo>
                  <a:lnTo>
                    <a:pt x="467107" y="513081"/>
                  </a:lnTo>
                  <a:lnTo>
                    <a:pt x="480807" y="492841"/>
                  </a:lnTo>
                  <a:cubicBezTo>
                    <a:pt x="501562" y="472076"/>
                    <a:pt x="530144" y="459140"/>
                    <a:pt x="561447" y="459140"/>
                  </a:cubicBezTo>
                  <a:cubicBezTo>
                    <a:pt x="1051411" y="459140"/>
                    <a:pt x="1051411" y="459140"/>
                    <a:pt x="1051411" y="459140"/>
                  </a:cubicBezTo>
                  <a:cubicBezTo>
                    <a:pt x="1261007" y="459140"/>
                    <a:pt x="1437258" y="311103"/>
                    <a:pt x="1478046" y="111722"/>
                  </a:cubicBezTo>
                  <a:lnTo>
                    <a:pt x="1486366" y="29063"/>
                  </a:lnTo>
                  <a:lnTo>
                    <a:pt x="1438028" y="21975"/>
                  </a:lnTo>
                  <a:cubicBezTo>
                    <a:pt x="1314189" y="7825"/>
                    <a:pt x="1178035" y="0"/>
                    <a:pt x="1035115" y="0"/>
                  </a:cubicBezTo>
                  <a:close/>
                </a:path>
              </a:pathLst>
            </a:custGeom>
            <a:solidFill>
              <a:srgbClr val="F2F2F2"/>
            </a:solidFill>
            <a:ln>
              <a:noFill/>
            </a:ln>
          </p:spPr>
          <p:txBody>
            <a:bodyPr vert="horz" wrap="square" lIns="91440" tIns="45720" rIns="91440" bIns="45720" numCol="1" anchor="t" anchorCtr="0" compatLnSpc="1">
              <a:prstTxWarp prst="textNoShape">
                <a:avLst/>
              </a:prstTxWarp>
              <a:noAutofit/>
            </a:bodyPr>
            <a:lstStyle/>
            <a:p>
              <a:endParaRPr lang="en-IN" dirty="0">
                <a:highlight>
                  <a:srgbClr val="FFFF00"/>
                </a:highlight>
              </a:endParaRPr>
            </a:p>
          </p:txBody>
        </p:sp>
        <p:sp>
          <p:nvSpPr>
            <p:cNvPr id="279" name="Rectangle 63">
              <a:extLst>
                <a:ext uri="{FF2B5EF4-FFF2-40B4-BE49-F238E27FC236}">
                  <a16:creationId xmlns:a16="http://schemas.microsoft.com/office/drawing/2014/main" id="{C1846D3E-F6F3-6907-C22D-C4CFBC683C75}"/>
                </a:ext>
              </a:extLst>
            </p:cNvPr>
            <p:cNvSpPr/>
            <p:nvPr/>
          </p:nvSpPr>
          <p:spPr>
            <a:xfrm>
              <a:off x="2388527" y="632478"/>
              <a:ext cx="906897" cy="307777"/>
            </a:xfrm>
            <a:prstGeom prst="rect">
              <a:avLst/>
            </a:prstGeom>
          </p:spPr>
          <p:txBody>
            <a:bodyPr wrap="square" anchor="ctr">
              <a:spAutoFit/>
            </a:bodyPr>
            <a:lstStyle/>
            <a:p>
              <a:pPr lvl="0" algn="ctr">
                <a:defRPr/>
              </a:pPr>
              <a:r>
                <a:rPr lang="en-ZA" sz="1400" dirty="0">
                  <a:solidFill>
                    <a:schemeClr val="accent2"/>
                  </a:solidFill>
                  <a:latin typeface="Bebas Neue Bold" panose="020B0606020202050201" pitchFamily="34" charset="0"/>
                </a:rPr>
                <a:t>8.7 MILLIOM</a:t>
              </a:r>
            </a:p>
          </p:txBody>
        </p:sp>
        <p:sp>
          <p:nvSpPr>
            <p:cNvPr id="280" name="Rectangle 64">
              <a:extLst>
                <a:ext uri="{FF2B5EF4-FFF2-40B4-BE49-F238E27FC236}">
                  <a16:creationId xmlns:a16="http://schemas.microsoft.com/office/drawing/2014/main" id="{27C1D1ED-193D-9C64-4AEB-30F3980A5F53}"/>
                </a:ext>
              </a:extLst>
            </p:cNvPr>
            <p:cNvSpPr/>
            <p:nvPr/>
          </p:nvSpPr>
          <p:spPr>
            <a:xfrm>
              <a:off x="863715" y="678644"/>
              <a:ext cx="875240" cy="215444"/>
            </a:xfrm>
            <a:prstGeom prst="rect">
              <a:avLst/>
            </a:prstGeom>
          </p:spPr>
          <p:txBody>
            <a:bodyPr wrap="none" lIns="0" tIns="0" rIns="0" bIns="0" anchor="ctr">
              <a:spAutoFit/>
            </a:bodyPr>
            <a:lstStyle/>
            <a:p>
              <a:pPr lvl="0" algn="r">
                <a:defRPr/>
              </a:pPr>
              <a:r>
                <a:rPr lang="en-ZA" sz="1400" kern="0" dirty="0">
                  <a:solidFill>
                    <a:schemeClr val="accent2"/>
                  </a:solidFill>
                  <a:latin typeface="Bebas Neue Bold" panose="020B0606020202050201" pitchFamily="34" charset="0"/>
                </a:rPr>
                <a:t>DOMESTIC TRIPS</a:t>
              </a:r>
            </a:p>
          </p:txBody>
        </p:sp>
        <p:grpSp>
          <p:nvGrpSpPr>
            <p:cNvPr id="281" name="Group 65">
              <a:extLst>
                <a:ext uri="{FF2B5EF4-FFF2-40B4-BE49-F238E27FC236}">
                  <a16:creationId xmlns:a16="http://schemas.microsoft.com/office/drawing/2014/main" id="{0691B2E8-325C-F91A-B02E-AF20E135D08B}"/>
                </a:ext>
              </a:extLst>
            </p:cNvPr>
            <p:cNvGrpSpPr/>
            <p:nvPr/>
          </p:nvGrpSpPr>
          <p:grpSpPr>
            <a:xfrm>
              <a:off x="1928584" y="607312"/>
              <a:ext cx="358108" cy="358108"/>
              <a:chOff x="2339600" y="2859704"/>
              <a:chExt cx="639763" cy="639763"/>
            </a:xfrm>
          </p:grpSpPr>
          <p:sp>
            <p:nvSpPr>
              <p:cNvPr id="284" name="Oval 20">
                <a:extLst>
                  <a:ext uri="{FF2B5EF4-FFF2-40B4-BE49-F238E27FC236}">
                    <a16:creationId xmlns:a16="http://schemas.microsoft.com/office/drawing/2014/main" id="{87124CD3-7946-8D76-A01F-17D706CACD2E}"/>
                  </a:ext>
                </a:extLst>
              </p:cNvPr>
              <p:cNvSpPr>
                <a:spLocks noChangeArrowheads="1"/>
              </p:cNvSpPr>
              <p:nvPr/>
            </p:nvSpPr>
            <p:spPr bwMode="auto">
              <a:xfrm flipH="1">
                <a:off x="2339600" y="2859704"/>
                <a:ext cx="639763" cy="639763"/>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grpSp>
            <p:nvGrpSpPr>
              <p:cNvPr id="285" name="Group 69">
                <a:extLst>
                  <a:ext uri="{FF2B5EF4-FFF2-40B4-BE49-F238E27FC236}">
                    <a16:creationId xmlns:a16="http://schemas.microsoft.com/office/drawing/2014/main" id="{4EA6172F-AC06-D08E-8C3E-2276E603C474}"/>
                  </a:ext>
                </a:extLst>
              </p:cNvPr>
              <p:cNvGrpSpPr/>
              <p:nvPr/>
            </p:nvGrpSpPr>
            <p:grpSpPr>
              <a:xfrm>
                <a:off x="2457738" y="2961509"/>
                <a:ext cx="405045" cy="470631"/>
                <a:chOff x="10792113" y="2990084"/>
                <a:chExt cx="405045" cy="470631"/>
              </a:xfrm>
            </p:grpSpPr>
            <p:sp>
              <p:nvSpPr>
                <p:cNvPr id="286" name="Freeform 75">
                  <a:extLst>
                    <a:ext uri="{FF2B5EF4-FFF2-40B4-BE49-F238E27FC236}">
                      <a16:creationId xmlns:a16="http://schemas.microsoft.com/office/drawing/2014/main" id="{1C0FA0FE-4C5F-545A-3928-3F46B795AD80}"/>
                    </a:ext>
                  </a:extLst>
                </p:cNvPr>
                <p:cNvSpPr>
                  <a:spLocks/>
                </p:cNvSpPr>
                <p:nvPr/>
              </p:nvSpPr>
              <p:spPr bwMode="auto">
                <a:xfrm>
                  <a:off x="11136785" y="3270953"/>
                  <a:ext cx="412" cy="686"/>
                </a:xfrm>
                <a:custGeom>
                  <a:avLst/>
                  <a:gdLst>
                    <a:gd name="T0" fmla="*/ 0 w 2"/>
                    <a:gd name="T1" fmla="*/ 3 h 3"/>
                    <a:gd name="T2" fmla="*/ 0 w 2"/>
                    <a:gd name="T3" fmla="*/ 2 h 3"/>
                    <a:gd name="T4" fmla="*/ 0 w 2"/>
                    <a:gd name="T5" fmla="*/ 3 h 3"/>
                  </a:gdLst>
                  <a:ahLst/>
                  <a:cxnLst>
                    <a:cxn ang="0">
                      <a:pos x="T0" y="T1"/>
                    </a:cxn>
                    <a:cxn ang="0">
                      <a:pos x="T2" y="T3"/>
                    </a:cxn>
                    <a:cxn ang="0">
                      <a:pos x="T4" y="T5"/>
                    </a:cxn>
                  </a:cxnLst>
                  <a:rect l="0" t="0" r="r" b="b"/>
                  <a:pathLst>
                    <a:path w="2" h="3">
                      <a:moveTo>
                        <a:pt x="0" y="3"/>
                      </a:moveTo>
                      <a:cubicBezTo>
                        <a:pt x="0" y="3"/>
                        <a:pt x="0" y="2"/>
                        <a:pt x="0" y="2"/>
                      </a:cubicBezTo>
                      <a:cubicBezTo>
                        <a:pt x="2" y="0"/>
                        <a:pt x="0" y="3"/>
                        <a:pt x="0"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287" name="Freeform 76">
                  <a:extLst>
                    <a:ext uri="{FF2B5EF4-FFF2-40B4-BE49-F238E27FC236}">
                      <a16:creationId xmlns:a16="http://schemas.microsoft.com/office/drawing/2014/main" id="{D61405FD-FDAA-EBF4-6700-D249129BA9FE}"/>
                    </a:ext>
                  </a:extLst>
                </p:cNvPr>
                <p:cNvSpPr>
                  <a:spLocks/>
                </p:cNvSpPr>
                <p:nvPr/>
              </p:nvSpPr>
              <p:spPr bwMode="auto">
                <a:xfrm>
                  <a:off x="11136785" y="3177102"/>
                  <a:ext cx="137" cy="137"/>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0"/>
                        <a:pt x="1" y="1"/>
                        <a:pt x="1" y="1"/>
                      </a:cubicBezTo>
                      <a:cubicBezTo>
                        <a:pt x="1" y="1"/>
                        <a:pt x="1" y="0"/>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64" name="Freeform 77">
                  <a:extLst>
                    <a:ext uri="{FF2B5EF4-FFF2-40B4-BE49-F238E27FC236}">
                      <a16:creationId xmlns:a16="http://schemas.microsoft.com/office/drawing/2014/main" id="{A9D42582-8C7B-5020-8FFB-CA87622B2D63}"/>
                    </a:ext>
                  </a:extLst>
                </p:cNvPr>
                <p:cNvSpPr>
                  <a:spLocks/>
                </p:cNvSpPr>
                <p:nvPr/>
              </p:nvSpPr>
              <p:spPr bwMode="auto">
                <a:xfrm>
                  <a:off x="11139804" y="3041538"/>
                  <a:ext cx="686" cy="960"/>
                </a:xfrm>
                <a:custGeom>
                  <a:avLst/>
                  <a:gdLst>
                    <a:gd name="T0" fmla="*/ 1 w 3"/>
                    <a:gd name="T1" fmla="*/ 2 h 4"/>
                    <a:gd name="T2" fmla="*/ 1 w 3"/>
                    <a:gd name="T3" fmla="*/ 2 h 4"/>
                  </a:gdLst>
                  <a:ahLst/>
                  <a:cxnLst>
                    <a:cxn ang="0">
                      <a:pos x="T0" y="T1"/>
                    </a:cxn>
                    <a:cxn ang="0">
                      <a:pos x="T2" y="T3"/>
                    </a:cxn>
                  </a:cxnLst>
                  <a:rect l="0" t="0" r="r" b="b"/>
                  <a:pathLst>
                    <a:path w="3" h="4">
                      <a:moveTo>
                        <a:pt x="1" y="2"/>
                      </a:moveTo>
                      <a:cubicBezTo>
                        <a:pt x="3" y="0"/>
                        <a:pt x="0" y="4"/>
                        <a:pt x="1"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65" name="Freeform 78">
                  <a:extLst>
                    <a:ext uri="{FF2B5EF4-FFF2-40B4-BE49-F238E27FC236}">
                      <a16:creationId xmlns:a16="http://schemas.microsoft.com/office/drawing/2014/main" id="{A7747FBD-C1EE-3DBC-6ED3-2450D241383A}"/>
                    </a:ext>
                  </a:extLst>
                </p:cNvPr>
                <p:cNvSpPr>
                  <a:spLocks/>
                </p:cNvSpPr>
                <p:nvPr/>
              </p:nvSpPr>
              <p:spPr bwMode="auto">
                <a:xfrm>
                  <a:off x="11033740" y="3349026"/>
                  <a:ext cx="274" cy="274"/>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0"/>
                        <a:pt x="0" y="0"/>
                        <a:pt x="0"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66" name="Freeform 79">
                  <a:extLst>
                    <a:ext uri="{FF2B5EF4-FFF2-40B4-BE49-F238E27FC236}">
                      <a16:creationId xmlns:a16="http://schemas.microsoft.com/office/drawing/2014/main" id="{E8259C8D-BEB5-B374-7BCA-53E8E43057D5}"/>
                    </a:ext>
                  </a:extLst>
                </p:cNvPr>
                <p:cNvSpPr>
                  <a:spLocks noEditPoints="1"/>
                </p:cNvSpPr>
                <p:nvPr/>
              </p:nvSpPr>
              <p:spPr bwMode="auto">
                <a:xfrm>
                  <a:off x="10932068" y="2990084"/>
                  <a:ext cx="265090" cy="469259"/>
                </a:xfrm>
                <a:custGeom>
                  <a:avLst/>
                  <a:gdLst>
                    <a:gd name="T0" fmla="*/ 1110 w 1128"/>
                    <a:gd name="T1" fmla="*/ 49 h 2005"/>
                    <a:gd name="T2" fmla="*/ 1038 w 1128"/>
                    <a:gd name="T3" fmla="*/ 92 h 2005"/>
                    <a:gd name="T4" fmla="*/ 1016 w 1128"/>
                    <a:gd name="T5" fmla="*/ 84 h 2005"/>
                    <a:gd name="T6" fmla="*/ 1055 w 1128"/>
                    <a:gd name="T7" fmla="*/ 61 h 2005"/>
                    <a:gd name="T8" fmla="*/ 1094 w 1128"/>
                    <a:gd name="T9" fmla="*/ 16 h 2005"/>
                    <a:gd name="T10" fmla="*/ 1085 w 1128"/>
                    <a:gd name="T11" fmla="*/ 2 h 2005"/>
                    <a:gd name="T12" fmla="*/ 810 w 1128"/>
                    <a:gd name="T13" fmla="*/ 158 h 2005"/>
                    <a:gd name="T14" fmla="*/ 608 w 1128"/>
                    <a:gd name="T15" fmla="*/ 562 h 2005"/>
                    <a:gd name="T16" fmla="*/ 654 w 1128"/>
                    <a:gd name="T17" fmla="*/ 792 h 2005"/>
                    <a:gd name="T18" fmla="*/ 704 w 1128"/>
                    <a:gd name="T19" fmla="*/ 923 h 2005"/>
                    <a:gd name="T20" fmla="*/ 690 w 1128"/>
                    <a:gd name="T21" fmla="*/ 1020 h 2005"/>
                    <a:gd name="T22" fmla="*/ 612 w 1128"/>
                    <a:gd name="T23" fmla="*/ 1093 h 2005"/>
                    <a:gd name="T24" fmla="*/ 393 w 1128"/>
                    <a:gd name="T25" fmla="*/ 1193 h 2005"/>
                    <a:gd name="T26" fmla="*/ 248 w 1128"/>
                    <a:gd name="T27" fmla="*/ 1503 h 2005"/>
                    <a:gd name="T28" fmla="*/ 403 w 1128"/>
                    <a:gd name="T29" fmla="*/ 1446 h 2005"/>
                    <a:gd name="T30" fmla="*/ 410 w 1128"/>
                    <a:gd name="T31" fmla="*/ 1451 h 2005"/>
                    <a:gd name="T32" fmla="*/ 443 w 1128"/>
                    <a:gd name="T33" fmla="*/ 1525 h 2005"/>
                    <a:gd name="T34" fmla="*/ 431 w 1128"/>
                    <a:gd name="T35" fmla="*/ 1535 h 2005"/>
                    <a:gd name="T36" fmla="*/ 431 w 1128"/>
                    <a:gd name="T37" fmla="*/ 1535 h 2005"/>
                    <a:gd name="T38" fmla="*/ 180 w 1128"/>
                    <a:gd name="T39" fmla="*/ 1634 h 2005"/>
                    <a:gd name="T40" fmla="*/ 81 w 1128"/>
                    <a:gd name="T41" fmla="*/ 1974 h 2005"/>
                    <a:gd name="T42" fmla="*/ 704 w 1128"/>
                    <a:gd name="T43" fmla="*/ 1651 h 2005"/>
                    <a:gd name="T44" fmla="*/ 1093 w 1128"/>
                    <a:gd name="T45" fmla="*/ 1112 h 2005"/>
                    <a:gd name="T46" fmla="*/ 1006 w 1128"/>
                    <a:gd name="T47" fmla="*/ 741 h 2005"/>
                    <a:gd name="T48" fmla="*/ 941 w 1128"/>
                    <a:gd name="T49" fmla="*/ 656 h 2005"/>
                    <a:gd name="T50" fmla="*/ 870 w 1128"/>
                    <a:gd name="T51" fmla="*/ 516 h 2005"/>
                    <a:gd name="T52" fmla="*/ 995 w 1128"/>
                    <a:gd name="T53" fmla="*/ 199 h 2005"/>
                    <a:gd name="T54" fmla="*/ 1122 w 1128"/>
                    <a:gd name="T55" fmla="*/ 87 h 2005"/>
                    <a:gd name="T56" fmla="*/ 873 w 1128"/>
                    <a:gd name="T57" fmla="*/ 1199 h 2005"/>
                    <a:gd name="T58" fmla="*/ 871 w 1128"/>
                    <a:gd name="T59" fmla="*/ 1203 h 2005"/>
                    <a:gd name="T60" fmla="*/ 613 w 1128"/>
                    <a:gd name="T61" fmla="*/ 1439 h 2005"/>
                    <a:gd name="T62" fmla="*/ 741 w 1128"/>
                    <a:gd name="T63" fmla="*/ 1245 h 2005"/>
                    <a:gd name="T64" fmla="*/ 814 w 1128"/>
                    <a:gd name="T65" fmla="*/ 1161 h 2005"/>
                    <a:gd name="T66" fmla="*/ 871 w 1128"/>
                    <a:gd name="T67" fmla="*/ 799 h 2005"/>
                    <a:gd name="T68" fmla="*/ 872 w 1128"/>
                    <a:gd name="T69" fmla="*/ 800 h 2005"/>
                    <a:gd name="T70" fmla="*/ 867 w 1128"/>
                    <a:gd name="T71" fmla="*/ 1004 h 2005"/>
                    <a:gd name="T72" fmla="*/ 792 w 1128"/>
                    <a:gd name="T73" fmla="*/ 769 h 2005"/>
                    <a:gd name="T74" fmla="*/ 782 w 1128"/>
                    <a:gd name="T75" fmla="*/ 690 h 2005"/>
                    <a:gd name="T76" fmla="*/ 804 w 1128"/>
                    <a:gd name="T77" fmla="*/ 684 h 2005"/>
                    <a:gd name="T78" fmla="*/ 871 w 1128"/>
                    <a:gd name="T79" fmla="*/ 799 h 2005"/>
                    <a:gd name="T80" fmla="*/ 793 w 1128"/>
                    <a:gd name="T81" fmla="*/ 359 h 2005"/>
                    <a:gd name="T82" fmla="*/ 720 w 1128"/>
                    <a:gd name="T83" fmla="*/ 511 h 2005"/>
                    <a:gd name="T84" fmla="*/ 843 w 1128"/>
                    <a:gd name="T85" fmla="*/ 228 h 2005"/>
                    <a:gd name="T86" fmla="*/ 869 w 1128"/>
                    <a:gd name="T87" fmla="*/ 200 h 2005"/>
                    <a:gd name="T88" fmla="*/ 888 w 1128"/>
                    <a:gd name="T89" fmla="*/ 219 h 2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28" h="2005">
                      <a:moveTo>
                        <a:pt x="1125" y="77"/>
                      </a:moveTo>
                      <a:cubicBezTo>
                        <a:pt x="1120" y="68"/>
                        <a:pt x="1115" y="58"/>
                        <a:pt x="1110" y="49"/>
                      </a:cubicBezTo>
                      <a:cubicBezTo>
                        <a:pt x="1094" y="57"/>
                        <a:pt x="1079" y="66"/>
                        <a:pt x="1064" y="75"/>
                      </a:cubicBezTo>
                      <a:cubicBezTo>
                        <a:pt x="1055" y="81"/>
                        <a:pt x="1046" y="86"/>
                        <a:pt x="1038" y="92"/>
                      </a:cubicBezTo>
                      <a:cubicBezTo>
                        <a:pt x="1027" y="100"/>
                        <a:pt x="1027" y="100"/>
                        <a:pt x="1027" y="100"/>
                      </a:cubicBezTo>
                      <a:cubicBezTo>
                        <a:pt x="1023" y="94"/>
                        <a:pt x="1020" y="89"/>
                        <a:pt x="1016" y="84"/>
                      </a:cubicBezTo>
                      <a:cubicBezTo>
                        <a:pt x="1028" y="77"/>
                        <a:pt x="1028" y="77"/>
                        <a:pt x="1028" y="77"/>
                      </a:cubicBezTo>
                      <a:cubicBezTo>
                        <a:pt x="1037" y="72"/>
                        <a:pt x="1046" y="66"/>
                        <a:pt x="1055" y="61"/>
                      </a:cubicBezTo>
                      <a:cubicBezTo>
                        <a:pt x="1071" y="52"/>
                        <a:pt x="1087" y="43"/>
                        <a:pt x="1104" y="35"/>
                      </a:cubicBezTo>
                      <a:cubicBezTo>
                        <a:pt x="1101" y="29"/>
                        <a:pt x="1098" y="22"/>
                        <a:pt x="1094" y="16"/>
                      </a:cubicBezTo>
                      <a:cubicBezTo>
                        <a:pt x="1093" y="12"/>
                        <a:pt x="1091" y="8"/>
                        <a:pt x="1089" y="4"/>
                      </a:cubicBezTo>
                      <a:cubicBezTo>
                        <a:pt x="1087" y="1"/>
                        <a:pt x="1088" y="0"/>
                        <a:pt x="1085" y="2"/>
                      </a:cubicBezTo>
                      <a:cubicBezTo>
                        <a:pt x="1056" y="12"/>
                        <a:pt x="1027" y="24"/>
                        <a:pt x="999" y="38"/>
                      </a:cubicBezTo>
                      <a:cubicBezTo>
                        <a:pt x="932" y="70"/>
                        <a:pt x="867" y="109"/>
                        <a:pt x="810" y="158"/>
                      </a:cubicBezTo>
                      <a:cubicBezTo>
                        <a:pt x="752" y="209"/>
                        <a:pt x="700" y="268"/>
                        <a:pt x="664" y="337"/>
                      </a:cubicBezTo>
                      <a:cubicBezTo>
                        <a:pt x="628" y="407"/>
                        <a:pt x="609" y="483"/>
                        <a:pt x="608" y="562"/>
                      </a:cubicBezTo>
                      <a:cubicBezTo>
                        <a:pt x="608" y="601"/>
                        <a:pt x="613" y="640"/>
                        <a:pt x="620" y="678"/>
                      </a:cubicBezTo>
                      <a:cubicBezTo>
                        <a:pt x="627" y="717"/>
                        <a:pt x="640" y="755"/>
                        <a:pt x="654" y="792"/>
                      </a:cubicBezTo>
                      <a:cubicBezTo>
                        <a:pt x="663" y="819"/>
                        <a:pt x="678" y="844"/>
                        <a:pt x="688" y="871"/>
                      </a:cubicBezTo>
                      <a:cubicBezTo>
                        <a:pt x="695" y="888"/>
                        <a:pt x="700" y="905"/>
                        <a:pt x="704" y="923"/>
                      </a:cubicBezTo>
                      <a:cubicBezTo>
                        <a:pt x="707" y="940"/>
                        <a:pt x="708" y="958"/>
                        <a:pt x="706" y="975"/>
                      </a:cubicBezTo>
                      <a:cubicBezTo>
                        <a:pt x="704" y="992"/>
                        <a:pt x="699" y="1006"/>
                        <a:pt x="690" y="1020"/>
                      </a:cubicBezTo>
                      <a:cubicBezTo>
                        <a:pt x="682" y="1035"/>
                        <a:pt x="668" y="1048"/>
                        <a:pt x="655" y="1060"/>
                      </a:cubicBezTo>
                      <a:cubicBezTo>
                        <a:pt x="642" y="1072"/>
                        <a:pt x="627" y="1083"/>
                        <a:pt x="612" y="1093"/>
                      </a:cubicBezTo>
                      <a:cubicBezTo>
                        <a:pt x="547" y="1137"/>
                        <a:pt x="474" y="1167"/>
                        <a:pt x="400" y="1191"/>
                      </a:cubicBezTo>
                      <a:cubicBezTo>
                        <a:pt x="398" y="1192"/>
                        <a:pt x="396" y="1192"/>
                        <a:pt x="393" y="1193"/>
                      </a:cubicBezTo>
                      <a:cubicBezTo>
                        <a:pt x="242" y="1505"/>
                        <a:pt x="242" y="1505"/>
                        <a:pt x="242" y="1505"/>
                      </a:cubicBezTo>
                      <a:cubicBezTo>
                        <a:pt x="244" y="1504"/>
                        <a:pt x="246" y="1503"/>
                        <a:pt x="248" y="1503"/>
                      </a:cubicBezTo>
                      <a:cubicBezTo>
                        <a:pt x="285" y="1491"/>
                        <a:pt x="321" y="1478"/>
                        <a:pt x="357" y="1464"/>
                      </a:cubicBezTo>
                      <a:cubicBezTo>
                        <a:pt x="372" y="1458"/>
                        <a:pt x="387" y="1452"/>
                        <a:pt x="403" y="1446"/>
                      </a:cubicBezTo>
                      <a:cubicBezTo>
                        <a:pt x="404" y="1445"/>
                        <a:pt x="407" y="1444"/>
                        <a:pt x="407" y="1444"/>
                      </a:cubicBezTo>
                      <a:cubicBezTo>
                        <a:pt x="407" y="1444"/>
                        <a:pt x="409" y="1449"/>
                        <a:pt x="410" y="1451"/>
                      </a:cubicBezTo>
                      <a:cubicBezTo>
                        <a:pt x="418" y="1469"/>
                        <a:pt x="425" y="1486"/>
                        <a:pt x="433" y="1504"/>
                      </a:cubicBezTo>
                      <a:cubicBezTo>
                        <a:pt x="436" y="1511"/>
                        <a:pt x="439" y="1518"/>
                        <a:pt x="443" y="1525"/>
                      </a:cubicBezTo>
                      <a:cubicBezTo>
                        <a:pt x="443" y="1527"/>
                        <a:pt x="444" y="1528"/>
                        <a:pt x="444" y="1529"/>
                      </a:cubicBezTo>
                      <a:cubicBezTo>
                        <a:pt x="444" y="1529"/>
                        <a:pt x="433" y="1534"/>
                        <a:pt x="431" y="1535"/>
                      </a:cubicBezTo>
                      <a:cubicBezTo>
                        <a:pt x="432" y="1535"/>
                        <a:pt x="432" y="1535"/>
                        <a:pt x="433" y="1535"/>
                      </a:cubicBezTo>
                      <a:cubicBezTo>
                        <a:pt x="432" y="1535"/>
                        <a:pt x="432" y="1535"/>
                        <a:pt x="431" y="1535"/>
                      </a:cubicBezTo>
                      <a:cubicBezTo>
                        <a:pt x="371" y="1563"/>
                        <a:pt x="309" y="1588"/>
                        <a:pt x="247" y="1610"/>
                      </a:cubicBezTo>
                      <a:cubicBezTo>
                        <a:pt x="225" y="1618"/>
                        <a:pt x="202" y="1626"/>
                        <a:pt x="180" y="1634"/>
                      </a:cubicBezTo>
                      <a:cubicBezTo>
                        <a:pt x="0" y="2005"/>
                        <a:pt x="0" y="2005"/>
                        <a:pt x="0" y="2005"/>
                      </a:cubicBezTo>
                      <a:cubicBezTo>
                        <a:pt x="27" y="1995"/>
                        <a:pt x="54" y="1985"/>
                        <a:pt x="81" y="1974"/>
                      </a:cubicBezTo>
                      <a:cubicBezTo>
                        <a:pt x="153" y="1946"/>
                        <a:pt x="225" y="1916"/>
                        <a:pt x="295" y="1884"/>
                      </a:cubicBezTo>
                      <a:cubicBezTo>
                        <a:pt x="437" y="1818"/>
                        <a:pt x="576" y="1743"/>
                        <a:pt x="704" y="1651"/>
                      </a:cubicBezTo>
                      <a:cubicBezTo>
                        <a:pt x="826" y="1563"/>
                        <a:pt x="941" y="1458"/>
                        <a:pt x="1017" y="1327"/>
                      </a:cubicBezTo>
                      <a:cubicBezTo>
                        <a:pt x="1055" y="1261"/>
                        <a:pt x="1083" y="1187"/>
                        <a:pt x="1093" y="1112"/>
                      </a:cubicBezTo>
                      <a:cubicBezTo>
                        <a:pt x="1104" y="1034"/>
                        <a:pt x="1097" y="955"/>
                        <a:pt x="1073" y="881"/>
                      </a:cubicBezTo>
                      <a:cubicBezTo>
                        <a:pt x="1057" y="832"/>
                        <a:pt x="1034" y="784"/>
                        <a:pt x="1006" y="741"/>
                      </a:cubicBezTo>
                      <a:cubicBezTo>
                        <a:pt x="993" y="722"/>
                        <a:pt x="980" y="704"/>
                        <a:pt x="966" y="686"/>
                      </a:cubicBezTo>
                      <a:cubicBezTo>
                        <a:pt x="958" y="675"/>
                        <a:pt x="949" y="665"/>
                        <a:pt x="941" y="656"/>
                      </a:cubicBezTo>
                      <a:cubicBezTo>
                        <a:pt x="928" y="641"/>
                        <a:pt x="917" y="624"/>
                        <a:pt x="907" y="608"/>
                      </a:cubicBezTo>
                      <a:cubicBezTo>
                        <a:pt x="889" y="580"/>
                        <a:pt x="876" y="548"/>
                        <a:pt x="870" y="516"/>
                      </a:cubicBezTo>
                      <a:cubicBezTo>
                        <a:pt x="862" y="476"/>
                        <a:pt x="865" y="436"/>
                        <a:pt x="875" y="397"/>
                      </a:cubicBezTo>
                      <a:cubicBezTo>
                        <a:pt x="895" y="322"/>
                        <a:pt x="943" y="255"/>
                        <a:pt x="995" y="199"/>
                      </a:cubicBezTo>
                      <a:cubicBezTo>
                        <a:pt x="1027" y="164"/>
                        <a:pt x="1062" y="133"/>
                        <a:pt x="1099" y="104"/>
                      </a:cubicBezTo>
                      <a:cubicBezTo>
                        <a:pt x="1107" y="98"/>
                        <a:pt x="1114" y="92"/>
                        <a:pt x="1122" y="87"/>
                      </a:cubicBezTo>
                      <a:cubicBezTo>
                        <a:pt x="1128" y="83"/>
                        <a:pt x="1128" y="84"/>
                        <a:pt x="1125" y="77"/>
                      </a:cubicBezTo>
                      <a:close/>
                      <a:moveTo>
                        <a:pt x="873" y="1199"/>
                      </a:moveTo>
                      <a:cubicBezTo>
                        <a:pt x="873" y="1199"/>
                        <a:pt x="873" y="1200"/>
                        <a:pt x="871" y="1202"/>
                      </a:cubicBezTo>
                      <a:cubicBezTo>
                        <a:pt x="871" y="1203"/>
                        <a:pt x="871" y="1203"/>
                        <a:pt x="871" y="1203"/>
                      </a:cubicBezTo>
                      <a:cubicBezTo>
                        <a:pt x="838" y="1254"/>
                        <a:pt x="798" y="1298"/>
                        <a:pt x="752" y="1339"/>
                      </a:cubicBezTo>
                      <a:cubicBezTo>
                        <a:pt x="709" y="1376"/>
                        <a:pt x="661" y="1409"/>
                        <a:pt x="613" y="1439"/>
                      </a:cubicBezTo>
                      <a:cubicBezTo>
                        <a:pt x="598" y="1415"/>
                        <a:pt x="584" y="1391"/>
                        <a:pt x="570" y="1366"/>
                      </a:cubicBezTo>
                      <a:cubicBezTo>
                        <a:pt x="631" y="1331"/>
                        <a:pt x="690" y="1293"/>
                        <a:pt x="741" y="1245"/>
                      </a:cubicBezTo>
                      <a:cubicBezTo>
                        <a:pt x="767" y="1221"/>
                        <a:pt x="789" y="1195"/>
                        <a:pt x="809" y="1167"/>
                      </a:cubicBezTo>
                      <a:cubicBezTo>
                        <a:pt x="814" y="1161"/>
                        <a:pt x="814" y="1161"/>
                        <a:pt x="814" y="1161"/>
                      </a:cubicBezTo>
                      <a:cubicBezTo>
                        <a:pt x="873" y="1199"/>
                        <a:pt x="873" y="1199"/>
                        <a:pt x="873" y="1199"/>
                      </a:cubicBezTo>
                      <a:moveTo>
                        <a:pt x="871" y="799"/>
                      </a:moveTo>
                      <a:cubicBezTo>
                        <a:pt x="871" y="798"/>
                        <a:pt x="870" y="797"/>
                        <a:pt x="871" y="799"/>
                      </a:cubicBezTo>
                      <a:cubicBezTo>
                        <a:pt x="872" y="801"/>
                        <a:pt x="872" y="801"/>
                        <a:pt x="872" y="800"/>
                      </a:cubicBezTo>
                      <a:cubicBezTo>
                        <a:pt x="907" y="863"/>
                        <a:pt x="930" y="933"/>
                        <a:pt x="930" y="1005"/>
                      </a:cubicBezTo>
                      <a:cubicBezTo>
                        <a:pt x="909" y="1005"/>
                        <a:pt x="888" y="1004"/>
                        <a:pt x="867" y="1004"/>
                      </a:cubicBezTo>
                      <a:cubicBezTo>
                        <a:pt x="870" y="950"/>
                        <a:pt x="856" y="897"/>
                        <a:pt x="834" y="848"/>
                      </a:cubicBezTo>
                      <a:cubicBezTo>
                        <a:pt x="822" y="820"/>
                        <a:pt x="807" y="795"/>
                        <a:pt x="792" y="769"/>
                      </a:cubicBezTo>
                      <a:cubicBezTo>
                        <a:pt x="780" y="747"/>
                        <a:pt x="769" y="724"/>
                        <a:pt x="758" y="701"/>
                      </a:cubicBezTo>
                      <a:cubicBezTo>
                        <a:pt x="766" y="698"/>
                        <a:pt x="774" y="694"/>
                        <a:pt x="782" y="690"/>
                      </a:cubicBezTo>
                      <a:cubicBezTo>
                        <a:pt x="788" y="688"/>
                        <a:pt x="802" y="681"/>
                        <a:pt x="802" y="681"/>
                      </a:cubicBezTo>
                      <a:cubicBezTo>
                        <a:pt x="804" y="684"/>
                        <a:pt x="804" y="684"/>
                        <a:pt x="804" y="684"/>
                      </a:cubicBezTo>
                      <a:cubicBezTo>
                        <a:pt x="813" y="703"/>
                        <a:pt x="823" y="721"/>
                        <a:pt x="834" y="739"/>
                      </a:cubicBezTo>
                      <a:cubicBezTo>
                        <a:pt x="847" y="758"/>
                        <a:pt x="860" y="778"/>
                        <a:pt x="871" y="799"/>
                      </a:cubicBezTo>
                      <a:close/>
                      <a:moveTo>
                        <a:pt x="885" y="222"/>
                      </a:moveTo>
                      <a:cubicBezTo>
                        <a:pt x="849" y="264"/>
                        <a:pt x="816" y="308"/>
                        <a:pt x="793" y="359"/>
                      </a:cubicBezTo>
                      <a:cubicBezTo>
                        <a:pt x="772" y="407"/>
                        <a:pt x="760" y="459"/>
                        <a:pt x="761" y="512"/>
                      </a:cubicBezTo>
                      <a:cubicBezTo>
                        <a:pt x="747" y="511"/>
                        <a:pt x="734" y="511"/>
                        <a:pt x="720" y="511"/>
                      </a:cubicBezTo>
                      <a:cubicBezTo>
                        <a:pt x="722" y="441"/>
                        <a:pt x="744" y="373"/>
                        <a:pt x="780" y="314"/>
                      </a:cubicBezTo>
                      <a:cubicBezTo>
                        <a:pt x="798" y="283"/>
                        <a:pt x="819" y="255"/>
                        <a:pt x="843" y="228"/>
                      </a:cubicBezTo>
                      <a:cubicBezTo>
                        <a:pt x="848" y="222"/>
                        <a:pt x="854" y="216"/>
                        <a:pt x="860" y="210"/>
                      </a:cubicBezTo>
                      <a:cubicBezTo>
                        <a:pt x="862" y="207"/>
                        <a:pt x="869" y="200"/>
                        <a:pt x="869" y="200"/>
                      </a:cubicBezTo>
                      <a:cubicBezTo>
                        <a:pt x="869" y="200"/>
                        <a:pt x="882" y="213"/>
                        <a:pt x="888" y="219"/>
                      </a:cubicBezTo>
                      <a:cubicBezTo>
                        <a:pt x="888" y="219"/>
                        <a:pt x="888" y="219"/>
                        <a:pt x="888" y="219"/>
                      </a:cubicBezTo>
                      <a:cubicBezTo>
                        <a:pt x="887" y="220"/>
                        <a:pt x="886" y="221"/>
                        <a:pt x="885" y="22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67" name="Freeform 80">
                  <a:extLst>
                    <a:ext uri="{FF2B5EF4-FFF2-40B4-BE49-F238E27FC236}">
                      <a16:creationId xmlns:a16="http://schemas.microsoft.com/office/drawing/2014/main" id="{DDE2EF24-E352-D539-FB1E-3BFE5A44E21E}"/>
                    </a:ext>
                  </a:extLst>
                </p:cNvPr>
                <p:cNvSpPr>
                  <a:spLocks noEditPoints="1"/>
                </p:cNvSpPr>
                <p:nvPr/>
              </p:nvSpPr>
              <p:spPr bwMode="auto">
                <a:xfrm>
                  <a:off x="10792113" y="3067608"/>
                  <a:ext cx="239981" cy="393107"/>
                </a:xfrm>
                <a:custGeom>
                  <a:avLst/>
                  <a:gdLst>
                    <a:gd name="T0" fmla="*/ 1021 w 1021"/>
                    <a:gd name="T1" fmla="*/ 511 h 1680"/>
                    <a:gd name="T2" fmla="*/ 511 w 1021"/>
                    <a:gd name="T3" fmla="*/ 0 h 1680"/>
                    <a:gd name="T4" fmla="*/ 0 w 1021"/>
                    <a:gd name="T5" fmla="*/ 511 h 1680"/>
                    <a:gd name="T6" fmla="*/ 55 w 1021"/>
                    <a:gd name="T7" fmla="*/ 740 h 1680"/>
                    <a:gd name="T8" fmla="*/ 511 w 1021"/>
                    <a:gd name="T9" fmla="*/ 1680 h 1680"/>
                    <a:gd name="T10" fmla="*/ 966 w 1021"/>
                    <a:gd name="T11" fmla="*/ 740 h 1680"/>
                    <a:gd name="T12" fmla="*/ 1021 w 1021"/>
                    <a:gd name="T13" fmla="*/ 511 h 1680"/>
                    <a:gd name="T14" fmla="*/ 511 w 1021"/>
                    <a:gd name="T15" fmla="*/ 793 h 1680"/>
                    <a:gd name="T16" fmla="*/ 228 w 1021"/>
                    <a:gd name="T17" fmla="*/ 511 h 1680"/>
                    <a:gd name="T18" fmla="*/ 511 w 1021"/>
                    <a:gd name="T19" fmla="*/ 228 h 1680"/>
                    <a:gd name="T20" fmla="*/ 793 w 1021"/>
                    <a:gd name="T21" fmla="*/ 511 h 1680"/>
                    <a:gd name="T22" fmla="*/ 511 w 1021"/>
                    <a:gd name="T23" fmla="*/ 793 h 1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1" h="1680">
                      <a:moveTo>
                        <a:pt x="1021" y="511"/>
                      </a:moveTo>
                      <a:cubicBezTo>
                        <a:pt x="1021" y="229"/>
                        <a:pt x="792" y="0"/>
                        <a:pt x="511" y="0"/>
                      </a:cubicBezTo>
                      <a:cubicBezTo>
                        <a:pt x="229" y="0"/>
                        <a:pt x="0" y="229"/>
                        <a:pt x="0" y="511"/>
                      </a:cubicBezTo>
                      <a:cubicBezTo>
                        <a:pt x="0" y="593"/>
                        <a:pt x="20" y="671"/>
                        <a:pt x="55" y="740"/>
                      </a:cubicBezTo>
                      <a:cubicBezTo>
                        <a:pt x="511" y="1680"/>
                        <a:pt x="511" y="1680"/>
                        <a:pt x="511" y="1680"/>
                      </a:cubicBezTo>
                      <a:cubicBezTo>
                        <a:pt x="966" y="740"/>
                        <a:pt x="966" y="740"/>
                        <a:pt x="966" y="740"/>
                      </a:cubicBezTo>
                      <a:cubicBezTo>
                        <a:pt x="1001" y="671"/>
                        <a:pt x="1021" y="593"/>
                        <a:pt x="1021" y="511"/>
                      </a:cubicBezTo>
                      <a:close/>
                      <a:moveTo>
                        <a:pt x="511" y="793"/>
                      </a:moveTo>
                      <a:cubicBezTo>
                        <a:pt x="355" y="793"/>
                        <a:pt x="228" y="666"/>
                        <a:pt x="228" y="511"/>
                      </a:cubicBezTo>
                      <a:cubicBezTo>
                        <a:pt x="228" y="355"/>
                        <a:pt x="355" y="228"/>
                        <a:pt x="511" y="228"/>
                      </a:cubicBezTo>
                      <a:cubicBezTo>
                        <a:pt x="666" y="228"/>
                        <a:pt x="793" y="355"/>
                        <a:pt x="793" y="511"/>
                      </a:cubicBezTo>
                      <a:cubicBezTo>
                        <a:pt x="793" y="666"/>
                        <a:pt x="666" y="793"/>
                        <a:pt x="511" y="79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grpSp>
        </p:grpSp>
        <p:sp>
          <p:nvSpPr>
            <p:cNvPr id="282" name="Rectangle 66">
              <a:extLst>
                <a:ext uri="{FF2B5EF4-FFF2-40B4-BE49-F238E27FC236}">
                  <a16:creationId xmlns:a16="http://schemas.microsoft.com/office/drawing/2014/main" id="{5548924F-B689-AD3E-481C-62C364858797}"/>
                </a:ext>
              </a:extLst>
            </p:cNvPr>
            <p:cNvSpPr/>
            <p:nvPr/>
          </p:nvSpPr>
          <p:spPr>
            <a:xfrm>
              <a:off x="3418244" y="620096"/>
              <a:ext cx="612668" cy="307777"/>
            </a:xfrm>
            <a:prstGeom prst="rect">
              <a:avLst/>
            </a:prstGeom>
          </p:spPr>
          <p:txBody>
            <a:bodyPr wrap="none" anchor="ctr">
              <a:spAutoFit/>
            </a:bodyPr>
            <a:lstStyle/>
            <a:p>
              <a:pPr algn="ctr"/>
              <a:r>
                <a:rPr lang="en-IN" sz="1400" dirty="0">
                  <a:solidFill>
                    <a:schemeClr val="accent2"/>
                  </a:solidFill>
                  <a:latin typeface="Bebas Neue Bold" panose="020B0606020202050201" pitchFamily="34" charset="0"/>
                </a:rPr>
                <a:t>+80.8%</a:t>
              </a:r>
            </a:p>
          </p:txBody>
        </p:sp>
        <p:sp>
          <p:nvSpPr>
            <p:cNvPr id="283" name="Isosceles Triangle 67">
              <a:extLst>
                <a:ext uri="{FF2B5EF4-FFF2-40B4-BE49-F238E27FC236}">
                  <a16:creationId xmlns:a16="http://schemas.microsoft.com/office/drawing/2014/main" id="{ED4C70DE-8123-B44C-975E-5EEA8E20CB2A}"/>
                </a:ext>
              </a:extLst>
            </p:cNvPr>
            <p:cNvSpPr/>
            <p:nvPr/>
          </p:nvSpPr>
          <p:spPr>
            <a:xfrm flipH="1">
              <a:off x="4014065" y="734384"/>
              <a:ext cx="82800" cy="79200"/>
            </a:xfrm>
            <a:prstGeom prst="triangl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solidFill>
                  <a:srgbClr val="C00000"/>
                </a:solidFill>
                <a:highlight>
                  <a:srgbClr val="FFFF00"/>
                </a:highlight>
              </a:endParaRPr>
            </a:p>
          </p:txBody>
        </p:sp>
      </p:grpSp>
      <p:sp>
        <p:nvSpPr>
          <p:cNvPr id="2" name="TextBox 76">
            <a:extLst>
              <a:ext uri="{FF2B5EF4-FFF2-40B4-BE49-F238E27FC236}">
                <a16:creationId xmlns:a16="http://schemas.microsoft.com/office/drawing/2014/main" id="{F610D1DF-D390-E9BC-E2D4-B58EE2C3B9E7}"/>
              </a:ext>
            </a:extLst>
          </p:cNvPr>
          <p:cNvSpPr txBox="1"/>
          <p:nvPr/>
        </p:nvSpPr>
        <p:spPr>
          <a:xfrm>
            <a:off x="2257837" y="9585227"/>
            <a:ext cx="3196388"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606015413"/>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תמונה 16">
            <a:extLst>
              <a:ext uri="{FF2B5EF4-FFF2-40B4-BE49-F238E27FC236}">
                <a16:creationId xmlns:a16="http://schemas.microsoft.com/office/drawing/2014/main" id="{85FE8684-1FBB-8A85-1D1B-7FA135F2B63E}"/>
              </a:ext>
            </a:extLst>
          </p:cNvPr>
          <p:cNvPicPr>
            <a:picLocks noChangeAspect="1"/>
          </p:cNvPicPr>
          <p:nvPr/>
        </p:nvPicPr>
        <p:blipFill rotWithShape="1">
          <a:blip r:embed="rId2"/>
          <a:srcRect t="60891"/>
          <a:stretch/>
        </p:blipFill>
        <p:spPr>
          <a:xfrm>
            <a:off x="782159" y="6512802"/>
            <a:ext cx="5400000" cy="1379807"/>
          </a:xfrm>
          <a:prstGeom prst="rect">
            <a:avLst/>
          </a:prstGeom>
        </p:spPr>
      </p:pic>
      <p:grpSp>
        <p:nvGrpSpPr>
          <p:cNvPr id="6" name="קבוצה 5">
            <a:extLst>
              <a:ext uri="{FF2B5EF4-FFF2-40B4-BE49-F238E27FC236}">
                <a16:creationId xmlns:a16="http://schemas.microsoft.com/office/drawing/2014/main" id="{6F3E472A-DFF0-4A09-F5FB-E279A3789D1E}"/>
              </a:ext>
            </a:extLst>
          </p:cNvPr>
          <p:cNvGrpSpPr/>
          <p:nvPr/>
        </p:nvGrpSpPr>
        <p:grpSpPr>
          <a:xfrm>
            <a:off x="766730" y="7947139"/>
            <a:ext cx="5415429" cy="1416351"/>
            <a:chOff x="766730" y="7947139"/>
            <a:chExt cx="5415429" cy="1416351"/>
          </a:xfrm>
        </p:grpSpPr>
        <p:pic>
          <p:nvPicPr>
            <p:cNvPr id="25" name="תמונה 24">
              <a:extLst>
                <a:ext uri="{FF2B5EF4-FFF2-40B4-BE49-F238E27FC236}">
                  <a16:creationId xmlns:a16="http://schemas.microsoft.com/office/drawing/2014/main" id="{4BF6F6B9-558D-ECB0-48E2-879850597C40}"/>
                </a:ext>
              </a:extLst>
            </p:cNvPr>
            <p:cNvPicPr>
              <a:picLocks noChangeAspect="1"/>
            </p:cNvPicPr>
            <p:nvPr/>
          </p:nvPicPr>
          <p:blipFill>
            <a:blip r:embed="rId3"/>
            <a:stretch>
              <a:fillRect/>
            </a:stretch>
          </p:blipFill>
          <p:spPr>
            <a:xfrm>
              <a:off x="782159" y="8193413"/>
              <a:ext cx="5400000" cy="1170077"/>
            </a:xfrm>
            <a:prstGeom prst="rect">
              <a:avLst/>
            </a:prstGeom>
          </p:spPr>
        </p:pic>
        <p:sp>
          <p:nvSpPr>
            <p:cNvPr id="36" name="תיבת טקסט 35">
              <a:extLst>
                <a:ext uri="{FF2B5EF4-FFF2-40B4-BE49-F238E27FC236}">
                  <a16:creationId xmlns:a16="http://schemas.microsoft.com/office/drawing/2014/main" id="{C39D01A2-572B-9EDD-84DA-1A5FE58305ED}"/>
                </a:ext>
              </a:extLst>
            </p:cNvPr>
            <p:cNvSpPr txBox="1"/>
            <p:nvPr/>
          </p:nvSpPr>
          <p:spPr>
            <a:xfrm>
              <a:off x="766730" y="7947139"/>
              <a:ext cx="5400000" cy="246221"/>
            </a:xfrm>
            <a:prstGeom prst="rect">
              <a:avLst/>
            </a:prstGeom>
            <a:noFill/>
          </p:spPr>
          <p:txBody>
            <a:bodyPr wrap="square" rtlCol="1">
              <a:spAutoFit/>
            </a:bodyPr>
            <a:lstStyle>
              <a:defPPr>
                <a:defRPr lang="en-US"/>
              </a:defPPr>
              <a:lvl1pPr algn="ctr">
                <a:defRPr sz="1000" b="1">
                  <a:solidFill>
                    <a:srgbClr val="404040"/>
                  </a:solidFill>
                  <a:latin typeface="Trebuchet MS" panose="020B0603020202020204" pitchFamily="34" charset="0"/>
                </a:defRPr>
              </a:lvl1pPr>
            </a:lstStyle>
            <a:p>
              <a:r>
                <a:rPr lang="en-US" dirty="0">
                  <a:highlight>
                    <a:srgbClr val="FFFFFF"/>
                  </a:highlight>
                </a:rPr>
                <a:t>No. of Trips to Destination Province Q1 2019 – Q1 2023</a:t>
              </a:r>
              <a:endParaRPr lang="he-IL" sz="800" dirty="0">
                <a:highlight>
                  <a:srgbClr val="FFFFFF"/>
                </a:highlight>
              </a:endParaRPr>
            </a:p>
          </p:txBody>
        </p:sp>
      </p:grpSp>
      <p:sp>
        <p:nvSpPr>
          <p:cNvPr id="3" name="TextBox 862">
            <a:extLst>
              <a:ext uri="{FF2B5EF4-FFF2-40B4-BE49-F238E27FC236}">
                <a16:creationId xmlns:a16="http://schemas.microsoft.com/office/drawing/2014/main" id="{4A750DDB-CBB3-4D39-BC0F-D300895F0DC9}"/>
              </a:ext>
            </a:extLst>
          </p:cNvPr>
          <p:cNvSpPr txBox="1"/>
          <p:nvPr/>
        </p:nvSpPr>
        <p:spPr>
          <a:xfrm>
            <a:off x="714150" y="1262589"/>
            <a:ext cx="5505160" cy="1775565"/>
          </a:xfrm>
          <a:prstGeom prst="rect">
            <a:avLst/>
          </a:prstGeom>
          <a:noFill/>
        </p:spPr>
        <p:txBody>
          <a:bodyPr/>
          <a:lstStyle>
            <a:defPPr>
              <a:defRPr lang="en-US"/>
            </a:defPPr>
            <a:lvl1pPr lvl="0" indent="0" algn="just" defTabSz="914400" eaLnBrk="0" fontAlgn="base" hangingPunct="0">
              <a:spcBef>
                <a:spcPct val="0"/>
              </a:spcBef>
              <a:spcAft>
                <a:spcPct val="0"/>
              </a:spcAft>
              <a:buClr>
                <a:prstClr val="black"/>
              </a:buClr>
              <a:buSzPct val="65000"/>
              <a:buFont typeface="Arial" panose="020B0604020202020204" pitchFamily="34" charset="0"/>
              <a:buNone/>
              <a:defRPr sz="1000" b="0">
                <a:solidFill>
                  <a:srgbClr val="404040"/>
                </a:solidFill>
                <a:effectLst/>
                <a:highlight>
                  <a:srgbClr val="FFFF00"/>
                </a:highlight>
                <a:latin typeface="Trebuchet MS" panose="020B0603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r>
              <a:rPr lang="en-US" dirty="0">
                <a:highlight>
                  <a:srgbClr val="FFFFFF"/>
                </a:highlight>
              </a:rPr>
              <a:t>Trip destination patterns for Q1 2023 are incredibly positive, with all provinces, with the single exception of the Free State (-3.9% vs. Q1 2019), showing solid positive growth over Q1 2019 albeit under +100%. Most outstanding in this regard is the Eastern Cape with a gigantic 799.9% growth over Q1 2019. Since the outbreak of Covid-19, Eastern Cape’s extreme positive growth has been evidenced several times and to varying degrees. Next in line is Mpumalanga’s +157.9% growth over Q1 2019. In terms of popularity though, the state of things is different. Gauteng is in a clear first position with 2.2 million trips. Next is Limpopo, in a firm second position and 1.8 million trips. The Eastern Cape is therefore placed third with 1.3 million trips, followed by KwaZulu-Natal’s 1.0 million.</a:t>
            </a:r>
          </a:p>
        </p:txBody>
      </p:sp>
      <p:sp>
        <p:nvSpPr>
          <p:cNvPr id="2" name="TextBox 76">
            <a:extLst>
              <a:ext uri="{FF2B5EF4-FFF2-40B4-BE49-F238E27FC236}">
                <a16:creationId xmlns:a16="http://schemas.microsoft.com/office/drawing/2014/main" id="{A868088C-AB43-1675-6FDA-7880BEED0C8A}"/>
              </a:ext>
            </a:extLst>
          </p:cNvPr>
          <p:cNvSpPr txBox="1"/>
          <p:nvPr/>
        </p:nvSpPr>
        <p:spPr>
          <a:xfrm>
            <a:off x="5415753" y="9585227"/>
            <a:ext cx="38472" cy="153888"/>
          </a:xfrm>
          <a:prstGeom prst="rect">
            <a:avLst/>
          </a:prstGeom>
          <a:noFill/>
          <a:ln>
            <a:noFill/>
          </a:ln>
        </p:spPr>
        <p:txBody>
          <a:bodyPr wrap="none" lIns="0" tIns="0" rIns="0" bIns="0" rtlCol="0" anchor="t">
            <a:spAutoFit/>
          </a:bodyPr>
          <a:lstStyle/>
          <a:p>
            <a:pPr algn="r"/>
            <a:r>
              <a:rPr lang="en-US" sz="1000" b="1" dirty="0">
                <a:solidFill>
                  <a:srgbClr val="404040"/>
                </a:solidFill>
                <a:highlight>
                  <a:srgbClr val="FFFF00"/>
                </a:highlight>
                <a:latin typeface="Trebuchet MS" panose="020B0603020202020204" pitchFamily="34" charset="0"/>
                <a:cs typeface="Arial" panose="020B0604020202020204" pitchFamily="34" charset="0"/>
              </a:rPr>
              <a:t> </a:t>
            </a:r>
            <a:endParaRPr lang="en-ZA" sz="1000" dirty="0">
              <a:solidFill>
                <a:srgbClr val="404040"/>
              </a:solidFill>
              <a:highlight>
                <a:srgbClr val="FFFF00"/>
              </a:highlight>
              <a:latin typeface="Trebuchet MS" panose="020B0603020202020204" pitchFamily="34" charset="0"/>
              <a:cs typeface="Arial" panose="020B0604020202020204" pitchFamily="34" charset="0"/>
            </a:endParaRPr>
          </a:p>
        </p:txBody>
      </p:sp>
      <p:grpSp>
        <p:nvGrpSpPr>
          <p:cNvPr id="4" name="קבוצה 3">
            <a:extLst>
              <a:ext uri="{FF2B5EF4-FFF2-40B4-BE49-F238E27FC236}">
                <a16:creationId xmlns:a16="http://schemas.microsoft.com/office/drawing/2014/main" id="{571BF41C-A3C1-0299-D64A-3B210F8258C9}"/>
              </a:ext>
            </a:extLst>
          </p:cNvPr>
          <p:cNvGrpSpPr/>
          <p:nvPr/>
        </p:nvGrpSpPr>
        <p:grpSpPr>
          <a:xfrm>
            <a:off x="638690" y="542510"/>
            <a:ext cx="3692103" cy="487844"/>
            <a:chOff x="638690" y="542510"/>
            <a:chExt cx="3692103" cy="487844"/>
          </a:xfrm>
        </p:grpSpPr>
        <p:grpSp>
          <p:nvGrpSpPr>
            <p:cNvPr id="5" name="Group 57">
              <a:extLst>
                <a:ext uri="{FF2B5EF4-FFF2-40B4-BE49-F238E27FC236}">
                  <a16:creationId xmlns:a16="http://schemas.microsoft.com/office/drawing/2014/main" id="{6375E6AF-32CC-87F5-34CD-6B540F68CCAF}"/>
                </a:ext>
              </a:extLst>
            </p:cNvPr>
            <p:cNvGrpSpPr/>
            <p:nvPr/>
          </p:nvGrpSpPr>
          <p:grpSpPr>
            <a:xfrm>
              <a:off x="638690" y="551477"/>
              <a:ext cx="1664874" cy="418471"/>
              <a:chOff x="657159" y="2742373"/>
              <a:chExt cx="2255520" cy="747601"/>
            </a:xfrm>
          </p:grpSpPr>
          <p:sp>
            <p:nvSpPr>
              <p:cNvPr id="47" name="Freeform: Shape 77">
                <a:extLst>
                  <a:ext uri="{FF2B5EF4-FFF2-40B4-BE49-F238E27FC236}">
                    <a16:creationId xmlns:a16="http://schemas.microsoft.com/office/drawing/2014/main" id="{B3918F66-DADA-0444-D943-C3E410CF8E72}"/>
                  </a:ext>
                </a:extLst>
              </p:cNvPr>
              <p:cNvSpPr/>
              <p:nvPr/>
            </p:nvSpPr>
            <p:spPr>
              <a:xfrm>
                <a:off x="657159" y="2742373"/>
                <a:ext cx="2255520" cy="140677"/>
              </a:xfrm>
              <a:custGeom>
                <a:avLst/>
                <a:gdLst>
                  <a:gd name="connsiteX0" fmla="*/ 0 w 2225040"/>
                  <a:gd name="connsiteY0" fmla="*/ 91440 h 91440"/>
                  <a:gd name="connsiteX1" fmla="*/ 0 w 2225040"/>
                  <a:gd name="connsiteY1" fmla="*/ 91440 h 91440"/>
                  <a:gd name="connsiteX2" fmla="*/ 71120 w 2225040"/>
                  <a:gd name="connsiteY2" fmla="*/ 0 h 91440"/>
                  <a:gd name="connsiteX3" fmla="*/ 71120 w 2225040"/>
                  <a:gd name="connsiteY3" fmla="*/ 0 h 91440"/>
                  <a:gd name="connsiteX4" fmla="*/ 2225040 w 2225040"/>
                  <a:gd name="connsiteY4" fmla="*/ 0 h 91440"/>
                  <a:gd name="connsiteX5" fmla="*/ 1544320 w 2225040"/>
                  <a:gd name="connsiteY5" fmla="*/ 81280 h 91440"/>
                  <a:gd name="connsiteX6" fmla="*/ 0 w 2225040"/>
                  <a:gd name="connsiteY6" fmla="*/ 91440 h 91440"/>
                  <a:gd name="connsiteX0" fmla="*/ 0 w 2255520"/>
                  <a:gd name="connsiteY0" fmla="*/ 137160 h 137160"/>
                  <a:gd name="connsiteX1" fmla="*/ 30480 w 2255520"/>
                  <a:gd name="connsiteY1" fmla="*/ 91440 h 137160"/>
                  <a:gd name="connsiteX2" fmla="*/ 101600 w 2255520"/>
                  <a:gd name="connsiteY2" fmla="*/ 0 h 137160"/>
                  <a:gd name="connsiteX3" fmla="*/ 101600 w 2255520"/>
                  <a:gd name="connsiteY3" fmla="*/ 0 h 137160"/>
                  <a:gd name="connsiteX4" fmla="*/ 2255520 w 2255520"/>
                  <a:gd name="connsiteY4" fmla="*/ 0 h 137160"/>
                  <a:gd name="connsiteX5" fmla="*/ 1574800 w 2255520"/>
                  <a:gd name="connsiteY5" fmla="*/ 81280 h 137160"/>
                  <a:gd name="connsiteX6" fmla="*/ 0 w 2255520"/>
                  <a:gd name="connsiteY6" fmla="*/ 137160 h 137160"/>
                  <a:gd name="connsiteX0" fmla="*/ 0 w 2255520"/>
                  <a:gd name="connsiteY0" fmla="*/ 137160 h 139700"/>
                  <a:gd name="connsiteX1" fmla="*/ 30480 w 2255520"/>
                  <a:gd name="connsiteY1" fmla="*/ 91440 h 139700"/>
                  <a:gd name="connsiteX2" fmla="*/ 101600 w 2255520"/>
                  <a:gd name="connsiteY2" fmla="*/ 0 h 139700"/>
                  <a:gd name="connsiteX3" fmla="*/ 101600 w 2255520"/>
                  <a:gd name="connsiteY3" fmla="*/ 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37160 h 139700"/>
                  <a:gd name="connsiteX1" fmla="*/ 30480 w 2255520"/>
                  <a:gd name="connsiteY1" fmla="*/ 91440 h 139700"/>
                  <a:gd name="connsiteX2" fmla="*/ 101600 w 2255520"/>
                  <a:gd name="connsiteY2" fmla="*/ 0 h 139700"/>
                  <a:gd name="connsiteX3" fmla="*/ 101600 w 2255520"/>
                  <a:gd name="connsiteY3" fmla="*/ 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37160 h 139700"/>
                  <a:gd name="connsiteX1" fmla="*/ 30480 w 2255520"/>
                  <a:gd name="connsiteY1" fmla="*/ 91440 h 139700"/>
                  <a:gd name="connsiteX2" fmla="*/ 101600 w 2255520"/>
                  <a:gd name="connsiteY2" fmla="*/ 0 h 139700"/>
                  <a:gd name="connsiteX3" fmla="*/ 101600 w 2255520"/>
                  <a:gd name="connsiteY3" fmla="*/ 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49860 h 152400"/>
                  <a:gd name="connsiteX1" fmla="*/ 30480 w 2255520"/>
                  <a:gd name="connsiteY1" fmla="*/ 104140 h 152400"/>
                  <a:gd name="connsiteX2" fmla="*/ 101600 w 2255520"/>
                  <a:gd name="connsiteY2" fmla="*/ 12700 h 152400"/>
                  <a:gd name="connsiteX3" fmla="*/ 248920 w 2255520"/>
                  <a:gd name="connsiteY3" fmla="*/ 0 h 152400"/>
                  <a:gd name="connsiteX4" fmla="*/ 2255520 w 2255520"/>
                  <a:gd name="connsiteY4" fmla="*/ 12700 h 152400"/>
                  <a:gd name="connsiteX5" fmla="*/ 1577340 w 2255520"/>
                  <a:gd name="connsiteY5" fmla="*/ 152400 h 152400"/>
                  <a:gd name="connsiteX6" fmla="*/ 0 w 2255520"/>
                  <a:gd name="connsiteY6" fmla="*/ 149860 h 152400"/>
                  <a:gd name="connsiteX0" fmla="*/ 0 w 2255520"/>
                  <a:gd name="connsiteY0" fmla="*/ 144780 h 147320"/>
                  <a:gd name="connsiteX1" fmla="*/ 30480 w 2255520"/>
                  <a:gd name="connsiteY1" fmla="*/ 99060 h 147320"/>
                  <a:gd name="connsiteX2" fmla="*/ 101600 w 2255520"/>
                  <a:gd name="connsiteY2" fmla="*/ 7620 h 147320"/>
                  <a:gd name="connsiteX3" fmla="*/ 259080 w 2255520"/>
                  <a:gd name="connsiteY3" fmla="*/ 0 h 147320"/>
                  <a:gd name="connsiteX4" fmla="*/ 2255520 w 2255520"/>
                  <a:gd name="connsiteY4" fmla="*/ 7620 h 147320"/>
                  <a:gd name="connsiteX5" fmla="*/ 1577340 w 2255520"/>
                  <a:gd name="connsiteY5" fmla="*/ 147320 h 147320"/>
                  <a:gd name="connsiteX6" fmla="*/ 0 w 2255520"/>
                  <a:gd name="connsiteY6" fmla="*/ 144780 h 147320"/>
                  <a:gd name="connsiteX0" fmla="*/ 0 w 2255520"/>
                  <a:gd name="connsiteY0" fmla="*/ 137160 h 139700"/>
                  <a:gd name="connsiteX1" fmla="*/ 30480 w 2255520"/>
                  <a:gd name="connsiteY1" fmla="*/ 91440 h 139700"/>
                  <a:gd name="connsiteX2" fmla="*/ 101600 w 2255520"/>
                  <a:gd name="connsiteY2" fmla="*/ 0 h 139700"/>
                  <a:gd name="connsiteX3" fmla="*/ 271780 w 2255520"/>
                  <a:gd name="connsiteY3" fmla="*/ 254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37160 h 139700"/>
                  <a:gd name="connsiteX1" fmla="*/ 30480 w 2255520"/>
                  <a:gd name="connsiteY1" fmla="*/ 91440 h 139700"/>
                  <a:gd name="connsiteX2" fmla="*/ 215900 w 2255520"/>
                  <a:gd name="connsiteY2" fmla="*/ 0 h 139700"/>
                  <a:gd name="connsiteX3" fmla="*/ 271780 w 2255520"/>
                  <a:gd name="connsiteY3" fmla="*/ 254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37627 h 140167"/>
                  <a:gd name="connsiteX1" fmla="*/ 30480 w 2255520"/>
                  <a:gd name="connsiteY1" fmla="*/ 91907 h 140167"/>
                  <a:gd name="connsiteX2" fmla="*/ 215900 w 2255520"/>
                  <a:gd name="connsiteY2" fmla="*/ 467 h 140167"/>
                  <a:gd name="connsiteX3" fmla="*/ 271780 w 2255520"/>
                  <a:gd name="connsiteY3" fmla="*/ 3007 h 140167"/>
                  <a:gd name="connsiteX4" fmla="*/ 2255520 w 2255520"/>
                  <a:gd name="connsiteY4" fmla="*/ 467 h 140167"/>
                  <a:gd name="connsiteX5" fmla="*/ 1577340 w 2255520"/>
                  <a:gd name="connsiteY5" fmla="*/ 140167 h 140167"/>
                  <a:gd name="connsiteX6" fmla="*/ 0 w 2255520"/>
                  <a:gd name="connsiteY6" fmla="*/ 137627 h 140167"/>
                  <a:gd name="connsiteX0" fmla="*/ 0 w 2255520"/>
                  <a:gd name="connsiteY0" fmla="*/ 137463 h 140003"/>
                  <a:gd name="connsiteX1" fmla="*/ 30480 w 2255520"/>
                  <a:gd name="connsiteY1" fmla="*/ 91743 h 140003"/>
                  <a:gd name="connsiteX2" fmla="*/ 215900 w 2255520"/>
                  <a:gd name="connsiteY2" fmla="*/ 303 h 140003"/>
                  <a:gd name="connsiteX3" fmla="*/ 276860 w 2255520"/>
                  <a:gd name="connsiteY3" fmla="*/ 5383 h 140003"/>
                  <a:gd name="connsiteX4" fmla="*/ 2255520 w 2255520"/>
                  <a:gd name="connsiteY4" fmla="*/ 303 h 140003"/>
                  <a:gd name="connsiteX5" fmla="*/ 1577340 w 2255520"/>
                  <a:gd name="connsiteY5" fmla="*/ 140003 h 140003"/>
                  <a:gd name="connsiteX6" fmla="*/ 0 w 2255520"/>
                  <a:gd name="connsiteY6" fmla="*/ 137463 h 140003"/>
                  <a:gd name="connsiteX0" fmla="*/ 0 w 2255520"/>
                  <a:gd name="connsiteY0" fmla="*/ 138137 h 140677"/>
                  <a:gd name="connsiteX1" fmla="*/ 30480 w 2255520"/>
                  <a:gd name="connsiteY1" fmla="*/ 92417 h 140677"/>
                  <a:gd name="connsiteX2" fmla="*/ 215900 w 2255520"/>
                  <a:gd name="connsiteY2" fmla="*/ 977 h 140677"/>
                  <a:gd name="connsiteX3" fmla="*/ 292100 w 2255520"/>
                  <a:gd name="connsiteY3" fmla="*/ 977 h 140677"/>
                  <a:gd name="connsiteX4" fmla="*/ 2255520 w 2255520"/>
                  <a:gd name="connsiteY4" fmla="*/ 977 h 140677"/>
                  <a:gd name="connsiteX5" fmla="*/ 1577340 w 2255520"/>
                  <a:gd name="connsiteY5" fmla="*/ 140677 h 140677"/>
                  <a:gd name="connsiteX6" fmla="*/ 0 w 2255520"/>
                  <a:gd name="connsiteY6" fmla="*/ 138137 h 140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5520" h="140677">
                    <a:moveTo>
                      <a:pt x="0" y="138137"/>
                    </a:moveTo>
                    <a:lnTo>
                      <a:pt x="30480" y="92417"/>
                    </a:lnTo>
                    <a:lnTo>
                      <a:pt x="215900" y="977"/>
                    </a:lnTo>
                    <a:cubicBezTo>
                      <a:pt x="234527" y="-716"/>
                      <a:pt x="273473" y="130"/>
                      <a:pt x="292100" y="977"/>
                    </a:cubicBezTo>
                    <a:lnTo>
                      <a:pt x="2255520" y="977"/>
                    </a:lnTo>
                    <a:lnTo>
                      <a:pt x="1577340" y="140677"/>
                    </a:lnTo>
                    <a:lnTo>
                      <a:pt x="0" y="138137"/>
                    </a:lnTo>
                    <a:close/>
                  </a:path>
                </a:pathLst>
              </a:custGeom>
              <a:solidFill>
                <a:srgbClr val="C5C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highlight>
                    <a:srgbClr val="FFFF00"/>
                  </a:highlight>
                </a:endParaRPr>
              </a:p>
            </p:txBody>
          </p:sp>
          <p:sp>
            <p:nvSpPr>
              <p:cNvPr id="48" name="Rectangle: Rounded Corners 78">
                <a:extLst>
                  <a:ext uri="{FF2B5EF4-FFF2-40B4-BE49-F238E27FC236}">
                    <a16:creationId xmlns:a16="http://schemas.microsoft.com/office/drawing/2014/main" id="{B8BE692C-8DFD-353E-044D-635036176661}"/>
                  </a:ext>
                </a:extLst>
              </p:cNvPr>
              <p:cNvSpPr/>
              <p:nvPr/>
            </p:nvSpPr>
            <p:spPr>
              <a:xfrm>
                <a:off x="657159" y="2850211"/>
                <a:ext cx="2024262" cy="639763"/>
              </a:xfrm>
              <a:prstGeom prst="roundRect">
                <a:avLst/>
              </a:prstGeom>
              <a:noFill/>
              <a:ln w="76200">
                <a:solidFill>
                  <a:srgbClr val="C5C5C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highlight>
                    <a:srgbClr val="FFFF00"/>
                  </a:highlight>
                </a:endParaRPr>
              </a:p>
            </p:txBody>
          </p:sp>
        </p:grpSp>
        <p:sp>
          <p:nvSpPr>
            <p:cNvPr id="9" name="Freeform 16">
              <a:extLst>
                <a:ext uri="{FF2B5EF4-FFF2-40B4-BE49-F238E27FC236}">
                  <a16:creationId xmlns:a16="http://schemas.microsoft.com/office/drawing/2014/main" id="{2EED94DC-79AA-BD21-EE62-14A1F7C91639}"/>
                </a:ext>
              </a:extLst>
            </p:cNvPr>
            <p:cNvSpPr>
              <a:spLocks/>
            </p:cNvSpPr>
            <p:nvPr/>
          </p:nvSpPr>
          <p:spPr bwMode="auto">
            <a:xfrm flipH="1">
              <a:off x="1867270" y="542510"/>
              <a:ext cx="2151877" cy="487844"/>
            </a:xfrm>
            <a:custGeom>
              <a:avLst/>
              <a:gdLst>
                <a:gd name="T0" fmla="*/ 42 w 1420"/>
                <a:gd name="T1" fmla="*/ 0 h 320"/>
                <a:gd name="T2" fmla="*/ 0 w 1420"/>
                <a:gd name="T3" fmla="*/ 42 h 320"/>
                <a:gd name="T4" fmla="*/ 0 w 1420"/>
                <a:gd name="T5" fmla="*/ 278 h 320"/>
                <a:gd name="T6" fmla="*/ 42 w 1420"/>
                <a:gd name="T7" fmla="*/ 320 h 320"/>
                <a:gd name="T8" fmla="*/ 1260 w 1420"/>
                <a:gd name="T9" fmla="*/ 320 h 320"/>
                <a:gd name="T10" fmla="*/ 1420 w 1420"/>
                <a:gd name="T11" fmla="*/ 160 h 320"/>
                <a:gd name="T12" fmla="*/ 1260 w 1420"/>
                <a:gd name="T13" fmla="*/ 0 h 320"/>
                <a:gd name="T14" fmla="*/ 42 w 1420"/>
                <a:gd name="T15" fmla="*/ 0 h 3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0" h="320">
                  <a:moveTo>
                    <a:pt x="42" y="0"/>
                  </a:moveTo>
                  <a:cubicBezTo>
                    <a:pt x="19" y="0"/>
                    <a:pt x="0" y="19"/>
                    <a:pt x="0" y="42"/>
                  </a:cubicBezTo>
                  <a:cubicBezTo>
                    <a:pt x="0" y="278"/>
                    <a:pt x="0" y="278"/>
                    <a:pt x="0" y="278"/>
                  </a:cubicBezTo>
                  <a:cubicBezTo>
                    <a:pt x="0" y="302"/>
                    <a:pt x="19" y="320"/>
                    <a:pt x="42" y="320"/>
                  </a:cubicBezTo>
                  <a:cubicBezTo>
                    <a:pt x="1260" y="320"/>
                    <a:pt x="1260" y="320"/>
                    <a:pt x="1260" y="320"/>
                  </a:cubicBezTo>
                  <a:cubicBezTo>
                    <a:pt x="1348" y="320"/>
                    <a:pt x="1420" y="249"/>
                    <a:pt x="1420" y="160"/>
                  </a:cubicBezTo>
                  <a:cubicBezTo>
                    <a:pt x="1420" y="72"/>
                    <a:pt x="1348" y="0"/>
                    <a:pt x="1260" y="0"/>
                  </a:cubicBezTo>
                  <a:cubicBezTo>
                    <a:pt x="42" y="0"/>
                    <a:pt x="42" y="0"/>
                    <a:pt x="42"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10" name="Freeform: Shape 59">
              <a:extLst>
                <a:ext uri="{FF2B5EF4-FFF2-40B4-BE49-F238E27FC236}">
                  <a16:creationId xmlns:a16="http://schemas.microsoft.com/office/drawing/2014/main" id="{64112F8C-BE2D-0AE4-65EE-9A06B2CF4ADD}"/>
                </a:ext>
              </a:extLst>
            </p:cNvPr>
            <p:cNvSpPr>
              <a:spLocks/>
            </p:cNvSpPr>
            <p:nvPr/>
          </p:nvSpPr>
          <p:spPr bwMode="auto">
            <a:xfrm flipH="1">
              <a:off x="3448098" y="542510"/>
              <a:ext cx="575815" cy="408923"/>
            </a:xfrm>
            <a:custGeom>
              <a:avLst/>
              <a:gdLst>
                <a:gd name="connsiteX0" fmla="*/ 690547 w 1028700"/>
                <a:gd name="connsiteY0" fmla="*/ 0 h 709908"/>
                <a:gd name="connsiteX1" fmla="*/ 114185 w 1028700"/>
                <a:gd name="connsiteY1" fmla="*/ 0 h 709908"/>
                <a:gd name="connsiteX2" fmla="*/ 0 w 1028700"/>
                <a:gd name="connsiteY2" fmla="*/ 114389 h 709908"/>
                <a:gd name="connsiteX3" fmla="*/ 0 w 1028700"/>
                <a:gd name="connsiteY3" fmla="*/ 703324 h 709908"/>
                <a:gd name="connsiteX4" fmla="*/ 0 w 1028700"/>
                <a:gd name="connsiteY4" fmla="*/ 709908 h 709908"/>
                <a:gd name="connsiteX5" fmla="*/ 22572 w 1028700"/>
                <a:gd name="connsiteY5" fmla="*/ 676560 h 709908"/>
                <a:gd name="connsiteX6" fmla="*/ 103212 w 1028700"/>
                <a:gd name="connsiteY6" fmla="*/ 642859 h 709908"/>
                <a:gd name="connsiteX7" fmla="*/ 593176 w 1028700"/>
                <a:gd name="connsiteY7" fmla="*/ 642859 h 709908"/>
                <a:gd name="connsiteX8" fmla="*/ 1028700 w 1028700"/>
                <a:gd name="connsiteY8" fmla="*/ 207130 h 709908"/>
                <a:gd name="connsiteX9" fmla="*/ 1023826 w 1028700"/>
                <a:gd name="connsiteY9" fmla="*/ 158560 h 709908"/>
                <a:gd name="connsiteX10" fmla="*/ 998779 w 1028700"/>
                <a:gd name="connsiteY10" fmla="*/ 128007 h 709908"/>
                <a:gd name="connsiteX11" fmla="*/ 690547 w 1028700"/>
                <a:gd name="connsiteY11" fmla="*/ 0 h 709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8700" h="709908">
                  <a:moveTo>
                    <a:pt x="690547" y="0"/>
                  </a:moveTo>
                  <a:cubicBezTo>
                    <a:pt x="114185" y="0"/>
                    <a:pt x="114185" y="0"/>
                    <a:pt x="114185" y="0"/>
                  </a:cubicBezTo>
                  <a:cubicBezTo>
                    <a:pt x="51655" y="0"/>
                    <a:pt x="0" y="51748"/>
                    <a:pt x="0" y="114389"/>
                  </a:cubicBezTo>
                  <a:cubicBezTo>
                    <a:pt x="0" y="475942"/>
                    <a:pt x="0" y="634121"/>
                    <a:pt x="0" y="703324"/>
                  </a:cubicBezTo>
                  <a:lnTo>
                    <a:pt x="0" y="709908"/>
                  </a:lnTo>
                  <a:lnTo>
                    <a:pt x="22572" y="676560"/>
                  </a:lnTo>
                  <a:cubicBezTo>
                    <a:pt x="43327" y="655795"/>
                    <a:pt x="71909" y="642859"/>
                    <a:pt x="103212" y="642859"/>
                  </a:cubicBezTo>
                  <a:cubicBezTo>
                    <a:pt x="593176" y="642859"/>
                    <a:pt x="593176" y="642859"/>
                    <a:pt x="593176" y="642859"/>
                  </a:cubicBezTo>
                  <a:cubicBezTo>
                    <a:pt x="832714" y="642859"/>
                    <a:pt x="1028700" y="449504"/>
                    <a:pt x="1028700" y="207130"/>
                  </a:cubicBezTo>
                  <a:lnTo>
                    <a:pt x="1023826" y="158560"/>
                  </a:lnTo>
                  <a:lnTo>
                    <a:pt x="998779" y="128007"/>
                  </a:lnTo>
                  <a:cubicBezTo>
                    <a:pt x="920277" y="49024"/>
                    <a:pt x="811529" y="0"/>
                    <a:pt x="690547" y="0"/>
                  </a:cubicBez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en-IN" dirty="0">
                <a:highlight>
                  <a:srgbClr val="FFFF00"/>
                </a:highlight>
              </a:endParaRPr>
            </a:p>
          </p:txBody>
        </p:sp>
        <p:sp>
          <p:nvSpPr>
            <p:cNvPr id="12" name="Freeform: Shape 60">
              <a:extLst>
                <a:ext uri="{FF2B5EF4-FFF2-40B4-BE49-F238E27FC236}">
                  <a16:creationId xmlns:a16="http://schemas.microsoft.com/office/drawing/2014/main" id="{79762638-AF1B-FE19-D072-4693A061C1B8}"/>
                </a:ext>
              </a:extLst>
            </p:cNvPr>
            <p:cNvSpPr>
              <a:spLocks/>
            </p:cNvSpPr>
            <p:nvPr/>
          </p:nvSpPr>
          <p:spPr bwMode="auto">
            <a:xfrm flipH="1">
              <a:off x="3426966" y="642816"/>
              <a:ext cx="23860" cy="33496"/>
            </a:xfrm>
            <a:custGeom>
              <a:avLst/>
              <a:gdLst>
                <a:gd name="connsiteX0" fmla="*/ 0 w 42626"/>
                <a:gd name="connsiteY0" fmla="*/ 0 h 59841"/>
                <a:gd name="connsiteX1" fmla="*/ 4874 w 42626"/>
                <a:gd name="connsiteY1" fmla="*/ 48570 h 59841"/>
                <a:gd name="connsiteX2" fmla="*/ 4305 w 42626"/>
                <a:gd name="connsiteY2" fmla="*/ 54222 h 59841"/>
                <a:gd name="connsiteX3" fmla="*/ 42626 w 42626"/>
                <a:gd name="connsiteY3" fmla="*/ 59841 h 59841"/>
                <a:gd name="connsiteX4" fmla="*/ 27877 w 42626"/>
                <a:gd name="connsiteY4" fmla="*/ 34004 h 59841"/>
                <a:gd name="connsiteX5" fmla="*/ 0 w 42626"/>
                <a:gd name="connsiteY5" fmla="*/ 0 h 59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26" h="59841">
                  <a:moveTo>
                    <a:pt x="0" y="0"/>
                  </a:moveTo>
                  <a:lnTo>
                    <a:pt x="4874" y="48570"/>
                  </a:lnTo>
                  <a:lnTo>
                    <a:pt x="4305" y="54222"/>
                  </a:lnTo>
                  <a:lnTo>
                    <a:pt x="42626" y="59841"/>
                  </a:lnTo>
                  <a:lnTo>
                    <a:pt x="27877" y="34004"/>
                  </a:lnTo>
                  <a:lnTo>
                    <a:pt x="0" y="0"/>
                  </a:lnTo>
                  <a:close/>
                </a:path>
              </a:pathLst>
            </a:custGeom>
            <a:solidFill>
              <a:srgbClr val="C00000"/>
            </a:solidFill>
            <a:ln>
              <a:noFill/>
            </a:ln>
          </p:spPr>
          <p:txBody>
            <a:bodyPr vert="horz" wrap="square" lIns="91440" tIns="45720" rIns="91440" bIns="45720" numCol="1" anchor="t" anchorCtr="0" compatLnSpc="1">
              <a:prstTxWarp prst="textNoShape">
                <a:avLst/>
              </a:prstTxWarp>
              <a:noAutofit/>
            </a:bodyPr>
            <a:lstStyle/>
            <a:p>
              <a:endParaRPr lang="en-IN" dirty="0">
                <a:highlight>
                  <a:srgbClr val="FFFF00"/>
                </a:highlight>
              </a:endParaRPr>
            </a:p>
          </p:txBody>
        </p:sp>
        <p:sp>
          <p:nvSpPr>
            <p:cNvPr id="14" name="Freeform: Shape 61">
              <a:extLst>
                <a:ext uri="{FF2B5EF4-FFF2-40B4-BE49-F238E27FC236}">
                  <a16:creationId xmlns:a16="http://schemas.microsoft.com/office/drawing/2014/main" id="{2AE5CEA7-774C-EAF7-34F8-250C655030BD}"/>
                </a:ext>
              </a:extLst>
            </p:cNvPr>
            <p:cNvSpPr>
              <a:spLocks/>
            </p:cNvSpPr>
            <p:nvPr/>
          </p:nvSpPr>
          <p:spPr bwMode="auto">
            <a:xfrm flipH="1">
              <a:off x="3393892" y="660785"/>
              <a:ext cx="630021" cy="368739"/>
            </a:xfrm>
            <a:custGeom>
              <a:avLst/>
              <a:gdLst>
                <a:gd name="connsiteX0" fmla="*/ 1028131 w 1125538"/>
                <a:gd name="connsiteY0" fmla="*/ 0 h 658755"/>
                <a:gd name="connsiteX1" fmla="*/ 1019811 w 1125538"/>
                <a:gd name="connsiteY1" fmla="*/ 82659 h 658755"/>
                <a:gd name="connsiteX2" fmla="*/ 593176 w 1125538"/>
                <a:gd name="connsiteY2" fmla="*/ 430077 h 658755"/>
                <a:gd name="connsiteX3" fmla="*/ 103212 w 1125538"/>
                <a:gd name="connsiteY3" fmla="*/ 430077 h 658755"/>
                <a:gd name="connsiteX4" fmla="*/ 22572 w 1125538"/>
                <a:gd name="connsiteY4" fmla="*/ 463778 h 658755"/>
                <a:gd name="connsiteX5" fmla="*/ 8873 w 1125538"/>
                <a:gd name="connsiteY5" fmla="*/ 484017 h 658755"/>
                <a:gd name="connsiteX6" fmla="*/ 8872 w 1125538"/>
                <a:gd name="connsiteY6" fmla="*/ 484017 h 658755"/>
                <a:gd name="connsiteX7" fmla="*/ 0 w 1125538"/>
                <a:gd name="connsiteY7" fmla="*/ 497125 h 658755"/>
                <a:gd name="connsiteX8" fmla="*/ 0 w 1125538"/>
                <a:gd name="connsiteY8" fmla="*/ 510470 h 658755"/>
                <a:gd name="connsiteX9" fmla="*/ 0 w 1125538"/>
                <a:gd name="connsiteY9" fmla="*/ 544366 h 658755"/>
                <a:gd name="connsiteX10" fmla="*/ 114185 w 1125538"/>
                <a:gd name="connsiteY10" fmla="*/ 658755 h 658755"/>
                <a:gd name="connsiteX11" fmla="*/ 690547 w 1125538"/>
                <a:gd name="connsiteY11" fmla="*/ 658755 h 658755"/>
                <a:gd name="connsiteX12" fmla="*/ 998779 w 1125538"/>
                <a:gd name="connsiteY12" fmla="*/ 531769 h 658755"/>
                <a:gd name="connsiteX13" fmla="*/ 1023387 w 1125538"/>
                <a:gd name="connsiteY13" fmla="*/ 501834 h 658755"/>
                <a:gd name="connsiteX14" fmla="*/ 1023388 w 1125538"/>
                <a:gd name="connsiteY14" fmla="*/ 501834 h 658755"/>
                <a:gd name="connsiteX15" fmla="*/ 1051703 w 1125538"/>
                <a:gd name="connsiteY15" fmla="*/ 467389 h 658755"/>
                <a:gd name="connsiteX16" fmla="*/ 1125538 w 1125538"/>
                <a:gd name="connsiteY16" fmla="*/ 222987 h 658755"/>
                <a:gd name="connsiteX17" fmla="*/ 1082937 w 1125538"/>
                <a:gd name="connsiteY17" fmla="*/ 34497 h 658755"/>
                <a:gd name="connsiteX18" fmla="*/ 1066452 w 1125538"/>
                <a:gd name="connsiteY18" fmla="*/ 5619 h 658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25538" h="658755">
                  <a:moveTo>
                    <a:pt x="1028131" y="0"/>
                  </a:moveTo>
                  <a:lnTo>
                    <a:pt x="1019811" y="82659"/>
                  </a:lnTo>
                  <a:cubicBezTo>
                    <a:pt x="979023" y="282040"/>
                    <a:pt x="802772" y="430077"/>
                    <a:pt x="593176" y="430077"/>
                  </a:cubicBezTo>
                  <a:cubicBezTo>
                    <a:pt x="593176" y="430077"/>
                    <a:pt x="593176" y="430077"/>
                    <a:pt x="103212" y="430077"/>
                  </a:cubicBezTo>
                  <a:cubicBezTo>
                    <a:pt x="71909" y="430077"/>
                    <a:pt x="43327" y="443013"/>
                    <a:pt x="22572" y="463778"/>
                  </a:cubicBezTo>
                  <a:lnTo>
                    <a:pt x="8873" y="484017"/>
                  </a:lnTo>
                  <a:lnTo>
                    <a:pt x="8872" y="484017"/>
                  </a:lnTo>
                  <a:lnTo>
                    <a:pt x="0" y="497125"/>
                  </a:lnTo>
                  <a:lnTo>
                    <a:pt x="0" y="510470"/>
                  </a:lnTo>
                  <a:cubicBezTo>
                    <a:pt x="0" y="544366"/>
                    <a:pt x="0" y="544366"/>
                    <a:pt x="0" y="544366"/>
                  </a:cubicBezTo>
                  <a:cubicBezTo>
                    <a:pt x="0" y="609731"/>
                    <a:pt x="51655" y="658755"/>
                    <a:pt x="114185" y="658755"/>
                  </a:cubicBezTo>
                  <a:cubicBezTo>
                    <a:pt x="690547" y="658755"/>
                    <a:pt x="690547" y="658755"/>
                    <a:pt x="690547" y="658755"/>
                  </a:cubicBezTo>
                  <a:cubicBezTo>
                    <a:pt x="811529" y="658755"/>
                    <a:pt x="920277" y="610412"/>
                    <a:pt x="998779" y="531769"/>
                  </a:cubicBezTo>
                  <a:lnTo>
                    <a:pt x="1023387" y="501834"/>
                  </a:lnTo>
                  <a:lnTo>
                    <a:pt x="1023388" y="501834"/>
                  </a:lnTo>
                  <a:lnTo>
                    <a:pt x="1051703" y="467389"/>
                  </a:lnTo>
                  <a:cubicBezTo>
                    <a:pt x="1098394" y="397891"/>
                    <a:pt x="1125538" y="313886"/>
                    <a:pt x="1125538" y="222987"/>
                  </a:cubicBezTo>
                  <a:cubicBezTo>
                    <a:pt x="1125538" y="155579"/>
                    <a:pt x="1110270" y="91618"/>
                    <a:pt x="1082937" y="34497"/>
                  </a:cubicBezTo>
                  <a:lnTo>
                    <a:pt x="1066452" y="5619"/>
                  </a:lnTo>
                  <a:close/>
                </a:path>
              </a:pathLst>
            </a:custGeom>
            <a:solidFill>
              <a:srgbClr val="C00000"/>
            </a:solidFill>
            <a:ln>
              <a:noFill/>
            </a:ln>
          </p:spPr>
          <p:txBody>
            <a:bodyPr vert="horz" wrap="square" lIns="91440" tIns="45720" rIns="91440" bIns="45720" numCol="1" anchor="t" anchorCtr="0" compatLnSpc="1">
              <a:prstTxWarp prst="textNoShape">
                <a:avLst/>
              </a:prstTxWarp>
              <a:noAutofit/>
            </a:bodyPr>
            <a:lstStyle/>
            <a:p>
              <a:endParaRPr lang="en-IN" dirty="0">
                <a:highlight>
                  <a:srgbClr val="FFFF00"/>
                </a:highlight>
              </a:endParaRPr>
            </a:p>
          </p:txBody>
        </p:sp>
        <p:sp>
          <p:nvSpPr>
            <p:cNvPr id="16" name="Freeform: Shape 62">
              <a:extLst>
                <a:ext uri="{FF2B5EF4-FFF2-40B4-BE49-F238E27FC236}">
                  <a16:creationId xmlns:a16="http://schemas.microsoft.com/office/drawing/2014/main" id="{5951E5DD-6364-22F0-FE16-E55C7E7E4B98}"/>
                </a:ext>
              </a:extLst>
            </p:cNvPr>
            <p:cNvSpPr>
              <a:spLocks/>
            </p:cNvSpPr>
            <p:nvPr/>
          </p:nvSpPr>
          <p:spPr bwMode="auto">
            <a:xfrm flipH="1">
              <a:off x="3348321" y="543586"/>
              <a:ext cx="982472" cy="401587"/>
            </a:xfrm>
            <a:custGeom>
              <a:avLst/>
              <a:gdLst>
                <a:gd name="connsiteX0" fmla="*/ 1035115 w 1486366"/>
                <a:gd name="connsiteY0" fmla="*/ 0 h 513081"/>
                <a:gd name="connsiteX1" fmla="*/ 0 w 1486366"/>
                <a:gd name="connsiteY1" fmla="*/ 279632 h 513081"/>
                <a:gd name="connsiteX2" fmla="*/ 456372 w 1486366"/>
                <a:gd name="connsiteY2" fmla="*/ 511507 h 513081"/>
                <a:gd name="connsiteX3" fmla="*/ 467107 w 1486366"/>
                <a:gd name="connsiteY3" fmla="*/ 513081 h 513081"/>
                <a:gd name="connsiteX4" fmla="*/ 480807 w 1486366"/>
                <a:gd name="connsiteY4" fmla="*/ 492841 h 513081"/>
                <a:gd name="connsiteX5" fmla="*/ 561447 w 1486366"/>
                <a:gd name="connsiteY5" fmla="*/ 459140 h 513081"/>
                <a:gd name="connsiteX6" fmla="*/ 1051411 w 1486366"/>
                <a:gd name="connsiteY6" fmla="*/ 459140 h 513081"/>
                <a:gd name="connsiteX7" fmla="*/ 1478046 w 1486366"/>
                <a:gd name="connsiteY7" fmla="*/ 111722 h 513081"/>
                <a:gd name="connsiteX8" fmla="*/ 1486366 w 1486366"/>
                <a:gd name="connsiteY8" fmla="*/ 29063 h 513081"/>
                <a:gd name="connsiteX9" fmla="*/ 1438028 w 1486366"/>
                <a:gd name="connsiteY9" fmla="*/ 21975 h 513081"/>
                <a:gd name="connsiteX10" fmla="*/ 1035115 w 1486366"/>
                <a:gd name="connsiteY10" fmla="*/ 0 h 513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6366" h="513081">
                  <a:moveTo>
                    <a:pt x="1035115" y="0"/>
                  </a:moveTo>
                  <a:cubicBezTo>
                    <a:pt x="463437" y="0"/>
                    <a:pt x="0" y="125196"/>
                    <a:pt x="0" y="279632"/>
                  </a:cubicBezTo>
                  <a:cubicBezTo>
                    <a:pt x="0" y="376155"/>
                    <a:pt x="181030" y="461255"/>
                    <a:pt x="456372" y="511507"/>
                  </a:cubicBezTo>
                  <a:lnTo>
                    <a:pt x="467107" y="513081"/>
                  </a:lnTo>
                  <a:lnTo>
                    <a:pt x="480807" y="492841"/>
                  </a:lnTo>
                  <a:cubicBezTo>
                    <a:pt x="501562" y="472076"/>
                    <a:pt x="530144" y="459140"/>
                    <a:pt x="561447" y="459140"/>
                  </a:cubicBezTo>
                  <a:cubicBezTo>
                    <a:pt x="1051411" y="459140"/>
                    <a:pt x="1051411" y="459140"/>
                    <a:pt x="1051411" y="459140"/>
                  </a:cubicBezTo>
                  <a:cubicBezTo>
                    <a:pt x="1261007" y="459140"/>
                    <a:pt x="1437258" y="311103"/>
                    <a:pt x="1478046" y="111722"/>
                  </a:cubicBezTo>
                  <a:lnTo>
                    <a:pt x="1486366" y="29063"/>
                  </a:lnTo>
                  <a:lnTo>
                    <a:pt x="1438028" y="21975"/>
                  </a:lnTo>
                  <a:cubicBezTo>
                    <a:pt x="1314189" y="7825"/>
                    <a:pt x="1178035" y="0"/>
                    <a:pt x="1035115" y="0"/>
                  </a:cubicBezTo>
                  <a:close/>
                </a:path>
              </a:pathLst>
            </a:custGeom>
            <a:solidFill>
              <a:srgbClr val="F2F2F2"/>
            </a:solidFill>
            <a:ln>
              <a:noFill/>
            </a:ln>
          </p:spPr>
          <p:txBody>
            <a:bodyPr vert="horz" wrap="square" lIns="91440" tIns="45720" rIns="91440" bIns="45720" numCol="1" anchor="t" anchorCtr="0" compatLnSpc="1">
              <a:prstTxWarp prst="textNoShape">
                <a:avLst/>
              </a:prstTxWarp>
              <a:noAutofit/>
            </a:bodyPr>
            <a:lstStyle/>
            <a:p>
              <a:endParaRPr lang="en-IN" dirty="0">
                <a:highlight>
                  <a:srgbClr val="FFFF00"/>
                </a:highlight>
              </a:endParaRPr>
            </a:p>
          </p:txBody>
        </p:sp>
        <p:sp>
          <p:nvSpPr>
            <p:cNvPr id="28" name="Rectangle 63">
              <a:extLst>
                <a:ext uri="{FF2B5EF4-FFF2-40B4-BE49-F238E27FC236}">
                  <a16:creationId xmlns:a16="http://schemas.microsoft.com/office/drawing/2014/main" id="{85BD2D83-E2E7-46B2-7B49-47027165260F}"/>
                </a:ext>
              </a:extLst>
            </p:cNvPr>
            <p:cNvSpPr/>
            <p:nvPr/>
          </p:nvSpPr>
          <p:spPr>
            <a:xfrm>
              <a:off x="2388527" y="632478"/>
              <a:ext cx="906897" cy="307777"/>
            </a:xfrm>
            <a:prstGeom prst="rect">
              <a:avLst/>
            </a:prstGeom>
          </p:spPr>
          <p:txBody>
            <a:bodyPr wrap="square" anchor="ctr">
              <a:spAutoFit/>
            </a:bodyPr>
            <a:lstStyle/>
            <a:p>
              <a:pPr lvl="0" algn="ctr">
                <a:defRPr/>
              </a:pPr>
              <a:r>
                <a:rPr lang="en-ZA" sz="1400" dirty="0">
                  <a:solidFill>
                    <a:schemeClr val="accent2"/>
                  </a:solidFill>
                  <a:latin typeface="Bebas Neue Bold" panose="020B0606020202050201" pitchFamily="34" charset="0"/>
                </a:rPr>
                <a:t>8.7 MILLIOM</a:t>
              </a:r>
            </a:p>
          </p:txBody>
        </p:sp>
        <p:sp>
          <p:nvSpPr>
            <p:cNvPr id="29" name="Rectangle 64">
              <a:extLst>
                <a:ext uri="{FF2B5EF4-FFF2-40B4-BE49-F238E27FC236}">
                  <a16:creationId xmlns:a16="http://schemas.microsoft.com/office/drawing/2014/main" id="{1BB3240C-35DD-D34F-2C53-68B3B4D1BE2D}"/>
                </a:ext>
              </a:extLst>
            </p:cNvPr>
            <p:cNvSpPr/>
            <p:nvPr/>
          </p:nvSpPr>
          <p:spPr>
            <a:xfrm>
              <a:off x="863715" y="678644"/>
              <a:ext cx="875240" cy="215444"/>
            </a:xfrm>
            <a:prstGeom prst="rect">
              <a:avLst/>
            </a:prstGeom>
          </p:spPr>
          <p:txBody>
            <a:bodyPr wrap="none" lIns="0" tIns="0" rIns="0" bIns="0" anchor="ctr">
              <a:spAutoFit/>
            </a:bodyPr>
            <a:lstStyle/>
            <a:p>
              <a:pPr lvl="0" algn="r">
                <a:defRPr/>
              </a:pPr>
              <a:r>
                <a:rPr lang="en-ZA" sz="1400" kern="0" dirty="0">
                  <a:solidFill>
                    <a:schemeClr val="accent2"/>
                  </a:solidFill>
                  <a:latin typeface="Bebas Neue Bold" panose="020B0606020202050201" pitchFamily="34" charset="0"/>
                </a:rPr>
                <a:t>DOMESTIC TRIPS</a:t>
              </a:r>
            </a:p>
          </p:txBody>
        </p:sp>
        <p:grpSp>
          <p:nvGrpSpPr>
            <p:cNvPr id="35" name="Group 65">
              <a:extLst>
                <a:ext uri="{FF2B5EF4-FFF2-40B4-BE49-F238E27FC236}">
                  <a16:creationId xmlns:a16="http://schemas.microsoft.com/office/drawing/2014/main" id="{EB9CD04B-4BD6-7799-4D06-F1CF98719F24}"/>
                </a:ext>
              </a:extLst>
            </p:cNvPr>
            <p:cNvGrpSpPr/>
            <p:nvPr/>
          </p:nvGrpSpPr>
          <p:grpSpPr>
            <a:xfrm>
              <a:off x="1928584" y="607312"/>
              <a:ext cx="358108" cy="358108"/>
              <a:chOff x="2339600" y="2859704"/>
              <a:chExt cx="639763" cy="639763"/>
            </a:xfrm>
          </p:grpSpPr>
          <p:sp>
            <p:nvSpPr>
              <p:cNvPr id="39" name="Oval 20">
                <a:extLst>
                  <a:ext uri="{FF2B5EF4-FFF2-40B4-BE49-F238E27FC236}">
                    <a16:creationId xmlns:a16="http://schemas.microsoft.com/office/drawing/2014/main" id="{6F9A1777-5712-5FF9-FE4D-FC128D1582F0}"/>
                  </a:ext>
                </a:extLst>
              </p:cNvPr>
              <p:cNvSpPr>
                <a:spLocks noChangeArrowheads="1"/>
              </p:cNvSpPr>
              <p:nvPr/>
            </p:nvSpPr>
            <p:spPr bwMode="auto">
              <a:xfrm flipH="1">
                <a:off x="2339600" y="2859704"/>
                <a:ext cx="639763" cy="639763"/>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grpSp>
            <p:nvGrpSpPr>
              <p:cNvPr id="40" name="Group 69">
                <a:extLst>
                  <a:ext uri="{FF2B5EF4-FFF2-40B4-BE49-F238E27FC236}">
                    <a16:creationId xmlns:a16="http://schemas.microsoft.com/office/drawing/2014/main" id="{EC8DCEA4-CD7A-6AE9-441F-8A10DFC66E68}"/>
                  </a:ext>
                </a:extLst>
              </p:cNvPr>
              <p:cNvGrpSpPr/>
              <p:nvPr/>
            </p:nvGrpSpPr>
            <p:grpSpPr>
              <a:xfrm>
                <a:off x="2457738" y="2961509"/>
                <a:ext cx="405045" cy="470631"/>
                <a:chOff x="10792113" y="2990084"/>
                <a:chExt cx="405045" cy="470631"/>
              </a:xfrm>
            </p:grpSpPr>
            <p:sp>
              <p:nvSpPr>
                <p:cNvPr id="41" name="Freeform 75">
                  <a:extLst>
                    <a:ext uri="{FF2B5EF4-FFF2-40B4-BE49-F238E27FC236}">
                      <a16:creationId xmlns:a16="http://schemas.microsoft.com/office/drawing/2014/main" id="{FBE48C00-410B-CF93-94DD-4A3418856CF3}"/>
                    </a:ext>
                  </a:extLst>
                </p:cNvPr>
                <p:cNvSpPr>
                  <a:spLocks/>
                </p:cNvSpPr>
                <p:nvPr/>
              </p:nvSpPr>
              <p:spPr bwMode="auto">
                <a:xfrm>
                  <a:off x="11136785" y="3270953"/>
                  <a:ext cx="412" cy="686"/>
                </a:xfrm>
                <a:custGeom>
                  <a:avLst/>
                  <a:gdLst>
                    <a:gd name="T0" fmla="*/ 0 w 2"/>
                    <a:gd name="T1" fmla="*/ 3 h 3"/>
                    <a:gd name="T2" fmla="*/ 0 w 2"/>
                    <a:gd name="T3" fmla="*/ 2 h 3"/>
                    <a:gd name="T4" fmla="*/ 0 w 2"/>
                    <a:gd name="T5" fmla="*/ 3 h 3"/>
                  </a:gdLst>
                  <a:ahLst/>
                  <a:cxnLst>
                    <a:cxn ang="0">
                      <a:pos x="T0" y="T1"/>
                    </a:cxn>
                    <a:cxn ang="0">
                      <a:pos x="T2" y="T3"/>
                    </a:cxn>
                    <a:cxn ang="0">
                      <a:pos x="T4" y="T5"/>
                    </a:cxn>
                  </a:cxnLst>
                  <a:rect l="0" t="0" r="r" b="b"/>
                  <a:pathLst>
                    <a:path w="2" h="3">
                      <a:moveTo>
                        <a:pt x="0" y="3"/>
                      </a:moveTo>
                      <a:cubicBezTo>
                        <a:pt x="0" y="3"/>
                        <a:pt x="0" y="2"/>
                        <a:pt x="0" y="2"/>
                      </a:cubicBezTo>
                      <a:cubicBezTo>
                        <a:pt x="2" y="0"/>
                        <a:pt x="0" y="3"/>
                        <a:pt x="0"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42" name="Freeform 76">
                  <a:extLst>
                    <a:ext uri="{FF2B5EF4-FFF2-40B4-BE49-F238E27FC236}">
                      <a16:creationId xmlns:a16="http://schemas.microsoft.com/office/drawing/2014/main" id="{BCCD5780-EED7-2BC7-0B56-DD2CEF345F55}"/>
                    </a:ext>
                  </a:extLst>
                </p:cNvPr>
                <p:cNvSpPr>
                  <a:spLocks/>
                </p:cNvSpPr>
                <p:nvPr/>
              </p:nvSpPr>
              <p:spPr bwMode="auto">
                <a:xfrm>
                  <a:off x="11136785" y="3177102"/>
                  <a:ext cx="137" cy="137"/>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0"/>
                        <a:pt x="1" y="1"/>
                        <a:pt x="1" y="1"/>
                      </a:cubicBezTo>
                      <a:cubicBezTo>
                        <a:pt x="1" y="1"/>
                        <a:pt x="1" y="0"/>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43" name="Freeform 77">
                  <a:extLst>
                    <a:ext uri="{FF2B5EF4-FFF2-40B4-BE49-F238E27FC236}">
                      <a16:creationId xmlns:a16="http://schemas.microsoft.com/office/drawing/2014/main" id="{AE81B2FA-09C7-FF06-6E68-DB49891DB0C1}"/>
                    </a:ext>
                  </a:extLst>
                </p:cNvPr>
                <p:cNvSpPr>
                  <a:spLocks/>
                </p:cNvSpPr>
                <p:nvPr/>
              </p:nvSpPr>
              <p:spPr bwMode="auto">
                <a:xfrm>
                  <a:off x="11139804" y="3041538"/>
                  <a:ext cx="686" cy="960"/>
                </a:xfrm>
                <a:custGeom>
                  <a:avLst/>
                  <a:gdLst>
                    <a:gd name="T0" fmla="*/ 1 w 3"/>
                    <a:gd name="T1" fmla="*/ 2 h 4"/>
                    <a:gd name="T2" fmla="*/ 1 w 3"/>
                    <a:gd name="T3" fmla="*/ 2 h 4"/>
                  </a:gdLst>
                  <a:ahLst/>
                  <a:cxnLst>
                    <a:cxn ang="0">
                      <a:pos x="T0" y="T1"/>
                    </a:cxn>
                    <a:cxn ang="0">
                      <a:pos x="T2" y="T3"/>
                    </a:cxn>
                  </a:cxnLst>
                  <a:rect l="0" t="0" r="r" b="b"/>
                  <a:pathLst>
                    <a:path w="3" h="4">
                      <a:moveTo>
                        <a:pt x="1" y="2"/>
                      </a:moveTo>
                      <a:cubicBezTo>
                        <a:pt x="3" y="0"/>
                        <a:pt x="0" y="4"/>
                        <a:pt x="1"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44" name="Freeform 78">
                  <a:extLst>
                    <a:ext uri="{FF2B5EF4-FFF2-40B4-BE49-F238E27FC236}">
                      <a16:creationId xmlns:a16="http://schemas.microsoft.com/office/drawing/2014/main" id="{D53CEE4F-EBA9-C57F-92FC-0078BB61D7E4}"/>
                    </a:ext>
                  </a:extLst>
                </p:cNvPr>
                <p:cNvSpPr>
                  <a:spLocks/>
                </p:cNvSpPr>
                <p:nvPr/>
              </p:nvSpPr>
              <p:spPr bwMode="auto">
                <a:xfrm>
                  <a:off x="11033740" y="3349026"/>
                  <a:ext cx="274" cy="274"/>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0"/>
                        <a:pt x="0" y="0"/>
                        <a:pt x="0"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45" name="Freeform 79">
                  <a:extLst>
                    <a:ext uri="{FF2B5EF4-FFF2-40B4-BE49-F238E27FC236}">
                      <a16:creationId xmlns:a16="http://schemas.microsoft.com/office/drawing/2014/main" id="{0C073BCE-E0C3-E7B7-085D-F18F18171084}"/>
                    </a:ext>
                  </a:extLst>
                </p:cNvPr>
                <p:cNvSpPr>
                  <a:spLocks noEditPoints="1"/>
                </p:cNvSpPr>
                <p:nvPr/>
              </p:nvSpPr>
              <p:spPr bwMode="auto">
                <a:xfrm>
                  <a:off x="10932068" y="2990084"/>
                  <a:ext cx="265090" cy="469259"/>
                </a:xfrm>
                <a:custGeom>
                  <a:avLst/>
                  <a:gdLst>
                    <a:gd name="T0" fmla="*/ 1110 w 1128"/>
                    <a:gd name="T1" fmla="*/ 49 h 2005"/>
                    <a:gd name="T2" fmla="*/ 1038 w 1128"/>
                    <a:gd name="T3" fmla="*/ 92 h 2005"/>
                    <a:gd name="T4" fmla="*/ 1016 w 1128"/>
                    <a:gd name="T5" fmla="*/ 84 h 2005"/>
                    <a:gd name="T6" fmla="*/ 1055 w 1128"/>
                    <a:gd name="T7" fmla="*/ 61 h 2005"/>
                    <a:gd name="T8" fmla="*/ 1094 w 1128"/>
                    <a:gd name="T9" fmla="*/ 16 h 2005"/>
                    <a:gd name="T10" fmla="*/ 1085 w 1128"/>
                    <a:gd name="T11" fmla="*/ 2 h 2005"/>
                    <a:gd name="T12" fmla="*/ 810 w 1128"/>
                    <a:gd name="T13" fmla="*/ 158 h 2005"/>
                    <a:gd name="T14" fmla="*/ 608 w 1128"/>
                    <a:gd name="T15" fmla="*/ 562 h 2005"/>
                    <a:gd name="T16" fmla="*/ 654 w 1128"/>
                    <a:gd name="T17" fmla="*/ 792 h 2005"/>
                    <a:gd name="T18" fmla="*/ 704 w 1128"/>
                    <a:gd name="T19" fmla="*/ 923 h 2005"/>
                    <a:gd name="T20" fmla="*/ 690 w 1128"/>
                    <a:gd name="T21" fmla="*/ 1020 h 2005"/>
                    <a:gd name="T22" fmla="*/ 612 w 1128"/>
                    <a:gd name="T23" fmla="*/ 1093 h 2005"/>
                    <a:gd name="T24" fmla="*/ 393 w 1128"/>
                    <a:gd name="T25" fmla="*/ 1193 h 2005"/>
                    <a:gd name="T26" fmla="*/ 248 w 1128"/>
                    <a:gd name="T27" fmla="*/ 1503 h 2005"/>
                    <a:gd name="T28" fmla="*/ 403 w 1128"/>
                    <a:gd name="T29" fmla="*/ 1446 h 2005"/>
                    <a:gd name="T30" fmla="*/ 410 w 1128"/>
                    <a:gd name="T31" fmla="*/ 1451 h 2005"/>
                    <a:gd name="T32" fmla="*/ 443 w 1128"/>
                    <a:gd name="T33" fmla="*/ 1525 h 2005"/>
                    <a:gd name="T34" fmla="*/ 431 w 1128"/>
                    <a:gd name="T35" fmla="*/ 1535 h 2005"/>
                    <a:gd name="T36" fmla="*/ 431 w 1128"/>
                    <a:gd name="T37" fmla="*/ 1535 h 2005"/>
                    <a:gd name="T38" fmla="*/ 180 w 1128"/>
                    <a:gd name="T39" fmla="*/ 1634 h 2005"/>
                    <a:gd name="T40" fmla="*/ 81 w 1128"/>
                    <a:gd name="T41" fmla="*/ 1974 h 2005"/>
                    <a:gd name="T42" fmla="*/ 704 w 1128"/>
                    <a:gd name="T43" fmla="*/ 1651 h 2005"/>
                    <a:gd name="T44" fmla="*/ 1093 w 1128"/>
                    <a:gd name="T45" fmla="*/ 1112 h 2005"/>
                    <a:gd name="T46" fmla="*/ 1006 w 1128"/>
                    <a:gd name="T47" fmla="*/ 741 h 2005"/>
                    <a:gd name="T48" fmla="*/ 941 w 1128"/>
                    <a:gd name="T49" fmla="*/ 656 h 2005"/>
                    <a:gd name="T50" fmla="*/ 870 w 1128"/>
                    <a:gd name="T51" fmla="*/ 516 h 2005"/>
                    <a:gd name="T52" fmla="*/ 995 w 1128"/>
                    <a:gd name="T53" fmla="*/ 199 h 2005"/>
                    <a:gd name="T54" fmla="*/ 1122 w 1128"/>
                    <a:gd name="T55" fmla="*/ 87 h 2005"/>
                    <a:gd name="T56" fmla="*/ 873 w 1128"/>
                    <a:gd name="T57" fmla="*/ 1199 h 2005"/>
                    <a:gd name="T58" fmla="*/ 871 w 1128"/>
                    <a:gd name="T59" fmla="*/ 1203 h 2005"/>
                    <a:gd name="T60" fmla="*/ 613 w 1128"/>
                    <a:gd name="T61" fmla="*/ 1439 h 2005"/>
                    <a:gd name="T62" fmla="*/ 741 w 1128"/>
                    <a:gd name="T63" fmla="*/ 1245 h 2005"/>
                    <a:gd name="T64" fmla="*/ 814 w 1128"/>
                    <a:gd name="T65" fmla="*/ 1161 h 2005"/>
                    <a:gd name="T66" fmla="*/ 871 w 1128"/>
                    <a:gd name="T67" fmla="*/ 799 h 2005"/>
                    <a:gd name="T68" fmla="*/ 872 w 1128"/>
                    <a:gd name="T69" fmla="*/ 800 h 2005"/>
                    <a:gd name="T70" fmla="*/ 867 w 1128"/>
                    <a:gd name="T71" fmla="*/ 1004 h 2005"/>
                    <a:gd name="T72" fmla="*/ 792 w 1128"/>
                    <a:gd name="T73" fmla="*/ 769 h 2005"/>
                    <a:gd name="T74" fmla="*/ 782 w 1128"/>
                    <a:gd name="T75" fmla="*/ 690 h 2005"/>
                    <a:gd name="T76" fmla="*/ 804 w 1128"/>
                    <a:gd name="T77" fmla="*/ 684 h 2005"/>
                    <a:gd name="T78" fmla="*/ 871 w 1128"/>
                    <a:gd name="T79" fmla="*/ 799 h 2005"/>
                    <a:gd name="T80" fmla="*/ 793 w 1128"/>
                    <a:gd name="T81" fmla="*/ 359 h 2005"/>
                    <a:gd name="T82" fmla="*/ 720 w 1128"/>
                    <a:gd name="T83" fmla="*/ 511 h 2005"/>
                    <a:gd name="T84" fmla="*/ 843 w 1128"/>
                    <a:gd name="T85" fmla="*/ 228 h 2005"/>
                    <a:gd name="T86" fmla="*/ 869 w 1128"/>
                    <a:gd name="T87" fmla="*/ 200 h 2005"/>
                    <a:gd name="T88" fmla="*/ 888 w 1128"/>
                    <a:gd name="T89" fmla="*/ 219 h 2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28" h="2005">
                      <a:moveTo>
                        <a:pt x="1125" y="77"/>
                      </a:moveTo>
                      <a:cubicBezTo>
                        <a:pt x="1120" y="68"/>
                        <a:pt x="1115" y="58"/>
                        <a:pt x="1110" y="49"/>
                      </a:cubicBezTo>
                      <a:cubicBezTo>
                        <a:pt x="1094" y="57"/>
                        <a:pt x="1079" y="66"/>
                        <a:pt x="1064" y="75"/>
                      </a:cubicBezTo>
                      <a:cubicBezTo>
                        <a:pt x="1055" y="81"/>
                        <a:pt x="1046" y="86"/>
                        <a:pt x="1038" y="92"/>
                      </a:cubicBezTo>
                      <a:cubicBezTo>
                        <a:pt x="1027" y="100"/>
                        <a:pt x="1027" y="100"/>
                        <a:pt x="1027" y="100"/>
                      </a:cubicBezTo>
                      <a:cubicBezTo>
                        <a:pt x="1023" y="94"/>
                        <a:pt x="1020" y="89"/>
                        <a:pt x="1016" y="84"/>
                      </a:cubicBezTo>
                      <a:cubicBezTo>
                        <a:pt x="1028" y="77"/>
                        <a:pt x="1028" y="77"/>
                        <a:pt x="1028" y="77"/>
                      </a:cubicBezTo>
                      <a:cubicBezTo>
                        <a:pt x="1037" y="72"/>
                        <a:pt x="1046" y="66"/>
                        <a:pt x="1055" y="61"/>
                      </a:cubicBezTo>
                      <a:cubicBezTo>
                        <a:pt x="1071" y="52"/>
                        <a:pt x="1087" y="43"/>
                        <a:pt x="1104" y="35"/>
                      </a:cubicBezTo>
                      <a:cubicBezTo>
                        <a:pt x="1101" y="29"/>
                        <a:pt x="1098" y="22"/>
                        <a:pt x="1094" y="16"/>
                      </a:cubicBezTo>
                      <a:cubicBezTo>
                        <a:pt x="1093" y="12"/>
                        <a:pt x="1091" y="8"/>
                        <a:pt x="1089" y="4"/>
                      </a:cubicBezTo>
                      <a:cubicBezTo>
                        <a:pt x="1087" y="1"/>
                        <a:pt x="1088" y="0"/>
                        <a:pt x="1085" y="2"/>
                      </a:cubicBezTo>
                      <a:cubicBezTo>
                        <a:pt x="1056" y="12"/>
                        <a:pt x="1027" y="24"/>
                        <a:pt x="999" y="38"/>
                      </a:cubicBezTo>
                      <a:cubicBezTo>
                        <a:pt x="932" y="70"/>
                        <a:pt x="867" y="109"/>
                        <a:pt x="810" y="158"/>
                      </a:cubicBezTo>
                      <a:cubicBezTo>
                        <a:pt x="752" y="209"/>
                        <a:pt x="700" y="268"/>
                        <a:pt x="664" y="337"/>
                      </a:cubicBezTo>
                      <a:cubicBezTo>
                        <a:pt x="628" y="407"/>
                        <a:pt x="609" y="483"/>
                        <a:pt x="608" y="562"/>
                      </a:cubicBezTo>
                      <a:cubicBezTo>
                        <a:pt x="608" y="601"/>
                        <a:pt x="613" y="640"/>
                        <a:pt x="620" y="678"/>
                      </a:cubicBezTo>
                      <a:cubicBezTo>
                        <a:pt x="627" y="717"/>
                        <a:pt x="640" y="755"/>
                        <a:pt x="654" y="792"/>
                      </a:cubicBezTo>
                      <a:cubicBezTo>
                        <a:pt x="663" y="819"/>
                        <a:pt x="678" y="844"/>
                        <a:pt x="688" y="871"/>
                      </a:cubicBezTo>
                      <a:cubicBezTo>
                        <a:pt x="695" y="888"/>
                        <a:pt x="700" y="905"/>
                        <a:pt x="704" y="923"/>
                      </a:cubicBezTo>
                      <a:cubicBezTo>
                        <a:pt x="707" y="940"/>
                        <a:pt x="708" y="958"/>
                        <a:pt x="706" y="975"/>
                      </a:cubicBezTo>
                      <a:cubicBezTo>
                        <a:pt x="704" y="992"/>
                        <a:pt x="699" y="1006"/>
                        <a:pt x="690" y="1020"/>
                      </a:cubicBezTo>
                      <a:cubicBezTo>
                        <a:pt x="682" y="1035"/>
                        <a:pt x="668" y="1048"/>
                        <a:pt x="655" y="1060"/>
                      </a:cubicBezTo>
                      <a:cubicBezTo>
                        <a:pt x="642" y="1072"/>
                        <a:pt x="627" y="1083"/>
                        <a:pt x="612" y="1093"/>
                      </a:cubicBezTo>
                      <a:cubicBezTo>
                        <a:pt x="547" y="1137"/>
                        <a:pt x="474" y="1167"/>
                        <a:pt x="400" y="1191"/>
                      </a:cubicBezTo>
                      <a:cubicBezTo>
                        <a:pt x="398" y="1192"/>
                        <a:pt x="396" y="1192"/>
                        <a:pt x="393" y="1193"/>
                      </a:cubicBezTo>
                      <a:cubicBezTo>
                        <a:pt x="242" y="1505"/>
                        <a:pt x="242" y="1505"/>
                        <a:pt x="242" y="1505"/>
                      </a:cubicBezTo>
                      <a:cubicBezTo>
                        <a:pt x="244" y="1504"/>
                        <a:pt x="246" y="1503"/>
                        <a:pt x="248" y="1503"/>
                      </a:cubicBezTo>
                      <a:cubicBezTo>
                        <a:pt x="285" y="1491"/>
                        <a:pt x="321" y="1478"/>
                        <a:pt x="357" y="1464"/>
                      </a:cubicBezTo>
                      <a:cubicBezTo>
                        <a:pt x="372" y="1458"/>
                        <a:pt x="387" y="1452"/>
                        <a:pt x="403" y="1446"/>
                      </a:cubicBezTo>
                      <a:cubicBezTo>
                        <a:pt x="404" y="1445"/>
                        <a:pt x="407" y="1444"/>
                        <a:pt x="407" y="1444"/>
                      </a:cubicBezTo>
                      <a:cubicBezTo>
                        <a:pt x="407" y="1444"/>
                        <a:pt x="409" y="1449"/>
                        <a:pt x="410" y="1451"/>
                      </a:cubicBezTo>
                      <a:cubicBezTo>
                        <a:pt x="418" y="1469"/>
                        <a:pt x="425" y="1486"/>
                        <a:pt x="433" y="1504"/>
                      </a:cubicBezTo>
                      <a:cubicBezTo>
                        <a:pt x="436" y="1511"/>
                        <a:pt x="439" y="1518"/>
                        <a:pt x="443" y="1525"/>
                      </a:cubicBezTo>
                      <a:cubicBezTo>
                        <a:pt x="443" y="1527"/>
                        <a:pt x="444" y="1528"/>
                        <a:pt x="444" y="1529"/>
                      </a:cubicBezTo>
                      <a:cubicBezTo>
                        <a:pt x="444" y="1529"/>
                        <a:pt x="433" y="1534"/>
                        <a:pt x="431" y="1535"/>
                      </a:cubicBezTo>
                      <a:cubicBezTo>
                        <a:pt x="432" y="1535"/>
                        <a:pt x="432" y="1535"/>
                        <a:pt x="433" y="1535"/>
                      </a:cubicBezTo>
                      <a:cubicBezTo>
                        <a:pt x="432" y="1535"/>
                        <a:pt x="432" y="1535"/>
                        <a:pt x="431" y="1535"/>
                      </a:cubicBezTo>
                      <a:cubicBezTo>
                        <a:pt x="371" y="1563"/>
                        <a:pt x="309" y="1588"/>
                        <a:pt x="247" y="1610"/>
                      </a:cubicBezTo>
                      <a:cubicBezTo>
                        <a:pt x="225" y="1618"/>
                        <a:pt x="202" y="1626"/>
                        <a:pt x="180" y="1634"/>
                      </a:cubicBezTo>
                      <a:cubicBezTo>
                        <a:pt x="0" y="2005"/>
                        <a:pt x="0" y="2005"/>
                        <a:pt x="0" y="2005"/>
                      </a:cubicBezTo>
                      <a:cubicBezTo>
                        <a:pt x="27" y="1995"/>
                        <a:pt x="54" y="1985"/>
                        <a:pt x="81" y="1974"/>
                      </a:cubicBezTo>
                      <a:cubicBezTo>
                        <a:pt x="153" y="1946"/>
                        <a:pt x="225" y="1916"/>
                        <a:pt x="295" y="1884"/>
                      </a:cubicBezTo>
                      <a:cubicBezTo>
                        <a:pt x="437" y="1818"/>
                        <a:pt x="576" y="1743"/>
                        <a:pt x="704" y="1651"/>
                      </a:cubicBezTo>
                      <a:cubicBezTo>
                        <a:pt x="826" y="1563"/>
                        <a:pt x="941" y="1458"/>
                        <a:pt x="1017" y="1327"/>
                      </a:cubicBezTo>
                      <a:cubicBezTo>
                        <a:pt x="1055" y="1261"/>
                        <a:pt x="1083" y="1187"/>
                        <a:pt x="1093" y="1112"/>
                      </a:cubicBezTo>
                      <a:cubicBezTo>
                        <a:pt x="1104" y="1034"/>
                        <a:pt x="1097" y="955"/>
                        <a:pt x="1073" y="881"/>
                      </a:cubicBezTo>
                      <a:cubicBezTo>
                        <a:pt x="1057" y="832"/>
                        <a:pt x="1034" y="784"/>
                        <a:pt x="1006" y="741"/>
                      </a:cubicBezTo>
                      <a:cubicBezTo>
                        <a:pt x="993" y="722"/>
                        <a:pt x="980" y="704"/>
                        <a:pt x="966" y="686"/>
                      </a:cubicBezTo>
                      <a:cubicBezTo>
                        <a:pt x="958" y="675"/>
                        <a:pt x="949" y="665"/>
                        <a:pt x="941" y="656"/>
                      </a:cubicBezTo>
                      <a:cubicBezTo>
                        <a:pt x="928" y="641"/>
                        <a:pt x="917" y="624"/>
                        <a:pt x="907" y="608"/>
                      </a:cubicBezTo>
                      <a:cubicBezTo>
                        <a:pt x="889" y="580"/>
                        <a:pt x="876" y="548"/>
                        <a:pt x="870" y="516"/>
                      </a:cubicBezTo>
                      <a:cubicBezTo>
                        <a:pt x="862" y="476"/>
                        <a:pt x="865" y="436"/>
                        <a:pt x="875" y="397"/>
                      </a:cubicBezTo>
                      <a:cubicBezTo>
                        <a:pt x="895" y="322"/>
                        <a:pt x="943" y="255"/>
                        <a:pt x="995" y="199"/>
                      </a:cubicBezTo>
                      <a:cubicBezTo>
                        <a:pt x="1027" y="164"/>
                        <a:pt x="1062" y="133"/>
                        <a:pt x="1099" y="104"/>
                      </a:cubicBezTo>
                      <a:cubicBezTo>
                        <a:pt x="1107" y="98"/>
                        <a:pt x="1114" y="92"/>
                        <a:pt x="1122" y="87"/>
                      </a:cubicBezTo>
                      <a:cubicBezTo>
                        <a:pt x="1128" y="83"/>
                        <a:pt x="1128" y="84"/>
                        <a:pt x="1125" y="77"/>
                      </a:cubicBezTo>
                      <a:close/>
                      <a:moveTo>
                        <a:pt x="873" y="1199"/>
                      </a:moveTo>
                      <a:cubicBezTo>
                        <a:pt x="873" y="1199"/>
                        <a:pt x="873" y="1200"/>
                        <a:pt x="871" y="1202"/>
                      </a:cubicBezTo>
                      <a:cubicBezTo>
                        <a:pt x="871" y="1203"/>
                        <a:pt x="871" y="1203"/>
                        <a:pt x="871" y="1203"/>
                      </a:cubicBezTo>
                      <a:cubicBezTo>
                        <a:pt x="838" y="1254"/>
                        <a:pt x="798" y="1298"/>
                        <a:pt x="752" y="1339"/>
                      </a:cubicBezTo>
                      <a:cubicBezTo>
                        <a:pt x="709" y="1376"/>
                        <a:pt x="661" y="1409"/>
                        <a:pt x="613" y="1439"/>
                      </a:cubicBezTo>
                      <a:cubicBezTo>
                        <a:pt x="598" y="1415"/>
                        <a:pt x="584" y="1391"/>
                        <a:pt x="570" y="1366"/>
                      </a:cubicBezTo>
                      <a:cubicBezTo>
                        <a:pt x="631" y="1331"/>
                        <a:pt x="690" y="1293"/>
                        <a:pt x="741" y="1245"/>
                      </a:cubicBezTo>
                      <a:cubicBezTo>
                        <a:pt x="767" y="1221"/>
                        <a:pt x="789" y="1195"/>
                        <a:pt x="809" y="1167"/>
                      </a:cubicBezTo>
                      <a:cubicBezTo>
                        <a:pt x="814" y="1161"/>
                        <a:pt x="814" y="1161"/>
                        <a:pt x="814" y="1161"/>
                      </a:cubicBezTo>
                      <a:cubicBezTo>
                        <a:pt x="873" y="1199"/>
                        <a:pt x="873" y="1199"/>
                        <a:pt x="873" y="1199"/>
                      </a:cubicBezTo>
                      <a:moveTo>
                        <a:pt x="871" y="799"/>
                      </a:moveTo>
                      <a:cubicBezTo>
                        <a:pt x="871" y="798"/>
                        <a:pt x="870" y="797"/>
                        <a:pt x="871" y="799"/>
                      </a:cubicBezTo>
                      <a:cubicBezTo>
                        <a:pt x="872" y="801"/>
                        <a:pt x="872" y="801"/>
                        <a:pt x="872" y="800"/>
                      </a:cubicBezTo>
                      <a:cubicBezTo>
                        <a:pt x="907" y="863"/>
                        <a:pt x="930" y="933"/>
                        <a:pt x="930" y="1005"/>
                      </a:cubicBezTo>
                      <a:cubicBezTo>
                        <a:pt x="909" y="1005"/>
                        <a:pt x="888" y="1004"/>
                        <a:pt x="867" y="1004"/>
                      </a:cubicBezTo>
                      <a:cubicBezTo>
                        <a:pt x="870" y="950"/>
                        <a:pt x="856" y="897"/>
                        <a:pt x="834" y="848"/>
                      </a:cubicBezTo>
                      <a:cubicBezTo>
                        <a:pt x="822" y="820"/>
                        <a:pt x="807" y="795"/>
                        <a:pt x="792" y="769"/>
                      </a:cubicBezTo>
                      <a:cubicBezTo>
                        <a:pt x="780" y="747"/>
                        <a:pt x="769" y="724"/>
                        <a:pt x="758" y="701"/>
                      </a:cubicBezTo>
                      <a:cubicBezTo>
                        <a:pt x="766" y="698"/>
                        <a:pt x="774" y="694"/>
                        <a:pt x="782" y="690"/>
                      </a:cubicBezTo>
                      <a:cubicBezTo>
                        <a:pt x="788" y="688"/>
                        <a:pt x="802" y="681"/>
                        <a:pt x="802" y="681"/>
                      </a:cubicBezTo>
                      <a:cubicBezTo>
                        <a:pt x="804" y="684"/>
                        <a:pt x="804" y="684"/>
                        <a:pt x="804" y="684"/>
                      </a:cubicBezTo>
                      <a:cubicBezTo>
                        <a:pt x="813" y="703"/>
                        <a:pt x="823" y="721"/>
                        <a:pt x="834" y="739"/>
                      </a:cubicBezTo>
                      <a:cubicBezTo>
                        <a:pt x="847" y="758"/>
                        <a:pt x="860" y="778"/>
                        <a:pt x="871" y="799"/>
                      </a:cubicBezTo>
                      <a:close/>
                      <a:moveTo>
                        <a:pt x="885" y="222"/>
                      </a:moveTo>
                      <a:cubicBezTo>
                        <a:pt x="849" y="264"/>
                        <a:pt x="816" y="308"/>
                        <a:pt x="793" y="359"/>
                      </a:cubicBezTo>
                      <a:cubicBezTo>
                        <a:pt x="772" y="407"/>
                        <a:pt x="760" y="459"/>
                        <a:pt x="761" y="512"/>
                      </a:cubicBezTo>
                      <a:cubicBezTo>
                        <a:pt x="747" y="511"/>
                        <a:pt x="734" y="511"/>
                        <a:pt x="720" y="511"/>
                      </a:cubicBezTo>
                      <a:cubicBezTo>
                        <a:pt x="722" y="441"/>
                        <a:pt x="744" y="373"/>
                        <a:pt x="780" y="314"/>
                      </a:cubicBezTo>
                      <a:cubicBezTo>
                        <a:pt x="798" y="283"/>
                        <a:pt x="819" y="255"/>
                        <a:pt x="843" y="228"/>
                      </a:cubicBezTo>
                      <a:cubicBezTo>
                        <a:pt x="848" y="222"/>
                        <a:pt x="854" y="216"/>
                        <a:pt x="860" y="210"/>
                      </a:cubicBezTo>
                      <a:cubicBezTo>
                        <a:pt x="862" y="207"/>
                        <a:pt x="869" y="200"/>
                        <a:pt x="869" y="200"/>
                      </a:cubicBezTo>
                      <a:cubicBezTo>
                        <a:pt x="869" y="200"/>
                        <a:pt x="882" y="213"/>
                        <a:pt x="888" y="219"/>
                      </a:cubicBezTo>
                      <a:cubicBezTo>
                        <a:pt x="888" y="219"/>
                        <a:pt x="888" y="219"/>
                        <a:pt x="888" y="219"/>
                      </a:cubicBezTo>
                      <a:cubicBezTo>
                        <a:pt x="887" y="220"/>
                        <a:pt x="886" y="221"/>
                        <a:pt x="885" y="22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46" name="Freeform 80">
                  <a:extLst>
                    <a:ext uri="{FF2B5EF4-FFF2-40B4-BE49-F238E27FC236}">
                      <a16:creationId xmlns:a16="http://schemas.microsoft.com/office/drawing/2014/main" id="{02E83872-D461-D915-34BD-CEFB88A4A96F}"/>
                    </a:ext>
                  </a:extLst>
                </p:cNvPr>
                <p:cNvSpPr>
                  <a:spLocks noEditPoints="1"/>
                </p:cNvSpPr>
                <p:nvPr/>
              </p:nvSpPr>
              <p:spPr bwMode="auto">
                <a:xfrm>
                  <a:off x="10792113" y="3067608"/>
                  <a:ext cx="239981" cy="393107"/>
                </a:xfrm>
                <a:custGeom>
                  <a:avLst/>
                  <a:gdLst>
                    <a:gd name="T0" fmla="*/ 1021 w 1021"/>
                    <a:gd name="T1" fmla="*/ 511 h 1680"/>
                    <a:gd name="T2" fmla="*/ 511 w 1021"/>
                    <a:gd name="T3" fmla="*/ 0 h 1680"/>
                    <a:gd name="T4" fmla="*/ 0 w 1021"/>
                    <a:gd name="T5" fmla="*/ 511 h 1680"/>
                    <a:gd name="T6" fmla="*/ 55 w 1021"/>
                    <a:gd name="T7" fmla="*/ 740 h 1680"/>
                    <a:gd name="T8" fmla="*/ 511 w 1021"/>
                    <a:gd name="T9" fmla="*/ 1680 h 1680"/>
                    <a:gd name="T10" fmla="*/ 966 w 1021"/>
                    <a:gd name="T11" fmla="*/ 740 h 1680"/>
                    <a:gd name="T12" fmla="*/ 1021 w 1021"/>
                    <a:gd name="T13" fmla="*/ 511 h 1680"/>
                    <a:gd name="T14" fmla="*/ 511 w 1021"/>
                    <a:gd name="T15" fmla="*/ 793 h 1680"/>
                    <a:gd name="T16" fmla="*/ 228 w 1021"/>
                    <a:gd name="T17" fmla="*/ 511 h 1680"/>
                    <a:gd name="T18" fmla="*/ 511 w 1021"/>
                    <a:gd name="T19" fmla="*/ 228 h 1680"/>
                    <a:gd name="T20" fmla="*/ 793 w 1021"/>
                    <a:gd name="T21" fmla="*/ 511 h 1680"/>
                    <a:gd name="T22" fmla="*/ 511 w 1021"/>
                    <a:gd name="T23" fmla="*/ 793 h 1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1" h="1680">
                      <a:moveTo>
                        <a:pt x="1021" y="511"/>
                      </a:moveTo>
                      <a:cubicBezTo>
                        <a:pt x="1021" y="229"/>
                        <a:pt x="792" y="0"/>
                        <a:pt x="511" y="0"/>
                      </a:cubicBezTo>
                      <a:cubicBezTo>
                        <a:pt x="229" y="0"/>
                        <a:pt x="0" y="229"/>
                        <a:pt x="0" y="511"/>
                      </a:cubicBezTo>
                      <a:cubicBezTo>
                        <a:pt x="0" y="593"/>
                        <a:pt x="20" y="671"/>
                        <a:pt x="55" y="740"/>
                      </a:cubicBezTo>
                      <a:cubicBezTo>
                        <a:pt x="511" y="1680"/>
                        <a:pt x="511" y="1680"/>
                        <a:pt x="511" y="1680"/>
                      </a:cubicBezTo>
                      <a:cubicBezTo>
                        <a:pt x="966" y="740"/>
                        <a:pt x="966" y="740"/>
                        <a:pt x="966" y="740"/>
                      </a:cubicBezTo>
                      <a:cubicBezTo>
                        <a:pt x="1001" y="671"/>
                        <a:pt x="1021" y="593"/>
                        <a:pt x="1021" y="511"/>
                      </a:cubicBezTo>
                      <a:close/>
                      <a:moveTo>
                        <a:pt x="511" y="793"/>
                      </a:moveTo>
                      <a:cubicBezTo>
                        <a:pt x="355" y="793"/>
                        <a:pt x="228" y="666"/>
                        <a:pt x="228" y="511"/>
                      </a:cubicBezTo>
                      <a:cubicBezTo>
                        <a:pt x="228" y="355"/>
                        <a:pt x="355" y="228"/>
                        <a:pt x="511" y="228"/>
                      </a:cubicBezTo>
                      <a:cubicBezTo>
                        <a:pt x="666" y="228"/>
                        <a:pt x="793" y="355"/>
                        <a:pt x="793" y="511"/>
                      </a:cubicBezTo>
                      <a:cubicBezTo>
                        <a:pt x="793" y="666"/>
                        <a:pt x="666" y="793"/>
                        <a:pt x="511" y="79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grpSp>
        </p:grpSp>
        <p:sp>
          <p:nvSpPr>
            <p:cNvPr id="37" name="Rectangle 66">
              <a:extLst>
                <a:ext uri="{FF2B5EF4-FFF2-40B4-BE49-F238E27FC236}">
                  <a16:creationId xmlns:a16="http://schemas.microsoft.com/office/drawing/2014/main" id="{09320B1D-6B15-B29B-C858-DC2CDEDA646F}"/>
                </a:ext>
              </a:extLst>
            </p:cNvPr>
            <p:cNvSpPr/>
            <p:nvPr/>
          </p:nvSpPr>
          <p:spPr>
            <a:xfrm>
              <a:off x="3418244" y="620096"/>
              <a:ext cx="612668" cy="307777"/>
            </a:xfrm>
            <a:prstGeom prst="rect">
              <a:avLst/>
            </a:prstGeom>
          </p:spPr>
          <p:txBody>
            <a:bodyPr wrap="none" anchor="ctr">
              <a:spAutoFit/>
            </a:bodyPr>
            <a:lstStyle/>
            <a:p>
              <a:pPr algn="ctr"/>
              <a:r>
                <a:rPr lang="en-IN" sz="1400" dirty="0">
                  <a:solidFill>
                    <a:schemeClr val="accent2"/>
                  </a:solidFill>
                  <a:latin typeface="Bebas Neue Bold" panose="020B0606020202050201" pitchFamily="34" charset="0"/>
                </a:rPr>
                <a:t>+80.8%</a:t>
              </a:r>
            </a:p>
          </p:txBody>
        </p:sp>
        <p:sp>
          <p:nvSpPr>
            <p:cNvPr id="38" name="Isosceles Triangle 67">
              <a:extLst>
                <a:ext uri="{FF2B5EF4-FFF2-40B4-BE49-F238E27FC236}">
                  <a16:creationId xmlns:a16="http://schemas.microsoft.com/office/drawing/2014/main" id="{8C7E7C16-0FE6-F4AB-B087-E50C975788D0}"/>
                </a:ext>
              </a:extLst>
            </p:cNvPr>
            <p:cNvSpPr/>
            <p:nvPr/>
          </p:nvSpPr>
          <p:spPr>
            <a:xfrm flipH="1">
              <a:off x="4014065" y="734384"/>
              <a:ext cx="82800" cy="79200"/>
            </a:xfrm>
            <a:prstGeom prst="triangl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solidFill>
                  <a:srgbClr val="C00000"/>
                </a:solidFill>
                <a:highlight>
                  <a:srgbClr val="FFFF00"/>
                </a:highlight>
              </a:endParaRPr>
            </a:p>
          </p:txBody>
        </p:sp>
      </p:grpSp>
      <p:pic>
        <p:nvPicPr>
          <p:cNvPr id="13" name="תמונה 12">
            <a:extLst>
              <a:ext uri="{FF2B5EF4-FFF2-40B4-BE49-F238E27FC236}">
                <a16:creationId xmlns:a16="http://schemas.microsoft.com/office/drawing/2014/main" id="{69EAEA74-0AAA-D38E-EEB5-75D38B0C678E}"/>
              </a:ext>
            </a:extLst>
          </p:cNvPr>
          <p:cNvPicPr>
            <a:picLocks noChangeAspect="1"/>
          </p:cNvPicPr>
          <p:nvPr/>
        </p:nvPicPr>
        <p:blipFill>
          <a:blip r:embed="rId4"/>
          <a:stretch>
            <a:fillRect/>
          </a:stretch>
        </p:blipFill>
        <p:spPr>
          <a:xfrm>
            <a:off x="782159" y="2927775"/>
            <a:ext cx="5400000" cy="3530498"/>
          </a:xfrm>
          <a:prstGeom prst="rect">
            <a:avLst/>
          </a:prstGeom>
        </p:spPr>
      </p:pic>
      <p:sp>
        <p:nvSpPr>
          <p:cNvPr id="7" name="TextBox 76">
            <a:extLst>
              <a:ext uri="{FF2B5EF4-FFF2-40B4-BE49-F238E27FC236}">
                <a16:creationId xmlns:a16="http://schemas.microsoft.com/office/drawing/2014/main" id="{BE8D0B40-BA16-D062-D829-F28497CB3933}"/>
              </a:ext>
            </a:extLst>
          </p:cNvPr>
          <p:cNvSpPr txBox="1"/>
          <p:nvPr/>
        </p:nvSpPr>
        <p:spPr>
          <a:xfrm>
            <a:off x="2257837" y="9585227"/>
            <a:ext cx="3196388"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334650769"/>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תמונה 12">
            <a:extLst>
              <a:ext uri="{FF2B5EF4-FFF2-40B4-BE49-F238E27FC236}">
                <a16:creationId xmlns:a16="http://schemas.microsoft.com/office/drawing/2014/main" id="{A1B2A22D-668F-2316-BBE3-6AD5D8B501B1}"/>
              </a:ext>
            </a:extLst>
          </p:cNvPr>
          <p:cNvPicPr>
            <a:picLocks noChangeAspect="1"/>
          </p:cNvPicPr>
          <p:nvPr/>
        </p:nvPicPr>
        <p:blipFill>
          <a:blip r:embed="rId2"/>
          <a:stretch>
            <a:fillRect/>
          </a:stretch>
        </p:blipFill>
        <p:spPr>
          <a:xfrm>
            <a:off x="766730" y="8193413"/>
            <a:ext cx="5400000" cy="1170077"/>
          </a:xfrm>
          <a:prstGeom prst="rect">
            <a:avLst/>
          </a:prstGeom>
        </p:spPr>
      </p:pic>
      <p:pic>
        <p:nvPicPr>
          <p:cNvPr id="17" name="תמונה 16">
            <a:extLst>
              <a:ext uri="{FF2B5EF4-FFF2-40B4-BE49-F238E27FC236}">
                <a16:creationId xmlns:a16="http://schemas.microsoft.com/office/drawing/2014/main" id="{35AC6BD2-90C7-46E7-B7C0-BD3312CCD107}"/>
              </a:ext>
            </a:extLst>
          </p:cNvPr>
          <p:cNvPicPr>
            <a:picLocks noChangeAspect="1"/>
          </p:cNvPicPr>
          <p:nvPr/>
        </p:nvPicPr>
        <p:blipFill rotWithShape="1">
          <a:blip r:embed="rId3"/>
          <a:srcRect t="53295"/>
          <a:stretch/>
        </p:blipFill>
        <p:spPr>
          <a:xfrm>
            <a:off x="766730" y="6260204"/>
            <a:ext cx="5400000" cy="1647778"/>
          </a:xfrm>
          <a:prstGeom prst="rect">
            <a:avLst/>
          </a:prstGeom>
        </p:spPr>
      </p:pic>
      <p:pic>
        <p:nvPicPr>
          <p:cNvPr id="11" name="תמונה 10">
            <a:extLst>
              <a:ext uri="{FF2B5EF4-FFF2-40B4-BE49-F238E27FC236}">
                <a16:creationId xmlns:a16="http://schemas.microsoft.com/office/drawing/2014/main" id="{F163EB75-D125-FEF9-23A3-813A3202ACCC}"/>
              </a:ext>
            </a:extLst>
          </p:cNvPr>
          <p:cNvPicPr>
            <a:picLocks noChangeAspect="1"/>
          </p:cNvPicPr>
          <p:nvPr/>
        </p:nvPicPr>
        <p:blipFill>
          <a:blip r:embed="rId4"/>
          <a:stretch>
            <a:fillRect/>
          </a:stretch>
        </p:blipFill>
        <p:spPr>
          <a:xfrm>
            <a:off x="766730" y="3042682"/>
            <a:ext cx="5400000" cy="3530498"/>
          </a:xfrm>
          <a:prstGeom prst="rect">
            <a:avLst/>
          </a:prstGeom>
        </p:spPr>
      </p:pic>
      <p:sp>
        <p:nvSpPr>
          <p:cNvPr id="3" name="TextBox 862">
            <a:extLst>
              <a:ext uri="{FF2B5EF4-FFF2-40B4-BE49-F238E27FC236}">
                <a16:creationId xmlns:a16="http://schemas.microsoft.com/office/drawing/2014/main" id="{4A750DDB-CBB3-4D39-BC0F-D300895F0DC9}"/>
              </a:ext>
            </a:extLst>
          </p:cNvPr>
          <p:cNvSpPr txBox="1"/>
          <p:nvPr/>
        </p:nvSpPr>
        <p:spPr>
          <a:xfrm>
            <a:off x="714150" y="1262589"/>
            <a:ext cx="5505160" cy="1761578"/>
          </a:xfrm>
          <a:prstGeom prst="rect">
            <a:avLst/>
          </a:prstGeom>
          <a:noFill/>
        </p:spPr>
        <p:txBody>
          <a:bodyPr/>
          <a:lstStyle>
            <a:defPPr>
              <a:defRPr lang="en-US"/>
            </a:defPPr>
            <a:lvl1pPr lvl="0" indent="0" algn="just" defTabSz="914400" eaLnBrk="0" fontAlgn="base" hangingPunct="0">
              <a:spcBef>
                <a:spcPct val="0"/>
              </a:spcBef>
              <a:spcAft>
                <a:spcPct val="0"/>
              </a:spcAft>
              <a:buClr>
                <a:prstClr val="black"/>
              </a:buClr>
              <a:buSzPct val="65000"/>
              <a:buFont typeface="Arial" panose="020B0604020202020204" pitchFamily="34" charset="0"/>
              <a:buNone/>
              <a:defRPr sz="1000" b="0">
                <a:solidFill>
                  <a:srgbClr val="404040"/>
                </a:solidFill>
                <a:effectLst/>
                <a:highlight>
                  <a:srgbClr val="FFFF00"/>
                </a:highlight>
                <a:latin typeface="Trebuchet MS" panose="020B0603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r>
              <a:rPr lang="en-US" dirty="0">
                <a:highlight>
                  <a:srgbClr val="FFFFFF"/>
                </a:highlight>
              </a:rPr>
              <a:t>Once more, source province data shows that Gauteng is not only dominant as a destination but also as a source, accounting for 2.3 million trips. Just like Gauteng, Limpopo is dominant both in terms of destination and source, and it accounts for a further 2.2 million trips, almost as much as Gauteng. Third place is also a close tie with the Eastern Cape and KwaZulu-Natal, both accounting for 1 million trips. Source growth rates however paint a very different picture. It is the North West that takes the lead in growth with an incredible +548.2% over Q1 2019 whilst Gauteng is the only province to show negative growth albeit extremely marginal (-3.2% vs. Q1 2019). The rest of the provinces may be grouped into three:- the Eastern and Western Cape with growth rates of around +300%; Limpopo and KwaZulu-Natal with around +170% growth; and lastly the Northern Cape, Mpumalanga, and the Free State with positive growth lower than +50%.</a:t>
            </a:r>
          </a:p>
        </p:txBody>
      </p:sp>
      <p:sp>
        <p:nvSpPr>
          <p:cNvPr id="29" name="תיבת טקסט 28">
            <a:extLst>
              <a:ext uri="{FF2B5EF4-FFF2-40B4-BE49-F238E27FC236}">
                <a16:creationId xmlns:a16="http://schemas.microsoft.com/office/drawing/2014/main" id="{37FCBB23-CE73-4264-A2AA-588155F2E383}"/>
              </a:ext>
            </a:extLst>
          </p:cNvPr>
          <p:cNvSpPr txBox="1"/>
          <p:nvPr/>
        </p:nvSpPr>
        <p:spPr>
          <a:xfrm>
            <a:off x="766730" y="7947139"/>
            <a:ext cx="5400000" cy="246221"/>
          </a:xfrm>
          <a:prstGeom prst="rect">
            <a:avLst/>
          </a:prstGeom>
          <a:noFill/>
        </p:spPr>
        <p:txBody>
          <a:bodyPr wrap="square" rtlCol="1">
            <a:spAutoFit/>
          </a:bodyPr>
          <a:lstStyle>
            <a:defPPr>
              <a:defRPr lang="en-US"/>
            </a:defPPr>
            <a:lvl1pPr algn="ctr">
              <a:defRPr sz="1000" b="1">
                <a:solidFill>
                  <a:srgbClr val="404040"/>
                </a:solidFill>
                <a:latin typeface="Trebuchet MS" panose="020B0603020202020204" pitchFamily="34" charset="0"/>
              </a:defRPr>
            </a:lvl1pPr>
          </a:lstStyle>
          <a:p>
            <a:r>
              <a:rPr lang="en-US" dirty="0">
                <a:highlight>
                  <a:srgbClr val="FFFFFF"/>
                </a:highlight>
              </a:rPr>
              <a:t>No. of Trips from Source Province Q1 2019 – Q1 2023</a:t>
            </a:r>
            <a:endParaRPr lang="he-IL" sz="800" dirty="0">
              <a:highlight>
                <a:srgbClr val="FFFFFF"/>
              </a:highlight>
            </a:endParaRPr>
          </a:p>
        </p:txBody>
      </p:sp>
      <p:sp>
        <p:nvSpPr>
          <p:cNvPr id="2" name="TextBox 76">
            <a:extLst>
              <a:ext uri="{FF2B5EF4-FFF2-40B4-BE49-F238E27FC236}">
                <a16:creationId xmlns:a16="http://schemas.microsoft.com/office/drawing/2014/main" id="{5FC430DC-BB48-4325-2180-D1EF5FD625F5}"/>
              </a:ext>
            </a:extLst>
          </p:cNvPr>
          <p:cNvSpPr txBox="1"/>
          <p:nvPr/>
        </p:nvSpPr>
        <p:spPr>
          <a:xfrm>
            <a:off x="5415753" y="9585227"/>
            <a:ext cx="38472" cy="153888"/>
          </a:xfrm>
          <a:prstGeom prst="rect">
            <a:avLst/>
          </a:prstGeom>
          <a:noFill/>
          <a:ln>
            <a:noFill/>
          </a:ln>
        </p:spPr>
        <p:txBody>
          <a:bodyPr wrap="none" lIns="0" tIns="0" rIns="0" bIns="0" rtlCol="0" anchor="t">
            <a:spAutoFit/>
          </a:bodyPr>
          <a:lstStyle/>
          <a:p>
            <a:pPr algn="r"/>
            <a:r>
              <a:rPr lang="en-US" sz="1000" b="1" dirty="0">
                <a:solidFill>
                  <a:srgbClr val="404040"/>
                </a:solidFill>
                <a:highlight>
                  <a:srgbClr val="FFFF00"/>
                </a:highlight>
                <a:latin typeface="Trebuchet MS" panose="020B0603020202020204" pitchFamily="34" charset="0"/>
                <a:cs typeface="Arial" panose="020B0604020202020204" pitchFamily="34" charset="0"/>
              </a:rPr>
              <a:t> </a:t>
            </a:r>
            <a:endParaRPr lang="en-ZA" sz="1000" dirty="0">
              <a:solidFill>
                <a:srgbClr val="404040"/>
              </a:solidFill>
              <a:highlight>
                <a:srgbClr val="FFFF00"/>
              </a:highlight>
              <a:latin typeface="Trebuchet MS" panose="020B0603020202020204" pitchFamily="34" charset="0"/>
              <a:cs typeface="Arial" panose="020B0604020202020204" pitchFamily="34" charset="0"/>
            </a:endParaRPr>
          </a:p>
        </p:txBody>
      </p:sp>
      <p:grpSp>
        <p:nvGrpSpPr>
          <p:cNvPr id="4" name="קבוצה 3">
            <a:extLst>
              <a:ext uri="{FF2B5EF4-FFF2-40B4-BE49-F238E27FC236}">
                <a16:creationId xmlns:a16="http://schemas.microsoft.com/office/drawing/2014/main" id="{55A529A6-28D9-9B3E-AFF8-25EDFE2B98FC}"/>
              </a:ext>
            </a:extLst>
          </p:cNvPr>
          <p:cNvGrpSpPr/>
          <p:nvPr/>
        </p:nvGrpSpPr>
        <p:grpSpPr>
          <a:xfrm>
            <a:off x="638690" y="542510"/>
            <a:ext cx="3692103" cy="487844"/>
            <a:chOff x="638690" y="542510"/>
            <a:chExt cx="3692103" cy="487844"/>
          </a:xfrm>
        </p:grpSpPr>
        <p:grpSp>
          <p:nvGrpSpPr>
            <p:cNvPr id="5" name="Group 57">
              <a:extLst>
                <a:ext uri="{FF2B5EF4-FFF2-40B4-BE49-F238E27FC236}">
                  <a16:creationId xmlns:a16="http://schemas.microsoft.com/office/drawing/2014/main" id="{02E96BCD-8E06-ED65-26A8-5F1F84B528CC}"/>
                </a:ext>
              </a:extLst>
            </p:cNvPr>
            <p:cNvGrpSpPr/>
            <p:nvPr/>
          </p:nvGrpSpPr>
          <p:grpSpPr>
            <a:xfrm>
              <a:off x="638690" y="551477"/>
              <a:ext cx="1664874" cy="418471"/>
              <a:chOff x="657159" y="2742373"/>
              <a:chExt cx="2255520" cy="747601"/>
            </a:xfrm>
          </p:grpSpPr>
          <p:sp>
            <p:nvSpPr>
              <p:cNvPr id="47" name="Freeform: Shape 77">
                <a:extLst>
                  <a:ext uri="{FF2B5EF4-FFF2-40B4-BE49-F238E27FC236}">
                    <a16:creationId xmlns:a16="http://schemas.microsoft.com/office/drawing/2014/main" id="{B9054C4D-DE6A-4B5B-69B1-494C37F30C84}"/>
                  </a:ext>
                </a:extLst>
              </p:cNvPr>
              <p:cNvSpPr/>
              <p:nvPr/>
            </p:nvSpPr>
            <p:spPr>
              <a:xfrm>
                <a:off x="657159" y="2742373"/>
                <a:ext cx="2255520" cy="140677"/>
              </a:xfrm>
              <a:custGeom>
                <a:avLst/>
                <a:gdLst>
                  <a:gd name="connsiteX0" fmla="*/ 0 w 2225040"/>
                  <a:gd name="connsiteY0" fmla="*/ 91440 h 91440"/>
                  <a:gd name="connsiteX1" fmla="*/ 0 w 2225040"/>
                  <a:gd name="connsiteY1" fmla="*/ 91440 h 91440"/>
                  <a:gd name="connsiteX2" fmla="*/ 71120 w 2225040"/>
                  <a:gd name="connsiteY2" fmla="*/ 0 h 91440"/>
                  <a:gd name="connsiteX3" fmla="*/ 71120 w 2225040"/>
                  <a:gd name="connsiteY3" fmla="*/ 0 h 91440"/>
                  <a:gd name="connsiteX4" fmla="*/ 2225040 w 2225040"/>
                  <a:gd name="connsiteY4" fmla="*/ 0 h 91440"/>
                  <a:gd name="connsiteX5" fmla="*/ 1544320 w 2225040"/>
                  <a:gd name="connsiteY5" fmla="*/ 81280 h 91440"/>
                  <a:gd name="connsiteX6" fmla="*/ 0 w 2225040"/>
                  <a:gd name="connsiteY6" fmla="*/ 91440 h 91440"/>
                  <a:gd name="connsiteX0" fmla="*/ 0 w 2255520"/>
                  <a:gd name="connsiteY0" fmla="*/ 137160 h 137160"/>
                  <a:gd name="connsiteX1" fmla="*/ 30480 w 2255520"/>
                  <a:gd name="connsiteY1" fmla="*/ 91440 h 137160"/>
                  <a:gd name="connsiteX2" fmla="*/ 101600 w 2255520"/>
                  <a:gd name="connsiteY2" fmla="*/ 0 h 137160"/>
                  <a:gd name="connsiteX3" fmla="*/ 101600 w 2255520"/>
                  <a:gd name="connsiteY3" fmla="*/ 0 h 137160"/>
                  <a:gd name="connsiteX4" fmla="*/ 2255520 w 2255520"/>
                  <a:gd name="connsiteY4" fmla="*/ 0 h 137160"/>
                  <a:gd name="connsiteX5" fmla="*/ 1574800 w 2255520"/>
                  <a:gd name="connsiteY5" fmla="*/ 81280 h 137160"/>
                  <a:gd name="connsiteX6" fmla="*/ 0 w 2255520"/>
                  <a:gd name="connsiteY6" fmla="*/ 137160 h 137160"/>
                  <a:gd name="connsiteX0" fmla="*/ 0 w 2255520"/>
                  <a:gd name="connsiteY0" fmla="*/ 137160 h 139700"/>
                  <a:gd name="connsiteX1" fmla="*/ 30480 w 2255520"/>
                  <a:gd name="connsiteY1" fmla="*/ 91440 h 139700"/>
                  <a:gd name="connsiteX2" fmla="*/ 101600 w 2255520"/>
                  <a:gd name="connsiteY2" fmla="*/ 0 h 139700"/>
                  <a:gd name="connsiteX3" fmla="*/ 101600 w 2255520"/>
                  <a:gd name="connsiteY3" fmla="*/ 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37160 h 139700"/>
                  <a:gd name="connsiteX1" fmla="*/ 30480 w 2255520"/>
                  <a:gd name="connsiteY1" fmla="*/ 91440 h 139700"/>
                  <a:gd name="connsiteX2" fmla="*/ 101600 w 2255520"/>
                  <a:gd name="connsiteY2" fmla="*/ 0 h 139700"/>
                  <a:gd name="connsiteX3" fmla="*/ 101600 w 2255520"/>
                  <a:gd name="connsiteY3" fmla="*/ 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37160 h 139700"/>
                  <a:gd name="connsiteX1" fmla="*/ 30480 w 2255520"/>
                  <a:gd name="connsiteY1" fmla="*/ 91440 h 139700"/>
                  <a:gd name="connsiteX2" fmla="*/ 101600 w 2255520"/>
                  <a:gd name="connsiteY2" fmla="*/ 0 h 139700"/>
                  <a:gd name="connsiteX3" fmla="*/ 101600 w 2255520"/>
                  <a:gd name="connsiteY3" fmla="*/ 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49860 h 152400"/>
                  <a:gd name="connsiteX1" fmla="*/ 30480 w 2255520"/>
                  <a:gd name="connsiteY1" fmla="*/ 104140 h 152400"/>
                  <a:gd name="connsiteX2" fmla="*/ 101600 w 2255520"/>
                  <a:gd name="connsiteY2" fmla="*/ 12700 h 152400"/>
                  <a:gd name="connsiteX3" fmla="*/ 248920 w 2255520"/>
                  <a:gd name="connsiteY3" fmla="*/ 0 h 152400"/>
                  <a:gd name="connsiteX4" fmla="*/ 2255520 w 2255520"/>
                  <a:gd name="connsiteY4" fmla="*/ 12700 h 152400"/>
                  <a:gd name="connsiteX5" fmla="*/ 1577340 w 2255520"/>
                  <a:gd name="connsiteY5" fmla="*/ 152400 h 152400"/>
                  <a:gd name="connsiteX6" fmla="*/ 0 w 2255520"/>
                  <a:gd name="connsiteY6" fmla="*/ 149860 h 152400"/>
                  <a:gd name="connsiteX0" fmla="*/ 0 w 2255520"/>
                  <a:gd name="connsiteY0" fmla="*/ 144780 h 147320"/>
                  <a:gd name="connsiteX1" fmla="*/ 30480 w 2255520"/>
                  <a:gd name="connsiteY1" fmla="*/ 99060 h 147320"/>
                  <a:gd name="connsiteX2" fmla="*/ 101600 w 2255520"/>
                  <a:gd name="connsiteY2" fmla="*/ 7620 h 147320"/>
                  <a:gd name="connsiteX3" fmla="*/ 259080 w 2255520"/>
                  <a:gd name="connsiteY3" fmla="*/ 0 h 147320"/>
                  <a:gd name="connsiteX4" fmla="*/ 2255520 w 2255520"/>
                  <a:gd name="connsiteY4" fmla="*/ 7620 h 147320"/>
                  <a:gd name="connsiteX5" fmla="*/ 1577340 w 2255520"/>
                  <a:gd name="connsiteY5" fmla="*/ 147320 h 147320"/>
                  <a:gd name="connsiteX6" fmla="*/ 0 w 2255520"/>
                  <a:gd name="connsiteY6" fmla="*/ 144780 h 147320"/>
                  <a:gd name="connsiteX0" fmla="*/ 0 w 2255520"/>
                  <a:gd name="connsiteY0" fmla="*/ 137160 h 139700"/>
                  <a:gd name="connsiteX1" fmla="*/ 30480 w 2255520"/>
                  <a:gd name="connsiteY1" fmla="*/ 91440 h 139700"/>
                  <a:gd name="connsiteX2" fmla="*/ 101600 w 2255520"/>
                  <a:gd name="connsiteY2" fmla="*/ 0 h 139700"/>
                  <a:gd name="connsiteX3" fmla="*/ 271780 w 2255520"/>
                  <a:gd name="connsiteY3" fmla="*/ 254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37160 h 139700"/>
                  <a:gd name="connsiteX1" fmla="*/ 30480 w 2255520"/>
                  <a:gd name="connsiteY1" fmla="*/ 91440 h 139700"/>
                  <a:gd name="connsiteX2" fmla="*/ 215900 w 2255520"/>
                  <a:gd name="connsiteY2" fmla="*/ 0 h 139700"/>
                  <a:gd name="connsiteX3" fmla="*/ 271780 w 2255520"/>
                  <a:gd name="connsiteY3" fmla="*/ 254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37627 h 140167"/>
                  <a:gd name="connsiteX1" fmla="*/ 30480 w 2255520"/>
                  <a:gd name="connsiteY1" fmla="*/ 91907 h 140167"/>
                  <a:gd name="connsiteX2" fmla="*/ 215900 w 2255520"/>
                  <a:gd name="connsiteY2" fmla="*/ 467 h 140167"/>
                  <a:gd name="connsiteX3" fmla="*/ 271780 w 2255520"/>
                  <a:gd name="connsiteY3" fmla="*/ 3007 h 140167"/>
                  <a:gd name="connsiteX4" fmla="*/ 2255520 w 2255520"/>
                  <a:gd name="connsiteY4" fmla="*/ 467 h 140167"/>
                  <a:gd name="connsiteX5" fmla="*/ 1577340 w 2255520"/>
                  <a:gd name="connsiteY5" fmla="*/ 140167 h 140167"/>
                  <a:gd name="connsiteX6" fmla="*/ 0 w 2255520"/>
                  <a:gd name="connsiteY6" fmla="*/ 137627 h 140167"/>
                  <a:gd name="connsiteX0" fmla="*/ 0 w 2255520"/>
                  <a:gd name="connsiteY0" fmla="*/ 137463 h 140003"/>
                  <a:gd name="connsiteX1" fmla="*/ 30480 w 2255520"/>
                  <a:gd name="connsiteY1" fmla="*/ 91743 h 140003"/>
                  <a:gd name="connsiteX2" fmla="*/ 215900 w 2255520"/>
                  <a:gd name="connsiteY2" fmla="*/ 303 h 140003"/>
                  <a:gd name="connsiteX3" fmla="*/ 276860 w 2255520"/>
                  <a:gd name="connsiteY3" fmla="*/ 5383 h 140003"/>
                  <a:gd name="connsiteX4" fmla="*/ 2255520 w 2255520"/>
                  <a:gd name="connsiteY4" fmla="*/ 303 h 140003"/>
                  <a:gd name="connsiteX5" fmla="*/ 1577340 w 2255520"/>
                  <a:gd name="connsiteY5" fmla="*/ 140003 h 140003"/>
                  <a:gd name="connsiteX6" fmla="*/ 0 w 2255520"/>
                  <a:gd name="connsiteY6" fmla="*/ 137463 h 140003"/>
                  <a:gd name="connsiteX0" fmla="*/ 0 w 2255520"/>
                  <a:gd name="connsiteY0" fmla="*/ 138137 h 140677"/>
                  <a:gd name="connsiteX1" fmla="*/ 30480 w 2255520"/>
                  <a:gd name="connsiteY1" fmla="*/ 92417 h 140677"/>
                  <a:gd name="connsiteX2" fmla="*/ 215900 w 2255520"/>
                  <a:gd name="connsiteY2" fmla="*/ 977 h 140677"/>
                  <a:gd name="connsiteX3" fmla="*/ 292100 w 2255520"/>
                  <a:gd name="connsiteY3" fmla="*/ 977 h 140677"/>
                  <a:gd name="connsiteX4" fmla="*/ 2255520 w 2255520"/>
                  <a:gd name="connsiteY4" fmla="*/ 977 h 140677"/>
                  <a:gd name="connsiteX5" fmla="*/ 1577340 w 2255520"/>
                  <a:gd name="connsiteY5" fmla="*/ 140677 h 140677"/>
                  <a:gd name="connsiteX6" fmla="*/ 0 w 2255520"/>
                  <a:gd name="connsiteY6" fmla="*/ 138137 h 140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5520" h="140677">
                    <a:moveTo>
                      <a:pt x="0" y="138137"/>
                    </a:moveTo>
                    <a:lnTo>
                      <a:pt x="30480" y="92417"/>
                    </a:lnTo>
                    <a:lnTo>
                      <a:pt x="215900" y="977"/>
                    </a:lnTo>
                    <a:cubicBezTo>
                      <a:pt x="234527" y="-716"/>
                      <a:pt x="273473" y="130"/>
                      <a:pt x="292100" y="977"/>
                    </a:cubicBezTo>
                    <a:lnTo>
                      <a:pt x="2255520" y="977"/>
                    </a:lnTo>
                    <a:lnTo>
                      <a:pt x="1577340" y="140677"/>
                    </a:lnTo>
                    <a:lnTo>
                      <a:pt x="0" y="138137"/>
                    </a:lnTo>
                    <a:close/>
                  </a:path>
                </a:pathLst>
              </a:custGeom>
              <a:solidFill>
                <a:srgbClr val="C5C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highlight>
                    <a:srgbClr val="FFFF00"/>
                  </a:highlight>
                </a:endParaRPr>
              </a:p>
            </p:txBody>
          </p:sp>
          <p:sp>
            <p:nvSpPr>
              <p:cNvPr id="48" name="Rectangle: Rounded Corners 78">
                <a:extLst>
                  <a:ext uri="{FF2B5EF4-FFF2-40B4-BE49-F238E27FC236}">
                    <a16:creationId xmlns:a16="http://schemas.microsoft.com/office/drawing/2014/main" id="{AC4B8147-4BF1-AFE9-F80B-AB97D319E07E}"/>
                  </a:ext>
                </a:extLst>
              </p:cNvPr>
              <p:cNvSpPr/>
              <p:nvPr/>
            </p:nvSpPr>
            <p:spPr>
              <a:xfrm>
                <a:off x="657159" y="2850211"/>
                <a:ext cx="2024262" cy="639763"/>
              </a:xfrm>
              <a:prstGeom prst="roundRect">
                <a:avLst/>
              </a:prstGeom>
              <a:noFill/>
              <a:ln w="76200">
                <a:solidFill>
                  <a:srgbClr val="C5C5C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highlight>
                    <a:srgbClr val="FFFF00"/>
                  </a:highlight>
                </a:endParaRPr>
              </a:p>
            </p:txBody>
          </p:sp>
        </p:grpSp>
        <p:sp>
          <p:nvSpPr>
            <p:cNvPr id="7" name="Freeform 16">
              <a:extLst>
                <a:ext uri="{FF2B5EF4-FFF2-40B4-BE49-F238E27FC236}">
                  <a16:creationId xmlns:a16="http://schemas.microsoft.com/office/drawing/2014/main" id="{FD9777CE-369B-D562-EBE6-4982FAEEEEC3}"/>
                </a:ext>
              </a:extLst>
            </p:cNvPr>
            <p:cNvSpPr>
              <a:spLocks/>
            </p:cNvSpPr>
            <p:nvPr/>
          </p:nvSpPr>
          <p:spPr bwMode="auto">
            <a:xfrm flipH="1">
              <a:off x="1867270" y="542510"/>
              <a:ext cx="2151877" cy="487844"/>
            </a:xfrm>
            <a:custGeom>
              <a:avLst/>
              <a:gdLst>
                <a:gd name="T0" fmla="*/ 42 w 1420"/>
                <a:gd name="T1" fmla="*/ 0 h 320"/>
                <a:gd name="T2" fmla="*/ 0 w 1420"/>
                <a:gd name="T3" fmla="*/ 42 h 320"/>
                <a:gd name="T4" fmla="*/ 0 w 1420"/>
                <a:gd name="T5" fmla="*/ 278 h 320"/>
                <a:gd name="T6" fmla="*/ 42 w 1420"/>
                <a:gd name="T7" fmla="*/ 320 h 320"/>
                <a:gd name="T8" fmla="*/ 1260 w 1420"/>
                <a:gd name="T9" fmla="*/ 320 h 320"/>
                <a:gd name="T10" fmla="*/ 1420 w 1420"/>
                <a:gd name="T11" fmla="*/ 160 h 320"/>
                <a:gd name="T12" fmla="*/ 1260 w 1420"/>
                <a:gd name="T13" fmla="*/ 0 h 320"/>
                <a:gd name="T14" fmla="*/ 42 w 1420"/>
                <a:gd name="T15" fmla="*/ 0 h 3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0" h="320">
                  <a:moveTo>
                    <a:pt x="42" y="0"/>
                  </a:moveTo>
                  <a:cubicBezTo>
                    <a:pt x="19" y="0"/>
                    <a:pt x="0" y="19"/>
                    <a:pt x="0" y="42"/>
                  </a:cubicBezTo>
                  <a:cubicBezTo>
                    <a:pt x="0" y="278"/>
                    <a:pt x="0" y="278"/>
                    <a:pt x="0" y="278"/>
                  </a:cubicBezTo>
                  <a:cubicBezTo>
                    <a:pt x="0" y="302"/>
                    <a:pt x="19" y="320"/>
                    <a:pt x="42" y="320"/>
                  </a:cubicBezTo>
                  <a:cubicBezTo>
                    <a:pt x="1260" y="320"/>
                    <a:pt x="1260" y="320"/>
                    <a:pt x="1260" y="320"/>
                  </a:cubicBezTo>
                  <a:cubicBezTo>
                    <a:pt x="1348" y="320"/>
                    <a:pt x="1420" y="249"/>
                    <a:pt x="1420" y="160"/>
                  </a:cubicBezTo>
                  <a:cubicBezTo>
                    <a:pt x="1420" y="72"/>
                    <a:pt x="1348" y="0"/>
                    <a:pt x="1260" y="0"/>
                  </a:cubicBezTo>
                  <a:cubicBezTo>
                    <a:pt x="42" y="0"/>
                    <a:pt x="42" y="0"/>
                    <a:pt x="42"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8" name="Freeform: Shape 59">
              <a:extLst>
                <a:ext uri="{FF2B5EF4-FFF2-40B4-BE49-F238E27FC236}">
                  <a16:creationId xmlns:a16="http://schemas.microsoft.com/office/drawing/2014/main" id="{2D02AEFE-13E5-F21A-7425-7E9A0A580BCE}"/>
                </a:ext>
              </a:extLst>
            </p:cNvPr>
            <p:cNvSpPr>
              <a:spLocks/>
            </p:cNvSpPr>
            <p:nvPr/>
          </p:nvSpPr>
          <p:spPr bwMode="auto">
            <a:xfrm flipH="1">
              <a:off x="3448098" y="542510"/>
              <a:ext cx="575815" cy="408923"/>
            </a:xfrm>
            <a:custGeom>
              <a:avLst/>
              <a:gdLst>
                <a:gd name="connsiteX0" fmla="*/ 690547 w 1028700"/>
                <a:gd name="connsiteY0" fmla="*/ 0 h 709908"/>
                <a:gd name="connsiteX1" fmla="*/ 114185 w 1028700"/>
                <a:gd name="connsiteY1" fmla="*/ 0 h 709908"/>
                <a:gd name="connsiteX2" fmla="*/ 0 w 1028700"/>
                <a:gd name="connsiteY2" fmla="*/ 114389 h 709908"/>
                <a:gd name="connsiteX3" fmla="*/ 0 w 1028700"/>
                <a:gd name="connsiteY3" fmla="*/ 703324 h 709908"/>
                <a:gd name="connsiteX4" fmla="*/ 0 w 1028700"/>
                <a:gd name="connsiteY4" fmla="*/ 709908 h 709908"/>
                <a:gd name="connsiteX5" fmla="*/ 22572 w 1028700"/>
                <a:gd name="connsiteY5" fmla="*/ 676560 h 709908"/>
                <a:gd name="connsiteX6" fmla="*/ 103212 w 1028700"/>
                <a:gd name="connsiteY6" fmla="*/ 642859 h 709908"/>
                <a:gd name="connsiteX7" fmla="*/ 593176 w 1028700"/>
                <a:gd name="connsiteY7" fmla="*/ 642859 h 709908"/>
                <a:gd name="connsiteX8" fmla="*/ 1028700 w 1028700"/>
                <a:gd name="connsiteY8" fmla="*/ 207130 h 709908"/>
                <a:gd name="connsiteX9" fmla="*/ 1023826 w 1028700"/>
                <a:gd name="connsiteY9" fmla="*/ 158560 h 709908"/>
                <a:gd name="connsiteX10" fmla="*/ 998779 w 1028700"/>
                <a:gd name="connsiteY10" fmla="*/ 128007 h 709908"/>
                <a:gd name="connsiteX11" fmla="*/ 690547 w 1028700"/>
                <a:gd name="connsiteY11" fmla="*/ 0 h 709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8700" h="709908">
                  <a:moveTo>
                    <a:pt x="690547" y="0"/>
                  </a:moveTo>
                  <a:cubicBezTo>
                    <a:pt x="114185" y="0"/>
                    <a:pt x="114185" y="0"/>
                    <a:pt x="114185" y="0"/>
                  </a:cubicBezTo>
                  <a:cubicBezTo>
                    <a:pt x="51655" y="0"/>
                    <a:pt x="0" y="51748"/>
                    <a:pt x="0" y="114389"/>
                  </a:cubicBezTo>
                  <a:cubicBezTo>
                    <a:pt x="0" y="475942"/>
                    <a:pt x="0" y="634121"/>
                    <a:pt x="0" y="703324"/>
                  </a:cubicBezTo>
                  <a:lnTo>
                    <a:pt x="0" y="709908"/>
                  </a:lnTo>
                  <a:lnTo>
                    <a:pt x="22572" y="676560"/>
                  </a:lnTo>
                  <a:cubicBezTo>
                    <a:pt x="43327" y="655795"/>
                    <a:pt x="71909" y="642859"/>
                    <a:pt x="103212" y="642859"/>
                  </a:cubicBezTo>
                  <a:cubicBezTo>
                    <a:pt x="593176" y="642859"/>
                    <a:pt x="593176" y="642859"/>
                    <a:pt x="593176" y="642859"/>
                  </a:cubicBezTo>
                  <a:cubicBezTo>
                    <a:pt x="832714" y="642859"/>
                    <a:pt x="1028700" y="449504"/>
                    <a:pt x="1028700" y="207130"/>
                  </a:cubicBezTo>
                  <a:lnTo>
                    <a:pt x="1023826" y="158560"/>
                  </a:lnTo>
                  <a:lnTo>
                    <a:pt x="998779" y="128007"/>
                  </a:lnTo>
                  <a:cubicBezTo>
                    <a:pt x="920277" y="49024"/>
                    <a:pt x="811529" y="0"/>
                    <a:pt x="690547" y="0"/>
                  </a:cubicBez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en-IN" dirty="0">
                <a:highlight>
                  <a:srgbClr val="FFFF00"/>
                </a:highlight>
              </a:endParaRPr>
            </a:p>
          </p:txBody>
        </p:sp>
        <p:sp>
          <p:nvSpPr>
            <p:cNvPr id="10" name="Freeform: Shape 60">
              <a:extLst>
                <a:ext uri="{FF2B5EF4-FFF2-40B4-BE49-F238E27FC236}">
                  <a16:creationId xmlns:a16="http://schemas.microsoft.com/office/drawing/2014/main" id="{DF4D2B1E-FF36-D891-E3C6-F28CA0B76AFC}"/>
                </a:ext>
              </a:extLst>
            </p:cNvPr>
            <p:cNvSpPr>
              <a:spLocks/>
            </p:cNvSpPr>
            <p:nvPr/>
          </p:nvSpPr>
          <p:spPr bwMode="auto">
            <a:xfrm flipH="1">
              <a:off x="3426966" y="642816"/>
              <a:ext cx="23860" cy="33496"/>
            </a:xfrm>
            <a:custGeom>
              <a:avLst/>
              <a:gdLst>
                <a:gd name="connsiteX0" fmla="*/ 0 w 42626"/>
                <a:gd name="connsiteY0" fmla="*/ 0 h 59841"/>
                <a:gd name="connsiteX1" fmla="*/ 4874 w 42626"/>
                <a:gd name="connsiteY1" fmla="*/ 48570 h 59841"/>
                <a:gd name="connsiteX2" fmla="*/ 4305 w 42626"/>
                <a:gd name="connsiteY2" fmla="*/ 54222 h 59841"/>
                <a:gd name="connsiteX3" fmla="*/ 42626 w 42626"/>
                <a:gd name="connsiteY3" fmla="*/ 59841 h 59841"/>
                <a:gd name="connsiteX4" fmla="*/ 27877 w 42626"/>
                <a:gd name="connsiteY4" fmla="*/ 34004 h 59841"/>
                <a:gd name="connsiteX5" fmla="*/ 0 w 42626"/>
                <a:gd name="connsiteY5" fmla="*/ 0 h 59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26" h="59841">
                  <a:moveTo>
                    <a:pt x="0" y="0"/>
                  </a:moveTo>
                  <a:lnTo>
                    <a:pt x="4874" y="48570"/>
                  </a:lnTo>
                  <a:lnTo>
                    <a:pt x="4305" y="54222"/>
                  </a:lnTo>
                  <a:lnTo>
                    <a:pt x="42626" y="59841"/>
                  </a:lnTo>
                  <a:lnTo>
                    <a:pt x="27877" y="34004"/>
                  </a:lnTo>
                  <a:lnTo>
                    <a:pt x="0" y="0"/>
                  </a:lnTo>
                  <a:close/>
                </a:path>
              </a:pathLst>
            </a:custGeom>
            <a:solidFill>
              <a:srgbClr val="C00000"/>
            </a:solidFill>
            <a:ln>
              <a:noFill/>
            </a:ln>
          </p:spPr>
          <p:txBody>
            <a:bodyPr vert="horz" wrap="square" lIns="91440" tIns="45720" rIns="91440" bIns="45720" numCol="1" anchor="t" anchorCtr="0" compatLnSpc="1">
              <a:prstTxWarp prst="textNoShape">
                <a:avLst/>
              </a:prstTxWarp>
              <a:noAutofit/>
            </a:bodyPr>
            <a:lstStyle/>
            <a:p>
              <a:endParaRPr lang="en-IN" dirty="0">
                <a:highlight>
                  <a:srgbClr val="FFFF00"/>
                </a:highlight>
              </a:endParaRPr>
            </a:p>
          </p:txBody>
        </p:sp>
        <p:sp>
          <p:nvSpPr>
            <p:cNvPr id="12" name="Freeform: Shape 61">
              <a:extLst>
                <a:ext uri="{FF2B5EF4-FFF2-40B4-BE49-F238E27FC236}">
                  <a16:creationId xmlns:a16="http://schemas.microsoft.com/office/drawing/2014/main" id="{211324BF-4525-EEA4-9602-3C7AA3FFB08C}"/>
                </a:ext>
              </a:extLst>
            </p:cNvPr>
            <p:cNvSpPr>
              <a:spLocks/>
            </p:cNvSpPr>
            <p:nvPr/>
          </p:nvSpPr>
          <p:spPr bwMode="auto">
            <a:xfrm flipH="1">
              <a:off x="3393892" y="660785"/>
              <a:ext cx="630021" cy="368739"/>
            </a:xfrm>
            <a:custGeom>
              <a:avLst/>
              <a:gdLst>
                <a:gd name="connsiteX0" fmla="*/ 1028131 w 1125538"/>
                <a:gd name="connsiteY0" fmla="*/ 0 h 658755"/>
                <a:gd name="connsiteX1" fmla="*/ 1019811 w 1125538"/>
                <a:gd name="connsiteY1" fmla="*/ 82659 h 658755"/>
                <a:gd name="connsiteX2" fmla="*/ 593176 w 1125538"/>
                <a:gd name="connsiteY2" fmla="*/ 430077 h 658755"/>
                <a:gd name="connsiteX3" fmla="*/ 103212 w 1125538"/>
                <a:gd name="connsiteY3" fmla="*/ 430077 h 658755"/>
                <a:gd name="connsiteX4" fmla="*/ 22572 w 1125538"/>
                <a:gd name="connsiteY4" fmla="*/ 463778 h 658755"/>
                <a:gd name="connsiteX5" fmla="*/ 8873 w 1125538"/>
                <a:gd name="connsiteY5" fmla="*/ 484017 h 658755"/>
                <a:gd name="connsiteX6" fmla="*/ 8872 w 1125538"/>
                <a:gd name="connsiteY6" fmla="*/ 484017 h 658755"/>
                <a:gd name="connsiteX7" fmla="*/ 0 w 1125538"/>
                <a:gd name="connsiteY7" fmla="*/ 497125 h 658755"/>
                <a:gd name="connsiteX8" fmla="*/ 0 w 1125538"/>
                <a:gd name="connsiteY8" fmla="*/ 510470 h 658755"/>
                <a:gd name="connsiteX9" fmla="*/ 0 w 1125538"/>
                <a:gd name="connsiteY9" fmla="*/ 544366 h 658755"/>
                <a:gd name="connsiteX10" fmla="*/ 114185 w 1125538"/>
                <a:gd name="connsiteY10" fmla="*/ 658755 h 658755"/>
                <a:gd name="connsiteX11" fmla="*/ 690547 w 1125538"/>
                <a:gd name="connsiteY11" fmla="*/ 658755 h 658755"/>
                <a:gd name="connsiteX12" fmla="*/ 998779 w 1125538"/>
                <a:gd name="connsiteY12" fmla="*/ 531769 h 658755"/>
                <a:gd name="connsiteX13" fmla="*/ 1023387 w 1125538"/>
                <a:gd name="connsiteY13" fmla="*/ 501834 h 658755"/>
                <a:gd name="connsiteX14" fmla="*/ 1023388 w 1125538"/>
                <a:gd name="connsiteY14" fmla="*/ 501834 h 658755"/>
                <a:gd name="connsiteX15" fmla="*/ 1051703 w 1125538"/>
                <a:gd name="connsiteY15" fmla="*/ 467389 h 658755"/>
                <a:gd name="connsiteX16" fmla="*/ 1125538 w 1125538"/>
                <a:gd name="connsiteY16" fmla="*/ 222987 h 658755"/>
                <a:gd name="connsiteX17" fmla="*/ 1082937 w 1125538"/>
                <a:gd name="connsiteY17" fmla="*/ 34497 h 658755"/>
                <a:gd name="connsiteX18" fmla="*/ 1066452 w 1125538"/>
                <a:gd name="connsiteY18" fmla="*/ 5619 h 658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25538" h="658755">
                  <a:moveTo>
                    <a:pt x="1028131" y="0"/>
                  </a:moveTo>
                  <a:lnTo>
                    <a:pt x="1019811" y="82659"/>
                  </a:lnTo>
                  <a:cubicBezTo>
                    <a:pt x="979023" y="282040"/>
                    <a:pt x="802772" y="430077"/>
                    <a:pt x="593176" y="430077"/>
                  </a:cubicBezTo>
                  <a:cubicBezTo>
                    <a:pt x="593176" y="430077"/>
                    <a:pt x="593176" y="430077"/>
                    <a:pt x="103212" y="430077"/>
                  </a:cubicBezTo>
                  <a:cubicBezTo>
                    <a:pt x="71909" y="430077"/>
                    <a:pt x="43327" y="443013"/>
                    <a:pt x="22572" y="463778"/>
                  </a:cubicBezTo>
                  <a:lnTo>
                    <a:pt x="8873" y="484017"/>
                  </a:lnTo>
                  <a:lnTo>
                    <a:pt x="8872" y="484017"/>
                  </a:lnTo>
                  <a:lnTo>
                    <a:pt x="0" y="497125"/>
                  </a:lnTo>
                  <a:lnTo>
                    <a:pt x="0" y="510470"/>
                  </a:lnTo>
                  <a:cubicBezTo>
                    <a:pt x="0" y="544366"/>
                    <a:pt x="0" y="544366"/>
                    <a:pt x="0" y="544366"/>
                  </a:cubicBezTo>
                  <a:cubicBezTo>
                    <a:pt x="0" y="609731"/>
                    <a:pt x="51655" y="658755"/>
                    <a:pt x="114185" y="658755"/>
                  </a:cubicBezTo>
                  <a:cubicBezTo>
                    <a:pt x="690547" y="658755"/>
                    <a:pt x="690547" y="658755"/>
                    <a:pt x="690547" y="658755"/>
                  </a:cubicBezTo>
                  <a:cubicBezTo>
                    <a:pt x="811529" y="658755"/>
                    <a:pt x="920277" y="610412"/>
                    <a:pt x="998779" y="531769"/>
                  </a:cubicBezTo>
                  <a:lnTo>
                    <a:pt x="1023387" y="501834"/>
                  </a:lnTo>
                  <a:lnTo>
                    <a:pt x="1023388" y="501834"/>
                  </a:lnTo>
                  <a:lnTo>
                    <a:pt x="1051703" y="467389"/>
                  </a:lnTo>
                  <a:cubicBezTo>
                    <a:pt x="1098394" y="397891"/>
                    <a:pt x="1125538" y="313886"/>
                    <a:pt x="1125538" y="222987"/>
                  </a:cubicBezTo>
                  <a:cubicBezTo>
                    <a:pt x="1125538" y="155579"/>
                    <a:pt x="1110270" y="91618"/>
                    <a:pt x="1082937" y="34497"/>
                  </a:cubicBezTo>
                  <a:lnTo>
                    <a:pt x="1066452" y="5619"/>
                  </a:lnTo>
                  <a:close/>
                </a:path>
              </a:pathLst>
            </a:custGeom>
            <a:solidFill>
              <a:srgbClr val="C00000"/>
            </a:solidFill>
            <a:ln>
              <a:noFill/>
            </a:ln>
          </p:spPr>
          <p:txBody>
            <a:bodyPr vert="horz" wrap="square" lIns="91440" tIns="45720" rIns="91440" bIns="45720" numCol="1" anchor="t" anchorCtr="0" compatLnSpc="1">
              <a:prstTxWarp prst="textNoShape">
                <a:avLst/>
              </a:prstTxWarp>
              <a:noAutofit/>
            </a:bodyPr>
            <a:lstStyle/>
            <a:p>
              <a:endParaRPr lang="en-IN" dirty="0">
                <a:highlight>
                  <a:srgbClr val="FFFF00"/>
                </a:highlight>
              </a:endParaRPr>
            </a:p>
          </p:txBody>
        </p:sp>
        <p:sp>
          <p:nvSpPr>
            <p:cNvPr id="14" name="Freeform: Shape 62">
              <a:extLst>
                <a:ext uri="{FF2B5EF4-FFF2-40B4-BE49-F238E27FC236}">
                  <a16:creationId xmlns:a16="http://schemas.microsoft.com/office/drawing/2014/main" id="{5240AFEB-1F24-09D1-9513-A87730FCEC56}"/>
                </a:ext>
              </a:extLst>
            </p:cNvPr>
            <p:cNvSpPr>
              <a:spLocks/>
            </p:cNvSpPr>
            <p:nvPr/>
          </p:nvSpPr>
          <p:spPr bwMode="auto">
            <a:xfrm flipH="1">
              <a:off x="3348321" y="543586"/>
              <a:ext cx="982472" cy="401587"/>
            </a:xfrm>
            <a:custGeom>
              <a:avLst/>
              <a:gdLst>
                <a:gd name="connsiteX0" fmla="*/ 1035115 w 1486366"/>
                <a:gd name="connsiteY0" fmla="*/ 0 h 513081"/>
                <a:gd name="connsiteX1" fmla="*/ 0 w 1486366"/>
                <a:gd name="connsiteY1" fmla="*/ 279632 h 513081"/>
                <a:gd name="connsiteX2" fmla="*/ 456372 w 1486366"/>
                <a:gd name="connsiteY2" fmla="*/ 511507 h 513081"/>
                <a:gd name="connsiteX3" fmla="*/ 467107 w 1486366"/>
                <a:gd name="connsiteY3" fmla="*/ 513081 h 513081"/>
                <a:gd name="connsiteX4" fmla="*/ 480807 w 1486366"/>
                <a:gd name="connsiteY4" fmla="*/ 492841 h 513081"/>
                <a:gd name="connsiteX5" fmla="*/ 561447 w 1486366"/>
                <a:gd name="connsiteY5" fmla="*/ 459140 h 513081"/>
                <a:gd name="connsiteX6" fmla="*/ 1051411 w 1486366"/>
                <a:gd name="connsiteY6" fmla="*/ 459140 h 513081"/>
                <a:gd name="connsiteX7" fmla="*/ 1478046 w 1486366"/>
                <a:gd name="connsiteY7" fmla="*/ 111722 h 513081"/>
                <a:gd name="connsiteX8" fmla="*/ 1486366 w 1486366"/>
                <a:gd name="connsiteY8" fmla="*/ 29063 h 513081"/>
                <a:gd name="connsiteX9" fmla="*/ 1438028 w 1486366"/>
                <a:gd name="connsiteY9" fmla="*/ 21975 h 513081"/>
                <a:gd name="connsiteX10" fmla="*/ 1035115 w 1486366"/>
                <a:gd name="connsiteY10" fmla="*/ 0 h 513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6366" h="513081">
                  <a:moveTo>
                    <a:pt x="1035115" y="0"/>
                  </a:moveTo>
                  <a:cubicBezTo>
                    <a:pt x="463437" y="0"/>
                    <a:pt x="0" y="125196"/>
                    <a:pt x="0" y="279632"/>
                  </a:cubicBezTo>
                  <a:cubicBezTo>
                    <a:pt x="0" y="376155"/>
                    <a:pt x="181030" y="461255"/>
                    <a:pt x="456372" y="511507"/>
                  </a:cubicBezTo>
                  <a:lnTo>
                    <a:pt x="467107" y="513081"/>
                  </a:lnTo>
                  <a:lnTo>
                    <a:pt x="480807" y="492841"/>
                  </a:lnTo>
                  <a:cubicBezTo>
                    <a:pt x="501562" y="472076"/>
                    <a:pt x="530144" y="459140"/>
                    <a:pt x="561447" y="459140"/>
                  </a:cubicBezTo>
                  <a:cubicBezTo>
                    <a:pt x="1051411" y="459140"/>
                    <a:pt x="1051411" y="459140"/>
                    <a:pt x="1051411" y="459140"/>
                  </a:cubicBezTo>
                  <a:cubicBezTo>
                    <a:pt x="1261007" y="459140"/>
                    <a:pt x="1437258" y="311103"/>
                    <a:pt x="1478046" y="111722"/>
                  </a:cubicBezTo>
                  <a:lnTo>
                    <a:pt x="1486366" y="29063"/>
                  </a:lnTo>
                  <a:lnTo>
                    <a:pt x="1438028" y="21975"/>
                  </a:lnTo>
                  <a:cubicBezTo>
                    <a:pt x="1314189" y="7825"/>
                    <a:pt x="1178035" y="0"/>
                    <a:pt x="1035115" y="0"/>
                  </a:cubicBezTo>
                  <a:close/>
                </a:path>
              </a:pathLst>
            </a:custGeom>
            <a:solidFill>
              <a:srgbClr val="F2F2F2"/>
            </a:solidFill>
            <a:ln>
              <a:noFill/>
            </a:ln>
          </p:spPr>
          <p:txBody>
            <a:bodyPr vert="horz" wrap="square" lIns="91440" tIns="45720" rIns="91440" bIns="45720" numCol="1" anchor="t" anchorCtr="0" compatLnSpc="1">
              <a:prstTxWarp prst="textNoShape">
                <a:avLst/>
              </a:prstTxWarp>
              <a:noAutofit/>
            </a:bodyPr>
            <a:lstStyle/>
            <a:p>
              <a:endParaRPr lang="en-IN" dirty="0">
                <a:highlight>
                  <a:srgbClr val="FFFF00"/>
                </a:highlight>
              </a:endParaRPr>
            </a:p>
          </p:txBody>
        </p:sp>
        <p:sp>
          <p:nvSpPr>
            <p:cNvPr id="22" name="Rectangle 63">
              <a:extLst>
                <a:ext uri="{FF2B5EF4-FFF2-40B4-BE49-F238E27FC236}">
                  <a16:creationId xmlns:a16="http://schemas.microsoft.com/office/drawing/2014/main" id="{9C279EDC-EE05-CB08-9186-884EB6D4DDCE}"/>
                </a:ext>
              </a:extLst>
            </p:cNvPr>
            <p:cNvSpPr/>
            <p:nvPr/>
          </p:nvSpPr>
          <p:spPr>
            <a:xfrm>
              <a:off x="2388527" y="632478"/>
              <a:ext cx="906897" cy="307777"/>
            </a:xfrm>
            <a:prstGeom prst="rect">
              <a:avLst/>
            </a:prstGeom>
          </p:spPr>
          <p:txBody>
            <a:bodyPr wrap="square" anchor="ctr">
              <a:spAutoFit/>
            </a:bodyPr>
            <a:lstStyle/>
            <a:p>
              <a:pPr lvl="0" algn="ctr">
                <a:defRPr/>
              </a:pPr>
              <a:r>
                <a:rPr lang="en-ZA" sz="1400" dirty="0">
                  <a:solidFill>
                    <a:schemeClr val="accent2"/>
                  </a:solidFill>
                  <a:latin typeface="Bebas Neue Bold" panose="020B0606020202050201" pitchFamily="34" charset="0"/>
                </a:rPr>
                <a:t>8.7 MILLIOM</a:t>
              </a:r>
            </a:p>
          </p:txBody>
        </p:sp>
        <p:sp>
          <p:nvSpPr>
            <p:cNvPr id="26" name="Rectangle 64">
              <a:extLst>
                <a:ext uri="{FF2B5EF4-FFF2-40B4-BE49-F238E27FC236}">
                  <a16:creationId xmlns:a16="http://schemas.microsoft.com/office/drawing/2014/main" id="{454349D0-BD48-8C3C-70EB-7629BF77B668}"/>
                </a:ext>
              </a:extLst>
            </p:cNvPr>
            <p:cNvSpPr/>
            <p:nvPr/>
          </p:nvSpPr>
          <p:spPr>
            <a:xfrm>
              <a:off x="863715" y="678644"/>
              <a:ext cx="875240" cy="215444"/>
            </a:xfrm>
            <a:prstGeom prst="rect">
              <a:avLst/>
            </a:prstGeom>
          </p:spPr>
          <p:txBody>
            <a:bodyPr wrap="none" lIns="0" tIns="0" rIns="0" bIns="0" anchor="ctr">
              <a:spAutoFit/>
            </a:bodyPr>
            <a:lstStyle/>
            <a:p>
              <a:pPr lvl="0" algn="r">
                <a:defRPr/>
              </a:pPr>
              <a:r>
                <a:rPr lang="en-ZA" sz="1400" kern="0" dirty="0">
                  <a:solidFill>
                    <a:schemeClr val="accent2"/>
                  </a:solidFill>
                  <a:latin typeface="Bebas Neue Bold" panose="020B0606020202050201" pitchFamily="34" charset="0"/>
                </a:rPr>
                <a:t>DOMESTIC TRIPS</a:t>
              </a:r>
            </a:p>
          </p:txBody>
        </p:sp>
        <p:grpSp>
          <p:nvGrpSpPr>
            <p:cNvPr id="32" name="Group 65">
              <a:extLst>
                <a:ext uri="{FF2B5EF4-FFF2-40B4-BE49-F238E27FC236}">
                  <a16:creationId xmlns:a16="http://schemas.microsoft.com/office/drawing/2014/main" id="{63778E15-4030-76D6-000C-C769484AD7F3}"/>
                </a:ext>
              </a:extLst>
            </p:cNvPr>
            <p:cNvGrpSpPr/>
            <p:nvPr/>
          </p:nvGrpSpPr>
          <p:grpSpPr>
            <a:xfrm>
              <a:off x="1928584" y="607312"/>
              <a:ext cx="358108" cy="358108"/>
              <a:chOff x="2339600" y="2859704"/>
              <a:chExt cx="639763" cy="639763"/>
            </a:xfrm>
          </p:grpSpPr>
          <p:sp>
            <p:nvSpPr>
              <p:cNvPr id="39" name="Oval 20">
                <a:extLst>
                  <a:ext uri="{FF2B5EF4-FFF2-40B4-BE49-F238E27FC236}">
                    <a16:creationId xmlns:a16="http://schemas.microsoft.com/office/drawing/2014/main" id="{1F343513-CC2B-FEA8-1411-B4C11A94E4BC}"/>
                  </a:ext>
                </a:extLst>
              </p:cNvPr>
              <p:cNvSpPr>
                <a:spLocks noChangeArrowheads="1"/>
              </p:cNvSpPr>
              <p:nvPr/>
            </p:nvSpPr>
            <p:spPr bwMode="auto">
              <a:xfrm flipH="1">
                <a:off x="2339600" y="2859704"/>
                <a:ext cx="639763" cy="639763"/>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grpSp>
            <p:nvGrpSpPr>
              <p:cNvPr id="40" name="Group 69">
                <a:extLst>
                  <a:ext uri="{FF2B5EF4-FFF2-40B4-BE49-F238E27FC236}">
                    <a16:creationId xmlns:a16="http://schemas.microsoft.com/office/drawing/2014/main" id="{956BA1FF-164B-E663-6ABC-316EA9C0A7AA}"/>
                  </a:ext>
                </a:extLst>
              </p:cNvPr>
              <p:cNvGrpSpPr/>
              <p:nvPr/>
            </p:nvGrpSpPr>
            <p:grpSpPr>
              <a:xfrm>
                <a:off x="2457738" y="2961509"/>
                <a:ext cx="405045" cy="470631"/>
                <a:chOff x="10792113" y="2990084"/>
                <a:chExt cx="405045" cy="470631"/>
              </a:xfrm>
            </p:grpSpPr>
            <p:sp>
              <p:nvSpPr>
                <p:cNvPr id="41" name="Freeform 75">
                  <a:extLst>
                    <a:ext uri="{FF2B5EF4-FFF2-40B4-BE49-F238E27FC236}">
                      <a16:creationId xmlns:a16="http://schemas.microsoft.com/office/drawing/2014/main" id="{2CC0B823-65E6-55AD-A481-7B5EF85F7171}"/>
                    </a:ext>
                  </a:extLst>
                </p:cNvPr>
                <p:cNvSpPr>
                  <a:spLocks/>
                </p:cNvSpPr>
                <p:nvPr/>
              </p:nvSpPr>
              <p:spPr bwMode="auto">
                <a:xfrm>
                  <a:off x="11136785" y="3270953"/>
                  <a:ext cx="412" cy="686"/>
                </a:xfrm>
                <a:custGeom>
                  <a:avLst/>
                  <a:gdLst>
                    <a:gd name="T0" fmla="*/ 0 w 2"/>
                    <a:gd name="T1" fmla="*/ 3 h 3"/>
                    <a:gd name="T2" fmla="*/ 0 w 2"/>
                    <a:gd name="T3" fmla="*/ 2 h 3"/>
                    <a:gd name="T4" fmla="*/ 0 w 2"/>
                    <a:gd name="T5" fmla="*/ 3 h 3"/>
                  </a:gdLst>
                  <a:ahLst/>
                  <a:cxnLst>
                    <a:cxn ang="0">
                      <a:pos x="T0" y="T1"/>
                    </a:cxn>
                    <a:cxn ang="0">
                      <a:pos x="T2" y="T3"/>
                    </a:cxn>
                    <a:cxn ang="0">
                      <a:pos x="T4" y="T5"/>
                    </a:cxn>
                  </a:cxnLst>
                  <a:rect l="0" t="0" r="r" b="b"/>
                  <a:pathLst>
                    <a:path w="2" h="3">
                      <a:moveTo>
                        <a:pt x="0" y="3"/>
                      </a:moveTo>
                      <a:cubicBezTo>
                        <a:pt x="0" y="3"/>
                        <a:pt x="0" y="2"/>
                        <a:pt x="0" y="2"/>
                      </a:cubicBezTo>
                      <a:cubicBezTo>
                        <a:pt x="2" y="0"/>
                        <a:pt x="0" y="3"/>
                        <a:pt x="0"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42" name="Freeform 76">
                  <a:extLst>
                    <a:ext uri="{FF2B5EF4-FFF2-40B4-BE49-F238E27FC236}">
                      <a16:creationId xmlns:a16="http://schemas.microsoft.com/office/drawing/2014/main" id="{925682D9-D6BE-1D0C-E05C-F59AC3100FD5}"/>
                    </a:ext>
                  </a:extLst>
                </p:cNvPr>
                <p:cNvSpPr>
                  <a:spLocks/>
                </p:cNvSpPr>
                <p:nvPr/>
              </p:nvSpPr>
              <p:spPr bwMode="auto">
                <a:xfrm>
                  <a:off x="11136785" y="3177102"/>
                  <a:ext cx="137" cy="137"/>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0"/>
                        <a:pt x="1" y="1"/>
                        <a:pt x="1" y="1"/>
                      </a:cubicBezTo>
                      <a:cubicBezTo>
                        <a:pt x="1" y="1"/>
                        <a:pt x="1" y="0"/>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43" name="Freeform 77">
                  <a:extLst>
                    <a:ext uri="{FF2B5EF4-FFF2-40B4-BE49-F238E27FC236}">
                      <a16:creationId xmlns:a16="http://schemas.microsoft.com/office/drawing/2014/main" id="{B5844F5A-2B64-A100-0655-E8F0A6DB80E6}"/>
                    </a:ext>
                  </a:extLst>
                </p:cNvPr>
                <p:cNvSpPr>
                  <a:spLocks/>
                </p:cNvSpPr>
                <p:nvPr/>
              </p:nvSpPr>
              <p:spPr bwMode="auto">
                <a:xfrm>
                  <a:off x="11139804" y="3041538"/>
                  <a:ext cx="686" cy="960"/>
                </a:xfrm>
                <a:custGeom>
                  <a:avLst/>
                  <a:gdLst>
                    <a:gd name="T0" fmla="*/ 1 w 3"/>
                    <a:gd name="T1" fmla="*/ 2 h 4"/>
                    <a:gd name="T2" fmla="*/ 1 w 3"/>
                    <a:gd name="T3" fmla="*/ 2 h 4"/>
                  </a:gdLst>
                  <a:ahLst/>
                  <a:cxnLst>
                    <a:cxn ang="0">
                      <a:pos x="T0" y="T1"/>
                    </a:cxn>
                    <a:cxn ang="0">
                      <a:pos x="T2" y="T3"/>
                    </a:cxn>
                  </a:cxnLst>
                  <a:rect l="0" t="0" r="r" b="b"/>
                  <a:pathLst>
                    <a:path w="3" h="4">
                      <a:moveTo>
                        <a:pt x="1" y="2"/>
                      </a:moveTo>
                      <a:cubicBezTo>
                        <a:pt x="3" y="0"/>
                        <a:pt x="0" y="4"/>
                        <a:pt x="1"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44" name="Freeform 78">
                  <a:extLst>
                    <a:ext uri="{FF2B5EF4-FFF2-40B4-BE49-F238E27FC236}">
                      <a16:creationId xmlns:a16="http://schemas.microsoft.com/office/drawing/2014/main" id="{3744E46F-B5FE-AC82-22C5-1E5EE7FBBF67}"/>
                    </a:ext>
                  </a:extLst>
                </p:cNvPr>
                <p:cNvSpPr>
                  <a:spLocks/>
                </p:cNvSpPr>
                <p:nvPr/>
              </p:nvSpPr>
              <p:spPr bwMode="auto">
                <a:xfrm>
                  <a:off x="11033740" y="3349026"/>
                  <a:ext cx="274" cy="274"/>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0"/>
                        <a:pt x="0" y="0"/>
                        <a:pt x="0"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45" name="Freeform 79">
                  <a:extLst>
                    <a:ext uri="{FF2B5EF4-FFF2-40B4-BE49-F238E27FC236}">
                      <a16:creationId xmlns:a16="http://schemas.microsoft.com/office/drawing/2014/main" id="{515C2ED2-B33D-6B0F-AAEE-36518A1042B9}"/>
                    </a:ext>
                  </a:extLst>
                </p:cNvPr>
                <p:cNvSpPr>
                  <a:spLocks noEditPoints="1"/>
                </p:cNvSpPr>
                <p:nvPr/>
              </p:nvSpPr>
              <p:spPr bwMode="auto">
                <a:xfrm>
                  <a:off x="10932068" y="2990084"/>
                  <a:ext cx="265090" cy="469259"/>
                </a:xfrm>
                <a:custGeom>
                  <a:avLst/>
                  <a:gdLst>
                    <a:gd name="T0" fmla="*/ 1110 w 1128"/>
                    <a:gd name="T1" fmla="*/ 49 h 2005"/>
                    <a:gd name="T2" fmla="*/ 1038 w 1128"/>
                    <a:gd name="T3" fmla="*/ 92 h 2005"/>
                    <a:gd name="T4" fmla="*/ 1016 w 1128"/>
                    <a:gd name="T5" fmla="*/ 84 h 2005"/>
                    <a:gd name="T6" fmla="*/ 1055 w 1128"/>
                    <a:gd name="T7" fmla="*/ 61 h 2005"/>
                    <a:gd name="T8" fmla="*/ 1094 w 1128"/>
                    <a:gd name="T9" fmla="*/ 16 h 2005"/>
                    <a:gd name="T10" fmla="*/ 1085 w 1128"/>
                    <a:gd name="T11" fmla="*/ 2 h 2005"/>
                    <a:gd name="T12" fmla="*/ 810 w 1128"/>
                    <a:gd name="T13" fmla="*/ 158 h 2005"/>
                    <a:gd name="T14" fmla="*/ 608 w 1128"/>
                    <a:gd name="T15" fmla="*/ 562 h 2005"/>
                    <a:gd name="T16" fmla="*/ 654 w 1128"/>
                    <a:gd name="T17" fmla="*/ 792 h 2005"/>
                    <a:gd name="T18" fmla="*/ 704 w 1128"/>
                    <a:gd name="T19" fmla="*/ 923 h 2005"/>
                    <a:gd name="T20" fmla="*/ 690 w 1128"/>
                    <a:gd name="T21" fmla="*/ 1020 h 2005"/>
                    <a:gd name="T22" fmla="*/ 612 w 1128"/>
                    <a:gd name="T23" fmla="*/ 1093 h 2005"/>
                    <a:gd name="T24" fmla="*/ 393 w 1128"/>
                    <a:gd name="T25" fmla="*/ 1193 h 2005"/>
                    <a:gd name="T26" fmla="*/ 248 w 1128"/>
                    <a:gd name="T27" fmla="*/ 1503 h 2005"/>
                    <a:gd name="T28" fmla="*/ 403 w 1128"/>
                    <a:gd name="T29" fmla="*/ 1446 h 2005"/>
                    <a:gd name="T30" fmla="*/ 410 w 1128"/>
                    <a:gd name="T31" fmla="*/ 1451 h 2005"/>
                    <a:gd name="T32" fmla="*/ 443 w 1128"/>
                    <a:gd name="T33" fmla="*/ 1525 h 2005"/>
                    <a:gd name="T34" fmla="*/ 431 w 1128"/>
                    <a:gd name="T35" fmla="*/ 1535 h 2005"/>
                    <a:gd name="T36" fmla="*/ 431 w 1128"/>
                    <a:gd name="T37" fmla="*/ 1535 h 2005"/>
                    <a:gd name="T38" fmla="*/ 180 w 1128"/>
                    <a:gd name="T39" fmla="*/ 1634 h 2005"/>
                    <a:gd name="T40" fmla="*/ 81 w 1128"/>
                    <a:gd name="T41" fmla="*/ 1974 h 2005"/>
                    <a:gd name="T42" fmla="*/ 704 w 1128"/>
                    <a:gd name="T43" fmla="*/ 1651 h 2005"/>
                    <a:gd name="T44" fmla="*/ 1093 w 1128"/>
                    <a:gd name="T45" fmla="*/ 1112 h 2005"/>
                    <a:gd name="T46" fmla="*/ 1006 w 1128"/>
                    <a:gd name="T47" fmla="*/ 741 h 2005"/>
                    <a:gd name="T48" fmla="*/ 941 w 1128"/>
                    <a:gd name="T49" fmla="*/ 656 h 2005"/>
                    <a:gd name="T50" fmla="*/ 870 w 1128"/>
                    <a:gd name="T51" fmla="*/ 516 h 2005"/>
                    <a:gd name="T52" fmla="*/ 995 w 1128"/>
                    <a:gd name="T53" fmla="*/ 199 h 2005"/>
                    <a:gd name="T54" fmla="*/ 1122 w 1128"/>
                    <a:gd name="T55" fmla="*/ 87 h 2005"/>
                    <a:gd name="T56" fmla="*/ 873 w 1128"/>
                    <a:gd name="T57" fmla="*/ 1199 h 2005"/>
                    <a:gd name="T58" fmla="*/ 871 w 1128"/>
                    <a:gd name="T59" fmla="*/ 1203 h 2005"/>
                    <a:gd name="T60" fmla="*/ 613 w 1128"/>
                    <a:gd name="T61" fmla="*/ 1439 h 2005"/>
                    <a:gd name="T62" fmla="*/ 741 w 1128"/>
                    <a:gd name="T63" fmla="*/ 1245 h 2005"/>
                    <a:gd name="T64" fmla="*/ 814 w 1128"/>
                    <a:gd name="T65" fmla="*/ 1161 h 2005"/>
                    <a:gd name="T66" fmla="*/ 871 w 1128"/>
                    <a:gd name="T67" fmla="*/ 799 h 2005"/>
                    <a:gd name="T68" fmla="*/ 872 w 1128"/>
                    <a:gd name="T69" fmla="*/ 800 h 2005"/>
                    <a:gd name="T70" fmla="*/ 867 w 1128"/>
                    <a:gd name="T71" fmla="*/ 1004 h 2005"/>
                    <a:gd name="T72" fmla="*/ 792 w 1128"/>
                    <a:gd name="T73" fmla="*/ 769 h 2005"/>
                    <a:gd name="T74" fmla="*/ 782 w 1128"/>
                    <a:gd name="T75" fmla="*/ 690 h 2005"/>
                    <a:gd name="T76" fmla="*/ 804 w 1128"/>
                    <a:gd name="T77" fmla="*/ 684 h 2005"/>
                    <a:gd name="T78" fmla="*/ 871 w 1128"/>
                    <a:gd name="T79" fmla="*/ 799 h 2005"/>
                    <a:gd name="T80" fmla="*/ 793 w 1128"/>
                    <a:gd name="T81" fmla="*/ 359 h 2005"/>
                    <a:gd name="T82" fmla="*/ 720 w 1128"/>
                    <a:gd name="T83" fmla="*/ 511 h 2005"/>
                    <a:gd name="T84" fmla="*/ 843 w 1128"/>
                    <a:gd name="T85" fmla="*/ 228 h 2005"/>
                    <a:gd name="T86" fmla="*/ 869 w 1128"/>
                    <a:gd name="T87" fmla="*/ 200 h 2005"/>
                    <a:gd name="T88" fmla="*/ 888 w 1128"/>
                    <a:gd name="T89" fmla="*/ 219 h 2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28" h="2005">
                      <a:moveTo>
                        <a:pt x="1125" y="77"/>
                      </a:moveTo>
                      <a:cubicBezTo>
                        <a:pt x="1120" y="68"/>
                        <a:pt x="1115" y="58"/>
                        <a:pt x="1110" y="49"/>
                      </a:cubicBezTo>
                      <a:cubicBezTo>
                        <a:pt x="1094" y="57"/>
                        <a:pt x="1079" y="66"/>
                        <a:pt x="1064" y="75"/>
                      </a:cubicBezTo>
                      <a:cubicBezTo>
                        <a:pt x="1055" y="81"/>
                        <a:pt x="1046" y="86"/>
                        <a:pt x="1038" y="92"/>
                      </a:cubicBezTo>
                      <a:cubicBezTo>
                        <a:pt x="1027" y="100"/>
                        <a:pt x="1027" y="100"/>
                        <a:pt x="1027" y="100"/>
                      </a:cubicBezTo>
                      <a:cubicBezTo>
                        <a:pt x="1023" y="94"/>
                        <a:pt x="1020" y="89"/>
                        <a:pt x="1016" y="84"/>
                      </a:cubicBezTo>
                      <a:cubicBezTo>
                        <a:pt x="1028" y="77"/>
                        <a:pt x="1028" y="77"/>
                        <a:pt x="1028" y="77"/>
                      </a:cubicBezTo>
                      <a:cubicBezTo>
                        <a:pt x="1037" y="72"/>
                        <a:pt x="1046" y="66"/>
                        <a:pt x="1055" y="61"/>
                      </a:cubicBezTo>
                      <a:cubicBezTo>
                        <a:pt x="1071" y="52"/>
                        <a:pt x="1087" y="43"/>
                        <a:pt x="1104" y="35"/>
                      </a:cubicBezTo>
                      <a:cubicBezTo>
                        <a:pt x="1101" y="29"/>
                        <a:pt x="1098" y="22"/>
                        <a:pt x="1094" y="16"/>
                      </a:cubicBezTo>
                      <a:cubicBezTo>
                        <a:pt x="1093" y="12"/>
                        <a:pt x="1091" y="8"/>
                        <a:pt x="1089" y="4"/>
                      </a:cubicBezTo>
                      <a:cubicBezTo>
                        <a:pt x="1087" y="1"/>
                        <a:pt x="1088" y="0"/>
                        <a:pt x="1085" y="2"/>
                      </a:cubicBezTo>
                      <a:cubicBezTo>
                        <a:pt x="1056" y="12"/>
                        <a:pt x="1027" y="24"/>
                        <a:pt x="999" y="38"/>
                      </a:cubicBezTo>
                      <a:cubicBezTo>
                        <a:pt x="932" y="70"/>
                        <a:pt x="867" y="109"/>
                        <a:pt x="810" y="158"/>
                      </a:cubicBezTo>
                      <a:cubicBezTo>
                        <a:pt x="752" y="209"/>
                        <a:pt x="700" y="268"/>
                        <a:pt x="664" y="337"/>
                      </a:cubicBezTo>
                      <a:cubicBezTo>
                        <a:pt x="628" y="407"/>
                        <a:pt x="609" y="483"/>
                        <a:pt x="608" y="562"/>
                      </a:cubicBezTo>
                      <a:cubicBezTo>
                        <a:pt x="608" y="601"/>
                        <a:pt x="613" y="640"/>
                        <a:pt x="620" y="678"/>
                      </a:cubicBezTo>
                      <a:cubicBezTo>
                        <a:pt x="627" y="717"/>
                        <a:pt x="640" y="755"/>
                        <a:pt x="654" y="792"/>
                      </a:cubicBezTo>
                      <a:cubicBezTo>
                        <a:pt x="663" y="819"/>
                        <a:pt x="678" y="844"/>
                        <a:pt x="688" y="871"/>
                      </a:cubicBezTo>
                      <a:cubicBezTo>
                        <a:pt x="695" y="888"/>
                        <a:pt x="700" y="905"/>
                        <a:pt x="704" y="923"/>
                      </a:cubicBezTo>
                      <a:cubicBezTo>
                        <a:pt x="707" y="940"/>
                        <a:pt x="708" y="958"/>
                        <a:pt x="706" y="975"/>
                      </a:cubicBezTo>
                      <a:cubicBezTo>
                        <a:pt x="704" y="992"/>
                        <a:pt x="699" y="1006"/>
                        <a:pt x="690" y="1020"/>
                      </a:cubicBezTo>
                      <a:cubicBezTo>
                        <a:pt x="682" y="1035"/>
                        <a:pt x="668" y="1048"/>
                        <a:pt x="655" y="1060"/>
                      </a:cubicBezTo>
                      <a:cubicBezTo>
                        <a:pt x="642" y="1072"/>
                        <a:pt x="627" y="1083"/>
                        <a:pt x="612" y="1093"/>
                      </a:cubicBezTo>
                      <a:cubicBezTo>
                        <a:pt x="547" y="1137"/>
                        <a:pt x="474" y="1167"/>
                        <a:pt x="400" y="1191"/>
                      </a:cubicBezTo>
                      <a:cubicBezTo>
                        <a:pt x="398" y="1192"/>
                        <a:pt x="396" y="1192"/>
                        <a:pt x="393" y="1193"/>
                      </a:cubicBezTo>
                      <a:cubicBezTo>
                        <a:pt x="242" y="1505"/>
                        <a:pt x="242" y="1505"/>
                        <a:pt x="242" y="1505"/>
                      </a:cubicBezTo>
                      <a:cubicBezTo>
                        <a:pt x="244" y="1504"/>
                        <a:pt x="246" y="1503"/>
                        <a:pt x="248" y="1503"/>
                      </a:cubicBezTo>
                      <a:cubicBezTo>
                        <a:pt x="285" y="1491"/>
                        <a:pt x="321" y="1478"/>
                        <a:pt x="357" y="1464"/>
                      </a:cubicBezTo>
                      <a:cubicBezTo>
                        <a:pt x="372" y="1458"/>
                        <a:pt x="387" y="1452"/>
                        <a:pt x="403" y="1446"/>
                      </a:cubicBezTo>
                      <a:cubicBezTo>
                        <a:pt x="404" y="1445"/>
                        <a:pt x="407" y="1444"/>
                        <a:pt x="407" y="1444"/>
                      </a:cubicBezTo>
                      <a:cubicBezTo>
                        <a:pt x="407" y="1444"/>
                        <a:pt x="409" y="1449"/>
                        <a:pt x="410" y="1451"/>
                      </a:cubicBezTo>
                      <a:cubicBezTo>
                        <a:pt x="418" y="1469"/>
                        <a:pt x="425" y="1486"/>
                        <a:pt x="433" y="1504"/>
                      </a:cubicBezTo>
                      <a:cubicBezTo>
                        <a:pt x="436" y="1511"/>
                        <a:pt x="439" y="1518"/>
                        <a:pt x="443" y="1525"/>
                      </a:cubicBezTo>
                      <a:cubicBezTo>
                        <a:pt x="443" y="1527"/>
                        <a:pt x="444" y="1528"/>
                        <a:pt x="444" y="1529"/>
                      </a:cubicBezTo>
                      <a:cubicBezTo>
                        <a:pt x="444" y="1529"/>
                        <a:pt x="433" y="1534"/>
                        <a:pt x="431" y="1535"/>
                      </a:cubicBezTo>
                      <a:cubicBezTo>
                        <a:pt x="432" y="1535"/>
                        <a:pt x="432" y="1535"/>
                        <a:pt x="433" y="1535"/>
                      </a:cubicBezTo>
                      <a:cubicBezTo>
                        <a:pt x="432" y="1535"/>
                        <a:pt x="432" y="1535"/>
                        <a:pt x="431" y="1535"/>
                      </a:cubicBezTo>
                      <a:cubicBezTo>
                        <a:pt x="371" y="1563"/>
                        <a:pt x="309" y="1588"/>
                        <a:pt x="247" y="1610"/>
                      </a:cubicBezTo>
                      <a:cubicBezTo>
                        <a:pt x="225" y="1618"/>
                        <a:pt x="202" y="1626"/>
                        <a:pt x="180" y="1634"/>
                      </a:cubicBezTo>
                      <a:cubicBezTo>
                        <a:pt x="0" y="2005"/>
                        <a:pt x="0" y="2005"/>
                        <a:pt x="0" y="2005"/>
                      </a:cubicBezTo>
                      <a:cubicBezTo>
                        <a:pt x="27" y="1995"/>
                        <a:pt x="54" y="1985"/>
                        <a:pt x="81" y="1974"/>
                      </a:cubicBezTo>
                      <a:cubicBezTo>
                        <a:pt x="153" y="1946"/>
                        <a:pt x="225" y="1916"/>
                        <a:pt x="295" y="1884"/>
                      </a:cubicBezTo>
                      <a:cubicBezTo>
                        <a:pt x="437" y="1818"/>
                        <a:pt x="576" y="1743"/>
                        <a:pt x="704" y="1651"/>
                      </a:cubicBezTo>
                      <a:cubicBezTo>
                        <a:pt x="826" y="1563"/>
                        <a:pt x="941" y="1458"/>
                        <a:pt x="1017" y="1327"/>
                      </a:cubicBezTo>
                      <a:cubicBezTo>
                        <a:pt x="1055" y="1261"/>
                        <a:pt x="1083" y="1187"/>
                        <a:pt x="1093" y="1112"/>
                      </a:cubicBezTo>
                      <a:cubicBezTo>
                        <a:pt x="1104" y="1034"/>
                        <a:pt x="1097" y="955"/>
                        <a:pt x="1073" y="881"/>
                      </a:cubicBezTo>
                      <a:cubicBezTo>
                        <a:pt x="1057" y="832"/>
                        <a:pt x="1034" y="784"/>
                        <a:pt x="1006" y="741"/>
                      </a:cubicBezTo>
                      <a:cubicBezTo>
                        <a:pt x="993" y="722"/>
                        <a:pt x="980" y="704"/>
                        <a:pt x="966" y="686"/>
                      </a:cubicBezTo>
                      <a:cubicBezTo>
                        <a:pt x="958" y="675"/>
                        <a:pt x="949" y="665"/>
                        <a:pt x="941" y="656"/>
                      </a:cubicBezTo>
                      <a:cubicBezTo>
                        <a:pt x="928" y="641"/>
                        <a:pt x="917" y="624"/>
                        <a:pt x="907" y="608"/>
                      </a:cubicBezTo>
                      <a:cubicBezTo>
                        <a:pt x="889" y="580"/>
                        <a:pt x="876" y="548"/>
                        <a:pt x="870" y="516"/>
                      </a:cubicBezTo>
                      <a:cubicBezTo>
                        <a:pt x="862" y="476"/>
                        <a:pt x="865" y="436"/>
                        <a:pt x="875" y="397"/>
                      </a:cubicBezTo>
                      <a:cubicBezTo>
                        <a:pt x="895" y="322"/>
                        <a:pt x="943" y="255"/>
                        <a:pt x="995" y="199"/>
                      </a:cubicBezTo>
                      <a:cubicBezTo>
                        <a:pt x="1027" y="164"/>
                        <a:pt x="1062" y="133"/>
                        <a:pt x="1099" y="104"/>
                      </a:cubicBezTo>
                      <a:cubicBezTo>
                        <a:pt x="1107" y="98"/>
                        <a:pt x="1114" y="92"/>
                        <a:pt x="1122" y="87"/>
                      </a:cubicBezTo>
                      <a:cubicBezTo>
                        <a:pt x="1128" y="83"/>
                        <a:pt x="1128" y="84"/>
                        <a:pt x="1125" y="77"/>
                      </a:cubicBezTo>
                      <a:close/>
                      <a:moveTo>
                        <a:pt x="873" y="1199"/>
                      </a:moveTo>
                      <a:cubicBezTo>
                        <a:pt x="873" y="1199"/>
                        <a:pt x="873" y="1200"/>
                        <a:pt x="871" y="1202"/>
                      </a:cubicBezTo>
                      <a:cubicBezTo>
                        <a:pt x="871" y="1203"/>
                        <a:pt x="871" y="1203"/>
                        <a:pt x="871" y="1203"/>
                      </a:cubicBezTo>
                      <a:cubicBezTo>
                        <a:pt x="838" y="1254"/>
                        <a:pt x="798" y="1298"/>
                        <a:pt x="752" y="1339"/>
                      </a:cubicBezTo>
                      <a:cubicBezTo>
                        <a:pt x="709" y="1376"/>
                        <a:pt x="661" y="1409"/>
                        <a:pt x="613" y="1439"/>
                      </a:cubicBezTo>
                      <a:cubicBezTo>
                        <a:pt x="598" y="1415"/>
                        <a:pt x="584" y="1391"/>
                        <a:pt x="570" y="1366"/>
                      </a:cubicBezTo>
                      <a:cubicBezTo>
                        <a:pt x="631" y="1331"/>
                        <a:pt x="690" y="1293"/>
                        <a:pt x="741" y="1245"/>
                      </a:cubicBezTo>
                      <a:cubicBezTo>
                        <a:pt x="767" y="1221"/>
                        <a:pt x="789" y="1195"/>
                        <a:pt x="809" y="1167"/>
                      </a:cubicBezTo>
                      <a:cubicBezTo>
                        <a:pt x="814" y="1161"/>
                        <a:pt x="814" y="1161"/>
                        <a:pt x="814" y="1161"/>
                      </a:cubicBezTo>
                      <a:cubicBezTo>
                        <a:pt x="873" y="1199"/>
                        <a:pt x="873" y="1199"/>
                        <a:pt x="873" y="1199"/>
                      </a:cubicBezTo>
                      <a:moveTo>
                        <a:pt x="871" y="799"/>
                      </a:moveTo>
                      <a:cubicBezTo>
                        <a:pt x="871" y="798"/>
                        <a:pt x="870" y="797"/>
                        <a:pt x="871" y="799"/>
                      </a:cubicBezTo>
                      <a:cubicBezTo>
                        <a:pt x="872" y="801"/>
                        <a:pt x="872" y="801"/>
                        <a:pt x="872" y="800"/>
                      </a:cubicBezTo>
                      <a:cubicBezTo>
                        <a:pt x="907" y="863"/>
                        <a:pt x="930" y="933"/>
                        <a:pt x="930" y="1005"/>
                      </a:cubicBezTo>
                      <a:cubicBezTo>
                        <a:pt x="909" y="1005"/>
                        <a:pt x="888" y="1004"/>
                        <a:pt x="867" y="1004"/>
                      </a:cubicBezTo>
                      <a:cubicBezTo>
                        <a:pt x="870" y="950"/>
                        <a:pt x="856" y="897"/>
                        <a:pt x="834" y="848"/>
                      </a:cubicBezTo>
                      <a:cubicBezTo>
                        <a:pt x="822" y="820"/>
                        <a:pt x="807" y="795"/>
                        <a:pt x="792" y="769"/>
                      </a:cubicBezTo>
                      <a:cubicBezTo>
                        <a:pt x="780" y="747"/>
                        <a:pt x="769" y="724"/>
                        <a:pt x="758" y="701"/>
                      </a:cubicBezTo>
                      <a:cubicBezTo>
                        <a:pt x="766" y="698"/>
                        <a:pt x="774" y="694"/>
                        <a:pt x="782" y="690"/>
                      </a:cubicBezTo>
                      <a:cubicBezTo>
                        <a:pt x="788" y="688"/>
                        <a:pt x="802" y="681"/>
                        <a:pt x="802" y="681"/>
                      </a:cubicBezTo>
                      <a:cubicBezTo>
                        <a:pt x="804" y="684"/>
                        <a:pt x="804" y="684"/>
                        <a:pt x="804" y="684"/>
                      </a:cubicBezTo>
                      <a:cubicBezTo>
                        <a:pt x="813" y="703"/>
                        <a:pt x="823" y="721"/>
                        <a:pt x="834" y="739"/>
                      </a:cubicBezTo>
                      <a:cubicBezTo>
                        <a:pt x="847" y="758"/>
                        <a:pt x="860" y="778"/>
                        <a:pt x="871" y="799"/>
                      </a:cubicBezTo>
                      <a:close/>
                      <a:moveTo>
                        <a:pt x="885" y="222"/>
                      </a:moveTo>
                      <a:cubicBezTo>
                        <a:pt x="849" y="264"/>
                        <a:pt x="816" y="308"/>
                        <a:pt x="793" y="359"/>
                      </a:cubicBezTo>
                      <a:cubicBezTo>
                        <a:pt x="772" y="407"/>
                        <a:pt x="760" y="459"/>
                        <a:pt x="761" y="512"/>
                      </a:cubicBezTo>
                      <a:cubicBezTo>
                        <a:pt x="747" y="511"/>
                        <a:pt x="734" y="511"/>
                        <a:pt x="720" y="511"/>
                      </a:cubicBezTo>
                      <a:cubicBezTo>
                        <a:pt x="722" y="441"/>
                        <a:pt x="744" y="373"/>
                        <a:pt x="780" y="314"/>
                      </a:cubicBezTo>
                      <a:cubicBezTo>
                        <a:pt x="798" y="283"/>
                        <a:pt x="819" y="255"/>
                        <a:pt x="843" y="228"/>
                      </a:cubicBezTo>
                      <a:cubicBezTo>
                        <a:pt x="848" y="222"/>
                        <a:pt x="854" y="216"/>
                        <a:pt x="860" y="210"/>
                      </a:cubicBezTo>
                      <a:cubicBezTo>
                        <a:pt x="862" y="207"/>
                        <a:pt x="869" y="200"/>
                        <a:pt x="869" y="200"/>
                      </a:cubicBezTo>
                      <a:cubicBezTo>
                        <a:pt x="869" y="200"/>
                        <a:pt x="882" y="213"/>
                        <a:pt x="888" y="219"/>
                      </a:cubicBezTo>
                      <a:cubicBezTo>
                        <a:pt x="888" y="219"/>
                        <a:pt x="888" y="219"/>
                        <a:pt x="888" y="219"/>
                      </a:cubicBezTo>
                      <a:cubicBezTo>
                        <a:pt x="887" y="220"/>
                        <a:pt x="886" y="221"/>
                        <a:pt x="885" y="22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46" name="Freeform 80">
                  <a:extLst>
                    <a:ext uri="{FF2B5EF4-FFF2-40B4-BE49-F238E27FC236}">
                      <a16:creationId xmlns:a16="http://schemas.microsoft.com/office/drawing/2014/main" id="{1E140415-5090-0DA1-081C-10225EEAA793}"/>
                    </a:ext>
                  </a:extLst>
                </p:cNvPr>
                <p:cNvSpPr>
                  <a:spLocks noEditPoints="1"/>
                </p:cNvSpPr>
                <p:nvPr/>
              </p:nvSpPr>
              <p:spPr bwMode="auto">
                <a:xfrm>
                  <a:off x="10792113" y="3067608"/>
                  <a:ext cx="239981" cy="393107"/>
                </a:xfrm>
                <a:custGeom>
                  <a:avLst/>
                  <a:gdLst>
                    <a:gd name="T0" fmla="*/ 1021 w 1021"/>
                    <a:gd name="T1" fmla="*/ 511 h 1680"/>
                    <a:gd name="T2" fmla="*/ 511 w 1021"/>
                    <a:gd name="T3" fmla="*/ 0 h 1680"/>
                    <a:gd name="T4" fmla="*/ 0 w 1021"/>
                    <a:gd name="T5" fmla="*/ 511 h 1680"/>
                    <a:gd name="T6" fmla="*/ 55 w 1021"/>
                    <a:gd name="T7" fmla="*/ 740 h 1680"/>
                    <a:gd name="T8" fmla="*/ 511 w 1021"/>
                    <a:gd name="T9" fmla="*/ 1680 h 1680"/>
                    <a:gd name="T10" fmla="*/ 966 w 1021"/>
                    <a:gd name="T11" fmla="*/ 740 h 1680"/>
                    <a:gd name="T12" fmla="*/ 1021 w 1021"/>
                    <a:gd name="T13" fmla="*/ 511 h 1680"/>
                    <a:gd name="T14" fmla="*/ 511 w 1021"/>
                    <a:gd name="T15" fmla="*/ 793 h 1680"/>
                    <a:gd name="T16" fmla="*/ 228 w 1021"/>
                    <a:gd name="T17" fmla="*/ 511 h 1680"/>
                    <a:gd name="T18" fmla="*/ 511 w 1021"/>
                    <a:gd name="T19" fmla="*/ 228 h 1680"/>
                    <a:gd name="T20" fmla="*/ 793 w 1021"/>
                    <a:gd name="T21" fmla="*/ 511 h 1680"/>
                    <a:gd name="T22" fmla="*/ 511 w 1021"/>
                    <a:gd name="T23" fmla="*/ 793 h 1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1" h="1680">
                      <a:moveTo>
                        <a:pt x="1021" y="511"/>
                      </a:moveTo>
                      <a:cubicBezTo>
                        <a:pt x="1021" y="229"/>
                        <a:pt x="792" y="0"/>
                        <a:pt x="511" y="0"/>
                      </a:cubicBezTo>
                      <a:cubicBezTo>
                        <a:pt x="229" y="0"/>
                        <a:pt x="0" y="229"/>
                        <a:pt x="0" y="511"/>
                      </a:cubicBezTo>
                      <a:cubicBezTo>
                        <a:pt x="0" y="593"/>
                        <a:pt x="20" y="671"/>
                        <a:pt x="55" y="740"/>
                      </a:cubicBezTo>
                      <a:cubicBezTo>
                        <a:pt x="511" y="1680"/>
                        <a:pt x="511" y="1680"/>
                        <a:pt x="511" y="1680"/>
                      </a:cubicBezTo>
                      <a:cubicBezTo>
                        <a:pt x="966" y="740"/>
                        <a:pt x="966" y="740"/>
                        <a:pt x="966" y="740"/>
                      </a:cubicBezTo>
                      <a:cubicBezTo>
                        <a:pt x="1001" y="671"/>
                        <a:pt x="1021" y="593"/>
                        <a:pt x="1021" y="511"/>
                      </a:cubicBezTo>
                      <a:close/>
                      <a:moveTo>
                        <a:pt x="511" y="793"/>
                      </a:moveTo>
                      <a:cubicBezTo>
                        <a:pt x="355" y="793"/>
                        <a:pt x="228" y="666"/>
                        <a:pt x="228" y="511"/>
                      </a:cubicBezTo>
                      <a:cubicBezTo>
                        <a:pt x="228" y="355"/>
                        <a:pt x="355" y="228"/>
                        <a:pt x="511" y="228"/>
                      </a:cubicBezTo>
                      <a:cubicBezTo>
                        <a:pt x="666" y="228"/>
                        <a:pt x="793" y="355"/>
                        <a:pt x="793" y="511"/>
                      </a:cubicBezTo>
                      <a:cubicBezTo>
                        <a:pt x="793" y="666"/>
                        <a:pt x="666" y="793"/>
                        <a:pt x="511" y="79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grpSp>
        </p:grpSp>
        <p:sp>
          <p:nvSpPr>
            <p:cNvPr id="37" name="Rectangle 66">
              <a:extLst>
                <a:ext uri="{FF2B5EF4-FFF2-40B4-BE49-F238E27FC236}">
                  <a16:creationId xmlns:a16="http://schemas.microsoft.com/office/drawing/2014/main" id="{758D7ECA-D1D4-7214-69E4-A4410AAAFF18}"/>
                </a:ext>
              </a:extLst>
            </p:cNvPr>
            <p:cNvSpPr/>
            <p:nvPr/>
          </p:nvSpPr>
          <p:spPr>
            <a:xfrm>
              <a:off x="3418244" y="620096"/>
              <a:ext cx="612668" cy="307777"/>
            </a:xfrm>
            <a:prstGeom prst="rect">
              <a:avLst/>
            </a:prstGeom>
          </p:spPr>
          <p:txBody>
            <a:bodyPr wrap="none" anchor="ctr">
              <a:spAutoFit/>
            </a:bodyPr>
            <a:lstStyle/>
            <a:p>
              <a:pPr algn="ctr"/>
              <a:r>
                <a:rPr lang="en-IN" sz="1400" dirty="0">
                  <a:solidFill>
                    <a:schemeClr val="accent2"/>
                  </a:solidFill>
                  <a:latin typeface="Bebas Neue Bold" panose="020B0606020202050201" pitchFamily="34" charset="0"/>
                </a:rPr>
                <a:t>+80.8%</a:t>
              </a:r>
            </a:p>
          </p:txBody>
        </p:sp>
        <p:sp>
          <p:nvSpPr>
            <p:cNvPr id="38" name="Isosceles Triangle 67">
              <a:extLst>
                <a:ext uri="{FF2B5EF4-FFF2-40B4-BE49-F238E27FC236}">
                  <a16:creationId xmlns:a16="http://schemas.microsoft.com/office/drawing/2014/main" id="{A5997AB9-417D-7979-0110-F951FCE5D916}"/>
                </a:ext>
              </a:extLst>
            </p:cNvPr>
            <p:cNvSpPr/>
            <p:nvPr/>
          </p:nvSpPr>
          <p:spPr>
            <a:xfrm flipH="1">
              <a:off x="4014065" y="734384"/>
              <a:ext cx="82800" cy="79200"/>
            </a:xfrm>
            <a:prstGeom prst="triangl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solidFill>
                  <a:srgbClr val="C00000"/>
                </a:solidFill>
                <a:highlight>
                  <a:srgbClr val="FFFF00"/>
                </a:highlight>
              </a:endParaRPr>
            </a:p>
          </p:txBody>
        </p:sp>
      </p:grpSp>
      <p:sp>
        <p:nvSpPr>
          <p:cNvPr id="6" name="TextBox 76">
            <a:extLst>
              <a:ext uri="{FF2B5EF4-FFF2-40B4-BE49-F238E27FC236}">
                <a16:creationId xmlns:a16="http://schemas.microsoft.com/office/drawing/2014/main" id="{6D9BF76C-DCBD-BFE5-D057-B22C65E28370}"/>
              </a:ext>
            </a:extLst>
          </p:cNvPr>
          <p:cNvSpPr txBox="1"/>
          <p:nvPr/>
        </p:nvSpPr>
        <p:spPr>
          <a:xfrm>
            <a:off x="2257837" y="9585227"/>
            <a:ext cx="3196388"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2720157722"/>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תמונה 15">
            <a:extLst>
              <a:ext uri="{FF2B5EF4-FFF2-40B4-BE49-F238E27FC236}">
                <a16:creationId xmlns:a16="http://schemas.microsoft.com/office/drawing/2014/main" id="{E67B0D00-4FF6-B9F3-D2C8-9A970141464D}"/>
              </a:ext>
            </a:extLst>
          </p:cNvPr>
          <p:cNvPicPr>
            <a:picLocks noChangeAspect="1"/>
          </p:cNvPicPr>
          <p:nvPr/>
        </p:nvPicPr>
        <p:blipFill>
          <a:blip r:embed="rId2"/>
          <a:stretch>
            <a:fillRect/>
          </a:stretch>
        </p:blipFill>
        <p:spPr>
          <a:xfrm>
            <a:off x="766730" y="5808095"/>
            <a:ext cx="5400000" cy="3530498"/>
          </a:xfrm>
          <a:prstGeom prst="rect">
            <a:avLst/>
          </a:prstGeom>
        </p:spPr>
      </p:pic>
      <p:pic>
        <p:nvPicPr>
          <p:cNvPr id="14" name="תמונה 13">
            <a:extLst>
              <a:ext uri="{FF2B5EF4-FFF2-40B4-BE49-F238E27FC236}">
                <a16:creationId xmlns:a16="http://schemas.microsoft.com/office/drawing/2014/main" id="{6A01CF44-BFEC-94AF-1082-F712885985DE}"/>
              </a:ext>
            </a:extLst>
          </p:cNvPr>
          <p:cNvPicPr>
            <a:picLocks noChangeAspect="1"/>
          </p:cNvPicPr>
          <p:nvPr/>
        </p:nvPicPr>
        <p:blipFill>
          <a:blip r:embed="rId3"/>
          <a:stretch>
            <a:fillRect/>
          </a:stretch>
        </p:blipFill>
        <p:spPr>
          <a:xfrm>
            <a:off x="766730" y="2162690"/>
            <a:ext cx="5400000" cy="3530498"/>
          </a:xfrm>
          <a:prstGeom prst="rect">
            <a:avLst/>
          </a:prstGeom>
        </p:spPr>
      </p:pic>
      <p:sp>
        <p:nvSpPr>
          <p:cNvPr id="3" name="TextBox 862">
            <a:extLst>
              <a:ext uri="{FF2B5EF4-FFF2-40B4-BE49-F238E27FC236}">
                <a16:creationId xmlns:a16="http://schemas.microsoft.com/office/drawing/2014/main" id="{4A750DDB-CBB3-4D39-BC0F-D300895F0DC9}"/>
              </a:ext>
            </a:extLst>
          </p:cNvPr>
          <p:cNvSpPr txBox="1"/>
          <p:nvPr/>
        </p:nvSpPr>
        <p:spPr>
          <a:xfrm>
            <a:off x="714150" y="1262589"/>
            <a:ext cx="5505160" cy="1035115"/>
          </a:xfrm>
          <a:prstGeom prst="rect">
            <a:avLst/>
          </a:prstGeom>
          <a:noFill/>
        </p:spPr>
        <p:txBody>
          <a:bodyPr/>
          <a:lstStyle>
            <a:defPPr>
              <a:defRPr lang="en-US"/>
            </a:defPPr>
            <a:lvl1pPr lvl="0" indent="0" algn="just" defTabSz="914400" eaLnBrk="0" fontAlgn="base" hangingPunct="0">
              <a:spcBef>
                <a:spcPct val="0"/>
              </a:spcBef>
              <a:spcAft>
                <a:spcPct val="0"/>
              </a:spcAft>
              <a:buClr>
                <a:prstClr val="black"/>
              </a:buClr>
              <a:buSzPct val="65000"/>
              <a:buFont typeface="Arial" panose="020B0604020202020204" pitchFamily="34" charset="0"/>
              <a:buNone/>
              <a:defRPr sz="1000" b="0">
                <a:solidFill>
                  <a:srgbClr val="404040"/>
                </a:solidFill>
                <a:effectLst/>
                <a:highlight>
                  <a:srgbClr val="FFFF00"/>
                </a:highlight>
                <a:latin typeface="Trebuchet MS" panose="020B0603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r>
              <a:rPr lang="en-US" dirty="0">
                <a:highlight>
                  <a:srgbClr val="FFFFFF"/>
                </a:highlight>
              </a:rPr>
              <a:t>In this fourth quarter, there were 7.8 million domestic tourists representing a phenomenal growth of +69.4% and a big improvement versus Q1 2022’s +27.5% (over Q1 2019 for both). The growth in tourists (+69.4%) is once more relatively in line with the growth in domestic trips (+80.8%) since the average number of trips per tourist is almost an exact 1:1. This quarter the average number of trips is 1.1 after having grown by +17.3% over Q1 2019.</a:t>
            </a:r>
          </a:p>
        </p:txBody>
      </p:sp>
      <p:sp>
        <p:nvSpPr>
          <p:cNvPr id="2" name="TextBox 76">
            <a:extLst>
              <a:ext uri="{FF2B5EF4-FFF2-40B4-BE49-F238E27FC236}">
                <a16:creationId xmlns:a16="http://schemas.microsoft.com/office/drawing/2014/main" id="{496FBC63-9D04-BE5A-6005-0F05EBD7B0F7}"/>
              </a:ext>
            </a:extLst>
          </p:cNvPr>
          <p:cNvSpPr txBox="1"/>
          <p:nvPr/>
        </p:nvSpPr>
        <p:spPr>
          <a:xfrm>
            <a:off x="5415753" y="9585227"/>
            <a:ext cx="38472" cy="153888"/>
          </a:xfrm>
          <a:prstGeom prst="rect">
            <a:avLst/>
          </a:prstGeom>
          <a:noFill/>
          <a:ln>
            <a:noFill/>
          </a:ln>
        </p:spPr>
        <p:txBody>
          <a:bodyPr wrap="none" lIns="0" tIns="0" rIns="0" bIns="0" rtlCol="0" anchor="t">
            <a:spAutoFit/>
          </a:bodyPr>
          <a:lstStyle/>
          <a:p>
            <a:pPr algn="r"/>
            <a:r>
              <a:rPr lang="en-US" sz="1000" b="1" dirty="0">
                <a:solidFill>
                  <a:srgbClr val="404040"/>
                </a:solidFill>
                <a:highlight>
                  <a:srgbClr val="FFFF00"/>
                </a:highlight>
                <a:latin typeface="Trebuchet MS" panose="020B0603020202020204" pitchFamily="34" charset="0"/>
                <a:cs typeface="Arial" panose="020B0604020202020204" pitchFamily="34" charset="0"/>
              </a:rPr>
              <a:t> </a:t>
            </a:r>
            <a:endParaRPr lang="en-ZA" sz="1000" dirty="0">
              <a:solidFill>
                <a:srgbClr val="404040"/>
              </a:solidFill>
              <a:highlight>
                <a:srgbClr val="FFFF00"/>
              </a:highlight>
              <a:latin typeface="Trebuchet MS" panose="020B0603020202020204" pitchFamily="34" charset="0"/>
              <a:cs typeface="Arial" panose="020B0604020202020204" pitchFamily="34" charset="0"/>
            </a:endParaRPr>
          </a:p>
        </p:txBody>
      </p:sp>
      <p:grpSp>
        <p:nvGrpSpPr>
          <p:cNvPr id="4" name="קבוצה 3">
            <a:extLst>
              <a:ext uri="{FF2B5EF4-FFF2-40B4-BE49-F238E27FC236}">
                <a16:creationId xmlns:a16="http://schemas.microsoft.com/office/drawing/2014/main" id="{7EDDB584-5B38-DD49-2FE8-1D97F09B9913}"/>
              </a:ext>
            </a:extLst>
          </p:cNvPr>
          <p:cNvGrpSpPr/>
          <p:nvPr/>
        </p:nvGrpSpPr>
        <p:grpSpPr>
          <a:xfrm>
            <a:off x="638690" y="542510"/>
            <a:ext cx="3692103" cy="487844"/>
            <a:chOff x="638690" y="542510"/>
            <a:chExt cx="3692103" cy="487844"/>
          </a:xfrm>
        </p:grpSpPr>
        <p:grpSp>
          <p:nvGrpSpPr>
            <p:cNvPr id="5" name="Group 57">
              <a:extLst>
                <a:ext uri="{FF2B5EF4-FFF2-40B4-BE49-F238E27FC236}">
                  <a16:creationId xmlns:a16="http://schemas.microsoft.com/office/drawing/2014/main" id="{D596B207-2621-D9E7-530F-4DA98D246F89}"/>
                </a:ext>
              </a:extLst>
            </p:cNvPr>
            <p:cNvGrpSpPr/>
            <p:nvPr/>
          </p:nvGrpSpPr>
          <p:grpSpPr>
            <a:xfrm>
              <a:off x="638690" y="551477"/>
              <a:ext cx="1664874" cy="418471"/>
              <a:chOff x="657159" y="2742373"/>
              <a:chExt cx="2255520" cy="747601"/>
            </a:xfrm>
          </p:grpSpPr>
          <p:sp>
            <p:nvSpPr>
              <p:cNvPr id="48" name="Freeform: Shape 77">
                <a:extLst>
                  <a:ext uri="{FF2B5EF4-FFF2-40B4-BE49-F238E27FC236}">
                    <a16:creationId xmlns:a16="http://schemas.microsoft.com/office/drawing/2014/main" id="{309D6831-B5FA-36CE-8152-499802D762B2}"/>
                  </a:ext>
                </a:extLst>
              </p:cNvPr>
              <p:cNvSpPr/>
              <p:nvPr/>
            </p:nvSpPr>
            <p:spPr>
              <a:xfrm>
                <a:off x="657159" y="2742373"/>
                <a:ext cx="2255520" cy="140677"/>
              </a:xfrm>
              <a:custGeom>
                <a:avLst/>
                <a:gdLst>
                  <a:gd name="connsiteX0" fmla="*/ 0 w 2225040"/>
                  <a:gd name="connsiteY0" fmla="*/ 91440 h 91440"/>
                  <a:gd name="connsiteX1" fmla="*/ 0 w 2225040"/>
                  <a:gd name="connsiteY1" fmla="*/ 91440 h 91440"/>
                  <a:gd name="connsiteX2" fmla="*/ 71120 w 2225040"/>
                  <a:gd name="connsiteY2" fmla="*/ 0 h 91440"/>
                  <a:gd name="connsiteX3" fmla="*/ 71120 w 2225040"/>
                  <a:gd name="connsiteY3" fmla="*/ 0 h 91440"/>
                  <a:gd name="connsiteX4" fmla="*/ 2225040 w 2225040"/>
                  <a:gd name="connsiteY4" fmla="*/ 0 h 91440"/>
                  <a:gd name="connsiteX5" fmla="*/ 1544320 w 2225040"/>
                  <a:gd name="connsiteY5" fmla="*/ 81280 h 91440"/>
                  <a:gd name="connsiteX6" fmla="*/ 0 w 2225040"/>
                  <a:gd name="connsiteY6" fmla="*/ 91440 h 91440"/>
                  <a:gd name="connsiteX0" fmla="*/ 0 w 2255520"/>
                  <a:gd name="connsiteY0" fmla="*/ 137160 h 137160"/>
                  <a:gd name="connsiteX1" fmla="*/ 30480 w 2255520"/>
                  <a:gd name="connsiteY1" fmla="*/ 91440 h 137160"/>
                  <a:gd name="connsiteX2" fmla="*/ 101600 w 2255520"/>
                  <a:gd name="connsiteY2" fmla="*/ 0 h 137160"/>
                  <a:gd name="connsiteX3" fmla="*/ 101600 w 2255520"/>
                  <a:gd name="connsiteY3" fmla="*/ 0 h 137160"/>
                  <a:gd name="connsiteX4" fmla="*/ 2255520 w 2255520"/>
                  <a:gd name="connsiteY4" fmla="*/ 0 h 137160"/>
                  <a:gd name="connsiteX5" fmla="*/ 1574800 w 2255520"/>
                  <a:gd name="connsiteY5" fmla="*/ 81280 h 137160"/>
                  <a:gd name="connsiteX6" fmla="*/ 0 w 2255520"/>
                  <a:gd name="connsiteY6" fmla="*/ 137160 h 137160"/>
                  <a:gd name="connsiteX0" fmla="*/ 0 w 2255520"/>
                  <a:gd name="connsiteY0" fmla="*/ 137160 h 139700"/>
                  <a:gd name="connsiteX1" fmla="*/ 30480 w 2255520"/>
                  <a:gd name="connsiteY1" fmla="*/ 91440 h 139700"/>
                  <a:gd name="connsiteX2" fmla="*/ 101600 w 2255520"/>
                  <a:gd name="connsiteY2" fmla="*/ 0 h 139700"/>
                  <a:gd name="connsiteX3" fmla="*/ 101600 w 2255520"/>
                  <a:gd name="connsiteY3" fmla="*/ 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37160 h 139700"/>
                  <a:gd name="connsiteX1" fmla="*/ 30480 w 2255520"/>
                  <a:gd name="connsiteY1" fmla="*/ 91440 h 139700"/>
                  <a:gd name="connsiteX2" fmla="*/ 101600 w 2255520"/>
                  <a:gd name="connsiteY2" fmla="*/ 0 h 139700"/>
                  <a:gd name="connsiteX3" fmla="*/ 101600 w 2255520"/>
                  <a:gd name="connsiteY3" fmla="*/ 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37160 h 139700"/>
                  <a:gd name="connsiteX1" fmla="*/ 30480 w 2255520"/>
                  <a:gd name="connsiteY1" fmla="*/ 91440 h 139700"/>
                  <a:gd name="connsiteX2" fmla="*/ 101600 w 2255520"/>
                  <a:gd name="connsiteY2" fmla="*/ 0 h 139700"/>
                  <a:gd name="connsiteX3" fmla="*/ 101600 w 2255520"/>
                  <a:gd name="connsiteY3" fmla="*/ 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49860 h 152400"/>
                  <a:gd name="connsiteX1" fmla="*/ 30480 w 2255520"/>
                  <a:gd name="connsiteY1" fmla="*/ 104140 h 152400"/>
                  <a:gd name="connsiteX2" fmla="*/ 101600 w 2255520"/>
                  <a:gd name="connsiteY2" fmla="*/ 12700 h 152400"/>
                  <a:gd name="connsiteX3" fmla="*/ 248920 w 2255520"/>
                  <a:gd name="connsiteY3" fmla="*/ 0 h 152400"/>
                  <a:gd name="connsiteX4" fmla="*/ 2255520 w 2255520"/>
                  <a:gd name="connsiteY4" fmla="*/ 12700 h 152400"/>
                  <a:gd name="connsiteX5" fmla="*/ 1577340 w 2255520"/>
                  <a:gd name="connsiteY5" fmla="*/ 152400 h 152400"/>
                  <a:gd name="connsiteX6" fmla="*/ 0 w 2255520"/>
                  <a:gd name="connsiteY6" fmla="*/ 149860 h 152400"/>
                  <a:gd name="connsiteX0" fmla="*/ 0 w 2255520"/>
                  <a:gd name="connsiteY0" fmla="*/ 144780 h 147320"/>
                  <a:gd name="connsiteX1" fmla="*/ 30480 w 2255520"/>
                  <a:gd name="connsiteY1" fmla="*/ 99060 h 147320"/>
                  <a:gd name="connsiteX2" fmla="*/ 101600 w 2255520"/>
                  <a:gd name="connsiteY2" fmla="*/ 7620 h 147320"/>
                  <a:gd name="connsiteX3" fmla="*/ 259080 w 2255520"/>
                  <a:gd name="connsiteY3" fmla="*/ 0 h 147320"/>
                  <a:gd name="connsiteX4" fmla="*/ 2255520 w 2255520"/>
                  <a:gd name="connsiteY4" fmla="*/ 7620 h 147320"/>
                  <a:gd name="connsiteX5" fmla="*/ 1577340 w 2255520"/>
                  <a:gd name="connsiteY5" fmla="*/ 147320 h 147320"/>
                  <a:gd name="connsiteX6" fmla="*/ 0 w 2255520"/>
                  <a:gd name="connsiteY6" fmla="*/ 144780 h 147320"/>
                  <a:gd name="connsiteX0" fmla="*/ 0 w 2255520"/>
                  <a:gd name="connsiteY0" fmla="*/ 137160 h 139700"/>
                  <a:gd name="connsiteX1" fmla="*/ 30480 w 2255520"/>
                  <a:gd name="connsiteY1" fmla="*/ 91440 h 139700"/>
                  <a:gd name="connsiteX2" fmla="*/ 101600 w 2255520"/>
                  <a:gd name="connsiteY2" fmla="*/ 0 h 139700"/>
                  <a:gd name="connsiteX3" fmla="*/ 271780 w 2255520"/>
                  <a:gd name="connsiteY3" fmla="*/ 254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37160 h 139700"/>
                  <a:gd name="connsiteX1" fmla="*/ 30480 w 2255520"/>
                  <a:gd name="connsiteY1" fmla="*/ 91440 h 139700"/>
                  <a:gd name="connsiteX2" fmla="*/ 215900 w 2255520"/>
                  <a:gd name="connsiteY2" fmla="*/ 0 h 139700"/>
                  <a:gd name="connsiteX3" fmla="*/ 271780 w 2255520"/>
                  <a:gd name="connsiteY3" fmla="*/ 254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37627 h 140167"/>
                  <a:gd name="connsiteX1" fmla="*/ 30480 w 2255520"/>
                  <a:gd name="connsiteY1" fmla="*/ 91907 h 140167"/>
                  <a:gd name="connsiteX2" fmla="*/ 215900 w 2255520"/>
                  <a:gd name="connsiteY2" fmla="*/ 467 h 140167"/>
                  <a:gd name="connsiteX3" fmla="*/ 271780 w 2255520"/>
                  <a:gd name="connsiteY3" fmla="*/ 3007 h 140167"/>
                  <a:gd name="connsiteX4" fmla="*/ 2255520 w 2255520"/>
                  <a:gd name="connsiteY4" fmla="*/ 467 h 140167"/>
                  <a:gd name="connsiteX5" fmla="*/ 1577340 w 2255520"/>
                  <a:gd name="connsiteY5" fmla="*/ 140167 h 140167"/>
                  <a:gd name="connsiteX6" fmla="*/ 0 w 2255520"/>
                  <a:gd name="connsiteY6" fmla="*/ 137627 h 140167"/>
                  <a:gd name="connsiteX0" fmla="*/ 0 w 2255520"/>
                  <a:gd name="connsiteY0" fmla="*/ 137463 h 140003"/>
                  <a:gd name="connsiteX1" fmla="*/ 30480 w 2255520"/>
                  <a:gd name="connsiteY1" fmla="*/ 91743 h 140003"/>
                  <a:gd name="connsiteX2" fmla="*/ 215900 w 2255520"/>
                  <a:gd name="connsiteY2" fmla="*/ 303 h 140003"/>
                  <a:gd name="connsiteX3" fmla="*/ 276860 w 2255520"/>
                  <a:gd name="connsiteY3" fmla="*/ 5383 h 140003"/>
                  <a:gd name="connsiteX4" fmla="*/ 2255520 w 2255520"/>
                  <a:gd name="connsiteY4" fmla="*/ 303 h 140003"/>
                  <a:gd name="connsiteX5" fmla="*/ 1577340 w 2255520"/>
                  <a:gd name="connsiteY5" fmla="*/ 140003 h 140003"/>
                  <a:gd name="connsiteX6" fmla="*/ 0 w 2255520"/>
                  <a:gd name="connsiteY6" fmla="*/ 137463 h 140003"/>
                  <a:gd name="connsiteX0" fmla="*/ 0 w 2255520"/>
                  <a:gd name="connsiteY0" fmla="*/ 138137 h 140677"/>
                  <a:gd name="connsiteX1" fmla="*/ 30480 w 2255520"/>
                  <a:gd name="connsiteY1" fmla="*/ 92417 h 140677"/>
                  <a:gd name="connsiteX2" fmla="*/ 215900 w 2255520"/>
                  <a:gd name="connsiteY2" fmla="*/ 977 h 140677"/>
                  <a:gd name="connsiteX3" fmla="*/ 292100 w 2255520"/>
                  <a:gd name="connsiteY3" fmla="*/ 977 h 140677"/>
                  <a:gd name="connsiteX4" fmla="*/ 2255520 w 2255520"/>
                  <a:gd name="connsiteY4" fmla="*/ 977 h 140677"/>
                  <a:gd name="connsiteX5" fmla="*/ 1577340 w 2255520"/>
                  <a:gd name="connsiteY5" fmla="*/ 140677 h 140677"/>
                  <a:gd name="connsiteX6" fmla="*/ 0 w 2255520"/>
                  <a:gd name="connsiteY6" fmla="*/ 138137 h 140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5520" h="140677">
                    <a:moveTo>
                      <a:pt x="0" y="138137"/>
                    </a:moveTo>
                    <a:lnTo>
                      <a:pt x="30480" y="92417"/>
                    </a:lnTo>
                    <a:lnTo>
                      <a:pt x="215900" y="977"/>
                    </a:lnTo>
                    <a:cubicBezTo>
                      <a:pt x="234527" y="-716"/>
                      <a:pt x="273473" y="130"/>
                      <a:pt x="292100" y="977"/>
                    </a:cubicBezTo>
                    <a:lnTo>
                      <a:pt x="2255520" y="977"/>
                    </a:lnTo>
                    <a:lnTo>
                      <a:pt x="1577340" y="140677"/>
                    </a:lnTo>
                    <a:lnTo>
                      <a:pt x="0" y="138137"/>
                    </a:lnTo>
                    <a:close/>
                  </a:path>
                </a:pathLst>
              </a:custGeom>
              <a:solidFill>
                <a:srgbClr val="C5C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highlight>
                    <a:srgbClr val="FFFF00"/>
                  </a:highlight>
                </a:endParaRPr>
              </a:p>
            </p:txBody>
          </p:sp>
          <p:sp>
            <p:nvSpPr>
              <p:cNvPr id="49" name="Rectangle: Rounded Corners 78">
                <a:extLst>
                  <a:ext uri="{FF2B5EF4-FFF2-40B4-BE49-F238E27FC236}">
                    <a16:creationId xmlns:a16="http://schemas.microsoft.com/office/drawing/2014/main" id="{75757FB6-BF20-8B26-5081-7019408B013F}"/>
                  </a:ext>
                </a:extLst>
              </p:cNvPr>
              <p:cNvSpPr/>
              <p:nvPr/>
            </p:nvSpPr>
            <p:spPr>
              <a:xfrm>
                <a:off x="657159" y="2850211"/>
                <a:ext cx="2024262" cy="639763"/>
              </a:xfrm>
              <a:prstGeom prst="roundRect">
                <a:avLst/>
              </a:prstGeom>
              <a:noFill/>
              <a:ln w="76200">
                <a:solidFill>
                  <a:srgbClr val="C5C5C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highlight>
                    <a:srgbClr val="FFFF00"/>
                  </a:highlight>
                </a:endParaRPr>
              </a:p>
            </p:txBody>
          </p:sp>
        </p:grpSp>
        <p:sp>
          <p:nvSpPr>
            <p:cNvPr id="7" name="Freeform 16">
              <a:extLst>
                <a:ext uri="{FF2B5EF4-FFF2-40B4-BE49-F238E27FC236}">
                  <a16:creationId xmlns:a16="http://schemas.microsoft.com/office/drawing/2014/main" id="{CA646302-D360-AC20-29E6-8079A7334128}"/>
                </a:ext>
              </a:extLst>
            </p:cNvPr>
            <p:cNvSpPr>
              <a:spLocks/>
            </p:cNvSpPr>
            <p:nvPr/>
          </p:nvSpPr>
          <p:spPr bwMode="auto">
            <a:xfrm flipH="1">
              <a:off x="1867270" y="542510"/>
              <a:ext cx="2151877" cy="487844"/>
            </a:xfrm>
            <a:custGeom>
              <a:avLst/>
              <a:gdLst>
                <a:gd name="T0" fmla="*/ 42 w 1420"/>
                <a:gd name="T1" fmla="*/ 0 h 320"/>
                <a:gd name="T2" fmla="*/ 0 w 1420"/>
                <a:gd name="T3" fmla="*/ 42 h 320"/>
                <a:gd name="T4" fmla="*/ 0 w 1420"/>
                <a:gd name="T5" fmla="*/ 278 h 320"/>
                <a:gd name="T6" fmla="*/ 42 w 1420"/>
                <a:gd name="T7" fmla="*/ 320 h 320"/>
                <a:gd name="T8" fmla="*/ 1260 w 1420"/>
                <a:gd name="T9" fmla="*/ 320 h 320"/>
                <a:gd name="T10" fmla="*/ 1420 w 1420"/>
                <a:gd name="T11" fmla="*/ 160 h 320"/>
                <a:gd name="T12" fmla="*/ 1260 w 1420"/>
                <a:gd name="T13" fmla="*/ 0 h 320"/>
                <a:gd name="T14" fmla="*/ 42 w 1420"/>
                <a:gd name="T15" fmla="*/ 0 h 3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0" h="320">
                  <a:moveTo>
                    <a:pt x="42" y="0"/>
                  </a:moveTo>
                  <a:cubicBezTo>
                    <a:pt x="19" y="0"/>
                    <a:pt x="0" y="19"/>
                    <a:pt x="0" y="42"/>
                  </a:cubicBezTo>
                  <a:cubicBezTo>
                    <a:pt x="0" y="278"/>
                    <a:pt x="0" y="278"/>
                    <a:pt x="0" y="278"/>
                  </a:cubicBezTo>
                  <a:cubicBezTo>
                    <a:pt x="0" y="302"/>
                    <a:pt x="19" y="320"/>
                    <a:pt x="42" y="320"/>
                  </a:cubicBezTo>
                  <a:cubicBezTo>
                    <a:pt x="1260" y="320"/>
                    <a:pt x="1260" y="320"/>
                    <a:pt x="1260" y="320"/>
                  </a:cubicBezTo>
                  <a:cubicBezTo>
                    <a:pt x="1348" y="320"/>
                    <a:pt x="1420" y="249"/>
                    <a:pt x="1420" y="160"/>
                  </a:cubicBezTo>
                  <a:cubicBezTo>
                    <a:pt x="1420" y="72"/>
                    <a:pt x="1348" y="0"/>
                    <a:pt x="1260" y="0"/>
                  </a:cubicBezTo>
                  <a:cubicBezTo>
                    <a:pt x="42" y="0"/>
                    <a:pt x="42" y="0"/>
                    <a:pt x="42"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9" name="Freeform: Shape 59">
              <a:extLst>
                <a:ext uri="{FF2B5EF4-FFF2-40B4-BE49-F238E27FC236}">
                  <a16:creationId xmlns:a16="http://schemas.microsoft.com/office/drawing/2014/main" id="{C94FC6D2-15D7-A4F6-91C3-E2FC9D6E93E0}"/>
                </a:ext>
              </a:extLst>
            </p:cNvPr>
            <p:cNvSpPr>
              <a:spLocks/>
            </p:cNvSpPr>
            <p:nvPr/>
          </p:nvSpPr>
          <p:spPr bwMode="auto">
            <a:xfrm flipH="1">
              <a:off x="3448098" y="542510"/>
              <a:ext cx="575815" cy="408923"/>
            </a:xfrm>
            <a:custGeom>
              <a:avLst/>
              <a:gdLst>
                <a:gd name="connsiteX0" fmla="*/ 690547 w 1028700"/>
                <a:gd name="connsiteY0" fmla="*/ 0 h 709908"/>
                <a:gd name="connsiteX1" fmla="*/ 114185 w 1028700"/>
                <a:gd name="connsiteY1" fmla="*/ 0 h 709908"/>
                <a:gd name="connsiteX2" fmla="*/ 0 w 1028700"/>
                <a:gd name="connsiteY2" fmla="*/ 114389 h 709908"/>
                <a:gd name="connsiteX3" fmla="*/ 0 w 1028700"/>
                <a:gd name="connsiteY3" fmla="*/ 703324 h 709908"/>
                <a:gd name="connsiteX4" fmla="*/ 0 w 1028700"/>
                <a:gd name="connsiteY4" fmla="*/ 709908 h 709908"/>
                <a:gd name="connsiteX5" fmla="*/ 22572 w 1028700"/>
                <a:gd name="connsiteY5" fmla="*/ 676560 h 709908"/>
                <a:gd name="connsiteX6" fmla="*/ 103212 w 1028700"/>
                <a:gd name="connsiteY6" fmla="*/ 642859 h 709908"/>
                <a:gd name="connsiteX7" fmla="*/ 593176 w 1028700"/>
                <a:gd name="connsiteY7" fmla="*/ 642859 h 709908"/>
                <a:gd name="connsiteX8" fmla="*/ 1028700 w 1028700"/>
                <a:gd name="connsiteY8" fmla="*/ 207130 h 709908"/>
                <a:gd name="connsiteX9" fmla="*/ 1023826 w 1028700"/>
                <a:gd name="connsiteY9" fmla="*/ 158560 h 709908"/>
                <a:gd name="connsiteX10" fmla="*/ 998779 w 1028700"/>
                <a:gd name="connsiteY10" fmla="*/ 128007 h 709908"/>
                <a:gd name="connsiteX11" fmla="*/ 690547 w 1028700"/>
                <a:gd name="connsiteY11" fmla="*/ 0 h 709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8700" h="709908">
                  <a:moveTo>
                    <a:pt x="690547" y="0"/>
                  </a:moveTo>
                  <a:cubicBezTo>
                    <a:pt x="114185" y="0"/>
                    <a:pt x="114185" y="0"/>
                    <a:pt x="114185" y="0"/>
                  </a:cubicBezTo>
                  <a:cubicBezTo>
                    <a:pt x="51655" y="0"/>
                    <a:pt x="0" y="51748"/>
                    <a:pt x="0" y="114389"/>
                  </a:cubicBezTo>
                  <a:cubicBezTo>
                    <a:pt x="0" y="475942"/>
                    <a:pt x="0" y="634121"/>
                    <a:pt x="0" y="703324"/>
                  </a:cubicBezTo>
                  <a:lnTo>
                    <a:pt x="0" y="709908"/>
                  </a:lnTo>
                  <a:lnTo>
                    <a:pt x="22572" y="676560"/>
                  </a:lnTo>
                  <a:cubicBezTo>
                    <a:pt x="43327" y="655795"/>
                    <a:pt x="71909" y="642859"/>
                    <a:pt x="103212" y="642859"/>
                  </a:cubicBezTo>
                  <a:cubicBezTo>
                    <a:pt x="593176" y="642859"/>
                    <a:pt x="593176" y="642859"/>
                    <a:pt x="593176" y="642859"/>
                  </a:cubicBezTo>
                  <a:cubicBezTo>
                    <a:pt x="832714" y="642859"/>
                    <a:pt x="1028700" y="449504"/>
                    <a:pt x="1028700" y="207130"/>
                  </a:cubicBezTo>
                  <a:lnTo>
                    <a:pt x="1023826" y="158560"/>
                  </a:lnTo>
                  <a:lnTo>
                    <a:pt x="998779" y="128007"/>
                  </a:lnTo>
                  <a:cubicBezTo>
                    <a:pt x="920277" y="49024"/>
                    <a:pt x="811529" y="0"/>
                    <a:pt x="690547" y="0"/>
                  </a:cubicBez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en-IN" dirty="0">
                <a:highlight>
                  <a:srgbClr val="FFFF00"/>
                </a:highlight>
              </a:endParaRPr>
            </a:p>
          </p:txBody>
        </p:sp>
        <p:sp>
          <p:nvSpPr>
            <p:cNvPr id="11" name="Freeform: Shape 60">
              <a:extLst>
                <a:ext uri="{FF2B5EF4-FFF2-40B4-BE49-F238E27FC236}">
                  <a16:creationId xmlns:a16="http://schemas.microsoft.com/office/drawing/2014/main" id="{EF41629D-4B39-D0AA-1460-C1457883C860}"/>
                </a:ext>
              </a:extLst>
            </p:cNvPr>
            <p:cNvSpPr>
              <a:spLocks/>
            </p:cNvSpPr>
            <p:nvPr/>
          </p:nvSpPr>
          <p:spPr bwMode="auto">
            <a:xfrm flipH="1">
              <a:off x="3426966" y="642816"/>
              <a:ext cx="23860" cy="33496"/>
            </a:xfrm>
            <a:custGeom>
              <a:avLst/>
              <a:gdLst>
                <a:gd name="connsiteX0" fmla="*/ 0 w 42626"/>
                <a:gd name="connsiteY0" fmla="*/ 0 h 59841"/>
                <a:gd name="connsiteX1" fmla="*/ 4874 w 42626"/>
                <a:gd name="connsiteY1" fmla="*/ 48570 h 59841"/>
                <a:gd name="connsiteX2" fmla="*/ 4305 w 42626"/>
                <a:gd name="connsiteY2" fmla="*/ 54222 h 59841"/>
                <a:gd name="connsiteX3" fmla="*/ 42626 w 42626"/>
                <a:gd name="connsiteY3" fmla="*/ 59841 h 59841"/>
                <a:gd name="connsiteX4" fmla="*/ 27877 w 42626"/>
                <a:gd name="connsiteY4" fmla="*/ 34004 h 59841"/>
                <a:gd name="connsiteX5" fmla="*/ 0 w 42626"/>
                <a:gd name="connsiteY5" fmla="*/ 0 h 59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26" h="59841">
                  <a:moveTo>
                    <a:pt x="0" y="0"/>
                  </a:moveTo>
                  <a:lnTo>
                    <a:pt x="4874" y="48570"/>
                  </a:lnTo>
                  <a:lnTo>
                    <a:pt x="4305" y="54222"/>
                  </a:lnTo>
                  <a:lnTo>
                    <a:pt x="42626" y="59841"/>
                  </a:lnTo>
                  <a:lnTo>
                    <a:pt x="27877" y="34004"/>
                  </a:lnTo>
                  <a:lnTo>
                    <a:pt x="0" y="0"/>
                  </a:lnTo>
                  <a:close/>
                </a:path>
              </a:pathLst>
            </a:custGeom>
            <a:solidFill>
              <a:srgbClr val="C00000"/>
            </a:solidFill>
            <a:ln>
              <a:noFill/>
            </a:ln>
          </p:spPr>
          <p:txBody>
            <a:bodyPr vert="horz" wrap="square" lIns="91440" tIns="45720" rIns="91440" bIns="45720" numCol="1" anchor="t" anchorCtr="0" compatLnSpc="1">
              <a:prstTxWarp prst="textNoShape">
                <a:avLst/>
              </a:prstTxWarp>
              <a:noAutofit/>
            </a:bodyPr>
            <a:lstStyle/>
            <a:p>
              <a:endParaRPr lang="en-IN" dirty="0">
                <a:highlight>
                  <a:srgbClr val="FFFF00"/>
                </a:highlight>
              </a:endParaRPr>
            </a:p>
          </p:txBody>
        </p:sp>
        <p:sp>
          <p:nvSpPr>
            <p:cNvPr id="33" name="Freeform: Shape 61">
              <a:extLst>
                <a:ext uri="{FF2B5EF4-FFF2-40B4-BE49-F238E27FC236}">
                  <a16:creationId xmlns:a16="http://schemas.microsoft.com/office/drawing/2014/main" id="{EE2DC683-AB66-E6B7-F236-C4DC8565A52D}"/>
                </a:ext>
              </a:extLst>
            </p:cNvPr>
            <p:cNvSpPr>
              <a:spLocks/>
            </p:cNvSpPr>
            <p:nvPr/>
          </p:nvSpPr>
          <p:spPr bwMode="auto">
            <a:xfrm flipH="1">
              <a:off x="3393892" y="660785"/>
              <a:ext cx="630021" cy="368739"/>
            </a:xfrm>
            <a:custGeom>
              <a:avLst/>
              <a:gdLst>
                <a:gd name="connsiteX0" fmla="*/ 1028131 w 1125538"/>
                <a:gd name="connsiteY0" fmla="*/ 0 h 658755"/>
                <a:gd name="connsiteX1" fmla="*/ 1019811 w 1125538"/>
                <a:gd name="connsiteY1" fmla="*/ 82659 h 658755"/>
                <a:gd name="connsiteX2" fmla="*/ 593176 w 1125538"/>
                <a:gd name="connsiteY2" fmla="*/ 430077 h 658755"/>
                <a:gd name="connsiteX3" fmla="*/ 103212 w 1125538"/>
                <a:gd name="connsiteY3" fmla="*/ 430077 h 658755"/>
                <a:gd name="connsiteX4" fmla="*/ 22572 w 1125538"/>
                <a:gd name="connsiteY4" fmla="*/ 463778 h 658755"/>
                <a:gd name="connsiteX5" fmla="*/ 8873 w 1125538"/>
                <a:gd name="connsiteY5" fmla="*/ 484017 h 658755"/>
                <a:gd name="connsiteX6" fmla="*/ 8872 w 1125538"/>
                <a:gd name="connsiteY6" fmla="*/ 484017 h 658755"/>
                <a:gd name="connsiteX7" fmla="*/ 0 w 1125538"/>
                <a:gd name="connsiteY7" fmla="*/ 497125 h 658755"/>
                <a:gd name="connsiteX8" fmla="*/ 0 w 1125538"/>
                <a:gd name="connsiteY8" fmla="*/ 510470 h 658755"/>
                <a:gd name="connsiteX9" fmla="*/ 0 w 1125538"/>
                <a:gd name="connsiteY9" fmla="*/ 544366 h 658755"/>
                <a:gd name="connsiteX10" fmla="*/ 114185 w 1125538"/>
                <a:gd name="connsiteY10" fmla="*/ 658755 h 658755"/>
                <a:gd name="connsiteX11" fmla="*/ 690547 w 1125538"/>
                <a:gd name="connsiteY11" fmla="*/ 658755 h 658755"/>
                <a:gd name="connsiteX12" fmla="*/ 998779 w 1125538"/>
                <a:gd name="connsiteY12" fmla="*/ 531769 h 658755"/>
                <a:gd name="connsiteX13" fmla="*/ 1023387 w 1125538"/>
                <a:gd name="connsiteY13" fmla="*/ 501834 h 658755"/>
                <a:gd name="connsiteX14" fmla="*/ 1023388 w 1125538"/>
                <a:gd name="connsiteY14" fmla="*/ 501834 h 658755"/>
                <a:gd name="connsiteX15" fmla="*/ 1051703 w 1125538"/>
                <a:gd name="connsiteY15" fmla="*/ 467389 h 658755"/>
                <a:gd name="connsiteX16" fmla="*/ 1125538 w 1125538"/>
                <a:gd name="connsiteY16" fmla="*/ 222987 h 658755"/>
                <a:gd name="connsiteX17" fmla="*/ 1082937 w 1125538"/>
                <a:gd name="connsiteY17" fmla="*/ 34497 h 658755"/>
                <a:gd name="connsiteX18" fmla="*/ 1066452 w 1125538"/>
                <a:gd name="connsiteY18" fmla="*/ 5619 h 658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25538" h="658755">
                  <a:moveTo>
                    <a:pt x="1028131" y="0"/>
                  </a:moveTo>
                  <a:lnTo>
                    <a:pt x="1019811" y="82659"/>
                  </a:lnTo>
                  <a:cubicBezTo>
                    <a:pt x="979023" y="282040"/>
                    <a:pt x="802772" y="430077"/>
                    <a:pt x="593176" y="430077"/>
                  </a:cubicBezTo>
                  <a:cubicBezTo>
                    <a:pt x="593176" y="430077"/>
                    <a:pt x="593176" y="430077"/>
                    <a:pt x="103212" y="430077"/>
                  </a:cubicBezTo>
                  <a:cubicBezTo>
                    <a:pt x="71909" y="430077"/>
                    <a:pt x="43327" y="443013"/>
                    <a:pt x="22572" y="463778"/>
                  </a:cubicBezTo>
                  <a:lnTo>
                    <a:pt x="8873" y="484017"/>
                  </a:lnTo>
                  <a:lnTo>
                    <a:pt x="8872" y="484017"/>
                  </a:lnTo>
                  <a:lnTo>
                    <a:pt x="0" y="497125"/>
                  </a:lnTo>
                  <a:lnTo>
                    <a:pt x="0" y="510470"/>
                  </a:lnTo>
                  <a:cubicBezTo>
                    <a:pt x="0" y="544366"/>
                    <a:pt x="0" y="544366"/>
                    <a:pt x="0" y="544366"/>
                  </a:cubicBezTo>
                  <a:cubicBezTo>
                    <a:pt x="0" y="609731"/>
                    <a:pt x="51655" y="658755"/>
                    <a:pt x="114185" y="658755"/>
                  </a:cubicBezTo>
                  <a:cubicBezTo>
                    <a:pt x="690547" y="658755"/>
                    <a:pt x="690547" y="658755"/>
                    <a:pt x="690547" y="658755"/>
                  </a:cubicBezTo>
                  <a:cubicBezTo>
                    <a:pt x="811529" y="658755"/>
                    <a:pt x="920277" y="610412"/>
                    <a:pt x="998779" y="531769"/>
                  </a:cubicBezTo>
                  <a:lnTo>
                    <a:pt x="1023387" y="501834"/>
                  </a:lnTo>
                  <a:lnTo>
                    <a:pt x="1023388" y="501834"/>
                  </a:lnTo>
                  <a:lnTo>
                    <a:pt x="1051703" y="467389"/>
                  </a:lnTo>
                  <a:cubicBezTo>
                    <a:pt x="1098394" y="397891"/>
                    <a:pt x="1125538" y="313886"/>
                    <a:pt x="1125538" y="222987"/>
                  </a:cubicBezTo>
                  <a:cubicBezTo>
                    <a:pt x="1125538" y="155579"/>
                    <a:pt x="1110270" y="91618"/>
                    <a:pt x="1082937" y="34497"/>
                  </a:cubicBezTo>
                  <a:lnTo>
                    <a:pt x="1066452" y="5619"/>
                  </a:lnTo>
                  <a:close/>
                </a:path>
              </a:pathLst>
            </a:custGeom>
            <a:solidFill>
              <a:srgbClr val="C00000"/>
            </a:solidFill>
            <a:ln>
              <a:noFill/>
            </a:ln>
          </p:spPr>
          <p:txBody>
            <a:bodyPr vert="horz" wrap="square" lIns="91440" tIns="45720" rIns="91440" bIns="45720" numCol="1" anchor="t" anchorCtr="0" compatLnSpc="1">
              <a:prstTxWarp prst="textNoShape">
                <a:avLst/>
              </a:prstTxWarp>
              <a:noAutofit/>
            </a:bodyPr>
            <a:lstStyle/>
            <a:p>
              <a:endParaRPr lang="en-IN" dirty="0">
                <a:highlight>
                  <a:srgbClr val="FFFF00"/>
                </a:highlight>
              </a:endParaRPr>
            </a:p>
          </p:txBody>
        </p:sp>
        <p:sp>
          <p:nvSpPr>
            <p:cNvPr id="34" name="Freeform: Shape 62">
              <a:extLst>
                <a:ext uri="{FF2B5EF4-FFF2-40B4-BE49-F238E27FC236}">
                  <a16:creationId xmlns:a16="http://schemas.microsoft.com/office/drawing/2014/main" id="{69140790-491A-C68B-3502-0656D7BCEB89}"/>
                </a:ext>
              </a:extLst>
            </p:cNvPr>
            <p:cNvSpPr>
              <a:spLocks/>
            </p:cNvSpPr>
            <p:nvPr/>
          </p:nvSpPr>
          <p:spPr bwMode="auto">
            <a:xfrm flipH="1">
              <a:off x="3348321" y="543586"/>
              <a:ext cx="982472" cy="401587"/>
            </a:xfrm>
            <a:custGeom>
              <a:avLst/>
              <a:gdLst>
                <a:gd name="connsiteX0" fmla="*/ 1035115 w 1486366"/>
                <a:gd name="connsiteY0" fmla="*/ 0 h 513081"/>
                <a:gd name="connsiteX1" fmla="*/ 0 w 1486366"/>
                <a:gd name="connsiteY1" fmla="*/ 279632 h 513081"/>
                <a:gd name="connsiteX2" fmla="*/ 456372 w 1486366"/>
                <a:gd name="connsiteY2" fmla="*/ 511507 h 513081"/>
                <a:gd name="connsiteX3" fmla="*/ 467107 w 1486366"/>
                <a:gd name="connsiteY3" fmla="*/ 513081 h 513081"/>
                <a:gd name="connsiteX4" fmla="*/ 480807 w 1486366"/>
                <a:gd name="connsiteY4" fmla="*/ 492841 h 513081"/>
                <a:gd name="connsiteX5" fmla="*/ 561447 w 1486366"/>
                <a:gd name="connsiteY5" fmla="*/ 459140 h 513081"/>
                <a:gd name="connsiteX6" fmla="*/ 1051411 w 1486366"/>
                <a:gd name="connsiteY6" fmla="*/ 459140 h 513081"/>
                <a:gd name="connsiteX7" fmla="*/ 1478046 w 1486366"/>
                <a:gd name="connsiteY7" fmla="*/ 111722 h 513081"/>
                <a:gd name="connsiteX8" fmla="*/ 1486366 w 1486366"/>
                <a:gd name="connsiteY8" fmla="*/ 29063 h 513081"/>
                <a:gd name="connsiteX9" fmla="*/ 1438028 w 1486366"/>
                <a:gd name="connsiteY9" fmla="*/ 21975 h 513081"/>
                <a:gd name="connsiteX10" fmla="*/ 1035115 w 1486366"/>
                <a:gd name="connsiteY10" fmla="*/ 0 h 513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6366" h="513081">
                  <a:moveTo>
                    <a:pt x="1035115" y="0"/>
                  </a:moveTo>
                  <a:cubicBezTo>
                    <a:pt x="463437" y="0"/>
                    <a:pt x="0" y="125196"/>
                    <a:pt x="0" y="279632"/>
                  </a:cubicBezTo>
                  <a:cubicBezTo>
                    <a:pt x="0" y="376155"/>
                    <a:pt x="181030" y="461255"/>
                    <a:pt x="456372" y="511507"/>
                  </a:cubicBezTo>
                  <a:lnTo>
                    <a:pt x="467107" y="513081"/>
                  </a:lnTo>
                  <a:lnTo>
                    <a:pt x="480807" y="492841"/>
                  </a:lnTo>
                  <a:cubicBezTo>
                    <a:pt x="501562" y="472076"/>
                    <a:pt x="530144" y="459140"/>
                    <a:pt x="561447" y="459140"/>
                  </a:cubicBezTo>
                  <a:cubicBezTo>
                    <a:pt x="1051411" y="459140"/>
                    <a:pt x="1051411" y="459140"/>
                    <a:pt x="1051411" y="459140"/>
                  </a:cubicBezTo>
                  <a:cubicBezTo>
                    <a:pt x="1261007" y="459140"/>
                    <a:pt x="1437258" y="311103"/>
                    <a:pt x="1478046" y="111722"/>
                  </a:cubicBezTo>
                  <a:lnTo>
                    <a:pt x="1486366" y="29063"/>
                  </a:lnTo>
                  <a:lnTo>
                    <a:pt x="1438028" y="21975"/>
                  </a:lnTo>
                  <a:cubicBezTo>
                    <a:pt x="1314189" y="7825"/>
                    <a:pt x="1178035" y="0"/>
                    <a:pt x="1035115" y="0"/>
                  </a:cubicBezTo>
                  <a:close/>
                </a:path>
              </a:pathLst>
            </a:custGeom>
            <a:solidFill>
              <a:srgbClr val="F2F2F2"/>
            </a:solidFill>
            <a:ln>
              <a:noFill/>
            </a:ln>
          </p:spPr>
          <p:txBody>
            <a:bodyPr vert="horz" wrap="square" lIns="91440" tIns="45720" rIns="91440" bIns="45720" numCol="1" anchor="t" anchorCtr="0" compatLnSpc="1">
              <a:prstTxWarp prst="textNoShape">
                <a:avLst/>
              </a:prstTxWarp>
              <a:noAutofit/>
            </a:bodyPr>
            <a:lstStyle/>
            <a:p>
              <a:endParaRPr lang="en-IN" dirty="0">
                <a:highlight>
                  <a:srgbClr val="FFFF00"/>
                </a:highlight>
              </a:endParaRPr>
            </a:p>
          </p:txBody>
        </p:sp>
        <p:sp>
          <p:nvSpPr>
            <p:cNvPr id="35" name="Rectangle 63">
              <a:extLst>
                <a:ext uri="{FF2B5EF4-FFF2-40B4-BE49-F238E27FC236}">
                  <a16:creationId xmlns:a16="http://schemas.microsoft.com/office/drawing/2014/main" id="{D8E0BDDE-73E5-92C4-919F-58CEB8CE95C3}"/>
                </a:ext>
              </a:extLst>
            </p:cNvPr>
            <p:cNvSpPr/>
            <p:nvPr/>
          </p:nvSpPr>
          <p:spPr>
            <a:xfrm>
              <a:off x="2388527" y="632478"/>
              <a:ext cx="906897" cy="307777"/>
            </a:xfrm>
            <a:prstGeom prst="rect">
              <a:avLst/>
            </a:prstGeom>
          </p:spPr>
          <p:txBody>
            <a:bodyPr wrap="square" anchor="ctr">
              <a:spAutoFit/>
            </a:bodyPr>
            <a:lstStyle/>
            <a:p>
              <a:pPr lvl="0" algn="ctr">
                <a:defRPr/>
              </a:pPr>
              <a:r>
                <a:rPr lang="en-ZA" sz="1400" dirty="0">
                  <a:solidFill>
                    <a:schemeClr val="accent2"/>
                  </a:solidFill>
                  <a:latin typeface="Bebas Neue Bold" panose="020B0606020202050201" pitchFamily="34" charset="0"/>
                </a:rPr>
                <a:t>8.7 MILLIOM</a:t>
              </a:r>
            </a:p>
          </p:txBody>
        </p:sp>
        <p:sp>
          <p:nvSpPr>
            <p:cNvPr id="36" name="Rectangle 64">
              <a:extLst>
                <a:ext uri="{FF2B5EF4-FFF2-40B4-BE49-F238E27FC236}">
                  <a16:creationId xmlns:a16="http://schemas.microsoft.com/office/drawing/2014/main" id="{F10DD006-B822-85C9-4390-64F07378AA59}"/>
                </a:ext>
              </a:extLst>
            </p:cNvPr>
            <p:cNvSpPr/>
            <p:nvPr/>
          </p:nvSpPr>
          <p:spPr>
            <a:xfrm>
              <a:off x="863715" y="678644"/>
              <a:ext cx="875240" cy="215444"/>
            </a:xfrm>
            <a:prstGeom prst="rect">
              <a:avLst/>
            </a:prstGeom>
          </p:spPr>
          <p:txBody>
            <a:bodyPr wrap="none" lIns="0" tIns="0" rIns="0" bIns="0" anchor="ctr">
              <a:spAutoFit/>
            </a:bodyPr>
            <a:lstStyle/>
            <a:p>
              <a:pPr lvl="0" algn="r">
                <a:defRPr/>
              </a:pPr>
              <a:r>
                <a:rPr lang="en-ZA" sz="1400" kern="0" dirty="0">
                  <a:solidFill>
                    <a:schemeClr val="accent2"/>
                  </a:solidFill>
                  <a:latin typeface="Bebas Neue Bold" panose="020B0606020202050201" pitchFamily="34" charset="0"/>
                </a:rPr>
                <a:t>DOMESTIC TRIPS</a:t>
              </a:r>
            </a:p>
          </p:txBody>
        </p:sp>
        <p:grpSp>
          <p:nvGrpSpPr>
            <p:cNvPr id="37" name="Group 65">
              <a:extLst>
                <a:ext uri="{FF2B5EF4-FFF2-40B4-BE49-F238E27FC236}">
                  <a16:creationId xmlns:a16="http://schemas.microsoft.com/office/drawing/2014/main" id="{B0081455-A42A-1DE0-090B-073D8A0F9B4C}"/>
                </a:ext>
              </a:extLst>
            </p:cNvPr>
            <p:cNvGrpSpPr/>
            <p:nvPr/>
          </p:nvGrpSpPr>
          <p:grpSpPr>
            <a:xfrm>
              <a:off x="1928584" y="607312"/>
              <a:ext cx="358108" cy="358108"/>
              <a:chOff x="2339600" y="2859704"/>
              <a:chExt cx="639763" cy="639763"/>
            </a:xfrm>
          </p:grpSpPr>
          <p:sp>
            <p:nvSpPr>
              <p:cNvPr id="40" name="Oval 20">
                <a:extLst>
                  <a:ext uri="{FF2B5EF4-FFF2-40B4-BE49-F238E27FC236}">
                    <a16:creationId xmlns:a16="http://schemas.microsoft.com/office/drawing/2014/main" id="{61C7F1D6-6C80-C71A-5809-13744A363FE8}"/>
                  </a:ext>
                </a:extLst>
              </p:cNvPr>
              <p:cNvSpPr>
                <a:spLocks noChangeArrowheads="1"/>
              </p:cNvSpPr>
              <p:nvPr/>
            </p:nvSpPr>
            <p:spPr bwMode="auto">
              <a:xfrm flipH="1">
                <a:off x="2339600" y="2859704"/>
                <a:ext cx="639763" cy="639763"/>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grpSp>
            <p:nvGrpSpPr>
              <p:cNvPr id="41" name="Group 69">
                <a:extLst>
                  <a:ext uri="{FF2B5EF4-FFF2-40B4-BE49-F238E27FC236}">
                    <a16:creationId xmlns:a16="http://schemas.microsoft.com/office/drawing/2014/main" id="{F98250A5-5FEA-D5D3-1DF2-4F647C40D35D}"/>
                  </a:ext>
                </a:extLst>
              </p:cNvPr>
              <p:cNvGrpSpPr/>
              <p:nvPr/>
            </p:nvGrpSpPr>
            <p:grpSpPr>
              <a:xfrm>
                <a:off x="2457738" y="2961509"/>
                <a:ext cx="405045" cy="470631"/>
                <a:chOff x="10792113" y="2990084"/>
                <a:chExt cx="405045" cy="470631"/>
              </a:xfrm>
            </p:grpSpPr>
            <p:sp>
              <p:nvSpPr>
                <p:cNvPr id="42" name="Freeform 75">
                  <a:extLst>
                    <a:ext uri="{FF2B5EF4-FFF2-40B4-BE49-F238E27FC236}">
                      <a16:creationId xmlns:a16="http://schemas.microsoft.com/office/drawing/2014/main" id="{481815E3-567C-7FC4-493B-8020B3DAA2DF}"/>
                    </a:ext>
                  </a:extLst>
                </p:cNvPr>
                <p:cNvSpPr>
                  <a:spLocks/>
                </p:cNvSpPr>
                <p:nvPr/>
              </p:nvSpPr>
              <p:spPr bwMode="auto">
                <a:xfrm>
                  <a:off x="11136785" y="3270953"/>
                  <a:ext cx="412" cy="686"/>
                </a:xfrm>
                <a:custGeom>
                  <a:avLst/>
                  <a:gdLst>
                    <a:gd name="T0" fmla="*/ 0 w 2"/>
                    <a:gd name="T1" fmla="*/ 3 h 3"/>
                    <a:gd name="T2" fmla="*/ 0 w 2"/>
                    <a:gd name="T3" fmla="*/ 2 h 3"/>
                    <a:gd name="T4" fmla="*/ 0 w 2"/>
                    <a:gd name="T5" fmla="*/ 3 h 3"/>
                  </a:gdLst>
                  <a:ahLst/>
                  <a:cxnLst>
                    <a:cxn ang="0">
                      <a:pos x="T0" y="T1"/>
                    </a:cxn>
                    <a:cxn ang="0">
                      <a:pos x="T2" y="T3"/>
                    </a:cxn>
                    <a:cxn ang="0">
                      <a:pos x="T4" y="T5"/>
                    </a:cxn>
                  </a:cxnLst>
                  <a:rect l="0" t="0" r="r" b="b"/>
                  <a:pathLst>
                    <a:path w="2" h="3">
                      <a:moveTo>
                        <a:pt x="0" y="3"/>
                      </a:moveTo>
                      <a:cubicBezTo>
                        <a:pt x="0" y="3"/>
                        <a:pt x="0" y="2"/>
                        <a:pt x="0" y="2"/>
                      </a:cubicBezTo>
                      <a:cubicBezTo>
                        <a:pt x="2" y="0"/>
                        <a:pt x="0" y="3"/>
                        <a:pt x="0"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43" name="Freeform 76">
                  <a:extLst>
                    <a:ext uri="{FF2B5EF4-FFF2-40B4-BE49-F238E27FC236}">
                      <a16:creationId xmlns:a16="http://schemas.microsoft.com/office/drawing/2014/main" id="{76592E10-DC3D-293B-F3F7-D98FA03DFB66}"/>
                    </a:ext>
                  </a:extLst>
                </p:cNvPr>
                <p:cNvSpPr>
                  <a:spLocks/>
                </p:cNvSpPr>
                <p:nvPr/>
              </p:nvSpPr>
              <p:spPr bwMode="auto">
                <a:xfrm>
                  <a:off x="11136785" y="3177102"/>
                  <a:ext cx="137" cy="137"/>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0"/>
                        <a:pt x="1" y="1"/>
                        <a:pt x="1" y="1"/>
                      </a:cubicBezTo>
                      <a:cubicBezTo>
                        <a:pt x="1" y="1"/>
                        <a:pt x="1" y="0"/>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44" name="Freeform 77">
                  <a:extLst>
                    <a:ext uri="{FF2B5EF4-FFF2-40B4-BE49-F238E27FC236}">
                      <a16:creationId xmlns:a16="http://schemas.microsoft.com/office/drawing/2014/main" id="{92E16CEE-8E57-3100-A3E9-9FDC26382E43}"/>
                    </a:ext>
                  </a:extLst>
                </p:cNvPr>
                <p:cNvSpPr>
                  <a:spLocks/>
                </p:cNvSpPr>
                <p:nvPr/>
              </p:nvSpPr>
              <p:spPr bwMode="auto">
                <a:xfrm>
                  <a:off x="11139804" y="3041538"/>
                  <a:ext cx="686" cy="960"/>
                </a:xfrm>
                <a:custGeom>
                  <a:avLst/>
                  <a:gdLst>
                    <a:gd name="T0" fmla="*/ 1 w 3"/>
                    <a:gd name="T1" fmla="*/ 2 h 4"/>
                    <a:gd name="T2" fmla="*/ 1 w 3"/>
                    <a:gd name="T3" fmla="*/ 2 h 4"/>
                  </a:gdLst>
                  <a:ahLst/>
                  <a:cxnLst>
                    <a:cxn ang="0">
                      <a:pos x="T0" y="T1"/>
                    </a:cxn>
                    <a:cxn ang="0">
                      <a:pos x="T2" y="T3"/>
                    </a:cxn>
                  </a:cxnLst>
                  <a:rect l="0" t="0" r="r" b="b"/>
                  <a:pathLst>
                    <a:path w="3" h="4">
                      <a:moveTo>
                        <a:pt x="1" y="2"/>
                      </a:moveTo>
                      <a:cubicBezTo>
                        <a:pt x="3" y="0"/>
                        <a:pt x="0" y="4"/>
                        <a:pt x="1"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45" name="Freeform 78">
                  <a:extLst>
                    <a:ext uri="{FF2B5EF4-FFF2-40B4-BE49-F238E27FC236}">
                      <a16:creationId xmlns:a16="http://schemas.microsoft.com/office/drawing/2014/main" id="{E93C3435-6247-367E-E2B9-9BA39D21496D}"/>
                    </a:ext>
                  </a:extLst>
                </p:cNvPr>
                <p:cNvSpPr>
                  <a:spLocks/>
                </p:cNvSpPr>
                <p:nvPr/>
              </p:nvSpPr>
              <p:spPr bwMode="auto">
                <a:xfrm>
                  <a:off x="11033740" y="3349026"/>
                  <a:ext cx="274" cy="274"/>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0"/>
                        <a:pt x="0" y="0"/>
                        <a:pt x="0"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46" name="Freeform 79">
                  <a:extLst>
                    <a:ext uri="{FF2B5EF4-FFF2-40B4-BE49-F238E27FC236}">
                      <a16:creationId xmlns:a16="http://schemas.microsoft.com/office/drawing/2014/main" id="{A299FFEB-041D-1373-7775-F7D533CD3EAD}"/>
                    </a:ext>
                  </a:extLst>
                </p:cNvPr>
                <p:cNvSpPr>
                  <a:spLocks noEditPoints="1"/>
                </p:cNvSpPr>
                <p:nvPr/>
              </p:nvSpPr>
              <p:spPr bwMode="auto">
                <a:xfrm>
                  <a:off x="10932068" y="2990084"/>
                  <a:ext cx="265090" cy="469259"/>
                </a:xfrm>
                <a:custGeom>
                  <a:avLst/>
                  <a:gdLst>
                    <a:gd name="T0" fmla="*/ 1110 w 1128"/>
                    <a:gd name="T1" fmla="*/ 49 h 2005"/>
                    <a:gd name="T2" fmla="*/ 1038 w 1128"/>
                    <a:gd name="T3" fmla="*/ 92 h 2005"/>
                    <a:gd name="T4" fmla="*/ 1016 w 1128"/>
                    <a:gd name="T5" fmla="*/ 84 h 2005"/>
                    <a:gd name="T6" fmla="*/ 1055 w 1128"/>
                    <a:gd name="T7" fmla="*/ 61 h 2005"/>
                    <a:gd name="T8" fmla="*/ 1094 w 1128"/>
                    <a:gd name="T9" fmla="*/ 16 h 2005"/>
                    <a:gd name="T10" fmla="*/ 1085 w 1128"/>
                    <a:gd name="T11" fmla="*/ 2 h 2005"/>
                    <a:gd name="T12" fmla="*/ 810 w 1128"/>
                    <a:gd name="T13" fmla="*/ 158 h 2005"/>
                    <a:gd name="T14" fmla="*/ 608 w 1128"/>
                    <a:gd name="T15" fmla="*/ 562 h 2005"/>
                    <a:gd name="T16" fmla="*/ 654 w 1128"/>
                    <a:gd name="T17" fmla="*/ 792 h 2005"/>
                    <a:gd name="T18" fmla="*/ 704 w 1128"/>
                    <a:gd name="T19" fmla="*/ 923 h 2005"/>
                    <a:gd name="T20" fmla="*/ 690 w 1128"/>
                    <a:gd name="T21" fmla="*/ 1020 h 2005"/>
                    <a:gd name="T22" fmla="*/ 612 w 1128"/>
                    <a:gd name="T23" fmla="*/ 1093 h 2005"/>
                    <a:gd name="T24" fmla="*/ 393 w 1128"/>
                    <a:gd name="T25" fmla="*/ 1193 h 2005"/>
                    <a:gd name="T26" fmla="*/ 248 w 1128"/>
                    <a:gd name="T27" fmla="*/ 1503 h 2005"/>
                    <a:gd name="T28" fmla="*/ 403 w 1128"/>
                    <a:gd name="T29" fmla="*/ 1446 h 2005"/>
                    <a:gd name="T30" fmla="*/ 410 w 1128"/>
                    <a:gd name="T31" fmla="*/ 1451 h 2005"/>
                    <a:gd name="T32" fmla="*/ 443 w 1128"/>
                    <a:gd name="T33" fmla="*/ 1525 h 2005"/>
                    <a:gd name="T34" fmla="*/ 431 w 1128"/>
                    <a:gd name="T35" fmla="*/ 1535 h 2005"/>
                    <a:gd name="T36" fmla="*/ 431 w 1128"/>
                    <a:gd name="T37" fmla="*/ 1535 h 2005"/>
                    <a:gd name="T38" fmla="*/ 180 w 1128"/>
                    <a:gd name="T39" fmla="*/ 1634 h 2005"/>
                    <a:gd name="T40" fmla="*/ 81 w 1128"/>
                    <a:gd name="T41" fmla="*/ 1974 h 2005"/>
                    <a:gd name="T42" fmla="*/ 704 w 1128"/>
                    <a:gd name="T43" fmla="*/ 1651 h 2005"/>
                    <a:gd name="T44" fmla="*/ 1093 w 1128"/>
                    <a:gd name="T45" fmla="*/ 1112 h 2005"/>
                    <a:gd name="T46" fmla="*/ 1006 w 1128"/>
                    <a:gd name="T47" fmla="*/ 741 h 2005"/>
                    <a:gd name="T48" fmla="*/ 941 w 1128"/>
                    <a:gd name="T49" fmla="*/ 656 h 2005"/>
                    <a:gd name="T50" fmla="*/ 870 w 1128"/>
                    <a:gd name="T51" fmla="*/ 516 h 2005"/>
                    <a:gd name="T52" fmla="*/ 995 w 1128"/>
                    <a:gd name="T53" fmla="*/ 199 h 2005"/>
                    <a:gd name="T54" fmla="*/ 1122 w 1128"/>
                    <a:gd name="T55" fmla="*/ 87 h 2005"/>
                    <a:gd name="T56" fmla="*/ 873 w 1128"/>
                    <a:gd name="T57" fmla="*/ 1199 h 2005"/>
                    <a:gd name="T58" fmla="*/ 871 w 1128"/>
                    <a:gd name="T59" fmla="*/ 1203 h 2005"/>
                    <a:gd name="T60" fmla="*/ 613 w 1128"/>
                    <a:gd name="T61" fmla="*/ 1439 h 2005"/>
                    <a:gd name="T62" fmla="*/ 741 w 1128"/>
                    <a:gd name="T63" fmla="*/ 1245 h 2005"/>
                    <a:gd name="T64" fmla="*/ 814 w 1128"/>
                    <a:gd name="T65" fmla="*/ 1161 h 2005"/>
                    <a:gd name="T66" fmla="*/ 871 w 1128"/>
                    <a:gd name="T67" fmla="*/ 799 h 2005"/>
                    <a:gd name="T68" fmla="*/ 872 w 1128"/>
                    <a:gd name="T69" fmla="*/ 800 h 2005"/>
                    <a:gd name="T70" fmla="*/ 867 w 1128"/>
                    <a:gd name="T71" fmla="*/ 1004 h 2005"/>
                    <a:gd name="T72" fmla="*/ 792 w 1128"/>
                    <a:gd name="T73" fmla="*/ 769 h 2005"/>
                    <a:gd name="T74" fmla="*/ 782 w 1128"/>
                    <a:gd name="T75" fmla="*/ 690 h 2005"/>
                    <a:gd name="T76" fmla="*/ 804 w 1128"/>
                    <a:gd name="T77" fmla="*/ 684 h 2005"/>
                    <a:gd name="T78" fmla="*/ 871 w 1128"/>
                    <a:gd name="T79" fmla="*/ 799 h 2005"/>
                    <a:gd name="T80" fmla="*/ 793 w 1128"/>
                    <a:gd name="T81" fmla="*/ 359 h 2005"/>
                    <a:gd name="T82" fmla="*/ 720 w 1128"/>
                    <a:gd name="T83" fmla="*/ 511 h 2005"/>
                    <a:gd name="T84" fmla="*/ 843 w 1128"/>
                    <a:gd name="T85" fmla="*/ 228 h 2005"/>
                    <a:gd name="T86" fmla="*/ 869 w 1128"/>
                    <a:gd name="T87" fmla="*/ 200 h 2005"/>
                    <a:gd name="T88" fmla="*/ 888 w 1128"/>
                    <a:gd name="T89" fmla="*/ 219 h 2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28" h="2005">
                      <a:moveTo>
                        <a:pt x="1125" y="77"/>
                      </a:moveTo>
                      <a:cubicBezTo>
                        <a:pt x="1120" y="68"/>
                        <a:pt x="1115" y="58"/>
                        <a:pt x="1110" y="49"/>
                      </a:cubicBezTo>
                      <a:cubicBezTo>
                        <a:pt x="1094" y="57"/>
                        <a:pt x="1079" y="66"/>
                        <a:pt x="1064" y="75"/>
                      </a:cubicBezTo>
                      <a:cubicBezTo>
                        <a:pt x="1055" y="81"/>
                        <a:pt x="1046" y="86"/>
                        <a:pt x="1038" y="92"/>
                      </a:cubicBezTo>
                      <a:cubicBezTo>
                        <a:pt x="1027" y="100"/>
                        <a:pt x="1027" y="100"/>
                        <a:pt x="1027" y="100"/>
                      </a:cubicBezTo>
                      <a:cubicBezTo>
                        <a:pt x="1023" y="94"/>
                        <a:pt x="1020" y="89"/>
                        <a:pt x="1016" y="84"/>
                      </a:cubicBezTo>
                      <a:cubicBezTo>
                        <a:pt x="1028" y="77"/>
                        <a:pt x="1028" y="77"/>
                        <a:pt x="1028" y="77"/>
                      </a:cubicBezTo>
                      <a:cubicBezTo>
                        <a:pt x="1037" y="72"/>
                        <a:pt x="1046" y="66"/>
                        <a:pt x="1055" y="61"/>
                      </a:cubicBezTo>
                      <a:cubicBezTo>
                        <a:pt x="1071" y="52"/>
                        <a:pt x="1087" y="43"/>
                        <a:pt x="1104" y="35"/>
                      </a:cubicBezTo>
                      <a:cubicBezTo>
                        <a:pt x="1101" y="29"/>
                        <a:pt x="1098" y="22"/>
                        <a:pt x="1094" y="16"/>
                      </a:cubicBezTo>
                      <a:cubicBezTo>
                        <a:pt x="1093" y="12"/>
                        <a:pt x="1091" y="8"/>
                        <a:pt x="1089" y="4"/>
                      </a:cubicBezTo>
                      <a:cubicBezTo>
                        <a:pt x="1087" y="1"/>
                        <a:pt x="1088" y="0"/>
                        <a:pt x="1085" y="2"/>
                      </a:cubicBezTo>
                      <a:cubicBezTo>
                        <a:pt x="1056" y="12"/>
                        <a:pt x="1027" y="24"/>
                        <a:pt x="999" y="38"/>
                      </a:cubicBezTo>
                      <a:cubicBezTo>
                        <a:pt x="932" y="70"/>
                        <a:pt x="867" y="109"/>
                        <a:pt x="810" y="158"/>
                      </a:cubicBezTo>
                      <a:cubicBezTo>
                        <a:pt x="752" y="209"/>
                        <a:pt x="700" y="268"/>
                        <a:pt x="664" y="337"/>
                      </a:cubicBezTo>
                      <a:cubicBezTo>
                        <a:pt x="628" y="407"/>
                        <a:pt x="609" y="483"/>
                        <a:pt x="608" y="562"/>
                      </a:cubicBezTo>
                      <a:cubicBezTo>
                        <a:pt x="608" y="601"/>
                        <a:pt x="613" y="640"/>
                        <a:pt x="620" y="678"/>
                      </a:cubicBezTo>
                      <a:cubicBezTo>
                        <a:pt x="627" y="717"/>
                        <a:pt x="640" y="755"/>
                        <a:pt x="654" y="792"/>
                      </a:cubicBezTo>
                      <a:cubicBezTo>
                        <a:pt x="663" y="819"/>
                        <a:pt x="678" y="844"/>
                        <a:pt x="688" y="871"/>
                      </a:cubicBezTo>
                      <a:cubicBezTo>
                        <a:pt x="695" y="888"/>
                        <a:pt x="700" y="905"/>
                        <a:pt x="704" y="923"/>
                      </a:cubicBezTo>
                      <a:cubicBezTo>
                        <a:pt x="707" y="940"/>
                        <a:pt x="708" y="958"/>
                        <a:pt x="706" y="975"/>
                      </a:cubicBezTo>
                      <a:cubicBezTo>
                        <a:pt x="704" y="992"/>
                        <a:pt x="699" y="1006"/>
                        <a:pt x="690" y="1020"/>
                      </a:cubicBezTo>
                      <a:cubicBezTo>
                        <a:pt x="682" y="1035"/>
                        <a:pt x="668" y="1048"/>
                        <a:pt x="655" y="1060"/>
                      </a:cubicBezTo>
                      <a:cubicBezTo>
                        <a:pt x="642" y="1072"/>
                        <a:pt x="627" y="1083"/>
                        <a:pt x="612" y="1093"/>
                      </a:cubicBezTo>
                      <a:cubicBezTo>
                        <a:pt x="547" y="1137"/>
                        <a:pt x="474" y="1167"/>
                        <a:pt x="400" y="1191"/>
                      </a:cubicBezTo>
                      <a:cubicBezTo>
                        <a:pt x="398" y="1192"/>
                        <a:pt x="396" y="1192"/>
                        <a:pt x="393" y="1193"/>
                      </a:cubicBezTo>
                      <a:cubicBezTo>
                        <a:pt x="242" y="1505"/>
                        <a:pt x="242" y="1505"/>
                        <a:pt x="242" y="1505"/>
                      </a:cubicBezTo>
                      <a:cubicBezTo>
                        <a:pt x="244" y="1504"/>
                        <a:pt x="246" y="1503"/>
                        <a:pt x="248" y="1503"/>
                      </a:cubicBezTo>
                      <a:cubicBezTo>
                        <a:pt x="285" y="1491"/>
                        <a:pt x="321" y="1478"/>
                        <a:pt x="357" y="1464"/>
                      </a:cubicBezTo>
                      <a:cubicBezTo>
                        <a:pt x="372" y="1458"/>
                        <a:pt x="387" y="1452"/>
                        <a:pt x="403" y="1446"/>
                      </a:cubicBezTo>
                      <a:cubicBezTo>
                        <a:pt x="404" y="1445"/>
                        <a:pt x="407" y="1444"/>
                        <a:pt x="407" y="1444"/>
                      </a:cubicBezTo>
                      <a:cubicBezTo>
                        <a:pt x="407" y="1444"/>
                        <a:pt x="409" y="1449"/>
                        <a:pt x="410" y="1451"/>
                      </a:cubicBezTo>
                      <a:cubicBezTo>
                        <a:pt x="418" y="1469"/>
                        <a:pt x="425" y="1486"/>
                        <a:pt x="433" y="1504"/>
                      </a:cubicBezTo>
                      <a:cubicBezTo>
                        <a:pt x="436" y="1511"/>
                        <a:pt x="439" y="1518"/>
                        <a:pt x="443" y="1525"/>
                      </a:cubicBezTo>
                      <a:cubicBezTo>
                        <a:pt x="443" y="1527"/>
                        <a:pt x="444" y="1528"/>
                        <a:pt x="444" y="1529"/>
                      </a:cubicBezTo>
                      <a:cubicBezTo>
                        <a:pt x="444" y="1529"/>
                        <a:pt x="433" y="1534"/>
                        <a:pt x="431" y="1535"/>
                      </a:cubicBezTo>
                      <a:cubicBezTo>
                        <a:pt x="432" y="1535"/>
                        <a:pt x="432" y="1535"/>
                        <a:pt x="433" y="1535"/>
                      </a:cubicBezTo>
                      <a:cubicBezTo>
                        <a:pt x="432" y="1535"/>
                        <a:pt x="432" y="1535"/>
                        <a:pt x="431" y="1535"/>
                      </a:cubicBezTo>
                      <a:cubicBezTo>
                        <a:pt x="371" y="1563"/>
                        <a:pt x="309" y="1588"/>
                        <a:pt x="247" y="1610"/>
                      </a:cubicBezTo>
                      <a:cubicBezTo>
                        <a:pt x="225" y="1618"/>
                        <a:pt x="202" y="1626"/>
                        <a:pt x="180" y="1634"/>
                      </a:cubicBezTo>
                      <a:cubicBezTo>
                        <a:pt x="0" y="2005"/>
                        <a:pt x="0" y="2005"/>
                        <a:pt x="0" y="2005"/>
                      </a:cubicBezTo>
                      <a:cubicBezTo>
                        <a:pt x="27" y="1995"/>
                        <a:pt x="54" y="1985"/>
                        <a:pt x="81" y="1974"/>
                      </a:cubicBezTo>
                      <a:cubicBezTo>
                        <a:pt x="153" y="1946"/>
                        <a:pt x="225" y="1916"/>
                        <a:pt x="295" y="1884"/>
                      </a:cubicBezTo>
                      <a:cubicBezTo>
                        <a:pt x="437" y="1818"/>
                        <a:pt x="576" y="1743"/>
                        <a:pt x="704" y="1651"/>
                      </a:cubicBezTo>
                      <a:cubicBezTo>
                        <a:pt x="826" y="1563"/>
                        <a:pt x="941" y="1458"/>
                        <a:pt x="1017" y="1327"/>
                      </a:cubicBezTo>
                      <a:cubicBezTo>
                        <a:pt x="1055" y="1261"/>
                        <a:pt x="1083" y="1187"/>
                        <a:pt x="1093" y="1112"/>
                      </a:cubicBezTo>
                      <a:cubicBezTo>
                        <a:pt x="1104" y="1034"/>
                        <a:pt x="1097" y="955"/>
                        <a:pt x="1073" y="881"/>
                      </a:cubicBezTo>
                      <a:cubicBezTo>
                        <a:pt x="1057" y="832"/>
                        <a:pt x="1034" y="784"/>
                        <a:pt x="1006" y="741"/>
                      </a:cubicBezTo>
                      <a:cubicBezTo>
                        <a:pt x="993" y="722"/>
                        <a:pt x="980" y="704"/>
                        <a:pt x="966" y="686"/>
                      </a:cubicBezTo>
                      <a:cubicBezTo>
                        <a:pt x="958" y="675"/>
                        <a:pt x="949" y="665"/>
                        <a:pt x="941" y="656"/>
                      </a:cubicBezTo>
                      <a:cubicBezTo>
                        <a:pt x="928" y="641"/>
                        <a:pt x="917" y="624"/>
                        <a:pt x="907" y="608"/>
                      </a:cubicBezTo>
                      <a:cubicBezTo>
                        <a:pt x="889" y="580"/>
                        <a:pt x="876" y="548"/>
                        <a:pt x="870" y="516"/>
                      </a:cubicBezTo>
                      <a:cubicBezTo>
                        <a:pt x="862" y="476"/>
                        <a:pt x="865" y="436"/>
                        <a:pt x="875" y="397"/>
                      </a:cubicBezTo>
                      <a:cubicBezTo>
                        <a:pt x="895" y="322"/>
                        <a:pt x="943" y="255"/>
                        <a:pt x="995" y="199"/>
                      </a:cubicBezTo>
                      <a:cubicBezTo>
                        <a:pt x="1027" y="164"/>
                        <a:pt x="1062" y="133"/>
                        <a:pt x="1099" y="104"/>
                      </a:cubicBezTo>
                      <a:cubicBezTo>
                        <a:pt x="1107" y="98"/>
                        <a:pt x="1114" y="92"/>
                        <a:pt x="1122" y="87"/>
                      </a:cubicBezTo>
                      <a:cubicBezTo>
                        <a:pt x="1128" y="83"/>
                        <a:pt x="1128" y="84"/>
                        <a:pt x="1125" y="77"/>
                      </a:cubicBezTo>
                      <a:close/>
                      <a:moveTo>
                        <a:pt x="873" y="1199"/>
                      </a:moveTo>
                      <a:cubicBezTo>
                        <a:pt x="873" y="1199"/>
                        <a:pt x="873" y="1200"/>
                        <a:pt x="871" y="1202"/>
                      </a:cubicBezTo>
                      <a:cubicBezTo>
                        <a:pt x="871" y="1203"/>
                        <a:pt x="871" y="1203"/>
                        <a:pt x="871" y="1203"/>
                      </a:cubicBezTo>
                      <a:cubicBezTo>
                        <a:pt x="838" y="1254"/>
                        <a:pt x="798" y="1298"/>
                        <a:pt x="752" y="1339"/>
                      </a:cubicBezTo>
                      <a:cubicBezTo>
                        <a:pt x="709" y="1376"/>
                        <a:pt x="661" y="1409"/>
                        <a:pt x="613" y="1439"/>
                      </a:cubicBezTo>
                      <a:cubicBezTo>
                        <a:pt x="598" y="1415"/>
                        <a:pt x="584" y="1391"/>
                        <a:pt x="570" y="1366"/>
                      </a:cubicBezTo>
                      <a:cubicBezTo>
                        <a:pt x="631" y="1331"/>
                        <a:pt x="690" y="1293"/>
                        <a:pt x="741" y="1245"/>
                      </a:cubicBezTo>
                      <a:cubicBezTo>
                        <a:pt x="767" y="1221"/>
                        <a:pt x="789" y="1195"/>
                        <a:pt x="809" y="1167"/>
                      </a:cubicBezTo>
                      <a:cubicBezTo>
                        <a:pt x="814" y="1161"/>
                        <a:pt x="814" y="1161"/>
                        <a:pt x="814" y="1161"/>
                      </a:cubicBezTo>
                      <a:cubicBezTo>
                        <a:pt x="873" y="1199"/>
                        <a:pt x="873" y="1199"/>
                        <a:pt x="873" y="1199"/>
                      </a:cubicBezTo>
                      <a:moveTo>
                        <a:pt x="871" y="799"/>
                      </a:moveTo>
                      <a:cubicBezTo>
                        <a:pt x="871" y="798"/>
                        <a:pt x="870" y="797"/>
                        <a:pt x="871" y="799"/>
                      </a:cubicBezTo>
                      <a:cubicBezTo>
                        <a:pt x="872" y="801"/>
                        <a:pt x="872" y="801"/>
                        <a:pt x="872" y="800"/>
                      </a:cubicBezTo>
                      <a:cubicBezTo>
                        <a:pt x="907" y="863"/>
                        <a:pt x="930" y="933"/>
                        <a:pt x="930" y="1005"/>
                      </a:cubicBezTo>
                      <a:cubicBezTo>
                        <a:pt x="909" y="1005"/>
                        <a:pt x="888" y="1004"/>
                        <a:pt x="867" y="1004"/>
                      </a:cubicBezTo>
                      <a:cubicBezTo>
                        <a:pt x="870" y="950"/>
                        <a:pt x="856" y="897"/>
                        <a:pt x="834" y="848"/>
                      </a:cubicBezTo>
                      <a:cubicBezTo>
                        <a:pt x="822" y="820"/>
                        <a:pt x="807" y="795"/>
                        <a:pt x="792" y="769"/>
                      </a:cubicBezTo>
                      <a:cubicBezTo>
                        <a:pt x="780" y="747"/>
                        <a:pt x="769" y="724"/>
                        <a:pt x="758" y="701"/>
                      </a:cubicBezTo>
                      <a:cubicBezTo>
                        <a:pt x="766" y="698"/>
                        <a:pt x="774" y="694"/>
                        <a:pt x="782" y="690"/>
                      </a:cubicBezTo>
                      <a:cubicBezTo>
                        <a:pt x="788" y="688"/>
                        <a:pt x="802" y="681"/>
                        <a:pt x="802" y="681"/>
                      </a:cubicBezTo>
                      <a:cubicBezTo>
                        <a:pt x="804" y="684"/>
                        <a:pt x="804" y="684"/>
                        <a:pt x="804" y="684"/>
                      </a:cubicBezTo>
                      <a:cubicBezTo>
                        <a:pt x="813" y="703"/>
                        <a:pt x="823" y="721"/>
                        <a:pt x="834" y="739"/>
                      </a:cubicBezTo>
                      <a:cubicBezTo>
                        <a:pt x="847" y="758"/>
                        <a:pt x="860" y="778"/>
                        <a:pt x="871" y="799"/>
                      </a:cubicBezTo>
                      <a:close/>
                      <a:moveTo>
                        <a:pt x="885" y="222"/>
                      </a:moveTo>
                      <a:cubicBezTo>
                        <a:pt x="849" y="264"/>
                        <a:pt x="816" y="308"/>
                        <a:pt x="793" y="359"/>
                      </a:cubicBezTo>
                      <a:cubicBezTo>
                        <a:pt x="772" y="407"/>
                        <a:pt x="760" y="459"/>
                        <a:pt x="761" y="512"/>
                      </a:cubicBezTo>
                      <a:cubicBezTo>
                        <a:pt x="747" y="511"/>
                        <a:pt x="734" y="511"/>
                        <a:pt x="720" y="511"/>
                      </a:cubicBezTo>
                      <a:cubicBezTo>
                        <a:pt x="722" y="441"/>
                        <a:pt x="744" y="373"/>
                        <a:pt x="780" y="314"/>
                      </a:cubicBezTo>
                      <a:cubicBezTo>
                        <a:pt x="798" y="283"/>
                        <a:pt x="819" y="255"/>
                        <a:pt x="843" y="228"/>
                      </a:cubicBezTo>
                      <a:cubicBezTo>
                        <a:pt x="848" y="222"/>
                        <a:pt x="854" y="216"/>
                        <a:pt x="860" y="210"/>
                      </a:cubicBezTo>
                      <a:cubicBezTo>
                        <a:pt x="862" y="207"/>
                        <a:pt x="869" y="200"/>
                        <a:pt x="869" y="200"/>
                      </a:cubicBezTo>
                      <a:cubicBezTo>
                        <a:pt x="869" y="200"/>
                        <a:pt x="882" y="213"/>
                        <a:pt x="888" y="219"/>
                      </a:cubicBezTo>
                      <a:cubicBezTo>
                        <a:pt x="888" y="219"/>
                        <a:pt x="888" y="219"/>
                        <a:pt x="888" y="219"/>
                      </a:cubicBezTo>
                      <a:cubicBezTo>
                        <a:pt x="887" y="220"/>
                        <a:pt x="886" y="221"/>
                        <a:pt x="885" y="22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47" name="Freeform 80">
                  <a:extLst>
                    <a:ext uri="{FF2B5EF4-FFF2-40B4-BE49-F238E27FC236}">
                      <a16:creationId xmlns:a16="http://schemas.microsoft.com/office/drawing/2014/main" id="{BC9946C0-6FB9-056E-CAE6-521C26697117}"/>
                    </a:ext>
                  </a:extLst>
                </p:cNvPr>
                <p:cNvSpPr>
                  <a:spLocks noEditPoints="1"/>
                </p:cNvSpPr>
                <p:nvPr/>
              </p:nvSpPr>
              <p:spPr bwMode="auto">
                <a:xfrm>
                  <a:off x="10792113" y="3067608"/>
                  <a:ext cx="239981" cy="393107"/>
                </a:xfrm>
                <a:custGeom>
                  <a:avLst/>
                  <a:gdLst>
                    <a:gd name="T0" fmla="*/ 1021 w 1021"/>
                    <a:gd name="T1" fmla="*/ 511 h 1680"/>
                    <a:gd name="T2" fmla="*/ 511 w 1021"/>
                    <a:gd name="T3" fmla="*/ 0 h 1680"/>
                    <a:gd name="T4" fmla="*/ 0 w 1021"/>
                    <a:gd name="T5" fmla="*/ 511 h 1680"/>
                    <a:gd name="T6" fmla="*/ 55 w 1021"/>
                    <a:gd name="T7" fmla="*/ 740 h 1680"/>
                    <a:gd name="T8" fmla="*/ 511 w 1021"/>
                    <a:gd name="T9" fmla="*/ 1680 h 1680"/>
                    <a:gd name="T10" fmla="*/ 966 w 1021"/>
                    <a:gd name="T11" fmla="*/ 740 h 1680"/>
                    <a:gd name="T12" fmla="*/ 1021 w 1021"/>
                    <a:gd name="T13" fmla="*/ 511 h 1680"/>
                    <a:gd name="T14" fmla="*/ 511 w 1021"/>
                    <a:gd name="T15" fmla="*/ 793 h 1680"/>
                    <a:gd name="T16" fmla="*/ 228 w 1021"/>
                    <a:gd name="T17" fmla="*/ 511 h 1680"/>
                    <a:gd name="T18" fmla="*/ 511 w 1021"/>
                    <a:gd name="T19" fmla="*/ 228 h 1680"/>
                    <a:gd name="T20" fmla="*/ 793 w 1021"/>
                    <a:gd name="T21" fmla="*/ 511 h 1680"/>
                    <a:gd name="T22" fmla="*/ 511 w 1021"/>
                    <a:gd name="T23" fmla="*/ 793 h 1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1" h="1680">
                      <a:moveTo>
                        <a:pt x="1021" y="511"/>
                      </a:moveTo>
                      <a:cubicBezTo>
                        <a:pt x="1021" y="229"/>
                        <a:pt x="792" y="0"/>
                        <a:pt x="511" y="0"/>
                      </a:cubicBezTo>
                      <a:cubicBezTo>
                        <a:pt x="229" y="0"/>
                        <a:pt x="0" y="229"/>
                        <a:pt x="0" y="511"/>
                      </a:cubicBezTo>
                      <a:cubicBezTo>
                        <a:pt x="0" y="593"/>
                        <a:pt x="20" y="671"/>
                        <a:pt x="55" y="740"/>
                      </a:cubicBezTo>
                      <a:cubicBezTo>
                        <a:pt x="511" y="1680"/>
                        <a:pt x="511" y="1680"/>
                        <a:pt x="511" y="1680"/>
                      </a:cubicBezTo>
                      <a:cubicBezTo>
                        <a:pt x="966" y="740"/>
                        <a:pt x="966" y="740"/>
                        <a:pt x="966" y="740"/>
                      </a:cubicBezTo>
                      <a:cubicBezTo>
                        <a:pt x="1001" y="671"/>
                        <a:pt x="1021" y="593"/>
                        <a:pt x="1021" y="511"/>
                      </a:cubicBezTo>
                      <a:close/>
                      <a:moveTo>
                        <a:pt x="511" y="793"/>
                      </a:moveTo>
                      <a:cubicBezTo>
                        <a:pt x="355" y="793"/>
                        <a:pt x="228" y="666"/>
                        <a:pt x="228" y="511"/>
                      </a:cubicBezTo>
                      <a:cubicBezTo>
                        <a:pt x="228" y="355"/>
                        <a:pt x="355" y="228"/>
                        <a:pt x="511" y="228"/>
                      </a:cubicBezTo>
                      <a:cubicBezTo>
                        <a:pt x="666" y="228"/>
                        <a:pt x="793" y="355"/>
                        <a:pt x="793" y="511"/>
                      </a:cubicBezTo>
                      <a:cubicBezTo>
                        <a:pt x="793" y="666"/>
                        <a:pt x="666" y="793"/>
                        <a:pt x="511" y="79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grpSp>
        </p:grpSp>
        <p:sp>
          <p:nvSpPr>
            <p:cNvPr id="38" name="Rectangle 66">
              <a:extLst>
                <a:ext uri="{FF2B5EF4-FFF2-40B4-BE49-F238E27FC236}">
                  <a16:creationId xmlns:a16="http://schemas.microsoft.com/office/drawing/2014/main" id="{178616CD-5367-A906-0BBB-1081797D4C0C}"/>
                </a:ext>
              </a:extLst>
            </p:cNvPr>
            <p:cNvSpPr/>
            <p:nvPr/>
          </p:nvSpPr>
          <p:spPr>
            <a:xfrm>
              <a:off x="3418244" y="620096"/>
              <a:ext cx="612668" cy="307777"/>
            </a:xfrm>
            <a:prstGeom prst="rect">
              <a:avLst/>
            </a:prstGeom>
          </p:spPr>
          <p:txBody>
            <a:bodyPr wrap="none" anchor="ctr">
              <a:spAutoFit/>
            </a:bodyPr>
            <a:lstStyle/>
            <a:p>
              <a:pPr algn="ctr"/>
              <a:r>
                <a:rPr lang="en-IN" sz="1400" dirty="0">
                  <a:solidFill>
                    <a:schemeClr val="accent2"/>
                  </a:solidFill>
                  <a:latin typeface="Bebas Neue Bold" panose="020B0606020202050201" pitchFamily="34" charset="0"/>
                </a:rPr>
                <a:t>+80.8%</a:t>
              </a:r>
            </a:p>
          </p:txBody>
        </p:sp>
        <p:sp>
          <p:nvSpPr>
            <p:cNvPr id="39" name="Isosceles Triangle 67">
              <a:extLst>
                <a:ext uri="{FF2B5EF4-FFF2-40B4-BE49-F238E27FC236}">
                  <a16:creationId xmlns:a16="http://schemas.microsoft.com/office/drawing/2014/main" id="{FED486C3-6ADA-9705-1413-FC1420956644}"/>
                </a:ext>
              </a:extLst>
            </p:cNvPr>
            <p:cNvSpPr/>
            <p:nvPr/>
          </p:nvSpPr>
          <p:spPr>
            <a:xfrm flipH="1">
              <a:off x="4014065" y="734384"/>
              <a:ext cx="82800" cy="79200"/>
            </a:xfrm>
            <a:prstGeom prst="triangl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solidFill>
                  <a:srgbClr val="C00000"/>
                </a:solidFill>
                <a:highlight>
                  <a:srgbClr val="FFFF00"/>
                </a:highlight>
              </a:endParaRPr>
            </a:p>
          </p:txBody>
        </p:sp>
      </p:grpSp>
      <p:sp>
        <p:nvSpPr>
          <p:cNvPr id="6" name="TextBox 76">
            <a:extLst>
              <a:ext uri="{FF2B5EF4-FFF2-40B4-BE49-F238E27FC236}">
                <a16:creationId xmlns:a16="http://schemas.microsoft.com/office/drawing/2014/main" id="{D5BA4C1D-AD88-BDE6-0100-77C4D8016427}"/>
              </a:ext>
            </a:extLst>
          </p:cNvPr>
          <p:cNvSpPr txBox="1"/>
          <p:nvPr/>
        </p:nvSpPr>
        <p:spPr>
          <a:xfrm>
            <a:off x="2257837" y="9585227"/>
            <a:ext cx="3196388"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1804220521"/>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תמונה 4">
            <a:extLst>
              <a:ext uri="{FF2B5EF4-FFF2-40B4-BE49-F238E27FC236}">
                <a16:creationId xmlns:a16="http://schemas.microsoft.com/office/drawing/2014/main" id="{5221AE36-C9A0-29E2-D6A9-94D802376366}"/>
              </a:ext>
            </a:extLst>
          </p:cNvPr>
          <p:cNvPicPr>
            <a:picLocks noChangeAspect="1"/>
          </p:cNvPicPr>
          <p:nvPr/>
        </p:nvPicPr>
        <p:blipFill>
          <a:blip r:embed="rId2"/>
          <a:stretch>
            <a:fillRect/>
          </a:stretch>
        </p:blipFill>
        <p:spPr>
          <a:xfrm>
            <a:off x="766730" y="5853100"/>
            <a:ext cx="5400000" cy="3530498"/>
          </a:xfrm>
          <a:prstGeom prst="rect">
            <a:avLst/>
          </a:prstGeom>
        </p:spPr>
      </p:pic>
      <p:sp>
        <p:nvSpPr>
          <p:cNvPr id="3" name="TextBox 862">
            <a:extLst>
              <a:ext uri="{FF2B5EF4-FFF2-40B4-BE49-F238E27FC236}">
                <a16:creationId xmlns:a16="http://schemas.microsoft.com/office/drawing/2014/main" id="{4A750DDB-CBB3-4D39-BC0F-D300895F0DC9}"/>
              </a:ext>
            </a:extLst>
          </p:cNvPr>
          <p:cNvSpPr txBox="1"/>
          <p:nvPr/>
        </p:nvSpPr>
        <p:spPr>
          <a:xfrm>
            <a:off x="714150" y="1262589"/>
            <a:ext cx="5505160" cy="1035115"/>
          </a:xfrm>
          <a:prstGeom prst="rect">
            <a:avLst/>
          </a:prstGeom>
          <a:noFill/>
        </p:spPr>
        <p:txBody>
          <a:bodyPr/>
          <a:lstStyle>
            <a:defPPr>
              <a:defRPr lang="en-US"/>
            </a:defPPr>
            <a:lvl1pPr lvl="0" indent="0" algn="just" defTabSz="914400" eaLnBrk="0" fontAlgn="base" hangingPunct="0">
              <a:spcBef>
                <a:spcPct val="0"/>
              </a:spcBef>
              <a:spcAft>
                <a:spcPct val="0"/>
              </a:spcAft>
              <a:buClr>
                <a:prstClr val="black"/>
              </a:buClr>
              <a:buSzPct val="65000"/>
              <a:buFont typeface="Arial" panose="020B0604020202020204" pitchFamily="34" charset="0"/>
              <a:buNone/>
              <a:defRPr sz="1000" b="0">
                <a:solidFill>
                  <a:srgbClr val="404040"/>
                </a:solidFill>
                <a:effectLst/>
                <a:highlight>
                  <a:srgbClr val="FFFF00"/>
                </a:highlight>
                <a:latin typeface="Trebuchet MS" panose="020B0603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r>
              <a:rPr lang="en-US" dirty="0">
                <a:highlight>
                  <a:srgbClr val="FFFFFF"/>
                </a:highlight>
              </a:rPr>
              <a:t>Domestic spend has grown greatly this quarter and has almost doubled its Q1 2019’s levels (+187.3%), amounting to a total of ZAR 23.5 billion. This outshines the spend growth experienced in Q3-Q4 2022 (+73.8% &amp; +101.4% vs. Q3 &amp; Q4 2019) and has been brought on by the tremendous growth in trips this quarter (+80.8% over Q1 2019). However, this growth doesn’t represent an all-time high as was the case in Q3-Q4 2022. The average spend for Q1 is ZAR 2,693, growing by +59.3% vs. Q1 2019, and </a:t>
            </a:r>
            <a:r>
              <a:rPr lang="en-US" i="1" dirty="0">
                <a:highlight>
                  <a:srgbClr val="FFFFFF"/>
                </a:highlight>
              </a:rPr>
              <a:t>declining from Q1 2022’s high (ZAR 3,050).</a:t>
            </a:r>
          </a:p>
        </p:txBody>
      </p:sp>
      <p:grpSp>
        <p:nvGrpSpPr>
          <p:cNvPr id="46" name="קבוצה 45">
            <a:extLst>
              <a:ext uri="{FF2B5EF4-FFF2-40B4-BE49-F238E27FC236}">
                <a16:creationId xmlns:a16="http://schemas.microsoft.com/office/drawing/2014/main" id="{9FD4D6C6-CD41-5AB3-33B6-3BCBD0CBB450}"/>
              </a:ext>
            </a:extLst>
          </p:cNvPr>
          <p:cNvGrpSpPr/>
          <p:nvPr/>
        </p:nvGrpSpPr>
        <p:grpSpPr>
          <a:xfrm>
            <a:off x="582312" y="563487"/>
            <a:ext cx="3781360" cy="493989"/>
            <a:chOff x="582312" y="563487"/>
            <a:chExt cx="3781360" cy="493989"/>
          </a:xfrm>
        </p:grpSpPr>
        <p:sp>
          <p:nvSpPr>
            <p:cNvPr id="47" name="Rectangle 62">
              <a:extLst>
                <a:ext uri="{FF2B5EF4-FFF2-40B4-BE49-F238E27FC236}">
                  <a16:creationId xmlns:a16="http://schemas.microsoft.com/office/drawing/2014/main" id="{401A0BE2-F692-85F3-52EE-144ED950321E}"/>
                </a:ext>
              </a:extLst>
            </p:cNvPr>
            <p:cNvSpPr/>
            <p:nvPr/>
          </p:nvSpPr>
          <p:spPr>
            <a:xfrm>
              <a:off x="3386417" y="586513"/>
              <a:ext cx="797014" cy="400110"/>
            </a:xfrm>
            <a:prstGeom prst="rect">
              <a:avLst/>
            </a:prstGeom>
          </p:spPr>
          <p:txBody>
            <a:bodyPr wrap="none" anchor="ctr">
              <a:spAutoFit/>
            </a:bodyPr>
            <a:lstStyle/>
            <a:p>
              <a:pPr algn="ctr"/>
              <a:r>
                <a:rPr lang="en-IN" sz="2000" dirty="0">
                  <a:solidFill>
                    <a:srgbClr val="FFC000"/>
                  </a:solidFill>
                  <a:highlight>
                    <a:srgbClr val="FFFF00"/>
                  </a:highlight>
                  <a:latin typeface="Bebas Neue Bold" panose="020B0606020202050201" pitchFamily="34" charset="0"/>
                </a:rPr>
                <a:t>+66.3%</a:t>
              </a:r>
            </a:p>
          </p:txBody>
        </p:sp>
        <p:sp>
          <p:nvSpPr>
            <p:cNvPr id="48" name="Rectangle 63">
              <a:extLst>
                <a:ext uri="{FF2B5EF4-FFF2-40B4-BE49-F238E27FC236}">
                  <a16:creationId xmlns:a16="http://schemas.microsoft.com/office/drawing/2014/main" id="{85A2AFC1-97FA-D5AB-D773-7AF3FAB4CE32}"/>
                </a:ext>
              </a:extLst>
            </p:cNvPr>
            <p:cNvSpPr/>
            <p:nvPr/>
          </p:nvSpPr>
          <p:spPr>
            <a:xfrm>
              <a:off x="842089" y="691783"/>
              <a:ext cx="921726" cy="215444"/>
            </a:xfrm>
            <a:prstGeom prst="rect">
              <a:avLst/>
            </a:prstGeom>
          </p:spPr>
          <p:txBody>
            <a:bodyPr wrap="none" lIns="0" tIns="0" rIns="0" bIns="0" anchor="ctr">
              <a:spAutoFit/>
            </a:bodyPr>
            <a:lstStyle/>
            <a:p>
              <a:pPr lvl="0" algn="r">
                <a:defRPr/>
              </a:pPr>
              <a:r>
                <a:rPr lang="en-ZA" sz="1400" dirty="0">
                  <a:solidFill>
                    <a:srgbClr val="FFC000"/>
                  </a:solidFill>
                  <a:latin typeface="Bebas Neue Bold" panose="020B0606020202050201" pitchFamily="34" charset="0"/>
                </a:rPr>
                <a:t>DOMESTIC SPEND</a:t>
              </a:r>
            </a:p>
          </p:txBody>
        </p:sp>
        <p:sp>
          <p:nvSpPr>
            <p:cNvPr id="49" name="Freeform: Shape 80">
              <a:extLst>
                <a:ext uri="{FF2B5EF4-FFF2-40B4-BE49-F238E27FC236}">
                  <a16:creationId xmlns:a16="http://schemas.microsoft.com/office/drawing/2014/main" id="{E8DDE6A6-9178-BC20-BE59-8740DF5B580D}"/>
                </a:ext>
              </a:extLst>
            </p:cNvPr>
            <p:cNvSpPr/>
            <p:nvPr/>
          </p:nvSpPr>
          <p:spPr>
            <a:xfrm>
              <a:off x="582312" y="563487"/>
              <a:ext cx="1739827" cy="79399"/>
            </a:xfrm>
            <a:custGeom>
              <a:avLst/>
              <a:gdLst>
                <a:gd name="connsiteX0" fmla="*/ 152524 w 1739827"/>
                <a:gd name="connsiteY0" fmla="*/ 14 h 79399"/>
                <a:gd name="connsiteX1" fmla="*/ 182739 w 1739827"/>
                <a:gd name="connsiteY1" fmla="*/ 551 h 79399"/>
                <a:gd name="connsiteX2" fmla="*/ 1739827 w 1739827"/>
                <a:gd name="connsiteY2" fmla="*/ 551 h 79399"/>
                <a:gd name="connsiteX3" fmla="*/ 1201997 w 1739827"/>
                <a:gd name="connsiteY3" fmla="*/ 79399 h 79399"/>
                <a:gd name="connsiteX4" fmla="*/ 0 w 1739827"/>
                <a:gd name="connsiteY4" fmla="*/ 78021 h 79399"/>
                <a:gd name="connsiteX5" fmla="*/ 0 w 1739827"/>
                <a:gd name="connsiteY5" fmla="*/ 43478 h 79399"/>
                <a:gd name="connsiteX6" fmla="*/ 122308 w 1739827"/>
                <a:gd name="connsiteY6" fmla="*/ 551 h 79399"/>
                <a:gd name="connsiteX7" fmla="*/ 152524 w 1739827"/>
                <a:gd name="connsiteY7" fmla="*/ 14 h 79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9827" h="79399">
                  <a:moveTo>
                    <a:pt x="152524" y="14"/>
                  </a:moveTo>
                  <a:cubicBezTo>
                    <a:pt x="163938" y="73"/>
                    <a:pt x="175353" y="312"/>
                    <a:pt x="182739" y="551"/>
                  </a:cubicBezTo>
                  <a:lnTo>
                    <a:pt x="1739827" y="551"/>
                  </a:lnTo>
                  <a:lnTo>
                    <a:pt x="1201997" y="79399"/>
                  </a:lnTo>
                  <a:lnTo>
                    <a:pt x="0" y="78021"/>
                  </a:lnTo>
                  <a:lnTo>
                    <a:pt x="0" y="43478"/>
                  </a:lnTo>
                  <a:lnTo>
                    <a:pt x="122308" y="551"/>
                  </a:lnTo>
                  <a:cubicBezTo>
                    <a:pt x="129694" y="74"/>
                    <a:pt x="141109" y="-46"/>
                    <a:pt x="152524" y="14"/>
                  </a:cubicBezTo>
                  <a:close/>
                </a:path>
              </a:pathLst>
            </a:custGeom>
            <a:solidFill>
              <a:srgbClr val="C5C5C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dirty="0">
                <a:highlight>
                  <a:srgbClr val="FFFF00"/>
                </a:highlight>
              </a:endParaRPr>
            </a:p>
          </p:txBody>
        </p:sp>
        <p:sp>
          <p:nvSpPr>
            <p:cNvPr id="50" name="Rectangle: Rounded Corners 79">
              <a:extLst>
                <a:ext uri="{FF2B5EF4-FFF2-40B4-BE49-F238E27FC236}">
                  <a16:creationId xmlns:a16="http://schemas.microsoft.com/office/drawing/2014/main" id="{1CE30FC8-330A-FBD4-DCFC-98188E906BED}"/>
                </a:ext>
              </a:extLst>
            </p:cNvPr>
            <p:cNvSpPr/>
            <p:nvPr/>
          </p:nvSpPr>
          <p:spPr>
            <a:xfrm>
              <a:off x="587110" y="623927"/>
              <a:ext cx="1604668" cy="361083"/>
            </a:xfrm>
            <a:prstGeom prst="roundRect">
              <a:avLst/>
            </a:prstGeom>
            <a:noFill/>
            <a:ln w="76200">
              <a:solidFill>
                <a:srgbClr val="C5C5C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highlight>
                  <a:srgbClr val="FFFF00"/>
                </a:highlight>
              </a:endParaRPr>
            </a:p>
          </p:txBody>
        </p:sp>
        <p:sp>
          <p:nvSpPr>
            <p:cNvPr id="51" name="Freeform 16">
              <a:extLst>
                <a:ext uri="{FF2B5EF4-FFF2-40B4-BE49-F238E27FC236}">
                  <a16:creationId xmlns:a16="http://schemas.microsoft.com/office/drawing/2014/main" id="{26E2DDF6-1F2E-DA13-73B8-4DBC9895F764}"/>
                </a:ext>
              </a:extLst>
            </p:cNvPr>
            <p:cNvSpPr>
              <a:spLocks/>
            </p:cNvSpPr>
            <p:nvPr/>
          </p:nvSpPr>
          <p:spPr bwMode="auto">
            <a:xfrm flipH="1">
              <a:off x="1882764" y="563487"/>
              <a:ext cx="1985964" cy="482356"/>
            </a:xfrm>
            <a:custGeom>
              <a:avLst/>
              <a:gdLst>
                <a:gd name="T0" fmla="*/ 42 w 1420"/>
                <a:gd name="T1" fmla="*/ 0 h 320"/>
                <a:gd name="T2" fmla="*/ 0 w 1420"/>
                <a:gd name="T3" fmla="*/ 42 h 320"/>
                <a:gd name="T4" fmla="*/ 0 w 1420"/>
                <a:gd name="T5" fmla="*/ 278 h 320"/>
                <a:gd name="T6" fmla="*/ 42 w 1420"/>
                <a:gd name="T7" fmla="*/ 320 h 320"/>
                <a:gd name="T8" fmla="*/ 1260 w 1420"/>
                <a:gd name="T9" fmla="*/ 320 h 320"/>
                <a:gd name="T10" fmla="*/ 1420 w 1420"/>
                <a:gd name="T11" fmla="*/ 160 h 320"/>
                <a:gd name="T12" fmla="*/ 1260 w 1420"/>
                <a:gd name="T13" fmla="*/ 0 h 320"/>
                <a:gd name="T14" fmla="*/ 42 w 1420"/>
                <a:gd name="T15" fmla="*/ 0 h 3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0" h="320">
                  <a:moveTo>
                    <a:pt x="42" y="0"/>
                  </a:moveTo>
                  <a:cubicBezTo>
                    <a:pt x="19" y="0"/>
                    <a:pt x="0" y="19"/>
                    <a:pt x="0" y="42"/>
                  </a:cubicBezTo>
                  <a:cubicBezTo>
                    <a:pt x="0" y="278"/>
                    <a:pt x="0" y="278"/>
                    <a:pt x="0" y="278"/>
                  </a:cubicBezTo>
                  <a:cubicBezTo>
                    <a:pt x="0" y="302"/>
                    <a:pt x="19" y="320"/>
                    <a:pt x="42" y="320"/>
                  </a:cubicBezTo>
                  <a:cubicBezTo>
                    <a:pt x="1260" y="320"/>
                    <a:pt x="1260" y="320"/>
                    <a:pt x="1260" y="320"/>
                  </a:cubicBezTo>
                  <a:cubicBezTo>
                    <a:pt x="1348" y="320"/>
                    <a:pt x="1420" y="249"/>
                    <a:pt x="1420" y="160"/>
                  </a:cubicBezTo>
                  <a:cubicBezTo>
                    <a:pt x="1420" y="72"/>
                    <a:pt x="1348" y="0"/>
                    <a:pt x="1260" y="0"/>
                  </a:cubicBezTo>
                  <a:cubicBezTo>
                    <a:pt x="42" y="0"/>
                    <a:pt x="42" y="0"/>
                    <a:pt x="42"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52" name="Freeform: Shape 67">
              <a:extLst>
                <a:ext uri="{FF2B5EF4-FFF2-40B4-BE49-F238E27FC236}">
                  <a16:creationId xmlns:a16="http://schemas.microsoft.com/office/drawing/2014/main" id="{CDB0AB42-6080-A030-723E-E2406F373938}"/>
                </a:ext>
              </a:extLst>
            </p:cNvPr>
            <p:cNvSpPr>
              <a:spLocks/>
            </p:cNvSpPr>
            <p:nvPr/>
          </p:nvSpPr>
          <p:spPr bwMode="auto">
            <a:xfrm flipH="1">
              <a:off x="3420160" y="686135"/>
              <a:ext cx="634467" cy="371341"/>
            </a:xfrm>
            <a:custGeom>
              <a:avLst/>
              <a:gdLst>
                <a:gd name="connsiteX0" fmla="*/ 1028131 w 1125538"/>
                <a:gd name="connsiteY0" fmla="*/ 0 h 658755"/>
                <a:gd name="connsiteX1" fmla="*/ 1019811 w 1125538"/>
                <a:gd name="connsiteY1" fmla="*/ 82659 h 658755"/>
                <a:gd name="connsiteX2" fmla="*/ 593176 w 1125538"/>
                <a:gd name="connsiteY2" fmla="*/ 430077 h 658755"/>
                <a:gd name="connsiteX3" fmla="*/ 103212 w 1125538"/>
                <a:gd name="connsiteY3" fmla="*/ 430077 h 658755"/>
                <a:gd name="connsiteX4" fmla="*/ 22572 w 1125538"/>
                <a:gd name="connsiteY4" fmla="*/ 463778 h 658755"/>
                <a:gd name="connsiteX5" fmla="*/ 8873 w 1125538"/>
                <a:gd name="connsiteY5" fmla="*/ 484017 h 658755"/>
                <a:gd name="connsiteX6" fmla="*/ 8872 w 1125538"/>
                <a:gd name="connsiteY6" fmla="*/ 484017 h 658755"/>
                <a:gd name="connsiteX7" fmla="*/ 0 w 1125538"/>
                <a:gd name="connsiteY7" fmla="*/ 497125 h 658755"/>
                <a:gd name="connsiteX8" fmla="*/ 0 w 1125538"/>
                <a:gd name="connsiteY8" fmla="*/ 510470 h 658755"/>
                <a:gd name="connsiteX9" fmla="*/ 0 w 1125538"/>
                <a:gd name="connsiteY9" fmla="*/ 544366 h 658755"/>
                <a:gd name="connsiteX10" fmla="*/ 114185 w 1125538"/>
                <a:gd name="connsiteY10" fmla="*/ 658755 h 658755"/>
                <a:gd name="connsiteX11" fmla="*/ 690547 w 1125538"/>
                <a:gd name="connsiteY11" fmla="*/ 658755 h 658755"/>
                <a:gd name="connsiteX12" fmla="*/ 998779 w 1125538"/>
                <a:gd name="connsiteY12" fmla="*/ 531769 h 658755"/>
                <a:gd name="connsiteX13" fmla="*/ 1023387 w 1125538"/>
                <a:gd name="connsiteY13" fmla="*/ 501834 h 658755"/>
                <a:gd name="connsiteX14" fmla="*/ 1023388 w 1125538"/>
                <a:gd name="connsiteY14" fmla="*/ 501834 h 658755"/>
                <a:gd name="connsiteX15" fmla="*/ 1051703 w 1125538"/>
                <a:gd name="connsiteY15" fmla="*/ 467389 h 658755"/>
                <a:gd name="connsiteX16" fmla="*/ 1125538 w 1125538"/>
                <a:gd name="connsiteY16" fmla="*/ 222987 h 658755"/>
                <a:gd name="connsiteX17" fmla="*/ 1082937 w 1125538"/>
                <a:gd name="connsiteY17" fmla="*/ 34497 h 658755"/>
                <a:gd name="connsiteX18" fmla="*/ 1066452 w 1125538"/>
                <a:gd name="connsiteY18" fmla="*/ 5619 h 658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25538" h="658755">
                  <a:moveTo>
                    <a:pt x="1028131" y="0"/>
                  </a:moveTo>
                  <a:lnTo>
                    <a:pt x="1019811" y="82659"/>
                  </a:lnTo>
                  <a:cubicBezTo>
                    <a:pt x="979023" y="282040"/>
                    <a:pt x="802772" y="430077"/>
                    <a:pt x="593176" y="430077"/>
                  </a:cubicBezTo>
                  <a:cubicBezTo>
                    <a:pt x="593176" y="430077"/>
                    <a:pt x="593176" y="430077"/>
                    <a:pt x="103212" y="430077"/>
                  </a:cubicBezTo>
                  <a:cubicBezTo>
                    <a:pt x="71909" y="430077"/>
                    <a:pt x="43327" y="443013"/>
                    <a:pt x="22572" y="463778"/>
                  </a:cubicBezTo>
                  <a:lnTo>
                    <a:pt x="8873" y="484017"/>
                  </a:lnTo>
                  <a:lnTo>
                    <a:pt x="8872" y="484017"/>
                  </a:lnTo>
                  <a:lnTo>
                    <a:pt x="0" y="497125"/>
                  </a:lnTo>
                  <a:lnTo>
                    <a:pt x="0" y="510470"/>
                  </a:lnTo>
                  <a:cubicBezTo>
                    <a:pt x="0" y="544366"/>
                    <a:pt x="0" y="544366"/>
                    <a:pt x="0" y="544366"/>
                  </a:cubicBezTo>
                  <a:cubicBezTo>
                    <a:pt x="0" y="609731"/>
                    <a:pt x="51655" y="658755"/>
                    <a:pt x="114185" y="658755"/>
                  </a:cubicBezTo>
                  <a:cubicBezTo>
                    <a:pt x="690547" y="658755"/>
                    <a:pt x="690547" y="658755"/>
                    <a:pt x="690547" y="658755"/>
                  </a:cubicBezTo>
                  <a:cubicBezTo>
                    <a:pt x="811529" y="658755"/>
                    <a:pt x="920277" y="610412"/>
                    <a:pt x="998779" y="531769"/>
                  </a:cubicBezTo>
                  <a:lnTo>
                    <a:pt x="1023387" y="501834"/>
                  </a:lnTo>
                  <a:lnTo>
                    <a:pt x="1023388" y="501834"/>
                  </a:lnTo>
                  <a:lnTo>
                    <a:pt x="1051703" y="467389"/>
                  </a:lnTo>
                  <a:cubicBezTo>
                    <a:pt x="1098394" y="397891"/>
                    <a:pt x="1125538" y="313886"/>
                    <a:pt x="1125538" y="222987"/>
                  </a:cubicBezTo>
                  <a:cubicBezTo>
                    <a:pt x="1125538" y="155579"/>
                    <a:pt x="1110270" y="91618"/>
                    <a:pt x="1082937" y="34497"/>
                  </a:cubicBezTo>
                  <a:lnTo>
                    <a:pt x="1066452" y="5619"/>
                  </a:lnTo>
                  <a:close/>
                </a:path>
              </a:pathLst>
            </a:custGeom>
            <a:solidFill>
              <a:srgbClr val="FFC000"/>
            </a:solidFill>
            <a:ln>
              <a:noFill/>
            </a:ln>
          </p:spPr>
          <p:txBody>
            <a:bodyPr vert="horz" wrap="square" lIns="91440" tIns="45720" rIns="91440" bIns="45720" numCol="1" anchor="t" anchorCtr="0" compatLnSpc="1">
              <a:prstTxWarp prst="textNoShape">
                <a:avLst/>
              </a:prstTxWarp>
              <a:noAutofit/>
            </a:bodyPr>
            <a:lstStyle/>
            <a:p>
              <a:endParaRPr lang="en-IN" dirty="0">
                <a:highlight>
                  <a:srgbClr val="FFFF00"/>
                </a:highlight>
              </a:endParaRPr>
            </a:p>
          </p:txBody>
        </p:sp>
        <p:sp>
          <p:nvSpPr>
            <p:cNvPr id="53" name="Freeform: Shape 68">
              <a:extLst>
                <a:ext uri="{FF2B5EF4-FFF2-40B4-BE49-F238E27FC236}">
                  <a16:creationId xmlns:a16="http://schemas.microsoft.com/office/drawing/2014/main" id="{C197726B-37A3-A041-8C67-AF79A028CD4D}"/>
                </a:ext>
              </a:extLst>
            </p:cNvPr>
            <p:cNvSpPr>
              <a:spLocks/>
            </p:cNvSpPr>
            <p:nvPr/>
          </p:nvSpPr>
          <p:spPr bwMode="auto">
            <a:xfrm flipH="1">
              <a:off x="3374267" y="563487"/>
              <a:ext cx="989405" cy="409043"/>
            </a:xfrm>
            <a:custGeom>
              <a:avLst/>
              <a:gdLst>
                <a:gd name="connsiteX0" fmla="*/ 1035115 w 1486366"/>
                <a:gd name="connsiteY0" fmla="*/ 0 h 513081"/>
                <a:gd name="connsiteX1" fmla="*/ 0 w 1486366"/>
                <a:gd name="connsiteY1" fmla="*/ 279632 h 513081"/>
                <a:gd name="connsiteX2" fmla="*/ 456372 w 1486366"/>
                <a:gd name="connsiteY2" fmla="*/ 511507 h 513081"/>
                <a:gd name="connsiteX3" fmla="*/ 467107 w 1486366"/>
                <a:gd name="connsiteY3" fmla="*/ 513081 h 513081"/>
                <a:gd name="connsiteX4" fmla="*/ 480807 w 1486366"/>
                <a:gd name="connsiteY4" fmla="*/ 492841 h 513081"/>
                <a:gd name="connsiteX5" fmla="*/ 561447 w 1486366"/>
                <a:gd name="connsiteY5" fmla="*/ 459140 h 513081"/>
                <a:gd name="connsiteX6" fmla="*/ 1051411 w 1486366"/>
                <a:gd name="connsiteY6" fmla="*/ 459140 h 513081"/>
                <a:gd name="connsiteX7" fmla="*/ 1478046 w 1486366"/>
                <a:gd name="connsiteY7" fmla="*/ 111722 h 513081"/>
                <a:gd name="connsiteX8" fmla="*/ 1486366 w 1486366"/>
                <a:gd name="connsiteY8" fmla="*/ 29063 h 513081"/>
                <a:gd name="connsiteX9" fmla="*/ 1438028 w 1486366"/>
                <a:gd name="connsiteY9" fmla="*/ 21975 h 513081"/>
                <a:gd name="connsiteX10" fmla="*/ 1035115 w 1486366"/>
                <a:gd name="connsiteY10" fmla="*/ 0 h 513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6366" h="513081">
                  <a:moveTo>
                    <a:pt x="1035115" y="0"/>
                  </a:moveTo>
                  <a:cubicBezTo>
                    <a:pt x="463437" y="0"/>
                    <a:pt x="0" y="125196"/>
                    <a:pt x="0" y="279632"/>
                  </a:cubicBezTo>
                  <a:cubicBezTo>
                    <a:pt x="0" y="376155"/>
                    <a:pt x="181030" y="461255"/>
                    <a:pt x="456372" y="511507"/>
                  </a:cubicBezTo>
                  <a:lnTo>
                    <a:pt x="467107" y="513081"/>
                  </a:lnTo>
                  <a:lnTo>
                    <a:pt x="480807" y="492841"/>
                  </a:lnTo>
                  <a:cubicBezTo>
                    <a:pt x="501562" y="472076"/>
                    <a:pt x="530144" y="459140"/>
                    <a:pt x="561447" y="459140"/>
                  </a:cubicBezTo>
                  <a:cubicBezTo>
                    <a:pt x="1051411" y="459140"/>
                    <a:pt x="1051411" y="459140"/>
                    <a:pt x="1051411" y="459140"/>
                  </a:cubicBezTo>
                  <a:cubicBezTo>
                    <a:pt x="1261007" y="459140"/>
                    <a:pt x="1437258" y="311103"/>
                    <a:pt x="1478046" y="111722"/>
                  </a:cubicBezTo>
                  <a:lnTo>
                    <a:pt x="1486366" y="29063"/>
                  </a:lnTo>
                  <a:lnTo>
                    <a:pt x="1438028" y="21975"/>
                  </a:lnTo>
                  <a:cubicBezTo>
                    <a:pt x="1314189" y="7825"/>
                    <a:pt x="1178035" y="0"/>
                    <a:pt x="1035115" y="0"/>
                  </a:cubicBezTo>
                  <a:close/>
                </a:path>
              </a:pathLst>
            </a:custGeom>
            <a:solidFill>
              <a:srgbClr val="F2F2F2"/>
            </a:solidFill>
            <a:ln>
              <a:noFill/>
            </a:ln>
          </p:spPr>
          <p:txBody>
            <a:bodyPr vert="horz" wrap="square" lIns="91440" tIns="45720" rIns="91440" bIns="45720" numCol="1" anchor="t" anchorCtr="0" compatLnSpc="1">
              <a:prstTxWarp prst="textNoShape">
                <a:avLst/>
              </a:prstTxWarp>
              <a:noAutofit/>
            </a:bodyPr>
            <a:lstStyle/>
            <a:p>
              <a:endParaRPr lang="en-IN" dirty="0">
                <a:highlight>
                  <a:srgbClr val="FFFF00"/>
                </a:highlight>
              </a:endParaRPr>
            </a:p>
          </p:txBody>
        </p:sp>
        <p:sp>
          <p:nvSpPr>
            <p:cNvPr id="54" name="Rectangle 69">
              <a:extLst>
                <a:ext uri="{FF2B5EF4-FFF2-40B4-BE49-F238E27FC236}">
                  <a16:creationId xmlns:a16="http://schemas.microsoft.com/office/drawing/2014/main" id="{FB6909F2-AC36-7C12-C1EA-FC05DC24C5ED}"/>
                </a:ext>
              </a:extLst>
            </p:cNvPr>
            <p:cNvSpPr/>
            <p:nvPr/>
          </p:nvSpPr>
          <p:spPr>
            <a:xfrm>
              <a:off x="2258870" y="645617"/>
              <a:ext cx="1132389" cy="307777"/>
            </a:xfrm>
            <a:prstGeom prst="rect">
              <a:avLst/>
            </a:prstGeom>
          </p:spPr>
          <p:txBody>
            <a:bodyPr wrap="square" anchor="ctr">
              <a:spAutoFit/>
            </a:bodyPr>
            <a:lstStyle/>
            <a:p>
              <a:pPr lvl="0" algn="ctr">
                <a:defRPr/>
              </a:pPr>
              <a:r>
                <a:rPr lang="en-ZA" sz="1400" dirty="0">
                  <a:solidFill>
                    <a:srgbClr val="FFC000"/>
                  </a:solidFill>
                  <a:latin typeface="Bebas Neue Bold" panose="020B0606020202050201" pitchFamily="34" charset="0"/>
                </a:rPr>
                <a:t>ZAR 23.5 billion</a:t>
              </a:r>
            </a:p>
          </p:txBody>
        </p:sp>
        <p:grpSp>
          <p:nvGrpSpPr>
            <p:cNvPr id="55" name="Group 70">
              <a:extLst>
                <a:ext uri="{FF2B5EF4-FFF2-40B4-BE49-F238E27FC236}">
                  <a16:creationId xmlns:a16="http://schemas.microsoft.com/office/drawing/2014/main" id="{0CFA246D-DC9C-35ED-D5EB-CB6A954692A5}"/>
                </a:ext>
              </a:extLst>
            </p:cNvPr>
            <p:cNvGrpSpPr/>
            <p:nvPr/>
          </p:nvGrpSpPr>
          <p:grpSpPr>
            <a:xfrm>
              <a:off x="1944512" y="623927"/>
              <a:ext cx="360635" cy="360635"/>
              <a:chOff x="2339600" y="3982292"/>
              <a:chExt cx="639763" cy="639763"/>
            </a:xfrm>
          </p:grpSpPr>
          <p:sp>
            <p:nvSpPr>
              <p:cNvPr id="58" name="Oval 20">
                <a:extLst>
                  <a:ext uri="{FF2B5EF4-FFF2-40B4-BE49-F238E27FC236}">
                    <a16:creationId xmlns:a16="http://schemas.microsoft.com/office/drawing/2014/main" id="{02D643D5-11D7-E1DF-256D-FE143DFC5851}"/>
                  </a:ext>
                </a:extLst>
              </p:cNvPr>
              <p:cNvSpPr>
                <a:spLocks noChangeArrowheads="1"/>
              </p:cNvSpPr>
              <p:nvPr/>
            </p:nvSpPr>
            <p:spPr bwMode="auto">
              <a:xfrm flipH="1">
                <a:off x="2339600" y="3982292"/>
                <a:ext cx="639763" cy="639763"/>
              </a:xfrm>
              <a:prstGeom prst="ellipse">
                <a:avLst/>
              </a:pr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grpSp>
            <p:nvGrpSpPr>
              <p:cNvPr id="59" name="Group 68">
                <a:extLst>
                  <a:ext uri="{FF2B5EF4-FFF2-40B4-BE49-F238E27FC236}">
                    <a16:creationId xmlns:a16="http://schemas.microsoft.com/office/drawing/2014/main" id="{80359BCC-A825-6C36-22D3-F0165C40E904}"/>
                  </a:ext>
                </a:extLst>
              </p:cNvPr>
              <p:cNvGrpSpPr>
                <a:grpSpLocks noChangeAspect="1"/>
              </p:cNvGrpSpPr>
              <p:nvPr/>
            </p:nvGrpSpPr>
            <p:grpSpPr bwMode="auto">
              <a:xfrm>
                <a:off x="2443713" y="4076701"/>
                <a:ext cx="430992" cy="419788"/>
                <a:chOff x="119" y="1133"/>
                <a:chExt cx="4078" cy="3972"/>
              </a:xfrm>
              <a:solidFill>
                <a:schemeClr val="bg1"/>
              </a:solidFill>
            </p:grpSpPr>
            <p:sp>
              <p:nvSpPr>
                <p:cNvPr id="60" name="Freeform 69">
                  <a:extLst>
                    <a:ext uri="{FF2B5EF4-FFF2-40B4-BE49-F238E27FC236}">
                      <a16:creationId xmlns:a16="http://schemas.microsoft.com/office/drawing/2014/main" id="{A8C56039-8C5E-B0AB-8732-39C689A382CD}"/>
                    </a:ext>
                  </a:extLst>
                </p:cNvPr>
                <p:cNvSpPr>
                  <a:spLocks noEditPoints="1"/>
                </p:cNvSpPr>
                <p:nvPr/>
              </p:nvSpPr>
              <p:spPr bwMode="auto">
                <a:xfrm>
                  <a:off x="2686" y="3135"/>
                  <a:ext cx="1511" cy="552"/>
                </a:xfrm>
                <a:custGeom>
                  <a:avLst/>
                  <a:gdLst>
                    <a:gd name="T0" fmla="*/ 61 w 883"/>
                    <a:gd name="T1" fmla="*/ 0 h 324"/>
                    <a:gd name="T2" fmla="*/ 0 w 883"/>
                    <a:gd name="T3" fmla="*/ 61 h 324"/>
                    <a:gd name="T4" fmla="*/ 0 w 883"/>
                    <a:gd name="T5" fmla="*/ 263 h 324"/>
                    <a:gd name="T6" fmla="*/ 61 w 883"/>
                    <a:gd name="T7" fmla="*/ 324 h 324"/>
                    <a:gd name="T8" fmla="*/ 883 w 883"/>
                    <a:gd name="T9" fmla="*/ 324 h 324"/>
                    <a:gd name="T10" fmla="*/ 883 w 883"/>
                    <a:gd name="T11" fmla="*/ 0 h 324"/>
                    <a:gd name="T12" fmla="*/ 61 w 883"/>
                    <a:gd name="T13" fmla="*/ 0 h 324"/>
                    <a:gd name="T14" fmla="*/ 163 w 883"/>
                    <a:gd name="T15" fmla="*/ 255 h 324"/>
                    <a:gd name="T16" fmla="*/ 70 w 883"/>
                    <a:gd name="T17" fmla="*/ 162 h 324"/>
                    <a:gd name="T18" fmla="*/ 163 w 883"/>
                    <a:gd name="T19" fmla="*/ 69 h 324"/>
                    <a:gd name="T20" fmla="*/ 257 w 883"/>
                    <a:gd name="T21" fmla="*/ 162 h 324"/>
                    <a:gd name="T22" fmla="*/ 163 w 883"/>
                    <a:gd name="T23" fmla="*/ 255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3" h="324">
                      <a:moveTo>
                        <a:pt x="61" y="0"/>
                      </a:moveTo>
                      <a:cubicBezTo>
                        <a:pt x="28" y="0"/>
                        <a:pt x="0" y="27"/>
                        <a:pt x="0" y="61"/>
                      </a:cubicBezTo>
                      <a:cubicBezTo>
                        <a:pt x="0" y="263"/>
                        <a:pt x="0" y="263"/>
                        <a:pt x="0" y="263"/>
                      </a:cubicBezTo>
                      <a:cubicBezTo>
                        <a:pt x="0" y="297"/>
                        <a:pt x="28" y="324"/>
                        <a:pt x="61" y="324"/>
                      </a:cubicBezTo>
                      <a:cubicBezTo>
                        <a:pt x="883" y="324"/>
                        <a:pt x="883" y="324"/>
                        <a:pt x="883" y="324"/>
                      </a:cubicBezTo>
                      <a:cubicBezTo>
                        <a:pt x="883" y="0"/>
                        <a:pt x="883" y="0"/>
                        <a:pt x="883" y="0"/>
                      </a:cubicBezTo>
                      <a:cubicBezTo>
                        <a:pt x="61" y="0"/>
                        <a:pt x="61" y="0"/>
                        <a:pt x="61" y="0"/>
                      </a:cubicBezTo>
                      <a:close/>
                      <a:moveTo>
                        <a:pt x="163" y="255"/>
                      </a:moveTo>
                      <a:cubicBezTo>
                        <a:pt x="112" y="255"/>
                        <a:pt x="70" y="214"/>
                        <a:pt x="70" y="162"/>
                      </a:cubicBezTo>
                      <a:cubicBezTo>
                        <a:pt x="70" y="110"/>
                        <a:pt x="112" y="69"/>
                        <a:pt x="163" y="69"/>
                      </a:cubicBezTo>
                      <a:cubicBezTo>
                        <a:pt x="215" y="69"/>
                        <a:pt x="257" y="110"/>
                        <a:pt x="257" y="162"/>
                      </a:cubicBezTo>
                      <a:cubicBezTo>
                        <a:pt x="257" y="214"/>
                        <a:pt x="215" y="255"/>
                        <a:pt x="163"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61" name="Freeform 70">
                  <a:extLst>
                    <a:ext uri="{FF2B5EF4-FFF2-40B4-BE49-F238E27FC236}">
                      <a16:creationId xmlns:a16="http://schemas.microsoft.com/office/drawing/2014/main" id="{EB09DCFF-C719-C4D7-E7BB-52B021781C17}"/>
                    </a:ext>
                  </a:extLst>
                </p:cNvPr>
                <p:cNvSpPr>
                  <a:spLocks/>
                </p:cNvSpPr>
                <p:nvPr/>
              </p:nvSpPr>
              <p:spPr bwMode="auto">
                <a:xfrm>
                  <a:off x="119" y="1958"/>
                  <a:ext cx="4078" cy="3147"/>
                </a:xfrm>
                <a:custGeom>
                  <a:avLst/>
                  <a:gdLst>
                    <a:gd name="T0" fmla="*/ 1560 w 2382"/>
                    <a:gd name="T1" fmla="*/ 549 h 1846"/>
                    <a:gd name="T2" fmla="*/ 2382 w 2382"/>
                    <a:gd name="T3" fmla="*/ 549 h 1846"/>
                    <a:gd name="T4" fmla="*/ 2382 w 2382"/>
                    <a:gd name="T5" fmla="*/ 202 h 1846"/>
                    <a:gd name="T6" fmla="*/ 2179 w 2382"/>
                    <a:gd name="T7" fmla="*/ 0 h 1846"/>
                    <a:gd name="T8" fmla="*/ 2151 w 2382"/>
                    <a:gd name="T9" fmla="*/ 0 h 1846"/>
                    <a:gd name="T10" fmla="*/ 622 w 2382"/>
                    <a:gd name="T11" fmla="*/ 0 h 1846"/>
                    <a:gd name="T12" fmla="*/ 203 w 2382"/>
                    <a:gd name="T13" fmla="*/ 0 h 1846"/>
                    <a:gd name="T14" fmla="*/ 0 w 2382"/>
                    <a:gd name="T15" fmla="*/ 202 h 1846"/>
                    <a:gd name="T16" fmla="*/ 0 w 2382"/>
                    <a:gd name="T17" fmla="*/ 1644 h 1846"/>
                    <a:gd name="T18" fmla="*/ 203 w 2382"/>
                    <a:gd name="T19" fmla="*/ 1846 h 1846"/>
                    <a:gd name="T20" fmla="*/ 2179 w 2382"/>
                    <a:gd name="T21" fmla="*/ 1846 h 1846"/>
                    <a:gd name="T22" fmla="*/ 2382 w 2382"/>
                    <a:gd name="T23" fmla="*/ 1644 h 1846"/>
                    <a:gd name="T24" fmla="*/ 2382 w 2382"/>
                    <a:gd name="T25" fmla="*/ 1155 h 1846"/>
                    <a:gd name="T26" fmla="*/ 1560 w 2382"/>
                    <a:gd name="T27" fmla="*/ 1155 h 1846"/>
                    <a:gd name="T28" fmla="*/ 1358 w 2382"/>
                    <a:gd name="T29" fmla="*/ 953 h 1846"/>
                    <a:gd name="T30" fmla="*/ 1358 w 2382"/>
                    <a:gd name="T31" fmla="*/ 751 h 1846"/>
                    <a:gd name="T32" fmla="*/ 1560 w 2382"/>
                    <a:gd name="T33" fmla="*/ 549 h 1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82" h="1846">
                      <a:moveTo>
                        <a:pt x="1560" y="549"/>
                      </a:moveTo>
                      <a:cubicBezTo>
                        <a:pt x="2382" y="549"/>
                        <a:pt x="2382" y="549"/>
                        <a:pt x="2382" y="549"/>
                      </a:cubicBezTo>
                      <a:cubicBezTo>
                        <a:pt x="2382" y="202"/>
                        <a:pt x="2382" y="202"/>
                        <a:pt x="2382" y="202"/>
                      </a:cubicBezTo>
                      <a:cubicBezTo>
                        <a:pt x="2382" y="90"/>
                        <a:pt x="2291" y="0"/>
                        <a:pt x="2179" y="0"/>
                      </a:cubicBezTo>
                      <a:cubicBezTo>
                        <a:pt x="2151" y="0"/>
                        <a:pt x="2151" y="0"/>
                        <a:pt x="2151" y="0"/>
                      </a:cubicBezTo>
                      <a:cubicBezTo>
                        <a:pt x="622" y="0"/>
                        <a:pt x="622" y="0"/>
                        <a:pt x="622" y="0"/>
                      </a:cubicBezTo>
                      <a:cubicBezTo>
                        <a:pt x="203" y="0"/>
                        <a:pt x="203" y="0"/>
                        <a:pt x="203" y="0"/>
                      </a:cubicBezTo>
                      <a:cubicBezTo>
                        <a:pt x="91" y="0"/>
                        <a:pt x="0" y="90"/>
                        <a:pt x="0" y="202"/>
                      </a:cubicBezTo>
                      <a:cubicBezTo>
                        <a:pt x="0" y="1644"/>
                        <a:pt x="0" y="1644"/>
                        <a:pt x="0" y="1644"/>
                      </a:cubicBezTo>
                      <a:cubicBezTo>
                        <a:pt x="0" y="1755"/>
                        <a:pt x="91" y="1846"/>
                        <a:pt x="203" y="1846"/>
                      </a:cubicBezTo>
                      <a:cubicBezTo>
                        <a:pt x="2179" y="1846"/>
                        <a:pt x="2179" y="1846"/>
                        <a:pt x="2179" y="1846"/>
                      </a:cubicBezTo>
                      <a:cubicBezTo>
                        <a:pt x="2291" y="1846"/>
                        <a:pt x="2382" y="1755"/>
                        <a:pt x="2382" y="1644"/>
                      </a:cubicBezTo>
                      <a:cubicBezTo>
                        <a:pt x="2382" y="1155"/>
                        <a:pt x="2382" y="1155"/>
                        <a:pt x="2382" y="1155"/>
                      </a:cubicBezTo>
                      <a:cubicBezTo>
                        <a:pt x="1560" y="1155"/>
                        <a:pt x="1560" y="1155"/>
                        <a:pt x="1560" y="1155"/>
                      </a:cubicBezTo>
                      <a:cubicBezTo>
                        <a:pt x="1449" y="1155"/>
                        <a:pt x="1358" y="1065"/>
                        <a:pt x="1358" y="953"/>
                      </a:cubicBezTo>
                      <a:cubicBezTo>
                        <a:pt x="1358" y="751"/>
                        <a:pt x="1358" y="751"/>
                        <a:pt x="1358" y="751"/>
                      </a:cubicBezTo>
                      <a:cubicBezTo>
                        <a:pt x="1358" y="639"/>
                        <a:pt x="1449" y="549"/>
                        <a:pt x="1560" y="5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62" name="Freeform 71">
                  <a:extLst>
                    <a:ext uri="{FF2B5EF4-FFF2-40B4-BE49-F238E27FC236}">
                      <a16:creationId xmlns:a16="http://schemas.microsoft.com/office/drawing/2014/main" id="{ED8EC04D-39FB-9D1B-8ECA-0711514F89D2}"/>
                    </a:ext>
                  </a:extLst>
                </p:cNvPr>
                <p:cNvSpPr>
                  <a:spLocks/>
                </p:cNvSpPr>
                <p:nvPr/>
              </p:nvSpPr>
              <p:spPr bwMode="auto">
                <a:xfrm>
                  <a:off x="1864" y="1133"/>
                  <a:ext cx="1852" cy="583"/>
                </a:xfrm>
                <a:custGeom>
                  <a:avLst/>
                  <a:gdLst>
                    <a:gd name="T0" fmla="*/ 1643 w 1852"/>
                    <a:gd name="T1" fmla="*/ 0 h 583"/>
                    <a:gd name="T2" fmla="*/ 0 w 1852"/>
                    <a:gd name="T3" fmla="*/ 583 h 583"/>
                    <a:gd name="T4" fmla="*/ 1852 w 1852"/>
                    <a:gd name="T5" fmla="*/ 583 h 583"/>
                    <a:gd name="T6" fmla="*/ 1643 w 1852"/>
                    <a:gd name="T7" fmla="*/ 0 h 583"/>
                  </a:gdLst>
                  <a:ahLst/>
                  <a:cxnLst>
                    <a:cxn ang="0">
                      <a:pos x="T0" y="T1"/>
                    </a:cxn>
                    <a:cxn ang="0">
                      <a:pos x="T2" y="T3"/>
                    </a:cxn>
                    <a:cxn ang="0">
                      <a:pos x="T4" y="T5"/>
                    </a:cxn>
                    <a:cxn ang="0">
                      <a:pos x="T6" y="T7"/>
                    </a:cxn>
                  </a:cxnLst>
                  <a:rect l="0" t="0" r="r" b="b"/>
                  <a:pathLst>
                    <a:path w="1852" h="583">
                      <a:moveTo>
                        <a:pt x="1643" y="0"/>
                      </a:moveTo>
                      <a:lnTo>
                        <a:pt x="0" y="583"/>
                      </a:lnTo>
                      <a:lnTo>
                        <a:pt x="1852" y="583"/>
                      </a:lnTo>
                      <a:lnTo>
                        <a:pt x="164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grpSp>
        </p:grpSp>
        <p:sp>
          <p:nvSpPr>
            <p:cNvPr id="56" name="Rectangle 71">
              <a:extLst>
                <a:ext uri="{FF2B5EF4-FFF2-40B4-BE49-F238E27FC236}">
                  <a16:creationId xmlns:a16="http://schemas.microsoft.com/office/drawing/2014/main" id="{861B2D47-36B2-5FC6-1805-81A1CF045A4F}"/>
                </a:ext>
              </a:extLst>
            </p:cNvPr>
            <p:cNvSpPr/>
            <p:nvPr/>
          </p:nvSpPr>
          <p:spPr>
            <a:xfrm>
              <a:off x="3375421" y="645617"/>
              <a:ext cx="683200" cy="307777"/>
            </a:xfrm>
            <a:prstGeom prst="rect">
              <a:avLst/>
            </a:prstGeom>
          </p:spPr>
          <p:txBody>
            <a:bodyPr wrap="none" anchor="ctr">
              <a:spAutoFit/>
            </a:bodyPr>
            <a:lstStyle/>
            <a:p>
              <a:pPr algn="ctr"/>
              <a:r>
                <a:rPr lang="en-IN" sz="1400" dirty="0">
                  <a:solidFill>
                    <a:srgbClr val="FFC000"/>
                  </a:solidFill>
                  <a:latin typeface="Bebas Neue Bold" panose="020B0606020202050201" pitchFamily="34" charset="0"/>
                </a:rPr>
                <a:t>+187.3%</a:t>
              </a:r>
            </a:p>
          </p:txBody>
        </p:sp>
        <p:sp>
          <p:nvSpPr>
            <p:cNvPr id="57" name="Isosceles Triangle 67">
              <a:extLst>
                <a:ext uri="{FF2B5EF4-FFF2-40B4-BE49-F238E27FC236}">
                  <a16:creationId xmlns:a16="http://schemas.microsoft.com/office/drawing/2014/main" id="{207B888D-2287-A652-2E24-6990F3CCF719}"/>
                </a:ext>
              </a:extLst>
            </p:cNvPr>
            <p:cNvSpPr/>
            <p:nvPr/>
          </p:nvSpPr>
          <p:spPr>
            <a:xfrm rot="10800000" flipH="1" flipV="1">
              <a:off x="4021275" y="759905"/>
              <a:ext cx="82800" cy="79200"/>
            </a:xfrm>
            <a:prstGeom prst="triangl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solidFill>
                  <a:srgbClr val="C00000"/>
                </a:solidFill>
                <a:highlight>
                  <a:srgbClr val="FFFF00"/>
                </a:highlight>
              </a:endParaRPr>
            </a:p>
          </p:txBody>
        </p:sp>
      </p:grpSp>
      <p:sp>
        <p:nvSpPr>
          <p:cNvPr id="2" name="TextBox 76">
            <a:extLst>
              <a:ext uri="{FF2B5EF4-FFF2-40B4-BE49-F238E27FC236}">
                <a16:creationId xmlns:a16="http://schemas.microsoft.com/office/drawing/2014/main" id="{97C74F8E-184A-DAE1-F829-EAC9C0C7A848}"/>
              </a:ext>
            </a:extLst>
          </p:cNvPr>
          <p:cNvSpPr txBox="1"/>
          <p:nvPr/>
        </p:nvSpPr>
        <p:spPr>
          <a:xfrm>
            <a:off x="5415753" y="9585227"/>
            <a:ext cx="38472" cy="153888"/>
          </a:xfrm>
          <a:prstGeom prst="rect">
            <a:avLst/>
          </a:prstGeom>
          <a:noFill/>
          <a:ln>
            <a:noFill/>
          </a:ln>
        </p:spPr>
        <p:txBody>
          <a:bodyPr wrap="none" lIns="0" tIns="0" rIns="0" bIns="0" rtlCol="0" anchor="t">
            <a:spAutoFit/>
          </a:bodyPr>
          <a:lstStyle/>
          <a:p>
            <a:pPr algn="r"/>
            <a:r>
              <a:rPr lang="en-US" sz="1000" b="1" dirty="0">
                <a:solidFill>
                  <a:srgbClr val="404040"/>
                </a:solidFill>
                <a:highlight>
                  <a:srgbClr val="FFFF00"/>
                </a:highlight>
                <a:latin typeface="Trebuchet MS" panose="020B0603020202020204" pitchFamily="34" charset="0"/>
                <a:cs typeface="Arial" panose="020B0604020202020204" pitchFamily="34" charset="0"/>
              </a:rPr>
              <a:t> </a:t>
            </a:r>
            <a:endParaRPr lang="en-ZA" sz="1000" dirty="0">
              <a:solidFill>
                <a:srgbClr val="404040"/>
              </a:solidFill>
              <a:highlight>
                <a:srgbClr val="FFFF00"/>
              </a:highlight>
              <a:latin typeface="Trebuchet MS" panose="020B0603020202020204" pitchFamily="34" charset="0"/>
              <a:cs typeface="Arial" panose="020B0604020202020204" pitchFamily="34" charset="0"/>
            </a:endParaRPr>
          </a:p>
        </p:txBody>
      </p:sp>
      <p:sp>
        <p:nvSpPr>
          <p:cNvPr id="9" name="TextBox 76">
            <a:extLst>
              <a:ext uri="{FF2B5EF4-FFF2-40B4-BE49-F238E27FC236}">
                <a16:creationId xmlns:a16="http://schemas.microsoft.com/office/drawing/2014/main" id="{9362DB27-C2FD-6C63-0EED-28DA875B83C6}"/>
              </a:ext>
            </a:extLst>
          </p:cNvPr>
          <p:cNvSpPr txBox="1"/>
          <p:nvPr/>
        </p:nvSpPr>
        <p:spPr>
          <a:xfrm>
            <a:off x="2257837" y="9585227"/>
            <a:ext cx="3196388"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pic>
        <p:nvPicPr>
          <p:cNvPr id="4" name="תמונה 3">
            <a:extLst>
              <a:ext uri="{FF2B5EF4-FFF2-40B4-BE49-F238E27FC236}">
                <a16:creationId xmlns:a16="http://schemas.microsoft.com/office/drawing/2014/main" id="{1894304E-19B3-5F85-0CE8-5E7F1B3D97F2}"/>
              </a:ext>
            </a:extLst>
          </p:cNvPr>
          <p:cNvPicPr>
            <a:picLocks noChangeAspect="1"/>
          </p:cNvPicPr>
          <p:nvPr/>
        </p:nvPicPr>
        <p:blipFill>
          <a:blip r:embed="rId3"/>
          <a:stretch>
            <a:fillRect/>
          </a:stretch>
        </p:blipFill>
        <p:spPr>
          <a:xfrm>
            <a:off x="766730" y="2277597"/>
            <a:ext cx="5400000" cy="3530498"/>
          </a:xfrm>
          <a:prstGeom prst="rect">
            <a:avLst/>
          </a:prstGeom>
        </p:spPr>
      </p:pic>
    </p:spTree>
    <p:extLst>
      <p:ext uri="{BB962C8B-B14F-4D97-AF65-F5344CB8AC3E}">
        <p14:creationId xmlns:p14="http://schemas.microsoft.com/office/powerpoint/2010/main" val="126616354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
            <a:extLst>
              <a:ext uri="{FF2B5EF4-FFF2-40B4-BE49-F238E27FC236}">
                <a16:creationId xmlns:a16="http://schemas.microsoft.com/office/drawing/2014/main" id="{A91EE7C0-D716-4912-844A-23DAFE37B7E1}"/>
              </a:ext>
            </a:extLst>
          </p:cNvPr>
          <p:cNvSpPr/>
          <p:nvPr/>
        </p:nvSpPr>
        <p:spPr>
          <a:xfrm>
            <a:off x="6718" y="462166"/>
            <a:ext cx="576000" cy="23385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IN" sz="1414" b="0" i="0" u="none" strike="noStrike" kern="1200" cap="none" spc="0" normalizeH="0" baseline="0" noProof="0" dirty="0">
              <a:ln>
                <a:noFill/>
              </a:ln>
              <a:solidFill>
                <a:prstClr val="white"/>
              </a:solidFill>
              <a:effectLst/>
              <a:highlight>
                <a:srgbClr val="FFFF00"/>
              </a:highlight>
              <a:uLnTx/>
              <a:uFillTx/>
              <a:latin typeface="Calibri"/>
              <a:ea typeface="+mn-ea"/>
              <a:cs typeface="+mn-cs"/>
            </a:endParaRPr>
          </a:p>
        </p:txBody>
      </p:sp>
      <p:sp>
        <p:nvSpPr>
          <p:cNvPr id="16" name="TextBox 4">
            <a:extLst>
              <a:ext uri="{FF2B5EF4-FFF2-40B4-BE49-F238E27FC236}">
                <a16:creationId xmlns:a16="http://schemas.microsoft.com/office/drawing/2014/main" id="{5E37A258-C278-42BE-94EB-80587BDB4774}"/>
              </a:ext>
            </a:extLst>
          </p:cNvPr>
          <p:cNvSpPr txBox="1"/>
          <p:nvPr/>
        </p:nvSpPr>
        <p:spPr>
          <a:xfrm>
            <a:off x="728700" y="317485"/>
            <a:ext cx="4770530" cy="523220"/>
          </a:xfrm>
          <a:prstGeom prst="rect">
            <a:avLst/>
          </a:prstGeom>
          <a:noFill/>
        </p:spPr>
        <p:txBody>
          <a:bodyPr wrap="square" lIns="0" rIns="0" rtlCol="0">
            <a:spAutoFit/>
          </a:bodyPr>
          <a:lstStyle>
            <a:defPPr>
              <a:defRPr lang="en-US"/>
            </a:defPPr>
            <a:lvl1pPr>
              <a:defRPr sz="2800" b="1" kern="0">
                <a:solidFill>
                  <a:schemeClr val="tx1">
                    <a:lumMod val="75000"/>
                    <a:lumOff val="25000"/>
                  </a:schemeClr>
                </a:solidFill>
                <a:latin typeface="Bebas Neue Bold" panose="020B0606020202050201" pitchFamily="34" charset="0"/>
                <a:cs typeface="Arial" panose="020B0604020202020204" pitchFamily="34" charset="0"/>
              </a:defRPr>
            </a:lvl1pPr>
          </a:lstStyle>
          <a:p>
            <a:r>
              <a:rPr lang="en-ZA" dirty="0"/>
              <a:t>About the report</a:t>
            </a:r>
          </a:p>
        </p:txBody>
      </p:sp>
      <p:sp>
        <p:nvSpPr>
          <p:cNvPr id="17" name="Text Placeholder 1">
            <a:extLst>
              <a:ext uri="{FF2B5EF4-FFF2-40B4-BE49-F238E27FC236}">
                <a16:creationId xmlns:a16="http://schemas.microsoft.com/office/drawing/2014/main" id="{44456651-D80C-4784-B852-BFB6BD74578F}"/>
              </a:ext>
            </a:extLst>
          </p:cNvPr>
          <p:cNvSpPr txBox="1">
            <a:spLocks/>
          </p:cNvSpPr>
          <p:nvPr/>
        </p:nvSpPr>
        <p:spPr>
          <a:xfrm>
            <a:off x="701838" y="2267061"/>
            <a:ext cx="5504400" cy="7051423"/>
          </a:xfrm>
          <a:prstGeom prst="rect">
            <a:avLst/>
          </a:prstGeom>
          <a:noFill/>
        </p:spPr>
        <p:txBody>
          <a:bodyPr/>
          <a:lstStyle>
            <a:defPPr>
              <a:defRPr lang="en-US"/>
            </a:defPPr>
            <a:lvl1pPr indent="0" algn="just" defTabSz="584310">
              <a:spcBef>
                <a:spcPts val="1200"/>
              </a:spcBef>
              <a:spcAft>
                <a:spcPts val="600"/>
              </a:spcAft>
              <a:buSzPct val="125000"/>
              <a:buFont typeface="Arial" panose="020B0604020202020204" pitchFamily="34" charset="0"/>
              <a:buNone/>
              <a:defRPr sz="1000">
                <a:solidFill>
                  <a:srgbClr val="404040"/>
                </a:solidFill>
                <a:effectLst/>
                <a:latin typeface="Trebuchet MS" panose="020B0603020202020204" pitchFamily="34" charset="0"/>
                <a:cs typeface="Arial" panose="020B0604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pPr marL="228600" indent="-228600">
              <a:spcBef>
                <a:spcPts val="0"/>
              </a:spcBef>
              <a:buFont typeface="+mj-lt"/>
              <a:buAutoNum type="arabicPeriod"/>
            </a:pPr>
            <a:r>
              <a:rPr lang="en-US" dirty="0">
                <a:solidFill>
                  <a:schemeClr val="tx1">
                    <a:lumMod val="75000"/>
                    <a:lumOff val="25000"/>
                  </a:schemeClr>
                </a:solidFill>
                <a:highlight>
                  <a:srgbClr val="FFFFFF"/>
                </a:highlight>
                <a:latin typeface="Trebuchet MS" panose="020B0603020202020204" pitchFamily="34" charset="0"/>
              </a:rPr>
              <a:t>Statistical Release P0351: </a:t>
            </a:r>
            <a:r>
              <a:rPr lang="en-US" sz="1000" dirty="0">
                <a:solidFill>
                  <a:schemeClr val="tx1">
                    <a:lumMod val="75000"/>
                    <a:lumOff val="25000"/>
                  </a:schemeClr>
                </a:solidFill>
                <a:highlight>
                  <a:srgbClr val="FFFFFF"/>
                </a:highlight>
              </a:rPr>
              <a:t>Tourism and Migration Statistics SA, April 2023.</a:t>
            </a:r>
          </a:p>
          <a:p>
            <a:pPr marL="228600" indent="-228600">
              <a:spcBef>
                <a:spcPts val="0"/>
              </a:spcBef>
              <a:buFont typeface="+mj-lt"/>
              <a:buAutoNum type="arabicPeriod"/>
            </a:pPr>
            <a:r>
              <a:rPr lang="en-US" sz="1000" kern="1800" dirty="0">
                <a:solidFill>
                  <a:schemeClr val="tx1">
                    <a:lumMod val="75000"/>
                    <a:lumOff val="25000"/>
                  </a:schemeClr>
                </a:solidFill>
                <a:highlight>
                  <a:srgbClr val="FFFFFF"/>
                </a:highlight>
                <a:latin typeface="Trebuchet MS" panose="020B0603020202020204" pitchFamily="34" charset="0"/>
                <a:cs typeface="Times New Roman" panose="02020603050405020304" pitchFamily="18" charset="0"/>
              </a:rPr>
              <a:t>Excerpt: UNWTO World Tourism Barometer Volume 21, Issue 1, January 2023.</a:t>
            </a:r>
          </a:p>
          <a:p>
            <a:pPr marL="228600" indent="-228600">
              <a:spcBef>
                <a:spcPts val="0"/>
              </a:spcBef>
              <a:buFont typeface="+mj-lt"/>
              <a:buAutoNum type="arabicPeriod"/>
            </a:pPr>
            <a:r>
              <a:rPr lang="en-US" sz="1000" kern="1800" dirty="0">
                <a:solidFill>
                  <a:schemeClr val="tx1">
                    <a:lumMod val="75000"/>
                    <a:lumOff val="25000"/>
                  </a:schemeClr>
                </a:solidFill>
                <a:highlight>
                  <a:srgbClr val="FFFFFF"/>
                </a:highlight>
                <a:latin typeface="Trebuchet MS" panose="020B0603020202020204" pitchFamily="34" charset="0"/>
                <a:cs typeface="Times New Roman" panose="02020603050405020304" pitchFamily="18" charset="0"/>
              </a:rPr>
              <a:t>Excerpt: UNWTO World Tourism Barometer Volume 21, Issue 2, May 2023.</a:t>
            </a:r>
          </a:p>
          <a:p>
            <a:pPr marL="228600" indent="-228600">
              <a:spcBef>
                <a:spcPts val="0"/>
              </a:spcBef>
              <a:buFont typeface="+mj-lt"/>
              <a:buAutoNum type="arabicPeriod"/>
            </a:pPr>
            <a:r>
              <a:rPr lang="en-US" sz="1000" kern="1800" dirty="0">
                <a:solidFill>
                  <a:schemeClr val="tx1">
                    <a:lumMod val="75000"/>
                    <a:lumOff val="25000"/>
                  </a:schemeClr>
                </a:solidFill>
                <a:highlight>
                  <a:srgbClr val="FFFFFF"/>
                </a:highlight>
                <a:latin typeface="Trebuchet MS" panose="020B0603020202020204" pitchFamily="34" charset="0"/>
                <a:cs typeface="Times New Roman" panose="02020603050405020304" pitchFamily="18" charset="0"/>
              </a:rPr>
              <a:t>UNWTO World Tourism Barometer Volume 21, Issue 2, May 2023.</a:t>
            </a:r>
          </a:p>
          <a:p>
            <a:pPr marL="228600" indent="-228600">
              <a:spcBef>
                <a:spcPts val="0"/>
              </a:spcBef>
              <a:buFont typeface="+mj-lt"/>
              <a:buAutoNum type="arabicPeriod"/>
            </a:pPr>
            <a:r>
              <a:rPr lang="en-US" sz="1000" kern="1800" dirty="0">
                <a:solidFill>
                  <a:schemeClr val="tx1">
                    <a:lumMod val="75000"/>
                    <a:lumOff val="25000"/>
                  </a:schemeClr>
                </a:solidFill>
                <a:highlight>
                  <a:srgbClr val="FFFFFF"/>
                </a:highlight>
                <a:latin typeface="Trebuchet MS" panose="020B0603020202020204" pitchFamily="34" charset="0"/>
                <a:cs typeface="Times New Roman" panose="02020603050405020304" pitchFamily="18" charset="0"/>
              </a:rPr>
              <a:t>‘Air Travel Growth Continues in March’, IATA, 4</a:t>
            </a:r>
            <a:r>
              <a:rPr lang="en-US" sz="1000" kern="1800" baseline="30000" dirty="0">
                <a:solidFill>
                  <a:schemeClr val="tx1">
                    <a:lumMod val="75000"/>
                    <a:lumOff val="25000"/>
                  </a:schemeClr>
                </a:solidFill>
                <a:highlight>
                  <a:srgbClr val="FFFFFF"/>
                </a:highlight>
                <a:latin typeface="Trebuchet MS" panose="020B0603020202020204" pitchFamily="34" charset="0"/>
                <a:cs typeface="Times New Roman" panose="02020603050405020304" pitchFamily="18" charset="0"/>
              </a:rPr>
              <a:t>th</a:t>
            </a:r>
            <a:r>
              <a:rPr lang="en-US" sz="1000" kern="1800" dirty="0">
                <a:solidFill>
                  <a:schemeClr val="tx1">
                    <a:lumMod val="75000"/>
                    <a:lumOff val="25000"/>
                  </a:schemeClr>
                </a:solidFill>
                <a:highlight>
                  <a:srgbClr val="FFFFFF"/>
                </a:highlight>
                <a:latin typeface="Trebuchet MS" panose="020B0603020202020204" pitchFamily="34" charset="0"/>
                <a:cs typeface="Times New Roman" panose="02020603050405020304" pitchFamily="18" charset="0"/>
              </a:rPr>
              <a:t> May 2023.</a:t>
            </a:r>
          </a:p>
          <a:p>
            <a:pPr marL="228600" indent="-228600">
              <a:spcBef>
                <a:spcPts val="0"/>
              </a:spcBef>
              <a:buFont typeface="+mj-lt"/>
              <a:buAutoNum type="arabicPeriod"/>
            </a:pPr>
            <a:r>
              <a:rPr lang="en-US" sz="1000" kern="1800" dirty="0">
                <a:solidFill>
                  <a:schemeClr val="tx1">
                    <a:lumMod val="75000"/>
                    <a:lumOff val="25000"/>
                  </a:schemeClr>
                </a:solidFill>
                <a:highlight>
                  <a:srgbClr val="FFFFFF"/>
                </a:highlight>
                <a:latin typeface="Trebuchet MS" panose="020B0603020202020204" pitchFamily="34" charset="0"/>
                <a:cs typeface="Times New Roman" panose="02020603050405020304" pitchFamily="18" charset="0"/>
              </a:rPr>
              <a:t>‘Passenger Demand Stays Strong in January’, IATA, 8</a:t>
            </a:r>
            <a:r>
              <a:rPr lang="en-US" sz="1000" kern="1800" baseline="30000" dirty="0">
                <a:solidFill>
                  <a:schemeClr val="tx1">
                    <a:lumMod val="75000"/>
                    <a:lumOff val="25000"/>
                  </a:schemeClr>
                </a:solidFill>
                <a:highlight>
                  <a:srgbClr val="FFFFFF"/>
                </a:highlight>
                <a:latin typeface="Trebuchet MS" panose="020B0603020202020204" pitchFamily="34" charset="0"/>
                <a:cs typeface="Times New Roman" panose="02020603050405020304" pitchFamily="18" charset="0"/>
              </a:rPr>
              <a:t>th</a:t>
            </a:r>
            <a:r>
              <a:rPr lang="en-US" sz="1000" kern="1800" dirty="0">
                <a:solidFill>
                  <a:schemeClr val="tx1">
                    <a:lumMod val="75000"/>
                    <a:lumOff val="25000"/>
                  </a:schemeClr>
                </a:solidFill>
                <a:highlight>
                  <a:srgbClr val="FFFFFF"/>
                </a:highlight>
                <a:latin typeface="Trebuchet MS" panose="020B0603020202020204" pitchFamily="34" charset="0"/>
                <a:cs typeface="Times New Roman" panose="02020603050405020304" pitchFamily="18" charset="0"/>
              </a:rPr>
              <a:t> March 2023.</a:t>
            </a:r>
          </a:p>
          <a:p>
            <a:pPr marL="228600" indent="-228600">
              <a:spcBef>
                <a:spcPts val="0"/>
              </a:spcBef>
              <a:buFont typeface="+mj-lt"/>
              <a:buAutoNum type="arabicPeriod"/>
            </a:pPr>
            <a:r>
              <a:rPr lang="en-US" sz="1000" kern="1800" dirty="0">
                <a:solidFill>
                  <a:schemeClr val="tx1">
                    <a:lumMod val="75000"/>
                    <a:lumOff val="25000"/>
                  </a:schemeClr>
                </a:solidFill>
                <a:highlight>
                  <a:srgbClr val="FFFFFF"/>
                </a:highlight>
                <a:latin typeface="Trebuchet MS" panose="020B0603020202020204" pitchFamily="34" charset="0"/>
                <a:cs typeface="Times New Roman" panose="02020603050405020304" pitchFamily="18" charset="0"/>
              </a:rPr>
              <a:t>‘Air Travel Growth Continues in February’, IATA, 4</a:t>
            </a:r>
            <a:r>
              <a:rPr lang="en-US" sz="1000" kern="1800" baseline="30000" dirty="0">
                <a:solidFill>
                  <a:schemeClr val="tx1">
                    <a:lumMod val="75000"/>
                    <a:lumOff val="25000"/>
                  </a:schemeClr>
                </a:solidFill>
                <a:highlight>
                  <a:srgbClr val="FFFFFF"/>
                </a:highlight>
                <a:latin typeface="Trebuchet MS" panose="020B0603020202020204" pitchFamily="34" charset="0"/>
                <a:cs typeface="Times New Roman" panose="02020603050405020304" pitchFamily="18" charset="0"/>
              </a:rPr>
              <a:t>th</a:t>
            </a:r>
            <a:r>
              <a:rPr lang="en-US" sz="1000" kern="1800" dirty="0">
                <a:solidFill>
                  <a:schemeClr val="tx1">
                    <a:lumMod val="75000"/>
                    <a:lumOff val="25000"/>
                  </a:schemeClr>
                </a:solidFill>
                <a:highlight>
                  <a:srgbClr val="FFFFFF"/>
                </a:highlight>
                <a:latin typeface="Trebuchet MS" panose="020B0603020202020204" pitchFamily="34" charset="0"/>
                <a:cs typeface="Times New Roman" panose="02020603050405020304" pitchFamily="18" charset="0"/>
              </a:rPr>
              <a:t> April 2023.</a:t>
            </a:r>
          </a:p>
          <a:p>
            <a:pPr marL="228600" indent="-228600">
              <a:spcBef>
                <a:spcPts val="0"/>
              </a:spcBef>
              <a:buFont typeface="+mj-lt"/>
              <a:buAutoNum type="arabicPeriod"/>
            </a:pPr>
            <a:r>
              <a:rPr lang="en-US" sz="1000" kern="1800" dirty="0">
                <a:solidFill>
                  <a:schemeClr val="tx1">
                    <a:lumMod val="75000"/>
                    <a:lumOff val="25000"/>
                  </a:schemeClr>
                </a:solidFill>
                <a:highlight>
                  <a:srgbClr val="FFFFFF"/>
                </a:highlight>
                <a:latin typeface="Trebuchet MS" panose="020B0603020202020204" pitchFamily="34" charset="0"/>
                <a:cs typeface="Times New Roman" panose="02020603050405020304" pitchFamily="18" charset="0"/>
              </a:rPr>
              <a:t>IATA to Focus on Rebuilding Aviation’, 5</a:t>
            </a:r>
            <a:r>
              <a:rPr lang="en-US" sz="1000" kern="1800" baseline="30000" dirty="0">
                <a:solidFill>
                  <a:schemeClr val="tx1">
                    <a:lumMod val="75000"/>
                    <a:lumOff val="25000"/>
                  </a:schemeClr>
                </a:solidFill>
                <a:highlight>
                  <a:srgbClr val="FFFFFF"/>
                </a:highlight>
                <a:latin typeface="Trebuchet MS" panose="020B0603020202020204" pitchFamily="34" charset="0"/>
                <a:cs typeface="Times New Roman" panose="02020603050405020304" pitchFamily="18" charset="0"/>
              </a:rPr>
              <a:t>th</a:t>
            </a:r>
            <a:r>
              <a:rPr lang="en-US" sz="1000" kern="1800" dirty="0">
                <a:solidFill>
                  <a:schemeClr val="tx1">
                    <a:lumMod val="75000"/>
                    <a:lumOff val="25000"/>
                  </a:schemeClr>
                </a:solidFill>
                <a:highlight>
                  <a:srgbClr val="FFFFFF"/>
                </a:highlight>
                <a:latin typeface="Trebuchet MS" panose="020B0603020202020204" pitchFamily="34" charset="0"/>
                <a:cs typeface="Times New Roman" panose="02020603050405020304" pitchFamily="18" charset="0"/>
              </a:rPr>
              <a:t> April 2023.</a:t>
            </a:r>
          </a:p>
          <a:p>
            <a:pPr marL="228600" indent="-228600">
              <a:spcBef>
                <a:spcPts val="0"/>
              </a:spcBef>
              <a:buFont typeface="+mj-lt"/>
              <a:buAutoNum type="arabicPeriod"/>
            </a:pPr>
            <a:r>
              <a:rPr lang="en-US" sz="1000" kern="1800" dirty="0">
                <a:solidFill>
                  <a:schemeClr val="tx1">
                    <a:lumMod val="75000"/>
                    <a:lumOff val="25000"/>
                  </a:schemeClr>
                </a:solidFill>
                <a:highlight>
                  <a:srgbClr val="FFFFFF"/>
                </a:highlight>
                <a:latin typeface="Trebuchet MS" panose="020B0603020202020204" pitchFamily="34" charset="0"/>
                <a:cs typeface="Times New Roman" panose="02020603050405020304" pitchFamily="18" charset="0"/>
              </a:rPr>
              <a:t>‘Statement on the 14</a:t>
            </a:r>
            <a:r>
              <a:rPr lang="en-US" sz="1000" kern="1800" baseline="30000" dirty="0">
                <a:solidFill>
                  <a:schemeClr val="tx1">
                    <a:lumMod val="75000"/>
                    <a:lumOff val="25000"/>
                  </a:schemeClr>
                </a:solidFill>
                <a:highlight>
                  <a:srgbClr val="FFFFFF"/>
                </a:highlight>
                <a:latin typeface="Trebuchet MS" panose="020B0603020202020204" pitchFamily="34" charset="0"/>
                <a:cs typeface="Times New Roman" panose="02020603050405020304" pitchFamily="18" charset="0"/>
              </a:rPr>
              <a:t>th</a:t>
            </a:r>
            <a:r>
              <a:rPr lang="en-US" sz="1000" kern="1800" dirty="0">
                <a:solidFill>
                  <a:schemeClr val="tx1">
                    <a:lumMod val="75000"/>
                    <a:lumOff val="25000"/>
                  </a:schemeClr>
                </a:solidFill>
                <a:highlight>
                  <a:srgbClr val="FFFFFF"/>
                </a:highlight>
                <a:latin typeface="Trebuchet MS" panose="020B0603020202020204" pitchFamily="34" charset="0"/>
                <a:cs typeface="Times New Roman" panose="02020603050405020304" pitchFamily="18" charset="0"/>
              </a:rPr>
              <a:t> Meeting Of The International Health Regulations Emergency Committee Regarding the Covid-19 Pandemic, WHO, 30</a:t>
            </a:r>
            <a:r>
              <a:rPr lang="en-US" sz="1000" kern="1800" baseline="30000" dirty="0">
                <a:solidFill>
                  <a:schemeClr val="tx1">
                    <a:lumMod val="75000"/>
                    <a:lumOff val="25000"/>
                  </a:schemeClr>
                </a:solidFill>
                <a:highlight>
                  <a:srgbClr val="FFFFFF"/>
                </a:highlight>
                <a:latin typeface="Trebuchet MS" panose="020B0603020202020204" pitchFamily="34" charset="0"/>
                <a:cs typeface="Times New Roman" panose="02020603050405020304" pitchFamily="18" charset="0"/>
              </a:rPr>
              <a:t>th</a:t>
            </a:r>
            <a:r>
              <a:rPr lang="en-US" sz="1000" kern="1800" dirty="0">
                <a:solidFill>
                  <a:schemeClr val="tx1">
                    <a:lumMod val="75000"/>
                    <a:lumOff val="25000"/>
                  </a:schemeClr>
                </a:solidFill>
                <a:highlight>
                  <a:srgbClr val="FFFFFF"/>
                </a:highlight>
                <a:latin typeface="Trebuchet MS" panose="020B0603020202020204" pitchFamily="34" charset="0"/>
                <a:cs typeface="Times New Roman" panose="02020603050405020304" pitchFamily="18" charset="0"/>
              </a:rPr>
              <a:t> January 2023.</a:t>
            </a:r>
          </a:p>
          <a:p>
            <a:pPr marL="228600" indent="-228600">
              <a:spcBef>
                <a:spcPts val="0"/>
              </a:spcBef>
              <a:buFont typeface="+mj-lt"/>
              <a:buAutoNum type="arabicPeriod"/>
            </a:pPr>
            <a:r>
              <a:rPr lang="en-US" sz="1000" dirty="0">
                <a:solidFill>
                  <a:schemeClr val="tx1">
                    <a:lumMod val="75000"/>
                    <a:lumOff val="25000"/>
                  </a:schemeClr>
                </a:solidFill>
                <a:highlight>
                  <a:srgbClr val="FFFFFF"/>
                </a:highlight>
              </a:rPr>
              <a:t>Statement of the 15</a:t>
            </a:r>
            <a:r>
              <a:rPr lang="en-US" sz="1000" baseline="30000" dirty="0">
                <a:solidFill>
                  <a:schemeClr val="tx1">
                    <a:lumMod val="75000"/>
                    <a:lumOff val="25000"/>
                  </a:schemeClr>
                </a:solidFill>
                <a:highlight>
                  <a:srgbClr val="FFFFFF"/>
                </a:highlight>
              </a:rPr>
              <a:t>th</a:t>
            </a:r>
            <a:r>
              <a:rPr lang="en-US" sz="1000" dirty="0">
                <a:solidFill>
                  <a:schemeClr val="tx1">
                    <a:lumMod val="75000"/>
                    <a:lumOff val="25000"/>
                  </a:schemeClr>
                </a:solidFill>
                <a:highlight>
                  <a:srgbClr val="FFFFFF"/>
                </a:highlight>
              </a:rPr>
              <a:t> Meeting of the IHR Emergency Committee on the Covid-19 Pandemic, WHO, 5</a:t>
            </a:r>
            <a:r>
              <a:rPr lang="en-US" sz="1000" baseline="30000" dirty="0">
                <a:solidFill>
                  <a:schemeClr val="tx1">
                    <a:lumMod val="75000"/>
                    <a:lumOff val="25000"/>
                  </a:schemeClr>
                </a:solidFill>
                <a:highlight>
                  <a:srgbClr val="FFFFFF"/>
                </a:highlight>
              </a:rPr>
              <a:t>th</a:t>
            </a:r>
            <a:r>
              <a:rPr lang="en-US" sz="1000" dirty="0">
                <a:solidFill>
                  <a:schemeClr val="tx1">
                    <a:lumMod val="75000"/>
                    <a:lumOff val="25000"/>
                  </a:schemeClr>
                </a:solidFill>
                <a:highlight>
                  <a:srgbClr val="FFFFFF"/>
                </a:highlight>
              </a:rPr>
              <a:t> May 2023.</a:t>
            </a:r>
          </a:p>
          <a:p>
            <a:pPr marL="228600" indent="-228600">
              <a:spcBef>
                <a:spcPts val="0"/>
              </a:spcBef>
              <a:buFont typeface="+mj-lt"/>
              <a:buAutoNum type="arabicPeriod"/>
            </a:pPr>
            <a:r>
              <a:rPr lang="en-US" sz="1000" dirty="0">
                <a:solidFill>
                  <a:schemeClr val="tx1">
                    <a:lumMod val="75000"/>
                    <a:lumOff val="25000"/>
                  </a:schemeClr>
                </a:solidFill>
                <a:highlight>
                  <a:srgbClr val="FFFFFF"/>
                </a:highlight>
              </a:rPr>
              <a:t>‘UNWTO’s New Assessment of Pandemic-related Travel Restrictions’, UNWTO, 9</a:t>
            </a:r>
            <a:r>
              <a:rPr lang="en-US" sz="1000" baseline="30000" dirty="0">
                <a:solidFill>
                  <a:schemeClr val="tx1">
                    <a:lumMod val="75000"/>
                    <a:lumOff val="25000"/>
                  </a:schemeClr>
                </a:solidFill>
                <a:highlight>
                  <a:srgbClr val="FFFFFF"/>
                </a:highlight>
              </a:rPr>
              <a:t>th</a:t>
            </a:r>
            <a:r>
              <a:rPr lang="en-US" sz="1000" dirty="0">
                <a:solidFill>
                  <a:schemeClr val="tx1">
                    <a:lumMod val="75000"/>
                    <a:lumOff val="25000"/>
                  </a:schemeClr>
                </a:solidFill>
                <a:highlight>
                  <a:srgbClr val="FFFFFF"/>
                </a:highlight>
              </a:rPr>
              <a:t> May 2023.</a:t>
            </a:r>
          </a:p>
          <a:p>
            <a:pPr marL="228600" indent="-228600">
              <a:spcBef>
                <a:spcPts val="0"/>
              </a:spcBef>
              <a:buFont typeface="+mj-lt"/>
              <a:buAutoNum type="arabicPeriod"/>
            </a:pPr>
            <a:r>
              <a:rPr lang="en-US" sz="1000" dirty="0">
                <a:solidFill>
                  <a:schemeClr val="tx1">
                    <a:lumMod val="75000"/>
                    <a:lumOff val="25000"/>
                  </a:schemeClr>
                </a:solidFill>
                <a:highlight>
                  <a:srgbClr val="FFFFFF"/>
                </a:highlight>
              </a:rPr>
              <a:t>The End of Covid-19-related Travel Restrictions – Summary of Findings from the Covid-19-related Travel Restrictions Reports, UNWTO, May 2023.</a:t>
            </a:r>
          </a:p>
          <a:p>
            <a:pPr marL="228600" indent="-228600">
              <a:spcBef>
                <a:spcPts val="0"/>
              </a:spcBef>
              <a:buFont typeface="+mj-lt"/>
              <a:buAutoNum type="arabicPeriod"/>
            </a:pPr>
            <a:r>
              <a:rPr lang="en-US" sz="1000" dirty="0">
                <a:solidFill>
                  <a:schemeClr val="tx1">
                    <a:lumMod val="75000"/>
                    <a:lumOff val="25000"/>
                  </a:schemeClr>
                </a:solidFill>
                <a:highlight>
                  <a:srgbClr val="FFFFFF"/>
                </a:highlight>
              </a:rPr>
              <a:t>UNWTO Recovery Tracker, </a:t>
            </a:r>
            <a:r>
              <a:rPr lang="en-US" sz="1000" dirty="0">
                <a:solidFill>
                  <a:schemeClr val="tx1">
                    <a:lumMod val="75000"/>
                    <a:lumOff val="25000"/>
                  </a:schemeClr>
                </a:solidFill>
                <a:highlight>
                  <a:srgbClr val="FFFFFF"/>
                </a:highlight>
                <a:hlinkClick r:id="rId2"/>
              </a:rPr>
              <a:t>https://www.unwto.org/unwto-tourism-recovery-tracker</a:t>
            </a:r>
            <a:r>
              <a:rPr lang="en-US" sz="1000" dirty="0">
                <a:solidFill>
                  <a:schemeClr val="tx1">
                    <a:lumMod val="75000"/>
                    <a:lumOff val="25000"/>
                  </a:schemeClr>
                </a:solidFill>
                <a:highlight>
                  <a:srgbClr val="FFFFFF"/>
                </a:highlight>
              </a:rPr>
              <a:t>.</a:t>
            </a:r>
          </a:p>
          <a:p>
            <a:pPr marL="228600" indent="-228600">
              <a:spcBef>
                <a:spcPts val="0"/>
              </a:spcBef>
              <a:buFont typeface="+mj-lt"/>
              <a:buAutoNum type="arabicPeriod"/>
            </a:pPr>
            <a:r>
              <a:rPr lang="en-US" sz="1000" dirty="0">
                <a:solidFill>
                  <a:schemeClr val="tx1">
                    <a:lumMod val="75000"/>
                    <a:lumOff val="25000"/>
                  </a:schemeClr>
                </a:solidFill>
                <a:highlight>
                  <a:srgbClr val="FFFFFF"/>
                </a:highlight>
                <a:latin typeface="Trebuchet MS" panose="020B0603020202020204" pitchFamily="34" charset="0"/>
              </a:rPr>
              <a:t>‘SA’s Travel &amp; Tourism’s Growth to Outpace the </a:t>
            </a:r>
            <a:r>
              <a:rPr lang="en-US" sz="1000" dirty="0">
                <a:solidFill>
                  <a:schemeClr val="tx1">
                    <a:lumMod val="75000"/>
                    <a:lumOff val="25000"/>
                  </a:schemeClr>
                </a:solidFill>
                <a:highlight>
                  <a:srgbClr val="FFFFFF"/>
                </a:highlight>
              </a:rPr>
              <a:t>N</a:t>
            </a:r>
            <a:r>
              <a:rPr lang="en-US" sz="1000" dirty="0">
                <a:solidFill>
                  <a:schemeClr val="tx1">
                    <a:lumMod val="75000"/>
                    <a:lumOff val="25000"/>
                  </a:schemeClr>
                </a:solidFill>
                <a:highlight>
                  <a:srgbClr val="FFFFFF"/>
                </a:highlight>
                <a:latin typeface="Trebuchet MS" panose="020B0603020202020204" pitchFamily="34" charset="0"/>
              </a:rPr>
              <a:t>ational Economy’, World Travel &amp; Tourism Council, 4</a:t>
            </a:r>
            <a:r>
              <a:rPr lang="en-US" sz="1000" baseline="30000" dirty="0">
                <a:solidFill>
                  <a:schemeClr val="tx1">
                    <a:lumMod val="75000"/>
                    <a:lumOff val="25000"/>
                  </a:schemeClr>
                </a:solidFill>
                <a:highlight>
                  <a:srgbClr val="FFFFFF"/>
                </a:highlight>
                <a:latin typeface="Trebuchet MS" panose="020B0603020202020204" pitchFamily="34" charset="0"/>
              </a:rPr>
              <a:t>th</a:t>
            </a:r>
            <a:r>
              <a:rPr lang="en-US" sz="1000" dirty="0">
                <a:solidFill>
                  <a:schemeClr val="tx1">
                    <a:lumMod val="75000"/>
                    <a:lumOff val="25000"/>
                  </a:schemeClr>
                </a:solidFill>
                <a:highlight>
                  <a:srgbClr val="FFFFFF"/>
                </a:highlight>
                <a:latin typeface="Trebuchet MS" panose="020B0603020202020204" pitchFamily="34" charset="0"/>
              </a:rPr>
              <a:t> July 2022.</a:t>
            </a:r>
          </a:p>
          <a:p>
            <a:pPr marL="228600" indent="-228600">
              <a:spcBef>
                <a:spcPts val="0"/>
              </a:spcBef>
              <a:buFont typeface="+mj-lt"/>
              <a:buAutoNum type="arabicPeriod"/>
            </a:pPr>
            <a:r>
              <a:rPr lang="en-US" sz="1000" dirty="0">
                <a:solidFill>
                  <a:srgbClr val="404040"/>
                </a:solidFill>
                <a:highlight>
                  <a:srgbClr val="FFFFFF"/>
                </a:highlight>
                <a:latin typeface="Trebuchet MS" panose="020B0603020202020204" pitchFamily="34" charset="0"/>
              </a:rPr>
              <a:t>Statement by the President on Progress in the National Effort to Contain the Covid-19 Pandemic, 30</a:t>
            </a:r>
            <a:r>
              <a:rPr lang="en-US" sz="1000" baseline="30000" dirty="0">
                <a:solidFill>
                  <a:srgbClr val="404040"/>
                </a:solidFill>
                <a:highlight>
                  <a:srgbClr val="FFFFFF"/>
                </a:highlight>
                <a:latin typeface="Trebuchet MS" panose="020B0603020202020204" pitchFamily="34" charset="0"/>
              </a:rPr>
              <a:t>th</a:t>
            </a:r>
            <a:r>
              <a:rPr lang="en-US" sz="1000" dirty="0">
                <a:solidFill>
                  <a:srgbClr val="404040"/>
                </a:solidFill>
                <a:highlight>
                  <a:srgbClr val="FFFFFF"/>
                </a:highlight>
                <a:latin typeface="Trebuchet MS" panose="020B0603020202020204" pitchFamily="34" charset="0"/>
              </a:rPr>
              <a:t> September 2021.</a:t>
            </a:r>
          </a:p>
          <a:p>
            <a:pPr marL="228600" indent="-228600">
              <a:spcBef>
                <a:spcPts val="0"/>
              </a:spcBef>
              <a:buFont typeface="+mj-lt"/>
              <a:buAutoNum type="arabicPeriod"/>
            </a:pPr>
            <a:r>
              <a:rPr lang="en-US" sz="1000" kern="1800" dirty="0">
                <a:solidFill>
                  <a:schemeClr val="tx1">
                    <a:lumMod val="75000"/>
                    <a:lumOff val="25000"/>
                  </a:schemeClr>
                </a:solidFill>
                <a:highlight>
                  <a:srgbClr val="FFFFFF"/>
                </a:highlight>
                <a:latin typeface="Trebuchet MS" panose="020B0603020202020204" pitchFamily="34" charset="0"/>
                <a:ea typeface="Times New Roman" panose="02020603050405020304" pitchFamily="18" charset="0"/>
                <a:cs typeface="Times New Roman" panose="02020603050405020304" pitchFamily="18" charset="0"/>
              </a:rPr>
              <a:t>Statement by the Cabinet, Union Buildings, Tshwane, 30</a:t>
            </a:r>
            <a:r>
              <a:rPr lang="en-US" sz="1000" kern="1800" baseline="30000" dirty="0">
                <a:solidFill>
                  <a:schemeClr val="tx1">
                    <a:lumMod val="75000"/>
                    <a:lumOff val="25000"/>
                  </a:schemeClr>
                </a:solidFill>
                <a:highlight>
                  <a:srgbClr val="FFFFFF"/>
                </a:highlight>
                <a:latin typeface="Trebuchet MS" panose="020B0603020202020204" pitchFamily="34" charset="0"/>
                <a:ea typeface="Times New Roman" panose="02020603050405020304" pitchFamily="18" charset="0"/>
                <a:cs typeface="Times New Roman" panose="02020603050405020304" pitchFamily="18" charset="0"/>
              </a:rPr>
              <a:t>th</a:t>
            </a:r>
            <a:r>
              <a:rPr lang="en-US" sz="1000" kern="1800" dirty="0">
                <a:solidFill>
                  <a:schemeClr val="tx1">
                    <a:lumMod val="75000"/>
                    <a:lumOff val="25000"/>
                  </a:schemeClr>
                </a:solidFill>
                <a:highlight>
                  <a:srgbClr val="FFFFFF"/>
                </a:highlight>
                <a:latin typeface="Trebuchet MS" panose="020B0603020202020204" pitchFamily="34" charset="0"/>
                <a:ea typeface="Times New Roman" panose="02020603050405020304" pitchFamily="18" charset="0"/>
                <a:cs typeface="Times New Roman" panose="02020603050405020304" pitchFamily="18" charset="0"/>
              </a:rPr>
              <a:t> December 2021.</a:t>
            </a:r>
          </a:p>
          <a:p>
            <a:pPr marL="228600" indent="-228600">
              <a:spcBef>
                <a:spcPts val="0"/>
              </a:spcBef>
              <a:buFont typeface="+mj-lt"/>
              <a:buAutoNum type="arabicPeriod"/>
            </a:pPr>
            <a:r>
              <a:rPr lang="en-US" sz="1000" dirty="0">
                <a:solidFill>
                  <a:schemeClr val="tx1">
                    <a:lumMod val="75000"/>
                    <a:lumOff val="25000"/>
                  </a:schemeClr>
                </a:solidFill>
                <a:highlight>
                  <a:srgbClr val="FFFFFF"/>
                </a:highlight>
                <a:latin typeface="Trebuchet MS" panose="020B0603020202020204" pitchFamily="34" charset="0"/>
              </a:rPr>
              <a:t>Covid-19 Vaccination Programme Report, Ministry of Health, 19</a:t>
            </a:r>
            <a:r>
              <a:rPr lang="en-US" sz="1000" baseline="30000" dirty="0">
                <a:solidFill>
                  <a:schemeClr val="tx1">
                    <a:lumMod val="75000"/>
                    <a:lumOff val="25000"/>
                  </a:schemeClr>
                </a:solidFill>
                <a:highlight>
                  <a:srgbClr val="FFFFFF"/>
                </a:highlight>
                <a:latin typeface="Trebuchet MS" panose="020B0603020202020204" pitchFamily="34" charset="0"/>
              </a:rPr>
              <a:t>th</a:t>
            </a:r>
            <a:r>
              <a:rPr lang="en-US" sz="1000" dirty="0">
                <a:solidFill>
                  <a:schemeClr val="tx1">
                    <a:lumMod val="75000"/>
                    <a:lumOff val="25000"/>
                  </a:schemeClr>
                </a:solidFill>
                <a:highlight>
                  <a:srgbClr val="FFFFFF"/>
                </a:highlight>
                <a:latin typeface="Trebuchet MS" panose="020B0603020202020204" pitchFamily="34" charset="0"/>
              </a:rPr>
              <a:t> December 2021.</a:t>
            </a:r>
          </a:p>
          <a:p>
            <a:pPr marL="228600" indent="-228600">
              <a:spcBef>
                <a:spcPts val="0"/>
              </a:spcBef>
              <a:buFont typeface="+mj-lt"/>
              <a:buAutoNum type="arabicPeriod"/>
            </a:pPr>
            <a:r>
              <a:rPr lang="en-US" sz="1000" dirty="0">
                <a:solidFill>
                  <a:srgbClr val="404040"/>
                </a:solidFill>
                <a:highlight>
                  <a:srgbClr val="FFFFFF"/>
                </a:highlight>
                <a:latin typeface="Trebuchet MS" panose="020B0603020202020204" pitchFamily="34" charset="0"/>
              </a:rPr>
              <a:t>Statement by the Minister of Health Dr. Joe Phaahla, 23</a:t>
            </a:r>
            <a:r>
              <a:rPr lang="en-US" sz="1000" baseline="30000" dirty="0">
                <a:solidFill>
                  <a:srgbClr val="404040"/>
                </a:solidFill>
                <a:highlight>
                  <a:srgbClr val="FFFFFF"/>
                </a:highlight>
                <a:latin typeface="Trebuchet MS" panose="020B0603020202020204" pitchFamily="34" charset="0"/>
              </a:rPr>
              <a:t>rd</a:t>
            </a:r>
            <a:r>
              <a:rPr lang="en-US" sz="1000" dirty="0">
                <a:solidFill>
                  <a:srgbClr val="404040"/>
                </a:solidFill>
                <a:highlight>
                  <a:srgbClr val="FFFFFF"/>
                </a:highlight>
                <a:latin typeface="Trebuchet MS" panose="020B0603020202020204" pitchFamily="34" charset="0"/>
              </a:rPr>
              <a:t> June 2022.</a:t>
            </a:r>
          </a:p>
          <a:p>
            <a:pPr marL="228600" indent="-228600">
              <a:spcBef>
                <a:spcPts val="0"/>
              </a:spcBef>
              <a:buFont typeface="+mj-lt"/>
              <a:buAutoNum type="arabicPeriod"/>
            </a:pPr>
            <a:r>
              <a:rPr lang="en-US" sz="1000" dirty="0">
                <a:solidFill>
                  <a:schemeClr val="tx1">
                    <a:lumMod val="75000"/>
                    <a:lumOff val="25000"/>
                  </a:schemeClr>
                </a:solidFill>
                <a:highlight>
                  <a:srgbClr val="FFFFFF"/>
                </a:highlight>
                <a:latin typeface="Trebuchet MS" panose="020B0603020202020204" pitchFamily="34" charset="0"/>
              </a:rPr>
              <a:t>‘Health Department Announces The End of Covid-19 Daily Reporting’, Ministry of Health, 1</a:t>
            </a:r>
            <a:r>
              <a:rPr lang="en-US" sz="1000" baseline="30000" dirty="0">
                <a:solidFill>
                  <a:schemeClr val="tx1">
                    <a:lumMod val="75000"/>
                    <a:lumOff val="25000"/>
                  </a:schemeClr>
                </a:solidFill>
                <a:highlight>
                  <a:srgbClr val="FFFFFF"/>
                </a:highlight>
                <a:latin typeface="Trebuchet MS" panose="020B0603020202020204" pitchFamily="34" charset="0"/>
              </a:rPr>
              <a:t>st</a:t>
            </a:r>
            <a:r>
              <a:rPr lang="en-US" sz="1000" dirty="0">
                <a:solidFill>
                  <a:schemeClr val="tx1">
                    <a:lumMod val="75000"/>
                    <a:lumOff val="25000"/>
                  </a:schemeClr>
                </a:solidFill>
                <a:highlight>
                  <a:srgbClr val="FFFFFF"/>
                </a:highlight>
                <a:latin typeface="Trebuchet MS" panose="020B0603020202020204" pitchFamily="34" charset="0"/>
              </a:rPr>
              <a:t> August 2022.</a:t>
            </a:r>
          </a:p>
          <a:p>
            <a:pPr marL="228600" indent="-228600">
              <a:spcBef>
                <a:spcPts val="0"/>
              </a:spcBef>
              <a:buFont typeface="+mj-lt"/>
              <a:buAutoNum type="arabicPeriod"/>
            </a:pPr>
            <a:r>
              <a:rPr lang="en-US" dirty="0">
                <a:solidFill>
                  <a:schemeClr val="tx1">
                    <a:lumMod val="75000"/>
                    <a:lumOff val="25000"/>
                  </a:schemeClr>
                </a:solidFill>
                <a:highlight>
                  <a:srgbClr val="FFFFFF"/>
                </a:highlight>
              </a:rPr>
              <a:t> </a:t>
            </a:r>
            <a:r>
              <a:rPr lang="en-US" sz="1000" dirty="0">
                <a:solidFill>
                  <a:srgbClr val="404040"/>
                </a:solidFill>
                <a:highlight>
                  <a:srgbClr val="FFFFFF"/>
                </a:highlight>
                <a:latin typeface="Trebuchet MS" panose="020B0603020202020204" pitchFamily="34" charset="0"/>
              </a:rPr>
              <a:t>Statement by the Minister of Health Dr. Joe Phaahla,</a:t>
            </a:r>
            <a:r>
              <a:rPr lang="en-US" sz="1000" dirty="0">
                <a:solidFill>
                  <a:schemeClr val="tx1">
                    <a:lumMod val="75000"/>
                    <a:lumOff val="25000"/>
                  </a:schemeClr>
                </a:solidFill>
                <a:highlight>
                  <a:srgbClr val="FFFFFF"/>
                </a:highlight>
                <a:latin typeface="Trebuchet MS" panose="020B0603020202020204" pitchFamily="34" charset="0"/>
              </a:rPr>
              <a:t>12</a:t>
            </a:r>
            <a:r>
              <a:rPr lang="en-US" sz="1000" baseline="30000" dirty="0">
                <a:solidFill>
                  <a:schemeClr val="tx1">
                    <a:lumMod val="75000"/>
                    <a:lumOff val="25000"/>
                  </a:schemeClr>
                </a:solidFill>
                <a:highlight>
                  <a:srgbClr val="FFFFFF"/>
                </a:highlight>
                <a:latin typeface="Trebuchet MS" panose="020B0603020202020204" pitchFamily="34" charset="0"/>
              </a:rPr>
              <a:t>th</a:t>
            </a:r>
            <a:r>
              <a:rPr lang="en-US" sz="1000" dirty="0">
                <a:solidFill>
                  <a:schemeClr val="tx1">
                    <a:lumMod val="75000"/>
                    <a:lumOff val="25000"/>
                  </a:schemeClr>
                </a:solidFill>
                <a:highlight>
                  <a:srgbClr val="FFFFFF"/>
                </a:highlight>
                <a:latin typeface="Trebuchet MS" panose="020B0603020202020204" pitchFamily="34" charset="0"/>
              </a:rPr>
              <a:t> January 2023. </a:t>
            </a:r>
          </a:p>
          <a:p>
            <a:pPr marL="228600" indent="-228600">
              <a:spcBef>
                <a:spcPts val="0"/>
              </a:spcBef>
              <a:buFont typeface="+mj-lt"/>
              <a:buAutoNum type="arabicPeriod"/>
            </a:pPr>
            <a:r>
              <a:rPr lang="en-US" sz="1000" dirty="0">
                <a:solidFill>
                  <a:schemeClr val="tx1">
                    <a:lumMod val="75000"/>
                    <a:lumOff val="25000"/>
                  </a:schemeClr>
                </a:solidFill>
                <a:highlight>
                  <a:srgbClr val="FFFFFF"/>
                </a:highlight>
                <a:latin typeface="Trebuchet MS" panose="020B0603020202020204" pitchFamily="34" charset="0"/>
              </a:rPr>
              <a:t>State of The Nation Address 2023 Debate by the Minister of Health Dr. Joe Phaahla, 15</a:t>
            </a:r>
            <a:r>
              <a:rPr lang="en-US" sz="1000" baseline="30000" dirty="0">
                <a:solidFill>
                  <a:schemeClr val="tx1">
                    <a:lumMod val="75000"/>
                    <a:lumOff val="25000"/>
                  </a:schemeClr>
                </a:solidFill>
                <a:highlight>
                  <a:srgbClr val="FFFFFF"/>
                </a:highlight>
                <a:latin typeface="Trebuchet MS" panose="020B0603020202020204" pitchFamily="34" charset="0"/>
              </a:rPr>
              <a:t>th</a:t>
            </a:r>
            <a:r>
              <a:rPr lang="en-US" sz="1000" dirty="0">
                <a:solidFill>
                  <a:schemeClr val="tx1">
                    <a:lumMod val="75000"/>
                    <a:lumOff val="25000"/>
                  </a:schemeClr>
                </a:solidFill>
                <a:highlight>
                  <a:srgbClr val="FFFFFF"/>
                </a:highlight>
                <a:latin typeface="Trebuchet MS" panose="020B0603020202020204" pitchFamily="34" charset="0"/>
              </a:rPr>
              <a:t> February 2023.</a:t>
            </a:r>
          </a:p>
          <a:p>
            <a:pPr marL="228600" indent="-228600">
              <a:spcBef>
                <a:spcPts val="0"/>
              </a:spcBef>
              <a:buFont typeface="+mj-lt"/>
              <a:buAutoNum type="arabicPeriod"/>
            </a:pPr>
            <a:r>
              <a:rPr lang="en-US" sz="1000" dirty="0">
                <a:solidFill>
                  <a:schemeClr val="tx1">
                    <a:lumMod val="75000"/>
                    <a:lumOff val="25000"/>
                  </a:schemeClr>
                </a:solidFill>
                <a:highlight>
                  <a:srgbClr val="FFFFFF"/>
                </a:highlight>
                <a:latin typeface="Trebuchet MS" panose="020B0603020202020204" pitchFamily="34" charset="0"/>
              </a:rPr>
              <a:t>Budget Vote Debate by Deputy Minister of Health, Dr. Sibongiseni Dhlomo, 9</a:t>
            </a:r>
            <a:r>
              <a:rPr lang="en-US" sz="1000" baseline="30000" dirty="0">
                <a:solidFill>
                  <a:schemeClr val="tx1">
                    <a:lumMod val="75000"/>
                    <a:lumOff val="25000"/>
                  </a:schemeClr>
                </a:solidFill>
                <a:highlight>
                  <a:srgbClr val="FFFFFF"/>
                </a:highlight>
                <a:latin typeface="Trebuchet MS" panose="020B0603020202020204" pitchFamily="34" charset="0"/>
              </a:rPr>
              <a:t>th</a:t>
            </a:r>
            <a:r>
              <a:rPr lang="en-US" sz="1000" dirty="0">
                <a:solidFill>
                  <a:schemeClr val="tx1">
                    <a:lumMod val="75000"/>
                    <a:lumOff val="25000"/>
                  </a:schemeClr>
                </a:solidFill>
                <a:highlight>
                  <a:srgbClr val="FFFFFF"/>
                </a:highlight>
                <a:latin typeface="Trebuchet MS" panose="020B0603020202020204" pitchFamily="34" charset="0"/>
              </a:rPr>
              <a:t> May 2023.</a:t>
            </a:r>
          </a:p>
          <a:p>
            <a:pPr marL="228600" indent="-228600">
              <a:spcBef>
                <a:spcPts val="0"/>
              </a:spcBef>
              <a:buFont typeface="+mj-lt"/>
              <a:buAutoNum type="arabicPeriod"/>
            </a:pPr>
            <a:r>
              <a:rPr lang="en-US" sz="1000" dirty="0">
                <a:solidFill>
                  <a:schemeClr val="tx1">
                    <a:lumMod val="75000"/>
                    <a:lumOff val="25000"/>
                  </a:schemeClr>
                </a:solidFill>
                <a:highlight>
                  <a:srgbClr val="FFFFFF"/>
                </a:highlight>
                <a:latin typeface="Trebuchet MS" panose="020B0603020202020204" pitchFamily="34" charset="0"/>
              </a:rPr>
              <a:t>Budget Vote 2023/24 Speech by Minister of Health, Dr. Joe Phaahla, 9</a:t>
            </a:r>
            <a:r>
              <a:rPr lang="en-US" sz="1000" baseline="30000" dirty="0">
                <a:solidFill>
                  <a:schemeClr val="tx1">
                    <a:lumMod val="75000"/>
                    <a:lumOff val="25000"/>
                  </a:schemeClr>
                </a:solidFill>
                <a:highlight>
                  <a:srgbClr val="FFFFFF"/>
                </a:highlight>
                <a:latin typeface="Trebuchet MS" panose="020B0603020202020204" pitchFamily="34" charset="0"/>
              </a:rPr>
              <a:t>th</a:t>
            </a:r>
            <a:r>
              <a:rPr lang="en-US" sz="1000" dirty="0">
                <a:solidFill>
                  <a:schemeClr val="tx1">
                    <a:lumMod val="75000"/>
                    <a:lumOff val="25000"/>
                  </a:schemeClr>
                </a:solidFill>
                <a:highlight>
                  <a:srgbClr val="FFFFFF"/>
                </a:highlight>
                <a:latin typeface="Trebuchet MS" panose="020B0603020202020204" pitchFamily="34" charset="0"/>
              </a:rPr>
              <a:t> May 2023.</a:t>
            </a:r>
          </a:p>
          <a:p>
            <a:pPr marL="228600" indent="-228600">
              <a:spcBef>
                <a:spcPts val="0"/>
              </a:spcBef>
              <a:buFont typeface="+mj-lt"/>
              <a:buAutoNum type="arabicPeriod"/>
            </a:pPr>
            <a:r>
              <a:rPr lang="en-US" sz="1000" dirty="0">
                <a:solidFill>
                  <a:schemeClr val="tx1">
                    <a:lumMod val="75000"/>
                    <a:lumOff val="25000"/>
                  </a:schemeClr>
                </a:solidFill>
                <a:highlight>
                  <a:srgbClr val="FFFFFF"/>
                </a:highlight>
                <a:latin typeface="Trebuchet MS" panose="020B0603020202020204" pitchFamily="34" charset="0"/>
              </a:rPr>
              <a:t>Update on Covid-19, Ministry of Health, 15</a:t>
            </a:r>
            <a:r>
              <a:rPr lang="en-US" sz="1000" baseline="30000" dirty="0">
                <a:solidFill>
                  <a:schemeClr val="tx1">
                    <a:lumMod val="75000"/>
                    <a:lumOff val="25000"/>
                  </a:schemeClr>
                </a:solidFill>
                <a:highlight>
                  <a:srgbClr val="FFFFFF"/>
                </a:highlight>
                <a:latin typeface="Trebuchet MS" panose="020B0603020202020204" pitchFamily="34" charset="0"/>
              </a:rPr>
              <a:t>th</a:t>
            </a:r>
            <a:r>
              <a:rPr lang="en-US" sz="1000" dirty="0">
                <a:solidFill>
                  <a:schemeClr val="tx1">
                    <a:lumMod val="75000"/>
                    <a:lumOff val="25000"/>
                  </a:schemeClr>
                </a:solidFill>
                <a:highlight>
                  <a:srgbClr val="FFFFFF"/>
                </a:highlight>
                <a:latin typeface="Trebuchet MS" panose="020B0603020202020204" pitchFamily="34" charset="0"/>
              </a:rPr>
              <a:t> December 2022.</a:t>
            </a:r>
          </a:p>
          <a:p>
            <a:pPr marL="228600" indent="-228600">
              <a:spcBef>
                <a:spcPts val="0"/>
              </a:spcBef>
              <a:buFont typeface="+mj-lt"/>
              <a:buAutoNum type="arabicPeriod"/>
            </a:pPr>
            <a:r>
              <a:rPr lang="en-US" sz="1000" i="0" dirty="0">
                <a:solidFill>
                  <a:schemeClr val="tx1">
                    <a:lumMod val="75000"/>
                    <a:lumOff val="25000"/>
                  </a:schemeClr>
                </a:solidFill>
                <a:effectLst/>
                <a:highlight>
                  <a:srgbClr val="FFFFFF"/>
                </a:highlight>
                <a:latin typeface="Trebuchet MS" panose="020B0603020202020204" pitchFamily="34" charset="0"/>
              </a:rPr>
              <a:t>Latest Vaccine Statistics, </a:t>
            </a:r>
            <a:r>
              <a:rPr lang="en-US" sz="1000" dirty="0">
                <a:solidFill>
                  <a:schemeClr val="tx1">
                    <a:lumMod val="75000"/>
                    <a:lumOff val="25000"/>
                  </a:schemeClr>
                </a:solidFill>
                <a:highlight>
                  <a:srgbClr val="FFFFFF"/>
                </a:highlight>
                <a:latin typeface="Trebuchet MS" panose="020B0603020202020204" pitchFamily="34" charset="0"/>
              </a:rPr>
              <a:t>Ministry of Health, 15</a:t>
            </a:r>
            <a:r>
              <a:rPr lang="en-US" sz="1000" baseline="30000" dirty="0">
                <a:solidFill>
                  <a:schemeClr val="tx1">
                    <a:lumMod val="75000"/>
                    <a:lumOff val="25000"/>
                  </a:schemeClr>
                </a:solidFill>
                <a:highlight>
                  <a:srgbClr val="FFFFFF"/>
                </a:highlight>
                <a:latin typeface="Trebuchet MS" panose="020B0603020202020204" pitchFamily="34" charset="0"/>
              </a:rPr>
              <a:t>th</a:t>
            </a:r>
            <a:r>
              <a:rPr lang="en-US" sz="1000" dirty="0">
                <a:solidFill>
                  <a:schemeClr val="tx1">
                    <a:lumMod val="75000"/>
                    <a:lumOff val="25000"/>
                  </a:schemeClr>
                </a:solidFill>
                <a:highlight>
                  <a:srgbClr val="FFFFFF"/>
                </a:highlight>
                <a:latin typeface="Trebuchet MS" panose="020B0603020202020204" pitchFamily="34" charset="0"/>
              </a:rPr>
              <a:t> December 2022.</a:t>
            </a:r>
          </a:p>
          <a:p>
            <a:pPr marL="228600" indent="-228600">
              <a:spcBef>
                <a:spcPts val="0"/>
              </a:spcBef>
              <a:buFont typeface="+mj-lt"/>
              <a:buAutoNum type="arabicPeriod"/>
            </a:pPr>
            <a:endParaRPr lang="en-US" sz="1000" dirty="0">
              <a:solidFill>
                <a:schemeClr val="tx1">
                  <a:lumMod val="75000"/>
                  <a:lumOff val="25000"/>
                </a:schemeClr>
              </a:solidFill>
              <a:highlight>
                <a:srgbClr val="FFFF00"/>
              </a:highlight>
              <a:latin typeface="Trebuchet MS" panose="020B0603020202020204" pitchFamily="34" charset="0"/>
            </a:endParaRPr>
          </a:p>
        </p:txBody>
      </p:sp>
      <p:sp>
        <p:nvSpPr>
          <p:cNvPr id="19" name="Rectangle 21">
            <a:extLst>
              <a:ext uri="{FF2B5EF4-FFF2-40B4-BE49-F238E27FC236}">
                <a16:creationId xmlns:a16="http://schemas.microsoft.com/office/drawing/2014/main" id="{F820DA43-D539-4111-B35B-DD4AE2282861}"/>
              </a:ext>
            </a:extLst>
          </p:cNvPr>
          <p:cNvSpPr/>
          <p:nvPr/>
        </p:nvSpPr>
        <p:spPr>
          <a:xfrm>
            <a:off x="915238" y="1397606"/>
            <a:ext cx="5077600" cy="697364"/>
          </a:xfrm>
          <a:prstGeom prst="rect">
            <a:avLst/>
          </a:prstGeom>
          <a:solidFill>
            <a:srgbClr val="F2F2F2"/>
          </a:solidFill>
          <a:ln w="25400" cap="flat" cmpd="sng" algn="ctr">
            <a:noFill/>
            <a:prstDash val="solid"/>
          </a:ln>
          <a:effectLst/>
        </p:spPr>
        <p:txBody>
          <a:bodyPr rtlCol="0" anchor="ctr"/>
          <a:lstStyle/>
          <a:p>
            <a:pPr marL="0" marR="0" lvl="0" indent="0" algn="ctr" defTabSz="410291" eaLnBrk="1" fontAlgn="auto" latinLnBrk="0" hangingPunct="1">
              <a:lnSpc>
                <a:spcPct val="100000"/>
              </a:lnSpc>
              <a:spcBef>
                <a:spcPts val="0"/>
              </a:spcBef>
              <a:spcAft>
                <a:spcPts val="0"/>
              </a:spcAft>
              <a:buClrTx/>
              <a:buSzTx/>
              <a:buFontTx/>
              <a:buNone/>
              <a:tabLst/>
              <a:defRPr/>
            </a:pPr>
            <a:endParaRPr kumimoji="0" lang="en-ZA" sz="1600" b="0" i="0" u="none" strike="noStrike" kern="0" cap="none" spc="0" normalizeH="0" baseline="0" noProof="0" dirty="0">
              <a:ln>
                <a:noFill/>
              </a:ln>
              <a:solidFill>
                <a:srgbClr val="FFFFFF"/>
              </a:solidFill>
              <a:effectLst/>
              <a:highlight>
                <a:srgbClr val="FFFF00"/>
              </a:highlight>
              <a:uLnTx/>
              <a:uFillTx/>
              <a:latin typeface="Calibri"/>
              <a:ea typeface="+mn-ea"/>
              <a:cs typeface="+mn-cs"/>
            </a:endParaRPr>
          </a:p>
        </p:txBody>
      </p:sp>
      <p:sp>
        <p:nvSpPr>
          <p:cNvPr id="20" name="Rounded Rectangle 9">
            <a:extLst>
              <a:ext uri="{FF2B5EF4-FFF2-40B4-BE49-F238E27FC236}">
                <a16:creationId xmlns:a16="http://schemas.microsoft.com/office/drawing/2014/main" id="{7B16F0A4-3B4D-49C7-B413-0519B6A8852D}"/>
              </a:ext>
            </a:extLst>
          </p:cNvPr>
          <p:cNvSpPr/>
          <p:nvPr/>
        </p:nvSpPr>
        <p:spPr>
          <a:xfrm>
            <a:off x="678521" y="1493794"/>
            <a:ext cx="5551035" cy="504987"/>
          </a:xfrm>
          <a:prstGeom prst="roundRect">
            <a:avLst>
              <a:gd name="adj" fmla="val 43334"/>
            </a:avLst>
          </a:prstGeom>
          <a:solidFill>
            <a:srgbClr val="4EA5D8"/>
          </a:solidFill>
          <a:ln w="25400" cap="flat" cmpd="sng" algn="ctr">
            <a:noFill/>
            <a:prstDash val="solid"/>
          </a:ln>
          <a:effectLst/>
        </p:spPr>
        <p:txBody>
          <a:bodyPr rtlCol="0" anchor="ctr"/>
          <a:lstStyle/>
          <a:p>
            <a:pPr marL="0" marR="0" lvl="0" indent="0" algn="ctr" defTabSz="410291" eaLnBrk="1" fontAlgn="auto" latinLnBrk="0" hangingPunct="1">
              <a:lnSpc>
                <a:spcPct val="100000"/>
              </a:lnSpc>
              <a:spcBef>
                <a:spcPts val="0"/>
              </a:spcBef>
              <a:spcAft>
                <a:spcPts val="0"/>
              </a:spcAft>
              <a:buClrTx/>
              <a:buSzTx/>
              <a:buFontTx/>
              <a:buNone/>
              <a:tabLst/>
              <a:defRPr/>
            </a:pPr>
            <a:endParaRPr kumimoji="0" lang="en-ZA" sz="1600" b="0" i="0" u="none" strike="noStrike" kern="0" cap="none" spc="0" normalizeH="0" baseline="0" noProof="0" dirty="0">
              <a:ln>
                <a:noFill/>
              </a:ln>
              <a:solidFill>
                <a:srgbClr val="FFFFFF"/>
              </a:solidFill>
              <a:effectLst/>
              <a:highlight>
                <a:srgbClr val="FFFF00"/>
              </a:highlight>
              <a:uLnTx/>
              <a:uFillTx/>
              <a:latin typeface="Calibri"/>
              <a:ea typeface="+mn-ea"/>
              <a:cs typeface="+mn-cs"/>
            </a:endParaRPr>
          </a:p>
        </p:txBody>
      </p:sp>
      <p:sp>
        <p:nvSpPr>
          <p:cNvPr id="21" name="Rectangle 23">
            <a:extLst>
              <a:ext uri="{FF2B5EF4-FFF2-40B4-BE49-F238E27FC236}">
                <a16:creationId xmlns:a16="http://schemas.microsoft.com/office/drawing/2014/main" id="{EF253CCD-68CB-4CFB-8005-1D46B160F611}"/>
              </a:ext>
            </a:extLst>
          </p:cNvPr>
          <p:cNvSpPr/>
          <p:nvPr/>
        </p:nvSpPr>
        <p:spPr>
          <a:xfrm>
            <a:off x="1365002" y="1397606"/>
            <a:ext cx="4154400" cy="300587"/>
          </a:xfrm>
          <a:prstGeom prst="rect">
            <a:avLst/>
          </a:prstGeom>
          <a:solidFill>
            <a:srgbClr val="FFFFFF">
              <a:lumMod val="95000"/>
            </a:srgbClr>
          </a:solidFill>
          <a:ln w="25400" cap="flat" cmpd="sng" algn="ctr">
            <a:noFill/>
            <a:prstDash val="solid"/>
          </a:ln>
          <a:effectLst/>
        </p:spPr>
        <p:txBody>
          <a:bodyPr rtlCol="0" anchor="ctr"/>
          <a:lstStyle/>
          <a:p>
            <a:pPr marL="0" marR="0" lvl="0" indent="0" algn="ctr" defTabSz="410291" eaLnBrk="1" fontAlgn="auto" latinLnBrk="0" hangingPunct="1">
              <a:lnSpc>
                <a:spcPct val="100000"/>
              </a:lnSpc>
              <a:spcBef>
                <a:spcPts val="0"/>
              </a:spcBef>
              <a:spcAft>
                <a:spcPts val="0"/>
              </a:spcAft>
              <a:buClrTx/>
              <a:buSzTx/>
              <a:buFontTx/>
              <a:buNone/>
              <a:tabLst/>
              <a:defRPr/>
            </a:pPr>
            <a:endParaRPr kumimoji="0" lang="en-ZA" sz="1600" b="0" i="0" u="none" strike="noStrike" kern="0" cap="none" spc="0" normalizeH="0" baseline="0" noProof="0" dirty="0">
              <a:ln>
                <a:noFill/>
              </a:ln>
              <a:solidFill>
                <a:srgbClr val="FFFFFF"/>
              </a:solidFill>
              <a:effectLst/>
              <a:highlight>
                <a:srgbClr val="FFFF00"/>
              </a:highlight>
              <a:uLnTx/>
              <a:uFillTx/>
              <a:latin typeface="Calibri"/>
              <a:ea typeface="+mn-ea"/>
              <a:cs typeface="+mn-cs"/>
            </a:endParaRPr>
          </a:p>
        </p:txBody>
      </p:sp>
      <p:sp>
        <p:nvSpPr>
          <p:cNvPr id="22" name="Rectangle 24">
            <a:extLst>
              <a:ext uri="{FF2B5EF4-FFF2-40B4-BE49-F238E27FC236}">
                <a16:creationId xmlns:a16="http://schemas.microsoft.com/office/drawing/2014/main" id="{ADBD90B7-EEDE-42DC-87FE-0B95FA8C0426}"/>
              </a:ext>
            </a:extLst>
          </p:cNvPr>
          <p:cNvSpPr/>
          <p:nvPr/>
        </p:nvSpPr>
        <p:spPr>
          <a:xfrm>
            <a:off x="1365002" y="1698193"/>
            <a:ext cx="4154400" cy="396777"/>
          </a:xfrm>
          <a:prstGeom prst="rect">
            <a:avLst/>
          </a:prstGeom>
          <a:solidFill>
            <a:srgbClr val="F2F2F2"/>
          </a:solidFill>
          <a:ln w="25400" cap="flat" cmpd="sng" algn="ctr">
            <a:noFill/>
            <a:prstDash val="solid"/>
          </a:ln>
          <a:effectLst/>
        </p:spPr>
        <p:txBody>
          <a:bodyPr rtlCol="0" anchor="ctr"/>
          <a:lstStyle/>
          <a:p>
            <a:pPr marL="0" marR="0" lvl="0" indent="0" algn="ctr" defTabSz="410291" eaLnBrk="1" fontAlgn="auto" latinLnBrk="0" hangingPunct="1">
              <a:lnSpc>
                <a:spcPct val="100000"/>
              </a:lnSpc>
              <a:spcBef>
                <a:spcPts val="0"/>
              </a:spcBef>
              <a:spcAft>
                <a:spcPts val="0"/>
              </a:spcAft>
              <a:buClrTx/>
              <a:buSzTx/>
              <a:buFontTx/>
              <a:buNone/>
              <a:tabLst/>
              <a:defRPr/>
            </a:pPr>
            <a:endParaRPr kumimoji="0" lang="en-ZA" sz="1600" b="0" i="0" u="none" strike="noStrike" kern="0" cap="none" spc="0" normalizeH="0" baseline="0" noProof="0" dirty="0">
              <a:ln>
                <a:noFill/>
              </a:ln>
              <a:solidFill>
                <a:srgbClr val="FFFFFF"/>
              </a:solidFill>
              <a:effectLst/>
              <a:highlight>
                <a:srgbClr val="FFFF00"/>
              </a:highlight>
              <a:uLnTx/>
              <a:uFillTx/>
              <a:latin typeface="Calibri"/>
              <a:ea typeface="+mn-ea"/>
              <a:cs typeface="+mn-cs"/>
            </a:endParaRPr>
          </a:p>
        </p:txBody>
      </p:sp>
      <p:sp>
        <p:nvSpPr>
          <p:cNvPr id="23" name="TextBox 20">
            <a:extLst>
              <a:ext uri="{FF2B5EF4-FFF2-40B4-BE49-F238E27FC236}">
                <a16:creationId xmlns:a16="http://schemas.microsoft.com/office/drawing/2014/main" id="{E9E26864-3CB5-4851-BB5A-6ABD708E0BF6}"/>
              </a:ext>
            </a:extLst>
          </p:cNvPr>
          <p:cNvSpPr txBox="1"/>
          <p:nvPr/>
        </p:nvSpPr>
        <p:spPr>
          <a:xfrm>
            <a:off x="1088740" y="1376314"/>
            <a:ext cx="4734876" cy="569387"/>
          </a:xfrm>
          <a:prstGeom prst="rect">
            <a:avLst/>
          </a:prstGeom>
          <a:noFill/>
        </p:spPr>
        <p:txBody>
          <a:bodyPr wrap="square" tIns="182880" rtlCol="0" anchor="t">
            <a:spAutoFit/>
          </a:bodyPr>
          <a:lstStyle/>
          <a:p>
            <a:pPr lvl="0" algn="ctr">
              <a:spcAft>
                <a:spcPts val="600"/>
              </a:spcAft>
              <a:tabLst>
                <a:tab pos="342900" algn="l"/>
                <a:tab pos="1168400" algn="l"/>
              </a:tabLst>
            </a:pPr>
            <a:r>
              <a:rPr lang="en-US" sz="2200" b="1" dirty="0">
                <a:solidFill>
                  <a:srgbClr val="4EA5D8"/>
                </a:solidFill>
                <a:latin typeface="Bebas Neue Bold" panose="020B0604020202020204" charset="0"/>
                <a:cs typeface="Arial" panose="020B0604020202020204" pitchFamily="34" charset="0"/>
              </a:rPr>
              <a:t>ADDITIONAL SOURCES USED IN THIS REPORT:</a:t>
            </a:r>
            <a:endParaRPr lang="en-IN" sz="2200" b="1" dirty="0">
              <a:solidFill>
                <a:srgbClr val="4EA5D8"/>
              </a:solidFill>
              <a:latin typeface="Bebas Neue Bold" panose="020B0604020202020204" charset="0"/>
              <a:cs typeface="Arial" panose="020B0604020202020204" pitchFamily="34" charset="0"/>
            </a:endParaRPr>
          </a:p>
        </p:txBody>
      </p:sp>
      <p:sp>
        <p:nvSpPr>
          <p:cNvPr id="2" name="TextBox 76">
            <a:extLst>
              <a:ext uri="{FF2B5EF4-FFF2-40B4-BE49-F238E27FC236}">
                <a16:creationId xmlns:a16="http://schemas.microsoft.com/office/drawing/2014/main" id="{8A7E4938-1926-E10A-C757-DEF2F8BD3797}"/>
              </a:ext>
            </a:extLst>
          </p:cNvPr>
          <p:cNvSpPr txBox="1"/>
          <p:nvPr/>
        </p:nvSpPr>
        <p:spPr>
          <a:xfrm>
            <a:off x="5415753" y="9585227"/>
            <a:ext cx="38472" cy="153888"/>
          </a:xfrm>
          <a:prstGeom prst="rect">
            <a:avLst/>
          </a:prstGeom>
          <a:noFill/>
          <a:ln>
            <a:noFill/>
          </a:ln>
        </p:spPr>
        <p:txBody>
          <a:bodyPr wrap="none" lIns="0" tIns="0" rIns="0" bIns="0" rtlCol="0" anchor="t">
            <a:spAutoFit/>
          </a:bodyPr>
          <a:lstStyle/>
          <a:p>
            <a:pPr algn="r"/>
            <a:r>
              <a:rPr lang="en-US" sz="1000" b="1" dirty="0">
                <a:solidFill>
                  <a:srgbClr val="404040"/>
                </a:solidFill>
                <a:highlight>
                  <a:srgbClr val="FFFF00"/>
                </a:highlight>
                <a:latin typeface="Trebuchet MS" panose="020B0603020202020204" pitchFamily="34" charset="0"/>
                <a:cs typeface="Arial" panose="020B0604020202020204" pitchFamily="34" charset="0"/>
              </a:rPr>
              <a:t> </a:t>
            </a:r>
            <a:endParaRPr lang="en-ZA" sz="1000" dirty="0">
              <a:solidFill>
                <a:srgbClr val="404040"/>
              </a:solidFill>
              <a:highlight>
                <a:srgbClr val="FFFF00"/>
              </a:highlight>
              <a:latin typeface="Trebuchet MS" panose="020B0603020202020204" pitchFamily="34" charset="0"/>
              <a:cs typeface="Arial" panose="020B0604020202020204" pitchFamily="34" charset="0"/>
            </a:endParaRPr>
          </a:p>
        </p:txBody>
      </p:sp>
      <p:sp>
        <p:nvSpPr>
          <p:cNvPr id="3" name="TextBox 76">
            <a:extLst>
              <a:ext uri="{FF2B5EF4-FFF2-40B4-BE49-F238E27FC236}">
                <a16:creationId xmlns:a16="http://schemas.microsoft.com/office/drawing/2014/main" id="{9158D93E-AB05-EC63-E77C-19B2B3CAAC25}"/>
              </a:ext>
            </a:extLst>
          </p:cNvPr>
          <p:cNvSpPr txBox="1"/>
          <p:nvPr/>
        </p:nvSpPr>
        <p:spPr>
          <a:xfrm>
            <a:off x="2257837" y="9585227"/>
            <a:ext cx="3196388"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2004759988"/>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תמונה 15">
            <a:extLst>
              <a:ext uri="{FF2B5EF4-FFF2-40B4-BE49-F238E27FC236}">
                <a16:creationId xmlns:a16="http://schemas.microsoft.com/office/drawing/2014/main" id="{6D820A3E-C328-3A90-BDF9-30EA33A9AFDD}"/>
              </a:ext>
            </a:extLst>
          </p:cNvPr>
          <p:cNvPicPr>
            <a:picLocks noChangeAspect="1"/>
          </p:cNvPicPr>
          <p:nvPr/>
        </p:nvPicPr>
        <p:blipFill>
          <a:blip r:embed="rId2"/>
          <a:stretch>
            <a:fillRect/>
          </a:stretch>
        </p:blipFill>
        <p:spPr>
          <a:xfrm>
            <a:off x="766730" y="5877760"/>
            <a:ext cx="5400000" cy="3336457"/>
          </a:xfrm>
          <a:prstGeom prst="rect">
            <a:avLst/>
          </a:prstGeom>
        </p:spPr>
      </p:pic>
      <p:pic>
        <p:nvPicPr>
          <p:cNvPr id="13" name="תמונה 12">
            <a:extLst>
              <a:ext uri="{FF2B5EF4-FFF2-40B4-BE49-F238E27FC236}">
                <a16:creationId xmlns:a16="http://schemas.microsoft.com/office/drawing/2014/main" id="{EDF64469-82AB-2AFF-921D-C42ED02F04DE}"/>
              </a:ext>
            </a:extLst>
          </p:cNvPr>
          <p:cNvPicPr>
            <a:picLocks noChangeAspect="1"/>
          </p:cNvPicPr>
          <p:nvPr/>
        </p:nvPicPr>
        <p:blipFill>
          <a:blip r:embed="rId3"/>
          <a:stretch>
            <a:fillRect/>
          </a:stretch>
        </p:blipFill>
        <p:spPr>
          <a:xfrm>
            <a:off x="766730" y="1622630"/>
            <a:ext cx="5400000" cy="1587794"/>
          </a:xfrm>
          <a:prstGeom prst="rect">
            <a:avLst/>
          </a:prstGeom>
        </p:spPr>
      </p:pic>
      <p:sp>
        <p:nvSpPr>
          <p:cNvPr id="3" name="TextBox 862">
            <a:extLst>
              <a:ext uri="{FF2B5EF4-FFF2-40B4-BE49-F238E27FC236}">
                <a16:creationId xmlns:a16="http://schemas.microsoft.com/office/drawing/2014/main" id="{4A750DDB-CBB3-4D39-BC0F-D300895F0DC9}"/>
              </a:ext>
            </a:extLst>
          </p:cNvPr>
          <p:cNvSpPr txBox="1"/>
          <p:nvPr/>
        </p:nvSpPr>
        <p:spPr>
          <a:xfrm>
            <a:off x="714150" y="3280218"/>
            <a:ext cx="5505160" cy="2331277"/>
          </a:xfrm>
          <a:prstGeom prst="rect">
            <a:avLst/>
          </a:prstGeom>
          <a:noFill/>
        </p:spPr>
        <p:txBody>
          <a:bodyPr/>
          <a:lstStyle>
            <a:defPPr>
              <a:defRPr lang="en-US"/>
            </a:defPPr>
            <a:lvl1pPr lvl="0" indent="0" algn="just" defTabSz="914400" eaLnBrk="0" fontAlgn="base" hangingPunct="0">
              <a:spcBef>
                <a:spcPct val="0"/>
              </a:spcBef>
              <a:spcAft>
                <a:spcPct val="0"/>
              </a:spcAft>
              <a:buClr>
                <a:prstClr val="black"/>
              </a:buClr>
              <a:buSzPct val="65000"/>
              <a:buFont typeface="Arial" panose="020B0604020202020204" pitchFamily="34" charset="0"/>
              <a:buNone/>
              <a:defRPr sz="1000" b="0">
                <a:solidFill>
                  <a:srgbClr val="404040"/>
                </a:solidFill>
                <a:effectLst/>
                <a:highlight>
                  <a:srgbClr val="FFFF00"/>
                </a:highlight>
                <a:latin typeface="Trebuchet MS" panose="020B0603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r>
              <a:rPr lang="en-US" dirty="0">
                <a:highlight>
                  <a:srgbClr val="FFFFFF"/>
                </a:highlight>
              </a:rPr>
              <a:t>As already mentioned overleaf, during this first quarter of 2023, the average spend on domestic trips is ZAR 2,693. </a:t>
            </a:r>
            <a:r>
              <a:rPr lang="en-US" i="1" dirty="0">
                <a:highlight>
                  <a:srgbClr val="FFFFFF"/>
                </a:highlight>
              </a:rPr>
              <a:t>This result is lower than the highs experienced in Q1 2021-2022 </a:t>
            </a:r>
            <a:r>
              <a:rPr lang="en-US" dirty="0">
                <a:highlight>
                  <a:srgbClr val="FFFFFF"/>
                </a:highlight>
              </a:rPr>
              <a:t>but is still considerably higher than its Q1 2019 equivalent (+59.3%). This could be an indication of the return to normalcy post-Covid-19. As previously, VFR most closely mirrors the gains made overall since it accounts for almost half of all domestic trips. Hence, VFR is showing slightly less growth (+49.2% vs. Q1 2019). On the other hand, MICE and holiday growth rates are more markedly different than the average (+106.4% &amp; +33.1% vs. Q1 2019).</a:t>
            </a:r>
          </a:p>
          <a:p>
            <a:endParaRPr lang="en-US" dirty="0">
              <a:highlight>
                <a:srgbClr val="FFFFFF"/>
              </a:highlight>
            </a:endParaRPr>
          </a:p>
          <a:p>
            <a:r>
              <a:rPr lang="en-US" dirty="0">
                <a:highlight>
                  <a:srgbClr val="FFFFFF"/>
                </a:highlight>
              </a:rPr>
              <a:t>Most expenditure categories have grown, with the exception of leisure activities which have declined by -16.5% over Q1 2019. Most remarkable, is the +849.3% increase registered by reselling. This is a clear indication of a buoyant stocking-up activity at the year’s start. Another category to show a remarkably high growth rate is food &amp; beverages. In Q1 2023, food &amp; beverages grew by +193.5% (vs. Q1 2019). This is highly reminiscent of their growth in Q4 2022 (+206.8%). Transport and accommodation have also grown solidly with +73.9% &amp; +43.2% over Q1 2019.</a:t>
            </a:r>
          </a:p>
        </p:txBody>
      </p:sp>
      <p:sp>
        <p:nvSpPr>
          <p:cNvPr id="55" name="תיבת טקסט 54">
            <a:extLst>
              <a:ext uri="{FF2B5EF4-FFF2-40B4-BE49-F238E27FC236}">
                <a16:creationId xmlns:a16="http://schemas.microsoft.com/office/drawing/2014/main" id="{A00BE8FD-7C11-4D08-A294-C49159B8C400}"/>
              </a:ext>
            </a:extLst>
          </p:cNvPr>
          <p:cNvSpPr txBox="1"/>
          <p:nvPr/>
        </p:nvSpPr>
        <p:spPr>
          <a:xfrm>
            <a:off x="1126769" y="5628075"/>
            <a:ext cx="4679921" cy="246221"/>
          </a:xfrm>
          <a:prstGeom prst="rect">
            <a:avLst/>
          </a:prstGeom>
          <a:noFill/>
        </p:spPr>
        <p:txBody>
          <a:bodyPr wrap="square" rtlCol="1">
            <a:spAutoFit/>
          </a:bodyPr>
          <a:lstStyle/>
          <a:p>
            <a:pPr algn="ctr"/>
            <a:r>
              <a:rPr lang="en-US" sz="1000" b="1" dirty="0">
                <a:solidFill>
                  <a:schemeClr val="tx1">
                    <a:lumMod val="75000"/>
                    <a:lumOff val="25000"/>
                  </a:schemeClr>
                </a:solidFill>
                <a:highlight>
                  <a:srgbClr val="FFFFFF"/>
                </a:highlight>
                <a:latin typeface="Trebuchet MS" panose="020B0603020202020204" pitchFamily="34" charset="0"/>
              </a:rPr>
              <a:t>Domestic Spend by Category Q1 2019 – Q1 2023 (ZAR Billions)</a:t>
            </a:r>
            <a:endParaRPr lang="he-IL" sz="1000" b="1" dirty="0">
              <a:solidFill>
                <a:schemeClr val="tx1">
                  <a:lumMod val="75000"/>
                  <a:lumOff val="25000"/>
                </a:schemeClr>
              </a:solidFill>
              <a:highlight>
                <a:srgbClr val="FFFFFF"/>
              </a:highlight>
              <a:latin typeface="Trebuchet MS" panose="020B0603020202020204" pitchFamily="34" charset="0"/>
            </a:endParaRPr>
          </a:p>
        </p:txBody>
      </p:sp>
      <p:sp>
        <p:nvSpPr>
          <p:cNvPr id="57" name="תיבת טקסט 56">
            <a:extLst>
              <a:ext uri="{FF2B5EF4-FFF2-40B4-BE49-F238E27FC236}">
                <a16:creationId xmlns:a16="http://schemas.microsoft.com/office/drawing/2014/main" id="{C0871906-7414-4E9D-BA11-6A493D554A69}"/>
              </a:ext>
            </a:extLst>
          </p:cNvPr>
          <p:cNvSpPr txBox="1"/>
          <p:nvPr/>
        </p:nvSpPr>
        <p:spPr>
          <a:xfrm>
            <a:off x="909319" y="1376409"/>
            <a:ext cx="5174976" cy="246221"/>
          </a:xfrm>
          <a:prstGeom prst="rect">
            <a:avLst/>
          </a:prstGeom>
          <a:noFill/>
        </p:spPr>
        <p:txBody>
          <a:bodyPr wrap="square" rtlCol="1">
            <a:spAutoFit/>
          </a:bodyPr>
          <a:lstStyle/>
          <a:p>
            <a:pPr algn="ctr"/>
            <a:r>
              <a:rPr lang="en-US" sz="1000" b="1" dirty="0">
                <a:solidFill>
                  <a:schemeClr val="tx1">
                    <a:lumMod val="75000"/>
                    <a:lumOff val="25000"/>
                  </a:schemeClr>
                </a:solidFill>
                <a:highlight>
                  <a:srgbClr val="FFFFFF"/>
                </a:highlight>
                <a:latin typeface="Trebuchet MS" panose="020B0603020202020204" pitchFamily="34" charset="0"/>
              </a:rPr>
              <a:t>Average Domestic Spend by Purpose Q1 2019 – Q1 2023 (ZAR)</a:t>
            </a:r>
            <a:endParaRPr lang="he-IL" sz="1000" b="1" dirty="0">
              <a:solidFill>
                <a:schemeClr val="tx1">
                  <a:lumMod val="75000"/>
                  <a:lumOff val="25000"/>
                </a:schemeClr>
              </a:solidFill>
              <a:highlight>
                <a:srgbClr val="FFFFFF"/>
              </a:highlight>
              <a:latin typeface="Trebuchet MS" panose="020B0603020202020204" pitchFamily="34" charset="0"/>
            </a:endParaRPr>
          </a:p>
        </p:txBody>
      </p:sp>
      <p:pic>
        <p:nvPicPr>
          <p:cNvPr id="93" name="Picture 9">
            <a:extLst>
              <a:ext uri="{FF2B5EF4-FFF2-40B4-BE49-F238E27FC236}">
                <a16:creationId xmlns:a16="http://schemas.microsoft.com/office/drawing/2014/main" id="{AD1B6381-AFE5-61FA-1707-E8E5339E093A}"/>
              </a:ext>
            </a:extLst>
          </p:cNvPr>
          <p:cNvPicPr>
            <a:picLocks noChangeAspect="1"/>
          </p:cNvPicPr>
          <p:nvPr/>
        </p:nvPicPr>
        <p:blipFill>
          <a:blip r:embed="rId4"/>
          <a:stretch>
            <a:fillRect/>
          </a:stretch>
        </p:blipFill>
        <p:spPr>
          <a:xfrm>
            <a:off x="861909" y="7867045"/>
            <a:ext cx="356115" cy="292806"/>
          </a:xfrm>
          <a:prstGeom prst="rect">
            <a:avLst/>
          </a:prstGeom>
          <a:noFill/>
        </p:spPr>
      </p:pic>
      <p:sp>
        <p:nvSpPr>
          <p:cNvPr id="94" name="Freeform 435">
            <a:extLst>
              <a:ext uri="{FF2B5EF4-FFF2-40B4-BE49-F238E27FC236}">
                <a16:creationId xmlns:a16="http://schemas.microsoft.com/office/drawing/2014/main" id="{8A1D9455-D934-EAD0-ACC7-8F696E48AF53}"/>
              </a:ext>
            </a:extLst>
          </p:cNvPr>
          <p:cNvSpPr/>
          <p:nvPr/>
        </p:nvSpPr>
        <p:spPr>
          <a:xfrm>
            <a:off x="918113" y="6473710"/>
            <a:ext cx="304160" cy="237625"/>
          </a:xfrm>
          <a:custGeom>
            <a:avLst/>
            <a:gdLst/>
            <a:ahLst/>
            <a:cxnLst/>
            <a:rect l="l" t="t" r="r" b="b"/>
            <a:pathLst>
              <a:path w="576942" h="450737">
                <a:moveTo>
                  <a:pt x="180293" y="0"/>
                </a:moveTo>
                <a:lnTo>
                  <a:pt x="396648" y="0"/>
                </a:lnTo>
                <a:cubicBezTo>
                  <a:pt x="415054" y="0"/>
                  <a:pt x="431862" y="5963"/>
                  <a:pt x="447074" y="17889"/>
                </a:cubicBezTo>
                <a:cubicBezTo>
                  <a:pt x="462286" y="29814"/>
                  <a:pt x="472052" y="44604"/>
                  <a:pt x="476372" y="62258"/>
                </a:cubicBezTo>
                <a:lnTo>
                  <a:pt x="505951" y="180295"/>
                </a:lnTo>
                <a:lnTo>
                  <a:pt x="513839" y="180295"/>
                </a:lnTo>
                <a:cubicBezTo>
                  <a:pt x="531305" y="180295"/>
                  <a:pt x="546190" y="186445"/>
                  <a:pt x="558490" y="198747"/>
                </a:cubicBezTo>
                <a:cubicBezTo>
                  <a:pt x="570792" y="211048"/>
                  <a:pt x="576942" y="225932"/>
                  <a:pt x="576942" y="243398"/>
                </a:cubicBezTo>
                <a:lnTo>
                  <a:pt x="576942" y="351575"/>
                </a:lnTo>
                <a:cubicBezTo>
                  <a:pt x="576942" y="354204"/>
                  <a:pt x="576097" y="356364"/>
                  <a:pt x="574407" y="358054"/>
                </a:cubicBezTo>
                <a:cubicBezTo>
                  <a:pt x="572716" y="359744"/>
                  <a:pt x="570558" y="360589"/>
                  <a:pt x="567928" y="360589"/>
                </a:cubicBezTo>
                <a:lnTo>
                  <a:pt x="540883" y="360589"/>
                </a:lnTo>
                <a:lnTo>
                  <a:pt x="540883" y="396648"/>
                </a:lnTo>
                <a:cubicBezTo>
                  <a:pt x="540883" y="411673"/>
                  <a:pt x="535625" y="424444"/>
                  <a:pt x="525107" y="434961"/>
                </a:cubicBezTo>
                <a:cubicBezTo>
                  <a:pt x="514590" y="445478"/>
                  <a:pt x="501820" y="450737"/>
                  <a:pt x="486794" y="450737"/>
                </a:cubicBezTo>
                <a:cubicBezTo>
                  <a:pt x="471771" y="450737"/>
                  <a:pt x="459000" y="445478"/>
                  <a:pt x="448482" y="434961"/>
                </a:cubicBezTo>
                <a:cubicBezTo>
                  <a:pt x="437965" y="424444"/>
                  <a:pt x="432706" y="411673"/>
                  <a:pt x="432706" y="396648"/>
                </a:cubicBezTo>
                <a:lnTo>
                  <a:pt x="432706" y="360589"/>
                </a:lnTo>
                <a:lnTo>
                  <a:pt x="144235" y="360589"/>
                </a:lnTo>
                <a:lnTo>
                  <a:pt x="144235" y="396648"/>
                </a:lnTo>
                <a:cubicBezTo>
                  <a:pt x="144235" y="411673"/>
                  <a:pt x="138977" y="424444"/>
                  <a:pt x="128459" y="434961"/>
                </a:cubicBezTo>
                <a:cubicBezTo>
                  <a:pt x="117943" y="445478"/>
                  <a:pt x="105172" y="450737"/>
                  <a:pt x="90147" y="450737"/>
                </a:cubicBezTo>
                <a:cubicBezTo>
                  <a:pt x="75122" y="450737"/>
                  <a:pt x="62352" y="445478"/>
                  <a:pt x="51834" y="434961"/>
                </a:cubicBezTo>
                <a:cubicBezTo>
                  <a:pt x="41317" y="424444"/>
                  <a:pt x="36058" y="411673"/>
                  <a:pt x="36058" y="396648"/>
                </a:cubicBezTo>
                <a:lnTo>
                  <a:pt x="36058" y="360589"/>
                </a:lnTo>
                <a:lnTo>
                  <a:pt x="9014" y="360589"/>
                </a:lnTo>
                <a:cubicBezTo>
                  <a:pt x="6385" y="360589"/>
                  <a:pt x="4225" y="359744"/>
                  <a:pt x="2534" y="358054"/>
                </a:cubicBezTo>
                <a:cubicBezTo>
                  <a:pt x="845" y="356364"/>
                  <a:pt x="0" y="354204"/>
                  <a:pt x="0" y="351575"/>
                </a:cubicBezTo>
                <a:lnTo>
                  <a:pt x="0" y="243398"/>
                </a:lnTo>
                <a:cubicBezTo>
                  <a:pt x="0" y="225932"/>
                  <a:pt x="6151" y="211048"/>
                  <a:pt x="18452" y="198747"/>
                </a:cubicBezTo>
                <a:cubicBezTo>
                  <a:pt x="30753" y="186445"/>
                  <a:pt x="45637" y="180295"/>
                  <a:pt x="63103" y="180295"/>
                </a:cubicBezTo>
                <a:lnTo>
                  <a:pt x="70991" y="180295"/>
                </a:lnTo>
                <a:lnTo>
                  <a:pt x="100570" y="62258"/>
                </a:lnTo>
                <a:cubicBezTo>
                  <a:pt x="104890" y="44604"/>
                  <a:pt x="114656" y="29814"/>
                  <a:pt x="129867" y="17889"/>
                </a:cubicBezTo>
                <a:cubicBezTo>
                  <a:pt x="145080" y="5963"/>
                  <a:pt x="161889" y="0"/>
                  <a:pt x="180293" y="0"/>
                </a:cubicBezTo>
                <a:close/>
                <a:moveTo>
                  <a:pt x="180293" y="72118"/>
                </a:moveTo>
                <a:cubicBezTo>
                  <a:pt x="178604" y="72118"/>
                  <a:pt x="176632" y="73010"/>
                  <a:pt x="174377" y="74794"/>
                </a:cubicBezTo>
                <a:cubicBezTo>
                  <a:pt x="172124" y="76578"/>
                  <a:pt x="170810" y="78222"/>
                  <a:pt x="170434" y="79724"/>
                </a:cubicBezTo>
                <a:lnTo>
                  <a:pt x="145362" y="180295"/>
                </a:lnTo>
                <a:lnTo>
                  <a:pt x="431579" y="180295"/>
                </a:lnTo>
                <a:lnTo>
                  <a:pt x="406508" y="79724"/>
                </a:lnTo>
                <a:cubicBezTo>
                  <a:pt x="406132" y="78222"/>
                  <a:pt x="404817" y="76578"/>
                  <a:pt x="402564" y="74794"/>
                </a:cubicBezTo>
                <a:cubicBezTo>
                  <a:pt x="400310" y="73010"/>
                  <a:pt x="398338" y="72118"/>
                  <a:pt x="396648" y="72118"/>
                </a:cubicBezTo>
                <a:lnTo>
                  <a:pt x="180293" y="72118"/>
                </a:lnTo>
                <a:close/>
                <a:moveTo>
                  <a:pt x="90147" y="225368"/>
                </a:moveTo>
                <a:cubicBezTo>
                  <a:pt x="77751" y="225368"/>
                  <a:pt x="67141" y="229782"/>
                  <a:pt x="58314" y="238609"/>
                </a:cubicBezTo>
                <a:cubicBezTo>
                  <a:pt x="49486" y="247436"/>
                  <a:pt x="45073" y="258047"/>
                  <a:pt x="45073" y="270442"/>
                </a:cubicBezTo>
                <a:cubicBezTo>
                  <a:pt x="45073" y="282837"/>
                  <a:pt x="49486" y="293448"/>
                  <a:pt x="58314" y="302275"/>
                </a:cubicBezTo>
                <a:cubicBezTo>
                  <a:pt x="67141" y="311102"/>
                  <a:pt x="77751" y="315516"/>
                  <a:pt x="90147" y="315516"/>
                </a:cubicBezTo>
                <a:cubicBezTo>
                  <a:pt x="102542" y="315516"/>
                  <a:pt x="113153" y="311102"/>
                  <a:pt x="121980" y="302275"/>
                </a:cubicBezTo>
                <a:cubicBezTo>
                  <a:pt x="130808" y="293448"/>
                  <a:pt x="135221" y="282837"/>
                  <a:pt x="135221" y="270442"/>
                </a:cubicBezTo>
                <a:cubicBezTo>
                  <a:pt x="135221" y="258047"/>
                  <a:pt x="130808" y="247436"/>
                  <a:pt x="121980" y="238609"/>
                </a:cubicBezTo>
                <a:cubicBezTo>
                  <a:pt x="113153" y="229782"/>
                  <a:pt x="102542" y="225368"/>
                  <a:pt x="90147" y="225368"/>
                </a:cubicBezTo>
                <a:close/>
                <a:moveTo>
                  <a:pt x="486794" y="225368"/>
                </a:moveTo>
                <a:cubicBezTo>
                  <a:pt x="474400" y="225368"/>
                  <a:pt x="463789" y="229782"/>
                  <a:pt x="454962" y="238609"/>
                </a:cubicBezTo>
                <a:cubicBezTo>
                  <a:pt x="446135" y="247436"/>
                  <a:pt x="441722" y="258047"/>
                  <a:pt x="441722" y="270442"/>
                </a:cubicBezTo>
                <a:cubicBezTo>
                  <a:pt x="441722" y="282837"/>
                  <a:pt x="446135" y="293448"/>
                  <a:pt x="454962" y="302275"/>
                </a:cubicBezTo>
                <a:cubicBezTo>
                  <a:pt x="463789" y="311102"/>
                  <a:pt x="474400" y="315516"/>
                  <a:pt x="486794" y="315516"/>
                </a:cubicBezTo>
                <a:cubicBezTo>
                  <a:pt x="499190" y="315516"/>
                  <a:pt x="509801" y="311102"/>
                  <a:pt x="518629" y="302275"/>
                </a:cubicBezTo>
                <a:cubicBezTo>
                  <a:pt x="527456" y="293448"/>
                  <a:pt x="531868" y="282837"/>
                  <a:pt x="531868" y="270442"/>
                </a:cubicBezTo>
                <a:cubicBezTo>
                  <a:pt x="531868" y="258047"/>
                  <a:pt x="527456" y="247436"/>
                  <a:pt x="518629" y="238609"/>
                </a:cubicBezTo>
                <a:cubicBezTo>
                  <a:pt x="509801" y="229782"/>
                  <a:pt x="499190" y="225368"/>
                  <a:pt x="486794" y="22536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highlight>
                <a:srgbClr val="FFFF00"/>
              </a:highlight>
              <a:uLnTx/>
              <a:uFillTx/>
              <a:latin typeface="Calibri" panose="020F0502020204030204"/>
              <a:ea typeface="+mn-ea"/>
              <a:cs typeface="+mn-cs"/>
            </a:endParaRPr>
          </a:p>
        </p:txBody>
      </p:sp>
      <p:pic>
        <p:nvPicPr>
          <p:cNvPr id="95" name="Picture 10">
            <a:extLst>
              <a:ext uri="{FF2B5EF4-FFF2-40B4-BE49-F238E27FC236}">
                <a16:creationId xmlns:a16="http://schemas.microsoft.com/office/drawing/2014/main" id="{80EC8E54-4AF4-DCC3-7FB7-6F01934FC3FF}"/>
              </a:ext>
            </a:extLst>
          </p:cNvPr>
          <p:cNvPicPr>
            <a:picLocks noChangeAspect="1"/>
          </p:cNvPicPr>
          <p:nvPr/>
        </p:nvPicPr>
        <p:blipFill>
          <a:blip r:embed="rId5"/>
          <a:stretch>
            <a:fillRect/>
          </a:stretch>
        </p:blipFill>
        <p:spPr>
          <a:xfrm>
            <a:off x="891296" y="7382268"/>
            <a:ext cx="323516" cy="307448"/>
          </a:xfrm>
          <a:prstGeom prst="rect">
            <a:avLst/>
          </a:prstGeom>
          <a:noFill/>
        </p:spPr>
      </p:pic>
      <p:pic>
        <p:nvPicPr>
          <p:cNvPr id="96" name="Picture 15">
            <a:extLst>
              <a:ext uri="{FF2B5EF4-FFF2-40B4-BE49-F238E27FC236}">
                <a16:creationId xmlns:a16="http://schemas.microsoft.com/office/drawing/2014/main" id="{BAFBDF91-BB68-192B-B4A7-CD21BCCFE40B}"/>
              </a:ext>
            </a:extLst>
          </p:cNvPr>
          <p:cNvPicPr>
            <a:picLocks noChangeAspect="1"/>
          </p:cNvPicPr>
          <p:nvPr/>
        </p:nvPicPr>
        <p:blipFill>
          <a:blip r:embed="rId6"/>
          <a:stretch>
            <a:fillRect/>
          </a:stretch>
        </p:blipFill>
        <p:spPr>
          <a:xfrm>
            <a:off x="927310" y="6869176"/>
            <a:ext cx="268247" cy="341406"/>
          </a:xfrm>
          <a:prstGeom prst="rect">
            <a:avLst/>
          </a:prstGeom>
          <a:noFill/>
        </p:spPr>
      </p:pic>
      <p:grpSp>
        <p:nvGrpSpPr>
          <p:cNvPr id="97" name="Group 20">
            <a:extLst>
              <a:ext uri="{FF2B5EF4-FFF2-40B4-BE49-F238E27FC236}">
                <a16:creationId xmlns:a16="http://schemas.microsoft.com/office/drawing/2014/main" id="{73B694AA-353C-08E9-2C20-C373B3CC4544}"/>
              </a:ext>
            </a:extLst>
          </p:cNvPr>
          <p:cNvGrpSpPr/>
          <p:nvPr/>
        </p:nvGrpSpPr>
        <p:grpSpPr>
          <a:xfrm>
            <a:off x="935158" y="8282942"/>
            <a:ext cx="274138" cy="317821"/>
            <a:chOff x="1114770" y="6103797"/>
            <a:chExt cx="366083" cy="424418"/>
          </a:xfrm>
          <a:solidFill>
            <a:schemeClr val="bg1"/>
          </a:solidFill>
        </p:grpSpPr>
        <p:grpSp>
          <p:nvGrpSpPr>
            <p:cNvPr id="98" name="Group 54">
              <a:extLst>
                <a:ext uri="{FF2B5EF4-FFF2-40B4-BE49-F238E27FC236}">
                  <a16:creationId xmlns:a16="http://schemas.microsoft.com/office/drawing/2014/main" id="{DB5DACB8-2DB0-2CB1-E1A1-5AC4ED59F6B7}"/>
                </a:ext>
              </a:extLst>
            </p:cNvPr>
            <p:cNvGrpSpPr>
              <a:grpSpLocks noChangeAspect="1"/>
            </p:cNvGrpSpPr>
            <p:nvPr/>
          </p:nvGrpSpPr>
          <p:grpSpPr bwMode="auto">
            <a:xfrm flipH="1">
              <a:off x="1114770" y="6103797"/>
              <a:ext cx="261180" cy="424418"/>
              <a:chOff x="1945" y="2783"/>
              <a:chExt cx="416" cy="676"/>
            </a:xfrm>
            <a:grpFill/>
          </p:grpSpPr>
          <p:sp>
            <p:nvSpPr>
              <p:cNvPr id="100" name="Oval 55">
                <a:extLst>
                  <a:ext uri="{FF2B5EF4-FFF2-40B4-BE49-F238E27FC236}">
                    <a16:creationId xmlns:a16="http://schemas.microsoft.com/office/drawing/2014/main" id="{F623971F-09EE-E668-403D-97C031900D26}"/>
                  </a:ext>
                </a:extLst>
              </p:cNvPr>
              <p:cNvSpPr>
                <a:spLocks noChangeArrowheads="1"/>
              </p:cNvSpPr>
              <p:nvPr/>
            </p:nvSpPr>
            <p:spPr bwMode="auto">
              <a:xfrm>
                <a:off x="2182" y="2870"/>
                <a:ext cx="116" cy="1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GB" dirty="0">
                  <a:solidFill>
                    <a:prstClr val="black"/>
                  </a:solidFill>
                  <a:highlight>
                    <a:srgbClr val="FFFF00"/>
                  </a:highlight>
                </a:endParaRPr>
              </a:p>
            </p:txBody>
          </p:sp>
          <p:sp>
            <p:nvSpPr>
              <p:cNvPr id="101" name="Freeform 56">
                <a:extLst>
                  <a:ext uri="{FF2B5EF4-FFF2-40B4-BE49-F238E27FC236}">
                    <a16:creationId xmlns:a16="http://schemas.microsoft.com/office/drawing/2014/main" id="{C866C3E3-7BF5-8037-C85D-6A5154A86620}"/>
                  </a:ext>
                </a:extLst>
              </p:cNvPr>
              <p:cNvSpPr>
                <a:spLocks noEditPoints="1"/>
              </p:cNvSpPr>
              <p:nvPr/>
            </p:nvSpPr>
            <p:spPr bwMode="auto">
              <a:xfrm>
                <a:off x="1945" y="2783"/>
                <a:ext cx="416" cy="676"/>
              </a:xfrm>
              <a:custGeom>
                <a:avLst/>
                <a:gdLst>
                  <a:gd name="T0" fmla="*/ 195 w 205"/>
                  <a:gd name="T1" fmla="*/ 228 h 335"/>
                  <a:gd name="T2" fmla="*/ 190 w 205"/>
                  <a:gd name="T3" fmla="*/ 205 h 335"/>
                  <a:gd name="T4" fmla="*/ 189 w 205"/>
                  <a:gd name="T5" fmla="*/ 140 h 335"/>
                  <a:gd name="T6" fmla="*/ 115 w 205"/>
                  <a:gd name="T7" fmla="*/ 106 h 335"/>
                  <a:gd name="T8" fmla="*/ 74 w 205"/>
                  <a:gd name="T9" fmla="*/ 108 h 335"/>
                  <a:gd name="T10" fmla="*/ 68 w 205"/>
                  <a:gd name="T11" fmla="*/ 0 h 335"/>
                  <a:gd name="T12" fmla="*/ 60 w 205"/>
                  <a:gd name="T13" fmla="*/ 0 h 335"/>
                  <a:gd name="T14" fmla="*/ 64 w 205"/>
                  <a:gd name="T15" fmla="*/ 113 h 335"/>
                  <a:gd name="T16" fmla="*/ 78 w 205"/>
                  <a:gd name="T17" fmla="*/ 136 h 335"/>
                  <a:gd name="T18" fmla="*/ 110 w 205"/>
                  <a:gd name="T19" fmla="*/ 159 h 335"/>
                  <a:gd name="T20" fmla="*/ 100 w 205"/>
                  <a:gd name="T21" fmla="*/ 175 h 335"/>
                  <a:gd name="T22" fmla="*/ 62 w 205"/>
                  <a:gd name="T23" fmla="*/ 173 h 335"/>
                  <a:gd name="T24" fmla="*/ 25 w 205"/>
                  <a:gd name="T25" fmla="*/ 201 h 335"/>
                  <a:gd name="T26" fmla="*/ 22 w 205"/>
                  <a:gd name="T27" fmla="*/ 217 h 335"/>
                  <a:gd name="T28" fmla="*/ 41 w 205"/>
                  <a:gd name="T29" fmla="*/ 221 h 335"/>
                  <a:gd name="T30" fmla="*/ 128 w 205"/>
                  <a:gd name="T31" fmla="*/ 210 h 335"/>
                  <a:gd name="T32" fmla="*/ 156 w 205"/>
                  <a:gd name="T33" fmla="*/ 207 h 335"/>
                  <a:gd name="T34" fmla="*/ 183 w 205"/>
                  <a:gd name="T35" fmla="*/ 230 h 335"/>
                  <a:gd name="T36" fmla="*/ 192 w 205"/>
                  <a:gd name="T37" fmla="*/ 261 h 335"/>
                  <a:gd name="T38" fmla="*/ 179 w 205"/>
                  <a:gd name="T39" fmla="*/ 325 h 335"/>
                  <a:gd name="T40" fmla="*/ 184 w 205"/>
                  <a:gd name="T41" fmla="*/ 335 h 335"/>
                  <a:gd name="T42" fmla="*/ 202 w 205"/>
                  <a:gd name="T43" fmla="*/ 255 h 335"/>
                  <a:gd name="T44" fmla="*/ 202 w 205"/>
                  <a:gd name="T45" fmla="*/ 253 h 335"/>
                  <a:gd name="T46" fmla="*/ 195 w 205"/>
                  <a:gd name="T47" fmla="*/ 228 h 335"/>
                  <a:gd name="T48" fmla="*/ 116 w 205"/>
                  <a:gd name="T49" fmla="*/ 154 h 335"/>
                  <a:gd name="T50" fmla="*/ 94 w 205"/>
                  <a:gd name="T51" fmla="*/ 130 h 335"/>
                  <a:gd name="T52" fmla="*/ 122 w 205"/>
                  <a:gd name="T53" fmla="*/ 130 h 335"/>
                  <a:gd name="T54" fmla="*/ 116 w 205"/>
                  <a:gd name="T55" fmla="*/ 154 h 335"/>
                  <a:gd name="T56" fmla="*/ 176 w 205"/>
                  <a:gd name="T57" fmla="*/ 180 h 335"/>
                  <a:gd name="T58" fmla="*/ 167 w 205"/>
                  <a:gd name="T59" fmla="*/ 203 h 335"/>
                  <a:gd name="T60" fmla="*/ 158 w 205"/>
                  <a:gd name="T61" fmla="*/ 179 h 335"/>
                  <a:gd name="T62" fmla="*/ 167 w 205"/>
                  <a:gd name="T63" fmla="*/ 154 h 335"/>
                  <a:gd name="T64" fmla="*/ 176 w 205"/>
                  <a:gd name="T65" fmla="*/ 180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5" h="335">
                    <a:moveTo>
                      <a:pt x="195" y="228"/>
                    </a:moveTo>
                    <a:cubicBezTo>
                      <a:pt x="192" y="223"/>
                      <a:pt x="183" y="220"/>
                      <a:pt x="190" y="205"/>
                    </a:cubicBezTo>
                    <a:cubicBezTo>
                      <a:pt x="205" y="181"/>
                      <a:pt x="201" y="164"/>
                      <a:pt x="189" y="140"/>
                    </a:cubicBezTo>
                    <a:cubicBezTo>
                      <a:pt x="174" y="117"/>
                      <a:pt x="147" y="102"/>
                      <a:pt x="115" y="106"/>
                    </a:cubicBezTo>
                    <a:cubicBezTo>
                      <a:pt x="74" y="108"/>
                      <a:pt x="74" y="108"/>
                      <a:pt x="74" y="108"/>
                    </a:cubicBezTo>
                    <a:cubicBezTo>
                      <a:pt x="68" y="0"/>
                      <a:pt x="68" y="0"/>
                      <a:pt x="68" y="0"/>
                    </a:cubicBezTo>
                    <a:cubicBezTo>
                      <a:pt x="60" y="0"/>
                      <a:pt x="60" y="0"/>
                      <a:pt x="60" y="0"/>
                    </a:cubicBezTo>
                    <a:cubicBezTo>
                      <a:pt x="64" y="113"/>
                      <a:pt x="64" y="113"/>
                      <a:pt x="64" y="113"/>
                    </a:cubicBezTo>
                    <a:cubicBezTo>
                      <a:pt x="65" y="124"/>
                      <a:pt x="71" y="131"/>
                      <a:pt x="78" y="136"/>
                    </a:cubicBezTo>
                    <a:cubicBezTo>
                      <a:pt x="110" y="159"/>
                      <a:pt x="110" y="159"/>
                      <a:pt x="110" y="159"/>
                    </a:cubicBezTo>
                    <a:cubicBezTo>
                      <a:pt x="116" y="166"/>
                      <a:pt x="114" y="179"/>
                      <a:pt x="100" y="175"/>
                    </a:cubicBezTo>
                    <a:cubicBezTo>
                      <a:pt x="90" y="172"/>
                      <a:pt x="78" y="166"/>
                      <a:pt x="62" y="173"/>
                    </a:cubicBezTo>
                    <a:cubicBezTo>
                      <a:pt x="25" y="201"/>
                      <a:pt x="25" y="201"/>
                      <a:pt x="25" y="201"/>
                    </a:cubicBezTo>
                    <a:cubicBezTo>
                      <a:pt x="0" y="199"/>
                      <a:pt x="15" y="214"/>
                      <a:pt x="22" y="217"/>
                    </a:cubicBezTo>
                    <a:cubicBezTo>
                      <a:pt x="28" y="220"/>
                      <a:pt x="35" y="222"/>
                      <a:pt x="41" y="221"/>
                    </a:cubicBezTo>
                    <a:cubicBezTo>
                      <a:pt x="64" y="192"/>
                      <a:pt x="99" y="202"/>
                      <a:pt x="128" y="210"/>
                    </a:cubicBezTo>
                    <a:cubicBezTo>
                      <a:pt x="156" y="207"/>
                      <a:pt x="156" y="207"/>
                      <a:pt x="156" y="207"/>
                    </a:cubicBezTo>
                    <a:cubicBezTo>
                      <a:pt x="183" y="230"/>
                      <a:pt x="183" y="230"/>
                      <a:pt x="183" y="230"/>
                    </a:cubicBezTo>
                    <a:cubicBezTo>
                      <a:pt x="194" y="237"/>
                      <a:pt x="194" y="248"/>
                      <a:pt x="192" y="261"/>
                    </a:cubicBezTo>
                    <a:cubicBezTo>
                      <a:pt x="179" y="325"/>
                      <a:pt x="179" y="325"/>
                      <a:pt x="179" y="325"/>
                    </a:cubicBezTo>
                    <a:cubicBezTo>
                      <a:pt x="184" y="335"/>
                      <a:pt x="184" y="335"/>
                      <a:pt x="184" y="335"/>
                    </a:cubicBezTo>
                    <a:cubicBezTo>
                      <a:pt x="202" y="255"/>
                      <a:pt x="202" y="255"/>
                      <a:pt x="202" y="255"/>
                    </a:cubicBezTo>
                    <a:cubicBezTo>
                      <a:pt x="202" y="253"/>
                      <a:pt x="202" y="253"/>
                      <a:pt x="202" y="253"/>
                    </a:cubicBezTo>
                    <a:cubicBezTo>
                      <a:pt x="202" y="244"/>
                      <a:pt x="202" y="237"/>
                      <a:pt x="195" y="228"/>
                    </a:cubicBezTo>
                    <a:close/>
                    <a:moveTo>
                      <a:pt x="116" y="154"/>
                    </a:moveTo>
                    <a:cubicBezTo>
                      <a:pt x="94" y="130"/>
                      <a:pt x="94" y="130"/>
                      <a:pt x="94" y="130"/>
                    </a:cubicBezTo>
                    <a:cubicBezTo>
                      <a:pt x="122" y="130"/>
                      <a:pt x="122" y="130"/>
                      <a:pt x="122" y="130"/>
                    </a:cubicBezTo>
                    <a:lnTo>
                      <a:pt x="116" y="154"/>
                    </a:lnTo>
                    <a:close/>
                    <a:moveTo>
                      <a:pt x="176" y="180"/>
                    </a:moveTo>
                    <a:cubicBezTo>
                      <a:pt x="171" y="187"/>
                      <a:pt x="169" y="194"/>
                      <a:pt x="167" y="203"/>
                    </a:cubicBezTo>
                    <a:cubicBezTo>
                      <a:pt x="161" y="196"/>
                      <a:pt x="154" y="188"/>
                      <a:pt x="158" y="179"/>
                    </a:cubicBezTo>
                    <a:cubicBezTo>
                      <a:pt x="167" y="154"/>
                      <a:pt x="167" y="154"/>
                      <a:pt x="167" y="154"/>
                    </a:cubicBezTo>
                    <a:cubicBezTo>
                      <a:pt x="174" y="160"/>
                      <a:pt x="181" y="167"/>
                      <a:pt x="176" y="1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GB" dirty="0">
                  <a:solidFill>
                    <a:prstClr val="black"/>
                  </a:solidFill>
                  <a:highlight>
                    <a:srgbClr val="FFFF00"/>
                  </a:highlight>
                </a:endParaRPr>
              </a:p>
            </p:txBody>
          </p:sp>
          <p:sp>
            <p:nvSpPr>
              <p:cNvPr id="102" name="Freeform 57">
                <a:extLst>
                  <a:ext uri="{FF2B5EF4-FFF2-40B4-BE49-F238E27FC236}">
                    <a16:creationId xmlns:a16="http://schemas.microsoft.com/office/drawing/2014/main" id="{DF659D3D-029E-434F-6767-4F5AAE67B777}"/>
                  </a:ext>
                </a:extLst>
              </p:cNvPr>
              <p:cNvSpPr>
                <a:spLocks/>
              </p:cNvSpPr>
              <p:nvPr/>
            </p:nvSpPr>
            <p:spPr bwMode="auto">
              <a:xfrm>
                <a:off x="2016" y="3211"/>
                <a:ext cx="185" cy="175"/>
              </a:xfrm>
              <a:custGeom>
                <a:avLst/>
                <a:gdLst>
                  <a:gd name="T0" fmla="*/ 48 w 91"/>
                  <a:gd name="T1" fmla="*/ 8 h 87"/>
                  <a:gd name="T2" fmla="*/ 32 w 91"/>
                  <a:gd name="T3" fmla="*/ 47 h 87"/>
                  <a:gd name="T4" fmla="*/ 29 w 91"/>
                  <a:gd name="T5" fmla="*/ 62 h 87"/>
                  <a:gd name="T6" fmla="*/ 33 w 91"/>
                  <a:gd name="T7" fmla="*/ 79 h 87"/>
                  <a:gd name="T8" fmla="*/ 50 w 91"/>
                  <a:gd name="T9" fmla="*/ 66 h 87"/>
                  <a:gd name="T10" fmla="*/ 57 w 91"/>
                  <a:gd name="T11" fmla="*/ 54 h 87"/>
                  <a:gd name="T12" fmla="*/ 91 w 91"/>
                  <a:gd name="T13" fmla="*/ 9 h 87"/>
                  <a:gd name="T14" fmla="*/ 71 w 91"/>
                  <a:gd name="T15" fmla="*/ 2 h 87"/>
                  <a:gd name="T16" fmla="*/ 48 w 91"/>
                  <a:gd name="T17" fmla="*/ 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87">
                    <a:moveTo>
                      <a:pt x="48" y="8"/>
                    </a:moveTo>
                    <a:cubicBezTo>
                      <a:pt x="32" y="47"/>
                      <a:pt x="32" y="47"/>
                      <a:pt x="32" y="47"/>
                    </a:cubicBezTo>
                    <a:cubicBezTo>
                      <a:pt x="31" y="54"/>
                      <a:pt x="31" y="57"/>
                      <a:pt x="29" y="62"/>
                    </a:cubicBezTo>
                    <a:cubicBezTo>
                      <a:pt x="0" y="69"/>
                      <a:pt x="21" y="77"/>
                      <a:pt x="33" y="79"/>
                    </a:cubicBezTo>
                    <a:cubicBezTo>
                      <a:pt x="45" y="87"/>
                      <a:pt x="45" y="68"/>
                      <a:pt x="50" y="66"/>
                    </a:cubicBezTo>
                    <a:cubicBezTo>
                      <a:pt x="57" y="54"/>
                      <a:pt x="57" y="54"/>
                      <a:pt x="57" y="54"/>
                    </a:cubicBezTo>
                    <a:cubicBezTo>
                      <a:pt x="62" y="34"/>
                      <a:pt x="75" y="22"/>
                      <a:pt x="91" y="9"/>
                    </a:cubicBezTo>
                    <a:cubicBezTo>
                      <a:pt x="71" y="2"/>
                      <a:pt x="71" y="2"/>
                      <a:pt x="71" y="2"/>
                    </a:cubicBezTo>
                    <a:cubicBezTo>
                      <a:pt x="63" y="0"/>
                      <a:pt x="55" y="1"/>
                      <a:pt x="4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GB" dirty="0">
                  <a:solidFill>
                    <a:prstClr val="black"/>
                  </a:solidFill>
                  <a:highlight>
                    <a:srgbClr val="FFFF00"/>
                  </a:highlight>
                </a:endParaRPr>
              </a:p>
            </p:txBody>
          </p:sp>
        </p:grpSp>
        <p:sp>
          <p:nvSpPr>
            <p:cNvPr id="99" name="Right Triangle 23">
              <a:extLst>
                <a:ext uri="{FF2B5EF4-FFF2-40B4-BE49-F238E27FC236}">
                  <a16:creationId xmlns:a16="http://schemas.microsoft.com/office/drawing/2014/main" id="{EF6AD1D4-F7A3-B125-6155-D496A08EF7FB}"/>
                </a:ext>
              </a:extLst>
            </p:cNvPr>
            <p:cNvSpPr/>
            <p:nvPr/>
          </p:nvSpPr>
          <p:spPr>
            <a:xfrm flipH="1">
              <a:off x="1245360" y="6294992"/>
              <a:ext cx="235493" cy="231824"/>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GB" dirty="0">
                <a:solidFill>
                  <a:prstClr val="white"/>
                </a:solidFill>
                <a:highlight>
                  <a:srgbClr val="FFFF00"/>
                </a:highlight>
              </a:endParaRPr>
            </a:p>
          </p:txBody>
        </p:sp>
      </p:grpSp>
      <p:grpSp>
        <p:nvGrpSpPr>
          <p:cNvPr id="103" name="Group 27">
            <a:extLst>
              <a:ext uri="{FF2B5EF4-FFF2-40B4-BE49-F238E27FC236}">
                <a16:creationId xmlns:a16="http://schemas.microsoft.com/office/drawing/2014/main" id="{F541CEA4-40B1-077B-D515-5811E05FD2BC}"/>
              </a:ext>
            </a:extLst>
          </p:cNvPr>
          <p:cNvGrpSpPr/>
          <p:nvPr/>
        </p:nvGrpSpPr>
        <p:grpSpPr>
          <a:xfrm>
            <a:off x="924007" y="8790118"/>
            <a:ext cx="271550" cy="283082"/>
            <a:chOff x="5956028" y="5139795"/>
            <a:chExt cx="680186" cy="709071"/>
          </a:xfrm>
          <a:solidFill>
            <a:schemeClr val="bg1"/>
          </a:solidFill>
        </p:grpSpPr>
        <p:sp>
          <p:nvSpPr>
            <p:cNvPr id="104" name="Freeform 78">
              <a:extLst>
                <a:ext uri="{FF2B5EF4-FFF2-40B4-BE49-F238E27FC236}">
                  <a16:creationId xmlns:a16="http://schemas.microsoft.com/office/drawing/2014/main" id="{43868C70-64A8-1F48-2D17-D5349ECD2F43}"/>
                </a:ext>
              </a:extLst>
            </p:cNvPr>
            <p:cNvSpPr>
              <a:spLocks noEditPoints="1"/>
            </p:cNvSpPr>
            <p:nvPr/>
          </p:nvSpPr>
          <p:spPr bwMode="auto">
            <a:xfrm>
              <a:off x="5956028" y="5139795"/>
              <a:ext cx="680186" cy="709071"/>
            </a:xfrm>
            <a:custGeom>
              <a:avLst/>
              <a:gdLst>
                <a:gd name="T0" fmla="*/ 772 w 3111"/>
                <a:gd name="T1" fmla="*/ 2386 h 3242"/>
                <a:gd name="T2" fmla="*/ 826 w 3111"/>
                <a:gd name="T3" fmla="*/ 2469 h 3242"/>
                <a:gd name="T4" fmla="*/ 674 w 3111"/>
                <a:gd name="T5" fmla="*/ 2595 h 3242"/>
                <a:gd name="T6" fmla="*/ 1015 w 3111"/>
                <a:gd name="T7" fmla="*/ 2827 h 3242"/>
                <a:gd name="T8" fmla="*/ 1425 w 3111"/>
                <a:gd name="T9" fmla="*/ 2932 h 3242"/>
                <a:gd name="T10" fmla="*/ 1821 w 3111"/>
                <a:gd name="T11" fmla="*/ 2894 h 3242"/>
                <a:gd name="T12" fmla="*/ 2025 w 3111"/>
                <a:gd name="T13" fmla="*/ 2838 h 3242"/>
                <a:gd name="T14" fmla="*/ 2108 w 3111"/>
                <a:gd name="T15" fmla="*/ 2888 h 3242"/>
                <a:gd name="T16" fmla="*/ 2146 w 3111"/>
                <a:gd name="T17" fmla="*/ 2985 h 3242"/>
                <a:gd name="T18" fmla="*/ 2108 w 3111"/>
                <a:gd name="T19" fmla="*/ 3092 h 3242"/>
                <a:gd name="T20" fmla="*/ 1969 w 3111"/>
                <a:gd name="T21" fmla="*/ 3171 h 3242"/>
                <a:gd name="T22" fmla="*/ 1513 w 3111"/>
                <a:gd name="T23" fmla="*/ 3242 h 3242"/>
                <a:gd name="T24" fmla="*/ 1063 w 3111"/>
                <a:gd name="T25" fmla="*/ 3174 h 3242"/>
                <a:gd name="T26" fmla="*/ 668 w 3111"/>
                <a:gd name="T27" fmla="*/ 2984 h 3242"/>
                <a:gd name="T28" fmla="*/ 265 w 3111"/>
                <a:gd name="T29" fmla="*/ 2839 h 3242"/>
                <a:gd name="T30" fmla="*/ 169 w 3111"/>
                <a:gd name="T31" fmla="*/ 2843 h 3242"/>
                <a:gd name="T32" fmla="*/ 152 w 3111"/>
                <a:gd name="T33" fmla="*/ 2185 h 3242"/>
                <a:gd name="T34" fmla="*/ 200 w 3111"/>
                <a:gd name="T35" fmla="*/ 2097 h 3242"/>
                <a:gd name="T36" fmla="*/ 2453 w 3111"/>
                <a:gd name="T37" fmla="*/ 504 h 3242"/>
                <a:gd name="T38" fmla="*/ 2698 w 3111"/>
                <a:gd name="T39" fmla="*/ 741 h 3242"/>
                <a:gd name="T40" fmla="*/ 2931 w 3111"/>
                <a:gd name="T41" fmla="*/ 1141 h 3242"/>
                <a:gd name="T42" fmla="*/ 3034 w 3111"/>
                <a:gd name="T43" fmla="*/ 1607 h 3242"/>
                <a:gd name="T44" fmla="*/ 3000 w 3111"/>
                <a:gd name="T45" fmla="*/ 2037 h 3242"/>
                <a:gd name="T46" fmla="*/ 3080 w 3111"/>
                <a:gd name="T47" fmla="*/ 2271 h 3242"/>
                <a:gd name="T48" fmla="*/ 3106 w 3111"/>
                <a:gd name="T49" fmla="*/ 2359 h 3242"/>
                <a:gd name="T50" fmla="*/ 2545 w 3111"/>
                <a:gd name="T51" fmla="*/ 2698 h 3242"/>
                <a:gd name="T52" fmla="*/ 2456 w 3111"/>
                <a:gd name="T53" fmla="*/ 2675 h 3242"/>
                <a:gd name="T54" fmla="*/ 2431 w 3111"/>
                <a:gd name="T55" fmla="*/ 2005 h 3242"/>
                <a:gd name="T56" fmla="*/ 2489 w 3111"/>
                <a:gd name="T57" fmla="*/ 1937 h 3242"/>
                <a:gd name="T58" fmla="*/ 2706 w 3111"/>
                <a:gd name="T59" fmla="*/ 1954 h 3242"/>
                <a:gd name="T60" fmla="*/ 2720 w 3111"/>
                <a:gd name="T61" fmla="*/ 1529 h 3242"/>
                <a:gd name="T62" fmla="*/ 2587 w 3111"/>
                <a:gd name="T63" fmla="*/ 1124 h 3242"/>
                <a:gd name="T64" fmla="*/ 2332 w 3111"/>
                <a:gd name="T65" fmla="*/ 796 h 3242"/>
                <a:gd name="T66" fmla="*/ 2222 w 3111"/>
                <a:gd name="T67" fmla="*/ 625 h 3242"/>
                <a:gd name="T68" fmla="*/ 2275 w 3111"/>
                <a:gd name="T69" fmla="*/ 519 h 3242"/>
                <a:gd name="T70" fmla="*/ 1208 w 3111"/>
                <a:gd name="T71" fmla="*/ 201 h 3242"/>
                <a:gd name="T72" fmla="*/ 911 w 3111"/>
                <a:gd name="T73" fmla="*/ 639 h 3242"/>
                <a:gd name="T74" fmla="*/ 603 w 3111"/>
                <a:gd name="T75" fmla="*/ 888 h 3242"/>
                <a:gd name="T76" fmla="*/ 390 w 3111"/>
                <a:gd name="T77" fmla="*/ 1224 h 3242"/>
                <a:gd name="T78" fmla="*/ 301 w 3111"/>
                <a:gd name="T79" fmla="*/ 1558 h 3242"/>
                <a:gd name="T80" fmla="*/ 252 w 3111"/>
                <a:gd name="T81" fmla="*/ 1634 h 3242"/>
                <a:gd name="T82" fmla="*/ 164 w 3111"/>
                <a:gd name="T83" fmla="*/ 1673 h 3242"/>
                <a:gd name="T84" fmla="*/ 73 w 3111"/>
                <a:gd name="T85" fmla="*/ 1664 h 3242"/>
                <a:gd name="T86" fmla="*/ 10 w 3111"/>
                <a:gd name="T87" fmla="*/ 1590 h 3242"/>
                <a:gd name="T88" fmla="*/ 9 w 3111"/>
                <a:gd name="T89" fmla="*/ 1439 h 3242"/>
                <a:gd name="T90" fmla="*/ 140 w 3111"/>
                <a:gd name="T91" fmla="*/ 1037 h 3242"/>
                <a:gd name="T92" fmla="*/ 403 w 3111"/>
                <a:gd name="T93" fmla="*/ 653 h 3242"/>
                <a:gd name="T94" fmla="*/ 767 w 3111"/>
                <a:gd name="T95" fmla="*/ 366 h 3242"/>
                <a:gd name="T96" fmla="*/ 1208 w 3111"/>
                <a:gd name="T97" fmla="*/ 201 h 3242"/>
                <a:gd name="T98" fmla="*/ 1839 w 3111"/>
                <a:gd name="T99" fmla="*/ 325 h 3242"/>
                <a:gd name="T100" fmla="*/ 1892 w 3111"/>
                <a:gd name="T101" fmla="*/ 414 h 3242"/>
                <a:gd name="T102" fmla="*/ 1342 w 3111"/>
                <a:gd name="T103" fmla="*/ 782 h 3242"/>
                <a:gd name="T104" fmla="*/ 1250 w 3111"/>
                <a:gd name="T105" fmla="*/ 794 h 3242"/>
                <a:gd name="T106" fmla="*/ 1211 w 3111"/>
                <a:gd name="T107" fmla="*/ 708 h 3242"/>
                <a:gd name="T108" fmla="*/ 1233 w 3111"/>
                <a:gd name="T109" fmla="*/ 19 h 3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11" h="3242">
                  <a:moveTo>
                    <a:pt x="218" y="2092"/>
                  </a:moveTo>
                  <a:lnTo>
                    <a:pt x="238" y="2092"/>
                  </a:lnTo>
                  <a:lnTo>
                    <a:pt x="261" y="2097"/>
                  </a:lnTo>
                  <a:lnTo>
                    <a:pt x="284" y="2108"/>
                  </a:lnTo>
                  <a:lnTo>
                    <a:pt x="772" y="2386"/>
                  </a:lnTo>
                  <a:lnTo>
                    <a:pt x="793" y="2400"/>
                  </a:lnTo>
                  <a:lnTo>
                    <a:pt x="809" y="2417"/>
                  </a:lnTo>
                  <a:lnTo>
                    <a:pt x="820" y="2434"/>
                  </a:lnTo>
                  <a:lnTo>
                    <a:pt x="826" y="2451"/>
                  </a:lnTo>
                  <a:lnTo>
                    <a:pt x="826" y="2469"/>
                  </a:lnTo>
                  <a:lnTo>
                    <a:pt x="821" y="2487"/>
                  </a:lnTo>
                  <a:lnTo>
                    <a:pt x="810" y="2504"/>
                  </a:lnTo>
                  <a:lnTo>
                    <a:pt x="794" y="2520"/>
                  </a:lnTo>
                  <a:lnTo>
                    <a:pt x="774" y="2535"/>
                  </a:lnTo>
                  <a:lnTo>
                    <a:pt x="674" y="2595"/>
                  </a:lnTo>
                  <a:lnTo>
                    <a:pt x="735" y="2651"/>
                  </a:lnTo>
                  <a:lnTo>
                    <a:pt x="800" y="2702"/>
                  </a:lnTo>
                  <a:lnTo>
                    <a:pt x="868" y="2747"/>
                  </a:lnTo>
                  <a:lnTo>
                    <a:pt x="940" y="2790"/>
                  </a:lnTo>
                  <a:lnTo>
                    <a:pt x="1015" y="2827"/>
                  </a:lnTo>
                  <a:lnTo>
                    <a:pt x="1091" y="2858"/>
                  </a:lnTo>
                  <a:lnTo>
                    <a:pt x="1171" y="2886"/>
                  </a:lnTo>
                  <a:lnTo>
                    <a:pt x="1254" y="2906"/>
                  </a:lnTo>
                  <a:lnTo>
                    <a:pt x="1338" y="2922"/>
                  </a:lnTo>
                  <a:lnTo>
                    <a:pt x="1425" y="2932"/>
                  </a:lnTo>
                  <a:lnTo>
                    <a:pt x="1513" y="2935"/>
                  </a:lnTo>
                  <a:lnTo>
                    <a:pt x="1592" y="2932"/>
                  </a:lnTo>
                  <a:lnTo>
                    <a:pt x="1670" y="2925"/>
                  </a:lnTo>
                  <a:lnTo>
                    <a:pt x="1746" y="2911"/>
                  </a:lnTo>
                  <a:lnTo>
                    <a:pt x="1821" y="2894"/>
                  </a:lnTo>
                  <a:lnTo>
                    <a:pt x="1894" y="2873"/>
                  </a:lnTo>
                  <a:lnTo>
                    <a:pt x="1966" y="2846"/>
                  </a:lnTo>
                  <a:lnTo>
                    <a:pt x="1986" y="2840"/>
                  </a:lnTo>
                  <a:lnTo>
                    <a:pt x="2006" y="2837"/>
                  </a:lnTo>
                  <a:lnTo>
                    <a:pt x="2025" y="2838"/>
                  </a:lnTo>
                  <a:lnTo>
                    <a:pt x="2044" y="2843"/>
                  </a:lnTo>
                  <a:lnTo>
                    <a:pt x="2063" y="2850"/>
                  </a:lnTo>
                  <a:lnTo>
                    <a:pt x="2079" y="2860"/>
                  </a:lnTo>
                  <a:lnTo>
                    <a:pt x="2095" y="2874"/>
                  </a:lnTo>
                  <a:lnTo>
                    <a:pt x="2108" y="2888"/>
                  </a:lnTo>
                  <a:lnTo>
                    <a:pt x="2120" y="2905"/>
                  </a:lnTo>
                  <a:lnTo>
                    <a:pt x="2130" y="2924"/>
                  </a:lnTo>
                  <a:lnTo>
                    <a:pt x="2137" y="2943"/>
                  </a:lnTo>
                  <a:lnTo>
                    <a:pt x="2142" y="2963"/>
                  </a:lnTo>
                  <a:lnTo>
                    <a:pt x="2146" y="2985"/>
                  </a:lnTo>
                  <a:lnTo>
                    <a:pt x="2144" y="3006"/>
                  </a:lnTo>
                  <a:lnTo>
                    <a:pt x="2140" y="3028"/>
                  </a:lnTo>
                  <a:lnTo>
                    <a:pt x="2133" y="3050"/>
                  </a:lnTo>
                  <a:lnTo>
                    <a:pt x="2122" y="3071"/>
                  </a:lnTo>
                  <a:lnTo>
                    <a:pt x="2108" y="3092"/>
                  </a:lnTo>
                  <a:lnTo>
                    <a:pt x="2089" y="3111"/>
                  </a:lnTo>
                  <a:lnTo>
                    <a:pt x="2066" y="3128"/>
                  </a:lnTo>
                  <a:lnTo>
                    <a:pt x="2038" y="3145"/>
                  </a:lnTo>
                  <a:lnTo>
                    <a:pt x="2006" y="3159"/>
                  </a:lnTo>
                  <a:lnTo>
                    <a:pt x="1969" y="3171"/>
                  </a:lnTo>
                  <a:lnTo>
                    <a:pt x="1881" y="3195"/>
                  </a:lnTo>
                  <a:lnTo>
                    <a:pt x="1792" y="3216"/>
                  </a:lnTo>
                  <a:lnTo>
                    <a:pt x="1700" y="3230"/>
                  </a:lnTo>
                  <a:lnTo>
                    <a:pt x="1607" y="3239"/>
                  </a:lnTo>
                  <a:lnTo>
                    <a:pt x="1513" y="3242"/>
                  </a:lnTo>
                  <a:lnTo>
                    <a:pt x="1419" y="3239"/>
                  </a:lnTo>
                  <a:lnTo>
                    <a:pt x="1328" y="3231"/>
                  </a:lnTo>
                  <a:lnTo>
                    <a:pt x="1238" y="3217"/>
                  </a:lnTo>
                  <a:lnTo>
                    <a:pt x="1150" y="3197"/>
                  </a:lnTo>
                  <a:lnTo>
                    <a:pt x="1063" y="3174"/>
                  </a:lnTo>
                  <a:lnTo>
                    <a:pt x="979" y="3145"/>
                  </a:lnTo>
                  <a:lnTo>
                    <a:pt x="897" y="3111"/>
                  </a:lnTo>
                  <a:lnTo>
                    <a:pt x="819" y="3073"/>
                  </a:lnTo>
                  <a:lnTo>
                    <a:pt x="742" y="3031"/>
                  </a:lnTo>
                  <a:lnTo>
                    <a:pt x="668" y="2984"/>
                  </a:lnTo>
                  <a:lnTo>
                    <a:pt x="597" y="2933"/>
                  </a:lnTo>
                  <a:lnTo>
                    <a:pt x="530" y="2878"/>
                  </a:lnTo>
                  <a:lnTo>
                    <a:pt x="465" y="2819"/>
                  </a:lnTo>
                  <a:lnTo>
                    <a:pt x="403" y="2757"/>
                  </a:lnTo>
                  <a:lnTo>
                    <a:pt x="265" y="2839"/>
                  </a:lnTo>
                  <a:lnTo>
                    <a:pt x="242" y="2850"/>
                  </a:lnTo>
                  <a:lnTo>
                    <a:pt x="220" y="2856"/>
                  </a:lnTo>
                  <a:lnTo>
                    <a:pt x="201" y="2857"/>
                  </a:lnTo>
                  <a:lnTo>
                    <a:pt x="183" y="2852"/>
                  </a:lnTo>
                  <a:lnTo>
                    <a:pt x="169" y="2843"/>
                  </a:lnTo>
                  <a:lnTo>
                    <a:pt x="157" y="2830"/>
                  </a:lnTo>
                  <a:lnTo>
                    <a:pt x="148" y="2813"/>
                  </a:lnTo>
                  <a:lnTo>
                    <a:pt x="141" y="2790"/>
                  </a:lnTo>
                  <a:lnTo>
                    <a:pt x="140" y="2765"/>
                  </a:lnTo>
                  <a:lnTo>
                    <a:pt x="152" y="2185"/>
                  </a:lnTo>
                  <a:lnTo>
                    <a:pt x="155" y="2160"/>
                  </a:lnTo>
                  <a:lnTo>
                    <a:pt x="161" y="2138"/>
                  </a:lnTo>
                  <a:lnTo>
                    <a:pt x="171" y="2119"/>
                  </a:lnTo>
                  <a:lnTo>
                    <a:pt x="184" y="2106"/>
                  </a:lnTo>
                  <a:lnTo>
                    <a:pt x="200" y="2097"/>
                  </a:lnTo>
                  <a:lnTo>
                    <a:pt x="218" y="2092"/>
                  </a:lnTo>
                  <a:close/>
                  <a:moveTo>
                    <a:pt x="2370" y="486"/>
                  </a:moveTo>
                  <a:lnTo>
                    <a:pt x="2397" y="488"/>
                  </a:lnTo>
                  <a:lnTo>
                    <a:pt x="2424" y="494"/>
                  </a:lnTo>
                  <a:lnTo>
                    <a:pt x="2453" y="504"/>
                  </a:lnTo>
                  <a:lnTo>
                    <a:pt x="2480" y="521"/>
                  </a:lnTo>
                  <a:lnTo>
                    <a:pt x="2506" y="541"/>
                  </a:lnTo>
                  <a:lnTo>
                    <a:pt x="2574" y="604"/>
                  </a:lnTo>
                  <a:lnTo>
                    <a:pt x="2638" y="670"/>
                  </a:lnTo>
                  <a:lnTo>
                    <a:pt x="2698" y="741"/>
                  </a:lnTo>
                  <a:lnTo>
                    <a:pt x="2754" y="814"/>
                  </a:lnTo>
                  <a:lnTo>
                    <a:pt x="2805" y="891"/>
                  </a:lnTo>
                  <a:lnTo>
                    <a:pt x="2852" y="972"/>
                  </a:lnTo>
                  <a:lnTo>
                    <a:pt x="2893" y="1054"/>
                  </a:lnTo>
                  <a:lnTo>
                    <a:pt x="2931" y="1141"/>
                  </a:lnTo>
                  <a:lnTo>
                    <a:pt x="2962" y="1229"/>
                  </a:lnTo>
                  <a:lnTo>
                    <a:pt x="2988" y="1321"/>
                  </a:lnTo>
                  <a:lnTo>
                    <a:pt x="3010" y="1414"/>
                  </a:lnTo>
                  <a:lnTo>
                    <a:pt x="3025" y="1509"/>
                  </a:lnTo>
                  <a:lnTo>
                    <a:pt x="3034" y="1607"/>
                  </a:lnTo>
                  <a:lnTo>
                    <a:pt x="3037" y="1706"/>
                  </a:lnTo>
                  <a:lnTo>
                    <a:pt x="3035" y="1790"/>
                  </a:lnTo>
                  <a:lnTo>
                    <a:pt x="3028" y="1874"/>
                  </a:lnTo>
                  <a:lnTo>
                    <a:pt x="3017" y="1956"/>
                  </a:lnTo>
                  <a:lnTo>
                    <a:pt x="3000" y="2037"/>
                  </a:lnTo>
                  <a:lnTo>
                    <a:pt x="2981" y="2116"/>
                  </a:lnTo>
                  <a:lnTo>
                    <a:pt x="2957" y="2194"/>
                  </a:lnTo>
                  <a:lnTo>
                    <a:pt x="2799" y="2101"/>
                  </a:lnTo>
                  <a:lnTo>
                    <a:pt x="3059" y="2257"/>
                  </a:lnTo>
                  <a:lnTo>
                    <a:pt x="3080" y="2271"/>
                  </a:lnTo>
                  <a:lnTo>
                    <a:pt x="3095" y="2287"/>
                  </a:lnTo>
                  <a:lnTo>
                    <a:pt x="3106" y="2305"/>
                  </a:lnTo>
                  <a:lnTo>
                    <a:pt x="3111" y="2323"/>
                  </a:lnTo>
                  <a:lnTo>
                    <a:pt x="3111" y="2340"/>
                  </a:lnTo>
                  <a:lnTo>
                    <a:pt x="3106" y="2359"/>
                  </a:lnTo>
                  <a:lnTo>
                    <a:pt x="3094" y="2375"/>
                  </a:lnTo>
                  <a:lnTo>
                    <a:pt x="3079" y="2391"/>
                  </a:lnTo>
                  <a:lnTo>
                    <a:pt x="3058" y="2405"/>
                  </a:lnTo>
                  <a:lnTo>
                    <a:pt x="2567" y="2687"/>
                  </a:lnTo>
                  <a:lnTo>
                    <a:pt x="2545" y="2698"/>
                  </a:lnTo>
                  <a:lnTo>
                    <a:pt x="2522" y="2703"/>
                  </a:lnTo>
                  <a:lnTo>
                    <a:pt x="2502" y="2704"/>
                  </a:lnTo>
                  <a:lnTo>
                    <a:pt x="2484" y="2699"/>
                  </a:lnTo>
                  <a:lnTo>
                    <a:pt x="2469" y="2689"/>
                  </a:lnTo>
                  <a:lnTo>
                    <a:pt x="2456" y="2675"/>
                  </a:lnTo>
                  <a:lnTo>
                    <a:pt x="2446" y="2657"/>
                  </a:lnTo>
                  <a:lnTo>
                    <a:pt x="2440" y="2634"/>
                  </a:lnTo>
                  <a:lnTo>
                    <a:pt x="2438" y="2608"/>
                  </a:lnTo>
                  <a:lnTo>
                    <a:pt x="2428" y="2031"/>
                  </a:lnTo>
                  <a:lnTo>
                    <a:pt x="2431" y="2005"/>
                  </a:lnTo>
                  <a:lnTo>
                    <a:pt x="2436" y="1983"/>
                  </a:lnTo>
                  <a:lnTo>
                    <a:pt x="2445" y="1964"/>
                  </a:lnTo>
                  <a:lnTo>
                    <a:pt x="2457" y="1951"/>
                  </a:lnTo>
                  <a:lnTo>
                    <a:pt x="2472" y="1941"/>
                  </a:lnTo>
                  <a:lnTo>
                    <a:pt x="2489" y="1937"/>
                  </a:lnTo>
                  <a:lnTo>
                    <a:pt x="2509" y="1938"/>
                  </a:lnTo>
                  <a:lnTo>
                    <a:pt x="2531" y="1943"/>
                  </a:lnTo>
                  <a:lnTo>
                    <a:pt x="2553" y="1954"/>
                  </a:lnTo>
                  <a:lnTo>
                    <a:pt x="2687" y="2035"/>
                  </a:lnTo>
                  <a:lnTo>
                    <a:pt x="2706" y="1954"/>
                  </a:lnTo>
                  <a:lnTo>
                    <a:pt x="2721" y="1874"/>
                  </a:lnTo>
                  <a:lnTo>
                    <a:pt x="2730" y="1790"/>
                  </a:lnTo>
                  <a:lnTo>
                    <a:pt x="2733" y="1706"/>
                  </a:lnTo>
                  <a:lnTo>
                    <a:pt x="2729" y="1616"/>
                  </a:lnTo>
                  <a:lnTo>
                    <a:pt x="2720" y="1529"/>
                  </a:lnTo>
                  <a:lnTo>
                    <a:pt x="2704" y="1443"/>
                  </a:lnTo>
                  <a:lnTo>
                    <a:pt x="2683" y="1360"/>
                  </a:lnTo>
                  <a:lnTo>
                    <a:pt x="2657" y="1278"/>
                  </a:lnTo>
                  <a:lnTo>
                    <a:pt x="2625" y="1200"/>
                  </a:lnTo>
                  <a:lnTo>
                    <a:pt x="2587" y="1124"/>
                  </a:lnTo>
                  <a:lnTo>
                    <a:pt x="2545" y="1052"/>
                  </a:lnTo>
                  <a:lnTo>
                    <a:pt x="2498" y="983"/>
                  </a:lnTo>
                  <a:lnTo>
                    <a:pt x="2447" y="917"/>
                  </a:lnTo>
                  <a:lnTo>
                    <a:pt x="2392" y="855"/>
                  </a:lnTo>
                  <a:lnTo>
                    <a:pt x="2332" y="796"/>
                  </a:lnTo>
                  <a:lnTo>
                    <a:pt x="2269" y="742"/>
                  </a:lnTo>
                  <a:lnTo>
                    <a:pt x="2248" y="711"/>
                  </a:lnTo>
                  <a:lnTo>
                    <a:pt x="2233" y="681"/>
                  </a:lnTo>
                  <a:lnTo>
                    <a:pt x="2225" y="652"/>
                  </a:lnTo>
                  <a:lnTo>
                    <a:pt x="2222" y="625"/>
                  </a:lnTo>
                  <a:lnTo>
                    <a:pt x="2224" y="599"/>
                  </a:lnTo>
                  <a:lnTo>
                    <a:pt x="2231" y="575"/>
                  </a:lnTo>
                  <a:lnTo>
                    <a:pt x="2242" y="553"/>
                  </a:lnTo>
                  <a:lnTo>
                    <a:pt x="2257" y="535"/>
                  </a:lnTo>
                  <a:lnTo>
                    <a:pt x="2275" y="519"/>
                  </a:lnTo>
                  <a:lnTo>
                    <a:pt x="2295" y="505"/>
                  </a:lnTo>
                  <a:lnTo>
                    <a:pt x="2318" y="495"/>
                  </a:lnTo>
                  <a:lnTo>
                    <a:pt x="2344" y="489"/>
                  </a:lnTo>
                  <a:lnTo>
                    <a:pt x="2370" y="486"/>
                  </a:lnTo>
                  <a:close/>
                  <a:moveTo>
                    <a:pt x="1208" y="201"/>
                  </a:moveTo>
                  <a:lnTo>
                    <a:pt x="1208" y="518"/>
                  </a:lnTo>
                  <a:lnTo>
                    <a:pt x="1130" y="540"/>
                  </a:lnTo>
                  <a:lnTo>
                    <a:pt x="1054" y="569"/>
                  </a:lnTo>
                  <a:lnTo>
                    <a:pt x="980" y="601"/>
                  </a:lnTo>
                  <a:lnTo>
                    <a:pt x="911" y="639"/>
                  </a:lnTo>
                  <a:lnTo>
                    <a:pt x="842" y="681"/>
                  </a:lnTo>
                  <a:lnTo>
                    <a:pt x="777" y="726"/>
                  </a:lnTo>
                  <a:lnTo>
                    <a:pt x="715" y="777"/>
                  </a:lnTo>
                  <a:lnTo>
                    <a:pt x="658" y="831"/>
                  </a:lnTo>
                  <a:lnTo>
                    <a:pt x="603" y="888"/>
                  </a:lnTo>
                  <a:lnTo>
                    <a:pt x="552" y="949"/>
                  </a:lnTo>
                  <a:lnTo>
                    <a:pt x="505" y="1013"/>
                  </a:lnTo>
                  <a:lnTo>
                    <a:pt x="463" y="1082"/>
                  </a:lnTo>
                  <a:lnTo>
                    <a:pt x="424" y="1152"/>
                  </a:lnTo>
                  <a:lnTo>
                    <a:pt x="390" y="1224"/>
                  </a:lnTo>
                  <a:lnTo>
                    <a:pt x="361" y="1301"/>
                  </a:lnTo>
                  <a:lnTo>
                    <a:pt x="337" y="1378"/>
                  </a:lnTo>
                  <a:lnTo>
                    <a:pt x="318" y="1458"/>
                  </a:lnTo>
                  <a:lnTo>
                    <a:pt x="304" y="1540"/>
                  </a:lnTo>
                  <a:lnTo>
                    <a:pt x="301" y="1558"/>
                  </a:lnTo>
                  <a:lnTo>
                    <a:pt x="296" y="1576"/>
                  </a:lnTo>
                  <a:lnTo>
                    <a:pt x="288" y="1592"/>
                  </a:lnTo>
                  <a:lnTo>
                    <a:pt x="278" y="1607"/>
                  </a:lnTo>
                  <a:lnTo>
                    <a:pt x="265" y="1621"/>
                  </a:lnTo>
                  <a:lnTo>
                    <a:pt x="252" y="1634"/>
                  </a:lnTo>
                  <a:lnTo>
                    <a:pt x="235" y="1645"/>
                  </a:lnTo>
                  <a:lnTo>
                    <a:pt x="219" y="1655"/>
                  </a:lnTo>
                  <a:lnTo>
                    <a:pt x="201" y="1663"/>
                  </a:lnTo>
                  <a:lnTo>
                    <a:pt x="183" y="1669"/>
                  </a:lnTo>
                  <a:lnTo>
                    <a:pt x="164" y="1673"/>
                  </a:lnTo>
                  <a:lnTo>
                    <a:pt x="146" y="1676"/>
                  </a:lnTo>
                  <a:lnTo>
                    <a:pt x="126" y="1676"/>
                  </a:lnTo>
                  <a:lnTo>
                    <a:pt x="108" y="1674"/>
                  </a:lnTo>
                  <a:lnTo>
                    <a:pt x="90" y="1670"/>
                  </a:lnTo>
                  <a:lnTo>
                    <a:pt x="73" y="1664"/>
                  </a:lnTo>
                  <a:lnTo>
                    <a:pt x="58" y="1655"/>
                  </a:lnTo>
                  <a:lnTo>
                    <a:pt x="42" y="1643"/>
                  </a:lnTo>
                  <a:lnTo>
                    <a:pt x="30" y="1628"/>
                  </a:lnTo>
                  <a:lnTo>
                    <a:pt x="19" y="1611"/>
                  </a:lnTo>
                  <a:lnTo>
                    <a:pt x="10" y="1590"/>
                  </a:lnTo>
                  <a:lnTo>
                    <a:pt x="4" y="1566"/>
                  </a:lnTo>
                  <a:lnTo>
                    <a:pt x="1" y="1540"/>
                  </a:lnTo>
                  <a:lnTo>
                    <a:pt x="0" y="1509"/>
                  </a:lnTo>
                  <a:lnTo>
                    <a:pt x="3" y="1476"/>
                  </a:lnTo>
                  <a:lnTo>
                    <a:pt x="9" y="1439"/>
                  </a:lnTo>
                  <a:lnTo>
                    <a:pt x="19" y="1397"/>
                  </a:lnTo>
                  <a:lnTo>
                    <a:pt x="41" y="1304"/>
                  </a:lnTo>
                  <a:lnTo>
                    <a:pt x="69" y="1212"/>
                  </a:lnTo>
                  <a:lnTo>
                    <a:pt x="102" y="1123"/>
                  </a:lnTo>
                  <a:lnTo>
                    <a:pt x="140" y="1037"/>
                  </a:lnTo>
                  <a:lnTo>
                    <a:pt x="184" y="953"/>
                  </a:lnTo>
                  <a:lnTo>
                    <a:pt x="231" y="874"/>
                  </a:lnTo>
                  <a:lnTo>
                    <a:pt x="284" y="797"/>
                  </a:lnTo>
                  <a:lnTo>
                    <a:pt x="342" y="723"/>
                  </a:lnTo>
                  <a:lnTo>
                    <a:pt x="403" y="653"/>
                  </a:lnTo>
                  <a:lnTo>
                    <a:pt x="469" y="587"/>
                  </a:lnTo>
                  <a:lnTo>
                    <a:pt x="538" y="526"/>
                  </a:lnTo>
                  <a:lnTo>
                    <a:pt x="610" y="468"/>
                  </a:lnTo>
                  <a:lnTo>
                    <a:pt x="687" y="415"/>
                  </a:lnTo>
                  <a:lnTo>
                    <a:pt x="767" y="366"/>
                  </a:lnTo>
                  <a:lnTo>
                    <a:pt x="850" y="322"/>
                  </a:lnTo>
                  <a:lnTo>
                    <a:pt x="936" y="284"/>
                  </a:lnTo>
                  <a:lnTo>
                    <a:pt x="1024" y="251"/>
                  </a:lnTo>
                  <a:lnTo>
                    <a:pt x="1115" y="223"/>
                  </a:lnTo>
                  <a:lnTo>
                    <a:pt x="1208" y="201"/>
                  </a:lnTo>
                  <a:close/>
                  <a:moveTo>
                    <a:pt x="1278" y="0"/>
                  </a:moveTo>
                  <a:lnTo>
                    <a:pt x="1297" y="2"/>
                  </a:lnTo>
                  <a:lnTo>
                    <a:pt x="1317" y="9"/>
                  </a:lnTo>
                  <a:lnTo>
                    <a:pt x="1338" y="20"/>
                  </a:lnTo>
                  <a:lnTo>
                    <a:pt x="1839" y="325"/>
                  </a:lnTo>
                  <a:lnTo>
                    <a:pt x="1861" y="340"/>
                  </a:lnTo>
                  <a:lnTo>
                    <a:pt x="1877" y="358"/>
                  </a:lnTo>
                  <a:lnTo>
                    <a:pt x="1887" y="376"/>
                  </a:lnTo>
                  <a:lnTo>
                    <a:pt x="1892" y="394"/>
                  </a:lnTo>
                  <a:lnTo>
                    <a:pt x="1892" y="414"/>
                  </a:lnTo>
                  <a:lnTo>
                    <a:pt x="1887" y="432"/>
                  </a:lnTo>
                  <a:lnTo>
                    <a:pt x="1876" y="450"/>
                  </a:lnTo>
                  <a:lnTo>
                    <a:pt x="1861" y="468"/>
                  </a:lnTo>
                  <a:lnTo>
                    <a:pt x="1838" y="483"/>
                  </a:lnTo>
                  <a:lnTo>
                    <a:pt x="1342" y="782"/>
                  </a:lnTo>
                  <a:lnTo>
                    <a:pt x="1321" y="794"/>
                  </a:lnTo>
                  <a:lnTo>
                    <a:pt x="1301" y="800"/>
                  </a:lnTo>
                  <a:lnTo>
                    <a:pt x="1282" y="802"/>
                  </a:lnTo>
                  <a:lnTo>
                    <a:pt x="1265" y="800"/>
                  </a:lnTo>
                  <a:lnTo>
                    <a:pt x="1250" y="794"/>
                  </a:lnTo>
                  <a:lnTo>
                    <a:pt x="1237" y="783"/>
                  </a:lnTo>
                  <a:lnTo>
                    <a:pt x="1226" y="770"/>
                  </a:lnTo>
                  <a:lnTo>
                    <a:pt x="1218" y="753"/>
                  </a:lnTo>
                  <a:lnTo>
                    <a:pt x="1213" y="732"/>
                  </a:lnTo>
                  <a:lnTo>
                    <a:pt x="1211" y="708"/>
                  </a:lnTo>
                  <a:lnTo>
                    <a:pt x="1209" y="94"/>
                  </a:lnTo>
                  <a:lnTo>
                    <a:pt x="1210" y="70"/>
                  </a:lnTo>
                  <a:lnTo>
                    <a:pt x="1215" y="49"/>
                  </a:lnTo>
                  <a:lnTo>
                    <a:pt x="1223" y="32"/>
                  </a:lnTo>
                  <a:lnTo>
                    <a:pt x="1233" y="19"/>
                  </a:lnTo>
                  <a:lnTo>
                    <a:pt x="1246" y="9"/>
                  </a:lnTo>
                  <a:lnTo>
                    <a:pt x="1261" y="2"/>
                  </a:lnTo>
                  <a:lnTo>
                    <a:pt x="12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914400">
                <a:defRPr/>
              </a:pPr>
              <a:endParaRPr lang="en-US" sz="1800" kern="0" dirty="0">
                <a:solidFill>
                  <a:prstClr val="black"/>
                </a:solidFill>
                <a:highlight>
                  <a:srgbClr val="FFFF00"/>
                </a:highlight>
              </a:endParaRPr>
            </a:p>
          </p:txBody>
        </p:sp>
        <p:sp>
          <p:nvSpPr>
            <p:cNvPr id="105" name="Freeform: Shape 32">
              <a:extLst>
                <a:ext uri="{FF2B5EF4-FFF2-40B4-BE49-F238E27FC236}">
                  <a16:creationId xmlns:a16="http://schemas.microsoft.com/office/drawing/2014/main" id="{F852F351-1EDF-A8D6-EF22-B1EB71B57647}"/>
                </a:ext>
              </a:extLst>
            </p:cNvPr>
            <p:cNvSpPr>
              <a:spLocks/>
            </p:cNvSpPr>
            <p:nvPr/>
          </p:nvSpPr>
          <p:spPr bwMode="auto">
            <a:xfrm>
              <a:off x="6138760" y="5360140"/>
              <a:ext cx="314722" cy="316006"/>
            </a:xfrm>
            <a:custGeom>
              <a:avLst/>
              <a:gdLst>
                <a:gd name="connsiteX0" fmla="*/ 112559 w 388938"/>
                <a:gd name="connsiteY0" fmla="*/ 258762 h 390525"/>
                <a:gd name="connsiteX1" fmla="*/ 104980 w 388938"/>
                <a:gd name="connsiteY1" fmla="*/ 292644 h 390525"/>
                <a:gd name="connsiteX2" fmla="*/ 108770 w 388938"/>
                <a:gd name="connsiteY2" fmla="*/ 296409 h 390525"/>
                <a:gd name="connsiteX3" fmla="*/ 112559 w 388938"/>
                <a:gd name="connsiteY3" fmla="*/ 300173 h 390525"/>
                <a:gd name="connsiteX4" fmla="*/ 120138 w 388938"/>
                <a:gd name="connsiteY4" fmla="*/ 300173 h 390525"/>
                <a:gd name="connsiteX5" fmla="*/ 127717 w 388938"/>
                <a:gd name="connsiteY5" fmla="*/ 303938 h 390525"/>
                <a:gd name="connsiteX6" fmla="*/ 135296 w 388938"/>
                <a:gd name="connsiteY6" fmla="*/ 307703 h 390525"/>
                <a:gd name="connsiteX7" fmla="*/ 139086 w 388938"/>
                <a:gd name="connsiteY7" fmla="*/ 307703 h 390525"/>
                <a:gd name="connsiteX8" fmla="*/ 146665 w 388938"/>
                <a:gd name="connsiteY8" fmla="*/ 307703 h 390525"/>
                <a:gd name="connsiteX9" fmla="*/ 154244 w 388938"/>
                <a:gd name="connsiteY9" fmla="*/ 311467 h 390525"/>
                <a:gd name="connsiteX10" fmla="*/ 158033 w 388938"/>
                <a:gd name="connsiteY10" fmla="*/ 311467 h 390525"/>
                <a:gd name="connsiteX11" fmla="*/ 165612 w 388938"/>
                <a:gd name="connsiteY11" fmla="*/ 311467 h 390525"/>
                <a:gd name="connsiteX12" fmla="*/ 173191 w 388938"/>
                <a:gd name="connsiteY12" fmla="*/ 311467 h 390525"/>
                <a:gd name="connsiteX13" fmla="*/ 173191 w 388938"/>
                <a:gd name="connsiteY13" fmla="*/ 349114 h 390525"/>
                <a:gd name="connsiteX14" fmla="*/ 211087 w 388938"/>
                <a:gd name="connsiteY14" fmla="*/ 349114 h 390525"/>
                <a:gd name="connsiteX15" fmla="*/ 211087 w 388938"/>
                <a:gd name="connsiteY15" fmla="*/ 311467 h 390525"/>
                <a:gd name="connsiteX16" fmla="*/ 260350 w 388938"/>
                <a:gd name="connsiteY16" fmla="*/ 315232 h 390525"/>
                <a:gd name="connsiteX17" fmla="*/ 256561 w 388938"/>
                <a:gd name="connsiteY17" fmla="*/ 379231 h 390525"/>
                <a:gd name="connsiteX18" fmla="*/ 195928 w 388938"/>
                <a:gd name="connsiteY18" fmla="*/ 390525 h 390525"/>
                <a:gd name="connsiteX19" fmla="*/ 51927 w 388938"/>
                <a:gd name="connsiteY19" fmla="*/ 326526 h 390525"/>
                <a:gd name="connsiteX20" fmla="*/ 25400 w 388938"/>
                <a:gd name="connsiteY20" fmla="*/ 288880 h 390525"/>
                <a:gd name="connsiteX21" fmla="*/ 112559 w 388938"/>
                <a:gd name="connsiteY21" fmla="*/ 258762 h 390525"/>
                <a:gd name="connsiteX22" fmla="*/ 196357 w 388938"/>
                <a:gd name="connsiteY22" fmla="*/ 0 h 390525"/>
                <a:gd name="connsiteX23" fmla="*/ 358729 w 388938"/>
                <a:gd name="connsiteY23" fmla="*/ 87265 h 390525"/>
                <a:gd name="connsiteX24" fmla="*/ 388938 w 388938"/>
                <a:gd name="connsiteY24" fmla="*/ 193500 h 390525"/>
                <a:gd name="connsiteX25" fmla="*/ 362506 w 388938"/>
                <a:gd name="connsiteY25" fmla="*/ 295942 h 390525"/>
                <a:gd name="connsiteX26" fmla="*/ 328521 w 388938"/>
                <a:gd name="connsiteY26" fmla="*/ 337678 h 390525"/>
                <a:gd name="connsiteX27" fmla="*/ 256775 w 388938"/>
                <a:gd name="connsiteY27" fmla="*/ 379413 h 390525"/>
                <a:gd name="connsiteX28" fmla="*/ 260551 w 388938"/>
                <a:gd name="connsiteY28" fmla="*/ 314913 h 390525"/>
                <a:gd name="connsiteX29" fmla="*/ 211462 w 388938"/>
                <a:gd name="connsiteY29" fmla="*/ 311119 h 390525"/>
                <a:gd name="connsiteX30" fmla="*/ 211462 w 388938"/>
                <a:gd name="connsiteY30" fmla="*/ 307325 h 390525"/>
                <a:gd name="connsiteX31" fmla="*/ 219014 w 388938"/>
                <a:gd name="connsiteY31" fmla="*/ 307325 h 390525"/>
                <a:gd name="connsiteX32" fmla="*/ 226566 w 388938"/>
                <a:gd name="connsiteY32" fmla="*/ 303531 h 390525"/>
                <a:gd name="connsiteX33" fmla="*/ 234118 w 388938"/>
                <a:gd name="connsiteY33" fmla="*/ 303531 h 390525"/>
                <a:gd name="connsiteX34" fmla="*/ 241670 w 388938"/>
                <a:gd name="connsiteY34" fmla="*/ 299737 h 390525"/>
                <a:gd name="connsiteX35" fmla="*/ 245447 w 388938"/>
                <a:gd name="connsiteY35" fmla="*/ 295942 h 390525"/>
                <a:gd name="connsiteX36" fmla="*/ 252999 w 388938"/>
                <a:gd name="connsiteY36" fmla="*/ 292148 h 390525"/>
                <a:gd name="connsiteX37" fmla="*/ 256775 w 388938"/>
                <a:gd name="connsiteY37" fmla="*/ 288354 h 390525"/>
                <a:gd name="connsiteX38" fmla="*/ 260551 w 388938"/>
                <a:gd name="connsiteY38" fmla="*/ 284560 h 390525"/>
                <a:gd name="connsiteX39" fmla="*/ 268103 w 388938"/>
                <a:gd name="connsiteY39" fmla="*/ 280766 h 390525"/>
                <a:gd name="connsiteX40" fmla="*/ 271879 w 388938"/>
                <a:gd name="connsiteY40" fmla="*/ 276972 h 390525"/>
                <a:gd name="connsiteX41" fmla="*/ 275655 w 388938"/>
                <a:gd name="connsiteY41" fmla="*/ 273178 h 390525"/>
                <a:gd name="connsiteX42" fmla="*/ 275655 w 388938"/>
                <a:gd name="connsiteY42" fmla="*/ 269383 h 390525"/>
                <a:gd name="connsiteX43" fmla="*/ 279431 w 388938"/>
                <a:gd name="connsiteY43" fmla="*/ 261795 h 390525"/>
                <a:gd name="connsiteX44" fmla="*/ 283208 w 388938"/>
                <a:gd name="connsiteY44" fmla="*/ 258001 h 390525"/>
                <a:gd name="connsiteX45" fmla="*/ 283208 w 388938"/>
                <a:gd name="connsiteY45" fmla="*/ 250412 h 390525"/>
                <a:gd name="connsiteX46" fmla="*/ 283208 w 388938"/>
                <a:gd name="connsiteY46" fmla="*/ 246618 h 390525"/>
                <a:gd name="connsiteX47" fmla="*/ 283208 w 388938"/>
                <a:gd name="connsiteY47" fmla="*/ 239030 h 390525"/>
                <a:gd name="connsiteX48" fmla="*/ 286984 w 388938"/>
                <a:gd name="connsiteY48" fmla="*/ 235236 h 390525"/>
                <a:gd name="connsiteX49" fmla="*/ 283208 w 388938"/>
                <a:gd name="connsiteY49" fmla="*/ 227648 h 390525"/>
                <a:gd name="connsiteX50" fmla="*/ 283208 w 388938"/>
                <a:gd name="connsiteY50" fmla="*/ 223853 h 390525"/>
                <a:gd name="connsiteX51" fmla="*/ 283208 w 388938"/>
                <a:gd name="connsiteY51" fmla="*/ 220059 h 390525"/>
                <a:gd name="connsiteX52" fmla="*/ 283208 w 388938"/>
                <a:gd name="connsiteY52" fmla="*/ 216265 h 390525"/>
                <a:gd name="connsiteX53" fmla="*/ 283208 w 388938"/>
                <a:gd name="connsiteY53" fmla="*/ 208677 h 390525"/>
                <a:gd name="connsiteX54" fmla="*/ 279431 w 388938"/>
                <a:gd name="connsiteY54" fmla="*/ 204883 h 390525"/>
                <a:gd name="connsiteX55" fmla="*/ 275655 w 388938"/>
                <a:gd name="connsiteY55" fmla="*/ 201089 h 390525"/>
                <a:gd name="connsiteX56" fmla="*/ 271879 w 388938"/>
                <a:gd name="connsiteY56" fmla="*/ 193500 h 390525"/>
                <a:gd name="connsiteX57" fmla="*/ 268103 w 388938"/>
                <a:gd name="connsiteY57" fmla="*/ 189706 h 390525"/>
                <a:gd name="connsiteX58" fmla="*/ 264327 w 388938"/>
                <a:gd name="connsiteY58" fmla="*/ 185912 h 390525"/>
                <a:gd name="connsiteX59" fmla="*/ 260551 w 388938"/>
                <a:gd name="connsiteY59" fmla="*/ 182118 h 390525"/>
                <a:gd name="connsiteX60" fmla="*/ 252999 w 388938"/>
                <a:gd name="connsiteY60" fmla="*/ 178324 h 390525"/>
                <a:gd name="connsiteX61" fmla="*/ 249223 w 388938"/>
                <a:gd name="connsiteY61" fmla="*/ 174530 h 390525"/>
                <a:gd name="connsiteX62" fmla="*/ 241670 w 388938"/>
                <a:gd name="connsiteY62" fmla="*/ 170736 h 390525"/>
                <a:gd name="connsiteX63" fmla="*/ 234118 w 388938"/>
                <a:gd name="connsiteY63" fmla="*/ 166941 h 390525"/>
                <a:gd name="connsiteX64" fmla="*/ 226566 w 388938"/>
                <a:gd name="connsiteY64" fmla="*/ 163147 h 390525"/>
                <a:gd name="connsiteX65" fmla="*/ 219014 w 388938"/>
                <a:gd name="connsiteY65" fmla="*/ 159353 h 390525"/>
                <a:gd name="connsiteX66" fmla="*/ 211462 w 388938"/>
                <a:gd name="connsiteY66" fmla="*/ 159353 h 390525"/>
                <a:gd name="connsiteX67" fmla="*/ 203909 w 388938"/>
                <a:gd name="connsiteY67" fmla="*/ 155559 h 390525"/>
                <a:gd name="connsiteX68" fmla="*/ 196357 w 388938"/>
                <a:gd name="connsiteY68" fmla="*/ 151765 h 390525"/>
                <a:gd name="connsiteX69" fmla="*/ 192581 w 388938"/>
                <a:gd name="connsiteY69" fmla="*/ 151765 h 390525"/>
                <a:gd name="connsiteX70" fmla="*/ 188805 w 388938"/>
                <a:gd name="connsiteY70" fmla="*/ 147971 h 390525"/>
                <a:gd name="connsiteX71" fmla="*/ 185029 w 388938"/>
                <a:gd name="connsiteY71" fmla="*/ 144177 h 390525"/>
                <a:gd name="connsiteX72" fmla="*/ 181253 w 388938"/>
                <a:gd name="connsiteY72" fmla="*/ 144177 h 390525"/>
                <a:gd name="connsiteX73" fmla="*/ 177477 w 388938"/>
                <a:gd name="connsiteY73" fmla="*/ 140383 h 390525"/>
                <a:gd name="connsiteX74" fmla="*/ 173701 w 388938"/>
                <a:gd name="connsiteY74" fmla="*/ 140383 h 390525"/>
                <a:gd name="connsiteX75" fmla="*/ 173701 w 388938"/>
                <a:gd name="connsiteY75" fmla="*/ 136588 h 390525"/>
                <a:gd name="connsiteX76" fmla="*/ 169925 w 388938"/>
                <a:gd name="connsiteY76" fmla="*/ 132794 h 390525"/>
                <a:gd name="connsiteX77" fmla="*/ 169925 w 388938"/>
                <a:gd name="connsiteY77" fmla="*/ 129000 h 390525"/>
                <a:gd name="connsiteX78" fmla="*/ 169925 w 388938"/>
                <a:gd name="connsiteY78" fmla="*/ 125206 h 390525"/>
                <a:gd name="connsiteX79" fmla="*/ 169925 w 388938"/>
                <a:gd name="connsiteY79" fmla="*/ 121412 h 390525"/>
                <a:gd name="connsiteX80" fmla="*/ 169925 w 388938"/>
                <a:gd name="connsiteY80" fmla="*/ 117618 h 390525"/>
                <a:gd name="connsiteX81" fmla="*/ 173701 w 388938"/>
                <a:gd name="connsiteY81" fmla="*/ 113824 h 390525"/>
                <a:gd name="connsiteX82" fmla="*/ 173701 w 388938"/>
                <a:gd name="connsiteY82" fmla="*/ 110030 h 390525"/>
                <a:gd name="connsiteX83" fmla="*/ 177477 w 388938"/>
                <a:gd name="connsiteY83" fmla="*/ 110030 h 390525"/>
                <a:gd name="connsiteX84" fmla="*/ 181253 w 388938"/>
                <a:gd name="connsiteY84" fmla="*/ 110030 h 390525"/>
                <a:gd name="connsiteX85" fmla="*/ 181253 w 388938"/>
                <a:gd name="connsiteY85" fmla="*/ 106235 h 390525"/>
                <a:gd name="connsiteX86" fmla="*/ 185029 w 388938"/>
                <a:gd name="connsiteY86" fmla="*/ 106235 h 390525"/>
                <a:gd name="connsiteX87" fmla="*/ 188805 w 388938"/>
                <a:gd name="connsiteY87" fmla="*/ 106235 h 390525"/>
                <a:gd name="connsiteX88" fmla="*/ 192581 w 388938"/>
                <a:gd name="connsiteY88" fmla="*/ 106235 h 390525"/>
                <a:gd name="connsiteX89" fmla="*/ 200133 w 388938"/>
                <a:gd name="connsiteY89" fmla="*/ 102441 h 390525"/>
                <a:gd name="connsiteX90" fmla="*/ 211462 w 388938"/>
                <a:gd name="connsiteY90" fmla="*/ 102441 h 390525"/>
                <a:gd name="connsiteX91" fmla="*/ 219014 w 388938"/>
                <a:gd name="connsiteY91" fmla="*/ 106235 h 390525"/>
                <a:gd name="connsiteX92" fmla="*/ 222790 w 388938"/>
                <a:gd name="connsiteY92" fmla="*/ 106235 h 390525"/>
                <a:gd name="connsiteX93" fmla="*/ 230342 w 388938"/>
                <a:gd name="connsiteY93" fmla="*/ 106235 h 390525"/>
                <a:gd name="connsiteX94" fmla="*/ 234118 w 388938"/>
                <a:gd name="connsiteY94" fmla="*/ 106235 h 390525"/>
                <a:gd name="connsiteX95" fmla="*/ 241670 w 388938"/>
                <a:gd name="connsiteY95" fmla="*/ 110030 h 390525"/>
                <a:gd name="connsiteX96" fmla="*/ 245447 w 388938"/>
                <a:gd name="connsiteY96" fmla="*/ 110030 h 390525"/>
                <a:gd name="connsiteX97" fmla="*/ 249223 w 388938"/>
                <a:gd name="connsiteY97" fmla="*/ 113824 h 390525"/>
                <a:gd name="connsiteX98" fmla="*/ 252999 w 388938"/>
                <a:gd name="connsiteY98" fmla="*/ 113824 h 390525"/>
                <a:gd name="connsiteX99" fmla="*/ 256775 w 388938"/>
                <a:gd name="connsiteY99" fmla="*/ 113824 h 390525"/>
                <a:gd name="connsiteX100" fmla="*/ 260551 w 388938"/>
                <a:gd name="connsiteY100" fmla="*/ 117618 h 390525"/>
                <a:gd name="connsiteX101" fmla="*/ 275655 w 388938"/>
                <a:gd name="connsiteY101" fmla="*/ 72088 h 390525"/>
                <a:gd name="connsiteX102" fmla="*/ 268103 w 388938"/>
                <a:gd name="connsiteY102" fmla="*/ 72088 h 390525"/>
                <a:gd name="connsiteX103" fmla="*/ 264327 w 388938"/>
                <a:gd name="connsiteY103" fmla="*/ 68294 h 390525"/>
                <a:gd name="connsiteX104" fmla="*/ 260551 w 388938"/>
                <a:gd name="connsiteY104" fmla="*/ 68294 h 390525"/>
                <a:gd name="connsiteX105" fmla="*/ 256775 w 388938"/>
                <a:gd name="connsiteY105" fmla="*/ 64500 h 390525"/>
                <a:gd name="connsiteX106" fmla="*/ 249223 w 388938"/>
                <a:gd name="connsiteY106" fmla="*/ 64500 h 390525"/>
                <a:gd name="connsiteX107" fmla="*/ 245447 w 388938"/>
                <a:gd name="connsiteY107" fmla="*/ 64500 h 390525"/>
                <a:gd name="connsiteX108" fmla="*/ 237894 w 388938"/>
                <a:gd name="connsiteY108" fmla="*/ 60706 h 390525"/>
                <a:gd name="connsiteX109" fmla="*/ 230342 w 388938"/>
                <a:gd name="connsiteY109" fmla="*/ 60706 h 390525"/>
                <a:gd name="connsiteX110" fmla="*/ 222790 w 388938"/>
                <a:gd name="connsiteY110" fmla="*/ 60706 h 390525"/>
                <a:gd name="connsiteX111" fmla="*/ 215238 w 388938"/>
                <a:gd name="connsiteY111" fmla="*/ 60706 h 390525"/>
                <a:gd name="connsiteX112" fmla="*/ 215238 w 388938"/>
                <a:gd name="connsiteY112" fmla="*/ 26559 h 390525"/>
                <a:gd name="connsiteX113" fmla="*/ 173701 w 388938"/>
                <a:gd name="connsiteY113" fmla="*/ 26559 h 390525"/>
                <a:gd name="connsiteX114" fmla="*/ 173701 w 388938"/>
                <a:gd name="connsiteY114" fmla="*/ 60706 h 390525"/>
                <a:gd name="connsiteX115" fmla="*/ 166149 w 388938"/>
                <a:gd name="connsiteY115" fmla="*/ 64500 h 390525"/>
                <a:gd name="connsiteX116" fmla="*/ 162372 w 388938"/>
                <a:gd name="connsiteY116" fmla="*/ 64500 h 390525"/>
                <a:gd name="connsiteX117" fmla="*/ 154820 w 388938"/>
                <a:gd name="connsiteY117" fmla="*/ 68294 h 390525"/>
                <a:gd name="connsiteX118" fmla="*/ 147268 w 388938"/>
                <a:gd name="connsiteY118" fmla="*/ 72088 h 390525"/>
                <a:gd name="connsiteX119" fmla="*/ 143492 w 388938"/>
                <a:gd name="connsiteY119" fmla="*/ 75882 h 390525"/>
                <a:gd name="connsiteX120" fmla="*/ 135940 w 388938"/>
                <a:gd name="connsiteY120" fmla="*/ 79676 h 390525"/>
                <a:gd name="connsiteX121" fmla="*/ 132164 w 388938"/>
                <a:gd name="connsiteY121" fmla="*/ 83471 h 390525"/>
                <a:gd name="connsiteX122" fmla="*/ 128388 w 388938"/>
                <a:gd name="connsiteY122" fmla="*/ 87265 h 390525"/>
                <a:gd name="connsiteX123" fmla="*/ 120835 w 388938"/>
                <a:gd name="connsiteY123" fmla="*/ 91059 h 390525"/>
                <a:gd name="connsiteX124" fmla="*/ 117059 w 388938"/>
                <a:gd name="connsiteY124" fmla="*/ 94853 h 390525"/>
                <a:gd name="connsiteX125" fmla="*/ 117059 w 388938"/>
                <a:gd name="connsiteY125" fmla="*/ 98647 h 390525"/>
                <a:gd name="connsiteX126" fmla="*/ 113283 w 388938"/>
                <a:gd name="connsiteY126" fmla="*/ 106235 h 390525"/>
                <a:gd name="connsiteX127" fmla="*/ 109507 w 388938"/>
                <a:gd name="connsiteY127" fmla="*/ 110030 h 390525"/>
                <a:gd name="connsiteX128" fmla="*/ 109507 w 388938"/>
                <a:gd name="connsiteY128" fmla="*/ 113824 h 390525"/>
                <a:gd name="connsiteX129" fmla="*/ 105731 w 388938"/>
                <a:gd name="connsiteY129" fmla="*/ 121412 h 390525"/>
                <a:gd name="connsiteX130" fmla="*/ 105731 w 388938"/>
                <a:gd name="connsiteY130" fmla="*/ 125206 h 390525"/>
                <a:gd name="connsiteX131" fmla="*/ 105731 w 388938"/>
                <a:gd name="connsiteY131" fmla="*/ 132794 h 390525"/>
                <a:gd name="connsiteX132" fmla="*/ 105731 w 388938"/>
                <a:gd name="connsiteY132" fmla="*/ 140383 h 390525"/>
                <a:gd name="connsiteX133" fmla="*/ 105731 w 388938"/>
                <a:gd name="connsiteY133" fmla="*/ 144177 h 390525"/>
                <a:gd name="connsiteX134" fmla="*/ 109507 w 388938"/>
                <a:gd name="connsiteY134" fmla="*/ 151765 h 390525"/>
                <a:gd name="connsiteX135" fmla="*/ 109507 w 388938"/>
                <a:gd name="connsiteY135" fmla="*/ 155559 h 390525"/>
                <a:gd name="connsiteX136" fmla="*/ 113283 w 388938"/>
                <a:gd name="connsiteY136" fmla="*/ 159353 h 390525"/>
                <a:gd name="connsiteX137" fmla="*/ 113283 w 388938"/>
                <a:gd name="connsiteY137" fmla="*/ 163147 h 390525"/>
                <a:gd name="connsiteX138" fmla="*/ 117059 w 388938"/>
                <a:gd name="connsiteY138" fmla="*/ 170736 h 390525"/>
                <a:gd name="connsiteX139" fmla="*/ 120835 w 388938"/>
                <a:gd name="connsiteY139" fmla="*/ 174530 h 390525"/>
                <a:gd name="connsiteX140" fmla="*/ 124611 w 388938"/>
                <a:gd name="connsiteY140" fmla="*/ 178324 h 390525"/>
                <a:gd name="connsiteX141" fmla="*/ 128388 w 388938"/>
                <a:gd name="connsiteY141" fmla="*/ 182118 h 390525"/>
                <a:gd name="connsiteX142" fmla="*/ 132164 w 388938"/>
                <a:gd name="connsiteY142" fmla="*/ 182118 h 390525"/>
                <a:gd name="connsiteX143" fmla="*/ 139716 w 388938"/>
                <a:gd name="connsiteY143" fmla="*/ 185912 h 390525"/>
                <a:gd name="connsiteX144" fmla="*/ 143492 w 388938"/>
                <a:gd name="connsiteY144" fmla="*/ 189706 h 390525"/>
                <a:gd name="connsiteX145" fmla="*/ 147268 w 388938"/>
                <a:gd name="connsiteY145" fmla="*/ 193500 h 390525"/>
                <a:gd name="connsiteX146" fmla="*/ 154820 w 388938"/>
                <a:gd name="connsiteY146" fmla="*/ 197295 h 390525"/>
                <a:gd name="connsiteX147" fmla="*/ 158596 w 388938"/>
                <a:gd name="connsiteY147" fmla="*/ 197295 h 390525"/>
                <a:gd name="connsiteX148" fmla="*/ 166149 w 388938"/>
                <a:gd name="connsiteY148" fmla="*/ 201089 h 390525"/>
                <a:gd name="connsiteX149" fmla="*/ 173701 w 388938"/>
                <a:gd name="connsiteY149" fmla="*/ 204883 h 390525"/>
                <a:gd name="connsiteX150" fmla="*/ 181253 w 388938"/>
                <a:gd name="connsiteY150" fmla="*/ 204883 h 390525"/>
                <a:gd name="connsiteX151" fmla="*/ 185029 w 388938"/>
                <a:gd name="connsiteY151" fmla="*/ 208677 h 390525"/>
                <a:gd name="connsiteX152" fmla="*/ 192581 w 388938"/>
                <a:gd name="connsiteY152" fmla="*/ 212471 h 390525"/>
                <a:gd name="connsiteX153" fmla="*/ 200133 w 388938"/>
                <a:gd name="connsiteY153" fmla="*/ 212471 h 390525"/>
                <a:gd name="connsiteX154" fmla="*/ 203909 w 388938"/>
                <a:gd name="connsiteY154" fmla="*/ 216265 h 390525"/>
                <a:gd name="connsiteX155" fmla="*/ 207686 w 388938"/>
                <a:gd name="connsiteY155" fmla="*/ 220059 h 390525"/>
                <a:gd name="connsiteX156" fmla="*/ 211462 w 388938"/>
                <a:gd name="connsiteY156" fmla="*/ 220059 h 390525"/>
                <a:gd name="connsiteX157" fmla="*/ 215238 w 388938"/>
                <a:gd name="connsiteY157" fmla="*/ 223853 h 390525"/>
                <a:gd name="connsiteX158" fmla="*/ 219014 w 388938"/>
                <a:gd name="connsiteY158" fmla="*/ 227648 h 390525"/>
                <a:gd name="connsiteX159" fmla="*/ 219014 w 388938"/>
                <a:gd name="connsiteY159" fmla="*/ 231442 h 390525"/>
                <a:gd name="connsiteX160" fmla="*/ 222790 w 388938"/>
                <a:gd name="connsiteY160" fmla="*/ 231442 h 390525"/>
                <a:gd name="connsiteX161" fmla="*/ 222790 w 388938"/>
                <a:gd name="connsiteY161" fmla="*/ 235236 h 390525"/>
                <a:gd name="connsiteX162" fmla="*/ 222790 w 388938"/>
                <a:gd name="connsiteY162" fmla="*/ 239030 h 390525"/>
                <a:gd name="connsiteX163" fmla="*/ 222790 w 388938"/>
                <a:gd name="connsiteY163" fmla="*/ 242824 h 390525"/>
                <a:gd name="connsiteX164" fmla="*/ 222790 w 388938"/>
                <a:gd name="connsiteY164" fmla="*/ 246618 h 390525"/>
                <a:gd name="connsiteX165" fmla="*/ 219014 w 388938"/>
                <a:gd name="connsiteY165" fmla="*/ 250412 h 390525"/>
                <a:gd name="connsiteX166" fmla="*/ 219014 w 388938"/>
                <a:gd name="connsiteY166" fmla="*/ 254206 h 390525"/>
                <a:gd name="connsiteX167" fmla="*/ 215238 w 388938"/>
                <a:gd name="connsiteY167" fmla="*/ 254206 h 390525"/>
                <a:gd name="connsiteX168" fmla="*/ 215238 w 388938"/>
                <a:gd name="connsiteY168" fmla="*/ 258001 h 390525"/>
                <a:gd name="connsiteX169" fmla="*/ 211462 w 388938"/>
                <a:gd name="connsiteY169" fmla="*/ 258001 h 390525"/>
                <a:gd name="connsiteX170" fmla="*/ 207686 w 388938"/>
                <a:gd name="connsiteY170" fmla="*/ 261795 h 390525"/>
                <a:gd name="connsiteX171" fmla="*/ 203909 w 388938"/>
                <a:gd name="connsiteY171" fmla="*/ 261795 h 390525"/>
                <a:gd name="connsiteX172" fmla="*/ 200133 w 388938"/>
                <a:gd name="connsiteY172" fmla="*/ 261795 h 390525"/>
                <a:gd name="connsiteX173" fmla="*/ 192581 w 388938"/>
                <a:gd name="connsiteY173" fmla="*/ 265589 h 390525"/>
                <a:gd name="connsiteX174" fmla="*/ 188805 w 388938"/>
                <a:gd name="connsiteY174" fmla="*/ 265589 h 390525"/>
                <a:gd name="connsiteX175" fmla="*/ 185029 w 388938"/>
                <a:gd name="connsiteY175" fmla="*/ 265589 h 390525"/>
                <a:gd name="connsiteX176" fmla="*/ 173701 w 388938"/>
                <a:gd name="connsiteY176" fmla="*/ 265589 h 390525"/>
                <a:gd name="connsiteX177" fmla="*/ 166149 w 388938"/>
                <a:gd name="connsiteY177" fmla="*/ 265589 h 390525"/>
                <a:gd name="connsiteX178" fmla="*/ 158596 w 388938"/>
                <a:gd name="connsiteY178" fmla="*/ 261795 h 390525"/>
                <a:gd name="connsiteX179" fmla="*/ 151044 w 388938"/>
                <a:gd name="connsiteY179" fmla="*/ 261795 h 390525"/>
                <a:gd name="connsiteX180" fmla="*/ 143492 w 388938"/>
                <a:gd name="connsiteY180" fmla="*/ 258001 h 390525"/>
                <a:gd name="connsiteX181" fmla="*/ 135940 w 388938"/>
                <a:gd name="connsiteY181" fmla="*/ 258001 h 390525"/>
                <a:gd name="connsiteX182" fmla="*/ 135940 w 388938"/>
                <a:gd name="connsiteY182" fmla="*/ 254206 h 390525"/>
                <a:gd name="connsiteX183" fmla="*/ 128388 w 388938"/>
                <a:gd name="connsiteY183" fmla="*/ 254206 h 390525"/>
                <a:gd name="connsiteX184" fmla="*/ 120835 w 388938"/>
                <a:gd name="connsiteY184" fmla="*/ 250412 h 390525"/>
                <a:gd name="connsiteX185" fmla="*/ 117059 w 388938"/>
                <a:gd name="connsiteY185" fmla="*/ 246618 h 390525"/>
                <a:gd name="connsiteX186" fmla="*/ 113283 w 388938"/>
                <a:gd name="connsiteY186" fmla="*/ 258001 h 390525"/>
                <a:gd name="connsiteX187" fmla="*/ 26433 w 388938"/>
                <a:gd name="connsiteY187" fmla="*/ 288354 h 390525"/>
                <a:gd name="connsiteX188" fmla="*/ 0 w 388938"/>
                <a:gd name="connsiteY188" fmla="*/ 193500 h 390525"/>
                <a:gd name="connsiteX189" fmla="*/ 196357 w 388938"/>
                <a:gd name="connsiteY189" fmla="*/ 0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Lst>
              <a:rect l="l" t="t" r="r" b="b"/>
              <a:pathLst>
                <a:path w="388938" h="390525">
                  <a:moveTo>
                    <a:pt x="112559" y="258762"/>
                  </a:moveTo>
                  <a:cubicBezTo>
                    <a:pt x="104980" y="292644"/>
                    <a:pt x="104980" y="292644"/>
                    <a:pt x="104980" y="292644"/>
                  </a:cubicBezTo>
                  <a:cubicBezTo>
                    <a:pt x="108770" y="296409"/>
                    <a:pt x="108770" y="296409"/>
                    <a:pt x="108770" y="296409"/>
                  </a:cubicBezTo>
                  <a:cubicBezTo>
                    <a:pt x="112559" y="300173"/>
                    <a:pt x="112559" y="300173"/>
                    <a:pt x="112559" y="300173"/>
                  </a:cubicBezTo>
                  <a:cubicBezTo>
                    <a:pt x="120138" y="300173"/>
                    <a:pt x="120138" y="300173"/>
                    <a:pt x="120138" y="300173"/>
                  </a:cubicBezTo>
                  <a:cubicBezTo>
                    <a:pt x="127717" y="303938"/>
                    <a:pt x="127717" y="303938"/>
                    <a:pt x="127717" y="303938"/>
                  </a:cubicBezTo>
                  <a:cubicBezTo>
                    <a:pt x="135296" y="307703"/>
                    <a:pt x="135296" y="307703"/>
                    <a:pt x="135296" y="307703"/>
                  </a:cubicBezTo>
                  <a:cubicBezTo>
                    <a:pt x="139086" y="307703"/>
                    <a:pt x="139086" y="307703"/>
                    <a:pt x="139086" y="307703"/>
                  </a:cubicBezTo>
                  <a:cubicBezTo>
                    <a:pt x="146665" y="307703"/>
                    <a:pt x="146665" y="307703"/>
                    <a:pt x="146665" y="307703"/>
                  </a:cubicBezTo>
                  <a:cubicBezTo>
                    <a:pt x="154244" y="311467"/>
                    <a:pt x="154244" y="311467"/>
                    <a:pt x="154244" y="311467"/>
                  </a:cubicBezTo>
                  <a:cubicBezTo>
                    <a:pt x="158033" y="311467"/>
                    <a:pt x="158033" y="311467"/>
                    <a:pt x="158033" y="311467"/>
                  </a:cubicBezTo>
                  <a:cubicBezTo>
                    <a:pt x="165612" y="311467"/>
                    <a:pt x="165612" y="311467"/>
                    <a:pt x="165612" y="311467"/>
                  </a:cubicBezTo>
                  <a:cubicBezTo>
                    <a:pt x="173191" y="311467"/>
                    <a:pt x="173191" y="311467"/>
                    <a:pt x="173191" y="311467"/>
                  </a:cubicBezTo>
                  <a:cubicBezTo>
                    <a:pt x="173191" y="349114"/>
                    <a:pt x="173191" y="349114"/>
                    <a:pt x="173191" y="349114"/>
                  </a:cubicBezTo>
                  <a:cubicBezTo>
                    <a:pt x="211087" y="349114"/>
                    <a:pt x="211087" y="349114"/>
                    <a:pt x="211087" y="349114"/>
                  </a:cubicBezTo>
                  <a:cubicBezTo>
                    <a:pt x="211087" y="311467"/>
                    <a:pt x="211087" y="311467"/>
                    <a:pt x="211087" y="311467"/>
                  </a:cubicBezTo>
                  <a:cubicBezTo>
                    <a:pt x="230034" y="311467"/>
                    <a:pt x="245192" y="315232"/>
                    <a:pt x="260350" y="315232"/>
                  </a:cubicBezTo>
                  <a:cubicBezTo>
                    <a:pt x="256561" y="337820"/>
                    <a:pt x="256561" y="356643"/>
                    <a:pt x="256561" y="379231"/>
                  </a:cubicBezTo>
                  <a:cubicBezTo>
                    <a:pt x="237613" y="386761"/>
                    <a:pt x="214876" y="390525"/>
                    <a:pt x="195928" y="390525"/>
                  </a:cubicBezTo>
                  <a:cubicBezTo>
                    <a:pt x="139086" y="390525"/>
                    <a:pt x="89822" y="364173"/>
                    <a:pt x="51927" y="326526"/>
                  </a:cubicBezTo>
                  <a:cubicBezTo>
                    <a:pt x="40558" y="315232"/>
                    <a:pt x="32979" y="303938"/>
                    <a:pt x="25400" y="288880"/>
                  </a:cubicBezTo>
                  <a:cubicBezTo>
                    <a:pt x="48137" y="277586"/>
                    <a:pt x="78453" y="266292"/>
                    <a:pt x="112559" y="258762"/>
                  </a:cubicBezTo>
                  <a:close/>
                  <a:moveTo>
                    <a:pt x="196357" y="0"/>
                  </a:moveTo>
                  <a:cubicBezTo>
                    <a:pt x="264327" y="0"/>
                    <a:pt x="320968" y="34147"/>
                    <a:pt x="358729" y="87265"/>
                  </a:cubicBezTo>
                  <a:cubicBezTo>
                    <a:pt x="377610" y="117618"/>
                    <a:pt x="388938" y="155559"/>
                    <a:pt x="388938" y="193500"/>
                  </a:cubicBezTo>
                  <a:cubicBezTo>
                    <a:pt x="388938" y="231442"/>
                    <a:pt x="377610" y="265589"/>
                    <a:pt x="362506" y="295942"/>
                  </a:cubicBezTo>
                  <a:cubicBezTo>
                    <a:pt x="351177" y="311119"/>
                    <a:pt x="339849" y="326295"/>
                    <a:pt x="328521" y="337678"/>
                  </a:cubicBezTo>
                  <a:cubicBezTo>
                    <a:pt x="309640" y="356648"/>
                    <a:pt x="283208" y="371825"/>
                    <a:pt x="256775" y="379413"/>
                  </a:cubicBezTo>
                  <a:cubicBezTo>
                    <a:pt x="256775" y="356648"/>
                    <a:pt x="256775" y="337678"/>
                    <a:pt x="260551" y="314913"/>
                  </a:cubicBezTo>
                  <a:cubicBezTo>
                    <a:pt x="245447" y="314913"/>
                    <a:pt x="230342" y="311119"/>
                    <a:pt x="211462" y="311119"/>
                  </a:cubicBezTo>
                  <a:cubicBezTo>
                    <a:pt x="211462" y="311119"/>
                    <a:pt x="211462" y="311119"/>
                    <a:pt x="211462" y="307325"/>
                  </a:cubicBezTo>
                  <a:cubicBezTo>
                    <a:pt x="211462" y="307325"/>
                    <a:pt x="211462" y="307325"/>
                    <a:pt x="219014" y="307325"/>
                  </a:cubicBezTo>
                  <a:cubicBezTo>
                    <a:pt x="219014" y="307325"/>
                    <a:pt x="219014" y="307325"/>
                    <a:pt x="226566" y="303531"/>
                  </a:cubicBezTo>
                  <a:cubicBezTo>
                    <a:pt x="226566" y="303531"/>
                    <a:pt x="226566" y="303531"/>
                    <a:pt x="234118" y="303531"/>
                  </a:cubicBezTo>
                  <a:cubicBezTo>
                    <a:pt x="234118" y="303531"/>
                    <a:pt x="234118" y="303531"/>
                    <a:pt x="241670" y="299737"/>
                  </a:cubicBezTo>
                  <a:cubicBezTo>
                    <a:pt x="241670" y="299737"/>
                    <a:pt x="241670" y="299737"/>
                    <a:pt x="245447" y="295942"/>
                  </a:cubicBezTo>
                  <a:cubicBezTo>
                    <a:pt x="245447" y="295942"/>
                    <a:pt x="245447" y="295942"/>
                    <a:pt x="252999" y="292148"/>
                  </a:cubicBezTo>
                  <a:cubicBezTo>
                    <a:pt x="252999" y="292148"/>
                    <a:pt x="252999" y="292148"/>
                    <a:pt x="256775" y="288354"/>
                  </a:cubicBezTo>
                  <a:cubicBezTo>
                    <a:pt x="256775" y="288354"/>
                    <a:pt x="256775" y="288354"/>
                    <a:pt x="260551" y="284560"/>
                  </a:cubicBezTo>
                  <a:cubicBezTo>
                    <a:pt x="260551" y="284560"/>
                    <a:pt x="260551" y="284560"/>
                    <a:pt x="268103" y="280766"/>
                  </a:cubicBezTo>
                  <a:cubicBezTo>
                    <a:pt x="268103" y="280766"/>
                    <a:pt x="268103" y="280766"/>
                    <a:pt x="271879" y="276972"/>
                  </a:cubicBezTo>
                  <a:cubicBezTo>
                    <a:pt x="271879" y="276972"/>
                    <a:pt x="271879" y="276972"/>
                    <a:pt x="275655" y="273178"/>
                  </a:cubicBezTo>
                  <a:cubicBezTo>
                    <a:pt x="275655" y="273178"/>
                    <a:pt x="275655" y="273178"/>
                    <a:pt x="275655" y="269383"/>
                  </a:cubicBezTo>
                  <a:cubicBezTo>
                    <a:pt x="275655" y="269383"/>
                    <a:pt x="275655" y="269383"/>
                    <a:pt x="279431" y="261795"/>
                  </a:cubicBezTo>
                  <a:cubicBezTo>
                    <a:pt x="279431" y="261795"/>
                    <a:pt x="279431" y="261795"/>
                    <a:pt x="283208" y="258001"/>
                  </a:cubicBezTo>
                  <a:cubicBezTo>
                    <a:pt x="283208" y="258001"/>
                    <a:pt x="283208" y="258001"/>
                    <a:pt x="283208" y="250412"/>
                  </a:cubicBezTo>
                  <a:cubicBezTo>
                    <a:pt x="283208" y="250412"/>
                    <a:pt x="283208" y="250412"/>
                    <a:pt x="283208" y="246618"/>
                  </a:cubicBezTo>
                  <a:cubicBezTo>
                    <a:pt x="283208" y="246618"/>
                    <a:pt x="283208" y="246618"/>
                    <a:pt x="283208" y="239030"/>
                  </a:cubicBezTo>
                  <a:cubicBezTo>
                    <a:pt x="283208" y="239030"/>
                    <a:pt x="283208" y="239030"/>
                    <a:pt x="286984" y="235236"/>
                  </a:cubicBezTo>
                  <a:cubicBezTo>
                    <a:pt x="286984" y="235236"/>
                    <a:pt x="286984" y="235236"/>
                    <a:pt x="283208" y="227648"/>
                  </a:cubicBezTo>
                  <a:cubicBezTo>
                    <a:pt x="283208" y="227648"/>
                    <a:pt x="283208" y="227648"/>
                    <a:pt x="283208" y="223853"/>
                  </a:cubicBezTo>
                  <a:cubicBezTo>
                    <a:pt x="283208" y="223853"/>
                    <a:pt x="283208" y="223853"/>
                    <a:pt x="283208" y="220059"/>
                  </a:cubicBezTo>
                  <a:cubicBezTo>
                    <a:pt x="283208" y="220059"/>
                    <a:pt x="283208" y="220059"/>
                    <a:pt x="283208" y="216265"/>
                  </a:cubicBezTo>
                  <a:cubicBezTo>
                    <a:pt x="283208" y="216265"/>
                    <a:pt x="283208" y="216265"/>
                    <a:pt x="283208" y="208677"/>
                  </a:cubicBezTo>
                  <a:cubicBezTo>
                    <a:pt x="283208" y="208677"/>
                    <a:pt x="283208" y="208677"/>
                    <a:pt x="279431" y="204883"/>
                  </a:cubicBezTo>
                  <a:cubicBezTo>
                    <a:pt x="279431" y="204883"/>
                    <a:pt x="279431" y="204883"/>
                    <a:pt x="275655" y="201089"/>
                  </a:cubicBezTo>
                  <a:cubicBezTo>
                    <a:pt x="275655" y="201089"/>
                    <a:pt x="275655" y="201089"/>
                    <a:pt x="271879" y="193500"/>
                  </a:cubicBezTo>
                  <a:cubicBezTo>
                    <a:pt x="271879" y="193500"/>
                    <a:pt x="271879" y="193500"/>
                    <a:pt x="268103" y="189706"/>
                  </a:cubicBezTo>
                  <a:cubicBezTo>
                    <a:pt x="268103" y="189706"/>
                    <a:pt x="268103" y="189706"/>
                    <a:pt x="264327" y="185912"/>
                  </a:cubicBezTo>
                  <a:cubicBezTo>
                    <a:pt x="264327" y="185912"/>
                    <a:pt x="264327" y="185912"/>
                    <a:pt x="260551" y="182118"/>
                  </a:cubicBezTo>
                  <a:cubicBezTo>
                    <a:pt x="260551" y="182118"/>
                    <a:pt x="260551" y="182118"/>
                    <a:pt x="252999" y="178324"/>
                  </a:cubicBezTo>
                  <a:cubicBezTo>
                    <a:pt x="252999" y="178324"/>
                    <a:pt x="252999" y="178324"/>
                    <a:pt x="249223" y="174530"/>
                  </a:cubicBezTo>
                  <a:cubicBezTo>
                    <a:pt x="249223" y="174530"/>
                    <a:pt x="249223" y="174530"/>
                    <a:pt x="241670" y="170736"/>
                  </a:cubicBezTo>
                  <a:cubicBezTo>
                    <a:pt x="241670" y="170736"/>
                    <a:pt x="241670" y="170736"/>
                    <a:pt x="234118" y="166941"/>
                  </a:cubicBezTo>
                  <a:cubicBezTo>
                    <a:pt x="234118" y="166941"/>
                    <a:pt x="234118" y="166941"/>
                    <a:pt x="226566" y="163147"/>
                  </a:cubicBezTo>
                  <a:cubicBezTo>
                    <a:pt x="226566" y="163147"/>
                    <a:pt x="226566" y="163147"/>
                    <a:pt x="219014" y="159353"/>
                  </a:cubicBezTo>
                  <a:cubicBezTo>
                    <a:pt x="219014" y="159353"/>
                    <a:pt x="219014" y="159353"/>
                    <a:pt x="211462" y="159353"/>
                  </a:cubicBezTo>
                  <a:cubicBezTo>
                    <a:pt x="211462" y="159353"/>
                    <a:pt x="211462" y="159353"/>
                    <a:pt x="203909" y="155559"/>
                  </a:cubicBezTo>
                  <a:cubicBezTo>
                    <a:pt x="203909" y="155559"/>
                    <a:pt x="203909" y="155559"/>
                    <a:pt x="196357" y="151765"/>
                  </a:cubicBezTo>
                  <a:cubicBezTo>
                    <a:pt x="196357" y="151765"/>
                    <a:pt x="196357" y="151765"/>
                    <a:pt x="192581" y="151765"/>
                  </a:cubicBezTo>
                  <a:cubicBezTo>
                    <a:pt x="192581" y="151765"/>
                    <a:pt x="192581" y="151765"/>
                    <a:pt x="188805" y="147971"/>
                  </a:cubicBezTo>
                  <a:cubicBezTo>
                    <a:pt x="188805" y="147971"/>
                    <a:pt x="188805" y="147971"/>
                    <a:pt x="185029" y="144177"/>
                  </a:cubicBezTo>
                  <a:cubicBezTo>
                    <a:pt x="185029" y="144177"/>
                    <a:pt x="185029" y="144177"/>
                    <a:pt x="181253" y="144177"/>
                  </a:cubicBezTo>
                  <a:cubicBezTo>
                    <a:pt x="181253" y="144177"/>
                    <a:pt x="181253" y="144177"/>
                    <a:pt x="177477" y="140383"/>
                  </a:cubicBezTo>
                  <a:cubicBezTo>
                    <a:pt x="177477" y="140383"/>
                    <a:pt x="177477" y="140383"/>
                    <a:pt x="173701" y="140383"/>
                  </a:cubicBezTo>
                  <a:cubicBezTo>
                    <a:pt x="173701" y="140383"/>
                    <a:pt x="173701" y="140383"/>
                    <a:pt x="173701" y="136588"/>
                  </a:cubicBezTo>
                  <a:cubicBezTo>
                    <a:pt x="173701" y="136588"/>
                    <a:pt x="173701" y="136588"/>
                    <a:pt x="169925" y="132794"/>
                  </a:cubicBezTo>
                  <a:cubicBezTo>
                    <a:pt x="169925" y="132794"/>
                    <a:pt x="169925" y="132794"/>
                    <a:pt x="169925" y="129000"/>
                  </a:cubicBezTo>
                  <a:cubicBezTo>
                    <a:pt x="169925" y="129000"/>
                    <a:pt x="169925" y="129000"/>
                    <a:pt x="169925" y="125206"/>
                  </a:cubicBezTo>
                  <a:cubicBezTo>
                    <a:pt x="169925" y="125206"/>
                    <a:pt x="169925" y="125206"/>
                    <a:pt x="169925" y="121412"/>
                  </a:cubicBezTo>
                  <a:cubicBezTo>
                    <a:pt x="169925" y="121412"/>
                    <a:pt x="169925" y="121412"/>
                    <a:pt x="169925" y="117618"/>
                  </a:cubicBezTo>
                  <a:cubicBezTo>
                    <a:pt x="169925" y="117618"/>
                    <a:pt x="169925" y="117618"/>
                    <a:pt x="173701" y="113824"/>
                  </a:cubicBezTo>
                  <a:cubicBezTo>
                    <a:pt x="173701" y="113824"/>
                    <a:pt x="173701" y="113824"/>
                    <a:pt x="173701" y="110030"/>
                  </a:cubicBezTo>
                  <a:cubicBezTo>
                    <a:pt x="173701" y="110030"/>
                    <a:pt x="173701" y="110030"/>
                    <a:pt x="177477" y="110030"/>
                  </a:cubicBezTo>
                  <a:cubicBezTo>
                    <a:pt x="177477" y="110030"/>
                    <a:pt x="177477" y="110030"/>
                    <a:pt x="181253" y="110030"/>
                  </a:cubicBezTo>
                  <a:cubicBezTo>
                    <a:pt x="181253" y="110030"/>
                    <a:pt x="181253" y="110030"/>
                    <a:pt x="181253" y="106235"/>
                  </a:cubicBezTo>
                  <a:cubicBezTo>
                    <a:pt x="181253" y="106235"/>
                    <a:pt x="181253" y="106235"/>
                    <a:pt x="185029" y="106235"/>
                  </a:cubicBezTo>
                  <a:cubicBezTo>
                    <a:pt x="185029" y="106235"/>
                    <a:pt x="185029" y="106235"/>
                    <a:pt x="188805" y="106235"/>
                  </a:cubicBezTo>
                  <a:cubicBezTo>
                    <a:pt x="188805" y="106235"/>
                    <a:pt x="188805" y="106235"/>
                    <a:pt x="192581" y="106235"/>
                  </a:cubicBezTo>
                  <a:cubicBezTo>
                    <a:pt x="192581" y="106235"/>
                    <a:pt x="192581" y="106235"/>
                    <a:pt x="200133" y="102441"/>
                  </a:cubicBezTo>
                  <a:cubicBezTo>
                    <a:pt x="200133" y="102441"/>
                    <a:pt x="200133" y="102441"/>
                    <a:pt x="211462" y="102441"/>
                  </a:cubicBezTo>
                  <a:cubicBezTo>
                    <a:pt x="211462" y="102441"/>
                    <a:pt x="211462" y="102441"/>
                    <a:pt x="219014" y="106235"/>
                  </a:cubicBezTo>
                  <a:cubicBezTo>
                    <a:pt x="219014" y="106235"/>
                    <a:pt x="219014" y="106235"/>
                    <a:pt x="222790" y="106235"/>
                  </a:cubicBezTo>
                  <a:cubicBezTo>
                    <a:pt x="222790" y="106235"/>
                    <a:pt x="222790" y="106235"/>
                    <a:pt x="230342" y="106235"/>
                  </a:cubicBezTo>
                  <a:cubicBezTo>
                    <a:pt x="230342" y="106235"/>
                    <a:pt x="230342" y="106235"/>
                    <a:pt x="234118" y="106235"/>
                  </a:cubicBezTo>
                  <a:cubicBezTo>
                    <a:pt x="234118" y="106235"/>
                    <a:pt x="234118" y="106235"/>
                    <a:pt x="241670" y="110030"/>
                  </a:cubicBezTo>
                  <a:cubicBezTo>
                    <a:pt x="241670" y="110030"/>
                    <a:pt x="241670" y="110030"/>
                    <a:pt x="245447" y="110030"/>
                  </a:cubicBezTo>
                  <a:cubicBezTo>
                    <a:pt x="245447" y="110030"/>
                    <a:pt x="245447" y="110030"/>
                    <a:pt x="249223" y="113824"/>
                  </a:cubicBezTo>
                  <a:cubicBezTo>
                    <a:pt x="249223" y="113824"/>
                    <a:pt x="249223" y="113824"/>
                    <a:pt x="252999" y="113824"/>
                  </a:cubicBezTo>
                  <a:cubicBezTo>
                    <a:pt x="252999" y="113824"/>
                    <a:pt x="252999" y="113824"/>
                    <a:pt x="256775" y="113824"/>
                  </a:cubicBezTo>
                  <a:cubicBezTo>
                    <a:pt x="256775" y="113824"/>
                    <a:pt x="256775" y="113824"/>
                    <a:pt x="260551" y="117618"/>
                  </a:cubicBezTo>
                  <a:cubicBezTo>
                    <a:pt x="260551" y="117618"/>
                    <a:pt x="260551" y="117618"/>
                    <a:pt x="275655" y="72088"/>
                  </a:cubicBezTo>
                  <a:cubicBezTo>
                    <a:pt x="275655" y="72088"/>
                    <a:pt x="275655" y="72088"/>
                    <a:pt x="268103" y="72088"/>
                  </a:cubicBezTo>
                  <a:cubicBezTo>
                    <a:pt x="268103" y="72088"/>
                    <a:pt x="268103" y="72088"/>
                    <a:pt x="264327" y="68294"/>
                  </a:cubicBezTo>
                  <a:cubicBezTo>
                    <a:pt x="264327" y="68294"/>
                    <a:pt x="264327" y="68294"/>
                    <a:pt x="260551" y="68294"/>
                  </a:cubicBezTo>
                  <a:cubicBezTo>
                    <a:pt x="260551" y="68294"/>
                    <a:pt x="260551" y="68294"/>
                    <a:pt x="256775" y="64500"/>
                  </a:cubicBezTo>
                  <a:cubicBezTo>
                    <a:pt x="256775" y="64500"/>
                    <a:pt x="256775" y="64500"/>
                    <a:pt x="249223" y="64500"/>
                  </a:cubicBezTo>
                  <a:cubicBezTo>
                    <a:pt x="249223" y="64500"/>
                    <a:pt x="249223" y="64500"/>
                    <a:pt x="245447" y="64500"/>
                  </a:cubicBezTo>
                  <a:cubicBezTo>
                    <a:pt x="245447" y="64500"/>
                    <a:pt x="245447" y="64500"/>
                    <a:pt x="237894" y="60706"/>
                  </a:cubicBezTo>
                  <a:cubicBezTo>
                    <a:pt x="237894" y="60706"/>
                    <a:pt x="237894" y="60706"/>
                    <a:pt x="230342" y="60706"/>
                  </a:cubicBezTo>
                  <a:cubicBezTo>
                    <a:pt x="230342" y="60706"/>
                    <a:pt x="230342" y="60706"/>
                    <a:pt x="222790" y="60706"/>
                  </a:cubicBezTo>
                  <a:cubicBezTo>
                    <a:pt x="222790" y="60706"/>
                    <a:pt x="222790" y="60706"/>
                    <a:pt x="215238" y="60706"/>
                  </a:cubicBezTo>
                  <a:cubicBezTo>
                    <a:pt x="215238" y="60706"/>
                    <a:pt x="215238" y="60706"/>
                    <a:pt x="215238" y="26559"/>
                  </a:cubicBezTo>
                  <a:cubicBezTo>
                    <a:pt x="215238" y="26559"/>
                    <a:pt x="215238" y="26559"/>
                    <a:pt x="173701" y="26559"/>
                  </a:cubicBezTo>
                  <a:cubicBezTo>
                    <a:pt x="173701" y="26559"/>
                    <a:pt x="173701" y="26559"/>
                    <a:pt x="173701" y="60706"/>
                  </a:cubicBezTo>
                  <a:cubicBezTo>
                    <a:pt x="173701" y="60706"/>
                    <a:pt x="173701" y="60706"/>
                    <a:pt x="166149" y="64500"/>
                  </a:cubicBezTo>
                  <a:cubicBezTo>
                    <a:pt x="166149" y="64500"/>
                    <a:pt x="166149" y="64500"/>
                    <a:pt x="162372" y="64500"/>
                  </a:cubicBezTo>
                  <a:cubicBezTo>
                    <a:pt x="162372" y="64500"/>
                    <a:pt x="162372" y="64500"/>
                    <a:pt x="154820" y="68294"/>
                  </a:cubicBezTo>
                  <a:cubicBezTo>
                    <a:pt x="154820" y="68294"/>
                    <a:pt x="154820" y="68294"/>
                    <a:pt x="147268" y="72088"/>
                  </a:cubicBezTo>
                  <a:cubicBezTo>
                    <a:pt x="147268" y="72088"/>
                    <a:pt x="147268" y="72088"/>
                    <a:pt x="143492" y="75882"/>
                  </a:cubicBezTo>
                  <a:cubicBezTo>
                    <a:pt x="143492" y="75882"/>
                    <a:pt x="143492" y="75882"/>
                    <a:pt x="135940" y="79676"/>
                  </a:cubicBezTo>
                  <a:cubicBezTo>
                    <a:pt x="135940" y="79676"/>
                    <a:pt x="135940" y="79676"/>
                    <a:pt x="132164" y="83471"/>
                  </a:cubicBezTo>
                  <a:cubicBezTo>
                    <a:pt x="132164" y="83471"/>
                    <a:pt x="132164" y="83471"/>
                    <a:pt x="128388" y="87265"/>
                  </a:cubicBezTo>
                  <a:cubicBezTo>
                    <a:pt x="128388" y="87265"/>
                    <a:pt x="128388" y="87265"/>
                    <a:pt x="120835" y="91059"/>
                  </a:cubicBezTo>
                  <a:cubicBezTo>
                    <a:pt x="120835" y="91059"/>
                    <a:pt x="120835" y="91059"/>
                    <a:pt x="117059" y="94853"/>
                  </a:cubicBezTo>
                  <a:cubicBezTo>
                    <a:pt x="117059" y="94853"/>
                    <a:pt x="117059" y="94853"/>
                    <a:pt x="117059" y="98647"/>
                  </a:cubicBezTo>
                  <a:cubicBezTo>
                    <a:pt x="117059" y="98647"/>
                    <a:pt x="117059" y="98647"/>
                    <a:pt x="113283" y="106235"/>
                  </a:cubicBezTo>
                  <a:cubicBezTo>
                    <a:pt x="113283" y="106235"/>
                    <a:pt x="113283" y="106235"/>
                    <a:pt x="109507" y="110030"/>
                  </a:cubicBezTo>
                  <a:cubicBezTo>
                    <a:pt x="109507" y="110030"/>
                    <a:pt x="109507" y="110030"/>
                    <a:pt x="109507" y="113824"/>
                  </a:cubicBezTo>
                  <a:cubicBezTo>
                    <a:pt x="109507" y="113824"/>
                    <a:pt x="109507" y="113824"/>
                    <a:pt x="105731" y="121412"/>
                  </a:cubicBezTo>
                  <a:cubicBezTo>
                    <a:pt x="105731" y="121412"/>
                    <a:pt x="105731" y="121412"/>
                    <a:pt x="105731" y="125206"/>
                  </a:cubicBezTo>
                  <a:cubicBezTo>
                    <a:pt x="105731" y="125206"/>
                    <a:pt x="105731" y="125206"/>
                    <a:pt x="105731" y="132794"/>
                  </a:cubicBezTo>
                  <a:cubicBezTo>
                    <a:pt x="105731" y="132794"/>
                    <a:pt x="105731" y="132794"/>
                    <a:pt x="105731" y="140383"/>
                  </a:cubicBezTo>
                  <a:cubicBezTo>
                    <a:pt x="105731" y="140383"/>
                    <a:pt x="105731" y="140383"/>
                    <a:pt x="105731" y="144177"/>
                  </a:cubicBezTo>
                  <a:cubicBezTo>
                    <a:pt x="105731" y="144177"/>
                    <a:pt x="105731" y="144177"/>
                    <a:pt x="109507" y="151765"/>
                  </a:cubicBezTo>
                  <a:cubicBezTo>
                    <a:pt x="109507" y="151765"/>
                    <a:pt x="109507" y="151765"/>
                    <a:pt x="109507" y="155559"/>
                  </a:cubicBezTo>
                  <a:cubicBezTo>
                    <a:pt x="109507" y="155559"/>
                    <a:pt x="109507" y="155559"/>
                    <a:pt x="113283" y="159353"/>
                  </a:cubicBezTo>
                  <a:cubicBezTo>
                    <a:pt x="113283" y="159353"/>
                    <a:pt x="113283" y="159353"/>
                    <a:pt x="113283" y="163147"/>
                  </a:cubicBezTo>
                  <a:cubicBezTo>
                    <a:pt x="113283" y="163147"/>
                    <a:pt x="113283" y="163147"/>
                    <a:pt x="117059" y="170736"/>
                  </a:cubicBezTo>
                  <a:cubicBezTo>
                    <a:pt x="117059" y="170736"/>
                    <a:pt x="117059" y="170736"/>
                    <a:pt x="120835" y="174530"/>
                  </a:cubicBezTo>
                  <a:cubicBezTo>
                    <a:pt x="120835" y="174530"/>
                    <a:pt x="120835" y="174530"/>
                    <a:pt x="124611" y="178324"/>
                  </a:cubicBezTo>
                  <a:cubicBezTo>
                    <a:pt x="124611" y="178324"/>
                    <a:pt x="124611" y="178324"/>
                    <a:pt x="128388" y="182118"/>
                  </a:cubicBezTo>
                  <a:cubicBezTo>
                    <a:pt x="128388" y="182118"/>
                    <a:pt x="128388" y="182118"/>
                    <a:pt x="132164" y="182118"/>
                  </a:cubicBezTo>
                  <a:cubicBezTo>
                    <a:pt x="132164" y="182118"/>
                    <a:pt x="132164" y="182118"/>
                    <a:pt x="139716" y="185912"/>
                  </a:cubicBezTo>
                  <a:cubicBezTo>
                    <a:pt x="139716" y="185912"/>
                    <a:pt x="139716" y="185912"/>
                    <a:pt x="143492" y="189706"/>
                  </a:cubicBezTo>
                  <a:cubicBezTo>
                    <a:pt x="143492" y="189706"/>
                    <a:pt x="143492" y="189706"/>
                    <a:pt x="147268" y="193500"/>
                  </a:cubicBezTo>
                  <a:cubicBezTo>
                    <a:pt x="147268" y="193500"/>
                    <a:pt x="147268" y="193500"/>
                    <a:pt x="154820" y="197295"/>
                  </a:cubicBezTo>
                  <a:cubicBezTo>
                    <a:pt x="154820" y="197295"/>
                    <a:pt x="154820" y="197295"/>
                    <a:pt x="158596" y="197295"/>
                  </a:cubicBezTo>
                  <a:cubicBezTo>
                    <a:pt x="158596" y="197295"/>
                    <a:pt x="158596" y="197295"/>
                    <a:pt x="166149" y="201089"/>
                  </a:cubicBezTo>
                  <a:cubicBezTo>
                    <a:pt x="166149" y="201089"/>
                    <a:pt x="166149" y="201089"/>
                    <a:pt x="173701" y="204883"/>
                  </a:cubicBezTo>
                  <a:cubicBezTo>
                    <a:pt x="173701" y="204883"/>
                    <a:pt x="173701" y="204883"/>
                    <a:pt x="181253" y="204883"/>
                  </a:cubicBezTo>
                  <a:cubicBezTo>
                    <a:pt x="181253" y="204883"/>
                    <a:pt x="181253" y="204883"/>
                    <a:pt x="185029" y="208677"/>
                  </a:cubicBezTo>
                  <a:cubicBezTo>
                    <a:pt x="185029" y="208677"/>
                    <a:pt x="185029" y="208677"/>
                    <a:pt x="192581" y="212471"/>
                  </a:cubicBezTo>
                  <a:cubicBezTo>
                    <a:pt x="192581" y="212471"/>
                    <a:pt x="192581" y="212471"/>
                    <a:pt x="200133" y="212471"/>
                  </a:cubicBezTo>
                  <a:cubicBezTo>
                    <a:pt x="200133" y="212471"/>
                    <a:pt x="200133" y="212471"/>
                    <a:pt x="203909" y="216265"/>
                  </a:cubicBezTo>
                  <a:cubicBezTo>
                    <a:pt x="203909" y="216265"/>
                    <a:pt x="203909" y="216265"/>
                    <a:pt x="207686" y="220059"/>
                  </a:cubicBezTo>
                  <a:cubicBezTo>
                    <a:pt x="207686" y="220059"/>
                    <a:pt x="207686" y="220059"/>
                    <a:pt x="211462" y="220059"/>
                  </a:cubicBezTo>
                  <a:cubicBezTo>
                    <a:pt x="211462" y="220059"/>
                    <a:pt x="211462" y="220059"/>
                    <a:pt x="215238" y="223853"/>
                  </a:cubicBezTo>
                  <a:cubicBezTo>
                    <a:pt x="215238" y="223853"/>
                    <a:pt x="215238" y="223853"/>
                    <a:pt x="219014" y="227648"/>
                  </a:cubicBezTo>
                  <a:cubicBezTo>
                    <a:pt x="219014" y="227648"/>
                    <a:pt x="219014" y="227648"/>
                    <a:pt x="219014" y="231442"/>
                  </a:cubicBezTo>
                  <a:cubicBezTo>
                    <a:pt x="219014" y="231442"/>
                    <a:pt x="219014" y="231442"/>
                    <a:pt x="222790" y="231442"/>
                  </a:cubicBezTo>
                  <a:cubicBezTo>
                    <a:pt x="222790" y="231442"/>
                    <a:pt x="222790" y="231442"/>
                    <a:pt x="222790" y="235236"/>
                  </a:cubicBezTo>
                  <a:cubicBezTo>
                    <a:pt x="222790" y="235236"/>
                    <a:pt x="222790" y="235236"/>
                    <a:pt x="222790" y="239030"/>
                  </a:cubicBezTo>
                  <a:cubicBezTo>
                    <a:pt x="222790" y="239030"/>
                    <a:pt x="222790" y="239030"/>
                    <a:pt x="222790" y="242824"/>
                  </a:cubicBezTo>
                  <a:cubicBezTo>
                    <a:pt x="222790" y="242824"/>
                    <a:pt x="222790" y="242824"/>
                    <a:pt x="222790" y="246618"/>
                  </a:cubicBezTo>
                  <a:cubicBezTo>
                    <a:pt x="222790" y="246618"/>
                    <a:pt x="222790" y="246618"/>
                    <a:pt x="219014" y="250412"/>
                  </a:cubicBezTo>
                  <a:cubicBezTo>
                    <a:pt x="219014" y="250412"/>
                    <a:pt x="219014" y="250412"/>
                    <a:pt x="219014" y="254206"/>
                  </a:cubicBezTo>
                  <a:cubicBezTo>
                    <a:pt x="219014" y="254206"/>
                    <a:pt x="219014" y="254206"/>
                    <a:pt x="215238" y="254206"/>
                  </a:cubicBezTo>
                  <a:cubicBezTo>
                    <a:pt x="215238" y="254206"/>
                    <a:pt x="215238" y="254206"/>
                    <a:pt x="215238" y="258001"/>
                  </a:cubicBezTo>
                  <a:cubicBezTo>
                    <a:pt x="215238" y="258001"/>
                    <a:pt x="215238" y="258001"/>
                    <a:pt x="211462" y="258001"/>
                  </a:cubicBezTo>
                  <a:cubicBezTo>
                    <a:pt x="211462" y="258001"/>
                    <a:pt x="211462" y="258001"/>
                    <a:pt x="207686" y="261795"/>
                  </a:cubicBezTo>
                  <a:cubicBezTo>
                    <a:pt x="207686" y="261795"/>
                    <a:pt x="207686" y="261795"/>
                    <a:pt x="203909" y="261795"/>
                  </a:cubicBezTo>
                  <a:cubicBezTo>
                    <a:pt x="203909" y="261795"/>
                    <a:pt x="203909" y="261795"/>
                    <a:pt x="200133" y="261795"/>
                  </a:cubicBezTo>
                  <a:cubicBezTo>
                    <a:pt x="200133" y="261795"/>
                    <a:pt x="200133" y="261795"/>
                    <a:pt x="192581" y="265589"/>
                  </a:cubicBezTo>
                  <a:cubicBezTo>
                    <a:pt x="192581" y="265589"/>
                    <a:pt x="192581" y="265589"/>
                    <a:pt x="188805" y="265589"/>
                  </a:cubicBezTo>
                  <a:cubicBezTo>
                    <a:pt x="188805" y="265589"/>
                    <a:pt x="188805" y="265589"/>
                    <a:pt x="185029" y="265589"/>
                  </a:cubicBezTo>
                  <a:cubicBezTo>
                    <a:pt x="185029" y="265589"/>
                    <a:pt x="185029" y="265589"/>
                    <a:pt x="173701" y="265589"/>
                  </a:cubicBezTo>
                  <a:cubicBezTo>
                    <a:pt x="173701" y="265589"/>
                    <a:pt x="173701" y="265589"/>
                    <a:pt x="166149" y="265589"/>
                  </a:cubicBezTo>
                  <a:cubicBezTo>
                    <a:pt x="166149" y="265589"/>
                    <a:pt x="166149" y="265589"/>
                    <a:pt x="158596" y="261795"/>
                  </a:cubicBezTo>
                  <a:cubicBezTo>
                    <a:pt x="158596" y="261795"/>
                    <a:pt x="158596" y="261795"/>
                    <a:pt x="151044" y="261795"/>
                  </a:cubicBezTo>
                  <a:cubicBezTo>
                    <a:pt x="151044" y="261795"/>
                    <a:pt x="151044" y="261795"/>
                    <a:pt x="143492" y="258001"/>
                  </a:cubicBezTo>
                  <a:cubicBezTo>
                    <a:pt x="143492" y="258001"/>
                    <a:pt x="143492" y="258001"/>
                    <a:pt x="135940" y="258001"/>
                  </a:cubicBezTo>
                  <a:cubicBezTo>
                    <a:pt x="135940" y="258001"/>
                    <a:pt x="135940" y="258001"/>
                    <a:pt x="135940" y="254206"/>
                  </a:cubicBezTo>
                  <a:cubicBezTo>
                    <a:pt x="135940" y="254206"/>
                    <a:pt x="135940" y="254206"/>
                    <a:pt x="128388" y="254206"/>
                  </a:cubicBezTo>
                  <a:cubicBezTo>
                    <a:pt x="128388" y="254206"/>
                    <a:pt x="128388" y="254206"/>
                    <a:pt x="120835" y="250412"/>
                  </a:cubicBezTo>
                  <a:cubicBezTo>
                    <a:pt x="120835" y="250412"/>
                    <a:pt x="120835" y="250412"/>
                    <a:pt x="117059" y="246618"/>
                  </a:cubicBezTo>
                  <a:cubicBezTo>
                    <a:pt x="117059" y="246618"/>
                    <a:pt x="117059" y="246618"/>
                    <a:pt x="113283" y="258001"/>
                  </a:cubicBezTo>
                  <a:cubicBezTo>
                    <a:pt x="79298" y="265589"/>
                    <a:pt x="49090" y="276972"/>
                    <a:pt x="26433" y="288354"/>
                  </a:cubicBezTo>
                  <a:cubicBezTo>
                    <a:pt x="11328" y="261795"/>
                    <a:pt x="0" y="227648"/>
                    <a:pt x="0" y="193500"/>
                  </a:cubicBezTo>
                  <a:cubicBezTo>
                    <a:pt x="0" y="87265"/>
                    <a:pt x="86850" y="0"/>
                    <a:pt x="196357" y="0"/>
                  </a:cubicBezTo>
                  <a:close/>
                </a:path>
              </a:pathLst>
            </a:custGeom>
            <a:grpFill/>
            <a:ln>
              <a:noFill/>
            </a:ln>
          </p:spPr>
          <p:txBody>
            <a:bodyPr vert="horz" wrap="square" lIns="91440" tIns="45720" rIns="91440" bIns="45720" numCol="1" anchor="t" anchorCtr="0" compatLnSpc="1">
              <a:prstTxWarp prst="textNoShape">
                <a:avLst/>
              </a:prstTxWarp>
              <a:noAutofit/>
            </a:bodyPr>
            <a:lstStyle/>
            <a:p>
              <a:pPr>
                <a:defRPr/>
              </a:pPr>
              <a:endParaRPr lang="en-US" dirty="0">
                <a:solidFill>
                  <a:prstClr val="black"/>
                </a:solidFill>
                <a:highlight>
                  <a:srgbClr val="FFFF00"/>
                </a:highlight>
              </a:endParaRPr>
            </a:p>
          </p:txBody>
        </p:sp>
      </p:grpSp>
      <p:sp>
        <p:nvSpPr>
          <p:cNvPr id="2" name="TextBox 76">
            <a:extLst>
              <a:ext uri="{FF2B5EF4-FFF2-40B4-BE49-F238E27FC236}">
                <a16:creationId xmlns:a16="http://schemas.microsoft.com/office/drawing/2014/main" id="{C0DFDBB8-E77C-853A-B561-7FF7F539EA67}"/>
              </a:ext>
            </a:extLst>
          </p:cNvPr>
          <p:cNvSpPr txBox="1"/>
          <p:nvPr/>
        </p:nvSpPr>
        <p:spPr>
          <a:xfrm>
            <a:off x="5415753" y="9585227"/>
            <a:ext cx="38472" cy="153888"/>
          </a:xfrm>
          <a:prstGeom prst="rect">
            <a:avLst/>
          </a:prstGeom>
          <a:noFill/>
          <a:ln>
            <a:noFill/>
          </a:ln>
        </p:spPr>
        <p:txBody>
          <a:bodyPr wrap="none" lIns="0" tIns="0" rIns="0" bIns="0" rtlCol="0" anchor="t">
            <a:spAutoFit/>
          </a:bodyPr>
          <a:lstStyle/>
          <a:p>
            <a:pPr algn="r"/>
            <a:r>
              <a:rPr lang="en-US" sz="1000" b="1" dirty="0">
                <a:solidFill>
                  <a:srgbClr val="404040"/>
                </a:solidFill>
                <a:highlight>
                  <a:srgbClr val="FFFF00"/>
                </a:highlight>
                <a:latin typeface="Trebuchet MS" panose="020B0603020202020204" pitchFamily="34" charset="0"/>
                <a:cs typeface="Arial" panose="020B0604020202020204" pitchFamily="34" charset="0"/>
              </a:rPr>
              <a:t> </a:t>
            </a:r>
            <a:endParaRPr lang="en-ZA" sz="1000" dirty="0">
              <a:solidFill>
                <a:srgbClr val="404040"/>
              </a:solidFill>
              <a:highlight>
                <a:srgbClr val="FFFF00"/>
              </a:highlight>
              <a:latin typeface="Trebuchet MS" panose="020B0603020202020204" pitchFamily="34" charset="0"/>
              <a:cs typeface="Arial" panose="020B0604020202020204" pitchFamily="34" charset="0"/>
            </a:endParaRPr>
          </a:p>
        </p:txBody>
      </p:sp>
      <p:grpSp>
        <p:nvGrpSpPr>
          <p:cNvPr id="4" name="קבוצה 3">
            <a:extLst>
              <a:ext uri="{FF2B5EF4-FFF2-40B4-BE49-F238E27FC236}">
                <a16:creationId xmlns:a16="http://schemas.microsoft.com/office/drawing/2014/main" id="{AB50EF4A-E787-434F-34AA-9817A8FC1A67}"/>
              </a:ext>
            </a:extLst>
          </p:cNvPr>
          <p:cNvGrpSpPr/>
          <p:nvPr/>
        </p:nvGrpSpPr>
        <p:grpSpPr>
          <a:xfrm>
            <a:off x="582312" y="563487"/>
            <a:ext cx="3781360" cy="493989"/>
            <a:chOff x="582312" y="563487"/>
            <a:chExt cx="3781360" cy="493989"/>
          </a:xfrm>
        </p:grpSpPr>
        <p:sp>
          <p:nvSpPr>
            <p:cNvPr id="5" name="Rectangle 62">
              <a:extLst>
                <a:ext uri="{FF2B5EF4-FFF2-40B4-BE49-F238E27FC236}">
                  <a16:creationId xmlns:a16="http://schemas.microsoft.com/office/drawing/2014/main" id="{946F94D4-4998-5969-8FFB-393744B8E5AD}"/>
                </a:ext>
              </a:extLst>
            </p:cNvPr>
            <p:cNvSpPr/>
            <p:nvPr/>
          </p:nvSpPr>
          <p:spPr>
            <a:xfrm>
              <a:off x="3386417" y="586513"/>
              <a:ext cx="797014" cy="400110"/>
            </a:xfrm>
            <a:prstGeom prst="rect">
              <a:avLst/>
            </a:prstGeom>
          </p:spPr>
          <p:txBody>
            <a:bodyPr wrap="none" anchor="ctr">
              <a:spAutoFit/>
            </a:bodyPr>
            <a:lstStyle/>
            <a:p>
              <a:pPr algn="ctr"/>
              <a:r>
                <a:rPr lang="en-IN" sz="2000" dirty="0">
                  <a:solidFill>
                    <a:srgbClr val="FFC000"/>
                  </a:solidFill>
                  <a:highlight>
                    <a:srgbClr val="FFFF00"/>
                  </a:highlight>
                  <a:latin typeface="Bebas Neue Bold" panose="020B0606020202050201" pitchFamily="34" charset="0"/>
                </a:rPr>
                <a:t>+66.3%</a:t>
              </a:r>
            </a:p>
          </p:txBody>
        </p:sp>
        <p:sp>
          <p:nvSpPr>
            <p:cNvPr id="6" name="Rectangle 63">
              <a:extLst>
                <a:ext uri="{FF2B5EF4-FFF2-40B4-BE49-F238E27FC236}">
                  <a16:creationId xmlns:a16="http://schemas.microsoft.com/office/drawing/2014/main" id="{473A134D-3A88-856B-E1BE-8800DC4EB74C}"/>
                </a:ext>
              </a:extLst>
            </p:cNvPr>
            <p:cNvSpPr/>
            <p:nvPr/>
          </p:nvSpPr>
          <p:spPr>
            <a:xfrm>
              <a:off x="842089" y="691783"/>
              <a:ext cx="921726" cy="215444"/>
            </a:xfrm>
            <a:prstGeom prst="rect">
              <a:avLst/>
            </a:prstGeom>
          </p:spPr>
          <p:txBody>
            <a:bodyPr wrap="none" lIns="0" tIns="0" rIns="0" bIns="0" anchor="ctr">
              <a:spAutoFit/>
            </a:bodyPr>
            <a:lstStyle/>
            <a:p>
              <a:pPr lvl="0" algn="r">
                <a:defRPr/>
              </a:pPr>
              <a:r>
                <a:rPr lang="en-ZA" sz="1400" dirty="0">
                  <a:solidFill>
                    <a:srgbClr val="FFC000"/>
                  </a:solidFill>
                  <a:latin typeface="Bebas Neue Bold" panose="020B0606020202050201" pitchFamily="34" charset="0"/>
                </a:rPr>
                <a:t>DOMESTIC SPEND</a:t>
              </a:r>
            </a:p>
          </p:txBody>
        </p:sp>
        <p:sp>
          <p:nvSpPr>
            <p:cNvPr id="9" name="Freeform: Shape 80">
              <a:extLst>
                <a:ext uri="{FF2B5EF4-FFF2-40B4-BE49-F238E27FC236}">
                  <a16:creationId xmlns:a16="http://schemas.microsoft.com/office/drawing/2014/main" id="{DBA66051-30C7-6F0F-FCD7-FFA49CAA6534}"/>
                </a:ext>
              </a:extLst>
            </p:cNvPr>
            <p:cNvSpPr/>
            <p:nvPr/>
          </p:nvSpPr>
          <p:spPr>
            <a:xfrm>
              <a:off x="582312" y="563487"/>
              <a:ext cx="1739827" cy="79399"/>
            </a:xfrm>
            <a:custGeom>
              <a:avLst/>
              <a:gdLst>
                <a:gd name="connsiteX0" fmla="*/ 152524 w 1739827"/>
                <a:gd name="connsiteY0" fmla="*/ 14 h 79399"/>
                <a:gd name="connsiteX1" fmla="*/ 182739 w 1739827"/>
                <a:gd name="connsiteY1" fmla="*/ 551 h 79399"/>
                <a:gd name="connsiteX2" fmla="*/ 1739827 w 1739827"/>
                <a:gd name="connsiteY2" fmla="*/ 551 h 79399"/>
                <a:gd name="connsiteX3" fmla="*/ 1201997 w 1739827"/>
                <a:gd name="connsiteY3" fmla="*/ 79399 h 79399"/>
                <a:gd name="connsiteX4" fmla="*/ 0 w 1739827"/>
                <a:gd name="connsiteY4" fmla="*/ 78021 h 79399"/>
                <a:gd name="connsiteX5" fmla="*/ 0 w 1739827"/>
                <a:gd name="connsiteY5" fmla="*/ 43478 h 79399"/>
                <a:gd name="connsiteX6" fmla="*/ 122308 w 1739827"/>
                <a:gd name="connsiteY6" fmla="*/ 551 h 79399"/>
                <a:gd name="connsiteX7" fmla="*/ 152524 w 1739827"/>
                <a:gd name="connsiteY7" fmla="*/ 14 h 79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9827" h="79399">
                  <a:moveTo>
                    <a:pt x="152524" y="14"/>
                  </a:moveTo>
                  <a:cubicBezTo>
                    <a:pt x="163938" y="73"/>
                    <a:pt x="175353" y="312"/>
                    <a:pt x="182739" y="551"/>
                  </a:cubicBezTo>
                  <a:lnTo>
                    <a:pt x="1739827" y="551"/>
                  </a:lnTo>
                  <a:lnTo>
                    <a:pt x="1201997" y="79399"/>
                  </a:lnTo>
                  <a:lnTo>
                    <a:pt x="0" y="78021"/>
                  </a:lnTo>
                  <a:lnTo>
                    <a:pt x="0" y="43478"/>
                  </a:lnTo>
                  <a:lnTo>
                    <a:pt x="122308" y="551"/>
                  </a:lnTo>
                  <a:cubicBezTo>
                    <a:pt x="129694" y="74"/>
                    <a:pt x="141109" y="-46"/>
                    <a:pt x="152524" y="14"/>
                  </a:cubicBezTo>
                  <a:close/>
                </a:path>
              </a:pathLst>
            </a:custGeom>
            <a:solidFill>
              <a:srgbClr val="C5C5C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dirty="0">
                <a:highlight>
                  <a:srgbClr val="FFFF00"/>
                </a:highlight>
              </a:endParaRPr>
            </a:p>
          </p:txBody>
        </p:sp>
        <p:sp>
          <p:nvSpPr>
            <p:cNvPr id="22" name="Rectangle: Rounded Corners 79">
              <a:extLst>
                <a:ext uri="{FF2B5EF4-FFF2-40B4-BE49-F238E27FC236}">
                  <a16:creationId xmlns:a16="http://schemas.microsoft.com/office/drawing/2014/main" id="{27C5D2D1-E85E-4DBA-5584-AB447CD7242F}"/>
                </a:ext>
              </a:extLst>
            </p:cNvPr>
            <p:cNvSpPr/>
            <p:nvPr/>
          </p:nvSpPr>
          <p:spPr>
            <a:xfrm>
              <a:off x="587110" y="623927"/>
              <a:ext cx="1604668" cy="361083"/>
            </a:xfrm>
            <a:prstGeom prst="roundRect">
              <a:avLst/>
            </a:prstGeom>
            <a:noFill/>
            <a:ln w="76200">
              <a:solidFill>
                <a:srgbClr val="C5C5C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highlight>
                  <a:srgbClr val="FFFF00"/>
                </a:highlight>
              </a:endParaRPr>
            </a:p>
          </p:txBody>
        </p:sp>
        <p:sp>
          <p:nvSpPr>
            <p:cNvPr id="24" name="Freeform 16">
              <a:extLst>
                <a:ext uri="{FF2B5EF4-FFF2-40B4-BE49-F238E27FC236}">
                  <a16:creationId xmlns:a16="http://schemas.microsoft.com/office/drawing/2014/main" id="{F0391CFF-1B2D-8613-0A3D-9AFE771FEA74}"/>
                </a:ext>
              </a:extLst>
            </p:cNvPr>
            <p:cNvSpPr>
              <a:spLocks/>
            </p:cNvSpPr>
            <p:nvPr/>
          </p:nvSpPr>
          <p:spPr bwMode="auto">
            <a:xfrm flipH="1">
              <a:off x="1882764" y="563487"/>
              <a:ext cx="1985964" cy="482356"/>
            </a:xfrm>
            <a:custGeom>
              <a:avLst/>
              <a:gdLst>
                <a:gd name="T0" fmla="*/ 42 w 1420"/>
                <a:gd name="T1" fmla="*/ 0 h 320"/>
                <a:gd name="T2" fmla="*/ 0 w 1420"/>
                <a:gd name="T3" fmla="*/ 42 h 320"/>
                <a:gd name="T4" fmla="*/ 0 w 1420"/>
                <a:gd name="T5" fmla="*/ 278 h 320"/>
                <a:gd name="T6" fmla="*/ 42 w 1420"/>
                <a:gd name="T7" fmla="*/ 320 h 320"/>
                <a:gd name="T8" fmla="*/ 1260 w 1420"/>
                <a:gd name="T9" fmla="*/ 320 h 320"/>
                <a:gd name="T10" fmla="*/ 1420 w 1420"/>
                <a:gd name="T11" fmla="*/ 160 h 320"/>
                <a:gd name="T12" fmla="*/ 1260 w 1420"/>
                <a:gd name="T13" fmla="*/ 0 h 320"/>
                <a:gd name="T14" fmla="*/ 42 w 1420"/>
                <a:gd name="T15" fmla="*/ 0 h 3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0" h="320">
                  <a:moveTo>
                    <a:pt x="42" y="0"/>
                  </a:moveTo>
                  <a:cubicBezTo>
                    <a:pt x="19" y="0"/>
                    <a:pt x="0" y="19"/>
                    <a:pt x="0" y="42"/>
                  </a:cubicBezTo>
                  <a:cubicBezTo>
                    <a:pt x="0" y="278"/>
                    <a:pt x="0" y="278"/>
                    <a:pt x="0" y="278"/>
                  </a:cubicBezTo>
                  <a:cubicBezTo>
                    <a:pt x="0" y="302"/>
                    <a:pt x="19" y="320"/>
                    <a:pt x="42" y="320"/>
                  </a:cubicBezTo>
                  <a:cubicBezTo>
                    <a:pt x="1260" y="320"/>
                    <a:pt x="1260" y="320"/>
                    <a:pt x="1260" y="320"/>
                  </a:cubicBezTo>
                  <a:cubicBezTo>
                    <a:pt x="1348" y="320"/>
                    <a:pt x="1420" y="249"/>
                    <a:pt x="1420" y="160"/>
                  </a:cubicBezTo>
                  <a:cubicBezTo>
                    <a:pt x="1420" y="72"/>
                    <a:pt x="1348" y="0"/>
                    <a:pt x="1260" y="0"/>
                  </a:cubicBezTo>
                  <a:cubicBezTo>
                    <a:pt x="42" y="0"/>
                    <a:pt x="42" y="0"/>
                    <a:pt x="42"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25" name="Freeform: Shape 67">
              <a:extLst>
                <a:ext uri="{FF2B5EF4-FFF2-40B4-BE49-F238E27FC236}">
                  <a16:creationId xmlns:a16="http://schemas.microsoft.com/office/drawing/2014/main" id="{35CFA2C9-ACAC-6142-AEA2-B70ED0E2F2ED}"/>
                </a:ext>
              </a:extLst>
            </p:cNvPr>
            <p:cNvSpPr>
              <a:spLocks/>
            </p:cNvSpPr>
            <p:nvPr/>
          </p:nvSpPr>
          <p:spPr bwMode="auto">
            <a:xfrm flipH="1">
              <a:off x="3420160" y="686135"/>
              <a:ext cx="634467" cy="371341"/>
            </a:xfrm>
            <a:custGeom>
              <a:avLst/>
              <a:gdLst>
                <a:gd name="connsiteX0" fmla="*/ 1028131 w 1125538"/>
                <a:gd name="connsiteY0" fmla="*/ 0 h 658755"/>
                <a:gd name="connsiteX1" fmla="*/ 1019811 w 1125538"/>
                <a:gd name="connsiteY1" fmla="*/ 82659 h 658755"/>
                <a:gd name="connsiteX2" fmla="*/ 593176 w 1125538"/>
                <a:gd name="connsiteY2" fmla="*/ 430077 h 658755"/>
                <a:gd name="connsiteX3" fmla="*/ 103212 w 1125538"/>
                <a:gd name="connsiteY3" fmla="*/ 430077 h 658755"/>
                <a:gd name="connsiteX4" fmla="*/ 22572 w 1125538"/>
                <a:gd name="connsiteY4" fmla="*/ 463778 h 658755"/>
                <a:gd name="connsiteX5" fmla="*/ 8873 w 1125538"/>
                <a:gd name="connsiteY5" fmla="*/ 484017 h 658755"/>
                <a:gd name="connsiteX6" fmla="*/ 8872 w 1125538"/>
                <a:gd name="connsiteY6" fmla="*/ 484017 h 658755"/>
                <a:gd name="connsiteX7" fmla="*/ 0 w 1125538"/>
                <a:gd name="connsiteY7" fmla="*/ 497125 h 658755"/>
                <a:gd name="connsiteX8" fmla="*/ 0 w 1125538"/>
                <a:gd name="connsiteY8" fmla="*/ 510470 h 658755"/>
                <a:gd name="connsiteX9" fmla="*/ 0 w 1125538"/>
                <a:gd name="connsiteY9" fmla="*/ 544366 h 658755"/>
                <a:gd name="connsiteX10" fmla="*/ 114185 w 1125538"/>
                <a:gd name="connsiteY10" fmla="*/ 658755 h 658755"/>
                <a:gd name="connsiteX11" fmla="*/ 690547 w 1125538"/>
                <a:gd name="connsiteY11" fmla="*/ 658755 h 658755"/>
                <a:gd name="connsiteX12" fmla="*/ 998779 w 1125538"/>
                <a:gd name="connsiteY12" fmla="*/ 531769 h 658755"/>
                <a:gd name="connsiteX13" fmla="*/ 1023387 w 1125538"/>
                <a:gd name="connsiteY13" fmla="*/ 501834 h 658755"/>
                <a:gd name="connsiteX14" fmla="*/ 1023388 w 1125538"/>
                <a:gd name="connsiteY14" fmla="*/ 501834 h 658755"/>
                <a:gd name="connsiteX15" fmla="*/ 1051703 w 1125538"/>
                <a:gd name="connsiteY15" fmla="*/ 467389 h 658755"/>
                <a:gd name="connsiteX16" fmla="*/ 1125538 w 1125538"/>
                <a:gd name="connsiteY16" fmla="*/ 222987 h 658755"/>
                <a:gd name="connsiteX17" fmla="*/ 1082937 w 1125538"/>
                <a:gd name="connsiteY17" fmla="*/ 34497 h 658755"/>
                <a:gd name="connsiteX18" fmla="*/ 1066452 w 1125538"/>
                <a:gd name="connsiteY18" fmla="*/ 5619 h 658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25538" h="658755">
                  <a:moveTo>
                    <a:pt x="1028131" y="0"/>
                  </a:moveTo>
                  <a:lnTo>
                    <a:pt x="1019811" y="82659"/>
                  </a:lnTo>
                  <a:cubicBezTo>
                    <a:pt x="979023" y="282040"/>
                    <a:pt x="802772" y="430077"/>
                    <a:pt x="593176" y="430077"/>
                  </a:cubicBezTo>
                  <a:cubicBezTo>
                    <a:pt x="593176" y="430077"/>
                    <a:pt x="593176" y="430077"/>
                    <a:pt x="103212" y="430077"/>
                  </a:cubicBezTo>
                  <a:cubicBezTo>
                    <a:pt x="71909" y="430077"/>
                    <a:pt x="43327" y="443013"/>
                    <a:pt x="22572" y="463778"/>
                  </a:cubicBezTo>
                  <a:lnTo>
                    <a:pt x="8873" y="484017"/>
                  </a:lnTo>
                  <a:lnTo>
                    <a:pt x="8872" y="484017"/>
                  </a:lnTo>
                  <a:lnTo>
                    <a:pt x="0" y="497125"/>
                  </a:lnTo>
                  <a:lnTo>
                    <a:pt x="0" y="510470"/>
                  </a:lnTo>
                  <a:cubicBezTo>
                    <a:pt x="0" y="544366"/>
                    <a:pt x="0" y="544366"/>
                    <a:pt x="0" y="544366"/>
                  </a:cubicBezTo>
                  <a:cubicBezTo>
                    <a:pt x="0" y="609731"/>
                    <a:pt x="51655" y="658755"/>
                    <a:pt x="114185" y="658755"/>
                  </a:cubicBezTo>
                  <a:cubicBezTo>
                    <a:pt x="690547" y="658755"/>
                    <a:pt x="690547" y="658755"/>
                    <a:pt x="690547" y="658755"/>
                  </a:cubicBezTo>
                  <a:cubicBezTo>
                    <a:pt x="811529" y="658755"/>
                    <a:pt x="920277" y="610412"/>
                    <a:pt x="998779" y="531769"/>
                  </a:cubicBezTo>
                  <a:lnTo>
                    <a:pt x="1023387" y="501834"/>
                  </a:lnTo>
                  <a:lnTo>
                    <a:pt x="1023388" y="501834"/>
                  </a:lnTo>
                  <a:lnTo>
                    <a:pt x="1051703" y="467389"/>
                  </a:lnTo>
                  <a:cubicBezTo>
                    <a:pt x="1098394" y="397891"/>
                    <a:pt x="1125538" y="313886"/>
                    <a:pt x="1125538" y="222987"/>
                  </a:cubicBezTo>
                  <a:cubicBezTo>
                    <a:pt x="1125538" y="155579"/>
                    <a:pt x="1110270" y="91618"/>
                    <a:pt x="1082937" y="34497"/>
                  </a:cubicBezTo>
                  <a:lnTo>
                    <a:pt x="1066452" y="5619"/>
                  </a:lnTo>
                  <a:close/>
                </a:path>
              </a:pathLst>
            </a:custGeom>
            <a:solidFill>
              <a:srgbClr val="FFC000"/>
            </a:solidFill>
            <a:ln>
              <a:noFill/>
            </a:ln>
          </p:spPr>
          <p:txBody>
            <a:bodyPr vert="horz" wrap="square" lIns="91440" tIns="45720" rIns="91440" bIns="45720" numCol="1" anchor="t" anchorCtr="0" compatLnSpc="1">
              <a:prstTxWarp prst="textNoShape">
                <a:avLst/>
              </a:prstTxWarp>
              <a:noAutofit/>
            </a:bodyPr>
            <a:lstStyle/>
            <a:p>
              <a:endParaRPr lang="en-IN" dirty="0">
                <a:highlight>
                  <a:srgbClr val="FFFF00"/>
                </a:highlight>
              </a:endParaRPr>
            </a:p>
          </p:txBody>
        </p:sp>
        <p:sp>
          <p:nvSpPr>
            <p:cNvPr id="26" name="Freeform: Shape 68">
              <a:extLst>
                <a:ext uri="{FF2B5EF4-FFF2-40B4-BE49-F238E27FC236}">
                  <a16:creationId xmlns:a16="http://schemas.microsoft.com/office/drawing/2014/main" id="{95D47E01-6EF3-DBC8-ACEF-3B46FE2F5E20}"/>
                </a:ext>
              </a:extLst>
            </p:cNvPr>
            <p:cNvSpPr>
              <a:spLocks/>
            </p:cNvSpPr>
            <p:nvPr/>
          </p:nvSpPr>
          <p:spPr bwMode="auto">
            <a:xfrm flipH="1">
              <a:off x="3374267" y="563487"/>
              <a:ext cx="989405" cy="409043"/>
            </a:xfrm>
            <a:custGeom>
              <a:avLst/>
              <a:gdLst>
                <a:gd name="connsiteX0" fmla="*/ 1035115 w 1486366"/>
                <a:gd name="connsiteY0" fmla="*/ 0 h 513081"/>
                <a:gd name="connsiteX1" fmla="*/ 0 w 1486366"/>
                <a:gd name="connsiteY1" fmla="*/ 279632 h 513081"/>
                <a:gd name="connsiteX2" fmla="*/ 456372 w 1486366"/>
                <a:gd name="connsiteY2" fmla="*/ 511507 h 513081"/>
                <a:gd name="connsiteX3" fmla="*/ 467107 w 1486366"/>
                <a:gd name="connsiteY3" fmla="*/ 513081 h 513081"/>
                <a:gd name="connsiteX4" fmla="*/ 480807 w 1486366"/>
                <a:gd name="connsiteY4" fmla="*/ 492841 h 513081"/>
                <a:gd name="connsiteX5" fmla="*/ 561447 w 1486366"/>
                <a:gd name="connsiteY5" fmla="*/ 459140 h 513081"/>
                <a:gd name="connsiteX6" fmla="*/ 1051411 w 1486366"/>
                <a:gd name="connsiteY6" fmla="*/ 459140 h 513081"/>
                <a:gd name="connsiteX7" fmla="*/ 1478046 w 1486366"/>
                <a:gd name="connsiteY7" fmla="*/ 111722 h 513081"/>
                <a:gd name="connsiteX8" fmla="*/ 1486366 w 1486366"/>
                <a:gd name="connsiteY8" fmla="*/ 29063 h 513081"/>
                <a:gd name="connsiteX9" fmla="*/ 1438028 w 1486366"/>
                <a:gd name="connsiteY9" fmla="*/ 21975 h 513081"/>
                <a:gd name="connsiteX10" fmla="*/ 1035115 w 1486366"/>
                <a:gd name="connsiteY10" fmla="*/ 0 h 513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6366" h="513081">
                  <a:moveTo>
                    <a:pt x="1035115" y="0"/>
                  </a:moveTo>
                  <a:cubicBezTo>
                    <a:pt x="463437" y="0"/>
                    <a:pt x="0" y="125196"/>
                    <a:pt x="0" y="279632"/>
                  </a:cubicBezTo>
                  <a:cubicBezTo>
                    <a:pt x="0" y="376155"/>
                    <a:pt x="181030" y="461255"/>
                    <a:pt x="456372" y="511507"/>
                  </a:cubicBezTo>
                  <a:lnTo>
                    <a:pt x="467107" y="513081"/>
                  </a:lnTo>
                  <a:lnTo>
                    <a:pt x="480807" y="492841"/>
                  </a:lnTo>
                  <a:cubicBezTo>
                    <a:pt x="501562" y="472076"/>
                    <a:pt x="530144" y="459140"/>
                    <a:pt x="561447" y="459140"/>
                  </a:cubicBezTo>
                  <a:cubicBezTo>
                    <a:pt x="1051411" y="459140"/>
                    <a:pt x="1051411" y="459140"/>
                    <a:pt x="1051411" y="459140"/>
                  </a:cubicBezTo>
                  <a:cubicBezTo>
                    <a:pt x="1261007" y="459140"/>
                    <a:pt x="1437258" y="311103"/>
                    <a:pt x="1478046" y="111722"/>
                  </a:cubicBezTo>
                  <a:lnTo>
                    <a:pt x="1486366" y="29063"/>
                  </a:lnTo>
                  <a:lnTo>
                    <a:pt x="1438028" y="21975"/>
                  </a:lnTo>
                  <a:cubicBezTo>
                    <a:pt x="1314189" y="7825"/>
                    <a:pt x="1178035" y="0"/>
                    <a:pt x="1035115" y="0"/>
                  </a:cubicBezTo>
                  <a:close/>
                </a:path>
              </a:pathLst>
            </a:custGeom>
            <a:solidFill>
              <a:srgbClr val="F2F2F2"/>
            </a:solidFill>
            <a:ln>
              <a:noFill/>
            </a:ln>
          </p:spPr>
          <p:txBody>
            <a:bodyPr vert="horz" wrap="square" lIns="91440" tIns="45720" rIns="91440" bIns="45720" numCol="1" anchor="t" anchorCtr="0" compatLnSpc="1">
              <a:prstTxWarp prst="textNoShape">
                <a:avLst/>
              </a:prstTxWarp>
              <a:noAutofit/>
            </a:bodyPr>
            <a:lstStyle/>
            <a:p>
              <a:endParaRPr lang="en-IN" dirty="0">
                <a:highlight>
                  <a:srgbClr val="FFFF00"/>
                </a:highlight>
              </a:endParaRPr>
            </a:p>
          </p:txBody>
        </p:sp>
        <p:sp>
          <p:nvSpPr>
            <p:cNvPr id="27" name="Rectangle 69">
              <a:extLst>
                <a:ext uri="{FF2B5EF4-FFF2-40B4-BE49-F238E27FC236}">
                  <a16:creationId xmlns:a16="http://schemas.microsoft.com/office/drawing/2014/main" id="{DD4272AF-29B2-54EA-46DC-38C357CC2D20}"/>
                </a:ext>
              </a:extLst>
            </p:cNvPr>
            <p:cNvSpPr/>
            <p:nvPr/>
          </p:nvSpPr>
          <p:spPr>
            <a:xfrm>
              <a:off x="2258870" y="645617"/>
              <a:ext cx="1132389" cy="307777"/>
            </a:xfrm>
            <a:prstGeom prst="rect">
              <a:avLst/>
            </a:prstGeom>
          </p:spPr>
          <p:txBody>
            <a:bodyPr wrap="square" anchor="ctr">
              <a:spAutoFit/>
            </a:bodyPr>
            <a:lstStyle/>
            <a:p>
              <a:pPr lvl="0" algn="ctr">
                <a:defRPr/>
              </a:pPr>
              <a:r>
                <a:rPr lang="en-ZA" sz="1400" dirty="0">
                  <a:solidFill>
                    <a:srgbClr val="FFC000"/>
                  </a:solidFill>
                  <a:latin typeface="Bebas Neue Bold" panose="020B0606020202050201" pitchFamily="34" charset="0"/>
                </a:rPr>
                <a:t>ZAR 23.5 billion</a:t>
              </a:r>
            </a:p>
          </p:txBody>
        </p:sp>
        <p:grpSp>
          <p:nvGrpSpPr>
            <p:cNvPr id="31" name="Group 70">
              <a:extLst>
                <a:ext uri="{FF2B5EF4-FFF2-40B4-BE49-F238E27FC236}">
                  <a16:creationId xmlns:a16="http://schemas.microsoft.com/office/drawing/2014/main" id="{3A53EC41-93BF-6BA8-AC73-9D32BBB85AD6}"/>
                </a:ext>
              </a:extLst>
            </p:cNvPr>
            <p:cNvGrpSpPr/>
            <p:nvPr/>
          </p:nvGrpSpPr>
          <p:grpSpPr>
            <a:xfrm>
              <a:off x="1944512" y="623927"/>
              <a:ext cx="360635" cy="360635"/>
              <a:chOff x="2339600" y="3982292"/>
              <a:chExt cx="639763" cy="639763"/>
            </a:xfrm>
          </p:grpSpPr>
          <p:sp>
            <p:nvSpPr>
              <p:cNvPr id="34" name="Oval 20">
                <a:extLst>
                  <a:ext uri="{FF2B5EF4-FFF2-40B4-BE49-F238E27FC236}">
                    <a16:creationId xmlns:a16="http://schemas.microsoft.com/office/drawing/2014/main" id="{205FBAA4-3B9D-12CE-7301-83ED8BA52076}"/>
                  </a:ext>
                </a:extLst>
              </p:cNvPr>
              <p:cNvSpPr>
                <a:spLocks noChangeArrowheads="1"/>
              </p:cNvSpPr>
              <p:nvPr/>
            </p:nvSpPr>
            <p:spPr bwMode="auto">
              <a:xfrm flipH="1">
                <a:off x="2339600" y="3982292"/>
                <a:ext cx="639763" cy="639763"/>
              </a:xfrm>
              <a:prstGeom prst="ellipse">
                <a:avLst/>
              </a:pr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grpSp>
            <p:nvGrpSpPr>
              <p:cNvPr id="35" name="Group 68">
                <a:extLst>
                  <a:ext uri="{FF2B5EF4-FFF2-40B4-BE49-F238E27FC236}">
                    <a16:creationId xmlns:a16="http://schemas.microsoft.com/office/drawing/2014/main" id="{860470A5-3E48-6942-F856-DF75885618CE}"/>
                  </a:ext>
                </a:extLst>
              </p:cNvPr>
              <p:cNvGrpSpPr>
                <a:grpSpLocks noChangeAspect="1"/>
              </p:cNvGrpSpPr>
              <p:nvPr/>
            </p:nvGrpSpPr>
            <p:grpSpPr bwMode="auto">
              <a:xfrm>
                <a:off x="2443713" y="4076701"/>
                <a:ext cx="430992" cy="419788"/>
                <a:chOff x="119" y="1133"/>
                <a:chExt cx="4078" cy="3972"/>
              </a:xfrm>
              <a:solidFill>
                <a:schemeClr val="bg1"/>
              </a:solidFill>
            </p:grpSpPr>
            <p:sp>
              <p:nvSpPr>
                <p:cNvPr id="36" name="Freeform 69">
                  <a:extLst>
                    <a:ext uri="{FF2B5EF4-FFF2-40B4-BE49-F238E27FC236}">
                      <a16:creationId xmlns:a16="http://schemas.microsoft.com/office/drawing/2014/main" id="{2728D5CF-D9E8-1822-523C-4DBDBA8764B5}"/>
                    </a:ext>
                  </a:extLst>
                </p:cNvPr>
                <p:cNvSpPr>
                  <a:spLocks noEditPoints="1"/>
                </p:cNvSpPr>
                <p:nvPr/>
              </p:nvSpPr>
              <p:spPr bwMode="auto">
                <a:xfrm>
                  <a:off x="2686" y="3135"/>
                  <a:ext cx="1511" cy="552"/>
                </a:xfrm>
                <a:custGeom>
                  <a:avLst/>
                  <a:gdLst>
                    <a:gd name="T0" fmla="*/ 61 w 883"/>
                    <a:gd name="T1" fmla="*/ 0 h 324"/>
                    <a:gd name="T2" fmla="*/ 0 w 883"/>
                    <a:gd name="T3" fmla="*/ 61 h 324"/>
                    <a:gd name="T4" fmla="*/ 0 w 883"/>
                    <a:gd name="T5" fmla="*/ 263 h 324"/>
                    <a:gd name="T6" fmla="*/ 61 w 883"/>
                    <a:gd name="T7" fmla="*/ 324 h 324"/>
                    <a:gd name="T8" fmla="*/ 883 w 883"/>
                    <a:gd name="T9" fmla="*/ 324 h 324"/>
                    <a:gd name="T10" fmla="*/ 883 w 883"/>
                    <a:gd name="T11" fmla="*/ 0 h 324"/>
                    <a:gd name="T12" fmla="*/ 61 w 883"/>
                    <a:gd name="T13" fmla="*/ 0 h 324"/>
                    <a:gd name="T14" fmla="*/ 163 w 883"/>
                    <a:gd name="T15" fmla="*/ 255 h 324"/>
                    <a:gd name="T16" fmla="*/ 70 w 883"/>
                    <a:gd name="T17" fmla="*/ 162 h 324"/>
                    <a:gd name="T18" fmla="*/ 163 w 883"/>
                    <a:gd name="T19" fmla="*/ 69 h 324"/>
                    <a:gd name="T20" fmla="*/ 257 w 883"/>
                    <a:gd name="T21" fmla="*/ 162 h 324"/>
                    <a:gd name="T22" fmla="*/ 163 w 883"/>
                    <a:gd name="T23" fmla="*/ 255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3" h="324">
                      <a:moveTo>
                        <a:pt x="61" y="0"/>
                      </a:moveTo>
                      <a:cubicBezTo>
                        <a:pt x="28" y="0"/>
                        <a:pt x="0" y="27"/>
                        <a:pt x="0" y="61"/>
                      </a:cubicBezTo>
                      <a:cubicBezTo>
                        <a:pt x="0" y="263"/>
                        <a:pt x="0" y="263"/>
                        <a:pt x="0" y="263"/>
                      </a:cubicBezTo>
                      <a:cubicBezTo>
                        <a:pt x="0" y="297"/>
                        <a:pt x="28" y="324"/>
                        <a:pt x="61" y="324"/>
                      </a:cubicBezTo>
                      <a:cubicBezTo>
                        <a:pt x="883" y="324"/>
                        <a:pt x="883" y="324"/>
                        <a:pt x="883" y="324"/>
                      </a:cubicBezTo>
                      <a:cubicBezTo>
                        <a:pt x="883" y="0"/>
                        <a:pt x="883" y="0"/>
                        <a:pt x="883" y="0"/>
                      </a:cubicBezTo>
                      <a:cubicBezTo>
                        <a:pt x="61" y="0"/>
                        <a:pt x="61" y="0"/>
                        <a:pt x="61" y="0"/>
                      </a:cubicBezTo>
                      <a:close/>
                      <a:moveTo>
                        <a:pt x="163" y="255"/>
                      </a:moveTo>
                      <a:cubicBezTo>
                        <a:pt x="112" y="255"/>
                        <a:pt x="70" y="214"/>
                        <a:pt x="70" y="162"/>
                      </a:cubicBezTo>
                      <a:cubicBezTo>
                        <a:pt x="70" y="110"/>
                        <a:pt x="112" y="69"/>
                        <a:pt x="163" y="69"/>
                      </a:cubicBezTo>
                      <a:cubicBezTo>
                        <a:pt x="215" y="69"/>
                        <a:pt x="257" y="110"/>
                        <a:pt x="257" y="162"/>
                      </a:cubicBezTo>
                      <a:cubicBezTo>
                        <a:pt x="257" y="214"/>
                        <a:pt x="215" y="255"/>
                        <a:pt x="163"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37" name="Freeform 70">
                  <a:extLst>
                    <a:ext uri="{FF2B5EF4-FFF2-40B4-BE49-F238E27FC236}">
                      <a16:creationId xmlns:a16="http://schemas.microsoft.com/office/drawing/2014/main" id="{FA84811A-23B3-FF3A-8377-8BB3C791CA7C}"/>
                    </a:ext>
                  </a:extLst>
                </p:cNvPr>
                <p:cNvSpPr>
                  <a:spLocks/>
                </p:cNvSpPr>
                <p:nvPr/>
              </p:nvSpPr>
              <p:spPr bwMode="auto">
                <a:xfrm>
                  <a:off x="119" y="1958"/>
                  <a:ext cx="4078" cy="3147"/>
                </a:xfrm>
                <a:custGeom>
                  <a:avLst/>
                  <a:gdLst>
                    <a:gd name="T0" fmla="*/ 1560 w 2382"/>
                    <a:gd name="T1" fmla="*/ 549 h 1846"/>
                    <a:gd name="T2" fmla="*/ 2382 w 2382"/>
                    <a:gd name="T3" fmla="*/ 549 h 1846"/>
                    <a:gd name="T4" fmla="*/ 2382 w 2382"/>
                    <a:gd name="T5" fmla="*/ 202 h 1846"/>
                    <a:gd name="T6" fmla="*/ 2179 w 2382"/>
                    <a:gd name="T7" fmla="*/ 0 h 1846"/>
                    <a:gd name="T8" fmla="*/ 2151 w 2382"/>
                    <a:gd name="T9" fmla="*/ 0 h 1846"/>
                    <a:gd name="T10" fmla="*/ 622 w 2382"/>
                    <a:gd name="T11" fmla="*/ 0 h 1846"/>
                    <a:gd name="T12" fmla="*/ 203 w 2382"/>
                    <a:gd name="T13" fmla="*/ 0 h 1846"/>
                    <a:gd name="T14" fmla="*/ 0 w 2382"/>
                    <a:gd name="T15" fmla="*/ 202 h 1846"/>
                    <a:gd name="T16" fmla="*/ 0 w 2382"/>
                    <a:gd name="T17" fmla="*/ 1644 h 1846"/>
                    <a:gd name="T18" fmla="*/ 203 w 2382"/>
                    <a:gd name="T19" fmla="*/ 1846 h 1846"/>
                    <a:gd name="T20" fmla="*/ 2179 w 2382"/>
                    <a:gd name="T21" fmla="*/ 1846 h 1846"/>
                    <a:gd name="T22" fmla="*/ 2382 w 2382"/>
                    <a:gd name="T23" fmla="*/ 1644 h 1846"/>
                    <a:gd name="T24" fmla="*/ 2382 w 2382"/>
                    <a:gd name="T25" fmla="*/ 1155 h 1846"/>
                    <a:gd name="T26" fmla="*/ 1560 w 2382"/>
                    <a:gd name="T27" fmla="*/ 1155 h 1846"/>
                    <a:gd name="T28" fmla="*/ 1358 w 2382"/>
                    <a:gd name="T29" fmla="*/ 953 h 1846"/>
                    <a:gd name="T30" fmla="*/ 1358 w 2382"/>
                    <a:gd name="T31" fmla="*/ 751 h 1846"/>
                    <a:gd name="T32" fmla="*/ 1560 w 2382"/>
                    <a:gd name="T33" fmla="*/ 549 h 1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82" h="1846">
                      <a:moveTo>
                        <a:pt x="1560" y="549"/>
                      </a:moveTo>
                      <a:cubicBezTo>
                        <a:pt x="2382" y="549"/>
                        <a:pt x="2382" y="549"/>
                        <a:pt x="2382" y="549"/>
                      </a:cubicBezTo>
                      <a:cubicBezTo>
                        <a:pt x="2382" y="202"/>
                        <a:pt x="2382" y="202"/>
                        <a:pt x="2382" y="202"/>
                      </a:cubicBezTo>
                      <a:cubicBezTo>
                        <a:pt x="2382" y="90"/>
                        <a:pt x="2291" y="0"/>
                        <a:pt x="2179" y="0"/>
                      </a:cubicBezTo>
                      <a:cubicBezTo>
                        <a:pt x="2151" y="0"/>
                        <a:pt x="2151" y="0"/>
                        <a:pt x="2151" y="0"/>
                      </a:cubicBezTo>
                      <a:cubicBezTo>
                        <a:pt x="622" y="0"/>
                        <a:pt x="622" y="0"/>
                        <a:pt x="622" y="0"/>
                      </a:cubicBezTo>
                      <a:cubicBezTo>
                        <a:pt x="203" y="0"/>
                        <a:pt x="203" y="0"/>
                        <a:pt x="203" y="0"/>
                      </a:cubicBezTo>
                      <a:cubicBezTo>
                        <a:pt x="91" y="0"/>
                        <a:pt x="0" y="90"/>
                        <a:pt x="0" y="202"/>
                      </a:cubicBezTo>
                      <a:cubicBezTo>
                        <a:pt x="0" y="1644"/>
                        <a:pt x="0" y="1644"/>
                        <a:pt x="0" y="1644"/>
                      </a:cubicBezTo>
                      <a:cubicBezTo>
                        <a:pt x="0" y="1755"/>
                        <a:pt x="91" y="1846"/>
                        <a:pt x="203" y="1846"/>
                      </a:cubicBezTo>
                      <a:cubicBezTo>
                        <a:pt x="2179" y="1846"/>
                        <a:pt x="2179" y="1846"/>
                        <a:pt x="2179" y="1846"/>
                      </a:cubicBezTo>
                      <a:cubicBezTo>
                        <a:pt x="2291" y="1846"/>
                        <a:pt x="2382" y="1755"/>
                        <a:pt x="2382" y="1644"/>
                      </a:cubicBezTo>
                      <a:cubicBezTo>
                        <a:pt x="2382" y="1155"/>
                        <a:pt x="2382" y="1155"/>
                        <a:pt x="2382" y="1155"/>
                      </a:cubicBezTo>
                      <a:cubicBezTo>
                        <a:pt x="1560" y="1155"/>
                        <a:pt x="1560" y="1155"/>
                        <a:pt x="1560" y="1155"/>
                      </a:cubicBezTo>
                      <a:cubicBezTo>
                        <a:pt x="1449" y="1155"/>
                        <a:pt x="1358" y="1065"/>
                        <a:pt x="1358" y="953"/>
                      </a:cubicBezTo>
                      <a:cubicBezTo>
                        <a:pt x="1358" y="751"/>
                        <a:pt x="1358" y="751"/>
                        <a:pt x="1358" y="751"/>
                      </a:cubicBezTo>
                      <a:cubicBezTo>
                        <a:pt x="1358" y="639"/>
                        <a:pt x="1449" y="549"/>
                        <a:pt x="1560" y="5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38" name="Freeform 71">
                  <a:extLst>
                    <a:ext uri="{FF2B5EF4-FFF2-40B4-BE49-F238E27FC236}">
                      <a16:creationId xmlns:a16="http://schemas.microsoft.com/office/drawing/2014/main" id="{4DA6FD7D-83C2-19DF-8D9E-8E4E91CF5579}"/>
                    </a:ext>
                  </a:extLst>
                </p:cNvPr>
                <p:cNvSpPr>
                  <a:spLocks/>
                </p:cNvSpPr>
                <p:nvPr/>
              </p:nvSpPr>
              <p:spPr bwMode="auto">
                <a:xfrm>
                  <a:off x="1864" y="1133"/>
                  <a:ext cx="1852" cy="583"/>
                </a:xfrm>
                <a:custGeom>
                  <a:avLst/>
                  <a:gdLst>
                    <a:gd name="T0" fmla="*/ 1643 w 1852"/>
                    <a:gd name="T1" fmla="*/ 0 h 583"/>
                    <a:gd name="T2" fmla="*/ 0 w 1852"/>
                    <a:gd name="T3" fmla="*/ 583 h 583"/>
                    <a:gd name="T4" fmla="*/ 1852 w 1852"/>
                    <a:gd name="T5" fmla="*/ 583 h 583"/>
                    <a:gd name="T6" fmla="*/ 1643 w 1852"/>
                    <a:gd name="T7" fmla="*/ 0 h 583"/>
                  </a:gdLst>
                  <a:ahLst/>
                  <a:cxnLst>
                    <a:cxn ang="0">
                      <a:pos x="T0" y="T1"/>
                    </a:cxn>
                    <a:cxn ang="0">
                      <a:pos x="T2" y="T3"/>
                    </a:cxn>
                    <a:cxn ang="0">
                      <a:pos x="T4" y="T5"/>
                    </a:cxn>
                    <a:cxn ang="0">
                      <a:pos x="T6" y="T7"/>
                    </a:cxn>
                  </a:cxnLst>
                  <a:rect l="0" t="0" r="r" b="b"/>
                  <a:pathLst>
                    <a:path w="1852" h="583">
                      <a:moveTo>
                        <a:pt x="1643" y="0"/>
                      </a:moveTo>
                      <a:lnTo>
                        <a:pt x="0" y="583"/>
                      </a:lnTo>
                      <a:lnTo>
                        <a:pt x="1852" y="583"/>
                      </a:lnTo>
                      <a:lnTo>
                        <a:pt x="164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grpSp>
        </p:grpSp>
        <p:sp>
          <p:nvSpPr>
            <p:cNvPr id="32" name="Rectangle 71">
              <a:extLst>
                <a:ext uri="{FF2B5EF4-FFF2-40B4-BE49-F238E27FC236}">
                  <a16:creationId xmlns:a16="http://schemas.microsoft.com/office/drawing/2014/main" id="{D9A134DF-C405-2D61-75E9-E74C18C73E0C}"/>
                </a:ext>
              </a:extLst>
            </p:cNvPr>
            <p:cNvSpPr/>
            <p:nvPr/>
          </p:nvSpPr>
          <p:spPr>
            <a:xfrm>
              <a:off x="3375421" y="645617"/>
              <a:ext cx="683200" cy="307777"/>
            </a:xfrm>
            <a:prstGeom prst="rect">
              <a:avLst/>
            </a:prstGeom>
          </p:spPr>
          <p:txBody>
            <a:bodyPr wrap="none" anchor="ctr">
              <a:spAutoFit/>
            </a:bodyPr>
            <a:lstStyle/>
            <a:p>
              <a:pPr algn="ctr"/>
              <a:r>
                <a:rPr lang="en-IN" sz="1400" dirty="0">
                  <a:solidFill>
                    <a:srgbClr val="FFC000"/>
                  </a:solidFill>
                  <a:latin typeface="Bebas Neue Bold" panose="020B0606020202050201" pitchFamily="34" charset="0"/>
                </a:rPr>
                <a:t>+187.3%</a:t>
              </a:r>
            </a:p>
          </p:txBody>
        </p:sp>
        <p:sp>
          <p:nvSpPr>
            <p:cNvPr id="33" name="Isosceles Triangle 67">
              <a:extLst>
                <a:ext uri="{FF2B5EF4-FFF2-40B4-BE49-F238E27FC236}">
                  <a16:creationId xmlns:a16="http://schemas.microsoft.com/office/drawing/2014/main" id="{A597A6D5-D85C-1FE1-9DA3-5147F39794BE}"/>
                </a:ext>
              </a:extLst>
            </p:cNvPr>
            <p:cNvSpPr/>
            <p:nvPr/>
          </p:nvSpPr>
          <p:spPr>
            <a:xfrm rot="10800000" flipH="1" flipV="1">
              <a:off x="4021275" y="759905"/>
              <a:ext cx="82800" cy="79200"/>
            </a:xfrm>
            <a:prstGeom prst="triangl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solidFill>
                  <a:srgbClr val="C00000"/>
                </a:solidFill>
                <a:highlight>
                  <a:srgbClr val="FFFF00"/>
                </a:highlight>
              </a:endParaRPr>
            </a:p>
          </p:txBody>
        </p:sp>
      </p:grpSp>
      <p:sp>
        <p:nvSpPr>
          <p:cNvPr id="7" name="TextBox 76">
            <a:extLst>
              <a:ext uri="{FF2B5EF4-FFF2-40B4-BE49-F238E27FC236}">
                <a16:creationId xmlns:a16="http://schemas.microsoft.com/office/drawing/2014/main" id="{D6A18423-BCD2-108C-41E3-19828D6A5E1D}"/>
              </a:ext>
            </a:extLst>
          </p:cNvPr>
          <p:cNvSpPr txBox="1"/>
          <p:nvPr/>
        </p:nvSpPr>
        <p:spPr>
          <a:xfrm>
            <a:off x="2257837" y="9585227"/>
            <a:ext cx="3196388"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817770826"/>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תמונה 11">
            <a:extLst>
              <a:ext uri="{FF2B5EF4-FFF2-40B4-BE49-F238E27FC236}">
                <a16:creationId xmlns:a16="http://schemas.microsoft.com/office/drawing/2014/main" id="{16EBCA34-9823-2FEE-19EC-E1F4A9B5BC13}"/>
              </a:ext>
            </a:extLst>
          </p:cNvPr>
          <p:cNvPicPr>
            <a:picLocks noChangeAspect="1"/>
          </p:cNvPicPr>
          <p:nvPr/>
        </p:nvPicPr>
        <p:blipFill>
          <a:blip r:embed="rId2"/>
          <a:stretch>
            <a:fillRect/>
          </a:stretch>
        </p:blipFill>
        <p:spPr>
          <a:xfrm>
            <a:off x="766974" y="5806870"/>
            <a:ext cx="5400000" cy="3530498"/>
          </a:xfrm>
          <a:prstGeom prst="rect">
            <a:avLst/>
          </a:prstGeom>
        </p:spPr>
      </p:pic>
      <p:pic>
        <p:nvPicPr>
          <p:cNvPr id="4" name="תמונה 3">
            <a:extLst>
              <a:ext uri="{FF2B5EF4-FFF2-40B4-BE49-F238E27FC236}">
                <a16:creationId xmlns:a16="http://schemas.microsoft.com/office/drawing/2014/main" id="{3721626D-2E30-8E05-C923-DE1190D15B21}"/>
              </a:ext>
            </a:extLst>
          </p:cNvPr>
          <p:cNvPicPr>
            <a:picLocks noChangeAspect="1"/>
          </p:cNvPicPr>
          <p:nvPr/>
        </p:nvPicPr>
        <p:blipFill>
          <a:blip r:embed="rId3"/>
          <a:stretch>
            <a:fillRect/>
          </a:stretch>
        </p:blipFill>
        <p:spPr>
          <a:xfrm>
            <a:off x="766974" y="2162690"/>
            <a:ext cx="5400000" cy="3530498"/>
          </a:xfrm>
          <a:prstGeom prst="rect">
            <a:avLst/>
          </a:prstGeom>
        </p:spPr>
      </p:pic>
      <p:grpSp>
        <p:nvGrpSpPr>
          <p:cNvPr id="5" name="קבוצה 4">
            <a:extLst>
              <a:ext uri="{FF2B5EF4-FFF2-40B4-BE49-F238E27FC236}">
                <a16:creationId xmlns:a16="http://schemas.microsoft.com/office/drawing/2014/main" id="{3F5D7AE4-33C4-D7F2-3098-3F00DECA2CE3}"/>
              </a:ext>
            </a:extLst>
          </p:cNvPr>
          <p:cNvGrpSpPr/>
          <p:nvPr/>
        </p:nvGrpSpPr>
        <p:grpSpPr>
          <a:xfrm>
            <a:off x="638690" y="542510"/>
            <a:ext cx="3692103" cy="502920"/>
            <a:chOff x="638690" y="542510"/>
            <a:chExt cx="3692103" cy="502920"/>
          </a:xfrm>
        </p:grpSpPr>
        <p:grpSp>
          <p:nvGrpSpPr>
            <p:cNvPr id="44" name="Group 78">
              <a:extLst>
                <a:ext uri="{FF2B5EF4-FFF2-40B4-BE49-F238E27FC236}">
                  <a16:creationId xmlns:a16="http://schemas.microsoft.com/office/drawing/2014/main" id="{11D3FFA8-60EE-40F0-AF46-985454A4FC88}"/>
                </a:ext>
              </a:extLst>
            </p:cNvPr>
            <p:cNvGrpSpPr/>
            <p:nvPr/>
          </p:nvGrpSpPr>
          <p:grpSpPr>
            <a:xfrm>
              <a:off x="638690" y="551540"/>
              <a:ext cx="1298838" cy="421422"/>
              <a:chOff x="608555" y="2742374"/>
              <a:chExt cx="2304126" cy="747600"/>
            </a:xfrm>
          </p:grpSpPr>
          <p:sp>
            <p:nvSpPr>
              <p:cNvPr id="45" name="Freeform: Shape 82">
                <a:extLst>
                  <a:ext uri="{FF2B5EF4-FFF2-40B4-BE49-F238E27FC236}">
                    <a16:creationId xmlns:a16="http://schemas.microsoft.com/office/drawing/2014/main" id="{0459621C-CD2B-47C0-9347-6BCB987AEF91}"/>
                  </a:ext>
                </a:extLst>
              </p:cNvPr>
              <p:cNvSpPr/>
              <p:nvPr/>
            </p:nvSpPr>
            <p:spPr>
              <a:xfrm>
                <a:off x="608555" y="2742374"/>
                <a:ext cx="2304126" cy="130231"/>
              </a:xfrm>
              <a:custGeom>
                <a:avLst/>
                <a:gdLst>
                  <a:gd name="connsiteX0" fmla="*/ 0 w 2225040"/>
                  <a:gd name="connsiteY0" fmla="*/ 91440 h 91440"/>
                  <a:gd name="connsiteX1" fmla="*/ 0 w 2225040"/>
                  <a:gd name="connsiteY1" fmla="*/ 91440 h 91440"/>
                  <a:gd name="connsiteX2" fmla="*/ 71120 w 2225040"/>
                  <a:gd name="connsiteY2" fmla="*/ 0 h 91440"/>
                  <a:gd name="connsiteX3" fmla="*/ 71120 w 2225040"/>
                  <a:gd name="connsiteY3" fmla="*/ 0 h 91440"/>
                  <a:gd name="connsiteX4" fmla="*/ 2225040 w 2225040"/>
                  <a:gd name="connsiteY4" fmla="*/ 0 h 91440"/>
                  <a:gd name="connsiteX5" fmla="*/ 1544320 w 2225040"/>
                  <a:gd name="connsiteY5" fmla="*/ 81280 h 91440"/>
                  <a:gd name="connsiteX6" fmla="*/ 0 w 2225040"/>
                  <a:gd name="connsiteY6" fmla="*/ 91440 h 91440"/>
                  <a:gd name="connsiteX0" fmla="*/ 0 w 2255520"/>
                  <a:gd name="connsiteY0" fmla="*/ 137160 h 137160"/>
                  <a:gd name="connsiteX1" fmla="*/ 30480 w 2255520"/>
                  <a:gd name="connsiteY1" fmla="*/ 91440 h 137160"/>
                  <a:gd name="connsiteX2" fmla="*/ 101600 w 2255520"/>
                  <a:gd name="connsiteY2" fmla="*/ 0 h 137160"/>
                  <a:gd name="connsiteX3" fmla="*/ 101600 w 2255520"/>
                  <a:gd name="connsiteY3" fmla="*/ 0 h 137160"/>
                  <a:gd name="connsiteX4" fmla="*/ 2255520 w 2255520"/>
                  <a:gd name="connsiteY4" fmla="*/ 0 h 137160"/>
                  <a:gd name="connsiteX5" fmla="*/ 1574800 w 2255520"/>
                  <a:gd name="connsiteY5" fmla="*/ 81280 h 137160"/>
                  <a:gd name="connsiteX6" fmla="*/ 0 w 2255520"/>
                  <a:gd name="connsiteY6" fmla="*/ 137160 h 137160"/>
                  <a:gd name="connsiteX0" fmla="*/ 0 w 2255520"/>
                  <a:gd name="connsiteY0" fmla="*/ 137160 h 139700"/>
                  <a:gd name="connsiteX1" fmla="*/ 30480 w 2255520"/>
                  <a:gd name="connsiteY1" fmla="*/ 91440 h 139700"/>
                  <a:gd name="connsiteX2" fmla="*/ 101600 w 2255520"/>
                  <a:gd name="connsiteY2" fmla="*/ 0 h 139700"/>
                  <a:gd name="connsiteX3" fmla="*/ 101600 w 2255520"/>
                  <a:gd name="connsiteY3" fmla="*/ 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37160 h 139700"/>
                  <a:gd name="connsiteX1" fmla="*/ 30480 w 2255520"/>
                  <a:gd name="connsiteY1" fmla="*/ 91440 h 139700"/>
                  <a:gd name="connsiteX2" fmla="*/ 101600 w 2255520"/>
                  <a:gd name="connsiteY2" fmla="*/ 0 h 139700"/>
                  <a:gd name="connsiteX3" fmla="*/ 101600 w 2255520"/>
                  <a:gd name="connsiteY3" fmla="*/ 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37160 h 139700"/>
                  <a:gd name="connsiteX1" fmla="*/ 30480 w 2255520"/>
                  <a:gd name="connsiteY1" fmla="*/ 91440 h 139700"/>
                  <a:gd name="connsiteX2" fmla="*/ 101600 w 2255520"/>
                  <a:gd name="connsiteY2" fmla="*/ 0 h 139700"/>
                  <a:gd name="connsiteX3" fmla="*/ 101600 w 2255520"/>
                  <a:gd name="connsiteY3" fmla="*/ 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49860 h 152400"/>
                  <a:gd name="connsiteX1" fmla="*/ 30480 w 2255520"/>
                  <a:gd name="connsiteY1" fmla="*/ 104140 h 152400"/>
                  <a:gd name="connsiteX2" fmla="*/ 101600 w 2255520"/>
                  <a:gd name="connsiteY2" fmla="*/ 12700 h 152400"/>
                  <a:gd name="connsiteX3" fmla="*/ 248920 w 2255520"/>
                  <a:gd name="connsiteY3" fmla="*/ 0 h 152400"/>
                  <a:gd name="connsiteX4" fmla="*/ 2255520 w 2255520"/>
                  <a:gd name="connsiteY4" fmla="*/ 12700 h 152400"/>
                  <a:gd name="connsiteX5" fmla="*/ 1577340 w 2255520"/>
                  <a:gd name="connsiteY5" fmla="*/ 152400 h 152400"/>
                  <a:gd name="connsiteX6" fmla="*/ 0 w 2255520"/>
                  <a:gd name="connsiteY6" fmla="*/ 149860 h 152400"/>
                  <a:gd name="connsiteX0" fmla="*/ 0 w 2255520"/>
                  <a:gd name="connsiteY0" fmla="*/ 144780 h 147320"/>
                  <a:gd name="connsiteX1" fmla="*/ 30480 w 2255520"/>
                  <a:gd name="connsiteY1" fmla="*/ 99060 h 147320"/>
                  <a:gd name="connsiteX2" fmla="*/ 101600 w 2255520"/>
                  <a:gd name="connsiteY2" fmla="*/ 7620 h 147320"/>
                  <a:gd name="connsiteX3" fmla="*/ 259080 w 2255520"/>
                  <a:gd name="connsiteY3" fmla="*/ 0 h 147320"/>
                  <a:gd name="connsiteX4" fmla="*/ 2255520 w 2255520"/>
                  <a:gd name="connsiteY4" fmla="*/ 7620 h 147320"/>
                  <a:gd name="connsiteX5" fmla="*/ 1577340 w 2255520"/>
                  <a:gd name="connsiteY5" fmla="*/ 147320 h 147320"/>
                  <a:gd name="connsiteX6" fmla="*/ 0 w 2255520"/>
                  <a:gd name="connsiteY6" fmla="*/ 144780 h 147320"/>
                  <a:gd name="connsiteX0" fmla="*/ 0 w 2255520"/>
                  <a:gd name="connsiteY0" fmla="*/ 137160 h 139700"/>
                  <a:gd name="connsiteX1" fmla="*/ 30480 w 2255520"/>
                  <a:gd name="connsiteY1" fmla="*/ 91440 h 139700"/>
                  <a:gd name="connsiteX2" fmla="*/ 101600 w 2255520"/>
                  <a:gd name="connsiteY2" fmla="*/ 0 h 139700"/>
                  <a:gd name="connsiteX3" fmla="*/ 271780 w 2255520"/>
                  <a:gd name="connsiteY3" fmla="*/ 254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37160 h 139700"/>
                  <a:gd name="connsiteX1" fmla="*/ 30480 w 2255520"/>
                  <a:gd name="connsiteY1" fmla="*/ 91440 h 139700"/>
                  <a:gd name="connsiteX2" fmla="*/ 215900 w 2255520"/>
                  <a:gd name="connsiteY2" fmla="*/ 0 h 139700"/>
                  <a:gd name="connsiteX3" fmla="*/ 271780 w 2255520"/>
                  <a:gd name="connsiteY3" fmla="*/ 254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37627 h 140167"/>
                  <a:gd name="connsiteX1" fmla="*/ 30480 w 2255520"/>
                  <a:gd name="connsiteY1" fmla="*/ 91907 h 140167"/>
                  <a:gd name="connsiteX2" fmla="*/ 215900 w 2255520"/>
                  <a:gd name="connsiteY2" fmla="*/ 467 h 140167"/>
                  <a:gd name="connsiteX3" fmla="*/ 271780 w 2255520"/>
                  <a:gd name="connsiteY3" fmla="*/ 3007 h 140167"/>
                  <a:gd name="connsiteX4" fmla="*/ 2255520 w 2255520"/>
                  <a:gd name="connsiteY4" fmla="*/ 467 h 140167"/>
                  <a:gd name="connsiteX5" fmla="*/ 1577340 w 2255520"/>
                  <a:gd name="connsiteY5" fmla="*/ 140167 h 140167"/>
                  <a:gd name="connsiteX6" fmla="*/ 0 w 2255520"/>
                  <a:gd name="connsiteY6" fmla="*/ 137627 h 140167"/>
                  <a:gd name="connsiteX0" fmla="*/ 0 w 2255520"/>
                  <a:gd name="connsiteY0" fmla="*/ 137463 h 140003"/>
                  <a:gd name="connsiteX1" fmla="*/ 30480 w 2255520"/>
                  <a:gd name="connsiteY1" fmla="*/ 91743 h 140003"/>
                  <a:gd name="connsiteX2" fmla="*/ 215900 w 2255520"/>
                  <a:gd name="connsiteY2" fmla="*/ 303 h 140003"/>
                  <a:gd name="connsiteX3" fmla="*/ 276860 w 2255520"/>
                  <a:gd name="connsiteY3" fmla="*/ 5383 h 140003"/>
                  <a:gd name="connsiteX4" fmla="*/ 2255520 w 2255520"/>
                  <a:gd name="connsiteY4" fmla="*/ 303 h 140003"/>
                  <a:gd name="connsiteX5" fmla="*/ 1577340 w 2255520"/>
                  <a:gd name="connsiteY5" fmla="*/ 140003 h 140003"/>
                  <a:gd name="connsiteX6" fmla="*/ 0 w 2255520"/>
                  <a:gd name="connsiteY6" fmla="*/ 137463 h 140003"/>
                  <a:gd name="connsiteX0" fmla="*/ 0 w 2255520"/>
                  <a:gd name="connsiteY0" fmla="*/ 138137 h 140677"/>
                  <a:gd name="connsiteX1" fmla="*/ 30480 w 2255520"/>
                  <a:gd name="connsiteY1" fmla="*/ 92417 h 140677"/>
                  <a:gd name="connsiteX2" fmla="*/ 215900 w 2255520"/>
                  <a:gd name="connsiteY2" fmla="*/ 977 h 140677"/>
                  <a:gd name="connsiteX3" fmla="*/ 292100 w 2255520"/>
                  <a:gd name="connsiteY3" fmla="*/ 977 h 140677"/>
                  <a:gd name="connsiteX4" fmla="*/ 2255520 w 2255520"/>
                  <a:gd name="connsiteY4" fmla="*/ 977 h 140677"/>
                  <a:gd name="connsiteX5" fmla="*/ 1577340 w 2255520"/>
                  <a:gd name="connsiteY5" fmla="*/ 140677 h 140677"/>
                  <a:gd name="connsiteX6" fmla="*/ 0 w 2255520"/>
                  <a:gd name="connsiteY6" fmla="*/ 138137 h 140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5520" h="140677">
                    <a:moveTo>
                      <a:pt x="0" y="138137"/>
                    </a:moveTo>
                    <a:lnTo>
                      <a:pt x="30480" y="92417"/>
                    </a:lnTo>
                    <a:lnTo>
                      <a:pt x="215900" y="977"/>
                    </a:lnTo>
                    <a:cubicBezTo>
                      <a:pt x="234527" y="-716"/>
                      <a:pt x="273473" y="130"/>
                      <a:pt x="292100" y="977"/>
                    </a:cubicBezTo>
                    <a:lnTo>
                      <a:pt x="2255520" y="977"/>
                    </a:lnTo>
                    <a:lnTo>
                      <a:pt x="1577340" y="140677"/>
                    </a:lnTo>
                    <a:lnTo>
                      <a:pt x="0" y="138137"/>
                    </a:lnTo>
                    <a:close/>
                  </a:path>
                </a:pathLst>
              </a:custGeom>
              <a:solidFill>
                <a:srgbClr val="C5C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highlight>
                    <a:srgbClr val="FFFF00"/>
                  </a:highlight>
                </a:endParaRPr>
              </a:p>
            </p:txBody>
          </p:sp>
          <p:sp>
            <p:nvSpPr>
              <p:cNvPr id="56" name="Rectangle: Rounded Corners 83">
                <a:extLst>
                  <a:ext uri="{FF2B5EF4-FFF2-40B4-BE49-F238E27FC236}">
                    <a16:creationId xmlns:a16="http://schemas.microsoft.com/office/drawing/2014/main" id="{3396AE08-D6CA-4751-8724-73FB53FAD289}"/>
                  </a:ext>
                </a:extLst>
              </p:cNvPr>
              <p:cNvSpPr/>
              <p:nvPr/>
            </p:nvSpPr>
            <p:spPr>
              <a:xfrm>
                <a:off x="657159" y="2850210"/>
                <a:ext cx="2024263" cy="639764"/>
              </a:xfrm>
              <a:prstGeom prst="roundRect">
                <a:avLst/>
              </a:prstGeom>
              <a:noFill/>
              <a:ln w="76200">
                <a:solidFill>
                  <a:srgbClr val="C5C5C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highlight>
                    <a:srgbClr val="FFFF00"/>
                  </a:highlight>
                </a:endParaRPr>
              </a:p>
            </p:txBody>
          </p:sp>
        </p:grpSp>
        <p:sp>
          <p:nvSpPr>
            <p:cNvPr id="58" name="Freeform 16">
              <a:extLst>
                <a:ext uri="{FF2B5EF4-FFF2-40B4-BE49-F238E27FC236}">
                  <a16:creationId xmlns:a16="http://schemas.microsoft.com/office/drawing/2014/main" id="{6D7AB39E-C456-40CC-9E5B-3B805FA2F51B}"/>
                </a:ext>
              </a:extLst>
            </p:cNvPr>
            <p:cNvSpPr>
              <a:spLocks/>
            </p:cNvSpPr>
            <p:nvPr/>
          </p:nvSpPr>
          <p:spPr bwMode="auto">
            <a:xfrm flipH="1">
              <a:off x="1498154" y="542510"/>
              <a:ext cx="2151875" cy="491286"/>
            </a:xfrm>
            <a:custGeom>
              <a:avLst/>
              <a:gdLst>
                <a:gd name="T0" fmla="*/ 42 w 1420"/>
                <a:gd name="T1" fmla="*/ 0 h 320"/>
                <a:gd name="T2" fmla="*/ 0 w 1420"/>
                <a:gd name="T3" fmla="*/ 42 h 320"/>
                <a:gd name="T4" fmla="*/ 0 w 1420"/>
                <a:gd name="T5" fmla="*/ 278 h 320"/>
                <a:gd name="T6" fmla="*/ 42 w 1420"/>
                <a:gd name="T7" fmla="*/ 320 h 320"/>
                <a:gd name="T8" fmla="*/ 1260 w 1420"/>
                <a:gd name="T9" fmla="*/ 320 h 320"/>
                <a:gd name="T10" fmla="*/ 1420 w 1420"/>
                <a:gd name="T11" fmla="*/ 160 h 320"/>
                <a:gd name="T12" fmla="*/ 1260 w 1420"/>
                <a:gd name="T13" fmla="*/ 0 h 320"/>
                <a:gd name="T14" fmla="*/ 42 w 1420"/>
                <a:gd name="T15" fmla="*/ 0 h 3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0" h="320">
                  <a:moveTo>
                    <a:pt x="42" y="0"/>
                  </a:moveTo>
                  <a:cubicBezTo>
                    <a:pt x="19" y="0"/>
                    <a:pt x="0" y="19"/>
                    <a:pt x="0" y="42"/>
                  </a:cubicBezTo>
                  <a:cubicBezTo>
                    <a:pt x="0" y="278"/>
                    <a:pt x="0" y="278"/>
                    <a:pt x="0" y="278"/>
                  </a:cubicBezTo>
                  <a:cubicBezTo>
                    <a:pt x="0" y="302"/>
                    <a:pt x="19" y="320"/>
                    <a:pt x="42" y="320"/>
                  </a:cubicBezTo>
                  <a:cubicBezTo>
                    <a:pt x="1260" y="320"/>
                    <a:pt x="1260" y="320"/>
                    <a:pt x="1260" y="320"/>
                  </a:cubicBezTo>
                  <a:cubicBezTo>
                    <a:pt x="1348" y="320"/>
                    <a:pt x="1420" y="249"/>
                    <a:pt x="1420" y="160"/>
                  </a:cubicBezTo>
                  <a:cubicBezTo>
                    <a:pt x="1420" y="72"/>
                    <a:pt x="1348" y="0"/>
                    <a:pt x="1260" y="0"/>
                  </a:cubicBezTo>
                  <a:cubicBezTo>
                    <a:pt x="42" y="0"/>
                    <a:pt x="42" y="0"/>
                    <a:pt x="42"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59" name="Freeform: Shape 80">
              <a:extLst>
                <a:ext uri="{FF2B5EF4-FFF2-40B4-BE49-F238E27FC236}">
                  <a16:creationId xmlns:a16="http://schemas.microsoft.com/office/drawing/2014/main" id="{1AF53031-632B-4042-B748-966405FCEA18}"/>
                </a:ext>
              </a:extLst>
            </p:cNvPr>
            <p:cNvSpPr>
              <a:spLocks/>
            </p:cNvSpPr>
            <p:nvPr/>
          </p:nvSpPr>
          <p:spPr bwMode="auto">
            <a:xfrm flipH="1">
              <a:off x="3389446" y="674090"/>
              <a:ext cx="634467" cy="371340"/>
            </a:xfrm>
            <a:custGeom>
              <a:avLst/>
              <a:gdLst>
                <a:gd name="connsiteX0" fmla="*/ 1028131 w 1125538"/>
                <a:gd name="connsiteY0" fmla="*/ 0 h 658755"/>
                <a:gd name="connsiteX1" fmla="*/ 1019811 w 1125538"/>
                <a:gd name="connsiteY1" fmla="*/ 82659 h 658755"/>
                <a:gd name="connsiteX2" fmla="*/ 593176 w 1125538"/>
                <a:gd name="connsiteY2" fmla="*/ 430077 h 658755"/>
                <a:gd name="connsiteX3" fmla="*/ 103212 w 1125538"/>
                <a:gd name="connsiteY3" fmla="*/ 430077 h 658755"/>
                <a:gd name="connsiteX4" fmla="*/ 22572 w 1125538"/>
                <a:gd name="connsiteY4" fmla="*/ 463778 h 658755"/>
                <a:gd name="connsiteX5" fmla="*/ 8873 w 1125538"/>
                <a:gd name="connsiteY5" fmla="*/ 484017 h 658755"/>
                <a:gd name="connsiteX6" fmla="*/ 8872 w 1125538"/>
                <a:gd name="connsiteY6" fmla="*/ 484017 h 658755"/>
                <a:gd name="connsiteX7" fmla="*/ 0 w 1125538"/>
                <a:gd name="connsiteY7" fmla="*/ 497125 h 658755"/>
                <a:gd name="connsiteX8" fmla="*/ 0 w 1125538"/>
                <a:gd name="connsiteY8" fmla="*/ 510470 h 658755"/>
                <a:gd name="connsiteX9" fmla="*/ 0 w 1125538"/>
                <a:gd name="connsiteY9" fmla="*/ 544366 h 658755"/>
                <a:gd name="connsiteX10" fmla="*/ 114185 w 1125538"/>
                <a:gd name="connsiteY10" fmla="*/ 658755 h 658755"/>
                <a:gd name="connsiteX11" fmla="*/ 690547 w 1125538"/>
                <a:gd name="connsiteY11" fmla="*/ 658755 h 658755"/>
                <a:gd name="connsiteX12" fmla="*/ 998779 w 1125538"/>
                <a:gd name="connsiteY12" fmla="*/ 531769 h 658755"/>
                <a:gd name="connsiteX13" fmla="*/ 1023387 w 1125538"/>
                <a:gd name="connsiteY13" fmla="*/ 501834 h 658755"/>
                <a:gd name="connsiteX14" fmla="*/ 1023388 w 1125538"/>
                <a:gd name="connsiteY14" fmla="*/ 501834 h 658755"/>
                <a:gd name="connsiteX15" fmla="*/ 1051703 w 1125538"/>
                <a:gd name="connsiteY15" fmla="*/ 467389 h 658755"/>
                <a:gd name="connsiteX16" fmla="*/ 1125538 w 1125538"/>
                <a:gd name="connsiteY16" fmla="*/ 222987 h 658755"/>
                <a:gd name="connsiteX17" fmla="*/ 1082937 w 1125538"/>
                <a:gd name="connsiteY17" fmla="*/ 34497 h 658755"/>
                <a:gd name="connsiteX18" fmla="*/ 1066452 w 1125538"/>
                <a:gd name="connsiteY18" fmla="*/ 5619 h 658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25538" h="658755">
                  <a:moveTo>
                    <a:pt x="1028131" y="0"/>
                  </a:moveTo>
                  <a:lnTo>
                    <a:pt x="1019811" y="82659"/>
                  </a:lnTo>
                  <a:cubicBezTo>
                    <a:pt x="979023" y="282040"/>
                    <a:pt x="802772" y="430077"/>
                    <a:pt x="593176" y="430077"/>
                  </a:cubicBezTo>
                  <a:cubicBezTo>
                    <a:pt x="593176" y="430077"/>
                    <a:pt x="593176" y="430077"/>
                    <a:pt x="103212" y="430077"/>
                  </a:cubicBezTo>
                  <a:cubicBezTo>
                    <a:pt x="71909" y="430077"/>
                    <a:pt x="43327" y="443013"/>
                    <a:pt x="22572" y="463778"/>
                  </a:cubicBezTo>
                  <a:lnTo>
                    <a:pt x="8873" y="484017"/>
                  </a:lnTo>
                  <a:lnTo>
                    <a:pt x="8872" y="484017"/>
                  </a:lnTo>
                  <a:lnTo>
                    <a:pt x="0" y="497125"/>
                  </a:lnTo>
                  <a:lnTo>
                    <a:pt x="0" y="510470"/>
                  </a:lnTo>
                  <a:cubicBezTo>
                    <a:pt x="0" y="544366"/>
                    <a:pt x="0" y="544366"/>
                    <a:pt x="0" y="544366"/>
                  </a:cubicBezTo>
                  <a:cubicBezTo>
                    <a:pt x="0" y="609731"/>
                    <a:pt x="51655" y="658755"/>
                    <a:pt x="114185" y="658755"/>
                  </a:cubicBezTo>
                  <a:cubicBezTo>
                    <a:pt x="690547" y="658755"/>
                    <a:pt x="690547" y="658755"/>
                    <a:pt x="690547" y="658755"/>
                  </a:cubicBezTo>
                  <a:cubicBezTo>
                    <a:pt x="811529" y="658755"/>
                    <a:pt x="920277" y="610412"/>
                    <a:pt x="998779" y="531769"/>
                  </a:cubicBezTo>
                  <a:lnTo>
                    <a:pt x="1023387" y="501834"/>
                  </a:lnTo>
                  <a:lnTo>
                    <a:pt x="1023388" y="501834"/>
                  </a:lnTo>
                  <a:lnTo>
                    <a:pt x="1051703" y="467389"/>
                  </a:lnTo>
                  <a:cubicBezTo>
                    <a:pt x="1098394" y="397891"/>
                    <a:pt x="1125538" y="313886"/>
                    <a:pt x="1125538" y="222987"/>
                  </a:cubicBezTo>
                  <a:cubicBezTo>
                    <a:pt x="1125538" y="155579"/>
                    <a:pt x="1110270" y="91618"/>
                    <a:pt x="1082937" y="34497"/>
                  </a:cubicBezTo>
                  <a:lnTo>
                    <a:pt x="1066452" y="5619"/>
                  </a:lnTo>
                  <a:close/>
                </a:path>
              </a:pathLst>
            </a:custGeom>
            <a:solidFill>
              <a:srgbClr val="1B587C"/>
            </a:solidFill>
            <a:ln>
              <a:noFill/>
            </a:ln>
          </p:spPr>
          <p:txBody>
            <a:bodyPr vert="horz" wrap="square" lIns="91440" tIns="45720" rIns="91440" bIns="45720" numCol="1" anchor="t" anchorCtr="0" compatLnSpc="1">
              <a:prstTxWarp prst="textNoShape">
                <a:avLst/>
              </a:prstTxWarp>
              <a:noAutofit/>
            </a:bodyPr>
            <a:lstStyle/>
            <a:p>
              <a:endParaRPr lang="en-IN" dirty="0">
                <a:highlight>
                  <a:srgbClr val="FFFF00"/>
                </a:highlight>
              </a:endParaRPr>
            </a:p>
          </p:txBody>
        </p:sp>
        <p:sp>
          <p:nvSpPr>
            <p:cNvPr id="60" name="Freeform: Shape 81">
              <a:extLst>
                <a:ext uri="{FF2B5EF4-FFF2-40B4-BE49-F238E27FC236}">
                  <a16:creationId xmlns:a16="http://schemas.microsoft.com/office/drawing/2014/main" id="{4A219BA3-B16C-4A5C-B868-5AFEC7A98ED6}"/>
                </a:ext>
              </a:extLst>
            </p:cNvPr>
            <p:cNvSpPr>
              <a:spLocks/>
            </p:cNvSpPr>
            <p:nvPr/>
          </p:nvSpPr>
          <p:spPr bwMode="auto">
            <a:xfrm flipH="1">
              <a:off x="3341388" y="546149"/>
              <a:ext cx="989405" cy="414334"/>
            </a:xfrm>
            <a:custGeom>
              <a:avLst/>
              <a:gdLst>
                <a:gd name="connsiteX0" fmla="*/ 1035115 w 1486366"/>
                <a:gd name="connsiteY0" fmla="*/ 0 h 513081"/>
                <a:gd name="connsiteX1" fmla="*/ 0 w 1486366"/>
                <a:gd name="connsiteY1" fmla="*/ 279632 h 513081"/>
                <a:gd name="connsiteX2" fmla="*/ 456372 w 1486366"/>
                <a:gd name="connsiteY2" fmla="*/ 511507 h 513081"/>
                <a:gd name="connsiteX3" fmla="*/ 467107 w 1486366"/>
                <a:gd name="connsiteY3" fmla="*/ 513081 h 513081"/>
                <a:gd name="connsiteX4" fmla="*/ 480807 w 1486366"/>
                <a:gd name="connsiteY4" fmla="*/ 492841 h 513081"/>
                <a:gd name="connsiteX5" fmla="*/ 561447 w 1486366"/>
                <a:gd name="connsiteY5" fmla="*/ 459140 h 513081"/>
                <a:gd name="connsiteX6" fmla="*/ 1051411 w 1486366"/>
                <a:gd name="connsiteY6" fmla="*/ 459140 h 513081"/>
                <a:gd name="connsiteX7" fmla="*/ 1478046 w 1486366"/>
                <a:gd name="connsiteY7" fmla="*/ 111722 h 513081"/>
                <a:gd name="connsiteX8" fmla="*/ 1486366 w 1486366"/>
                <a:gd name="connsiteY8" fmla="*/ 29063 h 513081"/>
                <a:gd name="connsiteX9" fmla="*/ 1438028 w 1486366"/>
                <a:gd name="connsiteY9" fmla="*/ 21975 h 513081"/>
                <a:gd name="connsiteX10" fmla="*/ 1035115 w 1486366"/>
                <a:gd name="connsiteY10" fmla="*/ 0 h 513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6366" h="513081">
                  <a:moveTo>
                    <a:pt x="1035115" y="0"/>
                  </a:moveTo>
                  <a:cubicBezTo>
                    <a:pt x="463437" y="0"/>
                    <a:pt x="0" y="125196"/>
                    <a:pt x="0" y="279632"/>
                  </a:cubicBezTo>
                  <a:cubicBezTo>
                    <a:pt x="0" y="376155"/>
                    <a:pt x="181030" y="461255"/>
                    <a:pt x="456372" y="511507"/>
                  </a:cubicBezTo>
                  <a:lnTo>
                    <a:pt x="467107" y="513081"/>
                  </a:lnTo>
                  <a:lnTo>
                    <a:pt x="480807" y="492841"/>
                  </a:lnTo>
                  <a:cubicBezTo>
                    <a:pt x="501562" y="472076"/>
                    <a:pt x="530144" y="459140"/>
                    <a:pt x="561447" y="459140"/>
                  </a:cubicBezTo>
                  <a:cubicBezTo>
                    <a:pt x="1051411" y="459140"/>
                    <a:pt x="1051411" y="459140"/>
                    <a:pt x="1051411" y="459140"/>
                  </a:cubicBezTo>
                  <a:cubicBezTo>
                    <a:pt x="1261007" y="459140"/>
                    <a:pt x="1437258" y="311103"/>
                    <a:pt x="1478046" y="111722"/>
                  </a:cubicBezTo>
                  <a:lnTo>
                    <a:pt x="1486366" y="29063"/>
                  </a:lnTo>
                  <a:lnTo>
                    <a:pt x="1438028" y="21975"/>
                  </a:lnTo>
                  <a:cubicBezTo>
                    <a:pt x="1314189" y="7825"/>
                    <a:pt x="1178035" y="0"/>
                    <a:pt x="1035115" y="0"/>
                  </a:cubicBezTo>
                  <a:close/>
                </a:path>
              </a:pathLst>
            </a:custGeom>
            <a:solidFill>
              <a:srgbClr val="F2F2F2"/>
            </a:solidFill>
            <a:ln>
              <a:noFill/>
            </a:ln>
          </p:spPr>
          <p:txBody>
            <a:bodyPr vert="horz" wrap="square" lIns="91440" tIns="45720" rIns="91440" bIns="45720" numCol="1" anchor="t" anchorCtr="0" compatLnSpc="1">
              <a:prstTxWarp prst="textNoShape">
                <a:avLst/>
              </a:prstTxWarp>
              <a:noAutofit/>
            </a:bodyPr>
            <a:lstStyle/>
            <a:p>
              <a:endParaRPr lang="en-IN" dirty="0">
                <a:highlight>
                  <a:srgbClr val="FFFF00"/>
                </a:highlight>
              </a:endParaRPr>
            </a:p>
          </p:txBody>
        </p:sp>
        <p:sp>
          <p:nvSpPr>
            <p:cNvPr id="61" name="Rectangle 67">
              <a:extLst>
                <a:ext uri="{FF2B5EF4-FFF2-40B4-BE49-F238E27FC236}">
                  <a16:creationId xmlns:a16="http://schemas.microsoft.com/office/drawing/2014/main" id="{75D7E70F-E3EF-4678-9F12-C2C579B3B2C8}"/>
                </a:ext>
              </a:extLst>
            </p:cNvPr>
            <p:cNvSpPr/>
            <p:nvPr/>
          </p:nvSpPr>
          <p:spPr>
            <a:xfrm>
              <a:off x="2023091" y="641730"/>
              <a:ext cx="913297" cy="307777"/>
            </a:xfrm>
            <a:prstGeom prst="rect">
              <a:avLst/>
            </a:prstGeom>
          </p:spPr>
          <p:txBody>
            <a:bodyPr wrap="square" anchor="ctr">
              <a:spAutoFit/>
            </a:bodyPr>
            <a:lstStyle/>
            <a:p>
              <a:pPr lvl="0" algn="ctr">
                <a:defRPr/>
              </a:pPr>
              <a:r>
                <a:rPr lang="en-ZA" sz="1400" dirty="0">
                  <a:solidFill>
                    <a:srgbClr val="1B587C"/>
                  </a:solidFill>
                  <a:latin typeface="Bebas Neue Bold" panose="020B0606020202050201" pitchFamily="34" charset="0"/>
                </a:rPr>
                <a:t>27.9 million</a:t>
              </a:r>
            </a:p>
          </p:txBody>
        </p:sp>
        <p:sp>
          <p:nvSpPr>
            <p:cNvPr id="62" name="Rectangle 68">
              <a:extLst>
                <a:ext uri="{FF2B5EF4-FFF2-40B4-BE49-F238E27FC236}">
                  <a16:creationId xmlns:a16="http://schemas.microsoft.com/office/drawing/2014/main" id="{0A25DD60-29FB-47BC-B108-56E174031601}"/>
                </a:ext>
              </a:extLst>
            </p:cNvPr>
            <p:cNvSpPr/>
            <p:nvPr/>
          </p:nvSpPr>
          <p:spPr>
            <a:xfrm>
              <a:off x="3418243" y="632520"/>
              <a:ext cx="612668" cy="307777"/>
            </a:xfrm>
            <a:prstGeom prst="rect">
              <a:avLst/>
            </a:prstGeom>
          </p:spPr>
          <p:txBody>
            <a:bodyPr wrap="none" anchor="ctr">
              <a:spAutoFit/>
            </a:bodyPr>
            <a:lstStyle/>
            <a:p>
              <a:pPr algn="ctr"/>
              <a:r>
                <a:rPr lang="en-IN" sz="1400" dirty="0">
                  <a:solidFill>
                    <a:srgbClr val="1B587C"/>
                  </a:solidFill>
                  <a:latin typeface="Bebas Neue Bold" panose="020B0606020202050201" pitchFamily="34" charset="0"/>
                </a:rPr>
                <a:t>+50.6%</a:t>
              </a:r>
            </a:p>
          </p:txBody>
        </p:sp>
        <p:sp>
          <p:nvSpPr>
            <p:cNvPr id="63" name="Rectangle 69">
              <a:extLst>
                <a:ext uri="{FF2B5EF4-FFF2-40B4-BE49-F238E27FC236}">
                  <a16:creationId xmlns:a16="http://schemas.microsoft.com/office/drawing/2014/main" id="{C7B2361C-A291-4760-9117-C43C53BB9B28}"/>
                </a:ext>
              </a:extLst>
            </p:cNvPr>
            <p:cNvSpPr/>
            <p:nvPr/>
          </p:nvSpPr>
          <p:spPr>
            <a:xfrm>
              <a:off x="802370" y="688895"/>
              <a:ext cx="628377" cy="215444"/>
            </a:xfrm>
            <a:prstGeom prst="rect">
              <a:avLst/>
            </a:prstGeom>
          </p:spPr>
          <p:txBody>
            <a:bodyPr wrap="none" lIns="0" tIns="0" rIns="0" bIns="0" anchor="ctr">
              <a:spAutoFit/>
            </a:bodyPr>
            <a:lstStyle/>
            <a:p>
              <a:pPr lvl="0" algn="r">
                <a:defRPr/>
              </a:pPr>
              <a:r>
                <a:rPr lang="en-ZA" sz="1400" dirty="0">
                  <a:solidFill>
                    <a:srgbClr val="1B587C"/>
                  </a:solidFill>
                  <a:latin typeface="Bebas Neue Bold" panose="020B0606020202050201" pitchFamily="34" charset="0"/>
                </a:rPr>
                <a:t>BED NIGHTS</a:t>
              </a:r>
            </a:p>
          </p:txBody>
        </p:sp>
        <p:grpSp>
          <p:nvGrpSpPr>
            <p:cNvPr id="64" name="Group 70">
              <a:extLst>
                <a:ext uri="{FF2B5EF4-FFF2-40B4-BE49-F238E27FC236}">
                  <a16:creationId xmlns:a16="http://schemas.microsoft.com/office/drawing/2014/main" id="{13817B2F-F30C-4DBE-A38E-53C9D5DA3A2B}"/>
                </a:ext>
              </a:extLst>
            </p:cNvPr>
            <p:cNvGrpSpPr/>
            <p:nvPr/>
          </p:nvGrpSpPr>
          <p:grpSpPr>
            <a:xfrm>
              <a:off x="1559903" y="615301"/>
              <a:ext cx="360635" cy="360635"/>
              <a:chOff x="2339600" y="5104880"/>
              <a:chExt cx="639763" cy="639763"/>
            </a:xfrm>
          </p:grpSpPr>
          <p:sp>
            <p:nvSpPr>
              <p:cNvPr id="65" name="Oval 20">
                <a:extLst>
                  <a:ext uri="{FF2B5EF4-FFF2-40B4-BE49-F238E27FC236}">
                    <a16:creationId xmlns:a16="http://schemas.microsoft.com/office/drawing/2014/main" id="{6BABC72D-0E21-48EE-8678-D60E71B04388}"/>
                  </a:ext>
                </a:extLst>
              </p:cNvPr>
              <p:cNvSpPr>
                <a:spLocks noChangeArrowheads="1"/>
              </p:cNvSpPr>
              <p:nvPr/>
            </p:nvSpPr>
            <p:spPr bwMode="auto">
              <a:xfrm flipH="1">
                <a:off x="2339600" y="5104880"/>
                <a:ext cx="639763" cy="639763"/>
              </a:xfrm>
              <a:prstGeom prst="ellipse">
                <a:avLst/>
              </a:prstGeom>
              <a:solidFill>
                <a:srgbClr val="1B587C"/>
              </a:solidFill>
              <a:ln>
                <a:noFill/>
              </a:ln>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grpSp>
            <p:nvGrpSpPr>
              <p:cNvPr id="66" name="Group 83">
                <a:extLst>
                  <a:ext uri="{FF2B5EF4-FFF2-40B4-BE49-F238E27FC236}">
                    <a16:creationId xmlns:a16="http://schemas.microsoft.com/office/drawing/2014/main" id="{FBF3D743-FA08-4EFB-9A5A-A54429FB4FD1}"/>
                  </a:ext>
                </a:extLst>
              </p:cNvPr>
              <p:cNvGrpSpPr>
                <a:grpSpLocks noChangeAspect="1"/>
              </p:cNvGrpSpPr>
              <p:nvPr/>
            </p:nvGrpSpPr>
            <p:grpSpPr bwMode="auto">
              <a:xfrm>
                <a:off x="2450287" y="5191821"/>
                <a:ext cx="450050" cy="416218"/>
                <a:chOff x="575" y="1658"/>
                <a:chExt cx="3166" cy="2928"/>
              </a:xfrm>
              <a:solidFill>
                <a:schemeClr val="bg1"/>
              </a:solidFill>
            </p:grpSpPr>
            <p:sp>
              <p:nvSpPr>
                <p:cNvPr id="67" name="Freeform 84">
                  <a:extLst>
                    <a:ext uri="{FF2B5EF4-FFF2-40B4-BE49-F238E27FC236}">
                      <a16:creationId xmlns:a16="http://schemas.microsoft.com/office/drawing/2014/main" id="{CEAD0C0B-5730-4469-8283-C64580FA64F5}"/>
                    </a:ext>
                  </a:extLst>
                </p:cNvPr>
                <p:cNvSpPr>
                  <a:spLocks/>
                </p:cNvSpPr>
                <p:nvPr/>
              </p:nvSpPr>
              <p:spPr bwMode="auto">
                <a:xfrm>
                  <a:off x="575" y="2844"/>
                  <a:ext cx="3166" cy="1742"/>
                </a:xfrm>
                <a:custGeom>
                  <a:avLst/>
                  <a:gdLst>
                    <a:gd name="T0" fmla="*/ 1820 w 1848"/>
                    <a:gd name="T1" fmla="*/ 319 h 1021"/>
                    <a:gd name="T2" fmla="*/ 1792 w 1848"/>
                    <a:gd name="T3" fmla="*/ 347 h 1021"/>
                    <a:gd name="T4" fmla="*/ 1792 w 1848"/>
                    <a:gd name="T5" fmla="*/ 439 h 1021"/>
                    <a:gd name="T6" fmla="*/ 56 w 1848"/>
                    <a:gd name="T7" fmla="*/ 439 h 1021"/>
                    <a:gd name="T8" fmla="*/ 56 w 1848"/>
                    <a:gd name="T9" fmla="*/ 28 h 1021"/>
                    <a:gd name="T10" fmla="*/ 28 w 1848"/>
                    <a:gd name="T11" fmla="*/ 0 h 1021"/>
                    <a:gd name="T12" fmla="*/ 0 w 1848"/>
                    <a:gd name="T13" fmla="*/ 28 h 1021"/>
                    <a:gd name="T14" fmla="*/ 0 w 1848"/>
                    <a:gd name="T15" fmla="*/ 993 h 1021"/>
                    <a:gd name="T16" fmla="*/ 28 w 1848"/>
                    <a:gd name="T17" fmla="*/ 1021 h 1021"/>
                    <a:gd name="T18" fmla="*/ 56 w 1848"/>
                    <a:gd name="T19" fmla="*/ 993 h 1021"/>
                    <a:gd name="T20" fmla="*/ 56 w 1848"/>
                    <a:gd name="T21" fmla="*/ 767 h 1021"/>
                    <a:gd name="T22" fmla="*/ 1792 w 1848"/>
                    <a:gd name="T23" fmla="*/ 767 h 1021"/>
                    <a:gd name="T24" fmla="*/ 1792 w 1848"/>
                    <a:gd name="T25" fmla="*/ 993 h 1021"/>
                    <a:gd name="T26" fmla="*/ 1820 w 1848"/>
                    <a:gd name="T27" fmla="*/ 1021 h 1021"/>
                    <a:gd name="T28" fmla="*/ 1848 w 1848"/>
                    <a:gd name="T29" fmla="*/ 993 h 1021"/>
                    <a:gd name="T30" fmla="*/ 1848 w 1848"/>
                    <a:gd name="T31" fmla="*/ 347 h 1021"/>
                    <a:gd name="T32" fmla="*/ 1820 w 1848"/>
                    <a:gd name="T33" fmla="*/ 319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48" h="1021">
                      <a:moveTo>
                        <a:pt x="1820" y="319"/>
                      </a:moveTo>
                      <a:cubicBezTo>
                        <a:pt x="1805" y="319"/>
                        <a:pt x="1792" y="332"/>
                        <a:pt x="1792" y="347"/>
                      </a:cubicBezTo>
                      <a:cubicBezTo>
                        <a:pt x="1792" y="439"/>
                        <a:pt x="1792" y="439"/>
                        <a:pt x="1792" y="439"/>
                      </a:cubicBezTo>
                      <a:cubicBezTo>
                        <a:pt x="56" y="439"/>
                        <a:pt x="56" y="439"/>
                        <a:pt x="56" y="439"/>
                      </a:cubicBezTo>
                      <a:cubicBezTo>
                        <a:pt x="56" y="28"/>
                        <a:pt x="56" y="28"/>
                        <a:pt x="56" y="28"/>
                      </a:cubicBezTo>
                      <a:cubicBezTo>
                        <a:pt x="56" y="13"/>
                        <a:pt x="43" y="0"/>
                        <a:pt x="28" y="0"/>
                      </a:cubicBezTo>
                      <a:cubicBezTo>
                        <a:pt x="13" y="0"/>
                        <a:pt x="0" y="13"/>
                        <a:pt x="0" y="28"/>
                      </a:cubicBezTo>
                      <a:cubicBezTo>
                        <a:pt x="0" y="993"/>
                        <a:pt x="0" y="993"/>
                        <a:pt x="0" y="993"/>
                      </a:cubicBezTo>
                      <a:cubicBezTo>
                        <a:pt x="0" y="1009"/>
                        <a:pt x="13" y="1021"/>
                        <a:pt x="28" y="1021"/>
                      </a:cubicBezTo>
                      <a:cubicBezTo>
                        <a:pt x="43" y="1021"/>
                        <a:pt x="56" y="1009"/>
                        <a:pt x="56" y="993"/>
                      </a:cubicBezTo>
                      <a:cubicBezTo>
                        <a:pt x="56" y="767"/>
                        <a:pt x="56" y="767"/>
                        <a:pt x="56" y="767"/>
                      </a:cubicBezTo>
                      <a:cubicBezTo>
                        <a:pt x="1792" y="767"/>
                        <a:pt x="1792" y="767"/>
                        <a:pt x="1792" y="767"/>
                      </a:cubicBezTo>
                      <a:cubicBezTo>
                        <a:pt x="1792" y="993"/>
                        <a:pt x="1792" y="993"/>
                        <a:pt x="1792" y="993"/>
                      </a:cubicBezTo>
                      <a:cubicBezTo>
                        <a:pt x="1792" y="1009"/>
                        <a:pt x="1805" y="1021"/>
                        <a:pt x="1820" y="1021"/>
                      </a:cubicBezTo>
                      <a:cubicBezTo>
                        <a:pt x="1835" y="1021"/>
                        <a:pt x="1848" y="1009"/>
                        <a:pt x="1848" y="993"/>
                      </a:cubicBezTo>
                      <a:cubicBezTo>
                        <a:pt x="1848" y="347"/>
                        <a:pt x="1848" y="347"/>
                        <a:pt x="1848" y="347"/>
                      </a:cubicBezTo>
                      <a:cubicBezTo>
                        <a:pt x="1848" y="332"/>
                        <a:pt x="1835" y="319"/>
                        <a:pt x="1820" y="3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68" name="Freeform 85">
                  <a:extLst>
                    <a:ext uri="{FF2B5EF4-FFF2-40B4-BE49-F238E27FC236}">
                      <a16:creationId xmlns:a16="http://schemas.microsoft.com/office/drawing/2014/main" id="{4DF2B9F8-C705-4BC8-8209-3D95B9DC1A7C}"/>
                    </a:ext>
                  </a:extLst>
                </p:cNvPr>
                <p:cNvSpPr>
                  <a:spLocks/>
                </p:cNvSpPr>
                <p:nvPr/>
              </p:nvSpPr>
              <p:spPr bwMode="auto">
                <a:xfrm>
                  <a:off x="747" y="3012"/>
                  <a:ext cx="575" cy="519"/>
                </a:xfrm>
                <a:custGeom>
                  <a:avLst/>
                  <a:gdLst>
                    <a:gd name="T0" fmla="*/ 112 w 336"/>
                    <a:gd name="T1" fmla="*/ 304 h 304"/>
                    <a:gd name="T2" fmla="*/ 191 w 336"/>
                    <a:gd name="T3" fmla="*/ 304 h 304"/>
                    <a:gd name="T4" fmla="*/ 336 w 336"/>
                    <a:gd name="T5" fmla="*/ 160 h 304"/>
                    <a:gd name="T6" fmla="*/ 336 w 336"/>
                    <a:gd name="T7" fmla="*/ 143 h 304"/>
                    <a:gd name="T8" fmla="*/ 191 w 336"/>
                    <a:gd name="T9" fmla="*/ 0 h 304"/>
                    <a:gd name="T10" fmla="*/ 112 w 336"/>
                    <a:gd name="T11" fmla="*/ 0 h 304"/>
                    <a:gd name="T12" fmla="*/ 33 w 336"/>
                    <a:gd name="T13" fmla="*/ 32 h 304"/>
                    <a:gd name="T14" fmla="*/ 0 w 336"/>
                    <a:gd name="T15" fmla="*/ 111 h 304"/>
                    <a:gd name="T16" fmla="*/ 0 w 336"/>
                    <a:gd name="T17" fmla="*/ 192 h 304"/>
                    <a:gd name="T18" fmla="*/ 33 w 336"/>
                    <a:gd name="T19" fmla="*/ 271 h 304"/>
                    <a:gd name="T20" fmla="*/ 112 w 336"/>
                    <a:gd name="T21" fmla="*/ 30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6" h="304">
                      <a:moveTo>
                        <a:pt x="112" y="304"/>
                      </a:moveTo>
                      <a:cubicBezTo>
                        <a:pt x="191" y="304"/>
                        <a:pt x="191" y="304"/>
                        <a:pt x="191" y="304"/>
                      </a:cubicBezTo>
                      <a:cubicBezTo>
                        <a:pt x="271" y="304"/>
                        <a:pt x="336" y="240"/>
                        <a:pt x="336" y="160"/>
                      </a:cubicBezTo>
                      <a:cubicBezTo>
                        <a:pt x="336" y="143"/>
                        <a:pt x="336" y="143"/>
                        <a:pt x="336" y="143"/>
                      </a:cubicBezTo>
                      <a:cubicBezTo>
                        <a:pt x="336" y="63"/>
                        <a:pt x="271" y="0"/>
                        <a:pt x="191" y="0"/>
                      </a:cubicBezTo>
                      <a:cubicBezTo>
                        <a:pt x="112" y="0"/>
                        <a:pt x="112" y="0"/>
                        <a:pt x="112" y="0"/>
                      </a:cubicBezTo>
                      <a:cubicBezTo>
                        <a:pt x="82" y="0"/>
                        <a:pt x="54" y="11"/>
                        <a:pt x="33" y="32"/>
                      </a:cubicBezTo>
                      <a:cubicBezTo>
                        <a:pt x="12" y="53"/>
                        <a:pt x="0" y="81"/>
                        <a:pt x="0" y="111"/>
                      </a:cubicBezTo>
                      <a:cubicBezTo>
                        <a:pt x="0" y="192"/>
                        <a:pt x="0" y="192"/>
                        <a:pt x="0" y="192"/>
                      </a:cubicBezTo>
                      <a:cubicBezTo>
                        <a:pt x="0" y="222"/>
                        <a:pt x="12" y="250"/>
                        <a:pt x="33" y="271"/>
                      </a:cubicBezTo>
                      <a:cubicBezTo>
                        <a:pt x="54" y="292"/>
                        <a:pt x="82" y="304"/>
                        <a:pt x="112" y="3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69" name="Freeform 86">
                  <a:extLst>
                    <a:ext uri="{FF2B5EF4-FFF2-40B4-BE49-F238E27FC236}">
                      <a16:creationId xmlns:a16="http://schemas.microsoft.com/office/drawing/2014/main" id="{ADD6D6C7-D35E-4A0D-8C15-D2A3F5B2C216}"/>
                    </a:ext>
                  </a:extLst>
                </p:cNvPr>
                <p:cNvSpPr>
                  <a:spLocks/>
                </p:cNvSpPr>
                <p:nvPr/>
              </p:nvSpPr>
              <p:spPr bwMode="auto">
                <a:xfrm>
                  <a:off x="1432" y="3012"/>
                  <a:ext cx="2049" cy="519"/>
                </a:xfrm>
                <a:custGeom>
                  <a:avLst/>
                  <a:gdLst>
                    <a:gd name="T0" fmla="*/ 0 w 1196"/>
                    <a:gd name="T1" fmla="*/ 27 h 304"/>
                    <a:gd name="T2" fmla="*/ 0 w 1196"/>
                    <a:gd name="T3" fmla="*/ 276 h 304"/>
                    <a:gd name="T4" fmla="*/ 8 w 1196"/>
                    <a:gd name="T5" fmla="*/ 296 h 304"/>
                    <a:gd name="T6" fmla="*/ 28 w 1196"/>
                    <a:gd name="T7" fmla="*/ 304 h 304"/>
                    <a:gd name="T8" fmla="*/ 1167 w 1196"/>
                    <a:gd name="T9" fmla="*/ 304 h 304"/>
                    <a:gd name="T10" fmla="*/ 1196 w 1196"/>
                    <a:gd name="T11" fmla="*/ 276 h 304"/>
                    <a:gd name="T12" fmla="*/ 1196 w 1196"/>
                    <a:gd name="T13" fmla="*/ 251 h 304"/>
                    <a:gd name="T14" fmla="*/ 943 w 1196"/>
                    <a:gd name="T15" fmla="*/ 0 h 304"/>
                    <a:gd name="T16" fmla="*/ 28 w 1196"/>
                    <a:gd name="T17" fmla="*/ 0 h 304"/>
                    <a:gd name="T18" fmla="*/ 8 w 1196"/>
                    <a:gd name="T19" fmla="*/ 8 h 304"/>
                    <a:gd name="T20" fmla="*/ 0 w 1196"/>
                    <a:gd name="T21" fmla="*/ 27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6" h="304">
                      <a:moveTo>
                        <a:pt x="0" y="27"/>
                      </a:moveTo>
                      <a:cubicBezTo>
                        <a:pt x="0" y="276"/>
                        <a:pt x="0" y="276"/>
                        <a:pt x="0" y="276"/>
                      </a:cubicBezTo>
                      <a:cubicBezTo>
                        <a:pt x="0" y="284"/>
                        <a:pt x="3" y="291"/>
                        <a:pt x="8" y="296"/>
                      </a:cubicBezTo>
                      <a:cubicBezTo>
                        <a:pt x="13" y="301"/>
                        <a:pt x="20" y="304"/>
                        <a:pt x="28" y="304"/>
                      </a:cubicBezTo>
                      <a:cubicBezTo>
                        <a:pt x="1167" y="304"/>
                        <a:pt x="1167" y="304"/>
                        <a:pt x="1167" y="304"/>
                      </a:cubicBezTo>
                      <a:cubicBezTo>
                        <a:pt x="1183" y="304"/>
                        <a:pt x="1196" y="292"/>
                        <a:pt x="1196" y="276"/>
                      </a:cubicBezTo>
                      <a:cubicBezTo>
                        <a:pt x="1196" y="251"/>
                        <a:pt x="1196" y="251"/>
                        <a:pt x="1196" y="251"/>
                      </a:cubicBezTo>
                      <a:cubicBezTo>
                        <a:pt x="1196" y="112"/>
                        <a:pt x="1082" y="0"/>
                        <a:pt x="943" y="0"/>
                      </a:cubicBezTo>
                      <a:cubicBezTo>
                        <a:pt x="28" y="0"/>
                        <a:pt x="28" y="0"/>
                        <a:pt x="28" y="0"/>
                      </a:cubicBezTo>
                      <a:cubicBezTo>
                        <a:pt x="20" y="0"/>
                        <a:pt x="13" y="2"/>
                        <a:pt x="8" y="8"/>
                      </a:cubicBezTo>
                      <a:cubicBezTo>
                        <a:pt x="3" y="13"/>
                        <a:pt x="0" y="20"/>
                        <a:pt x="0"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70" name="Freeform 87">
                  <a:extLst>
                    <a:ext uri="{FF2B5EF4-FFF2-40B4-BE49-F238E27FC236}">
                      <a16:creationId xmlns:a16="http://schemas.microsoft.com/office/drawing/2014/main" id="{C5D9C051-9811-47F3-B28E-00B0A481C4B7}"/>
                    </a:ext>
                  </a:extLst>
                </p:cNvPr>
                <p:cNvSpPr>
                  <a:spLocks noEditPoints="1"/>
                </p:cNvSpPr>
                <p:nvPr/>
              </p:nvSpPr>
              <p:spPr bwMode="auto">
                <a:xfrm>
                  <a:off x="829" y="1658"/>
                  <a:ext cx="1076" cy="1071"/>
                </a:xfrm>
                <a:custGeom>
                  <a:avLst/>
                  <a:gdLst>
                    <a:gd name="T0" fmla="*/ 314 w 628"/>
                    <a:gd name="T1" fmla="*/ 628 h 628"/>
                    <a:gd name="T2" fmla="*/ 628 w 628"/>
                    <a:gd name="T3" fmla="*/ 314 h 628"/>
                    <a:gd name="T4" fmla="*/ 314 w 628"/>
                    <a:gd name="T5" fmla="*/ 0 h 628"/>
                    <a:gd name="T6" fmla="*/ 0 w 628"/>
                    <a:gd name="T7" fmla="*/ 314 h 628"/>
                    <a:gd name="T8" fmla="*/ 314 w 628"/>
                    <a:gd name="T9" fmla="*/ 628 h 628"/>
                    <a:gd name="T10" fmla="*/ 314 w 628"/>
                    <a:gd name="T11" fmla="*/ 101 h 628"/>
                    <a:gd name="T12" fmla="*/ 527 w 628"/>
                    <a:gd name="T13" fmla="*/ 314 h 628"/>
                    <a:gd name="T14" fmla="*/ 314 w 628"/>
                    <a:gd name="T15" fmla="*/ 527 h 628"/>
                    <a:gd name="T16" fmla="*/ 101 w 628"/>
                    <a:gd name="T17" fmla="*/ 314 h 628"/>
                    <a:gd name="T18" fmla="*/ 314 w 628"/>
                    <a:gd name="T19" fmla="*/ 101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8" h="628">
                      <a:moveTo>
                        <a:pt x="314" y="628"/>
                      </a:moveTo>
                      <a:cubicBezTo>
                        <a:pt x="487" y="628"/>
                        <a:pt x="628" y="487"/>
                        <a:pt x="628" y="314"/>
                      </a:cubicBezTo>
                      <a:cubicBezTo>
                        <a:pt x="628" y="141"/>
                        <a:pt x="487" y="0"/>
                        <a:pt x="314" y="0"/>
                      </a:cubicBezTo>
                      <a:cubicBezTo>
                        <a:pt x="141" y="0"/>
                        <a:pt x="0" y="141"/>
                        <a:pt x="0" y="314"/>
                      </a:cubicBezTo>
                      <a:cubicBezTo>
                        <a:pt x="0" y="487"/>
                        <a:pt x="141" y="628"/>
                        <a:pt x="314" y="628"/>
                      </a:cubicBezTo>
                      <a:close/>
                      <a:moveTo>
                        <a:pt x="314" y="101"/>
                      </a:moveTo>
                      <a:cubicBezTo>
                        <a:pt x="431" y="101"/>
                        <a:pt x="527" y="196"/>
                        <a:pt x="527" y="314"/>
                      </a:cubicBezTo>
                      <a:cubicBezTo>
                        <a:pt x="527" y="431"/>
                        <a:pt x="431" y="527"/>
                        <a:pt x="314" y="527"/>
                      </a:cubicBezTo>
                      <a:cubicBezTo>
                        <a:pt x="196" y="527"/>
                        <a:pt x="101" y="431"/>
                        <a:pt x="101" y="314"/>
                      </a:cubicBezTo>
                      <a:cubicBezTo>
                        <a:pt x="101" y="197"/>
                        <a:pt x="196" y="101"/>
                        <a:pt x="314"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sp>
              <p:nvSpPr>
                <p:cNvPr id="71" name="Freeform 88">
                  <a:extLst>
                    <a:ext uri="{FF2B5EF4-FFF2-40B4-BE49-F238E27FC236}">
                      <a16:creationId xmlns:a16="http://schemas.microsoft.com/office/drawing/2014/main" id="{27EE5B1E-7ADA-447B-B0F7-A035E37BADC5}"/>
                    </a:ext>
                  </a:extLst>
                </p:cNvPr>
                <p:cNvSpPr>
                  <a:spLocks noEditPoints="1"/>
                </p:cNvSpPr>
                <p:nvPr/>
              </p:nvSpPr>
              <p:spPr bwMode="auto">
                <a:xfrm>
                  <a:off x="1098" y="1926"/>
                  <a:ext cx="538" cy="535"/>
                </a:xfrm>
                <a:custGeom>
                  <a:avLst/>
                  <a:gdLst>
                    <a:gd name="T0" fmla="*/ 157 w 314"/>
                    <a:gd name="T1" fmla="*/ 314 h 314"/>
                    <a:gd name="T2" fmla="*/ 314 w 314"/>
                    <a:gd name="T3" fmla="*/ 157 h 314"/>
                    <a:gd name="T4" fmla="*/ 157 w 314"/>
                    <a:gd name="T5" fmla="*/ 0 h 314"/>
                    <a:gd name="T6" fmla="*/ 0 w 314"/>
                    <a:gd name="T7" fmla="*/ 157 h 314"/>
                    <a:gd name="T8" fmla="*/ 157 w 314"/>
                    <a:gd name="T9" fmla="*/ 314 h 314"/>
                    <a:gd name="T10" fmla="*/ 119 w 314"/>
                    <a:gd name="T11" fmla="*/ 65 h 314"/>
                    <a:gd name="T12" fmla="*/ 147 w 314"/>
                    <a:gd name="T13" fmla="*/ 37 h 314"/>
                    <a:gd name="T14" fmla="*/ 175 w 314"/>
                    <a:gd name="T15" fmla="*/ 65 h 314"/>
                    <a:gd name="T16" fmla="*/ 175 w 314"/>
                    <a:gd name="T17" fmla="*/ 145 h 314"/>
                    <a:gd name="T18" fmla="*/ 229 w 314"/>
                    <a:gd name="T19" fmla="*/ 145 h 314"/>
                    <a:gd name="T20" fmla="*/ 257 w 314"/>
                    <a:gd name="T21" fmla="*/ 173 h 314"/>
                    <a:gd name="T22" fmla="*/ 229 w 314"/>
                    <a:gd name="T23" fmla="*/ 201 h 314"/>
                    <a:gd name="T24" fmla="*/ 147 w 314"/>
                    <a:gd name="T25" fmla="*/ 201 h 314"/>
                    <a:gd name="T26" fmla="*/ 119 w 314"/>
                    <a:gd name="T27" fmla="*/ 172 h 314"/>
                    <a:gd name="T28" fmla="*/ 119 w 314"/>
                    <a:gd name="T29" fmla="*/ 65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4" h="314">
                      <a:moveTo>
                        <a:pt x="157" y="314"/>
                      </a:moveTo>
                      <a:cubicBezTo>
                        <a:pt x="243" y="314"/>
                        <a:pt x="314" y="244"/>
                        <a:pt x="314" y="157"/>
                      </a:cubicBezTo>
                      <a:cubicBezTo>
                        <a:pt x="314" y="70"/>
                        <a:pt x="243" y="0"/>
                        <a:pt x="157" y="0"/>
                      </a:cubicBezTo>
                      <a:cubicBezTo>
                        <a:pt x="70" y="0"/>
                        <a:pt x="0" y="70"/>
                        <a:pt x="0" y="157"/>
                      </a:cubicBezTo>
                      <a:cubicBezTo>
                        <a:pt x="0" y="243"/>
                        <a:pt x="70" y="314"/>
                        <a:pt x="157" y="314"/>
                      </a:cubicBezTo>
                      <a:close/>
                      <a:moveTo>
                        <a:pt x="119" y="65"/>
                      </a:moveTo>
                      <a:cubicBezTo>
                        <a:pt x="119" y="49"/>
                        <a:pt x="132" y="37"/>
                        <a:pt x="147" y="37"/>
                      </a:cubicBezTo>
                      <a:cubicBezTo>
                        <a:pt x="162" y="37"/>
                        <a:pt x="175" y="49"/>
                        <a:pt x="175" y="65"/>
                      </a:cubicBezTo>
                      <a:cubicBezTo>
                        <a:pt x="175" y="145"/>
                        <a:pt x="175" y="145"/>
                        <a:pt x="175" y="145"/>
                      </a:cubicBezTo>
                      <a:cubicBezTo>
                        <a:pt x="229" y="145"/>
                        <a:pt x="229" y="145"/>
                        <a:pt x="229" y="145"/>
                      </a:cubicBezTo>
                      <a:cubicBezTo>
                        <a:pt x="244" y="145"/>
                        <a:pt x="257" y="158"/>
                        <a:pt x="257" y="173"/>
                      </a:cubicBezTo>
                      <a:cubicBezTo>
                        <a:pt x="257" y="188"/>
                        <a:pt x="244" y="201"/>
                        <a:pt x="229" y="201"/>
                      </a:cubicBezTo>
                      <a:cubicBezTo>
                        <a:pt x="147" y="201"/>
                        <a:pt x="147" y="201"/>
                        <a:pt x="147" y="201"/>
                      </a:cubicBezTo>
                      <a:cubicBezTo>
                        <a:pt x="131" y="201"/>
                        <a:pt x="119" y="188"/>
                        <a:pt x="119" y="172"/>
                      </a:cubicBezTo>
                      <a:lnTo>
                        <a:pt x="119"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highlight>
                      <a:srgbClr val="FFFF00"/>
                    </a:highlight>
                  </a:endParaRPr>
                </a:p>
              </p:txBody>
            </p:sp>
          </p:grpSp>
        </p:grpSp>
        <p:sp>
          <p:nvSpPr>
            <p:cNvPr id="72" name="Isosceles Triangle 67">
              <a:extLst>
                <a:ext uri="{FF2B5EF4-FFF2-40B4-BE49-F238E27FC236}">
                  <a16:creationId xmlns:a16="http://schemas.microsoft.com/office/drawing/2014/main" id="{7CEF5ED8-2C35-4ED9-9760-29ECFFB352FD}"/>
                </a:ext>
              </a:extLst>
            </p:cNvPr>
            <p:cNvSpPr/>
            <p:nvPr/>
          </p:nvSpPr>
          <p:spPr>
            <a:xfrm rot="10800000" flipH="1" flipV="1">
              <a:off x="3976270" y="759905"/>
              <a:ext cx="82800" cy="79200"/>
            </a:xfrm>
            <a:prstGeom prst="triangl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solidFill>
                  <a:srgbClr val="C00000"/>
                </a:solidFill>
                <a:highlight>
                  <a:srgbClr val="FFFF00"/>
                </a:highlight>
              </a:endParaRPr>
            </a:p>
          </p:txBody>
        </p:sp>
      </p:grpSp>
      <p:sp>
        <p:nvSpPr>
          <p:cNvPr id="73" name="TextBox 862">
            <a:extLst>
              <a:ext uri="{FF2B5EF4-FFF2-40B4-BE49-F238E27FC236}">
                <a16:creationId xmlns:a16="http://schemas.microsoft.com/office/drawing/2014/main" id="{A6E70169-FF67-418A-BCE6-B5098896CDC5}"/>
              </a:ext>
            </a:extLst>
          </p:cNvPr>
          <p:cNvSpPr txBox="1"/>
          <p:nvPr/>
        </p:nvSpPr>
        <p:spPr>
          <a:xfrm>
            <a:off x="714150" y="1262589"/>
            <a:ext cx="5505160" cy="1035115"/>
          </a:xfrm>
          <a:prstGeom prst="rect">
            <a:avLst/>
          </a:prstGeom>
          <a:noFill/>
        </p:spPr>
        <p:txBody>
          <a:bodyPr/>
          <a:lstStyle>
            <a:defPPr>
              <a:defRPr lang="en-US"/>
            </a:defPPr>
            <a:lvl1pPr lvl="0" indent="0" algn="just" defTabSz="914400" eaLnBrk="0" fontAlgn="base" hangingPunct="0">
              <a:spcBef>
                <a:spcPct val="0"/>
              </a:spcBef>
              <a:spcAft>
                <a:spcPct val="0"/>
              </a:spcAft>
              <a:buClr>
                <a:prstClr val="black"/>
              </a:buClr>
              <a:buSzPct val="65000"/>
              <a:buFont typeface="Arial" panose="020B0604020202020204" pitchFamily="34" charset="0"/>
              <a:buNone/>
              <a:defRPr sz="1000" b="0">
                <a:solidFill>
                  <a:srgbClr val="404040"/>
                </a:solidFill>
                <a:effectLst/>
                <a:highlight>
                  <a:srgbClr val="FFFF00"/>
                </a:highlight>
                <a:latin typeface="Trebuchet MS" panose="020B0603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r>
              <a:rPr lang="en-US" dirty="0">
                <a:highlight>
                  <a:srgbClr val="FFFFFF"/>
                </a:highlight>
              </a:rPr>
              <a:t>In Q1 2023, domestic bed nights reached 27.9 million, having grown by +50.6% vs. Q1 2019. Q1 2023 results have therefore exceeded Q1 2019 but have also outdone those of Q1 2016 when bed nights amounted to 26.0 million. The length of stay has however gone down, and now amounts to 3.2 nights. This is a lower result than Q1 2019’s 3.8 nights (-16.7%). This has been so since Q1 2021 and is concomitant, although inverse, to trip and bed night growth.</a:t>
            </a:r>
          </a:p>
        </p:txBody>
      </p:sp>
      <p:sp>
        <p:nvSpPr>
          <p:cNvPr id="2" name="TextBox 76">
            <a:extLst>
              <a:ext uri="{FF2B5EF4-FFF2-40B4-BE49-F238E27FC236}">
                <a16:creationId xmlns:a16="http://schemas.microsoft.com/office/drawing/2014/main" id="{75213AD4-B15B-488D-9D7A-BD61CB368F10}"/>
              </a:ext>
            </a:extLst>
          </p:cNvPr>
          <p:cNvSpPr txBox="1"/>
          <p:nvPr/>
        </p:nvSpPr>
        <p:spPr>
          <a:xfrm>
            <a:off x="5415753" y="9585227"/>
            <a:ext cx="38472" cy="153888"/>
          </a:xfrm>
          <a:prstGeom prst="rect">
            <a:avLst/>
          </a:prstGeom>
          <a:noFill/>
          <a:ln>
            <a:noFill/>
          </a:ln>
        </p:spPr>
        <p:txBody>
          <a:bodyPr wrap="none" lIns="0" tIns="0" rIns="0" bIns="0" rtlCol="0" anchor="t">
            <a:spAutoFit/>
          </a:bodyPr>
          <a:lstStyle/>
          <a:p>
            <a:pPr algn="r"/>
            <a:r>
              <a:rPr lang="en-US" sz="1000" b="1" dirty="0">
                <a:solidFill>
                  <a:srgbClr val="404040"/>
                </a:solidFill>
                <a:highlight>
                  <a:srgbClr val="FFFF00"/>
                </a:highlight>
                <a:latin typeface="Trebuchet MS" panose="020B0603020202020204" pitchFamily="34" charset="0"/>
                <a:cs typeface="Arial" panose="020B0604020202020204" pitchFamily="34" charset="0"/>
              </a:rPr>
              <a:t> </a:t>
            </a:r>
            <a:endParaRPr lang="en-ZA" sz="1000" dirty="0">
              <a:solidFill>
                <a:srgbClr val="404040"/>
              </a:solidFill>
              <a:highlight>
                <a:srgbClr val="FFFF00"/>
              </a:highlight>
              <a:latin typeface="Trebuchet MS" panose="020B0603020202020204" pitchFamily="34" charset="0"/>
              <a:cs typeface="Arial" panose="020B0604020202020204" pitchFamily="34" charset="0"/>
            </a:endParaRPr>
          </a:p>
        </p:txBody>
      </p:sp>
      <p:sp>
        <p:nvSpPr>
          <p:cNvPr id="3" name="TextBox 76">
            <a:extLst>
              <a:ext uri="{FF2B5EF4-FFF2-40B4-BE49-F238E27FC236}">
                <a16:creationId xmlns:a16="http://schemas.microsoft.com/office/drawing/2014/main" id="{D77719D1-C513-7B2C-B3A7-B39202BA071E}"/>
              </a:ext>
            </a:extLst>
          </p:cNvPr>
          <p:cNvSpPr txBox="1"/>
          <p:nvPr/>
        </p:nvSpPr>
        <p:spPr>
          <a:xfrm>
            <a:off x="2257837" y="9585227"/>
            <a:ext cx="3196388"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582439526"/>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קבוצה 14">
            <a:extLst>
              <a:ext uri="{FF2B5EF4-FFF2-40B4-BE49-F238E27FC236}">
                <a16:creationId xmlns:a16="http://schemas.microsoft.com/office/drawing/2014/main" id="{7D217738-A13C-DB51-4DC5-E5BAB64E1876}"/>
              </a:ext>
            </a:extLst>
          </p:cNvPr>
          <p:cNvGrpSpPr/>
          <p:nvPr/>
        </p:nvGrpSpPr>
        <p:grpSpPr>
          <a:xfrm>
            <a:off x="985143" y="6552020"/>
            <a:ext cx="2172444" cy="2877635"/>
            <a:chOff x="985143" y="6552020"/>
            <a:chExt cx="2172444" cy="2877635"/>
          </a:xfrm>
        </p:grpSpPr>
        <p:sp>
          <p:nvSpPr>
            <p:cNvPr id="3" name="Rectangle 44">
              <a:extLst>
                <a:ext uri="{FF2B5EF4-FFF2-40B4-BE49-F238E27FC236}">
                  <a16:creationId xmlns:a16="http://schemas.microsoft.com/office/drawing/2014/main" id="{C5253E03-BD6A-31DD-AEF6-F0F6ABA07FCD}"/>
                </a:ext>
              </a:extLst>
            </p:cNvPr>
            <p:cNvSpPr/>
            <p:nvPr/>
          </p:nvSpPr>
          <p:spPr>
            <a:xfrm>
              <a:off x="985143" y="7271232"/>
              <a:ext cx="2160000" cy="72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108000" tIns="126000" rIns="108000" bIns="72000" rtlCol="0" anchor="ctr" anchorCtr="0"/>
            <a:lstStyle/>
            <a:p>
              <a:pPr marL="0" marR="0" lvl="0" indent="0" algn="l" defTabSz="718444" rtl="0" eaLnBrk="1" fontAlgn="auto" latinLnBrk="0" hangingPunct="1">
                <a:lnSpc>
                  <a:spcPct val="80000"/>
                </a:lnSpc>
                <a:spcBef>
                  <a:spcPts val="0"/>
                </a:spcBef>
                <a:spcAft>
                  <a:spcPts val="0"/>
                </a:spcAft>
                <a:buClrTx/>
                <a:buSzTx/>
                <a:buFontTx/>
                <a:buNone/>
                <a:tabLst/>
                <a:defRPr/>
              </a:pPr>
              <a:r>
                <a:rPr kumimoji="0" lang="en-ZA" sz="1400" b="1" i="0" u="none" strike="noStrike" kern="1200" cap="none" spc="0" normalizeH="0" baseline="0" noProof="0" dirty="0">
                  <a:ln>
                    <a:noFill/>
                  </a:ln>
                  <a:solidFill>
                    <a:srgbClr val="606060"/>
                  </a:solidFill>
                  <a:effectLst/>
                  <a:uLnTx/>
                  <a:uFillTx/>
                  <a:latin typeface="Trebuchet MS" panose="020B0603020202020204" pitchFamily="34" charset="0"/>
                </a:rPr>
                <a:t>BUSINESS</a:t>
              </a:r>
              <a:br>
                <a:rPr kumimoji="0" lang="en-ZA" sz="1400" b="1" i="0" u="none" strike="noStrike" kern="1200" cap="none" spc="0" normalizeH="0" baseline="0" noProof="0" dirty="0">
                  <a:ln>
                    <a:noFill/>
                  </a:ln>
                  <a:solidFill>
                    <a:srgbClr val="606060"/>
                  </a:solidFill>
                  <a:effectLst/>
                  <a:uLnTx/>
                  <a:uFillTx/>
                  <a:latin typeface="Trebuchet MS" panose="020B0603020202020204" pitchFamily="34" charset="0"/>
                </a:rPr>
              </a:br>
              <a:r>
                <a:rPr lang="en-ZA" sz="1400" b="1" dirty="0">
                  <a:solidFill>
                    <a:srgbClr val="C00000"/>
                  </a:solidFill>
                  <a:latin typeface="Trebuchet MS" panose="020B0603020202020204" pitchFamily="34" charset="0"/>
                </a:rPr>
                <a:t>3.7m</a:t>
              </a:r>
              <a:r>
                <a:rPr kumimoji="0" lang="en-ZA" sz="1400" b="1" i="0" u="none" strike="noStrike" kern="1200" cap="none" spc="0" normalizeH="0" baseline="0" noProof="0" dirty="0">
                  <a:ln>
                    <a:noFill/>
                  </a:ln>
                  <a:solidFill>
                    <a:srgbClr val="606060"/>
                  </a:solidFill>
                  <a:effectLst/>
                  <a:uLnTx/>
                  <a:uFillTx/>
                  <a:latin typeface="Trebuchet MS" panose="020B0603020202020204" pitchFamily="34" charset="0"/>
                </a:rPr>
                <a:t> 10.6%</a:t>
              </a:r>
              <a:br>
                <a:rPr kumimoji="0" lang="en-ZA" sz="1400" b="1" i="0" u="none" strike="noStrike" kern="1200" cap="none" spc="0" normalizeH="0" baseline="0" noProof="0" dirty="0">
                  <a:ln>
                    <a:noFill/>
                  </a:ln>
                  <a:solidFill>
                    <a:srgbClr val="606060"/>
                  </a:solidFill>
                  <a:effectLst/>
                  <a:uLnTx/>
                  <a:uFillTx/>
                  <a:latin typeface="Trebuchet MS" panose="020B0603020202020204" pitchFamily="34" charset="0"/>
                </a:rPr>
              </a:br>
              <a:r>
                <a:rPr lang="en-ZA" sz="1400" b="1" dirty="0">
                  <a:solidFill>
                    <a:srgbClr val="00B050"/>
                  </a:solidFill>
                  <a:latin typeface="Trebuchet MS" panose="020B0603020202020204" pitchFamily="34" charset="0"/>
                </a:rPr>
                <a:t>+36.5</a:t>
              </a:r>
              <a:r>
                <a:rPr kumimoji="0" lang="en-ZA" sz="1400" b="1" i="1" u="none" strike="noStrike" kern="1200" cap="none" spc="0" normalizeH="0" baseline="0" noProof="0" dirty="0">
                  <a:ln>
                    <a:noFill/>
                  </a:ln>
                  <a:solidFill>
                    <a:srgbClr val="00B050"/>
                  </a:solidFill>
                  <a:effectLst/>
                  <a:uLnTx/>
                  <a:uFillTx/>
                  <a:latin typeface="Trebuchet MS" panose="020B0603020202020204" pitchFamily="34" charset="0"/>
                </a:rPr>
                <a:t>%</a:t>
              </a:r>
            </a:p>
          </p:txBody>
        </p:sp>
        <p:sp>
          <p:nvSpPr>
            <p:cNvPr id="4" name="Rectangle 45">
              <a:extLst>
                <a:ext uri="{FF2B5EF4-FFF2-40B4-BE49-F238E27FC236}">
                  <a16:creationId xmlns:a16="http://schemas.microsoft.com/office/drawing/2014/main" id="{442DCB4C-679A-44DD-77D0-394A8C4DFE1F}"/>
                </a:ext>
              </a:extLst>
            </p:cNvPr>
            <p:cNvSpPr/>
            <p:nvPr/>
          </p:nvSpPr>
          <p:spPr>
            <a:xfrm>
              <a:off x="997587" y="7990444"/>
              <a:ext cx="2160000" cy="72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108000" tIns="126000" rIns="108000" bIns="72000" rtlCol="0" anchor="ctr" anchorCtr="0"/>
            <a:lstStyle/>
            <a:p>
              <a:pPr marL="0" marR="0" lvl="0" indent="0" algn="l" defTabSz="718444" rtl="0" eaLnBrk="1" fontAlgn="auto" latinLnBrk="0" hangingPunct="1">
                <a:lnSpc>
                  <a:spcPct val="80000"/>
                </a:lnSpc>
                <a:spcBef>
                  <a:spcPts val="0"/>
                </a:spcBef>
                <a:spcAft>
                  <a:spcPts val="0"/>
                </a:spcAft>
                <a:buClrTx/>
                <a:buSzTx/>
                <a:buFontTx/>
                <a:buNone/>
                <a:tabLst/>
                <a:defRPr/>
              </a:pPr>
              <a:r>
                <a:rPr kumimoji="0" lang="en-ZA" sz="1400" b="1" i="0" u="none" strike="noStrike" kern="1200" cap="none" spc="0" normalizeH="0" baseline="0" noProof="0" dirty="0">
                  <a:ln>
                    <a:noFill/>
                  </a:ln>
                  <a:solidFill>
                    <a:srgbClr val="606060"/>
                  </a:solidFill>
                  <a:effectLst/>
                  <a:uLnTx/>
                  <a:uFillTx/>
                  <a:latin typeface="Trebuchet MS" panose="020B0603020202020204" pitchFamily="34" charset="0"/>
                </a:rPr>
                <a:t>HOLIDAY</a:t>
              </a:r>
              <a:br>
                <a:rPr kumimoji="0" lang="en-ZA" sz="1400" b="1" i="0" u="none" strike="noStrike" kern="1200" cap="none" spc="0" normalizeH="0" baseline="0" noProof="0" dirty="0">
                  <a:ln>
                    <a:noFill/>
                  </a:ln>
                  <a:solidFill>
                    <a:srgbClr val="606060"/>
                  </a:solidFill>
                  <a:effectLst/>
                  <a:uLnTx/>
                  <a:uFillTx/>
                  <a:latin typeface="Trebuchet MS" panose="020B0603020202020204" pitchFamily="34" charset="0"/>
                </a:rPr>
              </a:br>
              <a:r>
                <a:rPr kumimoji="0" lang="en-ZA" sz="1400" b="1" i="0" u="none" strike="noStrike" kern="1200" cap="none" spc="0" normalizeH="0" baseline="0" noProof="0" dirty="0">
                  <a:ln>
                    <a:noFill/>
                  </a:ln>
                  <a:solidFill>
                    <a:srgbClr val="C00000"/>
                  </a:solidFill>
                  <a:effectLst/>
                  <a:uLnTx/>
                  <a:uFillTx/>
                  <a:latin typeface="Trebuchet MS" panose="020B0603020202020204" pitchFamily="34" charset="0"/>
                </a:rPr>
                <a:t>5.2m</a:t>
              </a:r>
              <a:r>
                <a:rPr kumimoji="0" lang="en-ZA" sz="1400" b="1" i="0" u="none" strike="noStrike" kern="1200" cap="none" spc="0" normalizeH="0" baseline="0" noProof="0" dirty="0">
                  <a:ln>
                    <a:noFill/>
                  </a:ln>
                  <a:solidFill>
                    <a:srgbClr val="606060"/>
                  </a:solidFill>
                  <a:effectLst/>
                  <a:uLnTx/>
                  <a:uFillTx/>
                  <a:latin typeface="Trebuchet MS" panose="020B0603020202020204" pitchFamily="34" charset="0"/>
                </a:rPr>
                <a:t> 14.9%</a:t>
              </a:r>
              <a:br>
                <a:rPr kumimoji="0" lang="en-ZA" sz="1400" b="1" i="0" u="none" strike="noStrike" kern="1200" cap="none" spc="0" normalizeH="0" baseline="0" noProof="0" dirty="0">
                  <a:ln>
                    <a:noFill/>
                  </a:ln>
                  <a:solidFill>
                    <a:srgbClr val="606060"/>
                  </a:solidFill>
                  <a:effectLst/>
                  <a:uLnTx/>
                  <a:uFillTx/>
                  <a:latin typeface="Trebuchet MS" panose="020B0603020202020204" pitchFamily="34" charset="0"/>
                </a:rPr>
              </a:br>
              <a:r>
                <a:rPr kumimoji="0" lang="en-ZA" sz="1400" b="1" i="0" u="none" strike="noStrike" kern="1200" cap="none" spc="0" normalizeH="0" baseline="0" noProof="0" dirty="0">
                  <a:ln>
                    <a:noFill/>
                  </a:ln>
                  <a:solidFill>
                    <a:srgbClr val="00B050"/>
                  </a:solidFill>
                  <a:effectLst/>
                  <a:uLnTx/>
                  <a:uFillTx/>
                  <a:latin typeface="Trebuchet MS" panose="020B0603020202020204" pitchFamily="34" charset="0"/>
                </a:rPr>
                <a:t>+2.0</a:t>
              </a:r>
              <a:r>
                <a:rPr kumimoji="0" lang="en-ZA" sz="1400" b="1" i="1" u="none" strike="noStrike" kern="1200" cap="none" spc="0" normalizeH="0" baseline="0" noProof="0" dirty="0">
                  <a:ln>
                    <a:noFill/>
                  </a:ln>
                  <a:solidFill>
                    <a:srgbClr val="00B050"/>
                  </a:solidFill>
                  <a:effectLst/>
                  <a:uLnTx/>
                  <a:uFillTx/>
                  <a:latin typeface="Trebuchet MS" panose="020B0603020202020204" pitchFamily="34" charset="0"/>
                </a:rPr>
                <a:t>%</a:t>
              </a:r>
            </a:p>
          </p:txBody>
        </p:sp>
        <p:sp>
          <p:nvSpPr>
            <p:cNvPr id="7" name="Rectangle 46">
              <a:extLst>
                <a:ext uri="{FF2B5EF4-FFF2-40B4-BE49-F238E27FC236}">
                  <a16:creationId xmlns:a16="http://schemas.microsoft.com/office/drawing/2014/main" id="{A99A90D9-ED3D-80D1-8D4A-E5D33764CAB6}"/>
                </a:ext>
              </a:extLst>
            </p:cNvPr>
            <p:cNvSpPr/>
            <p:nvPr/>
          </p:nvSpPr>
          <p:spPr>
            <a:xfrm>
              <a:off x="997587" y="8709655"/>
              <a:ext cx="2160000" cy="72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108000" tIns="126000" rIns="108000" bIns="72000" rtlCol="0" anchor="ctr" anchorCtr="0"/>
            <a:lstStyle/>
            <a:p>
              <a:pPr marL="0" marR="0" lvl="0" indent="0" algn="l" defTabSz="718444" rtl="0" eaLnBrk="1" fontAlgn="auto" latinLnBrk="0" hangingPunct="1">
                <a:lnSpc>
                  <a:spcPct val="80000"/>
                </a:lnSpc>
                <a:spcBef>
                  <a:spcPts val="0"/>
                </a:spcBef>
                <a:spcAft>
                  <a:spcPts val="0"/>
                </a:spcAft>
                <a:buClrTx/>
                <a:buSzTx/>
                <a:buFontTx/>
                <a:buNone/>
                <a:tabLst/>
                <a:defRPr/>
              </a:pPr>
              <a:r>
                <a:rPr kumimoji="0" lang="en-ZA" sz="1400" b="1" i="0" u="none" strike="noStrike" kern="1200" cap="none" spc="0" normalizeH="0" baseline="0" noProof="0" dirty="0">
                  <a:ln>
                    <a:noFill/>
                  </a:ln>
                  <a:solidFill>
                    <a:srgbClr val="606060"/>
                  </a:solidFill>
                  <a:effectLst/>
                  <a:uLnTx/>
                  <a:uFillTx/>
                  <a:latin typeface="Trebuchet MS" panose="020B0603020202020204" pitchFamily="34" charset="0"/>
                </a:rPr>
                <a:t>RELIGIOUS</a:t>
              </a:r>
              <a:br>
                <a:rPr kumimoji="0" lang="en-ZA" sz="1400" b="1" i="0" u="none" strike="noStrike" kern="1200" cap="none" spc="0" normalizeH="0" baseline="0" noProof="0" dirty="0">
                  <a:ln>
                    <a:noFill/>
                  </a:ln>
                  <a:solidFill>
                    <a:srgbClr val="606060"/>
                  </a:solidFill>
                  <a:effectLst/>
                  <a:uLnTx/>
                  <a:uFillTx/>
                  <a:latin typeface="Trebuchet MS" panose="020B0603020202020204" pitchFamily="34" charset="0"/>
                </a:rPr>
              </a:br>
              <a:r>
                <a:rPr kumimoji="0" lang="en-ZA" sz="1400" b="1" i="0" u="none" strike="noStrike" kern="1200" cap="none" spc="0" normalizeH="0" baseline="0" noProof="0" dirty="0">
                  <a:ln>
                    <a:noFill/>
                  </a:ln>
                  <a:solidFill>
                    <a:srgbClr val="C00000"/>
                  </a:solidFill>
                  <a:effectLst/>
                  <a:uLnTx/>
                  <a:uFillTx/>
                  <a:latin typeface="Trebuchet MS" panose="020B0603020202020204" pitchFamily="34" charset="0"/>
                </a:rPr>
                <a:t>1.0m</a:t>
              </a:r>
              <a:r>
                <a:rPr kumimoji="0" lang="en-ZA" sz="1400" b="1" i="0" u="none" strike="noStrike" kern="1200" cap="none" spc="0" normalizeH="0" baseline="0" noProof="0" dirty="0">
                  <a:ln>
                    <a:noFill/>
                  </a:ln>
                  <a:solidFill>
                    <a:srgbClr val="606060"/>
                  </a:solidFill>
                  <a:effectLst/>
                  <a:uLnTx/>
                  <a:uFillTx/>
                  <a:latin typeface="Trebuchet MS" panose="020B0603020202020204" pitchFamily="34" charset="0"/>
                </a:rPr>
                <a:t> 2.8%</a:t>
              </a:r>
              <a:br>
                <a:rPr kumimoji="0" lang="en-ZA" sz="1400" b="1" i="0" u="none" strike="noStrike" kern="1200" cap="none" spc="0" normalizeH="0" baseline="0" noProof="0" dirty="0">
                  <a:ln>
                    <a:noFill/>
                  </a:ln>
                  <a:solidFill>
                    <a:srgbClr val="606060"/>
                  </a:solidFill>
                  <a:effectLst/>
                  <a:uLnTx/>
                  <a:uFillTx/>
                  <a:latin typeface="Trebuchet MS" panose="020B0603020202020204" pitchFamily="34" charset="0"/>
                </a:rPr>
              </a:br>
              <a:r>
                <a:rPr kumimoji="0" lang="en-ZA" sz="1400" b="1" i="0" u="none" strike="noStrike" kern="1200" cap="none" spc="0" normalizeH="0" baseline="0" noProof="0" dirty="0">
                  <a:ln>
                    <a:noFill/>
                  </a:ln>
                  <a:solidFill>
                    <a:srgbClr val="00B050"/>
                  </a:solidFill>
                  <a:effectLst/>
                  <a:uLnTx/>
                  <a:uFillTx/>
                  <a:latin typeface="Trebuchet MS" panose="020B0603020202020204" pitchFamily="34" charset="0"/>
                </a:rPr>
                <a:t>+26.8</a:t>
              </a:r>
              <a:r>
                <a:rPr kumimoji="0" lang="en-ZA" sz="1400" b="1" u="none" strike="noStrike" kern="1200" cap="none" spc="0" normalizeH="0" baseline="0" noProof="0" dirty="0">
                  <a:ln>
                    <a:noFill/>
                  </a:ln>
                  <a:solidFill>
                    <a:srgbClr val="00B050"/>
                  </a:solidFill>
                  <a:effectLst/>
                  <a:uLnTx/>
                  <a:uFillTx/>
                  <a:latin typeface="Trebuchet MS" panose="020B0603020202020204" pitchFamily="34" charset="0"/>
                </a:rPr>
                <a:t>%</a:t>
              </a:r>
            </a:p>
          </p:txBody>
        </p:sp>
        <p:sp>
          <p:nvSpPr>
            <p:cNvPr id="14" name="Rectangle 47">
              <a:extLst>
                <a:ext uri="{FF2B5EF4-FFF2-40B4-BE49-F238E27FC236}">
                  <a16:creationId xmlns:a16="http://schemas.microsoft.com/office/drawing/2014/main" id="{02ACB9EC-31CC-0F90-02D0-6C8F88463C53}"/>
                </a:ext>
              </a:extLst>
            </p:cNvPr>
            <p:cNvSpPr/>
            <p:nvPr/>
          </p:nvSpPr>
          <p:spPr>
            <a:xfrm>
              <a:off x="997313" y="6552020"/>
              <a:ext cx="2160000" cy="72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108000" tIns="126000" rIns="108000" bIns="72000" rtlCol="0" anchor="ctr" anchorCtr="0"/>
            <a:lstStyle/>
            <a:p>
              <a:pPr marL="0" marR="0" lvl="0" indent="0" algn="l" defTabSz="718444" rtl="0" eaLnBrk="1" fontAlgn="auto" latinLnBrk="0" hangingPunct="1">
                <a:lnSpc>
                  <a:spcPct val="80000"/>
                </a:lnSpc>
                <a:spcBef>
                  <a:spcPts val="0"/>
                </a:spcBef>
                <a:spcAft>
                  <a:spcPts val="0"/>
                </a:spcAft>
                <a:buClrTx/>
                <a:buSzTx/>
                <a:buFontTx/>
                <a:buNone/>
                <a:tabLst/>
                <a:defRPr/>
              </a:pPr>
              <a:r>
                <a:rPr kumimoji="0" lang="en-ZA" sz="1400" b="1" i="0" u="none" strike="noStrike" kern="1200" cap="none" spc="0" normalizeH="0" baseline="0" noProof="0" dirty="0">
                  <a:ln>
                    <a:noFill/>
                  </a:ln>
                  <a:solidFill>
                    <a:srgbClr val="606060"/>
                  </a:solidFill>
                  <a:effectLst/>
                  <a:uLnTx/>
                  <a:uFillTx/>
                  <a:latin typeface="Trebuchet MS" panose="020B0603020202020204" pitchFamily="34" charset="0"/>
                </a:rPr>
                <a:t>PERSONAL SHOPPING</a:t>
              </a:r>
              <a:br>
                <a:rPr kumimoji="0" lang="en-ZA" sz="1400" b="1" i="0" u="none" strike="noStrike" kern="1200" cap="none" spc="0" normalizeH="0" baseline="0" noProof="0" dirty="0">
                  <a:ln>
                    <a:noFill/>
                  </a:ln>
                  <a:solidFill>
                    <a:srgbClr val="606060"/>
                  </a:solidFill>
                  <a:effectLst/>
                  <a:uLnTx/>
                  <a:uFillTx/>
                  <a:latin typeface="Trebuchet MS" panose="020B0603020202020204" pitchFamily="34" charset="0"/>
                </a:rPr>
              </a:br>
              <a:r>
                <a:rPr kumimoji="0" lang="en-ZA" sz="1400" b="1" i="0" u="none" strike="noStrike" kern="1200" cap="none" spc="0" normalizeH="0" baseline="0" noProof="0" dirty="0">
                  <a:ln>
                    <a:noFill/>
                  </a:ln>
                  <a:solidFill>
                    <a:srgbClr val="C00000"/>
                  </a:solidFill>
                  <a:effectLst/>
                  <a:uLnTx/>
                  <a:uFillTx/>
                  <a:latin typeface="Trebuchet MS" panose="020B0603020202020204" pitchFamily="34" charset="0"/>
                </a:rPr>
                <a:t>10.8m</a:t>
              </a:r>
              <a:r>
                <a:rPr kumimoji="0" lang="en-ZA" sz="1400" b="1" i="0" u="none" strike="noStrike" kern="1200" cap="none" spc="0" normalizeH="0" baseline="0" noProof="0" dirty="0">
                  <a:ln>
                    <a:noFill/>
                  </a:ln>
                  <a:solidFill>
                    <a:srgbClr val="606060"/>
                  </a:solidFill>
                  <a:effectLst/>
                  <a:uLnTx/>
                  <a:uFillTx/>
                  <a:latin typeface="Trebuchet MS" panose="020B0603020202020204" pitchFamily="34" charset="0"/>
                </a:rPr>
                <a:t> 30.9%</a:t>
              </a:r>
              <a:br>
                <a:rPr kumimoji="0" lang="en-ZA" sz="1400" b="1" i="0" u="none" strike="noStrike" kern="1200" cap="none" spc="0" normalizeH="0" baseline="0" noProof="0" dirty="0">
                  <a:ln>
                    <a:noFill/>
                  </a:ln>
                  <a:solidFill>
                    <a:srgbClr val="606060"/>
                  </a:solidFill>
                  <a:effectLst/>
                  <a:uLnTx/>
                  <a:uFillTx/>
                  <a:latin typeface="Trebuchet MS" panose="020B0603020202020204" pitchFamily="34" charset="0"/>
                </a:rPr>
              </a:br>
              <a:r>
                <a:rPr kumimoji="0" lang="en-ZA" sz="1400" b="1" u="none" strike="noStrike" kern="1200" cap="none" spc="0" normalizeH="0" baseline="0" noProof="0" dirty="0">
                  <a:ln>
                    <a:noFill/>
                  </a:ln>
                  <a:solidFill>
                    <a:srgbClr val="00B050"/>
                  </a:solidFill>
                  <a:effectLst/>
                  <a:uLnTx/>
                  <a:uFillTx/>
                  <a:latin typeface="Trebuchet MS" panose="020B0603020202020204" pitchFamily="34" charset="0"/>
                </a:rPr>
                <a:t>+61.8%</a:t>
              </a:r>
            </a:p>
          </p:txBody>
        </p:sp>
      </p:grpSp>
      <p:pic>
        <p:nvPicPr>
          <p:cNvPr id="6" name="תמונה 5">
            <a:extLst>
              <a:ext uri="{FF2B5EF4-FFF2-40B4-BE49-F238E27FC236}">
                <a16:creationId xmlns:a16="http://schemas.microsoft.com/office/drawing/2014/main" id="{52DA5A1F-0E49-0544-EB42-BE7EC69822E6}"/>
              </a:ext>
            </a:extLst>
          </p:cNvPr>
          <p:cNvPicPr preferRelativeResize="0">
            <a:picLocks/>
          </p:cNvPicPr>
          <p:nvPr/>
        </p:nvPicPr>
        <p:blipFill>
          <a:blip r:embed="rId2"/>
          <a:stretch>
            <a:fillRect/>
          </a:stretch>
        </p:blipFill>
        <p:spPr>
          <a:xfrm>
            <a:off x="774305" y="2432720"/>
            <a:ext cx="5400000" cy="3531600"/>
          </a:xfrm>
          <a:prstGeom prst="rect">
            <a:avLst/>
          </a:prstGeom>
        </p:spPr>
      </p:pic>
      <p:grpSp>
        <p:nvGrpSpPr>
          <p:cNvPr id="8" name="קבוצה 7">
            <a:extLst>
              <a:ext uri="{FF2B5EF4-FFF2-40B4-BE49-F238E27FC236}">
                <a16:creationId xmlns:a16="http://schemas.microsoft.com/office/drawing/2014/main" id="{6B287D5E-E2B4-38A4-2356-A92841734330}"/>
              </a:ext>
            </a:extLst>
          </p:cNvPr>
          <p:cNvGrpSpPr/>
          <p:nvPr/>
        </p:nvGrpSpPr>
        <p:grpSpPr>
          <a:xfrm>
            <a:off x="638690" y="533360"/>
            <a:ext cx="3689357" cy="492572"/>
            <a:chOff x="638690" y="533360"/>
            <a:chExt cx="3689357" cy="492572"/>
          </a:xfrm>
        </p:grpSpPr>
        <p:grpSp>
          <p:nvGrpSpPr>
            <p:cNvPr id="16" name="Group 215">
              <a:extLst>
                <a:ext uri="{FF2B5EF4-FFF2-40B4-BE49-F238E27FC236}">
                  <a16:creationId xmlns:a16="http://schemas.microsoft.com/office/drawing/2014/main" id="{05A487FD-F0E5-4769-9AF3-80146E1B9DED}"/>
                </a:ext>
              </a:extLst>
            </p:cNvPr>
            <p:cNvGrpSpPr/>
            <p:nvPr/>
          </p:nvGrpSpPr>
          <p:grpSpPr>
            <a:xfrm>
              <a:off x="638690" y="543675"/>
              <a:ext cx="1271439" cy="421423"/>
              <a:chOff x="657159" y="2742373"/>
              <a:chExt cx="2255520" cy="747601"/>
            </a:xfrm>
          </p:grpSpPr>
          <p:sp>
            <p:nvSpPr>
              <p:cNvPr id="17" name="Freeform: Shape 219">
                <a:extLst>
                  <a:ext uri="{FF2B5EF4-FFF2-40B4-BE49-F238E27FC236}">
                    <a16:creationId xmlns:a16="http://schemas.microsoft.com/office/drawing/2014/main" id="{D9F442FA-5694-4512-84A1-713FA0C67DDB}"/>
                  </a:ext>
                </a:extLst>
              </p:cNvPr>
              <p:cNvSpPr/>
              <p:nvPr/>
            </p:nvSpPr>
            <p:spPr>
              <a:xfrm>
                <a:off x="657159" y="2742373"/>
                <a:ext cx="2255520" cy="140677"/>
              </a:xfrm>
              <a:custGeom>
                <a:avLst/>
                <a:gdLst>
                  <a:gd name="connsiteX0" fmla="*/ 0 w 2225040"/>
                  <a:gd name="connsiteY0" fmla="*/ 91440 h 91440"/>
                  <a:gd name="connsiteX1" fmla="*/ 0 w 2225040"/>
                  <a:gd name="connsiteY1" fmla="*/ 91440 h 91440"/>
                  <a:gd name="connsiteX2" fmla="*/ 71120 w 2225040"/>
                  <a:gd name="connsiteY2" fmla="*/ 0 h 91440"/>
                  <a:gd name="connsiteX3" fmla="*/ 71120 w 2225040"/>
                  <a:gd name="connsiteY3" fmla="*/ 0 h 91440"/>
                  <a:gd name="connsiteX4" fmla="*/ 2225040 w 2225040"/>
                  <a:gd name="connsiteY4" fmla="*/ 0 h 91440"/>
                  <a:gd name="connsiteX5" fmla="*/ 1544320 w 2225040"/>
                  <a:gd name="connsiteY5" fmla="*/ 81280 h 91440"/>
                  <a:gd name="connsiteX6" fmla="*/ 0 w 2225040"/>
                  <a:gd name="connsiteY6" fmla="*/ 91440 h 91440"/>
                  <a:gd name="connsiteX0" fmla="*/ 0 w 2255520"/>
                  <a:gd name="connsiteY0" fmla="*/ 137160 h 137160"/>
                  <a:gd name="connsiteX1" fmla="*/ 30480 w 2255520"/>
                  <a:gd name="connsiteY1" fmla="*/ 91440 h 137160"/>
                  <a:gd name="connsiteX2" fmla="*/ 101600 w 2255520"/>
                  <a:gd name="connsiteY2" fmla="*/ 0 h 137160"/>
                  <a:gd name="connsiteX3" fmla="*/ 101600 w 2255520"/>
                  <a:gd name="connsiteY3" fmla="*/ 0 h 137160"/>
                  <a:gd name="connsiteX4" fmla="*/ 2255520 w 2255520"/>
                  <a:gd name="connsiteY4" fmla="*/ 0 h 137160"/>
                  <a:gd name="connsiteX5" fmla="*/ 1574800 w 2255520"/>
                  <a:gd name="connsiteY5" fmla="*/ 81280 h 137160"/>
                  <a:gd name="connsiteX6" fmla="*/ 0 w 2255520"/>
                  <a:gd name="connsiteY6" fmla="*/ 137160 h 137160"/>
                  <a:gd name="connsiteX0" fmla="*/ 0 w 2255520"/>
                  <a:gd name="connsiteY0" fmla="*/ 137160 h 139700"/>
                  <a:gd name="connsiteX1" fmla="*/ 30480 w 2255520"/>
                  <a:gd name="connsiteY1" fmla="*/ 91440 h 139700"/>
                  <a:gd name="connsiteX2" fmla="*/ 101600 w 2255520"/>
                  <a:gd name="connsiteY2" fmla="*/ 0 h 139700"/>
                  <a:gd name="connsiteX3" fmla="*/ 101600 w 2255520"/>
                  <a:gd name="connsiteY3" fmla="*/ 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37160 h 139700"/>
                  <a:gd name="connsiteX1" fmla="*/ 30480 w 2255520"/>
                  <a:gd name="connsiteY1" fmla="*/ 91440 h 139700"/>
                  <a:gd name="connsiteX2" fmla="*/ 101600 w 2255520"/>
                  <a:gd name="connsiteY2" fmla="*/ 0 h 139700"/>
                  <a:gd name="connsiteX3" fmla="*/ 101600 w 2255520"/>
                  <a:gd name="connsiteY3" fmla="*/ 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37160 h 139700"/>
                  <a:gd name="connsiteX1" fmla="*/ 30480 w 2255520"/>
                  <a:gd name="connsiteY1" fmla="*/ 91440 h 139700"/>
                  <a:gd name="connsiteX2" fmla="*/ 101600 w 2255520"/>
                  <a:gd name="connsiteY2" fmla="*/ 0 h 139700"/>
                  <a:gd name="connsiteX3" fmla="*/ 101600 w 2255520"/>
                  <a:gd name="connsiteY3" fmla="*/ 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49860 h 152400"/>
                  <a:gd name="connsiteX1" fmla="*/ 30480 w 2255520"/>
                  <a:gd name="connsiteY1" fmla="*/ 104140 h 152400"/>
                  <a:gd name="connsiteX2" fmla="*/ 101600 w 2255520"/>
                  <a:gd name="connsiteY2" fmla="*/ 12700 h 152400"/>
                  <a:gd name="connsiteX3" fmla="*/ 248920 w 2255520"/>
                  <a:gd name="connsiteY3" fmla="*/ 0 h 152400"/>
                  <a:gd name="connsiteX4" fmla="*/ 2255520 w 2255520"/>
                  <a:gd name="connsiteY4" fmla="*/ 12700 h 152400"/>
                  <a:gd name="connsiteX5" fmla="*/ 1577340 w 2255520"/>
                  <a:gd name="connsiteY5" fmla="*/ 152400 h 152400"/>
                  <a:gd name="connsiteX6" fmla="*/ 0 w 2255520"/>
                  <a:gd name="connsiteY6" fmla="*/ 149860 h 152400"/>
                  <a:gd name="connsiteX0" fmla="*/ 0 w 2255520"/>
                  <a:gd name="connsiteY0" fmla="*/ 144780 h 147320"/>
                  <a:gd name="connsiteX1" fmla="*/ 30480 w 2255520"/>
                  <a:gd name="connsiteY1" fmla="*/ 99060 h 147320"/>
                  <a:gd name="connsiteX2" fmla="*/ 101600 w 2255520"/>
                  <a:gd name="connsiteY2" fmla="*/ 7620 h 147320"/>
                  <a:gd name="connsiteX3" fmla="*/ 259080 w 2255520"/>
                  <a:gd name="connsiteY3" fmla="*/ 0 h 147320"/>
                  <a:gd name="connsiteX4" fmla="*/ 2255520 w 2255520"/>
                  <a:gd name="connsiteY4" fmla="*/ 7620 h 147320"/>
                  <a:gd name="connsiteX5" fmla="*/ 1577340 w 2255520"/>
                  <a:gd name="connsiteY5" fmla="*/ 147320 h 147320"/>
                  <a:gd name="connsiteX6" fmla="*/ 0 w 2255520"/>
                  <a:gd name="connsiteY6" fmla="*/ 144780 h 147320"/>
                  <a:gd name="connsiteX0" fmla="*/ 0 w 2255520"/>
                  <a:gd name="connsiteY0" fmla="*/ 137160 h 139700"/>
                  <a:gd name="connsiteX1" fmla="*/ 30480 w 2255520"/>
                  <a:gd name="connsiteY1" fmla="*/ 91440 h 139700"/>
                  <a:gd name="connsiteX2" fmla="*/ 101600 w 2255520"/>
                  <a:gd name="connsiteY2" fmla="*/ 0 h 139700"/>
                  <a:gd name="connsiteX3" fmla="*/ 271780 w 2255520"/>
                  <a:gd name="connsiteY3" fmla="*/ 254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37160 h 139700"/>
                  <a:gd name="connsiteX1" fmla="*/ 30480 w 2255520"/>
                  <a:gd name="connsiteY1" fmla="*/ 91440 h 139700"/>
                  <a:gd name="connsiteX2" fmla="*/ 215900 w 2255520"/>
                  <a:gd name="connsiteY2" fmla="*/ 0 h 139700"/>
                  <a:gd name="connsiteX3" fmla="*/ 271780 w 2255520"/>
                  <a:gd name="connsiteY3" fmla="*/ 2540 h 139700"/>
                  <a:gd name="connsiteX4" fmla="*/ 2255520 w 2255520"/>
                  <a:gd name="connsiteY4" fmla="*/ 0 h 139700"/>
                  <a:gd name="connsiteX5" fmla="*/ 1577340 w 2255520"/>
                  <a:gd name="connsiteY5" fmla="*/ 139700 h 139700"/>
                  <a:gd name="connsiteX6" fmla="*/ 0 w 2255520"/>
                  <a:gd name="connsiteY6" fmla="*/ 137160 h 139700"/>
                  <a:gd name="connsiteX0" fmla="*/ 0 w 2255520"/>
                  <a:gd name="connsiteY0" fmla="*/ 137627 h 140167"/>
                  <a:gd name="connsiteX1" fmla="*/ 30480 w 2255520"/>
                  <a:gd name="connsiteY1" fmla="*/ 91907 h 140167"/>
                  <a:gd name="connsiteX2" fmla="*/ 215900 w 2255520"/>
                  <a:gd name="connsiteY2" fmla="*/ 467 h 140167"/>
                  <a:gd name="connsiteX3" fmla="*/ 271780 w 2255520"/>
                  <a:gd name="connsiteY3" fmla="*/ 3007 h 140167"/>
                  <a:gd name="connsiteX4" fmla="*/ 2255520 w 2255520"/>
                  <a:gd name="connsiteY4" fmla="*/ 467 h 140167"/>
                  <a:gd name="connsiteX5" fmla="*/ 1577340 w 2255520"/>
                  <a:gd name="connsiteY5" fmla="*/ 140167 h 140167"/>
                  <a:gd name="connsiteX6" fmla="*/ 0 w 2255520"/>
                  <a:gd name="connsiteY6" fmla="*/ 137627 h 140167"/>
                  <a:gd name="connsiteX0" fmla="*/ 0 w 2255520"/>
                  <a:gd name="connsiteY0" fmla="*/ 137463 h 140003"/>
                  <a:gd name="connsiteX1" fmla="*/ 30480 w 2255520"/>
                  <a:gd name="connsiteY1" fmla="*/ 91743 h 140003"/>
                  <a:gd name="connsiteX2" fmla="*/ 215900 w 2255520"/>
                  <a:gd name="connsiteY2" fmla="*/ 303 h 140003"/>
                  <a:gd name="connsiteX3" fmla="*/ 276860 w 2255520"/>
                  <a:gd name="connsiteY3" fmla="*/ 5383 h 140003"/>
                  <a:gd name="connsiteX4" fmla="*/ 2255520 w 2255520"/>
                  <a:gd name="connsiteY4" fmla="*/ 303 h 140003"/>
                  <a:gd name="connsiteX5" fmla="*/ 1577340 w 2255520"/>
                  <a:gd name="connsiteY5" fmla="*/ 140003 h 140003"/>
                  <a:gd name="connsiteX6" fmla="*/ 0 w 2255520"/>
                  <a:gd name="connsiteY6" fmla="*/ 137463 h 140003"/>
                  <a:gd name="connsiteX0" fmla="*/ 0 w 2255520"/>
                  <a:gd name="connsiteY0" fmla="*/ 138137 h 140677"/>
                  <a:gd name="connsiteX1" fmla="*/ 30480 w 2255520"/>
                  <a:gd name="connsiteY1" fmla="*/ 92417 h 140677"/>
                  <a:gd name="connsiteX2" fmla="*/ 215900 w 2255520"/>
                  <a:gd name="connsiteY2" fmla="*/ 977 h 140677"/>
                  <a:gd name="connsiteX3" fmla="*/ 292100 w 2255520"/>
                  <a:gd name="connsiteY3" fmla="*/ 977 h 140677"/>
                  <a:gd name="connsiteX4" fmla="*/ 2255520 w 2255520"/>
                  <a:gd name="connsiteY4" fmla="*/ 977 h 140677"/>
                  <a:gd name="connsiteX5" fmla="*/ 1577340 w 2255520"/>
                  <a:gd name="connsiteY5" fmla="*/ 140677 h 140677"/>
                  <a:gd name="connsiteX6" fmla="*/ 0 w 2255520"/>
                  <a:gd name="connsiteY6" fmla="*/ 138137 h 140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5520" h="140677">
                    <a:moveTo>
                      <a:pt x="0" y="138137"/>
                    </a:moveTo>
                    <a:lnTo>
                      <a:pt x="30480" y="92417"/>
                    </a:lnTo>
                    <a:lnTo>
                      <a:pt x="215900" y="977"/>
                    </a:lnTo>
                    <a:cubicBezTo>
                      <a:pt x="234527" y="-716"/>
                      <a:pt x="273473" y="130"/>
                      <a:pt x="292100" y="977"/>
                    </a:cubicBezTo>
                    <a:lnTo>
                      <a:pt x="2255520" y="977"/>
                    </a:lnTo>
                    <a:lnTo>
                      <a:pt x="1577340" y="140677"/>
                    </a:lnTo>
                    <a:lnTo>
                      <a:pt x="0" y="138137"/>
                    </a:lnTo>
                    <a:close/>
                  </a:path>
                </a:pathLst>
              </a:custGeom>
              <a:solidFill>
                <a:srgbClr val="C5C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 name="Rectangle: Rounded Corners 220">
                <a:extLst>
                  <a:ext uri="{FF2B5EF4-FFF2-40B4-BE49-F238E27FC236}">
                    <a16:creationId xmlns:a16="http://schemas.microsoft.com/office/drawing/2014/main" id="{60B2A87F-24CC-46A1-8310-BA83A7DE4712}"/>
                  </a:ext>
                </a:extLst>
              </p:cNvPr>
              <p:cNvSpPr/>
              <p:nvPr/>
            </p:nvSpPr>
            <p:spPr>
              <a:xfrm>
                <a:off x="657159" y="2850211"/>
                <a:ext cx="2024262" cy="639763"/>
              </a:xfrm>
              <a:prstGeom prst="roundRect">
                <a:avLst/>
              </a:prstGeom>
              <a:noFill/>
              <a:ln w="76200">
                <a:solidFill>
                  <a:srgbClr val="C5C5C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9" name="Freeform 16">
              <a:extLst>
                <a:ext uri="{FF2B5EF4-FFF2-40B4-BE49-F238E27FC236}">
                  <a16:creationId xmlns:a16="http://schemas.microsoft.com/office/drawing/2014/main" id="{FC697DB5-6257-41E5-AE56-91C3BAA48E07}"/>
                </a:ext>
              </a:extLst>
            </p:cNvPr>
            <p:cNvSpPr>
              <a:spLocks/>
            </p:cNvSpPr>
            <p:nvPr/>
          </p:nvSpPr>
          <p:spPr bwMode="auto">
            <a:xfrm flipH="1">
              <a:off x="1470757" y="534645"/>
              <a:ext cx="2167063" cy="491287"/>
            </a:xfrm>
            <a:custGeom>
              <a:avLst/>
              <a:gdLst>
                <a:gd name="T0" fmla="*/ 42 w 1420"/>
                <a:gd name="T1" fmla="*/ 0 h 320"/>
                <a:gd name="T2" fmla="*/ 0 w 1420"/>
                <a:gd name="T3" fmla="*/ 42 h 320"/>
                <a:gd name="T4" fmla="*/ 0 w 1420"/>
                <a:gd name="T5" fmla="*/ 278 h 320"/>
                <a:gd name="T6" fmla="*/ 42 w 1420"/>
                <a:gd name="T7" fmla="*/ 320 h 320"/>
                <a:gd name="T8" fmla="*/ 1260 w 1420"/>
                <a:gd name="T9" fmla="*/ 320 h 320"/>
                <a:gd name="T10" fmla="*/ 1420 w 1420"/>
                <a:gd name="T11" fmla="*/ 160 h 320"/>
                <a:gd name="T12" fmla="*/ 1260 w 1420"/>
                <a:gd name="T13" fmla="*/ 0 h 320"/>
                <a:gd name="T14" fmla="*/ 42 w 1420"/>
                <a:gd name="T15" fmla="*/ 0 h 3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0" h="320">
                  <a:moveTo>
                    <a:pt x="42" y="0"/>
                  </a:moveTo>
                  <a:cubicBezTo>
                    <a:pt x="19" y="0"/>
                    <a:pt x="0" y="19"/>
                    <a:pt x="0" y="42"/>
                  </a:cubicBezTo>
                  <a:cubicBezTo>
                    <a:pt x="0" y="278"/>
                    <a:pt x="0" y="278"/>
                    <a:pt x="0" y="278"/>
                  </a:cubicBezTo>
                  <a:cubicBezTo>
                    <a:pt x="0" y="302"/>
                    <a:pt x="19" y="320"/>
                    <a:pt x="42" y="320"/>
                  </a:cubicBezTo>
                  <a:cubicBezTo>
                    <a:pt x="1260" y="320"/>
                    <a:pt x="1260" y="320"/>
                    <a:pt x="1260" y="320"/>
                  </a:cubicBezTo>
                  <a:cubicBezTo>
                    <a:pt x="1348" y="320"/>
                    <a:pt x="1420" y="249"/>
                    <a:pt x="1420" y="160"/>
                  </a:cubicBezTo>
                  <a:cubicBezTo>
                    <a:pt x="1420" y="72"/>
                    <a:pt x="1348" y="0"/>
                    <a:pt x="1260" y="0"/>
                  </a:cubicBezTo>
                  <a:cubicBezTo>
                    <a:pt x="42" y="0"/>
                    <a:pt x="42" y="0"/>
                    <a:pt x="42"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p>
          </p:txBody>
        </p:sp>
        <p:sp>
          <p:nvSpPr>
            <p:cNvPr id="20" name="Rectangle 206">
              <a:extLst>
                <a:ext uri="{FF2B5EF4-FFF2-40B4-BE49-F238E27FC236}">
                  <a16:creationId xmlns:a16="http://schemas.microsoft.com/office/drawing/2014/main" id="{362DF35A-96F0-4E61-9039-86FBA9D12725}"/>
                </a:ext>
              </a:extLst>
            </p:cNvPr>
            <p:cNvSpPr/>
            <p:nvPr/>
          </p:nvSpPr>
          <p:spPr>
            <a:xfrm>
              <a:off x="2065819" y="620025"/>
              <a:ext cx="891590" cy="307777"/>
            </a:xfrm>
            <a:prstGeom prst="rect">
              <a:avLst/>
            </a:prstGeom>
          </p:spPr>
          <p:txBody>
            <a:bodyPr wrap="none" anchor="ctr">
              <a:spAutoFit/>
            </a:bodyPr>
            <a:lstStyle/>
            <a:p>
              <a:pPr algn="ctr"/>
              <a:r>
                <a:rPr lang="en-US" sz="1400" dirty="0">
                  <a:solidFill>
                    <a:schemeClr val="accent2">
                      <a:lumMod val="60000"/>
                      <a:lumOff val="40000"/>
                    </a:schemeClr>
                  </a:solidFill>
                  <a:latin typeface="Bebas Neue Bold" panose="020B0606020202050201" pitchFamily="34" charset="0"/>
                </a:rPr>
                <a:t>44.7 </a:t>
              </a:r>
              <a:r>
                <a:rPr lang="en-ZA" sz="1400" dirty="0">
                  <a:solidFill>
                    <a:schemeClr val="accent2">
                      <a:lumMod val="60000"/>
                      <a:lumOff val="40000"/>
                    </a:schemeClr>
                  </a:solidFill>
                  <a:latin typeface="Bebas Neue Bold" panose="020B0606020202050201" pitchFamily="34" charset="0"/>
                </a:rPr>
                <a:t>million</a:t>
              </a:r>
            </a:p>
          </p:txBody>
        </p:sp>
        <p:sp>
          <p:nvSpPr>
            <p:cNvPr id="21" name="Rectangle 208">
              <a:extLst>
                <a:ext uri="{FF2B5EF4-FFF2-40B4-BE49-F238E27FC236}">
                  <a16:creationId xmlns:a16="http://schemas.microsoft.com/office/drawing/2014/main" id="{4832D667-0EAC-4813-9110-D20F2355415C}"/>
                </a:ext>
              </a:extLst>
            </p:cNvPr>
            <p:cNvSpPr/>
            <p:nvPr/>
          </p:nvSpPr>
          <p:spPr>
            <a:xfrm>
              <a:off x="888070" y="666191"/>
              <a:ext cx="551433" cy="215444"/>
            </a:xfrm>
            <a:prstGeom prst="rect">
              <a:avLst/>
            </a:prstGeom>
          </p:spPr>
          <p:txBody>
            <a:bodyPr wrap="none" lIns="0" tIns="0" rIns="0" bIns="0" anchor="ctr">
              <a:spAutoFit/>
            </a:bodyPr>
            <a:lstStyle/>
            <a:p>
              <a:pPr lvl="0" algn="r">
                <a:defRPr/>
              </a:pPr>
              <a:r>
                <a:rPr lang="en-ZA" sz="1400" kern="0" dirty="0">
                  <a:solidFill>
                    <a:schemeClr val="accent2">
                      <a:lumMod val="60000"/>
                      <a:lumOff val="40000"/>
                    </a:schemeClr>
                  </a:solidFill>
                  <a:latin typeface="Bebas Neue Bold" panose="020B0606020202050201" pitchFamily="34" charset="0"/>
                </a:rPr>
                <a:t>DAY TRIPS</a:t>
              </a:r>
            </a:p>
          </p:txBody>
        </p:sp>
        <p:grpSp>
          <p:nvGrpSpPr>
            <p:cNvPr id="22" name="Group 209">
              <a:extLst>
                <a:ext uri="{FF2B5EF4-FFF2-40B4-BE49-F238E27FC236}">
                  <a16:creationId xmlns:a16="http://schemas.microsoft.com/office/drawing/2014/main" id="{94066D41-AD78-42E6-8793-0B13899704C3}"/>
                </a:ext>
              </a:extLst>
            </p:cNvPr>
            <p:cNvGrpSpPr/>
            <p:nvPr/>
          </p:nvGrpSpPr>
          <p:grpSpPr>
            <a:xfrm>
              <a:off x="1532503" y="593596"/>
              <a:ext cx="360635" cy="360635"/>
              <a:chOff x="2339600" y="7350056"/>
              <a:chExt cx="639763" cy="639763"/>
            </a:xfrm>
          </p:grpSpPr>
          <p:sp>
            <p:nvSpPr>
              <p:cNvPr id="23" name="Oval 20">
                <a:extLst>
                  <a:ext uri="{FF2B5EF4-FFF2-40B4-BE49-F238E27FC236}">
                    <a16:creationId xmlns:a16="http://schemas.microsoft.com/office/drawing/2014/main" id="{81A7D4CD-B0E1-4B36-BB75-94A79B961929}"/>
                  </a:ext>
                </a:extLst>
              </p:cNvPr>
              <p:cNvSpPr>
                <a:spLocks noChangeArrowheads="1"/>
              </p:cNvSpPr>
              <p:nvPr/>
            </p:nvSpPr>
            <p:spPr bwMode="auto">
              <a:xfrm flipH="1">
                <a:off x="2339600" y="7350056"/>
                <a:ext cx="639763" cy="639763"/>
              </a:xfrm>
              <a:prstGeom prst="ellipse">
                <a:avLst/>
              </a:pr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IN" dirty="0"/>
              </a:p>
            </p:txBody>
          </p:sp>
          <p:grpSp>
            <p:nvGrpSpPr>
              <p:cNvPr id="28" name="Group 211">
                <a:extLst>
                  <a:ext uri="{FF2B5EF4-FFF2-40B4-BE49-F238E27FC236}">
                    <a16:creationId xmlns:a16="http://schemas.microsoft.com/office/drawing/2014/main" id="{31C3D40C-6D24-4CEC-B4E4-75350DC3C2F6}"/>
                  </a:ext>
                </a:extLst>
              </p:cNvPr>
              <p:cNvGrpSpPr/>
              <p:nvPr/>
            </p:nvGrpSpPr>
            <p:grpSpPr>
              <a:xfrm>
                <a:off x="2427362" y="7419150"/>
                <a:ext cx="461393" cy="456127"/>
                <a:chOff x="10761737" y="7482650"/>
                <a:chExt cx="461393" cy="456127"/>
              </a:xfrm>
            </p:grpSpPr>
            <p:sp>
              <p:nvSpPr>
                <p:cNvPr id="29" name="Freeform 99">
                  <a:extLst>
                    <a:ext uri="{FF2B5EF4-FFF2-40B4-BE49-F238E27FC236}">
                      <a16:creationId xmlns:a16="http://schemas.microsoft.com/office/drawing/2014/main" id="{7D3201FE-8439-42A6-98C4-ADE211C9D64B}"/>
                    </a:ext>
                  </a:extLst>
                </p:cNvPr>
                <p:cNvSpPr>
                  <a:spLocks noEditPoints="1"/>
                </p:cNvSpPr>
                <p:nvPr/>
              </p:nvSpPr>
              <p:spPr bwMode="auto">
                <a:xfrm>
                  <a:off x="10761737" y="7610043"/>
                  <a:ext cx="196299" cy="195627"/>
                </a:xfrm>
                <a:custGeom>
                  <a:avLst/>
                  <a:gdLst>
                    <a:gd name="T0" fmla="*/ 851 w 1023"/>
                    <a:gd name="T1" fmla="*/ 603 h 1024"/>
                    <a:gd name="T2" fmla="*/ 1023 w 1023"/>
                    <a:gd name="T3" fmla="*/ 512 h 1024"/>
                    <a:gd name="T4" fmla="*/ 851 w 1023"/>
                    <a:gd name="T5" fmla="*/ 421 h 1024"/>
                    <a:gd name="T6" fmla="*/ 955 w 1023"/>
                    <a:gd name="T7" fmla="*/ 256 h 1024"/>
                    <a:gd name="T8" fmla="*/ 760 w 1023"/>
                    <a:gd name="T9" fmla="*/ 264 h 1024"/>
                    <a:gd name="T10" fmla="*/ 768 w 1023"/>
                    <a:gd name="T11" fmla="*/ 69 h 1024"/>
                    <a:gd name="T12" fmla="*/ 603 w 1023"/>
                    <a:gd name="T13" fmla="*/ 173 h 1024"/>
                    <a:gd name="T14" fmla="*/ 512 w 1023"/>
                    <a:gd name="T15" fmla="*/ 0 h 1024"/>
                    <a:gd name="T16" fmla="*/ 421 w 1023"/>
                    <a:gd name="T17" fmla="*/ 173 h 1024"/>
                    <a:gd name="T18" fmla="*/ 256 w 1023"/>
                    <a:gd name="T19" fmla="*/ 69 h 1024"/>
                    <a:gd name="T20" fmla="*/ 264 w 1023"/>
                    <a:gd name="T21" fmla="*/ 264 h 1024"/>
                    <a:gd name="T22" fmla="*/ 69 w 1023"/>
                    <a:gd name="T23" fmla="*/ 256 h 1024"/>
                    <a:gd name="T24" fmla="*/ 173 w 1023"/>
                    <a:gd name="T25" fmla="*/ 421 h 1024"/>
                    <a:gd name="T26" fmla="*/ 0 w 1023"/>
                    <a:gd name="T27" fmla="*/ 512 h 1024"/>
                    <a:gd name="T28" fmla="*/ 173 w 1023"/>
                    <a:gd name="T29" fmla="*/ 603 h 1024"/>
                    <a:gd name="T30" fmla="*/ 69 w 1023"/>
                    <a:gd name="T31" fmla="*/ 768 h 1024"/>
                    <a:gd name="T32" fmla="*/ 264 w 1023"/>
                    <a:gd name="T33" fmla="*/ 760 h 1024"/>
                    <a:gd name="T34" fmla="*/ 256 w 1023"/>
                    <a:gd name="T35" fmla="*/ 955 h 1024"/>
                    <a:gd name="T36" fmla="*/ 421 w 1023"/>
                    <a:gd name="T37" fmla="*/ 851 h 1024"/>
                    <a:gd name="T38" fmla="*/ 512 w 1023"/>
                    <a:gd name="T39" fmla="*/ 1024 h 1024"/>
                    <a:gd name="T40" fmla="*/ 603 w 1023"/>
                    <a:gd name="T41" fmla="*/ 851 h 1024"/>
                    <a:gd name="T42" fmla="*/ 768 w 1023"/>
                    <a:gd name="T43" fmla="*/ 955 h 1024"/>
                    <a:gd name="T44" fmla="*/ 760 w 1023"/>
                    <a:gd name="T45" fmla="*/ 760 h 1024"/>
                    <a:gd name="T46" fmla="*/ 955 w 1023"/>
                    <a:gd name="T47" fmla="*/ 768 h 1024"/>
                    <a:gd name="T48" fmla="*/ 851 w 1023"/>
                    <a:gd name="T49" fmla="*/ 603 h 1024"/>
                    <a:gd name="T50" fmla="*/ 512 w 1023"/>
                    <a:gd name="T51" fmla="*/ 768 h 1024"/>
                    <a:gd name="T52" fmla="*/ 256 w 1023"/>
                    <a:gd name="T53" fmla="*/ 512 h 1024"/>
                    <a:gd name="T54" fmla="*/ 512 w 1023"/>
                    <a:gd name="T55" fmla="*/ 256 h 1024"/>
                    <a:gd name="T56" fmla="*/ 768 w 1023"/>
                    <a:gd name="T57" fmla="*/ 512 h 1024"/>
                    <a:gd name="T58" fmla="*/ 512 w 1023"/>
                    <a:gd name="T59" fmla="*/ 768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3" h="1024">
                      <a:moveTo>
                        <a:pt x="851" y="603"/>
                      </a:moveTo>
                      <a:cubicBezTo>
                        <a:pt x="1023" y="512"/>
                        <a:pt x="1023" y="512"/>
                        <a:pt x="1023" y="512"/>
                      </a:cubicBezTo>
                      <a:cubicBezTo>
                        <a:pt x="851" y="421"/>
                        <a:pt x="851" y="421"/>
                        <a:pt x="851" y="421"/>
                      </a:cubicBezTo>
                      <a:cubicBezTo>
                        <a:pt x="955" y="256"/>
                        <a:pt x="955" y="256"/>
                        <a:pt x="955" y="256"/>
                      </a:cubicBezTo>
                      <a:cubicBezTo>
                        <a:pt x="760" y="264"/>
                        <a:pt x="760" y="264"/>
                        <a:pt x="760" y="264"/>
                      </a:cubicBezTo>
                      <a:cubicBezTo>
                        <a:pt x="768" y="69"/>
                        <a:pt x="768" y="69"/>
                        <a:pt x="768" y="69"/>
                      </a:cubicBezTo>
                      <a:cubicBezTo>
                        <a:pt x="603" y="173"/>
                        <a:pt x="603" y="173"/>
                        <a:pt x="603" y="173"/>
                      </a:cubicBezTo>
                      <a:cubicBezTo>
                        <a:pt x="512" y="0"/>
                        <a:pt x="512" y="0"/>
                        <a:pt x="512" y="0"/>
                      </a:cubicBezTo>
                      <a:cubicBezTo>
                        <a:pt x="421" y="173"/>
                        <a:pt x="421" y="173"/>
                        <a:pt x="421" y="173"/>
                      </a:cubicBezTo>
                      <a:cubicBezTo>
                        <a:pt x="256" y="69"/>
                        <a:pt x="256" y="69"/>
                        <a:pt x="256" y="69"/>
                      </a:cubicBezTo>
                      <a:cubicBezTo>
                        <a:pt x="264" y="264"/>
                        <a:pt x="264" y="264"/>
                        <a:pt x="264" y="264"/>
                      </a:cubicBezTo>
                      <a:cubicBezTo>
                        <a:pt x="69" y="256"/>
                        <a:pt x="69" y="256"/>
                        <a:pt x="69" y="256"/>
                      </a:cubicBezTo>
                      <a:cubicBezTo>
                        <a:pt x="173" y="421"/>
                        <a:pt x="173" y="421"/>
                        <a:pt x="173" y="421"/>
                      </a:cubicBezTo>
                      <a:cubicBezTo>
                        <a:pt x="0" y="512"/>
                        <a:pt x="0" y="512"/>
                        <a:pt x="0" y="512"/>
                      </a:cubicBezTo>
                      <a:cubicBezTo>
                        <a:pt x="173" y="603"/>
                        <a:pt x="173" y="603"/>
                        <a:pt x="173" y="603"/>
                      </a:cubicBezTo>
                      <a:cubicBezTo>
                        <a:pt x="69" y="768"/>
                        <a:pt x="69" y="768"/>
                        <a:pt x="69" y="768"/>
                      </a:cubicBezTo>
                      <a:cubicBezTo>
                        <a:pt x="264" y="760"/>
                        <a:pt x="264" y="760"/>
                        <a:pt x="264" y="760"/>
                      </a:cubicBezTo>
                      <a:cubicBezTo>
                        <a:pt x="256" y="955"/>
                        <a:pt x="256" y="955"/>
                        <a:pt x="256" y="955"/>
                      </a:cubicBezTo>
                      <a:cubicBezTo>
                        <a:pt x="421" y="851"/>
                        <a:pt x="421" y="851"/>
                        <a:pt x="421" y="851"/>
                      </a:cubicBezTo>
                      <a:cubicBezTo>
                        <a:pt x="512" y="1024"/>
                        <a:pt x="512" y="1024"/>
                        <a:pt x="512" y="1024"/>
                      </a:cubicBezTo>
                      <a:cubicBezTo>
                        <a:pt x="603" y="851"/>
                        <a:pt x="603" y="851"/>
                        <a:pt x="603" y="851"/>
                      </a:cubicBezTo>
                      <a:cubicBezTo>
                        <a:pt x="768" y="955"/>
                        <a:pt x="768" y="955"/>
                        <a:pt x="768" y="955"/>
                      </a:cubicBezTo>
                      <a:cubicBezTo>
                        <a:pt x="760" y="760"/>
                        <a:pt x="760" y="760"/>
                        <a:pt x="760" y="760"/>
                      </a:cubicBezTo>
                      <a:cubicBezTo>
                        <a:pt x="955" y="768"/>
                        <a:pt x="955" y="768"/>
                        <a:pt x="955" y="768"/>
                      </a:cubicBezTo>
                      <a:lnTo>
                        <a:pt x="851" y="603"/>
                      </a:lnTo>
                      <a:close/>
                      <a:moveTo>
                        <a:pt x="512" y="768"/>
                      </a:moveTo>
                      <a:cubicBezTo>
                        <a:pt x="371" y="768"/>
                        <a:pt x="256" y="653"/>
                        <a:pt x="256" y="512"/>
                      </a:cubicBezTo>
                      <a:cubicBezTo>
                        <a:pt x="256" y="371"/>
                        <a:pt x="371" y="256"/>
                        <a:pt x="512" y="256"/>
                      </a:cubicBezTo>
                      <a:cubicBezTo>
                        <a:pt x="653" y="256"/>
                        <a:pt x="768" y="371"/>
                        <a:pt x="768" y="512"/>
                      </a:cubicBezTo>
                      <a:cubicBezTo>
                        <a:pt x="768" y="653"/>
                        <a:pt x="653" y="768"/>
                        <a:pt x="512" y="76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p>
              </p:txBody>
            </p:sp>
            <p:sp>
              <p:nvSpPr>
                <p:cNvPr id="30" name="Freeform 100">
                  <a:extLst>
                    <a:ext uri="{FF2B5EF4-FFF2-40B4-BE49-F238E27FC236}">
                      <a16:creationId xmlns:a16="http://schemas.microsoft.com/office/drawing/2014/main" id="{B7170AA9-C4CE-425C-B7A9-79E30A019FAF}"/>
                    </a:ext>
                  </a:extLst>
                </p:cNvPr>
                <p:cNvSpPr>
                  <a:spLocks/>
                </p:cNvSpPr>
                <p:nvPr/>
              </p:nvSpPr>
              <p:spPr bwMode="auto">
                <a:xfrm>
                  <a:off x="10761737" y="7885557"/>
                  <a:ext cx="456799" cy="53220"/>
                </a:xfrm>
                <a:custGeom>
                  <a:avLst/>
                  <a:gdLst>
                    <a:gd name="T0" fmla="*/ 2143 w 2381"/>
                    <a:gd name="T1" fmla="*/ 82 h 279"/>
                    <a:gd name="T2" fmla="*/ 1985 w 2381"/>
                    <a:gd name="T3" fmla="*/ 140 h 279"/>
                    <a:gd name="T4" fmla="*/ 1826 w 2381"/>
                    <a:gd name="T5" fmla="*/ 82 h 279"/>
                    <a:gd name="T6" fmla="*/ 1588 w 2381"/>
                    <a:gd name="T7" fmla="*/ 0 h 279"/>
                    <a:gd name="T8" fmla="*/ 1349 w 2381"/>
                    <a:gd name="T9" fmla="*/ 82 h 279"/>
                    <a:gd name="T10" fmla="*/ 1191 w 2381"/>
                    <a:gd name="T11" fmla="*/ 140 h 279"/>
                    <a:gd name="T12" fmla="*/ 1033 w 2381"/>
                    <a:gd name="T13" fmla="*/ 82 h 279"/>
                    <a:gd name="T14" fmla="*/ 794 w 2381"/>
                    <a:gd name="T15" fmla="*/ 0 h 279"/>
                    <a:gd name="T16" fmla="*/ 556 w 2381"/>
                    <a:gd name="T17" fmla="*/ 82 h 279"/>
                    <a:gd name="T18" fmla="*/ 397 w 2381"/>
                    <a:gd name="T19" fmla="*/ 140 h 279"/>
                    <a:gd name="T20" fmla="*/ 239 w 2381"/>
                    <a:gd name="T21" fmla="*/ 82 h 279"/>
                    <a:gd name="T22" fmla="*/ 0 w 2381"/>
                    <a:gd name="T23" fmla="*/ 0 h 279"/>
                    <a:gd name="T24" fmla="*/ 0 w 2381"/>
                    <a:gd name="T25" fmla="*/ 140 h 279"/>
                    <a:gd name="T26" fmla="*/ 159 w 2381"/>
                    <a:gd name="T27" fmla="*/ 197 h 279"/>
                    <a:gd name="T28" fmla="*/ 397 w 2381"/>
                    <a:gd name="T29" fmla="*/ 279 h 279"/>
                    <a:gd name="T30" fmla="*/ 636 w 2381"/>
                    <a:gd name="T31" fmla="*/ 197 h 279"/>
                    <a:gd name="T32" fmla="*/ 794 w 2381"/>
                    <a:gd name="T33" fmla="*/ 140 h 279"/>
                    <a:gd name="T34" fmla="*/ 952 w 2381"/>
                    <a:gd name="T35" fmla="*/ 197 h 279"/>
                    <a:gd name="T36" fmla="*/ 1191 w 2381"/>
                    <a:gd name="T37" fmla="*/ 279 h 279"/>
                    <a:gd name="T38" fmla="*/ 1429 w 2381"/>
                    <a:gd name="T39" fmla="*/ 197 h 279"/>
                    <a:gd name="T40" fmla="*/ 1588 w 2381"/>
                    <a:gd name="T41" fmla="*/ 140 h 279"/>
                    <a:gd name="T42" fmla="*/ 1746 w 2381"/>
                    <a:gd name="T43" fmla="*/ 197 h 279"/>
                    <a:gd name="T44" fmla="*/ 1984 w 2381"/>
                    <a:gd name="T45" fmla="*/ 279 h 279"/>
                    <a:gd name="T46" fmla="*/ 2223 w 2381"/>
                    <a:gd name="T47" fmla="*/ 197 h 279"/>
                    <a:gd name="T48" fmla="*/ 2381 w 2381"/>
                    <a:gd name="T49" fmla="*/ 140 h 279"/>
                    <a:gd name="T50" fmla="*/ 2381 w 2381"/>
                    <a:gd name="T51" fmla="*/ 0 h 279"/>
                    <a:gd name="T52" fmla="*/ 2143 w 2381"/>
                    <a:gd name="T53" fmla="*/ 82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81" h="279">
                      <a:moveTo>
                        <a:pt x="2143" y="82"/>
                      </a:moveTo>
                      <a:cubicBezTo>
                        <a:pt x="2096" y="116"/>
                        <a:pt x="2062" y="140"/>
                        <a:pt x="1985" y="140"/>
                      </a:cubicBezTo>
                      <a:cubicBezTo>
                        <a:pt x="1907" y="140"/>
                        <a:pt x="1873" y="116"/>
                        <a:pt x="1826" y="82"/>
                      </a:cubicBezTo>
                      <a:cubicBezTo>
                        <a:pt x="1774" y="46"/>
                        <a:pt x="1709" y="0"/>
                        <a:pt x="1588" y="0"/>
                      </a:cubicBezTo>
                      <a:cubicBezTo>
                        <a:pt x="1466" y="0"/>
                        <a:pt x="1401" y="46"/>
                        <a:pt x="1349" y="82"/>
                      </a:cubicBezTo>
                      <a:cubicBezTo>
                        <a:pt x="1302" y="116"/>
                        <a:pt x="1268" y="140"/>
                        <a:pt x="1191" y="140"/>
                      </a:cubicBezTo>
                      <a:cubicBezTo>
                        <a:pt x="1114" y="140"/>
                        <a:pt x="1080" y="116"/>
                        <a:pt x="1033" y="82"/>
                      </a:cubicBezTo>
                      <a:cubicBezTo>
                        <a:pt x="980" y="46"/>
                        <a:pt x="915" y="0"/>
                        <a:pt x="794" y="0"/>
                      </a:cubicBezTo>
                      <a:cubicBezTo>
                        <a:pt x="673" y="0"/>
                        <a:pt x="608" y="46"/>
                        <a:pt x="556" y="82"/>
                      </a:cubicBezTo>
                      <a:cubicBezTo>
                        <a:pt x="508" y="116"/>
                        <a:pt x="474" y="140"/>
                        <a:pt x="397" y="140"/>
                      </a:cubicBezTo>
                      <a:cubicBezTo>
                        <a:pt x="320" y="140"/>
                        <a:pt x="286" y="116"/>
                        <a:pt x="239" y="82"/>
                      </a:cubicBezTo>
                      <a:cubicBezTo>
                        <a:pt x="187" y="46"/>
                        <a:pt x="122" y="0"/>
                        <a:pt x="0" y="0"/>
                      </a:cubicBezTo>
                      <a:cubicBezTo>
                        <a:pt x="0" y="140"/>
                        <a:pt x="0" y="140"/>
                        <a:pt x="0" y="140"/>
                      </a:cubicBezTo>
                      <a:cubicBezTo>
                        <a:pt x="78" y="140"/>
                        <a:pt x="112" y="163"/>
                        <a:pt x="159" y="197"/>
                      </a:cubicBezTo>
                      <a:cubicBezTo>
                        <a:pt x="211" y="233"/>
                        <a:pt x="276" y="279"/>
                        <a:pt x="397" y="279"/>
                      </a:cubicBezTo>
                      <a:cubicBezTo>
                        <a:pt x="519" y="279"/>
                        <a:pt x="584" y="233"/>
                        <a:pt x="636" y="197"/>
                      </a:cubicBezTo>
                      <a:cubicBezTo>
                        <a:pt x="683" y="163"/>
                        <a:pt x="717" y="140"/>
                        <a:pt x="794" y="140"/>
                      </a:cubicBezTo>
                      <a:cubicBezTo>
                        <a:pt x="871" y="140"/>
                        <a:pt x="905" y="163"/>
                        <a:pt x="952" y="197"/>
                      </a:cubicBezTo>
                      <a:cubicBezTo>
                        <a:pt x="1005" y="233"/>
                        <a:pt x="1070" y="279"/>
                        <a:pt x="1191" y="279"/>
                      </a:cubicBezTo>
                      <a:cubicBezTo>
                        <a:pt x="1312" y="279"/>
                        <a:pt x="1377" y="233"/>
                        <a:pt x="1429" y="197"/>
                      </a:cubicBezTo>
                      <a:cubicBezTo>
                        <a:pt x="1476" y="163"/>
                        <a:pt x="1511" y="140"/>
                        <a:pt x="1588" y="140"/>
                      </a:cubicBezTo>
                      <a:cubicBezTo>
                        <a:pt x="1665" y="140"/>
                        <a:pt x="1699" y="163"/>
                        <a:pt x="1746" y="197"/>
                      </a:cubicBezTo>
                      <a:cubicBezTo>
                        <a:pt x="1798" y="233"/>
                        <a:pt x="1863" y="279"/>
                        <a:pt x="1984" y="279"/>
                      </a:cubicBezTo>
                      <a:cubicBezTo>
                        <a:pt x="2106" y="279"/>
                        <a:pt x="2171" y="233"/>
                        <a:pt x="2223" y="197"/>
                      </a:cubicBezTo>
                      <a:cubicBezTo>
                        <a:pt x="2270" y="163"/>
                        <a:pt x="2304" y="140"/>
                        <a:pt x="2381" y="140"/>
                      </a:cubicBezTo>
                      <a:cubicBezTo>
                        <a:pt x="2381" y="0"/>
                        <a:pt x="2381" y="0"/>
                        <a:pt x="2381" y="0"/>
                      </a:cubicBezTo>
                      <a:cubicBezTo>
                        <a:pt x="2260" y="0"/>
                        <a:pt x="2195" y="46"/>
                        <a:pt x="2143" y="8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p>
              </p:txBody>
            </p:sp>
            <p:sp>
              <p:nvSpPr>
                <p:cNvPr id="31" name="Freeform 101">
                  <a:extLst>
                    <a:ext uri="{FF2B5EF4-FFF2-40B4-BE49-F238E27FC236}">
                      <a16:creationId xmlns:a16="http://schemas.microsoft.com/office/drawing/2014/main" id="{E47BD131-3C07-4560-A520-E90405D17C36}"/>
                    </a:ext>
                  </a:extLst>
                </p:cNvPr>
                <p:cNvSpPr>
                  <a:spLocks/>
                </p:cNvSpPr>
                <p:nvPr/>
              </p:nvSpPr>
              <p:spPr bwMode="auto">
                <a:xfrm>
                  <a:off x="10799720" y="7482650"/>
                  <a:ext cx="423410" cy="402907"/>
                </a:xfrm>
                <a:custGeom>
                  <a:avLst/>
                  <a:gdLst>
                    <a:gd name="T0" fmla="*/ 2111 w 2207"/>
                    <a:gd name="T1" fmla="*/ 518 h 2109"/>
                    <a:gd name="T2" fmla="*/ 1743 w 2207"/>
                    <a:gd name="T3" fmla="*/ 148 h 2109"/>
                    <a:gd name="T4" fmla="*/ 1776 w 2207"/>
                    <a:gd name="T5" fmla="*/ 58 h 2109"/>
                    <a:gd name="T6" fmla="*/ 1645 w 2207"/>
                    <a:gd name="T7" fmla="*/ 10 h 2109"/>
                    <a:gd name="T8" fmla="*/ 1612 w 2207"/>
                    <a:gd name="T9" fmla="*/ 100 h 2109"/>
                    <a:gd name="T10" fmla="*/ 695 w 2207"/>
                    <a:gd name="T11" fmla="*/ 580 h 2109"/>
                    <a:gd name="T12" fmla="*/ 667 w 2207"/>
                    <a:gd name="T13" fmla="*/ 657 h 2109"/>
                    <a:gd name="T14" fmla="*/ 748 w 2207"/>
                    <a:gd name="T15" fmla="*/ 672 h 2109"/>
                    <a:gd name="T16" fmla="*/ 1119 w 2207"/>
                    <a:gd name="T17" fmla="*/ 808 h 2109"/>
                    <a:gd name="T18" fmla="*/ 1136 w 2207"/>
                    <a:gd name="T19" fmla="*/ 817 h 2109"/>
                    <a:gd name="T20" fmla="*/ 1154 w 2207"/>
                    <a:gd name="T21" fmla="*/ 817 h 2109"/>
                    <a:gd name="T22" fmla="*/ 1161 w 2207"/>
                    <a:gd name="T23" fmla="*/ 817 h 2109"/>
                    <a:gd name="T24" fmla="*/ 1343 w 2207"/>
                    <a:gd name="T25" fmla="*/ 840 h 2109"/>
                    <a:gd name="T26" fmla="*/ 1018 w 2207"/>
                    <a:gd name="T27" fmla="*/ 1733 h 2109"/>
                    <a:gd name="T28" fmla="*/ 993 w 2207"/>
                    <a:gd name="T29" fmla="*/ 1732 h 2109"/>
                    <a:gd name="T30" fmla="*/ 364 w 2207"/>
                    <a:gd name="T31" fmla="*/ 1837 h 2109"/>
                    <a:gd name="T32" fmla="*/ 0 w 2207"/>
                    <a:gd name="T33" fmla="*/ 2007 h 2109"/>
                    <a:gd name="T34" fmla="*/ 121 w 2207"/>
                    <a:gd name="T35" fmla="*/ 2077 h 2109"/>
                    <a:gd name="T36" fmla="*/ 199 w 2207"/>
                    <a:gd name="T37" fmla="*/ 2109 h 2109"/>
                    <a:gd name="T38" fmla="*/ 277 w 2207"/>
                    <a:gd name="T39" fmla="*/ 2077 h 2109"/>
                    <a:gd name="T40" fmla="*/ 596 w 2207"/>
                    <a:gd name="T41" fmla="*/ 1970 h 2109"/>
                    <a:gd name="T42" fmla="*/ 915 w 2207"/>
                    <a:gd name="T43" fmla="*/ 2077 h 2109"/>
                    <a:gd name="T44" fmla="*/ 993 w 2207"/>
                    <a:gd name="T45" fmla="*/ 2109 h 2109"/>
                    <a:gd name="T46" fmla="*/ 1071 w 2207"/>
                    <a:gd name="T47" fmla="*/ 2077 h 2109"/>
                    <a:gd name="T48" fmla="*/ 1390 w 2207"/>
                    <a:gd name="T49" fmla="*/ 1970 h 2109"/>
                    <a:gd name="T50" fmla="*/ 1708 w 2207"/>
                    <a:gd name="T51" fmla="*/ 2077 h 2109"/>
                    <a:gd name="T52" fmla="*/ 1786 w 2207"/>
                    <a:gd name="T53" fmla="*/ 2109 h 2109"/>
                    <a:gd name="T54" fmla="*/ 1865 w 2207"/>
                    <a:gd name="T55" fmla="*/ 2077 h 2109"/>
                    <a:gd name="T56" fmla="*/ 1986 w 2207"/>
                    <a:gd name="T57" fmla="*/ 2007 h 2109"/>
                    <a:gd name="T58" fmla="*/ 1622 w 2207"/>
                    <a:gd name="T59" fmla="*/ 1837 h 2109"/>
                    <a:gd name="T60" fmla="*/ 1163 w 2207"/>
                    <a:gd name="T61" fmla="*/ 1740 h 2109"/>
                    <a:gd name="T62" fmla="*/ 1474 w 2207"/>
                    <a:gd name="T63" fmla="*/ 887 h 2109"/>
                    <a:gd name="T64" fmla="*/ 1633 w 2207"/>
                    <a:gd name="T65" fmla="*/ 991 h 2109"/>
                    <a:gd name="T66" fmla="*/ 1647 w 2207"/>
                    <a:gd name="T67" fmla="*/ 1003 h 2109"/>
                    <a:gd name="T68" fmla="*/ 1665 w 2207"/>
                    <a:gd name="T69" fmla="*/ 1006 h 2109"/>
                    <a:gd name="T70" fmla="*/ 2037 w 2207"/>
                    <a:gd name="T71" fmla="*/ 1142 h 2109"/>
                    <a:gd name="T72" fmla="*/ 2109 w 2207"/>
                    <a:gd name="T73" fmla="*/ 1182 h 2109"/>
                    <a:gd name="T74" fmla="*/ 2137 w 2207"/>
                    <a:gd name="T75" fmla="*/ 1105 h 2109"/>
                    <a:gd name="T76" fmla="*/ 2111 w 2207"/>
                    <a:gd name="T77" fmla="*/ 518 h 2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07" h="2109">
                      <a:moveTo>
                        <a:pt x="2111" y="518"/>
                      </a:moveTo>
                      <a:cubicBezTo>
                        <a:pt x="2035" y="353"/>
                        <a:pt x="1905" y="224"/>
                        <a:pt x="1743" y="148"/>
                      </a:cubicBezTo>
                      <a:cubicBezTo>
                        <a:pt x="1776" y="58"/>
                        <a:pt x="1776" y="58"/>
                        <a:pt x="1776" y="58"/>
                      </a:cubicBezTo>
                      <a:cubicBezTo>
                        <a:pt x="1645" y="10"/>
                        <a:pt x="1645" y="10"/>
                        <a:pt x="1645" y="10"/>
                      </a:cubicBezTo>
                      <a:cubicBezTo>
                        <a:pt x="1612" y="100"/>
                        <a:pt x="1612" y="100"/>
                        <a:pt x="1612" y="100"/>
                      </a:cubicBezTo>
                      <a:cubicBezTo>
                        <a:pt x="1233" y="0"/>
                        <a:pt x="832" y="204"/>
                        <a:pt x="695" y="580"/>
                      </a:cubicBezTo>
                      <a:cubicBezTo>
                        <a:pt x="667" y="657"/>
                        <a:pt x="667" y="657"/>
                        <a:pt x="667" y="657"/>
                      </a:cubicBezTo>
                      <a:cubicBezTo>
                        <a:pt x="748" y="672"/>
                        <a:pt x="748" y="672"/>
                        <a:pt x="748" y="672"/>
                      </a:cubicBezTo>
                      <a:cubicBezTo>
                        <a:pt x="878" y="697"/>
                        <a:pt x="1004" y="742"/>
                        <a:pt x="1119" y="808"/>
                      </a:cubicBezTo>
                      <a:cubicBezTo>
                        <a:pt x="1136" y="817"/>
                        <a:pt x="1136" y="817"/>
                        <a:pt x="1136" y="817"/>
                      </a:cubicBezTo>
                      <a:cubicBezTo>
                        <a:pt x="1154" y="817"/>
                        <a:pt x="1154" y="817"/>
                        <a:pt x="1154" y="817"/>
                      </a:cubicBezTo>
                      <a:cubicBezTo>
                        <a:pt x="1157" y="817"/>
                        <a:pt x="1159" y="817"/>
                        <a:pt x="1161" y="817"/>
                      </a:cubicBezTo>
                      <a:cubicBezTo>
                        <a:pt x="1223" y="817"/>
                        <a:pt x="1284" y="824"/>
                        <a:pt x="1343" y="840"/>
                      </a:cubicBezTo>
                      <a:cubicBezTo>
                        <a:pt x="1018" y="1733"/>
                        <a:pt x="1018" y="1733"/>
                        <a:pt x="1018" y="1733"/>
                      </a:cubicBezTo>
                      <a:cubicBezTo>
                        <a:pt x="1009" y="1733"/>
                        <a:pt x="1001" y="1732"/>
                        <a:pt x="993" y="1732"/>
                      </a:cubicBezTo>
                      <a:cubicBezTo>
                        <a:pt x="777" y="1732"/>
                        <a:pt x="566" y="1768"/>
                        <a:pt x="364" y="1837"/>
                      </a:cubicBezTo>
                      <a:cubicBezTo>
                        <a:pt x="237" y="1881"/>
                        <a:pt x="115" y="1938"/>
                        <a:pt x="0" y="2007"/>
                      </a:cubicBezTo>
                      <a:cubicBezTo>
                        <a:pt x="53" y="2029"/>
                        <a:pt x="92" y="2057"/>
                        <a:pt x="121" y="2077"/>
                      </a:cubicBezTo>
                      <a:cubicBezTo>
                        <a:pt x="162" y="2106"/>
                        <a:pt x="166" y="2109"/>
                        <a:pt x="199" y="2109"/>
                      </a:cubicBezTo>
                      <a:cubicBezTo>
                        <a:pt x="232" y="2109"/>
                        <a:pt x="237" y="2106"/>
                        <a:pt x="277" y="2077"/>
                      </a:cubicBezTo>
                      <a:cubicBezTo>
                        <a:pt x="335" y="2037"/>
                        <a:pt x="431" y="1970"/>
                        <a:pt x="596" y="1970"/>
                      </a:cubicBezTo>
                      <a:cubicBezTo>
                        <a:pt x="761" y="1970"/>
                        <a:pt x="857" y="2037"/>
                        <a:pt x="915" y="2077"/>
                      </a:cubicBezTo>
                      <a:cubicBezTo>
                        <a:pt x="956" y="2106"/>
                        <a:pt x="960" y="2109"/>
                        <a:pt x="993" y="2109"/>
                      </a:cubicBezTo>
                      <a:cubicBezTo>
                        <a:pt x="1026" y="2109"/>
                        <a:pt x="1030" y="2106"/>
                        <a:pt x="1071" y="2077"/>
                      </a:cubicBezTo>
                      <a:cubicBezTo>
                        <a:pt x="1128" y="2037"/>
                        <a:pt x="1224" y="1970"/>
                        <a:pt x="1390" y="1970"/>
                      </a:cubicBezTo>
                      <a:cubicBezTo>
                        <a:pt x="1555" y="1970"/>
                        <a:pt x="1651" y="2037"/>
                        <a:pt x="1708" y="2077"/>
                      </a:cubicBezTo>
                      <a:cubicBezTo>
                        <a:pt x="1749" y="2106"/>
                        <a:pt x="1753" y="2109"/>
                        <a:pt x="1786" y="2109"/>
                      </a:cubicBezTo>
                      <a:cubicBezTo>
                        <a:pt x="1819" y="2109"/>
                        <a:pt x="1824" y="2106"/>
                        <a:pt x="1865" y="2077"/>
                      </a:cubicBezTo>
                      <a:cubicBezTo>
                        <a:pt x="1894" y="2057"/>
                        <a:pt x="1933" y="2029"/>
                        <a:pt x="1986" y="2007"/>
                      </a:cubicBezTo>
                      <a:cubicBezTo>
                        <a:pt x="1871" y="1938"/>
                        <a:pt x="1749" y="1881"/>
                        <a:pt x="1622" y="1837"/>
                      </a:cubicBezTo>
                      <a:cubicBezTo>
                        <a:pt x="1474" y="1786"/>
                        <a:pt x="1320" y="1754"/>
                        <a:pt x="1163" y="1740"/>
                      </a:cubicBezTo>
                      <a:cubicBezTo>
                        <a:pt x="1474" y="887"/>
                        <a:pt x="1474" y="887"/>
                        <a:pt x="1474" y="887"/>
                      </a:cubicBezTo>
                      <a:cubicBezTo>
                        <a:pt x="1531" y="914"/>
                        <a:pt x="1584" y="949"/>
                        <a:pt x="1633" y="991"/>
                      </a:cubicBezTo>
                      <a:cubicBezTo>
                        <a:pt x="1647" y="1003"/>
                        <a:pt x="1647" y="1003"/>
                        <a:pt x="1647" y="1003"/>
                      </a:cubicBezTo>
                      <a:cubicBezTo>
                        <a:pt x="1665" y="1006"/>
                        <a:pt x="1665" y="1006"/>
                        <a:pt x="1665" y="1006"/>
                      </a:cubicBezTo>
                      <a:cubicBezTo>
                        <a:pt x="1796" y="1031"/>
                        <a:pt x="1921" y="1076"/>
                        <a:pt x="2037" y="1142"/>
                      </a:cubicBezTo>
                      <a:cubicBezTo>
                        <a:pt x="2109" y="1182"/>
                        <a:pt x="2109" y="1182"/>
                        <a:pt x="2109" y="1182"/>
                      </a:cubicBezTo>
                      <a:cubicBezTo>
                        <a:pt x="2137" y="1105"/>
                        <a:pt x="2137" y="1105"/>
                        <a:pt x="2137" y="1105"/>
                      </a:cubicBezTo>
                      <a:cubicBezTo>
                        <a:pt x="2207" y="912"/>
                        <a:pt x="2198" y="704"/>
                        <a:pt x="2111" y="51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p>
              </p:txBody>
            </p:sp>
          </p:grpSp>
        </p:grpSp>
        <p:grpSp>
          <p:nvGrpSpPr>
            <p:cNvPr id="32" name="קבוצה 31">
              <a:extLst>
                <a:ext uri="{FF2B5EF4-FFF2-40B4-BE49-F238E27FC236}">
                  <a16:creationId xmlns:a16="http://schemas.microsoft.com/office/drawing/2014/main" id="{835B9440-BF11-44C2-9517-EDD44B9EE0BD}"/>
                </a:ext>
              </a:extLst>
            </p:cNvPr>
            <p:cNvGrpSpPr/>
            <p:nvPr/>
          </p:nvGrpSpPr>
          <p:grpSpPr>
            <a:xfrm>
              <a:off x="3338642" y="533360"/>
              <a:ext cx="989405" cy="489367"/>
              <a:chOff x="3341388" y="548198"/>
              <a:chExt cx="989405" cy="489367"/>
            </a:xfrm>
          </p:grpSpPr>
          <p:sp>
            <p:nvSpPr>
              <p:cNvPr id="33" name="Freeform: Shape 217">
                <a:extLst>
                  <a:ext uri="{FF2B5EF4-FFF2-40B4-BE49-F238E27FC236}">
                    <a16:creationId xmlns:a16="http://schemas.microsoft.com/office/drawing/2014/main" id="{742C161B-9F29-44AA-8164-78A3D4435185}"/>
                  </a:ext>
                </a:extLst>
              </p:cNvPr>
              <p:cNvSpPr>
                <a:spLocks/>
              </p:cNvSpPr>
              <p:nvPr/>
            </p:nvSpPr>
            <p:spPr bwMode="auto">
              <a:xfrm flipH="1">
                <a:off x="3389446" y="666224"/>
                <a:ext cx="634467" cy="371341"/>
              </a:xfrm>
              <a:custGeom>
                <a:avLst/>
                <a:gdLst>
                  <a:gd name="connsiteX0" fmla="*/ 1028131 w 1125538"/>
                  <a:gd name="connsiteY0" fmla="*/ 0 h 658755"/>
                  <a:gd name="connsiteX1" fmla="*/ 1019811 w 1125538"/>
                  <a:gd name="connsiteY1" fmla="*/ 82659 h 658755"/>
                  <a:gd name="connsiteX2" fmla="*/ 593176 w 1125538"/>
                  <a:gd name="connsiteY2" fmla="*/ 430077 h 658755"/>
                  <a:gd name="connsiteX3" fmla="*/ 103212 w 1125538"/>
                  <a:gd name="connsiteY3" fmla="*/ 430077 h 658755"/>
                  <a:gd name="connsiteX4" fmla="*/ 22572 w 1125538"/>
                  <a:gd name="connsiteY4" fmla="*/ 463778 h 658755"/>
                  <a:gd name="connsiteX5" fmla="*/ 8873 w 1125538"/>
                  <a:gd name="connsiteY5" fmla="*/ 484017 h 658755"/>
                  <a:gd name="connsiteX6" fmla="*/ 8872 w 1125538"/>
                  <a:gd name="connsiteY6" fmla="*/ 484017 h 658755"/>
                  <a:gd name="connsiteX7" fmla="*/ 0 w 1125538"/>
                  <a:gd name="connsiteY7" fmla="*/ 497125 h 658755"/>
                  <a:gd name="connsiteX8" fmla="*/ 0 w 1125538"/>
                  <a:gd name="connsiteY8" fmla="*/ 510470 h 658755"/>
                  <a:gd name="connsiteX9" fmla="*/ 0 w 1125538"/>
                  <a:gd name="connsiteY9" fmla="*/ 544366 h 658755"/>
                  <a:gd name="connsiteX10" fmla="*/ 114185 w 1125538"/>
                  <a:gd name="connsiteY10" fmla="*/ 658755 h 658755"/>
                  <a:gd name="connsiteX11" fmla="*/ 690547 w 1125538"/>
                  <a:gd name="connsiteY11" fmla="*/ 658755 h 658755"/>
                  <a:gd name="connsiteX12" fmla="*/ 998779 w 1125538"/>
                  <a:gd name="connsiteY12" fmla="*/ 531769 h 658755"/>
                  <a:gd name="connsiteX13" fmla="*/ 1023387 w 1125538"/>
                  <a:gd name="connsiteY13" fmla="*/ 501834 h 658755"/>
                  <a:gd name="connsiteX14" fmla="*/ 1023388 w 1125538"/>
                  <a:gd name="connsiteY14" fmla="*/ 501834 h 658755"/>
                  <a:gd name="connsiteX15" fmla="*/ 1051703 w 1125538"/>
                  <a:gd name="connsiteY15" fmla="*/ 467389 h 658755"/>
                  <a:gd name="connsiteX16" fmla="*/ 1125538 w 1125538"/>
                  <a:gd name="connsiteY16" fmla="*/ 222987 h 658755"/>
                  <a:gd name="connsiteX17" fmla="*/ 1082937 w 1125538"/>
                  <a:gd name="connsiteY17" fmla="*/ 34497 h 658755"/>
                  <a:gd name="connsiteX18" fmla="*/ 1066452 w 1125538"/>
                  <a:gd name="connsiteY18" fmla="*/ 5619 h 658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25538" h="658755">
                    <a:moveTo>
                      <a:pt x="1028131" y="0"/>
                    </a:moveTo>
                    <a:lnTo>
                      <a:pt x="1019811" y="82659"/>
                    </a:lnTo>
                    <a:cubicBezTo>
                      <a:pt x="979023" y="282040"/>
                      <a:pt x="802772" y="430077"/>
                      <a:pt x="593176" y="430077"/>
                    </a:cubicBezTo>
                    <a:cubicBezTo>
                      <a:pt x="593176" y="430077"/>
                      <a:pt x="593176" y="430077"/>
                      <a:pt x="103212" y="430077"/>
                    </a:cubicBezTo>
                    <a:cubicBezTo>
                      <a:pt x="71909" y="430077"/>
                      <a:pt x="43327" y="443013"/>
                      <a:pt x="22572" y="463778"/>
                    </a:cubicBezTo>
                    <a:lnTo>
                      <a:pt x="8873" y="484017"/>
                    </a:lnTo>
                    <a:lnTo>
                      <a:pt x="8872" y="484017"/>
                    </a:lnTo>
                    <a:lnTo>
                      <a:pt x="0" y="497125"/>
                    </a:lnTo>
                    <a:lnTo>
                      <a:pt x="0" y="510470"/>
                    </a:lnTo>
                    <a:cubicBezTo>
                      <a:pt x="0" y="544366"/>
                      <a:pt x="0" y="544366"/>
                      <a:pt x="0" y="544366"/>
                    </a:cubicBezTo>
                    <a:cubicBezTo>
                      <a:pt x="0" y="609731"/>
                      <a:pt x="51655" y="658755"/>
                      <a:pt x="114185" y="658755"/>
                    </a:cubicBezTo>
                    <a:cubicBezTo>
                      <a:pt x="690547" y="658755"/>
                      <a:pt x="690547" y="658755"/>
                      <a:pt x="690547" y="658755"/>
                    </a:cubicBezTo>
                    <a:cubicBezTo>
                      <a:pt x="811529" y="658755"/>
                      <a:pt x="920277" y="610412"/>
                      <a:pt x="998779" y="531769"/>
                    </a:cubicBezTo>
                    <a:lnTo>
                      <a:pt x="1023387" y="501834"/>
                    </a:lnTo>
                    <a:lnTo>
                      <a:pt x="1023388" y="501834"/>
                    </a:lnTo>
                    <a:lnTo>
                      <a:pt x="1051703" y="467389"/>
                    </a:lnTo>
                    <a:cubicBezTo>
                      <a:pt x="1098394" y="397891"/>
                      <a:pt x="1125538" y="313886"/>
                      <a:pt x="1125538" y="222987"/>
                    </a:cubicBezTo>
                    <a:cubicBezTo>
                      <a:pt x="1125538" y="155579"/>
                      <a:pt x="1110270" y="91618"/>
                      <a:pt x="1082937" y="34497"/>
                    </a:cubicBezTo>
                    <a:lnTo>
                      <a:pt x="1066452" y="5619"/>
                    </a:lnTo>
                    <a:close/>
                  </a:path>
                </a:pathLst>
              </a:custGeom>
              <a:solidFill>
                <a:srgbClr val="FF0000"/>
              </a:solidFill>
              <a:ln>
                <a:noFill/>
              </a:ln>
            </p:spPr>
            <p:txBody>
              <a:bodyPr vert="horz" wrap="square" lIns="91440" tIns="45720" rIns="91440" bIns="45720" numCol="1" anchor="t" anchorCtr="0" compatLnSpc="1">
                <a:prstTxWarp prst="textNoShape">
                  <a:avLst/>
                </a:prstTxWarp>
                <a:noAutofit/>
              </a:bodyPr>
              <a:lstStyle/>
              <a:p>
                <a:endParaRPr lang="en-IN" dirty="0"/>
              </a:p>
            </p:txBody>
          </p:sp>
          <p:sp>
            <p:nvSpPr>
              <p:cNvPr id="34" name="Freeform: Shape 218">
                <a:extLst>
                  <a:ext uri="{FF2B5EF4-FFF2-40B4-BE49-F238E27FC236}">
                    <a16:creationId xmlns:a16="http://schemas.microsoft.com/office/drawing/2014/main" id="{0341A7B6-D19F-49E9-9955-526135133ACB}"/>
                  </a:ext>
                </a:extLst>
              </p:cNvPr>
              <p:cNvSpPr>
                <a:spLocks/>
              </p:cNvSpPr>
              <p:nvPr/>
            </p:nvSpPr>
            <p:spPr bwMode="auto">
              <a:xfrm flipH="1">
                <a:off x="3341388" y="548198"/>
                <a:ext cx="989405" cy="404421"/>
              </a:xfrm>
              <a:custGeom>
                <a:avLst/>
                <a:gdLst>
                  <a:gd name="connsiteX0" fmla="*/ 1035115 w 1486366"/>
                  <a:gd name="connsiteY0" fmla="*/ 0 h 513081"/>
                  <a:gd name="connsiteX1" fmla="*/ 0 w 1486366"/>
                  <a:gd name="connsiteY1" fmla="*/ 279632 h 513081"/>
                  <a:gd name="connsiteX2" fmla="*/ 456372 w 1486366"/>
                  <a:gd name="connsiteY2" fmla="*/ 511507 h 513081"/>
                  <a:gd name="connsiteX3" fmla="*/ 467107 w 1486366"/>
                  <a:gd name="connsiteY3" fmla="*/ 513081 h 513081"/>
                  <a:gd name="connsiteX4" fmla="*/ 480807 w 1486366"/>
                  <a:gd name="connsiteY4" fmla="*/ 492841 h 513081"/>
                  <a:gd name="connsiteX5" fmla="*/ 561447 w 1486366"/>
                  <a:gd name="connsiteY5" fmla="*/ 459140 h 513081"/>
                  <a:gd name="connsiteX6" fmla="*/ 1051411 w 1486366"/>
                  <a:gd name="connsiteY6" fmla="*/ 459140 h 513081"/>
                  <a:gd name="connsiteX7" fmla="*/ 1478046 w 1486366"/>
                  <a:gd name="connsiteY7" fmla="*/ 111722 h 513081"/>
                  <a:gd name="connsiteX8" fmla="*/ 1486366 w 1486366"/>
                  <a:gd name="connsiteY8" fmla="*/ 29063 h 513081"/>
                  <a:gd name="connsiteX9" fmla="*/ 1438028 w 1486366"/>
                  <a:gd name="connsiteY9" fmla="*/ 21975 h 513081"/>
                  <a:gd name="connsiteX10" fmla="*/ 1035115 w 1486366"/>
                  <a:gd name="connsiteY10" fmla="*/ 0 h 513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6366" h="513081">
                    <a:moveTo>
                      <a:pt x="1035115" y="0"/>
                    </a:moveTo>
                    <a:cubicBezTo>
                      <a:pt x="463437" y="0"/>
                      <a:pt x="0" y="125196"/>
                      <a:pt x="0" y="279632"/>
                    </a:cubicBezTo>
                    <a:cubicBezTo>
                      <a:pt x="0" y="376155"/>
                      <a:pt x="181030" y="461255"/>
                      <a:pt x="456372" y="511507"/>
                    </a:cubicBezTo>
                    <a:lnTo>
                      <a:pt x="467107" y="513081"/>
                    </a:lnTo>
                    <a:lnTo>
                      <a:pt x="480807" y="492841"/>
                    </a:lnTo>
                    <a:cubicBezTo>
                      <a:pt x="501562" y="472076"/>
                      <a:pt x="530144" y="459140"/>
                      <a:pt x="561447" y="459140"/>
                    </a:cubicBezTo>
                    <a:cubicBezTo>
                      <a:pt x="1051411" y="459140"/>
                      <a:pt x="1051411" y="459140"/>
                      <a:pt x="1051411" y="459140"/>
                    </a:cubicBezTo>
                    <a:cubicBezTo>
                      <a:pt x="1261007" y="459140"/>
                      <a:pt x="1437258" y="311103"/>
                      <a:pt x="1478046" y="111722"/>
                    </a:cubicBezTo>
                    <a:lnTo>
                      <a:pt x="1486366" y="29063"/>
                    </a:lnTo>
                    <a:lnTo>
                      <a:pt x="1438028" y="21975"/>
                    </a:lnTo>
                    <a:cubicBezTo>
                      <a:pt x="1314189" y="7825"/>
                      <a:pt x="1178035" y="0"/>
                      <a:pt x="1035115" y="0"/>
                    </a:cubicBezTo>
                    <a:close/>
                  </a:path>
                </a:pathLst>
              </a:custGeom>
              <a:solidFill>
                <a:srgbClr val="F2F2F2"/>
              </a:solidFill>
              <a:ln>
                <a:noFill/>
              </a:ln>
            </p:spPr>
            <p:txBody>
              <a:bodyPr vert="horz" wrap="square" lIns="91440" tIns="45720" rIns="91440" bIns="45720" numCol="1" anchor="t" anchorCtr="0" compatLnSpc="1">
                <a:prstTxWarp prst="textNoShape">
                  <a:avLst/>
                </a:prstTxWarp>
                <a:noAutofit/>
              </a:bodyPr>
              <a:lstStyle/>
              <a:p>
                <a:endParaRPr lang="en-IN" dirty="0"/>
              </a:p>
            </p:txBody>
          </p:sp>
          <p:sp>
            <p:nvSpPr>
              <p:cNvPr id="35" name="Rectangle 207">
                <a:extLst>
                  <a:ext uri="{FF2B5EF4-FFF2-40B4-BE49-F238E27FC236}">
                    <a16:creationId xmlns:a16="http://schemas.microsoft.com/office/drawing/2014/main" id="{EB9AD1C4-AED8-4379-909A-F65AF24EAB50}"/>
                  </a:ext>
                </a:extLst>
              </p:cNvPr>
              <p:cNvSpPr/>
              <p:nvPr/>
            </p:nvSpPr>
            <p:spPr>
              <a:xfrm>
                <a:off x="3418244" y="619597"/>
                <a:ext cx="612668" cy="307777"/>
              </a:xfrm>
              <a:prstGeom prst="rect">
                <a:avLst/>
              </a:prstGeom>
            </p:spPr>
            <p:txBody>
              <a:bodyPr wrap="none" anchor="ctr">
                <a:spAutoFit/>
              </a:bodyPr>
              <a:lstStyle/>
              <a:p>
                <a:pPr algn="ctr"/>
                <a:r>
                  <a:rPr lang="en-IN" sz="1400" dirty="0">
                    <a:solidFill>
                      <a:schemeClr val="accent2">
                        <a:lumMod val="60000"/>
                        <a:lumOff val="40000"/>
                      </a:schemeClr>
                    </a:solidFill>
                    <a:latin typeface="Bebas Neue Bold" panose="020B0606020202050201" pitchFamily="34" charset="0"/>
                  </a:rPr>
                  <a:t>+28.1%</a:t>
                </a:r>
              </a:p>
            </p:txBody>
          </p:sp>
          <p:sp>
            <p:nvSpPr>
              <p:cNvPr id="36" name="Isosceles Triangle 67">
                <a:extLst>
                  <a:ext uri="{FF2B5EF4-FFF2-40B4-BE49-F238E27FC236}">
                    <a16:creationId xmlns:a16="http://schemas.microsoft.com/office/drawing/2014/main" id="{10564585-A1E5-49AD-B6B5-E04FEA032AFB}"/>
                  </a:ext>
                </a:extLst>
              </p:cNvPr>
              <p:cNvSpPr/>
              <p:nvPr/>
            </p:nvSpPr>
            <p:spPr>
              <a:xfrm rot="10800000" flipH="1" flipV="1">
                <a:off x="3976270" y="737368"/>
                <a:ext cx="82800" cy="79200"/>
              </a:xfrm>
              <a:prstGeom prst="triangl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solidFill>
                    <a:srgbClr val="C00000"/>
                  </a:solidFill>
                </a:endParaRPr>
              </a:p>
            </p:txBody>
          </p:sp>
        </p:grpSp>
      </p:grpSp>
      <p:pic>
        <p:nvPicPr>
          <p:cNvPr id="89" name="Picture 134">
            <a:extLst>
              <a:ext uri="{FF2B5EF4-FFF2-40B4-BE49-F238E27FC236}">
                <a16:creationId xmlns:a16="http://schemas.microsoft.com/office/drawing/2014/main" id="{3E2DE21B-6415-4539-911D-61F95B475FAE}"/>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029682" y="7247387"/>
            <a:ext cx="794029" cy="767690"/>
          </a:xfrm>
          <a:prstGeom prst="rect">
            <a:avLst/>
          </a:prstGeom>
        </p:spPr>
      </p:pic>
      <p:sp>
        <p:nvSpPr>
          <p:cNvPr id="55" name="Rectangle 71">
            <a:extLst>
              <a:ext uri="{FF2B5EF4-FFF2-40B4-BE49-F238E27FC236}">
                <a16:creationId xmlns:a16="http://schemas.microsoft.com/office/drawing/2014/main" id="{C0A506C9-D611-4A55-A61B-8A1DDAEEEB0A}"/>
              </a:ext>
            </a:extLst>
          </p:cNvPr>
          <p:cNvSpPr/>
          <p:nvPr/>
        </p:nvSpPr>
        <p:spPr>
          <a:xfrm>
            <a:off x="3686586" y="7271232"/>
            <a:ext cx="2160000" cy="72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108000" tIns="126000" rIns="108000" bIns="72000" rtlCol="0" anchor="ctr" anchorCtr="0"/>
          <a:lstStyle/>
          <a:p>
            <a:pPr marL="0" marR="0" lvl="0" indent="0" algn="r" defTabSz="718444" rtl="0" eaLnBrk="1" fontAlgn="auto" latinLnBrk="0" hangingPunct="1">
              <a:lnSpc>
                <a:spcPct val="80000"/>
              </a:lnSpc>
              <a:spcBef>
                <a:spcPts val="0"/>
              </a:spcBef>
              <a:spcAft>
                <a:spcPts val="0"/>
              </a:spcAft>
              <a:buClrTx/>
              <a:buSzTx/>
              <a:buFontTx/>
              <a:buNone/>
              <a:tabLst/>
              <a:defRPr/>
            </a:pPr>
            <a:r>
              <a:rPr kumimoji="0" lang="en-ZA" sz="1400" b="1" i="0" u="none" strike="noStrike" kern="1200" cap="none" spc="0" normalizeH="0" baseline="0" noProof="0" dirty="0">
                <a:ln>
                  <a:noFill/>
                </a:ln>
                <a:solidFill>
                  <a:srgbClr val="606060"/>
                </a:solidFill>
                <a:effectLst/>
                <a:highlight>
                  <a:srgbClr val="FFFFFF"/>
                </a:highlight>
                <a:uLnTx/>
                <a:uFillTx/>
                <a:latin typeface="Trebuchet MS" panose="020B0603020202020204" pitchFamily="34" charset="0"/>
              </a:rPr>
              <a:t>BUSINESS</a:t>
            </a:r>
            <a:br>
              <a:rPr kumimoji="0" lang="en-ZA" sz="1400" b="1" i="0" u="none" strike="noStrike" kern="1200" cap="none" spc="0" normalizeH="0" baseline="0" noProof="0" dirty="0">
                <a:ln>
                  <a:noFill/>
                </a:ln>
                <a:solidFill>
                  <a:srgbClr val="606060"/>
                </a:solidFill>
                <a:effectLst/>
                <a:highlight>
                  <a:srgbClr val="FFFFFF"/>
                </a:highlight>
                <a:uLnTx/>
                <a:uFillTx/>
                <a:latin typeface="Trebuchet MS" panose="020B0603020202020204" pitchFamily="34" charset="0"/>
              </a:rPr>
            </a:br>
            <a:r>
              <a:rPr lang="en-ZA" sz="1400" b="1" dirty="0">
                <a:solidFill>
                  <a:srgbClr val="C00000"/>
                </a:solidFill>
                <a:highlight>
                  <a:srgbClr val="FFFFFF"/>
                </a:highlight>
                <a:latin typeface="Trebuchet MS" panose="020B0603020202020204" pitchFamily="34" charset="0"/>
              </a:rPr>
              <a:t>3.9m</a:t>
            </a:r>
            <a:r>
              <a:rPr kumimoji="0" lang="en-ZA" sz="1400" b="1" i="0" u="none" strike="noStrike" kern="1200" cap="none" spc="0" normalizeH="0" baseline="0" noProof="0" dirty="0">
                <a:ln>
                  <a:noFill/>
                </a:ln>
                <a:solidFill>
                  <a:srgbClr val="606060"/>
                </a:solidFill>
                <a:effectLst/>
                <a:highlight>
                  <a:srgbClr val="FFFFFF"/>
                </a:highlight>
                <a:uLnTx/>
                <a:uFillTx/>
                <a:latin typeface="Trebuchet MS" panose="020B0603020202020204" pitchFamily="34" charset="0"/>
              </a:rPr>
              <a:t> 8.7%</a:t>
            </a:r>
            <a:br>
              <a:rPr kumimoji="0" lang="en-ZA" sz="1400" b="1" i="0" u="none" strike="noStrike" kern="1200" cap="none" spc="0" normalizeH="0" baseline="0" noProof="0" dirty="0">
                <a:ln>
                  <a:noFill/>
                </a:ln>
                <a:solidFill>
                  <a:srgbClr val="606060"/>
                </a:solidFill>
                <a:effectLst/>
                <a:highlight>
                  <a:srgbClr val="FFFFFF"/>
                </a:highlight>
                <a:uLnTx/>
                <a:uFillTx/>
                <a:latin typeface="Trebuchet MS" panose="020B0603020202020204" pitchFamily="34" charset="0"/>
              </a:rPr>
            </a:br>
            <a:r>
              <a:rPr kumimoji="0" lang="en-ZA" sz="1400" b="1" u="none" strike="noStrike" kern="1200" cap="none" spc="0" normalizeH="0" baseline="0" noProof="0" dirty="0">
                <a:ln>
                  <a:noFill/>
                </a:ln>
                <a:solidFill>
                  <a:srgbClr val="00B050"/>
                </a:solidFill>
                <a:effectLst/>
                <a:highlight>
                  <a:srgbClr val="FFFFFF"/>
                </a:highlight>
                <a:uLnTx/>
                <a:uFillTx/>
                <a:latin typeface="Trebuchet MS" panose="020B0603020202020204" pitchFamily="34" charset="0"/>
              </a:rPr>
              <a:t>+4.0%</a:t>
            </a:r>
          </a:p>
        </p:txBody>
      </p:sp>
      <p:pic>
        <p:nvPicPr>
          <p:cNvPr id="91" name="Picture 135">
            <a:extLst>
              <a:ext uri="{FF2B5EF4-FFF2-40B4-BE49-F238E27FC236}">
                <a16:creationId xmlns:a16="http://schemas.microsoft.com/office/drawing/2014/main" id="{F0342672-D638-4F05-99CA-7CA1DA38147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029682" y="7966599"/>
            <a:ext cx="794029" cy="767690"/>
          </a:xfrm>
          <a:prstGeom prst="rect">
            <a:avLst/>
          </a:prstGeom>
        </p:spPr>
      </p:pic>
      <p:sp>
        <p:nvSpPr>
          <p:cNvPr id="60" name="Rectangle 72">
            <a:extLst>
              <a:ext uri="{FF2B5EF4-FFF2-40B4-BE49-F238E27FC236}">
                <a16:creationId xmlns:a16="http://schemas.microsoft.com/office/drawing/2014/main" id="{5E206B79-5E0A-4DA9-9486-F02030B3E8F4}"/>
              </a:ext>
            </a:extLst>
          </p:cNvPr>
          <p:cNvSpPr/>
          <p:nvPr/>
        </p:nvSpPr>
        <p:spPr>
          <a:xfrm>
            <a:off x="3699030" y="7990444"/>
            <a:ext cx="2160000" cy="72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108000" tIns="126000" rIns="108000" bIns="72000" rtlCol="0" anchor="ctr" anchorCtr="0"/>
          <a:lstStyle/>
          <a:p>
            <a:pPr marL="0" marR="0" lvl="0" indent="0" algn="r" defTabSz="718444" rtl="0" eaLnBrk="1" fontAlgn="auto" latinLnBrk="0" hangingPunct="1">
              <a:lnSpc>
                <a:spcPct val="80000"/>
              </a:lnSpc>
              <a:spcBef>
                <a:spcPts val="0"/>
              </a:spcBef>
              <a:spcAft>
                <a:spcPts val="0"/>
              </a:spcAft>
              <a:buClrTx/>
              <a:buSzTx/>
              <a:buFontTx/>
              <a:buNone/>
              <a:tabLst/>
              <a:defRPr/>
            </a:pPr>
            <a:r>
              <a:rPr kumimoji="0" lang="en-ZA" sz="1400" b="1" i="0" u="none" strike="noStrike" kern="1200" cap="none" spc="0" normalizeH="0" baseline="0" noProof="0" dirty="0">
                <a:ln>
                  <a:noFill/>
                </a:ln>
                <a:solidFill>
                  <a:srgbClr val="606060"/>
                </a:solidFill>
                <a:effectLst/>
                <a:highlight>
                  <a:srgbClr val="FFFFFF"/>
                </a:highlight>
                <a:uLnTx/>
                <a:uFillTx/>
                <a:latin typeface="Trebuchet MS" panose="020B0603020202020204" pitchFamily="34" charset="0"/>
              </a:rPr>
              <a:t>HOLIDAY</a:t>
            </a:r>
            <a:br>
              <a:rPr kumimoji="0" lang="en-ZA" sz="1400" b="1" i="0" u="none" strike="noStrike" kern="1200" cap="none" spc="0" normalizeH="0" baseline="0" noProof="0" dirty="0">
                <a:ln>
                  <a:noFill/>
                </a:ln>
                <a:solidFill>
                  <a:srgbClr val="606060"/>
                </a:solidFill>
                <a:effectLst/>
                <a:highlight>
                  <a:srgbClr val="FFFFFF"/>
                </a:highlight>
                <a:uLnTx/>
                <a:uFillTx/>
                <a:latin typeface="Trebuchet MS" panose="020B0603020202020204" pitchFamily="34" charset="0"/>
              </a:rPr>
            </a:br>
            <a:r>
              <a:rPr kumimoji="0" lang="en-ZA" sz="1400" b="1" i="0" u="none" strike="noStrike" kern="1200" cap="none" spc="0" normalizeH="0" baseline="0" noProof="0" dirty="0">
                <a:ln>
                  <a:noFill/>
                </a:ln>
                <a:solidFill>
                  <a:srgbClr val="C00000"/>
                </a:solidFill>
                <a:effectLst/>
                <a:highlight>
                  <a:srgbClr val="FFFFFF"/>
                </a:highlight>
                <a:uLnTx/>
                <a:uFillTx/>
                <a:latin typeface="Trebuchet MS" panose="020B0603020202020204" pitchFamily="34" charset="0"/>
              </a:rPr>
              <a:t>10.4m</a:t>
            </a:r>
            <a:r>
              <a:rPr kumimoji="0" lang="en-ZA" sz="1400" b="1" i="0" u="none" strike="noStrike" kern="1200" cap="none" spc="0" normalizeH="0" baseline="0" noProof="0" dirty="0">
                <a:ln>
                  <a:noFill/>
                </a:ln>
                <a:solidFill>
                  <a:srgbClr val="606060"/>
                </a:solidFill>
                <a:effectLst/>
                <a:highlight>
                  <a:srgbClr val="FFFFFF"/>
                </a:highlight>
                <a:uLnTx/>
                <a:uFillTx/>
                <a:latin typeface="Trebuchet MS" panose="020B0603020202020204" pitchFamily="34" charset="0"/>
              </a:rPr>
              <a:t> 23.3%</a:t>
            </a:r>
            <a:br>
              <a:rPr kumimoji="0" lang="en-ZA" sz="1400" b="1" i="0" u="none" strike="noStrike" kern="1200" cap="none" spc="0" normalizeH="0" baseline="0" noProof="0" dirty="0">
                <a:ln>
                  <a:noFill/>
                </a:ln>
                <a:solidFill>
                  <a:srgbClr val="606060"/>
                </a:solidFill>
                <a:effectLst/>
                <a:highlight>
                  <a:srgbClr val="FFFFFF"/>
                </a:highlight>
                <a:uLnTx/>
                <a:uFillTx/>
                <a:latin typeface="Trebuchet MS" panose="020B0603020202020204" pitchFamily="34" charset="0"/>
              </a:rPr>
            </a:br>
            <a:r>
              <a:rPr kumimoji="0" lang="en-ZA" sz="1400" b="1" i="0" u="none" strike="noStrike" kern="1200" cap="none" spc="0" normalizeH="0" baseline="0" noProof="0" dirty="0">
                <a:ln>
                  <a:noFill/>
                </a:ln>
                <a:solidFill>
                  <a:srgbClr val="00B050"/>
                </a:solidFill>
                <a:effectLst/>
                <a:highlight>
                  <a:srgbClr val="FFFFFF"/>
                </a:highlight>
                <a:uLnTx/>
                <a:uFillTx/>
                <a:latin typeface="Trebuchet MS" panose="020B0603020202020204" pitchFamily="34" charset="0"/>
              </a:rPr>
              <a:t>+100.</a:t>
            </a:r>
            <a:r>
              <a:rPr lang="en-ZA" sz="1400" b="1" i="0" dirty="0">
                <a:solidFill>
                  <a:srgbClr val="00B050"/>
                </a:solidFill>
                <a:highlight>
                  <a:srgbClr val="FFFFFF"/>
                </a:highlight>
                <a:latin typeface="Trebuchet MS" panose="020B0603020202020204" pitchFamily="34" charset="0"/>
              </a:rPr>
              <a:t>2</a:t>
            </a:r>
            <a:r>
              <a:rPr kumimoji="0" lang="en-ZA" sz="1400" b="1" u="none" strike="noStrike" kern="1200" cap="none" spc="0" normalizeH="0" baseline="0" noProof="0" dirty="0">
                <a:ln>
                  <a:noFill/>
                </a:ln>
                <a:solidFill>
                  <a:srgbClr val="00B050"/>
                </a:solidFill>
                <a:effectLst/>
                <a:highlight>
                  <a:srgbClr val="FFFFFF"/>
                </a:highlight>
                <a:uLnTx/>
                <a:uFillTx/>
                <a:latin typeface="Trebuchet MS" panose="020B0603020202020204" pitchFamily="34" charset="0"/>
              </a:rPr>
              <a:t>%</a:t>
            </a:r>
          </a:p>
        </p:txBody>
      </p:sp>
      <p:pic>
        <p:nvPicPr>
          <p:cNvPr id="82" name="Picture 136">
            <a:extLst>
              <a:ext uri="{FF2B5EF4-FFF2-40B4-BE49-F238E27FC236}">
                <a16:creationId xmlns:a16="http://schemas.microsoft.com/office/drawing/2014/main" id="{66A8BD82-22F7-4A35-B2D0-504D0743BDC2}"/>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029682" y="8685810"/>
            <a:ext cx="794029" cy="767690"/>
          </a:xfrm>
          <a:prstGeom prst="rect">
            <a:avLst/>
          </a:prstGeom>
          <a:ln>
            <a:noFill/>
          </a:ln>
        </p:spPr>
      </p:pic>
      <p:sp>
        <p:nvSpPr>
          <p:cNvPr id="65" name="Rectangle 73">
            <a:extLst>
              <a:ext uri="{FF2B5EF4-FFF2-40B4-BE49-F238E27FC236}">
                <a16:creationId xmlns:a16="http://schemas.microsoft.com/office/drawing/2014/main" id="{6A196AAE-18E6-495F-A8A3-E6F4C1B97BD2}"/>
              </a:ext>
            </a:extLst>
          </p:cNvPr>
          <p:cNvSpPr/>
          <p:nvPr/>
        </p:nvSpPr>
        <p:spPr>
          <a:xfrm>
            <a:off x="3699030" y="8709655"/>
            <a:ext cx="2160000" cy="72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108000" tIns="126000" rIns="108000" bIns="72000" rtlCol="0" anchor="ctr" anchorCtr="0"/>
          <a:lstStyle/>
          <a:p>
            <a:pPr marL="0" marR="0" lvl="0" indent="0" algn="r" defTabSz="718444" rtl="0" eaLnBrk="1" fontAlgn="auto" latinLnBrk="0" hangingPunct="1">
              <a:lnSpc>
                <a:spcPct val="80000"/>
              </a:lnSpc>
              <a:spcBef>
                <a:spcPts val="0"/>
              </a:spcBef>
              <a:spcAft>
                <a:spcPts val="0"/>
              </a:spcAft>
              <a:buClrTx/>
              <a:buSzTx/>
              <a:buFontTx/>
              <a:buNone/>
              <a:tabLst/>
              <a:defRPr/>
            </a:pPr>
            <a:r>
              <a:rPr kumimoji="0" lang="en-ZA" sz="1400" b="1" i="0" u="none" strike="noStrike" kern="1200" cap="none" spc="0" normalizeH="0" baseline="0" noProof="0" dirty="0">
                <a:ln>
                  <a:noFill/>
                </a:ln>
                <a:solidFill>
                  <a:srgbClr val="606060"/>
                </a:solidFill>
                <a:effectLst/>
                <a:highlight>
                  <a:srgbClr val="FFFFFF"/>
                </a:highlight>
                <a:uLnTx/>
                <a:uFillTx/>
                <a:latin typeface="Trebuchet MS" panose="020B0603020202020204" pitchFamily="34" charset="0"/>
              </a:rPr>
              <a:t>RELIGIOUS</a:t>
            </a:r>
            <a:br>
              <a:rPr kumimoji="0" lang="en-ZA" sz="1400" b="1" i="0" u="none" strike="noStrike" kern="1200" cap="none" spc="0" normalizeH="0" baseline="0" noProof="0" dirty="0">
                <a:ln>
                  <a:noFill/>
                </a:ln>
                <a:solidFill>
                  <a:srgbClr val="606060"/>
                </a:solidFill>
                <a:effectLst/>
                <a:highlight>
                  <a:srgbClr val="FFFFFF"/>
                </a:highlight>
                <a:uLnTx/>
                <a:uFillTx/>
                <a:latin typeface="Trebuchet MS" panose="020B0603020202020204" pitchFamily="34" charset="0"/>
              </a:rPr>
            </a:br>
            <a:r>
              <a:rPr kumimoji="0" lang="en-ZA" sz="1400" b="1" i="0" u="none" strike="noStrike" kern="1200" cap="none" spc="0" normalizeH="0" baseline="0" noProof="0" dirty="0">
                <a:ln>
                  <a:noFill/>
                </a:ln>
                <a:solidFill>
                  <a:srgbClr val="C00000"/>
                </a:solidFill>
                <a:effectLst/>
                <a:highlight>
                  <a:srgbClr val="FFFFFF"/>
                </a:highlight>
                <a:uLnTx/>
                <a:uFillTx/>
                <a:latin typeface="Trebuchet MS" panose="020B0603020202020204" pitchFamily="34" charset="0"/>
              </a:rPr>
              <a:t>0.9m</a:t>
            </a:r>
            <a:r>
              <a:rPr kumimoji="0" lang="en-ZA" sz="1400" b="1" i="0" u="none" strike="noStrike" kern="1200" cap="none" spc="0" normalizeH="0" baseline="0" noProof="0" dirty="0">
                <a:ln>
                  <a:noFill/>
                </a:ln>
                <a:solidFill>
                  <a:srgbClr val="606060"/>
                </a:solidFill>
                <a:effectLst/>
                <a:highlight>
                  <a:srgbClr val="FFFFFF"/>
                </a:highlight>
                <a:uLnTx/>
                <a:uFillTx/>
                <a:latin typeface="Trebuchet MS" panose="020B0603020202020204" pitchFamily="34" charset="0"/>
              </a:rPr>
              <a:t> 2.0%</a:t>
            </a:r>
            <a:br>
              <a:rPr kumimoji="0" lang="en-ZA" sz="1400" b="1" i="0" u="none" strike="noStrike" kern="1200" cap="none" spc="0" normalizeH="0" baseline="0" noProof="0" dirty="0">
                <a:ln>
                  <a:noFill/>
                </a:ln>
                <a:solidFill>
                  <a:srgbClr val="606060"/>
                </a:solidFill>
                <a:effectLst/>
                <a:highlight>
                  <a:srgbClr val="FFFFFF"/>
                </a:highlight>
                <a:uLnTx/>
                <a:uFillTx/>
                <a:latin typeface="Trebuchet MS" panose="020B0603020202020204" pitchFamily="34" charset="0"/>
              </a:rPr>
            </a:br>
            <a:r>
              <a:rPr lang="en-ZA" sz="1400" b="1" dirty="0">
                <a:solidFill>
                  <a:srgbClr val="C00000"/>
                </a:solidFill>
                <a:highlight>
                  <a:srgbClr val="FFFFFF"/>
                </a:highlight>
                <a:latin typeface="Trebuchet MS" panose="020B0603020202020204" pitchFamily="34" charset="0"/>
              </a:rPr>
              <a:t>-9.2</a:t>
            </a:r>
            <a:r>
              <a:rPr kumimoji="0" lang="en-ZA" sz="1400" b="1" u="none" strike="noStrike" kern="1200" cap="none" spc="0" normalizeH="0" baseline="0" noProof="0" dirty="0">
                <a:ln>
                  <a:noFill/>
                </a:ln>
                <a:solidFill>
                  <a:srgbClr val="C00000"/>
                </a:solidFill>
                <a:effectLst/>
                <a:highlight>
                  <a:srgbClr val="FFFFFF"/>
                </a:highlight>
                <a:uLnTx/>
                <a:uFillTx/>
                <a:latin typeface="Trebuchet MS" panose="020B0603020202020204" pitchFamily="34" charset="0"/>
              </a:rPr>
              <a:t>%</a:t>
            </a:r>
          </a:p>
        </p:txBody>
      </p:sp>
      <p:grpSp>
        <p:nvGrpSpPr>
          <p:cNvPr id="5" name="קבוצה 4">
            <a:extLst>
              <a:ext uri="{FF2B5EF4-FFF2-40B4-BE49-F238E27FC236}">
                <a16:creationId xmlns:a16="http://schemas.microsoft.com/office/drawing/2014/main" id="{FF0210D7-97E7-4D59-9B88-25ADEA7BBF08}"/>
              </a:ext>
            </a:extLst>
          </p:cNvPr>
          <p:cNvGrpSpPr/>
          <p:nvPr/>
        </p:nvGrpSpPr>
        <p:grpSpPr>
          <a:xfrm>
            <a:off x="3029682" y="6528175"/>
            <a:ext cx="794029" cy="767690"/>
            <a:chOff x="7074405" y="6536899"/>
            <a:chExt cx="794029" cy="767690"/>
          </a:xfrm>
        </p:grpSpPr>
        <p:pic>
          <p:nvPicPr>
            <p:cNvPr id="94" name="Picture 148">
              <a:extLst>
                <a:ext uri="{FF2B5EF4-FFF2-40B4-BE49-F238E27FC236}">
                  <a16:creationId xmlns:a16="http://schemas.microsoft.com/office/drawing/2014/main" id="{3353597C-D9E7-4338-BC18-72D7A2D5BB82}"/>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7074405" y="6536899"/>
              <a:ext cx="794029" cy="767690"/>
            </a:xfrm>
            <a:prstGeom prst="rect">
              <a:avLst/>
            </a:prstGeom>
          </p:spPr>
        </p:pic>
        <p:sp>
          <p:nvSpPr>
            <p:cNvPr id="95" name="מלבן 94">
              <a:extLst>
                <a:ext uri="{FF2B5EF4-FFF2-40B4-BE49-F238E27FC236}">
                  <a16:creationId xmlns:a16="http://schemas.microsoft.com/office/drawing/2014/main" id="{5062A064-B29E-479E-9C27-3EE940EA1A71}"/>
                </a:ext>
              </a:extLst>
            </p:cNvPr>
            <p:cNvSpPr/>
            <p:nvPr/>
          </p:nvSpPr>
          <p:spPr>
            <a:xfrm>
              <a:off x="7283184" y="6751847"/>
              <a:ext cx="376470" cy="3544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he-IL" dirty="0">
                <a:highlight>
                  <a:srgbClr val="FFFF00"/>
                </a:highlight>
              </a:endParaRPr>
            </a:p>
          </p:txBody>
        </p:sp>
        <p:pic>
          <p:nvPicPr>
            <p:cNvPr id="96" name="Picture 3">
              <a:extLst>
                <a:ext uri="{FF2B5EF4-FFF2-40B4-BE49-F238E27FC236}">
                  <a16:creationId xmlns:a16="http://schemas.microsoft.com/office/drawing/2014/main" id="{83D671D9-808A-4992-B216-4E50F322A171}"/>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rcRect/>
            <a:stretch>
              <a:fillRect/>
            </a:stretch>
          </p:blipFill>
          <p:spPr>
            <a:xfrm>
              <a:off x="7328783" y="6697356"/>
              <a:ext cx="285272" cy="377844"/>
            </a:xfrm>
            <a:prstGeom prst="rect">
              <a:avLst/>
            </a:prstGeom>
          </p:spPr>
        </p:pic>
      </p:grpSp>
      <p:sp>
        <p:nvSpPr>
          <p:cNvPr id="71" name="Rectangle 74">
            <a:extLst>
              <a:ext uri="{FF2B5EF4-FFF2-40B4-BE49-F238E27FC236}">
                <a16:creationId xmlns:a16="http://schemas.microsoft.com/office/drawing/2014/main" id="{3B82295E-38D5-4281-BCC7-922B9065A14C}"/>
              </a:ext>
            </a:extLst>
          </p:cNvPr>
          <p:cNvSpPr/>
          <p:nvPr/>
        </p:nvSpPr>
        <p:spPr>
          <a:xfrm>
            <a:off x="3686586" y="6552020"/>
            <a:ext cx="2160000" cy="72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108000" tIns="126000" rIns="108000" bIns="72000" rtlCol="0" anchor="ctr" anchorCtr="0"/>
          <a:lstStyle/>
          <a:p>
            <a:pPr marL="0" marR="0" lvl="0" indent="0" algn="r" defTabSz="718444" rtl="0" eaLnBrk="1" fontAlgn="auto" latinLnBrk="0" hangingPunct="1">
              <a:lnSpc>
                <a:spcPct val="80000"/>
              </a:lnSpc>
              <a:spcBef>
                <a:spcPts val="0"/>
              </a:spcBef>
              <a:spcAft>
                <a:spcPts val="0"/>
              </a:spcAft>
              <a:buClrTx/>
              <a:buSzTx/>
              <a:buFontTx/>
              <a:buNone/>
              <a:tabLst/>
              <a:defRPr/>
            </a:pPr>
            <a:r>
              <a:rPr kumimoji="0" lang="en-ZA" sz="1400" b="1" i="0" u="none" strike="noStrike" kern="1200" cap="none" spc="0" normalizeH="0" baseline="0" noProof="0" dirty="0">
                <a:ln>
                  <a:noFill/>
                </a:ln>
                <a:solidFill>
                  <a:srgbClr val="606060"/>
                </a:solidFill>
                <a:effectLst/>
                <a:highlight>
                  <a:srgbClr val="FFFFFF"/>
                </a:highlight>
                <a:uLnTx/>
                <a:uFillTx/>
                <a:latin typeface="Trebuchet MS" panose="020B0603020202020204" pitchFamily="34" charset="0"/>
              </a:rPr>
              <a:t>PERSONAL SHOPPING</a:t>
            </a:r>
            <a:br>
              <a:rPr kumimoji="0" lang="en-ZA" sz="1400" b="1" i="0" u="none" strike="noStrike" kern="1200" cap="none" spc="0" normalizeH="0" baseline="0" noProof="0" dirty="0">
                <a:ln>
                  <a:noFill/>
                </a:ln>
                <a:solidFill>
                  <a:srgbClr val="606060"/>
                </a:solidFill>
                <a:effectLst/>
                <a:highlight>
                  <a:srgbClr val="FFFFFF"/>
                </a:highlight>
                <a:uLnTx/>
                <a:uFillTx/>
                <a:latin typeface="Trebuchet MS" panose="020B0603020202020204" pitchFamily="34" charset="0"/>
              </a:rPr>
            </a:br>
            <a:r>
              <a:rPr kumimoji="0" lang="en-ZA" sz="1400" b="1" i="0" u="none" strike="noStrike" kern="1200" cap="none" spc="0" normalizeH="0" baseline="0" noProof="0" dirty="0">
                <a:ln>
                  <a:noFill/>
                </a:ln>
                <a:solidFill>
                  <a:srgbClr val="C00000"/>
                </a:solidFill>
                <a:effectLst/>
                <a:highlight>
                  <a:srgbClr val="FFFFFF"/>
                </a:highlight>
                <a:uLnTx/>
                <a:uFillTx/>
                <a:latin typeface="Trebuchet MS" panose="020B0603020202020204" pitchFamily="34" charset="0"/>
              </a:rPr>
              <a:t>11.8m</a:t>
            </a:r>
            <a:r>
              <a:rPr kumimoji="0" lang="en-ZA" sz="1400" b="1" i="0" u="none" strike="noStrike" kern="1200" cap="none" spc="0" normalizeH="0" baseline="0" noProof="0" dirty="0">
                <a:ln>
                  <a:noFill/>
                </a:ln>
                <a:solidFill>
                  <a:srgbClr val="606060"/>
                </a:solidFill>
                <a:effectLst/>
                <a:highlight>
                  <a:srgbClr val="FFFFFF"/>
                </a:highlight>
                <a:uLnTx/>
                <a:uFillTx/>
                <a:latin typeface="Trebuchet MS" panose="020B0603020202020204" pitchFamily="34" charset="0"/>
              </a:rPr>
              <a:t> 26.5%</a:t>
            </a:r>
            <a:br>
              <a:rPr kumimoji="0" lang="en-ZA" sz="1400" b="1" i="0" u="none" strike="noStrike" kern="1200" cap="none" spc="0" normalizeH="0" baseline="0" noProof="0" dirty="0">
                <a:ln>
                  <a:noFill/>
                </a:ln>
                <a:solidFill>
                  <a:srgbClr val="FF0000"/>
                </a:solidFill>
                <a:effectLst/>
                <a:highlight>
                  <a:srgbClr val="FFFFFF"/>
                </a:highlight>
                <a:uLnTx/>
                <a:uFillTx/>
                <a:latin typeface="Trebuchet MS" panose="020B0603020202020204" pitchFamily="34" charset="0"/>
              </a:rPr>
            </a:br>
            <a:r>
              <a:rPr kumimoji="0" lang="en-ZA" sz="1400" b="1" i="0" u="none" strike="noStrike" kern="1200" cap="none" spc="0" normalizeH="0" baseline="0" noProof="0" dirty="0">
                <a:ln>
                  <a:noFill/>
                </a:ln>
                <a:solidFill>
                  <a:srgbClr val="00B050"/>
                </a:solidFill>
                <a:effectLst/>
                <a:highlight>
                  <a:srgbClr val="FFFFFF"/>
                </a:highlight>
                <a:uLnTx/>
                <a:uFillTx/>
                <a:latin typeface="Trebuchet MS" panose="020B0603020202020204" pitchFamily="34" charset="0"/>
              </a:rPr>
              <a:t>+9.8</a:t>
            </a:r>
            <a:r>
              <a:rPr kumimoji="0" lang="en-ZA" sz="1400" b="1" u="none" strike="noStrike" kern="1200" cap="none" spc="0" normalizeH="0" baseline="0" noProof="0" dirty="0">
                <a:ln>
                  <a:noFill/>
                </a:ln>
                <a:solidFill>
                  <a:srgbClr val="00B050"/>
                </a:solidFill>
                <a:effectLst/>
                <a:highlight>
                  <a:srgbClr val="FFFFFF"/>
                </a:highlight>
                <a:uLnTx/>
                <a:uFillTx/>
                <a:latin typeface="Trebuchet MS" panose="020B0603020202020204" pitchFamily="34" charset="0"/>
              </a:rPr>
              <a:t>%</a:t>
            </a:r>
          </a:p>
        </p:txBody>
      </p:sp>
      <p:sp>
        <p:nvSpPr>
          <p:cNvPr id="75" name="תיבת טקסט 74">
            <a:extLst>
              <a:ext uri="{FF2B5EF4-FFF2-40B4-BE49-F238E27FC236}">
                <a16:creationId xmlns:a16="http://schemas.microsoft.com/office/drawing/2014/main" id="{4BF7E1DA-CFA1-434D-A4FC-9FD48F4B5F8E}"/>
              </a:ext>
            </a:extLst>
          </p:cNvPr>
          <p:cNvSpPr txBox="1"/>
          <p:nvPr/>
        </p:nvSpPr>
        <p:spPr>
          <a:xfrm>
            <a:off x="728700" y="5988115"/>
            <a:ext cx="5400000" cy="692497"/>
          </a:xfrm>
          <a:prstGeom prst="rect">
            <a:avLst/>
          </a:prstGeom>
          <a:noFill/>
        </p:spPr>
        <p:txBody>
          <a:bodyPr wrap="square" rtlCol="1">
            <a:spAutoFit/>
          </a:bodyPr>
          <a:lstStyle>
            <a:defPPr>
              <a:defRPr lang="en-US"/>
            </a:defPPr>
            <a:lvl1pPr algn="ctr">
              <a:defRPr sz="1000" b="1">
                <a:solidFill>
                  <a:srgbClr val="404040"/>
                </a:solidFill>
                <a:latin typeface="Trebuchet MS" panose="020B0603020202020204" pitchFamily="34" charset="0"/>
              </a:defRPr>
            </a:lvl1pPr>
          </a:lstStyle>
          <a:p>
            <a:r>
              <a:rPr lang="en-US" dirty="0">
                <a:solidFill>
                  <a:schemeClr val="tx1">
                    <a:lumMod val="75000"/>
                    <a:lumOff val="25000"/>
                  </a:schemeClr>
                </a:solidFill>
                <a:highlight>
                  <a:srgbClr val="FFFFFF"/>
                </a:highlight>
              </a:rPr>
              <a:t>Domestic Day Trips by Purpose</a:t>
            </a:r>
          </a:p>
          <a:p>
            <a:r>
              <a:rPr lang="en-US" dirty="0">
                <a:solidFill>
                  <a:schemeClr val="tx1">
                    <a:lumMod val="75000"/>
                    <a:lumOff val="25000"/>
                  </a:schemeClr>
                </a:solidFill>
                <a:highlight>
                  <a:srgbClr val="FFFFFF"/>
                </a:highlight>
              </a:rPr>
              <a:t>(Actual Millions, Share &amp; </a:t>
            </a:r>
            <a:r>
              <a:rPr lang="en-US" i="1" dirty="0">
                <a:solidFill>
                  <a:schemeClr val="tx1">
                    <a:lumMod val="75000"/>
                    <a:lumOff val="25000"/>
                  </a:schemeClr>
                </a:solidFill>
                <a:highlight>
                  <a:srgbClr val="FFFFFF"/>
                </a:highlight>
              </a:rPr>
              <a:t>Growth YOY </a:t>
            </a:r>
            <a:r>
              <a:rPr lang="en-US" dirty="0">
                <a:solidFill>
                  <a:schemeClr val="tx1">
                    <a:lumMod val="75000"/>
                    <a:lumOff val="25000"/>
                  </a:schemeClr>
                </a:solidFill>
                <a:highlight>
                  <a:srgbClr val="FFFFFF"/>
                </a:highlight>
              </a:rPr>
              <a:t>or Growth Q1 2023 vs. Q1 2019)</a:t>
            </a:r>
          </a:p>
          <a:p>
            <a:endParaRPr lang="en-US" sz="600" dirty="0">
              <a:solidFill>
                <a:schemeClr val="tx1">
                  <a:lumMod val="75000"/>
                  <a:lumOff val="25000"/>
                </a:schemeClr>
              </a:solidFill>
              <a:highlight>
                <a:srgbClr val="FFFFFF"/>
              </a:highlight>
            </a:endParaRPr>
          </a:p>
          <a:p>
            <a:pPr>
              <a:spcAft>
                <a:spcPts val="600"/>
              </a:spcAft>
            </a:pPr>
            <a:r>
              <a:rPr lang="en-US" sz="1300" dirty="0">
                <a:solidFill>
                  <a:srgbClr val="C00000"/>
                </a:solidFill>
              </a:rPr>
              <a:t>Q1 2019					Q1 2023</a:t>
            </a:r>
            <a:endParaRPr lang="he-IL" sz="1300" dirty="0">
              <a:solidFill>
                <a:srgbClr val="C00000"/>
              </a:solidFill>
            </a:endParaRPr>
          </a:p>
        </p:txBody>
      </p:sp>
      <p:sp>
        <p:nvSpPr>
          <p:cNvPr id="100" name="TextBox 862">
            <a:extLst>
              <a:ext uri="{FF2B5EF4-FFF2-40B4-BE49-F238E27FC236}">
                <a16:creationId xmlns:a16="http://schemas.microsoft.com/office/drawing/2014/main" id="{C6132F93-948A-440F-9984-8D392F3A078C}"/>
              </a:ext>
            </a:extLst>
          </p:cNvPr>
          <p:cNvSpPr txBox="1"/>
          <p:nvPr/>
        </p:nvSpPr>
        <p:spPr>
          <a:xfrm>
            <a:off x="714150" y="1262589"/>
            <a:ext cx="5505160" cy="1035115"/>
          </a:xfrm>
          <a:prstGeom prst="rect">
            <a:avLst/>
          </a:prstGeom>
          <a:noFill/>
        </p:spPr>
        <p:txBody>
          <a:bodyPr/>
          <a:lstStyle>
            <a:defPPr>
              <a:defRPr lang="en-US"/>
            </a:defPPr>
            <a:lvl1pPr lvl="0" indent="0" algn="just" defTabSz="914400" eaLnBrk="0" fontAlgn="base" hangingPunct="0">
              <a:spcBef>
                <a:spcPct val="0"/>
              </a:spcBef>
              <a:spcAft>
                <a:spcPct val="0"/>
              </a:spcAft>
              <a:buClr>
                <a:prstClr val="black"/>
              </a:buClr>
              <a:buSzPct val="65000"/>
              <a:buFont typeface="Arial" panose="020B0604020202020204" pitchFamily="34" charset="0"/>
              <a:buNone/>
              <a:defRPr sz="1000" b="0">
                <a:solidFill>
                  <a:srgbClr val="404040"/>
                </a:solidFill>
                <a:effectLst/>
                <a:highlight>
                  <a:srgbClr val="FFFF00"/>
                </a:highlight>
                <a:latin typeface="Trebuchet MS" panose="020B0603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r>
              <a:rPr lang="en-US" dirty="0">
                <a:highlight>
                  <a:srgbClr val="FFFFFF"/>
                </a:highlight>
              </a:rPr>
              <a:t>Unlike Q3-Q4 2022, when domestic day trips were lower than their 2019 levels, during Q1 2023, and for the first time since Q1 2020, domestic day trips have outdone their Q1 2019 results. This growth of +26.9% over Q1 2019 has resulted in 44.7 million domestic day trips. In terms of travel purpose, things are also back to normal, with all main reasons almost reaching their Q1 2019 shares (personal shopping 26.5%, business travel 8.7%, religion 2.0%). Holidaying is the only exception here, as it has outpaced Q1 2019 by +8.4% points (23.3%).</a:t>
            </a:r>
            <a:endParaRPr lang="en-US" dirty="0"/>
          </a:p>
        </p:txBody>
      </p:sp>
      <p:sp>
        <p:nvSpPr>
          <p:cNvPr id="2" name="TextBox 76">
            <a:extLst>
              <a:ext uri="{FF2B5EF4-FFF2-40B4-BE49-F238E27FC236}">
                <a16:creationId xmlns:a16="http://schemas.microsoft.com/office/drawing/2014/main" id="{3017B722-2CDD-ADD9-15FD-17EF75D531C0}"/>
              </a:ext>
            </a:extLst>
          </p:cNvPr>
          <p:cNvSpPr txBox="1"/>
          <p:nvPr/>
        </p:nvSpPr>
        <p:spPr>
          <a:xfrm>
            <a:off x="5415753" y="9585227"/>
            <a:ext cx="38472" cy="153888"/>
          </a:xfrm>
          <a:prstGeom prst="rect">
            <a:avLst/>
          </a:prstGeom>
          <a:noFill/>
          <a:ln>
            <a:noFill/>
          </a:ln>
        </p:spPr>
        <p:txBody>
          <a:bodyPr wrap="none" lIns="0" tIns="0" rIns="0" bIns="0" rtlCol="0" anchor="t">
            <a:spAutoFit/>
          </a:bodyPr>
          <a:lstStyle/>
          <a:p>
            <a:pPr algn="r"/>
            <a:r>
              <a:rPr lang="en-US" sz="1000" b="1" dirty="0">
                <a:solidFill>
                  <a:srgbClr val="404040"/>
                </a:solidFill>
                <a:highlight>
                  <a:srgbClr val="FFFF00"/>
                </a:highlight>
                <a:latin typeface="Trebuchet MS" panose="020B0603020202020204" pitchFamily="34" charset="0"/>
                <a:cs typeface="Arial" panose="020B0604020202020204" pitchFamily="34" charset="0"/>
              </a:rPr>
              <a:t> </a:t>
            </a:r>
            <a:endParaRPr lang="en-ZA" sz="1000" dirty="0">
              <a:solidFill>
                <a:srgbClr val="404040"/>
              </a:solidFill>
              <a:highlight>
                <a:srgbClr val="FFFF00"/>
              </a:highlight>
              <a:latin typeface="Trebuchet MS" panose="020B0603020202020204" pitchFamily="34" charset="0"/>
              <a:cs typeface="Arial" panose="020B0604020202020204" pitchFamily="34" charset="0"/>
            </a:endParaRPr>
          </a:p>
        </p:txBody>
      </p:sp>
      <p:sp>
        <p:nvSpPr>
          <p:cNvPr id="9" name="TextBox 76">
            <a:extLst>
              <a:ext uri="{FF2B5EF4-FFF2-40B4-BE49-F238E27FC236}">
                <a16:creationId xmlns:a16="http://schemas.microsoft.com/office/drawing/2014/main" id="{8E01BEF9-5139-15F3-D9F3-287308CEA9CA}"/>
              </a:ext>
            </a:extLst>
          </p:cNvPr>
          <p:cNvSpPr txBox="1"/>
          <p:nvPr/>
        </p:nvSpPr>
        <p:spPr>
          <a:xfrm>
            <a:off x="2257837" y="9585227"/>
            <a:ext cx="3196388"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3294611817"/>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2"/>
          <a:srcRect l="24390" r="24390" b="48"/>
          <a:stretch>
            <a:fillRect/>
          </a:stretch>
        </p:blipFill>
        <p:spPr>
          <a:xfrm>
            <a:off x="-3600" y="0"/>
            <a:ext cx="6861600" cy="10044075"/>
          </a:xfrm>
          <a:prstGeom prst="rect">
            <a:avLst/>
          </a:prstGeom>
        </p:spPr>
      </p:pic>
      <p:sp>
        <p:nvSpPr>
          <p:cNvPr id="3" name="Rectangle 4">
            <a:extLst>
              <a:ext uri="{FF2B5EF4-FFF2-40B4-BE49-F238E27FC236}">
                <a16:creationId xmlns:a16="http://schemas.microsoft.com/office/drawing/2014/main" id="{CF015F1C-542C-91B3-4191-0625ACEC31D0}"/>
              </a:ext>
            </a:extLst>
          </p:cNvPr>
          <p:cNvSpPr/>
          <p:nvPr/>
        </p:nvSpPr>
        <p:spPr>
          <a:xfrm>
            <a:off x="1" y="3327401"/>
            <a:ext cx="4104074" cy="2764554"/>
          </a:xfrm>
          <a:prstGeom prst="rect">
            <a:avLst/>
          </a:prstGeom>
          <a:solidFill>
            <a:schemeClr val="tx1">
              <a:lumMod val="95000"/>
              <a:lumOff val="5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Autofit/>
          </a:bodyPr>
          <a:lstStyle/>
          <a:p>
            <a:pPr algn="r"/>
            <a:r>
              <a:rPr lang="en-IN" sz="5400" spc="600" dirty="0">
                <a:effectLst>
                  <a:outerShdw blurRad="38100" dist="38100" dir="2700000" algn="tl">
                    <a:srgbClr val="000000">
                      <a:alpha val="43137"/>
                    </a:srgbClr>
                  </a:outerShdw>
                </a:effectLst>
                <a:latin typeface="Bebas Neue Bold" panose="020B0606020202050201" pitchFamily="34" charset="0"/>
              </a:rPr>
              <a:t>SOUTH AFRICAN ECONOMY</a:t>
            </a:r>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תיבת טקסט 15">
            <a:extLst>
              <a:ext uri="{FF2B5EF4-FFF2-40B4-BE49-F238E27FC236}">
                <a16:creationId xmlns:a16="http://schemas.microsoft.com/office/drawing/2014/main" id="{AB881C78-2AE4-C4E6-AEE7-E3027A82D8DE}"/>
              </a:ext>
            </a:extLst>
          </p:cNvPr>
          <p:cNvSpPr txBox="1"/>
          <p:nvPr/>
        </p:nvSpPr>
        <p:spPr>
          <a:xfrm>
            <a:off x="734989" y="7850740"/>
            <a:ext cx="5585183" cy="1569660"/>
          </a:xfrm>
          <a:prstGeom prst="rect">
            <a:avLst/>
          </a:prstGeom>
          <a:noFill/>
        </p:spPr>
        <p:txBody>
          <a:bodyPr wrap="none" rtlCol="1">
            <a:spAutoFit/>
          </a:bodyPr>
          <a:lstStyle/>
          <a:p>
            <a:r>
              <a:rPr lang="en-US" sz="800" baseline="30000" dirty="0">
                <a:solidFill>
                  <a:schemeClr val="tx1">
                    <a:lumMod val="75000"/>
                    <a:lumOff val="25000"/>
                  </a:schemeClr>
                </a:solidFill>
                <a:highlight>
                  <a:srgbClr val="FFFFFF"/>
                </a:highlight>
                <a:latin typeface="Trebuchet MS" panose="020B0603020202020204" pitchFamily="34" charset="0"/>
              </a:rPr>
              <a:t>14</a:t>
            </a:r>
            <a:r>
              <a:rPr lang="en-US" sz="800" dirty="0">
                <a:solidFill>
                  <a:schemeClr val="tx1">
                    <a:lumMod val="75000"/>
                    <a:lumOff val="25000"/>
                  </a:schemeClr>
                </a:solidFill>
                <a:highlight>
                  <a:srgbClr val="FFFFFF"/>
                </a:highlight>
                <a:latin typeface="Trebuchet MS" panose="020B0603020202020204" pitchFamily="34" charset="0"/>
              </a:rPr>
              <a:t>‘SA’s Travel &amp; Tourism’s Growth to Outpace the </a:t>
            </a:r>
            <a:r>
              <a:rPr lang="en-US" sz="800" dirty="0">
                <a:solidFill>
                  <a:schemeClr val="tx1">
                    <a:lumMod val="75000"/>
                    <a:lumOff val="25000"/>
                  </a:schemeClr>
                </a:solidFill>
                <a:highlight>
                  <a:srgbClr val="FFFFFF"/>
                </a:highlight>
              </a:rPr>
              <a:t>N</a:t>
            </a:r>
            <a:r>
              <a:rPr lang="en-US" sz="800" dirty="0">
                <a:solidFill>
                  <a:schemeClr val="tx1">
                    <a:lumMod val="75000"/>
                    <a:lumOff val="25000"/>
                  </a:schemeClr>
                </a:solidFill>
                <a:highlight>
                  <a:srgbClr val="FFFFFF"/>
                </a:highlight>
                <a:latin typeface="Trebuchet MS" panose="020B0603020202020204" pitchFamily="34" charset="0"/>
              </a:rPr>
              <a:t>ational Economy’, World Travel &amp; Tourism Council, 4</a:t>
            </a:r>
            <a:r>
              <a:rPr lang="en-US" sz="800" baseline="30000" dirty="0">
                <a:solidFill>
                  <a:schemeClr val="tx1">
                    <a:lumMod val="75000"/>
                    <a:lumOff val="25000"/>
                  </a:schemeClr>
                </a:solidFill>
                <a:highlight>
                  <a:srgbClr val="FFFFFF"/>
                </a:highlight>
                <a:latin typeface="Trebuchet MS" panose="020B0603020202020204" pitchFamily="34" charset="0"/>
              </a:rPr>
              <a:t>th</a:t>
            </a:r>
            <a:r>
              <a:rPr lang="en-US" sz="800" dirty="0">
                <a:solidFill>
                  <a:schemeClr val="tx1">
                    <a:lumMod val="75000"/>
                    <a:lumOff val="25000"/>
                  </a:schemeClr>
                </a:solidFill>
                <a:highlight>
                  <a:srgbClr val="FFFFFF"/>
                </a:highlight>
                <a:latin typeface="Trebuchet MS" panose="020B0603020202020204" pitchFamily="34" charset="0"/>
              </a:rPr>
              <a:t> July 2022.</a:t>
            </a:r>
          </a:p>
          <a:p>
            <a:r>
              <a:rPr lang="en-US" sz="800" baseline="30000" dirty="0">
                <a:solidFill>
                  <a:srgbClr val="404040"/>
                </a:solidFill>
                <a:highlight>
                  <a:srgbClr val="FFFFFF"/>
                </a:highlight>
                <a:latin typeface="Trebuchet MS" panose="020B0603020202020204" pitchFamily="34" charset="0"/>
              </a:rPr>
              <a:t>15</a:t>
            </a:r>
            <a:r>
              <a:rPr lang="en-US" sz="800" dirty="0">
                <a:solidFill>
                  <a:srgbClr val="404040"/>
                </a:solidFill>
                <a:highlight>
                  <a:srgbClr val="FFFFFF"/>
                </a:highlight>
                <a:latin typeface="Trebuchet MS" panose="020B0603020202020204" pitchFamily="34" charset="0"/>
              </a:rPr>
              <a:t>Statement by the President on Progress in the National Effort to Contain the Covid-19 Pandemic, 30.09.2021.</a:t>
            </a:r>
          </a:p>
          <a:p>
            <a:r>
              <a:rPr lang="en-US" sz="800" kern="1800" baseline="30000" dirty="0">
                <a:solidFill>
                  <a:schemeClr val="tx1">
                    <a:lumMod val="75000"/>
                    <a:lumOff val="25000"/>
                  </a:schemeClr>
                </a:solidFill>
                <a:highlight>
                  <a:srgbClr val="FFFFFF"/>
                </a:highlight>
                <a:latin typeface="Trebuchet MS" panose="020B0603020202020204" pitchFamily="34" charset="0"/>
                <a:ea typeface="Times New Roman" panose="02020603050405020304" pitchFamily="18" charset="0"/>
                <a:cs typeface="Times New Roman" panose="02020603050405020304" pitchFamily="18" charset="0"/>
              </a:rPr>
              <a:t>16</a:t>
            </a:r>
            <a:r>
              <a:rPr lang="en-US" sz="800" kern="1800" dirty="0">
                <a:solidFill>
                  <a:schemeClr val="tx1">
                    <a:lumMod val="75000"/>
                    <a:lumOff val="25000"/>
                  </a:schemeClr>
                </a:solidFill>
                <a:highlight>
                  <a:srgbClr val="FFFFFF"/>
                </a:highlight>
                <a:latin typeface="Trebuchet MS" panose="020B0603020202020204" pitchFamily="34" charset="0"/>
                <a:ea typeface="Times New Roman" panose="02020603050405020304" pitchFamily="18" charset="0"/>
                <a:cs typeface="Times New Roman" panose="02020603050405020304" pitchFamily="18" charset="0"/>
              </a:rPr>
              <a:t>Statement by the Cabinet, Union Buildings, Tshwane, 30</a:t>
            </a:r>
            <a:r>
              <a:rPr lang="en-US" sz="800" kern="1800" baseline="30000" dirty="0">
                <a:solidFill>
                  <a:schemeClr val="tx1">
                    <a:lumMod val="75000"/>
                    <a:lumOff val="25000"/>
                  </a:schemeClr>
                </a:solidFill>
                <a:highlight>
                  <a:srgbClr val="FFFFFF"/>
                </a:highlight>
                <a:latin typeface="Trebuchet MS" panose="020B0603020202020204" pitchFamily="34" charset="0"/>
                <a:ea typeface="Times New Roman" panose="02020603050405020304" pitchFamily="18" charset="0"/>
                <a:cs typeface="Times New Roman" panose="02020603050405020304" pitchFamily="18" charset="0"/>
              </a:rPr>
              <a:t>th</a:t>
            </a:r>
            <a:r>
              <a:rPr lang="en-US" sz="800" kern="1800" dirty="0">
                <a:solidFill>
                  <a:schemeClr val="tx1">
                    <a:lumMod val="75000"/>
                    <a:lumOff val="25000"/>
                  </a:schemeClr>
                </a:solidFill>
                <a:highlight>
                  <a:srgbClr val="FFFFFF"/>
                </a:highlight>
                <a:latin typeface="Trebuchet MS" panose="020B0603020202020204" pitchFamily="34" charset="0"/>
                <a:ea typeface="Times New Roman" panose="02020603050405020304" pitchFamily="18" charset="0"/>
                <a:cs typeface="Times New Roman" panose="02020603050405020304" pitchFamily="18" charset="0"/>
              </a:rPr>
              <a:t> December 2021.</a:t>
            </a:r>
          </a:p>
          <a:p>
            <a:r>
              <a:rPr lang="en-US" sz="800" baseline="30000" dirty="0">
                <a:solidFill>
                  <a:schemeClr val="tx1">
                    <a:lumMod val="75000"/>
                    <a:lumOff val="25000"/>
                  </a:schemeClr>
                </a:solidFill>
                <a:highlight>
                  <a:srgbClr val="FFFFFF"/>
                </a:highlight>
                <a:latin typeface="Trebuchet MS" panose="020B0603020202020204" pitchFamily="34" charset="0"/>
              </a:rPr>
              <a:t>17</a:t>
            </a:r>
            <a:r>
              <a:rPr lang="en-US" sz="800" dirty="0">
                <a:solidFill>
                  <a:schemeClr val="tx1">
                    <a:lumMod val="75000"/>
                    <a:lumOff val="25000"/>
                  </a:schemeClr>
                </a:solidFill>
                <a:highlight>
                  <a:srgbClr val="FFFFFF"/>
                </a:highlight>
                <a:latin typeface="Trebuchet MS" panose="020B0603020202020204" pitchFamily="34" charset="0"/>
              </a:rPr>
              <a:t>Covid-19 Vaccination Programme Report, Ministry of Health, 19</a:t>
            </a:r>
            <a:r>
              <a:rPr lang="en-US" sz="800" baseline="30000" dirty="0">
                <a:solidFill>
                  <a:schemeClr val="tx1">
                    <a:lumMod val="75000"/>
                    <a:lumOff val="25000"/>
                  </a:schemeClr>
                </a:solidFill>
                <a:highlight>
                  <a:srgbClr val="FFFFFF"/>
                </a:highlight>
                <a:latin typeface="Trebuchet MS" panose="020B0603020202020204" pitchFamily="34" charset="0"/>
              </a:rPr>
              <a:t>th</a:t>
            </a:r>
            <a:r>
              <a:rPr lang="en-US" sz="800" dirty="0">
                <a:solidFill>
                  <a:schemeClr val="tx1">
                    <a:lumMod val="75000"/>
                    <a:lumOff val="25000"/>
                  </a:schemeClr>
                </a:solidFill>
                <a:highlight>
                  <a:srgbClr val="FFFFFF"/>
                </a:highlight>
                <a:latin typeface="Trebuchet MS" panose="020B0603020202020204" pitchFamily="34" charset="0"/>
              </a:rPr>
              <a:t> December 2021.</a:t>
            </a:r>
            <a:endParaRPr lang="en-US" sz="800" u="sng" dirty="0">
              <a:solidFill>
                <a:srgbClr val="404040"/>
              </a:solidFill>
              <a:highlight>
                <a:srgbClr val="FFFFFF"/>
              </a:highlight>
              <a:latin typeface="Trebuchet MS" panose="020B0603020202020204" pitchFamily="34" charset="0"/>
            </a:endParaRPr>
          </a:p>
          <a:p>
            <a:r>
              <a:rPr lang="en-US" sz="800" baseline="30000" dirty="0">
                <a:solidFill>
                  <a:srgbClr val="404040"/>
                </a:solidFill>
                <a:highlight>
                  <a:srgbClr val="FFFFFF"/>
                </a:highlight>
                <a:latin typeface="Trebuchet MS" panose="020B0603020202020204" pitchFamily="34" charset="0"/>
              </a:rPr>
              <a:t>18 </a:t>
            </a:r>
            <a:r>
              <a:rPr lang="en-US" sz="800" dirty="0">
                <a:solidFill>
                  <a:srgbClr val="404040"/>
                </a:solidFill>
                <a:highlight>
                  <a:srgbClr val="FFFFFF"/>
                </a:highlight>
                <a:latin typeface="Trebuchet MS" panose="020B0603020202020204" pitchFamily="34" charset="0"/>
              </a:rPr>
              <a:t>Statement by the Minister of Health Dr. Joe Phaahla, 23</a:t>
            </a:r>
            <a:r>
              <a:rPr lang="en-US" sz="800" baseline="30000" dirty="0">
                <a:solidFill>
                  <a:srgbClr val="404040"/>
                </a:solidFill>
                <a:highlight>
                  <a:srgbClr val="FFFFFF"/>
                </a:highlight>
                <a:latin typeface="Trebuchet MS" panose="020B0603020202020204" pitchFamily="34" charset="0"/>
              </a:rPr>
              <a:t>rd</a:t>
            </a:r>
            <a:r>
              <a:rPr lang="en-US" sz="800" dirty="0">
                <a:solidFill>
                  <a:srgbClr val="404040"/>
                </a:solidFill>
                <a:highlight>
                  <a:srgbClr val="FFFFFF"/>
                </a:highlight>
                <a:latin typeface="Trebuchet MS" panose="020B0603020202020204" pitchFamily="34" charset="0"/>
              </a:rPr>
              <a:t> June 2022.</a:t>
            </a:r>
          </a:p>
          <a:p>
            <a:r>
              <a:rPr lang="en-US" sz="800" baseline="30000" dirty="0">
                <a:solidFill>
                  <a:schemeClr val="tx1">
                    <a:lumMod val="75000"/>
                    <a:lumOff val="25000"/>
                  </a:schemeClr>
                </a:solidFill>
                <a:highlight>
                  <a:srgbClr val="FFFFFF"/>
                </a:highlight>
                <a:latin typeface="Trebuchet MS" panose="020B0603020202020204" pitchFamily="34" charset="0"/>
              </a:rPr>
              <a:t>19</a:t>
            </a:r>
            <a:r>
              <a:rPr lang="en-US" sz="800" dirty="0">
                <a:solidFill>
                  <a:schemeClr val="tx1">
                    <a:lumMod val="75000"/>
                    <a:lumOff val="25000"/>
                  </a:schemeClr>
                </a:solidFill>
                <a:highlight>
                  <a:srgbClr val="FFFFFF"/>
                </a:highlight>
                <a:latin typeface="Trebuchet MS" panose="020B0603020202020204" pitchFamily="34" charset="0"/>
              </a:rPr>
              <a:t>‘Health Department Announces The End of Covid-19 Daily Reporting’, Ministry of Health, 1</a:t>
            </a:r>
            <a:r>
              <a:rPr lang="en-US" sz="800" baseline="30000" dirty="0">
                <a:solidFill>
                  <a:schemeClr val="tx1">
                    <a:lumMod val="75000"/>
                    <a:lumOff val="25000"/>
                  </a:schemeClr>
                </a:solidFill>
                <a:highlight>
                  <a:srgbClr val="FFFFFF"/>
                </a:highlight>
                <a:latin typeface="Trebuchet MS" panose="020B0603020202020204" pitchFamily="34" charset="0"/>
              </a:rPr>
              <a:t>st</a:t>
            </a:r>
            <a:r>
              <a:rPr lang="en-US" sz="800" dirty="0">
                <a:solidFill>
                  <a:schemeClr val="tx1">
                    <a:lumMod val="75000"/>
                    <a:lumOff val="25000"/>
                  </a:schemeClr>
                </a:solidFill>
                <a:highlight>
                  <a:srgbClr val="FFFFFF"/>
                </a:highlight>
                <a:latin typeface="Trebuchet MS" panose="020B0603020202020204" pitchFamily="34" charset="0"/>
              </a:rPr>
              <a:t> August 2022.</a:t>
            </a:r>
          </a:p>
          <a:p>
            <a:r>
              <a:rPr lang="en-US" sz="800" baseline="30000" dirty="0">
                <a:solidFill>
                  <a:srgbClr val="404040"/>
                </a:solidFill>
                <a:highlight>
                  <a:srgbClr val="FFFFFF"/>
                </a:highlight>
                <a:latin typeface="Trebuchet MS" panose="020B0603020202020204" pitchFamily="34" charset="0"/>
              </a:rPr>
              <a:t>20</a:t>
            </a:r>
            <a:r>
              <a:rPr lang="en-US" sz="800" dirty="0">
                <a:solidFill>
                  <a:srgbClr val="404040"/>
                </a:solidFill>
                <a:highlight>
                  <a:srgbClr val="FFFFFF"/>
                </a:highlight>
                <a:latin typeface="Trebuchet MS" panose="020B0603020202020204" pitchFamily="34" charset="0"/>
              </a:rPr>
              <a:t>Statement by the Minister of Health Dr. Joe Phaahla,</a:t>
            </a:r>
            <a:r>
              <a:rPr lang="en-US" sz="800" dirty="0">
                <a:solidFill>
                  <a:schemeClr val="tx1">
                    <a:lumMod val="75000"/>
                    <a:lumOff val="25000"/>
                  </a:schemeClr>
                </a:solidFill>
                <a:highlight>
                  <a:srgbClr val="FFFFFF"/>
                </a:highlight>
                <a:latin typeface="Trebuchet MS" panose="020B0603020202020204" pitchFamily="34" charset="0"/>
              </a:rPr>
              <a:t>12</a:t>
            </a:r>
            <a:r>
              <a:rPr lang="en-US" sz="800" baseline="30000" dirty="0">
                <a:solidFill>
                  <a:schemeClr val="tx1">
                    <a:lumMod val="75000"/>
                    <a:lumOff val="25000"/>
                  </a:schemeClr>
                </a:solidFill>
                <a:highlight>
                  <a:srgbClr val="FFFFFF"/>
                </a:highlight>
                <a:latin typeface="Trebuchet MS" panose="020B0603020202020204" pitchFamily="34" charset="0"/>
              </a:rPr>
              <a:t>th</a:t>
            </a:r>
            <a:r>
              <a:rPr lang="en-US" sz="800" dirty="0">
                <a:solidFill>
                  <a:schemeClr val="tx1">
                    <a:lumMod val="75000"/>
                    <a:lumOff val="25000"/>
                  </a:schemeClr>
                </a:solidFill>
                <a:highlight>
                  <a:srgbClr val="FFFFFF"/>
                </a:highlight>
                <a:latin typeface="Trebuchet MS" panose="020B0603020202020204" pitchFamily="34" charset="0"/>
              </a:rPr>
              <a:t> January 2023. </a:t>
            </a:r>
          </a:p>
          <a:p>
            <a:r>
              <a:rPr lang="en-US" sz="800" baseline="30000" dirty="0">
                <a:solidFill>
                  <a:schemeClr val="tx1">
                    <a:lumMod val="75000"/>
                    <a:lumOff val="25000"/>
                  </a:schemeClr>
                </a:solidFill>
                <a:highlight>
                  <a:srgbClr val="FFFFFF"/>
                </a:highlight>
                <a:latin typeface="Trebuchet MS" panose="020B0603020202020204" pitchFamily="34" charset="0"/>
              </a:rPr>
              <a:t>21</a:t>
            </a:r>
            <a:r>
              <a:rPr lang="en-US" sz="800" dirty="0">
                <a:solidFill>
                  <a:schemeClr val="tx1">
                    <a:lumMod val="75000"/>
                    <a:lumOff val="25000"/>
                  </a:schemeClr>
                </a:solidFill>
                <a:highlight>
                  <a:srgbClr val="FFFFFF"/>
                </a:highlight>
                <a:latin typeface="Trebuchet MS" panose="020B0603020202020204" pitchFamily="34" charset="0"/>
              </a:rPr>
              <a:t>State of The Nation Address 2023 Debate by </a:t>
            </a:r>
            <a:r>
              <a:rPr lang="en-US" sz="800" dirty="0">
                <a:solidFill>
                  <a:srgbClr val="404040"/>
                </a:solidFill>
                <a:highlight>
                  <a:srgbClr val="FFFFFF"/>
                </a:highlight>
                <a:latin typeface="Trebuchet MS" panose="020B0603020202020204" pitchFamily="34" charset="0"/>
              </a:rPr>
              <a:t>the Minister of Health Dr. Joe Phaahla, 15</a:t>
            </a:r>
            <a:r>
              <a:rPr lang="en-US" sz="800" baseline="30000" dirty="0">
                <a:solidFill>
                  <a:srgbClr val="404040"/>
                </a:solidFill>
                <a:highlight>
                  <a:srgbClr val="FFFFFF"/>
                </a:highlight>
                <a:latin typeface="Trebuchet MS" panose="020B0603020202020204" pitchFamily="34" charset="0"/>
              </a:rPr>
              <a:t>th</a:t>
            </a:r>
            <a:r>
              <a:rPr lang="en-US" sz="800" dirty="0">
                <a:solidFill>
                  <a:srgbClr val="404040"/>
                </a:solidFill>
                <a:highlight>
                  <a:srgbClr val="FFFFFF"/>
                </a:highlight>
                <a:latin typeface="Trebuchet MS" panose="020B0603020202020204" pitchFamily="34" charset="0"/>
              </a:rPr>
              <a:t> February 2023.</a:t>
            </a:r>
          </a:p>
          <a:p>
            <a:r>
              <a:rPr lang="en-US" sz="800" baseline="30000" dirty="0">
                <a:solidFill>
                  <a:schemeClr val="tx1">
                    <a:lumMod val="75000"/>
                    <a:lumOff val="25000"/>
                  </a:schemeClr>
                </a:solidFill>
                <a:highlight>
                  <a:srgbClr val="FFFFFF"/>
                </a:highlight>
                <a:latin typeface="Trebuchet MS" panose="020B0603020202020204" pitchFamily="34" charset="0"/>
              </a:rPr>
              <a:t>22</a:t>
            </a:r>
            <a:r>
              <a:rPr lang="en-US" sz="800" dirty="0">
                <a:solidFill>
                  <a:schemeClr val="tx1">
                    <a:lumMod val="75000"/>
                    <a:lumOff val="25000"/>
                  </a:schemeClr>
                </a:solidFill>
                <a:highlight>
                  <a:srgbClr val="FFFFFF"/>
                </a:highlight>
                <a:latin typeface="Trebuchet MS" panose="020B0603020202020204" pitchFamily="34" charset="0"/>
              </a:rPr>
              <a:t>Budget Vote Debate by Deputy Minister of Health, Dr. Sibongiseni Dhlomo, 9</a:t>
            </a:r>
            <a:r>
              <a:rPr lang="en-US" sz="800" baseline="30000" dirty="0">
                <a:solidFill>
                  <a:schemeClr val="tx1">
                    <a:lumMod val="75000"/>
                    <a:lumOff val="25000"/>
                  </a:schemeClr>
                </a:solidFill>
                <a:highlight>
                  <a:srgbClr val="FFFFFF"/>
                </a:highlight>
                <a:latin typeface="Trebuchet MS" panose="020B0603020202020204" pitchFamily="34" charset="0"/>
              </a:rPr>
              <a:t>th</a:t>
            </a:r>
            <a:r>
              <a:rPr lang="en-US" sz="800" dirty="0">
                <a:solidFill>
                  <a:schemeClr val="tx1">
                    <a:lumMod val="75000"/>
                    <a:lumOff val="25000"/>
                  </a:schemeClr>
                </a:solidFill>
                <a:highlight>
                  <a:srgbClr val="FFFFFF"/>
                </a:highlight>
                <a:latin typeface="Trebuchet MS" panose="020B0603020202020204" pitchFamily="34" charset="0"/>
              </a:rPr>
              <a:t> May 2023.</a:t>
            </a:r>
          </a:p>
          <a:p>
            <a:r>
              <a:rPr lang="en-US" sz="800" baseline="30000" dirty="0">
                <a:solidFill>
                  <a:schemeClr val="tx1">
                    <a:lumMod val="75000"/>
                    <a:lumOff val="25000"/>
                  </a:schemeClr>
                </a:solidFill>
                <a:highlight>
                  <a:srgbClr val="FFFFFF"/>
                </a:highlight>
                <a:latin typeface="Trebuchet MS" panose="020B0603020202020204" pitchFamily="34" charset="0"/>
              </a:rPr>
              <a:t>23</a:t>
            </a:r>
            <a:r>
              <a:rPr lang="en-US" sz="800" dirty="0">
                <a:solidFill>
                  <a:schemeClr val="tx1">
                    <a:lumMod val="75000"/>
                    <a:lumOff val="25000"/>
                  </a:schemeClr>
                </a:solidFill>
                <a:highlight>
                  <a:srgbClr val="FFFFFF"/>
                </a:highlight>
                <a:latin typeface="Trebuchet MS" panose="020B0603020202020204" pitchFamily="34" charset="0"/>
              </a:rPr>
              <a:t>Budget Vote 2023/24 Speech by Minister of Health, Dr. Joe Phaahla, 9</a:t>
            </a:r>
            <a:r>
              <a:rPr lang="en-US" sz="800" baseline="30000" dirty="0">
                <a:solidFill>
                  <a:schemeClr val="tx1">
                    <a:lumMod val="75000"/>
                    <a:lumOff val="25000"/>
                  </a:schemeClr>
                </a:solidFill>
                <a:highlight>
                  <a:srgbClr val="FFFFFF"/>
                </a:highlight>
                <a:latin typeface="Trebuchet MS" panose="020B0603020202020204" pitchFamily="34" charset="0"/>
              </a:rPr>
              <a:t>th</a:t>
            </a:r>
            <a:r>
              <a:rPr lang="en-US" sz="800" dirty="0">
                <a:solidFill>
                  <a:schemeClr val="tx1">
                    <a:lumMod val="75000"/>
                    <a:lumOff val="25000"/>
                  </a:schemeClr>
                </a:solidFill>
                <a:highlight>
                  <a:srgbClr val="FFFFFF"/>
                </a:highlight>
                <a:latin typeface="Trebuchet MS" panose="020B0603020202020204" pitchFamily="34" charset="0"/>
              </a:rPr>
              <a:t> May 2023.</a:t>
            </a:r>
            <a:endParaRPr lang="he-IL" sz="800" dirty="0">
              <a:solidFill>
                <a:schemeClr val="tx1">
                  <a:lumMod val="75000"/>
                  <a:lumOff val="25000"/>
                </a:schemeClr>
              </a:solidFill>
              <a:highlight>
                <a:srgbClr val="FFFFFF"/>
              </a:highlight>
              <a:latin typeface="Trebuchet MS" panose="020B0603020202020204" pitchFamily="34" charset="0"/>
            </a:endParaRPr>
          </a:p>
          <a:p>
            <a:r>
              <a:rPr lang="en-US" sz="800" baseline="30000" dirty="0">
                <a:solidFill>
                  <a:schemeClr val="tx1">
                    <a:lumMod val="75000"/>
                    <a:lumOff val="25000"/>
                  </a:schemeClr>
                </a:solidFill>
                <a:highlight>
                  <a:srgbClr val="FFFFFF"/>
                </a:highlight>
                <a:latin typeface="Trebuchet MS" panose="020B0603020202020204" pitchFamily="34" charset="0"/>
              </a:rPr>
              <a:t>24</a:t>
            </a:r>
            <a:r>
              <a:rPr lang="en-US" sz="800" dirty="0">
                <a:solidFill>
                  <a:schemeClr val="tx1">
                    <a:lumMod val="75000"/>
                    <a:lumOff val="25000"/>
                  </a:schemeClr>
                </a:solidFill>
                <a:highlight>
                  <a:srgbClr val="FFFFFF"/>
                </a:highlight>
                <a:latin typeface="Trebuchet MS" panose="020B0603020202020204" pitchFamily="34" charset="0"/>
              </a:rPr>
              <a:t>Update on Covid-19, Ministry of Health, 1</a:t>
            </a:r>
            <a:r>
              <a:rPr lang="en-US" sz="800" baseline="30000" dirty="0">
                <a:solidFill>
                  <a:schemeClr val="tx1">
                    <a:lumMod val="75000"/>
                    <a:lumOff val="25000"/>
                  </a:schemeClr>
                </a:solidFill>
                <a:highlight>
                  <a:srgbClr val="FFFFFF"/>
                </a:highlight>
                <a:latin typeface="Trebuchet MS" panose="020B0603020202020204" pitchFamily="34" charset="0"/>
              </a:rPr>
              <a:t>st</a:t>
            </a:r>
            <a:r>
              <a:rPr lang="en-US" sz="800" dirty="0">
                <a:solidFill>
                  <a:schemeClr val="tx1">
                    <a:lumMod val="75000"/>
                    <a:lumOff val="25000"/>
                  </a:schemeClr>
                </a:solidFill>
                <a:highlight>
                  <a:srgbClr val="FFFFFF"/>
                </a:highlight>
                <a:latin typeface="Trebuchet MS" panose="020B0603020202020204" pitchFamily="34" charset="0"/>
              </a:rPr>
              <a:t> February 2023.</a:t>
            </a:r>
          </a:p>
          <a:p>
            <a:r>
              <a:rPr lang="en-US" sz="800" i="0" baseline="30000" dirty="0">
                <a:solidFill>
                  <a:schemeClr val="tx1">
                    <a:lumMod val="75000"/>
                    <a:lumOff val="25000"/>
                  </a:schemeClr>
                </a:solidFill>
                <a:effectLst/>
                <a:highlight>
                  <a:srgbClr val="FFFFFF"/>
                </a:highlight>
                <a:latin typeface="Trebuchet MS" panose="020B0603020202020204" pitchFamily="34" charset="0"/>
              </a:rPr>
              <a:t>25</a:t>
            </a:r>
            <a:r>
              <a:rPr lang="en-US" sz="800" i="0" dirty="0">
                <a:solidFill>
                  <a:schemeClr val="tx1">
                    <a:lumMod val="75000"/>
                    <a:lumOff val="25000"/>
                  </a:schemeClr>
                </a:solidFill>
                <a:effectLst/>
                <a:highlight>
                  <a:srgbClr val="FFFFFF"/>
                </a:highlight>
                <a:latin typeface="Trebuchet MS" panose="020B0603020202020204" pitchFamily="34" charset="0"/>
              </a:rPr>
              <a:t>Latest Vaccine Statistics, </a:t>
            </a:r>
            <a:r>
              <a:rPr lang="en-US" sz="800" dirty="0">
                <a:solidFill>
                  <a:schemeClr val="tx1">
                    <a:lumMod val="75000"/>
                    <a:lumOff val="25000"/>
                  </a:schemeClr>
                </a:solidFill>
                <a:highlight>
                  <a:srgbClr val="FFFFFF"/>
                </a:highlight>
                <a:latin typeface="Trebuchet MS" panose="020B0603020202020204" pitchFamily="34" charset="0"/>
              </a:rPr>
              <a:t>Ministry of Health, 31</a:t>
            </a:r>
            <a:r>
              <a:rPr lang="en-US" sz="800" baseline="30000" dirty="0">
                <a:solidFill>
                  <a:schemeClr val="tx1">
                    <a:lumMod val="75000"/>
                    <a:lumOff val="25000"/>
                  </a:schemeClr>
                </a:solidFill>
                <a:highlight>
                  <a:srgbClr val="FFFFFF"/>
                </a:highlight>
                <a:latin typeface="Trebuchet MS" panose="020B0603020202020204" pitchFamily="34" charset="0"/>
              </a:rPr>
              <a:t>st</a:t>
            </a:r>
            <a:r>
              <a:rPr lang="en-US" sz="800" dirty="0">
                <a:solidFill>
                  <a:schemeClr val="tx1">
                    <a:lumMod val="75000"/>
                    <a:lumOff val="25000"/>
                  </a:schemeClr>
                </a:solidFill>
                <a:highlight>
                  <a:srgbClr val="FFFFFF"/>
                </a:highlight>
                <a:latin typeface="Trebuchet MS" panose="020B0603020202020204" pitchFamily="34" charset="0"/>
              </a:rPr>
              <a:t> March 2023.</a:t>
            </a:r>
          </a:p>
        </p:txBody>
      </p:sp>
      <p:pic>
        <p:nvPicPr>
          <p:cNvPr id="8" name="תמונה 7">
            <a:extLst>
              <a:ext uri="{FF2B5EF4-FFF2-40B4-BE49-F238E27FC236}">
                <a16:creationId xmlns:a16="http://schemas.microsoft.com/office/drawing/2014/main" id="{7085AEED-53C7-F719-1005-710FC3E0C6B0}"/>
              </a:ext>
            </a:extLst>
          </p:cNvPr>
          <p:cNvPicPr>
            <a:picLocks noChangeAspect="1"/>
          </p:cNvPicPr>
          <p:nvPr/>
        </p:nvPicPr>
        <p:blipFill rotWithShape="1">
          <a:blip r:embed="rId2"/>
          <a:srcRect b="17880"/>
          <a:stretch/>
        </p:blipFill>
        <p:spPr>
          <a:xfrm>
            <a:off x="1028260" y="4614911"/>
            <a:ext cx="5040000" cy="3126829"/>
          </a:xfrm>
          <a:prstGeom prst="rect">
            <a:avLst/>
          </a:prstGeom>
        </p:spPr>
      </p:pic>
      <p:grpSp>
        <p:nvGrpSpPr>
          <p:cNvPr id="2" name="קבוצה 1">
            <a:extLst>
              <a:ext uri="{FF2B5EF4-FFF2-40B4-BE49-F238E27FC236}">
                <a16:creationId xmlns:a16="http://schemas.microsoft.com/office/drawing/2014/main" id="{07F4BF6F-4D2B-8179-3DF3-D94DE218A0BC}"/>
              </a:ext>
            </a:extLst>
          </p:cNvPr>
          <p:cNvGrpSpPr/>
          <p:nvPr/>
        </p:nvGrpSpPr>
        <p:grpSpPr>
          <a:xfrm>
            <a:off x="6718" y="13059"/>
            <a:ext cx="6856820" cy="1279411"/>
            <a:chOff x="6718" y="13059"/>
            <a:chExt cx="6856820" cy="1279411"/>
          </a:xfrm>
        </p:grpSpPr>
        <p:sp>
          <p:nvSpPr>
            <p:cNvPr id="15" name="Rectangle 1">
              <a:extLst>
                <a:ext uri="{FF2B5EF4-FFF2-40B4-BE49-F238E27FC236}">
                  <a16:creationId xmlns:a16="http://schemas.microsoft.com/office/drawing/2014/main" id="{7820A9F0-6F00-480C-B607-3B8228A31DB9}"/>
                </a:ext>
              </a:extLst>
            </p:cNvPr>
            <p:cNvSpPr/>
            <p:nvPr/>
          </p:nvSpPr>
          <p:spPr>
            <a:xfrm>
              <a:off x="6718" y="444925"/>
              <a:ext cx="576000" cy="23385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IN" sz="1414" b="0" i="0" u="sng" strike="noStrike" kern="1200" cap="none" spc="0" normalizeH="0" baseline="0" noProof="0" dirty="0">
                <a:ln>
                  <a:noFill/>
                </a:ln>
                <a:solidFill>
                  <a:prstClr val="white"/>
                </a:solidFill>
                <a:effectLst/>
                <a:highlight>
                  <a:srgbClr val="FFFFFF"/>
                </a:highlight>
                <a:uLnTx/>
                <a:uFillTx/>
                <a:latin typeface="Calibri"/>
                <a:ea typeface="+mn-ea"/>
                <a:cs typeface="+mn-cs"/>
              </a:endParaRPr>
            </a:p>
          </p:txBody>
        </p:sp>
        <p:sp>
          <p:nvSpPr>
            <p:cNvPr id="17" name="TextBox 4">
              <a:extLst>
                <a:ext uri="{FF2B5EF4-FFF2-40B4-BE49-F238E27FC236}">
                  <a16:creationId xmlns:a16="http://schemas.microsoft.com/office/drawing/2014/main" id="{AA4B0C35-A939-43B2-BBFE-03F5BAB2D942}"/>
                </a:ext>
              </a:extLst>
            </p:cNvPr>
            <p:cNvSpPr txBox="1"/>
            <p:nvPr/>
          </p:nvSpPr>
          <p:spPr>
            <a:xfrm>
              <a:off x="732625" y="300244"/>
              <a:ext cx="4770530" cy="523220"/>
            </a:xfrm>
            <a:prstGeom prst="rect">
              <a:avLst/>
            </a:prstGeom>
            <a:noFill/>
          </p:spPr>
          <p:txBody>
            <a:bodyPr wrap="square" lIns="0" rIns="0" rtlCol="0">
              <a:spAutoFit/>
            </a:bodyPr>
            <a:lstStyle/>
            <a:p>
              <a:r>
                <a:rPr lang="en-ZA" sz="2800" b="1" kern="0" dirty="0">
                  <a:solidFill>
                    <a:schemeClr val="tx1">
                      <a:lumMod val="75000"/>
                      <a:lumOff val="25000"/>
                    </a:schemeClr>
                  </a:solidFill>
                  <a:highlight>
                    <a:srgbClr val="FFFFFF"/>
                  </a:highlight>
                  <a:latin typeface="Bebas Neue Bold" panose="020B0606020202050201" pitchFamily="34" charset="0"/>
                  <a:cs typeface="Arial" panose="020B0604020202020204" pitchFamily="34" charset="0"/>
                </a:rPr>
                <a:t>COVID-19 in SOUTH AFRICA</a:t>
              </a:r>
            </a:p>
          </p:txBody>
        </p:sp>
        <p:grpSp>
          <p:nvGrpSpPr>
            <p:cNvPr id="24" name="Group 22">
              <a:extLst>
                <a:ext uri="{FF2B5EF4-FFF2-40B4-BE49-F238E27FC236}">
                  <a16:creationId xmlns:a16="http://schemas.microsoft.com/office/drawing/2014/main" id="{B24E2B7E-15A8-4AB5-8244-BAE2D3D784F8}"/>
                </a:ext>
              </a:extLst>
            </p:cNvPr>
            <p:cNvGrpSpPr/>
            <p:nvPr/>
          </p:nvGrpSpPr>
          <p:grpSpPr>
            <a:xfrm rot="16200000">
              <a:off x="6081739" y="510671"/>
              <a:ext cx="1279411" cy="284187"/>
              <a:chOff x="-1768098" y="1682693"/>
              <a:chExt cx="10577544" cy="2349518"/>
            </a:xfrm>
          </p:grpSpPr>
          <p:sp>
            <p:nvSpPr>
              <p:cNvPr id="25" name="Freeform 5">
                <a:extLst>
                  <a:ext uri="{FF2B5EF4-FFF2-40B4-BE49-F238E27FC236}">
                    <a16:creationId xmlns:a16="http://schemas.microsoft.com/office/drawing/2014/main" id="{F3564D69-6855-4D5A-809B-AFA04EAE2F53}"/>
                  </a:ext>
                </a:extLst>
              </p:cNvPr>
              <p:cNvSpPr>
                <a:spLocks/>
              </p:cNvSpPr>
              <p:nvPr/>
            </p:nvSpPr>
            <p:spPr bwMode="auto">
              <a:xfrm>
                <a:off x="4837440" y="2043889"/>
                <a:ext cx="3972006" cy="1988322"/>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E3010F"/>
              </a:solidFill>
              <a:ln>
                <a:noFill/>
              </a:ln>
            </p:spPr>
            <p:txBody>
              <a:bodyPr vert="horz" wrap="square" lIns="91440" tIns="45720" rIns="91440" bIns="45720" numCol="1" anchor="t" anchorCtr="0" compatLnSpc="1">
                <a:prstTxWarp prst="textNoShape">
                  <a:avLst/>
                </a:prstTxWarp>
              </a:bodyPr>
              <a:lstStyle/>
              <a:p>
                <a:endParaRPr lang="en-US" dirty="0">
                  <a:highlight>
                    <a:srgbClr val="FFFFFF"/>
                  </a:highlight>
                </a:endParaRPr>
              </a:p>
            </p:txBody>
          </p:sp>
          <p:sp>
            <p:nvSpPr>
              <p:cNvPr id="26" name="Freeform 5">
                <a:extLst>
                  <a:ext uri="{FF2B5EF4-FFF2-40B4-BE49-F238E27FC236}">
                    <a16:creationId xmlns:a16="http://schemas.microsoft.com/office/drawing/2014/main" id="{4F843849-F652-4DD5-9B01-B78156B54BEA}"/>
                  </a:ext>
                </a:extLst>
              </p:cNvPr>
              <p:cNvSpPr>
                <a:spLocks/>
              </p:cNvSpPr>
              <p:nvPr/>
            </p:nvSpPr>
            <p:spPr bwMode="auto">
              <a:xfrm>
                <a:off x="3357940" y="1989081"/>
                <a:ext cx="4081463" cy="2043113"/>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dirty="0">
                  <a:highlight>
                    <a:srgbClr val="FFFFFF"/>
                  </a:highlight>
                </a:endParaRPr>
              </a:p>
            </p:txBody>
          </p:sp>
          <p:sp>
            <p:nvSpPr>
              <p:cNvPr id="27" name="Freeform 6">
                <a:extLst>
                  <a:ext uri="{FF2B5EF4-FFF2-40B4-BE49-F238E27FC236}">
                    <a16:creationId xmlns:a16="http://schemas.microsoft.com/office/drawing/2014/main" id="{AFFA837D-13C9-43F0-8536-4664CDE72FB5}"/>
                  </a:ext>
                </a:extLst>
              </p:cNvPr>
              <p:cNvSpPr>
                <a:spLocks/>
              </p:cNvSpPr>
              <p:nvPr/>
            </p:nvSpPr>
            <p:spPr bwMode="auto">
              <a:xfrm>
                <a:off x="1652965" y="1822393"/>
                <a:ext cx="4418013" cy="2209800"/>
              </a:xfrm>
              <a:custGeom>
                <a:avLst/>
                <a:gdLst>
                  <a:gd name="T0" fmla="*/ 1392 w 2783"/>
                  <a:gd name="T1" fmla="*/ 0 h 1392"/>
                  <a:gd name="T2" fmla="*/ 2783 w 2783"/>
                  <a:gd name="T3" fmla="*/ 1392 h 1392"/>
                  <a:gd name="T4" fmla="*/ 1983 w 2783"/>
                  <a:gd name="T5" fmla="*/ 1392 h 1392"/>
                  <a:gd name="T6" fmla="*/ 1392 w 2783"/>
                  <a:gd name="T7" fmla="*/ 800 h 1392"/>
                  <a:gd name="T8" fmla="*/ 800 w 2783"/>
                  <a:gd name="T9" fmla="*/ 1392 h 1392"/>
                  <a:gd name="T10" fmla="*/ 0 w 2783"/>
                  <a:gd name="T11" fmla="*/ 1392 h 1392"/>
                  <a:gd name="T12" fmla="*/ 1392 w 2783"/>
                  <a:gd name="T13" fmla="*/ 0 h 1392"/>
                  <a:gd name="T14" fmla="*/ 1392 w 2783"/>
                  <a:gd name="T15" fmla="*/ 0 h 13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83" h="1392">
                    <a:moveTo>
                      <a:pt x="1392" y="0"/>
                    </a:moveTo>
                    <a:lnTo>
                      <a:pt x="2783" y="1392"/>
                    </a:lnTo>
                    <a:lnTo>
                      <a:pt x="1983" y="1392"/>
                    </a:lnTo>
                    <a:lnTo>
                      <a:pt x="1392" y="800"/>
                    </a:lnTo>
                    <a:lnTo>
                      <a:pt x="800" y="1392"/>
                    </a:lnTo>
                    <a:lnTo>
                      <a:pt x="0" y="1392"/>
                    </a:lnTo>
                    <a:lnTo>
                      <a:pt x="1392" y="0"/>
                    </a:lnTo>
                    <a:lnTo>
                      <a:pt x="1392" y="0"/>
                    </a:lnTo>
                    <a:close/>
                  </a:path>
                </a:pathLst>
              </a:custGeom>
              <a:solidFill>
                <a:srgbClr val="07141A"/>
              </a:solidFill>
              <a:ln>
                <a:noFill/>
              </a:ln>
            </p:spPr>
            <p:txBody>
              <a:bodyPr vert="horz" wrap="square" lIns="91440" tIns="45720" rIns="91440" bIns="45720" numCol="1" anchor="t" anchorCtr="0" compatLnSpc="1">
                <a:prstTxWarp prst="textNoShape">
                  <a:avLst/>
                </a:prstTxWarp>
              </a:bodyPr>
              <a:lstStyle/>
              <a:p>
                <a:endParaRPr lang="en-US" dirty="0">
                  <a:highlight>
                    <a:srgbClr val="FFFFFF"/>
                  </a:highlight>
                </a:endParaRPr>
              </a:p>
            </p:txBody>
          </p:sp>
          <p:sp>
            <p:nvSpPr>
              <p:cNvPr id="28" name="Freeform 7">
                <a:extLst>
                  <a:ext uri="{FF2B5EF4-FFF2-40B4-BE49-F238E27FC236}">
                    <a16:creationId xmlns:a16="http://schemas.microsoft.com/office/drawing/2014/main" id="{405F1825-A99D-4C4E-BB9E-BA1A668FA85A}"/>
                  </a:ext>
                </a:extLst>
              </p:cNvPr>
              <p:cNvSpPr>
                <a:spLocks/>
              </p:cNvSpPr>
              <p:nvPr/>
            </p:nvSpPr>
            <p:spPr bwMode="auto">
              <a:xfrm>
                <a:off x="-45660" y="1741431"/>
                <a:ext cx="4578350" cy="2290763"/>
              </a:xfrm>
              <a:custGeom>
                <a:avLst/>
                <a:gdLst>
                  <a:gd name="T0" fmla="*/ 1442 w 2884"/>
                  <a:gd name="T1" fmla="*/ 0 h 1443"/>
                  <a:gd name="T2" fmla="*/ 2884 w 2884"/>
                  <a:gd name="T3" fmla="*/ 1443 h 1443"/>
                  <a:gd name="T4" fmla="*/ 2055 w 2884"/>
                  <a:gd name="T5" fmla="*/ 1443 h 1443"/>
                  <a:gd name="T6" fmla="*/ 1442 w 2884"/>
                  <a:gd name="T7" fmla="*/ 829 h 1443"/>
                  <a:gd name="T8" fmla="*/ 829 w 2884"/>
                  <a:gd name="T9" fmla="*/ 1443 h 1443"/>
                  <a:gd name="T10" fmla="*/ 0 w 2884"/>
                  <a:gd name="T11" fmla="*/ 1443 h 1443"/>
                  <a:gd name="T12" fmla="*/ 1442 w 2884"/>
                  <a:gd name="T13" fmla="*/ 0 h 1443"/>
                  <a:gd name="T14" fmla="*/ 1442 w 2884"/>
                  <a:gd name="T15" fmla="*/ 0 h 14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4" h="1443">
                    <a:moveTo>
                      <a:pt x="1442" y="0"/>
                    </a:moveTo>
                    <a:lnTo>
                      <a:pt x="2884" y="1443"/>
                    </a:lnTo>
                    <a:lnTo>
                      <a:pt x="2055" y="1443"/>
                    </a:lnTo>
                    <a:lnTo>
                      <a:pt x="1442" y="829"/>
                    </a:lnTo>
                    <a:lnTo>
                      <a:pt x="829" y="1443"/>
                    </a:lnTo>
                    <a:lnTo>
                      <a:pt x="0" y="1443"/>
                    </a:lnTo>
                    <a:lnTo>
                      <a:pt x="1442" y="0"/>
                    </a:lnTo>
                    <a:lnTo>
                      <a:pt x="1442" y="0"/>
                    </a:lnTo>
                    <a:close/>
                  </a:path>
                </a:pathLst>
              </a:custGeom>
              <a:solidFill>
                <a:srgbClr val="008A3B"/>
              </a:solidFill>
              <a:ln>
                <a:noFill/>
              </a:ln>
            </p:spPr>
            <p:txBody>
              <a:bodyPr vert="horz" wrap="square" lIns="91440" tIns="45720" rIns="91440" bIns="45720" numCol="1" anchor="t" anchorCtr="0" compatLnSpc="1">
                <a:prstTxWarp prst="textNoShape">
                  <a:avLst/>
                </a:prstTxWarp>
              </a:bodyPr>
              <a:lstStyle/>
              <a:p>
                <a:endParaRPr lang="en-US" dirty="0">
                  <a:highlight>
                    <a:srgbClr val="FFFFFF"/>
                  </a:highlight>
                </a:endParaRPr>
              </a:p>
            </p:txBody>
          </p:sp>
          <p:sp>
            <p:nvSpPr>
              <p:cNvPr id="29" name="Freeform 8">
                <a:extLst>
                  <a:ext uri="{FF2B5EF4-FFF2-40B4-BE49-F238E27FC236}">
                    <a16:creationId xmlns:a16="http://schemas.microsoft.com/office/drawing/2014/main" id="{60889A15-CAF4-4195-8293-AE833E8F22B0}"/>
                  </a:ext>
                </a:extLst>
              </p:cNvPr>
              <p:cNvSpPr>
                <a:spLocks/>
              </p:cNvSpPr>
              <p:nvPr/>
            </p:nvSpPr>
            <p:spPr bwMode="auto">
              <a:xfrm>
                <a:off x="-1768098" y="1682693"/>
                <a:ext cx="4695825" cy="2349500"/>
              </a:xfrm>
              <a:custGeom>
                <a:avLst/>
                <a:gdLst>
                  <a:gd name="T0" fmla="*/ 1479 w 2958"/>
                  <a:gd name="T1" fmla="*/ 0 h 1480"/>
                  <a:gd name="T2" fmla="*/ 2958 w 2958"/>
                  <a:gd name="T3" fmla="*/ 1480 h 1480"/>
                  <a:gd name="T4" fmla="*/ 2108 w 2958"/>
                  <a:gd name="T5" fmla="*/ 1480 h 1480"/>
                  <a:gd name="T6" fmla="*/ 1479 w 2958"/>
                  <a:gd name="T7" fmla="*/ 851 h 1480"/>
                  <a:gd name="T8" fmla="*/ 850 w 2958"/>
                  <a:gd name="T9" fmla="*/ 1480 h 1480"/>
                  <a:gd name="T10" fmla="*/ 0 w 2958"/>
                  <a:gd name="T11" fmla="*/ 1480 h 1480"/>
                  <a:gd name="T12" fmla="*/ 1479 w 2958"/>
                  <a:gd name="T13" fmla="*/ 0 h 1480"/>
                  <a:gd name="T14" fmla="*/ 1479 w 2958"/>
                  <a:gd name="T15" fmla="*/ 0 h 14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58" h="1480">
                    <a:moveTo>
                      <a:pt x="1479" y="0"/>
                    </a:moveTo>
                    <a:lnTo>
                      <a:pt x="2958" y="1480"/>
                    </a:lnTo>
                    <a:lnTo>
                      <a:pt x="2108" y="1480"/>
                    </a:lnTo>
                    <a:lnTo>
                      <a:pt x="1479" y="851"/>
                    </a:lnTo>
                    <a:lnTo>
                      <a:pt x="850" y="1480"/>
                    </a:lnTo>
                    <a:lnTo>
                      <a:pt x="0" y="1480"/>
                    </a:lnTo>
                    <a:lnTo>
                      <a:pt x="1479" y="0"/>
                    </a:lnTo>
                    <a:lnTo>
                      <a:pt x="1479" y="0"/>
                    </a:lnTo>
                    <a:close/>
                  </a:path>
                </a:pathLst>
              </a:custGeom>
              <a:solidFill>
                <a:srgbClr val="0D3C89"/>
              </a:solidFill>
              <a:ln>
                <a:noFill/>
              </a:ln>
            </p:spPr>
            <p:txBody>
              <a:bodyPr vert="horz" wrap="square" lIns="91440" tIns="45720" rIns="91440" bIns="45720" numCol="1" anchor="t" anchorCtr="0" compatLnSpc="1">
                <a:prstTxWarp prst="textNoShape">
                  <a:avLst/>
                </a:prstTxWarp>
              </a:bodyPr>
              <a:lstStyle/>
              <a:p>
                <a:endParaRPr lang="en-US" dirty="0">
                  <a:highlight>
                    <a:srgbClr val="FFFFFF"/>
                  </a:highlight>
                </a:endParaRPr>
              </a:p>
            </p:txBody>
          </p:sp>
        </p:grpSp>
      </p:grpSp>
      <p:sp>
        <p:nvSpPr>
          <p:cNvPr id="49" name="מלבן 48">
            <a:extLst>
              <a:ext uri="{FF2B5EF4-FFF2-40B4-BE49-F238E27FC236}">
                <a16:creationId xmlns:a16="http://schemas.microsoft.com/office/drawing/2014/main" id="{1871BD5F-9FD5-0EB4-2B0F-36316655F231}"/>
              </a:ext>
            </a:extLst>
          </p:cNvPr>
          <p:cNvSpPr/>
          <p:nvPr/>
        </p:nvSpPr>
        <p:spPr>
          <a:xfrm>
            <a:off x="1028260" y="4614910"/>
            <a:ext cx="5040000" cy="3128400"/>
          </a:xfrm>
          <a:prstGeom prst="rect">
            <a:avLst/>
          </a:prstGeom>
          <a:noFill/>
          <a:ln w="3175">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he-IL" dirty="0">
              <a:highlight>
                <a:srgbClr val="FFFF00"/>
              </a:highlight>
            </a:endParaRPr>
          </a:p>
        </p:txBody>
      </p:sp>
      <p:sp>
        <p:nvSpPr>
          <p:cNvPr id="14" name="TextBox 862">
            <a:extLst>
              <a:ext uri="{FF2B5EF4-FFF2-40B4-BE49-F238E27FC236}">
                <a16:creationId xmlns:a16="http://schemas.microsoft.com/office/drawing/2014/main" id="{31862E85-8E4F-451D-84EA-323E8DFC2640}"/>
              </a:ext>
            </a:extLst>
          </p:cNvPr>
          <p:cNvSpPr txBox="1"/>
          <p:nvPr/>
        </p:nvSpPr>
        <p:spPr>
          <a:xfrm>
            <a:off x="765954" y="1037565"/>
            <a:ext cx="5505160" cy="4106460"/>
          </a:xfrm>
          <a:prstGeom prst="rect">
            <a:avLst/>
          </a:prstGeom>
          <a:noFill/>
        </p:spPr>
        <p:txBody>
          <a:bodyPr/>
          <a:lstStyle>
            <a:defPPr>
              <a:defRPr lang="en-US"/>
            </a:defPPr>
            <a:lvl1pPr lvl="0" indent="0" algn="just" defTabSz="914400" eaLnBrk="0" fontAlgn="base" hangingPunct="0">
              <a:spcBef>
                <a:spcPct val="0"/>
              </a:spcBef>
              <a:spcAft>
                <a:spcPts val="0"/>
              </a:spcAft>
              <a:buClr>
                <a:prstClr val="black"/>
              </a:buClr>
              <a:buSzPct val="65000"/>
              <a:buFont typeface="Arial" panose="020B0604020202020204" pitchFamily="34" charset="0"/>
              <a:buNone/>
              <a:defRPr sz="1000" b="0">
                <a:solidFill>
                  <a:schemeClr val="tx1">
                    <a:lumMod val="75000"/>
                    <a:lumOff val="25000"/>
                  </a:schemeClr>
                </a:solidFill>
                <a:effectLst/>
                <a:highlight>
                  <a:srgbClr val="FFFFFF"/>
                </a:highlight>
                <a:latin typeface="Trebuchet MS" panose="020B0603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pPr>
              <a:spcBef>
                <a:spcPts val="600"/>
              </a:spcBef>
              <a:spcAft>
                <a:spcPts val="600"/>
              </a:spcAft>
            </a:pPr>
            <a:r>
              <a:rPr lang="en-US" dirty="0"/>
              <a:t>The 5</a:t>
            </a:r>
            <a:r>
              <a:rPr lang="en-US" baseline="30000" dirty="0"/>
              <a:t>th</a:t>
            </a:r>
            <a:r>
              <a:rPr lang="en-US" dirty="0"/>
              <a:t> of March 2023 marked </a:t>
            </a:r>
            <a:r>
              <a:rPr lang="en-US" b="0" i="0" dirty="0">
                <a:solidFill>
                  <a:srgbClr val="4A4E57"/>
                </a:solidFill>
                <a:effectLst/>
                <a:latin typeface="Noto Sans" panose="020B0502040504020204" pitchFamily="34" charset="0"/>
              </a:rPr>
              <a:t>three years since the first case of Covid-19 was reported in SA. Th</a:t>
            </a:r>
            <a:r>
              <a:rPr lang="en-US" dirty="0"/>
              <a:t>e Covid-19 pandemic began in SA with the ‘first wave’ when level 5 lockdown measures resulted in tourism numbers plummeting, most probably halving SA’s tourism.</a:t>
            </a:r>
            <a:r>
              <a:rPr lang="en-US" baseline="30000" dirty="0"/>
              <a:t>14 </a:t>
            </a:r>
            <a:r>
              <a:rPr lang="en-US" dirty="0"/>
              <a:t>The year 2021 began with the ‘second wave’ which was quick to dissipate compared to the harsher ‘third wave’ led by the Delta variant ending only on the 1</a:t>
            </a:r>
            <a:r>
              <a:rPr lang="en-US" baseline="30000" dirty="0"/>
              <a:t>st</a:t>
            </a:r>
            <a:r>
              <a:rPr lang="en-US" dirty="0"/>
              <a:t> October 2021.</a:t>
            </a:r>
            <a:r>
              <a:rPr lang="en-US" baseline="30000" dirty="0"/>
              <a:t>15</a:t>
            </a:r>
            <a:r>
              <a:rPr lang="en-US" dirty="0"/>
              <a:t> When the Omicron variant was discovered in mid-November 2021, SA entered the ‘fourth wave’. The Omicron being less acute, the SA government eased regulations and on the 30</a:t>
            </a:r>
            <a:r>
              <a:rPr lang="en-US" baseline="30000" dirty="0"/>
              <a:t>th</a:t>
            </a:r>
            <a:r>
              <a:rPr lang="en-US" dirty="0"/>
              <a:t> of December 2021, the midnight curfew was scrapped and nighttime liquor sales and large gatherings were allowed.</a:t>
            </a:r>
            <a:r>
              <a:rPr lang="en-US" baseline="30000" dirty="0"/>
              <a:t>16</a:t>
            </a:r>
            <a:r>
              <a:rPr lang="en-US" dirty="0"/>
              <a:t> Although the SA government had fallen short of its 70% of the population vaccinated target,</a:t>
            </a:r>
            <a:r>
              <a:rPr lang="en-US" baseline="30000" dirty="0"/>
              <a:t>17</a:t>
            </a:r>
            <a:r>
              <a:rPr lang="en-US" dirty="0"/>
              <a:t> the National State of Disaster was lifted on the 4</a:t>
            </a:r>
            <a:r>
              <a:rPr lang="en-US" baseline="30000" dirty="0"/>
              <a:t>th</a:t>
            </a:r>
            <a:r>
              <a:rPr lang="en-US" dirty="0"/>
              <a:t> of April. By mid-June the situation had improved, and on the 23</a:t>
            </a:r>
            <a:r>
              <a:rPr lang="en-US" baseline="30000" dirty="0"/>
              <a:t>rd</a:t>
            </a:r>
            <a:r>
              <a:rPr lang="en-US" dirty="0"/>
              <a:t> of June, the Health Ministry scrapped all remaining Covid-19 regulations.</a:t>
            </a:r>
            <a:r>
              <a:rPr lang="en-US" baseline="30000" dirty="0"/>
              <a:t>18 </a:t>
            </a:r>
            <a:r>
              <a:rPr lang="en-US" dirty="0"/>
              <a:t>On the 1</a:t>
            </a:r>
            <a:r>
              <a:rPr lang="en-US" baseline="30000" dirty="0"/>
              <a:t>st</a:t>
            </a:r>
            <a:r>
              <a:rPr lang="en-US" dirty="0"/>
              <a:t> of August, the Ministry announced that it would end daily Covid-19 reporting,</a:t>
            </a:r>
            <a:r>
              <a:rPr lang="en-US" baseline="30000" dirty="0"/>
              <a:t>19</a:t>
            </a:r>
            <a:r>
              <a:rPr lang="en-US" dirty="0"/>
              <a:t> and when in January 2023, the XBB 1.5 sub-variant was detected, it announced no new regulations will be introduced.</a:t>
            </a:r>
            <a:r>
              <a:rPr lang="en-US" baseline="30000" dirty="0"/>
              <a:t>20 </a:t>
            </a:r>
          </a:p>
          <a:p>
            <a:pPr>
              <a:spcBef>
                <a:spcPts val="600"/>
              </a:spcBef>
              <a:spcAft>
                <a:spcPts val="600"/>
              </a:spcAft>
            </a:pPr>
            <a:r>
              <a:rPr lang="en-US" dirty="0"/>
              <a:t>Since then, SA’s health system is gradually tackling the interruptions brought on by the Covid-19 containment efforts. First to suffer, were the programmes for childhood vaccinations with a Measles outbreak taking place in October 2022. Second to lose ground, were programmes for the curtailment of HIV/AIDS as well as TB vaccination programmes.</a:t>
            </a:r>
            <a:r>
              <a:rPr lang="en-US" baseline="30000" dirty="0"/>
              <a:t>21</a:t>
            </a:r>
            <a:r>
              <a:rPr lang="en-US" dirty="0"/>
              <a:t> Last but not least to suffer, is the population’s general mental health.</a:t>
            </a:r>
            <a:r>
              <a:rPr lang="en-US" baseline="30000" dirty="0"/>
              <a:t>22</a:t>
            </a:r>
            <a:r>
              <a:rPr lang="en-US" dirty="0"/>
              <a:t> The Ministry of Health is therefore budgeting ZAR 10 million per annum over the next two years for the no-fault scheme to cover adverse events following the Covid-19 containment efforts.</a:t>
            </a:r>
            <a:r>
              <a:rPr lang="en-US" baseline="30000" dirty="0"/>
              <a:t>23</a:t>
            </a:r>
          </a:p>
          <a:p>
            <a:pPr>
              <a:spcBef>
                <a:spcPts val="600"/>
              </a:spcBef>
              <a:spcAft>
                <a:spcPts val="600"/>
              </a:spcAft>
            </a:pPr>
            <a:endParaRPr lang="en-US" baseline="30000" dirty="0"/>
          </a:p>
          <a:p>
            <a:pPr>
              <a:spcBef>
                <a:spcPts val="600"/>
              </a:spcBef>
              <a:spcAft>
                <a:spcPts val="600"/>
              </a:spcAft>
            </a:pPr>
            <a:endParaRPr lang="en-US" baseline="30000" dirty="0"/>
          </a:p>
          <a:p>
            <a:pPr>
              <a:spcBef>
                <a:spcPts val="600"/>
              </a:spcBef>
              <a:spcAft>
                <a:spcPts val="600"/>
              </a:spcAft>
            </a:pPr>
            <a:endParaRPr lang="en-US" dirty="0"/>
          </a:p>
        </p:txBody>
      </p:sp>
      <p:sp>
        <p:nvSpPr>
          <p:cNvPr id="19" name="תיבת טקסט 18">
            <a:extLst>
              <a:ext uri="{FF2B5EF4-FFF2-40B4-BE49-F238E27FC236}">
                <a16:creationId xmlns:a16="http://schemas.microsoft.com/office/drawing/2014/main" id="{8B404657-154F-7E77-9E90-5F90C26B3F59}"/>
              </a:ext>
            </a:extLst>
          </p:cNvPr>
          <p:cNvSpPr txBox="1"/>
          <p:nvPr/>
        </p:nvSpPr>
        <p:spPr>
          <a:xfrm>
            <a:off x="4824155" y="4656037"/>
            <a:ext cx="585065" cy="194925"/>
          </a:xfrm>
          <a:prstGeom prst="rect">
            <a:avLst/>
          </a:prstGeom>
          <a:noFill/>
        </p:spPr>
        <p:txBody>
          <a:bodyPr wrap="square" rtlCol="1">
            <a:spAutoFit/>
          </a:bodyPr>
          <a:lstStyle>
            <a:defPPr>
              <a:defRPr lang="en-US"/>
            </a:defPPr>
            <a:lvl1pPr algn="ctr">
              <a:defRPr sz="1000" b="1">
                <a:solidFill>
                  <a:srgbClr val="404040"/>
                </a:solidFill>
                <a:latin typeface="Trebuchet MS" panose="020B0603020202020204" pitchFamily="34" charset="0"/>
              </a:defRPr>
            </a:lvl1pPr>
          </a:lstStyle>
          <a:p>
            <a:r>
              <a:rPr lang="en-US" baseline="30000" dirty="0">
                <a:solidFill>
                  <a:schemeClr val="bg1"/>
                </a:solidFill>
              </a:rPr>
              <a:t>24</a:t>
            </a:r>
          </a:p>
        </p:txBody>
      </p:sp>
      <p:sp>
        <p:nvSpPr>
          <p:cNvPr id="3" name="Rectangle 7">
            <a:extLst>
              <a:ext uri="{FF2B5EF4-FFF2-40B4-BE49-F238E27FC236}">
                <a16:creationId xmlns:a16="http://schemas.microsoft.com/office/drawing/2014/main" id="{5A515D90-908D-5569-EE9E-FB4B50D8883D}"/>
              </a:ext>
            </a:extLst>
          </p:cNvPr>
          <p:cNvSpPr/>
          <p:nvPr/>
        </p:nvSpPr>
        <p:spPr>
          <a:xfrm>
            <a:off x="3609020" y="227475"/>
            <a:ext cx="2389470" cy="72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72000" rIns="36000" bIns="36000" rtlCol="0" anchor="ctr"/>
          <a:lstStyle/>
          <a:p>
            <a:pPr marL="0" marR="0" lvl="0" indent="0" algn="r" defTabSz="718444" rtl="0" eaLnBrk="1" fontAlgn="auto" latinLnBrk="0" hangingPunct="1">
              <a:lnSpc>
                <a:spcPct val="80000"/>
              </a:lnSpc>
              <a:spcBef>
                <a:spcPts val="0"/>
              </a:spcBef>
              <a:spcAft>
                <a:spcPts val="0"/>
              </a:spcAft>
              <a:buClrTx/>
              <a:buSzTx/>
              <a:buFontTx/>
              <a:buNone/>
              <a:tabLst/>
              <a:defRPr/>
            </a:pPr>
            <a:r>
              <a:rPr lang="en-ZA" sz="2400" dirty="0">
                <a:solidFill>
                  <a:srgbClr val="E3DED1">
                    <a:lumMod val="25000"/>
                  </a:srgbClr>
                </a:solidFill>
                <a:highlight>
                  <a:srgbClr val="FFFFFF"/>
                </a:highlight>
                <a:latin typeface="Source Sans Pro Black" panose="020B0803030403020204" pitchFamily="34" charset="0"/>
                <a:sym typeface="Wingdings" panose="05000000000000000000" pitchFamily="2" charset="2"/>
              </a:rPr>
              <a:t>49.3%</a:t>
            </a:r>
            <a:endParaRPr kumimoji="0" lang="en-ZA" sz="2400" b="0" i="0" strike="noStrike" kern="1200" cap="none" spc="0" normalizeH="0" baseline="0" noProof="0" dirty="0">
              <a:ln>
                <a:noFill/>
              </a:ln>
              <a:solidFill>
                <a:srgbClr val="E3DED1">
                  <a:lumMod val="25000"/>
                </a:srgbClr>
              </a:solidFill>
              <a:effectLst/>
              <a:highlight>
                <a:srgbClr val="FFFFFF"/>
              </a:highlight>
              <a:uLnTx/>
              <a:uFillTx/>
              <a:latin typeface="Source Sans Pro SemiBold" panose="020B0603030403020204" pitchFamily="34" charset="0"/>
              <a:ea typeface="+mn-ea"/>
              <a:cs typeface="+mn-cs"/>
            </a:endParaRPr>
          </a:p>
        </p:txBody>
      </p:sp>
      <p:sp>
        <p:nvSpPr>
          <p:cNvPr id="4" name="TextBox 76">
            <a:extLst>
              <a:ext uri="{FF2B5EF4-FFF2-40B4-BE49-F238E27FC236}">
                <a16:creationId xmlns:a16="http://schemas.microsoft.com/office/drawing/2014/main" id="{C99873E3-AFEF-6B92-565F-A586F6D69A73}"/>
              </a:ext>
            </a:extLst>
          </p:cNvPr>
          <p:cNvSpPr txBox="1"/>
          <p:nvPr/>
        </p:nvSpPr>
        <p:spPr>
          <a:xfrm>
            <a:off x="5415753" y="9585227"/>
            <a:ext cx="38472" cy="153888"/>
          </a:xfrm>
          <a:prstGeom prst="rect">
            <a:avLst/>
          </a:prstGeom>
          <a:noFill/>
          <a:ln>
            <a:noFill/>
          </a:ln>
        </p:spPr>
        <p:txBody>
          <a:bodyPr wrap="none" lIns="0" tIns="0" rIns="0" bIns="0" rtlCol="0" anchor="t">
            <a:spAutoFit/>
          </a:bodyPr>
          <a:lstStyle/>
          <a:p>
            <a:pPr algn="r"/>
            <a:r>
              <a:rPr lang="en-US" sz="1000" b="1" dirty="0">
                <a:solidFill>
                  <a:srgbClr val="404040"/>
                </a:solidFill>
                <a:highlight>
                  <a:srgbClr val="FFFF00"/>
                </a:highlight>
                <a:latin typeface="Trebuchet MS" panose="020B0603020202020204" pitchFamily="34" charset="0"/>
                <a:cs typeface="Arial" panose="020B0604020202020204" pitchFamily="34" charset="0"/>
              </a:rPr>
              <a:t> </a:t>
            </a:r>
            <a:endParaRPr lang="en-ZA" sz="1000" dirty="0">
              <a:solidFill>
                <a:srgbClr val="404040"/>
              </a:solidFill>
              <a:highlight>
                <a:srgbClr val="FFFF00"/>
              </a:highlight>
              <a:latin typeface="Trebuchet MS" panose="020B0603020202020204" pitchFamily="34" charset="0"/>
              <a:cs typeface="Arial" panose="020B0604020202020204" pitchFamily="34" charset="0"/>
            </a:endParaRPr>
          </a:p>
        </p:txBody>
      </p:sp>
      <p:sp>
        <p:nvSpPr>
          <p:cNvPr id="9" name="Isosceles Triangle 12">
            <a:extLst>
              <a:ext uri="{FF2B5EF4-FFF2-40B4-BE49-F238E27FC236}">
                <a16:creationId xmlns:a16="http://schemas.microsoft.com/office/drawing/2014/main" id="{515D8FD6-3AFF-664B-CBEA-C230948BED0D}"/>
              </a:ext>
            </a:extLst>
          </p:cNvPr>
          <p:cNvSpPr/>
          <p:nvPr/>
        </p:nvSpPr>
        <p:spPr>
          <a:xfrm rot="10800000">
            <a:off x="6039290" y="550370"/>
            <a:ext cx="86085" cy="74211"/>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IN" sz="1414" b="0" i="0" u="none" strike="noStrike" kern="1200" cap="none" spc="0" normalizeH="0" baseline="0" noProof="0" dirty="0">
              <a:ln>
                <a:noFill/>
              </a:ln>
              <a:solidFill>
                <a:prstClr val="white"/>
              </a:solidFill>
              <a:effectLst/>
              <a:highlight>
                <a:srgbClr val="FFFF00"/>
              </a:highlight>
              <a:uLnTx/>
              <a:uFillTx/>
              <a:latin typeface="Calibri"/>
              <a:ea typeface="+mn-ea"/>
              <a:cs typeface="+mn-cs"/>
            </a:endParaRPr>
          </a:p>
        </p:txBody>
      </p:sp>
      <p:sp>
        <p:nvSpPr>
          <p:cNvPr id="5" name="TextBox 76">
            <a:extLst>
              <a:ext uri="{FF2B5EF4-FFF2-40B4-BE49-F238E27FC236}">
                <a16:creationId xmlns:a16="http://schemas.microsoft.com/office/drawing/2014/main" id="{742A01AC-D8F0-EB97-06A0-8F3BB1929192}"/>
              </a:ext>
            </a:extLst>
          </p:cNvPr>
          <p:cNvSpPr txBox="1"/>
          <p:nvPr/>
        </p:nvSpPr>
        <p:spPr>
          <a:xfrm>
            <a:off x="2257837" y="9585227"/>
            <a:ext cx="3196388"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
        <p:nvSpPr>
          <p:cNvPr id="53" name="תיבת טקסט 52">
            <a:extLst>
              <a:ext uri="{FF2B5EF4-FFF2-40B4-BE49-F238E27FC236}">
                <a16:creationId xmlns:a16="http://schemas.microsoft.com/office/drawing/2014/main" id="{2347D3E0-0F7E-5B46-A875-925C8861D02C}"/>
              </a:ext>
            </a:extLst>
          </p:cNvPr>
          <p:cNvSpPr txBox="1"/>
          <p:nvPr/>
        </p:nvSpPr>
        <p:spPr>
          <a:xfrm>
            <a:off x="1088740" y="6732573"/>
            <a:ext cx="966443" cy="900000"/>
          </a:xfrm>
          <a:prstGeom prst="rect">
            <a:avLst/>
          </a:prstGeom>
          <a:solidFill>
            <a:schemeClr val="bg1"/>
          </a:solidFill>
        </p:spPr>
        <p:txBody>
          <a:bodyPr wrap="square" rtlCol="1">
            <a:spAutoFit/>
          </a:bodyPr>
          <a:lstStyle/>
          <a:p>
            <a:pPr algn="l"/>
            <a:r>
              <a:rPr lang="en-US" sz="1500" b="1" dirty="0">
                <a:solidFill>
                  <a:schemeClr val="tx1">
                    <a:lumMod val="75000"/>
                    <a:lumOff val="25000"/>
                  </a:schemeClr>
                </a:solidFill>
                <a:highlight>
                  <a:srgbClr val="FFFFFF"/>
                </a:highlight>
                <a:latin typeface="Trebuchet MS" panose="020B0603020202020204" pitchFamily="34" charset="0"/>
              </a:rPr>
              <a:t>49.3% </a:t>
            </a:r>
            <a:r>
              <a:rPr lang="en-US" sz="1100" dirty="0">
                <a:solidFill>
                  <a:schemeClr val="tx1">
                    <a:lumMod val="75000"/>
                    <a:lumOff val="25000"/>
                  </a:schemeClr>
                </a:solidFill>
                <a:highlight>
                  <a:srgbClr val="FFFFFF"/>
                </a:highlight>
                <a:latin typeface="Trebuchet MS" panose="020B0603020202020204" pitchFamily="34" charset="0"/>
              </a:rPr>
              <a:t>of the adult population vaccinated</a:t>
            </a:r>
            <a:r>
              <a:rPr lang="en-US" sz="1100" baseline="30000" dirty="0">
                <a:solidFill>
                  <a:schemeClr val="tx1">
                    <a:lumMod val="75000"/>
                    <a:lumOff val="25000"/>
                  </a:schemeClr>
                </a:solidFill>
                <a:highlight>
                  <a:srgbClr val="FFFFFF"/>
                </a:highlight>
                <a:latin typeface="Trebuchet MS" panose="020B0603020202020204" pitchFamily="34" charset="0"/>
              </a:rPr>
              <a:t>25</a:t>
            </a:r>
          </a:p>
          <a:p>
            <a:pPr algn="l"/>
            <a:r>
              <a:rPr lang="en-US" sz="800" dirty="0">
                <a:solidFill>
                  <a:schemeClr val="tx1">
                    <a:lumMod val="75000"/>
                    <a:lumOff val="25000"/>
                  </a:schemeClr>
                </a:solidFill>
                <a:highlight>
                  <a:srgbClr val="FFFFFF"/>
                </a:highlight>
                <a:latin typeface="Trebuchet MS" panose="020B0603020202020204" pitchFamily="34" charset="0"/>
              </a:rPr>
              <a:t>(31.03.2023)</a:t>
            </a:r>
            <a:endParaRPr lang="he-IL" sz="800" dirty="0">
              <a:solidFill>
                <a:schemeClr val="tx1">
                  <a:lumMod val="75000"/>
                  <a:lumOff val="25000"/>
                </a:schemeClr>
              </a:solidFill>
              <a:highlight>
                <a:srgbClr val="FFFFFF"/>
              </a:highlight>
              <a:latin typeface="Trebuchet MS" panose="020B0603020202020204" pitchFamily="34" charset="0"/>
            </a:endParaRPr>
          </a:p>
        </p:txBody>
      </p:sp>
    </p:spTree>
    <p:extLst>
      <p:ext uri="{BB962C8B-B14F-4D97-AF65-F5344CB8AC3E}">
        <p14:creationId xmlns:p14="http://schemas.microsoft.com/office/powerpoint/2010/main" val="2384856552"/>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2"/>
          <a:srcRect l="27221" r="27221" b="48"/>
          <a:stretch>
            <a:fillRect/>
          </a:stretch>
        </p:blipFill>
        <p:spPr>
          <a:xfrm>
            <a:off x="0" y="9100"/>
            <a:ext cx="6861600" cy="10044075"/>
          </a:xfrm>
          <a:prstGeom prst="rect">
            <a:avLst/>
          </a:prstGeom>
        </p:spPr>
      </p:pic>
      <p:sp>
        <p:nvSpPr>
          <p:cNvPr id="3" name="Rectangle 3">
            <a:extLst>
              <a:ext uri="{FF2B5EF4-FFF2-40B4-BE49-F238E27FC236}">
                <a16:creationId xmlns:a16="http://schemas.microsoft.com/office/drawing/2014/main" id="{80D18E47-18D3-4351-9FF6-B23DFB15068B}"/>
              </a:ext>
            </a:extLst>
          </p:cNvPr>
          <p:cNvSpPr/>
          <p:nvPr/>
        </p:nvSpPr>
        <p:spPr>
          <a:xfrm>
            <a:off x="1" y="3327401"/>
            <a:ext cx="3564014" cy="2764554"/>
          </a:xfrm>
          <a:prstGeom prst="rect">
            <a:avLst/>
          </a:prstGeom>
          <a:solidFill>
            <a:schemeClr val="tx1">
              <a:lumMod val="95000"/>
              <a:lumOff val="5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Autofit/>
          </a:bodyPr>
          <a:lstStyle/>
          <a:p>
            <a:pPr algn="r"/>
            <a:r>
              <a:rPr lang="en-IN" sz="5400" spc="600" dirty="0">
                <a:effectLst>
                  <a:outerShdw blurRad="38100" dist="38100" dir="2700000" algn="tl">
                    <a:srgbClr val="000000">
                      <a:alpha val="43137"/>
                    </a:srgbClr>
                  </a:outerShdw>
                </a:effectLst>
                <a:latin typeface="Bebas Neue Bold" panose="020B0606020202050201" pitchFamily="34" charset="0"/>
              </a:rPr>
              <a:t>Appendix</a:t>
            </a:r>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729EA96E-D193-455F-A444-C5995B018A6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9419354"/>
            <a:ext cx="6858002" cy="486646"/>
          </a:xfrm>
          <a:prstGeom prst="rect">
            <a:avLst/>
          </a:prstGeom>
        </p:spPr>
      </p:pic>
      <p:sp>
        <p:nvSpPr>
          <p:cNvPr id="5" name="TextBox 76">
            <a:extLst>
              <a:ext uri="{FF2B5EF4-FFF2-40B4-BE49-F238E27FC236}">
                <a16:creationId xmlns:a16="http://schemas.microsoft.com/office/drawing/2014/main" id="{15D125F6-F192-406E-8883-1108EABE1480}"/>
              </a:ext>
            </a:extLst>
          </p:cNvPr>
          <p:cNvSpPr txBox="1"/>
          <p:nvPr/>
        </p:nvSpPr>
        <p:spPr>
          <a:xfrm>
            <a:off x="2185702" y="9585227"/>
            <a:ext cx="3268523" cy="153888"/>
          </a:xfrm>
          <a:prstGeom prst="rect">
            <a:avLst/>
          </a:prstGeom>
          <a:noFill/>
          <a:ln>
            <a:noFill/>
          </a:ln>
        </p:spPr>
        <p:txBody>
          <a:bodyPr wrap="none" lIns="0" tIns="0" rIns="0" bIns="0" rtlCol="0" anchor="t">
            <a:spAutoFit/>
          </a:bodyPr>
          <a:lstStyle/>
          <a:p>
            <a:pPr algn="r"/>
            <a:r>
              <a:rPr lang="en-ZA" sz="1000" b="1" dirty="0">
                <a:solidFill>
                  <a:srgbClr val="404040"/>
                </a:solidFill>
                <a:latin typeface="Trebuchet MS" panose="020B0603020202020204" pitchFamily="34" charset="0"/>
                <a:cs typeface="Arial" panose="020B0604020202020204" pitchFamily="34" charset="0"/>
              </a:rPr>
              <a:t>Tourism Performance Report </a:t>
            </a:r>
            <a:r>
              <a:rPr lang="en-ZA" sz="1000" dirty="0">
                <a:solidFill>
                  <a:srgbClr val="404040"/>
                </a:solidFill>
                <a:latin typeface="Trebuchet MS" panose="020B0603020202020204" pitchFamily="34" charset="0"/>
                <a:cs typeface="Arial" panose="020B0604020202020204" pitchFamily="34" charset="0"/>
              </a:rPr>
              <a:t>| January–December 2021</a:t>
            </a:r>
          </a:p>
        </p:txBody>
      </p:sp>
      <p:pic>
        <p:nvPicPr>
          <p:cNvPr id="2" name="Picture 1">
            <a:extLst>
              <a:ext uri="{FF2B5EF4-FFF2-40B4-BE49-F238E27FC236}">
                <a16:creationId xmlns:a16="http://schemas.microsoft.com/office/drawing/2014/main" id="{6BB4FBF2-6438-4013-9CCB-18878B7B9EDD}"/>
              </a:ext>
            </a:extLst>
          </p:cNvPr>
          <p:cNvPicPr>
            <a:picLocks noChangeAspect="1"/>
          </p:cNvPicPr>
          <p:nvPr/>
        </p:nvPicPr>
        <p:blipFill rotWithShape="1">
          <a:blip r:embed="rId3">
            <a:extLst>
              <a:ext uri="{28A0092B-C50C-407E-A947-70E740481C1C}">
                <a14:useLocalDpi xmlns:a14="http://schemas.microsoft.com/office/drawing/2010/main" val="0"/>
              </a:ext>
            </a:extLst>
          </a:blip>
          <a:srcRect l="18971" r="34994" b="198"/>
          <a:stretch/>
        </p:blipFill>
        <p:spPr>
          <a:xfrm>
            <a:off x="2" y="-19697"/>
            <a:ext cx="6857998" cy="9925697"/>
          </a:xfrm>
          <a:prstGeom prst="rect">
            <a:avLst/>
          </a:prstGeom>
        </p:spPr>
      </p:pic>
      <p:sp>
        <p:nvSpPr>
          <p:cNvPr id="7" name="Rectangle 3">
            <a:extLst>
              <a:ext uri="{FF2B5EF4-FFF2-40B4-BE49-F238E27FC236}">
                <a16:creationId xmlns:a16="http://schemas.microsoft.com/office/drawing/2014/main" id="{6B795E4C-05FB-7304-6D1F-424D50621F7C}"/>
              </a:ext>
            </a:extLst>
          </p:cNvPr>
          <p:cNvSpPr/>
          <p:nvPr/>
        </p:nvSpPr>
        <p:spPr>
          <a:xfrm>
            <a:off x="1" y="3327401"/>
            <a:ext cx="4960882" cy="2674006"/>
          </a:xfrm>
          <a:prstGeom prst="rect">
            <a:avLst/>
          </a:prstGeom>
          <a:solidFill>
            <a:schemeClr val="tx1">
              <a:lumMod val="95000"/>
              <a:lumOff val="5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Autofit/>
          </a:bodyPr>
          <a:lstStyle/>
          <a:p>
            <a:pPr marL="0" marR="0" lvl="0" indent="0" algn="r" defTabSz="718444" rtl="0" eaLnBrk="1" fontAlgn="auto" latinLnBrk="0" hangingPunct="1">
              <a:lnSpc>
                <a:spcPct val="100000"/>
              </a:lnSpc>
              <a:spcBef>
                <a:spcPts val="0"/>
              </a:spcBef>
              <a:spcAft>
                <a:spcPts val="0"/>
              </a:spcAft>
              <a:buClrTx/>
              <a:buSzTx/>
              <a:buFontTx/>
              <a:buNone/>
              <a:tabLst/>
              <a:defRPr/>
            </a:pPr>
            <a:r>
              <a:rPr kumimoji="0" lang="en-IN" sz="3600" b="0" i="0" u="none" strike="noStrike" kern="1200" cap="none" spc="600" normalizeH="0" baseline="0" noProof="0" dirty="0">
                <a:ln>
                  <a:noFill/>
                </a:ln>
                <a:solidFill>
                  <a:prstClr val="white"/>
                </a:solidFill>
                <a:effectLst>
                  <a:outerShdw blurRad="38100" dist="38100" dir="2700000" algn="tl">
                    <a:srgbClr val="000000">
                      <a:alpha val="43137"/>
                    </a:srgbClr>
                  </a:outerShdw>
                </a:effectLst>
                <a:uLnTx/>
                <a:uFillTx/>
                <a:latin typeface="Bebas Neue Bold" panose="020B0606020202050201" pitchFamily="34" charset="0"/>
                <a:ea typeface="+mn-ea"/>
                <a:cs typeface="+mn-cs"/>
              </a:rPr>
              <a:t>INTERNATIONAL TOURISTS ARRIVALS</a:t>
            </a:r>
          </a:p>
        </p:txBody>
      </p:sp>
    </p:spTree>
    <p:extLst>
      <p:ext uri="{BB962C8B-B14F-4D97-AF65-F5344CB8AC3E}">
        <p14:creationId xmlns:p14="http://schemas.microsoft.com/office/powerpoint/2010/main" val="580728908"/>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0"/>
            <a:ext cx="6858000" cy="1197734"/>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r>
              <a:rPr lang="en-ZA" sz="3600" dirty="0">
                <a:solidFill>
                  <a:srgbClr val="FE9900"/>
                </a:solidFill>
                <a:latin typeface="Calibri"/>
              </a:rPr>
              <a:t>APPENDIX</a:t>
            </a:r>
            <a:endParaRPr kumimoji="0" lang="en-ZA" sz="3600" b="0" i="0" u="none" strike="noStrike" kern="1200" cap="none" spc="0" normalizeH="0" baseline="0" noProof="0" dirty="0">
              <a:ln>
                <a:noFill/>
              </a:ln>
              <a:solidFill>
                <a:srgbClr val="FE9900"/>
              </a:solidFill>
              <a:effectLst/>
              <a:uLnTx/>
              <a:uFillTx/>
              <a:latin typeface="Calibri"/>
            </a:endParaRPr>
          </a:p>
        </p:txBody>
      </p:sp>
      <p:graphicFrame>
        <p:nvGraphicFramePr>
          <p:cNvPr id="4" name="Table 3">
            <a:extLst>
              <a:ext uri="{FF2B5EF4-FFF2-40B4-BE49-F238E27FC236}">
                <a16:creationId xmlns:a16="http://schemas.microsoft.com/office/drawing/2014/main" id="{43B098EC-3034-4540-A3D5-5DDCBB570B4C}"/>
              </a:ext>
            </a:extLst>
          </p:cNvPr>
          <p:cNvGraphicFramePr>
            <a:graphicFrameLocks noGrp="1"/>
          </p:cNvGraphicFramePr>
          <p:nvPr>
            <p:extLst>
              <p:ext uri="{D42A27DB-BD31-4B8C-83A1-F6EECF244321}">
                <p14:modId xmlns:p14="http://schemas.microsoft.com/office/powerpoint/2010/main" val="879895831"/>
              </p:ext>
            </p:extLst>
          </p:nvPr>
        </p:nvGraphicFramePr>
        <p:xfrm>
          <a:off x="12311" y="1197733"/>
          <a:ext cx="6839999" cy="8180860"/>
        </p:xfrm>
        <a:graphic>
          <a:graphicData uri="http://schemas.openxmlformats.org/drawingml/2006/table">
            <a:tbl>
              <a:tblPr/>
              <a:tblGrid>
                <a:gridCol w="2069095">
                  <a:extLst>
                    <a:ext uri="{9D8B030D-6E8A-4147-A177-3AD203B41FA5}">
                      <a16:colId xmlns:a16="http://schemas.microsoft.com/office/drawing/2014/main" val="1676755024"/>
                    </a:ext>
                  </a:extLst>
                </a:gridCol>
                <a:gridCol w="1192726">
                  <a:extLst>
                    <a:ext uri="{9D8B030D-6E8A-4147-A177-3AD203B41FA5}">
                      <a16:colId xmlns:a16="http://schemas.microsoft.com/office/drawing/2014/main" val="3658632410"/>
                    </a:ext>
                  </a:extLst>
                </a:gridCol>
                <a:gridCol w="1192726">
                  <a:extLst>
                    <a:ext uri="{9D8B030D-6E8A-4147-A177-3AD203B41FA5}">
                      <a16:colId xmlns:a16="http://schemas.microsoft.com/office/drawing/2014/main" val="668788940"/>
                    </a:ext>
                  </a:extLst>
                </a:gridCol>
                <a:gridCol w="1192726">
                  <a:extLst>
                    <a:ext uri="{9D8B030D-6E8A-4147-A177-3AD203B41FA5}">
                      <a16:colId xmlns:a16="http://schemas.microsoft.com/office/drawing/2014/main" val="503632485"/>
                    </a:ext>
                  </a:extLst>
                </a:gridCol>
                <a:gridCol w="1192726">
                  <a:extLst>
                    <a:ext uri="{9D8B030D-6E8A-4147-A177-3AD203B41FA5}">
                      <a16:colId xmlns:a16="http://schemas.microsoft.com/office/drawing/2014/main" val="3497173917"/>
                    </a:ext>
                  </a:extLst>
                </a:gridCol>
              </a:tblGrid>
              <a:tr h="0">
                <a:tc gridSpan="5">
                  <a:txBody>
                    <a:bodyPr/>
                    <a:lstStyle/>
                    <a:p>
                      <a:pPr algn="ctr" rtl="0" fontAlgn="t"/>
                      <a:r>
                        <a:rPr lang="en-ZA" sz="750" b="1" i="0" u="none" strike="noStrike" dirty="0">
                          <a:solidFill>
                            <a:srgbClr val="000000"/>
                          </a:solidFill>
                          <a:effectLst/>
                          <a:latin typeface="Trebuchet MS" panose="020B0603020202020204" pitchFamily="34" charset="0"/>
                          <a:cs typeface="Arial" panose="020B0604020202020204" pitchFamily="34" charset="0"/>
                        </a:rPr>
                        <a:t>INTERNATIONAL TOURIST ARRIVALS</a:t>
                      </a:r>
                    </a:p>
                  </a:txBody>
                  <a:tcPr marL="91516" marR="91516" marT="45758" marB="4575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extLst>
                  <a:ext uri="{0D108BD9-81ED-4DB2-BD59-A6C34878D82A}">
                    <a16:rowId xmlns:a16="http://schemas.microsoft.com/office/drawing/2014/main" val="2321139681"/>
                  </a:ext>
                </a:extLst>
              </a:tr>
              <a:tr h="126588">
                <a:tc>
                  <a:txBody>
                    <a:bodyPr/>
                    <a:lstStyle/>
                    <a:p>
                      <a:pPr algn="l" rtl="0" fontAlgn="t"/>
                      <a:r>
                        <a:rPr lang="en-ZA" sz="750" b="1" i="0" u="none" strike="noStrike" dirty="0">
                          <a:solidFill>
                            <a:srgbClr val="000000"/>
                          </a:solidFill>
                          <a:effectLst/>
                          <a:latin typeface="Trebuchet MS" panose="020B0603020202020204" pitchFamily="34" charset="0"/>
                          <a:cs typeface="Arial" panose="020B0604020202020204" pitchFamily="34" charset="0"/>
                        </a:rPr>
                        <a:t> </a:t>
                      </a:r>
                    </a:p>
                  </a:txBody>
                  <a:tcPr marL="6268" marR="6268" marT="626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ZA" sz="750" b="1" i="0" u="none" strike="noStrike">
                          <a:solidFill>
                            <a:srgbClr val="000000"/>
                          </a:solidFill>
                          <a:effectLst/>
                          <a:latin typeface="Trebuchet MS" panose="020B0603020202020204" pitchFamily="34" charset="0"/>
                        </a:rPr>
                        <a:t>Q1 2021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ZA" sz="750" b="1" i="0" u="none" strike="noStrike">
                          <a:solidFill>
                            <a:srgbClr val="000000"/>
                          </a:solidFill>
                          <a:effectLst/>
                          <a:latin typeface="Trebuchet MS" panose="020B0603020202020204" pitchFamily="34" charset="0"/>
                        </a:rPr>
                        <a:t>Q1 2022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ZA" sz="750" b="1" i="0" u="none" strike="noStrike">
                          <a:solidFill>
                            <a:srgbClr val="000000"/>
                          </a:solidFill>
                          <a:effectLst/>
                          <a:latin typeface="Trebuchet MS" panose="020B0603020202020204" pitchFamily="34" charset="0"/>
                        </a:rPr>
                        <a:t>Q1 2023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b"/>
                      <a:r>
                        <a:rPr lang="en-ZA" sz="750" b="1" i="0" u="none" strike="noStrike">
                          <a:solidFill>
                            <a:srgbClr val="000000"/>
                          </a:solidFill>
                          <a:effectLst/>
                          <a:latin typeface="Trebuchet MS" panose="020B0603020202020204" pitchFamily="34" charset="0"/>
                        </a:rPr>
                        <a:t>% GROWTH</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60377756"/>
                  </a:ext>
                </a:extLst>
              </a:tr>
              <a:tr h="126588">
                <a:tc>
                  <a:txBody>
                    <a:bodyPr/>
                    <a:lstStyle/>
                    <a:p>
                      <a:pPr algn="l" rtl="0" fontAlgn="b"/>
                      <a:r>
                        <a:rPr lang="en-ZA" sz="750" b="1" i="0" u="none" strike="noStrike" dirty="0">
                          <a:solidFill>
                            <a:srgbClr val="000000"/>
                          </a:solidFill>
                          <a:effectLst/>
                          <a:latin typeface="Trebuchet MS" panose="020B0603020202020204" pitchFamily="34" charset="0"/>
                          <a:cs typeface="Arial" panose="020B0604020202020204" pitchFamily="34" charset="0"/>
                        </a:rPr>
                        <a:t>Africa</a:t>
                      </a:r>
                    </a:p>
                  </a:txBody>
                  <a:tcPr marL="6268" marR="6268" marT="626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b"/>
                      <a:r>
                        <a:rPr lang="en-ZA" sz="750" b="1" i="0" u="none" strike="noStrike">
                          <a:solidFill>
                            <a:srgbClr val="000000"/>
                          </a:solidFill>
                          <a:effectLst/>
                          <a:latin typeface="Trebuchet MS" panose="020B0603020202020204" pitchFamily="34" charset="0"/>
                        </a:rPr>
                        <a:t>344 285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b"/>
                      <a:r>
                        <a:rPr lang="en-ZA" sz="750" b="1" i="0" u="none" strike="noStrike">
                          <a:solidFill>
                            <a:srgbClr val="000000"/>
                          </a:solidFill>
                          <a:effectLst/>
                          <a:latin typeface="Trebuchet MS" panose="020B0603020202020204" pitchFamily="34" charset="0"/>
                        </a:rPr>
                        <a:t>778 313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b"/>
                      <a:r>
                        <a:rPr lang="en-ZA" sz="750" b="1" i="0" u="none" strike="noStrike">
                          <a:solidFill>
                            <a:srgbClr val="000000"/>
                          </a:solidFill>
                          <a:effectLst/>
                          <a:latin typeface="Trebuchet MS" panose="020B0603020202020204" pitchFamily="34" charset="0"/>
                        </a:rPr>
                        <a:t>1 551 123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50" b="1" i="0" u="none" strike="noStrike">
                          <a:solidFill>
                            <a:srgbClr val="000000"/>
                          </a:solidFill>
                          <a:effectLst/>
                          <a:latin typeface="Trebuchet MS" panose="020B0603020202020204" pitchFamily="34" charset="0"/>
                        </a:rPr>
                        <a:t>99,3%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278232998"/>
                  </a:ext>
                </a:extLst>
              </a:tr>
              <a:tr h="126588">
                <a:tc>
                  <a:txBody>
                    <a:bodyPr/>
                    <a:lstStyle/>
                    <a:p>
                      <a:pPr algn="l" rtl="0" fontAlgn="b"/>
                      <a:r>
                        <a:rPr lang="en-ZA" sz="750" b="0" i="0" u="none" strike="noStrike" dirty="0">
                          <a:solidFill>
                            <a:srgbClr val="000000"/>
                          </a:solidFill>
                          <a:effectLst/>
                          <a:latin typeface="Trebuchet MS" panose="020B0603020202020204" pitchFamily="34" charset="0"/>
                          <a:cs typeface="Arial" panose="020B0604020202020204" pitchFamily="34" charset="0"/>
                        </a:rPr>
                        <a:t>Botswana</a:t>
                      </a:r>
                    </a:p>
                  </a:txBody>
                  <a:tcPr marL="6268" marR="6268" marT="626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F2F2F2"/>
                    </a:solidFill>
                  </a:tcPr>
                </a:tc>
                <a:tc>
                  <a:txBody>
                    <a:bodyPr/>
                    <a:lstStyle/>
                    <a:p>
                      <a:pPr algn="ctr" rtl="0" fontAlgn="b"/>
                      <a:r>
                        <a:rPr lang="en-ZA" sz="750" b="0" i="0" u="none" strike="noStrike">
                          <a:solidFill>
                            <a:srgbClr val="000000"/>
                          </a:solidFill>
                          <a:effectLst/>
                          <a:latin typeface="Trebuchet MS" panose="020B0603020202020204" pitchFamily="34" charset="0"/>
                        </a:rPr>
                        <a:t>14 891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38 660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73 457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90,0%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3756126983"/>
                  </a:ext>
                </a:extLst>
              </a:tr>
              <a:tr h="126588">
                <a:tc>
                  <a:txBody>
                    <a:bodyPr/>
                    <a:lstStyle/>
                    <a:p>
                      <a:pPr algn="l" rtl="0" fontAlgn="b"/>
                      <a:r>
                        <a:rPr lang="en-ZA" sz="750" b="0" i="0" u="none" strike="noStrike" dirty="0">
                          <a:solidFill>
                            <a:srgbClr val="000000"/>
                          </a:solidFill>
                          <a:effectLst/>
                          <a:latin typeface="Trebuchet MS" panose="020B0603020202020204" pitchFamily="34" charset="0"/>
                          <a:cs typeface="Arial" panose="020B0604020202020204" pitchFamily="34" charset="0"/>
                        </a:rPr>
                        <a:t>Lesotho</a:t>
                      </a:r>
                    </a:p>
                  </a:txBody>
                  <a:tcPr marL="6268" marR="6268" marT="626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50" b="0" i="0" u="none" strike="noStrike">
                          <a:solidFill>
                            <a:srgbClr val="000000"/>
                          </a:solidFill>
                          <a:effectLst/>
                          <a:latin typeface="Trebuchet MS" panose="020B0603020202020204" pitchFamily="34" charset="0"/>
                        </a:rPr>
                        <a:t>63 465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172 960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319 009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84,4%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720155837"/>
                  </a:ext>
                </a:extLst>
              </a:tr>
              <a:tr h="126588">
                <a:tc>
                  <a:txBody>
                    <a:bodyPr/>
                    <a:lstStyle/>
                    <a:p>
                      <a:pPr algn="l" rtl="0" fontAlgn="b"/>
                      <a:r>
                        <a:rPr lang="en-ZA" sz="750" b="0" i="0" u="none" strike="noStrike" dirty="0">
                          <a:solidFill>
                            <a:srgbClr val="000000"/>
                          </a:solidFill>
                          <a:effectLst/>
                          <a:latin typeface="Trebuchet MS" panose="020B0603020202020204" pitchFamily="34" charset="0"/>
                          <a:cs typeface="Arial" panose="020B0604020202020204" pitchFamily="34" charset="0"/>
                        </a:rPr>
                        <a:t>Malawi</a:t>
                      </a:r>
                    </a:p>
                  </a:txBody>
                  <a:tcPr marL="6268" marR="6268" marT="626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50" b="0" i="0" u="none" strike="noStrike">
                          <a:solidFill>
                            <a:srgbClr val="000000"/>
                          </a:solidFill>
                          <a:effectLst/>
                          <a:latin typeface="Trebuchet MS" panose="020B0603020202020204" pitchFamily="34" charset="0"/>
                        </a:rPr>
                        <a:t>8 743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21 704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29 921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37,9%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970542015"/>
                  </a:ext>
                </a:extLst>
              </a:tr>
              <a:tr h="126588">
                <a:tc>
                  <a:txBody>
                    <a:bodyPr/>
                    <a:lstStyle/>
                    <a:p>
                      <a:pPr algn="l" rtl="0" fontAlgn="b"/>
                      <a:r>
                        <a:rPr lang="en-ZA" sz="750" b="0" i="0" u="none" strike="noStrike" dirty="0">
                          <a:solidFill>
                            <a:srgbClr val="000000"/>
                          </a:solidFill>
                          <a:effectLst/>
                          <a:latin typeface="Trebuchet MS" panose="020B0603020202020204" pitchFamily="34" charset="0"/>
                          <a:cs typeface="Arial" panose="020B0604020202020204" pitchFamily="34" charset="0"/>
                        </a:rPr>
                        <a:t>Mozambique</a:t>
                      </a:r>
                    </a:p>
                  </a:txBody>
                  <a:tcPr marL="6268" marR="6268" marT="626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50" b="0" i="0" u="none" strike="noStrike">
                          <a:solidFill>
                            <a:srgbClr val="000000"/>
                          </a:solidFill>
                          <a:effectLst/>
                          <a:latin typeface="Trebuchet MS" panose="020B0603020202020204" pitchFamily="34" charset="0"/>
                        </a:rPr>
                        <a:t>92 770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219 887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344 596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56,7%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434416181"/>
                  </a:ext>
                </a:extLst>
              </a:tr>
              <a:tr h="126588">
                <a:tc>
                  <a:txBody>
                    <a:bodyPr/>
                    <a:lstStyle/>
                    <a:p>
                      <a:pPr algn="l" rtl="0" fontAlgn="b"/>
                      <a:r>
                        <a:rPr lang="en-ZA" sz="750" b="0" i="0" u="none" strike="noStrike" dirty="0">
                          <a:solidFill>
                            <a:srgbClr val="000000"/>
                          </a:solidFill>
                          <a:effectLst/>
                          <a:latin typeface="Trebuchet MS" panose="020B0603020202020204" pitchFamily="34" charset="0"/>
                          <a:cs typeface="Arial" panose="020B0604020202020204" pitchFamily="34" charset="0"/>
                        </a:rPr>
                        <a:t>Namibia</a:t>
                      </a:r>
                    </a:p>
                  </a:txBody>
                  <a:tcPr marL="6268" marR="6268" marT="626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50" b="0" i="0" u="none" strike="noStrike">
                          <a:solidFill>
                            <a:srgbClr val="000000"/>
                          </a:solidFill>
                          <a:effectLst/>
                          <a:latin typeface="Trebuchet MS" panose="020B0603020202020204" pitchFamily="34" charset="0"/>
                        </a:rPr>
                        <a:t>18 179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28 498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36 192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27,0%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880599263"/>
                  </a:ext>
                </a:extLst>
              </a:tr>
              <a:tr h="126588">
                <a:tc>
                  <a:txBody>
                    <a:bodyPr/>
                    <a:lstStyle/>
                    <a:p>
                      <a:pPr algn="l" rtl="0" fontAlgn="b"/>
                      <a:r>
                        <a:rPr lang="en-ZA" sz="750" b="0" i="0" u="none" strike="noStrike" dirty="0">
                          <a:solidFill>
                            <a:srgbClr val="000000"/>
                          </a:solidFill>
                          <a:effectLst/>
                          <a:latin typeface="Trebuchet MS" panose="020B0603020202020204" pitchFamily="34" charset="0"/>
                          <a:cs typeface="Arial" panose="020B0604020202020204" pitchFamily="34" charset="0"/>
                        </a:rPr>
                        <a:t>Swaziland</a:t>
                      </a:r>
                    </a:p>
                  </a:txBody>
                  <a:tcPr marL="6268" marR="6268" marT="626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50" b="0" i="0" u="none" strike="noStrike">
                          <a:solidFill>
                            <a:srgbClr val="000000"/>
                          </a:solidFill>
                          <a:effectLst/>
                          <a:latin typeface="Trebuchet MS" panose="020B0603020202020204" pitchFamily="34" charset="0"/>
                        </a:rPr>
                        <a:t>28 649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dirty="0">
                          <a:solidFill>
                            <a:srgbClr val="000000"/>
                          </a:solidFill>
                          <a:effectLst/>
                          <a:latin typeface="Trebuchet MS" panose="020B0603020202020204" pitchFamily="34" charset="0"/>
                        </a:rPr>
                        <a:t>67 495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153 902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128,0%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206898648"/>
                  </a:ext>
                </a:extLst>
              </a:tr>
              <a:tr h="126588">
                <a:tc>
                  <a:txBody>
                    <a:bodyPr/>
                    <a:lstStyle/>
                    <a:p>
                      <a:pPr algn="l" rtl="0" fontAlgn="b"/>
                      <a:r>
                        <a:rPr lang="en-ZA" sz="750" b="0" i="0" u="none" strike="noStrike" dirty="0">
                          <a:solidFill>
                            <a:srgbClr val="000000"/>
                          </a:solidFill>
                          <a:effectLst/>
                          <a:latin typeface="Trebuchet MS" panose="020B0603020202020204" pitchFamily="34" charset="0"/>
                          <a:cs typeface="Arial" panose="020B0604020202020204" pitchFamily="34" charset="0"/>
                        </a:rPr>
                        <a:t>Zambia</a:t>
                      </a:r>
                    </a:p>
                  </a:txBody>
                  <a:tcPr marL="6268" marR="6268" marT="626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50" b="0" i="0" u="none" strike="noStrike">
                          <a:solidFill>
                            <a:srgbClr val="000000"/>
                          </a:solidFill>
                          <a:effectLst/>
                          <a:latin typeface="Trebuchet MS" panose="020B0603020202020204" pitchFamily="34" charset="0"/>
                        </a:rPr>
                        <a:t>13 136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dirty="0">
                          <a:solidFill>
                            <a:srgbClr val="000000"/>
                          </a:solidFill>
                          <a:effectLst/>
                          <a:latin typeface="Trebuchet MS" panose="020B0603020202020204" pitchFamily="34" charset="0"/>
                        </a:rPr>
                        <a:t>23 773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30 696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29,1%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194500635"/>
                  </a:ext>
                </a:extLst>
              </a:tr>
              <a:tr h="126588">
                <a:tc>
                  <a:txBody>
                    <a:bodyPr/>
                    <a:lstStyle/>
                    <a:p>
                      <a:pPr algn="l" rtl="0" fontAlgn="b"/>
                      <a:r>
                        <a:rPr lang="en-ZA" sz="750" b="0" i="0" u="none" strike="noStrike" dirty="0">
                          <a:solidFill>
                            <a:srgbClr val="000000"/>
                          </a:solidFill>
                          <a:effectLst/>
                          <a:latin typeface="Trebuchet MS" panose="020B0603020202020204" pitchFamily="34" charset="0"/>
                          <a:cs typeface="Arial" panose="020B0604020202020204" pitchFamily="34" charset="0"/>
                        </a:rPr>
                        <a:t>Zimbabwe</a:t>
                      </a:r>
                    </a:p>
                  </a:txBody>
                  <a:tcPr marL="6268" marR="6268" marT="626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50" b="0" i="0" u="none" strike="noStrike">
                          <a:solidFill>
                            <a:srgbClr val="000000"/>
                          </a:solidFill>
                          <a:effectLst/>
                          <a:latin typeface="Trebuchet MS" panose="020B0603020202020204" pitchFamily="34" charset="0"/>
                        </a:rPr>
                        <a:t>89 018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169 031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504 020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198,2%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653265322"/>
                  </a:ext>
                </a:extLst>
              </a:tr>
              <a:tr h="126588">
                <a:tc>
                  <a:txBody>
                    <a:bodyPr/>
                    <a:lstStyle/>
                    <a:p>
                      <a:pPr algn="l" rtl="0" fontAlgn="b"/>
                      <a:r>
                        <a:rPr lang="en-ZA" sz="750" b="0" i="0" u="none" strike="noStrike" dirty="0">
                          <a:solidFill>
                            <a:srgbClr val="000000"/>
                          </a:solidFill>
                          <a:effectLst/>
                          <a:latin typeface="Trebuchet MS" panose="020B0603020202020204" pitchFamily="34" charset="0"/>
                          <a:cs typeface="Arial" panose="020B0604020202020204" pitchFamily="34" charset="0"/>
                        </a:rPr>
                        <a:t>Angola</a:t>
                      </a:r>
                    </a:p>
                  </a:txBody>
                  <a:tcPr marL="6268" marR="6268" marT="626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50" b="0" i="0" u="none" strike="noStrike">
                          <a:solidFill>
                            <a:srgbClr val="000000"/>
                          </a:solidFill>
                          <a:effectLst/>
                          <a:latin typeface="Trebuchet MS" panose="020B0603020202020204" pitchFamily="34" charset="0"/>
                        </a:rPr>
                        <a:t>745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5 690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10 653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87,2%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287053552"/>
                  </a:ext>
                </a:extLst>
              </a:tr>
              <a:tr h="126588">
                <a:tc>
                  <a:txBody>
                    <a:bodyPr/>
                    <a:lstStyle/>
                    <a:p>
                      <a:pPr algn="l" rtl="0" fontAlgn="b"/>
                      <a:r>
                        <a:rPr lang="en-ZA" sz="750" b="0" i="0" u="none" strike="noStrike" dirty="0">
                          <a:solidFill>
                            <a:srgbClr val="000000"/>
                          </a:solidFill>
                          <a:effectLst/>
                          <a:latin typeface="Trebuchet MS" panose="020B0603020202020204" pitchFamily="34" charset="0"/>
                          <a:cs typeface="Arial" panose="020B0604020202020204" pitchFamily="34" charset="0"/>
                        </a:rPr>
                        <a:t>Dem Rep of Congo</a:t>
                      </a:r>
                    </a:p>
                  </a:txBody>
                  <a:tcPr marL="6268" marR="6268" marT="626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50" b="0" i="0" u="none" strike="noStrike">
                          <a:solidFill>
                            <a:srgbClr val="000000"/>
                          </a:solidFill>
                          <a:effectLst/>
                          <a:latin typeface="Trebuchet MS" panose="020B0603020202020204" pitchFamily="34" charset="0"/>
                        </a:rPr>
                        <a:t>2 525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3 740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4 534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21,2%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603987867"/>
                  </a:ext>
                </a:extLst>
              </a:tr>
              <a:tr h="126588">
                <a:tc>
                  <a:txBody>
                    <a:bodyPr/>
                    <a:lstStyle/>
                    <a:p>
                      <a:pPr algn="l" rtl="0" fontAlgn="b"/>
                      <a:r>
                        <a:rPr lang="en-ZA" sz="750" b="0" i="0" u="none" strike="noStrike" dirty="0">
                          <a:solidFill>
                            <a:srgbClr val="000000"/>
                          </a:solidFill>
                          <a:effectLst/>
                          <a:latin typeface="Trebuchet MS" panose="020B0603020202020204" pitchFamily="34" charset="0"/>
                          <a:cs typeface="Arial" panose="020B0604020202020204" pitchFamily="34" charset="0"/>
                        </a:rPr>
                        <a:t>Ethiopia</a:t>
                      </a:r>
                    </a:p>
                  </a:txBody>
                  <a:tcPr marL="6268" marR="6268" marT="626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50" b="0" i="0" u="none" strike="noStrike">
                          <a:solidFill>
                            <a:srgbClr val="000000"/>
                          </a:solidFill>
                          <a:effectLst/>
                          <a:latin typeface="Trebuchet MS" panose="020B0603020202020204" pitchFamily="34" charset="0"/>
                        </a:rPr>
                        <a:t>549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1 047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1 426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36,2%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50829737"/>
                  </a:ext>
                </a:extLst>
              </a:tr>
              <a:tr h="126588">
                <a:tc>
                  <a:txBody>
                    <a:bodyPr/>
                    <a:lstStyle/>
                    <a:p>
                      <a:pPr algn="l" rtl="0" fontAlgn="b"/>
                      <a:r>
                        <a:rPr lang="en-ZA" sz="750" b="0" i="0" u="none" strike="noStrike" dirty="0">
                          <a:solidFill>
                            <a:srgbClr val="000000"/>
                          </a:solidFill>
                          <a:effectLst/>
                          <a:latin typeface="Trebuchet MS" panose="020B0603020202020204" pitchFamily="34" charset="0"/>
                          <a:cs typeface="Arial" panose="020B0604020202020204" pitchFamily="34" charset="0"/>
                        </a:rPr>
                        <a:t>Ghana</a:t>
                      </a:r>
                    </a:p>
                  </a:txBody>
                  <a:tcPr marL="6268" marR="6268" marT="626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50" b="0" i="0" u="none" strike="noStrike">
                          <a:solidFill>
                            <a:srgbClr val="000000"/>
                          </a:solidFill>
                          <a:effectLst/>
                          <a:latin typeface="Trebuchet MS" panose="020B0603020202020204" pitchFamily="34" charset="0"/>
                        </a:rPr>
                        <a:t>1 317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2 667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2 262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-15,2%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922526079"/>
                  </a:ext>
                </a:extLst>
              </a:tr>
              <a:tr h="126588">
                <a:tc>
                  <a:txBody>
                    <a:bodyPr/>
                    <a:lstStyle/>
                    <a:p>
                      <a:pPr algn="l" rtl="0" fontAlgn="b"/>
                      <a:r>
                        <a:rPr lang="en-ZA" sz="750" b="0" i="0" u="none" strike="noStrike" dirty="0">
                          <a:solidFill>
                            <a:srgbClr val="000000"/>
                          </a:solidFill>
                          <a:effectLst/>
                          <a:latin typeface="Trebuchet MS" panose="020B0603020202020204" pitchFamily="34" charset="0"/>
                          <a:cs typeface="Arial" panose="020B0604020202020204" pitchFamily="34" charset="0"/>
                        </a:rPr>
                        <a:t>Kenya</a:t>
                      </a:r>
                    </a:p>
                  </a:txBody>
                  <a:tcPr marL="6268" marR="6268" marT="626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50" b="0" i="0" u="none" strike="noStrike">
                          <a:solidFill>
                            <a:srgbClr val="000000"/>
                          </a:solidFill>
                          <a:effectLst/>
                          <a:latin typeface="Trebuchet MS" panose="020B0603020202020204" pitchFamily="34" charset="0"/>
                        </a:rPr>
                        <a:t>1 431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3 848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9 628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150,2%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905590354"/>
                  </a:ext>
                </a:extLst>
              </a:tr>
              <a:tr h="126588">
                <a:tc>
                  <a:txBody>
                    <a:bodyPr/>
                    <a:lstStyle/>
                    <a:p>
                      <a:pPr algn="l" rtl="0" fontAlgn="b"/>
                      <a:r>
                        <a:rPr lang="en-ZA" sz="750" b="0" i="0" u="none" strike="noStrike" dirty="0">
                          <a:solidFill>
                            <a:srgbClr val="000000"/>
                          </a:solidFill>
                          <a:effectLst/>
                          <a:latin typeface="Trebuchet MS" panose="020B0603020202020204" pitchFamily="34" charset="0"/>
                          <a:cs typeface="Arial" panose="020B0604020202020204" pitchFamily="34" charset="0"/>
                        </a:rPr>
                        <a:t>Nigeria</a:t>
                      </a:r>
                    </a:p>
                  </a:txBody>
                  <a:tcPr marL="6268" marR="6268" marT="626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50" b="0" i="0" u="none" strike="noStrike">
                          <a:solidFill>
                            <a:srgbClr val="000000"/>
                          </a:solidFill>
                          <a:effectLst/>
                          <a:latin typeface="Trebuchet MS" panose="020B0603020202020204" pitchFamily="34" charset="0"/>
                        </a:rPr>
                        <a:t>2 785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4 572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4 350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-4,9%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500749882"/>
                  </a:ext>
                </a:extLst>
              </a:tr>
              <a:tr h="126588">
                <a:tc>
                  <a:txBody>
                    <a:bodyPr/>
                    <a:lstStyle/>
                    <a:p>
                      <a:pPr algn="l" rtl="0" fontAlgn="b"/>
                      <a:r>
                        <a:rPr lang="en-ZA" sz="750" b="0" i="0" u="none" strike="noStrike" dirty="0">
                          <a:solidFill>
                            <a:srgbClr val="000000"/>
                          </a:solidFill>
                          <a:effectLst/>
                          <a:latin typeface="Trebuchet MS" panose="020B0603020202020204" pitchFamily="34" charset="0"/>
                          <a:cs typeface="Arial" panose="020B0604020202020204" pitchFamily="34" charset="0"/>
                        </a:rPr>
                        <a:t>Tanzania</a:t>
                      </a:r>
                    </a:p>
                  </a:txBody>
                  <a:tcPr marL="6268" marR="6268" marT="626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50" b="0" i="0" u="none" strike="noStrike">
                          <a:solidFill>
                            <a:srgbClr val="000000"/>
                          </a:solidFill>
                          <a:effectLst/>
                          <a:latin typeface="Trebuchet MS" panose="020B0603020202020204" pitchFamily="34" charset="0"/>
                        </a:rPr>
                        <a:t>2 191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5 197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7 834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50,7%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751521735"/>
                  </a:ext>
                </a:extLst>
              </a:tr>
              <a:tr h="126588">
                <a:tc>
                  <a:txBody>
                    <a:bodyPr/>
                    <a:lstStyle/>
                    <a:p>
                      <a:pPr algn="l" rtl="0" fontAlgn="b"/>
                      <a:r>
                        <a:rPr lang="en-ZA" sz="750" b="0" i="0" u="none" strike="noStrike" dirty="0">
                          <a:solidFill>
                            <a:srgbClr val="000000"/>
                          </a:solidFill>
                          <a:effectLst/>
                          <a:latin typeface="Trebuchet MS" panose="020B0603020202020204" pitchFamily="34" charset="0"/>
                          <a:cs typeface="Arial" panose="020B0604020202020204" pitchFamily="34" charset="0"/>
                        </a:rPr>
                        <a:t>Uganda</a:t>
                      </a:r>
                    </a:p>
                  </a:txBody>
                  <a:tcPr marL="6268" marR="6268" marT="626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50" b="0" i="0" u="none" strike="noStrike">
                          <a:solidFill>
                            <a:srgbClr val="000000"/>
                          </a:solidFill>
                          <a:effectLst/>
                          <a:latin typeface="Trebuchet MS" panose="020B0603020202020204" pitchFamily="34" charset="0"/>
                        </a:rPr>
                        <a:t>886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1 748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3 339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91,0%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597720754"/>
                  </a:ext>
                </a:extLst>
              </a:tr>
              <a:tr h="126588">
                <a:tc>
                  <a:txBody>
                    <a:bodyPr/>
                    <a:lstStyle/>
                    <a:p>
                      <a:pPr algn="l" rtl="0" fontAlgn="b"/>
                      <a:r>
                        <a:rPr lang="en-ZA" sz="750" b="0" i="0" u="none" strike="noStrike" dirty="0">
                          <a:solidFill>
                            <a:srgbClr val="000000"/>
                          </a:solidFill>
                          <a:effectLst/>
                          <a:latin typeface="Trebuchet MS" panose="020B0603020202020204" pitchFamily="34" charset="0"/>
                          <a:cs typeface="Arial" panose="020B0604020202020204" pitchFamily="34" charset="0"/>
                        </a:rPr>
                        <a:t>Other Africa</a:t>
                      </a:r>
                    </a:p>
                  </a:txBody>
                  <a:tcPr marL="6268" marR="6268" marT="626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b"/>
                      <a:r>
                        <a:rPr lang="en-ZA" sz="750" b="0" i="0" u="none" strike="noStrike">
                          <a:solidFill>
                            <a:srgbClr val="000000"/>
                          </a:solidFill>
                          <a:effectLst/>
                          <a:latin typeface="Trebuchet MS" panose="020B0603020202020204" pitchFamily="34" charset="0"/>
                        </a:rPr>
                        <a:t>3 005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50" b="0" i="0" u="none" strike="noStrike">
                          <a:solidFill>
                            <a:srgbClr val="000000"/>
                          </a:solidFill>
                          <a:effectLst/>
                          <a:latin typeface="Trebuchet MS" panose="020B0603020202020204" pitchFamily="34" charset="0"/>
                        </a:rPr>
                        <a:t>7 796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50" b="0" i="0" u="none" strike="noStrike">
                          <a:solidFill>
                            <a:srgbClr val="000000"/>
                          </a:solidFill>
                          <a:effectLst/>
                          <a:latin typeface="Trebuchet MS" panose="020B0603020202020204" pitchFamily="34" charset="0"/>
                        </a:rPr>
                        <a:t>15 304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50" b="0" i="0" u="none" strike="noStrike">
                          <a:solidFill>
                            <a:srgbClr val="000000"/>
                          </a:solidFill>
                          <a:effectLst/>
                          <a:latin typeface="Trebuchet MS" panose="020B0603020202020204" pitchFamily="34" charset="0"/>
                        </a:rPr>
                        <a:t>96,3%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765156670"/>
                  </a:ext>
                </a:extLst>
              </a:tr>
              <a:tr h="126588">
                <a:tc>
                  <a:txBody>
                    <a:bodyPr/>
                    <a:lstStyle/>
                    <a:p>
                      <a:pPr algn="l" rtl="0" fontAlgn="b"/>
                      <a:r>
                        <a:rPr lang="en-ZA" sz="750" b="1" i="0" u="none" strike="noStrike" dirty="0">
                          <a:solidFill>
                            <a:srgbClr val="000000"/>
                          </a:solidFill>
                          <a:effectLst/>
                          <a:latin typeface="Trebuchet MS" panose="020B0603020202020204" pitchFamily="34" charset="0"/>
                          <a:cs typeface="Arial" panose="020B0604020202020204" pitchFamily="34" charset="0"/>
                        </a:rPr>
                        <a:t>Asia</a:t>
                      </a:r>
                    </a:p>
                  </a:txBody>
                  <a:tcPr marL="6268" marR="6268" marT="626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b"/>
                      <a:r>
                        <a:rPr lang="en-ZA" sz="750" b="1" i="0" u="none" strike="noStrike">
                          <a:solidFill>
                            <a:srgbClr val="000000"/>
                          </a:solidFill>
                          <a:effectLst/>
                          <a:latin typeface="Trebuchet MS" panose="020B0603020202020204" pitchFamily="34" charset="0"/>
                        </a:rPr>
                        <a:t>7 813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50" b="1" i="0" u="none" strike="noStrike">
                          <a:solidFill>
                            <a:srgbClr val="000000"/>
                          </a:solidFill>
                          <a:effectLst/>
                          <a:latin typeface="Trebuchet MS" panose="020B0603020202020204" pitchFamily="34" charset="0"/>
                        </a:rPr>
                        <a:t>17 910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50" b="1" i="0" u="none" strike="noStrike">
                          <a:solidFill>
                            <a:srgbClr val="000000"/>
                          </a:solidFill>
                          <a:effectLst/>
                          <a:latin typeface="Trebuchet MS" panose="020B0603020202020204" pitchFamily="34" charset="0"/>
                        </a:rPr>
                        <a:t>39 671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50" b="1" i="0" u="none" strike="noStrike">
                          <a:solidFill>
                            <a:srgbClr val="000000"/>
                          </a:solidFill>
                          <a:effectLst/>
                          <a:latin typeface="Trebuchet MS" panose="020B0603020202020204" pitchFamily="34" charset="0"/>
                        </a:rPr>
                        <a:t>121,5%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592971008"/>
                  </a:ext>
                </a:extLst>
              </a:tr>
              <a:tr h="126588">
                <a:tc>
                  <a:txBody>
                    <a:bodyPr/>
                    <a:lstStyle/>
                    <a:p>
                      <a:pPr algn="l" rtl="0" fontAlgn="b"/>
                      <a:r>
                        <a:rPr lang="en-ZA" sz="750" b="0" i="0" u="none" strike="noStrike" dirty="0">
                          <a:solidFill>
                            <a:srgbClr val="000000"/>
                          </a:solidFill>
                          <a:effectLst/>
                          <a:latin typeface="Trebuchet MS" panose="020B0603020202020204" pitchFamily="34" charset="0"/>
                          <a:cs typeface="Arial" panose="020B0604020202020204" pitchFamily="34" charset="0"/>
                        </a:rPr>
                        <a:t>China including Hong Kong</a:t>
                      </a:r>
                    </a:p>
                  </a:txBody>
                  <a:tcPr marL="6268" marR="6268" marT="626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F2F2F2"/>
                    </a:solidFill>
                  </a:tcPr>
                </a:tc>
                <a:tc>
                  <a:txBody>
                    <a:bodyPr/>
                    <a:lstStyle/>
                    <a:p>
                      <a:pPr algn="ctr" rtl="0" fontAlgn="b"/>
                      <a:r>
                        <a:rPr lang="en-ZA" sz="750" b="0" i="0" u="none" strike="noStrike">
                          <a:solidFill>
                            <a:srgbClr val="000000"/>
                          </a:solidFill>
                          <a:effectLst/>
                          <a:latin typeface="Trebuchet MS" panose="020B0603020202020204" pitchFamily="34" charset="0"/>
                        </a:rPr>
                        <a:t>1 388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1 837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6 052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229,5%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391539304"/>
                  </a:ext>
                </a:extLst>
              </a:tr>
              <a:tr h="126588">
                <a:tc>
                  <a:txBody>
                    <a:bodyPr/>
                    <a:lstStyle/>
                    <a:p>
                      <a:pPr algn="l" rtl="0" fontAlgn="b"/>
                      <a:r>
                        <a:rPr lang="en-ZA" sz="750" b="0" i="0" u="none" strike="noStrike" dirty="0">
                          <a:solidFill>
                            <a:srgbClr val="000000"/>
                          </a:solidFill>
                          <a:effectLst/>
                          <a:latin typeface="Trebuchet MS" panose="020B0603020202020204" pitchFamily="34" charset="0"/>
                          <a:cs typeface="Arial" panose="020B0604020202020204" pitchFamily="34" charset="0"/>
                        </a:rPr>
                        <a:t>India</a:t>
                      </a:r>
                    </a:p>
                  </a:txBody>
                  <a:tcPr marL="6268" marR="6268" marT="626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50" b="0" i="0" u="none" strike="noStrike">
                          <a:solidFill>
                            <a:srgbClr val="000000"/>
                          </a:solidFill>
                          <a:effectLst/>
                          <a:latin typeface="Trebuchet MS" panose="020B0603020202020204" pitchFamily="34" charset="0"/>
                        </a:rPr>
                        <a:t>3 121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7 761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16 355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110,7%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053588131"/>
                  </a:ext>
                </a:extLst>
              </a:tr>
              <a:tr h="126588">
                <a:tc>
                  <a:txBody>
                    <a:bodyPr/>
                    <a:lstStyle/>
                    <a:p>
                      <a:pPr algn="l" rtl="0" fontAlgn="b"/>
                      <a:r>
                        <a:rPr lang="en-ZA" sz="750" b="0" i="0" u="none" strike="noStrike" dirty="0">
                          <a:solidFill>
                            <a:srgbClr val="000000"/>
                          </a:solidFill>
                          <a:effectLst/>
                          <a:latin typeface="Trebuchet MS" panose="020B0603020202020204" pitchFamily="34" charset="0"/>
                          <a:cs typeface="Arial" panose="020B0604020202020204" pitchFamily="34" charset="0"/>
                        </a:rPr>
                        <a:t>Japan</a:t>
                      </a:r>
                    </a:p>
                  </a:txBody>
                  <a:tcPr marL="6268" marR="6268" marT="626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50" b="0" i="0" u="none" strike="noStrike">
                          <a:solidFill>
                            <a:srgbClr val="000000"/>
                          </a:solidFill>
                          <a:effectLst/>
                          <a:latin typeface="Trebuchet MS" panose="020B0603020202020204" pitchFamily="34" charset="0"/>
                        </a:rPr>
                        <a:t>215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542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2 299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324,2%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898780143"/>
                  </a:ext>
                </a:extLst>
              </a:tr>
              <a:tr h="126588">
                <a:tc>
                  <a:txBody>
                    <a:bodyPr/>
                    <a:lstStyle/>
                    <a:p>
                      <a:pPr algn="l" rtl="0" fontAlgn="b"/>
                      <a:r>
                        <a:rPr lang="en-ZA" sz="750" b="0" i="0" u="none" strike="noStrike" dirty="0">
                          <a:solidFill>
                            <a:srgbClr val="000000"/>
                          </a:solidFill>
                          <a:effectLst/>
                          <a:latin typeface="Trebuchet MS" panose="020B0603020202020204" pitchFamily="34" charset="0"/>
                          <a:cs typeface="Arial" panose="020B0604020202020204" pitchFamily="34" charset="0"/>
                        </a:rPr>
                        <a:t>Malaysia</a:t>
                      </a:r>
                    </a:p>
                  </a:txBody>
                  <a:tcPr marL="6268" marR="6268" marT="626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50" b="0" i="0" u="none" strike="noStrike">
                          <a:solidFill>
                            <a:srgbClr val="000000"/>
                          </a:solidFill>
                          <a:effectLst/>
                          <a:latin typeface="Trebuchet MS" panose="020B0603020202020204" pitchFamily="34" charset="0"/>
                        </a:rPr>
                        <a:t>109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296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849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186,8%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938456444"/>
                  </a:ext>
                </a:extLst>
              </a:tr>
              <a:tr h="126588">
                <a:tc>
                  <a:txBody>
                    <a:bodyPr/>
                    <a:lstStyle/>
                    <a:p>
                      <a:pPr algn="l" rtl="0" fontAlgn="b"/>
                      <a:r>
                        <a:rPr lang="en-ZA" sz="750" b="0" i="0" u="none" strike="noStrike" dirty="0">
                          <a:solidFill>
                            <a:srgbClr val="000000"/>
                          </a:solidFill>
                          <a:effectLst/>
                          <a:latin typeface="Trebuchet MS" panose="020B0603020202020204" pitchFamily="34" charset="0"/>
                          <a:cs typeface="Arial" panose="020B0604020202020204" pitchFamily="34" charset="0"/>
                        </a:rPr>
                        <a:t>Singapore</a:t>
                      </a:r>
                    </a:p>
                  </a:txBody>
                  <a:tcPr marL="6268" marR="6268" marT="626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50" b="0" i="0" u="none" strike="noStrike">
                          <a:solidFill>
                            <a:srgbClr val="000000"/>
                          </a:solidFill>
                          <a:effectLst/>
                          <a:latin typeface="Trebuchet MS" panose="020B0603020202020204" pitchFamily="34" charset="0"/>
                        </a:rPr>
                        <a:t>36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135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1 080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700,0%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309610645"/>
                  </a:ext>
                </a:extLst>
              </a:tr>
              <a:tr h="126588">
                <a:tc>
                  <a:txBody>
                    <a:bodyPr/>
                    <a:lstStyle/>
                    <a:p>
                      <a:pPr algn="l" rtl="0" fontAlgn="b"/>
                      <a:r>
                        <a:rPr lang="en-ZA" sz="750" b="0" i="0" u="none" strike="noStrike" dirty="0">
                          <a:solidFill>
                            <a:srgbClr val="000000"/>
                          </a:solidFill>
                          <a:effectLst/>
                          <a:latin typeface="Trebuchet MS" panose="020B0603020202020204" pitchFamily="34" charset="0"/>
                          <a:cs typeface="Arial" panose="020B0604020202020204" pitchFamily="34" charset="0"/>
                        </a:rPr>
                        <a:t>Rep of Korea (South)</a:t>
                      </a:r>
                    </a:p>
                  </a:txBody>
                  <a:tcPr marL="6268" marR="6268" marT="626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50" b="0" i="0" u="none" strike="noStrike">
                          <a:solidFill>
                            <a:srgbClr val="000000"/>
                          </a:solidFill>
                          <a:effectLst/>
                          <a:latin typeface="Trebuchet MS" panose="020B0603020202020204" pitchFamily="34" charset="0"/>
                        </a:rPr>
                        <a:t>234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804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2620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225,9%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01316502"/>
                  </a:ext>
                </a:extLst>
              </a:tr>
              <a:tr h="126588">
                <a:tc>
                  <a:txBody>
                    <a:bodyPr/>
                    <a:lstStyle/>
                    <a:p>
                      <a:pPr algn="l" rtl="0" fontAlgn="b"/>
                      <a:r>
                        <a:rPr lang="en-ZA" sz="750" b="0" i="0" u="none" strike="noStrike" dirty="0">
                          <a:solidFill>
                            <a:srgbClr val="000000"/>
                          </a:solidFill>
                          <a:effectLst/>
                          <a:latin typeface="Trebuchet MS" panose="020B0603020202020204" pitchFamily="34" charset="0"/>
                          <a:cs typeface="Arial" panose="020B0604020202020204" pitchFamily="34" charset="0"/>
                        </a:rPr>
                        <a:t>Other Asia</a:t>
                      </a:r>
                    </a:p>
                  </a:txBody>
                  <a:tcPr marL="6268" marR="6268" marT="626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b"/>
                      <a:r>
                        <a:rPr lang="en-ZA" sz="750" b="0" i="0" u="none" strike="noStrike">
                          <a:solidFill>
                            <a:srgbClr val="000000"/>
                          </a:solidFill>
                          <a:effectLst/>
                          <a:latin typeface="Trebuchet MS" panose="020B0603020202020204" pitchFamily="34" charset="0"/>
                        </a:rPr>
                        <a:t>2 710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50" b="0" i="0" u="none" strike="noStrike">
                          <a:solidFill>
                            <a:srgbClr val="000000"/>
                          </a:solidFill>
                          <a:effectLst/>
                          <a:latin typeface="Trebuchet MS" panose="020B0603020202020204" pitchFamily="34" charset="0"/>
                        </a:rPr>
                        <a:t>6 535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50" b="0" i="0" u="none" strike="noStrike">
                          <a:solidFill>
                            <a:srgbClr val="000000"/>
                          </a:solidFill>
                          <a:effectLst/>
                          <a:latin typeface="Trebuchet MS" panose="020B0603020202020204" pitchFamily="34" charset="0"/>
                        </a:rPr>
                        <a:t>10 416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50" b="0" i="0" u="none" strike="noStrike">
                          <a:solidFill>
                            <a:srgbClr val="000000"/>
                          </a:solidFill>
                          <a:effectLst/>
                          <a:latin typeface="Trebuchet MS" panose="020B0603020202020204" pitchFamily="34" charset="0"/>
                        </a:rPr>
                        <a:t>59,4%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72169160"/>
                  </a:ext>
                </a:extLst>
              </a:tr>
              <a:tr h="126588">
                <a:tc>
                  <a:txBody>
                    <a:bodyPr/>
                    <a:lstStyle/>
                    <a:p>
                      <a:pPr algn="l" rtl="0" fontAlgn="b"/>
                      <a:r>
                        <a:rPr lang="en-ZA" sz="750" b="1" i="0" u="none" strike="noStrike" dirty="0">
                          <a:solidFill>
                            <a:srgbClr val="000000"/>
                          </a:solidFill>
                          <a:effectLst/>
                          <a:latin typeface="Trebuchet MS" panose="020B0603020202020204" pitchFamily="34" charset="0"/>
                          <a:cs typeface="Arial" panose="020B0604020202020204" pitchFamily="34" charset="0"/>
                        </a:rPr>
                        <a:t>Australasia</a:t>
                      </a:r>
                    </a:p>
                  </a:txBody>
                  <a:tcPr marL="6268" marR="6268" marT="626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b"/>
                      <a:r>
                        <a:rPr lang="en-ZA" sz="750" b="1" i="0" u="none" strike="noStrike">
                          <a:solidFill>
                            <a:srgbClr val="000000"/>
                          </a:solidFill>
                          <a:effectLst/>
                          <a:latin typeface="Trebuchet MS" panose="020B0603020202020204" pitchFamily="34" charset="0"/>
                        </a:rPr>
                        <a:t>640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50" b="1" i="0" u="none" strike="noStrike">
                          <a:solidFill>
                            <a:srgbClr val="000000"/>
                          </a:solidFill>
                          <a:effectLst/>
                          <a:latin typeface="Trebuchet MS" panose="020B0603020202020204" pitchFamily="34" charset="0"/>
                        </a:rPr>
                        <a:t>7 152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50" b="1" i="0" u="none" strike="noStrike">
                          <a:solidFill>
                            <a:srgbClr val="000000"/>
                          </a:solidFill>
                          <a:effectLst/>
                          <a:latin typeface="Trebuchet MS" panose="020B0603020202020204" pitchFamily="34" charset="0"/>
                        </a:rPr>
                        <a:t>24 623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50" b="1" i="0" u="none" strike="noStrike">
                          <a:solidFill>
                            <a:srgbClr val="000000"/>
                          </a:solidFill>
                          <a:effectLst/>
                          <a:latin typeface="Trebuchet MS" panose="020B0603020202020204" pitchFamily="34" charset="0"/>
                        </a:rPr>
                        <a:t>244,3%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22640082"/>
                  </a:ext>
                </a:extLst>
              </a:tr>
              <a:tr h="126588">
                <a:tc>
                  <a:txBody>
                    <a:bodyPr/>
                    <a:lstStyle/>
                    <a:p>
                      <a:pPr algn="l" rtl="0" fontAlgn="b"/>
                      <a:r>
                        <a:rPr lang="en-ZA" sz="750" b="0" i="0" u="none" strike="noStrike" dirty="0">
                          <a:solidFill>
                            <a:srgbClr val="000000"/>
                          </a:solidFill>
                          <a:effectLst/>
                          <a:latin typeface="Trebuchet MS" panose="020B0603020202020204" pitchFamily="34" charset="0"/>
                          <a:cs typeface="Arial" panose="020B0604020202020204" pitchFamily="34" charset="0"/>
                        </a:rPr>
                        <a:t>Australia</a:t>
                      </a:r>
                    </a:p>
                  </a:txBody>
                  <a:tcPr marL="6268" marR="6268" marT="626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F2F2F2"/>
                    </a:solidFill>
                  </a:tcPr>
                </a:tc>
                <a:tc>
                  <a:txBody>
                    <a:bodyPr/>
                    <a:lstStyle/>
                    <a:p>
                      <a:pPr algn="ctr" rtl="0" fontAlgn="b"/>
                      <a:r>
                        <a:rPr lang="en-ZA" sz="750" b="0" i="0" u="none" strike="noStrike">
                          <a:solidFill>
                            <a:srgbClr val="000000"/>
                          </a:solidFill>
                          <a:effectLst/>
                          <a:latin typeface="Trebuchet MS" panose="020B0603020202020204" pitchFamily="34" charset="0"/>
                        </a:rPr>
                        <a:t>528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6 293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20 382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223,9%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209961619"/>
                  </a:ext>
                </a:extLst>
              </a:tr>
              <a:tr h="126588">
                <a:tc>
                  <a:txBody>
                    <a:bodyPr/>
                    <a:lstStyle/>
                    <a:p>
                      <a:pPr algn="l" rtl="0" fontAlgn="b"/>
                      <a:r>
                        <a:rPr lang="en-ZA" sz="750" b="0" i="0" u="none" strike="noStrike" dirty="0">
                          <a:solidFill>
                            <a:srgbClr val="000000"/>
                          </a:solidFill>
                          <a:effectLst/>
                          <a:latin typeface="Trebuchet MS" panose="020B0603020202020204" pitchFamily="34" charset="0"/>
                          <a:cs typeface="Arial" panose="020B0604020202020204" pitchFamily="34" charset="0"/>
                        </a:rPr>
                        <a:t>New Zealand</a:t>
                      </a:r>
                    </a:p>
                  </a:txBody>
                  <a:tcPr marL="6268" marR="6268" marT="626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50" b="0" i="0" u="none" strike="noStrike">
                          <a:solidFill>
                            <a:srgbClr val="000000"/>
                          </a:solidFill>
                          <a:effectLst/>
                          <a:latin typeface="Trebuchet MS" panose="020B0603020202020204" pitchFamily="34" charset="0"/>
                        </a:rPr>
                        <a:t>107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844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4 207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398,5%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775327007"/>
                  </a:ext>
                </a:extLst>
              </a:tr>
              <a:tr h="126588">
                <a:tc>
                  <a:txBody>
                    <a:bodyPr/>
                    <a:lstStyle/>
                    <a:p>
                      <a:pPr algn="l" rtl="0" fontAlgn="b"/>
                      <a:r>
                        <a:rPr lang="en-ZA" sz="750" b="0" i="0" u="none" strike="noStrike" dirty="0">
                          <a:solidFill>
                            <a:srgbClr val="000000"/>
                          </a:solidFill>
                          <a:effectLst/>
                          <a:latin typeface="Trebuchet MS" panose="020B0603020202020204" pitchFamily="34" charset="0"/>
                          <a:cs typeface="Arial" panose="020B0604020202020204" pitchFamily="34" charset="0"/>
                        </a:rPr>
                        <a:t>Other Australasia</a:t>
                      </a:r>
                    </a:p>
                  </a:txBody>
                  <a:tcPr marL="6268" marR="6268" marT="626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b"/>
                      <a:r>
                        <a:rPr lang="en-ZA" sz="750" b="0" i="0" u="none" strike="noStrike">
                          <a:solidFill>
                            <a:srgbClr val="000000"/>
                          </a:solidFill>
                          <a:effectLst/>
                          <a:latin typeface="Trebuchet MS" panose="020B0603020202020204" pitchFamily="34" charset="0"/>
                        </a:rPr>
                        <a:t>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50" b="0" i="0" u="none" strike="noStrike">
                          <a:solidFill>
                            <a:srgbClr val="000000"/>
                          </a:solidFill>
                          <a:effectLst/>
                          <a:latin typeface="Trebuchet MS" panose="020B0603020202020204" pitchFamily="34" charset="0"/>
                        </a:rPr>
                        <a:t>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50" b="0" i="0" u="none" strike="noStrike">
                          <a:solidFill>
                            <a:srgbClr val="000000"/>
                          </a:solidFill>
                          <a:effectLst/>
                          <a:latin typeface="Trebuchet MS" panose="020B0603020202020204" pitchFamily="34" charset="0"/>
                        </a:rPr>
                        <a:t>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50" b="0" i="0" u="none" strike="noStrike">
                          <a:solidFill>
                            <a:srgbClr val="000000"/>
                          </a:solidFill>
                          <a:effectLst/>
                          <a:latin typeface="Trebuchet MS" panose="020B0603020202020204" pitchFamily="34" charset="0"/>
                        </a:rPr>
                        <a:t>126,7%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71913491"/>
                  </a:ext>
                </a:extLst>
              </a:tr>
              <a:tr h="126588">
                <a:tc>
                  <a:txBody>
                    <a:bodyPr/>
                    <a:lstStyle/>
                    <a:p>
                      <a:pPr algn="l" rtl="0" fontAlgn="b"/>
                      <a:r>
                        <a:rPr lang="en-ZA" sz="750" b="1" i="0" u="none" strike="noStrike" dirty="0">
                          <a:solidFill>
                            <a:srgbClr val="000000"/>
                          </a:solidFill>
                          <a:effectLst/>
                          <a:latin typeface="Trebuchet MS" panose="020B0603020202020204" pitchFamily="34" charset="0"/>
                          <a:cs typeface="Arial" panose="020B0604020202020204" pitchFamily="34" charset="0"/>
                        </a:rPr>
                        <a:t>CENTRAL &amp; SOUTH AMERICA</a:t>
                      </a:r>
                    </a:p>
                  </a:txBody>
                  <a:tcPr marL="6268" marR="6268" marT="626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b"/>
                      <a:r>
                        <a:rPr lang="en-ZA" sz="750" b="1" i="0" u="none" strike="noStrike">
                          <a:solidFill>
                            <a:srgbClr val="000000"/>
                          </a:solidFill>
                          <a:effectLst/>
                          <a:latin typeface="Trebuchet MS" panose="020B0603020202020204" pitchFamily="34" charset="0"/>
                        </a:rPr>
                        <a:t>1 235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50" b="1" i="0" u="none" strike="noStrike">
                          <a:solidFill>
                            <a:srgbClr val="000000"/>
                          </a:solidFill>
                          <a:effectLst/>
                          <a:latin typeface="Trebuchet MS" panose="020B0603020202020204" pitchFamily="34" charset="0"/>
                        </a:rPr>
                        <a:t>4 344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50" b="1" i="0" u="none" strike="noStrike">
                          <a:solidFill>
                            <a:srgbClr val="000000"/>
                          </a:solidFill>
                          <a:effectLst/>
                          <a:latin typeface="Trebuchet MS" panose="020B0603020202020204" pitchFamily="34" charset="0"/>
                        </a:rPr>
                        <a:t>10 195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50" b="1" i="0" u="none" strike="noStrike">
                          <a:solidFill>
                            <a:srgbClr val="000000"/>
                          </a:solidFill>
                          <a:effectLst/>
                          <a:latin typeface="Trebuchet MS" panose="020B0603020202020204" pitchFamily="34" charset="0"/>
                        </a:rPr>
                        <a:t>134,7%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00591441"/>
                  </a:ext>
                </a:extLst>
              </a:tr>
              <a:tr h="126588">
                <a:tc>
                  <a:txBody>
                    <a:bodyPr/>
                    <a:lstStyle/>
                    <a:p>
                      <a:pPr algn="l" rtl="0" fontAlgn="b"/>
                      <a:r>
                        <a:rPr lang="en-ZA" sz="750" b="0" i="0" u="none" strike="noStrike" dirty="0">
                          <a:solidFill>
                            <a:srgbClr val="000000"/>
                          </a:solidFill>
                          <a:effectLst/>
                          <a:latin typeface="Trebuchet MS" panose="020B0603020202020204" pitchFamily="34" charset="0"/>
                          <a:cs typeface="Arial" panose="020B0604020202020204" pitchFamily="34" charset="0"/>
                        </a:rPr>
                        <a:t>Argentina</a:t>
                      </a:r>
                    </a:p>
                  </a:txBody>
                  <a:tcPr marL="6268" marR="6268" marT="626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F2F2F2"/>
                    </a:solidFill>
                  </a:tcPr>
                </a:tc>
                <a:tc>
                  <a:txBody>
                    <a:bodyPr/>
                    <a:lstStyle/>
                    <a:p>
                      <a:pPr algn="ctr" rtl="0" fontAlgn="b"/>
                      <a:r>
                        <a:rPr lang="en-ZA" sz="750" b="0" i="0" u="none" strike="noStrike">
                          <a:solidFill>
                            <a:srgbClr val="000000"/>
                          </a:solidFill>
                          <a:effectLst/>
                          <a:latin typeface="Trebuchet MS" panose="020B0603020202020204" pitchFamily="34" charset="0"/>
                        </a:rPr>
                        <a:t>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401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1 198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198,8%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249925738"/>
                  </a:ext>
                </a:extLst>
              </a:tr>
              <a:tr h="126588">
                <a:tc>
                  <a:txBody>
                    <a:bodyPr/>
                    <a:lstStyle/>
                    <a:p>
                      <a:pPr algn="l" rtl="0" fontAlgn="b"/>
                      <a:r>
                        <a:rPr lang="en-ZA" sz="750" b="0" i="0" u="none" strike="noStrike" dirty="0">
                          <a:solidFill>
                            <a:srgbClr val="000000"/>
                          </a:solidFill>
                          <a:effectLst/>
                          <a:latin typeface="Trebuchet MS" panose="020B0603020202020204" pitchFamily="34" charset="0"/>
                          <a:cs typeface="Arial" panose="020B0604020202020204" pitchFamily="34" charset="0"/>
                        </a:rPr>
                        <a:t>Brazil</a:t>
                      </a:r>
                    </a:p>
                  </a:txBody>
                  <a:tcPr marL="6268" marR="6268" marT="626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50" b="0" i="0" u="none" strike="noStrike">
                          <a:solidFill>
                            <a:srgbClr val="000000"/>
                          </a:solidFill>
                          <a:effectLst/>
                          <a:latin typeface="Trebuchet MS" panose="020B0603020202020204" pitchFamily="34" charset="0"/>
                        </a:rPr>
                        <a:t>707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2 212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4 943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123,5%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702932616"/>
                  </a:ext>
                </a:extLst>
              </a:tr>
              <a:tr h="126588">
                <a:tc>
                  <a:txBody>
                    <a:bodyPr/>
                    <a:lstStyle/>
                    <a:p>
                      <a:pPr algn="l" rtl="0" fontAlgn="b"/>
                      <a:r>
                        <a:rPr lang="en-ZA" sz="750" b="0" i="0" u="none" strike="noStrike" dirty="0">
                          <a:solidFill>
                            <a:srgbClr val="000000"/>
                          </a:solidFill>
                          <a:effectLst/>
                          <a:latin typeface="Trebuchet MS" panose="020B0603020202020204" pitchFamily="34" charset="0"/>
                          <a:cs typeface="Arial" panose="020B0604020202020204" pitchFamily="34" charset="0"/>
                        </a:rPr>
                        <a:t>Chile</a:t>
                      </a:r>
                    </a:p>
                  </a:txBody>
                  <a:tcPr marL="6268" marR="6268" marT="626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50" b="0" i="0" u="none" strike="noStrike">
                          <a:solidFill>
                            <a:srgbClr val="000000"/>
                          </a:solidFill>
                          <a:effectLst/>
                          <a:latin typeface="Trebuchet MS" panose="020B0603020202020204" pitchFamily="34" charset="0"/>
                        </a:rPr>
                        <a:t>63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183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544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197,3%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657298628"/>
                  </a:ext>
                </a:extLst>
              </a:tr>
              <a:tr h="126588">
                <a:tc>
                  <a:txBody>
                    <a:bodyPr/>
                    <a:lstStyle/>
                    <a:p>
                      <a:pPr algn="l" rtl="0" fontAlgn="b"/>
                      <a:r>
                        <a:rPr lang="en-ZA" sz="750" b="0" i="0" u="none" strike="noStrike" dirty="0">
                          <a:solidFill>
                            <a:srgbClr val="000000"/>
                          </a:solidFill>
                          <a:effectLst/>
                          <a:latin typeface="Trebuchet MS" panose="020B0603020202020204" pitchFamily="34" charset="0"/>
                          <a:cs typeface="Arial" panose="020B0604020202020204" pitchFamily="34" charset="0"/>
                        </a:rPr>
                        <a:t>Other Central &amp; South America</a:t>
                      </a:r>
                    </a:p>
                  </a:txBody>
                  <a:tcPr marL="6268" marR="6268" marT="626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b"/>
                      <a:r>
                        <a:rPr lang="en-ZA" sz="750" b="0" i="0" u="none" strike="noStrike">
                          <a:solidFill>
                            <a:srgbClr val="000000"/>
                          </a:solidFill>
                          <a:effectLst/>
                          <a:latin typeface="Trebuchet MS" panose="020B0603020202020204" pitchFamily="34" charset="0"/>
                        </a:rPr>
                        <a:t>390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50" b="0" i="0" u="none" strike="noStrike">
                          <a:solidFill>
                            <a:srgbClr val="000000"/>
                          </a:solidFill>
                          <a:effectLst/>
                          <a:latin typeface="Trebuchet MS" panose="020B0603020202020204" pitchFamily="34" charset="0"/>
                        </a:rPr>
                        <a:t>1 548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50" b="0" i="0" u="none" strike="noStrike">
                          <a:solidFill>
                            <a:srgbClr val="000000"/>
                          </a:solidFill>
                          <a:effectLst/>
                          <a:latin typeface="Trebuchet MS" panose="020B0603020202020204" pitchFamily="34" charset="0"/>
                        </a:rPr>
                        <a:t>3 510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50" b="0" i="0" u="none" strike="noStrike">
                          <a:solidFill>
                            <a:srgbClr val="000000"/>
                          </a:solidFill>
                          <a:effectLst/>
                          <a:latin typeface="Trebuchet MS" panose="020B0603020202020204" pitchFamily="34" charset="0"/>
                        </a:rPr>
                        <a:t>126,7%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60296385"/>
                  </a:ext>
                </a:extLst>
              </a:tr>
              <a:tr h="126588">
                <a:tc>
                  <a:txBody>
                    <a:bodyPr/>
                    <a:lstStyle/>
                    <a:p>
                      <a:pPr algn="l" rtl="0" fontAlgn="b"/>
                      <a:r>
                        <a:rPr lang="en-ZA" sz="750" b="1" i="0" u="none" strike="noStrike" dirty="0">
                          <a:solidFill>
                            <a:srgbClr val="000000"/>
                          </a:solidFill>
                          <a:effectLst/>
                          <a:latin typeface="Trebuchet MS" panose="020B0603020202020204" pitchFamily="34" charset="0"/>
                          <a:cs typeface="Arial" panose="020B0604020202020204" pitchFamily="34" charset="0"/>
                        </a:rPr>
                        <a:t>Europe</a:t>
                      </a:r>
                    </a:p>
                  </a:txBody>
                  <a:tcPr marL="6268" marR="6268" marT="626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b"/>
                      <a:r>
                        <a:rPr lang="en-ZA" sz="750" b="1" i="0" u="none" strike="noStrike">
                          <a:solidFill>
                            <a:srgbClr val="000000"/>
                          </a:solidFill>
                          <a:effectLst/>
                          <a:latin typeface="Trebuchet MS" panose="020B0603020202020204" pitchFamily="34" charset="0"/>
                        </a:rPr>
                        <a:t>24 640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50" b="1" i="0" u="none" strike="noStrike">
                          <a:solidFill>
                            <a:srgbClr val="000000"/>
                          </a:solidFill>
                          <a:effectLst/>
                          <a:latin typeface="Trebuchet MS" panose="020B0603020202020204" pitchFamily="34" charset="0"/>
                        </a:rPr>
                        <a:t>192 949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50" b="1" i="0" u="none" strike="noStrike">
                          <a:solidFill>
                            <a:srgbClr val="000000"/>
                          </a:solidFill>
                          <a:effectLst/>
                          <a:latin typeface="Trebuchet MS" panose="020B0603020202020204" pitchFamily="34" charset="0"/>
                        </a:rPr>
                        <a:t>387 296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50" b="1" i="0" u="none" strike="noStrike">
                          <a:solidFill>
                            <a:srgbClr val="000000"/>
                          </a:solidFill>
                          <a:effectLst/>
                          <a:latin typeface="Trebuchet MS" panose="020B0603020202020204" pitchFamily="34" charset="0"/>
                        </a:rPr>
                        <a:t>100,7%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575917008"/>
                  </a:ext>
                </a:extLst>
              </a:tr>
              <a:tr h="126588">
                <a:tc>
                  <a:txBody>
                    <a:bodyPr/>
                    <a:lstStyle/>
                    <a:p>
                      <a:pPr algn="l" rtl="0" fontAlgn="b"/>
                      <a:r>
                        <a:rPr lang="en-ZA" sz="750" b="0" i="0" u="none" strike="noStrike" dirty="0">
                          <a:solidFill>
                            <a:srgbClr val="000000"/>
                          </a:solidFill>
                          <a:effectLst/>
                          <a:latin typeface="Trebuchet MS" panose="020B0603020202020204" pitchFamily="34" charset="0"/>
                          <a:cs typeface="Arial" panose="020B0604020202020204" pitchFamily="34" charset="0"/>
                        </a:rPr>
                        <a:t>Austria</a:t>
                      </a:r>
                    </a:p>
                  </a:txBody>
                  <a:tcPr marL="6268" marR="6268" marT="626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F2F2F2"/>
                    </a:solidFill>
                  </a:tcPr>
                </a:tc>
                <a:tc>
                  <a:txBody>
                    <a:bodyPr/>
                    <a:lstStyle/>
                    <a:p>
                      <a:pPr algn="ctr" rtl="0" fontAlgn="b"/>
                      <a:r>
                        <a:rPr lang="en-ZA" sz="750" b="0" i="0" u="none" strike="noStrike">
                          <a:solidFill>
                            <a:srgbClr val="000000"/>
                          </a:solidFill>
                          <a:effectLst/>
                          <a:latin typeface="Trebuchet MS" panose="020B0603020202020204" pitchFamily="34" charset="0"/>
                        </a:rPr>
                        <a:t>451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3 362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7 482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122,5%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040811610"/>
                  </a:ext>
                </a:extLst>
              </a:tr>
              <a:tr h="126588">
                <a:tc>
                  <a:txBody>
                    <a:bodyPr/>
                    <a:lstStyle/>
                    <a:p>
                      <a:pPr algn="l" rtl="0" fontAlgn="b"/>
                      <a:r>
                        <a:rPr lang="en-ZA" sz="750" b="0" i="0" u="none" strike="noStrike" dirty="0">
                          <a:solidFill>
                            <a:srgbClr val="000000"/>
                          </a:solidFill>
                          <a:effectLst/>
                          <a:latin typeface="Trebuchet MS" panose="020B0603020202020204" pitchFamily="34" charset="0"/>
                          <a:cs typeface="Arial" panose="020B0604020202020204" pitchFamily="34" charset="0"/>
                        </a:rPr>
                        <a:t>Belgium</a:t>
                      </a:r>
                    </a:p>
                  </a:txBody>
                  <a:tcPr marL="6268" marR="6268" marT="626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50" b="0" i="0" u="none" strike="noStrike">
                          <a:solidFill>
                            <a:srgbClr val="000000"/>
                          </a:solidFill>
                          <a:effectLst/>
                          <a:latin typeface="Trebuchet MS" panose="020B0603020202020204" pitchFamily="34" charset="0"/>
                        </a:rPr>
                        <a:t>875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5 898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11 747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99,2%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735926217"/>
                  </a:ext>
                </a:extLst>
              </a:tr>
              <a:tr h="126588">
                <a:tc>
                  <a:txBody>
                    <a:bodyPr/>
                    <a:lstStyle/>
                    <a:p>
                      <a:pPr algn="l" rtl="0" fontAlgn="b"/>
                      <a:r>
                        <a:rPr lang="en-ZA" sz="750" b="0" i="0" u="none" strike="noStrike" dirty="0">
                          <a:solidFill>
                            <a:srgbClr val="000000"/>
                          </a:solidFill>
                          <a:effectLst/>
                          <a:latin typeface="Trebuchet MS" panose="020B0603020202020204" pitchFamily="34" charset="0"/>
                          <a:cs typeface="Arial" panose="020B0604020202020204" pitchFamily="34" charset="0"/>
                        </a:rPr>
                        <a:t>Denmark</a:t>
                      </a:r>
                    </a:p>
                  </a:txBody>
                  <a:tcPr marL="6268" marR="6268" marT="626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50" b="0" i="0" u="none" strike="noStrike">
                          <a:solidFill>
                            <a:srgbClr val="000000"/>
                          </a:solidFill>
                          <a:effectLst/>
                          <a:latin typeface="Trebuchet MS" panose="020B0603020202020204" pitchFamily="34" charset="0"/>
                        </a:rPr>
                        <a:t>257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dirty="0">
                          <a:solidFill>
                            <a:srgbClr val="000000"/>
                          </a:solidFill>
                          <a:effectLst/>
                          <a:latin typeface="Trebuchet MS" panose="020B0603020202020204" pitchFamily="34" charset="0"/>
                        </a:rPr>
                        <a:t>3 485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6 971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100,0%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398052544"/>
                  </a:ext>
                </a:extLst>
              </a:tr>
              <a:tr h="126588">
                <a:tc>
                  <a:txBody>
                    <a:bodyPr/>
                    <a:lstStyle/>
                    <a:p>
                      <a:pPr algn="l" rtl="0" fontAlgn="b"/>
                      <a:r>
                        <a:rPr lang="en-ZA" sz="750" b="0" i="0" u="none" strike="noStrike" dirty="0">
                          <a:solidFill>
                            <a:srgbClr val="000000"/>
                          </a:solidFill>
                          <a:effectLst/>
                          <a:latin typeface="Trebuchet MS" panose="020B0603020202020204" pitchFamily="34" charset="0"/>
                          <a:cs typeface="Arial" panose="020B0604020202020204" pitchFamily="34" charset="0"/>
                        </a:rPr>
                        <a:t>Finland</a:t>
                      </a:r>
                    </a:p>
                  </a:txBody>
                  <a:tcPr marL="6268" marR="6268" marT="626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50" b="0" i="0" u="none" strike="noStrike">
                          <a:solidFill>
                            <a:srgbClr val="000000"/>
                          </a:solidFill>
                          <a:effectLst/>
                          <a:latin typeface="Trebuchet MS" panose="020B0603020202020204" pitchFamily="34" charset="0"/>
                        </a:rPr>
                        <a:t>169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933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2 306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147,2%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539279007"/>
                  </a:ext>
                </a:extLst>
              </a:tr>
              <a:tr h="126588">
                <a:tc>
                  <a:txBody>
                    <a:bodyPr/>
                    <a:lstStyle/>
                    <a:p>
                      <a:pPr algn="l" rtl="0" fontAlgn="b"/>
                      <a:r>
                        <a:rPr lang="en-ZA" sz="750" b="0" i="0" u="none" strike="noStrike" dirty="0">
                          <a:solidFill>
                            <a:srgbClr val="000000"/>
                          </a:solidFill>
                          <a:effectLst/>
                          <a:latin typeface="Trebuchet MS" panose="020B0603020202020204" pitchFamily="34" charset="0"/>
                          <a:cs typeface="Arial" panose="020B0604020202020204" pitchFamily="34" charset="0"/>
                        </a:rPr>
                        <a:t>France</a:t>
                      </a:r>
                    </a:p>
                  </a:txBody>
                  <a:tcPr marL="6268" marR="6268" marT="626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50" b="0" i="0" u="none" strike="noStrike">
                          <a:solidFill>
                            <a:srgbClr val="000000"/>
                          </a:solidFill>
                          <a:effectLst/>
                          <a:latin typeface="Trebuchet MS" panose="020B0603020202020204" pitchFamily="34" charset="0"/>
                        </a:rPr>
                        <a:t>2 591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13 492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31 423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132,9%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688414246"/>
                  </a:ext>
                </a:extLst>
              </a:tr>
              <a:tr h="126588">
                <a:tc>
                  <a:txBody>
                    <a:bodyPr/>
                    <a:lstStyle/>
                    <a:p>
                      <a:pPr algn="l" rtl="0" fontAlgn="b"/>
                      <a:r>
                        <a:rPr lang="en-ZA" sz="750" b="0" i="0" u="none" strike="noStrike" dirty="0">
                          <a:solidFill>
                            <a:srgbClr val="000000"/>
                          </a:solidFill>
                          <a:effectLst/>
                          <a:latin typeface="Trebuchet MS" panose="020B0603020202020204" pitchFamily="34" charset="0"/>
                          <a:cs typeface="Arial" panose="020B0604020202020204" pitchFamily="34" charset="0"/>
                        </a:rPr>
                        <a:t>Germany</a:t>
                      </a:r>
                    </a:p>
                  </a:txBody>
                  <a:tcPr marL="6268" marR="6268" marT="626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50" b="0" i="0" u="none" strike="noStrike">
                          <a:solidFill>
                            <a:srgbClr val="000000"/>
                          </a:solidFill>
                          <a:effectLst/>
                          <a:latin typeface="Trebuchet MS" panose="020B0603020202020204" pitchFamily="34" charset="0"/>
                        </a:rPr>
                        <a:t>4 938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42 528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90 081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111,8%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668184687"/>
                  </a:ext>
                </a:extLst>
              </a:tr>
              <a:tr h="126588">
                <a:tc>
                  <a:txBody>
                    <a:bodyPr/>
                    <a:lstStyle/>
                    <a:p>
                      <a:pPr algn="l" rtl="0" fontAlgn="b"/>
                      <a:r>
                        <a:rPr lang="en-ZA" sz="750" b="0" i="0" u="none" strike="noStrike" dirty="0">
                          <a:solidFill>
                            <a:srgbClr val="000000"/>
                          </a:solidFill>
                          <a:effectLst/>
                          <a:latin typeface="Trebuchet MS" panose="020B0603020202020204" pitchFamily="34" charset="0"/>
                          <a:cs typeface="Arial" panose="020B0604020202020204" pitchFamily="34" charset="0"/>
                        </a:rPr>
                        <a:t>Ireland</a:t>
                      </a:r>
                    </a:p>
                  </a:txBody>
                  <a:tcPr marL="6268" marR="6268" marT="626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50" b="0" i="0" u="none" strike="noStrike">
                          <a:solidFill>
                            <a:srgbClr val="000000"/>
                          </a:solidFill>
                          <a:effectLst/>
                          <a:latin typeface="Trebuchet MS" panose="020B0603020202020204" pitchFamily="34" charset="0"/>
                        </a:rPr>
                        <a:t>396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4 448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8 080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81,7%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412860822"/>
                  </a:ext>
                </a:extLst>
              </a:tr>
              <a:tr h="126588">
                <a:tc>
                  <a:txBody>
                    <a:bodyPr/>
                    <a:lstStyle/>
                    <a:p>
                      <a:pPr algn="l" rtl="0" fontAlgn="b"/>
                      <a:r>
                        <a:rPr lang="en-ZA" sz="750" b="0" i="0" u="none" strike="noStrike" dirty="0">
                          <a:solidFill>
                            <a:srgbClr val="000000"/>
                          </a:solidFill>
                          <a:effectLst/>
                          <a:latin typeface="Trebuchet MS" panose="020B0603020202020204" pitchFamily="34" charset="0"/>
                          <a:cs typeface="Arial" panose="020B0604020202020204" pitchFamily="34" charset="0"/>
                        </a:rPr>
                        <a:t>Italy</a:t>
                      </a:r>
                    </a:p>
                  </a:txBody>
                  <a:tcPr marL="6268" marR="6268" marT="626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50" b="0" i="0" u="none" strike="noStrike">
                          <a:solidFill>
                            <a:srgbClr val="000000"/>
                          </a:solidFill>
                          <a:effectLst/>
                          <a:latin typeface="Trebuchet MS" panose="020B0603020202020204" pitchFamily="34" charset="0"/>
                        </a:rPr>
                        <a:t>874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3 688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9 846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167,0%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386713680"/>
                  </a:ext>
                </a:extLst>
              </a:tr>
              <a:tr h="126588">
                <a:tc>
                  <a:txBody>
                    <a:bodyPr/>
                    <a:lstStyle/>
                    <a:p>
                      <a:pPr algn="l" rtl="0" fontAlgn="b"/>
                      <a:r>
                        <a:rPr lang="en-ZA" sz="750" b="0" i="0" u="none" strike="noStrike" dirty="0">
                          <a:solidFill>
                            <a:srgbClr val="000000"/>
                          </a:solidFill>
                          <a:effectLst/>
                          <a:latin typeface="Trebuchet MS" panose="020B0603020202020204" pitchFamily="34" charset="0"/>
                          <a:cs typeface="Arial" panose="020B0604020202020204" pitchFamily="34" charset="0"/>
                        </a:rPr>
                        <a:t>Netherlands</a:t>
                      </a:r>
                    </a:p>
                  </a:txBody>
                  <a:tcPr marL="6268" marR="6268" marT="626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5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dirty="0">
                          <a:solidFill>
                            <a:srgbClr val="000000"/>
                          </a:solidFill>
                          <a:effectLst/>
                          <a:latin typeface="Trebuchet MS" panose="020B0603020202020204" pitchFamily="34" charset="0"/>
                        </a:rPr>
                        <a:t>n/a</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205672513"/>
                  </a:ext>
                </a:extLst>
              </a:tr>
              <a:tr h="126588">
                <a:tc>
                  <a:txBody>
                    <a:bodyPr/>
                    <a:lstStyle/>
                    <a:p>
                      <a:pPr algn="l" rtl="0" fontAlgn="b"/>
                      <a:r>
                        <a:rPr lang="en-ZA" sz="750" b="0" i="0" u="none" strike="noStrike" dirty="0">
                          <a:solidFill>
                            <a:srgbClr val="000000"/>
                          </a:solidFill>
                          <a:effectLst/>
                          <a:latin typeface="Trebuchet MS" panose="020B0603020202020204" pitchFamily="34" charset="0"/>
                          <a:cs typeface="Arial" panose="020B0604020202020204" pitchFamily="34" charset="0"/>
                        </a:rPr>
                        <a:t>Norway</a:t>
                      </a:r>
                    </a:p>
                  </a:txBody>
                  <a:tcPr marL="6268" marR="6268" marT="626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50" b="0" i="0" u="none" strike="noStrike">
                          <a:solidFill>
                            <a:srgbClr val="000000"/>
                          </a:solidFill>
                          <a:effectLst/>
                          <a:latin typeface="Trebuchet MS" panose="020B0603020202020204" pitchFamily="34" charset="0"/>
                        </a:rPr>
                        <a:t>134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2 092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5 050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141,4%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96222748"/>
                  </a:ext>
                </a:extLst>
              </a:tr>
              <a:tr h="126588">
                <a:tc>
                  <a:txBody>
                    <a:bodyPr/>
                    <a:lstStyle/>
                    <a:p>
                      <a:pPr algn="l" rtl="0" fontAlgn="b"/>
                      <a:r>
                        <a:rPr lang="en-ZA" sz="750" b="0" i="0" u="none" strike="noStrike" dirty="0">
                          <a:solidFill>
                            <a:srgbClr val="000000"/>
                          </a:solidFill>
                          <a:effectLst/>
                          <a:latin typeface="Trebuchet MS" panose="020B0603020202020204" pitchFamily="34" charset="0"/>
                          <a:cs typeface="Arial" panose="020B0604020202020204" pitchFamily="34" charset="0"/>
                        </a:rPr>
                        <a:t>Portugal</a:t>
                      </a:r>
                    </a:p>
                  </a:txBody>
                  <a:tcPr marL="6268" marR="6268" marT="626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50" b="0" i="0" u="none" strike="noStrike">
                          <a:solidFill>
                            <a:srgbClr val="000000"/>
                          </a:solidFill>
                          <a:effectLst/>
                          <a:latin typeface="Trebuchet MS" panose="020B0603020202020204" pitchFamily="34" charset="0"/>
                        </a:rPr>
                        <a:t>667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3 197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5 336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66,9%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833303917"/>
                  </a:ext>
                </a:extLst>
              </a:tr>
              <a:tr h="126588">
                <a:tc>
                  <a:txBody>
                    <a:bodyPr/>
                    <a:lstStyle/>
                    <a:p>
                      <a:pPr algn="l" rtl="0" fontAlgn="b"/>
                      <a:r>
                        <a:rPr lang="en-ZA" sz="750" b="0" i="0" u="none" strike="noStrike" dirty="0">
                          <a:solidFill>
                            <a:srgbClr val="000000"/>
                          </a:solidFill>
                          <a:effectLst/>
                          <a:latin typeface="Trebuchet MS" panose="020B0603020202020204" pitchFamily="34" charset="0"/>
                          <a:cs typeface="Arial" panose="020B0604020202020204" pitchFamily="34" charset="0"/>
                        </a:rPr>
                        <a:t>Russian Fed</a:t>
                      </a:r>
                    </a:p>
                  </a:txBody>
                  <a:tcPr marL="6268" marR="6268" marT="626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5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dirty="0">
                          <a:solidFill>
                            <a:srgbClr val="000000"/>
                          </a:solidFill>
                          <a:effectLst/>
                          <a:latin typeface="Trebuchet MS" panose="020B0603020202020204" pitchFamily="34" charset="0"/>
                        </a:rPr>
                        <a:t>n/a</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076768424"/>
                  </a:ext>
                </a:extLst>
              </a:tr>
              <a:tr h="126588">
                <a:tc>
                  <a:txBody>
                    <a:bodyPr/>
                    <a:lstStyle/>
                    <a:p>
                      <a:pPr algn="l" rtl="0" fontAlgn="b"/>
                      <a:r>
                        <a:rPr lang="en-ZA" sz="750" b="0" i="0" u="none" strike="noStrike" dirty="0">
                          <a:solidFill>
                            <a:srgbClr val="000000"/>
                          </a:solidFill>
                          <a:effectLst/>
                          <a:latin typeface="Trebuchet MS" panose="020B0603020202020204" pitchFamily="34" charset="0"/>
                          <a:cs typeface="Arial" panose="020B0604020202020204" pitchFamily="34" charset="0"/>
                        </a:rPr>
                        <a:t>Spain</a:t>
                      </a:r>
                    </a:p>
                  </a:txBody>
                  <a:tcPr marL="6268" marR="6268" marT="626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50" b="0" i="0" u="none" strike="noStrike">
                          <a:solidFill>
                            <a:srgbClr val="000000"/>
                          </a:solidFill>
                          <a:effectLst/>
                          <a:latin typeface="Trebuchet MS" panose="020B0603020202020204" pitchFamily="34" charset="0"/>
                        </a:rPr>
                        <a:t>662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2 792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5 700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104,2%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297241374"/>
                  </a:ext>
                </a:extLst>
              </a:tr>
              <a:tr h="126588">
                <a:tc>
                  <a:txBody>
                    <a:bodyPr/>
                    <a:lstStyle/>
                    <a:p>
                      <a:pPr algn="l" rtl="0" fontAlgn="b"/>
                      <a:r>
                        <a:rPr lang="en-ZA" sz="750" b="0" i="0" u="none" strike="noStrike" dirty="0">
                          <a:solidFill>
                            <a:srgbClr val="000000"/>
                          </a:solidFill>
                          <a:effectLst/>
                          <a:latin typeface="Trebuchet MS" panose="020B0603020202020204" pitchFamily="34" charset="0"/>
                          <a:cs typeface="Arial" panose="020B0604020202020204" pitchFamily="34" charset="0"/>
                        </a:rPr>
                        <a:t>Sweden</a:t>
                      </a:r>
                    </a:p>
                  </a:txBody>
                  <a:tcPr marL="6268" marR="6268" marT="626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50" b="0" i="0" u="none" strike="noStrike">
                          <a:solidFill>
                            <a:srgbClr val="000000"/>
                          </a:solidFill>
                          <a:effectLst/>
                          <a:latin typeface="Trebuchet MS" panose="020B0603020202020204" pitchFamily="34" charset="0"/>
                        </a:rPr>
                        <a:t>545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3 861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9 399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143,4%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491591499"/>
                  </a:ext>
                </a:extLst>
              </a:tr>
              <a:tr h="126588">
                <a:tc>
                  <a:txBody>
                    <a:bodyPr/>
                    <a:lstStyle/>
                    <a:p>
                      <a:pPr algn="l" rtl="0" fontAlgn="b"/>
                      <a:r>
                        <a:rPr lang="en-ZA" sz="750" b="0" i="0" u="none" strike="noStrike" dirty="0">
                          <a:solidFill>
                            <a:srgbClr val="000000"/>
                          </a:solidFill>
                          <a:effectLst/>
                          <a:latin typeface="Trebuchet MS" panose="020B0603020202020204" pitchFamily="34" charset="0"/>
                          <a:cs typeface="Arial" panose="020B0604020202020204" pitchFamily="34" charset="0"/>
                        </a:rPr>
                        <a:t>Switzerland</a:t>
                      </a:r>
                    </a:p>
                  </a:txBody>
                  <a:tcPr marL="6268" marR="6268" marT="626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50" b="0" i="0" u="none" strike="noStrike">
                          <a:solidFill>
                            <a:srgbClr val="000000"/>
                          </a:solidFill>
                          <a:effectLst/>
                          <a:latin typeface="Trebuchet MS" panose="020B0603020202020204" pitchFamily="34" charset="0"/>
                        </a:rPr>
                        <a:t>1 058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7 732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12 907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66,9%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260895903"/>
                  </a:ext>
                </a:extLst>
              </a:tr>
              <a:tr h="126588">
                <a:tc>
                  <a:txBody>
                    <a:bodyPr/>
                    <a:lstStyle/>
                    <a:p>
                      <a:pPr algn="l" rtl="0" fontAlgn="b"/>
                      <a:r>
                        <a:rPr lang="en-ZA" sz="750" b="0" i="0" u="none" strike="noStrike" dirty="0">
                          <a:solidFill>
                            <a:srgbClr val="000000"/>
                          </a:solidFill>
                          <a:effectLst/>
                          <a:latin typeface="Trebuchet MS" panose="020B0603020202020204" pitchFamily="34" charset="0"/>
                          <a:cs typeface="Arial" panose="020B0604020202020204" pitchFamily="34" charset="0"/>
                        </a:rPr>
                        <a:t>Turkey</a:t>
                      </a:r>
                    </a:p>
                  </a:txBody>
                  <a:tcPr marL="6268" marR="6268" marT="626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50" b="0" i="0" u="none" strike="noStrike">
                          <a:solidFill>
                            <a:srgbClr val="000000"/>
                          </a:solidFill>
                          <a:effectLst/>
                          <a:latin typeface="Trebuchet MS" panose="020B0603020202020204" pitchFamily="34" charset="0"/>
                        </a:rPr>
                        <a:t>420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1 690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4 025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138,2%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396430092"/>
                  </a:ext>
                </a:extLst>
              </a:tr>
              <a:tr h="126588">
                <a:tc>
                  <a:txBody>
                    <a:bodyPr/>
                    <a:lstStyle/>
                    <a:p>
                      <a:pPr algn="l" rtl="0" fontAlgn="b"/>
                      <a:r>
                        <a:rPr lang="en-ZA" sz="750" b="0" i="0" u="none" strike="noStrike" dirty="0">
                          <a:solidFill>
                            <a:srgbClr val="000000"/>
                          </a:solidFill>
                          <a:effectLst/>
                          <a:latin typeface="Trebuchet MS" panose="020B0603020202020204" pitchFamily="34" charset="0"/>
                          <a:cs typeface="Arial" panose="020B0604020202020204" pitchFamily="34" charset="0"/>
                        </a:rPr>
                        <a:t>UK</a:t>
                      </a:r>
                    </a:p>
                  </a:txBody>
                  <a:tcPr marL="6268" marR="6268" marT="626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50" b="0" i="0" u="none" strike="noStrike">
                          <a:solidFill>
                            <a:srgbClr val="000000"/>
                          </a:solidFill>
                          <a:effectLst/>
                          <a:latin typeface="Trebuchet MS" panose="020B0603020202020204" pitchFamily="34" charset="0"/>
                        </a:rPr>
                        <a:t>4 436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65 958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119 118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80,6%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55022040"/>
                  </a:ext>
                </a:extLst>
              </a:tr>
              <a:tr h="126588">
                <a:tc>
                  <a:txBody>
                    <a:bodyPr/>
                    <a:lstStyle/>
                    <a:p>
                      <a:pPr algn="l" rtl="0" fontAlgn="b"/>
                      <a:r>
                        <a:rPr lang="en-ZA" sz="750" b="0" i="0" u="none" strike="noStrike" dirty="0">
                          <a:solidFill>
                            <a:srgbClr val="000000"/>
                          </a:solidFill>
                          <a:effectLst/>
                          <a:latin typeface="Trebuchet MS" panose="020B0603020202020204" pitchFamily="34" charset="0"/>
                          <a:cs typeface="Arial" panose="020B0604020202020204" pitchFamily="34" charset="0"/>
                        </a:rPr>
                        <a:t>Other Europe</a:t>
                      </a:r>
                    </a:p>
                  </a:txBody>
                  <a:tcPr marL="6268" marR="6268" marT="626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b"/>
                      <a:r>
                        <a:rPr lang="en-ZA" sz="750" b="0" i="0" u="none" strike="noStrike">
                          <a:solidFill>
                            <a:srgbClr val="000000"/>
                          </a:solidFill>
                          <a:effectLst/>
                          <a:latin typeface="Trebuchet MS" panose="020B0603020202020204" pitchFamily="34" charset="0"/>
                        </a:rPr>
                        <a:t>6 167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50" b="0" i="0" u="none" strike="noStrike">
                          <a:solidFill>
                            <a:srgbClr val="000000"/>
                          </a:solidFill>
                          <a:effectLst/>
                          <a:latin typeface="Trebuchet MS" panose="020B0603020202020204" pitchFamily="34" charset="0"/>
                        </a:rPr>
                        <a:t>27 793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50" b="0" i="0" u="none" strike="noStrike">
                          <a:solidFill>
                            <a:srgbClr val="000000"/>
                          </a:solidFill>
                          <a:effectLst/>
                          <a:latin typeface="Trebuchet MS" panose="020B0603020202020204" pitchFamily="34" charset="0"/>
                        </a:rPr>
                        <a:t>57 825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50" b="0" i="0" u="none" strike="noStrike">
                          <a:solidFill>
                            <a:srgbClr val="000000"/>
                          </a:solidFill>
                          <a:effectLst/>
                          <a:latin typeface="Trebuchet MS" panose="020B0603020202020204" pitchFamily="34" charset="0"/>
                        </a:rPr>
                        <a:t>108,1%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98102565"/>
                  </a:ext>
                </a:extLst>
              </a:tr>
              <a:tr h="126588">
                <a:tc>
                  <a:txBody>
                    <a:bodyPr/>
                    <a:lstStyle/>
                    <a:p>
                      <a:pPr algn="l" rtl="0" fontAlgn="b"/>
                      <a:r>
                        <a:rPr lang="en-ZA" sz="750" b="1" i="0" u="none" strike="noStrike" dirty="0">
                          <a:solidFill>
                            <a:srgbClr val="000000"/>
                          </a:solidFill>
                          <a:effectLst/>
                          <a:latin typeface="Trebuchet MS" panose="020B0603020202020204" pitchFamily="34" charset="0"/>
                          <a:cs typeface="Arial" panose="020B0604020202020204" pitchFamily="34" charset="0"/>
                        </a:rPr>
                        <a:t>Middle East</a:t>
                      </a:r>
                    </a:p>
                  </a:txBody>
                  <a:tcPr marL="6268" marR="6268" marT="626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b"/>
                      <a:r>
                        <a:rPr lang="en-ZA" sz="750" b="1" i="0" u="none" strike="noStrike">
                          <a:solidFill>
                            <a:srgbClr val="000000"/>
                          </a:solidFill>
                          <a:effectLst/>
                          <a:latin typeface="Trebuchet MS" panose="020B0603020202020204" pitchFamily="34" charset="0"/>
                        </a:rPr>
                        <a:t>1 158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50" b="1" i="0" u="none" strike="noStrike">
                          <a:solidFill>
                            <a:srgbClr val="000000"/>
                          </a:solidFill>
                          <a:effectLst/>
                          <a:latin typeface="Trebuchet MS" panose="020B0603020202020204" pitchFamily="34" charset="0"/>
                        </a:rPr>
                        <a:t>4 976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50" b="1" i="0" u="none" strike="noStrike">
                          <a:solidFill>
                            <a:srgbClr val="000000"/>
                          </a:solidFill>
                          <a:effectLst/>
                          <a:latin typeface="Trebuchet MS" panose="020B0603020202020204" pitchFamily="34" charset="0"/>
                        </a:rPr>
                        <a:t>11 075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50" b="1" i="0" u="none" strike="noStrike">
                          <a:solidFill>
                            <a:srgbClr val="000000"/>
                          </a:solidFill>
                          <a:effectLst/>
                          <a:latin typeface="Trebuchet MS" panose="020B0603020202020204" pitchFamily="34" charset="0"/>
                        </a:rPr>
                        <a:t>122,6%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43835124"/>
                  </a:ext>
                </a:extLst>
              </a:tr>
              <a:tr h="126588">
                <a:tc>
                  <a:txBody>
                    <a:bodyPr/>
                    <a:lstStyle/>
                    <a:p>
                      <a:pPr algn="l" rtl="0" fontAlgn="b"/>
                      <a:r>
                        <a:rPr lang="en-ZA" sz="750" b="0" i="0" u="none" strike="noStrike" dirty="0">
                          <a:solidFill>
                            <a:srgbClr val="000000"/>
                          </a:solidFill>
                          <a:effectLst/>
                          <a:latin typeface="Trebuchet MS" panose="020B0603020202020204" pitchFamily="34" charset="0"/>
                          <a:cs typeface="Arial" panose="020B0604020202020204" pitchFamily="34" charset="0"/>
                        </a:rPr>
                        <a:t>United Arab Emirates</a:t>
                      </a:r>
                    </a:p>
                  </a:txBody>
                  <a:tcPr marL="6268" marR="6268" marT="626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F2F2F2"/>
                    </a:solidFill>
                  </a:tcPr>
                </a:tc>
                <a:tc>
                  <a:txBody>
                    <a:bodyPr/>
                    <a:lstStyle/>
                    <a:p>
                      <a:pPr algn="ctr" rtl="0" fontAlgn="b"/>
                      <a:r>
                        <a:rPr lang="en-ZA" sz="750" b="0" i="0" u="none" strike="noStrike">
                          <a:solidFill>
                            <a:srgbClr val="000000"/>
                          </a:solidFill>
                          <a:effectLst/>
                          <a:latin typeface="Trebuchet MS" panose="020B0603020202020204" pitchFamily="34" charset="0"/>
                        </a:rPr>
                        <a:t>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192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394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105,2%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289685951"/>
                  </a:ext>
                </a:extLst>
              </a:tr>
              <a:tr h="126588">
                <a:tc>
                  <a:txBody>
                    <a:bodyPr/>
                    <a:lstStyle/>
                    <a:p>
                      <a:pPr algn="l" rtl="0" fontAlgn="b"/>
                      <a:r>
                        <a:rPr lang="en-ZA" sz="750" b="0" i="0" u="none" strike="noStrike" dirty="0">
                          <a:solidFill>
                            <a:srgbClr val="000000"/>
                          </a:solidFill>
                          <a:effectLst/>
                          <a:latin typeface="Trebuchet MS" panose="020B0603020202020204" pitchFamily="34" charset="0"/>
                          <a:cs typeface="Arial" panose="020B0604020202020204" pitchFamily="34" charset="0"/>
                        </a:rPr>
                        <a:t>Other Middle East</a:t>
                      </a:r>
                    </a:p>
                  </a:txBody>
                  <a:tcPr marL="6268" marR="6268" marT="626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b"/>
                      <a:r>
                        <a:rPr lang="en-ZA" sz="750" b="0" i="0" u="none" strike="noStrike">
                          <a:solidFill>
                            <a:srgbClr val="000000"/>
                          </a:solidFill>
                          <a:effectLst/>
                          <a:latin typeface="Trebuchet MS" panose="020B0603020202020204" pitchFamily="34" charset="0"/>
                        </a:rPr>
                        <a:t>1 134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50" b="0" i="0" u="none" strike="noStrike">
                          <a:solidFill>
                            <a:srgbClr val="000000"/>
                          </a:solidFill>
                          <a:effectLst/>
                          <a:latin typeface="Trebuchet MS" panose="020B0603020202020204" pitchFamily="34" charset="0"/>
                        </a:rPr>
                        <a:t>4 784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50" b="0" i="0" u="none" strike="noStrike">
                          <a:solidFill>
                            <a:srgbClr val="000000"/>
                          </a:solidFill>
                          <a:effectLst/>
                          <a:latin typeface="Trebuchet MS" panose="020B0603020202020204" pitchFamily="34" charset="0"/>
                        </a:rPr>
                        <a:t>10 681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50" b="0" i="0" u="none" strike="noStrike">
                          <a:solidFill>
                            <a:srgbClr val="000000"/>
                          </a:solidFill>
                          <a:effectLst/>
                          <a:latin typeface="Trebuchet MS" panose="020B0603020202020204" pitchFamily="34" charset="0"/>
                        </a:rPr>
                        <a:t>123,3%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556923907"/>
                  </a:ext>
                </a:extLst>
              </a:tr>
              <a:tr h="126588">
                <a:tc>
                  <a:txBody>
                    <a:bodyPr/>
                    <a:lstStyle/>
                    <a:p>
                      <a:pPr algn="l" rtl="0" fontAlgn="b"/>
                      <a:r>
                        <a:rPr lang="en-ZA" sz="750" b="1" i="0" u="none" strike="noStrike" dirty="0">
                          <a:solidFill>
                            <a:srgbClr val="000000"/>
                          </a:solidFill>
                          <a:effectLst/>
                          <a:latin typeface="Trebuchet MS" panose="020B0603020202020204" pitchFamily="34" charset="0"/>
                          <a:cs typeface="Arial" panose="020B0604020202020204" pitchFamily="34" charset="0"/>
                        </a:rPr>
                        <a:t>North America</a:t>
                      </a:r>
                    </a:p>
                  </a:txBody>
                  <a:tcPr marL="6268" marR="6268" marT="626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b"/>
                      <a:r>
                        <a:rPr lang="en-ZA" sz="750" b="1" i="0" u="none" strike="noStrike">
                          <a:solidFill>
                            <a:srgbClr val="000000"/>
                          </a:solidFill>
                          <a:effectLst/>
                          <a:latin typeface="Trebuchet MS" panose="020B0603020202020204" pitchFamily="34" charset="0"/>
                        </a:rPr>
                        <a:t>6 494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50" b="1" i="0" u="none" strike="noStrike">
                          <a:solidFill>
                            <a:srgbClr val="000000"/>
                          </a:solidFill>
                          <a:effectLst/>
                          <a:latin typeface="Trebuchet MS" panose="020B0603020202020204" pitchFamily="34" charset="0"/>
                        </a:rPr>
                        <a:t>40 256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50" b="1" i="0" u="none" strike="noStrike">
                          <a:solidFill>
                            <a:srgbClr val="000000"/>
                          </a:solidFill>
                          <a:effectLst/>
                          <a:latin typeface="Trebuchet MS" panose="020B0603020202020204" pitchFamily="34" charset="0"/>
                        </a:rPr>
                        <a:t>94 795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50" b="1" i="0" u="none" strike="noStrike">
                          <a:solidFill>
                            <a:srgbClr val="000000"/>
                          </a:solidFill>
                          <a:effectLst/>
                          <a:latin typeface="Trebuchet MS" panose="020B0603020202020204" pitchFamily="34" charset="0"/>
                        </a:rPr>
                        <a:t>135,5%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01276163"/>
                  </a:ext>
                </a:extLst>
              </a:tr>
              <a:tr h="126588">
                <a:tc>
                  <a:txBody>
                    <a:bodyPr/>
                    <a:lstStyle/>
                    <a:p>
                      <a:pPr algn="l" rtl="0" fontAlgn="b"/>
                      <a:r>
                        <a:rPr lang="en-ZA" sz="750" b="0" i="0" u="none" strike="noStrike" dirty="0">
                          <a:solidFill>
                            <a:srgbClr val="000000"/>
                          </a:solidFill>
                          <a:effectLst/>
                          <a:latin typeface="Trebuchet MS" panose="020B0603020202020204" pitchFamily="34" charset="0"/>
                          <a:cs typeface="Arial" panose="020B0604020202020204" pitchFamily="34" charset="0"/>
                        </a:rPr>
                        <a:t>Canada</a:t>
                      </a:r>
                    </a:p>
                  </a:txBody>
                  <a:tcPr marL="6268" marR="6268" marT="626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F2F2F2"/>
                    </a:solidFill>
                  </a:tcPr>
                </a:tc>
                <a:tc>
                  <a:txBody>
                    <a:bodyPr/>
                    <a:lstStyle/>
                    <a:p>
                      <a:pPr algn="ctr" rtl="0" fontAlgn="b"/>
                      <a:r>
                        <a:rPr lang="en-ZA" sz="750" b="0" i="0" u="none" strike="noStrike">
                          <a:solidFill>
                            <a:srgbClr val="000000"/>
                          </a:solidFill>
                          <a:effectLst/>
                          <a:latin typeface="Trebuchet MS" panose="020B0603020202020204" pitchFamily="34" charset="0"/>
                        </a:rPr>
                        <a:t>752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5 375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15 746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50" b="0" i="0" u="none" strike="noStrike">
                          <a:solidFill>
                            <a:srgbClr val="000000"/>
                          </a:solidFill>
                          <a:effectLst/>
                          <a:latin typeface="Trebuchet MS" panose="020B0603020202020204" pitchFamily="34" charset="0"/>
                        </a:rPr>
                        <a:t>192,9%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906550859"/>
                  </a:ext>
                </a:extLst>
              </a:tr>
              <a:tr h="126588">
                <a:tc>
                  <a:txBody>
                    <a:bodyPr/>
                    <a:lstStyle/>
                    <a:p>
                      <a:pPr algn="l" rtl="0" fontAlgn="b"/>
                      <a:r>
                        <a:rPr lang="en-ZA" sz="750" b="0" i="0" u="none" strike="noStrike" dirty="0">
                          <a:solidFill>
                            <a:srgbClr val="000000"/>
                          </a:solidFill>
                          <a:effectLst/>
                          <a:latin typeface="Trebuchet MS" panose="020B0603020202020204" pitchFamily="34" charset="0"/>
                          <a:cs typeface="Arial" panose="020B0604020202020204" pitchFamily="34" charset="0"/>
                        </a:rPr>
                        <a:t>USA</a:t>
                      </a:r>
                    </a:p>
                  </a:txBody>
                  <a:tcPr marL="6268" marR="6268" marT="626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b"/>
                      <a:r>
                        <a:rPr lang="en-ZA" sz="750" b="0" i="0" u="none" strike="noStrike">
                          <a:solidFill>
                            <a:srgbClr val="000000"/>
                          </a:solidFill>
                          <a:effectLst/>
                          <a:latin typeface="Trebuchet MS" panose="020B0603020202020204" pitchFamily="34" charset="0"/>
                        </a:rPr>
                        <a:t>5 742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50" b="0" i="0" u="none" strike="noStrike">
                          <a:solidFill>
                            <a:srgbClr val="000000"/>
                          </a:solidFill>
                          <a:effectLst/>
                          <a:latin typeface="Trebuchet MS" panose="020B0603020202020204" pitchFamily="34" charset="0"/>
                        </a:rPr>
                        <a:t>34 881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50" b="0" i="0" u="none" strike="noStrike">
                          <a:solidFill>
                            <a:srgbClr val="000000"/>
                          </a:solidFill>
                          <a:effectLst/>
                          <a:latin typeface="Trebuchet MS" panose="020B0603020202020204" pitchFamily="34" charset="0"/>
                        </a:rPr>
                        <a:t>79 049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50" b="0" i="0" u="none" strike="noStrike">
                          <a:solidFill>
                            <a:srgbClr val="000000"/>
                          </a:solidFill>
                          <a:effectLst/>
                          <a:latin typeface="Trebuchet MS" panose="020B0603020202020204" pitchFamily="34" charset="0"/>
                        </a:rPr>
                        <a:t>126,6%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3607044"/>
                  </a:ext>
                </a:extLst>
              </a:tr>
              <a:tr h="126588">
                <a:tc>
                  <a:txBody>
                    <a:bodyPr/>
                    <a:lstStyle/>
                    <a:p>
                      <a:pPr algn="l" fontAlgn="ctr"/>
                      <a:r>
                        <a:rPr lang="en-ZA" sz="750" b="1" i="0" u="none" strike="noStrike" dirty="0">
                          <a:solidFill>
                            <a:srgbClr val="000000"/>
                          </a:solidFill>
                          <a:effectLst/>
                          <a:latin typeface="Trebuchet MS" panose="020B0603020202020204" pitchFamily="34" charset="0"/>
                          <a:cs typeface="Arial" panose="020B0604020202020204" pitchFamily="34" charset="0"/>
                        </a:rPr>
                        <a:t>UNSPECIFIED</a:t>
                      </a:r>
                    </a:p>
                  </a:txBody>
                  <a:tcPr marL="6268" marR="6268" marT="626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rtl="0" fontAlgn="b"/>
                      <a:r>
                        <a:rPr lang="en-ZA" sz="750" b="1" i="0" u="none" strike="noStrike">
                          <a:solidFill>
                            <a:srgbClr val="000000"/>
                          </a:solidFill>
                          <a:effectLst/>
                          <a:latin typeface="Trebuchet MS" panose="020B0603020202020204" pitchFamily="34" charset="0"/>
                        </a:rPr>
                        <a:t>672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50" b="1" i="0" u="none" strike="noStrike">
                          <a:solidFill>
                            <a:srgbClr val="000000"/>
                          </a:solidFill>
                          <a:effectLst/>
                          <a:latin typeface="Trebuchet MS" panose="020B0603020202020204" pitchFamily="34" charset="0"/>
                        </a:rPr>
                        <a:t>1 658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50" b="1" i="0" u="none" strike="noStrike">
                          <a:solidFill>
                            <a:srgbClr val="000000"/>
                          </a:solidFill>
                          <a:effectLst/>
                          <a:latin typeface="Trebuchet MS" panose="020B0603020202020204" pitchFamily="34" charset="0"/>
                        </a:rPr>
                        <a:t>3 033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50" b="1" i="0" u="none" strike="noStrike">
                          <a:solidFill>
                            <a:srgbClr val="000000"/>
                          </a:solidFill>
                          <a:effectLst/>
                          <a:latin typeface="Trebuchet MS" panose="020B0603020202020204" pitchFamily="34" charset="0"/>
                        </a:rPr>
                        <a:t>82,9%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6819406"/>
                  </a:ext>
                </a:extLst>
              </a:tr>
              <a:tr h="126588">
                <a:tc>
                  <a:txBody>
                    <a:bodyPr/>
                    <a:lstStyle/>
                    <a:p>
                      <a:pPr algn="l" rtl="0" fontAlgn="ctr"/>
                      <a:r>
                        <a:rPr lang="en-ZA" sz="750" b="1" i="0" u="none" strike="noStrike" dirty="0">
                          <a:solidFill>
                            <a:srgbClr val="000000"/>
                          </a:solidFill>
                          <a:effectLst/>
                          <a:latin typeface="Trebuchet MS" panose="020B0603020202020204" pitchFamily="34" charset="0"/>
                          <a:cs typeface="Arial" panose="020B0604020202020204" pitchFamily="34" charset="0"/>
                        </a:rPr>
                        <a:t>TOTAL</a:t>
                      </a:r>
                    </a:p>
                  </a:txBody>
                  <a:tcPr marL="6268" marR="6268" marT="626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ZA" sz="750" b="1" i="0" u="none" strike="noStrike">
                          <a:solidFill>
                            <a:srgbClr val="000000"/>
                          </a:solidFill>
                          <a:effectLst/>
                          <a:latin typeface="Trebuchet MS" panose="020B0603020202020204" pitchFamily="34" charset="0"/>
                        </a:rPr>
                        <a:t>386 937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ZA" sz="750" b="1" i="0" u="none" strike="noStrike">
                          <a:solidFill>
                            <a:srgbClr val="000000"/>
                          </a:solidFill>
                          <a:effectLst/>
                          <a:latin typeface="Trebuchet MS" panose="020B0603020202020204" pitchFamily="34" charset="0"/>
                        </a:rPr>
                        <a:t>1 047 558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ZA" sz="750" b="1" i="0" u="none" strike="noStrike">
                          <a:solidFill>
                            <a:srgbClr val="000000"/>
                          </a:solidFill>
                          <a:effectLst/>
                          <a:latin typeface="Trebuchet MS" panose="020B0603020202020204" pitchFamily="34" charset="0"/>
                        </a:rPr>
                        <a:t>2 121 811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ZA" sz="750" b="0" i="0" u="none" strike="noStrike" dirty="0">
                          <a:solidFill>
                            <a:srgbClr val="000000"/>
                          </a:solidFill>
                          <a:effectLst/>
                          <a:latin typeface="Trebuchet MS" panose="020B0603020202020204" pitchFamily="34" charset="0"/>
                        </a:rPr>
                        <a:t>102,55%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428780481"/>
                  </a:ext>
                </a:extLst>
              </a:tr>
            </a:tbl>
          </a:graphicData>
        </a:graphic>
      </p:graphicFrame>
      <p:sp>
        <p:nvSpPr>
          <p:cNvPr id="5" name="TextBox 76">
            <a:extLst>
              <a:ext uri="{FF2B5EF4-FFF2-40B4-BE49-F238E27FC236}">
                <a16:creationId xmlns:a16="http://schemas.microsoft.com/office/drawing/2014/main" id="{3ECD439E-748B-4C13-BABB-154DB7B5E02D}"/>
              </a:ext>
            </a:extLst>
          </p:cNvPr>
          <p:cNvSpPr txBox="1"/>
          <p:nvPr/>
        </p:nvSpPr>
        <p:spPr>
          <a:xfrm>
            <a:off x="2334781" y="9585227"/>
            <a:ext cx="3119444"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3448371471"/>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729EA96E-D193-455F-A444-C5995B018A6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9419354"/>
            <a:ext cx="6858002" cy="486646"/>
          </a:xfrm>
          <a:prstGeom prst="rect">
            <a:avLst/>
          </a:prstGeom>
        </p:spPr>
      </p:pic>
      <p:sp>
        <p:nvSpPr>
          <p:cNvPr id="5" name="TextBox 76">
            <a:extLst>
              <a:ext uri="{FF2B5EF4-FFF2-40B4-BE49-F238E27FC236}">
                <a16:creationId xmlns:a16="http://schemas.microsoft.com/office/drawing/2014/main" id="{15D125F6-F192-406E-8883-1108EABE1480}"/>
              </a:ext>
            </a:extLst>
          </p:cNvPr>
          <p:cNvSpPr txBox="1"/>
          <p:nvPr/>
        </p:nvSpPr>
        <p:spPr>
          <a:xfrm>
            <a:off x="2185702" y="9585227"/>
            <a:ext cx="3268523" cy="153888"/>
          </a:xfrm>
          <a:prstGeom prst="rect">
            <a:avLst/>
          </a:prstGeom>
          <a:noFill/>
          <a:ln>
            <a:noFill/>
          </a:ln>
        </p:spPr>
        <p:txBody>
          <a:bodyPr wrap="none" lIns="0" tIns="0" rIns="0" bIns="0" rtlCol="0" anchor="t">
            <a:spAutoFit/>
          </a:bodyPr>
          <a:lstStyle/>
          <a:p>
            <a:pPr algn="r"/>
            <a:r>
              <a:rPr lang="en-ZA" sz="1000" b="1" dirty="0">
                <a:solidFill>
                  <a:srgbClr val="404040"/>
                </a:solidFill>
                <a:latin typeface="Trebuchet MS" panose="020B0603020202020204" pitchFamily="34" charset="0"/>
                <a:cs typeface="Arial" panose="020B0604020202020204" pitchFamily="34" charset="0"/>
              </a:rPr>
              <a:t>Tourism Performance Report </a:t>
            </a:r>
            <a:r>
              <a:rPr lang="en-ZA" sz="1000" dirty="0">
                <a:solidFill>
                  <a:srgbClr val="404040"/>
                </a:solidFill>
                <a:latin typeface="Trebuchet MS" panose="020B0603020202020204" pitchFamily="34" charset="0"/>
                <a:cs typeface="Arial" panose="020B0604020202020204" pitchFamily="34" charset="0"/>
              </a:rPr>
              <a:t>| January–December 2021</a:t>
            </a:r>
          </a:p>
        </p:txBody>
      </p:sp>
      <p:pic>
        <p:nvPicPr>
          <p:cNvPr id="2" name="Picture 1">
            <a:extLst>
              <a:ext uri="{FF2B5EF4-FFF2-40B4-BE49-F238E27FC236}">
                <a16:creationId xmlns:a16="http://schemas.microsoft.com/office/drawing/2014/main" id="{6BB4FBF2-6438-4013-9CCB-18878B7B9EDD}"/>
              </a:ext>
            </a:extLst>
          </p:cNvPr>
          <p:cNvPicPr>
            <a:picLocks noChangeAspect="1"/>
          </p:cNvPicPr>
          <p:nvPr/>
        </p:nvPicPr>
        <p:blipFill rotWithShape="1">
          <a:blip r:embed="rId3">
            <a:extLst>
              <a:ext uri="{28A0092B-C50C-407E-A947-70E740481C1C}">
                <a14:useLocalDpi xmlns:a14="http://schemas.microsoft.com/office/drawing/2010/main" val="0"/>
              </a:ext>
            </a:extLst>
          </a:blip>
          <a:srcRect l="18971" r="34994" b="198"/>
          <a:stretch/>
        </p:blipFill>
        <p:spPr>
          <a:xfrm>
            <a:off x="2" y="-19697"/>
            <a:ext cx="6857998" cy="9925697"/>
          </a:xfrm>
          <a:prstGeom prst="rect">
            <a:avLst/>
          </a:prstGeom>
        </p:spPr>
      </p:pic>
      <p:sp>
        <p:nvSpPr>
          <p:cNvPr id="7" name="Rectangle 3">
            <a:extLst>
              <a:ext uri="{FF2B5EF4-FFF2-40B4-BE49-F238E27FC236}">
                <a16:creationId xmlns:a16="http://schemas.microsoft.com/office/drawing/2014/main" id="{5C97F4E2-84C2-05CC-D9DF-1F2032C0C9F3}"/>
              </a:ext>
            </a:extLst>
          </p:cNvPr>
          <p:cNvSpPr/>
          <p:nvPr/>
        </p:nvSpPr>
        <p:spPr>
          <a:xfrm>
            <a:off x="1" y="3327401"/>
            <a:ext cx="4960882" cy="2674006"/>
          </a:xfrm>
          <a:prstGeom prst="rect">
            <a:avLst/>
          </a:prstGeom>
          <a:solidFill>
            <a:schemeClr val="tx1">
              <a:lumMod val="95000"/>
              <a:lumOff val="5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Autofit/>
          </a:bodyPr>
          <a:lstStyle/>
          <a:p>
            <a:pPr marL="0" marR="0" lvl="0" indent="0" algn="r" defTabSz="718444" rtl="0" eaLnBrk="1" fontAlgn="auto" latinLnBrk="0" hangingPunct="1">
              <a:lnSpc>
                <a:spcPct val="100000"/>
              </a:lnSpc>
              <a:spcBef>
                <a:spcPts val="0"/>
              </a:spcBef>
              <a:spcAft>
                <a:spcPts val="0"/>
              </a:spcAft>
              <a:buClrTx/>
              <a:buSzTx/>
              <a:buFontTx/>
              <a:buNone/>
              <a:tabLst/>
              <a:defRPr/>
            </a:pPr>
            <a:r>
              <a:rPr kumimoji="0" lang="en-IN" sz="3600" b="0" i="0" u="none" strike="noStrike" kern="1200" cap="none" spc="600" normalizeH="0" baseline="0" noProof="0" dirty="0">
                <a:ln>
                  <a:noFill/>
                </a:ln>
                <a:solidFill>
                  <a:prstClr val="white"/>
                </a:solidFill>
                <a:effectLst>
                  <a:outerShdw blurRad="38100" dist="38100" dir="2700000" algn="tl">
                    <a:srgbClr val="000000">
                      <a:alpha val="43137"/>
                    </a:srgbClr>
                  </a:outerShdw>
                </a:effectLst>
                <a:uLnTx/>
                <a:uFillTx/>
                <a:latin typeface="Bebas Neue Bold" panose="020B0606020202050201" pitchFamily="34" charset="0"/>
                <a:ea typeface="+mn-ea"/>
                <a:cs typeface="+mn-cs"/>
              </a:rPr>
              <a:t>SPEND IN SOUTH AFRICA</a:t>
            </a:r>
          </a:p>
        </p:txBody>
      </p:sp>
    </p:spTree>
    <p:extLst>
      <p:ext uri="{BB962C8B-B14F-4D97-AF65-F5344CB8AC3E}">
        <p14:creationId xmlns:p14="http://schemas.microsoft.com/office/powerpoint/2010/main" val="2622074254"/>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1"/>
            <a:ext cx="6858000" cy="1149789"/>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r>
              <a:rPr lang="en-ZA" sz="3600" dirty="0">
                <a:solidFill>
                  <a:srgbClr val="FE9900"/>
                </a:solidFill>
                <a:highlight>
                  <a:srgbClr val="000000"/>
                </a:highlight>
                <a:latin typeface="Calibri"/>
              </a:rPr>
              <a:t>APPENDIX</a:t>
            </a:r>
            <a:endParaRPr kumimoji="0" lang="en-ZA" sz="3600" b="0" i="0" u="none" strike="noStrike" kern="1200" cap="none" spc="0" normalizeH="0" baseline="0" noProof="0" dirty="0">
              <a:ln>
                <a:noFill/>
              </a:ln>
              <a:solidFill>
                <a:srgbClr val="FE9900"/>
              </a:solidFill>
              <a:effectLst/>
              <a:highlight>
                <a:srgbClr val="000000"/>
              </a:highlight>
              <a:uLnTx/>
              <a:uFillTx/>
              <a:latin typeface="Calibri"/>
            </a:endParaRPr>
          </a:p>
        </p:txBody>
      </p:sp>
      <p:graphicFrame>
        <p:nvGraphicFramePr>
          <p:cNvPr id="4" name="Table 3">
            <a:extLst>
              <a:ext uri="{FF2B5EF4-FFF2-40B4-BE49-F238E27FC236}">
                <a16:creationId xmlns:a16="http://schemas.microsoft.com/office/drawing/2014/main" id="{BB455D2D-2596-479A-891D-B18CE73B639E}"/>
              </a:ext>
            </a:extLst>
          </p:cNvPr>
          <p:cNvGraphicFramePr>
            <a:graphicFrameLocks noGrp="1"/>
          </p:cNvGraphicFramePr>
          <p:nvPr>
            <p:extLst>
              <p:ext uri="{D42A27DB-BD31-4B8C-83A1-F6EECF244321}">
                <p14:modId xmlns:p14="http://schemas.microsoft.com/office/powerpoint/2010/main" val="3660483927"/>
              </p:ext>
            </p:extLst>
          </p:nvPr>
        </p:nvGraphicFramePr>
        <p:xfrm>
          <a:off x="9053" y="1149789"/>
          <a:ext cx="6840002" cy="8294400"/>
        </p:xfrm>
        <a:graphic>
          <a:graphicData uri="http://schemas.openxmlformats.org/drawingml/2006/table">
            <a:tbl>
              <a:tblPr/>
              <a:tblGrid>
                <a:gridCol w="2370476">
                  <a:extLst>
                    <a:ext uri="{9D8B030D-6E8A-4147-A177-3AD203B41FA5}">
                      <a16:colId xmlns:a16="http://schemas.microsoft.com/office/drawing/2014/main" val="3629637071"/>
                    </a:ext>
                  </a:extLst>
                </a:gridCol>
                <a:gridCol w="1284762">
                  <a:extLst>
                    <a:ext uri="{9D8B030D-6E8A-4147-A177-3AD203B41FA5}">
                      <a16:colId xmlns:a16="http://schemas.microsoft.com/office/drawing/2014/main" val="1603164739"/>
                    </a:ext>
                  </a:extLst>
                </a:gridCol>
                <a:gridCol w="1212382">
                  <a:extLst>
                    <a:ext uri="{9D8B030D-6E8A-4147-A177-3AD203B41FA5}">
                      <a16:colId xmlns:a16="http://schemas.microsoft.com/office/drawing/2014/main" val="3433641662"/>
                    </a:ext>
                  </a:extLst>
                </a:gridCol>
                <a:gridCol w="1212382">
                  <a:extLst>
                    <a:ext uri="{9D8B030D-6E8A-4147-A177-3AD203B41FA5}">
                      <a16:colId xmlns:a16="http://schemas.microsoft.com/office/drawing/2014/main" val="2137185261"/>
                    </a:ext>
                  </a:extLst>
                </a:gridCol>
                <a:gridCol w="760000">
                  <a:extLst>
                    <a:ext uri="{9D8B030D-6E8A-4147-A177-3AD203B41FA5}">
                      <a16:colId xmlns:a16="http://schemas.microsoft.com/office/drawing/2014/main" val="3046103802"/>
                    </a:ext>
                  </a:extLst>
                </a:gridCol>
              </a:tblGrid>
              <a:tr h="129600">
                <a:tc gridSpan="5">
                  <a:txBody>
                    <a:bodyPr/>
                    <a:lstStyle/>
                    <a:p>
                      <a:pPr algn="ctr" rtl="0" fontAlgn="b"/>
                      <a:r>
                        <a:rPr lang="en-ZA" sz="700" b="1" i="0" u="none" strike="noStrike" dirty="0">
                          <a:solidFill>
                            <a:srgbClr val="000000"/>
                          </a:solidFill>
                          <a:effectLst/>
                          <a:latin typeface="Trebuchet MS" panose="020B0603020202020204" pitchFamily="34" charset="0"/>
                        </a:rPr>
                        <a:t>TOTAL FOREIGN DIRECT SPEND (TFDS) BY COUNTRY </a:t>
                      </a:r>
                    </a:p>
                  </a:txBody>
                  <a:tcPr marL="6274" marR="6274" marT="627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hMerge="1">
                  <a:txBody>
                    <a:bodyPr/>
                    <a:lstStyle/>
                    <a:p>
                      <a:pPr algn="ctr" rtl="0" fontAlgn="b"/>
                      <a:r>
                        <a:rPr lang="en-ZA" sz="600" b="1" i="0" u="none" strike="noStrike">
                          <a:solidFill>
                            <a:srgbClr val="000000"/>
                          </a:solidFill>
                          <a:effectLst/>
                          <a:latin typeface="Calibri" panose="020F0502020204030204" pitchFamily="34" charset="0"/>
                        </a:rPr>
                        <a:t> </a:t>
                      </a:r>
                    </a:p>
                  </a:txBody>
                  <a:tcPr marL="6274" marR="6274" marT="627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hMerge="1">
                  <a:txBody>
                    <a:bodyPr/>
                    <a:lstStyle/>
                    <a:p>
                      <a:pPr algn="ctr" rtl="0" fontAlgn="b"/>
                      <a:r>
                        <a:rPr lang="en-ZA" sz="600" b="1" i="0" u="none" strike="noStrike">
                          <a:solidFill>
                            <a:srgbClr val="000000"/>
                          </a:solidFill>
                          <a:effectLst/>
                          <a:latin typeface="Calibri" panose="020F0502020204030204" pitchFamily="34" charset="0"/>
                        </a:rPr>
                        <a:t> </a:t>
                      </a:r>
                    </a:p>
                  </a:txBody>
                  <a:tcPr marL="6274" marR="6274" marT="627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hMerge="1">
                  <a:txBody>
                    <a:bodyPr/>
                    <a:lstStyle/>
                    <a:p>
                      <a:pPr algn="ctr" rtl="0" fontAlgn="b"/>
                      <a:r>
                        <a:rPr lang="en-ZA" sz="600" b="1" i="0" u="none" strike="noStrike">
                          <a:solidFill>
                            <a:srgbClr val="000000"/>
                          </a:solidFill>
                          <a:effectLst/>
                          <a:latin typeface="Calibri" panose="020F0502020204030204" pitchFamily="34" charset="0"/>
                        </a:rPr>
                        <a:t> </a:t>
                      </a:r>
                    </a:p>
                  </a:txBody>
                  <a:tcPr marL="6274" marR="6274" marT="627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hMerge="1">
                  <a:txBody>
                    <a:bodyPr/>
                    <a:lstStyle/>
                    <a:p>
                      <a:pPr algn="ctr" rtl="0" fontAlgn="b"/>
                      <a:r>
                        <a:rPr lang="en-ZA" sz="600" b="1" i="0" u="none" strike="noStrike" dirty="0">
                          <a:solidFill>
                            <a:srgbClr val="000000"/>
                          </a:solidFill>
                          <a:effectLst/>
                          <a:latin typeface="Calibri" panose="020F0502020204030204" pitchFamily="34" charset="0"/>
                        </a:rPr>
                        <a:t> </a:t>
                      </a:r>
                    </a:p>
                  </a:txBody>
                  <a:tcPr marL="6274" marR="6274" marT="627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3524531110"/>
                  </a:ext>
                </a:extLst>
              </a:tr>
              <a:tr h="129600">
                <a:tc>
                  <a:txBody>
                    <a:bodyPr/>
                    <a:lstStyle/>
                    <a:p>
                      <a:pPr algn="l" rtl="0" fontAlgn="b"/>
                      <a:r>
                        <a:rPr lang="en-ZA" sz="700" b="1" i="0" u="none" strike="noStrike" dirty="0">
                          <a:solidFill>
                            <a:srgbClr val="000000"/>
                          </a:solidFill>
                          <a:effectLst/>
                          <a:latin typeface="Trebuchet MS" panose="020B0603020202020204" pitchFamily="34" charset="0"/>
                        </a:rPr>
                        <a:t> </a:t>
                      </a:r>
                    </a:p>
                  </a:txBody>
                  <a:tcPr marL="6274" marR="6274" marT="627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ZA" sz="700" b="1" i="0" u="none" strike="noStrike">
                          <a:solidFill>
                            <a:srgbClr val="000000"/>
                          </a:solidFill>
                          <a:effectLst/>
                          <a:latin typeface="Trebuchet MS" panose="020B0603020202020204" pitchFamily="34" charset="0"/>
                        </a:rPr>
                        <a:t>Q1 2021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ZA" sz="700" b="1" i="0" u="none" strike="noStrike">
                          <a:solidFill>
                            <a:srgbClr val="000000"/>
                          </a:solidFill>
                          <a:effectLst/>
                          <a:latin typeface="Trebuchet MS" panose="020B0603020202020204" pitchFamily="34" charset="0"/>
                        </a:rPr>
                        <a:t>Q1 2022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ZA" sz="700" b="1" i="0" u="none" strike="noStrike">
                          <a:solidFill>
                            <a:srgbClr val="000000"/>
                          </a:solidFill>
                          <a:effectLst/>
                          <a:latin typeface="Trebuchet MS" panose="020B0603020202020204" pitchFamily="34" charset="0"/>
                        </a:rPr>
                        <a:t>Q1 2023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ZA" sz="700" b="1" i="0" u="none" strike="noStrike">
                          <a:solidFill>
                            <a:srgbClr val="000000"/>
                          </a:solidFill>
                          <a:effectLst/>
                          <a:latin typeface="Trebuchet MS" panose="020B0603020202020204" pitchFamily="34" charset="0"/>
                        </a:rPr>
                        <a:t>% GROWTH</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99430147"/>
                  </a:ext>
                </a:extLst>
              </a:tr>
              <a:tr h="129600">
                <a:tc>
                  <a:txBody>
                    <a:bodyPr/>
                    <a:lstStyle/>
                    <a:p>
                      <a:pPr algn="l" rtl="0" fontAlgn="b"/>
                      <a:r>
                        <a:rPr lang="en-ZA" sz="700" b="1" i="0" u="none" strike="noStrike" dirty="0">
                          <a:solidFill>
                            <a:srgbClr val="000000"/>
                          </a:solidFill>
                          <a:effectLst/>
                          <a:latin typeface="Trebuchet MS" panose="020B0603020202020204" pitchFamily="34" charset="0"/>
                        </a:rPr>
                        <a:t>AFRICA</a:t>
                      </a:r>
                    </a:p>
                  </a:txBody>
                  <a:tcPr marL="6274" marR="6274" marT="627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ZA" sz="700" b="1" i="0" u="none" strike="noStrike">
                          <a:solidFill>
                            <a:srgbClr val="000000"/>
                          </a:solidFill>
                          <a:effectLst/>
                          <a:latin typeface="Trebuchet MS" panose="020B0603020202020204" pitchFamily="34" charset="0"/>
                        </a:rPr>
                        <a:t>R3 058 677 957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ZA" sz="700" b="1" i="0" u="none" strike="noStrike">
                          <a:solidFill>
                            <a:srgbClr val="000000"/>
                          </a:solidFill>
                          <a:effectLst/>
                          <a:latin typeface="Trebuchet MS" panose="020B0603020202020204" pitchFamily="34" charset="0"/>
                        </a:rPr>
                        <a:t>R3 823 026 005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ZA" sz="700" b="1" i="0" u="none" strike="noStrike">
                          <a:solidFill>
                            <a:srgbClr val="000000"/>
                          </a:solidFill>
                          <a:effectLst/>
                          <a:latin typeface="Trebuchet MS" panose="020B0603020202020204" pitchFamily="34" charset="0"/>
                        </a:rPr>
                        <a:t>R9 304 620 867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ZA" sz="700" b="1" i="0" u="none" strike="noStrike">
                          <a:solidFill>
                            <a:srgbClr val="000000"/>
                          </a:solidFill>
                          <a:effectLst/>
                          <a:latin typeface="Trebuchet MS" panose="020B0603020202020204" pitchFamily="34" charset="0"/>
                        </a:rPr>
                        <a:t>143,38%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43091113"/>
                  </a:ext>
                </a:extLst>
              </a:tr>
              <a:tr h="129600">
                <a:tc>
                  <a:txBody>
                    <a:bodyPr/>
                    <a:lstStyle/>
                    <a:p>
                      <a:pPr algn="l" rtl="0" fontAlgn="b"/>
                      <a:r>
                        <a:rPr lang="en-ZA" sz="700" b="0" i="0" u="none" strike="noStrike" dirty="0">
                          <a:solidFill>
                            <a:srgbClr val="000000"/>
                          </a:solidFill>
                          <a:effectLst/>
                          <a:latin typeface="Trebuchet MS" panose="020B0603020202020204" pitchFamily="34" charset="0"/>
                        </a:rPr>
                        <a:t>Botswana</a:t>
                      </a:r>
                    </a:p>
                  </a:txBody>
                  <a:tcPr marL="6274" marR="6274" marT="627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F2F2F2"/>
                    </a:solidFill>
                  </a:tcPr>
                </a:tc>
                <a:tc>
                  <a:txBody>
                    <a:bodyPr/>
                    <a:lstStyle/>
                    <a:p>
                      <a:pPr algn="ctr" rtl="0" fontAlgn="ctr"/>
                      <a:r>
                        <a:rPr lang="en-ZA" sz="700" b="0" i="0" u="none" strike="noStrike">
                          <a:solidFill>
                            <a:srgbClr val="000000"/>
                          </a:solidFill>
                          <a:effectLst/>
                          <a:latin typeface="Trebuchet MS" panose="020B0603020202020204" pitchFamily="34" charset="0"/>
                        </a:rPr>
                        <a:t>R37 150 994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R148 325 934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R217 515 180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46,65%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079779977"/>
                  </a:ext>
                </a:extLst>
              </a:tr>
              <a:tr h="129600">
                <a:tc>
                  <a:txBody>
                    <a:bodyPr/>
                    <a:lstStyle/>
                    <a:p>
                      <a:pPr algn="l" rtl="0" fontAlgn="b"/>
                      <a:r>
                        <a:rPr lang="en-ZA" sz="700" b="0" i="0" u="none" strike="noStrike" dirty="0">
                          <a:solidFill>
                            <a:srgbClr val="000000"/>
                          </a:solidFill>
                          <a:effectLst/>
                          <a:latin typeface="Trebuchet MS" panose="020B0603020202020204" pitchFamily="34" charset="0"/>
                        </a:rPr>
                        <a:t>Lesotho</a:t>
                      </a:r>
                    </a:p>
                  </a:txBody>
                  <a:tcPr marL="6274" marR="6274" marT="627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ctr"/>
                      <a:r>
                        <a:rPr lang="en-ZA" sz="700" b="0" i="0" u="none" strike="noStrike" dirty="0">
                          <a:solidFill>
                            <a:srgbClr val="000000"/>
                          </a:solidFill>
                          <a:effectLst/>
                          <a:latin typeface="Trebuchet MS" panose="020B0603020202020204" pitchFamily="34" charset="0"/>
                        </a:rPr>
                        <a:t>R390 768 661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R481 913 793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R533 246 405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10,65%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172325851"/>
                  </a:ext>
                </a:extLst>
              </a:tr>
              <a:tr h="129600">
                <a:tc>
                  <a:txBody>
                    <a:bodyPr/>
                    <a:lstStyle/>
                    <a:p>
                      <a:pPr algn="l" rtl="0" fontAlgn="b"/>
                      <a:r>
                        <a:rPr lang="en-ZA" sz="700" b="0" i="0" u="none" strike="noStrike" dirty="0">
                          <a:solidFill>
                            <a:srgbClr val="000000"/>
                          </a:solidFill>
                          <a:effectLst/>
                          <a:latin typeface="Trebuchet MS" panose="020B0603020202020204" pitchFamily="34" charset="0"/>
                        </a:rPr>
                        <a:t>Malawi</a:t>
                      </a:r>
                    </a:p>
                  </a:txBody>
                  <a:tcPr marL="6274" marR="6274" marT="627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ctr"/>
                      <a:r>
                        <a:rPr lang="en-ZA" sz="700" b="0" i="0" u="none" strike="noStrike">
                          <a:solidFill>
                            <a:srgbClr val="000000"/>
                          </a:solidFill>
                          <a:effectLst/>
                          <a:latin typeface="Trebuchet MS" panose="020B0603020202020204" pitchFamily="34" charset="0"/>
                        </a:rPr>
                        <a:t>R79 911 795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R129 880 312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R441 020 307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239,56%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025571733"/>
                  </a:ext>
                </a:extLst>
              </a:tr>
              <a:tr h="129600">
                <a:tc>
                  <a:txBody>
                    <a:bodyPr/>
                    <a:lstStyle/>
                    <a:p>
                      <a:pPr algn="l" rtl="0" fontAlgn="b"/>
                      <a:r>
                        <a:rPr lang="en-ZA" sz="700" b="0" i="0" u="none" strike="noStrike" dirty="0">
                          <a:solidFill>
                            <a:srgbClr val="000000"/>
                          </a:solidFill>
                          <a:effectLst/>
                          <a:latin typeface="Trebuchet MS" panose="020B0603020202020204" pitchFamily="34" charset="0"/>
                        </a:rPr>
                        <a:t>Mozambique</a:t>
                      </a:r>
                    </a:p>
                  </a:txBody>
                  <a:tcPr marL="6274" marR="6274" marT="627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ctr"/>
                      <a:r>
                        <a:rPr lang="en-ZA" sz="700" b="0" i="0" u="none" strike="noStrike">
                          <a:solidFill>
                            <a:srgbClr val="000000"/>
                          </a:solidFill>
                          <a:effectLst/>
                          <a:latin typeface="Trebuchet MS" panose="020B0603020202020204" pitchFamily="34" charset="0"/>
                        </a:rPr>
                        <a:t>R2 026 849 463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R820 559 190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R1 012 698 466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23,42%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292101077"/>
                  </a:ext>
                </a:extLst>
              </a:tr>
              <a:tr h="129600">
                <a:tc>
                  <a:txBody>
                    <a:bodyPr/>
                    <a:lstStyle/>
                    <a:p>
                      <a:pPr algn="l" rtl="0" fontAlgn="b"/>
                      <a:r>
                        <a:rPr lang="en-ZA" sz="700" b="0" i="0" u="none" strike="noStrike" dirty="0">
                          <a:solidFill>
                            <a:srgbClr val="000000"/>
                          </a:solidFill>
                          <a:effectLst/>
                          <a:latin typeface="Trebuchet MS" panose="020B0603020202020204" pitchFamily="34" charset="0"/>
                        </a:rPr>
                        <a:t>Namibia</a:t>
                      </a:r>
                    </a:p>
                  </a:txBody>
                  <a:tcPr marL="6274" marR="6274" marT="627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ctr"/>
                      <a:r>
                        <a:rPr lang="en-ZA" sz="700" b="0" i="0" u="none" strike="noStrike">
                          <a:solidFill>
                            <a:srgbClr val="000000"/>
                          </a:solidFill>
                          <a:effectLst/>
                          <a:latin typeface="Trebuchet MS" panose="020B0603020202020204" pitchFamily="34" charset="0"/>
                        </a:rPr>
                        <a:t>R71 015 362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R235 893 583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R317 424 246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34,56%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797802821"/>
                  </a:ext>
                </a:extLst>
              </a:tr>
              <a:tr h="129600">
                <a:tc>
                  <a:txBody>
                    <a:bodyPr/>
                    <a:lstStyle/>
                    <a:p>
                      <a:pPr algn="l" rtl="0" fontAlgn="b"/>
                      <a:r>
                        <a:rPr lang="en-ZA" sz="700" b="0" i="0" u="none" strike="noStrike" dirty="0">
                          <a:solidFill>
                            <a:srgbClr val="000000"/>
                          </a:solidFill>
                          <a:effectLst/>
                          <a:latin typeface="Trebuchet MS" panose="020B0603020202020204" pitchFamily="34" charset="0"/>
                        </a:rPr>
                        <a:t>Swaziland</a:t>
                      </a:r>
                    </a:p>
                  </a:txBody>
                  <a:tcPr marL="6274" marR="6274" marT="627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ctr"/>
                      <a:r>
                        <a:rPr lang="en-ZA" sz="700" b="0" i="0" u="none" strike="noStrike">
                          <a:solidFill>
                            <a:srgbClr val="000000"/>
                          </a:solidFill>
                          <a:effectLst/>
                          <a:latin typeface="Trebuchet MS" panose="020B0603020202020204" pitchFamily="34" charset="0"/>
                        </a:rPr>
                        <a:t>R26 933 249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R201 764 021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dirty="0">
                          <a:solidFill>
                            <a:srgbClr val="000000"/>
                          </a:solidFill>
                          <a:effectLst/>
                          <a:latin typeface="Trebuchet MS" panose="020B0603020202020204" pitchFamily="34" charset="0"/>
                        </a:rPr>
                        <a:t>R234 378 077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16,16%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289252461"/>
                  </a:ext>
                </a:extLst>
              </a:tr>
              <a:tr h="129600">
                <a:tc>
                  <a:txBody>
                    <a:bodyPr/>
                    <a:lstStyle/>
                    <a:p>
                      <a:pPr algn="l" rtl="0" fontAlgn="b"/>
                      <a:r>
                        <a:rPr lang="en-ZA" sz="700" b="0" i="0" u="none" strike="noStrike" dirty="0">
                          <a:solidFill>
                            <a:srgbClr val="000000"/>
                          </a:solidFill>
                          <a:effectLst/>
                          <a:latin typeface="Trebuchet MS" panose="020B0603020202020204" pitchFamily="34" charset="0"/>
                        </a:rPr>
                        <a:t>Zambia</a:t>
                      </a:r>
                    </a:p>
                  </a:txBody>
                  <a:tcPr marL="6274" marR="6274" marT="627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ctr"/>
                      <a:r>
                        <a:rPr lang="en-ZA" sz="700" b="0" i="0" u="none" strike="noStrike">
                          <a:solidFill>
                            <a:srgbClr val="000000"/>
                          </a:solidFill>
                          <a:effectLst/>
                          <a:latin typeface="Trebuchet MS" panose="020B0603020202020204" pitchFamily="34" charset="0"/>
                        </a:rPr>
                        <a:t>R56 393 644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R200 802 498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R845 981 030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321,30%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866390116"/>
                  </a:ext>
                </a:extLst>
              </a:tr>
              <a:tr h="129600">
                <a:tc>
                  <a:txBody>
                    <a:bodyPr/>
                    <a:lstStyle/>
                    <a:p>
                      <a:pPr algn="l" rtl="0" fontAlgn="b"/>
                      <a:r>
                        <a:rPr lang="en-ZA" sz="700" b="0" i="0" u="none" strike="noStrike" dirty="0">
                          <a:solidFill>
                            <a:srgbClr val="000000"/>
                          </a:solidFill>
                          <a:effectLst/>
                          <a:latin typeface="Trebuchet MS" panose="020B0603020202020204" pitchFamily="34" charset="0"/>
                        </a:rPr>
                        <a:t>Zimbabwe</a:t>
                      </a:r>
                    </a:p>
                  </a:txBody>
                  <a:tcPr marL="6274" marR="6274" marT="627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ctr"/>
                      <a:r>
                        <a:rPr lang="en-ZA" sz="700" b="0" i="0" u="none" strike="noStrike">
                          <a:solidFill>
                            <a:srgbClr val="000000"/>
                          </a:solidFill>
                          <a:effectLst/>
                          <a:latin typeface="Trebuchet MS" panose="020B0603020202020204" pitchFamily="34" charset="0"/>
                        </a:rPr>
                        <a:t>R232 817 723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R887 071 719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R4 444 407 322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401,02%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463864100"/>
                  </a:ext>
                </a:extLst>
              </a:tr>
              <a:tr h="129600">
                <a:tc>
                  <a:txBody>
                    <a:bodyPr/>
                    <a:lstStyle/>
                    <a:p>
                      <a:pPr algn="l" rtl="0" fontAlgn="b"/>
                      <a:r>
                        <a:rPr lang="en-ZA" sz="700" b="0" i="0" u="none" strike="noStrike" dirty="0">
                          <a:solidFill>
                            <a:srgbClr val="000000"/>
                          </a:solidFill>
                          <a:effectLst/>
                          <a:latin typeface="Trebuchet MS" panose="020B0603020202020204" pitchFamily="34" charset="0"/>
                        </a:rPr>
                        <a:t>Angola</a:t>
                      </a:r>
                    </a:p>
                  </a:txBody>
                  <a:tcPr marL="6274" marR="6274" marT="627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ctr"/>
                      <a:r>
                        <a:rPr lang="en-ZA" sz="700" b="0" i="0" u="none" strike="noStrike">
                          <a:solidFill>
                            <a:srgbClr val="000000"/>
                          </a:solidFill>
                          <a:effectLst/>
                          <a:latin typeface="Trebuchet MS" panose="020B0603020202020204" pitchFamily="34" charset="0"/>
                        </a:rPr>
                        <a:t>R21 981 806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R146 510 991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R305 375 927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108,43%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992104139"/>
                  </a:ext>
                </a:extLst>
              </a:tr>
              <a:tr h="129600">
                <a:tc>
                  <a:txBody>
                    <a:bodyPr/>
                    <a:lstStyle/>
                    <a:p>
                      <a:pPr algn="l" rtl="0" fontAlgn="b"/>
                      <a:r>
                        <a:rPr lang="en-ZA" sz="700" b="0" i="0" u="none" strike="noStrike" dirty="0">
                          <a:solidFill>
                            <a:srgbClr val="000000"/>
                          </a:solidFill>
                          <a:effectLst/>
                          <a:latin typeface="Trebuchet MS" panose="020B0603020202020204" pitchFamily="34" charset="0"/>
                        </a:rPr>
                        <a:t>DRC</a:t>
                      </a:r>
                    </a:p>
                  </a:txBody>
                  <a:tcPr marL="6274" marR="6274" marT="627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ctr"/>
                      <a:r>
                        <a:rPr lang="en-ZA" sz="700" b="0" i="0" u="none" strike="noStrike">
                          <a:solidFill>
                            <a:srgbClr val="000000"/>
                          </a:solidFill>
                          <a:effectLst/>
                          <a:latin typeface="Trebuchet MS" panose="020B0603020202020204" pitchFamily="34" charset="0"/>
                        </a:rPr>
                        <a:t>R6 799 666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R110 462 637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R117 164 057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6,07%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276758954"/>
                  </a:ext>
                </a:extLst>
              </a:tr>
              <a:tr h="129600">
                <a:tc>
                  <a:txBody>
                    <a:bodyPr/>
                    <a:lstStyle/>
                    <a:p>
                      <a:pPr algn="l" rtl="0" fontAlgn="b"/>
                      <a:r>
                        <a:rPr lang="en-ZA" sz="700" b="0" i="0" u="none" strike="noStrike" dirty="0">
                          <a:solidFill>
                            <a:srgbClr val="000000"/>
                          </a:solidFill>
                          <a:effectLst/>
                          <a:latin typeface="Trebuchet MS" panose="020B0603020202020204" pitchFamily="34" charset="0"/>
                        </a:rPr>
                        <a:t>Ethiopia</a:t>
                      </a:r>
                    </a:p>
                  </a:txBody>
                  <a:tcPr marL="6274" marR="6274" marT="627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ctr"/>
                      <a:r>
                        <a:rPr lang="en-ZA" sz="700" b="0" i="0" u="none" strike="noStrike">
                          <a:solidFill>
                            <a:srgbClr val="000000"/>
                          </a:solidFill>
                          <a:effectLst/>
                          <a:latin typeface="Trebuchet MS" panose="020B0603020202020204" pitchFamily="34" charset="0"/>
                        </a:rPr>
                        <a:t>R5 339 802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R14 373 152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R20 964 715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45,86%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178519730"/>
                  </a:ext>
                </a:extLst>
              </a:tr>
              <a:tr h="129600">
                <a:tc>
                  <a:txBody>
                    <a:bodyPr/>
                    <a:lstStyle/>
                    <a:p>
                      <a:pPr algn="l" rtl="0" fontAlgn="b"/>
                      <a:r>
                        <a:rPr lang="en-ZA" sz="700" b="0" i="0" u="none" strike="noStrike" dirty="0">
                          <a:solidFill>
                            <a:srgbClr val="000000"/>
                          </a:solidFill>
                          <a:effectLst/>
                          <a:latin typeface="Trebuchet MS" panose="020B0603020202020204" pitchFamily="34" charset="0"/>
                        </a:rPr>
                        <a:t>Ghana</a:t>
                      </a:r>
                    </a:p>
                  </a:txBody>
                  <a:tcPr marL="6274" marR="6274" marT="627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ctr"/>
                      <a:r>
                        <a:rPr lang="en-ZA" sz="700" b="0" i="0" u="none" strike="noStrike">
                          <a:solidFill>
                            <a:srgbClr val="000000"/>
                          </a:solidFill>
                          <a:effectLst/>
                          <a:latin typeface="Trebuchet MS" panose="020B0603020202020204" pitchFamily="34" charset="0"/>
                        </a:rPr>
                        <a:t>R10 970 252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R62 630 246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R44 461 584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-29,01%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270261975"/>
                  </a:ext>
                </a:extLst>
              </a:tr>
              <a:tr h="129600">
                <a:tc>
                  <a:txBody>
                    <a:bodyPr/>
                    <a:lstStyle/>
                    <a:p>
                      <a:pPr algn="l" rtl="0" fontAlgn="b"/>
                      <a:r>
                        <a:rPr lang="en-ZA" sz="700" b="0" i="0" u="none" strike="noStrike" dirty="0">
                          <a:solidFill>
                            <a:srgbClr val="000000"/>
                          </a:solidFill>
                          <a:effectLst/>
                          <a:latin typeface="Trebuchet MS" panose="020B0603020202020204" pitchFamily="34" charset="0"/>
                        </a:rPr>
                        <a:t>Kenya</a:t>
                      </a:r>
                    </a:p>
                  </a:txBody>
                  <a:tcPr marL="6274" marR="6274" marT="627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ctr"/>
                      <a:r>
                        <a:rPr lang="en-ZA" sz="700" b="0" i="0" u="none" strike="noStrike">
                          <a:solidFill>
                            <a:srgbClr val="000000"/>
                          </a:solidFill>
                          <a:effectLst/>
                          <a:latin typeface="Trebuchet MS" panose="020B0603020202020204" pitchFamily="34" charset="0"/>
                        </a:rPr>
                        <a:t>R8 528 158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R61 715 518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R155 678 042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152,25%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721438101"/>
                  </a:ext>
                </a:extLst>
              </a:tr>
              <a:tr h="129600">
                <a:tc>
                  <a:txBody>
                    <a:bodyPr/>
                    <a:lstStyle/>
                    <a:p>
                      <a:pPr algn="l" rtl="0" fontAlgn="b"/>
                      <a:r>
                        <a:rPr lang="en-ZA" sz="700" b="0" i="0" u="none" strike="noStrike" dirty="0">
                          <a:solidFill>
                            <a:srgbClr val="000000"/>
                          </a:solidFill>
                          <a:effectLst/>
                          <a:latin typeface="Trebuchet MS" panose="020B0603020202020204" pitchFamily="34" charset="0"/>
                        </a:rPr>
                        <a:t>Nigeria</a:t>
                      </a:r>
                    </a:p>
                  </a:txBody>
                  <a:tcPr marL="6274" marR="6274" marT="627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ctr"/>
                      <a:r>
                        <a:rPr lang="en-ZA" sz="700" b="0" i="0" u="none" strike="noStrike">
                          <a:solidFill>
                            <a:srgbClr val="000000"/>
                          </a:solidFill>
                          <a:effectLst/>
                          <a:latin typeface="Trebuchet MS" panose="020B0603020202020204" pitchFamily="34" charset="0"/>
                        </a:rPr>
                        <a:t>R22 994 625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R101 254 493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R122 210 896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20,70%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772089955"/>
                  </a:ext>
                </a:extLst>
              </a:tr>
              <a:tr h="129600">
                <a:tc>
                  <a:txBody>
                    <a:bodyPr/>
                    <a:lstStyle/>
                    <a:p>
                      <a:pPr algn="l" rtl="0" fontAlgn="b"/>
                      <a:r>
                        <a:rPr lang="en-ZA" sz="700" b="0" i="0" u="none" strike="noStrike" dirty="0">
                          <a:solidFill>
                            <a:srgbClr val="000000"/>
                          </a:solidFill>
                          <a:effectLst/>
                          <a:latin typeface="Trebuchet MS" panose="020B0603020202020204" pitchFamily="34" charset="0"/>
                        </a:rPr>
                        <a:t>Tanzania</a:t>
                      </a:r>
                    </a:p>
                  </a:txBody>
                  <a:tcPr marL="6274" marR="6274" marT="627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ctr"/>
                      <a:r>
                        <a:rPr lang="en-ZA" sz="700" b="0" i="0" u="none" strike="noStrike">
                          <a:solidFill>
                            <a:srgbClr val="000000"/>
                          </a:solidFill>
                          <a:effectLst/>
                          <a:latin typeface="Trebuchet MS" panose="020B0603020202020204" pitchFamily="34" charset="0"/>
                        </a:rPr>
                        <a:t>R30 447 064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R54 688 111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R112 447 937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105,62%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123929428"/>
                  </a:ext>
                </a:extLst>
              </a:tr>
              <a:tr h="129600">
                <a:tc>
                  <a:txBody>
                    <a:bodyPr/>
                    <a:lstStyle/>
                    <a:p>
                      <a:pPr algn="l" rtl="0" fontAlgn="b"/>
                      <a:r>
                        <a:rPr lang="en-ZA" sz="700" b="0" i="0" u="none" strike="noStrike" dirty="0">
                          <a:solidFill>
                            <a:srgbClr val="000000"/>
                          </a:solidFill>
                          <a:effectLst/>
                          <a:latin typeface="Trebuchet MS" panose="020B0603020202020204" pitchFamily="34" charset="0"/>
                        </a:rPr>
                        <a:t>Uganda</a:t>
                      </a:r>
                    </a:p>
                  </a:txBody>
                  <a:tcPr marL="6274" marR="6274" marT="627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ctr"/>
                      <a:r>
                        <a:rPr lang="en-ZA" sz="700" b="0" i="0" u="none" strike="noStrike">
                          <a:solidFill>
                            <a:srgbClr val="000000"/>
                          </a:solidFill>
                          <a:effectLst/>
                          <a:latin typeface="Trebuchet MS" panose="020B0603020202020204" pitchFamily="34" charset="0"/>
                        </a:rPr>
                        <a:t>R3 195 150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R25 699 461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R68 490 758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166,51%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15807940"/>
                  </a:ext>
                </a:extLst>
              </a:tr>
              <a:tr h="129600">
                <a:tc>
                  <a:txBody>
                    <a:bodyPr/>
                    <a:lstStyle/>
                    <a:p>
                      <a:pPr algn="l" rtl="0" fontAlgn="b"/>
                      <a:r>
                        <a:rPr lang="en-ZA" sz="700" b="0" i="0" u="none" strike="noStrike" dirty="0">
                          <a:solidFill>
                            <a:srgbClr val="000000"/>
                          </a:solidFill>
                          <a:effectLst/>
                          <a:latin typeface="Trebuchet MS" panose="020B0603020202020204" pitchFamily="34" charset="0"/>
                        </a:rPr>
                        <a:t>Other Africa</a:t>
                      </a:r>
                    </a:p>
                  </a:txBody>
                  <a:tcPr marL="6274" marR="6274" marT="627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ZA" sz="700" b="0" i="0" u="none" strike="noStrike">
                          <a:solidFill>
                            <a:srgbClr val="000000"/>
                          </a:solidFill>
                          <a:effectLst/>
                          <a:latin typeface="Trebuchet MS" panose="020B0603020202020204" pitchFamily="34" charset="0"/>
                        </a:rPr>
                        <a:t>R26 580 545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ctr"/>
                      <a:r>
                        <a:rPr lang="en-ZA" sz="700" b="0" i="0" u="none" strike="noStrike">
                          <a:solidFill>
                            <a:srgbClr val="000000"/>
                          </a:solidFill>
                          <a:effectLst/>
                          <a:latin typeface="Trebuchet MS" panose="020B0603020202020204" pitchFamily="34" charset="0"/>
                        </a:rPr>
                        <a:t>R139 480 346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ctr"/>
                      <a:r>
                        <a:rPr lang="en-ZA" sz="700" b="0" i="0" u="none" strike="noStrike">
                          <a:solidFill>
                            <a:srgbClr val="000000"/>
                          </a:solidFill>
                          <a:effectLst/>
                          <a:latin typeface="Trebuchet MS" panose="020B0603020202020204" pitchFamily="34" charset="0"/>
                        </a:rPr>
                        <a:t>R311 155 919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ctr"/>
                      <a:r>
                        <a:rPr lang="en-ZA" sz="700" b="0" i="0" u="none" strike="noStrike">
                          <a:solidFill>
                            <a:srgbClr val="000000"/>
                          </a:solidFill>
                          <a:effectLst/>
                          <a:latin typeface="Trebuchet MS" panose="020B0603020202020204" pitchFamily="34" charset="0"/>
                        </a:rPr>
                        <a:t>123,08%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3673523"/>
                  </a:ext>
                </a:extLst>
              </a:tr>
              <a:tr h="129600">
                <a:tc>
                  <a:txBody>
                    <a:bodyPr/>
                    <a:lstStyle/>
                    <a:p>
                      <a:pPr algn="l" rtl="0" fontAlgn="b"/>
                      <a:r>
                        <a:rPr lang="en-ZA" sz="700" b="1" i="0" u="none" strike="noStrike" dirty="0">
                          <a:solidFill>
                            <a:srgbClr val="000000"/>
                          </a:solidFill>
                          <a:effectLst/>
                          <a:latin typeface="Trebuchet MS" panose="020B0603020202020204" pitchFamily="34" charset="0"/>
                        </a:rPr>
                        <a:t>ASIA</a:t>
                      </a:r>
                    </a:p>
                  </a:txBody>
                  <a:tcPr marL="6274" marR="6274" marT="627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ZA" sz="700" b="1" i="0" u="none" strike="noStrike">
                          <a:solidFill>
                            <a:srgbClr val="000000"/>
                          </a:solidFill>
                          <a:effectLst/>
                          <a:latin typeface="Trebuchet MS" panose="020B0603020202020204" pitchFamily="34" charset="0"/>
                        </a:rPr>
                        <a:t>R115 978 794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ZA" sz="700" b="1" i="0" u="none" strike="noStrike">
                          <a:solidFill>
                            <a:srgbClr val="000000"/>
                          </a:solidFill>
                          <a:effectLst/>
                          <a:latin typeface="Trebuchet MS" panose="020B0603020202020204" pitchFamily="34" charset="0"/>
                        </a:rPr>
                        <a:t>R289 713 135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ZA" sz="700" b="1" i="0" u="none" strike="noStrike">
                          <a:solidFill>
                            <a:srgbClr val="000000"/>
                          </a:solidFill>
                          <a:effectLst/>
                          <a:latin typeface="Trebuchet MS" panose="020B0603020202020204" pitchFamily="34" charset="0"/>
                        </a:rPr>
                        <a:t>R932 098 015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ZA" sz="700" b="1" i="0" u="none" strike="noStrike">
                          <a:solidFill>
                            <a:srgbClr val="000000"/>
                          </a:solidFill>
                          <a:effectLst/>
                          <a:latin typeface="Trebuchet MS" panose="020B0603020202020204" pitchFamily="34" charset="0"/>
                        </a:rPr>
                        <a:t>221,73%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29522756"/>
                  </a:ext>
                </a:extLst>
              </a:tr>
              <a:tr h="129600">
                <a:tc>
                  <a:txBody>
                    <a:bodyPr/>
                    <a:lstStyle/>
                    <a:p>
                      <a:pPr algn="l" rtl="0" fontAlgn="b"/>
                      <a:r>
                        <a:rPr lang="en-ZA" sz="700" b="0" i="0" u="none" strike="noStrike" dirty="0">
                          <a:solidFill>
                            <a:srgbClr val="000000"/>
                          </a:solidFill>
                          <a:effectLst/>
                          <a:latin typeface="Trebuchet MS" panose="020B0603020202020204" pitchFamily="34" charset="0"/>
                        </a:rPr>
                        <a:t>China including Hong Kong</a:t>
                      </a:r>
                    </a:p>
                  </a:txBody>
                  <a:tcPr marL="6274" marR="6274" marT="627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F2F2F2"/>
                    </a:solidFill>
                  </a:tcPr>
                </a:tc>
                <a:tc>
                  <a:txBody>
                    <a:bodyPr/>
                    <a:lstStyle/>
                    <a:p>
                      <a:pPr algn="ctr" rtl="0" fontAlgn="ctr"/>
                      <a:r>
                        <a:rPr lang="en-ZA" sz="700" b="0" i="0" u="none" strike="noStrike">
                          <a:solidFill>
                            <a:srgbClr val="000000"/>
                          </a:solidFill>
                          <a:effectLst/>
                          <a:latin typeface="Trebuchet MS" panose="020B0603020202020204" pitchFamily="34" charset="0"/>
                        </a:rPr>
                        <a:t>R22 434 371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R25 926 606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R199 774 300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670,54%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182239132"/>
                  </a:ext>
                </a:extLst>
              </a:tr>
              <a:tr h="129600">
                <a:tc>
                  <a:txBody>
                    <a:bodyPr/>
                    <a:lstStyle/>
                    <a:p>
                      <a:pPr algn="l" rtl="0" fontAlgn="b"/>
                      <a:r>
                        <a:rPr lang="en-ZA" sz="700" b="0" i="0" u="none" strike="noStrike" dirty="0">
                          <a:solidFill>
                            <a:srgbClr val="000000"/>
                          </a:solidFill>
                          <a:effectLst/>
                          <a:latin typeface="Trebuchet MS" panose="020B0603020202020204" pitchFamily="34" charset="0"/>
                        </a:rPr>
                        <a:t>India</a:t>
                      </a:r>
                    </a:p>
                  </a:txBody>
                  <a:tcPr marL="6274" marR="6274" marT="627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ctr"/>
                      <a:r>
                        <a:rPr lang="en-ZA" sz="700" b="0" i="0" u="none" strike="noStrike">
                          <a:solidFill>
                            <a:srgbClr val="000000"/>
                          </a:solidFill>
                          <a:effectLst/>
                          <a:latin typeface="Trebuchet MS" panose="020B0603020202020204" pitchFamily="34" charset="0"/>
                        </a:rPr>
                        <a:t>R45 093 289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R109 597 072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R358 566 920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227,17%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497713794"/>
                  </a:ext>
                </a:extLst>
              </a:tr>
              <a:tr h="129600">
                <a:tc>
                  <a:txBody>
                    <a:bodyPr/>
                    <a:lstStyle/>
                    <a:p>
                      <a:pPr algn="l" rtl="0" fontAlgn="b"/>
                      <a:r>
                        <a:rPr lang="en-ZA" sz="700" b="0" i="0" u="none" strike="noStrike" dirty="0">
                          <a:solidFill>
                            <a:srgbClr val="000000"/>
                          </a:solidFill>
                          <a:effectLst/>
                          <a:latin typeface="Trebuchet MS" panose="020B0603020202020204" pitchFamily="34" charset="0"/>
                        </a:rPr>
                        <a:t>Japan</a:t>
                      </a:r>
                    </a:p>
                  </a:txBody>
                  <a:tcPr marL="6274" marR="6274" marT="627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ctr"/>
                      <a:r>
                        <a:rPr lang="en-ZA" sz="700" b="0" i="0" u="none" strike="noStrike">
                          <a:solidFill>
                            <a:srgbClr val="000000"/>
                          </a:solidFill>
                          <a:effectLst/>
                          <a:latin typeface="Trebuchet MS" panose="020B0603020202020204" pitchFamily="34" charset="0"/>
                        </a:rPr>
                        <a:t>R8 560 648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R13 666 270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R50 656 908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270,67%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355980511"/>
                  </a:ext>
                </a:extLst>
              </a:tr>
              <a:tr h="129600">
                <a:tc>
                  <a:txBody>
                    <a:bodyPr/>
                    <a:lstStyle/>
                    <a:p>
                      <a:pPr algn="l" rtl="0" fontAlgn="b"/>
                      <a:r>
                        <a:rPr lang="en-ZA" sz="700" b="0" i="0" u="none" strike="noStrike" dirty="0">
                          <a:solidFill>
                            <a:srgbClr val="000000"/>
                          </a:solidFill>
                          <a:effectLst/>
                          <a:latin typeface="Trebuchet MS" panose="020B0603020202020204" pitchFamily="34" charset="0"/>
                        </a:rPr>
                        <a:t>Malaysia</a:t>
                      </a:r>
                    </a:p>
                  </a:txBody>
                  <a:tcPr marL="6274" marR="6274" marT="627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ctr"/>
                      <a:r>
                        <a:rPr lang="en-ZA" sz="700" b="0" i="0" u="none" strike="noStrike">
                          <a:solidFill>
                            <a:srgbClr val="000000"/>
                          </a:solidFill>
                          <a:effectLst/>
                          <a:latin typeface="Trebuchet MS" panose="020B0603020202020204" pitchFamily="34" charset="0"/>
                        </a:rPr>
                        <a:t>R1 704 931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R4 977 059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R21 985 871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341,74%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53369761"/>
                  </a:ext>
                </a:extLst>
              </a:tr>
              <a:tr h="129600">
                <a:tc>
                  <a:txBody>
                    <a:bodyPr/>
                    <a:lstStyle/>
                    <a:p>
                      <a:pPr algn="l" rtl="0" fontAlgn="b"/>
                      <a:r>
                        <a:rPr lang="en-ZA" sz="700" b="0" i="0" u="none" strike="noStrike" dirty="0">
                          <a:solidFill>
                            <a:srgbClr val="000000"/>
                          </a:solidFill>
                          <a:effectLst/>
                          <a:latin typeface="Trebuchet MS" panose="020B0603020202020204" pitchFamily="34" charset="0"/>
                        </a:rPr>
                        <a:t>Singapore</a:t>
                      </a:r>
                    </a:p>
                  </a:txBody>
                  <a:tcPr marL="6274" marR="6274" marT="627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ctr"/>
                      <a:r>
                        <a:rPr lang="en-ZA" sz="700" b="0" i="0" u="none" strike="noStrike">
                          <a:solidFill>
                            <a:srgbClr val="000000"/>
                          </a:solidFill>
                          <a:effectLst/>
                          <a:latin typeface="Trebuchet MS" panose="020B0603020202020204" pitchFamily="34" charset="0"/>
                        </a:rPr>
                        <a:t>R2 260 967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R2 525 321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R29 990 834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1087,60%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804621948"/>
                  </a:ext>
                </a:extLst>
              </a:tr>
              <a:tr h="129600">
                <a:tc>
                  <a:txBody>
                    <a:bodyPr/>
                    <a:lstStyle/>
                    <a:p>
                      <a:pPr algn="l" rtl="0" fontAlgn="b"/>
                      <a:r>
                        <a:rPr lang="en-ZA" sz="700" b="0" i="0" u="none" strike="noStrike" dirty="0">
                          <a:solidFill>
                            <a:srgbClr val="000000"/>
                          </a:solidFill>
                          <a:effectLst/>
                          <a:latin typeface="Trebuchet MS" panose="020B0603020202020204" pitchFamily="34" charset="0"/>
                        </a:rPr>
                        <a:t>South Korea</a:t>
                      </a:r>
                    </a:p>
                  </a:txBody>
                  <a:tcPr marL="6274" marR="6274" marT="627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ctr"/>
                      <a:r>
                        <a:rPr lang="en-ZA" sz="700" b="0" i="0" u="none" strike="noStrike">
                          <a:solidFill>
                            <a:srgbClr val="000000"/>
                          </a:solidFill>
                          <a:effectLst/>
                          <a:latin typeface="Trebuchet MS" panose="020B0603020202020204" pitchFamily="34" charset="0"/>
                        </a:rPr>
                        <a:t>R24 084 006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R18 518 394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R57 664 637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211,39%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844760756"/>
                  </a:ext>
                </a:extLst>
              </a:tr>
              <a:tr h="129600">
                <a:tc>
                  <a:txBody>
                    <a:bodyPr/>
                    <a:lstStyle/>
                    <a:p>
                      <a:pPr algn="l" rtl="0" fontAlgn="b"/>
                      <a:r>
                        <a:rPr lang="en-ZA" sz="700" b="0" i="0" u="none" strike="noStrike" dirty="0">
                          <a:solidFill>
                            <a:srgbClr val="000000"/>
                          </a:solidFill>
                          <a:effectLst/>
                          <a:latin typeface="Trebuchet MS" panose="020B0603020202020204" pitchFamily="34" charset="0"/>
                        </a:rPr>
                        <a:t>Other Asia</a:t>
                      </a:r>
                    </a:p>
                  </a:txBody>
                  <a:tcPr marL="6274" marR="6274" marT="627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ZA" sz="700" b="0" i="0" u="none" strike="noStrike">
                          <a:solidFill>
                            <a:srgbClr val="000000"/>
                          </a:solidFill>
                          <a:effectLst/>
                          <a:latin typeface="Trebuchet MS" panose="020B0603020202020204" pitchFamily="34" charset="0"/>
                        </a:rPr>
                        <a:t>R11 840 580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ctr"/>
                      <a:r>
                        <a:rPr lang="en-ZA" sz="700" b="0" i="0" u="none" strike="noStrike">
                          <a:solidFill>
                            <a:srgbClr val="000000"/>
                          </a:solidFill>
                          <a:effectLst/>
                          <a:latin typeface="Trebuchet MS" panose="020B0603020202020204" pitchFamily="34" charset="0"/>
                        </a:rPr>
                        <a:t>R114 502 412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ctr"/>
                      <a:r>
                        <a:rPr lang="en-ZA" sz="700" b="0" i="0" u="none" strike="noStrike">
                          <a:solidFill>
                            <a:srgbClr val="000000"/>
                          </a:solidFill>
                          <a:effectLst/>
                          <a:latin typeface="Trebuchet MS" panose="020B0603020202020204" pitchFamily="34" charset="0"/>
                        </a:rPr>
                        <a:t>R213 458 545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ctr"/>
                      <a:r>
                        <a:rPr lang="en-ZA" sz="700" b="0" i="0" u="none" strike="noStrike">
                          <a:solidFill>
                            <a:srgbClr val="000000"/>
                          </a:solidFill>
                          <a:effectLst/>
                          <a:latin typeface="Trebuchet MS" panose="020B0603020202020204" pitchFamily="34" charset="0"/>
                        </a:rPr>
                        <a:t>86,42%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78965043"/>
                  </a:ext>
                </a:extLst>
              </a:tr>
              <a:tr h="129600">
                <a:tc>
                  <a:txBody>
                    <a:bodyPr/>
                    <a:lstStyle/>
                    <a:p>
                      <a:pPr algn="l" rtl="0" fontAlgn="b"/>
                      <a:r>
                        <a:rPr lang="en-ZA" sz="700" b="1" i="0" u="none" strike="noStrike" dirty="0">
                          <a:solidFill>
                            <a:srgbClr val="000000"/>
                          </a:solidFill>
                          <a:effectLst/>
                          <a:latin typeface="Trebuchet MS" panose="020B0603020202020204" pitchFamily="34" charset="0"/>
                        </a:rPr>
                        <a:t>AUSTRALASIA</a:t>
                      </a:r>
                    </a:p>
                  </a:txBody>
                  <a:tcPr marL="6274" marR="6274" marT="627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ZA" sz="700" b="1" i="0" u="none" strike="noStrike">
                          <a:solidFill>
                            <a:srgbClr val="000000"/>
                          </a:solidFill>
                          <a:effectLst/>
                          <a:latin typeface="Trebuchet MS" panose="020B0603020202020204" pitchFamily="34" charset="0"/>
                        </a:rPr>
                        <a:t>R62 669 419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ZA" sz="700" b="1" i="0" u="none" strike="noStrike">
                          <a:solidFill>
                            <a:srgbClr val="000000"/>
                          </a:solidFill>
                          <a:effectLst/>
                          <a:latin typeface="Trebuchet MS" panose="020B0603020202020204" pitchFamily="34" charset="0"/>
                        </a:rPr>
                        <a:t>R193 978 575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ZA" sz="700" b="1" i="0" u="none" strike="noStrike">
                          <a:solidFill>
                            <a:srgbClr val="000000"/>
                          </a:solidFill>
                          <a:effectLst/>
                          <a:latin typeface="Trebuchet MS" panose="020B0603020202020204" pitchFamily="34" charset="0"/>
                        </a:rPr>
                        <a:t>R717 563 080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ZA" sz="700" b="1" i="0" u="none" strike="noStrike">
                          <a:solidFill>
                            <a:srgbClr val="000000"/>
                          </a:solidFill>
                          <a:effectLst/>
                          <a:latin typeface="Trebuchet MS" panose="020B0603020202020204" pitchFamily="34" charset="0"/>
                        </a:rPr>
                        <a:t>269,92%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22575858"/>
                  </a:ext>
                </a:extLst>
              </a:tr>
              <a:tr h="129600">
                <a:tc>
                  <a:txBody>
                    <a:bodyPr/>
                    <a:lstStyle/>
                    <a:p>
                      <a:pPr algn="l" rtl="0" fontAlgn="b"/>
                      <a:r>
                        <a:rPr lang="en-ZA" sz="700" b="0" i="0" u="none" strike="noStrike" dirty="0">
                          <a:solidFill>
                            <a:srgbClr val="000000"/>
                          </a:solidFill>
                          <a:effectLst/>
                          <a:latin typeface="Trebuchet MS" panose="020B0603020202020204" pitchFamily="34" charset="0"/>
                        </a:rPr>
                        <a:t>Australia</a:t>
                      </a:r>
                    </a:p>
                  </a:txBody>
                  <a:tcPr marL="6274" marR="6274" marT="627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F2F2F2"/>
                    </a:solidFill>
                  </a:tcPr>
                </a:tc>
                <a:tc>
                  <a:txBody>
                    <a:bodyPr/>
                    <a:lstStyle/>
                    <a:p>
                      <a:pPr algn="ctr" rtl="0" fontAlgn="ctr"/>
                      <a:r>
                        <a:rPr lang="en-ZA" sz="700" b="0" i="0" u="none" strike="noStrike">
                          <a:solidFill>
                            <a:srgbClr val="000000"/>
                          </a:solidFill>
                          <a:effectLst/>
                          <a:latin typeface="Trebuchet MS" panose="020B0603020202020204" pitchFamily="34" charset="0"/>
                        </a:rPr>
                        <a:t>R53 475 271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R174 987 945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R582 676 039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232,98%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2209923"/>
                  </a:ext>
                </a:extLst>
              </a:tr>
              <a:tr h="129600">
                <a:tc>
                  <a:txBody>
                    <a:bodyPr/>
                    <a:lstStyle/>
                    <a:p>
                      <a:pPr algn="l" rtl="0" fontAlgn="b"/>
                      <a:r>
                        <a:rPr lang="en-ZA" sz="700" b="0" i="0" u="none" strike="noStrike" dirty="0">
                          <a:solidFill>
                            <a:srgbClr val="000000"/>
                          </a:solidFill>
                          <a:effectLst/>
                          <a:latin typeface="Trebuchet MS" panose="020B0603020202020204" pitchFamily="34" charset="0"/>
                        </a:rPr>
                        <a:t>New Zealand</a:t>
                      </a:r>
                    </a:p>
                  </a:txBody>
                  <a:tcPr marL="6274" marR="6274" marT="627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ctr"/>
                      <a:r>
                        <a:rPr lang="en-ZA" sz="700" b="0" i="0" u="none" strike="noStrike">
                          <a:solidFill>
                            <a:srgbClr val="000000"/>
                          </a:solidFill>
                          <a:effectLst/>
                          <a:latin typeface="Trebuchet MS" panose="020B0603020202020204" pitchFamily="34" charset="0"/>
                        </a:rPr>
                        <a:t>R9 194 148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R18 691 913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R133 353 705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613,43%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154600195"/>
                  </a:ext>
                </a:extLst>
              </a:tr>
              <a:tr h="129600">
                <a:tc>
                  <a:txBody>
                    <a:bodyPr/>
                    <a:lstStyle/>
                    <a:p>
                      <a:pPr algn="l" rtl="0" fontAlgn="b"/>
                      <a:r>
                        <a:rPr lang="en-ZA" sz="700" b="0" i="0" u="none" strike="noStrike" dirty="0">
                          <a:solidFill>
                            <a:srgbClr val="000000"/>
                          </a:solidFill>
                          <a:effectLst/>
                          <a:latin typeface="Trebuchet MS" panose="020B0603020202020204" pitchFamily="34" charset="0"/>
                        </a:rPr>
                        <a:t>Other Australasia</a:t>
                      </a:r>
                    </a:p>
                  </a:txBody>
                  <a:tcPr marL="6274" marR="6274" marT="627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ZA" sz="700" b="0" i="0" u="none" strike="noStrike">
                          <a:solidFill>
                            <a:srgbClr val="000000"/>
                          </a:solidFill>
                          <a:effectLst/>
                          <a:latin typeface="Trebuchet MS" panose="020B0603020202020204" pitchFamily="34" charset="0"/>
                        </a:rPr>
                        <a:t>R0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ctr"/>
                      <a:r>
                        <a:rPr lang="en-ZA" sz="700" b="0" i="0" u="none" strike="noStrike">
                          <a:solidFill>
                            <a:srgbClr val="000000"/>
                          </a:solidFill>
                          <a:effectLst/>
                          <a:latin typeface="Trebuchet MS" panose="020B0603020202020204" pitchFamily="34" charset="0"/>
                        </a:rPr>
                        <a:t>R298 717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ctr"/>
                      <a:r>
                        <a:rPr lang="en-ZA" sz="700" b="0" i="0" u="none" strike="noStrike">
                          <a:solidFill>
                            <a:srgbClr val="000000"/>
                          </a:solidFill>
                          <a:effectLst/>
                          <a:latin typeface="Trebuchet MS" panose="020B0603020202020204" pitchFamily="34" charset="0"/>
                        </a:rPr>
                        <a:t>R1 533 336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ctr"/>
                      <a:r>
                        <a:rPr lang="en-ZA" sz="700" b="0" i="0" u="none" strike="noStrike">
                          <a:solidFill>
                            <a:srgbClr val="000000"/>
                          </a:solidFill>
                          <a:effectLst/>
                          <a:latin typeface="Trebuchet MS" panose="020B0603020202020204" pitchFamily="34" charset="0"/>
                        </a:rPr>
                        <a:t>413,31%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78065424"/>
                  </a:ext>
                </a:extLst>
              </a:tr>
              <a:tr h="129600">
                <a:tc>
                  <a:txBody>
                    <a:bodyPr/>
                    <a:lstStyle/>
                    <a:p>
                      <a:pPr algn="l" rtl="0" fontAlgn="b"/>
                      <a:r>
                        <a:rPr lang="en-ZA" sz="700" b="1" i="0" u="none" strike="noStrike" dirty="0">
                          <a:solidFill>
                            <a:srgbClr val="000000"/>
                          </a:solidFill>
                          <a:effectLst/>
                          <a:latin typeface="Trebuchet MS" panose="020B0603020202020204" pitchFamily="34" charset="0"/>
                        </a:rPr>
                        <a:t>CENTRAL &amp; SOUTH AMERICA</a:t>
                      </a:r>
                    </a:p>
                  </a:txBody>
                  <a:tcPr marL="6274" marR="6274" marT="627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ZA" sz="700" b="1" i="0" u="none" strike="noStrike">
                          <a:solidFill>
                            <a:srgbClr val="000000"/>
                          </a:solidFill>
                          <a:effectLst/>
                          <a:latin typeface="Trebuchet MS" panose="020B0603020202020204" pitchFamily="34" charset="0"/>
                        </a:rPr>
                        <a:t>R58 555 125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ZA" sz="700" b="1" i="0" u="none" strike="noStrike">
                          <a:solidFill>
                            <a:srgbClr val="000000"/>
                          </a:solidFill>
                          <a:effectLst/>
                          <a:latin typeface="Trebuchet MS" panose="020B0603020202020204" pitchFamily="34" charset="0"/>
                        </a:rPr>
                        <a:t>R112 737 457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ZA" sz="700" b="1" i="0" u="none" strike="noStrike">
                          <a:solidFill>
                            <a:srgbClr val="000000"/>
                          </a:solidFill>
                          <a:effectLst/>
                          <a:latin typeface="Trebuchet MS" panose="020B0603020202020204" pitchFamily="34" charset="0"/>
                        </a:rPr>
                        <a:t>R291 258 142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ZA" sz="700" b="1" i="0" u="none" strike="noStrike">
                          <a:solidFill>
                            <a:srgbClr val="000000"/>
                          </a:solidFill>
                          <a:effectLst/>
                          <a:latin typeface="Trebuchet MS" panose="020B0603020202020204" pitchFamily="34" charset="0"/>
                        </a:rPr>
                        <a:t>158,35%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53749693"/>
                  </a:ext>
                </a:extLst>
              </a:tr>
              <a:tr h="129600">
                <a:tc>
                  <a:txBody>
                    <a:bodyPr/>
                    <a:lstStyle/>
                    <a:p>
                      <a:pPr algn="l" rtl="0" fontAlgn="b"/>
                      <a:r>
                        <a:rPr lang="en-ZA" sz="700" b="0" i="0" u="none" strike="noStrike" dirty="0">
                          <a:solidFill>
                            <a:srgbClr val="000000"/>
                          </a:solidFill>
                          <a:effectLst/>
                          <a:latin typeface="Trebuchet MS" panose="020B0603020202020204" pitchFamily="34" charset="0"/>
                        </a:rPr>
                        <a:t>Argentina</a:t>
                      </a:r>
                    </a:p>
                  </a:txBody>
                  <a:tcPr marL="6274" marR="6274" marT="627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F2F2F2"/>
                    </a:solidFill>
                  </a:tcPr>
                </a:tc>
                <a:tc>
                  <a:txBody>
                    <a:bodyPr/>
                    <a:lstStyle/>
                    <a:p>
                      <a:pPr algn="ctr" rtl="0" fontAlgn="ctr"/>
                      <a:r>
                        <a:rPr lang="en-ZA" sz="700" b="0" i="0" u="none" strike="noStrike">
                          <a:solidFill>
                            <a:srgbClr val="000000"/>
                          </a:solidFill>
                          <a:effectLst/>
                          <a:latin typeface="Trebuchet MS" panose="020B0603020202020204" pitchFamily="34" charset="0"/>
                        </a:rPr>
                        <a:t>R7 754 769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R10 012 611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R43 481 685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334,27%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567396724"/>
                  </a:ext>
                </a:extLst>
              </a:tr>
              <a:tr h="129600">
                <a:tc>
                  <a:txBody>
                    <a:bodyPr/>
                    <a:lstStyle/>
                    <a:p>
                      <a:pPr algn="l" rtl="0" fontAlgn="b"/>
                      <a:r>
                        <a:rPr lang="en-ZA" sz="700" b="0" i="0" u="none" strike="noStrike" dirty="0">
                          <a:solidFill>
                            <a:srgbClr val="000000"/>
                          </a:solidFill>
                          <a:effectLst/>
                          <a:latin typeface="Trebuchet MS" panose="020B0603020202020204" pitchFamily="34" charset="0"/>
                        </a:rPr>
                        <a:t>Brazil</a:t>
                      </a:r>
                    </a:p>
                  </a:txBody>
                  <a:tcPr marL="6274" marR="6274" marT="627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ctr"/>
                      <a:r>
                        <a:rPr lang="en-ZA" sz="700" b="0" i="0" u="none" strike="noStrike">
                          <a:solidFill>
                            <a:srgbClr val="000000"/>
                          </a:solidFill>
                          <a:effectLst/>
                          <a:latin typeface="Trebuchet MS" panose="020B0603020202020204" pitchFamily="34" charset="0"/>
                        </a:rPr>
                        <a:t>R29 804 351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R74 375 437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R176 245 945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136,97%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573914615"/>
                  </a:ext>
                </a:extLst>
              </a:tr>
              <a:tr h="129600">
                <a:tc>
                  <a:txBody>
                    <a:bodyPr/>
                    <a:lstStyle/>
                    <a:p>
                      <a:pPr algn="l" rtl="0" fontAlgn="b"/>
                      <a:r>
                        <a:rPr lang="en-ZA" sz="700" b="0" i="0" u="none" strike="noStrike" dirty="0">
                          <a:solidFill>
                            <a:srgbClr val="000000"/>
                          </a:solidFill>
                          <a:effectLst/>
                          <a:latin typeface="Trebuchet MS" panose="020B0603020202020204" pitchFamily="34" charset="0"/>
                        </a:rPr>
                        <a:t>Chile</a:t>
                      </a:r>
                    </a:p>
                  </a:txBody>
                  <a:tcPr marL="6274" marR="6274" marT="627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ctr"/>
                      <a:r>
                        <a:rPr lang="en-ZA" sz="700" b="0" i="0" u="none" strike="noStrike">
                          <a:solidFill>
                            <a:srgbClr val="000000"/>
                          </a:solidFill>
                          <a:effectLst/>
                          <a:latin typeface="Trebuchet MS" panose="020B0603020202020204" pitchFamily="34" charset="0"/>
                        </a:rPr>
                        <a:t>R8 388 083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R4 116 483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R15 952 647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287,53%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436908069"/>
                  </a:ext>
                </a:extLst>
              </a:tr>
              <a:tr h="129600">
                <a:tc>
                  <a:txBody>
                    <a:bodyPr/>
                    <a:lstStyle/>
                    <a:p>
                      <a:pPr algn="l" rtl="0" fontAlgn="b"/>
                      <a:r>
                        <a:rPr lang="en-ZA" sz="700" b="0" i="0" u="none" strike="noStrike" dirty="0">
                          <a:solidFill>
                            <a:srgbClr val="000000"/>
                          </a:solidFill>
                          <a:effectLst/>
                          <a:latin typeface="Trebuchet MS" panose="020B0603020202020204" pitchFamily="34" charset="0"/>
                        </a:rPr>
                        <a:t>Other Central &amp; South America</a:t>
                      </a:r>
                    </a:p>
                  </a:txBody>
                  <a:tcPr marL="6274" marR="6274" marT="627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ZA" sz="700" b="0" i="0" u="none" strike="noStrike">
                          <a:solidFill>
                            <a:srgbClr val="000000"/>
                          </a:solidFill>
                          <a:effectLst/>
                          <a:latin typeface="Trebuchet MS" panose="020B0603020202020204" pitchFamily="34" charset="0"/>
                        </a:rPr>
                        <a:t>R12 607 922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ctr"/>
                      <a:r>
                        <a:rPr lang="en-ZA" sz="700" b="0" i="0" u="none" strike="noStrike">
                          <a:solidFill>
                            <a:srgbClr val="000000"/>
                          </a:solidFill>
                          <a:effectLst/>
                          <a:latin typeface="Trebuchet MS" panose="020B0603020202020204" pitchFamily="34" charset="0"/>
                        </a:rPr>
                        <a:t>R24 232 926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ctr"/>
                      <a:r>
                        <a:rPr lang="en-ZA" sz="700" b="0" i="0" u="none" strike="noStrike">
                          <a:solidFill>
                            <a:srgbClr val="000000"/>
                          </a:solidFill>
                          <a:effectLst/>
                          <a:latin typeface="Trebuchet MS" panose="020B0603020202020204" pitchFamily="34" charset="0"/>
                        </a:rPr>
                        <a:t>R55 577 865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ctr"/>
                      <a:r>
                        <a:rPr lang="en-ZA" sz="700" b="0" i="0" u="none" strike="noStrike">
                          <a:solidFill>
                            <a:srgbClr val="000000"/>
                          </a:solidFill>
                          <a:effectLst/>
                          <a:latin typeface="Trebuchet MS" panose="020B0603020202020204" pitchFamily="34" charset="0"/>
                        </a:rPr>
                        <a:t>129,35%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35671306"/>
                  </a:ext>
                </a:extLst>
              </a:tr>
              <a:tr h="129600">
                <a:tc>
                  <a:txBody>
                    <a:bodyPr/>
                    <a:lstStyle/>
                    <a:p>
                      <a:pPr algn="l" rtl="0" fontAlgn="b"/>
                      <a:r>
                        <a:rPr lang="en-ZA" sz="700" b="1" i="0" u="none" strike="noStrike" dirty="0">
                          <a:solidFill>
                            <a:srgbClr val="000000"/>
                          </a:solidFill>
                          <a:effectLst/>
                          <a:latin typeface="Trebuchet MS" panose="020B0603020202020204" pitchFamily="34" charset="0"/>
                        </a:rPr>
                        <a:t>EUROPE</a:t>
                      </a:r>
                    </a:p>
                  </a:txBody>
                  <a:tcPr marL="6274" marR="6274" marT="627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ZA" sz="700" b="1" i="0" u="none" strike="noStrike">
                          <a:solidFill>
                            <a:srgbClr val="000000"/>
                          </a:solidFill>
                          <a:effectLst/>
                          <a:latin typeface="Trebuchet MS" panose="020B0603020202020204" pitchFamily="34" charset="0"/>
                        </a:rPr>
                        <a:t>R916 100 734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ZA" sz="700" b="1" i="0" u="none" strike="noStrike">
                          <a:solidFill>
                            <a:srgbClr val="000000"/>
                          </a:solidFill>
                          <a:effectLst/>
                          <a:latin typeface="Trebuchet MS" panose="020B0603020202020204" pitchFamily="34" charset="0"/>
                        </a:rPr>
                        <a:t>R4 755 925 036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ZA" sz="700" b="1" i="0" u="none" strike="noStrike">
                          <a:solidFill>
                            <a:srgbClr val="000000"/>
                          </a:solidFill>
                          <a:effectLst/>
                          <a:latin typeface="Trebuchet MS" panose="020B0603020202020204" pitchFamily="34" charset="0"/>
                        </a:rPr>
                        <a:t>R10 828 801 413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ZA" sz="700" b="1" i="0" u="none" strike="noStrike">
                          <a:solidFill>
                            <a:srgbClr val="000000"/>
                          </a:solidFill>
                          <a:effectLst/>
                          <a:latin typeface="Trebuchet MS" panose="020B0603020202020204" pitchFamily="34" charset="0"/>
                        </a:rPr>
                        <a:t>127,69%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20222411"/>
                  </a:ext>
                </a:extLst>
              </a:tr>
              <a:tr h="129600">
                <a:tc>
                  <a:txBody>
                    <a:bodyPr/>
                    <a:lstStyle/>
                    <a:p>
                      <a:pPr algn="l" rtl="0" fontAlgn="b"/>
                      <a:r>
                        <a:rPr lang="en-ZA" sz="700" b="0" i="0" u="none" strike="noStrike" dirty="0">
                          <a:solidFill>
                            <a:srgbClr val="000000"/>
                          </a:solidFill>
                          <a:effectLst/>
                          <a:latin typeface="Trebuchet MS" panose="020B0603020202020204" pitchFamily="34" charset="0"/>
                        </a:rPr>
                        <a:t>Austria</a:t>
                      </a:r>
                    </a:p>
                  </a:txBody>
                  <a:tcPr marL="6274" marR="6274" marT="627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F2F2F2"/>
                    </a:solidFill>
                  </a:tcPr>
                </a:tc>
                <a:tc>
                  <a:txBody>
                    <a:bodyPr/>
                    <a:lstStyle/>
                    <a:p>
                      <a:pPr algn="ctr" rtl="0" fontAlgn="ctr"/>
                      <a:r>
                        <a:rPr lang="en-ZA" sz="700" b="0" i="0" u="none" strike="noStrike">
                          <a:solidFill>
                            <a:srgbClr val="000000"/>
                          </a:solidFill>
                          <a:effectLst/>
                          <a:latin typeface="Trebuchet MS" panose="020B0603020202020204" pitchFamily="34" charset="0"/>
                        </a:rPr>
                        <a:t>R13 150 353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R82 084 154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R231 238 935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181,71%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973507092"/>
                  </a:ext>
                </a:extLst>
              </a:tr>
              <a:tr h="129600">
                <a:tc>
                  <a:txBody>
                    <a:bodyPr/>
                    <a:lstStyle/>
                    <a:p>
                      <a:pPr algn="l" rtl="0" fontAlgn="b"/>
                      <a:r>
                        <a:rPr lang="en-ZA" sz="700" b="0" i="0" u="none" strike="noStrike" dirty="0">
                          <a:solidFill>
                            <a:srgbClr val="000000"/>
                          </a:solidFill>
                          <a:effectLst/>
                          <a:latin typeface="Trebuchet MS" panose="020B0603020202020204" pitchFamily="34" charset="0"/>
                        </a:rPr>
                        <a:t>Belgium</a:t>
                      </a:r>
                    </a:p>
                  </a:txBody>
                  <a:tcPr marL="6274" marR="6274" marT="627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ctr"/>
                      <a:r>
                        <a:rPr lang="en-ZA" sz="700" b="0" i="0" u="none" strike="noStrike">
                          <a:solidFill>
                            <a:srgbClr val="000000"/>
                          </a:solidFill>
                          <a:effectLst/>
                          <a:latin typeface="Trebuchet MS" panose="020B0603020202020204" pitchFamily="34" charset="0"/>
                        </a:rPr>
                        <a:t>R30 085 816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R158 478 130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R302 822 224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91,08%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212156964"/>
                  </a:ext>
                </a:extLst>
              </a:tr>
              <a:tr h="129600">
                <a:tc>
                  <a:txBody>
                    <a:bodyPr/>
                    <a:lstStyle/>
                    <a:p>
                      <a:pPr algn="l" rtl="0" fontAlgn="b"/>
                      <a:r>
                        <a:rPr lang="en-ZA" sz="700" b="0" i="0" u="none" strike="noStrike" dirty="0">
                          <a:solidFill>
                            <a:srgbClr val="000000"/>
                          </a:solidFill>
                          <a:effectLst/>
                          <a:latin typeface="Trebuchet MS" panose="020B0603020202020204" pitchFamily="34" charset="0"/>
                        </a:rPr>
                        <a:t>Denmark</a:t>
                      </a:r>
                    </a:p>
                  </a:txBody>
                  <a:tcPr marL="6274" marR="6274" marT="627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ctr"/>
                      <a:r>
                        <a:rPr lang="en-ZA" sz="700" b="0" i="0" u="none" strike="noStrike">
                          <a:solidFill>
                            <a:srgbClr val="000000"/>
                          </a:solidFill>
                          <a:effectLst/>
                          <a:latin typeface="Trebuchet MS" panose="020B0603020202020204" pitchFamily="34" charset="0"/>
                        </a:rPr>
                        <a:t>R19 565 128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R96 092 837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R219 127 014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128,04%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605138814"/>
                  </a:ext>
                </a:extLst>
              </a:tr>
              <a:tr h="129600">
                <a:tc>
                  <a:txBody>
                    <a:bodyPr/>
                    <a:lstStyle/>
                    <a:p>
                      <a:pPr algn="l" rtl="0" fontAlgn="b"/>
                      <a:r>
                        <a:rPr lang="en-ZA" sz="700" b="0" i="0" u="none" strike="noStrike" dirty="0">
                          <a:solidFill>
                            <a:srgbClr val="000000"/>
                          </a:solidFill>
                          <a:effectLst/>
                          <a:latin typeface="Trebuchet MS" panose="020B0603020202020204" pitchFamily="34" charset="0"/>
                        </a:rPr>
                        <a:t>Finland</a:t>
                      </a:r>
                    </a:p>
                  </a:txBody>
                  <a:tcPr marL="6274" marR="6274" marT="627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ctr"/>
                      <a:r>
                        <a:rPr lang="en-ZA" sz="700" b="0" i="0" u="none" strike="noStrike">
                          <a:solidFill>
                            <a:srgbClr val="000000"/>
                          </a:solidFill>
                          <a:effectLst/>
                          <a:latin typeface="Trebuchet MS" panose="020B0603020202020204" pitchFamily="34" charset="0"/>
                        </a:rPr>
                        <a:t>R6 488 045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R18 245 807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R74 483 602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308,22%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358712654"/>
                  </a:ext>
                </a:extLst>
              </a:tr>
              <a:tr h="129600">
                <a:tc>
                  <a:txBody>
                    <a:bodyPr/>
                    <a:lstStyle/>
                    <a:p>
                      <a:pPr algn="l" rtl="0" fontAlgn="b"/>
                      <a:r>
                        <a:rPr lang="en-ZA" sz="700" b="0" i="0" u="none" strike="noStrike" dirty="0">
                          <a:solidFill>
                            <a:srgbClr val="000000"/>
                          </a:solidFill>
                          <a:effectLst/>
                          <a:latin typeface="Trebuchet MS" panose="020B0603020202020204" pitchFamily="34" charset="0"/>
                        </a:rPr>
                        <a:t>France</a:t>
                      </a:r>
                    </a:p>
                  </a:txBody>
                  <a:tcPr marL="6274" marR="6274" marT="627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ctr"/>
                      <a:r>
                        <a:rPr lang="en-ZA" sz="700" b="0" i="0" u="none" strike="noStrike">
                          <a:solidFill>
                            <a:srgbClr val="000000"/>
                          </a:solidFill>
                          <a:effectLst/>
                          <a:latin typeface="Trebuchet MS" panose="020B0603020202020204" pitchFamily="34" charset="0"/>
                        </a:rPr>
                        <a:t>R89 553 656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dirty="0">
                          <a:solidFill>
                            <a:srgbClr val="000000"/>
                          </a:solidFill>
                          <a:effectLst/>
                          <a:latin typeface="Trebuchet MS" panose="020B0603020202020204" pitchFamily="34" charset="0"/>
                        </a:rPr>
                        <a:t>R309 387 623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R798 614 827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158,13%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969270515"/>
                  </a:ext>
                </a:extLst>
              </a:tr>
              <a:tr h="129600">
                <a:tc>
                  <a:txBody>
                    <a:bodyPr/>
                    <a:lstStyle/>
                    <a:p>
                      <a:pPr algn="l" rtl="0" fontAlgn="b"/>
                      <a:r>
                        <a:rPr lang="en-ZA" sz="700" b="0" i="0" u="none" strike="noStrike" dirty="0">
                          <a:solidFill>
                            <a:srgbClr val="000000"/>
                          </a:solidFill>
                          <a:effectLst/>
                          <a:latin typeface="Trebuchet MS" panose="020B0603020202020204" pitchFamily="34" charset="0"/>
                        </a:rPr>
                        <a:t>Germany</a:t>
                      </a:r>
                    </a:p>
                  </a:txBody>
                  <a:tcPr marL="6274" marR="6274" marT="627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ctr"/>
                      <a:r>
                        <a:rPr lang="en-ZA" sz="700" b="0" i="0" u="none" strike="noStrike">
                          <a:solidFill>
                            <a:srgbClr val="000000"/>
                          </a:solidFill>
                          <a:effectLst/>
                          <a:latin typeface="Trebuchet MS" panose="020B0603020202020204" pitchFamily="34" charset="0"/>
                        </a:rPr>
                        <a:t>R218 822 359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R1 171 991 934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R2 446 259 986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108,73%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63068531"/>
                  </a:ext>
                </a:extLst>
              </a:tr>
              <a:tr h="129600">
                <a:tc>
                  <a:txBody>
                    <a:bodyPr/>
                    <a:lstStyle/>
                    <a:p>
                      <a:pPr algn="l" rtl="0" fontAlgn="b"/>
                      <a:r>
                        <a:rPr lang="en-ZA" sz="700" b="0" i="0" u="none" strike="noStrike" dirty="0">
                          <a:solidFill>
                            <a:srgbClr val="000000"/>
                          </a:solidFill>
                          <a:effectLst/>
                          <a:latin typeface="Trebuchet MS" panose="020B0603020202020204" pitchFamily="34" charset="0"/>
                        </a:rPr>
                        <a:t>Ireland</a:t>
                      </a:r>
                    </a:p>
                  </a:txBody>
                  <a:tcPr marL="6274" marR="6274" marT="627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ctr"/>
                      <a:r>
                        <a:rPr lang="en-ZA" sz="700" b="0" i="0" u="none" strike="noStrike">
                          <a:solidFill>
                            <a:srgbClr val="000000"/>
                          </a:solidFill>
                          <a:effectLst/>
                          <a:latin typeface="Trebuchet MS" panose="020B0603020202020204" pitchFamily="34" charset="0"/>
                        </a:rPr>
                        <a:t>R14 862 822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R91 852 781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R206 863 461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125,21%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098277928"/>
                  </a:ext>
                </a:extLst>
              </a:tr>
              <a:tr h="129600">
                <a:tc>
                  <a:txBody>
                    <a:bodyPr/>
                    <a:lstStyle/>
                    <a:p>
                      <a:pPr algn="l" rtl="0" fontAlgn="b"/>
                      <a:r>
                        <a:rPr lang="en-ZA" sz="700" b="0" i="0" u="none" strike="noStrike" dirty="0">
                          <a:solidFill>
                            <a:srgbClr val="000000"/>
                          </a:solidFill>
                          <a:effectLst/>
                          <a:latin typeface="Trebuchet MS" panose="020B0603020202020204" pitchFamily="34" charset="0"/>
                        </a:rPr>
                        <a:t>Italy</a:t>
                      </a:r>
                    </a:p>
                  </a:txBody>
                  <a:tcPr marL="6274" marR="6274" marT="627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ctr"/>
                      <a:r>
                        <a:rPr lang="en-ZA" sz="700" b="0" i="0" u="none" strike="noStrike">
                          <a:solidFill>
                            <a:srgbClr val="000000"/>
                          </a:solidFill>
                          <a:effectLst/>
                          <a:latin typeface="Trebuchet MS" panose="020B0603020202020204" pitchFamily="34" charset="0"/>
                        </a:rPr>
                        <a:t>R19 669 624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R104 232 137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R254 198 212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143,88%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903518732"/>
                  </a:ext>
                </a:extLst>
              </a:tr>
              <a:tr h="129600">
                <a:tc>
                  <a:txBody>
                    <a:bodyPr/>
                    <a:lstStyle/>
                    <a:p>
                      <a:pPr algn="l" rtl="0" fontAlgn="b"/>
                      <a:r>
                        <a:rPr lang="en-ZA" sz="700" b="0" i="0" u="none" strike="noStrike" dirty="0">
                          <a:solidFill>
                            <a:srgbClr val="000000"/>
                          </a:solidFill>
                          <a:effectLst/>
                          <a:latin typeface="Trebuchet MS" panose="020B0603020202020204" pitchFamily="34" charset="0"/>
                        </a:rPr>
                        <a:t>Netherlands</a:t>
                      </a:r>
                    </a:p>
                  </a:txBody>
                  <a:tcPr marL="6274" marR="6274" marT="627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ctr"/>
                      <a:r>
                        <a:rPr lang="en-ZA" sz="700" b="0" i="0" u="none" strike="noStrike">
                          <a:solidFill>
                            <a:srgbClr val="000000"/>
                          </a:solidFill>
                          <a:effectLst/>
                          <a:latin typeface="Trebuchet MS" panose="020B0603020202020204" pitchFamily="34" charset="0"/>
                        </a:rPr>
                        <a:t>R90 083 670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R414 222 182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R1 023 046 419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146,98%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150688215"/>
                  </a:ext>
                </a:extLst>
              </a:tr>
              <a:tr h="129600">
                <a:tc>
                  <a:txBody>
                    <a:bodyPr/>
                    <a:lstStyle/>
                    <a:p>
                      <a:pPr algn="l" rtl="0" fontAlgn="b"/>
                      <a:r>
                        <a:rPr lang="en-ZA" sz="700" b="0" i="0" u="none" strike="noStrike" dirty="0">
                          <a:solidFill>
                            <a:srgbClr val="000000"/>
                          </a:solidFill>
                          <a:effectLst/>
                          <a:latin typeface="Trebuchet MS" panose="020B0603020202020204" pitchFamily="34" charset="0"/>
                        </a:rPr>
                        <a:t>Norway</a:t>
                      </a:r>
                    </a:p>
                  </a:txBody>
                  <a:tcPr marL="6274" marR="6274" marT="627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ctr"/>
                      <a:r>
                        <a:rPr lang="en-ZA" sz="700" b="0" i="0" u="none" strike="noStrike">
                          <a:solidFill>
                            <a:srgbClr val="000000"/>
                          </a:solidFill>
                          <a:effectLst/>
                          <a:latin typeface="Trebuchet MS" panose="020B0603020202020204" pitchFamily="34" charset="0"/>
                        </a:rPr>
                        <a:t>R10 625 173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R45 321 103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R153 027 602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237,65%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689325890"/>
                  </a:ext>
                </a:extLst>
              </a:tr>
              <a:tr h="129600">
                <a:tc>
                  <a:txBody>
                    <a:bodyPr/>
                    <a:lstStyle/>
                    <a:p>
                      <a:pPr algn="l" rtl="0" fontAlgn="b"/>
                      <a:r>
                        <a:rPr lang="en-ZA" sz="700" b="0" i="0" u="none" strike="noStrike" dirty="0">
                          <a:solidFill>
                            <a:srgbClr val="000000"/>
                          </a:solidFill>
                          <a:effectLst/>
                          <a:latin typeface="Trebuchet MS" panose="020B0603020202020204" pitchFamily="34" charset="0"/>
                        </a:rPr>
                        <a:t>Portugal</a:t>
                      </a:r>
                    </a:p>
                  </a:txBody>
                  <a:tcPr marL="6274" marR="6274" marT="627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ctr"/>
                      <a:r>
                        <a:rPr lang="en-ZA" sz="700" b="0" i="0" u="none" strike="noStrike">
                          <a:solidFill>
                            <a:srgbClr val="000000"/>
                          </a:solidFill>
                          <a:effectLst/>
                          <a:latin typeface="Trebuchet MS" panose="020B0603020202020204" pitchFamily="34" charset="0"/>
                        </a:rPr>
                        <a:t>R10 926 792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R42 385 007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R83 600 613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97,24%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01153059"/>
                  </a:ext>
                </a:extLst>
              </a:tr>
              <a:tr h="129600">
                <a:tc>
                  <a:txBody>
                    <a:bodyPr/>
                    <a:lstStyle/>
                    <a:p>
                      <a:pPr algn="l" rtl="0" fontAlgn="b"/>
                      <a:r>
                        <a:rPr lang="en-ZA" sz="700" b="0" i="0" u="none" strike="noStrike" dirty="0">
                          <a:solidFill>
                            <a:srgbClr val="000000"/>
                          </a:solidFill>
                          <a:effectLst/>
                          <a:latin typeface="Trebuchet MS" panose="020B0603020202020204" pitchFamily="34" charset="0"/>
                        </a:rPr>
                        <a:t>Russian Fed</a:t>
                      </a:r>
                    </a:p>
                  </a:txBody>
                  <a:tcPr marL="6274" marR="6274" marT="627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ctr"/>
                      <a:r>
                        <a:rPr lang="en-ZA" sz="700" b="0" i="0" u="none" strike="noStrike">
                          <a:solidFill>
                            <a:srgbClr val="000000"/>
                          </a:solidFill>
                          <a:effectLst/>
                          <a:latin typeface="Trebuchet MS" panose="020B0603020202020204" pitchFamily="34" charset="0"/>
                        </a:rPr>
                        <a:t>R8 926 936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R80 502 182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R307 876 055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282,44%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526649557"/>
                  </a:ext>
                </a:extLst>
              </a:tr>
              <a:tr h="129600">
                <a:tc>
                  <a:txBody>
                    <a:bodyPr/>
                    <a:lstStyle/>
                    <a:p>
                      <a:pPr algn="l" rtl="0" fontAlgn="b"/>
                      <a:r>
                        <a:rPr lang="en-ZA" sz="700" b="0" i="0" u="none" strike="noStrike" dirty="0">
                          <a:solidFill>
                            <a:srgbClr val="000000"/>
                          </a:solidFill>
                          <a:effectLst/>
                          <a:latin typeface="Trebuchet MS" panose="020B0603020202020204" pitchFamily="34" charset="0"/>
                        </a:rPr>
                        <a:t>Spain</a:t>
                      </a:r>
                    </a:p>
                  </a:txBody>
                  <a:tcPr marL="6274" marR="6274" marT="627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ctr"/>
                      <a:r>
                        <a:rPr lang="en-ZA" sz="700" b="0" i="0" u="none" strike="noStrike">
                          <a:solidFill>
                            <a:srgbClr val="000000"/>
                          </a:solidFill>
                          <a:effectLst/>
                          <a:latin typeface="Trebuchet MS" panose="020B0603020202020204" pitchFamily="34" charset="0"/>
                        </a:rPr>
                        <a:t>R13 889 174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R68 955 915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R173 195 568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151,17%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749668815"/>
                  </a:ext>
                </a:extLst>
              </a:tr>
              <a:tr h="129600">
                <a:tc>
                  <a:txBody>
                    <a:bodyPr/>
                    <a:lstStyle/>
                    <a:p>
                      <a:pPr algn="l" rtl="0" fontAlgn="b"/>
                      <a:r>
                        <a:rPr lang="en-ZA" sz="700" b="0" i="0" u="none" strike="noStrike" dirty="0">
                          <a:solidFill>
                            <a:srgbClr val="000000"/>
                          </a:solidFill>
                          <a:effectLst/>
                          <a:latin typeface="Trebuchet MS" panose="020B0603020202020204" pitchFamily="34" charset="0"/>
                        </a:rPr>
                        <a:t>Sweden</a:t>
                      </a:r>
                    </a:p>
                  </a:txBody>
                  <a:tcPr marL="6274" marR="6274" marT="627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ctr"/>
                      <a:r>
                        <a:rPr lang="en-ZA" sz="700" b="0" i="0" u="none" strike="noStrike">
                          <a:solidFill>
                            <a:srgbClr val="000000"/>
                          </a:solidFill>
                          <a:effectLst/>
                          <a:latin typeface="Trebuchet MS" panose="020B0603020202020204" pitchFamily="34" charset="0"/>
                        </a:rPr>
                        <a:t>R19 756 933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R79 480 633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R263 451 575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231,47%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200049764"/>
                  </a:ext>
                </a:extLst>
              </a:tr>
              <a:tr h="129600">
                <a:tc>
                  <a:txBody>
                    <a:bodyPr/>
                    <a:lstStyle/>
                    <a:p>
                      <a:pPr algn="l" rtl="0" fontAlgn="b"/>
                      <a:r>
                        <a:rPr lang="en-ZA" sz="700" b="0" i="0" u="none" strike="noStrike" dirty="0">
                          <a:solidFill>
                            <a:srgbClr val="000000"/>
                          </a:solidFill>
                          <a:effectLst/>
                          <a:latin typeface="Trebuchet MS" panose="020B0603020202020204" pitchFamily="34" charset="0"/>
                        </a:rPr>
                        <a:t>Switzerland</a:t>
                      </a:r>
                    </a:p>
                  </a:txBody>
                  <a:tcPr marL="6274" marR="6274" marT="627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ctr"/>
                      <a:r>
                        <a:rPr lang="en-ZA" sz="700" b="0" i="0" u="none" strike="noStrike">
                          <a:solidFill>
                            <a:srgbClr val="000000"/>
                          </a:solidFill>
                          <a:effectLst/>
                          <a:latin typeface="Trebuchet MS" panose="020B0603020202020204" pitchFamily="34" charset="0"/>
                        </a:rPr>
                        <a:t>R46 895 433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R241 112 455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R489 151 088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102,87%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665989340"/>
                  </a:ext>
                </a:extLst>
              </a:tr>
              <a:tr h="129600">
                <a:tc>
                  <a:txBody>
                    <a:bodyPr/>
                    <a:lstStyle/>
                    <a:p>
                      <a:pPr algn="l" rtl="0" fontAlgn="b"/>
                      <a:r>
                        <a:rPr lang="en-ZA" sz="700" b="0" i="0" u="none" strike="noStrike" dirty="0">
                          <a:solidFill>
                            <a:srgbClr val="000000"/>
                          </a:solidFill>
                          <a:effectLst/>
                          <a:latin typeface="Trebuchet MS" panose="020B0603020202020204" pitchFamily="34" charset="0"/>
                        </a:rPr>
                        <a:t>Turkey</a:t>
                      </a:r>
                    </a:p>
                  </a:txBody>
                  <a:tcPr marL="6274" marR="6274" marT="627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ctr"/>
                      <a:r>
                        <a:rPr lang="en-ZA" sz="700" b="0" i="0" u="none" strike="noStrike">
                          <a:solidFill>
                            <a:srgbClr val="000000"/>
                          </a:solidFill>
                          <a:effectLst/>
                          <a:latin typeface="Trebuchet MS" panose="020B0603020202020204" pitchFamily="34" charset="0"/>
                        </a:rPr>
                        <a:t>R3 497 909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R53 258 513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R113 348 336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112,83%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943133803"/>
                  </a:ext>
                </a:extLst>
              </a:tr>
              <a:tr h="129600">
                <a:tc>
                  <a:txBody>
                    <a:bodyPr/>
                    <a:lstStyle/>
                    <a:p>
                      <a:pPr algn="l" rtl="0" fontAlgn="b"/>
                      <a:r>
                        <a:rPr lang="en-ZA" sz="700" b="0" i="0" u="none" strike="noStrike" dirty="0">
                          <a:solidFill>
                            <a:srgbClr val="000000"/>
                          </a:solidFill>
                          <a:effectLst/>
                          <a:latin typeface="Trebuchet MS" panose="020B0603020202020204" pitchFamily="34" charset="0"/>
                        </a:rPr>
                        <a:t>UK</a:t>
                      </a:r>
                    </a:p>
                  </a:txBody>
                  <a:tcPr marL="6274" marR="6274" marT="627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ctr"/>
                      <a:r>
                        <a:rPr lang="en-ZA" sz="700" b="0" i="0" u="none" strike="noStrike">
                          <a:solidFill>
                            <a:srgbClr val="000000"/>
                          </a:solidFill>
                          <a:effectLst/>
                          <a:latin typeface="Trebuchet MS" panose="020B0603020202020204" pitchFamily="34" charset="0"/>
                        </a:rPr>
                        <a:t>R271 290 211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R1 559 486 080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R3 206 713 060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105,63%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581817972"/>
                  </a:ext>
                </a:extLst>
              </a:tr>
              <a:tr h="129600">
                <a:tc>
                  <a:txBody>
                    <a:bodyPr/>
                    <a:lstStyle/>
                    <a:p>
                      <a:pPr algn="l" rtl="0" fontAlgn="b"/>
                      <a:r>
                        <a:rPr lang="en-ZA" sz="700" b="0" i="0" u="none" strike="noStrike" dirty="0">
                          <a:solidFill>
                            <a:srgbClr val="000000"/>
                          </a:solidFill>
                          <a:effectLst/>
                          <a:latin typeface="Trebuchet MS" panose="020B0603020202020204" pitchFamily="34" charset="0"/>
                        </a:rPr>
                        <a:t>Other Europe</a:t>
                      </a:r>
                    </a:p>
                  </a:txBody>
                  <a:tcPr marL="6274" marR="6274" marT="627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ZA" sz="700" b="0" i="0" u="none" strike="noStrike">
                          <a:solidFill>
                            <a:srgbClr val="000000"/>
                          </a:solidFill>
                          <a:effectLst/>
                          <a:latin typeface="Trebuchet MS" panose="020B0603020202020204" pitchFamily="34" charset="0"/>
                        </a:rPr>
                        <a:t>R28 010 701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ctr"/>
                      <a:r>
                        <a:rPr lang="en-ZA" sz="700" b="0" i="0" u="none" strike="noStrike">
                          <a:solidFill>
                            <a:srgbClr val="000000"/>
                          </a:solidFill>
                          <a:effectLst/>
                          <a:latin typeface="Trebuchet MS" panose="020B0603020202020204" pitchFamily="34" charset="0"/>
                        </a:rPr>
                        <a:t>R138 835 562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ctr"/>
                      <a:r>
                        <a:rPr lang="en-ZA" sz="700" b="0" i="0" u="none" strike="noStrike">
                          <a:solidFill>
                            <a:srgbClr val="000000"/>
                          </a:solidFill>
                          <a:effectLst/>
                          <a:latin typeface="Trebuchet MS" panose="020B0603020202020204" pitchFamily="34" charset="0"/>
                        </a:rPr>
                        <a:t>R481 782 837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ctr"/>
                      <a:r>
                        <a:rPr lang="en-ZA" sz="700" b="0" i="0" u="none" strike="noStrike">
                          <a:solidFill>
                            <a:srgbClr val="000000"/>
                          </a:solidFill>
                          <a:effectLst/>
                          <a:latin typeface="Trebuchet MS" panose="020B0603020202020204" pitchFamily="34" charset="0"/>
                        </a:rPr>
                        <a:t>247,02%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25454343"/>
                  </a:ext>
                </a:extLst>
              </a:tr>
              <a:tr h="129600">
                <a:tc>
                  <a:txBody>
                    <a:bodyPr/>
                    <a:lstStyle/>
                    <a:p>
                      <a:pPr algn="l" rtl="0" fontAlgn="b"/>
                      <a:r>
                        <a:rPr lang="en-ZA" sz="700" b="1" i="0" u="none" strike="noStrike" dirty="0">
                          <a:solidFill>
                            <a:srgbClr val="000000"/>
                          </a:solidFill>
                          <a:effectLst/>
                          <a:latin typeface="Trebuchet MS" panose="020B0603020202020204" pitchFamily="34" charset="0"/>
                        </a:rPr>
                        <a:t>MIDDLE EAST</a:t>
                      </a:r>
                    </a:p>
                  </a:txBody>
                  <a:tcPr marL="6274" marR="6274" marT="627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ZA" sz="700" b="1" i="0" u="none" strike="noStrike">
                          <a:solidFill>
                            <a:srgbClr val="000000"/>
                          </a:solidFill>
                          <a:effectLst/>
                          <a:latin typeface="Trebuchet MS" panose="020B0603020202020204" pitchFamily="34" charset="0"/>
                        </a:rPr>
                        <a:t>R22 459 068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ZA" sz="700" b="1" i="0" u="none" strike="noStrike">
                          <a:solidFill>
                            <a:srgbClr val="000000"/>
                          </a:solidFill>
                          <a:effectLst/>
                          <a:latin typeface="Trebuchet MS" panose="020B0603020202020204" pitchFamily="34" charset="0"/>
                        </a:rPr>
                        <a:t>R99 553 743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ZA" sz="700" b="1" i="0" u="none" strike="noStrike">
                          <a:solidFill>
                            <a:srgbClr val="000000"/>
                          </a:solidFill>
                          <a:effectLst/>
                          <a:latin typeface="Trebuchet MS" panose="020B0603020202020204" pitchFamily="34" charset="0"/>
                        </a:rPr>
                        <a:t>R269 701 564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ZA" sz="700" b="1" i="0" u="none" strike="noStrike">
                          <a:solidFill>
                            <a:srgbClr val="000000"/>
                          </a:solidFill>
                          <a:effectLst/>
                          <a:latin typeface="Trebuchet MS" panose="020B0603020202020204" pitchFamily="34" charset="0"/>
                        </a:rPr>
                        <a:t>170,91%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292691851"/>
                  </a:ext>
                </a:extLst>
              </a:tr>
              <a:tr h="129600">
                <a:tc>
                  <a:txBody>
                    <a:bodyPr/>
                    <a:lstStyle/>
                    <a:p>
                      <a:pPr algn="l" rtl="0" fontAlgn="b"/>
                      <a:r>
                        <a:rPr lang="en-ZA" sz="700" b="0" i="0" u="none" strike="noStrike" dirty="0">
                          <a:solidFill>
                            <a:srgbClr val="000000"/>
                          </a:solidFill>
                          <a:effectLst/>
                          <a:latin typeface="Trebuchet MS" panose="020B0603020202020204" pitchFamily="34" charset="0"/>
                        </a:rPr>
                        <a:t>UAE</a:t>
                      </a:r>
                    </a:p>
                  </a:txBody>
                  <a:tcPr marL="6274" marR="6274" marT="627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F2F2F2"/>
                    </a:solidFill>
                  </a:tcPr>
                </a:tc>
                <a:tc>
                  <a:txBody>
                    <a:bodyPr/>
                    <a:lstStyle/>
                    <a:p>
                      <a:pPr algn="ctr" rtl="0" fontAlgn="ctr"/>
                      <a:r>
                        <a:rPr lang="en-ZA" sz="700" b="0" i="0" u="none" strike="noStrike">
                          <a:solidFill>
                            <a:srgbClr val="000000"/>
                          </a:solidFill>
                          <a:effectLst/>
                          <a:latin typeface="Trebuchet MS" panose="020B0603020202020204" pitchFamily="34" charset="0"/>
                        </a:rPr>
                        <a:t>R2 608 746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R8 114 516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R6 236 283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-23,15%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523053918"/>
                  </a:ext>
                </a:extLst>
              </a:tr>
              <a:tr h="129600">
                <a:tc>
                  <a:txBody>
                    <a:bodyPr/>
                    <a:lstStyle/>
                    <a:p>
                      <a:pPr algn="l" rtl="0" fontAlgn="b"/>
                      <a:r>
                        <a:rPr lang="en-ZA" sz="700" b="0" i="0" u="none" strike="noStrike" dirty="0">
                          <a:solidFill>
                            <a:srgbClr val="000000"/>
                          </a:solidFill>
                          <a:effectLst/>
                          <a:latin typeface="Trebuchet MS" panose="020B0603020202020204" pitchFamily="34" charset="0"/>
                        </a:rPr>
                        <a:t>Other Middle East</a:t>
                      </a:r>
                    </a:p>
                  </a:txBody>
                  <a:tcPr marL="6274" marR="6274" marT="627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ZA" sz="700" b="0" i="0" u="none" strike="noStrike">
                          <a:solidFill>
                            <a:srgbClr val="000000"/>
                          </a:solidFill>
                          <a:effectLst/>
                          <a:latin typeface="Trebuchet MS" panose="020B0603020202020204" pitchFamily="34" charset="0"/>
                        </a:rPr>
                        <a:t>R19 850 322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ctr"/>
                      <a:r>
                        <a:rPr lang="en-ZA" sz="700" b="0" i="0" u="none" strike="noStrike">
                          <a:solidFill>
                            <a:srgbClr val="000000"/>
                          </a:solidFill>
                          <a:effectLst/>
                          <a:latin typeface="Trebuchet MS" panose="020B0603020202020204" pitchFamily="34" charset="0"/>
                        </a:rPr>
                        <a:t>R91 439 227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ctr"/>
                      <a:r>
                        <a:rPr lang="en-ZA" sz="700" b="0" i="0" u="none" strike="noStrike">
                          <a:solidFill>
                            <a:srgbClr val="000000"/>
                          </a:solidFill>
                          <a:effectLst/>
                          <a:latin typeface="Trebuchet MS" panose="020B0603020202020204" pitchFamily="34" charset="0"/>
                        </a:rPr>
                        <a:t>R263 465 282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ctr"/>
                      <a:r>
                        <a:rPr lang="en-ZA" sz="700" b="0" i="0" u="none" strike="noStrike">
                          <a:solidFill>
                            <a:srgbClr val="000000"/>
                          </a:solidFill>
                          <a:effectLst/>
                          <a:latin typeface="Trebuchet MS" panose="020B0603020202020204" pitchFamily="34" charset="0"/>
                        </a:rPr>
                        <a:t>188,13%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91963044"/>
                  </a:ext>
                </a:extLst>
              </a:tr>
              <a:tr h="129600">
                <a:tc>
                  <a:txBody>
                    <a:bodyPr/>
                    <a:lstStyle/>
                    <a:p>
                      <a:pPr algn="l" rtl="0" fontAlgn="b"/>
                      <a:r>
                        <a:rPr lang="en-ZA" sz="700" b="1" i="0" u="none" strike="noStrike" dirty="0">
                          <a:solidFill>
                            <a:srgbClr val="000000"/>
                          </a:solidFill>
                          <a:effectLst/>
                          <a:latin typeface="Trebuchet MS" panose="020B0603020202020204" pitchFamily="34" charset="0"/>
                        </a:rPr>
                        <a:t>NORTH AMERICA</a:t>
                      </a:r>
                    </a:p>
                  </a:txBody>
                  <a:tcPr marL="6274" marR="6274" marT="627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ZA" sz="700" b="1" i="0" u="none" strike="noStrike">
                          <a:solidFill>
                            <a:srgbClr val="000000"/>
                          </a:solidFill>
                          <a:effectLst/>
                          <a:latin typeface="Trebuchet MS" panose="020B0603020202020204" pitchFamily="34" charset="0"/>
                        </a:rPr>
                        <a:t>R255 211 638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ZA" sz="700" b="1" i="0" u="none" strike="noStrike">
                          <a:solidFill>
                            <a:srgbClr val="000000"/>
                          </a:solidFill>
                          <a:effectLst/>
                          <a:latin typeface="Trebuchet MS" panose="020B0603020202020204" pitchFamily="34" charset="0"/>
                        </a:rPr>
                        <a:t>R1 117 452 503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ZA" sz="700" b="1" i="0" u="none" strike="noStrike">
                          <a:solidFill>
                            <a:srgbClr val="000000"/>
                          </a:solidFill>
                          <a:effectLst/>
                          <a:latin typeface="Trebuchet MS" panose="020B0603020202020204" pitchFamily="34" charset="0"/>
                        </a:rPr>
                        <a:t>R3 004 262 352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ZA" sz="700" b="1" i="0" u="none" strike="noStrike">
                          <a:solidFill>
                            <a:srgbClr val="000000"/>
                          </a:solidFill>
                          <a:effectLst/>
                          <a:latin typeface="Trebuchet MS" panose="020B0603020202020204" pitchFamily="34" charset="0"/>
                        </a:rPr>
                        <a:t>168,85%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999004017"/>
                  </a:ext>
                </a:extLst>
              </a:tr>
              <a:tr h="129600">
                <a:tc>
                  <a:txBody>
                    <a:bodyPr/>
                    <a:lstStyle/>
                    <a:p>
                      <a:pPr algn="l" rtl="0" fontAlgn="b"/>
                      <a:r>
                        <a:rPr lang="en-ZA" sz="700" b="0" i="0" u="none" strike="noStrike" dirty="0">
                          <a:solidFill>
                            <a:srgbClr val="000000"/>
                          </a:solidFill>
                          <a:effectLst/>
                          <a:latin typeface="Trebuchet MS" panose="020B0603020202020204" pitchFamily="34" charset="0"/>
                        </a:rPr>
                        <a:t>Canada</a:t>
                      </a:r>
                    </a:p>
                  </a:txBody>
                  <a:tcPr marL="6274" marR="6274" marT="627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F2F2F2"/>
                    </a:solidFill>
                  </a:tcPr>
                </a:tc>
                <a:tc>
                  <a:txBody>
                    <a:bodyPr/>
                    <a:lstStyle/>
                    <a:p>
                      <a:pPr algn="ctr" rtl="0" fontAlgn="ctr"/>
                      <a:r>
                        <a:rPr lang="en-ZA" sz="700" b="0" i="0" u="none" strike="noStrike">
                          <a:solidFill>
                            <a:srgbClr val="000000"/>
                          </a:solidFill>
                          <a:effectLst/>
                          <a:latin typeface="Trebuchet MS" panose="020B0603020202020204" pitchFamily="34" charset="0"/>
                        </a:rPr>
                        <a:t>R53 361 979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R118 074 612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R390 377 317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230,62%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3070455641"/>
                  </a:ext>
                </a:extLst>
              </a:tr>
              <a:tr h="129600">
                <a:tc>
                  <a:txBody>
                    <a:bodyPr/>
                    <a:lstStyle/>
                    <a:p>
                      <a:pPr algn="l" rtl="0" fontAlgn="b"/>
                      <a:r>
                        <a:rPr lang="en-ZA" sz="700" b="0" i="0" u="none" strike="noStrike" dirty="0">
                          <a:solidFill>
                            <a:srgbClr val="000000"/>
                          </a:solidFill>
                          <a:effectLst/>
                          <a:latin typeface="Trebuchet MS" panose="020B0603020202020204" pitchFamily="34" charset="0"/>
                        </a:rPr>
                        <a:t>USA</a:t>
                      </a:r>
                    </a:p>
                  </a:txBody>
                  <a:tcPr marL="6274" marR="6274" marT="627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ctr"/>
                      <a:r>
                        <a:rPr lang="en-ZA" sz="700" b="0" i="0" u="none" strike="noStrike">
                          <a:solidFill>
                            <a:srgbClr val="000000"/>
                          </a:solidFill>
                          <a:effectLst/>
                          <a:latin typeface="Trebuchet MS" panose="020B0603020202020204" pitchFamily="34" charset="0"/>
                        </a:rPr>
                        <a:t>R201 849 659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R999 377 891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R2 613 885 035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ZA" sz="700" b="0" i="0" u="none" strike="noStrike">
                          <a:solidFill>
                            <a:srgbClr val="000000"/>
                          </a:solidFill>
                          <a:effectLst/>
                          <a:latin typeface="Trebuchet MS" panose="020B0603020202020204" pitchFamily="34" charset="0"/>
                        </a:rPr>
                        <a:t>161,55%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788844553"/>
                  </a:ext>
                </a:extLst>
              </a:tr>
              <a:tr h="129600">
                <a:tc>
                  <a:txBody>
                    <a:bodyPr/>
                    <a:lstStyle/>
                    <a:p>
                      <a:pPr algn="l" rtl="0" fontAlgn="b"/>
                      <a:r>
                        <a:rPr lang="en-ZA" sz="700" b="0" i="0" u="none" strike="noStrike" dirty="0">
                          <a:solidFill>
                            <a:srgbClr val="000000"/>
                          </a:solidFill>
                          <a:effectLst/>
                          <a:latin typeface="Trebuchet MS" panose="020B0603020202020204" pitchFamily="34" charset="0"/>
                        </a:rPr>
                        <a:t>Other North American</a:t>
                      </a:r>
                    </a:p>
                  </a:txBody>
                  <a:tcPr marL="6274" marR="6274" marT="627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ZA" sz="700" b="0" i="0" u="none" strike="noStrike">
                          <a:solidFill>
                            <a:srgbClr val="000000"/>
                          </a:solidFill>
                          <a:effectLst/>
                          <a:latin typeface="Trebuchet MS" panose="020B0603020202020204" pitchFamily="34" charset="0"/>
                        </a:rPr>
                        <a:t>R0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ctr"/>
                      <a:r>
                        <a:rPr lang="en-ZA" sz="700" b="0" i="0" u="none" strike="noStrike">
                          <a:solidFill>
                            <a:srgbClr val="000000"/>
                          </a:solidFill>
                          <a:effectLst/>
                          <a:latin typeface="Trebuchet MS" panose="020B0603020202020204" pitchFamily="34" charset="0"/>
                        </a:rPr>
                        <a:t>R0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ctr"/>
                      <a:r>
                        <a:rPr lang="en-ZA" sz="700" b="0" i="0" u="none" strike="noStrike">
                          <a:solidFill>
                            <a:srgbClr val="000000"/>
                          </a:solidFill>
                          <a:effectLst/>
                          <a:latin typeface="Trebuchet MS" panose="020B0603020202020204" pitchFamily="34" charset="0"/>
                        </a:rPr>
                        <a:t>R0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ctr"/>
                      <a:r>
                        <a:rPr lang="en-ZA" sz="700" b="0" i="0" u="none" strike="noStrike" dirty="0">
                          <a:solidFill>
                            <a:srgbClr val="000000"/>
                          </a:solidFill>
                          <a:effectLst/>
                          <a:latin typeface="Trebuchet MS" panose="020B0603020202020204" pitchFamily="34" charset="0"/>
                        </a:rPr>
                        <a:t>n/a</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256414591"/>
                  </a:ext>
                </a:extLst>
              </a:tr>
              <a:tr h="129600">
                <a:tc>
                  <a:txBody>
                    <a:bodyPr/>
                    <a:lstStyle/>
                    <a:p>
                      <a:pPr algn="l" rtl="0" fontAlgn="ctr"/>
                      <a:r>
                        <a:rPr lang="en-ZA" sz="700" b="1" i="0" u="none" strike="noStrike" dirty="0">
                          <a:solidFill>
                            <a:srgbClr val="000000"/>
                          </a:solidFill>
                          <a:effectLst/>
                          <a:latin typeface="Trebuchet MS" panose="020B0603020202020204" pitchFamily="34" charset="0"/>
                        </a:rPr>
                        <a:t>TOTAL</a:t>
                      </a:r>
                    </a:p>
                  </a:txBody>
                  <a:tcPr marL="6274" marR="6274" marT="627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ZA" sz="700" b="1" i="0" u="none" strike="noStrike">
                          <a:solidFill>
                            <a:srgbClr val="000000"/>
                          </a:solidFill>
                          <a:effectLst/>
                          <a:latin typeface="Trebuchet MS" panose="020B0603020202020204" pitchFamily="34" charset="0"/>
                        </a:rPr>
                        <a:t>R4 489 652 734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ZA" sz="700" b="1" i="0" u="none" strike="noStrike">
                          <a:solidFill>
                            <a:srgbClr val="000000"/>
                          </a:solidFill>
                          <a:effectLst/>
                          <a:latin typeface="Trebuchet MS" panose="020B0603020202020204" pitchFamily="34" charset="0"/>
                        </a:rPr>
                        <a:t>R10 392 386 454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ZA" sz="700" b="1" i="0" u="none" strike="noStrike">
                          <a:solidFill>
                            <a:srgbClr val="000000"/>
                          </a:solidFill>
                          <a:effectLst/>
                          <a:latin typeface="Trebuchet MS" panose="020B0603020202020204" pitchFamily="34" charset="0"/>
                        </a:rPr>
                        <a:t>R25 348 305 434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ZA" sz="700" b="1" i="0" u="none" strike="noStrike" dirty="0">
                          <a:solidFill>
                            <a:srgbClr val="000000"/>
                          </a:solidFill>
                          <a:effectLst/>
                          <a:latin typeface="Trebuchet MS" panose="020B0603020202020204" pitchFamily="34" charset="0"/>
                        </a:rPr>
                        <a:t>143,91%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06283652"/>
                  </a:ext>
                </a:extLst>
              </a:tr>
            </a:tbl>
          </a:graphicData>
        </a:graphic>
      </p:graphicFrame>
      <p:sp>
        <p:nvSpPr>
          <p:cNvPr id="5" name="TextBox 76">
            <a:extLst>
              <a:ext uri="{FF2B5EF4-FFF2-40B4-BE49-F238E27FC236}">
                <a16:creationId xmlns:a16="http://schemas.microsoft.com/office/drawing/2014/main" id="{4C12D74E-2A44-4EFE-A39F-CD9CFF979A87}"/>
              </a:ext>
            </a:extLst>
          </p:cNvPr>
          <p:cNvSpPr txBox="1"/>
          <p:nvPr/>
        </p:nvSpPr>
        <p:spPr>
          <a:xfrm>
            <a:off x="2334781" y="9585227"/>
            <a:ext cx="3119444"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302715029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 name="קבוצה 23">
            <a:extLst>
              <a:ext uri="{FF2B5EF4-FFF2-40B4-BE49-F238E27FC236}">
                <a16:creationId xmlns:a16="http://schemas.microsoft.com/office/drawing/2014/main" id="{B956C585-A702-44A9-831F-52CD1E15BF7D}"/>
              </a:ext>
            </a:extLst>
          </p:cNvPr>
          <p:cNvGrpSpPr/>
          <p:nvPr/>
        </p:nvGrpSpPr>
        <p:grpSpPr>
          <a:xfrm>
            <a:off x="678521" y="1397605"/>
            <a:ext cx="5551035" cy="697365"/>
            <a:chOff x="678521" y="5691295"/>
            <a:chExt cx="5551035" cy="697365"/>
          </a:xfrm>
        </p:grpSpPr>
        <p:sp>
          <p:nvSpPr>
            <p:cNvPr id="25" name="Rectangle 35">
              <a:extLst>
                <a:ext uri="{FF2B5EF4-FFF2-40B4-BE49-F238E27FC236}">
                  <a16:creationId xmlns:a16="http://schemas.microsoft.com/office/drawing/2014/main" id="{C2018AAB-B0D4-4C47-88D1-993DA36D1767}"/>
                </a:ext>
              </a:extLst>
            </p:cNvPr>
            <p:cNvSpPr/>
            <p:nvPr/>
          </p:nvSpPr>
          <p:spPr>
            <a:xfrm>
              <a:off x="915238" y="5691295"/>
              <a:ext cx="5077600" cy="697364"/>
            </a:xfrm>
            <a:prstGeom prst="rect">
              <a:avLst/>
            </a:prstGeom>
            <a:solidFill>
              <a:srgbClr val="F2F2F2"/>
            </a:solidFill>
            <a:ln w="25400" cap="flat" cmpd="sng" algn="ctr">
              <a:noFill/>
              <a:prstDash val="solid"/>
            </a:ln>
            <a:effectLst/>
          </p:spPr>
          <p:txBody>
            <a:bodyPr rtlCol="0" anchor="ctr"/>
            <a:lstStyle/>
            <a:p>
              <a:pPr marL="0" marR="0" lvl="0" indent="0" algn="ctr" defTabSz="410291" eaLnBrk="1" fontAlgn="auto" latinLnBrk="0" hangingPunct="1">
                <a:lnSpc>
                  <a:spcPct val="100000"/>
                </a:lnSpc>
                <a:spcBef>
                  <a:spcPts val="0"/>
                </a:spcBef>
                <a:spcAft>
                  <a:spcPts val="0"/>
                </a:spcAft>
                <a:buClrTx/>
                <a:buSzTx/>
                <a:buFontTx/>
                <a:buNone/>
                <a:tabLst/>
                <a:defRPr/>
              </a:pPr>
              <a:endParaRPr kumimoji="0" lang="en-ZA" sz="1600" b="0" i="0" u="none" strike="noStrike" kern="0" cap="none" spc="0" normalizeH="0" baseline="0" noProof="0" dirty="0">
                <a:ln>
                  <a:noFill/>
                </a:ln>
                <a:solidFill>
                  <a:srgbClr val="FFFFFF"/>
                </a:solidFill>
                <a:effectLst/>
                <a:uLnTx/>
                <a:uFillTx/>
                <a:latin typeface="Calibri"/>
                <a:ea typeface="+mn-ea"/>
                <a:cs typeface="+mn-cs"/>
              </a:endParaRPr>
            </a:p>
          </p:txBody>
        </p:sp>
        <p:sp>
          <p:nvSpPr>
            <p:cNvPr id="26" name="Rounded Rectangle 9">
              <a:extLst>
                <a:ext uri="{FF2B5EF4-FFF2-40B4-BE49-F238E27FC236}">
                  <a16:creationId xmlns:a16="http://schemas.microsoft.com/office/drawing/2014/main" id="{FBEF26FD-EBCF-4DE2-8B69-DC1649020A98}"/>
                </a:ext>
              </a:extLst>
            </p:cNvPr>
            <p:cNvSpPr/>
            <p:nvPr/>
          </p:nvSpPr>
          <p:spPr>
            <a:xfrm>
              <a:off x="678521" y="5787483"/>
              <a:ext cx="5551035" cy="504987"/>
            </a:xfrm>
            <a:prstGeom prst="roundRect">
              <a:avLst>
                <a:gd name="adj" fmla="val 43334"/>
              </a:avLst>
            </a:prstGeom>
            <a:solidFill>
              <a:srgbClr val="4E8542"/>
            </a:solidFill>
            <a:ln w="25400" cap="flat" cmpd="sng" algn="ctr">
              <a:noFill/>
              <a:prstDash val="solid"/>
            </a:ln>
            <a:effectLst/>
          </p:spPr>
          <p:txBody>
            <a:bodyPr rtlCol="0" anchor="ctr"/>
            <a:lstStyle/>
            <a:p>
              <a:pPr marL="0" marR="0" lvl="0" indent="0" algn="ctr" defTabSz="410291" eaLnBrk="1" fontAlgn="auto" latinLnBrk="0" hangingPunct="1">
                <a:lnSpc>
                  <a:spcPct val="100000"/>
                </a:lnSpc>
                <a:spcBef>
                  <a:spcPts val="0"/>
                </a:spcBef>
                <a:spcAft>
                  <a:spcPts val="0"/>
                </a:spcAft>
                <a:buClrTx/>
                <a:buSzTx/>
                <a:buFontTx/>
                <a:buNone/>
                <a:tabLst/>
                <a:defRPr/>
              </a:pPr>
              <a:endParaRPr kumimoji="0" lang="en-ZA" sz="1600" b="0" i="0" u="none" strike="noStrike" kern="0" cap="none" spc="0" normalizeH="0" baseline="0" noProof="0" dirty="0">
                <a:ln>
                  <a:noFill/>
                </a:ln>
                <a:solidFill>
                  <a:srgbClr val="FFFFFF"/>
                </a:solidFill>
                <a:effectLst/>
                <a:uLnTx/>
                <a:uFillTx/>
                <a:latin typeface="Calibri"/>
                <a:ea typeface="+mn-ea"/>
                <a:cs typeface="+mn-cs"/>
              </a:endParaRPr>
            </a:p>
          </p:txBody>
        </p:sp>
        <p:sp>
          <p:nvSpPr>
            <p:cNvPr id="27" name="Rectangle 38">
              <a:extLst>
                <a:ext uri="{FF2B5EF4-FFF2-40B4-BE49-F238E27FC236}">
                  <a16:creationId xmlns:a16="http://schemas.microsoft.com/office/drawing/2014/main" id="{B6717862-007A-42BE-9437-DE5FFC4EC79B}"/>
                </a:ext>
              </a:extLst>
            </p:cNvPr>
            <p:cNvSpPr/>
            <p:nvPr/>
          </p:nvSpPr>
          <p:spPr>
            <a:xfrm>
              <a:off x="1365002" y="5871412"/>
              <a:ext cx="4154400" cy="517248"/>
            </a:xfrm>
            <a:prstGeom prst="rect">
              <a:avLst/>
            </a:prstGeom>
            <a:solidFill>
              <a:srgbClr val="F2F2F2"/>
            </a:solidFill>
            <a:ln w="25400" cap="flat" cmpd="sng" algn="ctr">
              <a:noFill/>
              <a:prstDash val="solid"/>
            </a:ln>
            <a:effectLst/>
          </p:spPr>
          <p:txBody>
            <a:bodyPr rtlCol="0" anchor="ctr"/>
            <a:lstStyle/>
            <a:p>
              <a:pPr marL="0" marR="0" lvl="0" indent="0" algn="ctr" defTabSz="410291" eaLnBrk="1" fontAlgn="auto" latinLnBrk="0" hangingPunct="1">
                <a:lnSpc>
                  <a:spcPct val="100000"/>
                </a:lnSpc>
                <a:spcBef>
                  <a:spcPts val="0"/>
                </a:spcBef>
                <a:spcAft>
                  <a:spcPts val="0"/>
                </a:spcAft>
                <a:buClrTx/>
                <a:buSzTx/>
                <a:buFontTx/>
                <a:buNone/>
                <a:tabLst/>
                <a:defRPr/>
              </a:pPr>
              <a:endParaRPr kumimoji="0" lang="en-ZA" sz="1600" b="0" i="0" u="none" strike="noStrike" kern="0" cap="none" spc="0" normalizeH="0" baseline="0" noProof="0" dirty="0">
                <a:ln>
                  <a:noFill/>
                </a:ln>
                <a:solidFill>
                  <a:srgbClr val="FFFFFF"/>
                </a:solidFill>
                <a:effectLst/>
                <a:uLnTx/>
                <a:uFillTx/>
                <a:latin typeface="Calibri"/>
                <a:ea typeface="+mn-ea"/>
                <a:cs typeface="+mn-cs"/>
              </a:endParaRPr>
            </a:p>
          </p:txBody>
        </p:sp>
        <p:sp>
          <p:nvSpPr>
            <p:cNvPr id="28" name="TextBox 34">
              <a:extLst>
                <a:ext uri="{FF2B5EF4-FFF2-40B4-BE49-F238E27FC236}">
                  <a16:creationId xmlns:a16="http://schemas.microsoft.com/office/drawing/2014/main" id="{CA5487C2-0D16-4E9F-AC8C-79932BFA0251}"/>
                </a:ext>
              </a:extLst>
            </p:cNvPr>
            <p:cNvSpPr txBox="1"/>
            <p:nvPr/>
          </p:nvSpPr>
          <p:spPr>
            <a:xfrm>
              <a:off x="1421286" y="5734907"/>
              <a:ext cx="3789097" cy="569387"/>
            </a:xfrm>
            <a:prstGeom prst="rect">
              <a:avLst/>
            </a:prstGeom>
            <a:noFill/>
            <a:ln>
              <a:noFill/>
            </a:ln>
          </p:spPr>
          <p:txBody>
            <a:bodyPr wrap="square" tIns="182880" rtlCol="0" anchor="ctr">
              <a:spAutoFit/>
            </a:bodyPr>
            <a:lstStyle/>
            <a:p>
              <a:pPr algn="ctr"/>
              <a:r>
                <a:rPr lang="en-US" sz="2200" b="1" dirty="0">
                  <a:solidFill>
                    <a:srgbClr val="4E8542"/>
                  </a:solidFill>
                  <a:latin typeface="Bebas Neue Bold" panose="020B0604020202020204" charset="0"/>
                  <a:ea typeface="Trebuchet MS" panose="020B0603020202020204" pitchFamily="34" charset="0"/>
                  <a:cs typeface="Arial" panose="020B0604020202020204" pitchFamily="34" charset="0"/>
                </a:rPr>
                <a:t>DISCLAIMER</a:t>
              </a:r>
              <a:endParaRPr lang="en-ZA" sz="2200" b="1" dirty="0">
                <a:solidFill>
                  <a:srgbClr val="4E8542"/>
                </a:solidFill>
                <a:latin typeface="Bebas Neue Bold" panose="020B0604020202020204" charset="0"/>
                <a:ea typeface="Trebuchet MS" panose="020B0603020202020204" pitchFamily="34" charset="0"/>
                <a:cs typeface="Arial" panose="020B0604020202020204" pitchFamily="34" charset="0"/>
              </a:endParaRPr>
            </a:p>
          </p:txBody>
        </p:sp>
        <p:sp>
          <p:nvSpPr>
            <p:cNvPr id="29" name="Rectangle 37">
              <a:extLst>
                <a:ext uri="{FF2B5EF4-FFF2-40B4-BE49-F238E27FC236}">
                  <a16:creationId xmlns:a16="http://schemas.microsoft.com/office/drawing/2014/main" id="{EFC56D8A-79DF-4945-92BE-24A889DA26F9}"/>
                </a:ext>
              </a:extLst>
            </p:cNvPr>
            <p:cNvSpPr/>
            <p:nvPr/>
          </p:nvSpPr>
          <p:spPr>
            <a:xfrm>
              <a:off x="1365002" y="5691295"/>
              <a:ext cx="4154400" cy="300587"/>
            </a:xfrm>
            <a:prstGeom prst="rect">
              <a:avLst/>
            </a:prstGeom>
            <a:solidFill>
              <a:srgbClr val="FFFFFF">
                <a:lumMod val="95000"/>
              </a:srgbClr>
            </a:solidFill>
            <a:ln w="25400" cap="flat" cmpd="sng" algn="ctr">
              <a:noFill/>
              <a:prstDash val="solid"/>
            </a:ln>
            <a:effectLst/>
          </p:spPr>
          <p:txBody>
            <a:bodyPr rtlCol="0" anchor="ctr"/>
            <a:lstStyle/>
            <a:p>
              <a:pPr marL="0" marR="0" lvl="0" indent="0" algn="ctr" defTabSz="410291" eaLnBrk="1" fontAlgn="auto" latinLnBrk="0" hangingPunct="1">
                <a:lnSpc>
                  <a:spcPct val="100000"/>
                </a:lnSpc>
                <a:spcBef>
                  <a:spcPts val="0"/>
                </a:spcBef>
                <a:spcAft>
                  <a:spcPts val="0"/>
                </a:spcAft>
                <a:buClrTx/>
                <a:buSzTx/>
                <a:buFontTx/>
                <a:buNone/>
                <a:tabLst/>
                <a:defRPr/>
              </a:pPr>
              <a:endParaRPr kumimoji="0" lang="en-ZA" sz="1600" b="0" i="0" u="none" strike="noStrike" kern="0" cap="none" spc="0" normalizeH="0" baseline="0" noProof="0" dirty="0">
                <a:ln>
                  <a:noFill/>
                </a:ln>
                <a:solidFill>
                  <a:srgbClr val="FFFFFF"/>
                </a:solidFill>
                <a:effectLst/>
                <a:uLnTx/>
                <a:uFillTx/>
                <a:latin typeface="Calibri"/>
                <a:ea typeface="+mn-ea"/>
                <a:cs typeface="+mn-cs"/>
              </a:endParaRPr>
            </a:p>
          </p:txBody>
        </p:sp>
      </p:grpSp>
      <p:sp>
        <p:nvSpPr>
          <p:cNvPr id="11" name="Rectangle 2">
            <a:extLst>
              <a:ext uri="{FF2B5EF4-FFF2-40B4-BE49-F238E27FC236}">
                <a16:creationId xmlns:a16="http://schemas.microsoft.com/office/drawing/2014/main" id="{F83CEEBC-543A-4B49-8E01-DD4DBDC790B5}"/>
              </a:ext>
            </a:extLst>
          </p:cNvPr>
          <p:cNvSpPr/>
          <p:nvPr/>
        </p:nvSpPr>
        <p:spPr>
          <a:xfrm>
            <a:off x="696623" y="3457382"/>
            <a:ext cx="5514830" cy="415498"/>
          </a:xfrm>
          <a:prstGeom prst="rect">
            <a:avLst/>
          </a:prstGeom>
          <a:noFill/>
        </p:spPr>
        <p:txBody>
          <a:bodyPr/>
          <a:lstStyle/>
          <a:p>
            <a:pPr algn="ctr" defTabSz="584310">
              <a:spcBef>
                <a:spcPts val="1200"/>
              </a:spcBef>
              <a:spcAft>
                <a:spcPts val="600"/>
              </a:spcAft>
              <a:buSzPct val="125000"/>
            </a:pPr>
            <a:r>
              <a:rPr lang="en-US" sz="1000" dirty="0">
                <a:solidFill>
                  <a:srgbClr val="404040"/>
                </a:solidFill>
                <a:latin typeface="Trebuchet MS" panose="020B0603020202020204" pitchFamily="34" charset="0"/>
                <a:cs typeface="Arial" panose="020B0604020202020204" pitchFamily="34" charset="0"/>
              </a:rPr>
              <a:t>To access this report online please visit the research section on the South Africa Tourism website at </a:t>
            </a:r>
            <a:r>
              <a:rPr lang="en-US" sz="1000" dirty="0">
                <a:solidFill>
                  <a:srgbClr val="404040"/>
                </a:solidFill>
                <a:latin typeface="Trebuchet MS" panose="020B0603020202020204" pitchFamily="34" charset="0"/>
                <a:cs typeface="Arial" panose="020B0604020202020204" pitchFamily="34" charset="0"/>
                <a:hlinkClick r:id="rId2">
                  <a:extLst>
                    <a:ext uri="{A12FA001-AC4F-418D-AE19-62706E023703}">
                      <ahyp:hlinkClr xmlns:ahyp="http://schemas.microsoft.com/office/drawing/2018/hyperlinkcolor" val="tx"/>
                    </a:ext>
                  </a:extLst>
                </a:hlinkClick>
              </a:rPr>
              <a:t>www.southafrica.net/research</a:t>
            </a:r>
            <a:r>
              <a:rPr lang="en-US" sz="1000" dirty="0">
                <a:solidFill>
                  <a:srgbClr val="404040"/>
                </a:solidFill>
                <a:latin typeface="Trebuchet MS" panose="020B0603020202020204" pitchFamily="34" charset="0"/>
                <a:cs typeface="Arial" panose="020B0604020202020204" pitchFamily="34" charset="0"/>
              </a:rPr>
              <a:t> or for more information e-mail: research@southafrica.net.</a:t>
            </a:r>
            <a:endParaRPr lang="en-ZA" sz="1000" dirty="0">
              <a:solidFill>
                <a:srgbClr val="404040"/>
              </a:solidFill>
              <a:latin typeface="Trebuchet MS" panose="020B0603020202020204" pitchFamily="34" charset="0"/>
              <a:cs typeface="Arial" panose="020B0604020202020204" pitchFamily="34" charset="0"/>
            </a:endParaRPr>
          </a:p>
        </p:txBody>
      </p:sp>
      <p:sp>
        <p:nvSpPr>
          <p:cNvPr id="13" name="Text Placeholder 1">
            <a:extLst>
              <a:ext uri="{FF2B5EF4-FFF2-40B4-BE49-F238E27FC236}">
                <a16:creationId xmlns:a16="http://schemas.microsoft.com/office/drawing/2014/main" id="{9822BBF0-1B26-44A4-808C-2A4893098762}"/>
              </a:ext>
            </a:extLst>
          </p:cNvPr>
          <p:cNvSpPr txBox="1">
            <a:spLocks/>
          </p:cNvSpPr>
          <p:nvPr/>
        </p:nvSpPr>
        <p:spPr>
          <a:xfrm>
            <a:off x="701838" y="2422267"/>
            <a:ext cx="5504400" cy="700926"/>
          </a:xfrm>
          <a:prstGeom prst="rect">
            <a:avLst/>
          </a:prstGeom>
          <a:noFill/>
        </p:spPr>
        <p:txBody>
          <a:bodyPr/>
          <a:lstStyle>
            <a:defPPr>
              <a:defRPr lang="en-US"/>
            </a:defPPr>
            <a:lvl1pPr marL="274320" indent="-274320" algn="just" defTabSz="584310">
              <a:spcBef>
                <a:spcPts val="1200"/>
              </a:spcBef>
              <a:spcAft>
                <a:spcPts val="600"/>
              </a:spcAft>
              <a:buSzPct val="125000"/>
              <a:buFont typeface="Arial" panose="020B0604020202020204" pitchFamily="34" charset="0"/>
              <a:buChar char="•"/>
              <a:defRPr sz="1000" i="0">
                <a:solidFill>
                  <a:srgbClr val="404040"/>
                </a:solidFill>
                <a:effectLst/>
                <a:latin typeface="Trebuchet MS" panose="020B0603020202020204" pitchFamily="34" charset="0"/>
                <a:cs typeface="Arial" panose="020B0604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pPr marL="0" indent="0">
              <a:buNone/>
            </a:pPr>
            <a:r>
              <a:rPr lang="en-US" dirty="0"/>
              <a:t>SA Tourism’s Data Analytics and Strategic Insights Unit makes every effort to publish reports that are error-free. However, with the large number of complex records that are analyzed, we cannot guarantee that all reports are totally free of error. All errors that are detected are immediately corrected and the latest version of the report is always made available on </a:t>
            </a:r>
            <a:r>
              <a:rPr lang="en-US" dirty="0">
                <a:hlinkClick r:id="rId2">
                  <a:extLst>
                    <a:ext uri="{A12FA001-AC4F-418D-AE19-62706E023703}">
                      <ahyp:hlinkClr xmlns:ahyp="http://schemas.microsoft.com/office/drawing/2018/hyperlinkcolor" val="tx"/>
                    </a:ext>
                  </a:extLst>
                </a:hlinkClick>
              </a:rPr>
              <a:t>www.southafrica.net/research.</a:t>
            </a:r>
            <a:endParaRPr lang="en-ZA" dirty="0"/>
          </a:p>
        </p:txBody>
      </p:sp>
      <p:sp>
        <p:nvSpPr>
          <p:cNvPr id="15" name="Rectangle 1">
            <a:extLst>
              <a:ext uri="{FF2B5EF4-FFF2-40B4-BE49-F238E27FC236}">
                <a16:creationId xmlns:a16="http://schemas.microsoft.com/office/drawing/2014/main" id="{A91EE7C0-D716-4912-844A-23DAFE37B7E1}"/>
              </a:ext>
            </a:extLst>
          </p:cNvPr>
          <p:cNvSpPr/>
          <p:nvPr/>
        </p:nvSpPr>
        <p:spPr>
          <a:xfrm>
            <a:off x="6718" y="462166"/>
            <a:ext cx="576000" cy="23385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IN" sz="1414" b="0" i="0" u="none" strike="noStrike" kern="1200" cap="none" spc="0" normalizeH="0" baseline="0" noProof="0" dirty="0">
              <a:ln>
                <a:noFill/>
              </a:ln>
              <a:solidFill>
                <a:prstClr val="white"/>
              </a:solidFill>
              <a:effectLst/>
              <a:uLnTx/>
              <a:uFillTx/>
              <a:latin typeface="Calibri"/>
              <a:ea typeface="+mn-ea"/>
              <a:cs typeface="+mn-cs"/>
            </a:endParaRPr>
          </a:p>
        </p:txBody>
      </p:sp>
      <p:sp>
        <p:nvSpPr>
          <p:cNvPr id="16" name="TextBox 4">
            <a:extLst>
              <a:ext uri="{FF2B5EF4-FFF2-40B4-BE49-F238E27FC236}">
                <a16:creationId xmlns:a16="http://schemas.microsoft.com/office/drawing/2014/main" id="{5E37A258-C278-42BE-94EB-80587BDB4774}"/>
              </a:ext>
            </a:extLst>
          </p:cNvPr>
          <p:cNvSpPr txBox="1"/>
          <p:nvPr/>
        </p:nvSpPr>
        <p:spPr>
          <a:xfrm>
            <a:off x="728700" y="317485"/>
            <a:ext cx="4770530" cy="523220"/>
          </a:xfrm>
          <a:prstGeom prst="rect">
            <a:avLst/>
          </a:prstGeom>
          <a:noFill/>
        </p:spPr>
        <p:txBody>
          <a:bodyPr wrap="square" lIns="0" rIns="0" rtlCol="0">
            <a:spAutoFit/>
          </a:bodyPr>
          <a:lstStyle>
            <a:defPPr>
              <a:defRPr lang="en-US"/>
            </a:defPPr>
            <a:lvl1pPr>
              <a:defRPr sz="2800" b="1" kern="0">
                <a:solidFill>
                  <a:schemeClr val="tx1">
                    <a:lumMod val="75000"/>
                    <a:lumOff val="25000"/>
                  </a:schemeClr>
                </a:solidFill>
                <a:latin typeface="Bebas Neue Bold" panose="020B0606020202050201" pitchFamily="34" charset="0"/>
                <a:cs typeface="Arial" panose="020B0604020202020204" pitchFamily="34" charset="0"/>
              </a:defRPr>
            </a:lvl1pPr>
          </a:lstStyle>
          <a:p>
            <a:r>
              <a:rPr lang="en-ZA" dirty="0"/>
              <a:t>About the report</a:t>
            </a:r>
          </a:p>
        </p:txBody>
      </p:sp>
      <p:sp>
        <p:nvSpPr>
          <p:cNvPr id="31" name="תיבת טקסט 30">
            <a:extLst>
              <a:ext uri="{FF2B5EF4-FFF2-40B4-BE49-F238E27FC236}">
                <a16:creationId xmlns:a16="http://schemas.microsoft.com/office/drawing/2014/main" id="{47F92995-CF30-4918-A157-E221D8816466}"/>
              </a:ext>
            </a:extLst>
          </p:cNvPr>
          <p:cNvSpPr txBox="1"/>
          <p:nvPr/>
        </p:nvSpPr>
        <p:spPr>
          <a:xfrm>
            <a:off x="714150" y="9125752"/>
            <a:ext cx="5355598" cy="294358"/>
          </a:xfrm>
          <a:prstGeom prst="rect">
            <a:avLst/>
          </a:prstGeom>
          <a:noFill/>
        </p:spPr>
        <p:txBody>
          <a:bodyPr wrap="square" lIns="0" tIns="0" rIns="0" bIns="0" rtlCol="0">
            <a:noAutofit/>
          </a:bodyPr>
          <a:lstStyle>
            <a:defPPr>
              <a:defRPr lang="en-US"/>
            </a:defPPr>
            <a:lvl2pPr marL="0" lvl="1" algn="just" defTabSz="584310">
              <a:spcBef>
                <a:spcPts val="600"/>
              </a:spcBef>
              <a:spcAft>
                <a:spcPts val="600"/>
              </a:spcAft>
              <a:buClr>
                <a:srgbClr val="008DC2"/>
              </a:buClr>
              <a:buSzPct val="100000"/>
              <a:defRPr sz="1000">
                <a:solidFill>
                  <a:srgbClr val="333333"/>
                </a:solidFill>
                <a:latin typeface="Trebuchet MS" panose="020B0603020202020204" pitchFamily="34" charset="0"/>
              </a:defRPr>
            </a:lvl2pPr>
          </a:lstStyle>
          <a:p>
            <a:endParaRPr lang="en-US" sz="800" dirty="0">
              <a:solidFill>
                <a:srgbClr val="404040"/>
              </a:solidFill>
              <a:latin typeface="Trebuchet MS" panose="020B0603020202020204" pitchFamily="34" charset="0"/>
            </a:endParaRPr>
          </a:p>
        </p:txBody>
      </p:sp>
      <p:sp>
        <p:nvSpPr>
          <p:cNvPr id="2" name="TextBox 76">
            <a:extLst>
              <a:ext uri="{FF2B5EF4-FFF2-40B4-BE49-F238E27FC236}">
                <a16:creationId xmlns:a16="http://schemas.microsoft.com/office/drawing/2014/main" id="{D686E04E-4AB6-54BF-060E-81029333E74B}"/>
              </a:ext>
            </a:extLst>
          </p:cNvPr>
          <p:cNvSpPr txBox="1"/>
          <p:nvPr/>
        </p:nvSpPr>
        <p:spPr>
          <a:xfrm>
            <a:off x="5415753" y="9585227"/>
            <a:ext cx="38472"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 </a:t>
            </a:r>
            <a:endParaRPr lang="en-ZA" sz="1000" dirty="0">
              <a:solidFill>
                <a:srgbClr val="404040"/>
              </a:solidFill>
              <a:latin typeface="Trebuchet MS" panose="020B0603020202020204" pitchFamily="34" charset="0"/>
              <a:cs typeface="Arial" panose="020B0604020202020204" pitchFamily="34" charset="0"/>
            </a:endParaRPr>
          </a:p>
        </p:txBody>
      </p:sp>
      <p:sp>
        <p:nvSpPr>
          <p:cNvPr id="3" name="TextBox 76">
            <a:extLst>
              <a:ext uri="{FF2B5EF4-FFF2-40B4-BE49-F238E27FC236}">
                <a16:creationId xmlns:a16="http://schemas.microsoft.com/office/drawing/2014/main" id="{94B44101-183A-20E6-7E35-48C7EA755E0C}"/>
              </a:ext>
            </a:extLst>
          </p:cNvPr>
          <p:cNvSpPr txBox="1"/>
          <p:nvPr/>
        </p:nvSpPr>
        <p:spPr>
          <a:xfrm>
            <a:off x="2257837" y="9585227"/>
            <a:ext cx="3196388"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3756779868"/>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C83DDB41-6550-4938-90A8-00155B0B1CA9}"/>
              </a:ext>
            </a:extLst>
          </p:cNvPr>
          <p:cNvSpPr/>
          <p:nvPr/>
        </p:nvSpPr>
        <p:spPr>
          <a:xfrm>
            <a:off x="0" y="0"/>
            <a:ext cx="6858000" cy="1190266"/>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r>
              <a:rPr lang="en-ZA" sz="3600" dirty="0">
                <a:solidFill>
                  <a:srgbClr val="FE9900"/>
                </a:solidFill>
                <a:latin typeface="Calibri"/>
              </a:rPr>
              <a:t>APPENDIX</a:t>
            </a:r>
            <a:endParaRPr kumimoji="0" lang="en-ZA" sz="3600" b="0" i="0" u="none" strike="noStrike" kern="1200" cap="none" spc="0" normalizeH="0" baseline="0" noProof="0" dirty="0">
              <a:ln>
                <a:noFill/>
              </a:ln>
              <a:solidFill>
                <a:srgbClr val="FE9900"/>
              </a:solidFill>
              <a:effectLst/>
              <a:uLnTx/>
              <a:uFillTx/>
              <a:latin typeface="Calibri"/>
            </a:endParaRPr>
          </a:p>
        </p:txBody>
      </p:sp>
      <p:graphicFrame>
        <p:nvGraphicFramePr>
          <p:cNvPr id="6" name="Table 5">
            <a:extLst>
              <a:ext uri="{FF2B5EF4-FFF2-40B4-BE49-F238E27FC236}">
                <a16:creationId xmlns:a16="http://schemas.microsoft.com/office/drawing/2014/main" id="{D1324E2B-43EB-4AA4-8977-E5BC4322B86C}"/>
              </a:ext>
            </a:extLst>
          </p:cNvPr>
          <p:cNvGraphicFramePr>
            <a:graphicFrameLocks noGrp="1"/>
          </p:cNvGraphicFramePr>
          <p:nvPr>
            <p:extLst>
              <p:ext uri="{D42A27DB-BD31-4B8C-83A1-F6EECF244321}">
                <p14:modId xmlns:p14="http://schemas.microsoft.com/office/powerpoint/2010/main" val="1414157325"/>
              </p:ext>
            </p:extLst>
          </p:nvPr>
        </p:nvGraphicFramePr>
        <p:xfrm>
          <a:off x="8297" y="1209018"/>
          <a:ext cx="6849702" cy="8141019"/>
        </p:xfrm>
        <a:graphic>
          <a:graphicData uri="http://schemas.openxmlformats.org/drawingml/2006/table">
            <a:tbl>
              <a:tblPr/>
              <a:tblGrid>
                <a:gridCol w="1413078">
                  <a:extLst>
                    <a:ext uri="{9D8B030D-6E8A-4147-A177-3AD203B41FA5}">
                      <a16:colId xmlns:a16="http://schemas.microsoft.com/office/drawing/2014/main" val="896452439"/>
                    </a:ext>
                  </a:extLst>
                </a:gridCol>
                <a:gridCol w="1359156">
                  <a:extLst>
                    <a:ext uri="{9D8B030D-6E8A-4147-A177-3AD203B41FA5}">
                      <a16:colId xmlns:a16="http://schemas.microsoft.com/office/drawing/2014/main" val="2399896432"/>
                    </a:ext>
                  </a:extLst>
                </a:gridCol>
                <a:gridCol w="1359156">
                  <a:extLst>
                    <a:ext uri="{9D8B030D-6E8A-4147-A177-3AD203B41FA5}">
                      <a16:colId xmlns:a16="http://schemas.microsoft.com/office/drawing/2014/main" val="2948749324"/>
                    </a:ext>
                  </a:extLst>
                </a:gridCol>
                <a:gridCol w="1359156">
                  <a:extLst>
                    <a:ext uri="{9D8B030D-6E8A-4147-A177-3AD203B41FA5}">
                      <a16:colId xmlns:a16="http://schemas.microsoft.com/office/drawing/2014/main" val="1056652935"/>
                    </a:ext>
                  </a:extLst>
                </a:gridCol>
                <a:gridCol w="1359156">
                  <a:extLst>
                    <a:ext uri="{9D8B030D-6E8A-4147-A177-3AD203B41FA5}">
                      <a16:colId xmlns:a16="http://schemas.microsoft.com/office/drawing/2014/main" val="2334124022"/>
                    </a:ext>
                  </a:extLst>
                </a:gridCol>
              </a:tblGrid>
              <a:tr h="127154">
                <a:tc gridSpan="5">
                  <a:txBody>
                    <a:bodyPr/>
                    <a:lstStyle/>
                    <a:p>
                      <a:pPr algn="ctr" fontAlgn="ctr"/>
                      <a:r>
                        <a:rPr lang="en-ZA" sz="700" b="1" i="0" u="none" strike="noStrike" dirty="0">
                          <a:solidFill>
                            <a:srgbClr val="000000"/>
                          </a:solidFill>
                          <a:effectLst/>
                          <a:latin typeface="Trebuchet MS" panose="020B0603020202020204" pitchFamily="34" charset="0"/>
                        </a:rPr>
                        <a:t>AVERAGE SPEND</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extLst>
                  <a:ext uri="{0D108BD9-81ED-4DB2-BD59-A6C34878D82A}">
                    <a16:rowId xmlns:a16="http://schemas.microsoft.com/office/drawing/2014/main" val="2775847202"/>
                  </a:ext>
                </a:extLst>
              </a:tr>
              <a:tr h="130317">
                <a:tc>
                  <a:txBody>
                    <a:bodyPr/>
                    <a:lstStyle/>
                    <a:p>
                      <a:pPr algn="l" fontAlgn="ctr"/>
                      <a:endParaRPr lang="en-ZA" sz="700" b="1" i="0" u="none" strike="noStrike" dirty="0">
                        <a:solidFill>
                          <a:srgbClr val="000000"/>
                        </a:solidFill>
                        <a:effectLst/>
                        <a:latin typeface="Trebuchet MS" panose="020B0603020202020204" pitchFamily="34" charset="0"/>
                      </a:endParaRP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Q1 2021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Q1 2022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Q1 2023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 GROWTH</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extLst>
                  <a:ext uri="{0D108BD9-81ED-4DB2-BD59-A6C34878D82A}">
                    <a16:rowId xmlns:a16="http://schemas.microsoft.com/office/drawing/2014/main" val="3271455527"/>
                  </a:ext>
                </a:extLst>
              </a:tr>
              <a:tr h="127154">
                <a:tc>
                  <a:txBody>
                    <a:bodyPr/>
                    <a:lstStyle/>
                    <a:p>
                      <a:pPr algn="l" fontAlgn="ctr"/>
                      <a:r>
                        <a:rPr lang="en-ZA" sz="700" b="1" i="0" u="none" strike="noStrike" dirty="0">
                          <a:solidFill>
                            <a:srgbClr val="000000"/>
                          </a:solidFill>
                          <a:effectLst/>
                          <a:latin typeface="Trebuchet MS" panose="020B0603020202020204" pitchFamily="34" charset="0"/>
                        </a:rPr>
                        <a:t>AFRICA</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R9 700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R4 900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R6 200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26,5%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8087758"/>
                  </a:ext>
                </a:extLst>
              </a:tr>
              <a:tr h="127154">
                <a:tc>
                  <a:txBody>
                    <a:bodyPr/>
                    <a:lstStyle/>
                    <a:p>
                      <a:pPr algn="l" fontAlgn="ctr"/>
                      <a:r>
                        <a:rPr lang="en-ZA" sz="700" b="0" i="0" u="none" strike="noStrike" dirty="0">
                          <a:solidFill>
                            <a:srgbClr val="000000"/>
                          </a:solidFill>
                          <a:effectLst/>
                          <a:latin typeface="Trebuchet MS" panose="020B0603020202020204" pitchFamily="34" charset="0"/>
                        </a:rPr>
                        <a:t>Botswana</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R2 600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R4 000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R3 100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206590690"/>
                  </a:ext>
                </a:extLst>
              </a:tr>
              <a:tr h="127154">
                <a:tc>
                  <a:txBody>
                    <a:bodyPr/>
                    <a:lstStyle/>
                    <a:p>
                      <a:pPr algn="l" fontAlgn="ctr"/>
                      <a:r>
                        <a:rPr lang="en-ZA" sz="700" b="0" i="0" u="none" strike="noStrike" dirty="0">
                          <a:solidFill>
                            <a:srgbClr val="000000"/>
                          </a:solidFill>
                          <a:effectLst/>
                          <a:latin typeface="Trebuchet MS" panose="020B0603020202020204" pitchFamily="34" charset="0"/>
                        </a:rPr>
                        <a:t>Lesotho</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R6 100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R2 800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R1 800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-35,7%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864793732"/>
                  </a:ext>
                </a:extLst>
              </a:tr>
              <a:tr h="127154">
                <a:tc>
                  <a:txBody>
                    <a:bodyPr/>
                    <a:lstStyle/>
                    <a:p>
                      <a:pPr algn="l" fontAlgn="ctr"/>
                      <a:r>
                        <a:rPr lang="en-ZA" sz="700" b="0" i="0" u="none" strike="noStrike" dirty="0">
                          <a:solidFill>
                            <a:srgbClr val="000000"/>
                          </a:solidFill>
                          <a:effectLst/>
                          <a:latin typeface="Trebuchet MS" panose="020B0603020202020204" pitchFamily="34" charset="0"/>
                        </a:rPr>
                        <a:t>Malawi</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R9 900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R5 900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R14 800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109298519"/>
                  </a:ext>
                </a:extLst>
              </a:tr>
              <a:tr h="127154">
                <a:tc>
                  <a:txBody>
                    <a:bodyPr/>
                    <a:lstStyle/>
                    <a:p>
                      <a:pPr algn="l" fontAlgn="ctr"/>
                      <a:r>
                        <a:rPr lang="en-ZA" sz="700" b="0" i="0" u="none" strike="noStrike" dirty="0">
                          <a:solidFill>
                            <a:srgbClr val="000000"/>
                          </a:solidFill>
                          <a:effectLst/>
                          <a:latin typeface="Trebuchet MS" panose="020B0603020202020204" pitchFamily="34" charset="0"/>
                        </a:rPr>
                        <a:t>Mozambique</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R22 300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R3 700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R3 100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078172121"/>
                  </a:ext>
                </a:extLst>
              </a:tr>
              <a:tr h="127154">
                <a:tc>
                  <a:txBody>
                    <a:bodyPr/>
                    <a:lstStyle/>
                    <a:p>
                      <a:pPr algn="l" fontAlgn="ctr"/>
                      <a:r>
                        <a:rPr lang="en-ZA" sz="700" b="0" i="0" u="none" strike="noStrike" dirty="0">
                          <a:solidFill>
                            <a:srgbClr val="000000"/>
                          </a:solidFill>
                          <a:effectLst/>
                          <a:latin typeface="Trebuchet MS" panose="020B0603020202020204" pitchFamily="34" charset="0"/>
                        </a:rPr>
                        <a:t>Namibia</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R4 300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R8 400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R8 900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497561270"/>
                  </a:ext>
                </a:extLst>
              </a:tr>
              <a:tr h="127154">
                <a:tc>
                  <a:txBody>
                    <a:bodyPr/>
                    <a:lstStyle/>
                    <a:p>
                      <a:pPr algn="l" fontAlgn="ctr"/>
                      <a:r>
                        <a:rPr lang="en-ZA" sz="700" b="0" i="0" u="none" strike="noStrike" dirty="0">
                          <a:solidFill>
                            <a:srgbClr val="000000"/>
                          </a:solidFill>
                          <a:effectLst/>
                          <a:latin typeface="Trebuchet MS" panose="020B0603020202020204" pitchFamily="34" charset="0"/>
                        </a:rPr>
                        <a:t>eSwatini</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R900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R3 000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R1 600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949733692"/>
                  </a:ext>
                </a:extLst>
              </a:tr>
              <a:tr h="127154">
                <a:tc>
                  <a:txBody>
                    <a:bodyPr/>
                    <a:lstStyle/>
                    <a:p>
                      <a:pPr algn="l" fontAlgn="ctr"/>
                      <a:r>
                        <a:rPr lang="en-ZA" sz="700" b="0" i="0" u="none" strike="noStrike" dirty="0">
                          <a:solidFill>
                            <a:srgbClr val="000000"/>
                          </a:solidFill>
                          <a:effectLst/>
                          <a:latin typeface="Trebuchet MS" panose="020B0603020202020204" pitchFamily="34" charset="0"/>
                        </a:rPr>
                        <a:t>Zambia</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R4 700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R8 400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R27 600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228,6%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68922425"/>
                  </a:ext>
                </a:extLst>
              </a:tr>
              <a:tr h="127154">
                <a:tc>
                  <a:txBody>
                    <a:bodyPr/>
                    <a:lstStyle/>
                    <a:p>
                      <a:pPr algn="l" fontAlgn="ctr"/>
                      <a:r>
                        <a:rPr lang="en-ZA" sz="700" b="0" i="0" u="none" strike="noStrike" dirty="0">
                          <a:solidFill>
                            <a:srgbClr val="000000"/>
                          </a:solidFill>
                          <a:effectLst/>
                          <a:latin typeface="Trebuchet MS" panose="020B0603020202020204" pitchFamily="34" charset="0"/>
                        </a:rPr>
                        <a:t>Zimbabwe</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R3 100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R5 200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R8 900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436318451"/>
                  </a:ext>
                </a:extLst>
              </a:tr>
              <a:tr h="127154">
                <a:tc>
                  <a:txBody>
                    <a:bodyPr/>
                    <a:lstStyle/>
                    <a:p>
                      <a:pPr algn="l" fontAlgn="ctr"/>
                      <a:r>
                        <a:rPr lang="en-ZA" sz="700" b="0" i="0" u="none" strike="noStrike" dirty="0">
                          <a:solidFill>
                            <a:srgbClr val="000000"/>
                          </a:solidFill>
                          <a:effectLst/>
                          <a:latin typeface="Trebuchet MS" panose="020B0603020202020204" pitchFamily="34" charset="0"/>
                        </a:rPr>
                        <a:t>Angola</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R23 500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R29 200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R33 000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243206067"/>
                  </a:ext>
                </a:extLst>
              </a:tr>
              <a:tr h="127154">
                <a:tc>
                  <a:txBody>
                    <a:bodyPr/>
                    <a:lstStyle/>
                    <a:p>
                      <a:pPr algn="l" fontAlgn="ctr"/>
                      <a:r>
                        <a:rPr lang="en-ZA" sz="700" b="0" i="0" u="none" strike="noStrike" dirty="0">
                          <a:solidFill>
                            <a:srgbClr val="000000"/>
                          </a:solidFill>
                          <a:effectLst/>
                          <a:latin typeface="Trebuchet MS" panose="020B0603020202020204" pitchFamily="34" charset="0"/>
                        </a:rPr>
                        <a:t>DRC</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R24 900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R34 100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R29 800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769294012"/>
                  </a:ext>
                </a:extLst>
              </a:tr>
              <a:tr h="127154">
                <a:tc>
                  <a:txBody>
                    <a:bodyPr/>
                    <a:lstStyle/>
                    <a:p>
                      <a:pPr algn="l" fontAlgn="ctr"/>
                      <a:r>
                        <a:rPr lang="en-ZA" sz="700" b="0" i="0" u="none" strike="noStrike" dirty="0">
                          <a:solidFill>
                            <a:srgbClr val="000000"/>
                          </a:solidFill>
                          <a:effectLst/>
                          <a:latin typeface="Trebuchet MS" panose="020B0603020202020204" pitchFamily="34" charset="0"/>
                        </a:rPr>
                        <a:t>Ethiopia</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R20 300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R16 500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R17 200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415976466"/>
                  </a:ext>
                </a:extLst>
              </a:tr>
              <a:tr h="127154">
                <a:tc>
                  <a:txBody>
                    <a:bodyPr/>
                    <a:lstStyle/>
                    <a:p>
                      <a:pPr algn="l" fontAlgn="ctr"/>
                      <a:r>
                        <a:rPr lang="en-ZA" sz="700" b="0" i="0" u="none" strike="noStrike" dirty="0">
                          <a:solidFill>
                            <a:srgbClr val="000000"/>
                          </a:solidFill>
                          <a:effectLst/>
                          <a:latin typeface="Trebuchet MS" panose="020B0603020202020204" pitchFamily="34" charset="0"/>
                        </a:rPr>
                        <a:t>Ghana</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R21 400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R24 300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R20 900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780214976"/>
                  </a:ext>
                </a:extLst>
              </a:tr>
              <a:tr h="127154">
                <a:tc>
                  <a:txBody>
                    <a:bodyPr/>
                    <a:lstStyle/>
                    <a:p>
                      <a:pPr algn="l" fontAlgn="ctr"/>
                      <a:r>
                        <a:rPr lang="en-ZA" sz="700" b="0" i="0" u="none" strike="noStrike" dirty="0">
                          <a:solidFill>
                            <a:srgbClr val="000000"/>
                          </a:solidFill>
                          <a:effectLst/>
                          <a:latin typeface="Trebuchet MS" panose="020B0603020202020204" pitchFamily="34" charset="0"/>
                        </a:rPr>
                        <a:t>Kenya</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R10 500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R17 100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R18 000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057943990"/>
                  </a:ext>
                </a:extLst>
              </a:tr>
              <a:tr h="127154">
                <a:tc>
                  <a:txBody>
                    <a:bodyPr/>
                    <a:lstStyle/>
                    <a:p>
                      <a:pPr algn="l" fontAlgn="ctr"/>
                      <a:r>
                        <a:rPr lang="en-ZA" sz="700" b="0" i="0" u="none" strike="noStrike" dirty="0">
                          <a:solidFill>
                            <a:srgbClr val="000000"/>
                          </a:solidFill>
                          <a:effectLst/>
                          <a:latin typeface="Trebuchet MS" panose="020B0603020202020204" pitchFamily="34" charset="0"/>
                        </a:rPr>
                        <a:t>Nigeria</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R21 300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R24 200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R32 000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945927972"/>
                  </a:ext>
                </a:extLst>
              </a:tr>
              <a:tr h="127154">
                <a:tc>
                  <a:txBody>
                    <a:bodyPr/>
                    <a:lstStyle/>
                    <a:p>
                      <a:pPr algn="l" fontAlgn="ctr"/>
                      <a:r>
                        <a:rPr lang="en-ZA" sz="700" b="0" i="0" u="none" strike="noStrike" dirty="0">
                          <a:solidFill>
                            <a:srgbClr val="000000"/>
                          </a:solidFill>
                          <a:effectLst/>
                          <a:latin typeface="Trebuchet MS" panose="020B0603020202020204" pitchFamily="34" charset="0"/>
                        </a:rPr>
                        <a:t>Tanzania</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R49 800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R17 200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R23 800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38,4%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814358213"/>
                  </a:ext>
                </a:extLst>
              </a:tr>
              <a:tr h="127154">
                <a:tc>
                  <a:txBody>
                    <a:bodyPr/>
                    <a:lstStyle/>
                    <a:p>
                      <a:pPr algn="l" fontAlgn="ctr"/>
                      <a:r>
                        <a:rPr lang="en-ZA" sz="700" b="0" i="0" u="none" strike="noStrike" dirty="0">
                          <a:solidFill>
                            <a:srgbClr val="000000"/>
                          </a:solidFill>
                          <a:effectLst/>
                          <a:latin typeface="Trebuchet MS" panose="020B0603020202020204" pitchFamily="34" charset="0"/>
                        </a:rPr>
                        <a:t>Uganda</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R12 700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R16 300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R22 600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38,7%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52760600"/>
                  </a:ext>
                </a:extLst>
              </a:tr>
              <a:tr h="127154">
                <a:tc>
                  <a:txBody>
                    <a:bodyPr/>
                    <a:lstStyle/>
                    <a:p>
                      <a:pPr algn="l" fontAlgn="ctr"/>
                      <a:r>
                        <a:rPr lang="en-ZA" sz="700" b="0" i="0" u="none" strike="noStrike" dirty="0">
                          <a:solidFill>
                            <a:srgbClr val="000000"/>
                          </a:solidFill>
                          <a:effectLst/>
                          <a:latin typeface="Trebuchet MS" panose="020B0603020202020204" pitchFamily="34" charset="0"/>
                        </a:rPr>
                        <a:t>Other Africa</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R16 700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R22 400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R24 500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9,4%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49542136"/>
                  </a:ext>
                </a:extLst>
              </a:tr>
              <a:tr h="127154">
                <a:tc>
                  <a:txBody>
                    <a:bodyPr/>
                    <a:lstStyle/>
                    <a:p>
                      <a:pPr algn="l" fontAlgn="ctr"/>
                      <a:r>
                        <a:rPr lang="en-ZA" sz="700" b="1" i="0" u="none" strike="noStrike" dirty="0">
                          <a:solidFill>
                            <a:srgbClr val="000000"/>
                          </a:solidFill>
                          <a:effectLst/>
                          <a:latin typeface="Trebuchet MS" panose="020B0603020202020204" pitchFamily="34" charset="0"/>
                        </a:rPr>
                        <a:t>ASIA</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R22 900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R21 200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R29 200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37,7%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62412166"/>
                  </a:ext>
                </a:extLst>
              </a:tr>
              <a:tr h="127154">
                <a:tc>
                  <a:txBody>
                    <a:bodyPr/>
                    <a:lstStyle/>
                    <a:p>
                      <a:pPr algn="l" fontAlgn="ctr"/>
                      <a:r>
                        <a:rPr lang="en-ZA" sz="700" b="0" i="0" u="none" strike="noStrike" dirty="0">
                          <a:solidFill>
                            <a:srgbClr val="000000"/>
                          </a:solidFill>
                          <a:effectLst/>
                          <a:latin typeface="Trebuchet MS" panose="020B0603020202020204" pitchFamily="34" charset="0"/>
                        </a:rPr>
                        <a:t>China including Hong Kong</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R19 500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R21 300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R37 400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75,6%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271292722"/>
                  </a:ext>
                </a:extLst>
              </a:tr>
              <a:tr h="127154">
                <a:tc>
                  <a:txBody>
                    <a:bodyPr/>
                    <a:lstStyle/>
                    <a:p>
                      <a:pPr algn="l" fontAlgn="ctr"/>
                      <a:r>
                        <a:rPr lang="en-ZA" sz="700" b="0" i="0" u="none" strike="noStrike" dirty="0">
                          <a:solidFill>
                            <a:srgbClr val="000000"/>
                          </a:solidFill>
                          <a:effectLst/>
                          <a:latin typeface="Trebuchet MS" panose="020B0603020202020204" pitchFamily="34" charset="0"/>
                        </a:rPr>
                        <a:t>India</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R22 400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R18 000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R25 800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557230416"/>
                  </a:ext>
                </a:extLst>
              </a:tr>
              <a:tr h="127154">
                <a:tc>
                  <a:txBody>
                    <a:bodyPr/>
                    <a:lstStyle/>
                    <a:p>
                      <a:pPr algn="l" fontAlgn="ctr"/>
                      <a:r>
                        <a:rPr lang="en-ZA" sz="700" b="0" i="0" u="none" strike="noStrike" dirty="0">
                          <a:solidFill>
                            <a:srgbClr val="000000"/>
                          </a:solidFill>
                          <a:effectLst/>
                          <a:latin typeface="Trebuchet MS" panose="020B0603020202020204" pitchFamily="34" charset="0"/>
                        </a:rPr>
                        <a:t>Japan</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R14 800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R28 900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R23 300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041179816"/>
                  </a:ext>
                </a:extLst>
              </a:tr>
              <a:tr h="127154">
                <a:tc>
                  <a:txBody>
                    <a:bodyPr/>
                    <a:lstStyle/>
                    <a:p>
                      <a:pPr algn="l" fontAlgn="ctr"/>
                      <a:r>
                        <a:rPr lang="en-ZA" sz="700" b="0" i="0" u="none" strike="noStrike" dirty="0">
                          <a:solidFill>
                            <a:srgbClr val="000000"/>
                          </a:solidFill>
                          <a:effectLst/>
                          <a:latin typeface="Trebuchet MS" panose="020B0603020202020204" pitchFamily="34" charset="0"/>
                        </a:rPr>
                        <a:t>Malaysia</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R12 400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R18 200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R27 400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452412414"/>
                  </a:ext>
                </a:extLst>
              </a:tr>
              <a:tr h="127154">
                <a:tc>
                  <a:txBody>
                    <a:bodyPr/>
                    <a:lstStyle/>
                    <a:p>
                      <a:pPr algn="l" fontAlgn="ctr"/>
                      <a:r>
                        <a:rPr lang="en-ZA" sz="700" b="0" i="0" u="none" strike="noStrike" dirty="0">
                          <a:solidFill>
                            <a:srgbClr val="000000"/>
                          </a:solidFill>
                          <a:effectLst/>
                          <a:latin typeface="Trebuchet MS" panose="020B0603020202020204" pitchFamily="34" charset="0"/>
                        </a:rPr>
                        <a:t>Singapore</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R25 800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R19 400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R28 800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195252655"/>
                  </a:ext>
                </a:extLst>
              </a:tr>
              <a:tr h="127154">
                <a:tc>
                  <a:txBody>
                    <a:bodyPr/>
                    <a:lstStyle/>
                    <a:p>
                      <a:pPr algn="l" fontAlgn="ctr"/>
                      <a:r>
                        <a:rPr lang="en-ZA" sz="700" b="0" i="0" u="none" strike="noStrike" dirty="0">
                          <a:solidFill>
                            <a:srgbClr val="000000"/>
                          </a:solidFill>
                          <a:effectLst/>
                          <a:latin typeface="Trebuchet MS" panose="020B0603020202020204" pitchFamily="34" charset="0"/>
                        </a:rPr>
                        <a:t>South Korea</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R56 900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R29 900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R25 200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973337517"/>
                  </a:ext>
                </a:extLst>
              </a:tr>
              <a:tr h="127154">
                <a:tc>
                  <a:txBody>
                    <a:bodyPr/>
                    <a:lstStyle/>
                    <a:p>
                      <a:pPr algn="l" fontAlgn="ctr"/>
                      <a:r>
                        <a:rPr lang="en-ZA" sz="700" b="0" i="0" u="none" strike="noStrike" dirty="0">
                          <a:solidFill>
                            <a:srgbClr val="000000"/>
                          </a:solidFill>
                          <a:effectLst/>
                          <a:latin typeface="Trebuchet MS" panose="020B0603020202020204" pitchFamily="34" charset="0"/>
                        </a:rPr>
                        <a:t>Other Asia</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R17 600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R23 500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R33 400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42,1%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17350991"/>
                  </a:ext>
                </a:extLst>
              </a:tr>
              <a:tr h="127154">
                <a:tc>
                  <a:txBody>
                    <a:bodyPr/>
                    <a:lstStyle/>
                    <a:p>
                      <a:pPr algn="l" fontAlgn="ctr"/>
                      <a:r>
                        <a:rPr lang="en-ZA" sz="700" b="1" i="0" u="none" strike="noStrike" dirty="0">
                          <a:solidFill>
                            <a:srgbClr val="000000"/>
                          </a:solidFill>
                          <a:effectLst/>
                          <a:latin typeface="Trebuchet MS" panose="020B0603020202020204" pitchFamily="34" charset="0"/>
                        </a:rPr>
                        <a:t>AUSTRALASIA</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R21 600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R28 000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R30 500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8,9%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87507393"/>
                  </a:ext>
                </a:extLst>
              </a:tr>
              <a:tr h="127154">
                <a:tc>
                  <a:txBody>
                    <a:bodyPr/>
                    <a:lstStyle/>
                    <a:p>
                      <a:pPr algn="l" fontAlgn="ctr"/>
                      <a:r>
                        <a:rPr lang="en-ZA" sz="700" b="0" i="0" u="none" strike="noStrike" dirty="0">
                          <a:solidFill>
                            <a:srgbClr val="000000"/>
                          </a:solidFill>
                          <a:effectLst/>
                          <a:latin typeface="Trebuchet MS" panose="020B0603020202020204" pitchFamily="34" charset="0"/>
                        </a:rPr>
                        <a:t>Australia</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R21 300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R28 700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R29 900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4032522842"/>
                  </a:ext>
                </a:extLst>
              </a:tr>
              <a:tr h="127154">
                <a:tc>
                  <a:txBody>
                    <a:bodyPr/>
                    <a:lstStyle/>
                    <a:p>
                      <a:pPr algn="l" fontAlgn="ctr"/>
                      <a:r>
                        <a:rPr lang="en-ZA" sz="700" b="0" i="0" u="none" strike="noStrike" dirty="0">
                          <a:solidFill>
                            <a:srgbClr val="000000"/>
                          </a:solidFill>
                          <a:effectLst/>
                          <a:latin typeface="Trebuchet MS" panose="020B0603020202020204" pitchFamily="34" charset="0"/>
                        </a:rPr>
                        <a:t>New Zealand</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R23 800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R23 200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R33 300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761243956"/>
                  </a:ext>
                </a:extLst>
              </a:tr>
              <a:tr h="127154">
                <a:tc>
                  <a:txBody>
                    <a:bodyPr/>
                    <a:lstStyle/>
                    <a:p>
                      <a:pPr algn="l" fontAlgn="ctr"/>
                      <a:r>
                        <a:rPr lang="en-ZA" sz="700" b="0" i="0" u="none" strike="noStrike" dirty="0">
                          <a:solidFill>
                            <a:srgbClr val="000000"/>
                          </a:solidFill>
                          <a:effectLst/>
                          <a:latin typeface="Trebuchet MS" panose="020B0603020202020204" pitchFamily="34" charset="0"/>
                        </a:rPr>
                        <a:t>Other Australia</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R0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R22 900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R95 900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318,8%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569217213"/>
                  </a:ext>
                </a:extLst>
              </a:tr>
              <a:tr h="127154">
                <a:tc>
                  <a:txBody>
                    <a:bodyPr/>
                    <a:lstStyle/>
                    <a:p>
                      <a:pPr algn="l" fontAlgn="ctr"/>
                      <a:r>
                        <a:rPr lang="en-ZA" sz="700" b="1" i="0" u="none" strike="noStrike" dirty="0">
                          <a:solidFill>
                            <a:srgbClr val="000000"/>
                          </a:solidFill>
                          <a:effectLst/>
                          <a:latin typeface="Trebuchet MS" panose="020B0603020202020204" pitchFamily="34" charset="0"/>
                        </a:rPr>
                        <a:t>CENTRAL &amp; SOUTH AMERICA</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R18 900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R33 400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R36 000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0570757"/>
                  </a:ext>
                </a:extLst>
              </a:tr>
              <a:tr h="127154">
                <a:tc>
                  <a:txBody>
                    <a:bodyPr/>
                    <a:lstStyle/>
                    <a:p>
                      <a:pPr algn="l" fontAlgn="ctr"/>
                      <a:r>
                        <a:rPr lang="en-ZA" sz="700" b="0" i="0" u="none" strike="noStrike" dirty="0">
                          <a:solidFill>
                            <a:srgbClr val="000000"/>
                          </a:solidFill>
                          <a:effectLst/>
                          <a:latin typeface="Trebuchet MS" panose="020B0603020202020204" pitchFamily="34" charset="0"/>
                        </a:rPr>
                        <a:t>Argentina</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R14 900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R27 500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R38 100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444585297"/>
                  </a:ext>
                </a:extLst>
              </a:tr>
              <a:tr h="127154">
                <a:tc>
                  <a:txBody>
                    <a:bodyPr/>
                    <a:lstStyle/>
                    <a:p>
                      <a:pPr algn="l" fontAlgn="ctr"/>
                      <a:r>
                        <a:rPr lang="en-ZA" sz="700" b="0" i="0" u="none" strike="noStrike" dirty="0">
                          <a:solidFill>
                            <a:srgbClr val="000000"/>
                          </a:solidFill>
                          <a:effectLst/>
                          <a:latin typeface="Trebuchet MS" panose="020B0603020202020204" pitchFamily="34" charset="0"/>
                        </a:rPr>
                        <a:t>Brazil</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R19 300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R39 700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R40 000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960640799"/>
                  </a:ext>
                </a:extLst>
              </a:tr>
              <a:tr h="127154">
                <a:tc>
                  <a:txBody>
                    <a:bodyPr/>
                    <a:lstStyle/>
                    <a:p>
                      <a:pPr algn="l" fontAlgn="ctr"/>
                      <a:r>
                        <a:rPr lang="en-ZA" sz="700" b="0" i="0" u="none" strike="noStrike" dirty="0">
                          <a:solidFill>
                            <a:srgbClr val="000000"/>
                          </a:solidFill>
                          <a:effectLst/>
                          <a:latin typeface="Trebuchet MS" panose="020B0603020202020204" pitchFamily="34" charset="0"/>
                        </a:rPr>
                        <a:t>Chile</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R25 100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R26 200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R31 900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183420328"/>
                  </a:ext>
                </a:extLst>
              </a:tr>
              <a:tr h="127154">
                <a:tc>
                  <a:txBody>
                    <a:bodyPr/>
                    <a:lstStyle/>
                    <a:p>
                      <a:pPr algn="l" fontAlgn="ctr"/>
                      <a:r>
                        <a:rPr lang="en-ZA" sz="700" b="0" i="0" u="none" strike="noStrike" dirty="0">
                          <a:solidFill>
                            <a:srgbClr val="000000"/>
                          </a:solidFill>
                          <a:effectLst/>
                          <a:latin typeface="Trebuchet MS" panose="020B0603020202020204" pitchFamily="34" charset="0"/>
                        </a:rPr>
                        <a:t>Other Central &amp; South America</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R17 900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R24 700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R27 100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9,7%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46893719"/>
                  </a:ext>
                </a:extLst>
              </a:tr>
              <a:tr h="127154">
                <a:tc>
                  <a:txBody>
                    <a:bodyPr/>
                    <a:lstStyle/>
                    <a:p>
                      <a:pPr algn="l" fontAlgn="ctr"/>
                      <a:r>
                        <a:rPr lang="en-ZA" sz="700" b="1" i="0" u="none" strike="noStrike" dirty="0">
                          <a:solidFill>
                            <a:srgbClr val="000000"/>
                          </a:solidFill>
                          <a:effectLst/>
                          <a:latin typeface="Trebuchet MS" panose="020B0603020202020204" pitchFamily="34" charset="0"/>
                        </a:rPr>
                        <a:t>EUROPE</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R21 100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R25 900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R30 500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79409882"/>
                  </a:ext>
                </a:extLst>
              </a:tr>
              <a:tr h="127154">
                <a:tc>
                  <a:txBody>
                    <a:bodyPr/>
                    <a:lstStyle/>
                    <a:p>
                      <a:pPr algn="l" fontAlgn="ctr"/>
                      <a:r>
                        <a:rPr lang="en-ZA" sz="700" b="0" i="0" u="none" strike="noStrike" dirty="0">
                          <a:solidFill>
                            <a:srgbClr val="000000"/>
                          </a:solidFill>
                          <a:effectLst/>
                          <a:latin typeface="Trebuchet MS" panose="020B0603020202020204" pitchFamily="34" charset="0"/>
                        </a:rPr>
                        <a:t>Austria</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R16 700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R25 400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R33 400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96122670"/>
                  </a:ext>
                </a:extLst>
              </a:tr>
              <a:tr h="127154">
                <a:tc>
                  <a:txBody>
                    <a:bodyPr/>
                    <a:lstStyle/>
                    <a:p>
                      <a:pPr algn="l" fontAlgn="ctr"/>
                      <a:r>
                        <a:rPr lang="en-ZA" sz="700" b="0" i="0" u="none" strike="noStrike" dirty="0">
                          <a:solidFill>
                            <a:srgbClr val="000000"/>
                          </a:solidFill>
                          <a:effectLst/>
                          <a:latin typeface="Trebuchet MS" panose="020B0603020202020204" pitchFamily="34" charset="0"/>
                        </a:rPr>
                        <a:t>Belgium</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R18 400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R27 900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R28 000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633964473"/>
                  </a:ext>
                </a:extLst>
              </a:tr>
              <a:tr h="127154">
                <a:tc>
                  <a:txBody>
                    <a:bodyPr/>
                    <a:lstStyle/>
                    <a:p>
                      <a:pPr algn="l" fontAlgn="ctr"/>
                      <a:r>
                        <a:rPr lang="en-ZA" sz="700" b="0" i="0" u="none" strike="noStrike" dirty="0">
                          <a:solidFill>
                            <a:srgbClr val="000000"/>
                          </a:solidFill>
                          <a:effectLst/>
                          <a:latin typeface="Trebuchet MS" panose="020B0603020202020204" pitchFamily="34" charset="0"/>
                        </a:rPr>
                        <a:t>Denmark</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R18 800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R28 100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R33 500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771697390"/>
                  </a:ext>
                </a:extLst>
              </a:tr>
              <a:tr h="127154">
                <a:tc>
                  <a:txBody>
                    <a:bodyPr/>
                    <a:lstStyle/>
                    <a:p>
                      <a:pPr algn="l" fontAlgn="ctr"/>
                      <a:r>
                        <a:rPr lang="en-ZA" sz="700" b="0" i="0" u="none" strike="noStrike" dirty="0">
                          <a:solidFill>
                            <a:srgbClr val="000000"/>
                          </a:solidFill>
                          <a:effectLst/>
                          <a:latin typeface="Trebuchet MS" panose="020B0603020202020204" pitchFamily="34" charset="0"/>
                        </a:rPr>
                        <a:t>Finland</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R23 600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R20 800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R33 900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843805958"/>
                  </a:ext>
                </a:extLst>
              </a:tr>
              <a:tr h="127154">
                <a:tc>
                  <a:txBody>
                    <a:bodyPr/>
                    <a:lstStyle/>
                    <a:p>
                      <a:pPr algn="l" fontAlgn="ctr"/>
                      <a:r>
                        <a:rPr lang="en-ZA" sz="700" b="0" i="0" u="none" strike="noStrike" dirty="0">
                          <a:solidFill>
                            <a:srgbClr val="000000"/>
                          </a:solidFill>
                          <a:effectLst/>
                          <a:latin typeface="Trebuchet MS" panose="020B0603020202020204" pitchFamily="34" charset="0"/>
                        </a:rPr>
                        <a:t>France</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R17 200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R24 400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R28 100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954732491"/>
                  </a:ext>
                </a:extLst>
              </a:tr>
              <a:tr h="127154">
                <a:tc>
                  <a:txBody>
                    <a:bodyPr/>
                    <a:lstStyle/>
                    <a:p>
                      <a:pPr algn="l" fontAlgn="ctr"/>
                      <a:r>
                        <a:rPr lang="en-ZA" sz="700" b="0" i="0" u="none" strike="noStrike" dirty="0">
                          <a:solidFill>
                            <a:srgbClr val="000000"/>
                          </a:solidFill>
                          <a:effectLst/>
                          <a:latin typeface="Trebuchet MS" panose="020B0603020202020204" pitchFamily="34" charset="0"/>
                        </a:rPr>
                        <a:t>Germany</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R22 900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R28 400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R30 400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277369440"/>
                  </a:ext>
                </a:extLst>
              </a:tr>
              <a:tr h="127154">
                <a:tc>
                  <a:txBody>
                    <a:bodyPr/>
                    <a:lstStyle/>
                    <a:p>
                      <a:pPr algn="l" fontAlgn="ctr"/>
                      <a:r>
                        <a:rPr lang="en-ZA" sz="700" b="0" i="0" u="none" strike="noStrike" dirty="0">
                          <a:solidFill>
                            <a:srgbClr val="000000"/>
                          </a:solidFill>
                          <a:effectLst/>
                          <a:latin typeface="Trebuchet MS" panose="020B0603020202020204" pitchFamily="34" charset="0"/>
                        </a:rPr>
                        <a:t>Ireland</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R21 300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R21 300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R26 500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24,4%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654769908"/>
                  </a:ext>
                </a:extLst>
              </a:tr>
              <a:tr h="127154">
                <a:tc>
                  <a:txBody>
                    <a:bodyPr/>
                    <a:lstStyle/>
                    <a:p>
                      <a:pPr algn="l" fontAlgn="ctr"/>
                      <a:r>
                        <a:rPr lang="en-ZA" sz="700" b="0" i="0" u="none" strike="noStrike" dirty="0">
                          <a:solidFill>
                            <a:srgbClr val="000000"/>
                          </a:solidFill>
                          <a:effectLst/>
                          <a:latin typeface="Trebuchet MS" panose="020B0603020202020204" pitchFamily="34" charset="0"/>
                        </a:rPr>
                        <a:t>Italy</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R13 600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R29 800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R27 800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256062497"/>
                  </a:ext>
                </a:extLst>
              </a:tr>
              <a:tr h="127154">
                <a:tc>
                  <a:txBody>
                    <a:bodyPr/>
                    <a:lstStyle/>
                    <a:p>
                      <a:pPr algn="l" fontAlgn="ctr"/>
                      <a:r>
                        <a:rPr lang="en-ZA" sz="700" b="0" i="0" u="none" strike="noStrike" dirty="0">
                          <a:solidFill>
                            <a:srgbClr val="000000"/>
                          </a:solidFill>
                          <a:effectLst/>
                          <a:latin typeface="Trebuchet MS" panose="020B0603020202020204" pitchFamily="34" charset="0"/>
                        </a:rPr>
                        <a:t>The Netherlands</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R22 300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R24 600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R33 000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34,1%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512159825"/>
                  </a:ext>
                </a:extLst>
              </a:tr>
              <a:tr h="127154">
                <a:tc>
                  <a:txBody>
                    <a:bodyPr/>
                    <a:lstStyle/>
                    <a:p>
                      <a:pPr algn="l" fontAlgn="ctr"/>
                      <a:r>
                        <a:rPr lang="en-ZA" sz="700" b="0" i="0" u="none" strike="noStrike" dirty="0">
                          <a:solidFill>
                            <a:srgbClr val="000000"/>
                          </a:solidFill>
                          <a:effectLst/>
                          <a:latin typeface="Trebuchet MS" panose="020B0603020202020204" pitchFamily="34" charset="0"/>
                        </a:rPr>
                        <a:t>Norway</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R16 600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R24 900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R31 900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28,1%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306949756"/>
                  </a:ext>
                </a:extLst>
              </a:tr>
              <a:tr h="127154">
                <a:tc>
                  <a:txBody>
                    <a:bodyPr/>
                    <a:lstStyle/>
                    <a:p>
                      <a:pPr algn="l" fontAlgn="ctr"/>
                      <a:r>
                        <a:rPr lang="en-ZA" sz="700" b="0" i="0" u="none" strike="noStrike" dirty="0">
                          <a:solidFill>
                            <a:srgbClr val="000000"/>
                          </a:solidFill>
                          <a:effectLst/>
                          <a:latin typeface="Trebuchet MS" panose="020B0603020202020204" pitchFamily="34" charset="0"/>
                        </a:rPr>
                        <a:t>Portugal</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R20 900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R21 800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R23 400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498481963"/>
                  </a:ext>
                </a:extLst>
              </a:tr>
              <a:tr h="127154">
                <a:tc>
                  <a:txBody>
                    <a:bodyPr/>
                    <a:lstStyle/>
                    <a:p>
                      <a:pPr algn="l" fontAlgn="ctr"/>
                      <a:r>
                        <a:rPr lang="en-ZA" sz="700" b="0" i="0" u="none" strike="noStrike" dirty="0">
                          <a:solidFill>
                            <a:srgbClr val="000000"/>
                          </a:solidFill>
                          <a:effectLst/>
                          <a:latin typeface="Trebuchet MS" panose="020B0603020202020204" pitchFamily="34" charset="0"/>
                        </a:rPr>
                        <a:t>Russian Federation</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R20 000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R25 900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R38 900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501401155"/>
                  </a:ext>
                </a:extLst>
              </a:tr>
              <a:tr h="127154">
                <a:tc>
                  <a:txBody>
                    <a:bodyPr/>
                    <a:lstStyle/>
                    <a:p>
                      <a:pPr algn="l" fontAlgn="ctr"/>
                      <a:r>
                        <a:rPr lang="en-ZA" sz="700" b="0" i="0" u="none" strike="noStrike" dirty="0">
                          <a:solidFill>
                            <a:srgbClr val="000000"/>
                          </a:solidFill>
                          <a:effectLst/>
                          <a:latin typeface="Trebuchet MS" panose="020B0603020202020204" pitchFamily="34" charset="0"/>
                        </a:rPr>
                        <a:t>Spain</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R17 100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R26 500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R33 600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26,8%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476950033"/>
                  </a:ext>
                </a:extLst>
              </a:tr>
              <a:tr h="127154">
                <a:tc>
                  <a:txBody>
                    <a:bodyPr/>
                    <a:lstStyle/>
                    <a:p>
                      <a:pPr algn="l" fontAlgn="ctr"/>
                      <a:r>
                        <a:rPr lang="en-ZA" sz="700" b="0" i="0" u="none" strike="noStrike" dirty="0">
                          <a:solidFill>
                            <a:srgbClr val="000000"/>
                          </a:solidFill>
                          <a:effectLst/>
                          <a:latin typeface="Trebuchet MS" panose="020B0603020202020204" pitchFamily="34" charset="0"/>
                        </a:rPr>
                        <a:t>Sweden</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R19 300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R21 500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R29 600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37,7%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950724547"/>
                  </a:ext>
                </a:extLst>
              </a:tr>
              <a:tr h="127154">
                <a:tc>
                  <a:txBody>
                    <a:bodyPr/>
                    <a:lstStyle/>
                    <a:p>
                      <a:pPr algn="l" fontAlgn="ctr"/>
                      <a:r>
                        <a:rPr lang="en-ZA" sz="700" b="0" i="0" u="none" strike="noStrike" dirty="0">
                          <a:solidFill>
                            <a:srgbClr val="000000"/>
                          </a:solidFill>
                          <a:effectLst/>
                          <a:latin typeface="Trebuchet MS" panose="020B0603020202020204" pitchFamily="34" charset="0"/>
                        </a:rPr>
                        <a:t>Switzerland</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R26 300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R32 300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R40 900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310043300"/>
                  </a:ext>
                </a:extLst>
              </a:tr>
              <a:tr h="127154">
                <a:tc>
                  <a:txBody>
                    <a:bodyPr/>
                    <a:lstStyle/>
                    <a:p>
                      <a:pPr algn="l" fontAlgn="ctr"/>
                      <a:r>
                        <a:rPr lang="en-ZA" sz="700" b="0" i="0" u="none" strike="noStrike" dirty="0">
                          <a:solidFill>
                            <a:srgbClr val="000000"/>
                          </a:solidFill>
                          <a:effectLst/>
                          <a:latin typeface="Trebuchet MS" panose="020B0603020202020204" pitchFamily="34" charset="0"/>
                        </a:rPr>
                        <a:t>Turkey</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R14 500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R34 900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R30 300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31418978"/>
                  </a:ext>
                </a:extLst>
              </a:tr>
              <a:tr h="127154">
                <a:tc>
                  <a:txBody>
                    <a:bodyPr/>
                    <a:lstStyle/>
                    <a:p>
                      <a:pPr algn="l" fontAlgn="ctr"/>
                      <a:r>
                        <a:rPr lang="en-ZA" sz="700" b="0" i="0" u="none" strike="noStrike" dirty="0">
                          <a:solidFill>
                            <a:srgbClr val="000000"/>
                          </a:solidFill>
                          <a:effectLst/>
                          <a:latin typeface="Trebuchet MS" panose="020B0603020202020204" pitchFamily="34" charset="0"/>
                        </a:rPr>
                        <a:t>Uk</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R22 600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R24 300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R28 000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877594337"/>
                  </a:ext>
                </a:extLst>
              </a:tr>
              <a:tr h="127154">
                <a:tc>
                  <a:txBody>
                    <a:bodyPr/>
                    <a:lstStyle/>
                    <a:p>
                      <a:pPr algn="l" fontAlgn="ctr"/>
                      <a:r>
                        <a:rPr lang="en-ZA" sz="700" b="0" i="0" u="none" strike="noStrike" dirty="0">
                          <a:solidFill>
                            <a:srgbClr val="000000"/>
                          </a:solidFill>
                          <a:effectLst/>
                          <a:latin typeface="Trebuchet MS" panose="020B0603020202020204" pitchFamily="34" charset="0"/>
                        </a:rPr>
                        <a:t>Other Europe</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R21 200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R25 500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R43 000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68,6%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24518830"/>
                  </a:ext>
                </a:extLst>
              </a:tr>
              <a:tr h="127154">
                <a:tc>
                  <a:txBody>
                    <a:bodyPr/>
                    <a:lstStyle/>
                    <a:p>
                      <a:pPr algn="l" fontAlgn="ctr"/>
                      <a:r>
                        <a:rPr lang="en-ZA" sz="700" b="1" i="0" u="none" strike="noStrike" dirty="0">
                          <a:solidFill>
                            <a:srgbClr val="000000"/>
                          </a:solidFill>
                          <a:effectLst/>
                          <a:latin typeface="Trebuchet MS" panose="020B0603020202020204" pitchFamily="34" charset="0"/>
                        </a:rPr>
                        <a:t>MIDDLE EAST</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R16 800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R26 800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R27 600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775012370"/>
                  </a:ext>
                </a:extLst>
              </a:tr>
              <a:tr h="127154">
                <a:tc>
                  <a:txBody>
                    <a:bodyPr/>
                    <a:lstStyle/>
                    <a:p>
                      <a:pPr algn="l" fontAlgn="ctr"/>
                      <a:r>
                        <a:rPr lang="en-ZA" sz="700" b="0" i="0" u="none" strike="noStrike" dirty="0">
                          <a:solidFill>
                            <a:srgbClr val="000000"/>
                          </a:solidFill>
                          <a:effectLst/>
                          <a:latin typeface="Trebuchet MS" panose="020B0603020202020204" pitchFamily="34" charset="0"/>
                        </a:rPr>
                        <a:t>United Arab Emirates</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R8 000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R42 900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R16 000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612537914"/>
                  </a:ext>
                </a:extLst>
              </a:tr>
              <a:tr h="127154">
                <a:tc>
                  <a:txBody>
                    <a:bodyPr/>
                    <a:lstStyle/>
                    <a:p>
                      <a:pPr algn="l" fontAlgn="ctr"/>
                      <a:r>
                        <a:rPr lang="en-ZA" sz="700" b="0" i="0" u="none" strike="noStrike" dirty="0">
                          <a:solidFill>
                            <a:srgbClr val="000000"/>
                          </a:solidFill>
                          <a:effectLst/>
                          <a:latin typeface="Trebuchet MS" panose="020B0603020202020204" pitchFamily="34" charset="0"/>
                        </a:rPr>
                        <a:t>Other Middle East</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R19 700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R26 000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R28 100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8,1%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242544540"/>
                  </a:ext>
                </a:extLst>
              </a:tr>
              <a:tr h="127154">
                <a:tc>
                  <a:txBody>
                    <a:bodyPr/>
                    <a:lstStyle/>
                    <a:p>
                      <a:pPr algn="l" fontAlgn="ctr"/>
                      <a:r>
                        <a:rPr lang="en-ZA" sz="700" b="1" i="0" u="none" strike="noStrike" dirty="0">
                          <a:solidFill>
                            <a:srgbClr val="000000"/>
                          </a:solidFill>
                          <a:effectLst/>
                          <a:latin typeface="Trebuchet MS" panose="020B0603020202020204" pitchFamily="34" charset="0"/>
                        </a:rPr>
                        <a:t>NORTH AMERICA</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R23 400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R29 400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R34 300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46404756"/>
                  </a:ext>
                </a:extLst>
              </a:tr>
              <a:tr h="127154">
                <a:tc>
                  <a:txBody>
                    <a:bodyPr/>
                    <a:lstStyle/>
                    <a:p>
                      <a:pPr algn="l" fontAlgn="ctr"/>
                      <a:r>
                        <a:rPr lang="en-ZA" sz="700" b="0" i="0" u="none" strike="noStrike" dirty="0">
                          <a:solidFill>
                            <a:srgbClr val="000000"/>
                          </a:solidFill>
                          <a:effectLst/>
                          <a:latin typeface="Trebuchet MS" panose="020B0603020202020204" pitchFamily="34" charset="0"/>
                        </a:rPr>
                        <a:t>Canada</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R21 800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R23 100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R27 000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3537260976"/>
                  </a:ext>
                </a:extLst>
              </a:tr>
              <a:tr h="127154">
                <a:tc>
                  <a:txBody>
                    <a:bodyPr/>
                    <a:lstStyle/>
                    <a:p>
                      <a:pPr algn="l" fontAlgn="ctr"/>
                      <a:r>
                        <a:rPr lang="en-ZA" sz="700" b="0" i="0" u="none" strike="noStrike" dirty="0">
                          <a:solidFill>
                            <a:srgbClr val="000000"/>
                          </a:solidFill>
                          <a:effectLst/>
                          <a:latin typeface="Trebuchet MS" panose="020B0603020202020204" pitchFamily="34" charset="0"/>
                        </a:rPr>
                        <a:t>USA</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R23 800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R30 400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R35 700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509765187"/>
                  </a:ext>
                </a:extLst>
              </a:tr>
              <a:tr h="127154">
                <a:tc>
                  <a:txBody>
                    <a:bodyPr/>
                    <a:lstStyle/>
                    <a:p>
                      <a:pPr algn="l" fontAlgn="ctr"/>
                      <a:r>
                        <a:rPr lang="en-ZA" sz="700" b="0" i="0" u="none" strike="noStrike" dirty="0">
                          <a:solidFill>
                            <a:srgbClr val="000000"/>
                          </a:solidFill>
                          <a:effectLst/>
                          <a:latin typeface="Trebuchet MS" panose="020B0603020202020204" pitchFamily="34" charset="0"/>
                        </a:rPr>
                        <a:t>Other North America</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R0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R0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R0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dirty="0">
                          <a:solidFill>
                            <a:srgbClr val="000000"/>
                          </a:solidFill>
                          <a:effectLst/>
                          <a:latin typeface="Trebuchet MS" panose="020B0603020202020204" pitchFamily="34" charset="0"/>
                        </a:rPr>
                        <a:t>n/a</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769912386"/>
                  </a:ext>
                </a:extLst>
              </a:tr>
              <a:tr h="127154">
                <a:tc>
                  <a:txBody>
                    <a:bodyPr/>
                    <a:lstStyle/>
                    <a:p>
                      <a:pPr algn="l" fontAlgn="ctr"/>
                      <a:r>
                        <a:rPr lang="en-ZA" sz="700" b="1" i="0" u="none" strike="noStrike" dirty="0">
                          <a:solidFill>
                            <a:srgbClr val="000000"/>
                          </a:solidFill>
                          <a:effectLst/>
                          <a:latin typeface="Trebuchet MS" panose="020B0603020202020204" pitchFamily="34" charset="0"/>
                        </a:rPr>
                        <a:t>TOTAL</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R11 800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R10 200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R12 600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23,5%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51604399"/>
                  </a:ext>
                </a:extLst>
              </a:tr>
            </a:tbl>
          </a:graphicData>
        </a:graphic>
      </p:graphicFrame>
      <p:sp>
        <p:nvSpPr>
          <p:cNvPr id="5" name="TextBox 76">
            <a:extLst>
              <a:ext uri="{FF2B5EF4-FFF2-40B4-BE49-F238E27FC236}">
                <a16:creationId xmlns:a16="http://schemas.microsoft.com/office/drawing/2014/main" id="{200FFFB2-16E0-4967-B111-6570BA3DC1D5}"/>
              </a:ext>
            </a:extLst>
          </p:cNvPr>
          <p:cNvSpPr txBox="1"/>
          <p:nvPr/>
        </p:nvSpPr>
        <p:spPr>
          <a:xfrm>
            <a:off x="2334781" y="9585227"/>
            <a:ext cx="3119444"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259522485"/>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C83DDB41-6550-4938-90A8-00155B0B1CA9}"/>
              </a:ext>
            </a:extLst>
          </p:cNvPr>
          <p:cNvSpPr/>
          <p:nvPr/>
        </p:nvSpPr>
        <p:spPr>
          <a:xfrm>
            <a:off x="0" y="0"/>
            <a:ext cx="6858000" cy="1190266"/>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r>
              <a:rPr lang="en-ZA" sz="3600" dirty="0">
                <a:solidFill>
                  <a:srgbClr val="FE9900"/>
                </a:solidFill>
                <a:latin typeface="Calibri"/>
              </a:rPr>
              <a:t>APPENDIX</a:t>
            </a:r>
            <a:endParaRPr kumimoji="0" lang="en-ZA" sz="3600" b="0" i="0" u="none" strike="noStrike" kern="1200" cap="none" spc="0" normalizeH="0" baseline="0" noProof="0" dirty="0">
              <a:ln>
                <a:noFill/>
              </a:ln>
              <a:solidFill>
                <a:srgbClr val="FE9900"/>
              </a:solidFill>
              <a:effectLst/>
              <a:uLnTx/>
              <a:uFillTx/>
              <a:latin typeface="Calibri"/>
            </a:endParaRPr>
          </a:p>
        </p:txBody>
      </p:sp>
      <p:graphicFrame>
        <p:nvGraphicFramePr>
          <p:cNvPr id="6" name="Table 5">
            <a:extLst>
              <a:ext uri="{FF2B5EF4-FFF2-40B4-BE49-F238E27FC236}">
                <a16:creationId xmlns:a16="http://schemas.microsoft.com/office/drawing/2014/main" id="{D1324E2B-43EB-4AA4-8977-E5BC4322B86C}"/>
              </a:ext>
            </a:extLst>
          </p:cNvPr>
          <p:cNvGraphicFramePr>
            <a:graphicFrameLocks noGrp="1"/>
          </p:cNvGraphicFramePr>
          <p:nvPr>
            <p:extLst>
              <p:ext uri="{D42A27DB-BD31-4B8C-83A1-F6EECF244321}">
                <p14:modId xmlns:p14="http://schemas.microsoft.com/office/powerpoint/2010/main" val="3463365768"/>
              </p:ext>
            </p:extLst>
          </p:nvPr>
        </p:nvGraphicFramePr>
        <p:xfrm>
          <a:off x="0" y="1209017"/>
          <a:ext cx="6858000" cy="2078797"/>
        </p:xfrm>
        <a:graphic>
          <a:graphicData uri="http://schemas.openxmlformats.org/drawingml/2006/table">
            <a:tbl>
              <a:tblPr/>
              <a:tblGrid>
                <a:gridCol w="1765014">
                  <a:extLst>
                    <a:ext uri="{9D8B030D-6E8A-4147-A177-3AD203B41FA5}">
                      <a16:colId xmlns:a16="http://schemas.microsoft.com/office/drawing/2014/main" val="896452439"/>
                    </a:ext>
                  </a:extLst>
                </a:gridCol>
                <a:gridCol w="1697662">
                  <a:extLst>
                    <a:ext uri="{9D8B030D-6E8A-4147-A177-3AD203B41FA5}">
                      <a16:colId xmlns:a16="http://schemas.microsoft.com/office/drawing/2014/main" val="2399896432"/>
                    </a:ext>
                  </a:extLst>
                </a:gridCol>
                <a:gridCol w="1697662">
                  <a:extLst>
                    <a:ext uri="{9D8B030D-6E8A-4147-A177-3AD203B41FA5}">
                      <a16:colId xmlns:a16="http://schemas.microsoft.com/office/drawing/2014/main" val="2948749324"/>
                    </a:ext>
                  </a:extLst>
                </a:gridCol>
                <a:gridCol w="1697662">
                  <a:extLst>
                    <a:ext uri="{9D8B030D-6E8A-4147-A177-3AD203B41FA5}">
                      <a16:colId xmlns:a16="http://schemas.microsoft.com/office/drawing/2014/main" val="1056652935"/>
                    </a:ext>
                  </a:extLst>
                </a:gridCol>
              </a:tblGrid>
              <a:tr h="204187">
                <a:tc gridSpan="4">
                  <a:txBody>
                    <a:bodyPr/>
                    <a:lstStyle/>
                    <a:p>
                      <a:pPr algn="ctr" fontAlgn="ctr"/>
                      <a:r>
                        <a:rPr lang="en-GB" sz="1000" b="1" i="0" u="none" strike="noStrike" dirty="0">
                          <a:solidFill>
                            <a:srgbClr val="000000"/>
                          </a:solidFill>
                          <a:effectLst/>
                          <a:latin typeface="Trebuchet MS" panose="020B0603020202020204" pitchFamily="34" charset="0"/>
                        </a:rPr>
                        <a:t>TFDS BY PURPOSE OF VISIST</a:t>
                      </a:r>
                    </a:p>
                  </a:txBody>
                  <a:tcPr marL="6335" marR="6335" marT="633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hMerge="1">
                  <a:txBody>
                    <a:bodyPr/>
                    <a:lstStyle/>
                    <a:p>
                      <a:endParaRPr lang="en-ZA"/>
                    </a:p>
                  </a:txBody>
                  <a:tcPr/>
                </a:tc>
                <a:tc hMerge="1">
                  <a:txBody>
                    <a:bodyPr/>
                    <a:lstStyle/>
                    <a:p>
                      <a:endParaRPr lang="en-ZA"/>
                    </a:p>
                  </a:txBody>
                  <a:tcPr/>
                </a:tc>
                <a:tc hMerge="1">
                  <a:txBody>
                    <a:bodyPr/>
                    <a:lstStyle/>
                    <a:p>
                      <a:endParaRPr lang="en-ZA"/>
                    </a:p>
                  </a:txBody>
                  <a:tcPr/>
                </a:tc>
                <a:extLst>
                  <a:ext uri="{0D108BD9-81ED-4DB2-BD59-A6C34878D82A}">
                    <a16:rowId xmlns:a16="http://schemas.microsoft.com/office/drawing/2014/main" val="2775847202"/>
                  </a:ext>
                </a:extLst>
              </a:tr>
              <a:tr h="208290">
                <a:tc>
                  <a:txBody>
                    <a:bodyPr/>
                    <a:lstStyle/>
                    <a:p>
                      <a:pPr algn="l" fontAlgn="ctr"/>
                      <a:endParaRPr lang="en-ZA" sz="1000" b="1" i="0" u="none" strike="noStrike" dirty="0">
                        <a:solidFill>
                          <a:srgbClr val="000000"/>
                        </a:solidFill>
                        <a:effectLst/>
                        <a:latin typeface="Trebuchet MS" panose="020B0603020202020204" pitchFamily="34" charset="0"/>
                      </a:endParaRPr>
                    </a:p>
                  </a:txBody>
                  <a:tcPr marL="6335" marR="6335" marT="6335"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rtl="0" fontAlgn="b"/>
                      <a:r>
                        <a:rPr lang="en-ZA" sz="1000" b="0" i="0" u="none" strike="noStrike">
                          <a:solidFill>
                            <a:srgbClr val="000000"/>
                          </a:solidFill>
                          <a:effectLst/>
                          <a:latin typeface="Trebuchet MS" panose="020B0603020202020204" pitchFamily="34" charset="0"/>
                        </a:rPr>
                        <a:t>Q1 2021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rtl="0" fontAlgn="b"/>
                      <a:r>
                        <a:rPr lang="en-ZA" sz="1000" b="0" i="0" u="none" strike="noStrike">
                          <a:solidFill>
                            <a:srgbClr val="000000"/>
                          </a:solidFill>
                          <a:effectLst/>
                          <a:latin typeface="Trebuchet MS" panose="020B0603020202020204" pitchFamily="34" charset="0"/>
                        </a:rPr>
                        <a:t>Q1 2022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rtl="0" fontAlgn="b"/>
                      <a:r>
                        <a:rPr lang="en-ZA" sz="1000" b="0" i="0" u="none" strike="noStrike">
                          <a:solidFill>
                            <a:srgbClr val="000000"/>
                          </a:solidFill>
                          <a:effectLst/>
                          <a:latin typeface="Trebuchet MS" panose="020B0603020202020204" pitchFamily="34" charset="0"/>
                        </a:rPr>
                        <a:t>Q1 2023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extLst>
                  <a:ext uri="{0D108BD9-81ED-4DB2-BD59-A6C34878D82A}">
                    <a16:rowId xmlns:a16="http://schemas.microsoft.com/office/drawing/2014/main" val="3271455527"/>
                  </a:ext>
                </a:extLst>
              </a:tr>
              <a:tr h="208290">
                <a:tc>
                  <a:txBody>
                    <a:bodyPr/>
                    <a:lstStyle/>
                    <a:p>
                      <a:pPr algn="l" fontAlgn="t"/>
                      <a:r>
                        <a:rPr lang="en-ZA" sz="1000" b="0" i="0" u="none" strike="noStrike" dirty="0">
                          <a:solidFill>
                            <a:srgbClr val="000000"/>
                          </a:solidFill>
                          <a:effectLst/>
                          <a:latin typeface="Trebuchet MS" panose="020B0603020202020204" pitchFamily="34" charset="0"/>
                        </a:rPr>
                        <a:t>Holiday</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1000" b="0" i="0" u="none" strike="noStrike">
                          <a:solidFill>
                            <a:srgbClr val="000000"/>
                          </a:solidFill>
                          <a:effectLst/>
                          <a:latin typeface="Trebuchet MS" panose="020B0603020202020204" pitchFamily="34" charset="0"/>
                        </a:rPr>
                        <a:t>1339390963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1000" b="0" i="0" u="none" strike="noStrike">
                          <a:solidFill>
                            <a:srgbClr val="000000"/>
                          </a:solidFill>
                          <a:effectLst/>
                          <a:latin typeface="Trebuchet MS" panose="020B0603020202020204" pitchFamily="34" charset="0"/>
                        </a:rPr>
                        <a:t>3507746571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1000" b="0" i="0" u="none" strike="noStrike">
                          <a:solidFill>
                            <a:srgbClr val="000000"/>
                          </a:solidFill>
                          <a:effectLst/>
                          <a:latin typeface="Trebuchet MS" panose="020B0603020202020204" pitchFamily="34" charset="0"/>
                        </a:rPr>
                        <a:t>9275011398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206590690"/>
                  </a:ext>
                </a:extLst>
              </a:tr>
              <a:tr h="208290">
                <a:tc>
                  <a:txBody>
                    <a:bodyPr/>
                    <a:lstStyle/>
                    <a:p>
                      <a:pPr algn="l" fontAlgn="t"/>
                      <a:r>
                        <a:rPr lang="en-ZA" sz="1000" b="0" i="0" u="none" strike="noStrike" dirty="0">
                          <a:solidFill>
                            <a:srgbClr val="000000"/>
                          </a:solidFill>
                          <a:effectLst/>
                          <a:latin typeface="Trebuchet MS" panose="020B0603020202020204" pitchFamily="34" charset="0"/>
                        </a:rPr>
                        <a:t>Personal Shopping</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1000" b="0" i="0" u="none" strike="noStrike" dirty="0">
                          <a:solidFill>
                            <a:srgbClr val="000000"/>
                          </a:solidFill>
                          <a:effectLst/>
                          <a:latin typeface="Trebuchet MS" panose="020B0603020202020204" pitchFamily="34" charset="0"/>
                        </a:rPr>
                        <a:t>116748482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1000" b="0" i="0" u="none" strike="noStrike">
                          <a:solidFill>
                            <a:srgbClr val="000000"/>
                          </a:solidFill>
                          <a:effectLst/>
                          <a:latin typeface="Trebuchet MS" panose="020B0603020202020204" pitchFamily="34" charset="0"/>
                        </a:rPr>
                        <a:t>160912537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1000" b="0" i="0" u="none" strike="noStrike">
                          <a:solidFill>
                            <a:srgbClr val="000000"/>
                          </a:solidFill>
                          <a:effectLst/>
                          <a:latin typeface="Trebuchet MS" panose="020B0603020202020204" pitchFamily="34" charset="0"/>
                        </a:rPr>
                        <a:t>763815256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864793732"/>
                  </a:ext>
                </a:extLst>
              </a:tr>
              <a:tr h="208290">
                <a:tc>
                  <a:txBody>
                    <a:bodyPr/>
                    <a:lstStyle/>
                    <a:p>
                      <a:pPr algn="l" fontAlgn="t"/>
                      <a:r>
                        <a:rPr lang="en-ZA" sz="1000" b="0" i="0" u="none" strike="noStrike" dirty="0">
                          <a:solidFill>
                            <a:srgbClr val="000000"/>
                          </a:solidFill>
                          <a:effectLst/>
                          <a:latin typeface="Trebuchet MS" panose="020B0603020202020204" pitchFamily="34" charset="0"/>
                        </a:rPr>
                        <a:t>Business Shopping</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1000" b="0" i="0" u="none" strike="noStrike">
                          <a:solidFill>
                            <a:srgbClr val="000000"/>
                          </a:solidFill>
                          <a:effectLst/>
                          <a:latin typeface="Trebuchet MS" panose="020B0603020202020204" pitchFamily="34" charset="0"/>
                        </a:rPr>
                        <a:t>2127402921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1000" b="0" i="0" u="none" strike="noStrike">
                          <a:solidFill>
                            <a:srgbClr val="000000"/>
                          </a:solidFill>
                          <a:effectLst/>
                          <a:latin typeface="Trebuchet MS" panose="020B0603020202020204" pitchFamily="34" charset="0"/>
                        </a:rPr>
                        <a:t>463647787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1000" b="0" i="0" u="none" strike="noStrike">
                          <a:solidFill>
                            <a:srgbClr val="000000"/>
                          </a:solidFill>
                          <a:effectLst/>
                          <a:latin typeface="Trebuchet MS" panose="020B0603020202020204" pitchFamily="34" charset="0"/>
                        </a:rPr>
                        <a:t>2458677973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109298519"/>
                  </a:ext>
                </a:extLst>
              </a:tr>
              <a:tr h="208290">
                <a:tc>
                  <a:txBody>
                    <a:bodyPr/>
                    <a:lstStyle/>
                    <a:p>
                      <a:pPr algn="l" fontAlgn="t"/>
                      <a:r>
                        <a:rPr lang="en-ZA" sz="1000" b="0" i="0" u="none" strike="noStrike" dirty="0">
                          <a:solidFill>
                            <a:srgbClr val="000000"/>
                          </a:solidFill>
                          <a:effectLst/>
                          <a:latin typeface="Trebuchet MS" panose="020B0603020202020204" pitchFamily="34" charset="0"/>
                        </a:rPr>
                        <a:t>Business Traveller</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1000" b="0" i="0" u="none" strike="noStrike">
                          <a:solidFill>
                            <a:srgbClr val="000000"/>
                          </a:solidFill>
                          <a:effectLst/>
                          <a:latin typeface="Trebuchet MS" panose="020B0603020202020204" pitchFamily="34" charset="0"/>
                        </a:rPr>
                        <a:t>283047726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1000" b="0" i="0" u="none" strike="noStrike">
                          <a:solidFill>
                            <a:srgbClr val="000000"/>
                          </a:solidFill>
                          <a:effectLst/>
                          <a:latin typeface="Trebuchet MS" panose="020B0603020202020204" pitchFamily="34" charset="0"/>
                        </a:rPr>
                        <a:t>912549178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1000" b="0" i="0" u="none" strike="noStrike">
                          <a:solidFill>
                            <a:srgbClr val="000000"/>
                          </a:solidFill>
                          <a:effectLst/>
                          <a:latin typeface="Trebuchet MS" panose="020B0603020202020204" pitchFamily="34" charset="0"/>
                        </a:rPr>
                        <a:t>2156411590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078172121"/>
                  </a:ext>
                </a:extLst>
              </a:tr>
              <a:tr h="208290">
                <a:tc>
                  <a:txBody>
                    <a:bodyPr/>
                    <a:lstStyle/>
                    <a:p>
                      <a:pPr algn="l" fontAlgn="t"/>
                      <a:r>
                        <a:rPr lang="en-ZA" sz="1000" b="0" i="0" u="none" strike="noStrike" dirty="0">
                          <a:solidFill>
                            <a:srgbClr val="000000"/>
                          </a:solidFill>
                          <a:effectLst/>
                          <a:latin typeface="Trebuchet MS" panose="020B0603020202020204" pitchFamily="34" charset="0"/>
                        </a:rPr>
                        <a:t>MICE</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1000" b="0" i="0" u="none" strike="noStrike">
                          <a:solidFill>
                            <a:srgbClr val="000000"/>
                          </a:solidFill>
                          <a:effectLst/>
                          <a:latin typeface="Trebuchet MS" panose="020B0603020202020204" pitchFamily="34" charset="0"/>
                        </a:rPr>
                        <a:t>69675089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1000" b="0" i="0" u="none" strike="noStrike">
                          <a:solidFill>
                            <a:srgbClr val="000000"/>
                          </a:solidFill>
                          <a:effectLst/>
                          <a:latin typeface="Trebuchet MS" panose="020B0603020202020204" pitchFamily="34" charset="0"/>
                        </a:rPr>
                        <a:t>632489905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1000" b="0" i="0" u="none" strike="noStrike">
                          <a:solidFill>
                            <a:srgbClr val="000000"/>
                          </a:solidFill>
                          <a:effectLst/>
                          <a:latin typeface="Trebuchet MS" panose="020B0603020202020204" pitchFamily="34" charset="0"/>
                        </a:rPr>
                        <a:t>1431813570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497561270"/>
                  </a:ext>
                </a:extLst>
              </a:tr>
              <a:tr h="208290">
                <a:tc>
                  <a:txBody>
                    <a:bodyPr/>
                    <a:lstStyle/>
                    <a:p>
                      <a:pPr algn="l" fontAlgn="t"/>
                      <a:r>
                        <a:rPr lang="en-ZA" sz="1000" b="0" i="0" u="none" strike="noStrike" dirty="0">
                          <a:solidFill>
                            <a:srgbClr val="000000"/>
                          </a:solidFill>
                          <a:effectLst/>
                          <a:latin typeface="Trebuchet MS" panose="020B0603020202020204" pitchFamily="34" charset="0"/>
                        </a:rPr>
                        <a:t>Medical</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1000" b="0" i="0" u="none" strike="noStrike" dirty="0">
                          <a:solidFill>
                            <a:srgbClr val="000000"/>
                          </a:solidFill>
                          <a:effectLst/>
                          <a:latin typeface="Trebuchet MS" panose="020B0603020202020204" pitchFamily="34" charset="0"/>
                        </a:rPr>
                        <a:t>76834966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1000" b="0" i="0" u="none" strike="noStrike">
                          <a:solidFill>
                            <a:srgbClr val="000000"/>
                          </a:solidFill>
                          <a:effectLst/>
                          <a:latin typeface="Trebuchet MS" panose="020B0603020202020204" pitchFamily="34" charset="0"/>
                        </a:rPr>
                        <a:t>276151545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1000" b="0" i="0" u="none" strike="noStrike">
                          <a:solidFill>
                            <a:srgbClr val="000000"/>
                          </a:solidFill>
                          <a:effectLst/>
                          <a:latin typeface="Trebuchet MS" panose="020B0603020202020204" pitchFamily="34" charset="0"/>
                        </a:rPr>
                        <a:t>426323373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949733692"/>
                  </a:ext>
                </a:extLst>
              </a:tr>
              <a:tr h="208290">
                <a:tc>
                  <a:txBody>
                    <a:bodyPr/>
                    <a:lstStyle/>
                    <a:p>
                      <a:pPr algn="l" fontAlgn="t"/>
                      <a:r>
                        <a:rPr lang="en-ZA" sz="1000" b="0" i="0" u="none" strike="noStrike" dirty="0">
                          <a:solidFill>
                            <a:srgbClr val="000000"/>
                          </a:solidFill>
                          <a:effectLst/>
                          <a:latin typeface="Trebuchet MS" panose="020B0603020202020204" pitchFamily="34" charset="0"/>
                        </a:rPr>
                        <a:t>VFR</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1000" b="0" i="0" u="none" strike="noStrike">
                          <a:solidFill>
                            <a:srgbClr val="000000"/>
                          </a:solidFill>
                          <a:effectLst/>
                          <a:latin typeface="Trebuchet MS" panose="020B0603020202020204" pitchFamily="34" charset="0"/>
                        </a:rPr>
                        <a:t>182786415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1000" b="0" i="0" u="none" strike="noStrike">
                          <a:solidFill>
                            <a:srgbClr val="000000"/>
                          </a:solidFill>
                          <a:effectLst/>
                          <a:latin typeface="Trebuchet MS" panose="020B0603020202020204" pitchFamily="34" charset="0"/>
                        </a:rPr>
                        <a:t>3794796891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1000" b="0" i="0" u="none" strike="noStrike">
                          <a:solidFill>
                            <a:srgbClr val="000000"/>
                          </a:solidFill>
                          <a:effectLst/>
                          <a:latin typeface="Trebuchet MS" panose="020B0603020202020204" pitchFamily="34" charset="0"/>
                        </a:rPr>
                        <a:t>7452450086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68922425"/>
                  </a:ext>
                </a:extLst>
              </a:tr>
              <a:tr h="208290">
                <a:tc>
                  <a:txBody>
                    <a:bodyPr/>
                    <a:lstStyle/>
                    <a:p>
                      <a:pPr algn="l" fontAlgn="t"/>
                      <a:r>
                        <a:rPr lang="en-ZA" sz="1000" b="0" i="0" u="none" strike="noStrike" dirty="0">
                          <a:solidFill>
                            <a:srgbClr val="000000"/>
                          </a:solidFill>
                          <a:effectLst/>
                          <a:latin typeface="Trebuchet MS" panose="020B0603020202020204" pitchFamily="34" charset="0"/>
                        </a:rPr>
                        <a:t>Religion</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solidFill>
                      <a:srgbClr val="E7E6E6"/>
                    </a:solidFill>
                  </a:tcPr>
                </a:tc>
                <a:tc>
                  <a:txBody>
                    <a:bodyPr/>
                    <a:lstStyle/>
                    <a:p>
                      <a:pPr algn="ctr" fontAlgn="ctr"/>
                      <a:r>
                        <a:rPr lang="en-ZA" sz="1000" b="0" i="0" u="none" strike="noStrike">
                          <a:solidFill>
                            <a:srgbClr val="000000"/>
                          </a:solidFill>
                          <a:effectLst/>
                          <a:latin typeface="Trebuchet MS" panose="020B0603020202020204" pitchFamily="34" charset="0"/>
                        </a:rPr>
                        <a:t>4934721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tcPr>
                </a:tc>
                <a:tc>
                  <a:txBody>
                    <a:bodyPr/>
                    <a:lstStyle/>
                    <a:p>
                      <a:pPr algn="ctr" fontAlgn="ctr"/>
                      <a:r>
                        <a:rPr lang="en-ZA" sz="1000" b="0" i="0" u="none" strike="noStrike">
                          <a:solidFill>
                            <a:srgbClr val="000000"/>
                          </a:solidFill>
                          <a:effectLst/>
                          <a:latin typeface="Trebuchet MS" panose="020B0603020202020204" pitchFamily="34" charset="0"/>
                        </a:rPr>
                        <a:t>37538280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tcPr>
                </a:tc>
                <a:tc>
                  <a:txBody>
                    <a:bodyPr/>
                    <a:lstStyle/>
                    <a:p>
                      <a:pPr algn="ctr" fontAlgn="ctr"/>
                      <a:r>
                        <a:rPr lang="en-ZA" sz="1000" b="0" i="0" u="none" strike="noStrike" dirty="0">
                          <a:solidFill>
                            <a:srgbClr val="000000"/>
                          </a:solidFill>
                          <a:effectLst/>
                          <a:latin typeface="Trebuchet MS" panose="020B0603020202020204" pitchFamily="34" charset="0"/>
                        </a:rPr>
                        <a:t>63426088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436318451"/>
                  </a:ext>
                </a:extLst>
              </a:tr>
            </a:tbl>
          </a:graphicData>
        </a:graphic>
      </p:graphicFrame>
      <p:sp>
        <p:nvSpPr>
          <p:cNvPr id="5" name="TextBox 76">
            <a:extLst>
              <a:ext uri="{FF2B5EF4-FFF2-40B4-BE49-F238E27FC236}">
                <a16:creationId xmlns:a16="http://schemas.microsoft.com/office/drawing/2014/main" id="{4FFB0A73-76E3-4915-AB38-AE4253ED4711}"/>
              </a:ext>
            </a:extLst>
          </p:cNvPr>
          <p:cNvSpPr txBox="1"/>
          <p:nvPr/>
        </p:nvSpPr>
        <p:spPr>
          <a:xfrm>
            <a:off x="2334781" y="9585227"/>
            <a:ext cx="3119444"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2561819314"/>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729EA96E-D193-455F-A444-C5995B018A6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9419354"/>
            <a:ext cx="6858002" cy="486646"/>
          </a:xfrm>
          <a:prstGeom prst="rect">
            <a:avLst/>
          </a:prstGeom>
        </p:spPr>
      </p:pic>
      <p:sp>
        <p:nvSpPr>
          <p:cNvPr id="5" name="TextBox 76">
            <a:extLst>
              <a:ext uri="{FF2B5EF4-FFF2-40B4-BE49-F238E27FC236}">
                <a16:creationId xmlns:a16="http://schemas.microsoft.com/office/drawing/2014/main" id="{15D125F6-F192-406E-8883-1108EABE1480}"/>
              </a:ext>
            </a:extLst>
          </p:cNvPr>
          <p:cNvSpPr txBox="1"/>
          <p:nvPr/>
        </p:nvSpPr>
        <p:spPr>
          <a:xfrm>
            <a:off x="2185702" y="9585227"/>
            <a:ext cx="3268523" cy="153888"/>
          </a:xfrm>
          <a:prstGeom prst="rect">
            <a:avLst/>
          </a:prstGeom>
          <a:noFill/>
          <a:ln>
            <a:noFill/>
          </a:ln>
        </p:spPr>
        <p:txBody>
          <a:bodyPr wrap="none" lIns="0" tIns="0" rIns="0" bIns="0" rtlCol="0" anchor="t">
            <a:spAutoFit/>
          </a:bodyPr>
          <a:lstStyle/>
          <a:p>
            <a:pPr algn="r"/>
            <a:r>
              <a:rPr lang="en-ZA" sz="1000" b="1" dirty="0">
                <a:solidFill>
                  <a:srgbClr val="404040"/>
                </a:solidFill>
                <a:latin typeface="Trebuchet MS" panose="020B0603020202020204" pitchFamily="34" charset="0"/>
                <a:cs typeface="Arial" panose="020B0604020202020204" pitchFamily="34" charset="0"/>
              </a:rPr>
              <a:t>Tourism Performance Report </a:t>
            </a:r>
            <a:r>
              <a:rPr lang="en-ZA" sz="1000" dirty="0">
                <a:solidFill>
                  <a:srgbClr val="404040"/>
                </a:solidFill>
                <a:latin typeface="Trebuchet MS" panose="020B0603020202020204" pitchFamily="34" charset="0"/>
                <a:cs typeface="Arial" panose="020B0604020202020204" pitchFamily="34" charset="0"/>
              </a:rPr>
              <a:t>| January–December 2021</a:t>
            </a:r>
          </a:p>
        </p:txBody>
      </p:sp>
      <p:pic>
        <p:nvPicPr>
          <p:cNvPr id="2" name="Picture 1">
            <a:extLst>
              <a:ext uri="{FF2B5EF4-FFF2-40B4-BE49-F238E27FC236}">
                <a16:creationId xmlns:a16="http://schemas.microsoft.com/office/drawing/2014/main" id="{6BB4FBF2-6438-4013-9CCB-18878B7B9EDD}"/>
              </a:ext>
            </a:extLst>
          </p:cNvPr>
          <p:cNvPicPr>
            <a:picLocks noChangeAspect="1"/>
          </p:cNvPicPr>
          <p:nvPr/>
        </p:nvPicPr>
        <p:blipFill rotWithShape="1">
          <a:blip r:embed="rId3">
            <a:extLst>
              <a:ext uri="{28A0092B-C50C-407E-A947-70E740481C1C}">
                <a14:useLocalDpi xmlns:a14="http://schemas.microsoft.com/office/drawing/2010/main" val="0"/>
              </a:ext>
            </a:extLst>
          </a:blip>
          <a:srcRect l="18971" r="34994" b="198"/>
          <a:stretch/>
        </p:blipFill>
        <p:spPr>
          <a:xfrm>
            <a:off x="2" y="-19697"/>
            <a:ext cx="6857998" cy="9925697"/>
          </a:xfrm>
          <a:prstGeom prst="rect">
            <a:avLst/>
          </a:prstGeom>
        </p:spPr>
      </p:pic>
      <p:sp>
        <p:nvSpPr>
          <p:cNvPr id="7" name="Rectangle 3">
            <a:extLst>
              <a:ext uri="{FF2B5EF4-FFF2-40B4-BE49-F238E27FC236}">
                <a16:creationId xmlns:a16="http://schemas.microsoft.com/office/drawing/2014/main" id="{70E2082E-FA11-9189-D178-8A6107E36943}"/>
              </a:ext>
            </a:extLst>
          </p:cNvPr>
          <p:cNvSpPr/>
          <p:nvPr/>
        </p:nvSpPr>
        <p:spPr>
          <a:xfrm>
            <a:off x="0" y="3327401"/>
            <a:ext cx="5513293" cy="2674006"/>
          </a:xfrm>
          <a:prstGeom prst="rect">
            <a:avLst/>
          </a:prstGeom>
          <a:solidFill>
            <a:schemeClr val="tx1">
              <a:lumMod val="95000"/>
              <a:lumOff val="5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Autofit/>
          </a:bodyPr>
          <a:lstStyle/>
          <a:p>
            <a:pPr marL="0" marR="0" lvl="0" indent="0" algn="r" defTabSz="718444" rtl="0" eaLnBrk="1" fontAlgn="auto" latinLnBrk="0" hangingPunct="1">
              <a:lnSpc>
                <a:spcPct val="100000"/>
              </a:lnSpc>
              <a:spcBef>
                <a:spcPts val="0"/>
              </a:spcBef>
              <a:spcAft>
                <a:spcPts val="0"/>
              </a:spcAft>
              <a:buClrTx/>
              <a:buSzTx/>
              <a:buFontTx/>
              <a:buNone/>
              <a:tabLst/>
              <a:defRPr/>
            </a:pPr>
            <a:r>
              <a:rPr kumimoji="0" lang="en-IN" sz="3600" b="0" i="0" u="none" strike="noStrike" kern="1200" cap="none" spc="600" normalizeH="0" baseline="0" noProof="0" dirty="0">
                <a:ln>
                  <a:noFill/>
                </a:ln>
                <a:solidFill>
                  <a:prstClr val="white"/>
                </a:solidFill>
                <a:effectLst>
                  <a:outerShdw blurRad="38100" dist="38100" dir="2700000" algn="tl">
                    <a:srgbClr val="000000">
                      <a:alpha val="43137"/>
                    </a:srgbClr>
                  </a:outerShdw>
                </a:effectLst>
                <a:uLnTx/>
                <a:uFillTx/>
                <a:latin typeface="Bebas Neue Bold" panose="020B0606020202050201" pitchFamily="34" charset="0"/>
                <a:ea typeface="+mn-ea"/>
                <a:cs typeface="+mn-cs"/>
              </a:rPr>
              <a:t>BEDNIGHTS, LENGTH OF STAY &amp; ACCOMMODATION BEDNIGHTS</a:t>
            </a:r>
          </a:p>
        </p:txBody>
      </p:sp>
    </p:spTree>
    <p:extLst>
      <p:ext uri="{BB962C8B-B14F-4D97-AF65-F5344CB8AC3E}">
        <p14:creationId xmlns:p14="http://schemas.microsoft.com/office/powerpoint/2010/main" val="2227530891"/>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72C3D3D-D51F-41FC-A064-6ECBE0FC666B}"/>
              </a:ext>
            </a:extLst>
          </p:cNvPr>
          <p:cNvSpPr/>
          <p:nvPr/>
        </p:nvSpPr>
        <p:spPr>
          <a:xfrm>
            <a:off x="0" y="0"/>
            <a:ext cx="6858000" cy="1135464"/>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r>
              <a:rPr lang="en-ZA" sz="3600" dirty="0">
                <a:solidFill>
                  <a:srgbClr val="FE9900"/>
                </a:solidFill>
                <a:latin typeface="Calibri"/>
              </a:rPr>
              <a:t>APPENDIX</a:t>
            </a:r>
            <a:endParaRPr kumimoji="0" lang="en-ZA" sz="3600" b="0" i="0" u="none" strike="noStrike" kern="1200" cap="none" spc="0" normalizeH="0" baseline="0" noProof="0" dirty="0">
              <a:ln>
                <a:noFill/>
              </a:ln>
              <a:solidFill>
                <a:srgbClr val="FE9900"/>
              </a:solidFill>
              <a:effectLst/>
              <a:uLnTx/>
              <a:uFillTx/>
              <a:latin typeface="Calibri"/>
            </a:endParaRPr>
          </a:p>
        </p:txBody>
      </p:sp>
      <p:graphicFrame>
        <p:nvGraphicFramePr>
          <p:cNvPr id="2" name="Table 1">
            <a:extLst>
              <a:ext uri="{FF2B5EF4-FFF2-40B4-BE49-F238E27FC236}">
                <a16:creationId xmlns:a16="http://schemas.microsoft.com/office/drawing/2014/main" id="{E3DC6861-7F13-476B-86C9-55BAACE5E7A6}"/>
              </a:ext>
            </a:extLst>
          </p:cNvPr>
          <p:cNvGraphicFramePr>
            <a:graphicFrameLocks noGrp="1"/>
          </p:cNvGraphicFramePr>
          <p:nvPr>
            <p:extLst>
              <p:ext uri="{D42A27DB-BD31-4B8C-83A1-F6EECF244321}">
                <p14:modId xmlns:p14="http://schemas.microsoft.com/office/powerpoint/2010/main" val="2933901168"/>
              </p:ext>
            </p:extLst>
          </p:nvPr>
        </p:nvGraphicFramePr>
        <p:xfrm>
          <a:off x="33904" y="1164140"/>
          <a:ext cx="6804000" cy="8094325"/>
        </p:xfrm>
        <a:graphic>
          <a:graphicData uri="http://schemas.openxmlformats.org/drawingml/2006/table">
            <a:tbl>
              <a:tblPr/>
              <a:tblGrid>
                <a:gridCol w="1620000">
                  <a:extLst>
                    <a:ext uri="{9D8B030D-6E8A-4147-A177-3AD203B41FA5}">
                      <a16:colId xmlns:a16="http://schemas.microsoft.com/office/drawing/2014/main" val="3446845808"/>
                    </a:ext>
                  </a:extLst>
                </a:gridCol>
                <a:gridCol w="1296000">
                  <a:extLst>
                    <a:ext uri="{9D8B030D-6E8A-4147-A177-3AD203B41FA5}">
                      <a16:colId xmlns:a16="http://schemas.microsoft.com/office/drawing/2014/main" val="3370144967"/>
                    </a:ext>
                  </a:extLst>
                </a:gridCol>
                <a:gridCol w="1296000">
                  <a:extLst>
                    <a:ext uri="{9D8B030D-6E8A-4147-A177-3AD203B41FA5}">
                      <a16:colId xmlns:a16="http://schemas.microsoft.com/office/drawing/2014/main" val="2167327744"/>
                    </a:ext>
                  </a:extLst>
                </a:gridCol>
                <a:gridCol w="1296000">
                  <a:extLst>
                    <a:ext uri="{9D8B030D-6E8A-4147-A177-3AD203B41FA5}">
                      <a16:colId xmlns:a16="http://schemas.microsoft.com/office/drawing/2014/main" val="4197693049"/>
                    </a:ext>
                  </a:extLst>
                </a:gridCol>
                <a:gridCol w="1296000">
                  <a:extLst>
                    <a:ext uri="{9D8B030D-6E8A-4147-A177-3AD203B41FA5}">
                      <a16:colId xmlns:a16="http://schemas.microsoft.com/office/drawing/2014/main" val="3712328104"/>
                    </a:ext>
                  </a:extLst>
                </a:gridCol>
              </a:tblGrid>
              <a:tr h="125329">
                <a:tc gridSpan="5">
                  <a:txBody>
                    <a:bodyPr/>
                    <a:lstStyle/>
                    <a:p>
                      <a:pPr algn="ctr" fontAlgn="ctr"/>
                      <a:r>
                        <a:rPr lang="en-ZA" sz="780" b="1" i="0" u="none" strike="noStrike" dirty="0">
                          <a:solidFill>
                            <a:srgbClr val="000000"/>
                          </a:solidFill>
                          <a:effectLst/>
                          <a:latin typeface="Trebuchet MS" panose="020B0603020202020204" pitchFamily="34" charset="0"/>
                        </a:rPr>
                        <a:t>BED NIGHTS BY COUNTRY</a:t>
                      </a:r>
                    </a:p>
                  </a:txBody>
                  <a:tcPr marL="6310" marR="6310" marT="631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extLst>
                  <a:ext uri="{0D108BD9-81ED-4DB2-BD59-A6C34878D82A}">
                    <a16:rowId xmlns:a16="http://schemas.microsoft.com/office/drawing/2014/main" val="2336628677"/>
                  </a:ext>
                </a:extLst>
              </a:tr>
              <a:tr h="125329">
                <a:tc>
                  <a:txBody>
                    <a:bodyPr/>
                    <a:lstStyle/>
                    <a:p>
                      <a:pPr algn="l" fontAlgn="ctr"/>
                      <a:r>
                        <a:rPr lang="en-ZA" sz="780" b="1" i="0" u="none" strike="noStrike" dirty="0">
                          <a:solidFill>
                            <a:srgbClr val="000000"/>
                          </a:solidFill>
                          <a:effectLst/>
                          <a:latin typeface="Trebuchet MS" panose="020B0603020202020204" pitchFamily="34" charset="0"/>
                        </a:rPr>
                        <a:t> </a:t>
                      </a:r>
                    </a:p>
                  </a:txBody>
                  <a:tcPr marL="6310" marR="6310" marT="631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80" b="1" i="0" u="none" strike="noStrike">
                          <a:solidFill>
                            <a:srgbClr val="000000"/>
                          </a:solidFill>
                          <a:effectLst/>
                          <a:latin typeface="Trebuchet MS" panose="020B0603020202020204" pitchFamily="34" charset="0"/>
                        </a:rPr>
                        <a:t>Q1 2021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80" b="1" i="0" u="none" strike="noStrike">
                          <a:solidFill>
                            <a:srgbClr val="000000"/>
                          </a:solidFill>
                          <a:effectLst/>
                          <a:latin typeface="Trebuchet MS" panose="020B0603020202020204" pitchFamily="34" charset="0"/>
                        </a:rPr>
                        <a:t>Q1 2022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80" b="1" i="0" u="none" strike="noStrike">
                          <a:solidFill>
                            <a:srgbClr val="000000"/>
                          </a:solidFill>
                          <a:effectLst/>
                          <a:latin typeface="Trebuchet MS" panose="020B0603020202020204" pitchFamily="34" charset="0"/>
                        </a:rPr>
                        <a:t>Q1 2023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80" b="1" i="0" u="none" strike="noStrike">
                          <a:solidFill>
                            <a:srgbClr val="000000"/>
                          </a:solidFill>
                          <a:effectLst/>
                          <a:latin typeface="Trebuchet MS" panose="020B0603020202020204" pitchFamily="34" charset="0"/>
                        </a:rPr>
                        <a:t>% GROWTH</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extLst>
                  <a:ext uri="{0D108BD9-81ED-4DB2-BD59-A6C34878D82A}">
                    <a16:rowId xmlns:a16="http://schemas.microsoft.com/office/drawing/2014/main" val="825436570"/>
                  </a:ext>
                </a:extLst>
              </a:tr>
              <a:tr h="125329">
                <a:tc>
                  <a:txBody>
                    <a:bodyPr/>
                    <a:lstStyle/>
                    <a:p>
                      <a:pPr algn="l" fontAlgn="ctr"/>
                      <a:r>
                        <a:rPr lang="en-ZA" sz="780" b="1" i="0" u="none" strike="noStrike" dirty="0">
                          <a:solidFill>
                            <a:srgbClr val="000000"/>
                          </a:solidFill>
                          <a:effectLst/>
                          <a:latin typeface="Trebuchet MS" panose="020B0603020202020204" pitchFamily="34" charset="0"/>
                        </a:rPr>
                        <a:t>AFRICA</a:t>
                      </a:r>
                    </a:p>
                  </a:txBody>
                  <a:tcPr marL="6310" marR="6310" marT="631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80" b="1" i="0" u="none" strike="noStrike">
                          <a:solidFill>
                            <a:srgbClr val="000000"/>
                          </a:solidFill>
                          <a:effectLst/>
                          <a:latin typeface="Trebuchet MS" panose="020B0603020202020204" pitchFamily="34" charset="0"/>
                        </a:rPr>
                        <a:t>     2 008 380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       7 330 567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 18 824 474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156,8%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45120221"/>
                  </a:ext>
                </a:extLst>
              </a:tr>
              <a:tr h="125329">
                <a:tc>
                  <a:txBody>
                    <a:bodyPr/>
                    <a:lstStyle/>
                    <a:p>
                      <a:pPr algn="l" fontAlgn="ctr"/>
                      <a:r>
                        <a:rPr lang="en-ZA" sz="780" b="0" i="0" u="none" strike="noStrike" dirty="0">
                          <a:solidFill>
                            <a:srgbClr val="000000"/>
                          </a:solidFill>
                          <a:effectLst/>
                          <a:latin typeface="Trebuchet MS" panose="020B0603020202020204" pitchFamily="34" charset="0"/>
                        </a:rPr>
                        <a:t>Botswana</a:t>
                      </a:r>
                    </a:p>
                  </a:txBody>
                  <a:tcPr marL="6310" marR="6310" marT="631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            50 284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170 061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320 245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88,3%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9725197"/>
                  </a:ext>
                </a:extLst>
              </a:tr>
              <a:tr h="125329">
                <a:tc>
                  <a:txBody>
                    <a:bodyPr/>
                    <a:lstStyle/>
                    <a:p>
                      <a:pPr algn="l" fontAlgn="ctr"/>
                      <a:r>
                        <a:rPr lang="en-ZA" sz="780" b="0" i="0" u="none" strike="noStrike" dirty="0">
                          <a:solidFill>
                            <a:srgbClr val="000000"/>
                          </a:solidFill>
                          <a:effectLst/>
                          <a:latin typeface="Trebuchet MS" panose="020B0603020202020204" pitchFamily="34" charset="0"/>
                        </a:rPr>
                        <a:t>Lesotho</a:t>
                      </a:r>
                    </a:p>
                  </a:txBody>
                  <a:tcPr marL="6310" marR="6310" marT="631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          540 496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2 232 001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3 807 688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70,6%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35380639"/>
                  </a:ext>
                </a:extLst>
              </a:tr>
              <a:tr h="125329">
                <a:tc>
                  <a:txBody>
                    <a:bodyPr/>
                    <a:lstStyle/>
                    <a:p>
                      <a:pPr algn="l" fontAlgn="ctr"/>
                      <a:r>
                        <a:rPr lang="en-ZA" sz="780" b="0" i="0" u="none" strike="noStrike" dirty="0">
                          <a:solidFill>
                            <a:srgbClr val="000000"/>
                          </a:solidFill>
                          <a:effectLst/>
                          <a:latin typeface="Trebuchet MS" panose="020B0603020202020204" pitchFamily="34" charset="0"/>
                        </a:rPr>
                        <a:t>Malawi</a:t>
                      </a:r>
                    </a:p>
                  </a:txBody>
                  <a:tcPr marL="6310" marR="6310" marT="631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          101 835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dirty="0">
                          <a:solidFill>
                            <a:srgbClr val="000000"/>
                          </a:solidFill>
                          <a:effectLst/>
                          <a:latin typeface="Trebuchet MS" panose="020B0603020202020204" pitchFamily="34" charset="0"/>
                        </a:rPr>
                        <a:t>            252 897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368 189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45,6%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66251255"/>
                  </a:ext>
                </a:extLst>
              </a:tr>
              <a:tr h="125329">
                <a:tc>
                  <a:txBody>
                    <a:bodyPr/>
                    <a:lstStyle/>
                    <a:p>
                      <a:pPr algn="l" fontAlgn="ctr"/>
                      <a:r>
                        <a:rPr lang="en-ZA" sz="780" b="0" i="0" u="none" strike="noStrike" dirty="0">
                          <a:solidFill>
                            <a:srgbClr val="000000"/>
                          </a:solidFill>
                          <a:effectLst/>
                          <a:latin typeface="Trebuchet MS" panose="020B0603020202020204" pitchFamily="34" charset="0"/>
                        </a:rPr>
                        <a:t>Mozambique</a:t>
                      </a:r>
                    </a:p>
                  </a:txBody>
                  <a:tcPr marL="6310" marR="6310" marT="631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          342 312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1 430 552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3 255 027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127,5%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705626343"/>
                  </a:ext>
                </a:extLst>
              </a:tr>
              <a:tr h="125329">
                <a:tc>
                  <a:txBody>
                    <a:bodyPr/>
                    <a:lstStyle/>
                    <a:p>
                      <a:pPr algn="l" fontAlgn="ctr"/>
                      <a:r>
                        <a:rPr lang="en-ZA" sz="780" b="0" i="0" u="none" strike="noStrike" dirty="0">
                          <a:solidFill>
                            <a:srgbClr val="000000"/>
                          </a:solidFill>
                          <a:effectLst/>
                          <a:latin typeface="Trebuchet MS" panose="020B0603020202020204" pitchFamily="34" charset="0"/>
                        </a:rPr>
                        <a:t>Namibia</a:t>
                      </a:r>
                    </a:p>
                  </a:txBody>
                  <a:tcPr marL="6310" marR="6310" marT="631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          118 767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295 195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331 739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690538777"/>
                  </a:ext>
                </a:extLst>
              </a:tr>
              <a:tr h="125329">
                <a:tc>
                  <a:txBody>
                    <a:bodyPr/>
                    <a:lstStyle/>
                    <a:p>
                      <a:pPr algn="l" fontAlgn="ctr"/>
                      <a:r>
                        <a:rPr lang="en-ZA" sz="780" b="0" i="0" u="none" strike="noStrike" dirty="0">
                          <a:solidFill>
                            <a:srgbClr val="000000"/>
                          </a:solidFill>
                          <a:effectLst/>
                          <a:latin typeface="Trebuchet MS" panose="020B0603020202020204" pitchFamily="34" charset="0"/>
                        </a:rPr>
                        <a:t>eSwatini</a:t>
                      </a:r>
                    </a:p>
                  </a:txBody>
                  <a:tcPr marL="6310" marR="6310" marT="631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            77 112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dirty="0">
                          <a:solidFill>
                            <a:srgbClr val="000000"/>
                          </a:solidFill>
                          <a:effectLst/>
                          <a:latin typeface="Trebuchet MS" panose="020B0603020202020204" pitchFamily="34" charset="0"/>
                        </a:rPr>
                        <a:t>            483 121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1 506 469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211,8%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487331511"/>
                  </a:ext>
                </a:extLst>
              </a:tr>
              <a:tr h="125329">
                <a:tc>
                  <a:txBody>
                    <a:bodyPr/>
                    <a:lstStyle/>
                    <a:p>
                      <a:pPr algn="l" fontAlgn="ctr"/>
                      <a:r>
                        <a:rPr lang="en-ZA" sz="780" b="0" i="0" u="none" strike="noStrike" dirty="0">
                          <a:solidFill>
                            <a:srgbClr val="000000"/>
                          </a:solidFill>
                          <a:effectLst/>
                          <a:latin typeface="Trebuchet MS" panose="020B0603020202020204" pitchFamily="34" charset="0"/>
                        </a:rPr>
                        <a:t>Zambia</a:t>
                      </a:r>
                    </a:p>
                  </a:txBody>
                  <a:tcPr marL="6310" marR="6310" marT="631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          126 054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240 146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324 762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35,2%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31051732"/>
                  </a:ext>
                </a:extLst>
              </a:tr>
              <a:tr h="125329">
                <a:tc>
                  <a:txBody>
                    <a:bodyPr/>
                    <a:lstStyle/>
                    <a:p>
                      <a:pPr algn="l" fontAlgn="ctr"/>
                      <a:r>
                        <a:rPr lang="en-ZA" sz="780" b="0" i="0" u="none" strike="noStrike" dirty="0">
                          <a:solidFill>
                            <a:srgbClr val="000000"/>
                          </a:solidFill>
                          <a:effectLst/>
                          <a:latin typeface="Trebuchet MS" panose="020B0603020202020204" pitchFamily="34" charset="0"/>
                        </a:rPr>
                        <a:t>Zimbabwe</a:t>
                      </a:r>
                    </a:p>
                  </a:txBody>
                  <a:tcPr marL="6310" marR="6310" marT="631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          585 981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1 701 369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8 232 258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383,9%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77287757"/>
                  </a:ext>
                </a:extLst>
              </a:tr>
              <a:tr h="125329">
                <a:tc>
                  <a:txBody>
                    <a:bodyPr/>
                    <a:lstStyle/>
                    <a:p>
                      <a:pPr algn="l" fontAlgn="ctr"/>
                      <a:r>
                        <a:rPr lang="en-ZA" sz="780" b="0" i="0" u="none" strike="noStrike" dirty="0">
                          <a:solidFill>
                            <a:srgbClr val="000000"/>
                          </a:solidFill>
                          <a:effectLst/>
                          <a:latin typeface="Trebuchet MS" panose="020B0603020202020204" pitchFamily="34" charset="0"/>
                        </a:rPr>
                        <a:t>Angola</a:t>
                      </a:r>
                    </a:p>
                  </a:txBody>
                  <a:tcPr marL="6310" marR="6310" marT="631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             7 930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86 105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115 227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33,8%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236822068"/>
                  </a:ext>
                </a:extLst>
              </a:tr>
              <a:tr h="125329">
                <a:tc>
                  <a:txBody>
                    <a:bodyPr/>
                    <a:lstStyle/>
                    <a:p>
                      <a:pPr algn="l" fontAlgn="ctr"/>
                      <a:r>
                        <a:rPr lang="en-ZA" sz="780" b="0" i="0" u="none" strike="noStrike" dirty="0">
                          <a:solidFill>
                            <a:srgbClr val="000000"/>
                          </a:solidFill>
                          <a:effectLst/>
                          <a:latin typeface="Trebuchet MS" panose="020B0603020202020204" pitchFamily="34" charset="0"/>
                        </a:rPr>
                        <a:t>DRC</a:t>
                      </a:r>
                    </a:p>
                  </a:txBody>
                  <a:tcPr marL="6310" marR="6310" marT="631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             5 797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75 453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59 108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02681976"/>
                  </a:ext>
                </a:extLst>
              </a:tr>
              <a:tr h="125329">
                <a:tc>
                  <a:txBody>
                    <a:bodyPr/>
                    <a:lstStyle/>
                    <a:p>
                      <a:pPr algn="l" fontAlgn="ctr"/>
                      <a:r>
                        <a:rPr lang="en-ZA" sz="780" b="0" i="0" u="none" strike="noStrike" dirty="0">
                          <a:solidFill>
                            <a:srgbClr val="000000"/>
                          </a:solidFill>
                          <a:effectLst/>
                          <a:latin typeface="Trebuchet MS" panose="020B0603020202020204" pitchFamily="34" charset="0"/>
                        </a:rPr>
                        <a:t>Ethiopia</a:t>
                      </a:r>
                    </a:p>
                  </a:txBody>
                  <a:tcPr marL="6310" marR="6310" marT="631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             2 900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12 094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21 367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76,7%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417154378"/>
                  </a:ext>
                </a:extLst>
              </a:tr>
              <a:tr h="125329">
                <a:tc>
                  <a:txBody>
                    <a:bodyPr/>
                    <a:lstStyle/>
                    <a:p>
                      <a:pPr algn="l" fontAlgn="ctr"/>
                      <a:r>
                        <a:rPr lang="en-ZA" sz="780" b="0" i="0" u="none" strike="noStrike" dirty="0">
                          <a:solidFill>
                            <a:srgbClr val="000000"/>
                          </a:solidFill>
                          <a:effectLst/>
                          <a:latin typeface="Trebuchet MS" panose="020B0603020202020204" pitchFamily="34" charset="0"/>
                        </a:rPr>
                        <a:t>Ghana</a:t>
                      </a:r>
                    </a:p>
                  </a:txBody>
                  <a:tcPr marL="6310" marR="6310" marT="631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             6 156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57 021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32 030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-43,8%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266466585"/>
                  </a:ext>
                </a:extLst>
              </a:tr>
              <a:tr h="125329">
                <a:tc>
                  <a:txBody>
                    <a:bodyPr/>
                    <a:lstStyle/>
                    <a:p>
                      <a:pPr algn="l" fontAlgn="ctr"/>
                      <a:r>
                        <a:rPr lang="en-ZA" sz="780" b="0" i="0" u="none" strike="noStrike" dirty="0">
                          <a:solidFill>
                            <a:srgbClr val="000000"/>
                          </a:solidFill>
                          <a:effectLst/>
                          <a:latin typeface="Trebuchet MS" panose="020B0603020202020204" pitchFamily="34" charset="0"/>
                        </a:rPr>
                        <a:t>Kenya</a:t>
                      </a:r>
                    </a:p>
                  </a:txBody>
                  <a:tcPr marL="6310" marR="6310" marT="631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             7 052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28 442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85 237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199,7%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958279816"/>
                  </a:ext>
                </a:extLst>
              </a:tr>
              <a:tr h="125329">
                <a:tc>
                  <a:txBody>
                    <a:bodyPr/>
                    <a:lstStyle/>
                    <a:p>
                      <a:pPr algn="l" fontAlgn="ctr"/>
                      <a:r>
                        <a:rPr lang="en-ZA" sz="780" b="0" i="0" u="none" strike="noStrike" dirty="0">
                          <a:solidFill>
                            <a:srgbClr val="000000"/>
                          </a:solidFill>
                          <a:effectLst/>
                          <a:latin typeface="Trebuchet MS" panose="020B0603020202020204" pitchFamily="34" charset="0"/>
                        </a:rPr>
                        <a:t>Nigeria</a:t>
                      </a:r>
                    </a:p>
                  </a:txBody>
                  <a:tcPr marL="6310" marR="6310" marT="631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             9 337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62 212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72 896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745637376"/>
                  </a:ext>
                </a:extLst>
              </a:tr>
              <a:tr h="125329">
                <a:tc>
                  <a:txBody>
                    <a:bodyPr/>
                    <a:lstStyle/>
                    <a:p>
                      <a:pPr algn="l" fontAlgn="ctr"/>
                      <a:r>
                        <a:rPr lang="en-ZA" sz="780" b="0" i="0" u="none" strike="noStrike" dirty="0">
                          <a:solidFill>
                            <a:srgbClr val="000000"/>
                          </a:solidFill>
                          <a:effectLst/>
                          <a:latin typeface="Trebuchet MS" panose="020B0603020202020204" pitchFamily="34" charset="0"/>
                        </a:rPr>
                        <a:t>Tanzania</a:t>
                      </a:r>
                    </a:p>
                  </a:txBody>
                  <a:tcPr marL="6310" marR="6310" marT="631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             6 423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54 973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59 184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7,7%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132166917"/>
                  </a:ext>
                </a:extLst>
              </a:tr>
              <a:tr h="125329">
                <a:tc>
                  <a:txBody>
                    <a:bodyPr/>
                    <a:lstStyle/>
                    <a:p>
                      <a:pPr algn="l" fontAlgn="ctr"/>
                      <a:r>
                        <a:rPr lang="en-ZA" sz="780" b="0" i="0" u="none" strike="noStrike" dirty="0">
                          <a:solidFill>
                            <a:srgbClr val="000000"/>
                          </a:solidFill>
                          <a:effectLst/>
                          <a:latin typeface="Trebuchet MS" panose="020B0603020202020204" pitchFamily="34" charset="0"/>
                        </a:rPr>
                        <a:t>Uganda</a:t>
                      </a:r>
                    </a:p>
                  </a:txBody>
                  <a:tcPr marL="6310" marR="6310" marT="631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             2 699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23 255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39 675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70,6%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678171329"/>
                  </a:ext>
                </a:extLst>
              </a:tr>
              <a:tr h="125329">
                <a:tc>
                  <a:txBody>
                    <a:bodyPr/>
                    <a:lstStyle/>
                    <a:p>
                      <a:pPr algn="l" fontAlgn="ctr"/>
                      <a:r>
                        <a:rPr lang="en-ZA" sz="780" b="0" i="0" u="none" strike="noStrike" dirty="0">
                          <a:solidFill>
                            <a:srgbClr val="000000"/>
                          </a:solidFill>
                          <a:effectLst/>
                          <a:latin typeface="Trebuchet MS" panose="020B0603020202020204" pitchFamily="34" charset="0"/>
                        </a:rPr>
                        <a:t>Other Africa</a:t>
                      </a:r>
                    </a:p>
                  </a:txBody>
                  <a:tcPr marL="6310" marR="6310" marT="631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            17 245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            125 669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        193 373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53,9%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7100062"/>
                  </a:ext>
                </a:extLst>
              </a:tr>
              <a:tr h="125329">
                <a:tc>
                  <a:txBody>
                    <a:bodyPr/>
                    <a:lstStyle/>
                    <a:p>
                      <a:pPr algn="l" fontAlgn="ctr"/>
                      <a:r>
                        <a:rPr lang="en-ZA" sz="780" b="1" i="0" u="none" strike="noStrike" dirty="0">
                          <a:solidFill>
                            <a:srgbClr val="000000"/>
                          </a:solidFill>
                          <a:effectLst/>
                          <a:latin typeface="Trebuchet MS" panose="020B0603020202020204" pitchFamily="34" charset="0"/>
                        </a:rPr>
                        <a:t>ASIA</a:t>
                      </a:r>
                    </a:p>
                  </a:txBody>
                  <a:tcPr marL="6310" marR="6310" marT="631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80" b="1" i="0" u="none" strike="noStrike">
                          <a:solidFill>
                            <a:srgbClr val="000000"/>
                          </a:solidFill>
                          <a:effectLst/>
                          <a:latin typeface="Trebuchet MS" panose="020B0603020202020204" pitchFamily="34" charset="0"/>
                        </a:rPr>
                        <a:t>        173 131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          319 820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      706 444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120,9%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95422262"/>
                  </a:ext>
                </a:extLst>
              </a:tr>
              <a:tr h="125329">
                <a:tc>
                  <a:txBody>
                    <a:bodyPr/>
                    <a:lstStyle/>
                    <a:p>
                      <a:pPr algn="l" fontAlgn="ctr"/>
                      <a:r>
                        <a:rPr lang="en-ZA" sz="780" b="0" i="0" u="none" strike="noStrike" dirty="0">
                          <a:solidFill>
                            <a:srgbClr val="000000"/>
                          </a:solidFill>
                          <a:effectLst/>
                          <a:latin typeface="Trebuchet MS" panose="020B0603020202020204" pitchFamily="34" charset="0"/>
                        </a:rPr>
                        <a:t>China including Hong Kong</a:t>
                      </a:r>
                    </a:p>
                  </a:txBody>
                  <a:tcPr marL="6310" marR="6310" marT="631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            18 207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32 225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118 073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266,4%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698850660"/>
                  </a:ext>
                </a:extLst>
              </a:tr>
              <a:tr h="125329">
                <a:tc>
                  <a:txBody>
                    <a:bodyPr/>
                    <a:lstStyle/>
                    <a:p>
                      <a:pPr algn="l" fontAlgn="ctr"/>
                      <a:r>
                        <a:rPr lang="en-ZA" sz="780" b="0" i="0" u="none" strike="noStrike" dirty="0">
                          <a:solidFill>
                            <a:srgbClr val="000000"/>
                          </a:solidFill>
                          <a:effectLst/>
                          <a:latin typeface="Trebuchet MS" panose="020B0603020202020204" pitchFamily="34" charset="0"/>
                        </a:rPr>
                        <a:t>India</a:t>
                      </a:r>
                    </a:p>
                  </a:txBody>
                  <a:tcPr marL="6310" marR="6310" marT="631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            91 858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123 194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278 472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126,0%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223174376"/>
                  </a:ext>
                </a:extLst>
              </a:tr>
              <a:tr h="125329">
                <a:tc>
                  <a:txBody>
                    <a:bodyPr/>
                    <a:lstStyle/>
                    <a:p>
                      <a:pPr algn="l" fontAlgn="ctr"/>
                      <a:r>
                        <a:rPr lang="en-ZA" sz="780" b="0" i="0" u="none" strike="noStrike" dirty="0">
                          <a:solidFill>
                            <a:srgbClr val="000000"/>
                          </a:solidFill>
                          <a:effectLst/>
                          <a:latin typeface="Trebuchet MS" panose="020B0603020202020204" pitchFamily="34" charset="0"/>
                        </a:rPr>
                        <a:t>Japan</a:t>
                      </a:r>
                    </a:p>
                  </a:txBody>
                  <a:tcPr marL="6310" marR="6310" marT="631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             6 095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9 467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28 305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199,0%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517371043"/>
                  </a:ext>
                </a:extLst>
              </a:tr>
              <a:tr h="125329">
                <a:tc>
                  <a:txBody>
                    <a:bodyPr/>
                    <a:lstStyle/>
                    <a:p>
                      <a:pPr algn="l" fontAlgn="ctr"/>
                      <a:r>
                        <a:rPr lang="en-ZA" sz="780" b="0" i="0" u="none" strike="noStrike" dirty="0">
                          <a:solidFill>
                            <a:srgbClr val="000000"/>
                          </a:solidFill>
                          <a:effectLst/>
                          <a:latin typeface="Trebuchet MS" panose="020B0603020202020204" pitchFamily="34" charset="0"/>
                        </a:rPr>
                        <a:t>Malaysia</a:t>
                      </a:r>
                    </a:p>
                  </a:txBody>
                  <a:tcPr marL="6310" marR="6310" marT="631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             1 318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4 378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17 378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297,0%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653158405"/>
                  </a:ext>
                </a:extLst>
              </a:tr>
              <a:tr h="125329">
                <a:tc>
                  <a:txBody>
                    <a:bodyPr/>
                    <a:lstStyle/>
                    <a:p>
                      <a:pPr algn="l" fontAlgn="ctr"/>
                      <a:r>
                        <a:rPr lang="en-ZA" sz="780" b="0" i="0" u="none" strike="noStrike" dirty="0">
                          <a:solidFill>
                            <a:srgbClr val="000000"/>
                          </a:solidFill>
                          <a:effectLst/>
                          <a:latin typeface="Trebuchet MS" panose="020B0603020202020204" pitchFamily="34" charset="0"/>
                        </a:rPr>
                        <a:t>Singapore</a:t>
                      </a:r>
                    </a:p>
                  </a:txBody>
                  <a:tcPr marL="6310" marR="6310" marT="631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             1 415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dirty="0">
                          <a:solidFill>
                            <a:srgbClr val="000000"/>
                          </a:solidFill>
                          <a:effectLst/>
                          <a:latin typeface="Trebuchet MS" panose="020B0603020202020204" pitchFamily="34" charset="0"/>
                        </a:rPr>
                        <a:t>               2 394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14 625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511,0%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928691074"/>
                  </a:ext>
                </a:extLst>
              </a:tr>
              <a:tr h="125329">
                <a:tc>
                  <a:txBody>
                    <a:bodyPr/>
                    <a:lstStyle/>
                    <a:p>
                      <a:pPr algn="l" fontAlgn="ctr"/>
                      <a:r>
                        <a:rPr lang="en-ZA" sz="780" b="0" i="0" u="none" strike="noStrike" dirty="0">
                          <a:solidFill>
                            <a:srgbClr val="000000"/>
                          </a:solidFill>
                          <a:effectLst/>
                          <a:latin typeface="Trebuchet MS" panose="020B0603020202020204" pitchFamily="34" charset="0"/>
                        </a:rPr>
                        <a:t>South Korea</a:t>
                      </a:r>
                    </a:p>
                  </a:txBody>
                  <a:tcPr marL="6310" marR="6310" marT="631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            29 438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17 198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45 799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166,3%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461995331"/>
                  </a:ext>
                </a:extLst>
              </a:tr>
              <a:tr h="125329">
                <a:tc>
                  <a:txBody>
                    <a:bodyPr/>
                    <a:lstStyle/>
                    <a:p>
                      <a:pPr algn="l" fontAlgn="ctr"/>
                      <a:r>
                        <a:rPr lang="en-ZA" sz="780" b="0" i="0" u="none" strike="noStrike" dirty="0">
                          <a:solidFill>
                            <a:srgbClr val="000000"/>
                          </a:solidFill>
                          <a:effectLst/>
                          <a:latin typeface="Trebuchet MS" panose="020B0603020202020204" pitchFamily="34" charset="0"/>
                        </a:rPr>
                        <a:t>Other Asia</a:t>
                      </a:r>
                    </a:p>
                  </a:txBody>
                  <a:tcPr marL="6310" marR="6310" marT="631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            24 801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            130 965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        203 792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55,6%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790337269"/>
                  </a:ext>
                </a:extLst>
              </a:tr>
              <a:tr h="125329">
                <a:tc>
                  <a:txBody>
                    <a:bodyPr/>
                    <a:lstStyle/>
                    <a:p>
                      <a:pPr algn="l" fontAlgn="ctr"/>
                      <a:r>
                        <a:rPr lang="en-ZA" sz="780" b="1" i="0" u="none" strike="noStrike" dirty="0">
                          <a:solidFill>
                            <a:srgbClr val="000000"/>
                          </a:solidFill>
                          <a:effectLst/>
                          <a:latin typeface="Trebuchet MS" panose="020B0603020202020204" pitchFamily="34" charset="0"/>
                        </a:rPr>
                        <a:t>AUSTRALASIA</a:t>
                      </a:r>
                    </a:p>
                  </a:txBody>
                  <a:tcPr marL="6310" marR="6310" marT="631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80" b="1" i="0" u="none" strike="noStrike">
                          <a:solidFill>
                            <a:srgbClr val="000000"/>
                          </a:solidFill>
                          <a:effectLst/>
                          <a:latin typeface="Trebuchet MS" panose="020B0603020202020204" pitchFamily="34" charset="0"/>
                        </a:rPr>
                        <a:t>          45 903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          150 226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      458 446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205,2%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33814394"/>
                  </a:ext>
                </a:extLst>
              </a:tr>
              <a:tr h="125329">
                <a:tc>
                  <a:txBody>
                    <a:bodyPr/>
                    <a:lstStyle/>
                    <a:p>
                      <a:pPr algn="l" fontAlgn="ctr"/>
                      <a:r>
                        <a:rPr lang="en-ZA" sz="780" b="0" i="0" u="none" strike="noStrike" dirty="0">
                          <a:solidFill>
                            <a:srgbClr val="000000"/>
                          </a:solidFill>
                          <a:effectLst/>
                          <a:latin typeface="Trebuchet MS" panose="020B0603020202020204" pitchFamily="34" charset="0"/>
                        </a:rPr>
                        <a:t>Australia</a:t>
                      </a:r>
                    </a:p>
                  </a:txBody>
                  <a:tcPr marL="6310" marR="6310" marT="631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            38 650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128 832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366 293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184,3%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7270092"/>
                  </a:ext>
                </a:extLst>
              </a:tr>
              <a:tr h="125329">
                <a:tc>
                  <a:txBody>
                    <a:bodyPr/>
                    <a:lstStyle/>
                    <a:p>
                      <a:pPr algn="l" fontAlgn="ctr"/>
                      <a:r>
                        <a:rPr lang="en-ZA" sz="780" b="0" i="0" u="none" strike="noStrike" dirty="0">
                          <a:solidFill>
                            <a:srgbClr val="000000"/>
                          </a:solidFill>
                          <a:effectLst/>
                          <a:latin typeface="Trebuchet MS" panose="020B0603020202020204" pitchFamily="34" charset="0"/>
                        </a:rPr>
                        <a:t>New Zealand</a:t>
                      </a:r>
                    </a:p>
                  </a:txBody>
                  <a:tcPr marL="6310" marR="6310" marT="631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             7 254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21 047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91 696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335,7%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034720756"/>
                  </a:ext>
                </a:extLst>
              </a:tr>
              <a:tr h="125329">
                <a:tc>
                  <a:txBody>
                    <a:bodyPr/>
                    <a:lstStyle/>
                    <a:p>
                      <a:pPr algn="l" fontAlgn="ctr"/>
                      <a:r>
                        <a:rPr lang="en-ZA" sz="780" b="0" i="0" u="none" strike="noStrike" dirty="0">
                          <a:solidFill>
                            <a:srgbClr val="000000"/>
                          </a:solidFill>
                          <a:effectLst/>
                          <a:latin typeface="Trebuchet MS" panose="020B0603020202020204" pitchFamily="34" charset="0"/>
                        </a:rPr>
                        <a:t>Other Australia</a:t>
                      </a:r>
                    </a:p>
                  </a:txBody>
                  <a:tcPr marL="6310" marR="6310" marT="631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                  -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                  347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              457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31,8%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925993113"/>
                  </a:ext>
                </a:extLst>
              </a:tr>
              <a:tr h="125329">
                <a:tc>
                  <a:txBody>
                    <a:bodyPr/>
                    <a:lstStyle/>
                    <a:p>
                      <a:pPr algn="l" fontAlgn="ctr"/>
                      <a:r>
                        <a:rPr lang="en-ZA" sz="780" b="1" i="0" u="none" strike="noStrike" dirty="0">
                          <a:solidFill>
                            <a:srgbClr val="000000"/>
                          </a:solidFill>
                          <a:effectLst/>
                          <a:latin typeface="Trebuchet MS" panose="020B0603020202020204" pitchFamily="34" charset="0"/>
                        </a:rPr>
                        <a:t>CENTRAL &amp; SOUTH AMERICA</a:t>
                      </a:r>
                    </a:p>
                  </a:txBody>
                  <a:tcPr marL="6310" marR="6310" marT="631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80" b="1" i="0" u="none" strike="noStrike">
                          <a:solidFill>
                            <a:srgbClr val="000000"/>
                          </a:solidFill>
                          <a:effectLst/>
                          <a:latin typeface="Trebuchet MS" panose="020B0603020202020204" pitchFamily="34" charset="0"/>
                        </a:rPr>
                        <a:t>          49 183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            73 862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      145 267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96,7%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7720158"/>
                  </a:ext>
                </a:extLst>
              </a:tr>
              <a:tr h="125329">
                <a:tc>
                  <a:txBody>
                    <a:bodyPr/>
                    <a:lstStyle/>
                    <a:p>
                      <a:pPr algn="l" fontAlgn="ctr"/>
                      <a:r>
                        <a:rPr lang="en-ZA" sz="780" b="0" i="0" u="none" strike="noStrike" dirty="0">
                          <a:solidFill>
                            <a:srgbClr val="000000"/>
                          </a:solidFill>
                          <a:effectLst/>
                          <a:latin typeface="Trebuchet MS" panose="020B0603020202020204" pitchFamily="34" charset="0"/>
                        </a:rPr>
                        <a:t>Argentina</a:t>
                      </a:r>
                    </a:p>
                  </a:txBody>
                  <a:tcPr marL="6310" marR="6310" marT="631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             6 610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6 519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22 372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243,2%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3526178656"/>
                  </a:ext>
                </a:extLst>
              </a:tr>
              <a:tr h="125329">
                <a:tc>
                  <a:txBody>
                    <a:bodyPr/>
                    <a:lstStyle/>
                    <a:p>
                      <a:pPr algn="l" fontAlgn="ctr"/>
                      <a:r>
                        <a:rPr lang="en-ZA" sz="780" b="0" i="0" u="none" strike="noStrike" dirty="0">
                          <a:solidFill>
                            <a:srgbClr val="000000"/>
                          </a:solidFill>
                          <a:effectLst/>
                          <a:latin typeface="Trebuchet MS" panose="020B0603020202020204" pitchFamily="34" charset="0"/>
                        </a:rPr>
                        <a:t>Brazil</a:t>
                      </a:r>
                    </a:p>
                  </a:txBody>
                  <a:tcPr marL="6310" marR="6310" marT="631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            21 448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43 739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73 761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68,6%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424764310"/>
                  </a:ext>
                </a:extLst>
              </a:tr>
              <a:tr h="125329">
                <a:tc>
                  <a:txBody>
                    <a:bodyPr/>
                    <a:lstStyle/>
                    <a:p>
                      <a:pPr algn="l" fontAlgn="ctr"/>
                      <a:r>
                        <a:rPr lang="en-ZA" sz="780" b="0" i="0" u="none" strike="noStrike" dirty="0">
                          <a:solidFill>
                            <a:srgbClr val="000000"/>
                          </a:solidFill>
                          <a:effectLst/>
                          <a:latin typeface="Trebuchet MS" panose="020B0603020202020204" pitchFamily="34" charset="0"/>
                        </a:rPr>
                        <a:t>Chile</a:t>
                      </a:r>
                    </a:p>
                  </a:txBody>
                  <a:tcPr marL="6310" marR="6310" marT="631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             4 895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2 630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8 335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216,9%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346494541"/>
                  </a:ext>
                </a:extLst>
              </a:tr>
              <a:tr h="125329">
                <a:tc>
                  <a:txBody>
                    <a:bodyPr/>
                    <a:lstStyle/>
                    <a:p>
                      <a:pPr algn="l" fontAlgn="ctr"/>
                      <a:r>
                        <a:rPr lang="en-ZA" sz="780" b="0" i="0" u="none" strike="noStrike" dirty="0">
                          <a:solidFill>
                            <a:srgbClr val="000000"/>
                          </a:solidFill>
                          <a:effectLst/>
                          <a:latin typeface="Trebuchet MS" panose="020B0603020202020204" pitchFamily="34" charset="0"/>
                        </a:rPr>
                        <a:t>Other Central &amp; South America</a:t>
                      </a:r>
                    </a:p>
                  </a:txBody>
                  <a:tcPr marL="6310" marR="6310" marT="631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            16 230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             20 973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         40 798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94,5%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82509157"/>
                  </a:ext>
                </a:extLst>
              </a:tr>
              <a:tr h="125329">
                <a:tc>
                  <a:txBody>
                    <a:bodyPr/>
                    <a:lstStyle/>
                    <a:p>
                      <a:pPr algn="l" fontAlgn="ctr"/>
                      <a:r>
                        <a:rPr lang="en-ZA" sz="780" b="1" i="0" u="none" strike="noStrike" dirty="0">
                          <a:solidFill>
                            <a:srgbClr val="000000"/>
                          </a:solidFill>
                          <a:effectLst/>
                          <a:latin typeface="Trebuchet MS" panose="020B0603020202020204" pitchFamily="34" charset="0"/>
                        </a:rPr>
                        <a:t>EUROPE</a:t>
                      </a:r>
                    </a:p>
                  </a:txBody>
                  <a:tcPr marL="6310" marR="6310" marT="631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80" b="1" i="0" u="none" strike="noStrike">
                          <a:solidFill>
                            <a:srgbClr val="000000"/>
                          </a:solidFill>
                          <a:effectLst/>
                          <a:latin typeface="Trebuchet MS" panose="020B0603020202020204" pitchFamily="34" charset="0"/>
                        </a:rPr>
                        <a:t>        716 514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       3 898 091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   6 354 347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63,0%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26124959"/>
                  </a:ext>
                </a:extLst>
              </a:tr>
              <a:tr h="125329">
                <a:tc>
                  <a:txBody>
                    <a:bodyPr/>
                    <a:lstStyle/>
                    <a:p>
                      <a:pPr algn="l" fontAlgn="ctr"/>
                      <a:r>
                        <a:rPr lang="en-ZA" sz="780" b="0" i="0" u="none" strike="noStrike" dirty="0">
                          <a:solidFill>
                            <a:srgbClr val="000000"/>
                          </a:solidFill>
                          <a:effectLst/>
                          <a:latin typeface="Trebuchet MS" panose="020B0603020202020204" pitchFamily="34" charset="0"/>
                        </a:rPr>
                        <a:t>Austria</a:t>
                      </a:r>
                    </a:p>
                  </a:txBody>
                  <a:tcPr marL="6310" marR="6310" marT="631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            12 316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69 565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119 829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72,3%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735604794"/>
                  </a:ext>
                </a:extLst>
              </a:tr>
              <a:tr h="125329">
                <a:tc>
                  <a:txBody>
                    <a:bodyPr/>
                    <a:lstStyle/>
                    <a:p>
                      <a:pPr algn="l" fontAlgn="ctr"/>
                      <a:r>
                        <a:rPr lang="en-ZA" sz="780" b="0" i="0" u="none" strike="noStrike" dirty="0">
                          <a:solidFill>
                            <a:srgbClr val="000000"/>
                          </a:solidFill>
                          <a:effectLst/>
                          <a:latin typeface="Trebuchet MS" panose="020B0603020202020204" pitchFamily="34" charset="0"/>
                        </a:rPr>
                        <a:t>Belgium</a:t>
                      </a:r>
                    </a:p>
                  </a:txBody>
                  <a:tcPr marL="6310" marR="6310" marT="631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            30 199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120 700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195 409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61,9%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774694813"/>
                  </a:ext>
                </a:extLst>
              </a:tr>
              <a:tr h="125329">
                <a:tc>
                  <a:txBody>
                    <a:bodyPr/>
                    <a:lstStyle/>
                    <a:p>
                      <a:pPr algn="l" fontAlgn="ctr"/>
                      <a:r>
                        <a:rPr lang="en-ZA" sz="780" b="0" i="0" u="none" strike="noStrike" dirty="0">
                          <a:solidFill>
                            <a:srgbClr val="000000"/>
                          </a:solidFill>
                          <a:effectLst/>
                          <a:latin typeface="Trebuchet MS" panose="020B0603020202020204" pitchFamily="34" charset="0"/>
                        </a:rPr>
                        <a:t>Denmark</a:t>
                      </a:r>
                    </a:p>
                  </a:txBody>
                  <a:tcPr marL="6310" marR="6310" marT="631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            16 690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63 547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108 137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70,2%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047636747"/>
                  </a:ext>
                </a:extLst>
              </a:tr>
              <a:tr h="125329">
                <a:tc>
                  <a:txBody>
                    <a:bodyPr/>
                    <a:lstStyle/>
                    <a:p>
                      <a:pPr algn="l" fontAlgn="ctr"/>
                      <a:r>
                        <a:rPr lang="en-ZA" sz="780" b="0" i="0" u="none" strike="noStrike" dirty="0">
                          <a:solidFill>
                            <a:srgbClr val="000000"/>
                          </a:solidFill>
                          <a:effectLst/>
                          <a:latin typeface="Trebuchet MS" panose="020B0603020202020204" pitchFamily="34" charset="0"/>
                        </a:rPr>
                        <a:t>Finland</a:t>
                      </a:r>
                    </a:p>
                  </a:txBody>
                  <a:tcPr marL="6310" marR="6310" marT="631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             3 818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15 229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41 480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172,4%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516482487"/>
                  </a:ext>
                </a:extLst>
              </a:tr>
              <a:tr h="125329">
                <a:tc>
                  <a:txBody>
                    <a:bodyPr/>
                    <a:lstStyle/>
                    <a:p>
                      <a:pPr algn="l" fontAlgn="ctr"/>
                      <a:r>
                        <a:rPr lang="en-ZA" sz="780" b="0" i="0" u="none" strike="noStrike" dirty="0">
                          <a:solidFill>
                            <a:srgbClr val="000000"/>
                          </a:solidFill>
                          <a:effectLst/>
                          <a:latin typeface="Trebuchet MS" panose="020B0603020202020204" pitchFamily="34" charset="0"/>
                        </a:rPr>
                        <a:t>France</a:t>
                      </a:r>
                    </a:p>
                  </a:txBody>
                  <a:tcPr marL="6310" marR="6310" marT="631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            78 142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278 862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457 206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64,0%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241217195"/>
                  </a:ext>
                </a:extLst>
              </a:tr>
              <a:tr h="125329">
                <a:tc>
                  <a:txBody>
                    <a:bodyPr/>
                    <a:lstStyle/>
                    <a:p>
                      <a:pPr algn="l" fontAlgn="ctr"/>
                      <a:r>
                        <a:rPr lang="en-ZA" sz="780" b="0" i="0" u="none" strike="noStrike" dirty="0">
                          <a:solidFill>
                            <a:srgbClr val="000000"/>
                          </a:solidFill>
                          <a:effectLst/>
                          <a:latin typeface="Trebuchet MS" panose="020B0603020202020204" pitchFamily="34" charset="0"/>
                        </a:rPr>
                        <a:t>Germany</a:t>
                      </a:r>
                    </a:p>
                  </a:txBody>
                  <a:tcPr marL="6310" marR="6310" marT="631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          175 922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926 414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1 451 302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56,7%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041359174"/>
                  </a:ext>
                </a:extLst>
              </a:tr>
              <a:tr h="125329">
                <a:tc>
                  <a:txBody>
                    <a:bodyPr/>
                    <a:lstStyle/>
                    <a:p>
                      <a:pPr algn="l" fontAlgn="ctr"/>
                      <a:r>
                        <a:rPr lang="en-ZA" sz="780" b="0" i="0" u="none" strike="noStrike" dirty="0">
                          <a:solidFill>
                            <a:srgbClr val="000000"/>
                          </a:solidFill>
                          <a:effectLst/>
                          <a:latin typeface="Trebuchet MS" panose="020B0603020202020204" pitchFamily="34" charset="0"/>
                        </a:rPr>
                        <a:t>Ireland</a:t>
                      </a:r>
                    </a:p>
                  </a:txBody>
                  <a:tcPr marL="6310" marR="6310" marT="631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            11 430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79 698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126 607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58,9%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300581235"/>
                  </a:ext>
                </a:extLst>
              </a:tr>
              <a:tr h="125329">
                <a:tc>
                  <a:txBody>
                    <a:bodyPr/>
                    <a:lstStyle/>
                    <a:p>
                      <a:pPr algn="l" fontAlgn="ctr"/>
                      <a:r>
                        <a:rPr lang="en-ZA" sz="780" b="0" i="0" u="none" strike="noStrike" dirty="0">
                          <a:solidFill>
                            <a:srgbClr val="000000"/>
                          </a:solidFill>
                          <a:effectLst/>
                          <a:latin typeface="Trebuchet MS" panose="020B0603020202020204" pitchFamily="34" charset="0"/>
                        </a:rPr>
                        <a:t>Italy</a:t>
                      </a:r>
                    </a:p>
                  </a:txBody>
                  <a:tcPr marL="6310" marR="6310" marT="631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            17 488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83 905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153 135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82,5%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533757582"/>
                  </a:ext>
                </a:extLst>
              </a:tr>
              <a:tr h="125329">
                <a:tc>
                  <a:txBody>
                    <a:bodyPr/>
                    <a:lstStyle/>
                    <a:p>
                      <a:pPr algn="l" fontAlgn="ctr"/>
                      <a:r>
                        <a:rPr lang="en-ZA" sz="780" b="0" i="0" u="none" strike="noStrike" dirty="0">
                          <a:solidFill>
                            <a:srgbClr val="000000"/>
                          </a:solidFill>
                          <a:effectLst/>
                          <a:latin typeface="Trebuchet MS" panose="020B0603020202020204" pitchFamily="34" charset="0"/>
                        </a:rPr>
                        <a:t>The Netherlands</a:t>
                      </a:r>
                    </a:p>
                  </a:txBody>
                  <a:tcPr marL="6310" marR="6310" marT="631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            67 712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380 925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608 322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59,7%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46111744"/>
                  </a:ext>
                </a:extLst>
              </a:tr>
              <a:tr h="125329">
                <a:tc>
                  <a:txBody>
                    <a:bodyPr/>
                    <a:lstStyle/>
                    <a:p>
                      <a:pPr algn="l" fontAlgn="ctr"/>
                      <a:r>
                        <a:rPr lang="en-ZA" sz="780" b="0" i="0" u="none" strike="noStrike" dirty="0">
                          <a:solidFill>
                            <a:srgbClr val="000000"/>
                          </a:solidFill>
                          <a:effectLst/>
                          <a:latin typeface="Trebuchet MS" panose="020B0603020202020204" pitchFamily="34" charset="0"/>
                        </a:rPr>
                        <a:t>Norway</a:t>
                      </a:r>
                    </a:p>
                  </a:txBody>
                  <a:tcPr marL="6310" marR="6310" marT="631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             7 839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47 285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96 583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104,3%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340460190"/>
                  </a:ext>
                </a:extLst>
              </a:tr>
              <a:tr h="125329">
                <a:tc>
                  <a:txBody>
                    <a:bodyPr/>
                    <a:lstStyle/>
                    <a:p>
                      <a:pPr algn="l" fontAlgn="ctr"/>
                      <a:r>
                        <a:rPr lang="en-ZA" sz="780" b="0" i="0" u="none" strike="noStrike" dirty="0">
                          <a:solidFill>
                            <a:srgbClr val="000000"/>
                          </a:solidFill>
                          <a:effectLst/>
                          <a:latin typeface="Trebuchet MS" panose="020B0603020202020204" pitchFamily="34" charset="0"/>
                        </a:rPr>
                        <a:t>Portugal</a:t>
                      </a:r>
                    </a:p>
                  </a:txBody>
                  <a:tcPr marL="6310" marR="6310" marT="631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             8 272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46 452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53 604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802472378"/>
                  </a:ext>
                </a:extLst>
              </a:tr>
              <a:tr h="125329">
                <a:tc>
                  <a:txBody>
                    <a:bodyPr/>
                    <a:lstStyle/>
                    <a:p>
                      <a:pPr algn="l" fontAlgn="ctr"/>
                      <a:r>
                        <a:rPr lang="en-ZA" sz="780" b="0" i="0" u="none" strike="noStrike" dirty="0">
                          <a:solidFill>
                            <a:srgbClr val="000000"/>
                          </a:solidFill>
                          <a:effectLst/>
                          <a:latin typeface="Trebuchet MS" panose="020B0603020202020204" pitchFamily="34" charset="0"/>
                        </a:rPr>
                        <a:t>Russian Federation</a:t>
                      </a:r>
                    </a:p>
                  </a:txBody>
                  <a:tcPr marL="6310" marR="6310" marT="631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             6 848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61 351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185 195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201,9%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226720175"/>
                  </a:ext>
                </a:extLst>
              </a:tr>
              <a:tr h="125329">
                <a:tc>
                  <a:txBody>
                    <a:bodyPr/>
                    <a:lstStyle/>
                    <a:p>
                      <a:pPr algn="l" fontAlgn="ctr"/>
                      <a:r>
                        <a:rPr lang="en-ZA" sz="780" b="0" i="0" u="none" strike="noStrike" dirty="0">
                          <a:solidFill>
                            <a:srgbClr val="000000"/>
                          </a:solidFill>
                          <a:effectLst/>
                          <a:latin typeface="Trebuchet MS" panose="020B0603020202020204" pitchFamily="34" charset="0"/>
                        </a:rPr>
                        <a:t>Spain</a:t>
                      </a:r>
                    </a:p>
                  </a:txBody>
                  <a:tcPr marL="6310" marR="6310" marT="631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            10 265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54 047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100 629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86,2%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669602885"/>
                  </a:ext>
                </a:extLst>
              </a:tr>
              <a:tr h="125329">
                <a:tc>
                  <a:txBody>
                    <a:bodyPr/>
                    <a:lstStyle/>
                    <a:p>
                      <a:pPr algn="l" fontAlgn="ctr"/>
                      <a:r>
                        <a:rPr lang="en-ZA" sz="780" b="0" i="0" u="none" strike="noStrike" dirty="0">
                          <a:solidFill>
                            <a:srgbClr val="000000"/>
                          </a:solidFill>
                          <a:effectLst/>
                          <a:latin typeface="Trebuchet MS" panose="020B0603020202020204" pitchFamily="34" charset="0"/>
                        </a:rPr>
                        <a:t>Sweden</a:t>
                      </a:r>
                    </a:p>
                  </a:txBody>
                  <a:tcPr marL="6310" marR="6310" marT="631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            15 943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80 573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161 245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100,1%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619056385"/>
                  </a:ext>
                </a:extLst>
              </a:tr>
              <a:tr h="125329">
                <a:tc>
                  <a:txBody>
                    <a:bodyPr/>
                    <a:lstStyle/>
                    <a:p>
                      <a:pPr algn="l" fontAlgn="ctr"/>
                      <a:r>
                        <a:rPr lang="en-ZA" sz="780" b="0" i="0" u="none" strike="noStrike" dirty="0">
                          <a:solidFill>
                            <a:srgbClr val="000000"/>
                          </a:solidFill>
                          <a:effectLst/>
                          <a:latin typeface="Trebuchet MS" panose="020B0603020202020204" pitchFamily="34" charset="0"/>
                        </a:rPr>
                        <a:t>Switzerland</a:t>
                      </a:r>
                    </a:p>
                  </a:txBody>
                  <a:tcPr marL="6310" marR="6310" marT="631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            49 815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168 761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242 485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43,7%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954124130"/>
                  </a:ext>
                </a:extLst>
              </a:tr>
              <a:tr h="125329">
                <a:tc>
                  <a:txBody>
                    <a:bodyPr/>
                    <a:lstStyle/>
                    <a:p>
                      <a:pPr algn="l" fontAlgn="ctr"/>
                      <a:r>
                        <a:rPr lang="en-ZA" sz="780" b="0" i="0" u="none" strike="noStrike" dirty="0">
                          <a:solidFill>
                            <a:srgbClr val="000000"/>
                          </a:solidFill>
                          <a:effectLst/>
                          <a:latin typeface="Trebuchet MS" panose="020B0603020202020204" pitchFamily="34" charset="0"/>
                        </a:rPr>
                        <a:t>Turkey</a:t>
                      </a:r>
                    </a:p>
                  </a:txBody>
                  <a:tcPr marL="6310" marR="6310" marT="631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             3 362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30 218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58 575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93,8%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89580913"/>
                  </a:ext>
                </a:extLst>
              </a:tr>
              <a:tr h="125329">
                <a:tc>
                  <a:txBody>
                    <a:bodyPr/>
                    <a:lstStyle/>
                    <a:p>
                      <a:pPr algn="l" fontAlgn="ctr"/>
                      <a:r>
                        <a:rPr lang="en-ZA" sz="780" b="0" i="0" u="none" strike="noStrike" dirty="0">
                          <a:solidFill>
                            <a:srgbClr val="000000"/>
                          </a:solidFill>
                          <a:effectLst/>
                          <a:latin typeface="Trebuchet MS" panose="020B0603020202020204" pitchFamily="34" charset="0"/>
                        </a:rPr>
                        <a:t>Uk</a:t>
                      </a:r>
                    </a:p>
                  </a:txBody>
                  <a:tcPr marL="6310" marR="6310" marT="631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          172 566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1 257 193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1 962 039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56,1%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431012587"/>
                  </a:ext>
                </a:extLst>
              </a:tr>
              <a:tr h="125329">
                <a:tc>
                  <a:txBody>
                    <a:bodyPr/>
                    <a:lstStyle/>
                    <a:p>
                      <a:pPr algn="l" fontAlgn="ctr"/>
                      <a:r>
                        <a:rPr lang="en-ZA" sz="780" b="0" i="0" u="none" strike="noStrike" dirty="0">
                          <a:solidFill>
                            <a:srgbClr val="000000"/>
                          </a:solidFill>
                          <a:effectLst/>
                          <a:latin typeface="Trebuchet MS" panose="020B0603020202020204" pitchFamily="34" charset="0"/>
                        </a:rPr>
                        <a:t>Other Europe</a:t>
                      </a:r>
                    </a:p>
                  </a:txBody>
                  <a:tcPr marL="6310" marR="6310" marT="631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            27 888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            133 365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        232 563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74,4%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786246582"/>
                  </a:ext>
                </a:extLst>
              </a:tr>
              <a:tr h="125329">
                <a:tc>
                  <a:txBody>
                    <a:bodyPr/>
                    <a:lstStyle/>
                    <a:p>
                      <a:pPr algn="l" fontAlgn="ctr"/>
                      <a:r>
                        <a:rPr lang="en-ZA" sz="780" b="1" i="0" u="none" strike="noStrike" dirty="0">
                          <a:solidFill>
                            <a:srgbClr val="000000"/>
                          </a:solidFill>
                          <a:effectLst/>
                          <a:latin typeface="Trebuchet MS" panose="020B0603020202020204" pitchFamily="34" charset="0"/>
                        </a:rPr>
                        <a:t>MIDDLE EAST</a:t>
                      </a:r>
                    </a:p>
                  </a:txBody>
                  <a:tcPr marL="6310" marR="6310" marT="631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80" b="1" i="0" u="none" strike="noStrike">
                          <a:solidFill>
                            <a:srgbClr val="000000"/>
                          </a:solidFill>
                          <a:effectLst/>
                          <a:latin typeface="Trebuchet MS" panose="020B0603020202020204" pitchFamily="34" charset="0"/>
                        </a:rPr>
                        <a:t>          18 202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            80 895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      207 880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157,0%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975255275"/>
                  </a:ext>
                </a:extLst>
              </a:tr>
              <a:tr h="125329">
                <a:tc>
                  <a:txBody>
                    <a:bodyPr/>
                    <a:lstStyle/>
                    <a:p>
                      <a:pPr algn="l" fontAlgn="ctr"/>
                      <a:r>
                        <a:rPr lang="en-ZA" sz="780" b="0" i="0" u="none" strike="noStrike" dirty="0">
                          <a:solidFill>
                            <a:srgbClr val="000000"/>
                          </a:solidFill>
                          <a:effectLst/>
                          <a:latin typeface="Trebuchet MS" panose="020B0603020202020204" pitchFamily="34" charset="0"/>
                        </a:rPr>
                        <a:t>United Arab Emirates</a:t>
                      </a:r>
                    </a:p>
                  </a:txBody>
                  <a:tcPr marL="6310" marR="6310" marT="631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             1 767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5 601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4 860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-13,2%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965436765"/>
                  </a:ext>
                </a:extLst>
              </a:tr>
              <a:tr h="125329">
                <a:tc>
                  <a:txBody>
                    <a:bodyPr/>
                    <a:lstStyle/>
                    <a:p>
                      <a:pPr algn="l" fontAlgn="ctr"/>
                      <a:r>
                        <a:rPr lang="en-ZA" sz="780" b="0" i="0" u="none" strike="noStrike" dirty="0">
                          <a:solidFill>
                            <a:srgbClr val="000000"/>
                          </a:solidFill>
                          <a:effectLst/>
                          <a:latin typeface="Trebuchet MS" panose="020B0603020202020204" pitchFamily="34" charset="0"/>
                        </a:rPr>
                        <a:t>Other Middle East</a:t>
                      </a:r>
                    </a:p>
                  </a:txBody>
                  <a:tcPr marL="6310" marR="6310" marT="631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            16 436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             75 294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        203 020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169,6%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80984282"/>
                  </a:ext>
                </a:extLst>
              </a:tr>
              <a:tr h="125329">
                <a:tc>
                  <a:txBody>
                    <a:bodyPr/>
                    <a:lstStyle/>
                    <a:p>
                      <a:pPr algn="l" fontAlgn="ctr"/>
                      <a:r>
                        <a:rPr lang="en-ZA" sz="780" b="1" i="0" u="none" strike="noStrike" dirty="0">
                          <a:solidFill>
                            <a:srgbClr val="000000"/>
                          </a:solidFill>
                          <a:effectLst/>
                          <a:latin typeface="Trebuchet MS" panose="020B0603020202020204" pitchFamily="34" charset="0"/>
                        </a:rPr>
                        <a:t>NORTH AMERICA</a:t>
                      </a:r>
                    </a:p>
                  </a:txBody>
                  <a:tcPr marL="6310" marR="6310" marT="631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80" b="1" i="0" u="none" strike="noStrike">
                          <a:solidFill>
                            <a:srgbClr val="000000"/>
                          </a:solidFill>
                          <a:effectLst/>
                          <a:latin typeface="Trebuchet MS" panose="020B0603020202020204" pitchFamily="34" charset="0"/>
                        </a:rPr>
                        <a:t>        149 370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          833 695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   1 678 935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101,4%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34914028"/>
                  </a:ext>
                </a:extLst>
              </a:tr>
              <a:tr h="125329">
                <a:tc>
                  <a:txBody>
                    <a:bodyPr/>
                    <a:lstStyle/>
                    <a:p>
                      <a:pPr algn="l" fontAlgn="ctr"/>
                      <a:r>
                        <a:rPr lang="en-ZA" sz="780" b="0" i="0" u="none" strike="noStrike" dirty="0">
                          <a:solidFill>
                            <a:srgbClr val="000000"/>
                          </a:solidFill>
                          <a:effectLst/>
                          <a:latin typeface="Trebuchet MS" panose="020B0603020202020204" pitchFamily="34" charset="0"/>
                        </a:rPr>
                        <a:t>Canada</a:t>
                      </a:r>
                    </a:p>
                  </a:txBody>
                  <a:tcPr marL="6310" marR="6310" marT="631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            37 720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115 437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233 857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102,6%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4042074294"/>
                  </a:ext>
                </a:extLst>
              </a:tr>
              <a:tr h="125329">
                <a:tc>
                  <a:txBody>
                    <a:bodyPr/>
                    <a:lstStyle/>
                    <a:p>
                      <a:pPr algn="l" fontAlgn="ctr"/>
                      <a:r>
                        <a:rPr lang="en-ZA" sz="780" b="0" i="0" u="none" strike="noStrike" dirty="0">
                          <a:solidFill>
                            <a:srgbClr val="000000"/>
                          </a:solidFill>
                          <a:effectLst/>
                          <a:latin typeface="Trebuchet MS" panose="020B0603020202020204" pitchFamily="34" charset="0"/>
                        </a:rPr>
                        <a:t>USA</a:t>
                      </a:r>
                    </a:p>
                  </a:txBody>
                  <a:tcPr marL="6310" marR="6310" marT="631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          111 650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718 258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     1 445 078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101,2%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04721794"/>
                  </a:ext>
                </a:extLst>
              </a:tr>
              <a:tr h="0">
                <a:tc>
                  <a:txBody>
                    <a:bodyPr/>
                    <a:lstStyle/>
                    <a:p>
                      <a:pPr algn="l" fontAlgn="ctr"/>
                      <a:r>
                        <a:rPr lang="en-ZA" sz="780" b="0" i="0" u="none" strike="noStrike" dirty="0">
                          <a:solidFill>
                            <a:srgbClr val="000000"/>
                          </a:solidFill>
                          <a:effectLst/>
                          <a:latin typeface="Trebuchet MS" panose="020B0603020202020204" pitchFamily="34" charset="0"/>
                        </a:rPr>
                        <a:t>Other North America</a:t>
                      </a:r>
                    </a:p>
                  </a:txBody>
                  <a:tcPr marL="6310" marR="6310" marT="631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                  -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                    -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                -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dirty="0">
                          <a:solidFill>
                            <a:srgbClr val="000000"/>
                          </a:solidFill>
                          <a:effectLst/>
                          <a:latin typeface="Trebuchet MS" panose="020B0603020202020204" pitchFamily="34" charset="0"/>
                        </a:rPr>
                        <a:t>n/a</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536884811"/>
                  </a:ext>
                </a:extLst>
              </a:tr>
              <a:tr h="109714">
                <a:tc>
                  <a:txBody>
                    <a:bodyPr/>
                    <a:lstStyle/>
                    <a:p>
                      <a:pPr algn="l" fontAlgn="ctr"/>
                      <a:r>
                        <a:rPr lang="en-ZA" sz="780" b="1" i="0" u="none" strike="noStrike" dirty="0">
                          <a:solidFill>
                            <a:srgbClr val="000000"/>
                          </a:solidFill>
                          <a:effectLst/>
                          <a:latin typeface="Trebuchet MS" panose="020B0603020202020204" pitchFamily="34" charset="0"/>
                        </a:rPr>
                        <a:t>TOTAL</a:t>
                      </a:r>
                    </a:p>
                  </a:txBody>
                  <a:tcPr marL="6310" marR="6310" marT="631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80" b="1" i="0" u="none" strike="noStrike">
                          <a:solidFill>
                            <a:srgbClr val="000000"/>
                          </a:solidFill>
                          <a:effectLst/>
                          <a:latin typeface="Trebuchet MS" panose="020B0603020202020204" pitchFamily="34" charset="0"/>
                        </a:rPr>
                        <a:t>     3 160 685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     12 687 155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 28 375 793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dirty="0">
                          <a:solidFill>
                            <a:srgbClr val="000000"/>
                          </a:solidFill>
                          <a:effectLst/>
                          <a:latin typeface="Trebuchet MS" panose="020B0603020202020204" pitchFamily="34" charset="0"/>
                        </a:rPr>
                        <a:t>123,7%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57309898"/>
                  </a:ext>
                </a:extLst>
              </a:tr>
            </a:tbl>
          </a:graphicData>
        </a:graphic>
      </p:graphicFrame>
      <p:sp>
        <p:nvSpPr>
          <p:cNvPr id="4" name="TextBox 76">
            <a:extLst>
              <a:ext uri="{FF2B5EF4-FFF2-40B4-BE49-F238E27FC236}">
                <a16:creationId xmlns:a16="http://schemas.microsoft.com/office/drawing/2014/main" id="{01509884-2AA8-4D1B-A058-D4100158EDFB}"/>
              </a:ext>
            </a:extLst>
          </p:cNvPr>
          <p:cNvSpPr txBox="1"/>
          <p:nvPr/>
        </p:nvSpPr>
        <p:spPr>
          <a:xfrm>
            <a:off x="2334781" y="9585227"/>
            <a:ext cx="3119444"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3088406208"/>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464618AF-78D4-47E4-9B09-EEA91CB511F0}"/>
              </a:ext>
            </a:extLst>
          </p:cNvPr>
          <p:cNvSpPr/>
          <p:nvPr/>
        </p:nvSpPr>
        <p:spPr>
          <a:xfrm>
            <a:off x="0" y="0"/>
            <a:ext cx="6858000" cy="1125415"/>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r>
              <a:rPr lang="en-ZA" sz="3600" dirty="0">
                <a:solidFill>
                  <a:srgbClr val="FE9900"/>
                </a:solidFill>
                <a:latin typeface="Calibri"/>
              </a:rPr>
              <a:t>APPENDIX</a:t>
            </a:r>
            <a:endParaRPr kumimoji="0" lang="en-ZA" sz="3600" b="0" i="0" u="none" strike="noStrike" kern="1200" cap="none" spc="0" normalizeH="0" baseline="0" noProof="0" dirty="0">
              <a:ln>
                <a:noFill/>
              </a:ln>
              <a:solidFill>
                <a:srgbClr val="FE9900"/>
              </a:solidFill>
              <a:effectLst/>
              <a:uLnTx/>
              <a:uFillTx/>
              <a:latin typeface="Calibri"/>
            </a:endParaRPr>
          </a:p>
        </p:txBody>
      </p:sp>
      <p:graphicFrame>
        <p:nvGraphicFramePr>
          <p:cNvPr id="2" name="Table 1">
            <a:extLst>
              <a:ext uri="{FF2B5EF4-FFF2-40B4-BE49-F238E27FC236}">
                <a16:creationId xmlns:a16="http://schemas.microsoft.com/office/drawing/2014/main" id="{AEE8D65D-3DD4-4A6F-8BA7-9B86436A2E1B}"/>
              </a:ext>
            </a:extLst>
          </p:cNvPr>
          <p:cNvGraphicFramePr>
            <a:graphicFrameLocks noGrp="1"/>
          </p:cNvGraphicFramePr>
          <p:nvPr>
            <p:extLst>
              <p:ext uri="{D42A27DB-BD31-4B8C-83A1-F6EECF244321}">
                <p14:modId xmlns:p14="http://schemas.microsoft.com/office/powerpoint/2010/main" val="3031233282"/>
              </p:ext>
            </p:extLst>
          </p:nvPr>
        </p:nvGraphicFramePr>
        <p:xfrm>
          <a:off x="33904" y="1162871"/>
          <a:ext cx="6804000" cy="8119742"/>
        </p:xfrm>
        <a:graphic>
          <a:graphicData uri="http://schemas.openxmlformats.org/drawingml/2006/table">
            <a:tbl>
              <a:tblPr/>
              <a:tblGrid>
                <a:gridCol w="1620000">
                  <a:extLst>
                    <a:ext uri="{9D8B030D-6E8A-4147-A177-3AD203B41FA5}">
                      <a16:colId xmlns:a16="http://schemas.microsoft.com/office/drawing/2014/main" val="3365406715"/>
                    </a:ext>
                  </a:extLst>
                </a:gridCol>
                <a:gridCol w="1296000">
                  <a:extLst>
                    <a:ext uri="{9D8B030D-6E8A-4147-A177-3AD203B41FA5}">
                      <a16:colId xmlns:a16="http://schemas.microsoft.com/office/drawing/2014/main" val="1872152255"/>
                    </a:ext>
                  </a:extLst>
                </a:gridCol>
                <a:gridCol w="1296000">
                  <a:extLst>
                    <a:ext uri="{9D8B030D-6E8A-4147-A177-3AD203B41FA5}">
                      <a16:colId xmlns:a16="http://schemas.microsoft.com/office/drawing/2014/main" val="1143522819"/>
                    </a:ext>
                  </a:extLst>
                </a:gridCol>
                <a:gridCol w="1296000">
                  <a:extLst>
                    <a:ext uri="{9D8B030D-6E8A-4147-A177-3AD203B41FA5}">
                      <a16:colId xmlns:a16="http://schemas.microsoft.com/office/drawing/2014/main" val="522581560"/>
                    </a:ext>
                  </a:extLst>
                </a:gridCol>
                <a:gridCol w="1296000">
                  <a:extLst>
                    <a:ext uri="{9D8B030D-6E8A-4147-A177-3AD203B41FA5}">
                      <a16:colId xmlns:a16="http://schemas.microsoft.com/office/drawing/2014/main" val="1765243502"/>
                    </a:ext>
                  </a:extLst>
                </a:gridCol>
              </a:tblGrid>
              <a:tr h="101354">
                <a:tc gridSpan="5">
                  <a:txBody>
                    <a:bodyPr/>
                    <a:lstStyle/>
                    <a:p>
                      <a:pPr algn="ctr" fontAlgn="ctr"/>
                      <a:r>
                        <a:rPr lang="en-GB" sz="780" b="1" i="0" u="none" strike="noStrike" dirty="0">
                          <a:solidFill>
                            <a:srgbClr val="000000"/>
                          </a:solidFill>
                          <a:effectLst/>
                          <a:latin typeface="Trebuchet MS" panose="020B0603020202020204" pitchFamily="34" charset="0"/>
                        </a:rPr>
                        <a:t>AVERAGE LENGTH OF STAY BY COUNTRY</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extLst>
                  <a:ext uri="{0D108BD9-81ED-4DB2-BD59-A6C34878D82A}">
                    <a16:rowId xmlns:a16="http://schemas.microsoft.com/office/drawing/2014/main" val="3293802757"/>
                  </a:ext>
                </a:extLst>
              </a:tr>
              <a:tr h="101354">
                <a:tc>
                  <a:txBody>
                    <a:bodyPr/>
                    <a:lstStyle/>
                    <a:p>
                      <a:pPr algn="l" fontAlgn="ctr"/>
                      <a:endParaRPr lang="en-ZA" sz="780" b="1" i="0" u="none" strike="noStrike" dirty="0">
                        <a:solidFill>
                          <a:srgbClr val="000000"/>
                        </a:solidFill>
                        <a:effectLst/>
                        <a:latin typeface="Trebuchet MS" panose="020B0603020202020204" pitchFamily="34" charset="0"/>
                      </a:endParaRP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80" b="1" i="0" u="none" strike="noStrike">
                          <a:solidFill>
                            <a:srgbClr val="000000"/>
                          </a:solidFill>
                          <a:effectLst/>
                          <a:latin typeface="Trebuchet MS" panose="020B0603020202020204" pitchFamily="34" charset="0"/>
                        </a:rPr>
                        <a:t>Q1 2021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80" b="1" i="0" u="none" strike="noStrike">
                          <a:solidFill>
                            <a:srgbClr val="000000"/>
                          </a:solidFill>
                          <a:effectLst/>
                          <a:latin typeface="Trebuchet MS" panose="020B0603020202020204" pitchFamily="34" charset="0"/>
                        </a:rPr>
                        <a:t>Q1 2022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80" b="1" i="0" u="none" strike="noStrike">
                          <a:solidFill>
                            <a:srgbClr val="000000"/>
                          </a:solidFill>
                          <a:effectLst/>
                          <a:latin typeface="Trebuchet MS" panose="020B0603020202020204" pitchFamily="34" charset="0"/>
                        </a:rPr>
                        <a:t>Q1 2023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80" b="1" i="0" u="none" strike="noStrike">
                          <a:solidFill>
                            <a:srgbClr val="000000"/>
                          </a:solidFill>
                          <a:effectLst/>
                          <a:latin typeface="Trebuchet MS" panose="020B0603020202020204" pitchFamily="34" charset="0"/>
                        </a:rPr>
                        <a:t>% GROWTH</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extLst>
                  <a:ext uri="{0D108BD9-81ED-4DB2-BD59-A6C34878D82A}">
                    <a16:rowId xmlns:a16="http://schemas.microsoft.com/office/drawing/2014/main" val="2111568904"/>
                  </a:ext>
                </a:extLst>
              </a:tr>
              <a:tr h="101354">
                <a:tc>
                  <a:txBody>
                    <a:bodyPr/>
                    <a:lstStyle/>
                    <a:p>
                      <a:pPr algn="l" fontAlgn="ctr"/>
                      <a:r>
                        <a:rPr lang="en-ZA" sz="780" b="1" i="0" u="none" strike="noStrike" dirty="0">
                          <a:solidFill>
                            <a:srgbClr val="000000"/>
                          </a:solidFill>
                          <a:effectLst/>
                          <a:latin typeface="Trebuchet MS" panose="020B0603020202020204" pitchFamily="34" charset="0"/>
                        </a:rPr>
                        <a:t>AFRICA</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80" b="1" i="0" u="none" strike="noStrike">
                          <a:solidFill>
                            <a:srgbClr val="000000"/>
                          </a:solidFill>
                          <a:effectLst/>
                          <a:latin typeface="Trebuchet MS" panose="020B0603020202020204" pitchFamily="34" charset="0"/>
                        </a:rPr>
                        <a:t>6,4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9,5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12,2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28,8%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0701227"/>
                  </a:ext>
                </a:extLst>
              </a:tr>
              <a:tr h="101354">
                <a:tc>
                  <a:txBody>
                    <a:bodyPr/>
                    <a:lstStyle/>
                    <a:p>
                      <a:pPr algn="l" fontAlgn="ctr"/>
                      <a:r>
                        <a:rPr lang="en-ZA" sz="780" b="0" i="0" u="none" strike="noStrike" dirty="0">
                          <a:solidFill>
                            <a:srgbClr val="000000"/>
                          </a:solidFill>
                          <a:effectLst/>
                          <a:latin typeface="Trebuchet MS" panose="020B0603020202020204" pitchFamily="34" charset="0"/>
                        </a:rPr>
                        <a:t>Botswana</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3,6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4,4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4,4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3183838165"/>
                  </a:ext>
                </a:extLst>
              </a:tr>
              <a:tr h="101354">
                <a:tc>
                  <a:txBody>
                    <a:bodyPr/>
                    <a:lstStyle/>
                    <a:p>
                      <a:pPr algn="l" fontAlgn="ctr"/>
                      <a:r>
                        <a:rPr lang="en-ZA" sz="780" b="0" i="0" u="none" strike="noStrike" dirty="0">
                          <a:solidFill>
                            <a:srgbClr val="000000"/>
                          </a:solidFill>
                          <a:effectLst/>
                          <a:latin typeface="Trebuchet MS" panose="020B0603020202020204" pitchFamily="34" charset="0"/>
                        </a:rPr>
                        <a:t>Lesotho</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12,9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265924066"/>
                  </a:ext>
                </a:extLst>
              </a:tr>
              <a:tr h="101354">
                <a:tc>
                  <a:txBody>
                    <a:bodyPr/>
                    <a:lstStyle/>
                    <a:p>
                      <a:pPr algn="l" fontAlgn="ctr"/>
                      <a:r>
                        <a:rPr lang="en-ZA" sz="780" b="0" i="0" u="none" strike="noStrike" dirty="0">
                          <a:solidFill>
                            <a:srgbClr val="000000"/>
                          </a:solidFill>
                          <a:effectLst/>
                          <a:latin typeface="Trebuchet MS" panose="020B0603020202020204" pitchFamily="34" charset="0"/>
                        </a:rPr>
                        <a:t>Malawi</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12,7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dirty="0">
                          <a:solidFill>
                            <a:srgbClr val="000000"/>
                          </a:solidFill>
                          <a:effectLst/>
                          <a:latin typeface="Trebuchet MS" panose="020B0603020202020204" pitchFamily="34" charset="0"/>
                        </a:rPr>
                        <a:t>11,7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5,6%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101616319"/>
                  </a:ext>
                </a:extLst>
              </a:tr>
              <a:tr h="101354">
                <a:tc>
                  <a:txBody>
                    <a:bodyPr/>
                    <a:lstStyle/>
                    <a:p>
                      <a:pPr algn="l" fontAlgn="ctr"/>
                      <a:r>
                        <a:rPr lang="en-ZA" sz="780" b="0" i="0" u="none" strike="noStrike" dirty="0">
                          <a:solidFill>
                            <a:srgbClr val="000000"/>
                          </a:solidFill>
                          <a:effectLst/>
                          <a:latin typeface="Trebuchet MS" panose="020B0603020202020204" pitchFamily="34" charset="0"/>
                        </a:rPr>
                        <a:t>Mozambique</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dirty="0">
                          <a:solidFill>
                            <a:srgbClr val="000000"/>
                          </a:solidFill>
                          <a:effectLst/>
                          <a:latin typeface="Trebuchet MS" panose="020B0603020202020204" pitchFamily="34" charset="0"/>
                        </a:rPr>
                        <a:t>6,5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9,5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45,4%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498587677"/>
                  </a:ext>
                </a:extLst>
              </a:tr>
              <a:tr h="101354">
                <a:tc>
                  <a:txBody>
                    <a:bodyPr/>
                    <a:lstStyle/>
                    <a:p>
                      <a:pPr algn="l" fontAlgn="ctr"/>
                      <a:r>
                        <a:rPr lang="en-ZA" sz="780" b="0" i="0" u="none" strike="noStrike" dirty="0">
                          <a:solidFill>
                            <a:srgbClr val="000000"/>
                          </a:solidFill>
                          <a:effectLst/>
                          <a:latin typeface="Trebuchet MS" panose="020B0603020202020204" pitchFamily="34" charset="0"/>
                        </a:rPr>
                        <a:t>Namibia</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909265267"/>
                  </a:ext>
                </a:extLst>
              </a:tr>
              <a:tr h="101354">
                <a:tc>
                  <a:txBody>
                    <a:bodyPr/>
                    <a:lstStyle/>
                    <a:p>
                      <a:pPr algn="l" fontAlgn="ctr"/>
                      <a:r>
                        <a:rPr lang="en-ZA" sz="780" b="0" i="0" u="none" strike="noStrike" dirty="0">
                          <a:solidFill>
                            <a:srgbClr val="000000"/>
                          </a:solidFill>
                          <a:effectLst/>
                          <a:latin typeface="Trebuchet MS" panose="020B0603020202020204" pitchFamily="34" charset="0"/>
                        </a:rPr>
                        <a:t>eSwatini</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9,8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36,8%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913176055"/>
                  </a:ext>
                </a:extLst>
              </a:tr>
              <a:tr h="101354">
                <a:tc>
                  <a:txBody>
                    <a:bodyPr/>
                    <a:lstStyle/>
                    <a:p>
                      <a:pPr algn="l" fontAlgn="ctr"/>
                      <a:r>
                        <a:rPr lang="en-ZA" sz="780" b="0" i="0" u="none" strike="noStrike" dirty="0">
                          <a:solidFill>
                            <a:srgbClr val="000000"/>
                          </a:solidFill>
                          <a:effectLst/>
                          <a:latin typeface="Trebuchet MS" panose="020B0603020202020204" pitchFamily="34" charset="0"/>
                        </a:rPr>
                        <a:t>Zambia</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10,4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4,8%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958144090"/>
                  </a:ext>
                </a:extLst>
              </a:tr>
              <a:tr h="101354">
                <a:tc>
                  <a:txBody>
                    <a:bodyPr/>
                    <a:lstStyle/>
                    <a:p>
                      <a:pPr algn="l" fontAlgn="ctr"/>
                      <a:r>
                        <a:rPr lang="en-ZA" sz="780" b="0" i="0" u="none" strike="noStrike" dirty="0">
                          <a:solidFill>
                            <a:srgbClr val="000000"/>
                          </a:solidFill>
                          <a:effectLst/>
                          <a:latin typeface="Trebuchet MS" panose="020B0603020202020204" pitchFamily="34" charset="0"/>
                        </a:rPr>
                        <a:t>Zimbabwe</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7,9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16,3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62,3%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044802048"/>
                  </a:ext>
                </a:extLst>
              </a:tr>
              <a:tr h="101354">
                <a:tc>
                  <a:txBody>
                    <a:bodyPr/>
                    <a:lstStyle/>
                    <a:p>
                      <a:pPr algn="l" fontAlgn="ctr"/>
                      <a:r>
                        <a:rPr lang="en-ZA" sz="780" b="0" i="0" u="none" strike="noStrike" dirty="0">
                          <a:solidFill>
                            <a:srgbClr val="000000"/>
                          </a:solidFill>
                          <a:effectLst/>
                          <a:latin typeface="Trebuchet MS" panose="020B0603020202020204" pitchFamily="34" charset="0"/>
                        </a:rPr>
                        <a:t>Angola</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17,1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-27,4%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880042782"/>
                  </a:ext>
                </a:extLst>
              </a:tr>
              <a:tr h="101354">
                <a:tc>
                  <a:txBody>
                    <a:bodyPr/>
                    <a:lstStyle/>
                    <a:p>
                      <a:pPr algn="l" fontAlgn="ctr"/>
                      <a:r>
                        <a:rPr lang="en-ZA" sz="780" b="0" i="0" u="none" strike="noStrike" dirty="0">
                          <a:solidFill>
                            <a:srgbClr val="000000"/>
                          </a:solidFill>
                          <a:effectLst/>
                          <a:latin typeface="Trebuchet MS" panose="020B0603020202020204" pitchFamily="34" charset="0"/>
                        </a:rPr>
                        <a:t>DRC</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21,2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14,7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-36,2%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562521002"/>
                  </a:ext>
                </a:extLst>
              </a:tr>
              <a:tr h="101354">
                <a:tc>
                  <a:txBody>
                    <a:bodyPr/>
                    <a:lstStyle/>
                    <a:p>
                      <a:pPr algn="l" fontAlgn="ctr"/>
                      <a:r>
                        <a:rPr lang="en-ZA" sz="780" b="0" i="0" u="none" strike="noStrike" dirty="0">
                          <a:solidFill>
                            <a:srgbClr val="000000"/>
                          </a:solidFill>
                          <a:effectLst/>
                          <a:latin typeface="Trebuchet MS" panose="020B0603020202020204" pitchFamily="34" charset="0"/>
                        </a:rPr>
                        <a:t>Ethiopia</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10,9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23,8%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59560196"/>
                  </a:ext>
                </a:extLst>
              </a:tr>
              <a:tr h="101354">
                <a:tc>
                  <a:txBody>
                    <a:bodyPr/>
                    <a:lstStyle/>
                    <a:p>
                      <a:pPr algn="l" fontAlgn="ctr"/>
                      <a:r>
                        <a:rPr lang="en-ZA" sz="780" b="0" i="0" u="none" strike="noStrike" dirty="0">
                          <a:solidFill>
                            <a:srgbClr val="000000"/>
                          </a:solidFill>
                          <a:effectLst/>
                          <a:latin typeface="Trebuchet MS" panose="020B0603020202020204" pitchFamily="34" charset="0"/>
                        </a:rPr>
                        <a:t>Ghana</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11,9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-32,1%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714249061"/>
                  </a:ext>
                </a:extLst>
              </a:tr>
              <a:tr h="101354">
                <a:tc>
                  <a:txBody>
                    <a:bodyPr/>
                    <a:lstStyle/>
                    <a:p>
                      <a:pPr algn="l" fontAlgn="ctr"/>
                      <a:r>
                        <a:rPr lang="en-ZA" sz="780" b="0" i="0" u="none" strike="noStrike" dirty="0">
                          <a:solidFill>
                            <a:srgbClr val="000000"/>
                          </a:solidFill>
                          <a:effectLst/>
                          <a:latin typeface="Trebuchet MS" panose="020B0603020202020204" pitchFamily="34" charset="0"/>
                        </a:rPr>
                        <a:t>Kenya</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8,7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7,9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9,8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031974401"/>
                  </a:ext>
                </a:extLst>
              </a:tr>
              <a:tr h="101354">
                <a:tc>
                  <a:txBody>
                    <a:bodyPr/>
                    <a:lstStyle/>
                    <a:p>
                      <a:pPr algn="l" fontAlgn="ctr"/>
                      <a:r>
                        <a:rPr lang="en-ZA" sz="780" b="0" i="0" u="none" strike="noStrike" dirty="0">
                          <a:solidFill>
                            <a:srgbClr val="000000"/>
                          </a:solidFill>
                          <a:effectLst/>
                          <a:latin typeface="Trebuchet MS" panose="020B0603020202020204" pitchFamily="34" charset="0"/>
                        </a:rPr>
                        <a:t>Nigeria</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14,8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147378857"/>
                  </a:ext>
                </a:extLst>
              </a:tr>
              <a:tr h="101354">
                <a:tc>
                  <a:txBody>
                    <a:bodyPr/>
                    <a:lstStyle/>
                    <a:p>
                      <a:pPr algn="l" fontAlgn="ctr"/>
                      <a:r>
                        <a:rPr lang="en-ZA" sz="780" b="0" i="0" u="none" strike="noStrike" dirty="0">
                          <a:solidFill>
                            <a:srgbClr val="000000"/>
                          </a:solidFill>
                          <a:effectLst/>
                          <a:latin typeface="Trebuchet MS" panose="020B0603020202020204" pitchFamily="34" charset="0"/>
                        </a:rPr>
                        <a:t>Tanzania</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10,0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27724137"/>
                  </a:ext>
                </a:extLst>
              </a:tr>
              <a:tr h="101354">
                <a:tc>
                  <a:txBody>
                    <a:bodyPr/>
                    <a:lstStyle/>
                    <a:p>
                      <a:pPr algn="l" fontAlgn="ctr"/>
                      <a:r>
                        <a:rPr lang="en-ZA" sz="780" b="0" i="0" u="none" strike="noStrike" dirty="0">
                          <a:solidFill>
                            <a:srgbClr val="000000"/>
                          </a:solidFill>
                          <a:effectLst/>
                          <a:latin typeface="Trebuchet MS" panose="020B0603020202020204" pitchFamily="34" charset="0"/>
                        </a:rPr>
                        <a:t>Uganda</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10,8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14,6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12,9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173256940"/>
                  </a:ext>
                </a:extLst>
              </a:tr>
              <a:tr h="101354">
                <a:tc>
                  <a:txBody>
                    <a:bodyPr/>
                    <a:lstStyle/>
                    <a:p>
                      <a:pPr algn="l" fontAlgn="ctr"/>
                      <a:r>
                        <a:rPr lang="en-ZA" sz="780" b="0" i="0" u="none" strike="noStrike" dirty="0">
                          <a:solidFill>
                            <a:srgbClr val="000000"/>
                          </a:solidFill>
                          <a:effectLst/>
                          <a:latin typeface="Trebuchet MS" panose="020B0603020202020204" pitchFamily="34" charset="0"/>
                        </a:rPr>
                        <a:t>Other Africa</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10,8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20,2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15,1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-25,1%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98939792"/>
                  </a:ext>
                </a:extLst>
              </a:tr>
              <a:tr h="101354">
                <a:tc>
                  <a:txBody>
                    <a:bodyPr/>
                    <a:lstStyle/>
                    <a:p>
                      <a:pPr algn="l" fontAlgn="ctr"/>
                      <a:r>
                        <a:rPr lang="en-ZA" sz="780" b="1" i="0" u="none" strike="noStrike" dirty="0">
                          <a:solidFill>
                            <a:srgbClr val="000000"/>
                          </a:solidFill>
                          <a:effectLst/>
                          <a:latin typeface="Trebuchet MS" panose="020B0603020202020204" pitchFamily="34" charset="0"/>
                        </a:rPr>
                        <a:t>ASIA</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80" b="1" i="0" u="none" strike="noStrike">
                          <a:solidFill>
                            <a:srgbClr val="000000"/>
                          </a:solidFill>
                          <a:effectLst/>
                          <a:latin typeface="Trebuchet MS" panose="020B0603020202020204" pitchFamily="34" charset="0"/>
                        </a:rPr>
                        <a:t>34,0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23,3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21,9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96715418"/>
                  </a:ext>
                </a:extLst>
              </a:tr>
              <a:tr h="101354">
                <a:tc>
                  <a:txBody>
                    <a:bodyPr/>
                    <a:lstStyle/>
                    <a:p>
                      <a:pPr algn="l" fontAlgn="ctr"/>
                      <a:r>
                        <a:rPr lang="en-ZA" sz="780" b="0" i="0" u="none" strike="noStrike" dirty="0">
                          <a:solidFill>
                            <a:srgbClr val="000000"/>
                          </a:solidFill>
                          <a:effectLst/>
                          <a:latin typeface="Trebuchet MS" panose="020B0603020202020204" pitchFamily="34" charset="0"/>
                        </a:rPr>
                        <a:t>China including Hong Kong</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15,9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22,0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-17,1%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285200962"/>
                  </a:ext>
                </a:extLst>
              </a:tr>
              <a:tr h="101354">
                <a:tc>
                  <a:txBody>
                    <a:bodyPr/>
                    <a:lstStyle/>
                    <a:p>
                      <a:pPr algn="l" fontAlgn="ctr"/>
                      <a:r>
                        <a:rPr lang="en-ZA" sz="780" b="0" i="0" u="none" strike="noStrike" dirty="0">
                          <a:solidFill>
                            <a:srgbClr val="000000"/>
                          </a:solidFill>
                          <a:effectLst/>
                          <a:latin typeface="Trebuchet MS" panose="020B0603020202020204" pitchFamily="34" charset="0"/>
                        </a:rPr>
                        <a:t>India</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45,1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19,9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459806614"/>
                  </a:ext>
                </a:extLst>
              </a:tr>
              <a:tr h="101354">
                <a:tc>
                  <a:txBody>
                    <a:bodyPr/>
                    <a:lstStyle/>
                    <a:p>
                      <a:pPr algn="l" fontAlgn="ctr"/>
                      <a:r>
                        <a:rPr lang="en-ZA" sz="780" b="0" i="0" u="none" strike="noStrike" dirty="0">
                          <a:solidFill>
                            <a:srgbClr val="000000"/>
                          </a:solidFill>
                          <a:effectLst/>
                          <a:latin typeface="Trebuchet MS" panose="020B0603020202020204" pitchFamily="34" charset="0"/>
                        </a:rPr>
                        <a:t>Japan</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10,6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-31,9%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483602138"/>
                  </a:ext>
                </a:extLst>
              </a:tr>
              <a:tr h="101354">
                <a:tc>
                  <a:txBody>
                    <a:bodyPr/>
                    <a:lstStyle/>
                    <a:p>
                      <a:pPr algn="l" fontAlgn="ctr"/>
                      <a:r>
                        <a:rPr lang="en-ZA" sz="780" b="0" i="0" u="none" strike="noStrike" dirty="0">
                          <a:solidFill>
                            <a:srgbClr val="000000"/>
                          </a:solidFill>
                          <a:effectLst/>
                          <a:latin typeface="Trebuchet MS" panose="020B0603020202020204" pitchFamily="34" charset="0"/>
                        </a:rPr>
                        <a:t>Malaysia</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16,1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34,1%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119338398"/>
                  </a:ext>
                </a:extLst>
              </a:tr>
              <a:tr h="101354">
                <a:tc>
                  <a:txBody>
                    <a:bodyPr/>
                    <a:lstStyle/>
                    <a:p>
                      <a:pPr algn="l" fontAlgn="ctr"/>
                      <a:r>
                        <a:rPr lang="en-ZA" sz="780" b="0" i="0" u="none" strike="noStrike" dirty="0">
                          <a:solidFill>
                            <a:srgbClr val="000000"/>
                          </a:solidFill>
                          <a:effectLst/>
                          <a:latin typeface="Trebuchet MS" panose="020B0603020202020204" pitchFamily="34" charset="0"/>
                        </a:rPr>
                        <a:t>Singapore</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16,2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18,4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-23,8%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888788468"/>
                  </a:ext>
                </a:extLst>
              </a:tr>
              <a:tr h="101354">
                <a:tc>
                  <a:txBody>
                    <a:bodyPr/>
                    <a:lstStyle/>
                    <a:p>
                      <a:pPr algn="l" fontAlgn="ctr"/>
                      <a:r>
                        <a:rPr lang="en-ZA" sz="780" b="0" i="0" u="none" strike="noStrike" dirty="0">
                          <a:solidFill>
                            <a:srgbClr val="000000"/>
                          </a:solidFill>
                          <a:effectLst/>
                          <a:latin typeface="Trebuchet MS" panose="020B0603020202020204" pitchFamily="34" charset="0"/>
                        </a:rPr>
                        <a:t>South Korea</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69,6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19,7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-27,1%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037810767"/>
                  </a:ext>
                </a:extLst>
              </a:tr>
              <a:tr h="101354">
                <a:tc>
                  <a:txBody>
                    <a:bodyPr/>
                    <a:lstStyle/>
                    <a:p>
                      <a:pPr algn="l" fontAlgn="ctr"/>
                      <a:r>
                        <a:rPr lang="en-ZA" sz="780" b="0" i="0" u="none" strike="noStrike" dirty="0">
                          <a:solidFill>
                            <a:srgbClr val="000000"/>
                          </a:solidFill>
                          <a:effectLst/>
                          <a:latin typeface="Trebuchet MS" panose="020B0603020202020204" pitchFamily="34" charset="0"/>
                        </a:rPr>
                        <a:t>Other Asia</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36,3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26,9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31,4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17,1%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54700315"/>
                  </a:ext>
                </a:extLst>
              </a:tr>
              <a:tr h="101354">
                <a:tc>
                  <a:txBody>
                    <a:bodyPr/>
                    <a:lstStyle/>
                    <a:p>
                      <a:pPr algn="l" fontAlgn="ctr"/>
                      <a:r>
                        <a:rPr lang="en-ZA" sz="780" b="1" i="0" u="none" strike="noStrike" dirty="0">
                          <a:solidFill>
                            <a:srgbClr val="000000"/>
                          </a:solidFill>
                          <a:effectLst/>
                          <a:latin typeface="Trebuchet MS" panose="020B0603020202020204" pitchFamily="34" charset="0"/>
                        </a:rPr>
                        <a:t>AUSTRALASIA</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80" b="1" i="0" u="none" strike="noStrike">
                          <a:solidFill>
                            <a:srgbClr val="000000"/>
                          </a:solidFill>
                          <a:effectLst/>
                          <a:latin typeface="Trebuchet MS" panose="020B0603020202020204" pitchFamily="34" charset="0"/>
                        </a:rPr>
                        <a:t>15,9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dirty="0">
                          <a:solidFill>
                            <a:srgbClr val="000000"/>
                          </a:solidFill>
                          <a:effectLst/>
                          <a:latin typeface="Trebuchet MS" panose="020B0603020202020204" pitchFamily="34" charset="0"/>
                        </a:rPr>
                        <a:t>21,7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19,4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-10,4%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786791503"/>
                  </a:ext>
                </a:extLst>
              </a:tr>
              <a:tr h="101354">
                <a:tc>
                  <a:txBody>
                    <a:bodyPr/>
                    <a:lstStyle/>
                    <a:p>
                      <a:pPr algn="l" fontAlgn="ctr"/>
                      <a:r>
                        <a:rPr lang="en-ZA" sz="780" b="0" i="0" u="none" strike="noStrike" dirty="0">
                          <a:solidFill>
                            <a:srgbClr val="000000"/>
                          </a:solidFill>
                          <a:effectLst/>
                          <a:latin typeface="Trebuchet MS" panose="020B0603020202020204" pitchFamily="34" charset="0"/>
                        </a:rPr>
                        <a:t>Australia</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15,4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dirty="0">
                          <a:solidFill>
                            <a:srgbClr val="000000"/>
                          </a:solidFill>
                          <a:effectLst/>
                          <a:latin typeface="Trebuchet MS" panose="020B0603020202020204" pitchFamily="34" charset="0"/>
                        </a:rPr>
                        <a:t>21,1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18,7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228486500"/>
                  </a:ext>
                </a:extLst>
              </a:tr>
              <a:tr h="101354">
                <a:tc>
                  <a:txBody>
                    <a:bodyPr/>
                    <a:lstStyle/>
                    <a:p>
                      <a:pPr algn="l" fontAlgn="ctr"/>
                      <a:r>
                        <a:rPr lang="en-ZA" sz="780" b="0" i="0" u="none" strike="noStrike" dirty="0">
                          <a:solidFill>
                            <a:srgbClr val="000000"/>
                          </a:solidFill>
                          <a:effectLst/>
                          <a:latin typeface="Trebuchet MS" panose="020B0603020202020204" pitchFamily="34" charset="0"/>
                        </a:rPr>
                        <a:t>New Zealand</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18,8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26,1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22,8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666794271"/>
                  </a:ext>
                </a:extLst>
              </a:tr>
              <a:tr h="101354">
                <a:tc>
                  <a:txBody>
                    <a:bodyPr/>
                    <a:lstStyle/>
                    <a:p>
                      <a:pPr algn="l" fontAlgn="ctr"/>
                      <a:r>
                        <a:rPr lang="en-ZA" sz="780" b="0" i="0" u="none" strike="noStrike" dirty="0">
                          <a:solidFill>
                            <a:srgbClr val="000000"/>
                          </a:solidFill>
                          <a:effectLst/>
                          <a:latin typeface="Trebuchet MS" panose="020B0603020202020204" pitchFamily="34" charset="0"/>
                        </a:rPr>
                        <a:t>Other Australia</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26,7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28,6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7,1%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732477223"/>
                  </a:ext>
                </a:extLst>
              </a:tr>
              <a:tr h="101354">
                <a:tc>
                  <a:txBody>
                    <a:bodyPr/>
                    <a:lstStyle/>
                    <a:p>
                      <a:pPr algn="l" fontAlgn="ctr"/>
                      <a:r>
                        <a:rPr lang="en-ZA" sz="780" b="1" i="0" u="none" strike="noStrike" dirty="0">
                          <a:solidFill>
                            <a:srgbClr val="000000"/>
                          </a:solidFill>
                          <a:effectLst/>
                          <a:latin typeface="Trebuchet MS" panose="020B0603020202020204" pitchFamily="34" charset="0"/>
                        </a:rPr>
                        <a:t>CENTRAL &amp; SOUTH AMERICA</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80" b="1" i="0" u="none" strike="noStrike">
                          <a:solidFill>
                            <a:srgbClr val="000000"/>
                          </a:solidFill>
                          <a:effectLst/>
                          <a:latin typeface="Trebuchet MS" panose="020B0603020202020204" pitchFamily="34" charset="0"/>
                        </a:rPr>
                        <a:t>15,8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21,9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17,9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-18,3%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75606364"/>
                  </a:ext>
                </a:extLst>
              </a:tr>
              <a:tr h="101354">
                <a:tc>
                  <a:txBody>
                    <a:bodyPr/>
                    <a:lstStyle/>
                    <a:p>
                      <a:pPr algn="l" fontAlgn="ctr"/>
                      <a:r>
                        <a:rPr lang="en-ZA" sz="780" b="0" i="0" u="none" strike="noStrike" dirty="0">
                          <a:solidFill>
                            <a:srgbClr val="000000"/>
                          </a:solidFill>
                          <a:effectLst/>
                          <a:latin typeface="Trebuchet MS" panose="020B0603020202020204" pitchFamily="34" charset="0"/>
                        </a:rPr>
                        <a:t>Argentina</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12,8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762348628"/>
                  </a:ext>
                </a:extLst>
              </a:tr>
              <a:tr h="101354">
                <a:tc>
                  <a:txBody>
                    <a:bodyPr/>
                    <a:lstStyle/>
                    <a:p>
                      <a:pPr algn="l" fontAlgn="ctr"/>
                      <a:r>
                        <a:rPr lang="en-ZA" sz="780" b="0" i="0" u="none" strike="noStrike" dirty="0">
                          <a:solidFill>
                            <a:srgbClr val="000000"/>
                          </a:solidFill>
                          <a:effectLst/>
                          <a:latin typeface="Trebuchet MS" panose="020B0603020202020204" pitchFamily="34" charset="0"/>
                        </a:rPr>
                        <a:t>Brazil</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13,7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-28,4%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886767743"/>
                  </a:ext>
                </a:extLst>
              </a:tr>
              <a:tr h="101354">
                <a:tc>
                  <a:txBody>
                    <a:bodyPr/>
                    <a:lstStyle/>
                    <a:p>
                      <a:pPr algn="l" fontAlgn="ctr"/>
                      <a:r>
                        <a:rPr lang="en-ZA" sz="780" b="0" i="0" u="none" strike="noStrike" dirty="0">
                          <a:solidFill>
                            <a:srgbClr val="000000"/>
                          </a:solidFill>
                          <a:effectLst/>
                          <a:latin typeface="Trebuchet MS" panose="020B0603020202020204" pitchFamily="34" charset="0"/>
                        </a:rPr>
                        <a:t>Chile</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14,7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16,8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888563060"/>
                  </a:ext>
                </a:extLst>
              </a:tr>
              <a:tr h="101354">
                <a:tc>
                  <a:txBody>
                    <a:bodyPr/>
                    <a:lstStyle/>
                    <a:p>
                      <a:pPr algn="l" fontAlgn="ctr"/>
                      <a:r>
                        <a:rPr lang="en-ZA" sz="780" b="0" i="0" u="none" strike="noStrike" dirty="0">
                          <a:solidFill>
                            <a:srgbClr val="000000"/>
                          </a:solidFill>
                          <a:effectLst/>
                          <a:latin typeface="Trebuchet MS" panose="020B0603020202020204" pitchFamily="34" charset="0"/>
                        </a:rPr>
                        <a:t>Other Central &amp; South America</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23,1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21,4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19,8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-7,6%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45461403"/>
                  </a:ext>
                </a:extLst>
              </a:tr>
              <a:tr h="101354">
                <a:tc>
                  <a:txBody>
                    <a:bodyPr/>
                    <a:lstStyle/>
                    <a:p>
                      <a:pPr algn="l" fontAlgn="ctr"/>
                      <a:r>
                        <a:rPr lang="en-ZA" sz="780" b="1" i="0" u="none" strike="noStrike" dirty="0">
                          <a:solidFill>
                            <a:srgbClr val="000000"/>
                          </a:solidFill>
                          <a:effectLst/>
                          <a:latin typeface="Trebuchet MS" panose="020B0603020202020204" pitchFamily="34" charset="0"/>
                        </a:rPr>
                        <a:t>EUROPE</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80" b="1" i="0" u="none" strike="noStrike">
                          <a:solidFill>
                            <a:srgbClr val="000000"/>
                          </a:solidFill>
                          <a:effectLst/>
                          <a:latin typeface="Trebuchet MS" panose="020B0603020202020204" pitchFamily="34" charset="0"/>
                        </a:rPr>
                        <a:t>16,4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21,2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17,8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-16,1%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85009946"/>
                  </a:ext>
                </a:extLst>
              </a:tr>
              <a:tr h="101354">
                <a:tc>
                  <a:txBody>
                    <a:bodyPr/>
                    <a:lstStyle/>
                    <a:p>
                      <a:pPr algn="l" fontAlgn="ctr"/>
                      <a:r>
                        <a:rPr lang="en-ZA" sz="780" b="0" i="0" u="none" strike="noStrike" dirty="0">
                          <a:solidFill>
                            <a:srgbClr val="000000"/>
                          </a:solidFill>
                          <a:effectLst/>
                          <a:latin typeface="Trebuchet MS" panose="020B0603020202020204" pitchFamily="34" charset="0"/>
                        </a:rPr>
                        <a:t>Austria</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15,5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21,4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17,1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-19,8%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3951865528"/>
                  </a:ext>
                </a:extLst>
              </a:tr>
              <a:tr h="101354">
                <a:tc>
                  <a:txBody>
                    <a:bodyPr/>
                    <a:lstStyle/>
                    <a:p>
                      <a:pPr algn="l" fontAlgn="ctr"/>
                      <a:r>
                        <a:rPr lang="en-ZA" sz="780" b="0" i="0" u="none" strike="noStrike" dirty="0">
                          <a:solidFill>
                            <a:srgbClr val="000000"/>
                          </a:solidFill>
                          <a:effectLst/>
                          <a:latin typeface="Trebuchet MS" panose="020B0603020202020204" pitchFamily="34" charset="0"/>
                        </a:rPr>
                        <a:t>Belgium</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18,5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dirty="0">
                          <a:solidFill>
                            <a:srgbClr val="000000"/>
                          </a:solidFill>
                          <a:effectLst/>
                          <a:latin typeface="Trebuchet MS" panose="020B0603020202020204" pitchFamily="34" charset="0"/>
                        </a:rPr>
                        <a:t>21,3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-15,3%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339053209"/>
                  </a:ext>
                </a:extLst>
              </a:tr>
              <a:tr h="101354">
                <a:tc>
                  <a:txBody>
                    <a:bodyPr/>
                    <a:lstStyle/>
                    <a:p>
                      <a:pPr algn="l" fontAlgn="ctr"/>
                      <a:r>
                        <a:rPr lang="en-ZA" sz="780" b="0" i="0" u="none" strike="noStrike" dirty="0">
                          <a:solidFill>
                            <a:srgbClr val="000000"/>
                          </a:solidFill>
                          <a:effectLst/>
                          <a:latin typeface="Trebuchet MS" panose="020B0603020202020204" pitchFamily="34" charset="0"/>
                        </a:rPr>
                        <a:t>Denmark</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16,0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dirty="0">
                          <a:solidFill>
                            <a:srgbClr val="000000"/>
                          </a:solidFill>
                          <a:effectLst/>
                          <a:latin typeface="Trebuchet MS" panose="020B0603020202020204" pitchFamily="34" charset="0"/>
                        </a:rPr>
                        <a:t>18,6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198358591"/>
                  </a:ext>
                </a:extLst>
              </a:tr>
              <a:tr h="101354">
                <a:tc>
                  <a:txBody>
                    <a:bodyPr/>
                    <a:lstStyle/>
                    <a:p>
                      <a:pPr algn="l" fontAlgn="ctr"/>
                      <a:r>
                        <a:rPr lang="en-ZA" sz="780" b="0" i="0" u="none" strike="noStrike" dirty="0">
                          <a:solidFill>
                            <a:srgbClr val="000000"/>
                          </a:solidFill>
                          <a:effectLst/>
                          <a:latin typeface="Trebuchet MS" panose="020B0603020202020204" pitchFamily="34" charset="0"/>
                        </a:rPr>
                        <a:t>Finland</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13,9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dirty="0">
                          <a:solidFill>
                            <a:srgbClr val="000000"/>
                          </a:solidFill>
                          <a:effectLst/>
                          <a:latin typeface="Trebuchet MS" panose="020B0603020202020204" pitchFamily="34" charset="0"/>
                        </a:rPr>
                        <a:t>17,4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18,9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8,2%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003222687"/>
                  </a:ext>
                </a:extLst>
              </a:tr>
              <a:tr h="101354">
                <a:tc>
                  <a:txBody>
                    <a:bodyPr/>
                    <a:lstStyle/>
                    <a:p>
                      <a:pPr algn="l" fontAlgn="ctr"/>
                      <a:r>
                        <a:rPr lang="en-ZA" sz="780" b="0" i="0" u="none" strike="noStrike" dirty="0">
                          <a:solidFill>
                            <a:srgbClr val="000000"/>
                          </a:solidFill>
                          <a:effectLst/>
                          <a:latin typeface="Trebuchet MS" panose="020B0603020202020204" pitchFamily="34" charset="0"/>
                        </a:rPr>
                        <a:t>France</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15,0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dirty="0">
                          <a:solidFill>
                            <a:srgbClr val="000000"/>
                          </a:solidFill>
                          <a:effectLst/>
                          <a:latin typeface="Trebuchet MS" panose="020B0603020202020204" pitchFamily="34" charset="0"/>
                        </a:rPr>
                        <a:t>22,1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16,0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558449334"/>
                  </a:ext>
                </a:extLst>
              </a:tr>
              <a:tr h="101354">
                <a:tc>
                  <a:txBody>
                    <a:bodyPr/>
                    <a:lstStyle/>
                    <a:p>
                      <a:pPr algn="l" fontAlgn="ctr"/>
                      <a:r>
                        <a:rPr lang="en-ZA" sz="780" b="0" i="0" u="none" strike="noStrike" dirty="0">
                          <a:solidFill>
                            <a:srgbClr val="000000"/>
                          </a:solidFill>
                          <a:effectLst/>
                          <a:latin typeface="Trebuchet MS" panose="020B0603020202020204" pitchFamily="34" charset="0"/>
                        </a:rPr>
                        <a:t>Germany</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18,4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582586425"/>
                  </a:ext>
                </a:extLst>
              </a:tr>
              <a:tr h="101354">
                <a:tc>
                  <a:txBody>
                    <a:bodyPr/>
                    <a:lstStyle/>
                    <a:p>
                      <a:pPr algn="l" fontAlgn="ctr"/>
                      <a:r>
                        <a:rPr lang="en-ZA" sz="780" b="0" i="0" u="none" strike="noStrike" dirty="0">
                          <a:solidFill>
                            <a:srgbClr val="000000"/>
                          </a:solidFill>
                          <a:effectLst/>
                          <a:latin typeface="Trebuchet MS" panose="020B0603020202020204" pitchFamily="34" charset="0"/>
                        </a:rPr>
                        <a:t>Ireland</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16,4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998629399"/>
                  </a:ext>
                </a:extLst>
              </a:tr>
              <a:tr h="101354">
                <a:tc>
                  <a:txBody>
                    <a:bodyPr/>
                    <a:lstStyle/>
                    <a:p>
                      <a:pPr algn="l" fontAlgn="ctr"/>
                      <a:r>
                        <a:rPr lang="en-ZA" sz="780" b="0" i="0" u="none" strike="noStrike" dirty="0">
                          <a:solidFill>
                            <a:srgbClr val="000000"/>
                          </a:solidFill>
                          <a:effectLst/>
                          <a:latin typeface="Trebuchet MS" panose="020B0603020202020204" pitchFamily="34" charset="0"/>
                        </a:rPr>
                        <a:t>Italy</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12,1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-30,3%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308548957"/>
                  </a:ext>
                </a:extLst>
              </a:tr>
              <a:tr h="101354">
                <a:tc>
                  <a:txBody>
                    <a:bodyPr/>
                    <a:lstStyle/>
                    <a:p>
                      <a:pPr algn="l" fontAlgn="ctr"/>
                      <a:r>
                        <a:rPr lang="en-ZA" sz="780" b="0" i="0" u="none" strike="noStrike" dirty="0">
                          <a:solidFill>
                            <a:srgbClr val="000000"/>
                          </a:solidFill>
                          <a:effectLst/>
                          <a:latin typeface="Trebuchet MS" panose="020B0603020202020204" pitchFamily="34" charset="0"/>
                        </a:rPr>
                        <a:t>The Netherlands</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16,7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695793064"/>
                  </a:ext>
                </a:extLst>
              </a:tr>
              <a:tr h="101354">
                <a:tc>
                  <a:txBody>
                    <a:bodyPr/>
                    <a:lstStyle/>
                    <a:p>
                      <a:pPr algn="l" fontAlgn="ctr"/>
                      <a:r>
                        <a:rPr lang="en-ZA" sz="780" b="0" i="0" u="none" strike="noStrike" dirty="0">
                          <a:solidFill>
                            <a:srgbClr val="000000"/>
                          </a:solidFill>
                          <a:effectLst/>
                          <a:latin typeface="Trebuchet MS" panose="020B0603020202020204" pitchFamily="34" charset="0"/>
                        </a:rPr>
                        <a:t>Norway</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12,3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26,1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-22,9%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331861420"/>
                  </a:ext>
                </a:extLst>
              </a:tr>
              <a:tr h="101354">
                <a:tc>
                  <a:txBody>
                    <a:bodyPr/>
                    <a:lstStyle/>
                    <a:p>
                      <a:pPr algn="l" fontAlgn="ctr"/>
                      <a:r>
                        <a:rPr lang="en-ZA" sz="780" b="0" i="0" u="none" strike="noStrike" dirty="0">
                          <a:solidFill>
                            <a:srgbClr val="000000"/>
                          </a:solidFill>
                          <a:effectLst/>
                          <a:latin typeface="Trebuchet MS" panose="020B0603020202020204" pitchFamily="34" charset="0"/>
                        </a:rPr>
                        <a:t>Portugal</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15,9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-37,4%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204636304"/>
                  </a:ext>
                </a:extLst>
              </a:tr>
              <a:tr h="101354">
                <a:tc>
                  <a:txBody>
                    <a:bodyPr/>
                    <a:lstStyle/>
                    <a:p>
                      <a:pPr algn="l" fontAlgn="ctr"/>
                      <a:r>
                        <a:rPr lang="en-ZA" sz="780" b="0" i="0" u="none" strike="noStrike" dirty="0">
                          <a:solidFill>
                            <a:srgbClr val="000000"/>
                          </a:solidFill>
                          <a:effectLst/>
                          <a:latin typeface="Trebuchet MS" panose="020B0603020202020204" pitchFamily="34" charset="0"/>
                        </a:rPr>
                        <a:t>Russian Federation</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15,3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19,8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321671191"/>
                  </a:ext>
                </a:extLst>
              </a:tr>
              <a:tr h="101354">
                <a:tc>
                  <a:txBody>
                    <a:bodyPr/>
                    <a:lstStyle/>
                    <a:p>
                      <a:pPr algn="l" fontAlgn="ctr"/>
                      <a:r>
                        <a:rPr lang="en-ZA" sz="780" b="0" i="0" u="none" strike="noStrike" dirty="0">
                          <a:solidFill>
                            <a:srgbClr val="000000"/>
                          </a:solidFill>
                          <a:effectLst/>
                          <a:latin typeface="Trebuchet MS" panose="020B0603020202020204" pitchFamily="34" charset="0"/>
                        </a:rPr>
                        <a:t>Spain</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12,7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19,3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248559495"/>
                  </a:ext>
                </a:extLst>
              </a:tr>
              <a:tr h="101354">
                <a:tc>
                  <a:txBody>
                    <a:bodyPr/>
                    <a:lstStyle/>
                    <a:p>
                      <a:pPr algn="l" fontAlgn="ctr"/>
                      <a:r>
                        <a:rPr lang="en-ZA" sz="780" b="0" i="0" u="none" strike="noStrike" dirty="0">
                          <a:solidFill>
                            <a:srgbClr val="000000"/>
                          </a:solidFill>
                          <a:effectLst/>
                          <a:latin typeface="Trebuchet MS" panose="020B0603020202020204" pitchFamily="34" charset="0"/>
                        </a:rPr>
                        <a:t>Sweden</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15,6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18,1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-17,4%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017609896"/>
                  </a:ext>
                </a:extLst>
              </a:tr>
              <a:tr h="101354">
                <a:tc>
                  <a:txBody>
                    <a:bodyPr/>
                    <a:lstStyle/>
                    <a:p>
                      <a:pPr algn="l" fontAlgn="ctr"/>
                      <a:r>
                        <a:rPr lang="en-ZA" sz="780" b="0" i="0" u="none" strike="noStrike" dirty="0">
                          <a:solidFill>
                            <a:srgbClr val="000000"/>
                          </a:solidFill>
                          <a:effectLst/>
                          <a:latin typeface="Trebuchet MS" panose="020B0603020202020204" pitchFamily="34" charset="0"/>
                        </a:rPr>
                        <a:t>Switzerland</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27,9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670171902"/>
                  </a:ext>
                </a:extLst>
              </a:tr>
              <a:tr h="101354">
                <a:tc>
                  <a:txBody>
                    <a:bodyPr/>
                    <a:lstStyle/>
                    <a:p>
                      <a:pPr algn="l" fontAlgn="ctr"/>
                      <a:r>
                        <a:rPr lang="en-ZA" sz="780" b="0" i="0" u="none" strike="noStrike" dirty="0">
                          <a:solidFill>
                            <a:srgbClr val="000000"/>
                          </a:solidFill>
                          <a:effectLst/>
                          <a:latin typeface="Trebuchet MS" panose="020B0603020202020204" pitchFamily="34" charset="0"/>
                        </a:rPr>
                        <a:t>Turkey</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14,0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19,8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15,6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258789623"/>
                  </a:ext>
                </a:extLst>
              </a:tr>
              <a:tr h="101354">
                <a:tc>
                  <a:txBody>
                    <a:bodyPr/>
                    <a:lstStyle/>
                    <a:p>
                      <a:pPr algn="l" fontAlgn="ctr"/>
                      <a:r>
                        <a:rPr lang="en-ZA" sz="780" b="0" i="0" u="none" strike="noStrike" dirty="0">
                          <a:solidFill>
                            <a:srgbClr val="000000"/>
                          </a:solidFill>
                          <a:effectLst/>
                          <a:latin typeface="Trebuchet MS" panose="020B0603020202020204" pitchFamily="34" charset="0"/>
                        </a:rPr>
                        <a:t>Uk</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14,3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19,5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17,1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214597423"/>
                  </a:ext>
                </a:extLst>
              </a:tr>
              <a:tr h="101354">
                <a:tc>
                  <a:txBody>
                    <a:bodyPr/>
                    <a:lstStyle/>
                    <a:p>
                      <a:pPr algn="l" fontAlgn="ctr"/>
                      <a:r>
                        <a:rPr lang="en-ZA" sz="780" b="0" i="0" u="none" strike="noStrike" dirty="0">
                          <a:solidFill>
                            <a:srgbClr val="000000"/>
                          </a:solidFill>
                          <a:effectLst/>
                          <a:latin typeface="Trebuchet MS" panose="020B0603020202020204" pitchFamily="34" charset="0"/>
                        </a:rPr>
                        <a:t>Other Europe</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21,0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24,6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20,7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-15,7%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797516952"/>
                  </a:ext>
                </a:extLst>
              </a:tr>
              <a:tr h="101354">
                <a:tc>
                  <a:txBody>
                    <a:bodyPr/>
                    <a:lstStyle/>
                    <a:p>
                      <a:pPr algn="l" fontAlgn="ctr"/>
                      <a:r>
                        <a:rPr lang="en-ZA" sz="780" b="1" i="0" u="none" strike="noStrike" dirty="0">
                          <a:solidFill>
                            <a:srgbClr val="000000"/>
                          </a:solidFill>
                          <a:effectLst/>
                          <a:latin typeface="Trebuchet MS" panose="020B0603020202020204" pitchFamily="34" charset="0"/>
                        </a:rPr>
                        <a:t>MIDDLE EAST</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80" b="1" i="0" u="none" strike="noStrike">
                          <a:solidFill>
                            <a:srgbClr val="000000"/>
                          </a:solidFill>
                          <a:effectLst/>
                          <a:latin typeface="Trebuchet MS" panose="020B0603020202020204" pitchFamily="34" charset="0"/>
                        </a:rPr>
                        <a:t>13,7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21,8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21,2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-2,8%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5316753"/>
                  </a:ext>
                </a:extLst>
              </a:tr>
              <a:tr h="101354">
                <a:tc>
                  <a:txBody>
                    <a:bodyPr/>
                    <a:lstStyle/>
                    <a:p>
                      <a:pPr algn="l" fontAlgn="ctr"/>
                      <a:r>
                        <a:rPr lang="en-ZA" sz="780" b="0" i="0" u="none" strike="noStrike" dirty="0">
                          <a:solidFill>
                            <a:srgbClr val="000000"/>
                          </a:solidFill>
                          <a:effectLst/>
                          <a:latin typeface="Trebuchet MS" panose="020B0603020202020204" pitchFamily="34" charset="0"/>
                        </a:rPr>
                        <a:t>United Arab Emirates</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-58,2%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4178289955"/>
                  </a:ext>
                </a:extLst>
              </a:tr>
              <a:tr h="101354">
                <a:tc>
                  <a:txBody>
                    <a:bodyPr/>
                    <a:lstStyle/>
                    <a:p>
                      <a:pPr algn="l" fontAlgn="ctr"/>
                      <a:r>
                        <a:rPr lang="en-ZA" sz="780" b="0" i="0" u="none" strike="noStrike" dirty="0">
                          <a:solidFill>
                            <a:srgbClr val="000000"/>
                          </a:solidFill>
                          <a:effectLst/>
                          <a:latin typeface="Trebuchet MS" panose="020B0603020202020204" pitchFamily="34" charset="0"/>
                        </a:rPr>
                        <a:t>Other Middle East</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16,4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21,4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21,6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345646949"/>
                  </a:ext>
                </a:extLst>
              </a:tr>
              <a:tr h="101354">
                <a:tc>
                  <a:txBody>
                    <a:bodyPr/>
                    <a:lstStyle/>
                    <a:p>
                      <a:pPr algn="l" fontAlgn="ctr"/>
                      <a:r>
                        <a:rPr lang="en-ZA" sz="780" b="1" i="0" u="none" strike="noStrike" dirty="0">
                          <a:solidFill>
                            <a:srgbClr val="000000"/>
                          </a:solidFill>
                          <a:effectLst/>
                          <a:latin typeface="Trebuchet MS" panose="020B0603020202020204" pitchFamily="34" charset="0"/>
                        </a:rPr>
                        <a:t>NORTH AMERICA</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80" b="1" i="0" u="none" strike="noStrike">
                          <a:solidFill>
                            <a:srgbClr val="000000"/>
                          </a:solidFill>
                          <a:effectLst/>
                          <a:latin typeface="Trebuchet MS" panose="020B0603020202020204" pitchFamily="34" charset="0"/>
                        </a:rPr>
                        <a:t>13,7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21,9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19,1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-12,9%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48788816"/>
                  </a:ext>
                </a:extLst>
              </a:tr>
              <a:tr h="101354">
                <a:tc>
                  <a:txBody>
                    <a:bodyPr/>
                    <a:lstStyle/>
                    <a:p>
                      <a:pPr algn="l" fontAlgn="ctr"/>
                      <a:r>
                        <a:rPr lang="en-ZA" sz="780" b="0" i="0" u="none" strike="noStrike" dirty="0">
                          <a:solidFill>
                            <a:srgbClr val="000000"/>
                          </a:solidFill>
                          <a:effectLst/>
                          <a:latin typeface="Trebuchet MS" panose="020B0603020202020204" pitchFamily="34" charset="0"/>
                        </a:rPr>
                        <a:t>Canada</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15,5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16,1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3416616193"/>
                  </a:ext>
                </a:extLst>
              </a:tr>
              <a:tr h="101354">
                <a:tc>
                  <a:txBody>
                    <a:bodyPr/>
                    <a:lstStyle/>
                    <a:p>
                      <a:pPr algn="l" fontAlgn="ctr"/>
                      <a:r>
                        <a:rPr lang="en-ZA" sz="780" b="0" i="0" u="none" strike="noStrike" dirty="0">
                          <a:solidFill>
                            <a:srgbClr val="000000"/>
                          </a:solidFill>
                          <a:effectLst/>
                          <a:latin typeface="Trebuchet MS" panose="020B0603020202020204" pitchFamily="34" charset="0"/>
                        </a:rPr>
                        <a:t>USA</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13,2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19,7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-9,9%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058073632"/>
                  </a:ext>
                </a:extLst>
              </a:tr>
              <a:tr h="101354">
                <a:tc>
                  <a:txBody>
                    <a:bodyPr/>
                    <a:lstStyle/>
                    <a:p>
                      <a:pPr algn="l" fontAlgn="ctr"/>
                      <a:r>
                        <a:rPr lang="en-ZA" sz="780" b="0" i="0" u="none" strike="noStrike" dirty="0">
                          <a:solidFill>
                            <a:srgbClr val="000000"/>
                          </a:solidFill>
                          <a:effectLst/>
                          <a:latin typeface="Trebuchet MS" panose="020B0603020202020204" pitchFamily="34" charset="0"/>
                        </a:rPr>
                        <a:t>Other North America</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dirty="0">
                          <a:solidFill>
                            <a:srgbClr val="000000"/>
                          </a:solidFill>
                          <a:effectLst/>
                          <a:latin typeface="Trebuchet MS" panose="020B0603020202020204" pitchFamily="34" charset="0"/>
                        </a:rPr>
                        <a:t>n/a</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71109235"/>
                  </a:ext>
                </a:extLst>
              </a:tr>
              <a:tr h="152031">
                <a:tc>
                  <a:txBody>
                    <a:bodyPr/>
                    <a:lstStyle/>
                    <a:p>
                      <a:pPr algn="l" fontAlgn="ctr"/>
                      <a:r>
                        <a:rPr lang="en-ZA" sz="780" b="1" i="0" u="none" strike="noStrike" dirty="0">
                          <a:solidFill>
                            <a:srgbClr val="000000"/>
                          </a:solidFill>
                          <a:effectLst/>
                          <a:latin typeface="Trebuchet MS" panose="020B0603020202020204" pitchFamily="34" charset="0"/>
                        </a:rPr>
                        <a:t>TOTAL</a:t>
                      </a:r>
                    </a:p>
                  </a:txBody>
                  <a:tcPr marL="6335" marR="6335"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80" b="1" i="0" u="none" strike="noStrike">
                          <a:solidFill>
                            <a:srgbClr val="000000"/>
                          </a:solidFill>
                          <a:effectLst/>
                          <a:latin typeface="Trebuchet MS" panose="020B0603020202020204" pitchFamily="34" charset="0"/>
                        </a:rPr>
                        <a:t>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12,4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13,8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dirty="0">
                          <a:solidFill>
                            <a:srgbClr val="000000"/>
                          </a:solidFill>
                          <a:effectLst/>
                          <a:latin typeface="Trebuchet MS" panose="020B0603020202020204" pitchFamily="34" charset="0"/>
                        </a:rPr>
                        <a:t>11,0%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52429522"/>
                  </a:ext>
                </a:extLst>
              </a:tr>
            </a:tbl>
          </a:graphicData>
        </a:graphic>
      </p:graphicFrame>
      <p:sp>
        <p:nvSpPr>
          <p:cNvPr id="5" name="TextBox 76">
            <a:extLst>
              <a:ext uri="{FF2B5EF4-FFF2-40B4-BE49-F238E27FC236}">
                <a16:creationId xmlns:a16="http://schemas.microsoft.com/office/drawing/2014/main" id="{A5C2207E-7AF0-40AB-9641-5ACAABD25E3E}"/>
              </a:ext>
            </a:extLst>
          </p:cNvPr>
          <p:cNvSpPr txBox="1"/>
          <p:nvPr/>
        </p:nvSpPr>
        <p:spPr>
          <a:xfrm>
            <a:off x="2334781" y="9585227"/>
            <a:ext cx="3119444"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607140177"/>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BBF7EAC7-6C70-4F91-B2D7-3F0A3B7D39AF}"/>
              </a:ext>
            </a:extLst>
          </p:cNvPr>
          <p:cNvSpPr/>
          <p:nvPr/>
        </p:nvSpPr>
        <p:spPr>
          <a:xfrm>
            <a:off x="0" y="0"/>
            <a:ext cx="6858000" cy="1091133"/>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r>
              <a:rPr lang="en-ZA" sz="3600" dirty="0">
                <a:solidFill>
                  <a:srgbClr val="FE9900"/>
                </a:solidFill>
                <a:latin typeface="Calibri"/>
              </a:rPr>
              <a:t>APPENDIX</a:t>
            </a:r>
            <a:endParaRPr kumimoji="0" lang="en-ZA" sz="3600" b="0" i="0" u="none" strike="noStrike" kern="1200" cap="none" spc="0" normalizeH="0" baseline="0" noProof="0" dirty="0">
              <a:ln>
                <a:noFill/>
              </a:ln>
              <a:solidFill>
                <a:srgbClr val="FE9900"/>
              </a:solidFill>
              <a:effectLst/>
              <a:uLnTx/>
              <a:uFillTx/>
              <a:latin typeface="Calibri"/>
            </a:endParaRPr>
          </a:p>
        </p:txBody>
      </p:sp>
      <p:graphicFrame>
        <p:nvGraphicFramePr>
          <p:cNvPr id="5" name="Table 4">
            <a:extLst>
              <a:ext uri="{FF2B5EF4-FFF2-40B4-BE49-F238E27FC236}">
                <a16:creationId xmlns:a16="http://schemas.microsoft.com/office/drawing/2014/main" id="{0FF907F2-F402-49A4-A2DB-E9060D959EDE}"/>
              </a:ext>
            </a:extLst>
          </p:cNvPr>
          <p:cNvGraphicFramePr>
            <a:graphicFrameLocks noGrp="1"/>
          </p:cNvGraphicFramePr>
          <p:nvPr>
            <p:extLst>
              <p:ext uri="{D42A27DB-BD31-4B8C-83A1-F6EECF244321}">
                <p14:modId xmlns:p14="http://schemas.microsoft.com/office/powerpoint/2010/main" val="3107198154"/>
              </p:ext>
            </p:extLst>
          </p:nvPr>
        </p:nvGraphicFramePr>
        <p:xfrm>
          <a:off x="5927" y="1118713"/>
          <a:ext cx="6839999" cy="8194852"/>
        </p:xfrm>
        <a:graphic>
          <a:graphicData uri="http://schemas.openxmlformats.org/drawingml/2006/table">
            <a:tbl>
              <a:tblPr/>
              <a:tblGrid>
                <a:gridCol w="1450909">
                  <a:extLst>
                    <a:ext uri="{9D8B030D-6E8A-4147-A177-3AD203B41FA5}">
                      <a16:colId xmlns:a16="http://schemas.microsoft.com/office/drawing/2014/main" val="2718733050"/>
                    </a:ext>
                  </a:extLst>
                </a:gridCol>
                <a:gridCol w="608863">
                  <a:extLst>
                    <a:ext uri="{9D8B030D-6E8A-4147-A177-3AD203B41FA5}">
                      <a16:colId xmlns:a16="http://schemas.microsoft.com/office/drawing/2014/main" val="867544315"/>
                    </a:ext>
                  </a:extLst>
                </a:gridCol>
                <a:gridCol w="634773">
                  <a:extLst>
                    <a:ext uri="{9D8B030D-6E8A-4147-A177-3AD203B41FA5}">
                      <a16:colId xmlns:a16="http://schemas.microsoft.com/office/drawing/2014/main" val="3269636926"/>
                    </a:ext>
                  </a:extLst>
                </a:gridCol>
                <a:gridCol w="544091">
                  <a:extLst>
                    <a:ext uri="{9D8B030D-6E8A-4147-A177-3AD203B41FA5}">
                      <a16:colId xmlns:a16="http://schemas.microsoft.com/office/drawing/2014/main" val="2896975127"/>
                    </a:ext>
                  </a:extLst>
                </a:gridCol>
                <a:gridCol w="673636">
                  <a:extLst>
                    <a:ext uri="{9D8B030D-6E8A-4147-A177-3AD203B41FA5}">
                      <a16:colId xmlns:a16="http://schemas.microsoft.com/office/drawing/2014/main" val="318945004"/>
                    </a:ext>
                  </a:extLst>
                </a:gridCol>
                <a:gridCol w="621818">
                  <a:extLst>
                    <a:ext uri="{9D8B030D-6E8A-4147-A177-3AD203B41FA5}">
                      <a16:colId xmlns:a16="http://schemas.microsoft.com/office/drawing/2014/main" val="1702871061"/>
                    </a:ext>
                  </a:extLst>
                </a:gridCol>
                <a:gridCol w="595909">
                  <a:extLst>
                    <a:ext uri="{9D8B030D-6E8A-4147-A177-3AD203B41FA5}">
                      <a16:colId xmlns:a16="http://schemas.microsoft.com/office/drawing/2014/main" val="3714756634"/>
                    </a:ext>
                  </a:extLst>
                </a:gridCol>
                <a:gridCol w="544091">
                  <a:extLst>
                    <a:ext uri="{9D8B030D-6E8A-4147-A177-3AD203B41FA5}">
                      <a16:colId xmlns:a16="http://schemas.microsoft.com/office/drawing/2014/main" val="176523345"/>
                    </a:ext>
                  </a:extLst>
                </a:gridCol>
                <a:gridCol w="621818">
                  <a:extLst>
                    <a:ext uri="{9D8B030D-6E8A-4147-A177-3AD203B41FA5}">
                      <a16:colId xmlns:a16="http://schemas.microsoft.com/office/drawing/2014/main" val="2199512293"/>
                    </a:ext>
                  </a:extLst>
                </a:gridCol>
                <a:gridCol w="544091">
                  <a:extLst>
                    <a:ext uri="{9D8B030D-6E8A-4147-A177-3AD203B41FA5}">
                      <a16:colId xmlns:a16="http://schemas.microsoft.com/office/drawing/2014/main" val="4170016990"/>
                    </a:ext>
                  </a:extLst>
                </a:gridCol>
              </a:tblGrid>
              <a:tr h="105755">
                <a:tc>
                  <a:txBody>
                    <a:bodyPr/>
                    <a:lstStyle/>
                    <a:p>
                      <a:pPr algn="ctr" fontAlgn="ctr"/>
                      <a:r>
                        <a:rPr lang="en-ZA" sz="700" b="1" i="0" u="none" strike="noStrike" dirty="0">
                          <a:solidFill>
                            <a:srgbClr val="000000"/>
                          </a:solidFill>
                          <a:effectLst/>
                          <a:latin typeface="Trebuchet MS" panose="020B0603020202020204" pitchFamily="34" charset="0"/>
                        </a:rPr>
                        <a:t> </a:t>
                      </a:r>
                    </a:p>
                  </a:txBody>
                  <a:tcPr marL="6173" marR="6173" marT="6173"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gridSpan="9">
                  <a:txBody>
                    <a:bodyPr/>
                    <a:lstStyle/>
                    <a:p>
                      <a:pPr algn="ctr" fontAlgn="ctr"/>
                      <a:r>
                        <a:rPr lang="en-ZA" sz="700" b="1" i="0" u="none" strike="noStrike" dirty="0">
                          <a:solidFill>
                            <a:srgbClr val="000000"/>
                          </a:solidFill>
                          <a:effectLst/>
                          <a:latin typeface="Trebuchet MS" panose="020B0603020202020204" pitchFamily="34" charset="0"/>
                        </a:rPr>
                        <a:t>ACCOMMODATION TYPE – BED NIGHTS Q1 2023</a:t>
                      </a:r>
                    </a:p>
                  </a:txBody>
                  <a:tcPr marL="6173" marR="6173" marT="6173"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pPr algn="ctr" fontAlgn="ctr"/>
                      <a:r>
                        <a:rPr lang="en-ZA" sz="650" b="1" i="0" u="none" strike="noStrike" dirty="0">
                          <a:solidFill>
                            <a:srgbClr val="000000"/>
                          </a:solidFill>
                          <a:effectLst/>
                          <a:latin typeface="Calibri" panose="020F0502020204030204" pitchFamily="34" charset="0"/>
                        </a:rPr>
                        <a:t> </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extLst>
                  <a:ext uri="{0D108BD9-81ED-4DB2-BD59-A6C34878D82A}">
                    <a16:rowId xmlns:a16="http://schemas.microsoft.com/office/drawing/2014/main" val="3175187089"/>
                  </a:ext>
                </a:extLst>
              </a:tr>
              <a:tr h="259305">
                <a:tc>
                  <a:txBody>
                    <a:bodyPr/>
                    <a:lstStyle/>
                    <a:p>
                      <a:pPr algn="r" fontAlgn="ctr"/>
                      <a:r>
                        <a:rPr lang="en-ZA" sz="700" b="1" i="0" u="none" strike="noStrike" dirty="0">
                          <a:solidFill>
                            <a:srgbClr val="000000"/>
                          </a:solidFill>
                          <a:effectLst/>
                          <a:latin typeface="Trebuchet MS" panose="020B0603020202020204" pitchFamily="34" charset="0"/>
                        </a:rPr>
                        <a:t> </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l" fontAlgn="ctr"/>
                      <a:r>
                        <a:rPr lang="en-ZA" sz="700" b="1" i="0" u="none" strike="noStrike" dirty="0">
                          <a:solidFill>
                            <a:srgbClr val="000000"/>
                          </a:solidFill>
                          <a:effectLst/>
                          <a:latin typeface="Trebuchet MS" panose="020B0603020202020204" pitchFamily="34" charset="0"/>
                        </a:rPr>
                        <a:t> Hotels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l" fontAlgn="ctr"/>
                      <a:r>
                        <a:rPr lang="en-ZA" sz="700" b="1" i="0" u="none" strike="noStrike">
                          <a:solidFill>
                            <a:srgbClr val="000000"/>
                          </a:solidFill>
                          <a:effectLst/>
                          <a:latin typeface="Trebuchet MS" panose="020B0603020202020204" pitchFamily="34" charset="0"/>
                        </a:rPr>
                        <a:t> Guest House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l" fontAlgn="ctr"/>
                      <a:r>
                        <a:rPr lang="en-ZA" sz="700" b="1" i="0" u="none" strike="noStrike">
                          <a:solidFill>
                            <a:srgbClr val="000000"/>
                          </a:solidFill>
                          <a:effectLst/>
                          <a:latin typeface="Trebuchet MS" panose="020B0603020202020204" pitchFamily="34" charset="0"/>
                        </a:rPr>
                        <a:t> BnB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l" fontAlgn="ctr"/>
                      <a:r>
                        <a:rPr lang="en-ZA" sz="700" b="1" i="0" u="none" strike="noStrike" dirty="0">
                          <a:solidFill>
                            <a:srgbClr val="000000"/>
                          </a:solidFill>
                          <a:effectLst/>
                          <a:latin typeface="Trebuchet MS" panose="020B0603020202020204" pitchFamily="34" charset="0"/>
                        </a:rPr>
                        <a:t> Self-Catering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l" fontAlgn="ctr"/>
                      <a:r>
                        <a:rPr lang="en-ZA" sz="700" b="1" i="0" u="none" strike="noStrike" dirty="0">
                          <a:solidFill>
                            <a:srgbClr val="000000"/>
                          </a:solidFill>
                          <a:effectLst/>
                          <a:latin typeface="Trebuchet MS" panose="020B0603020202020204" pitchFamily="34" charset="0"/>
                        </a:rPr>
                        <a:t> Game Lodge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l" fontAlgn="ctr"/>
                      <a:r>
                        <a:rPr lang="en-ZA" sz="700" b="1" i="0" u="none" strike="noStrike">
                          <a:solidFill>
                            <a:srgbClr val="000000"/>
                          </a:solidFill>
                          <a:effectLst/>
                          <a:latin typeface="Trebuchet MS" panose="020B0603020202020204" pitchFamily="34" charset="0"/>
                        </a:rPr>
                        <a:t> Backpacker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l" fontAlgn="ctr"/>
                      <a:r>
                        <a:rPr lang="en-ZA" sz="700" b="1" i="0" u="none" strike="noStrike">
                          <a:solidFill>
                            <a:srgbClr val="000000"/>
                          </a:solidFill>
                          <a:effectLst/>
                          <a:latin typeface="Trebuchet MS" panose="020B0603020202020204" pitchFamily="34" charset="0"/>
                        </a:rPr>
                        <a:t> Camping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l" fontAlgn="ctr"/>
                      <a:r>
                        <a:rPr lang="en-ZA" sz="700" b="1" i="0" u="none" strike="noStrike">
                          <a:solidFill>
                            <a:srgbClr val="000000"/>
                          </a:solidFill>
                          <a:effectLst/>
                          <a:latin typeface="Trebuchet MS" panose="020B0603020202020204" pitchFamily="34" charset="0"/>
                        </a:rPr>
                        <a:t> Friends &amp; Family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l" fontAlgn="ctr"/>
                      <a:r>
                        <a:rPr lang="en-ZA" sz="700" b="1" i="0" u="none" strike="noStrike" dirty="0">
                          <a:solidFill>
                            <a:srgbClr val="000000"/>
                          </a:solidFill>
                          <a:effectLst/>
                          <a:latin typeface="Trebuchet MS" panose="020B0603020202020204" pitchFamily="34" charset="0"/>
                        </a:rPr>
                        <a:t> Air B&amp;B </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extLst>
                  <a:ext uri="{0D108BD9-81ED-4DB2-BD59-A6C34878D82A}">
                    <a16:rowId xmlns:a16="http://schemas.microsoft.com/office/drawing/2014/main" val="528839066"/>
                  </a:ext>
                </a:extLst>
              </a:tr>
              <a:tr h="142630">
                <a:tc>
                  <a:txBody>
                    <a:bodyPr/>
                    <a:lstStyle/>
                    <a:p>
                      <a:pPr algn="l" fontAlgn="ctr"/>
                      <a:r>
                        <a:rPr lang="en-ZA" sz="700" b="1" i="0" u="none" strike="noStrike" dirty="0">
                          <a:solidFill>
                            <a:srgbClr val="000000"/>
                          </a:solidFill>
                          <a:effectLst/>
                          <a:latin typeface="Trebuchet MS" panose="020B0603020202020204" pitchFamily="34" charset="0"/>
                        </a:rPr>
                        <a:t>AFRICA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728334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222977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85816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171204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66052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78707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22718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16421787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705181462"/>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Botswana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27627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16377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2743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7476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6039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2619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206758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221784328"/>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Lesotho</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27226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29033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7961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79885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37287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22093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3415207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071626769"/>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Malawi</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66367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12412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4152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5548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7736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245591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576681474"/>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Mozambique</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98875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28026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9858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5043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3108415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170246730"/>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Namibia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37010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39466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22541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14458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2383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1355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190992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116713612"/>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eSwatini</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44466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18222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10033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12549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5612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1382180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452913752"/>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Zambia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91494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8900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844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3191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136907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886612510"/>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Zimbabwe</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163652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33183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22624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23237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20415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30807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7447135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187366519"/>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Angola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30759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9471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3727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2173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2748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53703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836590049"/>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DRC</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10772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3847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42453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331556746"/>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Ethiopia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3679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420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2832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9472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714242671"/>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Ghana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9235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714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359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15181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89673732"/>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Kenya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35199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2861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6450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19689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594422665"/>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Nigeria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15779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2235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3615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32632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208561238"/>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Tanzania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13764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1843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3461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20726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712706902"/>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Uganda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14709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2173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847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12454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998567325"/>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Other Africa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37721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17316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6452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4007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3967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82294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578067306"/>
                  </a:ext>
                </a:extLst>
              </a:tr>
              <a:tr h="126296">
                <a:tc>
                  <a:txBody>
                    <a:bodyPr/>
                    <a:lstStyle/>
                    <a:p>
                      <a:pPr algn="l" fontAlgn="ctr"/>
                      <a:r>
                        <a:rPr lang="en-ZA" sz="700" b="1" i="0" u="none" strike="noStrike" dirty="0">
                          <a:solidFill>
                            <a:srgbClr val="000000"/>
                          </a:solidFill>
                          <a:effectLst/>
                          <a:latin typeface="Trebuchet MS" panose="020B0603020202020204" pitchFamily="34" charset="0"/>
                        </a:rPr>
                        <a:t>ASIA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139512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36863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6940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52605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9441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8097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2023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374534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71599842"/>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China including Hong Kong</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28594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3164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17433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1861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53239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865721000"/>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India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69409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22381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5287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31960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3383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2251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595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97337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825026378"/>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Japan</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9323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1849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11590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961655319"/>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Malaysia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2666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747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282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9530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444182012"/>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Singapore</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3337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6731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909226838"/>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South Korea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5702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3240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1095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261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31984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800083986"/>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Other Asia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20480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5631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1124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4975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164123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79250591"/>
                  </a:ext>
                </a:extLst>
              </a:tr>
              <a:tr h="126296">
                <a:tc>
                  <a:txBody>
                    <a:bodyPr/>
                    <a:lstStyle/>
                    <a:p>
                      <a:pPr algn="l" fontAlgn="ctr"/>
                      <a:r>
                        <a:rPr lang="en-ZA" sz="700" b="1" i="0" u="none" strike="noStrike" dirty="0">
                          <a:solidFill>
                            <a:srgbClr val="000000"/>
                          </a:solidFill>
                          <a:effectLst/>
                          <a:latin typeface="Trebuchet MS" panose="020B0603020202020204" pitchFamily="34" charset="0"/>
                        </a:rPr>
                        <a:t>AUSTRALASIA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61370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18637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7193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8194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24433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2510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5929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314805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759147962"/>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Australia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49382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18599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6879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6940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21208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2510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5929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242027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252900247"/>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New Zealand</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11975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294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1251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3206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72488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568226997"/>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Other Australia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38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20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290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542689634"/>
                  </a:ext>
                </a:extLst>
              </a:tr>
              <a:tr h="126296">
                <a:tc>
                  <a:txBody>
                    <a:bodyPr/>
                    <a:lstStyle/>
                    <a:p>
                      <a:pPr algn="l" fontAlgn="ctr"/>
                      <a:r>
                        <a:rPr lang="en-ZA" sz="700" b="1" i="0" u="none" strike="noStrike" dirty="0">
                          <a:solidFill>
                            <a:srgbClr val="000000"/>
                          </a:solidFill>
                          <a:effectLst/>
                          <a:latin typeface="Trebuchet MS" panose="020B0603020202020204" pitchFamily="34" charset="0"/>
                        </a:rPr>
                        <a:t>CENTRAL &amp; SOUTH AMERICA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33599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14324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6227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6473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9671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4423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620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59352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00511678"/>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Argentina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4398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3199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2287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1638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9655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318497920"/>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Brazil</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18691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5093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4100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4776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3182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28274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031017438"/>
                  </a:ext>
                </a:extLst>
              </a:tr>
              <a:tr h="107536">
                <a:tc>
                  <a:txBody>
                    <a:bodyPr/>
                    <a:lstStyle/>
                    <a:p>
                      <a:pPr algn="l" fontAlgn="ctr"/>
                      <a:r>
                        <a:rPr lang="en-ZA" sz="700" b="0" i="0" u="none" strike="noStrike" dirty="0">
                          <a:solidFill>
                            <a:srgbClr val="000000"/>
                          </a:solidFill>
                          <a:effectLst/>
                          <a:latin typeface="Trebuchet MS" panose="020B0603020202020204" pitchFamily="34" charset="0"/>
                        </a:rPr>
                        <a:t>Chile</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2878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264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3828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023704009"/>
                  </a:ext>
                </a:extLst>
              </a:tr>
              <a:tr h="107536">
                <a:tc>
                  <a:txBody>
                    <a:bodyPr/>
                    <a:lstStyle/>
                    <a:p>
                      <a:pPr algn="l" fontAlgn="ctr"/>
                      <a:r>
                        <a:rPr lang="en-ZA" sz="700" b="0" i="0" u="none" strike="noStrike" dirty="0">
                          <a:solidFill>
                            <a:srgbClr val="000000"/>
                          </a:solidFill>
                          <a:effectLst/>
                          <a:latin typeface="Trebuchet MS" panose="020B0603020202020204" pitchFamily="34" charset="0"/>
                        </a:rPr>
                        <a:t>Other Central &amp; South America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7632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9225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621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2993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1048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17596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00479947"/>
                  </a:ext>
                </a:extLst>
              </a:tr>
              <a:tr h="126296">
                <a:tc>
                  <a:txBody>
                    <a:bodyPr/>
                    <a:lstStyle/>
                    <a:p>
                      <a:pPr algn="l" fontAlgn="ctr"/>
                      <a:r>
                        <a:rPr lang="en-ZA" sz="700" b="1" i="0" u="none" strike="noStrike" dirty="0">
                          <a:solidFill>
                            <a:srgbClr val="000000"/>
                          </a:solidFill>
                          <a:effectLst/>
                          <a:latin typeface="Trebuchet MS" panose="020B0603020202020204" pitchFamily="34" charset="0"/>
                        </a:rPr>
                        <a:t>EUROPE</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1280649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522621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244747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349478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460046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163811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61756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2386787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346719920"/>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Austria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28624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10596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2610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1576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11834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8349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438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29833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344139025"/>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Belgium</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33404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25779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4474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10948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16549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3116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66241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566346697"/>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Denmark</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17285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8902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3975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5779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17757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34826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491118606"/>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Finland</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6549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3660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21662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51849787"/>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France</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116326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36165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17825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26397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46712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7393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6192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130170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964377326"/>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Germany</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284785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157715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52622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104094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129084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67300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22933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356481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124541578"/>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Ireland</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34069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4818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1065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5399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9166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763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43462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712605445"/>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Italy</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35052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23666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7571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6622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10691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54034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271506254"/>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The Netherlands</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117808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52996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36949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42991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51606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24962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6087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218069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596171579"/>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Norway</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15286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16158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4677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2053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14802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4955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33714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389092800"/>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Portugal</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11754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4542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3509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3573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3423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20693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098150156"/>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Russian Federation</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37259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18040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5736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14415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3540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56737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652916117"/>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Spain</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18084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8782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6911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9636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7740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39008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511504475"/>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Sweden</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38513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8234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3531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7986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11728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3691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2529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61555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747351424"/>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Switzerland</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49523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25113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13772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18844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22198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5916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5959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62224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086516782"/>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Turkey</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16118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2855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1095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1090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24380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615460567"/>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Uk</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381086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110015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69316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83918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84799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31543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10171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1021458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246713617"/>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Other Europe</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39123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11407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6033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5078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12709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693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1954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112242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729200171"/>
                  </a:ext>
                </a:extLst>
              </a:tr>
              <a:tr h="126296">
                <a:tc>
                  <a:txBody>
                    <a:bodyPr/>
                    <a:lstStyle/>
                    <a:p>
                      <a:pPr algn="l" fontAlgn="ctr"/>
                      <a:r>
                        <a:rPr lang="en-ZA" sz="700" b="1" i="0" u="none" strike="noStrike" dirty="0">
                          <a:solidFill>
                            <a:srgbClr val="000000"/>
                          </a:solidFill>
                          <a:effectLst/>
                          <a:latin typeface="Trebuchet MS" panose="020B0603020202020204" pitchFamily="34" charset="0"/>
                        </a:rPr>
                        <a:t>MIDDLE EAST</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54209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6026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345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10725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6134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4431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1604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77986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230314791"/>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United Arab Emirates</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1179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3681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80783199"/>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Other Middle East</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53030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6026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345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10725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6134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4431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1604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74305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79690643"/>
                  </a:ext>
                </a:extLst>
              </a:tr>
              <a:tr h="126296">
                <a:tc>
                  <a:txBody>
                    <a:bodyPr/>
                    <a:lstStyle/>
                    <a:p>
                      <a:pPr algn="l" fontAlgn="ctr"/>
                      <a:r>
                        <a:rPr lang="en-ZA" sz="700" b="1" i="0" u="none" strike="noStrike" dirty="0">
                          <a:solidFill>
                            <a:srgbClr val="000000"/>
                          </a:solidFill>
                          <a:effectLst/>
                          <a:latin typeface="Trebuchet MS" panose="020B0603020202020204" pitchFamily="34" charset="0"/>
                        </a:rPr>
                        <a:t>NORTH AMERICA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276600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66963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26137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58047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148703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19003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14668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858110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773698319"/>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Canada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47709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10631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8002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5596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24728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2660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108629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606877485"/>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USA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228892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56333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18136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52451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123975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16342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12598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749481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876221713"/>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Other North America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8289370"/>
                  </a:ext>
                </a:extLst>
              </a:tr>
              <a:tr h="126296">
                <a:tc>
                  <a:txBody>
                    <a:bodyPr/>
                    <a:lstStyle/>
                    <a:p>
                      <a:pPr algn="l" fontAlgn="ctr"/>
                      <a:r>
                        <a:rPr lang="en-ZA" sz="700" b="1" i="0" u="none" strike="noStrike" dirty="0">
                          <a:solidFill>
                            <a:srgbClr val="000000"/>
                          </a:solidFill>
                          <a:effectLst/>
                          <a:latin typeface="Trebuchet MS" panose="020B0603020202020204" pitchFamily="34" charset="0"/>
                        </a:rPr>
                        <a:t>TOTAL</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2574272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888410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377405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656725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724480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280980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109319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20493361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47914852"/>
                  </a:ext>
                </a:extLst>
              </a:tr>
            </a:tbl>
          </a:graphicData>
        </a:graphic>
      </p:graphicFrame>
      <p:sp>
        <p:nvSpPr>
          <p:cNvPr id="6" name="TextBox 76">
            <a:extLst>
              <a:ext uri="{FF2B5EF4-FFF2-40B4-BE49-F238E27FC236}">
                <a16:creationId xmlns:a16="http://schemas.microsoft.com/office/drawing/2014/main" id="{17A54DBE-A07A-49AC-BFAE-0A67E35C4951}"/>
              </a:ext>
            </a:extLst>
          </p:cNvPr>
          <p:cNvSpPr txBox="1"/>
          <p:nvPr/>
        </p:nvSpPr>
        <p:spPr>
          <a:xfrm>
            <a:off x="2334781" y="9585227"/>
            <a:ext cx="3119444"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3577871356"/>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BBF7EAC7-6C70-4F91-B2D7-3F0A3B7D39AF}"/>
              </a:ext>
            </a:extLst>
          </p:cNvPr>
          <p:cNvSpPr/>
          <p:nvPr/>
        </p:nvSpPr>
        <p:spPr>
          <a:xfrm>
            <a:off x="0" y="0"/>
            <a:ext cx="6858000" cy="1091133"/>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r>
              <a:rPr lang="en-ZA" sz="3600" dirty="0">
                <a:solidFill>
                  <a:srgbClr val="FE9900"/>
                </a:solidFill>
                <a:latin typeface="Calibri"/>
              </a:rPr>
              <a:t>APPENDIX</a:t>
            </a:r>
            <a:endParaRPr kumimoji="0" lang="en-ZA" sz="3600" b="0" i="0" u="none" strike="noStrike" kern="1200" cap="none" spc="0" normalizeH="0" baseline="0" noProof="0" dirty="0">
              <a:ln>
                <a:noFill/>
              </a:ln>
              <a:solidFill>
                <a:srgbClr val="FE9900"/>
              </a:solidFill>
              <a:effectLst/>
              <a:uLnTx/>
              <a:uFillTx/>
              <a:latin typeface="Calibri"/>
            </a:endParaRPr>
          </a:p>
        </p:txBody>
      </p:sp>
      <p:graphicFrame>
        <p:nvGraphicFramePr>
          <p:cNvPr id="5" name="Table 4">
            <a:extLst>
              <a:ext uri="{FF2B5EF4-FFF2-40B4-BE49-F238E27FC236}">
                <a16:creationId xmlns:a16="http://schemas.microsoft.com/office/drawing/2014/main" id="{0FF907F2-F402-49A4-A2DB-E9060D959EDE}"/>
              </a:ext>
            </a:extLst>
          </p:cNvPr>
          <p:cNvGraphicFramePr>
            <a:graphicFrameLocks noGrp="1"/>
          </p:cNvGraphicFramePr>
          <p:nvPr>
            <p:extLst>
              <p:ext uri="{D42A27DB-BD31-4B8C-83A1-F6EECF244321}">
                <p14:modId xmlns:p14="http://schemas.microsoft.com/office/powerpoint/2010/main" val="1380162601"/>
              </p:ext>
            </p:extLst>
          </p:nvPr>
        </p:nvGraphicFramePr>
        <p:xfrm>
          <a:off x="254066" y="1099950"/>
          <a:ext cx="6460299" cy="8353550"/>
        </p:xfrm>
        <a:graphic>
          <a:graphicData uri="http://schemas.openxmlformats.org/drawingml/2006/table">
            <a:tbl>
              <a:tblPr/>
              <a:tblGrid>
                <a:gridCol w="1071209">
                  <a:extLst>
                    <a:ext uri="{9D8B030D-6E8A-4147-A177-3AD203B41FA5}">
                      <a16:colId xmlns:a16="http://schemas.microsoft.com/office/drawing/2014/main" val="2718733050"/>
                    </a:ext>
                  </a:extLst>
                </a:gridCol>
                <a:gridCol w="608863">
                  <a:extLst>
                    <a:ext uri="{9D8B030D-6E8A-4147-A177-3AD203B41FA5}">
                      <a16:colId xmlns:a16="http://schemas.microsoft.com/office/drawing/2014/main" val="867544315"/>
                    </a:ext>
                  </a:extLst>
                </a:gridCol>
                <a:gridCol w="634773">
                  <a:extLst>
                    <a:ext uri="{9D8B030D-6E8A-4147-A177-3AD203B41FA5}">
                      <a16:colId xmlns:a16="http://schemas.microsoft.com/office/drawing/2014/main" val="3269636926"/>
                    </a:ext>
                  </a:extLst>
                </a:gridCol>
                <a:gridCol w="544091">
                  <a:extLst>
                    <a:ext uri="{9D8B030D-6E8A-4147-A177-3AD203B41FA5}">
                      <a16:colId xmlns:a16="http://schemas.microsoft.com/office/drawing/2014/main" val="2896975127"/>
                    </a:ext>
                  </a:extLst>
                </a:gridCol>
                <a:gridCol w="673636">
                  <a:extLst>
                    <a:ext uri="{9D8B030D-6E8A-4147-A177-3AD203B41FA5}">
                      <a16:colId xmlns:a16="http://schemas.microsoft.com/office/drawing/2014/main" val="318945004"/>
                    </a:ext>
                  </a:extLst>
                </a:gridCol>
                <a:gridCol w="621818">
                  <a:extLst>
                    <a:ext uri="{9D8B030D-6E8A-4147-A177-3AD203B41FA5}">
                      <a16:colId xmlns:a16="http://schemas.microsoft.com/office/drawing/2014/main" val="1702871061"/>
                    </a:ext>
                  </a:extLst>
                </a:gridCol>
                <a:gridCol w="595909">
                  <a:extLst>
                    <a:ext uri="{9D8B030D-6E8A-4147-A177-3AD203B41FA5}">
                      <a16:colId xmlns:a16="http://schemas.microsoft.com/office/drawing/2014/main" val="3714756634"/>
                    </a:ext>
                  </a:extLst>
                </a:gridCol>
                <a:gridCol w="544091">
                  <a:extLst>
                    <a:ext uri="{9D8B030D-6E8A-4147-A177-3AD203B41FA5}">
                      <a16:colId xmlns:a16="http://schemas.microsoft.com/office/drawing/2014/main" val="176523345"/>
                    </a:ext>
                  </a:extLst>
                </a:gridCol>
                <a:gridCol w="621818">
                  <a:extLst>
                    <a:ext uri="{9D8B030D-6E8A-4147-A177-3AD203B41FA5}">
                      <a16:colId xmlns:a16="http://schemas.microsoft.com/office/drawing/2014/main" val="2199512293"/>
                    </a:ext>
                  </a:extLst>
                </a:gridCol>
                <a:gridCol w="544091">
                  <a:extLst>
                    <a:ext uri="{9D8B030D-6E8A-4147-A177-3AD203B41FA5}">
                      <a16:colId xmlns:a16="http://schemas.microsoft.com/office/drawing/2014/main" val="4170016990"/>
                    </a:ext>
                  </a:extLst>
                </a:gridCol>
              </a:tblGrid>
              <a:tr h="105755">
                <a:tc>
                  <a:txBody>
                    <a:bodyPr/>
                    <a:lstStyle/>
                    <a:p>
                      <a:pPr algn="ctr" fontAlgn="ctr"/>
                      <a:r>
                        <a:rPr lang="en-ZA" sz="700" b="1" i="0" u="none" strike="noStrike" dirty="0">
                          <a:solidFill>
                            <a:srgbClr val="000000"/>
                          </a:solidFill>
                          <a:effectLst/>
                          <a:latin typeface="Trebuchet MS" panose="020B0603020202020204" pitchFamily="34" charset="0"/>
                        </a:rPr>
                        <a:t> </a:t>
                      </a:r>
                    </a:p>
                  </a:txBody>
                  <a:tcPr marL="6173" marR="6173" marT="6173"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gridSpan="9">
                  <a:txBody>
                    <a:bodyPr/>
                    <a:lstStyle/>
                    <a:p>
                      <a:pPr algn="ctr" fontAlgn="ctr"/>
                      <a:r>
                        <a:rPr lang="en-ZA" sz="700" b="1" i="0" u="none" strike="noStrike" dirty="0">
                          <a:solidFill>
                            <a:srgbClr val="000000"/>
                          </a:solidFill>
                          <a:effectLst/>
                          <a:latin typeface="Trebuchet MS" panose="020B0603020202020204" pitchFamily="34" charset="0"/>
                        </a:rPr>
                        <a:t>ACCOMMODATION TYPE – BED NIGHTS Q1 2022</a:t>
                      </a:r>
                    </a:p>
                  </a:txBody>
                  <a:tcPr marL="6173" marR="6173" marT="6173"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pPr algn="ctr" fontAlgn="ctr"/>
                      <a:r>
                        <a:rPr lang="en-ZA" sz="650" b="1" i="0" u="none" strike="noStrike" dirty="0">
                          <a:solidFill>
                            <a:srgbClr val="000000"/>
                          </a:solidFill>
                          <a:effectLst/>
                          <a:latin typeface="Calibri" panose="020F0502020204030204" pitchFamily="34" charset="0"/>
                        </a:rPr>
                        <a:t> </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extLst>
                  <a:ext uri="{0D108BD9-81ED-4DB2-BD59-A6C34878D82A}">
                    <a16:rowId xmlns:a16="http://schemas.microsoft.com/office/drawing/2014/main" val="3175187089"/>
                  </a:ext>
                </a:extLst>
              </a:tr>
              <a:tr h="180000">
                <a:tc>
                  <a:txBody>
                    <a:bodyPr/>
                    <a:lstStyle/>
                    <a:p>
                      <a:pPr algn="r" fontAlgn="ctr"/>
                      <a:r>
                        <a:rPr lang="en-ZA" sz="700" b="1" i="0" u="none" strike="noStrike" dirty="0">
                          <a:solidFill>
                            <a:srgbClr val="000000"/>
                          </a:solidFill>
                          <a:effectLst/>
                          <a:latin typeface="Trebuchet MS" panose="020B0603020202020204" pitchFamily="34" charset="0"/>
                        </a:rPr>
                        <a:t> </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rgbClr val="000000"/>
                          </a:solidFill>
                          <a:effectLst/>
                          <a:latin typeface="Trebuchet MS" panose="020B0603020202020204" pitchFamily="34" charset="0"/>
                        </a:rPr>
                        <a:t>Hotels</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rgbClr val="000000"/>
                          </a:solidFill>
                          <a:effectLst/>
                          <a:latin typeface="Trebuchet MS" panose="020B0603020202020204" pitchFamily="34" charset="0"/>
                        </a:rPr>
                        <a:t>Guest House</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rgbClr val="000000"/>
                          </a:solidFill>
                          <a:effectLst/>
                          <a:latin typeface="Trebuchet MS" panose="020B0603020202020204" pitchFamily="34" charset="0"/>
                        </a:rPr>
                        <a:t>BnB</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rgbClr val="000000"/>
                          </a:solidFill>
                          <a:effectLst/>
                          <a:latin typeface="Trebuchet MS" panose="020B0603020202020204" pitchFamily="34" charset="0"/>
                        </a:rPr>
                        <a:t>Self Catering</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rgbClr val="000000"/>
                          </a:solidFill>
                          <a:effectLst/>
                          <a:latin typeface="Trebuchet MS" panose="020B0603020202020204" pitchFamily="34" charset="0"/>
                        </a:rPr>
                        <a:t>Game Lodge</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rgbClr val="000000"/>
                          </a:solidFill>
                          <a:effectLst/>
                          <a:latin typeface="Trebuchet MS" panose="020B0603020202020204" pitchFamily="34" charset="0"/>
                        </a:rPr>
                        <a:t>Backpacker</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rgbClr val="000000"/>
                          </a:solidFill>
                          <a:effectLst/>
                          <a:latin typeface="Trebuchet MS" panose="020B0603020202020204" pitchFamily="34" charset="0"/>
                        </a:rPr>
                        <a:t>Camping</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rgbClr val="000000"/>
                          </a:solidFill>
                          <a:effectLst/>
                          <a:latin typeface="Trebuchet MS" panose="020B0603020202020204" pitchFamily="34" charset="0"/>
                        </a:rPr>
                        <a:t>Friends &amp; Family</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rgbClr val="000000"/>
                          </a:solidFill>
                          <a:effectLst/>
                          <a:latin typeface="Trebuchet MS" panose="020B0603020202020204" pitchFamily="34" charset="0"/>
                        </a:rPr>
                        <a:t>Air B&amp;B</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extLst>
                  <a:ext uri="{0D108BD9-81ED-4DB2-BD59-A6C34878D82A}">
                    <a16:rowId xmlns:a16="http://schemas.microsoft.com/office/drawing/2014/main" val="528839066"/>
                  </a:ext>
                </a:extLst>
              </a:tr>
              <a:tr h="142630">
                <a:tc>
                  <a:txBody>
                    <a:bodyPr/>
                    <a:lstStyle/>
                    <a:p>
                      <a:pPr algn="l" fontAlgn="ctr"/>
                      <a:r>
                        <a:rPr lang="en-ZA" sz="700" b="1" i="0" u="none" strike="noStrike" dirty="0">
                          <a:solidFill>
                            <a:srgbClr val="000000"/>
                          </a:solidFill>
                          <a:effectLst/>
                          <a:latin typeface="Trebuchet MS" panose="020B0603020202020204" pitchFamily="34" charset="0"/>
                        </a:rPr>
                        <a:t>AFRICA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380245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178960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48842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176500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48816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72776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15546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4931648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705181462"/>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Botswana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19456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11498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3062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4692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4503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85974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221784328"/>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Lesotho</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52524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20833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6156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64552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11107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56513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1946975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071626769"/>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Malawi</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29429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3412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405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3923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4159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42094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576681474"/>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Mozambique</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44666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20264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2804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851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2583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1343449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170246730"/>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Namibia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27754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18827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7686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30766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188860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116713612"/>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eSwatini</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17435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14923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6573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7836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3962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10963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378026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452913752"/>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Zambia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22972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2662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3202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56941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886612510"/>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Zimbabwe</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75420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57046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12835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16640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14236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6089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595619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187366519"/>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Angola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14716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11137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597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11566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360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46945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836590049"/>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DRC</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9970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2391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16700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44556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331556746"/>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Ethiopia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3066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7545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714242671"/>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Ghana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6727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2435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6217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5777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314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3773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27449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89673732"/>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Kenya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11096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2466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289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293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12648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594422665"/>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Nigeria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14826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2799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520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599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32904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208561238"/>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Tanzania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7830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1561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3587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36885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712706902"/>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Uganda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3513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2610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15951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998567325"/>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Other Africa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18844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6318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1156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9230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2863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36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232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68828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578067306"/>
                  </a:ext>
                </a:extLst>
              </a:tr>
              <a:tr h="126296">
                <a:tc>
                  <a:txBody>
                    <a:bodyPr/>
                    <a:lstStyle/>
                    <a:p>
                      <a:pPr algn="l" fontAlgn="ctr"/>
                      <a:r>
                        <a:rPr lang="en-ZA" sz="700" b="1" i="0" u="none" strike="noStrike" dirty="0">
                          <a:solidFill>
                            <a:srgbClr val="000000"/>
                          </a:solidFill>
                          <a:effectLst/>
                          <a:latin typeface="Trebuchet MS" panose="020B0603020202020204" pitchFamily="34" charset="0"/>
                        </a:rPr>
                        <a:t>ASIA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60907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5317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3332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19533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3157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3021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14404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198340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71599842"/>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China including Hong Kong</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6100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4936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19615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865721000"/>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India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30291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3423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11135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2178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2538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863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64884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825026378"/>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Japan</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1779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732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397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5531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961655319"/>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Malaysia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1125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2668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444182012"/>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Singapore</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327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909226838"/>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South Korea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2468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557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13439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800083986"/>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Other Asia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18818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510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1311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2153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266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13504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90464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79250591"/>
                  </a:ext>
                </a:extLst>
              </a:tr>
              <a:tr h="126296">
                <a:tc>
                  <a:txBody>
                    <a:bodyPr/>
                    <a:lstStyle/>
                    <a:p>
                      <a:pPr algn="l" fontAlgn="ctr"/>
                      <a:r>
                        <a:rPr lang="en-ZA" sz="700" b="1" i="0" u="none" strike="noStrike" dirty="0">
                          <a:solidFill>
                            <a:srgbClr val="000000"/>
                          </a:solidFill>
                          <a:effectLst/>
                          <a:latin typeface="Trebuchet MS" panose="020B0603020202020204" pitchFamily="34" charset="0"/>
                        </a:rPr>
                        <a:t>AUSTRALASIA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11733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4457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2140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7562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6096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108875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759147962"/>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Australia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10114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3993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7319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5843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91678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252900247"/>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New Zealand</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1613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464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243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253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16860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568226997"/>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Other Australia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337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542689634"/>
                  </a:ext>
                </a:extLst>
              </a:tr>
              <a:tr h="126296">
                <a:tc>
                  <a:txBody>
                    <a:bodyPr/>
                    <a:lstStyle/>
                    <a:p>
                      <a:pPr algn="l" fontAlgn="ctr"/>
                      <a:r>
                        <a:rPr lang="en-ZA" sz="700" b="1" i="0" u="none" strike="noStrike" dirty="0">
                          <a:solidFill>
                            <a:srgbClr val="000000"/>
                          </a:solidFill>
                          <a:effectLst/>
                          <a:latin typeface="Trebuchet MS" panose="020B0603020202020204" pitchFamily="34" charset="0"/>
                        </a:rPr>
                        <a:t>CENTRAL &amp; SOUTH AMERICA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10507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4737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472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7126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2638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2588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1367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42083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00511678"/>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Argentina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1148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49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2796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318497920"/>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Brazil</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6125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2685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5680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855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26406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031017438"/>
                  </a:ext>
                </a:extLst>
              </a:tr>
              <a:tr h="107536">
                <a:tc>
                  <a:txBody>
                    <a:bodyPr/>
                    <a:lstStyle/>
                    <a:p>
                      <a:pPr algn="l" fontAlgn="ctr"/>
                      <a:r>
                        <a:rPr lang="en-ZA" sz="700" b="0" i="0" u="none" strike="noStrike" dirty="0">
                          <a:solidFill>
                            <a:srgbClr val="000000"/>
                          </a:solidFill>
                          <a:effectLst/>
                          <a:latin typeface="Trebuchet MS" panose="020B0603020202020204" pitchFamily="34" charset="0"/>
                        </a:rPr>
                        <a:t>Chile</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364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284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023704009"/>
                  </a:ext>
                </a:extLst>
              </a:tr>
              <a:tr h="107536">
                <a:tc>
                  <a:txBody>
                    <a:bodyPr/>
                    <a:lstStyle/>
                    <a:p>
                      <a:pPr algn="l" fontAlgn="ctr"/>
                      <a:r>
                        <a:rPr lang="en-ZA" sz="700" b="0" i="0" u="none" strike="noStrike" dirty="0">
                          <a:solidFill>
                            <a:srgbClr val="000000"/>
                          </a:solidFill>
                          <a:effectLst/>
                          <a:latin typeface="Trebuchet MS" panose="020B0603020202020204" pitchFamily="34" charset="0"/>
                        </a:rPr>
                        <a:t>Other Central &amp; South America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2870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1548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1446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890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2210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380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11261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00479947"/>
                  </a:ext>
                </a:extLst>
              </a:tr>
              <a:tr h="126296">
                <a:tc>
                  <a:txBody>
                    <a:bodyPr/>
                    <a:lstStyle/>
                    <a:p>
                      <a:pPr algn="l" fontAlgn="ctr"/>
                      <a:r>
                        <a:rPr lang="en-ZA" sz="700" b="1" i="0" u="none" strike="noStrike" dirty="0">
                          <a:solidFill>
                            <a:srgbClr val="000000"/>
                          </a:solidFill>
                          <a:effectLst/>
                          <a:latin typeface="Trebuchet MS" panose="020B0603020202020204" pitchFamily="34" charset="0"/>
                        </a:rPr>
                        <a:t>EUROPE</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576972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330678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142172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226832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212840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44557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33516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2032262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346719920"/>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Austria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14990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2808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2111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44311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344139025"/>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Belgium</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23236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13428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4414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12012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4196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47443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566346697"/>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Denmark</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6421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4473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3601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11985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1574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1359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30606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491118606"/>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Finland</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2993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344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6278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51849787"/>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France</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53575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27526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2958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20951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20936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5045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127099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964377326"/>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Germany</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149322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125923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49815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59615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62116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15954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14636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340681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124541578"/>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Ireland</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11650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1674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4416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1795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52914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712605445"/>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Italy</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13275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7114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1329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6607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2551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2425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44688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271506254"/>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The Netherlands</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39334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34413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14508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28578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26111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4710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3658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205832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596171579"/>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Norway</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7496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6705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3344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23054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389092800"/>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Portugal</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9375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1641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3779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28016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098150156"/>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Russian Federation</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13896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5392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4182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2612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1347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27575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652916117"/>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Spain</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6969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3431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2374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3415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1576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28852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511504475"/>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Sweden</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11369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3043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2999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13018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5225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849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781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36755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747351424"/>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Switzerland</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21415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24770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8446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18239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11703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1420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3241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65512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086516782"/>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Turkey</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8321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264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538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19252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615460567"/>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Uk</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161600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57977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41862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47563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42178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3381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3747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826419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246713617"/>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Other Europe</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21735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9080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6478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6977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5577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160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889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76975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729200171"/>
                  </a:ext>
                </a:extLst>
              </a:tr>
              <a:tr h="126296">
                <a:tc>
                  <a:txBody>
                    <a:bodyPr/>
                    <a:lstStyle/>
                    <a:p>
                      <a:pPr algn="l" fontAlgn="ctr"/>
                      <a:r>
                        <a:rPr lang="en-ZA" sz="700" b="1" i="0" u="none" strike="noStrike" dirty="0">
                          <a:solidFill>
                            <a:srgbClr val="000000"/>
                          </a:solidFill>
                          <a:effectLst/>
                          <a:latin typeface="Trebuchet MS" panose="020B0603020202020204" pitchFamily="34" charset="0"/>
                        </a:rPr>
                        <a:t>MIDDLE EAST</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9745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5993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548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354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2209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3449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442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54802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230314791"/>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United Arab Emirates</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214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1295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4031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80783199"/>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Other Middle East</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9531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4698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548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340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2163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3449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442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50771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79690643"/>
                  </a:ext>
                </a:extLst>
              </a:tr>
              <a:tr h="126296">
                <a:tc>
                  <a:txBody>
                    <a:bodyPr/>
                    <a:lstStyle/>
                    <a:p>
                      <a:pPr algn="l" fontAlgn="ctr"/>
                      <a:r>
                        <a:rPr lang="en-ZA" sz="700" b="1" i="0" u="none" strike="noStrike" dirty="0">
                          <a:solidFill>
                            <a:srgbClr val="000000"/>
                          </a:solidFill>
                          <a:effectLst/>
                          <a:latin typeface="Trebuchet MS" panose="020B0603020202020204" pitchFamily="34" charset="0"/>
                        </a:rPr>
                        <a:t>NORTH AMERICA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98338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49787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19362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19383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46756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2002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7409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540955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773698319"/>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Canada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9971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6383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3111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4396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7450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74687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606877485"/>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USA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88367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43404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16251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14987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39306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1699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7370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466268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876221713"/>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Other North America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8289370"/>
                  </a:ext>
                </a:extLst>
              </a:tr>
              <a:tr h="126296">
                <a:tc>
                  <a:txBody>
                    <a:bodyPr/>
                    <a:lstStyle/>
                    <a:p>
                      <a:pPr algn="l" fontAlgn="ctr"/>
                      <a:r>
                        <a:rPr lang="en-ZA" sz="700" b="1" i="0" u="none" strike="noStrike" dirty="0">
                          <a:solidFill>
                            <a:srgbClr val="000000"/>
                          </a:solidFill>
                          <a:effectLst/>
                          <a:latin typeface="Trebuchet MS" panose="020B0603020202020204" pitchFamily="34" charset="0"/>
                        </a:rPr>
                        <a:t>TOTAL</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1148447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579930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216869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457290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322511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128615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72685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7908964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47914852"/>
                  </a:ext>
                </a:extLst>
              </a:tr>
            </a:tbl>
          </a:graphicData>
        </a:graphic>
      </p:graphicFrame>
      <p:sp>
        <p:nvSpPr>
          <p:cNvPr id="6" name="TextBox 76">
            <a:extLst>
              <a:ext uri="{FF2B5EF4-FFF2-40B4-BE49-F238E27FC236}">
                <a16:creationId xmlns:a16="http://schemas.microsoft.com/office/drawing/2014/main" id="{602D43EA-B930-4872-874A-C7B18980F624}"/>
              </a:ext>
            </a:extLst>
          </p:cNvPr>
          <p:cNvSpPr txBox="1"/>
          <p:nvPr/>
        </p:nvSpPr>
        <p:spPr>
          <a:xfrm>
            <a:off x="2334781" y="9585227"/>
            <a:ext cx="3119444"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2298434831"/>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BBF7EAC7-6C70-4F91-B2D7-3F0A3B7D39AF}"/>
              </a:ext>
            </a:extLst>
          </p:cNvPr>
          <p:cNvSpPr/>
          <p:nvPr/>
        </p:nvSpPr>
        <p:spPr>
          <a:xfrm>
            <a:off x="0" y="0"/>
            <a:ext cx="6858000" cy="1091133"/>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r>
              <a:rPr lang="en-ZA" sz="3600" dirty="0">
                <a:solidFill>
                  <a:srgbClr val="FE9900"/>
                </a:solidFill>
                <a:latin typeface="Calibri"/>
              </a:rPr>
              <a:t>APPENDIX</a:t>
            </a:r>
            <a:endParaRPr kumimoji="0" lang="en-ZA" sz="3600" b="0" i="0" u="none" strike="noStrike" kern="1200" cap="none" spc="0" normalizeH="0" baseline="0" noProof="0" dirty="0">
              <a:ln>
                <a:noFill/>
              </a:ln>
              <a:solidFill>
                <a:srgbClr val="FE9900"/>
              </a:solidFill>
              <a:effectLst/>
              <a:uLnTx/>
              <a:uFillTx/>
              <a:latin typeface="Calibri"/>
            </a:endParaRPr>
          </a:p>
        </p:txBody>
      </p:sp>
      <p:graphicFrame>
        <p:nvGraphicFramePr>
          <p:cNvPr id="5" name="Table 4">
            <a:extLst>
              <a:ext uri="{FF2B5EF4-FFF2-40B4-BE49-F238E27FC236}">
                <a16:creationId xmlns:a16="http://schemas.microsoft.com/office/drawing/2014/main" id="{0FF907F2-F402-49A4-A2DB-E9060D959EDE}"/>
              </a:ext>
            </a:extLst>
          </p:cNvPr>
          <p:cNvGraphicFramePr>
            <a:graphicFrameLocks noGrp="1"/>
          </p:cNvGraphicFramePr>
          <p:nvPr>
            <p:extLst>
              <p:ext uri="{D42A27DB-BD31-4B8C-83A1-F6EECF244321}">
                <p14:modId xmlns:p14="http://schemas.microsoft.com/office/powerpoint/2010/main" val="1965938168"/>
              </p:ext>
            </p:extLst>
          </p:nvPr>
        </p:nvGraphicFramePr>
        <p:xfrm>
          <a:off x="5927" y="1118713"/>
          <a:ext cx="6839999" cy="8368490"/>
        </p:xfrm>
        <a:graphic>
          <a:graphicData uri="http://schemas.openxmlformats.org/drawingml/2006/table">
            <a:tbl>
              <a:tblPr/>
              <a:tblGrid>
                <a:gridCol w="1450909">
                  <a:extLst>
                    <a:ext uri="{9D8B030D-6E8A-4147-A177-3AD203B41FA5}">
                      <a16:colId xmlns:a16="http://schemas.microsoft.com/office/drawing/2014/main" val="2718733050"/>
                    </a:ext>
                  </a:extLst>
                </a:gridCol>
                <a:gridCol w="608863">
                  <a:extLst>
                    <a:ext uri="{9D8B030D-6E8A-4147-A177-3AD203B41FA5}">
                      <a16:colId xmlns:a16="http://schemas.microsoft.com/office/drawing/2014/main" val="867544315"/>
                    </a:ext>
                  </a:extLst>
                </a:gridCol>
                <a:gridCol w="634773">
                  <a:extLst>
                    <a:ext uri="{9D8B030D-6E8A-4147-A177-3AD203B41FA5}">
                      <a16:colId xmlns:a16="http://schemas.microsoft.com/office/drawing/2014/main" val="3269636926"/>
                    </a:ext>
                  </a:extLst>
                </a:gridCol>
                <a:gridCol w="544091">
                  <a:extLst>
                    <a:ext uri="{9D8B030D-6E8A-4147-A177-3AD203B41FA5}">
                      <a16:colId xmlns:a16="http://schemas.microsoft.com/office/drawing/2014/main" val="2896975127"/>
                    </a:ext>
                  </a:extLst>
                </a:gridCol>
                <a:gridCol w="673636">
                  <a:extLst>
                    <a:ext uri="{9D8B030D-6E8A-4147-A177-3AD203B41FA5}">
                      <a16:colId xmlns:a16="http://schemas.microsoft.com/office/drawing/2014/main" val="318945004"/>
                    </a:ext>
                  </a:extLst>
                </a:gridCol>
                <a:gridCol w="621818">
                  <a:extLst>
                    <a:ext uri="{9D8B030D-6E8A-4147-A177-3AD203B41FA5}">
                      <a16:colId xmlns:a16="http://schemas.microsoft.com/office/drawing/2014/main" val="1702871061"/>
                    </a:ext>
                  </a:extLst>
                </a:gridCol>
                <a:gridCol w="595909">
                  <a:extLst>
                    <a:ext uri="{9D8B030D-6E8A-4147-A177-3AD203B41FA5}">
                      <a16:colId xmlns:a16="http://schemas.microsoft.com/office/drawing/2014/main" val="3714756634"/>
                    </a:ext>
                  </a:extLst>
                </a:gridCol>
                <a:gridCol w="544091">
                  <a:extLst>
                    <a:ext uri="{9D8B030D-6E8A-4147-A177-3AD203B41FA5}">
                      <a16:colId xmlns:a16="http://schemas.microsoft.com/office/drawing/2014/main" val="176523345"/>
                    </a:ext>
                  </a:extLst>
                </a:gridCol>
                <a:gridCol w="621818">
                  <a:extLst>
                    <a:ext uri="{9D8B030D-6E8A-4147-A177-3AD203B41FA5}">
                      <a16:colId xmlns:a16="http://schemas.microsoft.com/office/drawing/2014/main" val="2199512293"/>
                    </a:ext>
                  </a:extLst>
                </a:gridCol>
                <a:gridCol w="544091">
                  <a:extLst>
                    <a:ext uri="{9D8B030D-6E8A-4147-A177-3AD203B41FA5}">
                      <a16:colId xmlns:a16="http://schemas.microsoft.com/office/drawing/2014/main" val="4170016990"/>
                    </a:ext>
                  </a:extLst>
                </a:gridCol>
              </a:tblGrid>
              <a:tr h="105755">
                <a:tc>
                  <a:txBody>
                    <a:bodyPr/>
                    <a:lstStyle/>
                    <a:p>
                      <a:pPr algn="ctr" fontAlgn="ctr"/>
                      <a:r>
                        <a:rPr lang="en-ZA" sz="700" b="1" i="0" u="none" strike="noStrike" dirty="0">
                          <a:solidFill>
                            <a:srgbClr val="000000"/>
                          </a:solidFill>
                          <a:effectLst/>
                          <a:latin typeface="Trebuchet MS" panose="020B0603020202020204" pitchFamily="34" charset="0"/>
                        </a:rPr>
                        <a:t> </a:t>
                      </a:r>
                    </a:p>
                  </a:txBody>
                  <a:tcPr marL="6173" marR="6173" marT="6173"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gridSpan="9">
                  <a:txBody>
                    <a:bodyPr/>
                    <a:lstStyle/>
                    <a:p>
                      <a:pPr algn="ctr" fontAlgn="ctr"/>
                      <a:r>
                        <a:rPr lang="en-ZA" sz="700" b="1" i="0" u="none" strike="noStrike" dirty="0">
                          <a:solidFill>
                            <a:srgbClr val="000000"/>
                          </a:solidFill>
                          <a:effectLst/>
                          <a:latin typeface="Trebuchet MS" panose="020B0603020202020204" pitchFamily="34" charset="0"/>
                        </a:rPr>
                        <a:t>ACCOMMODATION TYPE – BED NIGHTS</a:t>
                      </a:r>
                    </a:p>
                  </a:txBody>
                  <a:tcPr marL="6173" marR="6173" marT="6173"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pPr algn="ctr" fontAlgn="ctr"/>
                      <a:r>
                        <a:rPr lang="en-ZA" sz="650" b="1" i="0" u="none" strike="noStrike" dirty="0">
                          <a:solidFill>
                            <a:srgbClr val="000000"/>
                          </a:solidFill>
                          <a:effectLst/>
                          <a:latin typeface="Calibri" panose="020F0502020204030204" pitchFamily="34" charset="0"/>
                        </a:rPr>
                        <a:t> </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extLst>
                  <a:ext uri="{0D108BD9-81ED-4DB2-BD59-A6C34878D82A}">
                    <a16:rowId xmlns:a16="http://schemas.microsoft.com/office/drawing/2014/main" val="3175187089"/>
                  </a:ext>
                </a:extLst>
              </a:tr>
              <a:tr h="105755">
                <a:tc>
                  <a:txBody>
                    <a:bodyPr/>
                    <a:lstStyle/>
                    <a:p>
                      <a:pPr algn="ctr" fontAlgn="ctr"/>
                      <a:r>
                        <a:rPr lang="en-ZA" sz="700" b="1" i="0" u="none" strike="noStrike" dirty="0">
                          <a:solidFill>
                            <a:srgbClr val="000000"/>
                          </a:solidFill>
                          <a:effectLst/>
                          <a:latin typeface="Trebuchet MS" panose="020B0603020202020204" pitchFamily="34" charset="0"/>
                        </a:rPr>
                        <a:t> </a:t>
                      </a:r>
                    </a:p>
                  </a:txBody>
                  <a:tcPr marL="6173" marR="6173" marT="6173"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gridSpan="9">
                  <a:txBody>
                    <a:bodyPr/>
                    <a:lstStyle/>
                    <a:p>
                      <a:pPr algn="ctr" fontAlgn="ctr"/>
                      <a:r>
                        <a:rPr lang="en-ZA" sz="700" b="1" i="0" u="none" strike="noStrike" dirty="0">
                          <a:solidFill>
                            <a:srgbClr val="000000"/>
                          </a:solidFill>
                          <a:effectLst/>
                          <a:latin typeface="Trebuchet MS" panose="020B0603020202020204" pitchFamily="34" charset="0"/>
                        </a:rPr>
                        <a:t>Q1 2021</a:t>
                      </a:r>
                    </a:p>
                  </a:txBody>
                  <a:tcPr marL="6173" marR="6173" marT="6173"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pPr algn="ctr" fontAlgn="ctr"/>
                      <a:r>
                        <a:rPr lang="en-ZA" sz="650" b="1" i="0" u="none" strike="noStrike" dirty="0">
                          <a:solidFill>
                            <a:srgbClr val="000000"/>
                          </a:solidFill>
                          <a:effectLst/>
                          <a:latin typeface="Calibri" panose="020F0502020204030204" pitchFamily="34" charset="0"/>
                        </a:rPr>
                        <a:t> </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extLst>
                  <a:ext uri="{0D108BD9-81ED-4DB2-BD59-A6C34878D82A}">
                    <a16:rowId xmlns:a16="http://schemas.microsoft.com/office/drawing/2014/main" val="4220084979"/>
                  </a:ext>
                </a:extLst>
              </a:tr>
              <a:tr h="259305">
                <a:tc>
                  <a:txBody>
                    <a:bodyPr/>
                    <a:lstStyle/>
                    <a:p>
                      <a:pPr algn="r" fontAlgn="ctr"/>
                      <a:r>
                        <a:rPr lang="en-ZA" sz="700" b="1" i="0" u="none" strike="noStrike" dirty="0">
                          <a:solidFill>
                            <a:srgbClr val="000000"/>
                          </a:solidFill>
                          <a:effectLst/>
                          <a:latin typeface="Trebuchet MS" panose="020B0603020202020204" pitchFamily="34" charset="0"/>
                        </a:rPr>
                        <a:t> </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rgbClr val="000000"/>
                          </a:solidFill>
                          <a:effectLst/>
                          <a:latin typeface="Trebuchet MS" panose="020B0603020202020204" pitchFamily="34" charset="0"/>
                        </a:rPr>
                        <a:t>Hotels</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rgbClr val="000000"/>
                          </a:solidFill>
                          <a:effectLst/>
                          <a:latin typeface="Trebuchet MS" panose="020B0603020202020204" pitchFamily="34" charset="0"/>
                        </a:rPr>
                        <a:t>Guest House</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rgbClr val="000000"/>
                          </a:solidFill>
                          <a:effectLst/>
                          <a:latin typeface="Trebuchet MS" panose="020B0603020202020204" pitchFamily="34" charset="0"/>
                        </a:rPr>
                        <a:t>BnB</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rgbClr val="000000"/>
                          </a:solidFill>
                          <a:effectLst/>
                          <a:latin typeface="Trebuchet MS" panose="020B0603020202020204" pitchFamily="34" charset="0"/>
                        </a:rPr>
                        <a:t>Self-Catering</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rgbClr val="000000"/>
                          </a:solidFill>
                          <a:effectLst/>
                          <a:latin typeface="Trebuchet MS" panose="020B0603020202020204" pitchFamily="34" charset="0"/>
                        </a:rPr>
                        <a:t>Game Lodge</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rgbClr val="000000"/>
                          </a:solidFill>
                          <a:effectLst/>
                          <a:latin typeface="Trebuchet MS" panose="020B0603020202020204" pitchFamily="34" charset="0"/>
                        </a:rPr>
                        <a:t>Backpacker</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rgbClr val="000000"/>
                          </a:solidFill>
                          <a:effectLst/>
                          <a:latin typeface="Trebuchet MS" panose="020B0603020202020204" pitchFamily="34" charset="0"/>
                        </a:rPr>
                        <a:t>Camping</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rgbClr val="000000"/>
                          </a:solidFill>
                          <a:effectLst/>
                          <a:latin typeface="Trebuchet MS" panose="020B0603020202020204" pitchFamily="34" charset="0"/>
                        </a:rPr>
                        <a:t>Friends &amp; Family</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rgbClr val="000000"/>
                          </a:solidFill>
                          <a:effectLst/>
                          <a:latin typeface="Trebuchet MS" panose="020B0603020202020204" pitchFamily="34" charset="0"/>
                        </a:rPr>
                        <a:t>Air B&amp;B</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extLst>
                  <a:ext uri="{0D108BD9-81ED-4DB2-BD59-A6C34878D82A}">
                    <a16:rowId xmlns:a16="http://schemas.microsoft.com/office/drawing/2014/main" val="528839066"/>
                  </a:ext>
                </a:extLst>
              </a:tr>
              <a:tr h="142630">
                <a:tc>
                  <a:txBody>
                    <a:bodyPr/>
                    <a:lstStyle/>
                    <a:p>
                      <a:pPr algn="l" fontAlgn="ctr"/>
                      <a:r>
                        <a:rPr lang="en-ZA" sz="700" b="1" i="0" u="none" strike="noStrike" dirty="0">
                          <a:solidFill>
                            <a:srgbClr val="000000"/>
                          </a:solidFill>
                          <a:effectLst/>
                          <a:latin typeface="Trebuchet MS" panose="020B0603020202020204" pitchFamily="34" charset="0"/>
                        </a:rPr>
                        <a:t>AFRICA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rgbClr val="000000"/>
                          </a:solidFill>
                          <a:effectLst/>
                          <a:latin typeface="Trebuchet MS" panose="020B0603020202020204" pitchFamily="34" charset="0"/>
                        </a:rPr>
                        <a:t>95913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75032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6133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31338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8516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36920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8184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810224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2843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705181462"/>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Botswana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3282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1576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3931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21769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221784328"/>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Lesotho</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11308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25421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2517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15109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741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31479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382636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071626769"/>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Malawi</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5874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469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444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19819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576681474"/>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Mozambique</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25045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14330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1350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2168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1277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237586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170246730"/>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Namibia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10223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16102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2623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249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66074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236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116713612"/>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eSwatini</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2085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3766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20981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452913752"/>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Zambia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5273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1763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2831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4895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886612510"/>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Zimbabwe</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6475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4731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641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2614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1379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2403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40825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555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187366519"/>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Angola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3724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1571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836590049"/>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DRC</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800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798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3178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331556746"/>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Ethiopia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1055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714242671"/>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Ghana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2661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590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1887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89673732"/>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Kenya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2521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361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1389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594422665"/>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Nigeria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4772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208561238"/>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Tanzania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2283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420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1288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299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1036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712706902"/>
                  </a:ext>
                </a:extLst>
              </a:tr>
              <a:tr h="187081">
                <a:tc>
                  <a:txBody>
                    <a:bodyPr/>
                    <a:lstStyle/>
                    <a:p>
                      <a:pPr algn="l" fontAlgn="ctr"/>
                      <a:r>
                        <a:rPr lang="en-ZA" sz="700" b="0" i="0" u="none" strike="noStrike" dirty="0">
                          <a:solidFill>
                            <a:srgbClr val="000000"/>
                          </a:solidFill>
                          <a:effectLst/>
                          <a:latin typeface="Trebuchet MS" panose="020B0603020202020204" pitchFamily="34" charset="0"/>
                        </a:rPr>
                        <a:t>Uganda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869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355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998567325"/>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Other Africa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7663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1680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903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976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659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43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4448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195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578067306"/>
                  </a:ext>
                </a:extLst>
              </a:tr>
              <a:tr h="126296">
                <a:tc>
                  <a:txBody>
                    <a:bodyPr/>
                    <a:lstStyle/>
                    <a:p>
                      <a:pPr algn="l" fontAlgn="ctr"/>
                      <a:r>
                        <a:rPr lang="en-ZA" sz="700" b="1" i="0" u="none" strike="noStrike" dirty="0">
                          <a:solidFill>
                            <a:srgbClr val="000000"/>
                          </a:solidFill>
                          <a:effectLst/>
                          <a:latin typeface="Trebuchet MS" panose="020B0603020202020204" pitchFamily="34" charset="0"/>
                        </a:rPr>
                        <a:t>ASIA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27868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27627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1220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5044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2796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2220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964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18237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27980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71599842"/>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China including Hong Kong</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6285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471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741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999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446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7807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865721000"/>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India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13706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10995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3059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755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769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3195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2553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825026378"/>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Japan</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2083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938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244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961655319"/>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Malaysia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502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444182012"/>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Singapore</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630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909226838"/>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South Korea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2545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259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281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438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24027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800083986"/>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Other Asia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2117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14918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863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367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373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207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4014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651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79250591"/>
                  </a:ext>
                </a:extLst>
              </a:tr>
              <a:tr h="126296">
                <a:tc>
                  <a:txBody>
                    <a:bodyPr/>
                    <a:lstStyle/>
                    <a:p>
                      <a:pPr algn="l" fontAlgn="ctr"/>
                      <a:r>
                        <a:rPr lang="en-ZA" sz="700" b="1" i="0" u="none" strike="noStrike" dirty="0">
                          <a:solidFill>
                            <a:srgbClr val="000000"/>
                          </a:solidFill>
                          <a:effectLst/>
                          <a:latin typeface="Trebuchet MS" panose="020B0603020202020204" pitchFamily="34" charset="0"/>
                        </a:rPr>
                        <a:t>AUSTRALASIA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9974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1805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842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2057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5493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1817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968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14920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3518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759147962"/>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Australia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9301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4443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957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10753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3172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252900247"/>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New Zealand</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673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220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4166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346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568226997"/>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Other Australia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542689634"/>
                  </a:ext>
                </a:extLst>
              </a:tr>
              <a:tr h="126296">
                <a:tc>
                  <a:txBody>
                    <a:bodyPr/>
                    <a:lstStyle/>
                    <a:p>
                      <a:pPr algn="l" fontAlgn="ctr"/>
                      <a:r>
                        <a:rPr lang="en-ZA" sz="700" b="1" i="0" u="none" strike="noStrike" dirty="0">
                          <a:solidFill>
                            <a:srgbClr val="000000"/>
                          </a:solidFill>
                          <a:effectLst/>
                          <a:latin typeface="Trebuchet MS" panose="020B0603020202020204" pitchFamily="34" charset="0"/>
                        </a:rPr>
                        <a:t>CENTRAL &amp; SOUTH AMERICA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26419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2859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1755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608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3394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5195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413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3534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2266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00511678"/>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Argentina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2954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289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364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318497920"/>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Brazil</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9807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1820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2566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2051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1195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031017438"/>
                  </a:ext>
                </a:extLst>
              </a:tr>
              <a:tr h="107536">
                <a:tc>
                  <a:txBody>
                    <a:bodyPr/>
                    <a:lstStyle/>
                    <a:p>
                      <a:pPr algn="l" fontAlgn="ctr"/>
                      <a:r>
                        <a:rPr lang="en-ZA" sz="700" b="0" i="0" u="none" strike="noStrike" dirty="0">
                          <a:solidFill>
                            <a:srgbClr val="000000"/>
                          </a:solidFill>
                          <a:effectLst/>
                          <a:latin typeface="Trebuchet MS" panose="020B0603020202020204" pitchFamily="34" charset="0"/>
                        </a:rPr>
                        <a:t>Chile</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1571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495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1184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023704009"/>
                  </a:ext>
                </a:extLst>
              </a:tr>
              <a:tr h="107536">
                <a:tc>
                  <a:txBody>
                    <a:bodyPr/>
                    <a:lstStyle/>
                    <a:p>
                      <a:pPr algn="l" fontAlgn="ctr"/>
                      <a:r>
                        <a:rPr lang="en-ZA" sz="700" b="0" i="0" u="none" strike="noStrike" dirty="0">
                          <a:solidFill>
                            <a:srgbClr val="000000"/>
                          </a:solidFill>
                          <a:effectLst/>
                          <a:latin typeface="Trebuchet MS" panose="020B0603020202020204" pitchFamily="34" charset="0"/>
                        </a:rPr>
                        <a:t>Other Central &amp; South America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12087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904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207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296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722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93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978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371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00479947"/>
                  </a:ext>
                </a:extLst>
              </a:tr>
              <a:tr h="126296">
                <a:tc>
                  <a:txBody>
                    <a:bodyPr/>
                    <a:lstStyle/>
                    <a:p>
                      <a:pPr algn="l" fontAlgn="ctr"/>
                      <a:r>
                        <a:rPr lang="en-ZA" sz="700" b="1" i="0" u="none" strike="noStrike" dirty="0">
                          <a:solidFill>
                            <a:srgbClr val="000000"/>
                          </a:solidFill>
                          <a:effectLst/>
                          <a:latin typeface="Trebuchet MS" panose="020B0603020202020204" pitchFamily="34" charset="0"/>
                        </a:rPr>
                        <a:t>EUROPE</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232073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93008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31880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52184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83729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29126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13591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99767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50054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346719920"/>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Austria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4177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398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347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344139025"/>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Belgium</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7044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3368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9469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3361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566346697"/>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Denmark</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5733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589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3370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229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4200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491118606"/>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Finland</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1549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497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51849787"/>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France</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28838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7512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1389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3715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10155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3568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11805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5539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964377326"/>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Germany</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46789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23515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12711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19400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18503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11165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3794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17439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17172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124541578"/>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Ireland</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3981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2328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932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712605445"/>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Italy</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6395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2298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495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2552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3129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271506254"/>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The Netherlands</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18722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7894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3016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3761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13084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3536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2204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8426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4215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596171579"/>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Norway</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2589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289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890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389092800"/>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Portugal</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2873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232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2933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098150156"/>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Russian Federation</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2525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1290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277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652916117"/>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Spain</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2745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2443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557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511504475"/>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Sweden</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5935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382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674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241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747351424"/>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Switzerland</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16682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18296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2905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2908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086516782"/>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Turkey</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1026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757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615460567"/>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Uk</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60448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16954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6894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16359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15270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4433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2550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30574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11238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246713617"/>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Other Europe</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14021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2333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1001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1990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1511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351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468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4658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1241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729200171"/>
                  </a:ext>
                </a:extLst>
              </a:tr>
              <a:tr h="126296">
                <a:tc>
                  <a:txBody>
                    <a:bodyPr/>
                    <a:lstStyle/>
                    <a:p>
                      <a:pPr algn="l" fontAlgn="ctr"/>
                      <a:r>
                        <a:rPr lang="en-ZA" sz="700" b="1" i="0" u="none" strike="noStrike" dirty="0">
                          <a:solidFill>
                            <a:srgbClr val="000000"/>
                          </a:solidFill>
                          <a:effectLst/>
                          <a:latin typeface="Trebuchet MS" panose="020B0603020202020204" pitchFamily="34" charset="0"/>
                        </a:rPr>
                        <a:t>MIDDLE EAST</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6160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1123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1413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801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1640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5522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528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230314791"/>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United Arab Emirates</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863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495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80783199"/>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Other Middle East</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5297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891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1382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223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795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1640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5028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528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79690643"/>
                  </a:ext>
                </a:extLst>
              </a:tr>
              <a:tr h="126296">
                <a:tc>
                  <a:txBody>
                    <a:bodyPr/>
                    <a:lstStyle/>
                    <a:p>
                      <a:pPr algn="l" fontAlgn="ctr"/>
                      <a:r>
                        <a:rPr lang="en-ZA" sz="700" b="1" i="0" u="none" strike="noStrike" dirty="0">
                          <a:solidFill>
                            <a:srgbClr val="000000"/>
                          </a:solidFill>
                          <a:effectLst/>
                          <a:latin typeface="Trebuchet MS" panose="020B0603020202020204" pitchFamily="34" charset="0"/>
                        </a:rPr>
                        <a:t>NORTH AMERICA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53455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13027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5112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10664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16854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7805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3736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21580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11767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773698319"/>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Canada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11031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5838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1669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4287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4028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1556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3775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3848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606877485"/>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USA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42424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7189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3442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9510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12567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3777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2180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17805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7919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876221713"/>
                  </a:ext>
                </a:extLst>
              </a:tr>
              <a:tr h="126296">
                <a:tc>
                  <a:txBody>
                    <a:bodyPr/>
                    <a:lstStyle/>
                    <a:p>
                      <a:pPr algn="l" fontAlgn="ctr"/>
                      <a:r>
                        <a:rPr lang="en-ZA" sz="700" b="0" i="0" u="none" strike="noStrike" dirty="0">
                          <a:solidFill>
                            <a:srgbClr val="000000"/>
                          </a:solidFill>
                          <a:effectLst/>
                          <a:latin typeface="Trebuchet MS" panose="020B0603020202020204" pitchFamily="34" charset="0"/>
                        </a:rPr>
                        <a:t>Other North America</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8289370"/>
                  </a:ext>
                </a:extLst>
              </a:tr>
              <a:tr h="126296">
                <a:tc>
                  <a:txBody>
                    <a:bodyPr/>
                    <a:lstStyle/>
                    <a:p>
                      <a:pPr algn="l" fontAlgn="ctr"/>
                      <a:r>
                        <a:rPr lang="en-ZA" sz="700" b="1" i="0" u="none" strike="noStrike" dirty="0">
                          <a:solidFill>
                            <a:srgbClr val="000000"/>
                          </a:solidFill>
                          <a:effectLst/>
                          <a:latin typeface="Trebuchet MS" panose="020B0603020202020204" pitchFamily="34" charset="0"/>
                        </a:rPr>
                        <a:t>TOTAL</a:t>
                      </a:r>
                    </a:p>
                  </a:txBody>
                  <a:tcPr marL="6173" marR="6173" marT="61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451862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214481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48354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102118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121583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84723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27866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973785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98955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47914852"/>
                  </a:ext>
                </a:extLst>
              </a:tr>
            </a:tbl>
          </a:graphicData>
        </a:graphic>
      </p:graphicFrame>
      <p:sp>
        <p:nvSpPr>
          <p:cNvPr id="6" name="TextBox 76">
            <a:extLst>
              <a:ext uri="{FF2B5EF4-FFF2-40B4-BE49-F238E27FC236}">
                <a16:creationId xmlns:a16="http://schemas.microsoft.com/office/drawing/2014/main" id="{BDFF5463-6035-493E-959F-7585DCBDD963}"/>
              </a:ext>
            </a:extLst>
          </p:cNvPr>
          <p:cNvSpPr txBox="1"/>
          <p:nvPr/>
        </p:nvSpPr>
        <p:spPr>
          <a:xfrm>
            <a:off x="2334781" y="9585227"/>
            <a:ext cx="3119444"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3865631147"/>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729EA96E-D193-455F-A444-C5995B018A6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9419354"/>
            <a:ext cx="6858002" cy="486646"/>
          </a:xfrm>
          <a:prstGeom prst="rect">
            <a:avLst/>
          </a:prstGeom>
        </p:spPr>
      </p:pic>
      <p:sp>
        <p:nvSpPr>
          <p:cNvPr id="5" name="TextBox 76">
            <a:extLst>
              <a:ext uri="{FF2B5EF4-FFF2-40B4-BE49-F238E27FC236}">
                <a16:creationId xmlns:a16="http://schemas.microsoft.com/office/drawing/2014/main" id="{15D125F6-F192-406E-8883-1108EABE1480}"/>
              </a:ext>
            </a:extLst>
          </p:cNvPr>
          <p:cNvSpPr txBox="1"/>
          <p:nvPr/>
        </p:nvSpPr>
        <p:spPr>
          <a:xfrm>
            <a:off x="2185702" y="9585227"/>
            <a:ext cx="3268523" cy="153888"/>
          </a:xfrm>
          <a:prstGeom prst="rect">
            <a:avLst/>
          </a:prstGeom>
          <a:noFill/>
          <a:ln>
            <a:noFill/>
          </a:ln>
        </p:spPr>
        <p:txBody>
          <a:bodyPr wrap="none" lIns="0" tIns="0" rIns="0" bIns="0" rtlCol="0" anchor="t">
            <a:spAutoFit/>
          </a:bodyPr>
          <a:lstStyle/>
          <a:p>
            <a:pPr algn="r"/>
            <a:r>
              <a:rPr lang="en-ZA" sz="1000" b="1" dirty="0">
                <a:solidFill>
                  <a:srgbClr val="404040"/>
                </a:solidFill>
                <a:latin typeface="Trebuchet MS" panose="020B0603020202020204" pitchFamily="34" charset="0"/>
                <a:cs typeface="Arial" panose="020B0604020202020204" pitchFamily="34" charset="0"/>
              </a:rPr>
              <a:t>Tourism Performance Report </a:t>
            </a:r>
            <a:r>
              <a:rPr lang="en-ZA" sz="1000" dirty="0">
                <a:solidFill>
                  <a:srgbClr val="404040"/>
                </a:solidFill>
                <a:latin typeface="Trebuchet MS" panose="020B0603020202020204" pitchFamily="34" charset="0"/>
                <a:cs typeface="Arial" panose="020B0604020202020204" pitchFamily="34" charset="0"/>
              </a:rPr>
              <a:t>| January–December 2021</a:t>
            </a:r>
          </a:p>
        </p:txBody>
      </p:sp>
      <p:pic>
        <p:nvPicPr>
          <p:cNvPr id="2" name="Picture 1">
            <a:extLst>
              <a:ext uri="{FF2B5EF4-FFF2-40B4-BE49-F238E27FC236}">
                <a16:creationId xmlns:a16="http://schemas.microsoft.com/office/drawing/2014/main" id="{6BB4FBF2-6438-4013-9CCB-18878B7B9EDD}"/>
              </a:ext>
            </a:extLst>
          </p:cNvPr>
          <p:cNvPicPr>
            <a:picLocks noChangeAspect="1"/>
          </p:cNvPicPr>
          <p:nvPr/>
        </p:nvPicPr>
        <p:blipFill rotWithShape="1">
          <a:blip r:embed="rId3">
            <a:extLst>
              <a:ext uri="{28A0092B-C50C-407E-A947-70E740481C1C}">
                <a14:useLocalDpi xmlns:a14="http://schemas.microsoft.com/office/drawing/2010/main" val="0"/>
              </a:ext>
            </a:extLst>
          </a:blip>
          <a:srcRect l="18971" r="34994" b="198"/>
          <a:stretch/>
        </p:blipFill>
        <p:spPr>
          <a:xfrm>
            <a:off x="2" y="-19697"/>
            <a:ext cx="6857998" cy="9925697"/>
          </a:xfrm>
          <a:prstGeom prst="rect">
            <a:avLst/>
          </a:prstGeom>
        </p:spPr>
      </p:pic>
      <p:sp>
        <p:nvSpPr>
          <p:cNvPr id="8" name="Rectangle 3">
            <a:extLst>
              <a:ext uri="{FF2B5EF4-FFF2-40B4-BE49-F238E27FC236}">
                <a16:creationId xmlns:a16="http://schemas.microsoft.com/office/drawing/2014/main" id="{493A6DD9-89B2-6322-53DF-3138DCDC2197}"/>
              </a:ext>
            </a:extLst>
          </p:cNvPr>
          <p:cNvSpPr/>
          <p:nvPr/>
        </p:nvSpPr>
        <p:spPr>
          <a:xfrm>
            <a:off x="1" y="3327401"/>
            <a:ext cx="4960882" cy="2674006"/>
          </a:xfrm>
          <a:prstGeom prst="rect">
            <a:avLst/>
          </a:prstGeom>
          <a:solidFill>
            <a:schemeClr val="tx1">
              <a:lumMod val="95000"/>
              <a:lumOff val="5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Autofit/>
          </a:bodyPr>
          <a:lstStyle/>
          <a:p>
            <a:pPr marL="0" marR="0" lvl="0" indent="0" algn="r" defTabSz="718444" rtl="0" eaLnBrk="1" fontAlgn="auto" latinLnBrk="0" hangingPunct="1">
              <a:lnSpc>
                <a:spcPct val="100000"/>
              </a:lnSpc>
              <a:spcBef>
                <a:spcPts val="0"/>
              </a:spcBef>
              <a:spcAft>
                <a:spcPts val="0"/>
              </a:spcAft>
              <a:buClrTx/>
              <a:buSzTx/>
              <a:buFontTx/>
              <a:buNone/>
              <a:tabLst/>
              <a:defRPr/>
            </a:pPr>
            <a:r>
              <a:rPr kumimoji="0" lang="en-IN" sz="3600" b="0" i="0" u="none" strike="noStrike" kern="1200" cap="none" spc="600" normalizeH="0" baseline="0" noProof="0" dirty="0">
                <a:ln>
                  <a:noFill/>
                </a:ln>
                <a:solidFill>
                  <a:prstClr val="white"/>
                </a:solidFill>
                <a:effectLst>
                  <a:outerShdw blurRad="38100" dist="38100" dir="2700000" algn="tl">
                    <a:srgbClr val="000000">
                      <a:alpha val="43137"/>
                    </a:srgbClr>
                  </a:outerShdw>
                </a:effectLst>
                <a:uLnTx/>
                <a:uFillTx/>
                <a:latin typeface="Bebas Neue Bold" panose="020B0606020202050201" pitchFamily="34" charset="0"/>
                <a:ea typeface="+mn-ea"/>
                <a:cs typeface="+mn-cs"/>
              </a:rPr>
              <a:t>PURPOSE OF VISIT</a:t>
            </a:r>
          </a:p>
        </p:txBody>
      </p:sp>
    </p:spTree>
    <p:extLst>
      <p:ext uri="{BB962C8B-B14F-4D97-AF65-F5344CB8AC3E}">
        <p14:creationId xmlns:p14="http://schemas.microsoft.com/office/powerpoint/2010/main" val="3845875906"/>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0"/>
            <a:ext cx="6858000" cy="119026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r>
              <a:rPr kumimoji="0" lang="en-ZA" sz="3600" b="0" i="0" u="none" strike="noStrike" kern="1200" cap="none" spc="0" normalizeH="0" baseline="0" noProof="0" dirty="0">
                <a:ln>
                  <a:noFill/>
                </a:ln>
                <a:solidFill>
                  <a:srgbClr val="F07F09"/>
                </a:solidFill>
                <a:effectLst/>
                <a:uLnTx/>
                <a:uFillTx/>
                <a:latin typeface="Calibri"/>
                <a:ea typeface="+mn-ea"/>
                <a:cs typeface="+mn-cs"/>
              </a:rPr>
              <a:t>APPENDIX</a:t>
            </a:r>
          </a:p>
        </p:txBody>
      </p:sp>
      <p:graphicFrame>
        <p:nvGraphicFramePr>
          <p:cNvPr id="4" name="Table 3"/>
          <p:cNvGraphicFramePr>
            <a:graphicFrameLocks noGrp="1"/>
          </p:cNvGraphicFramePr>
          <p:nvPr>
            <p:extLst>
              <p:ext uri="{D42A27DB-BD31-4B8C-83A1-F6EECF244321}">
                <p14:modId xmlns:p14="http://schemas.microsoft.com/office/powerpoint/2010/main" val="251106312"/>
              </p:ext>
            </p:extLst>
          </p:nvPr>
        </p:nvGraphicFramePr>
        <p:xfrm>
          <a:off x="17999" y="1185315"/>
          <a:ext cx="6840001" cy="8280015"/>
        </p:xfrm>
        <a:graphic>
          <a:graphicData uri="http://schemas.openxmlformats.org/drawingml/2006/table">
            <a:tbl>
              <a:tblPr/>
              <a:tblGrid>
                <a:gridCol w="1457704">
                  <a:extLst>
                    <a:ext uri="{9D8B030D-6E8A-4147-A177-3AD203B41FA5}">
                      <a16:colId xmlns:a16="http://schemas.microsoft.com/office/drawing/2014/main" val="2195463122"/>
                    </a:ext>
                  </a:extLst>
                </a:gridCol>
                <a:gridCol w="598033">
                  <a:extLst>
                    <a:ext uri="{9D8B030D-6E8A-4147-A177-3AD203B41FA5}">
                      <a16:colId xmlns:a16="http://schemas.microsoft.com/office/drawing/2014/main" val="3978556923"/>
                    </a:ext>
                  </a:extLst>
                </a:gridCol>
                <a:gridCol w="598033">
                  <a:extLst>
                    <a:ext uri="{9D8B030D-6E8A-4147-A177-3AD203B41FA5}">
                      <a16:colId xmlns:a16="http://schemas.microsoft.com/office/drawing/2014/main" val="276445119"/>
                    </a:ext>
                  </a:extLst>
                </a:gridCol>
                <a:gridCol w="598033">
                  <a:extLst>
                    <a:ext uri="{9D8B030D-6E8A-4147-A177-3AD203B41FA5}">
                      <a16:colId xmlns:a16="http://schemas.microsoft.com/office/drawing/2014/main" val="3577240667"/>
                    </a:ext>
                  </a:extLst>
                </a:gridCol>
                <a:gridCol w="598033">
                  <a:extLst>
                    <a:ext uri="{9D8B030D-6E8A-4147-A177-3AD203B41FA5}">
                      <a16:colId xmlns:a16="http://schemas.microsoft.com/office/drawing/2014/main" val="3703879864"/>
                    </a:ext>
                  </a:extLst>
                </a:gridCol>
                <a:gridCol w="598033">
                  <a:extLst>
                    <a:ext uri="{9D8B030D-6E8A-4147-A177-3AD203B41FA5}">
                      <a16:colId xmlns:a16="http://schemas.microsoft.com/office/drawing/2014/main" val="1594723435"/>
                    </a:ext>
                  </a:extLst>
                </a:gridCol>
                <a:gridCol w="598033">
                  <a:extLst>
                    <a:ext uri="{9D8B030D-6E8A-4147-A177-3AD203B41FA5}">
                      <a16:colId xmlns:a16="http://schemas.microsoft.com/office/drawing/2014/main" val="745429578"/>
                    </a:ext>
                  </a:extLst>
                </a:gridCol>
                <a:gridCol w="598033">
                  <a:extLst>
                    <a:ext uri="{9D8B030D-6E8A-4147-A177-3AD203B41FA5}">
                      <a16:colId xmlns:a16="http://schemas.microsoft.com/office/drawing/2014/main" val="2901649957"/>
                    </a:ext>
                  </a:extLst>
                </a:gridCol>
                <a:gridCol w="598033">
                  <a:extLst>
                    <a:ext uri="{9D8B030D-6E8A-4147-A177-3AD203B41FA5}">
                      <a16:colId xmlns:a16="http://schemas.microsoft.com/office/drawing/2014/main" val="3504593186"/>
                    </a:ext>
                  </a:extLst>
                </a:gridCol>
                <a:gridCol w="598033">
                  <a:extLst>
                    <a:ext uri="{9D8B030D-6E8A-4147-A177-3AD203B41FA5}">
                      <a16:colId xmlns:a16="http://schemas.microsoft.com/office/drawing/2014/main" val="2351440208"/>
                    </a:ext>
                  </a:extLst>
                </a:gridCol>
              </a:tblGrid>
              <a:tr h="131984">
                <a:tc gridSpan="10">
                  <a:txBody>
                    <a:bodyPr/>
                    <a:lstStyle/>
                    <a:p>
                      <a:pPr algn="ctr" rtl="0" fontAlgn="t"/>
                      <a:r>
                        <a:rPr lang="en-ZA" sz="700" b="1" i="0" u="none" strike="noStrike" dirty="0">
                          <a:solidFill>
                            <a:srgbClr val="474747"/>
                          </a:solidFill>
                          <a:effectLst/>
                          <a:latin typeface="Trebuchet MS" panose="020B0603020202020204" pitchFamily="34" charset="0"/>
                        </a:rPr>
                        <a:t>PURPOSE OF VISIT ( CATEGORIES)</a:t>
                      </a:r>
                    </a:p>
                  </a:txBody>
                  <a:tcPr marL="5002" marR="5002" marT="500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extLst>
                  <a:ext uri="{0D108BD9-81ED-4DB2-BD59-A6C34878D82A}">
                    <a16:rowId xmlns:a16="http://schemas.microsoft.com/office/drawing/2014/main" val="3304260438"/>
                  </a:ext>
                </a:extLst>
              </a:tr>
              <a:tr h="131984">
                <a:tc gridSpan="10">
                  <a:txBody>
                    <a:bodyPr/>
                    <a:lstStyle/>
                    <a:p>
                      <a:pPr algn="ctr" rtl="0" fontAlgn="t"/>
                      <a:r>
                        <a:rPr lang="en-ZA" sz="700" b="1" i="0" u="none" strike="noStrike" dirty="0">
                          <a:solidFill>
                            <a:srgbClr val="474747"/>
                          </a:solidFill>
                          <a:effectLst/>
                          <a:latin typeface="Trebuchet MS" panose="020B0603020202020204" pitchFamily="34" charset="0"/>
                        </a:rPr>
                        <a:t>Q1 2023</a:t>
                      </a:r>
                    </a:p>
                  </a:txBody>
                  <a:tcPr marL="5002" marR="5002" marT="500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extLst>
                  <a:ext uri="{0D108BD9-81ED-4DB2-BD59-A6C34878D82A}">
                    <a16:rowId xmlns:a16="http://schemas.microsoft.com/office/drawing/2014/main" val="2429497928"/>
                  </a:ext>
                </a:extLst>
              </a:tr>
              <a:tr h="222661">
                <a:tc>
                  <a:txBody>
                    <a:bodyPr/>
                    <a:lstStyle/>
                    <a:p>
                      <a:pPr algn="l" rtl="0" fontAlgn="b"/>
                      <a:r>
                        <a:rPr lang="en-ZA" sz="700" b="1" i="0" u="none" strike="noStrike" dirty="0">
                          <a:solidFill>
                            <a:srgbClr val="474747"/>
                          </a:solidFill>
                          <a:effectLst/>
                          <a:latin typeface="Trebuchet MS" panose="020B0603020202020204" pitchFamily="34" charset="0"/>
                        </a:rPr>
                        <a:t> </a:t>
                      </a:r>
                    </a:p>
                  </a:txBody>
                  <a:tcPr marL="5002" marR="5002" marT="500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t"/>
                      <a:r>
                        <a:rPr lang="en-ZA" sz="700" b="1" i="0" u="none" strike="noStrike" dirty="0">
                          <a:solidFill>
                            <a:srgbClr val="474747"/>
                          </a:solidFill>
                          <a:effectLst/>
                          <a:latin typeface="Trebuchet MS" panose="020B0603020202020204" pitchFamily="34" charset="0"/>
                        </a:rPr>
                        <a:t>Holiday</a:t>
                      </a:r>
                    </a:p>
                  </a:txBody>
                  <a:tcPr marL="5002" marR="5002" marT="5002"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t"/>
                      <a:r>
                        <a:rPr lang="en-ZA" sz="700" b="1" i="0" u="none" strike="noStrike" dirty="0">
                          <a:solidFill>
                            <a:srgbClr val="474747"/>
                          </a:solidFill>
                          <a:effectLst/>
                          <a:latin typeface="Trebuchet MS" panose="020B0603020202020204" pitchFamily="34" charset="0"/>
                        </a:rPr>
                        <a:t>Shopping personal</a:t>
                      </a:r>
                    </a:p>
                  </a:txBody>
                  <a:tcPr marL="5002" marR="5002" marT="500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t"/>
                      <a:r>
                        <a:rPr lang="en-ZA" sz="700" b="1" i="0" u="none" strike="noStrike" dirty="0">
                          <a:solidFill>
                            <a:srgbClr val="474747"/>
                          </a:solidFill>
                          <a:effectLst/>
                          <a:latin typeface="Trebuchet MS" panose="020B0603020202020204" pitchFamily="34" charset="0"/>
                        </a:rPr>
                        <a:t>Shopping business</a:t>
                      </a:r>
                    </a:p>
                  </a:txBody>
                  <a:tcPr marL="5002" marR="5002" marT="500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t"/>
                      <a:r>
                        <a:rPr lang="en-ZA" sz="700" b="1" i="0" u="none" strike="noStrike" dirty="0">
                          <a:solidFill>
                            <a:srgbClr val="474747"/>
                          </a:solidFill>
                          <a:effectLst/>
                          <a:latin typeface="Trebuchet MS" panose="020B0603020202020204" pitchFamily="34" charset="0"/>
                        </a:rPr>
                        <a:t>Business traveller</a:t>
                      </a:r>
                    </a:p>
                  </a:txBody>
                  <a:tcPr marL="5002" marR="5002" marT="500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t"/>
                      <a:r>
                        <a:rPr lang="en-ZA" sz="700" b="1" i="0" u="none" strike="noStrike" dirty="0">
                          <a:solidFill>
                            <a:srgbClr val="474747"/>
                          </a:solidFill>
                          <a:effectLst/>
                          <a:latin typeface="Trebuchet MS" panose="020B0603020202020204" pitchFamily="34" charset="0"/>
                        </a:rPr>
                        <a:t>MICE</a:t>
                      </a:r>
                    </a:p>
                  </a:txBody>
                  <a:tcPr marL="5002" marR="5002" marT="500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t"/>
                      <a:r>
                        <a:rPr lang="en-ZA" sz="700" b="1" i="0" u="none" strike="noStrike" dirty="0">
                          <a:solidFill>
                            <a:srgbClr val="474747"/>
                          </a:solidFill>
                          <a:effectLst/>
                          <a:latin typeface="Trebuchet MS" panose="020B0603020202020204" pitchFamily="34" charset="0"/>
                        </a:rPr>
                        <a:t>Medical</a:t>
                      </a:r>
                    </a:p>
                  </a:txBody>
                  <a:tcPr marL="5002" marR="5002" marT="500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t"/>
                      <a:r>
                        <a:rPr lang="en-ZA" sz="700" b="1" i="0" u="none" strike="noStrike" dirty="0">
                          <a:solidFill>
                            <a:srgbClr val="474747"/>
                          </a:solidFill>
                          <a:effectLst/>
                          <a:latin typeface="Trebuchet MS" panose="020B0603020202020204" pitchFamily="34" charset="0"/>
                        </a:rPr>
                        <a:t>VFR</a:t>
                      </a:r>
                    </a:p>
                  </a:txBody>
                  <a:tcPr marL="5002" marR="5002" marT="500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t"/>
                      <a:r>
                        <a:rPr lang="en-ZA" sz="700" b="1" i="0" u="none" strike="noStrike" dirty="0">
                          <a:solidFill>
                            <a:srgbClr val="474747"/>
                          </a:solidFill>
                          <a:effectLst/>
                          <a:latin typeface="Trebuchet MS" panose="020B0603020202020204" pitchFamily="34" charset="0"/>
                        </a:rPr>
                        <a:t>Religion</a:t>
                      </a:r>
                    </a:p>
                  </a:txBody>
                  <a:tcPr marL="5002" marR="5002" marT="500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t"/>
                      <a:r>
                        <a:rPr lang="en-ZA" sz="700" b="1" i="0" u="none" strike="noStrike" dirty="0">
                          <a:solidFill>
                            <a:srgbClr val="474747"/>
                          </a:solidFill>
                          <a:effectLst/>
                          <a:latin typeface="Trebuchet MS" panose="020B0603020202020204" pitchFamily="34" charset="0"/>
                        </a:rPr>
                        <a:t>Other</a:t>
                      </a:r>
                    </a:p>
                  </a:txBody>
                  <a:tcPr marL="5002" marR="5002" marT="5002"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3832915262"/>
                  </a:ext>
                </a:extLst>
              </a:tr>
              <a:tr h="131984">
                <a:tc>
                  <a:txBody>
                    <a:bodyPr/>
                    <a:lstStyle/>
                    <a:p>
                      <a:pPr algn="l" rtl="0" fontAlgn="b"/>
                      <a:r>
                        <a:rPr lang="en-ZA" sz="700" b="1" i="0" u="none" strike="noStrike" dirty="0">
                          <a:solidFill>
                            <a:srgbClr val="474747"/>
                          </a:solidFill>
                          <a:effectLst/>
                          <a:latin typeface="Trebuchet MS" panose="020B0603020202020204" pitchFamily="34" charset="0"/>
                        </a:rPr>
                        <a:t>AFRICA</a:t>
                      </a:r>
                    </a:p>
                  </a:txBody>
                  <a:tcPr marL="5002" marR="5002" marT="500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ZA" sz="700" b="1" i="0" u="none" strike="noStrike" dirty="0">
                          <a:solidFill>
                            <a:srgbClr val="000000"/>
                          </a:solidFill>
                          <a:effectLst/>
                          <a:latin typeface="Trebuchet MS" panose="020B0603020202020204" pitchFamily="34" charset="0"/>
                        </a:rPr>
                        <a:t>8,1%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6,4%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56,9%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7,9%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94528322"/>
                  </a:ext>
                </a:extLst>
              </a:tr>
              <a:tr h="125700">
                <a:tc>
                  <a:txBody>
                    <a:bodyPr/>
                    <a:lstStyle/>
                    <a:p>
                      <a:pPr algn="l" rtl="0" fontAlgn="b"/>
                      <a:r>
                        <a:rPr lang="en-ZA" sz="700" b="0" i="0" u="none" strike="noStrike" dirty="0">
                          <a:solidFill>
                            <a:srgbClr val="474747"/>
                          </a:solidFill>
                          <a:effectLst/>
                          <a:latin typeface="Trebuchet MS" panose="020B0603020202020204" pitchFamily="34" charset="0"/>
                        </a:rPr>
                        <a:t>Botswana</a:t>
                      </a:r>
                    </a:p>
                  </a:txBody>
                  <a:tcPr marL="5002" marR="5002" marT="500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14,0%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32,8%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613954894"/>
                  </a:ext>
                </a:extLst>
              </a:tr>
              <a:tr h="125700">
                <a:tc>
                  <a:txBody>
                    <a:bodyPr/>
                    <a:lstStyle/>
                    <a:p>
                      <a:pPr algn="l" rtl="0" fontAlgn="b"/>
                      <a:r>
                        <a:rPr lang="en-ZA" sz="700" b="0" i="0" u="none" strike="noStrike" dirty="0">
                          <a:solidFill>
                            <a:srgbClr val="474747"/>
                          </a:solidFill>
                          <a:effectLst/>
                          <a:latin typeface="Trebuchet MS" panose="020B0603020202020204" pitchFamily="34" charset="0"/>
                        </a:rPr>
                        <a:t>Lesotho</a:t>
                      </a:r>
                    </a:p>
                  </a:txBody>
                  <a:tcPr marL="5002" marR="5002" marT="500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823810983"/>
                  </a:ext>
                </a:extLst>
              </a:tr>
              <a:tr h="125700">
                <a:tc>
                  <a:txBody>
                    <a:bodyPr/>
                    <a:lstStyle/>
                    <a:p>
                      <a:pPr algn="l" rtl="0" fontAlgn="b"/>
                      <a:r>
                        <a:rPr lang="en-ZA" sz="700" b="0" i="0" u="none" strike="noStrike" dirty="0">
                          <a:solidFill>
                            <a:srgbClr val="474747"/>
                          </a:solidFill>
                          <a:effectLst/>
                          <a:latin typeface="Trebuchet MS" panose="020B0603020202020204" pitchFamily="34" charset="0"/>
                        </a:rPr>
                        <a:t>Malawi</a:t>
                      </a:r>
                    </a:p>
                  </a:txBody>
                  <a:tcPr marL="5002" marR="5002" marT="500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8,7%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098285343"/>
                  </a:ext>
                </a:extLst>
              </a:tr>
              <a:tr h="125700">
                <a:tc>
                  <a:txBody>
                    <a:bodyPr/>
                    <a:lstStyle/>
                    <a:p>
                      <a:pPr algn="l" rtl="0" fontAlgn="b"/>
                      <a:r>
                        <a:rPr lang="en-ZA" sz="700" b="0" i="0" u="none" strike="noStrike" dirty="0">
                          <a:solidFill>
                            <a:srgbClr val="474747"/>
                          </a:solidFill>
                          <a:effectLst/>
                          <a:latin typeface="Trebuchet MS" panose="020B0603020202020204" pitchFamily="34" charset="0"/>
                        </a:rPr>
                        <a:t>Mozambique</a:t>
                      </a:r>
                    </a:p>
                  </a:txBody>
                  <a:tcPr marL="5002" marR="5002" marT="500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12,3%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8357950"/>
                  </a:ext>
                </a:extLst>
              </a:tr>
              <a:tr h="125700">
                <a:tc>
                  <a:txBody>
                    <a:bodyPr/>
                    <a:lstStyle/>
                    <a:p>
                      <a:pPr algn="l" rtl="0" fontAlgn="b"/>
                      <a:r>
                        <a:rPr lang="en-ZA" sz="700" b="0" i="0" u="none" strike="noStrike" dirty="0">
                          <a:solidFill>
                            <a:srgbClr val="474747"/>
                          </a:solidFill>
                          <a:effectLst/>
                          <a:latin typeface="Trebuchet MS" panose="020B0603020202020204" pitchFamily="34" charset="0"/>
                        </a:rPr>
                        <a:t>Namibia</a:t>
                      </a:r>
                    </a:p>
                  </a:txBody>
                  <a:tcPr marL="5002" marR="5002" marT="500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22,3%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005726693"/>
                  </a:ext>
                </a:extLst>
              </a:tr>
              <a:tr h="125700">
                <a:tc>
                  <a:txBody>
                    <a:bodyPr/>
                    <a:lstStyle/>
                    <a:p>
                      <a:pPr algn="l" rtl="0" fontAlgn="b"/>
                      <a:r>
                        <a:rPr lang="en-ZA" sz="700" b="0" i="0" u="none" strike="noStrike" dirty="0">
                          <a:solidFill>
                            <a:srgbClr val="474747"/>
                          </a:solidFill>
                          <a:effectLst/>
                          <a:latin typeface="Trebuchet MS" panose="020B0603020202020204" pitchFamily="34" charset="0"/>
                        </a:rPr>
                        <a:t>Swaziland</a:t>
                      </a:r>
                    </a:p>
                  </a:txBody>
                  <a:tcPr marL="5002" marR="5002" marT="500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10,3%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715271899"/>
                  </a:ext>
                </a:extLst>
              </a:tr>
              <a:tr h="125700">
                <a:tc>
                  <a:txBody>
                    <a:bodyPr/>
                    <a:lstStyle/>
                    <a:p>
                      <a:pPr algn="l" rtl="0" fontAlgn="b"/>
                      <a:r>
                        <a:rPr lang="en-ZA" sz="700" b="0" i="0" u="none" strike="noStrike" dirty="0">
                          <a:solidFill>
                            <a:srgbClr val="474747"/>
                          </a:solidFill>
                          <a:effectLst/>
                          <a:latin typeface="Trebuchet MS" panose="020B0603020202020204" pitchFamily="34" charset="0"/>
                        </a:rPr>
                        <a:t>Zambia</a:t>
                      </a:r>
                    </a:p>
                  </a:txBody>
                  <a:tcPr marL="5002" marR="5002" marT="500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4,4%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36,1%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587345691"/>
                  </a:ext>
                </a:extLst>
              </a:tr>
              <a:tr h="125700">
                <a:tc>
                  <a:txBody>
                    <a:bodyPr/>
                    <a:lstStyle/>
                    <a:p>
                      <a:pPr algn="l" rtl="0" fontAlgn="b"/>
                      <a:r>
                        <a:rPr lang="en-ZA" sz="700" b="0" i="0" u="none" strike="noStrike" dirty="0">
                          <a:solidFill>
                            <a:srgbClr val="474747"/>
                          </a:solidFill>
                          <a:effectLst/>
                          <a:latin typeface="Trebuchet MS" panose="020B0603020202020204" pitchFamily="34" charset="0"/>
                        </a:rPr>
                        <a:t>Zimbabwe</a:t>
                      </a:r>
                    </a:p>
                  </a:txBody>
                  <a:tcPr marL="5002" marR="5002" marT="500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5,6%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44,4%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235887607"/>
                  </a:ext>
                </a:extLst>
              </a:tr>
              <a:tr h="125700">
                <a:tc>
                  <a:txBody>
                    <a:bodyPr/>
                    <a:lstStyle/>
                    <a:p>
                      <a:pPr algn="l" rtl="0" fontAlgn="b"/>
                      <a:r>
                        <a:rPr lang="en-ZA" sz="700" b="0" i="0" u="none" strike="noStrike" dirty="0">
                          <a:solidFill>
                            <a:srgbClr val="474747"/>
                          </a:solidFill>
                          <a:effectLst/>
                          <a:latin typeface="Trebuchet MS" panose="020B0603020202020204" pitchFamily="34" charset="0"/>
                        </a:rPr>
                        <a:t>Angola</a:t>
                      </a:r>
                    </a:p>
                  </a:txBody>
                  <a:tcPr marL="5002" marR="5002" marT="500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28,8%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24,8%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082164723"/>
                  </a:ext>
                </a:extLst>
              </a:tr>
              <a:tr h="125700">
                <a:tc>
                  <a:txBody>
                    <a:bodyPr/>
                    <a:lstStyle/>
                    <a:p>
                      <a:pPr algn="l" rtl="0" fontAlgn="b"/>
                      <a:r>
                        <a:rPr lang="en-ZA" sz="700" b="0" i="0" u="none" strike="noStrike" dirty="0">
                          <a:solidFill>
                            <a:srgbClr val="474747"/>
                          </a:solidFill>
                          <a:effectLst/>
                          <a:latin typeface="Trebuchet MS" panose="020B0603020202020204" pitchFamily="34" charset="0"/>
                        </a:rPr>
                        <a:t>Democratic Republic of Congo</a:t>
                      </a:r>
                    </a:p>
                  </a:txBody>
                  <a:tcPr marL="5002" marR="5002" marT="500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20,0%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55,3%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78282565"/>
                  </a:ext>
                </a:extLst>
              </a:tr>
              <a:tr h="125700">
                <a:tc>
                  <a:txBody>
                    <a:bodyPr/>
                    <a:lstStyle/>
                    <a:p>
                      <a:pPr algn="l" rtl="0" fontAlgn="b"/>
                      <a:r>
                        <a:rPr lang="en-ZA" sz="700" b="0" i="0" u="none" strike="noStrike" dirty="0">
                          <a:solidFill>
                            <a:srgbClr val="474747"/>
                          </a:solidFill>
                          <a:effectLst/>
                          <a:latin typeface="Trebuchet MS" panose="020B0603020202020204" pitchFamily="34" charset="0"/>
                        </a:rPr>
                        <a:t>Ethiopia</a:t>
                      </a:r>
                    </a:p>
                  </a:txBody>
                  <a:tcPr marL="5002" marR="5002" marT="500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26,8%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020117741"/>
                  </a:ext>
                </a:extLst>
              </a:tr>
              <a:tr h="125700">
                <a:tc>
                  <a:txBody>
                    <a:bodyPr/>
                    <a:lstStyle/>
                    <a:p>
                      <a:pPr algn="l" rtl="0" fontAlgn="b"/>
                      <a:r>
                        <a:rPr lang="en-ZA" sz="700" b="0" i="0" u="none" strike="noStrike" dirty="0">
                          <a:solidFill>
                            <a:srgbClr val="474747"/>
                          </a:solidFill>
                          <a:effectLst/>
                          <a:latin typeface="Trebuchet MS" panose="020B0603020202020204" pitchFamily="34" charset="0"/>
                        </a:rPr>
                        <a:t>Ghana</a:t>
                      </a:r>
                    </a:p>
                  </a:txBody>
                  <a:tcPr marL="5002" marR="5002" marT="500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30,9%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16,8%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564857119"/>
                  </a:ext>
                </a:extLst>
              </a:tr>
              <a:tr h="125700">
                <a:tc>
                  <a:txBody>
                    <a:bodyPr/>
                    <a:lstStyle/>
                    <a:p>
                      <a:pPr algn="l" rtl="0" fontAlgn="b"/>
                      <a:r>
                        <a:rPr lang="en-ZA" sz="700" b="0" i="0" u="none" strike="noStrike" dirty="0">
                          <a:solidFill>
                            <a:srgbClr val="474747"/>
                          </a:solidFill>
                          <a:effectLst/>
                          <a:latin typeface="Trebuchet MS" panose="020B0603020202020204" pitchFamily="34" charset="0"/>
                        </a:rPr>
                        <a:t>Kenya</a:t>
                      </a:r>
                    </a:p>
                  </a:txBody>
                  <a:tcPr marL="5002" marR="5002" marT="500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16,6%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593292567"/>
                  </a:ext>
                </a:extLst>
              </a:tr>
              <a:tr h="125700">
                <a:tc>
                  <a:txBody>
                    <a:bodyPr/>
                    <a:lstStyle/>
                    <a:p>
                      <a:pPr algn="l" rtl="0" fontAlgn="b"/>
                      <a:r>
                        <a:rPr lang="en-ZA" sz="700" b="0" i="0" u="none" strike="noStrike" dirty="0">
                          <a:solidFill>
                            <a:srgbClr val="474747"/>
                          </a:solidFill>
                          <a:effectLst/>
                          <a:latin typeface="Trebuchet MS" panose="020B0603020202020204" pitchFamily="34" charset="0"/>
                        </a:rPr>
                        <a:t>Nigeria</a:t>
                      </a:r>
                    </a:p>
                  </a:txBody>
                  <a:tcPr marL="5002" marR="5002" marT="500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23,3%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910800053"/>
                  </a:ext>
                </a:extLst>
              </a:tr>
              <a:tr h="125700">
                <a:tc>
                  <a:txBody>
                    <a:bodyPr/>
                    <a:lstStyle/>
                    <a:p>
                      <a:pPr algn="l" rtl="0" fontAlgn="b"/>
                      <a:r>
                        <a:rPr lang="en-ZA" sz="700" b="0" i="0" u="none" strike="noStrike" dirty="0">
                          <a:solidFill>
                            <a:srgbClr val="474747"/>
                          </a:solidFill>
                          <a:effectLst/>
                          <a:latin typeface="Trebuchet MS" panose="020B0603020202020204" pitchFamily="34" charset="0"/>
                        </a:rPr>
                        <a:t>Tanzania</a:t>
                      </a:r>
                    </a:p>
                  </a:txBody>
                  <a:tcPr marL="5002" marR="5002" marT="500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14,8%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009439105"/>
                  </a:ext>
                </a:extLst>
              </a:tr>
              <a:tr h="125700">
                <a:tc>
                  <a:txBody>
                    <a:bodyPr/>
                    <a:lstStyle/>
                    <a:p>
                      <a:pPr algn="l" rtl="0" fontAlgn="b"/>
                      <a:r>
                        <a:rPr lang="en-ZA" sz="700" b="0" i="0" u="none" strike="noStrike" dirty="0">
                          <a:solidFill>
                            <a:srgbClr val="474747"/>
                          </a:solidFill>
                          <a:effectLst/>
                          <a:latin typeface="Trebuchet MS" panose="020B0603020202020204" pitchFamily="34" charset="0"/>
                        </a:rPr>
                        <a:t>Uganda</a:t>
                      </a:r>
                    </a:p>
                  </a:txBody>
                  <a:tcPr marL="5002" marR="5002" marT="500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21,5%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693705186"/>
                  </a:ext>
                </a:extLst>
              </a:tr>
              <a:tr h="131984">
                <a:tc>
                  <a:txBody>
                    <a:bodyPr/>
                    <a:lstStyle/>
                    <a:p>
                      <a:pPr algn="l" rtl="0" fontAlgn="b"/>
                      <a:r>
                        <a:rPr lang="en-ZA" sz="700" b="0" i="0" u="none" strike="noStrike" dirty="0">
                          <a:solidFill>
                            <a:srgbClr val="474747"/>
                          </a:solidFill>
                          <a:effectLst/>
                          <a:latin typeface="Trebuchet MS" panose="020B0603020202020204" pitchFamily="34" charset="0"/>
                        </a:rPr>
                        <a:t>Other Africa</a:t>
                      </a:r>
                    </a:p>
                  </a:txBody>
                  <a:tcPr marL="5002" marR="5002" marT="500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17,3%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15,3%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18,7%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5,9%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32,3%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8,8%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883454940"/>
                  </a:ext>
                </a:extLst>
              </a:tr>
              <a:tr h="131984">
                <a:tc>
                  <a:txBody>
                    <a:bodyPr/>
                    <a:lstStyle/>
                    <a:p>
                      <a:pPr algn="l" rtl="0" fontAlgn="b"/>
                      <a:r>
                        <a:rPr lang="en-ZA" sz="700" b="1" i="0" u="none" strike="noStrike" dirty="0">
                          <a:solidFill>
                            <a:srgbClr val="474747"/>
                          </a:solidFill>
                          <a:effectLst/>
                          <a:latin typeface="Trebuchet MS" panose="020B0603020202020204" pitchFamily="34" charset="0"/>
                        </a:rPr>
                        <a:t>ASIA</a:t>
                      </a:r>
                    </a:p>
                  </a:txBody>
                  <a:tcPr marL="5002" marR="5002" marT="500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ZA" sz="700" b="1" i="0" u="none" strike="noStrike">
                          <a:solidFill>
                            <a:srgbClr val="000000"/>
                          </a:solidFill>
                          <a:effectLst/>
                          <a:latin typeface="Trebuchet MS" panose="020B0603020202020204" pitchFamily="34" charset="0"/>
                        </a:rPr>
                        <a:t>20,0%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18,8%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30,6%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08471140"/>
                  </a:ext>
                </a:extLst>
              </a:tr>
              <a:tr h="125700">
                <a:tc>
                  <a:txBody>
                    <a:bodyPr/>
                    <a:lstStyle/>
                    <a:p>
                      <a:pPr algn="l" rtl="0" fontAlgn="b"/>
                      <a:r>
                        <a:rPr lang="en-ZA" sz="700" b="0" i="0" u="none" strike="noStrike" dirty="0">
                          <a:solidFill>
                            <a:srgbClr val="474747"/>
                          </a:solidFill>
                          <a:effectLst/>
                          <a:latin typeface="Trebuchet MS" panose="020B0603020202020204" pitchFamily="34" charset="0"/>
                        </a:rPr>
                        <a:t>China including Hong Kong</a:t>
                      </a:r>
                    </a:p>
                  </a:txBody>
                  <a:tcPr marL="5002" marR="5002" marT="500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17,0%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26,5%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559688271"/>
                  </a:ext>
                </a:extLst>
              </a:tr>
              <a:tr h="125700">
                <a:tc>
                  <a:txBody>
                    <a:bodyPr/>
                    <a:lstStyle/>
                    <a:p>
                      <a:pPr algn="l" rtl="0" fontAlgn="b"/>
                      <a:r>
                        <a:rPr lang="en-ZA" sz="700" b="0" i="0" u="none" strike="noStrike" dirty="0">
                          <a:solidFill>
                            <a:srgbClr val="474747"/>
                          </a:solidFill>
                          <a:effectLst/>
                          <a:latin typeface="Trebuchet MS" panose="020B0603020202020204" pitchFamily="34" charset="0"/>
                        </a:rPr>
                        <a:t>India</a:t>
                      </a:r>
                    </a:p>
                  </a:txBody>
                  <a:tcPr marL="5002" marR="5002" marT="500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21,0%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22,9%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723602396"/>
                  </a:ext>
                </a:extLst>
              </a:tr>
              <a:tr h="125700">
                <a:tc>
                  <a:txBody>
                    <a:bodyPr/>
                    <a:lstStyle/>
                    <a:p>
                      <a:pPr algn="l" rtl="0" fontAlgn="b"/>
                      <a:r>
                        <a:rPr lang="en-ZA" sz="700" b="0" i="0" u="none" strike="noStrike" dirty="0">
                          <a:solidFill>
                            <a:srgbClr val="474747"/>
                          </a:solidFill>
                          <a:effectLst/>
                          <a:latin typeface="Trebuchet MS" panose="020B0603020202020204" pitchFamily="34" charset="0"/>
                        </a:rPr>
                        <a:t>Japan</a:t>
                      </a:r>
                    </a:p>
                  </a:txBody>
                  <a:tcPr marL="5002" marR="5002" marT="500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30,3%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668749036"/>
                  </a:ext>
                </a:extLst>
              </a:tr>
              <a:tr h="125700">
                <a:tc>
                  <a:txBody>
                    <a:bodyPr/>
                    <a:lstStyle/>
                    <a:p>
                      <a:pPr algn="l" rtl="0" fontAlgn="b"/>
                      <a:r>
                        <a:rPr lang="en-ZA" sz="700" b="0" i="0" u="none" strike="noStrike" dirty="0">
                          <a:solidFill>
                            <a:srgbClr val="474747"/>
                          </a:solidFill>
                          <a:effectLst/>
                          <a:latin typeface="Trebuchet MS" panose="020B0603020202020204" pitchFamily="34" charset="0"/>
                        </a:rPr>
                        <a:t>Malaysia</a:t>
                      </a:r>
                    </a:p>
                  </a:txBody>
                  <a:tcPr marL="5002" marR="5002" marT="500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29,2%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41,5%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54435840"/>
                  </a:ext>
                </a:extLst>
              </a:tr>
              <a:tr h="125700">
                <a:tc>
                  <a:txBody>
                    <a:bodyPr/>
                    <a:lstStyle/>
                    <a:p>
                      <a:pPr algn="l" rtl="0" fontAlgn="b"/>
                      <a:r>
                        <a:rPr lang="en-ZA" sz="700" b="0" i="0" u="none" strike="noStrike" dirty="0">
                          <a:solidFill>
                            <a:srgbClr val="474747"/>
                          </a:solidFill>
                          <a:effectLst/>
                          <a:latin typeface="Trebuchet MS" panose="020B0603020202020204" pitchFamily="34" charset="0"/>
                        </a:rPr>
                        <a:t>Singapore</a:t>
                      </a:r>
                    </a:p>
                  </a:txBody>
                  <a:tcPr marL="5002" marR="5002" marT="500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25,7%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213105282"/>
                  </a:ext>
                </a:extLst>
              </a:tr>
              <a:tr h="125700">
                <a:tc>
                  <a:txBody>
                    <a:bodyPr/>
                    <a:lstStyle/>
                    <a:p>
                      <a:pPr algn="l" rtl="0" fontAlgn="b"/>
                      <a:r>
                        <a:rPr lang="en-ZA" sz="700" b="0" i="0" u="none" strike="noStrike" dirty="0">
                          <a:solidFill>
                            <a:srgbClr val="474747"/>
                          </a:solidFill>
                          <a:effectLst/>
                          <a:latin typeface="Trebuchet MS" panose="020B0603020202020204" pitchFamily="34" charset="0"/>
                        </a:rPr>
                        <a:t>South Korea</a:t>
                      </a:r>
                    </a:p>
                  </a:txBody>
                  <a:tcPr marL="5002" marR="5002" marT="500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26,6%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874230345"/>
                  </a:ext>
                </a:extLst>
              </a:tr>
              <a:tr h="131984">
                <a:tc>
                  <a:txBody>
                    <a:bodyPr/>
                    <a:lstStyle/>
                    <a:p>
                      <a:pPr algn="l" rtl="0" fontAlgn="b"/>
                      <a:r>
                        <a:rPr lang="en-ZA" sz="700" b="0" i="0" u="none" strike="noStrike" dirty="0">
                          <a:solidFill>
                            <a:srgbClr val="474747"/>
                          </a:solidFill>
                          <a:effectLst/>
                          <a:latin typeface="Trebuchet MS" panose="020B0603020202020204" pitchFamily="34" charset="0"/>
                        </a:rPr>
                        <a:t>Other Asia</a:t>
                      </a:r>
                    </a:p>
                  </a:txBody>
                  <a:tcPr marL="5002" marR="5002" marT="500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12,5%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36,2%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39,4%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25075644"/>
                  </a:ext>
                </a:extLst>
              </a:tr>
              <a:tr h="131984">
                <a:tc>
                  <a:txBody>
                    <a:bodyPr/>
                    <a:lstStyle/>
                    <a:p>
                      <a:pPr algn="l" rtl="0" fontAlgn="b"/>
                      <a:r>
                        <a:rPr lang="en-ZA" sz="700" b="1" i="0" u="none" strike="noStrike" dirty="0">
                          <a:solidFill>
                            <a:srgbClr val="474747"/>
                          </a:solidFill>
                          <a:effectLst/>
                          <a:latin typeface="Trebuchet MS" panose="020B0603020202020204" pitchFamily="34" charset="0"/>
                        </a:rPr>
                        <a:t>AUSTRALASIA</a:t>
                      </a:r>
                    </a:p>
                  </a:txBody>
                  <a:tcPr marL="5002" marR="5002" marT="500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ZA" sz="700" b="1" i="0" u="none" strike="noStrike">
                          <a:solidFill>
                            <a:srgbClr val="000000"/>
                          </a:solidFill>
                          <a:effectLst/>
                          <a:latin typeface="Trebuchet MS" panose="020B0603020202020204" pitchFamily="34" charset="0"/>
                        </a:rPr>
                        <a:t>25,5%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3,8%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63,0%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39346900"/>
                  </a:ext>
                </a:extLst>
              </a:tr>
              <a:tr h="125700">
                <a:tc>
                  <a:txBody>
                    <a:bodyPr/>
                    <a:lstStyle/>
                    <a:p>
                      <a:pPr algn="l" rtl="0" fontAlgn="b"/>
                      <a:r>
                        <a:rPr lang="en-ZA" sz="700" b="0" i="0" u="none" strike="noStrike" dirty="0">
                          <a:solidFill>
                            <a:srgbClr val="474747"/>
                          </a:solidFill>
                          <a:effectLst/>
                          <a:latin typeface="Trebuchet MS" panose="020B0603020202020204" pitchFamily="34" charset="0"/>
                        </a:rPr>
                        <a:t>Australia</a:t>
                      </a:r>
                    </a:p>
                  </a:txBody>
                  <a:tcPr marL="5002" marR="5002" marT="500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27,3%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688643937"/>
                  </a:ext>
                </a:extLst>
              </a:tr>
              <a:tr h="125700">
                <a:tc>
                  <a:txBody>
                    <a:bodyPr/>
                    <a:lstStyle/>
                    <a:p>
                      <a:pPr algn="l" rtl="0" fontAlgn="b"/>
                      <a:r>
                        <a:rPr lang="en-ZA" sz="700" b="0" i="0" u="none" strike="noStrike" dirty="0">
                          <a:solidFill>
                            <a:srgbClr val="474747"/>
                          </a:solidFill>
                          <a:effectLst/>
                          <a:latin typeface="Trebuchet MS" panose="020B0603020202020204" pitchFamily="34" charset="0"/>
                        </a:rPr>
                        <a:t>New Zealand</a:t>
                      </a:r>
                    </a:p>
                  </a:txBody>
                  <a:tcPr marL="5002" marR="5002" marT="500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16,8%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371242120"/>
                  </a:ext>
                </a:extLst>
              </a:tr>
              <a:tr h="131984">
                <a:tc>
                  <a:txBody>
                    <a:bodyPr/>
                    <a:lstStyle/>
                    <a:p>
                      <a:pPr algn="l" rtl="0" fontAlgn="b"/>
                      <a:r>
                        <a:rPr lang="en-ZA" sz="700" b="0" i="0" u="none" strike="noStrike" dirty="0">
                          <a:solidFill>
                            <a:srgbClr val="474747"/>
                          </a:solidFill>
                          <a:effectLst/>
                          <a:latin typeface="Trebuchet MS" panose="020B0603020202020204" pitchFamily="34" charset="0"/>
                        </a:rPr>
                        <a:t>Other Australasia</a:t>
                      </a:r>
                    </a:p>
                  </a:txBody>
                  <a:tcPr marL="5002" marR="5002" marT="500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31,3%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8,8%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8,8%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51,3%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46373598"/>
                  </a:ext>
                </a:extLst>
              </a:tr>
              <a:tr h="169694">
                <a:tc>
                  <a:txBody>
                    <a:bodyPr/>
                    <a:lstStyle/>
                    <a:p>
                      <a:pPr algn="l" rtl="0" fontAlgn="b"/>
                      <a:r>
                        <a:rPr lang="en-ZA" sz="700" b="1" i="0" u="none" strike="noStrike" dirty="0">
                          <a:solidFill>
                            <a:srgbClr val="474747"/>
                          </a:solidFill>
                          <a:effectLst/>
                          <a:latin typeface="Trebuchet MS" panose="020B0603020202020204" pitchFamily="34" charset="0"/>
                        </a:rPr>
                        <a:t>CENTRAL &amp; SOUTH AMERICA</a:t>
                      </a:r>
                    </a:p>
                  </a:txBody>
                  <a:tcPr marL="5002" marR="5002" marT="500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ZA" sz="700" b="1" i="0" u="none" strike="noStrike">
                          <a:solidFill>
                            <a:srgbClr val="000000"/>
                          </a:solidFill>
                          <a:effectLst/>
                          <a:latin typeface="Trebuchet MS" panose="020B0603020202020204" pitchFamily="34" charset="0"/>
                        </a:rPr>
                        <a:t>32,9%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24,4%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26,0%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4,9%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87418699"/>
                  </a:ext>
                </a:extLst>
              </a:tr>
              <a:tr h="125700">
                <a:tc>
                  <a:txBody>
                    <a:bodyPr/>
                    <a:lstStyle/>
                    <a:p>
                      <a:pPr algn="l" rtl="0" fontAlgn="b"/>
                      <a:r>
                        <a:rPr lang="en-ZA" sz="700" b="0" i="0" u="none" strike="noStrike" dirty="0">
                          <a:solidFill>
                            <a:srgbClr val="474747"/>
                          </a:solidFill>
                          <a:effectLst/>
                          <a:latin typeface="Trebuchet MS" panose="020B0603020202020204" pitchFamily="34" charset="0"/>
                        </a:rPr>
                        <a:t>Argentina</a:t>
                      </a:r>
                    </a:p>
                  </a:txBody>
                  <a:tcPr marL="5002" marR="5002" marT="500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32,2%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24,3%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26,1%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3941632406"/>
                  </a:ext>
                </a:extLst>
              </a:tr>
              <a:tr h="125700">
                <a:tc>
                  <a:txBody>
                    <a:bodyPr/>
                    <a:lstStyle/>
                    <a:p>
                      <a:pPr algn="l" rtl="0" fontAlgn="b"/>
                      <a:r>
                        <a:rPr lang="en-ZA" sz="700" b="0" i="0" u="none" strike="noStrike" dirty="0">
                          <a:solidFill>
                            <a:srgbClr val="474747"/>
                          </a:solidFill>
                          <a:effectLst/>
                          <a:latin typeface="Trebuchet MS" panose="020B0603020202020204" pitchFamily="34" charset="0"/>
                        </a:rPr>
                        <a:t>Brazil</a:t>
                      </a:r>
                    </a:p>
                  </a:txBody>
                  <a:tcPr marL="5002" marR="5002" marT="500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33,3%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27,1%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530064887"/>
                  </a:ext>
                </a:extLst>
              </a:tr>
              <a:tr h="125700">
                <a:tc>
                  <a:txBody>
                    <a:bodyPr/>
                    <a:lstStyle/>
                    <a:p>
                      <a:pPr algn="l" rtl="0" fontAlgn="b"/>
                      <a:r>
                        <a:rPr lang="en-ZA" sz="700" b="0" i="0" u="none" strike="noStrike" dirty="0">
                          <a:solidFill>
                            <a:srgbClr val="474747"/>
                          </a:solidFill>
                          <a:effectLst/>
                          <a:latin typeface="Trebuchet MS" panose="020B0603020202020204" pitchFamily="34" charset="0"/>
                        </a:rPr>
                        <a:t>Chile</a:t>
                      </a:r>
                    </a:p>
                  </a:txBody>
                  <a:tcPr marL="5002" marR="5002" marT="500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30,8%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109853735"/>
                  </a:ext>
                </a:extLst>
              </a:tr>
              <a:tr h="131984">
                <a:tc>
                  <a:txBody>
                    <a:bodyPr/>
                    <a:lstStyle/>
                    <a:p>
                      <a:pPr algn="l" rtl="0" fontAlgn="b"/>
                      <a:r>
                        <a:rPr lang="en-ZA" sz="700" b="0" i="0" u="none" strike="noStrike" dirty="0">
                          <a:solidFill>
                            <a:srgbClr val="474747"/>
                          </a:solidFill>
                          <a:effectLst/>
                          <a:latin typeface="Trebuchet MS" panose="020B0603020202020204" pitchFamily="34" charset="0"/>
                        </a:rPr>
                        <a:t>Other Central &amp; South America</a:t>
                      </a:r>
                    </a:p>
                  </a:txBody>
                  <a:tcPr marL="5002" marR="5002" marT="500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33,0%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19,3%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32,8%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37119743"/>
                  </a:ext>
                </a:extLst>
              </a:tr>
              <a:tr h="131984">
                <a:tc>
                  <a:txBody>
                    <a:bodyPr/>
                    <a:lstStyle/>
                    <a:p>
                      <a:pPr algn="l" rtl="0" fontAlgn="b"/>
                      <a:r>
                        <a:rPr lang="en-ZA" sz="700" b="1" i="0" u="none" strike="noStrike" dirty="0">
                          <a:solidFill>
                            <a:srgbClr val="474747"/>
                          </a:solidFill>
                          <a:effectLst/>
                          <a:latin typeface="Trebuchet MS" panose="020B0603020202020204" pitchFamily="34" charset="0"/>
                        </a:rPr>
                        <a:t>EUROPE</a:t>
                      </a:r>
                    </a:p>
                  </a:txBody>
                  <a:tcPr marL="5002" marR="5002" marT="500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ZA" sz="700" b="1" i="0" u="none" strike="noStrike">
                          <a:solidFill>
                            <a:srgbClr val="000000"/>
                          </a:solidFill>
                          <a:effectLst/>
                          <a:latin typeface="Trebuchet MS" panose="020B0603020202020204" pitchFamily="34" charset="0"/>
                        </a:rPr>
                        <a:t>52,4%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3,6%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83592815"/>
                  </a:ext>
                </a:extLst>
              </a:tr>
              <a:tr h="125700">
                <a:tc>
                  <a:txBody>
                    <a:bodyPr/>
                    <a:lstStyle/>
                    <a:p>
                      <a:pPr algn="l" rtl="0" fontAlgn="b"/>
                      <a:r>
                        <a:rPr lang="en-ZA" sz="700" b="0" i="0" u="none" strike="noStrike" dirty="0">
                          <a:solidFill>
                            <a:srgbClr val="474747"/>
                          </a:solidFill>
                          <a:effectLst/>
                          <a:latin typeface="Trebuchet MS" panose="020B0603020202020204" pitchFamily="34" charset="0"/>
                        </a:rPr>
                        <a:t>Austria</a:t>
                      </a:r>
                    </a:p>
                  </a:txBody>
                  <a:tcPr marL="5002" marR="5002" marT="500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61,4%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85668626"/>
                  </a:ext>
                </a:extLst>
              </a:tr>
              <a:tr h="125700">
                <a:tc>
                  <a:txBody>
                    <a:bodyPr/>
                    <a:lstStyle/>
                    <a:p>
                      <a:pPr algn="l" rtl="0" fontAlgn="b"/>
                      <a:r>
                        <a:rPr lang="en-ZA" sz="700" b="0" i="0" u="none" strike="noStrike" dirty="0">
                          <a:solidFill>
                            <a:srgbClr val="474747"/>
                          </a:solidFill>
                          <a:effectLst/>
                          <a:latin typeface="Trebuchet MS" panose="020B0603020202020204" pitchFamily="34" charset="0"/>
                        </a:rPr>
                        <a:t>Belgium</a:t>
                      </a:r>
                    </a:p>
                  </a:txBody>
                  <a:tcPr marL="5002" marR="5002" marT="500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55,7%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24,7%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316191389"/>
                  </a:ext>
                </a:extLst>
              </a:tr>
              <a:tr h="125700">
                <a:tc>
                  <a:txBody>
                    <a:bodyPr/>
                    <a:lstStyle/>
                    <a:p>
                      <a:pPr algn="l" rtl="0" fontAlgn="b"/>
                      <a:r>
                        <a:rPr lang="en-ZA" sz="700" b="0" i="0" u="none" strike="noStrike" dirty="0">
                          <a:solidFill>
                            <a:srgbClr val="474747"/>
                          </a:solidFill>
                          <a:effectLst/>
                          <a:latin typeface="Trebuchet MS" panose="020B0603020202020204" pitchFamily="34" charset="0"/>
                        </a:rPr>
                        <a:t>Denmark</a:t>
                      </a:r>
                    </a:p>
                  </a:txBody>
                  <a:tcPr marL="5002" marR="5002" marT="500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57,4%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920127417"/>
                  </a:ext>
                </a:extLst>
              </a:tr>
              <a:tr h="125700">
                <a:tc>
                  <a:txBody>
                    <a:bodyPr/>
                    <a:lstStyle/>
                    <a:p>
                      <a:pPr algn="l" rtl="0" fontAlgn="b"/>
                      <a:r>
                        <a:rPr lang="en-ZA" sz="700" b="0" i="0" u="none" strike="noStrike" dirty="0">
                          <a:solidFill>
                            <a:srgbClr val="474747"/>
                          </a:solidFill>
                          <a:effectLst/>
                          <a:latin typeface="Trebuchet MS" panose="020B0603020202020204" pitchFamily="34" charset="0"/>
                        </a:rPr>
                        <a:t>Finland</a:t>
                      </a:r>
                    </a:p>
                  </a:txBody>
                  <a:tcPr marL="5002" marR="5002" marT="500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59,9%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869088880"/>
                  </a:ext>
                </a:extLst>
              </a:tr>
              <a:tr h="125700">
                <a:tc>
                  <a:txBody>
                    <a:bodyPr/>
                    <a:lstStyle/>
                    <a:p>
                      <a:pPr algn="l" rtl="0" fontAlgn="b"/>
                      <a:r>
                        <a:rPr lang="en-ZA" sz="700" b="0" i="0" u="none" strike="noStrike" dirty="0">
                          <a:solidFill>
                            <a:srgbClr val="474747"/>
                          </a:solidFill>
                          <a:effectLst/>
                          <a:latin typeface="Trebuchet MS" panose="020B0603020202020204" pitchFamily="34" charset="0"/>
                        </a:rPr>
                        <a:t>France</a:t>
                      </a:r>
                    </a:p>
                  </a:txBody>
                  <a:tcPr marL="5002" marR="5002" marT="500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62,4%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240075573"/>
                  </a:ext>
                </a:extLst>
              </a:tr>
              <a:tr h="125700">
                <a:tc>
                  <a:txBody>
                    <a:bodyPr/>
                    <a:lstStyle/>
                    <a:p>
                      <a:pPr algn="l" rtl="0" fontAlgn="b"/>
                      <a:r>
                        <a:rPr lang="en-ZA" sz="700" b="0" i="0" u="none" strike="noStrike" dirty="0">
                          <a:solidFill>
                            <a:srgbClr val="474747"/>
                          </a:solidFill>
                          <a:effectLst/>
                          <a:latin typeface="Trebuchet MS" panose="020B0603020202020204" pitchFamily="34" charset="0"/>
                        </a:rPr>
                        <a:t>Germany</a:t>
                      </a:r>
                    </a:p>
                  </a:txBody>
                  <a:tcPr marL="5002" marR="5002" marT="500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62,1%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951089656"/>
                  </a:ext>
                </a:extLst>
              </a:tr>
              <a:tr h="125700">
                <a:tc>
                  <a:txBody>
                    <a:bodyPr/>
                    <a:lstStyle/>
                    <a:p>
                      <a:pPr algn="l" rtl="0" fontAlgn="b"/>
                      <a:r>
                        <a:rPr lang="en-ZA" sz="700" b="0" i="0" u="none" strike="noStrike" dirty="0">
                          <a:solidFill>
                            <a:srgbClr val="474747"/>
                          </a:solidFill>
                          <a:effectLst/>
                          <a:latin typeface="Trebuchet MS" panose="020B0603020202020204" pitchFamily="34" charset="0"/>
                        </a:rPr>
                        <a:t>Ireland</a:t>
                      </a:r>
                    </a:p>
                  </a:txBody>
                  <a:tcPr marL="5002" marR="5002" marT="500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48,4%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185469679"/>
                  </a:ext>
                </a:extLst>
              </a:tr>
              <a:tr h="125700">
                <a:tc>
                  <a:txBody>
                    <a:bodyPr/>
                    <a:lstStyle/>
                    <a:p>
                      <a:pPr algn="l" rtl="0" fontAlgn="b"/>
                      <a:r>
                        <a:rPr lang="en-ZA" sz="700" b="0" i="0" u="none" strike="noStrike" dirty="0">
                          <a:solidFill>
                            <a:srgbClr val="474747"/>
                          </a:solidFill>
                          <a:effectLst/>
                          <a:latin typeface="Trebuchet MS" panose="020B0603020202020204" pitchFamily="34" charset="0"/>
                        </a:rPr>
                        <a:t>Italy</a:t>
                      </a:r>
                    </a:p>
                  </a:txBody>
                  <a:tcPr marL="5002" marR="5002" marT="500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44,6%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22,0%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836392340"/>
                  </a:ext>
                </a:extLst>
              </a:tr>
              <a:tr h="125700">
                <a:tc>
                  <a:txBody>
                    <a:bodyPr/>
                    <a:lstStyle/>
                    <a:p>
                      <a:pPr algn="l" rtl="0" fontAlgn="b"/>
                      <a:r>
                        <a:rPr lang="en-ZA" sz="700" b="0" i="0" u="none" strike="noStrike" dirty="0">
                          <a:solidFill>
                            <a:srgbClr val="474747"/>
                          </a:solidFill>
                          <a:effectLst/>
                          <a:latin typeface="Trebuchet MS" panose="020B0603020202020204" pitchFamily="34" charset="0"/>
                        </a:rPr>
                        <a:t>Netherlands</a:t>
                      </a:r>
                    </a:p>
                  </a:txBody>
                  <a:tcPr marL="5002" marR="5002" marT="500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52,9%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25,6%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750427980"/>
                  </a:ext>
                </a:extLst>
              </a:tr>
              <a:tr h="125700">
                <a:tc>
                  <a:txBody>
                    <a:bodyPr/>
                    <a:lstStyle/>
                    <a:p>
                      <a:pPr algn="l" rtl="0" fontAlgn="b"/>
                      <a:r>
                        <a:rPr lang="en-ZA" sz="700" b="0" i="0" u="none" strike="noStrike" dirty="0">
                          <a:solidFill>
                            <a:srgbClr val="474747"/>
                          </a:solidFill>
                          <a:effectLst/>
                          <a:latin typeface="Trebuchet MS" panose="020B0603020202020204" pitchFamily="34" charset="0"/>
                        </a:rPr>
                        <a:t>Norway</a:t>
                      </a:r>
                    </a:p>
                  </a:txBody>
                  <a:tcPr marL="5002" marR="5002" marT="500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66,1%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530428234"/>
                  </a:ext>
                </a:extLst>
              </a:tr>
              <a:tr h="125700">
                <a:tc>
                  <a:txBody>
                    <a:bodyPr/>
                    <a:lstStyle/>
                    <a:p>
                      <a:pPr algn="l" rtl="0" fontAlgn="b"/>
                      <a:r>
                        <a:rPr lang="en-ZA" sz="700" b="0" i="0" u="none" strike="noStrike" dirty="0">
                          <a:solidFill>
                            <a:srgbClr val="474747"/>
                          </a:solidFill>
                          <a:effectLst/>
                          <a:latin typeface="Trebuchet MS" panose="020B0603020202020204" pitchFamily="34" charset="0"/>
                        </a:rPr>
                        <a:t>Portugal</a:t>
                      </a:r>
                    </a:p>
                  </a:txBody>
                  <a:tcPr marL="5002" marR="5002" marT="500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35,9%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441901569"/>
                  </a:ext>
                </a:extLst>
              </a:tr>
              <a:tr h="125700">
                <a:tc>
                  <a:txBody>
                    <a:bodyPr/>
                    <a:lstStyle/>
                    <a:p>
                      <a:pPr algn="l" rtl="0" fontAlgn="b"/>
                      <a:r>
                        <a:rPr lang="en-ZA" sz="700" b="0" i="0" u="none" strike="noStrike" dirty="0">
                          <a:solidFill>
                            <a:srgbClr val="474747"/>
                          </a:solidFill>
                          <a:effectLst/>
                          <a:latin typeface="Trebuchet MS" panose="020B0603020202020204" pitchFamily="34" charset="0"/>
                        </a:rPr>
                        <a:t>Russian Fed</a:t>
                      </a:r>
                    </a:p>
                  </a:txBody>
                  <a:tcPr marL="5002" marR="5002" marT="500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49,4%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280697507"/>
                  </a:ext>
                </a:extLst>
              </a:tr>
              <a:tr h="125700">
                <a:tc>
                  <a:txBody>
                    <a:bodyPr/>
                    <a:lstStyle/>
                    <a:p>
                      <a:pPr algn="l" rtl="0" fontAlgn="b"/>
                      <a:r>
                        <a:rPr lang="en-ZA" sz="700" b="0" i="0" u="none" strike="noStrike" dirty="0">
                          <a:solidFill>
                            <a:srgbClr val="474747"/>
                          </a:solidFill>
                          <a:effectLst/>
                          <a:latin typeface="Trebuchet MS" panose="020B0603020202020204" pitchFamily="34" charset="0"/>
                        </a:rPr>
                        <a:t>Spain</a:t>
                      </a:r>
                    </a:p>
                  </a:txBody>
                  <a:tcPr marL="5002" marR="5002" marT="500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46,0%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211157649"/>
                  </a:ext>
                </a:extLst>
              </a:tr>
              <a:tr h="125700">
                <a:tc>
                  <a:txBody>
                    <a:bodyPr/>
                    <a:lstStyle/>
                    <a:p>
                      <a:pPr algn="l" rtl="0" fontAlgn="b"/>
                      <a:r>
                        <a:rPr lang="en-ZA" sz="700" b="0" i="0" u="none" strike="noStrike" dirty="0">
                          <a:solidFill>
                            <a:srgbClr val="474747"/>
                          </a:solidFill>
                          <a:effectLst/>
                          <a:latin typeface="Trebuchet MS" panose="020B0603020202020204" pitchFamily="34" charset="0"/>
                        </a:rPr>
                        <a:t>Sweden</a:t>
                      </a:r>
                    </a:p>
                  </a:txBody>
                  <a:tcPr marL="5002" marR="5002" marT="500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59,9%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776933447"/>
                  </a:ext>
                </a:extLst>
              </a:tr>
              <a:tr h="125700">
                <a:tc>
                  <a:txBody>
                    <a:bodyPr/>
                    <a:lstStyle/>
                    <a:p>
                      <a:pPr algn="l" rtl="0" fontAlgn="b"/>
                      <a:r>
                        <a:rPr lang="en-ZA" sz="700" b="0" i="0" u="none" strike="noStrike" dirty="0">
                          <a:solidFill>
                            <a:srgbClr val="474747"/>
                          </a:solidFill>
                          <a:effectLst/>
                          <a:latin typeface="Trebuchet MS" panose="020B0603020202020204" pitchFamily="34" charset="0"/>
                        </a:rPr>
                        <a:t>Switzerland</a:t>
                      </a:r>
                    </a:p>
                  </a:txBody>
                  <a:tcPr marL="5002" marR="5002" marT="500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62,8%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707119984"/>
                  </a:ext>
                </a:extLst>
              </a:tr>
              <a:tr h="125700">
                <a:tc>
                  <a:txBody>
                    <a:bodyPr/>
                    <a:lstStyle/>
                    <a:p>
                      <a:pPr algn="l" rtl="0" fontAlgn="b"/>
                      <a:r>
                        <a:rPr lang="en-ZA" sz="700" b="0" i="0" u="none" strike="noStrike" dirty="0">
                          <a:solidFill>
                            <a:srgbClr val="474747"/>
                          </a:solidFill>
                          <a:effectLst/>
                          <a:latin typeface="Trebuchet MS" panose="020B0603020202020204" pitchFamily="34" charset="0"/>
                        </a:rPr>
                        <a:t>Turkey</a:t>
                      </a:r>
                    </a:p>
                  </a:txBody>
                  <a:tcPr marL="5002" marR="5002" marT="500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33,7%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905700033"/>
                  </a:ext>
                </a:extLst>
              </a:tr>
              <a:tr h="125700">
                <a:tc>
                  <a:txBody>
                    <a:bodyPr/>
                    <a:lstStyle/>
                    <a:p>
                      <a:pPr algn="l" rtl="0" fontAlgn="b"/>
                      <a:r>
                        <a:rPr lang="en-ZA" sz="700" b="0" i="0" u="none" strike="noStrike" dirty="0">
                          <a:solidFill>
                            <a:srgbClr val="474747"/>
                          </a:solidFill>
                          <a:effectLst/>
                          <a:latin typeface="Trebuchet MS" panose="020B0603020202020204" pitchFamily="34" charset="0"/>
                        </a:rPr>
                        <a:t>UK</a:t>
                      </a:r>
                    </a:p>
                  </a:txBody>
                  <a:tcPr marL="5002" marR="5002" marT="500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43,1%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079983635"/>
                  </a:ext>
                </a:extLst>
              </a:tr>
              <a:tr h="131984">
                <a:tc>
                  <a:txBody>
                    <a:bodyPr/>
                    <a:lstStyle/>
                    <a:p>
                      <a:pPr algn="l" rtl="0" fontAlgn="b"/>
                      <a:r>
                        <a:rPr lang="en-ZA" sz="700" b="0" i="0" u="none" strike="noStrike" dirty="0">
                          <a:solidFill>
                            <a:srgbClr val="474747"/>
                          </a:solidFill>
                          <a:effectLst/>
                          <a:latin typeface="Trebuchet MS" panose="020B0603020202020204" pitchFamily="34" charset="0"/>
                        </a:rPr>
                        <a:t>Other Europe</a:t>
                      </a:r>
                    </a:p>
                  </a:txBody>
                  <a:tcPr marL="5002" marR="5002" marT="500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39,6%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27,2%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5347832"/>
                  </a:ext>
                </a:extLst>
              </a:tr>
              <a:tr h="131984">
                <a:tc>
                  <a:txBody>
                    <a:bodyPr/>
                    <a:lstStyle/>
                    <a:p>
                      <a:pPr algn="l" rtl="0" fontAlgn="b"/>
                      <a:r>
                        <a:rPr lang="en-ZA" sz="700" b="1" i="0" u="none" strike="noStrike" dirty="0">
                          <a:solidFill>
                            <a:srgbClr val="474747"/>
                          </a:solidFill>
                          <a:effectLst/>
                          <a:latin typeface="Trebuchet MS" panose="020B0603020202020204" pitchFamily="34" charset="0"/>
                        </a:rPr>
                        <a:t>MIDDLE EAST</a:t>
                      </a:r>
                    </a:p>
                  </a:txBody>
                  <a:tcPr marL="5002" marR="5002" marT="500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ZA" sz="700" b="1" i="0" u="none" strike="noStrike">
                          <a:solidFill>
                            <a:srgbClr val="000000"/>
                          </a:solidFill>
                          <a:effectLst/>
                          <a:latin typeface="Trebuchet MS" panose="020B0603020202020204" pitchFamily="34" charset="0"/>
                        </a:rPr>
                        <a:t>40,7%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6,0%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37,5%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72534796"/>
                  </a:ext>
                </a:extLst>
              </a:tr>
              <a:tr h="125700">
                <a:tc>
                  <a:txBody>
                    <a:bodyPr/>
                    <a:lstStyle/>
                    <a:p>
                      <a:pPr algn="l" rtl="0" fontAlgn="b"/>
                      <a:r>
                        <a:rPr lang="en-ZA" sz="700" b="0" i="0" u="none" strike="noStrike" dirty="0">
                          <a:solidFill>
                            <a:srgbClr val="474747"/>
                          </a:solidFill>
                          <a:effectLst/>
                          <a:latin typeface="Trebuchet MS" panose="020B0603020202020204" pitchFamily="34" charset="0"/>
                        </a:rPr>
                        <a:t>UAE</a:t>
                      </a:r>
                    </a:p>
                  </a:txBody>
                  <a:tcPr marL="5002" marR="5002" marT="500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21,6%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54,7%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033666721"/>
                  </a:ext>
                </a:extLst>
              </a:tr>
              <a:tr h="131984">
                <a:tc>
                  <a:txBody>
                    <a:bodyPr/>
                    <a:lstStyle/>
                    <a:p>
                      <a:pPr algn="l" rtl="0" fontAlgn="b"/>
                      <a:r>
                        <a:rPr lang="en-ZA" sz="700" b="0" i="0" u="none" strike="noStrike" dirty="0">
                          <a:solidFill>
                            <a:srgbClr val="474747"/>
                          </a:solidFill>
                          <a:effectLst/>
                          <a:latin typeface="Trebuchet MS" panose="020B0603020202020204" pitchFamily="34" charset="0"/>
                        </a:rPr>
                        <a:t>Other Middle East</a:t>
                      </a:r>
                    </a:p>
                  </a:txBody>
                  <a:tcPr marL="5002" marR="5002" marT="500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41,5%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36,7%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5,1%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28212149"/>
                  </a:ext>
                </a:extLst>
              </a:tr>
              <a:tr h="131984">
                <a:tc>
                  <a:txBody>
                    <a:bodyPr/>
                    <a:lstStyle/>
                    <a:p>
                      <a:pPr algn="l" rtl="0" fontAlgn="b"/>
                      <a:r>
                        <a:rPr lang="en-ZA" sz="700" b="1" i="0" u="none" strike="noStrike" dirty="0">
                          <a:solidFill>
                            <a:srgbClr val="474747"/>
                          </a:solidFill>
                          <a:effectLst/>
                          <a:latin typeface="Trebuchet MS" panose="020B0603020202020204" pitchFamily="34" charset="0"/>
                        </a:rPr>
                        <a:t>NORTH AMERICA</a:t>
                      </a:r>
                    </a:p>
                  </a:txBody>
                  <a:tcPr marL="5002" marR="5002" marT="500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ZA" sz="700" b="1" i="0" u="none" strike="noStrike">
                          <a:solidFill>
                            <a:srgbClr val="000000"/>
                          </a:solidFill>
                          <a:effectLst/>
                          <a:latin typeface="Trebuchet MS" panose="020B0603020202020204" pitchFamily="34" charset="0"/>
                        </a:rPr>
                        <a:t>49,9%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6,4%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30,2%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25913948"/>
                  </a:ext>
                </a:extLst>
              </a:tr>
              <a:tr h="125700">
                <a:tc>
                  <a:txBody>
                    <a:bodyPr/>
                    <a:lstStyle/>
                    <a:p>
                      <a:pPr algn="l" rtl="0" fontAlgn="b"/>
                      <a:r>
                        <a:rPr lang="en-ZA" sz="700" b="0" i="0" u="none" strike="noStrike" dirty="0">
                          <a:solidFill>
                            <a:srgbClr val="474747"/>
                          </a:solidFill>
                          <a:effectLst/>
                          <a:latin typeface="Trebuchet MS" panose="020B0603020202020204" pitchFamily="34" charset="0"/>
                        </a:rPr>
                        <a:t>Canada</a:t>
                      </a:r>
                    </a:p>
                  </a:txBody>
                  <a:tcPr marL="5002" marR="5002" marT="500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53,7%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34,7%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3789927418"/>
                  </a:ext>
                </a:extLst>
              </a:tr>
              <a:tr h="125700">
                <a:tc>
                  <a:txBody>
                    <a:bodyPr/>
                    <a:lstStyle/>
                    <a:p>
                      <a:pPr algn="l" rtl="0" fontAlgn="b"/>
                      <a:r>
                        <a:rPr lang="en-ZA" sz="700" b="0" i="0" u="none" strike="noStrike" dirty="0">
                          <a:solidFill>
                            <a:srgbClr val="474747"/>
                          </a:solidFill>
                          <a:effectLst/>
                          <a:latin typeface="Trebuchet MS" panose="020B0603020202020204" pitchFamily="34" charset="0"/>
                        </a:rPr>
                        <a:t>USA</a:t>
                      </a:r>
                    </a:p>
                  </a:txBody>
                  <a:tcPr marL="5002" marR="5002" marT="500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49,2%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29,3%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518033086"/>
                  </a:ext>
                </a:extLst>
              </a:tr>
              <a:tr h="131984">
                <a:tc>
                  <a:txBody>
                    <a:bodyPr/>
                    <a:lstStyle/>
                    <a:p>
                      <a:pPr algn="l" rtl="0" fontAlgn="b"/>
                      <a:r>
                        <a:rPr lang="en-ZA" sz="700" b="0" i="0" u="none" strike="noStrike" dirty="0">
                          <a:solidFill>
                            <a:srgbClr val="474747"/>
                          </a:solidFill>
                          <a:effectLst/>
                          <a:latin typeface="Trebuchet MS" panose="020B0603020202020204" pitchFamily="34" charset="0"/>
                        </a:rPr>
                        <a:t>Total</a:t>
                      </a:r>
                    </a:p>
                  </a:txBody>
                  <a:tcPr marL="5002" marR="5002" marT="500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ZA" sz="700" b="1" i="0" u="none" strike="noStrike">
                          <a:solidFill>
                            <a:srgbClr val="000000"/>
                          </a:solidFill>
                          <a:effectLst/>
                          <a:latin typeface="Trebuchet MS" panose="020B0603020202020204" pitchFamily="34" charset="0"/>
                        </a:rPr>
                        <a:t>18,2%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4,8%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8,4%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5,5%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50,0%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6,9%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234758694"/>
                  </a:ext>
                </a:extLst>
              </a:tr>
            </a:tbl>
          </a:graphicData>
        </a:graphic>
      </p:graphicFrame>
      <p:sp>
        <p:nvSpPr>
          <p:cNvPr id="5" name="TextBox 76">
            <a:extLst>
              <a:ext uri="{FF2B5EF4-FFF2-40B4-BE49-F238E27FC236}">
                <a16:creationId xmlns:a16="http://schemas.microsoft.com/office/drawing/2014/main" id="{DB7FD604-CF13-432F-9D9A-1E283EA57855}"/>
              </a:ext>
            </a:extLst>
          </p:cNvPr>
          <p:cNvSpPr txBox="1"/>
          <p:nvPr/>
        </p:nvSpPr>
        <p:spPr>
          <a:xfrm>
            <a:off x="2334781" y="9585227"/>
            <a:ext cx="3119444"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219906653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1">
            <a:extLst>
              <a:ext uri="{FF2B5EF4-FFF2-40B4-BE49-F238E27FC236}">
                <a16:creationId xmlns:a16="http://schemas.microsoft.com/office/drawing/2014/main" id="{93E2E2E9-BB45-4300-8E00-71F6548925E6}"/>
              </a:ext>
            </a:extLst>
          </p:cNvPr>
          <p:cNvSpPr/>
          <p:nvPr/>
        </p:nvSpPr>
        <p:spPr>
          <a:xfrm>
            <a:off x="6718" y="462166"/>
            <a:ext cx="576000" cy="23385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IN" sz="1414" b="0" i="0" u="none" strike="noStrike" kern="1200" cap="none" spc="0" normalizeH="0" baseline="0" noProof="0" dirty="0">
              <a:ln>
                <a:noFill/>
              </a:ln>
              <a:solidFill>
                <a:prstClr val="white"/>
              </a:solidFill>
              <a:effectLst/>
              <a:highlight>
                <a:srgbClr val="FFFF00"/>
              </a:highlight>
              <a:uLnTx/>
              <a:uFillTx/>
              <a:latin typeface="Calibri"/>
              <a:ea typeface="+mn-ea"/>
              <a:cs typeface="+mn-cs"/>
            </a:endParaRPr>
          </a:p>
        </p:txBody>
      </p:sp>
      <p:sp>
        <p:nvSpPr>
          <p:cNvPr id="10" name="TextBox 4">
            <a:extLst>
              <a:ext uri="{FF2B5EF4-FFF2-40B4-BE49-F238E27FC236}">
                <a16:creationId xmlns:a16="http://schemas.microsoft.com/office/drawing/2014/main" id="{97FD74DC-E0AE-42BC-8331-746554622E89}"/>
              </a:ext>
            </a:extLst>
          </p:cNvPr>
          <p:cNvSpPr txBox="1"/>
          <p:nvPr/>
        </p:nvSpPr>
        <p:spPr>
          <a:xfrm>
            <a:off x="728700" y="317485"/>
            <a:ext cx="4770530" cy="523220"/>
          </a:xfrm>
          <a:prstGeom prst="rect">
            <a:avLst/>
          </a:prstGeom>
          <a:noFill/>
        </p:spPr>
        <p:txBody>
          <a:bodyPr wrap="square" lIns="0" rIns="0" rtlCol="0">
            <a:spAutoFit/>
          </a:bodyPr>
          <a:lstStyle>
            <a:defPPr>
              <a:defRPr lang="en-US"/>
            </a:defPPr>
            <a:lvl1pPr>
              <a:defRPr sz="2800" b="1" kern="0">
                <a:solidFill>
                  <a:schemeClr val="tx1">
                    <a:lumMod val="75000"/>
                    <a:lumOff val="25000"/>
                  </a:schemeClr>
                </a:solidFill>
                <a:latin typeface="Bebas Neue Bold" panose="020B0606020202050201" pitchFamily="34" charset="0"/>
                <a:cs typeface="Arial" panose="020B0604020202020204" pitchFamily="34" charset="0"/>
              </a:defRPr>
            </a:lvl1pPr>
          </a:lstStyle>
          <a:p>
            <a:r>
              <a:rPr lang="en-ZA" dirty="0">
                <a:highlight>
                  <a:srgbClr val="FFFFFF"/>
                </a:highlight>
              </a:rPr>
              <a:t>Note to the reader – time comparisons</a:t>
            </a:r>
          </a:p>
        </p:txBody>
      </p:sp>
      <p:sp>
        <p:nvSpPr>
          <p:cNvPr id="20" name="תיבת טקסט 19">
            <a:extLst>
              <a:ext uri="{FF2B5EF4-FFF2-40B4-BE49-F238E27FC236}">
                <a16:creationId xmlns:a16="http://schemas.microsoft.com/office/drawing/2014/main" id="{E07B8DF8-20A2-46D2-9D17-192617AAC897}"/>
              </a:ext>
            </a:extLst>
          </p:cNvPr>
          <p:cNvSpPr txBox="1"/>
          <p:nvPr/>
        </p:nvSpPr>
        <p:spPr>
          <a:xfrm>
            <a:off x="714150" y="9125752"/>
            <a:ext cx="5355598" cy="294358"/>
          </a:xfrm>
          <a:prstGeom prst="rect">
            <a:avLst/>
          </a:prstGeom>
          <a:noFill/>
        </p:spPr>
        <p:txBody>
          <a:bodyPr wrap="square" lIns="0" tIns="0" rIns="0" bIns="0" rtlCol="0">
            <a:noAutofit/>
          </a:bodyPr>
          <a:lstStyle>
            <a:defPPr>
              <a:defRPr lang="en-US"/>
            </a:defPPr>
            <a:lvl2pPr marL="0" lvl="1" algn="just" defTabSz="584310">
              <a:spcBef>
                <a:spcPts val="600"/>
              </a:spcBef>
              <a:spcAft>
                <a:spcPts val="600"/>
              </a:spcAft>
              <a:buClr>
                <a:srgbClr val="008DC2"/>
              </a:buClr>
              <a:buSzPct val="100000"/>
              <a:defRPr sz="1000">
                <a:solidFill>
                  <a:srgbClr val="333333"/>
                </a:solidFill>
                <a:latin typeface="Trebuchet MS" panose="020B0603020202020204" pitchFamily="34" charset="0"/>
              </a:defRPr>
            </a:lvl2pPr>
          </a:lstStyle>
          <a:p>
            <a:endParaRPr lang="en-US" sz="800" dirty="0">
              <a:solidFill>
                <a:srgbClr val="404040"/>
              </a:solidFill>
              <a:highlight>
                <a:srgbClr val="FFFF00"/>
              </a:highlight>
              <a:latin typeface="Trebuchet MS" panose="020B0603020202020204" pitchFamily="34" charset="0"/>
            </a:endParaRPr>
          </a:p>
        </p:txBody>
      </p:sp>
      <p:grpSp>
        <p:nvGrpSpPr>
          <p:cNvPr id="27" name="Group 19">
            <a:extLst>
              <a:ext uri="{FF2B5EF4-FFF2-40B4-BE49-F238E27FC236}">
                <a16:creationId xmlns:a16="http://schemas.microsoft.com/office/drawing/2014/main" id="{576A7C28-F5EC-47E3-9E66-F8F29691703D}"/>
              </a:ext>
            </a:extLst>
          </p:cNvPr>
          <p:cNvGrpSpPr/>
          <p:nvPr/>
        </p:nvGrpSpPr>
        <p:grpSpPr>
          <a:xfrm rot="16200000">
            <a:off x="6076201" y="515535"/>
            <a:ext cx="1279411" cy="284187"/>
            <a:chOff x="-1768098" y="1682693"/>
            <a:chExt cx="10577544" cy="2349518"/>
          </a:xfrm>
        </p:grpSpPr>
        <p:sp>
          <p:nvSpPr>
            <p:cNvPr id="28" name="Freeform 5">
              <a:extLst>
                <a:ext uri="{FF2B5EF4-FFF2-40B4-BE49-F238E27FC236}">
                  <a16:creationId xmlns:a16="http://schemas.microsoft.com/office/drawing/2014/main" id="{DCC5B632-FDF9-46BD-9207-F4E3E742B487}"/>
                </a:ext>
              </a:extLst>
            </p:cNvPr>
            <p:cNvSpPr>
              <a:spLocks/>
            </p:cNvSpPr>
            <p:nvPr/>
          </p:nvSpPr>
          <p:spPr bwMode="auto">
            <a:xfrm>
              <a:off x="4837440" y="2043889"/>
              <a:ext cx="3972006" cy="1988322"/>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E3010F"/>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29" name="Freeform 5">
              <a:extLst>
                <a:ext uri="{FF2B5EF4-FFF2-40B4-BE49-F238E27FC236}">
                  <a16:creationId xmlns:a16="http://schemas.microsoft.com/office/drawing/2014/main" id="{4AC760CC-4513-49ED-AF96-222B25604AAB}"/>
                </a:ext>
              </a:extLst>
            </p:cNvPr>
            <p:cNvSpPr>
              <a:spLocks/>
            </p:cNvSpPr>
            <p:nvPr/>
          </p:nvSpPr>
          <p:spPr bwMode="auto">
            <a:xfrm>
              <a:off x="3357940" y="1989081"/>
              <a:ext cx="4081463" cy="2043113"/>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30" name="Freeform 6">
              <a:extLst>
                <a:ext uri="{FF2B5EF4-FFF2-40B4-BE49-F238E27FC236}">
                  <a16:creationId xmlns:a16="http://schemas.microsoft.com/office/drawing/2014/main" id="{3FE873F9-72E8-4E5D-B4DD-9F3E589814F5}"/>
                </a:ext>
              </a:extLst>
            </p:cNvPr>
            <p:cNvSpPr>
              <a:spLocks/>
            </p:cNvSpPr>
            <p:nvPr/>
          </p:nvSpPr>
          <p:spPr bwMode="auto">
            <a:xfrm>
              <a:off x="1652965" y="1822393"/>
              <a:ext cx="4418013" cy="2209800"/>
            </a:xfrm>
            <a:custGeom>
              <a:avLst/>
              <a:gdLst>
                <a:gd name="T0" fmla="*/ 1392 w 2783"/>
                <a:gd name="T1" fmla="*/ 0 h 1392"/>
                <a:gd name="T2" fmla="*/ 2783 w 2783"/>
                <a:gd name="T3" fmla="*/ 1392 h 1392"/>
                <a:gd name="T4" fmla="*/ 1983 w 2783"/>
                <a:gd name="T5" fmla="*/ 1392 h 1392"/>
                <a:gd name="T6" fmla="*/ 1392 w 2783"/>
                <a:gd name="T7" fmla="*/ 800 h 1392"/>
                <a:gd name="T8" fmla="*/ 800 w 2783"/>
                <a:gd name="T9" fmla="*/ 1392 h 1392"/>
                <a:gd name="T10" fmla="*/ 0 w 2783"/>
                <a:gd name="T11" fmla="*/ 1392 h 1392"/>
                <a:gd name="T12" fmla="*/ 1392 w 2783"/>
                <a:gd name="T13" fmla="*/ 0 h 1392"/>
                <a:gd name="T14" fmla="*/ 1392 w 2783"/>
                <a:gd name="T15" fmla="*/ 0 h 13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83" h="1392">
                  <a:moveTo>
                    <a:pt x="1392" y="0"/>
                  </a:moveTo>
                  <a:lnTo>
                    <a:pt x="2783" y="1392"/>
                  </a:lnTo>
                  <a:lnTo>
                    <a:pt x="1983" y="1392"/>
                  </a:lnTo>
                  <a:lnTo>
                    <a:pt x="1392" y="800"/>
                  </a:lnTo>
                  <a:lnTo>
                    <a:pt x="800" y="1392"/>
                  </a:lnTo>
                  <a:lnTo>
                    <a:pt x="0" y="1392"/>
                  </a:lnTo>
                  <a:lnTo>
                    <a:pt x="1392" y="0"/>
                  </a:lnTo>
                  <a:lnTo>
                    <a:pt x="1392" y="0"/>
                  </a:lnTo>
                  <a:close/>
                </a:path>
              </a:pathLst>
            </a:custGeom>
            <a:solidFill>
              <a:srgbClr val="07141A"/>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31" name="Freeform 7">
              <a:extLst>
                <a:ext uri="{FF2B5EF4-FFF2-40B4-BE49-F238E27FC236}">
                  <a16:creationId xmlns:a16="http://schemas.microsoft.com/office/drawing/2014/main" id="{25757BBA-6F22-4900-B48F-26088A53E56E}"/>
                </a:ext>
              </a:extLst>
            </p:cNvPr>
            <p:cNvSpPr>
              <a:spLocks/>
            </p:cNvSpPr>
            <p:nvPr/>
          </p:nvSpPr>
          <p:spPr bwMode="auto">
            <a:xfrm>
              <a:off x="-45660" y="1741431"/>
              <a:ext cx="4578350" cy="2290763"/>
            </a:xfrm>
            <a:custGeom>
              <a:avLst/>
              <a:gdLst>
                <a:gd name="T0" fmla="*/ 1442 w 2884"/>
                <a:gd name="T1" fmla="*/ 0 h 1443"/>
                <a:gd name="T2" fmla="*/ 2884 w 2884"/>
                <a:gd name="T3" fmla="*/ 1443 h 1443"/>
                <a:gd name="T4" fmla="*/ 2055 w 2884"/>
                <a:gd name="T5" fmla="*/ 1443 h 1443"/>
                <a:gd name="T6" fmla="*/ 1442 w 2884"/>
                <a:gd name="T7" fmla="*/ 829 h 1443"/>
                <a:gd name="T8" fmla="*/ 829 w 2884"/>
                <a:gd name="T9" fmla="*/ 1443 h 1443"/>
                <a:gd name="T10" fmla="*/ 0 w 2884"/>
                <a:gd name="T11" fmla="*/ 1443 h 1443"/>
                <a:gd name="T12" fmla="*/ 1442 w 2884"/>
                <a:gd name="T13" fmla="*/ 0 h 1443"/>
                <a:gd name="T14" fmla="*/ 1442 w 2884"/>
                <a:gd name="T15" fmla="*/ 0 h 14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4" h="1443">
                  <a:moveTo>
                    <a:pt x="1442" y="0"/>
                  </a:moveTo>
                  <a:lnTo>
                    <a:pt x="2884" y="1443"/>
                  </a:lnTo>
                  <a:lnTo>
                    <a:pt x="2055" y="1443"/>
                  </a:lnTo>
                  <a:lnTo>
                    <a:pt x="1442" y="829"/>
                  </a:lnTo>
                  <a:lnTo>
                    <a:pt x="829" y="1443"/>
                  </a:lnTo>
                  <a:lnTo>
                    <a:pt x="0" y="1443"/>
                  </a:lnTo>
                  <a:lnTo>
                    <a:pt x="1442" y="0"/>
                  </a:lnTo>
                  <a:lnTo>
                    <a:pt x="1442" y="0"/>
                  </a:lnTo>
                  <a:close/>
                </a:path>
              </a:pathLst>
            </a:custGeom>
            <a:solidFill>
              <a:srgbClr val="008A3B"/>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32" name="Freeform 8">
              <a:extLst>
                <a:ext uri="{FF2B5EF4-FFF2-40B4-BE49-F238E27FC236}">
                  <a16:creationId xmlns:a16="http://schemas.microsoft.com/office/drawing/2014/main" id="{82B75E46-7C76-4BC8-AD88-2C49F3EA5C23}"/>
                </a:ext>
              </a:extLst>
            </p:cNvPr>
            <p:cNvSpPr>
              <a:spLocks/>
            </p:cNvSpPr>
            <p:nvPr/>
          </p:nvSpPr>
          <p:spPr bwMode="auto">
            <a:xfrm>
              <a:off x="-1768098" y="1682693"/>
              <a:ext cx="4695825" cy="2349500"/>
            </a:xfrm>
            <a:custGeom>
              <a:avLst/>
              <a:gdLst>
                <a:gd name="T0" fmla="*/ 1479 w 2958"/>
                <a:gd name="T1" fmla="*/ 0 h 1480"/>
                <a:gd name="T2" fmla="*/ 2958 w 2958"/>
                <a:gd name="T3" fmla="*/ 1480 h 1480"/>
                <a:gd name="T4" fmla="*/ 2108 w 2958"/>
                <a:gd name="T5" fmla="*/ 1480 h 1480"/>
                <a:gd name="T6" fmla="*/ 1479 w 2958"/>
                <a:gd name="T7" fmla="*/ 851 h 1480"/>
                <a:gd name="T8" fmla="*/ 850 w 2958"/>
                <a:gd name="T9" fmla="*/ 1480 h 1480"/>
                <a:gd name="T10" fmla="*/ 0 w 2958"/>
                <a:gd name="T11" fmla="*/ 1480 h 1480"/>
                <a:gd name="T12" fmla="*/ 1479 w 2958"/>
                <a:gd name="T13" fmla="*/ 0 h 1480"/>
                <a:gd name="T14" fmla="*/ 1479 w 2958"/>
                <a:gd name="T15" fmla="*/ 0 h 14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58" h="1480">
                  <a:moveTo>
                    <a:pt x="1479" y="0"/>
                  </a:moveTo>
                  <a:lnTo>
                    <a:pt x="2958" y="1480"/>
                  </a:lnTo>
                  <a:lnTo>
                    <a:pt x="2108" y="1480"/>
                  </a:lnTo>
                  <a:lnTo>
                    <a:pt x="1479" y="851"/>
                  </a:lnTo>
                  <a:lnTo>
                    <a:pt x="850" y="1480"/>
                  </a:lnTo>
                  <a:lnTo>
                    <a:pt x="0" y="1480"/>
                  </a:lnTo>
                  <a:lnTo>
                    <a:pt x="1479" y="0"/>
                  </a:lnTo>
                  <a:lnTo>
                    <a:pt x="1479" y="0"/>
                  </a:lnTo>
                  <a:close/>
                </a:path>
              </a:pathLst>
            </a:custGeom>
            <a:solidFill>
              <a:srgbClr val="0D3C89"/>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grpSp>
      <p:sp>
        <p:nvSpPr>
          <p:cNvPr id="45" name="Text Placeholder 1">
            <a:extLst>
              <a:ext uri="{FF2B5EF4-FFF2-40B4-BE49-F238E27FC236}">
                <a16:creationId xmlns:a16="http://schemas.microsoft.com/office/drawing/2014/main" id="{F9A3AC63-F817-6CD6-4436-BBFA3033DBD3}"/>
              </a:ext>
            </a:extLst>
          </p:cNvPr>
          <p:cNvSpPr txBox="1">
            <a:spLocks/>
          </p:cNvSpPr>
          <p:nvPr/>
        </p:nvSpPr>
        <p:spPr>
          <a:xfrm>
            <a:off x="701838" y="2522730"/>
            <a:ext cx="5504400" cy="3399549"/>
          </a:xfrm>
          <a:prstGeom prst="rect">
            <a:avLst/>
          </a:prstGeom>
          <a:noFill/>
        </p:spPr>
        <p:txBody>
          <a:bodyPr/>
          <a:lstStyle>
            <a:defPPr>
              <a:defRPr lang="en-US"/>
            </a:defPPr>
            <a:lvl1pPr marL="228600" indent="-228600" algn="just" defTabSz="584310">
              <a:spcBef>
                <a:spcPts val="1200"/>
              </a:spcBef>
              <a:spcAft>
                <a:spcPts val="600"/>
              </a:spcAft>
              <a:buSzPct val="125000"/>
              <a:buFont typeface="Arial" panose="020B0604020202020204" pitchFamily="34" charset="0"/>
              <a:buChar char="•"/>
              <a:defRPr sz="1000" kern="1800">
                <a:solidFill>
                  <a:schemeClr val="tx1">
                    <a:lumMod val="75000"/>
                    <a:lumOff val="25000"/>
                  </a:schemeClr>
                </a:solidFill>
                <a:effectLst/>
                <a:latin typeface="Trebuchet MS" panose="020B0603020202020204" pitchFamily="34" charset="0"/>
                <a:cs typeface="Times New Roman" panose="02020603050405020304" pitchFamily="18"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pPr marL="0" indent="0">
              <a:spcBef>
                <a:spcPts val="600"/>
              </a:spcBef>
              <a:buNone/>
            </a:pPr>
            <a:r>
              <a:rPr lang="en-US" dirty="0">
                <a:highlight>
                  <a:srgbClr val="FFFFFF"/>
                </a:highlight>
              </a:rPr>
              <a:t>The Covid-19 has dealt the tourism industry in South Africa as well as around the world a harsh blow ever since it began in March 2020. Still to this day, the tourism industry has yet to fully recover from the pandemic and remains largely affected by it. Being given tourism’s performance is still at low levels, progress made in 2023 cannot be evaluated against the previous year, since the latter was also harshly impacted by Covid-19. To put it simply, comparing 2023 results to 2022 would paint a much rosier picture than reality. Consequently, the view taken in this report, as in all international reports by leading tourism bodies (UNWTO, IATA), is to compare 2023 performance to that of 2019 – a year unaffected by Covid-19. This comparison shows whether tourism has returned to its pre-Covid-19 levels, or not. With this in mind, all of South Africa’s international and domestic tourism performance KPIs are calculated over 2019, except for geographic spread, which is calculated over 2022 due to a methodology change in 2020. Another exception is South Africa’s GDP growth rate which is calculated over the previous quarter as per Statistics SA. </a:t>
            </a:r>
          </a:p>
          <a:p>
            <a:pPr marL="0" indent="0">
              <a:spcBef>
                <a:spcPts val="600"/>
              </a:spcBef>
              <a:buNone/>
            </a:pPr>
            <a:r>
              <a:rPr lang="en-US" dirty="0">
                <a:highlight>
                  <a:srgbClr val="FFFFFF"/>
                </a:highlight>
              </a:rPr>
              <a:t>Nonetheless, in order to show what progress has been made since Covid-19, YOY growth rates are also provided for all periods (Q1 2020 – Q1 2023). </a:t>
            </a:r>
            <a:r>
              <a:rPr lang="en-US" i="1" dirty="0">
                <a:highlight>
                  <a:srgbClr val="FFFFFF"/>
                </a:highlight>
              </a:rPr>
              <a:t>In the narrative, where Q1 2023 figures are compared to Q1 2021 &amp; Q1 2022’s results rather than to Q1 2019’s, the commentary is in italics.</a:t>
            </a:r>
            <a:r>
              <a:rPr lang="en-US" dirty="0">
                <a:highlight>
                  <a:srgbClr val="FFFFFF"/>
                </a:highlight>
              </a:rPr>
              <a:t> In charts, comparisons to Q1 2022 are part of the YOY line graph while comparisons to Q1 2019 are plotted separately and clearly marked as such. It must be noted further, that although Q1 2020 was unaffected by Covid-19, Q1 2023 results are compared to Q1 2019 so as to maintain consistency in comparison across quarterly reports.</a:t>
            </a:r>
          </a:p>
        </p:txBody>
      </p:sp>
      <p:pic>
        <p:nvPicPr>
          <p:cNvPr id="61448" name="Picture 8" descr="New study outlines impact of COVID-19 measures on airport performance">
            <a:extLst>
              <a:ext uri="{FF2B5EF4-FFF2-40B4-BE49-F238E27FC236}">
                <a16:creationId xmlns:a16="http://schemas.microsoft.com/office/drawing/2014/main" id="{85929540-B5EC-642F-738E-1895E1A98BD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50201" y="5988115"/>
            <a:ext cx="5207967" cy="3124780"/>
          </a:xfrm>
          <a:prstGeom prst="rect">
            <a:avLst/>
          </a:prstGeom>
          <a:noFill/>
          <a:extLst>
            <a:ext uri="{909E8E84-426E-40DD-AFC4-6F175D3DCCD1}">
              <a14:hiddenFill xmlns:a14="http://schemas.microsoft.com/office/drawing/2010/main">
                <a:solidFill>
                  <a:srgbClr val="FFFFFF"/>
                </a:solidFill>
              </a14:hiddenFill>
            </a:ext>
          </a:extLst>
        </p:spPr>
      </p:pic>
      <p:grpSp>
        <p:nvGrpSpPr>
          <p:cNvPr id="2" name="קבוצה 1">
            <a:extLst>
              <a:ext uri="{FF2B5EF4-FFF2-40B4-BE49-F238E27FC236}">
                <a16:creationId xmlns:a16="http://schemas.microsoft.com/office/drawing/2014/main" id="{2E61C7DC-78BD-4CEF-99B6-C55EB3CEB101}"/>
              </a:ext>
            </a:extLst>
          </p:cNvPr>
          <p:cNvGrpSpPr/>
          <p:nvPr/>
        </p:nvGrpSpPr>
        <p:grpSpPr>
          <a:xfrm>
            <a:off x="738733" y="1210827"/>
            <a:ext cx="5551035" cy="1086031"/>
            <a:chOff x="738733" y="1210827"/>
            <a:chExt cx="5551035" cy="1086031"/>
          </a:xfrm>
        </p:grpSpPr>
        <p:sp>
          <p:nvSpPr>
            <p:cNvPr id="80" name="Rectangle 437">
              <a:extLst>
                <a:ext uri="{FF2B5EF4-FFF2-40B4-BE49-F238E27FC236}">
                  <a16:creationId xmlns:a16="http://schemas.microsoft.com/office/drawing/2014/main" id="{545BB2F3-E3E9-1AD8-CB20-201B11F069D0}"/>
                </a:ext>
              </a:extLst>
            </p:cNvPr>
            <p:cNvSpPr/>
            <p:nvPr/>
          </p:nvSpPr>
          <p:spPr>
            <a:xfrm>
              <a:off x="975450" y="1402146"/>
              <a:ext cx="5077600" cy="697364"/>
            </a:xfrm>
            <a:prstGeom prst="rect">
              <a:avLst/>
            </a:prstGeom>
            <a:solidFill>
              <a:srgbClr val="FFFFFF">
                <a:lumMod val="85000"/>
              </a:srgbClr>
            </a:solidFill>
            <a:ln w="25400" cap="flat" cmpd="sng" algn="ctr">
              <a:noFill/>
              <a:prstDash val="solid"/>
            </a:ln>
            <a:effectLst/>
          </p:spPr>
          <p:txBody>
            <a:bodyPr rtlCol="0" anchor="ctr"/>
            <a:lstStyle/>
            <a:p>
              <a:pPr marL="0" marR="0" lvl="0" indent="0" algn="ctr" defTabSz="410291" eaLnBrk="1" fontAlgn="auto" latinLnBrk="0" hangingPunct="1">
                <a:lnSpc>
                  <a:spcPct val="100000"/>
                </a:lnSpc>
                <a:spcBef>
                  <a:spcPts val="0"/>
                </a:spcBef>
                <a:spcAft>
                  <a:spcPts val="0"/>
                </a:spcAft>
                <a:buClrTx/>
                <a:buSzTx/>
                <a:buFontTx/>
                <a:buNone/>
                <a:tabLst/>
                <a:defRPr/>
              </a:pPr>
              <a:endParaRPr kumimoji="0" lang="en-ZA" sz="1600" b="0" i="0" u="none" strike="noStrike" kern="0" cap="none" spc="0" normalizeH="0" baseline="0" noProof="0" dirty="0">
                <a:ln>
                  <a:noFill/>
                </a:ln>
                <a:solidFill>
                  <a:srgbClr val="FFFFFF"/>
                </a:solidFill>
                <a:effectLst/>
                <a:highlight>
                  <a:srgbClr val="FFFF00"/>
                </a:highlight>
                <a:uLnTx/>
                <a:uFillTx/>
                <a:latin typeface="Calibri"/>
                <a:ea typeface="+mn-ea"/>
                <a:cs typeface="+mn-cs"/>
              </a:endParaRPr>
            </a:p>
          </p:txBody>
        </p:sp>
        <p:sp>
          <p:nvSpPr>
            <p:cNvPr id="81" name="Rounded Rectangle 9">
              <a:extLst>
                <a:ext uri="{FF2B5EF4-FFF2-40B4-BE49-F238E27FC236}">
                  <a16:creationId xmlns:a16="http://schemas.microsoft.com/office/drawing/2014/main" id="{747CE9F0-16E1-21A3-FDB0-947B9DBAB470}"/>
                </a:ext>
              </a:extLst>
            </p:cNvPr>
            <p:cNvSpPr/>
            <p:nvPr/>
          </p:nvSpPr>
          <p:spPr>
            <a:xfrm>
              <a:off x="738733" y="1498334"/>
              <a:ext cx="5551035" cy="504987"/>
            </a:xfrm>
            <a:prstGeom prst="roundRect">
              <a:avLst>
                <a:gd name="adj" fmla="val 43334"/>
              </a:avLst>
            </a:prstGeom>
            <a:solidFill>
              <a:srgbClr val="C00000"/>
            </a:solidFill>
            <a:ln w="25400" cap="flat" cmpd="sng" algn="ctr">
              <a:noFill/>
              <a:prstDash val="solid"/>
            </a:ln>
            <a:effectLst/>
          </p:spPr>
          <p:txBody>
            <a:bodyPr rtlCol="0" anchor="ctr"/>
            <a:lstStyle/>
            <a:p>
              <a:pPr marL="0" marR="0" lvl="0" indent="0" algn="ctr" defTabSz="410291" eaLnBrk="1" fontAlgn="auto" latinLnBrk="0" hangingPunct="1">
                <a:lnSpc>
                  <a:spcPct val="100000"/>
                </a:lnSpc>
                <a:spcBef>
                  <a:spcPts val="0"/>
                </a:spcBef>
                <a:spcAft>
                  <a:spcPts val="0"/>
                </a:spcAft>
                <a:buClrTx/>
                <a:buSzTx/>
                <a:buFontTx/>
                <a:buNone/>
                <a:tabLst/>
                <a:defRPr/>
              </a:pPr>
              <a:endParaRPr kumimoji="0" lang="en-ZA" sz="1600" b="0" i="0" u="none" strike="noStrike" kern="0" cap="none" spc="0" normalizeH="0" baseline="0" noProof="0" dirty="0">
                <a:ln>
                  <a:noFill/>
                </a:ln>
                <a:solidFill>
                  <a:srgbClr val="FFFFFF"/>
                </a:solidFill>
                <a:effectLst/>
                <a:highlight>
                  <a:srgbClr val="FFFF00"/>
                </a:highlight>
                <a:uLnTx/>
                <a:uFillTx/>
                <a:latin typeface="Calibri"/>
                <a:ea typeface="+mn-ea"/>
                <a:cs typeface="+mn-cs"/>
              </a:endParaRPr>
            </a:p>
          </p:txBody>
        </p:sp>
        <p:sp>
          <p:nvSpPr>
            <p:cNvPr id="82" name="Rectangle 439">
              <a:extLst>
                <a:ext uri="{FF2B5EF4-FFF2-40B4-BE49-F238E27FC236}">
                  <a16:creationId xmlns:a16="http://schemas.microsoft.com/office/drawing/2014/main" id="{19DCC8E9-5A7D-9D43-3826-A1C59FE8FE8D}"/>
                </a:ext>
              </a:extLst>
            </p:cNvPr>
            <p:cNvSpPr/>
            <p:nvPr/>
          </p:nvSpPr>
          <p:spPr>
            <a:xfrm>
              <a:off x="1425214" y="1402146"/>
              <a:ext cx="4154400" cy="300587"/>
            </a:xfrm>
            <a:prstGeom prst="rect">
              <a:avLst/>
            </a:prstGeom>
            <a:solidFill>
              <a:srgbClr val="FFFFFF">
                <a:lumMod val="95000"/>
              </a:srgbClr>
            </a:solidFill>
            <a:ln w="25400" cap="flat" cmpd="sng" algn="ctr">
              <a:noFill/>
              <a:prstDash val="solid"/>
            </a:ln>
            <a:effectLst/>
          </p:spPr>
          <p:txBody>
            <a:bodyPr rtlCol="0" anchor="ctr"/>
            <a:lstStyle/>
            <a:p>
              <a:pPr marL="0" marR="0" lvl="0" indent="0" algn="ctr" defTabSz="410291" eaLnBrk="1" fontAlgn="auto" latinLnBrk="0" hangingPunct="1">
                <a:lnSpc>
                  <a:spcPct val="100000"/>
                </a:lnSpc>
                <a:spcBef>
                  <a:spcPts val="0"/>
                </a:spcBef>
                <a:spcAft>
                  <a:spcPts val="0"/>
                </a:spcAft>
                <a:buClrTx/>
                <a:buSzTx/>
                <a:buFontTx/>
                <a:buNone/>
                <a:tabLst/>
                <a:defRPr/>
              </a:pPr>
              <a:endParaRPr kumimoji="0" lang="en-ZA" sz="1600" b="0" i="0" u="none" strike="noStrike" kern="0" cap="none" spc="0" normalizeH="0" baseline="0" noProof="0" dirty="0">
                <a:ln>
                  <a:noFill/>
                </a:ln>
                <a:solidFill>
                  <a:srgbClr val="FFFFFF"/>
                </a:solidFill>
                <a:effectLst/>
                <a:highlight>
                  <a:srgbClr val="FFFF00"/>
                </a:highlight>
                <a:uLnTx/>
                <a:uFillTx/>
                <a:latin typeface="Calibri"/>
                <a:ea typeface="+mn-ea"/>
                <a:cs typeface="+mn-cs"/>
              </a:endParaRPr>
            </a:p>
          </p:txBody>
        </p:sp>
        <p:sp>
          <p:nvSpPr>
            <p:cNvPr id="83" name="Rectangle 440">
              <a:extLst>
                <a:ext uri="{FF2B5EF4-FFF2-40B4-BE49-F238E27FC236}">
                  <a16:creationId xmlns:a16="http://schemas.microsoft.com/office/drawing/2014/main" id="{C6CD6A4E-2CF4-4E34-FFB2-55370E38C672}"/>
                </a:ext>
              </a:extLst>
            </p:cNvPr>
            <p:cNvSpPr/>
            <p:nvPr/>
          </p:nvSpPr>
          <p:spPr>
            <a:xfrm>
              <a:off x="1425214" y="1702733"/>
              <a:ext cx="4154400" cy="396777"/>
            </a:xfrm>
            <a:prstGeom prst="rect">
              <a:avLst/>
            </a:prstGeom>
            <a:solidFill>
              <a:srgbClr val="FFFFFF">
                <a:lumMod val="85000"/>
              </a:srgbClr>
            </a:solidFill>
            <a:ln w="25400" cap="flat" cmpd="sng" algn="ctr">
              <a:noFill/>
              <a:prstDash val="solid"/>
            </a:ln>
            <a:effectLst/>
          </p:spPr>
          <p:txBody>
            <a:bodyPr rtlCol="0" anchor="ctr"/>
            <a:lstStyle/>
            <a:p>
              <a:pPr marL="0" marR="0" lvl="0" indent="0" algn="ctr" defTabSz="410291" eaLnBrk="1" fontAlgn="auto" latinLnBrk="0" hangingPunct="1">
                <a:lnSpc>
                  <a:spcPct val="100000"/>
                </a:lnSpc>
                <a:spcBef>
                  <a:spcPts val="0"/>
                </a:spcBef>
                <a:spcAft>
                  <a:spcPts val="0"/>
                </a:spcAft>
                <a:buClrTx/>
                <a:buSzTx/>
                <a:buFontTx/>
                <a:buNone/>
                <a:tabLst/>
                <a:defRPr/>
              </a:pPr>
              <a:endParaRPr kumimoji="0" lang="en-ZA" sz="1600" b="0" i="0" u="none" strike="noStrike" kern="0" cap="none" spc="0" normalizeH="0" baseline="0" noProof="0" dirty="0">
                <a:ln>
                  <a:noFill/>
                </a:ln>
                <a:solidFill>
                  <a:srgbClr val="FFFFFF"/>
                </a:solidFill>
                <a:effectLst/>
                <a:highlight>
                  <a:srgbClr val="FFFF00"/>
                </a:highlight>
                <a:uLnTx/>
                <a:uFillTx/>
                <a:latin typeface="Calibri"/>
                <a:ea typeface="+mn-ea"/>
                <a:cs typeface="+mn-cs"/>
              </a:endParaRPr>
            </a:p>
          </p:txBody>
        </p:sp>
        <p:sp>
          <p:nvSpPr>
            <p:cNvPr id="4" name="אליפסה 3">
              <a:extLst>
                <a:ext uri="{FF2B5EF4-FFF2-40B4-BE49-F238E27FC236}">
                  <a16:creationId xmlns:a16="http://schemas.microsoft.com/office/drawing/2014/main" id="{2C4D4BD6-6B1D-C50C-3647-50BA36A23230}"/>
                </a:ext>
              </a:extLst>
            </p:cNvPr>
            <p:cNvSpPr/>
            <p:nvPr/>
          </p:nvSpPr>
          <p:spPr>
            <a:xfrm>
              <a:off x="2902202" y="1216858"/>
              <a:ext cx="1080000" cy="108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he-IL" dirty="0">
                <a:highlight>
                  <a:srgbClr val="FFFF00"/>
                </a:highlight>
              </a:endParaRPr>
            </a:p>
          </p:txBody>
        </p:sp>
        <p:pic>
          <p:nvPicPr>
            <p:cNvPr id="84" name="Picture 2">
              <a:extLst>
                <a:ext uri="{FF2B5EF4-FFF2-40B4-BE49-F238E27FC236}">
                  <a16:creationId xmlns:a16="http://schemas.microsoft.com/office/drawing/2014/main" id="{E72958B7-18D6-37BE-D387-BCEA2DAAD6A9}"/>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2902202" y="1210827"/>
              <a:ext cx="1080000" cy="1080000"/>
            </a:xfrm>
            <a:prstGeom prst="rect">
              <a:avLst/>
            </a:prstGeom>
          </p:spPr>
        </p:pic>
      </p:grpSp>
      <p:sp>
        <p:nvSpPr>
          <p:cNvPr id="3" name="TextBox 76">
            <a:extLst>
              <a:ext uri="{FF2B5EF4-FFF2-40B4-BE49-F238E27FC236}">
                <a16:creationId xmlns:a16="http://schemas.microsoft.com/office/drawing/2014/main" id="{0E6795AB-5FC9-0C1D-BB9F-5346E3389A1E}"/>
              </a:ext>
            </a:extLst>
          </p:cNvPr>
          <p:cNvSpPr txBox="1"/>
          <p:nvPr/>
        </p:nvSpPr>
        <p:spPr>
          <a:xfrm>
            <a:off x="5415753" y="9585227"/>
            <a:ext cx="38472" cy="153888"/>
          </a:xfrm>
          <a:prstGeom prst="rect">
            <a:avLst/>
          </a:prstGeom>
          <a:noFill/>
          <a:ln>
            <a:noFill/>
          </a:ln>
        </p:spPr>
        <p:txBody>
          <a:bodyPr wrap="none" lIns="0" tIns="0" rIns="0" bIns="0" rtlCol="0" anchor="t">
            <a:spAutoFit/>
          </a:bodyPr>
          <a:lstStyle/>
          <a:p>
            <a:pPr algn="r"/>
            <a:r>
              <a:rPr lang="en-US" sz="1000" b="1" dirty="0">
                <a:solidFill>
                  <a:srgbClr val="404040"/>
                </a:solidFill>
                <a:highlight>
                  <a:srgbClr val="FFFF00"/>
                </a:highlight>
                <a:latin typeface="Trebuchet MS" panose="020B0603020202020204" pitchFamily="34" charset="0"/>
                <a:cs typeface="Arial" panose="020B0604020202020204" pitchFamily="34" charset="0"/>
              </a:rPr>
              <a:t> </a:t>
            </a:r>
            <a:endParaRPr lang="en-ZA" sz="1000" dirty="0">
              <a:solidFill>
                <a:srgbClr val="404040"/>
              </a:solidFill>
              <a:highlight>
                <a:srgbClr val="FFFF00"/>
              </a:highlight>
              <a:latin typeface="Trebuchet MS" panose="020B0603020202020204" pitchFamily="34" charset="0"/>
              <a:cs typeface="Arial" panose="020B0604020202020204" pitchFamily="34" charset="0"/>
            </a:endParaRPr>
          </a:p>
        </p:txBody>
      </p:sp>
      <p:sp>
        <p:nvSpPr>
          <p:cNvPr id="5" name="TextBox 76">
            <a:extLst>
              <a:ext uri="{FF2B5EF4-FFF2-40B4-BE49-F238E27FC236}">
                <a16:creationId xmlns:a16="http://schemas.microsoft.com/office/drawing/2014/main" id="{383FA210-4D5C-7C0E-6FAB-723D8EDCA4BB}"/>
              </a:ext>
            </a:extLst>
          </p:cNvPr>
          <p:cNvSpPr txBox="1"/>
          <p:nvPr/>
        </p:nvSpPr>
        <p:spPr>
          <a:xfrm>
            <a:off x="2257837" y="9585227"/>
            <a:ext cx="3196388"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375745142"/>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464618AF-78D4-47E4-9B09-EEA91CB511F0}"/>
              </a:ext>
            </a:extLst>
          </p:cNvPr>
          <p:cNvSpPr/>
          <p:nvPr/>
        </p:nvSpPr>
        <p:spPr>
          <a:xfrm>
            <a:off x="0" y="0"/>
            <a:ext cx="6858000" cy="1065125"/>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r>
              <a:rPr lang="en-ZA" sz="3600" dirty="0">
                <a:solidFill>
                  <a:srgbClr val="FE9900"/>
                </a:solidFill>
                <a:latin typeface="Calibri"/>
              </a:rPr>
              <a:t>APPENDIX</a:t>
            </a:r>
            <a:endParaRPr kumimoji="0" lang="en-ZA" sz="3600" b="0" i="0" u="none" strike="noStrike" kern="1200" cap="none" spc="0" normalizeH="0" baseline="0" noProof="0" dirty="0">
              <a:ln>
                <a:noFill/>
              </a:ln>
              <a:solidFill>
                <a:srgbClr val="FE9900"/>
              </a:solidFill>
              <a:effectLst/>
              <a:uLnTx/>
              <a:uFillTx/>
              <a:latin typeface="Calibri"/>
            </a:endParaRPr>
          </a:p>
        </p:txBody>
      </p:sp>
      <p:graphicFrame>
        <p:nvGraphicFramePr>
          <p:cNvPr id="3" name="Table 2">
            <a:extLst>
              <a:ext uri="{FF2B5EF4-FFF2-40B4-BE49-F238E27FC236}">
                <a16:creationId xmlns:a16="http://schemas.microsoft.com/office/drawing/2014/main" id="{491BC457-5B79-47D8-8407-A2C9CB51D658}"/>
              </a:ext>
            </a:extLst>
          </p:cNvPr>
          <p:cNvGraphicFramePr>
            <a:graphicFrameLocks noGrp="1"/>
          </p:cNvGraphicFramePr>
          <p:nvPr>
            <p:extLst>
              <p:ext uri="{D42A27DB-BD31-4B8C-83A1-F6EECF244321}">
                <p14:modId xmlns:p14="http://schemas.microsoft.com/office/powerpoint/2010/main" val="2523518561"/>
              </p:ext>
            </p:extLst>
          </p:nvPr>
        </p:nvGraphicFramePr>
        <p:xfrm>
          <a:off x="37321" y="1094793"/>
          <a:ext cx="6785506" cy="8280777"/>
        </p:xfrm>
        <a:graphic>
          <a:graphicData uri="http://schemas.openxmlformats.org/drawingml/2006/table">
            <a:tbl>
              <a:tblPr/>
              <a:tblGrid>
                <a:gridCol w="1580943">
                  <a:extLst>
                    <a:ext uri="{9D8B030D-6E8A-4147-A177-3AD203B41FA5}">
                      <a16:colId xmlns:a16="http://schemas.microsoft.com/office/drawing/2014/main" val="2842216363"/>
                    </a:ext>
                  </a:extLst>
                </a:gridCol>
                <a:gridCol w="574888">
                  <a:extLst>
                    <a:ext uri="{9D8B030D-6E8A-4147-A177-3AD203B41FA5}">
                      <a16:colId xmlns:a16="http://schemas.microsoft.com/office/drawing/2014/main" val="2181959715"/>
                    </a:ext>
                  </a:extLst>
                </a:gridCol>
                <a:gridCol w="574888">
                  <a:extLst>
                    <a:ext uri="{9D8B030D-6E8A-4147-A177-3AD203B41FA5}">
                      <a16:colId xmlns:a16="http://schemas.microsoft.com/office/drawing/2014/main" val="1208399673"/>
                    </a:ext>
                  </a:extLst>
                </a:gridCol>
                <a:gridCol w="574888">
                  <a:extLst>
                    <a:ext uri="{9D8B030D-6E8A-4147-A177-3AD203B41FA5}">
                      <a16:colId xmlns:a16="http://schemas.microsoft.com/office/drawing/2014/main" val="252081070"/>
                    </a:ext>
                  </a:extLst>
                </a:gridCol>
                <a:gridCol w="574888">
                  <a:extLst>
                    <a:ext uri="{9D8B030D-6E8A-4147-A177-3AD203B41FA5}">
                      <a16:colId xmlns:a16="http://schemas.microsoft.com/office/drawing/2014/main" val="2998849587"/>
                    </a:ext>
                  </a:extLst>
                </a:gridCol>
                <a:gridCol w="574888">
                  <a:extLst>
                    <a:ext uri="{9D8B030D-6E8A-4147-A177-3AD203B41FA5}">
                      <a16:colId xmlns:a16="http://schemas.microsoft.com/office/drawing/2014/main" val="1236641544"/>
                    </a:ext>
                  </a:extLst>
                </a:gridCol>
                <a:gridCol w="574888">
                  <a:extLst>
                    <a:ext uri="{9D8B030D-6E8A-4147-A177-3AD203B41FA5}">
                      <a16:colId xmlns:a16="http://schemas.microsoft.com/office/drawing/2014/main" val="1306961484"/>
                    </a:ext>
                  </a:extLst>
                </a:gridCol>
                <a:gridCol w="574888">
                  <a:extLst>
                    <a:ext uri="{9D8B030D-6E8A-4147-A177-3AD203B41FA5}">
                      <a16:colId xmlns:a16="http://schemas.microsoft.com/office/drawing/2014/main" val="1374925147"/>
                    </a:ext>
                  </a:extLst>
                </a:gridCol>
                <a:gridCol w="574888">
                  <a:extLst>
                    <a:ext uri="{9D8B030D-6E8A-4147-A177-3AD203B41FA5}">
                      <a16:colId xmlns:a16="http://schemas.microsoft.com/office/drawing/2014/main" val="1317365614"/>
                    </a:ext>
                  </a:extLst>
                </a:gridCol>
                <a:gridCol w="605459">
                  <a:extLst>
                    <a:ext uri="{9D8B030D-6E8A-4147-A177-3AD203B41FA5}">
                      <a16:colId xmlns:a16="http://schemas.microsoft.com/office/drawing/2014/main" val="723160672"/>
                    </a:ext>
                  </a:extLst>
                </a:gridCol>
              </a:tblGrid>
              <a:tr h="125560">
                <a:tc gridSpan="10">
                  <a:txBody>
                    <a:bodyPr/>
                    <a:lstStyle/>
                    <a:p>
                      <a:pPr algn="ctr" fontAlgn="ctr"/>
                      <a:r>
                        <a:rPr lang="en-ZA" sz="700" b="1" i="0" u="none" strike="noStrike" dirty="0">
                          <a:solidFill>
                            <a:srgbClr val="000000"/>
                          </a:solidFill>
                          <a:effectLst/>
                          <a:latin typeface="Trebuchet MS" panose="020B0603020202020204" pitchFamily="34" charset="0"/>
                        </a:rPr>
                        <a:t>PURPOSE OF VISIT (CATEGORIES)</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extLst>
                  <a:ext uri="{0D108BD9-81ED-4DB2-BD59-A6C34878D82A}">
                    <a16:rowId xmlns:a16="http://schemas.microsoft.com/office/drawing/2014/main" val="2277360611"/>
                  </a:ext>
                </a:extLst>
              </a:tr>
              <a:tr h="125560">
                <a:tc gridSpan="10">
                  <a:txBody>
                    <a:bodyPr/>
                    <a:lstStyle/>
                    <a:p>
                      <a:pPr algn="ctr" fontAlgn="ctr"/>
                      <a:r>
                        <a:rPr lang="en-ZA" sz="700" b="1" i="0" u="none" strike="noStrike" dirty="0">
                          <a:solidFill>
                            <a:srgbClr val="000000"/>
                          </a:solidFill>
                          <a:effectLst/>
                          <a:latin typeface="Trebuchet MS" panose="020B0603020202020204" pitchFamily="34" charset="0"/>
                        </a:rPr>
                        <a:t>Q1  2022</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extLst>
                  <a:ext uri="{0D108BD9-81ED-4DB2-BD59-A6C34878D82A}">
                    <a16:rowId xmlns:a16="http://schemas.microsoft.com/office/drawing/2014/main" val="1087786363"/>
                  </a:ext>
                </a:extLst>
              </a:tr>
              <a:tr h="244937">
                <a:tc>
                  <a:txBody>
                    <a:bodyPr/>
                    <a:lstStyle/>
                    <a:p>
                      <a:pPr algn="l" fontAlgn="ctr"/>
                      <a:r>
                        <a:rPr lang="en-ZA" sz="700" b="0" i="0" u="none" strike="noStrike" dirty="0">
                          <a:solidFill>
                            <a:srgbClr val="000000"/>
                          </a:solidFill>
                          <a:effectLst/>
                          <a:latin typeface="Trebuchet MS" panose="020B0603020202020204" pitchFamily="34" charset="0"/>
                        </a:rPr>
                        <a:t> </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rgbClr val="000000"/>
                          </a:solidFill>
                          <a:effectLst/>
                          <a:latin typeface="Trebuchet MS" panose="020B0603020202020204" pitchFamily="34" charset="0"/>
                        </a:rPr>
                        <a:t>Holiday</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rgbClr val="000000"/>
                          </a:solidFill>
                          <a:effectLst/>
                          <a:latin typeface="Trebuchet MS" panose="020B0603020202020204" pitchFamily="34" charset="0"/>
                        </a:rPr>
                        <a:t>Shopping personal</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rgbClr val="000000"/>
                          </a:solidFill>
                          <a:effectLst/>
                          <a:latin typeface="Trebuchet MS" panose="020B0603020202020204" pitchFamily="34" charset="0"/>
                        </a:rPr>
                        <a:t>Shopping business</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rgbClr val="000000"/>
                          </a:solidFill>
                          <a:effectLst/>
                          <a:latin typeface="Trebuchet MS" panose="020B0603020202020204" pitchFamily="34" charset="0"/>
                        </a:rPr>
                        <a:t>Business traveller</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rgbClr val="000000"/>
                          </a:solidFill>
                          <a:effectLst/>
                          <a:latin typeface="Trebuchet MS" panose="020B0603020202020204" pitchFamily="34" charset="0"/>
                        </a:rPr>
                        <a:t>MICE</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rgbClr val="000000"/>
                          </a:solidFill>
                          <a:effectLst/>
                          <a:latin typeface="Trebuchet MS" panose="020B0603020202020204" pitchFamily="34" charset="0"/>
                        </a:rPr>
                        <a:t>Medical</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rgbClr val="000000"/>
                          </a:solidFill>
                          <a:effectLst/>
                          <a:latin typeface="Trebuchet MS" panose="020B0603020202020204" pitchFamily="34" charset="0"/>
                        </a:rPr>
                        <a:t>VFR</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rgbClr val="000000"/>
                          </a:solidFill>
                          <a:effectLst/>
                          <a:latin typeface="Trebuchet MS" panose="020B0603020202020204" pitchFamily="34" charset="0"/>
                        </a:rPr>
                        <a:t>Religion</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rgbClr val="000000"/>
                          </a:solidFill>
                          <a:effectLst/>
                          <a:latin typeface="Trebuchet MS" panose="020B0603020202020204" pitchFamily="34" charset="0"/>
                        </a:rPr>
                        <a:t>Other</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extLst>
                  <a:ext uri="{0D108BD9-81ED-4DB2-BD59-A6C34878D82A}">
                    <a16:rowId xmlns:a16="http://schemas.microsoft.com/office/drawing/2014/main" val="1639580290"/>
                  </a:ext>
                </a:extLst>
              </a:tr>
              <a:tr h="125560">
                <a:tc>
                  <a:txBody>
                    <a:bodyPr/>
                    <a:lstStyle/>
                    <a:p>
                      <a:pPr algn="l" fontAlgn="ctr"/>
                      <a:r>
                        <a:rPr lang="en-ZA" sz="700" b="1" i="0" u="none" strike="noStrike" dirty="0">
                          <a:solidFill>
                            <a:srgbClr val="000000"/>
                          </a:solidFill>
                          <a:effectLst/>
                          <a:latin typeface="Trebuchet MS" panose="020B0603020202020204" pitchFamily="34" charset="0"/>
                        </a:rPr>
                        <a:t>AFRICA</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rgbClr val="000000"/>
                          </a:solidFill>
                          <a:effectLst/>
                          <a:latin typeface="Trebuchet MS" panose="020B0603020202020204" pitchFamily="34" charset="0"/>
                        </a:rPr>
                        <a:t>7,1%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4,4%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15,5%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43,1%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58567195"/>
                  </a:ext>
                </a:extLst>
              </a:tr>
              <a:tr h="125560">
                <a:tc>
                  <a:txBody>
                    <a:bodyPr/>
                    <a:lstStyle/>
                    <a:p>
                      <a:pPr algn="l" fontAlgn="ctr"/>
                      <a:r>
                        <a:rPr lang="en-ZA" sz="700" b="0" i="0" u="none" strike="noStrike" dirty="0">
                          <a:solidFill>
                            <a:srgbClr val="000000"/>
                          </a:solidFill>
                          <a:effectLst/>
                          <a:latin typeface="Trebuchet MS" panose="020B0603020202020204" pitchFamily="34" charset="0"/>
                        </a:rPr>
                        <a:t>Botswana</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3309769433"/>
                  </a:ext>
                </a:extLst>
              </a:tr>
              <a:tr h="125560">
                <a:tc>
                  <a:txBody>
                    <a:bodyPr/>
                    <a:lstStyle/>
                    <a:p>
                      <a:pPr algn="l" fontAlgn="ctr"/>
                      <a:r>
                        <a:rPr lang="en-ZA" sz="700" b="0" i="0" u="none" strike="noStrike" dirty="0">
                          <a:solidFill>
                            <a:srgbClr val="000000"/>
                          </a:solidFill>
                          <a:effectLst/>
                          <a:latin typeface="Trebuchet MS" panose="020B0603020202020204" pitchFamily="34" charset="0"/>
                        </a:rPr>
                        <a:t>Lesotho</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501525003"/>
                  </a:ext>
                </a:extLst>
              </a:tr>
              <a:tr h="125560">
                <a:tc>
                  <a:txBody>
                    <a:bodyPr/>
                    <a:lstStyle/>
                    <a:p>
                      <a:pPr algn="l" fontAlgn="ctr"/>
                      <a:r>
                        <a:rPr lang="en-ZA" sz="700" b="0" i="0" u="none" strike="noStrike" dirty="0">
                          <a:solidFill>
                            <a:srgbClr val="000000"/>
                          </a:solidFill>
                          <a:effectLst/>
                          <a:latin typeface="Trebuchet MS" panose="020B0603020202020204" pitchFamily="34" charset="0"/>
                        </a:rPr>
                        <a:t>Malawi</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56,5%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487271143"/>
                  </a:ext>
                </a:extLst>
              </a:tr>
              <a:tr h="125560">
                <a:tc>
                  <a:txBody>
                    <a:bodyPr/>
                    <a:lstStyle/>
                    <a:p>
                      <a:pPr algn="l" fontAlgn="ctr"/>
                      <a:r>
                        <a:rPr lang="en-ZA" sz="700" b="0" i="0" u="none" strike="noStrike" dirty="0">
                          <a:solidFill>
                            <a:srgbClr val="000000"/>
                          </a:solidFill>
                          <a:effectLst/>
                          <a:latin typeface="Trebuchet MS" panose="020B0603020202020204" pitchFamily="34" charset="0"/>
                        </a:rPr>
                        <a:t>Mozambique</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9,4%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446043666"/>
                  </a:ext>
                </a:extLst>
              </a:tr>
              <a:tr h="125560">
                <a:tc>
                  <a:txBody>
                    <a:bodyPr/>
                    <a:lstStyle/>
                    <a:p>
                      <a:pPr algn="l" fontAlgn="ctr"/>
                      <a:r>
                        <a:rPr lang="en-ZA" sz="700" b="0" i="0" u="none" strike="noStrike" dirty="0">
                          <a:solidFill>
                            <a:srgbClr val="000000"/>
                          </a:solidFill>
                          <a:effectLst/>
                          <a:latin typeface="Trebuchet MS" panose="020B0603020202020204" pitchFamily="34" charset="0"/>
                        </a:rPr>
                        <a:t>Namibia</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764761454"/>
                  </a:ext>
                </a:extLst>
              </a:tr>
              <a:tr h="125560">
                <a:tc>
                  <a:txBody>
                    <a:bodyPr/>
                    <a:lstStyle/>
                    <a:p>
                      <a:pPr algn="l" fontAlgn="ctr"/>
                      <a:r>
                        <a:rPr lang="en-ZA" sz="700" b="0" i="0" u="none" strike="noStrike" dirty="0">
                          <a:solidFill>
                            <a:srgbClr val="000000"/>
                          </a:solidFill>
                          <a:effectLst/>
                          <a:latin typeface="Trebuchet MS" panose="020B0603020202020204" pitchFamily="34" charset="0"/>
                        </a:rPr>
                        <a:t>eSwatini</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939928596"/>
                  </a:ext>
                </a:extLst>
              </a:tr>
              <a:tr h="125560">
                <a:tc>
                  <a:txBody>
                    <a:bodyPr/>
                    <a:lstStyle/>
                    <a:p>
                      <a:pPr algn="l" fontAlgn="ctr"/>
                      <a:r>
                        <a:rPr lang="en-ZA" sz="700" b="0" i="0" u="none" strike="noStrike" dirty="0">
                          <a:solidFill>
                            <a:srgbClr val="000000"/>
                          </a:solidFill>
                          <a:effectLst/>
                          <a:latin typeface="Trebuchet MS" panose="020B0603020202020204" pitchFamily="34" charset="0"/>
                        </a:rPr>
                        <a:t>Zambia</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51,5%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26654576"/>
                  </a:ext>
                </a:extLst>
              </a:tr>
              <a:tr h="125560">
                <a:tc>
                  <a:txBody>
                    <a:bodyPr/>
                    <a:lstStyle/>
                    <a:p>
                      <a:pPr algn="l" fontAlgn="ctr"/>
                      <a:r>
                        <a:rPr lang="en-ZA" sz="700" b="0" i="0" u="none" strike="noStrike" dirty="0">
                          <a:solidFill>
                            <a:srgbClr val="000000"/>
                          </a:solidFill>
                          <a:effectLst/>
                          <a:latin typeface="Trebuchet MS" panose="020B0603020202020204" pitchFamily="34" charset="0"/>
                        </a:rPr>
                        <a:t>Zimbabwe</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32,8%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991662301"/>
                  </a:ext>
                </a:extLst>
              </a:tr>
              <a:tr h="125560">
                <a:tc>
                  <a:txBody>
                    <a:bodyPr/>
                    <a:lstStyle/>
                    <a:p>
                      <a:pPr algn="l" fontAlgn="ctr"/>
                      <a:r>
                        <a:rPr lang="en-ZA" sz="700" b="0" i="0" u="none" strike="noStrike" dirty="0">
                          <a:solidFill>
                            <a:srgbClr val="000000"/>
                          </a:solidFill>
                          <a:effectLst/>
                          <a:latin typeface="Trebuchet MS" panose="020B0603020202020204" pitchFamily="34" charset="0"/>
                        </a:rPr>
                        <a:t>Angola</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20,6%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29,3%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674892010"/>
                  </a:ext>
                </a:extLst>
              </a:tr>
              <a:tr h="125560">
                <a:tc>
                  <a:txBody>
                    <a:bodyPr/>
                    <a:lstStyle/>
                    <a:p>
                      <a:pPr algn="l" fontAlgn="ctr"/>
                      <a:r>
                        <a:rPr lang="en-ZA" sz="700" b="0" i="0" u="none" strike="noStrike" dirty="0">
                          <a:solidFill>
                            <a:srgbClr val="000000"/>
                          </a:solidFill>
                          <a:effectLst/>
                          <a:latin typeface="Trebuchet MS" panose="020B0603020202020204" pitchFamily="34" charset="0"/>
                        </a:rPr>
                        <a:t>DRC</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16,1%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571899050"/>
                  </a:ext>
                </a:extLst>
              </a:tr>
              <a:tr h="125560">
                <a:tc>
                  <a:txBody>
                    <a:bodyPr/>
                    <a:lstStyle/>
                    <a:p>
                      <a:pPr algn="l" fontAlgn="ctr"/>
                      <a:r>
                        <a:rPr lang="en-ZA" sz="700" b="0" i="0" u="none" strike="noStrike" dirty="0">
                          <a:solidFill>
                            <a:srgbClr val="000000"/>
                          </a:solidFill>
                          <a:effectLst/>
                          <a:latin typeface="Trebuchet MS" panose="020B0603020202020204" pitchFamily="34" charset="0"/>
                        </a:rPr>
                        <a:t>Ethiopia</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18,4%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30,4%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172561523"/>
                  </a:ext>
                </a:extLst>
              </a:tr>
              <a:tr h="125560">
                <a:tc>
                  <a:txBody>
                    <a:bodyPr/>
                    <a:lstStyle/>
                    <a:p>
                      <a:pPr algn="l" fontAlgn="ctr"/>
                      <a:r>
                        <a:rPr lang="en-ZA" sz="700" b="0" i="0" u="none" strike="noStrike" dirty="0">
                          <a:solidFill>
                            <a:srgbClr val="000000"/>
                          </a:solidFill>
                          <a:effectLst/>
                          <a:latin typeface="Trebuchet MS" panose="020B0603020202020204" pitchFamily="34" charset="0"/>
                        </a:rPr>
                        <a:t>Ghana</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28,0%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34,3%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76736520"/>
                  </a:ext>
                </a:extLst>
              </a:tr>
              <a:tr h="125560">
                <a:tc>
                  <a:txBody>
                    <a:bodyPr/>
                    <a:lstStyle/>
                    <a:p>
                      <a:pPr algn="l" fontAlgn="ctr"/>
                      <a:r>
                        <a:rPr lang="en-ZA" sz="700" b="0" i="0" u="none" strike="noStrike" dirty="0">
                          <a:solidFill>
                            <a:srgbClr val="000000"/>
                          </a:solidFill>
                          <a:effectLst/>
                          <a:latin typeface="Trebuchet MS" panose="020B0603020202020204" pitchFamily="34" charset="0"/>
                        </a:rPr>
                        <a:t>Kenya</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21,4%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26,0%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151989610"/>
                  </a:ext>
                </a:extLst>
              </a:tr>
              <a:tr h="125560">
                <a:tc>
                  <a:txBody>
                    <a:bodyPr/>
                    <a:lstStyle/>
                    <a:p>
                      <a:pPr algn="l" fontAlgn="ctr"/>
                      <a:r>
                        <a:rPr lang="en-ZA" sz="700" b="0" i="0" u="none" strike="noStrike" dirty="0">
                          <a:solidFill>
                            <a:srgbClr val="000000"/>
                          </a:solidFill>
                          <a:effectLst/>
                          <a:latin typeface="Trebuchet MS" panose="020B0603020202020204" pitchFamily="34" charset="0"/>
                        </a:rPr>
                        <a:t>Nigeria</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22,3%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872959678"/>
                  </a:ext>
                </a:extLst>
              </a:tr>
              <a:tr h="125560">
                <a:tc>
                  <a:txBody>
                    <a:bodyPr/>
                    <a:lstStyle/>
                    <a:p>
                      <a:pPr algn="l" fontAlgn="ctr"/>
                      <a:r>
                        <a:rPr lang="en-ZA" sz="700" b="0" i="0" u="none" strike="noStrike" dirty="0">
                          <a:solidFill>
                            <a:srgbClr val="000000"/>
                          </a:solidFill>
                          <a:effectLst/>
                          <a:latin typeface="Trebuchet MS" panose="020B0603020202020204" pitchFamily="34" charset="0"/>
                        </a:rPr>
                        <a:t>Tanzania</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17,9%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31,4%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934289965"/>
                  </a:ext>
                </a:extLst>
              </a:tr>
              <a:tr h="125560">
                <a:tc>
                  <a:txBody>
                    <a:bodyPr/>
                    <a:lstStyle/>
                    <a:p>
                      <a:pPr algn="l" fontAlgn="ctr"/>
                      <a:r>
                        <a:rPr lang="en-ZA" sz="700" b="0" i="0" u="none" strike="noStrike" dirty="0">
                          <a:solidFill>
                            <a:srgbClr val="000000"/>
                          </a:solidFill>
                          <a:effectLst/>
                          <a:latin typeface="Trebuchet MS" panose="020B0603020202020204" pitchFamily="34" charset="0"/>
                        </a:rPr>
                        <a:t>Uganda</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16,8%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37,7%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23,2%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661743348"/>
                  </a:ext>
                </a:extLst>
              </a:tr>
              <a:tr h="125560">
                <a:tc>
                  <a:txBody>
                    <a:bodyPr/>
                    <a:lstStyle/>
                    <a:p>
                      <a:pPr algn="l" fontAlgn="ctr"/>
                      <a:r>
                        <a:rPr lang="en-ZA" sz="700" b="0" i="0" u="none" strike="noStrike" dirty="0">
                          <a:solidFill>
                            <a:srgbClr val="000000"/>
                          </a:solidFill>
                          <a:effectLst/>
                          <a:latin typeface="Trebuchet MS" panose="020B0603020202020204" pitchFamily="34" charset="0"/>
                        </a:rPr>
                        <a:t>Other Africa</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14,4%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5,1%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38,3%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16,3%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42998482"/>
                  </a:ext>
                </a:extLst>
              </a:tr>
              <a:tr h="125560">
                <a:tc>
                  <a:txBody>
                    <a:bodyPr/>
                    <a:lstStyle/>
                    <a:p>
                      <a:pPr algn="l" fontAlgn="ctr"/>
                      <a:r>
                        <a:rPr lang="en-ZA" sz="700" b="1" i="0" u="none" strike="noStrike" dirty="0">
                          <a:solidFill>
                            <a:srgbClr val="000000"/>
                          </a:solidFill>
                          <a:effectLst/>
                          <a:latin typeface="Trebuchet MS" panose="020B0603020202020204" pitchFamily="34" charset="0"/>
                        </a:rPr>
                        <a:t>ASIA</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19,5%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15,3%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32,0%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346996809"/>
                  </a:ext>
                </a:extLst>
              </a:tr>
              <a:tr h="125560">
                <a:tc>
                  <a:txBody>
                    <a:bodyPr/>
                    <a:lstStyle/>
                    <a:p>
                      <a:pPr algn="l" fontAlgn="ctr"/>
                      <a:r>
                        <a:rPr lang="en-ZA" sz="700" b="0" i="0" u="none" strike="noStrike" dirty="0">
                          <a:solidFill>
                            <a:srgbClr val="000000"/>
                          </a:solidFill>
                          <a:effectLst/>
                          <a:latin typeface="Trebuchet MS" panose="020B0603020202020204" pitchFamily="34" charset="0"/>
                        </a:rPr>
                        <a:t>China including Hong Kong</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26,6%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29,8%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3820830455"/>
                  </a:ext>
                </a:extLst>
              </a:tr>
              <a:tr h="125560">
                <a:tc>
                  <a:txBody>
                    <a:bodyPr/>
                    <a:lstStyle/>
                    <a:p>
                      <a:pPr algn="l" fontAlgn="ctr"/>
                      <a:r>
                        <a:rPr lang="en-ZA" sz="700" b="0" i="0" u="none" strike="noStrike" dirty="0">
                          <a:solidFill>
                            <a:srgbClr val="000000"/>
                          </a:solidFill>
                          <a:effectLst/>
                          <a:latin typeface="Trebuchet MS" panose="020B0603020202020204" pitchFamily="34" charset="0"/>
                        </a:rPr>
                        <a:t>India</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15,9%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803075647"/>
                  </a:ext>
                </a:extLst>
              </a:tr>
              <a:tr h="125560">
                <a:tc>
                  <a:txBody>
                    <a:bodyPr/>
                    <a:lstStyle/>
                    <a:p>
                      <a:pPr algn="l" fontAlgn="ctr"/>
                      <a:r>
                        <a:rPr lang="en-ZA" sz="700" b="0" i="0" u="none" strike="noStrike" dirty="0">
                          <a:solidFill>
                            <a:srgbClr val="000000"/>
                          </a:solidFill>
                          <a:effectLst/>
                          <a:latin typeface="Trebuchet MS" panose="020B0603020202020204" pitchFamily="34" charset="0"/>
                        </a:rPr>
                        <a:t>Japan</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13,8%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36,5%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968494072"/>
                  </a:ext>
                </a:extLst>
              </a:tr>
              <a:tr h="125560">
                <a:tc>
                  <a:txBody>
                    <a:bodyPr/>
                    <a:lstStyle/>
                    <a:p>
                      <a:pPr algn="l" fontAlgn="ctr"/>
                      <a:r>
                        <a:rPr lang="en-ZA" sz="700" b="0" i="0" u="none" strike="noStrike" dirty="0">
                          <a:solidFill>
                            <a:srgbClr val="000000"/>
                          </a:solidFill>
                          <a:effectLst/>
                          <a:latin typeface="Trebuchet MS" panose="020B0603020202020204" pitchFamily="34" charset="0"/>
                        </a:rPr>
                        <a:t>Malaysia</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26,0%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836858136"/>
                  </a:ext>
                </a:extLst>
              </a:tr>
              <a:tr h="125560">
                <a:tc>
                  <a:txBody>
                    <a:bodyPr/>
                    <a:lstStyle/>
                    <a:p>
                      <a:pPr algn="l" fontAlgn="ctr"/>
                      <a:r>
                        <a:rPr lang="en-ZA" sz="700" b="0" i="0" u="none" strike="noStrike" dirty="0">
                          <a:solidFill>
                            <a:srgbClr val="000000"/>
                          </a:solidFill>
                          <a:effectLst/>
                          <a:latin typeface="Trebuchet MS" panose="020B0603020202020204" pitchFamily="34" charset="0"/>
                        </a:rPr>
                        <a:t>Singapore</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25,6%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834415199"/>
                  </a:ext>
                </a:extLst>
              </a:tr>
              <a:tr h="125560">
                <a:tc>
                  <a:txBody>
                    <a:bodyPr/>
                    <a:lstStyle/>
                    <a:p>
                      <a:pPr algn="l" fontAlgn="ctr"/>
                      <a:r>
                        <a:rPr lang="en-ZA" sz="700" b="0" i="0" u="none" strike="noStrike" dirty="0">
                          <a:solidFill>
                            <a:srgbClr val="000000"/>
                          </a:solidFill>
                          <a:effectLst/>
                          <a:latin typeface="Trebuchet MS" panose="020B0603020202020204" pitchFamily="34" charset="0"/>
                        </a:rPr>
                        <a:t>South Korea</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49,9%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212730507"/>
                  </a:ext>
                </a:extLst>
              </a:tr>
              <a:tr h="125560">
                <a:tc>
                  <a:txBody>
                    <a:bodyPr/>
                    <a:lstStyle/>
                    <a:p>
                      <a:pPr algn="l" fontAlgn="ctr"/>
                      <a:r>
                        <a:rPr lang="en-ZA" sz="700" b="0" i="0" u="none" strike="noStrike" dirty="0">
                          <a:solidFill>
                            <a:srgbClr val="000000"/>
                          </a:solidFill>
                          <a:effectLst/>
                          <a:latin typeface="Trebuchet MS" panose="020B0603020202020204" pitchFamily="34" charset="0"/>
                        </a:rPr>
                        <a:t>Other Asia</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23,5%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30,7%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26,6%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5,7%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227863379"/>
                  </a:ext>
                </a:extLst>
              </a:tr>
              <a:tr h="125560">
                <a:tc>
                  <a:txBody>
                    <a:bodyPr/>
                    <a:lstStyle/>
                    <a:p>
                      <a:pPr algn="l" fontAlgn="ctr"/>
                      <a:r>
                        <a:rPr lang="en-ZA" sz="700" b="1" i="0" u="none" strike="noStrike" dirty="0">
                          <a:solidFill>
                            <a:srgbClr val="000000"/>
                          </a:solidFill>
                          <a:effectLst/>
                          <a:latin typeface="Trebuchet MS" panose="020B0603020202020204" pitchFamily="34" charset="0"/>
                        </a:rPr>
                        <a:t>AUSTRALASIA</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21,2%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4,9%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63,8%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4,7%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507662313"/>
                  </a:ext>
                </a:extLst>
              </a:tr>
              <a:tr h="125560">
                <a:tc>
                  <a:txBody>
                    <a:bodyPr/>
                    <a:lstStyle/>
                    <a:p>
                      <a:pPr algn="l" fontAlgn="ctr"/>
                      <a:r>
                        <a:rPr lang="en-ZA" sz="700" b="0" i="0" u="none" strike="noStrike" dirty="0">
                          <a:solidFill>
                            <a:srgbClr val="000000"/>
                          </a:solidFill>
                          <a:effectLst/>
                          <a:latin typeface="Trebuchet MS" panose="020B0603020202020204" pitchFamily="34" charset="0"/>
                        </a:rPr>
                        <a:t>Australia</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21,3%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719764830"/>
                  </a:ext>
                </a:extLst>
              </a:tr>
              <a:tr h="125560">
                <a:tc>
                  <a:txBody>
                    <a:bodyPr/>
                    <a:lstStyle/>
                    <a:p>
                      <a:pPr algn="l" fontAlgn="ctr"/>
                      <a:r>
                        <a:rPr lang="en-ZA" sz="700" b="0" i="0" u="none" strike="noStrike" dirty="0">
                          <a:solidFill>
                            <a:srgbClr val="000000"/>
                          </a:solidFill>
                          <a:effectLst/>
                          <a:latin typeface="Trebuchet MS" panose="020B0603020202020204" pitchFamily="34" charset="0"/>
                        </a:rPr>
                        <a:t>New Zealand</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20,8%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65,9%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123998785"/>
                  </a:ext>
                </a:extLst>
              </a:tr>
              <a:tr h="125560">
                <a:tc>
                  <a:txBody>
                    <a:bodyPr/>
                    <a:lstStyle/>
                    <a:p>
                      <a:pPr algn="l" fontAlgn="ctr"/>
                      <a:r>
                        <a:rPr lang="en-ZA" sz="700" b="0" i="0" u="none" strike="noStrike" dirty="0">
                          <a:solidFill>
                            <a:srgbClr val="000000"/>
                          </a:solidFill>
                          <a:effectLst/>
                          <a:latin typeface="Trebuchet MS" panose="020B0603020202020204" pitchFamily="34" charset="0"/>
                        </a:rPr>
                        <a:t>Other Australia</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23,1%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61,5%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2861861"/>
                  </a:ext>
                </a:extLst>
              </a:tr>
              <a:tr h="125560">
                <a:tc>
                  <a:txBody>
                    <a:bodyPr/>
                    <a:lstStyle/>
                    <a:p>
                      <a:pPr algn="l" fontAlgn="ctr"/>
                      <a:r>
                        <a:rPr lang="en-ZA" sz="700" b="1" i="0" u="none" strike="noStrike" dirty="0">
                          <a:solidFill>
                            <a:srgbClr val="000000"/>
                          </a:solidFill>
                          <a:effectLst/>
                          <a:latin typeface="Trebuchet MS" panose="020B0603020202020204" pitchFamily="34" charset="0"/>
                        </a:rPr>
                        <a:t>CENTRAL &amp; SOUTH AMERICA</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31,3%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42,1%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65914379"/>
                  </a:ext>
                </a:extLst>
              </a:tr>
              <a:tr h="125560">
                <a:tc>
                  <a:txBody>
                    <a:bodyPr/>
                    <a:lstStyle/>
                    <a:p>
                      <a:pPr algn="l" fontAlgn="ctr"/>
                      <a:r>
                        <a:rPr lang="en-ZA" sz="700" b="0" i="0" u="none" strike="noStrike" dirty="0">
                          <a:solidFill>
                            <a:srgbClr val="000000"/>
                          </a:solidFill>
                          <a:effectLst/>
                          <a:latin typeface="Trebuchet MS" panose="020B0603020202020204" pitchFamily="34" charset="0"/>
                        </a:rPr>
                        <a:t>Argentina</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30,7%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36,9%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74442499"/>
                  </a:ext>
                </a:extLst>
              </a:tr>
              <a:tr h="125560">
                <a:tc>
                  <a:txBody>
                    <a:bodyPr/>
                    <a:lstStyle/>
                    <a:p>
                      <a:pPr algn="l" fontAlgn="ctr"/>
                      <a:r>
                        <a:rPr lang="en-ZA" sz="700" b="0" i="0" u="none" strike="noStrike" dirty="0">
                          <a:solidFill>
                            <a:srgbClr val="000000"/>
                          </a:solidFill>
                          <a:effectLst/>
                          <a:latin typeface="Trebuchet MS" panose="020B0603020202020204" pitchFamily="34" charset="0"/>
                        </a:rPr>
                        <a:t>Brazil</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21,4%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48,8%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580275532"/>
                  </a:ext>
                </a:extLst>
              </a:tr>
              <a:tr h="125560">
                <a:tc>
                  <a:txBody>
                    <a:bodyPr/>
                    <a:lstStyle/>
                    <a:p>
                      <a:pPr algn="l" fontAlgn="ctr"/>
                      <a:r>
                        <a:rPr lang="en-ZA" sz="700" b="0" i="0" u="none" strike="noStrike" dirty="0">
                          <a:solidFill>
                            <a:srgbClr val="000000"/>
                          </a:solidFill>
                          <a:effectLst/>
                          <a:latin typeface="Trebuchet MS" panose="020B0603020202020204" pitchFamily="34" charset="0"/>
                        </a:rPr>
                        <a:t>Chile</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46,6%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822607047"/>
                  </a:ext>
                </a:extLst>
              </a:tr>
              <a:tr h="125560">
                <a:tc>
                  <a:txBody>
                    <a:bodyPr/>
                    <a:lstStyle/>
                    <a:p>
                      <a:pPr algn="l" fontAlgn="ctr"/>
                      <a:r>
                        <a:rPr lang="en-ZA" sz="700" b="0" i="0" u="none" strike="noStrike" dirty="0">
                          <a:solidFill>
                            <a:srgbClr val="000000"/>
                          </a:solidFill>
                          <a:effectLst/>
                          <a:latin typeface="Trebuchet MS" panose="020B0603020202020204" pitchFamily="34" charset="0"/>
                        </a:rPr>
                        <a:t>Other Central &amp; South America</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47,8%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9,7%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31,4%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4,3%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49681725"/>
                  </a:ext>
                </a:extLst>
              </a:tr>
              <a:tr h="125560">
                <a:tc>
                  <a:txBody>
                    <a:bodyPr/>
                    <a:lstStyle/>
                    <a:p>
                      <a:pPr algn="l" fontAlgn="ctr"/>
                      <a:r>
                        <a:rPr lang="en-ZA" sz="700" b="1" i="0" u="none" strike="noStrike" dirty="0">
                          <a:solidFill>
                            <a:srgbClr val="000000"/>
                          </a:solidFill>
                          <a:effectLst/>
                          <a:latin typeface="Trebuchet MS" panose="020B0603020202020204" pitchFamily="34" charset="0"/>
                        </a:rPr>
                        <a:t>EUROPE</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43,5%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38,0%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63560973"/>
                  </a:ext>
                </a:extLst>
              </a:tr>
              <a:tr h="125560">
                <a:tc>
                  <a:txBody>
                    <a:bodyPr/>
                    <a:lstStyle/>
                    <a:p>
                      <a:pPr algn="l" fontAlgn="ctr"/>
                      <a:r>
                        <a:rPr lang="en-ZA" sz="700" b="0" i="0" u="none" strike="noStrike" dirty="0">
                          <a:solidFill>
                            <a:srgbClr val="000000"/>
                          </a:solidFill>
                          <a:effectLst/>
                          <a:latin typeface="Trebuchet MS" panose="020B0603020202020204" pitchFamily="34" charset="0"/>
                        </a:rPr>
                        <a:t>Austria</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34,3%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46,4%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13844518"/>
                  </a:ext>
                </a:extLst>
              </a:tr>
              <a:tr h="125560">
                <a:tc>
                  <a:txBody>
                    <a:bodyPr/>
                    <a:lstStyle/>
                    <a:p>
                      <a:pPr algn="l" fontAlgn="ctr"/>
                      <a:r>
                        <a:rPr lang="en-ZA" sz="700" b="0" i="0" u="none" strike="noStrike" dirty="0">
                          <a:solidFill>
                            <a:srgbClr val="000000"/>
                          </a:solidFill>
                          <a:effectLst/>
                          <a:latin typeface="Trebuchet MS" panose="020B0603020202020204" pitchFamily="34" charset="0"/>
                        </a:rPr>
                        <a:t>Belgium</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47,0%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724682818"/>
                  </a:ext>
                </a:extLst>
              </a:tr>
              <a:tr h="125560">
                <a:tc>
                  <a:txBody>
                    <a:bodyPr/>
                    <a:lstStyle/>
                    <a:p>
                      <a:pPr algn="l" fontAlgn="ctr"/>
                      <a:r>
                        <a:rPr lang="en-ZA" sz="700" b="0" i="0" u="none" strike="noStrike" dirty="0">
                          <a:solidFill>
                            <a:srgbClr val="000000"/>
                          </a:solidFill>
                          <a:effectLst/>
                          <a:latin typeface="Trebuchet MS" panose="020B0603020202020204" pitchFamily="34" charset="0"/>
                        </a:rPr>
                        <a:t>Denmark</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52,1%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08766788"/>
                  </a:ext>
                </a:extLst>
              </a:tr>
              <a:tr h="125560">
                <a:tc>
                  <a:txBody>
                    <a:bodyPr/>
                    <a:lstStyle/>
                    <a:p>
                      <a:pPr algn="l" fontAlgn="ctr"/>
                      <a:r>
                        <a:rPr lang="en-ZA" sz="700" b="0" i="0" u="none" strike="noStrike" dirty="0">
                          <a:solidFill>
                            <a:srgbClr val="000000"/>
                          </a:solidFill>
                          <a:effectLst/>
                          <a:latin typeface="Trebuchet MS" panose="020B0603020202020204" pitchFamily="34" charset="0"/>
                        </a:rPr>
                        <a:t>Finland</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48,6%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665153828"/>
                  </a:ext>
                </a:extLst>
              </a:tr>
              <a:tr h="125560">
                <a:tc>
                  <a:txBody>
                    <a:bodyPr/>
                    <a:lstStyle/>
                    <a:p>
                      <a:pPr algn="l" fontAlgn="ctr"/>
                      <a:r>
                        <a:rPr lang="en-ZA" sz="700" b="0" i="0" u="none" strike="noStrike" dirty="0">
                          <a:solidFill>
                            <a:srgbClr val="000000"/>
                          </a:solidFill>
                          <a:effectLst/>
                          <a:latin typeface="Trebuchet MS" panose="020B0603020202020204" pitchFamily="34" charset="0"/>
                        </a:rPr>
                        <a:t>France</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47,4%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29,7%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934039967"/>
                  </a:ext>
                </a:extLst>
              </a:tr>
              <a:tr h="125560">
                <a:tc>
                  <a:txBody>
                    <a:bodyPr/>
                    <a:lstStyle/>
                    <a:p>
                      <a:pPr algn="l" fontAlgn="ctr"/>
                      <a:r>
                        <a:rPr lang="en-ZA" sz="700" b="0" i="0" u="none" strike="noStrike" dirty="0">
                          <a:solidFill>
                            <a:srgbClr val="000000"/>
                          </a:solidFill>
                          <a:effectLst/>
                          <a:latin typeface="Trebuchet MS" panose="020B0603020202020204" pitchFamily="34" charset="0"/>
                        </a:rPr>
                        <a:t>Germany</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53,4%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25,3%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763485023"/>
                  </a:ext>
                </a:extLst>
              </a:tr>
              <a:tr h="125560">
                <a:tc>
                  <a:txBody>
                    <a:bodyPr/>
                    <a:lstStyle/>
                    <a:p>
                      <a:pPr algn="l" fontAlgn="ctr"/>
                      <a:r>
                        <a:rPr lang="en-ZA" sz="700" b="0" i="0" u="none" strike="noStrike" dirty="0">
                          <a:solidFill>
                            <a:srgbClr val="000000"/>
                          </a:solidFill>
                          <a:effectLst/>
                          <a:latin typeface="Trebuchet MS" panose="020B0603020202020204" pitchFamily="34" charset="0"/>
                        </a:rPr>
                        <a:t>Ireland</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34,4%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892826721"/>
                  </a:ext>
                </a:extLst>
              </a:tr>
              <a:tr h="125560">
                <a:tc>
                  <a:txBody>
                    <a:bodyPr/>
                    <a:lstStyle/>
                    <a:p>
                      <a:pPr algn="l" fontAlgn="ctr"/>
                      <a:r>
                        <a:rPr lang="en-ZA" sz="700" b="0" i="0" u="none" strike="noStrike" dirty="0">
                          <a:solidFill>
                            <a:srgbClr val="000000"/>
                          </a:solidFill>
                          <a:effectLst/>
                          <a:latin typeface="Trebuchet MS" panose="020B0603020202020204" pitchFamily="34" charset="0"/>
                        </a:rPr>
                        <a:t>Italy</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42,3%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552327066"/>
                  </a:ext>
                </a:extLst>
              </a:tr>
              <a:tr h="125560">
                <a:tc>
                  <a:txBody>
                    <a:bodyPr/>
                    <a:lstStyle/>
                    <a:p>
                      <a:pPr algn="l" fontAlgn="ctr"/>
                      <a:r>
                        <a:rPr lang="en-ZA" sz="700" b="0" i="0" u="none" strike="noStrike" dirty="0">
                          <a:solidFill>
                            <a:srgbClr val="000000"/>
                          </a:solidFill>
                          <a:effectLst/>
                          <a:latin typeface="Trebuchet MS" panose="020B0603020202020204" pitchFamily="34" charset="0"/>
                        </a:rPr>
                        <a:t>The Netherlands</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46,3%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737847758"/>
                  </a:ext>
                </a:extLst>
              </a:tr>
              <a:tr h="125560">
                <a:tc>
                  <a:txBody>
                    <a:bodyPr/>
                    <a:lstStyle/>
                    <a:p>
                      <a:pPr algn="l" fontAlgn="ctr"/>
                      <a:r>
                        <a:rPr lang="en-ZA" sz="700" b="0" i="0" u="none" strike="noStrike" dirty="0">
                          <a:solidFill>
                            <a:srgbClr val="000000"/>
                          </a:solidFill>
                          <a:effectLst/>
                          <a:latin typeface="Trebuchet MS" panose="020B0603020202020204" pitchFamily="34" charset="0"/>
                        </a:rPr>
                        <a:t>Norway</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43,1%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185435292"/>
                  </a:ext>
                </a:extLst>
              </a:tr>
              <a:tr h="125560">
                <a:tc>
                  <a:txBody>
                    <a:bodyPr/>
                    <a:lstStyle/>
                    <a:p>
                      <a:pPr algn="l" fontAlgn="ctr"/>
                      <a:r>
                        <a:rPr lang="en-ZA" sz="700" b="0" i="0" u="none" strike="noStrike" dirty="0">
                          <a:solidFill>
                            <a:srgbClr val="000000"/>
                          </a:solidFill>
                          <a:effectLst/>
                          <a:latin typeface="Trebuchet MS" panose="020B0603020202020204" pitchFamily="34" charset="0"/>
                        </a:rPr>
                        <a:t>Portugal</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40,8%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34,4%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564646204"/>
                  </a:ext>
                </a:extLst>
              </a:tr>
              <a:tr h="125560">
                <a:tc>
                  <a:txBody>
                    <a:bodyPr/>
                    <a:lstStyle/>
                    <a:p>
                      <a:pPr algn="l" fontAlgn="ctr"/>
                      <a:r>
                        <a:rPr lang="en-ZA" sz="700" b="0" i="0" u="none" strike="noStrike" dirty="0">
                          <a:solidFill>
                            <a:srgbClr val="000000"/>
                          </a:solidFill>
                          <a:effectLst/>
                          <a:latin typeface="Trebuchet MS" panose="020B0603020202020204" pitchFamily="34" charset="0"/>
                        </a:rPr>
                        <a:t>Russian Federation</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50,0%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738839058"/>
                  </a:ext>
                </a:extLst>
              </a:tr>
              <a:tr h="125560">
                <a:tc>
                  <a:txBody>
                    <a:bodyPr/>
                    <a:lstStyle/>
                    <a:p>
                      <a:pPr algn="l" fontAlgn="ctr"/>
                      <a:r>
                        <a:rPr lang="en-ZA" sz="700" b="0" i="0" u="none" strike="noStrike" dirty="0">
                          <a:solidFill>
                            <a:srgbClr val="000000"/>
                          </a:solidFill>
                          <a:effectLst/>
                          <a:latin typeface="Trebuchet MS" panose="020B0603020202020204" pitchFamily="34" charset="0"/>
                        </a:rPr>
                        <a:t>Spain</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43,3%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26,8%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537294809"/>
                  </a:ext>
                </a:extLst>
              </a:tr>
              <a:tr h="125560">
                <a:tc>
                  <a:txBody>
                    <a:bodyPr/>
                    <a:lstStyle/>
                    <a:p>
                      <a:pPr algn="l" fontAlgn="ctr"/>
                      <a:r>
                        <a:rPr lang="en-ZA" sz="700" b="0" i="0" u="none" strike="noStrike" dirty="0">
                          <a:solidFill>
                            <a:srgbClr val="000000"/>
                          </a:solidFill>
                          <a:effectLst/>
                          <a:latin typeface="Trebuchet MS" panose="020B0603020202020204" pitchFamily="34" charset="0"/>
                        </a:rPr>
                        <a:t>Sweden</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45,0%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618839980"/>
                  </a:ext>
                </a:extLst>
              </a:tr>
              <a:tr h="125560">
                <a:tc>
                  <a:txBody>
                    <a:bodyPr/>
                    <a:lstStyle/>
                    <a:p>
                      <a:pPr algn="l" fontAlgn="ctr"/>
                      <a:r>
                        <a:rPr lang="en-ZA" sz="700" b="0" i="0" u="none" strike="noStrike" dirty="0">
                          <a:solidFill>
                            <a:srgbClr val="000000"/>
                          </a:solidFill>
                          <a:effectLst/>
                          <a:latin typeface="Trebuchet MS" panose="020B0603020202020204" pitchFamily="34" charset="0"/>
                        </a:rPr>
                        <a:t>Switzerland</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58,5%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111272829"/>
                  </a:ext>
                </a:extLst>
              </a:tr>
              <a:tr h="125560">
                <a:tc>
                  <a:txBody>
                    <a:bodyPr/>
                    <a:lstStyle/>
                    <a:p>
                      <a:pPr algn="l" fontAlgn="ctr"/>
                      <a:r>
                        <a:rPr lang="en-ZA" sz="700" b="0" i="0" u="none" strike="noStrike" dirty="0">
                          <a:solidFill>
                            <a:srgbClr val="000000"/>
                          </a:solidFill>
                          <a:effectLst/>
                          <a:latin typeface="Trebuchet MS" panose="020B0603020202020204" pitchFamily="34" charset="0"/>
                        </a:rPr>
                        <a:t>Turkey</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49,4%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008975592"/>
                  </a:ext>
                </a:extLst>
              </a:tr>
              <a:tr h="125560">
                <a:tc>
                  <a:txBody>
                    <a:bodyPr/>
                    <a:lstStyle/>
                    <a:p>
                      <a:pPr algn="l" fontAlgn="ctr"/>
                      <a:r>
                        <a:rPr lang="en-ZA" sz="700" b="0" i="0" u="none" strike="noStrike" dirty="0">
                          <a:solidFill>
                            <a:srgbClr val="000000"/>
                          </a:solidFill>
                          <a:effectLst/>
                          <a:latin typeface="Trebuchet MS" panose="020B0603020202020204" pitchFamily="34" charset="0"/>
                        </a:rPr>
                        <a:t>Uk</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34,6%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094953984"/>
                  </a:ext>
                </a:extLst>
              </a:tr>
              <a:tr h="125560">
                <a:tc>
                  <a:txBody>
                    <a:bodyPr/>
                    <a:lstStyle/>
                    <a:p>
                      <a:pPr algn="l" fontAlgn="ctr"/>
                      <a:r>
                        <a:rPr lang="en-ZA" sz="700" b="0" i="0" u="none" strike="noStrike" dirty="0">
                          <a:solidFill>
                            <a:srgbClr val="000000"/>
                          </a:solidFill>
                          <a:effectLst/>
                          <a:latin typeface="Trebuchet MS" panose="020B0603020202020204" pitchFamily="34" charset="0"/>
                        </a:rPr>
                        <a:t>Other Europe</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33,5%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32,2%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8,2%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753669233"/>
                  </a:ext>
                </a:extLst>
              </a:tr>
              <a:tr h="125560">
                <a:tc>
                  <a:txBody>
                    <a:bodyPr/>
                    <a:lstStyle/>
                    <a:p>
                      <a:pPr algn="l" fontAlgn="ctr"/>
                      <a:r>
                        <a:rPr lang="en-ZA" sz="700" b="1" i="0" u="none" strike="noStrike" dirty="0">
                          <a:solidFill>
                            <a:srgbClr val="000000"/>
                          </a:solidFill>
                          <a:effectLst/>
                          <a:latin typeface="Trebuchet MS" panose="020B0603020202020204" pitchFamily="34" charset="0"/>
                        </a:rPr>
                        <a:t>MIDDLE EAST</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25,1%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8,2%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6,4%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56,3%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81189146"/>
                  </a:ext>
                </a:extLst>
              </a:tr>
              <a:tr h="125560">
                <a:tc>
                  <a:txBody>
                    <a:bodyPr/>
                    <a:lstStyle/>
                    <a:p>
                      <a:pPr algn="l" fontAlgn="ctr"/>
                      <a:r>
                        <a:rPr lang="en-ZA" sz="700" b="0" i="0" u="none" strike="noStrike" dirty="0">
                          <a:solidFill>
                            <a:srgbClr val="000000"/>
                          </a:solidFill>
                          <a:effectLst/>
                          <a:latin typeface="Trebuchet MS" panose="020B0603020202020204" pitchFamily="34" charset="0"/>
                        </a:rPr>
                        <a:t>United Arab Emirates</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3227046779"/>
                  </a:ext>
                </a:extLst>
              </a:tr>
              <a:tr h="125560">
                <a:tc>
                  <a:txBody>
                    <a:bodyPr/>
                    <a:lstStyle/>
                    <a:p>
                      <a:pPr algn="l" fontAlgn="ctr"/>
                      <a:r>
                        <a:rPr lang="en-ZA" sz="700" b="0" i="0" u="none" strike="noStrike" dirty="0">
                          <a:solidFill>
                            <a:srgbClr val="000000"/>
                          </a:solidFill>
                          <a:effectLst/>
                          <a:latin typeface="Trebuchet MS" panose="020B0603020202020204" pitchFamily="34" charset="0"/>
                        </a:rPr>
                        <a:t>Other Middle East</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26,2%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6,5%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55,6%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724334540"/>
                  </a:ext>
                </a:extLst>
              </a:tr>
              <a:tr h="125560">
                <a:tc>
                  <a:txBody>
                    <a:bodyPr/>
                    <a:lstStyle/>
                    <a:p>
                      <a:pPr algn="l" fontAlgn="ctr"/>
                      <a:r>
                        <a:rPr lang="en-ZA" sz="700" b="1" i="0" u="none" strike="noStrike" dirty="0">
                          <a:solidFill>
                            <a:srgbClr val="000000"/>
                          </a:solidFill>
                          <a:effectLst/>
                          <a:latin typeface="Trebuchet MS" panose="020B0603020202020204" pitchFamily="34" charset="0"/>
                        </a:rPr>
                        <a:t>NORTH AMERICA</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42,8%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5,1%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39,1%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12801594"/>
                  </a:ext>
                </a:extLst>
              </a:tr>
              <a:tr h="125560">
                <a:tc>
                  <a:txBody>
                    <a:bodyPr/>
                    <a:lstStyle/>
                    <a:p>
                      <a:pPr algn="l" fontAlgn="ctr"/>
                      <a:r>
                        <a:rPr lang="en-ZA" sz="700" b="0" i="0" u="none" strike="noStrike" dirty="0">
                          <a:solidFill>
                            <a:srgbClr val="000000"/>
                          </a:solidFill>
                          <a:effectLst/>
                          <a:latin typeface="Trebuchet MS" panose="020B0603020202020204" pitchFamily="34" charset="0"/>
                        </a:rPr>
                        <a:t>Canada</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35,2%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001561774"/>
                  </a:ext>
                </a:extLst>
              </a:tr>
              <a:tr h="125560">
                <a:tc>
                  <a:txBody>
                    <a:bodyPr/>
                    <a:lstStyle/>
                    <a:p>
                      <a:pPr algn="l" fontAlgn="ctr"/>
                      <a:r>
                        <a:rPr lang="en-ZA" sz="700" b="0" i="0" u="none" strike="noStrike" dirty="0">
                          <a:solidFill>
                            <a:srgbClr val="000000"/>
                          </a:solidFill>
                          <a:effectLst/>
                          <a:latin typeface="Trebuchet MS" panose="020B0603020202020204" pitchFamily="34" charset="0"/>
                        </a:rPr>
                        <a:t>USA</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44,0%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049531987"/>
                  </a:ext>
                </a:extLst>
              </a:tr>
              <a:tr h="125560">
                <a:tc>
                  <a:txBody>
                    <a:bodyPr/>
                    <a:lstStyle/>
                    <a:p>
                      <a:pPr algn="l" fontAlgn="ctr"/>
                      <a:r>
                        <a:rPr lang="en-ZA" sz="700" b="0" i="0" u="none" strike="noStrike" dirty="0">
                          <a:solidFill>
                            <a:srgbClr val="000000"/>
                          </a:solidFill>
                          <a:effectLst/>
                          <a:latin typeface="Trebuchet MS" panose="020B0603020202020204" pitchFamily="34" charset="0"/>
                        </a:rPr>
                        <a:t>Other North America</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46870781"/>
                  </a:ext>
                </a:extLst>
              </a:tr>
              <a:tr h="125560">
                <a:tc>
                  <a:txBody>
                    <a:bodyPr/>
                    <a:lstStyle/>
                    <a:p>
                      <a:pPr algn="l" fontAlgn="ctr"/>
                      <a:r>
                        <a:rPr lang="en-ZA" sz="700" b="1" i="0" u="none" strike="noStrike" dirty="0">
                          <a:solidFill>
                            <a:srgbClr val="000000"/>
                          </a:solidFill>
                          <a:effectLst/>
                          <a:latin typeface="Trebuchet MS" panose="020B0603020202020204" pitchFamily="34" charset="0"/>
                        </a:rPr>
                        <a:t>TOTAL</a:t>
                      </a:r>
                    </a:p>
                  </a:txBody>
                  <a:tcPr marL="6156" marR="6156" marT="615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15,3%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13,2%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42,0%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8,8%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274339587"/>
                  </a:ext>
                </a:extLst>
              </a:tr>
            </a:tbl>
          </a:graphicData>
        </a:graphic>
      </p:graphicFrame>
      <p:sp>
        <p:nvSpPr>
          <p:cNvPr id="5" name="TextBox 76">
            <a:extLst>
              <a:ext uri="{FF2B5EF4-FFF2-40B4-BE49-F238E27FC236}">
                <a16:creationId xmlns:a16="http://schemas.microsoft.com/office/drawing/2014/main" id="{4360C8FE-A46F-4B20-8DB4-D281A780CAA1}"/>
              </a:ext>
            </a:extLst>
          </p:cNvPr>
          <p:cNvSpPr txBox="1"/>
          <p:nvPr/>
        </p:nvSpPr>
        <p:spPr>
          <a:xfrm>
            <a:off x="2334781" y="9585227"/>
            <a:ext cx="3119444"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3537139738"/>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0"/>
            <a:ext cx="6858000" cy="119026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r>
              <a:rPr kumimoji="0" lang="en-ZA" sz="3600" b="0" i="0" u="none" strike="noStrike" kern="1200" cap="none" spc="0" normalizeH="0" baseline="0" noProof="0" dirty="0">
                <a:ln>
                  <a:noFill/>
                </a:ln>
                <a:solidFill>
                  <a:srgbClr val="F07F09"/>
                </a:solidFill>
                <a:effectLst/>
                <a:uLnTx/>
                <a:uFillTx/>
                <a:latin typeface="Calibri"/>
                <a:ea typeface="+mn-ea"/>
                <a:cs typeface="+mn-cs"/>
              </a:rPr>
              <a:t>APPENDIX</a:t>
            </a:r>
          </a:p>
        </p:txBody>
      </p:sp>
      <p:graphicFrame>
        <p:nvGraphicFramePr>
          <p:cNvPr id="4" name="Table 3"/>
          <p:cNvGraphicFramePr>
            <a:graphicFrameLocks noGrp="1"/>
          </p:cNvGraphicFramePr>
          <p:nvPr>
            <p:extLst>
              <p:ext uri="{D42A27DB-BD31-4B8C-83A1-F6EECF244321}">
                <p14:modId xmlns:p14="http://schemas.microsoft.com/office/powerpoint/2010/main" val="726342261"/>
              </p:ext>
            </p:extLst>
          </p:nvPr>
        </p:nvGraphicFramePr>
        <p:xfrm>
          <a:off x="17999" y="1185315"/>
          <a:ext cx="6840001" cy="8280015"/>
        </p:xfrm>
        <a:graphic>
          <a:graphicData uri="http://schemas.openxmlformats.org/drawingml/2006/table">
            <a:tbl>
              <a:tblPr/>
              <a:tblGrid>
                <a:gridCol w="1457704">
                  <a:extLst>
                    <a:ext uri="{9D8B030D-6E8A-4147-A177-3AD203B41FA5}">
                      <a16:colId xmlns:a16="http://schemas.microsoft.com/office/drawing/2014/main" val="2195463122"/>
                    </a:ext>
                  </a:extLst>
                </a:gridCol>
                <a:gridCol w="598033">
                  <a:extLst>
                    <a:ext uri="{9D8B030D-6E8A-4147-A177-3AD203B41FA5}">
                      <a16:colId xmlns:a16="http://schemas.microsoft.com/office/drawing/2014/main" val="3978556923"/>
                    </a:ext>
                  </a:extLst>
                </a:gridCol>
                <a:gridCol w="598033">
                  <a:extLst>
                    <a:ext uri="{9D8B030D-6E8A-4147-A177-3AD203B41FA5}">
                      <a16:colId xmlns:a16="http://schemas.microsoft.com/office/drawing/2014/main" val="276445119"/>
                    </a:ext>
                  </a:extLst>
                </a:gridCol>
                <a:gridCol w="598033">
                  <a:extLst>
                    <a:ext uri="{9D8B030D-6E8A-4147-A177-3AD203B41FA5}">
                      <a16:colId xmlns:a16="http://schemas.microsoft.com/office/drawing/2014/main" val="3577240667"/>
                    </a:ext>
                  </a:extLst>
                </a:gridCol>
                <a:gridCol w="598033">
                  <a:extLst>
                    <a:ext uri="{9D8B030D-6E8A-4147-A177-3AD203B41FA5}">
                      <a16:colId xmlns:a16="http://schemas.microsoft.com/office/drawing/2014/main" val="3703879864"/>
                    </a:ext>
                  </a:extLst>
                </a:gridCol>
                <a:gridCol w="598033">
                  <a:extLst>
                    <a:ext uri="{9D8B030D-6E8A-4147-A177-3AD203B41FA5}">
                      <a16:colId xmlns:a16="http://schemas.microsoft.com/office/drawing/2014/main" val="1594723435"/>
                    </a:ext>
                  </a:extLst>
                </a:gridCol>
                <a:gridCol w="598033">
                  <a:extLst>
                    <a:ext uri="{9D8B030D-6E8A-4147-A177-3AD203B41FA5}">
                      <a16:colId xmlns:a16="http://schemas.microsoft.com/office/drawing/2014/main" val="745429578"/>
                    </a:ext>
                  </a:extLst>
                </a:gridCol>
                <a:gridCol w="598033">
                  <a:extLst>
                    <a:ext uri="{9D8B030D-6E8A-4147-A177-3AD203B41FA5}">
                      <a16:colId xmlns:a16="http://schemas.microsoft.com/office/drawing/2014/main" val="2901649957"/>
                    </a:ext>
                  </a:extLst>
                </a:gridCol>
                <a:gridCol w="598033">
                  <a:extLst>
                    <a:ext uri="{9D8B030D-6E8A-4147-A177-3AD203B41FA5}">
                      <a16:colId xmlns:a16="http://schemas.microsoft.com/office/drawing/2014/main" val="3504593186"/>
                    </a:ext>
                  </a:extLst>
                </a:gridCol>
                <a:gridCol w="598033">
                  <a:extLst>
                    <a:ext uri="{9D8B030D-6E8A-4147-A177-3AD203B41FA5}">
                      <a16:colId xmlns:a16="http://schemas.microsoft.com/office/drawing/2014/main" val="2351440208"/>
                    </a:ext>
                  </a:extLst>
                </a:gridCol>
              </a:tblGrid>
              <a:tr h="131984">
                <a:tc gridSpan="10">
                  <a:txBody>
                    <a:bodyPr/>
                    <a:lstStyle/>
                    <a:p>
                      <a:pPr algn="ctr" rtl="0" fontAlgn="t"/>
                      <a:r>
                        <a:rPr lang="en-ZA" sz="700" b="1" i="0" u="none" strike="noStrike" dirty="0">
                          <a:solidFill>
                            <a:srgbClr val="474747"/>
                          </a:solidFill>
                          <a:effectLst/>
                          <a:latin typeface="+mn-lt"/>
                        </a:rPr>
                        <a:t>PURPOSE OF VISIT (CATEGORIES)</a:t>
                      </a:r>
                    </a:p>
                  </a:txBody>
                  <a:tcPr marL="5002" marR="5002" marT="5002"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extLst>
                  <a:ext uri="{0D108BD9-81ED-4DB2-BD59-A6C34878D82A}">
                    <a16:rowId xmlns:a16="http://schemas.microsoft.com/office/drawing/2014/main" val="3304260438"/>
                  </a:ext>
                </a:extLst>
              </a:tr>
              <a:tr h="131984">
                <a:tc gridSpan="10">
                  <a:txBody>
                    <a:bodyPr/>
                    <a:lstStyle/>
                    <a:p>
                      <a:pPr algn="ctr" rtl="0" fontAlgn="t"/>
                      <a:r>
                        <a:rPr lang="en-ZA" sz="700" b="1" i="0" u="none" strike="noStrike" dirty="0">
                          <a:solidFill>
                            <a:srgbClr val="474747"/>
                          </a:solidFill>
                          <a:effectLst/>
                          <a:latin typeface="+mn-lt"/>
                        </a:rPr>
                        <a:t>Q1 2021</a:t>
                      </a:r>
                    </a:p>
                  </a:txBody>
                  <a:tcPr marL="5002" marR="5002" marT="5002"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extLst>
                  <a:ext uri="{0D108BD9-81ED-4DB2-BD59-A6C34878D82A}">
                    <a16:rowId xmlns:a16="http://schemas.microsoft.com/office/drawing/2014/main" val="2429497928"/>
                  </a:ext>
                </a:extLst>
              </a:tr>
              <a:tr h="222661">
                <a:tc>
                  <a:txBody>
                    <a:bodyPr/>
                    <a:lstStyle/>
                    <a:p>
                      <a:pPr algn="l" rtl="0" fontAlgn="b"/>
                      <a:r>
                        <a:rPr lang="en-ZA" sz="700" b="1" i="0" u="none" strike="noStrike" dirty="0">
                          <a:solidFill>
                            <a:srgbClr val="474747"/>
                          </a:solidFill>
                          <a:effectLst/>
                          <a:latin typeface="+mn-lt"/>
                        </a:rPr>
                        <a:t> </a:t>
                      </a:r>
                    </a:p>
                  </a:txBody>
                  <a:tcPr marL="5002" marR="5002" marT="500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t"/>
                      <a:r>
                        <a:rPr lang="en-ZA" sz="700" b="1" i="0" u="none" strike="noStrike" dirty="0">
                          <a:solidFill>
                            <a:srgbClr val="474747"/>
                          </a:solidFill>
                          <a:effectLst/>
                          <a:latin typeface="+mn-lt"/>
                        </a:rPr>
                        <a:t>Holiday</a:t>
                      </a:r>
                    </a:p>
                  </a:txBody>
                  <a:tcPr marL="5002" marR="5002" marT="5002" marB="0">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t"/>
                      <a:r>
                        <a:rPr lang="en-ZA" sz="700" b="1" i="0" u="none" strike="noStrike" dirty="0">
                          <a:solidFill>
                            <a:srgbClr val="474747"/>
                          </a:solidFill>
                          <a:effectLst/>
                          <a:latin typeface="+mn-lt"/>
                        </a:rPr>
                        <a:t>Shopping personal</a:t>
                      </a:r>
                    </a:p>
                  </a:txBody>
                  <a:tcPr marL="5002" marR="5002" marT="500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t"/>
                      <a:r>
                        <a:rPr lang="en-ZA" sz="700" b="1" i="0" u="none" strike="noStrike" dirty="0">
                          <a:solidFill>
                            <a:srgbClr val="474747"/>
                          </a:solidFill>
                          <a:effectLst/>
                          <a:latin typeface="+mn-lt"/>
                        </a:rPr>
                        <a:t>Shopping business</a:t>
                      </a:r>
                    </a:p>
                  </a:txBody>
                  <a:tcPr marL="5002" marR="5002" marT="500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t"/>
                      <a:r>
                        <a:rPr lang="en-ZA" sz="700" b="1" i="0" u="none" strike="noStrike" dirty="0">
                          <a:solidFill>
                            <a:srgbClr val="474747"/>
                          </a:solidFill>
                          <a:effectLst/>
                          <a:latin typeface="+mn-lt"/>
                        </a:rPr>
                        <a:t>Business traveller</a:t>
                      </a:r>
                    </a:p>
                  </a:txBody>
                  <a:tcPr marL="5002" marR="5002" marT="500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t"/>
                      <a:r>
                        <a:rPr lang="en-ZA" sz="700" b="1" i="0" u="none" strike="noStrike" dirty="0">
                          <a:solidFill>
                            <a:srgbClr val="474747"/>
                          </a:solidFill>
                          <a:effectLst/>
                          <a:latin typeface="+mn-lt"/>
                        </a:rPr>
                        <a:t>MICE</a:t>
                      </a:r>
                    </a:p>
                  </a:txBody>
                  <a:tcPr marL="5002" marR="5002" marT="500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t"/>
                      <a:r>
                        <a:rPr lang="en-ZA" sz="700" b="1" i="0" u="none" strike="noStrike" dirty="0">
                          <a:solidFill>
                            <a:srgbClr val="474747"/>
                          </a:solidFill>
                          <a:effectLst/>
                          <a:latin typeface="+mn-lt"/>
                        </a:rPr>
                        <a:t>Medical</a:t>
                      </a:r>
                    </a:p>
                  </a:txBody>
                  <a:tcPr marL="5002" marR="5002" marT="500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t"/>
                      <a:r>
                        <a:rPr lang="en-ZA" sz="700" b="1" i="0" u="none" strike="noStrike" dirty="0">
                          <a:solidFill>
                            <a:srgbClr val="474747"/>
                          </a:solidFill>
                          <a:effectLst/>
                          <a:latin typeface="+mn-lt"/>
                        </a:rPr>
                        <a:t>VFR</a:t>
                      </a:r>
                    </a:p>
                  </a:txBody>
                  <a:tcPr marL="5002" marR="5002" marT="500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t"/>
                      <a:r>
                        <a:rPr lang="en-ZA" sz="700" b="1" i="0" u="none" strike="noStrike" dirty="0">
                          <a:solidFill>
                            <a:srgbClr val="474747"/>
                          </a:solidFill>
                          <a:effectLst/>
                          <a:latin typeface="+mn-lt"/>
                        </a:rPr>
                        <a:t>Religion</a:t>
                      </a:r>
                    </a:p>
                  </a:txBody>
                  <a:tcPr marL="5002" marR="5002" marT="500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t"/>
                      <a:r>
                        <a:rPr lang="en-ZA" sz="700" b="1" i="0" u="none" strike="noStrike" dirty="0">
                          <a:solidFill>
                            <a:srgbClr val="474747"/>
                          </a:solidFill>
                          <a:effectLst/>
                          <a:latin typeface="+mn-lt"/>
                        </a:rPr>
                        <a:t>Other</a:t>
                      </a:r>
                    </a:p>
                  </a:txBody>
                  <a:tcPr marL="5002" marR="5002" marT="5002" marB="0">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3832915262"/>
                  </a:ext>
                </a:extLst>
              </a:tr>
              <a:tr h="131984">
                <a:tc>
                  <a:txBody>
                    <a:bodyPr/>
                    <a:lstStyle/>
                    <a:p>
                      <a:pPr algn="l" rtl="0" fontAlgn="b"/>
                      <a:r>
                        <a:rPr lang="en-ZA" sz="700" b="1" i="0" u="none" strike="noStrike" dirty="0">
                          <a:solidFill>
                            <a:srgbClr val="474747"/>
                          </a:solidFill>
                          <a:effectLst/>
                          <a:latin typeface="+mn-lt"/>
                        </a:rPr>
                        <a:t>AFRICA</a:t>
                      </a:r>
                    </a:p>
                  </a:txBody>
                  <a:tcPr marL="5002" marR="5002" marT="500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ZA" sz="700" b="1" i="0" u="none" strike="noStrike" dirty="0">
                          <a:solidFill>
                            <a:srgbClr val="000000"/>
                          </a:solidFill>
                          <a:effectLst/>
                          <a:latin typeface="Trebuchet MS" panose="020B0603020202020204" pitchFamily="34" charset="0"/>
                        </a:rPr>
                        <a:t>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4,6%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36,4%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30,0%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7,1%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94528322"/>
                  </a:ext>
                </a:extLst>
              </a:tr>
              <a:tr h="125700">
                <a:tc>
                  <a:txBody>
                    <a:bodyPr/>
                    <a:lstStyle/>
                    <a:p>
                      <a:pPr algn="l" rtl="0" fontAlgn="b"/>
                      <a:r>
                        <a:rPr lang="en-ZA" sz="700" b="0" i="0" u="none" strike="noStrike" dirty="0">
                          <a:solidFill>
                            <a:srgbClr val="474747"/>
                          </a:solidFill>
                          <a:effectLst/>
                          <a:latin typeface="+mn-lt"/>
                        </a:rPr>
                        <a:t>Botswana</a:t>
                      </a:r>
                    </a:p>
                  </a:txBody>
                  <a:tcPr marL="5002" marR="5002" marT="500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34,7%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34,6%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613954894"/>
                  </a:ext>
                </a:extLst>
              </a:tr>
              <a:tr h="125700">
                <a:tc>
                  <a:txBody>
                    <a:bodyPr/>
                    <a:lstStyle/>
                    <a:p>
                      <a:pPr algn="l" rtl="0" fontAlgn="b"/>
                      <a:r>
                        <a:rPr lang="en-ZA" sz="700" b="0" i="0" u="none" strike="noStrike" dirty="0">
                          <a:solidFill>
                            <a:srgbClr val="474747"/>
                          </a:solidFill>
                          <a:effectLst/>
                          <a:latin typeface="+mn-lt"/>
                        </a:rPr>
                        <a:t>Lesotho</a:t>
                      </a:r>
                    </a:p>
                  </a:txBody>
                  <a:tcPr marL="5002" marR="5002" marT="500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33,2%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823810983"/>
                  </a:ext>
                </a:extLst>
              </a:tr>
              <a:tr h="125700">
                <a:tc>
                  <a:txBody>
                    <a:bodyPr/>
                    <a:lstStyle/>
                    <a:p>
                      <a:pPr algn="l" rtl="0" fontAlgn="b"/>
                      <a:r>
                        <a:rPr lang="en-ZA" sz="700" b="0" i="0" u="none" strike="noStrike" dirty="0">
                          <a:solidFill>
                            <a:srgbClr val="474747"/>
                          </a:solidFill>
                          <a:effectLst/>
                          <a:latin typeface="+mn-lt"/>
                        </a:rPr>
                        <a:t>Malawi</a:t>
                      </a:r>
                    </a:p>
                  </a:txBody>
                  <a:tcPr marL="5002" marR="5002" marT="500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35,3%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098285343"/>
                  </a:ext>
                </a:extLst>
              </a:tr>
              <a:tr h="125700">
                <a:tc>
                  <a:txBody>
                    <a:bodyPr/>
                    <a:lstStyle/>
                    <a:p>
                      <a:pPr algn="l" rtl="0" fontAlgn="b"/>
                      <a:r>
                        <a:rPr lang="en-ZA" sz="700" b="0" i="0" u="none" strike="noStrike" dirty="0">
                          <a:solidFill>
                            <a:srgbClr val="474747"/>
                          </a:solidFill>
                          <a:effectLst/>
                          <a:latin typeface="+mn-lt"/>
                        </a:rPr>
                        <a:t>Mozambique</a:t>
                      </a:r>
                    </a:p>
                  </a:txBody>
                  <a:tcPr marL="5002" marR="5002" marT="500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11,1%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44,6%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8357950"/>
                  </a:ext>
                </a:extLst>
              </a:tr>
              <a:tr h="125700">
                <a:tc>
                  <a:txBody>
                    <a:bodyPr/>
                    <a:lstStyle/>
                    <a:p>
                      <a:pPr algn="l" rtl="0" fontAlgn="b"/>
                      <a:r>
                        <a:rPr lang="en-ZA" sz="700" b="0" i="0" u="none" strike="noStrike" dirty="0">
                          <a:solidFill>
                            <a:srgbClr val="474747"/>
                          </a:solidFill>
                          <a:effectLst/>
                          <a:latin typeface="+mn-lt"/>
                        </a:rPr>
                        <a:t>Namibia</a:t>
                      </a:r>
                    </a:p>
                  </a:txBody>
                  <a:tcPr marL="5002" marR="5002" marT="500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24,7%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005726693"/>
                  </a:ext>
                </a:extLst>
              </a:tr>
              <a:tr h="125700">
                <a:tc>
                  <a:txBody>
                    <a:bodyPr/>
                    <a:lstStyle/>
                    <a:p>
                      <a:pPr algn="l" rtl="0" fontAlgn="b"/>
                      <a:r>
                        <a:rPr lang="en-ZA" sz="700" b="0" i="0" u="none" strike="noStrike" dirty="0">
                          <a:solidFill>
                            <a:srgbClr val="474747"/>
                          </a:solidFill>
                          <a:effectLst/>
                          <a:latin typeface="+mn-lt"/>
                        </a:rPr>
                        <a:t>Swaziland</a:t>
                      </a:r>
                    </a:p>
                  </a:txBody>
                  <a:tcPr marL="5002" marR="5002" marT="500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39,3%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44,6%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715271899"/>
                  </a:ext>
                </a:extLst>
              </a:tr>
              <a:tr h="125700">
                <a:tc>
                  <a:txBody>
                    <a:bodyPr/>
                    <a:lstStyle/>
                    <a:p>
                      <a:pPr algn="l" rtl="0" fontAlgn="b"/>
                      <a:r>
                        <a:rPr lang="en-ZA" sz="700" b="0" i="0" u="none" strike="noStrike" dirty="0">
                          <a:solidFill>
                            <a:srgbClr val="474747"/>
                          </a:solidFill>
                          <a:effectLst/>
                          <a:latin typeface="+mn-lt"/>
                        </a:rPr>
                        <a:t>Zambia</a:t>
                      </a:r>
                    </a:p>
                  </a:txBody>
                  <a:tcPr marL="5002" marR="5002" marT="500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587345691"/>
                  </a:ext>
                </a:extLst>
              </a:tr>
              <a:tr h="125700">
                <a:tc>
                  <a:txBody>
                    <a:bodyPr/>
                    <a:lstStyle/>
                    <a:p>
                      <a:pPr algn="l" rtl="0" fontAlgn="b"/>
                      <a:r>
                        <a:rPr lang="en-ZA" sz="700" b="0" i="0" u="none" strike="noStrike" dirty="0">
                          <a:solidFill>
                            <a:srgbClr val="474747"/>
                          </a:solidFill>
                          <a:effectLst/>
                          <a:latin typeface="+mn-lt"/>
                        </a:rPr>
                        <a:t>Zimbabwe</a:t>
                      </a:r>
                    </a:p>
                  </a:txBody>
                  <a:tcPr marL="5002" marR="5002" marT="500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235887607"/>
                  </a:ext>
                </a:extLst>
              </a:tr>
              <a:tr h="125700">
                <a:tc>
                  <a:txBody>
                    <a:bodyPr/>
                    <a:lstStyle/>
                    <a:p>
                      <a:pPr algn="l" rtl="0" fontAlgn="b"/>
                      <a:r>
                        <a:rPr lang="en-ZA" sz="700" b="0" i="0" u="none" strike="noStrike" dirty="0">
                          <a:solidFill>
                            <a:srgbClr val="474747"/>
                          </a:solidFill>
                          <a:effectLst/>
                          <a:latin typeface="+mn-lt"/>
                        </a:rPr>
                        <a:t>Angola</a:t>
                      </a:r>
                    </a:p>
                  </a:txBody>
                  <a:tcPr marL="5002" marR="5002" marT="500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59,7%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082164723"/>
                  </a:ext>
                </a:extLst>
              </a:tr>
              <a:tr h="125700">
                <a:tc>
                  <a:txBody>
                    <a:bodyPr/>
                    <a:lstStyle/>
                    <a:p>
                      <a:pPr algn="l" rtl="0" fontAlgn="b"/>
                      <a:r>
                        <a:rPr lang="en-ZA" sz="700" b="0" i="0" u="none" strike="noStrike" dirty="0">
                          <a:solidFill>
                            <a:srgbClr val="474747"/>
                          </a:solidFill>
                          <a:effectLst/>
                          <a:latin typeface="+mn-lt"/>
                        </a:rPr>
                        <a:t>Democratic Republic of Congo</a:t>
                      </a:r>
                    </a:p>
                  </a:txBody>
                  <a:tcPr marL="5002" marR="5002" marT="500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64,2%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6,0%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78282565"/>
                  </a:ext>
                </a:extLst>
              </a:tr>
              <a:tr h="125700">
                <a:tc>
                  <a:txBody>
                    <a:bodyPr/>
                    <a:lstStyle/>
                    <a:p>
                      <a:pPr algn="l" rtl="0" fontAlgn="b"/>
                      <a:r>
                        <a:rPr lang="en-ZA" sz="700" b="0" i="0" u="none" strike="noStrike" dirty="0">
                          <a:solidFill>
                            <a:srgbClr val="474747"/>
                          </a:solidFill>
                          <a:effectLst/>
                          <a:latin typeface="+mn-lt"/>
                        </a:rPr>
                        <a:t>Ethiopia</a:t>
                      </a:r>
                    </a:p>
                  </a:txBody>
                  <a:tcPr marL="5002" marR="5002" marT="500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38,9%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020117741"/>
                  </a:ext>
                </a:extLst>
              </a:tr>
              <a:tr h="125700">
                <a:tc>
                  <a:txBody>
                    <a:bodyPr/>
                    <a:lstStyle/>
                    <a:p>
                      <a:pPr algn="l" rtl="0" fontAlgn="b"/>
                      <a:r>
                        <a:rPr lang="en-ZA" sz="700" b="0" i="0" u="none" strike="noStrike" dirty="0">
                          <a:solidFill>
                            <a:srgbClr val="474747"/>
                          </a:solidFill>
                          <a:effectLst/>
                          <a:latin typeface="+mn-lt"/>
                        </a:rPr>
                        <a:t>Ghana</a:t>
                      </a:r>
                    </a:p>
                  </a:txBody>
                  <a:tcPr marL="5002" marR="5002" marT="500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57,8%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564857119"/>
                  </a:ext>
                </a:extLst>
              </a:tr>
              <a:tr h="125700">
                <a:tc>
                  <a:txBody>
                    <a:bodyPr/>
                    <a:lstStyle/>
                    <a:p>
                      <a:pPr algn="l" rtl="0" fontAlgn="b"/>
                      <a:r>
                        <a:rPr lang="en-ZA" sz="700" b="0" i="0" u="none" strike="noStrike" dirty="0">
                          <a:solidFill>
                            <a:srgbClr val="474747"/>
                          </a:solidFill>
                          <a:effectLst/>
                          <a:latin typeface="+mn-lt"/>
                        </a:rPr>
                        <a:t>Kenya</a:t>
                      </a:r>
                    </a:p>
                  </a:txBody>
                  <a:tcPr marL="5002" marR="5002" marT="500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23,1%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593292567"/>
                  </a:ext>
                </a:extLst>
              </a:tr>
              <a:tr h="125700">
                <a:tc>
                  <a:txBody>
                    <a:bodyPr/>
                    <a:lstStyle/>
                    <a:p>
                      <a:pPr algn="l" rtl="0" fontAlgn="b"/>
                      <a:r>
                        <a:rPr lang="en-ZA" sz="700" b="0" i="0" u="none" strike="noStrike" dirty="0">
                          <a:solidFill>
                            <a:srgbClr val="474747"/>
                          </a:solidFill>
                          <a:effectLst/>
                          <a:latin typeface="+mn-lt"/>
                        </a:rPr>
                        <a:t>Nigeria</a:t>
                      </a:r>
                    </a:p>
                  </a:txBody>
                  <a:tcPr marL="5002" marR="5002" marT="500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40,7%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910800053"/>
                  </a:ext>
                </a:extLst>
              </a:tr>
              <a:tr h="125700">
                <a:tc>
                  <a:txBody>
                    <a:bodyPr/>
                    <a:lstStyle/>
                    <a:p>
                      <a:pPr algn="l" rtl="0" fontAlgn="b"/>
                      <a:r>
                        <a:rPr lang="en-ZA" sz="700" b="0" i="0" u="none" strike="noStrike" dirty="0">
                          <a:solidFill>
                            <a:srgbClr val="474747"/>
                          </a:solidFill>
                          <a:effectLst/>
                          <a:latin typeface="+mn-lt"/>
                        </a:rPr>
                        <a:t>Tanzania</a:t>
                      </a:r>
                    </a:p>
                  </a:txBody>
                  <a:tcPr marL="5002" marR="5002" marT="500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30,6%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36,4%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009439105"/>
                  </a:ext>
                </a:extLst>
              </a:tr>
              <a:tr h="125700">
                <a:tc>
                  <a:txBody>
                    <a:bodyPr/>
                    <a:lstStyle/>
                    <a:p>
                      <a:pPr algn="l" rtl="0" fontAlgn="b"/>
                      <a:r>
                        <a:rPr lang="en-ZA" sz="700" b="0" i="0" u="none" strike="noStrike" dirty="0">
                          <a:solidFill>
                            <a:srgbClr val="474747"/>
                          </a:solidFill>
                          <a:effectLst/>
                          <a:latin typeface="+mn-lt"/>
                        </a:rPr>
                        <a:t>Uganda</a:t>
                      </a:r>
                    </a:p>
                  </a:txBody>
                  <a:tcPr marL="5002" marR="5002" marT="500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37,0%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693705186"/>
                  </a:ext>
                </a:extLst>
              </a:tr>
              <a:tr h="131984">
                <a:tc>
                  <a:txBody>
                    <a:bodyPr/>
                    <a:lstStyle/>
                    <a:p>
                      <a:pPr algn="l" rtl="0" fontAlgn="b"/>
                      <a:r>
                        <a:rPr lang="en-ZA" sz="700" b="0" i="0" u="none" strike="noStrike" dirty="0">
                          <a:solidFill>
                            <a:srgbClr val="474747"/>
                          </a:solidFill>
                          <a:effectLst/>
                          <a:latin typeface="+mn-lt"/>
                        </a:rPr>
                        <a:t>Other Africa</a:t>
                      </a:r>
                    </a:p>
                  </a:txBody>
                  <a:tcPr marL="5002" marR="5002" marT="500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46,7%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4,3%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7,1%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27,2%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883454940"/>
                  </a:ext>
                </a:extLst>
              </a:tr>
              <a:tr h="131984">
                <a:tc>
                  <a:txBody>
                    <a:bodyPr/>
                    <a:lstStyle/>
                    <a:p>
                      <a:pPr algn="l" rtl="0" fontAlgn="b"/>
                      <a:r>
                        <a:rPr lang="en-ZA" sz="700" b="1" i="0" u="none" strike="noStrike" dirty="0">
                          <a:solidFill>
                            <a:srgbClr val="474747"/>
                          </a:solidFill>
                          <a:effectLst/>
                          <a:latin typeface="+mn-lt"/>
                        </a:rPr>
                        <a:t>ASIA</a:t>
                      </a:r>
                    </a:p>
                  </a:txBody>
                  <a:tcPr marL="5002" marR="5002" marT="500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ZA" sz="700" b="1" i="0" u="none" strike="noStrike">
                          <a:solidFill>
                            <a:srgbClr val="000000"/>
                          </a:solidFill>
                          <a:effectLst/>
                          <a:latin typeface="Trebuchet MS" panose="020B0603020202020204" pitchFamily="34" charset="0"/>
                        </a:rPr>
                        <a:t>57,5%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8,2%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25,1%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08471140"/>
                  </a:ext>
                </a:extLst>
              </a:tr>
              <a:tr h="125700">
                <a:tc>
                  <a:txBody>
                    <a:bodyPr/>
                    <a:lstStyle/>
                    <a:p>
                      <a:pPr algn="l" rtl="0" fontAlgn="b"/>
                      <a:r>
                        <a:rPr lang="en-ZA" sz="700" b="0" i="0" u="none" strike="noStrike" dirty="0">
                          <a:solidFill>
                            <a:srgbClr val="474747"/>
                          </a:solidFill>
                          <a:effectLst/>
                          <a:latin typeface="+mn-lt"/>
                        </a:rPr>
                        <a:t>China including Hong Kong</a:t>
                      </a:r>
                    </a:p>
                  </a:txBody>
                  <a:tcPr marL="5002" marR="5002" marT="500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79,1%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559688271"/>
                  </a:ext>
                </a:extLst>
              </a:tr>
              <a:tr h="125700">
                <a:tc>
                  <a:txBody>
                    <a:bodyPr/>
                    <a:lstStyle/>
                    <a:p>
                      <a:pPr algn="l" rtl="0" fontAlgn="b"/>
                      <a:r>
                        <a:rPr lang="en-ZA" sz="700" b="0" i="0" u="none" strike="noStrike" dirty="0">
                          <a:solidFill>
                            <a:srgbClr val="474747"/>
                          </a:solidFill>
                          <a:effectLst/>
                          <a:latin typeface="+mn-lt"/>
                        </a:rPr>
                        <a:t>India</a:t>
                      </a:r>
                    </a:p>
                  </a:txBody>
                  <a:tcPr marL="5002" marR="5002" marT="500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37,0%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43,2%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723602396"/>
                  </a:ext>
                </a:extLst>
              </a:tr>
              <a:tr h="125700">
                <a:tc>
                  <a:txBody>
                    <a:bodyPr/>
                    <a:lstStyle/>
                    <a:p>
                      <a:pPr algn="l" rtl="0" fontAlgn="b"/>
                      <a:r>
                        <a:rPr lang="en-ZA" sz="700" b="0" i="0" u="none" strike="noStrike" dirty="0">
                          <a:solidFill>
                            <a:srgbClr val="474747"/>
                          </a:solidFill>
                          <a:effectLst/>
                          <a:latin typeface="+mn-lt"/>
                        </a:rPr>
                        <a:t>Japan</a:t>
                      </a:r>
                    </a:p>
                  </a:txBody>
                  <a:tcPr marL="5002" marR="5002" marT="500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83,0%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668749036"/>
                  </a:ext>
                </a:extLst>
              </a:tr>
              <a:tr h="125700">
                <a:tc>
                  <a:txBody>
                    <a:bodyPr/>
                    <a:lstStyle/>
                    <a:p>
                      <a:pPr algn="l" rtl="0" fontAlgn="b"/>
                      <a:r>
                        <a:rPr lang="en-ZA" sz="700" b="0" i="0" u="none" strike="noStrike" dirty="0">
                          <a:solidFill>
                            <a:srgbClr val="474747"/>
                          </a:solidFill>
                          <a:effectLst/>
                          <a:latin typeface="+mn-lt"/>
                        </a:rPr>
                        <a:t>Malaysia</a:t>
                      </a:r>
                    </a:p>
                  </a:txBody>
                  <a:tcPr marL="5002" marR="5002" marT="500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90,6%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54435840"/>
                  </a:ext>
                </a:extLst>
              </a:tr>
              <a:tr h="125700">
                <a:tc>
                  <a:txBody>
                    <a:bodyPr/>
                    <a:lstStyle/>
                    <a:p>
                      <a:pPr algn="l" rtl="0" fontAlgn="b"/>
                      <a:r>
                        <a:rPr lang="en-ZA" sz="700" b="0" i="0" u="none" strike="noStrike" dirty="0">
                          <a:solidFill>
                            <a:srgbClr val="474747"/>
                          </a:solidFill>
                          <a:effectLst/>
                          <a:latin typeface="+mn-lt"/>
                        </a:rPr>
                        <a:t>Singapore</a:t>
                      </a:r>
                    </a:p>
                  </a:txBody>
                  <a:tcPr marL="5002" marR="5002" marT="500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48,7%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35,3%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213105282"/>
                  </a:ext>
                </a:extLst>
              </a:tr>
              <a:tr h="125700">
                <a:tc>
                  <a:txBody>
                    <a:bodyPr/>
                    <a:lstStyle/>
                    <a:p>
                      <a:pPr algn="l" rtl="0" fontAlgn="b"/>
                      <a:r>
                        <a:rPr lang="en-ZA" sz="700" b="0" i="0" u="none" strike="noStrike" dirty="0">
                          <a:solidFill>
                            <a:srgbClr val="474747"/>
                          </a:solidFill>
                          <a:effectLst/>
                          <a:latin typeface="+mn-lt"/>
                        </a:rPr>
                        <a:t>South Korea</a:t>
                      </a:r>
                    </a:p>
                  </a:txBody>
                  <a:tcPr marL="5002" marR="5002" marT="500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53,7%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874230345"/>
                  </a:ext>
                </a:extLst>
              </a:tr>
              <a:tr h="131984">
                <a:tc>
                  <a:txBody>
                    <a:bodyPr/>
                    <a:lstStyle/>
                    <a:p>
                      <a:pPr algn="l" rtl="0" fontAlgn="b"/>
                      <a:r>
                        <a:rPr lang="en-ZA" sz="700" b="0" i="0" u="none" strike="noStrike" dirty="0">
                          <a:solidFill>
                            <a:srgbClr val="474747"/>
                          </a:solidFill>
                          <a:effectLst/>
                          <a:latin typeface="+mn-lt"/>
                        </a:rPr>
                        <a:t>Other Asia</a:t>
                      </a:r>
                    </a:p>
                  </a:txBody>
                  <a:tcPr marL="5002" marR="5002" marT="500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57,4%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8,2%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27,9%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25075644"/>
                  </a:ext>
                </a:extLst>
              </a:tr>
              <a:tr h="131984">
                <a:tc>
                  <a:txBody>
                    <a:bodyPr/>
                    <a:lstStyle/>
                    <a:p>
                      <a:pPr algn="l" rtl="0" fontAlgn="b"/>
                      <a:r>
                        <a:rPr lang="en-ZA" sz="700" b="1" i="0" u="none" strike="noStrike" dirty="0">
                          <a:solidFill>
                            <a:srgbClr val="474747"/>
                          </a:solidFill>
                          <a:effectLst/>
                          <a:latin typeface="+mn-lt"/>
                        </a:rPr>
                        <a:t>AUSTRALASIA</a:t>
                      </a:r>
                    </a:p>
                  </a:txBody>
                  <a:tcPr marL="5002" marR="5002" marT="500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ZA" sz="700" b="1" i="0" u="none" strike="noStrike">
                          <a:solidFill>
                            <a:srgbClr val="000000"/>
                          </a:solidFill>
                          <a:effectLst/>
                          <a:latin typeface="Trebuchet MS" panose="020B0603020202020204" pitchFamily="34" charset="0"/>
                        </a:rPr>
                        <a:t>83,3%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39346900"/>
                  </a:ext>
                </a:extLst>
              </a:tr>
              <a:tr h="125700">
                <a:tc>
                  <a:txBody>
                    <a:bodyPr/>
                    <a:lstStyle/>
                    <a:p>
                      <a:pPr algn="l" rtl="0" fontAlgn="b"/>
                      <a:r>
                        <a:rPr lang="en-ZA" sz="700" b="0" i="0" u="none" strike="noStrike" dirty="0">
                          <a:solidFill>
                            <a:srgbClr val="474747"/>
                          </a:solidFill>
                          <a:effectLst/>
                          <a:latin typeface="+mn-lt"/>
                        </a:rPr>
                        <a:t>Australia</a:t>
                      </a:r>
                    </a:p>
                  </a:txBody>
                  <a:tcPr marL="5002" marR="5002" marT="500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83,2%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688643937"/>
                  </a:ext>
                </a:extLst>
              </a:tr>
              <a:tr h="125700">
                <a:tc>
                  <a:txBody>
                    <a:bodyPr/>
                    <a:lstStyle/>
                    <a:p>
                      <a:pPr algn="l" rtl="0" fontAlgn="b"/>
                      <a:r>
                        <a:rPr lang="en-ZA" sz="700" b="0" i="0" u="none" strike="noStrike" dirty="0">
                          <a:solidFill>
                            <a:srgbClr val="474747"/>
                          </a:solidFill>
                          <a:effectLst/>
                          <a:latin typeface="+mn-lt"/>
                        </a:rPr>
                        <a:t>New Zealand</a:t>
                      </a:r>
                    </a:p>
                  </a:txBody>
                  <a:tcPr marL="5002" marR="5002" marT="500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83,4%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371242120"/>
                  </a:ext>
                </a:extLst>
              </a:tr>
              <a:tr h="131984">
                <a:tc>
                  <a:txBody>
                    <a:bodyPr/>
                    <a:lstStyle/>
                    <a:p>
                      <a:pPr algn="l" rtl="0" fontAlgn="b"/>
                      <a:r>
                        <a:rPr lang="en-ZA" sz="700" b="0" i="0" u="none" strike="noStrike" dirty="0">
                          <a:solidFill>
                            <a:srgbClr val="474747"/>
                          </a:solidFill>
                          <a:effectLst/>
                          <a:latin typeface="+mn-lt"/>
                        </a:rPr>
                        <a:t>Other Australasia</a:t>
                      </a:r>
                    </a:p>
                  </a:txBody>
                  <a:tcPr marL="5002" marR="5002" marT="500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46373598"/>
                  </a:ext>
                </a:extLst>
              </a:tr>
              <a:tr h="169694">
                <a:tc>
                  <a:txBody>
                    <a:bodyPr/>
                    <a:lstStyle/>
                    <a:p>
                      <a:pPr algn="l" rtl="0" fontAlgn="b"/>
                      <a:r>
                        <a:rPr lang="en-ZA" sz="700" b="1" i="0" u="none" strike="noStrike" dirty="0">
                          <a:solidFill>
                            <a:srgbClr val="474747"/>
                          </a:solidFill>
                          <a:effectLst/>
                          <a:latin typeface="+mn-lt"/>
                        </a:rPr>
                        <a:t>CENTRAL &amp; SOUTH AMERICA</a:t>
                      </a:r>
                    </a:p>
                  </a:txBody>
                  <a:tcPr marL="5002" marR="5002" marT="500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ZA" sz="700" b="1" i="0" u="none" strike="noStrike">
                          <a:solidFill>
                            <a:srgbClr val="000000"/>
                          </a:solidFill>
                          <a:effectLst/>
                          <a:latin typeface="Trebuchet MS" panose="020B0603020202020204" pitchFamily="34" charset="0"/>
                        </a:rPr>
                        <a:t>80,1%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3,2%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87418699"/>
                  </a:ext>
                </a:extLst>
              </a:tr>
              <a:tr h="125700">
                <a:tc>
                  <a:txBody>
                    <a:bodyPr/>
                    <a:lstStyle/>
                    <a:p>
                      <a:pPr algn="l" rtl="0" fontAlgn="b"/>
                      <a:r>
                        <a:rPr lang="en-ZA" sz="700" b="0" i="0" u="none" strike="noStrike" dirty="0">
                          <a:solidFill>
                            <a:srgbClr val="474747"/>
                          </a:solidFill>
                          <a:effectLst/>
                          <a:latin typeface="+mn-lt"/>
                        </a:rPr>
                        <a:t>Argentina</a:t>
                      </a:r>
                    </a:p>
                  </a:txBody>
                  <a:tcPr marL="5002" marR="5002" marT="500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89,6%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3941632406"/>
                  </a:ext>
                </a:extLst>
              </a:tr>
              <a:tr h="125700">
                <a:tc>
                  <a:txBody>
                    <a:bodyPr/>
                    <a:lstStyle/>
                    <a:p>
                      <a:pPr algn="l" rtl="0" fontAlgn="b"/>
                      <a:r>
                        <a:rPr lang="en-ZA" sz="700" b="0" i="0" u="none" strike="noStrike" dirty="0">
                          <a:solidFill>
                            <a:srgbClr val="474747"/>
                          </a:solidFill>
                          <a:effectLst/>
                          <a:latin typeface="+mn-lt"/>
                        </a:rPr>
                        <a:t>Brazil</a:t>
                      </a:r>
                    </a:p>
                  </a:txBody>
                  <a:tcPr marL="5002" marR="5002" marT="500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90,5%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530064887"/>
                  </a:ext>
                </a:extLst>
              </a:tr>
              <a:tr h="125700">
                <a:tc>
                  <a:txBody>
                    <a:bodyPr/>
                    <a:lstStyle/>
                    <a:p>
                      <a:pPr algn="l" rtl="0" fontAlgn="b"/>
                      <a:r>
                        <a:rPr lang="en-ZA" sz="700" b="0" i="0" u="none" strike="noStrike" dirty="0">
                          <a:solidFill>
                            <a:srgbClr val="474747"/>
                          </a:solidFill>
                          <a:effectLst/>
                          <a:latin typeface="+mn-lt"/>
                        </a:rPr>
                        <a:t>Chile</a:t>
                      </a:r>
                    </a:p>
                  </a:txBody>
                  <a:tcPr marL="5002" marR="5002" marT="500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89,7%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109853735"/>
                  </a:ext>
                </a:extLst>
              </a:tr>
              <a:tr h="131984">
                <a:tc>
                  <a:txBody>
                    <a:bodyPr/>
                    <a:lstStyle/>
                    <a:p>
                      <a:pPr algn="l" rtl="0" fontAlgn="b"/>
                      <a:r>
                        <a:rPr lang="en-ZA" sz="700" b="0" i="0" u="none" strike="noStrike" dirty="0">
                          <a:solidFill>
                            <a:srgbClr val="474747"/>
                          </a:solidFill>
                          <a:effectLst/>
                          <a:latin typeface="+mn-lt"/>
                        </a:rPr>
                        <a:t>Other Central &amp; South America</a:t>
                      </a:r>
                    </a:p>
                  </a:txBody>
                  <a:tcPr marL="5002" marR="5002" marT="500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45,5%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49,7%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37119743"/>
                  </a:ext>
                </a:extLst>
              </a:tr>
              <a:tr h="131984">
                <a:tc>
                  <a:txBody>
                    <a:bodyPr/>
                    <a:lstStyle/>
                    <a:p>
                      <a:pPr algn="l" rtl="0" fontAlgn="b"/>
                      <a:r>
                        <a:rPr lang="en-ZA" sz="700" b="1" i="0" u="none" strike="noStrike" dirty="0">
                          <a:solidFill>
                            <a:srgbClr val="474747"/>
                          </a:solidFill>
                          <a:effectLst/>
                          <a:latin typeface="+mn-lt"/>
                        </a:rPr>
                        <a:t>EUROPE</a:t>
                      </a:r>
                    </a:p>
                  </a:txBody>
                  <a:tcPr marL="5002" marR="5002" marT="500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ZA" sz="700" b="1" i="0" u="none" strike="noStrike">
                          <a:solidFill>
                            <a:srgbClr val="000000"/>
                          </a:solidFill>
                          <a:effectLst/>
                          <a:latin typeface="Trebuchet MS" panose="020B0603020202020204" pitchFamily="34" charset="0"/>
                        </a:rPr>
                        <a:t>82,4%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83592815"/>
                  </a:ext>
                </a:extLst>
              </a:tr>
              <a:tr h="125700">
                <a:tc>
                  <a:txBody>
                    <a:bodyPr/>
                    <a:lstStyle/>
                    <a:p>
                      <a:pPr algn="l" rtl="0" fontAlgn="b"/>
                      <a:r>
                        <a:rPr lang="en-ZA" sz="700" b="0" i="0" u="none" strike="noStrike" dirty="0">
                          <a:solidFill>
                            <a:srgbClr val="474747"/>
                          </a:solidFill>
                          <a:effectLst/>
                          <a:latin typeface="+mn-lt"/>
                        </a:rPr>
                        <a:t>Austria</a:t>
                      </a:r>
                    </a:p>
                  </a:txBody>
                  <a:tcPr marL="5002" marR="5002" marT="500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72,8%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85668626"/>
                  </a:ext>
                </a:extLst>
              </a:tr>
              <a:tr h="125700">
                <a:tc>
                  <a:txBody>
                    <a:bodyPr/>
                    <a:lstStyle/>
                    <a:p>
                      <a:pPr algn="l" rtl="0" fontAlgn="b"/>
                      <a:r>
                        <a:rPr lang="en-ZA" sz="700" b="0" i="0" u="none" strike="noStrike" dirty="0">
                          <a:solidFill>
                            <a:srgbClr val="474747"/>
                          </a:solidFill>
                          <a:effectLst/>
                          <a:latin typeface="+mn-lt"/>
                        </a:rPr>
                        <a:t>Belgium</a:t>
                      </a:r>
                    </a:p>
                  </a:txBody>
                  <a:tcPr marL="5002" marR="5002" marT="500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71,4%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22,8%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316191389"/>
                  </a:ext>
                </a:extLst>
              </a:tr>
              <a:tr h="125700">
                <a:tc>
                  <a:txBody>
                    <a:bodyPr/>
                    <a:lstStyle/>
                    <a:p>
                      <a:pPr algn="l" rtl="0" fontAlgn="b"/>
                      <a:r>
                        <a:rPr lang="en-ZA" sz="700" b="0" i="0" u="none" strike="noStrike" dirty="0">
                          <a:solidFill>
                            <a:srgbClr val="474747"/>
                          </a:solidFill>
                          <a:effectLst/>
                          <a:latin typeface="+mn-lt"/>
                        </a:rPr>
                        <a:t>Denmark</a:t>
                      </a:r>
                    </a:p>
                  </a:txBody>
                  <a:tcPr marL="5002" marR="5002" marT="500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79,6%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920127417"/>
                  </a:ext>
                </a:extLst>
              </a:tr>
              <a:tr h="125700">
                <a:tc>
                  <a:txBody>
                    <a:bodyPr/>
                    <a:lstStyle/>
                    <a:p>
                      <a:pPr algn="l" rtl="0" fontAlgn="b"/>
                      <a:r>
                        <a:rPr lang="en-ZA" sz="700" b="0" i="0" u="none" strike="noStrike" dirty="0">
                          <a:solidFill>
                            <a:srgbClr val="474747"/>
                          </a:solidFill>
                          <a:effectLst/>
                          <a:latin typeface="+mn-lt"/>
                        </a:rPr>
                        <a:t>Finland</a:t>
                      </a:r>
                    </a:p>
                  </a:txBody>
                  <a:tcPr marL="5002" marR="5002" marT="500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86,6%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869088880"/>
                  </a:ext>
                </a:extLst>
              </a:tr>
              <a:tr h="125700">
                <a:tc>
                  <a:txBody>
                    <a:bodyPr/>
                    <a:lstStyle/>
                    <a:p>
                      <a:pPr algn="l" rtl="0" fontAlgn="b"/>
                      <a:r>
                        <a:rPr lang="en-ZA" sz="700" b="0" i="0" u="none" strike="noStrike" dirty="0">
                          <a:solidFill>
                            <a:srgbClr val="474747"/>
                          </a:solidFill>
                          <a:effectLst/>
                          <a:latin typeface="+mn-lt"/>
                        </a:rPr>
                        <a:t>France</a:t>
                      </a:r>
                    </a:p>
                  </a:txBody>
                  <a:tcPr marL="5002" marR="5002" marT="500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81,3%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240075573"/>
                  </a:ext>
                </a:extLst>
              </a:tr>
              <a:tr h="125700">
                <a:tc>
                  <a:txBody>
                    <a:bodyPr/>
                    <a:lstStyle/>
                    <a:p>
                      <a:pPr algn="l" rtl="0" fontAlgn="b"/>
                      <a:r>
                        <a:rPr lang="en-ZA" sz="700" b="0" i="0" u="none" strike="noStrike" dirty="0">
                          <a:solidFill>
                            <a:srgbClr val="474747"/>
                          </a:solidFill>
                          <a:effectLst/>
                          <a:latin typeface="+mn-lt"/>
                        </a:rPr>
                        <a:t>Germany</a:t>
                      </a:r>
                    </a:p>
                  </a:txBody>
                  <a:tcPr marL="5002" marR="5002" marT="500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82,4%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951089656"/>
                  </a:ext>
                </a:extLst>
              </a:tr>
              <a:tr h="125700">
                <a:tc>
                  <a:txBody>
                    <a:bodyPr/>
                    <a:lstStyle/>
                    <a:p>
                      <a:pPr algn="l" rtl="0" fontAlgn="b"/>
                      <a:r>
                        <a:rPr lang="en-ZA" sz="700" b="0" i="0" u="none" strike="noStrike" dirty="0">
                          <a:solidFill>
                            <a:srgbClr val="474747"/>
                          </a:solidFill>
                          <a:effectLst/>
                          <a:latin typeface="+mn-lt"/>
                        </a:rPr>
                        <a:t>Ireland</a:t>
                      </a:r>
                    </a:p>
                  </a:txBody>
                  <a:tcPr marL="5002" marR="5002" marT="500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92,0%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185469679"/>
                  </a:ext>
                </a:extLst>
              </a:tr>
              <a:tr h="125700">
                <a:tc>
                  <a:txBody>
                    <a:bodyPr/>
                    <a:lstStyle/>
                    <a:p>
                      <a:pPr algn="l" rtl="0" fontAlgn="b"/>
                      <a:r>
                        <a:rPr lang="en-ZA" sz="700" b="0" i="0" u="none" strike="noStrike" dirty="0">
                          <a:solidFill>
                            <a:srgbClr val="474747"/>
                          </a:solidFill>
                          <a:effectLst/>
                          <a:latin typeface="+mn-lt"/>
                        </a:rPr>
                        <a:t>Italy</a:t>
                      </a:r>
                    </a:p>
                  </a:txBody>
                  <a:tcPr marL="5002" marR="5002" marT="500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75,0%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836392340"/>
                  </a:ext>
                </a:extLst>
              </a:tr>
              <a:tr h="125700">
                <a:tc>
                  <a:txBody>
                    <a:bodyPr/>
                    <a:lstStyle/>
                    <a:p>
                      <a:pPr algn="l" rtl="0" fontAlgn="b"/>
                      <a:r>
                        <a:rPr lang="en-ZA" sz="700" b="0" i="0" u="none" strike="noStrike" dirty="0">
                          <a:solidFill>
                            <a:srgbClr val="474747"/>
                          </a:solidFill>
                          <a:effectLst/>
                          <a:latin typeface="+mn-lt"/>
                        </a:rPr>
                        <a:t>Netherlands</a:t>
                      </a:r>
                    </a:p>
                  </a:txBody>
                  <a:tcPr marL="5002" marR="5002" marT="500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89,2%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750427980"/>
                  </a:ext>
                </a:extLst>
              </a:tr>
              <a:tr h="125700">
                <a:tc>
                  <a:txBody>
                    <a:bodyPr/>
                    <a:lstStyle/>
                    <a:p>
                      <a:pPr algn="l" rtl="0" fontAlgn="b"/>
                      <a:r>
                        <a:rPr lang="en-ZA" sz="700" b="0" i="0" u="none" strike="noStrike" dirty="0">
                          <a:solidFill>
                            <a:srgbClr val="474747"/>
                          </a:solidFill>
                          <a:effectLst/>
                          <a:latin typeface="+mn-lt"/>
                        </a:rPr>
                        <a:t>Norway</a:t>
                      </a:r>
                    </a:p>
                  </a:txBody>
                  <a:tcPr marL="5002" marR="5002" marT="500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90,5%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530428234"/>
                  </a:ext>
                </a:extLst>
              </a:tr>
              <a:tr h="125700">
                <a:tc>
                  <a:txBody>
                    <a:bodyPr/>
                    <a:lstStyle/>
                    <a:p>
                      <a:pPr algn="l" rtl="0" fontAlgn="b"/>
                      <a:r>
                        <a:rPr lang="en-ZA" sz="700" b="0" i="0" u="none" strike="noStrike" dirty="0">
                          <a:solidFill>
                            <a:srgbClr val="474747"/>
                          </a:solidFill>
                          <a:effectLst/>
                          <a:latin typeface="+mn-lt"/>
                        </a:rPr>
                        <a:t>Portugal</a:t>
                      </a:r>
                    </a:p>
                  </a:txBody>
                  <a:tcPr marL="5002" marR="5002" marT="500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83,1%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441901569"/>
                  </a:ext>
                </a:extLst>
              </a:tr>
              <a:tr h="125700">
                <a:tc>
                  <a:txBody>
                    <a:bodyPr/>
                    <a:lstStyle/>
                    <a:p>
                      <a:pPr algn="l" rtl="0" fontAlgn="b"/>
                      <a:r>
                        <a:rPr lang="en-ZA" sz="700" b="0" i="0" u="none" strike="noStrike" dirty="0">
                          <a:solidFill>
                            <a:srgbClr val="474747"/>
                          </a:solidFill>
                          <a:effectLst/>
                          <a:latin typeface="+mn-lt"/>
                        </a:rPr>
                        <a:t>Russian Fed</a:t>
                      </a:r>
                    </a:p>
                  </a:txBody>
                  <a:tcPr marL="5002" marR="5002" marT="500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83,2%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280697507"/>
                  </a:ext>
                </a:extLst>
              </a:tr>
              <a:tr h="125700">
                <a:tc>
                  <a:txBody>
                    <a:bodyPr/>
                    <a:lstStyle/>
                    <a:p>
                      <a:pPr algn="l" rtl="0" fontAlgn="b"/>
                      <a:r>
                        <a:rPr lang="en-ZA" sz="700" b="0" i="0" u="none" strike="noStrike" dirty="0">
                          <a:solidFill>
                            <a:srgbClr val="474747"/>
                          </a:solidFill>
                          <a:effectLst/>
                          <a:latin typeface="+mn-lt"/>
                        </a:rPr>
                        <a:t>Spain</a:t>
                      </a:r>
                    </a:p>
                  </a:txBody>
                  <a:tcPr marL="5002" marR="5002" marT="500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63,9%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22,8%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211157649"/>
                  </a:ext>
                </a:extLst>
              </a:tr>
              <a:tr h="125700">
                <a:tc>
                  <a:txBody>
                    <a:bodyPr/>
                    <a:lstStyle/>
                    <a:p>
                      <a:pPr algn="l" rtl="0" fontAlgn="b"/>
                      <a:r>
                        <a:rPr lang="en-ZA" sz="700" b="0" i="0" u="none" strike="noStrike" dirty="0">
                          <a:solidFill>
                            <a:srgbClr val="474747"/>
                          </a:solidFill>
                          <a:effectLst/>
                          <a:latin typeface="+mn-lt"/>
                        </a:rPr>
                        <a:t>Sweden</a:t>
                      </a:r>
                    </a:p>
                  </a:txBody>
                  <a:tcPr marL="5002" marR="5002" marT="500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91,3%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776933447"/>
                  </a:ext>
                </a:extLst>
              </a:tr>
              <a:tr h="125700">
                <a:tc>
                  <a:txBody>
                    <a:bodyPr/>
                    <a:lstStyle/>
                    <a:p>
                      <a:pPr algn="l" rtl="0" fontAlgn="b"/>
                      <a:r>
                        <a:rPr lang="en-ZA" sz="700" b="0" i="0" u="none" strike="noStrike" dirty="0">
                          <a:solidFill>
                            <a:srgbClr val="474747"/>
                          </a:solidFill>
                          <a:effectLst/>
                          <a:latin typeface="+mn-lt"/>
                        </a:rPr>
                        <a:t>Switzerland</a:t>
                      </a:r>
                    </a:p>
                  </a:txBody>
                  <a:tcPr marL="5002" marR="5002" marT="500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74,1%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707119984"/>
                  </a:ext>
                </a:extLst>
              </a:tr>
              <a:tr h="125700">
                <a:tc>
                  <a:txBody>
                    <a:bodyPr/>
                    <a:lstStyle/>
                    <a:p>
                      <a:pPr algn="l" rtl="0" fontAlgn="b"/>
                      <a:r>
                        <a:rPr lang="en-ZA" sz="700" b="0" i="0" u="none" strike="noStrike" dirty="0">
                          <a:solidFill>
                            <a:srgbClr val="474747"/>
                          </a:solidFill>
                          <a:effectLst/>
                          <a:latin typeface="+mn-lt"/>
                        </a:rPr>
                        <a:t>Turkey</a:t>
                      </a:r>
                    </a:p>
                  </a:txBody>
                  <a:tcPr marL="5002" marR="5002" marT="500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81,5%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905700033"/>
                  </a:ext>
                </a:extLst>
              </a:tr>
              <a:tr h="125700">
                <a:tc>
                  <a:txBody>
                    <a:bodyPr/>
                    <a:lstStyle/>
                    <a:p>
                      <a:pPr algn="l" rtl="0" fontAlgn="b"/>
                      <a:r>
                        <a:rPr lang="en-ZA" sz="700" b="0" i="0" u="none" strike="noStrike" dirty="0">
                          <a:solidFill>
                            <a:srgbClr val="474747"/>
                          </a:solidFill>
                          <a:effectLst/>
                          <a:latin typeface="+mn-lt"/>
                        </a:rPr>
                        <a:t>UK</a:t>
                      </a:r>
                    </a:p>
                  </a:txBody>
                  <a:tcPr marL="5002" marR="5002" marT="500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85,4%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079983635"/>
                  </a:ext>
                </a:extLst>
              </a:tr>
              <a:tr h="131984">
                <a:tc>
                  <a:txBody>
                    <a:bodyPr/>
                    <a:lstStyle/>
                    <a:p>
                      <a:pPr algn="l" rtl="0" fontAlgn="b"/>
                      <a:r>
                        <a:rPr lang="en-ZA" sz="700" b="0" i="0" u="none" strike="noStrike" dirty="0">
                          <a:solidFill>
                            <a:srgbClr val="474747"/>
                          </a:solidFill>
                          <a:effectLst/>
                          <a:latin typeface="+mn-lt"/>
                        </a:rPr>
                        <a:t>Other Europe</a:t>
                      </a:r>
                    </a:p>
                  </a:txBody>
                  <a:tcPr marL="5002" marR="5002" marT="500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73,0%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13,8%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5347832"/>
                  </a:ext>
                </a:extLst>
              </a:tr>
              <a:tr h="131984">
                <a:tc>
                  <a:txBody>
                    <a:bodyPr/>
                    <a:lstStyle/>
                    <a:p>
                      <a:pPr algn="l" rtl="0" fontAlgn="b"/>
                      <a:r>
                        <a:rPr lang="en-ZA" sz="700" b="1" i="0" u="none" strike="noStrike" dirty="0">
                          <a:solidFill>
                            <a:srgbClr val="474747"/>
                          </a:solidFill>
                          <a:effectLst/>
                          <a:latin typeface="+mn-lt"/>
                        </a:rPr>
                        <a:t>MIDDLE EAST</a:t>
                      </a:r>
                    </a:p>
                  </a:txBody>
                  <a:tcPr marL="5002" marR="5002" marT="500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ZA" sz="700" b="1" i="0" u="none" strike="noStrike">
                          <a:solidFill>
                            <a:srgbClr val="000000"/>
                          </a:solidFill>
                          <a:effectLst/>
                          <a:latin typeface="Trebuchet MS" panose="020B0603020202020204" pitchFamily="34" charset="0"/>
                        </a:rPr>
                        <a:t>62,9%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4,3%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72534796"/>
                  </a:ext>
                </a:extLst>
              </a:tr>
              <a:tr h="125700">
                <a:tc>
                  <a:txBody>
                    <a:bodyPr/>
                    <a:lstStyle/>
                    <a:p>
                      <a:pPr algn="l" rtl="0" fontAlgn="b"/>
                      <a:r>
                        <a:rPr lang="en-ZA" sz="700" b="0" i="0" u="none" strike="noStrike" dirty="0">
                          <a:solidFill>
                            <a:srgbClr val="474747"/>
                          </a:solidFill>
                          <a:effectLst/>
                          <a:latin typeface="+mn-lt"/>
                        </a:rPr>
                        <a:t>UAE</a:t>
                      </a:r>
                    </a:p>
                  </a:txBody>
                  <a:tcPr marL="5002" marR="5002" marT="500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38,1%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033666721"/>
                  </a:ext>
                </a:extLst>
              </a:tr>
              <a:tr h="131984">
                <a:tc>
                  <a:txBody>
                    <a:bodyPr/>
                    <a:lstStyle/>
                    <a:p>
                      <a:pPr algn="l" rtl="0" fontAlgn="b"/>
                      <a:r>
                        <a:rPr lang="en-ZA" sz="700" b="0" i="0" u="none" strike="noStrike" dirty="0">
                          <a:solidFill>
                            <a:srgbClr val="474747"/>
                          </a:solidFill>
                          <a:effectLst/>
                          <a:latin typeface="+mn-lt"/>
                        </a:rPr>
                        <a:t>Other Middle East</a:t>
                      </a:r>
                    </a:p>
                  </a:txBody>
                  <a:tcPr marL="5002" marR="5002" marT="500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70,9%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18,4%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28212149"/>
                  </a:ext>
                </a:extLst>
              </a:tr>
              <a:tr h="131984">
                <a:tc>
                  <a:txBody>
                    <a:bodyPr/>
                    <a:lstStyle/>
                    <a:p>
                      <a:pPr algn="l" rtl="0" fontAlgn="b"/>
                      <a:r>
                        <a:rPr lang="en-ZA" sz="700" b="1" i="0" u="none" strike="noStrike" dirty="0">
                          <a:solidFill>
                            <a:srgbClr val="474747"/>
                          </a:solidFill>
                          <a:effectLst/>
                          <a:latin typeface="+mn-lt"/>
                        </a:rPr>
                        <a:t>NORTH AMERICA</a:t>
                      </a:r>
                    </a:p>
                  </a:txBody>
                  <a:tcPr marL="5002" marR="5002" marT="500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ZA" sz="700" b="1" i="0" u="none" strike="noStrike">
                          <a:solidFill>
                            <a:srgbClr val="000000"/>
                          </a:solidFill>
                          <a:effectLst/>
                          <a:latin typeface="Trebuchet MS" panose="020B0603020202020204" pitchFamily="34" charset="0"/>
                        </a:rPr>
                        <a:t>82,0%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25913948"/>
                  </a:ext>
                </a:extLst>
              </a:tr>
              <a:tr h="125700">
                <a:tc>
                  <a:txBody>
                    <a:bodyPr/>
                    <a:lstStyle/>
                    <a:p>
                      <a:pPr algn="l" rtl="0" fontAlgn="b"/>
                      <a:r>
                        <a:rPr lang="en-ZA" sz="700" b="0" i="0" u="none" strike="noStrike" dirty="0">
                          <a:solidFill>
                            <a:srgbClr val="474747"/>
                          </a:solidFill>
                          <a:effectLst/>
                          <a:latin typeface="+mn-lt"/>
                        </a:rPr>
                        <a:t>Canada</a:t>
                      </a:r>
                    </a:p>
                  </a:txBody>
                  <a:tcPr marL="5002" marR="5002" marT="500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80,4%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3789927418"/>
                  </a:ext>
                </a:extLst>
              </a:tr>
              <a:tr h="125700">
                <a:tc>
                  <a:txBody>
                    <a:bodyPr/>
                    <a:lstStyle/>
                    <a:p>
                      <a:pPr algn="l" rtl="0" fontAlgn="b"/>
                      <a:r>
                        <a:rPr lang="en-ZA" sz="700" b="0" i="0" u="none" strike="noStrike" dirty="0">
                          <a:solidFill>
                            <a:srgbClr val="474747"/>
                          </a:solidFill>
                          <a:effectLst/>
                          <a:latin typeface="+mn-lt"/>
                        </a:rPr>
                        <a:t>USA</a:t>
                      </a:r>
                    </a:p>
                  </a:txBody>
                  <a:tcPr marL="5002" marR="5002" marT="500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ctr"/>
                      <a:r>
                        <a:rPr lang="en-ZA" sz="700" b="0" i="0" u="none" strike="noStrike">
                          <a:solidFill>
                            <a:srgbClr val="000000"/>
                          </a:solidFill>
                          <a:effectLst/>
                          <a:latin typeface="Trebuchet MS" panose="020B0603020202020204" pitchFamily="34" charset="0"/>
                        </a:rPr>
                        <a:t>82,4%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518033086"/>
                  </a:ext>
                </a:extLst>
              </a:tr>
              <a:tr h="131984">
                <a:tc>
                  <a:txBody>
                    <a:bodyPr/>
                    <a:lstStyle/>
                    <a:p>
                      <a:pPr algn="l" rtl="0" fontAlgn="b"/>
                      <a:r>
                        <a:rPr lang="en-ZA" sz="700" b="0" i="0" u="none" strike="noStrike" dirty="0">
                          <a:solidFill>
                            <a:srgbClr val="474747"/>
                          </a:solidFill>
                          <a:effectLst/>
                          <a:latin typeface="+mn-lt"/>
                        </a:rPr>
                        <a:t>Total</a:t>
                      </a:r>
                    </a:p>
                  </a:txBody>
                  <a:tcPr marL="5002" marR="5002" marT="500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ZA" sz="700" b="1" i="0" u="none" strike="noStrike">
                          <a:solidFill>
                            <a:srgbClr val="000000"/>
                          </a:solidFill>
                          <a:effectLst/>
                          <a:latin typeface="Trebuchet MS" panose="020B0603020202020204" pitchFamily="34" charset="0"/>
                        </a:rPr>
                        <a:t>18,3%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3,8%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30,0%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234758694"/>
                  </a:ext>
                </a:extLst>
              </a:tr>
            </a:tbl>
          </a:graphicData>
        </a:graphic>
      </p:graphicFrame>
      <p:sp>
        <p:nvSpPr>
          <p:cNvPr id="5" name="TextBox 76">
            <a:extLst>
              <a:ext uri="{FF2B5EF4-FFF2-40B4-BE49-F238E27FC236}">
                <a16:creationId xmlns:a16="http://schemas.microsoft.com/office/drawing/2014/main" id="{DB7FD604-CF13-432F-9D9A-1E283EA57855}"/>
              </a:ext>
            </a:extLst>
          </p:cNvPr>
          <p:cNvSpPr txBox="1"/>
          <p:nvPr/>
        </p:nvSpPr>
        <p:spPr>
          <a:xfrm>
            <a:off x="2334781" y="9585227"/>
            <a:ext cx="3119444"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1943940669"/>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729EA96E-D193-455F-A444-C5995B018A6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9419354"/>
            <a:ext cx="6858002" cy="486646"/>
          </a:xfrm>
          <a:prstGeom prst="rect">
            <a:avLst/>
          </a:prstGeom>
        </p:spPr>
      </p:pic>
      <p:sp>
        <p:nvSpPr>
          <p:cNvPr id="5" name="TextBox 76">
            <a:extLst>
              <a:ext uri="{FF2B5EF4-FFF2-40B4-BE49-F238E27FC236}">
                <a16:creationId xmlns:a16="http://schemas.microsoft.com/office/drawing/2014/main" id="{15D125F6-F192-406E-8883-1108EABE1480}"/>
              </a:ext>
            </a:extLst>
          </p:cNvPr>
          <p:cNvSpPr txBox="1"/>
          <p:nvPr/>
        </p:nvSpPr>
        <p:spPr>
          <a:xfrm>
            <a:off x="2185702" y="9585227"/>
            <a:ext cx="3268523" cy="153888"/>
          </a:xfrm>
          <a:prstGeom prst="rect">
            <a:avLst/>
          </a:prstGeom>
          <a:noFill/>
          <a:ln>
            <a:noFill/>
          </a:ln>
        </p:spPr>
        <p:txBody>
          <a:bodyPr wrap="none" lIns="0" tIns="0" rIns="0" bIns="0" rtlCol="0" anchor="t">
            <a:spAutoFit/>
          </a:bodyPr>
          <a:lstStyle/>
          <a:p>
            <a:pPr algn="r"/>
            <a:r>
              <a:rPr lang="en-ZA" sz="1000" b="1" dirty="0">
                <a:solidFill>
                  <a:srgbClr val="404040"/>
                </a:solidFill>
                <a:latin typeface="Trebuchet MS" panose="020B0603020202020204" pitchFamily="34" charset="0"/>
                <a:cs typeface="Arial" panose="020B0604020202020204" pitchFamily="34" charset="0"/>
              </a:rPr>
              <a:t>Tourism Performance Report </a:t>
            </a:r>
            <a:r>
              <a:rPr lang="en-ZA" sz="1000" dirty="0">
                <a:solidFill>
                  <a:srgbClr val="404040"/>
                </a:solidFill>
                <a:latin typeface="Trebuchet MS" panose="020B0603020202020204" pitchFamily="34" charset="0"/>
                <a:cs typeface="Arial" panose="020B0604020202020204" pitchFamily="34" charset="0"/>
              </a:rPr>
              <a:t>| January–December 2021</a:t>
            </a:r>
          </a:p>
        </p:txBody>
      </p:sp>
      <p:pic>
        <p:nvPicPr>
          <p:cNvPr id="2" name="Picture 1">
            <a:extLst>
              <a:ext uri="{FF2B5EF4-FFF2-40B4-BE49-F238E27FC236}">
                <a16:creationId xmlns:a16="http://schemas.microsoft.com/office/drawing/2014/main" id="{6BB4FBF2-6438-4013-9CCB-18878B7B9EDD}"/>
              </a:ext>
            </a:extLst>
          </p:cNvPr>
          <p:cNvPicPr>
            <a:picLocks noChangeAspect="1"/>
          </p:cNvPicPr>
          <p:nvPr/>
        </p:nvPicPr>
        <p:blipFill rotWithShape="1">
          <a:blip r:embed="rId3">
            <a:extLst>
              <a:ext uri="{28A0092B-C50C-407E-A947-70E740481C1C}">
                <a14:useLocalDpi xmlns:a14="http://schemas.microsoft.com/office/drawing/2010/main" val="0"/>
              </a:ext>
            </a:extLst>
          </a:blip>
          <a:srcRect l="18971" r="34994" b="198"/>
          <a:stretch/>
        </p:blipFill>
        <p:spPr>
          <a:xfrm>
            <a:off x="2" y="-19697"/>
            <a:ext cx="6857998" cy="9925697"/>
          </a:xfrm>
          <a:prstGeom prst="rect">
            <a:avLst/>
          </a:prstGeom>
        </p:spPr>
      </p:pic>
      <p:sp>
        <p:nvSpPr>
          <p:cNvPr id="7" name="Rectangle 3">
            <a:extLst>
              <a:ext uri="{FF2B5EF4-FFF2-40B4-BE49-F238E27FC236}">
                <a16:creationId xmlns:a16="http://schemas.microsoft.com/office/drawing/2014/main" id="{887D50D5-65AA-508B-3285-D08E025F14B9}"/>
              </a:ext>
            </a:extLst>
          </p:cNvPr>
          <p:cNvSpPr/>
          <p:nvPr/>
        </p:nvSpPr>
        <p:spPr>
          <a:xfrm>
            <a:off x="1" y="3327401"/>
            <a:ext cx="4960882" cy="2674006"/>
          </a:xfrm>
          <a:prstGeom prst="rect">
            <a:avLst/>
          </a:prstGeom>
          <a:solidFill>
            <a:schemeClr val="tx1">
              <a:lumMod val="95000"/>
              <a:lumOff val="5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Autofit/>
          </a:bodyPr>
          <a:lstStyle/>
          <a:p>
            <a:pPr marL="0" marR="0" lvl="0" indent="0" algn="r" defTabSz="718444" rtl="0" eaLnBrk="1" fontAlgn="auto" latinLnBrk="0" hangingPunct="1">
              <a:lnSpc>
                <a:spcPct val="100000"/>
              </a:lnSpc>
              <a:spcBef>
                <a:spcPts val="0"/>
              </a:spcBef>
              <a:spcAft>
                <a:spcPts val="0"/>
              </a:spcAft>
              <a:buClrTx/>
              <a:buSzTx/>
              <a:buFontTx/>
              <a:buNone/>
              <a:tabLst/>
              <a:defRPr/>
            </a:pPr>
            <a:r>
              <a:rPr kumimoji="0" lang="en-IN" sz="3600" b="0" i="0" u="none" strike="noStrike" kern="1200" cap="none" spc="600" normalizeH="0" baseline="0" noProof="0" dirty="0">
                <a:ln>
                  <a:noFill/>
                </a:ln>
                <a:solidFill>
                  <a:prstClr val="white"/>
                </a:solidFill>
                <a:effectLst>
                  <a:outerShdw blurRad="38100" dist="38100" dir="2700000" algn="tl">
                    <a:srgbClr val="000000">
                      <a:alpha val="43137"/>
                    </a:srgbClr>
                  </a:outerShdw>
                </a:effectLst>
                <a:uLnTx/>
                <a:uFillTx/>
                <a:latin typeface="Bebas Neue Bold" panose="020B0606020202050201" pitchFamily="34" charset="0"/>
                <a:ea typeface="+mn-ea"/>
                <a:cs typeface="+mn-cs"/>
              </a:rPr>
              <a:t>REPEAT RATE- LAND BORDER PORTS</a:t>
            </a:r>
          </a:p>
        </p:txBody>
      </p:sp>
    </p:spTree>
    <p:extLst>
      <p:ext uri="{BB962C8B-B14F-4D97-AF65-F5344CB8AC3E}">
        <p14:creationId xmlns:p14="http://schemas.microsoft.com/office/powerpoint/2010/main" val="1818843443"/>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877EE9CC-F31E-4135-AC1B-361464C9BF3A}"/>
              </a:ext>
            </a:extLst>
          </p:cNvPr>
          <p:cNvSpPr/>
          <p:nvPr/>
        </p:nvSpPr>
        <p:spPr>
          <a:xfrm>
            <a:off x="0" y="0"/>
            <a:ext cx="6858000" cy="1190266"/>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r>
              <a:rPr lang="en-ZA" sz="3600" dirty="0">
                <a:solidFill>
                  <a:srgbClr val="FE9900"/>
                </a:solidFill>
                <a:latin typeface="Calibri"/>
              </a:rPr>
              <a:t>APPENDIX</a:t>
            </a:r>
            <a:endParaRPr kumimoji="0" lang="en-ZA" sz="3600" b="0" i="0" u="none" strike="noStrike" kern="1200" cap="none" spc="0" normalizeH="0" baseline="0" noProof="0" dirty="0">
              <a:ln>
                <a:noFill/>
              </a:ln>
              <a:solidFill>
                <a:srgbClr val="FE9900"/>
              </a:solidFill>
              <a:effectLst/>
              <a:uLnTx/>
              <a:uFillTx/>
              <a:latin typeface="Calibri"/>
            </a:endParaRPr>
          </a:p>
        </p:txBody>
      </p:sp>
      <p:graphicFrame>
        <p:nvGraphicFramePr>
          <p:cNvPr id="2" name="Table 1">
            <a:extLst>
              <a:ext uri="{FF2B5EF4-FFF2-40B4-BE49-F238E27FC236}">
                <a16:creationId xmlns:a16="http://schemas.microsoft.com/office/drawing/2014/main" id="{6FF21A58-4A59-4094-9F6E-E0CDCF754B9B}"/>
              </a:ext>
            </a:extLst>
          </p:cNvPr>
          <p:cNvGraphicFramePr>
            <a:graphicFrameLocks noGrp="1"/>
          </p:cNvGraphicFramePr>
          <p:nvPr>
            <p:extLst>
              <p:ext uri="{D42A27DB-BD31-4B8C-83A1-F6EECF244321}">
                <p14:modId xmlns:p14="http://schemas.microsoft.com/office/powerpoint/2010/main" val="3154687556"/>
              </p:ext>
            </p:extLst>
          </p:nvPr>
        </p:nvGraphicFramePr>
        <p:xfrm>
          <a:off x="28958" y="1190266"/>
          <a:ext cx="6820422" cy="8243997"/>
        </p:xfrm>
        <a:graphic>
          <a:graphicData uri="http://schemas.openxmlformats.org/drawingml/2006/table">
            <a:tbl>
              <a:tblPr/>
              <a:tblGrid>
                <a:gridCol w="1659022">
                  <a:extLst>
                    <a:ext uri="{9D8B030D-6E8A-4147-A177-3AD203B41FA5}">
                      <a16:colId xmlns:a16="http://schemas.microsoft.com/office/drawing/2014/main" val="988572807"/>
                    </a:ext>
                  </a:extLst>
                </a:gridCol>
                <a:gridCol w="1032280">
                  <a:extLst>
                    <a:ext uri="{9D8B030D-6E8A-4147-A177-3AD203B41FA5}">
                      <a16:colId xmlns:a16="http://schemas.microsoft.com/office/drawing/2014/main" val="2969753412"/>
                    </a:ext>
                  </a:extLst>
                </a:gridCol>
                <a:gridCol w="1032280">
                  <a:extLst>
                    <a:ext uri="{9D8B030D-6E8A-4147-A177-3AD203B41FA5}">
                      <a16:colId xmlns:a16="http://schemas.microsoft.com/office/drawing/2014/main" val="1823433003"/>
                    </a:ext>
                  </a:extLst>
                </a:gridCol>
                <a:gridCol w="1032280">
                  <a:extLst>
                    <a:ext uri="{9D8B030D-6E8A-4147-A177-3AD203B41FA5}">
                      <a16:colId xmlns:a16="http://schemas.microsoft.com/office/drawing/2014/main" val="2132713083"/>
                    </a:ext>
                  </a:extLst>
                </a:gridCol>
                <a:gridCol w="1032280">
                  <a:extLst>
                    <a:ext uri="{9D8B030D-6E8A-4147-A177-3AD203B41FA5}">
                      <a16:colId xmlns:a16="http://schemas.microsoft.com/office/drawing/2014/main" val="974492214"/>
                    </a:ext>
                  </a:extLst>
                </a:gridCol>
                <a:gridCol w="1032280">
                  <a:extLst>
                    <a:ext uri="{9D8B030D-6E8A-4147-A177-3AD203B41FA5}">
                      <a16:colId xmlns:a16="http://schemas.microsoft.com/office/drawing/2014/main" val="3809301239"/>
                    </a:ext>
                  </a:extLst>
                </a:gridCol>
              </a:tblGrid>
              <a:tr h="125399">
                <a:tc gridSpan="6">
                  <a:txBody>
                    <a:bodyPr/>
                    <a:lstStyle/>
                    <a:p>
                      <a:pPr algn="ctr" fontAlgn="ctr"/>
                      <a:r>
                        <a:rPr lang="en-ZA" sz="700" b="1" i="0" u="none" strike="noStrike" dirty="0">
                          <a:solidFill>
                            <a:schemeClr val="tx1">
                              <a:lumMod val="75000"/>
                              <a:lumOff val="25000"/>
                            </a:schemeClr>
                          </a:solidFill>
                          <a:effectLst/>
                          <a:latin typeface="Trebuchet MS" panose="020B0603020202020204" pitchFamily="34" charset="0"/>
                        </a:rPr>
                        <a:t>REPEAT VISITS BY COUNTRY</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extLst>
                  <a:ext uri="{0D108BD9-81ED-4DB2-BD59-A6C34878D82A}">
                    <a16:rowId xmlns:a16="http://schemas.microsoft.com/office/drawing/2014/main" val="3866719229"/>
                  </a:ext>
                </a:extLst>
              </a:tr>
              <a:tr h="125399">
                <a:tc gridSpan="6">
                  <a:txBody>
                    <a:bodyPr/>
                    <a:lstStyle/>
                    <a:p>
                      <a:pPr algn="ctr" fontAlgn="ctr"/>
                      <a:r>
                        <a:rPr lang="en-ZA" sz="700" b="1" i="0" u="none" strike="noStrike" dirty="0">
                          <a:solidFill>
                            <a:schemeClr val="tx1">
                              <a:lumMod val="75000"/>
                              <a:lumOff val="25000"/>
                            </a:schemeClr>
                          </a:solidFill>
                          <a:effectLst/>
                          <a:latin typeface="Trebuchet MS" panose="020B0603020202020204" pitchFamily="34" charset="0"/>
                        </a:rPr>
                        <a:t>Q1 2023</a:t>
                      </a:r>
                    </a:p>
                  </a:txBody>
                  <a:tcPr marL="6087" marR="6087" marT="6087" marB="0" anchor="ctr">
                    <a:lnL w="12700" cap="flat" cmpd="sng" algn="ctr">
                      <a:solidFill>
                        <a:srgbClr val="000000"/>
                      </a:solidFill>
                      <a:prstDash val="solid"/>
                      <a:round/>
                      <a:headEnd type="none" w="med" len="med"/>
                      <a:tailEnd type="none" w="med" len="med"/>
                    </a:lnL>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hMerge="1">
                  <a:txBody>
                    <a:bodyPr/>
                    <a:lstStyle/>
                    <a:p>
                      <a:pPr algn="ctr" fontAlgn="ctr"/>
                      <a:r>
                        <a:rPr lang="en-ZA" sz="785" b="1" i="0" u="none" strike="noStrike" dirty="0">
                          <a:solidFill>
                            <a:srgbClr val="000000"/>
                          </a:solidFill>
                          <a:effectLst/>
                          <a:latin typeface="Calibri" panose="020F0502020204030204" pitchFamily="34" charset="0"/>
                        </a:rPr>
                        <a:t>Q3 2018</a:t>
                      </a:r>
                    </a:p>
                  </a:txBody>
                  <a:tcPr marL="6087" marR="6087" marT="6087"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extLst>
                  <a:ext uri="{0D108BD9-81ED-4DB2-BD59-A6C34878D82A}">
                    <a16:rowId xmlns:a16="http://schemas.microsoft.com/office/drawing/2014/main" val="2476041152"/>
                  </a:ext>
                </a:extLst>
              </a:tr>
              <a:tr h="125399">
                <a:tc>
                  <a:txBody>
                    <a:bodyPr/>
                    <a:lstStyle/>
                    <a:p>
                      <a:pPr algn="l" fontAlgn="ctr"/>
                      <a:r>
                        <a:rPr lang="en-ZA" sz="700" b="1" i="0" u="none" strike="noStrike" dirty="0">
                          <a:solidFill>
                            <a:schemeClr val="tx1">
                              <a:lumMod val="75000"/>
                              <a:lumOff val="25000"/>
                            </a:schemeClr>
                          </a:solidFill>
                          <a:effectLst/>
                          <a:latin typeface="Trebuchet MS" panose="020B0603020202020204" pitchFamily="34" charset="0"/>
                        </a:rPr>
                        <a:t> </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chemeClr val="tx1">
                              <a:lumMod val="75000"/>
                              <a:lumOff val="25000"/>
                            </a:schemeClr>
                          </a:solidFill>
                          <a:effectLst/>
                          <a:latin typeface="Trebuchet MS" panose="020B0603020202020204" pitchFamily="34" charset="0"/>
                        </a:rPr>
                        <a:t>First timers</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chemeClr val="tx1">
                              <a:lumMod val="75000"/>
                              <a:lumOff val="25000"/>
                            </a:schemeClr>
                          </a:solidFill>
                          <a:effectLst/>
                          <a:latin typeface="Trebuchet MS" panose="020B0603020202020204" pitchFamily="34" charset="0"/>
                        </a:rPr>
                        <a:t>2 - 3 times</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chemeClr val="tx1">
                              <a:lumMod val="75000"/>
                              <a:lumOff val="25000"/>
                            </a:schemeClr>
                          </a:solidFill>
                          <a:effectLst/>
                          <a:latin typeface="Trebuchet MS" panose="020B0603020202020204" pitchFamily="34" charset="0"/>
                        </a:rPr>
                        <a:t>4 - 5 times</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chemeClr val="tx1">
                              <a:lumMod val="75000"/>
                              <a:lumOff val="25000"/>
                            </a:schemeClr>
                          </a:solidFill>
                          <a:effectLst/>
                          <a:latin typeface="Trebuchet MS" panose="020B0603020202020204" pitchFamily="34" charset="0"/>
                        </a:rPr>
                        <a:t>6 - 9 times</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chemeClr val="tx1">
                              <a:lumMod val="75000"/>
                              <a:lumOff val="25000"/>
                            </a:schemeClr>
                          </a:solidFill>
                          <a:effectLst/>
                          <a:latin typeface="Trebuchet MS" panose="020B0603020202020204" pitchFamily="34" charset="0"/>
                        </a:rPr>
                        <a:t>10 times or more</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extLst>
                  <a:ext uri="{0D108BD9-81ED-4DB2-BD59-A6C34878D82A}">
                    <a16:rowId xmlns:a16="http://schemas.microsoft.com/office/drawing/2014/main" val="1994794629"/>
                  </a:ext>
                </a:extLst>
              </a:tr>
              <a:tr h="126900">
                <a:tc>
                  <a:txBody>
                    <a:bodyPr/>
                    <a:lstStyle/>
                    <a:p>
                      <a:pPr algn="l" fontAlgn="ctr"/>
                      <a:r>
                        <a:rPr lang="en-ZA" sz="700" b="1" i="0" u="none" strike="noStrike" dirty="0">
                          <a:solidFill>
                            <a:schemeClr val="tx1">
                              <a:lumMod val="75000"/>
                              <a:lumOff val="25000"/>
                            </a:schemeClr>
                          </a:solidFill>
                          <a:effectLst/>
                          <a:latin typeface="Trebuchet MS" panose="020B0603020202020204" pitchFamily="34" charset="0"/>
                        </a:rPr>
                        <a:t>Africa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rgbClr val="000000"/>
                          </a:solidFill>
                          <a:effectLst/>
                          <a:latin typeface="Trebuchet MS" panose="020B0603020202020204" pitchFamily="34" charset="0"/>
                        </a:rPr>
                        <a:t>7,4%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6,9%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27,6%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27583618"/>
                  </a:ext>
                </a:extLst>
              </a:tr>
              <a:tr h="126900">
                <a:tc>
                  <a:txBody>
                    <a:bodyPr/>
                    <a:lstStyle/>
                    <a:p>
                      <a:pPr algn="l" fontAlgn="ctr"/>
                      <a:r>
                        <a:rPr lang="en-ZA" sz="700" b="0" i="0" u="none" strike="noStrike" dirty="0">
                          <a:solidFill>
                            <a:schemeClr val="tx1">
                              <a:lumMod val="75000"/>
                              <a:lumOff val="25000"/>
                            </a:schemeClr>
                          </a:solidFill>
                          <a:effectLst/>
                          <a:latin typeface="Trebuchet MS" panose="020B0603020202020204" pitchFamily="34" charset="0"/>
                        </a:rPr>
                        <a:t>Botswana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35,5%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3514064261"/>
                  </a:ext>
                </a:extLst>
              </a:tr>
              <a:tr h="126900">
                <a:tc>
                  <a:txBody>
                    <a:bodyPr/>
                    <a:lstStyle/>
                    <a:p>
                      <a:pPr algn="l" fontAlgn="ctr"/>
                      <a:r>
                        <a:rPr lang="en-ZA" sz="700" b="0" i="0" u="none" strike="noStrike" dirty="0">
                          <a:solidFill>
                            <a:schemeClr val="tx1">
                              <a:lumMod val="75000"/>
                              <a:lumOff val="25000"/>
                            </a:schemeClr>
                          </a:solidFill>
                          <a:effectLst/>
                          <a:latin typeface="Trebuchet MS" panose="020B0603020202020204" pitchFamily="34" charset="0"/>
                        </a:rPr>
                        <a:t>Lesotho</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4,4%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064969250"/>
                  </a:ext>
                </a:extLst>
              </a:tr>
              <a:tr h="126900">
                <a:tc>
                  <a:txBody>
                    <a:bodyPr/>
                    <a:lstStyle/>
                    <a:p>
                      <a:pPr algn="l" fontAlgn="ctr"/>
                      <a:r>
                        <a:rPr lang="en-ZA" sz="700" b="0" i="0" u="none" strike="noStrike" dirty="0">
                          <a:solidFill>
                            <a:schemeClr val="tx1">
                              <a:lumMod val="75000"/>
                              <a:lumOff val="25000"/>
                            </a:schemeClr>
                          </a:solidFill>
                          <a:effectLst/>
                          <a:latin typeface="Trebuchet MS" panose="020B0603020202020204" pitchFamily="34" charset="0"/>
                        </a:rPr>
                        <a:t>Malawi</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804314920"/>
                  </a:ext>
                </a:extLst>
              </a:tr>
              <a:tr h="126900">
                <a:tc>
                  <a:txBody>
                    <a:bodyPr/>
                    <a:lstStyle/>
                    <a:p>
                      <a:pPr algn="l" fontAlgn="ctr"/>
                      <a:r>
                        <a:rPr lang="en-ZA" sz="700" b="0" i="0" u="none" strike="noStrike" dirty="0">
                          <a:solidFill>
                            <a:schemeClr val="tx1">
                              <a:lumMod val="75000"/>
                              <a:lumOff val="25000"/>
                            </a:schemeClr>
                          </a:solidFill>
                          <a:effectLst/>
                          <a:latin typeface="Trebuchet MS" panose="020B0603020202020204" pitchFamily="34" charset="0"/>
                        </a:rPr>
                        <a:t>Mozambique</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932595531"/>
                  </a:ext>
                </a:extLst>
              </a:tr>
              <a:tr h="126900">
                <a:tc>
                  <a:txBody>
                    <a:bodyPr/>
                    <a:lstStyle/>
                    <a:p>
                      <a:pPr algn="l" fontAlgn="ctr"/>
                      <a:r>
                        <a:rPr lang="en-ZA" sz="700" b="0" i="0" u="none" strike="noStrike" dirty="0">
                          <a:solidFill>
                            <a:schemeClr val="tx1">
                              <a:lumMod val="75000"/>
                              <a:lumOff val="25000"/>
                            </a:schemeClr>
                          </a:solidFill>
                          <a:effectLst/>
                          <a:latin typeface="Trebuchet MS" panose="020B0603020202020204" pitchFamily="34" charset="0"/>
                        </a:rPr>
                        <a:t>Namibia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826510182"/>
                  </a:ext>
                </a:extLst>
              </a:tr>
              <a:tr h="126900">
                <a:tc>
                  <a:txBody>
                    <a:bodyPr/>
                    <a:lstStyle/>
                    <a:p>
                      <a:pPr algn="l" fontAlgn="ctr"/>
                      <a:r>
                        <a:rPr lang="en-ZA" sz="700" b="0" i="0" u="none" strike="noStrike" dirty="0">
                          <a:solidFill>
                            <a:schemeClr val="tx1">
                              <a:lumMod val="75000"/>
                              <a:lumOff val="25000"/>
                            </a:schemeClr>
                          </a:solidFill>
                          <a:effectLst/>
                          <a:latin typeface="Trebuchet MS" panose="020B0603020202020204" pitchFamily="34" charset="0"/>
                        </a:rPr>
                        <a:t>Swaziland</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2,8%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49159667"/>
                  </a:ext>
                </a:extLst>
              </a:tr>
              <a:tr h="126900">
                <a:tc>
                  <a:txBody>
                    <a:bodyPr/>
                    <a:lstStyle/>
                    <a:p>
                      <a:pPr algn="l" fontAlgn="ctr"/>
                      <a:r>
                        <a:rPr lang="en-ZA" sz="700" b="0" i="0" u="none" strike="noStrike" dirty="0">
                          <a:solidFill>
                            <a:schemeClr val="tx1">
                              <a:lumMod val="75000"/>
                              <a:lumOff val="25000"/>
                            </a:schemeClr>
                          </a:solidFill>
                          <a:effectLst/>
                          <a:latin typeface="Trebuchet MS" panose="020B0603020202020204" pitchFamily="34" charset="0"/>
                        </a:rPr>
                        <a:t>Zambia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9,0%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54,3%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947082987"/>
                  </a:ext>
                </a:extLst>
              </a:tr>
              <a:tr h="126900">
                <a:tc>
                  <a:txBody>
                    <a:bodyPr/>
                    <a:lstStyle/>
                    <a:p>
                      <a:pPr algn="l" fontAlgn="ctr"/>
                      <a:r>
                        <a:rPr lang="en-ZA" sz="700" b="0" i="0" u="none" strike="noStrike" dirty="0">
                          <a:solidFill>
                            <a:schemeClr val="tx1">
                              <a:lumMod val="75000"/>
                              <a:lumOff val="25000"/>
                            </a:schemeClr>
                          </a:solidFill>
                          <a:effectLst/>
                          <a:latin typeface="Trebuchet MS" panose="020B0603020202020204" pitchFamily="34" charset="0"/>
                        </a:rPr>
                        <a:t>Zimbabwe</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8,8%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002619666"/>
                  </a:ext>
                </a:extLst>
              </a:tr>
              <a:tr h="126900">
                <a:tc>
                  <a:txBody>
                    <a:bodyPr/>
                    <a:lstStyle/>
                    <a:p>
                      <a:pPr algn="l" fontAlgn="ctr"/>
                      <a:r>
                        <a:rPr lang="en-ZA" sz="700" b="0" i="0" u="none" strike="noStrike" dirty="0">
                          <a:solidFill>
                            <a:schemeClr val="tx1">
                              <a:lumMod val="75000"/>
                              <a:lumOff val="25000"/>
                            </a:schemeClr>
                          </a:solidFill>
                          <a:effectLst/>
                          <a:latin typeface="Trebuchet MS" panose="020B0603020202020204" pitchFamily="34" charset="0"/>
                        </a:rPr>
                        <a:t>Angola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21,7%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62439929"/>
                  </a:ext>
                </a:extLst>
              </a:tr>
              <a:tr h="126900">
                <a:tc>
                  <a:txBody>
                    <a:bodyPr/>
                    <a:lstStyle/>
                    <a:p>
                      <a:pPr algn="l" fontAlgn="ctr"/>
                      <a:r>
                        <a:rPr lang="en-ZA" sz="700" b="0" i="0" u="none" strike="noStrike" dirty="0">
                          <a:solidFill>
                            <a:schemeClr val="tx1">
                              <a:lumMod val="75000"/>
                              <a:lumOff val="25000"/>
                            </a:schemeClr>
                          </a:solidFill>
                          <a:effectLst/>
                          <a:latin typeface="Trebuchet MS" panose="020B0603020202020204" pitchFamily="34" charset="0"/>
                        </a:rPr>
                        <a:t>Democratic Republic of Congo</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37,1%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27961141"/>
                  </a:ext>
                </a:extLst>
              </a:tr>
              <a:tr h="126900">
                <a:tc>
                  <a:txBody>
                    <a:bodyPr/>
                    <a:lstStyle/>
                    <a:p>
                      <a:pPr algn="l" fontAlgn="ctr"/>
                      <a:r>
                        <a:rPr lang="en-ZA" sz="700" b="0" i="0" u="none" strike="noStrike" dirty="0">
                          <a:solidFill>
                            <a:schemeClr val="tx1">
                              <a:lumMod val="75000"/>
                              <a:lumOff val="25000"/>
                            </a:schemeClr>
                          </a:solidFill>
                          <a:effectLst/>
                          <a:latin typeface="Trebuchet MS" panose="020B0603020202020204" pitchFamily="34" charset="0"/>
                        </a:rPr>
                        <a:t>Ethiopia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26,6%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29,8%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631700159"/>
                  </a:ext>
                </a:extLst>
              </a:tr>
              <a:tr h="126900">
                <a:tc>
                  <a:txBody>
                    <a:bodyPr/>
                    <a:lstStyle/>
                    <a:p>
                      <a:pPr algn="l" fontAlgn="ctr"/>
                      <a:r>
                        <a:rPr lang="en-ZA" sz="700" b="0" i="0" u="none" strike="noStrike" dirty="0">
                          <a:solidFill>
                            <a:schemeClr val="tx1">
                              <a:lumMod val="75000"/>
                              <a:lumOff val="25000"/>
                            </a:schemeClr>
                          </a:solidFill>
                          <a:effectLst/>
                          <a:latin typeface="Trebuchet MS" panose="020B0603020202020204" pitchFamily="34" charset="0"/>
                        </a:rPr>
                        <a:t>Ghana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37,2%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727740251"/>
                  </a:ext>
                </a:extLst>
              </a:tr>
              <a:tr h="126900">
                <a:tc>
                  <a:txBody>
                    <a:bodyPr/>
                    <a:lstStyle/>
                    <a:p>
                      <a:pPr algn="l" fontAlgn="ctr"/>
                      <a:r>
                        <a:rPr lang="en-ZA" sz="700" b="0" i="0" u="none" strike="noStrike" dirty="0">
                          <a:solidFill>
                            <a:schemeClr val="tx1">
                              <a:lumMod val="75000"/>
                              <a:lumOff val="25000"/>
                            </a:schemeClr>
                          </a:solidFill>
                          <a:effectLst/>
                          <a:latin typeface="Trebuchet MS" panose="020B0603020202020204" pitchFamily="34" charset="0"/>
                        </a:rPr>
                        <a:t>Kenya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34,1%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27,9%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22,8%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911180936"/>
                  </a:ext>
                </a:extLst>
              </a:tr>
              <a:tr h="126900">
                <a:tc>
                  <a:txBody>
                    <a:bodyPr/>
                    <a:lstStyle/>
                    <a:p>
                      <a:pPr algn="l" fontAlgn="ctr"/>
                      <a:r>
                        <a:rPr lang="en-ZA" sz="700" b="0" i="0" u="none" strike="noStrike" dirty="0">
                          <a:solidFill>
                            <a:schemeClr val="tx1">
                              <a:lumMod val="75000"/>
                              <a:lumOff val="25000"/>
                            </a:schemeClr>
                          </a:solidFill>
                          <a:effectLst/>
                          <a:latin typeface="Trebuchet MS" panose="020B0603020202020204" pitchFamily="34" charset="0"/>
                        </a:rPr>
                        <a:t>Nigeria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29,1%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29163500"/>
                  </a:ext>
                </a:extLst>
              </a:tr>
              <a:tr h="126900">
                <a:tc>
                  <a:txBody>
                    <a:bodyPr/>
                    <a:lstStyle/>
                    <a:p>
                      <a:pPr algn="l" fontAlgn="ctr"/>
                      <a:r>
                        <a:rPr lang="en-ZA" sz="700" b="0" i="0" u="none" strike="noStrike" dirty="0">
                          <a:solidFill>
                            <a:schemeClr val="tx1">
                              <a:lumMod val="75000"/>
                              <a:lumOff val="25000"/>
                            </a:schemeClr>
                          </a:solidFill>
                          <a:effectLst/>
                          <a:latin typeface="Trebuchet MS" panose="020B0603020202020204" pitchFamily="34" charset="0"/>
                        </a:rPr>
                        <a:t>Tanzania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28,2%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27,7%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243043515"/>
                  </a:ext>
                </a:extLst>
              </a:tr>
              <a:tr h="126900">
                <a:tc>
                  <a:txBody>
                    <a:bodyPr/>
                    <a:lstStyle/>
                    <a:p>
                      <a:pPr algn="l" fontAlgn="ctr"/>
                      <a:r>
                        <a:rPr lang="en-ZA" sz="700" b="0" i="0" u="none" strike="noStrike" dirty="0">
                          <a:solidFill>
                            <a:schemeClr val="tx1">
                              <a:lumMod val="75000"/>
                              <a:lumOff val="25000"/>
                            </a:schemeClr>
                          </a:solidFill>
                          <a:effectLst/>
                          <a:latin typeface="Trebuchet MS" panose="020B0603020202020204" pitchFamily="34" charset="0"/>
                        </a:rPr>
                        <a:t>Uganda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36,9%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25,9%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395060954"/>
                  </a:ext>
                </a:extLst>
              </a:tr>
              <a:tr h="126900">
                <a:tc>
                  <a:txBody>
                    <a:bodyPr/>
                    <a:lstStyle/>
                    <a:p>
                      <a:pPr algn="l" fontAlgn="ctr"/>
                      <a:r>
                        <a:rPr lang="en-ZA" sz="700" b="0" i="0" u="none" strike="noStrike" dirty="0">
                          <a:solidFill>
                            <a:schemeClr val="tx1">
                              <a:lumMod val="75000"/>
                              <a:lumOff val="25000"/>
                            </a:schemeClr>
                          </a:solidFill>
                          <a:effectLst/>
                          <a:latin typeface="Trebuchet MS" panose="020B0603020202020204" pitchFamily="34" charset="0"/>
                        </a:rPr>
                        <a:t>Other Africa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27,0%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25,3%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23,1%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15,3%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9080214"/>
                  </a:ext>
                </a:extLst>
              </a:tr>
              <a:tr h="126900">
                <a:tc>
                  <a:txBody>
                    <a:bodyPr/>
                    <a:lstStyle/>
                    <a:p>
                      <a:pPr algn="l" fontAlgn="ctr"/>
                      <a:r>
                        <a:rPr lang="en-ZA" sz="700" b="1" i="0" u="none" strike="noStrike" dirty="0">
                          <a:solidFill>
                            <a:schemeClr val="tx1">
                              <a:lumMod val="75000"/>
                              <a:lumOff val="25000"/>
                            </a:schemeClr>
                          </a:solidFill>
                          <a:effectLst/>
                          <a:latin typeface="Trebuchet MS" panose="020B0603020202020204" pitchFamily="34" charset="0"/>
                        </a:rPr>
                        <a:t>Asia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42,8%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73898344"/>
                  </a:ext>
                </a:extLst>
              </a:tr>
              <a:tr h="126900">
                <a:tc>
                  <a:txBody>
                    <a:bodyPr/>
                    <a:lstStyle/>
                    <a:p>
                      <a:pPr algn="l" fontAlgn="ctr"/>
                      <a:r>
                        <a:rPr lang="en-ZA" sz="700" b="0" i="0" u="none" strike="noStrike" dirty="0">
                          <a:solidFill>
                            <a:schemeClr val="tx1">
                              <a:lumMod val="75000"/>
                              <a:lumOff val="25000"/>
                            </a:schemeClr>
                          </a:solidFill>
                          <a:effectLst/>
                          <a:latin typeface="Trebuchet MS" panose="020B0603020202020204" pitchFamily="34" charset="0"/>
                        </a:rPr>
                        <a:t>China including Hong Kong</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32,5%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23,6%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3088327774"/>
                  </a:ext>
                </a:extLst>
              </a:tr>
              <a:tr h="126900">
                <a:tc>
                  <a:txBody>
                    <a:bodyPr/>
                    <a:lstStyle/>
                    <a:p>
                      <a:pPr algn="l" fontAlgn="ctr"/>
                      <a:r>
                        <a:rPr lang="en-ZA" sz="700" b="0" i="0" u="none" strike="noStrike" dirty="0">
                          <a:solidFill>
                            <a:schemeClr val="tx1">
                              <a:lumMod val="75000"/>
                              <a:lumOff val="25000"/>
                            </a:schemeClr>
                          </a:solidFill>
                          <a:effectLst/>
                          <a:latin typeface="Trebuchet MS" panose="020B0603020202020204" pitchFamily="34" charset="0"/>
                        </a:rPr>
                        <a:t>India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49,4%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792242118"/>
                  </a:ext>
                </a:extLst>
              </a:tr>
              <a:tr h="126900">
                <a:tc>
                  <a:txBody>
                    <a:bodyPr/>
                    <a:lstStyle/>
                    <a:p>
                      <a:pPr algn="l" fontAlgn="ctr"/>
                      <a:r>
                        <a:rPr lang="en-ZA" sz="700" b="0" i="0" u="none" strike="noStrike" dirty="0">
                          <a:solidFill>
                            <a:schemeClr val="tx1">
                              <a:lumMod val="75000"/>
                              <a:lumOff val="25000"/>
                            </a:schemeClr>
                          </a:solidFill>
                          <a:effectLst/>
                          <a:latin typeface="Trebuchet MS" panose="020B0603020202020204" pitchFamily="34" charset="0"/>
                        </a:rPr>
                        <a:t>Japan</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48,6%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27,7%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786879649"/>
                  </a:ext>
                </a:extLst>
              </a:tr>
              <a:tr h="126900">
                <a:tc>
                  <a:txBody>
                    <a:bodyPr/>
                    <a:lstStyle/>
                    <a:p>
                      <a:pPr algn="l" fontAlgn="ctr"/>
                      <a:r>
                        <a:rPr lang="en-ZA" sz="700" b="0" i="0" u="none" strike="noStrike" dirty="0">
                          <a:solidFill>
                            <a:schemeClr val="tx1">
                              <a:lumMod val="75000"/>
                              <a:lumOff val="25000"/>
                            </a:schemeClr>
                          </a:solidFill>
                          <a:effectLst/>
                          <a:latin typeface="Trebuchet MS" panose="020B0603020202020204" pitchFamily="34" charset="0"/>
                        </a:rPr>
                        <a:t>Malaysia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38,1%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25,6%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218686754"/>
                  </a:ext>
                </a:extLst>
              </a:tr>
              <a:tr h="126900">
                <a:tc>
                  <a:txBody>
                    <a:bodyPr/>
                    <a:lstStyle/>
                    <a:p>
                      <a:pPr algn="l" fontAlgn="ctr"/>
                      <a:r>
                        <a:rPr lang="en-ZA" sz="700" b="0" i="0" u="none" strike="noStrike" dirty="0">
                          <a:solidFill>
                            <a:schemeClr val="tx1">
                              <a:lumMod val="75000"/>
                              <a:lumOff val="25000"/>
                            </a:schemeClr>
                          </a:solidFill>
                          <a:effectLst/>
                          <a:latin typeface="Trebuchet MS" panose="020B0603020202020204" pitchFamily="34" charset="0"/>
                        </a:rPr>
                        <a:t>Singapore</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34,8%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098750070"/>
                  </a:ext>
                </a:extLst>
              </a:tr>
              <a:tr h="126900">
                <a:tc>
                  <a:txBody>
                    <a:bodyPr/>
                    <a:lstStyle/>
                    <a:p>
                      <a:pPr algn="l" fontAlgn="ctr"/>
                      <a:r>
                        <a:rPr lang="en-ZA" sz="700" b="0" i="0" u="none" strike="noStrike" dirty="0">
                          <a:solidFill>
                            <a:schemeClr val="tx1">
                              <a:lumMod val="75000"/>
                              <a:lumOff val="25000"/>
                            </a:schemeClr>
                          </a:solidFill>
                          <a:effectLst/>
                          <a:latin typeface="Trebuchet MS" panose="020B0603020202020204" pitchFamily="34" charset="0"/>
                        </a:rPr>
                        <a:t>South Korea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51,8%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672102428"/>
                  </a:ext>
                </a:extLst>
              </a:tr>
              <a:tr h="126900">
                <a:tc>
                  <a:txBody>
                    <a:bodyPr/>
                    <a:lstStyle/>
                    <a:p>
                      <a:pPr algn="l" fontAlgn="ctr"/>
                      <a:r>
                        <a:rPr lang="en-ZA" sz="700" b="0" i="0" u="none" strike="noStrike" dirty="0">
                          <a:solidFill>
                            <a:schemeClr val="tx1">
                              <a:lumMod val="75000"/>
                              <a:lumOff val="25000"/>
                            </a:schemeClr>
                          </a:solidFill>
                          <a:effectLst/>
                          <a:latin typeface="Trebuchet MS" panose="020B0603020202020204" pitchFamily="34" charset="0"/>
                        </a:rPr>
                        <a:t>Other Asia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34,0%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26,1%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8,9%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24,3%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9901686"/>
                  </a:ext>
                </a:extLst>
              </a:tr>
              <a:tr h="126900">
                <a:tc>
                  <a:txBody>
                    <a:bodyPr/>
                    <a:lstStyle/>
                    <a:p>
                      <a:pPr algn="l" fontAlgn="ctr"/>
                      <a:r>
                        <a:rPr lang="en-ZA" sz="700" b="1" i="0" u="none" strike="noStrike" dirty="0">
                          <a:solidFill>
                            <a:schemeClr val="tx1">
                              <a:lumMod val="75000"/>
                              <a:lumOff val="25000"/>
                            </a:schemeClr>
                          </a:solidFill>
                          <a:effectLst/>
                          <a:latin typeface="Trebuchet MS" panose="020B0603020202020204" pitchFamily="34" charset="0"/>
                        </a:rPr>
                        <a:t>Australasia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30,7%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25,7%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12,9%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13,6%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25775986"/>
                  </a:ext>
                </a:extLst>
              </a:tr>
              <a:tr h="126900">
                <a:tc>
                  <a:txBody>
                    <a:bodyPr/>
                    <a:lstStyle/>
                    <a:p>
                      <a:pPr algn="l" fontAlgn="ctr"/>
                      <a:r>
                        <a:rPr lang="en-ZA" sz="700" b="0" i="0" u="none" strike="noStrike" dirty="0">
                          <a:solidFill>
                            <a:schemeClr val="tx1">
                              <a:lumMod val="75000"/>
                              <a:lumOff val="25000"/>
                            </a:schemeClr>
                          </a:solidFill>
                          <a:effectLst/>
                          <a:latin typeface="Trebuchet MS" panose="020B0603020202020204" pitchFamily="34" charset="0"/>
                        </a:rPr>
                        <a:t>Australia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30,3%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356907161"/>
                  </a:ext>
                </a:extLst>
              </a:tr>
              <a:tr h="126900">
                <a:tc>
                  <a:txBody>
                    <a:bodyPr/>
                    <a:lstStyle/>
                    <a:p>
                      <a:pPr algn="l" fontAlgn="ctr"/>
                      <a:r>
                        <a:rPr lang="en-ZA" sz="700" b="0" i="0" u="none" strike="noStrike" dirty="0">
                          <a:solidFill>
                            <a:schemeClr val="tx1">
                              <a:lumMod val="75000"/>
                              <a:lumOff val="25000"/>
                            </a:schemeClr>
                          </a:solidFill>
                          <a:effectLst/>
                          <a:latin typeface="Trebuchet MS" panose="020B0603020202020204" pitchFamily="34" charset="0"/>
                        </a:rPr>
                        <a:t>New Zealand</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32,7%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29,4%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776052752"/>
                  </a:ext>
                </a:extLst>
              </a:tr>
              <a:tr h="126900">
                <a:tc>
                  <a:txBody>
                    <a:bodyPr/>
                    <a:lstStyle/>
                    <a:p>
                      <a:pPr algn="l" fontAlgn="ctr"/>
                      <a:r>
                        <a:rPr lang="en-ZA" sz="700" b="0" i="0" u="none" strike="noStrike" dirty="0">
                          <a:solidFill>
                            <a:schemeClr val="tx1">
                              <a:lumMod val="75000"/>
                              <a:lumOff val="25000"/>
                            </a:schemeClr>
                          </a:solidFill>
                          <a:effectLst/>
                          <a:latin typeface="Trebuchet MS" panose="020B0603020202020204" pitchFamily="34" charset="0"/>
                        </a:rPr>
                        <a:t>Other Australasia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48,8%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23,8%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94803066"/>
                  </a:ext>
                </a:extLst>
              </a:tr>
              <a:tr h="126900">
                <a:tc>
                  <a:txBody>
                    <a:bodyPr/>
                    <a:lstStyle/>
                    <a:p>
                      <a:pPr algn="l" fontAlgn="ctr"/>
                      <a:r>
                        <a:rPr lang="en-ZA" sz="700" b="1" i="0" u="none" strike="noStrike" dirty="0">
                          <a:solidFill>
                            <a:schemeClr val="tx1">
                              <a:lumMod val="75000"/>
                              <a:lumOff val="25000"/>
                            </a:schemeClr>
                          </a:solidFill>
                          <a:effectLst/>
                          <a:latin typeface="Trebuchet MS" panose="020B0603020202020204" pitchFamily="34" charset="0"/>
                        </a:rPr>
                        <a:t>South America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49,2%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59556957"/>
                  </a:ext>
                </a:extLst>
              </a:tr>
              <a:tr h="126900">
                <a:tc>
                  <a:txBody>
                    <a:bodyPr/>
                    <a:lstStyle/>
                    <a:p>
                      <a:pPr algn="l" fontAlgn="ctr"/>
                      <a:r>
                        <a:rPr lang="en-ZA" sz="700" b="0" i="0" u="none" strike="noStrike" dirty="0">
                          <a:solidFill>
                            <a:schemeClr val="tx1">
                              <a:lumMod val="75000"/>
                              <a:lumOff val="25000"/>
                            </a:schemeClr>
                          </a:solidFill>
                          <a:effectLst/>
                          <a:latin typeface="Trebuchet MS" panose="020B0603020202020204" pitchFamily="34" charset="0"/>
                        </a:rPr>
                        <a:t>Argentina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48,4%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977061199"/>
                  </a:ext>
                </a:extLst>
              </a:tr>
              <a:tr h="126900">
                <a:tc>
                  <a:txBody>
                    <a:bodyPr/>
                    <a:lstStyle/>
                    <a:p>
                      <a:pPr algn="l" fontAlgn="ctr"/>
                      <a:r>
                        <a:rPr lang="en-ZA" sz="700" b="0" i="0" u="none" strike="noStrike" dirty="0">
                          <a:solidFill>
                            <a:schemeClr val="tx1">
                              <a:lumMod val="75000"/>
                              <a:lumOff val="25000"/>
                            </a:schemeClr>
                          </a:solidFill>
                          <a:effectLst/>
                          <a:latin typeface="Trebuchet MS" panose="020B0603020202020204" pitchFamily="34" charset="0"/>
                        </a:rPr>
                        <a:t>Brazil</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46,1%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885718915"/>
                  </a:ext>
                </a:extLst>
              </a:tr>
              <a:tr h="126900">
                <a:tc>
                  <a:txBody>
                    <a:bodyPr/>
                    <a:lstStyle/>
                    <a:p>
                      <a:pPr algn="l" fontAlgn="ctr"/>
                      <a:r>
                        <a:rPr lang="en-ZA" sz="700" b="0" i="0" u="none" strike="noStrike" dirty="0">
                          <a:solidFill>
                            <a:schemeClr val="tx1">
                              <a:lumMod val="75000"/>
                              <a:lumOff val="25000"/>
                            </a:schemeClr>
                          </a:solidFill>
                          <a:effectLst/>
                          <a:latin typeface="Trebuchet MS" panose="020B0603020202020204" pitchFamily="34" charset="0"/>
                        </a:rPr>
                        <a:t>Chile</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59,5%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384902120"/>
                  </a:ext>
                </a:extLst>
              </a:tr>
              <a:tr h="126900">
                <a:tc>
                  <a:txBody>
                    <a:bodyPr/>
                    <a:lstStyle/>
                    <a:p>
                      <a:pPr algn="l" fontAlgn="ctr"/>
                      <a:r>
                        <a:rPr lang="en-ZA" sz="700" b="0" i="0" u="none" strike="noStrike" dirty="0">
                          <a:solidFill>
                            <a:schemeClr val="tx1">
                              <a:lumMod val="75000"/>
                              <a:lumOff val="25000"/>
                            </a:schemeClr>
                          </a:solidFill>
                          <a:effectLst/>
                          <a:latin typeface="Trebuchet MS" panose="020B0603020202020204" pitchFamily="34" charset="0"/>
                        </a:rPr>
                        <a:t>Other Central &amp; South America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53,8%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31,6%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7,1%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6,9%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952631043"/>
                  </a:ext>
                </a:extLst>
              </a:tr>
              <a:tr h="126900">
                <a:tc>
                  <a:txBody>
                    <a:bodyPr/>
                    <a:lstStyle/>
                    <a:p>
                      <a:pPr algn="l" fontAlgn="ctr"/>
                      <a:r>
                        <a:rPr lang="en-ZA" sz="700" b="1" i="0" u="none" strike="noStrike" dirty="0">
                          <a:solidFill>
                            <a:schemeClr val="tx1">
                              <a:lumMod val="75000"/>
                              <a:lumOff val="25000"/>
                            </a:schemeClr>
                          </a:solidFill>
                          <a:effectLst/>
                          <a:latin typeface="Trebuchet MS" panose="020B0603020202020204" pitchFamily="34" charset="0"/>
                        </a:rPr>
                        <a:t>Europe</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47,0%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9,7%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68350813"/>
                  </a:ext>
                </a:extLst>
              </a:tr>
              <a:tr h="126900">
                <a:tc>
                  <a:txBody>
                    <a:bodyPr/>
                    <a:lstStyle/>
                    <a:p>
                      <a:pPr algn="l" fontAlgn="ctr"/>
                      <a:r>
                        <a:rPr lang="en-ZA" sz="700" b="0" i="0" u="none" strike="noStrike" dirty="0">
                          <a:solidFill>
                            <a:schemeClr val="tx1">
                              <a:lumMod val="75000"/>
                              <a:lumOff val="25000"/>
                            </a:schemeClr>
                          </a:solidFill>
                          <a:effectLst/>
                          <a:latin typeface="Trebuchet MS" panose="020B0603020202020204" pitchFamily="34" charset="0"/>
                        </a:rPr>
                        <a:t>Austria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58,2%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407353557"/>
                  </a:ext>
                </a:extLst>
              </a:tr>
              <a:tr h="126900">
                <a:tc>
                  <a:txBody>
                    <a:bodyPr/>
                    <a:lstStyle/>
                    <a:p>
                      <a:pPr algn="l" fontAlgn="ctr"/>
                      <a:r>
                        <a:rPr lang="en-ZA" sz="700" b="0" i="0" u="none" strike="noStrike" dirty="0">
                          <a:solidFill>
                            <a:schemeClr val="tx1">
                              <a:lumMod val="75000"/>
                              <a:lumOff val="25000"/>
                            </a:schemeClr>
                          </a:solidFill>
                          <a:effectLst/>
                          <a:latin typeface="Trebuchet MS" panose="020B0603020202020204" pitchFamily="34" charset="0"/>
                        </a:rPr>
                        <a:t>Belgium</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48,3%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26,8%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819462924"/>
                  </a:ext>
                </a:extLst>
              </a:tr>
              <a:tr h="126900">
                <a:tc>
                  <a:txBody>
                    <a:bodyPr/>
                    <a:lstStyle/>
                    <a:p>
                      <a:pPr algn="l" fontAlgn="ctr"/>
                      <a:r>
                        <a:rPr lang="en-ZA" sz="700" b="0" i="0" u="none" strike="noStrike" dirty="0">
                          <a:solidFill>
                            <a:schemeClr val="tx1">
                              <a:lumMod val="75000"/>
                              <a:lumOff val="25000"/>
                            </a:schemeClr>
                          </a:solidFill>
                          <a:effectLst/>
                          <a:latin typeface="Trebuchet MS" panose="020B0603020202020204" pitchFamily="34" charset="0"/>
                        </a:rPr>
                        <a:t>Denmark</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40,6%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733055001"/>
                  </a:ext>
                </a:extLst>
              </a:tr>
              <a:tr h="126900">
                <a:tc>
                  <a:txBody>
                    <a:bodyPr/>
                    <a:lstStyle/>
                    <a:p>
                      <a:pPr algn="l" fontAlgn="ctr"/>
                      <a:r>
                        <a:rPr lang="en-ZA" sz="700" b="0" i="0" u="none" strike="noStrike" dirty="0">
                          <a:solidFill>
                            <a:schemeClr val="tx1">
                              <a:lumMod val="75000"/>
                              <a:lumOff val="25000"/>
                            </a:schemeClr>
                          </a:solidFill>
                          <a:effectLst/>
                          <a:latin typeface="Trebuchet MS" panose="020B0603020202020204" pitchFamily="34" charset="0"/>
                        </a:rPr>
                        <a:t>Finland</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51,2%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405609881"/>
                  </a:ext>
                </a:extLst>
              </a:tr>
              <a:tr h="126900">
                <a:tc>
                  <a:txBody>
                    <a:bodyPr/>
                    <a:lstStyle/>
                    <a:p>
                      <a:pPr algn="l" fontAlgn="ctr"/>
                      <a:r>
                        <a:rPr lang="en-ZA" sz="700" b="0" i="0" u="none" strike="noStrike" dirty="0">
                          <a:solidFill>
                            <a:schemeClr val="tx1">
                              <a:lumMod val="75000"/>
                              <a:lumOff val="25000"/>
                            </a:schemeClr>
                          </a:solidFill>
                          <a:effectLst/>
                          <a:latin typeface="Trebuchet MS" panose="020B0603020202020204" pitchFamily="34" charset="0"/>
                        </a:rPr>
                        <a:t>France</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61,0%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9283290"/>
                  </a:ext>
                </a:extLst>
              </a:tr>
              <a:tr h="126900">
                <a:tc>
                  <a:txBody>
                    <a:bodyPr/>
                    <a:lstStyle/>
                    <a:p>
                      <a:pPr algn="l" fontAlgn="ctr"/>
                      <a:r>
                        <a:rPr lang="en-ZA" sz="700" b="0" i="0" u="none" strike="noStrike" dirty="0">
                          <a:solidFill>
                            <a:schemeClr val="tx1">
                              <a:lumMod val="75000"/>
                              <a:lumOff val="25000"/>
                            </a:schemeClr>
                          </a:solidFill>
                          <a:effectLst/>
                          <a:latin typeface="Trebuchet MS" panose="020B0603020202020204" pitchFamily="34" charset="0"/>
                        </a:rPr>
                        <a:t>Germany</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51,9%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368145787"/>
                  </a:ext>
                </a:extLst>
              </a:tr>
              <a:tr h="126900">
                <a:tc>
                  <a:txBody>
                    <a:bodyPr/>
                    <a:lstStyle/>
                    <a:p>
                      <a:pPr algn="l" fontAlgn="ctr"/>
                      <a:r>
                        <a:rPr lang="en-ZA" sz="700" b="0" i="0" u="none" strike="noStrike" dirty="0">
                          <a:solidFill>
                            <a:schemeClr val="tx1">
                              <a:lumMod val="75000"/>
                              <a:lumOff val="25000"/>
                            </a:schemeClr>
                          </a:solidFill>
                          <a:effectLst/>
                          <a:latin typeface="Trebuchet MS" panose="020B0603020202020204" pitchFamily="34" charset="0"/>
                        </a:rPr>
                        <a:t>Ireland</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50,1%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268172650"/>
                  </a:ext>
                </a:extLst>
              </a:tr>
              <a:tr h="126900">
                <a:tc>
                  <a:txBody>
                    <a:bodyPr/>
                    <a:lstStyle/>
                    <a:p>
                      <a:pPr algn="l" fontAlgn="ctr"/>
                      <a:r>
                        <a:rPr lang="en-ZA" sz="700" b="0" i="0" u="none" strike="noStrike" dirty="0">
                          <a:solidFill>
                            <a:schemeClr val="tx1">
                              <a:lumMod val="75000"/>
                              <a:lumOff val="25000"/>
                            </a:schemeClr>
                          </a:solidFill>
                          <a:effectLst/>
                          <a:latin typeface="Trebuchet MS" panose="020B0603020202020204" pitchFamily="34" charset="0"/>
                        </a:rPr>
                        <a:t>Italy</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54,9%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096261278"/>
                  </a:ext>
                </a:extLst>
              </a:tr>
              <a:tr h="126900">
                <a:tc>
                  <a:txBody>
                    <a:bodyPr/>
                    <a:lstStyle/>
                    <a:p>
                      <a:pPr algn="l" fontAlgn="ctr"/>
                      <a:r>
                        <a:rPr lang="en-ZA" sz="700" b="0" i="0" u="none" strike="noStrike" dirty="0">
                          <a:solidFill>
                            <a:schemeClr val="tx1">
                              <a:lumMod val="75000"/>
                              <a:lumOff val="25000"/>
                            </a:schemeClr>
                          </a:solidFill>
                          <a:effectLst/>
                          <a:latin typeface="Trebuchet MS" panose="020B0603020202020204" pitchFamily="34" charset="0"/>
                        </a:rPr>
                        <a:t>Netherlands</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42,5%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581195246"/>
                  </a:ext>
                </a:extLst>
              </a:tr>
              <a:tr h="126900">
                <a:tc>
                  <a:txBody>
                    <a:bodyPr/>
                    <a:lstStyle/>
                    <a:p>
                      <a:pPr algn="l" fontAlgn="ctr"/>
                      <a:r>
                        <a:rPr lang="en-ZA" sz="700" b="0" i="0" u="none" strike="noStrike" dirty="0">
                          <a:solidFill>
                            <a:schemeClr val="tx1">
                              <a:lumMod val="75000"/>
                              <a:lumOff val="25000"/>
                            </a:schemeClr>
                          </a:solidFill>
                          <a:effectLst/>
                          <a:latin typeface="Trebuchet MS" panose="020B0603020202020204" pitchFamily="34" charset="0"/>
                        </a:rPr>
                        <a:t>Norway</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59,4%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922105010"/>
                  </a:ext>
                </a:extLst>
              </a:tr>
              <a:tr h="126900">
                <a:tc>
                  <a:txBody>
                    <a:bodyPr/>
                    <a:lstStyle/>
                    <a:p>
                      <a:pPr algn="l" fontAlgn="ctr"/>
                      <a:r>
                        <a:rPr lang="en-ZA" sz="700" b="0" i="0" u="none" strike="noStrike" dirty="0">
                          <a:solidFill>
                            <a:schemeClr val="tx1">
                              <a:lumMod val="75000"/>
                              <a:lumOff val="25000"/>
                            </a:schemeClr>
                          </a:solidFill>
                          <a:effectLst/>
                          <a:latin typeface="Trebuchet MS" panose="020B0603020202020204" pitchFamily="34" charset="0"/>
                        </a:rPr>
                        <a:t>Portugal</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45,8%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24,3%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536157822"/>
                  </a:ext>
                </a:extLst>
              </a:tr>
              <a:tr h="126900">
                <a:tc>
                  <a:txBody>
                    <a:bodyPr/>
                    <a:lstStyle/>
                    <a:p>
                      <a:pPr algn="l" fontAlgn="ctr"/>
                      <a:r>
                        <a:rPr lang="en-ZA" sz="700" b="0" i="0" u="none" strike="noStrike" dirty="0">
                          <a:solidFill>
                            <a:schemeClr val="tx1">
                              <a:lumMod val="75000"/>
                              <a:lumOff val="25000"/>
                            </a:schemeClr>
                          </a:solidFill>
                          <a:effectLst/>
                          <a:latin typeface="Trebuchet MS" panose="020B0603020202020204" pitchFamily="34" charset="0"/>
                        </a:rPr>
                        <a:t>Russian Fed</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54,7%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789205837"/>
                  </a:ext>
                </a:extLst>
              </a:tr>
              <a:tr h="126900">
                <a:tc>
                  <a:txBody>
                    <a:bodyPr/>
                    <a:lstStyle/>
                    <a:p>
                      <a:pPr algn="l" fontAlgn="ctr"/>
                      <a:r>
                        <a:rPr lang="en-ZA" sz="700" b="0" i="0" u="none" strike="noStrike" dirty="0">
                          <a:solidFill>
                            <a:schemeClr val="tx1">
                              <a:lumMod val="75000"/>
                              <a:lumOff val="25000"/>
                            </a:schemeClr>
                          </a:solidFill>
                          <a:effectLst/>
                          <a:latin typeface="Trebuchet MS" panose="020B0603020202020204" pitchFamily="34" charset="0"/>
                        </a:rPr>
                        <a:t>Spain</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46,7%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687351770"/>
                  </a:ext>
                </a:extLst>
              </a:tr>
              <a:tr h="126900">
                <a:tc>
                  <a:txBody>
                    <a:bodyPr/>
                    <a:lstStyle/>
                    <a:p>
                      <a:pPr algn="l" fontAlgn="ctr"/>
                      <a:r>
                        <a:rPr lang="en-ZA" sz="700" b="0" i="0" u="none" strike="noStrike" dirty="0">
                          <a:solidFill>
                            <a:schemeClr val="tx1">
                              <a:lumMod val="75000"/>
                              <a:lumOff val="25000"/>
                            </a:schemeClr>
                          </a:solidFill>
                          <a:effectLst/>
                          <a:latin typeface="Trebuchet MS" panose="020B0603020202020204" pitchFamily="34" charset="0"/>
                        </a:rPr>
                        <a:t>Sweden</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51,9%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800401371"/>
                  </a:ext>
                </a:extLst>
              </a:tr>
              <a:tr h="126900">
                <a:tc>
                  <a:txBody>
                    <a:bodyPr/>
                    <a:lstStyle/>
                    <a:p>
                      <a:pPr algn="l" fontAlgn="ctr"/>
                      <a:r>
                        <a:rPr lang="en-ZA" sz="700" b="0" i="0" u="none" strike="noStrike" dirty="0">
                          <a:solidFill>
                            <a:schemeClr val="tx1">
                              <a:lumMod val="75000"/>
                              <a:lumOff val="25000"/>
                            </a:schemeClr>
                          </a:solidFill>
                          <a:effectLst/>
                          <a:latin typeface="Trebuchet MS" panose="020B0603020202020204" pitchFamily="34" charset="0"/>
                        </a:rPr>
                        <a:t>Switzerland</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52,3%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944741801"/>
                  </a:ext>
                </a:extLst>
              </a:tr>
              <a:tr h="126900">
                <a:tc>
                  <a:txBody>
                    <a:bodyPr/>
                    <a:lstStyle/>
                    <a:p>
                      <a:pPr algn="l" fontAlgn="ctr"/>
                      <a:r>
                        <a:rPr lang="en-ZA" sz="700" b="0" i="0" u="none" strike="noStrike" dirty="0">
                          <a:solidFill>
                            <a:schemeClr val="tx1">
                              <a:lumMod val="75000"/>
                              <a:lumOff val="25000"/>
                            </a:schemeClr>
                          </a:solidFill>
                          <a:effectLst/>
                          <a:latin typeface="Trebuchet MS" panose="020B0603020202020204" pitchFamily="34" charset="0"/>
                        </a:rPr>
                        <a:t>Turkey</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42,9%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23,8%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673435546"/>
                  </a:ext>
                </a:extLst>
              </a:tr>
              <a:tr h="126900">
                <a:tc>
                  <a:txBody>
                    <a:bodyPr/>
                    <a:lstStyle/>
                    <a:p>
                      <a:pPr algn="l" fontAlgn="ctr"/>
                      <a:r>
                        <a:rPr lang="en-ZA" sz="700" b="0" i="0" u="none" strike="noStrike" dirty="0">
                          <a:solidFill>
                            <a:schemeClr val="tx1">
                              <a:lumMod val="75000"/>
                              <a:lumOff val="25000"/>
                            </a:schemeClr>
                          </a:solidFill>
                          <a:effectLst/>
                          <a:latin typeface="Trebuchet MS" panose="020B0603020202020204" pitchFamily="34" charset="0"/>
                        </a:rPr>
                        <a:t>UK</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38,4%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639936546"/>
                  </a:ext>
                </a:extLst>
              </a:tr>
              <a:tr h="126900">
                <a:tc>
                  <a:txBody>
                    <a:bodyPr/>
                    <a:lstStyle/>
                    <a:p>
                      <a:pPr algn="l" fontAlgn="ctr"/>
                      <a:r>
                        <a:rPr lang="en-ZA" sz="700" b="0" i="0" u="none" strike="noStrike" dirty="0">
                          <a:solidFill>
                            <a:schemeClr val="tx1">
                              <a:lumMod val="75000"/>
                              <a:lumOff val="25000"/>
                            </a:schemeClr>
                          </a:solidFill>
                          <a:effectLst/>
                          <a:latin typeface="Trebuchet MS" panose="020B0603020202020204" pitchFamily="34" charset="0"/>
                        </a:rPr>
                        <a:t>Other Europe</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45,4%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24,5%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12,0%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7,7%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1218073"/>
                  </a:ext>
                </a:extLst>
              </a:tr>
              <a:tr h="126900">
                <a:tc>
                  <a:txBody>
                    <a:bodyPr/>
                    <a:lstStyle/>
                    <a:p>
                      <a:pPr algn="l" fontAlgn="ctr"/>
                      <a:r>
                        <a:rPr lang="en-ZA" sz="700" b="1" i="0" u="none" strike="noStrike" dirty="0">
                          <a:solidFill>
                            <a:schemeClr val="tx1">
                              <a:lumMod val="75000"/>
                              <a:lumOff val="25000"/>
                            </a:schemeClr>
                          </a:solidFill>
                          <a:effectLst/>
                          <a:latin typeface="Trebuchet MS" panose="020B0603020202020204" pitchFamily="34" charset="0"/>
                        </a:rPr>
                        <a:t>Middle East</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40,5%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6243548"/>
                  </a:ext>
                </a:extLst>
              </a:tr>
              <a:tr h="126900">
                <a:tc>
                  <a:txBody>
                    <a:bodyPr/>
                    <a:lstStyle/>
                    <a:p>
                      <a:pPr algn="l" fontAlgn="ctr"/>
                      <a:r>
                        <a:rPr lang="en-ZA" sz="700" b="0" i="0" u="none" strike="noStrike" dirty="0">
                          <a:solidFill>
                            <a:schemeClr val="tx1">
                              <a:lumMod val="75000"/>
                              <a:lumOff val="25000"/>
                            </a:schemeClr>
                          </a:solidFill>
                          <a:effectLst/>
                          <a:latin typeface="Trebuchet MS" panose="020B0603020202020204" pitchFamily="34" charset="0"/>
                        </a:rPr>
                        <a:t>UAE</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36,0%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24,6%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26,8%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3913751254"/>
                  </a:ext>
                </a:extLst>
              </a:tr>
              <a:tr h="126900">
                <a:tc>
                  <a:txBody>
                    <a:bodyPr/>
                    <a:lstStyle/>
                    <a:p>
                      <a:pPr algn="l" fontAlgn="ctr"/>
                      <a:r>
                        <a:rPr lang="en-ZA" sz="700" b="0" i="0" u="none" strike="noStrike" dirty="0">
                          <a:solidFill>
                            <a:schemeClr val="tx1">
                              <a:lumMod val="75000"/>
                              <a:lumOff val="25000"/>
                            </a:schemeClr>
                          </a:solidFill>
                          <a:effectLst/>
                          <a:latin typeface="Trebuchet MS" panose="020B0603020202020204" pitchFamily="34" charset="0"/>
                        </a:rPr>
                        <a:t>Other Middle East</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40,7%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11,4%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20,0%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702967382"/>
                  </a:ext>
                </a:extLst>
              </a:tr>
              <a:tr h="126900">
                <a:tc>
                  <a:txBody>
                    <a:bodyPr/>
                    <a:lstStyle/>
                    <a:p>
                      <a:pPr algn="l" fontAlgn="ctr"/>
                      <a:r>
                        <a:rPr lang="en-ZA" sz="700" b="1" i="0" u="none" strike="noStrike" dirty="0">
                          <a:solidFill>
                            <a:schemeClr val="tx1">
                              <a:lumMod val="75000"/>
                              <a:lumOff val="25000"/>
                            </a:schemeClr>
                          </a:solidFill>
                          <a:effectLst/>
                          <a:latin typeface="Trebuchet MS" panose="020B0603020202020204" pitchFamily="34" charset="0"/>
                        </a:rPr>
                        <a:t>North America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49,5%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27523595"/>
                  </a:ext>
                </a:extLst>
              </a:tr>
              <a:tr h="126900">
                <a:tc>
                  <a:txBody>
                    <a:bodyPr/>
                    <a:lstStyle/>
                    <a:p>
                      <a:pPr algn="l" fontAlgn="ctr"/>
                      <a:r>
                        <a:rPr lang="en-ZA" sz="700" b="0" i="0" u="none" strike="noStrike" dirty="0">
                          <a:solidFill>
                            <a:schemeClr val="tx1">
                              <a:lumMod val="75000"/>
                              <a:lumOff val="25000"/>
                            </a:schemeClr>
                          </a:solidFill>
                          <a:effectLst/>
                          <a:latin typeface="Trebuchet MS" panose="020B0603020202020204" pitchFamily="34" charset="0"/>
                        </a:rPr>
                        <a:t>Canada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52,9%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318061509"/>
                  </a:ext>
                </a:extLst>
              </a:tr>
              <a:tr h="126900">
                <a:tc>
                  <a:txBody>
                    <a:bodyPr/>
                    <a:lstStyle/>
                    <a:p>
                      <a:pPr algn="l" fontAlgn="ctr"/>
                      <a:r>
                        <a:rPr lang="en-ZA" sz="700" b="0" i="0" u="none" strike="noStrike" dirty="0">
                          <a:solidFill>
                            <a:schemeClr val="tx1">
                              <a:lumMod val="75000"/>
                              <a:lumOff val="25000"/>
                            </a:schemeClr>
                          </a:solidFill>
                          <a:effectLst/>
                          <a:latin typeface="Trebuchet MS" panose="020B0603020202020204" pitchFamily="34" charset="0"/>
                        </a:rPr>
                        <a:t>USA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48,8%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094809282"/>
                  </a:ext>
                </a:extLst>
              </a:tr>
              <a:tr h="126900">
                <a:tc>
                  <a:txBody>
                    <a:bodyPr/>
                    <a:lstStyle/>
                    <a:p>
                      <a:pPr algn="l" fontAlgn="ctr"/>
                      <a:r>
                        <a:rPr lang="en-ZA" sz="700" b="0" i="0" u="none" strike="noStrike" dirty="0">
                          <a:solidFill>
                            <a:schemeClr val="tx1">
                              <a:lumMod val="75000"/>
                              <a:lumOff val="25000"/>
                            </a:schemeClr>
                          </a:solidFill>
                          <a:effectLst/>
                          <a:latin typeface="Trebuchet MS" panose="020B0603020202020204" pitchFamily="34" charset="0"/>
                        </a:rPr>
                        <a:t>Other North America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571470747"/>
                  </a:ext>
                </a:extLst>
              </a:tr>
              <a:tr h="126900">
                <a:tc>
                  <a:txBody>
                    <a:bodyPr/>
                    <a:lstStyle/>
                    <a:p>
                      <a:pPr algn="l" fontAlgn="ctr"/>
                      <a:r>
                        <a:rPr lang="en-ZA" sz="700" b="1" i="0" u="none" strike="noStrike" dirty="0">
                          <a:solidFill>
                            <a:schemeClr val="tx1">
                              <a:lumMod val="75000"/>
                              <a:lumOff val="25000"/>
                            </a:schemeClr>
                          </a:solidFill>
                          <a:effectLst/>
                          <a:latin typeface="Trebuchet MS" panose="020B0603020202020204" pitchFamily="34" charset="0"/>
                        </a:rPr>
                        <a:t>TOTAL</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17,2%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7,6%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8,8%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23,4%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26962562"/>
                  </a:ext>
                </a:extLst>
              </a:tr>
            </a:tbl>
          </a:graphicData>
        </a:graphic>
      </p:graphicFrame>
      <p:sp>
        <p:nvSpPr>
          <p:cNvPr id="4" name="TextBox 76">
            <a:extLst>
              <a:ext uri="{FF2B5EF4-FFF2-40B4-BE49-F238E27FC236}">
                <a16:creationId xmlns:a16="http://schemas.microsoft.com/office/drawing/2014/main" id="{134A073C-4281-4442-B720-1170A834D606}"/>
              </a:ext>
            </a:extLst>
          </p:cNvPr>
          <p:cNvSpPr txBox="1"/>
          <p:nvPr/>
        </p:nvSpPr>
        <p:spPr>
          <a:xfrm>
            <a:off x="2360429" y="9585227"/>
            <a:ext cx="3093796" cy="153888"/>
          </a:xfrm>
          <a:prstGeom prst="rect">
            <a:avLst/>
          </a:prstGeom>
          <a:noFill/>
          <a:ln>
            <a:noFill/>
          </a:ln>
        </p:spPr>
        <p:txBody>
          <a:bodyPr wrap="none" lIns="0" tIns="0" rIns="0" bIns="0" rtlCol="0" anchor="t">
            <a:spAutoFit/>
          </a:bodyPr>
          <a:lstStyle>
            <a:defPPr>
              <a:defRPr lang="en-US"/>
            </a:defPPr>
            <a:lvl1pPr algn="r">
              <a:defRPr sz="1000" b="1">
                <a:solidFill>
                  <a:srgbClr val="404040"/>
                </a:solidFill>
                <a:latin typeface="Trebuchet MS" panose="020B0603020202020204" pitchFamily="34" charset="0"/>
                <a:cs typeface="Arial" panose="020B0604020202020204" pitchFamily="34" charset="0"/>
              </a:defRPr>
            </a:lvl1pPr>
          </a:lstStyle>
          <a:p>
            <a:r>
              <a:rPr lang="en-ZA" dirty="0"/>
              <a:t>Tourism Performance Report | July-September 2022</a:t>
            </a:r>
          </a:p>
        </p:txBody>
      </p:sp>
    </p:spTree>
    <p:extLst>
      <p:ext uri="{BB962C8B-B14F-4D97-AF65-F5344CB8AC3E}">
        <p14:creationId xmlns:p14="http://schemas.microsoft.com/office/powerpoint/2010/main" val="2779564839"/>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4ABFCD9-8603-40C3-93DC-87475397345F}"/>
              </a:ext>
            </a:extLst>
          </p:cNvPr>
          <p:cNvSpPr/>
          <p:nvPr/>
        </p:nvSpPr>
        <p:spPr>
          <a:xfrm>
            <a:off x="0" y="0"/>
            <a:ext cx="6858000" cy="110229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r>
              <a:rPr lang="en-ZA" sz="3600" dirty="0">
                <a:solidFill>
                  <a:srgbClr val="FE9900"/>
                </a:solidFill>
                <a:latin typeface="Calibri"/>
              </a:rPr>
              <a:t>APPENDIX</a:t>
            </a:r>
            <a:endParaRPr kumimoji="0" lang="en-ZA" sz="3600" b="0" i="0" u="none" strike="noStrike" kern="1200" cap="none" spc="0" normalizeH="0" baseline="0" noProof="0" dirty="0">
              <a:ln>
                <a:noFill/>
              </a:ln>
              <a:solidFill>
                <a:srgbClr val="FE9900"/>
              </a:solidFill>
              <a:effectLst/>
              <a:uLnTx/>
              <a:uFillTx/>
              <a:latin typeface="Calibri"/>
            </a:endParaRPr>
          </a:p>
        </p:txBody>
      </p:sp>
      <p:graphicFrame>
        <p:nvGraphicFramePr>
          <p:cNvPr id="3" name="Table 2">
            <a:extLst>
              <a:ext uri="{FF2B5EF4-FFF2-40B4-BE49-F238E27FC236}">
                <a16:creationId xmlns:a16="http://schemas.microsoft.com/office/drawing/2014/main" id="{D6CE3673-E8E1-421F-99EE-E90DC0CE3A32}"/>
              </a:ext>
            </a:extLst>
          </p:cNvPr>
          <p:cNvGraphicFramePr>
            <a:graphicFrameLocks noGrp="1"/>
          </p:cNvGraphicFramePr>
          <p:nvPr/>
        </p:nvGraphicFramePr>
        <p:xfrm>
          <a:off x="50104" y="1152688"/>
          <a:ext cx="6752318" cy="8221395"/>
        </p:xfrm>
        <a:graphic>
          <a:graphicData uri="http://schemas.openxmlformats.org/drawingml/2006/table">
            <a:tbl>
              <a:tblPr/>
              <a:tblGrid>
                <a:gridCol w="1599233">
                  <a:extLst>
                    <a:ext uri="{9D8B030D-6E8A-4147-A177-3AD203B41FA5}">
                      <a16:colId xmlns:a16="http://schemas.microsoft.com/office/drawing/2014/main" val="3234636500"/>
                    </a:ext>
                  </a:extLst>
                </a:gridCol>
                <a:gridCol w="1030617">
                  <a:extLst>
                    <a:ext uri="{9D8B030D-6E8A-4147-A177-3AD203B41FA5}">
                      <a16:colId xmlns:a16="http://schemas.microsoft.com/office/drawing/2014/main" val="1115477547"/>
                    </a:ext>
                  </a:extLst>
                </a:gridCol>
                <a:gridCol w="1030617">
                  <a:extLst>
                    <a:ext uri="{9D8B030D-6E8A-4147-A177-3AD203B41FA5}">
                      <a16:colId xmlns:a16="http://schemas.microsoft.com/office/drawing/2014/main" val="2139617229"/>
                    </a:ext>
                  </a:extLst>
                </a:gridCol>
                <a:gridCol w="1030617">
                  <a:extLst>
                    <a:ext uri="{9D8B030D-6E8A-4147-A177-3AD203B41FA5}">
                      <a16:colId xmlns:a16="http://schemas.microsoft.com/office/drawing/2014/main" val="170544100"/>
                    </a:ext>
                  </a:extLst>
                </a:gridCol>
                <a:gridCol w="1030617">
                  <a:extLst>
                    <a:ext uri="{9D8B030D-6E8A-4147-A177-3AD203B41FA5}">
                      <a16:colId xmlns:a16="http://schemas.microsoft.com/office/drawing/2014/main" val="3722800546"/>
                    </a:ext>
                  </a:extLst>
                </a:gridCol>
                <a:gridCol w="1030617">
                  <a:extLst>
                    <a:ext uri="{9D8B030D-6E8A-4147-A177-3AD203B41FA5}">
                      <a16:colId xmlns:a16="http://schemas.microsoft.com/office/drawing/2014/main" val="1598599360"/>
                    </a:ext>
                  </a:extLst>
                </a:gridCol>
              </a:tblGrid>
              <a:tr h="103477">
                <a:tc gridSpan="6">
                  <a:txBody>
                    <a:bodyPr/>
                    <a:lstStyle/>
                    <a:p>
                      <a:pPr algn="ctr" fontAlgn="ctr"/>
                      <a:r>
                        <a:rPr lang="en-ZA" sz="790" b="1" i="0" u="none" strike="noStrike" dirty="0">
                          <a:solidFill>
                            <a:schemeClr val="tx1">
                              <a:lumMod val="75000"/>
                              <a:lumOff val="25000"/>
                            </a:schemeClr>
                          </a:solidFill>
                          <a:effectLst/>
                          <a:latin typeface="Trebuchet MS" panose="020B0603020202020204" pitchFamily="34" charset="0"/>
                        </a:rPr>
                        <a:t>REPEAT VISITS BY COUNTRY</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extLst>
                  <a:ext uri="{0D108BD9-81ED-4DB2-BD59-A6C34878D82A}">
                    <a16:rowId xmlns:a16="http://schemas.microsoft.com/office/drawing/2014/main" val="2977523659"/>
                  </a:ext>
                </a:extLst>
              </a:tr>
              <a:tr h="103477">
                <a:tc gridSpan="6">
                  <a:txBody>
                    <a:bodyPr/>
                    <a:lstStyle/>
                    <a:p>
                      <a:pPr algn="ctr" fontAlgn="ctr"/>
                      <a:r>
                        <a:rPr lang="en-ZA" sz="790" b="1" i="0" u="none" strike="noStrike" dirty="0">
                          <a:solidFill>
                            <a:schemeClr val="tx1">
                              <a:lumMod val="75000"/>
                              <a:lumOff val="25000"/>
                            </a:schemeClr>
                          </a:solidFill>
                          <a:effectLst/>
                          <a:latin typeface="Trebuchet MS" panose="020B0603020202020204" pitchFamily="34" charset="0"/>
                        </a:rPr>
                        <a:t>Q1 2020</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extLst>
                  <a:ext uri="{0D108BD9-81ED-4DB2-BD59-A6C34878D82A}">
                    <a16:rowId xmlns:a16="http://schemas.microsoft.com/office/drawing/2014/main" val="879451208"/>
                  </a:ext>
                </a:extLst>
              </a:tr>
              <a:tr h="102072">
                <a:tc>
                  <a:txBody>
                    <a:bodyPr/>
                    <a:lstStyle/>
                    <a:p>
                      <a:pPr algn="l" fontAlgn="ctr"/>
                      <a:r>
                        <a:rPr lang="en-ZA" sz="790" b="1" i="0" u="none" strike="noStrike" dirty="0">
                          <a:solidFill>
                            <a:schemeClr val="tx1">
                              <a:lumMod val="75000"/>
                              <a:lumOff val="25000"/>
                            </a:schemeClr>
                          </a:solidFill>
                          <a:effectLst/>
                          <a:latin typeface="Trebuchet MS" panose="020B0603020202020204" pitchFamily="34" charset="0"/>
                        </a:rPr>
                        <a:t> </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90" b="1" i="0" u="none" strike="noStrike" dirty="0">
                          <a:solidFill>
                            <a:schemeClr val="tx1">
                              <a:lumMod val="75000"/>
                              <a:lumOff val="25000"/>
                            </a:schemeClr>
                          </a:solidFill>
                          <a:effectLst/>
                          <a:latin typeface="Trebuchet MS" panose="020B0603020202020204" pitchFamily="34" charset="0"/>
                        </a:rPr>
                        <a:t>First timers</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90" b="1" i="0" u="none" strike="noStrike" dirty="0">
                          <a:solidFill>
                            <a:schemeClr val="tx1">
                              <a:lumMod val="75000"/>
                              <a:lumOff val="25000"/>
                            </a:schemeClr>
                          </a:solidFill>
                          <a:effectLst/>
                          <a:latin typeface="Trebuchet MS" panose="020B0603020202020204" pitchFamily="34" charset="0"/>
                        </a:rPr>
                        <a:t>2 - 3 times</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90" b="1" i="0" u="none" strike="noStrike" dirty="0">
                          <a:solidFill>
                            <a:schemeClr val="tx1">
                              <a:lumMod val="75000"/>
                              <a:lumOff val="25000"/>
                            </a:schemeClr>
                          </a:solidFill>
                          <a:effectLst/>
                          <a:latin typeface="Trebuchet MS" panose="020B0603020202020204" pitchFamily="34" charset="0"/>
                        </a:rPr>
                        <a:t>4 - 5 times</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90" b="1" i="0" u="none" strike="noStrike" dirty="0">
                          <a:solidFill>
                            <a:schemeClr val="tx1">
                              <a:lumMod val="75000"/>
                              <a:lumOff val="25000"/>
                            </a:schemeClr>
                          </a:solidFill>
                          <a:effectLst/>
                          <a:latin typeface="Trebuchet MS" panose="020B0603020202020204" pitchFamily="34" charset="0"/>
                        </a:rPr>
                        <a:t>6 - 9 times</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90" b="1" i="0" u="none" strike="noStrike" dirty="0">
                          <a:solidFill>
                            <a:schemeClr val="tx1">
                              <a:lumMod val="75000"/>
                              <a:lumOff val="25000"/>
                            </a:schemeClr>
                          </a:solidFill>
                          <a:effectLst/>
                          <a:latin typeface="Trebuchet MS" panose="020B0603020202020204" pitchFamily="34" charset="0"/>
                        </a:rPr>
                        <a:t>10 times or more</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extLst>
                  <a:ext uri="{0D108BD9-81ED-4DB2-BD59-A6C34878D82A}">
                    <a16:rowId xmlns:a16="http://schemas.microsoft.com/office/drawing/2014/main" val="615007791"/>
                  </a:ext>
                </a:extLst>
              </a:tr>
              <a:tr h="103477">
                <a:tc>
                  <a:txBody>
                    <a:bodyPr/>
                    <a:lstStyle/>
                    <a:p>
                      <a:pPr algn="l" fontAlgn="ctr"/>
                      <a:r>
                        <a:rPr lang="en-ZA" sz="790" b="1" i="0" u="none" strike="noStrike" dirty="0">
                          <a:solidFill>
                            <a:schemeClr val="tx1">
                              <a:lumMod val="75000"/>
                              <a:lumOff val="25000"/>
                            </a:schemeClr>
                          </a:solidFill>
                          <a:effectLst/>
                          <a:latin typeface="Trebuchet MS" panose="020B0603020202020204" pitchFamily="34" charset="0"/>
                        </a:rPr>
                        <a:t>AFRICA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rgbClr val="000000"/>
                          </a:solidFill>
                          <a:effectLst/>
                          <a:latin typeface="Trebuchet MS" panose="020B0603020202020204" pitchFamily="34" charset="0"/>
                        </a:rPr>
                        <a:t>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6,0%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34,8%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197619777"/>
                  </a:ext>
                </a:extLst>
              </a:tr>
              <a:tr h="97390">
                <a:tc>
                  <a:txBody>
                    <a:bodyPr/>
                    <a:lstStyle/>
                    <a:p>
                      <a:pPr algn="l" fontAlgn="ctr"/>
                      <a:r>
                        <a:rPr lang="en-ZA" sz="790" b="0" i="0" u="none" strike="noStrike" dirty="0">
                          <a:solidFill>
                            <a:schemeClr val="tx1">
                              <a:lumMod val="75000"/>
                              <a:lumOff val="25000"/>
                            </a:schemeClr>
                          </a:solidFill>
                          <a:effectLst/>
                          <a:latin typeface="Trebuchet MS" panose="020B0603020202020204" pitchFamily="34" charset="0"/>
                        </a:rPr>
                        <a:t>Botswana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29,8%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503559581"/>
                  </a:ext>
                </a:extLst>
              </a:tr>
              <a:tr h="97390">
                <a:tc>
                  <a:txBody>
                    <a:bodyPr/>
                    <a:lstStyle/>
                    <a:p>
                      <a:pPr algn="l" fontAlgn="ctr"/>
                      <a:r>
                        <a:rPr lang="en-ZA" sz="790" b="0" i="0" u="none" strike="noStrike" dirty="0">
                          <a:solidFill>
                            <a:schemeClr val="tx1">
                              <a:lumMod val="75000"/>
                              <a:lumOff val="25000"/>
                            </a:schemeClr>
                          </a:solidFill>
                          <a:effectLst/>
                          <a:latin typeface="Trebuchet MS" panose="020B0603020202020204" pitchFamily="34" charset="0"/>
                        </a:rPr>
                        <a:t>Lesotho</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699417927"/>
                  </a:ext>
                </a:extLst>
              </a:tr>
              <a:tr h="97390">
                <a:tc>
                  <a:txBody>
                    <a:bodyPr/>
                    <a:lstStyle/>
                    <a:p>
                      <a:pPr algn="l" fontAlgn="ctr"/>
                      <a:r>
                        <a:rPr lang="en-ZA" sz="790" b="0" i="0" u="none" strike="noStrike" dirty="0">
                          <a:solidFill>
                            <a:schemeClr val="tx1">
                              <a:lumMod val="75000"/>
                              <a:lumOff val="25000"/>
                            </a:schemeClr>
                          </a:solidFill>
                          <a:effectLst/>
                          <a:latin typeface="Trebuchet MS" panose="020B0603020202020204" pitchFamily="34" charset="0"/>
                        </a:rPr>
                        <a:t>Malawi</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8,4%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41,4%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770350225"/>
                  </a:ext>
                </a:extLst>
              </a:tr>
              <a:tr h="97390">
                <a:tc>
                  <a:txBody>
                    <a:bodyPr/>
                    <a:lstStyle/>
                    <a:p>
                      <a:pPr algn="l" fontAlgn="ctr"/>
                      <a:r>
                        <a:rPr lang="en-ZA" sz="790" b="0" i="0" u="none" strike="noStrike" dirty="0">
                          <a:solidFill>
                            <a:schemeClr val="tx1">
                              <a:lumMod val="75000"/>
                              <a:lumOff val="25000"/>
                            </a:schemeClr>
                          </a:solidFill>
                          <a:effectLst/>
                          <a:latin typeface="Trebuchet MS" panose="020B0603020202020204" pitchFamily="34" charset="0"/>
                        </a:rPr>
                        <a:t>Mozambique</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652082495"/>
                  </a:ext>
                </a:extLst>
              </a:tr>
              <a:tr h="97390">
                <a:tc>
                  <a:txBody>
                    <a:bodyPr/>
                    <a:lstStyle/>
                    <a:p>
                      <a:pPr algn="l" fontAlgn="ctr"/>
                      <a:r>
                        <a:rPr lang="en-ZA" sz="790" b="0" i="0" u="none" strike="noStrike" dirty="0">
                          <a:solidFill>
                            <a:schemeClr val="tx1">
                              <a:lumMod val="75000"/>
                              <a:lumOff val="25000"/>
                            </a:schemeClr>
                          </a:solidFill>
                          <a:effectLst/>
                          <a:latin typeface="Trebuchet MS" panose="020B0603020202020204" pitchFamily="34" charset="0"/>
                        </a:rPr>
                        <a:t>Namibia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298966205"/>
                  </a:ext>
                </a:extLst>
              </a:tr>
              <a:tr h="97390">
                <a:tc>
                  <a:txBody>
                    <a:bodyPr/>
                    <a:lstStyle/>
                    <a:p>
                      <a:pPr algn="l" fontAlgn="ctr"/>
                      <a:r>
                        <a:rPr lang="en-ZA" sz="790" b="0" i="0" u="none" strike="noStrike" dirty="0">
                          <a:solidFill>
                            <a:schemeClr val="tx1">
                              <a:lumMod val="75000"/>
                              <a:lumOff val="25000"/>
                            </a:schemeClr>
                          </a:solidFill>
                          <a:effectLst/>
                          <a:latin typeface="Trebuchet MS" panose="020B0603020202020204" pitchFamily="34" charset="0"/>
                        </a:rPr>
                        <a:t>eSwatini</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10313571"/>
                  </a:ext>
                </a:extLst>
              </a:tr>
              <a:tr h="97390">
                <a:tc>
                  <a:txBody>
                    <a:bodyPr/>
                    <a:lstStyle/>
                    <a:p>
                      <a:pPr algn="l" fontAlgn="ctr"/>
                      <a:r>
                        <a:rPr lang="en-ZA" sz="790" b="0" i="0" u="none" strike="noStrike" dirty="0">
                          <a:solidFill>
                            <a:schemeClr val="tx1">
                              <a:lumMod val="75000"/>
                              <a:lumOff val="25000"/>
                            </a:schemeClr>
                          </a:solidFill>
                          <a:effectLst/>
                          <a:latin typeface="Trebuchet MS" panose="020B0603020202020204" pitchFamily="34" charset="0"/>
                        </a:rPr>
                        <a:t>Zambia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9,5%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39,5%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873833338"/>
                  </a:ext>
                </a:extLst>
              </a:tr>
              <a:tr h="97390">
                <a:tc>
                  <a:txBody>
                    <a:bodyPr/>
                    <a:lstStyle/>
                    <a:p>
                      <a:pPr algn="l" fontAlgn="ctr"/>
                      <a:r>
                        <a:rPr lang="en-ZA" sz="790" b="0" i="0" u="none" strike="noStrike" dirty="0">
                          <a:solidFill>
                            <a:schemeClr val="tx1">
                              <a:lumMod val="75000"/>
                              <a:lumOff val="25000"/>
                            </a:schemeClr>
                          </a:solidFill>
                          <a:effectLst/>
                          <a:latin typeface="Trebuchet MS" panose="020B0603020202020204" pitchFamily="34" charset="0"/>
                        </a:rPr>
                        <a:t>Zimbabwe</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4,1%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44,1%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116895466"/>
                  </a:ext>
                </a:extLst>
              </a:tr>
              <a:tr h="97390">
                <a:tc>
                  <a:txBody>
                    <a:bodyPr/>
                    <a:lstStyle/>
                    <a:p>
                      <a:pPr algn="l" fontAlgn="ctr"/>
                      <a:r>
                        <a:rPr lang="en-ZA" sz="790" b="0" i="0" u="none" strike="noStrike" dirty="0">
                          <a:solidFill>
                            <a:schemeClr val="tx1">
                              <a:lumMod val="75000"/>
                              <a:lumOff val="25000"/>
                            </a:schemeClr>
                          </a:solidFill>
                          <a:effectLst/>
                          <a:latin typeface="Trebuchet MS" panose="020B0603020202020204" pitchFamily="34" charset="0"/>
                        </a:rPr>
                        <a:t>Angola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29,5%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272240772"/>
                  </a:ext>
                </a:extLst>
              </a:tr>
              <a:tr h="97390">
                <a:tc>
                  <a:txBody>
                    <a:bodyPr/>
                    <a:lstStyle/>
                    <a:p>
                      <a:pPr algn="l" fontAlgn="ctr"/>
                      <a:r>
                        <a:rPr lang="en-ZA" sz="790" b="0" i="0" u="none" strike="noStrike" dirty="0">
                          <a:solidFill>
                            <a:schemeClr val="tx1">
                              <a:lumMod val="75000"/>
                              <a:lumOff val="25000"/>
                            </a:schemeClr>
                          </a:solidFill>
                          <a:effectLst/>
                          <a:latin typeface="Trebuchet MS" panose="020B0603020202020204" pitchFamily="34" charset="0"/>
                        </a:rPr>
                        <a:t>DRC</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72771060"/>
                  </a:ext>
                </a:extLst>
              </a:tr>
              <a:tr h="97390">
                <a:tc>
                  <a:txBody>
                    <a:bodyPr/>
                    <a:lstStyle/>
                    <a:p>
                      <a:pPr algn="l" fontAlgn="ctr"/>
                      <a:r>
                        <a:rPr lang="en-ZA" sz="790" b="0" i="0" u="none" strike="noStrike" dirty="0">
                          <a:solidFill>
                            <a:schemeClr val="tx1">
                              <a:lumMod val="75000"/>
                              <a:lumOff val="25000"/>
                            </a:schemeClr>
                          </a:solidFill>
                          <a:effectLst/>
                          <a:latin typeface="Trebuchet MS" panose="020B0603020202020204" pitchFamily="34" charset="0"/>
                        </a:rPr>
                        <a:t>Ethiopia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25,5%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29,8%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928606136"/>
                  </a:ext>
                </a:extLst>
              </a:tr>
              <a:tr h="97390">
                <a:tc>
                  <a:txBody>
                    <a:bodyPr/>
                    <a:lstStyle/>
                    <a:p>
                      <a:pPr algn="l" fontAlgn="ctr"/>
                      <a:r>
                        <a:rPr lang="en-ZA" sz="790" b="0" i="0" u="none" strike="noStrike" dirty="0">
                          <a:solidFill>
                            <a:schemeClr val="tx1">
                              <a:lumMod val="75000"/>
                              <a:lumOff val="25000"/>
                            </a:schemeClr>
                          </a:solidFill>
                          <a:effectLst/>
                          <a:latin typeface="Trebuchet MS" panose="020B0603020202020204" pitchFamily="34" charset="0"/>
                        </a:rPr>
                        <a:t>Ghana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44,6%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28,8%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583401980"/>
                  </a:ext>
                </a:extLst>
              </a:tr>
              <a:tr h="97390">
                <a:tc>
                  <a:txBody>
                    <a:bodyPr/>
                    <a:lstStyle/>
                    <a:p>
                      <a:pPr algn="l" fontAlgn="ctr"/>
                      <a:r>
                        <a:rPr lang="en-ZA" sz="790" b="0" i="0" u="none" strike="noStrike" dirty="0">
                          <a:solidFill>
                            <a:schemeClr val="tx1">
                              <a:lumMod val="75000"/>
                              <a:lumOff val="25000"/>
                            </a:schemeClr>
                          </a:solidFill>
                          <a:effectLst/>
                          <a:latin typeface="Trebuchet MS" panose="020B0603020202020204" pitchFamily="34" charset="0"/>
                        </a:rPr>
                        <a:t>Kenya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22,8%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848099543"/>
                  </a:ext>
                </a:extLst>
              </a:tr>
              <a:tr h="97390">
                <a:tc>
                  <a:txBody>
                    <a:bodyPr/>
                    <a:lstStyle/>
                    <a:p>
                      <a:pPr algn="l" fontAlgn="ctr"/>
                      <a:r>
                        <a:rPr lang="en-ZA" sz="790" b="0" i="0" u="none" strike="noStrike" dirty="0">
                          <a:solidFill>
                            <a:schemeClr val="tx1">
                              <a:lumMod val="75000"/>
                              <a:lumOff val="25000"/>
                            </a:schemeClr>
                          </a:solidFill>
                          <a:effectLst/>
                          <a:latin typeface="Trebuchet MS" panose="020B0603020202020204" pitchFamily="34" charset="0"/>
                        </a:rPr>
                        <a:t>Nigeria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33,1%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653269488"/>
                  </a:ext>
                </a:extLst>
              </a:tr>
              <a:tr h="97390">
                <a:tc>
                  <a:txBody>
                    <a:bodyPr/>
                    <a:lstStyle/>
                    <a:p>
                      <a:pPr algn="l" fontAlgn="ctr"/>
                      <a:r>
                        <a:rPr lang="en-ZA" sz="790" b="0" i="0" u="none" strike="noStrike" dirty="0">
                          <a:solidFill>
                            <a:schemeClr val="tx1">
                              <a:lumMod val="75000"/>
                              <a:lumOff val="25000"/>
                            </a:schemeClr>
                          </a:solidFill>
                          <a:effectLst/>
                          <a:latin typeface="Trebuchet MS" panose="020B0603020202020204" pitchFamily="34" charset="0"/>
                        </a:rPr>
                        <a:t>Tanzania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27,9%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955400930"/>
                  </a:ext>
                </a:extLst>
              </a:tr>
              <a:tr h="97390">
                <a:tc>
                  <a:txBody>
                    <a:bodyPr/>
                    <a:lstStyle/>
                    <a:p>
                      <a:pPr algn="l" fontAlgn="ctr"/>
                      <a:r>
                        <a:rPr lang="en-ZA" sz="790" b="0" i="0" u="none" strike="noStrike" dirty="0">
                          <a:solidFill>
                            <a:schemeClr val="tx1">
                              <a:lumMod val="75000"/>
                              <a:lumOff val="25000"/>
                            </a:schemeClr>
                          </a:solidFill>
                          <a:effectLst/>
                          <a:latin typeface="Trebuchet MS" panose="020B0603020202020204" pitchFamily="34" charset="0"/>
                        </a:rPr>
                        <a:t>Uganda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30,0%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007041147"/>
                  </a:ext>
                </a:extLst>
              </a:tr>
              <a:tr h="103477">
                <a:tc>
                  <a:txBody>
                    <a:bodyPr/>
                    <a:lstStyle/>
                    <a:p>
                      <a:pPr algn="l" fontAlgn="ctr"/>
                      <a:r>
                        <a:rPr lang="en-ZA" sz="790" b="0" i="0" u="none" strike="noStrike" dirty="0">
                          <a:solidFill>
                            <a:schemeClr val="tx1">
                              <a:lumMod val="75000"/>
                              <a:lumOff val="25000"/>
                            </a:schemeClr>
                          </a:solidFill>
                          <a:effectLst/>
                          <a:latin typeface="Trebuchet MS" panose="020B0603020202020204" pitchFamily="34" charset="0"/>
                        </a:rPr>
                        <a:t>Other Africa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38,4%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20,7%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10174505"/>
                  </a:ext>
                </a:extLst>
              </a:tr>
              <a:tr h="103477">
                <a:tc>
                  <a:txBody>
                    <a:bodyPr/>
                    <a:lstStyle/>
                    <a:p>
                      <a:pPr algn="l" fontAlgn="ctr"/>
                      <a:r>
                        <a:rPr lang="en-ZA" sz="790" b="1" i="0" u="none" strike="noStrike" dirty="0">
                          <a:solidFill>
                            <a:schemeClr val="tx1">
                              <a:lumMod val="75000"/>
                              <a:lumOff val="25000"/>
                            </a:schemeClr>
                          </a:solidFill>
                          <a:effectLst/>
                          <a:latin typeface="Trebuchet MS" panose="020B0603020202020204" pitchFamily="34" charset="0"/>
                        </a:rPr>
                        <a:t>ASIA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48,1%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19,8%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70639571"/>
                  </a:ext>
                </a:extLst>
              </a:tr>
              <a:tr h="97390">
                <a:tc>
                  <a:txBody>
                    <a:bodyPr/>
                    <a:lstStyle/>
                    <a:p>
                      <a:pPr algn="l" fontAlgn="ctr"/>
                      <a:r>
                        <a:rPr lang="en-ZA" sz="790" b="0" i="0" u="none" strike="noStrike" dirty="0">
                          <a:solidFill>
                            <a:schemeClr val="tx1">
                              <a:lumMod val="75000"/>
                              <a:lumOff val="25000"/>
                            </a:schemeClr>
                          </a:solidFill>
                          <a:effectLst/>
                          <a:latin typeface="Trebuchet MS" panose="020B0603020202020204" pitchFamily="34" charset="0"/>
                        </a:rPr>
                        <a:t>China including Hong Kong</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43,4%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598497815"/>
                  </a:ext>
                </a:extLst>
              </a:tr>
              <a:tr h="97390">
                <a:tc>
                  <a:txBody>
                    <a:bodyPr/>
                    <a:lstStyle/>
                    <a:p>
                      <a:pPr algn="l" fontAlgn="ctr"/>
                      <a:r>
                        <a:rPr lang="en-ZA" sz="790" b="0" i="0" u="none" strike="noStrike" dirty="0">
                          <a:solidFill>
                            <a:schemeClr val="tx1">
                              <a:lumMod val="75000"/>
                              <a:lumOff val="25000"/>
                            </a:schemeClr>
                          </a:solidFill>
                          <a:effectLst/>
                          <a:latin typeface="Trebuchet MS" panose="020B0603020202020204" pitchFamily="34" charset="0"/>
                        </a:rPr>
                        <a:t>India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50,3%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232146908"/>
                  </a:ext>
                </a:extLst>
              </a:tr>
              <a:tr h="97390">
                <a:tc>
                  <a:txBody>
                    <a:bodyPr/>
                    <a:lstStyle/>
                    <a:p>
                      <a:pPr algn="l" fontAlgn="ctr"/>
                      <a:r>
                        <a:rPr lang="en-ZA" sz="790" b="0" i="0" u="none" strike="noStrike" dirty="0">
                          <a:solidFill>
                            <a:schemeClr val="tx1">
                              <a:lumMod val="75000"/>
                              <a:lumOff val="25000"/>
                            </a:schemeClr>
                          </a:solidFill>
                          <a:effectLst/>
                          <a:latin typeface="Trebuchet MS" panose="020B0603020202020204" pitchFamily="34" charset="0"/>
                        </a:rPr>
                        <a:t>Japan</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59,3%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165829853"/>
                  </a:ext>
                </a:extLst>
              </a:tr>
              <a:tr h="97390">
                <a:tc>
                  <a:txBody>
                    <a:bodyPr/>
                    <a:lstStyle/>
                    <a:p>
                      <a:pPr algn="l" fontAlgn="ctr"/>
                      <a:r>
                        <a:rPr lang="en-ZA" sz="790" b="0" i="0" u="none" strike="noStrike" dirty="0">
                          <a:solidFill>
                            <a:schemeClr val="tx1">
                              <a:lumMod val="75000"/>
                              <a:lumOff val="25000"/>
                            </a:schemeClr>
                          </a:solidFill>
                          <a:effectLst/>
                          <a:latin typeface="Trebuchet MS" panose="020B0603020202020204" pitchFamily="34" charset="0"/>
                        </a:rPr>
                        <a:t>Malaysia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61,8%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961327829"/>
                  </a:ext>
                </a:extLst>
              </a:tr>
              <a:tr h="97390">
                <a:tc>
                  <a:txBody>
                    <a:bodyPr/>
                    <a:lstStyle/>
                    <a:p>
                      <a:pPr algn="l" fontAlgn="ctr"/>
                      <a:r>
                        <a:rPr lang="en-ZA" sz="790" b="0" i="0" u="none" strike="noStrike" dirty="0">
                          <a:solidFill>
                            <a:schemeClr val="tx1">
                              <a:lumMod val="75000"/>
                              <a:lumOff val="25000"/>
                            </a:schemeClr>
                          </a:solidFill>
                          <a:effectLst/>
                          <a:latin typeface="Trebuchet MS" panose="020B0603020202020204" pitchFamily="34" charset="0"/>
                        </a:rPr>
                        <a:t>Singapore</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31,6%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752164848"/>
                  </a:ext>
                </a:extLst>
              </a:tr>
              <a:tr h="97390">
                <a:tc>
                  <a:txBody>
                    <a:bodyPr/>
                    <a:lstStyle/>
                    <a:p>
                      <a:pPr algn="l" fontAlgn="ctr"/>
                      <a:r>
                        <a:rPr lang="en-ZA" sz="790" b="0" i="0" u="none" strike="noStrike" dirty="0">
                          <a:solidFill>
                            <a:schemeClr val="tx1">
                              <a:lumMod val="75000"/>
                              <a:lumOff val="25000"/>
                            </a:schemeClr>
                          </a:solidFill>
                          <a:effectLst/>
                          <a:latin typeface="Trebuchet MS" panose="020B0603020202020204" pitchFamily="34" charset="0"/>
                        </a:rPr>
                        <a:t>South Korea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31,7%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183167011"/>
                  </a:ext>
                </a:extLst>
              </a:tr>
              <a:tr h="103477">
                <a:tc>
                  <a:txBody>
                    <a:bodyPr/>
                    <a:lstStyle/>
                    <a:p>
                      <a:pPr algn="l" fontAlgn="ctr"/>
                      <a:r>
                        <a:rPr lang="en-ZA" sz="790" b="0" i="0" u="none" strike="noStrike" dirty="0">
                          <a:solidFill>
                            <a:schemeClr val="tx1">
                              <a:lumMod val="75000"/>
                              <a:lumOff val="25000"/>
                            </a:schemeClr>
                          </a:solidFill>
                          <a:effectLst/>
                          <a:latin typeface="Trebuchet MS" panose="020B0603020202020204" pitchFamily="34" charset="0"/>
                        </a:rPr>
                        <a:t>Other Asia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52,3%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20,7%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11,4%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5,3%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91970044"/>
                  </a:ext>
                </a:extLst>
              </a:tr>
              <a:tr h="103477">
                <a:tc>
                  <a:txBody>
                    <a:bodyPr/>
                    <a:lstStyle/>
                    <a:p>
                      <a:pPr algn="l" fontAlgn="ctr"/>
                      <a:r>
                        <a:rPr lang="en-ZA" sz="790" b="1" i="0" u="none" strike="noStrike" dirty="0">
                          <a:solidFill>
                            <a:schemeClr val="tx1">
                              <a:lumMod val="75000"/>
                              <a:lumOff val="25000"/>
                            </a:schemeClr>
                          </a:solidFill>
                          <a:effectLst/>
                          <a:latin typeface="Trebuchet MS" panose="020B0603020202020204" pitchFamily="34" charset="0"/>
                        </a:rPr>
                        <a:t>AUSTRALASIA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35,7%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14,6%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13,6%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86884585"/>
                  </a:ext>
                </a:extLst>
              </a:tr>
              <a:tr h="97390">
                <a:tc>
                  <a:txBody>
                    <a:bodyPr/>
                    <a:lstStyle/>
                    <a:p>
                      <a:pPr algn="l" fontAlgn="ctr"/>
                      <a:r>
                        <a:rPr lang="en-ZA" sz="790" b="0" i="0" u="none" strike="noStrike" dirty="0">
                          <a:solidFill>
                            <a:schemeClr val="tx1">
                              <a:lumMod val="75000"/>
                              <a:lumOff val="25000"/>
                            </a:schemeClr>
                          </a:solidFill>
                          <a:effectLst/>
                          <a:latin typeface="Trebuchet MS" panose="020B0603020202020204" pitchFamily="34" charset="0"/>
                        </a:rPr>
                        <a:t>Australia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37,1%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560775237"/>
                  </a:ext>
                </a:extLst>
              </a:tr>
              <a:tr h="97390">
                <a:tc>
                  <a:txBody>
                    <a:bodyPr/>
                    <a:lstStyle/>
                    <a:p>
                      <a:pPr algn="l" fontAlgn="ctr"/>
                      <a:r>
                        <a:rPr lang="en-ZA" sz="790" b="0" i="0" u="none" strike="noStrike" dirty="0">
                          <a:solidFill>
                            <a:schemeClr val="tx1">
                              <a:lumMod val="75000"/>
                              <a:lumOff val="25000"/>
                            </a:schemeClr>
                          </a:solidFill>
                          <a:effectLst/>
                          <a:latin typeface="Trebuchet MS" panose="020B0603020202020204" pitchFamily="34" charset="0"/>
                        </a:rPr>
                        <a:t>New Zealand</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28,4%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527500292"/>
                  </a:ext>
                </a:extLst>
              </a:tr>
              <a:tr h="103477">
                <a:tc>
                  <a:txBody>
                    <a:bodyPr/>
                    <a:lstStyle/>
                    <a:p>
                      <a:pPr algn="l" fontAlgn="ctr"/>
                      <a:r>
                        <a:rPr lang="en-ZA" sz="790" b="0" i="0" u="none" strike="noStrike" dirty="0">
                          <a:solidFill>
                            <a:schemeClr val="tx1">
                              <a:lumMod val="75000"/>
                              <a:lumOff val="25000"/>
                            </a:schemeClr>
                          </a:solidFill>
                          <a:effectLst/>
                          <a:latin typeface="Trebuchet MS" panose="020B0603020202020204" pitchFamily="34" charset="0"/>
                        </a:rPr>
                        <a:t>Other Australia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5,9%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47,1%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47,1%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790093353"/>
                  </a:ext>
                </a:extLst>
              </a:tr>
              <a:tr h="103477">
                <a:tc>
                  <a:txBody>
                    <a:bodyPr/>
                    <a:lstStyle/>
                    <a:p>
                      <a:pPr algn="l" fontAlgn="ctr"/>
                      <a:r>
                        <a:rPr lang="en-ZA" sz="790" b="1" i="0" u="none" strike="noStrike" dirty="0">
                          <a:solidFill>
                            <a:schemeClr val="tx1">
                              <a:lumMod val="75000"/>
                              <a:lumOff val="25000"/>
                            </a:schemeClr>
                          </a:solidFill>
                          <a:effectLst/>
                          <a:latin typeface="Trebuchet MS" panose="020B0603020202020204" pitchFamily="34" charset="0"/>
                        </a:rPr>
                        <a:t>CENTRAL &amp; SOUTH AMERICA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72,3%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4,3%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71929358"/>
                  </a:ext>
                </a:extLst>
              </a:tr>
              <a:tr h="97390">
                <a:tc>
                  <a:txBody>
                    <a:bodyPr/>
                    <a:lstStyle/>
                    <a:p>
                      <a:pPr algn="l" fontAlgn="ctr"/>
                      <a:r>
                        <a:rPr lang="en-ZA" sz="790" b="0" i="0" u="none" strike="noStrike" dirty="0">
                          <a:solidFill>
                            <a:schemeClr val="tx1">
                              <a:lumMod val="75000"/>
                              <a:lumOff val="25000"/>
                            </a:schemeClr>
                          </a:solidFill>
                          <a:effectLst/>
                          <a:latin typeface="Trebuchet MS" panose="020B0603020202020204" pitchFamily="34" charset="0"/>
                        </a:rPr>
                        <a:t>Argentina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72,1%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218028332"/>
                  </a:ext>
                </a:extLst>
              </a:tr>
              <a:tr h="97390">
                <a:tc>
                  <a:txBody>
                    <a:bodyPr/>
                    <a:lstStyle/>
                    <a:p>
                      <a:pPr algn="l" fontAlgn="ctr"/>
                      <a:r>
                        <a:rPr lang="en-ZA" sz="790" b="0" i="0" u="none" strike="noStrike" dirty="0">
                          <a:solidFill>
                            <a:schemeClr val="tx1">
                              <a:lumMod val="75000"/>
                              <a:lumOff val="25000"/>
                            </a:schemeClr>
                          </a:solidFill>
                          <a:effectLst/>
                          <a:latin typeface="Trebuchet MS" panose="020B0603020202020204" pitchFamily="34" charset="0"/>
                        </a:rPr>
                        <a:t>Brazil</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71,6%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553421882"/>
                  </a:ext>
                </a:extLst>
              </a:tr>
              <a:tr h="97390">
                <a:tc>
                  <a:txBody>
                    <a:bodyPr/>
                    <a:lstStyle/>
                    <a:p>
                      <a:pPr algn="l" fontAlgn="ctr"/>
                      <a:r>
                        <a:rPr lang="en-ZA" sz="790" b="0" i="0" u="none" strike="noStrike" dirty="0">
                          <a:solidFill>
                            <a:schemeClr val="tx1">
                              <a:lumMod val="75000"/>
                              <a:lumOff val="25000"/>
                            </a:schemeClr>
                          </a:solidFill>
                          <a:effectLst/>
                          <a:latin typeface="Trebuchet MS" panose="020B0603020202020204" pitchFamily="34" charset="0"/>
                        </a:rPr>
                        <a:t>Chile</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68,5%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24,7%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60454834"/>
                  </a:ext>
                </a:extLst>
              </a:tr>
              <a:tr h="103477">
                <a:tc>
                  <a:txBody>
                    <a:bodyPr/>
                    <a:lstStyle/>
                    <a:p>
                      <a:pPr algn="l" fontAlgn="ctr"/>
                      <a:r>
                        <a:rPr lang="en-ZA" sz="790" b="0" i="0" u="none" strike="noStrike" dirty="0">
                          <a:solidFill>
                            <a:schemeClr val="tx1">
                              <a:lumMod val="75000"/>
                              <a:lumOff val="25000"/>
                            </a:schemeClr>
                          </a:solidFill>
                          <a:effectLst/>
                          <a:latin typeface="Trebuchet MS" panose="020B0603020202020204" pitchFamily="34" charset="0"/>
                        </a:rPr>
                        <a:t>Other Central &amp; South America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78,5%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95676985"/>
                  </a:ext>
                </a:extLst>
              </a:tr>
              <a:tr h="103477">
                <a:tc>
                  <a:txBody>
                    <a:bodyPr/>
                    <a:lstStyle/>
                    <a:p>
                      <a:pPr algn="l" fontAlgn="ctr"/>
                      <a:r>
                        <a:rPr lang="en-ZA" sz="790" b="1" i="0" u="none" strike="noStrike" dirty="0">
                          <a:solidFill>
                            <a:schemeClr val="tx1">
                              <a:lumMod val="75000"/>
                              <a:lumOff val="25000"/>
                            </a:schemeClr>
                          </a:solidFill>
                          <a:effectLst/>
                          <a:latin typeface="Trebuchet MS" panose="020B0603020202020204" pitchFamily="34" charset="0"/>
                        </a:rPr>
                        <a:t>EUROPE</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50,1%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19,3%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9,0%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912318"/>
                  </a:ext>
                </a:extLst>
              </a:tr>
              <a:tr h="97390">
                <a:tc>
                  <a:txBody>
                    <a:bodyPr/>
                    <a:lstStyle/>
                    <a:p>
                      <a:pPr algn="l" fontAlgn="ctr"/>
                      <a:r>
                        <a:rPr lang="en-ZA" sz="790" b="0" i="0" u="none" strike="noStrike" dirty="0">
                          <a:solidFill>
                            <a:schemeClr val="tx1">
                              <a:lumMod val="75000"/>
                              <a:lumOff val="25000"/>
                            </a:schemeClr>
                          </a:solidFill>
                          <a:effectLst/>
                          <a:latin typeface="Trebuchet MS" panose="020B0603020202020204" pitchFamily="34" charset="0"/>
                        </a:rPr>
                        <a:t>Austria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55,0%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015082908"/>
                  </a:ext>
                </a:extLst>
              </a:tr>
              <a:tr h="97390">
                <a:tc>
                  <a:txBody>
                    <a:bodyPr/>
                    <a:lstStyle/>
                    <a:p>
                      <a:pPr algn="l" fontAlgn="ctr"/>
                      <a:r>
                        <a:rPr lang="en-ZA" sz="790" b="0" i="0" u="none" strike="noStrike" dirty="0">
                          <a:solidFill>
                            <a:schemeClr val="tx1">
                              <a:lumMod val="75000"/>
                              <a:lumOff val="25000"/>
                            </a:schemeClr>
                          </a:solidFill>
                          <a:effectLst/>
                          <a:latin typeface="Trebuchet MS" panose="020B0603020202020204" pitchFamily="34" charset="0"/>
                        </a:rPr>
                        <a:t>Belgium</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59,6%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784536722"/>
                  </a:ext>
                </a:extLst>
              </a:tr>
              <a:tr h="97390">
                <a:tc>
                  <a:txBody>
                    <a:bodyPr/>
                    <a:lstStyle/>
                    <a:p>
                      <a:pPr algn="l" fontAlgn="ctr"/>
                      <a:r>
                        <a:rPr lang="en-ZA" sz="790" b="0" i="0" u="none" strike="noStrike" dirty="0">
                          <a:solidFill>
                            <a:schemeClr val="tx1">
                              <a:lumMod val="75000"/>
                              <a:lumOff val="25000"/>
                            </a:schemeClr>
                          </a:solidFill>
                          <a:effectLst/>
                          <a:latin typeface="Trebuchet MS" panose="020B0603020202020204" pitchFamily="34" charset="0"/>
                        </a:rPr>
                        <a:t>Denmark</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47,2%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26,4%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60495551"/>
                  </a:ext>
                </a:extLst>
              </a:tr>
              <a:tr h="97390">
                <a:tc>
                  <a:txBody>
                    <a:bodyPr/>
                    <a:lstStyle/>
                    <a:p>
                      <a:pPr algn="l" fontAlgn="ctr"/>
                      <a:r>
                        <a:rPr lang="en-ZA" sz="790" b="0" i="0" u="none" strike="noStrike" dirty="0">
                          <a:solidFill>
                            <a:schemeClr val="tx1">
                              <a:lumMod val="75000"/>
                              <a:lumOff val="25000"/>
                            </a:schemeClr>
                          </a:solidFill>
                          <a:effectLst/>
                          <a:latin typeface="Trebuchet MS" panose="020B0603020202020204" pitchFamily="34" charset="0"/>
                        </a:rPr>
                        <a:t>Finland</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68,7%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233881283"/>
                  </a:ext>
                </a:extLst>
              </a:tr>
              <a:tr h="97390">
                <a:tc>
                  <a:txBody>
                    <a:bodyPr/>
                    <a:lstStyle/>
                    <a:p>
                      <a:pPr algn="l" fontAlgn="ctr"/>
                      <a:r>
                        <a:rPr lang="en-ZA" sz="790" b="0" i="0" u="none" strike="noStrike" dirty="0">
                          <a:solidFill>
                            <a:schemeClr val="tx1">
                              <a:lumMod val="75000"/>
                              <a:lumOff val="25000"/>
                            </a:schemeClr>
                          </a:solidFill>
                          <a:effectLst/>
                          <a:latin typeface="Trebuchet MS" panose="020B0603020202020204" pitchFamily="34" charset="0"/>
                        </a:rPr>
                        <a:t>France</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67,0%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38468006"/>
                  </a:ext>
                </a:extLst>
              </a:tr>
              <a:tr h="97390">
                <a:tc>
                  <a:txBody>
                    <a:bodyPr/>
                    <a:lstStyle/>
                    <a:p>
                      <a:pPr algn="l" fontAlgn="ctr"/>
                      <a:r>
                        <a:rPr lang="en-ZA" sz="790" b="0" i="0" u="none" strike="noStrike" dirty="0">
                          <a:solidFill>
                            <a:schemeClr val="tx1">
                              <a:lumMod val="75000"/>
                              <a:lumOff val="25000"/>
                            </a:schemeClr>
                          </a:solidFill>
                          <a:effectLst/>
                          <a:latin typeface="Trebuchet MS" panose="020B0603020202020204" pitchFamily="34" charset="0"/>
                        </a:rPr>
                        <a:t>Germany</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55,0%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888877495"/>
                  </a:ext>
                </a:extLst>
              </a:tr>
              <a:tr h="97390">
                <a:tc>
                  <a:txBody>
                    <a:bodyPr/>
                    <a:lstStyle/>
                    <a:p>
                      <a:pPr algn="l" fontAlgn="ctr"/>
                      <a:r>
                        <a:rPr lang="en-ZA" sz="790" b="0" i="0" u="none" strike="noStrike" dirty="0">
                          <a:solidFill>
                            <a:schemeClr val="tx1">
                              <a:lumMod val="75000"/>
                              <a:lumOff val="25000"/>
                            </a:schemeClr>
                          </a:solidFill>
                          <a:effectLst/>
                          <a:latin typeface="Trebuchet MS" panose="020B0603020202020204" pitchFamily="34" charset="0"/>
                        </a:rPr>
                        <a:t>Ireland</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47,8%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084519253"/>
                  </a:ext>
                </a:extLst>
              </a:tr>
              <a:tr h="97390">
                <a:tc>
                  <a:txBody>
                    <a:bodyPr/>
                    <a:lstStyle/>
                    <a:p>
                      <a:pPr algn="l" fontAlgn="ctr"/>
                      <a:r>
                        <a:rPr lang="en-ZA" sz="790" b="0" i="0" u="none" strike="noStrike" dirty="0">
                          <a:solidFill>
                            <a:schemeClr val="tx1">
                              <a:lumMod val="75000"/>
                              <a:lumOff val="25000"/>
                            </a:schemeClr>
                          </a:solidFill>
                          <a:effectLst/>
                          <a:latin typeface="Trebuchet MS" panose="020B0603020202020204" pitchFamily="34" charset="0"/>
                        </a:rPr>
                        <a:t>Italy</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49,1%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181568620"/>
                  </a:ext>
                </a:extLst>
              </a:tr>
              <a:tr h="97390">
                <a:tc>
                  <a:txBody>
                    <a:bodyPr/>
                    <a:lstStyle/>
                    <a:p>
                      <a:pPr algn="l" fontAlgn="ctr"/>
                      <a:r>
                        <a:rPr lang="en-ZA" sz="790" b="0" i="0" u="none" strike="noStrike" dirty="0">
                          <a:solidFill>
                            <a:schemeClr val="tx1">
                              <a:lumMod val="75000"/>
                              <a:lumOff val="25000"/>
                            </a:schemeClr>
                          </a:solidFill>
                          <a:effectLst/>
                          <a:latin typeface="Trebuchet MS" panose="020B0603020202020204" pitchFamily="34" charset="0"/>
                        </a:rPr>
                        <a:t>The Netherlands</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48,3%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191728356"/>
                  </a:ext>
                </a:extLst>
              </a:tr>
              <a:tr h="97390">
                <a:tc>
                  <a:txBody>
                    <a:bodyPr/>
                    <a:lstStyle/>
                    <a:p>
                      <a:pPr algn="l" fontAlgn="ctr"/>
                      <a:r>
                        <a:rPr lang="en-ZA" sz="790" b="0" i="0" u="none" strike="noStrike" dirty="0">
                          <a:solidFill>
                            <a:schemeClr val="tx1">
                              <a:lumMod val="75000"/>
                              <a:lumOff val="25000"/>
                            </a:schemeClr>
                          </a:solidFill>
                          <a:effectLst/>
                          <a:latin typeface="Trebuchet MS" panose="020B0603020202020204" pitchFamily="34" charset="0"/>
                        </a:rPr>
                        <a:t>Norway</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61,3%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041699505"/>
                  </a:ext>
                </a:extLst>
              </a:tr>
              <a:tr h="97390">
                <a:tc>
                  <a:txBody>
                    <a:bodyPr/>
                    <a:lstStyle/>
                    <a:p>
                      <a:pPr algn="l" fontAlgn="ctr"/>
                      <a:r>
                        <a:rPr lang="en-ZA" sz="790" b="0" i="0" u="none" strike="noStrike" dirty="0">
                          <a:solidFill>
                            <a:schemeClr val="tx1">
                              <a:lumMod val="75000"/>
                              <a:lumOff val="25000"/>
                            </a:schemeClr>
                          </a:solidFill>
                          <a:effectLst/>
                          <a:latin typeface="Trebuchet MS" panose="020B0603020202020204" pitchFamily="34" charset="0"/>
                        </a:rPr>
                        <a:t>Portugal</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48,0%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375510634"/>
                  </a:ext>
                </a:extLst>
              </a:tr>
              <a:tr h="97390">
                <a:tc>
                  <a:txBody>
                    <a:bodyPr/>
                    <a:lstStyle/>
                    <a:p>
                      <a:pPr algn="l" fontAlgn="ctr"/>
                      <a:r>
                        <a:rPr lang="en-ZA" sz="790" b="0" i="0" u="none" strike="noStrike" dirty="0">
                          <a:solidFill>
                            <a:schemeClr val="tx1">
                              <a:lumMod val="75000"/>
                              <a:lumOff val="25000"/>
                            </a:schemeClr>
                          </a:solidFill>
                          <a:effectLst/>
                          <a:latin typeface="Trebuchet MS" panose="020B0603020202020204" pitchFamily="34" charset="0"/>
                        </a:rPr>
                        <a:t>Russian Federation</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56,3%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959235921"/>
                  </a:ext>
                </a:extLst>
              </a:tr>
              <a:tr h="97390">
                <a:tc>
                  <a:txBody>
                    <a:bodyPr/>
                    <a:lstStyle/>
                    <a:p>
                      <a:pPr algn="l" fontAlgn="ctr"/>
                      <a:r>
                        <a:rPr lang="en-ZA" sz="790" b="0" i="0" u="none" strike="noStrike" dirty="0">
                          <a:solidFill>
                            <a:schemeClr val="tx1">
                              <a:lumMod val="75000"/>
                              <a:lumOff val="25000"/>
                            </a:schemeClr>
                          </a:solidFill>
                          <a:effectLst/>
                          <a:latin typeface="Trebuchet MS" panose="020B0603020202020204" pitchFamily="34" charset="0"/>
                        </a:rPr>
                        <a:t>Spain</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54,8%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22,8%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716687328"/>
                  </a:ext>
                </a:extLst>
              </a:tr>
              <a:tr h="97390">
                <a:tc>
                  <a:txBody>
                    <a:bodyPr/>
                    <a:lstStyle/>
                    <a:p>
                      <a:pPr algn="l" fontAlgn="ctr"/>
                      <a:r>
                        <a:rPr lang="en-ZA" sz="790" b="0" i="0" u="none" strike="noStrike" dirty="0">
                          <a:solidFill>
                            <a:schemeClr val="tx1">
                              <a:lumMod val="75000"/>
                              <a:lumOff val="25000"/>
                            </a:schemeClr>
                          </a:solidFill>
                          <a:effectLst/>
                          <a:latin typeface="Trebuchet MS" panose="020B0603020202020204" pitchFamily="34" charset="0"/>
                        </a:rPr>
                        <a:t>Sweden</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52,8%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360377159"/>
                  </a:ext>
                </a:extLst>
              </a:tr>
              <a:tr h="97390">
                <a:tc>
                  <a:txBody>
                    <a:bodyPr/>
                    <a:lstStyle/>
                    <a:p>
                      <a:pPr algn="l" fontAlgn="ctr"/>
                      <a:r>
                        <a:rPr lang="en-ZA" sz="790" b="0" i="0" u="none" strike="noStrike" dirty="0">
                          <a:solidFill>
                            <a:schemeClr val="tx1">
                              <a:lumMod val="75000"/>
                              <a:lumOff val="25000"/>
                            </a:schemeClr>
                          </a:solidFill>
                          <a:effectLst/>
                          <a:latin typeface="Trebuchet MS" panose="020B0603020202020204" pitchFamily="34" charset="0"/>
                        </a:rPr>
                        <a:t>Switzerland</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50,3%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259325880"/>
                  </a:ext>
                </a:extLst>
              </a:tr>
              <a:tr h="97390">
                <a:tc>
                  <a:txBody>
                    <a:bodyPr/>
                    <a:lstStyle/>
                    <a:p>
                      <a:pPr algn="l" fontAlgn="ctr"/>
                      <a:r>
                        <a:rPr lang="en-ZA" sz="790" b="0" i="0" u="none" strike="noStrike" dirty="0">
                          <a:solidFill>
                            <a:schemeClr val="tx1">
                              <a:lumMod val="75000"/>
                              <a:lumOff val="25000"/>
                            </a:schemeClr>
                          </a:solidFill>
                          <a:effectLst/>
                          <a:latin typeface="Trebuchet MS" panose="020B0603020202020204" pitchFamily="34" charset="0"/>
                        </a:rPr>
                        <a:t>Turkey</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63,3%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270032757"/>
                  </a:ext>
                </a:extLst>
              </a:tr>
              <a:tr h="97390">
                <a:tc>
                  <a:txBody>
                    <a:bodyPr/>
                    <a:lstStyle/>
                    <a:p>
                      <a:pPr algn="l" fontAlgn="ctr"/>
                      <a:r>
                        <a:rPr lang="en-ZA" sz="790" b="0" i="0" u="none" strike="noStrike" dirty="0">
                          <a:solidFill>
                            <a:schemeClr val="tx1">
                              <a:lumMod val="75000"/>
                              <a:lumOff val="25000"/>
                            </a:schemeClr>
                          </a:solidFill>
                          <a:effectLst/>
                          <a:latin typeface="Trebuchet MS" panose="020B0603020202020204" pitchFamily="34" charset="0"/>
                        </a:rPr>
                        <a:t>Uk</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38,6%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798600001"/>
                  </a:ext>
                </a:extLst>
              </a:tr>
              <a:tr h="103477">
                <a:tc>
                  <a:txBody>
                    <a:bodyPr/>
                    <a:lstStyle/>
                    <a:p>
                      <a:pPr algn="l" fontAlgn="ctr"/>
                      <a:r>
                        <a:rPr lang="en-ZA" sz="790" b="0" i="0" u="none" strike="noStrike" dirty="0">
                          <a:solidFill>
                            <a:schemeClr val="tx1">
                              <a:lumMod val="75000"/>
                              <a:lumOff val="25000"/>
                            </a:schemeClr>
                          </a:solidFill>
                          <a:effectLst/>
                          <a:latin typeface="Trebuchet MS" panose="020B0603020202020204" pitchFamily="34" charset="0"/>
                        </a:rPr>
                        <a:t>Other Europe</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58,2%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18,1%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7,1%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15611193"/>
                  </a:ext>
                </a:extLst>
              </a:tr>
              <a:tr h="103477">
                <a:tc>
                  <a:txBody>
                    <a:bodyPr/>
                    <a:lstStyle/>
                    <a:p>
                      <a:pPr algn="l" fontAlgn="ctr"/>
                      <a:r>
                        <a:rPr lang="en-ZA" sz="790" b="1" i="0" u="none" strike="noStrike" dirty="0">
                          <a:solidFill>
                            <a:schemeClr val="tx1">
                              <a:lumMod val="75000"/>
                              <a:lumOff val="25000"/>
                            </a:schemeClr>
                          </a:solidFill>
                          <a:effectLst/>
                          <a:latin typeface="Trebuchet MS" panose="020B0603020202020204" pitchFamily="34" charset="0"/>
                        </a:rPr>
                        <a:t>MIDDLE EAST</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37,4%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18,1%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968823274"/>
                  </a:ext>
                </a:extLst>
              </a:tr>
              <a:tr h="97390">
                <a:tc>
                  <a:txBody>
                    <a:bodyPr/>
                    <a:lstStyle/>
                    <a:p>
                      <a:pPr algn="l" fontAlgn="ctr"/>
                      <a:r>
                        <a:rPr lang="en-ZA" sz="790" b="0" i="0" u="none" strike="noStrike" dirty="0">
                          <a:solidFill>
                            <a:schemeClr val="tx1">
                              <a:lumMod val="75000"/>
                              <a:lumOff val="25000"/>
                            </a:schemeClr>
                          </a:solidFill>
                          <a:effectLst/>
                          <a:latin typeface="Trebuchet MS" panose="020B0603020202020204" pitchFamily="34" charset="0"/>
                        </a:rPr>
                        <a:t>United Arab Emirates</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29,4%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28,2%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888269330"/>
                  </a:ext>
                </a:extLst>
              </a:tr>
              <a:tr h="103477">
                <a:tc>
                  <a:txBody>
                    <a:bodyPr/>
                    <a:lstStyle/>
                    <a:p>
                      <a:pPr algn="l" fontAlgn="ctr"/>
                      <a:r>
                        <a:rPr lang="en-ZA" sz="790" b="0" i="0" u="none" strike="noStrike" dirty="0">
                          <a:solidFill>
                            <a:schemeClr val="tx1">
                              <a:lumMod val="75000"/>
                              <a:lumOff val="25000"/>
                            </a:schemeClr>
                          </a:solidFill>
                          <a:effectLst/>
                          <a:latin typeface="Trebuchet MS" panose="020B0603020202020204" pitchFamily="34" charset="0"/>
                        </a:rPr>
                        <a:t>Other Middle East</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37,6%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18,4%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14,1%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19,0%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717491201"/>
                  </a:ext>
                </a:extLst>
              </a:tr>
              <a:tr h="103477">
                <a:tc>
                  <a:txBody>
                    <a:bodyPr/>
                    <a:lstStyle/>
                    <a:p>
                      <a:pPr algn="l" fontAlgn="ctr"/>
                      <a:r>
                        <a:rPr lang="en-ZA" sz="790" b="1" i="0" u="none" strike="noStrike" dirty="0">
                          <a:solidFill>
                            <a:schemeClr val="tx1">
                              <a:lumMod val="75000"/>
                              <a:lumOff val="25000"/>
                            </a:schemeClr>
                          </a:solidFill>
                          <a:effectLst/>
                          <a:latin typeface="Trebuchet MS" panose="020B0603020202020204" pitchFamily="34" charset="0"/>
                        </a:rPr>
                        <a:t>NORTH AMERICA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60,1%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15,6%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7,4%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1809767"/>
                  </a:ext>
                </a:extLst>
              </a:tr>
              <a:tr h="97390">
                <a:tc>
                  <a:txBody>
                    <a:bodyPr/>
                    <a:lstStyle/>
                    <a:p>
                      <a:pPr algn="l" fontAlgn="ctr"/>
                      <a:r>
                        <a:rPr lang="en-ZA" sz="790" b="0" i="0" u="none" strike="noStrike" dirty="0">
                          <a:solidFill>
                            <a:schemeClr val="tx1">
                              <a:lumMod val="75000"/>
                              <a:lumOff val="25000"/>
                            </a:schemeClr>
                          </a:solidFill>
                          <a:effectLst/>
                          <a:latin typeface="Trebuchet MS" panose="020B0603020202020204" pitchFamily="34" charset="0"/>
                        </a:rPr>
                        <a:t>Canada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55,9%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3641268947"/>
                  </a:ext>
                </a:extLst>
              </a:tr>
              <a:tr h="97390">
                <a:tc>
                  <a:txBody>
                    <a:bodyPr/>
                    <a:lstStyle/>
                    <a:p>
                      <a:pPr algn="l" fontAlgn="ctr"/>
                      <a:r>
                        <a:rPr lang="en-ZA" sz="790" b="0" i="0" u="none" strike="noStrike" dirty="0">
                          <a:solidFill>
                            <a:schemeClr val="tx1">
                              <a:lumMod val="75000"/>
                              <a:lumOff val="25000"/>
                            </a:schemeClr>
                          </a:solidFill>
                          <a:effectLst/>
                          <a:latin typeface="Trebuchet MS" panose="020B0603020202020204" pitchFamily="34" charset="0"/>
                        </a:rPr>
                        <a:t>USA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61,1%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56717400"/>
                  </a:ext>
                </a:extLst>
              </a:tr>
              <a:tr h="103477">
                <a:tc>
                  <a:txBody>
                    <a:bodyPr/>
                    <a:lstStyle/>
                    <a:p>
                      <a:pPr algn="l" fontAlgn="ctr"/>
                      <a:r>
                        <a:rPr lang="en-ZA" sz="790" b="0" i="0" u="none" strike="noStrike" dirty="0">
                          <a:solidFill>
                            <a:schemeClr val="tx1">
                              <a:lumMod val="75000"/>
                              <a:lumOff val="25000"/>
                            </a:schemeClr>
                          </a:solidFill>
                          <a:effectLst/>
                          <a:latin typeface="Trebuchet MS" panose="020B0603020202020204" pitchFamily="34" charset="0"/>
                        </a:rPr>
                        <a:t>Other North America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100,0%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284128498"/>
                  </a:ext>
                </a:extLst>
              </a:tr>
              <a:tr h="103477">
                <a:tc>
                  <a:txBody>
                    <a:bodyPr/>
                    <a:lstStyle/>
                    <a:p>
                      <a:pPr algn="l" fontAlgn="ctr"/>
                      <a:r>
                        <a:rPr lang="en-ZA" sz="790" b="1" i="0" u="none" strike="noStrike" dirty="0">
                          <a:solidFill>
                            <a:schemeClr val="tx1">
                              <a:lumMod val="75000"/>
                              <a:lumOff val="25000"/>
                            </a:schemeClr>
                          </a:solidFill>
                          <a:effectLst/>
                          <a:latin typeface="Trebuchet MS" panose="020B0603020202020204" pitchFamily="34" charset="0"/>
                        </a:rPr>
                        <a:t>TOTAL</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15,9%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9,3%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29,2%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56845310"/>
                  </a:ext>
                </a:extLst>
              </a:tr>
            </a:tbl>
          </a:graphicData>
        </a:graphic>
      </p:graphicFrame>
      <p:sp>
        <p:nvSpPr>
          <p:cNvPr id="5" name="TextBox 76">
            <a:extLst>
              <a:ext uri="{FF2B5EF4-FFF2-40B4-BE49-F238E27FC236}">
                <a16:creationId xmlns:a16="http://schemas.microsoft.com/office/drawing/2014/main" id="{2E560D80-7855-4FF7-9E32-A5178F4FFB78}"/>
              </a:ext>
            </a:extLst>
          </p:cNvPr>
          <p:cNvSpPr txBox="1"/>
          <p:nvPr/>
        </p:nvSpPr>
        <p:spPr>
          <a:xfrm>
            <a:off x="2360429" y="9585227"/>
            <a:ext cx="3093796" cy="153888"/>
          </a:xfrm>
          <a:prstGeom prst="rect">
            <a:avLst/>
          </a:prstGeom>
          <a:noFill/>
          <a:ln>
            <a:noFill/>
          </a:ln>
        </p:spPr>
        <p:txBody>
          <a:bodyPr wrap="none" lIns="0" tIns="0" rIns="0" bIns="0" rtlCol="0" anchor="t">
            <a:spAutoFit/>
          </a:bodyPr>
          <a:lstStyle>
            <a:defPPr>
              <a:defRPr lang="en-US"/>
            </a:defPPr>
            <a:lvl1pPr algn="r">
              <a:defRPr sz="1000" b="1">
                <a:solidFill>
                  <a:srgbClr val="404040"/>
                </a:solidFill>
                <a:latin typeface="Trebuchet MS" panose="020B0603020202020204" pitchFamily="34" charset="0"/>
                <a:cs typeface="Arial" panose="020B0604020202020204" pitchFamily="34" charset="0"/>
              </a:defRPr>
            </a:lvl1pPr>
          </a:lstStyle>
          <a:p>
            <a:r>
              <a:rPr lang="en-ZA" dirty="0"/>
              <a:t>Tourism Performance Report | July-September 2022</a:t>
            </a:r>
          </a:p>
        </p:txBody>
      </p:sp>
    </p:spTree>
    <p:extLst>
      <p:ext uri="{BB962C8B-B14F-4D97-AF65-F5344CB8AC3E}">
        <p14:creationId xmlns:p14="http://schemas.microsoft.com/office/powerpoint/2010/main" val="1559184413"/>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4ABFCD9-8603-40C3-93DC-87475397345F}"/>
              </a:ext>
            </a:extLst>
          </p:cNvPr>
          <p:cNvSpPr/>
          <p:nvPr/>
        </p:nvSpPr>
        <p:spPr>
          <a:xfrm>
            <a:off x="0" y="0"/>
            <a:ext cx="6858000" cy="110229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r>
              <a:rPr lang="en-ZA" sz="3600" dirty="0">
                <a:solidFill>
                  <a:srgbClr val="FE9900"/>
                </a:solidFill>
                <a:latin typeface="Calibri"/>
              </a:rPr>
              <a:t>APPENDIX</a:t>
            </a:r>
            <a:endParaRPr kumimoji="0" lang="en-ZA" sz="3600" b="0" i="0" u="none" strike="noStrike" kern="1200" cap="none" spc="0" normalizeH="0" baseline="0" noProof="0" dirty="0">
              <a:ln>
                <a:noFill/>
              </a:ln>
              <a:solidFill>
                <a:srgbClr val="FE9900"/>
              </a:solidFill>
              <a:effectLst/>
              <a:uLnTx/>
              <a:uFillTx/>
              <a:latin typeface="Calibri"/>
            </a:endParaRPr>
          </a:p>
        </p:txBody>
      </p:sp>
      <p:graphicFrame>
        <p:nvGraphicFramePr>
          <p:cNvPr id="3" name="Table 2">
            <a:extLst>
              <a:ext uri="{FF2B5EF4-FFF2-40B4-BE49-F238E27FC236}">
                <a16:creationId xmlns:a16="http://schemas.microsoft.com/office/drawing/2014/main" id="{D6CE3673-E8E1-421F-99EE-E90DC0CE3A32}"/>
              </a:ext>
            </a:extLst>
          </p:cNvPr>
          <p:cNvGraphicFramePr>
            <a:graphicFrameLocks noGrp="1"/>
          </p:cNvGraphicFramePr>
          <p:nvPr>
            <p:extLst>
              <p:ext uri="{D42A27DB-BD31-4B8C-83A1-F6EECF244321}">
                <p14:modId xmlns:p14="http://schemas.microsoft.com/office/powerpoint/2010/main" val="928006631"/>
              </p:ext>
            </p:extLst>
          </p:nvPr>
        </p:nvGraphicFramePr>
        <p:xfrm>
          <a:off x="50104" y="1152688"/>
          <a:ext cx="6752318" cy="8217381"/>
        </p:xfrm>
        <a:graphic>
          <a:graphicData uri="http://schemas.openxmlformats.org/drawingml/2006/table">
            <a:tbl>
              <a:tblPr/>
              <a:tblGrid>
                <a:gridCol w="1599233">
                  <a:extLst>
                    <a:ext uri="{9D8B030D-6E8A-4147-A177-3AD203B41FA5}">
                      <a16:colId xmlns:a16="http://schemas.microsoft.com/office/drawing/2014/main" val="3234636500"/>
                    </a:ext>
                  </a:extLst>
                </a:gridCol>
                <a:gridCol w="1030617">
                  <a:extLst>
                    <a:ext uri="{9D8B030D-6E8A-4147-A177-3AD203B41FA5}">
                      <a16:colId xmlns:a16="http://schemas.microsoft.com/office/drawing/2014/main" val="1115477547"/>
                    </a:ext>
                  </a:extLst>
                </a:gridCol>
                <a:gridCol w="1030617">
                  <a:extLst>
                    <a:ext uri="{9D8B030D-6E8A-4147-A177-3AD203B41FA5}">
                      <a16:colId xmlns:a16="http://schemas.microsoft.com/office/drawing/2014/main" val="2139617229"/>
                    </a:ext>
                  </a:extLst>
                </a:gridCol>
                <a:gridCol w="1030617">
                  <a:extLst>
                    <a:ext uri="{9D8B030D-6E8A-4147-A177-3AD203B41FA5}">
                      <a16:colId xmlns:a16="http://schemas.microsoft.com/office/drawing/2014/main" val="170544100"/>
                    </a:ext>
                  </a:extLst>
                </a:gridCol>
                <a:gridCol w="1030617">
                  <a:extLst>
                    <a:ext uri="{9D8B030D-6E8A-4147-A177-3AD203B41FA5}">
                      <a16:colId xmlns:a16="http://schemas.microsoft.com/office/drawing/2014/main" val="3722800546"/>
                    </a:ext>
                  </a:extLst>
                </a:gridCol>
                <a:gridCol w="1030617">
                  <a:extLst>
                    <a:ext uri="{9D8B030D-6E8A-4147-A177-3AD203B41FA5}">
                      <a16:colId xmlns:a16="http://schemas.microsoft.com/office/drawing/2014/main" val="1598599360"/>
                    </a:ext>
                  </a:extLst>
                </a:gridCol>
              </a:tblGrid>
              <a:tr h="103477">
                <a:tc gridSpan="6">
                  <a:txBody>
                    <a:bodyPr/>
                    <a:lstStyle/>
                    <a:p>
                      <a:pPr algn="ctr" fontAlgn="ctr"/>
                      <a:r>
                        <a:rPr lang="en-ZA" sz="780" b="1" i="0" u="none" strike="noStrike" dirty="0">
                          <a:solidFill>
                            <a:schemeClr val="tx1">
                              <a:lumMod val="75000"/>
                              <a:lumOff val="25000"/>
                            </a:schemeClr>
                          </a:solidFill>
                          <a:effectLst/>
                          <a:latin typeface="Trebuchet MS" panose="020B0603020202020204" pitchFamily="34" charset="0"/>
                        </a:rPr>
                        <a:t>REPEAT VISITS BY COUNTRY</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extLst>
                  <a:ext uri="{0D108BD9-81ED-4DB2-BD59-A6C34878D82A}">
                    <a16:rowId xmlns:a16="http://schemas.microsoft.com/office/drawing/2014/main" val="2977523659"/>
                  </a:ext>
                </a:extLst>
              </a:tr>
              <a:tr h="103477">
                <a:tc gridSpan="6">
                  <a:txBody>
                    <a:bodyPr/>
                    <a:lstStyle/>
                    <a:p>
                      <a:pPr algn="ctr" fontAlgn="ctr"/>
                      <a:r>
                        <a:rPr lang="en-ZA" sz="780" b="1" i="0" u="none" strike="noStrike" dirty="0">
                          <a:solidFill>
                            <a:schemeClr val="tx1">
                              <a:lumMod val="75000"/>
                              <a:lumOff val="25000"/>
                            </a:schemeClr>
                          </a:solidFill>
                          <a:effectLst/>
                          <a:latin typeface="Trebuchet MS" panose="020B0603020202020204" pitchFamily="34" charset="0"/>
                        </a:rPr>
                        <a:t>Q1 2019</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extLst>
                  <a:ext uri="{0D108BD9-81ED-4DB2-BD59-A6C34878D82A}">
                    <a16:rowId xmlns:a16="http://schemas.microsoft.com/office/drawing/2014/main" val="879451208"/>
                  </a:ext>
                </a:extLst>
              </a:tr>
              <a:tr h="102072">
                <a:tc>
                  <a:txBody>
                    <a:bodyPr/>
                    <a:lstStyle/>
                    <a:p>
                      <a:pPr algn="l" fontAlgn="ctr"/>
                      <a:r>
                        <a:rPr lang="en-ZA" sz="780" b="1" i="0" u="none" strike="noStrike" dirty="0">
                          <a:solidFill>
                            <a:schemeClr val="tx1">
                              <a:lumMod val="75000"/>
                              <a:lumOff val="25000"/>
                            </a:schemeClr>
                          </a:solidFill>
                          <a:effectLst/>
                          <a:latin typeface="Trebuchet MS" panose="020B0603020202020204" pitchFamily="34" charset="0"/>
                        </a:rPr>
                        <a:t> </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80" b="1" i="0" u="none" strike="noStrike" dirty="0">
                          <a:solidFill>
                            <a:schemeClr val="tx1">
                              <a:lumMod val="75000"/>
                              <a:lumOff val="25000"/>
                            </a:schemeClr>
                          </a:solidFill>
                          <a:effectLst/>
                          <a:latin typeface="Trebuchet MS" panose="020B0603020202020204" pitchFamily="34" charset="0"/>
                        </a:rPr>
                        <a:t>First timers</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80" b="1" i="0" u="none" strike="noStrike" dirty="0">
                          <a:solidFill>
                            <a:schemeClr val="tx1">
                              <a:lumMod val="75000"/>
                              <a:lumOff val="25000"/>
                            </a:schemeClr>
                          </a:solidFill>
                          <a:effectLst/>
                          <a:latin typeface="Trebuchet MS" panose="020B0603020202020204" pitchFamily="34" charset="0"/>
                        </a:rPr>
                        <a:t>2 - 3 times</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80" b="1" i="0" u="none" strike="noStrike" dirty="0">
                          <a:solidFill>
                            <a:schemeClr val="tx1">
                              <a:lumMod val="75000"/>
                              <a:lumOff val="25000"/>
                            </a:schemeClr>
                          </a:solidFill>
                          <a:effectLst/>
                          <a:latin typeface="Trebuchet MS" panose="020B0603020202020204" pitchFamily="34" charset="0"/>
                        </a:rPr>
                        <a:t>4 - 5 times</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80" b="1" i="0" u="none" strike="noStrike" dirty="0">
                          <a:solidFill>
                            <a:schemeClr val="tx1">
                              <a:lumMod val="75000"/>
                              <a:lumOff val="25000"/>
                            </a:schemeClr>
                          </a:solidFill>
                          <a:effectLst/>
                          <a:latin typeface="Trebuchet MS" panose="020B0603020202020204" pitchFamily="34" charset="0"/>
                        </a:rPr>
                        <a:t>6 - 9 times</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80" b="1" i="0" u="none" strike="noStrike" dirty="0">
                          <a:solidFill>
                            <a:schemeClr val="tx1">
                              <a:lumMod val="75000"/>
                              <a:lumOff val="25000"/>
                            </a:schemeClr>
                          </a:solidFill>
                          <a:effectLst/>
                          <a:latin typeface="Trebuchet MS" panose="020B0603020202020204" pitchFamily="34" charset="0"/>
                        </a:rPr>
                        <a:t>10 times or more</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extLst>
                  <a:ext uri="{0D108BD9-81ED-4DB2-BD59-A6C34878D82A}">
                    <a16:rowId xmlns:a16="http://schemas.microsoft.com/office/drawing/2014/main" val="615007791"/>
                  </a:ext>
                </a:extLst>
              </a:tr>
              <a:tr h="103477">
                <a:tc>
                  <a:txBody>
                    <a:bodyPr/>
                    <a:lstStyle/>
                    <a:p>
                      <a:pPr algn="l" fontAlgn="ctr"/>
                      <a:r>
                        <a:rPr lang="en-ZA" sz="780" b="1" i="0" u="none" strike="noStrike" dirty="0">
                          <a:solidFill>
                            <a:schemeClr val="tx1">
                              <a:lumMod val="75000"/>
                              <a:lumOff val="25000"/>
                            </a:schemeClr>
                          </a:solidFill>
                          <a:effectLst/>
                          <a:latin typeface="Trebuchet MS" panose="020B0603020202020204" pitchFamily="34" charset="0"/>
                        </a:rPr>
                        <a:t>AFRICA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80" b="1" i="0" u="none" strike="noStrike" dirty="0">
                          <a:solidFill>
                            <a:srgbClr val="000000"/>
                          </a:solidFill>
                          <a:effectLst/>
                          <a:latin typeface="Trebuchet MS" panose="020B0603020202020204" pitchFamily="34" charset="0"/>
                        </a:rPr>
                        <a:t>4,6%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9,3%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57,8%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197619777"/>
                  </a:ext>
                </a:extLst>
              </a:tr>
              <a:tr h="97390">
                <a:tc>
                  <a:txBody>
                    <a:bodyPr/>
                    <a:lstStyle/>
                    <a:p>
                      <a:pPr algn="l" fontAlgn="ctr"/>
                      <a:r>
                        <a:rPr lang="en-ZA" sz="780" b="0" i="0" u="none" strike="noStrike" dirty="0">
                          <a:solidFill>
                            <a:schemeClr val="tx1">
                              <a:lumMod val="75000"/>
                              <a:lumOff val="25000"/>
                            </a:schemeClr>
                          </a:solidFill>
                          <a:effectLst/>
                          <a:latin typeface="Trebuchet MS" panose="020B0603020202020204" pitchFamily="34" charset="0"/>
                        </a:rPr>
                        <a:t>Botswana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4,9%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6,0%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49,5%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503559581"/>
                  </a:ext>
                </a:extLst>
              </a:tr>
              <a:tr h="97390">
                <a:tc>
                  <a:txBody>
                    <a:bodyPr/>
                    <a:lstStyle/>
                    <a:p>
                      <a:pPr algn="l" fontAlgn="ctr"/>
                      <a:r>
                        <a:rPr lang="en-ZA" sz="780" b="0" i="0" u="none" strike="noStrike" dirty="0">
                          <a:solidFill>
                            <a:schemeClr val="tx1">
                              <a:lumMod val="75000"/>
                              <a:lumOff val="25000"/>
                            </a:schemeClr>
                          </a:solidFill>
                          <a:effectLst/>
                          <a:latin typeface="Trebuchet MS" panose="020B0603020202020204" pitchFamily="34" charset="0"/>
                        </a:rPr>
                        <a:t>Lesotho</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85,7%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699417927"/>
                  </a:ext>
                </a:extLst>
              </a:tr>
              <a:tr h="97390">
                <a:tc>
                  <a:txBody>
                    <a:bodyPr/>
                    <a:lstStyle/>
                    <a:p>
                      <a:pPr algn="l" fontAlgn="ctr"/>
                      <a:r>
                        <a:rPr lang="en-ZA" sz="780" b="0" i="0" u="none" strike="noStrike" dirty="0">
                          <a:solidFill>
                            <a:schemeClr val="tx1">
                              <a:lumMod val="75000"/>
                              <a:lumOff val="25000"/>
                            </a:schemeClr>
                          </a:solidFill>
                          <a:effectLst/>
                          <a:latin typeface="Trebuchet MS" panose="020B0603020202020204" pitchFamily="34" charset="0"/>
                        </a:rPr>
                        <a:t>Malawi</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9,7%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7,1%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38,2%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770350225"/>
                  </a:ext>
                </a:extLst>
              </a:tr>
              <a:tr h="97390">
                <a:tc>
                  <a:txBody>
                    <a:bodyPr/>
                    <a:lstStyle/>
                    <a:p>
                      <a:pPr algn="l" fontAlgn="ctr"/>
                      <a:r>
                        <a:rPr lang="en-ZA" sz="780" b="0" i="0" u="none" strike="noStrike" dirty="0">
                          <a:solidFill>
                            <a:schemeClr val="tx1">
                              <a:lumMod val="75000"/>
                              <a:lumOff val="25000"/>
                            </a:schemeClr>
                          </a:solidFill>
                          <a:effectLst/>
                          <a:latin typeface="Trebuchet MS" panose="020B0603020202020204" pitchFamily="34" charset="0"/>
                        </a:rPr>
                        <a:t>Mozambique</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15,6%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39,7%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652082495"/>
                  </a:ext>
                </a:extLst>
              </a:tr>
              <a:tr h="97390">
                <a:tc>
                  <a:txBody>
                    <a:bodyPr/>
                    <a:lstStyle/>
                    <a:p>
                      <a:pPr algn="l" fontAlgn="ctr"/>
                      <a:r>
                        <a:rPr lang="en-ZA" sz="780" b="0" i="0" u="none" strike="noStrike" dirty="0">
                          <a:solidFill>
                            <a:schemeClr val="tx1">
                              <a:lumMod val="75000"/>
                              <a:lumOff val="25000"/>
                            </a:schemeClr>
                          </a:solidFill>
                          <a:effectLst/>
                          <a:latin typeface="Trebuchet MS" panose="020B0603020202020204" pitchFamily="34" charset="0"/>
                        </a:rPr>
                        <a:t>Namibia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2,9%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6,3%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5,1%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6,5%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61,8%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298966205"/>
                  </a:ext>
                </a:extLst>
              </a:tr>
              <a:tr h="97390">
                <a:tc>
                  <a:txBody>
                    <a:bodyPr/>
                    <a:lstStyle/>
                    <a:p>
                      <a:pPr algn="l" fontAlgn="ctr"/>
                      <a:r>
                        <a:rPr lang="en-ZA" sz="780" b="0" i="0" u="none" strike="noStrike" dirty="0">
                          <a:solidFill>
                            <a:schemeClr val="tx1">
                              <a:lumMod val="75000"/>
                              <a:lumOff val="25000"/>
                            </a:schemeClr>
                          </a:solidFill>
                          <a:effectLst/>
                          <a:latin typeface="Trebuchet MS" panose="020B0603020202020204" pitchFamily="34" charset="0"/>
                        </a:rPr>
                        <a:t>eSwatini</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4,8%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6,5%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65,6%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10313571"/>
                  </a:ext>
                </a:extLst>
              </a:tr>
              <a:tr h="97390">
                <a:tc>
                  <a:txBody>
                    <a:bodyPr/>
                    <a:lstStyle/>
                    <a:p>
                      <a:pPr algn="l" fontAlgn="ctr"/>
                      <a:r>
                        <a:rPr lang="en-ZA" sz="780" b="0" i="0" u="none" strike="noStrike" dirty="0">
                          <a:solidFill>
                            <a:schemeClr val="tx1">
                              <a:lumMod val="75000"/>
                              <a:lumOff val="25000"/>
                            </a:schemeClr>
                          </a:solidFill>
                          <a:effectLst/>
                          <a:latin typeface="Trebuchet MS" panose="020B0603020202020204" pitchFamily="34" charset="0"/>
                        </a:rPr>
                        <a:t>Zambia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8,4%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8,4%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48,3%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873833338"/>
                  </a:ext>
                </a:extLst>
              </a:tr>
              <a:tr h="97390">
                <a:tc>
                  <a:txBody>
                    <a:bodyPr/>
                    <a:lstStyle/>
                    <a:p>
                      <a:pPr algn="l" fontAlgn="ctr"/>
                      <a:r>
                        <a:rPr lang="en-ZA" sz="780" b="0" i="0" u="none" strike="noStrike" dirty="0">
                          <a:solidFill>
                            <a:schemeClr val="tx1">
                              <a:lumMod val="75000"/>
                              <a:lumOff val="25000"/>
                            </a:schemeClr>
                          </a:solidFill>
                          <a:effectLst/>
                          <a:latin typeface="Trebuchet MS" panose="020B0603020202020204" pitchFamily="34" charset="0"/>
                        </a:rPr>
                        <a:t>Zimbabwe</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53,8%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116895466"/>
                  </a:ext>
                </a:extLst>
              </a:tr>
              <a:tr h="97390">
                <a:tc>
                  <a:txBody>
                    <a:bodyPr/>
                    <a:lstStyle/>
                    <a:p>
                      <a:pPr algn="l" fontAlgn="ctr"/>
                      <a:r>
                        <a:rPr lang="en-ZA" sz="780" b="0" i="0" u="none" strike="noStrike" dirty="0">
                          <a:solidFill>
                            <a:schemeClr val="tx1">
                              <a:lumMod val="75000"/>
                              <a:lumOff val="25000"/>
                            </a:schemeClr>
                          </a:solidFill>
                          <a:effectLst/>
                          <a:latin typeface="Trebuchet MS" panose="020B0603020202020204" pitchFamily="34" charset="0"/>
                        </a:rPr>
                        <a:t>Angola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22,8%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19,4%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36,0%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272240772"/>
                  </a:ext>
                </a:extLst>
              </a:tr>
              <a:tr h="97390">
                <a:tc>
                  <a:txBody>
                    <a:bodyPr/>
                    <a:lstStyle/>
                    <a:p>
                      <a:pPr algn="l" fontAlgn="ctr"/>
                      <a:r>
                        <a:rPr lang="en-ZA" sz="780" b="0" i="0" u="none" strike="noStrike" dirty="0">
                          <a:solidFill>
                            <a:schemeClr val="tx1">
                              <a:lumMod val="75000"/>
                              <a:lumOff val="25000"/>
                            </a:schemeClr>
                          </a:solidFill>
                          <a:effectLst/>
                          <a:latin typeface="Trebuchet MS" panose="020B0603020202020204" pitchFamily="34" charset="0"/>
                        </a:rPr>
                        <a:t>DRC</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17,3%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7,6%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15,5%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44,3%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72771060"/>
                  </a:ext>
                </a:extLst>
              </a:tr>
              <a:tr h="97390">
                <a:tc>
                  <a:txBody>
                    <a:bodyPr/>
                    <a:lstStyle/>
                    <a:p>
                      <a:pPr algn="l" fontAlgn="ctr"/>
                      <a:r>
                        <a:rPr lang="en-ZA" sz="780" b="0" i="0" u="none" strike="noStrike" dirty="0">
                          <a:solidFill>
                            <a:schemeClr val="tx1">
                              <a:lumMod val="75000"/>
                              <a:lumOff val="25000"/>
                            </a:schemeClr>
                          </a:solidFill>
                          <a:effectLst/>
                          <a:latin typeface="Trebuchet MS" panose="020B0603020202020204" pitchFamily="34" charset="0"/>
                        </a:rPr>
                        <a:t>Ethiopia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33,2%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27,1%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15,6%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928606136"/>
                  </a:ext>
                </a:extLst>
              </a:tr>
              <a:tr h="97390">
                <a:tc>
                  <a:txBody>
                    <a:bodyPr/>
                    <a:lstStyle/>
                    <a:p>
                      <a:pPr algn="l" fontAlgn="ctr"/>
                      <a:r>
                        <a:rPr lang="en-ZA" sz="780" b="0" i="0" u="none" strike="noStrike" dirty="0">
                          <a:solidFill>
                            <a:schemeClr val="tx1">
                              <a:lumMod val="75000"/>
                              <a:lumOff val="25000"/>
                            </a:schemeClr>
                          </a:solidFill>
                          <a:effectLst/>
                          <a:latin typeface="Trebuchet MS" panose="020B0603020202020204" pitchFamily="34" charset="0"/>
                        </a:rPr>
                        <a:t>Ghana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44,2%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25,9%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9,7%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9,0%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583401980"/>
                  </a:ext>
                </a:extLst>
              </a:tr>
              <a:tr h="97390">
                <a:tc>
                  <a:txBody>
                    <a:bodyPr/>
                    <a:lstStyle/>
                    <a:p>
                      <a:pPr algn="l" fontAlgn="ctr"/>
                      <a:r>
                        <a:rPr lang="en-ZA" sz="780" b="0" i="0" u="none" strike="noStrike" dirty="0">
                          <a:solidFill>
                            <a:schemeClr val="tx1">
                              <a:lumMod val="75000"/>
                              <a:lumOff val="25000"/>
                            </a:schemeClr>
                          </a:solidFill>
                          <a:effectLst/>
                          <a:latin typeface="Trebuchet MS" panose="020B0603020202020204" pitchFamily="34" charset="0"/>
                        </a:rPr>
                        <a:t>Kenya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31,1%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14,8%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848099543"/>
                  </a:ext>
                </a:extLst>
              </a:tr>
              <a:tr h="97390">
                <a:tc>
                  <a:txBody>
                    <a:bodyPr/>
                    <a:lstStyle/>
                    <a:p>
                      <a:pPr algn="l" fontAlgn="ctr"/>
                      <a:r>
                        <a:rPr lang="en-ZA" sz="780" b="0" i="0" u="none" strike="noStrike" dirty="0">
                          <a:solidFill>
                            <a:schemeClr val="tx1">
                              <a:lumMod val="75000"/>
                              <a:lumOff val="25000"/>
                            </a:schemeClr>
                          </a:solidFill>
                          <a:effectLst/>
                          <a:latin typeface="Trebuchet MS" panose="020B0603020202020204" pitchFamily="34" charset="0"/>
                        </a:rPr>
                        <a:t>Nigeria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39,3%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16,1%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653269488"/>
                  </a:ext>
                </a:extLst>
              </a:tr>
              <a:tr h="97390">
                <a:tc>
                  <a:txBody>
                    <a:bodyPr/>
                    <a:lstStyle/>
                    <a:p>
                      <a:pPr algn="l" fontAlgn="ctr"/>
                      <a:r>
                        <a:rPr lang="en-ZA" sz="780" b="0" i="0" u="none" strike="noStrike" dirty="0">
                          <a:solidFill>
                            <a:schemeClr val="tx1">
                              <a:lumMod val="75000"/>
                              <a:lumOff val="25000"/>
                            </a:schemeClr>
                          </a:solidFill>
                          <a:effectLst/>
                          <a:latin typeface="Trebuchet MS" panose="020B0603020202020204" pitchFamily="34" charset="0"/>
                        </a:rPr>
                        <a:t>Tanzania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32,4%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955400930"/>
                  </a:ext>
                </a:extLst>
              </a:tr>
              <a:tr h="97390">
                <a:tc>
                  <a:txBody>
                    <a:bodyPr/>
                    <a:lstStyle/>
                    <a:p>
                      <a:pPr algn="l" fontAlgn="ctr"/>
                      <a:r>
                        <a:rPr lang="en-ZA" sz="780" b="0" i="0" u="none" strike="noStrike" dirty="0">
                          <a:solidFill>
                            <a:schemeClr val="tx1">
                              <a:lumMod val="75000"/>
                              <a:lumOff val="25000"/>
                            </a:schemeClr>
                          </a:solidFill>
                          <a:effectLst/>
                          <a:latin typeface="Trebuchet MS" panose="020B0603020202020204" pitchFamily="34" charset="0"/>
                        </a:rPr>
                        <a:t>Uganda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36,1%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14,7%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9,8%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007041147"/>
                  </a:ext>
                </a:extLst>
              </a:tr>
              <a:tr h="103477">
                <a:tc>
                  <a:txBody>
                    <a:bodyPr/>
                    <a:lstStyle/>
                    <a:p>
                      <a:pPr algn="l" fontAlgn="ctr"/>
                      <a:r>
                        <a:rPr lang="en-ZA" sz="780" b="0" i="0" u="none" strike="noStrike" dirty="0">
                          <a:solidFill>
                            <a:schemeClr val="tx1">
                              <a:lumMod val="75000"/>
                              <a:lumOff val="25000"/>
                            </a:schemeClr>
                          </a:solidFill>
                          <a:effectLst/>
                          <a:latin typeface="Trebuchet MS" panose="020B0603020202020204" pitchFamily="34" charset="0"/>
                        </a:rPr>
                        <a:t>Other Africa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41,1%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15,6%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14,1%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12,4%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16,8%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10174505"/>
                  </a:ext>
                </a:extLst>
              </a:tr>
              <a:tr h="103477">
                <a:tc>
                  <a:txBody>
                    <a:bodyPr/>
                    <a:lstStyle/>
                    <a:p>
                      <a:pPr algn="l" fontAlgn="ctr"/>
                      <a:r>
                        <a:rPr lang="en-ZA" sz="780" b="1" i="0" u="none" strike="noStrike" dirty="0">
                          <a:solidFill>
                            <a:schemeClr val="tx1">
                              <a:lumMod val="75000"/>
                              <a:lumOff val="25000"/>
                            </a:schemeClr>
                          </a:solidFill>
                          <a:effectLst/>
                          <a:latin typeface="Trebuchet MS" panose="020B0603020202020204" pitchFamily="34" charset="0"/>
                        </a:rPr>
                        <a:t>ASIA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80" b="1" i="0" u="none" strike="noStrike">
                          <a:solidFill>
                            <a:srgbClr val="000000"/>
                          </a:solidFill>
                          <a:effectLst/>
                          <a:latin typeface="Trebuchet MS" panose="020B0603020202020204" pitchFamily="34" charset="0"/>
                        </a:rPr>
                        <a:t>46,3%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20,9%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12,3%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9,4%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11,1%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70639571"/>
                  </a:ext>
                </a:extLst>
              </a:tr>
              <a:tr h="97390">
                <a:tc>
                  <a:txBody>
                    <a:bodyPr/>
                    <a:lstStyle/>
                    <a:p>
                      <a:pPr algn="l" fontAlgn="ctr"/>
                      <a:r>
                        <a:rPr lang="en-ZA" sz="780" b="0" i="0" u="none" strike="noStrike" dirty="0">
                          <a:solidFill>
                            <a:schemeClr val="tx1">
                              <a:lumMod val="75000"/>
                              <a:lumOff val="25000"/>
                            </a:schemeClr>
                          </a:solidFill>
                          <a:effectLst/>
                          <a:latin typeface="Trebuchet MS" panose="020B0603020202020204" pitchFamily="34" charset="0"/>
                        </a:rPr>
                        <a:t>China including Hong Kong</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39,8%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19,4%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15,7%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11,4%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598497815"/>
                  </a:ext>
                </a:extLst>
              </a:tr>
              <a:tr h="97390">
                <a:tc>
                  <a:txBody>
                    <a:bodyPr/>
                    <a:lstStyle/>
                    <a:p>
                      <a:pPr algn="l" fontAlgn="ctr"/>
                      <a:r>
                        <a:rPr lang="en-ZA" sz="780" b="0" i="0" u="none" strike="noStrike" dirty="0">
                          <a:solidFill>
                            <a:schemeClr val="tx1">
                              <a:lumMod val="75000"/>
                              <a:lumOff val="25000"/>
                            </a:schemeClr>
                          </a:solidFill>
                          <a:effectLst/>
                          <a:latin typeface="Trebuchet MS" panose="020B0603020202020204" pitchFamily="34" charset="0"/>
                        </a:rPr>
                        <a:t>India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56,6%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19,0%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232146908"/>
                  </a:ext>
                </a:extLst>
              </a:tr>
              <a:tr h="97390">
                <a:tc>
                  <a:txBody>
                    <a:bodyPr/>
                    <a:lstStyle/>
                    <a:p>
                      <a:pPr algn="l" fontAlgn="ctr"/>
                      <a:r>
                        <a:rPr lang="en-ZA" sz="780" b="0" i="0" u="none" strike="noStrike" dirty="0">
                          <a:solidFill>
                            <a:schemeClr val="tx1">
                              <a:lumMod val="75000"/>
                              <a:lumOff val="25000"/>
                            </a:schemeClr>
                          </a:solidFill>
                          <a:effectLst/>
                          <a:latin typeface="Trebuchet MS" panose="020B0603020202020204" pitchFamily="34" charset="0"/>
                        </a:rPr>
                        <a:t>Japan</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41,4%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28,4%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7,9%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165829853"/>
                  </a:ext>
                </a:extLst>
              </a:tr>
              <a:tr h="97390">
                <a:tc>
                  <a:txBody>
                    <a:bodyPr/>
                    <a:lstStyle/>
                    <a:p>
                      <a:pPr algn="l" fontAlgn="ctr"/>
                      <a:r>
                        <a:rPr lang="en-ZA" sz="780" b="0" i="0" u="none" strike="noStrike" dirty="0">
                          <a:solidFill>
                            <a:schemeClr val="tx1">
                              <a:lumMod val="75000"/>
                              <a:lumOff val="25000"/>
                            </a:schemeClr>
                          </a:solidFill>
                          <a:effectLst/>
                          <a:latin typeface="Trebuchet MS" panose="020B0603020202020204" pitchFamily="34" charset="0"/>
                        </a:rPr>
                        <a:t>Malaysia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46,6%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961327829"/>
                  </a:ext>
                </a:extLst>
              </a:tr>
              <a:tr h="97390">
                <a:tc>
                  <a:txBody>
                    <a:bodyPr/>
                    <a:lstStyle/>
                    <a:p>
                      <a:pPr algn="l" fontAlgn="ctr"/>
                      <a:r>
                        <a:rPr lang="en-ZA" sz="780" b="0" i="0" u="none" strike="noStrike" dirty="0">
                          <a:solidFill>
                            <a:schemeClr val="tx1">
                              <a:lumMod val="75000"/>
                              <a:lumOff val="25000"/>
                            </a:schemeClr>
                          </a:solidFill>
                          <a:effectLst/>
                          <a:latin typeface="Trebuchet MS" panose="020B0603020202020204" pitchFamily="34" charset="0"/>
                        </a:rPr>
                        <a:t>Singapore</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58,8%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18,4%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8,1%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752164848"/>
                  </a:ext>
                </a:extLst>
              </a:tr>
              <a:tr h="97390">
                <a:tc>
                  <a:txBody>
                    <a:bodyPr/>
                    <a:lstStyle/>
                    <a:p>
                      <a:pPr algn="l" fontAlgn="ctr"/>
                      <a:r>
                        <a:rPr lang="en-ZA" sz="780" b="0" i="0" u="none" strike="noStrike" dirty="0">
                          <a:solidFill>
                            <a:schemeClr val="tx1">
                              <a:lumMod val="75000"/>
                              <a:lumOff val="25000"/>
                            </a:schemeClr>
                          </a:solidFill>
                          <a:effectLst/>
                          <a:latin typeface="Trebuchet MS" panose="020B0603020202020204" pitchFamily="34" charset="0"/>
                        </a:rPr>
                        <a:t>South Korea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49,1%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dirty="0">
                          <a:solidFill>
                            <a:srgbClr val="000000"/>
                          </a:solidFill>
                          <a:effectLst/>
                          <a:latin typeface="Trebuchet MS" panose="020B0603020202020204" pitchFamily="34" charset="0"/>
                        </a:rPr>
                        <a:t>12,7%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9,8%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183167011"/>
                  </a:ext>
                </a:extLst>
              </a:tr>
              <a:tr h="103477">
                <a:tc>
                  <a:txBody>
                    <a:bodyPr/>
                    <a:lstStyle/>
                    <a:p>
                      <a:pPr algn="l" fontAlgn="ctr"/>
                      <a:r>
                        <a:rPr lang="en-ZA" sz="780" b="0" i="0" u="none" strike="noStrike" dirty="0">
                          <a:solidFill>
                            <a:schemeClr val="tx1">
                              <a:lumMod val="75000"/>
                              <a:lumOff val="25000"/>
                            </a:schemeClr>
                          </a:solidFill>
                          <a:effectLst/>
                          <a:latin typeface="Trebuchet MS" panose="020B0603020202020204" pitchFamily="34" charset="0"/>
                        </a:rPr>
                        <a:t>Other Asia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42,5%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25,5%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7,6%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9,8%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14,5%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91970044"/>
                  </a:ext>
                </a:extLst>
              </a:tr>
              <a:tr h="103477">
                <a:tc>
                  <a:txBody>
                    <a:bodyPr/>
                    <a:lstStyle/>
                    <a:p>
                      <a:pPr algn="l" fontAlgn="ctr"/>
                      <a:r>
                        <a:rPr lang="en-ZA" sz="780" b="1" i="0" u="none" strike="noStrike" dirty="0">
                          <a:solidFill>
                            <a:schemeClr val="tx1">
                              <a:lumMod val="75000"/>
                              <a:lumOff val="25000"/>
                            </a:schemeClr>
                          </a:solidFill>
                          <a:effectLst/>
                          <a:latin typeface="Trebuchet MS" panose="020B0603020202020204" pitchFamily="34" charset="0"/>
                        </a:rPr>
                        <a:t>AUSTRALASIA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80" b="1" i="0" u="none" strike="noStrike">
                          <a:solidFill>
                            <a:srgbClr val="000000"/>
                          </a:solidFill>
                          <a:effectLst/>
                          <a:latin typeface="Trebuchet MS" panose="020B0603020202020204" pitchFamily="34" charset="0"/>
                        </a:rPr>
                        <a:t>33,8%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17,2%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15,6%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15,4%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18,0%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86884585"/>
                  </a:ext>
                </a:extLst>
              </a:tr>
              <a:tr h="97390">
                <a:tc>
                  <a:txBody>
                    <a:bodyPr/>
                    <a:lstStyle/>
                    <a:p>
                      <a:pPr algn="l" fontAlgn="ctr"/>
                      <a:r>
                        <a:rPr lang="en-ZA" sz="780" b="0" i="0" u="none" strike="noStrike" dirty="0">
                          <a:solidFill>
                            <a:schemeClr val="tx1">
                              <a:lumMod val="75000"/>
                              <a:lumOff val="25000"/>
                            </a:schemeClr>
                          </a:solidFill>
                          <a:effectLst/>
                          <a:latin typeface="Trebuchet MS" panose="020B0603020202020204" pitchFamily="34" charset="0"/>
                        </a:rPr>
                        <a:t>Australia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34,3%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16,8%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14,7%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18,4%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560775237"/>
                  </a:ext>
                </a:extLst>
              </a:tr>
              <a:tr h="97390">
                <a:tc>
                  <a:txBody>
                    <a:bodyPr/>
                    <a:lstStyle/>
                    <a:p>
                      <a:pPr algn="l" fontAlgn="ctr"/>
                      <a:r>
                        <a:rPr lang="en-ZA" sz="780" b="0" i="0" u="none" strike="noStrike" dirty="0">
                          <a:solidFill>
                            <a:schemeClr val="tx1">
                              <a:lumMod val="75000"/>
                              <a:lumOff val="25000"/>
                            </a:schemeClr>
                          </a:solidFill>
                          <a:effectLst/>
                          <a:latin typeface="Trebuchet MS" panose="020B0603020202020204" pitchFamily="34" charset="0"/>
                        </a:rPr>
                        <a:t>New Zealand</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29,6%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14,3%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527500292"/>
                  </a:ext>
                </a:extLst>
              </a:tr>
              <a:tr h="103477">
                <a:tc>
                  <a:txBody>
                    <a:bodyPr/>
                    <a:lstStyle/>
                    <a:p>
                      <a:pPr algn="l" fontAlgn="ctr"/>
                      <a:r>
                        <a:rPr lang="en-ZA" sz="780" b="0" i="0" u="none" strike="noStrike" dirty="0">
                          <a:solidFill>
                            <a:schemeClr val="tx1">
                              <a:lumMod val="75000"/>
                              <a:lumOff val="25000"/>
                            </a:schemeClr>
                          </a:solidFill>
                          <a:effectLst/>
                          <a:latin typeface="Trebuchet MS" panose="020B0603020202020204" pitchFamily="34" charset="0"/>
                        </a:rPr>
                        <a:t>Other Australia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50,0%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50,0%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790093353"/>
                  </a:ext>
                </a:extLst>
              </a:tr>
              <a:tr h="103477">
                <a:tc>
                  <a:txBody>
                    <a:bodyPr/>
                    <a:lstStyle/>
                    <a:p>
                      <a:pPr algn="l" fontAlgn="ctr"/>
                      <a:r>
                        <a:rPr lang="en-ZA" sz="780" b="1" i="0" u="none" strike="noStrike" dirty="0">
                          <a:solidFill>
                            <a:schemeClr val="tx1">
                              <a:lumMod val="75000"/>
                              <a:lumOff val="25000"/>
                            </a:schemeClr>
                          </a:solidFill>
                          <a:effectLst/>
                          <a:latin typeface="Trebuchet MS" panose="020B0603020202020204" pitchFamily="34" charset="0"/>
                        </a:rPr>
                        <a:t>CENTRAL &amp; SOUTH AMERICA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80" b="1" i="0" u="none" strike="noStrike">
                          <a:solidFill>
                            <a:srgbClr val="000000"/>
                          </a:solidFill>
                          <a:effectLst/>
                          <a:latin typeface="Trebuchet MS" panose="020B0603020202020204" pitchFamily="34" charset="0"/>
                        </a:rPr>
                        <a:t>81,9%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13,1%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71929358"/>
                  </a:ext>
                </a:extLst>
              </a:tr>
              <a:tr h="97390">
                <a:tc>
                  <a:txBody>
                    <a:bodyPr/>
                    <a:lstStyle/>
                    <a:p>
                      <a:pPr algn="l" fontAlgn="ctr"/>
                      <a:r>
                        <a:rPr lang="en-ZA" sz="780" b="0" i="0" u="none" strike="noStrike" dirty="0">
                          <a:solidFill>
                            <a:schemeClr val="tx1">
                              <a:lumMod val="75000"/>
                              <a:lumOff val="25000"/>
                            </a:schemeClr>
                          </a:solidFill>
                          <a:effectLst/>
                          <a:latin typeface="Trebuchet MS" panose="020B0603020202020204" pitchFamily="34" charset="0"/>
                        </a:rPr>
                        <a:t>Argentina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89,4%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218028332"/>
                  </a:ext>
                </a:extLst>
              </a:tr>
              <a:tr h="97390">
                <a:tc>
                  <a:txBody>
                    <a:bodyPr/>
                    <a:lstStyle/>
                    <a:p>
                      <a:pPr algn="l" fontAlgn="ctr"/>
                      <a:r>
                        <a:rPr lang="en-ZA" sz="780" b="0" i="0" u="none" strike="noStrike" dirty="0">
                          <a:solidFill>
                            <a:schemeClr val="tx1">
                              <a:lumMod val="75000"/>
                              <a:lumOff val="25000"/>
                            </a:schemeClr>
                          </a:solidFill>
                          <a:effectLst/>
                          <a:latin typeface="Trebuchet MS" panose="020B0603020202020204" pitchFamily="34" charset="0"/>
                        </a:rPr>
                        <a:t>Brazil</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80,8%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553421882"/>
                  </a:ext>
                </a:extLst>
              </a:tr>
              <a:tr h="97390">
                <a:tc>
                  <a:txBody>
                    <a:bodyPr/>
                    <a:lstStyle/>
                    <a:p>
                      <a:pPr algn="l" fontAlgn="ctr"/>
                      <a:r>
                        <a:rPr lang="en-ZA" sz="780" b="0" i="0" u="none" strike="noStrike" dirty="0">
                          <a:solidFill>
                            <a:schemeClr val="tx1">
                              <a:lumMod val="75000"/>
                              <a:lumOff val="25000"/>
                            </a:schemeClr>
                          </a:solidFill>
                          <a:effectLst/>
                          <a:latin typeface="Trebuchet MS" panose="020B0603020202020204" pitchFamily="34" charset="0"/>
                        </a:rPr>
                        <a:t>Chile</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85,7%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6,0%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60454834"/>
                  </a:ext>
                </a:extLst>
              </a:tr>
              <a:tr h="103477">
                <a:tc>
                  <a:txBody>
                    <a:bodyPr/>
                    <a:lstStyle/>
                    <a:p>
                      <a:pPr algn="l" fontAlgn="ctr"/>
                      <a:r>
                        <a:rPr lang="en-ZA" sz="780" b="0" i="0" u="none" strike="noStrike" dirty="0">
                          <a:solidFill>
                            <a:schemeClr val="tx1">
                              <a:lumMod val="75000"/>
                              <a:lumOff val="25000"/>
                            </a:schemeClr>
                          </a:solidFill>
                          <a:effectLst/>
                          <a:latin typeface="Trebuchet MS" panose="020B0603020202020204" pitchFamily="34" charset="0"/>
                        </a:rPr>
                        <a:t>Other Central &amp; South America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65,0%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27,3%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6,0%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95676985"/>
                  </a:ext>
                </a:extLst>
              </a:tr>
              <a:tr h="103477">
                <a:tc>
                  <a:txBody>
                    <a:bodyPr/>
                    <a:lstStyle/>
                    <a:p>
                      <a:pPr algn="l" fontAlgn="ctr"/>
                      <a:r>
                        <a:rPr lang="en-ZA" sz="780" b="1" i="0" u="none" strike="noStrike" dirty="0">
                          <a:solidFill>
                            <a:schemeClr val="tx1">
                              <a:lumMod val="75000"/>
                              <a:lumOff val="25000"/>
                            </a:schemeClr>
                          </a:solidFill>
                          <a:effectLst/>
                          <a:latin typeface="Trebuchet MS" panose="020B0603020202020204" pitchFamily="34" charset="0"/>
                        </a:rPr>
                        <a:t>EUROPE</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80" b="1" i="0" u="none" strike="noStrike">
                          <a:solidFill>
                            <a:srgbClr val="000000"/>
                          </a:solidFill>
                          <a:effectLst/>
                          <a:latin typeface="Trebuchet MS" panose="020B0603020202020204" pitchFamily="34" charset="0"/>
                        </a:rPr>
                        <a:t>49,4%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19,7%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9,4%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11,8%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912318"/>
                  </a:ext>
                </a:extLst>
              </a:tr>
              <a:tr h="97390">
                <a:tc>
                  <a:txBody>
                    <a:bodyPr/>
                    <a:lstStyle/>
                    <a:p>
                      <a:pPr algn="l" fontAlgn="ctr"/>
                      <a:r>
                        <a:rPr lang="en-ZA" sz="780" b="0" i="0" u="none" strike="noStrike" dirty="0">
                          <a:solidFill>
                            <a:schemeClr val="tx1">
                              <a:lumMod val="75000"/>
                              <a:lumOff val="25000"/>
                            </a:schemeClr>
                          </a:solidFill>
                          <a:effectLst/>
                          <a:latin typeface="Trebuchet MS" panose="020B0603020202020204" pitchFamily="34" charset="0"/>
                        </a:rPr>
                        <a:t>Austria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60,8%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7,9%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11,4%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8,8%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015082908"/>
                  </a:ext>
                </a:extLst>
              </a:tr>
              <a:tr h="97390">
                <a:tc>
                  <a:txBody>
                    <a:bodyPr/>
                    <a:lstStyle/>
                    <a:p>
                      <a:pPr algn="l" fontAlgn="ctr"/>
                      <a:r>
                        <a:rPr lang="en-ZA" sz="780" b="0" i="0" u="none" strike="noStrike" dirty="0">
                          <a:solidFill>
                            <a:schemeClr val="tx1">
                              <a:lumMod val="75000"/>
                              <a:lumOff val="25000"/>
                            </a:schemeClr>
                          </a:solidFill>
                          <a:effectLst/>
                          <a:latin typeface="Trebuchet MS" panose="020B0603020202020204" pitchFamily="34" charset="0"/>
                        </a:rPr>
                        <a:t>Belgium</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56,1%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9,0%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7,4%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784536722"/>
                  </a:ext>
                </a:extLst>
              </a:tr>
              <a:tr h="97390">
                <a:tc>
                  <a:txBody>
                    <a:bodyPr/>
                    <a:lstStyle/>
                    <a:p>
                      <a:pPr algn="l" fontAlgn="ctr"/>
                      <a:r>
                        <a:rPr lang="en-ZA" sz="780" b="0" i="0" u="none" strike="noStrike" dirty="0">
                          <a:solidFill>
                            <a:schemeClr val="tx1">
                              <a:lumMod val="75000"/>
                              <a:lumOff val="25000"/>
                            </a:schemeClr>
                          </a:solidFill>
                          <a:effectLst/>
                          <a:latin typeface="Trebuchet MS" panose="020B0603020202020204" pitchFamily="34" charset="0"/>
                        </a:rPr>
                        <a:t>Denmark</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56,6%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7,1%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8,1%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7,7%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60495551"/>
                  </a:ext>
                </a:extLst>
              </a:tr>
              <a:tr h="97390">
                <a:tc>
                  <a:txBody>
                    <a:bodyPr/>
                    <a:lstStyle/>
                    <a:p>
                      <a:pPr algn="l" fontAlgn="ctr"/>
                      <a:r>
                        <a:rPr lang="en-ZA" sz="780" b="0" i="0" u="none" strike="noStrike" dirty="0">
                          <a:solidFill>
                            <a:schemeClr val="tx1">
                              <a:lumMod val="75000"/>
                              <a:lumOff val="25000"/>
                            </a:schemeClr>
                          </a:solidFill>
                          <a:effectLst/>
                          <a:latin typeface="Trebuchet MS" panose="020B0603020202020204" pitchFamily="34" charset="0"/>
                        </a:rPr>
                        <a:t>Finland</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71,7%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4,9%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8,1%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233881283"/>
                  </a:ext>
                </a:extLst>
              </a:tr>
              <a:tr h="97390">
                <a:tc>
                  <a:txBody>
                    <a:bodyPr/>
                    <a:lstStyle/>
                    <a:p>
                      <a:pPr algn="l" fontAlgn="ctr"/>
                      <a:r>
                        <a:rPr lang="en-ZA" sz="780" b="0" i="0" u="none" strike="noStrike" dirty="0">
                          <a:solidFill>
                            <a:schemeClr val="tx1">
                              <a:lumMod val="75000"/>
                              <a:lumOff val="25000"/>
                            </a:schemeClr>
                          </a:solidFill>
                          <a:effectLst/>
                          <a:latin typeface="Trebuchet MS" panose="020B0603020202020204" pitchFamily="34" charset="0"/>
                        </a:rPr>
                        <a:t>France</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62,2%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4,8%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5,7%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38468006"/>
                  </a:ext>
                </a:extLst>
              </a:tr>
              <a:tr h="97390">
                <a:tc>
                  <a:txBody>
                    <a:bodyPr/>
                    <a:lstStyle/>
                    <a:p>
                      <a:pPr algn="l" fontAlgn="ctr"/>
                      <a:r>
                        <a:rPr lang="en-ZA" sz="780" b="0" i="0" u="none" strike="noStrike" dirty="0">
                          <a:solidFill>
                            <a:schemeClr val="tx1">
                              <a:lumMod val="75000"/>
                              <a:lumOff val="25000"/>
                            </a:schemeClr>
                          </a:solidFill>
                          <a:effectLst/>
                          <a:latin typeface="Trebuchet MS" panose="020B0603020202020204" pitchFamily="34" charset="0"/>
                        </a:rPr>
                        <a:t>Germany</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56,0%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8,4%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8,1%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888877495"/>
                  </a:ext>
                </a:extLst>
              </a:tr>
              <a:tr h="97390">
                <a:tc>
                  <a:txBody>
                    <a:bodyPr/>
                    <a:lstStyle/>
                    <a:p>
                      <a:pPr algn="l" fontAlgn="ctr"/>
                      <a:r>
                        <a:rPr lang="en-ZA" sz="780" b="0" i="0" u="none" strike="noStrike" dirty="0">
                          <a:solidFill>
                            <a:schemeClr val="tx1">
                              <a:lumMod val="75000"/>
                              <a:lumOff val="25000"/>
                            </a:schemeClr>
                          </a:solidFill>
                          <a:effectLst/>
                          <a:latin typeface="Trebuchet MS" panose="020B0603020202020204" pitchFamily="34" charset="0"/>
                        </a:rPr>
                        <a:t>Ireland</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39,1%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084519253"/>
                  </a:ext>
                </a:extLst>
              </a:tr>
              <a:tr h="97390">
                <a:tc>
                  <a:txBody>
                    <a:bodyPr/>
                    <a:lstStyle/>
                    <a:p>
                      <a:pPr algn="l" fontAlgn="ctr"/>
                      <a:r>
                        <a:rPr lang="en-ZA" sz="780" b="0" i="0" u="none" strike="noStrike" dirty="0">
                          <a:solidFill>
                            <a:schemeClr val="tx1">
                              <a:lumMod val="75000"/>
                              <a:lumOff val="25000"/>
                            </a:schemeClr>
                          </a:solidFill>
                          <a:effectLst/>
                          <a:latin typeface="Trebuchet MS" panose="020B0603020202020204" pitchFamily="34" charset="0"/>
                        </a:rPr>
                        <a:t>Italy</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56,2%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13,8%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7,4%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181568620"/>
                  </a:ext>
                </a:extLst>
              </a:tr>
              <a:tr h="97390">
                <a:tc>
                  <a:txBody>
                    <a:bodyPr/>
                    <a:lstStyle/>
                    <a:p>
                      <a:pPr algn="l" fontAlgn="ctr"/>
                      <a:r>
                        <a:rPr lang="en-ZA" sz="780" b="0" i="0" u="none" strike="noStrike" dirty="0">
                          <a:solidFill>
                            <a:schemeClr val="tx1">
                              <a:lumMod val="75000"/>
                              <a:lumOff val="25000"/>
                            </a:schemeClr>
                          </a:solidFill>
                          <a:effectLst/>
                          <a:latin typeface="Trebuchet MS" panose="020B0603020202020204" pitchFamily="34" charset="0"/>
                        </a:rPr>
                        <a:t>The Netherlands</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48,5%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8,8%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9,7%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191728356"/>
                  </a:ext>
                </a:extLst>
              </a:tr>
              <a:tr h="97390">
                <a:tc>
                  <a:txBody>
                    <a:bodyPr/>
                    <a:lstStyle/>
                    <a:p>
                      <a:pPr algn="l" fontAlgn="ctr"/>
                      <a:r>
                        <a:rPr lang="en-ZA" sz="780" b="0" i="0" u="none" strike="noStrike" dirty="0">
                          <a:solidFill>
                            <a:schemeClr val="tx1">
                              <a:lumMod val="75000"/>
                              <a:lumOff val="25000"/>
                            </a:schemeClr>
                          </a:solidFill>
                          <a:effectLst/>
                          <a:latin typeface="Trebuchet MS" panose="020B0603020202020204" pitchFamily="34" charset="0"/>
                        </a:rPr>
                        <a:t>Norway</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52,2%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8,9%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12,0%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041699505"/>
                  </a:ext>
                </a:extLst>
              </a:tr>
              <a:tr h="97390">
                <a:tc>
                  <a:txBody>
                    <a:bodyPr/>
                    <a:lstStyle/>
                    <a:p>
                      <a:pPr algn="l" fontAlgn="ctr"/>
                      <a:r>
                        <a:rPr lang="en-ZA" sz="780" b="0" i="0" u="none" strike="noStrike" dirty="0">
                          <a:solidFill>
                            <a:schemeClr val="tx1">
                              <a:lumMod val="75000"/>
                              <a:lumOff val="25000"/>
                            </a:schemeClr>
                          </a:solidFill>
                          <a:effectLst/>
                          <a:latin typeface="Trebuchet MS" panose="020B0603020202020204" pitchFamily="34" charset="0"/>
                        </a:rPr>
                        <a:t>Portugal</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66,1%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5,1%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6,5%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375510634"/>
                  </a:ext>
                </a:extLst>
              </a:tr>
              <a:tr h="97390">
                <a:tc>
                  <a:txBody>
                    <a:bodyPr/>
                    <a:lstStyle/>
                    <a:p>
                      <a:pPr algn="l" fontAlgn="ctr"/>
                      <a:r>
                        <a:rPr lang="en-ZA" sz="780" b="0" i="0" u="none" strike="noStrike" dirty="0">
                          <a:solidFill>
                            <a:schemeClr val="tx1">
                              <a:lumMod val="75000"/>
                              <a:lumOff val="25000"/>
                            </a:schemeClr>
                          </a:solidFill>
                          <a:effectLst/>
                          <a:latin typeface="Trebuchet MS" panose="020B0603020202020204" pitchFamily="34" charset="0"/>
                        </a:rPr>
                        <a:t>Russian Federation</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59,5%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5,5%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7,7%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959235921"/>
                  </a:ext>
                </a:extLst>
              </a:tr>
              <a:tr h="97390">
                <a:tc>
                  <a:txBody>
                    <a:bodyPr/>
                    <a:lstStyle/>
                    <a:p>
                      <a:pPr algn="l" fontAlgn="ctr"/>
                      <a:r>
                        <a:rPr lang="en-ZA" sz="780" b="0" i="0" u="none" strike="noStrike" dirty="0">
                          <a:solidFill>
                            <a:schemeClr val="tx1">
                              <a:lumMod val="75000"/>
                              <a:lumOff val="25000"/>
                            </a:schemeClr>
                          </a:solidFill>
                          <a:effectLst/>
                          <a:latin typeface="Trebuchet MS" panose="020B0603020202020204" pitchFamily="34" charset="0"/>
                        </a:rPr>
                        <a:t>Spain</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49,4%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24,1%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7,7%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8,1%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716687328"/>
                  </a:ext>
                </a:extLst>
              </a:tr>
              <a:tr h="97390">
                <a:tc>
                  <a:txBody>
                    <a:bodyPr/>
                    <a:lstStyle/>
                    <a:p>
                      <a:pPr algn="l" fontAlgn="ctr"/>
                      <a:r>
                        <a:rPr lang="en-ZA" sz="780" b="0" i="0" u="none" strike="noStrike" dirty="0">
                          <a:solidFill>
                            <a:schemeClr val="tx1">
                              <a:lumMod val="75000"/>
                              <a:lumOff val="25000"/>
                            </a:schemeClr>
                          </a:solidFill>
                          <a:effectLst/>
                          <a:latin typeface="Trebuchet MS" panose="020B0603020202020204" pitchFamily="34" charset="0"/>
                        </a:rPr>
                        <a:t>Sweden</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52,8%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19,3%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360377159"/>
                  </a:ext>
                </a:extLst>
              </a:tr>
              <a:tr h="97390">
                <a:tc>
                  <a:txBody>
                    <a:bodyPr/>
                    <a:lstStyle/>
                    <a:p>
                      <a:pPr algn="l" fontAlgn="ctr"/>
                      <a:r>
                        <a:rPr lang="en-ZA" sz="780" b="0" i="0" u="none" strike="noStrike" dirty="0">
                          <a:solidFill>
                            <a:schemeClr val="tx1">
                              <a:lumMod val="75000"/>
                              <a:lumOff val="25000"/>
                            </a:schemeClr>
                          </a:solidFill>
                          <a:effectLst/>
                          <a:latin typeface="Trebuchet MS" panose="020B0603020202020204" pitchFamily="34" charset="0"/>
                        </a:rPr>
                        <a:t>Switzerland</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46,3%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21,4%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259325880"/>
                  </a:ext>
                </a:extLst>
              </a:tr>
              <a:tr h="97390">
                <a:tc>
                  <a:txBody>
                    <a:bodyPr/>
                    <a:lstStyle/>
                    <a:p>
                      <a:pPr algn="l" fontAlgn="ctr"/>
                      <a:r>
                        <a:rPr lang="en-ZA" sz="780" b="0" i="0" u="none" strike="noStrike" dirty="0">
                          <a:solidFill>
                            <a:schemeClr val="tx1">
                              <a:lumMod val="75000"/>
                              <a:lumOff val="25000"/>
                            </a:schemeClr>
                          </a:solidFill>
                          <a:effectLst/>
                          <a:latin typeface="Trebuchet MS" panose="020B0603020202020204" pitchFamily="34" charset="0"/>
                        </a:rPr>
                        <a:t>Turkey</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49,0%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16,3%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270032757"/>
                  </a:ext>
                </a:extLst>
              </a:tr>
              <a:tr h="97390">
                <a:tc>
                  <a:txBody>
                    <a:bodyPr/>
                    <a:lstStyle/>
                    <a:p>
                      <a:pPr algn="l" fontAlgn="ctr"/>
                      <a:r>
                        <a:rPr lang="en-ZA" sz="780" b="0" i="0" u="none" strike="noStrike" dirty="0">
                          <a:solidFill>
                            <a:schemeClr val="tx1">
                              <a:lumMod val="75000"/>
                              <a:lumOff val="25000"/>
                            </a:schemeClr>
                          </a:solidFill>
                          <a:effectLst/>
                          <a:latin typeface="Trebuchet MS" panose="020B0603020202020204" pitchFamily="34" charset="0"/>
                        </a:rPr>
                        <a:t>Uk</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37,1%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798600001"/>
                  </a:ext>
                </a:extLst>
              </a:tr>
              <a:tr h="103477">
                <a:tc>
                  <a:txBody>
                    <a:bodyPr/>
                    <a:lstStyle/>
                    <a:p>
                      <a:pPr algn="l" fontAlgn="ctr"/>
                      <a:r>
                        <a:rPr lang="en-ZA" sz="780" b="0" i="0" u="none" strike="noStrike" dirty="0">
                          <a:solidFill>
                            <a:schemeClr val="tx1">
                              <a:lumMod val="75000"/>
                              <a:lumOff val="25000"/>
                            </a:schemeClr>
                          </a:solidFill>
                          <a:effectLst/>
                          <a:latin typeface="Trebuchet MS" panose="020B0603020202020204" pitchFamily="34" charset="0"/>
                        </a:rPr>
                        <a:t>Other Europe</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52,4%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19,2%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16,7%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6,3%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15611193"/>
                  </a:ext>
                </a:extLst>
              </a:tr>
              <a:tr h="103477">
                <a:tc>
                  <a:txBody>
                    <a:bodyPr/>
                    <a:lstStyle/>
                    <a:p>
                      <a:pPr algn="l" fontAlgn="ctr"/>
                      <a:r>
                        <a:rPr lang="en-ZA" sz="780" b="1" i="0" u="none" strike="noStrike" dirty="0">
                          <a:solidFill>
                            <a:schemeClr val="tx1">
                              <a:lumMod val="75000"/>
                              <a:lumOff val="25000"/>
                            </a:schemeClr>
                          </a:solidFill>
                          <a:effectLst/>
                          <a:latin typeface="Trebuchet MS" panose="020B0603020202020204" pitchFamily="34" charset="0"/>
                        </a:rPr>
                        <a:t>MIDDLE EAST</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80" b="1" i="0" u="none" strike="noStrike">
                          <a:solidFill>
                            <a:srgbClr val="000000"/>
                          </a:solidFill>
                          <a:effectLst/>
                          <a:latin typeface="Trebuchet MS" panose="020B0603020202020204" pitchFamily="34" charset="0"/>
                        </a:rPr>
                        <a:t>49,3%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17,4%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11,5%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10,6%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11,2%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968823274"/>
                  </a:ext>
                </a:extLst>
              </a:tr>
              <a:tr h="97390">
                <a:tc>
                  <a:txBody>
                    <a:bodyPr/>
                    <a:lstStyle/>
                    <a:p>
                      <a:pPr algn="l" fontAlgn="ctr"/>
                      <a:r>
                        <a:rPr lang="en-ZA" sz="780" b="0" i="0" u="none" strike="noStrike" dirty="0">
                          <a:solidFill>
                            <a:schemeClr val="tx1">
                              <a:lumMod val="75000"/>
                              <a:lumOff val="25000"/>
                            </a:schemeClr>
                          </a:solidFill>
                          <a:effectLst/>
                          <a:latin typeface="Trebuchet MS" panose="020B0603020202020204" pitchFamily="34" charset="0"/>
                        </a:rPr>
                        <a:t>United Arab Emirates</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27,0%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17,4%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12,8%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34,8%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888269330"/>
                  </a:ext>
                </a:extLst>
              </a:tr>
              <a:tr h="103477">
                <a:tc>
                  <a:txBody>
                    <a:bodyPr/>
                    <a:lstStyle/>
                    <a:p>
                      <a:pPr algn="l" fontAlgn="ctr"/>
                      <a:r>
                        <a:rPr lang="en-ZA" sz="780" b="0" i="0" u="none" strike="noStrike" dirty="0">
                          <a:solidFill>
                            <a:schemeClr val="tx1">
                              <a:lumMod val="75000"/>
                              <a:lumOff val="25000"/>
                            </a:schemeClr>
                          </a:solidFill>
                          <a:effectLst/>
                          <a:latin typeface="Trebuchet MS" panose="020B0603020202020204" pitchFamily="34" charset="0"/>
                        </a:rPr>
                        <a:t>Other Middle East</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50,5%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17,1%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11,3%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10,6%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10,5%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717491201"/>
                  </a:ext>
                </a:extLst>
              </a:tr>
              <a:tr h="103477">
                <a:tc>
                  <a:txBody>
                    <a:bodyPr/>
                    <a:lstStyle/>
                    <a:p>
                      <a:pPr algn="l" fontAlgn="ctr"/>
                      <a:r>
                        <a:rPr lang="en-ZA" sz="780" b="1" i="0" u="none" strike="noStrike" dirty="0">
                          <a:solidFill>
                            <a:schemeClr val="tx1">
                              <a:lumMod val="75000"/>
                              <a:lumOff val="25000"/>
                            </a:schemeClr>
                          </a:solidFill>
                          <a:effectLst/>
                          <a:latin typeface="Trebuchet MS" panose="020B0603020202020204" pitchFamily="34" charset="0"/>
                        </a:rPr>
                        <a:t>NORTH AMERICA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80" b="1" i="0" u="none" strike="noStrike">
                          <a:solidFill>
                            <a:srgbClr val="000000"/>
                          </a:solidFill>
                          <a:effectLst/>
                          <a:latin typeface="Trebuchet MS" panose="020B0603020202020204" pitchFamily="34" charset="0"/>
                        </a:rPr>
                        <a:t>61,2%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17,8%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6,5%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7,7%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1809767"/>
                  </a:ext>
                </a:extLst>
              </a:tr>
              <a:tr h="97390">
                <a:tc>
                  <a:txBody>
                    <a:bodyPr/>
                    <a:lstStyle/>
                    <a:p>
                      <a:pPr algn="l" fontAlgn="ctr"/>
                      <a:r>
                        <a:rPr lang="en-ZA" sz="780" b="0" i="0" u="none" strike="noStrike" dirty="0">
                          <a:solidFill>
                            <a:schemeClr val="tx1">
                              <a:lumMod val="75000"/>
                              <a:lumOff val="25000"/>
                            </a:schemeClr>
                          </a:solidFill>
                          <a:effectLst/>
                          <a:latin typeface="Trebuchet MS" panose="020B0603020202020204" pitchFamily="34" charset="0"/>
                        </a:rPr>
                        <a:t>Canada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61,3%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80" b="0" i="0" u="none" strike="noStrike">
                          <a:solidFill>
                            <a:srgbClr val="000000"/>
                          </a:solidFill>
                          <a:effectLst/>
                          <a:latin typeface="Trebuchet MS" panose="020B0603020202020204" pitchFamily="34" charset="0"/>
                        </a:rPr>
                        <a:t>8,4%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3641268947"/>
                  </a:ext>
                </a:extLst>
              </a:tr>
              <a:tr h="97390">
                <a:tc>
                  <a:txBody>
                    <a:bodyPr/>
                    <a:lstStyle/>
                    <a:p>
                      <a:pPr algn="l" fontAlgn="ctr"/>
                      <a:r>
                        <a:rPr lang="en-ZA" sz="780" b="0" i="0" u="none" strike="noStrike" dirty="0">
                          <a:solidFill>
                            <a:schemeClr val="tx1">
                              <a:lumMod val="75000"/>
                              <a:lumOff val="25000"/>
                            </a:schemeClr>
                          </a:solidFill>
                          <a:effectLst/>
                          <a:latin typeface="Trebuchet MS" panose="020B0603020202020204" pitchFamily="34" charset="0"/>
                        </a:rPr>
                        <a:t>USA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61,2%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17,7%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6,9%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80" b="0" i="0" u="none" strike="noStrike">
                          <a:solidFill>
                            <a:srgbClr val="000000"/>
                          </a:solidFill>
                          <a:effectLst/>
                          <a:latin typeface="Trebuchet MS" panose="020B0603020202020204" pitchFamily="34" charset="0"/>
                        </a:rPr>
                        <a:t>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56717400"/>
                  </a:ext>
                </a:extLst>
              </a:tr>
              <a:tr h="103477">
                <a:tc>
                  <a:txBody>
                    <a:bodyPr/>
                    <a:lstStyle/>
                    <a:p>
                      <a:pPr algn="l" fontAlgn="ctr"/>
                      <a:r>
                        <a:rPr lang="en-ZA" sz="780" b="0" i="0" u="none" strike="noStrike" dirty="0">
                          <a:solidFill>
                            <a:schemeClr val="tx1">
                              <a:lumMod val="75000"/>
                              <a:lumOff val="25000"/>
                            </a:schemeClr>
                          </a:solidFill>
                          <a:effectLst/>
                          <a:latin typeface="Trebuchet MS" panose="020B0603020202020204" pitchFamily="34" charset="0"/>
                        </a:rPr>
                        <a:t>Other North America</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8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8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284128498"/>
                  </a:ext>
                </a:extLst>
              </a:tr>
              <a:tr h="103477">
                <a:tc>
                  <a:txBody>
                    <a:bodyPr/>
                    <a:lstStyle/>
                    <a:p>
                      <a:pPr algn="l" fontAlgn="ctr"/>
                      <a:r>
                        <a:rPr lang="en-ZA" sz="780" b="1" i="0" u="none" strike="noStrike" dirty="0">
                          <a:solidFill>
                            <a:schemeClr val="tx1">
                              <a:lumMod val="75000"/>
                              <a:lumOff val="25000"/>
                            </a:schemeClr>
                          </a:solidFill>
                          <a:effectLst/>
                          <a:latin typeface="Trebuchet MS" panose="020B0603020202020204" pitchFamily="34" charset="0"/>
                        </a:rPr>
                        <a:t>TOTAL</a:t>
                      </a:r>
                    </a:p>
                  </a:txBody>
                  <a:tcPr marL="6087" marR="6087" marT="608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80" b="1" i="0" u="none" strike="noStrike">
                          <a:solidFill>
                            <a:srgbClr val="000000"/>
                          </a:solidFill>
                          <a:effectLst/>
                          <a:latin typeface="Trebuchet MS" panose="020B0603020202020204" pitchFamily="34" charset="0"/>
                        </a:rPr>
                        <a:t>16,4%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11,8%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a:solidFill>
                            <a:srgbClr val="000000"/>
                          </a:solidFill>
                          <a:effectLst/>
                          <a:latin typeface="Trebuchet MS" panose="020B0603020202020204" pitchFamily="34" charset="0"/>
                        </a:rPr>
                        <a:t>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80" b="1" i="0" u="none" strike="noStrike" dirty="0">
                          <a:solidFill>
                            <a:srgbClr val="000000"/>
                          </a:solidFill>
                          <a:effectLst/>
                          <a:latin typeface="Trebuchet MS" panose="020B0603020202020204" pitchFamily="34" charset="0"/>
                        </a:rPr>
                        <a:t>46,1%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56845310"/>
                  </a:ext>
                </a:extLst>
              </a:tr>
            </a:tbl>
          </a:graphicData>
        </a:graphic>
      </p:graphicFrame>
      <p:sp>
        <p:nvSpPr>
          <p:cNvPr id="5" name="TextBox 76">
            <a:extLst>
              <a:ext uri="{FF2B5EF4-FFF2-40B4-BE49-F238E27FC236}">
                <a16:creationId xmlns:a16="http://schemas.microsoft.com/office/drawing/2014/main" id="{2E560D80-7855-4FF7-9E32-A5178F4FFB78}"/>
              </a:ext>
            </a:extLst>
          </p:cNvPr>
          <p:cNvSpPr txBox="1"/>
          <p:nvPr/>
        </p:nvSpPr>
        <p:spPr>
          <a:xfrm>
            <a:off x="2360429" y="9585227"/>
            <a:ext cx="3093796" cy="153888"/>
          </a:xfrm>
          <a:prstGeom prst="rect">
            <a:avLst/>
          </a:prstGeom>
          <a:noFill/>
          <a:ln>
            <a:noFill/>
          </a:ln>
        </p:spPr>
        <p:txBody>
          <a:bodyPr wrap="none" lIns="0" tIns="0" rIns="0" bIns="0" rtlCol="0" anchor="t">
            <a:spAutoFit/>
          </a:bodyPr>
          <a:lstStyle>
            <a:defPPr>
              <a:defRPr lang="en-US"/>
            </a:defPPr>
            <a:lvl1pPr algn="r">
              <a:defRPr sz="1000" b="1">
                <a:solidFill>
                  <a:srgbClr val="404040"/>
                </a:solidFill>
                <a:latin typeface="Trebuchet MS" panose="020B0603020202020204" pitchFamily="34" charset="0"/>
                <a:cs typeface="Arial" panose="020B0604020202020204" pitchFamily="34" charset="0"/>
              </a:defRPr>
            </a:lvl1pPr>
          </a:lstStyle>
          <a:p>
            <a:r>
              <a:rPr lang="en-ZA" dirty="0"/>
              <a:t>Tourism Performance Report | July-September 2022</a:t>
            </a:r>
          </a:p>
        </p:txBody>
      </p:sp>
    </p:spTree>
    <p:extLst>
      <p:ext uri="{BB962C8B-B14F-4D97-AF65-F5344CB8AC3E}">
        <p14:creationId xmlns:p14="http://schemas.microsoft.com/office/powerpoint/2010/main" val="2455929131"/>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729EA96E-D193-455F-A444-C5995B018A6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9419354"/>
            <a:ext cx="6858002" cy="486646"/>
          </a:xfrm>
          <a:prstGeom prst="rect">
            <a:avLst/>
          </a:prstGeom>
        </p:spPr>
      </p:pic>
      <p:sp>
        <p:nvSpPr>
          <p:cNvPr id="5" name="TextBox 76">
            <a:extLst>
              <a:ext uri="{FF2B5EF4-FFF2-40B4-BE49-F238E27FC236}">
                <a16:creationId xmlns:a16="http://schemas.microsoft.com/office/drawing/2014/main" id="{15D125F6-F192-406E-8883-1108EABE1480}"/>
              </a:ext>
            </a:extLst>
          </p:cNvPr>
          <p:cNvSpPr txBox="1"/>
          <p:nvPr/>
        </p:nvSpPr>
        <p:spPr>
          <a:xfrm>
            <a:off x="2185702" y="9585227"/>
            <a:ext cx="3268523" cy="153888"/>
          </a:xfrm>
          <a:prstGeom prst="rect">
            <a:avLst/>
          </a:prstGeom>
          <a:noFill/>
          <a:ln>
            <a:noFill/>
          </a:ln>
        </p:spPr>
        <p:txBody>
          <a:bodyPr wrap="none" lIns="0" tIns="0" rIns="0" bIns="0" rtlCol="0" anchor="t">
            <a:spAutoFit/>
          </a:bodyPr>
          <a:lstStyle/>
          <a:p>
            <a:pPr algn="r"/>
            <a:r>
              <a:rPr lang="en-ZA" sz="1000" b="1" dirty="0">
                <a:solidFill>
                  <a:srgbClr val="404040"/>
                </a:solidFill>
                <a:latin typeface="Trebuchet MS" panose="020B0603020202020204" pitchFamily="34" charset="0"/>
                <a:cs typeface="Arial" panose="020B0604020202020204" pitchFamily="34" charset="0"/>
              </a:rPr>
              <a:t>Tourism Performance Report </a:t>
            </a:r>
            <a:r>
              <a:rPr lang="en-ZA" sz="1000" dirty="0">
                <a:solidFill>
                  <a:srgbClr val="404040"/>
                </a:solidFill>
                <a:latin typeface="Trebuchet MS" panose="020B0603020202020204" pitchFamily="34" charset="0"/>
                <a:cs typeface="Arial" panose="020B0604020202020204" pitchFamily="34" charset="0"/>
              </a:rPr>
              <a:t>| January–December 2021</a:t>
            </a:r>
          </a:p>
        </p:txBody>
      </p:sp>
      <p:pic>
        <p:nvPicPr>
          <p:cNvPr id="2" name="Picture 1">
            <a:extLst>
              <a:ext uri="{FF2B5EF4-FFF2-40B4-BE49-F238E27FC236}">
                <a16:creationId xmlns:a16="http://schemas.microsoft.com/office/drawing/2014/main" id="{6BB4FBF2-6438-4013-9CCB-18878B7B9EDD}"/>
              </a:ext>
            </a:extLst>
          </p:cNvPr>
          <p:cNvPicPr>
            <a:picLocks noChangeAspect="1"/>
          </p:cNvPicPr>
          <p:nvPr/>
        </p:nvPicPr>
        <p:blipFill rotWithShape="1">
          <a:blip r:embed="rId3">
            <a:extLst>
              <a:ext uri="{28A0092B-C50C-407E-A947-70E740481C1C}">
                <a14:useLocalDpi xmlns:a14="http://schemas.microsoft.com/office/drawing/2010/main" val="0"/>
              </a:ext>
            </a:extLst>
          </a:blip>
          <a:srcRect l="18971" r="34994" b="198"/>
          <a:stretch/>
        </p:blipFill>
        <p:spPr>
          <a:xfrm>
            <a:off x="2" y="-19697"/>
            <a:ext cx="6857998" cy="9925697"/>
          </a:xfrm>
          <a:prstGeom prst="rect">
            <a:avLst/>
          </a:prstGeom>
        </p:spPr>
      </p:pic>
      <p:sp>
        <p:nvSpPr>
          <p:cNvPr id="7" name="Rectangle 3">
            <a:extLst>
              <a:ext uri="{FF2B5EF4-FFF2-40B4-BE49-F238E27FC236}">
                <a16:creationId xmlns:a16="http://schemas.microsoft.com/office/drawing/2014/main" id="{A62C6009-0CCA-530D-16D4-76007247B9C5}"/>
              </a:ext>
            </a:extLst>
          </p:cNvPr>
          <p:cNvSpPr/>
          <p:nvPr/>
        </p:nvSpPr>
        <p:spPr>
          <a:xfrm>
            <a:off x="1" y="3327401"/>
            <a:ext cx="4960882" cy="2674006"/>
          </a:xfrm>
          <a:prstGeom prst="rect">
            <a:avLst/>
          </a:prstGeom>
          <a:solidFill>
            <a:schemeClr val="tx1">
              <a:lumMod val="95000"/>
              <a:lumOff val="5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Autofit/>
          </a:bodyPr>
          <a:lstStyle/>
          <a:p>
            <a:pPr marL="0" marR="0" lvl="0" indent="0" algn="r" defTabSz="718444" rtl="0" eaLnBrk="1" fontAlgn="auto" latinLnBrk="0" hangingPunct="1">
              <a:lnSpc>
                <a:spcPct val="100000"/>
              </a:lnSpc>
              <a:spcBef>
                <a:spcPts val="0"/>
              </a:spcBef>
              <a:spcAft>
                <a:spcPts val="0"/>
              </a:spcAft>
              <a:buClrTx/>
              <a:buSzTx/>
              <a:buFontTx/>
              <a:buNone/>
              <a:tabLst/>
              <a:defRPr/>
            </a:pPr>
            <a:r>
              <a:rPr kumimoji="0" lang="en-IN" sz="3600" b="0" i="0" u="none" strike="noStrike" kern="1200" cap="none" spc="600" normalizeH="0" baseline="0" noProof="0" dirty="0">
                <a:ln>
                  <a:noFill/>
                </a:ln>
                <a:solidFill>
                  <a:prstClr val="white"/>
                </a:solidFill>
                <a:effectLst>
                  <a:outerShdw blurRad="38100" dist="38100" dir="2700000" algn="tl">
                    <a:srgbClr val="000000">
                      <a:alpha val="43137"/>
                    </a:srgbClr>
                  </a:outerShdw>
                </a:effectLst>
                <a:uLnTx/>
                <a:uFillTx/>
                <a:latin typeface="Bebas Neue Bold" panose="020B0606020202050201" pitchFamily="34" charset="0"/>
                <a:ea typeface="+mn-ea"/>
                <a:cs typeface="+mn-cs"/>
              </a:rPr>
              <a:t>AGE CATEGORIES</a:t>
            </a:r>
          </a:p>
        </p:txBody>
      </p:sp>
    </p:spTree>
    <p:extLst>
      <p:ext uri="{BB962C8B-B14F-4D97-AF65-F5344CB8AC3E}">
        <p14:creationId xmlns:p14="http://schemas.microsoft.com/office/powerpoint/2010/main" val="3677780513"/>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31FED8-1E04-462C-B312-C961C4628D5F}"/>
              </a:ext>
            </a:extLst>
          </p:cNvPr>
          <p:cNvSpPr/>
          <p:nvPr/>
        </p:nvSpPr>
        <p:spPr>
          <a:xfrm>
            <a:off x="0" y="0"/>
            <a:ext cx="6858000" cy="1190266"/>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r>
              <a:rPr lang="en-ZA" sz="3600" dirty="0">
                <a:solidFill>
                  <a:srgbClr val="FE9900"/>
                </a:solidFill>
                <a:latin typeface="Calibri"/>
              </a:rPr>
              <a:t>APPENDIX</a:t>
            </a:r>
            <a:endParaRPr kumimoji="0" lang="en-ZA" sz="3600" b="0" i="0" u="none" strike="noStrike" kern="1200" cap="none" spc="0" normalizeH="0" baseline="0" noProof="0" dirty="0">
              <a:ln>
                <a:noFill/>
              </a:ln>
              <a:solidFill>
                <a:srgbClr val="FE9900"/>
              </a:solidFill>
              <a:effectLst/>
              <a:uLnTx/>
              <a:uFillTx/>
              <a:latin typeface="Calibri"/>
            </a:endParaRPr>
          </a:p>
        </p:txBody>
      </p:sp>
      <p:graphicFrame>
        <p:nvGraphicFramePr>
          <p:cNvPr id="3" name="Table 2">
            <a:extLst>
              <a:ext uri="{FF2B5EF4-FFF2-40B4-BE49-F238E27FC236}">
                <a16:creationId xmlns:a16="http://schemas.microsoft.com/office/drawing/2014/main" id="{708E00B3-C04B-43E6-86CF-43AF76EE468A}"/>
              </a:ext>
            </a:extLst>
          </p:cNvPr>
          <p:cNvGraphicFramePr>
            <a:graphicFrameLocks noGrp="1"/>
          </p:cNvGraphicFramePr>
          <p:nvPr>
            <p:extLst>
              <p:ext uri="{D42A27DB-BD31-4B8C-83A1-F6EECF244321}">
                <p14:modId xmlns:p14="http://schemas.microsoft.com/office/powerpoint/2010/main" val="1355105782"/>
              </p:ext>
            </p:extLst>
          </p:nvPr>
        </p:nvGraphicFramePr>
        <p:xfrm>
          <a:off x="18002" y="1203145"/>
          <a:ext cx="6839998" cy="8187666"/>
        </p:xfrm>
        <a:graphic>
          <a:graphicData uri="http://schemas.openxmlformats.org/drawingml/2006/table">
            <a:tbl>
              <a:tblPr/>
              <a:tblGrid>
                <a:gridCol w="1759614">
                  <a:extLst>
                    <a:ext uri="{9D8B030D-6E8A-4147-A177-3AD203B41FA5}">
                      <a16:colId xmlns:a16="http://schemas.microsoft.com/office/drawing/2014/main" val="1650316003"/>
                    </a:ext>
                  </a:extLst>
                </a:gridCol>
                <a:gridCol w="635048">
                  <a:extLst>
                    <a:ext uri="{9D8B030D-6E8A-4147-A177-3AD203B41FA5}">
                      <a16:colId xmlns:a16="http://schemas.microsoft.com/office/drawing/2014/main" val="969600360"/>
                    </a:ext>
                  </a:extLst>
                </a:gridCol>
                <a:gridCol w="635048">
                  <a:extLst>
                    <a:ext uri="{9D8B030D-6E8A-4147-A177-3AD203B41FA5}">
                      <a16:colId xmlns:a16="http://schemas.microsoft.com/office/drawing/2014/main" val="2431418735"/>
                    </a:ext>
                  </a:extLst>
                </a:gridCol>
                <a:gridCol w="635048">
                  <a:extLst>
                    <a:ext uri="{9D8B030D-6E8A-4147-A177-3AD203B41FA5}">
                      <a16:colId xmlns:a16="http://schemas.microsoft.com/office/drawing/2014/main" val="2569273629"/>
                    </a:ext>
                  </a:extLst>
                </a:gridCol>
                <a:gridCol w="635048">
                  <a:extLst>
                    <a:ext uri="{9D8B030D-6E8A-4147-A177-3AD203B41FA5}">
                      <a16:colId xmlns:a16="http://schemas.microsoft.com/office/drawing/2014/main" val="1796695750"/>
                    </a:ext>
                  </a:extLst>
                </a:gridCol>
                <a:gridCol w="635048">
                  <a:extLst>
                    <a:ext uri="{9D8B030D-6E8A-4147-A177-3AD203B41FA5}">
                      <a16:colId xmlns:a16="http://schemas.microsoft.com/office/drawing/2014/main" val="1179079891"/>
                    </a:ext>
                  </a:extLst>
                </a:gridCol>
                <a:gridCol w="635048">
                  <a:extLst>
                    <a:ext uri="{9D8B030D-6E8A-4147-A177-3AD203B41FA5}">
                      <a16:colId xmlns:a16="http://schemas.microsoft.com/office/drawing/2014/main" val="461140766"/>
                    </a:ext>
                  </a:extLst>
                </a:gridCol>
                <a:gridCol w="635048">
                  <a:extLst>
                    <a:ext uri="{9D8B030D-6E8A-4147-A177-3AD203B41FA5}">
                      <a16:colId xmlns:a16="http://schemas.microsoft.com/office/drawing/2014/main" val="722890435"/>
                    </a:ext>
                  </a:extLst>
                </a:gridCol>
                <a:gridCol w="635048">
                  <a:extLst>
                    <a:ext uri="{9D8B030D-6E8A-4147-A177-3AD203B41FA5}">
                      <a16:colId xmlns:a16="http://schemas.microsoft.com/office/drawing/2014/main" val="113808218"/>
                    </a:ext>
                  </a:extLst>
                </a:gridCol>
              </a:tblGrid>
              <a:tr h="130275">
                <a:tc gridSpan="9">
                  <a:txBody>
                    <a:bodyPr/>
                    <a:lstStyle/>
                    <a:p>
                      <a:pPr algn="ctr" fontAlgn="ctr"/>
                      <a:r>
                        <a:rPr lang="en-ZA" sz="700" b="1" i="0" u="none" strike="noStrike" dirty="0">
                          <a:solidFill>
                            <a:srgbClr val="000000"/>
                          </a:solidFill>
                          <a:effectLst/>
                          <a:latin typeface="Trebuchet MS" panose="020B0603020202020204" pitchFamily="34" charset="0"/>
                        </a:rPr>
                        <a:t>AGE CATEGORIES</a:t>
                      </a:r>
                    </a:p>
                  </a:txBody>
                  <a:tcPr marL="6053" marR="6053" marT="60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7E6E6"/>
                    </a:solidFill>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extLst>
                  <a:ext uri="{0D108BD9-81ED-4DB2-BD59-A6C34878D82A}">
                    <a16:rowId xmlns:a16="http://schemas.microsoft.com/office/drawing/2014/main" val="2188463678"/>
                  </a:ext>
                </a:extLst>
              </a:tr>
              <a:tr h="130275">
                <a:tc gridSpan="9">
                  <a:txBody>
                    <a:bodyPr/>
                    <a:lstStyle/>
                    <a:p>
                      <a:pPr algn="ctr" fontAlgn="ctr"/>
                      <a:r>
                        <a:rPr lang="en-ZA" sz="700" b="1" i="0" u="none" strike="noStrike" dirty="0">
                          <a:solidFill>
                            <a:srgbClr val="000000"/>
                          </a:solidFill>
                          <a:effectLst/>
                          <a:latin typeface="Trebuchet MS" panose="020B0603020202020204" pitchFamily="34" charset="0"/>
                        </a:rPr>
                        <a:t>Q1 2023</a:t>
                      </a:r>
                    </a:p>
                  </a:txBody>
                  <a:tcPr marL="6053" marR="6053" marT="60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7E6E6"/>
                    </a:solidFill>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extLst>
                  <a:ext uri="{0D108BD9-81ED-4DB2-BD59-A6C34878D82A}">
                    <a16:rowId xmlns:a16="http://schemas.microsoft.com/office/drawing/2014/main" val="4091425087"/>
                  </a:ext>
                </a:extLst>
              </a:tr>
              <a:tr h="171922">
                <a:tc>
                  <a:txBody>
                    <a:bodyPr/>
                    <a:lstStyle/>
                    <a:p>
                      <a:pPr algn="l" fontAlgn="ctr"/>
                      <a:r>
                        <a:rPr lang="en-ZA" sz="700" b="0" i="0" u="none" strike="noStrike" dirty="0">
                          <a:solidFill>
                            <a:srgbClr val="000000"/>
                          </a:solidFill>
                          <a:effectLst/>
                          <a:latin typeface="Trebuchet MS" panose="020B0603020202020204" pitchFamily="34" charset="0"/>
                        </a:rPr>
                        <a:t> </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rgbClr val="000000"/>
                          </a:solidFill>
                          <a:effectLst/>
                          <a:latin typeface="Trebuchet MS" panose="020B0603020202020204" pitchFamily="34" charset="0"/>
                        </a:rPr>
                        <a:t>15 -17 years</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rgbClr val="000000"/>
                          </a:solidFill>
                          <a:effectLst/>
                          <a:latin typeface="Trebuchet MS" panose="020B0603020202020204" pitchFamily="34" charset="0"/>
                        </a:rPr>
                        <a:t>18 - 24 years</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rgbClr val="000000"/>
                          </a:solidFill>
                          <a:effectLst/>
                          <a:latin typeface="Trebuchet MS" panose="020B0603020202020204" pitchFamily="34" charset="0"/>
                        </a:rPr>
                        <a:t>25 – 30 years</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rgbClr val="000000"/>
                          </a:solidFill>
                          <a:effectLst/>
                          <a:latin typeface="Trebuchet MS" panose="020B0603020202020204" pitchFamily="34" charset="0"/>
                        </a:rPr>
                        <a:t>31 - 34 years</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rgbClr val="000000"/>
                          </a:solidFill>
                          <a:effectLst/>
                          <a:latin typeface="Trebuchet MS" panose="020B0603020202020204" pitchFamily="34" charset="0"/>
                        </a:rPr>
                        <a:t>35 - 40 years</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rgbClr val="000000"/>
                          </a:solidFill>
                          <a:effectLst/>
                          <a:latin typeface="Trebuchet MS" panose="020B0603020202020204" pitchFamily="34" charset="0"/>
                        </a:rPr>
                        <a:t>41 - 50 years</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rgbClr val="000000"/>
                          </a:solidFill>
                          <a:effectLst/>
                          <a:latin typeface="Trebuchet MS" panose="020B0603020202020204" pitchFamily="34" charset="0"/>
                        </a:rPr>
                        <a:t>51 – 60 years</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rgbClr val="000000"/>
                          </a:solidFill>
                          <a:effectLst/>
                          <a:latin typeface="Trebuchet MS" panose="020B0603020202020204" pitchFamily="34" charset="0"/>
                        </a:rPr>
                        <a:t>60+ years</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extLst>
                  <a:ext uri="{0D108BD9-81ED-4DB2-BD59-A6C34878D82A}">
                    <a16:rowId xmlns:a16="http://schemas.microsoft.com/office/drawing/2014/main" val="1064803240"/>
                  </a:ext>
                </a:extLst>
              </a:tr>
              <a:tr h="130275">
                <a:tc>
                  <a:txBody>
                    <a:bodyPr/>
                    <a:lstStyle/>
                    <a:p>
                      <a:pPr algn="l" fontAlgn="ctr"/>
                      <a:r>
                        <a:rPr lang="en-ZA" sz="700" b="1" i="0" u="none" strike="noStrike" dirty="0">
                          <a:solidFill>
                            <a:srgbClr val="000000"/>
                          </a:solidFill>
                          <a:effectLst/>
                          <a:latin typeface="Trebuchet MS" panose="020B0603020202020204" pitchFamily="34" charset="0"/>
                        </a:rPr>
                        <a:t>AFRICA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15,5%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17,9%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18,4%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18,4%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5,3%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80492260"/>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Botswana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26,3%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26,9%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771646658"/>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Lesotho</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29,4%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061982953"/>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Malawi</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378968447"/>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Mozambique</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935949248"/>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Namibia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527174321"/>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eSwatini</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23,9%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34,1%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16733266"/>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Zambia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39,3%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839346086"/>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Zimbabwe</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23,2%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026125728"/>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Angola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770739128"/>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DRC</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23,8%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732788559"/>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Ethiopia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25,3%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25,6%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918597817"/>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Ghana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23,6%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730929070"/>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Kenya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25,1%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24,6%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24,9%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270121883"/>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Nigeria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578827756"/>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Tanzania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26,8%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569825858"/>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Uganda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87292560"/>
                  </a:ext>
                </a:extLst>
              </a:tr>
              <a:tr h="130275">
                <a:tc>
                  <a:txBody>
                    <a:bodyPr/>
                    <a:lstStyle/>
                    <a:p>
                      <a:pPr algn="l" fontAlgn="ctr"/>
                      <a:r>
                        <a:rPr lang="en-ZA" sz="700" b="0" i="0" u="none" strike="noStrike" dirty="0">
                          <a:solidFill>
                            <a:srgbClr val="000000"/>
                          </a:solidFill>
                          <a:effectLst/>
                          <a:latin typeface="Trebuchet MS" panose="020B0603020202020204" pitchFamily="34" charset="0"/>
                        </a:rPr>
                        <a:t>Other Africa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7,9%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21,0%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15,3%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24,6%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6826501"/>
                  </a:ext>
                </a:extLst>
              </a:tr>
              <a:tr h="130275">
                <a:tc>
                  <a:txBody>
                    <a:bodyPr/>
                    <a:lstStyle/>
                    <a:p>
                      <a:pPr algn="l" fontAlgn="ctr"/>
                      <a:r>
                        <a:rPr lang="en-ZA" sz="700" b="1" i="0" u="none" strike="noStrike" dirty="0">
                          <a:solidFill>
                            <a:srgbClr val="000000"/>
                          </a:solidFill>
                          <a:effectLst/>
                          <a:latin typeface="Trebuchet MS" panose="020B0603020202020204" pitchFamily="34" charset="0"/>
                        </a:rPr>
                        <a:t>ASIA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6,0%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19,3%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19,7%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18,1%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57946507"/>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China including Hong Kong</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25,9%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984374418"/>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India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486451597"/>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Japan</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506221153"/>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Malaysia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33,8%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66938656"/>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Singapore</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9,3%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36,0%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46383731"/>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South Korea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720897569"/>
                  </a:ext>
                </a:extLst>
              </a:tr>
              <a:tr h="130275">
                <a:tc>
                  <a:txBody>
                    <a:bodyPr/>
                    <a:lstStyle/>
                    <a:p>
                      <a:pPr algn="l" fontAlgn="ctr"/>
                      <a:r>
                        <a:rPr lang="en-ZA" sz="700" b="0" i="0" u="none" strike="noStrike" dirty="0">
                          <a:solidFill>
                            <a:srgbClr val="000000"/>
                          </a:solidFill>
                          <a:effectLst/>
                          <a:latin typeface="Trebuchet MS" panose="020B0603020202020204" pitchFamily="34" charset="0"/>
                        </a:rPr>
                        <a:t>Other Asia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7,6%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23,7%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14,7%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72644580"/>
                  </a:ext>
                </a:extLst>
              </a:tr>
              <a:tr h="130275">
                <a:tc>
                  <a:txBody>
                    <a:bodyPr/>
                    <a:lstStyle/>
                    <a:p>
                      <a:pPr algn="l" fontAlgn="ctr"/>
                      <a:r>
                        <a:rPr lang="en-ZA" sz="700" b="1" i="0" u="none" strike="noStrike" dirty="0">
                          <a:solidFill>
                            <a:srgbClr val="000000"/>
                          </a:solidFill>
                          <a:effectLst/>
                          <a:latin typeface="Trebuchet MS" panose="020B0603020202020204" pitchFamily="34" charset="0"/>
                        </a:rPr>
                        <a:t>AUSTRALASIA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9,9%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22,9%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23097813"/>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Australia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4210963208"/>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New Zealand</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259298375"/>
                  </a:ext>
                </a:extLst>
              </a:tr>
              <a:tr h="130275">
                <a:tc>
                  <a:txBody>
                    <a:bodyPr/>
                    <a:lstStyle/>
                    <a:p>
                      <a:pPr algn="l" fontAlgn="ctr"/>
                      <a:r>
                        <a:rPr lang="en-ZA" sz="700" b="0" i="0" u="none" strike="noStrike" dirty="0">
                          <a:solidFill>
                            <a:srgbClr val="000000"/>
                          </a:solidFill>
                          <a:effectLst/>
                          <a:latin typeface="Trebuchet MS" panose="020B0603020202020204" pitchFamily="34" charset="0"/>
                        </a:rPr>
                        <a:t>Other Australia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26,3%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30,0%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6,3%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18,8%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6,3%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17157404"/>
                  </a:ext>
                </a:extLst>
              </a:tr>
              <a:tr h="130275">
                <a:tc>
                  <a:txBody>
                    <a:bodyPr/>
                    <a:lstStyle/>
                    <a:p>
                      <a:pPr algn="l" fontAlgn="ctr"/>
                      <a:r>
                        <a:rPr lang="en-ZA" sz="700" b="1" i="0" u="none" strike="noStrike" dirty="0">
                          <a:solidFill>
                            <a:srgbClr val="000000"/>
                          </a:solidFill>
                          <a:effectLst/>
                          <a:latin typeface="Trebuchet MS" panose="020B0603020202020204" pitchFamily="34" charset="0"/>
                        </a:rPr>
                        <a:t>CENTRAL &amp; SOUTH AMERICA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7,1%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24,4%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24,1%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15,1%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6,8%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27776385"/>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Argentina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14908273"/>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Brazil</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059036614"/>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Chile</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930754596"/>
                  </a:ext>
                </a:extLst>
              </a:tr>
              <a:tr h="130275">
                <a:tc>
                  <a:txBody>
                    <a:bodyPr/>
                    <a:lstStyle/>
                    <a:p>
                      <a:pPr algn="l" fontAlgn="ctr"/>
                      <a:r>
                        <a:rPr lang="en-ZA" sz="700" b="0" i="0" u="none" strike="noStrike" dirty="0">
                          <a:solidFill>
                            <a:srgbClr val="000000"/>
                          </a:solidFill>
                          <a:effectLst/>
                          <a:latin typeface="Trebuchet MS" panose="020B0603020202020204" pitchFamily="34" charset="0"/>
                        </a:rPr>
                        <a:t>Other Central &amp; South America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3,6%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22,7%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29,5%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23,1%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5,1%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17035804"/>
                  </a:ext>
                </a:extLst>
              </a:tr>
              <a:tr h="130275">
                <a:tc>
                  <a:txBody>
                    <a:bodyPr/>
                    <a:lstStyle/>
                    <a:p>
                      <a:pPr algn="l" fontAlgn="ctr"/>
                      <a:r>
                        <a:rPr lang="en-ZA" sz="700" b="1" i="0" u="none" strike="noStrike" dirty="0">
                          <a:solidFill>
                            <a:srgbClr val="000000"/>
                          </a:solidFill>
                          <a:effectLst/>
                          <a:latin typeface="Trebuchet MS" panose="020B0603020202020204" pitchFamily="34" charset="0"/>
                        </a:rPr>
                        <a:t>EUROPE</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7,6%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16,8%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19,9%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12,9%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13,2%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555663837"/>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Austria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3221809300"/>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Belgium</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170269068"/>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Denmark</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24,4%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606321532"/>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Finland</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23,8%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23,8%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20801383"/>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France</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241930057"/>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Germany</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906648454"/>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Ireland</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859081102"/>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Italy</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441501275"/>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The Netherlands</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23,2%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236865449"/>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Norway</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133358231"/>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Portugal</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24,4%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982634963"/>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Russian Federation</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21,4%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25,3%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898558313"/>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Spain</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363775294"/>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Sweden</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02383959"/>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Switzerland</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274230113"/>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Turkey</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26,9%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673365108"/>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Uk</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741720246"/>
                  </a:ext>
                </a:extLst>
              </a:tr>
              <a:tr h="130275">
                <a:tc>
                  <a:txBody>
                    <a:bodyPr/>
                    <a:lstStyle/>
                    <a:p>
                      <a:pPr algn="l" fontAlgn="ctr"/>
                      <a:r>
                        <a:rPr lang="en-ZA" sz="700" b="0" i="0" u="none" strike="noStrike" dirty="0">
                          <a:solidFill>
                            <a:srgbClr val="000000"/>
                          </a:solidFill>
                          <a:effectLst/>
                          <a:latin typeface="Trebuchet MS" panose="020B0603020202020204" pitchFamily="34" charset="0"/>
                        </a:rPr>
                        <a:t>Other Europe</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18,4%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79087790"/>
                  </a:ext>
                </a:extLst>
              </a:tr>
              <a:tr h="130275">
                <a:tc>
                  <a:txBody>
                    <a:bodyPr/>
                    <a:lstStyle/>
                    <a:p>
                      <a:pPr algn="l" fontAlgn="ctr"/>
                      <a:r>
                        <a:rPr lang="en-ZA" sz="700" b="1" i="0" u="none" strike="noStrike" dirty="0">
                          <a:solidFill>
                            <a:srgbClr val="000000"/>
                          </a:solidFill>
                          <a:effectLst/>
                          <a:latin typeface="Trebuchet MS" panose="020B0603020202020204" pitchFamily="34" charset="0"/>
                        </a:rPr>
                        <a:t>MIDDLE EAST</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7,7%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18,8%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14,3%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6,8%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34444447"/>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United Arab Emirates</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29,3%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72581806"/>
                  </a:ext>
                </a:extLst>
              </a:tr>
              <a:tr h="130275">
                <a:tc>
                  <a:txBody>
                    <a:bodyPr/>
                    <a:lstStyle/>
                    <a:p>
                      <a:pPr algn="l" fontAlgn="ctr"/>
                      <a:r>
                        <a:rPr lang="en-ZA" sz="700" b="0" i="0" u="none" strike="noStrike" dirty="0">
                          <a:solidFill>
                            <a:srgbClr val="000000"/>
                          </a:solidFill>
                          <a:effectLst/>
                          <a:latin typeface="Trebuchet MS" panose="020B0603020202020204" pitchFamily="34" charset="0"/>
                        </a:rPr>
                        <a:t>Other Middle East</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23,2%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24,0%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7,1%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5511389"/>
                  </a:ext>
                </a:extLst>
              </a:tr>
              <a:tr h="130275">
                <a:tc>
                  <a:txBody>
                    <a:bodyPr/>
                    <a:lstStyle/>
                    <a:p>
                      <a:pPr algn="l" fontAlgn="ctr"/>
                      <a:r>
                        <a:rPr lang="en-ZA" sz="700" b="1" i="0" u="none" strike="noStrike" dirty="0">
                          <a:solidFill>
                            <a:srgbClr val="000000"/>
                          </a:solidFill>
                          <a:effectLst/>
                          <a:latin typeface="Trebuchet MS" panose="020B0603020202020204" pitchFamily="34" charset="0"/>
                        </a:rPr>
                        <a:t>NORTH AMERICA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14,7%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15,5%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15,3%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85950618"/>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Canada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106063542"/>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USA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656114037"/>
                  </a:ext>
                </a:extLst>
              </a:tr>
              <a:tr h="130275">
                <a:tc>
                  <a:txBody>
                    <a:bodyPr/>
                    <a:lstStyle/>
                    <a:p>
                      <a:pPr algn="l" fontAlgn="ctr"/>
                      <a:r>
                        <a:rPr lang="en-ZA" sz="700" b="0" i="0" u="none" strike="noStrike" dirty="0">
                          <a:solidFill>
                            <a:srgbClr val="000000"/>
                          </a:solidFill>
                          <a:effectLst/>
                          <a:latin typeface="Trebuchet MS" panose="020B0603020202020204" pitchFamily="34" charset="0"/>
                        </a:rPr>
                        <a:t>Other North America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94722405"/>
                  </a:ext>
                </a:extLst>
              </a:tr>
              <a:tr h="130275">
                <a:tc>
                  <a:txBody>
                    <a:bodyPr/>
                    <a:lstStyle/>
                    <a:p>
                      <a:pPr algn="l" fontAlgn="ctr"/>
                      <a:r>
                        <a:rPr lang="en-ZA" sz="700" b="1" i="0" u="none" strike="noStrike" dirty="0">
                          <a:solidFill>
                            <a:srgbClr val="000000"/>
                          </a:solidFill>
                          <a:effectLst/>
                          <a:latin typeface="Trebuchet MS" panose="020B0603020202020204" pitchFamily="34" charset="0"/>
                        </a:rPr>
                        <a:t>TOTAL</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17,4%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17,4%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18,7%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4,8%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81566662"/>
                  </a:ext>
                </a:extLst>
              </a:tr>
            </a:tbl>
          </a:graphicData>
        </a:graphic>
      </p:graphicFrame>
      <p:sp>
        <p:nvSpPr>
          <p:cNvPr id="5" name="TextBox 76">
            <a:extLst>
              <a:ext uri="{FF2B5EF4-FFF2-40B4-BE49-F238E27FC236}">
                <a16:creationId xmlns:a16="http://schemas.microsoft.com/office/drawing/2014/main" id="{7CFAE348-E524-4B9E-A526-90819C5E626F}"/>
              </a:ext>
            </a:extLst>
          </p:cNvPr>
          <p:cNvSpPr txBox="1"/>
          <p:nvPr/>
        </p:nvSpPr>
        <p:spPr>
          <a:xfrm>
            <a:off x="2334781" y="9585227"/>
            <a:ext cx="3119444"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3577411823"/>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31FED8-1E04-462C-B312-C961C4628D5F}"/>
              </a:ext>
            </a:extLst>
          </p:cNvPr>
          <p:cNvSpPr/>
          <p:nvPr/>
        </p:nvSpPr>
        <p:spPr>
          <a:xfrm>
            <a:off x="0" y="0"/>
            <a:ext cx="6858000" cy="1190266"/>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r>
              <a:rPr lang="en-ZA" sz="3600" dirty="0">
                <a:solidFill>
                  <a:srgbClr val="FE9900"/>
                </a:solidFill>
                <a:latin typeface="Calibri"/>
              </a:rPr>
              <a:t>APPENDIX</a:t>
            </a:r>
            <a:endParaRPr kumimoji="0" lang="en-ZA" sz="3600" b="0" i="0" u="none" strike="noStrike" kern="1200" cap="none" spc="0" normalizeH="0" baseline="0" noProof="0" dirty="0">
              <a:ln>
                <a:noFill/>
              </a:ln>
              <a:solidFill>
                <a:srgbClr val="FE9900"/>
              </a:solidFill>
              <a:effectLst/>
              <a:uLnTx/>
              <a:uFillTx/>
              <a:latin typeface="Calibri"/>
            </a:endParaRPr>
          </a:p>
        </p:txBody>
      </p:sp>
      <p:sp>
        <p:nvSpPr>
          <p:cNvPr id="5" name="TextBox 76">
            <a:extLst>
              <a:ext uri="{FF2B5EF4-FFF2-40B4-BE49-F238E27FC236}">
                <a16:creationId xmlns:a16="http://schemas.microsoft.com/office/drawing/2014/main" id="{AF83C316-3CA5-4453-96C9-4196418F221A}"/>
              </a:ext>
            </a:extLst>
          </p:cNvPr>
          <p:cNvSpPr txBox="1"/>
          <p:nvPr/>
        </p:nvSpPr>
        <p:spPr>
          <a:xfrm>
            <a:off x="2334781" y="9585227"/>
            <a:ext cx="3119444"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graphicFrame>
        <p:nvGraphicFramePr>
          <p:cNvPr id="2" name="Table 1">
            <a:extLst>
              <a:ext uri="{FF2B5EF4-FFF2-40B4-BE49-F238E27FC236}">
                <a16:creationId xmlns:a16="http://schemas.microsoft.com/office/drawing/2014/main" id="{51FD3DC4-F45D-547A-AAC8-67F60E01B261}"/>
              </a:ext>
            </a:extLst>
          </p:cNvPr>
          <p:cNvGraphicFramePr>
            <a:graphicFrameLocks noGrp="1"/>
          </p:cNvGraphicFramePr>
          <p:nvPr>
            <p:extLst>
              <p:ext uri="{D42A27DB-BD31-4B8C-83A1-F6EECF244321}">
                <p14:modId xmlns:p14="http://schemas.microsoft.com/office/powerpoint/2010/main" val="3145599622"/>
              </p:ext>
            </p:extLst>
          </p:nvPr>
        </p:nvGraphicFramePr>
        <p:xfrm>
          <a:off x="53625" y="1290020"/>
          <a:ext cx="6750752" cy="8028454"/>
        </p:xfrm>
        <a:graphic>
          <a:graphicData uri="http://schemas.openxmlformats.org/drawingml/2006/table">
            <a:tbl>
              <a:tblPr/>
              <a:tblGrid>
                <a:gridCol w="1749816">
                  <a:extLst>
                    <a:ext uri="{9D8B030D-6E8A-4147-A177-3AD203B41FA5}">
                      <a16:colId xmlns:a16="http://schemas.microsoft.com/office/drawing/2014/main" val="2829572833"/>
                    </a:ext>
                  </a:extLst>
                </a:gridCol>
                <a:gridCol w="625117">
                  <a:extLst>
                    <a:ext uri="{9D8B030D-6E8A-4147-A177-3AD203B41FA5}">
                      <a16:colId xmlns:a16="http://schemas.microsoft.com/office/drawing/2014/main" val="695978953"/>
                    </a:ext>
                  </a:extLst>
                </a:gridCol>
                <a:gridCol w="625117">
                  <a:extLst>
                    <a:ext uri="{9D8B030D-6E8A-4147-A177-3AD203B41FA5}">
                      <a16:colId xmlns:a16="http://schemas.microsoft.com/office/drawing/2014/main" val="3803344774"/>
                    </a:ext>
                  </a:extLst>
                </a:gridCol>
                <a:gridCol w="625117">
                  <a:extLst>
                    <a:ext uri="{9D8B030D-6E8A-4147-A177-3AD203B41FA5}">
                      <a16:colId xmlns:a16="http://schemas.microsoft.com/office/drawing/2014/main" val="3040571269"/>
                    </a:ext>
                  </a:extLst>
                </a:gridCol>
                <a:gridCol w="625117">
                  <a:extLst>
                    <a:ext uri="{9D8B030D-6E8A-4147-A177-3AD203B41FA5}">
                      <a16:colId xmlns:a16="http://schemas.microsoft.com/office/drawing/2014/main" val="3953818295"/>
                    </a:ext>
                  </a:extLst>
                </a:gridCol>
                <a:gridCol w="625117">
                  <a:extLst>
                    <a:ext uri="{9D8B030D-6E8A-4147-A177-3AD203B41FA5}">
                      <a16:colId xmlns:a16="http://schemas.microsoft.com/office/drawing/2014/main" val="1202513677"/>
                    </a:ext>
                  </a:extLst>
                </a:gridCol>
                <a:gridCol w="625117">
                  <a:extLst>
                    <a:ext uri="{9D8B030D-6E8A-4147-A177-3AD203B41FA5}">
                      <a16:colId xmlns:a16="http://schemas.microsoft.com/office/drawing/2014/main" val="1939572734"/>
                    </a:ext>
                  </a:extLst>
                </a:gridCol>
                <a:gridCol w="625117">
                  <a:extLst>
                    <a:ext uri="{9D8B030D-6E8A-4147-A177-3AD203B41FA5}">
                      <a16:colId xmlns:a16="http://schemas.microsoft.com/office/drawing/2014/main" val="1805939632"/>
                    </a:ext>
                  </a:extLst>
                </a:gridCol>
                <a:gridCol w="625117">
                  <a:extLst>
                    <a:ext uri="{9D8B030D-6E8A-4147-A177-3AD203B41FA5}">
                      <a16:colId xmlns:a16="http://schemas.microsoft.com/office/drawing/2014/main" val="677493991"/>
                    </a:ext>
                  </a:extLst>
                </a:gridCol>
              </a:tblGrid>
              <a:tr h="127402">
                <a:tc gridSpan="9">
                  <a:txBody>
                    <a:bodyPr/>
                    <a:lstStyle/>
                    <a:p>
                      <a:pPr algn="ctr" fontAlgn="ctr"/>
                      <a:r>
                        <a:rPr lang="en-ZA" sz="700" b="1" i="0" u="none" strike="noStrike" dirty="0">
                          <a:solidFill>
                            <a:srgbClr val="000000"/>
                          </a:solidFill>
                          <a:effectLst/>
                          <a:latin typeface="Trebuchet MS" panose="020B0603020202020204" pitchFamily="34" charset="0"/>
                        </a:rPr>
                        <a:t>AGE CARTEGORIES</a:t>
                      </a:r>
                    </a:p>
                  </a:txBody>
                  <a:tcPr marL="6053" marR="6053" marT="60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7E6E6"/>
                    </a:solidFill>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extLst>
                  <a:ext uri="{0D108BD9-81ED-4DB2-BD59-A6C34878D82A}">
                    <a16:rowId xmlns:a16="http://schemas.microsoft.com/office/drawing/2014/main" val="519207884"/>
                  </a:ext>
                </a:extLst>
              </a:tr>
              <a:tr h="127402">
                <a:tc gridSpan="9">
                  <a:txBody>
                    <a:bodyPr/>
                    <a:lstStyle/>
                    <a:p>
                      <a:pPr algn="ctr" fontAlgn="ctr"/>
                      <a:r>
                        <a:rPr lang="en-ZA" sz="700" b="1" i="0" u="none" strike="noStrike" dirty="0">
                          <a:solidFill>
                            <a:srgbClr val="000000"/>
                          </a:solidFill>
                          <a:effectLst/>
                          <a:latin typeface="Trebuchet MS" panose="020B0603020202020204" pitchFamily="34" charset="0"/>
                        </a:rPr>
                        <a:t>Q1 2022</a:t>
                      </a:r>
                    </a:p>
                  </a:txBody>
                  <a:tcPr marL="6053" marR="6053" marT="60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7E6E6"/>
                    </a:solidFill>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extLst>
                  <a:ext uri="{0D108BD9-81ED-4DB2-BD59-A6C34878D82A}">
                    <a16:rowId xmlns:a16="http://schemas.microsoft.com/office/drawing/2014/main" val="3856600631"/>
                  </a:ext>
                </a:extLst>
              </a:tr>
              <a:tr h="189485">
                <a:tc>
                  <a:txBody>
                    <a:bodyPr/>
                    <a:lstStyle/>
                    <a:p>
                      <a:pPr algn="l" fontAlgn="ctr"/>
                      <a:r>
                        <a:rPr lang="en-ZA" sz="700" b="0" i="0" u="none" strike="noStrike" dirty="0">
                          <a:solidFill>
                            <a:srgbClr val="000000"/>
                          </a:solidFill>
                          <a:effectLst/>
                          <a:latin typeface="Trebuchet MS" panose="020B0603020202020204" pitchFamily="34" charset="0"/>
                        </a:rPr>
                        <a:t> </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rgbClr val="000000"/>
                          </a:solidFill>
                          <a:effectLst/>
                          <a:latin typeface="Trebuchet MS" panose="020B0603020202020204" pitchFamily="34" charset="0"/>
                        </a:rPr>
                        <a:t>15 -17 years</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rgbClr val="000000"/>
                          </a:solidFill>
                          <a:effectLst/>
                          <a:latin typeface="Trebuchet MS" panose="020B0603020202020204" pitchFamily="34" charset="0"/>
                        </a:rPr>
                        <a:t>18 - 24 years</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rgbClr val="000000"/>
                          </a:solidFill>
                          <a:effectLst/>
                          <a:latin typeface="Trebuchet MS" panose="020B0603020202020204" pitchFamily="34" charset="0"/>
                        </a:rPr>
                        <a:t>25 – 30 years</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rgbClr val="000000"/>
                          </a:solidFill>
                          <a:effectLst/>
                          <a:latin typeface="Trebuchet MS" panose="020B0603020202020204" pitchFamily="34" charset="0"/>
                        </a:rPr>
                        <a:t>31 - 34 years</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rgbClr val="000000"/>
                          </a:solidFill>
                          <a:effectLst/>
                          <a:latin typeface="Trebuchet MS" panose="020B0603020202020204" pitchFamily="34" charset="0"/>
                        </a:rPr>
                        <a:t>35 - 40 years</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rgbClr val="000000"/>
                          </a:solidFill>
                          <a:effectLst/>
                          <a:latin typeface="Trebuchet MS" panose="020B0603020202020204" pitchFamily="34" charset="0"/>
                        </a:rPr>
                        <a:t>41 - 50 years</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rgbClr val="000000"/>
                          </a:solidFill>
                          <a:effectLst/>
                          <a:latin typeface="Trebuchet MS" panose="020B0603020202020204" pitchFamily="34" charset="0"/>
                        </a:rPr>
                        <a:t>51 – 60 years</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rgbClr val="000000"/>
                          </a:solidFill>
                          <a:effectLst/>
                          <a:latin typeface="Trebuchet MS" panose="020B0603020202020204" pitchFamily="34" charset="0"/>
                        </a:rPr>
                        <a:t>60+ years</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extLst>
                  <a:ext uri="{0D108BD9-81ED-4DB2-BD59-A6C34878D82A}">
                    <a16:rowId xmlns:a16="http://schemas.microsoft.com/office/drawing/2014/main" val="3732987112"/>
                  </a:ext>
                </a:extLst>
              </a:tr>
              <a:tr h="127402">
                <a:tc>
                  <a:txBody>
                    <a:bodyPr/>
                    <a:lstStyle/>
                    <a:p>
                      <a:pPr algn="l" fontAlgn="ctr"/>
                      <a:r>
                        <a:rPr lang="en-ZA" sz="700" b="1" i="0" u="none" strike="noStrike" dirty="0">
                          <a:solidFill>
                            <a:srgbClr val="000000"/>
                          </a:solidFill>
                          <a:effectLst/>
                          <a:latin typeface="Trebuchet MS" panose="020B0603020202020204" pitchFamily="34" charset="0"/>
                        </a:rPr>
                        <a:t>AFRICA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rgbClr val="000000"/>
                          </a:solidFill>
                          <a:effectLst/>
                          <a:latin typeface="Trebuchet MS" panose="020B0603020202020204" pitchFamily="34" charset="0"/>
                        </a:rPr>
                        <a:t>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12.5%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18.5%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15.9%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18.9%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22.8%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6.4%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753083881"/>
                  </a:ext>
                </a:extLst>
              </a:tr>
              <a:tr h="120705">
                <a:tc>
                  <a:txBody>
                    <a:bodyPr/>
                    <a:lstStyle/>
                    <a:p>
                      <a:pPr algn="l" fontAlgn="ctr"/>
                      <a:r>
                        <a:rPr lang="en-ZA" sz="700" b="0" i="0" u="none" strike="noStrike" dirty="0">
                          <a:solidFill>
                            <a:srgbClr val="000000"/>
                          </a:solidFill>
                          <a:effectLst/>
                          <a:latin typeface="Trebuchet MS" panose="020B0603020202020204" pitchFamily="34" charset="0"/>
                        </a:rPr>
                        <a:t>Botswana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dirty="0">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9.5%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27.5%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30.2%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12.8%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4070140546"/>
                  </a:ext>
                </a:extLst>
              </a:tr>
              <a:tr h="120705">
                <a:tc>
                  <a:txBody>
                    <a:bodyPr/>
                    <a:lstStyle/>
                    <a:p>
                      <a:pPr algn="l" fontAlgn="ctr"/>
                      <a:r>
                        <a:rPr lang="en-ZA" sz="700" b="0" i="0" u="none" strike="noStrike" dirty="0">
                          <a:solidFill>
                            <a:srgbClr val="000000"/>
                          </a:solidFill>
                          <a:effectLst/>
                          <a:latin typeface="Trebuchet MS" panose="020B0603020202020204" pitchFamily="34" charset="0"/>
                        </a:rPr>
                        <a:t>Lesotho</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dirty="0">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3.8%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24.3%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26.1%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16.0%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049388142"/>
                  </a:ext>
                </a:extLst>
              </a:tr>
              <a:tr h="120705">
                <a:tc>
                  <a:txBody>
                    <a:bodyPr/>
                    <a:lstStyle/>
                    <a:p>
                      <a:pPr algn="l" fontAlgn="ctr"/>
                      <a:r>
                        <a:rPr lang="en-ZA" sz="700" b="0" i="0" u="none" strike="noStrike" dirty="0">
                          <a:solidFill>
                            <a:srgbClr val="000000"/>
                          </a:solidFill>
                          <a:effectLst/>
                          <a:latin typeface="Trebuchet MS" panose="020B0603020202020204" pitchFamily="34" charset="0"/>
                        </a:rPr>
                        <a:t>Malawi</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dirty="0">
                          <a:solidFill>
                            <a:srgbClr val="000000"/>
                          </a:solidFill>
                          <a:effectLst/>
                          <a:latin typeface="Trebuchet MS" panose="020B0603020202020204" pitchFamily="34" charset="0"/>
                        </a:rPr>
                        <a:t>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23.3%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49.0%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370775332"/>
                  </a:ext>
                </a:extLst>
              </a:tr>
              <a:tr h="120705">
                <a:tc>
                  <a:txBody>
                    <a:bodyPr/>
                    <a:lstStyle/>
                    <a:p>
                      <a:pPr algn="l" fontAlgn="ctr"/>
                      <a:r>
                        <a:rPr lang="en-ZA" sz="700" b="0" i="0" u="none" strike="noStrike" dirty="0">
                          <a:solidFill>
                            <a:srgbClr val="000000"/>
                          </a:solidFill>
                          <a:effectLst/>
                          <a:latin typeface="Trebuchet MS" panose="020B0603020202020204" pitchFamily="34" charset="0"/>
                        </a:rPr>
                        <a:t>Mozambique</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dirty="0">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4.3%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20.2%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15.9%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21.5%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634987503"/>
                  </a:ext>
                </a:extLst>
              </a:tr>
              <a:tr h="120705">
                <a:tc>
                  <a:txBody>
                    <a:bodyPr/>
                    <a:lstStyle/>
                    <a:p>
                      <a:pPr algn="l" fontAlgn="ctr"/>
                      <a:r>
                        <a:rPr lang="en-ZA" sz="700" b="0" i="0" u="none" strike="noStrike" dirty="0">
                          <a:solidFill>
                            <a:srgbClr val="000000"/>
                          </a:solidFill>
                          <a:effectLst/>
                          <a:latin typeface="Trebuchet MS" panose="020B0603020202020204" pitchFamily="34" charset="0"/>
                        </a:rPr>
                        <a:t>Namibia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dirty="0">
                          <a:solidFill>
                            <a:srgbClr val="000000"/>
                          </a:solidFill>
                          <a:effectLst/>
                          <a:latin typeface="Trebuchet MS" panose="020B0603020202020204" pitchFamily="34" charset="0"/>
                        </a:rPr>
                        <a:t>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6.3%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14.8%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16.3%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17.7%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675254208"/>
                  </a:ext>
                </a:extLst>
              </a:tr>
              <a:tr h="120705">
                <a:tc>
                  <a:txBody>
                    <a:bodyPr/>
                    <a:lstStyle/>
                    <a:p>
                      <a:pPr algn="l" fontAlgn="ctr"/>
                      <a:r>
                        <a:rPr lang="en-ZA" sz="700" b="0" i="0" u="none" strike="noStrike" dirty="0">
                          <a:solidFill>
                            <a:srgbClr val="000000"/>
                          </a:solidFill>
                          <a:effectLst/>
                          <a:latin typeface="Trebuchet MS" panose="020B0603020202020204" pitchFamily="34" charset="0"/>
                        </a:rPr>
                        <a:t>Eswatini</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dirty="0">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25.1%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20.3%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6.0%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399872491"/>
                  </a:ext>
                </a:extLst>
              </a:tr>
              <a:tr h="120705">
                <a:tc>
                  <a:txBody>
                    <a:bodyPr/>
                    <a:lstStyle/>
                    <a:p>
                      <a:pPr algn="l" fontAlgn="ctr"/>
                      <a:r>
                        <a:rPr lang="en-ZA" sz="700" b="0" i="0" u="none" strike="noStrike" dirty="0">
                          <a:solidFill>
                            <a:srgbClr val="000000"/>
                          </a:solidFill>
                          <a:effectLst/>
                          <a:latin typeface="Trebuchet MS" panose="020B0603020202020204" pitchFamily="34" charset="0"/>
                        </a:rPr>
                        <a:t>Zambia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dirty="0">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17.7%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28.8%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27.8%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8.8%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05712977"/>
                  </a:ext>
                </a:extLst>
              </a:tr>
              <a:tr h="120705">
                <a:tc>
                  <a:txBody>
                    <a:bodyPr/>
                    <a:lstStyle/>
                    <a:p>
                      <a:pPr algn="l" fontAlgn="ctr"/>
                      <a:r>
                        <a:rPr lang="en-ZA" sz="700" b="0" i="0" u="none" strike="noStrike" dirty="0">
                          <a:solidFill>
                            <a:srgbClr val="000000"/>
                          </a:solidFill>
                          <a:effectLst/>
                          <a:latin typeface="Trebuchet MS" panose="020B0603020202020204" pitchFamily="34" charset="0"/>
                        </a:rPr>
                        <a:t>Zimbabwe</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dirty="0">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4.1%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15.1%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22.8%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34.3%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68310261"/>
                  </a:ext>
                </a:extLst>
              </a:tr>
              <a:tr h="120705">
                <a:tc>
                  <a:txBody>
                    <a:bodyPr/>
                    <a:lstStyle/>
                    <a:p>
                      <a:pPr algn="l" fontAlgn="ctr"/>
                      <a:r>
                        <a:rPr lang="en-ZA" sz="700" b="0" i="0" u="none" strike="noStrike" dirty="0">
                          <a:solidFill>
                            <a:srgbClr val="000000"/>
                          </a:solidFill>
                          <a:effectLst/>
                          <a:latin typeface="Trebuchet MS" panose="020B0603020202020204" pitchFamily="34" charset="0"/>
                        </a:rPr>
                        <a:t>Angola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dirty="0">
                          <a:solidFill>
                            <a:srgbClr val="000000"/>
                          </a:solidFill>
                          <a:effectLst/>
                          <a:latin typeface="Trebuchet MS" panose="020B0603020202020204" pitchFamily="34" charset="0"/>
                        </a:rPr>
                        <a:t>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9.3%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16.8%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22.2%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24.1%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556431733"/>
                  </a:ext>
                </a:extLst>
              </a:tr>
              <a:tr h="120705">
                <a:tc>
                  <a:txBody>
                    <a:bodyPr/>
                    <a:lstStyle/>
                    <a:p>
                      <a:pPr algn="l" fontAlgn="ctr"/>
                      <a:r>
                        <a:rPr lang="en-ZA" sz="700" b="0" i="0" u="none" strike="noStrike" dirty="0">
                          <a:solidFill>
                            <a:srgbClr val="000000"/>
                          </a:solidFill>
                          <a:effectLst/>
                          <a:latin typeface="Trebuchet MS" panose="020B0603020202020204" pitchFamily="34" charset="0"/>
                        </a:rPr>
                        <a:t>DRC</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dirty="0">
                          <a:solidFill>
                            <a:srgbClr val="000000"/>
                          </a:solidFill>
                          <a:effectLst/>
                          <a:latin typeface="Trebuchet MS" panose="020B0603020202020204" pitchFamily="34" charset="0"/>
                        </a:rPr>
                        <a:t>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5.7%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22.1%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25.7%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20.0%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547547508"/>
                  </a:ext>
                </a:extLst>
              </a:tr>
              <a:tr h="120705">
                <a:tc>
                  <a:txBody>
                    <a:bodyPr/>
                    <a:lstStyle/>
                    <a:p>
                      <a:pPr algn="l" fontAlgn="ctr"/>
                      <a:r>
                        <a:rPr lang="en-ZA" sz="700" b="0" i="0" u="none" strike="noStrike" dirty="0">
                          <a:solidFill>
                            <a:srgbClr val="000000"/>
                          </a:solidFill>
                          <a:effectLst/>
                          <a:latin typeface="Trebuchet MS" panose="020B0603020202020204" pitchFamily="34" charset="0"/>
                        </a:rPr>
                        <a:t>Ethiopia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dirty="0">
                          <a:solidFill>
                            <a:srgbClr val="000000"/>
                          </a:solidFill>
                          <a:effectLst/>
                          <a:latin typeface="Trebuchet MS" panose="020B0603020202020204" pitchFamily="34" charset="0"/>
                        </a:rPr>
                        <a:t>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21.3%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21.1%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21.6%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5.9%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165896646"/>
                  </a:ext>
                </a:extLst>
              </a:tr>
              <a:tr h="120705">
                <a:tc>
                  <a:txBody>
                    <a:bodyPr/>
                    <a:lstStyle/>
                    <a:p>
                      <a:pPr algn="l" fontAlgn="ctr"/>
                      <a:r>
                        <a:rPr lang="en-ZA" sz="700" b="0" i="0" u="none" strike="noStrike" dirty="0">
                          <a:solidFill>
                            <a:srgbClr val="000000"/>
                          </a:solidFill>
                          <a:effectLst/>
                          <a:latin typeface="Trebuchet MS" panose="020B0603020202020204" pitchFamily="34" charset="0"/>
                        </a:rPr>
                        <a:t>Ghana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dirty="0">
                          <a:solidFill>
                            <a:srgbClr val="000000"/>
                          </a:solidFill>
                          <a:effectLst/>
                          <a:latin typeface="Trebuchet MS" panose="020B0603020202020204" pitchFamily="34" charset="0"/>
                        </a:rPr>
                        <a:t>5.7%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22.5%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29.1%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13.8%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18.4%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88507832"/>
                  </a:ext>
                </a:extLst>
              </a:tr>
              <a:tr h="120705">
                <a:tc>
                  <a:txBody>
                    <a:bodyPr/>
                    <a:lstStyle/>
                    <a:p>
                      <a:pPr algn="l" fontAlgn="ctr"/>
                      <a:r>
                        <a:rPr lang="en-ZA" sz="700" b="0" i="0" u="none" strike="noStrike" dirty="0">
                          <a:solidFill>
                            <a:srgbClr val="000000"/>
                          </a:solidFill>
                          <a:effectLst/>
                          <a:latin typeface="Trebuchet MS" panose="020B0603020202020204" pitchFamily="34" charset="0"/>
                        </a:rPr>
                        <a:t>Kenya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dirty="0">
                          <a:solidFill>
                            <a:srgbClr val="000000"/>
                          </a:solidFill>
                          <a:effectLst/>
                          <a:latin typeface="Trebuchet MS" panose="020B0603020202020204" pitchFamily="34" charset="0"/>
                        </a:rPr>
                        <a:t>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21.5%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24.8%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17.1%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14.6%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192422880"/>
                  </a:ext>
                </a:extLst>
              </a:tr>
              <a:tr h="120705">
                <a:tc>
                  <a:txBody>
                    <a:bodyPr/>
                    <a:lstStyle/>
                    <a:p>
                      <a:pPr algn="l" fontAlgn="ctr"/>
                      <a:r>
                        <a:rPr lang="en-ZA" sz="700" b="0" i="0" u="none" strike="noStrike" dirty="0">
                          <a:solidFill>
                            <a:srgbClr val="000000"/>
                          </a:solidFill>
                          <a:effectLst/>
                          <a:latin typeface="Trebuchet MS" panose="020B0603020202020204" pitchFamily="34" charset="0"/>
                        </a:rPr>
                        <a:t>Nigeria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dirty="0">
                          <a:solidFill>
                            <a:srgbClr val="000000"/>
                          </a:solidFill>
                          <a:effectLst/>
                          <a:latin typeface="Trebuchet MS" panose="020B0603020202020204" pitchFamily="34" charset="0"/>
                        </a:rPr>
                        <a:t>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4.1%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20.5%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21.1%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23.1%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163457532"/>
                  </a:ext>
                </a:extLst>
              </a:tr>
              <a:tr h="120705">
                <a:tc>
                  <a:txBody>
                    <a:bodyPr/>
                    <a:lstStyle/>
                    <a:p>
                      <a:pPr algn="l" fontAlgn="ctr"/>
                      <a:r>
                        <a:rPr lang="en-ZA" sz="700" b="0" i="0" u="none" strike="noStrike" dirty="0">
                          <a:solidFill>
                            <a:srgbClr val="000000"/>
                          </a:solidFill>
                          <a:effectLst/>
                          <a:latin typeface="Trebuchet MS" panose="020B0603020202020204" pitchFamily="34" charset="0"/>
                        </a:rPr>
                        <a:t>Tanzania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dirty="0">
                          <a:solidFill>
                            <a:srgbClr val="000000"/>
                          </a:solidFill>
                          <a:effectLst/>
                          <a:latin typeface="Trebuchet MS" panose="020B0603020202020204" pitchFamily="34" charset="0"/>
                        </a:rPr>
                        <a:t>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22.6%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21.1%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21.8%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819402938"/>
                  </a:ext>
                </a:extLst>
              </a:tr>
              <a:tr h="120705">
                <a:tc>
                  <a:txBody>
                    <a:bodyPr/>
                    <a:lstStyle/>
                    <a:p>
                      <a:pPr algn="l" fontAlgn="ctr"/>
                      <a:r>
                        <a:rPr lang="en-ZA" sz="700" b="0" i="0" u="none" strike="noStrike" dirty="0">
                          <a:solidFill>
                            <a:srgbClr val="000000"/>
                          </a:solidFill>
                          <a:effectLst/>
                          <a:latin typeface="Trebuchet MS" panose="020B0603020202020204" pitchFamily="34" charset="0"/>
                        </a:rPr>
                        <a:t>Uganda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dirty="0">
                          <a:solidFill>
                            <a:srgbClr val="000000"/>
                          </a:solidFill>
                          <a:effectLst/>
                          <a:latin typeface="Trebuchet MS" panose="020B0603020202020204" pitchFamily="34" charset="0"/>
                        </a:rPr>
                        <a:t>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9.7%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26.7%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16.5%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438618930"/>
                  </a:ext>
                </a:extLst>
              </a:tr>
              <a:tr h="127402">
                <a:tc>
                  <a:txBody>
                    <a:bodyPr/>
                    <a:lstStyle/>
                    <a:p>
                      <a:pPr algn="l" fontAlgn="ctr"/>
                      <a:r>
                        <a:rPr lang="en-ZA" sz="700" b="0" i="0" u="none" strike="noStrike" dirty="0">
                          <a:solidFill>
                            <a:srgbClr val="000000"/>
                          </a:solidFill>
                          <a:effectLst/>
                          <a:latin typeface="Trebuchet MS" panose="020B0603020202020204" pitchFamily="34" charset="0"/>
                        </a:rPr>
                        <a:t>Other Africa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dirty="0">
                          <a:solidFill>
                            <a:srgbClr val="000000"/>
                          </a:solidFill>
                          <a:effectLst/>
                          <a:latin typeface="Trebuchet MS" panose="020B0603020202020204" pitchFamily="34" charset="0"/>
                        </a:rPr>
                        <a:t>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dirty="0">
                          <a:solidFill>
                            <a:srgbClr val="000000"/>
                          </a:solidFill>
                          <a:effectLst/>
                          <a:latin typeface="Trebuchet MS" panose="020B0603020202020204" pitchFamily="34" charset="0"/>
                        </a:rPr>
                        <a:t>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dirty="0">
                          <a:solidFill>
                            <a:srgbClr val="000000"/>
                          </a:solidFill>
                          <a:effectLst/>
                          <a:latin typeface="Trebuchet MS" panose="020B0603020202020204" pitchFamily="34" charset="0"/>
                        </a:rPr>
                        <a:t>8.4%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dirty="0">
                          <a:solidFill>
                            <a:srgbClr val="000000"/>
                          </a:solidFill>
                          <a:effectLst/>
                          <a:latin typeface="Trebuchet MS" panose="020B0603020202020204" pitchFamily="34" charset="0"/>
                        </a:rPr>
                        <a:t>15.2%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dirty="0">
                          <a:solidFill>
                            <a:srgbClr val="000000"/>
                          </a:solidFill>
                          <a:effectLst/>
                          <a:latin typeface="Trebuchet MS" panose="020B0603020202020204" pitchFamily="34" charset="0"/>
                        </a:rPr>
                        <a:t>19.4%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dirty="0">
                          <a:solidFill>
                            <a:srgbClr val="000000"/>
                          </a:solidFill>
                          <a:effectLst/>
                          <a:latin typeface="Trebuchet MS" panose="020B0603020202020204" pitchFamily="34" charset="0"/>
                        </a:rPr>
                        <a:t>14.0%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dirty="0">
                          <a:solidFill>
                            <a:srgbClr val="000000"/>
                          </a:solidFill>
                          <a:effectLst/>
                          <a:latin typeface="Trebuchet MS" panose="020B0603020202020204" pitchFamily="34" charset="0"/>
                        </a:rPr>
                        <a:t>26.6%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dirty="0">
                          <a:solidFill>
                            <a:srgbClr val="000000"/>
                          </a:solidFill>
                          <a:effectLst/>
                          <a:latin typeface="Trebuchet MS" panose="020B0603020202020204" pitchFamily="34" charset="0"/>
                        </a:rPr>
                        <a:t>8.7%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20914837"/>
                  </a:ext>
                </a:extLst>
              </a:tr>
              <a:tr h="127402">
                <a:tc>
                  <a:txBody>
                    <a:bodyPr/>
                    <a:lstStyle/>
                    <a:p>
                      <a:pPr algn="l" fontAlgn="ctr"/>
                      <a:r>
                        <a:rPr lang="en-ZA" sz="700" b="1" i="0" u="none" strike="noStrike" dirty="0">
                          <a:solidFill>
                            <a:srgbClr val="000000"/>
                          </a:solidFill>
                          <a:effectLst/>
                          <a:latin typeface="Trebuchet MS" panose="020B0603020202020204" pitchFamily="34" charset="0"/>
                        </a:rPr>
                        <a:t>ASIA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rgbClr val="000000"/>
                          </a:solidFill>
                          <a:effectLst/>
                          <a:latin typeface="Trebuchet MS" panose="020B0603020202020204" pitchFamily="34" charset="0"/>
                        </a:rPr>
                        <a:t>6.1%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21.6%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17.2%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21.3%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17.0%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13.6%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519547468"/>
                  </a:ext>
                </a:extLst>
              </a:tr>
              <a:tr h="120705">
                <a:tc>
                  <a:txBody>
                    <a:bodyPr/>
                    <a:lstStyle/>
                    <a:p>
                      <a:pPr algn="l" fontAlgn="ctr"/>
                      <a:r>
                        <a:rPr lang="en-ZA" sz="700" b="0" i="0" u="none" strike="noStrike" dirty="0">
                          <a:solidFill>
                            <a:srgbClr val="000000"/>
                          </a:solidFill>
                          <a:effectLst/>
                          <a:latin typeface="Trebuchet MS" panose="020B0603020202020204" pitchFamily="34" charset="0"/>
                        </a:rPr>
                        <a:t>China including Hong Kong</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dirty="0">
                          <a:solidFill>
                            <a:srgbClr val="000000"/>
                          </a:solidFill>
                          <a:effectLst/>
                          <a:latin typeface="Trebuchet MS" panose="020B0603020202020204" pitchFamily="34" charset="0"/>
                        </a:rPr>
                        <a:t>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16.4%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19.3%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20.3%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16.4%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561328417"/>
                  </a:ext>
                </a:extLst>
              </a:tr>
              <a:tr h="120705">
                <a:tc>
                  <a:txBody>
                    <a:bodyPr/>
                    <a:lstStyle/>
                    <a:p>
                      <a:pPr algn="l" fontAlgn="ctr"/>
                      <a:r>
                        <a:rPr lang="en-ZA" sz="700" b="0" i="0" u="none" strike="noStrike" dirty="0">
                          <a:solidFill>
                            <a:srgbClr val="000000"/>
                          </a:solidFill>
                          <a:effectLst/>
                          <a:latin typeface="Trebuchet MS" panose="020B0603020202020204" pitchFamily="34" charset="0"/>
                        </a:rPr>
                        <a:t>India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dirty="0">
                          <a:solidFill>
                            <a:srgbClr val="000000"/>
                          </a:solidFill>
                          <a:effectLst/>
                          <a:latin typeface="Trebuchet MS" panose="020B0603020202020204" pitchFamily="34" charset="0"/>
                        </a:rPr>
                        <a:t>10.2%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24.5%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19.5%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16.0%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696886599"/>
                  </a:ext>
                </a:extLst>
              </a:tr>
              <a:tr h="120705">
                <a:tc>
                  <a:txBody>
                    <a:bodyPr/>
                    <a:lstStyle/>
                    <a:p>
                      <a:pPr algn="l" fontAlgn="ctr"/>
                      <a:r>
                        <a:rPr lang="en-ZA" sz="700" b="0" i="0" u="none" strike="noStrike" dirty="0">
                          <a:solidFill>
                            <a:srgbClr val="000000"/>
                          </a:solidFill>
                          <a:effectLst/>
                          <a:latin typeface="Trebuchet MS" panose="020B0603020202020204" pitchFamily="34" charset="0"/>
                        </a:rPr>
                        <a:t>Japan</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dirty="0">
                          <a:solidFill>
                            <a:srgbClr val="000000"/>
                          </a:solidFill>
                          <a:effectLst/>
                          <a:latin typeface="Trebuchet MS" panose="020B0603020202020204" pitchFamily="34" charset="0"/>
                        </a:rPr>
                        <a:t>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6.8%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18.7%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18.7%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22.3%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14.4%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674361684"/>
                  </a:ext>
                </a:extLst>
              </a:tr>
              <a:tr h="120705">
                <a:tc>
                  <a:txBody>
                    <a:bodyPr/>
                    <a:lstStyle/>
                    <a:p>
                      <a:pPr algn="l" fontAlgn="ctr"/>
                      <a:r>
                        <a:rPr lang="en-ZA" sz="700" b="0" i="0" u="none" strike="noStrike" dirty="0">
                          <a:solidFill>
                            <a:srgbClr val="000000"/>
                          </a:solidFill>
                          <a:effectLst/>
                          <a:latin typeface="Trebuchet MS" panose="020B0603020202020204" pitchFamily="34" charset="0"/>
                        </a:rPr>
                        <a:t>Malaysia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dirty="0">
                          <a:solidFill>
                            <a:srgbClr val="000000"/>
                          </a:solidFill>
                          <a:effectLst/>
                          <a:latin typeface="Trebuchet MS" panose="020B0603020202020204" pitchFamily="34" charset="0"/>
                        </a:rPr>
                        <a:t>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29.8%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25.0%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7.7%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573845333"/>
                  </a:ext>
                </a:extLst>
              </a:tr>
              <a:tr h="120705">
                <a:tc>
                  <a:txBody>
                    <a:bodyPr/>
                    <a:lstStyle/>
                    <a:p>
                      <a:pPr algn="l" fontAlgn="ctr"/>
                      <a:r>
                        <a:rPr lang="en-ZA" sz="700" b="0" i="0" u="none" strike="noStrike" dirty="0">
                          <a:solidFill>
                            <a:srgbClr val="000000"/>
                          </a:solidFill>
                          <a:effectLst/>
                          <a:latin typeface="Trebuchet MS" panose="020B0603020202020204" pitchFamily="34" charset="0"/>
                        </a:rPr>
                        <a:t>Singapore</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dirty="0">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25.0%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20.8%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29.2%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671286552"/>
                  </a:ext>
                </a:extLst>
              </a:tr>
              <a:tr h="120705">
                <a:tc>
                  <a:txBody>
                    <a:bodyPr/>
                    <a:lstStyle/>
                    <a:p>
                      <a:pPr algn="l" fontAlgn="ctr"/>
                      <a:r>
                        <a:rPr lang="en-ZA" sz="700" b="0" i="0" u="none" strike="noStrike" dirty="0">
                          <a:solidFill>
                            <a:srgbClr val="000000"/>
                          </a:solidFill>
                          <a:effectLst/>
                          <a:latin typeface="Trebuchet MS" panose="020B0603020202020204" pitchFamily="34" charset="0"/>
                        </a:rPr>
                        <a:t>South Korea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dirty="0">
                          <a:solidFill>
                            <a:srgbClr val="000000"/>
                          </a:solidFill>
                          <a:effectLst/>
                          <a:latin typeface="Trebuchet MS" panose="020B0603020202020204" pitchFamily="34" charset="0"/>
                        </a:rPr>
                        <a:t>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19.8%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21.0%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24.7%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825356029"/>
                  </a:ext>
                </a:extLst>
              </a:tr>
              <a:tr h="127402">
                <a:tc>
                  <a:txBody>
                    <a:bodyPr/>
                    <a:lstStyle/>
                    <a:p>
                      <a:pPr algn="l" fontAlgn="ctr"/>
                      <a:r>
                        <a:rPr lang="en-ZA" sz="700" b="0" i="0" u="none" strike="noStrike" dirty="0">
                          <a:solidFill>
                            <a:srgbClr val="000000"/>
                          </a:solidFill>
                          <a:effectLst/>
                          <a:latin typeface="Trebuchet MS" panose="020B0603020202020204" pitchFamily="34" charset="0"/>
                        </a:rPr>
                        <a:t>Other Asia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dirty="0">
                          <a:solidFill>
                            <a:srgbClr val="000000"/>
                          </a:solidFill>
                          <a:effectLst/>
                          <a:latin typeface="Trebuchet MS" panose="020B0603020202020204" pitchFamily="34" charset="0"/>
                        </a:rPr>
                        <a:t>2.0%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dirty="0">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dirty="0">
                          <a:solidFill>
                            <a:srgbClr val="000000"/>
                          </a:solidFill>
                          <a:effectLst/>
                          <a:latin typeface="Trebuchet MS" panose="020B0603020202020204" pitchFamily="34" charset="0"/>
                        </a:rPr>
                        <a:t>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dirty="0">
                          <a:solidFill>
                            <a:srgbClr val="000000"/>
                          </a:solidFill>
                          <a:effectLst/>
                          <a:latin typeface="Trebuchet MS" panose="020B0603020202020204" pitchFamily="34" charset="0"/>
                        </a:rPr>
                        <a:t>19.2%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dirty="0">
                          <a:solidFill>
                            <a:srgbClr val="000000"/>
                          </a:solidFill>
                          <a:effectLst/>
                          <a:latin typeface="Trebuchet MS" panose="020B0603020202020204" pitchFamily="34" charset="0"/>
                        </a:rPr>
                        <a:t>16.5%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dirty="0">
                          <a:solidFill>
                            <a:srgbClr val="000000"/>
                          </a:solidFill>
                          <a:effectLst/>
                          <a:latin typeface="Trebuchet MS" panose="020B0603020202020204" pitchFamily="34" charset="0"/>
                        </a:rPr>
                        <a:t>26.3%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dirty="0">
                          <a:solidFill>
                            <a:srgbClr val="000000"/>
                          </a:solidFill>
                          <a:effectLst/>
                          <a:latin typeface="Trebuchet MS" panose="020B0603020202020204" pitchFamily="34" charset="0"/>
                        </a:rPr>
                        <a:t>16.8%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dirty="0">
                          <a:solidFill>
                            <a:srgbClr val="000000"/>
                          </a:solidFill>
                          <a:effectLst/>
                          <a:latin typeface="Trebuchet MS" panose="020B0603020202020204" pitchFamily="34" charset="0"/>
                        </a:rPr>
                        <a:t>18.5%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567765381"/>
                  </a:ext>
                </a:extLst>
              </a:tr>
              <a:tr h="127402">
                <a:tc>
                  <a:txBody>
                    <a:bodyPr/>
                    <a:lstStyle/>
                    <a:p>
                      <a:pPr algn="l" fontAlgn="ctr"/>
                      <a:r>
                        <a:rPr lang="en-ZA" sz="700" b="1" i="0" u="none" strike="noStrike" dirty="0">
                          <a:solidFill>
                            <a:srgbClr val="000000"/>
                          </a:solidFill>
                          <a:effectLst/>
                          <a:latin typeface="Trebuchet MS" panose="020B0603020202020204" pitchFamily="34" charset="0"/>
                        </a:rPr>
                        <a:t>AUSTRALASIA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rgbClr val="000000"/>
                          </a:solidFill>
                          <a:effectLst/>
                          <a:latin typeface="Trebuchet MS" panose="020B0603020202020204" pitchFamily="34" charset="0"/>
                        </a:rPr>
                        <a:t>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11.5%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17.3%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12.2%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18.1%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22.4%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743376172"/>
                  </a:ext>
                </a:extLst>
              </a:tr>
              <a:tr h="120705">
                <a:tc>
                  <a:txBody>
                    <a:bodyPr/>
                    <a:lstStyle/>
                    <a:p>
                      <a:pPr algn="l" fontAlgn="ctr"/>
                      <a:r>
                        <a:rPr lang="en-ZA" sz="700" b="0" i="0" u="none" strike="noStrike" dirty="0">
                          <a:solidFill>
                            <a:srgbClr val="000000"/>
                          </a:solidFill>
                          <a:effectLst/>
                          <a:latin typeface="Trebuchet MS" panose="020B0603020202020204" pitchFamily="34" charset="0"/>
                        </a:rPr>
                        <a:t>Australia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dirty="0">
                          <a:solidFill>
                            <a:srgbClr val="000000"/>
                          </a:solidFill>
                          <a:effectLst/>
                          <a:latin typeface="Trebuchet MS" panose="020B0603020202020204" pitchFamily="34" charset="0"/>
                        </a:rPr>
                        <a:t>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8.9%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17.9%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23.0%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37371528"/>
                  </a:ext>
                </a:extLst>
              </a:tr>
              <a:tr h="120705">
                <a:tc>
                  <a:txBody>
                    <a:bodyPr/>
                    <a:lstStyle/>
                    <a:p>
                      <a:pPr algn="l" fontAlgn="ctr"/>
                      <a:r>
                        <a:rPr lang="en-ZA" sz="700" b="0" i="0" u="none" strike="noStrike" dirty="0">
                          <a:solidFill>
                            <a:srgbClr val="000000"/>
                          </a:solidFill>
                          <a:effectLst/>
                          <a:latin typeface="Trebuchet MS" panose="020B0603020202020204" pitchFamily="34" charset="0"/>
                        </a:rPr>
                        <a:t>New Zealand</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dirty="0">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16.5%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23.8%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14.3%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120898348"/>
                  </a:ext>
                </a:extLst>
              </a:tr>
              <a:tr h="127402">
                <a:tc>
                  <a:txBody>
                    <a:bodyPr/>
                    <a:lstStyle/>
                    <a:p>
                      <a:pPr algn="l" fontAlgn="ctr"/>
                      <a:r>
                        <a:rPr lang="en-ZA" sz="700" b="0" i="0" u="none" strike="noStrike" dirty="0">
                          <a:solidFill>
                            <a:srgbClr val="000000"/>
                          </a:solidFill>
                          <a:effectLst/>
                          <a:latin typeface="Trebuchet MS" panose="020B0603020202020204" pitchFamily="34" charset="0"/>
                        </a:rPr>
                        <a:t>Other Australia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dirty="0">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dirty="0">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dirty="0">
                          <a:solidFill>
                            <a:srgbClr val="000000"/>
                          </a:solidFill>
                          <a:effectLst/>
                          <a:latin typeface="Trebuchet MS" panose="020B0603020202020204" pitchFamily="34" charset="0"/>
                        </a:rPr>
                        <a:t>7.7%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dirty="0">
                          <a:solidFill>
                            <a:srgbClr val="000000"/>
                          </a:solidFill>
                          <a:effectLst/>
                          <a:latin typeface="Trebuchet MS" panose="020B0603020202020204" pitchFamily="34" charset="0"/>
                        </a:rPr>
                        <a:t>15.4%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dirty="0">
                          <a:solidFill>
                            <a:srgbClr val="000000"/>
                          </a:solidFill>
                          <a:effectLst/>
                          <a:latin typeface="Trebuchet MS" panose="020B0603020202020204" pitchFamily="34" charset="0"/>
                        </a:rPr>
                        <a:t>7.7%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dirty="0">
                          <a:solidFill>
                            <a:srgbClr val="000000"/>
                          </a:solidFill>
                          <a:effectLst/>
                          <a:latin typeface="Trebuchet MS" panose="020B0603020202020204" pitchFamily="34" charset="0"/>
                        </a:rPr>
                        <a:t>15.4%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dirty="0">
                          <a:solidFill>
                            <a:srgbClr val="000000"/>
                          </a:solidFill>
                          <a:effectLst/>
                          <a:latin typeface="Trebuchet MS" panose="020B0603020202020204" pitchFamily="34" charset="0"/>
                        </a:rPr>
                        <a:t>19.2%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dirty="0">
                          <a:solidFill>
                            <a:srgbClr val="000000"/>
                          </a:solidFill>
                          <a:effectLst/>
                          <a:latin typeface="Trebuchet MS" panose="020B0603020202020204" pitchFamily="34" charset="0"/>
                        </a:rPr>
                        <a:t>34.6%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54748202"/>
                  </a:ext>
                </a:extLst>
              </a:tr>
              <a:tr h="127402">
                <a:tc>
                  <a:txBody>
                    <a:bodyPr/>
                    <a:lstStyle/>
                    <a:p>
                      <a:pPr algn="l" fontAlgn="ctr"/>
                      <a:r>
                        <a:rPr lang="en-ZA" sz="700" b="1" i="0" u="none" strike="noStrike" dirty="0">
                          <a:solidFill>
                            <a:srgbClr val="000000"/>
                          </a:solidFill>
                          <a:effectLst/>
                          <a:latin typeface="Trebuchet MS" panose="020B0603020202020204" pitchFamily="34" charset="0"/>
                        </a:rPr>
                        <a:t>CENTRAL &amp; SOUTH AMERICA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rgbClr val="000000"/>
                          </a:solidFill>
                          <a:effectLst/>
                          <a:latin typeface="Trebuchet MS" panose="020B0603020202020204" pitchFamily="34" charset="0"/>
                        </a:rPr>
                        <a:t>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9.4%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21.8%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14.5%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13.9%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18.8%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15.2%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22515191"/>
                  </a:ext>
                </a:extLst>
              </a:tr>
              <a:tr h="120705">
                <a:tc>
                  <a:txBody>
                    <a:bodyPr/>
                    <a:lstStyle/>
                    <a:p>
                      <a:pPr algn="l" fontAlgn="ctr"/>
                      <a:r>
                        <a:rPr lang="en-ZA" sz="700" b="0" i="0" u="none" strike="noStrike" dirty="0">
                          <a:solidFill>
                            <a:srgbClr val="000000"/>
                          </a:solidFill>
                          <a:effectLst/>
                          <a:latin typeface="Trebuchet MS" panose="020B0603020202020204" pitchFamily="34" charset="0"/>
                        </a:rPr>
                        <a:t>Argentina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dirty="0">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21.7%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18.4%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14.4%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21.2%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3587095349"/>
                  </a:ext>
                </a:extLst>
              </a:tr>
              <a:tr h="120705">
                <a:tc>
                  <a:txBody>
                    <a:bodyPr/>
                    <a:lstStyle/>
                    <a:p>
                      <a:pPr algn="l" fontAlgn="ctr"/>
                      <a:r>
                        <a:rPr lang="en-ZA" sz="700" b="0" i="0" u="none" strike="noStrike" dirty="0">
                          <a:solidFill>
                            <a:srgbClr val="000000"/>
                          </a:solidFill>
                          <a:effectLst/>
                          <a:latin typeface="Trebuchet MS" panose="020B0603020202020204" pitchFamily="34" charset="0"/>
                        </a:rPr>
                        <a:t>Brazil</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dirty="0">
                          <a:solidFill>
                            <a:srgbClr val="000000"/>
                          </a:solidFill>
                          <a:effectLst/>
                          <a:latin typeface="Trebuchet MS" panose="020B0603020202020204" pitchFamily="34" charset="0"/>
                        </a:rPr>
                        <a:t>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4.1%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20.0%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19.0%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54605514"/>
                  </a:ext>
                </a:extLst>
              </a:tr>
              <a:tr h="120705">
                <a:tc>
                  <a:txBody>
                    <a:bodyPr/>
                    <a:lstStyle/>
                    <a:p>
                      <a:pPr algn="l" fontAlgn="ctr"/>
                      <a:r>
                        <a:rPr lang="en-ZA" sz="700" b="0" i="0" u="none" strike="noStrike" dirty="0">
                          <a:solidFill>
                            <a:srgbClr val="000000"/>
                          </a:solidFill>
                          <a:effectLst/>
                          <a:latin typeface="Trebuchet MS" panose="020B0603020202020204" pitchFamily="34" charset="0"/>
                        </a:rPr>
                        <a:t>Chile</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dirty="0">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14.6%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18.7%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8.8%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22.9%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22.5%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268252169"/>
                  </a:ext>
                </a:extLst>
              </a:tr>
              <a:tr h="127402">
                <a:tc>
                  <a:txBody>
                    <a:bodyPr/>
                    <a:lstStyle/>
                    <a:p>
                      <a:pPr algn="l" fontAlgn="ctr"/>
                      <a:r>
                        <a:rPr lang="en-ZA" sz="700" b="0" i="0" u="none" strike="noStrike" dirty="0">
                          <a:solidFill>
                            <a:srgbClr val="000000"/>
                          </a:solidFill>
                          <a:effectLst/>
                          <a:latin typeface="Trebuchet MS" panose="020B0603020202020204" pitchFamily="34" charset="0"/>
                        </a:rPr>
                        <a:t>Other Central &amp; South America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dirty="0">
                          <a:solidFill>
                            <a:srgbClr val="000000"/>
                          </a:solidFill>
                          <a:effectLst/>
                          <a:latin typeface="Trebuchet MS" panose="020B0603020202020204" pitchFamily="34" charset="0"/>
                        </a:rPr>
                        <a:t>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dirty="0">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dirty="0">
                          <a:solidFill>
                            <a:srgbClr val="000000"/>
                          </a:solidFill>
                          <a:effectLst/>
                          <a:latin typeface="Trebuchet MS" panose="020B0603020202020204" pitchFamily="34" charset="0"/>
                        </a:rPr>
                        <a:t>22.5%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dirty="0">
                          <a:solidFill>
                            <a:srgbClr val="000000"/>
                          </a:solidFill>
                          <a:effectLst/>
                          <a:latin typeface="Trebuchet MS" panose="020B0603020202020204" pitchFamily="34" charset="0"/>
                        </a:rPr>
                        <a:t>28.0%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dirty="0">
                          <a:solidFill>
                            <a:srgbClr val="000000"/>
                          </a:solidFill>
                          <a:effectLst/>
                          <a:latin typeface="Trebuchet MS" panose="020B0603020202020204" pitchFamily="34" charset="0"/>
                        </a:rPr>
                        <a:t>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dirty="0">
                          <a:solidFill>
                            <a:srgbClr val="000000"/>
                          </a:solidFill>
                          <a:effectLst/>
                          <a:latin typeface="Trebuchet MS" panose="020B0603020202020204" pitchFamily="34" charset="0"/>
                        </a:rPr>
                        <a:t>12.1%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dirty="0">
                          <a:solidFill>
                            <a:srgbClr val="000000"/>
                          </a:solidFill>
                          <a:effectLst/>
                          <a:latin typeface="Trebuchet MS" panose="020B0603020202020204" pitchFamily="34" charset="0"/>
                        </a:rPr>
                        <a:t>18.2%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dirty="0">
                          <a:solidFill>
                            <a:srgbClr val="000000"/>
                          </a:solidFill>
                          <a:effectLst/>
                          <a:latin typeface="Trebuchet MS" panose="020B0603020202020204" pitchFamily="34" charset="0"/>
                        </a:rPr>
                        <a:t>11.7%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68790967"/>
                  </a:ext>
                </a:extLst>
              </a:tr>
              <a:tr h="127402">
                <a:tc>
                  <a:txBody>
                    <a:bodyPr/>
                    <a:lstStyle/>
                    <a:p>
                      <a:pPr algn="l" fontAlgn="ctr"/>
                      <a:r>
                        <a:rPr lang="en-ZA" sz="700" b="1" i="0" u="none" strike="noStrike" dirty="0">
                          <a:solidFill>
                            <a:srgbClr val="000000"/>
                          </a:solidFill>
                          <a:effectLst/>
                          <a:latin typeface="Trebuchet MS" panose="020B0603020202020204" pitchFamily="34" charset="0"/>
                        </a:rPr>
                        <a:t>EUROPE</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rgbClr val="000000"/>
                          </a:solidFill>
                          <a:effectLst/>
                          <a:latin typeface="Trebuchet MS" panose="020B0603020202020204" pitchFamily="34" charset="0"/>
                        </a:rPr>
                        <a:t>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9.9%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18.0%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15.6%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12.4%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17.4%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14.2%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5000392"/>
                  </a:ext>
                </a:extLst>
              </a:tr>
              <a:tr h="120705">
                <a:tc>
                  <a:txBody>
                    <a:bodyPr/>
                    <a:lstStyle/>
                    <a:p>
                      <a:pPr algn="l" fontAlgn="ctr"/>
                      <a:r>
                        <a:rPr lang="en-ZA" sz="700" b="0" i="0" u="none" strike="noStrike" dirty="0">
                          <a:solidFill>
                            <a:srgbClr val="000000"/>
                          </a:solidFill>
                          <a:effectLst/>
                          <a:latin typeface="Trebuchet MS" panose="020B0603020202020204" pitchFamily="34" charset="0"/>
                        </a:rPr>
                        <a:t>Austria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dirty="0">
                          <a:solidFill>
                            <a:srgbClr val="000000"/>
                          </a:solidFill>
                          <a:effectLst/>
                          <a:latin typeface="Trebuchet MS" panose="020B0603020202020204" pitchFamily="34" charset="0"/>
                        </a:rPr>
                        <a:t>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6.0%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24.1%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15.9%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18.7%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979829493"/>
                  </a:ext>
                </a:extLst>
              </a:tr>
              <a:tr h="120705">
                <a:tc>
                  <a:txBody>
                    <a:bodyPr/>
                    <a:lstStyle/>
                    <a:p>
                      <a:pPr algn="l" fontAlgn="ctr"/>
                      <a:r>
                        <a:rPr lang="en-ZA" sz="700" b="0" i="0" u="none" strike="noStrike" dirty="0">
                          <a:solidFill>
                            <a:srgbClr val="000000"/>
                          </a:solidFill>
                          <a:effectLst/>
                          <a:latin typeface="Trebuchet MS" panose="020B0603020202020204" pitchFamily="34" charset="0"/>
                        </a:rPr>
                        <a:t>Belgium</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dirty="0">
                          <a:solidFill>
                            <a:srgbClr val="000000"/>
                          </a:solidFill>
                          <a:effectLst/>
                          <a:latin typeface="Trebuchet MS" panose="020B0603020202020204" pitchFamily="34" charset="0"/>
                        </a:rPr>
                        <a:t>3.8%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21.0%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16.0%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14.9%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014269850"/>
                  </a:ext>
                </a:extLst>
              </a:tr>
              <a:tr h="120705">
                <a:tc>
                  <a:txBody>
                    <a:bodyPr/>
                    <a:lstStyle/>
                    <a:p>
                      <a:pPr algn="l" fontAlgn="ctr"/>
                      <a:r>
                        <a:rPr lang="en-ZA" sz="700" b="0" i="0" u="none" strike="noStrike" dirty="0">
                          <a:solidFill>
                            <a:srgbClr val="000000"/>
                          </a:solidFill>
                          <a:effectLst/>
                          <a:latin typeface="Trebuchet MS" panose="020B0603020202020204" pitchFamily="34" charset="0"/>
                        </a:rPr>
                        <a:t>Denmark</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dirty="0">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8.9%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19.7%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14.3%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9.8%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14.8%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442480230"/>
                  </a:ext>
                </a:extLst>
              </a:tr>
              <a:tr h="120705">
                <a:tc>
                  <a:txBody>
                    <a:bodyPr/>
                    <a:lstStyle/>
                    <a:p>
                      <a:pPr algn="l" fontAlgn="ctr"/>
                      <a:r>
                        <a:rPr lang="en-ZA" sz="700" b="0" i="0" u="none" strike="noStrike" dirty="0">
                          <a:solidFill>
                            <a:srgbClr val="000000"/>
                          </a:solidFill>
                          <a:effectLst/>
                          <a:latin typeface="Trebuchet MS" panose="020B0603020202020204" pitchFamily="34" charset="0"/>
                        </a:rPr>
                        <a:t>Finland</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dirty="0">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11.4%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35.3%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546281434"/>
                  </a:ext>
                </a:extLst>
              </a:tr>
              <a:tr h="120705">
                <a:tc>
                  <a:txBody>
                    <a:bodyPr/>
                    <a:lstStyle/>
                    <a:p>
                      <a:pPr algn="l" fontAlgn="ctr"/>
                      <a:r>
                        <a:rPr lang="en-ZA" sz="700" b="0" i="0" u="none" strike="noStrike" dirty="0">
                          <a:solidFill>
                            <a:srgbClr val="000000"/>
                          </a:solidFill>
                          <a:effectLst/>
                          <a:latin typeface="Trebuchet MS" panose="020B0603020202020204" pitchFamily="34" charset="0"/>
                        </a:rPr>
                        <a:t>France</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dirty="0">
                          <a:solidFill>
                            <a:srgbClr val="000000"/>
                          </a:solidFill>
                          <a:effectLst/>
                          <a:latin typeface="Trebuchet MS" panose="020B0603020202020204" pitchFamily="34" charset="0"/>
                        </a:rPr>
                        <a:t>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9.8%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19.0%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094214025"/>
                  </a:ext>
                </a:extLst>
              </a:tr>
              <a:tr h="120705">
                <a:tc>
                  <a:txBody>
                    <a:bodyPr/>
                    <a:lstStyle/>
                    <a:p>
                      <a:pPr algn="l" fontAlgn="ctr"/>
                      <a:r>
                        <a:rPr lang="en-ZA" sz="700" b="0" i="0" u="none" strike="noStrike" dirty="0">
                          <a:solidFill>
                            <a:srgbClr val="000000"/>
                          </a:solidFill>
                          <a:effectLst/>
                          <a:latin typeface="Trebuchet MS" panose="020B0603020202020204" pitchFamily="34" charset="0"/>
                        </a:rPr>
                        <a:t>Germany</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dirty="0">
                          <a:solidFill>
                            <a:srgbClr val="000000"/>
                          </a:solidFill>
                          <a:effectLst/>
                          <a:latin typeface="Trebuchet MS" panose="020B0603020202020204" pitchFamily="34" charset="0"/>
                        </a:rPr>
                        <a:t>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12.8%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8414710"/>
                  </a:ext>
                </a:extLst>
              </a:tr>
              <a:tr h="120705">
                <a:tc>
                  <a:txBody>
                    <a:bodyPr/>
                    <a:lstStyle/>
                    <a:p>
                      <a:pPr algn="l" fontAlgn="ctr"/>
                      <a:r>
                        <a:rPr lang="en-ZA" sz="700" b="0" i="0" u="none" strike="noStrike" dirty="0">
                          <a:solidFill>
                            <a:srgbClr val="000000"/>
                          </a:solidFill>
                          <a:effectLst/>
                          <a:latin typeface="Trebuchet MS" panose="020B0603020202020204" pitchFamily="34" charset="0"/>
                        </a:rPr>
                        <a:t>Ireland</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dirty="0">
                          <a:solidFill>
                            <a:srgbClr val="000000"/>
                          </a:solidFill>
                          <a:effectLst/>
                          <a:latin typeface="Trebuchet MS" panose="020B0603020202020204" pitchFamily="34" charset="0"/>
                        </a:rPr>
                        <a:t>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6.1%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9.4%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21.4%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771691670"/>
                  </a:ext>
                </a:extLst>
              </a:tr>
              <a:tr h="120705">
                <a:tc>
                  <a:txBody>
                    <a:bodyPr/>
                    <a:lstStyle/>
                    <a:p>
                      <a:pPr algn="l" fontAlgn="ctr"/>
                      <a:r>
                        <a:rPr lang="en-ZA" sz="700" b="0" i="0" u="none" strike="noStrike" dirty="0">
                          <a:solidFill>
                            <a:srgbClr val="000000"/>
                          </a:solidFill>
                          <a:effectLst/>
                          <a:latin typeface="Trebuchet MS" panose="020B0603020202020204" pitchFamily="34" charset="0"/>
                        </a:rPr>
                        <a:t>Italy</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dirty="0">
                          <a:solidFill>
                            <a:srgbClr val="000000"/>
                          </a:solidFill>
                          <a:effectLst/>
                          <a:latin typeface="Trebuchet MS" panose="020B0603020202020204" pitchFamily="34" charset="0"/>
                        </a:rPr>
                        <a:t>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16.4%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51149028"/>
                  </a:ext>
                </a:extLst>
              </a:tr>
              <a:tr h="120705">
                <a:tc>
                  <a:txBody>
                    <a:bodyPr/>
                    <a:lstStyle/>
                    <a:p>
                      <a:pPr algn="l" fontAlgn="ctr"/>
                      <a:r>
                        <a:rPr lang="en-ZA" sz="700" b="0" i="0" u="none" strike="noStrike" dirty="0">
                          <a:solidFill>
                            <a:srgbClr val="000000"/>
                          </a:solidFill>
                          <a:effectLst/>
                          <a:latin typeface="Trebuchet MS" panose="020B0603020202020204" pitchFamily="34" charset="0"/>
                        </a:rPr>
                        <a:t>The Netherlands</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dirty="0">
                          <a:solidFill>
                            <a:srgbClr val="000000"/>
                          </a:solidFill>
                          <a:effectLst/>
                          <a:latin typeface="Trebuchet MS" panose="020B0603020202020204" pitchFamily="34" charset="0"/>
                        </a:rPr>
                        <a:t>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20.1%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15.6%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12.0%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14.4%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689069024"/>
                  </a:ext>
                </a:extLst>
              </a:tr>
              <a:tr h="120705">
                <a:tc>
                  <a:txBody>
                    <a:bodyPr/>
                    <a:lstStyle/>
                    <a:p>
                      <a:pPr algn="l" fontAlgn="ctr"/>
                      <a:r>
                        <a:rPr lang="en-ZA" sz="700" b="0" i="0" u="none" strike="noStrike" dirty="0">
                          <a:solidFill>
                            <a:srgbClr val="000000"/>
                          </a:solidFill>
                          <a:effectLst/>
                          <a:latin typeface="Trebuchet MS" panose="020B0603020202020204" pitchFamily="34" charset="0"/>
                        </a:rPr>
                        <a:t>Norway</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dirty="0">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9.8%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15.3%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16.0%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20.9%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553720892"/>
                  </a:ext>
                </a:extLst>
              </a:tr>
              <a:tr h="120705">
                <a:tc>
                  <a:txBody>
                    <a:bodyPr/>
                    <a:lstStyle/>
                    <a:p>
                      <a:pPr algn="l" fontAlgn="ctr"/>
                      <a:r>
                        <a:rPr lang="en-ZA" sz="700" b="0" i="0" u="none" strike="noStrike" dirty="0">
                          <a:solidFill>
                            <a:srgbClr val="000000"/>
                          </a:solidFill>
                          <a:effectLst/>
                          <a:latin typeface="Trebuchet MS" panose="020B0603020202020204" pitchFamily="34" charset="0"/>
                        </a:rPr>
                        <a:t>Portugal</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dirty="0">
                          <a:solidFill>
                            <a:srgbClr val="000000"/>
                          </a:solidFill>
                          <a:effectLst/>
                          <a:latin typeface="Trebuchet MS" panose="020B0603020202020204" pitchFamily="34" charset="0"/>
                        </a:rPr>
                        <a:t>7.9%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6.4%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18.8%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20.2%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64988361"/>
                  </a:ext>
                </a:extLst>
              </a:tr>
              <a:tr h="120705">
                <a:tc>
                  <a:txBody>
                    <a:bodyPr/>
                    <a:lstStyle/>
                    <a:p>
                      <a:pPr algn="l" fontAlgn="ctr"/>
                      <a:r>
                        <a:rPr lang="en-ZA" sz="700" b="0" i="0" u="none" strike="noStrike" dirty="0">
                          <a:solidFill>
                            <a:srgbClr val="000000"/>
                          </a:solidFill>
                          <a:effectLst/>
                          <a:latin typeface="Trebuchet MS" panose="020B0603020202020204" pitchFamily="34" charset="0"/>
                        </a:rPr>
                        <a:t>Russian Federation</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dirty="0">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7.7%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25.0%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21.9%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41304103"/>
                  </a:ext>
                </a:extLst>
              </a:tr>
              <a:tr h="120705">
                <a:tc>
                  <a:txBody>
                    <a:bodyPr/>
                    <a:lstStyle/>
                    <a:p>
                      <a:pPr algn="l" fontAlgn="ctr"/>
                      <a:r>
                        <a:rPr lang="en-ZA" sz="700" b="0" i="0" u="none" strike="noStrike" dirty="0">
                          <a:solidFill>
                            <a:srgbClr val="000000"/>
                          </a:solidFill>
                          <a:effectLst/>
                          <a:latin typeface="Trebuchet MS" panose="020B0603020202020204" pitchFamily="34" charset="0"/>
                        </a:rPr>
                        <a:t>Spain</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dirty="0">
                          <a:solidFill>
                            <a:srgbClr val="000000"/>
                          </a:solidFill>
                          <a:effectLst/>
                          <a:latin typeface="Trebuchet MS" panose="020B0603020202020204" pitchFamily="34" charset="0"/>
                        </a:rPr>
                        <a:t>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7.7%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31.9%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11.4%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8.9%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918130778"/>
                  </a:ext>
                </a:extLst>
              </a:tr>
              <a:tr h="120705">
                <a:tc>
                  <a:txBody>
                    <a:bodyPr/>
                    <a:lstStyle/>
                    <a:p>
                      <a:pPr algn="l" fontAlgn="ctr"/>
                      <a:r>
                        <a:rPr lang="en-ZA" sz="700" b="0" i="0" u="none" strike="noStrike" dirty="0">
                          <a:solidFill>
                            <a:srgbClr val="000000"/>
                          </a:solidFill>
                          <a:effectLst/>
                          <a:latin typeface="Trebuchet MS" panose="020B0603020202020204" pitchFamily="34" charset="0"/>
                        </a:rPr>
                        <a:t>Sweden</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dirty="0">
                          <a:solidFill>
                            <a:srgbClr val="000000"/>
                          </a:solidFill>
                          <a:effectLst/>
                          <a:latin typeface="Trebuchet MS" panose="020B0603020202020204" pitchFamily="34" charset="0"/>
                        </a:rPr>
                        <a:t>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616596496"/>
                  </a:ext>
                </a:extLst>
              </a:tr>
              <a:tr h="120705">
                <a:tc>
                  <a:txBody>
                    <a:bodyPr/>
                    <a:lstStyle/>
                    <a:p>
                      <a:pPr algn="l" fontAlgn="ctr"/>
                      <a:r>
                        <a:rPr lang="en-ZA" sz="700" b="0" i="0" u="none" strike="noStrike" dirty="0">
                          <a:solidFill>
                            <a:srgbClr val="000000"/>
                          </a:solidFill>
                          <a:effectLst/>
                          <a:latin typeface="Trebuchet MS" panose="020B0603020202020204" pitchFamily="34" charset="0"/>
                        </a:rPr>
                        <a:t>Switzerland</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dirty="0">
                          <a:solidFill>
                            <a:srgbClr val="000000"/>
                          </a:solidFill>
                          <a:effectLst/>
                          <a:latin typeface="Trebuchet MS" panose="020B0603020202020204" pitchFamily="34" charset="0"/>
                        </a:rPr>
                        <a:t>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19.9%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13.6%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74035996"/>
                  </a:ext>
                </a:extLst>
              </a:tr>
              <a:tr h="120705">
                <a:tc>
                  <a:txBody>
                    <a:bodyPr/>
                    <a:lstStyle/>
                    <a:p>
                      <a:pPr algn="l" fontAlgn="ctr"/>
                      <a:r>
                        <a:rPr lang="en-ZA" sz="700" b="0" i="0" u="none" strike="noStrike" dirty="0">
                          <a:solidFill>
                            <a:srgbClr val="000000"/>
                          </a:solidFill>
                          <a:effectLst/>
                          <a:latin typeface="Trebuchet MS" panose="020B0603020202020204" pitchFamily="34" charset="0"/>
                        </a:rPr>
                        <a:t>Turkey</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dirty="0">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30.2%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19.9%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579266089"/>
                  </a:ext>
                </a:extLst>
              </a:tr>
              <a:tr h="120705">
                <a:tc>
                  <a:txBody>
                    <a:bodyPr/>
                    <a:lstStyle/>
                    <a:p>
                      <a:pPr algn="l" fontAlgn="ctr"/>
                      <a:r>
                        <a:rPr lang="en-ZA" sz="700" b="0" i="0" u="none" strike="noStrike" dirty="0">
                          <a:solidFill>
                            <a:srgbClr val="000000"/>
                          </a:solidFill>
                          <a:effectLst/>
                          <a:latin typeface="Trebuchet MS" panose="020B0603020202020204" pitchFamily="34" charset="0"/>
                        </a:rPr>
                        <a:t>Uk</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dirty="0">
                          <a:solidFill>
                            <a:srgbClr val="000000"/>
                          </a:solidFill>
                          <a:effectLst/>
                          <a:latin typeface="Trebuchet MS" panose="020B0603020202020204" pitchFamily="34" charset="0"/>
                        </a:rPr>
                        <a:t>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9.5%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16.1%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14.3%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18.9%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14.7%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987066228"/>
                  </a:ext>
                </a:extLst>
              </a:tr>
              <a:tr h="127402">
                <a:tc>
                  <a:txBody>
                    <a:bodyPr/>
                    <a:lstStyle/>
                    <a:p>
                      <a:pPr algn="l" fontAlgn="ctr"/>
                      <a:r>
                        <a:rPr lang="en-ZA" sz="700" b="0" i="0" u="none" strike="noStrike" dirty="0">
                          <a:solidFill>
                            <a:srgbClr val="000000"/>
                          </a:solidFill>
                          <a:effectLst/>
                          <a:latin typeface="Trebuchet MS" panose="020B0603020202020204" pitchFamily="34" charset="0"/>
                        </a:rPr>
                        <a:t>Other Europe</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dirty="0">
                          <a:solidFill>
                            <a:srgbClr val="000000"/>
                          </a:solidFill>
                          <a:effectLst/>
                          <a:latin typeface="Trebuchet MS" panose="020B0603020202020204" pitchFamily="34" charset="0"/>
                        </a:rPr>
                        <a:t>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dirty="0">
                          <a:solidFill>
                            <a:srgbClr val="000000"/>
                          </a:solidFill>
                          <a:effectLst/>
                          <a:latin typeface="Trebuchet MS" panose="020B0603020202020204" pitchFamily="34" charset="0"/>
                        </a:rPr>
                        <a:t>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dirty="0">
                          <a:solidFill>
                            <a:srgbClr val="000000"/>
                          </a:solidFill>
                          <a:effectLst/>
                          <a:latin typeface="Trebuchet MS" panose="020B0603020202020204" pitchFamily="34" charset="0"/>
                        </a:rPr>
                        <a:t>19.1%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dirty="0">
                          <a:solidFill>
                            <a:srgbClr val="000000"/>
                          </a:solidFill>
                          <a:effectLst/>
                          <a:latin typeface="Trebuchet MS" panose="020B0603020202020204" pitchFamily="34" charset="0"/>
                        </a:rPr>
                        <a:t>14.1%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dirty="0">
                          <a:solidFill>
                            <a:srgbClr val="000000"/>
                          </a:solidFill>
                          <a:effectLst/>
                          <a:latin typeface="Trebuchet MS" panose="020B0603020202020204" pitchFamily="34" charset="0"/>
                        </a:rPr>
                        <a:t>16.0%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dirty="0">
                          <a:solidFill>
                            <a:srgbClr val="000000"/>
                          </a:solidFill>
                          <a:effectLst/>
                          <a:latin typeface="Trebuchet MS" panose="020B0603020202020204" pitchFamily="34" charset="0"/>
                        </a:rPr>
                        <a:t>11.1%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dirty="0">
                          <a:solidFill>
                            <a:srgbClr val="000000"/>
                          </a:solidFill>
                          <a:effectLst/>
                          <a:latin typeface="Trebuchet MS" panose="020B0603020202020204" pitchFamily="34" charset="0"/>
                        </a:rPr>
                        <a:t>17.0%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dirty="0">
                          <a:solidFill>
                            <a:srgbClr val="000000"/>
                          </a:solidFill>
                          <a:effectLst/>
                          <a:latin typeface="Trebuchet MS" panose="020B0603020202020204" pitchFamily="34" charset="0"/>
                        </a:rPr>
                        <a:t>15.6%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53303130"/>
                  </a:ext>
                </a:extLst>
              </a:tr>
              <a:tr h="127402">
                <a:tc>
                  <a:txBody>
                    <a:bodyPr/>
                    <a:lstStyle/>
                    <a:p>
                      <a:pPr algn="l" fontAlgn="ctr"/>
                      <a:r>
                        <a:rPr lang="en-ZA" sz="700" b="1" i="0" u="none" strike="noStrike" dirty="0">
                          <a:solidFill>
                            <a:srgbClr val="000000"/>
                          </a:solidFill>
                          <a:effectLst/>
                          <a:latin typeface="Trebuchet MS" panose="020B0603020202020204" pitchFamily="34" charset="0"/>
                        </a:rPr>
                        <a:t>MIDDLE EAST</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rgbClr val="000000"/>
                          </a:solidFill>
                          <a:effectLst/>
                          <a:latin typeface="Trebuchet MS" panose="020B0603020202020204" pitchFamily="34" charset="0"/>
                        </a:rPr>
                        <a:t>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12.8%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21.2%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18.3%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9.8%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13.8%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13.7%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48205880"/>
                  </a:ext>
                </a:extLst>
              </a:tr>
              <a:tr h="120705">
                <a:tc>
                  <a:txBody>
                    <a:bodyPr/>
                    <a:lstStyle/>
                    <a:p>
                      <a:pPr algn="l" fontAlgn="ctr"/>
                      <a:r>
                        <a:rPr lang="en-ZA" sz="700" b="0" i="0" u="none" strike="noStrike" dirty="0">
                          <a:solidFill>
                            <a:srgbClr val="000000"/>
                          </a:solidFill>
                          <a:effectLst/>
                          <a:latin typeface="Trebuchet MS" panose="020B0603020202020204" pitchFamily="34" charset="0"/>
                        </a:rPr>
                        <a:t>United Arab Emirates</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dirty="0">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24.7%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14.3%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19.0%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24.0%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16.1%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3669915949"/>
                  </a:ext>
                </a:extLst>
              </a:tr>
              <a:tr h="127402">
                <a:tc>
                  <a:txBody>
                    <a:bodyPr/>
                    <a:lstStyle/>
                    <a:p>
                      <a:pPr algn="l" fontAlgn="ctr"/>
                      <a:r>
                        <a:rPr lang="en-ZA" sz="700" b="0" i="0" u="none" strike="noStrike" dirty="0">
                          <a:solidFill>
                            <a:srgbClr val="000000"/>
                          </a:solidFill>
                          <a:effectLst/>
                          <a:latin typeface="Trebuchet MS" panose="020B0603020202020204" pitchFamily="34" charset="0"/>
                        </a:rPr>
                        <a:t>Other Middle East</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dirty="0">
                          <a:solidFill>
                            <a:srgbClr val="000000"/>
                          </a:solidFill>
                          <a:effectLst/>
                          <a:latin typeface="Trebuchet MS" panose="020B0603020202020204" pitchFamily="34" charset="0"/>
                        </a:rPr>
                        <a:t>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dirty="0">
                          <a:solidFill>
                            <a:srgbClr val="000000"/>
                          </a:solidFill>
                          <a:effectLst/>
                          <a:latin typeface="Trebuchet MS" panose="020B0603020202020204" pitchFamily="34" charset="0"/>
                        </a:rPr>
                        <a:t>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dirty="0">
                          <a:solidFill>
                            <a:srgbClr val="000000"/>
                          </a:solidFill>
                          <a:effectLst/>
                          <a:latin typeface="Trebuchet MS" panose="020B0603020202020204" pitchFamily="34" charset="0"/>
                        </a:rPr>
                        <a:t>12.2%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dirty="0">
                          <a:solidFill>
                            <a:srgbClr val="000000"/>
                          </a:solidFill>
                          <a:effectLst/>
                          <a:latin typeface="Trebuchet MS" panose="020B0603020202020204" pitchFamily="34" charset="0"/>
                        </a:rPr>
                        <a:t>21.6%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dirty="0">
                          <a:solidFill>
                            <a:srgbClr val="000000"/>
                          </a:solidFill>
                          <a:effectLst/>
                          <a:latin typeface="Trebuchet MS" panose="020B0603020202020204" pitchFamily="34" charset="0"/>
                        </a:rPr>
                        <a:t>18.3%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dirty="0">
                          <a:solidFill>
                            <a:srgbClr val="000000"/>
                          </a:solidFill>
                          <a:effectLst/>
                          <a:latin typeface="Trebuchet MS" panose="020B0603020202020204" pitchFamily="34" charset="0"/>
                        </a:rPr>
                        <a:t>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dirty="0">
                          <a:solidFill>
                            <a:srgbClr val="000000"/>
                          </a:solidFill>
                          <a:effectLst/>
                          <a:latin typeface="Trebuchet MS" panose="020B0603020202020204" pitchFamily="34" charset="0"/>
                        </a:rPr>
                        <a:t>13.6%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dirty="0">
                          <a:solidFill>
                            <a:srgbClr val="000000"/>
                          </a:solidFill>
                          <a:effectLst/>
                          <a:latin typeface="Trebuchet MS" panose="020B0603020202020204" pitchFamily="34" charset="0"/>
                        </a:rPr>
                        <a:t>14.3%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21950325"/>
                  </a:ext>
                </a:extLst>
              </a:tr>
              <a:tr h="127402">
                <a:tc>
                  <a:txBody>
                    <a:bodyPr/>
                    <a:lstStyle/>
                    <a:p>
                      <a:pPr algn="l" fontAlgn="ctr"/>
                      <a:r>
                        <a:rPr lang="en-ZA" sz="700" b="1" i="0" u="none" strike="noStrike" dirty="0">
                          <a:solidFill>
                            <a:srgbClr val="000000"/>
                          </a:solidFill>
                          <a:effectLst/>
                          <a:latin typeface="Trebuchet MS" panose="020B0603020202020204" pitchFamily="34" charset="0"/>
                        </a:rPr>
                        <a:t>NORTH AMERICA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rgbClr val="000000"/>
                          </a:solidFill>
                          <a:effectLst/>
                          <a:latin typeface="Trebuchet MS" panose="020B0603020202020204" pitchFamily="34" charset="0"/>
                        </a:rPr>
                        <a:t>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17.0%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16.1%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11.7%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17.8%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16.1%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325624876"/>
                  </a:ext>
                </a:extLst>
              </a:tr>
              <a:tr h="120705">
                <a:tc>
                  <a:txBody>
                    <a:bodyPr/>
                    <a:lstStyle/>
                    <a:p>
                      <a:pPr algn="l" fontAlgn="ctr"/>
                      <a:r>
                        <a:rPr lang="en-ZA" sz="700" b="0" i="0" u="none" strike="noStrike" dirty="0">
                          <a:solidFill>
                            <a:srgbClr val="000000"/>
                          </a:solidFill>
                          <a:effectLst/>
                          <a:latin typeface="Trebuchet MS" panose="020B0603020202020204" pitchFamily="34" charset="0"/>
                        </a:rPr>
                        <a:t>Canada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dirty="0">
                          <a:solidFill>
                            <a:srgbClr val="000000"/>
                          </a:solidFill>
                          <a:effectLst/>
                          <a:latin typeface="Trebuchet MS" panose="020B0603020202020204" pitchFamily="34" charset="0"/>
                        </a:rPr>
                        <a:t>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16.0%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22.0%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3652134937"/>
                  </a:ext>
                </a:extLst>
              </a:tr>
              <a:tr h="120705">
                <a:tc>
                  <a:txBody>
                    <a:bodyPr/>
                    <a:lstStyle/>
                    <a:p>
                      <a:pPr algn="l" fontAlgn="ctr"/>
                      <a:r>
                        <a:rPr lang="en-ZA" sz="700" b="0" i="0" u="none" strike="noStrike" dirty="0">
                          <a:solidFill>
                            <a:srgbClr val="000000"/>
                          </a:solidFill>
                          <a:effectLst/>
                          <a:latin typeface="Trebuchet MS" panose="020B0603020202020204" pitchFamily="34" charset="0"/>
                        </a:rPr>
                        <a:t>USA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dirty="0">
                          <a:solidFill>
                            <a:srgbClr val="000000"/>
                          </a:solidFill>
                          <a:effectLst/>
                          <a:latin typeface="Trebuchet MS" panose="020B0603020202020204" pitchFamily="34" charset="0"/>
                        </a:rPr>
                        <a:t>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16.3%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18.1%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15.2%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47993711"/>
                  </a:ext>
                </a:extLst>
              </a:tr>
              <a:tr h="127402">
                <a:tc>
                  <a:txBody>
                    <a:bodyPr/>
                    <a:lstStyle/>
                    <a:p>
                      <a:pPr algn="l" fontAlgn="ctr"/>
                      <a:r>
                        <a:rPr lang="en-ZA" sz="700" b="0" i="0" u="none" strike="noStrike" dirty="0">
                          <a:solidFill>
                            <a:srgbClr val="000000"/>
                          </a:solidFill>
                          <a:effectLst/>
                          <a:latin typeface="Trebuchet MS" panose="020B0603020202020204" pitchFamily="34" charset="0"/>
                        </a:rPr>
                        <a:t>Other North America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dirty="0">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dirty="0">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dirty="0">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dirty="0">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dirty="0">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dirty="0">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dirty="0">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dirty="0">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972390541"/>
                  </a:ext>
                </a:extLst>
              </a:tr>
              <a:tr h="127402">
                <a:tc>
                  <a:txBody>
                    <a:bodyPr/>
                    <a:lstStyle/>
                    <a:p>
                      <a:pPr algn="l" fontAlgn="ctr"/>
                      <a:r>
                        <a:rPr lang="en-ZA" sz="700" b="1" i="0" u="none" strike="noStrike" dirty="0">
                          <a:solidFill>
                            <a:srgbClr val="000000"/>
                          </a:solidFill>
                          <a:effectLst/>
                          <a:latin typeface="Trebuchet MS" panose="020B0603020202020204" pitchFamily="34" charset="0"/>
                        </a:rPr>
                        <a:t>TOTAL</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rgbClr val="000000"/>
                          </a:solidFill>
                          <a:effectLst/>
                          <a:latin typeface="Trebuchet MS" panose="020B0603020202020204" pitchFamily="34" charset="0"/>
                        </a:rPr>
                        <a:t>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11.8%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18.4%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15.9%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17.4%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21.5%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8.4%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50518664"/>
                  </a:ext>
                </a:extLst>
              </a:tr>
            </a:tbl>
          </a:graphicData>
        </a:graphic>
      </p:graphicFrame>
    </p:spTree>
    <p:extLst>
      <p:ext uri="{BB962C8B-B14F-4D97-AF65-F5344CB8AC3E}">
        <p14:creationId xmlns:p14="http://schemas.microsoft.com/office/powerpoint/2010/main" val="2915649733"/>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31FED8-1E04-462C-B312-C961C4628D5F}"/>
              </a:ext>
            </a:extLst>
          </p:cNvPr>
          <p:cNvSpPr/>
          <p:nvPr/>
        </p:nvSpPr>
        <p:spPr>
          <a:xfrm>
            <a:off x="0" y="0"/>
            <a:ext cx="6858000" cy="1190266"/>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r>
              <a:rPr lang="en-ZA" sz="3600" dirty="0">
                <a:solidFill>
                  <a:srgbClr val="FE9900"/>
                </a:solidFill>
                <a:latin typeface="Calibri"/>
              </a:rPr>
              <a:t>APPENDIX</a:t>
            </a:r>
            <a:endParaRPr kumimoji="0" lang="en-ZA" sz="3600" b="0" i="0" u="none" strike="noStrike" kern="1200" cap="none" spc="0" normalizeH="0" baseline="0" noProof="0" dirty="0">
              <a:ln>
                <a:noFill/>
              </a:ln>
              <a:solidFill>
                <a:srgbClr val="FE9900"/>
              </a:solidFill>
              <a:effectLst/>
              <a:uLnTx/>
              <a:uFillTx/>
              <a:latin typeface="Calibri"/>
            </a:endParaRPr>
          </a:p>
        </p:txBody>
      </p:sp>
      <p:graphicFrame>
        <p:nvGraphicFramePr>
          <p:cNvPr id="3" name="Table 2">
            <a:extLst>
              <a:ext uri="{FF2B5EF4-FFF2-40B4-BE49-F238E27FC236}">
                <a16:creationId xmlns:a16="http://schemas.microsoft.com/office/drawing/2014/main" id="{708E00B3-C04B-43E6-86CF-43AF76EE468A}"/>
              </a:ext>
            </a:extLst>
          </p:cNvPr>
          <p:cNvGraphicFramePr>
            <a:graphicFrameLocks noGrp="1"/>
          </p:cNvGraphicFramePr>
          <p:nvPr>
            <p:extLst>
              <p:ext uri="{D42A27DB-BD31-4B8C-83A1-F6EECF244321}">
                <p14:modId xmlns:p14="http://schemas.microsoft.com/office/powerpoint/2010/main" val="2224264103"/>
              </p:ext>
            </p:extLst>
          </p:nvPr>
        </p:nvGraphicFramePr>
        <p:xfrm>
          <a:off x="18002" y="1203145"/>
          <a:ext cx="6839998" cy="8187666"/>
        </p:xfrm>
        <a:graphic>
          <a:graphicData uri="http://schemas.openxmlformats.org/drawingml/2006/table">
            <a:tbl>
              <a:tblPr/>
              <a:tblGrid>
                <a:gridCol w="1759614">
                  <a:extLst>
                    <a:ext uri="{9D8B030D-6E8A-4147-A177-3AD203B41FA5}">
                      <a16:colId xmlns:a16="http://schemas.microsoft.com/office/drawing/2014/main" val="1650316003"/>
                    </a:ext>
                  </a:extLst>
                </a:gridCol>
                <a:gridCol w="635048">
                  <a:extLst>
                    <a:ext uri="{9D8B030D-6E8A-4147-A177-3AD203B41FA5}">
                      <a16:colId xmlns:a16="http://schemas.microsoft.com/office/drawing/2014/main" val="969600360"/>
                    </a:ext>
                  </a:extLst>
                </a:gridCol>
                <a:gridCol w="635048">
                  <a:extLst>
                    <a:ext uri="{9D8B030D-6E8A-4147-A177-3AD203B41FA5}">
                      <a16:colId xmlns:a16="http://schemas.microsoft.com/office/drawing/2014/main" val="2431418735"/>
                    </a:ext>
                  </a:extLst>
                </a:gridCol>
                <a:gridCol w="635048">
                  <a:extLst>
                    <a:ext uri="{9D8B030D-6E8A-4147-A177-3AD203B41FA5}">
                      <a16:colId xmlns:a16="http://schemas.microsoft.com/office/drawing/2014/main" val="2569273629"/>
                    </a:ext>
                  </a:extLst>
                </a:gridCol>
                <a:gridCol w="635048">
                  <a:extLst>
                    <a:ext uri="{9D8B030D-6E8A-4147-A177-3AD203B41FA5}">
                      <a16:colId xmlns:a16="http://schemas.microsoft.com/office/drawing/2014/main" val="1796695750"/>
                    </a:ext>
                  </a:extLst>
                </a:gridCol>
                <a:gridCol w="635048">
                  <a:extLst>
                    <a:ext uri="{9D8B030D-6E8A-4147-A177-3AD203B41FA5}">
                      <a16:colId xmlns:a16="http://schemas.microsoft.com/office/drawing/2014/main" val="1179079891"/>
                    </a:ext>
                  </a:extLst>
                </a:gridCol>
                <a:gridCol w="635048">
                  <a:extLst>
                    <a:ext uri="{9D8B030D-6E8A-4147-A177-3AD203B41FA5}">
                      <a16:colId xmlns:a16="http://schemas.microsoft.com/office/drawing/2014/main" val="461140766"/>
                    </a:ext>
                  </a:extLst>
                </a:gridCol>
                <a:gridCol w="635048">
                  <a:extLst>
                    <a:ext uri="{9D8B030D-6E8A-4147-A177-3AD203B41FA5}">
                      <a16:colId xmlns:a16="http://schemas.microsoft.com/office/drawing/2014/main" val="722890435"/>
                    </a:ext>
                  </a:extLst>
                </a:gridCol>
                <a:gridCol w="635048">
                  <a:extLst>
                    <a:ext uri="{9D8B030D-6E8A-4147-A177-3AD203B41FA5}">
                      <a16:colId xmlns:a16="http://schemas.microsoft.com/office/drawing/2014/main" val="113808218"/>
                    </a:ext>
                  </a:extLst>
                </a:gridCol>
              </a:tblGrid>
              <a:tr h="130275">
                <a:tc gridSpan="9">
                  <a:txBody>
                    <a:bodyPr/>
                    <a:lstStyle/>
                    <a:p>
                      <a:pPr algn="ctr" fontAlgn="ctr"/>
                      <a:r>
                        <a:rPr lang="en-ZA" sz="700" b="1" i="0" u="none" strike="noStrike" dirty="0">
                          <a:solidFill>
                            <a:srgbClr val="000000"/>
                          </a:solidFill>
                          <a:effectLst/>
                          <a:latin typeface="Trebuchet MS" panose="020B0603020202020204" pitchFamily="34" charset="0"/>
                        </a:rPr>
                        <a:t>AGE CATEGORIES</a:t>
                      </a:r>
                    </a:p>
                  </a:txBody>
                  <a:tcPr marL="6053" marR="6053" marT="60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7E6E6"/>
                    </a:solidFill>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extLst>
                  <a:ext uri="{0D108BD9-81ED-4DB2-BD59-A6C34878D82A}">
                    <a16:rowId xmlns:a16="http://schemas.microsoft.com/office/drawing/2014/main" val="2188463678"/>
                  </a:ext>
                </a:extLst>
              </a:tr>
              <a:tr h="130275">
                <a:tc gridSpan="9">
                  <a:txBody>
                    <a:bodyPr/>
                    <a:lstStyle/>
                    <a:p>
                      <a:pPr algn="ctr" fontAlgn="ctr"/>
                      <a:r>
                        <a:rPr lang="en-ZA" sz="700" b="1" i="0" u="none" strike="noStrike" dirty="0">
                          <a:solidFill>
                            <a:srgbClr val="000000"/>
                          </a:solidFill>
                          <a:effectLst/>
                          <a:latin typeface="Trebuchet MS" panose="020B0603020202020204" pitchFamily="34" charset="0"/>
                        </a:rPr>
                        <a:t>Q1 2021</a:t>
                      </a:r>
                    </a:p>
                  </a:txBody>
                  <a:tcPr marL="6053" marR="6053" marT="60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7E6E6"/>
                    </a:solidFill>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extLst>
                  <a:ext uri="{0D108BD9-81ED-4DB2-BD59-A6C34878D82A}">
                    <a16:rowId xmlns:a16="http://schemas.microsoft.com/office/drawing/2014/main" val="4091425087"/>
                  </a:ext>
                </a:extLst>
              </a:tr>
              <a:tr h="171922">
                <a:tc>
                  <a:txBody>
                    <a:bodyPr/>
                    <a:lstStyle/>
                    <a:p>
                      <a:pPr algn="l" fontAlgn="ctr"/>
                      <a:r>
                        <a:rPr lang="en-ZA" sz="700" b="0" i="0" u="none" strike="noStrike" dirty="0">
                          <a:solidFill>
                            <a:srgbClr val="000000"/>
                          </a:solidFill>
                          <a:effectLst/>
                          <a:latin typeface="Trebuchet MS" panose="020B0603020202020204" pitchFamily="34" charset="0"/>
                        </a:rPr>
                        <a:t> </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rgbClr val="000000"/>
                          </a:solidFill>
                          <a:effectLst/>
                          <a:latin typeface="Trebuchet MS" panose="020B0603020202020204" pitchFamily="34" charset="0"/>
                        </a:rPr>
                        <a:t>15 -17 years</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rgbClr val="000000"/>
                          </a:solidFill>
                          <a:effectLst/>
                          <a:latin typeface="Trebuchet MS" panose="020B0603020202020204" pitchFamily="34" charset="0"/>
                        </a:rPr>
                        <a:t>18 - 24 years</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rgbClr val="000000"/>
                          </a:solidFill>
                          <a:effectLst/>
                          <a:latin typeface="Trebuchet MS" panose="020B0603020202020204" pitchFamily="34" charset="0"/>
                        </a:rPr>
                        <a:t>25 – 30 years</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rgbClr val="000000"/>
                          </a:solidFill>
                          <a:effectLst/>
                          <a:latin typeface="Trebuchet MS" panose="020B0603020202020204" pitchFamily="34" charset="0"/>
                        </a:rPr>
                        <a:t>31 - 34 years</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rgbClr val="000000"/>
                          </a:solidFill>
                          <a:effectLst/>
                          <a:latin typeface="Trebuchet MS" panose="020B0603020202020204" pitchFamily="34" charset="0"/>
                        </a:rPr>
                        <a:t>35 - 40 years</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rgbClr val="000000"/>
                          </a:solidFill>
                          <a:effectLst/>
                          <a:latin typeface="Trebuchet MS" panose="020B0603020202020204" pitchFamily="34" charset="0"/>
                        </a:rPr>
                        <a:t>41 - 50 years</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rgbClr val="000000"/>
                          </a:solidFill>
                          <a:effectLst/>
                          <a:latin typeface="Trebuchet MS" panose="020B0603020202020204" pitchFamily="34" charset="0"/>
                        </a:rPr>
                        <a:t>51 – 60 years</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rgbClr val="000000"/>
                          </a:solidFill>
                          <a:effectLst/>
                          <a:latin typeface="Trebuchet MS" panose="020B0603020202020204" pitchFamily="34" charset="0"/>
                        </a:rPr>
                        <a:t>60+ years</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extLst>
                  <a:ext uri="{0D108BD9-81ED-4DB2-BD59-A6C34878D82A}">
                    <a16:rowId xmlns:a16="http://schemas.microsoft.com/office/drawing/2014/main" val="1064803240"/>
                  </a:ext>
                </a:extLst>
              </a:tr>
              <a:tr h="130275">
                <a:tc>
                  <a:txBody>
                    <a:bodyPr/>
                    <a:lstStyle/>
                    <a:p>
                      <a:pPr algn="l" fontAlgn="ctr"/>
                      <a:r>
                        <a:rPr lang="en-ZA" sz="700" b="1" i="0" u="none" strike="noStrike" dirty="0">
                          <a:solidFill>
                            <a:srgbClr val="000000"/>
                          </a:solidFill>
                          <a:effectLst/>
                          <a:latin typeface="Trebuchet MS" panose="020B0603020202020204" pitchFamily="34" charset="0"/>
                        </a:rPr>
                        <a:t>AFRICA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dirty="0">
                          <a:solidFill>
                            <a:srgbClr val="000000"/>
                          </a:solidFill>
                          <a:effectLst/>
                          <a:latin typeface="Trebuchet MS" panose="020B0603020202020204" pitchFamily="34" charset="0"/>
                        </a:rPr>
                        <a:t>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4,6%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31,6%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80492260"/>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Botswana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28,8%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29,3%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771646658"/>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Lesotho</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061982953"/>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Malawi</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44,6%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378968447"/>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Mozambique</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28,4%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935949248"/>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Namibia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527174321"/>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eSwatini</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25,3%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24,4%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16733266"/>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Zambia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45,1%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839346086"/>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Zimbabwe</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24,1%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42,9%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026125728"/>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Angola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770739128"/>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DRC</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732788559"/>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Ethiopia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918597817"/>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Ghana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730929070"/>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Kenya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38,7%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270121883"/>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Nigeria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22,8%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37,9%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578827756"/>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Tanzania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569825858"/>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Uganda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23,6%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87292560"/>
                  </a:ext>
                </a:extLst>
              </a:tr>
              <a:tr h="130275">
                <a:tc>
                  <a:txBody>
                    <a:bodyPr/>
                    <a:lstStyle/>
                    <a:p>
                      <a:pPr algn="l" fontAlgn="ctr"/>
                      <a:r>
                        <a:rPr lang="en-ZA" sz="700" b="0" i="0" u="none" strike="noStrike" dirty="0">
                          <a:solidFill>
                            <a:srgbClr val="000000"/>
                          </a:solidFill>
                          <a:effectLst/>
                          <a:latin typeface="Trebuchet MS" panose="020B0603020202020204" pitchFamily="34" charset="0"/>
                        </a:rPr>
                        <a:t>Other Africa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26,7%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17,7%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18,4%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6,4%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5,5%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6826501"/>
                  </a:ext>
                </a:extLst>
              </a:tr>
              <a:tr h="130275">
                <a:tc>
                  <a:txBody>
                    <a:bodyPr/>
                    <a:lstStyle/>
                    <a:p>
                      <a:pPr algn="l" fontAlgn="ctr"/>
                      <a:r>
                        <a:rPr lang="en-ZA" sz="700" b="1" i="0" u="none" strike="noStrike" dirty="0">
                          <a:solidFill>
                            <a:srgbClr val="000000"/>
                          </a:solidFill>
                          <a:effectLst/>
                          <a:latin typeface="Trebuchet MS" panose="020B0603020202020204" pitchFamily="34" charset="0"/>
                        </a:rPr>
                        <a:t>ASIA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8,1%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32,4%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9,4%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7,7%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57946507"/>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China including Hong Kong</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984374418"/>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India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36,0%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7,4%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24,7%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486451597"/>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Japan</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506221153"/>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Malaysia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25,5%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66938656"/>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Singapore</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25,9%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36,0%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46383731"/>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South Korea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720897569"/>
                  </a:ext>
                </a:extLst>
              </a:tr>
              <a:tr h="130275">
                <a:tc>
                  <a:txBody>
                    <a:bodyPr/>
                    <a:lstStyle/>
                    <a:p>
                      <a:pPr algn="l" fontAlgn="ctr"/>
                      <a:r>
                        <a:rPr lang="en-ZA" sz="700" b="0" i="0" u="none" strike="noStrike" dirty="0">
                          <a:solidFill>
                            <a:srgbClr val="000000"/>
                          </a:solidFill>
                          <a:effectLst/>
                          <a:latin typeface="Trebuchet MS" panose="020B0603020202020204" pitchFamily="34" charset="0"/>
                        </a:rPr>
                        <a:t>Other Asia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2,0%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50,0%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72644580"/>
                  </a:ext>
                </a:extLst>
              </a:tr>
              <a:tr h="130275">
                <a:tc>
                  <a:txBody>
                    <a:bodyPr/>
                    <a:lstStyle/>
                    <a:p>
                      <a:pPr algn="l" fontAlgn="ctr"/>
                      <a:r>
                        <a:rPr lang="en-ZA" sz="700" b="1" i="0" u="none" strike="noStrike" dirty="0">
                          <a:solidFill>
                            <a:srgbClr val="000000"/>
                          </a:solidFill>
                          <a:effectLst/>
                          <a:latin typeface="Trebuchet MS" panose="020B0603020202020204" pitchFamily="34" charset="0"/>
                        </a:rPr>
                        <a:t>AUSTRALASIA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12,9%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18,9%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14,8%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18,9%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23097813"/>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Australia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dirty="0">
                          <a:solidFill>
                            <a:srgbClr val="000000"/>
                          </a:solidFill>
                          <a:effectLst/>
                          <a:latin typeface="Trebuchet MS" panose="020B0603020202020204" pitchFamily="34" charset="0"/>
                        </a:rPr>
                        <a:t>6,0%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4210963208"/>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New Zealand</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25,5%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259298375"/>
                  </a:ext>
                </a:extLst>
              </a:tr>
              <a:tr h="130275">
                <a:tc>
                  <a:txBody>
                    <a:bodyPr/>
                    <a:lstStyle/>
                    <a:p>
                      <a:pPr algn="l" fontAlgn="ctr"/>
                      <a:r>
                        <a:rPr lang="en-ZA" sz="700" b="0" i="0" u="none" strike="noStrike" dirty="0">
                          <a:solidFill>
                            <a:srgbClr val="000000"/>
                          </a:solidFill>
                          <a:effectLst/>
                          <a:latin typeface="Trebuchet MS" panose="020B0603020202020204" pitchFamily="34" charset="0"/>
                        </a:rPr>
                        <a:t>Other Australia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17157404"/>
                  </a:ext>
                </a:extLst>
              </a:tr>
              <a:tr h="130275">
                <a:tc>
                  <a:txBody>
                    <a:bodyPr/>
                    <a:lstStyle/>
                    <a:p>
                      <a:pPr algn="l" fontAlgn="ctr"/>
                      <a:r>
                        <a:rPr lang="en-ZA" sz="700" b="1" i="0" u="none" strike="noStrike" dirty="0">
                          <a:solidFill>
                            <a:srgbClr val="000000"/>
                          </a:solidFill>
                          <a:effectLst/>
                          <a:latin typeface="Trebuchet MS" panose="020B0603020202020204" pitchFamily="34" charset="0"/>
                        </a:rPr>
                        <a:t>CENTRAL &amp; SOUTH AMERICA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14,7%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27776385"/>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Argentina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29,5%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14908273"/>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Brazil</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059036614"/>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Chile</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26,8%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23,6%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930754596"/>
                  </a:ext>
                </a:extLst>
              </a:tr>
              <a:tr h="130275">
                <a:tc>
                  <a:txBody>
                    <a:bodyPr/>
                    <a:lstStyle/>
                    <a:p>
                      <a:pPr algn="l" fontAlgn="ctr"/>
                      <a:r>
                        <a:rPr lang="en-ZA" sz="700" b="0" i="0" u="none" strike="noStrike" dirty="0">
                          <a:solidFill>
                            <a:srgbClr val="000000"/>
                          </a:solidFill>
                          <a:effectLst/>
                          <a:latin typeface="Trebuchet MS" panose="020B0603020202020204" pitchFamily="34" charset="0"/>
                        </a:rPr>
                        <a:t>Other Central &amp; South America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42,1%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32,7%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8,8%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17035804"/>
                  </a:ext>
                </a:extLst>
              </a:tr>
              <a:tr h="130275">
                <a:tc>
                  <a:txBody>
                    <a:bodyPr/>
                    <a:lstStyle/>
                    <a:p>
                      <a:pPr algn="l" fontAlgn="ctr"/>
                      <a:r>
                        <a:rPr lang="en-ZA" sz="700" b="1" i="0" u="none" strike="noStrike" dirty="0">
                          <a:solidFill>
                            <a:srgbClr val="000000"/>
                          </a:solidFill>
                          <a:effectLst/>
                          <a:latin typeface="Trebuchet MS" panose="020B0603020202020204" pitchFamily="34" charset="0"/>
                        </a:rPr>
                        <a:t>EUROPE</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9,4%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8,9%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14,8%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555663837"/>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Austria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27,6%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3221809300"/>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Belgium</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22,9%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170269068"/>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Denmark</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25,5%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606321532"/>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Finland</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20801383"/>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France</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241930057"/>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Germany</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23,8%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906648454"/>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Ireland</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859081102"/>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Italy</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441501275"/>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The Netherlands</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236865449"/>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Norway</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133358231"/>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Portugal</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982634963"/>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Russian Federation</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18,7%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898558313"/>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Spain</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363775294"/>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Sweden</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7,9%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26,1%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02383959"/>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Switzerland</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29,7%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274230113"/>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Turkey</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673365108"/>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Uk</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8,2%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19,8%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741720246"/>
                  </a:ext>
                </a:extLst>
              </a:tr>
              <a:tr h="130275">
                <a:tc>
                  <a:txBody>
                    <a:bodyPr/>
                    <a:lstStyle/>
                    <a:p>
                      <a:pPr algn="l" fontAlgn="ctr"/>
                      <a:r>
                        <a:rPr lang="en-ZA" sz="700" b="0" i="0" u="none" strike="noStrike" dirty="0">
                          <a:solidFill>
                            <a:srgbClr val="000000"/>
                          </a:solidFill>
                          <a:effectLst/>
                          <a:latin typeface="Trebuchet MS" panose="020B0603020202020204" pitchFamily="34" charset="0"/>
                        </a:rPr>
                        <a:t>Other Europe</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16,4%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34,0%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13,5%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9,0%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79087790"/>
                  </a:ext>
                </a:extLst>
              </a:tr>
              <a:tr h="130275">
                <a:tc>
                  <a:txBody>
                    <a:bodyPr/>
                    <a:lstStyle/>
                    <a:p>
                      <a:pPr algn="l" fontAlgn="ctr"/>
                      <a:r>
                        <a:rPr lang="en-ZA" sz="700" b="1" i="0" u="none" strike="noStrike" dirty="0">
                          <a:solidFill>
                            <a:srgbClr val="000000"/>
                          </a:solidFill>
                          <a:effectLst/>
                          <a:latin typeface="Trebuchet MS" panose="020B0603020202020204" pitchFamily="34" charset="0"/>
                        </a:rPr>
                        <a:t>MIDDLE EAST</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18,4%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8,4%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38,7%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34444447"/>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United Arab Emirates</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72581806"/>
                  </a:ext>
                </a:extLst>
              </a:tr>
              <a:tr h="130275">
                <a:tc>
                  <a:txBody>
                    <a:bodyPr/>
                    <a:lstStyle/>
                    <a:p>
                      <a:pPr algn="l" fontAlgn="ctr"/>
                      <a:r>
                        <a:rPr lang="en-ZA" sz="700" b="0" i="0" u="none" strike="noStrike" dirty="0">
                          <a:solidFill>
                            <a:srgbClr val="000000"/>
                          </a:solidFill>
                          <a:effectLst/>
                          <a:latin typeface="Trebuchet MS" panose="020B0603020202020204" pitchFamily="34" charset="0"/>
                        </a:rPr>
                        <a:t>Other Middle East</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9,8%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20,9%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6,5%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32,9%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5511389"/>
                  </a:ext>
                </a:extLst>
              </a:tr>
              <a:tr h="130275">
                <a:tc>
                  <a:txBody>
                    <a:bodyPr/>
                    <a:lstStyle/>
                    <a:p>
                      <a:pPr algn="l" fontAlgn="ctr"/>
                      <a:r>
                        <a:rPr lang="en-ZA" sz="700" b="1" i="0" u="none" strike="noStrike" dirty="0">
                          <a:solidFill>
                            <a:srgbClr val="000000"/>
                          </a:solidFill>
                          <a:effectLst/>
                          <a:latin typeface="Trebuchet MS" panose="020B0603020202020204" pitchFamily="34" charset="0"/>
                        </a:rPr>
                        <a:t>NORTH AMERICA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15,7%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11,4%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13,2%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26,0%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85950618"/>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Canada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6,0%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ZA" sz="700" b="0" i="0" u="none" strike="noStrike">
                          <a:solidFill>
                            <a:srgbClr val="000000"/>
                          </a:solidFill>
                          <a:effectLst/>
                          <a:latin typeface="Trebuchet MS" panose="020B0603020202020204" pitchFamily="34" charset="0"/>
                        </a:rPr>
                        <a:t>33,9%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106063542"/>
                  </a:ext>
                </a:extLst>
              </a:tr>
              <a:tr h="123427">
                <a:tc>
                  <a:txBody>
                    <a:bodyPr/>
                    <a:lstStyle/>
                    <a:p>
                      <a:pPr algn="l" fontAlgn="ctr"/>
                      <a:r>
                        <a:rPr lang="en-ZA" sz="700" b="0" i="0" u="none" strike="noStrike" dirty="0">
                          <a:solidFill>
                            <a:srgbClr val="000000"/>
                          </a:solidFill>
                          <a:effectLst/>
                          <a:latin typeface="Trebuchet MS" panose="020B0603020202020204" pitchFamily="34" charset="0"/>
                        </a:rPr>
                        <a:t>USA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9,3%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12,0%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14,5%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ZA" sz="700" b="0" i="0" u="none" strike="noStrike">
                          <a:solidFill>
                            <a:srgbClr val="000000"/>
                          </a:solidFill>
                          <a:effectLst/>
                          <a:latin typeface="Trebuchet MS" panose="020B0603020202020204" pitchFamily="34" charset="0"/>
                        </a:rPr>
                        <a:t>23,8%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656114037"/>
                  </a:ext>
                </a:extLst>
              </a:tr>
              <a:tr h="130275">
                <a:tc>
                  <a:txBody>
                    <a:bodyPr/>
                    <a:lstStyle/>
                    <a:p>
                      <a:pPr algn="l" fontAlgn="ctr"/>
                      <a:r>
                        <a:rPr lang="en-ZA" sz="700" b="0" i="0" u="none" strike="noStrike" dirty="0">
                          <a:solidFill>
                            <a:srgbClr val="000000"/>
                          </a:solidFill>
                          <a:effectLst/>
                          <a:latin typeface="Trebuchet MS" panose="020B0603020202020204" pitchFamily="34" charset="0"/>
                        </a:rPr>
                        <a:t>Other North America</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ZA" sz="700" b="0" i="0" u="none" strike="noStrike">
                          <a:solidFill>
                            <a:srgbClr val="000000"/>
                          </a:solidFill>
                          <a:effectLst/>
                          <a:latin typeface="Trebuchet MS" panose="020B0603020202020204" pitchFamily="34" charset="0"/>
                        </a:rPr>
                        <a:t>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94722405"/>
                  </a:ext>
                </a:extLst>
              </a:tr>
              <a:tr h="130275">
                <a:tc>
                  <a:txBody>
                    <a:bodyPr/>
                    <a:lstStyle/>
                    <a:p>
                      <a:pPr algn="l" fontAlgn="ctr"/>
                      <a:r>
                        <a:rPr lang="en-ZA" sz="700" b="1" i="0" u="none" strike="noStrike" dirty="0">
                          <a:solidFill>
                            <a:srgbClr val="000000"/>
                          </a:solidFill>
                          <a:effectLst/>
                          <a:latin typeface="Trebuchet MS" panose="020B0603020202020204" pitchFamily="34" charset="0"/>
                        </a:rPr>
                        <a:t>TOTAL</a:t>
                      </a:r>
                    </a:p>
                  </a:txBody>
                  <a:tcPr marL="6053" marR="6053" marT="605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fontAlgn="ctr"/>
                      <a:r>
                        <a:rPr lang="en-ZA" sz="700" b="1" i="0" u="none" strike="noStrike">
                          <a:solidFill>
                            <a:srgbClr val="000000"/>
                          </a:solidFill>
                          <a:effectLst/>
                          <a:latin typeface="Trebuchet MS" panose="020B0603020202020204" pitchFamily="34" charset="0"/>
                        </a:rPr>
                        <a:t>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5,5%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14,7%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22,0%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9,3%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5,1%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81566662"/>
                  </a:ext>
                </a:extLst>
              </a:tr>
            </a:tbl>
          </a:graphicData>
        </a:graphic>
      </p:graphicFrame>
      <p:sp>
        <p:nvSpPr>
          <p:cNvPr id="5" name="TextBox 76">
            <a:extLst>
              <a:ext uri="{FF2B5EF4-FFF2-40B4-BE49-F238E27FC236}">
                <a16:creationId xmlns:a16="http://schemas.microsoft.com/office/drawing/2014/main" id="{2BE28FD0-9F4D-4D6F-BCAB-218CBD8592FF}"/>
              </a:ext>
            </a:extLst>
          </p:cNvPr>
          <p:cNvSpPr txBox="1"/>
          <p:nvPr/>
        </p:nvSpPr>
        <p:spPr>
          <a:xfrm>
            <a:off x="2334781" y="9585227"/>
            <a:ext cx="3119444"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163478854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8CD7EAD1-1DA7-4956-A986-80F6EDC6D345}"/>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59" imgH="360" progId="TCLayout.ActiveDocument.1">
                  <p:embed/>
                </p:oleObj>
              </mc:Choice>
              <mc:Fallback>
                <p:oleObj name="think-cell Slide" r:id="rId3" imgW="359" imgH="360" progId="TCLayout.ActiveDocument.1">
                  <p:embed/>
                  <p:pic>
                    <p:nvPicPr>
                      <p:cNvPr id="4" name="Object 3" hidden="1">
                        <a:extLst>
                          <a:ext uri="{FF2B5EF4-FFF2-40B4-BE49-F238E27FC236}">
                            <a16:creationId xmlns:a16="http://schemas.microsoft.com/office/drawing/2014/main" id="{8CD7EAD1-1DA7-4956-A986-80F6EDC6D345}"/>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grpSp>
        <p:nvGrpSpPr>
          <p:cNvPr id="341" name="Group 340">
            <a:extLst>
              <a:ext uri="{FF2B5EF4-FFF2-40B4-BE49-F238E27FC236}">
                <a16:creationId xmlns:a16="http://schemas.microsoft.com/office/drawing/2014/main" id="{D0E8AF54-C124-4416-A290-B52DF9B79F99}"/>
              </a:ext>
            </a:extLst>
          </p:cNvPr>
          <p:cNvGrpSpPr/>
          <p:nvPr/>
        </p:nvGrpSpPr>
        <p:grpSpPr>
          <a:xfrm rot="16200000">
            <a:off x="6081739" y="510671"/>
            <a:ext cx="1279411" cy="284187"/>
            <a:chOff x="-1768098" y="1682693"/>
            <a:chExt cx="10577544" cy="2349518"/>
          </a:xfrm>
        </p:grpSpPr>
        <p:sp>
          <p:nvSpPr>
            <p:cNvPr id="342" name="Freeform 5">
              <a:extLst>
                <a:ext uri="{FF2B5EF4-FFF2-40B4-BE49-F238E27FC236}">
                  <a16:creationId xmlns:a16="http://schemas.microsoft.com/office/drawing/2014/main" id="{7A7DA167-6D8A-401E-9FED-D658E3D8E1CD}"/>
                </a:ext>
              </a:extLst>
            </p:cNvPr>
            <p:cNvSpPr>
              <a:spLocks/>
            </p:cNvSpPr>
            <p:nvPr/>
          </p:nvSpPr>
          <p:spPr bwMode="auto">
            <a:xfrm>
              <a:off x="4837440" y="2043889"/>
              <a:ext cx="3972006" cy="1988322"/>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E3010F"/>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343" name="Freeform 5">
              <a:extLst>
                <a:ext uri="{FF2B5EF4-FFF2-40B4-BE49-F238E27FC236}">
                  <a16:creationId xmlns:a16="http://schemas.microsoft.com/office/drawing/2014/main" id="{E64815FD-BFF2-4424-A580-B03E722615A3}"/>
                </a:ext>
              </a:extLst>
            </p:cNvPr>
            <p:cNvSpPr>
              <a:spLocks/>
            </p:cNvSpPr>
            <p:nvPr/>
          </p:nvSpPr>
          <p:spPr bwMode="auto">
            <a:xfrm>
              <a:off x="3357940" y="1989081"/>
              <a:ext cx="4081463" cy="2043113"/>
            </a:xfrm>
            <a:custGeom>
              <a:avLst/>
              <a:gdLst>
                <a:gd name="T0" fmla="*/ 1286 w 2571"/>
                <a:gd name="T1" fmla="*/ 0 h 1287"/>
                <a:gd name="T2" fmla="*/ 2571 w 2571"/>
                <a:gd name="T3" fmla="*/ 1287 h 1287"/>
                <a:gd name="T4" fmla="*/ 1832 w 2571"/>
                <a:gd name="T5" fmla="*/ 1287 h 1287"/>
                <a:gd name="T6" fmla="*/ 1286 w 2571"/>
                <a:gd name="T7" fmla="*/ 740 h 1287"/>
                <a:gd name="T8" fmla="*/ 739 w 2571"/>
                <a:gd name="T9" fmla="*/ 1287 h 1287"/>
                <a:gd name="T10" fmla="*/ 0 w 2571"/>
                <a:gd name="T11" fmla="*/ 1287 h 1287"/>
                <a:gd name="T12" fmla="*/ 1286 w 2571"/>
                <a:gd name="T13" fmla="*/ 0 h 1287"/>
                <a:gd name="T14" fmla="*/ 1286 w 2571"/>
                <a:gd name="T15" fmla="*/ 0 h 1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1" h="1287">
                  <a:moveTo>
                    <a:pt x="1286" y="0"/>
                  </a:moveTo>
                  <a:lnTo>
                    <a:pt x="2571" y="1287"/>
                  </a:lnTo>
                  <a:lnTo>
                    <a:pt x="1832" y="1287"/>
                  </a:lnTo>
                  <a:lnTo>
                    <a:pt x="1286" y="740"/>
                  </a:lnTo>
                  <a:lnTo>
                    <a:pt x="739" y="1287"/>
                  </a:lnTo>
                  <a:lnTo>
                    <a:pt x="0" y="1287"/>
                  </a:lnTo>
                  <a:lnTo>
                    <a:pt x="1286" y="0"/>
                  </a:lnTo>
                  <a:lnTo>
                    <a:pt x="1286" y="0"/>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344" name="Freeform 6">
              <a:extLst>
                <a:ext uri="{FF2B5EF4-FFF2-40B4-BE49-F238E27FC236}">
                  <a16:creationId xmlns:a16="http://schemas.microsoft.com/office/drawing/2014/main" id="{20CBBF24-1EA2-44BC-A20C-5CA74795C07D}"/>
                </a:ext>
              </a:extLst>
            </p:cNvPr>
            <p:cNvSpPr>
              <a:spLocks/>
            </p:cNvSpPr>
            <p:nvPr/>
          </p:nvSpPr>
          <p:spPr bwMode="auto">
            <a:xfrm>
              <a:off x="1652965" y="1822393"/>
              <a:ext cx="4418013" cy="2209800"/>
            </a:xfrm>
            <a:custGeom>
              <a:avLst/>
              <a:gdLst>
                <a:gd name="T0" fmla="*/ 1392 w 2783"/>
                <a:gd name="T1" fmla="*/ 0 h 1392"/>
                <a:gd name="T2" fmla="*/ 2783 w 2783"/>
                <a:gd name="T3" fmla="*/ 1392 h 1392"/>
                <a:gd name="T4" fmla="*/ 1983 w 2783"/>
                <a:gd name="T5" fmla="*/ 1392 h 1392"/>
                <a:gd name="T6" fmla="*/ 1392 w 2783"/>
                <a:gd name="T7" fmla="*/ 800 h 1392"/>
                <a:gd name="T8" fmla="*/ 800 w 2783"/>
                <a:gd name="T9" fmla="*/ 1392 h 1392"/>
                <a:gd name="T10" fmla="*/ 0 w 2783"/>
                <a:gd name="T11" fmla="*/ 1392 h 1392"/>
                <a:gd name="T12" fmla="*/ 1392 w 2783"/>
                <a:gd name="T13" fmla="*/ 0 h 1392"/>
                <a:gd name="T14" fmla="*/ 1392 w 2783"/>
                <a:gd name="T15" fmla="*/ 0 h 13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83" h="1392">
                  <a:moveTo>
                    <a:pt x="1392" y="0"/>
                  </a:moveTo>
                  <a:lnTo>
                    <a:pt x="2783" y="1392"/>
                  </a:lnTo>
                  <a:lnTo>
                    <a:pt x="1983" y="1392"/>
                  </a:lnTo>
                  <a:lnTo>
                    <a:pt x="1392" y="800"/>
                  </a:lnTo>
                  <a:lnTo>
                    <a:pt x="800" y="1392"/>
                  </a:lnTo>
                  <a:lnTo>
                    <a:pt x="0" y="1392"/>
                  </a:lnTo>
                  <a:lnTo>
                    <a:pt x="1392" y="0"/>
                  </a:lnTo>
                  <a:lnTo>
                    <a:pt x="1392" y="0"/>
                  </a:lnTo>
                  <a:close/>
                </a:path>
              </a:pathLst>
            </a:custGeom>
            <a:solidFill>
              <a:srgbClr val="07141A"/>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345" name="Freeform 7">
              <a:extLst>
                <a:ext uri="{FF2B5EF4-FFF2-40B4-BE49-F238E27FC236}">
                  <a16:creationId xmlns:a16="http://schemas.microsoft.com/office/drawing/2014/main" id="{706F07C8-1216-4103-A305-F247FFA2C058}"/>
                </a:ext>
              </a:extLst>
            </p:cNvPr>
            <p:cNvSpPr>
              <a:spLocks/>
            </p:cNvSpPr>
            <p:nvPr/>
          </p:nvSpPr>
          <p:spPr bwMode="auto">
            <a:xfrm>
              <a:off x="-45660" y="1741431"/>
              <a:ext cx="4578350" cy="2290763"/>
            </a:xfrm>
            <a:custGeom>
              <a:avLst/>
              <a:gdLst>
                <a:gd name="T0" fmla="*/ 1442 w 2884"/>
                <a:gd name="T1" fmla="*/ 0 h 1443"/>
                <a:gd name="T2" fmla="*/ 2884 w 2884"/>
                <a:gd name="T3" fmla="*/ 1443 h 1443"/>
                <a:gd name="T4" fmla="*/ 2055 w 2884"/>
                <a:gd name="T5" fmla="*/ 1443 h 1443"/>
                <a:gd name="T6" fmla="*/ 1442 w 2884"/>
                <a:gd name="T7" fmla="*/ 829 h 1443"/>
                <a:gd name="T8" fmla="*/ 829 w 2884"/>
                <a:gd name="T9" fmla="*/ 1443 h 1443"/>
                <a:gd name="T10" fmla="*/ 0 w 2884"/>
                <a:gd name="T11" fmla="*/ 1443 h 1443"/>
                <a:gd name="T12" fmla="*/ 1442 w 2884"/>
                <a:gd name="T13" fmla="*/ 0 h 1443"/>
                <a:gd name="T14" fmla="*/ 1442 w 2884"/>
                <a:gd name="T15" fmla="*/ 0 h 14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4" h="1443">
                  <a:moveTo>
                    <a:pt x="1442" y="0"/>
                  </a:moveTo>
                  <a:lnTo>
                    <a:pt x="2884" y="1443"/>
                  </a:lnTo>
                  <a:lnTo>
                    <a:pt x="2055" y="1443"/>
                  </a:lnTo>
                  <a:lnTo>
                    <a:pt x="1442" y="829"/>
                  </a:lnTo>
                  <a:lnTo>
                    <a:pt x="829" y="1443"/>
                  </a:lnTo>
                  <a:lnTo>
                    <a:pt x="0" y="1443"/>
                  </a:lnTo>
                  <a:lnTo>
                    <a:pt x="1442" y="0"/>
                  </a:lnTo>
                  <a:lnTo>
                    <a:pt x="1442" y="0"/>
                  </a:lnTo>
                  <a:close/>
                </a:path>
              </a:pathLst>
            </a:custGeom>
            <a:solidFill>
              <a:srgbClr val="008A3B"/>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sp>
          <p:nvSpPr>
            <p:cNvPr id="346" name="Freeform 8">
              <a:extLst>
                <a:ext uri="{FF2B5EF4-FFF2-40B4-BE49-F238E27FC236}">
                  <a16:creationId xmlns:a16="http://schemas.microsoft.com/office/drawing/2014/main" id="{4D9376E3-11C7-4648-9A79-E9B1116C5831}"/>
                </a:ext>
              </a:extLst>
            </p:cNvPr>
            <p:cNvSpPr>
              <a:spLocks/>
            </p:cNvSpPr>
            <p:nvPr/>
          </p:nvSpPr>
          <p:spPr bwMode="auto">
            <a:xfrm>
              <a:off x="-1768098" y="1682693"/>
              <a:ext cx="4695825" cy="2349500"/>
            </a:xfrm>
            <a:custGeom>
              <a:avLst/>
              <a:gdLst>
                <a:gd name="T0" fmla="*/ 1479 w 2958"/>
                <a:gd name="T1" fmla="*/ 0 h 1480"/>
                <a:gd name="T2" fmla="*/ 2958 w 2958"/>
                <a:gd name="T3" fmla="*/ 1480 h 1480"/>
                <a:gd name="T4" fmla="*/ 2108 w 2958"/>
                <a:gd name="T5" fmla="*/ 1480 h 1480"/>
                <a:gd name="T6" fmla="*/ 1479 w 2958"/>
                <a:gd name="T7" fmla="*/ 851 h 1480"/>
                <a:gd name="T8" fmla="*/ 850 w 2958"/>
                <a:gd name="T9" fmla="*/ 1480 h 1480"/>
                <a:gd name="T10" fmla="*/ 0 w 2958"/>
                <a:gd name="T11" fmla="*/ 1480 h 1480"/>
                <a:gd name="T12" fmla="*/ 1479 w 2958"/>
                <a:gd name="T13" fmla="*/ 0 h 1480"/>
                <a:gd name="T14" fmla="*/ 1479 w 2958"/>
                <a:gd name="T15" fmla="*/ 0 h 14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58" h="1480">
                  <a:moveTo>
                    <a:pt x="1479" y="0"/>
                  </a:moveTo>
                  <a:lnTo>
                    <a:pt x="2958" y="1480"/>
                  </a:lnTo>
                  <a:lnTo>
                    <a:pt x="2108" y="1480"/>
                  </a:lnTo>
                  <a:lnTo>
                    <a:pt x="1479" y="851"/>
                  </a:lnTo>
                  <a:lnTo>
                    <a:pt x="850" y="1480"/>
                  </a:lnTo>
                  <a:lnTo>
                    <a:pt x="0" y="1480"/>
                  </a:lnTo>
                  <a:lnTo>
                    <a:pt x="1479" y="0"/>
                  </a:lnTo>
                  <a:lnTo>
                    <a:pt x="1479" y="0"/>
                  </a:lnTo>
                  <a:close/>
                </a:path>
              </a:pathLst>
            </a:custGeom>
            <a:solidFill>
              <a:srgbClr val="0D3C89"/>
            </a:solidFill>
            <a:ln>
              <a:noFill/>
            </a:ln>
          </p:spPr>
          <p:txBody>
            <a:bodyPr vert="horz" wrap="square" lIns="91440" tIns="45720" rIns="91440" bIns="45720" numCol="1" anchor="t" anchorCtr="0" compatLnSpc="1">
              <a:prstTxWarp prst="textNoShape">
                <a:avLst/>
              </a:prstTxWarp>
            </a:bodyPr>
            <a:lstStyle/>
            <a:p>
              <a:endParaRPr lang="en-US" dirty="0">
                <a:highlight>
                  <a:srgbClr val="FFFF00"/>
                </a:highlight>
              </a:endParaRPr>
            </a:p>
          </p:txBody>
        </p:sp>
      </p:grpSp>
      <p:sp>
        <p:nvSpPr>
          <p:cNvPr id="273" name="TextBox 862">
            <a:extLst>
              <a:ext uri="{FF2B5EF4-FFF2-40B4-BE49-F238E27FC236}">
                <a16:creationId xmlns:a16="http://schemas.microsoft.com/office/drawing/2014/main" id="{C803B474-17A6-49CD-BFE3-5CF50EF23D11}"/>
              </a:ext>
            </a:extLst>
          </p:cNvPr>
          <p:cNvSpPr txBox="1"/>
          <p:nvPr/>
        </p:nvSpPr>
        <p:spPr>
          <a:xfrm>
            <a:off x="714150" y="1127575"/>
            <a:ext cx="2700000" cy="8190910"/>
          </a:xfrm>
          <a:prstGeom prst="rect">
            <a:avLst/>
          </a:prstGeom>
          <a:noFill/>
        </p:spPr>
        <p:txBody>
          <a:bodyPr/>
          <a:lstStyle>
            <a:defPPr>
              <a:defRPr lang="en-US"/>
            </a:defPPr>
            <a:lvl1pPr indent="0" algn="just" defTabSz="584310">
              <a:spcBef>
                <a:spcPts val="600"/>
              </a:spcBef>
              <a:spcAft>
                <a:spcPts val="600"/>
              </a:spcAft>
              <a:buSzPct val="125000"/>
              <a:buFont typeface="Arial" panose="020B0604020202020204" pitchFamily="34" charset="0"/>
              <a:buNone/>
              <a:defRPr sz="1000">
                <a:solidFill>
                  <a:srgbClr val="404040"/>
                </a:solidFill>
                <a:effectLst/>
                <a:latin typeface="Trebuchet MS" panose="020B0603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pPr marL="171450" indent="-171450" algn="just">
              <a:buFont typeface="Arial" panose="020B0604020202020204" pitchFamily="34" charset="0"/>
              <a:buChar char="•"/>
            </a:pPr>
            <a:r>
              <a:rPr lang="en-US" sz="1000" dirty="0">
                <a:solidFill>
                  <a:schemeClr val="tx1">
                    <a:lumMod val="75000"/>
                    <a:lumOff val="25000"/>
                  </a:schemeClr>
                </a:solidFill>
                <a:highlight>
                  <a:srgbClr val="FFFFFF"/>
                </a:highlight>
              </a:rPr>
              <a:t>International tourist arrivals in Q1 2023 amounted to 2.1 million. Arrivals </a:t>
            </a:r>
            <a:r>
              <a:rPr lang="en-US" dirty="0">
                <a:solidFill>
                  <a:schemeClr val="tx1">
                    <a:lumMod val="75000"/>
                    <a:lumOff val="25000"/>
                  </a:schemeClr>
                </a:solidFill>
                <a:highlight>
                  <a:srgbClr val="FFFFFF"/>
                </a:highlight>
              </a:rPr>
              <a:t>a</a:t>
            </a:r>
            <a:r>
              <a:rPr lang="en-US" sz="1000" dirty="0">
                <a:solidFill>
                  <a:schemeClr val="tx1">
                    <a:lumMod val="75000"/>
                    <a:lumOff val="25000"/>
                  </a:schemeClr>
                </a:solidFill>
                <a:highlight>
                  <a:srgbClr val="FFFFFF"/>
                </a:highlight>
              </a:rPr>
              <a:t>re only -21.5% over Q1 2019, and </a:t>
            </a:r>
            <a:r>
              <a:rPr lang="en-US" sz="1000" i="1" dirty="0">
                <a:solidFill>
                  <a:schemeClr val="tx1">
                    <a:lumMod val="75000"/>
                    <a:lumOff val="25000"/>
                  </a:schemeClr>
                </a:solidFill>
                <a:highlight>
                  <a:srgbClr val="FFFFFF"/>
                </a:highlight>
              </a:rPr>
              <a:t>+102.5% over Q1 2022</a:t>
            </a:r>
            <a:r>
              <a:rPr lang="en-US" sz="1000" dirty="0">
                <a:solidFill>
                  <a:schemeClr val="tx1">
                    <a:lumMod val="75000"/>
                    <a:lumOff val="25000"/>
                  </a:schemeClr>
                </a:solidFill>
                <a:highlight>
                  <a:srgbClr val="FFFFFF"/>
                </a:highlight>
              </a:rPr>
              <a:t>. This is much improvement since Q1 2022’s and Q1 2021’s -61.3% and -84.1% over Q1 2019 respectively.</a:t>
            </a:r>
          </a:p>
          <a:p>
            <a:pPr marL="171450" indent="-171450" algn="just">
              <a:buFont typeface="Arial" panose="020B0604020202020204" pitchFamily="34" charset="0"/>
              <a:buChar char="•"/>
            </a:pPr>
            <a:r>
              <a:rPr lang="en-US" sz="1000" dirty="0">
                <a:solidFill>
                  <a:schemeClr val="tx1">
                    <a:lumMod val="75000"/>
                    <a:lumOff val="25000"/>
                  </a:schemeClr>
                </a:solidFill>
                <a:highlight>
                  <a:srgbClr val="FFFFFF"/>
                </a:highlight>
              </a:rPr>
              <a:t>On a monthly basis, international tourist arrivals for Jan-Mar 2023 were -21.7% less on average than Jan-Mar 2019. In Jan-Mar 2022 arrivals were -60.9% vs. 2019, further indicating the recovery. </a:t>
            </a:r>
          </a:p>
          <a:p>
            <a:pPr marL="171450" indent="-171450">
              <a:buFont typeface="Arial" panose="020B0604020202020204" pitchFamily="34" charset="0"/>
              <a:buChar char="•"/>
            </a:pPr>
            <a:r>
              <a:rPr lang="en-US" dirty="0">
                <a:solidFill>
                  <a:schemeClr val="tx1">
                    <a:lumMod val="75000"/>
                    <a:lumOff val="25000"/>
                  </a:schemeClr>
                </a:solidFill>
                <a:highlight>
                  <a:srgbClr val="FFFFFF"/>
                </a:highlight>
              </a:rPr>
              <a:t>Africa Land tourists amounted to 1.5 million this quarter and constitute the majority (70.3%) of all arrivals in South Africa. Africa Land arrivals are -21.4% less than what they were in Q1 2019 and </a:t>
            </a:r>
            <a:r>
              <a:rPr lang="en-US" i="1" dirty="0">
                <a:solidFill>
                  <a:schemeClr val="tx1">
                    <a:lumMod val="75000"/>
                    <a:lumOff val="25000"/>
                  </a:schemeClr>
                </a:solidFill>
                <a:highlight>
                  <a:srgbClr val="FFFFFF"/>
                </a:highlight>
              </a:rPr>
              <a:t>have also doubled since Q1 2022 (+101.0%)</a:t>
            </a:r>
            <a:r>
              <a:rPr lang="en-US" dirty="0">
                <a:solidFill>
                  <a:schemeClr val="tx1">
                    <a:lumMod val="75000"/>
                    <a:lumOff val="25000"/>
                  </a:schemeClr>
                </a:solidFill>
                <a:highlight>
                  <a:srgbClr val="FFFFFF"/>
                </a:highlight>
              </a:rPr>
              <a:t>. This result indicates a major improvement also when compared to Q1 2022’s -60.9% over Q1 2019. </a:t>
            </a:r>
          </a:p>
          <a:p>
            <a:pPr marL="171450" indent="-171450">
              <a:buFont typeface="Arial" panose="020B0604020202020204" pitchFamily="34" charset="0"/>
              <a:buChar char="•"/>
            </a:pPr>
            <a:r>
              <a:rPr lang="en-US" sz="1000" dirty="0">
                <a:solidFill>
                  <a:schemeClr val="tx1">
                    <a:lumMod val="75000"/>
                    <a:lumOff val="25000"/>
                  </a:schemeClr>
                </a:solidFill>
                <a:highlight>
                  <a:srgbClr val="FFFFFF"/>
                </a:highlight>
              </a:rPr>
              <a:t>Africa Air arrivals amounted to 59.3 thousand, representing a 2.8% share. Although the region continues its recovery, arrivals have declined slightly more than in Q4 2022 (-32.1% vs. -27.7%, vs. Q1 &amp; Q4 2019 respectively). This is possibly due to the region’s higher share of business travel and the lack thereof during the holiday season. Nonetheless, this is a much better result than Q1 2022’s -58.5% vs. Q1 2019. </a:t>
            </a:r>
          </a:p>
          <a:p>
            <a:pPr marL="171450" indent="-171450">
              <a:buFont typeface="Arial" panose="020B0604020202020204" pitchFamily="34" charset="0"/>
              <a:buChar char="•"/>
            </a:pPr>
            <a:r>
              <a:rPr lang="en-GB" dirty="0">
                <a:solidFill>
                  <a:schemeClr val="tx1">
                    <a:lumMod val="75000"/>
                    <a:lumOff val="25000"/>
                  </a:schemeClr>
                </a:solidFill>
                <a:highlight>
                  <a:srgbClr val="FFFFFF"/>
                </a:highlight>
              </a:rPr>
              <a:t>European arrivals</a:t>
            </a:r>
            <a:r>
              <a:rPr lang="he-IL" dirty="0">
                <a:solidFill>
                  <a:schemeClr val="tx1">
                    <a:lumMod val="75000"/>
                    <a:lumOff val="25000"/>
                  </a:schemeClr>
                </a:solidFill>
                <a:highlight>
                  <a:srgbClr val="FFFFFF"/>
                </a:highlight>
              </a:rPr>
              <a:t> </a:t>
            </a:r>
            <a:r>
              <a:rPr lang="en-US" dirty="0">
                <a:solidFill>
                  <a:schemeClr val="tx1">
                    <a:lumMod val="75000"/>
                    <a:lumOff val="25000"/>
                  </a:schemeClr>
                </a:solidFill>
                <a:highlight>
                  <a:srgbClr val="FFFFFF"/>
                </a:highlight>
              </a:rPr>
              <a:t>in Q1 2023 </a:t>
            </a:r>
            <a:r>
              <a:rPr lang="en-GB" dirty="0">
                <a:solidFill>
                  <a:schemeClr val="tx1">
                    <a:lumMod val="75000"/>
                    <a:lumOff val="25000"/>
                  </a:schemeClr>
                </a:solidFill>
                <a:highlight>
                  <a:srgbClr val="FFFFFF"/>
                </a:highlight>
              </a:rPr>
              <a:t>amounted to 387.3 thousand </a:t>
            </a:r>
            <a:r>
              <a:rPr lang="en-US" dirty="0">
                <a:solidFill>
                  <a:schemeClr val="tx1">
                    <a:lumMod val="75000"/>
                    <a:lumOff val="25000"/>
                  </a:schemeClr>
                </a:solidFill>
                <a:highlight>
                  <a:srgbClr val="FFFFFF"/>
                </a:highlight>
              </a:rPr>
              <a:t>and </a:t>
            </a:r>
            <a:r>
              <a:rPr lang="en-GB" dirty="0">
                <a:solidFill>
                  <a:schemeClr val="tx1">
                    <a:lumMod val="75000"/>
                    <a:lumOff val="25000"/>
                  </a:schemeClr>
                </a:solidFill>
                <a:highlight>
                  <a:srgbClr val="FFFFFF"/>
                </a:highlight>
              </a:rPr>
              <a:t>accounted for 18.3% of arrivals. These have declined only by -17.2% although this is lower than their global recovery (-9% vs. Q1 2019, UNWTO). This is a considerable improvement since Q4 2022’s -32.3% vs. Q4 2019. Hence, European arrivals </a:t>
            </a:r>
            <a:r>
              <a:rPr lang="en-GB" i="1" dirty="0">
                <a:solidFill>
                  <a:schemeClr val="tx1">
                    <a:lumMod val="75000"/>
                    <a:lumOff val="25000"/>
                  </a:schemeClr>
                </a:solidFill>
                <a:highlight>
                  <a:srgbClr val="FFFFFF"/>
                </a:highlight>
              </a:rPr>
              <a:t>have doubled Q1 2022’s results (+100.7%). </a:t>
            </a:r>
          </a:p>
          <a:p>
            <a:pPr marL="171450" indent="-171450">
              <a:buFont typeface="Arial" panose="020B0604020202020204" pitchFamily="34" charset="0"/>
              <a:buChar char="•"/>
            </a:pPr>
            <a:r>
              <a:rPr lang="en-US" dirty="0">
                <a:highlight>
                  <a:srgbClr val="FFFFFF"/>
                </a:highlight>
              </a:rPr>
              <a:t>Travel from the Americas amounted to 105.0 thousand, reflecting a further improved decline rate of -21.8% over Q1 2019 and a 4.9% share. This recovery is slower than the Americas’ global recovery (-14% vs. Q1 2019, UNWTO) but is similar to SA’s overall average (-21.4% &amp; -21.5% vs. Q1 2019 respectively). </a:t>
            </a:r>
            <a:endParaRPr lang="en-US" dirty="0">
              <a:solidFill>
                <a:schemeClr val="tx1">
                  <a:lumMod val="75000"/>
                  <a:lumOff val="25000"/>
                </a:schemeClr>
              </a:solidFill>
              <a:highlight>
                <a:srgbClr val="FFFFFF"/>
              </a:highlight>
            </a:endParaRPr>
          </a:p>
        </p:txBody>
      </p:sp>
      <p:sp>
        <p:nvSpPr>
          <p:cNvPr id="266" name="Rectangle 1">
            <a:extLst>
              <a:ext uri="{FF2B5EF4-FFF2-40B4-BE49-F238E27FC236}">
                <a16:creationId xmlns:a16="http://schemas.microsoft.com/office/drawing/2014/main" id="{AB68C728-45AE-473F-AC03-9D1E6889F129}"/>
              </a:ext>
            </a:extLst>
          </p:cNvPr>
          <p:cNvSpPr/>
          <p:nvPr/>
        </p:nvSpPr>
        <p:spPr>
          <a:xfrm>
            <a:off x="6718" y="462166"/>
            <a:ext cx="576000" cy="23385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IN" sz="1414" b="0" i="0" u="sng" strike="noStrike" kern="1200" cap="none" spc="0" normalizeH="0" baseline="0" noProof="0" dirty="0">
              <a:ln>
                <a:noFill/>
              </a:ln>
              <a:solidFill>
                <a:prstClr val="white"/>
              </a:solidFill>
              <a:effectLst/>
              <a:highlight>
                <a:srgbClr val="FFFF00"/>
              </a:highlight>
              <a:uLnTx/>
              <a:uFillTx/>
              <a:latin typeface="Calibri"/>
              <a:ea typeface="+mn-ea"/>
              <a:cs typeface="+mn-cs"/>
            </a:endParaRPr>
          </a:p>
        </p:txBody>
      </p:sp>
      <p:sp>
        <p:nvSpPr>
          <p:cNvPr id="267" name="TextBox 4">
            <a:extLst>
              <a:ext uri="{FF2B5EF4-FFF2-40B4-BE49-F238E27FC236}">
                <a16:creationId xmlns:a16="http://schemas.microsoft.com/office/drawing/2014/main" id="{0FCAB5C1-2EE9-4280-A077-ADAD795E53DC}"/>
              </a:ext>
            </a:extLst>
          </p:cNvPr>
          <p:cNvSpPr txBox="1"/>
          <p:nvPr/>
        </p:nvSpPr>
        <p:spPr>
          <a:xfrm>
            <a:off x="728700" y="317485"/>
            <a:ext cx="4770530" cy="523220"/>
          </a:xfrm>
          <a:prstGeom prst="rect">
            <a:avLst/>
          </a:prstGeom>
          <a:noFill/>
        </p:spPr>
        <p:txBody>
          <a:bodyPr wrap="square" lIns="0" rIns="0" rtlCol="0">
            <a:spAutoFit/>
          </a:bodyPr>
          <a:lstStyle>
            <a:defPPr>
              <a:defRPr lang="en-US"/>
            </a:defPPr>
            <a:lvl1pPr>
              <a:defRPr sz="2800" b="1" kern="0">
                <a:solidFill>
                  <a:schemeClr val="tx1">
                    <a:lumMod val="75000"/>
                    <a:lumOff val="25000"/>
                  </a:schemeClr>
                </a:solidFill>
                <a:latin typeface="Bebas Neue Bold" panose="020B0606020202050201" pitchFamily="34" charset="0"/>
                <a:cs typeface="Arial" panose="020B0604020202020204" pitchFamily="34" charset="0"/>
              </a:defRPr>
            </a:lvl1pPr>
          </a:lstStyle>
          <a:p>
            <a:r>
              <a:rPr lang="en-US" dirty="0">
                <a:highlight>
                  <a:srgbClr val="FFFFFF"/>
                </a:highlight>
                <a:sym typeface="Trebuchet MS"/>
              </a:rPr>
              <a:t>EXECUTIVE SUMMARY</a:t>
            </a:r>
            <a:endParaRPr lang="en-ZA" dirty="0">
              <a:highlight>
                <a:srgbClr val="FFFFFF"/>
              </a:highlight>
            </a:endParaRPr>
          </a:p>
        </p:txBody>
      </p:sp>
      <p:sp>
        <p:nvSpPr>
          <p:cNvPr id="13" name="TextBox 862">
            <a:extLst>
              <a:ext uri="{FF2B5EF4-FFF2-40B4-BE49-F238E27FC236}">
                <a16:creationId xmlns:a16="http://schemas.microsoft.com/office/drawing/2014/main" id="{9E85213F-7147-4B08-9011-ABE61B87B28D}"/>
              </a:ext>
            </a:extLst>
          </p:cNvPr>
          <p:cNvSpPr txBox="1"/>
          <p:nvPr/>
        </p:nvSpPr>
        <p:spPr>
          <a:xfrm>
            <a:off x="3519310" y="1127575"/>
            <a:ext cx="2700000" cy="7470830"/>
          </a:xfrm>
          <a:prstGeom prst="rect">
            <a:avLst/>
          </a:prstGeom>
          <a:noFill/>
        </p:spPr>
        <p:txBody>
          <a:bodyPr/>
          <a:lstStyle>
            <a:defPPr>
              <a:defRPr lang="en-US"/>
            </a:defPPr>
            <a:lvl1pPr indent="0" algn="just" defTabSz="584310">
              <a:spcBef>
                <a:spcPts val="600"/>
              </a:spcBef>
              <a:spcAft>
                <a:spcPts val="600"/>
              </a:spcAft>
              <a:buSzPct val="125000"/>
              <a:buFont typeface="Arial" panose="020B0604020202020204" pitchFamily="34" charset="0"/>
              <a:buNone/>
              <a:defRPr sz="1000">
                <a:solidFill>
                  <a:srgbClr val="404040"/>
                </a:solidFill>
                <a:effectLst/>
                <a:latin typeface="Trebuchet MS" panose="020B0603020202020204" pitchFamily="34" charset="0"/>
              </a:defRPr>
            </a:lvl1pPr>
            <a:lvl2pPr marL="360000" marR="0" indent="-180000" defTabSz="584310" fontAlgn="auto">
              <a:lnSpc>
                <a:spcPct val="100000"/>
              </a:lnSpc>
              <a:spcBef>
                <a:spcPct val="20000"/>
              </a:spcBef>
              <a:spcAft>
                <a:spcPts val="0"/>
              </a:spcAft>
              <a:buClrTx/>
              <a:buSzPct val="125000"/>
              <a:buFont typeface="Arial" panose="020B0604020202020204" pitchFamily="34" charset="0"/>
              <a:buChar char="•"/>
              <a:tabLst/>
              <a:defRPr sz="1050">
                <a:latin typeface="Source Sans Pro" panose="020B0503030403020204" pitchFamily="34" charset="0"/>
              </a:defRPr>
            </a:lvl2pPr>
            <a:lvl3pPr marL="540000" indent="-180000" defTabSz="584310">
              <a:spcBef>
                <a:spcPct val="20000"/>
              </a:spcBef>
              <a:buSzPct val="125000"/>
              <a:buFont typeface="Arial" panose="020B0604020202020204" pitchFamily="34" charset="0"/>
              <a:buChar char="•"/>
              <a:defRPr sz="1050">
                <a:latin typeface="Source Sans Pro" panose="020B0503030403020204" pitchFamily="34" charset="0"/>
              </a:defRPr>
            </a:lvl3pPr>
            <a:lvl4pPr marL="1022541" indent="-146077" defTabSz="584310">
              <a:spcBef>
                <a:spcPct val="20000"/>
              </a:spcBef>
              <a:buFont typeface="Arial" pitchFamily="34" charset="0"/>
              <a:buChar char="–"/>
              <a:defRPr sz="1050">
                <a:latin typeface="Source Sans Pro" panose="020B0503030403020204" pitchFamily="34" charset="0"/>
              </a:defRPr>
            </a:lvl4pPr>
            <a:lvl5pPr marL="1314696" indent="-146077" defTabSz="584310">
              <a:spcBef>
                <a:spcPct val="20000"/>
              </a:spcBef>
              <a:buFont typeface="Arial" pitchFamily="34" charset="0"/>
              <a:buChar char="»"/>
              <a:defRPr sz="1050">
                <a:latin typeface="Source Sans Pro" panose="020B0503030403020204" pitchFamily="34" charset="0"/>
              </a:defRPr>
            </a:lvl5pPr>
            <a:lvl6pPr marL="1606852" indent="-146077" defTabSz="584310">
              <a:spcBef>
                <a:spcPct val="20000"/>
              </a:spcBef>
              <a:buFont typeface="Arial" pitchFamily="34" charset="0"/>
              <a:buChar char="•"/>
              <a:defRPr sz="1279"/>
            </a:lvl6pPr>
            <a:lvl7pPr marL="1899005" indent="-146077" defTabSz="584310">
              <a:spcBef>
                <a:spcPct val="20000"/>
              </a:spcBef>
              <a:buFont typeface="Arial" pitchFamily="34" charset="0"/>
              <a:buChar char="•"/>
              <a:defRPr sz="1279"/>
            </a:lvl7pPr>
            <a:lvl8pPr marL="2191161" indent="-146077" defTabSz="584310">
              <a:spcBef>
                <a:spcPct val="20000"/>
              </a:spcBef>
              <a:buFont typeface="Arial" pitchFamily="34" charset="0"/>
              <a:buChar char="•"/>
              <a:defRPr sz="1279"/>
            </a:lvl8pPr>
            <a:lvl9pPr marL="2483315" indent="-146077" defTabSz="584310">
              <a:spcBef>
                <a:spcPct val="20000"/>
              </a:spcBef>
              <a:buFont typeface="Arial" pitchFamily="34" charset="0"/>
              <a:buChar char="•"/>
              <a:defRPr sz="1279"/>
            </a:lvl9pPr>
          </a:lstStyle>
          <a:p>
            <a:pPr marL="171450" indent="-171450">
              <a:buFont typeface="Arial" panose="020B0604020202020204" pitchFamily="34" charset="0"/>
              <a:buChar char="•"/>
            </a:pPr>
            <a:r>
              <a:rPr lang="en-GB" dirty="0">
                <a:solidFill>
                  <a:schemeClr val="tx1">
                    <a:lumMod val="75000"/>
                    <a:lumOff val="25000"/>
                  </a:schemeClr>
                </a:solidFill>
                <a:highlight>
                  <a:srgbClr val="FFFFFF"/>
                </a:highlight>
              </a:rPr>
              <a:t>Asia arrivals continue to slowly recover and are -47.4% over Q1 2019, amounting to 39.7 thousand and a diluted 1.9% share (-1% point vs. Q1 2019). This is in line with Asia’s global recovery (-46% vs. Q1 2019, UNWTO). </a:t>
            </a:r>
            <a:r>
              <a:rPr lang="en-GB" i="1" dirty="0">
                <a:solidFill>
                  <a:schemeClr val="tx1">
                    <a:lumMod val="75000"/>
                    <a:lumOff val="25000"/>
                  </a:schemeClr>
                </a:solidFill>
                <a:highlight>
                  <a:srgbClr val="FFFFFF"/>
                </a:highlight>
              </a:rPr>
              <a:t>Year-on-year, Asia arrivals have more than doubled Q1 2021’s results (+121.5%)</a:t>
            </a:r>
            <a:r>
              <a:rPr lang="en-GB" dirty="0">
                <a:solidFill>
                  <a:schemeClr val="tx1">
                    <a:lumMod val="75000"/>
                    <a:lumOff val="25000"/>
                  </a:schemeClr>
                </a:solidFill>
                <a:highlight>
                  <a:srgbClr val="FFFFFF"/>
                </a:highlight>
              </a:rPr>
              <a:t>.</a:t>
            </a:r>
            <a:endParaRPr lang="en-US" i="1" dirty="0">
              <a:solidFill>
                <a:schemeClr val="tx1">
                  <a:lumMod val="75000"/>
                  <a:lumOff val="25000"/>
                </a:schemeClr>
              </a:solidFill>
              <a:highlight>
                <a:srgbClr val="FFFFFF"/>
              </a:highlight>
            </a:endParaRPr>
          </a:p>
          <a:p>
            <a:pPr marL="171450" indent="-171450">
              <a:buFont typeface="Arial" panose="020B0604020202020204" pitchFamily="34" charset="0"/>
              <a:buChar char="•"/>
            </a:pPr>
            <a:r>
              <a:rPr lang="en-GB" dirty="0">
                <a:highlight>
                  <a:srgbClr val="FFFFFF"/>
                </a:highlight>
              </a:rPr>
              <a:t>Australasian tourist arrivals are showing </a:t>
            </a:r>
            <a:r>
              <a:rPr lang="en-US" dirty="0">
                <a:highlight>
                  <a:srgbClr val="FFFFFF"/>
                </a:highlight>
              </a:rPr>
              <a:t>tremendous </a:t>
            </a:r>
            <a:r>
              <a:rPr lang="en-GB" dirty="0">
                <a:highlight>
                  <a:srgbClr val="FFFFFF"/>
                </a:highlight>
              </a:rPr>
              <a:t>recovery with 24.6 thousand arrivals, a 1.2% share, and a mere -7.6% decline. </a:t>
            </a:r>
            <a:r>
              <a:rPr lang="en-GB" i="1" dirty="0">
                <a:highlight>
                  <a:srgbClr val="FFFFFF"/>
                </a:highlight>
              </a:rPr>
              <a:t>Compared to Q1 2022, Australasia’s recovery is an astounding +244.3%, and is the highest year-on-year regional result. The tables have turned since Q1 2021 when the region exhibited the lowest recovery rate (-97.6%). </a:t>
            </a:r>
          </a:p>
          <a:p>
            <a:pPr marL="171450" indent="-171450">
              <a:buFont typeface="Arial" panose="020B0604020202020204" pitchFamily="34" charset="0"/>
              <a:buChar char="•"/>
            </a:pPr>
            <a:r>
              <a:rPr lang="en-US" dirty="0">
                <a:highlight>
                  <a:srgbClr val="FFFFFF"/>
                </a:highlight>
              </a:rPr>
              <a:t>In Q1 2023, Middle East arrivals amounted to 11.1 thousand and were only -7.0% vs. Q1 2019. This quarter, the region has the fastest recovery rate although it is much lower than the Middle East’s global recovery (+16% vs. Q1 2019, UNWTO). Y</a:t>
            </a:r>
            <a:r>
              <a:rPr lang="en-US" i="1" dirty="0">
                <a:highlight>
                  <a:srgbClr val="FFFFFF"/>
                </a:highlight>
              </a:rPr>
              <a:t>ear-on-year, the recovery is more pronounced, with Q1 2023 amounting to +122.6% of Q1 2022. </a:t>
            </a:r>
          </a:p>
          <a:p>
            <a:pPr marL="171450" indent="-171450">
              <a:buFont typeface="Arial" panose="020B0604020202020204" pitchFamily="34" charset="0"/>
              <a:buChar char="•"/>
            </a:pPr>
            <a:r>
              <a:rPr lang="en-US" dirty="0">
                <a:highlight>
                  <a:srgbClr val="FFFFFF"/>
                </a:highlight>
              </a:rPr>
              <a:t>Q1 2023 continues the turnaround in travellers’ behaviour evidenced in Q2 2022. VFR and holiday now dominate just as they used to, with a 50.0% and an 18.2% share respectively. As in Q3-Q4 2022, VFR has surpassed 2019 levels, this time by +8.2% points, whilst holiday is now -4.0% points vs. Q1 2019 levels. </a:t>
            </a:r>
          </a:p>
          <a:p>
            <a:pPr marL="171450" indent="-171450">
              <a:buFont typeface="Arial" panose="020B0604020202020204" pitchFamily="34" charset="0"/>
              <a:buChar char="•"/>
            </a:pPr>
            <a:r>
              <a:rPr lang="en-US" dirty="0">
                <a:highlight>
                  <a:srgbClr val="FFFFFF"/>
                </a:highlight>
              </a:rPr>
              <a:t>Foreign spending continues to show significant recovery and now equals ZAR 25.3 billion due to very slight negative growth of -0.9% over Q1 2019. </a:t>
            </a:r>
            <a:r>
              <a:rPr lang="en-US" i="1" dirty="0">
                <a:highlight>
                  <a:srgbClr val="FFFFFF"/>
                </a:highlight>
              </a:rPr>
              <a:t>Also compared to Q1 2022, spend is much improved (+143.9% vs. Q1 2022).</a:t>
            </a:r>
            <a:endParaRPr lang="en-US" dirty="0">
              <a:highlight>
                <a:srgbClr val="FFFFFF"/>
              </a:highlight>
            </a:endParaRPr>
          </a:p>
          <a:p>
            <a:pPr marL="171450" indent="-171450">
              <a:buFont typeface="Arial" panose="020B0604020202020204" pitchFamily="34" charset="0"/>
              <a:buChar char="•"/>
            </a:pPr>
            <a:r>
              <a:rPr lang="en-US" dirty="0">
                <a:solidFill>
                  <a:schemeClr val="tx1">
                    <a:lumMod val="75000"/>
                    <a:lumOff val="25000"/>
                  </a:schemeClr>
                </a:solidFill>
                <a:highlight>
                  <a:srgbClr val="FFFFFF"/>
                </a:highlight>
              </a:rPr>
              <a:t>Length of stay continues to surpass Q1 2019 levels and equals 13.8 nights. This is a +23.3% increase over Q1 2019.</a:t>
            </a:r>
          </a:p>
          <a:p>
            <a:pPr marL="171450" indent="-171450">
              <a:buFont typeface="Arial" panose="020B0604020202020204" pitchFamily="34" charset="0"/>
              <a:buChar char="•"/>
            </a:pPr>
            <a:r>
              <a:rPr lang="en-US" dirty="0">
                <a:solidFill>
                  <a:schemeClr val="tx1">
                    <a:lumMod val="75000"/>
                    <a:lumOff val="25000"/>
                  </a:schemeClr>
                </a:solidFill>
                <a:highlight>
                  <a:srgbClr val="FFFFFF"/>
                </a:highlight>
              </a:rPr>
              <a:t>International tourist satisfaction continues to improve for the second time in a row. It now stands at 4.6 out of a maximum score of 5.</a:t>
            </a:r>
          </a:p>
        </p:txBody>
      </p:sp>
      <p:sp>
        <p:nvSpPr>
          <p:cNvPr id="2" name="TextBox 76">
            <a:extLst>
              <a:ext uri="{FF2B5EF4-FFF2-40B4-BE49-F238E27FC236}">
                <a16:creationId xmlns:a16="http://schemas.microsoft.com/office/drawing/2014/main" id="{E831A307-6927-E031-0996-C9567903DCAC}"/>
              </a:ext>
            </a:extLst>
          </p:cNvPr>
          <p:cNvSpPr txBox="1"/>
          <p:nvPr/>
        </p:nvSpPr>
        <p:spPr>
          <a:xfrm>
            <a:off x="5415753" y="9585227"/>
            <a:ext cx="38472" cy="153888"/>
          </a:xfrm>
          <a:prstGeom prst="rect">
            <a:avLst/>
          </a:prstGeom>
          <a:noFill/>
          <a:ln>
            <a:noFill/>
          </a:ln>
        </p:spPr>
        <p:txBody>
          <a:bodyPr wrap="none" lIns="0" tIns="0" rIns="0" bIns="0" rtlCol="0" anchor="t">
            <a:spAutoFit/>
          </a:bodyPr>
          <a:lstStyle/>
          <a:p>
            <a:pPr algn="r"/>
            <a:r>
              <a:rPr lang="en-US" sz="1000" b="1" dirty="0">
                <a:solidFill>
                  <a:srgbClr val="404040"/>
                </a:solidFill>
                <a:highlight>
                  <a:srgbClr val="FFFF00"/>
                </a:highlight>
                <a:latin typeface="Trebuchet MS" panose="020B0603020202020204" pitchFamily="34" charset="0"/>
                <a:cs typeface="Arial" panose="020B0604020202020204" pitchFamily="34" charset="0"/>
              </a:rPr>
              <a:t> </a:t>
            </a:r>
            <a:endParaRPr lang="en-ZA" sz="1000" dirty="0">
              <a:solidFill>
                <a:srgbClr val="404040"/>
              </a:solidFill>
              <a:highlight>
                <a:srgbClr val="FFFF00"/>
              </a:highlight>
              <a:latin typeface="Trebuchet MS" panose="020B0603020202020204" pitchFamily="34" charset="0"/>
              <a:cs typeface="Arial" panose="020B0604020202020204" pitchFamily="34" charset="0"/>
            </a:endParaRPr>
          </a:p>
        </p:txBody>
      </p:sp>
      <p:sp>
        <p:nvSpPr>
          <p:cNvPr id="3" name="TextBox 76">
            <a:extLst>
              <a:ext uri="{FF2B5EF4-FFF2-40B4-BE49-F238E27FC236}">
                <a16:creationId xmlns:a16="http://schemas.microsoft.com/office/drawing/2014/main" id="{9B547ADB-D13B-3A30-5834-1969A328527F}"/>
              </a:ext>
            </a:extLst>
          </p:cNvPr>
          <p:cNvSpPr txBox="1"/>
          <p:nvPr/>
        </p:nvSpPr>
        <p:spPr>
          <a:xfrm>
            <a:off x="2257837" y="9585227"/>
            <a:ext cx="3196388"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190480299"/>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729EA96E-D193-455F-A444-C5995B018A6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9419354"/>
            <a:ext cx="6858002" cy="486646"/>
          </a:xfrm>
          <a:prstGeom prst="rect">
            <a:avLst/>
          </a:prstGeom>
        </p:spPr>
      </p:pic>
      <p:sp>
        <p:nvSpPr>
          <p:cNvPr id="5" name="TextBox 76">
            <a:extLst>
              <a:ext uri="{FF2B5EF4-FFF2-40B4-BE49-F238E27FC236}">
                <a16:creationId xmlns:a16="http://schemas.microsoft.com/office/drawing/2014/main" id="{15D125F6-F192-406E-8883-1108EABE1480}"/>
              </a:ext>
            </a:extLst>
          </p:cNvPr>
          <p:cNvSpPr txBox="1"/>
          <p:nvPr/>
        </p:nvSpPr>
        <p:spPr>
          <a:xfrm>
            <a:off x="2185702" y="9585227"/>
            <a:ext cx="3268523" cy="153888"/>
          </a:xfrm>
          <a:prstGeom prst="rect">
            <a:avLst/>
          </a:prstGeom>
          <a:noFill/>
          <a:ln>
            <a:noFill/>
          </a:ln>
        </p:spPr>
        <p:txBody>
          <a:bodyPr wrap="none" lIns="0" tIns="0" rIns="0" bIns="0" rtlCol="0" anchor="t">
            <a:spAutoFit/>
          </a:bodyPr>
          <a:lstStyle/>
          <a:p>
            <a:pPr algn="r"/>
            <a:r>
              <a:rPr lang="en-ZA" sz="1000" b="1" dirty="0">
                <a:solidFill>
                  <a:srgbClr val="404040"/>
                </a:solidFill>
                <a:latin typeface="Trebuchet MS" panose="020B0603020202020204" pitchFamily="34" charset="0"/>
                <a:cs typeface="Arial" panose="020B0604020202020204" pitchFamily="34" charset="0"/>
              </a:rPr>
              <a:t>Tourism Performance Report </a:t>
            </a:r>
            <a:r>
              <a:rPr lang="en-ZA" sz="1000" dirty="0">
                <a:solidFill>
                  <a:srgbClr val="404040"/>
                </a:solidFill>
                <a:latin typeface="Trebuchet MS" panose="020B0603020202020204" pitchFamily="34" charset="0"/>
                <a:cs typeface="Arial" panose="020B0604020202020204" pitchFamily="34" charset="0"/>
              </a:rPr>
              <a:t>| January–December 2021</a:t>
            </a:r>
          </a:p>
        </p:txBody>
      </p:sp>
      <p:pic>
        <p:nvPicPr>
          <p:cNvPr id="2" name="Picture 1">
            <a:extLst>
              <a:ext uri="{FF2B5EF4-FFF2-40B4-BE49-F238E27FC236}">
                <a16:creationId xmlns:a16="http://schemas.microsoft.com/office/drawing/2014/main" id="{6BB4FBF2-6438-4013-9CCB-18878B7B9EDD}"/>
              </a:ext>
            </a:extLst>
          </p:cNvPr>
          <p:cNvPicPr>
            <a:picLocks noChangeAspect="1"/>
          </p:cNvPicPr>
          <p:nvPr/>
        </p:nvPicPr>
        <p:blipFill rotWithShape="1">
          <a:blip r:embed="rId3">
            <a:extLst>
              <a:ext uri="{28A0092B-C50C-407E-A947-70E740481C1C}">
                <a14:useLocalDpi xmlns:a14="http://schemas.microsoft.com/office/drawing/2010/main" val="0"/>
              </a:ext>
            </a:extLst>
          </a:blip>
          <a:srcRect l="18971" r="34994" b="198"/>
          <a:stretch/>
        </p:blipFill>
        <p:spPr>
          <a:xfrm>
            <a:off x="2" y="-19697"/>
            <a:ext cx="6857998" cy="9925697"/>
          </a:xfrm>
          <a:prstGeom prst="rect">
            <a:avLst/>
          </a:prstGeom>
        </p:spPr>
      </p:pic>
      <p:sp>
        <p:nvSpPr>
          <p:cNvPr id="7" name="Rectangle 3">
            <a:extLst>
              <a:ext uri="{FF2B5EF4-FFF2-40B4-BE49-F238E27FC236}">
                <a16:creationId xmlns:a16="http://schemas.microsoft.com/office/drawing/2014/main" id="{E3E1EC53-26AF-D457-D168-B050C1EBEFDF}"/>
              </a:ext>
            </a:extLst>
          </p:cNvPr>
          <p:cNvSpPr/>
          <p:nvPr/>
        </p:nvSpPr>
        <p:spPr>
          <a:xfrm>
            <a:off x="1" y="3327401"/>
            <a:ext cx="4960882" cy="2674006"/>
          </a:xfrm>
          <a:prstGeom prst="rect">
            <a:avLst/>
          </a:prstGeom>
          <a:solidFill>
            <a:schemeClr val="tx1">
              <a:lumMod val="95000"/>
              <a:lumOff val="5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Autofit/>
          </a:bodyPr>
          <a:lstStyle/>
          <a:p>
            <a:pPr marL="0" marR="0" lvl="0" indent="0" algn="r" defTabSz="718444" rtl="0" eaLnBrk="1" fontAlgn="auto" latinLnBrk="0" hangingPunct="1">
              <a:lnSpc>
                <a:spcPct val="100000"/>
              </a:lnSpc>
              <a:spcBef>
                <a:spcPts val="0"/>
              </a:spcBef>
              <a:spcAft>
                <a:spcPts val="0"/>
              </a:spcAft>
              <a:buClrTx/>
              <a:buSzTx/>
              <a:buFontTx/>
              <a:buNone/>
              <a:tabLst/>
              <a:defRPr/>
            </a:pPr>
            <a:r>
              <a:rPr kumimoji="0" lang="en-IN" sz="3600" b="0" i="0" u="none" strike="noStrike" kern="1200" cap="none" spc="600" normalizeH="0" baseline="0" noProof="0" dirty="0">
                <a:ln>
                  <a:noFill/>
                </a:ln>
                <a:solidFill>
                  <a:prstClr val="white"/>
                </a:solidFill>
                <a:effectLst>
                  <a:outerShdw blurRad="38100" dist="38100" dir="2700000" algn="tl">
                    <a:srgbClr val="000000">
                      <a:alpha val="43137"/>
                    </a:srgbClr>
                  </a:outerShdw>
                </a:effectLst>
                <a:uLnTx/>
                <a:uFillTx/>
                <a:latin typeface="Bebas Neue Bold" panose="020B0606020202050201" pitchFamily="34" charset="0"/>
                <a:ea typeface="+mn-ea"/>
                <a:cs typeface="+mn-cs"/>
              </a:rPr>
              <a:t>INTERNATIONAL ARRIVALS – PROVINCIAL DISTRIBUTION</a:t>
            </a:r>
          </a:p>
        </p:txBody>
      </p:sp>
    </p:spTree>
    <p:extLst>
      <p:ext uri="{BB962C8B-B14F-4D97-AF65-F5344CB8AC3E}">
        <p14:creationId xmlns:p14="http://schemas.microsoft.com/office/powerpoint/2010/main" val="4070212542"/>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0"/>
            <a:ext cx="6858000" cy="119026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r>
              <a:rPr kumimoji="0" lang="en-ZA" sz="3600" b="0" i="0" u="none" strike="noStrike" kern="1200" cap="none" spc="0" normalizeH="0" baseline="0" noProof="0" dirty="0">
                <a:ln>
                  <a:noFill/>
                </a:ln>
                <a:solidFill>
                  <a:srgbClr val="F07F09"/>
                </a:solidFill>
                <a:effectLst/>
                <a:uLnTx/>
                <a:uFillTx/>
                <a:latin typeface="Calibri"/>
                <a:ea typeface="+mn-ea"/>
                <a:cs typeface="+mn-cs"/>
              </a:rPr>
              <a:t>APPENDIX</a:t>
            </a:r>
          </a:p>
        </p:txBody>
      </p:sp>
      <p:sp>
        <p:nvSpPr>
          <p:cNvPr id="4" name="TextBox 76">
            <a:extLst>
              <a:ext uri="{FF2B5EF4-FFF2-40B4-BE49-F238E27FC236}">
                <a16:creationId xmlns:a16="http://schemas.microsoft.com/office/drawing/2014/main" id="{30C714AC-AE8F-4F61-AA4D-E507E023C8B3}"/>
              </a:ext>
            </a:extLst>
          </p:cNvPr>
          <p:cNvSpPr txBox="1"/>
          <p:nvPr/>
        </p:nvSpPr>
        <p:spPr>
          <a:xfrm>
            <a:off x="2334781" y="9585227"/>
            <a:ext cx="3119444"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graphicFrame>
        <p:nvGraphicFramePr>
          <p:cNvPr id="5" name="Table 4">
            <a:extLst>
              <a:ext uri="{FF2B5EF4-FFF2-40B4-BE49-F238E27FC236}">
                <a16:creationId xmlns:a16="http://schemas.microsoft.com/office/drawing/2014/main" id="{64A05DB1-F529-6641-4433-6D87E0E7F5B9}"/>
              </a:ext>
            </a:extLst>
          </p:cNvPr>
          <p:cNvGraphicFramePr>
            <a:graphicFrameLocks noGrp="1"/>
          </p:cNvGraphicFramePr>
          <p:nvPr>
            <p:extLst>
              <p:ext uri="{D42A27DB-BD31-4B8C-83A1-F6EECF244321}">
                <p14:modId xmlns:p14="http://schemas.microsoft.com/office/powerpoint/2010/main" val="2464286328"/>
              </p:ext>
            </p:extLst>
          </p:nvPr>
        </p:nvGraphicFramePr>
        <p:xfrm>
          <a:off x="5841" y="1262590"/>
          <a:ext cx="6852158" cy="8056762"/>
        </p:xfrm>
        <a:graphic>
          <a:graphicData uri="http://schemas.openxmlformats.org/drawingml/2006/table">
            <a:tbl>
              <a:tblPr/>
              <a:tblGrid>
                <a:gridCol w="1387896">
                  <a:extLst>
                    <a:ext uri="{9D8B030D-6E8A-4147-A177-3AD203B41FA5}">
                      <a16:colId xmlns:a16="http://schemas.microsoft.com/office/drawing/2014/main" val="1217709968"/>
                    </a:ext>
                  </a:extLst>
                </a:gridCol>
                <a:gridCol w="441185">
                  <a:extLst>
                    <a:ext uri="{9D8B030D-6E8A-4147-A177-3AD203B41FA5}">
                      <a16:colId xmlns:a16="http://schemas.microsoft.com/office/drawing/2014/main" val="2106286610"/>
                    </a:ext>
                  </a:extLst>
                </a:gridCol>
                <a:gridCol w="615821">
                  <a:extLst>
                    <a:ext uri="{9D8B030D-6E8A-4147-A177-3AD203B41FA5}">
                      <a16:colId xmlns:a16="http://schemas.microsoft.com/office/drawing/2014/main" val="3257413650"/>
                    </a:ext>
                  </a:extLst>
                </a:gridCol>
                <a:gridCol w="781265">
                  <a:extLst>
                    <a:ext uri="{9D8B030D-6E8A-4147-A177-3AD203B41FA5}">
                      <a16:colId xmlns:a16="http://schemas.microsoft.com/office/drawing/2014/main" val="3455452485"/>
                    </a:ext>
                  </a:extLst>
                </a:gridCol>
                <a:gridCol w="710033">
                  <a:extLst>
                    <a:ext uri="{9D8B030D-6E8A-4147-A177-3AD203B41FA5}">
                      <a16:colId xmlns:a16="http://schemas.microsoft.com/office/drawing/2014/main" val="1780265396"/>
                    </a:ext>
                  </a:extLst>
                </a:gridCol>
                <a:gridCol w="654884">
                  <a:extLst>
                    <a:ext uri="{9D8B030D-6E8A-4147-A177-3AD203B41FA5}">
                      <a16:colId xmlns:a16="http://schemas.microsoft.com/office/drawing/2014/main" val="1588622838"/>
                    </a:ext>
                  </a:extLst>
                </a:gridCol>
                <a:gridCol w="441185">
                  <a:extLst>
                    <a:ext uri="{9D8B030D-6E8A-4147-A177-3AD203B41FA5}">
                      <a16:colId xmlns:a16="http://schemas.microsoft.com/office/drawing/2014/main" val="1301783903"/>
                    </a:ext>
                  </a:extLst>
                </a:gridCol>
                <a:gridCol w="689352">
                  <a:extLst>
                    <a:ext uri="{9D8B030D-6E8A-4147-A177-3AD203B41FA5}">
                      <a16:colId xmlns:a16="http://schemas.microsoft.com/office/drawing/2014/main" val="406111123"/>
                    </a:ext>
                  </a:extLst>
                </a:gridCol>
                <a:gridCol w="689352">
                  <a:extLst>
                    <a:ext uri="{9D8B030D-6E8A-4147-A177-3AD203B41FA5}">
                      <a16:colId xmlns:a16="http://schemas.microsoft.com/office/drawing/2014/main" val="2027690119"/>
                    </a:ext>
                  </a:extLst>
                </a:gridCol>
                <a:gridCol w="441185">
                  <a:extLst>
                    <a:ext uri="{9D8B030D-6E8A-4147-A177-3AD203B41FA5}">
                      <a16:colId xmlns:a16="http://schemas.microsoft.com/office/drawing/2014/main" val="1031354347"/>
                    </a:ext>
                  </a:extLst>
                </a:gridCol>
              </a:tblGrid>
              <a:tr h="117835">
                <a:tc gridSpan="10">
                  <a:txBody>
                    <a:bodyPr/>
                    <a:lstStyle/>
                    <a:p>
                      <a:pPr algn="ctr" rtl="0" fontAlgn="t"/>
                      <a:r>
                        <a:rPr lang="fr-FR" sz="700" b="1" i="0" u="none" strike="noStrike">
                          <a:solidFill>
                            <a:srgbClr val="474747"/>
                          </a:solidFill>
                          <a:effectLst/>
                          <a:latin typeface="Trebuchet MS" panose="020B0603020202020204" pitchFamily="34" charset="0"/>
                        </a:rPr>
                        <a:t>INTERNATIONAL TOURIST ARRIVALS - PROVINCIAL DISTRIBUTION</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extLst>
                  <a:ext uri="{0D108BD9-81ED-4DB2-BD59-A6C34878D82A}">
                    <a16:rowId xmlns:a16="http://schemas.microsoft.com/office/drawing/2014/main" val="3992619192"/>
                  </a:ext>
                </a:extLst>
              </a:tr>
              <a:tr h="117835">
                <a:tc>
                  <a:txBody>
                    <a:bodyPr/>
                    <a:lstStyle/>
                    <a:p>
                      <a:pPr algn="l" fontAlgn="t"/>
                      <a:r>
                        <a:rPr lang="en-ZA" sz="700" b="0" i="0" u="none" strike="noStrike">
                          <a:solidFill>
                            <a:srgbClr val="000000"/>
                          </a:solidFill>
                          <a:effectLst/>
                          <a:latin typeface="Trebuchet MS" panose="020B0603020202020204" pitchFamily="34" charset="0"/>
                        </a:rPr>
                        <a:t> </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F2F2F2"/>
                    </a:solidFill>
                  </a:tcPr>
                </a:tc>
                <a:tc gridSpan="9">
                  <a:txBody>
                    <a:bodyPr/>
                    <a:lstStyle/>
                    <a:p>
                      <a:pPr algn="ctr" rtl="0" fontAlgn="t"/>
                      <a:r>
                        <a:rPr lang="en-ZA" sz="700" b="1" i="0" u="none" strike="noStrike">
                          <a:solidFill>
                            <a:srgbClr val="474747"/>
                          </a:solidFill>
                          <a:effectLst/>
                          <a:latin typeface="Trebuchet MS" panose="020B0603020202020204" pitchFamily="34" charset="0"/>
                        </a:rPr>
                        <a:t>Q1 2023</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extLst>
                  <a:ext uri="{0D108BD9-81ED-4DB2-BD59-A6C34878D82A}">
                    <a16:rowId xmlns:a16="http://schemas.microsoft.com/office/drawing/2014/main" val="3893494825"/>
                  </a:ext>
                </a:extLst>
              </a:tr>
              <a:tr h="217091">
                <a:tc>
                  <a:txBody>
                    <a:bodyPr/>
                    <a:lstStyle/>
                    <a:p>
                      <a:pPr algn="l" rtl="0" fontAlgn="t"/>
                      <a:r>
                        <a:rPr lang="en-ZA" sz="700" b="1" i="0" u="none" strike="noStrike">
                          <a:solidFill>
                            <a:srgbClr val="474747"/>
                          </a:solidFill>
                          <a:effectLst/>
                          <a:latin typeface="Trebuchet MS" panose="020B0603020202020204" pitchFamily="34" charset="0"/>
                        </a:rPr>
                        <a:t> </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t"/>
                      <a:r>
                        <a:rPr lang="en-ZA" sz="700" b="1" i="0" u="none" strike="noStrike">
                          <a:solidFill>
                            <a:srgbClr val="474747"/>
                          </a:solidFill>
                          <a:effectLst/>
                          <a:latin typeface="Trebuchet MS" panose="020B0603020202020204" pitchFamily="34" charset="0"/>
                        </a:rPr>
                        <a:t>Gauteng</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t"/>
                      <a:r>
                        <a:rPr lang="en-ZA" sz="700" b="1" i="0" u="none" strike="noStrike">
                          <a:solidFill>
                            <a:srgbClr val="474747"/>
                          </a:solidFill>
                          <a:effectLst/>
                          <a:latin typeface="Trebuchet MS" panose="020B0603020202020204" pitchFamily="34" charset="0"/>
                        </a:rPr>
                        <a:t>Western Cape</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t"/>
                      <a:r>
                        <a:rPr lang="en-ZA" sz="700" b="1" i="0" u="none" strike="noStrike">
                          <a:solidFill>
                            <a:srgbClr val="474747"/>
                          </a:solidFill>
                          <a:effectLst/>
                          <a:latin typeface="Trebuchet MS" panose="020B0603020202020204" pitchFamily="34" charset="0"/>
                        </a:rPr>
                        <a:t>Eastern Cape</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t"/>
                      <a:r>
                        <a:rPr lang="en-ZA" sz="700" b="1" i="0" u="none" strike="noStrike">
                          <a:solidFill>
                            <a:srgbClr val="474747"/>
                          </a:solidFill>
                          <a:effectLst/>
                          <a:latin typeface="Trebuchet MS" panose="020B0603020202020204" pitchFamily="34" charset="0"/>
                        </a:rPr>
                        <a:t>KwaZulu- Natal</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t"/>
                      <a:r>
                        <a:rPr lang="en-ZA" sz="700" b="1" i="0" u="none" strike="noStrike">
                          <a:solidFill>
                            <a:srgbClr val="474747"/>
                          </a:solidFill>
                          <a:effectLst/>
                          <a:latin typeface="Trebuchet MS" panose="020B0603020202020204" pitchFamily="34" charset="0"/>
                        </a:rPr>
                        <a:t>Mpumalanga</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t"/>
                      <a:r>
                        <a:rPr lang="en-ZA" sz="700" b="1" i="0" u="none" strike="noStrike">
                          <a:solidFill>
                            <a:srgbClr val="474747"/>
                          </a:solidFill>
                          <a:effectLst/>
                          <a:latin typeface="Trebuchet MS" panose="020B0603020202020204" pitchFamily="34" charset="0"/>
                        </a:rPr>
                        <a:t>Limpopo</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t"/>
                      <a:r>
                        <a:rPr lang="en-ZA" sz="700" b="1" i="0" u="none" strike="noStrike">
                          <a:solidFill>
                            <a:srgbClr val="474747"/>
                          </a:solidFill>
                          <a:effectLst/>
                          <a:latin typeface="Trebuchet MS" panose="020B0603020202020204" pitchFamily="34" charset="0"/>
                        </a:rPr>
                        <a:t>North West</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t"/>
                      <a:r>
                        <a:rPr lang="en-ZA" sz="700" b="1" i="0" u="none" strike="noStrike">
                          <a:solidFill>
                            <a:srgbClr val="474747"/>
                          </a:solidFill>
                          <a:effectLst/>
                          <a:latin typeface="Trebuchet MS" panose="020B0603020202020204" pitchFamily="34" charset="0"/>
                        </a:rPr>
                        <a:t>Northern Cape</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t"/>
                      <a:r>
                        <a:rPr lang="en-ZA" sz="700" b="1" i="0" u="none" strike="noStrike">
                          <a:solidFill>
                            <a:srgbClr val="474747"/>
                          </a:solidFill>
                          <a:effectLst/>
                          <a:latin typeface="Trebuchet MS" panose="020B0603020202020204" pitchFamily="34" charset="0"/>
                        </a:rPr>
                        <a:t>Free State</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280974267"/>
                  </a:ext>
                </a:extLst>
              </a:tr>
              <a:tr h="129056">
                <a:tc>
                  <a:txBody>
                    <a:bodyPr/>
                    <a:lstStyle/>
                    <a:p>
                      <a:pPr algn="l" rtl="0" fontAlgn="t"/>
                      <a:r>
                        <a:rPr lang="en-ZA" sz="700" b="1" i="0" u="none" strike="noStrike">
                          <a:solidFill>
                            <a:srgbClr val="474747"/>
                          </a:solidFill>
                          <a:effectLst/>
                          <a:latin typeface="Trebuchet MS" panose="020B0603020202020204" pitchFamily="34" charset="0"/>
                        </a:rPr>
                        <a:t>Africa</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b"/>
                      <a:r>
                        <a:rPr lang="en-ZA" sz="700" b="1" i="0" u="none" strike="noStrike">
                          <a:solidFill>
                            <a:srgbClr val="000000"/>
                          </a:solidFill>
                          <a:effectLst/>
                          <a:latin typeface="Trebuchet MS" panose="020B0603020202020204" pitchFamily="34" charset="0"/>
                        </a:rPr>
                        <a:t>636 663</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00" b="1" i="0" u="none" strike="noStrike">
                          <a:solidFill>
                            <a:srgbClr val="000000"/>
                          </a:solidFill>
                          <a:effectLst/>
                          <a:latin typeface="Trebuchet MS" panose="020B0603020202020204" pitchFamily="34" charset="0"/>
                        </a:rPr>
                        <a:t>72 341</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00" b="1" i="0" u="none" strike="noStrike">
                          <a:solidFill>
                            <a:srgbClr val="000000"/>
                          </a:solidFill>
                          <a:effectLst/>
                          <a:latin typeface="Trebuchet MS" panose="020B0603020202020204" pitchFamily="34" charset="0"/>
                        </a:rPr>
                        <a:t>13 505</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00" b="1" i="0" u="none" strike="noStrike">
                          <a:solidFill>
                            <a:srgbClr val="000000"/>
                          </a:solidFill>
                          <a:effectLst/>
                          <a:latin typeface="Trebuchet MS" panose="020B0603020202020204" pitchFamily="34" charset="0"/>
                        </a:rPr>
                        <a:t>98 207</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00" b="1" i="0" u="none" strike="noStrike">
                          <a:solidFill>
                            <a:srgbClr val="000000"/>
                          </a:solidFill>
                          <a:effectLst/>
                          <a:latin typeface="Trebuchet MS" panose="020B0603020202020204" pitchFamily="34" charset="0"/>
                        </a:rPr>
                        <a:t>382 634</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00" b="1" i="0" u="none" strike="noStrike">
                          <a:solidFill>
                            <a:srgbClr val="000000"/>
                          </a:solidFill>
                          <a:effectLst/>
                          <a:latin typeface="Trebuchet MS" panose="020B0603020202020204" pitchFamily="34" charset="0"/>
                        </a:rPr>
                        <a:t>120 295</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00" b="1" i="0" u="none" strike="noStrike">
                          <a:solidFill>
                            <a:srgbClr val="000000"/>
                          </a:solidFill>
                          <a:effectLst/>
                          <a:latin typeface="Trebuchet MS" panose="020B0603020202020204" pitchFamily="34" charset="0"/>
                        </a:rPr>
                        <a:t>70 425</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00" b="1" i="0" u="none" strike="noStrike">
                          <a:solidFill>
                            <a:srgbClr val="000000"/>
                          </a:solidFill>
                          <a:effectLst/>
                          <a:latin typeface="Trebuchet MS" panose="020B0603020202020204" pitchFamily="34" charset="0"/>
                        </a:rPr>
                        <a:t>28 624</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00" b="1" i="0" u="none" strike="noStrike">
                          <a:solidFill>
                            <a:srgbClr val="000000"/>
                          </a:solidFill>
                          <a:effectLst/>
                          <a:latin typeface="Trebuchet MS" panose="020B0603020202020204" pitchFamily="34" charset="0"/>
                        </a:rPr>
                        <a:t>234 619</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24721549"/>
                  </a:ext>
                </a:extLst>
              </a:tr>
              <a:tr h="123446">
                <a:tc>
                  <a:txBody>
                    <a:bodyPr/>
                    <a:lstStyle/>
                    <a:p>
                      <a:pPr algn="l" rtl="0" fontAlgn="t"/>
                      <a:r>
                        <a:rPr lang="en-ZA" sz="700" b="0" i="0" u="none" strike="noStrike">
                          <a:solidFill>
                            <a:srgbClr val="474747"/>
                          </a:solidFill>
                          <a:effectLst/>
                          <a:latin typeface="Trebuchet MS" panose="020B0603020202020204" pitchFamily="34" charset="0"/>
                        </a:rPr>
                        <a:t>Botswana</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F2F2F2"/>
                    </a:solidFill>
                  </a:tcPr>
                </a:tc>
                <a:tc>
                  <a:txBody>
                    <a:bodyPr/>
                    <a:lstStyle/>
                    <a:p>
                      <a:pPr algn="ctr" rtl="0" fontAlgn="b"/>
                      <a:r>
                        <a:rPr lang="en-ZA" sz="700" b="0" i="0" u="none" strike="noStrike">
                          <a:solidFill>
                            <a:srgbClr val="000000"/>
                          </a:solidFill>
                          <a:effectLst/>
                          <a:latin typeface="Trebuchet MS" panose="020B0603020202020204" pitchFamily="34" charset="0"/>
                        </a:rPr>
                        <a:t>34 320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2 222</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669</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1 977</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833</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13 402</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23 882</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565</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2 516</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42204654"/>
                  </a:ext>
                </a:extLst>
              </a:tr>
              <a:tr h="123446">
                <a:tc>
                  <a:txBody>
                    <a:bodyPr/>
                    <a:lstStyle/>
                    <a:p>
                      <a:pPr algn="l" rtl="0" fontAlgn="t"/>
                      <a:r>
                        <a:rPr lang="en-ZA" sz="700" b="0" i="0" u="none" strike="noStrike">
                          <a:solidFill>
                            <a:srgbClr val="474747"/>
                          </a:solidFill>
                          <a:effectLst/>
                          <a:latin typeface="Trebuchet MS" panose="020B0603020202020204" pitchFamily="34" charset="0"/>
                        </a:rPr>
                        <a:t>Lesotho</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00" b="0" i="0" u="none" strike="noStrike">
                          <a:solidFill>
                            <a:srgbClr val="000000"/>
                          </a:solidFill>
                          <a:effectLst/>
                          <a:latin typeface="Trebuchet MS" panose="020B0603020202020204" pitchFamily="34" charset="0"/>
                        </a:rPr>
                        <a:t>62 549</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13 305</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3 968</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7 896</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3 002</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1 926</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21 187</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3 423</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224 056</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827946824"/>
                  </a:ext>
                </a:extLst>
              </a:tr>
              <a:tr h="123446">
                <a:tc>
                  <a:txBody>
                    <a:bodyPr/>
                    <a:lstStyle/>
                    <a:p>
                      <a:pPr algn="l" rtl="0" fontAlgn="t"/>
                      <a:r>
                        <a:rPr lang="en-ZA" sz="700" b="0" i="0" u="none" strike="noStrike">
                          <a:solidFill>
                            <a:srgbClr val="474747"/>
                          </a:solidFill>
                          <a:effectLst/>
                          <a:latin typeface="Trebuchet MS" panose="020B0603020202020204" pitchFamily="34" charset="0"/>
                        </a:rPr>
                        <a:t>Malawi</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00" b="0" i="0" u="none" strike="noStrike">
                          <a:solidFill>
                            <a:srgbClr val="000000"/>
                          </a:solidFill>
                          <a:effectLst/>
                          <a:latin typeface="Trebuchet MS" panose="020B0603020202020204" pitchFamily="34" charset="0"/>
                        </a:rPr>
                        <a:t>27 524</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1 819</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226</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1 232</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951</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501</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50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50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400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456577899"/>
                  </a:ext>
                </a:extLst>
              </a:tr>
              <a:tr h="123446">
                <a:tc>
                  <a:txBody>
                    <a:bodyPr/>
                    <a:lstStyle/>
                    <a:p>
                      <a:pPr algn="l" rtl="0" fontAlgn="t"/>
                      <a:r>
                        <a:rPr lang="en-ZA" sz="700" b="0" i="0" u="none" strike="noStrike">
                          <a:solidFill>
                            <a:srgbClr val="474747"/>
                          </a:solidFill>
                          <a:effectLst/>
                          <a:latin typeface="Trebuchet MS" panose="020B0603020202020204" pitchFamily="34" charset="0"/>
                        </a:rPr>
                        <a:t>Mozambique</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00" b="0" i="0" u="none" strike="noStrike">
                          <a:solidFill>
                            <a:srgbClr val="000000"/>
                          </a:solidFill>
                          <a:effectLst/>
                          <a:latin typeface="Trebuchet MS" panose="020B0603020202020204" pitchFamily="34" charset="0"/>
                        </a:rPr>
                        <a:t>62 917</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1 185</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167</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1 387</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287 840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504</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2 269</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46</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410072905"/>
                  </a:ext>
                </a:extLst>
              </a:tr>
              <a:tr h="123446">
                <a:tc>
                  <a:txBody>
                    <a:bodyPr/>
                    <a:lstStyle/>
                    <a:p>
                      <a:pPr algn="l" rtl="0" fontAlgn="t"/>
                      <a:r>
                        <a:rPr lang="en-ZA" sz="700" b="0" i="0" u="none" strike="noStrike">
                          <a:solidFill>
                            <a:srgbClr val="474747"/>
                          </a:solidFill>
                          <a:effectLst/>
                          <a:latin typeface="Trebuchet MS" panose="020B0603020202020204" pitchFamily="34" charset="0"/>
                        </a:rPr>
                        <a:t>Namibia</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00" b="0" i="0" u="none" strike="noStrike">
                          <a:solidFill>
                            <a:srgbClr val="000000"/>
                          </a:solidFill>
                          <a:effectLst/>
                          <a:latin typeface="Trebuchet MS" panose="020B0603020202020204" pitchFamily="34" charset="0"/>
                        </a:rPr>
                        <a:t>8 887</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20 659</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1 558</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709</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499</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580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1 322</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21 770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416</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668504640"/>
                  </a:ext>
                </a:extLst>
              </a:tr>
              <a:tr h="123446">
                <a:tc>
                  <a:txBody>
                    <a:bodyPr/>
                    <a:lstStyle/>
                    <a:p>
                      <a:pPr algn="l" rtl="0" fontAlgn="t"/>
                      <a:r>
                        <a:rPr lang="en-ZA" sz="700" b="0" i="0" u="none" strike="noStrike">
                          <a:solidFill>
                            <a:srgbClr val="474747"/>
                          </a:solidFill>
                          <a:effectLst/>
                          <a:latin typeface="Trebuchet MS" panose="020B0603020202020204" pitchFamily="34" charset="0"/>
                        </a:rPr>
                        <a:t>Swaziland</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00" b="0" i="0" u="none" strike="noStrike">
                          <a:solidFill>
                            <a:srgbClr val="000000"/>
                          </a:solidFill>
                          <a:effectLst/>
                          <a:latin typeface="Trebuchet MS" panose="020B0603020202020204" pitchFamily="34" charset="0"/>
                        </a:rPr>
                        <a:t>33 929</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542</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498</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52 343</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71 366</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1 234</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813</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408</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15008904"/>
                  </a:ext>
                </a:extLst>
              </a:tr>
              <a:tr h="123446">
                <a:tc>
                  <a:txBody>
                    <a:bodyPr/>
                    <a:lstStyle/>
                    <a:p>
                      <a:pPr algn="l" rtl="0" fontAlgn="t"/>
                      <a:r>
                        <a:rPr lang="en-ZA" sz="700" b="0" i="0" u="none" strike="noStrike">
                          <a:solidFill>
                            <a:srgbClr val="474747"/>
                          </a:solidFill>
                          <a:effectLst/>
                          <a:latin typeface="Trebuchet MS" panose="020B0603020202020204" pitchFamily="34" charset="0"/>
                        </a:rPr>
                        <a:t>Zambia</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00" b="0" i="0" u="none" strike="noStrike">
                          <a:solidFill>
                            <a:srgbClr val="000000"/>
                          </a:solidFill>
                          <a:effectLst/>
                          <a:latin typeface="Trebuchet MS" panose="020B0603020202020204" pitchFamily="34" charset="0"/>
                        </a:rPr>
                        <a:t>23 446</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2 440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199</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5 846</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645</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98</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148</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101</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45828418"/>
                  </a:ext>
                </a:extLst>
              </a:tr>
              <a:tr h="123446">
                <a:tc>
                  <a:txBody>
                    <a:bodyPr/>
                    <a:lstStyle/>
                    <a:p>
                      <a:pPr algn="l" rtl="0" fontAlgn="t"/>
                      <a:r>
                        <a:rPr lang="en-ZA" sz="700" b="0" i="0" u="none" strike="noStrike">
                          <a:solidFill>
                            <a:srgbClr val="474747"/>
                          </a:solidFill>
                          <a:effectLst/>
                          <a:latin typeface="Trebuchet MS" panose="020B0603020202020204" pitchFamily="34" charset="0"/>
                        </a:rPr>
                        <a:t>Zimbabwe</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00" b="0" i="0" u="none" strike="noStrike">
                          <a:solidFill>
                            <a:srgbClr val="000000"/>
                          </a:solidFill>
                          <a:effectLst/>
                          <a:latin typeface="Trebuchet MS" panose="020B0603020202020204" pitchFamily="34" charset="0"/>
                        </a:rPr>
                        <a:t>346 288</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18 219</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4 442</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23 139</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16 566</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101 296</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19 398</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2 591</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5 932</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010443004"/>
                  </a:ext>
                </a:extLst>
              </a:tr>
              <a:tr h="123446">
                <a:tc>
                  <a:txBody>
                    <a:bodyPr/>
                    <a:lstStyle/>
                    <a:p>
                      <a:pPr algn="l" rtl="0" fontAlgn="t"/>
                      <a:r>
                        <a:rPr lang="en-ZA" sz="700" b="0" i="0" u="none" strike="noStrike">
                          <a:solidFill>
                            <a:srgbClr val="474747"/>
                          </a:solidFill>
                          <a:effectLst/>
                          <a:latin typeface="Trebuchet MS" panose="020B0603020202020204" pitchFamily="34" charset="0"/>
                        </a:rPr>
                        <a:t>Angola</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00" b="0" i="0" u="none" strike="noStrike">
                          <a:solidFill>
                            <a:srgbClr val="000000"/>
                          </a:solidFill>
                          <a:effectLst/>
                          <a:latin typeface="Trebuchet MS" panose="020B0603020202020204" pitchFamily="34" charset="0"/>
                        </a:rPr>
                        <a:t>6 396</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2 874</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220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358</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119</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255</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171</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46</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40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867900134"/>
                  </a:ext>
                </a:extLst>
              </a:tr>
              <a:tr h="123446">
                <a:tc>
                  <a:txBody>
                    <a:bodyPr/>
                    <a:lstStyle/>
                    <a:p>
                      <a:pPr algn="l" rtl="0" fontAlgn="t"/>
                      <a:r>
                        <a:rPr lang="en-ZA" sz="700" b="0" i="0" u="none" strike="noStrike">
                          <a:solidFill>
                            <a:srgbClr val="474747"/>
                          </a:solidFill>
                          <a:effectLst/>
                          <a:latin typeface="Trebuchet MS" panose="020B0603020202020204" pitchFamily="34" charset="0"/>
                        </a:rPr>
                        <a:t>Democratic Republic of Congo</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00" b="0" i="0" u="none" strike="noStrike">
                          <a:solidFill>
                            <a:srgbClr val="000000"/>
                          </a:solidFill>
                          <a:effectLst/>
                          <a:latin typeface="Trebuchet MS" panose="020B0603020202020204" pitchFamily="34" charset="0"/>
                        </a:rPr>
                        <a:t>3 324</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618</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114</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234</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39</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73</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292</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146</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904702508"/>
                  </a:ext>
                </a:extLst>
              </a:tr>
              <a:tr h="123446">
                <a:tc>
                  <a:txBody>
                    <a:bodyPr/>
                    <a:lstStyle/>
                    <a:p>
                      <a:pPr algn="l" rtl="0" fontAlgn="t"/>
                      <a:r>
                        <a:rPr lang="en-ZA" sz="700" b="0" i="0" u="none" strike="noStrike">
                          <a:solidFill>
                            <a:srgbClr val="474747"/>
                          </a:solidFill>
                          <a:effectLst/>
                          <a:latin typeface="Trebuchet MS" panose="020B0603020202020204" pitchFamily="34" charset="0"/>
                        </a:rPr>
                        <a:t>Ethiopia</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00" b="0" i="0" u="none" strike="noStrike">
                          <a:solidFill>
                            <a:srgbClr val="000000"/>
                          </a:solidFill>
                          <a:effectLst/>
                          <a:latin typeface="Trebuchet MS" panose="020B0603020202020204" pitchFamily="34" charset="0"/>
                        </a:rPr>
                        <a:t>1 061</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175</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143</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21</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16</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63</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20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252275485"/>
                  </a:ext>
                </a:extLst>
              </a:tr>
              <a:tr h="123446">
                <a:tc>
                  <a:txBody>
                    <a:bodyPr/>
                    <a:lstStyle/>
                    <a:p>
                      <a:pPr algn="l" rtl="0" fontAlgn="t"/>
                      <a:r>
                        <a:rPr lang="en-ZA" sz="700" b="0" i="0" u="none" strike="noStrike">
                          <a:solidFill>
                            <a:srgbClr val="474747"/>
                          </a:solidFill>
                          <a:effectLst/>
                          <a:latin typeface="Trebuchet MS" panose="020B0603020202020204" pitchFamily="34" charset="0"/>
                        </a:rPr>
                        <a:t>Ghana</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00" b="0" i="0" u="none" strike="noStrike">
                          <a:solidFill>
                            <a:srgbClr val="000000"/>
                          </a:solidFill>
                          <a:effectLst/>
                          <a:latin typeface="Trebuchet MS" panose="020B0603020202020204" pitchFamily="34" charset="0"/>
                        </a:rPr>
                        <a:t>1 327</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806</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52</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183</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105</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113</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52</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516784974"/>
                  </a:ext>
                </a:extLst>
              </a:tr>
              <a:tr h="123446">
                <a:tc>
                  <a:txBody>
                    <a:bodyPr/>
                    <a:lstStyle/>
                    <a:p>
                      <a:pPr algn="l" rtl="0" fontAlgn="t"/>
                      <a:r>
                        <a:rPr lang="en-ZA" sz="700" b="0" i="0" u="none" strike="noStrike">
                          <a:solidFill>
                            <a:srgbClr val="474747"/>
                          </a:solidFill>
                          <a:effectLst/>
                          <a:latin typeface="Trebuchet MS" panose="020B0603020202020204" pitchFamily="34" charset="0"/>
                        </a:rPr>
                        <a:t>Kenya</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00" b="0" i="0" u="none" strike="noStrike">
                          <a:solidFill>
                            <a:srgbClr val="000000"/>
                          </a:solidFill>
                          <a:effectLst/>
                          <a:latin typeface="Trebuchet MS" panose="020B0603020202020204" pitchFamily="34" charset="0"/>
                        </a:rPr>
                        <a:t>7 617</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1 416</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204</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514</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130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75</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214</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140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140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532558408"/>
                  </a:ext>
                </a:extLst>
              </a:tr>
              <a:tr h="123446">
                <a:tc>
                  <a:txBody>
                    <a:bodyPr/>
                    <a:lstStyle/>
                    <a:p>
                      <a:pPr algn="l" rtl="0" fontAlgn="t"/>
                      <a:r>
                        <a:rPr lang="en-ZA" sz="700" b="0" i="0" u="none" strike="noStrike">
                          <a:solidFill>
                            <a:srgbClr val="474747"/>
                          </a:solidFill>
                          <a:effectLst/>
                          <a:latin typeface="Trebuchet MS" panose="020B0603020202020204" pitchFamily="34" charset="0"/>
                        </a:rPr>
                        <a:t>Nigeria</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00" b="0" i="0" u="none" strike="noStrike">
                          <a:solidFill>
                            <a:srgbClr val="000000"/>
                          </a:solidFill>
                          <a:effectLst/>
                          <a:latin typeface="Trebuchet MS" panose="020B0603020202020204" pitchFamily="34" charset="0"/>
                        </a:rPr>
                        <a:t>2 735</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1 208</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106</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362</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74</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91</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119</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45</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944363627"/>
                  </a:ext>
                </a:extLst>
              </a:tr>
              <a:tr h="123446">
                <a:tc>
                  <a:txBody>
                    <a:bodyPr/>
                    <a:lstStyle/>
                    <a:p>
                      <a:pPr algn="l" rtl="0" fontAlgn="t"/>
                      <a:r>
                        <a:rPr lang="en-ZA" sz="700" b="0" i="0" u="none" strike="noStrike">
                          <a:solidFill>
                            <a:srgbClr val="474747"/>
                          </a:solidFill>
                          <a:effectLst/>
                          <a:latin typeface="Trebuchet MS" panose="020B0603020202020204" pitchFamily="34" charset="0"/>
                        </a:rPr>
                        <a:t>Tanzania</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00" b="0" i="0" u="none" strike="noStrike">
                          <a:solidFill>
                            <a:srgbClr val="000000"/>
                          </a:solidFill>
                          <a:effectLst/>
                          <a:latin typeface="Trebuchet MS" panose="020B0603020202020204" pitchFamily="34" charset="0"/>
                        </a:rPr>
                        <a:t>4 183</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527</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161</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243</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39</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43</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43</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78</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62527831"/>
                  </a:ext>
                </a:extLst>
              </a:tr>
              <a:tr h="123446">
                <a:tc>
                  <a:txBody>
                    <a:bodyPr/>
                    <a:lstStyle/>
                    <a:p>
                      <a:pPr algn="l" rtl="0" fontAlgn="t"/>
                      <a:r>
                        <a:rPr lang="en-ZA" sz="700" b="0" i="0" u="none" strike="noStrike">
                          <a:solidFill>
                            <a:srgbClr val="474747"/>
                          </a:solidFill>
                          <a:effectLst/>
                          <a:latin typeface="Trebuchet MS" panose="020B0603020202020204" pitchFamily="34" charset="0"/>
                        </a:rPr>
                        <a:t>Uganda</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00" b="0" i="0" u="none" strike="noStrike">
                          <a:solidFill>
                            <a:srgbClr val="000000"/>
                          </a:solidFill>
                          <a:effectLst/>
                          <a:latin typeface="Trebuchet MS" panose="020B0603020202020204" pitchFamily="34" charset="0"/>
                        </a:rPr>
                        <a:t>2 538</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466</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100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322</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51</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169</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51</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539883089"/>
                  </a:ext>
                </a:extLst>
              </a:tr>
              <a:tr h="129056">
                <a:tc>
                  <a:txBody>
                    <a:bodyPr/>
                    <a:lstStyle/>
                    <a:p>
                      <a:pPr algn="l" rtl="0" fontAlgn="t"/>
                      <a:r>
                        <a:rPr lang="en-ZA" sz="700" b="0" i="0" u="none" strike="noStrike">
                          <a:solidFill>
                            <a:srgbClr val="474747"/>
                          </a:solidFill>
                          <a:effectLst/>
                          <a:latin typeface="Trebuchet MS" panose="020B0603020202020204" pitchFamily="34" charset="0"/>
                        </a:rPr>
                        <a:t>Other Africa</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b"/>
                      <a:r>
                        <a:rPr lang="en-ZA" sz="700" b="0" i="0" u="none" strike="noStrike">
                          <a:solidFill>
                            <a:srgbClr val="000000"/>
                          </a:solidFill>
                          <a:effectLst/>
                          <a:latin typeface="Trebuchet MS" panose="020B0603020202020204" pitchFamily="34" charset="0"/>
                        </a:rPr>
                        <a:t>7 622</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00" b="0" i="0" u="none" strike="noStrike">
                          <a:solidFill>
                            <a:srgbClr val="000000"/>
                          </a:solidFill>
                          <a:effectLst/>
                          <a:latin typeface="Trebuchet MS" panose="020B0603020202020204" pitchFamily="34" charset="0"/>
                        </a:rPr>
                        <a:t>3 859</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00" b="0" i="0" u="none" strike="noStrike">
                          <a:solidFill>
                            <a:srgbClr val="000000"/>
                          </a:solidFill>
                          <a:effectLst/>
                          <a:latin typeface="Trebuchet MS" panose="020B0603020202020204" pitchFamily="34" charset="0"/>
                        </a:rPr>
                        <a:t>822</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00" b="0" i="0" u="none" strike="noStrike">
                          <a:solidFill>
                            <a:srgbClr val="000000"/>
                          </a:solidFill>
                          <a:effectLst/>
                          <a:latin typeface="Trebuchet MS" panose="020B0603020202020204" pitchFamily="34" charset="0"/>
                        </a:rPr>
                        <a:t>1 319</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00" b="0" i="0" u="none" strike="noStrike">
                          <a:solidFill>
                            <a:srgbClr val="000000"/>
                          </a:solidFill>
                          <a:effectLst/>
                          <a:latin typeface="Trebuchet MS" panose="020B0603020202020204" pitchFamily="34" charset="0"/>
                        </a:rPr>
                        <a:t>354</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00" b="0" i="0" u="none" strike="noStrike">
                          <a:solidFill>
                            <a:srgbClr val="000000"/>
                          </a:solidFill>
                          <a:effectLst/>
                          <a:latin typeface="Trebuchet MS" panose="020B0603020202020204" pitchFamily="34" charset="0"/>
                        </a:rPr>
                        <a:t>202</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00" b="0" i="0" u="none" strike="noStrike">
                          <a:solidFill>
                            <a:srgbClr val="000000"/>
                          </a:solidFill>
                          <a:effectLst/>
                          <a:latin typeface="Trebuchet MS" panose="020B0603020202020204" pitchFamily="34" charset="0"/>
                        </a:rPr>
                        <a:t>171</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00" b="0" i="0" u="none" strike="noStrike">
                          <a:solidFill>
                            <a:srgbClr val="000000"/>
                          </a:solidFill>
                          <a:effectLst/>
                          <a:latin typeface="Trebuchet MS" panose="020B0603020202020204" pitchFamily="34" charset="0"/>
                        </a:rPr>
                        <a:t>39</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00" b="0" i="0" u="none" strike="noStrike">
                          <a:solidFill>
                            <a:srgbClr val="000000"/>
                          </a:solidFill>
                          <a:effectLst/>
                          <a:latin typeface="Trebuchet MS" panose="020B0603020202020204" pitchFamily="34" charset="0"/>
                        </a:rPr>
                        <a:t>171</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88272705"/>
                  </a:ext>
                </a:extLst>
              </a:tr>
              <a:tr h="129056">
                <a:tc>
                  <a:txBody>
                    <a:bodyPr/>
                    <a:lstStyle/>
                    <a:p>
                      <a:pPr algn="l" rtl="0" fontAlgn="t"/>
                      <a:r>
                        <a:rPr lang="en-ZA" sz="700" b="1" i="0" u="none" strike="noStrike">
                          <a:solidFill>
                            <a:srgbClr val="474747"/>
                          </a:solidFill>
                          <a:effectLst/>
                          <a:latin typeface="Trebuchet MS" panose="020B0603020202020204" pitchFamily="34" charset="0"/>
                        </a:rPr>
                        <a:t>Asia</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b"/>
                      <a:r>
                        <a:rPr lang="en-ZA" sz="700" b="1" i="0" u="none" strike="noStrike">
                          <a:solidFill>
                            <a:srgbClr val="000000"/>
                          </a:solidFill>
                          <a:effectLst/>
                          <a:latin typeface="Trebuchet MS" panose="020B0603020202020204" pitchFamily="34" charset="0"/>
                        </a:rPr>
                        <a:t>18 266</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00" b="1" i="0" u="none" strike="noStrike">
                          <a:solidFill>
                            <a:srgbClr val="000000"/>
                          </a:solidFill>
                          <a:effectLst/>
                          <a:latin typeface="Trebuchet MS" panose="020B0603020202020204" pitchFamily="34" charset="0"/>
                        </a:rPr>
                        <a:t>10 563</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00" b="1" i="0" u="none" strike="noStrike">
                          <a:solidFill>
                            <a:srgbClr val="000000"/>
                          </a:solidFill>
                          <a:effectLst/>
                          <a:latin typeface="Trebuchet MS" panose="020B0603020202020204" pitchFamily="34" charset="0"/>
                        </a:rPr>
                        <a:t>3 564</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00" b="1" i="0" u="none" strike="noStrike">
                          <a:solidFill>
                            <a:srgbClr val="000000"/>
                          </a:solidFill>
                          <a:effectLst/>
                          <a:latin typeface="Trebuchet MS" panose="020B0603020202020204" pitchFamily="34" charset="0"/>
                        </a:rPr>
                        <a:t>5 791</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00" b="1" i="0" u="none" strike="noStrike">
                          <a:solidFill>
                            <a:srgbClr val="000000"/>
                          </a:solidFill>
                          <a:effectLst/>
                          <a:latin typeface="Trebuchet MS" panose="020B0603020202020204" pitchFamily="34" charset="0"/>
                        </a:rPr>
                        <a:t>1 807</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00" b="1" i="0" u="none" strike="noStrike">
                          <a:solidFill>
                            <a:srgbClr val="000000"/>
                          </a:solidFill>
                          <a:effectLst/>
                          <a:latin typeface="Trebuchet MS" panose="020B0603020202020204" pitchFamily="34" charset="0"/>
                        </a:rPr>
                        <a:t>874</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00" b="1" i="0" u="none" strike="noStrike">
                          <a:solidFill>
                            <a:srgbClr val="000000"/>
                          </a:solidFill>
                          <a:effectLst/>
                          <a:latin typeface="Trebuchet MS" panose="020B0603020202020204" pitchFamily="34" charset="0"/>
                        </a:rPr>
                        <a:t>1 586</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00" b="1" i="0" u="none" strike="noStrike">
                          <a:solidFill>
                            <a:srgbClr val="000000"/>
                          </a:solidFill>
                          <a:effectLst/>
                          <a:latin typeface="Trebuchet MS" panose="020B0603020202020204" pitchFamily="34" charset="0"/>
                        </a:rPr>
                        <a:t>443</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00" b="1" i="0" u="none" strike="noStrike">
                          <a:solidFill>
                            <a:srgbClr val="000000"/>
                          </a:solidFill>
                          <a:effectLst/>
                          <a:latin typeface="Trebuchet MS" panose="020B0603020202020204" pitchFamily="34" charset="0"/>
                        </a:rPr>
                        <a:t>831</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718281241"/>
                  </a:ext>
                </a:extLst>
              </a:tr>
              <a:tr h="123446">
                <a:tc>
                  <a:txBody>
                    <a:bodyPr/>
                    <a:lstStyle/>
                    <a:p>
                      <a:pPr algn="l" rtl="0" fontAlgn="t"/>
                      <a:r>
                        <a:rPr lang="en-ZA" sz="700" b="0" i="0" u="none" strike="noStrike">
                          <a:solidFill>
                            <a:srgbClr val="474747"/>
                          </a:solidFill>
                          <a:effectLst/>
                          <a:latin typeface="Trebuchet MS" panose="020B0603020202020204" pitchFamily="34" charset="0"/>
                        </a:rPr>
                        <a:t>China including Hong Kong</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F2F2F2"/>
                    </a:solidFill>
                  </a:tcPr>
                </a:tc>
                <a:tc>
                  <a:txBody>
                    <a:bodyPr/>
                    <a:lstStyle/>
                    <a:p>
                      <a:pPr algn="ctr" rtl="0" fontAlgn="b"/>
                      <a:r>
                        <a:rPr lang="en-ZA" sz="700" b="0" i="0" u="none" strike="noStrike">
                          <a:solidFill>
                            <a:srgbClr val="000000"/>
                          </a:solidFill>
                          <a:effectLst/>
                          <a:latin typeface="Trebuchet MS" panose="020B0603020202020204" pitchFamily="34" charset="0"/>
                        </a:rPr>
                        <a:t>3 128</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1 778</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388</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838</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322</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183</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246</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171</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200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3936589370"/>
                  </a:ext>
                </a:extLst>
              </a:tr>
              <a:tr h="123446">
                <a:tc>
                  <a:txBody>
                    <a:bodyPr/>
                    <a:lstStyle/>
                    <a:p>
                      <a:pPr algn="l" rtl="0" fontAlgn="t"/>
                      <a:r>
                        <a:rPr lang="en-ZA" sz="700" b="0" i="0" u="none" strike="noStrike">
                          <a:solidFill>
                            <a:srgbClr val="474747"/>
                          </a:solidFill>
                          <a:effectLst/>
                          <a:latin typeface="Trebuchet MS" panose="020B0603020202020204" pitchFamily="34" charset="0"/>
                        </a:rPr>
                        <a:t>India</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00" b="0" i="0" u="none" strike="noStrike">
                          <a:solidFill>
                            <a:srgbClr val="000000"/>
                          </a:solidFill>
                          <a:effectLst/>
                          <a:latin typeface="Trebuchet MS" panose="020B0603020202020204" pitchFamily="34" charset="0"/>
                        </a:rPr>
                        <a:t>7 980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4 490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1 392</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2 928</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817</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191</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920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dirty="0">
                          <a:solidFill>
                            <a:srgbClr val="000000"/>
                          </a:solidFill>
                          <a:effectLst/>
                          <a:latin typeface="Trebuchet MS" panose="020B0603020202020204" pitchFamily="34" charset="0"/>
                        </a:rPr>
                        <a:t>95</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240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808958259"/>
                  </a:ext>
                </a:extLst>
              </a:tr>
              <a:tr h="123446">
                <a:tc>
                  <a:txBody>
                    <a:bodyPr/>
                    <a:lstStyle/>
                    <a:p>
                      <a:pPr algn="l" rtl="0" fontAlgn="t"/>
                      <a:r>
                        <a:rPr lang="en-ZA" sz="700" b="0" i="0" u="none" strike="noStrike">
                          <a:solidFill>
                            <a:srgbClr val="474747"/>
                          </a:solidFill>
                          <a:effectLst/>
                          <a:latin typeface="Trebuchet MS" panose="020B0603020202020204" pitchFamily="34" charset="0"/>
                        </a:rPr>
                        <a:t>Japan</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00" b="0" i="0" u="none" strike="noStrike">
                          <a:solidFill>
                            <a:srgbClr val="000000"/>
                          </a:solidFill>
                          <a:effectLst/>
                          <a:latin typeface="Trebuchet MS" panose="020B0603020202020204" pitchFamily="34" charset="0"/>
                        </a:rPr>
                        <a:t>1 374</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946</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293</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141</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117</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142</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63</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25</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dirty="0">
                          <a:solidFill>
                            <a:srgbClr val="000000"/>
                          </a:solidFill>
                          <a:effectLst/>
                          <a:latin typeface="Trebuchet MS" panose="020B0603020202020204" pitchFamily="34" charset="0"/>
                        </a:rPr>
                        <a:t>44</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907169284"/>
                  </a:ext>
                </a:extLst>
              </a:tr>
              <a:tr h="123446">
                <a:tc>
                  <a:txBody>
                    <a:bodyPr/>
                    <a:lstStyle/>
                    <a:p>
                      <a:pPr algn="l" rtl="0" fontAlgn="t"/>
                      <a:r>
                        <a:rPr lang="en-ZA" sz="700" b="0" i="0" u="none" strike="noStrike">
                          <a:solidFill>
                            <a:srgbClr val="474747"/>
                          </a:solidFill>
                          <a:effectLst/>
                          <a:latin typeface="Trebuchet MS" panose="020B0603020202020204" pitchFamily="34" charset="0"/>
                        </a:rPr>
                        <a:t>Malaysia</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00" b="0" i="0" u="none" strike="noStrike">
                          <a:solidFill>
                            <a:srgbClr val="000000"/>
                          </a:solidFill>
                          <a:effectLst/>
                          <a:latin typeface="Trebuchet MS" panose="020B0603020202020204" pitchFamily="34" charset="0"/>
                        </a:rPr>
                        <a:t>403</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511</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99</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73</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36</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104</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37</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31</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6529791"/>
                  </a:ext>
                </a:extLst>
              </a:tr>
              <a:tr h="123446">
                <a:tc>
                  <a:txBody>
                    <a:bodyPr/>
                    <a:lstStyle/>
                    <a:p>
                      <a:pPr algn="l" rtl="0" fontAlgn="t"/>
                      <a:r>
                        <a:rPr lang="en-ZA" sz="700" b="0" i="0" u="none" strike="noStrike">
                          <a:solidFill>
                            <a:srgbClr val="474747"/>
                          </a:solidFill>
                          <a:effectLst/>
                          <a:latin typeface="Trebuchet MS" panose="020B0603020202020204" pitchFamily="34" charset="0"/>
                        </a:rPr>
                        <a:t>Singapore</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00" b="0" i="0" u="none" strike="noStrike">
                          <a:solidFill>
                            <a:srgbClr val="000000"/>
                          </a:solidFill>
                          <a:effectLst/>
                          <a:latin typeface="Trebuchet MS" panose="020B0603020202020204" pitchFamily="34" charset="0"/>
                        </a:rPr>
                        <a:t>572</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511</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34</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140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37</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34</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63</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327289116"/>
                  </a:ext>
                </a:extLst>
              </a:tr>
              <a:tr h="123446">
                <a:tc>
                  <a:txBody>
                    <a:bodyPr/>
                    <a:lstStyle/>
                    <a:p>
                      <a:pPr algn="l" rtl="0" fontAlgn="t"/>
                      <a:r>
                        <a:rPr lang="en-ZA" sz="700" b="0" i="0" u="none" strike="noStrike">
                          <a:solidFill>
                            <a:srgbClr val="474747"/>
                          </a:solidFill>
                          <a:effectLst/>
                          <a:latin typeface="Trebuchet MS" panose="020B0603020202020204" pitchFamily="34" charset="0"/>
                        </a:rPr>
                        <a:t>South Korea</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00" b="0" i="0" u="none" strike="noStrike">
                          <a:solidFill>
                            <a:srgbClr val="000000"/>
                          </a:solidFill>
                          <a:effectLst/>
                          <a:latin typeface="Trebuchet MS" panose="020B0603020202020204" pitchFamily="34" charset="0"/>
                        </a:rPr>
                        <a:t>882</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893</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229</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548</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182</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57</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171</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38</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76</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841002670"/>
                  </a:ext>
                </a:extLst>
              </a:tr>
              <a:tr h="129056">
                <a:tc>
                  <a:txBody>
                    <a:bodyPr/>
                    <a:lstStyle/>
                    <a:p>
                      <a:pPr algn="l" rtl="0" fontAlgn="t"/>
                      <a:r>
                        <a:rPr lang="en-ZA" sz="700" b="0" i="0" u="none" strike="noStrike">
                          <a:solidFill>
                            <a:srgbClr val="474747"/>
                          </a:solidFill>
                          <a:effectLst/>
                          <a:latin typeface="Trebuchet MS" panose="020B0603020202020204" pitchFamily="34" charset="0"/>
                        </a:rPr>
                        <a:t>Other Asia</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b"/>
                      <a:r>
                        <a:rPr lang="en-ZA" sz="700" b="0" i="0" u="none" strike="noStrike">
                          <a:solidFill>
                            <a:srgbClr val="000000"/>
                          </a:solidFill>
                          <a:effectLst/>
                          <a:latin typeface="Trebuchet MS" panose="020B0603020202020204" pitchFamily="34" charset="0"/>
                        </a:rPr>
                        <a:t>3 928</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00" b="0" i="0" u="none" strike="noStrike">
                          <a:solidFill>
                            <a:srgbClr val="000000"/>
                          </a:solidFill>
                          <a:effectLst/>
                          <a:latin typeface="Trebuchet MS" panose="020B0603020202020204" pitchFamily="34" charset="0"/>
                        </a:rPr>
                        <a:t>1 432</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00" b="0" i="0" u="none" strike="noStrike">
                          <a:solidFill>
                            <a:srgbClr val="000000"/>
                          </a:solidFill>
                          <a:effectLst/>
                          <a:latin typeface="Trebuchet MS" panose="020B0603020202020204" pitchFamily="34" charset="0"/>
                        </a:rPr>
                        <a:t>1 164</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00" b="0" i="0" u="none" strike="noStrike">
                          <a:solidFill>
                            <a:srgbClr val="000000"/>
                          </a:solidFill>
                          <a:effectLst/>
                          <a:latin typeface="Trebuchet MS" panose="020B0603020202020204" pitchFamily="34" charset="0"/>
                        </a:rPr>
                        <a:t>1 230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00" b="0" i="0" u="none" strike="noStrike">
                          <a:solidFill>
                            <a:srgbClr val="000000"/>
                          </a:solidFill>
                          <a:effectLst/>
                          <a:latin typeface="Trebuchet MS" panose="020B0603020202020204" pitchFamily="34" charset="0"/>
                        </a:rPr>
                        <a:t>194</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00" b="0" i="0" u="none" strike="noStrike">
                          <a:solidFill>
                            <a:srgbClr val="000000"/>
                          </a:solidFill>
                          <a:effectLst/>
                          <a:latin typeface="Trebuchet MS" panose="020B0603020202020204" pitchFamily="34" charset="0"/>
                        </a:rPr>
                        <a:t>160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00" b="0" i="0" u="none" strike="noStrike">
                          <a:solidFill>
                            <a:srgbClr val="000000"/>
                          </a:solidFill>
                          <a:effectLst/>
                          <a:latin typeface="Trebuchet MS" panose="020B0603020202020204" pitchFamily="34" charset="0"/>
                        </a:rPr>
                        <a:t>115</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00" b="0" i="0" u="none" strike="noStrike">
                          <a:solidFill>
                            <a:srgbClr val="000000"/>
                          </a:solidFill>
                          <a:effectLst/>
                          <a:latin typeface="Trebuchet MS" panose="020B0603020202020204" pitchFamily="34" charset="0"/>
                        </a:rPr>
                        <a:t>52</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00" b="0" i="0" u="none" strike="noStrike">
                          <a:solidFill>
                            <a:srgbClr val="000000"/>
                          </a:solidFill>
                          <a:effectLst/>
                          <a:latin typeface="Trebuchet MS" panose="020B0603020202020204" pitchFamily="34" charset="0"/>
                        </a:rPr>
                        <a:t>240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713465508"/>
                  </a:ext>
                </a:extLst>
              </a:tr>
              <a:tr h="129056">
                <a:tc>
                  <a:txBody>
                    <a:bodyPr/>
                    <a:lstStyle/>
                    <a:p>
                      <a:pPr algn="l" rtl="0" fontAlgn="t"/>
                      <a:r>
                        <a:rPr lang="en-ZA" sz="700" b="1" i="0" u="none" strike="noStrike">
                          <a:solidFill>
                            <a:srgbClr val="474747"/>
                          </a:solidFill>
                          <a:effectLst/>
                          <a:latin typeface="Trebuchet MS" panose="020B0603020202020204" pitchFamily="34" charset="0"/>
                        </a:rPr>
                        <a:t>Australasia</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b"/>
                      <a:r>
                        <a:rPr lang="en-ZA" sz="700" b="1" i="0" u="none" strike="noStrike">
                          <a:solidFill>
                            <a:srgbClr val="000000"/>
                          </a:solidFill>
                          <a:effectLst/>
                          <a:latin typeface="Trebuchet MS" panose="020B0603020202020204" pitchFamily="34" charset="0"/>
                        </a:rPr>
                        <a:t>12 951</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00" b="1" i="0" u="none" strike="noStrike">
                          <a:solidFill>
                            <a:srgbClr val="000000"/>
                          </a:solidFill>
                          <a:effectLst/>
                          <a:latin typeface="Trebuchet MS" panose="020B0603020202020204" pitchFamily="34" charset="0"/>
                        </a:rPr>
                        <a:t>11 427</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00" b="1" i="0" u="none" strike="noStrike">
                          <a:solidFill>
                            <a:srgbClr val="000000"/>
                          </a:solidFill>
                          <a:effectLst/>
                          <a:latin typeface="Trebuchet MS" panose="020B0603020202020204" pitchFamily="34" charset="0"/>
                        </a:rPr>
                        <a:t>2 875</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00" b="1" i="0" u="none" strike="noStrike">
                          <a:solidFill>
                            <a:srgbClr val="000000"/>
                          </a:solidFill>
                          <a:effectLst/>
                          <a:latin typeface="Trebuchet MS" panose="020B0603020202020204" pitchFamily="34" charset="0"/>
                        </a:rPr>
                        <a:t>4 141</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00" b="1" i="0" u="none" strike="noStrike">
                          <a:solidFill>
                            <a:srgbClr val="000000"/>
                          </a:solidFill>
                          <a:effectLst/>
                          <a:latin typeface="Trebuchet MS" panose="020B0603020202020204" pitchFamily="34" charset="0"/>
                        </a:rPr>
                        <a:t>3 184</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00" b="1" i="0" u="none" strike="noStrike">
                          <a:solidFill>
                            <a:srgbClr val="000000"/>
                          </a:solidFill>
                          <a:effectLst/>
                          <a:latin typeface="Trebuchet MS" panose="020B0603020202020204" pitchFamily="34" charset="0"/>
                        </a:rPr>
                        <a:t>1 696</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00" b="1" i="0" u="none" strike="noStrike">
                          <a:solidFill>
                            <a:srgbClr val="000000"/>
                          </a:solidFill>
                          <a:effectLst/>
                          <a:latin typeface="Trebuchet MS" panose="020B0603020202020204" pitchFamily="34" charset="0"/>
                        </a:rPr>
                        <a:t>1 634</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00" b="1" i="0" u="none" strike="noStrike">
                          <a:solidFill>
                            <a:srgbClr val="000000"/>
                          </a:solidFill>
                          <a:effectLst/>
                          <a:latin typeface="Trebuchet MS" panose="020B0603020202020204" pitchFamily="34" charset="0"/>
                        </a:rPr>
                        <a:t>420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00" b="1" i="0" u="none" strike="noStrike">
                          <a:solidFill>
                            <a:srgbClr val="000000"/>
                          </a:solidFill>
                          <a:effectLst/>
                          <a:latin typeface="Trebuchet MS" panose="020B0603020202020204" pitchFamily="34" charset="0"/>
                        </a:rPr>
                        <a:t>573</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976542739"/>
                  </a:ext>
                </a:extLst>
              </a:tr>
              <a:tr h="123446">
                <a:tc>
                  <a:txBody>
                    <a:bodyPr/>
                    <a:lstStyle/>
                    <a:p>
                      <a:pPr algn="l" rtl="0" fontAlgn="t"/>
                      <a:r>
                        <a:rPr lang="en-ZA" sz="700" b="0" i="0" u="none" strike="noStrike">
                          <a:solidFill>
                            <a:srgbClr val="474747"/>
                          </a:solidFill>
                          <a:effectLst/>
                          <a:latin typeface="Trebuchet MS" panose="020B0603020202020204" pitchFamily="34" charset="0"/>
                        </a:rPr>
                        <a:t>Australia</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F2F2F2"/>
                    </a:solidFill>
                  </a:tcPr>
                </a:tc>
                <a:tc>
                  <a:txBody>
                    <a:bodyPr/>
                    <a:lstStyle/>
                    <a:p>
                      <a:pPr algn="ctr" rtl="0" fontAlgn="b"/>
                      <a:r>
                        <a:rPr lang="en-ZA" sz="700" b="0" i="0" u="none" strike="noStrike">
                          <a:solidFill>
                            <a:srgbClr val="000000"/>
                          </a:solidFill>
                          <a:effectLst/>
                          <a:latin typeface="Trebuchet MS" panose="020B0603020202020204" pitchFamily="34" charset="0"/>
                        </a:rPr>
                        <a:t>10 777</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9 406</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2 202</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3 423</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2 824</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1 488</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1 256</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420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386</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622105414"/>
                  </a:ext>
                </a:extLst>
              </a:tr>
              <a:tr h="123446">
                <a:tc>
                  <a:txBody>
                    <a:bodyPr/>
                    <a:lstStyle/>
                    <a:p>
                      <a:pPr algn="l" rtl="0" fontAlgn="t"/>
                      <a:r>
                        <a:rPr lang="en-ZA" sz="700" b="0" i="0" u="none" strike="noStrike">
                          <a:solidFill>
                            <a:srgbClr val="474747"/>
                          </a:solidFill>
                          <a:effectLst/>
                          <a:latin typeface="Trebuchet MS" panose="020B0603020202020204" pitchFamily="34" charset="0"/>
                        </a:rPr>
                        <a:t>New Zealand</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00" b="0" i="0" u="none" strike="noStrike">
                          <a:solidFill>
                            <a:srgbClr val="000000"/>
                          </a:solidFill>
                          <a:effectLst/>
                          <a:latin typeface="Trebuchet MS" panose="020B0603020202020204" pitchFamily="34" charset="0"/>
                        </a:rPr>
                        <a:t>2 171</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2 012</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667</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713</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360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209</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379</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188</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001777613"/>
                  </a:ext>
                </a:extLst>
              </a:tr>
              <a:tr h="129056">
                <a:tc>
                  <a:txBody>
                    <a:bodyPr/>
                    <a:lstStyle/>
                    <a:p>
                      <a:pPr algn="l" rtl="0" fontAlgn="t"/>
                      <a:r>
                        <a:rPr lang="en-ZA" sz="700" b="0" i="0" u="none" strike="noStrike">
                          <a:solidFill>
                            <a:srgbClr val="474747"/>
                          </a:solidFill>
                          <a:effectLst/>
                          <a:latin typeface="Trebuchet MS" panose="020B0603020202020204" pitchFamily="34" charset="0"/>
                        </a:rPr>
                        <a:t>Other Australasia</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b"/>
                      <a:r>
                        <a:rPr lang="en-ZA" sz="700" b="0" i="0" u="none" strike="noStrike">
                          <a:solidFill>
                            <a:srgbClr val="000000"/>
                          </a:solidFill>
                          <a:effectLst/>
                          <a:latin typeface="Trebuchet MS" panose="020B0603020202020204" pitchFamily="34" charset="0"/>
                        </a:rPr>
                        <a:t>4</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00" b="0" i="0" u="none" strike="noStrike">
                          <a:solidFill>
                            <a:srgbClr val="000000"/>
                          </a:solidFill>
                          <a:effectLst/>
                          <a:latin typeface="Trebuchet MS" panose="020B0603020202020204" pitchFamily="34" charset="0"/>
                        </a:rPr>
                        <a:t>8</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00" b="0" i="0" u="none" strike="noStrike">
                          <a:solidFill>
                            <a:srgbClr val="000000"/>
                          </a:solidFill>
                          <a:effectLst/>
                          <a:latin typeface="Trebuchet MS" panose="020B0603020202020204" pitchFamily="34" charset="0"/>
                        </a:rPr>
                        <a:t>6</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00" b="0" i="0" u="none" strike="noStrike">
                          <a:solidFill>
                            <a:srgbClr val="000000"/>
                          </a:solidFill>
                          <a:effectLst/>
                          <a:latin typeface="Trebuchet MS" panose="020B0603020202020204" pitchFamily="34" charset="0"/>
                        </a:rPr>
                        <a:t>5</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00" b="0" i="0" u="none" strike="noStrike">
                          <a:solidFill>
                            <a:srgbClr val="000000"/>
                          </a:solidFill>
                          <a:effectLst/>
                          <a:latin typeface="Trebuchet MS" panose="020B0603020202020204" pitchFamily="34" charset="0"/>
                        </a:rPr>
                        <a:t>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00" b="0" i="0" u="none" strike="noStrike">
                          <a:solidFill>
                            <a:srgbClr val="000000"/>
                          </a:solidFill>
                          <a:effectLst/>
                          <a:latin typeface="Trebuchet MS" panose="020B0603020202020204" pitchFamily="34" charset="0"/>
                        </a:rPr>
                        <a:t>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00" b="0" i="0" u="none" strike="noStrike">
                          <a:solidFill>
                            <a:srgbClr val="000000"/>
                          </a:solidFill>
                          <a:effectLst/>
                          <a:latin typeface="Trebuchet MS" panose="020B0603020202020204" pitchFamily="34" charset="0"/>
                        </a:rPr>
                        <a:t>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00" b="0" i="0" u="none" strike="noStrike">
                          <a:solidFill>
                            <a:srgbClr val="000000"/>
                          </a:solidFill>
                          <a:effectLst/>
                          <a:latin typeface="Trebuchet MS" panose="020B0603020202020204" pitchFamily="34" charset="0"/>
                        </a:rPr>
                        <a:t>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00" b="0" i="0" u="none" strike="noStrike">
                          <a:solidFill>
                            <a:srgbClr val="000000"/>
                          </a:solidFill>
                          <a:effectLst/>
                          <a:latin typeface="Trebuchet MS" panose="020B0603020202020204" pitchFamily="34" charset="0"/>
                        </a:rPr>
                        <a:t>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34862058"/>
                  </a:ext>
                </a:extLst>
              </a:tr>
              <a:tr h="129056">
                <a:tc>
                  <a:txBody>
                    <a:bodyPr/>
                    <a:lstStyle/>
                    <a:p>
                      <a:pPr algn="l" rtl="0" fontAlgn="t"/>
                      <a:r>
                        <a:rPr lang="en-ZA" sz="700" b="1" i="0" u="none" strike="noStrike">
                          <a:solidFill>
                            <a:srgbClr val="474747"/>
                          </a:solidFill>
                          <a:effectLst/>
                          <a:latin typeface="Trebuchet MS" panose="020B0603020202020204" pitchFamily="34" charset="0"/>
                        </a:rPr>
                        <a:t>South America</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b"/>
                      <a:r>
                        <a:rPr lang="en-ZA" sz="700" b="1" i="0" u="none" strike="noStrike">
                          <a:solidFill>
                            <a:srgbClr val="000000"/>
                          </a:solidFill>
                          <a:effectLst/>
                          <a:latin typeface="Trebuchet MS" panose="020B0603020202020204" pitchFamily="34" charset="0"/>
                        </a:rPr>
                        <a:t>4 865</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00" b="1" i="0" u="none" strike="noStrike">
                          <a:solidFill>
                            <a:srgbClr val="000000"/>
                          </a:solidFill>
                          <a:effectLst/>
                          <a:latin typeface="Trebuchet MS" panose="020B0603020202020204" pitchFamily="34" charset="0"/>
                        </a:rPr>
                        <a:t>2 634</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00" b="1" i="0" u="none" strike="noStrike">
                          <a:solidFill>
                            <a:srgbClr val="000000"/>
                          </a:solidFill>
                          <a:effectLst/>
                          <a:latin typeface="Trebuchet MS" panose="020B0603020202020204" pitchFamily="34" charset="0"/>
                        </a:rPr>
                        <a:t>1 166</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00" b="1" i="0" u="none" strike="noStrike">
                          <a:solidFill>
                            <a:srgbClr val="000000"/>
                          </a:solidFill>
                          <a:effectLst/>
                          <a:latin typeface="Trebuchet MS" panose="020B0603020202020204" pitchFamily="34" charset="0"/>
                        </a:rPr>
                        <a:t>807</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00" b="1" i="0" u="none" strike="noStrike">
                          <a:solidFill>
                            <a:srgbClr val="000000"/>
                          </a:solidFill>
                          <a:effectLst/>
                          <a:latin typeface="Trebuchet MS" panose="020B0603020202020204" pitchFamily="34" charset="0"/>
                        </a:rPr>
                        <a:t>1 008</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00" b="1" i="0" u="none" strike="noStrike">
                          <a:solidFill>
                            <a:srgbClr val="000000"/>
                          </a:solidFill>
                          <a:effectLst/>
                          <a:latin typeface="Trebuchet MS" panose="020B0603020202020204" pitchFamily="34" charset="0"/>
                        </a:rPr>
                        <a:t>541</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00" b="1" i="0" u="none" strike="noStrike">
                          <a:solidFill>
                            <a:srgbClr val="000000"/>
                          </a:solidFill>
                          <a:effectLst/>
                          <a:latin typeface="Trebuchet MS" panose="020B0603020202020204" pitchFamily="34" charset="0"/>
                        </a:rPr>
                        <a:t>470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00" b="1" i="0" u="none" strike="noStrike">
                          <a:solidFill>
                            <a:srgbClr val="000000"/>
                          </a:solidFill>
                          <a:effectLst/>
                          <a:latin typeface="Trebuchet MS" panose="020B0603020202020204" pitchFamily="34" charset="0"/>
                        </a:rPr>
                        <a:t>207</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00" b="1" i="0" u="none" strike="noStrike">
                          <a:solidFill>
                            <a:srgbClr val="000000"/>
                          </a:solidFill>
                          <a:effectLst/>
                          <a:latin typeface="Trebuchet MS" panose="020B0603020202020204" pitchFamily="34" charset="0"/>
                        </a:rPr>
                        <a:t>357</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707861834"/>
                  </a:ext>
                </a:extLst>
              </a:tr>
              <a:tr h="123446">
                <a:tc>
                  <a:txBody>
                    <a:bodyPr/>
                    <a:lstStyle/>
                    <a:p>
                      <a:pPr algn="l" rtl="0" fontAlgn="t"/>
                      <a:r>
                        <a:rPr lang="en-ZA" sz="700" b="0" i="0" u="none" strike="noStrike">
                          <a:solidFill>
                            <a:srgbClr val="474747"/>
                          </a:solidFill>
                          <a:effectLst/>
                          <a:latin typeface="Trebuchet MS" panose="020B0603020202020204" pitchFamily="34" charset="0"/>
                        </a:rPr>
                        <a:t>Argentina</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F2F2F2"/>
                    </a:solidFill>
                  </a:tcPr>
                </a:tc>
                <a:tc>
                  <a:txBody>
                    <a:bodyPr/>
                    <a:lstStyle/>
                    <a:p>
                      <a:pPr algn="ctr" rtl="0" fontAlgn="b"/>
                      <a:r>
                        <a:rPr lang="en-ZA" sz="700" b="0" i="0" u="none" strike="noStrike">
                          <a:solidFill>
                            <a:srgbClr val="000000"/>
                          </a:solidFill>
                          <a:effectLst/>
                          <a:latin typeface="Trebuchet MS" panose="020B0603020202020204" pitchFamily="34" charset="0"/>
                        </a:rPr>
                        <a:t>721</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380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275</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178</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202</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105</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52</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72</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99</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676049918"/>
                  </a:ext>
                </a:extLst>
              </a:tr>
              <a:tr h="123446">
                <a:tc>
                  <a:txBody>
                    <a:bodyPr/>
                    <a:lstStyle/>
                    <a:p>
                      <a:pPr algn="l" rtl="0" fontAlgn="t"/>
                      <a:r>
                        <a:rPr lang="en-ZA" sz="700" b="0" i="0" u="none" strike="noStrike">
                          <a:solidFill>
                            <a:srgbClr val="474747"/>
                          </a:solidFill>
                          <a:effectLst/>
                          <a:latin typeface="Trebuchet MS" panose="020B0603020202020204" pitchFamily="34" charset="0"/>
                        </a:rPr>
                        <a:t>Brazil</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00" b="0" i="0" u="none" strike="noStrike">
                          <a:solidFill>
                            <a:srgbClr val="000000"/>
                          </a:solidFill>
                          <a:effectLst/>
                          <a:latin typeface="Trebuchet MS" panose="020B0603020202020204" pitchFamily="34" charset="0"/>
                        </a:rPr>
                        <a:t>2 579</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1 526</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699</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309</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545</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317</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259</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130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5524910"/>
                  </a:ext>
                </a:extLst>
              </a:tr>
              <a:tr h="123446">
                <a:tc>
                  <a:txBody>
                    <a:bodyPr/>
                    <a:lstStyle/>
                    <a:p>
                      <a:pPr algn="l" rtl="0" fontAlgn="t"/>
                      <a:r>
                        <a:rPr lang="en-ZA" sz="700" b="0" i="0" u="none" strike="noStrike">
                          <a:solidFill>
                            <a:srgbClr val="474747"/>
                          </a:solidFill>
                          <a:effectLst/>
                          <a:latin typeface="Trebuchet MS" panose="020B0603020202020204" pitchFamily="34" charset="0"/>
                        </a:rPr>
                        <a:t>Chile</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00" b="0" i="0" u="none" strike="noStrike">
                          <a:solidFill>
                            <a:srgbClr val="000000"/>
                          </a:solidFill>
                          <a:effectLst/>
                          <a:latin typeface="Trebuchet MS" panose="020B0603020202020204" pitchFamily="34" charset="0"/>
                        </a:rPr>
                        <a:t>328</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185</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43</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52</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68</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43</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30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13</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860551919"/>
                  </a:ext>
                </a:extLst>
              </a:tr>
              <a:tr h="129056">
                <a:tc>
                  <a:txBody>
                    <a:bodyPr/>
                    <a:lstStyle/>
                    <a:p>
                      <a:pPr algn="l" rtl="0" fontAlgn="t"/>
                      <a:r>
                        <a:rPr lang="en-ZA" sz="700" b="0" i="0" u="none" strike="noStrike">
                          <a:solidFill>
                            <a:srgbClr val="474747"/>
                          </a:solidFill>
                          <a:effectLst/>
                          <a:latin typeface="Trebuchet MS" panose="020B0603020202020204" pitchFamily="34" charset="0"/>
                        </a:rPr>
                        <a:t>Other Central &amp; South America</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b"/>
                      <a:r>
                        <a:rPr lang="en-ZA" sz="700" b="0" i="0" u="none" strike="noStrike">
                          <a:solidFill>
                            <a:srgbClr val="000000"/>
                          </a:solidFill>
                          <a:effectLst/>
                          <a:latin typeface="Trebuchet MS" panose="020B0603020202020204" pitchFamily="34" charset="0"/>
                        </a:rPr>
                        <a:t>1 237</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00" b="0" i="0" u="none" strike="noStrike">
                          <a:solidFill>
                            <a:srgbClr val="000000"/>
                          </a:solidFill>
                          <a:effectLst/>
                          <a:latin typeface="Trebuchet MS" panose="020B0603020202020204" pitchFamily="34" charset="0"/>
                        </a:rPr>
                        <a:t>543</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00" b="0" i="0" u="none" strike="noStrike">
                          <a:solidFill>
                            <a:srgbClr val="000000"/>
                          </a:solidFill>
                          <a:effectLst/>
                          <a:latin typeface="Trebuchet MS" panose="020B0603020202020204" pitchFamily="34" charset="0"/>
                        </a:rPr>
                        <a:t>149</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00" b="0" i="0" u="none" strike="noStrike">
                          <a:solidFill>
                            <a:srgbClr val="000000"/>
                          </a:solidFill>
                          <a:effectLst/>
                          <a:latin typeface="Trebuchet MS" panose="020B0603020202020204" pitchFamily="34" charset="0"/>
                        </a:rPr>
                        <a:t>269</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00" b="0" i="0" u="none" strike="noStrike">
                          <a:solidFill>
                            <a:srgbClr val="000000"/>
                          </a:solidFill>
                          <a:effectLst/>
                          <a:latin typeface="Trebuchet MS" panose="020B0603020202020204" pitchFamily="34" charset="0"/>
                        </a:rPr>
                        <a:t>193</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00" b="0" i="0" u="none" strike="noStrike">
                          <a:solidFill>
                            <a:srgbClr val="000000"/>
                          </a:solidFill>
                          <a:effectLst/>
                          <a:latin typeface="Trebuchet MS" panose="020B0603020202020204" pitchFamily="34" charset="0"/>
                        </a:rPr>
                        <a:t>77</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00" b="0" i="0" u="none" strike="noStrike">
                          <a:solidFill>
                            <a:srgbClr val="000000"/>
                          </a:solidFill>
                          <a:effectLst/>
                          <a:latin typeface="Trebuchet MS" panose="020B0603020202020204" pitchFamily="34" charset="0"/>
                        </a:rPr>
                        <a:t>129</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00" b="0" i="0" u="none" strike="noStrike">
                          <a:solidFill>
                            <a:srgbClr val="000000"/>
                          </a:solidFill>
                          <a:effectLst/>
                          <a:latin typeface="Trebuchet MS" panose="020B0603020202020204" pitchFamily="34" charset="0"/>
                        </a:rPr>
                        <a:t>122</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00" b="0" i="0" u="none" strike="noStrike">
                          <a:solidFill>
                            <a:srgbClr val="000000"/>
                          </a:solidFill>
                          <a:effectLst/>
                          <a:latin typeface="Trebuchet MS" panose="020B0603020202020204" pitchFamily="34" charset="0"/>
                        </a:rPr>
                        <a:t>129</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997416771"/>
                  </a:ext>
                </a:extLst>
              </a:tr>
              <a:tr h="129056">
                <a:tc>
                  <a:txBody>
                    <a:bodyPr/>
                    <a:lstStyle/>
                    <a:p>
                      <a:pPr algn="l" rtl="0" fontAlgn="t"/>
                      <a:r>
                        <a:rPr lang="en-ZA" sz="700" b="1" i="0" u="none" strike="noStrike">
                          <a:solidFill>
                            <a:srgbClr val="474747"/>
                          </a:solidFill>
                          <a:effectLst/>
                          <a:latin typeface="Trebuchet MS" panose="020B0603020202020204" pitchFamily="34" charset="0"/>
                        </a:rPr>
                        <a:t>Europe</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b"/>
                      <a:r>
                        <a:rPr lang="en-ZA" sz="700" b="1" i="0" u="none" strike="noStrike">
                          <a:solidFill>
                            <a:srgbClr val="000000"/>
                          </a:solidFill>
                          <a:effectLst/>
                          <a:latin typeface="Trebuchet MS" panose="020B0603020202020204" pitchFamily="34" charset="0"/>
                        </a:rPr>
                        <a:t>127 586</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00" b="1" i="0" u="none" strike="noStrike">
                          <a:solidFill>
                            <a:srgbClr val="000000"/>
                          </a:solidFill>
                          <a:effectLst/>
                          <a:latin typeface="Trebuchet MS" panose="020B0603020202020204" pitchFamily="34" charset="0"/>
                        </a:rPr>
                        <a:t>219 794</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00" b="1" i="0" u="none" strike="noStrike">
                          <a:solidFill>
                            <a:srgbClr val="000000"/>
                          </a:solidFill>
                          <a:effectLst/>
                          <a:latin typeface="Trebuchet MS" panose="020B0603020202020204" pitchFamily="34" charset="0"/>
                        </a:rPr>
                        <a:t>53 889</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00" b="1" i="0" u="none" strike="noStrike">
                          <a:solidFill>
                            <a:srgbClr val="000000"/>
                          </a:solidFill>
                          <a:effectLst/>
                          <a:latin typeface="Trebuchet MS" panose="020B0603020202020204" pitchFamily="34" charset="0"/>
                        </a:rPr>
                        <a:t>46 631</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00" b="1" i="0" u="none" strike="noStrike">
                          <a:solidFill>
                            <a:srgbClr val="000000"/>
                          </a:solidFill>
                          <a:effectLst/>
                          <a:latin typeface="Trebuchet MS" panose="020B0603020202020204" pitchFamily="34" charset="0"/>
                        </a:rPr>
                        <a:t>53 194</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00" b="1" i="0" u="none" strike="noStrike">
                          <a:solidFill>
                            <a:srgbClr val="000000"/>
                          </a:solidFill>
                          <a:effectLst/>
                          <a:latin typeface="Trebuchet MS" panose="020B0603020202020204" pitchFamily="34" charset="0"/>
                        </a:rPr>
                        <a:t>21 198</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00" b="1" i="0" u="none" strike="noStrike">
                          <a:solidFill>
                            <a:srgbClr val="000000"/>
                          </a:solidFill>
                          <a:effectLst/>
                          <a:latin typeface="Trebuchet MS" panose="020B0603020202020204" pitchFamily="34" charset="0"/>
                        </a:rPr>
                        <a:t>12 203</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00" b="1" i="0" u="none" strike="noStrike">
                          <a:solidFill>
                            <a:srgbClr val="000000"/>
                          </a:solidFill>
                          <a:effectLst/>
                          <a:latin typeface="Trebuchet MS" panose="020B0603020202020204" pitchFamily="34" charset="0"/>
                        </a:rPr>
                        <a:t>4 296</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00" b="1" i="0" u="none" strike="noStrike">
                          <a:solidFill>
                            <a:srgbClr val="000000"/>
                          </a:solidFill>
                          <a:effectLst/>
                          <a:latin typeface="Trebuchet MS" panose="020B0603020202020204" pitchFamily="34" charset="0"/>
                        </a:rPr>
                        <a:t>6 823</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93726333"/>
                  </a:ext>
                </a:extLst>
              </a:tr>
              <a:tr h="123446">
                <a:tc>
                  <a:txBody>
                    <a:bodyPr/>
                    <a:lstStyle/>
                    <a:p>
                      <a:pPr algn="l" rtl="0" fontAlgn="t"/>
                      <a:r>
                        <a:rPr lang="en-ZA" sz="700" b="0" i="0" u="none" strike="noStrike">
                          <a:solidFill>
                            <a:srgbClr val="474747"/>
                          </a:solidFill>
                          <a:effectLst/>
                          <a:latin typeface="Trebuchet MS" panose="020B0603020202020204" pitchFamily="34" charset="0"/>
                        </a:rPr>
                        <a:t>Austria</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F2F2F2"/>
                    </a:solidFill>
                  </a:tcPr>
                </a:tc>
                <a:tc>
                  <a:txBody>
                    <a:bodyPr/>
                    <a:lstStyle/>
                    <a:p>
                      <a:pPr algn="ctr" rtl="0" fontAlgn="b"/>
                      <a:r>
                        <a:rPr lang="en-ZA" sz="700" b="0" i="0" u="none" strike="noStrike">
                          <a:solidFill>
                            <a:srgbClr val="000000"/>
                          </a:solidFill>
                          <a:effectLst/>
                          <a:latin typeface="Trebuchet MS" panose="020B0603020202020204" pitchFamily="34" charset="0"/>
                        </a:rPr>
                        <a:t>1 967</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4 984</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1 449</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871</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1 531</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390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232</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424678914"/>
                  </a:ext>
                </a:extLst>
              </a:tr>
              <a:tr h="123446">
                <a:tc>
                  <a:txBody>
                    <a:bodyPr/>
                    <a:lstStyle/>
                    <a:p>
                      <a:pPr algn="l" rtl="0" fontAlgn="t"/>
                      <a:r>
                        <a:rPr lang="en-ZA" sz="700" b="0" i="0" u="none" strike="noStrike">
                          <a:solidFill>
                            <a:srgbClr val="474747"/>
                          </a:solidFill>
                          <a:effectLst/>
                          <a:latin typeface="Trebuchet MS" panose="020B0603020202020204" pitchFamily="34" charset="0"/>
                        </a:rPr>
                        <a:t>Belgium</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00" b="0" i="0" u="none" strike="noStrike">
                          <a:solidFill>
                            <a:srgbClr val="000000"/>
                          </a:solidFill>
                          <a:effectLst/>
                          <a:latin typeface="Trebuchet MS" panose="020B0603020202020204" pitchFamily="34" charset="0"/>
                        </a:rPr>
                        <a:t>3 856</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6 655</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1 458</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1 666</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2 085</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1 122</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272</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112</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192</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283492807"/>
                  </a:ext>
                </a:extLst>
              </a:tr>
              <a:tr h="123446">
                <a:tc>
                  <a:txBody>
                    <a:bodyPr/>
                    <a:lstStyle/>
                    <a:p>
                      <a:pPr algn="l" rtl="0" fontAlgn="t"/>
                      <a:r>
                        <a:rPr lang="en-ZA" sz="700" b="0" i="0" u="none" strike="noStrike">
                          <a:solidFill>
                            <a:srgbClr val="474747"/>
                          </a:solidFill>
                          <a:effectLst/>
                          <a:latin typeface="Trebuchet MS" panose="020B0603020202020204" pitchFamily="34" charset="0"/>
                        </a:rPr>
                        <a:t>Denmark</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00" b="0" i="0" u="none" strike="noStrike">
                          <a:solidFill>
                            <a:srgbClr val="000000"/>
                          </a:solidFill>
                          <a:effectLst/>
                          <a:latin typeface="Trebuchet MS" panose="020B0603020202020204" pitchFamily="34" charset="0"/>
                        </a:rPr>
                        <a:t>2 609</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3 483</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786</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449</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1 332</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1 018</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330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134</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253</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806578900"/>
                  </a:ext>
                </a:extLst>
              </a:tr>
              <a:tr h="123446">
                <a:tc>
                  <a:txBody>
                    <a:bodyPr/>
                    <a:lstStyle/>
                    <a:p>
                      <a:pPr algn="l" rtl="0" fontAlgn="t"/>
                      <a:r>
                        <a:rPr lang="en-ZA" sz="700" b="0" i="0" u="none" strike="noStrike">
                          <a:solidFill>
                            <a:srgbClr val="474747"/>
                          </a:solidFill>
                          <a:effectLst/>
                          <a:latin typeface="Trebuchet MS" panose="020B0603020202020204" pitchFamily="34" charset="0"/>
                        </a:rPr>
                        <a:t>Finland</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00" b="0" i="0" u="none" strike="noStrike">
                          <a:solidFill>
                            <a:srgbClr val="000000"/>
                          </a:solidFill>
                          <a:effectLst/>
                          <a:latin typeface="Trebuchet MS" panose="020B0603020202020204" pitchFamily="34" charset="0"/>
                        </a:rPr>
                        <a:t>532</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1 523</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492</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373</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394</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46</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61</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523761142"/>
                  </a:ext>
                </a:extLst>
              </a:tr>
              <a:tr h="123446">
                <a:tc>
                  <a:txBody>
                    <a:bodyPr/>
                    <a:lstStyle/>
                    <a:p>
                      <a:pPr algn="l" rtl="0" fontAlgn="t"/>
                      <a:r>
                        <a:rPr lang="en-ZA" sz="700" b="0" i="0" u="none" strike="noStrike">
                          <a:solidFill>
                            <a:srgbClr val="474747"/>
                          </a:solidFill>
                          <a:effectLst/>
                          <a:latin typeface="Trebuchet MS" panose="020B0603020202020204" pitchFamily="34" charset="0"/>
                        </a:rPr>
                        <a:t>France</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00" b="0" i="0" u="none" strike="noStrike">
                          <a:solidFill>
                            <a:srgbClr val="000000"/>
                          </a:solidFill>
                          <a:effectLst/>
                          <a:latin typeface="Trebuchet MS" panose="020B0603020202020204" pitchFamily="34" charset="0"/>
                        </a:rPr>
                        <a:t>10 741</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17 848</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dirty="0">
                          <a:solidFill>
                            <a:srgbClr val="000000"/>
                          </a:solidFill>
                          <a:effectLst/>
                          <a:latin typeface="Trebuchet MS" panose="020B0603020202020204" pitchFamily="34" charset="0"/>
                        </a:rPr>
                        <a:t>2 854</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4 625</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6 574</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1 852</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745</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204</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407</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400010597"/>
                  </a:ext>
                </a:extLst>
              </a:tr>
              <a:tr h="123446">
                <a:tc>
                  <a:txBody>
                    <a:bodyPr/>
                    <a:lstStyle/>
                    <a:p>
                      <a:pPr algn="l" rtl="0" fontAlgn="t"/>
                      <a:r>
                        <a:rPr lang="en-ZA" sz="700" b="0" i="0" u="none" strike="noStrike">
                          <a:solidFill>
                            <a:srgbClr val="474747"/>
                          </a:solidFill>
                          <a:effectLst/>
                          <a:latin typeface="Trebuchet MS" panose="020B0603020202020204" pitchFamily="34" charset="0"/>
                        </a:rPr>
                        <a:t>Germany</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00" b="0" i="0" u="none" strike="noStrike">
                          <a:solidFill>
                            <a:srgbClr val="000000"/>
                          </a:solidFill>
                          <a:effectLst/>
                          <a:latin typeface="Trebuchet MS" panose="020B0603020202020204" pitchFamily="34" charset="0"/>
                        </a:rPr>
                        <a:t>28 694</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dirty="0">
                          <a:solidFill>
                            <a:srgbClr val="000000"/>
                          </a:solidFill>
                          <a:effectLst/>
                          <a:latin typeface="Trebuchet MS" panose="020B0603020202020204" pitchFamily="34" charset="0"/>
                        </a:rPr>
                        <a:t>52 331</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15 418</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9 483</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15 495</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4 838</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2 615</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1 570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887</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915902316"/>
                  </a:ext>
                </a:extLst>
              </a:tr>
              <a:tr h="123446">
                <a:tc>
                  <a:txBody>
                    <a:bodyPr/>
                    <a:lstStyle/>
                    <a:p>
                      <a:pPr algn="l" rtl="0" fontAlgn="t"/>
                      <a:r>
                        <a:rPr lang="en-ZA" sz="700" b="0" i="0" u="none" strike="noStrike">
                          <a:solidFill>
                            <a:srgbClr val="474747"/>
                          </a:solidFill>
                          <a:effectLst/>
                          <a:latin typeface="Trebuchet MS" panose="020B0603020202020204" pitchFamily="34" charset="0"/>
                        </a:rPr>
                        <a:t>Ireland</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00" b="0" i="0" u="none" strike="noStrike">
                          <a:solidFill>
                            <a:srgbClr val="000000"/>
                          </a:solidFill>
                          <a:effectLst/>
                          <a:latin typeface="Trebuchet MS" panose="020B0603020202020204" pitchFamily="34" charset="0"/>
                        </a:rPr>
                        <a:t>2 626</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4 890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1 438</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965</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1 320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549</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87</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330038816"/>
                  </a:ext>
                </a:extLst>
              </a:tr>
              <a:tr h="123446">
                <a:tc>
                  <a:txBody>
                    <a:bodyPr/>
                    <a:lstStyle/>
                    <a:p>
                      <a:pPr algn="l" rtl="0" fontAlgn="t"/>
                      <a:r>
                        <a:rPr lang="en-ZA" sz="700" b="0" i="0" u="none" strike="noStrike">
                          <a:solidFill>
                            <a:srgbClr val="474747"/>
                          </a:solidFill>
                          <a:effectLst/>
                          <a:latin typeface="Trebuchet MS" panose="020B0603020202020204" pitchFamily="34" charset="0"/>
                        </a:rPr>
                        <a:t>Italy</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00" b="0" i="0" u="none" strike="noStrike">
                          <a:solidFill>
                            <a:srgbClr val="000000"/>
                          </a:solidFill>
                          <a:effectLst/>
                          <a:latin typeface="Trebuchet MS" panose="020B0603020202020204" pitchFamily="34" charset="0"/>
                        </a:rPr>
                        <a:t>3 504</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5 452</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1 050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1 048</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1 414</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504</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508</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47</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47</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366766523"/>
                  </a:ext>
                </a:extLst>
              </a:tr>
              <a:tr h="123446">
                <a:tc>
                  <a:txBody>
                    <a:bodyPr/>
                    <a:lstStyle/>
                    <a:p>
                      <a:pPr algn="l" rtl="0" fontAlgn="t"/>
                      <a:r>
                        <a:rPr lang="en-ZA" sz="700" b="0" i="0" u="none" strike="noStrike">
                          <a:solidFill>
                            <a:srgbClr val="474747"/>
                          </a:solidFill>
                          <a:effectLst/>
                          <a:latin typeface="Trebuchet MS" panose="020B0603020202020204" pitchFamily="34" charset="0"/>
                        </a:rPr>
                        <a:t>Netherlands</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00" b="0" i="0" u="none" strike="noStrike">
                          <a:solidFill>
                            <a:srgbClr val="000000"/>
                          </a:solidFill>
                          <a:effectLst/>
                          <a:latin typeface="Trebuchet MS" panose="020B0603020202020204" pitchFamily="34" charset="0"/>
                        </a:rPr>
                        <a:t>11 114</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20 211</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6 552</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3 449</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5 550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2 107</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1 065</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394</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1 562</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488127943"/>
                  </a:ext>
                </a:extLst>
              </a:tr>
              <a:tr h="123446">
                <a:tc>
                  <a:txBody>
                    <a:bodyPr/>
                    <a:lstStyle/>
                    <a:p>
                      <a:pPr algn="l" rtl="0" fontAlgn="t"/>
                      <a:r>
                        <a:rPr lang="en-ZA" sz="700" b="0" i="0" u="none" strike="noStrike">
                          <a:solidFill>
                            <a:srgbClr val="474747"/>
                          </a:solidFill>
                          <a:effectLst/>
                          <a:latin typeface="Trebuchet MS" panose="020B0603020202020204" pitchFamily="34" charset="0"/>
                        </a:rPr>
                        <a:t>Norway</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00" b="0" i="0" u="none" strike="noStrike">
                          <a:solidFill>
                            <a:srgbClr val="000000"/>
                          </a:solidFill>
                          <a:effectLst/>
                          <a:latin typeface="Trebuchet MS" panose="020B0603020202020204" pitchFamily="34" charset="0"/>
                        </a:rPr>
                        <a:t>1 597</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3 268</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955</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941</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1 001</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497</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281</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67</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818260515"/>
                  </a:ext>
                </a:extLst>
              </a:tr>
              <a:tr h="123446">
                <a:tc>
                  <a:txBody>
                    <a:bodyPr/>
                    <a:lstStyle/>
                    <a:p>
                      <a:pPr algn="l" rtl="0" fontAlgn="t"/>
                      <a:r>
                        <a:rPr lang="en-ZA" sz="700" b="0" i="0" u="none" strike="noStrike">
                          <a:solidFill>
                            <a:srgbClr val="474747"/>
                          </a:solidFill>
                          <a:effectLst/>
                          <a:latin typeface="Trebuchet MS" panose="020B0603020202020204" pitchFamily="34" charset="0"/>
                        </a:rPr>
                        <a:t>Portugal</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00" b="0" i="0" u="none" strike="noStrike">
                          <a:solidFill>
                            <a:srgbClr val="000000"/>
                          </a:solidFill>
                          <a:effectLst/>
                          <a:latin typeface="Trebuchet MS" panose="020B0603020202020204" pitchFamily="34" charset="0"/>
                        </a:rPr>
                        <a:t>1 511</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1 863</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271</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369</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321</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34</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210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62</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31</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285525711"/>
                  </a:ext>
                </a:extLst>
              </a:tr>
              <a:tr h="123446">
                <a:tc>
                  <a:txBody>
                    <a:bodyPr/>
                    <a:lstStyle/>
                    <a:p>
                      <a:pPr algn="l" rtl="0" fontAlgn="t"/>
                      <a:r>
                        <a:rPr lang="en-ZA" sz="700" b="0" i="0" u="none" strike="noStrike">
                          <a:solidFill>
                            <a:srgbClr val="474747"/>
                          </a:solidFill>
                          <a:effectLst/>
                          <a:latin typeface="Trebuchet MS" panose="020B0603020202020204" pitchFamily="34" charset="0"/>
                        </a:rPr>
                        <a:t>Russian Fed</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00" b="0" i="0" u="none" strike="noStrike">
                          <a:solidFill>
                            <a:srgbClr val="000000"/>
                          </a:solidFill>
                          <a:effectLst/>
                          <a:latin typeface="Trebuchet MS" panose="020B0603020202020204" pitchFamily="34" charset="0"/>
                        </a:rPr>
                        <a:t>3 623</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4 305</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770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888</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888</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556</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222</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331</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828884970"/>
                  </a:ext>
                </a:extLst>
              </a:tr>
              <a:tr h="123446">
                <a:tc>
                  <a:txBody>
                    <a:bodyPr/>
                    <a:lstStyle/>
                    <a:p>
                      <a:pPr algn="l" rtl="0" fontAlgn="t"/>
                      <a:r>
                        <a:rPr lang="en-ZA" sz="700" b="0" i="0" u="none" strike="noStrike">
                          <a:solidFill>
                            <a:srgbClr val="474747"/>
                          </a:solidFill>
                          <a:effectLst/>
                          <a:latin typeface="Trebuchet MS" panose="020B0603020202020204" pitchFamily="34" charset="0"/>
                        </a:rPr>
                        <a:t>Spain</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00" b="0" i="0" u="none" strike="noStrike">
                          <a:solidFill>
                            <a:srgbClr val="000000"/>
                          </a:solidFill>
                          <a:effectLst/>
                          <a:latin typeface="Trebuchet MS" panose="020B0603020202020204" pitchFamily="34" charset="0"/>
                        </a:rPr>
                        <a:t>1 785</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3 114</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727</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dirty="0">
                          <a:solidFill>
                            <a:srgbClr val="000000"/>
                          </a:solidFill>
                          <a:effectLst/>
                          <a:latin typeface="Trebuchet MS" panose="020B0603020202020204" pitchFamily="34" charset="0"/>
                        </a:rPr>
                        <a:t>709</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1 035</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260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189</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247</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806540205"/>
                  </a:ext>
                </a:extLst>
              </a:tr>
              <a:tr h="123446">
                <a:tc>
                  <a:txBody>
                    <a:bodyPr/>
                    <a:lstStyle/>
                    <a:p>
                      <a:pPr algn="l" rtl="0" fontAlgn="t"/>
                      <a:r>
                        <a:rPr lang="en-ZA" sz="700" b="0" i="0" u="none" strike="noStrike">
                          <a:solidFill>
                            <a:srgbClr val="474747"/>
                          </a:solidFill>
                          <a:effectLst/>
                          <a:latin typeface="Trebuchet MS" panose="020B0603020202020204" pitchFamily="34" charset="0"/>
                        </a:rPr>
                        <a:t>Sweden</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00" b="0" i="0" u="none" strike="noStrike">
                          <a:solidFill>
                            <a:srgbClr val="000000"/>
                          </a:solidFill>
                          <a:effectLst/>
                          <a:latin typeface="Trebuchet MS" panose="020B0603020202020204" pitchFamily="34" charset="0"/>
                        </a:rPr>
                        <a:t>2 778</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5 743</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1 338</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1 222</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1 236</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718</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187</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113</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44</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69607425"/>
                  </a:ext>
                </a:extLst>
              </a:tr>
              <a:tr h="123446">
                <a:tc>
                  <a:txBody>
                    <a:bodyPr/>
                    <a:lstStyle/>
                    <a:p>
                      <a:pPr algn="l" rtl="0" fontAlgn="t"/>
                      <a:r>
                        <a:rPr lang="en-ZA" sz="700" b="0" i="0" u="none" strike="noStrike">
                          <a:solidFill>
                            <a:srgbClr val="474747"/>
                          </a:solidFill>
                          <a:effectLst/>
                          <a:latin typeface="Trebuchet MS" panose="020B0603020202020204" pitchFamily="34" charset="0"/>
                        </a:rPr>
                        <a:t>Switzerland</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00" b="0" i="0" u="none" strike="noStrike">
                          <a:solidFill>
                            <a:srgbClr val="000000"/>
                          </a:solidFill>
                          <a:effectLst/>
                          <a:latin typeface="Trebuchet MS" panose="020B0603020202020204" pitchFamily="34" charset="0"/>
                        </a:rPr>
                        <a:t>3 507</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8 703</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2 803</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1 353</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2 173</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561</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394</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203</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329</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712274807"/>
                  </a:ext>
                </a:extLst>
              </a:tr>
              <a:tr h="123446">
                <a:tc>
                  <a:txBody>
                    <a:bodyPr/>
                    <a:lstStyle/>
                    <a:p>
                      <a:pPr algn="l" rtl="0" fontAlgn="t"/>
                      <a:r>
                        <a:rPr lang="en-ZA" sz="700" b="0" i="0" u="none" strike="noStrike">
                          <a:solidFill>
                            <a:srgbClr val="474747"/>
                          </a:solidFill>
                          <a:effectLst/>
                          <a:latin typeface="Trebuchet MS" panose="020B0603020202020204" pitchFamily="34" charset="0"/>
                        </a:rPr>
                        <a:t>Turkey</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00" b="0" i="0" u="none" strike="noStrike">
                          <a:solidFill>
                            <a:srgbClr val="000000"/>
                          </a:solidFill>
                          <a:effectLst/>
                          <a:latin typeface="Trebuchet MS" panose="020B0603020202020204" pitchFamily="34" charset="0"/>
                        </a:rPr>
                        <a:t>1 296</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2 202</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313</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434</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153</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185</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104</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3953703"/>
                  </a:ext>
                </a:extLst>
              </a:tr>
              <a:tr h="123446">
                <a:tc>
                  <a:txBody>
                    <a:bodyPr/>
                    <a:lstStyle/>
                    <a:p>
                      <a:pPr algn="l" rtl="0" fontAlgn="t"/>
                      <a:r>
                        <a:rPr lang="en-ZA" sz="700" b="0" i="0" u="none" strike="noStrike">
                          <a:solidFill>
                            <a:srgbClr val="474747"/>
                          </a:solidFill>
                          <a:effectLst/>
                          <a:latin typeface="Trebuchet MS" panose="020B0603020202020204" pitchFamily="34" charset="0"/>
                        </a:rPr>
                        <a:t>UK</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rtl="0" fontAlgn="b"/>
                      <a:r>
                        <a:rPr lang="en-ZA" sz="700" b="0" i="0" u="none" strike="noStrike">
                          <a:solidFill>
                            <a:srgbClr val="000000"/>
                          </a:solidFill>
                          <a:effectLst/>
                          <a:latin typeface="Trebuchet MS" panose="020B0603020202020204" pitchFamily="34" charset="0"/>
                        </a:rPr>
                        <a:t>40 739</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68 171</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13 787</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16 330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9 414</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5 614</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4 363</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624</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2 812</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952180367"/>
                  </a:ext>
                </a:extLst>
              </a:tr>
              <a:tr h="129056">
                <a:tc>
                  <a:txBody>
                    <a:bodyPr/>
                    <a:lstStyle/>
                    <a:p>
                      <a:pPr algn="l" rtl="0" fontAlgn="t"/>
                      <a:r>
                        <a:rPr lang="en-ZA" sz="700" b="0" i="0" u="none" strike="noStrike">
                          <a:solidFill>
                            <a:srgbClr val="474747"/>
                          </a:solidFill>
                          <a:effectLst/>
                          <a:latin typeface="Trebuchet MS" panose="020B0603020202020204" pitchFamily="34" charset="0"/>
                        </a:rPr>
                        <a:t>Other Europe</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b"/>
                      <a:r>
                        <a:rPr lang="en-ZA" sz="700" b="0" i="0" u="none" strike="noStrike">
                          <a:solidFill>
                            <a:srgbClr val="000000"/>
                          </a:solidFill>
                          <a:effectLst/>
                          <a:latin typeface="Trebuchet MS" panose="020B0603020202020204" pitchFamily="34" charset="0"/>
                        </a:rPr>
                        <a:t>5 109</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00" b="0" i="0" u="none" strike="noStrike">
                          <a:solidFill>
                            <a:srgbClr val="000000"/>
                          </a:solidFill>
                          <a:effectLst/>
                          <a:latin typeface="Trebuchet MS" panose="020B0603020202020204" pitchFamily="34" charset="0"/>
                        </a:rPr>
                        <a:t>5 049</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00" b="0" i="0" u="none" strike="noStrike">
                          <a:solidFill>
                            <a:srgbClr val="000000"/>
                          </a:solidFill>
                          <a:effectLst/>
                          <a:latin typeface="Trebuchet MS" panose="020B0603020202020204" pitchFamily="34" charset="0"/>
                        </a:rPr>
                        <a:t>1 428</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00" b="0" i="0" u="none" strike="noStrike">
                          <a:solidFill>
                            <a:srgbClr val="000000"/>
                          </a:solidFill>
                          <a:effectLst/>
                          <a:latin typeface="Trebuchet MS" panose="020B0603020202020204" pitchFamily="34" charset="0"/>
                        </a:rPr>
                        <a:t>1 457</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00" b="0" i="0" u="none" strike="noStrike">
                          <a:solidFill>
                            <a:srgbClr val="000000"/>
                          </a:solidFill>
                          <a:effectLst/>
                          <a:latin typeface="Trebuchet MS" panose="020B0603020202020204" pitchFamily="34" charset="0"/>
                        </a:rPr>
                        <a:t>1 278</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00" b="0" i="0" u="none" strike="noStrike">
                          <a:solidFill>
                            <a:srgbClr val="000000"/>
                          </a:solidFill>
                          <a:effectLst/>
                          <a:latin typeface="Trebuchet MS" panose="020B0603020202020204" pitchFamily="34" charset="0"/>
                        </a:rPr>
                        <a:t>348</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00" b="0" i="0" u="none" strike="noStrike">
                          <a:solidFill>
                            <a:srgbClr val="000000"/>
                          </a:solidFill>
                          <a:effectLst/>
                          <a:latin typeface="Trebuchet MS" panose="020B0603020202020204" pitchFamily="34" charset="0"/>
                        </a:rPr>
                        <a:t>337</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00" b="0" i="0" u="none" strike="noStrike">
                          <a:solidFill>
                            <a:srgbClr val="000000"/>
                          </a:solidFill>
                          <a:effectLst/>
                          <a:latin typeface="Trebuchet MS" panose="020B0603020202020204" pitchFamily="34" charset="0"/>
                        </a:rPr>
                        <a:t>256</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00" b="0" i="0" u="none" strike="noStrike">
                          <a:solidFill>
                            <a:srgbClr val="000000"/>
                          </a:solidFill>
                          <a:effectLst/>
                          <a:latin typeface="Trebuchet MS" panose="020B0603020202020204" pitchFamily="34" charset="0"/>
                        </a:rPr>
                        <a:t>191</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07426587"/>
                  </a:ext>
                </a:extLst>
              </a:tr>
              <a:tr h="129056">
                <a:tc>
                  <a:txBody>
                    <a:bodyPr/>
                    <a:lstStyle/>
                    <a:p>
                      <a:pPr algn="l" rtl="0" fontAlgn="t"/>
                      <a:r>
                        <a:rPr lang="en-ZA" sz="700" b="1" i="0" u="none" strike="noStrike">
                          <a:solidFill>
                            <a:srgbClr val="474747"/>
                          </a:solidFill>
                          <a:effectLst/>
                          <a:latin typeface="Trebuchet MS" panose="020B0603020202020204" pitchFamily="34" charset="0"/>
                        </a:rPr>
                        <a:t>Middle East</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b"/>
                      <a:r>
                        <a:rPr lang="en-ZA" sz="700" b="1" i="0" u="none" strike="noStrike">
                          <a:solidFill>
                            <a:srgbClr val="000000"/>
                          </a:solidFill>
                          <a:effectLst/>
                          <a:latin typeface="Trebuchet MS" panose="020B0603020202020204" pitchFamily="34" charset="0"/>
                        </a:rPr>
                        <a:t>6 052</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00" b="1" i="0" u="none" strike="noStrike">
                          <a:solidFill>
                            <a:srgbClr val="000000"/>
                          </a:solidFill>
                          <a:effectLst/>
                          <a:latin typeface="Trebuchet MS" panose="020B0603020202020204" pitchFamily="34" charset="0"/>
                        </a:rPr>
                        <a:t>4 674</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00" b="1" i="0" u="none" strike="noStrike">
                          <a:solidFill>
                            <a:srgbClr val="000000"/>
                          </a:solidFill>
                          <a:effectLst/>
                          <a:latin typeface="Trebuchet MS" panose="020B0603020202020204" pitchFamily="34" charset="0"/>
                        </a:rPr>
                        <a:t>323</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00" b="1" i="0" u="none" strike="noStrike">
                          <a:solidFill>
                            <a:srgbClr val="000000"/>
                          </a:solidFill>
                          <a:effectLst/>
                          <a:latin typeface="Trebuchet MS" panose="020B0603020202020204" pitchFamily="34" charset="0"/>
                        </a:rPr>
                        <a:t>1 405</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00" b="1" i="0" u="none" strike="noStrike">
                          <a:solidFill>
                            <a:srgbClr val="000000"/>
                          </a:solidFill>
                          <a:effectLst/>
                          <a:latin typeface="Trebuchet MS" panose="020B0603020202020204" pitchFamily="34" charset="0"/>
                        </a:rPr>
                        <a:t>964</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00" b="1" i="0" u="none" strike="noStrike">
                          <a:solidFill>
                            <a:srgbClr val="000000"/>
                          </a:solidFill>
                          <a:effectLst/>
                          <a:latin typeface="Trebuchet MS" panose="020B0603020202020204" pitchFamily="34" charset="0"/>
                        </a:rPr>
                        <a:t>400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00" b="1" i="0" u="none" strike="noStrike">
                          <a:solidFill>
                            <a:srgbClr val="000000"/>
                          </a:solidFill>
                          <a:effectLst/>
                          <a:latin typeface="Trebuchet MS" panose="020B0603020202020204" pitchFamily="34" charset="0"/>
                        </a:rPr>
                        <a:t>193</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00" b="1" i="0" u="none" strike="noStrike">
                          <a:solidFill>
                            <a:srgbClr val="000000"/>
                          </a:solidFill>
                          <a:effectLst/>
                          <a:latin typeface="Trebuchet MS" panose="020B0603020202020204" pitchFamily="34" charset="0"/>
                        </a:rPr>
                        <a:t>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00" b="1" i="0" u="none" strike="noStrike">
                          <a:solidFill>
                            <a:srgbClr val="000000"/>
                          </a:solidFill>
                          <a:effectLst/>
                          <a:latin typeface="Trebuchet MS" panose="020B0603020202020204" pitchFamily="34" charset="0"/>
                        </a:rPr>
                        <a:t>265</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07821527"/>
                  </a:ext>
                </a:extLst>
              </a:tr>
              <a:tr h="123446">
                <a:tc>
                  <a:txBody>
                    <a:bodyPr/>
                    <a:lstStyle/>
                    <a:p>
                      <a:pPr algn="l" rtl="0" fontAlgn="t"/>
                      <a:r>
                        <a:rPr lang="en-ZA" sz="700" b="0" i="0" u="none" strike="noStrike">
                          <a:solidFill>
                            <a:srgbClr val="474747"/>
                          </a:solidFill>
                          <a:effectLst/>
                          <a:latin typeface="Trebuchet MS" panose="020B0603020202020204" pitchFamily="34" charset="0"/>
                        </a:rPr>
                        <a:t>UAE</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F2F2F2"/>
                    </a:solidFill>
                  </a:tcPr>
                </a:tc>
                <a:tc>
                  <a:txBody>
                    <a:bodyPr/>
                    <a:lstStyle/>
                    <a:p>
                      <a:pPr algn="ctr" rtl="0" fontAlgn="b"/>
                      <a:r>
                        <a:rPr lang="en-ZA" sz="700" b="0" i="0" u="none" strike="noStrike">
                          <a:solidFill>
                            <a:srgbClr val="000000"/>
                          </a:solidFill>
                          <a:effectLst/>
                          <a:latin typeface="Trebuchet MS" panose="020B0603020202020204" pitchFamily="34" charset="0"/>
                        </a:rPr>
                        <a:t>232</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135</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45</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18</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29</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11</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195908729"/>
                  </a:ext>
                </a:extLst>
              </a:tr>
              <a:tr h="129056">
                <a:tc>
                  <a:txBody>
                    <a:bodyPr/>
                    <a:lstStyle/>
                    <a:p>
                      <a:pPr algn="l" rtl="0" fontAlgn="t"/>
                      <a:r>
                        <a:rPr lang="en-ZA" sz="700" b="0" i="0" u="none" strike="noStrike">
                          <a:solidFill>
                            <a:srgbClr val="474747"/>
                          </a:solidFill>
                          <a:effectLst/>
                          <a:latin typeface="Trebuchet MS" panose="020B0603020202020204" pitchFamily="34" charset="0"/>
                        </a:rPr>
                        <a:t>Other Middle East</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b"/>
                      <a:r>
                        <a:rPr lang="en-ZA" sz="700" b="0" i="0" u="none" strike="noStrike">
                          <a:solidFill>
                            <a:srgbClr val="000000"/>
                          </a:solidFill>
                          <a:effectLst/>
                          <a:latin typeface="Trebuchet MS" panose="020B0603020202020204" pitchFamily="34" charset="0"/>
                        </a:rPr>
                        <a:t>5 820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00" b="0" i="0" u="none" strike="noStrike">
                          <a:solidFill>
                            <a:srgbClr val="000000"/>
                          </a:solidFill>
                          <a:effectLst/>
                          <a:latin typeface="Trebuchet MS" panose="020B0603020202020204" pitchFamily="34" charset="0"/>
                        </a:rPr>
                        <a:t>4 539</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00" b="0" i="0" u="none" strike="noStrike">
                          <a:solidFill>
                            <a:srgbClr val="000000"/>
                          </a:solidFill>
                          <a:effectLst/>
                          <a:latin typeface="Trebuchet MS" panose="020B0603020202020204" pitchFamily="34" charset="0"/>
                        </a:rPr>
                        <a:t>323</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00" b="0" i="0" u="none" strike="noStrike">
                          <a:solidFill>
                            <a:srgbClr val="000000"/>
                          </a:solidFill>
                          <a:effectLst/>
                          <a:latin typeface="Trebuchet MS" panose="020B0603020202020204" pitchFamily="34" charset="0"/>
                        </a:rPr>
                        <a:t>1 360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00" b="0" i="0" u="none" strike="noStrike">
                          <a:solidFill>
                            <a:srgbClr val="000000"/>
                          </a:solidFill>
                          <a:effectLst/>
                          <a:latin typeface="Trebuchet MS" panose="020B0603020202020204" pitchFamily="34" charset="0"/>
                        </a:rPr>
                        <a:t>945</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00" b="0" i="0" u="none" strike="noStrike">
                          <a:solidFill>
                            <a:srgbClr val="000000"/>
                          </a:solidFill>
                          <a:effectLst/>
                          <a:latin typeface="Trebuchet MS" panose="020B0603020202020204" pitchFamily="34" charset="0"/>
                        </a:rPr>
                        <a:t>400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00" b="0" i="0" u="none" strike="noStrike">
                          <a:solidFill>
                            <a:srgbClr val="000000"/>
                          </a:solidFill>
                          <a:effectLst/>
                          <a:latin typeface="Trebuchet MS" panose="020B0603020202020204" pitchFamily="34" charset="0"/>
                        </a:rPr>
                        <a:t>164</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00" b="0" i="0" u="none" strike="noStrike">
                          <a:solidFill>
                            <a:srgbClr val="000000"/>
                          </a:solidFill>
                          <a:effectLst/>
                          <a:latin typeface="Trebuchet MS" panose="020B0603020202020204" pitchFamily="34" charset="0"/>
                        </a:rPr>
                        <a:t>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00" b="0" i="0" u="none" strike="noStrike">
                          <a:solidFill>
                            <a:srgbClr val="000000"/>
                          </a:solidFill>
                          <a:effectLst/>
                          <a:latin typeface="Trebuchet MS" panose="020B0603020202020204" pitchFamily="34" charset="0"/>
                        </a:rPr>
                        <a:t>254</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6477971"/>
                  </a:ext>
                </a:extLst>
              </a:tr>
              <a:tr h="129056">
                <a:tc>
                  <a:txBody>
                    <a:bodyPr/>
                    <a:lstStyle/>
                    <a:p>
                      <a:pPr algn="l" rtl="0" fontAlgn="t"/>
                      <a:r>
                        <a:rPr lang="en-ZA" sz="700" b="1" i="0" u="none" strike="noStrike">
                          <a:solidFill>
                            <a:srgbClr val="474747"/>
                          </a:solidFill>
                          <a:effectLst/>
                          <a:latin typeface="Trebuchet MS" panose="020B0603020202020204" pitchFamily="34" charset="0"/>
                        </a:rPr>
                        <a:t>North America</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b"/>
                      <a:r>
                        <a:rPr lang="en-ZA" sz="700" b="1" i="0" u="none" strike="noStrike">
                          <a:solidFill>
                            <a:srgbClr val="000000"/>
                          </a:solidFill>
                          <a:effectLst/>
                          <a:latin typeface="Trebuchet MS" panose="020B0603020202020204" pitchFamily="34" charset="0"/>
                        </a:rPr>
                        <a:t>43 540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00" b="1" i="0" u="none" strike="noStrike">
                          <a:solidFill>
                            <a:srgbClr val="000000"/>
                          </a:solidFill>
                          <a:effectLst/>
                          <a:latin typeface="Trebuchet MS" panose="020B0603020202020204" pitchFamily="34" charset="0"/>
                        </a:rPr>
                        <a:t>42 367</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00" b="1" i="0" u="none" strike="noStrike">
                          <a:solidFill>
                            <a:srgbClr val="000000"/>
                          </a:solidFill>
                          <a:effectLst/>
                          <a:latin typeface="Trebuchet MS" panose="020B0603020202020204" pitchFamily="34" charset="0"/>
                        </a:rPr>
                        <a:t>8 655</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00" b="1" i="0" u="none" strike="noStrike">
                          <a:solidFill>
                            <a:srgbClr val="000000"/>
                          </a:solidFill>
                          <a:effectLst/>
                          <a:latin typeface="Trebuchet MS" panose="020B0603020202020204" pitchFamily="34" charset="0"/>
                        </a:rPr>
                        <a:t>11 710</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00" b="1" i="0" u="none" strike="noStrike">
                          <a:solidFill>
                            <a:srgbClr val="000000"/>
                          </a:solidFill>
                          <a:effectLst/>
                          <a:latin typeface="Trebuchet MS" panose="020B0603020202020204" pitchFamily="34" charset="0"/>
                        </a:rPr>
                        <a:t>15 785</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00" b="1" i="0" u="none" strike="noStrike">
                          <a:solidFill>
                            <a:srgbClr val="000000"/>
                          </a:solidFill>
                          <a:effectLst/>
                          <a:latin typeface="Trebuchet MS" panose="020B0603020202020204" pitchFamily="34" charset="0"/>
                        </a:rPr>
                        <a:t>7 708</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00" b="1" i="0" u="none" strike="noStrike">
                          <a:solidFill>
                            <a:srgbClr val="000000"/>
                          </a:solidFill>
                          <a:effectLst/>
                          <a:latin typeface="Trebuchet MS" panose="020B0603020202020204" pitchFamily="34" charset="0"/>
                        </a:rPr>
                        <a:t>5 422</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00" b="1" i="0" u="none" strike="noStrike">
                          <a:solidFill>
                            <a:srgbClr val="000000"/>
                          </a:solidFill>
                          <a:effectLst/>
                          <a:latin typeface="Trebuchet MS" panose="020B0603020202020204" pitchFamily="34" charset="0"/>
                        </a:rPr>
                        <a:t>1 013</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ZA" sz="700" b="1" i="0" u="none" strike="noStrike">
                          <a:solidFill>
                            <a:srgbClr val="000000"/>
                          </a:solidFill>
                          <a:effectLst/>
                          <a:latin typeface="Trebuchet MS" panose="020B0603020202020204" pitchFamily="34" charset="0"/>
                        </a:rPr>
                        <a:t>2 228</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753005528"/>
                  </a:ext>
                </a:extLst>
              </a:tr>
              <a:tr h="123446">
                <a:tc>
                  <a:txBody>
                    <a:bodyPr/>
                    <a:lstStyle/>
                    <a:p>
                      <a:pPr algn="l" rtl="0" fontAlgn="t"/>
                      <a:r>
                        <a:rPr lang="en-ZA" sz="700" b="0" i="0" u="none" strike="noStrike">
                          <a:solidFill>
                            <a:srgbClr val="474747"/>
                          </a:solidFill>
                          <a:effectLst/>
                          <a:latin typeface="Trebuchet MS" panose="020B0603020202020204" pitchFamily="34" charset="0"/>
                        </a:rPr>
                        <a:t>Canada</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F2F2F2"/>
                    </a:solidFill>
                  </a:tcPr>
                </a:tc>
                <a:tc>
                  <a:txBody>
                    <a:bodyPr/>
                    <a:lstStyle/>
                    <a:p>
                      <a:pPr algn="ctr" rtl="0" fontAlgn="b"/>
                      <a:r>
                        <a:rPr lang="en-ZA" sz="700" b="0" i="0" u="none" strike="noStrike">
                          <a:solidFill>
                            <a:srgbClr val="000000"/>
                          </a:solidFill>
                          <a:effectLst/>
                          <a:latin typeface="Trebuchet MS" panose="020B0603020202020204" pitchFamily="34" charset="0"/>
                        </a:rPr>
                        <a:t>6 805</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8 575</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1 534</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2 257</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2 854</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1 202</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667</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256</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b"/>
                      <a:r>
                        <a:rPr lang="en-ZA" sz="700" b="0" i="0" u="none" strike="noStrike">
                          <a:solidFill>
                            <a:srgbClr val="000000"/>
                          </a:solidFill>
                          <a:effectLst/>
                          <a:latin typeface="Trebuchet MS" panose="020B0603020202020204" pitchFamily="34" charset="0"/>
                        </a:rPr>
                        <a:t>333</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889331464"/>
                  </a:ext>
                </a:extLst>
              </a:tr>
              <a:tr h="129056">
                <a:tc>
                  <a:txBody>
                    <a:bodyPr/>
                    <a:lstStyle/>
                    <a:p>
                      <a:pPr algn="l" rtl="0" fontAlgn="t"/>
                      <a:r>
                        <a:rPr lang="en-ZA" sz="700" b="0" i="0" u="none" strike="noStrike">
                          <a:solidFill>
                            <a:srgbClr val="474747"/>
                          </a:solidFill>
                          <a:effectLst/>
                          <a:latin typeface="Trebuchet MS" panose="020B0603020202020204" pitchFamily="34" charset="0"/>
                        </a:rPr>
                        <a:t>USA</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b"/>
                      <a:r>
                        <a:rPr lang="en-ZA" sz="700" b="0" i="0" u="none" strike="noStrike">
                          <a:solidFill>
                            <a:srgbClr val="000000"/>
                          </a:solidFill>
                          <a:effectLst/>
                          <a:latin typeface="Trebuchet MS" panose="020B0603020202020204" pitchFamily="34" charset="0"/>
                        </a:rPr>
                        <a:t>36 734</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00" b="0" i="0" u="none" strike="noStrike">
                          <a:solidFill>
                            <a:srgbClr val="000000"/>
                          </a:solidFill>
                          <a:effectLst/>
                          <a:latin typeface="Trebuchet MS" panose="020B0603020202020204" pitchFamily="34" charset="0"/>
                        </a:rPr>
                        <a:t>33 792</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00" b="0" i="0" u="none" strike="noStrike">
                          <a:solidFill>
                            <a:srgbClr val="000000"/>
                          </a:solidFill>
                          <a:effectLst/>
                          <a:latin typeface="Trebuchet MS" panose="020B0603020202020204" pitchFamily="34" charset="0"/>
                        </a:rPr>
                        <a:t>7 122</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00" b="0" i="0" u="none" strike="noStrike">
                          <a:solidFill>
                            <a:srgbClr val="000000"/>
                          </a:solidFill>
                          <a:effectLst/>
                          <a:latin typeface="Trebuchet MS" panose="020B0603020202020204" pitchFamily="34" charset="0"/>
                        </a:rPr>
                        <a:t>9 453</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00" b="0" i="0" u="none" strike="noStrike">
                          <a:solidFill>
                            <a:srgbClr val="000000"/>
                          </a:solidFill>
                          <a:effectLst/>
                          <a:latin typeface="Trebuchet MS" panose="020B0603020202020204" pitchFamily="34" charset="0"/>
                        </a:rPr>
                        <a:t>12 931</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00" b="0" i="0" u="none" strike="noStrike">
                          <a:solidFill>
                            <a:srgbClr val="000000"/>
                          </a:solidFill>
                          <a:effectLst/>
                          <a:latin typeface="Trebuchet MS" panose="020B0603020202020204" pitchFamily="34" charset="0"/>
                        </a:rPr>
                        <a:t>6 506</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00" b="0" i="0" u="none" strike="noStrike">
                          <a:solidFill>
                            <a:srgbClr val="000000"/>
                          </a:solidFill>
                          <a:effectLst/>
                          <a:latin typeface="Trebuchet MS" panose="020B0603020202020204" pitchFamily="34" charset="0"/>
                        </a:rPr>
                        <a:t>4 755</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00" b="0" i="0" u="none" strike="noStrike">
                          <a:solidFill>
                            <a:srgbClr val="000000"/>
                          </a:solidFill>
                          <a:effectLst/>
                          <a:latin typeface="Trebuchet MS" panose="020B0603020202020204" pitchFamily="34" charset="0"/>
                        </a:rPr>
                        <a:t>758</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b"/>
                      <a:r>
                        <a:rPr lang="en-ZA" sz="700" b="0" i="0" u="none" strike="noStrike">
                          <a:solidFill>
                            <a:srgbClr val="000000"/>
                          </a:solidFill>
                          <a:effectLst/>
                          <a:latin typeface="Trebuchet MS" panose="020B0603020202020204" pitchFamily="34" charset="0"/>
                        </a:rPr>
                        <a:t>1 895</a:t>
                      </a:r>
                    </a:p>
                  </a:txBody>
                  <a:tcPr marL="4597" marR="4597" marT="459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57757860"/>
                  </a:ext>
                </a:extLst>
              </a:tr>
              <a:tr h="117835">
                <a:tc>
                  <a:txBody>
                    <a:bodyPr/>
                    <a:lstStyle/>
                    <a:p>
                      <a:pPr algn="l" rtl="0" fontAlgn="t"/>
                      <a:r>
                        <a:rPr lang="en-ZA" sz="700" b="1" i="0" u="none" strike="noStrike">
                          <a:solidFill>
                            <a:srgbClr val="474747"/>
                          </a:solidFill>
                          <a:effectLst/>
                          <a:latin typeface="Trebuchet MS" panose="020B0603020202020204" pitchFamily="34" charset="0"/>
                        </a:rPr>
                        <a:t>TOTAL</a:t>
                      </a:r>
                    </a:p>
                  </a:txBody>
                  <a:tcPr marL="4597" marR="4597" marT="459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ZA" sz="700" b="1" i="0" u="none" strike="noStrike">
                          <a:solidFill>
                            <a:srgbClr val="000000"/>
                          </a:solidFill>
                          <a:effectLst/>
                          <a:latin typeface="Trebuchet MS" panose="020B0603020202020204" pitchFamily="34" charset="0"/>
                        </a:rPr>
                        <a:t>849 923</a:t>
                      </a:r>
                    </a:p>
                  </a:txBody>
                  <a:tcPr marL="4597" marR="4597" marT="459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ZA" sz="700" b="1" i="0" u="none" strike="noStrike">
                          <a:solidFill>
                            <a:srgbClr val="000000"/>
                          </a:solidFill>
                          <a:effectLst/>
                          <a:latin typeface="Trebuchet MS" panose="020B0603020202020204" pitchFamily="34" charset="0"/>
                        </a:rPr>
                        <a:t>363 800</a:t>
                      </a:r>
                    </a:p>
                  </a:txBody>
                  <a:tcPr marL="4597" marR="4597" marT="459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ZA" sz="700" b="1" i="0" u="none" strike="noStrike">
                          <a:solidFill>
                            <a:srgbClr val="000000"/>
                          </a:solidFill>
                          <a:effectLst/>
                          <a:latin typeface="Trebuchet MS" panose="020B0603020202020204" pitchFamily="34" charset="0"/>
                        </a:rPr>
                        <a:t>83 978</a:t>
                      </a:r>
                    </a:p>
                  </a:txBody>
                  <a:tcPr marL="4597" marR="4597" marT="459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ZA" sz="700" b="1" i="0" u="none" strike="noStrike">
                          <a:solidFill>
                            <a:srgbClr val="000000"/>
                          </a:solidFill>
                          <a:effectLst/>
                          <a:latin typeface="Trebuchet MS" panose="020B0603020202020204" pitchFamily="34" charset="0"/>
                        </a:rPr>
                        <a:t>168 693</a:t>
                      </a:r>
                    </a:p>
                  </a:txBody>
                  <a:tcPr marL="4597" marR="4597" marT="459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ZA" sz="700" b="1" i="0" u="none" strike="noStrike">
                          <a:solidFill>
                            <a:srgbClr val="000000"/>
                          </a:solidFill>
                          <a:effectLst/>
                          <a:latin typeface="Trebuchet MS" panose="020B0603020202020204" pitchFamily="34" charset="0"/>
                        </a:rPr>
                        <a:t>458 576</a:t>
                      </a:r>
                    </a:p>
                  </a:txBody>
                  <a:tcPr marL="4597" marR="4597" marT="459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ZA" sz="700" b="1" i="0" u="none" strike="noStrike">
                          <a:solidFill>
                            <a:srgbClr val="000000"/>
                          </a:solidFill>
                          <a:effectLst/>
                          <a:latin typeface="Trebuchet MS" panose="020B0603020202020204" pitchFamily="34" charset="0"/>
                        </a:rPr>
                        <a:t>152 712</a:t>
                      </a:r>
                    </a:p>
                  </a:txBody>
                  <a:tcPr marL="4597" marR="4597" marT="459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ZA" sz="700" b="1" i="0" u="none" strike="noStrike">
                          <a:solidFill>
                            <a:srgbClr val="000000"/>
                          </a:solidFill>
                          <a:effectLst/>
                          <a:latin typeface="Trebuchet MS" panose="020B0603020202020204" pitchFamily="34" charset="0"/>
                        </a:rPr>
                        <a:t>91 934</a:t>
                      </a:r>
                    </a:p>
                  </a:txBody>
                  <a:tcPr marL="4597" marR="4597" marT="459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ZA" sz="700" b="1" i="0" u="none" strike="noStrike">
                          <a:solidFill>
                            <a:srgbClr val="000000"/>
                          </a:solidFill>
                          <a:effectLst/>
                          <a:latin typeface="Trebuchet MS" panose="020B0603020202020204" pitchFamily="34" charset="0"/>
                        </a:rPr>
                        <a:t>35 003</a:t>
                      </a:r>
                    </a:p>
                  </a:txBody>
                  <a:tcPr marL="4597" marR="4597" marT="459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ZA" sz="700" b="1" i="0" u="none" strike="noStrike" dirty="0">
                          <a:solidFill>
                            <a:srgbClr val="000000"/>
                          </a:solidFill>
                          <a:effectLst/>
                          <a:latin typeface="Trebuchet MS" panose="020B0603020202020204" pitchFamily="34" charset="0"/>
                        </a:rPr>
                        <a:t>245 697</a:t>
                      </a:r>
                    </a:p>
                  </a:txBody>
                  <a:tcPr marL="4597" marR="4597" marT="459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14891877"/>
                  </a:ext>
                </a:extLst>
              </a:tr>
            </a:tbl>
          </a:graphicData>
        </a:graphic>
      </p:graphicFrame>
    </p:spTree>
    <p:extLst>
      <p:ext uri="{BB962C8B-B14F-4D97-AF65-F5344CB8AC3E}">
        <p14:creationId xmlns:p14="http://schemas.microsoft.com/office/powerpoint/2010/main" val="2120173789"/>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0"/>
            <a:ext cx="6858000" cy="119026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r>
              <a:rPr kumimoji="0" lang="en-ZA" sz="3600" b="0" i="0" u="none" strike="noStrike" kern="1200" cap="none" spc="0" normalizeH="0" baseline="0" noProof="0" dirty="0">
                <a:ln>
                  <a:noFill/>
                </a:ln>
                <a:solidFill>
                  <a:srgbClr val="F07F09"/>
                </a:solidFill>
                <a:effectLst/>
                <a:uLnTx/>
                <a:uFillTx/>
                <a:latin typeface="Calibri"/>
                <a:ea typeface="+mn-ea"/>
                <a:cs typeface="+mn-cs"/>
              </a:rPr>
              <a:t>APPENDIX</a:t>
            </a:r>
          </a:p>
        </p:txBody>
      </p:sp>
      <p:graphicFrame>
        <p:nvGraphicFramePr>
          <p:cNvPr id="3" name="Table 2"/>
          <p:cNvGraphicFramePr>
            <a:graphicFrameLocks noGrp="1"/>
          </p:cNvGraphicFramePr>
          <p:nvPr>
            <p:extLst>
              <p:ext uri="{D42A27DB-BD31-4B8C-83A1-F6EECF244321}">
                <p14:modId xmlns:p14="http://schemas.microsoft.com/office/powerpoint/2010/main" val="691522498"/>
              </p:ext>
            </p:extLst>
          </p:nvPr>
        </p:nvGraphicFramePr>
        <p:xfrm>
          <a:off x="23812" y="1190266"/>
          <a:ext cx="6804370" cy="8234694"/>
        </p:xfrm>
        <a:graphic>
          <a:graphicData uri="http://schemas.openxmlformats.org/drawingml/2006/table">
            <a:tbl>
              <a:tblPr/>
              <a:tblGrid>
                <a:gridCol w="1469548">
                  <a:extLst>
                    <a:ext uri="{9D8B030D-6E8A-4147-A177-3AD203B41FA5}">
                      <a16:colId xmlns:a16="http://schemas.microsoft.com/office/drawing/2014/main" val="280457118"/>
                    </a:ext>
                  </a:extLst>
                </a:gridCol>
                <a:gridCol w="592758">
                  <a:extLst>
                    <a:ext uri="{9D8B030D-6E8A-4147-A177-3AD203B41FA5}">
                      <a16:colId xmlns:a16="http://schemas.microsoft.com/office/drawing/2014/main" val="1809639623"/>
                    </a:ext>
                  </a:extLst>
                </a:gridCol>
                <a:gridCol w="592758">
                  <a:extLst>
                    <a:ext uri="{9D8B030D-6E8A-4147-A177-3AD203B41FA5}">
                      <a16:colId xmlns:a16="http://schemas.microsoft.com/office/drawing/2014/main" val="3428188037"/>
                    </a:ext>
                  </a:extLst>
                </a:gridCol>
                <a:gridCol w="592758">
                  <a:extLst>
                    <a:ext uri="{9D8B030D-6E8A-4147-A177-3AD203B41FA5}">
                      <a16:colId xmlns:a16="http://schemas.microsoft.com/office/drawing/2014/main" val="3538913242"/>
                    </a:ext>
                  </a:extLst>
                </a:gridCol>
                <a:gridCol w="592758">
                  <a:extLst>
                    <a:ext uri="{9D8B030D-6E8A-4147-A177-3AD203B41FA5}">
                      <a16:colId xmlns:a16="http://schemas.microsoft.com/office/drawing/2014/main" val="608377174"/>
                    </a:ext>
                  </a:extLst>
                </a:gridCol>
                <a:gridCol w="592758">
                  <a:extLst>
                    <a:ext uri="{9D8B030D-6E8A-4147-A177-3AD203B41FA5}">
                      <a16:colId xmlns:a16="http://schemas.microsoft.com/office/drawing/2014/main" val="1036528758"/>
                    </a:ext>
                  </a:extLst>
                </a:gridCol>
                <a:gridCol w="592758">
                  <a:extLst>
                    <a:ext uri="{9D8B030D-6E8A-4147-A177-3AD203B41FA5}">
                      <a16:colId xmlns:a16="http://schemas.microsoft.com/office/drawing/2014/main" val="3840414540"/>
                    </a:ext>
                  </a:extLst>
                </a:gridCol>
                <a:gridCol w="592758">
                  <a:extLst>
                    <a:ext uri="{9D8B030D-6E8A-4147-A177-3AD203B41FA5}">
                      <a16:colId xmlns:a16="http://schemas.microsoft.com/office/drawing/2014/main" val="696458394"/>
                    </a:ext>
                  </a:extLst>
                </a:gridCol>
                <a:gridCol w="592758">
                  <a:extLst>
                    <a:ext uri="{9D8B030D-6E8A-4147-A177-3AD203B41FA5}">
                      <a16:colId xmlns:a16="http://schemas.microsoft.com/office/drawing/2014/main" val="4044278801"/>
                    </a:ext>
                  </a:extLst>
                </a:gridCol>
                <a:gridCol w="592758">
                  <a:extLst>
                    <a:ext uri="{9D8B030D-6E8A-4147-A177-3AD203B41FA5}">
                      <a16:colId xmlns:a16="http://schemas.microsoft.com/office/drawing/2014/main" val="179709741"/>
                    </a:ext>
                  </a:extLst>
                </a:gridCol>
              </a:tblGrid>
              <a:tr h="131827">
                <a:tc gridSpan="10">
                  <a:txBody>
                    <a:bodyPr/>
                    <a:lstStyle/>
                    <a:p>
                      <a:pPr algn="ctr" rtl="0" fontAlgn="t"/>
                      <a:r>
                        <a:rPr lang="fr-FR" sz="700" b="1" i="0" u="none" strike="noStrike" dirty="0">
                          <a:solidFill>
                            <a:srgbClr val="474747"/>
                          </a:solidFill>
                          <a:effectLst/>
                          <a:latin typeface="Trebuchet MS" panose="020B0603020202020204" pitchFamily="34" charset="0"/>
                        </a:rPr>
                        <a:t>INTERNATIONAL TOURIST ARRIVALS - PROVINCIAL DISTRIBUTION</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extLst>
                  <a:ext uri="{0D108BD9-81ED-4DB2-BD59-A6C34878D82A}">
                    <a16:rowId xmlns:a16="http://schemas.microsoft.com/office/drawing/2014/main" val="722355262"/>
                  </a:ext>
                </a:extLst>
              </a:tr>
              <a:tr h="131827">
                <a:tc>
                  <a:txBody>
                    <a:bodyPr/>
                    <a:lstStyle/>
                    <a:p>
                      <a:pPr algn="l" rtl="0" fontAlgn="b"/>
                      <a:endParaRPr lang="en-ZA" sz="700" b="1" i="0" u="none" strike="noStrike" dirty="0">
                        <a:solidFill>
                          <a:srgbClr val="474747"/>
                        </a:solidFill>
                        <a:effectLst/>
                        <a:latin typeface="Trebuchet MS" panose="020B0603020202020204" pitchFamily="34" charset="0"/>
                      </a:endParaRP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F2F2F2"/>
                    </a:solidFill>
                  </a:tcPr>
                </a:tc>
                <a:tc gridSpan="9">
                  <a:txBody>
                    <a:bodyPr/>
                    <a:lstStyle/>
                    <a:p>
                      <a:pPr algn="ctr" rtl="0" fontAlgn="t"/>
                      <a:r>
                        <a:rPr lang="en-ZA" sz="700" b="1" i="0" u="none" strike="noStrike" dirty="0">
                          <a:solidFill>
                            <a:srgbClr val="474747"/>
                          </a:solidFill>
                          <a:effectLst/>
                          <a:latin typeface="Trebuchet MS" panose="020B0603020202020204" pitchFamily="34" charset="0"/>
                        </a:rPr>
                        <a:t>Q1 2022</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extLst>
                  <a:ext uri="{0D108BD9-81ED-4DB2-BD59-A6C34878D82A}">
                    <a16:rowId xmlns:a16="http://schemas.microsoft.com/office/drawing/2014/main" val="96517978"/>
                  </a:ext>
                </a:extLst>
              </a:tr>
              <a:tr h="156936">
                <a:tc>
                  <a:txBody>
                    <a:bodyPr/>
                    <a:lstStyle/>
                    <a:p>
                      <a:pPr algn="l" rtl="0" fontAlgn="b"/>
                      <a:r>
                        <a:rPr lang="en-ZA" sz="700" b="1" i="0" u="none" strike="noStrike" dirty="0">
                          <a:solidFill>
                            <a:srgbClr val="474747"/>
                          </a:solidFill>
                          <a:effectLst/>
                          <a:latin typeface="Trebuchet MS" panose="020B0603020202020204" pitchFamily="34" charset="0"/>
                        </a:rPr>
                        <a:t> </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t"/>
                      <a:r>
                        <a:rPr lang="en-ZA" sz="700" b="1" i="0" u="none" strike="noStrike" dirty="0">
                          <a:solidFill>
                            <a:srgbClr val="474747"/>
                          </a:solidFill>
                          <a:effectLst/>
                          <a:latin typeface="Trebuchet MS" panose="020B0603020202020204" pitchFamily="34" charset="0"/>
                        </a:rPr>
                        <a:t>Gauteng</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t"/>
                      <a:r>
                        <a:rPr lang="en-ZA" sz="700" b="1" i="0" u="none" strike="noStrike" dirty="0">
                          <a:solidFill>
                            <a:srgbClr val="474747"/>
                          </a:solidFill>
                          <a:effectLst/>
                          <a:latin typeface="Trebuchet MS" panose="020B0603020202020204" pitchFamily="34" charset="0"/>
                        </a:rPr>
                        <a:t>Western Cape</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t"/>
                      <a:r>
                        <a:rPr lang="en-ZA" sz="700" b="1" i="0" u="none" strike="noStrike" dirty="0">
                          <a:solidFill>
                            <a:srgbClr val="474747"/>
                          </a:solidFill>
                          <a:effectLst/>
                          <a:latin typeface="Trebuchet MS" panose="020B0603020202020204" pitchFamily="34" charset="0"/>
                        </a:rPr>
                        <a:t>Eastern Cape</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t"/>
                      <a:r>
                        <a:rPr lang="en-ZA" sz="700" b="1" i="0" u="none" strike="noStrike" dirty="0">
                          <a:solidFill>
                            <a:srgbClr val="474747"/>
                          </a:solidFill>
                          <a:effectLst/>
                          <a:latin typeface="Trebuchet MS" panose="020B0603020202020204" pitchFamily="34" charset="0"/>
                        </a:rPr>
                        <a:t>KwaZulu- Natal</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t"/>
                      <a:r>
                        <a:rPr lang="en-ZA" sz="700" b="1" i="0" u="none" strike="noStrike">
                          <a:solidFill>
                            <a:srgbClr val="474747"/>
                          </a:solidFill>
                          <a:effectLst/>
                          <a:latin typeface="Trebuchet MS" panose="020B0603020202020204" pitchFamily="34" charset="0"/>
                        </a:rPr>
                        <a:t>Mpumalanga</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t"/>
                      <a:r>
                        <a:rPr lang="en-ZA" sz="700" b="1" i="0" u="none" strike="noStrike">
                          <a:solidFill>
                            <a:srgbClr val="474747"/>
                          </a:solidFill>
                          <a:effectLst/>
                          <a:latin typeface="Trebuchet MS" panose="020B0603020202020204" pitchFamily="34" charset="0"/>
                        </a:rPr>
                        <a:t>Limpopo</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t"/>
                      <a:r>
                        <a:rPr lang="en-ZA" sz="700" b="1" i="0" u="none" strike="noStrike">
                          <a:solidFill>
                            <a:srgbClr val="474747"/>
                          </a:solidFill>
                          <a:effectLst/>
                          <a:latin typeface="Trebuchet MS" panose="020B0603020202020204" pitchFamily="34" charset="0"/>
                        </a:rPr>
                        <a:t>North West</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t"/>
                      <a:r>
                        <a:rPr lang="en-ZA" sz="700" b="1" i="0" u="none" strike="noStrike">
                          <a:solidFill>
                            <a:srgbClr val="474747"/>
                          </a:solidFill>
                          <a:effectLst/>
                          <a:latin typeface="Trebuchet MS" panose="020B0603020202020204" pitchFamily="34" charset="0"/>
                        </a:rPr>
                        <a:t>Northern Cape</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t"/>
                      <a:r>
                        <a:rPr lang="en-ZA" sz="700" b="1" i="0" u="none" strike="noStrike">
                          <a:solidFill>
                            <a:srgbClr val="474747"/>
                          </a:solidFill>
                          <a:effectLst/>
                          <a:latin typeface="Trebuchet MS" panose="020B0603020202020204" pitchFamily="34" charset="0"/>
                        </a:rPr>
                        <a:t>Free State</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3885189921"/>
                  </a:ext>
                </a:extLst>
              </a:tr>
              <a:tr h="131827">
                <a:tc>
                  <a:txBody>
                    <a:bodyPr/>
                    <a:lstStyle/>
                    <a:p>
                      <a:pPr algn="l" rtl="0" fontAlgn="b"/>
                      <a:r>
                        <a:rPr lang="en-ZA" sz="700" b="1" i="0" u="none" strike="noStrike">
                          <a:solidFill>
                            <a:srgbClr val="474747"/>
                          </a:solidFill>
                          <a:effectLst/>
                          <a:latin typeface="Trebuchet MS" panose="020B0603020202020204" pitchFamily="34" charset="0"/>
                        </a:rPr>
                        <a:t>Africa</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b"/>
                      <a:r>
                        <a:rPr lang="en-ZA" sz="700" b="1" i="0" u="none" strike="noStrike" dirty="0">
                          <a:solidFill>
                            <a:srgbClr val="000000"/>
                          </a:solidFill>
                          <a:effectLst/>
                          <a:latin typeface="Trebuchet MS" panose="020B0603020202020204" pitchFamily="34" charset="0"/>
                        </a:rPr>
                        <a:t>310791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39705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6450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85500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215119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24704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39649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21693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108932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82711876"/>
                  </a:ext>
                </a:extLst>
              </a:tr>
              <a:tr h="125549">
                <a:tc>
                  <a:txBody>
                    <a:bodyPr/>
                    <a:lstStyle/>
                    <a:p>
                      <a:pPr algn="l" rtl="0" fontAlgn="b"/>
                      <a:r>
                        <a:rPr lang="en-ZA" sz="700" b="0" i="0" u="none" strike="noStrike">
                          <a:solidFill>
                            <a:srgbClr val="474747"/>
                          </a:solidFill>
                          <a:effectLst/>
                          <a:latin typeface="Trebuchet MS" panose="020B0603020202020204" pitchFamily="34" charset="0"/>
                        </a:rPr>
                        <a:t>Botswana</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19658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1128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454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1227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564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6098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15120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103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2207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722180614"/>
                  </a:ext>
                </a:extLst>
              </a:tr>
              <a:tr h="125549">
                <a:tc>
                  <a:txBody>
                    <a:bodyPr/>
                    <a:lstStyle/>
                    <a:p>
                      <a:pPr algn="l" rtl="0" fontAlgn="b"/>
                      <a:r>
                        <a:rPr lang="en-ZA" sz="700" b="0" i="0" u="none" strike="noStrike">
                          <a:solidFill>
                            <a:srgbClr val="474747"/>
                          </a:solidFill>
                          <a:effectLst/>
                          <a:latin typeface="Trebuchet MS" panose="020B0603020202020204" pitchFamily="34" charset="0"/>
                        </a:rPr>
                        <a:t>Lesotho</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49969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7032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1312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5422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3461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527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13425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2413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102513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138597030"/>
                  </a:ext>
                </a:extLst>
              </a:tr>
              <a:tr h="125549">
                <a:tc>
                  <a:txBody>
                    <a:bodyPr/>
                    <a:lstStyle/>
                    <a:p>
                      <a:pPr algn="l" rtl="0" fontAlgn="b"/>
                      <a:r>
                        <a:rPr lang="en-ZA" sz="700" b="0" i="0" u="none" strike="noStrike">
                          <a:solidFill>
                            <a:srgbClr val="474747"/>
                          </a:solidFill>
                          <a:effectLst/>
                          <a:latin typeface="Trebuchet MS" panose="020B0603020202020204" pitchFamily="34" charset="0"/>
                        </a:rPr>
                        <a:t>Malawi</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20226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683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868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403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379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976861292"/>
                  </a:ext>
                </a:extLst>
              </a:tr>
              <a:tr h="125549">
                <a:tc>
                  <a:txBody>
                    <a:bodyPr/>
                    <a:lstStyle/>
                    <a:p>
                      <a:pPr algn="l" rtl="0" fontAlgn="b"/>
                      <a:r>
                        <a:rPr lang="en-ZA" sz="700" b="0" i="0" u="none" strike="noStrike">
                          <a:solidFill>
                            <a:srgbClr val="474747"/>
                          </a:solidFill>
                          <a:effectLst/>
                          <a:latin typeface="Trebuchet MS" panose="020B0603020202020204" pitchFamily="34" charset="0"/>
                        </a:rPr>
                        <a:t>Mozambique</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39972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1651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98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1807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179879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2111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1191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598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521667955"/>
                  </a:ext>
                </a:extLst>
              </a:tr>
              <a:tr h="125549">
                <a:tc>
                  <a:txBody>
                    <a:bodyPr/>
                    <a:lstStyle/>
                    <a:p>
                      <a:pPr algn="l" rtl="0" fontAlgn="b"/>
                      <a:r>
                        <a:rPr lang="en-ZA" sz="700" b="0" i="0" u="none" strike="noStrike">
                          <a:solidFill>
                            <a:srgbClr val="474747"/>
                          </a:solidFill>
                          <a:effectLst/>
                          <a:latin typeface="Trebuchet MS" panose="020B0603020202020204" pitchFamily="34" charset="0"/>
                        </a:rPr>
                        <a:t>Namibia</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5359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16220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802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763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1366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18891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499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352973530"/>
                  </a:ext>
                </a:extLst>
              </a:tr>
              <a:tr h="125549">
                <a:tc>
                  <a:txBody>
                    <a:bodyPr/>
                    <a:lstStyle/>
                    <a:p>
                      <a:pPr algn="l" rtl="0" fontAlgn="b"/>
                      <a:r>
                        <a:rPr lang="en-ZA" sz="700" b="0" i="0" u="none" strike="noStrike">
                          <a:solidFill>
                            <a:srgbClr val="474747"/>
                          </a:solidFill>
                          <a:effectLst/>
                          <a:latin typeface="Trebuchet MS" panose="020B0603020202020204" pitchFamily="34" charset="0"/>
                        </a:rPr>
                        <a:t>Swaziland</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23735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417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835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23509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20532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1130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1011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1199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526461295"/>
                  </a:ext>
                </a:extLst>
              </a:tr>
              <a:tr h="125549">
                <a:tc>
                  <a:txBody>
                    <a:bodyPr/>
                    <a:lstStyle/>
                    <a:p>
                      <a:pPr algn="l" rtl="0" fontAlgn="b"/>
                      <a:r>
                        <a:rPr lang="en-ZA" sz="700" b="0" i="0" u="none" strike="noStrike">
                          <a:solidFill>
                            <a:srgbClr val="474747"/>
                          </a:solidFill>
                          <a:effectLst/>
                          <a:latin typeface="Trebuchet MS" panose="020B0603020202020204" pitchFamily="34" charset="0"/>
                        </a:rPr>
                        <a:t>Zambia</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12396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1131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13655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1070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353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129254608"/>
                  </a:ext>
                </a:extLst>
              </a:tr>
              <a:tr h="125549">
                <a:tc>
                  <a:txBody>
                    <a:bodyPr/>
                    <a:lstStyle/>
                    <a:p>
                      <a:pPr algn="l" rtl="0" fontAlgn="b"/>
                      <a:r>
                        <a:rPr lang="en-ZA" sz="700" b="0" i="0" u="none" strike="noStrike">
                          <a:solidFill>
                            <a:srgbClr val="474747"/>
                          </a:solidFill>
                          <a:effectLst/>
                          <a:latin typeface="Trebuchet MS" panose="020B0603020202020204" pitchFamily="34" charset="0"/>
                        </a:rPr>
                        <a:t>Zimbabwe</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117129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4406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1667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35813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8725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13452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6297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1134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804756297"/>
                  </a:ext>
                </a:extLst>
              </a:tr>
              <a:tr h="125549">
                <a:tc>
                  <a:txBody>
                    <a:bodyPr/>
                    <a:lstStyle/>
                    <a:p>
                      <a:pPr algn="l" rtl="0" fontAlgn="b"/>
                      <a:r>
                        <a:rPr lang="en-ZA" sz="700" b="0" i="0" u="none" strike="noStrike">
                          <a:solidFill>
                            <a:srgbClr val="474747"/>
                          </a:solidFill>
                          <a:effectLst/>
                          <a:latin typeface="Trebuchet MS" panose="020B0603020202020204" pitchFamily="34" charset="0"/>
                        </a:rPr>
                        <a:t>Angola</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3299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1668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146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57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57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6670950"/>
                  </a:ext>
                </a:extLst>
              </a:tr>
              <a:tr h="125549">
                <a:tc>
                  <a:txBody>
                    <a:bodyPr/>
                    <a:lstStyle/>
                    <a:p>
                      <a:pPr algn="l" rtl="0" fontAlgn="b"/>
                      <a:r>
                        <a:rPr lang="en-ZA" sz="700" b="0" i="0" u="none" strike="noStrike">
                          <a:solidFill>
                            <a:srgbClr val="474747"/>
                          </a:solidFill>
                          <a:effectLst/>
                          <a:latin typeface="Trebuchet MS" panose="020B0603020202020204" pitchFamily="34" charset="0"/>
                        </a:rPr>
                        <a:t>Democratic Republic of Congo</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2901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515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90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047805"/>
                  </a:ext>
                </a:extLst>
              </a:tr>
              <a:tr h="125549">
                <a:tc>
                  <a:txBody>
                    <a:bodyPr/>
                    <a:lstStyle/>
                    <a:p>
                      <a:pPr algn="l" rtl="0" fontAlgn="b"/>
                      <a:r>
                        <a:rPr lang="en-ZA" sz="700" b="0" i="0" u="none" strike="noStrike">
                          <a:solidFill>
                            <a:srgbClr val="474747"/>
                          </a:solidFill>
                          <a:effectLst/>
                          <a:latin typeface="Trebuchet MS" panose="020B0603020202020204" pitchFamily="34" charset="0"/>
                        </a:rPr>
                        <a:t>Ethiopia</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679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171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53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014750648"/>
                  </a:ext>
                </a:extLst>
              </a:tr>
              <a:tr h="125549">
                <a:tc>
                  <a:txBody>
                    <a:bodyPr/>
                    <a:lstStyle/>
                    <a:p>
                      <a:pPr algn="l" rtl="0" fontAlgn="b"/>
                      <a:r>
                        <a:rPr lang="en-ZA" sz="700" b="0" i="0" u="none" strike="noStrike">
                          <a:solidFill>
                            <a:srgbClr val="474747"/>
                          </a:solidFill>
                          <a:effectLst/>
                          <a:latin typeface="Trebuchet MS" panose="020B0603020202020204" pitchFamily="34" charset="0"/>
                        </a:rPr>
                        <a:t>Ghana</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1682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778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98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237667646"/>
                  </a:ext>
                </a:extLst>
              </a:tr>
              <a:tr h="125549">
                <a:tc>
                  <a:txBody>
                    <a:bodyPr/>
                    <a:lstStyle/>
                    <a:p>
                      <a:pPr algn="l" rtl="0" fontAlgn="b"/>
                      <a:r>
                        <a:rPr lang="en-ZA" sz="700" b="0" i="0" u="none" strike="noStrike">
                          <a:solidFill>
                            <a:srgbClr val="474747"/>
                          </a:solidFill>
                          <a:effectLst/>
                          <a:latin typeface="Trebuchet MS" panose="020B0603020202020204" pitchFamily="34" charset="0"/>
                        </a:rPr>
                        <a:t>Kenya</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3036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516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69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394741284"/>
                  </a:ext>
                </a:extLst>
              </a:tr>
              <a:tr h="125549">
                <a:tc>
                  <a:txBody>
                    <a:bodyPr/>
                    <a:lstStyle/>
                    <a:p>
                      <a:pPr algn="l" rtl="0" fontAlgn="b"/>
                      <a:r>
                        <a:rPr lang="en-ZA" sz="700" b="0" i="0" u="none" strike="noStrike">
                          <a:solidFill>
                            <a:srgbClr val="474747"/>
                          </a:solidFill>
                          <a:effectLst/>
                          <a:latin typeface="Trebuchet MS" panose="020B0603020202020204" pitchFamily="34" charset="0"/>
                        </a:rPr>
                        <a:t>Nigeria</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3145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987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395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63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300827234"/>
                  </a:ext>
                </a:extLst>
              </a:tr>
              <a:tr h="125549">
                <a:tc>
                  <a:txBody>
                    <a:bodyPr/>
                    <a:lstStyle/>
                    <a:p>
                      <a:pPr algn="l" rtl="0" fontAlgn="b"/>
                      <a:r>
                        <a:rPr lang="en-ZA" sz="700" b="0" i="0" u="none" strike="noStrike">
                          <a:solidFill>
                            <a:srgbClr val="474747"/>
                          </a:solidFill>
                          <a:effectLst/>
                          <a:latin typeface="Trebuchet MS" panose="020B0603020202020204" pitchFamily="34" charset="0"/>
                        </a:rPr>
                        <a:t>Tanzania</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2561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399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146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81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114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518430270"/>
                  </a:ext>
                </a:extLst>
              </a:tr>
              <a:tr h="125549">
                <a:tc>
                  <a:txBody>
                    <a:bodyPr/>
                    <a:lstStyle/>
                    <a:p>
                      <a:pPr algn="l" rtl="0" fontAlgn="b"/>
                      <a:r>
                        <a:rPr lang="en-ZA" sz="700" b="0" i="0" u="none" strike="noStrike">
                          <a:solidFill>
                            <a:srgbClr val="474747"/>
                          </a:solidFill>
                          <a:effectLst/>
                          <a:latin typeface="Trebuchet MS" panose="020B0603020202020204" pitchFamily="34" charset="0"/>
                        </a:rPr>
                        <a:t>Uganda</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1413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53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904568455"/>
                  </a:ext>
                </a:extLst>
              </a:tr>
              <a:tr h="131827">
                <a:tc>
                  <a:txBody>
                    <a:bodyPr/>
                    <a:lstStyle/>
                    <a:p>
                      <a:pPr algn="l" rtl="0" fontAlgn="b"/>
                      <a:r>
                        <a:rPr lang="en-ZA" sz="700" b="0" i="0" u="none" strike="noStrike">
                          <a:solidFill>
                            <a:srgbClr val="474747"/>
                          </a:solidFill>
                          <a:effectLst/>
                          <a:latin typeface="Trebuchet MS" panose="020B0603020202020204" pitchFamily="34" charset="0"/>
                        </a:rPr>
                        <a:t>Other Africa</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3631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1898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224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1012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211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197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153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49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52810117"/>
                  </a:ext>
                </a:extLst>
              </a:tr>
              <a:tr h="131827">
                <a:tc>
                  <a:txBody>
                    <a:bodyPr/>
                    <a:lstStyle/>
                    <a:p>
                      <a:pPr algn="l" rtl="0" fontAlgn="b"/>
                      <a:r>
                        <a:rPr lang="en-ZA" sz="700" b="1" i="0" u="none" strike="noStrike">
                          <a:solidFill>
                            <a:srgbClr val="474747"/>
                          </a:solidFill>
                          <a:effectLst/>
                          <a:latin typeface="Trebuchet MS" panose="020B0603020202020204" pitchFamily="34" charset="0"/>
                        </a:rPr>
                        <a:t>Asia</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b"/>
                      <a:r>
                        <a:rPr lang="en-ZA" sz="700" b="1" i="0" u="none" strike="noStrike">
                          <a:solidFill>
                            <a:srgbClr val="000000"/>
                          </a:solidFill>
                          <a:effectLst/>
                          <a:latin typeface="Trebuchet MS" panose="020B0603020202020204" pitchFamily="34" charset="0"/>
                        </a:rPr>
                        <a:t>7859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4430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1177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2198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992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239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602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126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90798155"/>
                  </a:ext>
                </a:extLst>
              </a:tr>
              <a:tr h="125549">
                <a:tc>
                  <a:txBody>
                    <a:bodyPr/>
                    <a:lstStyle/>
                    <a:p>
                      <a:pPr algn="l" rtl="0" fontAlgn="b"/>
                      <a:r>
                        <a:rPr lang="en-ZA" sz="700" b="0" i="0" u="none" strike="noStrike">
                          <a:solidFill>
                            <a:srgbClr val="474747"/>
                          </a:solidFill>
                          <a:effectLst/>
                          <a:latin typeface="Trebuchet MS" panose="020B0603020202020204" pitchFamily="34" charset="0"/>
                        </a:rPr>
                        <a:t>China including Hong Kong</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510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643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114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81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622514571"/>
                  </a:ext>
                </a:extLst>
              </a:tr>
              <a:tr h="125549">
                <a:tc>
                  <a:txBody>
                    <a:bodyPr/>
                    <a:lstStyle/>
                    <a:p>
                      <a:pPr algn="l" rtl="0" fontAlgn="b"/>
                      <a:r>
                        <a:rPr lang="en-ZA" sz="700" b="0" i="0" u="none" strike="noStrike">
                          <a:solidFill>
                            <a:srgbClr val="474747"/>
                          </a:solidFill>
                          <a:effectLst/>
                          <a:latin typeface="Trebuchet MS" panose="020B0603020202020204" pitchFamily="34" charset="0"/>
                        </a:rPr>
                        <a:t>India</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3297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1731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487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1340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250294859"/>
                  </a:ext>
                </a:extLst>
              </a:tr>
              <a:tr h="125549">
                <a:tc>
                  <a:txBody>
                    <a:bodyPr/>
                    <a:lstStyle/>
                    <a:p>
                      <a:pPr algn="l" rtl="0" fontAlgn="b"/>
                      <a:r>
                        <a:rPr lang="en-ZA" sz="700" b="0" i="0" u="none" strike="noStrike">
                          <a:solidFill>
                            <a:srgbClr val="474747"/>
                          </a:solidFill>
                          <a:effectLst/>
                          <a:latin typeface="Trebuchet MS" panose="020B0603020202020204" pitchFamily="34" charset="0"/>
                        </a:rPr>
                        <a:t>Japan</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258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44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65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73446949"/>
                  </a:ext>
                </a:extLst>
              </a:tr>
              <a:tr h="125549">
                <a:tc>
                  <a:txBody>
                    <a:bodyPr/>
                    <a:lstStyle/>
                    <a:p>
                      <a:pPr algn="l" rtl="0" fontAlgn="b"/>
                      <a:r>
                        <a:rPr lang="en-ZA" sz="700" b="0" i="0" u="none" strike="noStrike">
                          <a:solidFill>
                            <a:srgbClr val="474747"/>
                          </a:solidFill>
                          <a:effectLst/>
                          <a:latin typeface="Trebuchet MS" panose="020B0603020202020204" pitchFamily="34" charset="0"/>
                        </a:rPr>
                        <a:t>Malaysia</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121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148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dirty="0">
                          <a:solidFill>
                            <a:srgbClr val="000000"/>
                          </a:solidFill>
                          <a:effectLst/>
                          <a:latin typeface="Trebuchet MS" panose="020B0603020202020204" pitchFamily="34" charset="0"/>
                        </a:rPr>
                        <a:t>29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103775350"/>
                  </a:ext>
                </a:extLst>
              </a:tr>
              <a:tr h="125549">
                <a:tc>
                  <a:txBody>
                    <a:bodyPr/>
                    <a:lstStyle/>
                    <a:p>
                      <a:pPr algn="l" rtl="0" fontAlgn="b"/>
                      <a:r>
                        <a:rPr lang="en-ZA" sz="700" b="0" i="0" u="none" strike="noStrike">
                          <a:solidFill>
                            <a:srgbClr val="474747"/>
                          </a:solidFill>
                          <a:effectLst/>
                          <a:latin typeface="Trebuchet MS" panose="020B0603020202020204" pitchFamily="34" charset="0"/>
                        </a:rPr>
                        <a:t>Singapore</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56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55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585184036"/>
                  </a:ext>
                </a:extLst>
              </a:tr>
              <a:tr h="125549">
                <a:tc>
                  <a:txBody>
                    <a:bodyPr/>
                    <a:lstStyle/>
                    <a:p>
                      <a:pPr algn="l" rtl="0" fontAlgn="b"/>
                      <a:r>
                        <a:rPr lang="en-ZA" sz="700" b="0" i="0" u="none" strike="noStrike">
                          <a:solidFill>
                            <a:srgbClr val="474747"/>
                          </a:solidFill>
                          <a:effectLst/>
                          <a:latin typeface="Trebuchet MS" panose="020B0603020202020204" pitchFamily="34" charset="0"/>
                        </a:rPr>
                        <a:t>South Korea</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323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220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229092685"/>
                  </a:ext>
                </a:extLst>
              </a:tr>
              <a:tr h="131827">
                <a:tc>
                  <a:txBody>
                    <a:bodyPr/>
                    <a:lstStyle/>
                    <a:p>
                      <a:pPr algn="l" rtl="0" fontAlgn="b"/>
                      <a:r>
                        <a:rPr lang="en-ZA" sz="700" b="0" i="0" u="none" strike="noStrike">
                          <a:solidFill>
                            <a:srgbClr val="474747"/>
                          </a:solidFill>
                          <a:effectLst/>
                          <a:latin typeface="Trebuchet MS" panose="020B0603020202020204" pitchFamily="34" charset="0"/>
                        </a:rPr>
                        <a:t>Other Asia</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3295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1459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431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546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646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397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84698350"/>
                  </a:ext>
                </a:extLst>
              </a:tr>
              <a:tr h="131827">
                <a:tc>
                  <a:txBody>
                    <a:bodyPr/>
                    <a:lstStyle/>
                    <a:p>
                      <a:pPr algn="l" rtl="0" fontAlgn="b"/>
                      <a:r>
                        <a:rPr lang="en-ZA" sz="700" b="1" i="0" u="none" strike="noStrike">
                          <a:solidFill>
                            <a:srgbClr val="474747"/>
                          </a:solidFill>
                          <a:effectLst/>
                          <a:latin typeface="Trebuchet MS" panose="020B0603020202020204" pitchFamily="34" charset="0"/>
                        </a:rPr>
                        <a:t>Australasia</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b"/>
                      <a:r>
                        <a:rPr lang="en-ZA" sz="700" b="1" i="0" u="none" strike="noStrike">
                          <a:solidFill>
                            <a:srgbClr val="000000"/>
                          </a:solidFill>
                          <a:effectLst/>
                          <a:latin typeface="Trebuchet MS" panose="020B0603020202020204" pitchFamily="34" charset="0"/>
                        </a:rPr>
                        <a:t>3616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2754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494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1180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497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371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235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49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245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31518185"/>
                  </a:ext>
                </a:extLst>
              </a:tr>
              <a:tr h="125549">
                <a:tc>
                  <a:txBody>
                    <a:bodyPr/>
                    <a:lstStyle/>
                    <a:p>
                      <a:pPr algn="l" rtl="0" fontAlgn="b"/>
                      <a:r>
                        <a:rPr lang="en-ZA" sz="700" b="0" i="0" u="none" strike="noStrike">
                          <a:solidFill>
                            <a:srgbClr val="474747"/>
                          </a:solidFill>
                          <a:effectLst/>
                          <a:latin typeface="Trebuchet MS" panose="020B0603020202020204" pitchFamily="34" charset="0"/>
                        </a:rPr>
                        <a:t>Australia</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3278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2394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437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1106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413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317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199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36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215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593084229"/>
                  </a:ext>
                </a:extLst>
              </a:tr>
              <a:tr h="125549">
                <a:tc>
                  <a:txBody>
                    <a:bodyPr/>
                    <a:lstStyle/>
                    <a:p>
                      <a:pPr algn="l" rtl="0" fontAlgn="b"/>
                      <a:r>
                        <a:rPr lang="en-ZA" sz="700" b="0" i="0" u="none" strike="noStrike">
                          <a:solidFill>
                            <a:srgbClr val="474747"/>
                          </a:solidFill>
                          <a:effectLst/>
                          <a:latin typeface="Trebuchet MS" panose="020B0603020202020204" pitchFamily="34" charset="0"/>
                        </a:rPr>
                        <a:t>New Zealand</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332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356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791023644"/>
                  </a:ext>
                </a:extLst>
              </a:tr>
              <a:tr h="131827">
                <a:tc>
                  <a:txBody>
                    <a:bodyPr/>
                    <a:lstStyle/>
                    <a:p>
                      <a:pPr algn="l" rtl="0" fontAlgn="b"/>
                      <a:r>
                        <a:rPr lang="en-ZA" sz="700" b="0" i="0" u="none" strike="noStrike">
                          <a:solidFill>
                            <a:srgbClr val="474747"/>
                          </a:solidFill>
                          <a:effectLst/>
                          <a:latin typeface="Trebuchet MS" panose="020B0603020202020204" pitchFamily="34" charset="0"/>
                        </a:rPr>
                        <a:t>Other Australasia</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42913865"/>
                  </a:ext>
                </a:extLst>
              </a:tr>
              <a:tr h="131827">
                <a:tc>
                  <a:txBody>
                    <a:bodyPr/>
                    <a:lstStyle/>
                    <a:p>
                      <a:pPr algn="l" rtl="0" fontAlgn="b"/>
                      <a:r>
                        <a:rPr lang="en-ZA" sz="700" b="1" i="0" u="none" strike="noStrike">
                          <a:solidFill>
                            <a:srgbClr val="474747"/>
                          </a:solidFill>
                          <a:effectLst/>
                          <a:latin typeface="Trebuchet MS" panose="020B0603020202020204" pitchFamily="34" charset="0"/>
                        </a:rPr>
                        <a:t>South America</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b"/>
                      <a:r>
                        <a:rPr lang="en-ZA" sz="700" b="1" i="0" u="none" strike="noStrike">
                          <a:solidFill>
                            <a:srgbClr val="000000"/>
                          </a:solidFill>
                          <a:effectLst/>
                          <a:latin typeface="Trebuchet MS" panose="020B0603020202020204" pitchFamily="34" charset="0"/>
                        </a:rPr>
                        <a:t>1632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1586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283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642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544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189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121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47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10907411"/>
                  </a:ext>
                </a:extLst>
              </a:tr>
              <a:tr h="125549">
                <a:tc>
                  <a:txBody>
                    <a:bodyPr/>
                    <a:lstStyle/>
                    <a:p>
                      <a:pPr algn="l" rtl="0" fontAlgn="b"/>
                      <a:r>
                        <a:rPr lang="en-ZA" sz="700" b="0" i="0" u="none" strike="noStrike">
                          <a:solidFill>
                            <a:srgbClr val="474747"/>
                          </a:solidFill>
                          <a:effectLst/>
                          <a:latin typeface="Trebuchet MS" panose="020B0603020202020204" pitchFamily="34" charset="0"/>
                        </a:rPr>
                        <a:t>Argentina</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206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136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38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38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49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481335966"/>
                  </a:ext>
                </a:extLst>
              </a:tr>
              <a:tr h="125549">
                <a:tc>
                  <a:txBody>
                    <a:bodyPr/>
                    <a:lstStyle/>
                    <a:p>
                      <a:pPr algn="l" rtl="0" fontAlgn="b"/>
                      <a:r>
                        <a:rPr lang="en-ZA" sz="700" b="0" i="0" u="none" strike="noStrike">
                          <a:solidFill>
                            <a:srgbClr val="474747"/>
                          </a:solidFill>
                          <a:effectLst/>
                          <a:latin typeface="Trebuchet MS" panose="020B0603020202020204" pitchFamily="34" charset="0"/>
                        </a:rPr>
                        <a:t>Brazil</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852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849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157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181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89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89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47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498465031"/>
                  </a:ext>
                </a:extLst>
              </a:tr>
              <a:tr h="125549">
                <a:tc>
                  <a:txBody>
                    <a:bodyPr/>
                    <a:lstStyle/>
                    <a:p>
                      <a:pPr algn="l" rtl="0" fontAlgn="b"/>
                      <a:r>
                        <a:rPr lang="en-ZA" sz="700" b="0" i="0" u="none" strike="noStrike">
                          <a:solidFill>
                            <a:srgbClr val="474747"/>
                          </a:solidFill>
                          <a:effectLst/>
                          <a:latin typeface="Trebuchet MS" panose="020B0603020202020204" pitchFamily="34" charset="0"/>
                        </a:rPr>
                        <a:t>Chile</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68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74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578636812"/>
                  </a:ext>
                </a:extLst>
              </a:tr>
              <a:tr h="131827">
                <a:tc>
                  <a:txBody>
                    <a:bodyPr/>
                    <a:lstStyle/>
                    <a:p>
                      <a:pPr algn="l" rtl="0" fontAlgn="b"/>
                      <a:r>
                        <a:rPr lang="en-ZA" sz="700" b="0" i="0" u="none" strike="noStrike">
                          <a:solidFill>
                            <a:srgbClr val="474747"/>
                          </a:solidFill>
                          <a:effectLst/>
                          <a:latin typeface="Trebuchet MS" panose="020B0603020202020204" pitchFamily="34" charset="0"/>
                        </a:rPr>
                        <a:t>Other Central &amp; South America</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507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528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59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252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285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20842786"/>
                  </a:ext>
                </a:extLst>
              </a:tr>
              <a:tr h="131827">
                <a:tc>
                  <a:txBody>
                    <a:bodyPr/>
                    <a:lstStyle/>
                    <a:p>
                      <a:pPr algn="l" rtl="0" fontAlgn="b"/>
                      <a:r>
                        <a:rPr lang="en-ZA" sz="700" b="1" i="0" u="none" strike="noStrike">
                          <a:solidFill>
                            <a:srgbClr val="474747"/>
                          </a:solidFill>
                          <a:effectLst/>
                          <a:latin typeface="Trebuchet MS" panose="020B0603020202020204" pitchFamily="34" charset="0"/>
                        </a:rPr>
                        <a:t>Europe</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b"/>
                      <a:r>
                        <a:rPr lang="en-ZA" sz="700" b="1" i="0" u="none" strike="noStrike">
                          <a:solidFill>
                            <a:srgbClr val="000000"/>
                          </a:solidFill>
                          <a:effectLst/>
                          <a:latin typeface="Trebuchet MS" panose="020B0603020202020204" pitchFamily="34" charset="0"/>
                        </a:rPr>
                        <a:t>65964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106285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20323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23048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17849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10463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6077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2785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2848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266764534"/>
                  </a:ext>
                </a:extLst>
              </a:tr>
              <a:tr h="125549">
                <a:tc>
                  <a:txBody>
                    <a:bodyPr/>
                    <a:lstStyle/>
                    <a:p>
                      <a:pPr algn="l" rtl="0" fontAlgn="b"/>
                      <a:r>
                        <a:rPr lang="en-ZA" sz="700" b="0" i="0" u="none" strike="noStrike">
                          <a:solidFill>
                            <a:srgbClr val="474747"/>
                          </a:solidFill>
                          <a:effectLst/>
                          <a:latin typeface="Trebuchet MS" panose="020B0603020202020204" pitchFamily="34" charset="0"/>
                        </a:rPr>
                        <a:t>Austria</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1395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1733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426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387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204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111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111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38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52434266"/>
                  </a:ext>
                </a:extLst>
              </a:tr>
              <a:tr h="125549">
                <a:tc>
                  <a:txBody>
                    <a:bodyPr/>
                    <a:lstStyle/>
                    <a:p>
                      <a:pPr algn="l" rtl="0" fontAlgn="b"/>
                      <a:r>
                        <a:rPr lang="en-ZA" sz="700" b="0" i="0" u="none" strike="noStrike">
                          <a:solidFill>
                            <a:srgbClr val="474747"/>
                          </a:solidFill>
                          <a:effectLst/>
                          <a:latin typeface="Trebuchet MS" panose="020B0603020202020204" pitchFamily="34" charset="0"/>
                        </a:rPr>
                        <a:t>Belgium</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2015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3341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867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745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969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413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141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147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051218199"/>
                  </a:ext>
                </a:extLst>
              </a:tr>
              <a:tr h="125549">
                <a:tc>
                  <a:txBody>
                    <a:bodyPr/>
                    <a:lstStyle/>
                    <a:p>
                      <a:pPr algn="l" rtl="0" fontAlgn="b"/>
                      <a:r>
                        <a:rPr lang="en-ZA" sz="700" b="0" i="0" u="none" strike="noStrike">
                          <a:solidFill>
                            <a:srgbClr val="474747"/>
                          </a:solidFill>
                          <a:effectLst/>
                          <a:latin typeface="Trebuchet MS" panose="020B0603020202020204" pitchFamily="34" charset="0"/>
                        </a:rPr>
                        <a:t>Denmark</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949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1558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238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493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699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194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554742520"/>
                  </a:ext>
                </a:extLst>
              </a:tr>
              <a:tr h="125549">
                <a:tc>
                  <a:txBody>
                    <a:bodyPr/>
                    <a:lstStyle/>
                    <a:p>
                      <a:pPr algn="l" rtl="0" fontAlgn="b"/>
                      <a:r>
                        <a:rPr lang="en-ZA" sz="700" b="0" i="0" u="none" strike="noStrike">
                          <a:solidFill>
                            <a:srgbClr val="474747"/>
                          </a:solidFill>
                          <a:effectLst/>
                          <a:latin typeface="Trebuchet MS" panose="020B0603020202020204" pitchFamily="34" charset="0"/>
                        </a:rPr>
                        <a:t>Finland</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190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575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144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003939572"/>
                  </a:ext>
                </a:extLst>
              </a:tr>
              <a:tr h="125549">
                <a:tc>
                  <a:txBody>
                    <a:bodyPr/>
                    <a:lstStyle/>
                    <a:p>
                      <a:pPr algn="l" rtl="0" fontAlgn="b"/>
                      <a:r>
                        <a:rPr lang="en-ZA" sz="700" b="0" i="0" u="none" strike="noStrike">
                          <a:solidFill>
                            <a:srgbClr val="474747"/>
                          </a:solidFill>
                          <a:effectLst/>
                          <a:latin typeface="Trebuchet MS" panose="020B0603020202020204" pitchFamily="34" charset="0"/>
                        </a:rPr>
                        <a:t>France</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4913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7389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949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1412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2071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827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405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88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168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154696244"/>
                  </a:ext>
                </a:extLst>
              </a:tr>
              <a:tr h="125549">
                <a:tc>
                  <a:txBody>
                    <a:bodyPr/>
                    <a:lstStyle/>
                    <a:p>
                      <a:pPr algn="l" rtl="0" fontAlgn="b"/>
                      <a:r>
                        <a:rPr lang="en-ZA" sz="700" b="0" i="0" u="none" strike="noStrike">
                          <a:solidFill>
                            <a:srgbClr val="474747"/>
                          </a:solidFill>
                          <a:effectLst/>
                          <a:latin typeface="Trebuchet MS" panose="020B0603020202020204" pitchFamily="34" charset="0"/>
                        </a:rPr>
                        <a:t>Germany</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13042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25967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5845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4158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5381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2517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1642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669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485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567176522"/>
                  </a:ext>
                </a:extLst>
              </a:tr>
              <a:tr h="125549">
                <a:tc>
                  <a:txBody>
                    <a:bodyPr/>
                    <a:lstStyle/>
                    <a:p>
                      <a:pPr algn="l" rtl="0" fontAlgn="b"/>
                      <a:r>
                        <a:rPr lang="en-ZA" sz="700" b="0" i="0" u="none" strike="noStrike">
                          <a:solidFill>
                            <a:srgbClr val="474747"/>
                          </a:solidFill>
                          <a:effectLst/>
                          <a:latin typeface="Trebuchet MS" panose="020B0603020202020204" pitchFamily="34" charset="0"/>
                        </a:rPr>
                        <a:t>Ireland</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1532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2148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420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696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197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147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074599508"/>
                  </a:ext>
                </a:extLst>
              </a:tr>
              <a:tr h="125549">
                <a:tc>
                  <a:txBody>
                    <a:bodyPr/>
                    <a:lstStyle/>
                    <a:p>
                      <a:pPr algn="l" rtl="0" fontAlgn="b"/>
                      <a:r>
                        <a:rPr lang="en-ZA" sz="700" b="0" i="0" u="none" strike="noStrike">
                          <a:solidFill>
                            <a:srgbClr val="474747"/>
                          </a:solidFill>
                          <a:effectLst/>
                          <a:latin typeface="Trebuchet MS" panose="020B0603020202020204" pitchFamily="34" charset="0"/>
                        </a:rPr>
                        <a:t>Italy</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1222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2090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507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397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603680361"/>
                  </a:ext>
                </a:extLst>
              </a:tr>
              <a:tr h="125549">
                <a:tc>
                  <a:txBody>
                    <a:bodyPr/>
                    <a:lstStyle/>
                    <a:p>
                      <a:pPr algn="l" rtl="0" fontAlgn="b"/>
                      <a:r>
                        <a:rPr lang="en-ZA" sz="700" b="0" i="0" u="none" strike="noStrike">
                          <a:solidFill>
                            <a:srgbClr val="474747"/>
                          </a:solidFill>
                          <a:effectLst/>
                          <a:latin typeface="Trebuchet MS" panose="020B0603020202020204" pitchFamily="34" charset="0"/>
                        </a:rPr>
                        <a:t>Netherlands</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6036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10612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2245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1199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2294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1078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487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442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394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54261773"/>
                  </a:ext>
                </a:extLst>
              </a:tr>
              <a:tr h="125549">
                <a:tc>
                  <a:txBody>
                    <a:bodyPr/>
                    <a:lstStyle/>
                    <a:p>
                      <a:pPr algn="l" rtl="0" fontAlgn="b"/>
                      <a:r>
                        <a:rPr lang="en-ZA" sz="700" b="0" i="0" u="none" strike="noStrike">
                          <a:solidFill>
                            <a:srgbClr val="474747"/>
                          </a:solidFill>
                          <a:effectLst/>
                          <a:latin typeface="Trebuchet MS" panose="020B0603020202020204" pitchFamily="34" charset="0"/>
                        </a:rPr>
                        <a:t>Norway</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422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1004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41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405123169"/>
                  </a:ext>
                </a:extLst>
              </a:tr>
              <a:tr h="125549">
                <a:tc>
                  <a:txBody>
                    <a:bodyPr/>
                    <a:lstStyle/>
                    <a:p>
                      <a:pPr algn="l" rtl="0" fontAlgn="b"/>
                      <a:r>
                        <a:rPr lang="en-ZA" sz="700" b="0" i="0" u="none" strike="noStrike">
                          <a:solidFill>
                            <a:srgbClr val="474747"/>
                          </a:solidFill>
                          <a:effectLst/>
                          <a:latin typeface="Trebuchet MS" panose="020B0603020202020204" pitchFamily="34" charset="0"/>
                        </a:rPr>
                        <a:t>Portugal</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786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1121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141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812611028"/>
                  </a:ext>
                </a:extLst>
              </a:tr>
              <a:tr h="125549">
                <a:tc>
                  <a:txBody>
                    <a:bodyPr/>
                    <a:lstStyle/>
                    <a:p>
                      <a:pPr algn="l" rtl="0" fontAlgn="b"/>
                      <a:r>
                        <a:rPr lang="en-ZA" sz="700" b="0" i="0" u="none" strike="noStrike">
                          <a:solidFill>
                            <a:srgbClr val="474747"/>
                          </a:solidFill>
                          <a:effectLst/>
                          <a:latin typeface="Trebuchet MS" panose="020B0603020202020204" pitchFamily="34" charset="0"/>
                        </a:rPr>
                        <a:t>Russian Fed</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1459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1348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421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815241139"/>
                  </a:ext>
                </a:extLst>
              </a:tr>
              <a:tr h="125549">
                <a:tc>
                  <a:txBody>
                    <a:bodyPr/>
                    <a:lstStyle/>
                    <a:p>
                      <a:pPr algn="l" rtl="0" fontAlgn="b"/>
                      <a:r>
                        <a:rPr lang="en-ZA" sz="700" b="0" i="0" u="none" strike="noStrike">
                          <a:solidFill>
                            <a:srgbClr val="474747"/>
                          </a:solidFill>
                          <a:effectLst/>
                          <a:latin typeface="Trebuchet MS" panose="020B0603020202020204" pitchFamily="34" charset="0"/>
                        </a:rPr>
                        <a:t>Spain</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1129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1447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176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97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59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132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166200581"/>
                  </a:ext>
                </a:extLst>
              </a:tr>
              <a:tr h="125549">
                <a:tc>
                  <a:txBody>
                    <a:bodyPr/>
                    <a:lstStyle/>
                    <a:p>
                      <a:pPr algn="l" rtl="0" fontAlgn="b"/>
                      <a:r>
                        <a:rPr lang="en-ZA" sz="700" b="0" i="0" u="none" strike="noStrike">
                          <a:solidFill>
                            <a:srgbClr val="474747"/>
                          </a:solidFill>
                          <a:effectLst/>
                          <a:latin typeface="Trebuchet MS" panose="020B0603020202020204" pitchFamily="34" charset="0"/>
                        </a:rPr>
                        <a:t>Sweden</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1068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2219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538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253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189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192747247"/>
                  </a:ext>
                </a:extLst>
              </a:tr>
              <a:tr h="125549">
                <a:tc>
                  <a:txBody>
                    <a:bodyPr/>
                    <a:lstStyle/>
                    <a:p>
                      <a:pPr algn="l" rtl="0" fontAlgn="b"/>
                      <a:r>
                        <a:rPr lang="en-ZA" sz="700" b="0" i="0" u="none" strike="noStrike">
                          <a:solidFill>
                            <a:srgbClr val="474747"/>
                          </a:solidFill>
                          <a:effectLst/>
                          <a:latin typeface="Trebuchet MS" panose="020B0603020202020204" pitchFamily="34" charset="0"/>
                        </a:rPr>
                        <a:t>Switzerland</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1400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5328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1103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1078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671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461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96731490"/>
                  </a:ext>
                </a:extLst>
              </a:tr>
              <a:tr h="125549">
                <a:tc>
                  <a:txBody>
                    <a:bodyPr/>
                    <a:lstStyle/>
                    <a:p>
                      <a:pPr algn="l" rtl="0" fontAlgn="b"/>
                      <a:r>
                        <a:rPr lang="en-ZA" sz="700" b="0" i="0" u="none" strike="noStrike">
                          <a:solidFill>
                            <a:srgbClr val="474747"/>
                          </a:solidFill>
                          <a:effectLst/>
                          <a:latin typeface="Trebuchet MS" panose="020B0603020202020204" pitchFamily="34" charset="0"/>
                        </a:rPr>
                        <a:t>Turkey</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588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957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68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55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906874687"/>
                  </a:ext>
                </a:extLst>
              </a:tr>
              <a:tr h="125549">
                <a:tc>
                  <a:txBody>
                    <a:bodyPr/>
                    <a:lstStyle/>
                    <a:p>
                      <a:pPr algn="l" rtl="0" fontAlgn="b"/>
                      <a:r>
                        <a:rPr lang="en-ZA" sz="700" b="0" i="0" u="none" strike="noStrike" dirty="0">
                          <a:solidFill>
                            <a:srgbClr val="474747"/>
                          </a:solidFill>
                          <a:effectLst/>
                          <a:latin typeface="Trebuchet MS" panose="020B0603020202020204" pitchFamily="34" charset="0"/>
                        </a:rPr>
                        <a:t>UK</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25406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35019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5764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9985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3744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2792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1723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379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1072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229160842"/>
                  </a:ext>
                </a:extLst>
              </a:tr>
              <a:tr h="131827">
                <a:tc>
                  <a:txBody>
                    <a:bodyPr/>
                    <a:lstStyle/>
                    <a:p>
                      <a:pPr algn="l" rtl="0" fontAlgn="b"/>
                      <a:r>
                        <a:rPr lang="en-ZA" sz="700" b="0" i="0" u="none" strike="noStrike">
                          <a:solidFill>
                            <a:srgbClr val="474747"/>
                          </a:solidFill>
                          <a:effectLst/>
                          <a:latin typeface="Trebuchet MS" panose="020B0603020202020204" pitchFamily="34" charset="0"/>
                        </a:rPr>
                        <a:t>Other Europe</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2412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2432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886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605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378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557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253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239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24492505"/>
                  </a:ext>
                </a:extLst>
              </a:tr>
              <a:tr h="131827">
                <a:tc>
                  <a:txBody>
                    <a:bodyPr/>
                    <a:lstStyle/>
                    <a:p>
                      <a:pPr algn="l" rtl="0" fontAlgn="b"/>
                      <a:r>
                        <a:rPr lang="en-ZA" sz="700" b="1" i="0" u="none" strike="noStrike">
                          <a:solidFill>
                            <a:srgbClr val="474747"/>
                          </a:solidFill>
                          <a:effectLst/>
                          <a:latin typeface="Trebuchet MS" panose="020B0603020202020204" pitchFamily="34" charset="0"/>
                        </a:rPr>
                        <a:t>Middle East</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b"/>
                      <a:r>
                        <a:rPr lang="en-ZA" sz="700" b="1" i="0" u="none" strike="noStrike">
                          <a:solidFill>
                            <a:srgbClr val="000000"/>
                          </a:solidFill>
                          <a:effectLst/>
                          <a:latin typeface="Trebuchet MS" panose="020B0603020202020204" pitchFamily="34" charset="0"/>
                        </a:rPr>
                        <a:t>2444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1447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287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214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423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90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120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87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47680978"/>
                  </a:ext>
                </a:extLst>
              </a:tr>
              <a:tr h="125549">
                <a:tc>
                  <a:txBody>
                    <a:bodyPr/>
                    <a:lstStyle/>
                    <a:p>
                      <a:pPr algn="l" rtl="0" fontAlgn="b"/>
                      <a:r>
                        <a:rPr lang="en-ZA" sz="700" b="0" i="0" u="none" strike="noStrike">
                          <a:solidFill>
                            <a:srgbClr val="474747"/>
                          </a:solidFill>
                          <a:effectLst/>
                          <a:latin typeface="Trebuchet MS" panose="020B0603020202020204" pitchFamily="34" charset="0"/>
                        </a:rPr>
                        <a:t>UAE</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77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447472804"/>
                  </a:ext>
                </a:extLst>
              </a:tr>
              <a:tr h="131827">
                <a:tc>
                  <a:txBody>
                    <a:bodyPr/>
                    <a:lstStyle/>
                    <a:p>
                      <a:pPr algn="l" rtl="0" fontAlgn="b"/>
                      <a:r>
                        <a:rPr lang="en-ZA" sz="700" b="0" i="0" u="none" strike="noStrike">
                          <a:solidFill>
                            <a:srgbClr val="474747"/>
                          </a:solidFill>
                          <a:effectLst/>
                          <a:latin typeface="Trebuchet MS" panose="020B0603020202020204" pitchFamily="34" charset="0"/>
                        </a:rPr>
                        <a:t>Other Middle East</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2358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1370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265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204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420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117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87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730588860"/>
                  </a:ext>
                </a:extLst>
              </a:tr>
              <a:tr h="131827">
                <a:tc>
                  <a:txBody>
                    <a:bodyPr/>
                    <a:lstStyle/>
                    <a:p>
                      <a:pPr algn="l" rtl="0" fontAlgn="b"/>
                      <a:r>
                        <a:rPr lang="en-ZA" sz="700" b="1" i="0" u="none" strike="noStrike">
                          <a:solidFill>
                            <a:srgbClr val="474747"/>
                          </a:solidFill>
                          <a:effectLst/>
                          <a:latin typeface="Trebuchet MS" panose="020B0603020202020204" pitchFamily="34" charset="0"/>
                        </a:rPr>
                        <a:t>North America</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b"/>
                      <a:r>
                        <a:rPr lang="en-ZA" sz="700" b="1" i="0" u="none" strike="noStrike">
                          <a:solidFill>
                            <a:srgbClr val="000000"/>
                          </a:solidFill>
                          <a:effectLst/>
                          <a:latin typeface="Trebuchet MS" panose="020B0603020202020204" pitchFamily="34" charset="0"/>
                        </a:rPr>
                        <a:t>16702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18281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3574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4129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5292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2950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1732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709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1085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94597176"/>
                  </a:ext>
                </a:extLst>
              </a:tr>
              <a:tr h="125549">
                <a:tc>
                  <a:txBody>
                    <a:bodyPr/>
                    <a:lstStyle/>
                    <a:p>
                      <a:pPr algn="l" rtl="0" fontAlgn="b"/>
                      <a:r>
                        <a:rPr lang="en-ZA" sz="700" b="0" i="0" u="none" strike="noStrike">
                          <a:solidFill>
                            <a:srgbClr val="474747"/>
                          </a:solidFill>
                          <a:effectLst/>
                          <a:latin typeface="Trebuchet MS" panose="020B0603020202020204" pitchFamily="34" charset="0"/>
                        </a:rPr>
                        <a:t>Canada</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1966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3009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605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756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387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301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188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57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472218072"/>
                  </a:ext>
                </a:extLst>
              </a:tr>
              <a:tr h="131827">
                <a:tc>
                  <a:txBody>
                    <a:bodyPr/>
                    <a:lstStyle/>
                    <a:p>
                      <a:pPr algn="l" rtl="0" fontAlgn="b"/>
                      <a:r>
                        <a:rPr lang="en-ZA" sz="700" b="0" i="0" u="none" strike="noStrike" dirty="0">
                          <a:solidFill>
                            <a:srgbClr val="474747"/>
                          </a:solidFill>
                          <a:effectLst/>
                          <a:latin typeface="Trebuchet MS" panose="020B0603020202020204" pitchFamily="34" charset="0"/>
                        </a:rPr>
                        <a:t>USA</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14735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15272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2969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3373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4905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2649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1544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652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1002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583120723"/>
                  </a:ext>
                </a:extLst>
              </a:tr>
              <a:tr h="131827">
                <a:tc>
                  <a:txBody>
                    <a:bodyPr/>
                    <a:lstStyle/>
                    <a:p>
                      <a:pPr algn="l" rtl="0" fontAlgn="b"/>
                      <a:r>
                        <a:rPr lang="en-ZA" sz="700" b="1" i="0" u="none" strike="noStrike" dirty="0">
                          <a:solidFill>
                            <a:srgbClr val="474747"/>
                          </a:solidFill>
                          <a:effectLst/>
                          <a:latin typeface="Trebuchet MS" panose="020B0603020202020204" pitchFamily="34" charset="0"/>
                        </a:rPr>
                        <a:t>TOTAL</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ZA" sz="700" b="1" i="0" u="none" strike="noStrike">
                          <a:solidFill>
                            <a:srgbClr val="000000"/>
                          </a:solidFill>
                          <a:effectLst/>
                          <a:latin typeface="Trebuchet MS" panose="020B0603020202020204" pitchFamily="34" charset="0"/>
                        </a:rPr>
                        <a:t>409008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174488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32588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116911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240716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39006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48536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25496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113278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291478181"/>
                  </a:ext>
                </a:extLst>
              </a:tr>
            </a:tbl>
          </a:graphicData>
        </a:graphic>
      </p:graphicFrame>
      <p:sp>
        <p:nvSpPr>
          <p:cNvPr id="4" name="TextBox 76">
            <a:extLst>
              <a:ext uri="{FF2B5EF4-FFF2-40B4-BE49-F238E27FC236}">
                <a16:creationId xmlns:a16="http://schemas.microsoft.com/office/drawing/2014/main" id="{30C714AC-AE8F-4F61-AA4D-E507E023C8B3}"/>
              </a:ext>
            </a:extLst>
          </p:cNvPr>
          <p:cNvSpPr txBox="1"/>
          <p:nvPr/>
        </p:nvSpPr>
        <p:spPr>
          <a:xfrm>
            <a:off x="2334781" y="9585227"/>
            <a:ext cx="3119444"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3419411330"/>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0"/>
            <a:ext cx="6858000" cy="119026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r>
              <a:rPr kumimoji="0" lang="en-ZA" sz="3600" b="0" i="0" u="none" strike="noStrike" kern="1200" cap="none" spc="0" normalizeH="0" baseline="0" noProof="0" dirty="0">
                <a:ln>
                  <a:noFill/>
                </a:ln>
                <a:solidFill>
                  <a:srgbClr val="F07F09"/>
                </a:solidFill>
                <a:effectLst/>
                <a:uLnTx/>
                <a:uFillTx/>
                <a:latin typeface="Calibri"/>
                <a:ea typeface="+mn-ea"/>
                <a:cs typeface="+mn-cs"/>
              </a:rPr>
              <a:t>APPENDIX</a:t>
            </a:r>
          </a:p>
        </p:txBody>
      </p:sp>
      <p:graphicFrame>
        <p:nvGraphicFramePr>
          <p:cNvPr id="3" name="Table 2"/>
          <p:cNvGraphicFramePr>
            <a:graphicFrameLocks noGrp="1"/>
          </p:cNvGraphicFramePr>
          <p:nvPr>
            <p:extLst>
              <p:ext uri="{D42A27DB-BD31-4B8C-83A1-F6EECF244321}">
                <p14:modId xmlns:p14="http://schemas.microsoft.com/office/powerpoint/2010/main" val="3589091940"/>
              </p:ext>
            </p:extLst>
          </p:nvPr>
        </p:nvGraphicFramePr>
        <p:xfrm>
          <a:off x="23812" y="1190266"/>
          <a:ext cx="6804370" cy="8234694"/>
        </p:xfrm>
        <a:graphic>
          <a:graphicData uri="http://schemas.openxmlformats.org/drawingml/2006/table">
            <a:tbl>
              <a:tblPr/>
              <a:tblGrid>
                <a:gridCol w="1469548">
                  <a:extLst>
                    <a:ext uri="{9D8B030D-6E8A-4147-A177-3AD203B41FA5}">
                      <a16:colId xmlns:a16="http://schemas.microsoft.com/office/drawing/2014/main" val="280457118"/>
                    </a:ext>
                  </a:extLst>
                </a:gridCol>
                <a:gridCol w="592758">
                  <a:extLst>
                    <a:ext uri="{9D8B030D-6E8A-4147-A177-3AD203B41FA5}">
                      <a16:colId xmlns:a16="http://schemas.microsoft.com/office/drawing/2014/main" val="1809639623"/>
                    </a:ext>
                  </a:extLst>
                </a:gridCol>
                <a:gridCol w="592758">
                  <a:extLst>
                    <a:ext uri="{9D8B030D-6E8A-4147-A177-3AD203B41FA5}">
                      <a16:colId xmlns:a16="http://schemas.microsoft.com/office/drawing/2014/main" val="3428188037"/>
                    </a:ext>
                  </a:extLst>
                </a:gridCol>
                <a:gridCol w="592758">
                  <a:extLst>
                    <a:ext uri="{9D8B030D-6E8A-4147-A177-3AD203B41FA5}">
                      <a16:colId xmlns:a16="http://schemas.microsoft.com/office/drawing/2014/main" val="3538913242"/>
                    </a:ext>
                  </a:extLst>
                </a:gridCol>
                <a:gridCol w="592758">
                  <a:extLst>
                    <a:ext uri="{9D8B030D-6E8A-4147-A177-3AD203B41FA5}">
                      <a16:colId xmlns:a16="http://schemas.microsoft.com/office/drawing/2014/main" val="608377174"/>
                    </a:ext>
                  </a:extLst>
                </a:gridCol>
                <a:gridCol w="592758">
                  <a:extLst>
                    <a:ext uri="{9D8B030D-6E8A-4147-A177-3AD203B41FA5}">
                      <a16:colId xmlns:a16="http://schemas.microsoft.com/office/drawing/2014/main" val="1036528758"/>
                    </a:ext>
                  </a:extLst>
                </a:gridCol>
                <a:gridCol w="592758">
                  <a:extLst>
                    <a:ext uri="{9D8B030D-6E8A-4147-A177-3AD203B41FA5}">
                      <a16:colId xmlns:a16="http://schemas.microsoft.com/office/drawing/2014/main" val="3840414540"/>
                    </a:ext>
                  </a:extLst>
                </a:gridCol>
                <a:gridCol w="592758">
                  <a:extLst>
                    <a:ext uri="{9D8B030D-6E8A-4147-A177-3AD203B41FA5}">
                      <a16:colId xmlns:a16="http://schemas.microsoft.com/office/drawing/2014/main" val="696458394"/>
                    </a:ext>
                  </a:extLst>
                </a:gridCol>
                <a:gridCol w="592758">
                  <a:extLst>
                    <a:ext uri="{9D8B030D-6E8A-4147-A177-3AD203B41FA5}">
                      <a16:colId xmlns:a16="http://schemas.microsoft.com/office/drawing/2014/main" val="4044278801"/>
                    </a:ext>
                  </a:extLst>
                </a:gridCol>
                <a:gridCol w="592758">
                  <a:extLst>
                    <a:ext uri="{9D8B030D-6E8A-4147-A177-3AD203B41FA5}">
                      <a16:colId xmlns:a16="http://schemas.microsoft.com/office/drawing/2014/main" val="179709741"/>
                    </a:ext>
                  </a:extLst>
                </a:gridCol>
              </a:tblGrid>
              <a:tr h="131827">
                <a:tc gridSpan="10">
                  <a:txBody>
                    <a:bodyPr/>
                    <a:lstStyle/>
                    <a:p>
                      <a:pPr algn="ctr" rtl="0" fontAlgn="t"/>
                      <a:r>
                        <a:rPr lang="fr-FR" sz="700" b="1" i="0" u="none" strike="noStrike" dirty="0">
                          <a:solidFill>
                            <a:srgbClr val="474747"/>
                          </a:solidFill>
                          <a:effectLst/>
                          <a:latin typeface="Trebuchet MS" panose="020B0603020202020204" pitchFamily="34" charset="0"/>
                        </a:rPr>
                        <a:t>INTERNATIONAL TOURIST ARRIVALS - PROVINCIAL DISTRIBUTION</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extLst>
                  <a:ext uri="{0D108BD9-81ED-4DB2-BD59-A6C34878D82A}">
                    <a16:rowId xmlns:a16="http://schemas.microsoft.com/office/drawing/2014/main" val="722355262"/>
                  </a:ext>
                </a:extLst>
              </a:tr>
              <a:tr h="131827">
                <a:tc>
                  <a:txBody>
                    <a:bodyPr/>
                    <a:lstStyle/>
                    <a:p>
                      <a:pPr algn="l" rtl="0" fontAlgn="b"/>
                      <a:endParaRPr lang="en-ZA" sz="700" b="1" i="0" u="none" strike="noStrike" dirty="0">
                        <a:solidFill>
                          <a:srgbClr val="474747"/>
                        </a:solidFill>
                        <a:effectLst/>
                        <a:latin typeface="Trebuchet MS" panose="020B0603020202020204" pitchFamily="34" charset="0"/>
                      </a:endParaRP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F2F2F2"/>
                    </a:solidFill>
                  </a:tcPr>
                </a:tc>
                <a:tc gridSpan="9">
                  <a:txBody>
                    <a:bodyPr/>
                    <a:lstStyle/>
                    <a:p>
                      <a:pPr algn="ctr" rtl="0" fontAlgn="t"/>
                      <a:r>
                        <a:rPr lang="en-ZA" sz="700" b="1" i="0" u="none" strike="noStrike" dirty="0">
                          <a:solidFill>
                            <a:srgbClr val="474747"/>
                          </a:solidFill>
                          <a:effectLst/>
                          <a:latin typeface="Trebuchet MS" panose="020B0603020202020204" pitchFamily="34" charset="0"/>
                        </a:rPr>
                        <a:t>Q1 2021</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extLst>
                  <a:ext uri="{0D108BD9-81ED-4DB2-BD59-A6C34878D82A}">
                    <a16:rowId xmlns:a16="http://schemas.microsoft.com/office/drawing/2014/main" val="96517978"/>
                  </a:ext>
                </a:extLst>
              </a:tr>
              <a:tr h="156936">
                <a:tc>
                  <a:txBody>
                    <a:bodyPr/>
                    <a:lstStyle/>
                    <a:p>
                      <a:pPr algn="l" rtl="0" fontAlgn="b"/>
                      <a:r>
                        <a:rPr lang="en-ZA" sz="700" b="1" i="0" u="none" strike="noStrike" dirty="0">
                          <a:solidFill>
                            <a:srgbClr val="474747"/>
                          </a:solidFill>
                          <a:effectLst/>
                          <a:latin typeface="Trebuchet MS" panose="020B0603020202020204" pitchFamily="34" charset="0"/>
                        </a:rPr>
                        <a:t> </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t"/>
                      <a:r>
                        <a:rPr lang="en-ZA" sz="700" b="1" i="0" u="none" strike="noStrike" dirty="0">
                          <a:solidFill>
                            <a:srgbClr val="474747"/>
                          </a:solidFill>
                          <a:effectLst/>
                          <a:latin typeface="Trebuchet MS" panose="020B0603020202020204" pitchFamily="34" charset="0"/>
                        </a:rPr>
                        <a:t>Gauteng</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t"/>
                      <a:r>
                        <a:rPr lang="en-ZA" sz="700" b="1" i="0" u="none" strike="noStrike" dirty="0">
                          <a:solidFill>
                            <a:srgbClr val="474747"/>
                          </a:solidFill>
                          <a:effectLst/>
                          <a:latin typeface="Trebuchet MS" panose="020B0603020202020204" pitchFamily="34" charset="0"/>
                        </a:rPr>
                        <a:t>Western Cape</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t"/>
                      <a:r>
                        <a:rPr lang="en-ZA" sz="700" b="1" i="0" u="none" strike="noStrike" dirty="0">
                          <a:solidFill>
                            <a:srgbClr val="474747"/>
                          </a:solidFill>
                          <a:effectLst/>
                          <a:latin typeface="Trebuchet MS" panose="020B0603020202020204" pitchFamily="34" charset="0"/>
                        </a:rPr>
                        <a:t>Eastern Cape</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t"/>
                      <a:r>
                        <a:rPr lang="en-ZA" sz="700" b="1" i="0" u="none" strike="noStrike" dirty="0">
                          <a:solidFill>
                            <a:srgbClr val="474747"/>
                          </a:solidFill>
                          <a:effectLst/>
                          <a:latin typeface="Trebuchet MS" panose="020B0603020202020204" pitchFamily="34" charset="0"/>
                        </a:rPr>
                        <a:t>KwaZulu- Natal</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t"/>
                      <a:r>
                        <a:rPr lang="en-ZA" sz="700" b="1" i="0" u="none" strike="noStrike">
                          <a:solidFill>
                            <a:srgbClr val="474747"/>
                          </a:solidFill>
                          <a:effectLst/>
                          <a:latin typeface="Trebuchet MS" panose="020B0603020202020204" pitchFamily="34" charset="0"/>
                        </a:rPr>
                        <a:t>Mpumalanga</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t"/>
                      <a:r>
                        <a:rPr lang="en-ZA" sz="700" b="1" i="0" u="none" strike="noStrike">
                          <a:solidFill>
                            <a:srgbClr val="474747"/>
                          </a:solidFill>
                          <a:effectLst/>
                          <a:latin typeface="Trebuchet MS" panose="020B0603020202020204" pitchFamily="34" charset="0"/>
                        </a:rPr>
                        <a:t>Limpopo</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t"/>
                      <a:r>
                        <a:rPr lang="en-ZA" sz="700" b="1" i="0" u="none" strike="noStrike">
                          <a:solidFill>
                            <a:srgbClr val="474747"/>
                          </a:solidFill>
                          <a:effectLst/>
                          <a:latin typeface="Trebuchet MS" panose="020B0603020202020204" pitchFamily="34" charset="0"/>
                        </a:rPr>
                        <a:t>North West</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t"/>
                      <a:r>
                        <a:rPr lang="en-ZA" sz="700" b="1" i="0" u="none" strike="noStrike">
                          <a:solidFill>
                            <a:srgbClr val="474747"/>
                          </a:solidFill>
                          <a:effectLst/>
                          <a:latin typeface="Trebuchet MS" panose="020B0603020202020204" pitchFamily="34" charset="0"/>
                        </a:rPr>
                        <a:t>Northern Cape</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t"/>
                      <a:r>
                        <a:rPr lang="en-ZA" sz="700" b="1" i="0" u="none" strike="noStrike">
                          <a:solidFill>
                            <a:srgbClr val="474747"/>
                          </a:solidFill>
                          <a:effectLst/>
                          <a:latin typeface="Trebuchet MS" panose="020B0603020202020204" pitchFamily="34" charset="0"/>
                        </a:rPr>
                        <a:t>Free State</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3885189921"/>
                  </a:ext>
                </a:extLst>
              </a:tr>
              <a:tr h="131827">
                <a:tc>
                  <a:txBody>
                    <a:bodyPr/>
                    <a:lstStyle/>
                    <a:p>
                      <a:pPr algn="l" rtl="0" fontAlgn="b"/>
                      <a:r>
                        <a:rPr lang="en-ZA" sz="700" b="1" i="0" u="none" strike="noStrike">
                          <a:solidFill>
                            <a:srgbClr val="474747"/>
                          </a:solidFill>
                          <a:effectLst/>
                          <a:latin typeface="Trebuchet MS" panose="020B0603020202020204" pitchFamily="34" charset="0"/>
                        </a:rPr>
                        <a:t>Africa</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b"/>
                      <a:r>
                        <a:rPr lang="en-ZA" sz="700" b="1" i="0" u="none" strike="noStrike" dirty="0">
                          <a:solidFill>
                            <a:srgbClr val="000000"/>
                          </a:solidFill>
                          <a:effectLst/>
                          <a:latin typeface="Trebuchet MS" panose="020B0603020202020204" pitchFamily="34" charset="0"/>
                        </a:rPr>
                        <a:t>135951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14431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1558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41741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71218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16973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17783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15629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38657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82711876"/>
                  </a:ext>
                </a:extLst>
              </a:tr>
              <a:tr h="125549">
                <a:tc>
                  <a:txBody>
                    <a:bodyPr/>
                    <a:lstStyle/>
                    <a:p>
                      <a:pPr algn="l" rtl="0" fontAlgn="b"/>
                      <a:r>
                        <a:rPr lang="en-ZA" sz="700" b="0" i="0" u="none" strike="noStrike">
                          <a:solidFill>
                            <a:srgbClr val="474747"/>
                          </a:solidFill>
                          <a:effectLst/>
                          <a:latin typeface="Trebuchet MS" panose="020B0603020202020204" pitchFamily="34" charset="0"/>
                        </a:rPr>
                        <a:t>Botswana</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6492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282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163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381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266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2775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5647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608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722180614"/>
                  </a:ext>
                </a:extLst>
              </a:tr>
              <a:tr h="125549">
                <a:tc>
                  <a:txBody>
                    <a:bodyPr/>
                    <a:lstStyle/>
                    <a:p>
                      <a:pPr algn="l" rtl="0" fontAlgn="b"/>
                      <a:r>
                        <a:rPr lang="en-ZA" sz="700" b="0" i="0" u="none" strike="noStrike">
                          <a:solidFill>
                            <a:srgbClr val="474747"/>
                          </a:solidFill>
                          <a:effectLst/>
                          <a:latin typeface="Trebuchet MS" panose="020B0603020202020204" pitchFamily="34" charset="0"/>
                        </a:rPr>
                        <a:t>Lesotho</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24064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745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558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7240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854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971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3237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1516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35744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138597030"/>
                  </a:ext>
                </a:extLst>
              </a:tr>
              <a:tr h="125549">
                <a:tc>
                  <a:txBody>
                    <a:bodyPr/>
                    <a:lstStyle/>
                    <a:p>
                      <a:pPr algn="l" rtl="0" fontAlgn="b"/>
                      <a:r>
                        <a:rPr lang="en-ZA" sz="700" b="0" i="0" u="none" strike="noStrike">
                          <a:solidFill>
                            <a:srgbClr val="474747"/>
                          </a:solidFill>
                          <a:effectLst/>
                          <a:latin typeface="Trebuchet MS" panose="020B0603020202020204" pitchFamily="34" charset="0"/>
                        </a:rPr>
                        <a:t>Malawi</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7235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561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171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171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88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976861292"/>
                  </a:ext>
                </a:extLst>
              </a:tr>
              <a:tr h="125549">
                <a:tc>
                  <a:txBody>
                    <a:bodyPr/>
                    <a:lstStyle/>
                    <a:p>
                      <a:pPr algn="l" rtl="0" fontAlgn="b"/>
                      <a:r>
                        <a:rPr lang="en-ZA" sz="700" b="0" i="0" u="none" strike="noStrike">
                          <a:solidFill>
                            <a:srgbClr val="474747"/>
                          </a:solidFill>
                          <a:effectLst/>
                          <a:latin typeface="Trebuchet MS" panose="020B0603020202020204" pitchFamily="34" charset="0"/>
                        </a:rPr>
                        <a:t>Mozambique</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29827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571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676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59265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1928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1044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521667955"/>
                  </a:ext>
                </a:extLst>
              </a:tr>
              <a:tr h="125549">
                <a:tc>
                  <a:txBody>
                    <a:bodyPr/>
                    <a:lstStyle/>
                    <a:p>
                      <a:pPr algn="l" rtl="0" fontAlgn="b"/>
                      <a:r>
                        <a:rPr lang="en-ZA" sz="700" b="0" i="0" u="none" strike="noStrike">
                          <a:solidFill>
                            <a:srgbClr val="474747"/>
                          </a:solidFill>
                          <a:effectLst/>
                          <a:latin typeface="Trebuchet MS" panose="020B0603020202020204" pitchFamily="34" charset="0"/>
                        </a:rPr>
                        <a:t>Namibia</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2354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9647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151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99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867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13941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352973530"/>
                  </a:ext>
                </a:extLst>
              </a:tr>
              <a:tr h="125549">
                <a:tc>
                  <a:txBody>
                    <a:bodyPr/>
                    <a:lstStyle/>
                    <a:p>
                      <a:pPr algn="l" rtl="0" fontAlgn="b"/>
                      <a:r>
                        <a:rPr lang="en-ZA" sz="700" b="0" i="0" u="none" strike="noStrike">
                          <a:solidFill>
                            <a:srgbClr val="474747"/>
                          </a:solidFill>
                          <a:effectLst/>
                          <a:latin typeface="Trebuchet MS" panose="020B0603020202020204" pitchFamily="34" charset="0"/>
                        </a:rPr>
                        <a:t>Swaziland</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11310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766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444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10070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5178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1051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1070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165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810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526461295"/>
                  </a:ext>
                </a:extLst>
              </a:tr>
              <a:tr h="125549">
                <a:tc>
                  <a:txBody>
                    <a:bodyPr/>
                    <a:lstStyle/>
                    <a:p>
                      <a:pPr algn="l" rtl="0" fontAlgn="b"/>
                      <a:r>
                        <a:rPr lang="en-ZA" sz="700" b="0" i="0" u="none" strike="noStrike">
                          <a:solidFill>
                            <a:srgbClr val="474747"/>
                          </a:solidFill>
                          <a:effectLst/>
                          <a:latin typeface="Trebuchet MS" panose="020B0603020202020204" pitchFamily="34" charset="0"/>
                        </a:rPr>
                        <a:t>Zambia</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6533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6439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731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1013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165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129254608"/>
                  </a:ext>
                </a:extLst>
              </a:tr>
              <a:tr h="125549">
                <a:tc>
                  <a:txBody>
                    <a:bodyPr/>
                    <a:lstStyle/>
                    <a:p>
                      <a:pPr algn="l" rtl="0" fontAlgn="b"/>
                      <a:r>
                        <a:rPr lang="en-ZA" sz="700" b="0" i="0" u="none" strike="noStrike">
                          <a:solidFill>
                            <a:srgbClr val="474747"/>
                          </a:solidFill>
                          <a:effectLst/>
                          <a:latin typeface="Trebuchet MS" panose="020B0603020202020204" pitchFamily="34" charset="0"/>
                        </a:rPr>
                        <a:t>Zimbabwe</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43193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97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16192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4522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8864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5488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984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804756297"/>
                  </a:ext>
                </a:extLst>
              </a:tr>
              <a:tr h="125549">
                <a:tc>
                  <a:txBody>
                    <a:bodyPr/>
                    <a:lstStyle/>
                    <a:p>
                      <a:pPr algn="l" rtl="0" fontAlgn="b"/>
                      <a:r>
                        <a:rPr lang="en-ZA" sz="700" b="0" i="0" u="none" strike="noStrike">
                          <a:solidFill>
                            <a:srgbClr val="474747"/>
                          </a:solidFill>
                          <a:effectLst/>
                          <a:latin typeface="Trebuchet MS" panose="020B0603020202020204" pitchFamily="34" charset="0"/>
                        </a:rPr>
                        <a:t>Angola</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631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6670950"/>
                  </a:ext>
                </a:extLst>
              </a:tr>
              <a:tr h="125549">
                <a:tc>
                  <a:txBody>
                    <a:bodyPr/>
                    <a:lstStyle/>
                    <a:p>
                      <a:pPr algn="l" rtl="0" fontAlgn="b"/>
                      <a:r>
                        <a:rPr lang="en-ZA" sz="700" b="0" i="0" u="none" strike="noStrike">
                          <a:solidFill>
                            <a:srgbClr val="474747"/>
                          </a:solidFill>
                          <a:effectLst/>
                          <a:latin typeface="Trebuchet MS" panose="020B0603020202020204" pitchFamily="34" charset="0"/>
                        </a:rPr>
                        <a:t>Democratic Republic of Congo</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210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047805"/>
                  </a:ext>
                </a:extLst>
              </a:tr>
              <a:tr h="125549">
                <a:tc>
                  <a:txBody>
                    <a:bodyPr/>
                    <a:lstStyle/>
                    <a:p>
                      <a:pPr algn="l" rtl="0" fontAlgn="b"/>
                      <a:r>
                        <a:rPr lang="en-ZA" sz="700" b="0" i="0" u="none" strike="noStrike">
                          <a:solidFill>
                            <a:srgbClr val="474747"/>
                          </a:solidFill>
                          <a:effectLst/>
                          <a:latin typeface="Trebuchet MS" panose="020B0603020202020204" pitchFamily="34" charset="0"/>
                        </a:rPr>
                        <a:t>Ethiopia</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218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48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014750648"/>
                  </a:ext>
                </a:extLst>
              </a:tr>
              <a:tr h="125549">
                <a:tc>
                  <a:txBody>
                    <a:bodyPr/>
                    <a:lstStyle/>
                    <a:p>
                      <a:pPr algn="l" rtl="0" fontAlgn="b"/>
                      <a:r>
                        <a:rPr lang="en-ZA" sz="700" b="0" i="0" u="none" strike="noStrike">
                          <a:solidFill>
                            <a:srgbClr val="474747"/>
                          </a:solidFill>
                          <a:effectLst/>
                          <a:latin typeface="Trebuchet MS" panose="020B0603020202020204" pitchFamily="34" charset="0"/>
                        </a:rPr>
                        <a:t>Ghana</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418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47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237667646"/>
                  </a:ext>
                </a:extLst>
              </a:tr>
              <a:tr h="125549">
                <a:tc>
                  <a:txBody>
                    <a:bodyPr/>
                    <a:lstStyle/>
                    <a:p>
                      <a:pPr algn="l" rtl="0" fontAlgn="b"/>
                      <a:r>
                        <a:rPr lang="en-ZA" sz="700" b="0" i="0" u="none" strike="noStrike">
                          <a:solidFill>
                            <a:srgbClr val="474747"/>
                          </a:solidFill>
                          <a:effectLst/>
                          <a:latin typeface="Trebuchet MS" panose="020B0603020202020204" pitchFamily="34" charset="0"/>
                        </a:rPr>
                        <a:t>Kenya</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629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71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394741284"/>
                  </a:ext>
                </a:extLst>
              </a:tr>
              <a:tr h="125549">
                <a:tc>
                  <a:txBody>
                    <a:bodyPr/>
                    <a:lstStyle/>
                    <a:p>
                      <a:pPr algn="l" rtl="0" fontAlgn="b"/>
                      <a:r>
                        <a:rPr lang="en-ZA" sz="700" b="0" i="0" u="none" strike="noStrike">
                          <a:solidFill>
                            <a:srgbClr val="474747"/>
                          </a:solidFill>
                          <a:effectLst/>
                          <a:latin typeface="Trebuchet MS" panose="020B0603020202020204" pitchFamily="34" charset="0"/>
                        </a:rPr>
                        <a:t>Nigeria</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839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246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56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300827234"/>
                  </a:ext>
                </a:extLst>
              </a:tr>
              <a:tr h="125549">
                <a:tc>
                  <a:txBody>
                    <a:bodyPr/>
                    <a:lstStyle/>
                    <a:p>
                      <a:pPr algn="l" rtl="0" fontAlgn="b"/>
                      <a:r>
                        <a:rPr lang="en-ZA" sz="700" b="0" i="0" u="none" strike="noStrike">
                          <a:solidFill>
                            <a:srgbClr val="474747"/>
                          </a:solidFill>
                          <a:effectLst/>
                          <a:latin typeface="Trebuchet MS" panose="020B0603020202020204" pitchFamily="34" charset="0"/>
                        </a:rPr>
                        <a:t>Tanzania</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579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81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518430270"/>
                  </a:ext>
                </a:extLst>
              </a:tr>
              <a:tr h="125549">
                <a:tc>
                  <a:txBody>
                    <a:bodyPr/>
                    <a:lstStyle/>
                    <a:p>
                      <a:pPr algn="l" rtl="0" fontAlgn="b"/>
                      <a:r>
                        <a:rPr lang="en-ZA" sz="700" b="0" i="0" u="none" strike="noStrike">
                          <a:solidFill>
                            <a:srgbClr val="474747"/>
                          </a:solidFill>
                          <a:effectLst/>
                          <a:latin typeface="Trebuchet MS" panose="020B0603020202020204" pitchFamily="34" charset="0"/>
                        </a:rPr>
                        <a:t>Uganda</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196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904568455"/>
                  </a:ext>
                </a:extLst>
              </a:tr>
              <a:tr h="131827">
                <a:tc>
                  <a:txBody>
                    <a:bodyPr/>
                    <a:lstStyle/>
                    <a:p>
                      <a:pPr algn="l" rtl="0" fontAlgn="b"/>
                      <a:r>
                        <a:rPr lang="en-ZA" sz="700" b="0" i="0" u="none" strike="noStrike">
                          <a:solidFill>
                            <a:srgbClr val="474747"/>
                          </a:solidFill>
                          <a:effectLst/>
                          <a:latin typeface="Trebuchet MS" panose="020B0603020202020204" pitchFamily="34" charset="0"/>
                        </a:rPr>
                        <a:t>Other Africa</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1222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444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51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110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32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52810117"/>
                  </a:ext>
                </a:extLst>
              </a:tr>
              <a:tr h="131827">
                <a:tc>
                  <a:txBody>
                    <a:bodyPr/>
                    <a:lstStyle/>
                    <a:p>
                      <a:pPr algn="l" rtl="0" fontAlgn="b"/>
                      <a:r>
                        <a:rPr lang="en-ZA" sz="700" b="1" i="0" u="none" strike="noStrike">
                          <a:solidFill>
                            <a:srgbClr val="474747"/>
                          </a:solidFill>
                          <a:effectLst/>
                          <a:latin typeface="Trebuchet MS" panose="020B0603020202020204" pitchFamily="34" charset="0"/>
                        </a:rPr>
                        <a:t>Asia</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b"/>
                      <a:r>
                        <a:rPr lang="en-ZA" sz="700" b="1" i="0" u="none" strike="noStrike">
                          <a:solidFill>
                            <a:srgbClr val="000000"/>
                          </a:solidFill>
                          <a:effectLst/>
                          <a:latin typeface="Trebuchet MS" panose="020B0603020202020204" pitchFamily="34" charset="0"/>
                        </a:rPr>
                        <a:t>3161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2755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362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627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647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88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279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190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29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90798155"/>
                  </a:ext>
                </a:extLst>
              </a:tr>
              <a:tr h="125549">
                <a:tc>
                  <a:txBody>
                    <a:bodyPr/>
                    <a:lstStyle/>
                    <a:p>
                      <a:pPr algn="l" rtl="0" fontAlgn="b"/>
                      <a:r>
                        <a:rPr lang="en-ZA" sz="700" b="0" i="0" u="none" strike="noStrike">
                          <a:solidFill>
                            <a:srgbClr val="474747"/>
                          </a:solidFill>
                          <a:effectLst/>
                          <a:latin typeface="Trebuchet MS" panose="020B0603020202020204" pitchFamily="34" charset="0"/>
                        </a:rPr>
                        <a:t>China including Hong Kong</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570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755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122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101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243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622514571"/>
                  </a:ext>
                </a:extLst>
              </a:tr>
              <a:tr h="125549">
                <a:tc>
                  <a:txBody>
                    <a:bodyPr/>
                    <a:lstStyle/>
                    <a:p>
                      <a:pPr algn="l" rtl="0" fontAlgn="b"/>
                      <a:r>
                        <a:rPr lang="en-ZA" sz="700" b="0" i="0" u="none" strike="noStrike">
                          <a:solidFill>
                            <a:srgbClr val="474747"/>
                          </a:solidFill>
                          <a:effectLst/>
                          <a:latin typeface="Trebuchet MS" panose="020B0603020202020204" pitchFamily="34" charset="0"/>
                        </a:rPr>
                        <a:t>India</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1530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638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74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157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250294859"/>
                  </a:ext>
                </a:extLst>
              </a:tr>
              <a:tr h="125549">
                <a:tc>
                  <a:txBody>
                    <a:bodyPr/>
                    <a:lstStyle/>
                    <a:p>
                      <a:pPr algn="l" rtl="0" fontAlgn="b"/>
                      <a:r>
                        <a:rPr lang="en-ZA" sz="700" b="0" i="0" u="none" strike="noStrike">
                          <a:solidFill>
                            <a:srgbClr val="474747"/>
                          </a:solidFill>
                          <a:effectLst/>
                          <a:latin typeface="Trebuchet MS" panose="020B0603020202020204" pitchFamily="34" charset="0"/>
                        </a:rPr>
                        <a:t>Japan</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260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398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60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dirty="0">
                          <a:solidFill>
                            <a:srgbClr val="000000"/>
                          </a:solidFill>
                          <a:effectLst/>
                          <a:latin typeface="Trebuchet MS" panose="020B0603020202020204" pitchFamily="34" charset="0"/>
                        </a:rPr>
                        <a:t>142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73446949"/>
                  </a:ext>
                </a:extLst>
              </a:tr>
              <a:tr h="125549">
                <a:tc>
                  <a:txBody>
                    <a:bodyPr/>
                    <a:lstStyle/>
                    <a:p>
                      <a:pPr algn="l" rtl="0" fontAlgn="b"/>
                      <a:r>
                        <a:rPr lang="en-ZA" sz="700" b="0" i="0" u="none" strike="noStrike">
                          <a:solidFill>
                            <a:srgbClr val="474747"/>
                          </a:solidFill>
                          <a:effectLst/>
                          <a:latin typeface="Trebuchet MS" panose="020B0603020202020204" pitchFamily="34" charset="0"/>
                        </a:rPr>
                        <a:t>Malaysia</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51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103775350"/>
                  </a:ext>
                </a:extLst>
              </a:tr>
              <a:tr h="125549">
                <a:tc>
                  <a:txBody>
                    <a:bodyPr/>
                    <a:lstStyle/>
                    <a:p>
                      <a:pPr algn="l" rtl="0" fontAlgn="b"/>
                      <a:r>
                        <a:rPr lang="en-ZA" sz="700" b="0" i="0" u="none" strike="noStrike">
                          <a:solidFill>
                            <a:srgbClr val="474747"/>
                          </a:solidFill>
                          <a:effectLst/>
                          <a:latin typeface="Trebuchet MS" panose="020B0603020202020204" pitchFamily="34" charset="0"/>
                        </a:rPr>
                        <a:t>Singapore</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585184036"/>
                  </a:ext>
                </a:extLst>
              </a:tr>
              <a:tr h="125549">
                <a:tc>
                  <a:txBody>
                    <a:bodyPr/>
                    <a:lstStyle/>
                    <a:p>
                      <a:pPr algn="l" rtl="0" fontAlgn="b"/>
                      <a:r>
                        <a:rPr lang="en-ZA" sz="700" b="0" i="0" u="none" strike="noStrike">
                          <a:solidFill>
                            <a:srgbClr val="474747"/>
                          </a:solidFill>
                          <a:effectLst/>
                          <a:latin typeface="Trebuchet MS" panose="020B0603020202020204" pitchFamily="34" charset="0"/>
                        </a:rPr>
                        <a:t>South Korea</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268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388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229092685"/>
                  </a:ext>
                </a:extLst>
              </a:tr>
              <a:tr h="131827">
                <a:tc>
                  <a:txBody>
                    <a:bodyPr/>
                    <a:lstStyle/>
                    <a:p>
                      <a:pPr algn="l" rtl="0" fontAlgn="b"/>
                      <a:r>
                        <a:rPr lang="en-ZA" sz="700" b="0" i="0" u="none" strike="noStrike">
                          <a:solidFill>
                            <a:srgbClr val="474747"/>
                          </a:solidFill>
                          <a:effectLst/>
                          <a:latin typeface="Trebuchet MS" panose="020B0603020202020204" pitchFamily="34" charset="0"/>
                        </a:rPr>
                        <a:t>Other Asia</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433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430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100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43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84698350"/>
                  </a:ext>
                </a:extLst>
              </a:tr>
              <a:tr h="131827">
                <a:tc>
                  <a:txBody>
                    <a:bodyPr/>
                    <a:lstStyle/>
                    <a:p>
                      <a:pPr algn="l" rtl="0" fontAlgn="b"/>
                      <a:r>
                        <a:rPr lang="en-ZA" sz="700" b="1" i="0" u="none" strike="noStrike">
                          <a:solidFill>
                            <a:srgbClr val="474747"/>
                          </a:solidFill>
                          <a:effectLst/>
                          <a:latin typeface="Trebuchet MS" panose="020B0603020202020204" pitchFamily="34" charset="0"/>
                        </a:rPr>
                        <a:t>Australasia</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b"/>
                      <a:r>
                        <a:rPr lang="en-ZA" sz="700" b="1" i="0" u="none" strike="noStrike">
                          <a:solidFill>
                            <a:srgbClr val="000000"/>
                          </a:solidFill>
                          <a:effectLst/>
                          <a:latin typeface="Trebuchet MS" panose="020B0603020202020204" pitchFamily="34" charset="0"/>
                        </a:rPr>
                        <a:t>1256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1607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445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528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670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401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217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42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88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31518185"/>
                  </a:ext>
                </a:extLst>
              </a:tr>
              <a:tr h="125549">
                <a:tc>
                  <a:txBody>
                    <a:bodyPr/>
                    <a:lstStyle/>
                    <a:p>
                      <a:pPr algn="l" rtl="0" fontAlgn="b"/>
                      <a:r>
                        <a:rPr lang="en-ZA" sz="700" b="0" i="0" u="none" strike="noStrike">
                          <a:solidFill>
                            <a:srgbClr val="474747"/>
                          </a:solidFill>
                          <a:effectLst/>
                          <a:latin typeface="Trebuchet MS" panose="020B0603020202020204" pitchFamily="34" charset="0"/>
                        </a:rPr>
                        <a:t>Australia</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1077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1416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386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447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572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395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178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593084229"/>
                  </a:ext>
                </a:extLst>
              </a:tr>
              <a:tr h="125549">
                <a:tc>
                  <a:txBody>
                    <a:bodyPr/>
                    <a:lstStyle/>
                    <a:p>
                      <a:pPr algn="l" rtl="0" fontAlgn="b"/>
                      <a:r>
                        <a:rPr lang="en-ZA" sz="700" b="0" i="0" u="none" strike="noStrike">
                          <a:solidFill>
                            <a:srgbClr val="474747"/>
                          </a:solidFill>
                          <a:effectLst/>
                          <a:latin typeface="Trebuchet MS" panose="020B0603020202020204" pitchFamily="34" charset="0"/>
                        </a:rPr>
                        <a:t>New Zealand</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179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59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81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98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791023644"/>
                  </a:ext>
                </a:extLst>
              </a:tr>
              <a:tr h="131827">
                <a:tc>
                  <a:txBody>
                    <a:bodyPr/>
                    <a:lstStyle/>
                    <a:p>
                      <a:pPr algn="l" rtl="0" fontAlgn="b"/>
                      <a:r>
                        <a:rPr lang="en-ZA" sz="700" b="0" i="0" u="none" strike="noStrike">
                          <a:solidFill>
                            <a:srgbClr val="474747"/>
                          </a:solidFill>
                          <a:effectLst/>
                          <a:latin typeface="Trebuchet MS" panose="020B0603020202020204" pitchFamily="34" charset="0"/>
                        </a:rPr>
                        <a:t>Other Australasia</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42913865"/>
                  </a:ext>
                </a:extLst>
              </a:tr>
              <a:tr h="131827">
                <a:tc>
                  <a:txBody>
                    <a:bodyPr/>
                    <a:lstStyle/>
                    <a:p>
                      <a:pPr algn="l" rtl="0" fontAlgn="b"/>
                      <a:r>
                        <a:rPr lang="en-ZA" sz="700" b="1" i="0" u="none" strike="noStrike">
                          <a:solidFill>
                            <a:srgbClr val="474747"/>
                          </a:solidFill>
                          <a:effectLst/>
                          <a:latin typeface="Trebuchet MS" panose="020B0603020202020204" pitchFamily="34" charset="0"/>
                        </a:rPr>
                        <a:t>South America</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b"/>
                      <a:r>
                        <a:rPr lang="en-ZA" sz="700" b="1" i="0" u="none" strike="noStrike">
                          <a:solidFill>
                            <a:srgbClr val="000000"/>
                          </a:solidFill>
                          <a:effectLst/>
                          <a:latin typeface="Trebuchet MS" panose="020B0603020202020204" pitchFamily="34" charset="0"/>
                        </a:rPr>
                        <a:t>1690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2365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415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175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1054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194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203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173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10907411"/>
                  </a:ext>
                </a:extLst>
              </a:tr>
              <a:tr h="125549">
                <a:tc>
                  <a:txBody>
                    <a:bodyPr/>
                    <a:lstStyle/>
                    <a:p>
                      <a:pPr algn="l" rtl="0" fontAlgn="b"/>
                      <a:r>
                        <a:rPr lang="en-ZA" sz="700" b="0" i="0" u="none" strike="noStrike">
                          <a:solidFill>
                            <a:srgbClr val="474747"/>
                          </a:solidFill>
                          <a:effectLst/>
                          <a:latin typeface="Trebuchet MS" panose="020B0603020202020204" pitchFamily="34" charset="0"/>
                        </a:rPr>
                        <a:t>Argentina</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386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390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48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254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481335966"/>
                  </a:ext>
                </a:extLst>
              </a:tr>
              <a:tr h="125549">
                <a:tc>
                  <a:txBody>
                    <a:bodyPr/>
                    <a:lstStyle/>
                    <a:p>
                      <a:pPr algn="l" rtl="0" fontAlgn="b"/>
                      <a:r>
                        <a:rPr lang="en-ZA" sz="700" b="0" i="0" u="none" strike="noStrike">
                          <a:solidFill>
                            <a:srgbClr val="474747"/>
                          </a:solidFill>
                          <a:effectLst/>
                          <a:latin typeface="Trebuchet MS" panose="020B0603020202020204" pitchFamily="34" charset="0"/>
                        </a:rPr>
                        <a:t>Brazil</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876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1274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531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498465031"/>
                  </a:ext>
                </a:extLst>
              </a:tr>
              <a:tr h="125549">
                <a:tc>
                  <a:txBody>
                    <a:bodyPr/>
                    <a:lstStyle/>
                    <a:p>
                      <a:pPr algn="l" rtl="0" fontAlgn="b"/>
                      <a:r>
                        <a:rPr lang="en-ZA" sz="700" b="0" i="0" u="none" strike="noStrike">
                          <a:solidFill>
                            <a:srgbClr val="474747"/>
                          </a:solidFill>
                          <a:effectLst/>
                          <a:latin typeface="Trebuchet MS" panose="020B0603020202020204" pitchFamily="34" charset="0"/>
                        </a:rPr>
                        <a:t>Chile</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191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45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578636812"/>
                  </a:ext>
                </a:extLst>
              </a:tr>
              <a:tr h="131827">
                <a:tc>
                  <a:txBody>
                    <a:bodyPr/>
                    <a:lstStyle/>
                    <a:p>
                      <a:pPr algn="l" rtl="0" fontAlgn="b"/>
                      <a:r>
                        <a:rPr lang="en-ZA" sz="700" b="0" i="0" u="none" strike="noStrike">
                          <a:solidFill>
                            <a:srgbClr val="474747"/>
                          </a:solidFill>
                          <a:effectLst/>
                          <a:latin typeface="Trebuchet MS" panose="020B0603020202020204" pitchFamily="34" charset="0"/>
                        </a:rPr>
                        <a:t>Other Central &amp; South America</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237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451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32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130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14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173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20842786"/>
                  </a:ext>
                </a:extLst>
              </a:tr>
              <a:tr h="131827">
                <a:tc>
                  <a:txBody>
                    <a:bodyPr/>
                    <a:lstStyle/>
                    <a:p>
                      <a:pPr algn="l" rtl="0" fontAlgn="b"/>
                      <a:r>
                        <a:rPr lang="en-ZA" sz="700" b="1" i="0" u="none" strike="noStrike">
                          <a:solidFill>
                            <a:srgbClr val="474747"/>
                          </a:solidFill>
                          <a:effectLst/>
                          <a:latin typeface="Trebuchet MS" panose="020B0603020202020204" pitchFamily="34" charset="0"/>
                        </a:rPr>
                        <a:t>Europe</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b"/>
                      <a:r>
                        <a:rPr lang="en-ZA" sz="700" b="1" i="0" u="none" strike="noStrike">
                          <a:solidFill>
                            <a:srgbClr val="000000"/>
                          </a:solidFill>
                          <a:effectLst/>
                          <a:latin typeface="Trebuchet MS" panose="020B0603020202020204" pitchFamily="34" charset="0"/>
                        </a:rPr>
                        <a:t>12927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29993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8883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6425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10023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2439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1409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784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820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266764534"/>
                  </a:ext>
                </a:extLst>
              </a:tr>
              <a:tr h="125549">
                <a:tc>
                  <a:txBody>
                    <a:bodyPr/>
                    <a:lstStyle/>
                    <a:p>
                      <a:pPr algn="l" rtl="0" fontAlgn="b"/>
                      <a:r>
                        <a:rPr lang="en-ZA" sz="700" b="0" i="0" u="none" strike="noStrike">
                          <a:solidFill>
                            <a:srgbClr val="474747"/>
                          </a:solidFill>
                          <a:effectLst/>
                          <a:latin typeface="Trebuchet MS" panose="020B0603020202020204" pitchFamily="34" charset="0"/>
                        </a:rPr>
                        <a:t>Austria</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162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675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204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76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108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32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14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32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52434266"/>
                  </a:ext>
                </a:extLst>
              </a:tr>
              <a:tr h="125549">
                <a:tc>
                  <a:txBody>
                    <a:bodyPr/>
                    <a:lstStyle/>
                    <a:p>
                      <a:pPr algn="l" rtl="0" fontAlgn="b"/>
                      <a:r>
                        <a:rPr lang="en-ZA" sz="700" b="0" i="0" u="none" strike="noStrike">
                          <a:solidFill>
                            <a:srgbClr val="474747"/>
                          </a:solidFill>
                          <a:effectLst/>
                          <a:latin typeface="Trebuchet MS" panose="020B0603020202020204" pitchFamily="34" charset="0"/>
                        </a:rPr>
                        <a:t>Belgium</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648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886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619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051218199"/>
                  </a:ext>
                </a:extLst>
              </a:tr>
              <a:tr h="125549">
                <a:tc>
                  <a:txBody>
                    <a:bodyPr/>
                    <a:lstStyle/>
                    <a:p>
                      <a:pPr algn="l" rtl="0" fontAlgn="b"/>
                      <a:r>
                        <a:rPr lang="en-ZA" sz="700" b="0" i="0" u="none" strike="noStrike">
                          <a:solidFill>
                            <a:srgbClr val="474747"/>
                          </a:solidFill>
                          <a:effectLst/>
                          <a:latin typeface="Trebuchet MS" panose="020B0603020202020204" pitchFamily="34" charset="0"/>
                        </a:rPr>
                        <a:t>Denmark</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213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381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94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98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169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74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174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554742520"/>
                  </a:ext>
                </a:extLst>
              </a:tr>
              <a:tr h="125549">
                <a:tc>
                  <a:txBody>
                    <a:bodyPr/>
                    <a:lstStyle/>
                    <a:p>
                      <a:pPr algn="l" rtl="0" fontAlgn="b"/>
                      <a:r>
                        <a:rPr lang="en-ZA" sz="700" b="0" i="0" u="none" strike="noStrike">
                          <a:solidFill>
                            <a:srgbClr val="474747"/>
                          </a:solidFill>
                          <a:effectLst/>
                          <a:latin typeface="Trebuchet MS" panose="020B0603020202020204" pitchFamily="34" charset="0"/>
                        </a:rPr>
                        <a:t>Finland</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003939572"/>
                  </a:ext>
                </a:extLst>
              </a:tr>
              <a:tr h="125549">
                <a:tc>
                  <a:txBody>
                    <a:bodyPr/>
                    <a:lstStyle/>
                    <a:p>
                      <a:pPr algn="l" rtl="0" fontAlgn="b"/>
                      <a:r>
                        <a:rPr lang="en-ZA" sz="700" b="0" i="0" u="none" strike="noStrike">
                          <a:solidFill>
                            <a:srgbClr val="474747"/>
                          </a:solidFill>
                          <a:effectLst/>
                          <a:latin typeface="Trebuchet MS" panose="020B0603020202020204" pitchFamily="34" charset="0"/>
                        </a:rPr>
                        <a:t>France</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1900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3339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530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1117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2137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336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220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154696244"/>
                  </a:ext>
                </a:extLst>
              </a:tr>
              <a:tr h="125549">
                <a:tc>
                  <a:txBody>
                    <a:bodyPr/>
                    <a:lstStyle/>
                    <a:p>
                      <a:pPr algn="l" rtl="0" fontAlgn="b"/>
                      <a:r>
                        <a:rPr lang="en-ZA" sz="700" b="0" i="0" u="none" strike="noStrike">
                          <a:solidFill>
                            <a:srgbClr val="474747"/>
                          </a:solidFill>
                          <a:effectLst/>
                          <a:latin typeface="Trebuchet MS" panose="020B0603020202020204" pitchFamily="34" charset="0"/>
                        </a:rPr>
                        <a:t>Germany</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2481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7039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2888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1423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2041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464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247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195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187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567176522"/>
                  </a:ext>
                </a:extLst>
              </a:tr>
              <a:tr h="125549">
                <a:tc>
                  <a:txBody>
                    <a:bodyPr/>
                    <a:lstStyle/>
                    <a:p>
                      <a:pPr algn="l" rtl="0" fontAlgn="b"/>
                      <a:r>
                        <a:rPr lang="en-ZA" sz="700" b="0" i="0" u="none" strike="noStrike">
                          <a:solidFill>
                            <a:srgbClr val="474747"/>
                          </a:solidFill>
                          <a:effectLst/>
                          <a:latin typeface="Trebuchet MS" panose="020B0603020202020204" pitchFamily="34" charset="0"/>
                        </a:rPr>
                        <a:t>Ireland</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206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539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074599508"/>
                  </a:ext>
                </a:extLst>
              </a:tr>
              <a:tr h="125549">
                <a:tc>
                  <a:txBody>
                    <a:bodyPr/>
                    <a:lstStyle/>
                    <a:p>
                      <a:pPr algn="l" rtl="0" fontAlgn="b"/>
                      <a:r>
                        <a:rPr lang="en-ZA" sz="700" b="0" i="0" u="none" strike="noStrike">
                          <a:solidFill>
                            <a:srgbClr val="474747"/>
                          </a:solidFill>
                          <a:effectLst/>
                          <a:latin typeface="Trebuchet MS" panose="020B0603020202020204" pitchFamily="34" charset="0"/>
                        </a:rPr>
                        <a:t>Italy</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526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921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406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51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41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603680361"/>
                  </a:ext>
                </a:extLst>
              </a:tr>
              <a:tr h="125549">
                <a:tc>
                  <a:txBody>
                    <a:bodyPr/>
                    <a:lstStyle/>
                    <a:p>
                      <a:pPr algn="l" rtl="0" fontAlgn="b"/>
                      <a:r>
                        <a:rPr lang="en-ZA" sz="700" b="0" i="0" u="none" strike="noStrike">
                          <a:solidFill>
                            <a:srgbClr val="474747"/>
                          </a:solidFill>
                          <a:effectLst/>
                          <a:latin typeface="Trebuchet MS" panose="020B0603020202020204" pitchFamily="34" charset="0"/>
                        </a:rPr>
                        <a:t>Netherlands</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919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2632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647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825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1178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376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147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103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87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54261773"/>
                  </a:ext>
                </a:extLst>
              </a:tr>
              <a:tr h="125549">
                <a:tc>
                  <a:txBody>
                    <a:bodyPr/>
                    <a:lstStyle/>
                    <a:p>
                      <a:pPr algn="l" rtl="0" fontAlgn="b"/>
                      <a:r>
                        <a:rPr lang="en-ZA" sz="700" b="0" i="0" u="none" strike="noStrike">
                          <a:solidFill>
                            <a:srgbClr val="474747"/>
                          </a:solidFill>
                          <a:effectLst/>
                          <a:latin typeface="Trebuchet MS" panose="020B0603020202020204" pitchFamily="34" charset="0"/>
                        </a:rPr>
                        <a:t>Norway</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187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435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146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405123169"/>
                  </a:ext>
                </a:extLst>
              </a:tr>
              <a:tr h="125549">
                <a:tc>
                  <a:txBody>
                    <a:bodyPr/>
                    <a:lstStyle/>
                    <a:p>
                      <a:pPr algn="l" rtl="0" fontAlgn="b"/>
                      <a:r>
                        <a:rPr lang="en-ZA" sz="700" b="0" i="0" u="none" strike="noStrike">
                          <a:solidFill>
                            <a:srgbClr val="474747"/>
                          </a:solidFill>
                          <a:effectLst/>
                          <a:latin typeface="Trebuchet MS" panose="020B0603020202020204" pitchFamily="34" charset="0"/>
                        </a:rPr>
                        <a:t>Portugal</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124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421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812611028"/>
                  </a:ext>
                </a:extLst>
              </a:tr>
              <a:tr h="125549">
                <a:tc>
                  <a:txBody>
                    <a:bodyPr/>
                    <a:lstStyle/>
                    <a:p>
                      <a:pPr algn="l" rtl="0" fontAlgn="b"/>
                      <a:r>
                        <a:rPr lang="en-ZA" sz="700" b="0" i="0" u="none" strike="noStrike">
                          <a:solidFill>
                            <a:srgbClr val="474747"/>
                          </a:solidFill>
                          <a:effectLst/>
                          <a:latin typeface="Trebuchet MS" panose="020B0603020202020204" pitchFamily="34" charset="0"/>
                        </a:rPr>
                        <a:t>Russian Fed</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189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56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815241139"/>
                  </a:ext>
                </a:extLst>
              </a:tr>
              <a:tr h="125549">
                <a:tc>
                  <a:txBody>
                    <a:bodyPr/>
                    <a:lstStyle/>
                    <a:p>
                      <a:pPr algn="l" rtl="0" fontAlgn="b"/>
                      <a:r>
                        <a:rPr lang="en-ZA" sz="700" b="0" i="0" u="none" strike="noStrike">
                          <a:solidFill>
                            <a:srgbClr val="474747"/>
                          </a:solidFill>
                          <a:effectLst/>
                          <a:latin typeface="Trebuchet MS" panose="020B0603020202020204" pitchFamily="34" charset="0"/>
                        </a:rPr>
                        <a:t>Spain</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412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455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95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57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157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166200581"/>
                  </a:ext>
                </a:extLst>
              </a:tr>
              <a:tr h="125549">
                <a:tc>
                  <a:txBody>
                    <a:bodyPr/>
                    <a:lstStyle/>
                    <a:p>
                      <a:pPr algn="l" rtl="0" fontAlgn="b"/>
                      <a:r>
                        <a:rPr lang="en-ZA" sz="700" b="0" i="0" u="none" strike="noStrike">
                          <a:solidFill>
                            <a:srgbClr val="474747"/>
                          </a:solidFill>
                          <a:effectLst/>
                          <a:latin typeface="Trebuchet MS" panose="020B0603020202020204" pitchFamily="34" charset="0"/>
                        </a:rPr>
                        <a:t>Sweden</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317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763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156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328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78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192747247"/>
                  </a:ext>
                </a:extLst>
              </a:tr>
              <a:tr h="125549">
                <a:tc>
                  <a:txBody>
                    <a:bodyPr/>
                    <a:lstStyle/>
                    <a:p>
                      <a:pPr algn="l" rtl="0" fontAlgn="b"/>
                      <a:r>
                        <a:rPr lang="en-ZA" sz="700" b="0" i="0" u="none" strike="noStrike">
                          <a:solidFill>
                            <a:srgbClr val="474747"/>
                          </a:solidFill>
                          <a:effectLst/>
                          <a:latin typeface="Trebuchet MS" panose="020B0603020202020204" pitchFamily="34" charset="0"/>
                        </a:rPr>
                        <a:t>Switzerland</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441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1490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400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68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218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96731490"/>
                  </a:ext>
                </a:extLst>
              </a:tr>
              <a:tr h="125549">
                <a:tc>
                  <a:txBody>
                    <a:bodyPr/>
                    <a:lstStyle/>
                    <a:p>
                      <a:pPr algn="l" rtl="0" fontAlgn="b"/>
                      <a:r>
                        <a:rPr lang="en-ZA" sz="700" b="0" i="0" u="none" strike="noStrike">
                          <a:solidFill>
                            <a:srgbClr val="474747"/>
                          </a:solidFill>
                          <a:effectLst/>
                          <a:latin typeface="Trebuchet MS" panose="020B0603020202020204" pitchFamily="34" charset="0"/>
                        </a:rPr>
                        <a:t>Turkey</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110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155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48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906874687"/>
                  </a:ext>
                </a:extLst>
              </a:tr>
              <a:tr h="125549">
                <a:tc>
                  <a:txBody>
                    <a:bodyPr/>
                    <a:lstStyle/>
                    <a:p>
                      <a:pPr algn="l" rtl="0" fontAlgn="b"/>
                      <a:r>
                        <a:rPr lang="en-ZA" sz="700" b="0" i="0" u="none" strike="noStrike" dirty="0">
                          <a:solidFill>
                            <a:srgbClr val="474747"/>
                          </a:solidFill>
                          <a:effectLst/>
                          <a:latin typeface="Trebuchet MS" panose="020B0603020202020204" pitchFamily="34" charset="0"/>
                        </a:rPr>
                        <a:t>UK</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3390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8549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2781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1492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1752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526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408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ZA" sz="700" b="0" i="0" u="none" strike="noStrike">
                          <a:solidFill>
                            <a:srgbClr val="000000"/>
                          </a:solidFill>
                          <a:effectLst/>
                          <a:latin typeface="Trebuchet MS" panose="020B0603020202020204" pitchFamily="34" charset="0"/>
                        </a:rPr>
                        <a:t>125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229160842"/>
                  </a:ext>
                </a:extLst>
              </a:tr>
              <a:tr h="131827">
                <a:tc>
                  <a:txBody>
                    <a:bodyPr/>
                    <a:lstStyle/>
                    <a:p>
                      <a:pPr algn="l" rtl="0" fontAlgn="b"/>
                      <a:r>
                        <a:rPr lang="en-ZA" sz="700" b="0" i="0" u="none" strike="noStrike">
                          <a:solidFill>
                            <a:srgbClr val="474747"/>
                          </a:solidFill>
                          <a:effectLst/>
                          <a:latin typeface="Trebuchet MS" panose="020B0603020202020204" pitchFamily="34" charset="0"/>
                        </a:rPr>
                        <a:t>Other Europe</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632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766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138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181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267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59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64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24492505"/>
                  </a:ext>
                </a:extLst>
              </a:tr>
              <a:tr h="131827">
                <a:tc>
                  <a:txBody>
                    <a:bodyPr/>
                    <a:lstStyle/>
                    <a:p>
                      <a:pPr algn="l" rtl="0" fontAlgn="b"/>
                      <a:r>
                        <a:rPr lang="en-ZA" sz="700" b="1" i="0" u="none" strike="noStrike">
                          <a:solidFill>
                            <a:srgbClr val="474747"/>
                          </a:solidFill>
                          <a:effectLst/>
                          <a:latin typeface="Trebuchet MS" panose="020B0603020202020204" pitchFamily="34" charset="0"/>
                        </a:rPr>
                        <a:t>Middle East</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b"/>
                      <a:r>
                        <a:rPr lang="en-ZA" sz="700" b="1" i="0" u="none" strike="noStrike">
                          <a:solidFill>
                            <a:srgbClr val="000000"/>
                          </a:solidFill>
                          <a:effectLst/>
                          <a:latin typeface="Trebuchet MS" panose="020B0603020202020204" pitchFamily="34" charset="0"/>
                        </a:rPr>
                        <a:t>681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717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95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135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115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106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47680978"/>
                  </a:ext>
                </a:extLst>
              </a:tr>
              <a:tr h="125549">
                <a:tc>
                  <a:txBody>
                    <a:bodyPr/>
                    <a:lstStyle/>
                    <a:p>
                      <a:pPr algn="l" rtl="0" fontAlgn="b"/>
                      <a:r>
                        <a:rPr lang="en-ZA" sz="700" b="0" i="0" u="none" strike="noStrike">
                          <a:solidFill>
                            <a:srgbClr val="474747"/>
                          </a:solidFill>
                          <a:effectLst/>
                          <a:latin typeface="Trebuchet MS" panose="020B0603020202020204" pitchFamily="34" charset="0"/>
                        </a:rPr>
                        <a:t>UAE</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255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86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447472804"/>
                  </a:ext>
                </a:extLst>
              </a:tr>
              <a:tr h="131827">
                <a:tc>
                  <a:txBody>
                    <a:bodyPr/>
                    <a:lstStyle/>
                    <a:p>
                      <a:pPr algn="l" rtl="0" fontAlgn="b"/>
                      <a:r>
                        <a:rPr lang="en-ZA" sz="700" b="0" i="0" u="none" strike="noStrike">
                          <a:solidFill>
                            <a:srgbClr val="474747"/>
                          </a:solidFill>
                          <a:effectLst/>
                          <a:latin typeface="Trebuchet MS" panose="020B0603020202020204" pitchFamily="34" charset="0"/>
                        </a:rPr>
                        <a:t>Other Middle East</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426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631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95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123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108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31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106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730588860"/>
                  </a:ext>
                </a:extLst>
              </a:tr>
              <a:tr h="131827">
                <a:tc>
                  <a:txBody>
                    <a:bodyPr/>
                    <a:lstStyle/>
                    <a:p>
                      <a:pPr algn="l" rtl="0" fontAlgn="b"/>
                      <a:r>
                        <a:rPr lang="en-ZA" sz="700" b="1" i="0" u="none" strike="noStrike">
                          <a:solidFill>
                            <a:srgbClr val="474747"/>
                          </a:solidFill>
                          <a:effectLst/>
                          <a:latin typeface="Trebuchet MS" panose="020B0603020202020204" pitchFamily="34" charset="0"/>
                        </a:rPr>
                        <a:t>North America</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b"/>
                      <a:r>
                        <a:rPr lang="en-ZA" sz="700" b="1" i="0" u="none" strike="noStrike">
                          <a:solidFill>
                            <a:srgbClr val="000000"/>
                          </a:solidFill>
                          <a:effectLst/>
                          <a:latin typeface="Trebuchet MS" panose="020B0603020202020204" pitchFamily="34" charset="0"/>
                        </a:rPr>
                        <a:t>5084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7227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1166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1420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2773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789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410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80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ZA" sz="700" b="1" i="0" u="none" strike="noStrike">
                          <a:solidFill>
                            <a:srgbClr val="000000"/>
                          </a:solidFill>
                          <a:effectLst/>
                          <a:latin typeface="Trebuchet MS" panose="020B0603020202020204" pitchFamily="34" charset="0"/>
                        </a:rPr>
                        <a:t>162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94597176"/>
                  </a:ext>
                </a:extLst>
              </a:tr>
              <a:tr h="125549">
                <a:tc>
                  <a:txBody>
                    <a:bodyPr/>
                    <a:lstStyle/>
                    <a:p>
                      <a:pPr algn="l" rtl="0" fontAlgn="b"/>
                      <a:r>
                        <a:rPr lang="en-ZA" sz="700" b="0" i="0" u="none" strike="noStrike">
                          <a:solidFill>
                            <a:srgbClr val="474747"/>
                          </a:solidFill>
                          <a:effectLst/>
                          <a:latin typeface="Trebuchet MS" panose="020B0603020202020204" pitchFamily="34" charset="0"/>
                        </a:rPr>
                        <a:t>Canada</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1250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1547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327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396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750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132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58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en-ZA" sz="700" b="0" i="0" u="none" strike="noStrike">
                          <a:solidFill>
                            <a:srgbClr val="000000"/>
                          </a:solidFill>
                          <a:effectLst/>
                          <a:latin typeface="Trebuchet MS" panose="020B0603020202020204" pitchFamily="34" charset="0"/>
                        </a:rPr>
                        <a:t>55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472218072"/>
                  </a:ext>
                </a:extLst>
              </a:tr>
              <a:tr h="131827">
                <a:tc>
                  <a:txBody>
                    <a:bodyPr/>
                    <a:lstStyle/>
                    <a:p>
                      <a:pPr algn="l" rtl="0" fontAlgn="b"/>
                      <a:r>
                        <a:rPr lang="en-ZA" sz="700" b="0" i="0" u="none" strike="noStrike" dirty="0">
                          <a:solidFill>
                            <a:srgbClr val="474747"/>
                          </a:solidFill>
                          <a:effectLst/>
                          <a:latin typeface="Trebuchet MS" panose="020B0603020202020204" pitchFamily="34" charset="0"/>
                        </a:rPr>
                        <a:t>USA</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2F2F2"/>
                    </a:solidFill>
                  </a:tcPr>
                </a:tc>
                <a:tc>
                  <a:txBody>
                    <a:bodyPr/>
                    <a:lstStyle/>
                    <a:p>
                      <a:pPr algn="ctr" fontAlgn="b"/>
                      <a:r>
                        <a:rPr lang="en-ZA" sz="700" b="0" i="0" u="none" strike="noStrike">
                          <a:solidFill>
                            <a:srgbClr val="000000"/>
                          </a:solidFill>
                          <a:effectLst/>
                          <a:latin typeface="Trebuchet MS" panose="020B0603020202020204" pitchFamily="34" charset="0"/>
                        </a:rPr>
                        <a:t>3833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5681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839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1025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2023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656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352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69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r>
                        <a:rPr lang="en-ZA" sz="700" b="0" i="0" u="none" strike="noStrike">
                          <a:solidFill>
                            <a:srgbClr val="000000"/>
                          </a:solidFill>
                          <a:effectLst/>
                          <a:latin typeface="Trebuchet MS" panose="020B0603020202020204" pitchFamily="34" charset="0"/>
                        </a:rPr>
                        <a:t>107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583120723"/>
                  </a:ext>
                </a:extLst>
              </a:tr>
              <a:tr h="131827">
                <a:tc>
                  <a:txBody>
                    <a:bodyPr/>
                    <a:lstStyle/>
                    <a:p>
                      <a:pPr algn="l" rtl="0" fontAlgn="b"/>
                      <a:r>
                        <a:rPr lang="en-ZA" sz="700" b="1" i="0" u="none" strike="noStrike" dirty="0">
                          <a:solidFill>
                            <a:srgbClr val="474747"/>
                          </a:solidFill>
                          <a:effectLst/>
                          <a:latin typeface="Trebuchet MS" panose="020B0603020202020204" pitchFamily="34" charset="0"/>
                        </a:rPr>
                        <a:t>TOTAL</a:t>
                      </a:r>
                    </a:p>
                  </a:txBody>
                  <a:tcPr marL="5021" marR="5021" marT="502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ZA" sz="700" b="1" i="0" u="none" strike="noStrike">
                          <a:solidFill>
                            <a:srgbClr val="000000"/>
                          </a:solidFill>
                          <a:effectLst/>
                          <a:latin typeface="Trebuchet MS" panose="020B0603020202020204" pitchFamily="34" charset="0"/>
                        </a:rPr>
                        <a:t>160750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59096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12924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51051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86499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20914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20407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a:solidFill>
                            <a:srgbClr val="000000"/>
                          </a:solidFill>
                          <a:effectLst/>
                          <a:latin typeface="Trebuchet MS" panose="020B0603020202020204" pitchFamily="34" charset="0"/>
                        </a:rPr>
                        <a:t>16902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ZA" sz="700" b="1" i="0" u="none" strike="noStrike" dirty="0">
                          <a:solidFill>
                            <a:srgbClr val="000000"/>
                          </a:solidFill>
                          <a:effectLst/>
                          <a:latin typeface="Trebuchet MS" panose="020B0603020202020204" pitchFamily="34" charset="0"/>
                        </a:rPr>
                        <a:t>39759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291478181"/>
                  </a:ext>
                </a:extLst>
              </a:tr>
            </a:tbl>
          </a:graphicData>
        </a:graphic>
      </p:graphicFrame>
      <p:sp>
        <p:nvSpPr>
          <p:cNvPr id="4" name="TextBox 76">
            <a:extLst>
              <a:ext uri="{FF2B5EF4-FFF2-40B4-BE49-F238E27FC236}">
                <a16:creationId xmlns:a16="http://schemas.microsoft.com/office/drawing/2014/main" id="{30C714AC-AE8F-4F61-AA4D-E507E023C8B3}"/>
              </a:ext>
            </a:extLst>
          </p:cNvPr>
          <p:cNvSpPr txBox="1"/>
          <p:nvPr/>
        </p:nvSpPr>
        <p:spPr>
          <a:xfrm>
            <a:off x="2334781" y="9585227"/>
            <a:ext cx="3119444"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4086363993"/>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729EA96E-D193-455F-A444-C5995B018A6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9419354"/>
            <a:ext cx="6858002" cy="486646"/>
          </a:xfrm>
          <a:prstGeom prst="rect">
            <a:avLst/>
          </a:prstGeom>
        </p:spPr>
      </p:pic>
      <p:sp>
        <p:nvSpPr>
          <p:cNvPr id="5" name="TextBox 76">
            <a:extLst>
              <a:ext uri="{FF2B5EF4-FFF2-40B4-BE49-F238E27FC236}">
                <a16:creationId xmlns:a16="http://schemas.microsoft.com/office/drawing/2014/main" id="{15D125F6-F192-406E-8883-1108EABE1480}"/>
              </a:ext>
            </a:extLst>
          </p:cNvPr>
          <p:cNvSpPr txBox="1"/>
          <p:nvPr/>
        </p:nvSpPr>
        <p:spPr>
          <a:xfrm>
            <a:off x="2185702" y="9585227"/>
            <a:ext cx="3268523" cy="153888"/>
          </a:xfrm>
          <a:prstGeom prst="rect">
            <a:avLst/>
          </a:prstGeom>
          <a:noFill/>
          <a:ln>
            <a:noFill/>
          </a:ln>
        </p:spPr>
        <p:txBody>
          <a:bodyPr wrap="none" lIns="0" tIns="0" rIns="0" bIns="0" rtlCol="0" anchor="t">
            <a:spAutoFit/>
          </a:bodyPr>
          <a:lstStyle/>
          <a:p>
            <a:pPr algn="r"/>
            <a:r>
              <a:rPr lang="en-ZA" sz="1000" b="1" dirty="0">
                <a:solidFill>
                  <a:srgbClr val="404040"/>
                </a:solidFill>
                <a:latin typeface="Trebuchet MS" panose="020B0603020202020204" pitchFamily="34" charset="0"/>
                <a:cs typeface="Arial" panose="020B0604020202020204" pitchFamily="34" charset="0"/>
              </a:rPr>
              <a:t>Tourism Performance Report </a:t>
            </a:r>
            <a:r>
              <a:rPr lang="en-ZA" sz="1000" dirty="0">
                <a:solidFill>
                  <a:srgbClr val="404040"/>
                </a:solidFill>
                <a:latin typeface="Trebuchet MS" panose="020B0603020202020204" pitchFamily="34" charset="0"/>
                <a:cs typeface="Arial" panose="020B0604020202020204" pitchFamily="34" charset="0"/>
              </a:rPr>
              <a:t>| January–December 2020</a:t>
            </a:r>
          </a:p>
        </p:txBody>
      </p:sp>
      <p:pic>
        <p:nvPicPr>
          <p:cNvPr id="2" name="Picture 1">
            <a:extLst>
              <a:ext uri="{FF2B5EF4-FFF2-40B4-BE49-F238E27FC236}">
                <a16:creationId xmlns:a16="http://schemas.microsoft.com/office/drawing/2014/main" id="{6BB4FBF2-6438-4013-9CCB-18878B7B9EDD}"/>
              </a:ext>
            </a:extLst>
          </p:cNvPr>
          <p:cNvPicPr>
            <a:picLocks noChangeAspect="1"/>
          </p:cNvPicPr>
          <p:nvPr/>
        </p:nvPicPr>
        <p:blipFill rotWithShape="1">
          <a:blip r:embed="rId3">
            <a:extLst>
              <a:ext uri="{28A0092B-C50C-407E-A947-70E740481C1C}">
                <a14:useLocalDpi xmlns:a14="http://schemas.microsoft.com/office/drawing/2010/main" val="0"/>
              </a:ext>
            </a:extLst>
          </a:blip>
          <a:srcRect l="18971" r="34994" b="198"/>
          <a:stretch/>
        </p:blipFill>
        <p:spPr>
          <a:xfrm>
            <a:off x="2" y="-19697"/>
            <a:ext cx="6857998" cy="9925697"/>
          </a:xfrm>
          <a:prstGeom prst="rect">
            <a:avLst/>
          </a:prstGeom>
        </p:spPr>
      </p:pic>
      <p:sp>
        <p:nvSpPr>
          <p:cNvPr id="4" name="Rectangle 3">
            <a:extLst>
              <a:ext uri="{FF2B5EF4-FFF2-40B4-BE49-F238E27FC236}">
                <a16:creationId xmlns:a16="http://schemas.microsoft.com/office/drawing/2014/main" id="{336135F4-8424-44F8-8A1E-F4DB1DA40258}"/>
              </a:ext>
            </a:extLst>
          </p:cNvPr>
          <p:cNvSpPr/>
          <p:nvPr/>
        </p:nvSpPr>
        <p:spPr>
          <a:xfrm>
            <a:off x="1" y="3327401"/>
            <a:ext cx="3564014" cy="2764554"/>
          </a:xfrm>
          <a:prstGeom prst="rect">
            <a:avLst/>
          </a:prstGeom>
          <a:solidFill>
            <a:schemeClr val="tx1">
              <a:lumMod val="95000"/>
              <a:lumOff val="5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Autofit/>
          </a:bodyPr>
          <a:lstStyle/>
          <a:p>
            <a:pPr algn="r"/>
            <a:r>
              <a:rPr lang="en-IN" sz="3600" spc="600" dirty="0">
                <a:effectLst>
                  <a:outerShdw blurRad="38100" dist="38100" dir="2700000" algn="tl">
                    <a:srgbClr val="000000">
                      <a:alpha val="43137"/>
                    </a:srgbClr>
                  </a:outerShdw>
                </a:effectLst>
                <a:latin typeface="Bebas Neue Bold" panose="020B0606020202050201" pitchFamily="34" charset="0"/>
              </a:rPr>
              <a:t>NORMALISING</a:t>
            </a:r>
          </a:p>
          <a:p>
            <a:pPr algn="r"/>
            <a:r>
              <a:rPr lang="en-IN" sz="3600" spc="600" dirty="0">
                <a:effectLst>
                  <a:outerShdw blurRad="38100" dist="38100" dir="2700000" algn="tl">
                    <a:srgbClr val="000000">
                      <a:alpha val="43137"/>
                    </a:srgbClr>
                  </a:outerShdw>
                </a:effectLst>
                <a:latin typeface="Bebas Neue Bold" panose="020B0606020202050201" pitchFamily="34" charset="0"/>
              </a:rPr>
              <a:t>SPEND DATA</a:t>
            </a:r>
          </a:p>
        </p:txBody>
      </p:sp>
    </p:spTree>
    <p:extLst>
      <p:ext uri="{BB962C8B-B14F-4D97-AF65-F5344CB8AC3E}">
        <p14:creationId xmlns:p14="http://schemas.microsoft.com/office/powerpoint/2010/main" val="1219358316"/>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2">
            <a:extLst>
              <a:ext uri="{FF2B5EF4-FFF2-40B4-BE49-F238E27FC236}">
                <a16:creationId xmlns:a16="http://schemas.microsoft.com/office/drawing/2014/main" id="{56893CD5-B515-42BC-A36B-E27C8CF62F72}"/>
              </a:ext>
            </a:extLst>
          </p:cNvPr>
          <p:cNvSpPr>
            <a:spLocks noChangeArrowheads="1"/>
          </p:cNvSpPr>
          <p:nvPr/>
        </p:nvSpPr>
        <p:spPr bwMode="auto">
          <a:xfrm>
            <a:off x="714910" y="1118708"/>
            <a:ext cx="5504400" cy="3429247"/>
          </a:xfrm>
          <a:prstGeom prst="rect">
            <a:avLst/>
          </a:prstGeom>
          <a:noFill/>
        </p:spPr>
        <p:txBody>
          <a:bodyPr/>
          <a:lstStyle/>
          <a:p>
            <a:pPr algn="just" defTabSz="584310">
              <a:spcBef>
                <a:spcPts val="600"/>
              </a:spcBef>
              <a:spcAft>
                <a:spcPts val="600"/>
              </a:spcAft>
              <a:buSzPct val="125000"/>
              <a:buFont typeface="Arial" panose="020B0604020202020204" pitchFamily="34" charset="0"/>
              <a:buNone/>
            </a:pPr>
            <a:r>
              <a:rPr lang="en-US" altLang="en-US" sz="1000" dirty="0">
                <a:solidFill>
                  <a:srgbClr val="404040"/>
                </a:solidFill>
                <a:latin typeface="Trebuchet MS" panose="020B0603020202020204" pitchFamily="34" charset="0"/>
                <a:ea typeface="Source Sans Pro" panose="020B0503030403020204" pitchFamily="34" charset="0"/>
              </a:rPr>
              <a:t>SA Tourism reviewed its performance over the past four years. In those four years, we have grown the survey of air arrivals from a summer and winter survey to a monthly survey at two airports and started surveying land arrivals at the 10 busiest land border posts every month. The review provided an opportunity to measure what our marketing has achieved in the past four years and review the departure survey methodology using trend data.</a:t>
            </a:r>
          </a:p>
          <a:p>
            <a:pPr algn="just" defTabSz="584310">
              <a:spcBef>
                <a:spcPts val="600"/>
              </a:spcBef>
              <a:spcAft>
                <a:spcPts val="600"/>
              </a:spcAft>
              <a:buSzPct val="125000"/>
              <a:buFont typeface="Arial" panose="020B0604020202020204" pitchFamily="34" charset="0"/>
              <a:buNone/>
            </a:pPr>
            <a:r>
              <a:rPr lang="en-US" altLang="en-US" sz="1000" dirty="0">
                <a:solidFill>
                  <a:srgbClr val="404040"/>
                </a:solidFill>
                <a:latin typeface="Trebuchet MS" panose="020B0603020202020204" pitchFamily="34" charset="0"/>
                <a:ea typeface="Source Sans Pro" panose="020B0503030403020204" pitchFamily="34" charset="0"/>
              </a:rPr>
              <a:t>Of particular concern to us was the spend data, which we have been cleaning every quarter. A large number of responses fall below the mean, with several large outliers. Analysing the data confirmed that the responses were valid as the low spenders were mainly from SADC and stayed for only one or two nights. The higher spenders from SADC bought items such as houses and motor cars. As expected, people who stay longer spend more.</a:t>
            </a:r>
          </a:p>
          <a:p>
            <a:pPr algn="just" defTabSz="584310">
              <a:spcBef>
                <a:spcPts val="600"/>
              </a:spcBef>
              <a:spcAft>
                <a:spcPts val="600"/>
              </a:spcAft>
              <a:buSzPct val="125000"/>
              <a:buFont typeface="Arial" panose="020B0604020202020204" pitchFamily="34" charset="0"/>
              <a:buNone/>
            </a:pPr>
            <a:r>
              <a:rPr lang="en-US" altLang="en-US" sz="1000" dirty="0">
                <a:solidFill>
                  <a:srgbClr val="404040"/>
                </a:solidFill>
                <a:latin typeface="Trebuchet MS" panose="020B0603020202020204" pitchFamily="34" charset="0"/>
                <a:ea typeface="Source Sans Pro" panose="020B0503030403020204" pitchFamily="34" charset="0"/>
              </a:rPr>
              <a:t>Furthermore, spend is seasonal and varies from month to month. Therefore, outliers also vary from one month to the next. The rules for normalising data must be consistent and take these seasonal variations into account. Analysis of spend data showed that the distribution of spend closely resembles an exponential curve rather than a normal curve, which we have been using in our cleaning rules.</a:t>
            </a:r>
          </a:p>
          <a:p>
            <a:pPr algn="just" defTabSz="584310">
              <a:spcBef>
                <a:spcPts val="600"/>
              </a:spcBef>
              <a:spcAft>
                <a:spcPts val="600"/>
              </a:spcAft>
              <a:buSzPct val="125000"/>
              <a:buFont typeface="Arial" panose="020B0604020202020204" pitchFamily="34" charset="0"/>
              <a:buNone/>
            </a:pPr>
            <a:endParaRPr lang="en-US" altLang="en-US" sz="1000" dirty="0">
              <a:solidFill>
                <a:srgbClr val="404040"/>
              </a:solidFill>
              <a:latin typeface="Trebuchet MS" panose="020B0603020202020204" pitchFamily="34" charset="0"/>
              <a:ea typeface="Source Sans Pro" panose="020B0503030403020204" pitchFamily="34" charset="0"/>
            </a:endParaRPr>
          </a:p>
          <a:p>
            <a:pPr algn="just" defTabSz="584310">
              <a:spcBef>
                <a:spcPts val="600"/>
              </a:spcBef>
              <a:spcAft>
                <a:spcPts val="600"/>
              </a:spcAft>
              <a:buSzPct val="125000"/>
              <a:buFont typeface="Arial" panose="020B0604020202020204" pitchFamily="34" charset="0"/>
              <a:buNone/>
            </a:pPr>
            <a:endParaRPr lang="en-ZA" altLang="en-US" sz="1000" dirty="0">
              <a:solidFill>
                <a:srgbClr val="404040"/>
              </a:solidFill>
              <a:latin typeface="Trebuchet MS" panose="020B0603020202020204" pitchFamily="34" charset="0"/>
              <a:ea typeface="Source Sans Pro" panose="020B0503030403020204" pitchFamily="34" charset="0"/>
            </a:endParaRPr>
          </a:p>
        </p:txBody>
      </p:sp>
      <p:sp>
        <p:nvSpPr>
          <p:cNvPr id="19" name="Rectangle 1">
            <a:extLst>
              <a:ext uri="{FF2B5EF4-FFF2-40B4-BE49-F238E27FC236}">
                <a16:creationId xmlns:a16="http://schemas.microsoft.com/office/drawing/2014/main" id="{F1E03F49-D65B-AE33-CD55-B5A4663C69D3}"/>
              </a:ext>
            </a:extLst>
          </p:cNvPr>
          <p:cNvSpPr/>
          <p:nvPr/>
        </p:nvSpPr>
        <p:spPr>
          <a:xfrm>
            <a:off x="6718" y="462166"/>
            <a:ext cx="576000" cy="23385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IN" sz="1414" b="0" i="0" u="sng" strike="noStrike" kern="1200" cap="none" spc="0" normalizeH="0" baseline="0" noProof="0" dirty="0">
              <a:ln>
                <a:noFill/>
              </a:ln>
              <a:solidFill>
                <a:prstClr val="white"/>
              </a:solidFill>
              <a:effectLst/>
              <a:uLnTx/>
              <a:uFillTx/>
              <a:latin typeface="Calibri"/>
              <a:ea typeface="+mn-ea"/>
              <a:cs typeface="+mn-cs"/>
            </a:endParaRPr>
          </a:p>
        </p:txBody>
      </p:sp>
      <p:sp>
        <p:nvSpPr>
          <p:cNvPr id="21" name="TextBox 4">
            <a:extLst>
              <a:ext uri="{FF2B5EF4-FFF2-40B4-BE49-F238E27FC236}">
                <a16:creationId xmlns:a16="http://schemas.microsoft.com/office/drawing/2014/main" id="{DEA7DE17-C991-4E7E-F684-8A6766507906}"/>
              </a:ext>
            </a:extLst>
          </p:cNvPr>
          <p:cNvSpPr txBox="1"/>
          <p:nvPr/>
        </p:nvSpPr>
        <p:spPr>
          <a:xfrm>
            <a:off x="732625" y="300244"/>
            <a:ext cx="4770530" cy="523220"/>
          </a:xfrm>
          <a:prstGeom prst="rect">
            <a:avLst/>
          </a:prstGeom>
          <a:noFill/>
        </p:spPr>
        <p:txBody>
          <a:bodyPr wrap="square" lIns="0" rIns="0" rtlCol="0">
            <a:spAutoFit/>
          </a:bodyPr>
          <a:lstStyle/>
          <a:p>
            <a:r>
              <a:rPr lang="en-ZA" sz="2800" b="1" kern="0" dirty="0">
                <a:solidFill>
                  <a:schemeClr val="tx1">
                    <a:lumMod val="75000"/>
                    <a:lumOff val="25000"/>
                  </a:schemeClr>
                </a:solidFill>
                <a:latin typeface="Bebas Neue Bold" panose="020B0606020202050201" pitchFamily="34" charset="0"/>
                <a:cs typeface="Arial" panose="020B0604020202020204" pitchFamily="34" charset="0"/>
              </a:rPr>
              <a:t>NORMALISING SPEND DATA</a:t>
            </a:r>
          </a:p>
        </p:txBody>
      </p:sp>
      <p:sp>
        <p:nvSpPr>
          <p:cNvPr id="22" name="תיבת טקסט 21">
            <a:extLst>
              <a:ext uri="{FF2B5EF4-FFF2-40B4-BE49-F238E27FC236}">
                <a16:creationId xmlns:a16="http://schemas.microsoft.com/office/drawing/2014/main" id="{E2978807-3FE0-FEB2-1A55-5A1E52F90190}"/>
              </a:ext>
            </a:extLst>
          </p:cNvPr>
          <p:cNvSpPr txBox="1"/>
          <p:nvPr/>
        </p:nvSpPr>
        <p:spPr>
          <a:xfrm>
            <a:off x="617265" y="9228475"/>
            <a:ext cx="2101857" cy="215444"/>
          </a:xfrm>
          <a:prstGeom prst="rect">
            <a:avLst/>
          </a:prstGeom>
          <a:noFill/>
        </p:spPr>
        <p:txBody>
          <a:bodyPr wrap="none" rtlCol="1">
            <a:spAutoFit/>
          </a:bodyPr>
          <a:lstStyle/>
          <a:p>
            <a:pPr defTabSz="457200"/>
            <a:r>
              <a:rPr lang="en-US" sz="800" dirty="0">
                <a:solidFill>
                  <a:schemeClr val="tx1">
                    <a:lumMod val="75000"/>
                    <a:lumOff val="25000"/>
                  </a:schemeClr>
                </a:solidFill>
                <a:latin typeface="Trebuchet MS" panose="020B0603020202020204" pitchFamily="34" charset="0"/>
              </a:rPr>
              <a:t>Source: 2017-2021 SAT Departure Survey.</a:t>
            </a:r>
            <a:endParaRPr lang="he-IL" sz="800" dirty="0">
              <a:solidFill>
                <a:schemeClr val="tx1">
                  <a:lumMod val="75000"/>
                  <a:lumOff val="25000"/>
                </a:schemeClr>
              </a:solidFill>
              <a:latin typeface="Trebuchet MS" panose="020B0603020202020204" pitchFamily="34" charset="0"/>
            </a:endParaRPr>
          </a:p>
        </p:txBody>
      </p:sp>
      <p:sp>
        <p:nvSpPr>
          <p:cNvPr id="33" name="כותרת 1">
            <a:extLst>
              <a:ext uri="{FF2B5EF4-FFF2-40B4-BE49-F238E27FC236}">
                <a16:creationId xmlns:a16="http://schemas.microsoft.com/office/drawing/2014/main" id="{AED7827B-368F-0B89-B269-C9685C18F820}"/>
              </a:ext>
            </a:extLst>
          </p:cNvPr>
          <p:cNvSpPr txBox="1">
            <a:spLocks/>
          </p:cNvSpPr>
          <p:nvPr/>
        </p:nvSpPr>
        <p:spPr>
          <a:xfrm>
            <a:off x="672590" y="4025750"/>
            <a:ext cx="5523767" cy="745200"/>
          </a:xfrm>
          <a:prstGeom prst="rect">
            <a:avLst/>
          </a:prstGeom>
        </p:spPr>
        <p:txBody>
          <a:bodyPr vert="horz" lIns="91440" tIns="45720" rIns="91440" bIns="45720" rtlCol="1" anchor="ctr">
            <a:noAutofit/>
          </a:bodyPr>
          <a:lstStyle>
            <a:lvl1pPr algn="r" defTabSz="914422" rtl="1" eaLnBrk="1" latinLnBrk="0" hangingPunct="1">
              <a:lnSpc>
                <a:spcPct val="90000"/>
              </a:lnSpc>
              <a:spcBef>
                <a:spcPct val="0"/>
              </a:spcBef>
              <a:buNone/>
              <a:defRPr sz="4400" kern="1200">
                <a:solidFill>
                  <a:schemeClr val="tx1"/>
                </a:solidFill>
                <a:latin typeface="+mj-lt"/>
                <a:ea typeface="+mj-ea"/>
                <a:cs typeface="+mj-cs"/>
              </a:defRPr>
            </a:lvl1pPr>
          </a:lstStyle>
          <a:p>
            <a:pPr algn="l"/>
            <a:endParaRPr lang="he-IL" sz="1100" b="1" dirty="0">
              <a:latin typeface="Trebuchet MS" panose="020B0603020202020204" pitchFamily="34" charset="0"/>
            </a:endParaRPr>
          </a:p>
          <a:p>
            <a:pPr algn="l"/>
            <a:r>
              <a:rPr lang="en-US" sz="1100" b="1" dirty="0">
                <a:latin typeface="Trebuchet MS" panose="020B0603020202020204" pitchFamily="34" charset="0"/>
              </a:rPr>
              <a:t>SA spend distribution is much closer to an exponential curve than a normal curve; the majority of responses are below the mean with a few very high outliers</a:t>
            </a:r>
            <a:br>
              <a:rPr lang="en-US" sz="1100" b="1" dirty="0">
                <a:latin typeface="Trebuchet MS" panose="020B0603020202020204" pitchFamily="34" charset="0"/>
              </a:rPr>
            </a:br>
            <a:endParaRPr lang="he-IL" sz="1100" b="1" dirty="0">
              <a:latin typeface="Trebuchet MS" panose="020B0603020202020204" pitchFamily="34" charset="0"/>
            </a:endParaRPr>
          </a:p>
        </p:txBody>
      </p:sp>
      <p:pic>
        <p:nvPicPr>
          <p:cNvPr id="34" name="Picture 1">
            <a:extLst>
              <a:ext uri="{FF2B5EF4-FFF2-40B4-BE49-F238E27FC236}">
                <a16:creationId xmlns:a16="http://schemas.microsoft.com/office/drawing/2014/main" id="{832BBC2A-23DE-3EA5-27ED-105DD9D10B8F}"/>
              </a:ext>
            </a:extLst>
          </p:cNvPr>
          <p:cNvPicPr>
            <a:picLocks noChangeAspect="1"/>
          </p:cNvPicPr>
          <p:nvPr/>
        </p:nvPicPr>
        <p:blipFill rotWithShape="1">
          <a:blip r:embed="rId2"/>
          <a:srcRect l="2218" r="24710" b="7414"/>
          <a:stretch/>
        </p:blipFill>
        <p:spPr>
          <a:xfrm>
            <a:off x="732625" y="5550675"/>
            <a:ext cx="2696375" cy="2378438"/>
          </a:xfrm>
          <a:prstGeom prst="rect">
            <a:avLst/>
          </a:prstGeom>
        </p:spPr>
      </p:pic>
      <p:sp>
        <p:nvSpPr>
          <p:cNvPr id="35" name="תיבת טקסט 34">
            <a:extLst>
              <a:ext uri="{FF2B5EF4-FFF2-40B4-BE49-F238E27FC236}">
                <a16:creationId xmlns:a16="http://schemas.microsoft.com/office/drawing/2014/main" id="{3BE09563-FEBD-ACB7-1759-7495FCDDB17B}"/>
              </a:ext>
            </a:extLst>
          </p:cNvPr>
          <p:cNvSpPr txBox="1"/>
          <p:nvPr/>
        </p:nvSpPr>
        <p:spPr>
          <a:xfrm>
            <a:off x="3987844" y="6050975"/>
            <a:ext cx="1826421" cy="713016"/>
          </a:xfrm>
          <a:prstGeom prst="rect">
            <a:avLst/>
          </a:prstGeom>
        </p:spPr>
        <p:txBody>
          <a:bodyPr vert="horz" lIns="91440" tIns="45720" rIns="91440" bIns="45720" rtlCol="0">
            <a:noAutofit/>
          </a:bodyPr>
          <a:lstStyle>
            <a:defPPr>
              <a:defRPr lang="en-US"/>
            </a:defPPr>
            <a:lvl1pPr marL="171450" indent="-171450" defTabSz="685800">
              <a:lnSpc>
                <a:spcPct val="90000"/>
              </a:lnSpc>
              <a:spcBef>
                <a:spcPts val="750"/>
              </a:spcBef>
              <a:buFont typeface="Arial" panose="020B0604020202020204" pitchFamily="34" charset="0"/>
              <a:buChar char="•"/>
              <a:defRPr sz="1000">
                <a:solidFill>
                  <a:schemeClr val="tx1">
                    <a:lumMod val="75000"/>
                    <a:lumOff val="25000"/>
                  </a:schemeClr>
                </a:solidFill>
                <a:latin typeface="Trebuchet MS" panose="020B0603020202020204" pitchFamily="34" charset="0"/>
              </a:defRPr>
            </a:lvl1pPr>
            <a:lvl2pPr marL="514350" indent="-171450" algn="r" defTabSz="685800" rtl="1">
              <a:lnSpc>
                <a:spcPct val="90000"/>
              </a:lnSpc>
              <a:spcBef>
                <a:spcPts val="375"/>
              </a:spcBef>
              <a:buFont typeface="Arial" panose="020B0604020202020204" pitchFamily="34" charset="0"/>
              <a:buChar char="•"/>
              <a:defRPr sz="1800"/>
            </a:lvl2pPr>
            <a:lvl3pPr marL="857250" indent="-171450" algn="r" defTabSz="685800" rtl="1">
              <a:lnSpc>
                <a:spcPct val="90000"/>
              </a:lnSpc>
              <a:spcBef>
                <a:spcPts val="375"/>
              </a:spcBef>
              <a:buFont typeface="Arial" panose="020B0604020202020204" pitchFamily="34" charset="0"/>
              <a:buChar char="•"/>
              <a:defRPr sz="1500"/>
            </a:lvl3pPr>
            <a:lvl4pPr marL="1200150" indent="-171450" algn="r" defTabSz="685800" rtl="1">
              <a:lnSpc>
                <a:spcPct val="90000"/>
              </a:lnSpc>
              <a:spcBef>
                <a:spcPts val="375"/>
              </a:spcBef>
              <a:buFont typeface="Arial" panose="020B0604020202020204" pitchFamily="34" charset="0"/>
              <a:buChar char="•"/>
              <a:defRPr sz="1350"/>
            </a:lvl4pPr>
            <a:lvl5pPr marL="1543050" indent="-171450" algn="r" defTabSz="685800" rtl="1">
              <a:lnSpc>
                <a:spcPct val="90000"/>
              </a:lnSpc>
              <a:spcBef>
                <a:spcPts val="375"/>
              </a:spcBef>
              <a:buFont typeface="Arial" panose="020B0604020202020204" pitchFamily="34" charset="0"/>
              <a:buChar char="•"/>
              <a:defRPr sz="1350"/>
            </a:lvl5pPr>
            <a:lvl6pPr marL="1885950" indent="-171450" algn="r" defTabSz="685800" rtl="1">
              <a:lnSpc>
                <a:spcPct val="90000"/>
              </a:lnSpc>
              <a:spcBef>
                <a:spcPts val="375"/>
              </a:spcBef>
              <a:buFont typeface="Arial" panose="020B0604020202020204" pitchFamily="34" charset="0"/>
              <a:buChar char="•"/>
              <a:defRPr sz="1350"/>
            </a:lvl6pPr>
            <a:lvl7pPr marL="2228850" indent="-171450" algn="r" defTabSz="685800" rtl="1">
              <a:lnSpc>
                <a:spcPct val="90000"/>
              </a:lnSpc>
              <a:spcBef>
                <a:spcPts val="375"/>
              </a:spcBef>
              <a:buFont typeface="Arial" panose="020B0604020202020204" pitchFamily="34" charset="0"/>
              <a:buChar char="•"/>
              <a:defRPr sz="1350"/>
            </a:lvl7pPr>
            <a:lvl8pPr marL="2571750" indent="-171450" algn="r" defTabSz="685800" rtl="1">
              <a:lnSpc>
                <a:spcPct val="90000"/>
              </a:lnSpc>
              <a:spcBef>
                <a:spcPts val="375"/>
              </a:spcBef>
              <a:buFont typeface="Arial" panose="020B0604020202020204" pitchFamily="34" charset="0"/>
              <a:buChar char="•"/>
              <a:defRPr sz="1350"/>
            </a:lvl8pPr>
            <a:lvl9pPr marL="2914650" indent="-171450" algn="r" defTabSz="685800" rtl="1">
              <a:lnSpc>
                <a:spcPct val="90000"/>
              </a:lnSpc>
              <a:spcBef>
                <a:spcPts val="375"/>
              </a:spcBef>
              <a:buFont typeface="Arial" panose="020B0604020202020204" pitchFamily="34" charset="0"/>
              <a:buChar char="•"/>
              <a:defRPr sz="1350"/>
            </a:lvl9pPr>
          </a:lstStyle>
          <a:p>
            <a:r>
              <a:rPr lang="en-US" dirty="0"/>
              <a:t>Mean = 18,261.41</a:t>
            </a:r>
          </a:p>
          <a:p>
            <a:r>
              <a:rPr lang="en-US" dirty="0"/>
              <a:t>Std. Dev. = 124,022.201</a:t>
            </a:r>
          </a:p>
          <a:p>
            <a:r>
              <a:rPr lang="en-US" dirty="0"/>
              <a:t>N = 200,817</a:t>
            </a:r>
            <a:endParaRPr lang="he-IL" dirty="0"/>
          </a:p>
        </p:txBody>
      </p:sp>
      <p:sp>
        <p:nvSpPr>
          <p:cNvPr id="36" name="מציין מיקום טקסט 6">
            <a:extLst>
              <a:ext uri="{FF2B5EF4-FFF2-40B4-BE49-F238E27FC236}">
                <a16:creationId xmlns:a16="http://schemas.microsoft.com/office/drawing/2014/main" id="{A32F8021-AC15-CF38-AE17-ED1C92BEBCF8}"/>
              </a:ext>
            </a:extLst>
          </p:cNvPr>
          <p:cNvSpPr txBox="1">
            <a:spLocks/>
          </p:cNvSpPr>
          <p:nvPr/>
        </p:nvSpPr>
        <p:spPr>
          <a:xfrm>
            <a:off x="796356" y="4832344"/>
            <a:ext cx="5351488" cy="576000"/>
          </a:xfrm>
          <a:prstGeom prst="rect">
            <a:avLst/>
          </a:prstGeom>
          <a:solidFill>
            <a:srgbClr val="5B9BD5">
              <a:lumMod val="20000"/>
              <a:lumOff val="80000"/>
            </a:srgbClr>
          </a:solidFill>
        </p:spPr>
        <p:txBody>
          <a:bodyPr vert="horz" lIns="91440" tIns="45720" rIns="91440" bIns="45720" rtlCol="0" anchor="ctr">
            <a:noAutofit/>
          </a:bodyPr>
          <a:lstStyle>
            <a:defPPr>
              <a:defRPr lang="en-US"/>
            </a:defPPr>
            <a:lvl1pPr marR="0" lvl="0" indent="0" algn="ctr" defTabSz="685800" rtl="1" fontAlgn="auto">
              <a:lnSpc>
                <a:spcPct val="100000"/>
              </a:lnSpc>
              <a:spcBef>
                <a:spcPts val="0"/>
              </a:spcBef>
              <a:spcAft>
                <a:spcPts val="0"/>
              </a:spcAft>
              <a:buClrTx/>
              <a:buSzTx/>
              <a:buFont typeface="Arial" panose="020B0604020202020204" pitchFamily="34" charset="0"/>
              <a:buNone/>
              <a:tabLst/>
              <a:defRPr kumimoji="0" sz="1000" b="1" i="0" u="none" strike="noStrike" cap="none" spc="0" normalizeH="0" baseline="0">
                <a:ln>
                  <a:noFill/>
                </a:ln>
                <a:solidFill>
                  <a:sysClr val="windowText" lastClr="000000"/>
                </a:solidFill>
                <a:effectLst/>
                <a:uLnTx/>
                <a:uFillTx/>
                <a:latin typeface="Trebuchet MS" panose="020B0603020202020204" pitchFamily="34" charset="0"/>
              </a:defRPr>
            </a:lvl1pPr>
            <a:lvl2pPr marL="342900" indent="0" algn="r" defTabSz="685800" rtl="1">
              <a:lnSpc>
                <a:spcPct val="90000"/>
              </a:lnSpc>
              <a:spcBef>
                <a:spcPts val="375"/>
              </a:spcBef>
              <a:buFont typeface="Arial" panose="020B0604020202020204" pitchFamily="34" charset="0"/>
              <a:buNone/>
              <a:defRPr sz="1500" b="1"/>
            </a:lvl2pPr>
            <a:lvl3pPr marL="685800" indent="0" algn="r" defTabSz="685800" rtl="1">
              <a:lnSpc>
                <a:spcPct val="90000"/>
              </a:lnSpc>
              <a:spcBef>
                <a:spcPts val="375"/>
              </a:spcBef>
              <a:buFont typeface="Arial" panose="020B0604020202020204" pitchFamily="34" charset="0"/>
              <a:buNone/>
              <a:defRPr sz="1350" b="1"/>
            </a:lvl3pPr>
            <a:lvl4pPr marL="1028700" indent="0" algn="r" defTabSz="685800" rtl="1">
              <a:lnSpc>
                <a:spcPct val="90000"/>
              </a:lnSpc>
              <a:spcBef>
                <a:spcPts val="375"/>
              </a:spcBef>
              <a:buFont typeface="Arial" panose="020B0604020202020204" pitchFamily="34" charset="0"/>
              <a:buNone/>
              <a:defRPr sz="1200" b="1"/>
            </a:lvl4pPr>
            <a:lvl5pPr marL="1371600" indent="0" algn="r" defTabSz="685800" rtl="1">
              <a:lnSpc>
                <a:spcPct val="90000"/>
              </a:lnSpc>
              <a:spcBef>
                <a:spcPts val="375"/>
              </a:spcBef>
              <a:buFont typeface="Arial" panose="020B0604020202020204" pitchFamily="34" charset="0"/>
              <a:buNone/>
              <a:defRPr sz="1200" b="1"/>
            </a:lvl5pPr>
            <a:lvl6pPr marL="1714500" indent="0" algn="r" defTabSz="685800" rtl="1">
              <a:lnSpc>
                <a:spcPct val="90000"/>
              </a:lnSpc>
              <a:spcBef>
                <a:spcPts val="375"/>
              </a:spcBef>
              <a:buFont typeface="Arial" panose="020B0604020202020204" pitchFamily="34" charset="0"/>
              <a:buNone/>
              <a:defRPr sz="1200" b="1"/>
            </a:lvl6pPr>
            <a:lvl7pPr marL="2057400" indent="0" algn="r" defTabSz="685800" rtl="1">
              <a:lnSpc>
                <a:spcPct val="90000"/>
              </a:lnSpc>
              <a:spcBef>
                <a:spcPts val="375"/>
              </a:spcBef>
              <a:buFont typeface="Arial" panose="020B0604020202020204" pitchFamily="34" charset="0"/>
              <a:buNone/>
              <a:defRPr sz="1200" b="1"/>
            </a:lvl7pPr>
            <a:lvl8pPr marL="2400300" indent="0" algn="r" defTabSz="685800" rtl="1">
              <a:lnSpc>
                <a:spcPct val="90000"/>
              </a:lnSpc>
              <a:spcBef>
                <a:spcPts val="375"/>
              </a:spcBef>
              <a:buFont typeface="Arial" panose="020B0604020202020204" pitchFamily="34" charset="0"/>
              <a:buNone/>
              <a:defRPr sz="1200" b="1"/>
            </a:lvl8pPr>
            <a:lvl9pPr marL="2743200" indent="0" algn="r" defTabSz="685800" rtl="1">
              <a:lnSpc>
                <a:spcPct val="90000"/>
              </a:lnSpc>
              <a:spcBef>
                <a:spcPts val="375"/>
              </a:spcBef>
              <a:buFont typeface="Arial" panose="020B0604020202020204" pitchFamily="34" charset="0"/>
              <a:buNone/>
              <a:defRPr sz="1200" b="1"/>
            </a:lvl9pPr>
          </a:lstStyle>
          <a:p>
            <a:r>
              <a:rPr lang="en-US" dirty="0"/>
              <a:t>SA Spend 2017-2021</a:t>
            </a:r>
          </a:p>
          <a:p>
            <a:r>
              <a:rPr lang="en-US" sz="800" b="0" dirty="0"/>
              <a:t>(All Responses, unweighted)</a:t>
            </a:r>
          </a:p>
        </p:txBody>
      </p:sp>
      <p:sp>
        <p:nvSpPr>
          <p:cNvPr id="37" name="חץ: ימינה 36">
            <a:extLst>
              <a:ext uri="{FF2B5EF4-FFF2-40B4-BE49-F238E27FC236}">
                <a16:creationId xmlns:a16="http://schemas.microsoft.com/office/drawing/2014/main" id="{61DF759F-1C66-542D-3230-14B877D19C5F}"/>
              </a:ext>
            </a:extLst>
          </p:cNvPr>
          <p:cNvSpPr/>
          <p:nvPr/>
        </p:nvSpPr>
        <p:spPr>
          <a:xfrm>
            <a:off x="3593295" y="6175758"/>
            <a:ext cx="297611" cy="463451"/>
          </a:xfrm>
          <a:prstGeom prst="rightArrow">
            <a:avLst/>
          </a:prstGeom>
          <a:solidFill>
            <a:srgbClr val="DEEBF7"/>
          </a:solidFill>
          <a:ln w="12700" cap="flat" cmpd="sng" algn="ctr">
            <a:noFill/>
            <a:prstDash val="solid"/>
            <a:miter lim="800000"/>
          </a:ln>
          <a:effectLst/>
        </p:spPr>
        <p:txBody>
          <a:bodyPr rtlCol="1"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he-IL" sz="1013" b="0" i="0" u="none" strike="noStrike" kern="0" cap="none" spc="0" normalizeH="0" baseline="0" noProof="0" dirty="0">
              <a:ln>
                <a:noFill/>
              </a:ln>
              <a:solidFill>
                <a:prstClr val="white"/>
              </a:solidFill>
              <a:effectLst/>
              <a:uLnTx/>
              <a:uFillTx/>
              <a:latin typeface="Trebuchet MS" panose="020B0603020202020204" pitchFamily="34" charset="0"/>
              <a:ea typeface="+mn-ea"/>
              <a:cs typeface="Arial" panose="020B0604020202020204" pitchFamily="34" charset="0"/>
            </a:endParaRPr>
          </a:p>
        </p:txBody>
      </p:sp>
      <p:sp>
        <p:nvSpPr>
          <p:cNvPr id="38" name="מלבן 37">
            <a:extLst>
              <a:ext uri="{FF2B5EF4-FFF2-40B4-BE49-F238E27FC236}">
                <a16:creationId xmlns:a16="http://schemas.microsoft.com/office/drawing/2014/main" id="{F986261F-C5E7-9B41-F403-ABE4AEDF9C63}"/>
              </a:ext>
            </a:extLst>
          </p:cNvPr>
          <p:cNvSpPr/>
          <p:nvPr/>
        </p:nvSpPr>
        <p:spPr>
          <a:xfrm>
            <a:off x="661643" y="4007895"/>
            <a:ext cx="5579092" cy="3978295"/>
          </a:xfrm>
          <a:prstGeom prst="rect">
            <a:avLst/>
          </a:prstGeom>
          <a:noFill/>
          <a:ln w="3175">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he-IL" dirty="0"/>
          </a:p>
        </p:txBody>
      </p:sp>
      <p:sp>
        <p:nvSpPr>
          <p:cNvPr id="4" name="TextBox 76">
            <a:extLst>
              <a:ext uri="{FF2B5EF4-FFF2-40B4-BE49-F238E27FC236}">
                <a16:creationId xmlns:a16="http://schemas.microsoft.com/office/drawing/2014/main" id="{03C7EAFE-885F-97FB-C188-B3BFE3EAE560}"/>
              </a:ext>
            </a:extLst>
          </p:cNvPr>
          <p:cNvSpPr txBox="1"/>
          <p:nvPr/>
        </p:nvSpPr>
        <p:spPr>
          <a:xfrm>
            <a:off x="5415753" y="9585227"/>
            <a:ext cx="38472"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 </a:t>
            </a:r>
            <a:endParaRPr lang="en-ZA" sz="1000" dirty="0">
              <a:solidFill>
                <a:srgbClr val="404040"/>
              </a:solidFill>
              <a:latin typeface="Trebuchet MS" panose="020B0603020202020204" pitchFamily="34" charset="0"/>
              <a:cs typeface="Arial" panose="020B0604020202020204" pitchFamily="34" charset="0"/>
            </a:endParaRPr>
          </a:p>
        </p:txBody>
      </p:sp>
      <p:sp>
        <p:nvSpPr>
          <p:cNvPr id="2" name="TextBox 76">
            <a:extLst>
              <a:ext uri="{FF2B5EF4-FFF2-40B4-BE49-F238E27FC236}">
                <a16:creationId xmlns:a16="http://schemas.microsoft.com/office/drawing/2014/main" id="{C0DC2526-0F05-C613-C141-3EC29BB1467B}"/>
              </a:ext>
            </a:extLst>
          </p:cNvPr>
          <p:cNvSpPr txBox="1"/>
          <p:nvPr/>
        </p:nvSpPr>
        <p:spPr>
          <a:xfrm>
            <a:off x="2257837" y="9585227"/>
            <a:ext cx="3196388"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2477348658"/>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C2F16632-ADC9-4463-8889-A0683272446E}"/>
              </a:ext>
            </a:extLst>
          </p:cNvPr>
          <p:cNvSpPr txBox="1">
            <a:spLocks/>
          </p:cNvSpPr>
          <p:nvPr/>
        </p:nvSpPr>
        <p:spPr>
          <a:xfrm>
            <a:off x="672590" y="1011690"/>
            <a:ext cx="5504400" cy="615553"/>
          </a:xfrm>
          <a:prstGeom prst="rect">
            <a:avLst/>
          </a:prstGeom>
          <a:noFill/>
        </p:spPr>
        <p:txBody>
          <a:bodyPr wrap="square" lIns="0" tIns="0" rIns="0" bIns="0" numCol="1">
            <a:spAutoFit/>
          </a:bodyPr>
          <a:lstStyle>
            <a:lvl1pPr marL="180000" indent="-180000" algn="l" defTabSz="584310" rtl="0" eaLnBrk="1" latinLnBrk="0" hangingPunct="1">
              <a:spcBef>
                <a:spcPct val="20000"/>
              </a:spcBef>
              <a:buSzPct val="125000"/>
              <a:buFont typeface="Arial" panose="020B0604020202020204" pitchFamily="34" charset="0"/>
              <a:buChar char="•"/>
              <a:defRPr sz="1050" kern="1200">
                <a:solidFill>
                  <a:schemeClr val="tx1"/>
                </a:solidFill>
                <a:latin typeface="Source Sans Pro" panose="020B0503030403020204" pitchFamily="34" charset="0"/>
                <a:ea typeface="+mn-ea"/>
                <a:cs typeface="+mn-cs"/>
              </a:defRPr>
            </a:lvl1pPr>
            <a:lvl2pPr marL="360000" marR="0" indent="-180000" algn="l" defTabSz="584310" rtl="0" eaLnBrk="1" fontAlgn="auto" latinLnBrk="0" hangingPunct="1">
              <a:lnSpc>
                <a:spcPct val="100000"/>
              </a:lnSpc>
              <a:spcBef>
                <a:spcPct val="20000"/>
              </a:spcBef>
              <a:spcAft>
                <a:spcPts val="0"/>
              </a:spcAft>
              <a:buClrTx/>
              <a:buSzPct val="125000"/>
              <a:buFont typeface="Arial" panose="020B0604020202020204" pitchFamily="34" charset="0"/>
              <a:buChar char="•"/>
              <a:tabLst/>
              <a:defRPr sz="1050" kern="1200">
                <a:solidFill>
                  <a:schemeClr val="tx1"/>
                </a:solidFill>
                <a:latin typeface="Source Sans Pro" panose="020B0503030403020204" pitchFamily="34" charset="0"/>
                <a:ea typeface="+mn-ea"/>
                <a:cs typeface="+mn-cs"/>
              </a:defRPr>
            </a:lvl2pPr>
            <a:lvl3pPr marL="540000" indent="-180000" algn="l" defTabSz="584310" rtl="0" eaLnBrk="1" latinLnBrk="0" hangingPunct="1">
              <a:spcBef>
                <a:spcPct val="20000"/>
              </a:spcBef>
              <a:buSzPct val="125000"/>
              <a:buFont typeface="Arial" panose="020B0604020202020204" pitchFamily="34" charset="0"/>
              <a:buChar char="•"/>
              <a:defRPr sz="1050" kern="1200">
                <a:solidFill>
                  <a:schemeClr val="tx1"/>
                </a:solidFill>
                <a:latin typeface="Source Sans Pro" panose="020B0503030403020204" pitchFamily="34" charset="0"/>
                <a:ea typeface="+mn-ea"/>
                <a:cs typeface="+mn-cs"/>
              </a:defRPr>
            </a:lvl3pPr>
            <a:lvl4pPr marL="1022541" indent="-146077" algn="l" defTabSz="584310" rtl="0" eaLnBrk="1" latinLnBrk="0" hangingPunct="1">
              <a:spcBef>
                <a:spcPct val="20000"/>
              </a:spcBef>
              <a:buFont typeface="Arial" pitchFamily="34" charset="0"/>
              <a:buChar char="–"/>
              <a:defRPr sz="1050" kern="1200">
                <a:solidFill>
                  <a:schemeClr val="tx1"/>
                </a:solidFill>
                <a:latin typeface="Source Sans Pro" panose="020B0503030403020204" pitchFamily="34" charset="0"/>
                <a:ea typeface="+mn-ea"/>
                <a:cs typeface="+mn-cs"/>
              </a:defRPr>
            </a:lvl4pPr>
            <a:lvl5pPr marL="1314696" indent="-146077" algn="l" defTabSz="584310" rtl="0" eaLnBrk="1" latinLnBrk="0" hangingPunct="1">
              <a:spcBef>
                <a:spcPct val="20000"/>
              </a:spcBef>
              <a:buFont typeface="Arial" pitchFamily="34" charset="0"/>
              <a:buChar char="»"/>
              <a:defRPr sz="1050" kern="1200">
                <a:solidFill>
                  <a:schemeClr val="tx1"/>
                </a:solidFill>
                <a:latin typeface="Source Sans Pro" panose="020B0503030403020204" pitchFamily="34" charset="0"/>
                <a:ea typeface="+mn-ea"/>
                <a:cs typeface="+mn-cs"/>
              </a:defRPr>
            </a:lvl5pPr>
            <a:lvl6pPr marL="1606852" indent="-146077" algn="l" defTabSz="584310" rtl="0" eaLnBrk="1" latinLnBrk="0" hangingPunct="1">
              <a:spcBef>
                <a:spcPct val="20000"/>
              </a:spcBef>
              <a:buFont typeface="Arial" pitchFamily="34" charset="0"/>
              <a:buChar char="•"/>
              <a:defRPr sz="1279" kern="1200">
                <a:solidFill>
                  <a:schemeClr val="tx1"/>
                </a:solidFill>
                <a:latin typeface="+mn-lt"/>
                <a:ea typeface="+mn-ea"/>
                <a:cs typeface="+mn-cs"/>
              </a:defRPr>
            </a:lvl6pPr>
            <a:lvl7pPr marL="1899005" indent="-146077" algn="l" defTabSz="584310" rtl="0" eaLnBrk="1" latinLnBrk="0" hangingPunct="1">
              <a:spcBef>
                <a:spcPct val="20000"/>
              </a:spcBef>
              <a:buFont typeface="Arial" pitchFamily="34" charset="0"/>
              <a:buChar char="•"/>
              <a:defRPr sz="1279" kern="1200">
                <a:solidFill>
                  <a:schemeClr val="tx1"/>
                </a:solidFill>
                <a:latin typeface="+mn-lt"/>
                <a:ea typeface="+mn-ea"/>
                <a:cs typeface="+mn-cs"/>
              </a:defRPr>
            </a:lvl7pPr>
            <a:lvl8pPr marL="2191161" indent="-146077" algn="l" defTabSz="584310" rtl="0" eaLnBrk="1" latinLnBrk="0" hangingPunct="1">
              <a:spcBef>
                <a:spcPct val="20000"/>
              </a:spcBef>
              <a:buFont typeface="Arial" pitchFamily="34" charset="0"/>
              <a:buChar char="•"/>
              <a:defRPr sz="1279" kern="1200">
                <a:solidFill>
                  <a:schemeClr val="tx1"/>
                </a:solidFill>
                <a:latin typeface="+mn-lt"/>
                <a:ea typeface="+mn-ea"/>
                <a:cs typeface="+mn-cs"/>
              </a:defRPr>
            </a:lvl8pPr>
            <a:lvl9pPr marL="2483315" indent="-146077" algn="l" defTabSz="584310" rtl="0" eaLnBrk="1" latinLnBrk="0" hangingPunct="1">
              <a:spcBef>
                <a:spcPct val="20000"/>
              </a:spcBef>
              <a:buFont typeface="Arial" pitchFamily="34" charset="0"/>
              <a:buChar char="•"/>
              <a:defRPr sz="1279" kern="1200">
                <a:solidFill>
                  <a:schemeClr val="tx1"/>
                </a:solidFill>
                <a:latin typeface="+mn-lt"/>
                <a:ea typeface="+mn-ea"/>
                <a:cs typeface="+mn-cs"/>
              </a:defRPr>
            </a:lvl9pPr>
          </a:lstStyle>
          <a:p>
            <a:pPr marL="0" marR="0" lvl="0" indent="0" algn="just" defTabSz="584310" rtl="0" eaLnBrk="1" fontAlgn="auto" latinLnBrk="0" hangingPunct="1">
              <a:lnSpc>
                <a:spcPct val="100000"/>
              </a:lnSpc>
              <a:spcBef>
                <a:spcPts val="0"/>
              </a:spcBef>
              <a:buClr>
                <a:srgbClr val="008DC2"/>
              </a:buClr>
              <a:buSzPct val="100000"/>
              <a:buFont typeface="Arial" panose="020B0604020202020204" pitchFamily="34" charset="0"/>
              <a:buNone/>
              <a:tabLst/>
              <a:defRPr/>
            </a:pPr>
            <a:r>
              <a:rPr kumimoji="0" lang="en-US" sz="1000" b="0" i="0" u="none" strike="noStrike" kern="1200" cap="none" spc="0" normalizeH="0" baseline="0" noProof="0" dirty="0">
                <a:ln>
                  <a:noFill/>
                </a:ln>
                <a:solidFill>
                  <a:prstClr val="black">
                    <a:lumMod val="75000"/>
                    <a:lumOff val="25000"/>
                  </a:prstClr>
                </a:solidFill>
                <a:effectLst/>
                <a:uLnTx/>
                <a:uFillTx/>
                <a:latin typeface="Trebuchet MS" panose="020B0603020202020204" pitchFamily="34" charset="0"/>
                <a:ea typeface="+mn-ea"/>
                <a:cs typeface="+mn-cs"/>
              </a:rPr>
              <a:t>Transform the log values back to spend values using the following formula:</a:t>
            </a:r>
          </a:p>
          <a:p>
            <a:pPr marL="0" marR="0" lvl="0" indent="0" algn="just" defTabSz="584310" rtl="0" eaLnBrk="1" fontAlgn="auto" latinLnBrk="0" hangingPunct="1">
              <a:lnSpc>
                <a:spcPct val="100000"/>
              </a:lnSpc>
              <a:spcBef>
                <a:spcPts val="0"/>
              </a:spcBef>
              <a:buClr>
                <a:srgbClr val="008DC2"/>
              </a:buClr>
              <a:buSzPct val="100000"/>
              <a:buFont typeface="Arial" panose="020B0604020202020204" pitchFamily="34" charset="0"/>
              <a:buNone/>
              <a:tabLst/>
              <a:defRPr/>
            </a:pPr>
            <a:endParaRPr kumimoji="0" lang="en-US" sz="1000" b="0" i="0" u="none" strike="noStrike" kern="1200" cap="none" spc="0" normalizeH="0" baseline="0" noProof="0" dirty="0">
              <a:ln>
                <a:noFill/>
              </a:ln>
              <a:solidFill>
                <a:prstClr val="black">
                  <a:lumMod val="75000"/>
                  <a:lumOff val="25000"/>
                </a:prstClr>
              </a:solidFill>
              <a:effectLst/>
              <a:uLnTx/>
              <a:uFillTx/>
              <a:latin typeface="Trebuchet MS" panose="020B0603020202020204" pitchFamily="34" charset="0"/>
              <a:ea typeface="+mn-ea"/>
              <a:cs typeface="+mn-cs"/>
            </a:endParaRPr>
          </a:p>
          <a:p>
            <a:pPr marL="0" marR="0" lvl="0" indent="0" algn="just" defTabSz="584310" rtl="0" eaLnBrk="1" fontAlgn="auto" latinLnBrk="0" hangingPunct="1">
              <a:lnSpc>
                <a:spcPct val="100000"/>
              </a:lnSpc>
              <a:spcBef>
                <a:spcPts val="0"/>
              </a:spcBef>
              <a:buClr>
                <a:srgbClr val="008DC2"/>
              </a:buClr>
              <a:buSzPct val="100000"/>
              <a:buFont typeface="Arial" panose="020B0604020202020204" pitchFamily="34" charset="0"/>
              <a:buNone/>
              <a:tabLst/>
              <a:defRPr/>
            </a:pPr>
            <a:r>
              <a:rPr kumimoji="0" lang="en-US" sz="1000" b="0" i="0" u="none" strike="noStrike" kern="1200" cap="none" spc="0" normalizeH="0" baseline="0" noProof="0" dirty="0">
                <a:ln>
                  <a:noFill/>
                </a:ln>
                <a:solidFill>
                  <a:prstClr val="black">
                    <a:lumMod val="75000"/>
                    <a:lumOff val="25000"/>
                  </a:prstClr>
                </a:solidFill>
                <a:effectLst/>
                <a:uLnTx/>
                <a:uFillTx/>
                <a:latin typeface="Trebuchet MS" panose="020B0603020202020204" pitchFamily="34" charset="0"/>
                <a:ea typeface="+mn-ea"/>
                <a:cs typeface="+mn-cs"/>
              </a:rPr>
              <a:t>Exclude all variables that fall outside the cut-off values.</a:t>
            </a:r>
          </a:p>
          <a:p>
            <a:pPr marL="0" marR="0" lvl="0" indent="0" algn="just" defTabSz="584310" rtl="0" eaLnBrk="1" fontAlgn="auto" latinLnBrk="0" hangingPunct="1">
              <a:lnSpc>
                <a:spcPct val="100000"/>
              </a:lnSpc>
              <a:spcBef>
                <a:spcPts val="0"/>
              </a:spcBef>
              <a:buClr>
                <a:srgbClr val="008DC2"/>
              </a:buClr>
              <a:buSzPct val="100000"/>
              <a:buFont typeface="Arial" panose="020B0604020202020204" pitchFamily="34" charset="0"/>
              <a:buNone/>
              <a:tabLst/>
              <a:defRPr/>
            </a:pPr>
            <a:r>
              <a:rPr kumimoji="0" lang="en-US" sz="1000" b="0" i="0" u="none" strike="noStrike" kern="1200" cap="none" spc="0" normalizeH="0" baseline="0" noProof="0" dirty="0">
                <a:ln>
                  <a:noFill/>
                </a:ln>
                <a:solidFill>
                  <a:prstClr val="black">
                    <a:lumMod val="75000"/>
                    <a:lumOff val="25000"/>
                  </a:prstClr>
                </a:solidFill>
                <a:effectLst/>
                <a:uLnTx/>
                <a:uFillTx/>
                <a:latin typeface="Trebuchet MS" panose="020B0603020202020204" pitchFamily="34" charset="0"/>
                <a:ea typeface="+mn-ea"/>
                <a:cs typeface="+mn-cs"/>
              </a:rPr>
              <a:t>The normalization process leads to the following results for 2021:</a:t>
            </a:r>
          </a:p>
        </p:txBody>
      </p:sp>
      <p:pic>
        <p:nvPicPr>
          <p:cNvPr id="4" name="Picture 2599">
            <a:extLst>
              <a:ext uri="{FF2B5EF4-FFF2-40B4-BE49-F238E27FC236}">
                <a16:creationId xmlns:a16="http://schemas.microsoft.com/office/drawing/2014/main" id="{72E64317-4691-4CD0-91F8-F385D40C81E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355342" y="1712640"/>
            <a:ext cx="2146808" cy="590312"/>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2600">
            <a:extLst>
              <a:ext uri="{FF2B5EF4-FFF2-40B4-BE49-F238E27FC236}">
                <a16:creationId xmlns:a16="http://schemas.microsoft.com/office/drawing/2014/main" id="{60F34C69-CA45-47D0-9ACC-27F00EAA956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55342" y="2356209"/>
            <a:ext cx="2146808" cy="585494"/>
          </a:xfrm>
          <a:prstGeom prst="rect">
            <a:avLst/>
          </a:prstGeom>
          <a:noFill/>
          <a:extLst>
            <a:ext uri="{909E8E84-426E-40DD-AFC4-6F175D3DCCD1}">
              <a14:hiddenFill xmlns:a14="http://schemas.microsoft.com/office/drawing/2010/main">
                <a:solidFill>
                  <a:srgbClr val="FFFFFF"/>
                </a:solidFill>
              </a14:hiddenFill>
            </a:ext>
          </a:extLst>
        </p:spPr>
      </p:pic>
      <p:sp>
        <p:nvSpPr>
          <p:cNvPr id="6" name="Text Placeholder 1">
            <a:extLst>
              <a:ext uri="{FF2B5EF4-FFF2-40B4-BE49-F238E27FC236}">
                <a16:creationId xmlns:a16="http://schemas.microsoft.com/office/drawing/2014/main" id="{9FF5F3DF-B132-4649-8166-624ABBCC7AAF}"/>
              </a:ext>
            </a:extLst>
          </p:cNvPr>
          <p:cNvSpPr txBox="1">
            <a:spLocks/>
          </p:cNvSpPr>
          <p:nvPr/>
        </p:nvSpPr>
        <p:spPr>
          <a:xfrm>
            <a:off x="672589" y="3062790"/>
            <a:ext cx="5579091" cy="1461939"/>
          </a:xfrm>
          <a:prstGeom prst="rect">
            <a:avLst/>
          </a:prstGeom>
          <a:noFill/>
        </p:spPr>
        <p:txBody>
          <a:bodyPr wrap="square" lIns="0" tIns="0" rIns="0" bIns="0" numCol="1">
            <a:spAutoFit/>
          </a:bodyPr>
          <a:lstStyle>
            <a:lvl1pPr marL="180000" indent="-180000" algn="l" defTabSz="584310" rtl="0" eaLnBrk="1" latinLnBrk="0" hangingPunct="1">
              <a:spcBef>
                <a:spcPct val="20000"/>
              </a:spcBef>
              <a:buSzPct val="125000"/>
              <a:buFont typeface="Arial" panose="020B0604020202020204" pitchFamily="34" charset="0"/>
              <a:buChar char="•"/>
              <a:defRPr sz="1050" kern="1200">
                <a:solidFill>
                  <a:schemeClr val="tx1"/>
                </a:solidFill>
                <a:latin typeface="Source Sans Pro" panose="020B0503030403020204" pitchFamily="34" charset="0"/>
                <a:ea typeface="+mn-ea"/>
                <a:cs typeface="+mn-cs"/>
              </a:defRPr>
            </a:lvl1pPr>
            <a:lvl2pPr marL="360000" marR="0" indent="-180000" algn="l" defTabSz="584310" rtl="0" eaLnBrk="1" fontAlgn="auto" latinLnBrk="0" hangingPunct="1">
              <a:lnSpc>
                <a:spcPct val="100000"/>
              </a:lnSpc>
              <a:spcBef>
                <a:spcPct val="20000"/>
              </a:spcBef>
              <a:spcAft>
                <a:spcPts val="0"/>
              </a:spcAft>
              <a:buClrTx/>
              <a:buSzPct val="125000"/>
              <a:buFont typeface="Arial" panose="020B0604020202020204" pitchFamily="34" charset="0"/>
              <a:buChar char="•"/>
              <a:tabLst/>
              <a:defRPr sz="1050" kern="1200">
                <a:solidFill>
                  <a:schemeClr val="tx1"/>
                </a:solidFill>
                <a:latin typeface="Source Sans Pro" panose="020B0503030403020204" pitchFamily="34" charset="0"/>
                <a:ea typeface="+mn-ea"/>
                <a:cs typeface="+mn-cs"/>
              </a:defRPr>
            </a:lvl2pPr>
            <a:lvl3pPr marL="540000" indent="-180000" algn="l" defTabSz="584310" rtl="0" eaLnBrk="1" latinLnBrk="0" hangingPunct="1">
              <a:spcBef>
                <a:spcPct val="20000"/>
              </a:spcBef>
              <a:buSzPct val="125000"/>
              <a:buFont typeface="Arial" panose="020B0604020202020204" pitchFamily="34" charset="0"/>
              <a:buChar char="•"/>
              <a:defRPr sz="1050" kern="1200">
                <a:solidFill>
                  <a:schemeClr val="tx1"/>
                </a:solidFill>
                <a:latin typeface="Source Sans Pro" panose="020B0503030403020204" pitchFamily="34" charset="0"/>
                <a:ea typeface="+mn-ea"/>
                <a:cs typeface="+mn-cs"/>
              </a:defRPr>
            </a:lvl3pPr>
            <a:lvl4pPr marL="1022541" indent="-146077" algn="l" defTabSz="584310" rtl="0" eaLnBrk="1" latinLnBrk="0" hangingPunct="1">
              <a:spcBef>
                <a:spcPct val="20000"/>
              </a:spcBef>
              <a:buFont typeface="Arial" pitchFamily="34" charset="0"/>
              <a:buChar char="–"/>
              <a:defRPr sz="1050" kern="1200">
                <a:solidFill>
                  <a:schemeClr val="tx1"/>
                </a:solidFill>
                <a:latin typeface="Source Sans Pro" panose="020B0503030403020204" pitchFamily="34" charset="0"/>
                <a:ea typeface="+mn-ea"/>
                <a:cs typeface="+mn-cs"/>
              </a:defRPr>
            </a:lvl4pPr>
            <a:lvl5pPr marL="1314696" indent="-146077" algn="l" defTabSz="584310" rtl="0" eaLnBrk="1" latinLnBrk="0" hangingPunct="1">
              <a:spcBef>
                <a:spcPct val="20000"/>
              </a:spcBef>
              <a:buFont typeface="Arial" pitchFamily="34" charset="0"/>
              <a:buChar char="»"/>
              <a:defRPr sz="1050" kern="1200">
                <a:solidFill>
                  <a:schemeClr val="tx1"/>
                </a:solidFill>
                <a:latin typeface="Source Sans Pro" panose="020B0503030403020204" pitchFamily="34" charset="0"/>
                <a:ea typeface="+mn-ea"/>
                <a:cs typeface="+mn-cs"/>
              </a:defRPr>
            </a:lvl5pPr>
            <a:lvl6pPr marL="1606852" indent="-146077" algn="l" defTabSz="584310" rtl="0" eaLnBrk="1" latinLnBrk="0" hangingPunct="1">
              <a:spcBef>
                <a:spcPct val="20000"/>
              </a:spcBef>
              <a:buFont typeface="Arial" pitchFamily="34" charset="0"/>
              <a:buChar char="•"/>
              <a:defRPr sz="1279" kern="1200">
                <a:solidFill>
                  <a:schemeClr val="tx1"/>
                </a:solidFill>
                <a:latin typeface="+mn-lt"/>
                <a:ea typeface="+mn-ea"/>
                <a:cs typeface="+mn-cs"/>
              </a:defRPr>
            </a:lvl6pPr>
            <a:lvl7pPr marL="1899005" indent="-146077" algn="l" defTabSz="584310" rtl="0" eaLnBrk="1" latinLnBrk="0" hangingPunct="1">
              <a:spcBef>
                <a:spcPct val="20000"/>
              </a:spcBef>
              <a:buFont typeface="Arial" pitchFamily="34" charset="0"/>
              <a:buChar char="•"/>
              <a:defRPr sz="1279" kern="1200">
                <a:solidFill>
                  <a:schemeClr val="tx1"/>
                </a:solidFill>
                <a:latin typeface="+mn-lt"/>
                <a:ea typeface="+mn-ea"/>
                <a:cs typeface="+mn-cs"/>
              </a:defRPr>
            </a:lvl7pPr>
            <a:lvl8pPr marL="2191161" indent="-146077" algn="l" defTabSz="584310" rtl="0" eaLnBrk="1" latinLnBrk="0" hangingPunct="1">
              <a:spcBef>
                <a:spcPct val="20000"/>
              </a:spcBef>
              <a:buFont typeface="Arial" pitchFamily="34" charset="0"/>
              <a:buChar char="•"/>
              <a:defRPr sz="1279" kern="1200">
                <a:solidFill>
                  <a:schemeClr val="tx1"/>
                </a:solidFill>
                <a:latin typeface="+mn-lt"/>
                <a:ea typeface="+mn-ea"/>
                <a:cs typeface="+mn-cs"/>
              </a:defRPr>
            </a:lvl8pPr>
            <a:lvl9pPr marL="2483315" indent="-146077" algn="l" defTabSz="584310" rtl="0" eaLnBrk="1" latinLnBrk="0" hangingPunct="1">
              <a:spcBef>
                <a:spcPct val="20000"/>
              </a:spcBef>
              <a:buFont typeface="Arial" pitchFamily="34" charset="0"/>
              <a:buChar char="•"/>
              <a:defRPr sz="1279" kern="1200">
                <a:solidFill>
                  <a:schemeClr val="tx1"/>
                </a:solidFill>
                <a:latin typeface="+mn-lt"/>
                <a:ea typeface="+mn-ea"/>
                <a:cs typeface="+mn-cs"/>
              </a:defRPr>
            </a:lvl9pPr>
          </a:lstStyle>
          <a:p>
            <a:pPr marL="0" marR="0" lvl="0" indent="0" algn="just" defTabSz="584310" rtl="0" eaLnBrk="1" fontAlgn="auto" latinLnBrk="0" hangingPunct="1">
              <a:lnSpc>
                <a:spcPct val="100000"/>
              </a:lnSpc>
              <a:spcBef>
                <a:spcPts val="0"/>
              </a:spcBef>
              <a:spcAft>
                <a:spcPts val="300"/>
              </a:spcAft>
              <a:buClr>
                <a:srgbClr val="008DC2"/>
              </a:buClr>
              <a:buSzPct val="100000"/>
              <a:buFont typeface="Arial" panose="020B0604020202020204" pitchFamily="34" charset="0"/>
              <a:buNone/>
              <a:tabLst/>
              <a:defRPr/>
            </a:pPr>
            <a:r>
              <a:rPr kumimoji="0" lang="en-US" sz="1000" b="0" i="0" u="none" strike="noStrike" kern="1200" cap="none" spc="0" normalizeH="0" baseline="0" noProof="0" dirty="0">
                <a:ln>
                  <a:noFill/>
                </a:ln>
                <a:solidFill>
                  <a:prstClr val="black">
                    <a:lumMod val="75000"/>
                    <a:lumOff val="25000"/>
                  </a:prstClr>
                </a:solidFill>
                <a:effectLst/>
                <a:uLnTx/>
                <a:uFillTx/>
                <a:latin typeface="Trebuchet MS" panose="020B0603020202020204" pitchFamily="34" charset="0"/>
                <a:ea typeface="+mn-ea"/>
                <a:cs typeface="+mn-cs"/>
              </a:rPr>
              <a:t>Based on this information, SA Tourism has revised the methodology for normalizing spend data.</a:t>
            </a:r>
          </a:p>
          <a:p>
            <a:pPr marL="0" marR="0" lvl="0" indent="0" algn="just" defTabSz="584310" rtl="0" eaLnBrk="1" fontAlgn="auto" latinLnBrk="0" hangingPunct="1">
              <a:lnSpc>
                <a:spcPct val="100000"/>
              </a:lnSpc>
              <a:spcBef>
                <a:spcPts val="0"/>
              </a:spcBef>
              <a:spcAft>
                <a:spcPts val="300"/>
              </a:spcAft>
              <a:buClr>
                <a:srgbClr val="008DC2"/>
              </a:buClr>
              <a:buSzPct val="100000"/>
              <a:buFont typeface="Arial" panose="020B0604020202020204" pitchFamily="34" charset="0"/>
              <a:buNone/>
              <a:tabLst/>
              <a:defRPr/>
            </a:pPr>
            <a:r>
              <a:rPr kumimoji="0" lang="en-US" sz="1000" b="0" i="0" u="none" strike="noStrike" kern="1200" cap="none" spc="0" normalizeH="0" baseline="0" noProof="0" dirty="0">
                <a:ln>
                  <a:noFill/>
                </a:ln>
                <a:solidFill>
                  <a:prstClr val="black">
                    <a:lumMod val="75000"/>
                    <a:lumOff val="25000"/>
                  </a:prstClr>
                </a:solidFill>
                <a:effectLst/>
                <a:uLnTx/>
                <a:uFillTx/>
                <a:latin typeface="Trebuchet MS" panose="020B0603020202020204" pitchFamily="34" charset="0"/>
                <a:ea typeface="+mn-ea"/>
                <a:cs typeface="+mn-cs"/>
              </a:rPr>
              <a:t>This chapter provides the details of how the data has been normalized.</a:t>
            </a:r>
          </a:p>
          <a:p>
            <a:pPr marL="0" marR="0" lvl="0" indent="0" algn="just" defTabSz="584310" rtl="0" eaLnBrk="1" fontAlgn="auto" latinLnBrk="0" hangingPunct="1">
              <a:lnSpc>
                <a:spcPct val="100000"/>
              </a:lnSpc>
              <a:spcBef>
                <a:spcPts val="0"/>
              </a:spcBef>
              <a:spcAft>
                <a:spcPts val="300"/>
              </a:spcAft>
              <a:buClr>
                <a:srgbClr val="008DC2"/>
              </a:buClr>
              <a:buSzPct val="100000"/>
              <a:buFont typeface="Arial" panose="020B0604020202020204" pitchFamily="34" charset="0"/>
              <a:buNone/>
              <a:tabLst/>
              <a:defRPr/>
            </a:pPr>
            <a:r>
              <a:rPr kumimoji="0" lang="en-US" sz="1000" b="0" i="0" u="none" strike="noStrike" kern="1200" cap="none" spc="0" normalizeH="0" baseline="0" noProof="0" dirty="0">
                <a:ln>
                  <a:noFill/>
                </a:ln>
                <a:solidFill>
                  <a:prstClr val="black">
                    <a:lumMod val="75000"/>
                    <a:lumOff val="25000"/>
                  </a:prstClr>
                </a:solidFill>
                <a:effectLst/>
                <a:uLnTx/>
                <a:uFillTx/>
                <a:latin typeface="Trebuchet MS" panose="020B0603020202020204" pitchFamily="34" charset="0"/>
                <a:ea typeface="+mn-ea"/>
                <a:cs typeface="+mn-cs"/>
              </a:rPr>
              <a:t>SA Tourism now normalizes the spend data by eliminating 3-standard deviations from the logarithmic mean.</a:t>
            </a:r>
          </a:p>
          <a:p>
            <a:pPr marL="0" marR="0" lvl="0" indent="0" algn="just" defTabSz="584310" rtl="0" eaLnBrk="1" fontAlgn="auto" latinLnBrk="0" hangingPunct="1">
              <a:lnSpc>
                <a:spcPct val="100000"/>
              </a:lnSpc>
              <a:spcBef>
                <a:spcPts val="0"/>
              </a:spcBef>
              <a:spcAft>
                <a:spcPts val="300"/>
              </a:spcAft>
              <a:buClr>
                <a:srgbClr val="008DC2"/>
              </a:buClr>
              <a:buSzPct val="100000"/>
              <a:buFont typeface="Arial" panose="020B0604020202020204" pitchFamily="34" charset="0"/>
              <a:buNone/>
              <a:tabLst/>
              <a:defRPr/>
            </a:pPr>
            <a:r>
              <a:rPr kumimoji="0" lang="en-US" sz="1000" b="0" i="0" u="none" strike="noStrike" kern="1200" cap="none" spc="0" normalizeH="0" baseline="0" noProof="0" dirty="0">
                <a:ln>
                  <a:noFill/>
                </a:ln>
                <a:solidFill>
                  <a:prstClr val="black">
                    <a:lumMod val="75000"/>
                    <a:lumOff val="25000"/>
                  </a:prstClr>
                </a:solidFill>
                <a:effectLst/>
                <a:uLnTx/>
                <a:uFillTx/>
                <a:latin typeface="Trebuchet MS" panose="020B0603020202020204" pitchFamily="34" charset="0"/>
                <a:ea typeface="+mn-ea"/>
                <a:cs typeface="+mn-cs"/>
              </a:rPr>
              <a:t>y = log10 (x)</a:t>
            </a:r>
          </a:p>
          <a:p>
            <a:pPr marL="0" marR="0" lvl="0" indent="0" algn="just" defTabSz="584310" rtl="0" eaLnBrk="1" fontAlgn="auto" latinLnBrk="0" hangingPunct="1">
              <a:lnSpc>
                <a:spcPct val="100000"/>
              </a:lnSpc>
              <a:spcBef>
                <a:spcPts val="0"/>
              </a:spcBef>
              <a:spcAft>
                <a:spcPts val="300"/>
              </a:spcAft>
              <a:buClr>
                <a:srgbClr val="008DC2"/>
              </a:buClr>
              <a:buSzPct val="100000"/>
              <a:buFont typeface="Arial" panose="020B0604020202020204" pitchFamily="34" charset="0"/>
              <a:buNone/>
              <a:tabLst/>
              <a:defRPr/>
            </a:pPr>
            <a:r>
              <a:rPr kumimoji="0" lang="en-US" sz="1000" b="0" i="0" u="none" strike="noStrike" kern="1200" cap="none" spc="0" normalizeH="0" baseline="0" noProof="0" dirty="0">
                <a:ln>
                  <a:noFill/>
                </a:ln>
                <a:solidFill>
                  <a:prstClr val="black">
                    <a:lumMod val="75000"/>
                    <a:lumOff val="25000"/>
                  </a:prstClr>
                </a:solidFill>
                <a:effectLst/>
                <a:uLnTx/>
                <a:uFillTx/>
                <a:latin typeface="Trebuchet MS" panose="020B0603020202020204" pitchFamily="34" charset="0"/>
                <a:ea typeface="+mn-ea"/>
                <a:cs typeface="+mn-cs"/>
              </a:rPr>
              <a:t>Compute log of spend variable using the formula above</a:t>
            </a:r>
          </a:p>
          <a:p>
            <a:pPr marL="0" marR="0" lvl="0" indent="0" algn="just" defTabSz="584310" rtl="0" eaLnBrk="1" fontAlgn="auto" latinLnBrk="0" hangingPunct="1">
              <a:lnSpc>
                <a:spcPct val="100000"/>
              </a:lnSpc>
              <a:spcBef>
                <a:spcPts val="0"/>
              </a:spcBef>
              <a:spcAft>
                <a:spcPts val="300"/>
              </a:spcAft>
              <a:buClr>
                <a:srgbClr val="008DC2"/>
              </a:buClr>
              <a:buSzPct val="100000"/>
              <a:buFont typeface="Arial" panose="020B0604020202020204" pitchFamily="34" charset="0"/>
              <a:buNone/>
              <a:tabLst/>
              <a:defRPr/>
            </a:pPr>
            <a:r>
              <a:rPr kumimoji="0" lang="en-US" sz="1000" b="0" i="0" u="none" strike="noStrike" kern="1200" cap="none" spc="0" normalizeH="0" baseline="0" noProof="0" dirty="0">
                <a:ln>
                  <a:noFill/>
                </a:ln>
                <a:solidFill>
                  <a:prstClr val="black">
                    <a:lumMod val="75000"/>
                    <a:lumOff val="25000"/>
                  </a:prstClr>
                </a:solidFill>
                <a:effectLst/>
                <a:uLnTx/>
                <a:uFillTx/>
                <a:latin typeface="Trebuchet MS" panose="020B0603020202020204" pitchFamily="34" charset="0"/>
                <a:ea typeface="+mn-ea"/>
                <a:cs typeface="+mn-cs"/>
              </a:rPr>
              <a:t>Calculate the mean of the result obtained in (1) above.</a:t>
            </a:r>
          </a:p>
          <a:p>
            <a:pPr marL="0" marR="0" lvl="0" indent="0" algn="just" defTabSz="584310" rtl="0" eaLnBrk="1" fontAlgn="auto" latinLnBrk="0" hangingPunct="1">
              <a:lnSpc>
                <a:spcPct val="100000"/>
              </a:lnSpc>
              <a:spcBef>
                <a:spcPts val="0"/>
              </a:spcBef>
              <a:spcAft>
                <a:spcPts val="300"/>
              </a:spcAft>
              <a:buClr>
                <a:srgbClr val="008DC2"/>
              </a:buClr>
              <a:buSzPct val="100000"/>
              <a:buFont typeface="Arial" panose="020B0604020202020204" pitchFamily="34" charset="0"/>
              <a:buNone/>
              <a:tabLst/>
              <a:defRPr/>
            </a:pPr>
            <a:r>
              <a:rPr kumimoji="0" lang="en-US" sz="1000" b="0" i="0" u="none" strike="noStrike" kern="1200" cap="none" spc="0" normalizeH="0" baseline="0" noProof="0" dirty="0">
                <a:ln>
                  <a:noFill/>
                </a:ln>
                <a:solidFill>
                  <a:prstClr val="black">
                    <a:lumMod val="75000"/>
                    <a:lumOff val="25000"/>
                  </a:prstClr>
                </a:solidFill>
                <a:effectLst/>
                <a:uLnTx/>
                <a:uFillTx/>
                <a:latin typeface="Trebuchet MS" panose="020B0603020202020204" pitchFamily="34" charset="0"/>
                <a:ea typeface="+mn-ea"/>
                <a:cs typeface="+mn-cs"/>
              </a:rPr>
              <a:t>Determine the cut-off criteria using the following formula:</a:t>
            </a:r>
          </a:p>
        </p:txBody>
      </p:sp>
      <p:pic>
        <p:nvPicPr>
          <p:cNvPr id="64" name="Picture 7">
            <a:extLst>
              <a:ext uri="{FF2B5EF4-FFF2-40B4-BE49-F238E27FC236}">
                <a16:creationId xmlns:a16="http://schemas.microsoft.com/office/drawing/2014/main" id="{8ADA189B-0049-FB05-85E0-89126C0B1FFB}"/>
              </a:ext>
            </a:extLst>
          </p:cNvPr>
          <p:cNvPicPr>
            <a:picLocks noChangeAspect="1"/>
          </p:cNvPicPr>
          <p:nvPr/>
        </p:nvPicPr>
        <p:blipFill>
          <a:blip r:embed="rId4"/>
          <a:stretch>
            <a:fillRect/>
          </a:stretch>
        </p:blipFill>
        <p:spPr>
          <a:xfrm>
            <a:off x="791740" y="6227107"/>
            <a:ext cx="2709234" cy="1829661"/>
          </a:xfrm>
          <a:prstGeom prst="rect">
            <a:avLst/>
          </a:prstGeom>
        </p:spPr>
      </p:pic>
      <p:sp>
        <p:nvSpPr>
          <p:cNvPr id="65" name="כותרת 5">
            <a:extLst>
              <a:ext uri="{FF2B5EF4-FFF2-40B4-BE49-F238E27FC236}">
                <a16:creationId xmlns:a16="http://schemas.microsoft.com/office/drawing/2014/main" id="{EB732038-2DD3-29E8-0377-E6D1EC2D1D56}"/>
              </a:ext>
            </a:extLst>
          </p:cNvPr>
          <p:cNvSpPr txBox="1">
            <a:spLocks/>
          </p:cNvSpPr>
          <p:nvPr/>
        </p:nvSpPr>
        <p:spPr>
          <a:xfrm>
            <a:off x="672590" y="4637965"/>
            <a:ext cx="5504400" cy="745629"/>
          </a:xfrm>
          <a:prstGeom prst="rect">
            <a:avLst/>
          </a:prstGeom>
        </p:spPr>
        <p:txBody>
          <a:bodyPr vert="horz" lIns="91440" tIns="45720" rIns="91440" bIns="45720" rtlCol="0" anchor="t">
            <a:normAutofit fontScale="90000" lnSpcReduction="10000"/>
          </a:bodyPr>
          <a:lstStyle>
            <a:lvl1pPr algn="l" defTabSz="685800" rtl="1" eaLnBrk="1" latinLnBrk="0" hangingPunct="1">
              <a:lnSpc>
                <a:spcPct val="90000"/>
              </a:lnSpc>
              <a:spcBef>
                <a:spcPct val="0"/>
              </a:spcBef>
              <a:buNone/>
              <a:defRPr sz="3300" kern="1200">
                <a:solidFill>
                  <a:schemeClr val="tx1"/>
                </a:solidFill>
                <a:latin typeface="+mj-lt"/>
                <a:ea typeface="+mj-ea"/>
                <a:cs typeface="+mj-cs"/>
              </a:defRPr>
            </a:lvl1pPr>
          </a:lstStyle>
          <a:p>
            <a:pPr marL="0" marR="0" lvl="0" indent="0" algn="l" defTabSz="685800" rtl="0" eaLnBrk="1" fontAlgn="auto" latinLnBrk="0" hangingPunct="1">
              <a:lnSpc>
                <a:spcPct val="90000"/>
              </a:lnSpc>
              <a:spcBef>
                <a:spcPct val="0"/>
              </a:spcBef>
              <a:spcAft>
                <a:spcPts val="0"/>
              </a:spcAft>
              <a:buClrTx/>
              <a:buSzTx/>
              <a:buFontTx/>
              <a:buNone/>
              <a:tabLst/>
              <a:defRPr/>
            </a:pPr>
            <a:r>
              <a:rPr kumimoji="0" lang="en-US" sz="1238" b="1" i="0" u="none" strike="noStrike" kern="1200" cap="none" spc="0" normalizeH="0" baseline="0" noProof="0" dirty="0">
                <a:ln>
                  <a:noFill/>
                </a:ln>
                <a:solidFill>
                  <a:sysClr val="windowText" lastClr="000000"/>
                </a:solidFill>
                <a:effectLst/>
                <a:uLnTx/>
                <a:uFillTx/>
                <a:latin typeface="Trebuchet MS" panose="020B0603020202020204" pitchFamily="34" charset="0"/>
                <a:ea typeface="+mj-ea"/>
                <a:cs typeface="+mj-cs"/>
              </a:rPr>
              <a:t>SA Spend</a:t>
            </a:r>
            <a:br>
              <a:rPr kumimoji="0" lang="en-US" sz="1238" b="1" i="0" u="none" strike="noStrike" kern="1200" cap="none" spc="0" normalizeH="0" baseline="0" noProof="0" dirty="0">
                <a:ln>
                  <a:noFill/>
                </a:ln>
                <a:solidFill>
                  <a:sysClr val="windowText" lastClr="000000"/>
                </a:solidFill>
                <a:effectLst/>
                <a:uLnTx/>
                <a:uFillTx/>
                <a:latin typeface="Trebuchet MS" panose="020B0603020202020204" pitchFamily="34" charset="0"/>
                <a:ea typeface="+mj-ea"/>
                <a:cs typeface="+mj-cs"/>
              </a:rPr>
            </a:br>
            <a:r>
              <a:rPr kumimoji="0" lang="en-US" sz="1238" b="1" i="0" u="none" strike="noStrike" kern="1200" cap="none" spc="0" normalizeH="0" baseline="0" noProof="0" dirty="0">
                <a:ln>
                  <a:noFill/>
                </a:ln>
                <a:solidFill>
                  <a:sysClr val="windowText" lastClr="000000"/>
                </a:solidFill>
                <a:effectLst/>
                <a:uLnTx/>
                <a:uFillTx/>
                <a:latin typeface="Trebuchet MS" panose="020B0603020202020204" pitchFamily="34" charset="0"/>
                <a:ea typeface="+mj-ea"/>
                <a:cs typeface="+mj-cs"/>
              </a:rPr>
              <a:t>Logarithmic Values</a:t>
            </a:r>
            <a:br>
              <a:rPr kumimoji="0" lang="en-US" sz="1125" b="1" i="0" u="none" strike="noStrike" kern="1200" cap="none" spc="0" normalizeH="0" baseline="0" noProof="0" dirty="0">
                <a:ln>
                  <a:noFill/>
                </a:ln>
                <a:solidFill>
                  <a:sysClr val="windowText" lastClr="000000"/>
                </a:solidFill>
                <a:effectLst/>
                <a:uLnTx/>
                <a:uFillTx/>
                <a:latin typeface="Trebuchet MS" panose="020B0603020202020204" pitchFamily="34" charset="0"/>
                <a:ea typeface="+mj-ea"/>
                <a:cs typeface="+mj-cs"/>
              </a:rPr>
            </a:br>
            <a:br>
              <a:rPr kumimoji="0" lang="en-US" sz="1125" b="1" i="0" u="none" strike="noStrike" kern="1200" cap="none" spc="0" normalizeH="0" baseline="0" noProof="0" dirty="0">
                <a:ln>
                  <a:noFill/>
                </a:ln>
                <a:solidFill>
                  <a:sysClr val="windowText" lastClr="000000"/>
                </a:solidFill>
                <a:effectLst/>
                <a:uLnTx/>
                <a:uFillTx/>
                <a:latin typeface="Trebuchet MS" panose="020B0603020202020204" pitchFamily="34" charset="0"/>
                <a:ea typeface="+mj-ea"/>
                <a:cs typeface="+mj-cs"/>
              </a:rPr>
            </a:br>
            <a:r>
              <a:rPr kumimoji="0" lang="en-US" sz="1013" b="0" i="1" u="none" strike="noStrike" kern="1200" cap="none" spc="0" normalizeH="0" baseline="0" noProof="0" dirty="0">
                <a:ln>
                  <a:noFill/>
                </a:ln>
                <a:solidFill>
                  <a:sysClr val="windowText" lastClr="000000">
                    <a:lumMod val="75000"/>
                    <a:lumOff val="25000"/>
                  </a:sysClr>
                </a:solidFill>
                <a:effectLst/>
                <a:uLnTx/>
                <a:uFillTx/>
                <a:latin typeface="Trebuchet MS" panose="020B0603020202020204" pitchFamily="34" charset="0"/>
                <a:ea typeface="+mj-ea"/>
                <a:cs typeface="+mj-cs"/>
              </a:rPr>
              <a:t>Plotting the log of the SA spend produces a normal distribution allowing us to eliminate values outside 3 SDs from the mean</a:t>
            </a:r>
            <a:endParaRPr kumimoji="0" lang="he-IL" sz="1013" b="0" i="1" u="none" strike="noStrike" kern="1200" cap="none" spc="0" normalizeH="0" baseline="0" noProof="0" dirty="0">
              <a:ln>
                <a:noFill/>
              </a:ln>
              <a:solidFill>
                <a:sysClr val="windowText" lastClr="000000">
                  <a:lumMod val="75000"/>
                  <a:lumOff val="25000"/>
                </a:sysClr>
              </a:solidFill>
              <a:effectLst/>
              <a:uLnTx/>
              <a:uFillTx/>
              <a:latin typeface="Trebuchet MS" panose="020B0603020202020204" pitchFamily="34" charset="0"/>
              <a:ea typeface="+mj-ea"/>
              <a:cs typeface="Times New Roman" panose="02020603050405020304" pitchFamily="18" charset="0"/>
            </a:endParaRPr>
          </a:p>
        </p:txBody>
      </p:sp>
      <p:sp>
        <p:nvSpPr>
          <p:cNvPr id="66" name="מציין מיקום טקסט 6">
            <a:extLst>
              <a:ext uri="{FF2B5EF4-FFF2-40B4-BE49-F238E27FC236}">
                <a16:creationId xmlns:a16="http://schemas.microsoft.com/office/drawing/2014/main" id="{5EF384DB-5574-E986-6DF7-E3C2269D64C5}"/>
              </a:ext>
            </a:extLst>
          </p:cNvPr>
          <p:cNvSpPr txBox="1">
            <a:spLocks/>
          </p:cNvSpPr>
          <p:nvPr/>
        </p:nvSpPr>
        <p:spPr>
          <a:xfrm>
            <a:off x="796357" y="5391574"/>
            <a:ext cx="2700000" cy="576000"/>
          </a:xfrm>
          <a:prstGeom prst="rect">
            <a:avLst/>
          </a:prstGeom>
          <a:solidFill>
            <a:srgbClr val="5B9BD5">
              <a:lumMod val="20000"/>
              <a:lumOff val="80000"/>
            </a:srgbClr>
          </a:solidFill>
        </p:spPr>
        <p:txBody>
          <a:bodyPr vert="horz" lIns="91440" tIns="45720" rIns="91440" bIns="45720" rtlCol="0" anchor="ctr">
            <a:noAutofit/>
          </a:bodyPr>
          <a:lstStyle>
            <a:lvl1pPr marL="0" indent="0" algn="r" defTabSz="685800" rtl="1" eaLnBrk="1" latinLnBrk="0" hangingPunct="1">
              <a:lnSpc>
                <a:spcPct val="90000"/>
              </a:lnSpc>
              <a:spcBef>
                <a:spcPts val="750"/>
              </a:spcBef>
              <a:buFont typeface="Arial" panose="020B0604020202020204" pitchFamily="34" charset="0"/>
              <a:buNone/>
              <a:defRPr sz="1800" b="1" kern="1200">
                <a:solidFill>
                  <a:schemeClr val="tx1"/>
                </a:solidFill>
                <a:latin typeface="+mn-lt"/>
                <a:ea typeface="+mn-ea"/>
                <a:cs typeface="+mn-cs"/>
              </a:defRPr>
            </a:lvl1pPr>
            <a:lvl2pPr marL="342900" indent="0" algn="r" defTabSz="685800" rtl="1" eaLnBrk="1" latinLnBrk="0" hangingPunct="1">
              <a:lnSpc>
                <a:spcPct val="90000"/>
              </a:lnSpc>
              <a:spcBef>
                <a:spcPts val="375"/>
              </a:spcBef>
              <a:buFont typeface="Arial" panose="020B0604020202020204" pitchFamily="34" charset="0"/>
              <a:buNone/>
              <a:defRPr sz="1500" b="1" kern="1200">
                <a:solidFill>
                  <a:schemeClr val="tx1"/>
                </a:solidFill>
                <a:latin typeface="+mn-lt"/>
                <a:ea typeface="+mn-ea"/>
                <a:cs typeface="+mn-cs"/>
              </a:defRPr>
            </a:lvl2pPr>
            <a:lvl3pPr marL="685800" indent="0" algn="r" defTabSz="685800" rtl="1" eaLnBrk="1" latinLnBrk="0" hangingPunct="1">
              <a:lnSpc>
                <a:spcPct val="90000"/>
              </a:lnSpc>
              <a:spcBef>
                <a:spcPts val="375"/>
              </a:spcBef>
              <a:buFont typeface="Arial" panose="020B0604020202020204" pitchFamily="34" charset="0"/>
              <a:buNone/>
              <a:defRPr sz="1350" b="1" kern="1200">
                <a:solidFill>
                  <a:schemeClr val="tx1"/>
                </a:solidFill>
                <a:latin typeface="+mn-lt"/>
                <a:ea typeface="+mn-ea"/>
                <a:cs typeface="+mn-cs"/>
              </a:defRPr>
            </a:lvl3pPr>
            <a:lvl4pPr marL="1028700" indent="0" algn="r" defTabSz="685800" rtl="1" eaLnBrk="1" latinLnBrk="0" hangingPunct="1">
              <a:lnSpc>
                <a:spcPct val="90000"/>
              </a:lnSpc>
              <a:spcBef>
                <a:spcPts val="375"/>
              </a:spcBef>
              <a:buFont typeface="Arial" panose="020B0604020202020204" pitchFamily="34" charset="0"/>
              <a:buNone/>
              <a:defRPr sz="1200" b="1" kern="1200">
                <a:solidFill>
                  <a:schemeClr val="tx1"/>
                </a:solidFill>
                <a:latin typeface="+mn-lt"/>
                <a:ea typeface="+mn-ea"/>
                <a:cs typeface="+mn-cs"/>
              </a:defRPr>
            </a:lvl4pPr>
            <a:lvl5pPr marL="1371600" indent="0" algn="r" defTabSz="685800" rtl="1" eaLnBrk="1" latinLnBrk="0" hangingPunct="1">
              <a:lnSpc>
                <a:spcPct val="90000"/>
              </a:lnSpc>
              <a:spcBef>
                <a:spcPts val="375"/>
              </a:spcBef>
              <a:buFont typeface="Arial" panose="020B0604020202020204" pitchFamily="34" charset="0"/>
              <a:buNone/>
              <a:defRPr sz="1200" b="1" kern="1200">
                <a:solidFill>
                  <a:schemeClr val="tx1"/>
                </a:solidFill>
                <a:latin typeface="+mn-lt"/>
                <a:ea typeface="+mn-ea"/>
                <a:cs typeface="+mn-cs"/>
              </a:defRPr>
            </a:lvl5pPr>
            <a:lvl6pPr marL="1714500" indent="0" algn="r" defTabSz="685800" rtl="1" eaLnBrk="1" latinLnBrk="0" hangingPunct="1">
              <a:lnSpc>
                <a:spcPct val="90000"/>
              </a:lnSpc>
              <a:spcBef>
                <a:spcPts val="375"/>
              </a:spcBef>
              <a:buFont typeface="Arial" panose="020B0604020202020204" pitchFamily="34" charset="0"/>
              <a:buNone/>
              <a:defRPr sz="1200" b="1" kern="1200">
                <a:solidFill>
                  <a:schemeClr val="tx1"/>
                </a:solidFill>
                <a:latin typeface="+mn-lt"/>
                <a:ea typeface="+mn-ea"/>
                <a:cs typeface="+mn-cs"/>
              </a:defRPr>
            </a:lvl6pPr>
            <a:lvl7pPr marL="2057400" indent="0" algn="r" defTabSz="685800" rtl="1" eaLnBrk="1" latinLnBrk="0" hangingPunct="1">
              <a:lnSpc>
                <a:spcPct val="90000"/>
              </a:lnSpc>
              <a:spcBef>
                <a:spcPts val="375"/>
              </a:spcBef>
              <a:buFont typeface="Arial" panose="020B0604020202020204" pitchFamily="34" charset="0"/>
              <a:buNone/>
              <a:defRPr sz="1200" b="1" kern="1200">
                <a:solidFill>
                  <a:schemeClr val="tx1"/>
                </a:solidFill>
                <a:latin typeface="+mn-lt"/>
                <a:ea typeface="+mn-ea"/>
                <a:cs typeface="+mn-cs"/>
              </a:defRPr>
            </a:lvl7pPr>
            <a:lvl8pPr marL="2400300" indent="0" algn="r" defTabSz="685800" rtl="1" eaLnBrk="1" latinLnBrk="0" hangingPunct="1">
              <a:lnSpc>
                <a:spcPct val="90000"/>
              </a:lnSpc>
              <a:spcBef>
                <a:spcPts val="375"/>
              </a:spcBef>
              <a:buFont typeface="Arial" panose="020B0604020202020204" pitchFamily="34" charset="0"/>
              <a:buNone/>
              <a:defRPr sz="1200" b="1" kern="1200">
                <a:solidFill>
                  <a:schemeClr val="tx1"/>
                </a:solidFill>
                <a:latin typeface="+mn-lt"/>
                <a:ea typeface="+mn-ea"/>
                <a:cs typeface="+mn-cs"/>
              </a:defRPr>
            </a:lvl8pPr>
            <a:lvl9pPr marL="2743200" indent="0" algn="r" defTabSz="685800" rtl="1" eaLnBrk="1" latinLnBrk="0" hangingPunct="1">
              <a:lnSpc>
                <a:spcPct val="90000"/>
              </a:lnSpc>
              <a:spcBef>
                <a:spcPts val="375"/>
              </a:spcBef>
              <a:buFont typeface="Arial" panose="020B0604020202020204" pitchFamily="34" charset="0"/>
              <a:buNone/>
              <a:defRPr sz="1200" b="1" kern="1200">
                <a:solidFill>
                  <a:schemeClr val="tx1"/>
                </a:solidFill>
                <a:latin typeface="+mn-lt"/>
                <a:ea typeface="+mn-ea"/>
                <a:cs typeface="+mn-cs"/>
              </a:defRPr>
            </a:lvl9pPr>
          </a:lstStyle>
          <a:p>
            <a:pPr marL="0" marR="0" lvl="0" indent="0" algn="ctr" defTabSz="685800" rtl="1"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000" b="1" i="0" u="none" strike="noStrike" kern="1200" cap="none" spc="0" normalizeH="0" baseline="0" noProof="0" dirty="0">
                <a:ln>
                  <a:noFill/>
                </a:ln>
                <a:solidFill>
                  <a:sysClr val="windowText" lastClr="000000"/>
                </a:solidFill>
                <a:effectLst/>
                <a:uLnTx/>
                <a:uFillTx/>
                <a:latin typeface="Trebuchet MS" panose="020B0603020202020204" pitchFamily="34" charset="0"/>
                <a:ea typeface="+mn-ea"/>
                <a:cs typeface="+mn-cs"/>
              </a:rPr>
              <a:t>Log Spend in SA w/o Capex</a:t>
            </a:r>
          </a:p>
          <a:p>
            <a:pPr marL="0" marR="0" lvl="0" indent="0" algn="ctr" defTabSz="685800" rtl="1"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800" b="0" i="0" u="none" strike="noStrike" kern="1200" cap="none" spc="0" normalizeH="0" baseline="0" noProof="0" dirty="0">
                <a:ln>
                  <a:noFill/>
                </a:ln>
                <a:solidFill>
                  <a:sysClr val="windowText" lastClr="000000"/>
                </a:solidFill>
                <a:effectLst/>
                <a:uLnTx/>
                <a:uFillTx/>
                <a:latin typeface="Trebuchet MS" panose="020B0603020202020204" pitchFamily="34" charset="0"/>
                <a:ea typeface="+mn-ea"/>
                <a:cs typeface="+mn-cs"/>
              </a:rPr>
              <a:t>(unweighted)</a:t>
            </a:r>
            <a:endParaRPr kumimoji="0" lang="he-IL" sz="800" b="0" i="0" u="none" strike="noStrike" kern="1200" cap="none" spc="0" normalizeH="0" baseline="0" noProof="0" dirty="0">
              <a:ln>
                <a:noFill/>
              </a:ln>
              <a:solidFill>
                <a:sysClr val="windowText" lastClr="000000"/>
              </a:solidFill>
              <a:effectLst/>
              <a:uLnTx/>
              <a:uFillTx/>
              <a:latin typeface="Trebuchet MS" panose="020B0603020202020204" pitchFamily="34" charset="0"/>
              <a:ea typeface="+mn-ea"/>
              <a:cs typeface="Arial" panose="020B0604020202020204" pitchFamily="34" charset="0"/>
            </a:endParaRPr>
          </a:p>
        </p:txBody>
      </p:sp>
      <p:graphicFrame>
        <p:nvGraphicFramePr>
          <p:cNvPr id="67" name="טבלה 11">
            <a:extLst>
              <a:ext uri="{FF2B5EF4-FFF2-40B4-BE49-F238E27FC236}">
                <a16:creationId xmlns:a16="http://schemas.microsoft.com/office/drawing/2014/main" id="{30C94865-D1EA-B3C7-0003-4F46B26A6AFC}"/>
              </a:ext>
            </a:extLst>
          </p:cNvPr>
          <p:cNvGraphicFramePr>
            <a:graphicFrameLocks/>
          </p:cNvGraphicFramePr>
          <p:nvPr/>
        </p:nvGraphicFramePr>
        <p:xfrm>
          <a:off x="796357" y="7999664"/>
          <a:ext cx="2700000" cy="496659"/>
        </p:xfrm>
        <a:graphic>
          <a:graphicData uri="http://schemas.openxmlformats.org/drawingml/2006/table">
            <a:tbl>
              <a:tblPr rtl="1" firstRow="1" bandRow="1"/>
              <a:tblGrid>
                <a:gridCol w="675000">
                  <a:extLst>
                    <a:ext uri="{9D8B030D-6E8A-4147-A177-3AD203B41FA5}">
                      <a16:colId xmlns:a16="http://schemas.microsoft.com/office/drawing/2014/main" val="2168196053"/>
                    </a:ext>
                  </a:extLst>
                </a:gridCol>
                <a:gridCol w="675000">
                  <a:extLst>
                    <a:ext uri="{9D8B030D-6E8A-4147-A177-3AD203B41FA5}">
                      <a16:colId xmlns:a16="http://schemas.microsoft.com/office/drawing/2014/main" val="152072536"/>
                    </a:ext>
                  </a:extLst>
                </a:gridCol>
                <a:gridCol w="675000">
                  <a:extLst>
                    <a:ext uri="{9D8B030D-6E8A-4147-A177-3AD203B41FA5}">
                      <a16:colId xmlns:a16="http://schemas.microsoft.com/office/drawing/2014/main" val="1319053293"/>
                    </a:ext>
                  </a:extLst>
                </a:gridCol>
                <a:gridCol w="675000">
                  <a:extLst>
                    <a:ext uri="{9D8B030D-6E8A-4147-A177-3AD203B41FA5}">
                      <a16:colId xmlns:a16="http://schemas.microsoft.com/office/drawing/2014/main" val="3291938958"/>
                    </a:ext>
                  </a:extLst>
                </a:gridCol>
              </a:tblGrid>
              <a:tr h="231863">
                <a:tc>
                  <a:txBody>
                    <a:bodyPr/>
                    <a:lstStyle>
                      <a:lvl1pPr marL="0" algn="l" defTabSz="584310" rtl="0" eaLnBrk="1" latinLnBrk="0" hangingPunct="1">
                        <a:defRPr sz="1150" b="1" kern="1200">
                          <a:solidFill>
                            <a:schemeClr val="lt1"/>
                          </a:solidFill>
                          <a:latin typeface="Calibri" panose="020F0502020204030204"/>
                        </a:defRPr>
                      </a:lvl1pPr>
                      <a:lvl2pPr marL="292155" algn="l" defTabSz="584310" rtl="0" eaLnBrk="1" latinLnBrk="0" hangingPunct="1">
                        <a:defRPr sz="1150" b="1" kern="1200">
                          <a:solidFill>
                            <a:schemeClr val="lt1"/>
                          </a:solidFill>
                          <a:latin typeface="Calibri" panose="020F0502020204030204"/>
                        </a:defRPr>
                      </a:lvl2pPr>
                      <a:lvl3pPr marL="584310" algn="l" defTabSz="584310" rtl="0" eaLnBrk="1" latinLnBrk="0" hangingPunct="1">
                        <a:defRPr sz="1150" b="1" kern="1200">
                          <a:solidFill>
                            <a:schemeClr val="lt1"/>
                          </a:solidFill>
                          <a:latin typeface="Calibri" panose="020F0502020204030204"/>
                        </a:defRPr>
                      </a:lvl3pPr>
                      <a:lvl4pPr marL="876464" algn="l" defTabSz="584310" rtl="0" eaLnBrk="1" latinLnBrk="0" hangingPunct="1">
                        <a:defRPr sz="1150" b="1" kern="1200">
                          <a:solidFill>
                            <a:schemeClr val="lt1"/>
                          </a:solidFill>
                          <a:latin typeface="Calibri" panose="020F0502020204030204"/>
                        </a:defRPr>
                      </a:lvl4pPr>
                      <a:lvl5pPr marL="1168619" algn="l" defTabSz="584310" rtl="0" eaLnBrk="1" latinLnBrk="0" hangingPunct="1">
                        <a:defRPr sz="1150" b="1" kern="1200">
                          <a:solidFill>
                            <a:schemeClr val="lt1"/>
                          </a:solidFill>
                          <a:latin typeface="Calibri" panose="020F0502020204030204"/>
                        </a:defRPr>
                      </a:lvl5pPr>
                      <a:lvl6pPr marL="1460773" algn="l" defTabSz="584310" rtl="0" eaLnBrk="1" latinLnBrk="0" hangingPunct="1">
                        <a:defRPr sz="1150" b="1" kern="1200">
                          <a:solidFill>
                            <a:schemeClr val="lt1"/>
                          </a:solidFill>
                          <a:latin typeface="Calibri" panose="020F0502020204030204"/>
                        </a:defRPr>
                      </a:lvl6pPr>
                      <a:lvl7pPr marL="1752929" algn="l" defTabSz="584310" rtl="0" eaLnBrk="1" latinLnBrk="0" hangingPunct="1">
                        <a:defRPr sz="1150" b="1" kern="1200">
                          <a:solidFill>
                            <a:schemeClr val="lt1"/>
                          </a:solidFill>
                          <a:latin typeface="Calibri" panose="020F0502020204030204"/>
                        </a:defRPr>
                      </a:lvl7pPr>
                      <a:lvl8pPr marL="2045083" algn="l" defTabSz="584310" rtl="0" eaLnBrk="1" latinLnBrk="0" hangingPunct="1">
                        <a:defRPr sz="1150" b="1" kern="1200">
                          <a:solidFill>
                            <a:schemeClr val="lt1"/>
                          </a:solidFill>
                          <a:latin typeface="Calibri" panose="020F0502020204030204"/>
                        </a:defRPr>
                      </a:lvl8pPr>
                      <a:lvl9pPr marL="2337239" algn="l" defTabSz="584310" rtl="0" eaLnBrk="1" latinLnBrk="0" hangingPunct="1">
                        <a:defRPr sz="1150" b="1" kern="1200">
                          <a:solidFill>
                            <a:schemeClr val="lt1"/>
                          </a:solidFill>
                          <a:latin typeface="Calibri" panose="020F0502020204030204"/>
                        </a:defRPr>
                      </a:lvl9pPr>
                    </a:lstStyle>
                    <a:p>
                      <a:pPr algn="ctr" rtl="1"/>
                      <a:r>
                        <a:rPr lang="en-US" sz="700" dirty="0">
                          <a:latin typeface="Trebuchet MS" panose="020B0603020202020204" pitchFamily="34" charset="0"/>
                        </a:rPr>
                        <a:t>Std. Deviation</a:t>
                      </a:r>
                      <a:endParaRPr lang="he-IL" sz="700" dirty="0">
                        <a:latin typeface="Trebuchet MS" panose="020B0603020202020204" pitchFamily="34" charset="0"/>
                      </a:endParaRPr>
                    </a:p>
                  </a:txBody>
                  <a:tcPr marL="51435" marR="51435" marT="25718" marB="25718"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472C4"/>
                    </a:solidFill>
                  </a:tcPr>
                </a:tc>
                <a:tc>
                  <a:txBody>
                    <a:bodyPr/>
                    <a:lstStyle>
                      <a:lvl1pPr marL="0" algn="l" defTabSz="584310" rtl="0" eaLnBrk="1" latinLnBrk="0" hangingPunct="1">
                        <a:defRPr sz="1150" b="1" kern="1200">
                          <a:solidFill>
                            <a:schemeClr val="lt1"/>
                          </a:solidFill>
                          <a:latin typeface="Calibri" panose="020F0502020204030204"/>
                        </a:defRPr>
                      </a:lvl1pPr>
                      <a:lvl2pPr marL="292155" algn="l" defTabSz="584310" rtl="0" eaLnBrk="1" latinLnBrk="0" hangingPunct="1">
                        <a:defRPr sz="1150" b="1" kern="1200">
                          <a:solidFill>
                            <a:schemeClr val="lt1"/>
                          </a:solidFill>
                          <a:latin typeface="Calibri" panose="020F0502020204030204"/>
                        </a:defRPr>
                      </a:lvl2pPr>
                      <a:lvl3pPr marL="584310" algn="l" defTabSz="584310" rtl="0" eaLnBrk="1" latinLnBrk="0" hangingPunct="1">
                        <a:defRPr sz="1150" b="1" kern="1200">
                          <a:solidFill>
                            <a:schemeClr val="lt1"/>
                          </a:solidFill>
                          <a:latin typeface="Calibri" panose="020F0502020204030204"/>
                        </a:defRPr>
                      </a:lvl3pPr>
                      <a:lvl4pPr marL="876464" algn="l" defTabSz="584310" rtl="0" eaLnBrk="1" latinLnBrk="0" hangingPunct="1">
                        <a:defRPr sz="1150" b="1" kern="1200">
                          <a:solidFill>
                            <a:schemeClr val="lt1"/>
                          </a:solidFill>
                          <a:latin typeface="Calibri" panose="020F0502020204030204"/>
                        </a:defRPr>
                      </a:lvl4pPr>
                      <a:lvl5pPr marL="1168619" algn="l" defTabSz="584310" rtl="0" eaLnBrk="1" latinLnBrk="0" hangingPunct="1">
                        <a:defRPr sz="1150" b="1" kern="1200">
                          <a:solidFill>
                            <a:schemeClr val="lt1"/>
                          </a:solidFill>
                          <a:latin typeface="Calibri" panose="020F0502020204030204"/>
                        </a:defRPr>
                      </a:lvl5pPr>
                      <a:lvl6pPr marL="1460773" algn="l" defTabSz="584310" rtl="0" eaLnBrk="1" latinLnBrk="0" hangingPunct="1">
                        <a:defRPr sz="1150" b="1" kern="1200">
                          <a:solidFill>
                            <a:schemeClr val="lt1"/>
                          </a:solidFill>
                          <a:latin typeface="Calibri" panose="020F0502020204030204"/>
                        </a:defRPr>
                      </a:lvl6pPr>
                      <a:lvl7pPr marL="1752929" algn="l" defTabSz="584310" rtl="0" eaLnBrk="1" latinLnBrk="0" hangingPunct="1">
                        <a:defRPr sz="1150" b="1" kern="1200">
                          <a:solidFill>
                            <a:schemeClr val="lt1"/>
                          </a:solidFill>
                          <a:latin typeface="Calibri" panose="020F0502020204030204"/>
                        </a:defRPr>
                      </a:lvl7pPr>
                      <a:lvl8pPr marL="2045083" algn="l" defTabSz="584310" rtl="0" eaLnBrk="1" latinLnBrk="0" hangingPunct="1">
                        <a:defRPr sz="1150" b="1" kern="1200">
                          <a:solidFill>
                            <a:schemeClr val="lt1"/>
                          </a:solidFill>
                          <a:latin typeface="Calibri" panose="020F0502020204030204"/>
                        </a:defRPr>
                      </a:lvl8pPr>
                      <a:lvl9pPr marL="2337239" algn="l" defTabSz="584310" rtl="0" eaLnBrk="1" latinLnBrk="0" hangingPunct="1">
                        <a:defRPr sz="1150" b="1" kern="1200">
                          <a:solidFill>
                            <a:schemeClr val="lt1"/>
                          </a:solidFill>
                          <a:latin typeface="Calibri" panose="020F0502020204030204"/>
                        </a:defRPr>
                      </a:lvl9pPr>
                    </a:lstStyle>
                    <a:p>
                      <a:pPr algn="ctr" rtl="1"/>
                      <a:r>
                        <a:rPr lang="en-US" sz="700" dirty="0">
                          <a:latin typeface="Trebuchet MS" panose="020B0603020202020204" pitchFamily="34" charset="0"/>
                        </a:rPr>
                        <a:t>Maximum</a:t>
                      </a:r>
                      <a:endParaRPr lang="he-IL" sz="700" dirty="0">
                        <a:latin typeface="Trebuchet MS" panose="020B0603020202020204" pitchFamily="34" charset="0"/>
                      </a:endParaRPr>
                    </a:p>
                  </a:txBody>
                  <a:tcPr marL="51435" marR="51435" marT="25718" marB="25718"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472C4"/>
                    </a:solidFill>
                  </a:tcPr>
                </a:tc>
                <a:tc>
                  <a:txBody>
                    <a:bodyPr/>
                    <a:lstStyle>
                      <a:lvl1pPr marL="0" algn="l" defTabSz="584310" rtl="0" eaLnBrk="1" latinLnBrk="0" hangingPunct="1">
                        <a:defRPr sz="1150" b="1" kern="1200">
                          <a:solidFill>
                            <a:schemeClr val="lt1"/>
                          </a:solidFill>
                          <a:latin typeface="Calibri" panose="020F0502020204030204"/>
                        </a:defRPr>
                      </a:lvl1pPr>
                      <a:lvl2pPr marL="292155" algn="l" defTabSz="584310" rtl="0" eaLnBrk="1" latinLnBrk="0" hangingPunct="1">
                        <a:defRPr sz="1150" b="1" kern="1200">
                          <a:solidFill>
                            <a:schemeClr val="lt1"/>
                          </a:solidFill>
                          <a:latin typeface="Calibri" panose="020F0502020204030204"/>
                        </a:defRPr>
                      </a:lvl2pPr>
                      <a:lvl3pPr marL="584310" algn="l" defTabSz="584310" rtl="0" eaLnBrk="1" latinLnBrk="0" hangingPunct="1">
                        <a:defRPr sz="1150" b="1" kern="1200">
                          <a:solidFill>
                            <a:schemeClr val="lt1"/>
                          </a:solidFill>
                          <a:latin typeface="Calibri" panose="020F0502020204030204"/>
                        </a:defRPr>
                      </a:lvl3pPr>
                      <a:lvl4pPr marL="876464" algn="l" defTabSz="584310" rtl="0" eaLnBrk="1" latinLnBrk="0" hangingPunct="1">
                        <a:defRPr sz="1150" b="1" kern="1200">
                          <a:solidFill>
                            <a:schemeClr val="lt1"/>
                          </a:solidFill>
                          <a:latin typeface="Calibri" panose="020F0502020204030204"/>
                        </a:defRPr>
                      </a:lvl4pPr>
                      <a:lvl5pPr marL="1168619" algn="l" defTabSz="584310" rtl="0" eaLnBrk="1" latinLnBrk="0" hangingPunct="1">
                        <a:defRPr sz="1150" b="1" kern="1200">
                          <a:solidFill>
                            <a:schemeClr val="lt1"/>
                          </a:solidFill>
                          <a:latin typeface="Calibri" panose="020F0502020204030204"/>
                        </a:defRPr>
                      </a:lvl5pPr>
                      <a:lvl6pPr marL="1460773" algn="l" defTabSz="584310" rtl="0" eaLnBrk="1" latinLnBrk="0" hangingPunct="1">
                        <a:defRPr sz="1150" b="1" kern="1200">
                          <a:solidFill>
                            <a:schemeClr val="lt1"/>
                          </a:solidFill>
                          <a:latin typeface="Calibri" panose="020F0502020204030204"/>
                        </a:defRPr>
                      </a:lvl6pPr>
                      <a:lvl7pPr marL="1752929" algn="l" defTabSz="584310" rtl="0" eaLnBrk="1" latinLnBrk="0" hangingPunct="1">
                        <a:defRPr sz="1150" b="1" kern="1200">
                          <a:solidFill>
                            <a:schemeClr val="lt1"/>
                          </a:solidFill>
                          <a:latin typeface="Calibri" panose="020F0502020204030204"/>
                        </a:defRPr>
                      </a:lvl7pPr>
                      <a:lvl8pPr marL="2045083" algn="l" defTabSz="584310" rtl="0" eaLnBrk="1" latinLnBrk="0" hangingPunct="1">
                        <a:defRPr sz="1150" b="1" kern="1200">
                          <a:solidFill>
                            <a:schemeClr val="lt1"/>
                          </a:solidFill>
                          <a:latin typeface="Calibri" panose="020F0502020204030204"/>
                        </a:defRPr>
                      </a:lvl8pPr>
                      <a:lvl9pPr marL="2337239" algn="l" defTabSz="584310" rtl="0" eaLnBrk="1" latinLnBrk="0" hangingPunct="1">
                        <a:defRPr sz="1150" b="1" kern="1200">
                          <a:solidFill>
                            <a:schemeClr val="lt1"/>
                          </a:solidFill>
                          <a:latin typeface="Calibri" panose="020F0502020204030204"/>
                        </a:defRPr>
                      </a:lvl9pPr>
                    </a:lstStyle>
                    <a:p>
                      <a:pPr algn="ctr" rtl="1"/>
                      <a:r>
                        <a:rPr lang="en-US" sz="700" dirty="0">
                          <a:latin typeface="Trebuchet MS" panose="020B0603020202020204" pitchFamily="34" charset="0"/>
                        </a:rPr>
                        <a:t>Mean</a:t>
                      </a:r>
                      <a:endParaRPr lang="he-IL" sz="700" dirty="0">
                        <a:latin typeface="Trebuchet MS" panose="020B0603020202020204" pitchFamily="34" charset="0"/>
                      </a:endParaRPr>
                    </a:p>
                  </a:txBody>
                  <a:tcPr marL="51435" marR="51435" marT="25718" marB="25718"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472C4"/>
                    </a:solidFill>
                  </a:tcPr>
                </a:tc>
                <a:tc>
                  <a:txBody>
                    <a:bodyPr/>
                    <a:lstStyle>
                      <a:lvl1pPr marL="0" algn="l" defTabSz="584310" rtl="0" eaLnBrk="1" latinLnBrk="0" hangingPunct="1">
                        <a:defRPr sz="1150" b="1" kern="1200">
                          <a:solidFill>
                            <a:schemeClr val="lt1"/>
                          </a:solidFill>
                          <a:latin typeface="Calibri" panose="020F0502020204030204"/>
                        </a:defRPr>
                      </a:lvl1pPr>
                      <a:lvl2pPr marL="292155" algn="l" defTabSz="584310" rtl="0" eaLnBrk="1" latinLnBrk="0" hangingPunct="1">
                        <a:defRPr sz="1150" b="1" kern="1200">
                          <a:solidFill>
                            <a:schemeClr val="lt1"/>
                          </a:solidFill>
                          <a:latin typeface="Calibri" panose="020F0502020204030204"/>
                        </a:defRPr>
                      </a:lvl2pPr>
                      <a:lvl3pPr marL="584310" algn="l" defTabSz="584310" rtl="0" eaLnBrk="1" latinLnBrk="0" hangingPunct="1">
                        <a:defRPr sz="1150" b="1" kern="1200">
                          <a:solidFill>
                            <a:schemeClr val="lt1"/>
                          </a:solidFill>
                          <a:latin typeface="Calibri" panose="020F0502020204030204"/>
                        </a:defRPr>
                      </a:lvl3pPr>
                      <a:lvl4pPr marL="876464" algn="l" defTabSz="584310" rtl="0" eaLnBrk="1" latinLnBrk="0" hangingPunct="1">
                        <a:defRPr sz="1150" b="1" kern="1200">
                          <a:solidFill>
                            <a:schemeClr val="lt1"/>
                          </a:solidFill>
                          <a:latin typeface="Calibri" panose="020F0502020204030204"/>
                        </a:defRPr>
                      </a:lvl4pPr>
                      <a:lvl5pPr marL="1168619" algn="l" defTabSz="584310" rtl="0" eaLnBrk="1" latinLnBrk="0" hangingPunct="1">
                        <a:defRPr sz="1150" b="1" kern="1200">
                          <a:solidFill>
                            <a:schemeClr val="lt1"/>
                          </a:solidFill>
                          <a:latin typeface="Calibri" panose="020F0502020204030204"/>
                        </a:defRPr>
                      </a:lvl5pPr>
                      <a:lvl6pPr marL="1460773" algn="l" defTabSz="584310" rtl="0" eaLnBrk="1" latinLnBrk="0" hangingPunct="1">
                        <a:defRPr sz="1150" b="1" kern="1200">
                          <a:solidFill>
                            <a:schemeClr val="lt1"/>
                          </a:solidFill>
                          <a:latin typeface="Calibri" panose="020F0502020204030204"/>
                        </a:defRPr>
                      </a:lvl6pPr>
                      <a:lvl7pPr marL="1752929" algn="l" defTabSz="584310" rtl="0" eaLnBrk="1" latinLnBrk="0" hangingPunct="1">
                        <a:defRPr sz="1150" b="1" kern="1200">
                          <a:solidFill>
                            <a:schemeClr val="lt1"/>
                          </a:solidFill>
                          <a:latin typeface="Calibri" panose="020F0502020204030204"/>
                        </a:defRPr>
                      </a:lvl7pPr>
                      <a:lvl8pPr marL="2045083" algn="l" defTabSz="584310" rtl="0" eaLnBrk="1" latinLnBrk="0" hangingPunct="1">
                        <a:defRPr sz="1150" b="1" kern="1200">
                          <a:solidFill>
                            <a:schemeClr val="lt1"/>
                          </a:solidFill>
                          <a:latin typeface="Calibri" panose="020F0502020204030204"/>
                        </a:defRPr>
                      </a:lvl8pPr>
                      <a:lvl9pPr marL="2337239" algn="l" defTabSz="584310" rtl="0" eaLnBrk="1" latinLnBrk="0" hangingPunct="1">
                        <a:defRPr sz="1150" b="1" kern="1200">
                          <a:solidFill>
                            <a:schemeClr val="lt1"/>
                          </a:solidFill>
                          <a:latin typeface="Calibri" panose="020F0502020204030204"/>
                        </a:defRPr>
                      </a:lvl9pPr>
                    </a:lstStyle>
                    <a:p>
                      <a:pPr algn="ctr" rtl="1"/>
                      <a:r>
                        <a:rPr lang="en-US" sz="700" dirty="0">
                          <a:latin typeface="Trebuchet MS" panose="020B0603020202020204" pitchFamily="34" charset="0"/>
                        </a:rPr>
                        <a:t>Minimum</a:t>
                      </a:r>
                      <a:endParaRPr lang="he-IL" sz="700" dirty="0">
                        <a:latin typeface="Trebuchet MS" panose="020B0603020202020204" pitchFamily="34" charset="0"/>
                      </a:endParaRPr>
                    </a:p>
                  </a:txBody>
                  <a:tcPr marL="51435" marR="51435" marT="25718" marB="25718"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472C4"/>
                    </a:solidFill>
                  </a:tcPr>
                </a:tc>
                <a:extLst>
                  <a:ext uri="{0D108BD9-81ED-4DB2-BD59-A6C34878D82A}">
                    <a16:rowId xmlns:a16="http://schemas.microsoft.com/office/drawing/2014/main" val="2440844784"/>
                  </a:ext>
                </a:extLst>
              </a:tr>
              <a:tr h="231863">
                <a:tc>
                  <a:txBody>
                    <a:bodyPr/>
                    <a:lstStyle>
                      <a:lvl1pPr marL="0" algn="l" defTabSz="584310" rtl="0" eaLnBrk="1" latinLnBrk="0" hangingPunct="1">
                        <a:defRPr sz="1150" kern="1200">
                          <a:solidFill>
                            <a:schemeClr val="dk1"/>
                          </a:solidFill>
                          <a:latin typeface="Calibri" panose="020F0502020204030204"/>
                        </a:defRPr>
                      </a:lvl1pPr>
                      <a:lvl2pPr marL="292155" algn="l" defTabSz="584310" rtl="0" eaLnBrk="1" latinLnBrk="0" hangingPunct="1">
                        <a:defRPr sz="1150" kern="1200">
                          <a:solidFill>
                            <a:schemeClr val="dk1"/>
                          </a:solidFill>
                          <a:latin typeface="Calibri" panose="020F0502020204030204"/>
                        </a:defRPr>
                      </a:lvl2pPr>
                      <a:lvl3pPr marL="584310" algn="l" defTabSz="584310" rtl="0" eaLnBrk="1" latinLnBrk="0" hangingPunct="1">
                        <a:defRPr sz="1150" kern="1200">
                          <a:solidFill>
                            <a:schemeClr val="dk1"/>
                          </a:solidFill>
                          <a:latin typeface="Calibri" panose="020F0502020204030204"/>
                        </a:defRPr>
                      </a:lvl3pPr>
                      <a:lvl4pPr marL="876464" algn="l" defTabSz="584310" rtl="0" eaLnBrk="1" latinLnBrk="0" hangingPunct="1">
                        <a:defRPr sz="1150" kern="1200">
                          <a:solidFill>
                            <a:schemeClr val="dk1"/>
                          </a:solidFill>
                          <a:latin typeface="Calibri" panose="020F0502020204030204"/>
                        </a:defRPr>
                      </a:lvl4pPr>
                      <a:lvl5pPr marL="1168619" algn="l" defTabSz="584310" rtl="0" eaLnBrk="1" latinLnBrk="0" hangingPunct="1">
                        <a:defRPr sz="1150" kern="1200">
                          <a:solidFill>
                            <a:schemeClr val="dk1"/>
                          </a:solidFill>
                          <a:latin typeface="Calibri" panose="020F0502020204030204"/>
                        </a:defRPr>
                      </a:lvl5pPr>
                      <a:lvl6pPr marL="1460773" algn="l" defTabSz="584310" rtl="0" eaLnBrk="1" latinLnBrk="0" hangingPunct="1">
                        <a:defRPr sz="1150" kern="1200">
                          <a:solidFill>
                            <a:schemeClr val="dk1"/>
                          </a:solidFill>
                          <a:latin typeface="Calibri" panose="020F0502020204030204"/>
                        </a:defRPr>
                      </a:lvl6pPr>
                      <a:lvl7pPr marL="1752929" algn="l" defTabSz="584310" rtl="0" eaLnBrk="1" latinLnBrk="0" hangingPunct="1">
                        <a:defRPr sz="1150" kern="1200">
                          <a:solidFill>
                            <a:schemeClr val="dk1"/>
                          </a:solidFill>
                          <a:latin typeface="Calibri" panose="020F0502020204030204"/>
                        </a:defRPr>
                      </a:lvl7pPr>
                      <a:lvl8pPr marL="2045083" algn="l" defTabSz="584310" rtl="0" eaLnBrk="1" latinLnBrk="0" hangingPunct="1">
                        <a:defRPr sz="1150" kern="1200">
                          <a:solidFill>
                            <a:schemeClr val="dk1"/>
                          </a:solidFill>
                          <a:latin typeface="Calibri" panose="020F0502020204030204"/>
                        </a:defRPr>
                      </a:lvl8pPr>
                      <a:lvl9pPr marL="2337239" algn="l" defTabSz="584310" rtl="0" eaLnBrk="1" latinLnBrk="0" hangingPunct="1">
                        <a:defRPr sz="1150" kern="1200">
                          <a:solidFill>
                            <a:schemeClr val="dk1"/>
                          </a:solidFill>
                          <a:latin typeface="Calibri" panose="020F0502020204030204"/>
                        </a:defRPr>
                      </a:lvl9pPr>
                    </a:lstStyle>
                    <a:p>
                      <a:pPr marL="0" algn="ctr" defTabSz="914400" rtl="1" eaLnBrk="1" latinLnBrk="0" hangingPunct="1"/>
                      <a:r>
                        <a:rPr lang="en-US" sz="1000" kern="1200" dirty="0">
                          <a:solidFill>
                            <a:schemeClr val="dk1"/>
                          </a:solidFill>
                          <a:latin typeface="+mn-lt"/>
                          <a:ea typeface="+mn-ea"/>
                          <a:cs typeface="+mn-cs"/>
                        </a:rPr>
                        <a:t>0.687</a:t>
                      </a:r>
                      <a:endParaRPr lang="he-IL" sz="1000" kern="1200" dirty="0">
                        <a:solidFill>
                          <a:schemeClr val="dk1"/>
                        </a:solidFill>
                        <a:latin typeface="+mn-lt"/>
                        <a:ea typeface="+mn-ea"/>
                        <a:cs typeface="+mn-cs"/>
                      </a:endParaRPr>
                    </a:p>
                  </a:txBody>
                  <a:tcPr marL="51435" marR="51435" marT="25718" marB="25718">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472C4">
                        <a:tint val="40000"/>
                      </a:srgbClr>
                    </a:solidFill>
                  </a:tcPr>
                </a:tc>
                <a:tc>
                  <a:txBody>
                    <a:bodyPr/>
                    <a:lstStyle>
                      <a:lvl1pPr marL="0" algn="l" defTabSz="584310" rtl="0" eaLnBrk="1" latinLnBrk="0" hangingPunct="1">
                        <a:defRPr sz="1150" kern="1200">
                          <a:solidFill>
                            <a:schemeClr val="dk1"/>
                          </a:solidFill>
                          <a:latin typeface="Calibri" panose="020F0502020204030204"/>
                        </a:defRPr>
                      </a:lvl1pPr>
                      <a:lvl2pPr marL="292155" algn="l" defTabSz="584310" rtl="0" eaLnBrk="1" latinLnBrk="0" hangingPunct="1">
                        <a:defRPr sz="1150" kern="1200">
                          <a:solidFill>
                            <a:schemeClr val="dk1"/>
                          </a:solidFill>
                          <a:latin typeface="Calibri" panose="020F0502020204030204"/>
                        </a:defRPr>
                      </a:lvl2pPr>
                      <a:lvl3pPr marL="584310" algn="l" defTabSz="584310" rtl="0" eaLnBrk="1" latinLnBrk="0" hangingPunct="1">
                        <a:defRPr sz="1150" kern="1200">
                          <a:solidFill>
                            <a:schemeClr val="dk1"/>
                          </a:solidFill>
                          <a:latin typeface="Calibri" panose="020F0502020204030204"/>
                        </a:defRPr>
                      </a:lvl3pPr>
                      <a:lvl4pPr marL="876464" algn="l" defTabSz="584310" rtl="0" eaLnBrk="1" latinLnBrk="0" hangingPunct="1">
                        <a:defRPr sz="1150" kern="1200">
                          <a:solidFill>
                            <a:schemeClr val="dk1"/>
                          </a:solidFill>
                          <a:latin typeface="Calibri" panose="020F0502020204030204"/>
                        </a:defRPr>
                      </a:lvl4pPr>
                      <a:lvl5pPr marL="1168619" algn="l" defTabSz="584310" rtl="0" eaLnBrk="1" latinLnBrk="0" hangingPunct="1">
                        <a:defRPr sz="1150" kern="1200">
                          <a:solidFill>
                            <a:schemeClr val="dk1"/>
                          </a:solidFill>
                          <a:latin typeface="Calibri" panose="020F0502020204030204"/>
                        </a:defRPr>
                      </a:lvl5pPr>
                      <a:lvl6pPr marL="1460773" algn="l" defTabSz="584310" rtl="0" eaLnBrk="1" latinLnBrk="0" hangingPunct="1">
                        <a:defRPr sz="1150" kern="1200">
                          <a:solidFill>
                            <a:schemeClr val="dk1"/>
                          </a:solidFill>
                          <a:latin typeface="Calibri" panose="020F0502020204030204"/>
                        </a:defRPr>
                      </a:lvl6pPr>
                      <a:lvl7pPr marL="1752929" algn="l" defTabSz="584310" rtl="0" eaLnBrk="1" latinLnBrk="0" hangingPunct="1">
                        <a:defRPr sz="1150" kern="1200">
                          <a:solidFill>
                            <a:schemeClr val="dk1"/>
                          </a:solidFill>
                          <a:latin typeface="Calibri" panose="020F0502020204030204"/>
                        </a:defRPr>
                      </a:lvl7pPr>
                      <a:lvl8pPr marL="2045083" algn="l" defTabSz="584310" rtl="0" eaLnBrk="1" latinLnBrk="0" hangingPunct="1">
                        <a:defRPr sz="1150" kern="1200">
                          <a:solidFill>
                            <a:schemeClr val="dk1"/>
                          </a:solidFill>
                          <a:latin typeface="Calibri" panose="020F0502020204030204"/>
                        </a:defRPr>
                      </a:lvl8pPr>
                      <a:lvl9pPr marL="2337239" algn="l" defTabSz="584310" rtl="0" eaLnBrk="1" latinLnBrk="0" hangingPunct="1">
                        <a:defRPr sz="1150" kern="1200">
                          <a:solidFill>
                            <a:schemeClr val="dk1"/>
                          </a:solidFill>
                          <a:latin typeface="Calibri" panose="020F0502020204030204"/>
                        </a:defRPr>
                      </a:lvl9pPr>
                    </a:lstStyle>
                    <a:p>
                      <a:pPr marL="0" algn="ctr" defTabSz="914400" rtl="1" eaLnBrk="1" latinLnBrk="0" hangingPunct="1"/>
                      <a:r>
                        <a:rPr lang="en-US" sz="1000" kern="1200" dirty="0">
                          <a:solidFill>
                            <a:schemeClr val="dk1"/>
                          </a:solidFill>
                          <a:latin typeface="+mn-lt"/>
                          <a:ea typeface="+mn-ea"/>
                          <a:cs typeface="+mn-cs"/>
                        </a:rPr>
                        <a:t>5.79</a:t>
                      </a:r>
                      <a:endParaRPr lang="he-IL" sz="1000" kern="1200" dirty="0">
                        <a:solidFill>
                          <a:schemeClr val="dk1"/>
                        </a:solidFill>
                        <a:latin typeface="+mn-lt"/>
                        <a:ea typeface="+mn-ea"/>
                        <a:cs typeface="+mn-cs"/>
                      </a:endParaRPr>
                    </a:p>
                  </a:txBody>
                  <a:tcPr marL="51435" marR="51435" marT="25718" marB="25718">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472C4">
                        <a:tint val="40000"/>
                      </a:srgbClr>
                    </a:solidFill>
                  </a:tcPr>
                </a:tc>
                <a:tc>
                  <a:txBody>
                    <a:bodyPr/>
                    <a:lstStyle>
                      <a:lvl1pPr marL="0" algn="l" defTabSz="584310" rtl="0" eaLnBrk="1" latinLnBrk="0" hangingPunct="1">
                        <a:defRPr sz="1150" kern="1200">
                          <a:solidFill>
                            <a:schemeClr val="dk1"/>
                          </a:solidFill>
                          <a:latin typeface="Calibri" panose="020F0502020204030204"/>
                        </a:defRPr>
                      </a:lvl1pPr>
                      <a:lvl2pPr marL="292155" algn="l" defTabSz="584310" rtl="0" eaLnBrk="1" latinLnBrk="0" hangingPunct="1">
                        <a:defRPr sz="1150" kern="1200">
                          <a:solidFill>
                            <a:schemeClr val="dk1"/>
                          </a:solidFill>
                          <a:latin typeface="Calibri" panose="020F0502020204030204"/>
                        </a:defRPr>
                      </a:lvl2pPr>
                      <a:lvl3pPr marL="584310" algn="l" defTabSz="584310" rtl="0" eaLnBrk="1" latinLnBrk="0" hangingPunct="1">
                        <a:defRPr sz="1150" kern="1200">
                          <a:solidFill>
                            <a:schemeClr val="dk1"/>
                          </a:solidFill>
                          <a:latin typeface="Calibri" panose="020F0502020204030204"/>
                        </a:defRPr>
                      </a:lvl3pPr>
                      <a:lvl4pPr marL="876464" algn="l" defTabSz="584310" rtl="0" eaLnBrk="1" latinLnBrk="0" hangingPunct="1">
                        <a:defRPr sz="1150" kern="1200">
                          <a:solidFill>
                            <a:schemeClr val="dk1"/>
                          </a:solidFill>
                          <a:latin typeface="Calibri" panose="020F0502020204030204"/>
                        </a:defRPr>
                      </a:lvl4pPr>
                      <a:lvl5pPr marL="1168619" algn="l" defTabSz="584310" rtl="0" eaLnBrk="1" latinLnBrk="0" hangingPunct="1">
                        <a:defRPr sz="1150" kern="1200">
                          <a:solidFill>
                            <a:schemeClr val="dk1"/>
                          </a:solidFill>
                          <a:latin typeface="Calibri" panose="020F0502020204030204"/>
                        </a:defRPr>
                      </a:lvl5pPr>
                      <a:lvl6pPr marL="1460773" algn="l" defTabSz="584310" rtl="0" eaLnBrk="1" latinLnBrk="0" hangingPunct="1">
                        <a:defRPr sz="1150" kern="1200">
                          <a:solidFill>
                            <a:schemeClr val="dk1"/>
                          </a:solidFill>
                          <a:latin typeface="Calibri" panose="020F0502020204030204"/>
                        </a:defRPr>
                      </a:lvl6pPr>
                      <a:lvl7pPr marL="1752929" algn="l" defTabSz="584310" rtl="0" eaLnBrk="1" latinLnBrk="0" hangingPunct="1">
                        <a:defRPr sz="1150" kern="1200">
                          <a:solidFill>
                            <a:schemeClr val="dk1"/>
                          </a:solidFill>
                          <a:latin typeface="Calibri" panose="020F0502020204030204"/>
                        </a:defRPr>
                      </a:lvl7pPr>
                      <a:lvl8pPr marL="2045083" algn="l" defTabSz="584310" rtl="0" eaLnBrk="1" latinLnBrk="0" hangingPunct="1">
                        <a:defRPr sz="1150" kern="1200">
                          <a:solidFill>
                            <a:schemeClr val="dk1"/>
                          </a:solidFill>
                          <a:latin typeface="Calibri" panose="020F0502020204030204"/>
                        </a:defRPr>
                      </a:lvl8pPr>
                      <a:lvl9pPr marL="2337239" algn="l" defTabSz="584310" rtl="0" eaLnBrk="1" latinLnBrk="0" hangingPunct="1">
                        <a:defRPr sz="1150" kern="1200">
                          <a:solidFill>
                            <a:schemeClr val="dk1"/>
                          </a:solidFill>
                          <a:latin typeface="Calibri" panose="020F0502020204030204"/>
                        </a:defRPr>
                      </a:lvl9pPr>
                    </a:lstStyle>
                    <a:p>
                      <a:pPr marL="0" algn="ctr" defTabSz="914400" rtl="1" eaLnBrk="1" latinLnBrk="0" hangingPunct="1"/>
                      <a:r>
                        <a:rPr lang="en-US" sz="1000" kern="1200" dirty="0">
                          <a:solidFill>
                            <a:schemeClr val="dk1"/>
                          </a:solidFill>
                          <a:latin typeface="+mn-lt"/>
                          <a:ea typeface="+mn-ea"/>
                          <a:cs typeface="+mn-cs"/>
                        </a:rPr>
                        <a:t>3.85</a:t>
                      </a:r>
                      <a:endParaRPr lang="he-IL" sz="1000" kern="1200" dirty="0">
                        <a:solidFill>
                          <a:schemeClr val="dk1"/>
                        </a:solidFill>
                        <a:latin typeface="+mn-lt"/>
                        <a:ea typeface="+mn-ea"/>
                        <a:cs typeface="+mn-cs"/>
                      </a:endParaRPr>
                    </a:p>
                  </a:txBody>
                  <a:tcPr marL="51435" marR="51435" marT="25718" marB="25718">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472C4">
                        <a:tint val="40000"/>
                      </a:srgbClr>
                    </a:solidFill>
                  </a:tcPr>
                </a:tc>
                <a:tc>
                  <a:txBody>
                    <a:bodyPr/>
                    <a:lstStyle>
                      <a:lvl1pPr marL="0" algn="l" defTabSz="584310" rtl="0" eaLnBrk="1" latinLnBrk="0" hangingPunct="1">
                        <a:defRPr sz="1150" kern="1200">
                          <a:solidFill>
                            <a:schemeClr val="dk1"/>
                          </a:solidFill>
                          <a:latin typeface="Calibri" panose="020F0502020204030204"/>
                        </a:defRPr>
                      </a:lvl1pPr>
                      <a:lvl2pPr marL="292155" algn="l" defTabSz="584310" rtl="0" eaLnBrk="1" latinLnBrk="0" hangingPunct="1">
                        <a:defRPr sz="1150" kern="1200">
                          <a:solidFill>
                            <a:schemeClr val="dk1"/>
                          </a:solidFill>
                          <a:latin typeface="Calibri" panose="020F0502020204030204"/>
                        </a:defRPr>
                      </a:lvl2pPr>
                      <a:lvl3pPr marL="584310" algn="l" defTabSz="584310" rtl="0" eaLnBrk="1" latinLnBrk="0" hangingPunct="1">
                        <a:defRPr sz="1150" kern="1200">
                          <a:solidFill>
                            <a:schemeClr val="dk1"/>
                          </a:solidFill>
                          <a:latin typeface="Calibri" panose="020F0502020204030204"/>
                        </a:defRPr>
                      </a:lvl3pPr>
                      <a:lvl4pPr marL="876464" algn="l" defTabSz="584310" rtl="0" eaLnBrk="1" latinLnBrk="0" hangingPunct="1">
                        <a:defRPr sz="1150" kern="1200">
                          <a:solidFill>
                            <a:schemeClr val="dk1"/>
                          </a:solidFill>
                          <a:latin typeface="Calibri" panose="020F0502020204030204"/>
                        </a:defRPr>
                      </a:lvl4pPr>
                      <a:lvl5pPr marL="1168619" algn="l" defTabSz="584310" rtl="0" eaLnBrk="1" latinLnBrk="0" hangingPunct="1">
                        <a:defRPr sz="1150" kern="1200">
                          <a:solidFill>
                            <a:schemeClr val="dk1"/>
                          </a:solidFill>
                          <a:latin typeface="Calibri" panose="020F0502020204030204"/>
                        </a:defRPr>
                      </a:lvl5pPr>
                      <a:lvl6pPr marL="1460773" algn="l" defTabSz="584310" rtl="0" eaLnBrk="1" latinLnBrk="0" hangingPunct="1">
                        <a:defRPr sz="1150" kern="1200">
                          <a:solidFill>
                            <a:schemeClr val="dk1"/>
                          </a:solidFill>
                          <a:latin typeface="Calibri" panose="020F0502020204030204"/>
                        </a:defRPr>
                      </a:lvl6pPr>
                      <a:lvl7pPr marL="1752929" algn="l" defTabSz="584310" rtl="0" eaLnBrk="1" latinLnBrk="0" hangingPunct="1">
                        <a:defRPr sz="1150" kern="1200">
                          <a:solidFill>
                            <a:schemeClr val="dk1"/>
                          </a:solidFill>
                          <a:latin typeface="Calibri" panose="020F0502020204030204"/>
                        </a:defRPr>
                      </a:lvl7pPr>
                      <a:lvl8pPr marL="2045083" algn="l" defTabSz="584310" rtl="0" eaLnBrk="1" latinLnBrk="0" hangingPunct="1">
                        <a:defRPr sz="1150" kern="1200">
                          <a:solidFill>
                            <a:schemeClr val="dk1"/>
                          </a:solidFill>
                          <a:latin typeface="Calibri" panose="020F0502020204030204"/>
                        </a:defRPr>
                      </a:lvl8pPr>
                      <a:lvl9pPr marL="2337239" algn="l" defTabSz="584310" rtl="0" eaLnBrk="1" latinLnBrk="0" hangingPunct="1">
                        <a:defRPr sz="1150" kern="1200">
                          <a:solidFill>
                            <a:schemeClr val="dk1"/>
                          </a:solidFill>
                          <a:latin typeface="Calibri" panose="020F0502020204030204"/>
                        </a:defRPr>
                      </a:lvl9pPr>
                    </a:lstStyle>
                    <a:p>
                      <a:pPr marL="0" algn="ctr" defTabSz="914400" rtl="1" eaLnBrk="1" latinLnBrk="0" hangingPunct="1"/>
                      <a:r>
                        <a:rPr lang="en-US" sz="1000" kern="1200" dirty="0">
                          <a:solidFill>
                            <a:schemeClr val="dk1"/>
                          </a:solidFill>
                          <a:latin typeface="+mn-lt"/>
                          <a:ea typeface="+mn-ea"/>
                          <a:cs typeface="+mn-cs"/>
                        </a:rPr>
                        <a:t>0.91</a:t>
                      </a:r>
                      <a:endParaRPr lang="he-IL" sz="1000" kern="1200" dirty="0">
                        <a:solidFill>
                          <a:schemeClr val="dk1"/>
                        </a:solidFill>
                        <a:latin typeface="+mn-lt"/>
                        <a:ea typeface="+mn-ea"/>
                        <a:cs typeface="+mn-cs"/>
                      </a:endParaRPr>
                    </a:p>
                  </a:txBody>
                  <a:tcPr marL="51435" marR="51435" marT="25718" marB="25718">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472C4">
                        <a:tint val="40000"/>
                      </a:srgbClr>
                    </a:solidFill>
                  </a:tcPr>
                </a:tc>
                <a:extLst>
                  <a:ext uri="{0D108BD9-81ED-4DB2-BD59-A6C34878D82A}">
                    <a16:rowId xmlns:a16="http://schemas.microsoft.com/office/drawing/2014/main" val="122792130"/>
                  </a:ext>
                </a:extLst>
              </a:tr>
            </a:tbl>
          </a:graphicData>
        </a:graphic>
      </p:graphicFrame>
      <p:sp>
        <p:nvSpPr>
          <p:cNvPr id="68" name="מציין מיקום טקסט 8">
            <a:extLst>
              <a:ext uri="{FF2B5EF4-FFF2-40B4-BE49-F238E27FC236}">
                <a16:creationId xmlns:a16="http://schemas.microsoft.com/office/drawing/2014/main" id="{FEFCE8CD-3955-DF3C-51DC-608593228AC4}"/>
              </a:ext>
            </a:extLst>
          </p:cNvPr>
          <p:cNvSpPr txBox="1">
            <a:spLocks/>
          </p:cNvSpPr>
          <p:nvPr/>
        </p:nvSpPr>
        <p:spPr>
          <a:xfrm>
            <a:off x="3987844" y="5392523"/>
            <a:ext cx="2160000" cy="576000"/>
          </a:xfrm>
          <a:prstGeom prst="rect">
            <a:avLst/>
          </a:prstGeom>
          <a:solidFill>
            <a:srgbClr val="5B9BD5">
              <a:lumMod val="20000"/>
              <a:lumOff val="80000"/>
            </a:srgbClr>
          </a:solidFill>
        </p:spPr>
        <p:txBody>
          <a:bodyPr vert="horz" lIns="91440" tIns="45720" rIns="91440" bIns="45720" rtlCol="0" anchor="ctr">
            <a:noAutofit/>
          </a:bodyPr>
          <a:lstStyle>
            <a:lvl1pPr marL="0" indent="0" algn="r" defTabSz="685800" rtl="1" eaLnBrk="1" latinLnBrk="0" hangingPunct="1">
              <a:lnSpc>
                <a:spcPct val="90000"/>
              </a:lnSpc>
              <a:spcBef>
                <a:spcPts val="750"/>
              </a:spcBef>
              <a:buFont typeface="Arial" panose="020B0604020202020204" pitchFamily="34" charset="0"/>
              <a:buNone/>
              <a:defRPr sz="1800" b="1" kern="1200">
                <a:solidFill>
                  <a:schemeClr val="tx1"/>
                </a:solidFill>
                <a:latin typeface="+mn-lt"/>
                <a:ea typeface="+mn-ea"/>
                <a:cs typeface="+mn-cs"/>
              </a:defRPr>
            </a:lvl1pPr>
            <a:lvl2pPr marL="342900" indent="0" algn="r" defTabSz="685800" rtl="1" eaLnBrk="1" latinLnBrk="0" hangingPunct="1">
              <a:lnSpc>
                <a:spcPct val="90000"/>
              </a:lnSpc>
              <a:spcBef>
                <a:spcPts val="375"/>
              </a:spcBef>
              <a:buFont typeface="Arial" panose="020B0604020202020204" pitchFamily="34" charset="0"/>
              <a:buNone/>
              <a:defRPr sz="1500" b="1" kern="1200">
                <a:solidFill>
                  <a:schemeClr val="tx1"/>
                </a:solidFill>
                <a:latin typeface="+mn-lt"/>
                <a:ea typeface="+mn-ea"/>
                <a:cs typeface="+mn-cs"/>
              </a:defRPr>
            </a:lvl2pPr>
            <a:lvl3pPr marL="685800" indent="0" algn="r" defTabSz="685800" rtl="1" eaLnBrk="1" latinLnBrk="0" hangingPunct="1">
              <a:lnSpc>
                <a:spcPct val="90000"/>
              </a:lnSpc>
              <a:spcBef>
                <a:spcPts val="375"/>
              </a:spcBef>
              <a:buFont typeface="Arial" panose="020B0604020202020204" pitchFamily="34" charset="0"/>
              <a:buNone/>
              <a:defRPr sz="1350" b="1" kern="1200">
                <a:solidFill>
                  <a:schemeClr val="tx1"/>
                </a:solidFill>
                <a:latin typeface="+mn-lt"/>
                <a:ea typeface="+mn-ea"/>
                <a:cs typeface="+mn-cs"/>
              </a:defRPr>
            </a:lvl3pPr>
            <a:lvl4pPr marL="1028700" indent="0" algn="r" defTabSz="685800" rtl="1" eaLnBrk="1" latinLnBrk="0" hangingPunct="1">
              <a:lnSpc>
                <a:spcPct val="90000"/>
              </a:lnSpc>
              <a:spcBef>
                <a:spcPts val="375"/>
              </a:spcBef>
              <a:buFont typeface="Arial" panose="020B0604020202020204" pitchFamily="34" charset="0"/>
              <a:buNone/>
              <a:defRPr sz="1200" b="1" kern="1200">
                <a:solidFill>
                  <a:schemeClr val="tx1"/>
                </a:solidFill>
                <a:latin typeface="+mn-lt"/>
                <a:ea typeface="+mn-ea"/>
                <a:cs typeface="+mn-cs"/>
              </a:defRPr>
            </a:lvl4pPr>
            <a:lvl5pPr marL="1371600" indent="0" algn="r" defTabSz="685800" rtl="1" eaLnBrk="1" latinLnBrk="0" hangingPunct="1">
              <a:lnSpc>
                <a:spcPct val="90000"/>
              </a:lnSpc>
              <a:spcBef>
                <a:spcPts val="375"/>
              </a:spcBef>
              <a:buFont typeface="Arial" panose="020B0604020202020204" pitchFamily="34" charset="0"/>
              <a:buNone/>
              <a:defRPr sz="1200" b="1" kern="1200">
                <a:solidFill>
                  <a:schemeClr val="tx1"/>
                </a:solidFill>
                <a:latin typeface="+mn-lt"/>
                <a:ea typeface="+mn-ea"/>
                <a:cs typeface="+mn-cs"/>
              </a:defRPr>
            </a:lvl5pPr>
            <a:lvl6pPr marL="1714500" indent="0" algn="r" defTabSz="685800" rtl="1" eaLnBrk="1" latinLnBrk="0" hangingPunct="1">
              <a:lnSpc>
                <a:spcPct val="90000"/>
              </a:lnSpc>
              <a:spcBef>
                <a:spcPts val="375"/>
              </a:spcBef>
              <a:buFont typeface="Arial" panose="020B0604020202020204" pitchFamily="34" charset="0"/>
              <a:buNone/>
              <a:defRPr sz="1200" b="1" kern="1200">
                <a:solidFill>
                  <a:schemeClr val="tx1"/>
                </a:solidFill>
                <a:latin typeface="+mn-lt"/>
                <a:ea typeface="+mn-ea"/>
                <a:cs typeface="+mn-cs"/>
              </a:defRPr>
            </a:lvl6pPr>
            <a:lvl7pPr marL="2057400" indent="0" algn="r" defTabSz="685800" rtl="1" eaLnBrk="1" latinLnBrk="0" hangingPunct="1">
              <a:lnSpc>
                <a:spcPct val="90000"/>
              </a:lnSpc>
              <a:spcBef>
                <a:spcPts val="375"/>
              </a:spcBef>
              <a:buFont typeface="Arial" panose="020B0604020202020204" pitchFamily="34" charset="0"/>
              <a:buNone/>
              <a:defRPr sz="1200" b="1" kern="1200">
                <a:solidFill>
                  <a:schemeClr val="tx1"/>
                </a:solidFill>
                <a:latin typeface="+mn-lt"/>
                <a:ea typeface="+mn-ea"/>
                <a:cs typeface="+mn-cs"/>
              </a:defRPr>
            </a:lvl7pPr>
            <a:lvl8pPr marL="2400300" indent="0" algn="r" defTabSz="685800" rtl="1" eaLnBrk="1" latinLnBrk="0" hangingPunct="1">
              <a:lnSpc>
                <a:spcPct val="90000"/>
              </a:lnSpc>
              <a:spcBef>
                <a:spcPts val="375"/>
              </a:spcBef>
              <a:buFont typeface="Arial" panose="020B0604020202020204" pitchFamily="34" charset="0"/>
              <a:buNone/>
              <a:defRPr sz="1200" b="1" kern="1200">
                <a:solidFill>
                  <a:schemeClr val="tx1"/>
                </a:solidFill>
                <a:latin typeface="+mn-lt"/>
                <a:ea typeface="+mn-ea"/>
                <a:cs typeface="+mn-cs"/>
              </a:defRPr>
            </a:lvl8pPr>
            <a:lvl9pPr marL="2743200" indent="0" algn="r" defTabSz="685800" rtl="1" eaLnBrk="1" latinLnBrk="0" hangingPunct="1">
              <a:lnSpc>
                <a:spcPct val="90000"/>
              </a:lnSpc>
              <a:spcBef>
                <a:spcPts val="375"/>
              </a:spcBef>
              <a:buFont typeface="Arial" panose="020B0604020202020204" pitchFamily="34" charset="0"/>
              <a:buNone/>
              <a:defRPr sz="1200" b="1" kern="1200">
                <a:solidFill>
                  <a:schemeClr val="tx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000" b="1" i="0" u="none" strike="noStrike" kern="1200" cap="none" spc="0" normalizeH="0" baseline="0" noProof="0" dirty="0">
                <a:ln>
                  <a:noFill/>
                </a:ln>
                <a:solidFill>
                  <a:sysClr val="windowText" lastClr="000000"/>
                </a:solidFill>
                <a:effectLst/>
                <a:uLnTx/>
                <a:uFillTx/>
                <a:latin typeface="Trebuchet MS" panose="020B0603020202020204" pitchFamily="34" charset="0"/>
                <a:ea typeface="+mn-ea"/>
                <a:cs typeface="+mn-cs"/>
              </a:rPr>
              <a:t>Corresponding</a:t>
            </a:r>
          </a:p>
          <a:p>
            <a:pPr marL="0" marR="0" lvl="0" indent="0" algn="ctr" defTabSz="6858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000" b="1" i="0" u="none" strike="noStrike" kern="1200" cap="none" spc="0" normalizeH="0" baseline="0" noProof="0" dirty="0">
                <a:ln>
                  <a:noFill/>
                </a:ln>
                <a:solidFill>
                  <a:sysClr val="windowText" lastClr="000000"/>
                </a:solidFill>
                <a:effectLst/>
                <a:uLnTx/>
                <a:uFillTx/>
                <a:latin typeface="Trebuchet MS" panose="020B0603020202020204" pitchFamily="34" charset="0"/>
                <a:ea typeface="+mn-ea"/>
                <a:cs typeface="+mn-cs"/>
              </a:rPr>
              <a:t> Spend Values after elimination</a:t>
            </a:r>
          </a:p>
          <a:p>
            <a:pPr marL="0" marR="0" lvl="0" indent="0" algn="ctr" defTabSz="6858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800" b="0" i="0" u="none" strike="noStrike" kern="1200" cap="none" spc="0" normalizeH="0" baseline="0" noProof="0" dirty="0">
                <a:ln>
                  <a:noFill/>
                </a:ln>
                <a:solidFill>
                  <a:sysClr val="windowText" lastClr="000000"/>
                </a:solidFill>
                <a:effectLst/>
                <a:uLnTx/>
                <a:uFillTx/>
                <a:latin typeface="Trebuchet MS" panose="020B0603020202020204" pitchFamily="34" charset="0"/>
                <a:ea typeface="+mn-ea"/>
                <a:cs typeface="+mn-cs"/>
              </a:rPr>
              <a:t>(unweighted)</a:t>
            </a:r>
            <a:endParaRPr kumimoji="0" lang="he-IL" sz="800" b="0" i="0" u="none" strike="noStrike" kern="1200" cap="none" spc="0" normalizeH="0" baseline="0" noProof="0" dirty="0">
              <a:ln>
                <a:noFill/>
              </a:ln>
              <a:solidFill>
                <a:sysClr val="windowText" lastClr="000000"/>
              </a:solidFill>
              <a:effectLst/>
              <a:uLnTx/>
              <a:uFillTx/>
              <a:latin typeface="Trebuchet MS" panose="020B0603020202020204" pitchFamily="34" charset="0"/>
              <a:ea typeface="+mn-ea"/>
              <a:cs typeface="Arial" panose="020B0604020202020204" pitchFamily="34" charset="0"/>
            </a:endParaRPr>
          </a:p>
        </p:txBody>
      </p:sp>
      <p:sp>
        <p:nvSpPr>
          <p:cNvPr id="69" name="מציין מיקום תוכן 18">
            <a:extLst>
              <a:ext uri="{FF2B5EF4-FFF2-40B4-BE49-F238E27FC236}">
                <a16:creationId xmlns:a16="http://schemas.microsoft.com/office/drawing/2014/main" id="{B4222FE9-9C77-BC86-8FC4-9CD230AC73AD}"/>
              </a:ext>
            </a:extLst>
          </p:cNvPr>
          <p:cNvSpPr txBox="1">
            <a:spLocks/>
          </p:cNvSpPr>
          <p:nvPr/>
        </p:nvSpPr>
        <p:spPr>
          <a:xfrm>
            <a:off x="3987844" y="6517102"/>
            <a:ext cx="2160000" cy="937860"/>
          </a:xfrm>
          <a:prstGeom prst="rect">
            <a:avLst/>
          </a:prstGeom>
        </p:spPr>
        <p:txBody>
          <a:bodyPr vert="horz" lIns="91440" tIns="45720" rIns="91440" bIns="45720" rtlCol="0">
            <a:normAutofit lnSpcReduction="10000"/>
          </a:bodyPr>
          <a:lstStyle>
            <a:lvl1pPr marL="171450" indent="-171450" algn="r" defTabSz="685800" rtl="1"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r" defTabSz="685800" rtl="1"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r" defTabSz="685800" rtl="1"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r" defTabSz="685800" rtl="1"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r" defTabSz="685800" rtl="1"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r" defTabSz="685800" rtl="1"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r" defTabSz="685800" rtl="1"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r" defTabSz="685800" rtl="1"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r" defTabSz="685800" rtl="1"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gn="l" rtl="0"/>
            <a:r>
              <a:rPr lang="en-US" sz="1000" dirty="0">
                <a:solidFill>
                  <a:schemeClr val="tx1">
                    <a:lumMod val="75000"/>
                    <a:lumOff val="25000"/>
                  </a:schemeClr>
                </a:solidFill>
                <a:latin typeface="Trebuchet MS" panose="020B0603020202020204" pitchFamily="34" charset="0"/>
              </a:rPr>
              <a:t>Min. Spend = ZAR 0</a:t>
            </a:r>
          </a:p>
          <a:p>
            <a:pPr algn="l" rtl="0"/>
            <a:r>
              <a:rPr lang="en-US" sz="1000" dirty="0">
                <a:solidFill>
                  <a:schemeClr val="tx1">
                    <a:lumMod val="75000"/>
                    <a:lumOff val="25000"/>
                  </a:schemeClr>
                </a:solidFill>
                <a:latin typeface="Trebuchet MS" panose="020B0603020202020204" pitchFamily="34" charset="0"/>
              </a:rPr>
              <a:t>Mean Spend = ZAR 17,965</a:t>
            </a:r>
          </a:p>
          <a:p>
            <a:pPr algn="l" rtl="0"/>
            <a:r>
              <a:rPr lang="en-US" sz="1000" dirty="0">
                <a:solidFill>
                  <a:schemeClr val="tx1">
                    <a:lumMod val="75000"/>
                    <a:lumOff val="25000"/>
                  </a:schemeClr>
                </a:solidFill>
                <a:latin typeface="Trebuchet MS" panose="020B0603020202020204" pitchFamily="34" charset="0"/>
              </a:rPr>
              <a:t>Max Spend = ZAR 620,150</a:t>
            </a:r>
          </a:p>
          <a:p>
            <a:pPr algn="l" rtl="0"/>
            <a:r>
              <a:rPr lang="en-US" sz="1000" dirty="0">
                <a:solidFill>
                  <a:schemeClr val="tx1">
                    <a:lumMod val="75000"/>
                    <a:lumOff val="25000"/>
                  </a:schemeClr>
                </a:solidFill>
                <a:latin typeface="Trebuchet MS" panose="020B0603020202020204" pitchFamily="34" charset="0"/>
              </a:rPr>
              <a:t>N = 51,272</a:t>
            </a:r>
          </a:p>
          <a:p>
            <a:pPr algn="l" rtl="0"/>
            <a:endParaRPr lang="he-IL" sz="1000" dirty="0">
              <a:solidFill>
                <a:schemeClr val="tx1">
                  <a:lumMod val="75000"/>
                  <a:lumOff val="25000"/>
                </a:schemeClr>
              </a:solidFill>
              <a:latin typeface="Trebuchet MS" panose="020B0603020202020204" pitchFamily="34" charset="0"/>
            </a:endParaRPr>
          </a:p>
        </p:txBody>
      </p:sp>
      <p:sp>
        <p:nvSpPr>
          <p:cNvPr id="70" name="חץ: ימינה 69">
            <a:extLst>
              <a:ext uri="{FF2B5EF4-FFF2-40B4-BE49-F238E27FC236}">
                <a16:creationId xmlns:a16="http://schemas.microsoft.com/office/drawing/2014/main" id="{6E724C74-0AFD-06D9-C3EC-BCF032F24933}"/>
              </a:ext>
            </a:extLst>
          </p:cNvPr>
          <p:cNvSpPr/>
          <p:nvPr/>
        </p:nvSpPr>
        <p:spPr>
          <a:xfrm>
            <a:off x="3593295" y="6754307"/>
            <a:ext cx="297611" cy="463451"/>
          </a:xfrm>
          <a:prstGeom prst="rightArrow">
            <a:avLst/>
          </a:prstGeom>
          <a:solidFill>
            <a:srgbClr val="DEEBF7"/>
          </a:solidFill>
          <a:ln w="12700" cap="flat" cmpd="sng" algn="ctr">
            <a:noFill/>
            <a:prstDash val="solid"/>
            <a:miter lim="800000"/>
          </a:ln>
          <a:effectLst/>
        </p:spPr>
        <p:txBody>
          <a:bodyPr rtlCol="1"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he-IL" sz="1013" b="0" i="0" u="none" strike="noStrike" kern="0" cap="none" spc="0" normalizeH="0" baseline="0" noProof="0" dirty="0">
              <a:ln>
                <a:noFill/>
              </a:ln>
              <a:solidFill>
                <a:prstClr val="white"/>
              </a:solidFill>
              <a:effectLst/>
              <a:uLnTx/>
              <a:uFillTx/>
              <a:latin typeface="Trebuchet MS" panose="020B0603020202020204" pitchFamily="34" charset="0"/>
              <a:ea typeface="+mn-ea"/>
              <a:cs typeface="Arial" panose="020B0604020202020204" pitchFamily="34" charset="0"/>
            </a:endParaRPr>
          </a:p>
        </p:txBody>
      </p:sp>
      <p:sp>
        <p:nvSpPr>
          <p:cNvPr id="71" name="תיבת טקסט 70">
            <a:extLst>
              <a:ext uri="{FF2B5EF4-FFF2-40B4-BE49-F238E27FC236}">
                <a16:creationId xmlns:a16="http://schemas.microsoft.com/office/drawing/2014/main" id="{76E4A745-E25C-55A6-4961-4FC30766F6E7}"/>
              </a:ext>
            </a:extLst>
          </p:cNvPr>
          <p:cNvSpPr txBox="1"/>
          <p:nvPr/>
        </p:nvSpPr>
        <p:spPr>
          <a:xfrm>
            <a:off x="2933945" y="6732117"/>
            <a:ext cx="685429" cy="507831"/>
          </a:xfrm>
          <a:prstGeom prst="rect">
            <a:avLst/>
          </a:prstGeom>
          <a:noFill/>
        </p:spPr>
        <p:txBody>
          <a:bodyPr wrap="square" rtlCol="1">
            <a:spAutoFit/>
          </a:bodyPr>
          <a:lstStyle/>
          <a:p>
            <a:pPr algn="ctr" defTabSz="457200"/>
            <a:r>
              <a:rPr lang="en-US" sz="675" i="1" dirty="0">
                <a:solidFill>
                  <a:prstClr val="black"/>
                </a:solidFill>
                <a:latin typeface="Trebuchet MS" panose="020B0603020202020204" pitchFamily="34" charset="0"/>
              </a:rPr>
              <a:t>Eliminate values outside +3 SDs</a:t>
            </a:r>
            <a:endParaRPr lang="he-IL" sz="675" i="1" dirty="0">
              <a:solidFill>
                <a:prstClr val="black"/>
              </a:solidFill>
              <a:latin typeface="Trebuchet MS" panose="020B0603020202020204" pitchFamily="34" charset="0"/>
            </a:endParaRPr>
          </a:p>
        </p:txBody>
      </p:sp>
      <p:sp>
        <p:nvSpPr>
          <p:cNvPr id="72" name="תיבת טקסט 71">
            <a:extLst>
              <a:ext uri="{FF2B5EF4-FFF2-40B4-BE49-F238E27FC236}">
                <a16:creationId xmlns:a16="http://schemas.microsoft.com/office/drawing/2014/main" id="{B74C7875-3CD6-0D13-B67D-79064FDD0DE9}"/>
              </a:ext>
            </a:extLst>
          </p:cNvPr>
          <p:cNvSpPr txBox="1"/>
          <p:nvPr/>
        </p:nvSpPr>
        <p:spPr>
          <a:xfrm>
            <a:off x="617265" y="9228475"/>
            <a:ext cx="1845377" cy="215444"/>
          </a:xfrm>
          <a:prstGeom prst="rect">
            <a:avLst/>
          </a:prstGeom>
          <a:noFill/>
        </p:spPr>
        <p:txBody>
          <a:bodyPr wrap="none" rtlCol="1">
            <a:spAutoFit/>
          </a:bodyPr>
          <a:lstStyle/>
          <a:p>
            <a:pPr defTabSz="457200"/>
            <a:r>
              <a:rPr lang="en-US" sz="800" dirty="0">
                <a:solidFill>
                  <a:schemeClr val="tx1">
                    <a:lumMod val="75000"/>
                    <a:lumOff val="25000"/>
                  </a:schemeClr>
                </a:solidFill>
                <a:latin typeface="Trebuchet MS" panose="020B0603020202020204" pitchFamily="34" charset="0"/>
              </a:rPr>
              <a:t>Source: 2021 SAT Departure Survey.</a:t>
            </a:r>
            <a:endParaRPr lang="he-IL" sz="800" dirty="0">
              <a:solidFill>
                <a:schemeClr val="tx1">
                  <a:lumMod val="75000"/>
                  <a:lumOff val="25000"/>
                </a:schemeClr>
              </a:solidFill>
              <a:latin typeface="Trebuchet MS" panose="020B0603020202020204" pitchFamily="34" charset="0"/>
            </a:endParaRPr>
          </a:p>
        </p:txBody>
      </p:sp>
      <p:sp>
        <p:nvSpPr>
          <p:cNvPr id="75" name="מלבן 74">
            <a:extLst>
              <a:ext uri="{FF2B5EF4-FFF2-40B4-BE49-F238E27FC236}">
                <a16:creationId xmlns:a16="http://schemas.microsoft.com/office/drawing/2014/main" id="{08EC618A-383D-DF26-B2E7-140476ED99BC}"/>
              </a:ext>
            </a:extLst>
          </p:cNvPr>
          <p:cNvSpPr/>
          <p:nvPr/>
        </p:nvSpPr>
        <p:spPr>
          <a:xfrm>
            <a:off x="661643" y="4575105"/>
            <a:ext cx="5579092" cy="3978295"/>
          </a:xfrm>
          <a:prstGeom prst="rect">
            <a:avLst/>
          </a:prstGeom>
          <a:noFill/>
          <a:ln w="3175">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he-IL" dirty="0"/>
          </a:p>
        </p:txBody>
      </p:sp>
      <p:sp>
        <p:nvSpPr>
          <p:cNvPr id="19" name="Rectangle 1">
            <a:extLst>
              <a:ext uri="{FF2B5EF4-FFF2-40B4-BE49-F238E27FC236}">
                <a16:creationId xmlns:a16="http://schemas.microsoft.com/office/drawing/2014/main" id="{CB952071-5FA0-F081-79A0-B9794435659C}"/>
              </a:ext>
            </a:extLst>
          </p:cNvPr>
          <p:cNvSpPr/>
          <p:nvPr/>
        </p:nvSpPr>
        <p:spPr>
          <a:xfrm>
            <a:off x="6718" y="462166"/>
            <a:ext cx="576000" cy="23385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18444" rtl="0" eaLnBrk="1" fontAlgn="auto" latinLnBrk="0" hangingPunct="1">
              <a:lnSpc>
                <a:spcPct val="100000"/>
              </a:lnSpc>
              <a:spcBef>
                <a:spcPts val="0"/>
              </a:spcBef>
              <a:spcAft>
                <a:spcPts val="0"/>
              </a:spcAft>
              <a:buClrTx/>
              <a:buSzTx/>
              <a:buFontTx/>
              <a:buNone/>
              <a:tabLst/>
              <a:defRPr/>
            </a:pPr>
            <a:endParaRPr kumimoji="0" lang="en-IN" sz="1414" b="0" i="0" u="sng" strike="noStrike" kern="1200" cap="none" spc="0" normalizeH="0" baseline="0" noProof="0" dirty="0">
              <a:ln>
                <a:noFill/>
              </a:ln>
              <a:solidFill>
                <a:prstClr val="white"/>
              </a:solidFill>
              <a:effectLst/>
              <a:uLnTx/>
              <a:uFillTx/>
              <a:latin typeface="Calibri"/>
              <a:ea typeface="+mn-ea"/>
              <a:cs typeface="+mn-cs"/>
            </a:endParaRPr>
          </a:p>
        </p:txBody>
      </p:sp>
      <p:sp>
        <p:nvSpPr>
          <p:cNvPr id="20" name="TextBox 4">
            <a:extLst>
              <a:ext uri="{FF2B5EF4-FFF2-40B4-BE49-F238E27FC236}">
                <a16:creationId xmlns:a16="http://schemas.microsoft.com/office/drawing/2014/main" id="{57A4B9F8-26E6-B428-89A7-E759107F661B}"/>
              </a:ext>
            </a:extLst>
          </p:cNvPr>
          <p:cNvSpPr txBox="1"/>
          <p:nvPr/>
        </p:nvSpPr>
        <p:spPr>
          <a:xfrm>
            <a:off x="732625" y="300244"/>
            <a:ext cx="4770530" cy="523220"/>
          </a:xfrm>
          <a:prstGeom prst="rect">
            <a:avLst/>
          </a:prstGeom>
          <a:noFill/>
        </p:spPr>
        <p:txBody>
          <a:bodyPr wrap="square" lIns="0" rIns="0" rtlCol="0">
            <a:spAutoFit/>
          </a:bodyPr>
          <a:lstStyle/>
          <a:p>
            <a:r>
              <a:rPr lang="en-ZA" sz="2800" b="1" kern="0" dirty="0">
                <a:solidFill>
                  <a:schemeClr val="tx1">
                    <a:lumMod val="75000"/>
                    <a:lumOff val="25000"/>
                  </a:schemeClr>
                </a:solidFill>
                <a:latin typeface="Bebas Neue Bold" panose="020B0606020202050201" pitchFamily="34" charset="0"/>
                <a:cs typeface="Arial" panose="020B0604020202020204" pitchFamily="34" charset="0"/>
              </a:rPr>
              <a:t>NORMALISING SPEND DATA CONTINUED</a:t>
            </a:r>
          </a:p>
        </p:txBody>
      </p:sp>
      <p:sp>
        <p:nvSpPr>
          <p:cNvPr id="3" name="TextBox 76">
            <a:extLst>
              <a:ext uri="{FF2B5EF4-FFF2-40B4-BE49-F238E27FC236}">
                <a16:creationId xmlns:a16="http://schemas.microsoft.com/office/drawing/2014/main" id="{9F539856-C6A6-E2A8-B067-1EBFC6EC5ABB}"/>
              </a:ext>
            </a:extLst>
          </p:cNvPr>
          <p:cNvSpPr txBox="1"/>
          <p:nvPr/>
        </p:nvSpPr>
        <p:spPr>
          <a:xfrm>
            <a:off x="5415753" y="9585227"/>
            <a:ext cx="38472"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 </a:t>
            </a:r>
            <a:endParaRPr lang="en-ZA" sz="1000" dirty="0">
              <a:solidFill>
                <a:srgbClr val="404040"/>
              </a:solidFill>
              <a:latin typeface="Trebuchet MS" panose="020B0603020202020204" pitchFamily="34" charset="0"/>
              <a:cs typeface="Arial" panose="020B0604020202020204" pitchFamily="34" charset="0"/>
            </a:endParaRPr>
          </a:p>
        </p:txBody>
      </p:sp>
      <p:sp>
        <p:nvSpPr>
          <p:cNvPr id="7" name="TextBox 76">
            <a:extLst>
              <a:ext uri="{FF2B5EF4-FFF2-40B4-BE49-F238E27FC236}">
                <a16:creationId xmlns:a16="http://schemas.microsoft.com/office/drawing/2014/main" id="{65CD3182-0A48-CB6B-738B-86AFD4F26F55}"/>
              </a:ext>
            </a:extLst>
          </p:cNvPr>
          <p:cNvSpPr txBox="1"/>
          <p:nvPr/>
        </p:nvSpPr>
        <p:spPr>
          <a:xfrm>
            <a:off x="2257837" y="9585227"/>
            <a:ext cx="3196388" cy="153888"/>
          </a:xfrm>
          <a:prstGeom prst="rect">
            <a:avLst/>
          </a:prstGeom>
          <a:noFill/>
          <a:ln>
            <a:noFill/>
          </a:ln>
        </p:spPr>
        <p:txBody>
          <a:bodyPr wrap="none" lIns="0" tIns="0" rIns="0" bIns="0" rtlCol="0" anchor="t">
            <a:spAutoFit/>
          </a:bodyPr>
          <a:lstStyle/>
          <a:p>
            <a:pPr algn="r"/>
            <a:r>
              <a:rPr lang="en-US" sz="1000" b="1" dirty="0">
                <a:solidFill>
                  <a:srgbClr val="404040"/>
                </a:solidFill>
                <a:latin typeface="Trebuchet MS" panose="020B0603020202020204" pitchFamily="34" charset="0"/>
                <a:cs typeface="Arial" panose="020B0604020202020204" pitchFamily="34" charset="0"/>
              </a:rPr>
              <a:t>Tourism Performance Report | January–March 2023</a:t>
            </a:r>
            <a:endParaRPr lang="en-ZA" sz="1000" dirty="0">
              <a:solidFill>
                <a:srgbClr val="404040"/>
              </a:solidFill>
              <a:latin typeface="Trebuchet MS" panose="020B0603020202020204" pitchFamily="34" charset="0"/>
              <a:cs typeface="Arial" panose="020B0604020202020204" pitchFamily="34" charset="0"/>
            </a:endParaRPr>
          </a:p>
        </p:txBody>
      </p:sp>
    </p:spTree>
    <p:extLst>
      <p:ext uri="{BB962C8B-B14F-4D97-AF65-F5344CB8AC3E}">
        <p14:creationId xmlns:p14="http://schemas.microsoft.com/office/powerpoint/2010/main" val="3129744169"/>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UNDODONOTDELETE" val="0"/>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1_CS Theme">
  <a:themeElements>
    <a:clrScheme name="Custom 10">
      <a:dk1>
        <a:sysClr val="windowText" lastClr="000000"/>
      </a:dk1>
      <a:lt1>
        <a:sysClr val="window" lastClr="FFFFFF"/>
      </a:lt1>
      <a:dk2>
        <a:srgbClr val="323232"/>
      </a:dk2>
      <a:lt2>
        <a:srgbClr val="E3DED1"/>
      </a:lt2>
      <a:accent1>
        <a:srgbClr val="F07F09"/>
      </a:accent1>
      <a:accent2>
        <a:srgbClr val="C00000"/>
      </a:accent2>
      <a:accent3>
        <a:srgbClr val="1B587C"/>
      </a:accent3>
      <a:accent4>
        <a:srgbClr val="4E8542"/>
      </a:accent4>
      <a:accent5>
        <a:srgbClr val="604878"/>
      </a:accent5>
      <a:accent6>
        <a:srgbClr val="C19859"/>
      </a:accent6>
      <a:hlink>
        <a:srgbClr val="4EA5D8"/>
      </a:hlink>
      <a:folHlink>
        <a:srgbClr val="B26B0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solidFill>
          <a:srgbClr val="C00000">
            <a:alpha val="70000"/>
          </a:srgbClr>
        </a:solidFill>
      </a:spPr>
      <a:bodyPr/>
      <a:lstStyle>
        <a:defPPr algn="l">
          <a:defRPr b="1" dirty="0" smtClean="0">
            <a:solidFill>
              <a:schemeClr val="bg1"/>
            </a:solidFill>
          </a:defRPr>
        </a:defPPr>
      </a:lstStyle>
    </a:txDef>
  </a:objectDefaults>
  <a:extraClrSchemeLst/>
</a:theme>
</file>

<file path=ppt/theme/theme2.xml><?xml version="1.0" encoding="utf-8"?>
<a:theme xmlns:a="http://schemas.openxmlformats.org/drawingml/2006/main" name="2_CS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3_CS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4_CS Theme">
  <a:themeElements>
    <a:clrScheme name="Custom 10">
      <a:dk1>
        <a:sysClr val="windowText" lastClr="000000"/>
      </a:dk1>
      <a:lt1>
        <a:sysClr val="window" lastClr="FFFFFF"/>
      </a:lt1>
      <a:dk2>
        <a:srgbClr val="323232"/>
      </a:dk2>
      <a:lt2>
        <a:srgbClr val="E3DED1"/>
      </a:lt2>
      <a:accent1>
        <a:srgbClr val="F07F09"/>
      </a:accent1>
      <a:accent2>
        <a:srgbClr val="C00000"/>
      </a:accent2>
      <a:accent3>
        <a:srgbClr val="1B587C"/>
      </a:accent3>
      <a:accent4>
        <a:srgbClr val="4E8542"/>
      </a:accent4>
      <a:accent5>
        <a:srgbClr val="604878"/>
      </a:accent5>
      <a:accent6>
        <a:srgbClr val="C19859"/>
      </a:accent6>
      <a:hlink>
        <a:srgbClr val="4EA5D8"/>
      </a:hlink>
      <a:folHlink>
        <a:srgbClr val="B26B0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FK-2021-01">
  <a:themeElements>
    <a:clrScheme name="FK-20201-01">
      <a:dk1>
        <a:sysClr val="windowText" lastClr="000000"/>
      </a:dk1>
      <a:lt1>
        <a:sysClr val="window" lastClr="FFFFFF"/>
      </a:lt1>
      <a:dk2>
        <a:srgbClr val="000000"/>
      </a:dk2>
      <a:lt2>
        <a:srgbClr val="FFFFFF"/>
      </a:lt2>
      <a:accent1>
        <a:srgbClr val="319CDD"/>
      </a:accent1>
      <a:accent2>
        <a:srgbClr val="E96729"/>
      </a:accent2>
      <a:accent3>
        <a:srgbClr val="F8B525"/>
      </a:accent3>
      <a:accent4>
        <a:srgbClr val="1755AF"/>
      </a:accent4>
      <a:accent5>
        <a:srgbClr val="3DBFAC"/>
      </a:accent5>
      <a:accent6>
        <a:srgbClr val="6F29B2"/>
      </a:accent6>
      <a:hlink>
        <a:srgbClr val="319CDD"/>
      </a:hlink>
      <a:folHlink>
        <a:srgbClr val="CE5B28"/>
      </a:folHlink>
    </a:clrScheme>
    <a:fontScheme name="Office">
      <a:majorFont>
        <a:latin typeface="Calibri Light" panose="020F0302020204030204"/>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Tema de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FK-2021-01" id="{D152F06C-7F3C-405F-A67F-7E8A0EDA08C5}" vid="{09BFC370-86C0-420B-A8F2-CF34A40315A4}"/>
    </a:ext>
  </a:extLst>
</a:theme>
</file>

<file path=ppt/theme/theme6.xml><?xml version="1.0" encoding="utf-8"?>
<a:theme xmlns:a="http://schemas.openxmlformats.org/drawingml/2006/main" name="5_CS Theme">
  <a:themeElements>
    <a:clrScheme name="Custom 10">
      <a:dk1>
        <a:sysClr val="windowText" lastClr="000000"/>
      </a:dk1>
      <a:lt1>
        <a:sysClr val="window" lastClr="FFFFFF"/>
      </a:lt1>
      <a:dk2>
        <a:srgbClr val="323232"/>
      </a:dk2>
      <a:lt2>
        <a:srgbClr val="E3DED1"/>
      </a:lt2>
      <a:accent1>
        <a:srgbClr val="F07F09"/>
      </a:accent1>
      <a:accent2>
        <a:srgbClr val="C00000"/>
      </a:accent2>
      <a:accent3>
        <a:srgbClr val="1B587C"/>
      </a:accent3>
      <a:accent4>
        <a:srgbClr val="4E8542"/>
      </a:accent4>
      <a:accent5>
        <a:srgbClr val="604878"/>
      </a:accent5>
      <a:accent6>
        <a:srgbClr val="C19859"/>
      </a:accent6>
      <a:hlink>
        <a:srgbClr val="4EA5D8"/>
      </a:hlink>
      <a:folHlink>
        <a:srgbClr val="B26B0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solidFill>
          <a:srgbClr val="C00000">
            <a:alpha val="70000"/>
          </a:srgbClr>
        </a:solidFill>
      </a:spPr>
      <a:bodyPr/>
      <a:lstStyle>
        <a:defPPr algn="l">
          <a:defRPr b="1" dirty="0" smtClean="0">
            <a:solidFill>
              <a:schemeClr val="bg1"/>
            </a:solidFill>
          </a:defRPr>
        </a:defPPr>
      </a:lstStyle>
    </a:txDef>
  </a:objectDefaults>
  <a:extraClrSchemeLst/>
</a:theme>
</file>

<file path=ppt/theme/theme7.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185970</TotalTime>
  <Words>31515</Words>
  <Application>Microsoft Office PowerPoint</Application>
  <PresentationFormat>A4 Paper (210x297 mm)</PresentationFormat>
  <Paragraphs>11084</Paragraphs>
  <Slides>96</Slides>
  <Notes>6</Notes>
  <HiddenSlides>0</HiddenSlides>
  <MMClips>0</MMClips>
  <ScaleCrop>false</ScaleCrop>
  <HeadingPairs>
    <vt:vector size="8" baseType="variant">
      <vt:variant>
        <vt:lpstr>Fonts Used</vt:lpstr>
      </vt:variant>
      <vt:variant>
        <vt:i4>15</vt:i4>
      </vt:variant>
      <vt:variant>
        <vt:lpstr>Theme</vt:lpstr>
      </vt:variant>
      <vt:variant>
        <vt:i4>6</vt:i4>
      </vt:variant>
      <vt:variant>
        <vt:lpstr>Embedded OLE Servers</vt:lpstr>
      </vt:variant>
      <vt:variant>
        <vt:i4>1</vt:i4>
      </vt:variant>
      <vt:variant>
        <vt:lpstr>Slide Titles</vt:lpstr>
      </vt:variant>
      <vt:variant>
        <vt:i4>96</vt:i4>
      </vt:variant>
    </vt:vector>
  </HeadingPairs>
  <TitlesOfParts>
    <vt:vector size="118" baseType="lpstr">
      <vt:lpstr>Helvetica Light</vt:lpstr>
      <vt:lpstr>Courier New</vt:lpstr>
      <vt:lpstr>Calibri Light</vt:lpstr>
      <vt:lpstr>Source Sans Pro Light</vt:lpstr>
      <vt:lpstr>Bebas Neue Bold</vt:lpstr>
      <vt:lpstr>Calibri</vt:lpstr>
      <vt:lpstr>Source Sans Pro</vt:lpstr>
      <vt:lpstr>Trebuchet MS</vt:lpstr>
      <vt:lpstr>Noto Sans</vt:lpstr>
      <vt:lpstr>Arial</vt:lpstr>
      <vt:lpstr>Source Sans Pro Black</vt:lpstr>
      <vt:lpstr>Verdana</vt:lpstr>
      <vt:lpstr>Source Sans Pro SemiBold</vt:lpstr>
      <vt:lpstr>Wingdings</vt:lpstr>
      <vt:lpstr>Segoe UI</vt:lpstr>
      <vt:lpstr>1_CS Theme</vt:lpstr>
      <vt:lpstr>2_CS Theme</vt:lpstr>
      <vt:lpstr>3_CS Theme</vt:lpstr>
      <vt:lpstr>4_CS Theme</vt:lpstr>
      <vt:lpstr>FK-2021-01</vt:lpstr>
      <vt:lpstr>5_CS Theme</vt:lpstr>
      <vt:lpstr>think-cell Slide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Toursim Performance Report</dc:title>
  <dc:creator>Abhijeet Rajan</dc:creator>
  <cp:lastModifiedBy>Adele Du Toit</cp:lastModifiedBy>
  <cp:revision>10161</cp:revision>
  <cp:lastPrinted>2023-05-31T12:37:29Z</cp:lastPrinted>
  <dcterms:created xsi:type="dcterms:W3CDTF">2012-07-09T08:35:59Z</dcterms:created>
  <dcterms:modified xsi:type="dcterms:W3CDTF">2023-06-29T07:37:25Z</dcterms:modified>
  <cp:contentStatus>Final</cp:contentStatus>
</cp:coreProperties>
</file>

<file path=docProps/custom.xml><?xml version="1.0" encoding="utf-8"?>
<Properties xmlns="http://schemas.openxmlformats.org/officeDocument/2006/custom-properties" xmlns:vt="http://schemas.openxmlformats.org/officeDocument/2006/docPropsVTypes">
  <property fmtid="{D5CDD505-2E9C-101B-9397-08002B2CF9AE}" pid="2" name="_MarkAsFinal">
    <vt:bool>true</vt:bool>
  </property>
</Properties>
</file>